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8736" r:id="rId1"/>
    <p:sldMasterId id="2147488741" r:id="rId2"/>
    <p:sldMasterId id="2147488747" r:id="rId3"/>
    <p:sldMasterId id="2147488767" r:id="rId4"/>
    <p:sldMasterId id="2147488775" r:id="rId5"/>
  </p:sldMasterIdLst>
  <p:notesMasterIdLst>
    <p:notesMasterId r:id="rId220"/>
  </p:notesMasterIdLst>
  <p:handoutMasterIdLst>
    <p:handoutMasterId r:id="rId221"/>
  </p:handoutMasterIdLst>
  <p:sldIdLst>
    <p:sldId id="1500" r:id="rId6"/>
    <p:sldId id="1489" r:id="rId7"/>
    <p:sldId id="3225" r:id="rId8"/>
    <p:sldId id="1533" r:id="rId9"/>
    <p:sldId id="1534" r:id="rId10"/>
    <p:sldId id="1531" r:id="rId11"/>
    <p:sldId id="3527" r:id="rId12"/>
    <p:sldId id="3528" r:id="rId13"/>
    <p:sldId id="3529" r:id="rId14"/>
    <p:sldId id="3530" r:id="rId15"/>
    <p:sldId id="3531" r:id="rId16"/>
    <p:sldId id="3532" r:id="rId17"/>
    <p:sldId id="3533" r:id="rId18"/>
    <p:sldId id="3534" r:id="rId19"/>
    <p:sldId id="3535" r:id="rId20"/>
    <p:sldId id="3536" r:id="rId21"/>
    <p:sldId id="3537" r:id="rId22"/>
    <p:sldId id="3538" r:id="rId23"/>
    <p:sldId id="3539" r:id="rId24"/>
    <p:sldId id="3540" r:id="rId25"/>
    <p:sldId id="3541" r:id="rId26"/>
    <p:sldId id="3542" r:id="rId27"/>
    <p:sldId id="3543" r:id="rId28"/>
    <p:sldId id="3544" r:id="rId29"/>
    <p:sldId id="3545" r:id="rId30"/>
    <p:sldId id="3546" r:id="rId31"/>
    <p:sldId id="3547" r:id="rId32"/>
    <p:sldId id="3548" r:id="rId33"/>
    <p:sldId id="3549" r:id="rId34"/>
    <p:sldId id="3550" r:id="rId35"/>
    <p:sldId id="3551" r:id="rId36"/>
    <p:sldId id="3552" r:id="rId37"/>
    <p:sldId id="3553" r:id="rId38"/>
    <p:sldId id="3554" r:id="rId39"/>
    <p:sldId id="3555" r:id="rId40"/>
    <p:sldId id="3556" r:id="rId41"/>
    <p:sldId id="3557" r:id="rId42"/>
    <p:sldId id="3564" r:id="rId43"/>
    <p:sldId id="3558" r:id="rId44"/>
    <p:sldId id="3559" r:id="rId45"/>
    <p:sldId id="3560" r:id="rId46"/>
    <p:sldId id="3561" r:id="rId47"/>
    <p:sldId id="3562" r:id="rId48"/>
    <p:sldId id="3563" r:id="rId49"/>
    <p:sldId id="3518" r:id="rId50"/>
    <p:sldId id="3519" r:id="rId51"/>
    <p:sldId id="3520" r:id="rId52"/>
    <p:sldId id="3521" r:id="rId53"/>
    <p:sldId id="3522" r:id="rId54"/>
    <p:sldId id="3523" r:id="rId55"/>
    <p:sldId id="3492" r:id="rId56"/>
    <p:sldId id="3524" r:id="rId57"/>
    <p:sldId id="3494" r:id="rId58"/>
    <p:sldId id="3495" r:id="rId59"/>
    <p:sldId id="3496" r:id="rId60"/>
    <p:sldId id="3525" r:id="rId61"/>
    <p:sldId id="3498" r:id="rId62"/>
    <p:sldId id="3499" r:id="rId63"/>
    <p:sldId id="3500" r:id="rId64"/>
    <p:sldId id="3526" r:id="rId65"/>
    <p:sldId id="3325" r:id="rId66"/>
    <p:sldId id="3326" r:id="rId67"/>
    <p:sldId id="3327" r:id="rId68"/>
    <p:sldId id="3338" r:id="rId69"/>
    <p:sldId id="3217" r:id="rId70"/>
    <p:sldId id="3218" r:id="rId71"/>
    <p:sldId id="3219" r:id="rId72"/>
    <p:sldId id="3220" r:id="rId73"/>
    <p:sldId id="3221" r:id="rId74"/>
    <p:sldId id="3329" r:id="rId75"/>
    <p:sldId id="3330" r:id="rId76"/>
    <p:sldId id="3331" r:id="rId77"/>
    <p:sldId id="3332" r:id="rId78"/>
    <p:sldId id="3333" r:id="rId79"/>
    <p:sldId id="3334" r:id="rId80"/>
    <p:sldId id="3339" r:id="rId81"/>
    <p:sldId id="3342" r:id="rId82"/>
    <p:sldId id="3369" r:id="rId83"/>
    <p:sldId id="3368" r:id="rId84"/>
    <p:sldId id="3367" r:id="rId85"/>
    <p:sldId id="3366" r:id="rId86"/>
    <p:sldId id="3365" r:id="rId87"/>
    <p:sldId id="3364" r:id="rId88"/>
    <p:sldId id="3363" r:id="rId89"/>
    <p:sldId id="3362" r:id="rId90"/>
    <p:sldId id="3361" r:id="rId91"/>
    <p:sldId id="3360" r:id="rId92"/>
    <p:sldId id="3359" r:id="rId93"/>
    <p:sldId id="3358" r:id="rId94"/>
    <p:sldId id="3357" r:id="rId95"/>
    <p:sldId id="3356" r:id="rId96"/>
    <p:sldId id="3355" r:id="rId97"/>
    <p:sldId id="3354" r:id="rId98"/>
    <p:sldId id="3353" r:id="rId99"/>
    <p:sldId id="3352" r:id="rId100"/>
    <p:sldId id="3351" r:id="rId101"/>
    <p:sldId id="3350" r:id="rId102"/>
    <p:sldId id="3349" r:id="rId103"/>
    <p:sldId id="3348" r:id="rId104"/>
    <p:sldId id="3347" r:id="rId105"/>
    <p:sldId id="3346" r:id="rId106"/>
    <p:sldId id="3345" r:id="rId107"/>
    <p:sldId id="3343" r:id="rId108"/>
    <p:sldId id="3344" r:id="rId109"/>
    <p:sldId id="3335" r:id="rId110"/>
    <p:sldId id="3398" r:id="rId111"/>
    <p:sldId id="3400" r:id="rId112"/>
    <p:sldId id="3399" r:id="rId113"/>
    <p:sldId id="3401" r:id="rId114"/>
    <p:sldId id="3402" r:id="rId115"/>
    <p:sldId id="3403" r:id="rId116"/>
    <p:sldId id="3405" r:id="rId117"/>
    <p:sldId id="3406" r:id="rId118"/>
    <p:sldId id="3407" r:id="rId119"/>
    <p:sldId id="3409" r:id="rId120"/>
    <p:sldId id="3410" r:id="rId121"/>
    <p:sldId id="3411" r:id="rId122"/>
    <p:sldId id="3412" r:id="rId123"/>
    <p:sldId id="3413" r:id="rId124"/>
    <p:sldId id="3414" r:id="rId125"/>
    <p:sldId id="3415" r:id="rId126"/>
    <p:sldId id="3417" r:id="rId127"/>
    <p:sldId id="3418" r:id="rId128"/>
    <p:sldId id="3419" r:id="rId129"/>
    <p:sldId id="3420" r:id="rId130"/>
    <p:sldId id="3425" r:id="rId131"/>
    <p:sldId id="3421" r:id="rId132"/>
    <p:sldId id="3422" r:id="rId133"/>
    <p:sldId id="3423" r:id="rId134"/>
    <p:sldId id="3424" r:id="rId135"/>
    <p:sldId id="3426" r:id="rId136"/>
    <p:sldId id="3427" r:id="rId137"/>
    <p:sldId id="3428" r:id="rId138"/>
    <p:sldId id="3430" r:id="rId139"/>
    <p:sldId id="3431" r:id="rId140"/>
    <p:sldId id="3432" r:id="rId141"/>
    <p:sldId id="3433" r:id="rId142"/>
    <p:sldId id="3434" r:id="rId143"/>
    <p:sldId id="3435" r:id="rId144"/>
    <p:sldId id="3436" r:id="rId145"/>
    <p:sldId id="3438" r:id="rId146"/>
    <p:sldId id="3439" r:id="rId147"/>
    <p:sldId id="3442" r:id="rId148"/>
    <p:sldId id="3443" r:id="rId149"/>
    <p:sldId id="3444" r:id="rId150"/>
    <p:sldId id="3445" r:id="rId151"/>
    <p:sldId id="3446" r:id="rId152"/>
    <p:sldId id="3447" r:id="rId153"/>
    <p:sldId id="3450" r:id="rId154"/>
    <p:sldId id="3454" r:id="rId155"/>
    <p:sldId id="3455" r:id="rId156"/>
    <p:sldId id="3458" r:id="rId157"/>
    <p:sldId id="3459" r:id="rId158"/>
    <p:sldId id="3462" r:id="rId159"/>
    <p:sldId id="3466" r:id="rId160"/>
    <p:sldId id="3470" r:id="rId161"/>
    <p:sldId id="3471" r:id="rId162"/>
    <p:sldId id="3472" r:id="rId163"/>
    <p:sldId id="3474" r:id="rId164"/>
    <p:sldId id="3475" r:id="rId165"/>
    <p:sldId id="3476" r:id="rId166"/>
    <p:sldId id="3477" r:id="rId167"/>
    <p:sldId id="3488" r:id="rId168"/>
    <p:sldId id="3487" r:id="rId169"/>
    <p:sldId id="3486" r:id="rId170"/>
    <p:sldId id="3478" r:id="rId171"/>
    <p:sldId id="3479" r:id="rId172"/>
    <p:sldId id="3482" r:id="rId173"/>
    <p:sldId id="3483" r:id="rId174"/>
    <p:sldId id="3484" r:id="rId175"/>
    <p:sldId id="3489" r:id="rId176"/>
    <p:sldId id="3490" r:id="rId177"/>
    <p:sldId id="3491" r:id="rId178"/>
    <p:sldId id="3493" r:id="rId179"/>
    <p:sldId id="3497" r:id="rId180"/>
    <p:sldId id="3501" r:id="rId181"/>
    <p:sldId id="3502" r:id="rId182"/>
    <p:sldId id="3505" r:id="rId183"/>
    <p:sldId id="3506" r:id="rId184"/>
    <p:sldId id="3507" r:id="rId185"/>
    <p:sldId id="3509" r:id="rId186"/>
    <p:sldId id="3513" r:id="rId187"/>
    <p:sldId id="3517" r:id="rId188"/>
    <p:sldId id="3336" r:id="rId189"/>
    <p:sldId id="3341" r:id="rId190"/>
    <p:sldId id="3371" r:id="rId191"/>
    <p:sldId id="3370" r:id="rId192"/>
    <p:sldId id="3372" r:id="rId193"/>
    <p:sldId id="3373" r:id="rId194"/>
    <p:sldId id="3374" r:id="rId195"/>
    <p:sldId id="3375" r:id="rId196"/>
    <p:sldId id="3376" r:id="rId197"/>
    <p:sldId id="3377" r:id="rId198"/>
    <p:sldId id="3378" r:id="rId199"/>
    <p:sldId id="3379" r:id="rId200"/>
    <p:sldId id="3380" r:id="rId201"/>
    <p:sldId id="3381" r:id="rId202"/>
    <p:sldId id="3382" r:id="rId203"/>
    <p:sldId id="3383" r:id="rId204"/>
    <p:sldId id="3384" r:id="rId205"/>
    <p:sldId id="3385" r:id="rId206"/>
    <p:sldId id="3386" r:id="rId207"/>
    <p:sldId id="3387" r:id="rId208"/>
    <p:sldId id="3388" r:id="rId209"/>
    <p:sldId id="3389" r:id="rId210"/>
    <p:sldId id="3390" r:id="rId211"/>
    <p:sldId id="3391" r:id="rId212"/>
    <p:sldId id="3392" r:id="rId213"/>
    <p:sldId id="3393" r:id="rId214"/>
    <p:sldId id="3394" r:id="rId215"/>
    <p:sldId id="3395" r:id="rId216"/>
    <p:sldId id="3397" r:id="rId217"/>
    <p:sldId id="3396" r:id="rId218"/>
    <p:sldId id="3337" r:id="rId219"/>
  </p:sldIdLst>
  <p:sldSz cx="9906000" cy="6858000" type="A4"/>
  <p:notesSz cx="6797675" cy="9928225"/>
  <p:defaultTextStyle>
    <a:defPPr>
      <a:defRPr lang="fr-FR"/>
    </a:defPPr>
    <a:lvl1pPr algn="l" rtl="0" fontAlgn="base">
      <a:spcBef>
        <a:spcPct val="0"/>
      </a:spcBef>
      <a:spcAft>
        <a:spcPct val="0"/>
      </a:spcAft>
      <a:defRPr kern="1200">
        <a:solidFill>
          <a:schemeClr val="tx1"/>
        </a:solidFill>
        <a:latin typeface="Arial Unicode MS"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Unicode MS"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Unicode MS"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Unicode MS"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Unicode MS" charset="0"/>
        <a:ea typeface="ＭＳ Ｐゴシック" charset="0"/>
        <a:cs typeface="ＭＳ Ｐゴシック" charset="0"/>
      </a:defRPr>
    </a:lvl5pPr>
    <a:lvl6pPr marL="2286000" algn="l" defTabSz="457200" rtl="0" eaLnBrk="1" latinLnBrk="0" hangingPunct="1">
      <a:defRPr kern="1200">
        <a:solidFill>
          <a:schemeClr val="tx1"/>
        </a:solidFill>
        <a:latin typeface="Arial Unicode MS" charset="0"/>
        <a:ea typeface="ＭＳ Ｐゴシック" charset="0"/>
        <a:cs typeface="ＭＳ Ｐゴシック" charset="0"/>
      </a:defRPr>
    </a:lvl6pPr>
    <a:lvl7pPr marL="2743200" algn="l" defTabSz="457200" rtl="0" eaLnBrk="1" latinLnBrk="0" hangingPunct="1">
      <a:defRPr kern="1200">
        <a:solidFill>
          <a:schemeClr val="tx1"/>
        </a:solidFill>
        <a:latin typeface="Arial Unicode MS" charset="0"/>
        <a:ea typeface="ＭＳ Ｐゴシック" charset="0"/>
        <a:cs typeface="ＭＳ Ｐゴシック" charset="0"/>
      </a:defRPr>
    </a:lvl7pPr>
    <a:lvl8pPr marL="3200400" algn="l" defTabSz="457200" rtl="0" eaLnBrk="1" latinLnBrk="0" hangingPunct="1">
      <a:defRPr kern="1200">
        <a:solidFill>
          <a:schemeClr val="tx1"/>
        </a:solidFill>
        <a:latin typeface="Arial Unicode MS" charset="0"/>
        <a:ea typeface="ＭＳ Ｐゴシック" charset="0"/>
        <a:cs typeface="ＭＳ Ｐゴシック" charset="0"/>
      </a:defRPr>
    </a:lvl8pPr>
    <a:lvl9pPr marL="3657600" algn="l" defTabSz="457200" rtl="0" eaLnBrk="1" latinLnBrk="0" hangingPunct="1">
      <a:defRPr kern="1200">
        <a:solidFill>
          <a:schemeClr val="tx1"/>
        </a:solidFill>
        <a:latin typeface="Arial Unicode MS" charset="0"/>
        <a:ea typeface="ＭＳ Ｐゴシック" charset="0"/>
        <a:cs typeface="ＭＳ Ｐゴシック" charset="0"/>
      </a:defRPr>
    </a:lvl9pPr>
  </p:defaultTextStyle>
  <p:extLst>
    <p:ext uri="{521415D9-36F7-43E2-AB2F-B90AF26B5E84}">
      <p14:sectionLst xmlns:p14="http://schemas.microsoft.com/office/powerpoint/2010/main">
        <p14:section name="Core FB MC KPI Report" id="{9A575414-7EA3-6D46-A32E-7BC1A8A1029C}">
          <p14:sldIdLst>
            <p14:sldId id="1500"/>
            <p14:sldId id="1489"/>
            <p14:sldId id="3225"/>
            <p14:sldId id="1533"/>
            <p14:sldId id="1534"/>
            <p14:sldId id="1531"/>
            <p14:sldId id="3527"/>
            <p14:sldId id="3528"/>
            <p14:sldId id="3529"/>
            <p14:sldId id="3530"/>
            <p14:sldId id="3531"/>
            <p14:sldId id="3532"/>
            <p14:sldId id="3533"/>
            <p14:sldId id="3534"/>
            <p14:sldId id="3535"/>
            <p14:sldId id="3536"/>
            <p14:sldId id="3537"/>
            <p14:sldId id="3538"/>
            <p14:sldId id="3539"/>
            <p14:sldId id="3540"/>
            <p14:sldId id="3541"/>
            <p14:sldId id="3542"/>
            <p14:sldId id="3543"/>
            <p14:sldId id="3544"/>
            <p14:sldId id="3545"/>
            <p14:sldId id="3546"/>
            <p14:sldId id="3547"/>
            <p14:sldId id="3548"/>
            <p14:sldId id="3549"/>
            <p14:sldId id="3550"/>
            <p14:sldId id="3551"/>
            <p14:sldId id="3552"/>
            <p14:sldId id="3553"/>
            <p14:sldId id="3554"/>
            <p14:sldId id="3555"/>
            <p14:sldId id="3556"/>
            <p14:sldId id="3557"/>
            <p14:sldId id="3564"/>
            <p14:sldId id="3558"/>
            <p14:sldId id="3559"/>
            <p14:sldId id="3560"/>
            <p14:sldId id="3561"/>
            <p14:sldId id="3562"/>
            <p14:sldId id="3563"/>
            <p14:sldId id="3518"/>
            <p14:sldId id="3519"/>
            <p14:sldId id="3520"/>
            <p14:sldId id="3521"/>
            <p14:sldId id="3522"/>
            <p14:sldId id="3523"/>
            <p14:sldId id="3492"/>
            <p14:sldId id="3524"/>
            <p14:sldId id="3494"/>
            <p14:sldId id="3495"/>
            <p14:sldId id="3496"/>
            <p14:sldId id="3525"/>
            <p14:sldId id="3498"/>
            <p14:sldId id="3499"/>
            <p14:sldId id="3500"/>
            <p14:sldId id="3526"/>
            <p14:sldId id="3325"/>
            <p14:sldId id="3326"/>
            <p14:sldId id="3327"/>
            <p14:sldId id="3338"/>
            <p14:sldId id="3217"/>
            <p14:sldId id="3218"/>
            <p14:sldId id="3219"/>
            <p14:sldId id="3220"/>
            <p14:sldId id="3221"/>
            <p14:sldId id="3329"/>
            <p14:sldId id="3330"/>
            <p14:sldId id="3331"/>
            <p14:sldId id="3332"/>
            <p14:sldId id="3333"/>
            <p14:sldId id="3334"/>
            <p14:sldId id="3339"/>
            <p14:sldId id="3342"/>
            <p14:sldId id="3369"/>
            <p14:sldId id="3368"/>
            <p14:sldId id="3367"/>
            <p14:sldId id="3366"/>
            <p14:sldId id="3365"/>
            <p14:sldId id="3364"/>
            <p14:sldId id="3363"/>
            <p14:sldId id="3362"/>
            <p14:sldId id="3361"/>
            <p14:sldId id="3360"/>
            <p14:sldId id="3359"/>
            <p14:sldId id="3358"/>
            <p14:sldId id="3357"/>
            <p14:sldId id="3356"/>
            <p14:sldId id="3355"/>
            <p14:sldId id="3354"/>
            <p14:sldId id="3353"/>
            <p14:sldId id="3352"/>
            <p14:sldId id="3351"/>
            <p14:sldId id="3350"/>
            <p14:sldId id="3349"/>
            <p14:sldId id="3348"/>
            <p14:sldId id="3347"/>
            <p14:sldId id="3346"/>
            <p14:sldId id="3345"/>
            <p14:sldId id="3343"/>
            <p14:sldId id="3344"/>
            <p14:sldId id="3335"/>
            <p14:sldId id="3398"/>
            <p14:sldId id="3400"/>
            <p14:sldId id="3399"/>
            <p14:sldId id="3401"/>
            <p14:sldId id="3402"/>
            <p14:sldId id="3403"/>
            <p14:sldId id="3405"/>
            <p14:sldId id="3406"/>
            <p14:sldId id="3407"/>
            <p14:sldId id="3409"/>
            <p14:sldId id="3410"/>
            <p14:sldId id="3411"/>
            <p14:sldId id="3412"/>
            <p14:sldId id="3413"/>
            <p14:sldId id="3414"/>
            <p14:sldId id="3415"/>
            <p14:sldId id="3417"/>
            <p14:sldId id="3418"/>
            <p14:sldId id="3419"/>
            <p14:sldId id="3420"/>
            <p14:sldId id="3425"/>
            <p14:sldId id="3421"/>
            <p14:sldId id="3422"/>
            <p14:sldId id="3423"/>
            <p14:sldId id="3424"/>
            <p14:sldId id="3426"/>
            <p14:sldId id="3427"/>
            <p14:sldId id="3428"/>
            <p14:sldId id="3430"/>
            <p14:sldId id="3431"/>
            <p14:sldId id="3432"/>
            <p14:sldId id="3433"/>
            <p14:sldId id="3434"/>
            <p14:sldId id="3435"/>
            <p14:sldId id="3436"/>
            <p14:sldId id="3438"/>
            <p14:sldId id="3439"/>
            <p14:sldId id="3442"/>
            <p14:sldId id="3443"/>
            <p14:sldId id="3444"/>
            <p14:sldId id="3445"/>
            <p14:sldId id="3446"/>
            <p14:sldId id="3447"/>
            <p14:sldId id="3450"/>
            <p14:sldId id="3454"/>
            <p14:sldId id="3455"/>
            <p14:sldId id="3458"/>
            <p14:sldId id="3459"/>
            <p14:sldId id="3462"/>
            <p14:sldId id="3466"/>
            <p14:sldId id="3470"/>
            <p14:sldId id="3471"/>
            <p14:sldId id="3472"/>
            <p14:sldId id="3474"/>
            <p14:sldId id="3475"/>
            <p14:sldId id="3476"/>
            <p14:sldId id="3477"/>
            <p14:sldId id="3488"/>
            <p14:sldId id="3487"/>
            <p14:sldId id="3486"/>
            <p14:sldId id="3478"/>
            <p14:sldId id="3479"/>
            <p14:sldId id="3482"/>
            <p14:sldId id="3483"/>
            <p14:sldId id="3484"/>
            <p14:sldId id="3489"/>
            <p14:sldId id="3490"/>
            <p14:sldId id="3491"/>
            <p14:sldId id="3493"/>
            <p14:sldId id="3497"/>
            <p14:sldId id="3501"/>
            <p14:sldId id="3502"/>
            <p14:sldId id="3505"/>
            <p14:sldId id="3506"/>
            <p14:sldId id="3507"/>
            <p14:sldId id="3509"/>
            <p14:sldId id="3513"/>
            <p14:sldId id="3517"/>
            <p14:sldId id="3336"/>
            <p14:sldId id="3341"/>
            <p14:sldId id="3371"/>
            <p14:sldId id="3370"/>
            <p14:sldId id="3372"/>
            <p14:sldId id="3373"/>
            <p14:sldId id="3374"/>
            <p14:sldId id="3375"/>
            <p14:sldId id="3376"/>
            <p14:sldId id="3377"/>
            <p14:sldId id="3378"/>
            <p14:sldId id="3379"/>
            <p14:sldId id="3380"/>
            <p14:sldId id="3381"/>
            <p14:sldId id="3382"/>
            <p14:sldId id="3383"/>
            <p14:sldId id="3384"/>
            <p14:sldId id="3385"/>
            <p14:sldId id="3386"/>
            <p14:sldId id="3387"/>
            <p14:sldId id="3388"/>
            <p14:sldId id="3389"/>
            <p14:sldId id="3390"/>
            <p14:sldId id="3391"/>
            <p14:sldId id="3392"/>
            <p14:sldId id="3393"/>
            <p14:sldId id="3394"/>
            <p14:sldId id="3395"/>
            <p14:sldId id="3397"/>
            <p14:sldId id="3396"/>
            <p14:sldId id="3337"/>
          </p14:sldIdLst>
        </p14:section>
      </p14:sectionLst>
    </p:ext>
    <p:ext uri="{EFAFB233-063F-42B5-8137-9DF3F51BA10A}">
      <p15:sldGuideLst xmlns:p15="http://schemas.microsoft.com/office/powerpoint/2012/main">
        <p15:guide id="1" orient="horz" pos="1071" userDrawn="1">
          <p15:clr>
            <a:srgbClr val="A4A3A4"/>
          </p15:clr>
        </p15:guide>
        <p15:guide id="2" orient="horz" pos="2840" userDrawn="1">
          <p15:clr>
            <a:srgbClr val="A4A3A4"/>
          </p15:clr>
        </p15:guide>
        <p15:guide id="3" pos="325" userDrawn="1">
          <p15:clr>
            <a:srgbClr val="A4A3A4"/>
          </p15:clr>
        </p15:guide>
      </p15:sldGuideLst>
    </p:ext>
    <p:ext uri="{2D200454-40CA-4A62-9FC3-DE9A4176ACB9}">
      <p15:notesGuideLst xmlns:p15="http://schemas.microsoft.com/office/powerpoint/2012/main">
        <p15:guide id="1" orient="horz" pos="3127">
          <p15:clr>
            <a:srgbClr val="A4A3A4"/>
          </p15:clr>
        </p15:guide>
        <p15:guide id="2" pos="2142">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9" name="Autor" initials="A" lastIdx="0" clrIdx="39"/>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2" hiddenSlides="1"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0100FE"/>
    <a:srgbClr val="009644"/>
    <a:srgbClr val="AD0600"/>
    <a:srgbClr val="B40600"/>
    <a:srgbClr val="787F04"/>
    <a:srgbClr val="8BB88D"/>
    <a:srgbClr val="B798CF"/>
    <a:srgbClr val="3266FF"/>
    <a:srgbClr val="00D30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98CBFA7-8087-4AD0-B0AD-B06CD550C472}" v="1" dt="2021-07-08T11:36:31.140"/>
    <p1510:client id="{B4C6EA7C-4713-4444-93ED-CBF32DBDFD2C}" v="6" dt="2021-06-21T08:19:03.936"/>
    <p1510:client id="{B9B139B2-E3C3-438D-9BB5-DC7602AC163E}" v="65" dt="2021-06-09T11:59:18.482"/>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95559" autoAdjust="0"/>
  </p:normalViewPr>
  <p:slideViewPr>
    <p:cSldViewPr snapToGrid="0">
      <p:cViewPr varScale="1">
        <p:scale>
          <a:sx n="69" d="100"/>
          <a:sy n="69" d="100"/>
        </p:scale>
        <p:origin x="940" y="44"/>
      </p:cViewPr>
      <p:guideLst>
        <p:guide orient="horz" pos="1071"/>
        <p:guide orient="horz" pos="2840"/>
        <p:guide pos="325"/>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Grid="0">
      <p:cViewPr>
        <p:scale>
          <a:sx n="75" d="100"/>
          <a:sy n="75" d="100"/>
        </p:scale>
        <p:origin x="4782" y="1278"/>
      </p:cViewPr>
      <p:guideLst>
        <p:guide orient="horz" pos="3127"/>
        <p:guide pos="2142"/>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slide" Target="slides/slide133.xml"/><Relationship Id="rId159" Type="http://schemas.openxmlformats.org/officeDocument/2006/relationships/slide" Target="slides/slide154.xml"/><Relationship Id="rId170" Type="http://schemas.openxmlformats.org/officeDocument/2006/relationships/slide" Target="slides/slide165.xml"/><Relationship Id="rId191" Type="http://schemas.openxmlformats.org/officeDocument/2006/relationships/slide" Target="slides/slide186.xml"/><Relationship Id="rId205" Type="http://schemas.openxmlformats.org/officeDocument/2006/relationships/slide" Target="slides/slide200.xml"/><Relationship Id="rId226" Type="http://schemas.openxmlformats.org/officeDocument/2006/relationships/tableStyles" Target="tableStyles.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53" Type="http://schemas.openxmlformats.org/officeDocument/2006/relationships/slide" Target="slides/slide48.xml"/><Relationship Id="rId74" Type="http://schemas.openxmlformats.org/officeDocument/2006/relationships/slide" Target="slides/slide69.xml"/><Relationship Id="rId128" Type="http://schemas.openxmlformats.org/officeDocument/2006/relationships/slide" Target="slides/slide123.xml"/><Relationship Id="rId149" Type="http://schemas.openxmlformats.org/officeDocument/2006/relationships/slide" Target="slides/slide144.xml"/><Relationship Id="rId5" Type="http://schemas.openxmlformats.org/officeDocument/2006/relationships/slideMaster" Target="slideMasters/slideMaster5.xml"/><Relationship Id="rId95" Type="http://schemas.openxmlformats.org/officeDocument/2006/relationships/slide" Target="slides/slide90.xml"/><Relationship Id="rId160" Type="http://schemas.openxmlformats.org/officeDocument/2006/relationships/slide" Target="slides/slide155.xml"/><Relationship Id="rId181" Type="http://schemas.openxmlformats.org/officeDocument/2006/relationships/slide" Target="slides/slide176.xml"/><Relationship Id="rId216" Type="http://schemas.openxmlformats.org/officeDocument/2006/relationships/slide" Target="slides/slide211.xml"/><Relationship Id="rId211" Type="http://schemas.openxmlformats.org/officeDocument/2006/relationships/slide" Target="slides/slide206.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slide" Target="slides/slide129.xml"/><Relationship Id="rId139" Type="http://schemas.openxmlformats.org/officeDocument/2006/relationships/slide" Target="slides/slide134.xml"/><Relationship Id="rId80" Type="http://schemas.openxmlformats.org/officeDocument/2006/relationships/slide" Target="slides/slide75.xml"/><Relationship Id="rId85" Type="http://schemas.openxmlformats.org/officeDocument/2006/relationships/slide" Target="slides/slide80.xml"/><Relationship Id="rId150" Type="http://schemas.openxmlformats.org/officeDocument/2006/relationships/slide" Target="slides/slide145.xml"/><Relationship Id="rId155" Type="http://schemas.openxmlformats.org/officeDocument/2006/relationships/slide" Target="slides/slide150.xml"/><Relationship Id="rId171" Type="http://schemas.openxmlformats.org/officeDocument/2006/relationships/slide" Target="slides/slide166.xml"/><Relationship Id="rId176" Type="http://schemas.openxmlformats.org/officeDocument/2006/relationships/slide" Target="slides/slide171.xml"/><Relationship Id="rId192" Type="http://schemas.openxmlformats.org/officeDocument/2006/relationships/slide" Target="slides/slide187.xml"/><Relationship Id="rId197" Type="http://schemas.openxmlformats.org/officeDocument/2006/relationships/slide" Target="slides/slide192.xml"/><Relationship Id="rId206" Type="http://schemas.openxmlformats.org/officeDocument/2006/relationships/slide" Target="slides/slide201.xml"/><Relationship Id="rId227" Type="http://schemas.microsoft.com/office/2015/10/relationships/revisionInfo" Target="revisionInfo.xml"/><Relationship Id="rId201" Type="http://schemas.openxmlformats.org/officeDocument/2006/relationships/slide" Target="slides/slide196.xml"/><Relationship Id="rId222" Type="http://schemas.openxmlformats.org/officeDocument/2006/relationships/commentAuthors" Target="commentAuthors.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slide" Target="slides/slide135.xml"/><Relationship Id="rId145" Type="http://schemas.openxmlformats.org/officeDocument/2006/relationships/slide" Target="slides/slide140.xml"/><Relationship Id="rId161" Type="http://schemas.openxmlformats.org/officeDocument/2006/relationships/slide" Target="slides/slide156.xml"/><Relationship Id="rId166" Type="http://schemas.openxmlformats.org/officeDocument/2006/relationships/slide" Target="slides/slide161.xml"/><Relationship Id="rId182" Type="http://schemas.openxmlformats.org/officeDocument/2006/relationships/slide" Target="slides/slide177.xml"/><Relationship Id="rId187" Type="http://schemas.openxmlformats.org/officeDocument/2006/relationships/slide" Target="slides/slide182.xml"/><Relationship Id="rId217" Type="http://schemas.openxmlformats.org/officeDocument/2006/relationships/slide" Target="slides/slide212.xml"/><Relationship Id="rId1" Type="http://schemas.openxmlformats.org/officeDocument/2006/relationships/slideMaster" Target="slideMasters/slideMaster1.xml"/><Relationship Id="rId6" Type="http://schemas.openxmlformats.org/officeDocument/2006/relationships/slide" Target="slides/slide1.xml"/><Relationship Id="rId212" Type="http://schemas.openxmlformats.org/officeDocument/2006/relationships/slide" Target="slides/slide207.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slide" Target="slides/slide125.xml"/><Relationship Id="rId135" Type="http://schemas.openxmlformats.org/officeDocument/2006/relationships/slide" Target="slides/slide130.xml"/><Relationship Id="rId151" Type="http://schemas.openxmlformats.org/officeDocument/2006/relationships/slide" Target="slides/slide146.xml"/><Relationship Id="rId156" Type="http://schemas.openxmlformats.org/officeDocument/2006/relationships/slide" Target="slides/slide151.xml"/><Relationship Id="rId177" Type="http://schemas.openxmlformats.org/officeDocument/2006/relationships/slide" Target="slides/slide172.xml"/><Relationship Id="rId198" Type="http://schemas.openxmlformats.org/officeDocument/2006/relationships/slide" Target="slides/slide193.xml"/><Relationship Id="rId172" Type="http://schemas.openxmlformats.org/officeDocument/2006/relationships/slide" Target="slides/slide167.xml"/><Relationship Id="rId193" Type="http://schemas.openxmlformats.org/officeDocument/2006/relationships/slide" Target="slides/slide188.xml"/><Relationship Id="rId202" Type="http://schemas.openxmlformats.org/officeDocument/2006/relationships/slide" Target="slides/slide197.xml"/><Relationship Id="rId207" Type="http://schemas.openxmlformats.org/officeDocument/2006/relationships/slide" Target="slides/slide202.xml"/><Relationship Id="rId223" Type="http://schemas.openxmlformats.org/officeDocument/2006/relationships/presProps" Target="presProps.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167" Type="http://schemas.openxmlformats.org/officeDocument/2006/relationships/slide" Target="slides/slide162.xml"/><Relationship Id="rId188" Type="http://schemas.openxmlformats.org/officeDocument/2006/relationships/slide" Target="slides/slide183.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162" Type="http://schemas.openxmlformats.org/officeDocument/2006/relationships/slide" Target="slides/slide157.xml"/><Relationship Id="rId183" Type="http://schemas.openxmlformats.org/officeDocument/2006/relationships/slide" Target="slides/slide178.xml"/><Relationship Id="rId213" Type="http://schemas.openxmlformats.org/officeDocument/2006/relationships/slide" Target="slides/slide208.xml"/><Relationship Id="rId218" Type="http://schemas.openxmlformats.org/officeDocument/2006/relationships/slide" Target="slides/slide213.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157" Type="http://schemas.openxmlformats.org/officeDocument/2006/relationships/slide" Target="slides/slide152.xml"/><Relationship Id="rId178" Type="http://schemas.openxmlformats.org/officeDocument/2006/relationships/slide" Target="slides/slide173.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slide" Target="slides/slide147.xml"/><Relationship Id="rId173" Type="http://schemas.openxmlformats.org/officeDocument/2006/relationships/slide" Target="slides/slide168.xml"/><Relationship Id="rId194" Type="http://schemas.openxmlformats.org/officeDocument/2006/relationships/slide" Target="slides/slide189.xml"/><Relationship Id="rId199" Type="http://schemas.openxmlformats.org/officeDocument/2006/relationships/slide" Target="slides/slide194.xml"/><Relationship Id="rId203" Type="http://schemas.openxmlformats.org/officeDocument/2006/relationships/slide" Target="slides/slide198.xml"/><Relationship Id="rId208" Type="http://schemas.openxmlformats.org/officeDocument/2006/relationships/slide" Target="slides/slide203.xml"/><Relationship Id="rId19" Type="http://schemas.openxmlformats.org/officeDocument/2006/relationships/slide" Target="slides/slide14.xml"/><Relationship Id="rId224" Type="http://schemas.openxmlformats.org/officeDocument/2006/relationships/viewProps" Target="viewProps.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slide" Target="slides/slide163.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slide" Target="slides/slide158.xml"/><Relationship Id="rId184" Type="http://schemas.openxmlformats.org/officeDocument/2006/relationships/slide" Target="slides/slide179.xml"/><Relationship Id="rId189" Type="http://schemas.openxmlformats.org/officeDocument/2006/relationships/slide" Target="slides/slide184.xml"/><Relationship Id="rId219" Type="http://schemas.openxmlformats.org/officeDocument/2006/relationships/slide" Target="slides/slide214.xml"/><Relationship Id="rId3" Type="http://schemas.openxmlformats.org/officeDocument/2006/relationships/slideMaster" Target="slideMasters/slideMaster3.xml"/><Relationship Id="rId214" Type="http://schemas.openxmlformats.org/officeDocument/2006/relationships/slide" Target="slides/slide209.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74" Type="http://schemas.openxmlformats.org/officeDocument/2006/relationships/slide" Target="slides/slide169.xml"/><Relationship Id="rId179" Type="http://schemas.openxmlformats.org/officeDocument/2006/relationships/slide" Target="slides/slide174.xml"/><Relationship Id="rId195" Type="http://schemas.openxmlformats.org/officeDocument/2006/relationships/slide" Target="slides/slide190.xml"/><Relationship Id="rId209" Type="http://schemas.openxmlformats.org/officeDocument/2006/relationships/slide" Target="slides/slide204.xml"/><Relationship Id="rId190" Type="http://schemas.openxmlformats.org/officeDocument/2006/relationships/slide" Target="slides/slide185.xml"/><Relationship Id="rId204" Type="http://schemas.openxmlformats.org/officeDocument/2006/relationships/slide" Target="slides/slide199.xml"/><Relationship Id="rId220" Type="http://schemas.openxmlformats.org/officeDocument/2006/relationships/notesMaster" Target="notesMasters/notesMaster1.xml"/><Relationship Id="rId225" Type="http://schemas.openxmlformats.org/officeDocument/2006/relationships/theme" Target="theme/theme1.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48" Type="http://schemas.openxmlformats.org/officeDocument/2006/relationships/slide" Target="slides/slide143.xml"/><Relationship Id="rId164" Type="http://schemas.openxmlformats.org/officeDocument/2006/relationships/slide" Target="slides/slide159.xml"/><Relationship Id="rId169" Type="http://schemas.openxmlformats.org/officeDocument/2006/relationships/slide" Target="slides/slide164.xml"/><Relationship Id="rId185" Type="http://schemas.openxmlformats.org/officeDocument/2006/relationships/slide" Target="slides/slide180.xml"/><Relationship Id="rId4" Type="http://schemas.openxmlformats.org/officeDocument/2006/relationships/slideMaster" Target="slideMasters/slideMaster4.xml"/><Relationship Id="rId9" Type="http://schemas.openxmlformats.org/officeDocument/2006/relationships/slide" Target="slides/slide4.xml"/><Relationship Id="rId180" Type="http://schemas.openxmlformats.org/officeDocument/2006/relationships/slide" Target="slides/slide175.xml"/><Relationship Id="rId210" Type="http://schemas.openxmlformats.org/officeDocument/2006/relationships/slide" Target="slides/slide205.xml"/><Relationship Id="rId215" Type="http://schemas.openxmlformats.org/officeDocument/2006/relationships/slide" Target="slides/slide210.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slide" Target="slides/slide149.xml"/><Relationship Id="rId175" Type="http://schemas.openxmlformats.org/officeDocument/2006/relationships/slide" Target="slides/slide170.xml"/><Relationship Id="rId196" Type="http://schemas.openxmlformats.org/officeDocument/2006/relationships/slide" Target="slides/slide191.xml"/><Relationship Id="rId200" Type="http://schemas.openxmlformats.org/officeDocument/2006/relationships/slide" Target="slides/slide195.xml"/><Relationship Id="rId16" Type="http://schemas.openxmlformats.org/officeDocument/2006/relationships/slide" Target="slides/slide11.xml"/><Relationship Id="rId221" Type="http://schemas.openxmlformats.org/officeDocument/2006/relationships/handoutMaster" Target="handoutMasters/handoutMaster1.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90" Type="http://schemas.openxmlformats.org/officeDocument/2006/relationships/slide" Target="slides/slide85.xml"/><Relationship Id="rId165" Type="http://schemas.openxmlformats.org/officeDocument/2006/relationships/slide" Target="slides/slide160.xml"/><Relationship Id="rId186" Type="http://schemas.openxmlformats.org/officeDocument/2006/relationships/slide" Target="slides/slide181.xml"/></Relationships>
</file>

<file path=ppt/charts/_rels/chart1.xml.rels><?xml version="1.0" encoding="UTF-8" standalone="yes"?>
<Relationships xmlns="http://schemas.openxmlformats.org/package/2006/relationships"><Relationship Id="rId3" Type="http://schemas.openxmlformats.org/officeDocument/2006/relationships/oleObject" Target="https://tscnetservices-my.sharepoint.com/personal/a_andor_tscnet_eu/Documents/work/Core/DA%20CC/KPI%20TF/NRAO%20KPIs/04_2022/KPI_output/LimitingCNECs_April.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tscnetservices-my.sharepoint.com/personal/a_andor_tscnet_eu/Documents/work/Core/DA%20CC/KPI%20TF/NRAO%20KPIs/04_2022/KPI_output/KPI_RelRAM_April.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1400" b="0" i="0" baseline="0">
                <a:effectLst/>
              </a:rPr>
              <a:t>Distribution of Limiting CNECs per TSOs - April 2022</a:t>
            </a:r>
            <a:endParaRPr lang="en-DE" sz="1400">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barChart>
        <c:barDir val="col"/>
        <c:grouping val="clustered"/>
        <c:varyColors val="0"/>
        <c:ser>
          <c:idx val="0"/>
          <c:order val="0"/>
          <c:tx>
            <c:strRef>
              <c:f>Sheet1!$E$3</c:f>
              <c:strCache>
                <c:ptCount val="1"/>
                <c:pt idx="0">
                  <c:v>Before RAO</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Sheet1!$D$4:$D$18</c:f>
              <c:strCache>
                <c:ptCount val="15"/>
                <c:pt idx="0">
                  <c:v>AT</c:v>
                </c:pt>
                <c:pt idx="1">
                  <c:v>BE</c:v>
                </c:pt>
                <c:pt idx="2">
                  <c:v>CZ</c:v>
                </c:pt>
                <c:pt idx="3">
                  <c:v>D2</c:v>
                </c:pt>
                <c:pt idx="4">
                  <c:v>D4</c:v>
                </c:pt>
                <c:pt idx="5">
                  <c:v>D7</c:v>
                </c:pt>
                <c:pt idx="6">
                  <c:v>D8</c:v>
                </c:pt>
                <c:pt idx="7">
                  <c:v>FR</c:v>
                </c:pt>
                <c:pt idx="8">
                  <c:v>HR</c:v>
                </c:pt>
                <c:pt idx="9">
                  <c:v>HU</c:v>
                </c:pt>
                <c:pt idx="10">
                  <c:v>NL</c:v>
                </c:pt>
                <c:pt idx="11">
                  <c:v>PL</c:v>
                </c:pt>
                <c:pt idx="12">
                  <c:v>RO</c:v>
                </c:pt>
                <c:pt idx="13">
                  <c:v>SI</c:v>
                </c:pt>
                <c:pt idx="14">
                  <c:v>SK</c:v>
                </c:pt>
              </c:strCache>
            </c:strRef>
          </c:cat>
          <c:val>
            <c:numRef>
              <c:f>Sheet1!$E$4:$E$18</c:f>
              <c:numCache>
                <c:formatCode>General</c:formatCode>
                <c:ptCount val="15"/>
                <c:pt idx="0">
                  <c:v>225</c:v>
                </c:pt>
                <c:pt idx="1">
                  <c:v>66</c:v>
                </c:pt>
                <c:pt idx="2">
                  <c:v>14</c:v>
                </c:pt>
                <c:pt idx="3">
                  <c:v>255</c:v>
                </c:pt>
                <c:pt idx="4">
                  <c:v>10</c:v>
                </c:pt>
                <c:pt idx="5">
                  <c:v>83</c:v>
                </c:pt>
                <c:pt idx="6">
                  <c:v>59</c:v>
                </c:pt>
                <c:pt idx="7">
                  <c:v>0</c:v>
                </c:pt>
                <c:pt idx="8">
                  <c:v>5</c:v>
                </c:pt>
                <c:pt idx="9">
                  <c:v>2</c:v>
                </c:pt>
                <c:pt idx="10">
                  <c:v>193</c:v>
                </c:pt>
                <c:pt idx="11">
                  <c:v>23</c:v>
                </c:pt>
                <c:pt idx="12">
                  <c:v>54</c:v>
                </c:pt>
                <c:pt idx="13">
                  <c:v>12</c:v>
                </c:pt>
                <c:pt idx="14">
                  <c:v>3</c:v>
                </c:pt>
              </c:numCache>
            </c:numRef>
          </c:val>
          <c:extLst>
            <c:ext xmlns:c16="http://schemas.microsoft.com/office/drawing/2014/chart" uri="{C3380CC4-5D6E-409C-BE32-E72D297353CC}">
              <c16:uniqueId val="{00000000-0F0E-274D-A35A-F6B0368659A0}"/>
            </c:ext>
          </c:extLst>
        </c:ser>
        <c:ser>
          <c:idx val="1"/>
          <c:order val="1"/>
          <c:tx>
            <c:strRef>
              <c:f>Sheet1!$F$3</c:f>
              <c:strCache>
                <c:ptCount val="1"/>
                <c:pt idx="0">
                  <c:v>After RAO</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Sheet1!$D$4:$D$18</c:f>
              <c:strCache>
                <c:ptCount val="15"/>
                <c:pt idx="0">
                  <c:v>AT</c:v>
                </c:pt>
                <c:pt idx="1">
                  <c:v>BE</c:v>
                </c:pt>
                <c:pt idx="2">
                  <c:v>CZ</c:v>
                </c:pt>
                <c:pt idx="3">
                  <c:v>D2</c:v>
                </c:pt>
                <c:pt idx="4">
                  <c:v>D4</c:v>
                </c:pt>
                <c:pt idx="5">
                  <c:v>D7</c:v>
                </c:pt>
                <c:pt idx="6">
                  <c:v>D8</c:v>
                </c:pt>
                <c:pt idx="7">
                  <c:v>FR</c:v>
                </c:pt>
                <c:pt idx="8">
                  <c:v>HR</c:v>
                </c:pt>
                <c:pt idx="9">
                  <c:v>HU</c:v>
                </c:pt>
                <c:pt idx="10">
                  <c:v>NL</c:v>
                </c:pt>
                <c:pt idx="11">
                  <c:v>PL</c:v>
                </c:pt>
                <c:pt idx="12">
                  <c:v>RO</c:v>
                </c:pt>
                <c:pt idx="13">
                  <c:v>SI</c:v>
                </c:pt>
                <c:pt idx="14">
                  <c:v>SK</c:v>
                </c:pt>
              </c:strCache>
            </c:strRef>
          </c:cat>
          <c:val>
            <c:numRef>
              <c:f>Sheet1!$F$4:$F$18</c:f>
              <c:numCache>
                <c:formatCode>General</c:formatCode>
                <c:ptCount val="15"/>
                <c:pt idx="0">
                  <c:v>281</c:v>
                </c:pt>
                <c:pt idx="1">
                  <c:v>65</c:v>
                </c:pt>
                <c:pt idx="2">
                  <c:v>8</c:v>
                </c:pt>
                <c:pt idx="3">
                  <c:v>187</c:v>
                </c:pt>
                <c:pt idx="4">
                  <c:v>9</c:v>
                </c:pt>
                <c:pt idx="5">
                  <c:v>126</c:v>
                </c:pt>
                <c:pt idx="6">
                  <c:v>97</c:v>
                </c:pt>
                <c:pt idx="7">
                  <c:v>9</c:v>
                </c:pt>
                <c:pt idx="8">
                  <c:v>8</c:v>
                </c:pt>
                <c:pt idx="9">
                  <c:v>9</c:v>
                </c:pt>
                <c:pt idx="10">
                  <c:v>43</c:v>
                </c:pt>
                <c:pt idx="11">
                  <c:v>31</c:v>
                </c:pt>
                <c:pt idx="12">
                  <c:v>73</c:v>
                </c:pt>
                <c:pt idx="13">
                  <c:v>7</c:v>
                </c:pt>
                <c:pt idx="14">
                  <c:v>5</c:v>
                </c:pt>
              </c:numCache>
            </c:numRef>
          </c:val>
          <c:extLst>
            <c:ext xmlns:c16="http://schemas.microsoft.com/office/drawing/2014/chart" uri="{C3380CC4-5D6E-409C-BE32-E72D297353CC}">
              <c16:uniqueId val="{00000001-0F0E-274D-A35A-F6B0368659A0}"/>
            </c:ext>
          </c:extLst>
        </c:ser>
        <c:dLbls>
          <c:dLblPos val="outEnd"/>
          <c:showLegendKey val="0"/>
          <c:showVal val="1"/>
          <c:showCatName val="0"/>
          <c:showSerName val="0"/>
          <c:showPercent val="0"/>
          <c:showBubbleSize val="0"/>
        </c:dLbls>
        <c:gapWidth val="219"/>
        <c:overlap val="-27"/>
        <c:axId val="605409312"/>
        <c:axId val="605410960"/>
      </c:barChart>
      <c:catAx>
        <c:axId val="6054093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605410960"/>
        <c:crosses val="autoZero"/>
        <c:auto val="1"/>
        <c:lblAlgn val="ctr"/>
        <c:lblOffset val="100"/>
        <c:noMultiLvlLbl val="0"/>
      </c:catAx>
      <c:valAx>
        <c:axId val="6054109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60540931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tx1">
          <a:lumMod val="15000"/>
          <a:lumOff val="85000"/>
        </a:schemeClr>
      </a:solidFill>
      <a:round/>
    </a:ln>
    <a:effectLst/>
  </c:spPr>
  <c:txPr>
    <a:bodyPr/>
    <a:lstStyle/>
    <a:p>
      <a:pPr>
        <a:defRPr/>
      </a:pPr>
      <a:endParaRPr lang="de-D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1800" b="0" i="0" baseline="0">
                <a:effectLst/>
              </a:rPr>
              <a:t>RelRAM comparison before/after RAO - April 2022</a:t>
            </a:r>
            <a:endParaRPr lang="en-DE">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barChart>
        <c:barDir val="col"/>
        <c:grouping val="clustered"/>
        <c:varyColors val="0"/>
        <c:ser>
          <c:idx val="0"/>
          <c:order val="0"/>
          <c:tx>
            <c:strRef>
              <c:f>Sheet2!$F$1</c:f>
              <c:strCache>
                <c:ptCount val="1"/>
                <c:pt idx="0">
                  <c:v>Avg RelRAM before RAO</c:v>
                </c:pt>
              </c:strCache>
            </c:strRef>
          </c:tx>
          <c:spPr>
            <a:solidFill>
              <a:schemeClr val="accent1"/>
            </a:solidFill>
            <a:ln>
              <a:noFill/>
            </a:ln>
            <a:effectLst/>
          </c:spPr>
          <c:invertIfNegative val="0"/>
          <c:cat>
            <c:strRef>
              <c:f>Sheet2!$E$2:$E$16</c:f>
              <c:strCache>
                <c:ptCount val="15"/>
                <c:pt idx="0">
                  <c:v>AT</c:v>
                </c:pt>
                <c:pt idx="1">
                  <c:v>BE</c:v>
                </c:pt>
                <c:pt idx="2">
                  <c:v>CZ</c:v>
                </c:pt>
                <c:pt idx="3">
                  <c:v>D2</c:v>
                </c:pt>
                <c:pt idx="4">
                  <c:v>D4</c:v>
                </c:pt>
                <c:pt idx="5">
                  <c:v>D7</c:v>
                </c:pt>
                <c:pt idx="6">
                  <c:v>D8</c:v>
                </c:pt>
                <c:pt idx="7">
                  <c:v>FR</c:v>
                </c:pt>
                <c:pt idx="8">
                  <c:v>HR</c:v>
                </c:pt>
                <c:pt idx="9">
                  <c:v>HU</c:v>
                </c:pt>
                <c:pt idx="10">
                  <c:v>NL</c:v>
                </c:pt>
                <c:pt idx="11">
                  <c:v>PL</c:v>
                </c:pt>
                <c:pt idx="12">
                  <c:v>RO</c:v>
                </c:pt>
                <c:pt idx="13">
                  <c:v>SI</c:v>
                </c:pt>
                <c:pt idx="14">
                  <c:v>SK</c:v>
                </c:pt>
              </c:strCache>
            </c:strRef>
          </c:cat>
          <c:val>
            <c:numRef>
              <c:f>Sheet2!$F$2:$F$16</c:f>
              <c:numCache>
                <c:formatCode>0</c:formatCode>
                <c:ptCount val="15"/>
                <c:pt idx="0">
                  <c:v>-102.64612137110106</c:v>
                </c:pt>
                <c:pt idx="1">
                  <c:v>-113.22912852028887</c:v>
                </c:pt>
                <c:pt idx="2">
                  <c:v>-25.247121001281261</c:v>
                </c:pt>
                <c:pt idx="3">
                  <c:v>-759.80443863949029</c:v>
                </c:pt>
                <c:pt idx="4">
                  <c:v>-147.8829324806525</c:v>
                </c:pt>
                <c:pt idx="5">
                  <c:v>-274.78499133892933</c:v>
                </c:pt>
                <c:pt idx="6">
                  <c:v>-949.51139923638607</c:v>
                </c:pt>
                <c:pt idx="7">
                  <c:v>0</c:v>
                </c:pt>
                <c:pt idx="8">
                  <c:v>115.82658009381366</c:v>
                </c:pt>
                <c:pt idx="9">
                  <c:v>152.60468849909063</c:v>
                </c:pt>
                <c:pt idx="10">
                  <c:v>-706.99592002012935</c:v>
                </c:pt>
                <c:pt idx="11">
                  <c:v>50.183390581208414</c:v>
                </c:pt>
                <c:pt idx="12">
                  <c:v>11.966852358116823</c:v>
                </c:pt>
                <c:pt idx="13">
                  <c:v>54.341450686160947</c:v>
                </c:pt>
                <c:pt idx="14">
                  <c:v>52.925932546081562</c:v>
                </c:pt>
              </c:numCache>
            </c:numRef>
          </c:val>
          <c:extLst>
            <c:ext xmlns:c16="http://schemas.microsoft.com/office/drawing/2014/chart" uri="{C3380CC4-5D6E-409C-BE32-E72D297353CC}">
              <c16:uniqueId val="{00000000-4AA4-814C-B693-8C1EBEC989A8}"/>
            </c:ext>
          </c:extLst>
        </c:ser>
        <c:ser>
          <c:idx val="1"/>
          <c:order val="1"/>
          <c:tx>
            <c:strRef>
              <c:f>Sheet2!$G$1</c:f>
              <c:strCache>
                <c:ptCount val="1"/>
                <c:pt idx="0">
                  <c:v>Avg RelRAM after RAO</c:v>
                </c:pt>
              </c:strCache>
            </c:strRef>
          </c:tx>
          <c:spPr>
            <a:solidFill>
              <a:schemeClr val="accent2"/>
            </a:solidFill>
            <a:ln>
              <a:noFill/>
            </a:ln>
            <a:effectLst/>
          </c:spPr>
          <c:invertIfNegative val="0"/>
          <c:cat>
            <c:strRef>
              <c:f>Sheet2!$E$2:$E$16</c:f>
              <c:strCache>
                <c:ptCount val="15"/>
                <c:pt idx="0">
                  <c:v>AT</c:v>
                </c:pt>
                <c:pt idx="1">
                  <c:v>BE</c:v>
                </c:pt>
                <c:pt idx="2">
                  <c:v>CZ</c:v>
                </c:pt>
                <c:pt idx="3">
                  <c:v>D2</c:v>
                </c:pt>
                <c:pt idx="4">
                  <c:v>D4</c:v>
                </c:pt>
                <c:pt idx="5">
                  <c:v>D7</c:v>
                </c:pt>
                <c:pt idx="6">
                  <c:v>D8</c:v>
                </c:pt>
                <c:pt idx="7">
                  <c:v>FR</c:v>
                </c:pt>
                <c:pt idx="8">
                  <c:v>HR</c:v>
                </c:pt>
                <c:pt idx="9">
                  <c:v>HU</c:v>
                </c:pt>
                <c:pt idx="10">
                  <c:v>NL</c:v>
                </c:pt>
                <c:pt idx="11">
                  <c:v>PL</c:v>
                </c:pt>
                <c:pt idx="12">
                  <c:v>RO</c:v>
                </c:pt>
                <c:pt idx="13">
                  <c:v>SI</c:v>
                </c:pt>
                <c:pt idx="14">
                  <c:v>SK</c:v>
                </c:pt>
              </c:strCache>
            </c:strRef>
          </c:cat>
          <c:val>
            <c:numRef>
              <c:f>Sheet2!$G$2:$G$16</c:f>
              <c:numCache>
                <c:formatCode>0</c:formatCode>
                <c:ptCount val="15"/>
                <c:pt idx="0">
                  <c:v>-58.153544593706748</c:v>
                </c:pt>
                <c:pt idx="1">
                  <c:v>-16.953130922491503</c:v>
                </c:pt>
                <c:pt idx="2">
                  <c:v>171.94084628770318</c:v>
                </c:pt>
                <c:pt idx="3">
                  <c:v>-395.0169978395628</c:v>
                </c:pt>
                <c:pt idx="4">
                  <c:v>62.574974217407245</c:v>
                </c:pt>
                <c:pt idx="5">
                  <c:v>-232.75982456772795</c:v>
                </c:pt>
                <c:pt idx="6">
                  <c:v>-911.54485809412199</c:v>
                </c:pt>
                <c:pt idx="7">
                  <c:v>0</c:v>
                </c:pt>
                <c:pt idx="8">
                  <c:v>116.33781446921304</c:v>
                </c:pt>
                <c:pt idx="9">
                  <c:v>161.85420597163605</c:v>
                </c:pt>
                <c:pt idx="10">
                  <c:v>-369.04659962512477</c:v>
                </c:pt>
                <c:pt idx="11">
                  <c:v>88.669765079528531</c:v>
                </c:pt>
                <c:pt idx="12">
                  <c:v>21.827642169066856</c:v>
                </c:pt>
                <c:pt idx="13">
                  <c:v>505.56647970148202</c:v>
                </c:pt>
                <c:pt idx="14">
                  <c:v>58.684259911921458</c:v>
                </c:pt>
              </c:numCache>
            </c:numRef>
          </c:val>
          <c:extLst>
            <c:ext xmlns:c16="http://schemas.microsoft.com/office/drawing/2014/chart" uri="{C3380CC4-5D6E-409C-BE32-E72D297353CC}">
              <c16:uniqueId val="{00000001-4AA4-814C-B693-8C1EBEC989A8}"/>
            </c:ext>
          </c:extLst>
        </c:ser>
        <c:dLbls>
          <c:showLegendKey val="0"/>
          <c:showVal val="0"/>
          <c:showCatName val="0"/>
          <c:showSerName val="0"/>
          <c:showPercent val="0"/>
          <c:showBubbleSize val="0"/>
        </c:dLbls>
        <c:gapWidth val="219"/>
        <c:overlap val="-27"/>
        <c:axId val="1188684911"/>
        <c:axId val="1188686559"/>
      </c:barChart>
      <c:catAx>
        <c:axId val="11886849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1188686559"/>
        <c:crosses val="autoZero"/>
        <c:auto val="1"/>
        <c:lblAlgn val="ctr"/>
        <c:lblOffset val="100"/>
        <c:noMultiLvlLbl val="0"/>
      </c:catAx>
      <c:valAx>
        <c:axId val="118868655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1188684911"/>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tx1">
          <a:lumMod val="15000"/>
          <a:lumOff val="85000"/>
        </a:schemeClr>
      </a:solidFill>
      <a:round/>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984118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4" name="Rectangle 4"/>
          <p:cNvSpPr>
            <a:spLocks noGrp="1" noRot="1" noChangeAspect="1" noChangeArrowheads="1" noTextEdit="1"/>
          </p:cNvSpPr>
          <p:nvPr>
            <p:ph type="sldImg" idx="2"/>
          </p:nvPr>
        </p:nvSpPr>
        <p:spPr bwMode="auto">
          <a:xfrm>
            <a:off x="711200" y="746125"/>
            <a:ext cx="5375275" cy="37211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Tree>
    <p:extLst>
      <p:ext uri="{BB962C8B-B14F-4D97-AF65-F5344CB8AC3E}">
        <p14:creationId xmlns:p14="http://schemas.microsoft.com/office/powerpoint/2010/main" val="203802640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Unicode MS" pitchFamily="34" charset="-128"/>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Unicode MS" pitchFamily="34" charset="-128"/>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Unicode MS" pitchFamily="34" charset="-128"/>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Unicode MS" pitchFamily="34" charset="-128"/>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Unicode MS" pitchFamily="34" charset="-128"/>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12091532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33704320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6078814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7053451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17549042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29435852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28537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34165605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42440227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36638002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4490447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6747485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11728485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4404954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4711096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1822260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16734447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16586960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26050137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4419734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3361450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7344601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22943046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34186259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35611132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28051074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25252186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31578546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16566596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basicShape</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tableEx</a:t>
            </a:r>
            <a:endParaRPr dirty="0"/>
          </a:p>
          <a:p>
            <a:r>
              <a:rPr b="0" dirty="0"/>
              <a:t>No alt text provided</a:t>
            </a:r>
            <a:endParaRPr dirty="0"/>
          </a:p>
          <a:p>
            <a:endParaRPr dirty="0"/>
          </a:p>
        </p:txBody>
      </p:sp>
    </p:spTree>
    <p:extLst>
      <p:ext uri="{BB962C8B-B14F-4D97-AF65-F5344CB8AC3E}">
        <p14:creationId xmlns:p14="http://schemas.microsoft.com/office/powerpoint/2010/main" val="11018535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pivotTable</a:t>
            </a:r>
            <a:endParaRPr dirty="0"/>
          </a:p>
          <a:p>
            <a:r>
              <a:rPr b="0" dirty="0"/>
              <a:t>No alt text provided</a:t>
            </a:r>
            <a:endParaRPr dirty="0"/>
          </a:p>
          <a:p>
            <a:endParaRPr dirty="0"/>
          </a:p>
          <a:p>
            <a:r>
              <a:rPr b="1" dirty="0"/>
              <a:t>clusteredColumnChart</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38186594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clusteredColumnChart</a:t>
            </a:r>
            <a:endParaRPr dirty="0"/>
          </a:p>
          <a:p>
            <a:r>
              <a:rPr b="0" dirty="0"/>
              <a:t>No alt text provided.</a:t>
            </a:r>
            <a:endParaRPr dirty="0"/>
          </a:p>
          <a:p>
            <a:endParaRPr dirty="0"/>
          </a:p>
          <a:p>
            <a:r>
              <a:rPr b="1" dirty="0"/>
              <a:t>clusteredColumnChart</a:t>
            </a:r>
            <a:endParaRPr dirty="0"/>
          </a:p>
          <a:p>
            <a:r>
              <a:rPr b="0" dirty="0"/>
              <a:t>No alt text provided.</a:t>
            </a:r>
            <a:endParaRPr dirty="0"/>
          </a:p>
          <a:p>
            <a:endParaRPr dirty="0"/>
          </a:p>
        </p:txBody>
      </p:sp>
    </p:spTree>
    <p:extLst>
      <p:ext uri="{BB962C8B-B14F-4D97-AF65-F5344CB8AC3E}">
        <p14:creationId xmlns:p14="http://schemas.microsoft.com/office/powerpoint/2010/main" val="25754291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AT</a:t>
            </a:r>
            <a:endParaRPr dirty="0"/>
          </a:p>
          <a:p>
            <a:r>
              <a:rPr b="0" dirty="0"/>
              <a:t>No alt text provided</a:t>
            </a:r>
            <a:endParaRPr dirty="0"/>
          </a:p>
          <a:p>
            <a:endParaRPr dirty="0"/>
          </a:p>
          <a:p>
            <a:r>
              <a:rPr b="1" dirty="0"/>
              <a:t>BE</a:t>
            </a:r>
            <a:endParaRPr dirty="0"/>
          </a:p>
          <a:p>
            <a:r>
              <a:rPr b="0" dirty="0"/>
              <a:t>No alt text provided</a:t>
            </a:r>
            <a:endParaRPr dirty="0"/>
          </a:p>
          <a:p>
            <a:endParaRPr dirty="0"/>
          </a:p>
        </p:txBody>
      </p:sp>
    </p:spTree>
    <p:extLst>
      <p:ext uri="{BB962C8B-B14F-4D97-AF65-F5344CB8AC3E}">
        <p14:creationId xmlns:p14="http://schemas.microsoft.com/office/powerpoint/2010/main" val="11689545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28064329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CZ</a:t>
            </a:r>
            <a:endParaRPr dirty="0"/>
          </a:p>
          <a:p>
            <a:r>
              <a:rPr b="0" dirty="0"/>
              <a:t>No alt text provided</a:t>
            </a:r>
            <a:endParaRPr dirty="0"/>
          </a:p>
          <a:p>
            <a:endParaRPr dirty="0"/>
          </a:p>
          <a:p>
            <a:r>
              <a:rPr b="1" dirty="0"/>
              <a:t>DE</a:t>
            </a:r>
            <a:endParaRPr dirty="0"/>
          </a:p>
          <a:p>
            <a:r>
              <a:rPr b="0" dirty="0"/>
              <a:t>No alt text provided</a:t>
            </a:r>
            <a:endParaRPr dirty="0"/>
          </a:p>
          <a:p>
            <a:endParaRPr dirty="0"/>
          </a:p>
        </p:txBody>
      </p:sp>
    </p:spTree>
    <p:extLst>
      <p:ext uri="{BB962C8B-B14F-4D97-AF65-F5344CB8AC3E}">
        <p14:creationId xmlns:p14="http://schemas.microsoft.com/office/powerpoint/2010/main" val="19919649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FR</a:t>
            </a:r>
            <a:endParaRPr dirty="0"/>
          </a:p>
          <a:p>
            <a:r>
              <a:rPr b="0" dirty="0"/>
              <a:t>No alt text provided</a:t>
            </a:r>
            <a:endParaRPr dirty="0"/>
          </a:p>
          <a:p>
            <a:endParaRPr dirty="0"/>
          </a:p>
          <a:p>
            <a:r>
              <a:rPr b="1" dirty="0"/>
              <a:t>HR</a:t>
            </a:r>
            <a:endParaRPr dirty="0"/>
          </a:p>
          <a:p>
            <a:r>
              <a:rPr b="0" dirty="0"/>
              <a:t>No alt text provided</a:t>
            </a:r>
            <a:endParaRPr dirty="0"/>
          </a:p>
          <a:p>
            <a:endParaRPr dirty="0"/>
          </a:p>
        </p:txBody>
      </p:sp>
    </p:spTree>
    <p:extLst>
      <p:ext uri="{BB962C8B-B14F-4D97-AF65-F5344CB8AC3E}">
        <p14:creationId xmlns:p14="http://schemas.microsoft.com/office/powerpoint/2010/main" val="29298685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HU</a:t>
            </a:r>
            <a:endParaRPr dirty="0"/>
          </a:p>
          <a:p>
            <a:r>
              <a:rPr b="0" dirty="0"/>
              <a:t>No alt text provided</a:t>
            </a:r>
            <a:endParaRPr dirty="0"/>
          </a:p>
          <a:p>
            <a:endParaRPr dirty="0"/>
          </a:p>
          <a:p>
            <a:r>
              <a:rPr b="1" dirty="0"/>
              <a:t>NL</a:t>
            </a:r>
            <a:endParaRPr dirty="0"/>
          </a:p>
          <a:p>
            <a:r>
              <a:rPr b="0" dirty="0"/>
              <a:t>No alt text provided</a:t>
            </a:r>
            <a:endParaRPr dirty="0"/>
          </a:p>
          <a:p>
            <a:endParaRPr dirty="0"/>
          </a:p>
        </p:txBody>
      </p:sp>
    </p:spTree>
    <p:extLst>
      <p:ext uri="{BB962C8B-B14F-4D97-AF65-F5344CB8AC3E}">
        <p14:creationId xmlns:p14="http://schemas.microsoft.com/office/powerpoint/2010/main" val="74645502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PL</a:t>
            </a:r>
            <a:endParaRPr dirty="0"/>
          </a:p>
          <a:p>
            <a:r>
              <a:rPr b="0" dirty="0"/>
              <a:t>No alt text provided</a:t>
            </a:r>
            <a:endParaRPr dirty="0"/>
          </a:p>
          <a:p>
            <a:endParaRPr dirty="0"/>
          </a:p>
          <a:p>
            <a:r>
              <a:rPr b="1" dirty="0"/>
              <a:t>RO</a:t>
            </a:r>
            <a:endParaRPr dirty="0"/>
          </a:p>
          <a:p>
            <a:r>
              <a:rPr b="0" dirty="0"/>
              <a:t>No alt text provided</a:t>
            </a:r>
            <a:endParaRPr dirty="0"/>
          </a:p>
          <a:p>
            <a:endParaRPr dirty="0"/>
          </a:p>
        </p:txBody>
      </p:sp>
    </p:spTree>
    <p:extLst>
      <p:ext uri="{BB962C8B-B14F-4D97-AF65-F5344CB8AC3E}">
        <p14:creationId xmlns:p14="http://schemas.microsoft.com/office/powerpoint/2010/main" val="392679108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clusteredColumnChart</a:t>
            </a:r>
            <a:endParaRPr dirty="0"/>
          </a:p>
          <a:p>
            <a:r>
              <a:rPr b="0" dirty="0"/>
              <a:t>No alt text provided</a:t>
            </a:r>
            <a:endParaRPr dirty="0"/>
          </a:p>
          <a:p>
            <a:endParaRPr dirty="0"/>
          </a:p>
          <a:p>
            <a:r>
              <a:rPr b="1" dirty="0"/>
              <a:t>SI</a:t>
            </a:r>
            <a:endParaRPr dirty="0"/>
          </a:p>
          <a:p>
            <a:r>
              <a:rPr b="0" dirty="0"/>
              <a:t>No alt text provided</a:t>
            </a:r>
            <a:endParaRPr dirty="0"/>
          </a:p>
          <a:p>
            <a:endParaRPr dirty="0"/>
          </a:p>
        </p:txBody>
      </p:sp>
    </p:spTree>
    <p:extLst>
      <p:ext uri="{BB962C8B-B14F-4D97-AF65-F5344CB8AC3E}">
        <p14:creationId xmlns:p14="http://schemas.microsoft.com/office/powerpoint/2010/main" val="2360293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32173009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15092147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299188070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305021599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8986330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256726938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276040153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179415723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204308196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73479657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216933817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399493634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232681981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17307588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394581917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6777317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385544207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129436462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DE" dirty="0"/>
          </a:p>
        </p:txBody>
      </p:sp>
    </p:spTree>
    <p:extLst>
      <p:ext uri="{BB962C8B-B14F-4D97-AF65-F5344CB8AC3E}">
        <p14:creationId xmlns:p14="http://schemas.microsoft.com/office/powerpoint/2010/main" val="227155507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330597530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402505397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412471690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33476750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14315758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5346036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27445453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gif"/><Relationship Id="rId13" Type="http://schemas.openxmlformats.org/officeDocument/2006/relationships/image" Target="../media/image12.jpeg"/><Relationship Id="rId3" Type="http://schemas.openxmlformats.org/officeDocument/2006/relationships/image" Target="../media/image3.png"/><Relationship Id="rId7" Type="http://schemas.openxmlformats.org/officeDocument/2006/relationships/image" Target="../media/image29.jpg"/><Relationship Id="rId12" Type="http://schemas.openxmlformats.org/officeDocument/2006/relationships/image" Target="../media/image32.png"/><Relationship Id="rId2" Type="http://schemas.openxmlformats.org/officeDocument/2006/relationships/image" Target="../media/image25.jpeg"/><Relationship Id="rId16" Type="http://schemas.openxmlformats.org/officeDocument/2006/relationships/image" Target="../media/image35.jpeg"/><Relationship Id="rId1" Type="http://schemas.openxmlformats.org/officeDocument/2006/relationships/slideMaster" Target="../slideMasters/slideMaster3.xml"/><Relationship Id="rId6" Type="http://schemas.openxmlformats.org/officeDocument/2006/relationships/image" Target="../media/image28.jpeg"/><Relationship Id="rId11" Type="http://schemas.openxmlformats.org/officeDocument/2006/relationships/image" Target="../media/image31.png"/><Relationship Id="rId5" Type="http://schemas.openxmlformats.org/officeDocument/2006/relationships/image" Target="../media/image23.jpeg"/><Relationship Id="rId15" Type="http://schemas.openxmlformats.org/officeDocument/2006/relationships/image" Target="../media/image34.jpeg"/><Relationship Id="rId10" Type="http://schemas.openxmlformats.org/officeDocument/2006/relationships/image" Target="../media/image30.png"/><Relationship Id="rId4" Type="http://schemas.openxmlformats.org/officeDocument/2006/relationships/image" Target="../media/image36.jpeg"/><Relationship Id="rId9" Type="http://schemas.openxmlformats.org/officeDocument/2006/relationships/image" Target="../media/image8.png"/><Relationship Id="rId14" Type="http://schemas.openxmlformats.org/officeDocument/2006/relationships/image" Target="../media/image33.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7.gif"/><Relationship Id="rId13" Type="http://schemas.openxmlformats.org/officeDocument/2006/relationships/image" Target="../media/image12.jpeg"/><Relationship Id="rId3" Type="http://schemas.openxmlformats.org/officeDocument/2006/relationships/image" Target="../media/image3.png"/><Relationship Id="rId7" Type="http://schemas.openxmlformats.org/officeDocument/2006/relationships/image" Target="../media/image29.jpg"/><Relationship Id="rId12" Type="http://schemas.openxmlformats.org/officeDocument/2006/relationships/image" Target="../media/image32.png"/><Relationship Id="rId2" Type="http://schemas.openxmlformats.org/officeDocument/2006/relationships/image" Target="../media/image25.jpeg"/><Relationship Id="rId16" Type="http://schemas.openxmlformats.org/officeDocument/2006/relationships/image" Target="../media/image35.jpeg"/><Relationship Id="rId1" Type="http://schemas.openxmlformats.org/officeDocument/2006/relationships/slideMaster" Target="../slideMasters/slideMaster3.xml"/><Relationship Id="rId6" Type="http://schemas.openxmlformats.org/officeDocument/2006/relationships/image" Target="../media/image28.jpeg"/><Relationship Id="rId11" Type="http://schemas.openxmlformats.org/officeDocument/2006/relationships/image" Target="../media/image31.png"/><Relationship Id="rId5" Type="http://schemas.openxmlformats.org/officeDocument/2006/relationships/image" Target="../media/image23.jpeg"/><Relationship Id="rId15" Type="http://schemas.openxmlformats.org/officeDocument/2006/relationships/image" Target="../media/image34.jpeg"/><Relationship Id="rId10" Type="http://schemas.openxmlformats.org/officeDocument/2006/relationships/image" Target="../media/image30.png"/><Relationship Id="rId4" Type="http://schemas.openxmlformats.org/officeDocument/2006/relationships/image" Target="../media/image36.jpeg"/><Relationship Id="rId9" Type="http://schemas.openxmlformats.org/officeDocument/2006/relationships/image" Target="../media/image8.png"/><Relationship Id="rId14" Type="http://schemas.openxmlformats.org/officeDocument/2006/relationships/image" Target="../media/image3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7.gif"/><Relationship Id="rId13" Type="http://schemas.openxmlformats.org/officeDocument/2006/relationships/image" Target="../media/image12.jpeg"/><Relationship Id="rId3" Type="http://schemas.openxmlformats.org/officeDocument/2006/relationships/image" Target="../media/image3.png"/><Relationship Id="rId7" Type="http://schemas.openxmlformats.org/officeDocument/2006/relationships/image" Target="../media/image29.jpg"/><Relationship Id="rId12" Type="http://schemas.openxmlformats.org/officeDocument/2006/relationships/image" Target="../media/image32.png"/><Relationship Id="rId2" Type="http://schemas.openxmlformats.org/officeDocument/2006/relationships/image" Target="../media/image25.jpeg"/><Relationship Id="rId16" Type="http://schemas.openxmlformats.org/officeDocument/2006/relationships/image" Target="../media/image35.jpeg"/><Relationship Id="rId1" Type="http://schemas.openxmlformats.org/officeDocument/2006/relationships/slideMaster" Target="../slideMasters/slideMaster4.xml"/><Relationship Id="rId6" Type="http://schemas.openxmlformats.org/officeDocument/2006/relationships/image" Target="../media/image28.jpeg"/><Relationship Id="rId11" Type="http://schemas.openxmlformats.org/officeDocument/2006/relationships/image" Target="../media/image31.png"/><Relationship Id="rId5" Type="http://schemas.openxmlformats.org/officeDocument/2006/relationships/image" Target="../media/image23.jpeg"/><Relationship Id="rId15" Type="http://schemas.openxmlformats.org/officeDocument/2006/relationships/image" Target="../media/image34.jpeg"/><Relationship Id="rId10" Type="http://schemas.openxmlformats.org/officeDocument/2006/relationships/image" Target="../media/image30.png"/><Relationship Id="rId4" Type="http://schemas.openxmlformats.org/officeDocument/2006/relationships/image" Target="../media/image36.jpeg"/><Relationship Id="rId9" Type="http://schemas.openxmlformats.org/officeDocument/2006/relationships/image" Target="../media/image8.png"/><Relationship Id="rId14" Type="http://schemas.openxmlformats.org/officeDocument/2006/relationships/image" Target="../media/image33.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7.gif"/><Relationship Id="rId13" Type="http://schemas.openxmlformats.org/officeDocument/2006/relationships/image" Target="../media/image12.jpeg"/><Relationship Id="rId3" Type="http://schemas.openxmlformats.org/officeDocument/2006/relationships/image" Target="../media/image3.png"/><Relationship Id="rId7" Type="http://schemas.openxmlformats.org/officeDocument/2006/relationships/image" Target="../media/image29.jpg"/><Relationship Id="rId12" Type="http://schemas.openxmlformats.org/officeDocument/2006/relationships/image" Target="../media/image32.png"/><Relationship Id="rId2" Type="http://schemas.openxmlformats.org/officeDocument/2006/relationships/image" Target="../media/image25.jpeg"/><Relationship Id="rId16" Type="http://schemas.openxmlformats.org/officeDocument/2006/relationships/image" Target="../media/image35.jpeg"/><Relationship Id="rId1" Type="http://schemas.openxmlformats.org/officeDocument/2006/relationships/slideMaster" Target="../slideMasters/slideMaster4.xml"/><Relationship Id="rId6" Type="http://schemas.openxmlformats.org/officeDocument/2006/relationships/image" Target="../media/image28.jpeg"/><Relationship Id="rId11" Type="http://schemas.openxmlformats.org/officeDocument/2006/relationships/image" Target="../media/image31.png"/><Relationship Id="rId5" Type="http://schemas.openxmlformats.org/officeDocument/2006/relationships/image" Target="../media/image23.jpeg"/><Relationship Id="rId15" Type="http://schemas.openxmlformats.org/officeDocument/2006/relationships/image" Target="../media/image34.jpeg"/><Relationship Id="rId10" Type="http://schemas.openxmlformats.org/officeDocument/2006/relationships/image" Target="../media/image30.png"/><Relationship Id="rId4" Type="http://schemas.openxmlformats.org/officeDocument/2006/relationships/image" Target="../media/image36.jpeg"/><Relationship Id="rId9" Type="http://schemas.openxmlformats.org/officeDocument/2006/relationships/image" Target="../media/image8.png"/><Relationship Id="rId14" Type="http://schemas.openxmlformats.org/officeDocument/2006/relationships/image" Target="../media/image3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jpeg"/><Relationship Id="rId26" Type="http://schemas.openxmlformats.org/officeDocument/2006/relationships/image" Target="../media/image26.jpeg"/><Relationship Id="rId3" Type="http://schemas.openxmlformats.org/officeDocument/2006/relationships/image" Target="../media/image3.png"/><Relationship Id="rId21" Type="http://schemas.openxmlformats.org/officeDocument/2006/relationships/image" Target="../media/image21.jpeg"/><Relationship Id="rId7" Type="http://schemas.openxmlformats.org/officeDocument/2006/relationships/image" Target="../media/image7.gif"/><Relationship Id="rId12" Type="http://schemas.openxmlformats.org/officeDocument/2006/relationships/image" Target="../media/image12.jpeg"/><Relationship Id="rId17" Type="http://schemas.openxmlformats.org/officeDocument/2006/relationships/image" Target="../media/image17.jpeg"/><Relationship Id="rId25" Type="http://schemas.openxmlformats.org/officeDocument/2006/relationships/image" Target="../media/image25.jpeg"/><Relationship Id="rId2" Type="http://schemas.openxmlformats.org/officeDocument/2006/relationships/image" Target="../media/image2.png"/><Relationship Id="rId16" Type="http://schemas.openxmlformats.org/officeDocument/2006/relationships/image" Target="../media/image16.jpeg"/><Relationship Id="rId20" Type="http://schemas.openxmlformats.org/officeDocument/2006/relationships/image" Target="../media/image20.jpeg"/><Relationship Id="rId1" Type="http://schemas.openxmlformats.org/officeDocument/2006/relationships/slideMaster" Target="../slideMasters/slideMaster1.xml"/><Relationship Id="rId6" Type="http://schemas.openxmlformats.org/officeDocument/2006/relationships/image" Target="../media/image6.jpeg"/><Relationship Id="rId11" Type="http://schemas.openxmlformats.org/officeDocument/2006/relationships/image" Target="../media/image11.png"/><Relationship Id="rId24" Type="http://schemas.openxmlformats.org/officeDocument/2006/relationships/image" Target="../media/image24.jpeg"/><Relationship Id="rId5" Type="http://schemas.openxmlformats.org/officeDocument/2006/relationships/image" Target="../media/image5.jpeg"/><Relationship Id="rId15" Type="http://schemas.openxmlformats.org/officeDocument/2006/relationships/image" Target="../media/image15.jpeg"/><Relationship Id="rId23" Type="http://schemas.openxmlformats.org/officeDocument/2006/relationships/image" Target="../media/image23.jpeg"/><Relationship Id="rId28" Type="http://schemas.openxmlformats.org/officeDocument/2006/relationships/image" Target="../media/image28.svg"/><Relationship Id="rId10" Type="http://schemas.openxmlformats.org/officeDocument/2006/relationships/image" Target="../media/image10.png"/><Relationship Id="rId19" Type="http://schemas.openxmlformats.org/officeDocument/2006/relationships/image" Target="../media/image19.jpeg"/><Relationship Id="rId4" Type="http://schemas.openxmlformats.org/officeDocument/2006/relationships/image" Target="../media/image4.jpg"/><Relationship Id="rId9" Type="http://schemas.openxmlformats.org/officeDocument/2006/relationships/image" Target="../media/image9.png"/><Relationship Id="rId14" Type="http://schemas.openxmlformats.org/officeDocument/2006/relationships/image" Target="../media/image14.jpeg"/><Relationship Id="rId22" Type="http://schemas.openxmlformats.org/officeDocument/2006/relationships/image" Target="../media/image22.jpeg"/><Relationship Id="rId27" Type="http://schemas.openxmlformats.org/officeDocument/2006/relationships/image" Target="../media/image27.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9.jpeg"/><Relationship Id="rId26" Type="http://schemas.openxmlformats.org/officeDocument/2006/relationships/image" Target="../media/image27.png"/><Relationship Id="rId3" Type="http://schemas.openxmlformats.org/officeDocument/2006/relationships/image" Target="../media/image3.png"/><Relationship Id="rId21" Type="http://schemas.openxmlformats.org/officeDocument/2006/relationships/image" Target="../media/image22.jpeg"/><Relationship Id="rId7" Type="http://schemas.openxmlformats.org/officeDocument/2006/relationships/image" Target="../media/image7.gif"/><Relationship Id="rId12" Type="http://schemas.openxmlformats.org/officeDocument/2006/relationships/image" Target="../media/image12.jpeg"/><Relationship Id="rId17" Type="http://schemas.openxmlformats.org/officeDocument/2006/relationships/image" Target="../media/image18.jpeg"/><Relationship Id="rId25" Type="http://schemas.openxmlformats.org/officeDocument/2006/relationships/image" Target="../media/image26.jpeg"/><Relationship Id="rId2" Type="http://schemas.openxmlformats.org/officeDocument/2006/relationships/image" Target="../media/image2.png"/><Relationship Id="rId16" Type="http://schemas.openxmlformats.org/officeDocument/2006/relationships/image" Target="../media/image17.jpeg"/><Relationship Id="rId20" Type="http://schemas.openxmlformats.org/officeDocument/2006/relationships/image" Target="../media/image21.jpeg"/><Relationship Id="rId1" Type="http://schemas.openxmlformats.org/officeDocument/2006/relationships/slideMaster" Target="../slideMasters/slideMaster1.xml"/><Relationship Id="rId6" Type="http://schemas.openxmlformats.org/officeDocument/2006/relationships/image" Target="../media/image6.jpeg"/><Relationship Id="rId11" Type="http://schemas.openxmlformats.org/officeDocument/2006/relationships/image" Target="../media/image11.png"/><Relationship Id="rId24" Type="http://schemas.openxmlformats.org/officeDocument/2006/relationships/image" Target="../media/image25.jpeg"/><Relationship Id="rId5" Type="http://schemas.openxmlformats.org/officeDocument/2006/relationships/image" Target="../media/image5.jpeg"/><Relationship Id="rId15" Type="http://schemas.openxmlformats.org/officeDocument/2006/relationships/image" Target="../media/image16.jpeg"/><Relationship Id="rId23" Type="http://schemas.openxmlformats.org/officeDocument/2006/relationships/image" Target="../media/image24.jpeg"/><Relationship Id="rId28" Type="http://schemas.openxmlformats.org/officeDocument/2006/relationships/image" Target="../media/image14.jpeg"/><Relationship Id="rId10" Type="http://schemas.openxmlformats.org/officeDocument/2006/relationships/image" Target="../media/image10.png"/><Relationship Id="rId19" Type="http://schemas.openxmlformats.org/officeDocument/2006/relationships/image" Target="../media/image20.jpeg"/><Relationship Id="rId4" Type="http://schemas.openxmlformats.org/officeDocument/2006/relationships/image" Target="../media/image4.jpg"/><Relationship Id="rId9" Type="http://schemas.openxmlformats.org/officeDocument/2006/relationships/image" Target="../media/image9.png"/><Relationship Id="rId14" Type="http://schemas.openxmlformats.org/officeDocument/2006/relationships/image" Target="../media/image15.jpeg"/><Relationship Id="rId22" Type="http://schemas.openxmlformats.org/officeDocument/2006/relationships/image" Target="../media/image23.jpeg"/><Relationship Id="rId27" Type="http://schemas.openxmlformats.org/officeDocument/2006/relationships/image" Target="../media/image28.sv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7.gif"/><Relationship Id="rId13" Type="http://schemas.openxmlformats.org/officeDocument/2006/relationships/image" Target="../media/image12.jpeg"/><Relationship Id="rId3" Type="http://schemas.openxmlformats.org/officeDocument/2006/relationships/image" Target="../media/image3.png"/><Relationship Id="rId7" Type="http://schemas.openxmlformats.org/officeDocument/2006/relationships/image" Target="../media/image29.jpg"/><Relationship Id="rId12" Type="http://schemas.openxmlformats.org/officeDocument/2006/relationships/image" Target="../media/image32.png"/><Relationship Id="rId2" Type="http://schemas.openxmlformats.org/officeDocument/2006/relationships/image" Target="../media/image25.jpeg"/><Relationship Id="rId16" Type="http://schemas.openxmlformats.org/officeDocument/2006/relationships/image" Target="../media/image35.jpeg"/><Relationship Id="rId1" Type="http://schemas.openxmlformats.org/officeDocument/2006/relationships/slideMaster" Target="../slideMasters/slideMaster2.xml"/><Relationship Id="rId6" Type="http://schemas.openxmlformats.org/officeDocument/2006/relationships/image" Target="../media/image28.jpeg"/><Relationship Id="rId11" Type="http://schemas.openxmlformats.org/officeDocument/2006/relationships/image" Target="../media/image31.png"/><Relationship Id="rId5" Type="http://schemas.openxmlformats.org/officeDocument/2006/relationships/image" Target="../media/image23.jpeg"/><Relationship Id="rId15" Type="http://schemas.openxmlformats.org/officeDocument/2006/relationships/image" Target="../media/image34.jpeg"/><Relationship Id="rId10" Type="http://schemas.openxmlformats.org/officeDocument/2006/relationships/image" Target="../media/image30.png"/><Relationship Id="rId4" Type="http://schemas.openxmlformats.org/officeDocument/2006/relationships/image" Target="../media/image4.jpg"/><Relationship Id="rId9" Type="http://schemas.openxmlformats.org/officeDocument/2006/relationships/image" Target="../media/image8.png"/><Relationship Id="rId14" Type="http://schemas.openxmlformats.org/officeDocument/2006/relationships/image" Target="../media/image33.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7.gif"/><Relationship Id="rId13" Type="http://schemas.openxmlformats.org/officeDocument/2006/relationships/image" Target="../media/image12.jpeg"/><Relationship Id="rId3" Type="http://schemas.openxmlformats.org/officeDocument/2006/relationships/image" Target="../media/image3.png"/><Relationship Id="rId7" Type="http://schemas.openxmlformats.org/officeDocument/2006/relationships/image" Target="../media/image29.jpg"/><Relationship Id="rId12" Type="http://schemas.openxmlformats.org/officeDocument/2006/relationships/image" Target="../media/image32.png"/><Relationship Id="rId2" Type="http://schemas.openxmlformats.org/officeDocument/2006/relationships/image" Target="../media/image25.jpeg"/><Relationship Id="rId16" Type="http://schemas.openxmlformats.org/officeDocument/2006/relationships/image" Target="../media/image35.jpeg"/><Relationship Id="rId1" Type="http://schemas.openxmlformats.org/officeDocument/2006/relationships/slideMaster" Target="../slideMasters/slideMaster2.xml"/><Relationship Id="rId6" Type="http://schemas.openxmlformats.org/officeDocument/2006/relationships/image" Target="../media/image28.jpeg"/><Relationship Id="rId11" Type="http://schemas.openxmlformats.org/officeDocument/2006/relationships/image" Target="../media/image31.png"/><Relationship Id="rId5" Type="http://schemas.openxmlformats.org/officeDocument/2006/relationships/image" Target="../media/image23.jpeg"/><Relationship Id="rId15" Type="http://schemas.openxmlformats.org/officeDocument/2006/relationships/image" Target="../media/image34.jpeg"/><Relationship Id="rId10" Type="http://schemas.openxmlformats.org/officeDocument/2006/relationships/image" Target="../media/image30.png"/><Relationship Id="rId4" Type="http://schemas.openxmlformats.org/officeDocument/2006/relationships/image" Target="../media/image4.jpg"/><Relationship Id="rId9" Type="http://schemas.openxmlformats.org/officeDocument/2006/relationships/image" Target="../media/image8.png"/><Relationship Id="rId14" Type="http://schemas.openxmlformats.org/officeDocument/2006/relationships/image" Target="../media/image3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9999" y="108000"/>
            <a:ext cx="7044142" cy="336550"/>
          </a:xfrm>
        </p:spPr>
        <p:txBody>
          <a:bodyPr vert="horz" lIns="72000" tIns="36000" rIns="72000" bIns="36000" rtlCol="0" anchor="t">
            <a:noAutofit/>
          </a:bodyPr>
          <a:lstStyle>
            <a:lvl1pPr>
              <a:defRPr lang="nl-NL" sz="1600" b="0" i="0" dirty="0">
                <a:solidFill>
                  <a:srgbClr val="008000"/>
                </a:solidFill>
                <a:latin typeface="+mn-lt"/>
                <a:ea typeface="Arial Unicode MS" panose="020B0604020202020204" pitchFamily="34" charset="-128"/>
                <a:cs typeface="Arial" panose="020B0604020202020204" pitchFamily="34" charset="0"/>
              </a:defRPr>
            </a:lvl1pPr>
          </a:lstStyle>
          <a:p>
            <a:pPr marL="0" lvl="0" indent="0" algn="l" rtl="0" eaLnBrk="1" fontAlgn="base" hangingPunct="1">
              <a:spcBef>
                <a:spcPts val="400"/>
              </a:spcBef>
              <a:spcAft>
                <a:spcPct val="0"/>
              </a:spcAft>
              <a:buClr>
                <a:schemeClr val="bg1"/>
              </a:buClr>
              <a:buSzPct val="120000"/>
              <a:buFont typeface="Arial" panose="020B0604020202020204" pitchFamily="34" charset="0"/>
              <a:buNone/>
            </a:pPr>
            <a:r>
              <a:rPr lang="en-US" dirty="0"/>
              <a:t>Click to edit Master title style</a:t>
            </a:r>
            <a:endParaRPr lang="nl-NL" dirty="0"/>
          </a:p>
        </p:txBody>
      </p:sp>
      <p:sp>
        <p:nvSpPr>
          <p:cNvPr id="13" name="Text Placeholder 12"/>
          <p:cNvSpPr>
            <a:spLocks noGrp="1"/>
          </p:cNvSpPr>
          <p:nvPr>
            <p:ph type="body" sz="quarter" idx="16" hasCustomPrompt="1"/>
          </p:nvPr>
        </p:nvSpPr>
        <p:spPr>
          <a:xfrm>
            <a:off x="540000" y="461650"/>
            <a:ext cx="8640000" cy="363850"/>
          </a:xfrm>
          <a:prstGeom prst="rect">
            <a:avLst/>
          </a:prstGeom>
        </p:spPr>
        <p:txBody>
          <a:bodyPr vert="horz" lIns="72000" tIns="36000" rIns="72000" bIns="36000" rtlCol="0" anchor="t">
            <a:noAutofit/>
          </a:bodyPr>
          <a:lstStyle>
            <a:lvl1pPr>
              <a:defRPr lang="nl-NL" sz="1400" b="0" i="0" dirty="0">
                <a:solidFill>
                  <a:srgbClr val="008000"/>
                </a:solidFill>
                <a:latin typeface="+mj-lt"/>
              </a:defRPr>
            </a:lvl1pPr>
          </a:lstStyle>
          <a:p>
            <a:pPr lvl="0">
              <a:spcBef>
                <a:spcPct val="0"/>
              </a:spcBef>
            </a:pPr>
            <a:r>
              <a:rPr lang="en-US" dirty="0"/>
              <a:t>Click to </a:t>
            </a:r>
            <a:r>
              <a:rPr lang="en-US"/>
              <a:t>edit Description</a:t>
            </a:r>
            <a:endParaRPr lang="en-US" dirty="0"/>
          </a:p>
        </p:txBody>
      </p:sp>
      <p:sp>
        <p:nvSpPr>
          <p:cNvPr id="4" name="Content Placeholder 3"/>
          <p:cNvSpPr>
            <a:spLocks noGrp="1"/>
          </p:cNvSpPr>
          <p:nvPr>
            <p:ph sz="quarter" idx="17"/>
          </p:nvPr>
        </p:nvSpPr>
        <p:spPr>
          <a:xfrm>
            <a:off x="540000" y="1080000"/>
            <a:ext cx="9000000" cy="4320000"/>
          </a:xfrm>
        </p:spPr>
        <p:txBody>
          <a:bodyPr/>
          <a:lstStyle>
            <a:lvl1pPr>
              <a:defRPr b="0" i="0">
                <a:solidFill>
                  <a:srgbClr val="008000"/>
                </a:solidFill>
                <a:latin typeface="+mn-lt"/>
              </a:defRPr>
            </a:lvl1pPr>
            <a:lvl2pPr>
              <a:defRPr b="0" i="0">
                <a:latin typeface="+mn-lt"/>
              </a:defRPr>
            </a:lvl2pPr>
            <a:lvl3pPr>
              <a:defRPr b="0" i="0">
                <a:latin typeface="+mn-lt"/>
              </a:defRPr>
            </a:lvl3pPr>
            <a:lvl4pPr>
              <a:defRPr b="0" i="0">
                <a:latin typeface="+mn-lt"/>
              </a:defRPr>
            </a:lvl4pPr>
            <a:lvl5pPr>
              <a:defRPr>
                <a:latin typeface="+mn-lt"/>
              </a:defRPr>
            </a:lvl5pPr>
          </a:lstStyle>
          <a:p>
            <a:pPr lvl="0"/>
            <a:r>
              <a:rPr lang="en-US" dirty="0"/>
              <a:t>Edit Master text styles</a:t>
            </a:r>
          </a:p>
          <a:p>
            <a:pPr lvl="1"/>
            <a:r>
              <a:rPr lang="en-US" dirty="0"/>
              <a:t>[Add text]</a:t>
            </a:r>
          </a:p>
          <a:p>
            <a:pPr lvl="2"/>
            <a:r>
              <a:rPr lang="en-US" dirty="0"/>
              <a:t>[Add text]</a:t>
            </a:r>
          </a:p>
          <a:p>
            <a:pPr lvl="3"/>
            <a:r>
              <a:rPr lang="en-US" dirty="0"/>
              <a:t>[Add text]</a:t>
            </a:r>
            <a:endParaRPr lang="nl-NL" dirty="0"/>
          </a:p>
        </p:txBody>
      </p:sp>
      <p:sp>
        <p:nvSpPr>
          <p:cNvPr id="6" name="Espace réservé du numéro de diapositive 1">
            <a:extLst>
              <a:ext uri="{FF2B5EF4-FFF2-40B4-BE49-F238E27FC236}">
                <a16:creationId xmlns:a16="http://schemas.microsoft.com/office/drawing/2014/main" id="{20A0F5B2-75A8-4841-A428-67AD9E889F7B}"/>
              </a:ext>
            </a:extLst>
          </p:cNvPr>
          <p:cNvSpPr>
            <a:spLocks noGrp="1"/>
          </p:cNvSpPr>
          <p:nvPr>
            <p:ph type="sldNum" sz="quarter" idx="4"/>
          </p:nvPr>
        </p:nvSpPr>
        <p:spPr>
          <a:xfrm>
            <a:off x="9148969" y="6553200"/>
            <a:ext cx="665523" cy="273089"/>
          </a:xfrm>
          <a:prstGeom prst="rect">
            <a:avLst/>
          </a:prstGeom>
        </p:spPr>
        <p:txBody>
          <a:bodyPr vert="horz" lIns="91440" tIns="45720" rIns="91440" bIns="45720" rtlCol="0" anchor="ctr"/>
          <a:lstStyle>
            <a:lvl1pPr algn="r">
              <a:defRPr sz="900" b="0" i="0">
                <a:solidFill>
                  <a:schemeClr val="bg1">
                    <a:lumMod val="50000"/>
                  </a:schemeClr>
                </a:solidFill>
                <a:latin typeface="+mn-lt"/>
                <a:ea typeface="Arial Unicode MS" panose="020B0604020202020204" pitchFamily="34" charset="-128"/>
                <a:cs typeface="Arial" panose="020B0604020202020204" pitchFamily="34" charset="0"/>
              </a:defRPr>
            </a:lvl1pPr>
          </a:lstStyle>
          <a:p>
            <a:fld id="{F551322C-20B2-48C3-B63D-68158FEBF630}" type="slidenum">
              <a:rPr lang="en-US" smtClean="0"/>
              <a:pPr/>
              <a:t>‹Nr.›</a:t>
            </a:fld>
            <a:endParaRPr lang="en-US" dirty="0"/>
          </a:p>
        </p:txBody>
      </p:sp>
    </p:spTree>
    <p:extLst>
      <p:ext uri="{BB962C8B-B14F-4D97-AF65-F5344CB8AC3E}">
        <p14:creationId xmlns:p14="http://schemas.microsoft.com/office/powerpoint/2010/main" val="29903523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9999" y="108000"/>
            <a:ext cx="7044142" cy="336550"/>
          </a:xfrm>
        </p:spPr>
        <p:txBody>
          <a:bodyPr vert="horz" lIns="72000" tIns="36000" rIns="72000" bIns="36000" rtlCol="0" anchor="t">
            <a:noAutofit/>
          </a:bodyPr>
          <a:lstStyle>
            <a:lvl1pPr>
              <a:defRPr lang="nl-NL" sz="1600" b="1" i="0" dirty="0">
                <a:solidFill>
                  <a:srgbClr val="3366FF"/>
                </a:solidFill>
                <a:latin typeface="+mn-lt"/>
                <a:ea typeface="Arial Unicode MS" panose="020B0604020202020204" pitchFamily="34" charset="-128"/>
                <a:cs typeface="Arial" panose="020B0604020202020204" pitchFamily="34" charset="0"/>
              </a:defRPr>
            </a:lvl1pPr>
          </a:lstStyle>
          <a:p>
            <a:pPr marL="0" lvl="0" indent="0" algn="l" rtl="0" eaLnBrk="1" fontAlgn="base" hangingPunct="1">
              <a:spcBef>
                <a:spcPts val="400"/>
              </a:spcBef>
              <a:spcAft>
                <a:spcPct val="0"/>
              </a:spcAft>
              <a:buClr>
                <a:schemeClr val="bg1"/>
              </a:buClr>
              <a:buSzPct val="120000"/>
              <a:buFont typeface="Arial" panose="020B0604020202020204" pitchFamily="34" charset="0"/>
              <a:buNone/>
            </a:pPr>
            <a:r>
              <a:rPr lang="en-US" dirty="0"/>
              <a:t>Click to edit Master title style</a:t>
            </a:r>
            <a:endParaRPr lang="nl-NL" dirty="0"/>
          </a:p>
        </p:txBody>
      </p:sp>
      <p:sp>
        <p:nvSpPr>
          <p:cNvPr id="13" name="Text Placeholder 12"/>
          <p:cNvSpPr>
            <a:spLocks noGrp="1"/>
          </p:cNvSpPr>
          <p:nvPr>
            <p:ph type="body" sz="quarter" idx="16" hasCustomPrompt="1"/>
          </p:nvPr>
        </p:nvSpPr>
        <p:spPr>
          <a:xfrm>
            <a:off x="540000" y="461650"/>
            <a:ext cx="8640000" cy="363850"/>
          </a:xfrm>
          <a:prstGeom prst="rect">
            <a:avLst/>
          </a:prstGeom>
        </p:spPr>
        <p:txBody>
          <a:bodyPr vert="horz" lIns="72000" tIns="36000" rIns="72000" bIns="36000" rtlCol="0" anchor="t">
            <a:noAutofit/>
          </a:bodyPr>
          <a:lstStyle>
            <a:lvl1pPr>
              <a:defRPr lang="nl-NL" sz="1400" b="0" i="0" dirty="0">
                <a:solidFill>
                  <a:srgbClr val="3366FF"/>
                </a:solidFill>
                <a:latin typeface="+mj-lt"/>
              </a:defRPr>
            </a:lvl1pPr>
          </a:lstStyle>
          <a:p>
            <a:pPr lvl="0">
              <a:spcBef>
                <a:spcPct val="0"/>
              </a:spcBef>
            </a:pPr>
            <a:r>
              <a:rPr lang="en-US" dirty="0"/>
              <a:t>Click to </a:t>
            </a:r>
            <a:r>
              <a:rPr lang="en-US"/>
              <a:t>edit Description</a:t>
            </a:r>
            <a:endParaRPr lang="en-US" dirty="0"/>
          </a:p>
        </p:txBody>
      </p:sp>
      <p:sp>
        <p:nvSpPr>
          <p:cNvPr id="4" name="Content Placeholder 3"/>
          <p:cNvSpPr>
            <a:spLocks noGrp="1"/>
          </p:cNvSpPr>
          <p:nvPr>
            <p:ph sz="quarter" idx="17"/>
          </p:nvPr>
        </p:nvSpPr>
        <p:spPr>
          <a:xfrm>
            <a:off x="540000" y="1080000"/>
            <a:ext cx="9000000" cy="4320000"/>
          </a:xfrm>
        </p:spPr>
        <p:txBody>
          <a:bodyPr/>
          <a:lstStyle>
            <a:lvl1pPr>
              <a:defRPr b="0" i="0">
                <a:solidFill>
                  <a:srgbClr val="3366FF"/>
                </a:solidFill>
                <a:latin typeface="+mn-lt"/>
              </a:defRPr>
            </a:lvl1pPr>
            <a:lvl2pPr>
              <a:defRPr b="0" i="0">
                <a:latin typeface="+mn-lt"/>
              </a:defRPr>
            </a:lvl2pPr>
            <a:lvl3pPr>
              <a:defRPr b="0" i="0">
                <a:latin typeface="+mn-lt"/>
              </a:defRPr>
            </a:lvl3pPr>
            <a:lvl4pPr>
              <a:defRPr b="0" i="0">
                <a:latin typeface="+mn-lt"/>
              </a:defRPr>
            </a:lvl4pPr>
            <a:lvl5pPr>
              <a:defRPr>
                <a:latin typeface="+mn-lt"/>
              </a:defRPr>
            </a:lvl5pPr>
          </a:lstStyle>
          <a:p>
            <a:pPr lvl="0"/>
            <a:r>
              <a:rPr lang="en-US" dirty="0"/>
              <a:t>Edit Master text styles</a:t>
            </a:r>
          </a:p>
          <a:p>
            <a:pPr lvl="1"/>
            <a:r>
              <a:rPr lang="en-US" dirty="0"/>
              <a:t>[Add text]</a:t>
            </a:r>
          </a:p>
          <a:p>
            <a:pPr lvl="2"/>
            <a:r>
              <a:rPr lang="en-US" dirty="0"/>
              <a:t>[Add text]</a:t>
            </a:r>
          </a:p>
          <a:p>
            <a:pPr lvl="3"/>
            <a:r>
              <a:rPr lang="en-US" dirty="0"/>
              <a:t>[Add text]</a:t>
            </a:r>
            <a:endParaRPr lang="nl-NL" dirty="0"/>
          </a:p>
        </p:txBody>
      </p:sp>
      <p:sp>
        <p:nvSpPr>
          <p:cNvPr id="6" name="Espace réservé du numéro de diapositive 1">
            <a:extLst>
              <a:ext uri="{FF2B5EF4-FFF2-40B4-BE49-F238E27FC236}">
                <a16:creationId xmlns:a16="http://schemas.microsoft.com/office/drawing/2014/main" id="{20A0F5B2-75A8-4841-A428-67AD9E889F7B}"/>
              </a:ext>
            </a:extLst>
          </p:cNvPr>
          <p:cNvSpPr>
            <a:spLocks noGrp="1"/>
          </p:cNvSpPr>
          <p:nvPr>
            <p:ph type="sldNum" sz="quarter" idx="4"/>
          </p:nvPr>
        </p:nvSpPr>
        <p:spPr>
          <a:xfrm>
            <a:off x="9148969" y="6553200"/>
            <a:ext cx="665523" cy="273089"/>
          </a:xfrm>
          <a:prstGeom prst="rect">
            <a:avLst/>
          </a:prstGeom>
        </p:spPr>
        <p:txBody>
          <a:bodyPr vert="horz" lIns="91440" tIns="45720" rIns="91440" bIns="45720" rtlCol="0" anchor="ctr"/>
          <a:lstStyle>
            <a:lvl1pPr algn="r">
              <a:defRPr sz="900" b="0" i="0">
                <a:solidFill>
                  <a:schemeClr val="bg1">
                    <a:lumMod val="50000"/>
                  </a:schemeClr>
                </a:solidFill>
                <a:latin typeface="+mn-lt"/>
                <a:ea typeface="Arial Unicode MS" panose="020B0604020202020204" pitchFamily="34" charset="-128"/>
                <a:cs typeface="Arial" panose="020B0604020202020204" pitchFamily="34" charset="0"/>
              </a:defRPr>
            </a:lvl1pPr>
          </a:lstStyle>
          <a:p>
            <a:fld id="{F551322C-20B2-48C3-B63D-68158FEBF630}" type="slidenum">
              <a:rPr lang="en-US" smtClean="0"/>
              <a:pPr/>
              <a:t>‹Nr.›</a:t>
            </a:fld>
            <a:endParaRPr lang="en-US" dirty="0"/>
          </a:p>
        </p:txBody>
      </p:sp>
    </p:spTree>
    <p:extLst>
      <p:ext uri="{BB962C8B-B14F-4D97-AF65-F5344CB8AC3E}">
        <p14:creationId xmlns:p14="http://schemas.microsoft.com/office/powerpoint/2010/main" val="41042394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39999" y="108000"/>
            <a:ext cx="6798796" cy="336550"/>
          </a:xfrm>
        </p:spPr>
        <p:txBody>
          <a:bodyPr vert="horz" lIns="72000" tIns="36000" rIns="72000" bIns="36000" rtlCol="0" anchor="t">
            <a:noAutofit/>
          </a:bodyPr>
          <a:lstStyle>
            <a:lvl1pPr>
              <a:defRPr lang="nl-NL" sz="1600" b="1" i="0" dirty="0">
                <a:solidFill>
                  <a:srgbClr val="3366FF"/>
                </a:solidFill>
                <a:latin typeface="+mn-lt"/>
                <a:ea typeface="Arial Unicode MS" panose="020B0604020202020204" pitchFamily="34" charset="-128"/>
                <a:cs typeface="Arial" panose="020B0604020202020204" pitchFamily="34" charset="0"/>
              </a:defRPr>
            </a:lvl1pPr>
          </a:lstStyle>
          <a:p>
            <a:pPr marL="0" lvl="0" indent="0" algn="l" rtl="0" eaLnBrk="1" fontAlgn="base" hangingPunct="1">
              <a:spcBef>
                <a:spcPts val="400"/>
              </a:spcBef>
              <a:spcAft>
                <a:spcPct val="0"/>
              </a:spcAft>
              <a:buClr>
                <a:schemeClr val="bg1"/>
              </a:buClr>
              <a:buSzPct val="120000"/>
              <a:buFont typeface="Arial" panose="020B0604020202020204" pitchFamily="34" charset="0"/>
              <a:buNone/>
            </a:pPr>
            <a:r>
              <a:rPr lang="en-US" dirty="0"/>
              <a:t>Click to edit Master title style</a:t>
            </a:r>
            <a:endParaRPr lang="nl-NL" dirty="0"/>
          </a:p>
        </p:txBody>
      </p:sp>
      <p:sp>
        <p:nvSpPr>
          <p:cNvPr id="13" name="Text Placeholder 12"/>
          <p:cNvSpPr>
            <a:spLocks noGrp="1"/>
          </p:cNvSpPr>
          <p:nvPr>
            <p:ph type="body" sz="quarter" idx="16" hasCustomPrompt="1"/>
          </p:nvPr>
        </p:nvSpPr>
        <p:spPr>
          <a:xfrm>
            <a:off x="540000" y="461650"/>
            <a:ext cx="8376894" cy="363850"/>
          </a:xfrm>
          <a:prstGeom prst="rect">
            <a:avLst/>
          </a:prstGeom>
        </p:spPr>
        <p:txBody>
          <a:bodyPr vert="horz" lIns="72000" tIns="36000" rIns="72000" bIns="36000" rtlCol="0" anchor="t">
            <a:noAutofit/>
          </a:bodyPr>
          <a:lstStyle>
            <a:lvl1pPr>
              <a:defRPr lang="nl-NL" sz="1400" b="0" i="0" dirty="0">
                <a:solidFill>
                  <a:srgbClr val="3366FF"/>
                </a:solidFill>
                <a:latin typeface="+mj-lt"/>
              </a:defRPr>
            </a:lvl1pPr>
          </a:lstStyle>
          <a:p>
            <a:pPr lvl="0">
              <a:spcBef>
                <a:spcPct val="0"/>
              </a:spcBef>
            </a:pPr>
            <a:r>
              <a:rPr lang="en-US" dirty="0"/>
              <a:t>Click to edit Description</a:t>
            </a:r>
          </a:p>
          <a:p>
            <a:pPr lvl="0">
              <a:spcBef>
                <a:spcPct val="0"/>
              </a:spcBef>
            </a:pPr>
            <a:endParaRPr lang="nl-NL" dirty="0"/>
          </a:p>
        </p:txBody>
      </p:sp>
      <p:sp>
        <p:nvSpPr>
          <p:cNvPr id="6" name="Espace réservé du numéro de diapositive 1">
            <a:extLst>
              <a:ext uri="{FF2B5EF4-FFF2-40B4-BE49-F238E27FC236}">
                <a16:creationId xmlns:a16="http://schemas.microsoft.com/office/drawing/2014/main" id="{A202140A-AFAB-44A8-AB9C-F5EEF12E385F}"/>
              </a:ext>
            </a:extLst>
          </p:cNvPr>
          <p:cNvSpPr>
            <a:spLocks noGrp="1"/>
          </p:cNvSpPr>
          <p:nvPr>
            <p:ph type="sldNum" sz="quarter" idx="4"/>
          </p:nvPr>
        </p:nvSpPr>
        <p:spPr>
          <a:xfrm>
            <a:off x="9148969" y="6553200"/>
            <a:ext cx="665523" cy="273089"/>
          </a:xfrm>
          <a:prstGeom prst="rect">
            <a:avLst/>
          </a:prstGeom>
        </p:spPr>
        <p:txBody>
          <a:bodyPr vert="horz" lIns="91440" tIns="45720" rIns="91440" bIns="45720" rtlCol="0" anchor="ctr"/>
          <a:lstStyle>
            <a:lvl1pPr algn="r">
              <a:defRPr sz="900" b="0" i="0">
                <a:solidFill>
                  <a:schemeClr val="bg1">
                    <a:lumMod val="50000"/>
                  </a:schemeClr>
                </a:solidFill>
                <a:latin typeface="+mn-lt"/>
                <a:ea typeface="Arial Unicode MS" panose="020B0604020202020204" pitchFamily="34" charset="-128"/>
                <a:cs typeface="Arial" panose="020B0604020202020204" pitchFamily="34" charset="0"/>
              </a:defRPr>
            </a:lvl1pPr>
          </a:lstStyle>
          <a:p>
            <a:fld id="{F551322C-20B2-48C3-B63D-68158FEBF630}" type="slidenum">
              <a:rPr lang="en-US" smtClean="0"/>
              <a:pPr/>
              <a:t>‹Nr.›</a:t>
            </a:fld>
            <a:endParaRPr lang="en-US" dirty="0"/>
          </a:p>
        </p:txBody>
      </p:sp>
    </p:spTree>
    <p:extLst>
      <p:ext uri="{BB962C8B-B14F-4D97-AF65-F5344CB8AC3E}">
        <p14:creationId xmlns:p14="http://schemas.microsoft.com/office/powerpoint/2010/main" val="36509613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6" name="Text Placeholder 15"/>
          <p:cNvSpPr>
            <a:spLocks noGrp="1"/>
          </p:cNvSpPr>
          <p:nvPr>
            <p:ph type="body" sz="quarter" idx="11" hasCustomPrompt="1"/>
          </p:nvPr>
        </p:nvSpPr>
        <p:spPr>
          <a:xfrm>
            <a:off x="1926168" y="2912663"/>
            <a:ext cx="7395317" cy="792162"/>
          </a:xfrm>
          <a:prstGeom prst="rect">
            <a:avLst/>
          </a:prstGeom>
        </p:spPr>
        <p:txBody>
          <a:bodyPr/>
          <a:lstStyle>
            <a:lvl1pPr marL="0" indent="0">
              <a:buNone/>
              <a:defRPr lang="en-US" sz="1800" b="0" i="0" baseline="0" dirty="0">
                <a:solidFill>
                  <a:schemeClr val="tx2"/>
                </a:solidFill>
                <a:latin typeface="+mn-lt"/>
                <a:ea typeface="Arial Unicode MS" panose="020B0604020202020204" pitchFamily="34" charset="-128"/>
                <a:cs typeface="Arial" panose="020B0604020202020204" pitchFamily="34" charset="0"/>
              </a:defRPr>
            </a:lvl1pPr>
          </a:lstStyle>
          <a:p>
            <a:pPr lvl="0"/>
            <a:r>
              <a:rPr lang="en-US" dirty="0"/>
              <a:t>Date, Place</a:t>
            </a:r>
          </a:p>
        </p:txBody>
      </p:sp>
      <p:sp>
        <p:nvSpPr>
          <p:cNvPr id="15" name="Text Placeholder 15"/>
          <p:cNvSpPr>
            <a:spLocks noGrp="1"/>
          </p:cNvSpPr>
          <p:nvPr>
            <p:ph type="body" sz="quarter" idx="12" hasCustomPrompt="1"/>
          </p:nvPr>
        </p:nvSpPr>
        <p:spPr>
          <a:xfrm>
            <a:off x="1927517" y="1792322"/>
            <a:ext cx="7395317" cy="792162"/>
          </a:xfrm>
          <a:prstGeom prst="rect">
            <a:avLst/>
          </a:prstGeom>
        </p:spPr>
        <p:txBody>
          <a:bodyPr anchor="ctr" anchorCtr="0">
            <a:noAutofit/>
          </a:bodyPr>
          <a:lstStyle>
            <a:lvl1pPr marL="0" indent="0">
              <a:buNone/>
              <a:defRPr lang="en-US" sz="3000" b="0" i="0" baseline="0" dirty="0">
                <a:solidFill>
                  <a:srgbClr val="3366FF"/>
                </a:solidFill>
                <a:latin typeface="+mn-lt"/>
                <a:ea typeface="Arial Unicode MS" panose="020B0604020202020204" pitchFamily="34" charset="-128"/>
                <a:cs typeface="Arial" panose="020B0604020202020204" pitchFamily="34" charset="0"/>
              </a:defRPr>
            </a:lvl1pPr>
          </a:lstStyle>
          <a:p>
            <a:pPr lvl="0"/>
            <a:r>
              <a:rPr lang="en-US" dirty="0"/>
              <a:t>Name of the meeting</a:t>
            </a:r>
          </a:p>
        </p:txBody>
      </p:sp>
      <p:pic>
        <p:nvPicPr>
          <p:cNvPr id="109" name="Picture 108">
            <a:extLst>
              <a:ext uri="{FF2B5EF4-FFF2-40B4-BE49-F238E27FC236}">
                <a16:creationId xmlns:a16="http://schemas.microsoft.com/office/drawing/2014/main" id="{25A1BCE0-4BE3-464C-9DDD-AB4079672055}"/>
              </a:ext>
            </a:extLst>
          </p:cNvPr>
          <p:cNvPicPr>
            <a:picLocks noChangeAspect="1"/>
          </p:cNvPicPr>
          <p:nvPr userDrawn="1"/>
        </p:nvPicPr>
        <p:blipFill>
          <a:blip r:embed="rId2"/>
          <a:stretch>
            <a:fillRect/>
          </a:stretch>
        </p:blipFill>
        <p:spPr>
          <a:xfrm>
            <a:off x="205062" y="5137252"/>
            <a:ext cx="814736" cy="305962"/>
          </a:xfrm>
          <a:prstGeom prst="rect">
            <a:avLst/>
          </a:prstGeom>
        </p:spPr>
      </p:pic>
      <p:pic>
        <p:nvPicPr>
          <p:cNvPr id="110" name="Picture 109">
            <a:extLst>
              <a:ext uri="{FF2B5EF4-FFF2-40B4-BE49-F238E27FC236}">
                <a16:creationId xmlns:a16="http://schemas.microsoft.com/office/drawing/2014/main" id="{91C96C0D-B406-4242-BB39-A03BB3AB9B3B}"/>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09527" y="4216462"/>
            <a:ext cx="663210" cy="529678"/>
          </a:xfrm>
          <a:prstGeom prst="rect">
            <a:avLst/>
          </a:prstGeom>
        </p:spPr>
      </p:pic>
      <p:pic>
        <p:nvPicPr>
          <p:cNvPr id="111" name="Picture 110">
            <a:extLst>
              <a:ext uri="{FF2B5EF4-FFF2-40B4-BE49-F238E27FC236}">
                <a16:creationId xmlns:a16="http://schemas.microsoft.com/office/drawing/2014/main" id="{5F606D5D-E7C0-48C3-A5D2-A611C085C2E2}"/>
              </a:ext>
            </a:extLst>
          </p:cNvPr>
          <p:cNvPicPr>
            <a:picLocks noChangeAspect="1"/>
          </p:cNvPicPr>
          <p:nvPr userDrawn="1"/>
        </p:nvPicPr>
        <p:blipFill>
          <a:blip r:embed="rId4"/>
          <a:stretch>
            <a:fillRect/>
          </a:stretch>
        </p:blipFill>
        <p:spPr>
          <a:xfrm>
            <a:off x="266404" y="2421002"/>
            <a:ext cx="740405" cy="322741"/>
          </a:xfrm>
          <a:prstGeom prst="rect">
            <a:avLst/>
          </a:prstGeom>
        </p:spPr>
      </p:pic>
      <p:pic>
        <p:nvPicPr>
          <p:cNvPr id="112" name="Picture 111">
            <a:extLst>
              <a:ext uri="{FF2B5EF4-FFF2-40B4-BE49-F238E27FC236}">
                <a16:creationId xmlns:a16="http://schemas.microsoft.com/office/drawing/2014/main" id="{0D58E5C8-F6DD-42B0-A9E8-27FCEA56E2EE}"/>
              </a:ext>
            </a:extLst>
          </p:cNvPr>
          <p:cNvPicPr>
            <a:picLocks noChangeAspect="1"/>
          </p:cNvPicPr>
          <p:nvPr userDrawn="1"/>
        </p:nvPicPr>
        <p:blipFill>
          <a:blip r:embed="rId5"/>
          <a:stretch>
            <a:fillRect/>
          </a:stretch>
        </p:blipFill>
        <p:spPr>
          <a:xfrm>
            <a:off x="289456" y="3550937"/>
            <a:ext cx="648702" cy="325052"/>
          </a:xfrm>
          <a:prstGeom prst="rect">
            <a:avLst/>
          </a:prstGeom>
        </p:spPr>
      </p:pic>
      <p:pic>
        <p:nvPicPr>
          <p:cNvPr id="113" name="Picture 12" descr="http://www.ingenieurjobs.de/content/tinybrowser/image/transnetbw_gmbh.jpg">
            <a:extLst>
              <a:ext uri="{FF2B5EF4-FFF2-40B4-BE49-F238E27FC236}">
                <a16:creationId xmlns:a16="http://schemas.microsoft.com/office/drawing/2014/main" id="{996CE3FF-945E-48DE-988B-5BB9413B5F95}"/>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02563" y="5392629"/>
            <a:ext cx="834236" cy="164762"/>
          </a:xfrm>
          <a:prstGeom prst="rect">
            <a:avLst/>
          </a:prstGeom>
          <a:noFill/>
          <a:extLst>
            <a:ext uri="{909E8E84-426E-40dd-AFC4-6F175D3DCCD1}">
              <a14:hiddenFill xmlns:a14="http://schemas.microsoft.com/office/drawing/2010/main" xmlns="">
                <a:solidFill>
                  <a:srgbClr val="FFFFFF"/>
                </a:solidFill>
              </a14:hiddenFill>
            </a:ext>
          </a:extLst>
        </p:spPr>
      </p:pic>
      <p:pic>
        <p:nvPicPr>
          <p:cNvPr id="114" name="Picture 113">
            <a:extLst>
              <a:ext uri="{FF2B5EF4-FFF2-40B4-BE49-F238E27FC236}">
                <a16:creationId xmlns:a16="http://schemas.microsoft.com/office/drawing/2014/main" id="{7D676C44-74E8-4A9F-82E5-6692FC5438DA}"/>
              </a:ext>
            </a:extLst>
          </p:cNvPr>
          <p:cNvPicPr>
            <a:picLocks noChangeAspect="1"/>
          </p:cNvPicPr>
          <p:nvPr userDrawn="1"/>
        </p:nvPicPr>
        <p:blipFill>
          <a:blip r:embed="rId7"/>
          <a:stretch>
            <a:fillRect/>
          </a:stretch>
        </p:blipFill>
        <p:spPr>
          <a:xfrm>
            <a:off x="1139971" y="2147510"/>
            <a:ext cx="606064" cy="379476"/>
          </a:xfrm>
          <a:prstGeom prst="rect">
            <a:avLst/>
          </a:prstGeom>
        </p:spPr>
      </p:pic>
      <p:pic>
        <p:nvPicPr>
          <p:cNvPr id="115" name="Picture 114">
            <a:extLst>
              <a:ext uri="{FF2B5EF4-FFF2-40B4-BE49-F238E27FC236}">
                <a16:creationId xmlns:a16="http://schemas.microsoft.com/office/drawing/2014/main" id="{83E98E88-B17D-4732-91AA-3FD4EBD236F6}"/>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r="66927"/>
          <a:stretch/>
        </p:blipFill>
        <p:spPr>
          <a:xfrm>
            <a:off x="1133792" y="2752294"/>
            <a:ext cx="631011" cy="253934"/>
          </a:xfrm>
          <a:prstGeom prst="rect">
            <a:avLst/>
          </a:prstGeom>
        </p:spPr>
      </p:pic>
      <p:pic>
        <p:nvPicPr>
          <p:cNvPr id="116" name="Picture 115">
            <a:extLst>
              <a:ext uri="{FF2B5EF4-FFF2-40B4-BE49-F238E27FC236}">
                <a16:creationId xmlns:a16="http://schemas.microsoft.com/office/drawing/2014/main" id="{EDD87375-50A6-4D0D-ADDF-2854CE007273}"/>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288899" y="4698332"/>
            <a:ext cx="592836" cy="196596"/>
          </a:xfrm>
          <a:prstGeom prst="rect">
            <a:avLst/>
          </a:prstGeom>
        </p:spPr>
      </p:pic>
      <p:pic>
        <p:nvPicPr>
          <p:cNvPr id="117" name="Picture 116">
            <a:extLst>
              <a:ext uri="{FF2B5EF4-FFF2-40B4-BE49-F238E27FC236}">
                <a16:creationId xmlns:a16="http://schemas.microsoft.com/office/drawing/2014/main" id="{EBD15312-D842-4C3B-B86C-1770DFBBBE9A}"/>
              </a:ext>
            </a:extLst>
          </p:cNvPr>
          <p:cNvPicPr>
            <a:picLocks noChangeAspect="1"/>
          </p:cNvPicPr>
          <p:nvPr userDrawn="1"/>
        </p:nvPicPr>
        <p:blipFill>
          <a:blip r:embed="rId10"/>
          <a:stretch>
            <a:fillRect/>
          </a:stretch>
        </p:blipFill>
        <p:spPr>
          <a:xfrm>
            <a:off x="287703" y="5476257"/>
            <a:ext cx="633790" cy="396119"/>
          </a:xfrm>
          <a:prstGeom prst="rect">
            <a:avLst/>
          </a:prstGeom>
        </p:spPr>
      </p:pic>
      <p:pic>
        <p:nvPicPr>
          <p:cNvPr id="118" name="Picture 117">
            <a:extLst>
              <a:ext uri="{FF2B5EF4-FFF2-40B4-BE49-F238E27FC236}">
                <a16:creationId xmlns:a16="http://schemas.microsoft.com/office/drawing/2014/main" id="{C1C56939-B117-46B6-9EEA-AE1AABE11C95}"/>
              </a:ext>
            </a:extLst>
          </p:cNvPr>
          <p:cNvPicPr>
            <a:picLocks noChangeAspect="1"/>
          </p:cNvPicPr>
          <p:nvPr userDrawn="1"/>
        </p:nvPicPr>
        <p:blipFill>
          <a:blip r:embed="rId11"/>
          <a:stretch>
            <a:fillRect/>
          </a:stretch>
        </p:blipFill>
        <p:spPr>
          <a:xfrm>
            <a:off x="1043955" y="4976691"/>
            <a:ext cx="735485" cy="158997"/>
          </a:xfrm>
          <a:prstGeom prst="rect">
            <a:avLst/>
          </a:prstGeom>
        </p:spPr>
      </p:pic>
      <p:pic>
        <p:nvPicPr>
          <p:cNvPr id="119" name="Picture 118">
            <a:extLst>
              <a:ext uri="{FF2B5EF4-FFF2-40B4-BE49-F238E27FC236}">
                <a16:creationId xmlns:a16="http://schemas.microsoft.com/office/drawing/2014/main" id="{2A77BF0C-EC94-4A8B-A3D5-FAFBBA9524C2}"/>
              </a:ext>
            </a:extLst>
          </p:cNvPr>
          <p:cNvPicPr>
            <a:picLocks noChangeAspect="1"/>
          </p:cNvPicPr>
          <p:nvPr userDrawn="1"/>
        </p:nvPicPr>
        <p:blipFill>
          <a:blip r:embed="rId12">
            <a:clrChange>
              <a:clrFrom>
                <a:srgbClr val="FFFFFF"/>
              </a:clrFrom>
              <a:clrTo>
                <a:srgbClr val="FFFFFF">
                  <a:alpha val="0"/>
                </a:srgbClr>
              </a:clrTo>
            </a:clrChange>
          </a:blip>
          <a:stretch>
            <a:fillRect/>
          </a:stretch>
        </p:blipFill>
        <p:spPr bwMode="auto">
          <a:xfrm>
            <a:off x="1086544" y="3686896"/>
            <a:ext cx="707132" cy="377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0" name="Picture 119">
            <a:extLst>
              <a:ext uri="{FF2B5EF4-FFF2-40B4-BE49-F238E27FC236}">
                <a16:creationId xmlns:a16="http://schemas.microsoft.com/office/drawing/2014/main" id="{15D6D81C-5005-4940-AC28-123B062DA4E7}"/>
              </a:ext>
            </a:extLst>
          </p:cNvPr>
          <p:cNvPicPr>
            <a:picLocks noChangeAspect="1"/>
          </p:cNvPicPr>
          <p:nvPr userDrawn="1"/>
        </p:nvPicPr>
        <p:blipFill>
          <a:blip r:embed="rId13" cstate="hqprint">
            <a:extLst>
              <a:ext uri="{28A0092B-C50C-407E-A947-70E740481C1C}">
                <a14:useLocalDpi xmlns:a14="http://schemas.microsoft.com/office/drawing/2010/main"/>
              </a:ext>
            </a:extLst>
          </a:blip>
          <a:stretch>
            <a:fillRect/>
          </a:stretch>
        </p:blipFill>
        <p:spPr>
          <a:xfrm>
            <a:off x="1213955" y="3158657"/>
            <a:ext cx="396152" cy="366468"/>
          </a:xfrm>
          <a:prstGeom prst="rect">
            <a:avLst/>
          </a:prstGeom>
        </p:spPr>
      </p:pic>
      <p:pic>
        <p:nvPicPr>
          <p:cNvPr id="121" name="Picture 120">
            <a:extLst>
              <a:ext uri="{FF2B5EF4-FFF2-40B4-BE49-F238E27FC236}">
                <a16:creationId xmlns:a16="http://schemas.microsoft.com/office/drawing/2014/main" id="{5876E198-C02B-4B26-B80E-1E0486B4FFB7}"/>
              </a:ext>
            </a:extLst>
          </p:cNvPr>
          <p:cNvPicPr>
            <a:picLocks noChangeAspect="1"/>
          </p:cNvPicPr>
          <p:nvPr userDrawn="1"/>
        </p:nvPicPr>
        <p:blipFill>
          <a:blip r:embed="rId14"/>
          <a:stretch>
            <a:fillRect/>
          </a:stretch>
        </p:blipFill>
        <p:spPr>
          <a:xfrm>
            <a:off x="324830" y="4088565"/>
            <a:ext cx="718857" cy="345045"/>
          </a:xfrm>
          <a:prstGeom prst="rect">
            <a:avLst/>
          </a:prstGeom>
        </p:spPr>
      </p:pic>
      <p:pic>
        <p:nvPicPr>
          <p:cNvPr id="122" name="Picture 121">
            <a:extLst>
              <a:ext uri="{FF2B5EF4-FFF2-40B4-BE49-F238E27FC236}">
                <a16:creationId xmlns:a16="http://schemas.microsoft.com/office/drawing/2014/main" id="{328105EA-4E2F-4BE4-AF5B-3AF23D2588F0}"/>
              </a:ext>
            </a:extLst>
          </p:cNvPr>
          <p:cNvPicPr>
            <a:picLocks noChangeAspect="1"/>
          </p:cNvPicPr>
          <p:nvPr userDrawn="1"/>
        </p:nvPicPr>
        <p:blipFill>
          <a:blip r:embed="rId15"/>
          <a:stretch>
            <a:fillRect/>
          </a:stretch>
        </p:blipFill>
        <p:spPr>
          <a:xfrm>
            <a:off x="216480" y="2964886"/>
            <a:ext cx="762321" cy="358625"/>
          </a:xfrm>
          <a:prstGeom prst="rect">
            <a:avLst/>
          </a:prstGeom>
        </p:spPr>
      </p:pic>
      <p:pic>
        <p:nvPicPr>
          <p:cNvPr id="123" name="Picture 122">
            <a:extLst>
              <a:ext uri="{FF2B5EF4-FFF2-40B4-BE49-F238E27FC236}">
                <a16:creationId xmlns:a16="http://schemas.microsoft.com/office/drawing/2014/main" id="{5E662A49-E15A-4C46-8B2C-78C0EC446D14}"/>
              </a:ext>
            </a:extLst>
          </p:cNvPr>
          <p:cNvPicPr>
            <a:picLocks noChangeAspect="1"/>
          </p:cNvPicPr>
          <p:nvPr userDrawn="1"/>
        </p:nvPicPr>
        <p:blipFill>
          <a:blip r:embed="rId16"/>
          <a:stretch>
            <a:fillRect/>
          </a:stretch>
        </p:blipFill>
        <p:spPr>
          <a:xfrm>
            <a:off x="205062" y="1981362"/>
            <a:ext cx="833968" cy="305962"/>
          </a:xfrm>
          <a:prstGeom prst="rect">
            <a:avLst/>
          </a:prstGeom>
        </p:spPr>
      </p:pic>
      <p:grpSp>
        <p:nvGrpSpPr>
          <p:cNvPr id="161" name="Graphic 3">
            <a:extLst>
              <a:ext uri="{FF2B5EF4-FFF2-40B4-BE49-F238E27FC236}">
                <a16:creationId xmlns:a16="http://schemas.microsoft.com/office/drawing/2014/main" id="{0CD8ADA5-8F92-4554-B026-77F47736CA6D}"/>
              </a:ext>
            </a:extLst>
          </p:cNvPr>
          <p:cNvGrpSpPr>
            <a:grpSpLocks/>
          </p:cNvGrpSpPr>
          <p:nvPr userDrawn="1"/>
        </p:nvGrpSpPr>
        <p:grpSpPr>
          <a:xfrm>
            <a:off x="4805177" y="2340000"/>
            <a:ext cx="5580000" cy="4460400"/>
            <a:chOff x="66025" y="-34306"/>
            <a:chExt cx="6381750" cy="5895975"/>
          </a:xfrm>
          <a:scene3d>
            <a:camera prst="perspectiveRight">
              <a:rot lat="0" lon="19500000" rev="0"/>
            </a:camera>
            <a:lightRig rig="threePt" dir="t"/>
          </a:scene3d>
        </p:grpSpPr>
        <p:sp>
          <p:nvSpPr>
            <p:cNvPr id="162" name="Freeform: Shape 161">
              <a:extLst>
                <a:ext uri="{FF2B5EF4-FFF2-40B4-BE49-F238E27FC236}">
                  <a16:creationId xmlns:a16="http://schemas.microsoft.com/office/drawing/2014/main" id="{4E29C2D3-A23A-475E-ADFD-E18D9CA663A9}"/>
                </a:ext>
              </a:extLst>
            </p:cNvPr>
            <p:cNvSpPr/>
            <p:nvPr/>
          </p:nvSpPr>
          <p:spPr>
            <a:xfrm>
              <a:off x="5751687" y="4420250"/>
              <a:ext cx="484155" cy="202882"/>
            </a:xfrm>
            <a:custGeom>
              <a:avLst/>
              <a:gdLst>
                <a:gd name="connsiteX0" fmla="*/ 426530 w 484155"/>
                <a:gd name="connsiteY0" fmla="*/ 0 h 202882"/>
                <a:gd name="connsiteX1" fmla="*/ 396050 w 484155"/>
                <a:gd name="connsiteY1" fmla="*/ 0 h 202882"/>
                <a:gd name="connsiteX2" fmla="*/ 0 w 484155"/>
                <a:gd name="connsiteY2" fmla="*/ 95 h 202882"/>
                <a:gd name="connsiteX3" fmla="*/ 0 w 484155"/>
                <a:gd name="connsiteY3" fmla="*/ 196596 h 202882"/>
                <a:gd name="connsiteX4" fmla="*/ 476 w 484155"/>
                <a:gd name="connsiteY4" fmla="*/ 202882 h 202882"/>
                <a:gd name="connsiteX5" fmla="*/ 69152 w 484155"/>
                <a:gd name="connsiteY5" fmla="*/ 135255 h 202882"/>
                <a:gd name="connsiteX6" fmla="*/ 426530 w 484155"/>
                <a:gd name="connsiteY6" fmla="*/ 135350 h 202882"/>
                <a:gd name="connsiteX7" fmla="*/ 484156 w 484155"/>
                <a:gd name="connsiteY7" fmla="*/ 77724 h 202882"/>
                <a:gd name="connsiteX8" fmla="*/ 484156 w 484155"/>
                <a:gd name="connsiteY8" fmla="*/ 57721 h 202882"/>
                <a:gd name="connsiteX9" fmla="*/ 426530 w 484155"/>
                <a:gd name="connsiteY9" fmla="*/ 0 h 20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4155" h="202882">
                  <a:moveTo>
                    <a:pt x="426530" y="0"/>
                  </a:moveTo>
                  <a:lnTo>
                    <a:pt x="396050" y="0"/>
                  </a:lnTo>
                  <a:cubicBezTo>
                    <a:pt x="63913" y="0"/>
                    <a:pt x="40767" y="0"/>
                    <a:pt x="0" y="95"/>
                  </a:cubicBezTo>
                  <a:lnTo>
                    <a:pt x="0" y="196596"/>
                  </a:lnTo>
                  <a:cubicBezTo>
                    <a:pt x="571" y="196977"/>
                    <a:pt x="476" y="199930"/>
                    <a:pt x="476" y="202882"/>
                  </a:cubicBezTo>
                  <a:cubicBezTo>
                    <a:pt x="476" y="170497"/>
                    <a:pt x="7334" y="135255"/>
                    <a:pt x="69152" y="135255"/>
                  </a:cubicBezTo>
                  <a:lnTo>
                    <a:pt x="426530" y="135350"/>
                  </a:lnTo>
                  <a:cubicBezTo>
                    <a:pt x="458248" y="135350"/>
                    <a:pt x="484156" y="109442"/>
                    <a:pt x="484156" y="77724"/>
                  </a:cubicBezTo>
                  <a:lnTo>
                    <a:pt x="484156" y="57721"/>
                  </a:lnTo>
                  <a:cubicBezTo>
                    <a:pt x="484156" y="25908"/>
                    <a:pt x="458153" y="0"/>
                    <a:pt x="426530" y="0"/>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63" name="Freeform: Shape 162">
              <a:extLst>
                <a:ext uri="{FF2B5EF4-FFF2-40B4-BE49-F238E27FC236}">
                  <a16:creationId xmlns:a16="http://schemas.microsoft.com/office/drawing/2014/main" id="{234AE2FD-7B38-405F-825B-32C4DFBE3385}"/>
                </a:ext>
              </a:extLst>
            </p:cNvPr>
            <p:cNvSpPr/>
            <p:nvPr/>
          </p:nvSpPr>
          <p:spPr>
            <a:xfrm>
              <a:off x="4971686" y="522730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64" name="Freeform: Shape 163">
              <a:extLst>
                <a:ext uri="{FF2B5EF4-FFF2-40B4-BE49-F238E27FC236}">
                  <a16:creationId xmlns:a16="http://schemas.microsoft.com/office/drawing/2014/main" id="{7544EF93-D6DB-4383-8F27-964E55DFD859}"/>
                </a:ext>
              </a:extLst>
            </p:cNvPr>
            <p:cNvSpPr/>
            <p:nvPr/>
          </p:nvSpPr>
          <p:spPr>
            <a:xfrm>
              <a:off x="4507341" y="4487116"/>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65" name="Freeform: Shape 164">
              <a:extLst>
                <a:ext uri="{FF2B5EF4-FFF2-40B4-BE49-F238E27FC236}">
                  <a16:creationId xmlns:a16="http://schemas.microsoft.com/office/drawing/2014/main" id="{51E76D50-2021-4BFC-9880-8D03EC62ECC1}"/>
                </a:ext>
              </a:extLst>
            </p:cNvPr>
            <p:cNvSpPr/>
            <p:nvPr/>
          </p:nvSpPr>
          <p:spPr>
            <a:xfrm>
              <a:off x="4659360" y="4799536"/>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66" name="Freeform: Shape 165">
              <a:extLst>
                <a:ext uri="{FF2B5EF4-FFF2-40B4-BE49-F238E27FC236}">
                  <a16:creationId xmlns:a16="http://schemas.microsoft.com/office/drawing/2014/main" id="{2E9D3B00-85FC-4691-A0E3-08835F15F394}"/>
                </a:ext>
              </a:extLst>
            </p:cNvPr>
            <p:cNvSpPr/>
            <p:nvPr/>
          </p:nvSpPr>
          <p:spPr>
            <a:xfrm>
              <a:off x="4806046" y="507890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67" name="Freeform: Shape 166">
              <a:extLst>
                <a:ext uri="{FF2B5EF4-FFF2-40B4-BE49-F238E27FC236}">
                  <a16:creationId xmlns:a16="http://schemas.microsoft.com/office/drawing/2014/main" id="{6EC0746B-8391-4A6E-84B9-4FCD93197C17}"/>
                </a:ext>
              </a:extLst>
            </p:cNvPr>
            <p:cNvSpPr/>
            <p:nvPr/>
          </p:nvSpPr>
          <p:spPr>
            <a:xfrm>
              <a:off x="539988" y="2223595"/>
              <a:ext cx="151257" cy="159829"/>
            </a:xfrm>
            <a:custGeom>
              <a:avLst/>
              <a:gdLst>
                <a:gd name="connsiteX0" fmla="*/ 151257 w 151257"/>
                <a:gd name="connsiteY0" fmla="*/ 159829 h 159829"/>
                <a:gd name="connsiteX1" fmla="*/ 151257 w 151257"/>
                <a:gd name="connsiteY1" fmla="*/ 83439 h 159829"/>
                <a:gd name="connsiteX2" fmla="*/ 67818 w 151257"/>
                <a:gd name="connsiteY2" fmla="*/ 0 h 159829"/>
                <a:gd name="connsiteX3" fmla="*/ 0 w 151257"/>
                <a:gd name="connsiteY3" fmla="*/ 0 h 159829"/>
                <a:gd name="connsiteX4" fmla="*/ 0 w 151257"/>
                <a:gd name="connsiteY4" fmla="*/ 76391 h 159829"/>
                <a:gd name="connsiteX5" fmla="*/ 83439 w 151257"/>
                <a:gd name="connsiteY5" fmla="*/ 159829 h 159829"/>
                <a:gd name="connsiteX6" fmla="*/ 151257 w 151257"/>
                <a:gd name="connsiteY6" fmla="*/ 159829 h 159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257" h="159829">
                  <a:moveTo>
                    <a:pt x="151257" y="159829"/>
                  </a:moveTo>
                  <a:lnTo>
                    <a:pt x="151257" y="83439"/>
                  </a:lnTo>
                  <a:cubicBezTo>
                    <a:pt x="151257" y="37529"/>
                    <a:pt x="113729" y="0"/>
                    <a:pt x="67818" y="0"/>
                  </a:cubicBezTo>
                  <a:lnTo>
                    <a:pt x="0" y="0"/>
                  </a:lnTo>
                  <a:lnTo>
                    <a:pt x="0" y="76391"/>
                  </a:lnTo>
                  <a:cubicBezTo>
                    <a:pt x="0" y="122301"/>
                    <a:pt x="37529" y="159829"/>
                    <a:pt x="83439" y="159829"/>
                  </a:cubicBezTo>
                  <a:lnTo>
                    <a:pt x="151257" y="159829"/>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68" name="Freeform: Shape 167">
              <a:extLst>
                <a:ext uri="{FF2B5EF4-FFF2-40B4-BE49-F238E27FC236}">
                  <a16:creationId xmlns:a16="http://schemas.microsoft.com/office/drawing/2014/main" id="{003148F5-74A7-44E6-9797-EA3C6C4F2724}"/>
                </a:ext>
              </a:extLst>
            </p:cNvPr>
            <p:cNvSpPr/>
            <p:nvPr/>
          </p:nvSpPr>
          <p:spPr>
            <a:xfrm>
              <a:off x="243761" y="2223595"/>
              <a:ext cx="447484" cy="566261"/>
            </a:xfrm>
            <a:custGeom>
              <a:avLst/>
              <a:gdLst>
                <a:gd name="connsiteX0" fmla="*/ 83344 w 447484"/>
                <a:gd name="connsiteY0" fmla="*/ 566261 h 566261"/>
                <a:gd name="connsiteX1" fmla="*/ 364046 w 447484"/>
                <a:gd name="connsiteY1" fmla="*/ 566261 h 566261"/>
                <a:gd name="connsiteX2" fmla="*/ 447485 w 447484"/>
                <a:gd name="connsiteY2" fmla="*/ 482822 h 566261"/>
                <a:gd name="connsiteX3" fmla="*/ 447485 w 447484"/>
                <a:gd name="connsiteY3" fmla="*/ 240316 h 566261"/>
                <a:gd name="connsiteX4" fmla="*/ 447485 w 447484"/>
                <a:gd name="connsiteY4" fmla="*/ 159829 h 566261"/>
                <a:gd name="connsiteX5" fmla="*/ 379667 w 447484"/>
                <a:gd name="connsiteY5" fmla="*/ 159829 h 566261"/>
                <a:gd name="connsiteX6" fmla="*/ 375952 w 447484"/>
                <a:gd name="connsiteY6" fmla="*/ 159829 h 566261"/>
                <a:gd name="connsiteX7" fmla="*/ 372999 w 447484"/>
                <a:gd name="connsiteY7" fmla="*/ 159544 h 566261"/>
                <a:gd name="connsiteX8" fmla="*/ 296228 w 447484"/>
                <a:gd name="connsiteY8" fmla="*/ 76391 h 566261"/>
                <a:gd name="connsiteX9" fmla="*/ 296228 w 447484"/>
                <a:gd name="connsiteY9" fmla="*/ 0 h 566261"/>
                <a:gd name="connsiteX10" fmla="*/ 237458 w 447484"/>
                <a:gd name="connsiteY10" fmla="*/ 0 h 566261"/>
                <a:gd name="connsiteX11" fmla="*/ 156496 w 447484"/>
                <a:gd name="connsiteY11" fmla="*/ 78676 h 566261"/>
                <a:gd name="connsiteX12" fmla="*/ 77153 w 447484"/>
                <a:gd name="connsiteY12" fmla="*/ 159639 h 566261"/>
                <a:gd name="connsiteX13" fmla="*/ 0 w 447484"/>
                <a:gd name="connsiteY13" fmla="*/ 240506 h 566261"/>
                <a:gd name="connsiteX14" fmla="*/ 0 w 447484"/>
                <a:gd name="connsiteY14" fmla="*/ 482632 h 566261"/>
                <a:gd name="connsiteX15" fmla="*/ 83344 w 447484"/>
                <a:gd name="connsiteY15" fmla="*/ 566261 h 56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7484" h="566261">
                  <a:moveTo>
                    <a:pt x="83344" y="566261"/>
                  </a:moveTo>
                  <a:lnTo>
                    <a:pt x="364046" y="566261"/>
                  </a:lnTo>
                  <a:cubicBezTo>
                    <a:pt x="409956" y="566261"/>
                    <a:pt x="447485" y="528733"/>
                    <a:pt x="447485" y="482822"/>
                  </a:cubicBezTo>
                  <a:lnTo>
                    <a:pt x="447485" y="240316"/>
                  </a:lnTo>
                  <a:lnTo>
                    <a:pt x="447485" y="159829"/>
                  </a:lnTo>
                  <a:lnTo>
                    <a:pt x="379667" y="159829"/>
                  </a:lnTo>
                  <a:cubicBezTo>
                    <a:pt x="378428" y="159829"/>
                    <a:pt x="377190" y="159829"/>
                    <a:pt x="375952" y="159829"/>
                  </a:cubicBezTo>
                  <a:cubicBezTo>
                    <a:pt x="374999" y="159734"/>
                    <a:pt x="373951" y="159639"/>
                    <a:pt x="372999" y="159544"/>
                  </a:cubicBezTo>
                  <a:cubicBezTo>
                    <a:pt x="330232" y="156115"/>
                    <a:pt x="296228" y="120015"/>
                    <a:pt x="296228" y="76391"/>
                  </a:cubicBezTo>
                  <a:lnTo>
                    <a:pt x="296228" y="0"/>
                  </a:lnTo>
                  <a:lnTo>
                    <a:pt x="237458" y="0"/>
                  </a:lnTo>
                  <a:cubicBezTo>
                    <a:pt x="193643" y="0"/>
                    <a:pt x="157734" y="34957"/>
                    <a:pt x="156496" y="78676"/>
                  </a:cubicBezTo>
                  <a:cubicBezTo>
                    <a:pt x="155258" y="122110"/>
                    <a:pt x="120396" y="157543"/>
                    <a:pt x="77153" y="159639"/>
                  </a:cubicBezTo>
                  <a:cubicBezTo>
                    <a:pt x="33909" y="161734"/>
                    <a:pt x="0" y="197263"/>
                    <a:pt x="0" y="240506"/>
                  </a:cubicBezTo>
                  <a:lnTo>
                    <a:pt x="0" y="482632"/>
                  </a:lnTo>
                  <a:cubicBezTo>
                    <a:pt x="0" y="528733"/>
                    <a:pt x="37529" y="566261"/>
                    <a:pt x="83344" y="566261"/>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69" name="Freeform: Shape 168">
              <a:extLst>
                <a:ext uri="{FF2B5EF4-FFF2-40B4-BE49-F238E27FC236}">
                  <a16:creationId xmlns:a16="http://schemas.microsoft.com/office/drawing/2014/main" id="{7F547AD2-0592-4BBE-8DAA-E39DA7FA4765}"/>
                </a:ext>
              </a:extLst>
            </p:cNvPr>
            <p:cNvSpPr/>
            <p:nvPr/>
          </p:nvSpPr>
          <p:spPr>
            <a:xfrm>
              <a:off x="718392" y="1652285"/>
              <a:ext cx="1079087" cy="1436369"/>
            </a:xfrm>
            <a:custGeom>
              <a:avLst/>
              <a:gdLst>
                <a:gd name="connsiteX0" fmla="*/ 235363 w 1079087"/>
                <a:gd name="connsiteY0" fmla="*/ 707612 h 1436369"/>
                <a:gd name="connsiteX1" fmla="*/ 366617 w 1079087"/>
                <a:gd name="connsiteY1" fmla="*/ 707612 h 1436369"/>
                <a:gd name="connsiteX2" fmla="*/ 373856 w 1079087"/>
                <a:gd name="connsiteY2" fmla="*/ 707326 h 1436369"/>
                <a:gd name="connsiteX3" fmla="*/ 387953 w 1079087"/>
                <a:gd name="connsiteY3" fmla="*/ 707326 h 1436369"/>
                <a:gd name="connsiteX4" fmla="*/ 388906 w 1079087"/>
                <a:gd name="connsiteY4" fmla="*/ 707422 h 1436369"/>
                <a:gd name="connsiteX5" fmla="*/ 463772 w 1079087"/>
                <a:gd name="connsiteY5" fmla="*/ 788194 h 1436369"/>
                <a:gd name="connsiteX6" fmla="*/ 463772 w 1079087"/>
                <a:gd name="connsiteY6" fmla="*/ 789527 h 1436369"/>
                <a:gd name="connsiteX7" fmla="*/ 386239 w 1079087"/>
                <a:gd name="connsiteY7" fmla="*/ 870490 h 1436369"/>
                <a:gd name="connsiteX8" fmla="*/ 306896 w 1079087"/>
                <a:gd name="connsiteY8" fmla="*/ 945166 h 1436369"/>
                <a:gd name="connsiteX9" fmla="*/ 226314 w 1079087"/>
                <a:gd name="connsiteY9" fmla="*/ 1017746 h 1436369"/>
                <a:gd name="connsiteX10" fmla="*/ 206407 w 1079087"/>
                <a:gd name="connsiteY10" fmla="*/ 1017746 h 1436369"/>
                <a:gd name="connsiteX11" fmla="*/ 146495 w 1079087"/>
                <a:gd name="connsiteY11" fmla="*/ 1077658 h 1436369"/>
                <a:gd name="connsiteX12" fmla="*/ 146495 w 1079087"/>
                <a:gd name="connsiteY12" fmla="*/ 1083850 h 1436369"/>
                <a:gd name="connsiteX13" fmla="*/ 206407 w 1079087"/>
                <a:gd name="connsiteY13" fmla="*/ 1143762 h 1436369"/>
                <a:gd name="connsiteX14" fmla="*/ 225362 w 1079087"/>
                <a:gd name="connsiteY14" fmla="*/ 1143762 h 1436369"/>
                <a:gd name="connsiteX15" fmla="*/ 306324 w 1079087"/>
                <a:gd name="connsiteY15" fmla="*/ 1224724 h 1436369"/>
                <a:gd name="connsiteX16" fmla="*/ 306324 w 1079087"/>
                <a:gd name="connsiteY16" fmla="*/ 1229392 h 1436369"/>
                <a:gd name="connsiteX17" fmla="*/ 225362 w 1079087"/>
                <a:gd name="connsiteY17" fmla="*/ 1310354 h 1436369"/>
                <a:gd name="connsiteX18" fmla="*/ 59912 w 1079087"/>
                <a:gd name="connsiteY18" fmla="*/ 1310354 h 1436369"/>
                <a:gd name="connsiteX19" fmla="*/ 0 w 1079087"/>
                <a:gd name="connsiteY19" fmla="*/ 1370266 h 1436369"/>
                <a:gd name="connsiteX20" fmla="*/ 0 w 1079087"/>
                <a:gd name="connsiteY20" fmla="*/ 1376458 h 1436369"/>
                <a:gd name="connsiteX21" fmla="*/ 59912 w 1079087"/>
                <a:gd name="connsiteY21" fmla="*/ 1436370 h 1436369"/>
                <a:gd name="connsiteX22" fmla="*/ 389954 w 1079087"/>
                <a:gd name="connsiteY22" fmla="*/ 1436370 h 1436369"/>
                <a:gd name="connsiteX23" fmla="*/ 397764 w 1079087"/>
                <a:gd name="connsiteY23" fmla="*/ 1436370 h 1436369"/>
                <a:gd name="connsiteX24" fmla="*/ 521208 w 1079087"/>
                <a:gd name="connsiteY24" fmla="*/ 1436370 h 1436369"/>
                <a:gd name="connsiteX25" fmla="*/ 603980 w 1079087"/>
                <a:gd name="connsiteY25" fmla="*/ 1363218 h 1436369"/>
                <a:gd name="connsiteX26" fmla="*/ 684371 w 1079087"/>
                <a:gd name="connsiteY26" fmla="*/ 1292162 h 1436369"/>
                <a:gd name="connsiteX27" fmla="*/ 838390 w 1079087"/>
                <a:gd name="connsiteY27" fmla="*/ 1292162 h 1436369"/>
                <a:gd name="connsiteX28" fmla="*/ 920782 w 1079087"/>
                <a:gd name="connsiteY28" fmla="*/ 1221581 h 1436369"/>
                <a:gd name="connsiteX29" fmla="*/ 998315 w 1079087"/>
                <a:gd name="connsiteY29" fmla="*/ 1153192 h 1436369"/>
                <a:gd name="connsiteX30" fmla="*/ 1079087 w 1079087"/>
                <a:gd name="connsiteY30" fmla="*/ 1069848 h 1436369"/>
                <a:gd name="connsiteX31" fmla="*/ 1079087 w 1079087"/>
                <a:gd name="connsiteY31" fmla="*/ 956310 h 1436369"/>
                <a:gd name="connsiteX32" fmla="*/ 998792 w 1079087"/>
                <a:gd name="connsiteY32" fmla="*/ 872966 h 1436369"/>
                <a:gd name="connsiteX33" fmla="*/ 921258 w 1079087"/>
                <a:gd name="connsiteY33" fmla="*/ 800672 h 1436369"/>
                <a:gd name="connsiteX34" fmla="*/ 840581 w 1079087"/>
                <a:gd name="connsiteY34" fmla="*/ 726186 h 1436369"/>
                <a:gd name="connsiteX35" fmla="*/ 761810 w 1079087"/>
                <a:gd name="connsiteY35" fmla="*/ 645223 h 1436369"/>
                <a:gd name="connsiteX36" fmla="*/ 761810 w 1079087"/>
                <a:gd name="connsiteY36" fmla="*/ 515969 h 1436369"/>
                <a:gd name="connsiteX37" fmla="*/ 684657 w 1079087"/>
                <a:gd name="connsiteY37" fmla="*/ 432816 h 1436369"/>
                <a:gd name="connsiteX38" fmla="*/ 609695 w 1079087"/>
                <a:gd name="connsiteY38" fmla="*/ 352044 h 1436369"/>
                <a:gd name="connsiteX39" fmla="*/ 609695 w 1079087"/>
                <a:gd name="connsiteY39" fmla="*/ 224980 h 1436369"/>
                <a:gd name="connsiteX40" fmla="*/ 527780 w 1079087"/>
                <a:gd name="connsiteY40" fmla="*/ 141541 h 1436369"/>
                <a:gd name="connsiteX41" fmla="*/ 449009 w 1079087"/>
                <a:gd name="connsiteY41" fmla="*/ 71818 h 1436369"/>
                <a:gd name="connsiteX42" fmla="*/ 366427 w 1079087"/>
                <a:gd name="connsiteY42" fmla="*/ 0 h 1436369"/>
                <a:gd name="connsiteX43" fmla="*/ 235363 w 1079087"/>
                <a:gd name="connsiteY43" fmla="*/ 0 h 1436369"/>
                <a:gd name="connsiteX44" fmla="*/ 151924 w 1079087"/>
                <a:gd name="connsiteY44" fmla="*/ 83439 h 1436369"/>
                <a:gd name="connsiteX45" fmla="*/ 151924 w 1079087"/>
                <a:gd name="connsiteY45" fmla="*/ 624268 h 1436369"/>
                <a:gd name="connsiteX46" fmla="*/ 235363 w 1079087"/>
                <a:gd name="connsiteY46" fmla="*/ 707612 h 143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79087" h="1436369">
                  <a:moveTo>
                    <a:pt x="235363" y="707612"/>
                  </a:moveTo>
                  <a:lnTo>
                    <a:pt x="366617" y="707612"/>
                  </a:lnTo>
                  <a:cubicBezTo>
                    <a:pt x="369094" y="707612"/>
                    <a:pt x="371475" y="707517"/>
                    <a:pt x="373856" y="707326"/>
                  </a:cubicBezTo>
                  <a:cubicBezTo>
                    <a:pt x="378809" y="706850"/>
                    <a:pt x="383000" y="706850"/>
                    <a:pt x="387953" y="707326"/>
                  </a:cubicBezTo>
                  <a:cubicBezTo>
                    <a:pt x="388239" y="707326"/>
                    <a:pt x="388620" y="707422"/>
                    <a:pt x="388906" y="707422"/>
                  </a:cubicBezTo>
                  <a:cubicBezTo>
                    <a:pt x="431292" y="710660"/>
                    <a:pt x="463772" y="745712"/>
                    <a:pt x="463772" y="788194"/>
                  </a:cubicBezTo>
                  <a:lnTo>
                    <a:pt x="463772" y="789527"/>
                  </a:lnTo>
                  <a:cubicBezTo>
                    <a:pt x="463772" y="832866"/>
                    <a:pt x="429578" y="868585"/>
                    <a:pt x="386239" y="870490"/>
                  </a:cubicBezTo>
                  <a:cubicBezTo>
                    <a:pt x="344900" y="872299"/>
                    <a:pt x="311182" y="904494"/>
                    <a:pt x="306896" y="945166"/>
                  </a:cubicBezTo>
                  <a:cubicBezTo>
                    <a:pt x="302514" y="986599"/>
                    <a:pt x="267938" y="1017746"/>
                    <a:pt x="226314" y="1017746"/>
                  </a:cubicBezTo>
                  <a:lnTo>
                    <a:pt x="206407" y="1017746"/>
                  </a:lnTo>
                  <a:cubicBezTo>
                    <a:pt x="173450" y="1017746"/>
                    <a:pt x="146495" y="1044702"/>
                    <a:pt x="146495" y="1077658"/>
                  </a:cubicBezTo>
                  <a:lnTo>
                    <a:pt x="146495" y="1083850"/>
                  </a:lnTo>
                  <a:cubicBezTo>
                    <a:pt x="146495" y="1116806"/>
                    <a:pt x="173450" y="1143762"/>
                    <a:pt x="206407" y="1143762"/>
                  </a:cubicBezTo>
                  <a:lnTo>
                    <a:pt x="225362" y="1143762"/>
                  </a:lnTo>
                  <a:cubicBezTo>
                    <a:pt x="269939" y="1143762"/>
                    <a:pt x="306324" y="1180148"/>
                    <a:pt x="306324" y="1224724"/>
                  </a:cubicBezTo>
                  <a:lnTo>
                    <a:pt x="306324" y="1229392"/>
                  </a:lnTo>
                  <a:cubicBezTo>
                    <a:pt x="306324" y="1273969"/>
                    <a:pt x="269939" y="1310354"/>
                    <a:pt x="225362" y="1310354"/>
                  </a:cubicBezTo>
                  <a:lnTo>
                    <a:pt x="59912" y="1310354"/>
                  </a:lnTo>
                  <a:cubicBezTo>
                    <a:pt x="26956" y="1310354"/>
                    <a:pt x="0" y="1337310"/>
                    <a:pt x="0" y="1370266"/>
                  </a:cubicBezTo>
                  <a:lnTo>
                    <a:pt x="0" y="1376458"/>
                  </a:lnTo>
                  <a:cubicBezTo>
                    <a:pt x="0" y="1409414"/>
                    <a:pt x="26956" y="1436370"/>
                    <a:pt x="59912" y="1436370"/>
                  </a:cubicBezTo>
                  <a:lnTo>
                    <a:pt x="389954" y="1436370"/>
                  </a:lnTo>
                  <a:lnTo>
                    <a:pt x="397764" y="1436370"/>
                  </a:lnTo>
                  <a:lnTo>
                    <a:pt x="521208" y="1436370"/>
                  </a:lnTo>
                  <a:cubicBezTo>
                    <a:pt x="563594" y="1436370"/>
                    <a:pt x="598932" y="1404271"/>
                    <a:pt x="603980" y="1363218"/>
                  </a:cubicBezTo>
                  <a:cubicBezTo>
                    <a:pt x="609028" y="1322451"/>
                    <a:pt x="643223" y="1292162"/>
                    <a:pt x="684371" y="1292162"/>
                  </a:cubicBezTo>
                  <a:lnTo>
                    <a:pt x="838390" y="1292162"/>
                  </a:lnTo>
                  <a:cubicBezTo>
                    <a:pt x="879920" y="1292162"/>
                    <a:pt x="914590" y="1261396"/>
                    <a:pt x="920782" y="1221581"/>
                  </a:cubicBezTo>
                  <a:cubicBezTo>
                    <a:pt x="926878" y="1182719"/>
                    <a:pt x="958977" y="1154335"/>
                    <a:pt x="998315" y="1153192"/>
                  </a:cubicBezTo>
                  <a:cubicBezTo>
                    <a:pt x="1042988" y="1151763"/>
                    <a:pt x="1079087" y="1114806"/>
                    <a:pt x="1079087" y="1069848"/>
                  </a:cubicBezTo>
                  <a:lnTo>
                    <a:pt x="1079087" y="956310"/>
                  </a:lnTo>
                  <a:cubicBezTo>
                    <a:pt x="1079087" y="911447"/>
                    <a:pt x="1043273" y="874586"/>
                    <a:pt x="998792" y="872966"/>
                  </a:cubicBezTo>
                  <a:cubicBezTo>
                    <a:pt x="958310" y="871442"/>
                    <a:pt x="925640" y="840962"/>
                    <a:pt x="921258" y="800672"/>
                  </a:cubicBezTo>
                  <a:cubicBezTo>
                    <a:pt x="916877" y="759619"/>
                    <a:pt x="882396" y="727329"/>
                    <a:pt x="840581" y="726186"/>
                  </a:cubicBezTo>
                  <a:cubicBezTo>
                    <a:pt x="796766" y="724948"/>
                    <a:pt x="761810" y="689038"/>
                    <a:pt x="761810" y="645223"/>
                  </a:cubicBezTo>
                  <a:lnTo>
                    <a:pt x="761810" y="515969"/>
                  </a:lnTo>
                  <a:cubicBezTo>
                    <a:pt x="761810" y="472154"/>
                    <a:pt x="727615" y="436055"/>
                    <a:pt x="684657" y="432816"/>
                  </a:cubicBezTo>
                  <a:cubicBezTo>
                    <a:pt x="642271" y="429577"/>
                    <a:pt x="609695" y="394525"/>
                    <a:pt x="609695" y="352044"/>
                  </a:cubicBezTo>
                  <a:lnTo>
                    <a:pt x="609695" y="224980"/>
                  </a:lnTo>
                  <a:cubicBezTo>
                    <a:pt x="609695" y="179641"/>
                    <a:pt x="572929" y="142399"/>
                    <a:pt x="527780" y="141541"/>
                  </a:cubicBezTo>
                  <a:cubicBezTo>
                    <a:pt x="487680" y="140875"/>
                    <a:pt x="454533" y="111538"/>
                    <a:pt x="449009" y="71818"/>
                  </a:cubicBezTo>
                  <a:cubicBezTo>
                    <a:pt x="443294" y="31337"/>
                    <a:pt x="408337" y="0"/>
                    <a:pt x="366427" y="0"/>
                  </a:cubicBezTo>
                  <a:lnTo>
                    <a:pt x="235363" y="0"/>
                  </a:lnTo>
                  <a:cubicBezTo>
                    <a:pt x="189452" y="0"/>
                    <a:pt x="151924" y="37528"/>
                    <a:pt x="151924" y="83439"/>
                  </a:cubicBezTo>
                  <a:lnTo>
                    <a:pt x="151924" y="624268"/>
                  </a:lnTo>
                  <a:cubicBezTo>
                    <a:pt x="151924" y="670084"/>
                    <a:pt x="189452" y="707612"/>
                    <a:pt x="235363" y="707612"/>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0" name="Freeform: Shape 169">
              <a:extLst>
                <a:ext uri="{FF2B5EF4-FFF2-40B4-BE49-F238E27FC236}">
                  <a16:creationId xmlns:a16="http://schemas.microsoft.com/office/drawing/2014/main" id="{570D6ED2-D417-4439-9C27-7A1895C9117A}"/>
                </a:ext>
              </a:extLst>
            </p:cNvPr>
            <p:cNvSpPr/>
            <p:nvPr/>
          </p:nvSpPr>
          <p:spPr>
            <a:xfrm>
              <a:off x="4979019" y="1499219"/>
              <a:ext cx="450437" cy="290036"/>
            </a:xfrm>
            <a:custGeom>
              <a:avLst/>
              <a:gdLst>
                <a:gd name="connsiteX0" fmla="*/ 450438 w 450437"/>
                <a:gd name="connsiteY0" fmla="*/ 0 h 290036"/>
                <a:gd name="connsiteX1" fmla="*/ 70009 w 450437"/>
                <a:gd name="connsiteY1" fmla="*/ 0 h 290036"/>
                <a:gd name="connsiteX2" fmla="*/ 0 w 450437"/>
                <a:gd name="connsiteY2" fmla="*/ 70009 h 290036"/>
                <a:gd name="connsiteX3" fmla="*/ 0 w 450437"/>
                <a:gd name="connsiteY3" fmla="*/ 220028 h 290036"/>
                <a:gd name="connsiteX4" fmla="*/ 70009 w 450437"/>
                <a:gd name="connsiteY4" fmla="*/ 290036 h 290036"/>
                <a:gd name="connsiteX5" fmla="*/ 450438 w 450437"/>
                <a:gd name="connsiteY5" fmla="*/ 290036 h 290036"/>
                <a:gd name="connsiteX6" fmla="*/ 450438 w 450437"/>
                <a:gd name="connsiteY6" fmla="*/ 0 h 2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437" h="290036">
                  <a:moveTo>
                    <a:pt x="450438" y="0"/>
                  </a:moveTo>
                  <a:lnTo>
                    <a:pt x="70009" y="0"/>
                  </a:lnTo>
                  <a:cubicBezTo>
                    <a:pt x="31528" y="0"/>
                    <a:pt x="0" y="31528"/>
                    <a:pt x="0" y="70009"/>
                  </a:cubicBezTo>
                  <a:lnTo>
                    <a:pt x="0" y="220028"/>
                  </a:lnTo>
                  <a:cubicBezTo>
                    <a:pt x="0" y="258509"/>
                    <a:pt x="31528" y="290036"/>
                    <a:pt x="70009" y="290036"/>
                  </a:cubicBezTo>
                  <a:lnTo>
                    <a:pt x="450438" y="290036"/>
                  </a:lnTo>
                  <a:lnTo>
                    <a:pt x="450438"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1" name="Freeform: Shape 170">
              <a:extLst>
                <a:ext uri="{FF2B5EF4-FFF2-40B4-BE49-F238E27FC236}">
                  <a16:creationId xmlns:a16="http://schemas.microsoft.com/office/drawing/2014/main" id="{FDE50500-F2AB-450F-908F-5EF21B38E96D}"/>
                </a:ext>
              </a:extLst>
            </p:cNvPr>
            <p:cNvSpPr/>
            <p:nvPr/>
          </p:nvSpPr>
          <p:spPr>
            <a:xfrm>
              <a:off x="4666981" y="1789445"/>
              <a:ext cx="762571" cy="290036"/>
            </a:xfrm>
            <a:custGeom>
              <a:avLst/>
              <a:gdLst>
                <a:gd name="connsiteX0" fmla="*/ 762476 w 762571"/>
                <a:gd name="connsiteY0" fmla="*/ 290036 h 290036"/>
                <a:gd name="connsiteX1" fmla="*/ 70009 w 762571"/>
                <a:gd name="connsiteY1" fmla="*/ 290036 h 290036"/>
                <a:gd name="connsiteX2" fmla="*/ 0 w 762571"/>
                <a:gd name="connsiteY2" fmla="*/ 220028 h 290036"/>
                <a:gd name="connsiteX3" fmla="*/ 0 w 762571"/>
                <a:gd name="connsiteY3" fmla="*/ 70009 h 290036"/>
                <a:gd name="connsiteX4" fmla="*/ 70009 w 762571"/>
                <a:gd name="connsiteY4" fmla="*/ 0 h 290036"/>
                <a:gd name="connsiteX5" fmla="*/ 208216 w 762571"/>
                <a:gd name="connsiteY5" fmla="*/ 0 h 290036"/>
                <a:gd name="connsiteX6" fmla="*/ 299847 w 762571"/>
                <a:gd name="connsiteY6" fmla="*/ 61531 h 290036"/>
                <a:gd name="connsiteX7" fmla="*/ 299847 w 762571"/>
                <a:gd name="connsiteY7" fmla="*/ 77629 h 290036"/>
                <a:gd name="connsiteX8" fmla="*/ 368046 w 762571"/>
                <a:gd name="connsiteY8" fmla="*/ 145828 h 290036"/>
                <a:gd name="connsiteX9" fmla="*/ 391763 w 762571"/>
                <a:gd name="connsiteY9" fmla="*/ 145828 h 290036"/>
                <a:gd name="connsiteX10" fmla="*/ 459962 w 762571"/>
                <a:gd name="connsiteY10" fmla="*/ 77629 h 290036"/>
                <a:gd name="connsiteX11" fmla="*/ 459962 w 762571"/>
                <a:gd name="connsiteY11" fmla="*/ 61531 h 290036"/>
                <a:gd name="connsiteX12" fmla="*/ 421005 w 762571"/>
                <a:gd name="connsiteY12" fmla="*/ 0 h 290036"/>
                <a:gd name="connsiteX13" fmla="*/ 762571 w 762571"/>
                <a:gd name="connsiteY13" fmla="*/ 0 h 290036"/>
                <a:gd name="connsiteX14" fmla="*/ 762571 w 762571"/>
                <a:gd name="connsiteY14" fmla="*/ 290036 h 2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2571" h="290036">
                  <a:moveTo>
                    <a:pt x="762476" y="290036"/>
                  </a:moveTo>
                  <a:lnTo>
                    <a:pt x="70009" y="290036"/>
                  </a:lnTo>
                  <a:cubicBezTo>
                    <a:pt x="31528" y="290036"/>
                    <a:pt x="0" y="258509"/>
                    <a:pt x="0" y="220028"/>
                  </a:cubicBezTo>
                  <a:lnTo>
                    <a:pt x="0" y="70009"/>
                  </a:lnTo>
                  <a:cubicBezTo>
                    <a:pt x="0" y="31528"/>
                    <a:pt x="31528" y="0"/>
                    <a:pt x="70009" y="0"/>
                  </a:cubicBezTo>
                  <a:lnTo>
                    <a:pt x="208216" y="0"/>
                  </a:lnTo>
                  <a:cubicBezTo>
                    <a:pt x="268224" y="1143"/>
                    <a:pt x="299847" y="34480"/>
                    <a:pt x="299847" y="61531"/>
                  </a:cubicBezTo>
                  <a:lnTo>
                    <a:pt x="299847" y="77629"/>
                  </a:lnTo>
                  <a:cubicBezTo>
                    <a:pt x="299847" y="115157"/>
                    <a:pt x="330517" y="145828"/>
                    <a:pt x="368046" y="145828"/>
                  </a:cubicBezTo>
                  <a:lnTo>
                    <a:pt x="391763" y="145828"/>
                  </a:lnTo>
                  <a:cubicBezTo>
                    <a:pt x="429292" y="145828"/>
                    <a:pt x="459962" y="115157"/>
                    <a:pt x="459962" y="77629"/>
                  </a:cubicBezTo>
                  <a:lnTo>
                    <a:pt x="459962" y="61531"/>
                  </a:lnTo>
                  <a:cubicBezTo>
                    <a:pt x="459962" y="34480"/>
                    <a:pt x="443960" y="10954"/>
                    <a:pt x="421005" y="0"/>
                  </a:cubicBezTo>
                  <a:lnTo>
                    <a:pt x="762571" y="0"/>
                  </a:lnTo>
                  <a:lnTo>
                    <a:pt x="762571" y="290036"/>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2" name="Freeform: Shape 171">
              <a:extLst>
                <a:ext uri="{FF2B5EF4-FFF2-40B4-BE49-F238E27FC236}">
                  <a16:creationId xmlns:a16="http://schemas.microsoft.com/office/drawing/2014/main" id="{884C6493-08C8-4679-9200-FD8247C1B096}"/>
                </a:ext>
              </a:extLst>
            </p:cNvPr>
            <p:cNvSpPr/>
            <p:nvPr/>
          </p:nvSpPr>
          <p:spPr>
            <a:xfrm>
              <a:off x="4752787" y="2078719"/>
              <a:ext cx="676764" cy="280797"/>
            </a:xfrm>
            <a:custGeom>
              <a:avLst/>
              <a:gdLst>
                <a:gd name="connsiteX0" fmla="*/ 676764 w 676764"/>
                <a:gd name="connsiteY0" fmla="*/ 63056 h 280797"/>
                <a:gd name="connsiteX1" fmla="*/ 676764 w 676764"/>
                <a:gd name="connsiteY1" fmla="*/ 75914 h 280797"/>
                <a:gd name="connsiteX2" fmla="*/ 676764 w 676764"/>
                <a:gd name="connsiteY2" fmla="*/ 84106 h 280797"/>
                <a:gd name="connsiteX3" fmla="*/ 616281 w 676764"/>
                <a:gd name="connsiteY3" fmla="*/ 144590 h 280797"/>
                <a:gd name="connsiteX4" fmla="*/ 526174 w 676764"/>
                <a:gd name="connsiteY4" fmla="*/ 144590 h 280797"/>
                <a:gd name="connsiteX5" fmla="*/ 526174 w 676764"/>
                <a:gd name="connsiteY5" fmla="*/ 220313 h 280797"/>
                <a:gd name="connsiteX6" fmla="*/ 465691 w 676764"/>
                <a:gd name="connsiteY6" fmla="*/ 280797 h 280797"/>
                <a:gd name="connsiteX7" fmla="*/ 227566 w 676764"/>
                <a:gd name="connsiteY7" fmla="*/ 280797 h 280797"/>
                <a:gd name="connsiteX8" fmla="*/ 227566 w 676764"/>
                <a:gd name="connsiteY8" fmla="*/ 205073 h 280797"/>
                <a:gd name="connsiteX9" fmla="*/ 167082 w 676764"/>
                <a:gd name="connsiteY9" fmla="*/ 144590 h 280797"/>
                <a:gd name="connsiteX10" fmla="*/ 7348 w 676764"/>
                <a:gd name="connsiteY10" fmla="*/ 144590 h 280797"/>
                <a:gd name="connsiteX11" fmla="*/ 67832 w 676764"/>
                <a:gd name="connsiteY11" fmla="*/ 84106 h 280797"/>
                <a:gd name="connsiteX12" fmla="*/ 67832 w 676764"/>
                <a:gd name="connsiteY12" fmla="*/ 63056 h 280797"/>
                <a:gd name="connsiteX13" fmla="*/ 7348 w 676764"/>
                <a:gd name="connsiteY13" fmla="*/ 2572 h 280797"/>
                <a:gd name="connsiteX14" fmla="*/ 96502 w 676764"/>
                <a:gd name="connsiteY14" fmla="*/ 1905 h 280797"/>
                <a:gd name="connsiteX15" fmla="*/ 96502 w 676764"/>
                <a:gd name="connsiteY15" fmla="*/ 0 h 280797"/>
                <a:gd name="connsiteX16" fmla="*/ 465691 w 676764"/>
                <a:gd name="connsiteY16" fmla="*/ 0 h 280797"/>
                <a:gd name="connsiteX17" fmla="*/ 676764 w 676764"/>
                <a:gd name="connsiteY17" fmla="*/ 0 h 280797"/>
                <a:gd name="connsiteX18" fmla="*/ 676764 w 676764"/>
                <a:gd name="connsiteY18" fmla="*/ 63056 h 280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76764" h="280797">
                  <a:moveTo>
                    <a:pt x="676764" y="63056"/>
                  </a:moveTo>
                  <a:lnTo>
                    <a:pt x="676764" y="75914"/>
                  </a:lnTo>
                  <a:lnTo>
                    <a:pt x="676764" y="84106"/>
                  </a:lnTo>
                  <a:cubicBezTo>
                    <a:pt x="676764" y="117348"/>
                    <a:pt x="649523" y="144590"/>
                    <a:pt x="616281" y="144590"/>
                  </a:cubicBezTo>
                  <a:lnTo>
                    <a:pt x="526174" y="144590"/>
                  </a:lnTo>
                  <a:lnTo>
                    <a:pt x="526174" y="220313"/>
                  </a:lnTo>
                  <a:cubicBezTo>
                    <a:pt x="526174" y="253556"/>
                    <a:pt x="498933" y="280797"/>
                    <a:pt x="465691" y="280797"/>
                  </a:cubicBezTo>
                  <a:lnTo>
                    <a:pt x="227566" y="280797"/>
                  </a:lnTo>
                  <a:lnTo>
                    <a:pt x="227566" y="205073"/>
                  </a:lnTo>
                  <a:cubicBezTo>
                    <a:pt x="227566" y="171831"/>
                    <a:pt x="200324" y="144590"/>
                    <a:pt x="167082" y="144590"/>
                  </a:cubicBezTo>
                  <a:lnTo>
                    <a:pt x="7348" y="144590"/>
                  </a:lnTo>
                  <a:cubicBezTo>
                    <a:pt x="40590" y="144590"/>
                    <a:pt x="67832" y="117443"/>
                    <a:pt x="67832" y="84106"/>
                  </a:cubicBezTo>
                  <a:lnTo>
                    <a:pt x="67832" y="63056"/>
                  </a:lnTo>
                  <a:cubicBezTo>
                    <a:pt x="67832" y="29813"/>
                    <a:pt x="40590" y="2572"/>
                    <a:pt x="7348" y="2572"/>
                  </a:cubicBezTo>
                  <a:cubicBezTo>
                    <a:pt x="-18370" y="2572"/>
                    <a:pt x="26302" y="2286"/>
                    <a:pt x="96502" y="1905"/>
                  </a:cubicBezTo>
                  <a:lnTo>
                    <a:pt x="96502" y="0"/>
                  </a:lnTo>
                  <a:lnTo>
                    <a:pt x="465691" y="0"/>
                  </a:lnTo>
                  <a:lnTo>
                    <a:pt x="676764" y="0"/>
                  </a:lnTo>
                  <a:lnTo>
                    <a:pt x="676764" y="63056"/>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3" name="Freeform: Shape 172">
              <a:extLst>
                <a:ext uri="{FF2B5EF4-FFF2-40B4-BE49-F238E27FC236}">
                  <a16:creationId xmlns:a16="http://schemas.microsoft.com/office/drawing/2014/main" id="{5BDA4D17-B2AC-48E6-ADE4-0905618EB51A}"/>
                </a:ext>
              </a:extLst>
            </p:cNvPr>
            <p:cNvSpPr/>
            <p:nvPr/>
          </p:nvSpPr>
          <p:spPr>
            <a:xfrm>
              <a:off x="4480672" y="2223214"/>
              <a:ext cx="495776" cy="136207"/>
            </a:xfrm>
            <a:custGeom>
              <a:avLst/>
              <a:gdLst>
                <a:gd name="connsiteX0" fmla="*/ 495776 w 495776"/>
                <a:gd name="connsiteY0" fmla="*/ 136208 h 136207"/>
                <a:gd name="connsiteX1" fmla="*/ 495776 w 495776"/>
                <a:gd name="connsiteY1" fmla="*/ 60484 h 136207"/>
                <a:gd name="connsiteX2" fmla="*/ 435292 w 495776"/>
                <a:gd name="connsiteY2" fmla="*/ 0 h 136207"/>
                <a:gd name="connsiteX3" fmla="*/ 89630 w 495776"/>
                <a:gd name="connsiteY3" fmla="*/ 0 h 136207"/>
                <a:gd name="connsiteX4" fmla="*/ 29146 w 495776"/>
                <a:gd name="connsiteY4" fmla="*/ 60484 h 136207"/>
                <a:gd name="connsiteX5" fmla="*/ 29146 w 495776"/>
                <a:gd name="connsiteY5" fmla="*/ 73914 h 136207"/>
                <a:gd name="connsiteX6" fmla="*/ 0 w 495776"/>
                <a:gd name="connsiteY6" fmla="*/ 136208 h 136207"/>
                <a:gd name="connsiteX7" fmla="*/ 495776 w 495776"/>
                <a:gd name="connsiteY7" fmla="*/ 136208 h 13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776" h="136207">
                  <a:moveTo>
                    <a:pt x="495776" y="136208"/>
                  </a:moveTo>
                  <a:lnTo>
                    <a:pt x="495776" y="60484"/>
                  </a:lnTo>
                  <a:cubicBezTo>
                    <a:pt x="495776" y="27242"/>
                    <a:pt x="468534" y="0"/>
                    <a:pt x="435292" y="0"/>
                  </a:cubicBezTo>
                  <a:lnTo>
                    <a:pt x="89630" y="0"/>
                  </a:lnTo>
                  <a:cubicBezTo>
                    <a:pt x="56388" y="0"/>
                    <a:pt x="29146" y="27242"/>
                    <a:pt x="29146" y="60484"/>
                  </a:cubicBezTo>
                  <a:lnTo>
                    <a:pt x="29146" y="73914"/>
                  </a:lnTo>
                  <a:cubicBezTo>
                    <a:pt x="29146" y="98870"/>
                    <a:pt x="17907" y="121253"/>
                    <a:pt x="0" y="136208"/>
                  </a:cubicBezTo>
                  <a:lnTo>
                    <a:pt x="495776" y="136208"/>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4" name="Freeform: Shape 173">
              <a:extLst>
                <a:ext uri="{FF2B5EF4-FFF2-40B4-BE49-F238E27FC236}">
                  <a16:creationId xmlns:a16="http://schemas.microsoft.com/office/drawing/2014/main" id="{E1943416-4C7E-481A-8D67-5886E7EE0068}"/>
                </a:ext>
              </a:extLst>
            </p:cNvPr>
            <p:cNvSpPr/>
            <p:nvPr/>
          </p:nvSpPr>
          <p:spPr>
            <a:xfrm>
              <a:off x="3380820" y="2942637"/>
              <a:ext cx="1117568" cy="468344"/>
            </a:xfrm>
            <a:custGeom>
              <a:avLst/>
              <a:gdLst>
                <a:gd name="connsiteX0" fmla="*/ 1117568 w 1117568"/>
                <a:gd name="connsiteY0" fmla="*/ 208883 h 468344"/>
                <a:gd name="connsiteX1" fmla="*/ 1117568 w 1117568"/>
                <a:gd name="connsiteY1" fmla="*/ 303943 h 468344"/>
                <a:gd name="connsiteX2" fmla="*/ 1047559 w 1117568"/>
                <a:gd name="connsiteY2" fmla="*/ 303276 h 468344"/>
                <a:gd name="connsiteX3" fmla="*/ 1041273 w 1117568"/>
                <a:gd name="connsiteY3" fmla="*/ 303276 h 468344"/>
                <a:gd name="connsiteX4" fmla="*/ 960310 w 1117568"/>
                <a:gd name="connsiteY4" fmla="*/ 384238 h 468344"/>
                <a:gd name="connsiteX5" fmla="*/ 960310 w 1117568"/>
                <a:gd name="connsiteY5" fmla="*/ 398335 h 468344"/>
                <a:gd name="connsiteX6" fmla="*/ 890302 w 1117568"/>
                <a:gd name="connsiteY6" fmla="*/ 468344 h 468344"/>
                <a:gd name="connsiteX7" fmla="*/ 323088 w 1117568"/>
                <a:gd name="connsiteY7" fmla="*/ 468344 h 468344"/>
                <a:gd name="connsiteX8" fmla="*/ 322421 w 1117568"/>
                <a:gd name="connsiteY8" fmla="*/ 398335 h 468344"/>
                <a:gd name="connsiteX9" fmla="*/ 322421 w 1117568"/>
                <a:gd name="connsiteY9" fmla="*/ 384238 h 468344"/>
                <a:gd name="connsiteX10" fmla="*/ 241459 w 1117568"/>
                <a:gd name="connsiteY10" fmla="*/ 303276 h 468344"/>
                <a:gd name="connsiteX11" fmla="*/ 224695 w 1117568"/>
                <a:gd name="connsiteY11" fmla="*/ 303276 h 468344"/>
                <a:gd name="connsiteX12" fmla="*/ 154876 w 1117568"/>
                <a:gd name="connsiteY12" fmla="*/ 238887 h 468344"/>
                <a:gd name="connsiteX13" fmla="*/ 74104 w 1117568"/>
                <a:gd name="connsiteY13" fmla="*/ 164401 h 468344"/>
                <a:gd name="connsiteX14" fmla="*/ 70009 w 1117568"/>
                <a:gd name="connsiteY14" fmla="*/ 164401 h 468344"/>
                <a:gd name="connsiteX15" fmla="*/ 0 w 1117568"/>
                <a:gd name="connsiteY15" fmla="*/ 94393 h 468344"/>
                <a:gd name="connsiteX16" fmla="*/ 0 w 1117568"/>
                <a:gd name="connsiteY16" fmla="*/ 70009 h 468344"/>
                <a:gd name="connsiteX17" fmla="*/ 70009 w 1117568"/>
                <a:gd name="connsiteY17" fmla="*/ 0 h 468344"/>
                <a:gd name="connsiteX18" fmla="*/ 403003 w 1117568"/>
                <a:gd name="connsiteY18" fmla="*/ 0 h 468344"/>
                <a:gd name="connsiteX19" fmla="*/ 452533 w 1117568"/>
                <a:gd name="connsiteY19" fmla="*/ 0 h 468344"/>
                <a:gd name="connsiteX20" fmla="*/ 567880 w 1117568"/>
                <a:gd name="connsiteY20" fmla="*/ 0 h 468344"/>
                <a:gd name="connsiteX21" fmla="*/ 637699 w 1117568"/>
                <a:gd name="connsiteY21" fmla="*/ 64389 h 468344"/>
                <a:gd name="connsiteX22" fmla="*/ 718471 w 1117568"/>
                <a:gd name="connsiteY22" fmla="*/ 138874 h 468344"/>
                <a:gd name="connsiteX23" fmla="*/ 1047655 w 1117568"/>
                <a:gd name="connsiteY23" fmla="*/ 138874 h 468344"/>
                <a:gd name="connsiteX24" fmla="*/ 1117568 w 1117568"/>
                <a:gd name="connsiteY24" fmla="*/ 208883 h 46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7568" h="468344">
                  <a:moveTo>
                    <a:pt x="1117568" y="208883"/>
                  </a:moveTo>
                  <a:lnTo>
                    <a:pt x="1117568" y="303943"/>
                  </a:lnTo>
                  <a:lnTo>
                    <a:pt x="1047559" y="303276"/>
                  </a:lnTo>
                  <a:lnTo>
                    <a:pt x="1041273" y="303276"/>
                  </a:lnTo>
                  <a:cubicBezTo>
                    <a:pt x="996696" y="303276"/>
                    <a:pt x="960310" y="339662"/>
                    <a:pt x="960310" y="384238"/>
                  </a:cubicBezTo>
                  <a:lnTo>
                    <a:pt x="960310" y="398335"/>
                  </a:lnTo>
                  <a:cubicBezTo>
                    <a:pt x="960310" y="436816"/>
                    <a:pt x="928783" y="468344"/>
                    <a:pt x="890302" y="468344"/>
                  </a:cubicBezTo>
                  <a:lnTo>
                    <a:pt x="323088" y="468344"/>
                  </a:lnTo>
                  <a:lnTo>
                    <a:pt x="322421" y="398335"/>
                  </a:lnTo>
                  <a:lnTo>
                    <a:pt x="322421" y="384238"/>
                  </a:lnTo>
                  <a:cubicBezTo>
                    <a:pt x="322421" y="339662"/>
                    <a:pt x="286036" y="303276"/>
                    <a:pt x="241459" y="303276"/>
                  </a:cubicBezTo>
                  <a:lnTo>
                    <a:pt x="224695" y="303276"/>
                  </a:lnTo>
                  <a:cubicBezTo>
                    <a:pt x="188023" y="303276"/>
                    <a:pt x="157734" y="274796"/>
                    <a:pt x="154876" y="238887"/>
                  </a:cubicBezTo>
                  <a:cubicBezTo>
                    <a:pt x="151447" y="196691"/>
                    <a:pt x="116491" y="164401"/>
                    <a:pt x="74104" y="164401"/>
                  </a:cubicBezTo>
                  <a:lnTo>
                    <a:pt x="70009" y="164401"/>
                  </a:lnTo>
                  <a:cubicBezTo>
                    <a:pt x="31528" y="164401"/>
                    <a:pt x="0" y="132874"/>
                    <a:pt x="0" y="94393"/>
                  </a:cubicBezTo>
                  <a:lnTo>
                    <a:pt x="0" y="70009"/>
                  </a:lnTo>
                  <a:cubicBezTo>
                    <a:pt x="0" y="31528"/>
                    <a:pt x="31528" y="0"/>
                    <a:pt x="70009" y="0"/>
                  </a:cubicBezTo>
                  <a:lnTo>
                    <a:pt x="403003" y="0"/>
                  </a:lnTo>
                  <a:lnTo>
                    <a:pt x="452533" y="0"/>
                  </a:lnTo>
                  <a:lnTo>
                    <a:pt x="567880" y="0"/>
                  </a:lnTo>
                  <a:cubicBezTo>
                    <a:pt x="604456" y="0"/>
                    <a:pt x="634841" y="28480"/>
                    <a:pt x="637699" y="64389"/>
                  </a:cubicBezTo>
                  <a:cubicBezTo>
                    <a:pt x="641128" y="106585"/>
                    <a:pt x="676084" y="138874"/>
                    <a:pt x="718471" y="138874"/>
                  </a:cubicBezTo>
                  <a:lnTo>
                    <a:pt x="1047655" y="138874"/>
                  </a:lnTo>
                  <a:cubicBezTo>
                    <a:pt x="1086040" y="138874"/>
                    <a:pt x="1117568" y="170402"/>
                    <a:pt x="1117568" y="208883"/>
                  </a:cubicBez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5" name="Freeform: Shape 174">
              <a:extLst>
                <a:ext uri="{FF2B5EF4-FFF2-40B4-BE49-F238E27FC236}">
                  <a16:creationId xmlns:a16="http://schemas.microsoft.com/office/drawing/2014/main" id="{7B262B4E-CCF8-48FB-BAC8-633C35083B45}"/>
                </a:ext>
              </a:extLst>
            </p:cNvPr>
            <p:cNvSpPr/>
            <p:nvPr/>
          </p:nvSpPr>
          <p:spPr>
            <a:xfrm>
              <a:off x="4183110" y="3246961"/>
              <a:ext cx="781336" cy="280130"/>
            </a:xfrm>
            <a:custGeom>
              <a:avLst/>
              <a:gdLst>
                <a:gd name="connsiteX0" fmla="*/ 0 w 781336"/>
                <a:gd name="connsiteY0" fmla="*/ 164116 h 280130"/>
                <a:gd name="connsiteX1" fmla="*/ 0 w 781336"/>
                <a:gd name="connsiteY1" fmla="*/ 280130 h 280130"/>
                <a:gd name="connsiteX2" fmla="*/ 241363 w 781336"/>
                <a:gd name="connsiteY2" fmla="*/ 280130 h 280130"/>
                <a:gd name="connsiteX3" fmla="*/ 290894 w 781336"/>
                <a:gd name="connsiteY3" fmla="*/ 280130 h 280130"/>
                <a:gd name="connsiteX4" fmla="*/ 406241 w 781336"/>
                <a:gd name="connsiteY4" fmla="*/ 280130 h 280130"/>
                <a:gd name="connsiteX5" fmla="*/ 476060 w 781336"/>
                <a:gd name="connsiteY5" fmla="*/ 215741 h 280130"/>
                <a:gd name="connsiteX6" fmla="*/ 556832 w 781336"/>
                <a:gd name="connsiteY6" fmla="*/ 141256 h 280130"/>
                <a:gd name="connsiteX7" fmla="*/ 781336 w 781336"/>
                <a:gd name="connsiteY7" fmla="*/ 141256 h 280130"/>
                <a:gd name="connsiteX8" fmla="*/ 781336 w 781336"/>
                <a:gd name="connsiteY8" fmla="*/ 1524 h 280130"/>
                <a:gd name="connsiteX9" fmla="*/ 530162 w 781336"/>
                <a:gd name="connsiteY9" fmla="*/ 1524 h 280130"/>
                <a:gd name="connsiteX10" fmla="*/ 223647 w 781336"/>
                <a:gd name="connsiteY10" fmla="*/ 0 h 280130"/>
                <a:gd name="connsiteX11" fmla="*/ 157925 w 781336"/>
                <a:gd name="connsiteY11" fmla="*/ 80010 h 280130"/>
                <a:gd name="connsiteX12" fmla="*/ 157925 w 781336"/>
                <a:gd name="connsiteY12" fmla="*/ 94107 h 280130"/>
                <a:gd name="connsiteX13" fmla="*/ 87916 w 781336"/>
                <a:gd name="connsiteY13" fmla="*/ 164116 h 280130"/>
                <a:gd name="connsiteX14" fmla="*/ 0 w 781336"/>
                <a:gd name="connsiteY14" fmla="*/ 164116 h 28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1336" h="280130">
                  <a:moveTo>
                    <a:pt x="0" y="164116"/>
                  </a:moveTo>
                  <a:lnTo>
                    <a:pt x="0" y="280130"/>
                  </a:lnTo>
                  <a:lnTo>
                    <a:pt x="241363" y="280130"/>
                  </a:lnTo>
                  <a:lnTo>
                    <a:pt x="290894" y="280130"/>
                  </a:lnTo>
                  <a:lnTo>
                    <a:pt x="406241" y="280130"/>
                  </a:lnTo>
                  <a:cubicBezTo>
                    <a:pt x="442817" y="280130"/>
                    <a:pt x="473202" y="251651"/>
                    <a:pt x="476060" y="215741"/>
                  </a:cubicBezTo>
                  <a:cubicBezTo>
                    <a:pt x="479488" y="173546"/>
                    <a:pt x="514445" y="141256"/>
                    <a:pt x="556832" y="141256"/>
                  </a:cubicBezTo>
                  <a:lnTo>
                    <a:pt x="781336" y="141256"/>
                  </a:lnTo>
                  <a:lnTo>
                    <a:pt x="781336" y="1524"/>
                  </a:lnTo>
                  <a:lnTo>
                    <a:pt x="530162" y="1524"/>
                  </a:lnTo>
                  <a:lnTo>
                    <a:pt x="223647" y="0"/>
                  </a:lnTo>
                  <a:cubicBezTo>
                    <a:pt x="188500" y="8858"/>
                    <a:pt x="157925" y="42196"/>
                    <a:pt x="157925" y="80010"/>
                  </a:cubicBezTo>
                  <a:lnTo>
                    <a:pt x="157925" y="94107"/>
                  </a:lnTo>
                  <a:cubicBezTo>
                    <a:pt x="157925" y="132588"/>
                    <a:pt x="126397" y="164116"/>
                    <a:pt x="87916" y="164116"/>
                  </a:cubicBezTo>
                  <a:lnTo>
                    <a:pt x="0" y="164116"/>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6" name="Freeform: Shape 175">
              <a:extLst>
                <a:ext uri="{FF2B5EF4-FFF2-40B4-BE49-F238E27FC236}">
                  <a16:creationId xmlns:a16="http://schemas.microsoft.com/office/drawing/2014/main" id="{05145005-D286-4846-8652-53F5150847B3}"/>
                </a:ext>
              </a:extLst>
            </p:cNvPr>
            <p:cNvSpPr/>
            <p:nvPr/>
          </p:nvSpPr>
          <p:spPr>
            <a:xfrm>
              <a:off x="3700479" y="2359612"/>
              <a:ext cx="1578101" cy="888872"/>
            </a:xfrm>
            <a:custGeom>
              <a:avLst/>
              <a:gdLst>
                <a:gd name="connsiteX0" fmla="*/ 1423702 w 1578101"/>
                <a:gd name="connsiteY0" fmla="*/ 828389 h 888872"/>
                <a:gd name="connsiteX1" fmla="*/ 1363218 w 1578101"/>
                <a:gd name="connsiteY1" fmla="*/ 888873 h 888872"/>
                <a:gd name="connsiteX2" fmla="*/ 1012793 w 1578101"/>
                <a:gd name="connsiteY2" fmla="*/ 888873 h 888872"/>
                <a:gd name="connsiteX3" fmla="*/ 797909 w 1578101"/>
                <a:gd name="connsiteY3" fmla="*/ 887063 h 888872"/>
                <a:gd name="connsiteX4" fmla="*/ 797909 w 1578101"/>
                <a:gd name="connsiteY4" fmla="*/ 792004 h 888872"/>
                <a:gd name="connsiteX5" fmla="*/ 727900 w 1578101"/>
                <a:gd name="connsiteY5" fmla="*/ 721995 h 888872"/>
                <a:gd name="connsiteX6" fmla="*/ 398716 w 1578101"/>
                <a:gd name="connsiteY6" fmla="*/ 721995 h 888872"/>
                <a:gd name="connsiteX7" fmla="*/ 317945 w 1578101"/>
                <a:gd name="connsiteY7" fmla="*/ 647509 h 888872"/>
                <a:gd name="connsiteX8" fmla="*/ 248126 w 1578101"/>
                <a:gd name="connsiteY8" fmla="*/ 583120 h 888872"/>
                <a:gd name="connsiteX9" fmla="*/ 132683 w 1578101"/>
                <a:gd name="connsiteY9" fmla="*/ 583120 h 888872"/>
                <a:gd name="connsiteX10" fmla="*/ 83153 w 1578101"/>
                <a:gd name="connsiteY10" fmla="*/ 583120 h 888872"/>
                <a:gd name="connsiteX11" fmla="*/ 0 w 1578101"/>
                <a:gd name="connsiteY11" fmla="*/ 583120 h 888872"/>
                <a:gd name="connsiteX12" fmla="*/ 0 w 1578101"/>
                <a:gd name="connsiteY12" fmla="*/ 60484 h 888872"/>
                <a:gd name="connsiteX13" fmla="*/ 60484 w 1578101"/>
                <a:gd name="connsiteY13" fmla="*/ 0 h 888872"/>
                <a:gd name="connsiteX14" fmla="*/ 1420939 w 1578101"/>
                <a:gd name="connsiteY14" fmla="*/ 0 h 888872"/>
                <a:gd name="connsiteX15" fmla="*/ 1420939 w 1578101"/>
                <a:gd name="connsiteY15" fmla="*/ 338328 h 888872"/>
                <a:gd name="connsiteX16" fmla="*/ 1420939 w 1578101"/>
                <a:gd name="connsiteY16" fmla="*/ 390716 h 888872"/>
                <a:gd name="connsiteX17" fmla="*/ 1481423 w 1578101"/>
                <a:gd name="connsiteY17" fmla="*/ 451199 h 888872"/>
                <a:gd name="connsiteX18" fmla="*/ 1575721 w 1578101"/>
                <a:gd name="connsiteY18" fmla="*/ 451199 h 888872"/>
                <a:gd name="connsiteX19" fmla="*/ 1578102 w 1578101"/>
                <a:gd name="connsiteY19" fmla="*/ 729996 h 888872"/>
                <a:gd name="connsiteX20" fmla="*/ 1496282 w 1578101"/>
                <a:gd name="connsiteY20" fmla="*/ 729996 h 888872"/>
                <a:gd name="connsiteX21" fmla="*/ 1423797 w 1578101"/>
                <a:gd name="connsiteY21" fmla="*/ 797624 h 888872"/>
                <a:gd name="connsiteX22" fmla="*/ 1423702 w 1578101"/>
                <a:gd name="connsiteY22" fmla="*/ 828389 h 888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8101" h="888872">
                  <a:moveTo>
                    <a:pt x="1423702" y="828389"/>
                  </a:moveTo>
                  <a:cubicBezTo>
                    <a:pt x="1423511" y="861632"/>
                    <a:pt x="1396460" y="888873"/>
                    <a:pt x="1363218" y="888873"/>
                  </a:cubicBezTo>
                  <a:lnTo>
                    <a:pt x="1012793" y="888873"/>
                  </a:lnTo>
                  <a:lnTo>
                    <a:pt x="797909" y="887063"/>
                  </a:lnTo>
                  <a:lnTo>
                    <a:pt x="797909" y="792004"/>
                  </a:lnTo>
                  <a:cubicBezTo>
                    <a:pt x="797909" y="753523"/>
                    <a:pt x="766381" y="721995"/>
                    <a:pt x="727900" y="721995"/>
                  </a:cubicBezTo>
                  <a:lnTo>
                    <a:pt x="398716" y="721995"/>
                  </a:lnTo>
                  <a:cubicBezTo>
                    <a:pt x="356425" y="721995"/>
                    <a:pt x="321373" y="689705"/>
                    <a:pt x="317945" y="647509"/>
                  </a:cubicBezTo>
                  <a:cubicBezTo>
                    <a:pt x="315087" y="611600"/>
                    <a:pt x="284797" y="583120"/>
                    <a:pt x="248126" y="583120"/>
                  </a:cubicBezTo>
                  <a:lnTo>
                    <a:pt x="132683" y="583120"/>
                  </a:lnTo>
                  <a:lnTo>
                    <a:pt x="83153" y="583120"/>
                  </a:lnTo>
                  <a:lnTo>
                    <a:pt x="0" y="583120"/>
                  </a:lnTo>
                  <a:lnTo>
                    <a:pt x="0" y="60484"/>
                  </a:lnTo>
                  <a:cubicBezTo>
                    <a:pt x="0" y="27242"/>
                    <a:pt x="27241" y="0"/>
                    <a:pt x="60484" y="0"/>
                  </a:cubicBezTo>
                  <a:lnTo>
                    <a:pt x="1420939" y="0"/>
                  </a:lnTo>
                  <a:lnTo>
                    <a:pt x="1420939" y="338328"/>
                  </a:lnTo>
                  <a:lnTo>
                    <a:pt x="1420939" y="390716"/>
                  </a:lnTo>
                  <a:cubicBezTo>
                    <a:pt x="1420939" y="423958"/>
                    <a:pt x="1448181" y="451199"/>
                    <a:pt x="1481423" y="451199"/>
                  </a:cubicBezTo>
                  <a:lnTo>
                    <a:pt x="1575721" y="451199"/>
                  </a:lnTo>
                  <a:lnTo>
                    <a:pt x="1578102" y="729996"/>
                  </a:lnTo>
                  <a:lnTo>
                    <a:pt x="1496282" y="729996"/>
                  </a:lnTo>
                  <a:cubicBezTo>
                    <a:pt x="1457801" y="729996"/>
                    <a:pt x="1423988" y="759047"/>
                    <a:pt x="1423797" y="797624"/>
                  </a:cubicBezTo>
                  <a:lnTo>
                    <a:pt x="1423702" y="828389"/>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7" name="Freeform: Shape 176">
              <a:extLst>
                <a:ext uri="{FF2B5EF4-FFF2-40B4-BE49-F238E27FC236}">
                  <a16:creationId xmlns:a16="http://schemas.microsoft.com/office/drawing/2014/main" id="{BBE050C0-428D-4917-B6FA-0476A9EBEB9E}"/>
                </a:ext>
              </a:extLst>
            </p:cNvPr>
            <p:cNvSpPr/>
            <p:nvPr/>
          </p:nvSpPr>
          <p:spPr>
            <a:xfrm>
              <a:off x="2589388" y="2358278"/>
              <a:ext cx="1112234" cy="1175003"/>
            </a:xfrm>
            <a:custGeom>
              <a:avLst/>
              <a:gdLst>
                <a:gd name="connsiteX0" fmla="*/ 162115 w 1112234"/>
                <a:gd name="connsiteY0" fmla="*/ 371475 h 1175003"/>
                <a:gd name="connsiteX1" fmla="*/ 162115 w 1112234"/>
                <a:gd name="connsiteY1" fmla="*/ 164402 h 1175003"/>
                <a:gd name="connsiteX2" fmla="*/ 219837 w 1112234"/>
                <a:gd name="connsiteY2" fmla="*/ 164116 h 1175003"/>
                <a:gd name="connsiteX3" fmla="*/ 246412 w 1112234"/>
                <a:gd name="connsiteY3" fmla="*/ 164116 h 1175003"/>
                <a:gd name="connsiteX4" fmla="*/ 322802 w 1112234"/>
                <a:gd name="connsiteY4" fmla="*/ 87725 h 1175003"/>
                <a:gd name="connsiteX5" fmla="*/ 322802 w 1112234"/>
                <a:gd name="connsiteY5" fmla="*/ 69723 h 1175003"/>
                <a:gd name="connsiteX6" fmla="*/ 279844 w 1112234"/>
                <a:gd name="connsiteY6" fmla="*/ 1143 h 1175003"/>
                <a:gd name="connsiteX7" fmla="*/ 876872 w 1112234"/>
                <a:gd name="connsiteY7" fmla="*/ 0 h 1175003"/>
                <a:gd name="connsiteX8" fmla="*/ 948309 w 1112234"/>
                <a:gd name="connsiteY8" fmla="*/ 69723 h 1175003"/>
                <a:gd name="connsiteX9" fmla="*/ 948309 w 1112234"/>
                <a:gd name="connsiteY9" fmla="*/ 87725 h 1175003"/>
                <a:gd name="connsiteX10" fmla="*/ 1024699 w 1112234"/>
                <a:gd name="connsiteY10" fmla="*/ 164116 h 1175003"/>
                <a:gd name="connsiteX11" fmla="*/ 1051274 w 1112234"/>
                <a:gd name="connsiteY11" fmla="*/ 164116 h 1175003"/>
                <a:gd name="connsiteX12" fmla="*/ 1112234 w 1112234"/>
                <a:gd name="connsiteY12" fmla="*/ 133636 h 1175003"/>
                <a:gd name="connsiteX13" fmla="*/ 1112234 w 1112234"/>
                <a:gd name="connsiteY13" fmla="*/ 584263 h 1175003"/>
                <a:gd name="connsiteX14" fmla="*/ 861346 w 1112234"/>
                <a:gd name="connsiteY14" fmla="*/ 584263 h 1175003"/>
                <a:gd name="connsiteX15" fmla="*/ 791337 w 1112234"/>
                <a:gd name="connsiteY15" fmla="*/ 654272 h 1175003"/>
                <a:gd name="connsiteX16" fmla="*/ 791337 w 1112234"/>
                <a:gd name="connsiteY16" fmla="*/ 678656 h 1175003"/>
                <a:gd name="connsiteX17" fmla="*/ 861346 w 1112234"/>
                <a:gd name="connsiteY17" fmla="*/ 748665 h 1175003"/>
                <a:gd name="connsiteX18" fmla="*/ 865441 w 1112234"/>
                <a:gd name="connsiteY18" fmla="*/ 748665 h 1175003"/>
                <a:gd name="connsiteX19" fmla="*/ 946213 w 1112234"/>
                <a:gd name="connsiteY19" fmla="*/ 823150 h 1175003"/>
                <a:gd name="connsiteX20" fmla="*/ 1016032 w 1112234"/>
                <a:gd name="connsiteY20" fmla="*/ 887539 h 1175003"/>
                <a:gd name="connsiteX21" fmla="*/ 1032796 w 1112234"/>
                <a:gd name="connsiteY21" fmla="*/ 887539 h 1175003"/>
                <a:gd name="connsiteX22" fmla="*/ 1112234 w 1112234"/>
                <a:gd name="connsiteY22" fmla="*/ 952786 h 1175003"/>
                <a:gd name="connsiteX23" fmla="*/ 1112234 w 1112234"/>
                <a:gd name="connsiteY23" fmla="*/ 1103948 h 1175003"/>
                <a:gd name="connsiteX24" fmla="*/ 1042225 w 1112234"/>
                <a:gd name="connsiteY24" fmla="*/ 1173956 h 1175003"/>
                <a:gd name="connsiteX25" fmla="*/ 743236 w 1112234"/>
                <a:gd name="connsiteY25" fmla="*/ 1173956 h 1175003"/>
                <a:gd name="connsiteX26" fmla="*/ 735330 w 1112234"/>
                <a:gd name="connsiteY26" fmla="*/ 1174337 h 1175003"/>
                <a:gd name="connsiteX27" fmla="*/ 720757 w 1112234"/>
                <a:gd name="connsiteY27" fmla="*/ 1175004 h 1175003"/>
                <a:gd name="connsiteX28" fmla="*/ 162782 w 1112234"/>
                <a:gd name="connsiteY28" fmla="*/ 1175004 h 1175003"/>
                <a:gd name="connsiteX29" fmla="*/ 162782 w 1112234"/>
                <a:gd name="connsiteY29" fmla="*/ 1111853 h 1175003"/>
                <a:gd name="connsiteX30" fmla="*/ 81820 w 1112234"/>
                <a:gd name="connsiteY30" fmla="*/ 1030891 h 1175003"/>
                <a:gd name="connsiteX31" fmla="*/ 70009 w 1112234"/>
                <a:gd name="connsiteY31" fmla="*/ 1030891 h 1175003"/>
                <a:gd name="connsiteX32" fmla="*/ 0 w 1112234"/>
                <a:gd name="connsiteY32" fmla="*/ 960882 h 1175003"/>
                <a:gd name="connsiteX33" fmla="*/ 0 w 1112234"/>
                <a:gd name="connsiteY33" fmla="*/ 522446 h 1175003"/>
                <a:gd name="connsiteX34" fmla="*/ 70009 w 1112234"/>
                <a:gd name="connsiteY34" fmla="*/ 452438 h 1175003"/>
                <a:gd name="connsiteX35" fmla="*/ 81153 w 1112234"/>
                <a:gd name="connsiteY35" fmla="*/ 452438 h 1175003"/>
                <a:gd name="connsiteX36" fmla="*/ 162115 w 1112234"/>
                <a:gd name="connsiteY36" fmla="*/ 371475 h 1175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12234" h="1175003">
                  <a:moveTo>
                    <a:pt x="162115" y="371475"/>
                  </a:moveTo>
                  <a:lnTo>
                    <a:pt x="162115" y="164402"/>
                  </a:lnTo>
                  <a:lnTo>
                    <a:pt x="219837" y="164116"/>
                  </a:lnTo>
                  <a:lnTo>
                    <a:pt x="246412" y="164116"/>
                  </a:lnTo>
                  <a:cubicBezTo>
                    <a:pt x="288417" y="164116"/>
                    <a:pt x="322802" y="129730"/>
                    <a:pt x="322802" y="87725"/>
                  </a:cubicBezTo>
                  <a:lnTo>
                    <a:pt x="322802" y="69723"/>
                  </a:lnTo>
                  <a:cubicBezTo>
                    <a:pt x="322802" y="39719"/>
                    <a:pt x="305181" y="13621"/>
                    <a:pt x="279844" y="1143"/>
                  </a:cubicBezTo>
                  <a:cubicBezTo>
                    <a:pt x="462439" y="1143"/>
                    <a:pt x="695897" y="0"/>
                    <a:pt x="876872" y="0"/>
                  </a:cubicBezTo>
                  <a:cubicBezTo>
                    <a:pt x="939736" y="1524"/>
                    <a:pt x="948309" y="38767"/>
                    <a:pt x="948309" y="69723"/>
                  </a:cubicBezTo>
                  <a:lnTo>
                    <a:pt x="948309" y="87725"/>
                  </a:lnTo>
                  <a:cubicBezTo>
                    <a:pt x="948309" y="129730"/>
                    <a:pt x="982694" y="164116"/>
                    <a:pt x="1024699" y="164116"/>
                  </a:cubicBezTo>
                  <a:lnTo>
                    <a:pt x="1051274" y="164116"/>
                  </a:lnTo>
                  <a:cubicBezTo>
                    <a:pt x="1076134" y="164116"/>
                    <a:pt x="1098232" y="152114"/>
                    <a:pt x="1112234" y="133636"/>
                  </a:cubicBezTo>
                  <a:lnTo>
                    <a:pt x="1112234" y="584263"/>
                  </a:lnTo>
                  <a:lnTo>
                    <a:pt x="861346" y="584263"/>
                  </a:lnTo>
                  <a:cubicBezTo>
                    <a:pt x="822865" y="584263"/>
                    <a:pt x="791337" y="615791"/>
                    <a:pt x="791337" y="654272"/>
                  </a:cubicBezTo>
                  <a:lnTo>
                    <a:pt x="791337" y="678656"/>
                  </a:lnTo>
                  <a:cubicBezTo>
                    <a:pt x="791337" y="717137"/>
                    <a:pt x="822865" y="748665"/>
                    <a:pt x="861346" y="748665"/>
                  </a:cubicBezTo>
                  <a:lnTo>
                    <a:pt x="865441" y="748665"/>
                  </a:lnTo>
                  <a:cubicBezTo>
                    <a:pt x="907828" y="748665"/>
                    <a:pt x="942784" y="780955"/>
                    <a:pt x="946213" y="823150"/>
                  </a:cubicBezTo>
                  <a:cubicBezTo>
                    <a:pt x="949071" y="859060"/>
                    <a:pt x="979360" y="887539"/>
                    <a:pt x="1016032" y="887539"/>
                  </a:cubicBezTo>
                  <a:lnTo>
                    <a:pt x="1032796" y="887539"/>
                  </a:lnTo>
                  <a:cubicBezTo>
                    <a:pt x="1072039" y="887539"/>
                    <a:pt x="1104900" y="915638"/>
                    <a:pt x="1112234" y="952786"/>
                  </a:cubicBezTo>
                  <a:lnTo>
                    <a:pt x="1112234" y="1103948"/>
                  </a:lnTo>
                  <a:cubicBezTo>
                    <a:pt x="1112234" y="1142429"/>
                    <a:pt x="1080706" y="1173956"/>
                    <a:pt x="1042225" y="1173956"/>
                  </a:cubicBezTo>
                  <a:lnTo>
                    <a:pt x="743236" y="1173956"/>
                  </a:lnTo>
                  <a:cubicBezTo>
                    <a:pt x="740473" y="1173956"/>
                    <a:pt x="738092" y="1174052"/>
                    <a:pt x="735330" y="1174337"/>
                  </a:cubicBezTo>
                  <a:cubicBezTo>
                    <a:pt x="730567" y="1174814"/>
                    <a:pt x="725710" y="1175004"/>
                    <a:pt x="720757" y="1175004"/>
                  </a:cubicBezTo>
                  <a:lnTo>
                    <a:pt x="162782" y="1175004"/>
                  </a:lnTo>
                  <a:lnTo>
                    <a:pt x="162782" y="1111853"/>
                  </a:lnTo>
                  <a:cubicBezTo>
                    <a:pt x="162782" y="1067276"/>
                    <a:pt x="126397" y="1030891"/>
                    <a:pt x="81820" y="1030891"/>
                  </a:cubicBezTo>
                  <a:lnTo>
                    <a:pt x="70009" y="1030891"/>
                  </a:lnTo>
                  <a:cubicBezTo>
                    <a:pt x="31528" y="1030891"/>
                    <a:pt x="0" y="999363"/>
                    <a:pt x="0" y="960882"/>
                  </a:cubicBezTo>
                  <a:lnTo>
                    <a:pt x="0" y="522446"/>
                  </a:lnTo>
                  <a:cubicBezTo>
                    <a:pt x="0" y="483965"/>
                    <a:pt x="31528" y="452438"/>
                    <a:pt x="70009" y="452438"/>
                  </a:cubicBezTo>
                  <a:lnTo>
                    <a:pt x="81153" y="452438"/>
                  </a:lnTo>
                  <a:cubicBezTo>
                    <a:pt x="125730" y="452438"/>
                    <a:pt x="162115" y="416052"/>
                    <a:pt x="162115" y="371475"/>
                  </a:cubicBez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8" name="Freeform: Shape 177">
              <a:extLst>
                <a:ext uri="{FF2B5EF4-FFF2-40B4-BE49-F238E27FC236}">
                  <a16:creationId xmlns:a16="http://schemas.microsoft.com/office/drawing/2014/main" id="{8B9E31CB-38FF-4E31-A160-19C27FDDEC9A}"/>
                </a:ext>
              </a:extLst>
            </p:cNvPr>
            <p:cNvSpPr/>
            <p:nvPr/>
          </p:nvSpPr>
          <p:spPr>
            <a:xfrm>
              <a:off x="2763124" y="1790874"/>
              <a:ext cx="304800" cy="536924"/>
            </a:xfrm>
            <a:custGeom>
              <a:avLst/>
              <a:gdLst>
                <a:gd name="connsiteX0" fmla="*/ 303657 w 304800"/>
                <a:gd name="connsiteY0" fmla="*/ 536639 h 536924"/>
                <a:gd name="connsiteX1" fmla="*/ 304800 w 304800"/>
                <a:gd name="connsiteY1" fmla="*/ 57626 h 536924"/>
                <a:gd name="connsiteX2" fmla="*/ 247174 w 304800"/>
                <a:gd name="connsiteY2" fmla="*/ 0 h 536924"/>
                <a:gd name="connsiteX3" fmla="*/ 227076 w 304800"/>
                <a:gd name="connsiteY3" fmla="*/ 0 h 536924"/>
                <a:gd name="connsiteX4" fmla="*/ 169450 w 304800"/>
                <a:gd name="connsiteY4" fmla="*/ 57626 h 536924"/>
                <a:gd name="connsiteX5" fmla="*/ 169450 w 304800"/>
                <a:gd name="connsiteY5" fmla="*/ 66866 h 536924"/>
                <a:gd name="connsiteX6" fmla="*/ 88487 w 304800"/>
                <a:gd name="connsiteY6" fmla="*/ 147828 h 536924"/>
                <a:gd name="connsiteX7" fmla="*/ 76390 w 304800"/>
                <a:gd name="connsiteY7" fmla="*/ 147828 h 536924"/>
                <a:gd name="connsiteX8" fmla="*/ 0 w 304800"/>
                <a:gd name="connsiteY8" fmla="*/ 224219 h 536924"/>
                <a:gd name="connsiteX9" fmla="*/ 0 w 304800"/>
                <a:gd name="connsiteY9" fmla="*/ 432340 h 536924"/>
                <a:gd name="connsiteX10" fmla="*/ 0 w 304800"/>
                <a:gd name="connsiteY10" fmla="*/ 434531 h 536924"/>
                <a:gd name="connsiteX11" fmla="*/ 0 w 304800"/>
                <a:gd name="connsiteY11" fmla="*/ 439579 h 536924"/>
                <a:gd name="connsiteX12" fmla="*/ 0 w 304800"/>
                <a:gd name="connsiteY12" fmla="*/ 441770 h 536924"/>
                <a:gd name="connsiteX13" fmla="*/ 0 w 304800"/>
                <a:gd name="connsiteY13" fmla="*/ 459772 h 536924"/>
                <a:gd name="connsiteX14" fmla="*/ 76390 w 304800"/>
                <a:gd name="connsiteY14" fmla="*/ 536162 h 536924"/>
                <a:gd name="connsiteX15" fmla="*/ 94107 w 304800"/>
                <a:gd name="connsiteY15" fmla="*/ 536162 h 536924"/>
                <a:gd name="connsiteX16" fmla="*/ 117824 w 304800"/>
                <a:gd name="connsiteY16" fmla="*/ 536924 h 536924"/>
                <a:gd name="connsiteX17" fmla="*/ 303657 w 304800"/>
                <a:gd name="connsiteY17" fmla="*/ 536639 h 53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4800" h="536924">
                  <a:moveTo>
                    <a:pt x="303657" y="536639"/>
                  </a:moveTo>
                  <a:lnTo>
                    <a:pt x="304800" y="57626"/>
                  </a:lnTo>
                  <a:cubicBezTo>
                    <a:pt x="304800" y="25908"/>
                    <a:pt x="278892" y="0"/>
                    <a:pt x="247174" y="0"/>
                  </a:cubicBezTo>
                  <a:lnTo>
                    <a:pt x="227076" y="0"/>
                  </a:lnTo>
                  <a:cubicBezTo>
                    <a:pt x="195358" y="0"/>
                    <a:pt x="169450" y="25908"/>
                    <a:pt x="169450" y="57626"/>
                  </a:cubicBezTo>
                  <a:lnTo>
                    <a:pt x="169450" y="66866"/>
                  </a:lnTo>
                  <a:cubicBezTo>
                    <a:pt x="169450" y="111443"/>
                    <a:pt x="133064" y="147828"/>
                    <a:pt x="88487" y="147828"/>
                  </a:cubicBezTo>
                  <a:lnTo>
                    <a:pt x="76390" y="147828"/>
                  </a:lnTo>
                  <a:cubicBezTo>
                    <a:pt x="34385" y="147828"/>
                    <a:pt x="0" y="182213"/>
                    <a:pt x="0" y="224219"/>
                  </a:cubicBezTo>
                  <a:lnTo>
                    <a:pt x="0" y="432340"/>
                  </a:lnTo>
                  <a:cubicBezTo>
                    <a:pt x="0" y="433102"/>
                    <a:pt x="0" y="433864"/>
                    <a:pt x="0" y="434531"/>
                  </a:cubicBezTo>
                  <a:cubicBezTo>
                    <a:pt x="95" y="436340"/>
                    <a:pt x="95" y="437864"/>
                    <a:pt x="0" y="439579"/>
                  </a:cubicBezTo>
                  <a:cubicBezTo>
                    <a:pt x="0" y="440341"/>
                    <a:pt x="0" y="441008"/>
                    <a:pt x="0" y="441770"/>
                  </a:cubicBezTo>
                  <a:lnTo>
                    <a:pt x="0" y="459772"/>
                  </a:lnTo>
                  <a:cubicBezTo>
                    <a:pt x="0" y="501777"/>
                    <a:pt x="34385" y="536162"/>
                    <a:pt x="76390" y="536162"/>
                  </a:cubicBezTo>
                  <a:lnTo>
                    <a:pt x="94107" y="536162"/>
                  </a:lnTo>
                  <a:cubicBezTo>
                    <a:pt x="102775" y="536162"/>
                    <a:pt x="108871" y="536924"/>
                    <a:pt x="117824" y="536924"/>
                  </a:cubicBezTo>
                  <a:cubicBezTo>
                    <a:pt x="176022" y="536924"/>
                    <a:pt x="238982" y="536829"/>
                    <a:pt x="303657" y="536639"/>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9" name="Freeform: Shape 178">
              <a:extLst>
                <a:ext uri="{FF2B5EF4-FFF2-40B4-BE49-F238E27FC236}">
                  <a16:creationId xmlns:a16="http://schemas.microsoft.com/office/drawing/2014/main" id="{2104DE44-BFDE-4BFD-A680-43AF552CD7E0}"/>
                </a:ext>
              </a:extLst>
            </p:cNvPr>
            <p:cNvSpPr/>
            <p:nvPr/>
          </p:nvSpPr>
          <p:spPr>
            <a:xfrm>
              <a:off x="3109262" y="2015378"/>
              <a:ext cx="266318" cy="238580"/>
            </a:xfrm>
            <a:custGeom>
              <a:avLst/>
              <a:gdLst>
                <a:gd name="connsiteX0" fmla="*/ 208693 w 266318"/>
                <a:gd name="connsiteY0" fmla="*/ 71533 h 238580"/>
                <a:gd name="connsiteX1" fmla="*/ 188690 w 266318"/>
                <a:gd name="connsiteY1" fmla="*/ 71533 h 238580"/>
                <a:gd name="connsiteX2" fmla="*/ 183547 w 266318"/>
                <a:gd name="connsiteY2" fmla="*/ 71818 h 238580"/>
                <a:gd name="connsiteX3" fmla="*/ 183547 w 266318"/>
                <a:gd name="connsiteY3" fmla="*/ 15907 h 238580"/>
                <a:gd name="connsiteX4" fmla="*/ 148876 w 266318"/>
                <a:gd name="connsiteY4" fmla="*/ 286 h 238580"/>
                <a:gd name="connsiteX5" fmla="*/ 136779 w 266318"/>
                <a:gd name="connsiteY5" fmla="*/ 286 h 238580"/>
                <a:gd name="connsiteX6" fmla="*/ 46006 w 266318"/>
                <a:gd name="connsiteY6" fmla="*/ 0 h 238580"/>
                <a:gd name="connsiteX7" fmla="*/ 0 w 266318"/>
                <a:gd name="connsiteY7" fmla="*/ 46006 h 238580"/>
                <a:gd name="connsiteX8" fmla="*/ 0 w 266318"/>
                <a:gd name="connsiteY8" fmla="*/ 134969 h 238580"/>
                <a:gd name="connsiteX9" fmla="*/ 0 w 266318"/>
                <a:gd name="connsiteY9" fmla="*/ 174403 h 238580"/>
                <a:gd name="connsiteX10" fmla="*/ 0 w 266318"/>
                <a:gd name="connsiteY10" fmla="*/ 177451 h 238580"/>
                <a:gd name="connsiteX11" fmla="*/ 0 w 266318"/>
                <a:gd name="connsiteY11" fmla="*/ 178784 h 238580"/>
                <a:gd name="connsiteX12" fmla="*/ 0 w 266318"/>
                <a:gd name="connsiteY12" fmla="*/ 189643 h 238580"/>
                <a:gd name="connsiteX13" fmla="*/ 48768 w 266318"/>
                <a:gd name="connsiteY13" fmla="*/ 238411 h 238580"/>
                <a:gd name="connsiteX14" fmla="*/ 56674 w 266318"/>
                <a:gd name="connsiteY14" fmla="*/ 238411 h 238580"/>
                <a:gd name="connsiteX15" fmla="*/ 180213 w 266318"/>
                <a:gd name="connsiteY15" fmla="*/ 238411 h 238580"/>
                <a:gd name="connsiteX16" fmla="*/ 188690 w 266318"/>
                <a:gd name="connsiteY16" fmla="*/ 238411 h 238580"/>
                <a:gd name="connsiteX17" fmla="*/ 208693 w 266318"/>
                <a:gd name="connsiteY17" fmla="*/ 238411 h 238580"/>
                <a:gd name="connsiteX18" fmla="*/ 266319 w 266318"/>
                <a:gd name="connsiteY18" fmla="*/ 180784 h 238580"/>
                <a:gd name="connsiteX19" fmla="*/ 266319 w 266318"/>
                <a:gd name="connsiteY19" fmla="*/ 129159 h 238580"/>
                <a:gd name="connsiteX20" fmla="*/ 208693 w 266318"/>
                <a:gd name="connsiteY20" fmla="*/ 71533 h 23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6318" h="238580">
                  <a:moveTo>
                    <a:pt x="208693" y="71533"/>
                  </a:moveTo>
                  <a:lnTo>
                    <a:pt x="188690" y="71533"/>
                  </a:lnTo>
                  <a:cubicBezTo>
                    <a:pt x="186976" y="71533"/>
                    <a:pt x="185261" y="71628"/>
                    <a:pt x="183547" y="71818"/>
                  </a:cubicBezTo>
                  <a:lnTo>
                    <a:pt x="183547" y="15907"/>
                  </a:lnTo>
                  <a:cubicBezTo>
                    <a:pt x="183547" y="-3143"/>
                    <a:pt x="167926" y="286"/>
                    <a:pt x="148876" y="286"/>
                  </a:cubicBezTo>
                  <a:lnTo>
                    <a:pt x="136779" y="286"/>
                  </a:lnTo>
                  <a:cubicBezTo>
                    <a:pt x="117729" y="286"/>
                    <a:pt x="46006" y="0"/>
                    <a:pt x="46006" y="0"/>
                  </a:cubicBezTo>
                  <a:cubicBezTo>
                    <a:pt x="20669" y="0"/>
                    <a:pt x="0" y="20669"/>
                    <a:pt x="0" y="46006"/>
                  </a:cubicBezTo>
                  <a:lnTo>
                    <a:pt x="0" y="134969"/>
                  </a:lnTo>
                  <a:cubicBezTo>
                    <a:pt x="0" y="135446"/>
                    <a:pt x="0" y="173926"/>
                    <a:pt x="0" y="174403"/>
                  </a:cubicBezTo>
                  <a:cubicBezTo>
                    <a:pt x="0" y="175450"/>
                    <a:pt x="0" y="176403"/>
                    <a:pt x="0" y="177451"/>
                  </a:cubicBezTo>
                  <a:cubicBezTo>
                    <a:pt x="0" y="177927"/>
                    <a:pt x="0" y="178308"/>
                    <a:pt x="0" y="178784"/>
                  </a:cubicBezTo>
                  <a:lnTo>
                    <a:pt x="0" y="189643"/>
                  </a:lnTo>
                  <a:cubicBezTo>
                    <a:pt x="0" y="216503"/>
                    <a:pt x="22003" y="238411"/>
                    <a:pt x="48768" y="238411"/>
                  </a:cubicBezTo>
                  <a:lnTo>
                    <a:pt x="56674" y="238411"/>
                  </a:lnTo>
                  <a:cubicBezTo>
                    <a:pt x="61913" y="238411"/>
                    <a:pt x="142494" y="238506"/>
                    <a:pt x="180213" y="238411"/>
                  </a:cubicBezTo>
                  <a:cubicBezTo>
                    <a:pt x="182975" y="238792"/>
                    <a:pt x="185833" y="238411"/>
                    <a:pt x="188690" y="238411"/>
                  </a:cubicBezTo>
                  <a:lnTo>
                    <a:pt x="208693" y="238411"/>
                  </a:lnTo>
                  <a:cubicBezTo>
                    <a:pt x="240411" y="238411"/>
                    <a:pt x="266319" y="212503"/>
                    <a:pt x="266319" y="180784"/>
                  </a:cubicBezTo>
                  <a:lnTo>
                    <a:pt x="266319" y="129159"/>
                  </a:lnTo>
                  <a:cubicBezTo>
                    <a:pt x="266319" y="97441"/>
                    <a:pt x="240411" y="71533"/>
                    <a:pt x="208693" y="71533"/>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0" name="Freeform: Shape 179">
              <a:extLst>
                <a:ext uri="{FF2B5EF4-FFF2-40B4-BE49-F238E27FC236}">
                  <a16:creationId xmlns:a16="http://schemas.microsoft.com/office/drawing/2014/main" id="{E9425343-BE95-4DEA-85AD-C655A6887FDE}"/>
                </a:ext>
              </a:extLst>
            </p:cNvPr>
            <p:cNvSpPr/>
            <p:nvPr/>
          </p:nvSpPr>
          <p:spPr>
            <a:xfrm>
              <a:off x="2926191" y="4271089"/>
              <a:ext cx="135255" cy="274415"/>
            </a:xfrm>
            <a:custGeom>
              <a:avLst/>
              <a:gdLst>
                <a:gd name="connsiteX0" fmla="*/ 57626 w 135255"/>
                <a:gd name="connsiteY0" fmla="*/ 274415 h 274415"/>
                <a:gd name="connsiteX1" fmla="*/ 77629 w 135255"/>
                <a:gd name="connsiteY1" fmla="*/ 274415 h 274415"/>
                <a:gd name="connsiteX2" fmla="*/ 135255 w 135255"/>
                <a:gd name="connsiteY2" fmla="*/ 216789 h 274415"/>
                <a:gd name="connsiteX3" fmla="*/ 135255 w 135255"/>
                <a:gd name="connsiteY3" fmla="*/ 57626 h 274415"/>
                <a:gd name="connsiteX4" fmla="*/ 77629 w 135255"/>
                <a:gd name="connsiteY4" fmla="*/ 0 h 274415"/>
                <a:gd name="connsiteX5" fmla="*/ 57626 w 135255"/>
                <a:gd name="connsiteY5" fmla="*/ 0 h 274415"/>
                <a:gd name="connsiteX6" fmla="*/ 0 w 135255"/>
                <a:gd name="connsiteY6" fmla="*/ 57626 h 274415"/>
                <a:gd name="connsiteX7" fmla="*/ 0 w 135255"/>
                <a:gd name="connsiteY7" fmla="*/ 216789 h 274415"/>
                <a:gd name="connsiteX8" fmla="*/ 57626 w 135255"/>
                <a:gd name="connsiteY8" fmla="*/ 274415 h 27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5" h="274415">
                  <a:moveTo>
                    <a:pt x="57626" y="274415"/>
                  </a:moveTo>
                  <a:lnTo>
                    <a:pt x="77629" y="274415"/>
                  </a:lnTo>
                  <a:cubicBezTo>
                    <a:pt x="109347" y="274415"/>
                    <a:pt x="135255" y="248507"/>
                    <a:pt x="135255" y="216789"/>
                  </a:cubicBezTo>
                  <a:lnTo>
                    <a:pt x="135255" y="57626"/>
                  </a:lnTo>
                  <a:cubicBezTo>
                    <a:pt x="135255" y="25908"/>
                    <a:pt x="109347" y="0"/>
                    <a:pt x="77629" y="0"/>
                  </a:cubicBezTo>
                  <a:lnTo>
                    <a:pt x="57626" y="0"/>
                  </a:lnTo>
                  <a:cubicBezTo>
                    <a:pt x="25908" y="0"/>
                    <a:pt x="0" y="25908"/>
                    <a:pt x="0" y="57626"/>
                  </a:cubicBezTo>
                  <a:lnTo>
                    <a:pt x="0" y="216789"/>
                  </a:lnTo>
                  <a:cubicBezTo>
                    <a:pt x="0" y="248412"/>
                    <a:pt x="25908" y="274415"/>
                    <a:pt x="57626" y="274415"/>
                  </a:cubicBez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1" name="Freeform: Shape 180">
              <a:extLst>
                <a:ext uri="{FF2B5EF4-FFF2-40B4-BE49-F238E27FC236}">
                  <a16:creationId xmlns:a16="http://schemas.microsoft.com/office/drawing/2014/main" id="{EC26F890-1BF5-4511-A1AD-26714D9D4878}"/>
                </a:ext>
              </a:extLst>
            </p:cNvPr>
            <p:cNvSpPr/>
            <p:nvPr/>
          </p:nvSpPr>
          <p:spPr>
            <a:xfrm>
              <a:off x="2129520" y="2520773"/>
              <a:ext cx="621982" cy="435008"/>
            </a:xfrm>
            <a:custGeom>
              <a:avLst/>
              <a:gdLst>
                <a:gd name="connsiteX0" fmla="*/ 331280 w 621982"/>
                <a:gd name="connsiteY0" fmla="*/ 2 h 435008"/>
                <a:gd name="connsiteX1" fmla="*/ 247841 w 621982"/>
                <a:gd name="connsiteY1" fmla="*/ 83441 h 435008"/>
                <a:gd name="connsiteX2" fmla="*/ 247841 w 621982"/>
                <a:gd name="connsiteY2" fmla="*/ 146592 h 435008"/>
                <a:gd name="connsiteX3" fmla="*/ 83439 w 621982"/>
                <a:gd name="connsiteY3" fmla="*/ 146592 h 435008"/>
                <a:gd name="connsiteX4" fmla="*/ 0 w 621982"/>
                <a:gd name="connsiteY4" fmla="*/ 230030 h 435008"/>
                <a:gd name="connsiteX5" fmla="*/ 0 w 621982"/>
                <a:gd name="connsiteY5" fmla="*/ 283751 h 435008"/>
                <a:gd name="connsiteX6" fmla="*/ 232410 w 621982"/>
                <a:gd name="connsiteY6" fmla="*/ 283751 h 435008"/>
                <a:gd name="connsiteX7" fmla="*/ 315849 w 621982"/>
                <a:gd name="connsiteY7" fmla="*/ 367190 h 435008"/>
                <a:gd name="connsiteX8" fmla="*/ 393001 w 621982"/>
                <a:gd name="connsiteY8" fmla="*/ 435009 h 435008"/>
                <a:gd name="connsiteX9" fmla="*/ 459867 w 621982"/>
                <a:gd name="connsiteY9" fmla="*/ 434437 h 435008"/>
                <a:gd name="connsiteX10" fmla="*/ 459867 w 621982"/>
                <a:gd name="connsiteY10" fmla="*/ 360142 h 435008"/>
                <a:gd name="connsiteX11" fmla="*/ 529876 w 621982"/>
                <a:gd name="connsiteY11" fmla="*/ 290133 h 435008"/>
                <a:gd name="connsiteX12" fmla="*/ 541020 w 621982"/>
                <a:gd name="connsiteY12" fmla="*/ 290133 h 435008"/>
                <a:gd name="connsiteX13" fmla="*/ 621983 w 621982"/>
                <a:gd name="connsiteY13" fmla="*/ 209171 h 435008"/>
                <a:gd name="connsiteX14" fmla="*/ 621983 w 621982"/>
                <a:gd name="connsiteY14" fmla="*/ 2097 h 435008"/>
                <a:gd name="connsiteX15" fmla="*/ 331280 w 621982"/>
                <a:gd name="connsiteY15" fmla="*/ 2 h 435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1982" h="435008">
                  <a:moveTo>
                    <a:pt x="331280" y="2"/>
                  </a:moveTo>
                  <a:cubicBezTo>
                    <a:pt x="285369" y="-284"/>
                    <a:pt x="247841" y="37530"/>
                    <a:pt x="247841" y="83441"/>
                  </a:cubicBezTo>
                  <a:lnTo>
                    <a:pt x="247841" y="146592"/>
                  </a:lnTo>
                  <a:lnTo>
                    <a:pt x="83439" y="146592"/>
                  </a:lnTo>
                  <a:cubicBezTo>
                    <a:pt x="37529" y="146592"/>
                    <a:pt x="0" y="184120"/>
                    <a:pt x="0" y="230030"/>
                  </a:cubicBezTo>
                  <a:lnTo>
                    <a:pt x="0" y="283751"/>
                  </a:lnTo>
                  <a:lnTo>
                    <a:pt x="232410" y="283751"/>
                  </a:lnTo>
                  <a:cubicBezTo>
                    <a:pt x="278321" y="283751"/>
                    <a:pt x="315849" y="321280"/>
                    <a:pt x="315849" y="367190"/>
                  </a:cubicBezTo>
                  <a:cubicBezTo>
                    <a:pt x="312706" y="406052"/>
                    <a:pt x="339947" y="427103"/>
                    <a:pt x="393001" y="435009"/>
                  </a:cubicBezTo>
                  <a:lnTo>
                    <a:pt x="459867" y="434437"/>
                  </a:lnTo>
                  <a:lnTo>
                    <a:pt x="459867" y="360142"/>
                  </a:lnTo>
                  <a:cubicBezTo>
                    <a:pt x="459867" y="321661"/>
                    <a:pt x="491395" y="290133"/>
                    <a:pt x="529876" y="290133"/>
                  </a:cubicBezTo>
                  <a:lnTo>
                    <a:pt x="541020" y="290133"/>
                  </a:lnTo>
                  <a:cubicBezTo>
                    <a:pt x="585597" y="290133"/>
                    <a:pt x="621983" y="253748"/>
                    <a:pt x="621983" y="209171"/>
                  </a:cubicBezTo>
                  <a:lnTo>
                    <a:pt x="621983" y="2097"/>
                  </a:lnTo>
                  <a:lnTo>
                    <a:pt x="331280" y="2"/>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2" name="Freeform: Shape 181">
              <a:extLst>
                <a:ext uri="{FF2B5EF4-FFF2-40B4-BE49-F238E27FC236}">
                  <a16:creationId xmlns:a16="http://schemas.microsoft.com/office/drawing/2014/main" id="{621359D7-1EE5-4D39-BB9C-08FF8CB994F2}"/>
                </a:ext>
              </a:extLst>
            </p:cNvPr>
            <p:cNvSpPr/>
            <p:nvPr/>
          </p:nvSpPr>
          <p:spPr>
            <a:xfrm>
              <a:off x="1962262" y="2804429"/>
              <a:ext cx="627126" cy="447484"/>
            </a:xfrm>
            <a:custGeom>
              <a:avLst/>
              <a:gdLst>
                <a:gd name="connsiteX0" fmla="*/ 627126 w 627126"/>
                <a:gd name="connsiteY0" fmla="*/ 447485 h 447484"/>
                <a:gd name="connsiteX1" fmla="*/ 627126 w 627126"/>
                <a:gd name="connsiteY1" fmla="*/ 150686 h 447484"/>
                <a:gd name="connsiteX2" fmla="*/ 560260 w 627126"/>
                <a:gd name="connsiteY2" fmla="*/ 151257 h 447484"/>
                <a:gd name="connsiteX3" fmla="*/ 483108 w 627126"/>
                <a:gd name="connsiteY3" fmla="*/ 83439 h 447484"/>
                <a:gd name="connsiteX4" fmla="*/ 399669 w 627126"/>
                <a:gd name="connsiteY4" fmla="*/ 0 h 447484"/>
                <a:gd name="connsiteX5" fmla="*/ 168212 w 627126"/>
                <a:gd name="connsiteY5" fmla="*/ 0 h 447484"/>
                <a:gd name="connsiteX6" fmla="*/ 168212 w 627126"/>
                <a:gd name="connsiteY6" fmla="*/ 69437 h 447484"/>
                <a:gd name="connsiteX7" fmla="*/ 84106 w 627126"/>
                <a:gd name="connsiteY7" fmla="*/ 158401 h 447484"/>
                <a:gd name="connsiteX8" fmla="*/ 0 w 627126"/>
                <a:gd name="connsiteY8" fmla="*/ 158401 h 447484"/>
                <a:gd name="connsiteX9" fmla="*/ 381 w 627126"/>
                <a:gd name="connsiteY9" fmla="*/ 212788 h 447484"/>
                <a:gd name="connsiteX10" fmla="*/ 83820 w 627126"/>
                <a:gd name="connsiteY10" fmla="*/ 296228 h 447484"/>
                <a:gd name="connsiteX11" fmla="*/ 225457 w 627126"/>
                <a:gd name="connsiteY11" fmla="*/ 296228 h 447484"/>
                <a:gd name="connsiteX12" fmla="*/ 318421 w 627126"/>
                <a:gd name="connsiteY12" fmla="*/ 364046 h 447484"/>
                <a:gd name="connsiteX13" fmla="*/ 401860 w 627126"/>
                <a:gd name="connsiteY13" fmla="*/ 447485 h 447484"/>
                <a:gd name="connsiteX14" fmla="*/ 627126 w 627126"/>
                <a:gd name="connsiteY14" fmla="*/ 447485 h 44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7126" h="447484">
                  <a:moveTo>
                    <a:pt x="627126" y="447485"/>
                  </a:moveTo>
                  <a:lnTo>
                    <a:pt x="627126" y="150686"/>
                  </a:lnTo>
                  <a:lnTo>
                    <a:pt x="560260" y="151257"/>
                  </a:lnTo>
                  <a:cubicBezTo>
                    <a:pt x="507301" y="143351"/>
                    <a:pt x="479965" y="122301"/>
                    <a:pt x="483108" y="83439"/>
                  </a:cubicBezTo>
                  <a:cubicBezTo>
                    <a:pt x="483108" y="37529"/>
                    <a:pt x="445580" y="0"/>
                    <a:pt x="399669" y="0"/>
                  </a:cubicBezTo>
                  <a:lnTo>
                    <a:pt x="168212" y="0"/>
                  </a:lnTo>
                  <a:lnTo>
                    <a:pt x="168212" y="69437"/>
                  </a:lnTo>
                  <a:cubicBezTo>
                    <a:pt x="168212" y="115348"/>
                    <a:pt x="130016" y="158401"/>
                    <a:pt x="84106" y="158401"/>
                  </a:cubicBezTo>
                  <a:lnTo>
                    <a:pt x="0" y="158401"/>
                  </a:lnTo>
                  <a:lnTo>
                    <a:pt x="381" y="212788"/>
                  </a:lnTo>
                  <a:cubicBezTo>
                    <a:pt x="667" y="258699"/>
                    <a:pt x="37909" y="296228"/>
                    <a:pt x="83820" y="296228"/>
                  </a:cubicBezTo>
                  <a:lnTo>
                    <a:pt x="225457" y="296228"/>
                  </a:lnTo>
                  <a:cubicBezTo>
                    <a:pt x="307753" y="293180"/>
                    <a:pt x="320326" y="324993"/>
                    <a:pt x="318421" y="364046"/>
                  </a:cubicBezTo>
                  <a:cubicBezTo>
                    <a:pt x="318421" y="409956"/>
                    <a:pt x="355949" y="447485"/>
                    <a:pt x="401860" y="447485"/>
                  </a:cubicBezTo>
                  <a:lnTo>
                    <a:pt x="627126" y="447485"/>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3" name="Freeform: Shape 182">
              <a:extLst>
                <a:ext uri="{FF2B5EF4-FFF2-40B4-BE49-F238E27FC236}">
                  <a16:creationId xmlns:a16="http://schemas.microsoft.com/office/drawing/2014/main" id="{4CF09B19-85C5-42E8-A912-AF948F6D3DB9}"/>
                </a:ext>
              </a:extLst>
            </p:cNvPr>
            <p:cNvSpPr/>
            <p:nvPr/>
          </p:nvSpPr>
          <p:spPr>
            <a:xfrm>
              <a:off x="2437369" y="3095990"/>
              <a:ext cx="152019" cy="156019"/>
            </a:xfrm>
            <a:custGeom>
              <a:avLst/>
              <a:gdLst>
                <a:gd name="connsiteX0" fmla="*/ 152019 w 152019"/>
                <a:gd name="connsiteY0" fmla="*/ 0 h 156019"/>
                <a:gd name="connsiteX1" fmla="*/ 57626 w 152019"/>
                <a:gd name="connsiteY1" fmla="*/ 0 h 156019"/>
                <a:gd name="connsiteX2" fmla="*/ 0 w 152019"/>
                <a:gd name="connsiteY2" fmla="*/ 57626 h 156019"/>
                <a:gd name="connsiteX3" fmla="*/ 0 w 152019"/>
                <a:gd name="connsiteY3" fmla="*/ 156019 h 156019"/>
                <a:gd name="connsiteX4" fmla="*/ 152019 w 152019"/>
                <a:gd name="connsiteY4" fmla="*/ 156019 h 156019"/>
                <a:gd name="connsiteX5" fmla="*/ 152019 w 152019"/>
                <a:gd name="connsiteY5" fmla="*/ 0 h 156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019" h="156019">
                  <a:moveTo>
                    <a:pt x="152019" y="0"/>
                  </a:moveTo>
                  <a:lnTo>
                    <a:pt x="57626" y="0"/>
                  </a:lnTo>
                  <a:cubicBezTo>
                    <a:pt x="25908" y="0"/>
                    <a:pt x="0" y="25908"/>
                    <a:pt x="0" y="57626"/>
                  </a:cubicBezTo>
                  <a:lnTo>
                    <a:pt x="0" y="156019"/>
                  </a:lnTo>
                  <a:lnTo>
                    <a:pt x="152019" y="156019"/>
                  </a:lnTo>
                  <a:lnTo>
                    <a:pt x="152019" y="0"/>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4" name="Freeform: Shape 183">
              <a:extLst>
                <a:ext uri="{FF2B5EF4-FFF2-40B4-BE49-F238E27FC236}">
                  <a16:creationId xmlns:a16="http://schemas.microsoft.com/office/drawing/2014/main" id="{76151290-266A-4468-B6E6-919E9BE7918C}"/>
                </a:ext>
              </a:extLst>
            </p:cNvPr>
            <p:cNvSpPr/>
            <p:nvPr/>
          </p:nvSpPr>
          <p:spPr>
            <a:xfrm>
              <a:off x="866029" y="2961973"/>
              <a:ext cx="1885569" cy="1438655"/>
            </a:xfrm>
            <a:custGeom>
              <a:avLst/>
              <a:gdLst>
                <a:gd name="connsiteX0" fmla="*/ 945452 w 1885569"/>
                <a:gd name="connsiteY0" fmla="*/ 114776 h 1438655"/>
                <a:gd name="connsiteX1" fmla="*/ 945452 w 1885569"/>
                <a:gd name="connsiteY1" fmla="*/ 205835 h 1438655"/>
                <a:gd name="connsiteX2" fmla="*/ 864489 w 1885569"/>
                <a:gd name="connsiteY2" fmla="*/ 286798 h 1438655"/>
                <a:gd name="connsiteX3" fmla="*/ 558165 w 1885569"/>
                <a:gd name="connsiteY3" fmla="*/ 286798 h 1438655"/>
                <a:gd name="connsiteX4" fmla="*/ 475393 w 1885569"/>
                <a:gd name="connsiteY4" fmla="*/ 359759 h 1438655"/>
                <a:gd name="connsiteX5" fmla="*/ 395002 w 1885569"/>
                <a:gd name="connsiteY5" fmla="*/ 430530 h 1438655"/>
                <a:gd name="connsiteX6" fmla="*/ 57626 w 1885569"/>
                <a:gd name="connsiteY6" fmla="*/ 430530 h 1438655"/>
                <a:gd name="connsiteX7" fmla="*/ 0 w 1885569"/>
                <a:gd name="connsiteY7" fmla="*/ 488156 h 1438655"/>
                <a:gd name="connsiteX8" fmla="*/ 0 w 1885569"/>
                <a:gd name="connsiteY8" fmla="*/ 508159 h 1438655"/>
                <a:gd name="connsiteX9" fmla="*/ 57626 w 1885569"/>
                <a:gd name="connsiteY9" fmla="*/ 565785 h 1438655"/>
                <a:gd name="connsiteX10" fmla="*/ 222885 w 1885569"/>
                <a:gd name="connsiteY10" fmla="*/ 565785 h 1438655"/>
                <a:gd name="connsiteX11" fmla="*/ 303848 w 1885569"/>
                <a:gd name="connsiteY11" fmla="*/ 645890 h 1438655"/>
                <a:gd name="connsiteX12" fmla="*/ 361474 w 1885569"/>
                <a:gd name="connsiteY12" fmla="*/ 702850 h 1438655"/>
                <a:gd name="connsiteX13" fmla="*/ 550736 w 1885569"/>
                <a:gd name="connsiteY13" fmla="*/ 702850 h 1438655"/>
                <a:gd name="connsiteX14" fmla="*/ 631698 w 1885569"/>
                <a:gd name="connsiteY14" fmla="*/ 783812 h 1438655"/>
                <a:gd name="connsiteX15" fmla="*/ 631698 w 1885569"/>
                <a:gd name="connsiteY15" fmla="*/ 924687 h 1438655"/>
                <a:gd name="connsiteX16" fmla="*/ 550736 w 1885569"/>
                <a:gd name="connsiteY16" fmla="*/ 1005649 h 1438655"/>
                <a:gd name="connsiteX17" fmla="*/ 536257 w 1885569"/>
                <a:gd name="connsiteY17" fmla="*/ 1005649 h 1438655"/>
                <a:gd name="connsiteX18" fmla="*/ 478631 w 1885569"/>
                <a:gd name="connsiteY18" fmla="*/ 1063276 h 1438655"/>
                <a:gd name="connsiteX19" fmla="*/ 478631 w 1885569"/>
                <a:gd name="connsiteY19" fmla="*/ 1220914 h 1438655"/>
                <a:gd name="connsiteX20" fmla="*/ 397669 w 1885569"/>
                <a:gd name="connsiteY20" fmla="*/ 1301877 h 1438655"/>
                <a:gd name="connsiteX21" fmla="*/ 883634 w 1885569"/>
                <a:gd name="connsiteY21" fmla="*/ 1301877 h 1438655"/>
                <a:gd name="connsiteX22" fmla="*/ 941261 w 1885569"/>
                <a:gd name="connsiteY22" fmla="*/ 1359503 h 1438655"/>
                <a:gd name="connsiteX23" fmla="*/ 941261 w 1885569"/>
                <a:gd name="connsiteY23" fmla="*/ 1380363 h 1438655"/>
                <a:gd name="connsiteX24" fmla="*/ 941546 w 1885569"/>
                <a:gd name="connsiteY24" fmla="*/ 1380363 h 1438655"/>
                <a:gd name="connsiteX25" fmla="*/ 941546 w 1885569"/>
                <a:gd name="connsiteY25" fmla="*/ 1381030 h 1438655"/>
                <a:gd name="connsiteX26" fmla="*/ 999173 w 1885569"/>
                <a:gd name="connsiteY26" fmla="*/ 1438656 h 1438655"/>
                <a:gd name="connsiteX27" fmla="*/ 1261110 w 1885569"/>
                <a:gd name="connsiteY27" fmla="*/ 1438656 h 1438655"/>
                <a:gd name="connsiteX28" fmla="*/ 1261110 w 1885569"/>
                <a:gd name="connsiteY28" fmla="*/ 1362647 h 1438655"/>
                <a:gd name="connsiteX29" fmla="*/ 1318736 w 1885569"/>
                <a:gd name="connsiteY29" fmla="*/ 1305020 h 1438655"/>
                <a:gd name="connsiteX30" fmla="*/ 1765459 w 1885569"/>
                <a:gd name="connsiteY30" fmla="*/ 1305020 h 1438655"/>
                <a:gd name="connsiteX31" fmla="*/ 1785557 w 1885569"/>
                <a:gd name="connsiteY31" fmla="*/ 1304544 h 1438655"/>
                <a:gd name="connsiteX32" fmla="*/ 1827181 w 1885569"/>
                <a:gd name="connsiteY32" fmla="*/ 1303115 h 1438655"/>
                <a:gd name="connsiteX33" fmla="*/ 1884807 w 1885569"/>
                <a:gd name="connsiteY33" fmla="*/ 1245489 h 1438655"/>
                <a:gd name="connsiteX34" fmla="*/ 1885093 w 1885569"/>
                <a:gd name="connsiteY34" fmla="*/ 865251 h 1438655"/>
                <a:gd name="connsiteX35" fmla="*/ 1789367 w 1885569"/>
                <a:gd name="connsiteY35" fmla="*/ 865251 h 1438655"/>
                <a:gd name="connsiteX36" fmla="*/ 1731740 w 1885569"/>
                <a:gd name="connsiteY36" fmla="*/ 807625 h 1438655"/>
                <a:gd name="connsiteX37" fmla="*/ 1731740 w 1885569"/>
                <a:gd name="connsiteY37" fmla="*/ 629983 h 1438655"/>
                <a:gd name="connsiteX38" fmla="*/ 1789367 w 1885569"/>
                <a:gd name="connsiteY38" fmla="*/ 572357 h 1438655"/>
                <a:gd name="connsiteX39" fmla="*/ 1885474 w 1885569"/>
                <a:gd name="connsiteY39" fmla="*/ 572357 h 1438655"/>
                <a:gd name="connsiteX40" fmla="*/ 1885569 w 1885569"/>
                <a:gd name="connsiteY40" fmla="*/ 495967 h 1438655"/>
                <a:gd name="connsiteX41" fmla="*/ 1805464 w 1885569"/>
                <a:gd name="connsiteY41" fmla="*/ 427101 h 1438655"/>
                <a:gd name="connsiteX42" fmla="*/ 1793653 w 1885569"/>
                <a:gd name="connsiteY42" fmla="*/ 427101 h 1438655"/>
                <a:gd name="connsiteX43" fmla="*/ 1723644 w 1885569"/>
                <a:gd name="connsiteY43" fmla="*/ 357092 h 1438655"/>
                <a:gd name="connsiteX44" fmla="*/ 1723644 w 1885569"/>
                <a:gd name="connsiteY44" fmla="*/ 289750 h 1438655"/>
                <a:gd name="connsiteX45" fmla="*/ 1498378 w 1885569"/>
                <a:gd name="connsiteY45" fmla="*/ 289750 h 1438655"/>
                <a:gd name="connsiteX46" fmla="*/ 1417225 w 1885569"/>
                <a:gd name="connsiteY46" fmla="*/ 225742 h 1438655"/>
                <a:gd name="connsiteX47" fmla="*/ 1415034 w 1885569"/>
                <a:gd name="connsiteY47" fmla="*/ 204025 h 1438655"/>
                <a:gd name="connsiteX48" fmla="*/ 1323308 w 1885569"/>
                <a:gd name="connsiteY48" fmla="*/ 138398 h 1438655"/>
                <a:gd name="connsiteX49" fmla="*/ 1320641 w 1885569"/>
                <a:gd name="connsiteY49" fmla="*/ 138398 h 1438655"/>
                <a:gd name="connsiteX50" fmla="*/ 1180338 w 1885569"/>
                <a:gd name="connsiteY50" fmla="*/ 138398 h 1438655"/>
                <a:gd name="connsiteX51" fmla="*/ 1121950 w 1885569"/>
                <a:gd name="connsiteY51" fmla="*/ 114490 h 1438655"/>
                <a:gd name="connsiteX52" fmla="*/ 1121950 w 1885569"/>
                <a:gd name="connsiteY52" fmla="*/ 114490 h 1438655"/>
                <a:gd name="connsiteX53" fmla="*/ 1115092 w 1885569"/>
                <a:gd name="connsiteY53" fmla="*/ 106966 h 1438655"/>
                <a:gd name="connsiteX54" fmla="*/ 1114616 w 1885569"/>
                <a:gd name="connsiteY54" fmla="*/ 106299 h 1438655"/>
                <a:gd name="connsiteX55" fmla="*/ 1114520 w 1885569"/>
                <a:gd name="connsiteY55" fmla="*/ 106204 h 1438655"/>
                <a:gd name="connsiteX56" fmla="*/ 1114425 w 1885569"/>
                <a:gd name="connsiteY56" fmla="*/ 106108 h 1438655"/>
                <a:gd name="connsiteX57" fmla="*/ 1109853 w 1885569"/>
                <a:gd name="connsiteY57" fmla="*/ 99631 h 1438655"/>
                <a:gd name="connsiteX58" fmla="*/ 1109853 w 1885569"/>
                <a:gd name="connsiteY58" fmla="*/ 99631 h 1438655"/>
                <a:gd name="connsiteX59" fmla="*/ 1108805 w 1885569"/>
                <a:gd name="connsiteY59" fmla="*/ 97917 h 1438655"/>
                <a:gd name="connsiteX60" fmla="*/ 1108805 w 1885569"/>
                <a:gd name="connsiteY60" fmla="*/ 97822 h 1438655"/>
                <a:gd name="connsiteX61" fmla="*/ 1108424 w 1885569"/>
                <a:gd name="connsiteY61" fmla="*/ 97155 h 1438655"/>
                <a:gd name="connsiteX62" fmla="*/ 1108329 w 1885569"/>
                <a:gd name="connsiteY62" fmla="*/ 96964 h 1438655"/>
                <a:gd name="connsiteX63" fmla="*/ 1107853 w 1885569"/>
                <a:gd name="connsiteY63" fmla="*/ 96107 h 1438655"/>
                <a:gd name="connsiteX64" fmla="*/ 1107853 w 1885569"/>
                <a:gd name="connsiteY64" fmla="*/ 96107 h 1438655"/>
                <a:gd name="connsiteX65" fmla="*/ 1107377 w 1885569"/>
                <a:gd name="connsiteY65" fmla="*/ 95250 h 1438655"/>
                <a:gd name="connsiteX66" fmla="*/ 1107377 w 1885569"/>
                <a:gd name="connsiteY66" fmla="*/ 95250 h 1438655"/>
                <a:gd name="connsiteX67" fmla="*/ 1106996 w 1885569"/>
                <a:gd name="connsiteY67" fmla="*/ 94488 h 1438655"/>
                <a:gd name="connsiteX68" fmla="*/ 1106900 w 1885569"/>
                <a:gd name="connsiteY68" fmla="*/ 94393 h 1438655"/>
                <a:gd name="connsiteX69" fmla="*/ 1106424 w 1885569"/>
                <a:gd name="connsiteY69" fmla="*/ 93536 h 1438655"/>
                <a:gd name="connsiteX70" fmla="*/ 1106424 w 1885569"/>
                <a:gd name="connsiteY70" fmla="*/ 93440 h 1438655"/>
                <a:gd name="connsiteX71" fmla="*/ 1106329 w 1885569"/>
                <a:gd name="connsiteY71" fmla="*/ 93154 h 1438655"/>
                <a:gd name="connsiteX72" fmla="*/ 1105948 w 1885569"/>
                <a:gd name="connsiteY72" fmla="*/ 92392 h 1438655"/>
                <a:gd name="connsiteX73" fmla="*/ 1105567 w 1885569"/>
                <a:gd name="connsiteY73" fmla="*/ 91630 h 1438655"/>
                <a:gd name="connsiteX74" fmla="*/ 1105091 w 1885569"/>
                <a:gd name="connsiteY74" fmla="*/ 90678 h 1438655"/>
                <a:gd name="connsiteX75" fmla="*/ 1104995 w 1885569"/>
                <a:gd name="connsiteY75" fmla="*/ 90583 h 1438655"/>
                <a:gd name="connsiteX76" fmla="*/ 1104614 w 1885569"/>
                <a:gd name="connsiteY76" fmla="*/ 89821 h 1438655"/>
                <a:gd name="connsiteX77" fmla="*/ 1104614 w 1885569"/>
                <a:gd name="connsiteY77" fmla="*/ 89821 h 1438655"/>
                <a:gd name="connsiteX78" fmla="*/ 1104233 w 1885569"/>
                <a:gd name="connsiteY78" fmla="*/ 88963 h 1438655"/>
                <a:gd name="connsiteX79" fmla="*/ 1104233 w 1885569"/>
                <a:gd name="connsiteY79" fmla="*/ 88963 h 1438655"/>
                <a:gd name="connsiteX80" fmla="*/ 1103852 w 1885569"/>
                <a:gd name="connsiteY80" fmla="*/ 88011 h 1438655"/>
                <a:gd name="connsiteX81" fmla="*/ 1103662 w 1885569"/>
                <a:gd name="connsiteY81" fmla="*/ 87535 h 1438655"/>
                <a:gd name="connsiteX82" fmla="*/ 1103281 w 1885569"/>
                <a:gd name="connsiteY82" fmla="*/ 86582 h 1438655"/>
                <a:gd name="connsiteX83" fmla="*/ 1103186 w 1885569"/>
                <a:gd name="connsiteY83" fmla="*/ 86392 h 1438655"/>
                <a:gd name="connsiteX84" fmla="*/ 1102614 w 1885569"/>
                <a:gd name="connsiteY84" fmla="*/ 84963 h 1438655"/>
                <a:gd name="connsiteX85" fmla="*/ 1102424 w 1885569"/>
                <a:gd name="connsiteY85" fmla="*/ 84582 h 1438655"/>
                <a:gd name="connsiteX86" fmla="*/ 1097090 w 1885569"/>
                <a:gd name="connsiteY86" fmla="*/ 55245 h 1438655"/>
                <a:gd name="connsiteX87" fmla="*/ 1097090 w 1885569"/>
                <a:gd name="connsiteY87" fmla="*/ 0 h 1438655"/>
                <a:gd name="connsiteX88" fmla="*/ 1029367 w 1885569"/>
                <a:gd name="connsiteY88" fmla="*/ 0 h 1438655"/>
                <a:gd name="connsiteX89" fmla="*/ 945928 w 1885569"/>
                <a:gd name="connsiteY89" fmla="*/ 83439 h 1438655"/>
                <a:gd name="connsiteX90" fmla="*/ 945452 w 1885569"/>
                <a:gd name="connsiteY90" fmla="*/ 114776 h 1438655"/>
                <a:gd name="connsiteX91" fmla="*/ 945452 w 1885569"/>
                <a:gd name="connsiteY91" fmla="*/ 114776 h 1438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885569" h="1438655">
                  <a:moveTo>
                    <a:pt x="945452" y="114776"/>
                  </a:moveTo>
                  <a:lnTo>
                    <a:pt x="945452" y="205835"/>
                  </a:lnTo>
                  <a:cubicBezTo>
                    <a:pt x="945452" y="250412"/>
                    <a:pt x="909066" y="286798"/>
                    <a:pt x="864489" y="286798"/>
                  </a:cubicBezTo>
                  <a:lnTo>
                    <a:pt x="558165" y="286798"/>
                  </a:lnTo>
                  <a:cubicBezTo>
                    <a:pt x="515874" y="286798"/>
                    <a:pt x="480632" y="318706"/>
                    <a:pt x="475393" y="359759"/>
                  </a:cubicBezTo>
                  <a:cubicBezTo>
                    <a:pt x="470249" y="400431"/>
                    <a:pt x="436055" y="430530"/>
                    <a:pt x="395002" y="430530"/>
                  </a:cubicBezTo>
                  <a:lnTo>
                    <a:pt x="57626" y="430530"/>
                  </a:lnTo>
                  <a:cubicBezTo>
                    <a:pt x="25908" y="430530"/>
                    <a:pt x="0" y="456438"/>
                    <a:pt x="0" y="488156"/>
                  </a:cubicBezTo>
                  <a:lnTo>
                    <a:pt x="0" y="508159"/>
                  </a:lnTo>
                  <a:cubicBezTo>
                    <a:pt x="0" y="539877"/>
                    <a:pt x="25908" y="565785"/>
                    <a:pt x="57626" y="565785"/>
                  </a:cubicBezTo>
                  <a:lnTo>
                    <a:pt x="222885" y="565785"/>
                  </a:lnTo>
                  <a:cubicBezTo>
                    <a:pt x="267176" y="565785"/>
                    <a:pt x="303371" y="601599"/>
                    <a:pt x="303848" y="645890"/>
                  </a:cubicBezTo>
                  <a:cubicBezTo>
                    <a:pt x="304229" y="677323"/>
                    <a:pt x="329946" y="702850"/>
                    <a:pt x="361474" y="702850"/>
                  </a:cubicBezTo>
                  <a:lnTo>
                    <a:pt x="550736" y="702850"/>
                  </a:lnTo>
                  <a:cubicBezTo>
                    <a:pt x="595313" y="702850"/>
                    <a:pt x="631698" y="739235"/>
                    <a:pt x="631698" y="783812"/>
                  </a:cubicBezTo>
                  <a:lnTo>
                    <a:pt x="631698" y="924687"/>
                  </a:lnTo>
                  <a:cubicBezTo>
                    <a:pt x="631698" y="969264"/>
                    <a:pt x="595313" y="1005649"/>
                    <a:pt x="550736" y="1005649"/>
                  </a:cubicBezTo>
                  <a:lnTo>
                    <a:pt x="536257" y="1005649"/>
                  </a:lnTo>
                  <a:cubicBezTo>
                    <a:pt x="504539" y="1005649"/>
                    <a:pt x="478631" y="1031557"/>
                    <a:pt x="478631" y="1063276"/>
                  </a:cubicBezTo>
                  <a:lnTo>
                    <a:pt x="478631" y="1220914"/>
                  </a:lnTo>
                  <a:cubicBezTo>
                    <a:pt x="478631" y="1265491"/>
                    <a:pt x="442246" y="1301877"/>
                    <a:pt x="397669" y="1301877"/>
                  </a:cubicBezTo>
                  <a:lnTo>
                    <a:pt x="883634" y="1301877"/>
                  </a:lnTo>
                  <a:cubicBezTo>
                    <a:pt x="915353" y="1301877"/>
                    <a:pt x="941261" y="1327785"/>
                    <a:pt x="941261" y="1359503"/>
                  </a:cubicBezTo>
                  <a:lnTo>
                    <a:pt x="941261" y="1380363"/>
                  </a:lnTo>
                  <a:lnTo>
                    <a:pt x="941546" y="1380363"/>
                  </a:lnTo>
                  <a:lnTo>
                    <a:pt x="941546" y="1381030"/>
                  </a:lnTo>
                  <a:cubicBezTo>
                    <a:pt x="941546" y="1412748"/>
                    <a:pt x="967454" y="1438656"/>
                    <a:pt x="999173" y="1438656"/>
                  </a:cubicBezTo>
                  <a:lnTo>
                    <a:pt x="1261110" y="1438656"/>
                  </a:lnTo>
                  <a:lnTo>
                    <a:pt x="1261110" y="1362647"/>
                  </a:lnTo>
                  <a:cubicBezTo>
                    <a:pt x="1261110" y="1330928"/>
                    <a:pt x="1287018" y="1305020"/>
                    <a:pt x="1318736" y="1305020"/>
                  </a:cubicBezTo>
                  <a:lnTo>
                    <a:pt x="1765459" y="1305020"/>
                  </a:lnTo>
                  <a:lnTo>
                    <a:pt x="1785557" y="1304544"/>
                  </a:lnTo>
                  <a:lnTo>
                    <a:pt x="1827181" y="1303115"/>
                  </a:lnTo>
                  <a:cubicBezTo>
                    <a:pt x="1858804" y="1302067"/>
                    <a:pt x="1884807" y="1277207"/>
                    <a:pt x="1884807" y="1245489"/>
                  </a:cubicBezTo>
                  <a:cubicBezTo>
                    <a:pt x="1884807" y="1118806"/>
                    <a:pt x="1884902" y="991933"/>
                    <a:pt x="1885093" y="865251"/>
                  </a:cubicBezTo>
                  <a:lnTo>
                    <a:pt x="1789367" y="865251"/>
                  </a:lnTo>
                  <a:cubicBezTo>
                    <a:pt x="1757648" y="865251"/>
                    <a:pt x="1731740" y="839343"/>
                    <a:pt x="1731740" y="807625"/>
                  </a:cubicBezTo>
                  <a:lnTo>
                    <a:pt x="1731740" y="629983"/>
                  </a:lnTo>
                  <a:cubicBezTo>
                    <a:pt x="1731740" y="598265"/>
                    <a:pt x="1757648" y="572357"/>
                    <a:pt x="1789367" y="572357"/>
                  </a:cubicBezTo>
                  <a:lnTo>
                    <a:pt x="1885474" y="572357"/>
                  </a:lnTo>
                  <a:lnTo>
                    <a:pt x="1885569" y="495967"/>
                  </a:lnTo>
                  <a:cubicBezTo>
                    <a:pt x="1879663" y="457009"/>
                    <a:pt x="1845945" y="427101"/>
                    <a:pt x="1805464" y="427101"/>
                  </a:cubicBezTo>
                  <a:lnTo>
                    <a:pt x="1793653" y="427101"/>
                  </a:lnTo>
                  <a:cubicBezTo>
                    <a:pt x="1755172" y="427101"/>
                    <a:pt x="1723644" y="395573"/>
                    <a:pt x="1723644" y="357092"/>
                  </a:cubicBezTo>
                  <a:lnTo>
                    <a:pt x="1723644" y="289750"/>
                  </a:lnTo>
                  <a:lnTo>
                    <a:pt x="1498378" y="289750"/>
                  </a:lnTo>
                  <a:cubicBezTo>
                    <a:pt x="1459135" y="289750"/>
                    <a:pt x="1426083" y="262318"/>
                    <a:pt x="1417225" y="225742"/>
                  </a:cubicBezTo>
                  <a:cubicBezTo>
                    <a:pt x="1415415" y="218313"/>
                    <a:pt x="1414748" y="211741"/>
                    <a:pt x="1415034" y="204025"/>
                  </a:cubicBezTo>
                  <a:cubicBezTo>
                    <a:pt x="1416272" y="166211"/>
                    <a:pt x="1402842" y="135826"/>
                    <a:pt x="1323308" y="138398"/>
                  </a:cubicBezTo>
                  <a:cubicBezTo>
                    <a:pt x="1322356" y="138398"/>
                    <a:pt x="1321594" y="138398"/>
                    <a:pt x="1320641" y="138398"/>
                  </a:cubicBezTo>
                  <a:lnTo>
                    <a:pt x="1180338" y="138398"/>
                  </a:lnTo>
                  <a:cubicBezTo>
                    <a:pt x="1157669" y="138398"/>
                    <a:pt x="1137095" y="129254"/>
                    <a:pt x="1121950" y="114490"/>
                  </a:cubicBezTo>
                  <a:lnTo>
                    <a:pt x="1121950" y="114490"/>
                  </a:lnTo>
                  <a:cubicBezTo>
                    <a:pt x="1119569" y="112109"/>
                    <a:pt x="1117283" y="109633"/>
                    <a:pt x="1115092" y="106966"/>
                  </a:cubicBezTo>
                  <a:lnTo>
                    <a:pt x="1114616" y="106299"/>
                  </a:lnTo>
                  <a:lnTo>
                    <a:pt x="1114520" y="106204"/>
                  </a:lnTo>
                  <a:lnTo>
                    <a:pt x="1114425" y="106108"/>
                  </a:lnTo>
                  <a:cubicBezTo>
                    <a:pt x="1112806" y="104013"/>
                    <a:pt x="1111282" y="101822"/>
                    <a:pt x="1109853" y="99631"/>
                  </a:cubicBezTo>
                  <a:lnTo>
                    <a:pt x="1109853" y="99631"/>
                  </a:lnTo>
                  <a:cubicBezTo>
                    <a:pt x="1109472" y="99060"/>
                    <a:pt x="1109186" y="98488"/>
                    <a:pt x="1108805" y="97917"/>
                  </a:cubicBezTo>
                  <a:lnTo>
                    <a:pt x="1108805" y="97822"/>
                  </a:lnTo>
                  <a:lnTo>
                    <a:pt x="1108424" y="97155"/>
                  </a:lnTo>
                  <a:lnTo>
                    <a:pt x="1108329" y="96964"/>
                  </a:lnTo>
                  <a:lnTo>
                    <a:pt x="1107853" y="96107"/>
                  </a:lnTo>
                  <a:lnTo>
                    <a:pt x="1107853" y="96107"/>
                  </a:lnTo>
                  <a:lnTo>
                    <a:pt x="1107377" y="95250"/>
                  </a:lnTo>
                  <a:lnTo>
                    <a:pt x="1107377" y="95250"/>
                  </a:lnTo>
                  <a:lnTo>
                    <a:pt x="1106996" y="94488"/>
                  </a:lnTo>
                  <a:lnTo>
                    <a:pt x="1106900" y="94393"/>
                  </a:lnTo>
                  <a:lnTo>
                    <a:pt x="1106424" y="93536"/>
                  </a:lnTo>
                  <a:lnTo>
                    <a:pt x="1106424" y="93440"/>
                  </a:lnTo>
                  <a:lnTo>
                    <a:pt x="1106329" y="93154"/>
                  </a:lnTo>
                  <a:lnTo>
                    <a:pt x="1105948" y="92392"/>
                  </a:lnTo>
                  <a:lnTo>
                    <a:pt x="1105567" y="91630"/>
                  </a:lnTo>
                  <a:lnTo>
                    <a:pt x="1105091" y="90678"/>
                  </a:lnTo>
                  <a:lnTo>
                    <a:pt x="1104995" y="90583"/>
                  </a:lnTo>
                  <a:lnTo>
                    <a:pt x="1104614" y="89821"/>
                  </a:lnTo>
                  <a:lnTo>
                    <a:pt x="1104614" y="89821"/>
                  </a:lnTo>
                  <a:lnTo>
                    <a:pt x="1104233" y="88963"/>
                  </a:lnTo>
                  <a:lnTo>
                    <a:pt x="1104233" y="88963"/>
                  </a:lnTo>
                  <a:lnTo>
                    <a:pt x="1103852" y="88011"/>
                  </a:lnTo>
                  <a:lnTo>
                    <a:pt x="1103662" y="87535"/>
                  </a:lnTo>
                  <a:lnTo>
                    <a:pt x="1103281" y="86582"/>
                  </a:lnTo>
                  <a:lnTo>
                    <a:pt x="1103186" y="86392"/>
                  </a:lnTo>
                  <a:lnTo>
                    <a:pt x="1102614" y="84963"/>
                  </a:lnTo>
                  <a:lnTo>
                    <a:pt x="1102424" y="84582"/>
                  </a:lnTo>
                  <a:cubicBezTo>
                    <a:pt x="1098995" y="75438"/>
                    <a:pt x="1097090" y="65532"/>
                    <a:pt x="1097090" y="55245"/>
                  </a:cubicBezTo>
                  <a:lnTo>
                    <a:pt x="1097090" y="0"/>
                  </a:lnTo>
                  <a:lnTo>
                    <a:pt x="1029367" y="0"/>
                  </a:lnTo>
                  <a:cubicBezTo>
                    <a:pt x="983456" y="0"/>
                    <a:pt x="945928" y="37529"/>
                    <a:pt x="945928" y="83439"/>
                  </a:cubicBezTo>
                  <a:lnTo>
                    <a:pt x="945452" y="114776"/>
                  </a:lnTo>
                  <a:lnTo>
                    <a:pt x="945452" y="114776"/>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5" name="Freeform: Shape 184">
              <a:extLst>
                <a:ext uri="{FF2B5EF4-FFF2-40B4-BE49-F238E27FC236}">
                  <a16:creationId xmlns:a16="http://schemas.microsoft.com/office/drawing/2014/main" id="{7489208B-85B7-4E6D-85E1-FD125010F0CB}"/>
                </a:ext>
              </a:extLst>
            </p:cNvPr>
            <p:cNvSpPr/>
            <p:nvPr/>
          </p:nvSpPr>
          <p:spPr>
            <a:xfrm>
              <a:off x="1972549" y="4846494"/>
              <a:ext cx="135254" cy="128873"/>
            </a:xfrm>
            <a:custGeom>
              <a:avLst/>
              <a:gdLst>
                <a:gd name="connsiteX0" fmla="*/ 57626 w 135254"/>
                <a:gd name="connsiteY0" fmla="*/ 128874 h 128873"/>
                <a:gd name="connsiteX1" fmla="*/ 77629 w 135254"/>
                <a:gd name="connsiteY1" fmla="*/ 128874 h 128873"/>
                <a:gd name="connsiteX2" fmla="*/ 135255 w 135254"/>
                <a:gd name="connsiteY2" fmla="*/ 71247 h 128873"/>
                <a:gd name="connsiteX3" fmla="*/ 135255 w 135254"/>
                <a:gd name="connsiteY3" fmla="*/ 57626 h 128873"/>
                <a:gd name="connsiteX4" fmla="*/ 77629 w 135254"/>
                <a:gd name="connsiteY4" fmla="*/ 0 h 128873"/>
                <a:gd name="connsiteX5" fmla="*/ 57626 w 135254"/>
                <a:gd name="connsiteY5" fmla="*/ 0 h 128873"/>
                <a:gd name="connsiteX6" fmla="*/ 0 w 135254"/>
                <a:gd name="connsiteY6" fmla="*/ 57626 h 128873"/>
                <a:gd name="connsiteX7" fmla="*/ 0 w 135254"/>
                <a:gd name="connsiteY7" fmla="*/ 71247 h 128873"/>
                <a:gd name="connsiteX8" fmla="*/ 57626 w 135254"/>
                <a:gd name="connsiteY8" fmla="*/ 128874 h 12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4" h="128873">
                  <a:moveTo>
                    <a:pt x="57626" y="128874"/>
                  </a:moveTo>
                  <a:lnTo>
                    <a:pt x="77629" y="128874"/>
                  </a:lnTo>
                  <a:cubicBezTo>
                    <a:pt x="109347" y="128874"/>
                    <a:pt x="135255" y="102965"/>
                    <a:pt x="135255" y="71247"/>
                  </a:cubicBezTo>
                  <a:lnTo>
                    <a:pt x="135255" y="57626"/>
                  </a:lnTo>
                  <a:cubicBezTo>
                    <a:pt x="135255" y="25908"/>
                    <a:pt x="109347" y="0"/>
                    <a:pt x="77629" y="0"/>
                  </a:cubicBezTo>
                  <a:lnTo>
                    <a:pt x="57626" y="0"/>
                  </a:lnTo>
                  <a:cubicBezTo>
                    <a:pt x="25908" y="0"/>
                    <a:pt x="0" y="25908"/>
                    <a:pt x="0" y="57626"/>
                  </a:cubicBezTo>
                  <a:lnTo>
                    <a:pt x="0" y="71247"/>
                  </a:lnTo>
                  <a:cubicBezTo>
                    <a:pt x="0" y="102965"/>
                    <a:pt x="25908" y="128874"/>
                    <a:pt x="57626" y="128874"/>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6" name="Freeform: Shape 185">
              <a:extLst>
                <a:ext uri="{FF2B5EF4-FFF2-40B4-BE49-F238E27FC236}">
                  <a16:creationId xmlns:a16="http://schemas.microsoft.com/office/drawing/2014/main" id="{3F8290F0-D778-4AE7-8E10-FFFF4BC974E4}"/>
                </a:ext>
              </a:extLst>
            </p:cNvPr>
            <p:cNvSpPr/>
            <p:nvPr/>
          </p:nvSpPr>
          <p:spPr>
            <a:xfrm>
              <a:off x="2926191" y="4710763"/>
              <a:ext cx="299656" cy="417766"/>
            </a:xfrm>
            <a:custGeom>
              <a:avLst/>
              <a:gdLst>
                <a:gd name="connsiteX0" fmla="*/ 57626 w 299656"/>
                <a:gd name="connsiteY0" fmla="*/ 417767 h 417766"/>
                <a:gd name="connsiteX1" fmla="*/ 77629 w 299656"/>
                <a:gd name="connsiteY1" fmla="*/ 417767 h 417766"/>
                <a:gd name="connsiteX2" fmla="*/ 135255 w 299656"/>
                <a:gd name="connsiteY2" fmla="*/ 360140 h 417766"/>
                <a:gd name="connsiteX3" fmla="*/ 135255 w 299656"/>
                <a:gd name="connsiteY3" fmla="*/ 216217 h 417766"/>
                <a:gd name="connsiteX4" fmla="*/ 216218 w 299656"/>
                <a:gd name="connsiteY4" fmla="*/ 135255 h 417766"/>
                <a:gd name="connsiteX5" fmla="*/ 242030 w 299656"/>
                <a:gd name="connsiteY5" fmla="*/ 135255 h 417766"/>
                <a:gd name="connsiteX6" fmla="*/ 299656 w 299656"/>
                <a:gd name="connsiteY6" fmla="*/ 77629 h 417766"/>
                <a:gd name="connsiteX7" fmla="*/ 299656 w 299656"/>
                <a:gd name="connsiteY7" fmla="*/ 57626 h 417766"/>
                <a:gd name="connsiteX8" fmla="*/ 242030 w 299656"/>
                <a:gd name="connsiteY8" fmla="*/ 0 h 417766"/>
                <a:gd name="connsiteX9" fmla="*/ 77629 w 299656"/>
                <a:gd name="connsiteY9" fmla="*/ 0 h 417766"/>
                <a:gd name="connsiteX10" fmla="*/ 57626 w 299656"/>
                <a:gd name="connsiteY10" fmla="*/ 0 h 417766"/>
                <a:gd name="connsiteX11" fmla="*/ 56197 w 299656"/>
                <a:gd name="connsiteY11" fmla="*/ 0 h 417766"/>
                <a:gd name="connsiteX12" fmla="*/ 56197 w 299656"/>
                <a:gd name="connsiteY12" fmla="*/ 0 h 417766"/>
                <a:gd name="connsiteX13" fmla="*/ 54769 w 299656"/>
                <a:gd name="connsiteY13" fmla="*/ 95 h 417766"/>
                <a:gd name="connsiteX14" fmla="*/ 54769 w 299656"/>
                <a:gd name="connsiteY14" fmla="*/ 95 h 417766"/>
                <a:gd name="connsiteX15" fmla="*/ 53340 w 299656"/>
                <a:gd name="connsiteY15" fmla="*/ 190 h 417766"/>
                <a:gd name="connsiteX16" fmla="*/ 53340 w 299656"/>
                <a:gd name="connsiteY16" fmla="*/ 190 h 417766"/>
                <a:gd name="connsiteX17" fmla="*/ 51911 w 299656"/>
                <a:gd name="connsiteY17" fmla="*/ 286 h 417766"/>
                <a:gd name="connsiteX18" fmla="*/ 51911 w 299656"/>
                <a:gd name="connsiteY18" fmla="*/ 286 h 417766"/>
                <a:gd name="connsiteX19" fmla="*/ 50482 w 299656"/>
                <a:gd name="connsiteY19" fmla="*/ 476 h 417766"/>
                <a:gd name="connsiteX20" fmla="*/ 50482 w 299656"/>
                <a:gd name="connsiteY20" fmla="*/ 476 h 417766"/>
                <a:gd name="connsiteX21" fmla="*/ 49054 w 299656"/>
                <a:gd name="connsiteY21" fmla="*/ 667 h 417766"/>
                <a:gd name="connsiteX22" fmla="*/ 49054 w 299656"/>
                <a:gd name="connsiteY22" fmla="*/ 667 h 417766"/>
                <a:gd name="connsiteX23" fmla="*/ 47625 w 299656"/>
                <a:gd name="connsiteY23" fmla="*/ 857 h 417766"/>
                <a:gd name="connsiteX24" fmla="*/ 47625 w 299656"/>
                <a:gd name="connsiteY24" fmla="*/ 857 h 417766"/>
                <a:gd name="connsiteX25" fmla="*/ 46196 w 299656"/>
                <a:gd name="connsiteY25" fmla="*/ 1143 h 417766"/>
                <a:gd name="connsiteX26" fmla="*/ 46196 w 299656"/>
                <a:gd name="connsiteY26" fmla="*/ 1143 h 417766"/>
                <a:gd name="connsiteX27" fmla="*/ 44768 w 299656"/>
                <a:gd name="connsiteY27" fmla="*/ 1429 h 417766"/>
                <a:gd name="connsiteX28" fmla="*/ 44768 w 299656"/>
                <a:gd name="connsiteY28" fmla="*/ 1429 h 417766"/>
                <a:gd name="connsiteX29" fmla="*/ 43339 w 299656"/>
                <a:gd name="connsiteY29" fmla="*/ 1809 h 417766"/>
                <a:gd name="connsiteX30" fmla="*/ 43339 w 299656"/>
                <a:gd name="connsiteY30" fmla="*/ 1809 h 417766"/>
                <a:gd name="connsiteX31" fmla="*/ 42005 w 299656"/>
                <a:gd name="connsiteY31" fmla="*/ 2191 h 417766"/>
                <a:gd name="connsiteX32" fmla="*/ 42005 w 299656"/>
                <a:gd name="connsiteY32" fmla="*/ 2191 h 417766"/>
                <a:gd name="connsiteX33" fmla="*/ 40672 w 299656"/>
                <a:gd name="connsiteY33" fmla="*/ 2572 h 417766"/>
                <a:gd name="connsiteX34" fmla="*/ 40672 w 299656"/>
                <a:gd name="connsiteY34" fmla="*/ 2572 h 417766"/>
                <a:gd name="connsiteX35" fmla="*/ 39338 w 299656"/>
                <a:gd name="connsiteY35" fmla="*/ 3048 h 417766"/>
                <a:gd name="connsiteX36" fmla="*/ 39338 w 299656"/>
                <a:gd name="connsiteY36" fmla="*/ 3048 h 417766"/>
                <a:gd name="connsiteX37" fmla="*/ 38005 w 299656"/>
                <a:gd name="connsiteY37" fmla="*/ 3524 h 417766"/>
                <a:gd name="connsiteX38" fmla="*/ 38005 w 299656"/>
                <a:gd name="connsiteY38" fmla="*/ 3524 h 417766"/>
                <a:gd name="connsiteX39" fmla="*/ 36671 w 299656"/>
                <a:gd name="connsiteY39" fmla="*/ 4000 h 417766"/>
                <a:gd name="connsiteX40" fmla="*/ 36671 w 299656"/>
                <a:gd name="connsiteY40" fmla="*/ 4000 h 417766"/>
                <a:gd name="connsiteX41" fmla="*/ 35338 w 299656"/>
                <a:gd name="connsiteY41" fmla="*/ 4572 h 417766"/>
                <a:gd name="connsiteX42" fmla="*/ 35338 w 299656"/>
                <a:gd name="connsiteY42" fmla="*/ 4572 h 417766"/>
                <a:gd name="connsiteX43" fmla="*/ 34099 w 299656"/>
                <a:gd name="connsiteY43" fmla="*/ 5143 h 417766"/>
                <a:gd name="connsiteX44" fmla="*/ 34099 w 299656"/>
                <a:gd name="connsiteY44" fmla="*/ 5143 h 417766"/>
                <a:gd name="connsiteX45" fmla="*/ 32861 w 299656"/>
                <a:gd name="connsiteY45" fmla="*/ 5715 h 417766"/>
                <a:gd name="connsiteX46" fmla="*/ 32861 w 299656"/>
                <a:gd name="connsiteY46" fmla="*/ 5715 h 417766"/>
                <a:gd name="connsiteX47" fmla="*/ 31623 w 299656"/>
                <a:gd name="connsiteY47" fmla="*/ 6382 h 417766"/>
                <a:gd name="connsiteX48" fmla="*/ 31623 w 299656"/>
                <a:gd name="connsiteY48" fmla="*/ 6382 h 417766"/>
                <a:gd name="connsiteX49" fmla="*/ 30385 w 299656"/>
                <a:gd name="connsiteY49" fmla="*/ 7048 h 417766"/>
                <a:gd name="connsiteX50" fmla="*/ 30385 w 299656"/>
                <a:gd name="connsiteY50" fmla="*/ 7048 h 417766"/>
                <a:gd name="connsiteX51" fmla="*/ 29146 w 299656"/>
                <a:gd name="connsiteY51" fmla="*/ 7715 h 417766"/>
                <a:gd name="connsiteX52" fmla="*/ 29146 w 299656"/>
                <a:gd name="connsiteY52" fmla="*/ 7715 h 417766"/>
                <a:gd name="connsiteX53" fmla="*/ 27908 w 299656"/>
                <a:gd name="connsiteY53" fmla="*/ 8382 h 417766"/>
                <a:gd name="connsiteX54" fmla="*/ 27908 w 299656"/>
                <a:gd name="connsiteY54" fmla="*/ 8382 h 417766"/>
                <a:gd name="connsiteX55" fmla="*/ 26765 w 299656"/>
                <a:gd name="connsiteY55" fmla="*/ 9144 h 417766"/>
                <a:gd name="connsiteX56" fmla="*/ 26765 w 299656"/>
                <a:gd name="connsiteY56" fmla="*/ 9144 h 417766"/>
                <a:gd name="connsiteX57" fmla="*/ 25622 w 299656"/>
                <a:gd name="connsiteY57" fmla="*/ 9906 h 417766"/>
                <a:gd name="connsiteX58" fmla="*/ 25622 w 299656"/>
                <a:gd name="connsiteY58" fmla="*/ 9906 h 417766"/>
                <a:gd name="connsiteX59" fmla="*/ 24479 w 299656"/>
                <a:gd name="connsiteY59" fmla="*/ 10668 h 417766"/>
                <a:gd name="connsiteX60" fmla="*/ 24479 w 299656"/>
                <a:gd name="connsiteY60" fmla="*/ 10668 h 417766"/>
                <a:gd name="connsiteX61" fmla="*/ 23336 w 299656"/>
                <a:gd name="connsiteY61" fmla="*/ 11525 h 417766"/>
                <a:gd name="connsiteX62" fmla="*/ 23336 w 299656"/>
                <a:gd name="connsiteY62" fmla="*/ 11525 h 417766"/>
                <a:gd name="connsiteX63" fmla="*/ 22193 w 299656"/>
                <a:gd name="connsiteY63" fmla="*/ 12382 h 417766"/>
                <a:gd name="connsiteX64" fmla="*/ 22193 w 299656"/>
                <a:gd name="connsiteY64" fmla="*/ 12382 h 417766"/>
                <a:gd name="connsiteX65" fmla="*/ 21146 w 299656"/>
                <a:gd name="connsiteY65" fmla="*/ 13240 h 417766"/>
                <a:gd name="connsiteX66" fmla="*/ 21146 w 299656"/>
                <a:gd name="connsiteY66" fmla="*/ 13240 h 417766"/>
                <a:gd name="connsiteX67" fmla="*/ 20098 w 299656"/>
                <a:gd name="connsiteY67" fmla="*/ 14097 h 417766"/>
                <a:gd name="connsiteX68" fmla="*/ 20098 w 299656"/>
                <a:gd name="connsiteY68" fmla="*/ 14097 h 417766"/>
                <a:gd name="connsiteX69" fmla="*/ 19050 w 299656"/>
                <a:gd name="connsiteY69" fmla="*/ 15049 h 417766"/>
                <a:gd name="connsiteX70" fmla="*/ 19050 w 299656"/>
                <a:gd name="connsiteY70" fmla="*/ 15049 h 417766"/>
                <a:gd name="connsiteX71" fmla="*/ 18002 w 299656"/>
                <a:gd name="connsiteY71" fmla="*/ 16002 h 417766"/>
                <a:gd name="connsiteX72" fmla="*/ 18002 w 299656"/>
                <a:gd name="connsiteY72" fmla="*/ 16002 h 417766"/>
                <a:gd name="connsiteX73" fmla="*/ 17050 w 299656"/>
                <a:gd name="connsiteY73" fmla="*/ 16954 h 417766"/>
                <a:gd name="connsiteX74" fmla="*/ 17050 w 299656"/>
                <a:gd name="connsiteY74" fmla="*/ 16954 h 417766"/>
                <a:gd name="connsiteX75" fmla="*/ 16097 w 299656"/>
                <a:gd name="connsiteY75" fmla="*/ 17907 h 417766"/>
                <a:gd name="connsiteX76" fmla="*/ 16097 w 299656"/>
                <a:gd name="connsiteY76" fmla="*/ 17907 h 417766"/>
                <a:gd name="connsiteX77" fmla="*/ 15145 w 299656"/>
                <a:gd name="connsiteY77" fmla="*/ 18955 h 417766"/>
                <a:gd name="connsiteX78" fmla="*/ 15145 w 299656"/>
                <a:gd name="connsiteY78" fmla="*/ 18955 h 417766"/>
                <a:gd name="connsiteX79" fmla="*/ 14192 w 299656"/>
                <a:gd name="connsiteY79" fmla="*/ 20002 h 417766"/>
                <a:gd name="connsiteX80" fmla="*/ 14192 w 299656"/>
                <a:gd name="connsiteY80" fmla="*/ 20002 h 417766"/>
                <a:gd name="connsiteX81" fmla="*/ 13335 w 299656"/>
                <a:gd name="connsiteY81" fmla="*/ 21050 h 417766"/>
                <a:gd name="connsiteX82" fmla="*/ 13335 w 299656"/>
                <a:gd name="connsiteY82" fmla="*/ 21050 h 417766"/>
                <a:gd name="connsiteX83" fmla="*/ 12478 w 299656"/>
                <a:gd name="connsiteY83" fmla="*/ 22098 h 417766"/>
                <a:gd name="connsiteX84" fmla="*/ 12478 w 299656"/>
                <a:gd name="connsiteY84" fmla="*/ 22098 h 417766"/>
                <a:gd name="connsiteX85" fmla="*/ 11621 w 299656"/>
                <a:gd name="connsiteY85" fmla="*/ 23146 h 417766"/>
                <a:gd name="connsiteX86" fmla="*/ 11621 w 299656"/>
                <a:gd name="connsiteY86" fmla="*/ 23146 h 417766"/>
                <a:gd name="connsiteX87" fmla="*/ 10763 w 299656"/>
                <a:gd name="connsiteY87" fmla="*/ 24289 h 417766"/>
                <a:gd name="connsiteX88" fmla="*/ 10763 w 299656"/>
                <a:gd name="connsiteY88" fmla="*/ 24289 h 417766"/>
                <a:gd name="connsiteX89" fmla="*/ 10001 w 299656"/>
                <a:gd name="connsiteY89" fmla="*/ 25432 h 417766"/>
                <a:gd name="connsiteX90" fmla="*/ 10001 w 299656"/>
                <a:gd name="connsiteY90" fmla="*/ 25432 h 417766"/>
                <a:gd name="connsiteX91" fmla="*/ 9239 w 299656"/>
                <a:gd name="connsiteY91" fmla="*/ 26575 h 417766"/>
                <a:gd name="connsiteX92" fmla="*/ 9239 w 299656"/>
                <a:gd name="connsiteY92" fmla="*/ 26575 h 417766"/>
                <a:gd name="connsiteX93" fmla="*/ 8477 w 299656"/>
                <a:gd name="connsiteY93" fmla="*/ 27717 h 417766"/>
                <a:gd name="connsiteX94" fmla="*/ 8477 w 299656"/>
                <a:gd name="connsiteY94" fmla="*/ 27717 h 417766"/>
                <a:gd name="connsiteX95" fmla="*/ 7811 w 299656"/>
                <a:gd name="connsiteY95" fmla="*/ 28956 h 417766"/>
                <a:gd name="connsiteX96" fmla="*/ 7811 w 299656"/>
                <a:gd name="connsiteY96" fmla="*/ 28956 h 417766"/>
                <a:gd name="connsiteX97" fmla="*/ 7144 w 299656"/>
                <a:gd name="connsiteY97" fmla="*/ 30194 h 417766"/>
                <a:gd name="connsiteX98" fmla="*/ 7144 w 299656"/>
                <a:gd name="connsiteY98" fmla="*/ 30194 h 417766"/>
                <a:gd name="connsiteX99" fmla="*/ 6477 w 299656"/>
                <a:gd name="connsiteY99" fmla="*/ 31432 h 417766"/>
                <a:gd name="connsiteX100" fmla="*/ 6477 w 299656"/>
                <a:gd name="connsiteY100" fmla="*/ 31432 h 417766"/>
                <a:gd name="connsiteX101" fmla="*/ 5810 w 299656"/>
                <a:gd name="connsiteY101" fmla="*/ 32671 h 417766"/>
                <a:gd name="connsiteX102" fmla="*/ 5810 w 299656"/>
                <a:gd name="connsiteY102" fmla="*/ 32671 h 417766"/>
                <a:gd name="connsiteX103" fmla="*/ 5239 w 299656"/>
                <a:gd name="connsiteY103" fmla="*/ 33909 h 417766"/>
                <a:gd name="connsiteX104" fmla="*/ 5239 w 299656"/>
                <a:gd name="connsiteY104" fmla="*/ 33909 h 417766"/>
                <a:gd name="connsiteX105" fmla="*/ 4667 w 299656"/>
                <a:gd name="connsiteY105" fmla="*/ 35147 h 417766"/>
                <a:gd name="connsiteX106" fmla="*/ 4667 w 299656"/>
                <a:gd name="connsiteY106" fmla="*/ 35147 h 417766"/>
                <a:gd name="connsiteX107" fmla="*/ 4096 w 299656"/>
                <a:gd name="connsiteY107" fmla="*/ 36481 h 417766"/>
                <a:gd name="connsiteX108" fmla="*/ 4096 w 299656"/>
                <a:gd name="connsiteY108" fmla="*/ 36481 h 417766"/>
                <a:gd name="connsiteX109" fmla="*/ 3620 w 299656"/>
                <a:gd name="connsiteY109" fmla="*/ 37814 h 417766"/>
                <a:gd name="connsiteX110" fmla="*/ 3620 w 299656"/>
                <a:gd name="connsiteY110" fmla="*/ 37814 h 417766"/>
                <a:gd name="connsiteX111" fmla="*/ 3143 w 299656"/>
                <a:gd name="connsiteY111" fmla="*/ 39148 h 417766"/>
                <a:gd name="connsiteX112" fmla="*/ 3143 w 299656"/>
                <a:gd name="connsiteY112" fmla="*/ 39148 h 417766"/>
                <a:gd name="connsiteX113" fmla="*/ 2667 w 299656"/>
                <a:gd name="connsiteY113" fmla="*/ 40481 h 417766"/>
                <a:gd name="connsiteX114" fmla="*/ 2667 w 299656"/>
                <a:gd name="connsiteY114" fmla="*/ 40481 h 417766"/>
                <a:gd name="connsiteX115" fmla="*/ 2286 w 299656"/>
                <a:gd name="connsiteY115" fmla="*/ 41815 h 417766"/>
                <a:gd name="connsiteX116" fmla="*/ 2286 w 299656"/>
                <a:gd name="connsiteY116" fmla="*/ 41815 h 417766"/>
                <a:gd name="connsiteX117" fmla="*/ 1905 w 299656"/>
                <a:gd name="connsiteY117" fmla="*/ 43148 h 417766"/>
                <a:gd name="connsiteX118" fmla="*/ 1905 w 299656"/>
                <a:gd name="connsiteY118" fmla="*/ 43148 h 417766"/>
                <a:gd name="connsiteX119" fmla="*/ 1524 w 299656"/>
                <a:gd name="connsiteY119" fmla="*/ 44482 h 417766"/>
                <a:gd name="connsiteX120" fmla="*/ 1524 w 299656"/>
                <a:gd name="connsiteY120" fmla="*/ 44482 h 417766"/>
                <a:gd name="connsiteX121" fmla="*/ 1238 w 299656"/>
                <a:gd name="connsiteY121" fmla="*/ 45910 h 417766"/>
                <a:gd name="connsiteX122" fmla="*/ 1238 w 299656"/>
                <a:gd name="connsiteY122" fmla="*/ 45910 h 417766"/>
                <a:gd name="connsiteX123" fmla="*/ 953 w 299656"/>
                <a:gd name="connsiteY123" fmla="*/ 47339 h 417766"/>
                <a:gd name="connsiteX124" fmla="*/ 953 w 299656"/>
                <a:gd name="connsiteY124" fmla="*/ 47339 h 417766"/>
                <a:gd name="connsiteX125" fmla="*/ 667 w 299656"/>
                <a:gd name="connsiteY125" fmla="*/ 48768 h 417766"/>
                <a:gd name="connsiteX126" fmla="*/ 667 w 299656"/>
                <a:gd name="connsiteY126" fmla="*/ 48768 h 417766"/>
                <a:gd name="connsiteX127" fmla="*/ 476 w 299656"/>
                <a:gd name="connsiteY127" fmla="*/ 50197 h 417766"/>
                <a:gd name="connsiteX128" fmla="*/ 476 w 299656"/>
                <a:gd name="connsiteY128" fmla="*/ 50197 h 417766"/>
                <a:gd name="connsiteX129" fmla="*/ 286 w 299656"/>
                <a:gd name="connsiteY129" fmla="*/ 51625 h 417766"/>
                <a:gd name="connsiteX130" fmla="*/ 286 w 299656"/>
                <a:gd name="connsiteY130" fmla="*/ 51625 h 417766"/>
                <a:gd name="connsiteX131" fmla="*/ 190 w 299656"/>
                <a:gd name="connsiteY131" fmla="*/ 53054 h 417766"/>
                <a:gd name="connsiteX132" fmla="*/ 190 w 299656"/>
                <a:gd name="connsiteY132" fmla="*/ 53054 h 417766"/>
                <a:gd name="connsiteX133" fmla="*/ 95 w 299656"/>
                <a:gd name="connsiteY133" fmla="*/ 54483 h 417766"/>
                <a:gd name="connsiteX134" fmla="*/ 95 w 299656"/>
                <a:gd name="connsiteY134" fmla="*/ 54483 h 417766"/>
                <a:gd name="connsiteX135" fmla="*/ 95 w 299656"/>
                <a:gd name="connsiteY135" fmla="*/ 54959 h 417766"/>
                <a:gd name="connsiteX136" fmla="*/ 0 w 299656"/>
                <a:gd name="connsiteY136" fmla="*/ 56864 h 417766"/>
                <a:gd name="connsiteX137" fmla="*/ 0 w 299656"/>
                <a:gd name="connsiteY137" fmla="*/ 57340 h 417766"/>
                <a:gd name="connsiteX138" fmla="*/ 0 w 299656"/>
                <a:gd name="connsiteY138" fmla="*/ 57340 h 417766"/>
                <a:gd name="connsiteX139" fmla="*/ 0 w 299656"/>
                <a:gd name="connsiteY139" fmla="*/ 77343 h 417766"/>
                <a:gd name="connsiteX140" fmla="*/ 0 w 299656"/>
                <a:gd name="connsiteY140" fmla="*/ 359855 h 417766"/>
                <a:gd name="connsiteX141" fmla="*/ 57626 w 299656"/>
                <a:gd name="connsiteY141" fmla="*/ 417767 h 417766"/>
                <a:gd name="connsiteX142" fmla="*/ 57626 w 299656"/>
                <a:gd name="connsiteY142" fmla="*/ 417767 h 417766"/>
                <a:gd name="connsiteX143" fmla="*/ 57626 w 299656"/>
                <a:gd name="connsiteY143" fmla="*/ 0 h 417766"/>
                <a:gd name="connsiteX144" fmla="*/ 57626 w 299656"/>
                <a:gd name="connsiteY144" fmla="*/ 0 h 417766"/>
                <a:gd name="connsiteX145" fmla="*/ 57626 w 299656"/>
                <a:gd name="connsiteY145" fmla="*/ 0 h 417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299656" h="417766">
                  <a:moveTo>
                    <a:pt x="57626" y="417767"/>
                  </a:moveTo>
                  <a:lnTo>
                    <a:pt x="77629" y="417767"/>
                  </a:lnTo>
                  <a:cubicBezTo>
                    <a:pt x="109347" y="417767"/>
                    <a:pt x="135255" y="391858"/>
                    <a:pt x="135255" y="360140"/>
                  </a:cubicBezTo>
                  <a:lnTo>
                    <a:pt x="135255" y="216217"/>
                  </a:lnTo>
                  <a:cubicBezTo>
                    <a:pt x="135255" y="171640"/>
                    <a:pt x="171640" y="135255"/>
                    <a:pt x="216218" y="135255"/>
                  </a:cubicBezTo>
                  <a:lnTo>
                    <a:pt x="242030" y="135255"/>
                  </a:lnTo>
                  <a:cubicBezTo>
                    <a:pt x="273748" y="135255"/>
                    <a:pt x="299656" y="109347"/>
                    <a:pt x="299656" y="77629"/>
                  </a:cubicBezTo>
                  <a:lnTo>
                    <a:pt x="299656" y="57626"/>
                  </a:lnTo>
                  <a:cubicBezTo>
                    <a:pt x="299656" y="25908"/>
                    <a:pt x="273748" y="0"/>
                    <a:pt x="242030" y="0"/>
                  </a:cubicBezTo>
                  <a:lnTo>
                    <a:pt x="77629" y="0"/>
                  </a:lnTo>
                  <a:lnTo>
                    <a:pt x="57626" y="0"/>
                  </a:lnTo>
                  <a:lnTo>
                    <a:pt x="56197" y="0"/>
                  </a:lnTo>
                  <a:lnTo>
                    <a:pt x="56197" y="0"/>
                  </a:lnTo>
                  <a:lnTo>
                    <a:pt x="54769" y="95"/>
                  </a:lnTo>
                  <a:lnTo>
                    <a:pt x="54769" y="95"/>
                  </a:lnTo>
                  <a:lnTo>
                    <a:pt x="53340" y="190"/>
                  </a:lnTo>
                  <a:lnTo>
                    <a:pt x="53340" y="190"/>
                  </a:lnTo>
                  <a:lnTo>
                    <a:pt x="51911" y="286"/>
                  </a:lnTo>
                  <a:lnTo>
                    <a:pt x="51911" y="286"/>
                  </a:lnTo>
                  <a:lnTo>
                    <a:pt x="50482" y="476"/>
                  </a:lnTo>
                  <a:lnTo>
                    <a:pt x="50482" y="476"/>
                  </a:lnTo>
                  <a:lnTo>
                    <a:pt x="49054" y="667"/>
                  </a:lnTo>
                  <a:lnTo>
                    <a:pt x="49054" y="667"/>
                  </a:lnTo>
                  <a:lnTo>
                    <a:pt x="47625" y="857"/>
                  </a:lnTo>
                  <a:lnTo>
                    <a:pt x="47625" y="857"/>
                  </a:lnTo>
                  <a:cubicBezTo>
                    <a:pt x="47149" y="952"/>
                    <a:pt x="46672" y="1048"/>
                    <a:pt x="46196" y="1143"/>
                  </a:cubicBezTo>
                  <a:lnTo>
                    <a:pt x="46196" y="1143"/>
                  </a:lnTo>
                  <a:lnTo>
                    <a:pt x="44768" y="1429"/>
                  </a:lnTo>
                  <a:lnTo>
                    <a:pt x="44768" y="1429"/>
                  </a:lnTo>
                  <a:lnTo>
                    <a:pt x="43339" y="1809"/>
                  </a:lnTo>
                  <a:lnTo>
                    <a:pt x="43339" y="1809"/>
                  </a:lnTo>
                  <a:lnTo>
                    <a:pt x="42005" y="2191"/>
                  </a:lnTo>
                  <a:lnTo>
                    <a:pt x="42005" y="2191"/>
                  </a:lnTo>
                  <a:lnTo>
                    <a:pt x="40672" y="2572"/>
                  </a:lnTo>
                  <a:lnTo>
                    <a:pt x="40672" y="2572"/>
                  </a:lnTo>
                  <a:lnTo>
                    <a:pt x="39338" y="3048"/>
                  </a:lnTo>
                  <a:lnTo>
                    <a:pt x="39338" y="3048"/>
                  </a:lnTo>
                  <a:lnTo>
                    <a:pt x="38005" y="3524"/>
                  </a:lnTo>
                  <a:lnTo>
                    <a:pt x="38005" y="3524"/>
                  </a:lnTo>
                  <a:lnTo>
                    <a:pt x="36671" y="4000"/>
                  </a:lnTo>
                  <a:lnTo>
                    <a:pt x="36671" y="4000"/>
                  </a:lnTo>
                  <a:lnTo>
                    <a:pt x="35338" y="4572"/>
                  </a:lnTo>
                  <a:lnTo>
                    <a:pt x="35338" y="4572"/>
                  </a:lnTo>
                  <a:lnTo>
                    <a:pt x="34099" y="5143"/>
                  </a:lnTo>
                  <a:lnTo>
                    <a:pt x="34099" y="5143"/>
                  </a:lnTo>
                  <a:lnTo>
                    <a:pt x="32861" y="5715"/>
                  </a:lnTo>
                  <a:lnTo>
                    <a:pt x="32861" y="5715"/>
                  </a:lnTo>
                  <a:lnTo>
                    <a:pt x="31623" y="6382"/>
                  </a:lnTo>
                  <a:lnTo>
                    <a:pt x="31623" y="6382"/>
                  </a:lnTo>
                  <a:cubicBezTo>
                    <a:pt x="31242" y="6572"/>
                    <a:pt x="30766" y="6763"/>
                    <a:pt x="30385" y="7048"/>
                  </a:cubicBezTo>
                  <a:lnTo>
                    <a:pt x="30385" y="7048"/>
                  </a:lnTo>
                  <a:lnTo>
                    <a:pt x="29146" y="7715"/>
                  </a:lnTo>
                  <a:lnTo>
                    <a:pt x="29146" y="7715"/>
                  </a:lnTo>
                  <a:cubicBezTo>
                    <a:pt x="28765" y="7906"/>
                    <a:pt x="28385" y="8191"/>
                    <a:pt x="27908" y="8382"/>
                  </a:cubicBezTo>
                  <a:lnTo>
                    <a:pt x="27908" y="8382"/>
                  </a:lnTo>
                  <a:lnTo>
                    <a:pt x="26765" y="9144"/>
                  </a:lnTo>
                  <a:lnTo>
                    <a:pt x="26765" y="9144"/>
                  </a:lnTo>
                  <a:lnTo>
                    <a:pt x="25622" y="9906"/>
                  </a:lnTo>
                  <a:lnTo>
                    <a:pt x="25622" y="9906"/>
                  </a:lnTo>
                  <a:lnTo>
                    <a:pt x="24479" y="10668"/>
                  </a:lnTo>
                  <a:lnTo>
                    <a:pt x="24479" y="10668"/>
                  </a:lnTo>
                  <a:lnTo>
                    <a:pt x="23336" y="11525"/>
                  </a:lnTo>
                  <a:lnTo>
                    <a:pt x="23336" y="11525"/>
                  </a:lnTo>
                  <a:lnTo>
                    <a:pt x="22193" y="12382"/>
                  </a:lnTo>
                  <a:lnTo>
                    <a:pt x="22193" y="12382"/>
                  </a:lnTo>
                  <a:cubicBezTo>
                    <a:pt x="21812" y="12668"/>
                    <a:pt x="21431" y="12954"/>
                    <a:pt x="21146" y="13240"/>
                  </a:cubicBezTo>
                  <a:lnTo>
                    <a:pt x="21146" y="13240"/>
                  </a:lnTo>
                  <a:lnTo>
                    <a:pt x="20098" y="14097"/>
                  </a:lnTo>
                  <a:lnTo>
                    <a:pt x="20098" y="14097"/>
                  </a:lnTo>
                  <a:lnTo>
                    <a:pt x="19050" y="15049"/>
                  </a:lnTo>
                  <a:lnTo>
                    <a:pt x="19050" y="15049"/>
                  </a:lnTo>
                  <a:lnTo>
                    <a:pt x="18002" y="16002"/>
                  </a:lnTo>
                  <a:lnTo>
                    <a:pt x="18002" y="16002"/>
                  </a:lnTo>
                  <a:lnTo>
                    <a:pt x="17050" y="16954"/>
                  </a:lnTo>
                  <a:lnTo>
                    <a:pt x="17050" y="16954"/>
                  </a:lnTo>
                  <a:lnTo>
                    <a:pt x="16097" y="17907"/>
                  </a:lnTo>
                  <a:lnTo>
                    <a:pt x="16097" y="17907"/>
                  </a:lnTo>
                  <a:lnTo>
                    <a:pt x="15145" y="18955"/>
                  </a:lnTo>
                  <a:lnTo>
                    <a:pt x="15145" y="18955"/>
                  </a:lnTo>
                  <a:lnTo>
                    <a:pt x="14192" y="20002"/>
                  </a:lnTo>
                  <a:lnTo>
                    <a:pt x="14192" y="20002"/>
                  </a:lnTo>
                  <a:lnTo>
                    <a:pt x="13335" y="21050"/>
                  </a:lnTo>
                  <a:lnTo>
                    <a:pt x="13335" y="21050"/>
                  </a:lnTo>
                  <a:cubicBezTo>
                    <a:pt x="13049" y="21431"/>
                    <a:pt x="12763" y="21812"/>
                    <a:pt x="12478" y="22098"/>
                  </a:cubicBezTo>
                  <a:lnTo>
                    <a:pt x="12478" y="22098"/>
                  </a:lnTo>
                  <a:cubicBezTo>
                    <a:pt x="12192" y="22479"/>
                    <a:pt x="11906" y="22860"/>
                    <a:pt x="11621" y="23146"/>
                  </a:cubicBezTo>
                  <a:lnTo>
                    <a:pt x="11621" y="23146"/>
                  </a:lnTo>
                  <a:lnTo>
                    <a:pt x="10763" y="24289"/>
                  </a:lnTo>
                  <a:lnTo>
                    <a:pt x="10763" y="24289"/>
                  </a:lnTo>
                  <a:lnTo>
                    <a:pt x="10001" y="25432"/>
                  </a:lnTo>
                  <a:lnTo>
                    <a:pt x="10001" y="25432"/>
                  </a:lnTo>
                  <a:lnTo>
                    <a:pt x="9239" y="26575"/>
                  </a:lnTo>
                  <a:lnTo>
                    <a:pt x="9239" y="26575"/>
                  </a:lnTo>
                  <a:lnTo>
                    <a:pt x="8477" y="27717"/>
                  </a:lnTo>
                  <a:lnTo>
                    <a:pt x="8477" y="27717"/>
                  </a:lnTo>
                  <a:lnTo>
                    <a:pt x="7811" y="28956"/>
                  </a:lnTo>
                  <a:lnTo>
                    <a:pt x="7811" y="28956"/>
                  </a:lnTo>
                  <a:lnTo>
                    <a:pt x="7144" y="30194"/>
                  </a:lnTo>
                  <a:lnTo>
                    <a:pt x="7144" y="30194"/>
                  </a:lnTo>
                  <a:lnTo>
                    <a:pt x="6477" y="31432"/>
                  </a:lnTo>
                  <a:lnTo>
                    <a:pt x="6477" y="31432"/>
                  </a:lnTo>
                  <a:lnTo>
                    <a:pt x="5810" y="32671"/>
                  </a:lnTo>
                  <a:lnTo>
                    <a:pt x="5810" y="32671"/>
                  </a:lnTo>
                  <a:lnTo>
                    <a:pt x="5239" y="33909"/>
                  </a:lnTo>
                  <a:lnTo>
                    <a:pt x="5239" y="33909"/>
                  </a:lnTo>
                  <a:cubicBezTo>
                    <a:pt x="5048" y="34290"/>
                    <a:pt x="4858" y="34766"/>
                    <a:pt x="4667" y="35147"/>
                  </a:cubicBezTo>
                  <a:lnTo>
                    <a:pt x="4667" y="35147"/>
                  </a:lnTo>
                  <a:lnTo>
                    <a:pt x="4096" y="36481"/>
                  </a:lnTo>
                  <a:lnTo>
                    <a:pt x="4096" y="36481"/>
                  </a:lnTo>
                  <a:lnTo>
                    <a:pt x="3620" y="37814"/>
                  </a:lnTo>
                  <a:lnTo>
                    <a:pt x="3620" y="37814"/>
                  </a:lnTo>
                  <a:lnTo>
                    <a:pt x="3143" y="39148"/>
                  </a:lnTo>
                  <a:lnTo>
                    <a:pt x="3143" y="39148"/>
                  </a:lnTo>
                  <a:lnTo>
                    <a:pt x="2667" y="40481"/>
                  </a:lnTo>
                  <a:lnTo>
                    <a:pt x="2667" y="40481"/>
                  </a:lnTo>
                  <a:lnTo>
                    <a:pt x="2286" y="41815"/>
                  </a:lnTo>
                  <a:lnTo>
                    <a:pt x="2286" y="41815"/>
                  </a:lnTo>
                  <a:lnTo>
                    <a:pt x="1905" y="43148"/>
                  </a:lnTo>
                  <a:lnTo>
                    <a:pt x="1905" y="43148"/>
                  </a:lnTo>
                  <a:lnTo>
                    <a:pt x="1524" y="44482"/>
                  </a:lnTo>
                  <a:lnTo>
                    <a:pt x="1524" y="44482"/>
                  </a:lnTo>
                  <a:lnTo>
                    <a:pt x="1238" y="45910"/>
                  </a:lnTo>
                  <a:lnTo>
                    <a:pt x="1238" y="45910"/>
                  </a:lnTo>
                  <a:cubicBezTo>
                    <a:pt x="1143" y="46387"/>
                    <a:pt x="1048" y="46863"/>
                    <a:pt x="953" y="47339"/>
                  </a:cubicBezTo>
                  <a:lnTo>
                    <a:pt x="953" y="47339"/>
                  </a:lnTo>
                  <a:lnTo>
                    <a:pt x="667" y="48768"/>
                  </a:lnTo>
                  <a:lnTo>
                    <a:pt x="667" y="48768"/>
                  </a:lnTo>
                  <a:lnTo>
                    <a:pt x="476" y="50197"/>
                  </a:lnTo>
                  <a:lnTo>
                    <a:pt x="476" y="50197"/>
                  </a:lnTo>
                  <a:lnTo>
                    <a:pt x="286" y="51625"/>
                  </a:lnTo>
                  <a:lnTo>
                    <a:pt x="286" y="51625"/>
                  </a:lnTo>
                  <a:lnTo>
                    <a:pt x="190" y="53054"/>
                  </a:lnTo>
                  <a:lnTo>
                    <a:pt x="190" y="53054"/>
                  </a:lnTo>
                  <a:lnTo>
                    <a:pt x="95" y="54483"/>
                  </a:lnTo>
                  <a:lnTo>
                    <a:pt x="95" y="54483"/>
                  </a:lnTo>
                  <a:lnTo>
                    <a:pt x="95" y="54959"/>
                  </a:lnTo>
                  <a:cubicBezTo>
                    <a:pt x="95" y="55626"/>
                    <a:pt x="95" y="56197"/>
                    <a:pt x="0" y="56864"/>
                  </a:cubicBezTo>
                  <a:lnTo>
                    <a:pt x="0" y="57340"/>
                  </a:lnTo>
                  <a:lnTo>
                    <a:pt x="0" y="57340"/>
                  </a:lnTo>
                  <a:lnTo>
                    <a:pt x="0" y="77343"/>
                  </a:lnTo>
                  <a:lnTo>
                    <a:pt x="0" y="359855"/>
                  </a:lnTo>
                  <a:cubicBezTo>
                    <a:pt x="0" y="391858"/>
                    <a:pt x="25908" y="417767"/>
                    <a:pt x="57626" y="417767"/>
                  </a:cubicBezTo>
                  <a:lnTo>
                    <a:pt x="57626" y="417767"/>
                  </a:lnTo>
                  <a:close/>
                  <a:moveTo>
                    <a:pt x="57626" y="0"/>
                  </a:moveTo>
                  <a:lnTo>
                    <a:pt x="57626" y="0"/>
                  </a:lnTo>
                  <a:lnTo>
                    <a:pt x="57626"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7" name="Freeform: Shape 186">
              <a:extLst>
                <a:ext uri="{FF2B5EF4-FFF2-40B4-BE49-F238E27FC236}">
                  <a16:creationId xmlns:a16="http://schemas.microsoft.com/office/drawing/2014/main" id="{37F892D6-1BA7-43F9-A999-76BCDBE7D53A}"/>
                </a:ext>
              </a:extLst>
            </p:cNvPr>
            <p:cNvSpPr/>
            <p:nvPr/>
          </p:nvSpPr>
          <p:spPr>
            <a:xfrm>
              <a:off x="75454" y="4553410"/>
              <a:ext cx="628078" cy="867822"/>
            </a:xfrm>
            <a:custGeom>
              <a:avLst/>
              <a:gdLst>
                <a:gd name="connsiteX0" fmla="*/ 550069 w 628078"/>
                <a:gd name="connsiteY0" fmla="*/ 300609 h 867822"/>
                <a:gd name="connsiteX1" fmla="*/ 570452 w 628078"/>
                <a:gd name="connsiteY1" fmla="*/ 300609 h 867822"/>
                <a:gd name="connsiteX2" fmla="*/ 628079 w 628078"/>
                <a:gd name="connsiteY2" fmla="*/ 242983 h 867822"/>
                <a:gd name="connsiteX3" fmla="*/ 628079 w 628078"/>
                <a:gd name="connsiteY3" fmla="*/ 57626 h 867822"/>
                <a:gd name="connsiteX4" fmla="*/ 570452 w 628078"/>
                <a:gd name="connsiteY4" fmla="*/ 0 h 867822"/>
                <a:gd name="connsiteX5" fmla="*/ 216599 w 628078"/>
                <a:gd name="connsiteY5" fmla="*/ 0 h 867822"/>
                <a:gd name="connsiteX6" fmla="*/ 158972 w 628078"/>
                <a:gd name="connsiteY6" fmla="*/ 857 h 867822"/>
                <a:gd name="connsiteX7" fmla="*/ 158972 w 628078"/>
                <a:gd name="connsiteY7" fmla="*/ 212884 h 867822"/>
                <a:gd name="connsiteX8" fmla="*/ 78010 w 628078"/>
                <a:gd name="connsiteY8" fmla="*/ 293846 h 867822"/>
                <a:gd name="connsiteX9" fmla="*/ 57626 w 628078"/>
                <a:gd name="connsiteY9" fmla="*/ 293846 h 867822"/>
                <a:gd name="connsiteX10" fmla="*/ 0 w 628078"/>
                <a:gd name="connsiteY10" fmla="*/ 352901 h 867822"/>
                <a:gd name="connsiteX11" fmla="*/ 0 w 628078"/>
                <a:gd name="connsiteY11" fmla="*/ 464153 h 867822"/>
                <a:gd name="connsiteX12" fmla="*/ 0 w 628078"/>
                <a:gd name="connsiteY12" fmla="*/ 520351 h 867822"/>
                <a:gd name="connsiteX13" fmla="*/ 0 w 628078"/>
                <a:gd name="connsiteY13" fmla="*/ 810197 h 867822"/>
                <a:gd name="connsiteX14" fmla="*/ 57626 w 628078"/>
                <a:gd name="connsiteY14" fmla="*/ 867823 h 867822"/>
                <a:gd name="connsiteX15" fmla="*/ 252413 w 628078"/>
                <a:gd name="connsiteY15" fmla="*/ 867823 h 867822"/>
                <a:gd name="connsiteX16" fmla="*/ 310039 w 628078"/>
                <a:gd name="connsiteY16" fmla="*/ 866965 h 867822"/>
                <a:gd name="connsiteX17" fmla="*/ 310039 w 628078"/>
                <a:gd name="connsiteY17" fmla="*/ 660559 h 867822"/>
                <a:gd name="connsiteX18" fmla="*/ 391001 w 628078"/>
                <a:gd name="connsiteY18" fmla="*/ 579596 h 867822"/>
                <a:gd name="connsiteX19" fmla="*/ 411385 w 628078"/>
                <a:gd name="connsiteY19" fmla="*/ 579596 h 867822"/>
                <a:gd name="connsiteX20" fmla="*/ 469011 w 628078"/>
                <a:gd name="connsiteY20" fmla="*/ 520541 h 867822"/>
                <a:gd name="connsiteX21" fmla="*/ 469011 w 628078"/>
                <a:gd name="connsiteY21" fmla="*/ 381667 h 867822"/>
                <a:gd name="connsiteX22" fmla="*/ 550069 w 628078"/>
                <a:gd name="connsiteY22" fmla="*/ 300609 h 867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8078" h="867822">
                  <a:moveTo>
                    <a:pt x="550069" y="300609"/>
                  </a:moveTo>
                  <a:lnTo>
                    <a:pt x="570452" y="300609"/>
                  </a:lnTo>
                  <a:cubicBezTo>
                    <a:pt x="602171" y="300609"/>
                    <a:pt x="628079" y="274701"/>
                    <a:pt x="628079" y="242983"/>
                  </a:cubicBezTo>
                  <a:lnTo>
                    <a:pt x="628079" y="57626"/>
                  </a:lnTo>
                  <a:cubicBezTo>
                    <a:pt x="628079" y="25908"/>
                    <a:pt x="602171" y="0"/>
                    <a:pt x="570452" y="0"/>
                  </a:cubicBezTo>
                  <a:lnTo>
                    <a:pt x="216599" y="0"/>
                  </a:lnTo>
                  <a:lnTo>
                    <a:pt x="158972" y="857"/>
                  </a:lnTo>
                  <a:lnTo>
                    <a:pt x="158972" y="212884"/>
                  </a:lnTo>
                  <a:cubicBezTo>
                    <a:pt x="158972" y="257461"/>
                    <a:pt x="122587" y="293846"/>
                    <a:pt x="78010" y="293846"/>
                  </a:cubicBezTo>
                  <a:lnTo>
                    <a:pt x="57626" y="293846"/>
                  </a:lnTo>
                  <a:cubicBezTo>
                    <a:pt x="25908" y="293846"/>
                    <a:pt x="0" y="320421"/>
                    <a:pt x="0" y="352901"/>
                  </a:cubicBezTo>
                  <a:lnTo>
                    <a:pt x="0" y="464153"/>
                  </a:lnTo>
                  <a:lnTo>
                    <a:pt x="0" y="520351"/>
                  </a:lnTo>
                  <a:lnTo>
                    <a:pt x="0" y="810197"/>
                  </a:lnTo>
                  <a:cubicBezTo>
                    <a:pt x="0" y="841915"/>
                    <a:pt x="25908" y="867823"/>
                    <a:pt x="57626" y="867823"/>
                  </a:cubicBezTo>
                  <a:lnTo>
                    <a:pt x="252413" y="867823"/>
                  </a:lnTo>
                  <a:lnTo>
                    <a:pt x="310039" y="866965"/>
                  </a:lnTo>
                  <a:lnTo>
                    <a:pt x="310039" y="660559"/>
                  </a:lnTo>
                  <a:cubicBezTo>
                    <a:pt x="310039" y="615982"/>
                    <a:pt x="346424" y="579596"/>
                    <a:pt x="391001" y="579596"/>
                  </a:cubicBezTo>
                  <a:lnTo>
                    <a:pt x="411385" y="579596"/>
                  </a:lnTo>
                  <a:cubicBezTo>
                    <a:pt x="443103" y="579596"/>
                    <a:pt x="469011" y="553022"/>
                    <a:pt x="469011" y="520541"/>
                  </a:cubicBezTo>
                  <a:lnTo>
                    <a:pt x="469011" y="381667"/>
                  </a:lnTo>
                  <a:cubicBezTo>
                    <a:pt x="469011" y="336995"/>
                    <a:pt x="505397" y="300609"/>
                    <a:pt x="550069" y="300609"/>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8" name="Freeform: Shape 187">
              <a:extLst>
                <a:ext uri="{FF2B5EF4-FFF2-40B4-BE49-F238E27FC236}">
                  <a16:creationId xmlns:a16="http://schemas.microsoft.com/office/drawing/2014/main" id="{84BCE80F-83C1-44F5-9FE1-16FA0C5C83C7}"/>
                </a:ext>
              </a:extLst>
            </p:cNvPr>
            <p:cNvSpPr/>
            <p:nvPr/>
          </p:nvSpPr>
          <p:spPr>
            <a:xfrm>
              <a:off x="234712" y="4126976"/>
              <a:ext cx="1892046" cy="1432274"/>
            </a:xfrm>
            <a:custGeom>
              <a:avLst/>
              <a:gdLst>
                <a:gd name="connsiteX0" fmla="*/ 388906 w 1892046"/>
                <a:gd name="connsiteY0" fmla="*/ 1432274 h 1432274"/>
                <a:gd name="connsiteX1" fmla="*/ 542068 w 1892046"/>
                <a:gd name="connsiteY1" fmla="*/ 1432274 h 1432274"/>
                <a:gd name="connsiteX2" fmla="*/ 624364 w 1892046"/>
                <a:gd name="connsiteY2" fmla="*/ 1362266 h 1432274"/>
                <a:gd name="connsiteX3" fmla="*/ 704279 w 1892046"/>
                <a:gd name="connsiteY3" fmla="*/ 1294352 h 1432274"/>
                <a:gd name="connsiteX4" fmla="*/ 1017461 w 1892046"/>
                <a:gd name="connsiteY4" fmla="*/ 1294352 h 1432274"/>
                <a:gd name="connsiteX5" fmla="*/ 1100042 w 1892046"/>
                <a:gd name="connsiteY5" fmla="*/ 1222724 h 1432274"/>
                <a:gd name="connsiteX6" fmla="*/ 1177576 w 1892046"/>
                <a:gd name="connsiteY6" fmla="*/ 1153287 h 1432274"/>
                <a:gd name="connsiteX7" fmla="*/ 1258253 w 1892046"/>
                <a:gd name="connsiteY7" fmla="*/ 1069943 h 1432274"/>
                <a:gd name="connsiteX8" fmla="*/ 1258253 w 1892046"/>
                <a:gd name="connsiteY8" fmla="*/ 796194 h 1432274"/>
                <a:gd name="connsiteX9" fmla="*/ 1337405 w 1892046"/>
                <a:gd name="connsiteY9" fmla="*/ 715232 h 1432274"/>
                <a:gd name="connsiteX10" fmla="*/ 1417701 w 1892046"/>
                <a:gd name="connsiteY10" fmla="*/ 645605 h 1432274"/>
                <a:gd name="connsiteX11" fmla="*/ 1495235 w 1892046"/>
                <a:gd name="connsiteY11" fmla="*/ 578072 h 1432274"/>
                <a:gd name="connsiteX12" fmla="*/ 1576292 w 1892046"/>
                <a:gd name="connsiteY12" fmla="*/ 495681 h 1432274"/>
                <a:gd name="connsiteX13" fmla="*/ 1657255 w 1892046"/>
                <a:gd name="connsiteY13" fmla="*/ 415671 h 1432274"/>
                <a:gd name="connsiteX14" fmla="*/ 1833658 w 1892046"/>
                <a:gd name="connsiteY14" fmla="*/ 415671 h 1432274"/>
                <a:gd name="connsiteX15" fmla="*/ 1892046 w 1892046"/>
                <a:gd name="connsiteY15" fmla="*/ 363188 h 1432274"/>
                <a:gd name="connsiteX16" fmla="*/ 1891951 w 1892046"/>
                <a:gd name="connsiteY16" fmla="*/ 273177 h 1432274"/>
                <a:gd name="connsiteX17" fmla="*/ 1630299 w 1892046"/>
                <a:gd name="connsiteY17" fmla="*/ 273844 h 1432274"/>
                <a:gd name="connsiteX18" fmla="*/ 1572673 w 1892046"/>
                <a:gd name="connsiteY18" fmla="*/ 216217 h 1432274"/>
                <a:gd name="connsiteX19" fmla="*/ 1572673 w 1892046"/>
                <a:gd name="connsiteY19" fmla="*/ 215551 h 1432274"/>
                <a:gd name="connsiteX20" fmla="*/ 1572387 w 1892046"/>
                <a:gd name="connsiteY20" fmla="*/ 215551 h 1432274"/>
                <a:gd name="connsiteX21" fmla="*/ 1572387 w 1892046"/>
                <a:gd name="connsiteY21" fmla="*/ 194691 h 1432274"/>
                <a:gd name="connsiteX22" fmla="*/ 1514761 w 1892046"/>
                <a:gd name="connsiteY22" fmla="*/ 137065 h 1432274"/>
                <a:gd name="connsiteX23" fmla="*/ 1028795 w 1892046"/>
                <a:gd name="connsiteY23" fmla="*/ 137065 h 1432274"/>
                <a:gd name="connsiteX24" fmla="*/ 1028986 w 1892046"/>
                <a:gd name="connsiteY24" fmla="*/ 137065 h 1432274"/>
                <a:gd name="connsiteX25" fmla="*/ 852869 w 1892046"/>
                <a:gd name="connsiteY25" fmla="*/ 137065 h 1432274"/>
                <a:gd name="connsiteX26" fmla="*/ 771906 w 1892046"/>
                <a:gd name="connsiteY26" fmla="*/ 56959 h 1432274"/>
                <a:gd name="connsiteX27" fmla="*/ 714280 w 1892046"/>
                <a:gd name="connsiteY27" fmla="*/ 0 h 1432274"/>
                <a:gd name="connsiteX28" fmla="*/ 57626 w 1892046"/>
                <a:gd name="connsiteY28" fmla="*/ 0 h 1432274"/>
                <a:gd name="connsiteX29" fmla="*/ 0 w 1892046"/>
                <a:gd name="connsiteY29" fmla="*/ 57626 h 1432274"/>
                <a:gd name="connsiteX30" fmla="*/ 0 w 1892046"/>
                <a:gd name="connsiteY30" fmla="*/ 288798 h 1432274"/>
                <a:gd name="connsiteX31" fmla="*/ 95 w 1892046"/>
                <a:gd name="connsiteY31" fmla="*/ 291655 h 1432274"/>
                <a:gd name="connsiteX32" fmla="*/ 95 w 1892046"/>
                <a:gd name="connsiteY32" fmla="*/ 299656 h 1432274"/>
                <a:gd name="connsiteX33" fmla="*/ 0 w 1892046"/>
                <a:gd name="connsiteY33" fmla="*/ 303466 h 1432274"/>
                <a:gd name="connsiteX34" fmla="*/ 0 w 1892046"/>
                <a:gd name="connsiteY34" fmla="*/ 427387 h 1432274"/>
                <a:gd name="connsiteX35" fmla="*/ 57341 w 1892046"/>
                <a:gd name="connsiteY35" fmla="*/ 426530 h 1432274"/>
                <a:gd name="connsiteX36" fmla="*/ 411099 w 1892046"/>
                <a:gd name="connsiteY36" fmla="*/ 426530 h 1432274"/>
                <a:gd name="connsiteX37" fmla="*/ 468725 w 1892046"/>
                <a:gd name="connsiteY37" fmla="*/ 484156 h 1432274"/>
                <a:gd name="connsiteX38" fmla="*/ 468725 w 1892046"/>
                <a:gd name="connsiteY38" fmla="*/ 669512 h 1432274"/>
                <a:gd name="connsiteX39" fmla="*/ 411099 w 1892046"/>
                <a:gd name="connsiteY39" fmla="*/ 727138 h 1432274"/>
                <a:gd name="connsiteX40" fmla="*/ 390716 w 1892046"/>
                <a:gd name="connsiteY40" fmla="*/ 727138 h 1432274"/>
                <a:gd name="connsiteX41" fmla="*/ 309753 w 1892046"/>
                <a:gd name="connsiteY41" fmla="*/ 808101 h 1432274"/>
                <a:gd name="connsiteX42" fmla="*/ 309753 w 1892046"/>
                <a:gd name="connsiteY42" fmla="*/ 946975 h 1432274"/>
                <a:gd name="connsiteX43" fmla="*/ 252127 w 1892046"/>
                <a:gd name="connsiteY43" fmla="*/ 1006030 h 1432274"/>
                <a:gd name="connsiteX44" fmla="*/ 231743 w 1892046"/>
                <a:gd name="connsiteY44" fmla="*/ 1006030 h 1432274"/>
                <a:gd name="connsiteX45" fmla="*/ 150781 w 1892046"/>
                <a:gd name="connsiteY45" fmla="*/ 1086993 h 1432274"/>
                <a:gd name="connsiteX46" fmla="*/ 150781 w 1892046"/>
                <a:gd name="connsiteY46" fmla="*/ 1293495 h 1432274"/>
                <a:gd name="connsiteX47" fmla="*/ 107347 w 1892046"/>
                <a:gd name="connsiteY47" fmla="*/ 1294162 h 1432274"/>
                <a:gd name="connsiteX48" fmla="*/ 113348 w 1892046"/>
                <a:gd name="connsiteY48" fmla="*/ 1294352 h 1432274"/>
                <a:gd name="connsiteX49" fmla="*/ 226600 w 1892046"/>
                <a:gd name="connsiteY49" fmla="*/ 1294352 h 1432274"/>
                <a:gd name="connsiteX50" fmla="*/ 306515 w 1892046"/>
                <a:gd name="connsiteY50" fmla="*/ 1362266 h 1432274"/>
                <a:gd name="connsiteX51" fmla="*/ 388906 w 1892046"/>
                <a:gd name="connsiteY51" fmla="*/ 1432274 h 143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892046" h="1432274">
                  <a:moveTo>
                    <a:pt x="388906" y="1432274"/>
                  </a:moveTo>
                  <a:lnTo>
                    <a:pt x="542068" y="1432274"/>
                  </a:lnTo>
                  <a:cubicBezTo>
                    <a:pt x="583406" y="1432274"/>
                    <a:pt x="617982" y="1401794"/>
                    <a:pt x="624364" y="1362266"/>
                  </a:cubicBezTo>
                  <a:cubicBezTo>
                    <a:pt x="630841" y="1322737"/>
                    <a:pt x="664274" y="1294352"/>
                    <a:pt x="704279" y="1294352"/>
                  </a:cubicBezTo>
                  <a:lnTo>
                    <a:pt x="1017461" y="1294352"/>
                  </a:lnTo>
                  <a:cubicBezTo>
                    <a:pt x="1059371" y="1294352"/>
                    <a:pt x="1094232" y="1263110"/>
                    <a:pt x="1100042" y="1222724"/>
                  </a:cubicBezTo>
                  <a:cubicBezTo>
                    <a:pt x="1105662" y="1183481"/>
                    <a:pt x="1137952" y="1154526"/>
                    <a:pt x="1177576" y="1153287"/>
                  </a:cubicBezTo>
                  <a:cubicBezTo>
                    <a:pt x="1222248" y="1151858"/>
                    <a:pt x="1258253" y="1114901"/>
                    <a:pt x="1258253" y="1069943"/>
                  </a:cubicBezTo>
                  <a:lnTo>
                    <a:pt x="1258253" y="796194"/>
                  </a:lnTo>
                  <a:cubicBezTo>
                    <a:pt x="1258253" y="752284"/>
                    <a:pt x="1293400" y="716280"/>
                    <a:pt x="1337405" y="715232"/>
                  </a:cubicBezTo>
                  <a:cubicBezTo>
                    <a:pt x="1377696" y="714280"/>
                    <a:pt x="1411224" y="684371"/>
                    <a:pt x="1417701" y="645605"/>
                  </a:cubicBezTo>
                  <a:cubicBezTo>
                    <a:pt x="1424178" y="607123"/>
                    <a:pt x="1456182" y="579215"/>
                    <a:pt x="1495235" y="578072"/>
                  </a:cubicBezTo>
                  <a:cubicBezTo>
                    <a:pt x="1539716" y="576834"/>
                    <a:pt x="1575721" y="540353"/>
                    <a:pt x="1576292" y="495681"/>
                  </a:cubicBezTo>
                  <a:cubicBezTo>
                    <a:pt x="1576864" y="451390"/>
                    <a:pt x="1613059" y="415671"/>
                    <a:pt x="1657255" y="415671"/>
                  </a:cubicBezTo>
                  <a:lnTo>
                    <a:pt x="1833658" y="415671"/>
                  </a:lnTo>
                  <a:cubicBezTo>
                    <a:pt x="1865376" y="415671"/>
                    <a:pt x="1892141" y="395002"/>
                    <a:pt x="1892046" y="363188"/>
                  </a:cubicBezTo>
                  <a:lnTo>
                    <a:pt x="1891951" y="273177"/>
                  </a:lnTo>
                  <a:cubicBezTo>
                    <a:pt x="1804130" y="273177"/>
                    <a:pt x="1718215" y="273844"/>
                    <a:pt x="1630299" y="273844"/>
                  </a:cubicBezTo>
                  <a:cubicBezTo>
                    <a:pt x="1598581" y="273844"/>
                    <a:pt x="1572673" y="247936"/>
                    <a:pt x="1572673" y="216217"/>
                  </a:cubicBezTo>
                  <a:lnTo>
                    <a:pt x="1572673" y="215551"/>
                  </a:lnTo>
                  <a:lnTo>
                    <a:pt x="1572387" y="215551"/>
                  </a:lnTo>
                  <a:lnTo>
                    <a:pt x="1572387" y="194691"/>
                  </a:lnTo>
                  <a:cubicBezTo>
                    <a:pt x="1572387" y="162973"/>
                    <a:pt x="1546479" y="137065"/>
                    <a:pt x="1514761" y="137065"/>
                  </a:cubicBezTo>
                  <a:lnTo>
                    <a:pt x="1028795" y="137065"/>
                  </a:lnTo>
                  <a:lnTo>
                    <a:pt x="1028986" y="137065"/>
                  </a:lnTo>
                  <a:lnTo>
                    <a:pt x="852869" y="137065"/>
                  </a:lnTo>
                  <a:cubicBezTo>
                    <a:pt x="808577" y="137065"/>
                    <a:pt x="772382" y="101251"/>
                    <a:pt x="771906" y="56959"/>
                  </a:cubicBezTo>
                  <a:cubicBezTo>
                    <a:pt x="771525" y="25622"/>
                    <a:pt x="745712" y="0"/>
                    <a:pt x="714280" y="0"/>
                  </a:cubicBezTo>
                  <a:lnTo>
                    <a:pt x="57626" y="0"/>
                  </a:lnTo>
                  <a:cubicBezTo>
                    <a:pt x="25908" y="0"/>
                    <a:pt x="0" y="25908"/>
                    <a:pt x="0" y="57626"/>
                  </a:cubicBezTo>
                  <a:lnTo>
                    <a:pt x="0" y="288798"/>
                  </a:lnTo>
                  <a:cubicBezTo>
                    <a:pt x="0" y="289750"/>
                    <a:pt x="0" y="290703"/>
                    <a:pt x="95" y="291655"/>
                  </a:cubicBezTo>
                  <a:cubicBezTo>
                    <a:pt x="286" y="294418"/>
                    <a:pt x="286" y="296799"/>
                    <a:pt x="95" y="299656"/>
                  </a:cubicBezTo>
                  <a:cubicBezTo>
                    <a:pt x="0" y="300895"/>
                    <a:pt x="0" y="302228"/>
                    <a:pt x="0" y="303466"/>
                  </a:cubicBezTo>
                  <a:lnTo>
                    <a:pt x="0" y="427387"/>
                  </a:lnTo>
                  <a:lnTo>
                    <a:pt x="57341" y="426530"/>
                  </a:lnTo>
                  <a:lnTo>
                    <a:pt x="411099" y="426530"/>
                  </a:lnTo>
                  <a:cubicBezTo>
                    <a:pt x="442817" y="426530"/>
                    <a:pt x="468725" y="452438"/>
                    <a:pt x="468725" y="484156"/>
                  </a:cubicBezTo>
                  <a:lnTo>
                    <a:pt x="468725" y="669512"/>
                  </a:lnTo>
                  <a:cubicBezTo>
                    <a:pt x="468725" y="701230"/>
                    <a:pt x="442817" y="727138"/>
                    <a:pt x="411099" y="727138"/>
                  </a:cubicBezTo>
                  <a:lnTo>
                    <a:pt x="390716" y="727138"/>
                  </a:lnTo>
                  <a:cubicBezTo>
                    <a:pt x="346139" y="727138"/>
                    <a:pt x="309753" y="763524"/>
                    <a:pt x="309753" y="808101"/>
                  </a:cubicBezTo>
                  <a:lnTo>
                    <a:pt x="309753" y="946975"/>
                  </a:lnTo>
                  <a:cubicBezTo>
                    <a:pt x="309753" y="979456"/>
                    <a:pt x="283845" y="1006030"/>
                    <a:pt x="252127" y="1006030"/>
                  </a:cubicBezTo>
                  <a:lnTo>
                    <a:pt x="231743" y="1006030"/>
                  </a:lnTo>
                  <a:cubicBezTo>
                    <a:pt x="187166" y="1006030"/>
                    <a:pt x="150781" y="1042416"/>
                    <a:pt x="150781" y="1086993"/>
                  </a:cubicBezTo>
                  <a:lnTo>
                    <a:pt x="150781" y="1293495"/>
                  </a:lnTo>
                  <a:lnTo>
                    <a:pt x="107347" y="1294162"/>
                  </a:lnTo>
                  <a:cubicBezTo>
                    <a:pt x="109347" y="1294352"/>
                    <a:pt x="111347" y="1294352"/>
                    <a:pt x="113348" y="1294352"/>
                  </a:cubicBezTo>
                  <a:lnTo>
                    <a:pt x="226600" y="1294352"/>
                  </a:lnTo>
                  <a:cubicBezTo>
                    <a:pt x="266605" y="1294352"/>
                    <a:pt x="300038" y="1322832"/>
                    <a:pt x="306515" y="1362266"/>
                  </a:cubicBezTo>
                  <a:cubicBezTo>
                    <a:pt x="312992" y="1401889"/>
                    <a:pt x="347567" y="1432274"/>
                    <a:pt x="388906" y="1432274"/>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9" name="Freeform: Shape 188">
              <a:extLst>
                <a:ext uri="{FF2B5EF4-FFF2-40B4-BE49-F238E27FC236}">
                  <a16:creationId xmlns:a16="http://schemas.microsoft.com/office/drawing/2014/main" id="{3B32754D-3E5F-4015-B2AA-C0AF959A2E66}"/>
                </a:ext>
              </a:extLst>
            </p:cNvPr>
            <p:cNvSpPr/>
            <p:nvPr/>
          </p:nvSpPr>
          <p:spPr>
            <a:xfrm>
              <a:off x="3572367" y="5286168"/>
              <a:ext cx="417766" cy="299656"/>
            </a:xfrm>
            <a:custGeom>
              <a:avLst/>
              <a:gdLst>
                <a:gd name="connsiteX0" fmla="*/ 0 w 417766"/>
                <a:gd name="connsiteY0" fmla="*/ 57626 h 299656"/>
                <a:gd name="connsiteX1" fmla="*/ 0 w 417766"/>
                <a:gd name="connsiteY1" fmla="*/ 77628 h 299656"/>
                <a:gd name="connsiteX2" fmla="*/ 57626 w 417766"/>
                <a:gd name="connsiteY2" fmla="*/ 135255 h 299656"/>
                <a:gd name="connsiteX3" fmla="*/ 201549 w 417766"/>
                <a:gd name="connsiteY3" fmla="*/ 135255 h 299656"/>
                <a:gd name="connsiteX4" fmla="*/ 282512 w 417766"/>
                <a:gd name="connsiteY4" fmla="*/ 216218 h 299656"/>
                <a:gd name="connsiteX5" fmla="*/ 282512 w 417766"/>
                <a:gd name="connsiteY5" fmla="*/ 242030 h 299656"/>
                <a:gd name="connsiteX6" fmla="*/ 340138 w 417766"/>
                <a:gd name="connsiteY6" fmla="*/ 299656 h 299656"/>
                <a:gd name="connsiteX7" fmla="*/ 360140 w 417766"/>
                <a:gd name="connsiteY7" fmla="*/ 299656 h 299656"/>
                <a:gd name="connsiteX8" fmla="*/ 417767 w 417766"/>
                <a:gd name="connsiteY8" fmla="*/ 242030 h 299656"/>
                <a:gd name="connsiteX9" fmla="*/ 417767 w 417766"/>
                <a:gd name="connsiteY9" fmla="*/ 77628 h 299656"/>
                <a:gd name="connsiteX10" fmla="*/ 417767 w 417766"/>
                <a:gd name="connsiteY10" fmla="*/ 57626 h 299656"/>
                <a:gd name="connsiteX11" fmla="*/ 417767 w 417766"/>
                <a:gd name="connsiteY11" fmla="*/ 56102 h 299656"/>
                <a:gd name="connsiteX12" fmla="*/ 417767 w 417766"/>
                <a:gd name="connsiteY12" fmla="*/ 56102 h 299656"/>
                <a:gd name="connsiteX13" fmla="*/ 417671 w 417766"/>
                <a:gd name="connsiteY13" fmla="*/ 54673 h 299656"/>
                <a:gd name="connsiteX14" fmla="*/ 417671 w 417766"/>
                <a:gd name="connsiteY14" fmla="*/ 54673 h 299656"/>
                <a:gd name="connsiteX15" fmla="*/ 417576 w 417766"/>
                <a:gd name="connsiteY15" fmla="*/ 53244 h 299656"/>
                <a:gd name="connsiteX16" fmla="*/ 417576 w 417766"/>
                <a:gd name="connsiteY16" fmla="*/ 53244 h 299656"/>
                <a:gd name="connsiteX17" fmla="*/ 417481 w 417766"/>
                <a:gd name="connsiteY17" fmla="*/ 51816 h 299656"/>
                <a:gd name="connsiteX18" fmla="*/ 417481 w 417766"/>
                <a:gd name="connsiteY18" fmla="*/ 51816 h 299656"/>
                <a:gd name="connsiteX19" fmla="*/ 417290 w 417766"/>
                <a:gd name="connsiteY19" fmla="*/ 50387 h 299656"/>
                <a:gd name="connsiteX20" fmla="*/ 417290 w 417766"/>
                <a:gd name="connsiteY20" fmla="*/ 50387 h 299656"/>
                <a:gd name="connsiteX21" fmla="*/ 417100 w 417766"/>
                <a:gd name="connsiteY21" fmla="*/ 48958 h 299656"/>
                <a:gd name="connsiteX22" fmla="*/ 417100 w 417766"/>
                <a:gd name="connsiteY22" fmla="*/ 48958 h 299656"/>
                <a:gd name="connsiteX23" fmla="*/ 416909 w 417766"/>
                <a:gd name="connsiteY23" fmla="*/ 47530 h 299656"/>
                <a:gd name="connsiteX24" fmla="*/ 416909 w 417766"/>
                <a:gd name="connsiteY24" fmla="*/ 47530 h 299656"/>
                <a:gd name="connsiteX25" fmla="*/ 416623 w 417766"/>
                <a:gd name="connsiteY25" fmla="*/ 46101 h 299656"/>
                <a:gd name="connsiteX26" fmla="*/ 416623 w 417766"/>
                <a:gd name="connsiteY26" fmla="*/ 46101 h 299656"/>
                <a:gd name="connsiteX27" fmla="*/ 416338 w 417766"/>
                <a:gd name="connsiteY27" fmla="*/ 44672 h 299656"/>
                <a:gd name="connsiteX28" fmla="*/ 416338 w 417766"/>
                <a:gd name="connsiteY28" fmla="*/ 44672 h 299656"/>
                <a:gd name="connsiteX29" fmla="*/ 415957 w 417766"/>
                <a:gd name="connsiteY29" fmla="*/ 43243 h 299656"/>
                <a:gd name="connsiteX30" fmla="*/ 415957 w 417766"/>
                <a:gd name="connsiteY30" fmla="*/ 43243 h 299656"/>
                <a:gd name="connsiteX31" fmla="*/ 415576 w 417766"/>
                <a:gd name="connsiteY31" fmla="*/ 41910 h 299656"/>
                <a:gd name="connsiteX32" fmla="*/ 415576 w 417766"/>
                <a:gd name="connsiteY32" fmla="*/ 41910 h 299656"/>
                <a:gd name="connsiteX33" fmla="*/ 415195 w 417766"/>
                <a:gd name="connsiteY33" fmla="*/ 40577 h 299656"/>
                <a:gd name="connsiteX34" fmla="*/ 415195 w 417766"/>
                <a:gd name="connsiteY34" fmla="*/ 40577 h 299656"/>
                <a:gd name="connsiteX35" fmla="*/ 414719 w 417766"/>
                <a:gd name="connsiteY35" fmla="*/ 39243 h 299656"/>
                <a:gd name="connsiteX36" fmla="*/ 414719 w 417766"/>
                <a:gd name="connsiteY36" fmla="*/ 39243 h 299656"/>
                <a:gd name="connsiteX37" fmla="*/ 414242 w 417766"/>
                <a:gd name="connsiteY37" fmla="*/ 37909 h 299656"/>
                <a:gd name="connsiteX38" fmla="*/ 414242 w 417766"/>
                <a:gd name="connsiteY38" fmla="*/ 37909 h 299656"/>
                <a:gd name="connsiteX39" fmla="*/ 413766 w 417766"/>
                <a:gd name="connsiteY39" fmla="*/ 36576 h 299656"/>
                <a:gd name="connsiteX40" fmla="*/ 413766 w 417766"/>
                <a:gd name="connsiteY40" fmla="*/ 36576 h 299656"/>
                <a:gd name="connsiteX41" fmla="*/ 413195 w 417766"/>
                <a:gd name="connsiteY41" fmla="*/ 35243 h 299656"/>
                <a:gd name="connsiteX42" fmla="*/ 413195 w 417766"/>
                <a:gd name="connsiteY42" fmla="*/ 35243 h 299656"/>
                <a:gd name="connsiteX43" fmla="*/ 412623 w 417766"/>
                <a:gd name="connsiteY43" fmla="*/ 34004 h 299656"/>
                <a:gd name="connsiteX44" fmla="*/ 412623 w 417766"/>
                <a:gd name="connsiteY44" fmla="*/ 34004 h 299656"/>
                <a:gd name="connsiteX45" fmla="*/ 412052 w 417766"/>
                <a:gd name="connsiteY45" fmla="*/ 32766 h 299656"/>
                <a:gd name="connsiteX46" fmla="*/ 412052 w 417766"/>
                <a:gd name="connsiteY46" fmla="*/ 32766 h 299656"/>
                <a:gd name="connsiteX47" fmla="*/ 411385 w 417766"/>
                <a:gd name="connsiteY47" fmla="*/ 31528 h 299656"/>
                <a:gd name="connsiteX48" fmla="*/ 411385 w 417766"/>
                <a:gd name="connsiteY48" fmla="*/ 31528 h 299656"/>
                <a:gd name="connsiteX49" fmla="*/ 410718 w 417766"/>
                <a:gd name="connsiteY49" fmla="*/ 30289 h 299656"/>
                <a:gd name="connsiteX50" fmla="*/ 410718 w 417766"/>
                <a:gd name="connsiteY50" fmla="*/ 30289 h 299656"/>
                <a:gd name="connsiteX51" fmla="*/ 410051 w 417766"/>
                <a:gd name="connsiteY51" fmla="*/ 29051 h 299656"/>
                <a:gd name="connsiteX52" fmla="*/ 410051 w 417766"/>
                <a:gd name="connsiteY52" fmla="*/ 29051 h 299656"/>
                <a:gd name="connsiteX53" fmla="*/ 409385 w 417766"/>
                <a:gd name="connsiteY53" fmla="*/ 27813 h 299656"/>
                <a:gd name="connsiteX54" fmla="*/ 409385 w 417766"/>
                <a:gd name="connsiteY54" fmla="*/ 27813 h 299656"/>
                <a:gd name="connsiteX55" fmla="*/ 408622 w 417766"/>
                <a:gd name="connsiteY55" fmla="*/ 26670 h 299656"/>
                <a:gd name="connsiteX56" fmla="*/ 408622 w 417766"/>
                <a:gd name="connsiteY56" fmla="*/ 26670 h 299656"/>
                <a:gd name="connsiteX57" fmla="*/ 407861 w 417766"/>
                <a:gd name="connsiteY57" fmla="*/ 25527 h 299656"/>
                <a:gd name="connsiteX58" fmla="*/ 407861 w 417766"/>
                <a:gd name="connsiteY58" fmla="*/ 25527 h 299656"/>
                <a:gd name="connsiteX59" fmla="*/ 407098 w 417766"/>
                <a:gd name="connsiteY59" fmla="*/ 24384 h 299656"/>
                <a:gd name="connsiteX60" fmla="*/ 407098 w 417766"/>
                <a:gd name="connsiteY60" fmla="*/ 24384 h 299656"/>
                <a:gd name="connsiteX61" fmla="*/ 406241 w 417766"/>
                <a:gd name="connsiteY61" fmla="*/ 23241 h 299656"/>
                <a:gd name="connsiteX62" fmla="*/ 406241 w 417766"/>
                <a:gd name="connsiteY62" fmla="*/ 23241 h 299656"/>
                <a:gd name="connsiteX63" fmla="*/ 405384 w 417766"/>
                <a:gd name="connsiteY63" fmla="*/ 22193 h 299656"/>
                <a:gd name="connsiteX64" fmla="*/ 405384 w 417766"/>
                <a:gd name="connsiteY64" fmla="*/ 22193 h 299656"/>
                <a:gd name="connsiteX65" fmla="*/ 404527 w 417766"/>
                <a:gd name="connsiteY65" fmla="*/ 21145 h 299656"/>
                <a:gd name="connsiteX66" fmla="*/ 404527 w 417766"/>
                <a:gd name="connsiteY66" fmla="*/ 21145 h 299656"/>
                <a:gd name="connsiteX67" fmla="*/ 403670 w 417766"/>
                <a:gd name="connsiteY67" fmla="*/ 20098 h 299656"/>
                <a:gd name="connsiteX68" fmla="*/ 403670 w 417766"/>
                <a:gd name="connsiteY68" fmla="*/ 20098 h 299656"/>
                <a:gd name="connsiteX69" fmla="*/ 402717 w 417766"/>
                <a:gd name="connsiteY69" fmla="*/ 19050 h 299656"/>
                <a:gd name="connsiteX70" fmla="*/ 402717 w 417766"/>
                <a:gd name="connsiteY70" fmla="*/ 19050 h 299656"/>
                <a:gd name="connsiteX71" fmla="*/ 401764 w 417766"/>
                <a:gd name="connsiteY71" fmla="*/ 18002 h 299656"/>
                <a:gd name="connsiteX72" fmla="*/ 401764 w 417766"/>
                <a:gd name="connsiteY72" fmla="*/ 18002 h 299656"/>
                <a:gd name="connsiteX73" fmla="*/ 400812 w 417766"/>
                <a:gd name="connsiteY73" fmla="*/ 17050 h 299656"/>
                <a:gd name="connsiteX74" fmla="*/ 400812 w 417766"/>
                <a:gd name="connsiteY74" fmla="*/ 17050 h 299656"/>
                <a:gd name="connsiteX75" fmla="*/ 399860 w 417766"/>
                <a:gd name="connsiteY75" fmla="*/ 16097 h 299656"/>
                <a:gd name="connsiteX76" fmla="*/ 399860 w 417766"/>
                <a:gd name="connsiteY76" fmla="*/ 16097 h 299656"/>
                <a:gd name="connsiteX77" fmla="*/ 398812 w 417766"/>
                <a:gd name="connsiteY77" fmla="*/ 15144 h 299656"/>
                <a:gd name="connsiteX78" fmla="*/ 398812 w 417766"/>
                <a:gd name="connsiteY78" fmla="*/ 15144 h 299656"/>
                <a:gd name="connsiteX79" fmla="*/ 397764 w 417766"/>
                <a:gd name="connsiteY79" fmla="*/ 14192 h 299656"/>
                <a:gd name="connsiteX80" fmla="*/ 397764 w 417766"/>
                <a:gd name="connsiteY80" fmla="*/ 14192 h 299656"/>
                <a:gd name="connsiteX81" fmla="*/ 396716 w 417766"/>
                <a:gd name="connsiteY81" fmla="*/ 13335 h 299656"/>
                <a:gd name="connsiteX82" fmla="*/ 396716 w 417766"/>
                <a:gd name="connsiteY82" fmla="*/ 13335 h 299656"/>
                <a:gd name="connsiteX83" fmla="*/ 395669 w 417766"/>
                <a:gd name="connsiteY83" fmla="*/ 12478 h 299656"/>
                <a:gd name="connsiteX84" fmla="*/ 395669 w 417766"/>
                <a:gd name="connsiteY84" fmla="*/ 12478 h 299656"/>
                <a:gd name="connsiteX85" fmla="*/ 394621 w 417766"/>
                <a:gd name="connsiteY85" fmla="*/ 11620 h 299656"/>
                <a:gd name="connsiteX86" fmla="*/ 394621 w 417766"/>
                <a:gd name="connsiteY86" fmla="*/ 11620 h 299656"/>
                <a:gd name="connsiteX87" fmla="*/ 393478 w 417766"/>
                <a:gd name="connsiteY87" fmla="*/ 10763 h 299656"/>
                <a:gd name="connsiteX88" fmla="*/ 393478 w 417766"/>
                <a:gd name="connsiteY88" fmla="*/ 10763 h 299656"/>
                <a:gd name="connsiteX89" fmla="*/ 392335 w 417766"/>
                <a:gd name="connsiteY89" fmla="*/ 10001 h 299656"/>
                <a:gd name="connsiteX90" fmla="*/ 392335 w 417766"/>
                <a:gd name="connsiteY90" fmla="*/ 10001 h 299656"/>
                <a:gd name="connsiteX91" fmla="*/ 391192 w 417766"/>
                <a:gd name="connsiteY91" fmla="*/ 9239 h 299656"/>
                <a:gd name="connsiteX92" fmla="*/ 391192 w 417766"/>
                <a:gd name="connsiteY92" fmla="*/ 9239 h 299656"/>
                <a:gd name="connsiteX93" fmla="*/ 390049 w 417766"/>
                <a:gd name="connsiteY93" fmla="*/ 8477 h 299656"/>
                <a:gd name="connsiteX94" fmla="*/ 390049 w 417766"/>
                <a:gd name="connsiteY94" fmla="*/ 8477 h 299656"/>
                <a:gd name="connsiteX95" fmla="*/ 388811 w 417766"/>
                <a:gd name="connsiteY95" fmla="*/ 7811 h 299656"/>
                <a:gd name="connsiteX96" fmla="*/ 388811 w 417766"/>
                <a:gd name="connsiteY96" fmla="*/ 7811 h 299656"/>
                <a:gd name="connsiteX97" fmla="*/ 387572 w 417766"/>
                <a:gd name="connsiteY97" fmla="*/ 7144 h 299656"/>
                <a:gd name="connsiteX98" fmla="*/ 387572 w 417766"/>
                <a:gd name="connsiteY98" fmla="*/ 7144 h 299656"/>
                <a:gd name="connsiteX99" fmla="*/ 386334 w 417766"/>
                <a:gd name="connsiteY99" fmla="*/ 6477 h 299656"/>
                <a:gd name="connsiteX100" fmla="*/ 386334 w 417766"/>
                <a:gd name="connsiteY100" fmla="*/ 6477 h 299656"/>
                <a:gd name="connsiteX101" fmla="*/ 385096 w 417766"/>
                <a:gd name="connsiteY101" fmla="*/ 5810 h 299656"/>
                <a:gd name="connsiteX102" fmla="*/ 385096 w 417766"/>
                <a:gd name="connsiteY102" fmla="*/ 5810 h 299656"/>
                <a:gd name="connsiteX103" fmla="*/ 383858 w 417766"/>
                <a:gd name="connsiteY103" fmla="*/ 5239 h 299656"/>
                <a:gd name="connsiteX104" fmla="*/ 383858 w 417766"/>
                <a:gd name="connsiteY104" fmla="*/ 5239 h 299656"/>
                <a:gd name="connsiteX105" fmla="*/ 382619 w 417766"/>
                <a:gd name="connsiteY105" fmla="*/ 4667 h 299656"/>
                <a:gd name="connsiteX106" fmla="*/ 382619 w 417766"/>
                <a:gd name="connsiteY106" fmla="*/ 4667 h 299656"/>
                <a:gd name="connsiteX107" fmla="*/ 381286 w 417766"/>
                <a:gd name="connsiteY107" fmla="*/ 4096 h 299656"/>
                <a:gd name="connsiteX108" fmla="*/ 381286 w 417766"/>
                <a:gd name="connsiteY108" fmla="*/ 4096 h 299656"/>
                <a:gd name="connsiteX109" fmla="*/ 379952 w 417766"/>
                <a:gd name="connsiteY109" fmla="*/ 3620 h 299656"/>
                <a:gd name="connsiteX110" fmla="*/ 379952 w 417766"/>
                <a:gd name="connsiteY110" fmla="*/ 3620 h 299656"/>
                <a:gd name="connsiteX111" fmla="*/ 378619 w 417766"/>
                <a:gd name="connsiteY111" fmla="*/ 3143 h 299656"/>
                <a:gd name="connsiteX112" fmla="*/ 378619 w 417766"/>
                <a:gd name="connsiteY112" fmla="*/ 3143 h 299656"/>
                <a:gd name="connsiteX113" fmla="*/ 377285 w 417766"/>
                <a:gd name="connsiteY113" fmla="*/ 2667 h 299656"/>
                <a:gd name="connsiteX114" fmla="*/ 377285 w 417766"/>
                <a:gd name="connsiteY114" fmla="*/ 2667 h 299656"/>
                <a:gd name="connsiteX115" fmla="*/ 375952 w 417766"/>
                <a:gd name="connsiteY115" fmla="*/ 2286 h 299656"/>
                <a:gd name="connsiteX116" fmla="*/ 375952 w 417766"/>
                <a:gd name="connsiteY116" fmla="*/ 2286 h 299656"/>
                <a:gd name="connsiteX117" fmla="*/ 374618 w 417766"/>
                <a:gd name="connsiteY117" fmla="*/ 1905 h 299656"/>
                <a:gd name="connsiteX118" fmla="*/ 374618 w 417766"/>
                <a:gd name="connsiteY118" fmla="*/ 1905 h 299656"/>
                <a:gd name="connsiteX119" fmla="*/ 373285 w 417766"/>
                <a:gd name="connsiteY119" fmla="*/ 1524 h 299656"/>
                <a:gd name="connsiteX120" fmla="*/ 373285 w 417766"/>
                <a:gd name="connsiteY120" fmla="*/ 1524 h 299656"/>
                <a:gd name="connsiteX121" fmla="*/ 371856 w 417766"/>
                <a:gd name="connsiteY121" fmla="*/ 1238 h 299656"/>
                <a:gd name="connsiteX122" fmla="*/ 371856 w 417766"/>
                <a:gd name="connsiteY122" fmla="*/ 1238 h 299656"/>
                <a:gd name="connsiteX123" fmla="*/ 370427 w 417766"/>
                <a:gd name="connsiteY123" fmla="*/ 952 h 299656"/>
                <a:gd name="connsiteX124" fmla="*/ 370427 w 417766"/>
                <a:gd name="connsiteY124" fmla="*/ 952 h 299656"/>
                <a:gd name="connsiteX125" fmla="*/ 368998 w 417766"/>
                <a:gd name="connsiteY125" fmla="*/ 667 h 299656"/>
                <a:gd name="connsiteX126" fmla="*/ 368998 w 417766"/>
                <a:gd name="connsiteY126" fmla="*/ 667 h 299656"/>
                <a:gd name="connsiteX127" fmla="*/ 367570 w 417766"/>
                <a:gd name="connsiteY127" fmla="*/ 476 h 299656"/>
                <a:gd name="connsiteX128" fmla="*/ 367570 w 417766"/>
                <a:gd name="connsiteY128" fmla="*/ 476 h 299656"/>
                <a:gd name="connsiteX129" fmla="*/ 366141 w 417766"/>
                <a:gd name="connsiteY129" fmla="*/ 285 h 299656"/>
                <a:gd name="connsiteX130" fmla="*/ 366141 w 417766"/>
                <a:gd name="connsiteY130" fmla="*/ 285 h 299656"/>
                <a:gd name="connsiteX131" fmla="*/ 364712 w 417766"/>
                <a:gd name="connsiteY131" fmla="*/ 190 h 299656"/>
                <a:gd name="connsiteX132" fmla="*/ 364712 w 417766"/>
                <a:gd name="connsiteY132" fmla="*/ 190 h 299656"/>
                <a:gd name="connsiteX133" fmla="*/ 363284 w 417766"/>
                <a:gd name="connsiteY133" fmla="*/ 95 h 299656"/>
                <a:gd name="connsiteX134" fmla="*/ 363284 w 417766"/>
                <a:gd name="connsiteY134" fmla="*/ 95 h 299656"/>
                <a:gd name="connsiteX135" fmla="*/ 362807 w 417766"/>
                <a:gd name="connsiteY135" fmla="*/ 95 h 299656"/>
                <a:gd name="connsiteX136" fmla="*/ 360902 w 417766"/>
                <a:gd name="connsiteY136" fmla="*/ 0 h 299656"/>
                <a:gd name="connsiteX137" fmla="*/ 360426 w 417766"/>
                <a:gd name="connsiteY137" fmla="*/ 0 h 299656"/>
                <a:gd name="connsiteX138" fmla="*/ 360426 w 417766"/>
                <a:gd name="connsiteY138" fmla="*/ 0 h 299656"/>
                <a:gd name="connsiteX139" fmla="*/ 340423 w 417766"/>
                <a:gd name="connsiteY139" fmla="*/ 0 h 299656"/>
                <a:gd name="connsiteX140" fmla="*/ 57912 w 417766"/>
                <a:gd name="connsiteY140" fmla="*/ 0 h 299656"/>
                <a:gd name="connsiteX141" fmla="*/ 0 w 417766"/>
                <a:gd name="connsiteY141" fmla="*/ 57626 h 299656"/>
                <a:gd name="connsiteX142" fmla="*/ 0 w 417766"/>
                <a:gd name="connsiteY142" fmla="*/ 57626 h 299656"/>
                <a:gd name="connsiteX143" fmla="*/ 417767 w 417766"/>
                <a:gd name="connsiteY143" fmla="*/ 57626 h 299656"/>
                <a:gd name="connsiteX144" fmla="*/ 417767 w 417766"/>
                <a:gd name="connsiteY144" fmla="*/ 57626 h 299656"/>
                <a:gd name="connsiteX145" fmla="*/ 417767 w 417766"/>
                <a:gd name="connsiteY145" fmla="*/ 57626 h 29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417766" h="299656">
                  <a:moveTo>
                    <a:pt x="0" y="57626"/>
                  </a:moveTo>
                  <a:lnTo>
                    <a:pt x="0" y="77628"/>
                  </a:lnTo>
                  <a:cubicBezTo>
                    <a:pt x="0" y="109347"/>
                    <a:pt x="25908" y="135255"/>
                    <a:pt x="57626" y="135255"/>
                  </a:cubicBezTo>
                  <a:lnTo>
                    <a:pt x="201549" y="135255"/>
                  </a:lnTo>
                  <a:cubicBezTo>
                    <a:pt x="246126" y="135255"/>
                    <a:pt x="282512" y="171640"/>
                    <a:pt x="282512" y="216218"/>
                  </a:cubicBezTo>
                  <a:lnTo>
                    <a:pt x="282512" y="242030"/>
                  </a:lnTo>
                  <a:cubicBezTo>
                    <a:pt x="282512" y="273748"/>
                    <a:pt x="308420" y="299656"/>
                    <a:pt x="340138" y="299656"/>
                  </a:cubicBezTo>
                  <a:lnTo>
                    <a:pt x="360140" y="299656"/>
                  </a:lnTo>
                  <a:cubicBezTo>
                    <a:pt x="391859" y="299656"/>
                    <a:pt x="417767" y="273748"/>
                    <a:pt x="417767" y="242030"/>
                  </a:cubicBezTo>
                  <a:lnTo>
                    <a:pt x="417767" y="77628"/>
                  </a:lnTo>
                  <a:lnTo>
                    <a:pt x="417767" y="57626"/>
                  </a:lnTo>
                  <a:lnTo>
                    <a:pt x="417767" y="56102"/>
                  </a:lnTo>
                  <a:lnTo>
                    <a:pt x="417767" y="56102"/>
                  </a:lnTo>
                  <a:lnTo>
                    <a:pt x="417671" y="54673"/>
                  </a:lnTo>
                  <a:lnTo>
                    <a:pt x="417671" y="54673"/>
                  </a:lnTo>
                  <a:lnTo>
                    <a:pt x="417576" y="53244"/>
                  </a:lnTo>
                  <a:lnTo>
                    <a:pt x="417576" y="53244"/>
                  </a:lnTo>
                  <a:lnTo>
                    <a:pt x="417481" y="51816"/>
                  </a:lnTo>
                  <a:lnTo>
                    <a:pt x="417481" y="51816"/>
                  </a:lnTo>
                  <a:lnTo>
                    <a:pt x="417290" y="50387"/>
                  </a:lnTo>
                  <a:lnTo>
                    <a:pt x="417290" y="50387"/>
                  </a:lnTo>
                  <a:lnTo>
                    <a:pt x="417100" y="48958"/>
                  </a:lnTo>
                  <a:lnTo>
                    <a:pt x="417100" y="48958"/>
                  </a:lnTo>
                  <a:lnTo>
                    <a:pt x="416909" y="47530"/>
                  </a:lnTo>
                  <a:lnTo>
                    <a:pt x="416909" y="47530"/>
                  </a:lnTo>
                  <a:cubicBezTo>
                    <a:pt x="416814" y="47054"/>
                    <a:pt x="416719" y="46577"/>
                    <a:pt x="416623" y="46101"/>
                  </a:cubicBezTo>
                  <a:lnTo>
                    <a:pt x="416623" y="46101"/>
                  </a:lnTo>
                  <a:lnTo>
                    <a:pt x="416338" y="44672"/>
                  </a:lnTo>
                  <a:lnTo>
                    <a:pt x="416338" y="44672"/>
                  </a:lnTo>
                  <a:lnTo>
                    <a:pt x="415957" y="43243"/>
                  </a:lnTo>
                  <a:lnTo>
                    <a:pt x="415957" y="43243"/>
                  </a:lnTo>
                  <a:lnTo>
                    <a:pt x="415576" y="41910"/>
                  </a:lnTo>
                  <a:lnTo>
                    <a:pt x="415576" y="41910"/>
                  </a:lnTo>
                  <a:lnTo>
                    <a:pt x="415195" y="40577"/>
                  </a:lnTo>
                  <a:lnTo>
                    <a:pt x="415195" y="40577"/>
                  </a:lnTo>
                  <a:lnTo>
                    <a:pt x="414719" y="39243"/>
                  </a:lnTo>
                  <a:lnTo>
                    <a:pt x="414719" y="39243"/>
                  </a:lnTo>
                  <a:lnTo>
                    <a:pt x="414242" y="37909"/>
                  </a:lnTo>
                  <a:lnTo>
                    <a:pt x="414242" y="37909"/>
                  </a:lnTo>
                  <a:lnTo>
                    <a:pt x="413766" y="36576"/>
                  </a:lnTo>
                  <a:lnTo>
                    <a:pt x="413766" y="36576"/>
                  </a:lnTo>
                  <a:lnTo>
                    <a:pt x="413195" y="35243"/>
                  </a:lnTo>
                  <a:lnTo>
                    <a:pt x="413195" y="35243"/>
                  </a:lnTo>
                  <a:lnTo>
                    <a:pt x="412623" y="34004"/>
                  </a:lnTo>
                  <a:lnTo>
                    <a:pt x="412623" y="34004"/>
                  </a:lnTo>
                  <a:lnTo>
                    <a:pt x="412052" y="32766"/>
                  </a:lnTo>
                  <a:lnTo>
                    <a:pt x="412052" y="32766"/>
                  </a:lnTo>
                  <a:lnTo>
                    <a:pt x="411385" y="31528"/>
                  </a:lnTo>
                  <a:lnTo>
                    <a:pt x="411385" y="31528"/>
                  </a:lnTo>
                  <a:cubicBezTo>
                    <a:pt x="411194" y="31146"/>
                    <a:pt x="411004" y="30670"/>
                    <a:pt x="410718" y="30289"/>
                  </a:cubicBezTo>
                  <a:lnTo>
                    <a:pt x="410718" y="30289"/>
                  </a:lnTo>
                  <a:lnTo>
                    <a:pt x="410051" y="29051"/>
                  </a:lnTo>
                  <a:lnTo>
                    <a:pt x="410051" y="29051"/>
                  </a:lnTo>
                  <a:cubicBezTo>
                    <a:pt x="409861" y="28670"/>
                    <a:pt x="409575" y="28289"/>
                    <a:pt x="409385" y="27813"/>
                  </a:cubicBezTo>
                  <a:lnTo>
                    <a:pt x="409385" y="27813"/>
                  </a:lnTo>
                  <a:lnTo>
                    <a:pt x="408622" y="26670"/>
                  </a:lnTo>
                  <a:lnTo>
                    <a:pt x="408622" y="26670"/>
                  </a:lnTo>
                  <a:lnTo>
                    <a:pt x="407861" y="25527"/>
                  </a:lnTo>
                  <a:lnTo>
                    <a:pt x="407861" y="25527"/>
                  </a:lnTo>
                  <a:lnTo>
                    <a:pt x="407098" y="24384"/>
                  </a:lnTo>
                  <a:lnTo>
                    <a:pt x="407098" y="24384"/>
                  </a:lnTo>
                  <a:lnTo>
                    <a:pt x="406241" y="23241"/>
                  </a:lnTo>
                  <a:lnTo>
                    <a:pt x="406241" y="23241"/>
                  </a:lnTo>
                  <a:lnTo>
                    <a:pt x="405384" y="22193"/>
                  </a:lnTo>
                  <a:lnTo>
                    <a:pt x="405384" y="22193"/>
                  </a:lnTo>
                  <a:cubicBezTo>
                    <a:pt x="405098" y="21812"/>
                    <a:pt x="404813" y="21431"/>
                    <a:pt x="404527" y="21145"/>
                  </a:cubicBezTo>
                  <a:lnTo>
                    <a:pt x="404527" y="21145"/>
                  </a:lnTo>
                  <a:lnTo>
                    <a:pt x="403670" y="20098"/>
                  </a:lnTo>
                  <a:lnTo>
                    <a:pt x="403670" y="20098"/>
                  </a:lnTo>
                  <a:lnTo>
                    <a:pt x="402717" y="19050"/>
                  </a:lnTo>
                  <a:lnTo>
                    <a:pt x="402717" y="19050"/>
                  </a:lnTo>
                  <a:lnTo>
                    <a:pt x="401764" y="18002"/>
                  </a:lnTo>
                  <a:lnTo>
                    <a:pt x="401764" y="18002"/>
                  </a:lnTo>
                  <a:lnTo>
                    <a:pt x="400812" y="17050"/>
                  </a:lnTo>
                  <a:lnTo>
                    <a:pt x="400812" y="17050"/>
                  </a:lnTo>
                  <a:lnTo>
                    <a:pt x="399860" y="16097"/>
                  </a:lnTo>
                  <a:lnTo>
                    <a:pt x="399860" y="16097"/>
                  </a:lnTo>
                  <a:lnTo>
                    <a:pt x="398812" y="15144"/>
                  </a:lnTo>
                  <a:lnTo>
                    <a:pt x="398812" y="15144"/>
                  </a:lnTo>
                  <a:lnTo>
                    <a:pt x="397764" y="14192"/>
                  </a:lnTo>
                  <a:lnTo>
                    <a:pt x="397764" y="14192"/>
                  </a:lnTo>
                  <a:lnTo>
                    <a:pt x="396716" y="13335"/>
                  </a:lnTo>
                  <a:lnTo>
                    <a:pt x="396716" y="13335"/>
                  </a:lnTo>
                  <a:cubicBezTo>
                    <a:pt x="396335" y="13049"/>
                    <a:pt x="395954" y="12763"/>
                    <a:pt x="395669" y="12478"/>
                  </a:cubicBezTo>
                  <a:lnTo>
                    <a:pt x="395669" y="12478"/>
                  </a:lnTo>
                  <a:cubicBezTo>
                    <a:pt x="395288" y="12192"/>
                    <a:pt x="394906" y="11906"/>
                    <a:pt x="394621" y="11620"/>
                  </a:cubicBezTo>
                  <a:lnTo>
                    <a:pt x="394621" y="11620"/>
                  </a:lnTo>
                  <a:lnTo>
                    <a:pt x="393478" y="10763"/>
                  </a:lnTo>
                  <a:lnTo>
                    <a:pt x="393478" y="10763"/>
                  </a:lnTo>
                  <a:lnTo>
                    <a:pt x="392335" y="10001"/>
                  </a:lnTo>
                  <a:lnTo>
                    <a:pt x="392335" y="10001"/>
                  </a:lnTo>
                  <a:lnTo>
                    <a:pt x="391192" y="9239"/>
                  </a:lnTo>
                  <a:lnTo>
                    <a:pt x="391192" y="9239"/>
                  </a:lnTo>
                  <a:lnTo>
                    <a:pt x="390049" y="8477"/>
                  </a:lnTo>
                  <a:lnTo>
                    <a:pt x="390049" y="8477"/>
                  </a:lnTo>
                  <a:lnTo>
                    <a:pt x="388811" y="7811"/>
                  </a:lnTo>
                  <a:lnTo>
                    <a:pt x="388811" y="7811"/>
                  </a:lnTo>
                  <a:lnTo>
                    <a:pt x="387572" y="7144"/>
                  </a:lnTo>
                  <a:lnTo>
                    <a:pt x="387572" y="7144"/>
                  </a:lnTo>
                  <a:lnTo>
                    <a:pt x="386334" y="6477"/>
                  </a:lnTo>
                  <a:lnTo>
                    <a:pt x="386334" y="6477"/>
                  </a:lnTo>
                  <a:lnTo>
                    <a:pt x="385096" y="5810"/>
                  </a:lnTo>
                  <a:lnTo>
                    <a:pt x="385096" y="5810"/>
                  </a:lnTo>
                  <a:lnTo>
                    <a:pt x="383858" y="5239"/>
                  </a:lnTo>
                  <a:lnTo>
                    <a:pt x="383858" y="5239"/>
                  </a:lnTo>
                  <a:cubicBezTo>
                    <a:pt x="383477" y="5048"/>
                    <a:pt x="383000" y="4858"/>
                    <a:pt x="382619" y="4667"/>
                  </a:cubicBezTo>
                  <a:lnTo>
                    <a:pt x="382619" y="4667"/>
                  </a:lnTo>
                  <a:lnTo>
                    <a:pt x="381286" y="4096"/>
                  </a:lnTo>
                  <a:lnTo>
                    <a:pt x="381286" y="4096"/>
                  </a:lnTo>
                  <a:lnTo>
                    <a:pt x="379952" y="3620"/>
                  </a:lnTo>
                  <a:lnTo>
                    <a:pt x="379952" y="3620"/>
                  </a:lnTo>
                  <a:lnTo>
                    <a:pt x="378619" y="3143"/>
                  </a:lnTo>
                  <a:lnTo>
                    <a:pt x="378619" y="3143"/>
                  </a:lnTo>
                  <a:lnTo>
                    <a:pt x="377285" y="2667"/>
                  </a:lnTo>
                  <a:lnTo>
                    <a:pt x="377285" y="2667"/>
                  </a:lnTo>
                  <a:lnTo>
                    <a:pt x="375952" y="2286"/>
                  </a:lnTo>
                  <a:lnTo>
                    <a:pt x="375952" y="2286"/>
                  </a:lnTo>
                  <a:lnTo>
                    <a:pt x="374618" y="1905"/>
                  </a:lnTo>
                  <a:lnTo>
                    <a:pt x="374618" y="1905"/>
                  </a:lnTo>
                  <a:lnTo>
                    <a:pt x="373285" y="1524"/>
                  </a:lnTo>
                  <a:lnTo>
                    <a:pt x="373285" y="1524"/>
                  </a:lnTo>
                  <a:lnTo>
                    <a:pt x="371856" y="1238"/>
                  </a:lnTo>
                  <a:lnTo>
                    <a:pt x="371856" y="1238"/>
                  </a:lnTo>
                  <a:cubicBezTo>
                    <a:pt x="371380" y="1143"/>
                    <a:pt x="370904" y="1048"/>
                    <a:pt x="370427" y="952"/>
                  </a:cubicBezTo>
                  <a:lnTo>
                    <a:pt x="370427" y="952"/>
                  </a:lnTo>
                  <a:lnTo>
                    <a:pt x="368998" y="667"/>
                  </a:lnTo>
                  <a:lnTo>
                    <a:pt x="368998" y="667"/>
                  </a:lnTo>
                  <a:lnTo>
                    <a:pt x="367570" y="476"/>
                  </a:lnTo>
                  <a:lnTo>
                    <a:pt x="367570" y="476"/>
                  </a:lnTo>
                  <a:lnTo>
                    <a:pt x="366141" y="285"/>
                  </a:lnTo>
                  <a:lnTo>
                    <a:pt x="366141" y="285"/>
                  </a:lnTo>
                  <a:lnTo>
                    <a:pt x="364712" y="190"/>
                  </a:lnTo>
                  <a:lnTo>
                    <a:pt x="364712" y="190"/>
                  </a:lnTo>
                  <a:lnTo>
                    <a:pt x="363284" y="95"/>
                  </a:lnTo>
                  <a:lnTo>
                    <a:pt x="363284" y="95"/>
                  </a:lnTo>
                  <a:lnTo>
                    <a:pt x="362807" y="95"/>
                  </a:lnTo>
                  <a:cubicBezTo>
                    <a:pt x="362141" y="95"/>
                    <a:pt x="361569" y="95"/>
                    <a:pt x="360902" y="0"/>
                  </a:cubicBezTo>
                  <a:lnTo>
                    <a:pt x="360426" y="0"/>
                  </a:lnTo>
                  <a:lnTo>
                    <a:pt x="360426" y="0"/>
                  </a:lnTo>
                  <a:lnTo>
                    <a:pt x="340423" y="0"/>
                  </a:lnTo>
                  <a:lnTo>
                    <a:pt x="57912" y="0"/>
                  </a:lnTo>
                  <a:cubicBezTo>
                    <a:pt x="25908" y="0"/>
                    <a:pt x="0" y="25908"/>
                    <a:pt x="0" y="57626"/>
                  </a:cubicBezTo>
                  <a:lnTo>
                    <a:pt x="0" y="57626"/>
                  </a:lnTo>
                  <a:close/>
                  <a:moveTo>
                    <a:pt x="417767" y="57626"/>
                  </a:moveTo>
                  <a:lnTo>
                    <a:pt x="417767" y="57626"/>
                  </a:lnTo>
                  <a:lnTo>
                    <a:pt x="417767" y="57626"/>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0" name="Freeform: Shape 189">
              <a:extLst>
                <a:ext uri="{FF2B5EF4-FFF2-40B4-BE49-F238E27FC236}">
                  <a16:creationId xmlns:a16="http://schemas.microsoft.com/office/drawing/2014/main" id="{957085BC-09FE-4530-8928-A158CE34019F}"/>
                </a:ext>
              </a:extLst>
            </p:cNvPr>
            <p:cNvSpPr/>
            <p:nvPr/>
          </p:nvSpPr>
          <p:spPr>
            <a:xfrm>
              <a:off x="2750550" y="3676824"/>
              <a:ext cx="1739455" cy="1600200"/>
            </a:xfrm>
            <a:custGeom>
              <a:avLst/>
              <a:gdLst>
                <a:gd name="connsiteX0" fmla="*/ 476 w 1739455"/>
                <a:gd name="connsiteY0" fmla="*/ 514921 h 1600200"/>
                <a:gd name="connsiteX1" fmla="*/ 48006 w 1739455"/>
                <a:gd name="connsiteY1" fmla="*/ 442722 h 1600200"/>
                <a:gd name="connsiteX2" fmla="*/ 234791 w 1739455"/>
                <a:gd name="connsiteY2" fmla="*/ 442722 h 1600200"/>
                <a:gd name="connsiteX3" fmla="*/ 319373 w 1739455"/>
                <a:gd name="connsiteY3" fmla="*/ 508063 h 1600200"/>
                <a:gd name="connsiteX4" fmla="*/ 319373 w 1739455"/>
                <a:gd name="connsiteY4" fmla="*/ 527018 h 1600200"/>
                <a:gd name="connsiteX5" fmla="*/ 377000 w 1739455"/>
                <a:gd name="connsiteY5" fmla="*/ 584645 h 1600200"/>
                <a:gd name="connsiteX6" fmla="*/ 405098 w 1739455"/>
                <a:gd name="connsiteY6" fmla="*/ 584645 h 1600200"/>
                <a:gd name="connsiteX7" fmla="*/ 486061 w 1739455"/>
                <a:gd name="connsiteY7" fmla="*/ 665607 h 1600200"/>
                <a:gd name="connsiteX8" fmla="*/ 486061 w 1739455"/>
                <a:gd name="connsiteY8" fmla="*/ 672751 h 1600200"/>
                <a:gd name="connsiteX9" fmla="*/ 486061 w 1739455"/>
                <a:gd name="connsiteY9" fmla="*/ 674275 h 1600200"/>
                <a:gd name="connsiteX10" fmla="*/ 486061 w 1739455"/>
                <a:gd name="connsiteY10" fmla="*/ 674275 h 1600200"/>
                <a:gd name="connsiteX11" fmla="*/ 486156 w 1739455"/>
                <a:gd name="connsiteY11" fmla="*/ 675704 h 1600200"/>
                <a:gd name="connsiteX12" fmla="*/ 486156 w 1739455"/>
                <a:gd name="connsiteY12" fmla="*/ 675704 h 1600200"/>
                <a:gd name="connsiteX13" fmla="*/ 486251 w 1739455"/>
                <a:gd name="connsiteY13" fmla="*/ 677132 h 1600200"/>
                <a:gd name="connsiteX14" fmla="*/ 486251 w 1739455"/>
                <a:gd name="connsiteY14" fmla="*/ 677132 h 1600200"/>
                <a:gd name="connsiteX15" fmla="*/ 486346 w 1739455"/>
                <a:gd name="connsiteY15" fmla="*/ 678561 h 1600200"/>
                <a:gd name="connsiteX16" fmla="*/ 486346 w 1739455"/>
                <a:gd name="connsiteY16" fmla="*/ 678561 h 1600200"/>
                <a:gd name="connsiteX17" fmla="*/ 486537 w 1739455"/>
                <a:gd name="connsiteY17" fmla="*/ 679990 h 1600200"/>
                <a:gd name="connsiteX18" fmla="*/ 486537 w 1739455"/>
                <a:gd name="connsiteY18" fmla="*/ 679990 h 1600200"/>
                <a:gd name="connsiteX19" fmla="*/ 486728 w 1739455"/>
                <a:gd name="connsiteY19" fmla="*/ 681419 h 1600200"/>
                <a:gd name="connsiteX20" fmla="*/ 486728 w 1739455"/>
                <a:gd name="connsiteY20" fmla="*/ 681419 h 1600200"/>
                <a:gd name="connsiteX21" fmla="*/ 486918 w 1739455"/>
                <a:gd name="connsiteY21" fmla="*/ 682847 h 1600200"/>
                <a:gd name="connsiteX22" fmla="*/ 486918 w 1739455"/>
                <a:gd name="connsiteY22" fmla="*/ 682847 h 1600200"/>
                <a:gd name="connsiteX23" fmla="*/ 509206 w 1739455"/>
                <a:gd name="connsiteY23" fmla="*/ 718852 h 1600200"/>
                <a:gd name="connsiteX24" fmla="*/ 509206 w 1739455"/>
                <a:gd name="connsiteY24" fmla="*/ 718852 h 1600200"/>
                <a:gd name="connsiteX25" fmla="*/ 510350 w 1739455"/>
                <a:gd name="connsiteY25" fmla="*/ 719709 h 1600200"/>
                <a:gd name="connsiteX26" fmla="*/ 510350 w 1739455"/>
                <a:gd name="connsiteY26" fmla="*/ 719709 h 1600200"/>
                <a:gd name="connsiteX27" fmla="*/ 511493 w 1739455"/>
                <a:gd name="connsiteY27" fmla="*/ 720471 h 1600200"/>
                <a:gd name="connsiteX28" fmla="*/ 511493 w 1739455"/>
                <a:gd name="connsiteY28" fmla="*/ 720471 h 1600200"/>
                <a:gd name="connsiteX29" fmla="*/ 512636 w 1739455"/>
                <a:gd name="connsiteY29" fmla="*/ 721233 h 1600200"/>
                <a:gd name="connsiteX30" fmla="*/ 512636 w 1739455"/>
                <a:gd name="connsiteY30" fmla="*/ 721233 h 1600200"/>
                <a:gd name="connsiteX31" fmla="*/ 513779 w 1739455"/>
                <a:gd name="connsiteY31" fmla="*/ 721995 h 1600200"/>
                <a:gd name="connsiteX32" fmla="*/ 513779 w 1739455"/>
                <a:gd name="connsiteY32" fmla="*/ 721995 h 1600200"/>
                <a:gd name="connsiteX33" fmla="*/ 514350 w 1739455"/>
                <a:gd name="connsiteY33" fmla="*/ 722281 h 1600200"/>
                <a:gd name="connsiteX34" fmla="*/ 515684 w 1739455"/>
                <a:gd name="connsiteY34" fmla="*/ 723043 h 1600200"/>
                <a:gd name="connsiteX35" fmla="*/ 516255 w 1739455"/>
                <a:gd name="connsiteY35" fmla="*/ 723329 h 1600200"/>
                <a:gd name="connsiteX36" fmla="*/ 516255 w 1739455"/>
                <a:gd name="connsiteY36" fmla="*/ 723329 h 1600200"/>
                <a:gd name="connsiteX37" fmla="*/ 517493 w 1739455"/>
                <a:gd name="connsiteY37" fmla="*/ 723995 h 1600200"/>
                <a:gd name="connsiteX38" fmla="*/ 517493 w 1739455"/>
                <a:gd name="connsiteY38" fmla="*/ 723995 h 1600200"/>
                <a:gd name="connsiteX39" fmla="*/ 518731 w 1739455"/>
                <a:gd name="connsiteY39" fmla="*/ 724662 h 1600200"/>
                <a:gd name="connsiteX40" fmla="*/ 518731 w 1739455"/>
                <a:gd name="connsiteY40" fmla="*/ 724662 h 1600200"/>
                <a:gd name="connsiteX41" fmla="*/ 519970 w 1739455"/>
                <a:gd name="connsiteY41" fmla="*/ 725234 h 1600200"/>
                <a:gd name="connsiteX42" fmla="*/ 519970 w 1739455"/>
                <a:gd name="connsiteY42" fmla="*/ 725234 h 1600200"/>
                <a:gd name="connsiteX43" fmla="*/ 521208 w 1739455"/>
                <a:gd name="connsiteY43" fmla="*/ 725805 h 1600200"/>
                <a:gd name="connsiteX44" fmla="*/ 521208 w 1739455"/>
                <a:gd name="connsiteY44" fmla="*/ 725805 h 1600200"/>
                <a:gd name="connsiteX45" fmla="*/ 522542 w 1739455"/>
                <a:gd name="connsiteY45" fmla="*/ 726377 h 1600200"/>
                <a:gd name="connsiteX46" fmla="*/ 522542 w 1739455"/>
                <a:gd name="connsiteY46" fmla="*/ 726377 h 1600200"/>
                <a:gd name="connsiteX47" fmla="*/ 523875 w 1739455"/>
                <a:gd name="connsiteY47" fmla="*/ 726853 h 1600200"/>
                <a:gd name="connsiteX48" fmla="*/ 523875 w 1739455"/>
                <a:gd name="connsiteY48" fmla="*/ 726853 h 1600200"/>
                <a:gd name="connsiteX49" fmla="*/ 525209 w 1739455"/>
                <a:gd name="connsiteY49" fmla="*/ 727329 h 1600200"/>
                <a:gd name="connsiteX50" fmla="*/ 525209 w 1739455"/>
                <a:gd name="connsiteY50" fmla="*/ 727329 h 1600200"/>
                <a:gd name="connsiteX51" fmla="*/ 525494 w 1739455"/>
                <a:gd name="connsiteY51" fmla="*/ 727424 h 1600200"/>
                <a:gd name="connsiteX52" fmla="*/ 527590 w 1739455"/>
                <a:gd name="connsiteY52" fmla="*/ 728091 h 1600200"/>
                <a:gd name="connsiteX53" fmla="*/ 527876 w 1739455"/>
                <a:gd name="connsiteY53" fmla="*/ 728186 h 1600200"/>
                <a:gd name="connsiteX54" fmla="*/ 527876 w 1739455"/>
                <a:gd name="connsiteY54" fmla="*/ 728186 h 1600200"/>
                <a:gd name="connsiteX55" fmla="*/ 529209 w 1739455"/>
                <a:gd name="connsiteY55" fmla="*/ 728567 h 1600200"/>
                <a:gd name="connsiteX56" fmla="*/ 529209 w 1739455"/>
                <a:gd name="connsiteY56" fmla="*/ 728567 h 1600200"/>
                <a:gd name="connsiteX57" fmla="*/ 530543 w 1739455"/>
                <a:gd name="connsiteY57" fmla="*/ 728948 h 1600200"/>
                <a:gd name="connsiteX58" fmla="*/ 530543 w 1739455"/>
                <a:gd name="connsiteY58" fmla="*/ 728948 h 1600200"/>
                <a:gd name="connsiteX59" fmla="*/ 531971 w 1739455"/>
                <a:gd name="connsiteY59" fmla="*/ 729234 h 1600200"/>
                <a:gd name="connsiteX60" fmla="*/ 531971 w 1739455"/>
                <a:gd name="connsiteY60" fmla="*/ 729234 h 1600200"/>
                <a:gd name="connsiteX61" fmla="*/ 533400 w 1739455"/>
                <a:gd name="connsiteY61" fmla="*/ 729520 h 1600200"/>
                <a:gd name="connsiteX62" fmla="*/ 533400 w 1739455"/>
                <a:gd name="connsiteY62" fmla="*/ 729520 h 1600200"/>
                <a:gd name="connsiteX63" fmla="*/ 533686 w 1739455"/>
                <a:gd name="connsiteY63" fmla="*/ 729520 h 1600200"/>
                <a:gd name="connsiteX64" fmla="*/ 536067 w 1739455"/>
                <a:gd name="connsiteY64" fmla="*/ 729901 h 1600200"/>
                <a:gd name="connsiteX65" fmla="*/ 536353 w 1739455"/>
                <a:gd name="connsiteY65" fmla="*/ 729901 h 1600200"/>
                <a:gd name="connsiteX66" fmla="*/ 536353 w 1739455"/>
                <a:gd name="connsiteY66" fmla="*/ 729901 h 1600200"/>
                <a:gd name="connsiteX67" fmla="*/ 537781 w 1739455"/>
                <a:gd name="connsiteY67" fmla="*/ 730091 h 1600200"/>
                <a:gd name="connsiteX68" fmla="*/ 537781 w 1739455"/>
                <a:gd name="connsiteY68" fmla="*/ 730091 h 1600200"/>
                <a:gd name="connsiteX69" fmla="*/ 539210 w 1739455"/>
                <a:gd name="connsiteY69" fmla="*/ 730187 h 1600200"/>
                <a:gd name="connsiteX70" fmla="*/ 539210 w 1739455"/>
                <a:gd name="connsiteY70" fmla="*/ 730187 h 1600200"/>
                <a:gd name="connsiteX71" fmla="*/ 540639 w 1739455"/>
                <a:gd name="connsiteY71" fmla="*/ 730282 h 1600200"/>
                <a:gd name="connsiteX72" fmla="*/ 540639 w 1739455"/>
                <a:gd name="connsiteY72" fmla="*/ 730282 h 1600200"/>
                <a:gd name="connsiteX73" fmla="*/ 541115 w 1739455"/>
                <a:gd name="connsiteY73" fmla="*/ 730282 h 1600200"/>
                <a:gd name="connsiteX74" fmla="*/ 544259 w 1739455"/>
                <a:gd name="connsiteY74" fmla="*/ 730377 h 1600200"/>
                <a:gd name="connsiteX75" fmla="*/ 563594 w 1739455"/>
                <a:gd name="connsiteY75" fmla="*/ 730377 h 1600200"/>
                <a:gd name="connsiteX76" fmla="*/ 565880 w 1739455"/>
                <a:gd name="connsiteY76" fmla="*/ 730377 h 1600200"/>
                <a:gd name="connsiteX77" fmla="*/ 646843 w 1739455"/>
                <a:gd name="connsiteY77" fmla="*/ 811339 h 1600200"/>
                <a:gd name="connsiteX78" fmla="*/ 646843 w 1739455"/>
                <a:gd name="connsiteY78" fmla="*/ 814864 h 1600200"/>
                <a:gd name="connsiteX79" fmla="*/ 646843 w 1739455"/>
                <a:gd name="connsiteY79" fmla="*/ 816388 h 1600200"/>
                <a:gd name="connsiteX80" fmla="*/ 646843 w 1739455"/>
                <a:gd name="connsiteY80" fmla="*/ 816388 h 1600200"/>
                <a:gd name="connsiteX81" fmla="*/ 646938 w 1739455"/>
                <a:gd name="connsiteY81" fmla="*/ 817817 h 1600200"/>
                <a:gd name="connsiteX82" fmla="*/ 646938 w 1739455"/>
                <a:gd name="connsiteY82" fmla="*/ 817817 h 1600200"/>
                <a:gd name="connsiteX83" fmla="*/ 647033 w 1739455"/>
                <a:gd name="connsiteY83" fmla="*/ 819245 h 1600200"/>
                <a:gd name="connsiteX84" fmla="*/ 647033 w 1739455"/>
                <a:gd name="connsiteY84" fmla="*/ 819245 h 1600200"/>
                <a:gd name="connsiteX85" fmla="*/ 647129 w 1739455"/>
                <a:gd name="connsiteY85" fmla="*/ 820674 h 1600200"/>
                <a:gd name="connsiteX86" fmla="*/ 647129 w 1739455"/>
                <a:gd name="connsiteY86" fmla="*/ 820674 h 1600200"/>
                <a:gd name="connsiteX87" fmla="*/ 647319 w 1739455"/>
                <a:gd name="connsiteY87" fmla="*/ 822103 h 1600200"/>
                <a:gd name="connsiteX88" fmla="*/ 647319 w 1739455"/>
                <a:gd name="connsiteY88" fmla="*/ 822103 h 1600200"/>
                <a:gd name="connsiteX89" fmla="*/ 647510 w 1739455"/>
                <a:gd name="connsiteY89" fmla="*/ 823531 h 1600200"/>
                <a:gd name="connsiteX90" fmla="*/ 647510 w 1739455"/>
                <a:gd name="connsiteY90" fmla="*/ 823531 h 1600200"/>
                <a:gd name="connsiteX91" fmla="*/ 647795 w 1739455"/>
                <a:gd name="connsiteY91" fmla="*/ 824960 h 1600200"/>
                <a:gd name="connsiteX92" fmla="*/ 647795 w 1739455"/>
                <a:gd name="connsiteY92" fmla="*/ 824960 h 1600200"/>
                <a:gd name="connsiteX93" fmla="*/ 648081 w 1739455"/>
                <a:gd name="connsiteY93" fmla="*/ 826389 h 1600200"/>
                <a:gd name="connsiteX94" fmla="*/ 648081 w 1739455"/>
                <a:gd name="connsiteY94" fmla="*/ 826389 h 1600200"/>
                <a:gd name="connsiteX95" fmla="*/ 648367 w 1739455"/>
                <a:gd name="connsiteY95" fmla="*/ 827818 h 1600200"/>
                <a:gd name="connsiteX96" fmla="*/ 648367 w 1739455"/>
                <a:gd name="connsiteY96" fmla="*/ 827818 h 1600200"/>
                <a:gd name="connsiteX97" fmla="*/ 648748 w 1739455"/>
                <a:gd name="connsiteY97" fmla="*/ 829247 h 1600200"/>
                <a:gd name="connsiteX98" fmla="*/ 648748 w 1739455"/>
                <a:gd name="connsiteY98" fmla="*/ 829247 h 1600200"/>
                <a:gd name="connsiteX99" fmla="*/ 700088 w 1739455"/>
                <a:gd name="connsiteY99" fmla="*/ 872300 h 1600200"/>
                <a:gd name="connsiteX100" fmla="*/ 700088 w 1739455"/>
                <a:gd name="connsiteY100" fmla="*/ 872300 h 1600200"/>
                <a:gd name="connsiteX101" fmla="*/ 701516 w 1739455"/>
                <a:gd name="connsiteY101" fmla="*/ 872395 h 1600200"/>
                <a:gd name="connsiteX102" fmla="*/ 701516 w 1739455"/>
                <a:gd name="connsiteY102" fmla="*/ 872395 h 1600200"/>
                <a:gd name="connsiteX103" fmla="*/ 701993 w 1739455"/>
                <a:gd name="connsiteY103" fmla="*/ 872395 h 1600200"/>
                <a:gd name="connsiteX104" fmla="*/ 705136 w 1739455"/>
                <a:gd name="connsiteY104" fmla="*/ 872490 h 1600200"/>
                <a:gd name="connsiteX105" fmla="*/ 712565 w 1739455"/>
                <a:gd name="connsiteY105" fmla="*/ 872490 h 1600200"/>
                <a:gd name="connsiteX106" fmla="*/ 793528 w 1739455"/>
                <a:gd name="connsiteY106" fmla="*/ 953453 h 1600200"/>
                <a:gd name="connsiteX107" fmla="*/ 793528 w 1739455"/>
                <a:gd name="connsiteY107" fmla="*/ 956977 h 1600200"/>
                <a:gd name="connsiteX108" fmla="*/ 793528 w 1739455"/>
                <a:gd name="connsiteY108" fmla="*/ 958501 h 1600200"/>
                <a:gd name="connsiteX109" fmla="*/ 793528 w 1739455"/>
                <a:gd name="connsiteY109" fmla="*/ 958501 h 1600200"/>
                <a:gd name="connsiteX110" fmla="*/ 793623 w 1739455"/>
                <a:gd name="connsiteY110" fmla="*/ 959930 h 1600200"/>
                <a:gd name="connsiteX111" fmla="*/ 793623 w 1739455"/>
                <a:gd name="connsiteY111" fmla="*/ 959930 h 1600200"/>
                <a:gd name="connsiteX112" fmla="*/ 793718 w 1739455"/>
                <a:gd name="connsiteY112" fmla="*/ 961358 h 1600200"/>
                <a:gd name="connsiteX113" fmla="*/ 793718 w 1739455"/>
                <a:gd name="connsiteY113" fmla="*/ 961358 h 1600200"/>
                <a:gd name="connsiteX114" fmla="*/ 793813 w 1739455"/>
                <a:gd name="connsiteY114" fmla="*/ 962787 h 1600200"/>
                <a:gd name="connsiteX115" fmla="*/ 793813 w 1739455"/>
                <a:gd name="connsiteY115" fmla="*/ 962787 h 1600200"/>
                <a:gd name="connsiteX116" fmla="*/ 794004 w 1739455"/>
                <a:gd name="connsiteY116" fmla="*/ 964216 h 1600200"/>
                <a:gd name="connsiteX117" fmla="*/ 794004 w 1739455"/>
                <a:gd name="connsiteY117" fmla="*/ 964216 h 1600200"/>
                <a:gd name="connsiteX118" fmla="*/ 794195 w 1739455"/>
                <a:gd name="connsiteY118" fmla="*/ 965645 h 1600200"/>
                <a:gd name="connsiteX119" fmla="*/ 794195 w 1739455"/>
                <a:gd name="connsiteY119" fmla="*/ 965645 h 1600200"/>
                <a:gd name="connsiteX120" fmla="*/ 823151 w 1739455"/>
                <a:gd name="connsiteY120" fmla="*/ 1007269 h 1600200"/>
                <a:gd name="connsiteX121" fmla="*/ 823722 w 1739455"/>
                <a:gd name="connsiteY121" fmla="*/ 1007555 h 1600200"/>
                <a:gd name="connsiteX122" fmla="*/ 823722 w 1739455"/>
                <a:gd name="connsiteY122" fmla="*/ 1007555 h 1600200"/>
                <a:gd name="connsiteX123" fmla="*/ 824960 w 1739455"/>
                <a:gd name="connsiteY123" fmla="*/ 1008221 h 1600200"/>
                <a:gd name="connsiteX124" fmla="*/ 824960 w 1739455"/>
                <a:gd name="connsiteY124" fmla="*/ 1008221 h 1600200"/>
                <a:gd name="connsiteX125" fmla="*/ 826198 w 1739455"/>
                <a:gd name="connsiteY125" fmla="*/ 1008888 h 1600200"/>
                <a:gd name="connsiteX126" fmla="*/ 826198 w 1739455"/>
                <a:gd name="connsiteY126" fmla="*/ 1008888 h 1600200"/>
                <a:gd name="connsiteX127" fmla="*/ 827437 w 1739455"/>
                <a:gd name="connsiteY127" fmla="*/ 1009460 h 1600200"/>
                <a:gd name="connsiteX128" fmla="*/ 827437 w 1739455"/>
                <a:gd name="connsiteY128" fmla="*/ 1009460 h 1600200"/>
                <a:gd name="connsiteX129" fmla="*/ 828675 w 1739455"/>
                <a:gd name="connsiteY129" fmla="*/ 1010031 h 1600200"/>
                <a:gd name="connsiteX130" fmla="*/ 828675 w 1739455"/>
                <a:gd name="connsiteY130" fmla="*/ 1010031 h 1600200"/>
                <a:gd name="connsiteX131" fmla="*/ 830009 w 1739455"/>
                <a:gd name="connsiteY131" fmla="*/ 1010603 h 1600200"/>
                <a:gd name="connsiteX132" fmla="*/ 830009 w 1739455"/>
                <a:gd name="connsiteY132" fmla="*/ 1010603 h 1600200"/>
                <a:gd name="connsiteX133" fmla="*/ 831342 w 1739455"/>
                <a:gd name="connsiteY133" fmla="*/ 1011079 h 1600200"/>
                <a:gd name="connsiteX134" fmla="*/ 831342 w 1739455"/>
                <a:gd name="connsiteY134" fmla="*/ 1011079 h 1600200"/>
                <a:gd name="connsiteX135" fmla="*/ 832676 w 1739455"/>
                <a:gd name="connsiteY135" fmla="*/ 1011555 h 1600200"/>
                <a:gd name="connsiteX136" fmla="*/ 832676 w 1739455"/>
                <a:gd name="connsiteY136" fmla="*/ 1011555 h 1600200"/>
                <a:gd name="connsiteX137" fmla="*/ 832961 w 1739455"/>
                <a:gd name="connsiteY137" fmla="*/ 1011650 h 1600200"/>
                <a:gd name="connsiteX138" fmla="*/ 835057 w 1739455"/>
                <a:gd name="connsiteY138" fmla="*/ 1012317 h 1600200"/>
                <a:gd name="connsiteX139" fmla="*/ 835343 w 1739455"/>
                <a:gd name="connsiteY139" fmla="*/ 1012412 h 1600200"/>
                <a:gd name="connsiteX140" fmla="*/ 835343 w 1739455"/>
                <a:gd name="connsiteY140" fmla="*/ 1012412 h 1600200"/>
                <a:gd name="connsiteX141" fmla="*/ 836676 w 1739455"/>
                <a:gd name="connsiteY141" fmla="*/ 1012793 h 1600200"/>
                <a:gd name="connsiteX142" fmla="*/ 836676 w 1739455"/>
                <a:gd name="connsiteY142" fmla="*/ 1012793 h 1600200"/>
                <a:gd name="connsiteX143" fmla="*/ 838010 w 1739455"/>
                <a:gd name="connsiteY143" fmla="*/ 1013174 h 1600200"/>
                <a:gd name="connsiteX144" fmla="*/ 838010 w 1739455"/>
                <a:gd name="connsiteY144" fmla="*/ 1013174 h 1600200"/>
                <a:gd name="connsiteX145" fmla="*/ 839438 w 1739455"/>
                <a:gd name="connsiteY145" fmla="*/ 1013460 h 1600200"/>
                <a:gd name="connsiteX146" fmla="*/ 839438 w 1739455"/>
                <a:gd name="connsiteY146" fmla="*/ 1013460 h 1600200"/>
                <a:gd name="connsiteX147" fmla="*/ 840867 w 1739455"/>
                <a:gd name="connsiteY147" fmla="*/ 1013746 h 1600200"/>
                <a:gd name="connsiteX148" fmla="*/ 840867 w 1739455"/>
                <a:gd name="connsiteY148" fmla="*/ 1013746 h 1600200"/>
                <a:gd name="connsiteX149" fmla="*/ 841153 w 1739455"/>
                <a:gd name="connsiteY149" fmla="*/ 1013746 h 1600200"/>
                <a:gd name="connsiteX150" fmla="*/ 843534 w 1739455"/>
                <a:gd name="connsiteY150" fmla="*/ 1014127 h 1600200"/>
                <a:gd name="connsiteX151" fmla="*/ 843820 w 1739455"/>
                <a:gd name="connsiteY151" fmla="*/ 1014127 h 1600200"/>
                <a:gd name="connsiteX152" fmla="*/ 843820 w 1739455"/>
                <a:gd name="connsiteY152" fmla="*/ 1014127 h 1600200"/>
                <a:gd name="connsiteX153" fmla="*/ 845248 w 1739455"/>
                <a:gd name="connsiteY153" fmla="*/ 1014317 h 1600200"/>
                <a:gd name="connsiteX154" fmla="*/ 845248 w 1739455"/>
                <a:gd name="connsiteY154" fmla="*/ 1014317 h 1600200"/>
                <a:gd name="connsiteX155" fmla="*/ 846677 w 1739455"/>
                <a:gd name="connsiteY155" fmla="*/ 1014413 h 1600200"/>
                <a:gd name="connsiteX156" fmla="*/ 846677 w 1739455"/>
                <a:gd name="connsiteY156" fmla="*/ 1014413 h 1600200"/>
                <a:gd name="connsiteX157" fmla="*/ 848106 w 1739455"/>
                <a:gd name="connsiteY157" fmla="*/ 1014508 h 1600200"/>
                <a:gd name="connsiteX158" fmla="*/ 848106 w 1739455"/>
                <a:gd name="connsiteY158" fmla="*/ 1014508 h 1600200"/>
                <a:gd name="connsiteX159" fmla="*/ 848582 w 1739455"/>
                <a:gd name="connsiteY159" fmla="*/ 1014508 h 1600200"/>
                <a:gd name="connsiteX160" fmla="*/ 851726 w 1739455"/>
                <a:gd name="connsiteY160" fmla="*/ 1014603 h 1600200"/>
                <a:gd name="connsiteX161" fmla="*/ 871156 w 1739455"/>
                <a:gd name="connsiteY161" fmla="*/ 1014603 h 1600200"/>
                <a:gd name="connsiteX162" fmla="*/ 878110 w 1739455"/>
                <a:gd name="connsiteY162" fmla="*/ 1014603 h 1600200"/>
                <a:gd name="connsiteX163" fmla="*/ 959072 w 1739455"/>
                <a:gd name="connsiteY163" fmla="*/ 1095566 h 1600200"/>
                <a:gd name="connsiteX164" fmla="*/ 959072 w 1739455"/>
                <a:gd name="connsiteY164" fmla="*/ 1105376 h 1600200"/>
                <a:gd name="connsiteX165" fmla="*/ 959072 w 1739455"/>
                <a:gd name="connsiteY165" fmla="*/ 1106805 h 1600200"/>
                <a:gd name="connsiteX166" fmla="*/ 959072 w 1739455"/>
                <a:gd name="connsiteY166" fmla="*/ 1106805 h 1600200"/>
                <a:gd name="connsiteX167" fmla="*/ 959168 w 1739455"/>
                <a:gd name="connsiteY167" fmla="*/ 1108234 h 1600200"/>
                <a:gd name="connsiteX168" fmla="*/ 959168 w 1739455"/>
                <a:gd name="connsiteY168" fmla="*/ 1108234 h 1600200"/>
                <a:gd name="connsiteX169" fmla="*/ 959263 w 1739455"/>
                <a:gd name="connsiteY169" fmla="*/ 1109663 h 1600200"/>
                <a:gd name="connsiteX170" fmla="*/ 959263 w 1739455"/>
                <a:gd name="connsiteY170" fmla="*/ 1109663 h 1600200"/>
                <a:gd name="connsiteX171" fmla="*/ 959358 w 1739455"/>
                <a:gd name="connsiteY171" fmla="*/ 1111091 h 1600200"/>
                <a:gd name="connsiteX172" fmla="*/ 959358 w 1739455"/>
                <a:gd name="connsiteY172" fmla="*/ 1111091 h 1600200"/>
                <a:gd name="connsiteX173" fmla="*/ 959548 w 1739455"/>
                <a:gd name="connsiteY173" fmla="*/ 1112520 h 1600200"/>
                <a:gd name="connsiteX174" fmla="*/ 959548 w 1739455"/>
                <a:gd name="connsiteY174" fmla="*/ 1112520 h 1600200"/>
                <a:gd name="connsiteX175" fmla="*/ 959739 w 1739455"/>
                <a:gd name="connsiteY175" fmla="*/ 1113949 h 1600200"/>
                <a:gd name="connsiteX176" fmla="*/ 959739 w 1739455"/>
                <a:gd name="connsiteY176" fmla="*/ 1113949 h 1600200"/>
                <a:gd name="connsiteX177" fmla="*/ 959930 w 1739455"/>
                <a:gd name="connsiteY177" fmla="*/ 1115378 h 1600200"/>
                <a:gd name="connsiteX178" fmla="*/ 959930 w 1739455"/>
                <a:gd name="connsiteY178" fmla="*/ 1115378 h 1600200"/>
                <a:gd name="connsiteX179" fmla="*/ 960215 w 1739455"/>
                <a:gd name="connsiteY179" fmla="*/ 1116806 h 1600200"/>
                <a:gd name="connsiteX180" fmla="*/ 960215 w 1739455"/>
                <a:gd name="connsiteY180" fmla="*/ 1116806 h 1600200"/>
                <a:gd name="connsiteX181" fmla="*/ 960501 w 1739455"/>
                <a:gd name="connsiteY181" fmla="*/ 1118235 h 1600200"/>
                <a:gd name="connsiteX182" fmla="*/ 960501 w 1739455"/>
                <a:gd name="connsiteY182" fmla="*/ 1118235 h 1600200"/>
                <a:gd name="connsiteX183" fmla="*/ 960882 w 1739455"/>
                <a:gd name="connsiteY183" fmla="*/ 1119664 h 1600200"/>
                <a:gd name="connsiteX184" fmla="*/ 960882 w 1739455"/>
                <a:gd name="connsiteY184" fmla="*/ 1119664 h 1600200"/>
                <a:gd name="connsiteX185" fmla="*/ 961263 w 1739455"/>
                <a:gd name="connsiteY185" fmla="*/ 1120997 h 1600200"/>
                <a:gd name="connsiteX186" fmla="*/ 961263 w 1739455"/>
                <a:gd name="connsiteY186" fmla="*/ 1120997 h 1600200"/>
                <a:gd name="connsiteX187" fmla="*/ 961644 w 1739455"/>
                <a:gd name="connsiteY187" fmla="*/ 1122331 h 1600200"/>
                <a:gd name="connsiteX188" fmla="*/ 961644 w 1739455"/>
                <a:gd name="connsiteY188" fmla="*/ 1122331 h 1600200"/>
                <a:gd name="connsiteX189" fmla="*/ 962120 w 1739455"/>
                <a:gd name="connsiteY189" fmla="*/ 1123664 h 1600200"/>
                <a:gd name="connsiteX190" fmla="*/ 962120 w 1739455"/>
                <a:gd name="connsiteY190" fmla="*/ 1123664 h 1600200"/>
                <a:gd name="connsiteX191" fmla="*/ 962597 w 1739455"/>
                <a:gd name="connsiteY191" fmla="*/ 1124998 h 1600200"/>
                <a:gd name="connsiteX192" fmla="*/ 962597 w 1739455"/>
                <a:gd name="connsiteY192" fmla="*/ 1124998 h 1600200"/>
                <a:gd name="connsiteX193" fmla="*/ 963073 w 1739455"/>
                <a:gd name="connsiteY193" fmla="*/ 1126331 h 1600200"/>
                <a:gd name="connsiteX194" fmla="*/ 963073 w 1739455"/>
                <a:gd name="connsiteY194" fmla="*/ 1126331 h 1600200"/>
                <a:gd name="connsiteX195" fmla="*/ 963644 w 1739455"/>
                <a:gd name="connsiteY195" fmla="*/ 1127665 h 1600200"/>
                <a:gd name="connsiteX196" fmla="*/ 963644 w 1739455"/>
                <a:gd name="connsiteY196" fmla="*/ 1127665 h 1600200"/>
                <a:gd name="connsiteX197" fmla="*/ 964216 w 1739455"/>
                <a:gd name="connsiteY197" fmla="*/ 1128903 h 1600200"/>
                <a:gd name="connsiteX198" fmla="*/ 964216 w 1739455"/>
                <a:gd name="connsiteY198" fmla="*/ 1128903 h 1600200"/>
                <a:gd name="connsiteX199" fmla="*/ 964787 w 1739455"/>
                <a:gd name="connsiteY199" fmla="*/ 1130141 h 1600200"/>
                <a:gd name="connsiteX200" fmla="*/ 964787 w 1739455"/>
                <a:gd name="connsiteY200" fmla="*/ 1130141 h 1600200"/>
                <a:gd name="connsiteX201" fmla="*/ 965454 w 1739455"/>
                <a:gd name="connsiteY201" fmla="*/ 1131380 h 1600200"/>
                <a:gd name="connsiteX202" fmla="*/ 965454 w 1739455"/>
                <a:gd name="connsiteY202" fmla="*/ 1131380 h 1600200"/>
                <a:gd name="connsiteX203" fmla="*/ 966121 w 1739455"/>
                <a:gd name="connsiteY203" fmla="*/ 1132618 h 1600200"/>
                <a:gd name="connsiteX204" fmla="*/ 966121 w 1739455"/>
                <a:gd name="connsiteY204" fmla="*/ 1132618 h 1600200"/>
                <a:gd name="connsiteX205" fmla="*/ 966788 w 1739455"/>
                <a:gd name="connsiteY205" fmla="*/ 1133856 h 1600200"/>
                <a:gd name="connsiteX206" fmla="*/ 966788 w 1739455"/>
                <a:gd name="connsiteY206" fmla="*/ 1133856 h 1600200"/>
                <a:gd name="connsiteX207" fmla="*/ 967454 w 1739455"/>
                <a:gd name="connsiteY207" fmla="*/ 1135094 h 1600200"/>
                <a:gd name="connsiteX208" fmla="*/ 967454 w 1739455"/>
                <a:gd name="connsiteY208" fmla="*/ 1135094 h 1600200"/>
                <a:gd name="connsiteX209" fmla="*/ 968216 w 1739455"/>
                <a:gd name="connsiteY209" fmla="*/ 1136237 h 1600200"/>
                <a:gd name="connsiteX210" fmla="*/ 968216 w 1739455"/>
                <a:gd name="connsiteY210" fmla="*/ 1136237 h 1600200"/>
                <a:gd name="connsiteX211" fmla="*/ 968978 w 1739455"/>
                <a:gd name="connsiteY211" fmla="*/ 1137380 h 1600200"/>
                <a:gd name="connsiteX212" fmla="*/ 968978 w 1739455"/>
                <a:gd name="connsiteY212" fmla="*/ 1137380 h 1600200"/>
                <a:gd name="connsiteX213" fmla="*/ 969740 w 1739455"/>
                <a:gd name="connsiteY213" fmla="*/ 1138523 h 1600200"/>
                <a:gd name="connsiteX214" fmla="*/ 969740 w 1739455"/>
                <a:gd name="connsiteY214" fmla="*/ 1138523 h 1600200"/>
                <a:gd name="connsiteX215" fmla="*/ 970597 w 1739455"/>
                <a:gd name="connsiteY215" fmla="*/ 1139666 h 1600200"/>
                <a:gd name="connsiteX216" fmla="*/ 970597 w 1739455"/>
                <a:gd name="connsiteY216" fmla="*/ 1139666 h 1600200"/>
                <a:gd name="connsiteX217" fmla="*/ 971455 w 1739455"/>
                <a:gd name="connsiteY217" fmla="*/ 1140809 h 1600200"/>
                <a:gd name="connsiteX218" fmla="*/ 971455 w 1739455"/>
                <a:gd name="connsiteY218" fmla="*/ 1140809 h 1600200"/>
                <a:gd name="connsiteX219" fmla="*/ 972312 w 1739455"/>
                <a:gd name="connsiteY219" fmla="*/ 1141857 h 1600200"/>
                <a:gd name="connsiteX220" fmla="*/ 972312 w 1739455"/>
                <a:gd name="connsiteY220" fmla="*/ 1141857 h 1600200"/>
                <a:gd name="connsiteX221" fmla="*/ 973169 w 1739455"/>
                <a:gd name="connsiteY221" fmla="*/ 1142905 h 1600200"/>
                <a:gd name="connsiteX222" fmla="*/ 973169 w 1739455"/>
                <a:gd name="connsiteY222" fmla="*/ 1142905 h 1600200"/>
                <a:gd name="connsiteX223" fmla="*/ 974122 w 1739455"/>
                <a:gd name="connsiteY223" fmla="*/ 1143953 h 1600200"/>
                <a:gd name="connsiteX224" fmla="*/ 974122 w 1739455"/>
                <a:gd name="connsiteY224" fmla="*/ 1143953 h 1600200"/>
                <a:gd name="connsiteX225" fmla="*/ 975074 w 1739455"/>
                <a:gd name="connsiteY225" fmla="*/ 1145000 h 1600200"/>
                <a:gd name="connsiteX226" fmla="*/ 975074 w 1739455"/>
                <a:gd name="connsiteY226" fmla="*/ 1145000 h 1600200"/>
                <a:gd name="connsiteX227" fmla="*/ 976027 w 1739455"/>
                <a:gd name="connsiteY227" fmla="*/ 1145953 h 1600200"/>
                <a:gd name="connsiteX228" fmla="*/ 976027 w 1739455"/>
                <a:gd name="connsiteY228" fmla="*/ 1145953 h 1600200"/>
                <a:gd name="connsiteX229" fmla="*/ 976979 w 1739455"/>
                <a:gd name="connsiteY229" fmla="*/ 1146905 h 1600200"/>
                <a:gd name="connsiteX230" fmla="*/ 976979 w 1739455"/>
                <a:gd name="connsiteY230" fmla="*/ 1146905 h 1600200"/>
                <a:gd name="connsiteX231" fmla="*/ 978027 w 1739455"/>
                <a:gd name="connsiteY231" fmla="*/ 1147858 h 1600200"/>
                <a:gd name="connsiteX232" fmla="*/ 978027 w 1739455"/>
                <a:gd name="connsiteY232" fmla="*/ 1147858 h 1600200"/>
                <a:gd name="connsiteX233" fmla="*/ 979075 w 1739455"/>
                <a:gd name="connsiteY233" fmla="*/ 1148810 h 1600200"/>
                <a:gd name="connsiteX234" fmla="*/ 979075 w 1739455"/>
                <a:gd name="connsiteY234" fmla="*/ 1148810 h 1600200"/>
                <a:gd name="connsiteX235" fmla="*/ 980122 w 1739455"/>
                <a:gd name="connsiteY235" fmla="*/ 1149668 h 1600200"/>
                <a:gd name="connsiteX236" fmla="*/ 980122 w 1739455"/>
                <a:gd name="connsiteY236" fmla="*/ 1149668 h 1600200"/>
                <a:gd name="connsiteX237" fmla="*/ 981170 w 1739455"/>
                <a:gd name="connsiteY237" fmla="*/ 1150525 h 1600200"/>
                <a:gd name="connsiteX238" fmla="*/ 981170 w 1739455"/>
                <a:gd name="connsiteY238" fmla="*/ 1150525 h 1600200"/>
                <a:gd name="connsiteX239" fmla="*/ 982218 w 1739455"/>
                <a:gd name="connsiteY239" fmla="*/ 1151382 h 1600200"/>
                <a:gd name="connsiteX240" fmla="*/ 982218 w 1739455"/>
                <a:gd name="connsiteY240" fmla="*/ 1151382 h 1600200"/>
                <a:gd name="connsiteX241" fmla="*/ 983361 w 1739455"/>
                <a:gd name="connsiteY241" fmla="*/ 1152239 h 1600200"/>
                <a:gd name="connsiteX242" fmla="*/ 983361 w 1739455"/>
                <a:gd name="connsiteY242" fmla="*/ 1152239 h 1600200"/>
                <a:gd name="connsiteX243" fmla="*/ 984504 w 1739455"/>
                <a:gd name="connsiteY243" fmla="*/ 1153001 h 1600200"/>
                <a:gd name="connsiteX244" fmla="*/ 984504 w 1739455"/>
                <a:gd name="connsiteY244" fmla="*/ 1153001 h 1600200"/>
                <a:gd name="connsiteX245" fmla="*/ 985647 w 1739455"/>
                <a:gd name="connsiteY245" fmla="*/ 1153763 h 1600200"/>
                <a:gd name="connsiteX246" fmla="*/ 985647 w 1739455"/>
                <a:gd name="connsiteY246" fmla="*/ 1153763 h 1600200"/>
                <a:gd name="connsiteX247" fmla="*/ 986790 w 1739455"/>
                <a:gd name="connsiteY247" fmla="*/ 1154525 h 1600200"/>
                <a:gd name="connsiteX248" fmla="*/ 986790 w 1739455"/>
                <a:gd name="connsiteY248" fmla="*/ 1154525 h 1600200"/>
                <a:gd name="connsiteX249" fmla="*/ 988028 w 1739455"/>
                <a:gd name="connsiteY249" fmla="*/ 1155192 h 1600200"/>
                <a:gd name="connsiteX250" fmla="*/ 988028 w 1739455"/>
                <a:gd name="connsiteY250" fmla="*/ 1155192 h 1600200"/>
                <a:gd name="connsiteX251" fmla="*/ 989267 w 1739455"/>
                <a:gd name="connsiteY251" fmla="*/ 1155859 h 1600200"/>
                <a:gd name="connsiteX252" fmla="*/ 989267 w 1739455"/>
                <a:gd name="connsiteY252" fmla="*/ 1155859 h 1600200"/>
                <a:gd name="connsiteX253" fmla="*/ 990505 w 1739455"/>
                <a:gd name="connsiteY253" fmla="*/ 1156526 h 1600200"/>
                <a:gd name="connsiteX254" fmla="*/ 990505 w 1739455"/>
                <a:gd name="connsiteY254" fmla="*/ 1156526 h 1600200"/>
                <a:gd name="connsiteX255" fmla="*/ 991743 w 1739455"/>
                <a:gd name="connsiteY255" fmla="*/ 1157192 h 1600200"/>
                <a:gd name="connsiteX256" fmla="*/ 991743 w 1739455"/>
                <a:gd name="connsiteY256" fmla="*/ 1157192 h 1600200"/>
                <a:gd name="connsiteX257" fmla="*/ 992981 w 1739455"/>
                <a:gd name="connsiteY257" fmla="*/ 1157764 h 1600200"/>
                <a:gd name="connsiteX258" fmla="*/ 992981 w 1739455"/>
                <a:gd name="connsiteY258" fmla="*/ 1157764 h 1600200"/>
                <a:gd name="connsiteX259" fmla="*/ 994220 w 1739455"/>
                <a:gd name="connsiteY259" fmla="*/ 1158335 h 1600200"/>
                <a:gd name="connsiteX260" fmla="*/ 994220 w 1739455"/>
                <a:gd name="connsiteY260" fmla="*/ 1158335 h 1600200"/>
                <a:gd name="connsiteX261" fmla="*/ 995553 w 1739455"/>
                <a:gd name="connsiteY261" fmla="*/ 1158907 h 1600200"/>
                <a:gd name="connsiteX262" fmla="*/ 995553 w 1739455"/>
                <a:gd name="connsiteY262" fmla="*/ 1158907 h 1600200"/>
                <a:gd name="connsiteX263" fmla="*/ 996887 w 1739455"/>
                <a:gd name="connsiteY263" fmla="*/ 1159383 h 1600200"/>
                <a:gd name="connsiteX264" fmla="*/ 996887 w 1739455"/>
                <a:gd name="connsiteY264" fmla="*/ 1159383 h 1600200"/>
                <a:gd name="connsiteX265" fmla="*/ 998220 w 1739455"/>
                <a:gd name="connsiteY265" fmla="*/ 1159859 h 1600200"/>
                <a:gd name="connsiteX266" fmla="*/ 998220 w 1739455"/>
                <a:gd name="connsiteY266" fmla="*/ 1159859 h 1600200"/>
                <a:gd name="connsiteX267" fmla="*/ 999554 w 1739455"/>
                <a:gd name="connsiteY267" fmla="*/ 1160336 h 1600200"/>
                <a:gd name="connsiteX268" fmla="*/ 999554 w 1739455"/>
                <a:gd name="connsiteY268" fmla="*/ 1160336 h 1600200"/>
                <a:gd name="connsiteX269" fmla="*/ 1000887 w 1739455"/>
                <a:gd name="connsiteY269" fmla="*/ 1160717 h 1600200"/>
                <a:gd name="connsiteX270" fmla="*/ 1000887 w 1739455"/>
                <a:gd name="connsiteY270" fmla="*/ 1160717 h 1600200"/>
                <a:gd name="connsiteX271" fmla="*/ 1002221 w 1739455"/>
                <a:gd name="connsiteY271" fmla="*/ 1161098 h 1600200"/>
                <a:gd name="connsiteX272" fmla="*/ 1002221 w 1739455"/>
                <a:gd name="connsiteY272" fmla="*/ 1161098 h 1600200"/>
                <a:gd name="connsiteX273" fmla="*/ 1003554 w 1739455"/>
                <a:gd name="connsiteY273" fmla="*/ 1161479 h 1600200"/>
                <a:gd name="connsiteX274" fmla="*/ 1003554 w 1739455"/>
                <a:gd name="connsiteY274" fmla="*/ 1161479 h 1600200"/>
                <a:gd name="connsiteX275" fmla="*/ 1004983 w 1739455"/>
                <a:gd name="connsiteY275" fmla="*/ 1161764 h 1600200"/>
                <a:gd name="connsiteX276" fmla="*/ 1004983 w 1739455"/>
                <a:gd name="connsiteY276" fmla="*/ 1161764 h 1600200"/>
                <a:gd name="connsiteX277" fmla="*/ 1006412 w 1739455"/>
                <a:gd name="connsiteY277" fmla="*/ 1162050 h 1600200"/>
                <a:gd name="connsiteX278" fmla="*/ 1006412 w 1739455"/>
                <a:gd name="connsiteY278" fmla="*/ 1162050 h 1600200"/>
                <a:gd name="connsiteX279" fmla="*/ 1007840 w 1739455"/>
                <a:gd name="connsiteY279" fmla="*/ 1162336 h 1600200"/>
                <a:gd name="connsiteX280" fmla="*/ 1007840 w 1739455"/>
                <a:gd name="connsiteY280" fmla="*/ 1162336 h 1600200"/>
                <a:gd name="connsiteX281" fmla="*/ 1009269 w 1739455"/>
                <a:gd name="connsiteY281" fmla="*/ 1162526 h 1600200"/>
                <a:gd name="connsiteX282" fmla="*/ 1009269 w 1739455"/>
                <a:gd name="connsiteY282" fmla="*/ 1162526 h 1600200"/>
                <a:gd name="connsiteX283" fmla="*/ 1010698 w 1739455"/>
                <a:gd name="connsiteY283" fmla="*/ 1162717 h 1600200"/>
                <a:gd name="connsiteX284" fmla="*/ 1010698 w 1739455"/>
                <a:gd name="connsiteY284" fmla="*/ 1162717 h 1600200"/>
                <a:gd name="connsiteX285" fmla="*/ 1012127 w 1739455"/>
                <a:gd name="connsiteY285" fmla="*/ 1162812 h 1600200"/>
                <a:gd name="connsiteX286" fmla="*/ 1012127 w 1739455"/>
                <a:gd name="connsiteY286" fmla="*/ 1162812 h 1600200"/>
                <a:gd name="connsiteX287" fmla="*/ 1013555 w 1739455"/>
                <a:gd name="connsiteY287" fmla="*/ 1162907 h 1600200"/>
                <a:gd name="connsiteX288" fmla="*/ 1013555 w 1739455"/>
                <a:gd name="connsiteY288" fmla="*/ 1162907 h 1600200"/>
                <a:gd name="connsiteX289" fmla="*/ 1014031 w 1739455"/>
                <a:gd name="connsiteY289" fmla="*/ 1162907 h 1600200"/>
                <a:gd name="connsiteX290" fmla="*/ 1017175 w 1739455"/>
                <a:gd name="connsiteY290" fmla="*/ 1163003 h 1600200"/>
                <a:gd name="connsiteX291" fmla="*/ 1047560 w 1739455"/>
                <a:gd name="connsiteY291" fmla="*/ 1163003 h 1600200"/>
                <a:gd name="connsiteX292" fmla="*/ 1199483 w 1739455"/>
                <a:gd name="connsiteY292" fmla="*/ 1163003 h 1600200"/>
                <a:gd name="connsiteX293" fmla="*/ 1280446 w 1739455"/>
                <a:gd name="connsiteY293" fmla="*/ 1243965 h 1600200"/>
                <a:gd name="connsiteX294" fmla="*/ 1280446 w 1739455"/>
                <a:gd name="connsiteY294" fmla="*/ 1375886 h 1600200"/>
                <a:gd name="connsiteX295" fmla="*/ 1280446 w 1739455"/>
                <a:gd name="connsiteY295" fmla="*/ 1539431 h 1600200"/>
                <a:gd name="connsiteX296" fmla="*/ 1280446 w 1739455"/>
                <a:gd name="connsiteY296" fmla="*/ 1542574 h 1600200"/>
                <a:gd name="connsiteX297" fmla="*/ 1338072 w 1739455"/>
                <a:gd name="connsiteY297" fmla="*/ 1600200 h 1600200"/>
                <a:gd name="connsiteX298" fmla="*/ 1358075 w 1739455"/>
                <a:gd name="connsiteY298" fmla="*/ 1600200 h 1600200"/>
                <a:gd name="connsiteX299" fmla="*/ 1415701 w 1739455"/>
                <a:gd name="connsiteY299" fmla="*/ 1542574 h 1600200"/>
                <a:gd name="connsiteX300" fmla="*/ 1415701 w 1739455"/>
                <a:gd name="connsiteY300" fmla="*/ 1534477 h 1600200"/>
                <a:gd name="connsiteX301" fmla="*/ 1496663 w 1739455"/>
                <a:gd name="connsiteY301" fmla="*/ 1453515 h 1600200"/>
                <a:gd name="connsiteX302" fmla="*/ 1527239 w 1739455"/>
                <a:gd name="connsiteY302" fmla="*/ 1453515 h 1600200"/>
                <a:gd name="connsiteX303" fmla="*/ 1584865 w 1739455"/>
                <a:gd name="connsiteY303" fmla="*/ 1395889 h 1600200"/>
                <a:gd name="connsiteX304" fmla="*/ 1584865 w 1739455"/>
                <a:gd name="connsiteY304" fmla="*/ 1375886 h 1600200"/>
                <a:gd name="connsiteX305" fmla="*/ 1546765 w 1739455"/>
                <a:gd name="connsiteY305" fmla="*/ 1321689 h 1600200"/>
                <a:gd name="connsiteX306" fmla="*/ 1477518 w 1739455"/>
                <a:gd name="connsiteY306" fmla="*/ 1318070 h 1600200"/>
                <a:gd name="connsiteX307" fmla="*/ 1429988 w 1739455"/>
                <a:gd name="connsiteY307" fmla="*/ 1231487 h 1600200"/>
                <a:gd name="connsiteX308" fmla="*/ 1498759 w 1739455"/>
                <a:gd name="connsiteY308" fmla="*/ 1164527 h 1600200"/>
                <a:gd name="connsiteX309" fmla="*/ 1681829 w 1739455"/>
                <a:gd name="connsiteY309" fmla="*/ 1164527 h 1600200"/>
                <a:gd name="connsiteX310" fmla="*/ 1739456 w 1739455"/>
                <a:gd name="connsiteY310" fmla="*/ 1106900 h 1600200"/>
                <a:gd name="connsiteX311" fmla="*/ 1739456 w 1739455"/>
                <a:gd name="connsiteY311" fmla="*/ 1086898 h 1600200"/>
                <a:gd name="connsiteX312" fmla="*/ 1681829 w 1739455"/>
                <a:gd name="connsiteY312" fmla="*/ 1029272 h 1600200"/>
                <a:gd name="connsiteX313" fmla="*/ 1498854 w 1739455"/>
                <a:gd name="connsiteY313" fmla="*/ 1029272 h 1600200"/>
                <a:gd name="connsiteX314" fmla="*/ 1417892 w 1739455"/>
                <a:gd name="connsiteY314" fmla="*/ 948309 h 1600200"/>
                <a:gd name="connsiteX315" fmla="*/ 1417892 w 1739455"/>
                <a:gd name="connsiteY315" fmla="*/ 942594 h 1600200"/>
                <a:gd name="connsiteX316" fmla="*/ 1360265 w 1739455"/>
                <a:gd name="connsiteY316" fmla="*/ 884968 h 1600200"/>
                <a:gd name="connsiteX317" fmla="*/ 1186148 w 1739455"/>
                <a:gd name="connsiteY317" fmla="*/ 884968 h 1600200"/>
                <a:gd name="connsiteX318" fmla="*/ 1105186 w 1739455"/>
                <a:gd name="connsiteY318" fmla="*/ 804005 h 1600200"/>
                <a:gd name="connsiteX319" fmla="*/ 1105186 w 1739455"/>
                <a:gd name="connsiteY319" fmla="*/ 646176 h 1600200"/>
                <a:gd name="connsiteX320" fmla="*/ 1097089 w 1739455"/>
                <a:gd name="connsiteY320" fmla="*/ 616839 h 1600200"/>
                <a:gd name="connsiteX321" fmla="*/ 1096423 w 1739455"/>
                <a:gd name="connsiteY321" fmla="*/ 615696 h 1600200"/>
                <a:gd name="connsiteX322" fmla="*/ 1046417 w 1739455"/>
                <a:gd name="connsiteY322" fmla="*/ 586550 h 1600200"/>
                <a:gd name="connsiteX323" fmla="*/ 1024128 w 1739455"/>
                <a:gd name="connsiteY323" fmla="*/ 586550 h 1600200"/>
                <a:gd name="connsiteX324" fmla="*/ 943165 w 1739455"/>
                <a:gd name="connsiteY324" fmla="*/ 505587 h 1600200"/>
                <a:gd name="connsiteX325" fmla="*/ 943165 w 1739455"/>
                <a:gd name="connsiteY325" fmla="*/ 505206 h 1600200"/>
                <a:gd name="connsiteX326" fmla="*/ 885539 w 1739455"/>
                <a:gd name="connsiteY326" fmla="*/ 446818 h 1600200"/>
                <a:gd name="connsiteX327" fmla="*/ 844772 w 1739455"/>
                <a:gd name="connsiteY327" fmla="*/ 445580 h 1600200"/>
                <a:gd name="connsiteX328" fmla="*/ 795242 w 1739455"/>
                <a:gd name="connsiteY328" fmla="*/ 388525 h 1600200"/>
                <a:gd name="connsiteX329" fmla="*/ 795242 w 1739455"/>
                <a:gd name="connsiteY329" fmla="*/ 368522 h 1600200"/>
                <a:gd name="connsiteX330" fmla="*/ 852869 w 1739455"/>
                <a:gd name="connsiteY330" fmla="*/ 310896 h 1600200"/>
                <a:gd name="connsiteX331" fmla="*/ 952119 w 1739455"/>
                <a:gd name="connsiteY331" fmla="*/ 310896 h 1600200"/>
                <a:gd name="connsiteX332" fmla="*/ 951167 w 1739455"/>
                <a:gd name="connsiteY332" fmla="*/ 57626 h 1600200"/>
                <a:gd name="connsiteX333" fmla="*/ 893540 w 1739455"/>
                <a:gd name="connsiteY333" fmla="*/ 0 h 1600200"/>
                <a:gd name="connsiteX334" fmla="*/ 214598 w 1739455"/>
                <a:gd name="connsiteY334" fmla="*/ 0 h 1600200"/>
                <a:gd name="connsiteX335" fmla="*/ 157353 w 1739455"/>
                <a:gd name="connsiteY335" fmla="*/ 51149 h 1600200"/>
                <a:gd name="connsiteX336" fmla="*/ 157353 w 1739455"/>
                <a:gd name="connsiteY336" fmla="*/ 93059 h 1600200"/>
                <a:gd name="connsiteX337" fmla="*/ 99727 w 1739455"/>
                <a:gd name="connsiteY337" fmla="*/ 150686 h 1600200"/>
                <a:gd name="connsiteX338" fmla="*/ 0 w 1739455"/>
                <a:gd name="connsiteY338" fmla="*/ 150686 h 1600200"/>
                <a:gd name="connsiteX339" fmla="*/ 476 w 1739455"/>
                <a:gd name="connsiteY339" fmla="*/ 514921 h 1600200"/>
                <a:gd name="connsiteX340" fmla="*/ 476 w 1739455"/>
                <a:gd name="connsiteY340" fmla="*/ 514921 h 1600200"/>
                <a:gd name="connsiteX341" fmla="*/ 959358 w 1739455"/>
                <a:gd name="connsiteY341" fmla="*/ 1105281 h 1600200"/>
                <a:gd name="connsiteX342" fmla="*/ 959358 w 1739455"/>
                <a:gd name="connsiteY342" fmla="*/ 1105281 h 1600200"/>
                <a:gd name="connsiteX343" fmla="*/ 959358 w 1739455"/>
                <a:gd name="connsiteY343" fmla="*/ 1105281 h 1600200"/>
                <a:gd name="connsiteX344" fmla="*/ 959358 w 1739455"/>
                <a:gd name="connsiteY344" fmla="*/ 1105281 h 1600200"/>
                <a:gd name="connsiteX345" fmla="*/ 486156 w 1739455"/>
                <a:gd name="connsiteY345" fmla="*/ 672655 h 1600200"/>
                <a:gd name="connsiteX346" fmla="*/ 486156 w 1739455"/>
                <a:gd name="connsiteY346" fmla="*/ 672655 h 1600200"/>
                <a:gd name="connsiteX347" fmla="*/ 486156 w 1739455"/>
                <a:gd name="connsiteY347" fmla="*/ 672655 h 1600200"/>
                <a:gd name="connsiteX348" fmla="*/ 486156 w 1739455"/>
                <a:gd name="connsiteY348" fmla="*/ 672655 h 1600200"/>
                <a:gd name="connsiteX349" fmla="*/ 647033 w 1739455"/>
                <a:gd name="connsiteY349" fmla="*/ 814769 h 1600200"/>
                <a:gd name="connsiteX350" fmla="*/ 647033 w 1739455"/>
                <a:gd name="connsiteY350" fmla="*/ 814769 h 1600200"/>
                <a:gd name="connsiteX351" fmla="*/ 647033 w 1739455"/>
                <a:gd name="connsiteY351" fmla="*/ 814769 h 1600200"/>
                <a:gd name="connsiteX352" fmla="*/ 647033 w 1739455"/>
                <a:gd name="connsiteY352" fmla="*/ 814769 h 1600200"/>
                <a:gd name="connsiteX353" fmla="*/ 793813 w 1739455"/>
                <a:gd name="connsiteY353" fmla="*/ 956881 h 1600200"/>
                <a:gd name="connsiteX354" fmla="*/ 793813 w 1739455"/>
                <a:gd name="connsiteY354" fmla="*/ 956881 h 1600200"/>
                <a:gd name="connsiteX355" fmla="*/ 793813 w 1739455"/>
                <a:gd name="connsiteY355" fmla="*/ 956881 h 16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Lst>
              <a:rect l="l" t="t" r="r" b="b"/>
              <a:pathLst>
                <a:path w="1739455" h="1600200">
                  <a:moveTo>
                    <a:pt x="476" y="514921"/>
                  </a:moveTo>
                  <a:cubicBezTo>
                    <a:pt x="0" y="531686"/>
                    <a:pt x="10001" y="442722"/>
                    <a:pt x="48006" y="442722"/>
                  </a:cubicBezTo>
                  <a:lnTo>
                    <a:pt x="234791" y="442722"/>
                  </a:lnTo>
                  <a:cubicBezTo>
                    <a:pt x="271939" y="443389"/>
                    <a:pt x="319373" y="430435"/>
                    <a:pt x="319373" y="508063"/>
                  </a:cubicBezTo>
                  <a:lnTo>
                    <a:pt x="319373" y="527018"/>
                  </a:lnTo>
                  <a:cubicBezTo>
                    <a:pt x="319373" y="558737"/>
                    <a:pt x="345281" y="584645"/>
                    <a:pt x="377000" y="584645"/>
                  </a:cubicBezTo>
                  <a:lnTo>
                    <a:pt x="405098" y="584645"/>
                  </a:lnTo>
                  <a:cubicBezTo>
                    <a:pt x="449675" y="584645"/>
                    <a:pt x="486061" y="621030"/>
                    <a:pt x="486061" y="665607"/>
                  </a:cubicBezTo>
                  <a:lnTo>
                    <a:pt x="486061" y="672751"/>
                  </a:lnTo>
                  <a:lnTo>
                    <a:pt x="486061" y="674275"/>
                  </a:lnTo>
                  <a:lnTo>
                    <a:pt x="486061" y="674275"/>
                  </a:lnTo>
                  <a:lnTo>
                    <a:pt x="486156" y="675704"/>
                  </a:lnTo>
                  <a:lnTo>
                    <a:pt x="486156" y="675704"/>
                  </a:lnTo>
                  <a:lnTo>
                    <a:pt x="486251" y="677132"/>
                  </a:lnTo>
                  <a:lnTo>
                    <a:pt x="486251" y="677132"/>
                  </a:lnTo>
                  <a:lnTo>
                    <a:pt x="486346" y="678561"/>
                  </a:lnTo>
                  <a:lnTo>
                    <a:pt x="486346" y="678561"/>
                  </a:lnTo>
                  <a:lnTo>
                    <a:pt x="486537" y="679990"/>
                  </a:lnTo>
                  <a:lnTo>
                    <a:pt x="486537" y="679990"/>
                  </a:lnTo>
                  <a:lnTo>
                    <a:pt x="486728" y="681419"/>
                  </a:lnTo>
                  <a:lnTo>
                    <a:pt x="486728" y="681419"/>
                  </a:lnTo>
                  <a:lnTo>
                    <a:pt x="486918" y="682847"/>
                  </a:lnTo>
                  <a:lnTo>
                    <a:pt x="486918" y="682847"/>
                  </a:lnTo>
                  <a:cubicBezTo>
                    <a:pt x="489395" y="697039"/>
                    <a:pt x="497586" y="709994"/>
                    <a:pt x="509206" y="718852"/>
                  </a:cubicBezTo>
                  <a:lnTo>
                    <a:pt x="509206" y="718852"/>
                  </a:lnTo>
                  <a:lnTo>
                    <a:pt x="510350" y="719709"/>
                  </a:lnTo>
                  <a:lnTo>
                    <a:pt x="510350" y="719709"/>
                  </a:lnTo>
                  <a:lnTo>
                    <a:pt x="511493" y="720471"/>
                  </a:lnTo>
                  <a:lnTo>
                    <a:pt x="511493" y="720471"/>
                  </a:lnTo>
                  <a:lnTo>
                    <a:pt x="512636" y="721233"/>
                  </a:lnTo>
                  <a:lnTo>
                    <a:pt x="512636" y="721233"/>
                  </a:lnTo>
                  <a:lnTo>
                    <a:pt x="513779" y="721995"/>
                  </a:lnTo>
                  <a:lnTo>
                    <a:pt x="513779" y="721995"/>
                  </a:lnTo>
                  <a:lnTo>
                    <a:pt x="514350" y="722281"/>
                  </a:lnTo>
                  <a:cubicBezTo>
                    <a:pt x="514826" y="722567"/>
                    <a:pt x="515207" y="722757"/>
                    <a:pt x="515684" y="723043"/>
                  </a:cubicBezTo>
                  <a:lnTo>
                    <a:pt x="516255" y="723329"/>
                  </a:lnTo>
                  <a:lnTo>
                    <a:pt x="516255" y="723329"/>
                  </a:lnTo>
                  <a:lnTo>
                    <a:pt x="517493" y="723995"/>
                  </a:lnTo>
                  <a:lnTo>
                    <a:pt x="517493" y="723995"/>
                  </a:lnTo>
                  <a:lnTo>
                    <a:pt x="518731" y="724662"/>
                  </a:lnTo>
                  <a:lnTo>
                    <a:pt x="518731" y="724662"/>
                  </a:lnTo>
                  <a:lnTo>
                    <a:pt x="519970" y="725234"/>
                  </a:lnTo>
                  <a:lnTo>
                    <a:pt x="519970" y="725234"/>
                  </a:lnTo>
                  <a:cubicBezTo>
                    <a:pt x="520351" y="725424"/>
                    <a:pt x="520827" y="725614"/>
                    <a:pt x="521208" y="725805"/>
                  </a:cubicBezTo>
                  <a:lnTo>
                    <a:pt x="521208" y="725805"/>
                  </a:lnTo>
                  <a:lnTo>
                    <a:pt x="522542" y="726377"/>
                  </a:lnTo>
                  <a:lnTo>
                    <a:pt x="522542" y="726377"/>
                  </a:lnTo>
                  <a:lnTo>
                    <a:pt x="523875" y="726853"/>
                  </a:lnTo>
                  <a:lnTo>
                    <a:pt x="523875" y="726853"/>
                  </a:lnTo>
                  <a:lnTo>
                    <a:pt x="525209" y="727329"/>
                  </a:lnTo>
                  <a:lnTo>
                    <a:pt x="525209" y="727329"/>
                  </a:lnTo>
                  <a:lnTo>
                    <a:pt x="525494" y="727424"/>
                  </a:lnTo>
                  <a:cubicBezTo>
                    <a:pt x="526256" y="727615"/>
                    <a:pt x="526828" y="727805"/>
                    <a:pt x="527590" y="728091"/>
                  </a:cubicBezTo>
                  <a:lnTo>
                    <a:pt x="527876" y="728186"/>
                  </a:lnTo>
                  <a:lnTo>
                    <a:pt x="527876" y="728186"/>
                  </a:lnTo>
                  <a:lnTo>
                    <a:pt x="529209" y="728567"/>
                  </a:lnTo>
                  <a:lnTo>
                    <a:pt x="529209" y="728567"/>
                  </a:lnTo>
                  <a:lnTo>
                    <a:pt x="530543" y="728948"/>
                  </a:lnTo>
                  <a:lnTo>
                    <a:pt x="530543" y="728948"/>
                  </a:lnTo>
                  <a:lnTo>
                    <a:pt x="531971" y="729234"/>
                  </a:lnTo>
                  <a:lnTo>
                    <a:pt x="531971" y="729234"/>
                  </a:lnTo>
                  <a:cubicBezTo>
                    <a:pt x="532447" y="729329"/>
                    <a:pt x="532924" y="729425"/>
                    <a:pt x="533400" y="729520"/>
                  </a:cubicBezTo>
                  <a:lnTo>
                    <a:pt x="533400" y="729520"/>
                  </a:lnTo>
                  <a:lnTo>
                    <a:pt x="533686" y="729520"/>
                  </a:lnTo>
                  <a:cubicBezTo>
                    <a:pt x="534543" y="729615"/>
                    <a:pt x="535210" y="729805"/>
                    <a:pt x="536067" y="729901"/>
                  </a:cubicBezTo>
                  <a:lnTo>
                    <a:pt x="536353" y="729901"/>
                  </a:lnTo>
                  <a:lnTo>
                    <a:pt x="536353" y="729901"/>
                  </a:lnTo>
                  <a:lnTo>
                    <a:pt x="537781" y="730091"/>
                  </a:lnTo>
                  <a:lnTo>
                    <a:pt x="537781" y="730091"/>
                  </a:lnTo>
                  <a:lnTo>
                    <a:pt x="539210" y="730187"/>
                  </a:lnTo>
                  <a:lnTo>
                    <a:pt x="539210" y="730187"/>
                  </a:lnTo>
                  <a:lnTo>
                    <a:pt x="540639" y="730282"/>
                  </a:lnTo>
                  <a:lnTo>
                    <a:pt x="540639" y="730282"/>
                  </a:lnTo>
                  <a:lnTo>
                    <a:pt x="541115" y="730282"/>
                  </a:lnTo>
                  <a:cubicBezTo>
                    <a:pt x="542258" y="730282"/>
                    <a:pt x="543115" y="730377"/>
                    <a:pt x="544259" y="730377"/>
                  </a:cubicBezTo>
                  <a:lnTo>
                    <a:pt x="563594" y="730377"/>
                  </a:lnTo>
                  <a:lnTo>
                    <a:pt x="565880" y="730377"/>
                  </a:lnTo>
                  <a:cubicBezTo>
                    <a:pt x="610457" y="730377"/>
                    <a:pt x="646843" y="766763"/>
                    <a:pt x="646843" y="811339"/>
                  </a:cubicBezTo>
                  <a:lnTo>
                    <a:pt x="646843" y="814864"/>
                  </a:lnTo>
                  <a:lnTo>
                    <a:pt x="646843" y="816388"/>
                  </a:lnTo>
                  <a:lnTo>
                    <a:pt x="646843" y="816388"/>
                  </a:lnTo>
                  <a:lnTo>
                    <a:pt x="646938" y="817817"/>
                  </a:lnTo>
                  <a:lnTo>
                    <a:pt x="646938" y="817817"/>
                  </a:lnTo>
                  <a:lnTo>
                    <a:pt x="647033" y="819245"/>
                  </a:lnTo>
                  <a:lnTo>
                    <a:pt x="647033" y="819245"/>
                  </a:lnTo>
                  <a:lnTo>
                    <a:pt x="647129" y="820674"/>
                  </a:lnTo>
                  <a:lnTo>
                    <a:pt x="647129" y="820674"/>
                  </a:lnTo>
                  <a:lnTo>
                    <a:pt x="647319" y="822103"/>
                  </a:lnTo>
                  <a:lnTo>
                    <a:pt x="647319" y="822103"/>
                  </a:lnTo>
                  <a:lnTo>
                    <a:pt x="647510" y="823531"/>
                  </a:lnTo>
                  <a:lnTo>
                    <a:pt x="647510" y="823531"/>
                  </a:lnTo>
                  <a:lnTo>
                    <a:pt x="647795" y="824960"/>
                  </a:lnTo>
                  <a:lnTo>
                    <a:pt x="647795" y="824960"/>
                  </a:lnTo>
                  <a:cubicBezTo>
                    <a:pt x="647890" y="825437"/>
                    <a:pt x="647986" y="825913"/>
                    <a:pt x="648081" y="826389"/>
                  </a:cubicBezTo>
                  <a:lnTo>
                    <a:pt x="648081" y="826389"/>
                  </a:lnTo>
                  <a:lnTo>
                    <a:pt x="648367" y="827818"/>
                  </a:lnTo>
                  <a:lnTo>
                    <a:pt x="648367" y="827818"/>
                  </a:lnTo>
                  <a:lnTo>
                    <a:pt x="648748" y="829247"/>
                  </a:lnTo>
                  <a:lnTo>
                    <a:pt x="648748" y="829247"/>
                  </a:lnTo>
                  <a:cubicBezTo>
                    <a:pt x="654939" y="852392"/>
                    <a:pt x="675227" y="870204"/>
                    <a:pt x="700088" y="872300"/>
                  </a:cubicBezTo>
                  <a:lnTo>
                    <a:pt x="700088" y="872300"/>
                  </a:lnTo>
                  <a:lnTo>
                    <a:pt x="701516" y="872395"/>
                  </a:lnTo>
                  <a:lnTo>
                    <a:pt x="701516" y="872395"/>
                  </a:lnTo>
                  <a:lnTo>
                    <a:pt x="701993" y="872395"/>
                  </a:lnTo>
                  <a:cubicBezTo>
                    <a:pt x="703136" y="872395"/>
                    <a:pt x="703993" y="872490"/>
                    <a:pt x="705136" y="872490"/>
                  </a:cubicBezTo>
                  <a:lnTo>
                    <a:pt x="712565" y="872490"/>
                  </a:lnTo>
                  <a:cubicBezTo>
                    <a:pt x="757142" y="872490"/>
                    <a:pt x="793528" y="908876"/>
                    <a:pt x="793528" y="953453"/>
                  </a:cubicBezTo>
                  <a:lnTo>
                    <a:pt x="793528" y="956977"/>
                  </a:lnTo>
                  <a:lnTo>
                    <a:pt x="793528" y="958501"/>
                  </a:lnTo>
                  <a:lnTo>
                    <a:pt x="793528" y="958501"/>
                  </a:lnTo>
                  <a:lnTo>
                    <a:pt x="793623" y="959930"/>
                  </a:lnTo>
                  <a:lnTo>
                    <a:pt x="793623" y="959930"/>
                  </a:lnTo>
                  <a:lnTo>
                    <a:pt x="793718" y="961358"/>
                  </a:lnTo>
                  <a:lnTo>
                    <a:pt x="793718" y="961358"/>
                  </a:lnTo>
                  <a:lnTo>
                    <a:pt x="793813" y="962787"/>
                  </a:lnTo>
                  <a:lnTo>
                    <a:pt x="793813" y="962787"/>
                  </a:lnTo>
                  <a:lnTo>
                    <a:pt x="794004" y="964216"/>
                  </a:lnTo>
                  <a:lnTo>
                    <a:pt x="794004" y="964216"/>
                  </a:lnTo>
                  <a:lnTo>
                    <a:pt x="794195" y="965645"/>
                  </a:lnTo>
                  <a:lnTo>
                    <a:pt x="794195" y="965645"/>
                  </a:lnTo>
                  <a:cubicBezTo>
                    <a:pt x="797147" y="983361"/>
                    <a:pt x="807530" y="998315"/>
                    <a:pt x="823151" y="1007269"/>
                  </a:cubicBezTo>
                  <a:lnTo>
                    <a:pt x="823722" y="1007555"/>
                  </a:lnTo>
                  <a:lnTo>
                    <a:pt x="823722" y="1007555"/>
                  </a:lnTo>
                  <a:lnTo>
                    <a:pt x="824960" y="1008221"/>
                  </a:lnTo>
                  <a:lnTo>
                    <a:pt x="824960" y="1008221"/>
                  </a:lnTo>
                  <a:lnTo>
                    <a:pt x="826198" y="1008888"/>
                  </a:lnTo>
                  <a:lnTo>
                    <a:pt x="826198" y="1008888"/>
                  </a:lnTo>
                  <a:lnTo>
                    <a:pt x="827437" y="1009460"/>
                  </a:lnTo>
                  <a:lnTo>
                    <a:pt x="827437" y="1009460"/>
                  </a:lnTo>
                  <a:cubicBezTo>
                    <a:pt x="827818" y="1009650"/>
                    <a:pt x="828294" y="1009841"/>
                    <a:pt x="828675" y="1010031"/>
                  </a:cubicBezTo>
                  <a:lnTo>
                    <a:pt x="828675" y="1010031"/>
                  </a:lnTo>
                  <a:lnTo>
                    <a:pt x="830009" y="1010603"/>
                  </a:lnTo>
                  <a:lnTo>
                    <a:pt x="830009" y="1010603"/>
                  </a:lnTo>
                  <a:lnTo>
                    <a:pt x="831342" y="1011079"/>
                  </a:lnTo>
                  <a:lnTo>
                    <a:pt x="831342" y="1011079"/>
                  </a:lnTo>
                  <a:lnTo>
                    <a:pt x="832676" y="1011555"/>
                  </a:lnTo>
                  <a:lnTo>
                    <a:pt x="832676" y="1011555"/>
                  </a:lnTo>
                  <a:lnTo>
                    <a:pt x="832961" y="1011650"/>
                  </a:lnTo>
                  <a:cubicBezTo>
                    <a:pt x="833723" y="1011841"/>
                    <a:pt x="834295" y="1012031"/>
                    <a:pt x="835057" y="1012317"/>
                  </a:cubicBezTo>
                  <a:lnTo>
                    <a:pt x="835343" y="1012412"/>
                  </a:lnTo>
                  <a:lnTo>
                    <a:pt x="835343" y="1012412"/>
                  </a:lnTo>
                  <a:lnTo>
                    <a:pt x="836676" y="1012793"/>
                  </a:lnTo>
                  <a:lnTo>
                    <a:pt x="836676" y="1012793"/>
                  </a:lnTo>
                  <a:lnTo>
                    <a:pt x="838010" y="1013174"/>
                  </a:lnTo>
                  <a:lnTo>
                    <a:pt x="838010" y="1013174"/>
                  </a:lnTo>
                  <a:lnTo>
                    <a:pt x="839438" y="1013460"/>
                  </a:lnTo>
                  <a:lnTo>
                    <a:pt x="839438" y="1013460"/>
                  </a:lnTo>
                  <a:cubicBezTo>
                    <a:pt x="839914" y="1013555"/>
                    <a:pt x="840391" y="1013651"/>
                    <a:pt x="840867" y="1013746"/>
                  </a:cubicBezTo>
                  <a:lnTo>
                    <a:pt x="840867" y="1013746"/>
                  </a:lnTo>
                  <a:lnTo>
                    <a:pt x="841153" y="1013746"/>
                  </a:lnTo>
                  <a:cubicBezTo>
                    <a:pt x="842010" y="1013841"/>
                    <a:pt x="842677" y="1014031"/>
                    <a:pt x="843534" y="1014127"/>
                  </a:cubicBezTo>
                  <a:lnTo>
                    <a:pt x="843820" y="1014127"/>
                  </a:lnTo>
                  <a:lnTo>
                    <a:pt x="843820" y="1014127"/>
                  </a:lnTo>
                  <a:lnTo>
                    <a:pt x="845248" y="1014317"/>
                  </a:lnTo>
                  <a:lnTo>
                    <a:pt x="845248" y="1014317"/>
                  </a:lnTo>
                  <a:lnTo>
                    <a:pt x="846677" y="1014413"/>
                  </a:lnTo>
                  <a:lnTo>
                    <a:pt x="846677" y="1014413"/>
                  </a:lnTo>
                  <a:lnTo>
                    <a:pt x="848106" y="1014508"/>
                  </a:lnTo>
                  <a:lnTo>
                    <a:pt x="848106" y="1014508"/>
                  </a:lnTo>
                  <a:lnTo>
                    <a:pt x="848582" y="1014508"/>
                  </a:lnTo>
                  <a:cubicBezTo>
                    <a:pt x="849725" y="1014508"/>
                    <a:pt x="850583" y="1014603"/>
                    <a:pt x="851726" y="1014603"/>
                  </a:cubicBezTo>
                  <a:lnTo>
                    <a:pt x="871156" y="1014603"/>
                  </a:lnTo>
                  <a:lnTo>
                    <a:pt x="878110" y="1014603"/>
                  </a:lnTo>
                  <a:cubicBezTo>
                    <a:pt x="922687" y="1014603"/>
                    <a:pt x="959072" y="1050989"/>
                    <a:pt x="959072" y="1095566"/>
                  </a:cubicBezTo>
                  <a:lnTo>
                    <a:pt x="959072" y="1105376"/>
                  </a:lnTo>
                  <a:lnTo>
                    <a:pt x="959072" y="1106805"/>
                  </a:lnTo>
                  <a:lnTo>
                    <a:pt x="959072" y="1106805"/>
                  </a:lnTo>
                  <a:lnTo>
                    <a:pt x="959168" y="1108234"/>
                  </a:lnTo>
                  <a:lnTo>
                    <a:pt x="959168" y="1108234"/>
                  </a:lnTo>
                  <a:lnTo>
                    <a:pt x="959263" y="1109663"/>
                  </a:lnTo>
                  <a:lnTo>
                    <a:pt x="959263" y="1109663"/>
                  </a:lnTo>
                  <a:lnTo>
                    <a:pt x="959358" y="1111091"/>
                  </a:lnTo>
                  <a:lnTo>
                    <a:pt x="959358" y="1111091"/>
                  </a:lnTo>
                  <a:lnTo>
                    <a:pt x="959548" y="1112520"/>
                  </a:lnTo>
                  <a:lnTo>
                    <a:pt x="959548" y="1112520"/>
                  </a:lnTo>
                  <a:lnTo>
                    <a:pt x="959739" y="1113949"/>
                  </a:lnTo>
                  <a:lnTo>
                    <a:pt x="959739" y="1113949"/>
                  </a:lnTo>
                  <a:lnTo>
                    <a:pt x="959930" y="1115378"/>
                  </a:lnTo>
                  <a:lnTo>
                    <a:pt x="959930" y="1115378"/>
                  </a:lnTo>
                  <a:cubicBezTo>
                    <a:pt x="960025" y="1115854"/>
                    <a:pt x="960120" y="1116330"/>
                    <a:pt x="960215" y="1116806"/>
                  </a:cubicBezTo>
                  <a:lnTo>
                    <a:pt x="960215" y="1116806"/>
                  </a:lnTo>
                  <a:lnTo>
                    <a:pt x="960501" y="1118235"/>
                  </a:lnTo>
                  <a:lnTo>
                    <a:pt x="960501" y="1118235"/>
                  </a:lnTo>
                  <a:lnTo>
                    <a:pt x="960882" y="1119664"/>
                  </a:lnTo>
                  <a:lnTo>
                    <a:pt x="960882" y="1119664"/>
                  </a:lnTo>
                  <a:lnTo>
                    <a:pt x="961263" y="1120997"/>
                  </a:lnTo>
                  <a:lnTo>
                    <a:pt x="961263" y="1120997"/>
                  </a:lnTo>
                  <a:lnTo>
                    <a:pt x="961644" y="1122331"/>
                  </a:lnTo>
                  <a:lnTo>
                    <a:pt x="961644" y="1122331"/>
                  </a:lnTo>
                  <a:lnTo>
                    <a:pt x="962120" y="1123664"/>
                  </a:lnTo>
                  <a:lnTo>
                    <a:pt x="962120" y="1123664"/>
                  </a:lnTo>
                  <a:lnTo>
                    <a:pt x="962597" y="1124998"/>
                  </a:lnTo>
                  <a:lnTo>
                    <a:pt x="962597" y="1124998"/>
                  </a:lnTo>
                  <a:lnTo>
                    <a:pt x="963073" y="1126331"/>
                  </a:lnTo>
                  <a:lnTo>
                    <a:pt x="963073" y="1126331"/>
                  </a:lnTo>
                  <a:lnTo>
                    <a:pt x="963644" y="1127665"/>
                  </a:lnTo>
                  <a:lnTo>
                    <a:pt x="963644" y="1127665"/>
                  </a:lnTo>
                  <a:lnTo>
                    <a:pt x="964216" y="1128903"/>
                  </a:lnTo>
                  <a:lnTo>
                    <a:pt x="964216" y="1128903"/>
                  </a:lnTo>
                  <a:lnTo>
                    <a:pt x="964787" y="1130141"/>
                  </a:lnTo>
                  <a:lnTo>
                    <a:pt x="964787" y="1130141"/>
                  </a:lnTo>
                  <a:lnTo>
                    <a:pt x="965454" y="1131380"/>
                  </a:lnTo>
                  <a:lnTo>
                    <a:pt x="965454" y="1131380"/>
                  </a:lnTo>
                  <a:cubicBezTo>
                    <a:pt x="965645" y="1131761"/>
                    <a:pt x="965835" y="1132237"/>
                    <a:pt x="966121" y="1132618"/>
                  </a:cubicBezTo>
                  <a:lnTo>
                    <a:pt x="966121" y="1132618"/>
                  </a:lnTo>
                  <a:lnTo>
                    <a:pt x="966788" y="1133856"/>
                  </a:lnTo>
                  <a:lnTo>
                    <a:pt x="966788" y="1133856"/>
                  </a:lnTo>
                  <a:cubicBezTo>
                    <a:pt x="966978" y="1134237"/>
                    <a:pt x="967264" y="1134618"/>
                    <a:pt x="967454" y="1135094"/>
                  </a:cubicBezTo>
                  <a:lnTo>
                    <a:pt x="967454" y="1135094"/>
                  </a:lnTo>
                  <a:lnTo>
                    <a:pt x="968216" y="1136237"/>
                  </a:lnTo>
                  <a:lnTo>
                    <a:pt x="968216" y="1136237"/>
                  </a:lnTo>
                  <a:lnTo>
                    <a:pt x="968978" y="1137380"/>
                  </a:lnTo>
                  <a:lnTo>
                    <a:pt x="968978" y="1137380"/>
                  </a:lnTo>
                  <a:lnTo>
                    <a:pt x="969740" y="1138523"/>
                  </a:lnTo>
                  <a:lnTo>
                    <a:pt x="969740" y="1138523"/>
                  </a:lnTo>
                  <a:lnTo>
                    <a:pt x="970597" y="1139666"/>
                  </a:lnTo>
                  <a:lnTo>
                    <a:pt x="970597" y="1139666"/>
                  </a:lnTo>
                  <a:lnTo>
                    <a:pt x="971455" y="1140809"/>
                  </a:lnTo>
                  <a:lnTo>
                    <a:pt x="971455" y="1140809"/>
                  </a:lnTo>
                  <a:cubicBezTo>
                    <a:pt x="971740" y="1141190"/>
                    <a:pt x="972026" y="1141571"/>
                    <a:pt x="972312" y="1141857"/>
                  </a:cubicBezTo>
                  <a:lnTo>
                    <a:pt x="972312" y="1141857"/>
                  </a:lnTo>
                  <a:lnTo>
                    <a:pt x="973169" y="1142905"/>
                  </a:lnTo>
                  <a:lnTo>
                    <a:pt x="973169" y="1142905"/>
                  </a:lnTo>
                  <a:lnTo>
                    <a:pt x="974122" y="1143953"/>
                  </a:lnTo>
                  <a:lnTo>
                    <a:pt x="974122" y="1143953"/>
                  </a:lnTo>
                  <a:lnTo>
                    <a:pt x="975074" y="1145000"/>
                  </a:lnTo>
                  <a:lnTo>
                    <a:pt x="975074" y="1145000"/>
                  </a:lnTo>
                  <a:lnTo>
                    <a:pt x="976027" y="1145953"/>
                  </a:lnTo>
                  <a:lnTo>
                    <a:pt x="976027" y="1145953"/>
                  </a:lnTo>
                  <a:lnTo>
                    <a:pt x="976979" y="1146905"/>
                  </a:lnTo>
                  <a:lnTo>
                    <a:pt x="976979" y="1146905"/>
                  </a:lnTo>
                  <a:lnTo>
                    <a:pt x="978027" y="1147858"/>
                  </a:lnTo>
                  <a:lnTo>
                    <a:pt x="978027" y="1147858"/>
                  </a:lnTo>
                  <a:lnTo>
                    <a:pt x="979075" y="1148810"/>
                  </a:lnTo>
                  <a:lnTo>
                    <a:pt x="979075" y="1148810"/>
                  </a:lnTo>
                  <a:lnTo>
                    <a:pt x="980122" y="1149668"/>
                  </a:lnTo>
                  <a:lnTo>
                    <a:pt x="980122" y="1149668"/>
                  </a:lnTo>
                  <a:cubicBezTo>
                    <a:pt x="980504" y="1149953"/>
                    <a:pt x="980885" y="1150239"/>
                    <a:pt x="981170" y="1150525"/>
                  </a:cubicBezTo>
                  <a:lnTo>
                    <a:pt x="981170" y="1150525"/>
                  </a:lnTo>
                  <a:cubicBezTo>
                    <a:pt x="981551" y="1150811"/>
                    <a:pt x="981932" y="1151096"/>
                    <a:pt x="982218" y="1151382"/>
                  </a:cubicBezTo>
                  <a:lnTo>
                    <a:pt x="982218" y="1151382"/>
                  </a:lnTo>
                  <a:lnTo>
                    <a:pt x="983361" y="1152239"/>
                  </a:lnTo>
                  <a:lnTo>
                    <a:pt x="983361" y="1152239"/>
                  </a:lnTo>
                  <a:lnTo>
                    <a:pt x="984504" y="1153001"/>
                  </a:lnTo>
                  <a:lnTo>
                    <a:pt x="984504" y="1153001"/>
                  </a:lnTo>
                  <a:lnTo>
                    <a:pt x="985647" y="1153763"/>
                  </a:lnTo>
                  <a:lnTo>
                    <a:pt x="985647" y="1153763"/>
                  </a:lnTo>
                  <a:lnTo>
                    <a:pt x="986790" y="1154525"/>
                  </a:lnTo>
                  <a:lnTo>
                    <a:pt x="986790" y="1154525"/>
                  </a:lnTo>
                  <a:lnTo>
                    <a:pt x="988028" y="1155192"/>
                  </a:lnTo>
                  <a:lnTo>
                    <a:pt x="988028" y="1155192"/>
                  </a:lnTo>
                  <a:lnTo>
                    <a:pt x="989267" y="1155859"/>
                  </a:lnTo>
                  <a:lnTo>
                    <a:pt x="989267" y="1155859"/>
                  </a:lnTo>
                  <a:lnTo>
                    <a:pt x="990505" y="1156526"/>
                  </a:lnTo>
                  <a:lnTo>
                    <a:pt x="990505" y="1156526"/>
                  </a:lnTo>
                  <a:lnTo>
                    <a:pt x="991743" y="1157192"/>
                  </a:lnTo>
                  <a:lnTo>
                    <a:pt x="991743" y="1157192"/>
                  </a:lnTo>
                  <a:lnTo>
                    <a:pt x="992981" y="1157764"/>
                  </a:lnTo>
                  <a:lnTo>
                    <a:pt x="992981" y="1157764"/>
                  </a:lnTo>
                  <a:cubicBezTo>
                    <a:pt x="993362" y="1157954"/>
                    <a:pt x="993838" y="1158145"/>
                    <a:pt x="994220" y="1158335"/>
                  </a:cubicBezTo>
                  <a:lnTo>
                    <a:pt x="994220" y="1158335"/>
                  </a:lnTo>
                  <a:lnTo>
                    <a:pt x="995553" y="1158907"/>
                  </a:lnTo>
                  <a:lnTo>
                    <a:pt x="995553" y="1158907"/>
                  </a:lnTo>
                  <a:lnTo>
                    <a:pt x="996887" y="1159383"/>
                  </a:lnTo>
                  <a:lnTo>
                    <a:pt x="996887" y="1159383"/>
                  </a:lnTo>
                  <a:lnTo>
                    <a:pt x="998220" y="1159859"/>
                  </a:lnTo>
                  <a:lnTo>
                    <a:pt x="998220" y="1159859"/>
                  </a:lnTo>
                  <a:lnTo>
                    <a:pt x="999554" y="1160336"/>
                  </a:lnTo>
                  <a:lnTo>
                    <a:pt x="999554" y="1160336"/>
                  </a:lnTo>
                  <a:lnTo>
                    <a:pt x="1000887" y="1160717"/>
                  </a:lnTo>
                  <a:lnTo>
                    <a:pt x="1000887" y="1160717"/>
                  </a:lnTo>
                  <a:lnTo>
                    <a:pt x="1002221" y="1161098"/>
                  </a:lnTo>
                  <a:lnTo>
                    <a:pt x="1002221" y="1161098"/>
                  </a:lnTo>
                  <a:lnTo>
                    <a:pt x="1003554" y="1161479"/>
                  </a:lnTo>
                  <a:lnTo>
                    <a:pt x="1003554" y="1161479"/>
                  </a:lnTo>
                  <a:lnTo>
                    <a:pt x="1004983" y="1161764"/>
                  </a:lnTo>
                  <a:lnTo>
                    <a:pt x="1004983" y="1161764"/>
                  </a:lnTo>
                  <a:cubicBezTo>
                    <a:pt x="1005459" y="1161860"/>
                    <a:pt x="1005935" y="1161955"/>
                    <a:pt x="1006412" y="1162050"/>
                  </a:cubicBezTo>
                  <a:lnTo>
                    <a:pt x="1006412" y="1162050"/>
                  </a:lnTo>
                  <a:lnTo>
                    <a:pt x="1007840" y="1162336"/>
                  </a:lnTo>
                  <a:lnTo>
                    <a:pt x="1007840" y="1162336"/>
                  </a:lnTo>
                  <a:lnTo>
                    <a:pt x="1009269" y="1162526"/>
                  </a:lnTo>
                  <a:lnTo>
                    <a:pt x="1009269" y="1162526"/>
                  </a:lnTo>
                  <a:lnTo>
                    <a:pt x="1010698" y="1162717"/>
                  </a:lnTo>
                  <a:lnTo>
                    <a:pt x="1010698" y="1162717"/>
                  </a:lnTo>
                  <a:lnTo>
                    <a:pt x="1012127" y="1162812"/>
                  </a:lnTo>
                  <a:lnTo>
                    <a:pt x="1012127" y="1162812"/>
                  </a:lnTo>
                  <a:lnTo>
                    <a:pt x="1013555" y="1162907"/>
                  </a:lnTo>
                  <a:lnTo>
                    <a:pt x="1013555" y="1162907"/>
                  </a:lnTo>
                  <a:lnTo>
                    <a:pt x="1014031" y="1162907"/>
                  </a:lnTo>
                  <a:cubicBezTo>
                    <a:pt x="1015079" y="1162907"/>
                    <a:pt x="1016032" y="1163003"/>
                    <a:pt x="1017175" y="1163003"/>
                  </a:cubicBezTo>
                  <a:lnTo>
                    <a:pt x="1047560" y="1163003"/>
                  </a:lnTo>
                  <a:lnTo>
                    <a:pt x="1199483" y="1163003"/>
                  </a:lnTo>
                  <a:cubicBezTo>
                    <a:pt x="1244060" y="1163003"/>
                    <a:pt x="1280446" y="1199388"/>
                    <a:pt x="1280446" y="1243965"/>
                  </a:cubicBezTo>
                  <a:lnTo>
                    <a:pt x="1280446" y="1375886"/>
                  </a:lnTo>
                  <a:lnTo>
                    <a:pt x="1280446" y="1539431"/>
                  </a:lnTo>
                  <a:lnTo>
                    <a:pt x="1280446" y="1542574"/>
                  </a:lnTo>
                  <a:cubicBezTo>
                    <a:pt x="1280446" y="1574292"/>
                    <a:pt x="1306354" y="1600200"/>
                    <a:pt x="1338072" y="1600200"/>
                  </a:cubicBezTo>
                  <a:lnTo>
                    <a:pt x="1358075" y="1600200"/>
                  </a:lnTo>
                  <a:cubicBezTo>
                    <a:pt x="1389793" y="1600200"/>
                    <a:pt x="1415701" y="1574292"/>
                    <a:pt x="1415701" y="1542574"/>
                  </a:cubicBezTo>
                  <a:lnTo>
                    <a:pt x="1415701" y="1534477"/>
                  </a:lnTo>
                  <a:cubicBezTo>
                    <a:pt x="1415701" y="1489900"/>
                    <a:pt x="1452086" y="1453515"/>
                    <a:pt x="1496663" y="1453515"/>
                  </a:cubicBezTo>
                  <a:lnTo>
                    <a:pt x="1527239" y="1453515"/>
                  </a:lnTo>
                  <a:cubicBezTo>
                    <a:pt x="1558957" y="1453515"/>
                    <a:pt x="1584865" y="1427607"/>
                    <a:pt x="1584865" y="1395889"/>
                  </a:cubicBezTo>
                  <a:lnTo>
                    <a:pt x="1584865" y="1375886"/>
                  </a:lnTo>
                  <a:cubicBezTo>
                    <a:pt x="1584865" y="1351026"/>
                    <a:pt x="1568958" y="1329690"/>
                    <a:pt x="1546765" y="1321689"/>
                  </a:cubicBezTo>
                  <a:cubicBezTo>
                    <a:pt x="1535716" y="1317689"/>
                    <a:pt x="1493520" y="1325689"/>
                    <a:pt x="1477518" y="1318070"/>
                  </a:cubicBezTo>
                  <a:cubicBezTo>
                    <a:pt x="1439609" y="1299877"/>
                    <a:pt x="1425226" y="1259014"/>
                    <a:pt x="1429988" y="1231487"/>
                  </a:cubicBezTo>
                  <a:cubicBezTo>
                    <a:pt x="1436846" y="1192435"/>
                    <a:pt x="1459039" y="1164527"/>
                    <a:pt x="1498759" y="1164527"/>
                  </a:cubicBezTo>
                  <a:lnTo>
                    <a:pt x="1681829" y="1164527"/>
                  </a:lnTo>
                  <a:cubicBezTo>
                    <a:pt x="1713548" y="1164527"/>
                    <a:pt x="1739456" y="1138619"/>
                    <a:pt x="1739456" y="1106900"/>
                  </a:cubicBezTo>
                  <a:lnTo>
                    <a:pt x="1739456" y="1086898"/>
                  </a:lnTo>
                  <a:cubicBezTo>
                    <a:pt x="1739456" y="1055180"/>
                    <a:pt x="1713548" y="1029272"/>
                    <a:pt x="1681829" y="1029272"/>
                  </a:cubicBezTo>
                  <a:lnTo>
                    <a:pt x="1498854" y="1029272"/>
                  </a:lnTo>
                  <a:cubicBezTo>
                    <a:pt x="1454277" y="1029272"/>
                    <a:pt x="1417892" y="992886"/>
                    <a:pt x="1417892" y="948309"/>
                  </a:cubicBezTo>
                  <a:lnTo>
                    <a:pt x="1417892" y="942594"/>
                  </a:lnTo>
                  <a:cubicBezTo>
                    <a:pt x="1417892" y="910876"/>
                    <a:pt x="1391984" y="884968"/>
                    <a:pt x="1360265" y="884968"/>
                  </a:cubicBezTo>
                  <a:lnTo>
                    <a:pt x="1186148" y="884968"/>
                  </a:lnTo>
                  <a:cubicBezTo>
                    <a:pt x="1141571" y="884968"/>
                    <a:pt x="1105186" y="848582"/>
                    <a:pt x="1105186" y="804005"/>
                  </a:cubicBezTo>
                  <a:lnTo>
                    <a:pt x="1105186" y="646176"/>
                  </a:lnTo>
                  <a:cubicBezTo>
                    <a:pt x="1105186" y="635508"/>
                    <a:pt x="1102233" y="625412"/>
                    <a:pt x="1097089" y="616839"/>
                  </a:cubicBezTo>
                  <a:cubicBezTo>
                    <a:pt x="1096804" y="616458"/>
                    <a:pt x="1096613" y="616077"/>
                    <a:pt x="1096423" y="615696"/>
                  </a:cubicBezTo>
                  <a:cubicBezTo>
                    <a:pt x="1086517" y="598361"/>
                    <a:pt x="1067753" y="586550"/>
                    <a:pt x="1046417" y="586550"/>
                  </a:cubicBezTo>
                  <a:lnTo>
                    <a:pt x="1024128" y="586550"/>
                  </a:lnTo>
                  <a:cubicBezTo>
                    <a:pt x="979551" y="586550"/>
                    <a:pt x="943165" y="550164"/>
                    <a:pt x="943165" y="505587"/>
                  </a:cubicBezTo>
                  <a:lnTo>
                    <a:pt x="943165" y="505206"/>
                  </a:lnTo>
                  <a:cubicBezTo>
                    <a:pt x="943165" y="473488"/>
                    <a:pt x="917162" y="447770"/>
                    <a:pt x="885539" y="446818"/>
                  </a:cubicBezTo>
                  <a:lnTo>
                    <a:pt x="844772" y="445580"/>
                  </a:lnTo>
                  <a:cubicBezTo>
                    <a:pt x="816864" y="441674"/>
                    <a:pt x="795242" y="417481"/>
                    <a:pt x="795242" y="388525"/>
                  </a:cubicBezTo>
                  <a:lnTo>
                    <a:pt x="795242" y="368522"/>
                  </a:lnTo>
                  <a:cubicBezTo>
                    <a:pt x="795242" y="336804"/>
                    <a:pt x="821150" y="310896"/>
                    <a:pt x="852869" y="310896"/>
                  </a:cubicBezTo>
                  <a:lnTo>
                    <a:pt x="952119" y="310896"/>
                  </a:lnTo>
                  <a:lnTo>
                    <a:pt x="951167" y="57626"/>
                  </a:lnTo>
                  <a:cubicBezTo>
                    <a:pt x="951071" y="26003"/>
                    <a:pt x="925259" y="0"/>
                    <a:pt x="893540" y="0"/>
                  </a:cubicBezTo>
                  <a:lnTo>
                    <a:pt x="214598" y="0"/>
                  </a:lnTo>
                  <a:cubicBezTo>
                    <a:pt x="185166" y="0"/>
                    <a:pt x="160592" y="22479"/>
                    <a:pt x="157353" y="51149"/>
                  </a:cubicBezTo>
                  <a:lnTo>
                    <a:pt x="157353" y="93059"/>
                  </a:lnTo>
                  <a:cubicBezTo>
                    <a:pt x="157353" y="124778"/>
                    <a:pt x="131445" y="150686"/>
                    <a:pt x="99727" y="150686"/>
                  </a:cubicBezTo>
                  <a:lnTo>
                    <a:pt x="0" y="150686"/>
                  </a:lnTo>
                  <a:lnTo>
                    <a:pt x="476" y="514921"/>
                  </a:lnTo>
                  <a:lnTo>
                    <a:pt x="476" y="514921"/>
                  </a:lnTo>
                  <a:close/>
                  <a:moveTo>
                    <a:pt x="959358" y="1105281"/>
                  </a:moveTo>
                  <a:lnTo>
                    <a:pt x="959358" y="1105281"/>
                  </a:lnTo>
                  <a:lnTo>
                    <a:pt x="959358" y="1105281"/>
                  </a:lnTo>
                  <a:lnTo>
                    <a:pt x="959358" y="1105281"/>
                  </a:lnTo>
                  <a:close/>
                  <a:moveTo>
                    <a:pt x="486156" y="672655"/>
                  </a:moveTo>
                  <a:lnTo>
                    <a:pt x="486156" y="672655"/>
                  </a:lnTo>
                  <a:lnTo>
                    <a:pt x="486156" y="672655"/>
                  </a:lnTo>
                  <a:lnTo>
                    <a:pt x="486156" y="672655"/>
                  </a:lnTo>
                  <a:close/>
                  <a:moveTo>
                    <a:pt x="647033" y="814769"/>
                  </a:moveTo>
                  <a:lnTo>
                    <a:pt x="647033" y="814769"/>
                  </a:lnTo>
                  <a:lnTo>
                    <a:pt x="647033" y="814769"/>
                  </a:lnTo>
                  <a:lnTo>
                    <a:pt x="647033" y="814769"/>
                  </a:lnTo>
                  <a:close/>
                  <a:moveTo>
                    <a:pt x="793813" y="956881"/>
                  </a:moveTo>
                  <a:lnTo>
                    <a:pt x="793813" y="956881"/>
                  </a:lnTo>
                  <a:lnTo>
                    <a:pt x="793813" y="956881"/>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1" name="Freeform: Shape 190">
              <a:extLst>
                <a:ext uri="{FF2B5EF4-FFF2-40B4-BE49-F238E27FC236}">
                  <a16:creationId xmlns:a16="http://schemas.microsoft.com/office/drawing/2014/main" id="{0175BE5F-38C5-471D-9653-1F23F877B7AF}"/>
                </a:ext>
              </a:extLst>
            </p:cNvPr>
            <p:cNvSpPr/>
            <p:nvPr/>
          </p:nvSpPr>
          <p:spPr>
            <a:xfrm>
              <a:off x="2597579" y="3391265"/>
              <a:ext cx="633888" cy="436149"/>
            </a:xfrm>
            <a:custGeom>
              <a:avLst/>
              <a:gdLst>
                <a:gd name="connsiteX0" fmla="*/ 633889 w 633888"/>
                <a:gd name="connsiteY0" fmla="*/ 285464 h 436149"/>
                <a:gd name="connsiteX1" fmla="*/ 633889 w 633888"/>
                <a:gd name="connsiteY1" fmla="*/ 142208 h 436149"/>
                <a:gd name="connsiteX2" fmla="*/ 57626 w 633888"/>
                <a:gd name="connsiteY2" fmla="*/ 143256 h 436149"/>
                <a:gd name="connsiteX3" fmla="*/ 0 w 633888"/>
                <a:gd name="connsiteY3" fmla="*/ 200882 h 436149"/>
                <a:gd name="connsiteX4" fmla="*/ 0 w 633888"/>
                <a:gd name="connsiteY4" fmla="*/ 378523 h 436149"/>
                <a:gd name="connsiteX5" fmla="*/ 57626 w 633888"/>
                <a:gd name="connsiteY5" fmla="*/ 436150 h 436149"/>
                <a:gd name="connsiteX6" fmla="*/ 253079 w 633888"/>
                <a:gd name="connsiteY6" fmla="*/ 436150 h 436149"/>
                <a:gd name="connsiteX7" fmla="*/ 310705 w 633888"/>
                <a:gd name="connsiteY7" fmla="*/ 378523 h 436149"/>
                <a:gd name="connsiteX8" fmla="*/ 310705 w 633888"/>
                <a:gd name="connsiteY8" fmla="*/ 336613 h 436149"/>
                <a:gd name="connsiteX9" fmla="*/ 367951 w 633888"/>
                <a:gd name="connsiteY9" fmla="*/ 285464 h 436149"/>
                <a:gd name="connsiteX10" fmla="*/ 633889 w 633888"/>
                <a:gd name="connsiteY10" fmla="*/ 285464 h 436149"/>
                <a:gd name="connsiteX11" fmla="*/ 633889 w 633888"/>
                <a:gd name="connsiteY11" fmla="*/ 285464 h 436149"/>
                <a:gd name="connsiteX12" fmla="*/ 91345 w 633888"/>
                <a:gd name="connsiteY12" fmla="*/ 0 h 436149"/>
                <a:gd name="connsiteX13" fmla="*/ 91345 w 633888"/>
                <a:gd name="connsiteY13" fmla="*/ 0 h 436149"/>
                <a:gd name="connsiteX14" fmla="*/ 91345 w 633888"/>
                <a:gd name="connsiteY14" fmla="*/ 0 h 436149"/>
                <a:gd name="connsiteX15" fmla="*/ 91345 w 633888"/>
                <a:gd name="connsiteY15" fmla="*/ 0 h 43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3888" h="436149">
                  <a:moveTo>
                    <a:pt x="633889" y="285464"/>
                  </a:moveTo>
                  <a:lnTo>
                    <a:pt x="633889" y="142208"/>
                  </a:lnTo>
                  <a:cubicBezTo>
                    <a:pt x="427482" y="142208"/>
                    <a:pt x="249746" y="143256"/>
                    <a:pt x="57626" y="143256"/>
                  </a:cubicBezTo>
                  <a:cubicBezTo>
                    <a:pt x="25908" y="143256"/>
                    <a:pt x="0" y="169164"/>
                    <a:pt x="0" y="200882"/>
                  </a:cubicBezTo>
                  <a:lnTo>
                    <a:pt x="0" y="378523"/>
                  </a:lnTo>
                  <a:cubicBezTo>
                    <a:pt x="0" y="410242"/>
                    <a:pt x="25908" y="436150"/>
                    <a:pt x="57626" y="436150"/>
                  </a:cubicBezTo>
                  <a:lnTo>
                    <a:pt x="253079" y="436150"/>
                  </a:lnTo>
                  <a:cubicBezTo>
                    <a:pt x="284797" y="436150"/>
                    <a:pt x="310705" y="410242"/>
                    <a:pt x="310705" y="378523"/>
                  </a:cubicBezTo>
                  <a:lnTo>
                    <a:pt x="310705" y="336613"/>
                  </a:lnTo>
                  <a:cubicBezTo>
                    <a:pt x="313944" y="307943"/>
                    <a:pt x="338519" y="285464"/>
                    <a:pt x="367951" y="285464"/>
                  </a:cubicBezTo>
                  <a:lnTo>
                    <a:pt x="633889" y="285464"/>
                  </a:lnTo>
                  <a:lnTo>
                    <a:pt x="633889" y="285464"/>
                  </a:lnTo>
                  <a:close/>
                  <a:moveTo>
                    <a:pt x="91345" y="0"/>
                  </a:moveTo>
                  <a:lnTo>
                    <a:pt x="91345" y="0"/>
                  </a:lnTo>
                  <a:lnTo>
                    <a:pt x="91345" y="0"/>
                  </a:lnTo>
                  <a:lnTo>
                    <a:pt x="91345"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2" name="Freeform: Shape 191">
              <a:extLst>
                <a:ext uri="{FF2B5EF4-FFF2-40B4-BE49-F238E27FC236}">
                  <a16:creationId xmlns:a16="http://schemas.microsoft.com/office/drawing/2014/main" id="{AFC9A18B-BCB3-4C5B-8A90-7CD820B7456E}"/>
                </a:ext>
              </a:extLst>
            </p:cNvPr>
            <p:cNvSpPr/>
            <p:nvPr/>
          </p:nvSpPr>
          <p:spPr>
            <a:xfrm>
              <a:off x="3231373" y="3411077"/>
              <a:ext cx="951737" cy="573595"/>
            </a:xfrm>
            <a:custGeom>
              <a:avLst/>
              <a:gdLst>
                <a:gd name="connsiteX0" fmla="*/ 472440 w 951737"/>
                <a:gd name="connsiteY0" fmla="*/ 0 h 573595"/>
                <a:gd name="connsiteX1" fmla="*/ 951738 w 951737"/>
                <a:gd name="connsiteY1" fmla="*/ 0 h 573595"/>
                <a:gd name="connsiteX2" fmla="*/ 951738 w 951737"/>
                <a:gd name="connsiteY2" fmla="*/ 213265 h 573595"/>
                <a:gd name="connsiteX3" fmla="*/ 894112 w 951737"/>
                <a:gd name="connsiteY3" fmla="*/ 270891 h 573595"/>
                <a:gd name="connsiteX4" fmla="*/ 859250 w 951737"/>
                <a:gd name="connsiteY4" fmla="*/ 270891 h 573595"/>
                <a:gd name="connsiteX5" fmla="*/ 786574 w 951737"/>
                <a:gd name="connsiteY5" fmla="*/ 347567 h 573595"/>
                <a:gd name="connsiteX6" fmla="*/ 786574 w 951737"/>
                <a:gd name="connsiteY6" fmla="*/ 515969 h 573595"/>
                <a:gd name="connsiteX7" fmla="*/ 728948 w 951737"/>
                <a:gd name="connsiteY7" fmla="*/ 573596 h 573595"/>
                <a:gd name="connsiteX8" fmla="*/ 472535 w 951737"/>
                <a:gd name="connsiteY8" fmla="*/ 573596 h 573595"/>
                <a:gd name="connsiteX9" fmla="*/ 475869 w 951737"/>
                <a:gd name="connsiteY9" fmla="*/ 515969 h 573595"/>
                <a:gd name="connsiteX10" fmla="*/ 475869 w 951737"/>
                <a:gd name="connsiteY10" fmla="*/ 316802 h 573595"/>
                <a:gd name="connsiteX11" fmla="*/ 418624 w 951737"/>
                <a:gd name="connsiteY11" fmla="*/ 265652 h 573595"/>
                <a:gd name="connsiteX12" fmla="*/ 0 w 951737"/>
                <a:gd name="connsiteY12" fmla="*/ 265652 h 573595"/>
                <a:gd name="connsiteX13" fmla="*/ 0 w 951737"/>
                <a:gd name="connsiteY13" fmla="*/ 122396 h 573595"/>
                <a:gd name="connsiteX14" fmla="*/ 78772 w 951737"/>
                <a:gd name="connsiteY14" fmla="*/ 122396 h 573595"/>
                <a:gd name="connsiteX15" fmla="*/ 93345 w 951737"/>
                <a:gd name="connsiteY15" fmla="*/ 121729 h 573595"/>
                <a:gd name="connsiteX16" fmla="*/ 101251 w 951737"/>
                <a:gd name="connsiteY16" fmla="*/ 121348 h 573595"/>
                <a:gd name="connsiteX17" fmla="*/ 400240 w 951737"/>
                <a:gd name="connsiteY17" fmla="*/ 121348 h 573595"/>
                <a:gd name="connsiteX18" fmla="*/ 470249 w 951737"/>
                <a:gd name="connsiteY18" fmla="*/ 51340 h 573595"/>
                <a:gd name="connsiteX19" fmla="*/ 472440 w 951737"/>
                <a:gd name="connsiteY19" fmla="*/ 0 h 573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51737" h="573595">
                  <a:moveTo>
                    <a:pt x="472440" y="0"/>
                  </a:moveTo>
                  <a:lnTo>
                    <a:pt x="951738" y="0"/>
                  </a:lnTo>
                  <a:lnTo>
                    <a:pt x="951738" y="213265"/>
                  </a:lnTo>
                  <a:cubicBezTo>
                    <a:pt x="951738" y="244983"/>
                    <a:pt x="925830" y="270891"/>
                    <a:pt x="894112" y="270891"/>
                  </a:cubicBezTo>
                  <a:lnTo>
                    <a:pt x="859250" y="270891"/>
                  </a:lnTo>
                  <a:cubicBezTo>
                    <a:pt x="802957" y="270891"/>
                    <a:pt x="784955" y="325946"/>
                    <a:pt x="786574" y="347567"/>
                  </a:cubicBezTo>
                  <a:lnTo>
                    <a:pt x="786574" y="515969"/>
                  </a:lnTo>
                  <a:cubicBezTo>
                    <a:pt x="786574" y="547688"/>
                    <a:pt x="760666" y="573596"/>
                    <a:pt x="728948" y="573596"/>
                  </a:cubicBezTo>
                  <a:lnTo>
                    <a:pt x="472535" y="573596"/>
                  </a:lnTo>
                  <a:lnTo>
                    <a:pt x="475869" y="515969"/>
                  </a:lnTo>
                  <a:lnTo>
                    <a:pt x="475869" y="316802"/>
                  </a:lnTo>
                  <a:cubicBezTo>
                    <a:pt x="472630" y="288131"/>
                    <a:pt x="448056" y="265652"/>
                    <a:pt x="418624" y="265652"/>
                  </a:cubicBezTo>
                  <a:lnTo>
                    <a:pt x="0" y="265652"/>
                  </a:lnTo>
                  <a:lnTo>
                    <a:pt x="0" y="122396"/>
                  </a:lnTo>
                  <a:lnTo>
                    <a:pt x="78772" y="122396"/>
                  </a:lnTo>
                  <a:cubicBezTo>
                    <a:pt x="83725" y="122396"/>
                    <a:pt x="88582" y="122111"/>
                    <a:pt x="93345" y="121729"/>
                  </a:cubicBezTo>
                  <a:cubicBezTo>
                    <a:pt x="96107" y="121444"/>
                    <a:pt x="98488" y="121348"/>
                    <a:pt x="101251" y="121348"/>
                  </a:cubicBezTo>
                  <a:lnTo>
                    <a:pt x="400240" y="121348"/>
                  </a:lnTo>
                  <a:cubicBezTo>
                    <a:pt x="438721" y="121348"/>
                    <a:pt x="468630" y="89821"/>
                    <a:pt x="470249" y="51340"/>
                  </a:cubicBezTo>
                  <a:lnTo>
                    <a:pt x="472440" y="0"/>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3" name="Freeform: Shape 192">
              <a:extLst>
                <a:ext uri="{FF2B5EF4-FFF2-40B4-BE49-F238E27FC236}">
                  <a16:creationId xmlns:a16="http://schemas.microsoft.com/office/drawing/2014/main" id="{D79E45CE-F531-430F-A611-EFC1194E3BFE}"/>
                </a:ext>
              </a:extLst>
            </p:cNvPr>
            <p:cNvSpPr/>
            <p:nvPr/>
          </p:nvSpPr>
          <p:spPr>
            <a:xfrm>
              <a:off x="3704003" y="3830177"/>
              <a:ext cx="314039" cy="154495"/>
            </a:xfrm>
            <a:custGeom>
              <a:avLst/>
              <a:gdLst>
                <a:gd name="connsiteX0" fmla="*/ 314039 w 314039"/>
                <a:gd name="connsiteY0" fmla="*/ 0 h 154495"/>
                <a:gd name="connsiteX1" fmla="*/ 314039 w 314039"/>
                <a:gd name="connsiteY1" fmla="*/ 96869 h 154495"/>
                <a:gd name="connsiteX2" fmla="*/ 256413 w 314039"/>
                <a:gd name="connsiteY2" fmla="*/ 154496 h 154495"/>
                <a:gd name="connsiteX3" fmla="*/ 0 w 314039"/>
                <a:gd name="connsiteY3" fmla="*/ 154496 h 154495"/>
                <a:gd name="connsiteX4" fmla="*/ 3334 w 314039"/>
                <a:gd name="connsiteY4" fmla="*/ 96869 h 154495"/>
                <a:gd name="connsiteX5" fmla="*/ 3334 w 314039"/>
                <a:gd name="connsiteY5" fmla="*/ 0 h 154495"/>
                <a:gd name="connsiteX6" fmla="*/ 314039 w 314039"/>
                <a:gd name="connsiteY6" fmla="*/ 0 h 154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039" h="154495">
                  <a:moveTo>
                    <a:pt x="314039" y="0"/>
                  </a:moveTo>
                  <a:lnTo>
                    <a:pt x="314039" y="96869"/>
                  </a:lnTo>
                  <a:cubicBezTo>
                    <a:pt x="314039" y="128588"/>
                    <a:pt x="288131" y="154496"/>
                    <a:pt x="256413" y="154496"/>
                  </a:cubicBezTo>
                  <a:lnTo>
                    <a:pt x="0" y="154496"/>
                  </a:lnTo>
                  <a:lnTo>
                    <a:pt x="3334" y="96869"/>
                  </a:lnTo>
                  <a:lnTo>
                    <a:pt x="3334" y="0"/>
                  </a:lnTo>
                  <a:lnTo>
                    <a:pt x="314039" y="0"/>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4" name="Freeform: Shape 193">
              <a:extLst>
                <a:ext uri="{FF2B5EF4-FFF2-40B4-BE49-F238E27FC236}">
                  <a16:creationId xmlns:a16="http://schemas.microsoft.com/office/drawing/2014/main" id="{FDE15936-D8D8-440F-BA99-7BB8F07288B1}"/>
                </a:ext>
              </a:extLst>
            </p:cNvPr>
            <p:cNvSpPr/>
            <p:nvPr/>
          </p:nvSpPr>
          <p:spPr>
            <a:xfrm>
              <a:off x="3828495" y="3830462"/>
              <a:ext cx="820769" cy="493014"/>
            </a:xfrm>
            <a:custGeom>
              <a:avLst/>
              <a:gdLst>
                <a:gd name="connsiteX0" fmla="*/ 0 w 820769"/>
                <a:gd name="connsiteY0" fmla="*/ 154210 h 493014"/>
                <a:gd name="connsiteX1" fmla="*/ 41053 w 820769"/>
                <a:gd name="connsiteY1" fmla="*/ 220313 h 493014"/>
                <a:gd name="connsiteX2" fmla="*/ 41053 w 820769"/>
                <a:gd name="connsiteY2" fmla="*/ 239268 h 493014"/>
                <a:gd name="connsiteX3" fmla="*/ 98679 w 820769"/>
                <a:gd name="connsiteY3" fmla="*/ 296894 h 493014"/>
                <a:gd name="connsiteX4" fmla="*/ 126778 w 820769"/>
                <a:gd name="connsiteY4" fmla="*/ 296894 h 493014"/>
                <a:gd name="connsiteX5" fmla="*/ 207740 w 820769"/>
                <a:gd name="connsiteY5" fmla="*/ 377857 h 493014"/>
                <a:gd name="connsiteX6" fmla="*/ 207740 w 820769"/>
                <a:gd name="connsiteY6" fmla="*/ 385001 h 493014"/>
                <a:gd name="connsiteX7" fmla="*/ 207740 w 820769"/>
                <a:gd name="connsiteY7" fmla="*/ 386524 h 493014"/>
                <a:gd name="connsiteX8" fmla="*/ 207740 w 820769"/>
                <a:gd name="connsiteY8" fmla="*/ 386524 h 493014"/>
                <a:gd name="connsiteX9" fmla="*/ 207835 w 820769"/>
                <a:gd name="connsiteY9" fmla="*/ 387953 h 493014"/>
                <a:gd name="connsiteX10" fmla="*/ 207835 w 820769"/>
                <a:gd name="connsiteY10" fmla="*/ 387953 h 493014"/>
                <a:gd name="connsiteX11" fmla="*/ 207931 w 820769"/>
                <a:gd name="connsiteY11" fmla="*/ 389382 h 493014"/>
                <a:gd name="connsiteX12" fmla="*/ 207931 w 820769"/>
                <a:gd name="connsiteY12" fmla="*/ 389382 h 493014"/>
                <a:gd name="connsiteX13" fmla="*/ 208026 w 820769"/>
                <a:gd name="connsiteY13" fmla="*/ 390811 h 493014"/>
                <a:gd name="connsiteX14" fmla="*/ 208026 w 820769"/>
                <a:gd name="connsiteY14" fmla="*/ 390811 h 493014"/>
                <a:gd name="connsiteX15" fmla="*/ 208216 w 820769"/>
                <a:gd name="connsiteY15" fmla="*/ 392239 h 493014"/>
                <a:gd name="connsiteX16" fmla="*/ 208216 w 820769"/>
                <a:gd name="connsiteY16" fmla="*/ 392239 h 493014"/>
                <a:gd name="connsiteX17" fmla="*/ 208407 w 820769"/>
                <a:gd name="connsiteY17" fmla="*/ 393668 h 493014"/>
                <a:gd name="connsiteX18" fmla="*/ 208407 w 820769"/>
                <a:gd name="connsiteY18" fmla="*/ 393668 h 493014"/>
                <a:gd name="connsiteX19" fmla="*/ 208597 w 820769"/>
                <a:gd name="connsiteY19" fmla="*/ 395097 h 493014"/>
                <a:gd name="connsiteX20" fmla="*/ 208597 w 820769"/>
                <a:gd name="connsiteY20" fmla="*/ 395097 h 493014"/>
                <a:gd name="connsiteX21" fmla="*/ 230886 w 820769"/>
                <a:gd name="connsiteY21" fmla="*/ 431102 h 493014"/>
                <a:gd name="connsiteX22" fmla="*/ 230886 w 820769"/>
                <a:gd name="connsiteY22" fmla="*/ 431102 h 493014"/>
                <a:gd name="connsiteX23" fmla="*/ 232029 w 820769"/>
                <a:gd name="connsiteY23" fmla="*/ 431959 h 493014"/>
                <a:gd name="connsiteX24" fmla="*/ 232029 w 820769"/>
                <a:gd name="connsiteY24" fmla="*/ 431959 h 493014"/>
                <a:gd name="connsiteX25" fmla="*/ 233172 w 820769"/>
                <a:gd name="connsiteY25" fmla="*/ 432721 h 493014"/>
                <a:gd name="connsiteX26" fmla="*/ 233172 w 820769"/>
                <a:gd name="connsiteY26" fmla="*/ 432721 h 493014"/>
                <a:gd name="connsiteX27" fmla="*/ 234315 w 820769"/>
                <a:gd name="connsiteY27" fmla="*/ 433483 h 493014"/>
                <a:gd name="connsiteX28" fmla="*/ 234315 w 820769"/>
                <a:gd name="connsiteY28" fmla="*/ 433483 h 493014"/>
                <a:gd name="connsiteX29" fmla="*/ 235458 w 820769"/>
                <a:gd name="connsiteY29" fmla="*/ 434245 h 493014"/>
                <a:gd name="connsiteX30" fmla="*/ 235458 w 820769"/>
                <a:gd name="connsiteY30" fmla="*/ 434245 h 493014"/>
                <a:gd name="connsiteX31" fmla="*/ 236029 w 820769"/>
                <a:gd name="connsiteY31" fmla="*/ 434530 h 493014"/>
                <a:gd name="connsiteX32" fmla="*/ 237363 w 820769"/>
                <a:gd name="connsiteY32" fmla="*/ 435293 h 493014"/>
                <a:gd name="connsiteX33" fmla="*/ 237934 w 820769"/>
                <a:gd name="connsiteY33" fmla="*/ 435578 h 493014"/>
                <a:gd name="connsiteX34" fmla="*/ 237934 w 820769"/>
                <a:gd name="connsiteY34" fmla="*/ 435578 h 493014"/>
                <a:gd name="connsiteX35" fmla="*/ 239173 w 820769"/>
                <a:gd name="connsiteY35" fmla="*/ 436245 h 493014"/>
                <a:gd name="connsiteX36" fmla="*/ 239173 w 820769"/>
                <a:gd name="connsiteY36" fmla="*/ 436245 h 493014"/>
                <a:gd name="connsiteX37" fmla="*/ 240411 w 820769"/>
                <a:gd name="connsiteY37" fmla="*/ 436912 h 493014"/>
                <a:gd name="connsiteX38" fmla="*/ 240411 w 820769"/>
                <a:gd name="connsiteY38" fmla="*/ 436912 h 493014"/>
                <a:gd name="connsiteX39" fmla="*/ 241649 w 820769"/>
                <a:gd name="connsiteY39" fmla="*/ 437483 h 493014"/>
                <a:gd name="connsiteX40" fmla="*/ 241649 w 820769"/>
                <a:gd name="connsiteY40" fmla="*/ 437483 h 493014"/>
                <a:gd name="connsiteX41" fmla="*/ 242888 w 820769"/>
                <a:gd name="connsiteY41" fmla="*/ 438055 h 493014"/>
                <a:gd name="connsiteX42" fmla="*/ 242888 w 820769"/>
                <a:gd name="connsiteY42" fmla="*/ 438055 h 493014"/>
                <a:gd name="connsiteX43" fmla="*/ 244221 w 820769"/>
                <a:gd name="connsiteY43" fmla="*/ 438626 h 493014"/>
                <a:gd name="connsiteX44" fmla="*/ 244221 w 820769"/>
                <a:gd name="connsiteY44" fmla="*/ 438626 h 493014"/>
                <a:gd name="connsiteX45" fmla="*/ 245554 w 820769"/>
                <a:gd name="connsiteY45" fmla="*/ 439103 h 493014"/>
                <a:gd name="connsiteX46" fmla="*/ 245554 w 820769"/>
                <a:gd name="connsiteY46" fmla="*/ 439103 h 493014"/>
                <a:gd name="connsiteX47" fmla="*/ 246888 w 820769"/>
                <a:gd name="connsiteY47" fmla="*/ 439579 h 493014"/>
                <a:gd name="connsiteX48" fmla="*/ 246888 w 820769"/>
                <a:gd name="connsiteY48" fmla="*/ 439579 h 493014"/>
                <a:gd name="connsiteX49" fmla="*/ 247174 w 820769"/>
                <a:gd name="connsiteY49" fmla="*/ 439674 h 493014"/>
                <a:gd name="connsiteX50" fmla="*/ 249269 w 820769"/>
                <a:gd name="connsiteY50" fmla="*/ 440341 h 493014"/>
                <a:gd name="connsiteX51" fmla="*/ 249555 w 820769"/>
                <a:gd name="connsiteY51" fmla="*/ 440436 h 493014"/>
                <a:gd name="connsiteX52" fmla="*/ 249555 w 820769"/>
                <a:gd name="connsiteY52" fmla="*/ 440436 h 493014"/>
                <a:gd name="connsiteX53" fmla="*/ 250888 w 820769"/>
                <a:gd name="connsiteY53" fmla="*/ 440817 h 493014"/>
                <a:gd name="connsiteX54" fmla="*/ 250888 w 820769"/>
                <a:gd name="connsiteY54" fmla="*/ 440817 h 493014"/>
                <a:gd name="connsiteX55" fmla="*/ 252222 w 820769"/>
                <a:gd name="connsiteY55" fmla="*/ 441198 h 493014"/>
                <a:gd name="connsiteX56" fmla="*/ 252222 w 820769"/>
                <a:gd name="connsiteY56" fmla="*/ 441198 h 493014"/>
                <a:gd name="connsiteX57" fmla="*/ 253651 w 820769"/>
                <a:gd name="connsiteY57" fmla="*/ 441484 h 493014"/>
                <a:gd name="connsiteX58" fmla="*/ 253651 w 820769"/>
                <a:gd name="connsiteY58" fmla="*/ 441484 h 493014"/>
                <a:gd name="connsiteX59" fmla="*/ 255079 w 820769"/>
                <a:gd name="connsiteY59" fmla="*/ 441770 h 493014"/>
                <a:gd name="connsiteX60" fmla="*/ 255079 w 820769"/>
                <a:gd name="connsiteY60" fmla="*/ 441770 h 493014"/>
                <a:gd name="connsiteX61" fmla="*/ 255365 w 820769"/>
                <a:gd name="connsiteY61" fmla="*/ 441770 h 493014"/>
                <a:gd name="connsiteX62" fmla="*/ 257746 w 820769"/>
                <a:gd name="connsiteY62" fmla="*/ 442151 h 493014"/>
                <a:gd name="connsiteX63" fmla="*/ 258032 w 820769"/>
                <a:gd name="connsiteY63" fmla="*/ 442151 h 493014"/>
                <a:gd name="connsiteX64" fmla="*/ 258032 w 820769"/>
                <a:gd name="connsiteY64" fmla="*/ 442151 h 493014"/>
                <a:gd name="connsiteX65" fmla="*/ 259461 w 820769"/>
                <a:gd name="connsiteY65" fmla="*/ 442341 h 493014"/>
                <a:gd name="connsiteX66" fmla="*/ 259461 w 820769"/>
                <a:gd name="connsiteY66" fmla="*/ 442341 h 493014"/>
                <a:gd name="connsiteX67" fmla="*/ 260890 w 820769"/>
                <a:gd name="connsiteY67" fmla="*/ 442436 h 493014"/>
                <a:gd name="connsiteX68" fmla="*/ 260890 w 820769"/>
                <a:gd name="connsiteY68" fmla="*/ 442436 h 493014"/>
                <a:gd name="connsiteX69" fmla="*/ 262318 w 820769"/>
                <a:gd name="connsiteY69" fmla="*/ 442531 h 493014"/>
                <a:gd name="connsiteX70" fmla="*/ 262318 w 820769"/>
                <a:gd name="connsiteY70" fmla="*/ 442531 h 493014"/>
                <a:gd name="connsiteX71" fmla="*/ 262795 w 820769"/>
                <a:gd name="connsiteY71" fmla="*/ 442531 h 493014"/>
                <a:gd name="connsiteX72" fmla="*/ 265938 w 820769"/>
                <a:gd name="connsiteY72" fmla="*/ 442627 h 493014"/>
                <a:gd name="connsiteX73" fmla="*/ 431768 w 820769"/>
                <a:gd name="connsiteY73" fmla="*/ 442627 h 493014"/>
                <a:gd name="connsiteX74" fmla="*/ 434054 w 820769"/>
                <a:gd name="connsiteY74" fmla="*/ 442627 h 493014"/>
                <a:gd name="connsiteX75" fmla="*/ 509016 w 820769"/>
                <a:gd name="connsiteY75" fmla="*/ 493014 h 493014"/>
                <a:gd name="connsiteX76" fmla="*/ 506349 w 820769"/>
                <a:gd name="connsiteY76" fmla="*/ 345377 h 493014"/>
                <a:gd name="connsiteX77" fmla="*/ 423767 w 820769"/>
                <a:gd name="connsiteY77" fmla="*/ 276130 h 493014"/>
                <a:gd name="connsiteX78" fmla="*/ 408622 w 820769"/>
                <a:gd name="connsiteY78" fmla="*/ 276130 h 493014"/>
                <a:gd name="connsiteX79" fmla="*/ 350996 w 820769"/>
                <a:gd name="connsiteY79" fmla="*/ 218504 h 493014"/>
                <a:gd name="connsiteX80" fmla="*/ 350996 w 820769"/>
                <a:gd name="connsiteY80" fmla="*/ 198501 h 493014"/>
                <a:gd name="connsiteX81" fmla="*/ 408622 w 820769"/>
                <a:gd name="connsiteY81" fmla="*/ 140875 h 493014"/>
                <a:gd name="connsiteX82" fmla="*/ 820769 w 820769"/>
                <a:gd name="connsiteY82" fmla="*/ 140875 h 493014"/>
                <a:gd name="connsiteX83" fmla="*/ 820769 w 820769"/>
                <a:gd name="connsiteY83" fmla="*/ 0 h 493014"/>
                <a:gd name="connsiteX84" fmla="*/ 189547 w 820769"/>
                <a:gd name="connsiteY84" fmla="*/ 0 h 493014"/>
                <a:gd name="connsiteX85" fmla="*/ 189547 w 820769"/>
                <a:gd name="connsiteY85" fmla="*/ 96869 h 493014"/>
                <a:gd name="connsiteX86" fmla="*/ 131921 w 820769"/>
                <a:gd name="connsiteY86" fmla="*/ 154496 h 493014"/>
                <a:gd name="connsiteX87" fmla="*/ 0 w 820769"/>
                <a:gd name="connsiteY87" fmla="*/ 154496 h 493014"/>
                <a:gd name="connsiteX88" fmla="*/ 0 w 820769"/>
                <a:gd name="connsiteY88" fmla="*/ 154210 h 493014"/>
                <a:gd name="connsiteX89" fmla="*/ 207740 w 820769"/>
                <a:gd name="connsiteY89" fmla="*/ 384905 h 493014"/>
                <a:gd name="connsiteX90" fmla="*/ 207740 w 820769"/>
                <a:gd name="connsiteY90" fmla="*/ 384905 h 493014"/>
                <a:gd name="connsiteX91" fmla="*/ 207740 w 820769"/>
                <a:gd name="connsiteY91" fmla="*/ 384905 h 493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820769" h="493014">
                  <a:moveTo>
                    <a:pt x="0" y="154210"/>
                  </a:moveTo>
                  <a:cubicBezTo>
                    <a:pt x="24003" y="154496"/>
                    <a:pt x="41053" y="169450"/>
                    <a:pt x="41053" y="220313"/>
                  </a:cubicBezTo>
                  <a:lnTo>
                    <a:pt x="41053" y="239268"/>
                  </a:lnTo>
                  <a:cubicBezTo>
                    <a:pt x="41053" y="270986"/>
                    <a:pt x="66961" y="296894"/>
                    <a:pt x="98679" y="296894"/>
                  </a:cubicBezTo>
                  <a:lnTo>
                    <a:pt x="126778" y="296894"/>
                  </a:lnTo>
                  <a:cubicBezTo>
                    <a:pt x="171355" y="296894"/>
                    <a:pt x="207740" y="333280"/>
                    <a:pt x="207740" y="377857"/>
                  </a:cubicBezTo>
                  <a:lnTo>
                    <a:pt x="207740" y="385001"/>
                  </a:lnTo>
                  <a:lnTo>
                    <a:pt x="207740" y="386524"/>
                  </a:lnTo>
                  <a:lnTo>
                    <a:pt x="207740" y="386524"/>
                  </a:lnTo>
                  <a:lnTo>
                    <a:pt x="207835" y="387953"/>
                  </a:lnTo>
                  <a:lnTo>
                    <a:pt x="207835" y="387953"/>
                  </a:lnTo>
                  <a:lnTo>
                    <a:pt x="207931" y="389382"/>
                  </a:lnTo>
                  <a:lnTo>
                    <a:pt x="207931" y="389382"/>
                  </a:lnTo>
                  <a:lnTo>
                    <a:pt x="208026" y="390811"/>
                  </a:lnTo>
                  <a:lnTo>
                    <a:pt x="208026" y="390811"/>
                  </a:lnTo>
                  <a:lnTo>
                    <a:pt x="208216" y="392239"/>
                  </a:lnTo>
                  <a:lnTo>
                    <a:pt x="208216" y="392239"/>
                  </a:lnTo>
                  <a:lnTo>
                    <a:pt x="208407" y="393668"/>
                  </a:lnTo>
                  <a:lnTo>
                    <a:pt x="208407" y="393668"/>
                  </a:lnTo>
                  <a:lnTo>
                    <a:pt x="208597" y="395097"/>
                  </a:lnTo>
                  <a:lnTo>
                    <a:pt x="208597" y="395097"/>
                  </a:lnTo>
                  <a:cubicBezTo>
                    <a:pt x="211074" y="409289"/>
                    <a:pt x="219265" y="422243"/>
                    <a:pt x="230886" y="431102"/>
                  </a:cubicBezTo>
                  <a:lnTo>
                    <a:pt x="230886" y="431102"/>
                  </a:lnTo>
                  <a:lnTo>
                    <a:pt x="232029" y="431959"/>
                  </a:lnTo>
                  <a:lnTo>
                    <a:pt x="232029" y="431959"/>
                  </a:lnTo>
                  <a:lnTo>
                    <a:pt x="233172" y="432721"/>
                  </a:lnTo>
                  <a:lnTo>
                    <a:pt x="233172" y="432721"/>
                  </a:lnTo>
                  <a:lnTo>
                    <a:pt x="234315" y="433483"/>
                  </a:lnTo>
                  <a:lnTo>
                    <a:pt x="234315" y="433483"/>
                  </a:lnTo>
                  <a:lnTo>
                    <a:pt x="235458" y="434245"/>
                  </a:lnTo>
                  <a:lnTo>
                    <a:pt x="235458" y="434245"/>
                  </a:lnTo>
                  <a:lnTo>
                    <a:pt x="236029" y="434530"/>
                  </a:lnTo>
                  <a:cubicBezTo>
                    <a:pt x="236506" y="434816"/>
                    <a:pt x="236887" y="435007"/>
                    <a:pt x="237363" y="435293"/>
                  </a:cubicBezTo>
                  <a:lnTo>
                    <a:pt x="237934" y="435578"/>
                  </a:lnTo>
                  <a:lnTo>
                    <a:pt x="237934" y="435578"/>
                  </a:lnTo>
                  <a:lnTo>
                    <a:pt x="239173" y="436245"/>
                  </a:lnTo>
                  <a:lnTo>
                    <a:pt x="239173" y="436245"/>
                  </a:lnTo>
                  <a:lnTo>
                    <a:pt x="240411" y="436912"/>
                  </a:lnTo>
                  <a:lnTo>
                    <a:pt x="240411" y="436912"/>
                  </a:lnTo>
                  <a:lnTo>
                    <a:pt x="241649" y="437483"/>
                  </a:lnTo>
                  <a:lnTo>
                    <a:pt x="241649" y="437483"/>
                  </a:lnTo>
                  <a:cubicBezTo>
                    <a:pt x="242030" y="437674"/>
                    <a:pt x="242506" y="437864"/>
                    <a:pt x="242888" y="438055"/>
                  </a:cubicBezTo>
                  <a:lnTo>
                    <a:pt x="242888" y="438055"/>
                  </a:lnTo>
                  <a:lnTo>
                    <a:pt x="244221" y="438626"/>
                  </a:lnTo>
                  <a:lnTo>
                    <a:pt x="244221" y="438626"/>
                  </a:lnTo>
                  <a:lnTo>
                    <a:pt x="245554" y="439103"/>
                  </a:lnTo>
                  <a:lnTo>
                    <a:pt x="245554" y="439103"/>
                  </a:lnTo>
                  <a:lnTo>
                    <a:pt x="246888" y="439579"/>
                  </a:lnTo>
                  <a:lnTo>
                    <a:pt x="246888" y="439579"/>
                  </a:lnTo>
                  <a:lnTo>
                    <a:pt x="247174" y="439674"/>
                  </a:lnTo>
                  <a:cubicBezTo>
                    <a:pt x="247936" y="439864"/>
                    <a:pt x="248507" y="440055"/>
                    <a:pt x="249269" y="440341"/>
                  </a:cubicBezTo>
                  <a:lnTo>
                    <a:pt x="249555" y="440436"/>
                  </a:lnTo>
                  <a:lnTo>
                    <a:pt x="249555" y="440436"/>
                  </a:lnTo>
                  <a:lnTo>
                    <a:pt x="250888" y="440817"/>
                  </a:lnTo>
                  <a:lnTo>
                    <a:pt x="250888" y="440817"/>
                  </a:lnTo>
                  <a:lnTo>
                    <a:pt x="252222" y="441198"/>
                  </a:lnTo>
                  <a:lnTo>
                    <a:pt x="252222" y="441198"/>
                  </a:lnTo>
                  <a:lnTo>
                    <a:pt x="253651" y="441484"/>
                  </a:lnTo>
                  <a:lnTo>
                    <a:pt x="253651" y="441484"/>
                  </a:lnTo>
                  <a:cubicBezTo>
                    <a:pt x="254127" y="441579"/>
                    <a:pt x="254603" y="441674"/>
                    <a:pt x="255079" y="441770"/>
                  </a:cubicBezTo>
                  <a:lnTo>
                    <a:pt x="255079" y="441770"/>
                  </a:lnTo>
                  <a:lnTo>
                    <a:pt x="255365" y="441770"/>
                  </a:lnTo>
                  <a:cubicBezTo>
                    <a:pt x="256222" y="441865"/>
                    <a:pt x="256889" y="442055"/>
                    <a:pt x="257746" y="442151"/>
                  </a:cubicBezTo>
                  <a:lnTo>
                    <a:pt x="258032" y="442151"/>
                  </a:lnTo>
                  <a:lnTo>
                    <a:pt x="258032" y="442151"/>
                  </a:lnTo>
                  <a:lnTo>
                    <a:pt x="259461" y="442341"/>
                  </a:lnTo>
                  <a:lnTo>
                    <a:pt x="259461" y="442341"/>
                  </a:lnTo>
                  <a:lnTo>
                    <a:pt x="260890" y="442436"/>
                  </a:lnTo>
                  <a:lnTo>
                    <a:pt x="260890" y="442436"/>
                  </a:lnTo>
                  <a:lnTo>
                    <a:pt x="262318" y="442531"/>
                  </a:lnTo>
                  <a:lnTo>
                    <a:pt x="262318" y="442531"/>
                  </a:lnTo>
                  <a:lnTo>
                    <a:pt x="262795" y="442531"/>
                  </a:lnTo>
                  <a:cubicBezTo>
                    <a:pt x="263938" y="442531"/>
                    <a:pt x="264795" y="442627"/>
                    <a:pt x="265938" y="442627"/>
                  </a:cubicBezTo>
                  <a:lnTo>
                    <a:pt x="431768" y="442627"/>
                  </a:lnTo>
                  <a:lnTo>
                    <a:pt x="434054" y="442627"/>
                  </a:lnTo>
                  <a:cubicBezTo>
                    <a:pt x="467868" y="442627"/>
                    <a:pt x="496824" y="463487"/>
                    <a:pt x="509016" y="493014"/>
                  </a:cubicBezTo>
                  <a:lnTo>
                    <a:pt x="506349" y="345377"/>
                  </a:lnTo>
                  <a:cubicBezTo>
                    <a:pt x="505015" y="273463"/>
                    <a:pt x="439007" y="276606"/>
                    <a:pt x="423767" y="276130"/>
                  </a:cubicBezTo>
                  <a:lnTo>
                    <a:pt x="408622" y="276130"/>
                  </a:lnTo>
                  <a:cubicBezTo>
                    <a:pt x="376904" y="276130"/>
                    <a:pt x="350996" y="250222"/>
                    <a:pt x="350996" y="218504"/>
                  </a:cubicBezTo>
                  <a:lnTo>
                    <a:pt x="350996" y="198501"/>
                  </a:lnTo>
                  <a:cubicBezTo>
                    <a:pt x="350996" y="166783"/>
                    <a:pt x="376904" y="140875"/>
                    <a:pt x="408622" y="140875"/>
                  </a:cubicBezTo>
                  <a:lnTo>
                    <a:pt x="820769" y="140875"/>
                  </a:lnTo>
                  <a:lnTo>
                    <a:pt x="820769" y="0"/>
                  </a:lnTo>
                  <a:lnTo>
                    <a:pt x="189547" y="0"/>
                  </a:lnTo>
                  <a:lnTo>
                    <a:pt x="189547" y="96869"/>
                  </a:lnTo>
                  <a:cubicBezTo>
                    <a:pt x="189547" y="128588"/>
                    <a:pt x="163639" y="154496"/>
                    <a:pt x="131921" y="154496"/>
                  </a:cubicBezTo>
                  <a:lnTo>
                    <a:pt x="0" y="154496"/>
                  </a:lnTo>
                  <a:lnTo>
                    <a:pt x="0" y="154210"/>
                  </a:lnTo>
                  <a:close/>
                  <a:moveTo>
                    <a:pt x="207740" y="384905"/>
                  </a:moveTo>
                  <a:lnTo>
                    <a:pt x="207740" y="384905"/>
                  </a:lnTo>
                  <a:lnTo>
                    <a:pt x="207740" y="384905"/>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5" name="Freeform: Shape 194">
              <a:extLst>
                <a:ext uri="{FF2B5EF4-FFF2-40B4-BE49-F238E27FC236}">
                  <a16:creationId xmlns:a16="http://schemas.microsoft.com/office/drawing/2014/main" id="{E3C5FF34-A78C-4467-846C-713CB41EAF5B}"/>
                </a:ext>
              </a:extLst>
            </p:cNvPr>
            <p:cNvSpPr/>
            <p:nvPr/>
          </p:nvSpPr>
          <p:spPr>
            <a:xfrm>
              <a:off x="5452983" y="5721461"/>
              <a:ext cx="448627" cy="135254"/>
            </a:xfrm>
            <a:custGeom>
              <a:avLst/>
              <a:gdLst>
                <a:gd name="connsiteX0" fmla="*/ 0 w 448627"/>
                <a:gd name="connsiteY0" fmla="*/ 57626 h 135254"/>
                <a:gd name="connsiteX1" fmla="*/ 0 w 448627"/>
                <a:gd name="connsiteY1" fmla="*/ 77628 h 135254"/>
                <a:gd name="connsiteX2" fmla="*/ 57626 w 448627"/>
                <a:gd name="connsiteY2" fmla="*/ 135255 h 135254"/>
                <a:gd name="connsiteX3" fmla="*/ 391001 w 448627"/>
                <a:gd name="connsiteY3" fmla="*/ 135255 h 135254"/>
                <a:gd name="connsiteX4" fmla="*/ 448627 w 448627"/>
                <a:gd name="connsiteY4" fmla="*/ 77628 h 135254"/>
                <a:gd name="connsiteX5" fmla="*/ 448627 w 448627"/>
                <a:gd name="connsiteY5" fmla="*/ 57626 h 135254"/>
                <a:gd name="connsiteX6" fmla="*/ 391001 w 448627"/>
                <a:gd name="connsiteY6" fmla="*/ 0 h 135254"/>
                <a:gd name="connsiteX7" fmla="*/ 57626 w 448627"/>
                <a:gd name="connsiteY7" fmla="*/ 0 h 135254"/>
                <a:gd name="connsiteX8" fmla="*/ 0 w 448627"/>
                <a:gd name="connsiteY8" fmla="*/ 57626 h 13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8627" h="135254">
                  <a:moveTo>
                    <a:pt x="0" y="57626"/>
                  </a:moveTo>
                  <a:lnTo>
                    <a:pt x="0" y="77628"/>
                  </a:lnTo>
                  <a:cubicBezTo>
                    <a:pt x="0" y="109347"/>
                    <a:pt x="25908" y="135255"/>
                    <a:pt x="57626" y="135255"/>
                  </a:cubicBezTo>
                  <a:lnTo>
                    <a:pt x="391001" y="135255"/>
                  </a:lnTo>
                  <a:cubicBezTo>
                    <a:pt x="422720" y="135255"/>
                    <a:pt x="448627" y="109347"/>
                    <a:pt x="448627" y="77628"/>
                  </a:cubicBezTo>
                  <a:lnTo>
                    <a:pt x="448627" y="57626"/>
                  </a:lnTo>
                  <a:cubicBezTo>
                    <a:pt x="448627" y="25908"/>
                    <a:pt x="422720" y="0"/>
                    <a:pt x="391001" y="0"/>
                  </a:cubicBezTo>
                  <a:lnTo>
                    <a:pt x="57626" y="0"/>
                  </a:lnTo>
                  <a:cubicBezTo>
                    <a:pt x="26003" y="0"/>
                    <a:pt x="0" y="25908"/>
                    <a:pt x="0" y="57626"/>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6" name="Freeform: Shape 195">
              <a:extLst>
                <a:ext uri="{FF2B5EF4-FFF2-40B4-BE49-F238E27FC236}">
                  <a16:creationId xmlns:a16="http://schemas.microsoft.com/office/drawing/2014/main" id="{277F4E04-A131-42C8-A18A-6BF1E68E9761}"/>
                </a:ext>
              </a:extLst>
            </p:cNvPr>
            <p:cNvSpPr/>
            <p:nvPr/>
          </p:nvSpPr>
          <p:spPr>
            <a:xfrm>
              <a:off x="4806046" y="4414821"/>
              <a:ext cx="945927" cy="1170241"/>
            </a:xfrm>
            <a:custGeom>
              <a:avLst/>
              <a:gdLst>
                <a:gd name="connsiteX0" fmla="*/ 168402 w 945927"/>
                <a:gd name="connsiteY0" fmla="*/ 288131 h 1170241"/>
                <a:gd name="connsiteX1" fmla="*/ 168402 w 945927"/>
                <a:gd name="connsiteY1" fmla="*/ 520827 h 1170241"/>
                <a:gd name="connsiteX2" fmla="*/ 110776 w 945927"/>
                <a:gd name="connsiteY2" fmla="*/ 578453 h 1170241"/>
                <a:gd name="connsiteX3" fmla="*/ 0 w 945927"/>
                <a:gd name="connsiteY3" fmla="*/ 578453 h 1170241"/>
                <a:gd name="connsiteX4" fmla="*/ 0 w 945927"/>
                <a:gd name="connsiteY4" fmla="*/ 664083 h 1170241"/>
                <a:gd name="connsiteX5" fmla="*/ 0 w 945927"/>
                <a:gd name="connsiteY5" fmla="*/ 665607 h 1170241"/>
                <a:gd name="connsiteX6" fmla="*/ 0 w 945927"/>
                <a:gd name="connsiteY6" fmla="*/ 665607 h 1170241"/>
                <a:gd name="connsiteX7" fmla="*/ 95 w 945927"/>
                <a:gd name="connsiteY7" fmla="*/ 667036 h 1170241"/>
                <a:gd name="connsiteX8" fmla="*/ 95 w 945927"/>
                <a:gd name="connsiteY8" fmla="*/ 667036 h 1170241"/>
                <a:gd name="connsiteX9" fmla="*/ 190 w 945927"/>
                <a:gd name="connsiteY9" fmla="*/ 668465 h 1170241"/>
                <a:gd name="connsiteX10" fmla="*/ 190 w 945927"/>
                <a:gd name="connsiteY10" fmla="*/ 668465 h 1170241"/>
                <a:gd name="connsiteX11" fmla="*/ 286 w 945927"/>
                <a:gd name="connsiteY11" fmla="*/ 669893 h 1170241"/>
                <a:gd name="connsiteX12" fmla="*/ 286 w 945927"/>
                <a:gd name="connsiteY12" fmla="*/ 669893 h 1170241"/>
                <a:gd name="connsiteX13" fmla="*/ 476 w 945927"/>
                <a:gd name="connsiteY13" fmla="*/ 671322 h 1170241"/>
                <a:gd name="connsiteX14" fmla="*/ 476 w 945927"/>
                <a:gd name="connsiteY14" fmla="*/ 671322 h 1170241"/>
                <a:gd name="connsiteX15" fmla="*/ 667 w 945927"/>
                <a:gd name="connsiteY15" fmla="*/ 672751 h 1170241"/>
                <a:gd name="connsiteX16" fmla="*/ 667 w 945927"/>
                <a:gd name="connsiteY16" fmla="*/ 672751 h 1170241"/>
                <a:gd name="connsiteX17" fmla="*/ 29623 w 945927"/>
                <a:gd name="connsiteY17" fmla="*/ 714375 h 1170241"/>
                <a:gd name="connsiteX18" fmla="*/ 30194 w 945927"/>
                <a:gd name="connsiteY18" fmla="*/ 714661 h 1170241"/>
                <a:gd name="connsiteX19" fmla="*/ 30194 w 945927"/>
                <a:gd name="connsiteY19" fmla="*/ 714661 h 1170241"/>
                <a:gd name="connsiteX20" fmla="*/ 31432 w 945927"/>
                <a:gd name="connsiteY20" fmla="*/ 715328 h 1170241"/>
                <a:gd name="connsiteX21" fmla="*/ 31432 w 945927"/>
                <a:gd name="connsiteY21" fmla="*/ 715328 h 1170241"/>
                <a:gd name="connsiteX22" fmla="*/ 32671 w 945927"/>
                <a:gd name="connsiteY22" fmla="*/ 715994 h 1170241"/>
                <a:gd name="connsiteX23" fmla="*/ 32671 w 945927"/>
                <a:gd name="connsiteY23" fmla="*/ 715994 h 1170241"/>
                <a:gd name="connsiteX24" fmla="*/ 33909 w 945927"/>
                <a:gd name="connsiteY24" fmla="*/ 716566 h 1170241"/>
                <a:gd name="connsiteX25" fmla="*/ 33909 w 945927"/>
                <a:gd name="connsiteY25" fmla="*/ 716566 h 1170241"/>
                <a:gd name="connsiteX26" fmla="*/ 35147 w 945927"/>
                <a:gd name="connsiteY26" fmla="*/ 717137 h 1170241"/>
                <a:gd name="connsiteX27" fmla="*/ 35147 w 945927"/>
                <a:gd name="connsiteY27" fmla="*/ 717137 h 1170241"/>
                <a:gd name="connsiteX28" fmla="*/ 36481 w 945927"/>
                <a:gd name="connsiteY28" fmla="*/ 717709 h 1170241"/>
                <a:gd name="connsiteX29" fmla="*/ 36481 w 945927"/>
                <a:gd name="connsiteY29" fmla="*/ 717709 h 1170241"/>
                <a:gd name="connsiteX30" fmla="*/ 37814 w 945927"/>
                <a:gd name="connsiteY30" fmla="*/ 718185 h 1170241"/>
                <a:gd name="connsiteX31" fmla="*/ 37814 w 945927"/>
                <a:gd name="connsiteY31" fmla="*/ 718185 h 1170241"/>
                <a:gd name="connsiteX32" fmla="*/ 39148 w 945927"/>
                <a:gd name="connsiteY32" fmla="*/ 718661 h 1170241"/>
                <a:gd name="connsiteX33" fmla="*/ 39148 w 945927"/>
                <a:gd name="connsiteY33" fmla="*/ 718661 h 1170241"/>
                <a:gd name="connsiteX34" fmla="*/ 39433 w 945927"/>
                <a:gd name="connsiteY34" fmla="*/ 718756 h 1170241"/>
                <a:gd name="connsiteX35" fmla="*/ 41529 w 945927"/>
                <a:gd name="connsiteY35" fmla="*/ 719423 h 1170241"/>
                <a:gd name="connsiteX36" fmla="*/ 41815 w 945927"/>
                <a:gd name="connsiteY36" fmla="*/ 719519 h 1170241"/>
                <a:gd name="connsiteX37" fmla="*/ 41815 w 945927"/>
                <a:gd name="connsiteY37" fmla="*/ 719519 h 1170241"/>
                <a:gd name="connsiteX38" fmla="*/ 43148 w 945927"/>
                <a:gd name="connsiteY38" fmla="*/ 719899 h 1170241"/>
                <a:gd name="connsiteX39" fmla="*/ 43148 w 945927"/>
                <a:gd name="connsiteY39" fmla="*/ 719899 h 1170241"/>
                <a:gd name="connsiteX40" fmla="*/ 44482 w 945927"/>
                <a:gd name="connsiteY40" fmla="*/ 720280 h 1170241"/>
                <a:gd name="connsiteX41" fmla="*/ 44482 w 945927"/>
                <a:gd name="connsiteY41" fmla="*/ 720280 h 1170241"/>
                <a:gd name="connsiteX42" fmla="*/ 45910 w 945927"/>
                <a:gd name="connsiteY42" fmla="*/ 720566 h 1170241"/>
                <a:gd name="connsiteX43" fmla="*/ 45910 w 945927"/>
                <a:gd name="connsiteY43" fmla="*/ 720566 h 1170241"/>
                <a:gd name="connsiteX44" fmla="*/ 47339 w 945927"/>
                <a:gd name="connsiteY44" fmla="*/ 720852 h 1170241"/>
                <a:gd name="connsiteX45" fmla="*/ 47339 w 945927"/>
                <a:gd name="connsiteY45" fmla="*/ 720852 h 1170241"/>
                <a:gd name="connsiteX46" fmla="*/ 47625 w 945927"/>
                <a:gd name="connsiteY46" fmla="*/ 720852 h 1170241"/>
                <a:gd name="connsiteX47" fmla="*/ 50006 w 945927"/>
                <a:gd name="connsiteY47" fmla="*/ 721233 h 1170241"/>
                <a:gd name="connsiteX48" fmla="*/ 50292 w 945927"/>
                <a:gd name="connsiteY48" fmla="*/ 721233 h 1170241"/>
                <a:gd name="connsiteX49" fmla="*/ 50292 w 945927"/>
                <a:gd name="connsiteY49" fmla="*/ 721233 h 1170241"/>
                <a:gd name="connsiteX50" fmla="*/ 51721 w 945927"/>
                <a:gd name="connsiteY50" fmla="*/ 721424 h 1170241"/>
                <a:gd name="connsiteX51" fmla="*/ 51721 w 945927"/>
                <a:gd name="connsiteY51" fmla="*/ 721424 h 1170241"/>
                <a:gd name="connsiteX52" fmla="*/ 53149 w 945927"/>
                <a:gd name="connsiteY52" fmla="*/ 721518 h 1170241"/>
                <a:gd name="connsiteX53" fmla="*/ 53149 w 945927"/>
                <a:gd name="connsiteY53" fmla="*/ 721518 h 1170241"/>
                <a:gd name="connsiteX54" fmla="*/ 54578 w 945927"/>
                <a:gd name="connsiteY54" fmla="*/ 721614 h 1170241"/>
                <a:gd name="connsiteX55" fmla="*/ 54578 w 945927"/>
                <a:gd name="connsiteY55" fmla="*/ 721614 h 1170241"/>
                <a:gd name="connsiteX56" fmla="*/ 55054 w 945927"/>
                <a:gd name="connsiteY56" fmla="*/ 721614 h 1170241"/>
                <a:gd name="connsiteX57" fmla="*/ 58198 w 945927"/>
                <a:gd name="connsiteY57" fmla="*/ 721709 h 1170241"/>
                <a:gd name="connsiteX58" fmla="*/ 77629 w 945927"/>
                <a:gd name="connsiteY58" fmla="*/ 721709 h 1170241"/>
                <a:gd name="connsiteX59" fmla="*/ 84582 w 945927"/>
                <a:gd name="connsiteY59" fmla="*/ 721709 h 1170241"/>
                <a:gd name="connsiteX60" fmla="*/ 165545 w 945927"/>
                <a:gd name="connsiteY60" fmla="*/ 802672 h 1170241"/>
                <a:gd name="connsiteX61" fmla="*/ 165545 w 945927"/>
                <a:gd name="connsiteY61" fmla="*/ 812483 h 1170241"/>
                <a:gd name="connsiteX62" fmla="*/ 165545 w 945927"/>
                <a:gd name="connsiteY62" fmla="*/ 814006 h 1170241"/>
                <a:gd name="connsiteX63" fmla="*/ 165545 w 945927"/>
                <a:gd name="connsiteY63" fmla="*/ 814006 h 1170241"/>
                <a:gd name="connsiteX64" fmla="*/ 165640 w 945927"/>
                <a:gd name="connsiteY64" fmla="*/ 815435 h 1170241"/>
                <a:gd name="connsiteX65" fmla="*/ 165640 w 945927"/>
                <a:gd name="connsiteY65" fmla="*/ 815435 h 1170241"/>
                <a:gd name="connsiteX66" fmla="*/ 165735 w 945927"/>
                <a:gd name="connsiteY66" fmla="*/ 816864 h 1170241"/>
                <a:gd name="connsiteX67" fmla="*/ 165735 w 945927"/>
                <a:gd name="connsiteY67" fmla="*/ 816864 h 1170241"/>
                <a:gd name="connsiteX68" fmla="*/ 165830 w 945927"/>
                <a:gd name="connsiteY68" fmla="*/ 818293 h 1170241"/>
                <a:gd name="connsiteX69" fmla="*/ 165830 w 945927"/>
                <a:gd name="connsiteY69" fmla="*/ 818293 h 1170241"/>
                <a:gd name="connsiteX70" fmla="*/ 166021 w 945927"/>
                <a:gd name="connsiteY70" fmla="*/ 819721 h 1170241"/>
                <a:gd name="connsiteX71" fmla="*/ 166021 w 945927"/>
                <a:gd name="connsiteY71" fmla="*/ 819721 h 1170241"/>
                <a:gd name="connsiteX72" fmla="*/ 166211 w 945927"/>
                <a:gd name="connsiteY72" fmla="*/ 821150 h 1170241"/>
                <a:gd name="connsiteX73" fmla="*/ 166211 w 945927"/>
                <a:gd name="connsiteY73" fmla="*/ 821150 h 1170241"/>
                <a:gd name="connsiteX74" fmla="*/ 166497 w 945927"/>
                <a:gd name="connsiteY74" fmla="*/ 822579 h 1170241"/>
                <a:gd name="connsiteX75" fmla="*/ 166497 w 945927"/>
                <a:gd name="connsiteY75" fmla="*/ 822579 h 1170241"/>
                <a:gd name="connsiteX76" fmla="*/ 166783 w 945927"/>
                <a:gd name="connsiteY76" fmla="*/ 824008 h 1170241"/>
                <a:gd name="connsiteX77" fmla="*/ 166783 w 945927"/>
                <a:gd name="connsiteY77" fmla="*/ 824008 h 1170241"/>
                <a:gd name="connsiteX78" fmla="*/ 167068 w 945927"/>
                <a:gd name="connsiteY78" fmla="*/ 825437 h 1170241"/>
                <a:gd name="connsiteX79" fmla="*/ 167068 w 945927"/>
                <a:gd name="connsiteY79" fmla="*/ 825437 h 1170241"/>
                <a:gd name="connsiteX80" fmla="*/ 167449 w 945927"/>
                <a:gd name="connsiteY80" fmla="*/ 826865 h 1170241"/>
                <a:gd name="connsiteX81" fmla="*/ 167449 w 945927"/>
                <a:gd name="connsiteY81" fmla="*/ 826865 h 1170241"/>
                <a:gd name="connsiteX82" fmla="*/ 167830 w 945927"/>
                <a:gd name="connsiteY82" fmla="*/ 828199 h 1170241"/>
                <a:gd name="connsiteX83" fmla="*/ 167830 w 945927"/>
                <a:gd name="connsiteY83" fmla="*/ 828199 h 1170241"/>
                <a:gd name="connsiteX84" fmla="*/ 168211 w 945927"/>
                <a:gd name="connsiteY84" fmla="*/ 829532 h 1170241"/>
                <a:gd name="connsiteX85" fmla="*/ 168211 w 945927"/>
                <a:gd name="connsiteY85" fmla="*/ 829532 h 1170241"/>
                <a:gd name="connsiteX86" fmla="*/ 168687 w 945927"/>
                <a:gd name="connsiteY86" fmla="*/ 830866 h 1170241"/>
                <a:gd name="connsiteX87" fmla="*/ 168687 w 945927"/>
                <a:gd name="connsiteY87" fmla="*/ 830866 h 1170241"/>
                <a:gd name="connsiteX88" fmla="*/ 169164 w 945927"/>
                <a:gd name="connsiteY88" fmla="*/ 832199 h 1170241"/>
                <a:gd name="connsiteX89" fmla="*/ 169164 w 945927"/>
                <a:gd name="connsiteY89" fmla="*/ 832199 h 1170241"/>
                <a:gd name="connsiteX90" fmla="*/ 169640 w 945927"/>
                <a:gd name="connsiteY90" fmla="*/ 833533 h 1170241"/>
                <a:gd name="connsiteX91" fmla="*/ 169640 w 945927"/>
                <a:gd name="connsiteY91" fmla="*/ 833533 h 1170241"/>
                <a:gd name="connsiteX92" fmla="*/ 170212 w 945927"/>
                <a:gd name="connsiteY92" fmla="*/ 834866 h 1170241"/>
                <a:gd name="connsiteX93" fmla="*/ 170212 w 945927"/>
                <a:gd name="connsiteY93" fmla="*/ 834866 h 1170241"/>
                <a:gd name="connsiteX94" fmla="*/ 170783 w 945927"/>
                <a:gd name="connsiteY94" fmla="*/ 836105 h 1170241"/>
                <a:gd name="connsiteX95" fmla="*/ 170783 w 945927"/>
                <a:gd name="connsiteY95" fmla="*/ 836105 h 1170241"/>
                <a:gd name="connsiteX96" fmla="*/ 171355 w 945927"/>
                <a:gd name="connsiteY96" fmla="*/ 837343 h 1170241"/>
                <a:gd name="connsiteX97" fmla="*/ 171355 w 945927"/>
                <a:gd name="connsiteY97" fmla="*/ 837343 h 1170241"/>
                <a:gd name="connsiteX98" fmla="*/ 172021 w 945927"/>
                <a:gd name="connsiteY98" fmla="*/ 838581 h 1170241"/>
                <a:gd name="connsiteX99" fmla="*/ 172021 w 945927"/>
                <a:gd name="connsiteY99" fmla="*/ 838581 h 1170241"/>
                <a:gd name="connsiteX100" fmla="*/ 172688 w 945927"/>
                <a:gd name="connsiteY100" fmla="*/ 839819 h 1170241"/>
                <a:gd name="connsiteX101" fmla="*/ 172688 w 945927"/>
                <a:gd name="connsiteY101" fmla="*/ 839819 h 1170241"/>
                <a:gd name="connsiteX102" fmla="*/ 173355 w 945927"/>
                <a:gd name="connsiteY102" fmla="*/ 841058 h 1170241"/>
                <a:gd name="connsiteX103" fmla="*/ 173355 w 945927"/>
                <a:gd name="connsiteY103" fmla="*/ 841058 h 1170241"/>
                <a:gd name="connsiteX104" fmla="*/ 174021 w 945927"/>
                <a:gd name="connsiteY104" fmla="*/ 842296 h 1170241"/>
                <a:gd name="connsiteX105" fmla="*/ 174021 w 945927"/>
                <a:gd name="connsiteY105" fmla="*/ 842296 h 1170241"/>
                <a:gd name="connsiteX106" fmla="*/ 174784 w 945927"/>
                <a:gd name="connsiteY106" fmla="*/ 843439 h 1170241"/>
                <a:gd name="connsiteX107" fmla="*/ 174784 w 945927"/>
                <a:gd name="connsiteY107" fmla="*/ 843439 h 1170241"/>
                <a:gd name="connsiteX108" fmla="*/ 175546 w 945927"/>
                <a:gd name="connsiteY108" fmla="*/ 844582 h 1170241"/>
                <a:gd name="connsiteX109" fmla="*/ 175546 w 945927"/>
                <a:gd name="connsiteY109" fmla="*/ 844582 h 1170241"/>
                <a:gd name="connsiteX110" fmla="*/ 176308 w 945927"/>
                <a:gd name="connsiteY110" fmla="*/ 845725 h 1170241"/>
                <a:gd name="connsiteX111" fmla="*/ 176308 w 945927"/>
                <a:gd name="connsiteY111" fmla="*/ 845725 h 1170241"/>
                <a:gd name="connsiteX112" fmla="*/ 177165 w 945927"/>
                <a:gd name="connsiteY112" fmla="*/ 846868 h 1170241"/>
                <a:gd name="connsiteX113" fmla="*/ 177165 w 945927"/>
                <a:gd name="connsiteY113" fmla="*/ 846868 h 1170241"/>
                <a:gd name="connsiteX114" fmla="*/ 178022 w 945927"/>
                <a:gd name="connsiteY114" fmla="*/ 848011 h 1170241"/>
                <a:gd name="connsiteX115" fmla="*/ 178022 w 945927"/>
                <a:gd name="connsiteY115" fmla="*/ 848011 h 1170241"/>
                <a:gd name="connsiteX116" fmla="*/ 178879 w 945927"/>
                <a:gd name="connsiteY116" fmla="*/ 849058 h 1170241"/>
                <a:gd name="connsiteX117" fmla="*/ 178879 w 945927"/>
                <a:gd name="connsiteY117" fmla="*/ 849058 h 1170241"/>
                <a:gd name="connsiteX118" fmla="*/ 179737 w 945927"/>
                <a:gd name="connsiteY118" fmla="*/ 850106 h 1170241"/>
                <a:gd name="connsiteX119" fmla="*/ 179737 w 945927"/>
                <a:gd name="connsiteY119" fmla="*/ 850106 h 1170241"/>
                <a:gd name="connsiteX120" fmla="*/ 180689 w 945927"/>
                <a:gd name="connsiteY120" fmla="*/ 851154 h 1170241"/>
                <a:gd name="connsiteX121" fmla="*/ 180689 w 945927"/>
                <a:gd name="connsiteY121" fmla="*/ 851154 h 1170241"/>
                <a:gd name="connsiteX122" fmla="*/ 181642 w 945927"/>
                <a:gd name="connsiteY122" fmla="*/ 852202 h 1170241"/>
                <a:gd name="connsiteX123" fmla="*/ 181642 w 945927"/>
                <a:gd name="connsiteY123" fmla="*/ 852202 h 1170241"/>
                <a:gd name="connsiteX124" fmla="*/ 182594 w 945927"/>
                <a:gd name="connsiteY124" fmla="*/ 853154 h 1170241"/>
                <a:gd name="connsiteX125" fmla="*/ 182594 w 945927"/>
                <a:gd name="connsiteY125" fmla="*/ 853154 h 1170241"/>
                <a:gd name="connsiteX126" fmla="*/ 183546 w 945927"/>
                <a:gd name="connsiteY126" fmla="*/ 854107 h 1170241"/>
                <a:gd name="connsiteX127" fmla="*/ 183546 w 945927"/>
                <a:gd name="connsiteY127" fmla="*/ 854107 h 1170241"/>
                <a:gd name="connsiteX128" fmla="*/ 184595 w 945927"/>
                <a:gd name="connsiteY128" fmla="*/ 855059 h 1170241"/>
                <a:gd name="connsiteX129" fmla="*/ 184595 w 945927"/>
                <a:gd name="connsiteY129" fmla="*/ 855059 h 1170241"/>
                <a:gd name="connsiteX130" fmla="*/ 185642 w 945927"/>
                <a:gd name="connsiteY130" fmla="*/ 856011 h 1170241"/>
                <a:gd name="connsiteX131" fmla="*/ 185642 w 945927"/>
                <a:gd name="connsiteY131" fmla="*/ 856011 h 1170241"/>
                <a:gd name="connsiteX132" fmla="*/ 186690 w 945927"/>
                <a:gd name="connsiteY132" fmla="*/ 856869 h 1170241"/>
                <a:gd name="connsiteX133" fmla="*/ 186690 w 945927"/>
                <a:gd name="connsiteY133" fmla="*/ 856869 h 1170241"/>
                <a:gd name="connsiteX134" fmla="*/ 187737 w 945927"/>
                <a:gd name="connsiteY134" fmla="*/ 857726 h 1170241"/>
                <a:gd name="connsiteX135" fmla="*/ 187737 w 945927"/>
                <a:gd name="connsiteY135" fmla="*/ 857726 h 1170241"/>
                <a:gd name="connsiteX136" fmla="*/ 188786 w 945927"/>
                <a:gd name="connsiteY136" fmla="*/ 858583 h 1170241"/>
                <a:gd name="connsiteX137" fmla="*/ 188786 w 945927"/>
                <a:gd name="connsiteY137" fmla="*/ 858583 h 1170241"/>
                <a:gd name="connsiteX138" fmla="*/ 189929 w 945927"/>
                <a:gd name="connsiteY138" fmla="*/ 859441 h 1170241"/>
                <a:gd name="connsiteX139" fmla="*/ 189929 w 945927"/>
                <a:gd name="connsiteY139" fmla="*/ 859441 h 1170241"/>
                <a:gd name="connsiteX140" fmla="*/ 191071 w 945927"/>
                <a:gd name="connsiteY140" fmla="*/ 860202 h 1170241"/>
                <a:gd name="connsiteX141" fmla="*/ 191071 w 945927"/>
                <a:gd name="connsiteY141" fmla="*/ 860202 h 1170241"/>
                <a:gd name="connsiteX142" fmla="*/ 192214 w 945927"/>
                <a:gd name="connsiteY142" fmla="*/ 860965 h 1170241"/>
                <a:gd name="connsiteX143" fmla="*/ 192214 w 945927"/>
                <a:gd name="connsiteY143" fmla="*/ 860965 h 1170241"/>
                <a:gd name="connsiteX144" fmla="*/ 193357 w 945927"/>
                <a:gd name="connsiteY144" fmla="*/ 861727 h 1170241"/>
                <a:gd name="connsiteX145" fmla="*/ 193357 w 945927"/>
                <a:gd name="connsiteY145" fmla="*/ 861727 h 1170241"/>
                <a:gd name="connsiteX146" fmla="*/ 194596 w 945927"/>
                <a:gd name="connsiteY146" fmla="*/ 862394 h 1170241"/>
                <a:gd name="connsiteX147" fmla="*/ 194596 w 945927"/>
                <a:gd name="connsiteY147" fmla="*/ 862394 h 1170241"/>
                <a:gd name="connsiteX148" fmla="*/ 195834 w 945927"/>
                <a:gd name="connsiteY148" fmla="*/ 863060 h 1170241"/>
                <a:gd name="connsiteX149" fmla="*/ 195834 w 945927"/>
                <a:gd name="connsiteY149" fmla="*/ 863060 h 1170241"/>
                <a:gd name="connsiteX150" fmla="*/ 197072 w 945927"/>
                <a:gd name="connsiteY150" fmla="*/ 863727 h 1170241"/>
                <a:gd name="connsiteX151" fmla="*/ 197072 w 945927"/>
                <a:gd name="connsiteY151" fmla="*/ 863727 h 1170241"/>
                <a:gd name="connsiteX152" fmla="*/ 198311 w 945927"/>
                <a:gd name="connsiteY152" fmla="*/ 864393 h 1170241"/>
                <a:gd name="connsiteX153" fmla="*/ 198311 w 945927"/>
                <a:gd name="connsiteY153" fmla="*/ 864393 h 1170241"/>
                <a:gd name="connsiteX154" fmla="*/ 199549 w 945927"/>
                <a:gd name="connsiteY154" fmla="*/ 864965 h 1170241"/>
                <a:gd name="connsiteX155" fmla="*/ 199549 w 945927"/>
                <a:gd name="connsiteY155" fmla="*/ 864965 h 1170241"/>
                <a:gd name="connsiteX156" fmla="*/ 200787 w 945927"/>
                <a:gd name="connsiteY156" fmla="*/ 865536 h 1170241"/>
                <a:gd name="connsiteX157" fmla="*/ 200787 w 945927"/>
                <a:gd name="connsiteY157" fmla="*/ 865536 h 1170241"/>
                <a:gd name="connsiteX158" fmla="*/ 202120 w 945927"/>
                <a:gd name="connsiteY158" fmla="*/ 866109 h 1170241"/>
                <a:gd name="connsiteX159" fmla="*/ 202120 w 945927"/>
                <a:gd name="connsiteY159" fmla="*/ 866109 h 1170241"/>
                <a:gd name="connsiteX160" fmla="*/ 203454 w 945927"/>
                <a:gd name="connsiteY160" fmla="*/ 866585 h 1170241"/>
                <a:gd name="connsiteX161" fmla="*/ 203454 w 945927"/>
                <a:gd name="connsiteY161" fmla="*/ 866585 h 1170241"/>
                <a:gd name="connsiteX162" fmla="*/ 204788 w 945927"/>
                <a:gd name="connsiteY162" fmla="*/ 867061 h 1170241"/>
                <a:gd name="connsiteX163" fmla="*/ 204788 w 945927"/>
                <a:gd name="connsiteY163" fmla="*/ 867061 h 1170241"/>
                <a:gd name="connsiteX164" fmla="*/ 206121 w 945927"/>
                <a:gd name="connsiteY164" fmla="*/ 867537 h 1170241"/>
                <a:gd name="connsiteX165" fmla="*/ 206121 w 945927"/>
                <a:gd name="connsiteY165" fmla="*/ 867537 h 1170241"/>
                <a:gd name="connsiteX166" fmla="*/ 207454 w 945927"/>
                <a:gd name="connsiteY166" fmla="*/ 867918 h 1170241"/>
                <a:gd name="connsiteX167" fmla="*/ 207454 w 945927"/>
                <a:gd name="connsiteY167" fmla="*/ 867918 h 1170241"/>
                <a:gd name="connsiteX168" fmla="*/ 208788 w 945927"/>
                <a:gd name="connsiteY168" fmla="*/ 868299 h 1170241"/>
                <a:gd name="connsiteX169" fmla="*/ 208788 w 945927"/>
                <a:gd name="connsiteY169" fmla="*/ 868299 h 1170241"/>
                <a:gd name="connsiteX170" fmla="*/ 210121 w 945927"/>
                <a:gd name="connsiteY170" fmla="*/ 868680 h 1170241"/>
                <a:gd name="connsiteX171" fmla="*/ 210121 w 945927"/>
                <a:gd name="connsiteY171" fmla="*/ 868680 h 1170241"/>
                <a:gd name="connsiteX172" fmla="*/ 211550 w 945927"/>
                <a:gd name="connsiteY172" fmla="*/ 868966 h 1170241"/>
                <a:gd name="connsiteX173" fmla="*/ 211550 w 945927"/>
                <a:gd name="connsiteY173" fmla="*/ 868966 h 1170241"/>
                <a:gd name="connsiteX174" fmla="*/ 212979 w 945927"/>
                <a:gd name="connsiteY174" fmla="*/ 869251 h 1170241"/>
                <a:gd name="connsiteX175" fmla="*/ 212979 w 945927"/>
                <a:gd name="connsiteY175" fmla="*/ 869251 h 1170241"/>
                <a:gd name="connsiteX176" fmla="*/ 214408 w 945927"/>
                <a:gd name="connsiteY176" fmla="*/ 869537 h 1170241"/>
                <a:gd name="connsiteX177" fmla="*/ 214408 w 945927"/>
                <a:gd name="connsiteY177" fmla="*/ 869537 h 1170241"/>
                <a:gd name="connsiteX178" fmla="*/ 215836 w 945927"/>
                <a:gd name="connsiteY178" fmla="*/ 869727 h 1170241"/>
                <a:gd name="connsiteX179" fmla="*/ 215836 w 945927"/>
                <a:gd name="connsiteY179" fmla="*/ 869727 h 1170241"/>
                <a:gd name="connsiteX180" fmla="*/ 217265 w 945927"/>
                <a:gd name="connsiteY180" fmla="*/ 869918 h 1170241"/>
                <a:gd name="connsiteX181" fmla="*/ 217265 w 945927"/>
                <a:gd name="connsiteY181" fmla="*/ 869918 h 1170241"/>
                <a:gd name="connsiteX182" fmla="*/ 218694 w 945927"/>
                <a:gd name="connsiteY182" fmla="*/ 870013 h 1170241"/>
                <a:gd name="connsiteX183" fmla="*/ 218694 w 945927"/>
                <a:gd name="connsiteY183" fmla="*/ 870013 h 1170241"/>
                <a:gd name="connsiteX184" fmla="*/ 220123 w 945927"/>
                <a:gd name="connsiteY184" fmla="*/ 870109 h 1170241"/>
                <a:gd name="connsiteX185" fmla="*/ 220123 w 945927"/>
                <a:gd name="connsiteY185" fmla="*/ 870109 h 1170241"/>
                <a:gd name="connsiteX186" fmla="*/ 220599 w 945927"/>
                <a:gd name="connsiteY186" fmla="*/ 870109 h 1170241"/>
                <a:gd name="connsiteX187" fmla="*/ 223742 w 945927"/>
                <a:gd name="connsiteY187" fmla="*/ 870204 h 1170241"/>
                <a:gd name="connsiteX188" fmla="*/ 236505 w 945927"/>
                <a:gd name="connsiteY188" fmla="*/ 870204 h 1170241"/>
                <a:gd name="connsiteX189" fmla="*/ 251270 w 945927"/>
                <a:gd name="connsiteY189" fmla="*/ 870204 h 1170241"/>
                <a:gd name="connsiteX190" fmla="*/ 332232 w 945927"/>
                <a:gd name="connsiteY190" fmla="*/ 951167 h 1170241"/>
                <a:gd name="connsiteX191" fmla="*/ 332232 w 945927"/>
                <a:gd name="connsiteY191" fmla="*/ 1014508 h 1170241"/>
                <a:gd name="connsiteX192" fmla="*/ 332232 w 945927"/>
                <a:gd name="connsiteY192" fmla="*/ 1109472 h 1170241"/>
                <a:gd name="connsiteX193" fmla="*/ 332232 w 945927"/>
                <a:gd name="connsiteY193" fmla="*/ 1112615 h 1170241"/>
                <a:gd name="connsiteX194" fmla="*/ 389858 w 945927"/>
                <a:gd name="connsiteY194" fmla="*/ 1170242 h 1170241"/>
                <a:gd name="connsiteX195" fmla="*/ 564737 w 945927"/>
                <a:gd name="connsiteY195" fmla="*/ 1170242 h 1170241"/>
                <a:gd name="connsiteX196" fmla="*/ 622363 w 945927"/>
                <a:gd name="connsiteY196" fmla="*/ 1112615 h 1170241"/>
                <a:gd name="connsiteX197" fmla="*/ 622363 w 945927"/>
                <a:gd name="connsiteY197" fmla="*/ 1104519 h 1170241"/>
                <a:gd name="connsiteX198" fmla="*/ 624364 w 945927"/>
                <a:gd name="connsiteY198" fmla="*/ 600646 h 1170241"/>
                <a:gd name="connsiteX199" fmla="*/ 572928 w 945927"/>
                <a:gd name="connsiteY199" fmla="*/ 559403 h 1170241"/>
                <a:gd name="connsiteX200" fmla="*/ 529494 w 945927"/>
                <a:gd name="connsiteY200" fmla="*/ 559403 h 1170241"/>
                <a:gd name="connsiteX201" fmla="*/ 471868 w 945927"/>
                <a:gd name="connsiteY201" fmla="*/ 501777 h 1170241"/>
                <a:gd name="connsiteX202" fmla="*/ 471868 w 945927"/>
                <a:gd name="connsiteY202" fmla="*/ 481774 h 1170241"/>
                <a:gd name="connsiteX203" fmla="*/ 529494 w 945927"/>
                <a:gd name="connsiteY203" fmla="*/ 424148 h 1170241"/>
                <a:gd name="connsiteX204" fmla="*/ 888302 w 945927"/>
                <a:gd name="connsiteY204" fmla="*/ 423100 h 1170241"/>
                <a:gd name="connsiteX205" fmla="*/ 945928 w 945927"/>
                <a:gd name="connsiteY205" fmla="*/ 365474 h 1170241"/>
                <a:gd name="connsiteX206" fmla="*/ 945928 w 945927"/>
                <a:gd name="connsiteY206" fmla="*/ 208312 h 1170241"/>
                <a:gd name="connsiteX207" fmla="*/ 945452 w 945927"/>
                <a:gd name="connsiteY207" fmla="*/ 202025 h 1170241"/>
                <a:gd name="connsiteX208" fmla="*/ 945452 w 945927"/>
                <a:gd name="connsiteY208" fmla="*/ 0 h 1170241"/>
                <a:gd name="connsiteX209" fmla="*/ 857726 w 945927"/>
                <a:gd name="connsiteY209" fmla="*/ 0 h 1170241"/>
                <a:gd name="connsiteX210" fmla="*/ 802577 w 945927"/>
                <a:gd name="connsiteY210" fmla="*/ 41053 h 1170241"/>
                <a:gd name="connsiteX211" fmla="*/ 802577 w 945927"/>
                <a:gd name="connsiteY211" fmla="*/ 83058 h 1170241"/>
                <a:gd name="connsiteX212" fmla="*/ 744950 w 945927"/>
                <a:gd name="connsiteY212" fmla="*/ 140684 h 1170241"/>
                <a:gd name="connsiteX213" fmla="*/ 635508 w 945927"/>
                <a:gd name="connsiteY213" fmla="*/ 140684 h 1170241"/>
                <a:gd name="connsiteX214" fmla="*/ 635508 w 945927"/>
                <a:gd name="connsiteY214" fmla="*/ 230505 h 1170241"/>
                <a:gd name="connsiteX215" fmla="*/ 577882 w 945927"/>
                <a:gd name="connsiteY215" fmla="*/ 288131 h 1170241"/>
                <a:gd name="connsiteX216" fmla="*/ 168402 w 945927"/>
                <a:gd name="connsiteY216" fmla="*/ 288131 h 1170241"/>
                <a:gd name="connsiteX217" fmla="*/ 165640 w 945927"/>
                <a:gd name="connsiteY217" fmla="*/ 812483 h 1170241"/>
                <a:gd name="connsiteX218" fmla="*/ 165640 w 945927"/>
                <a:gd name="connsiteY218" fmla="*/ 812483 h 1170241"/>
                <a:gd name="connsiteX219" fmla="*/ 165640 w 945927"/>
                <a:gd name="connsiteY219" fmla="*/ 812483 h 1170241"/>
                <a:gd name="connsiteX220" fmla="*/ 165640 w 945927"/>
                <a:gd name="connsiteY220" fmla="*/ 812483 h 1170241"/>
                <a:gd name="connsiteX221" fmla="*/ 0 w 945927"/>
                <a:gd name="connsiteY221" fmla="*/ 664083 h 1170241"/>
                <a:gd name="connsiteX222" fmla="*/ 0 w 945927"/>
                <a:gd name="connsiteY222" fmla="*/ 664083 h 1170241"/>
                <a:gd name="connsiteX223" fmla="*/ 0 w 945927"/>
                <a:gd name="connsiteY223" fmla="*/ 664083 h 1170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Lst>
              <a:rect l="l" t="t" r="r" b="b"/>
              <a:pathLst>
                <a:path w="945927" h="1170241">
                  <a:moveTo>
                    <a:pt x="168402" y="288131"/>
                  </a:moveTo>
                  <a:lnTo>
                    <a:pt x="168402" y="520827"/>
                  </a:lnTo>
                  <a:cubicBezTo>
                    <a:pt x="168402" y="552450"/>
                    <a:pt x="142494" y="578453"/>
                    <a:pt x="110776" y="578453"/>
                  </a:cubicBezTo>
                  <a:lnTo>
                    <a:pt x="0" y="578453"/>
                  </a:lnTo>
                  <a:lnTo>
                    <a:pt x="0" y="664083"/>
                  </a:lnTo>
                  <a:lnTo>
                    <a:pt x="0" y="665607"/>
                  </a:lnTo>
                  <a:lnTo>
                    <a:pt x="0" y="665607"/>
                  </a:lnTo>
                  <a:lnTo>
                    <a:pt x="95" y="667036"/>
                  </a:lnTo>
                  <a:lnTo>
                    <a:pt x="95" y="667036"/>
                  </a:lnTo>
                  <a:lnTo>
                    <a:pt x="190" y="668465"/>
                  </a:lnTo>
                  <a:lnTo>
                    <a:pt x="190" y="668465"/>
                  </a:lnTo>
                  <a:lnTo>
                    <a:pt x="286" y="669893"/>
                  </a:lnTo>
                  <a:lnTo>
                    <a:pt x="286" y="669893"/>
                  </a:lnTo>
                  <a:lnTo>
                    <a:pt x="476" y="671322"/>
                  </a:lnTo>
                  <a:lnTo>
                    <a:pt x="476" y="671322"/>
                  </a:lnTo>
                  <a:lnTo>
                    <a:pt x="667" y="672751"/>
                  </a:lnTo>
                  <a:lnTo>
                    <a:pt x="667" y="672751"/>
                  </a:lnTo>
                  <a:cubicBezTo>
                    <a:pt x="3619" y="690467"/>
                    <a:pt x="14001" y="705421"/>
                    <a:pt x="29623" y="714375"/>
                  </a:cubicBezTo>
                  <a:lnTo>
                    <a:pt x="30194" y="714661"/>
                  </a:lnTo>
                  <a:lnTo>
                    <a:pt x="30194" y="714661"/>
                  </a:lnTo>
                  <a:lnTo>
                    <a:pt x="31432" y="715328"/>
                  </a:lnTo>
                  <a:lnTo>
                    <a:pt x="31432" y="715328"/>
                  </a:lnTo>
                  <a:lnTo>
                    <a:pt x="32671" y="715994"/>
                  </a:lnTo>
                  <a:lnTo>
                    <a:pt x="32671" y="715994"/>
                  </a:lnTo>
                  <a:lnTo>
                    <a:pt x="33909" y="716566"/>
                  </a:lnTo>
                  <a:lnTo>
                    <a:pt x="33909" y="716566"/>
                  </a:lnTo>
                  <a:cubicBezTo>
                    <a:pt x="34290" y="716756"/>
                    <a:pt x="34766" y="716947"/>
                    <a:pt x="35147" y="717137"/>
                  </a:cubicBezTo>
                  <a:lnTo>
                    <a:pt x="35147" y="717137"/>
                  </a:lnTo>
                  <a:lnTo>
                    <a:pt x="36481" y="717709"/>
                  </a:lnTo>
                  <a:lnTo>
                    <a:pt x="36481" y="717709"/>
                  </a:lnTo>
                  <a:lnTo>
                    <a:pt x="37814" y="718185"/>
                  </a:lnTo>
                  <a:lnTo>
                    <a:pt x="37814" y="718185"/>
                  </a:lnTo>
                  <a:lnTo>
                    <a:pt x="39148" y="718661"/>
                  </a:lnTo>
                  <a:lnTo>
                    <a:pt x="39148" y="718661"/>
                  </a:lnTo>
                  <a:lnTo>
                    <a:pt x="39433" y="718756"/>
                  </a:lnTo>
                  <a:cubicBezTo>
                    <a:pt x="40195" y="718947"/>
                    <a:pt x="40767" y="719233"/>
                    <a:pt x="41529" y="719423"/>
                  </a:cubicBezTo>
                  <a:lnTo>
                    <a:pt x="41815" y="719519"/>
                  </a:lnTo>
                  <a:lnTo>
                    <a:pt x="41815" y="719519"/>
                  </a:lnTo>
                  <a:lnTo>
                    <a:pt x="43148" y="719899"/>
                  </a:lnTo>
                  <a:lnTo>
                    <a:pt x="43148" y="719899"/>
                  </a:lnTo>
                  <a:lnTo>
                    <a:pt x="44482" y="720280"/>
                  </a:lnTo>
                  <a:lnTo>
                    <a:pt x="44482" y="720280"/>
                  </a:lnTo>
                  <a:lnTo>
                    <a:pt x="45910" y="720566"/>
                  </a:lnTo>
                  <a:lnTo>
                    <a:pt x="45910" y="720566"/>
                  </a:lnTo>
                  <a:cubicBezTo>
                    <a:pt x="46387" y="720662"/>
                    <a:pt x="46863" y="720757"/>
                    <a:pt x="47339" y="720852"/>
                  </a:cubicBezTo>
                  <a:lnTo>
                    <a:pt x="47339" y="720852"/>
                  </a:lnTo>
                  <a:lnTo>
                    <a:pt x="47625" y="720852"/>
                  </a:lnTo>
                  <a:cubicBezTo>
                    <a:pt x="48482" y="720947"/>
                    <a:pt x="49149" y="721138"/>
                    <a:pt x="50006" y="721233"/>
                  </a:cubicBezTo>
                  <a:lnTo>
                    <a:pt x="50292" y="721233"/>
                  </a:lnTo>
                  <a:lnTo>
                    <a:pt x="50292" y="721233"/>
                  </a:lnTo>
                  <a:lnTo>
                    <a:pt x="51721" y="721424"/>
                  </a:lnTo>
                  <a:lnTo>
                    <a:pt x="51721" y="721424"/>
                  </a:lnTo>
                  <a:lnTo>
                    <a:pt x="53149" y="721518"/>
                  </a:lnTo>
                  <a:lnTo>
                    <a:pt x="53149" y="721518"/>
                  </a:lnTo>
                  <a:lnTo>
                    <a:pt x="54578" y="721614"/>
                  </a:lnTo>
                  <a:lnTo>
                    <a:pt x="54578" y="721614"/>
                  </a:lnTo>
                  <a:lnTo>
                    <a:pt x="55054" y="721614"/>
                  </a:lnTo>
                  <a:cubicBezTo>
                    <a:pt x="56197" y="721614"/>
                    <a:pt x="57055" y="721709"/>
                    <a:pt x="58198" y="721709"/>
                  </a:cubicBezTo>
                  <a:lnTo>
                    <a:pt x="77629" y="721709"/>
                  </a:lnTo>
                  <a:lnTo>
                    <a:pt x="84582" y="721709"/>
                  </a:lnTo>
                  <a:cubicBezTo>
                    <a:pt x="129159" y="721709"/>
                    <a:pt x="165545" y="758095"/>
                    <a:pt x="165545" y="802672"/>
                  </a:cubicBezTo>
                  <a:lnTo>
                    <a:pt x="165545" y="812483"/>
                  </a:lnTo>
                  <a:lnTo>
                    <a:pt x="165545" y="814006"/>
                  </a:lnTo>
                  <a:lnTo>
                    <a:pt x="165545" y="814006"/>
                  </a:lnTo>
                  <a:lnTo>
                    <a:pt x="165640" y="815435"/>
                  </a:lnTo>
                  <a:lnTo>
                    <a:pt x="165640" y="815435"/>
                  </a:lnTo>
                  <a:lnTo>
                    <a:pt x="165735" y="816864"/>
                  </a:lnTo>
                  <a:lnTo>
                    <a:pt x="165735" y="816864"/>
                  </a:lnTo>
                  <a:lnTo>
                    <a:pt x="165830" y="818293"/>
                  </a:lnTo>
                  <a:lnTo>
                    <a:pt x="165830" y="818293"/>
                  </a:lnTo>
                  <a:lnTo>
                    <a:pt x="166021" y="819721"/>
                  </a:lnTo>
                  <a:lnTo>
                    <a:pt x="166021" y="819721"/>
                  </a:lnTo>
                  <a:lnTo>
                    <a:pt x="166211" y="821150"/>
                  </a:lnTo>
                  <a:lnTo>
                    <a:pt x="166211" y="821150"/>
                  </a:lnTo>
                  <a:lnTo>
                    <a:pt x="166497" y="822579"/>
                  </a:lnTo>
                  <a:lnTo>
                    <a:pt x="166497" y="822579"/>
                  </a:lnTo>
                  <a:cubicBezTo>
                    <a:pt x="166592" y="823055"/>
                    <a:pt x="166688" y="823531"/>
                    <a:pt x="166783" y="824008"/>
                  </a:cubicBezTo>
                  <a:lnTo>
                    <a:pt x="166783" y="824008"/>
                  </a:lnTo>
                  <a:lnTo>
                    <a:pt x="167068" y="825437"/>
                  </a:lnTo>
                  <a:lnTo>
                    <a:pt x="167068" y="825437"/>
                  </a:lnTo>
                  <a:lnTo>
                    <a:pt x="167449" y="826865"/>
                  </a:lnTo>
                  <a:lnTo>
                    <a:pt x="167449" y="826865"/>
                  </a:lnTo>
                  <a:lnTo>
                    <a:pt x="167830" y="828199"/>
                  </a:lnTo>
                  <a:lnTo>
                    <a:pt x="167830" y="828199"/>
                  </a:lnTo>
                  <a:lnTo>
                    <a:pt x="168211" y="829532"/>
                  </a:lnTo>
                  <a:lnTo>
                    <a:pt x="168211" y="829532"/>
                  </a:lnTo>
                  <a:lnTo>
                    <a:pt x="168687" y="830866"/>
                  </a:lnTo>
                  <a:lnTo>
                    <a:pt x="168687" y="830866"/>
                  </a:lnTo>
                  <a:lnTo>
                    <a:pt x="169164" y="832199"/>
                  </a:lnTo>
                  <a:lnTo>
                    <a:pt x="169164" y="832199"/>
                  </a:lnTo>
                  <a:lnTo>
                    <a:pt x="169640" y="833533"/>
                  </a:lnTo>
                  <a:lnTo>
                    <a:pt x="169640" y="833533"/>
                  </a:lnTo>
                  <a:lnTo>
                    <a:pt x="170212" y="834866"/>
                  </a:lnTo>
                  <a:lnTo>
                    <a:pt x="170212" y="834866"/>
                  </a:lnTo>
                  <a:lnTo>
                    <a:pt x="170783" y="836105"/>
                  </a:lnTo>
                  <a:lnTo>
                    <a:pt x="170783" y="836105"/>
                  </a:lnTo>
                  <a:lnTo>
                    <a:pt x="171355" y="837343"/>
                  </a:lnTo>
                  <a:lnTo>
                    <a:pt x="171355" y="837343"/>
                  </a:lnTo>
                  <a:lnTo>
                    <a:pt x="172021" y="838581"/>
                  </a:lnTo>
                  <a:lnTo>
                    <a:pt x="172021" y="838581"/>
                  </a:lnTo>
                  <a:cubicBezTo>
                    <a:pt x="172212" y="838962"/>
                    <a:pt x="172402" y="839438"/>
                    <a:pt x="172688" y="839819"/>
                  </a:cubicBezTo>
                  <a:lnTo>
                    <a:pt x="172688" y="839819"/>
                  </a:lnTo>
                  <a:lnTo>
                    <a:pt x="173355" y="841058"/>
                  </a:lnTo>
                  <a:lnTo>
                    <a:pt x="173355" y="841058"/>
                  </a:lnTo>
                  <a:cubicBezTo>
                    <a:pt x="173545" y="841438"/>
                    <a:pt x="173831" y="841819"/>
                    <a:pt x="174021" y="842296"/>
                  </a:cubicBezTo>
                  <a:lnTo>
                    <a:pt x="174021" y="842296"/>
                  </a:lnTo>
                  <a:lnTo>
                    <a:pt x="174784" y="843439"/>
                  </a:lnTo>
                  <a:lnTo>
                    <a:pt x="174784" y="843439"/>
                  </a:lnTo>
                  <a:lnTo>
                    <a:pt x="175546" y="844582"/>
                  </a:lnTo>
                  <a:lnTo>
                    <a:pt x="175546" y="844582"/>
                  </a:lnTo>
                  <a:lnTo>
                    <a:pt x="176308" y="845725"/>
                  </a:lnTo>
                  <a:lnTo>
                    <a:pt x="176308" y="845725"/>
                  </a:lnTo>
                  <a:lnTo>
                    <a:pt x="177165" y="846868"/>
                  </a:lnTo>
                  <a:lnTo>
                    <a:pt x="177165" y="846868"/>
                  </a:lnTo>
                  <a:lnTo>
                    <a:pt x="178022" y="848011"/>
                  </a:lnTo>
                  <a:lnTo>
                    <a:pt x="178022" y="848011"/>
                  </a:lnTo>
                  <a:cubicBezTo>
                    <a:pt x="178308" y="848392"/>
                    <a:pt x="178594" y="848773"/>
                    <a:pt x="178879" y="849058"/>
                  </a:cubicBezTo>
                  <a:lnTo>
                    <a:pt x="178879" y="849058"/>
                  </a:lnTo>
                  <a:lnTo>
                    <a:pt x="179737" y="850106"/>
                  </a:lnTo>
                  <a:lnTo>
                    <a:pt x="179737" y="850106"/>
                  </a:lnTo>
                  <a:lnTo>
                    <a:pt x="180689" y="851154"/>
                  </a:lnTo>
                  <a:lnTo>
                    <a:pt x="180689" y="851154"/>
                  </a:lnTo>
                  <a:lnTo>
                    <a:pt x="181642" y="852202"/>
                  </a:lnTo>
                  <a:lnTo>
                    <a:pt x="181642" y="852202"/>
                  </a:lnTo>
                  <a:lnTo>
                    <a:pt x="182594" y="853154"/>
                  </a:lnTo>
                  <a:lnTo>
                    <a:pt x="182594" y="853154"/>
                  </a:lnTo>
                  <a:lnTo>
                    <a:pt x="183546" y="854107"/>
                  </a:lnTo>
                  <a:lnTo>
                    <a:pt x="183546" y="854107"/>
                  </a:lnTo>
                  <a:lnTo>
                    <a:pt x="184595" y="855059"/>
                  </a:lnTo>
                  <a:lnTo>
                    <a:pt x="184595" y="855059"/>
                  </a:lnTo>
                  <a:lnTo>
                    <a:pt x="185642" y="856011"/>
                  </a:lnTo>
                  <a:lnTo>
                    <a:pt x="185642" y="856011"/>
                  </a:lnTo>
                  <a:lnTo>
                    <a:pt x="186690" y="856869"/>
                  </a:lnTo>
                  <a:lnTo>
                    <a:pt x="186690" y="856869"/>
                  </a:lnTo>
                  <a:cubicBezTo>
                    <a:pt x="187071" y="857155"/>
                    <a:pt x="187452" y="857440"/>
                    <a:pt x="187737" y="857726"/>
                  </a:cubicBezTo>
                  <a:lnTo>
                    <a:pt x="187737" y="857726"/>
                  </a:lnTo>
                  <a:cubicBezTo>
                    <a:pt x="188119" y="858012"/>
                    <a:pt x="188500" y="858298"/>
                    <a:pt x="188786" y="858583"/>
                  </a:cubicBezTo>
                  <a:lnTo>
                    <a:pt x="188786" y="858583"/>
                  </a:lnTo>
                  <a:lnTo>
                    <a:pt x="189929" y="859441"/>
                  </a:lnTo>
                  <a:lnTo>
                    <a:pt x="189929" y="859441"/>
                  </a:lnTo>
                  <a:lnTo>
                    <a:pt x="191071" y="860202"/>
                  </a:lnTo>
                  <a:lnTo>
                    <a:pt x="191071" y="860202"/>
                  </a:lnTo>
                  <a:lnTo>
                    <a:pt x="192214" y="860965"/>
                  </a:lnTo>
                  <a:lnTo>
                    <a:pt x="192214" y="860965"/>
                  </a:lnTo>
                  <a:lnTo>
                    <a:pt x="193357" y="861727"/>
                  </a:lnTo>
                  <a:lnTo>
                    <a:pt x="193357" y="861727"/>
                  </a:lnTo>
                  <a:lnTo>
                    <a:pt x="194596" y="862394"/>
                  </a:lnTo>
                  <a:lnTo>
                    <a:pt x="194596" y="862394"/>
                  </a:lnTo>
                  <a:lnTo>
                    <a:pt x="195834" y="863060"/>
                  </a:lnTo>
                  <a:lnTo>
                    <a:pt x="195834" y="863060"/>
                  </a:lnTo>
                  <a:lnTo>
                    <a:pt x="197072" y="863727"/>
                  </a:lnTo>
                  <a:lnTo>
                    <a:pt x="197072" y="863727"/>
                  </a:lnTo>
                  <a:lnTo>
                    <a:pt x="198311" y="864393"/>
                  </a:lnTo>
                  <a:lnTo>
                    <a:pt x="198311" y="864393"/>
                  </a:lnTo>
                  <a:lnTo>
                    <a:pt x="199549" y="864965"/>
                  </a:lnTo>
                  <a:lnTo>
                    <a:pt x="199549" y="864965"/>
                  </a:lnTo>
                  <a:cubicBezTo>
                    <a:pt x="199930" y="865156"/>
                    <a:pt x="200406" y="865346"/>
                    <a:pt x="200787" y="865536"/>
                  </a:cubicBezTo>
                  <a:lnTo>
                    <a:pt x="200787" y="865536"/>
                  </a:lnTo>
                  <a:lnTo>
                    <a:pt x="202120" y="866109"/>
                  </a:lnTo>
                  <a:lnTo>
                    <a:pt x="202120" y="866109"/>
                  </a:lnTo>
                  <a:lnTo>
                    <a:pt x="203454" y="866585"/>
                  </a:lnTo>
                  <a:lnTo>
                    <a:pt x="203454" y="866585"/>
                  </a:lnTo>
                  <a:lnTo>
                    <a:pt x="204788" y="867061"/>
                  </a:lnTo>
                  <a:lnTo>
                    <a:pt x="204788" y="867061"/>
                  </a:lnTo>
                  <a:lnTo>
                    <a:pt x="206121" y="867537"/>
                  </a:lnTo>
                  <a:lnTo>
                    <a:pt x="206121" y="867537"/>
                  </a:lnTo>
                  <a:lnTo>
                    <a:pt x="207454" y="867918"/>
                  </a:lnTo>
                  <a:lnTo>
                    <a:pt x="207454" y="867918"/>
                  </a:lnTo>
                  <a:lnTo>
                    <a:pt x="208788" y="868299"/>
                  </a:lnTo>
                  <a:lnTo>
                    <a:pt x="208788" y="868299"/>
                  </a:lnTo>
                  <a:lnTo>
                    <a:pt x="210121" y="868680"/>
                  </a:lnTo>
                  <a:lnTo>
                    <a:pt x="210121" y="868680"/>
                  </a:lnTo>
                  <a:lnTo>
                    <a:pt x="211550" y="868966"/>
                  </a:lnTo>
                  <a:lnTo>
                    <a:pt x="211550" y="868966"/>
                  </a:lnTo>
                  <a:cubicBezTo>
                    <a:pt x="212027" y="869061"/>
                    <a:pt x="212503" y="869156"/>
                    <a:pt x="212979" y="869251"/>
                  </a:cubicBezTo>
                  <a:lnTo>
                    <a:pt x="212979" y="869251"/>
                  </a:lnTo>
                  <a:lnTo>
                    <a:pt x="214408" y="869537"/>
                  </a:lnTo>
                  <a:lnTo>
                    <a:pt x="214408" y="869537"/>
                  </a:lnTo>
                  <a:lnTo>
                    <a:pt x="215836" y="869727"/>
                  </a:lnTo>
                  <a:lnTo>
                    <a:pt x="215836" y="869727"/>
                  </a:lnTo>
                  <a:lnTo>
                    <a:pt x="217265" y="869918"/>
                  </a:lnTo>
                  <a:lnTo>
                    <a:pt x="217265" y="869918"/>
                  </a:lnTo>
                  <a:lnTo>
                    <a:pt x="218694" y="870013"/>
                  </a:lnTo>
                  <a:lnTo>
                    <a:pt x="218694" y="870013"/>
                  </a:lnTo>
                  <a:lnTo>
                    <a:pt x="220123" y="870109"/>
                  </a:lnTo>
                  <a:lnTo>
                    <a:pt x="220123" y="870109"/>
                  </a:lnTo>
                  <a:lnTo>
                    <a:pt x="220599" y="870109"/>
                  </a:lnTo>
                  <a:cubicBezTo>
                    <a:pt x="221646" y="870109"/>
                    <a:pt x="222599" y="870204"/>
                    <a:pt x="223742" y="870204"/>
                  </a:cubicBezTo>
                  <a:lnTo>
                    <a:pt x="236505" y="870204"/>
                  </a:lnTo>
                  <a:lnTo>
                    <a:pt x="251270" y="870204"/>
                  </a:lnTo>
                  <a:cubicBezTo>
                    <a:pt x="295846" y="870204"/>
                    <a:pt x="332232" y="906590"/>
                    <a:pt x="332232" y="951167"/>
                  </a:cubicBezTo>
                  <a:lnTo>
                    <a:pt x="332232" y="1014508"/>
                  </a:lnTo>
                  <a:lnTo>
                    <a:pt x="332232" y="1109472"/>
                  </a:lnTo>
                  <a:lnTo>
                    <a:pt x="332232" y="1112615"/>
                  </a:lnTo>
                  <a:cubicBezTo>
                    <a:pt x="332232" y="1144238"/>
                    <a:pt x="358140" y="1170242"/>
                    <a:pt x="389858" y="1170242"/>
                  </a:cubicBezTo>
                  <a:lnTo>
                    <a:pt x="564737" y="1170242"/>
                  </a:lnTo>
                  <a:cubicBezTo>
                    <a:pt x="596455" y="1170242"/>
                    <a:pt x="622363" y="1144333"/>
                    <a:pt x="622363" y="1112615"/>
                  </a:cubicBezTo>
                  <a:lnTo>
                    <a:pt x="622363" y="1104519"/>
                  </a:lnTo>
                  <a:lnTo>
                    <a:pt x="624364" y="600646"/>
                  </a:lnTo>
                  <a:cubicBezTo>
                    <a:pt x="623983" y="579501"/>
                    <a:pt x="613696" y="559403"/>
                    <a:pt x="572928" y="559403"/>
                  </a:cubicBezTo>
                  <a:lnTo>
                    <a:pt x="529494" y="559403"/>
                  </a:lnTo>
                  <a:cubicBezTo>
                    <a:pt x="497777" y="559403"/>
                    <a:pt x="471868" y="533495"/>
                    <a:pt x="471868" y="501777"/>
                  </a:cubicBezTo>
                  <a:lnTo>
                    <a:pt x="471868" y="481774"/>
                  </a:lnTo>
                  <a:cubicBezTo>
                    <a:pt x="471868" y="450056"/>
                    <a:pt x="497777" y="424148"/>
                    <a:pt x="529494" y="424148"/>
                  </a:cubicBezTo>
                  <a:cubicBezTo>
                    <a:pt x="649034" y="424148"/>
                    <a:pt x="767810" y="423100"/>
                    <a:pt x="888302" y="423100"/>
                  </a:cubicBezTo>
                  <a:cubicBezTo>
                    <a:pt x="920019" y="423100"/>
                    <a:pt x="945928" y="397192"/>
                    <a:pt x="945928" y="365474"/>
                  </a:cubicBezTo>
                  <a:lnTo>
                    <a:pt x="945928" y="208312"/>
                  </a:lnTo>
                  <a:cubicBezTo>
                    <a:pt x="945928" y="205359"/>
                    <a:pt x="945928" y="202501"/>
                    <a:pt x="945452" y="202025"/>
                  </a:cubicBezTo>
                  <a:lnTo>
                    <a:pt x="945452" y="0"/>
                  </a:lnTo>
                  <a:lnTo>
                    <a:pt x="857726" y="0"/>
                  </a:lnTo>
                  <a:cubicBezTo>
                    <a:pt x="831818" y="0"/>
                    <a:pt x="809720" y="17431"/>
                    <a:pt x="802577" y="41053"/>
                  </a:cubicBezTo>
                  <a:lnTo>
                    <a:pt x="802577" y="83058"/>
                  </a:lnTo>
                  <a:cubicBezTo>
                    <a:pt x="802577" y="114681"/>
                    <a:pt x="776668" y="140684"/>
                    <a:pt x="744950" y="140684"/>
                  </a:cubicBezTo>
                  <a:lnTo>
                    <a:pt x="635508" y="140684"/>
                  </a:lnTo>
                  <a:lnTo>
                    <a:pt x="635508" y="230505"/>
                  </a:lnTo>
                  <a:cubicBezTo>
                    <a:pt x="635508" y="262128"/>
                    <a:pt x="609600" y="288131"/>
                    <a:pt x="577882" y="288131"/>
                  </a:cubicBezTo>
                  <a:lnTo>
                    <a:pt x="168402" y="288131"/>
                  </a:lnTo>
                  <a:close/>
                  <a:moveTo>
                    <a:pt x="165640" y="812483"/>
                  </a:moveTo>
                  <a:lnTo>
                    <a:pt x="165640" y="812483"/>
                  </a:lnTo>
                  <a:lnTo>
                    <a:pt x="165640" y="812483"/>
                  </a:lnTo>
                  <a:lnTo>
                    <a:pt x="165640" y="812483"/>
                  </a:lnTo>
                  <a:close/>
                  <a:moveTo>
                    <a:pt x="0" y="664083"/>
                  </a:moveTo>
                  <a:lnTo>
                    <a:pt x="0" y="664083"/>
                  </a:lnTo>
                  <a:lnTo>
                    <a:pt x="0" y="664083"/>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7" name="Freeform: Shape 196">
              <a:extLst>
                <a:ext uri="{FF2B5EF4-FFF2-40B4-BE49-F238E27FC236}">
                  <a16:creationId xmlns:a16="http://schemas.microsoft.com/office/drawing/2014/main" id="{8689E83A-946B-4ABB-8201-E09BE6568FDA}"/>
                </a:ext>
              </a:extLst>
            </p:cNvPr>
            <p:cNvSpPr/>
            <p:nvPr/>
          </p:nvSpPr>
          <p:spPr>
            <a:xfrm>
              <a:off x="5763689" y="4552457"/>
              <a:ext cx="678846" cy="1020508"/>
            </a:xfrm>
            <a:custGeom>
              <a:avLst/>
              <a:gdLst>
                <a:gd name="connsiteX0" fmla="*/ 374332 w 678846"/>
                <a:gd name="connsiteY0" fmla="*/ 1020509 h 1020508"/>
                <a:gd name="connsiteX1" fmla="*/ 678847 w 678846"/>
                <a:gd name="connsiteY1" fmla="*/ 1020509 h 1020508"/>
                <a:gd name="connsiteX2" fmla="*/ 678847 w 678846"/>
                <a:gd name="connsiteY2" fmla="*/ 0 h 1020508"/>
                <a:gd name="connsiteX3" fmla="*/ 544925 w 678846"/>
                <a:gd name="connsiteY3" fmla="*/ 0 h 1020508"/>
                <a:gd name="connsiteX4" fmla="*/ 474916 w 678846"/>
                <a:gd name="connsiteY4" fmla="*/ 70009 h 1020508"/>
                <a:gd name="connsiteX5" fmla="*/ 474916 w 678846"/>
                <a:gd name="connsiteY5" fmla="*/ 153258 h 1020508"/>
                <a:gd name="connsiteX6" fmla="*/ 234410 w 678846"/>
                <a:gd name="connsiteY6" fmla="*/ 153258 h 1020508"/>
                <a:gd name="connsiteX7" fmla="*/ 164402 w 678846"/>
                <a:gd name="connsiteY7" fmla="*/ 223266 h 1020508"/>
                <a:gd name="connsiteX8" fmla="*/ 164402 w 678846"/>
                <a:gd name="connsiteY8" fmla="*/ 284893 h 1020508"/>
                <a:gd name="connsiteX9" fmla="*/ 70009 w 678846"/>
                <a:gd name="connsiteY9" fmla="*/ 284893 h 1020508"/>
                <a:gd name="connsiteX10" fmla="*/ 0 w 678846"/>
                <a:gd name="connsiteY10" fmla="*/ 354902 h 1020508"/>
                <a:gd name="connsiteX11" fmla="*/ 0 w 678846"/>
                <a:gd name="connsiteY11" fmla="*/ 662845 h 1020508"/>
                <a:gd name="connsiteX12" fmla="*/ 70009 w 678846"/>
                <a:gd name="connsiteY12" fmla="*/ 732854 h 1020508"/>
                <a:gd name="connsiteX13" fmla="*/ 122682 w 678846"/>
                <a:gd name="connsiteY13" fmla="*/ 732854 h 1020508"/>
                <a:gd name="connsiteX14" fmla="*/ 164402 w 678846"/>
                <a:gd name="connsiteY14" fmla="*/ 777145 h 1020508"/>
                <a:gd name="connsiteX15" fmla="*/ 164402 w 678846"/>
                <a:gd name="connsiteY15" fmla="*/ 806292 h 1020508"/>
                <a:gd name="connsiteX16" fmla="*/ 234410 w 678846"/>
                <a:gd name="connsiteY16" fmla="*/ 876300 h 1020508"/>
                <a:gd name="connsiteX17" fmla="*/ 316706 w 678846"/>
                <a:gd name="connsiteY17" fmla="*/ 876300 h 1020508"/>
                <a:gd name="connsiteX18" fmla="*/ 316706 w 678846"/>
                <a:gd name="connsiteY18" fmla="*/ 962692 h 1020508"/>
                <a:gd name="connsiteX19" fmla="*/ 374332 w 678846"/>
                <a:gd name="connsiteY19" fmla="*/ 1020509 h 1020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78846" h="1020508">
                  <a:moveTo>
                    <a:pt x="374332" y="1020509"/>
                  </a:moveTo>
                  <a:lnTo>
                    <a:pt x="678847" y="1020509"/>
                  </a:lnTo>
                  <a:lnTo>
                    <a:pt x="678847" y="0"/>
                  </a:lnTo>
                  <a:lnTo>
                    <a:pt x="544925" y="0"/>
                  </a:lnTo>
                  <a:cubicBezTo>
                    <a:pt x="506444" y="0"/>
                    <a:pt x="474916" y="31528"/>
                    <a:pt x="474916" y="70009"/>
                  </a:cubicBezTo>
                  <a:lnTo>
                    <a:pt x="474916" y="153258"/>
                  </a:lnTo>
                  <a:lnTo>
                    <a:pt x="234410" y="153258"/>
                  </a:lnTo>
                  <a:cubicBezTo>
                    <a:pt x="195929" y="153258"/>
                    <a:pt x="164402" y="184785"/>
                    <a:pt x="164402" y="223266"/>
                  </a:cubicBezTo>
                  <a:lnTo>
                    <a:pt x="164402" y="284893"/>
                  </a:lnTo>
                  <a:lnTo>
                    <a:pt x="70009" y="284893"/>
                  </a:lnTo>
                  <a:cubicBezTo>
                    <a:pt x="31528" y="284893"/>
                    <a:pt x="0" y="316421"/>
                    <a:pt x="0" y="354902"/>
                  </a:cubicBezTo>
                  <a:lnTo>
                    <a:pt x="0" y="662845"/>
                  </a:lnTo>
                  <a:cubicBezTo>
                    <a:pt x="0" y="701326"/>
                    <a:pt x="31528" y="732854"/>
                    <a:pt x="70009" y="732854"/>
                  </a:cubicBezTo>
                  <a:lnTo>
                    <a:pt x="122682" y="732854"/>
                  </a:lnTo>
                  <a:cubicBezTo>
                    <a:pt x="149066" y="734854"/>
                    <a:pt x="165545" y="754475"/>
                    <a:pt x="164402" y="777145"/>
                  </a:cubicBezTo>
                  <a:lnTo>
                    <a:pt x="164402" y="806292"/>
                  </a:lnTo>
                  <a:cubicBezTo>
                    <a:pt x="164402" y="844772"/>
                    <a:pt x="195929" y="876300"/>
                    <a:pt x="234410" y="876300"/>
                  </a:cubicBezTo>
                  <a:lnTo>
                    <a:pt x="316706" y="876300"/>
                  </a:lnTo>
                  <a:lnTo>
                    <a:pt x="316706" y="962692"/>
                  </a:lnTo>
                  <a:cubicBezTo>
                    <a:pt x="316706" y="994600"/>
                    <a:pt x="342615" y="1020509"/>
                    <a:pt x="374332" y="1020509"/>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8" name="Freeform: Shape 197">
              <a:extLst>
                <a:ext uri="{FF2B5EF4-FFF2-40B4-BE49-F238E27FC236}">
                  <a16:creationId xmlns:a16="http://schemas.microsoft.com/office/drawing/2014/main" id="{DC63CD5D-D5F2-4A34-8958-0A5B571439E7}"/>
                </a:ext>
              </a:extLst>
            </p:cNvPr>
            <p:cNvSpPr/>
            <p:nvPr/>
          </p:nvSpPr>
          <p:spPr>
            <a:xfrm>
              <a:off x="5282867" y="4139834"/>
              <a:ext cx="864774" cy="563117"/>
            </a:xfrm>
            <a:custGeom>
              <a:avLst/>
              <a:gdLst>
                <a:gd name="connsiteX0" fmla="*/ 0 w 864774"/>
                <a:gd name="connsiteY0" fmla="*/ 208979 h 563117"/>
                <a:gd name="connsiteX1" fmla="*/ 0 w 864774"/>
                <a:gd name="connsiteY1" fmla="*/ 563118 h 563117"/>
                <a:gd name="connsiteX2" fmla="*/ 101251 w 864774"/>
                <a:gd name="connsiteY2" fmla="*/ 563118 h 563117"/>
                <a:gd name="connsiteX3" fmla="*/ 158877 w 864774"/>
                <a:gd name="connsiteY3" fmla="*/ 505492 h 563117"/>
                <a:gd name="connsiteX4" fmla="*/ 158877 w 864774"/>
                <a:gd name="connsiteY4" fmla="*/ 415671 h 563117"/>
                <a:gd name="connsiteX5" fmla="*/ 268319 w 864774"/>
                <a:gd name="connsiteY5" fmla="*/ 415671 h 563117"/>
                <a:gd name="connsiteX6" fmla="*/ 325945 w 864774"/>
                <a:gd name="connsiteY6" fmla="*/ 358045 h 563117"/>
                <a:gd name="connsiteX7" fmla="*/ 325945 w 864774"/>
                <a:gd name="connsiteY7" fmla="*/ 321564 h 563117"/>
                <a:gd name="connsiteX8" fmla="*/ 381095 w 864774"/>
                <a:gd name="connsiteY8" fmla="*/ 280511 h 563117"/>
                <a:gd name="connsiteX9" fmla="*/ 864775 w 864774"/>
                <a:gd name="connsiteY9" fmla="*/ 280416 h 563117"/>
                <a:gd name="connsiteX10" fmla="*/ 864775 w 864774"/>
                <a:gd name="connsiteY10" fmla="*/ 278416 h 563117"/>
                <a:gd name="connsiteX11" fmla="*/ 856679 w 864774"/>
                <a:gd name="connsiteY11" fmla="*/ 278416 h 563117"/>
                <a:gd name="connsiteX12" fmla="*/ 799052 w 864774"/>
                <a:gd name="connsiteY12" fmla="*/ 220789 h 563117"/>
                <a:gd name="connsiteX13" fmla="*/ 799052 w 864774"/>
                <a:gd name="connsiteY13" fmla="*/ 1143 h 563117"/>
                <a:gd name="connsiteX14" fmla="*/ 786575 w 864774"/>
                <a:gd name="connsiteY14" fmla="*/ 0 h 563117"/>
                <a:gd name="connsiteX15" fmla="*/ 453580 w 864774"/>
                <a:gd name="connsiteY15" fmla="*/ 0 h 563117"/>
                <a:gd name="connsiteX16" fmla="*/ 404050 w 864774"/>
                <a:gd name="connsiteY16" fmla="*/ 0 h 563117"/>
                <a:gd name="connsiteX17" fmla="*/ 288703 w 864774"/>
                <a:gd name="connsiteY17" fmla="*/ 0 h 563117"/>
                <a:gd name="connsiteX18" fmla="*/ 218884 w 864774"/>
                <a:gd name="connsiteY18" fmla="*/ 64389 h 563117"/>
                <a:gd name="connsiteX19" fmla="*/ 138113 w 864774"/>
                <a:gd name="connsiteY19" fmla="*/ 138874 h 563117"/>
                <a:gd name="connsiteX20" fmla="*/ 69913 w 864774"/>
                <a:gd name="connsiteY20" fmla="*/ 138874 h 563117"/>
                <a:gd name="connsiteX21" fmla="*/ 0 w 864774"/>
                <a:gd name="connsiteY21" fmla="*/ 208979 h 56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4774" h="563117">
                  <a:moveTo>
                    <a:pt x="0" y="208979"/>
                  </a:moveTo>
                  <a:lnTo>
                    <a:pt x="0" y="563118"/>
                  </a:lnTo>
                  <a:lnTo>
                    <a:pt x="101251" y="563118"/>
                  </a:lnTo>
                  <a:cubicBezTo>
                    <a:pt x="132969" y="563118"/>
                    <a:pt x="158877" y="537210"/>
                    <a:pt x="158877" y="505492"/>
                  </a:cubicBezTo>
                  <a:lnTo>
                    <a:pt x="158877" y="415671"/>
                  </a:lnTo>
                  <a:lnTo>
                    <a:pt x="268319" y="415671"/>
                  </a:lnTo>
                  <a:cubicBezTo>
                    <a:pt x="300038" y="415671"/>
                    <a:pt x="325945" y="389763"/>
                    <a:pt x="325945" y="358045"/>
                  </a:cubicBezTo>
                  <a:lnTo>
                    <a:pt x="325945" y="321564"/>
                  </a:lnTo>
                  <a:cubicBezTo>
                    <a:pt x="333089" y="297847"/>
                    <a:pt x="355187" y="280511"/>
                    <a:pt x="381095" y="280511"/>
                  </a:cubicBezTo>
                  <a:cubicBezTo>
                    <a:pt x="546449" y="280511"/>
                    <a:pt x="390430" y="280416"/>
                    <a:pt x="864775" y="280416"/>
                  </a:cubicBezTo>
                  <a:lnTo>
                    <a:pt x="864775" y="278416"/>
                  </a:lnTo>
                  <a:lnTo>
                    <a:pt x="856679" y="278416"/>
                  </a:lnTo>
                  <a:cubicBezTo>
                    <a:pt x="825055" y="278416"/>
                    <a:pt x="799052" y="252508"/>
                    <a:pt x="799052" y="220789"/>
                  </a:cubicBezTo>
                  <a:lnTo>
                    <a:pt x="799052" y="1143"/>
                  </a:lnTo>
                  <a:cubicBezTo>
                    <a:pt x="795052" y="381"/>
                    <a:pt x="790860" y="0"/>
                    <a:pt x="786575" y="0"/>
                  </a:cubicBezTo>
                  <a:lnTo>
                    <a:pt x="453580" y="0"/>
                  </a:lnTo>
                  <a:lnTo>
                    <a:pt x="404050" y="0"/>
                  </a:lnTo>
                  <a:lnTo>
                    <a:pt x="288703" y="0"/>
                  </a:lnTo>
                  <a:cubicBezTo>
                    <a:pt x="252126" y="0"/>
                    <a:pt x="221742" y="28480"/>
                    <a:pt x="218884" y="64389"/>
                  </a:cubicBezTo>
                  <a:cubicBezTo>
                    <a:pt x="215551" y="106585"/>
                    <a:pt x="180499" y="138874"/>
                    <a:pt x="138113" y="138874"/>
                  </a:cubicBezTo>
                  <a:lnTo>
                    <a:pt x="69913" y="138874"/>
                  </a:lnTo>
                  <a:cubicBezTo>
                    <a:pt x="31528" y="138970"/>
                    <a:pt x="0" y="170497"/>
                    <a:pt x="0" y="208979"/>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9" name="Freeform: Shape 198">
              <a:extLst>
                <a:ext uri="{FF2B5EF4-FFF2-40B4-BE49-F238E27FC236}">
                  <a16:creationId xmlns:a16="http://schemas.microsoft.com/office/drawing/2014/main" id="{3AE89A28-1388-4F7E-883A-191A136A889D}"/>
                </a:ext>
              </a:extLst>
            </p:cNvPr>
            <p:cNvSpPr/>
            <p:nvPr/>
          </p:nvSpPr>
          <p:spPr>
            <a:xfrm>
              <a:off x="4017848" y="3391550"/>
              <a:ext cx="1149861" cy="437387"/>
            </a:xfrm>
            <a:custGeom>
              <a:avLst/>
              <a:gdLst>
                <a:gd name="connsiteX0" fmla="*/ 16292 w 1149861"/>
                <a:gd name="connsiteY0" fmla="*/ 437388 h 437387"/>
                <a:gd name="connsiteX1" fmla="*/ 927834 w 1149861"/>
                <a:gd name="connsiteY1" fmla="*/ 437388 h 437387"/>
                <a:gd name="connsiteX2" fmla="*/ 985460 w 1149861"/>
                <a:gd name="connsiteY2" fmla="*/ 379762 h 437387"/>
                <a:gd name="connsiteX3" fmla="*/ 985460 w 1149861"/>
                <a:gd name="connsiteY3" fmla="*/ 216217 h 437387"/>
                <a:gd name="connsiteX4" fmla="*/ 1066423 w 1149861"/>
                <a:gd name="connsiteY4" fmla="*/ 135255 h 437387"/>
                <a:gd name="connsiteX5" fmla="*/ 1092236 w 1149861"/>
                <a:gd name="connsiteY5" fmla="*/ 135255 h 437387"/>
                <a:gd name="connsiteX6" fmla="*/ 1149862 w 1149861"/>
                <a:gd name="connsiteY6" fmla="*/ 77629 h 437387"/>
                <a:gd name="connsiteX7" fmla="*/ 1149862 w 1149861"/>
                <a:gd name="connsiteY7" fmla="*/ 57626 h 437387"/>
                <a:gd name="connsiteX8" fmla="*/ 1092236 w 1149861"/>
                <a:gd name="connsiteY8" fmla="*/ 0 h 437387"/>
                <a:gd name="connsiteX9" fmla="*/ 927834 w 1149861"/>
                <a:gd name="connsiteY9" fmla="*/ 0 h 437387"/>
                <a:gd name="connsiteX10" fmla="*/ 698662 w 1149861"/>
                <a:gd name="connsiteY10" fmla="*/ 0 h 437387"/>
                <a:gd name="connsiteX11" fmla="*/ 641322 w 1149861"/>
                <a:gd name="connsiteY11" fmla="*/ 71056 h 437387"/>
                <a:gd name="connsiteX12" fmla="*/ 571504 w 1149861"/>
                <a:gd name="connsiteY12" fmla="*/ 135446 h 437387"/>
                <a:gd name="connsiteX13" fmla="*/ 456156 w 1149861"/>
                <a:gd name="connsiteY13" fmla="*/ 135446 h 437387"/>
                <a:gd name="connsiteX14" fmla="*/ 406626 w 1149861"/>
                <a:gd name="connsiteY14" fmla="*/ 135446 h 437387"/>
                <a:gd name="connsiteX15" fmla="*/ 165262 w 1149861"/>
                <a:gd name="connsiteY15" fmla="*/ 135446 h 437387"/>
                <a:gd name="connsiteX16" fmla="*/ 165262 w 1149861"/>
                <a:gd name="connsiteY16" fmla="*/ 232696 h 437387"/>
                <a:gd name="connsiteX17" fmla="*/ 107636 w 1149861"/>
                <a:gd name="connsiteY17" fmla="*/ 290322 h 437387"/>
                <a:gd name="connsiteX18" fmla="*/ 72775 w 1149861"/>
                <a:gd name="connsiteY18" fmla="*/ 290322 h 437387"/>
                <a:gd name="connsiteX19" fmla="*/ 99 w 1149861"/>
                <a:gd name="connsiteY19" fmla="*/ 366998 h 437387"/>
                <a:gd name="connsiteX20" fmla="*/ 99 w 1149861"/>
                <a:gd name="connsiteY20" fmla="*/ 435007 h 437387"/>
                <a:gd name="connsiteX21" fmla="*/ 16292 w 1149861"/>
                <a:gd name="connsiteY21" fmla="*/ 437388 h 437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49861" h="437387">
                  <a:moveTo>
                    <a:pt x="16292" y="437388"/>
                  </a:moveTo>
                  <a:lnTo>
                    <a:pt x="927834" y="437388"/>
                  </a:lnTo>
                  <a:cubicBezTo>
                    <a:pt x="959552" y="437388"/>
                    <a:pt x="985460" y="411480"/>
                    <a:pt x="985460" y="379762"/>
                  </a:cubicBezTo>
                  <a:lnTo>
                    <a:pt x="985460" y="216217"/>
                  </a:lnTo>
                  <a:cubicBezTo>
                    <a:pt x="985460" y="171640"/>
                    <a:pt x="1021846" y="135255"/>
                    <a:pt x="1066423" y="135255"/>
                  </a:cubicBezTo>
                  <a:lnTo>
                    <a:pt x="1092236" y="135255"/>
                  </a:lnTo>
                  <a:cubicBezTo>
                    <a:pt x="1123954" y="135255"/>
                    <a:pt x="1149862" y="109347"/>
                    <a:pt x="1149862" y="77629"/>
                  </a:cubicBezTo>
                  <a:lnTo>
                    <a:pt x="1149862" y="57626"/>
                  </a:lnTo>
                  <a:cubicBezTo>
                    <a:pt x="1149862" y="25908"/>
                    <a:pt x="1123954" y="0"/>
                    <a:pt x="1092236" y="0"/>
                  </a:cubicBezTo>
                  <a:lnTo>
                    <a:pt x="927834" y="0"/>
                  </a:lnTo>
                  <a:lnTo>
                    <a:pt x="698662" y="0"/>
                  </a:lnTo>
                  <a:cubicBezTo>
                    <a:pt x="667420" y="9334"/>
                    <a:pt x="644084" y="36957"/>
                    <a:pt x="641322" y="71056"/>
                  </a:cubicBezTo>
                  <a:cubicBezTo>
                    <a:pt x="638465" y="106966"/>
                    <a:pt x="608175" y="135446"/>
                    <a:pt x="571504" y="135446"/>
                  </a:cubicBezTo>
                  <a:lnTo>
                    <a:pt x="456156" y="135446"/>
                  </a:lnTo>
                  <a:lnTo>
                    <a:pt x="406626" y="135446"/>
                  </a:lnTo>
                  <a:lnTo>
                    <a:pt x="165262" y="135446"/>
                  </a:lnTo>
                  <a:lnTo>
                    <a:pt x="165262" y="232696"/>
                  </a:lnTo>
                  <a:cubicBezTo>
                    <a:pt x="165262" y="264414"/>
                    <a:pt x="139354" y="290322"/>
                    <a:pt x="107636" y="290322"/>
                  </a:cubicBezTo>
                  <a:lnTo>
                    <a:pt x="72775" y="290322"/>
                  </a:lnTo>
                  <a:cubicBezTo>
                    <a:pt x="16482" y="290322"/>
                    <a:pt x="-1520" y="345376"/>
                    <a:pt x="99" y="366998"/>
                  </a:cubicBezTo>
                  <a:lnTo>
                    <a:pt x="99" y="435007"/>
                  </a:lnTo>
                  <a:cubicBezTo>
                    <a:pt x="5338" y="436626"/>
                    <a:pt x="10672" y="437388"/>
                    <a:pt x="16292" y="437388"/>
                  </a:cubicBez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0" name="Freeform: Shape 199">
              <a:extLst>
                <a:ext uri="{FF2B5EF4-FFF2-40B4-BE49-F238E27FC236}">
                  <a16:creationId xmlns:a16="http://schemas.microsoft.com/office/drawing/2014/main" id="{F50403AD-6617-4BA1-BC4B-2589D5F0A0BF}"/>
                </a:ext>
              </a:extLst>
            </p:cNvPr>
            <p:cNvSpPr/>
            <p:nvPr/>
          </p:nvSpPr>
          <p:spPr>
            <a:xfrm>
              <a:off x="4975781" y="4445015"/>
              <a:ext cx="307848" cy="259556"/>
            </a:xfrm>
            <a:custGeom>
              <a:avLst/>
              <a:gdLst>
                <a:gd name="connsiteX0" fmla="*/ 115157 w 307848"/>
                <a:gd name="connsiteY0" fmla="*/ 0 h 259556"/>
                <a:gd name="connsiteX1" fmla="*/ 0 w 307848"/>
                <a:gd name="connsiteY1" fmla="*/ 114300 h 259556"/>
                <a:gd name="connsiteX2" fmla="*/ 0 w 307848"/>
                <a:gd name="connsiteY2" fmla="*/ 259556 h 259556"/>
                <a:gd name="connsiteX3" fmla="*/ 115157 w 307848"/>
                <a:gd name="connsiteY3" fmla="*/ 259556 h 259556"/>
                <a:gd name="connsiteX4" fmla="*/ 154305 w 307848"/>
                <a:gd name="connsiteY4" fmla="*/ 259556 h 259556"/>
                <a:gd name="connsiteX5" fmla="*/ 307848 w 307848"/>
                <a:gd name="connsiteY5" fmla="*/ 259556 h 259556"/>
                <a:gd name="connsiteX6" fmla="*/ 307848 w 307848"/>
                <a:gd name="connsiteY6" fmla="*/ 0 h 259556"/>
                <a:gd name="connsiteX7" fmla="*/ 115157 w 307848"/>
                <a:gd name="connsiteY7" fmla="*/ 0 h 25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848" h="259556">
                  <a:moveTo>
                    <a:pt x="115157" y="0"/>
                  </a:moveTo>
                  <a:cubicBezTo>
                    <a:pt x="51816" y="0"/>
                    <a:pt x="0" y="51435"/>
                    <a:pt x="0" y="114300"/>
                  </a:cubicBezTo>
                  <a:lnTo>
                    <a:pt x="0" y="259556"/>
                  </a:lnTo>
                  <a:lnTo>
                    <a:pt x="115157" y="259556"/>
                  </a:lnTo>
                  <a:lnTo>
                    <a:pt x="154305" y="259556"/>
                  </a:lnTo>
                  <a:lnTo>
                    <a:pt x="307848" y="259556"/>
                  </a:lnTo>
                  <a:lnTo>
                    <a:pt x="307848" y="0"/>
                  </a:lnTo>
                  <a:lnTo>
                    <a:pt x="115157"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1" name="Freeform: Shape 200">
              <a:extLst>
                <a:ext uri="{FF2B5EF4-FFF2-40B4-BE49-F238E27FC236}">
                  <a16:creationId xmlns:a16="http://schemas.microsoft.com/office/drawing/2014/main" id="{BA34FA4D-9EFF-4AEB-B417-247C1C1C3D6D}"/>
                </a:ext>
              </a:extLst>
            </p:cNvPr>
            <p:cNvSpPr/>
            <p:nvPr/>
          </p:nvSpPr>
          <p:spPr>
            <a:xfrm>
              <a:off x="4180063" y="3970003"/>
              <a:ext cx="470820" cy="419195"/>
            </a:xfrm>
            <a:custGeom>
              <a:avLst/>
              <a:gdLst>
                <a:gd name="connsiteX0" fmla="*/ 57626 w 470820"/>
                <a:gd name="connsiteY0" fmla="*/ 571 h 419195"/>
                <a:gd name="connsiteX1" fmla="*/ 0 w 470820"/>
                <a:gd name="connsiteY1" fmla="*/ 58198 h 419195"/>
                <a:gd name="connsiteX2" fmla="*/ 0 w 470820"/>
                <a:gd name="connsiteY2" fmla="*/ 78200 h 419195"/>
                <a:gd name="connsiteX3" fmla="*/ 57626 w 470820"/>
                <a:gd name="connsiteY3" fmla="*/ 135827 h 419195"/>
                <a:gd name="connsiteX4" fmla="*/ 72771 w 470820"/>
                <a:gd name="connsiteY4" fmla="*/ 135827 h 419195"/>
                <a:gd name="connsiteX5" fmla="*/ 155353 w 470820"/>
                <a:gd name="connsiteY5" fmla="*/ 205073 h 419195"/>
                <a:gd name="connsiteX6" fmla="*/ 157448 w 470820"/>
                <a:gd name="connsiteY6" fmla="*/ 319945 h 419195"/>
                <a:gd name="connsiteX7" fmla="*/ 158877 w 470820"/>
                <a:gd name="connsiteY7" fmla="*/ 325946 h 419195"/>
                <a:gd name="connsiteX8" fmla="*/ 158877 w 470820"/>
                <a:gd name="connsiteY8" fmla="*/ 347853 h 419195"/>
                <a:gd name="connsiteX9" fmla="*/ 230219 w 470820"/>
                <a:gd name="connsiteY9" fmla="*/ 419195 h 419195"/>
                <a:gd name="connsiteX10" fmla="*/ 293275 w 470820"/>
                <a:gd name="connsiteY10" fmla="*/ 419195 h 419195"/>
                <a:gd name="connsiteX11" fmla="*/ 293275 w 470820"/>
                <a:gd name="connsiteY11" fmla="*/ 418338 h 419195"/>
                <a:gd name="connsiteX12" fmla="*/ 382714 w 470820"/>
                <a:gd name="connsiteY12" fmla="*/ 418338 h 419195"/>
                <a:gd name="connsiteX13" fmla="*/ 470821 w 470820"/>
                <a:gd name="connsiteY13" fmla="*/ 330232 h 419195"/>
                <a:gd name="connsiteX14" fmla="*/ 470821 w 470820"/>
                <a:gd name="connsiteY14" fmla="*/ 0 h 419195"/>
                <a:gd name="connsiteX15" fmla="*/ 57626 w 470820"/>
                <a:gd name="connsiteY15" fmla="*/ 571 h 41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0820" h="419195">
                  <a:moveTo>
                    <a:pt x="57626" y="571"/>
                  </a:moveTo>
                  <a:cubicBezTo>
                    <a:pt x="25908" y="571"/>
                    <a:pt x="0" y="26479"/>
                    <a:pt x="0" y="58198"/>
                  </a:cubicBezTo>
                  <a:lnTo>
                    <a:pt x="0" y="78200"/>
                  </a:lnTo>
                  <a:cubicBezTo>
                    <a:pt x="0" y="109919"/>
                    <a:pt x="25908" y="135827"/>
                    <a:pt x="57626" y="135827"/>
                  </a:cubicBezTo>
                  <a:lnTo>
                    <a:pt x="72771" y="135827"/>
                  </a:lnTo>
                  <a:cubicBezTo>
                    <a:pt x="88011" y="136303"/>
                    <a:pt x="154114" y="133160"/>
                    <a:pt x="155353" y="205073"/>
                  </a:cubicBezTo>
                  <a:lnTo>
                    <a:pt x="157448" y="319945"/>
                  </a:lnTo>
                  <a:cubicBezTo>
                    <a:pt x="158020" y="321850"/>
                    <a:pt x="158496" y="323850"/>
                    <a:pt x="158877" y="325946"/>
                  </a:cubicBezTo>
                  <a:lnTo>
                    <a:pt x="158877" y="347853"/>
                  </a:lnTo>
                  <a:cubicBezTo>
                    <a:pt x="158877" y="387096"/>
                    <a:pt x="190976" y="419195"/>
                    <a:pt x="230219" y="419195"/>
                  </a:cubicBezTo>
                  <a:lnTo>
                    <a:pt x="293275" y="419195"/>
                  </a:lnTo>
                  <a:lnTo>
                    <a:pt x="293275" y="418338"/>
                  </a:lnTo>
                  <a:lnTo>
                    <a:pt x="382714" y="418338"/>
                  </a:lnTo>
                  <a:cubicBezTo>
                    <a:pt x="431197" y="418338"/>
                    <a:pt x="470821" y="378714"/>
                    <a:pt x="470821" y="330232"/>
                  </a:cubicBezTo>
                  <a:lnTo>
                    <a:pt x="470821" y="0"/>
                  </a:lnTo>
                  <a:lnTo>
                    <a:pt x="57626" y="571"/>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2" name="Freeform: Shape 201">
              <a:extLst>
                <a:ext uri="{FF2B5EF4-FFF2-40B4-BE49-F238E27FC236}">
                  <a16:creationId xmlns:a16="http://schemas.microsoft.com/office/drawing/2014/main" id="{53289D53-DB1C-467C-A726-63E1101D03BE}"/>
                </a:ext>
              </a:extLst>
            </p:cNvPr>
            <p:cNvSpPr/>
            <p:nvPr/>
          </p:nvSpPr>
          <p:spPr>
            <a:xfrm>
              <a:off x="5003118" y="3381263"/>
              <a:ext cx="1432559" cy="951547"/>
            </a:xfrm>
            <a:custGeom>
              <a:avLst/>
              <a:gdLst>
                <a:gd name="connsiteX0" fmla="*/ 1331309 w 1432559"/>
                <a:gd name="connsiteY0" fmla="*/ 122872 h 951547"/>
                <a:gd name="connsiteX1" fmla="*/ 1217009 w 1432559"/>
                <a:gd name="connsiteY1" fmla="*/ 8572 h 951547"/>
                <a:gd name="connsiteX2" fmla="*/ 1217009 w 1432559"/>
                <a:gd name="connsiteY2" fmla="*/ 0 h 951547"/>
                <a:gd name="connsiteX3" fmla="*/ 508921 w 1432559"/>
                <a:gd name="connsiteY3" fmla="*/ 0 h 951547"/>
                <a:gd name="connsiteX4" fmla="*/ 459391 w 1432559"/>
                <a:gd name="connsiteY4" fmla="*/ 0 h 951547"/>
                <a:gd name="connsiteX5" fmla="*/ 344043 w 1432559"/>
                <a:gd name="connsiteY5" fmla="*/ 0 h 951547"/>
                <a:gd name="connsiteX6" fmla="*/ 274225 w 1432559"/>
                <a:gd name="connsiteY6" fmla="*/ 64389 h 951547"/>
                <a:gd name="connsiteX7" fmla="*/ 193453 w 1432559"/>
                <a:gd name="connsiteY7" fmla="*/ 138875 h 951547"/>
                <a:gd name="connsiteX8" fmla="*/ 70009 w 1432559"/>
                <a:gd name="connsiteY8" fmla="*/ 138875 h 951547"/>
                <a:gd name="connsiteX9" fmla="*/ 0 w 1432559"/>
                <a:gd name="connsiteY9" fmla="*/ 208883 h 951547"/>
                <a:gd name="connsiteX10" fmla="*/ 0 w 1432559"/>
                <a:gd name="connsiteY10" fmla="*/ 447008 h 951547"/>
                <a:gd name="connsiteX11" fmla="*/ 222980 w 1432559"/>
                <a:gd name="connsiteY11" fmla="*/ 447008 h 951547"/>
                <a:gd name="connsiteX12" fmla="*/ 281749 w 1432559"/>
                <a:gd name="connsiteY12" fmla="*/ 505778 h 951547"/>
                <a:gd name="connsiteX13" fmla="*/ 281749 w 1432559"/>
                <a:gd name="connsiteY13" fmla="*/ 542258 h 951547"/>
                <a:gd name="connsiteX14" fmla="*/ 281749 w 1432559"/>
                <a:gd name="connsiteY14" fmla="*/ 951547 h 951547"/>
                <a:gd name="connsiteX15" fmla="*/ 349853 w 1432559"/>
                <a:gd name="connsiteY15" fmla="*/ 897446 h 951547"/>
                <a:gd name="connsiteX16" fmla="*/ 418052 w 1432559"/>
                <a:gd name="connsiteY16" fmla="*/ 897446 h 951547"/>
                <a:gd name="connsiteX17" fmla="*/ 498824 w 1432559"/>
                <a:gd name="connsiteY17" fmla="*/ 822960 h 951547"/>
                <a:gd name="connsiteX18" fmla="*/ 568643 w 1432559"/>
                <a:gd name="connsiteY18" fmla="*/ 758571 h 951547"/>
                <a:gd name="connsiteX19" fmla="*/ 683990 w 1432559"/>
                <a:gd name="connsiteY19" fmla="*/ 758571 h 951547"/>
                <a:gd name="connsiteX20" fmla="*/ 733520 w 1432559"/>
                <a:gd name="connsiteY20" fmla="*/ 758571 h 951547"/>
                <a:gd name="connsiteX21" fmla="*/ 1066514 w 1432559"/>
                <a:gd name="connsiteY21" fmla="*/ 758571 h 951547"/>
                <a:gd name="connsiteX22" fmla="*/ 1078992 w 1432559"/>
                <a:gd name="connsiteY22" fmla="*/ 759714 h 951547"/>
                <a:gd name="connsiteX23" fmla="*/ 1078992 w 1432559"/>
                <a:gd name="connsiteY23" fmla="*/ 617506 h 951547"/>
                <a:gd name="connsiteX24" fmla="*/ 1136618 w 1432559"/>
                <a:gd name="connsiteY24" fmla="*/ 559880 h 951547"/>
                <a:gd name="connsiteX25" fmla="*/ 1156621 w 1432559"/>
                <a:gd name="connsiteY25" fmla="*/ 559880 h 951547"/>
                <a:gd name="connsiteX26" fmla="*/ 1158335 w 1432559"/>
                <a:gd name="connsiteY26" fmla="*/ 559880 h 951547"/>
                <a:gd name="connsiteX27" fmla="*/ 1209199 w 1432559"/>
                <a:gd name="connsiteY27" fmla="*/ 559880 h 951547"/>
                <a:gd name="connsiteX28" fmla="*/ 1266825 w 1432559"/>
                <a:gd name="connsiteY28" fmla="*/ 502253 h 951547"/>
                <a:gd name="connsiteX29" fmla="*/ 1266825 w 1432559"/>
                <a:gd name="connsiteY29" fmla="*/ 425768 h 951547"/>
                <a:gd name="connsiteX30" fmla="*/ 1349121 w 1432559"/>
                <a:gd name="connsiteY30" fmla="*/ 425768 h 951547"/>
                <a:gd name="connsiteX31" fmla="*/ 1432560 w 1432559"/>
                <a:gd name="connsiteY31" fmla="*/ 342329 h 951547"/>
                <a:gd name="connsiteX32" fmla="*/ 1432560 w 1432559"/>
                <a:gd name="connsiteY32" fmla="*/ 122777 h 951547"/>
                <a:gd name="connsiteX33" fmla="*/ 1331309 w 1432559"/>
                <a:gd name="connsiteY33" fmla="*/ 122777 h 95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32559" h="951547">
                  <a:moveTo>
                    <a:pt x="1331309" y="122872"/>
                  </a:moveTo>
                  <a:cubicBezTo>
                    <a:pt x="1268444" y="122872"/>
                    <a:pt x="1217009" y="71438"/>
                    <a:pt x="1217009" y="8572"/>
                  </a:cubicBezTo>
                  <a:lnTo>
                    <a:pt x="1217009" y="0"/>
                  </a:lnTo>
                  <a:lnTo>
                    <a:pt x="508921" y="0"/>
                  </a:lnTo>
                  <a:lnTo>
                    <a:pt x="459391" y="0"/>
                  </a:lnTo>
                  <a:lnTo>
                    <a:pt x="344043" y="0"/>
                  </a:lnTo>
                  <a:cubicBezTo>
                    <a:pt x="307467" y="0"/>
                    <a:pt x="277082" y="28480"/>
                    <a:pt x="274225" y="64389"/>
                  </a:cubicBezTo>
                  <a:cubicBezTo>
                    <a:pt x="270891" y="106585"/>
                    <a:pt x="235839" y="138875"/>
                    <a:pt x="193453" y="138875"/>
                  </a:cubicBezTo>
                  <a:lnTo>
                    <a:pt x="70009" y="138875"/>
                  </a:lnTo>
                  <a:cubicBezTo>
                    <a:pt x="31528" y="138875"/>
                    <a:pt x="0" y="170497"/>
                    <a:pt x="0" y="208883"/>
                  </a:cubicBezTo>
                  <a:lnTo>
                    <a:pt x="0" y="447008"/>
                  </a:lnTo>
                  <a:lnTo>
                    <a:pt x="222980" y="447008"/>
                  </a:lnTo>
                  <a:cubicBezTo>
                    <a:pt x="255270" y="447008"/>
                    <a:pt x="281749" y="473488"/>
                    <a:pt x="281749" y="505778"/>
                  </a:cubicBezTo>
                  <a:lnTo>
                    <a:pt x="281749" y="542258"/>
                  </a:lnTo>
                  <a:lnTo>
                    <a:pt x="281749" y="951547"/>
                  </a:lnTo>
                  <a:cubicBezTo>
                    <a:pt x="288988" y="920687"/>
                    <a:pt x="316896" y="897446"/>
                    <a:pt x="349853" y="897446"/>
                  </a:cubicBezTo>
                  <a:lnTo>
                    <a:pt x="418052" y="897446"/>
                  </a:lnTo>
                  <a:cubicBezTo>
                    <a:pt x="460343" y="897446"/>
                    <a:pt x="495395" y="865156"/>
                    <a:pt x="498824" y="822960"/>
                  </a:cubicBezTo>
                  <a:cubicBezTo>
                    <a:pt x="501682" y="787051"/>
                    <a:pt x="532066" y="758571"/>
                    <a:pt x="568643" y="758571"/>
                  </a:cubicBezTo>
                  <a:lnTo>
                    <a:pt x="683990" y="758571"/>
                  </a:lnTo>
                  <a:lnTo>
                    <a:pt x="733520" y="758571"/>
                  </a:lnTo>
                  <a:lnTo>
                    <a:pt x="1066514" y="758571"/>
                  </a:lnTo>
                  <a:cubicBezTo>
                    <a:pt x="1070800" y="758571"/>
                    <a:pt x="1074896" y="758952"/>
                    <a:pt x="1078992" y="759714"/>
                  </a:cubicBezTo>
                  <a:lnTo>
                    <a:pt x="1078992" y="617506"/>
                  </a:lnTo>
                  <a:cubicBezTo>
                    <a:pt x="1078992" y="585788"/>
                    <a:pt x="1104900" y="559880"/>
                    <a:pt x="1136618" y="559880"/>
                  </a:cubicBezTo>
                  <a:lnTo>
                    <a:pt x="1156621" y="559880"/>
                  </a:lnTo>
                  <a:cubicBezTo>
                    <a:pt x="1157192" y="559880"/>
                    <a:pt x="1157764" y="559880"/>
                    <a:pt x="1158335" y="559880"/>
                  </a:cubicBezTo>
                  <a:lnTo>
                    <a:pt x="1209199" y="559880"/>
                  </a:lnTo>
                  <a:cubicBezTo>
                    <a:pt x="1240917" y="559880"/>
                    <a:pt x="1266825" y="533972"/>
                    <a:pt x="1266825" y="502253"/>
                  </a:cubicBezTo>
                  <a:lnTo>
                    <a:pt x="1266825" y="425768"/>
                  </a:lnTo>
                  <a:lnTo>
                    <a:pt x="1349121" y="425768"/>
                  </a:lnTo>
                  <a:cubicBezTo>
                    <a:pt x="1395031" y="425768"/>
                    <a:pt x="1432560" y="388239"/>
                    <a:pt x="1432560" y="342329"/>
                  </a:cubicBezTo>
                  <a:lnTo>
                    <a:pt x="1432560" y="122777"/>
                  </a:lnTo>
                  <a:lnTo>
                    <a:pt x="1331309" y="122777"/>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3" name="Freeform: Shape 202">
              <a:extLst>
                <a:ext uri="{FF2B5EF4-FFF2-40B4-BE49-F238E27FC236}">
                  <a16:creationId xmlns:a16="http://schemas.microsoft.com/office/drawing/2014/main" id="{7C5C6DD8-D050-4F38-9E63-4C0199D6DC1D}"/>
                </a:ext>
              </a:extLst>
            </p:cNvPr>
            <p:cNvSpPr/>
            <p:nvPr/>
          </p:nvSpPr>
          <p:spPr>
            <a:xfrm>
              <a:off x="3245469" y="381555"/>
              <a:ext cx="1149858" cy="1834229"/>
            </a:xfrm>
            <a:custGeom>
              <a:avLst/>
              <a:gdLst>
                <a:gd name="connsiteX0" fmla="*/ 935450 w 1149858"/>
                <a:gd name="connsiteY0" fmla="*/ 0 h 1834229"/>
                <a:gd name="connsiteX1" fmla="*/ 644367 w 1149858"/>
                <a:gd name="connsiteY1" fmla="*/ 0 h 1834229"/>
                <a:gd name="connsiteX2" fmla="*/ 436912 w 1149858"/>
                <a:gd name="connsiteY2" fmla="*/ 0 h 1834229"/>
                <a:gd name="connsiteX3" fmla="*/ 340043 w 1149858"/>
                <a:gd name="connsiteY3" fmla="*/ 96869 h 1834229"/>
                <a:gd name="connsiteX4" fmla="*/ 340043 w 1149858"/>
                <a:gd name="connsiteY4" fmla="*/ 393764 h 1834229"/>
                <a:gd name="connsiteX5" fmla="*/ 98774 w 1149858"/>
                <a:gd name="connsiteY5" fmla="*/ 393764 h 1834229"/>
                <a:gd name="connsiteX6" fmla="*/ 1905 w 1149858"/>
                <a:gd name="connsiteY6" fmla="*/ 490633 h 1834229"/>
                <a:gd name="connsiteX7" fmla="*/ 1905 w 1149858"/>
                <a:gd name="connsiteY7" fmla="*/ 659606 h 1834229"/>
                <a:gd name="connsiteX8" fmla="*/ 0 w 1149858"/>
                <a:gd name="connsiteY8" fmla="*/ 659892 h 1834229"/>
                <a:gd name="connsiteX9" fmla="*/ 0 w 1149858"/>
                <a:gd name="connsiteY9" fmla="*/ 916305 h 1834229"/>
                <a:gd name="connsiteX10" fmla="*/ 0 w 1149858"/>
                <a:gd name="connsiteY10" fmla="*/ 998410 h 1834229"/>
                <a:gd name="connsiteX11" fmla="*/ 0 w 1149858"/>
                <a:gd name="connsiteY11" fmla="*/ 1315593 h 1834229"/>
                <a:gd name="connsiteX12" fmla="*/ 78486 w 1149858"/>
                <a:gd name="connsiteY12" fmla="*/ 1398842 h 1834229"/>
                <a:gd name="connsiteX13" fmla="*/ 154686 w 1149858"/>
                <a:gd name="connsiteY13" fmla="*/ 1479709 h 1834229"/>
                <a:gd name="connsiteX14" fmla="*/ 154686 w 1149858"/>
                <a:gd name="connsiteY14" fmla="*/ 1601343 h 1834229"/>
                <a:gd name="connsiteX15" fmla="*/ 234506 w 1149858"/>
                <a:gd name="connsiteY15" fmla="*/ 1684687 h 1834229"/>
                <a:gd name="connsiteX16" fmla="*/ 312039 w 1149858"/>
                <a:gd name="connsiteY16" fmla="*/ 1765649 h 1834229"/>
                <a:gd name="connsiteX17" fmla="*/ 312039 w 1149858"/>
                <a:gd name="connsiteY17" fmla="*/ 1776603 h 1834229"/>
                <a:gd name="connsiteX18" fmla="*/ 369665 w 1149858"/>
                <a:gd name="connsiteY18" fmla="*/ 1834229 h 1834229"/>
                <a:gd name="connsiteX19" fmla="*/ 389668 w 1149858"/>
                <a:gd name="connsiteY19" fmla="*/ 1834229 h 1834229"/>
                <a:gd name="connsiteX20" fmla="*/ 447294 w 1149858"/>
                <a:gd name="connsiteY20" fmla="*/ 1776603 h 1834229"/>
                <a:gd name="connsiteX21" fmla="*/ 447294 w 1149858"/>
                <a:gd name="connsiteY21" fmla="*/ 1765745 h 1834229"/>
                <a:gd name="connsiteX22" fmla="*/ 528257 w 1149858"/>
                <a:gd name="connsiteY22" fmla="*/ 1684782 h 1834229"/>
                <a:gd name="connsiteX23" fmla="*/ 681323 w 1149858"/>
                <a:gd name="connsiteY23" fmla="*/ 1684782 h 1834229"/>
                <a:gd name="connsiteX24" fmla="*/ 764762 w 1149858"/>
                <a:gd name="connsiteY24" fmla="*/ 1601343 h 1834229"/>
                <a:gd name="connsiteX25" fmla="*/ 764762 w 1149858"/>
                <a:gd name="connsiteY25" fmla="*/ 1348835 h 1834229"/>
                <a:gd name="connsiteX26" fmla="*/ 681323 w 1149858"/>
                <a:gd name="connsiteY26" fmla="*/ 1265396 h 1834229"/>
                <a:gd name="connsiteX27" fmla="*/ 602171 w 1149858"/>
                <a:gd name="connsiteY27" fmla="*/ 1186910 h 1834229"/>
                <a:gd name="connsiteX28" fmla="*/ 683133 w 1149858"/>
                <a:gd name="connsiteY28" fmla="*/ 1105948 h 1834229"/>
                <a:gd name="connsiteX29" fmla="*/ 860870 w 1149858"/>
                <a:gd name="connsiteY29" fmla="*/ 1105948 h 1834229"/>
                <a:gd name="connsiteX30" fmla="*/ 918496 w 1149858"/>
                <a:gd name="connsiteY30" fmla="*/ 1048322 h 1834229"/>
                <a:gd name="connsiteX31" fmla="*/ 918496 w 1149858"/>
                <a:gd name="connsiteY31" fmla="*/ 1028319 h 1834229"/>
                <a:gd name="connsiteX32" fmla="*/ 860870 w 1149858"/>
                <a:gd name="connsiteY32" fmla="*/ 970693 h 1834229"/>
                <a:gd name="connsiteX33" fmla="*/ 845725 w 1149858"/>
                <a:gd name="connsiteY33" fmla="*/ 970693 h 1834229"/>
                <a:gd name="connsiteX34" fmla="*/ 764762 w 1149858"/>
                <a:gd name="connsiteY34" fmla="*/ 889730 h 1834229"/>
                <a:gd name="connsiteX35" fmla="*/ 764762 w 1149858"/>
                <a:gd name="connsiteY35" fmla="*/ 759047 h 1834229"/>
                <a:gd name="connsiteX36" fmla="*/ 763905 w 1149858"/>
                <a:gd name="connsiteY36" fmla="*/ 730282 h 1834229"/>
                <a:gd name="connsiteX37" fmla="*/ 798862 w 1149858"/>
                <a:gd name="connsiteY37" fmla="*/ 730282 h 1834229"/>
                <a:gd name="connsiteX38" fmla="*/ 935355 w 1149858"/>
                <a:gd name="connsiteY38" fmla="*/ 640937 h 1834229"/>
                <a:gd name="connsiteX39" fmla="*/ 935355 w 1149858"/>
                <a:gd name="connsiteY39" fmla="*/ 636556 h 1834229"/>
                <a:gd name="connsiteX40" fmla="*/ 935355 w 1149858"/>
                <a:gd name="connsiteY40" fmla="*/ 626555 h 1834229"/>
                <a:gd name="connsiteX41" fmla="*/ 1006221 w 1149858"/>
                <a:gd name="connsiteY41" fmla="*/ 626555 h 1834229"/>
                <a:gd name="connsiteX42" fmla="*/ 1149858 w 1149858"/>
                <a:gd name="connsiteY42" fmla="*/ 490061 h 1834229"/>
                <a:gd name="connsiteX43" fmla="*/ 1149858 w 1149858"/>
                <a:gd name="connsiteY43" fmla="*/ 0 h 1834229"/>
                <a:gd name="connsiteX44" fmla="*/ 935450 w 1149858"/>
                <a:gd name="connsiteY44" fmla="*/ 0 h 183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49858" h="1834229">
                  <a:moveTo>
                    <a:pt x="935450" y="0"/>
                  </a:moveTo>
                  <a:lnTo>
                    <a:pt x="644367" y="0"/>
                  </a:lnTo>
                  <a:lnTo>
                    <a:pt x="436912" y="0"/>
                  </a:lnTo>
                  <a:cubicBezTo>
                    <a:pt x="383477" y="0"/>
                    <a:pt x="340043" y="43339"/>
                    <a:pt x="340043" y="96869"/>
                  </a:cubicBezTo>
                  <a:lnTo>
                    <a:pt x="340043" y="393764"/>
                  </a:lnTo>
                  <a:lnTo>
                    <a:pt x="98774" y="393764"/>
                  </a:lnTo>
                  <a:cubicBezTo>
                    <a:pt x="45339" y="393764"/>
                    <a:pt x="1905" y="437102"/>
                    <a:pt x="1905" y="490633"/>
                  </a:cubicBezTo>
                  <a:lnTo>
                    <a:pt x="1905" y="659606"/>
                  </a:lnTo>
                  <a:lnTo>
                    <a:pt x="0" y="659892"/>
                  </a:lnTo>
                  <a:lnTo>
                    <a:pt x="0" y="916305"/>
                  </a:lnTo>
                  <a:lnTo>
                    <a:pt x="0" y="998410"/>
                  </a:lnTo>
                  <a:lnTo>
                    <a:pt x="0" y="1315593"/>
                  </a:lnTo>
                  <a:cubicBezTo>
                    <a:pt x="0" y="1359789"/>
                    <a:pt x="34862" y="1396270"/>
                    <a:pt x="78486" y="1398842"/>
                  </a:cubicBezTo>
                  <a:cubicBezTo>
                    <a:pt x="121349" y="1401413"/>
                    <a:pt x="154686" y="1436751"/>
                    <a:pt x="154686" y="1479709"/>
                  </a:cubicBezTo>
                  <a:lnTo>
                    <a:pt x="154686" y="1601343"/>
                  </a:lnTo>
                  <a:cubicBezTo>
                    <a:pt x="154686" y="1646015"/>
                    <a:pt x="190310" y="1682782"/>
                    <a:pt x="234506" y="1684687"/>
                  </a:cubicBezTo>
                  <a:cubicBezTo>
                    <a:pt x="277844" y="1686592"/>
                    <a:pt x="312039" y="1722215"/>
                    <a:pt x="312039" y="1765649"/>
                  </a:cubicBezTo>
                  <a:lnTo>
                    <a:pt x="312039" y="1776603"/>
                  </a:lnTo>
                  <a:cubicBezTo>
                    <a:pt x="312039" y="1808321"/>
                    <a:pt x="337947" y="1834229"/>
                    <a:pt x="369665" y="1834229"/>
                  </a:cubicBezTo>
                  <a:lnTo>
                    <a:pt x="389668" y="1834229"/>
                  </a:lnTo>
                  <a:cubicBezTo>
                    <a:pt x="421386" y="1834229"/>
                    <a:pt x="447294" y="1808321"/>
                    <a:pt x="447294" y="1776603"/>
                  </a:cubicBezTo>
                  <a:lnTo>
                    <a:pt x="447294" y="1765745"/>
                  </a:lnTo>
                  <a:cubicBezTo>
                    <a:pt x="447294" y="1721168"/>
                    <a:pt x="483680" y="1684782"/>
                    <a:pt x="528257" y="1684782"/>
                  </a:cubicBezTo>
                  <a:lnTo>
                    <a:pt x="681323" y="1684782"/>
                  </a:lnTo>
                  <a:cubicBezTo>
                    <a:pt x="727234" y="1684782"/>
                    <a:pt x="764762" y="1647254"/>
                    <a:pt x="764762" y="1601343"/>
                  </a:cubicBezTo>
                  <a:lnTo>
                    <a:pt x="764762" y="1348835"/>
                  </a:lnTo>
                  <a:cubicBezTo>
                    <a:pt x="764762" y="1302925"/>
                    <a:pt x="726662" y="1258253"/>
                    <a:pt x="681323" y="1265396"/>
                  </a:cubicBezTo>
                  <a:cubicBezTo>
                    <a:pt x="633508" y="1272921"/>
                    <a:pt x="601028" y="1256348"/>
                    <a:pt x="602171" y="1186910"/>
                  </a:cubicBezTo>
                  <a:cubicBezTo>
                    <a:pt x="602933" y="1142333"/>
                    <a:pt x="638556" y="1105948"/>
                    <a:pt x="683133" y="1105948"/>
                  </a:cubicBezTo>
                  <a:lnTo>
                    <a:pt x="860870" y="1105948"/>
                  </a:lnTo>
                  <a:cubicBezTo>
                    <a:pt x="892588" y="1105948"/>
                    <a:pt x="918496" y="1080040"/>
                    <a:pt x="918496" y="1048322"/>
                  </a:cubicBezTo>
                  <a:lnTo>
                    <a:pt x="918496" y="1028319"/>
                  </a:lnTo>
                  <a:cubicBezTo>
                    <a:pt x="918496" y="996601"/>
                    <a:pt x="892588" y="970693"/>
                    <a:pt x="860870" y="970693"/>
                  </a:cubicBezTo>
                  <a:lnTo>
                    <a:pt x="845725" y="970693"/>
                  </a:lnTo>
                  <a:cubicBezTo>
                    <a:pt x="801148" y="970693"/>
                    <a:pt x="764762" y="934307"/>
                    <a:pt x="764762" y="889730"/>
                  </a:cubicBezTo>
                  <a:lnTo>
                    <a:pt x="764762" y="759047"/>
                  </a:lnTo>
                  <a:cubicBezTo>
                    <a:pt x="764762" y="748951"/>
                    <a:pt x="764381" y="740950"/>
                    <a:pt x="763905" y="730282"/>
                  </a:cubicBezTo>
                  <a:lnTo>
                    <a:pt x="798862" y="730282"/>
                  </a:lnTo>
                  <a:cubicBezTo>
                    <a:pt x="874300" y="730282"/>
                    <a:pt x="935355" y="716375"/>
                    <a:pt x="935355" y="640937"/>
                  </a:cubicBezTo>
                  <a:lnTo>
                    <a:pt x="935355" y="636556"/>
                  </a:lnTo>
                  <a:lnTo>
                    <a:pt x="935355" y="626555"/>
                  </a:lnTo>
                  <a:lnTo>
                    <a:pt x="1006221" y="626555"/>
                  </a:lnTo>
                  <a:cubicBezTo>
                    <a:pt x="1081659" y="626555"/>
                    <a:pt x="1149858" y="565404"/>
                    <a:pt x="1149858" y="490061"/>
                  </a:cubicBezTo>
                  <a:lnTo>
                    <a:pt x="1149858" y="0"/>
                  </a:lnTo>
                  <a:lnTo>
                    <a:pt x="935450"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4" name="Freeform: Shape 203">
              <a:extLst>
                <a:ext uri="{FF2B5EF4-FFF2-40B4-BE49-F238E27FC236}">
                  <a16:creationId xmlns:a16="http://schemas.microsoft.com/office/drawing/2014/main" id="{7650D9E6-1C8E-4631-96B8-25B14CA16043}"/>
                </a:ext>
              </a:extLst>
            </p:cNvPr>
            <p:cNvSpPr/>
            <p:nvPr/>
          </p:nvSpPr>
          <p:spPr>
            <a:xfrm>
              <a:off x="4395518" y="260683"/>
              <a:ext cx="1290351" cy="1074229"/>
            </a:xfrm>
            <a:custGeom>
              <a:avLst/>
              <a:gdLst>
                <a:gd name="connsiteX0" fmla="*/ 1290352 w 1290351"/>
                <a:gd name="connsiteY0" fmla="*/ 314516 h 1074229"/>
                <a:gd name="connsiteX1" fmla="*/ 626555 w 1290351"/>
                <a:gd name="connsiteY1" fmla="*/ 314516 h 1074229"/>
                <a:gd name="connsiteX2" fmla="*/ 626555 w 1290351"/>
                <a:gd name="connsiteY2" fmla="*/ 136493 h 1074229"/>
                <a:gd name="connsiteX3" fmla="*/ 490061 w 1290351"/>
                <a:gd name="connsiteY3" fmla="*/ 0 h 1074229"/>
                <a:gd name="connsiteX4" fmla="*/ 407765 w 1290351"/>
                <a:gd name="connsiteY4" fmla="*/ 0 h 1074229"/>
                <a:gd name="connsiteX5" fmla="*/ 407765 w 1290351"/>
                <a:gd name="connsiteY5" fmla="*/ 286 h 1074229"/>
                <a:gd name="connsiteX6" fmla="*/ 248983 w 1290351"/>
                <a:gd name="connsiteY6" fmla="*/ 286 h 1074229"/>
                <a:gd name="connsiteX7" fmla="*/ 248983 w 1290351"/>
                <a:gd name="connsiteY7" fmla="*/ 28861 h 1074229"/>
                <a:gd name="connsiteX8" fmla="*/ 156877 w 1290351"/>
                <a:gd name="connsiteY8" fmla="*/ 120967 h 1074229"/>
                <a:gd name="connsiteX9" fmla="*/ 0 w 1290351"/>
                <a:gd name="connsiteY9" fmla="*/ 120967 h 1074229"/>
                <a:gd name="connsiteX10" fmla="*/ 0 w 1290351"/>
                <a:gd name="connsiteY10" fmla="*/ 595408 h 1074229"/>
                <a:gd name="connsiteX11" fmla="*/ 270986 w 1290351"/>
                <a:gd name="connsiteY11" fmla="*/ 595408 h 1074229"/>
                <a:gd name="connsiteX12" fmla="*/ 270986 w 1290351"/>
                <a:gd name="connsiteY12" fmla="*/ 990791 h 1074229"/>
                <a:gd name="connsiteX13" fmla="*/ 354425 w 1290351"/>
                <a:gd name="connsiteY13" fmla="*/ 1074230 h 1074229"/>
                <a:gd name="connsiteX14" fmla="*/ 954500 w 1290351"/>
                <a:gd name="connsiteY14" fmla="*/ 1074230 h 1074229"/>
                <a:gd name="connsiteX15" fmla="*/ 1034415 w 1290351"/>
                <a:gd name="connsiteY15" fmla="*/ 1074230 h 1074229"/>
                <a:gd name="connsiteX16" fmla="*/ 1034701 w 1290351"/>
                <a:gd name="connsiteY16" fmla="*/ 1004602 h 1074229"/>
                <a:gd name="connsiteX17" fmla="*/ 1113186 w 1290351"/>
                <a:gd name="connsiteY17" fmla="*/ 932974 h 1074229"/>
                <a:gd name="connsiteX18" fmla="*/ 1189386 w 1290351"/>
                <a:gd name="connsiteY18" fmla="*/ 863251 h 1074229"/>
                <a:gd name="connsiteX19" fmla="*/ 1272064 w 1290351"/>
                <a:gd name="connsiteY19" fmla="*/ 791337 h 1074229"/>
                <a:gd name="connsiteX20" fmla="*/ 1287780 w 1290351"/>
                <a:gd name="connsiteY20" fmla="*/ 791337 h 1074229"/>
                <a:gd name="connsiteX21" fmla="*/ 1290352 w 1290351"/>
                <a:gd name="connsiteY21" fmla="*/ 314516 h 107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90351" h="1074229">
                  <a:moveTo>
                    <a:pt x="1290352" y="314516"/>
                  </a:moveTo>
                  <a:lnTo>
                    <a:pt x="626555" y="314516"/>
                  </a:lnTo>
                  <a:lnTo>
                    <a:pt x="626555" y="136493"/>
                  </a:lnTo>
                  <a:cubicBezTo>
                    <a:pt x="626555" y="61055"/>
                    <a:pt x="565404" y="0"/>
                    <a:pt x="490061" y="0"/>
                  </a:cubicBezTo>
                  <a:lnTo>
                    <a:pt x="407765" y="0"/>
                  </a:lnTo>
                  <a:lnTo>
                    <a:pt x="407765" y="286"/>
                  </a:lnTo>
                  <a:lnTo>
                    <a:pt x="248983" y="286"/>
                  </a:lnTo>
                  <a:lnTo>
                    <a:pt x="248983" y="28861"/>
                  </a:lnTo>
                  <a:cubicBezTo>
                    <a:pt x="248983" y="79724"/>
                    <a:pt x="207740" y="120967"/>
                    <a:pt x="156877" y="120967"/>
                  </a:cubicBezTo>
                  <a:lnTo>
                    <a:pt x="0" y="120967"/>
                  </a:lnTo>
                  <a:lnTo>
                    <a:pt x="0" y="595408"/>
                  </a:lnTo>
                  <a:lnTo>
                    <a:pt x="270986" y="595408"/>
                  </a:lnTo>
                  <a:lnTo>
                    <a:pt x="270986" y="990791"/>
                  </a:lnTo>
                  <a:cubicBezTo>
                    <a:pt x="270986" y="1036701"/>
                    <a:pt x="308515" y="1074230"/>
                    <a:pt x="354425" y="1074230"/>
                  </a:cubicBezTo>
                  <a:lnTo>
                    <a:pt x="954500" y="1074230"/>
                  </a:lnTo>
                  <a:lnTo>
                    <a:pt x="1034415" y="1074230"/>
                  </a:lnTo>
                  <a:lnTo>
                    <a:pt x="1034701" y="1004602"/>
                  </a:lnTo>
                  <a:cubicBezTo>
                    <a:pt x="1034891" y="965168"/>
                    <a:pt x="1073087" y="934879"/>
                    <a:pt x="1113186" y="932974"/>
                  </a:cubicBezTo>
                  <a:cubicBezTo>
                    <a:pt x="1152430" y="931069"/>
                    <a:pt x="1183958" y="902113"/>
                    <a:pt x="1189386" y="863251"/>
                  </a:cubicBezTo>
                  <a:cubicBezTo>
                    <a:pt x="1195006" y="822770"/>
                    <a:pt x="1230058" y="791337"/>
                    <a:pt x="1272064" y="791337"/>
                  </a:cubicBezTo>
                  <a:lnTo>
                    <a:pt x="1287780" y="791337"/>
                  </a:lnTo>
                  <a:cubicBezTo>
                    <a:pt x="1287208" y="673227"/>
                    <a:pt x="1290352" y="511397"/>
                    <a:pt x="1290352" y="314516"/>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5" name="Freeform: Shape 204">
              <a:extLst>
                <a:ext uri="{FF2B5EF4-FFF2-40B4-BE49-F238E27FC236}">
                  <a16:creationId xmlns:a16="http://schemas.microsoft.com/office/drawing/2014/main" id="{FBF9121E-EF86-4F7A-9BCB-15FCED4340BD}"/>
                </a:ext>
              </a:extLst>
            </p:cNvPr>
            <p:cNvSpPr/>
            <p:nvPr/>
          </p:nvSpPr>
          <p:spPr>
            <a:xfrm>
              <a:off x="2456609" y="-24876"/>
              <a:ext cx="2346960" cy="1813083"/>
            </a:xfrm>
            <a:custGeom>
              <a:avLst/>
              <a:gdLst>
                <a:gd name="connsiteX0" fmla="*/ 862298 w 2346960"/>
                <a:gd name="connsiteY0" fmla="*/ 0 h 1813083"/>
                <a:gd name="connsiteX1" fmla="*/ 654368 w 2346960"/>
                <a:gd name="connsiteY1" fmla="*/ 207931 h 1813083"/>
                <a:gd name="connsiteX2" fmla="*/ 654368 w 2346960"/>
                <a:gd name="connsiteY2" fmla="*/ 444437 h 1813083"/>
                <a:gd name="connsiteX3" fmla="*/ 513112 w 2346960"/>
                <a:gd name="connsiteY3" fmla="*/ 444437 h 1813083"/>
                <a:gd name="connsiteX4" fmla="*/ 305181 w 2346960"/>
                <a:gd name="connsiteY4" fmla="*/ 652367 h 1813083"/>
                <a:gd name="connsiteX5" fmla="*/ 305181 w 2346960"/>
                <a:gd name="connsiteY5" fmla="*/ 1066514 h 1813083"/>
                <a:gd name="connsiteX6" fmla="*/ 268319 w 2346960"/>
                <a:gd name="connsiteY6" fmla="*/ 1078135 h 1813083"/>
                <a:gd name="connsiteX7" fmla="*/ 235458 w 2346960"/>
                <a:gd name="connsiteY7" fmla="*/ 1090327 h 1813083"/>
                <a:gd name="connsiteX8" fmla="*/ 162497 w 2346960"/>
                <a:gd name="connsiteY8" fmla="*/ 1173099 h 1813083"/>
                <a:gd name="connsiteX9" fmla="*/ 162497 w 2346960"/>
                <a:gd name="connsiteY9" fmla="*/ 1441228 h 1813083"/>
                <a:gd name="connsiteX10" fmla="*/ 81915 w 2346960"/>
                <a:gd name="connsiteY10" fmla="*/ 1522190 h 1813083"/>
                <a:gd name="connsiteX11" fmla="*/ 0 w 2346960"/>
                <a:gd name="connsiteY11" fmla="*/ 1605629 h 1813083"/>
                <a:gd name="connsiteX12" fmla="*/ 0 w 2346960"/>
                <a:gd name="connsiteY12" fmla="*/ 1729645 h 1813083"/>
                <a:gd name="connsiteX13" fmla="*/ 83439 w 2346960"/>
                <a:gd name="connsiteY13" fmla="*/ 1813084 h 1813083"/>
                <a:gd name="connsiteX14" fmla="*/ 364141 w 2346960"/>
                <a:gd name="connsiteY14" fmla="*/ 1813084 h 1813083"/>
                <a:gd name="connsiteX15" fmla="*/ 447484 w 2346960"/>
                <a:gd name="connsiteY15" fmla="*/ 1733264 h 1813083"/>
                <a:gd name="connsiteX16" fmla="*/ 527590 w 2346960"/>
                <a:gd name="connsiteY16" fmla="*/ 1655731 h 1813083"/>
                <a:gd name="connsiteX17" fmla="*/ 609600 w 2346960"/>
                <a:gd name="connsiteY17" fmla="*/ 1581817 h 1813083"/>
                <a:gd name="connsiteX18" fmla="*/ 687896 w 2346960"/>
                <a:gd name="connsiteY18" fmla="*/ 1508951 h 1813083"/>
                <a:gd name="connsiteX19" fmla="*/ 708184 w 2346960"/>
                <a:gd name="connsiteY19" fmla="*/ 1508951 h 1813083"/>
                <a:gd name="connsiteX20" fmla="*/ 789146 w 2346960"/>
                <a:gd name="connsiteY20" fmla="*/ 1589913 h 1813083"/>
                <a:gd name="connsiteX21" fmla="*/ 789146 w 2346960"/>
                <a:gd name="connsiteY21" fmla="*/ 1404557 h 1813083"/>
                <a:gd name="connsiteX22" fmla="*/ 789146 w 2346960"/>
                <a:gd name="connsiteY22" fmla="*/ 1322451 h 1813083"/>
                <a:gd name="connsiteX23" fmla="*/ 789146 w 2346960"/>
                <a:gd name="connsiteY23" fmla="*/ 1066038 h 1813083"/>
                <a:gd name="connsiteX24" fmla="*/ 787908 w 2346960"/>
                <a:gd name="connsiteY24" fmla="*/ 1066038 h 1813083"/>
                <a:gd name="connsiteX25" fmla="*/ 787908 w 2346960"/>
                <a:gd name="connsiteY25" fmla="*/ 876300 h 1813083"/>
                <a:gd name="connsiteX26" fmla="*/ 793337 w 2346960"/>
                <a:gd name="connsiteY26" fmla="*/ 876300 h 1813083"/>
                <a:gd name="connsiteX27" fmla="*/ 887921 w 2346960"/>
                <a:gd name="connsiteY27" fmla="*/ 800100 h 1813083"/>
                <a:gd name="connsiteX28" fmla="*/ 1129189 w 2346960"/>
                <a:gd name="connsiteY28" fmla="*/ 800100 h 1813083"/>
                <a:gd name="connsiteX29" fmla="*/ 1129189 w 2346960"/>
                <a:gd name="connsiteY29" fmla="*/ 503301 h 1813083"/>
                <a:gd name="connsiteX30" fmla="*/ 1226058 w 2346960"/>
                <a:gd name="connsiteY30" fmla="*/ 406432 h 1813083"/>
                <a:gd name="connsiteX31" fmla="*/ 1433513 w 2346960"/>
                <a:gd name="connsiteY31" fmla="*/ 406432 h 1813083"/>
                <a:gd name="connsiteX32" fmla="*/ 1724597 w 2346960"/>
                <a:gd name="connsiteY32" fmla="*/ 406432 h 1813083"/>
                <a:gd name="connsiteX33" fmla="*/ 2096072 w 2346960"/>
                <a:gd name="connsiteY33" fmla="*/ 406432 h 1813083"/>
                <a:gd name="connsiteX34" fmla="*/ 2188178 w 2346960"/>
                <a:gd name="connsiteY34" fmla="*/ 314325 h 1813083"/>
                <a:gd name="connsiteX35" fmla="*/ 2188178 w 2346960"/>
                <a:gd name="connsiteY35" fmla="*/ 285750 h 1813083"/>
                <a:gd name="connsiteX36" fmla="*/ 2346960 w 2346960"/>
                <a:gd name="connsiteY36" fmla="*/ 285750 h 1813083"/>
                <a:gd name="connsiteX37" fmla="*/ 2346960 w 2346960"/>
                <a:gd name="connsiteY37" fmla="*/ 0 h 1813083"/>
                <a:gd name="connsiteX38" fmla="*/ 862298 w 2346960"/>
                <a:gd name="connsiteY38" fmla="*/ 0 h 181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346960" h="1813083">
                  <a:moveTo>
                    <a:pt x="862298" y="0"/>
                  </a:moveTo>
                  <a:cubicBezTo>
                    <a:pt x="747427" y="0"/>
                    <a:pt x="654368" y="93155"/>
                    <a:pt x="654368" y="207931"/>
                  </a:cubicBezTo>
                  <a:lnTo>
                    <a:pt x="654368" y="444437"/>
                  </a:lnTo>
                  <a:lnTo>
                    <a:pt x="513112" y="444437"/>
                  </a:lnTo>
                  <a:cubicBezTo>
                    <a:pt x="398240" y="444437"/>
                    <a:pt x="305181" y="537591"/>
                    <a:pt x="305181" y="652367"/>
                  </a:cubicBezTo>
                  <a:lnTo>
                    <a:pt x="305181" y="1066514"/>
                  </a:lnTo>
                  <a:cubicBezTo>
                    <a:pt x="291846" y="1067562"/>
                    <a:pt x="279273" y="1071563"/>
                    <a:pt x="268319" y="1078135"/>
                  </a:cubicBezTo>
                  <a:cubicBezTo>
                    <a:pt x="258223" y="1084231"/>
                    <a:pt x="247174" y="1088803"/>
                    <a:pt x="235458" y="1090327"/>
                  </a:cubicBezTo>
                  <a:cubicBezTo>
                    <a:pt x="194405" y="1095470"/>
                    <a:pt x="162497" y="1130713"/>
                    <a:pt x="162497" y="1173099"/>
                  </a:cubicBezTo>
                  <a:lnTo>
                    <a:pt x="162497" y="1441228"/>
                  </a:lnTo>
                  <a:cubicBezTo>
                    <a:pt x="162497" y="1485519"/>
                    <a:pt x="126206" y="1521428"/>
                    <a:pt x="81915" y="1522190"/>
                  </a:cubicBezTo>
                  <a:cubicBezTo>
                    <a:pt x="36671" y="1522952"/>
                    <a:pt x="0" y="1560195"/>
                    <a:pt x="0" y="1605629"/>
                  </a:cubicBezTo>
                  <a:lnTo>
                    <a:pt x="0" y="1729645"/>
                  </a:lnTo>
                  <a:cubicBezTo>
                    <a:pt x="0" y="1775555"/>
                    <a:pt x="37529" y="1813084"/>
                    <a:pt x="83439" y="1813084"/>
                  </a:cubicBezTo>
                  <a:lnTo>
                    <a:pt x="364141" y="1813084"/>
                  </a:lnTo>
                  <a:cubicBezTo>
                    <a:pt x="408813" y="1813084"/>
                    <a:pt x="445580" y="1777460"/>
                    <a:pt x="447484" y="1733264"/>
                  </a:cubicBezTo>
                  <a:cubicBezTo>
                    <a:pt x="449390" y="1690211"/>
                    <a:pt x="484442" y="1656207"/>
                    <a:pt x="527590" y="1655731"/>
                  </a:cubicBezTo>
                  <a:cubicBezTo>
                    <a:pt x="569881" y="1655255"/>
                    <a:pt x="604838" y="1622965"/>
                    <a:pt x="609600" y="1581817"/>
                  </a:cubicBezTo>
                  <a:cubicBezTo>
                    <a:pt x="614267" y="1540859"/>
                    <a:pt x="646748" y="1508951"/>
                    <a:pt x="687896" y="1508951"/>
                  </a:cubicBezTo>
                  <a:lnTo>
                    <a:pt x="708184" y="1508951"/>
                  </a:lnTo>
                  <a:cubicBezTo>
                    <a:pt x="752761" y="1508951"/>
                    <a:pt x="789146" y="1545336"/>
                    <a:pt x="789146" y="1589913"/>
                  </a:cubicBezTo>
                  <a:lnTo>
                    <a:pt x="789146" y="1404557"/>
                  </a:lnTo>
                  <a:lnTo>
                    <a:pt x="789146" y="1322451"/>
                  </a:lnTo>
                  <a:lnTo>
                    <a:pt x="789146" y="1066038"/>
                  </a:lnTo>
                  <a:lnTo>
                    <a:pt x="787908" y="1066038"/>
                  </a:lnTo>
                  <a:lnTo>
                    <a:pt x="787908" y="876300"/>
                  </a:lnTo>
                  <a:lnTo>
                    <a:pt x="793337" y="876300"/>
                  </a:lnTo>
                  <a:cubicBezTo>
                    <a:pt x="802767" y="832771"/>
                    <a:pt x="841534" y="800100"/>
                    <a:pt x="887921" y="800100"/>
                  </a:cubicBezTo>
                  <a:lnTo>
                    <a:pt x="1129189" y="800100"/>
                  </a:lnTo>
                  <a:lnTo>
                    <a:pt x="1129189" y="503301"/>
                  </a:lnTo>
                  <a:cubicBezTo>
                    <a:pt x="1129189" y="449866"/>
                    <a:pt x="1172527" y="406432"/>
                    <a:pt x="1226058" y="406432"/>
                  </a:cubicBezTo>
                  <a:lnTo>
                    <a:pt x="1433513" y="406432"/>
                  </a:lnTo>
                  <a:lnTo>
                    <a:pt x="1724597" y="406432"/>
                  </a:lnTo>
                  <a:lnTo>
                    <a:pt x="2096072" y="406432"/>
                  </a:lnTo>
                  <a:cubicBezTo>
                    <a:pt x="2146935" y="406432"/>
                    <a:pt x="2188178" y="365189"/>
                    <a:pt x="2188178" y="314325"/>
                  </a:cubicBezTo>
                  <a:lnTo>
                    <a:pt x="2188178" y="285750"/>
                  </a:lnTo>
                  <a:lnTo>
                    <a:pt x="2346960" y="285750"/>
                  </a:lnTo>
                  <a:lnTo>
                    <a:pt x="2346960" y="0"/>
                  </a:lnTo>
                  <a:lnTo>
                    <a:pt x="862298"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6" name="Freeform: Shape 205">
              <a:extLst>
                <a:ext uri="{FF2B5EF4-FFF2-40B4-BE49-F238E27FC236}">
                  <a16:creationId xmlns:a16="http://schemas.microsoft.com/office/drawing/2014/main" id="{7997A310-2F48-4B8C-BA5A-FDFE924A1D01}"/>
                </a:ext>
              </a:extLst>
            </p:cNvPr>
            <p:cNvSpPr/>
            <p:nvPr/>
          </p:nvSpPr>
          <p:spPr>
            <a:xfrm>
              <a:off x="4963684" y="2644504"/>
              <a:ext cx="1471421" cy="875728"/>
            </a:xfrm>
            <a:custGeom>
              <a:avLst/>
              <a:gdLst>
                <a:gd name="connsiteX0" fmla="*/ 157829 w 1471421"/>
                <a:gd name="connsiteY0" fmla="*/ 0 h 875728"/>
                <a:gd name="connsiteX1" fmla="*/ 157829 w 1471421"/>
                <a:gd name="connsiteY1" fmla="*/ 53245 h 875728"/>
                <a:gd name="connsiteX2" fmla="*/ 157829 w 1471421"/>
                <a:gd name="connsiteY2" fmla="*/ 105632 h 875728"/>
                <a:gd name="connsiteX3" fmla="*/ 200406 w 1471421"/>
                <a:gd name="connsiteY3" fmla="*/ 163354 h 875728"/>
                <a:gd name="connsiteX4" fmla="*/ 218313 w 1471421"/>
                <a:gd name="connsiteY4" fmla="*/ 166116 h 875728"/>
                <a:gd name="connsiteX5" fmla="*/ 312515 w 1471421"/>
                <a:gd name="connsiteY5" fmla="*/ 166116 h 875728"/>
                <a:gd name="connsiteX6" fmla="*/ 314134 w 1471421"/>
                <a:gd name="connsiteY6" fmla="*/ 166116 h 875728"/>
                <a:gd name="connsiteX7" fmla="*/ 314801 w 1471421"/>
                <a:gd name="connsiteY7" fmla="*/ 442722 h 875728"/>
                <a:gd name="connsiteX8" fmla="*/ 314801 w 1471421"/>
                <a:gd name="connsiteY8" fmla="*/ 444913 h 875728"/>
                <a:gd name="connsiteX9" fmla="*/ 314801 w 1471421"/>
                <a:gd name="connsiteY9" fmla="*/ 444913 h 875728"/>
                <a:gd name="connsiteX10" fmla="*/ 232982 w 1471421"/>
                <a:gd name="connsiteY10" fmla="*/ 444913 h 875728"/>
                <a:gd name="connsiteX11" fmla="*/ 162020 w 1471421"/>
                <a:gd name="connsiteY11" fmla="*/ 498538 h 875728"/>
                <a:gd name="connsiteX12" fmla="*/ 160401 w 1471421"/>
                <a:gd name="connsiteY12" fmla="*/ 512540 h 875728"/>
                <a:gd name="connsiteX13" fmla="*/ 160211 w 1471421"/>
                <a:gd name="connsiteY13" fmla="*/ 543497 h 875728"/>
                <a:gd name="connsiteX14" fmla="*/ 99726 w 1471421"/>
                <a:gd name="connsiteY14" fmla="*/ 603980 h 875728"/>
                <a:gd name="connsiteX15" fmla="*/ 381 w 1471421"/>
                <a:gd name="connsiteY15" fmla="*/ 603980 h 875728"/>
                <a:gd name="connsiteX16" fmla="*/ 381 w 1471421"/>
                <a:gd name="connsiteY16" fmla="*/ 743712 h 875728"/>
                <a:gd name="connsiteX17" fmla="*/ 0 w 1471421"/>
                <a:gd name="connsiteY17" fmla="*/ 743712 h 875728"/>
                <a:gd name="connsiteX18" fmla="*/ 0 w 1471421"/>
                <a:gd name="connsiteY18" fmla="*/ 747141 h 875728"/>
                <a:gd name="connsiteX19" fmla="*/ 146114 w 1471421"/>
                <a:gd name="connsiteY19" fmla="*/ 747141 h 875728"/>
                <a:gd name="connsiteX20" fmla="*/ 203740 w 1471421"/>
                <a:gd name="connsiteY20" fmla="*/ 804767 h 875728"/>
                <a:gd name="connsiteX21" fmla="*/ 203740 w 1471421"/>
                <a:gd name="connsiteY21" fmla="*/ 824770 h 875728"/>
                <a:gd name="connsiteX22" fmla="*/ 172879 w 1471421"/>
                <a:gd name="connsiteY22" fmla="*/ 875729 h 875728"/>
                <a:gd name="connsiteX23" fmla="*/ 232600 w 1471421"/>
                <a:gd name="connsiteY23" fmla="*/ 875729 h 875728"/>
                <a:gd name="connsiteX24" fmla="*/ 313373 w 1471421"/>
                <a:gd name="connsiteY24" fmla="*/ 801243 h 875728"/>
                <a:gd name="connsiteX25" fmla="*/ 383191 w 1471421"/>
                <a:gd name="connsiteY25" fmla="*/ 736854 h 875728"/>
                <a:gd name="connsiteX26" fmla="*/ 498539 w 1471421"/>
                <a:gd name="connsiteY26" fmla="*/ 736854 h 875728"/>
                <a:gd name="connsiteX27" fmla="*/ 548068 w 1471421"/>
                <a:gd name="connsiteY27" fmla="*/ 736854 h 875728"/>
                <a:gd name="connsiteX28" fmla="*/ 1256157 w 1471421"/>
                <a:gd name="connsiteY28" fmla="*/ 736854 h 875728"/>
                <a:gd name="connsiteX29" fmla="*/ 1256157 w 1471421"/>
                <a:gd name="connsiteY29" fmla="*/ 745427 h 875728"/>
                <a:gd name="connsiteX30" fmla="*/ 1370457 w 1471421"/>
                <a:gd name="connsiteY30" fmla="*/ 859727 h 875728"/>
                <a:gd name="connsiteX31" fmla="*/ 1471422 w 1471421"/>
                <a:gd name="connsiteY31" fmla="*/ 859727 h 875728"/>
                <a:gd name="connsiteX32" fmla="*/ 1471422 w 1471421"/>
                <a:gd name="connsiteY32" fmla="*/ 843439 h 875728"/>
                <a:gd name="connsiteX33" fmla="*/ 1471422 w 1471421"/>
                <a:gd name="connsiteY33" fmla="*/ 390620 h 875728"/>
                <a:gd name="connsiteX34" fmla="*/ 1471422 w 1471421"/>
                <a:gd name="connsiteY34" fmla="*/ 191 h 875728"/>
                <a:gd name="connsiteX35" fmla="*/ 157829 w 1471421"/>
                <a:gd name="connsiteY35" fmla="*/ 191 h 875728"/>
                <a:gd name="connsiteX36" fmla="*/ 1255395 w 1471421"/>
                <a:gd name="connsiteY36" fmla="*/ 736663 h 875728"/>
                <a:gd name="connsiteX37" fmla="*/ 947452 w 1471421"/>
                <a:gd name="connsiteY37" fmla="*/ 736663 h 875728"/>
                <a:gd name="connsiteX38" fmla="*/ 947452 w 1471421"/>
                <a:gd name="connsiteY38" fmla="*/ 496157 h 875728"/>
                <a:gd name="connsiteX39" fmla="*/ 1062609 w 1471421"/>
                <a:gd name="connsiteY39" fmla="*/ 381857 h 875728"/>
                <a:gd name="connsiteX40" fmla="*/ 1255395 w 1471421"/>
                <a:gd name="connsiteY40" fmla="*/ 381857 h 875728"/>
                <a:gd name="connsiteX41" fmla="*/ 1255395 w 1471421"/>
                <a:gd name="connsiteY41" fmla="*/ 736663 h 875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471421" h="875728">
                  <a:moveTo>
                    <a:pt x="157829" y="0"/>
                  </a:moveTo>
                  <a:lnTo>
                    <a:pt x="157829" y="53245"/>
                  </a:lnTo>
                  <a:lnTo>
                    <a:pt x="157829" y="105632"/>
                  </a:lnTo>
                  <a:cubicBezTo>
                    <a:pt x="157829" y="132683"/>
                    <a:pt x="175832" y="155638"/>
                    <a:pt x="200406" y="163354"/>
                  </a:cubicBezTo>
                  <a:cubicBezTo>
                    <a:pt x="206121" y="165163"/>
                    <a:pt x="212122" y="166116"/>
                    <a:pt x="218313" y="166116"/>
                  </a:cubicBezTo>
                  <a:lnTo>
                    <a:pt x="312515" y="166116"/>
                  </a:lnTo>
                  <a:lnTo>
                    <a:pt x="314134" y="166116"/>
                  </a:lnTo>
                  <a:lnTo>
                    <a:pt x="314801" y="442722"/>
                  </a:lnTo>
                  <a:lnTo>
                    <a:pt x="314801" y="444913"/>
                  </a:lnTo>
                  <a:lnTo>
                    <a:pt x="314801" y="444913"/>
                  </a:lnTo>
                  <a:lnTo>
                    <a:pt x="232982" y="444913"/>
                  </a:lnTo>
                  <a:cubicBezTo>
                    <a:pt x="199263" y="444913"/>
                    <a:pt x="169164" y="467201"/>
                    <a:pt x="162020" y="498538"/>
                  </a:cubicBezTo>
                  <a:cubicBezTo>
                    <a:pt x="160973" y="503015"/>
                    <a:pt x="160496" y="507683"/>
                    <a:pt x="160401" y="512540"/>
                  </a:cubicBezTo>
                  <a:lnTo>
                    <a:pt x="160211" y="543497"/>
                  </a:lnTo>
                  <a:cubicBezTo>
                    <a:pt x="160020" y="576739"/>
                    <a:pt x="132969" y="603980"/>
                    <a:pt x="99726" y="603980"/>
                  </a:cubicBezTo>
                  <a:lnTo>
                    <a:pt x="381" y="603980"/>
                  </a:lnTo>
                  <a:lnTo>
                    <a:pt x="381" y="743712"/>
                  </a:lnTo>
                  <a:lnTo>
                    <a:pt x="0" y="743712"/>
                  </a:lnTo>
                  <a:lnTo>
                    <a:pt x="0" y="747141"/>
                  </a:lnTo>
                  <a:lnTo>
                    <a:pt x="146114" y="747141"/>
                  </a:lnTo>
                  <a:cubicBezTo>
                    <a:pt x="177832" y="747141"/>
                    <a:pt x="203740" y="773049"/>
                    <a:pt x="203740" y="804767"/>
                  </a:cubicBezTo>
                  <a:lnTo>
                    <a:pt x="203740" y="824770"/>
                  </a:lnTo>
                  <a:cubicBezTo>
                    <a:pt x="203740" y="846773"/>
                    <a:pt x="191167" y="866013"/>
                    <a:pt x="172879" y="875729"/>
                  </a:cubicBezTo>
                  <a:lnTo>
                    <a:pt x="232600" y="875729"/>
                  </a:lnTo>
                  <a:cubicBezTo>
                    <a:pt x="274891" y="875729"/>
                    <a:pt x="309943" y="843439"/>
                    <a:pt x="313373" y="801243"/>
                  </a:cubicBezTo>
                  <a:cubicBezTo>
                    <a:pt x="316230" y="765334"/>
                    <a:pt x="346615" y="736854"/>
                    <a:pt x="383191" y="736854"/>
                  </a:cubicBezTo>
                  <a:lnTo>
                    <a:pt x="498539" y="736854"/>
                  </a:lnTo>
                  <a:lnTo>
                    <a:pt x="548068" y="736854"/>
                  </a:lnTo>
                  <a:lnTo>
                    <a:pt x="1256157" y="736854"/>
                  </a:lnTo>
                  <a:lnTo>
                    <a:pt x="1256157" y="745427"/>
                  </a:lnTo>
                  <a:cubicBezTo>
                    <a:pt x="1256157" y="808292"/>
                    <a:pt x="1307592" y="859727"/>
                    <a:pt x="1370457" y="859727"/>
                  </a:cubicBezTo>
                  <a:lnTo>
                    <a:pt x="1471422" y="859727"/>
                  </a:lnTo>
                  <a:lnTo>
                    <a:pt x="1471422" y="843439"/>
                  </a:lnTo>
                  <a:lnTo>
                    <a:pt x="1471422" y="390620"/>
                  </a:lnTo>
                  <a:lnTo>
                    <a:pt x="1471422" y="191"/>
                  </a:lnTo>
                  <a:lnTo>
                    <a:pt x="157829" y="191"/>
                  </a:lnTo>
                  <a:close/>
                  <a:moveTo>
                    <a:pt x="1255395" y="736663"/>
                  </a:moveTo>
                  <a:lnTo>
                    <a:pt x="947452" y="736663"/>
                  </a:lnTo>
                  <a:lnTo>
                    <a:pt x="947452" y="496157"/>
                  </a:lnTo>
                  <a:cubicBezTo>
                    <a:pt x="947452" y="433292"/>
                    <a:pt x="999268" y="381857"/>
                    <a:pt x="1062609" y="381857"/>
                  </a:cubicBezTo>
                  <a:lnTo>
                    <a:pt x="1255395" y="381857"/>
                  </a:lnTo>
                  <a:lnTo>
                    <a:pt x="1255395" y="736663"/>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7" name="Freeform: Shape 206">
              <a:extLst>
                <a:ext uri="{FF2B5EF4-FFF2-40B4-BE49-F238E27FC236}">
                  <a16:creationId xmlns:a16="http://schemas.microsoft.com/office/drawing/2014/main" id="{9D6DE197-1962-4681-BB29-003127D8E663}"/>
                </a:ext>
              </a:extLst>
            </p:cNvPr>
            <p:cNvSpPr/>
            <p:nvPr/>
          </p:nvSpPr>
          <p:spPr>
            <a:xfrm>
              <a:off x="5911136" y="3026362"/>
              <a:ext cx="307943" cy="354806"/>
            </a:xfrm>
            <a:custGeom>
              <a:avLst/>
              <a:gdLst>
                <a:gd name="connsiteX0" fmla="*/ 115158 w 307943"/>
                <a:gd name="connsiteY0" fmla="*/ 0 h 354806"/>
                <a:gd name="connsiteX1" fmla="*/ 0 w 307943"/>
                <a:gd name="connsiteY1" fmla="*/ 114300 h 354806"/>
                <a:gd name="connsiteX2" fmla="*/ 0 w 307943"/>
                <a:gd name="connsiteY2" fmla="*/ 354806 h 354806"/>
                <a:gd name="connsiteX3" fmla="*/ 307943 w 307943"/>
                <a:gd name="connsiteY3" fmla="*/ 354806 h 354806"/>
                <a:gd name="connsiteX4" fmla="*/ 307943 w 307943"/>
                <a:gd name="connsiteY4" fmla="*/ 0 h 354806"/>
                <a:gd name="connsiteX5" fmla="*/ 115158 w 307943"/>
                <a:gd name="connsiteY5" fmla="*/ 0 h 35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943" h="354806">
                  <a:moveTo>
                    <a:pt x="115158" y="0"/>
                  </a:moveTo>
                  <a:cubicBezTo>
                    <a:pt x="51816" y="0"/>
                    <a:pt x="0" y="51435"/>
                    <a:pt x="0" y="114300"/>
                  </a:cubicBezTo>
                  <a:lnTo>
                    <a:pt x="0" y="354806"/>
                  </a:lnTo>
                  <a:lnTo>
                    <a:pt x="307943" y="354806"/>
                  </a:lnTo>
                  <a:lnTo>
                    <a:pt x="307943" y="0"/>
                  </a:lnTo>
                  <a:lnTo>
                    <a:pt x="115158"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8" name="Freeform: Shape 207">
              <a:extLst>
                <a:ext uri="{FF2B5EF4-FFF2-40B4-BE49-F238E27FC236}">
                  <a16:creationId xmlns:a16="http://schemas.microsoft.com/office/drawing/2014/main" id="{7FD5173B-D8BE-43D7-B44F-51ED959ED84A}"/>
                </a:ext>
              </a:extLst>
            </p:cNvPr>
            <p:cNvSpPr/>
            <p:nvPr/>
          </p:nvSpPr>
          <p:spPr>
            <a:xfrm>
              <a:off x="4803283" y="-24876"/>
              <a:ext cx="1632204" cy="2667095"/>
            </a:xfrm>
            <a:custGeom>
              <a:avLst/>
              <a:gdLst>
                <a:gd name="connsiteX0" fmla="*/ 1496949 w 1632204"/>
                <a:gd name="connsiteY0" fmla="*/ 1233678 h 2667095"/>
                <a:gd name="connsiteX1" fmla="*/ 1436942 w 1632204"/>
                <a:gd name="connsiteY1" fmla="*/ 1173671 h 2667095"/>
                <a:gd name="connsiteX2" fmla="*/ 1436942 w 1632204"/>
                <a:gd name="connsiteY2" fmla="*/ 1152811 h 2667095"/>
                <a:gd name="connsiteX3" fmla="*/ 1496949 w 1632204"/>
                <a:gd name="connsiteY3" fmla="*/ 1092803 h 2667095"/>
                <a:gd name="connsiteX4" fmla="*/ 1629346 w 1632204"/>
                <a:gd name="connsiteY4" fmla="*/ 1092803 h 2667095"/>
                <a:gd name="connsiteX5" fmla="*/ 1629823 w 1632204"/>
                <a:gd name="connsiteY5" fmla="*/ 596932 h 2667095"/>
                <a:gd name="connsiteX6" fmla="*/ 1264444 w 1632204"/>
                <a:gd name="connsiteY6" fmla="*/ 596932 h 2667095"/>
                <a:gd name="connsiteX7" fmla="*/ 1264444 w 1632204"/>
                <a:gd name="connsiteY7" fmla="*/ 96869 h 2667095"/>
                <a:gd name="connsiteX8" fmla="*/ 1167574 w 1632204"/>
                <a:gd name="connsiteY8" fmla="*/ 0 h 2667095"/>
                <a:gd name="connsiteX9" fmla="*/ 0 w 1632204"/>
                <a:gd name="connsiteY9" fmla="*/ 0 h 2667095"/>
                <a:gd name="connsiteX10" fmla="*/ 0 w 1632204"/>
                <a:gd name="connsiteY10" fmla="*/ 285464 h 2667095"/>
                <a:gd name="connsiteX11" fmla="*/ 82296 w 1632204"/>
                <a:gd name="connsiteY11" fmla="*/ 285464 h 2667095"/>
                <a:gd name="connsiteX12" fmla="*/ 218789 w 1632204"/>
                <a:gd name="connsiteY12" fmla="*/ 421958 h 2667095"/>
                <a:gd name="connsiteX13" fmla="*/ 218789 w 1632204"/>
                <a:gd name="connsiteY13" fmla="*/ 599980 h 2667095"/>
                <a:gd name="connsiteX14" fmla="*/ 882587 w 1632204"/>
                <a:gd name="connsiteY14" fmla="*/ 599980 h 2667095"/>
                <a:gd name="connsiteX15" fmla="*/ 879919 w 1632204"/>
                <a:gd name="connsiteY15" fmla="*/ 1064324 h 2667095"/>
                <a:gd name="connsiteX16" fmla="*/ 879919 w 1632204"/>
                <a:gd name="connsiteY16" fmla="*/ 1076516 h 2667095"/>
                <a:gd name="connsiteX17" fmla="*/ 872966 w 1632204"/>
                <a:gd name="connsiteY17" fmla="*/ 1076516 h 2667095"/>
                <a:gd name="connsiteX18" fmla="*/ 864203 w 1632204"/>
                <a:gd name="connsiteY18" fmla="*/ 1076516 h 2667095"/>
                <a:gd name="connsiteX19" fmla="*/ 856011 w 1632204"/>
                <a:gd name="connsiteY19" fmla="*/ 1076897 h 2667095"/>
                <a:gd name="connsiteX20" fmla="*/ 853440 w 1632204"/>
                <a:gd name="connsiteY20" fmla="*/ 1077278 h 2667095"/>
                <a:gd name="connsiteX21" fmla="*/ 848106 w 1632204"/>
                <a:gd name="connsiteY21" fmla="*/ 1078135 h 2667095"/>
                <a:gd name="connsiteX22" fmla="*/ 847439 w 1632204"/>
                <a:gd name="connsiteY22" fmla="*/ 1078325 h 2667095"/>
                <a:gd name="connsiteX23" fmla="*/ 845153 w 1632204"/>
                <a:gd name="connsiteY23" fmla="*/ 1078897 h 2667095"/>
                <a:gd name="connsiteX24" fmla="*/ 840486 w 1632204"/>
                <a:gd name="connsiteY24" fmla="*/ 1080135 h 2667095"/>
                <a:gd name="connsiteX25" fmla="*/ 837438 w 1632204"/>
                <a:gd name="connsiteY25" fmla="*/ 1081183 h 2667095"/>
                <a:gd name="connsiteX26" fmla="*/ 833056 w 1632204"/>
                <a:gd name="connsiteY26" fmla="*/ 1082802 h 2667095"/>
                <a:gd name="connsiteX27" fmla="*/ 830104 w 1632204"/>
                <a:gd name="connsiteY27" fmla="*/ 1084136 h 2667095"/>
                <a:gd name="connsiteX28" fmla="*/ 826008 w 1632204"/>
                <a:gd name="connsiteY28" fmla="*/ 1086136 h 2667095"/>
                <a:gd name="connsiteX29" fmla="*/ 824484 w 1632204"/>
                <a:gd name="connsiteY29" fmla="*/ 1086993 h 2667095"/>
                <a:gd name="connsiteX30" fmla="*/ 823055 w 1632204"/>
                <a:gd name="connsiteY30" fmla="*/ 1087755 h 2667095"/>
                <a:gd name="connsiteX31" fmla="*/ 819150 w 1632204"/>
                <a:gd name="connsiteY31" fmla="*/ 1090136 h 2667095"/>
                <a:gd name="connsiteX32" fmla="*/ 818674 w 1632204"/>
                <a:gd name="connsiteY32" fmla="*/ 1090422 h 2667095"/>
                <a:gd name="connsiteX33" fmla="*/ 816483 w 1632204"/>
                <a:gd name="connsiteY33" fmla="*/ 1091946 h 2667095"/>
                <a:gd name="connsiteX34" fmla="*/ 812768 w 1632204"/>
                <a:gd name="connsiteY34" fmla="*/ 1094708 h 2667095"/>
                <a:gd name="connsiteX35" fmla="*/ 810292 w 1632204"/>
                <a:gd name="connsiteY35" fmla="*/ 1096709 h 2667095"/>
                <a:gd name="connsiteX36" fmla="*/ 806767 w 1632204"/>
                <a:gd name="connsiteY36" fmla="*/ 1099852 h 2667095"/>
                <a:gd name="connsiteX37" fmla="*/ 804577 w 1632204"/>
                <a:gd name="connsiteY37" fmla="*/ 1101947 h 2667095"/>
                <a:gd name="connsiteX38" fmla="*/ 801148 w 1632204"/>
                <a:gd name="connsiteY38" fmla="*/ 1105662 h 2667095"/>
                <a:gd name="connsiteX39" fmla="*/ 799434 w 1632204"/>
                <a:gd name="connsiteY39" fmla="*/ 1107662 h 2667095"/>
                <a:gd name="connsiteX40" fmla="*/ 795909 w 1632204"/>
                <a:gd name="connsiteY40" fmla="*/ 1112330 h 2667095"/>
                <a:gd name="connsiteX41" fmla="*/ 795814 w 1632204"/>
                <a:gd name="connsiteY41" fmla="*/ 1112520 h 2667095"/>
                <a:gd name="connsiteX42" fmla="*/ 794861 w 1632204"/>
                <a:gd name="connsiteY42" fmla="*/ 1113854 h 2667095"/>
                <a:gd name="connsiteX43" fmla="*/ 790765 w 1632204"/>
                <a:gd name="connsiteY43" fmla="*/ 1120521 h 2667095"/>
                <a:gd name="connsiteX44" fmla="*/ 790480 w 1632204"/>
                <a:gd name="connsiteY44" fmla="*/ 1121093 h 2667095"/>
                <a:gd name="connsiteX45" fmla="*/ 787337 w 1632204"/>
                <a:gd name="connsiteY45" fmla="*/ 1127570 h 2667095"/>
                <a:gd name="connsiteX46" fmla="*/ 786479 w 1632204"/>
                <a:gd name="connsiteY46" fmla="*/ 1129951 h 2667095"/>
                <a:gd name="connsiteX47" fmla="*/ 784669 w 1632204"/>
                <a:gd name="connsiteY47" fmla="*/ 1134904 h 2667095"/>
                <a:gd name="connsiteX48" fmla="*/ 783908 w 1632204"/>
                <a:gd name="connsiteY48" fmla="*/ 1137666 h 2667095"/>
                <a:gd name="connsiteX49" fmla="*/ 783908 w 1632204"/>
                <a:gd name="connsiteY49" fmla="*/ 1137857 h 2667095"/>
                <a:gd name="connsiteX50" fmla="*/ 782669 w 1632204"/>
                <a:gd name="connsiteY50" fmla="*/ 1142524 h 2667095"/>
                <a:gd name="connsiteX51" fmla="*/ 782574 w 1632204"/>
                <a:gd name="connsiteY51" fmla="*/ 1143000 h 2667095"/>
                <a:gd name="connsiteX52" fmla="*/ 782098 w 1632204"/>
                <a:gd name="connsiteY52" fmla="*/ 1145762 h 2667095"/>
                <a:gd name="connsiteX53" fmla="*/ 780764 w 1632204"/>
                <a:gd name="connsiteY53" fmla="*/ 1160336 h 2667095"/>
                <a:gd name="connsiteX54" fmla="*/ 709517 w 1632204"/>
                <a:gd name="connsiteY54" fmla="*/ 1218438 h 2667095"/>
                <a:gd name="connsiteX55" fmla="*/ 702850 w 1632204"/>
                <a:gd name="connsiteY55" fmla="*/ 1218819 h 2667095"/>
                <a:gd name="connsiteX56" fmla="*/ 700754 w 1632204"/>
                <a:gd name="connsiteY56" fmla="*/ 1219010 h 2667095"/>
                <a:gd name="connsiteX57" fmla="*/ 699802 w 1632204"/>
                <a:gd name="connsiteY57" fmla="*/ 1219105 h 2667095"/>
                <a:gd name="connsiteX58" fmla="*/ 693801 w 1632204"/>
                <a:gd name="connsiteY58" fmla="*/ 1220057 h 2667095"/>
                <a:gd name="connsiteX59" fmla="*/ 692563 w 1632204"/>
                <a:gd name="connsiteY59" fmla="*/ 1220248 h 2667095"/>
                <a:gd name="connsiteX60" fmla="*/ 627031 w 1632204"/>
                <a:gd name="connsiteY60" fmla="*/ 1290923 h 2667095"/>
                <a:gd name="connsiteX61" fmla="*/ 626745 w 1632204"/>
                <a:gd name="connsiteY61" fmla="*/ 1359884 h 2667095"/>
                <a:gd name="connsiteX62" fmla="*/ 626174 w 1632204"/>
                <a:gd name="connsiteY62" fmla="*/ 1359884 h 2667095"/>
                <a:gd name="connsiteX63" fmla="*/ 626174 w 1632204"/>
                <a:gd name="connsiteY63" fmla="*/ 1359884 h 2667095"/>
                <a:gd name="connsiteX64" fmla="*/ 887349 w 1632204"/>
                <a:gd name="connsiteY64" fmla="*/ 1359884 h 2667095"/>
                <a:gd name="connsiteX65" fmla="*/ 957358 w 1632204"/>
                <a:gd name="connsiteY65" fmla="*/ 1429893 h 2667095"/>
                <a:gd name="connsiteX66" fmla="*/ 957358 w 1632204"/>
                <a:gd name="connsiteY66" fmla="*/ 1454277 h 2667095"/>
                <a:gd name="connsiteX67" fmla="*/ 887349 w 1632204"/>
                <a:gd name="connsiteY67" fmla="*/ 1524286 h 2667095"/>
                <a:gd name="connsiteX68" fmla="*/ 626174 w 1632204"/>
                <a:gd name="connsiteY68" fmla="*/ 1524286 h 2667095"/>
                <a:gd name="connsiteX69" fmla="*/ 626174 w 1632204"/>
                <a:gd name="connsiteY69" fmla="*/ 1814417 h 2667095"/>
                <a:gd name="connsiteX70" fmla="*/ 626174 w 1632204"/>
                <a:gd name="connsiteY70" fmla="*/ 1959959 h 2667095"/>
                <a:gd name="connsiteX71" fmla="*/ 1134046 w 1632204"/>
                <a:gd name="connsiteY71" fmla="*/ 1959959 h 2667095"/>
                <a:gd name="connsiteX72" fmla="*/ 1249204 w 1632204"/>
                <a:gd name="connsiteY72" fmla="*/ 2074259 h 2667095"/>
                <a:gd name="connsiteX73" fmla="*/ 1249204 w 1632204"/>
                <a:gd name="connsiteY73" fmla="*/ 2667095 h 2667095"/>
                <a:gd name="connsiteX74" fmla="*/ 1632204 w 1632204"/>
                <a:gd name="connsiteY74" fmla="*/ 2667095 h 2667095"/>
                <a:gd name="connsiteX75" fmla="*/ 1632204 w 1632204"/>
                <a:gd name="connsiteY75" fmla="*/ 1233678 h 2667095"/>
                <a:gd name="connsiteX76" fmla="*/ 1496949 w 1632204"/>
                <a:gd name="connsiteY76" fmla="*/ 1233678 h 2667095"/>
                <a:gd name="connsiteX77" fmla="*/ 1277398 w 1632204"/>
                <a:gd name="connsiteY77" fmla="*/ 1311974 h 2667095"/>
                <a:gd name="connsiteX78" fmla="*/ 1217390 w 1632204"/>
                <a:gd name="connsiteY78" fmla="*/ 1371981 h 2667095"/>
                <a:gd name="connsiteX79" fmla="*/ 1196530 w 1632204"/>
                <a:gd name="connsiteY79" fmla="*/ 1371981 h 2667095"/>
                <a:gd name="connsiteX80" fmla="*/ 1136523 w 1632204"/>
                <a:gd name="connsiteY80" fmla="*/ 1313117 h 2667095"/>
                <a:gd name="connsiteX81" fmla="*/ 1055560 w 1632204"/>
                <a:gd name="connsiteY81" fmla="*/ 1233583 h 2667095"/>
                <a:gd name="connsiteX82" fmla="*/ 1016222 w 1632204"/>
                <a:gd name="connsiteY82" fmla="*/ 1233583 h 2667095"/>
                <a:gd name="connsiteX83" fmla="*/ 956215 w 1632204"/>
                <a:gd name="connsiteY83" fmla="*/ 1173575 h 2667095"/>
                <a:gd name="connsiteX84" fmla="*/ 956215 w 1632204"/>
                <a:gd name="connsiteY84" fmla="*/ 1152716 h 2667095"/>
                <a:gd name="connsiteX85" fmla="*/ 1016222 w 1632204"/>
                <a:gd name="connsiteY85" fmla="*/ 1092708 h 2667095"/>
                <a:gd name="connsiteX86" fmla="*/ 1181005 w 1632204"/>
                <a:gd name="connsiteY86" fmla="*/ 1092708 h 2667095"/>
                <a:gd name="connsiteX87" fmla="*/ 1189959 w 1632204"/>
                <a:gd name="connsiteY87" fmla="*/ 1092232 h 2667095"/>
                <a:gd name="connsiteX88" fmla="*/ 1196530 w 1632204"/>
                <a:gd name="connsiteY88" fmla="*/ 1091851 h 2667095"/>
                <a:gd name="connsiteX89" fmla="*/ 1217390 w 1632204"/>
                <a:gd name="connsiteY89" fmla="*/ 1091851 h 2667095"/>
                <a:gd name="connsiteX90" fmla="*/ 1277398 w 1632204"/>
                <a:gd name="connsiteY90" fmla="*/ 1151858 h 2667095"/>
                <a:gd name="connsiteX91" fmla="*/ 1277398 w 1632204"/>
                <a:gd name="connsiteY91" fmla="*/ 1311974 h 266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632204" h="2667095">
                  <a:moveTo>
                    <a:pt x="1496949" y="1233678"/>
                  </a:moveTo>
                  <a:cubicBezTo>
                    <a:pt x="1463992" y="1233678"/>
                    <a:pt x="1436942" y="1206627"/>
                    <a:pt x="1436942" y="1173671"/>
                  </a:cubicBezTo>
                  <a:lnTo>
                    <a:pt x="1436942" y="1152811"/>
                  </a:lnTo>
                  <a:cubicBezTo>
                    <a:pt x="1436942" y="1119854"/>
                    <a:pt x="1463897" y="1092803"/>
                    <a:pt x="1496949" y="1092803"/>
                  </a:cubicBezTo>
                  <a:lnTo>
                    <a:pt x="1629346" y="1092803"/>
                  </a:lnTo>
                  <a:lnTo>
                    <a:pt x="1629823" y="596932"/>
                  </a:lnTo>
                  <a:lnTo>
                    <a:pt x="1264444" y="596932"/>
                  </a:lnTo>
                  <a:lnTo>
                    <a:pt x="1264444" y="96869"/>
                  </a:lnTo>
                  <a:cubicBezTo>
                    <a:pt x="1264444" y="43434"/>
                    <a:pt x="1221105" y="0"/>
                    <a:pt x="1167574" y="0"/>
                  </a:cubicBezTo>
                  <a:lnTo>
                    <a:pt x="0" y="0"/>
                  </a:lnTo>
                  <a:lnTo>
                    <a:pt x="0" y="285464"/>
                  </a:lnTo>
                  <a:lnTo>
                    <a:pt x="82296" y="285464"/>
                  </a:lnTo>
                  <a:cubicBezTo>
                    <a:pt x="157734" y="285464"/>
                    <a:pt x="218789" y="346615"/>
                    <a:pt x="218789" y="421958"/>
                  </a:cubicBezTo>
                  <a:lnTo>
                    <a:pt x="218789" y="599980"/>
                  </a:lnTo>
                  <a:lnTo>
                    <a:pt x="882587" y="599980"/>
                  </a:lnTo>
                  <a:cubicBezTo>
                    <a:pt x="882587" y="790861"/>
                    <a:pt x="879634" y="920306"/>
                    <a:pt x="879919" y="1064324"/>
                  </a:cubicBezTo>
                  <a:cubicBezTo>
                    <a:pt x="880967" y="1072229"/>
                    <a:pt x="881062" y="1076516"/>
                    <a:pt x="879919" y="1076516"/>
                  </a:cubicBezTo>
                  <a:lnTo>
                    <a:pt x="872966" y="1076516"/>
                  </a:lnTo>
                  <a:cubicBezTo>
                    <a:pt x="869537" y="1076611"/>
                    <a:pt x="866489" y="1076516"/>
                    <a:pt x="864203" y="1076516"/>
                  </a:cubicBezTo>
                  <a:cubicBezTo>
                    <a:pt x="861441" y="1076516"/>
                    <a:pt x="858679" y="1076706"/>
                    <a:pt x="856011" y="1076897"/>
                  </a:cubicBezTo>
                  <a:cubicBezTo>
                    <a:pt x="855155" y="1076992"/>
                    <a:pt x="854297" y="1077182"/>
                    <a:pt x="853440" y="1077278"/>
                  </a:cubicBezTo>
                  <a:cubicBezTo>
                    <a:pt x="851630" y="1077468"/>
                    <a:pt x="849821" y="1077754"/>
                    <a:pt x="848106" y="1078135"/>
                  </a:cubicBezTo>
                  <a:cubicBezTo>
                    <a:pt x="847915" y="1078135"/>
                    <a:pt x="847630" y="1078230"/>
                    <a:pt x="847439" y="1078325"/>
                  </a:cubicBezTo>
                  <a:cubicBezTo>
                    <a:pt x="846677" y="1078516"/>
                    <a:pt x="845915" y="1078706"/>
                    <a:pt x="845153" y="1078897"/>
                  </a:cubicBezTo>
                  <a:cubicBezTo>
                    <a:pt x="843534" y="1079278"/>
                    <a:pt x="842010" y="1079659"/>
                    <a:pt x="840486" y="1080135"/>
                  </a:cubicBezTo>
                  <a:cubicBezTo>
                    <a:pt x="839438" y="1080421"/>
                    <a:pt x="838486" y="1080802"/>
                    <a:pt x="837438" y="1081183"/>
                  </a:cubicBezTo>
                  <a:cubicBezTo>
                    <a:pt x="836009" y="1081659"/>
                    <a:pt x="834485" y="1082231"/>
                    <a:pt x="833056" y="1082802"/>
                  </a:cubicBezTo>
                  <a:cubicBezTo>
                    <a:pt x="832009" y="1083183"/>
                    <a:pt x="831056" y="1083659"/>
                    <a:pt x="830104" y="1084136"/>
                  </a:cubicBezTo>
                  <a:cubicBezTo>
                    <a:pt x="828675" y="1084802"/>
                    <a:pt x="827342" y="1085374"/>
                    <a:pt x="826008" y="1086136"/>
                  </a:cubicBezTo>
                  <a:cubicBezTo>
                    <a:pt x="825532" y="1086422"/>
                    <a:pt x="825055" y="1086707"/>
                    <a:pt x="824484" y="1086993"/>
                  </a:cubicBezTo>
                  <a:cubicBezTo>
                    <a:pt x="824008" y="1087279"/>
                    <a:pt x="823531" y="1087469"/>
                    <a:pt x="823055" y="1087755"/>
                  </a:cubicBezTo>
                  <a:cubicBezTo>
                    <a:pt x="821722" y="1088517"/>
                    <a:pt x="820483" y="1089279"/>
                    <a:pt x="819150" y="1090136"/>
                  </a:cubicBezTo>
                  <a:cubicBezTo>
                    <a:pt x="818960" y="1090232"/>
                    <a:pt x="818864" y="1090327"/>
                    <a:pt x="818674" y="1090422"/>
                  </a:cubicBezTo>
                  <a:cubicBezTo>
                    <a:pt x="817911" y="1090898"/>
                    <a:pt x="817150" y="1091375"/>
                    <a:pt x="816483" y="1091946"/>
                  </a:cubicBezTo>
                  <a:cubicBezTo>
                    <a:pt x="815245" y="1092803"/>
                    <a:pt x="814006" y="1093756"/>
                    <a:pt x="812768" y="1094708"/>
                  </a:cubicBezTo>
                  <a:cubicBezTo>
                    <a:pt x="811911" y="1095375"/>
                    <a:pt x="811149" y="1095947"/>
                    <a:pt x="810292" y="1096709"/>
                  </a:cubicBezTo>
                  <a:cubicBezTo>
                    <a:pt x="809053" y="1097756"/>
                    <a:pt x="807910" y="1098804"/>
                    <a:pt x="806767" y="1099852"/>
                  </a:cubicBezTo>
                  <a:cubicBezTo>
                    <a:pt x="806005" y="1100519"/>
                    <a:pt x="805339" y="1101185"/>
                    <a:pt x="804577" y="1101947"/>
                  </a:cubicBezTo>
                  <a:cubicBezTo>
                    <a:pt x="803434" y="1103186"/>
                    <a:pt x="802291" y="1104424"/>
                    <a:pt x="801148" y="1105662"/>
                  </a:cubicBezTo>
                  <a:cubicBezTo>
                    <a:pt x="800576" y="1106329"/>
                    <a:pt x="799910" y="1106996"/>
                    <a:pt x="799434" y="1107662"/>
                  </a:cubicBezTo>
                  <a:cubicBezTo>
                    <a:pt x="798195" y="1109186"/>
                    <a:pt x="797052" y="1110710"/>
                    <a:pt x="795909" y="1112330"/>
                  </a:cubicBezTo>
                  <a:cubicBezTo>
                    <a:pt x="795909" y="1112425"/>
                    <a:pt x="795814" y="1112425"/>
                    <a:pt x="795814" y="1112520"/>
                  </a:cubicBezTo>
                  <a:cubicBezTo>
                    <a:pt x="795528" y="1112996"/>
                    <a:pt x="795147" y="1113377"/>
                    <a:pt x="794861" y="1113854"/>
                  </a:cubicBezTo>
                  <a:cubicBezTo>
                    <a:pt x="793433" y="1116044"/>
                    <a:pt x="792004" y="1118235"/>
                    <a:pt x="790765" y="1120521"/>
                  </a:cubicBezTo>
                  <a:cubicBezTo>
                    <a:pt x="790670" y="1120712"/>
                    <a:pt x="790575" y="1120902"/>
                    <a:pt x="790480" y="1121093"/>
                  </a:cubicBezTo>
                  <a:cubicBezTo>
                    <a:pt x="789336" y="1123188"/>
                    <a:pt x="788289" y="1125379"/>
                    <a:pt x="787337" y="1127570"/>
                  </a:cubicBezTo>
                  <a:cubicBezTo>
                    <a:pt x="787051" y="1128332"/>
                    <a:pt x="786765" y="1129094"/>
                    <a:pt x="786479" y="1129951"/>
                  </a:cubicBezTo>
                  <a:cubicBezTo>
                    <a:pt x="785812" y="1131570"/>
                    <a:pt x="785146" y="1133285"/>
                    <a:pt x="784669" y="1134904"/>
                  </a:cubicBezTo>
                  <a:cubicBezTo>
                    <a:pt x="784384" y="1135856"/>
                    <a:pt x="784098" y="1136714"/>
                    <a:pt x="783908" y="1137666"/>
                  </a:cubicBezTo>
                  <a:cubicBezTo>
                    <a:pt x="783908" y="1137761"/>
                    <a:pt x="783908" y="1137761"/>
                    <a:pt x="783908" y="1137857"/>
                  </a:cubicBezTo>
                  <a:cubicBezTo>
                    <a:pt x="783431" y="1139381"/>
                    <a:pt x="783050" y="1141000"/>
                    <a:pt x="782669" y="1142524"/>
                  </a:cubicBezTo>
                  <a:cubicBezTo>
                    <a:pt x="782669" y="1142714"/>
                    <a:pt x="782574" y="1142905"/>
                    <a:pt x="782574" y="1143000"/>
                  </a:cubicBezTo>
                  <a:cubicBezTo>
                    <a:pt x="782383" y="1143953"/>
                    <a:pt x="782193" y="1144810"/>
                    <a:pt x="782098" y="1145762"/>
                  </a:cubicBezTo>
                  <a:cubicBezTo>
                    <a:pt x="781240" y="1150525"/>
                    <a:pt x="780764" y="1155287"/>
                    <a:pt x="780764" y="1160336"/>
                  </a:cubicBezTo>
                  <a:cubicBezTo>
                    <a:pt x="780288" y="1185863"/>
                    <a:pt x="744760" y="1217771"/>
                    <a:pt x="709517" y="1218438"/>
                  </a:cubicBezTo>
                  <a:cubicBezTo>
                    <a:pt x="707231" y="1218438"/>
                    <a:pt x="705040" y="1218628"/>
                    <a:pt x="702850" y="1218819"/>
                  </a:cubicBezTo>
                  <a:cubicBezTo>
                    <a:pt x="702183" y="1218914"/>
                    <a:pt x="701421" y="1218914"/>
                    <a:pt x="700754" y="1219010"/>
                  </a:cubicBezTo>
                  <a:cubicBezTo>
                    <a:pt x="700469" y="1219010"/>
                    <a:pt x="700087" y="1219105"/>
                    <a:pt x="699802" y="1219105"/>
                  </a:cubicBezTo>
                  <a:cubicBezTo>
                    <a:pt x="697801" y="1219391"/>
                    <a:pt x="695801" y="1219676"/>
                    <a:pt x="693801" y="1220057"/>
                  </a:cubicBezTo>
                  <a:cubicBezTo>
                    <a:pt x="693420" y="1220153"/>
                    <a:pt x="692943" y="1220248"/>
                    <a:pt x="692563" y="1220248"/>
                  </a:cubicBezTo>
                  <a:cubicBezTo>
                    <a:pt x="658273" y="1227487"/>
                    <a:pt x="631698" y="1255871"/>
                    <a:pt x="627031" y="1290923"/>
                  </a:cubicBezTo>
                  <a:lnTo>
                    <a:pt x="626745" y="1359884"/>
                  </a:lnTo>
                  <a:lnTo>
                    <a:pt x="626174" y="1359884"/>
                  </a:lnTo>
                  <a:lnTo>
                    <a:pt x="626174" y="1359884"/>
                  </a:lnTo>
                  <a:lnTo>
                    <a:pt x="887349" y="1359884"/>
                  </a:lnTo>
                  <a:cubicBezTo>
                    <a:pt x="925830" y="1359884"/>
                    <a:pt x="957358" y="1391412"/>
                    <a:pt x="957358" y="1429893"/>
                  </a:cubicBezTo>
                  <a:lnTo>
                    <a:pt x="957358" y="1454277"/>
                  </a:lnTo>
                  <a:cubicBezTo>
                    <a:pt x="957358" y="1492758"/>
                    <a:pt x="925830" y="1524286"/>
                    <a:pt x="887349" y="1524286"/>
                  </a:cubicBezTo>
                  <a:lnTo>
                    <a:pt x="626174" y="1524286"/>
                  </a:lnTo>
                  <a:lnTo>
                    <a:pt x="626174" y="1814417"/>
                  </a:lnTo>
                  <a:lnTo>
                    <a:pt x="626174" y="1959959"/>
                  </a:lnTo>
                  <a:lnTo>
                    <a:pt x="1134046" y="1959959"/>
                  </a:lnTo>
                  <a:cubicBezTo>
                    <a:pt x="1197388" y="1959959"/>
                    <a:pt x="1249204" y="2011394"/>
                    <a:pt x="1249204" y="2074259"/>
                  </a:cubicBezTo>
                  <a:lnTo>
                    <a:pt x="1249204" y="2667095"/>
                  </a:lnTo>
                  <a:lnTo>
                    <a:pt x="1632204" y="2667095"/>
                  </a:lnTo>
                  <a:lnTo>
                    <a:pt x="1632204" y="1233678"/>
                  </a:lnTo>
                  <a:lnTo>
                    <a:pt x="1496949" y="1233678"/>
                  </a:lnTo>
                  <a:close/>
                  <a:moveTo>
                    <a:pt x="1277398" y="1311974"/>
                  </a:moveTo>
                  <a:cubicBezTo>
                    <a:pt x="1277398" y="1344930"/>
                    <a:pt x="1250442" y="1371981"/>
                    <a:pt x="1217390" y="1371981"/>
                  </a:cubicBezTo>
                  <a:lnTo>
                    <a:pt x="1196530" y="1371981"/>
                  </a:lnTo>
                  <a:cubicBezTo>
                    <a:pt x="1163955" y="1371981"/>
                    <a:pt x="1137190" y="1345597"/>
                    <a:pt x="1136523" y="1313117"/>
                  </a:cubicBezTo>
                  <a:cubicBezTo>
                    <a:pt x="1135666" y="1269016"/>
                    <a:pt x="1099661" y="1233583"/>
                    <a:pt x="1055560" y="1233583"/>
                  </a:cubicBezTo>
                  <a:lnTo>
                    <a:pt x="1016222" y="1233583"/>
                  </a:lnTo>
                  <a:cubicBezTo>
                    <a:pt x="983266" y="1233583"/>
                    <a:pt x="956215" y="1206627"/>
                    <a:pt x="956215" y="1173575"/>
                  </a:cubicBezTo>
                  <a:lnTo>
                    <a:pt x="956215" y="1152716"/>
                  </a:lnTo>
                  <a:cubicBezTo>
                    <a:pt x="956215" y="1119759"/>
                    <a:pt x="983171" y="1092708"/>
                    <a:pt x="1016222" y="1092708"/>
                  </a:cubicBezTo>
                  <a:lnTo>
                    <a:pt x="1181005" y="1092708"/>
                  </a:lnTo>
                  <a:cubicBezTo>
                    <a:pt x="1184148" y="1092708"/>
                    <a:pt x="1186815" y="1092518"/>
                    <a:pt x="1189959" y="1092232"/>
                  </a:cubicBezTo>
                  <a:cubicBezTo>
                    <a:pt x="1192149" y="1091946"/>
                    <a:pt x="1194340" y="1091851"/>
                    <a:pt x="1196530" y="1091851"/>
                  </a:cubicBezTo>
                  <a:lnTo>
                    <a:pt x="1217390" y="1091851"/>
                  </a:lnTo>
                  <a:cubicBezTo>
                    <a:pt x="1250347" y="1091851"/>
                    <a:pt x="1277398" y="1118807"/>
                    <a:pt x="1277398" y="1151858"/>
                  </a:cubicBezTo>
                  <a:lnTo>
                    <a:pt x="1277398" y="1311974"/>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9" name="Freeform: Shape 208">
              <a:extLst>
                <a:ext uri="{FF2B5EF4-FFF2-40B4-BE49-F238E27FC236}">
                  <a16:creationId xmlns:a16="http://schemas.microsoft.com/office/drawing/2014/main" id="{E1168188-5084-486D-BD85-EBD8287FA20A}"/>
                </a:ext>
              </a:extLst>
            </p:cNvPr>
            <p:cNvSpPr/>
            <p:nvPr/>
          </p:nvSpPr>
          <p:spPr>
            <a:xfrm>
              <a:off x="5121228" y="1934892"/>
              <a:ext cx="931164" cy="707326"/>
            </a:xfrm>
            <a:custGeom>
              <a:avLst/>
              <a:gdLst>
                <a:gd name="connsiteX0" fmla="*/ 931164 w 931164"/>
                <a:gd name="connsiteY0" fmla="*/ 114300 h 707326"/>
                <a:gd name="connsiteX1" fmla="*/ 816007 w 931164"/>
                <a:gd name="connsiteY1" fmla="*/ 0 h 707326"/>
                <a:gd name="connsiteX2" fmla="*/ 308134 w 931164"/>
                <a:gd name="connsiteY2" fmla="*/ 0 h 707326"/>
                <a:gd name="connsiteX3" fmla="*/ 308134 w 931164"/>
                <a:gd name="connsiteY3" fmla="*/ 143827 h 707326"/>
                <a:gd name="connsiteX4" fmla="*/ 308229 w 931164"/>
                <a:gd name="connsiteY4" fmla="*/ 143827 h 707326"/>
                <a:gd name="connsiteX5" fmla="*/ 308229 w 931164"/>
                <a:gd name="connsiteY5" fmla="*/ 206883 h 707326"/>
                <a:gd name="connsiteX6" fmla="*/ 308229 w 931164"/>
                <a:gd name="connsiteY6" fmla="*/ 219742 h 707326"/>
                <a:gd name="connsiteX7" fmla="*/ 308229 w 931164"/>
                <a:gd name="connsiteY7" fmla="*/ 227933 h 707326"/>
                <a:gd name="connsiteX8" fmla="*/ 308134 w 931164"/>
                <a:gd name="connsiteY8" fmla="*/ 229171 h 707326"/>
                <a:gd name="connsiteX9" fmla="*/ 308134 w 931164"/>
                <a:gd name="connsiteY9" fmla="*/ 230696 h 707326"/>
                <a:gd name="connsiteX10" fmla="*/ 307943 w 931164"/>
                <a:gd name="connsiteY10" fmla="*/ 232410 h 707326"/>
                <a:gd name="connsiteX11" fmla="*/ 307658 w 931164"/>
                <a:gd name="connsiteY11" fmla="*/ 235363 h 707326"/>
                <a:gd name="connsiteX12" fmla="*/ 307181 w 931164"/>
                <a:gd name="connsiteY12" fmla="*/ 238411 h 707326"/>
                <a:gd name="connsiteX13" fmla="*/ 306610 w 931164"/>
                <a:gd name="connsiteY13" fmla="*/ 241268 h 707326"/>
                <a:gd name="connsiteX14" fmla="*/ 305848 w 931164"/>
                <a:gd name="connsiteY14" fmla="*/ 244221 h 707326"/>
                <a:gd name="connsiteX15" fmla="*/ 304991 w 931164"/>
                <a:gd name="connsiteY15" fmla="*/ 246983 h 707326"/>
                <a:gd name="connsiteX16" fmla="*/ 303943 w 931164"/>
                <a:gd name="connsiteY16" fmla="*/ 249746 h 707326"/>
                <a:gd name="connsiteX17" fmla="*/ 302895 w 931164"/>
                <a:gd name="connsiteY17" fmla="*/ 252413 h 707326"/>
                <a:gd name="connsiteX18" fmla="*/ 301657 w 931164"/>
                <a:gd name="connsiteY18" fmla="*/ 254984 h 707326"/>
                <a:gd name="connsiteX19" fmla="*/ 300324 w 931164"/>
                <a:gd name="connsiteY19" fmla="*/ 257556 h 707326"/>
                <a:gd name="connsiteX20" fmla="*/ 298799 w 931164"/>
                <a:gd name="connsiteY20" fmla="*/ 260032 h 707326"/>
                <a:gd name="connsiteX21" fmla="*/ 297275 w 931164"/>
                <a:gd name="connsiteY21" fmla="*/ 262414 h 707326"/>
                <a:gd name="connsiteX22" fmla="*/ 295561 w 931164"/>
                <a:gd name="connsiteY22" fmla="*/ 264700 h 707326"/>
                <a:gd name="connsiteX23" fmla="*/ 293751 w 931164"/>
                <a:gd name="connsiteY23" fmla="*/ 266986 h 707326"/>
                <a:gd name="connsiteX24" fmla="*/ 291846 w 931164"/>
                <a:gd name="connsiteY24" fmla="*/ 269081 h 707326"/>
                <a:gd name="connsiteX25" fmla="*/ 289846 w 931164"/>
                <a:gd name="connsiteY25" fmla="*/ 271177 h 707326"/>
                <a:gd name="connsiteX26" fmla="*/ 287655 w 931164"/>
                <a:gd name="connsiteY26" fmla="*/ 273082 h 707326"/>
                <a:gd name="connsiteX27" fmla="*/ 285560 w 931164"/>
                <a:gd name="connsiteY27" fmla="*/ 274892 h 707326"/>
                <a:gd name="connsiteX28" fmla="*/ 283179 w 931164"/>
                <a:gd name="connsiteY28" fmla="*/ 276606 h 707326"/>
                <a:gd name="connsiteX29" fmla="*/ 280892 w 931164"/>
                <a:gd name="connsiteY29" fmla="*/ 278225 h 707326"/>
                <a:gd name="connsiteX30" fmla="*/ 278321 w 931164"/>
                <a:gd name="connsiteY30" fmla="*/ 279749 h 707326"/>
                <a:gd name="connsiteX31" fmla="*/ 275940 w 931164"/>
                <a:gd name="connsiteY31" fmla="*/ 281178 h 707326"/>
                <a:gd name="connsiteX32" fmla="*/ 273177 w 931164"/>
                <a:gd name="connsiteY32" fmla="*/ 282511 h 707326"/>
                <a:gd name="connsiteX33" fmla="*/ 270701 w 931164"/>
                <a:gd name="connsiteY33" fmla="*/ 283655 h 707326"/>
                <a:gd name="connsiteX34" fmla="*/ 267653 w 931164"/>
                <a:gd name="connsiteY34" fmla="*/ 284797 h 707326"/>
                <a:gd name="connsiteX35" fmla="*/ 265272 w 931164"/>
                <a:gd name="connsiteY35" fmla="*/ 285655 h 707326"/>
                <a:gd name="connsiteX36" fmla="*/ 261938 w 931164"/>
                <a:gd name="connsiteY36" fmla="*/ 286512 h 707326"/>
                <a:gd name="connsiteX37" fmla="*/ 259556 w 931164"/>
                <a:gd name="connsiteY37" fmla="*/ 287084 h 707326"/>
                <a:gd name="connsiteX38" fmla="*/ 255651 w 931164"/>
                <a:gd name="connsiteY38" fmla="*/ 287655 h 707326"/>
                <a:gd name="connsiteX39" fmla="*/ 253651 w 931164"/>
                <a:gd name="connsiteY39" fmla="*/ 287941 h 707326"/>
                <a:gd name="connsiteX40" fmla="*/ 247555 w 931164"/>
                <a:gd name="connsiteY40" fmla="*/ 288226 h 707326"/>
                <a:gd name="connsiteX41" fmla="*/ 157449 w 931164"/>
                <a:gd name="connsiteY41" fmla="*/ 288226 h 707326"/>
                <a:gd name="connsiteX42" fmla="*/ 157449 w 931164"/>
                <a:gd name="connsiteY42" fmla="*/ 363950 h 707326"/>
                <a:gd name="connsiteX43" fmla="*/ 96964 w 931164"/>
                <a:gd name="connsiteY43" fmla="*/ 424434 h 707326"/>
                <a:gd name="connsiteX44" fmla="*/ 0 w 931164"/>
                <a:gd name="connsiteY44" fmla="*/ 424434 h 707326"/>
                <a:gd name="connsiteX45" fmla="*/ 0 w 931164"/>
                <a:gd name="connsiteY45" fmla="*/ 707326 h 707326"/>
                <a:gd name="connsiteX46" fmla="*/ 930879 w 931164"/>
                <a:gd name="connsiteY46" fmla="*/ 707326 h 707326"/>
                <a:gd name="connsiteX47" fmla="*/ 930879 w 931164"/>
                <a:gd name="connsiteY47" fmla="*/ 114300 h 70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31164" h="707326">
                  <a:moveTo>
                    <a:pt x="931164" y="114300"/>
                  </a:moveTo>
                  <a:cubicBezTo>
                    <a:pt x="931164" y="51435"/>
                    <a:pt x="879348" y="0"/>
                    <a:pt x="816007" y="0"/>
                  </a:cubicBezTo>
                  <a:lnTo>
                    <a:pt x="308134" y="0"/>
                  </a:lnTo>
                  <a:lnTo>
                    <a:pt x="308134" y="143827"/>
                  </a:lnTo>
                  <a:lnTo>
                    <a:pt x="308229" y="143827"/>
                  </a:lnTo>
                  <a:lnTo>
                    <a:pt x="308229" y="206883"/>
                  </a:lnTo>
                  <a:lnTo>
                    <a:pt x="308229" y="219742"/>
                  </a:lnTo>
                  <a:lnTo>
                    <a:pt x="308229" y="227933"/>
                  </a:lnTo>
                  <a:cubicBezTo>
                    <a:pt x="308229" y="228314"/>
                    <a:pt x="308134" y="228790"/>
                    <a:pt x="308134" y="229171"/>
                  </a:cubicBezTo>
                  <a:lnTo>
                    <a:pt x="308134" y="230696"/>
                  </a:lnTo>
                  <a:cubicBezTo>
                    <a:pt x="308134" y="231267"/>
                    <a:pt x="308039" y="231838"/>
                    <a:pt x="307943" y="232410"/>
                  </a:cubicBezTo>
                  <a:cubicBezTo>
                    <a:pt x="307848" y="233363"/>
                    <a:pt x="307753" y="234315"/>
                    <a:pt x="307658" y="235363"/>
                  </a:cubicBezTo>
                  <a:cubicBezTo>
                    <a:pt x="307563" y="236410"/>
                    <a:pt x="307372" y="237363"/>
                    <a:pt x="307181" y="238411"/>
                  </a:cubicBezTo>
                  <a:cubicBezTo>
                    <a:pt x="306991" y="239363"/>
                    <a:pt x="306800" y="240316"/>
                    <a:pt x="306610" y="241268"/>
                  </a:cubicBezTo>
                  <a:cubicBezTo>
                    <a:pt x="306420" y="242221"/>
                    <a:pt x="306134" y="243173"/>
                    <a:pt x="305848" y="244221"/>
                  </a:cubicBezTo>
                  <a:cubicBezTo>
                    <a:pt x="305562" y="245173"/>
                    <a:pt x="305371" y="246031"/>
                    <a:pt x="304991" y="246983"/>
                  </a:cubicBezTo>
                  <a:cubicBezTo>
                    <a:pt x="304705" y="247936"/>
                    <a:pt x="304324" y="248793"/>
                    <a:pt x="303943" y="249746"/>
                  </a:cubicBezTo>
                  <a:cubicBezTo>
                    <a:pt x="303562" y="250603"/>
                    <a:pt x="303276" y="251555"/>
                    <a:pt x="302895" y="252413"/>
                  </a:cubicBezTo>
                  <a:cubicBezTo>
                    <a:pt x="302514" y="253270"/>
                    <a:pt x="302038" y="254127"/>
                    <a:pt x="301657" y="254984"/>
                  </a:cubicBezTo>
                  <a:cubicBezTo>
                    <a:pt x="301180" y="255842"/>
                    <a:pt x="300800" y="256699"/>
                    <a:pt x="300324" y="257556"/>
                  </a:cubicBezTo>
                  <a:cubicBezTo>
                    <a:pt x="299847" y="258413"/>
                    <a:pt x="299371" y="259175"/>
                    <a:pt x="298799" y="260032"/>
                  </a:cubicBezTo>
                  <a:cubicBezTo>
                    <a:pt x="298323" y="260794"/>
                    <a:pt x="297752" y="261652"/>
                    <a:pt x="297275" y="262414"/>
                  </a:cubicBezTo>
                  <a:cubicBezTo>
                    <a:pt x="296704" y="263176"/>
                    <a:pt x="296133" y="263938"/>
                    <a:pt x="295561" y="264700"/>
                  </a:cubicBezTo>
                  <a:cubicBezTo>
                    <a:pt x="294990" y="265462"/>
                    <a:pt x="294418" y="266224"/>
                    <a:pt x="293751" y="266986"/>
                  </a:cubicBezTo>
                  <a:cubicBezTo>
                    <a:pt x="293180" y="267748"/>
                    <a:pt x="292513" y="268414"/>
                    <a:pt x="291846" y="269081"/>
                  </a:cubicBezTo>
                  <a:cubicBezTo>
                    <a:pt x="291179" y="269748"/>
                    <a:pt x="290513" y="270510"/>
                    <a:pt x="289846" y="271177"/>
                  </a:cubicBezTo>
                  <a:cubicBezTo>
                    <a:pt x="289179" y="271843"/>
                    <a:pt x="288417" y="272510"/>
                    <a:pt x="287655" y="273082"/>
                  </a:cubicBezTo>
                  <a:cubicBezTo>
                    <a:pt x="286988" y="273748"/>
                    <a:pt x="286227" y="274320"/>
                    <a:pt x="285560" y="274892"/>
                  </a:cubicBezTo>
                  <a:cubicBezTo>
                    <a:pt x="284798" y="275463"/>
                    <a:pt x="284036" y="276034"/>
                    <a:pt x="283179" y="276606"/>
                  </a:cubicBezTo>
                  <a:cubicBezTo>
                    <a:pt x="282416" y="277177"/>
                    <a:pt x="281654" y="277749"/>
                    <a:pt x="280892" y="278225"/>
                  </a:cubicBezTo>
                  <a:cubicBezTo>
                    <a:pt x="280035" y="278797"/>
                    <a:pt x="279178" y="279273"/>
                    <a:pt x="278321" y="279749"/>
                  </a:cubicBezTo>
                  <a:cubicBezTo>
                    <a:pt x="277559" y="280225"/>
                    <a:pt x="276796" y="280702"/>
                    <a:pt x="275940" y="281178"/>
                  </a:cubicBezTo>
                  <a:cubicBezTo>
                    <a:pt x="274987" y="281654"/>
                    <a:pt x="274130" y="282130"/>
                    <a:pt x="273177" y="282511"/>
                  </a:cubicBezTo>
                  <a:cubicBezTo>
                    <a:pt x="272320" y="282892"/>
                    <a:pt x="271558" y="283273"/>
                    <a:pt x="270701" y="283655"/>
                  </a:cubicBezTo>
                  <a:cubicBezTo>
                    <a:pt x="269748" y="284035"/>
                    <a:pt x="268700" y="284417"/>
                    <a:pt x="267653" y="284797"/>
                  </a:cubicBezTo>
                  <a:cubicBezTo>
                    <a:pt x="266891" y="285083"/>
                    <a:pt x="266033" y="285369"/>
                    <a:pt x="265272" y="285655"/>
                  </a:cubicBezTo>
                  <a:cubicBezTo>
                    <a:pt x="264129" y="286036"/>
                    <a:pt x="263080" y="286226"/>
                    <a:pt x="261938" y="286512"/>
                  </a:cubicBezTo>
                  <a:cubicBezTo>
                    <a:pt x="261176" y="286702"/>
                    <a:pt x="260414" y="286988"/>
                    <a:pt x="259556" y="287084"/>
                  </a:cubicBezTo>
                  <a:cubicBezTo>
                    <a:pt x="258223" y="287369"/>
                    <a:pt x="256890" y="287464"/>
                    <a:pt x="255651" y="287655"/>
                  </a:cubicBezTo>
                  <a:cubicBezTo>
                    <a:pt x="254984" y="287750"/>
                    <a:pt x="254318" y="287846"/>
                    <a:pt x="253651" y="287941"/>
                  </a:cubicBezTo>
                  <a:cubicBezTo>
                    <a:pt x="251651" y="288131"/>
                    <a:pt x="249650" y="288226"/>
                    <a:pt x="247555" y="288226"/>
                  </a:cubicBezTo>
                  <a:lnTo>
                    <a:pt x="157449" y="288226"/>
                  </a:lnTo>
                  <a:lnTo>
                    <a:pt x="157449" y="363950"/>
                  </a:lnTo>
                  <a:cubicBezTo>
                    <a:pt x="157449" y="397192"/>
                    <a:pt x="130207" y="424434"/>
                    <a:pt x="96964" y="424434"/>
                  </a:cubicBezTo>
                  <a:lnTo>
                    <a:pt x="0" y="424434"/>
                  </a:lnTo>
                  <a:lnTo>
                    <a:pt x="0" y="707326"/>
                  </a:lnTo>
                  <a:lnTo>
                    <a:pt x="930879" y="707326"/>
                  </a:lnTo>
                  <a:lnTo>
                    <a:pt x="930879" y="11430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10" name="Freeform: Shape 209">
              <a:extLst>
                <a:ext uri="{FF2B5EF4-FFF2-40B4-BE49-F238E27FC236}">
                  <a16:creationId xmlns:a16="http://schemas.microsoft.com/office/drawing/2014/main" id="{1F154C30-B0BC-4216-8E39-C52393F48F52}"/>
                </a:ext>
              </a:extLst>
            </p:cNvPr>
            <p:cNvSpPr/>
            <p:nvPr/>
          </p:nvSpPr>
          <p:spPr>
            <a:xfrm>
              <a:off x="4648978" y="4562649"/>
              <a:ext cx="325278" cy="429958"/>
            </a:xfrm>
            <a:custGeom>
              <a:avLst/>
              <a:gdLst>
                <a:gd name="connsiteX0" fmla="*/ 211741 w 325278"/>
                <a:gd name="connsiteY0" fmla="*/ 95 h 429958"/>
                <a:gd name="connsiteX1" fmla="*/ 172593 w 325278"/>
                <a:gd name="connsiteY1" fmla="*/ 95 h 429958"/>
                <a:gd name="connsiteX2" fmla="*/ 107252 w 325278"/>
                <a:gd name="connsiteY2" fmla="*/ 95 h 429958"/>
                <a:gd name="connsiteX3" fmla="*/ 95155 w 325278"/>
                <a:gd name="connsiteY3" fmla="*/ 95 h 429958"/>
                <a:gd name="connsiteX4" fmla="*/ 0 w 325278"/>
                <a:gd name="connsiteY4" fmla="*/ 95 h 429958"/>
                <a:gd name="connsiteX5" fmla="*/ 11621 w 325278"/>
                <a:gd name="connsiteY5" fmla="*/ 34004 h 429958"/>
                <a:gd name="connsiteX6" fmla="*/ 11049 w 325278"/>
                <a:gd name="connsiteY6" fmla="*/ 232791 h 429958"/>
                <a:gd name="connsiteX7" fmla="*/ 11049 w 325278"/>
                <a:gd name="connsiteY7" fmla="*/ 236315 h 429958"/>
                <a:gd name="connsiteX8" fmla="*/ 11049 w 325278"/>
                <a:gd name="connsiteY8" fmla="*/ 237839 h 429958"/>
                <a:gd name="connsiteX9" fmla="*/ 11049 w 325278"/>
                <a:gd name="connsiteY9" fmla="*/ 237839 h 429958"/>
                <a:gd name="connsiteX10" fmla="*/ 11144 w 325278"/>
                <a:gd name="connsiteY10" fmla="*/ 239268 h 429958"/>
                <a:gd name="connsiteX11" fmla="*/ 11144 w 325278"/>
                <a:gd name="connsiteY11" fmla="*/ 239268 h 429958"/>
                <a:gd name="connsiteX12" fmla="*/ 11239 w 325278"/>
                <a:gd name="connsiteY12" fmla="*/ 240697 h 429958"/>
                <a:gd name="connsiteX13" fmla="*/ 11239 w 325278"/>
                <a:gd name="connsiteY13" fmla="*/ 240697 h 429958"/>
                <a:gd name="connsiteX14" fmla="*/ 11335 w 325278"/>
                <a:gd name="connsiteY14" fmla="*/ 242126 h 429958"/>
                <a:gd name="connsiteX15" fmla="*/ 11335 w 325278"/>
                <a:gd name="connsiteY15" fmla="*/ 242126 h 429958"/>
                <a:gd name="connsiteX16" fmla="*/ 11525 w 325278"/>
                <a:gd name="connsiteY16" fmla="*/ 243554 h 429958"/>
                <a:gd name="connsiteX17" fmla="*/ 11525 w 325278"/>
                <a:gd name="connsiteY17" fmla="*/ 243554 h 429958"/>
                <a:gd name="connsiteX18" fmla="*/ 11716 w 325278"/>
                <a:gd name="connsiteY18" fmla="*/ 244983 h 429958"/>
                <a:gd name="connsiteX19" fmla="*/ 11716 w 325278"/>
                <a:gd name="connsiteY19" fmla="*/ 244983 h 429958"/>
                <a:gd name="connsiteX20" fmla="*/ 12002 w 325278"/>
                <a:gd name="connsiteY20" fmla="*/ 246412 h 429958"/>
                <a:gd name="connsiteX21" fmla="*/ 12002 w 325278"/>
                <a:gd name="connsiteY21" fmla="*/ 246412 h 429958"/>
                <a:gd name="connsiteX22" fmla="*/ 12287 w 325278"/>
                <a:gd name="connsiteY22" fmla="*/ 247841 h 429958"/>
                <a:gd name="connsiteX23" fmla="*/ 12287 w 325278"/>
                <a:gd name="connsiteY23" fmla="*/ 247841 h 429958"/>
                <a:gd name="connsiteX24" fmla="*/ 12573 w 325278"/>
                <a:gd name="connsiteY24" fmla="*/ 249269 h 429958"/>
                <a:gd name="connsiteX25" fmla="*/ 12573 w 325278"/>
                <a:gd name="connsiteY25" fmla="*/ 249269 h 429958"/>
                <a:gd name="connsiteX26" fmla="*/ 12954 w 325278"/>
                <a:gd name="connsiteY26" fmla="*/ 250698 h 429958"/>
                <a:gd name="connsiteX27" fmla="*/ 12954 w 325278"/>
                <a:gd name="connsiteY27" fmla="*/ 250698 h 429958"/>
                <a:gd name="connsiteX28" fmla="*/ 64294 w 325278"/>
                <a:gd name="connsiteY28" fmla="*/ 293751 h 429958"/>
                <a:gd name="connsiteX29" fmla="*/ 64294 w 325278"/>
                <a:gd name="connsiteY29" fmla="*/ 293751 h 429958"/>
                <a:gd name="connsiteX30" fmla="*/ 65722 w 325278"/>
                <a:gd name="connsiteY30" fmla="*/ 293846 h 429958"/>
                <a:gd name="connsiteX31" fmla="*/ 65722 w 325278"/>
                <a:gd name="connsiteY31" fmla="*/ 293846 h 429958"/>
                <a:gd name="connsiteX32" fmla="*/ 66199 w 325278"/>
                <a:gd name="connsiteY32" fmla="*/ 293846 h 429958"/>
                <a:gd name="connsiteX33" fmla="*/ 69342 w 325278"/>
                <a:gd name="connsiteY33" fmla="*/ 293941 h 429958"/>
                <a:gd name="connsiteX34" fmla="*/ 76771 w 325278"/>
                <a:gd name="connsiteY34" fmla="*/ 293941 h 429958"/>
                <a:gd name="connsiteX35" fmla="*/ 157734 w 325278"/>
                <a:gd name="connsiteY35" fmla="*/ 374904 h 429958"/>
                <a:gd name="connsiteX36" fmla="*/ 157734 w 325278"/>
                <a:gd name="connsiteY36" fmla="*/ 429959 h 429958"/>
                <a:gd name="connsiteX37" fmla="*/ 268510 w 325278"/>
                <a:gd name="connsiteY37" fmla="*/ 429959 h 429958"/>
                <a:gd name="connsiteX38" fmla="*/ 325279 w 325278"/>
                <a:gd name="connsiteY38" fmla="*/ 381476 h 429958"/>
                <a:gd name="connsiteX39" fmla="*/ 325279 w 325278"/>
                <a:gd name="connsiteY39" fmla="*/ 0 h 429958"/>
                <a:gd name="connsiteX40" fmla="*/ 211741 w 325278"/>
                <a:gd name="connsiteY40" fmla="*/ 0 h 42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5278" h="429958">
                  <a:moveTo>
                    <a:pt x="211741" y="95"/>
                  </a:moveTo>
                  <a:lnTo>
                    <a:pt x="172593" y="95"/>
                  </a:lnTo>
                  <a:lnTo>
                    <a:pt x="107252" y="95"/>
                  </a:lnTo>
                  <a:lnTo>
                    <a:pt x="95155" y="95"/>
                  </a:lnTo>
                  <a:lnTo>
                    <a:pt x="0" y="95"/>
                  </a:lnTo>
                  <a:cubicBezTo>
                    <a:pt x="7239" y="7906"/>
                    <a:pt x="11716" y="18764"/>
                    <a:pt x="11621" y="34004"/>
                  </a:cubicBezTo>
                  <a:lnTo>
                    <a:pt x="11049" y="232791"/>
                  </a:lnTo>
                  <a:lnTo>
                    <a:pt x="11049" y="236315"/>
                  </a:lnTo>
                  <a:lnTo>
                    <a:pt x="11049" y="237839"/>
                  </a:lnTo>
                  <a:lnTo>
                    <a:pt x="11049" y="237839"/>
                  </a:lnTo>
                  <a:lnTo>
                    <a:pt x="11144" y="239268"/>
                  </a:lnTo>
                  <a:lnTo>
                    <a:pt x="11144" y="239268"/>
                  </a:lnTo>
                  <a:lnTo>
                    <a:pt x="11239" y="240697"/>
                  </a:lnTo>
                  <a:lnTo>
                    <a:pt x="11239" y="240697"/>
                  </a:lnTo>
                  <a:lnTo>
                    <a:pt x="11335" y="242126"/>
                  </a:lnTo>
                  <a:lnTo>
                    <a:pt x="11335" y="242126"/>
                  </a:lnTo>
                  <a:lnTo>
                    <a:pt x="11525" y="243554"/>
                  </a:lnTo>
                  <a:lnTo>
                    <a:pt x="11525" y="243554"/>
                  </a:lnTo>
                  <a:lnTo>
                    <a:pt x="11716" y="244983"/>
                  </a:lnTo>
                  <a:lnTo>
                    <a:pt x="11716" y="244983"/>
                  </a:lnTo>
                  <a:lnTo>
                    <a:pt x="12002" y="246412"/>
                  </a:lnTo>
                  <a:lnTo>
                    <a:pt x="12002" y="246412"/>
                  </a:lnTo>
                  <a:cubicBezTo>
                    <a:pt x="12097" y="246888"/>
                    <a:pt x="12192" y="247364"/>
                    <a:pt x="12287" y="247841"/>
                  </a:cubicBezTo>
                  <a:lnTo>
                    <a:pt x="12287" y="247841"/>
                  </a:lnTo>
                  <a:lnTo>
                    <a:pt x="12573" y="249269"/>
                  </a:lnTo>
                  <a:lnTo>
                    <a:pt x="12573" y="249269"/>
                  </a:lnTo>
                  <a:lnTo>
                    <a:pt x="12954" y="250698"/>
                  </a:lnTo>
                  <a:lnTo>
                    <a:pt x="12954" y="250698"/>
                  </a:lnTo>
                  <a:cubicBezTo>
                    <a:pt x="19145" y="273844"/>
                    <a:pt x="39434" y="291655"/>
                    <a:pt x="64294" y="293751"/>
                  </a:cubicBezTo>
                  <a:lnTo>
                    <a:pt x="64294" y="293751"/>
                  </a:lnTo>
                  <a:lnTo>
                    <a:pt x="65722" y="293846"/>
                  </a:lnTo>
                  <a:lnTo>
                    <a:pt x="65722" y="293846"/>
                  </a:lnTo>
                  <a:lnTo>
                    <a:pt x="66199" y="293846"/>
                  </a:lnTo>
                  <a:cubicBezTo>
                    <a:pt x="67342" y="293846"/>
                    <a:pt x="68199" y="293941"/>
                    <a:pt x="69342" y="293941"/>
                  </a:cubicBezTo>
                  <a:lnTo>
                    <a:pt x="76771" y="293941"/>
                  </a:lnTo>
                  <a:cubicBezTo>
                    <a:pt x="121349" y="293941"/>
                    <a:pt x="157734" y="330327"/>
                    <a:pt x="157734" y="374904"/>
                  </a:cubicBezTo>
                  <a:lnTo>
                    <a:pt x="157734" y="429959"/>
                  </a:lnTo>
                  <a:lnTo>
                    <a:pt x="268510" y="429959"/>
                  </a:lnTo>
                  <a:cubicBezTo>
                    <a:pt x="297085" y="429959"/>
                    <a:pt x="320898" y="408813"/>
                    <a:pt x="325279" y="381476"/>
                  </a:cubicBezTo>
                  <a:cubicBezTo>
                    <a:pt x="325279" y="381476"/>
                    <a:pt x="325279" y="80201"/>
                    <a:pt x="325279" y="0"/>
                  </a:cubicBezTo>
                  <a:lnTo>
                    <a:pt x="211741"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11" name="Freeform: Shape 210">
              <a:extLst>
                <a:ext uri="{FF2B5EF4-FFF2-40B4-BE49-F238E27FC236}">
                  <a16:creationId xmlns:a16="http://schemas.microsoft.com/office/drawing/2014/main" id="{BEF1A51A-4CDC-4918-922A-8E42BA210951}"/>
                </a:ext>
              </a:extLst>
            </p:cNvPr>
            <p:cNvSpPr/>
            <p:nvPr/>
          </p:nvSpPr>
          <p:spPr>
            <a:xfrm>
              <a:off x="4486386" y="4284043"/>
              <a:ext cx="276796" cy="278606"/>
            </a:xfrm>
            <a:custGeom>
              <a:avLst/>
              <a:gdLst>
                <a:gd name="connsiteX0" fmla="*/ 115158 w 276796"/>
                <a:gd name="connsiteY0" fmla="*/ 95 h 278606"/>
                <a:gd name="connsiteX1" fmla="*/ 0 w 276796"/>
                <a:gd name="connsiteY1" fmla="*/ 114395 h 278606"/>
                <a:gd name="connsiteX2" fmla="*/ 0 w 276796"/>
                <a:gd name="connsiteY2" fmla="*/ 164402 h 278606"/>
                <a:gd name="connsiteX3" fmla="*/ 191 w 276796"/>
                <a:gd name="connsiteY3" fmla="*/ 167545 h 278606"/>
                <a:gd name="connsiteX4" fmla="*/ 0 w 276796"/>
                <a:gd name="connsiteY4" fmla="*/ 170688 h 278606"/>
                <a:gd name="connsiteX5" fmla="*/ 0 w 276796"/>
                <a:gd name="connsiteY5" fmla="*/ 278606 h 278606"/>
                <a:gd name="connsiteX6" fmla="*/ 115158 w 276796"/>
                <a:gd name="connsiteY6" fmla="*/ 278606 h 278606"/>
                <a:gd name="connsiteX7" fmla="*/ 154305 w 276796"/>
                <a:gd name="connsiteY7" fmla="*/ 278606 h 278606"/>
                <a:gd name="connsiteX8" fmla="*/ 276797 w 276796"/>
                <a:gd name="connsiteY8" fmla="*/ 278606 h 278606"/>
                <a:gd name="connsiteX9" fmla="*/ 276797 w 276796"/>
                <a:gd name="connsiteY9" fmla="*/ 0 h 278606"/>
                <a:gd name="connsiteX10" fmla="*/ 115158 w 276796"/>
                <a:gd name="connsiteY10" fmla="*/ 0 h 27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6796" h="278606">
                  <a:moveTo>
                    <a:pt x="115158" y="95"/>
                  </a:moveTo>
                  <a:cubicBezTo>
                    <a:pt x="51816" y="95"/>
                    <a:pt x="0" y="51530"/>
                    <a:pt x="0" y="114395"/>
                  </a:cubicBezTo>
                  <a:lnTo>
                    <a:pt x="0" y="164402"/>
                  </a:lnTo>
                  <a:cubicBezTo>
                    <a:pt x="0" y="165449"/>
                    <a:pt x="95" y="166497"/>
                    <a:pt x="191" y="167545"/>
                  </a:cubicBezTo>
                  <a:cubicBezTo>
                    <a:pt x="95" y="168593"/>
                    <a:pt x="0" y="169640"/>
                    <a:pt x="0" y="170688"/>
                  </a:cubicBezTo>
                  <a:lnTo>
                    <a:pt x="0" y="278606"/>
                  </a:lnTo>
                  <a:lnTo>
                    <a:pt x="115158" y="278606"/>
                  </a:lnTo>
                  <a:lnTo>
                    <a:pt x="154305" y="278606"/>
                  </a:lnTo>
                  <a:lnTo>
                    <a:pt x="276797" y="278606"/>
                  </a:lnTo>
                  <a:lnTo>
                    <a:pt x="276797" y="0"/>
                  </a:lnTo>
                  <a:lnTo>
                    <a:pt x="115158"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12" name="Freeform: Shape 211">
              <a:extLst>
                <a:ext uri="{FF2B5EF4-FFF2-40B4-BE49-F238E27FC236}">
                  <a16:creationId xmlns:a16="http://schemas.microsoft.com/office/drawing/2014/main" id="{01478734-0AC6-49AA-BF32-5CA553A98943}"/>
                </a:ext>
              </a:extLst>
            </p:cNvPr>
            <p:cNvSpPr/>
            <p:nvPr/>
          </p:nvSpPr>
          <p:spPr>
            <a:xfrm>
              <a:off x="4651074" y="3828367"/>
              <a:ext cx="633888" cy="734377"/>
            </a:xfrm>
            <a:custGeom>
              <a:avLst/>
              <a:gdLst>
                <a:gd name="connsiteX0" fmla="*/ 575024 w 633888"/>
                <a:gd name="connsiteY0" fmla="*/ 0 h 734377"/>
                <a:gd name="connsiteX1" fmla="*/ 472916 w 633888"/>
                <a:gd name="connsiteY1" fmla="*/ 0 h 734377"/>
                <a:gd name="connsiteX2" fmla="*/ 273463 w 633888"/>
                <a:gd name="connsiteY2" fmla="*/ 0 h 734377"/>
                <a:gd name="connsiteX3" fmla="*/ 247079 w 633888"/>
                <a:gd name="connsiteY3" fmla="*/ 0 h 734377"/>
                <a:gd name="connsiteX4" fmla="*/ 233648 w 633888"/>
                <a:gd name="connsiteY4" fmla="*/ 857 h 734377"/>
                <a:gd name="connsiteX5" fmla="*/ 82487 w 633888"/>
                <a:gd name="connsiteY5" fmla="*/ 1238 h 734377"/>
                <a:gd name="connsiteX6" fmla="*/ 762 w 633888"/>
                <a:gd name="connsiteY6" fmla="*/ 762 h 734377"/>
                <a:gd name="connsiteX7" fmla="*/ 762 w 633888"/>
                <a:gd name="connsiteY7" fmla="*/ 141637 h 734377"/>
                <a:gd name="connsiteX8" fmla="*/ 0 w 633888"/>
                <a:gd name="connsiteY8" fmla="*/ 141637 h 734377"/>
                <a:gd name="connsiteX9" fmla="*/ 0 w 633888"/>
                <a:gd name="connsiteY9" fmla="*/ 455771 h 734377"/>
                <a:gd name="connsiteX10" fmla="*/ 93250 w 633888"/>
                <a:gd name="connsiteY10" fmla="*/ 455771 h 734377"/>
                <a:gd name="connsiteX11" fmla="*/ 105346 w 633888"/>
                <a:gd name="connsiteY11" fmla="*/ 455771 h 734377"/>
                <a:gd name="connsiteX12" fmla="*/ 110776 w 633888"/>
                <a:gd name="connsiteY12" fmla="*/ 455771 h 734377"/>
                <a:gd name="connsiteX13" fmla="*/ 110776 w 633888"/>
                <a:gd name="connsiteY13" fmla="*/ 734378 h 734377"/>
                <a:gd name="connsiteX14" fmla="*/ 182309 w 633888"/>
                <a:gd name="connsiteY14" fmla="*/ 734378 h 734377"/>
                <a:gd name="connsiteX15" fmla="*/ 218504 w 633888"/>
                <a:gd name="connsiteY15" fmla="*/ 734378 h 734377"/>
                <a:gd name="connsiteX16" fmla="*/ 324993 w 633888"/>
                <a:gd name="connsiteY16" fmla="*/ 734378 h 734377"/>
                <a:gd name="connsiteX17" fmla="*/ 324993 w 633888"/>
                <a:gd name="connsiteY17" fmla="*/ 711232 h 734377"/>
                <a:gd name="connsiteX18" fmla="*/ 437674 w 633888"/>
                <a:gd name="connsiteY18" fmla="*/ 615029 h 734377"/>
                <a:gd name="connsiteX19" fmla="*/ 633889 w 633888"/>
                <a:gd name="connsiteY19" fmla="*/ 615029 h 734377"/>
                <a:gd name="connsiteX20" fmla="*/ 633889 w 633888"/>
                <a:gd name="connsiteY20" fmla="*/ 512731 h 734377"/>
                <a:gd name="connsiteX21" fmla="*/ 633889 w 633888"/>
                <a:gd name="connsiteY21" fmla="*/ 232886 h 734377"/>
                <a:gd name="connsiteX22" fmla="*/ 633889 w 633888"/>
                <a:gd name="connsiteY22" fmla="*/ 58769 h 734377"/>
                <a:gd name="connsiteX23" fmla="*/ 575024 w 633888"/>
                <a:gd name="connsiteY23" fmla="*/ 0 h 734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3888" h="734377">
                  <a:moveTo>
                    <a:pt x="575024" y="0"/>
                  </a:moveTo>
                  <a:lnTo>
                    <a:pt x="472916" y="0"/>
                  </a:lnTo>
                  <a:lnTo>
                    <a:pt x="273463" y="0"/>
                  </a:lnTo>
                  <a:lnTo>
                    <a:pt x="247079" y="0"/>
                  </a:lnTo>
                  <a:cubicBezTo>
                    <a:pt x="242506" y="0"/>
                    <a:pt x="238030" y="381"/>
                    <a:pt x="233648" y="857"/>
                  </a:cubicBezTo>
                  <a:lnTo>
                    <a:pt x="82487" y="1238"/>
                  </a:lnTo>
                  <a:lnTo>
                    <a:pt x="762" y="762"/>
                  </a:lnTo>
                  <a:lnTo>
                    <a:pt x="762" y="141637"/>
                  </a:lnTo>
                  <a:lnTo>
                    <a:pt x="0" y="141637"/>
                  </a:lnTo>
                  <a:lnTo>
                    <a:pt x="0" y="455771"/>
                  </a:lnTo>
                  <a:lnTo>
                    <a:pt x="93250" y="455771"/>
                  </a:lnTo>
                  <a:lnTo>
                    <a:pt x="105346" y="455771"/>
                  </a:lnTo>
                  <a:lnTo>
                    <a:pt x="110776" y="455771"/>
                  </a:lnTo>
                  <a:lnTo>
                    <a:pt x="110776" y="734378"/>
                  </a:lnTo>
                  <a:lnTo>
                    <a:pt x="182309" y="734378"/>
                  </a:lnTo>
                  <a:lnTo>
                    <a:pt x="218504" y="734378"/>
                  </a:lnTo>
                  <a:lnTo>
                    <a:pt x="324993" y="734378"/>
                  </a:lnTo>
                  <a:lnTo>
                    <a:pt x="324993" y="711232"/>
                  </a:lnTo>
                  <a:cubicBezTo>
                    <a:pt x="333756" y="656939"/>
                    <a:pt x="381000" y="615029"/>
                    <a:pt x="437674" y="615029"/>
                  </a:cubicBezTo>
                  <a:lnTo>
                    <a:pt x="633889" y="615029"/>
                  </a:lnTo>
                  <a:lnTo>
                    <a:pt x="633889" y="512731"/>
                  </a:lnTo>
                  <a:lnTo>
                    <a:pt x="633889" y="232886"/>
                  </a:lnTo>
                  <a:lnTo>
                    <a:pt x="633889" y="58769"/>
                  </a:lnTo>
                  <a:cubicBezTo>
                    <a:pt x="633699" y="26384"/>
                    <a:pt x="607314" y="0"/>
                    <a:pt x="575024" y="0"/>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1171564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ppendix">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0"/>
          </p:nvPr>
        </p:nvSpPr>
        <p:spPr/>
        <p:txBody>
          <a:bodyPr/>
          <a:lstStyle>
            <a:lvl1pPr>
              <a:defRPr b="0" i="0"/>
            </a:lvl1pPr>
          </a:lstStyle>
          <a:p>
            <a:fld id="{F551322C-20B2-48C3-B63D-68158FEBF630}" type="slidenum">
              <a:rPr lang="en-US" smtClean="0"/>
              <a:pPr/>
              <a:t>‹Nr.›</a:t>
            </a:fld>
            <a:endParaRPr lang="en-US" dirty="0"/>
          </a:p>
        </p:txBody>
      </p:sp>
      <p:sp>
        <p:nvSpPr>
          <p:cNvPr id="22" name="Text Placeholder 15"/>
          <p:cNvSpPr>
            <a:spLocks noGrp="1"/>
          </p:cNvSpPr>
          <p:nvPr>
            <p:ph type="body" sz="quarter" idx="12" hasCustomPrompt="1"/>
          </p:nvPr>
        </p:nvSpPr>
        <p:spPr>
          <a:xfrm>
            <a:off x="1927517" y="1792800"/>
            <a:ext cx="7395317" cy="792162"/>
          </a:xfrm>
          <a:prstGeom prst="rect">
            <a:avLst/>
          </a:prstGeom>
        </p:spPr>
        <p:txBody>
          <a:bodyPr vert="horz" wrap="square" lIns="72000" tIns="36000" rIns="72000" bIns="36000" rtlCol="0" anchor="ctr" anchorCtr="0">
            <a:noAutofit/>
          </a:bodyPr>
          <a:lstStyle>
            <a:lvl1pPr>
              <a:defRPr lang="en-US" sz="3000" b="0" i="0" baseline="0" dirty="0">
                <a:solidFill>
                  <a:srgbClr val="3366FF"/>
                </a:solidFill>
              </a:defRPr>
            </a:lvl1pPr>
          </a:lstStyle>
          <a:p>
            <a:pPr lvl="0"/>
            <a:r>
              <a:rPr lang="en-US" dirty="0"/>
              <a:t>Appendix</a:t>
            </a:r>
          </a:p>
        </p:txBody>
      </p:sp>
      <p:pic>
        <p:nvPicPr>
          <p:cNvPr id="60" name="Picture 59">
            <a:extLst>
              <a:ext uri="{FF2B5EF4-FFF2-40B4-BE49-F238E27FC236}">
                <a16:creationId xmlns:a16="http://schemas.microsoft.com/office/drawing/2014/main" id="{D5DB83FA-5C3A-44ED-B44C-D3FE75776841}"/>
              </a:ext>
            </a:extLst>
          </p:cNvPr>
          <p:cNvPicPr>
            <a:picLocks noChangeAspect="1"/>
          </p:cNvPicPr>
          <p:nvPr userDrawn="1"/>
        </p:nvPicPr>
        <p:blipFill>
          <a:blip r:embed="rId2"/>
          <a:stretch>
            <a:fillRect/>
          </a:stretch>
        </p:blipFill>
        <p:spPr>
          <a:xfrm>
            <a:off x="205062" y="5137252"/>
            <a:ext cx="814736" cy="305962"/>
          </a:xfrm>
          <a:prstGeom prst="rect">
            <a:avLst/>
          </a:prstGeom>
        </p:spPr>
      </p:pic>
      <p:pic>
        <p:nvPicPr>
          <p:cNvPr id="61" name="Picture 60">
            <a:extLst>
              <a:ext uri="{FF2B5EF4-FFF2-40B4-BE49-F238E27FC236}">
                <a16:creationId xmlns:a16="http://schemas.microsoft.com/office/drawing/2014/main" id="{75895028-E589-4F33-808B-9C3894E767F2}"/>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09527" y="4216462"/>
            <a:ext cx="663210" cy="529678"/>
          </a:xfrm>
          <a:prstGeom prst="rect">
            <a:avLst/>
          </a:prstGeom>
        </p:spPr>
      </p:pic>
      <p:pic>
        <p:nvPicPr>
          <p:cNvPr id="62" name="Picture 61">
            <a:extLst>
              <a:ext uri="{FF2B5EF4-FFF2-40B4-BE49-F238E27FC236}">
                <a16:creationId xmlns:a16="http://schemas.microsoft.com/office/drawing/2014/main" id="{3F101822-F690-4F56-B070-AB6DD6F71706}"/>
              </a:ext>
            </a:extLst>
          </p:cNvPr>
          <p:cNvPicPr>
            <a:picLocks noChangeAspect="1"/>
          </p:cNvPicPr>
          <p:nvPr userDrawn="1"/>
        </p:nvPicPr>
        <p:blipFill>
          <a:blip r:embed="rId4"/>
          <a:stretch>
            <a:fillRect/>
          </a:stretch>
        </p:blipFill>
        <p:spPr>
          <a:xfrm>
            <a:off x="266404" y="2421002"/>
            <a:ext cx="740405" cy="322741"/>
          </a:xfrm>
          <a:prstGeom prst="rect">
            <a:avLst/>
          </a:prstGeom>
        </p:spPr>
      </p:pic>
      <p:pic>
        <p:nvPicPr>
          <p:cNvPr id="63" name="Picture 62">
            <a:extLst>
              <a:ext uri="{FF2B5EF4-FFF2-40B4-BE49-F238E27FC236}">
                <a16:creationId xmlns:a16="http://schemas.microsoft.com/office/drawing/2014/main" id="{CA73086A-306F-4C94-93BE-402DB0DA7242}"/>
              </a:ext>
            </a:extLst>
          </p:cNvPr>
          <p:cNvPicPr>
            <a:picLocks noChangeAspect="1"/>
          </p:cNvPicPr>
          <p:nvPr userDrawn="1"/>
        </p:nvPicPr>
        <p:blipFill>
          <a:blip r:embed="rId5"/>
          <a:stretch>
            <a:fillRect/>
          </a:stretch>
        </p:blipFill>
        <p:spPr>
          <a:xfrm>
            <a:off x="289456" y="3550937"/>
            <a:ext cx="648702" cy="325052"/>
          </a:xfrm>
          <a:prstGeom prst="rect">
            <a:avLst/>
          </a:prstGeom>
        </p:spPr>
      </p:pic>
      <p:pic>
        <p:nvPicPr>
          <p:cNvPr id="64" name="Picture 12" descr="http://www.ingenieurjobs.de/content/tinybrowser/image/transnetbw_gmbh.jpg">
            <a:extLst>
              <a:ext uri="{FF2B5EF4-FFF2-40B4-BE49-F238E27FC236}">
                <a16:creationId xmlns:a16="http://schemas.microsoft.com/office/drawing/2014/main" id="{9671E56D-9292-4787-A077-A350C92D7E7F}"/>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02563" y="5392629"/>
            <a:ext cx="834236" cy="164762"/>
          </a:xfrm>
          <a:prstGeom prst="rect">
            <a:avLst/>
          </a:prstGeom>
          <a:noFill/>
          <a:extLst>
            <a:ext uri="{909E8E84-426E-40dd-AFC4-6F175D3DCCD1}">
              <a14:hiddenFill xmlns:a14="http://schemas.microsoft.com/office/drawing/2010/main" xmlns="">
                <a:solidFill>
                  <a:srgbClr val="FFFFFF"/>
                </a:solidFill>
              </a14:hiddenFill>
            </a:ext>
          </a:extLst>
        </p:spPr>
      </p:pic>
      <p:pic>
        <p:nvPicPr>
          <p:cNvPr id="65" name="Picture 64">
            <a:extLst>
              <a:ext uri="{FF2B5EF4-FFF2-40B4-BE49-F238E27FC236}">
                <a16:creationId xmlns:a16="http://schemas.microsoft.com/office/drawing/2014/main" id="{7AB87BCC-5341-4AB0-90AC-894A2001779D}"/>
              </a:ext>
            </a:extLst>
          </p:cNvPr>
          <p:cNvPicPr>
            <a:picLocks noChangeAspect="1"/>
          </p:cNvPicPr>
          <p:nvPr userDrawn="1"/>
        </p:nvPicPr>
        <p:blipFill>
          <a:blip r:embed="rId7"/>
          <a:stretch>
            <a:fillRect/>
          </a:stretch>
        </p:blipFill>
        <p:spPr>
          <a:xfrm>
            <a:off x="1139971" y="2147510"/>
            <a:ext cx="606064" cy="379476"/>
          </a:xfrm>
          <a:prstGeom prst="rect">
            <a:avLst/>
          </a:prstGeom>
        </p:spPr>
      </p:pic>
      <p:pic>
        <p:nvPicPr>
          <p:cNvPr id="66" name="Picture 65">
            <a:extLst>
              <a:ext uri="{FF2B5EF4-FFF2-40B4-BE49-F238E27FC236}">
                <a16:creationId xmlns:a16="http://schemas.microsoft.com/office/drawing/2014/main" id="{B44AF5C3-962C-487D-BEAE-4FB1A344045F}"/>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r="66927"/>
          <a:stretch/>
        </p:blipFill>
        <p:spPr>
          <a:xfrm>
            <a:off x="1133792" y="2752294"/>
            <a:ext cx="631011" cy="253934"/>
          </a:xfrm>
          <a:prstGeom prst="rect">
            <a:avLst/>
          </a:prstGeom>
        </p:spPr>
      </p:pic>
      <p:pic>
        <p:nvPicPr>
          <p:cNvPr id="67" name="Picture 66">
            <a:extLst>
              <a:ext uri="{FF2B5EF4-FFF2-40B4-BE49-F238E27FC236}">
                <a16:creationId xmlns:a16="http://schemas.microsoft.com/office/drawing/2014/main" id="{0441CE42-A4BE-4292-9CF5-0B5059939EB2}"/>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288899" y="4698332"/>
            <a:ext cx="592836" cy="196596"/>
          </a:xfrm>
          <a:prstGeom prst="rect">
            <a:avLst/>
          </a:prstGeom>
        </p:spPr>
      </p:pic>
      <p:pic>
        <p:nvPicPr>
          <p:cNvPr id="68" name="Picture 67">
            <a:extLst>
              <a:ext uri="{FF2B5EF4-FFF2-40B4-BE49-F238E27FC236}">
                <a16:creationId xmlns:a16="http://schemas.microsoft.com/office/drawing/2014/main" id="{E90E7923-392A-45CB-855A-0D6C8538269F}"/>
              </a:ext>
            </a:extLst>
          </p:cNvPr>
          <p:cNvPicPr>
            <a:picLocks noChangeAspect="1"/>
          </p:cNvPicPr>
          <p:nvPr userDrawn="1"/>
        </p:nvPicPr>
        <p:blipFill>
          <a:blip r:embed="rId10"/>
          <a:stretch>
            <a:fillRect/>
          </a:stretch>
        </p:blipFill>
        <p:spPr>
          <a:xfrm>
            <a:off x="287703" y="5476257"/>
            <a:ext cx="633790" cy="396119"/>
          </a:xfrm>
          <a:prstGeom prst="rect">
            <a:avLst/>
          </a:prstGeom>
        </p:spPr>
      </p:pic>
      <p:pic>
        <p:nvPicPr>
          <p:cNvPr id="69" name="Picture 68">
            <a:extLst>
              <a:ext uri="{FF2B5EF4-FFF2-40B4-BE49-F238E27FC236}">
                <a16:creationId xmlns:a16="http://schemas.microsoft.com/office/drawing/2014/main" id="{9C68D06B-5A39-41A4-80B2-6F4C131F30AD}"/>
              </a:ext>
            </a:extLst>
          </p:cNvPr>
          <p:cNvPicPr>
            <a:picLocks noChangeAspect="1"/>
          </p:cNvPicPr>
          <p:nvPr userDrawn="1"/>
        </p:nvPicPr>
        <p:blipFill>
          <a:blip r:embed="rId11"/>
          <a:stretch>
            <a:fillRect/>
          </a:stretch>
        </p:blipFill>
        <p:spPr>
          <a:xfrm>
            <a:off x="1043955" y="4976691"/>
            <a:ext cx="735485" cy="158997"/>
          </a:xfrm>
          <a:prstGeom prst="rect">
            <a:avLst/>
          </a:prstGeom>
        </p:spPr>
      </p:pic>
      <p:pic>
        <p:nvPicPr>
          <p:cNvPr id="70" name="Picture 69">
            <a:extLst>
              <a:ext uri="{FF2B5EF4-FFF2-40B4-BE49-F238E27FC236}">
                <a16:creationId xmlns:a16="http://schemas.microsoft.com/office/drawing/2014/main" id="{7426C16E-8590-4003-A2EC-055671A21C15}"/>
              </a:ext>
            </a:extLst>
          </p:cNvPr>
          <p:cNvPicPr>
            <a:picLocks noChangeAspect="1"/>
          </p:cNvPicPr>
          <p:nvPr userDrawn="1"/>
        </p:nvPicPr>
        <p:blipFill>
          <a:blip r:embed="rId12">
            <a:clrChange>
              <a:clrFrom>
                <a:srgbClr val="FFFFFF"/>
              </a:clrFrom>
              <a:clrTo>
                <a:srgbClr val="FFFFFF">
                  <a:alpha val="0"/>
                </a:srgbClr>
              </a:clrTo>
            </a:clrChange>
          </a:blip>
          <a:stretch>
            <a:fillRect/>
          </a:stretch>
        </p:blipFill>
        <p:spPr bwMode="auto">
          <a:xfrm>
            <a:off x="1086544" y="3686896"/>
            <a:ext cx="707132" cy="377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 name="Picture 70">
            <a:extLst>
              <a:ext uri="{FF2B5EF4-FFF2-40B4-BE49-F238E27FC236}">
                <a16:creationId xmlns:a16="http://schemas.microsoft.com/office/drawing/2014/main" id="{11197264-EC6B-4EDD-B369-6A244D64DEB5}"/>
              </a:ext>
            </a:extLst>
          </p:cNvPr>
          <p:cNvPicPr>
            <a:picLocks noChangeAspect="1"/>
          </p:cNvPicPr>
          <p:nvPr userDrawn="1"/>
        </p:nvPicPr>
        <p:blipFill>
          <a:blip r:embed="rId13" cstate="hqprint">
            <a:extLst>
              <a:ext uri="{28A0092B-C50C-407E-A947-70E740481C1C}">
                <a14:useLocalDpi xmlns:a14="http://schemas.microsoft.com/office/drawing/2010/main"/>
              </a:ext>
            </a:extLst>
          </a:blip>
          <a:stretch>
            <a:fillRect/>
          </a:stretch>
        </p:blipFill>
        <p:spPr>
          <a:xfrm>
            <a:off x="1213955" y="3158657"/>
            <a:ext cx="396152" cy="366468"/>
          </a:xfrm>
          <a:prstGeom prst="rect">
            <a:avLst/>
          </a:prstGeom>
        </p:spPr>
      </p:pic>
      <p:pic>
        <p:nvPicPr>
          <p:cNvPr id="72" name="Picture 71">
            <a:extLst>
              <a:ext uri="{FF2B5EF4-FFF2-40B4-BE49-F238E27FC236}">
                <a16:creationId xmlns:a16="http://schemas.microsoft.com/office/drawing/2014/main" id="{C77F3350-2568-4786-85F1-BB8BD945DDF0}"/>
              </a:ext>
            </a:extLst>
          </p:cNvPr>
          <p:cNvPicPr>
            <a:picLocks noChangeAspect="1"/>
          </p:cNvPicPr>
          <p:nvPr userDrawn="1"/>
        </p:nvPicPr>
        <p:blipFill>
          <a:blip r:embed="rId14"/>
          <a:stretch>
            <a:fillRect/>
          </a:stretch>
        </p:blipFill>
        <p:spPr>
          <a:xfrm>
            <a:off x="324830" y="4088565"/>
            <a:ext cx="718857" cy="345045"/>
          </a:xfrm>
          <a:prstGeom prst="rect">
            <a:avLst/>
          </a:prstGeom>
        </p:spPr>
      </p:pic>
      <p:pic>
        <p:nvPicPr>
          <p:cNvPr id="73" name="Picture 72">
            <a:extLst>
              <a:ext uri="{FF2B5EF4-FFF2-40B4-BE49-F238E27FC236}">
                <a16:creationId xmlns:a16="http://schemas.microsoft.com/office/drawing/2014/main" id="{580FCB63-5821-4653-AF4A-A93D81B71213}"/>
              </a:ext>
            </a:extLst>
          </p:cNvPr>
          <p:cNvPicPr>
            <a:picLocks noChangeAspect="1"/>
          </p:cNvPicPr>
          <p:nvPr userDrawn="1"/>
        </p:nvPicPr>
        <p:blipFill>
          <a:blip r:embed="rId15"/>
          <a:stretch>
            <a:fillRect/>
          </a:stretch>
        </p:blipFill>
        <p:spPr>
          <a:xfrm>
            <a:off x="216480" y="2964886"/>
            <a:ext cx="762321" cy="358625"/>
          </a:xfrm>
          <a:prstGeom prst="rect">
            <a:avLst/>
          </a:prstGeom>
        </p:spPr>
      </p:pic>
      <p:pic>
        <p:nvPicPr>
          <p:cNvPr id="74" name="Picture 73">
            <a:extLst>
              <a:ext uri="{FF2B5EF4-FFF2-40B4-BE49-F238E27FC236}">
                <a16:creationId xmlns:a16="http://schemas.microsoft.com/office/drawing/2014/main" id="{767BDA7F-3116-46D4-8683-E2D706B8DDE5}"/>
              </a:ext>
            </a:extLst>
          </p:cNvPr>
          <p:cNvPicPr>
            <a:picLocks noChangeAspect="1"/>
          </p:cNvPicPr>
          <p:nvPr userDrawn="1"/>
        </p:nvPicPr>
        <p:blipFill>
          <a:blip r:embed="rId16"/>
          <a:stretch>
            <a:fillRect/>
          </a:stretch>
        </p:blipFill>
        <p:spPr>
          <a:xfrm>
            <a:off x="205062" y="1981362"/>
            <a:ext cx="833968" cy="305962"/>
          </a:xfrm>
          <a:prstGeom prst="rect">
            <a:avLst/>
          </a:prstGeom>
        </p:spPr>
      </p:pic>
    </p:spTree>
    <p:extLst>
      <p:ext uri="{BB962C8B-B14F-4D97-AF65-F5344CB8AC3E}">
        <p14:creationId xmlns:p14="http://schemas.microsoft.com/office/powerpoint/2010/main" val="1963191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Prazen">
    <p:spTree>
      <p:nvGrpSpPr>
        <p:cNvPr id="1" name=""/>
        <p:cNvGrpSpPr/>
        <p:nvPr/>
      </p:nvGrpSpPr>
      <p:grpSpPr>
        <a:xfrm>
          <a:off x="0" y="0"/>
          <a:ext cx="0" cy="0"/>
          <a:chOff x="0" y="0"/>
          <a:chExt cx="0" cy="0"/>
        </a:xfrm>
      </p:grpSpPr>
      <p:sp>
        <p:nvSpPr>
          <p:cNvPr id="2" name="Označba mesta datuma 3">
            <a:extLst>
              <a:ext uri="{FF2B5EF4-FFF2-40B4-BE49-F238E27FC236}">
                <a16:creationId xmlns:a16="http://schemas.microsoft.com/office/drawing/2014/main" id="{06DA4AC5-3A6A-4155-87B3-89131988A020}"/>
              </a:ext>
            </a:extLst>
          </p:cNvPr>
          <p:cNvSpPr>
            <a:spLocks noGrp="1"/>
          </p:cNvSpPr>
          <p:nvPr>
            <p:ph type="dt" sz="half" idx="10"/>
          </p:nvPr>
        </p:nvSpPr>
        <p:spPr/>
        <p:txBody>
          <a:bodyPr/>
          <a:lstStyle>
            <a:lvl1pPr>
              <a:defRPr/>
            </a:lvl1pPr>
          </a:lstStyle>
          <a:p>
            <a:pPr>
              <a:defRPr/>
            </a:pPr>
            <a:fld id="{9108A6B4-4626-4D62-8871-DF97071F04E3}" type="datetimeFigureOut">
              <a:rPr lang="sl-SI"/>
              <a:pPr>
                <a:defRPr/>
              </a:pPr>
              <a:t>31. 08. 2022</a:t>
            </a:fld>
            <a:endParaRPr lang="sl-SI"/>
          </a:p>
        </p:txBody>
      </p:sp>
      <p:sp>
        <p:nvSpPr>
          <p:cNvPr id="3" name="Označba mesta noge 4">
            <a:extLst>
              <a:ext uri="{FF2B5EF4-FFF2-40B4-BE49-F238E27FC236}">
                <a16:creationId xmlns:a16="http://schemas.microsoft.com/office/drawing/2014/main" id="{15882E17-F616-468E-AFBD-DB77CDC3914A}"/>
              </a:ext>
            </a:extLst>
          </p:cNvPr>
          <p:cNvSpPr>
            <a:spLocks noGrp="1"/>
          </p:cNvSpPr>
          <p:nvPr>
            <p:ph type="ftr" sz="quarter" idx="11"/>
          </p:nvPr>
        </p:nvSpPr>
        <p:spPr/>
        <p:txBody>
          <a:bodyPr/>
          <a:lstStyle>
            <a:lvl1pPr>
              <a:defRPr/>
            </a:lvl1pPr>
          </a:lstStyle>
          <a:p>
            <a:pPr>
              <a:defRPr/>
            </a:pPr>
            <a:endParaRPr lang="sl-SI"/>
          </a:p>
        </p:txBody>
      </p:sp>
      <p:sp>
        <p:nvSpPr>
          <p:cNvPr id="4" name="Označba mesta številke diapozitiva 5">
            <a:extLst>
              <a:ext uri="{FF2B5EF4-FFF2-40B4-BE49-F238E27FC236}">
                <a16:creationId xmlns:a16="http://schemas.microsoft.com/office/drawing/2014/main" id="{13656F73-1D4B-416B-ABBE-8977FFEDC538}"/>
              </a:ext>
            </a:extLst>
          </p:cNvPr>
          <p:cNvSpPr>
            <a:spLocks noGrp="1"/>
          </p:cNvSpPr>
          <p:nvPr>
            <p:ph type="sldNum" sz="quarter" idx="12"/>
          </p:nvPr>
        </p:nvSpPr>
        <p:spPr/>
        <p:txBody>
          <a:bodyPr/>
          <a:lstStyle>
            <a:lvl1pPr>
              <a:defRPr/>
            </a:lvl1pPr>
          </a:lstStyle>
          <a:p>
            <a:pPr>
              <a:defRPr/>
            </a:pPr>
            <a:fld id="{291EB5F4-4A55-4F23-B369-F19E2A5A9C0A}" type="slidenum">
              <a:rPr lang="sl-SI"/>
              <a:pPr>
                <a:defRPr/>
              </a:pPr>
              <a:t>‹Nr.›</a:t>
            </a:fld>
            <a:endParaRPr lang="sl-SI"/>
          </a:p>
        </p:txBody>
      </p:sp>
    </p:spTree>
    <p:extLst>
      <p:ext uri="{BB962C8B-B14F-4D97-AF65-F5344CB8AC3E}">
        <p14:creationId xmlns:p14="http://schemas.microsoft.com/office/powerpoint/2010/main" val="37778877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9999" y="108000"/>
            <a:ext cx="7044142" cy="336550"/>
          </a:xfrm>
        </p:spPr>
        <p:txBody>
          <a:bodyPr vert="horz" lIns="72000" tIns="36000" rIns="72000" bIns="36000" rtlCol="0" anchor="t">
            <a:noAutofit/>
          </a:bodyPr>
          <a:lstStyle>
            <a:lvl1pPr>
              <a:defRPr lang="nl-NL" sz="1600" b="1" i="0" dirty="0">
                <a:solidFill>
                  <a:srgbClr val="3366FF"/>
                </a:solidFill>
                <a:latin typeface="+mn-lt"/>
                <a:ea typeface="Arial Unicode MS" panose="020B0604020202020204" pitchFamily="34" charset="-128"/>
                <a:cs typeface="Arial" panose="020B0604020202020204" pitchFamily="34" charset="0"/>
              </a:defRPr>
            </a:lvl1pPr>
          </a:lstStyle>
          <a:p>
            <a:pPr marL="0" lvl="0" indent="0" algn="l" rtl="0" eaLnBrk="1" fontAlgn="base" hangingPunct="1">
              <a:spcBef>
                <a:spcPts val="400"/>
              </a:spcBef>
              <a:spcAft>
                <a:spcPct val="0"/>
              </a:spcAft>
              <a:buClr>
                <a:schemeClr val="bg1"/>
              </a:buClr>
              <a:buSzPct val="120000"/>
              <a:buFont typeface="Arial" panose="020B0604020202020204" pitchFamily="34" charset="0"/>
              <a:buNone/>
            </a:pPr>
            <a:r>
              <a:rPr lang="en-US" dirty="0"/>
              <a:t>Click to edit Master title style</a:t>
            </a:r>
            <a:endParaRPr lang="nl-NL" dirty="0"/>
          </a:p>
        </p:txBody>
      </p:sp>
      <p:sp>
        <p:nvSpPr>
          <p:cNvPr id="13" name="Text Placeholder 12"/>
          <p:cNvSpPr>
            <a:spLocks noGrp="1"/>
          </p:cNvSpPr>
          <p:nvPr>
            <p:ph type="body" sz="quarter" idx="16" hasCustomPrompt="1"/>
          </p:nvPr>
        </p:nvSpPr>
        <p:spPr>
          <a:xfrm>
            <a:off x="540000" y="461650"/>
            <a:ext cx="8640000" cy="363850"/>
          </a:xfrm>
          <a:prstGeom prst="rect">
            <a:avLst/>
          </a:prstGeom>
        </p:spPr>
        <p:txBody>
          <a:bodyPr vert="horz" lIns="72000" tIns="36000" rIns="72000" bIns="36000" rtlCol="0" anchor="t">
            <a:noAutofit/>
          </a:bodyPr>
          <a:lstStyle>
            <a:lvl1pPr>
              <a:defRPr lang="nl-NL" sz="1400" b="0" i="0" dirty="0">
                <a:solidFill>
                  <a:srgbClr val="3366FF"/>
                </a:solidFill>
                <a:latin typeface="+mj-lt"/>
              </a:defRPr>
            </a:lvl1pPr>
          </a:lstStyle>
          <a:p>
            <a:pPr lvl="0">
              <a:spcBef>
                <a:spcPct val="0"/>
              </a:spcBef>
            </a:pPr>
            <a:r>
              <a:rPr lang="en-US" dirty="0"/>
              <a:t>Click to </a:t>
            </a:r>
            <a:r>
              <a:rPr lang="en-US"/>
              <a:t>edit Description</a:t>
            </a:r>
            <a:endParaRPr lang="en-US" dirty="0"/>
          </a:p>
        </p:txBody>
      </p:sp>
      <p:sp>
        <p:nvSpPr>
          <p:cNvPr id="4" name="Content Placeholder 3"/>
          <p:cNvSpPr>
            <a:spLocks noGrp="1"/>
          </p:cNvSpPr>
          <p:nvPr>
            <p:ph sz="quarter" idx="17"/>
          </p:nvPr>
        </p:nvSpPr>
        <p:spPr>
          <a:xfrm>
            <a:off x="540000" y="1080000"/>
            <a:ext cx="9000000" cy="4320000"/>
          </a:xfrm>
        </p:spPr>
        <p:txBody>
          <a:bodyPr/>
          <a:lstStyle>
            <a:lvl1pPr>
              <a:defRPr b="0" i="0">
                <a:solidFill>
                  <a:srgbClr val="3366FF"/>
                </a:solidFill>
                <a:latin typeface="+mn-lt"/>
              </a:defRPr>
            </a:lvl1pPr>
            <a:lvl2pPr>
              <a:defRPr b="0" i="0">
                <a:latin typeface="+mn-lt"/>
              </a:defRPr>
            </a:lvl2pPr>
            <a:lvl3pPr>
              <a:defRPr b="0" i="0">
                <a:latin typeface="+mn-lt"/>
              </a:defRPr>
            </a:lvl3pPr>
            <a:lvl4pPr>
              <a:defRPr b="0" i="0">
                <a:latin typeface="+mn-lt"/>
              </a:defRPr>
            </a:lvl4pPr>
            <a:lvl5pPr>
              <a:defRPr>
                <a:latin typeface="+mn-lt"/>
              </a:defRPr>
            </a:lvl5pPr>
          </a:lstStyle>
          <a:p>
            <a:pPr lvl="0"/>
            <a:r>
              <a:rPr lang="en-US" dirty="0"/>
              <a:t>Edit Master text styles</a:t>
            </a:r>
          </a:p>
          <a:p>
            <a:pPr lvl="1"/>
            <a:r>
              <a:rPr lang="en-US" dirty="0"/>
              <a:t>[Add text]</a:t>
            </a:r>
          </a:p>
          <a:p>
            <a:pPr lvl="2"/>
            <a:r>
              <a:rPr lang="en-US" dirty="0"/>
              <a:t>[Add text]</a:t>
            </a:r>
          </a:p>
          <a:p>
            <a:pPr lvl="3"/>
            <a:r>
              <a:rPr lang="en-US" dirty="0"/>
              <a:t>[Add text]</a:t>
            </a:r>
            <a:endParaRPr lang="nl-NL" dirty="0"/>
          </a:p>
        </p:txBody>
      </p:sp>
      <p:sp>
        <p:nvSpPr>
          <p:cNvPr id="6" name="Espace réservé du numéro de diapositive 1">
            <a:extLst>
              <a:ext uri="{FF2B5EF4-FFF2-40B4-BE49-F238E27FC236}">
                <a16:creationId xmlns:a16="http://schemas.microsoft.com/office/drawing/2014/main" id="{20A0F5B2-75A8-4841-A428-67AD9E889F7B}"/>
              </a:ext>
            </a:extLst>
          </p:cNvPr>
          <p:cNvSpPr>
            <a:spLocks noGrp="1"/>
          </p:cNvSpPr>
          <p:nvPr>
            <p:ph type="sldNum" sz="quarter" idx="4"/>
          </p:nvPr>
        </p:nvSpPr>
        <p:spPr>
          <a:xfrm>
            <a:off x="9148969" y="6553200"/>
            <a:ext cx="665523" cy="273089"/>
          </a:xfrm>
          <a:prstGeom prst="rect">
            <a:avLst/>
          </a:prstGeom>
        </p:spPr>
        <p:txBody>
          <a:bodyPr vert="horz" lIns="91440" tIns="45720" rIns="91440" bIns="45720" rtlCol="0" anchor="ctr"/>
          <a:lstStyle>
            <a:lvl1pPr algn="r">
              <a:defRPr sz="900" b="0" i="0">
                <a:solidFill>
                  <a:schemeClr val="bg1">
                    <a:lumMod val="50000"/>
                  </a:schemeClr>
                </a:solidFill>
                <a:latin typeface="+mn-lt"/>
                <a:ea typeface="Arial Unicode MS" panose="020B0604020202020204" pitchFamily="34" charset="-128"/>
                <a:cs typeface="Arial" panose="020B0604020202020204" pitchFamily="34" charset="0"/>
              </a:defRPr>
            </a:lvl1pPr>
          </a:lstStyle>
          <a:p>
            <a:fld id="{F551322C-20B2-48C3-B63D-68158FEBF630}" type="slidenum">
              <a:rPr lang="en-US" smtClean="0"/>
              <a:pPr/>
              <a:t>‹Nr.›</a:t>
            </a:fld>
            <a:endParaRPr lang="en-US" dirty="0"/>
          </a:p>
        </p:txBody>
      </p:sp>
    </p:spTree>
    <p:extLst>
      <p:ext uri="{BB962C8B-B14F-4D97-AF65-F5344CB8AC3E}">
        <p14:creationId xmlns:p14="http://schemas.microsoft.com/office/powerpoint/2010/main" val="14859370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39999" y="108000"/>
            <a:ext cx="6798796" cy="336550"/>
          </a:xfrm>
        </p:spPr>
        <p:txBody>
          <a:bodyPr vert="horz" lIns="72000" tIns="36000" rIns="72000" bIns="36000" rtlCol="0" anchor="t">
            <a:noAutofit/>
          </a:bodyPr>
          <a:lstStyle>
            <a:lvl1pPr>
              <a:defRPr lang="nl-NL" sz="1600" b="1" i="0" dirty="0">
                <a:solidFill>
                  <a:srgbClr val="3366FF"/>
                </a:solidFill>
                <a:latin typeface="+mn-lt"/>
                <a:ea typeface="Arial Unicode MS" panose="020B0604020202020204" pitchFamily="34" charset="-128"/>
                <a:cs typeface="Arial" panose="020B0604020202020204" pitchFamily="34" charset="0"/>
              </a:defRPr>
            </a:lvl1pPr>
          </a:lstStyle>
          <a:p>
            <a:pPr marL="0" lvl="0" indent="0" algn="l" rtl="0" eaLnBrk="1" fontAlgn="base" hangingPunct="1">
              <a:spcBef>
                <a:spcPts val="400"/>
              </a:spcBef>
              <a:spcAft>
                <a:spcPct val="0"/>
              </a:spcAft>
              <a:buClr>
                <a:schemeClr val="bg1"/>
              </a:buClr>
              <a:buSzPct val="120000"/>
              <a:buFont typeface="Arial" panose="020B0604020202020204" pitchFamily="34" charset="0"/>
              <a:buNone/>
            </a:pPr>
            <a:r>
              <a:rPr lang="en-US" dirty="0"/>
              <a:t>Click to edit Master title style</a:t>
            </a:r>
            <a:endParaRPr lang="nl-NL" dirty="0"/>
          </a:p>
        </p:txBody>
      </p:sp>
      <p:sp>
        <p:nvSpPr>
          <p:cNvPr id="13" name="Text Placeholder 12"/>
          <p:cNvSpPr>
            <a:spLocks noGrp="1"/>
          </p:cNvSpPr>
          <p:nvPr>
            <p:ph type="body" sz="quarter" idx="16" hasCustomPrompt="1"/>
          </p:nvPr>
        </p:nvSpPr>
        <p:spPr>
          <a:xfrm>
            <a:off x="540000" y="461650"/>
            <a:ext cx="8376894" cy="363850"/>
          </a:xfrm>
          <a:prstGeom prst="rect">
            <a:avLst/>
          </a:prstGeom>
        </p:spPr>
        <p:txBody>
          <a:bodyPr vert="horz" lIns="72000" tIns="36000" rIns="72000" bIns="36000" rtlCol="0" anchor="t">
            <a:noAutofit/>
          </a:bodyPr>
          <a:lstStyle>
            <a:lvl1pPr>
              <a:defRPr lang="nl-NL" sz="1400" b="0" i="0" dirty="0">
                <a:solidFill>
                  <a:srgbClr val="3366FF"/>
                </a:solidFill>
                <a:latin typeface="+mj-lt"/>
              </a:defRPr>
            </a:lvl1pPr>
          </a:lstStyle>
          <a:p>
            <a:pPr lvl="0">
              <a:spcBef>
                <a:spcPct val="0"/>
              </a:spcBef>
            </a:pPr>
            <a:r>
              <a:rPr lang="en-US" dirty="0"/>
              <a:t>Click to edit Description</a:t>
            </a:r>
          </a:p>
          <a:p>
            <a:pPr lvl="0">
              <a:spcBef>
                <a:spcPct val="0"/>
              </a:spcBef>
            </a:pPr>
            <a:endParaRPr lang="nl-NL" dirty="0"/>
          </a:p>
        </p:txBody>
      </p:sp>
      <p:sp>
        <p:nvSpPr>
          <p:cNvPr id="6" name="Espace réservé du numéro de diapositive 1">
            <a:extLst>
              <a:ext uri="{FF2B5EF4-FFF2-40B4-BE49-F238E27FC236}">
                <a16:creationId xmlns:a16="http://schemas.microsoft.com/office/drawing/2014/main" id="{A202140A-AFAB-44A8-AB9C-F5EEF12E385F}"/>
              </a:ext>
            </a:extLst>
          </p:cNvPr>
          <p:cNvSpPr>
            <a:spLocks noGrp="1"/>
          </p:cNvSpPr>
          <p:nvPr>
            <p:ph type="sldNum" sz="quarter" idx="4"/>
          </p:nvPr>
        </p:nvSpPr>
        <p:spPr>
          <a:xfrm>
            <a:off x="9148969" y="6553200"/>
            <a:ext cx="665523" cy="273089"/>
          </a:xfrm>
          <a:prstGeom prst="rect">
            <a:avLst/>
          </a:prstGeom>
        </p:spPr>
        <p:txBody>
          <a:bodyPr vert="horz" lIns="91440" tIns="45720" rIns="91440" bIns="45720" rtlCol="0" anchor="ctr"/>
          <a:lstStyle>
            <a:lvl1pPr algn="r">
              <a:defRPr sz="900" b="0" i="0">
                <a:solidFill>
                  <a:schemeClr val="bg1">
                    <a:lumMod val="50000"/>
                  </a:schemeClr>
                </a:solidFill>
                <a:latin typeface="+mn-lt"/>
                <a:ea typeface="Arial Unicode MS" panose="020B0604020202020204" pitchFamily="34" charset="-128"/>
                <a:cs typeface="Arial" panose="020B0604020202020204" pitchFamily="34" charset="0"/>
              </a:defRPr>
            </a:lvl1pPr>
          </a:lstStyle>
          <a:p>
            <a:fld id="{F551322C-20B2-48C3-B63D-68158FEBF630}" type="slidenum">
              <a:rPr lang="en-US" smtClean="0"/>
              <a:pPr/>
              <a:t>‹Nr.›</a:t>
            </a:fld>
            <a:endParaRPr lang="en-US" dirty="0"/>
          </a:p>
        </p:txBody>
      </p:sp>
    </p:spTree>
    <p:extLst>
      <p:ext uri="{BB962C8B-B14F-4D97-AF65-F5344CB8AC3E}">
        <p14:creationId xmlns:p14="http://schemas.microsoft.com/office/powerpoint/2010/main" val="25089931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6" name="Text Placeholder 15"/>
          <p:cNvSpPr>
            <a:spLocks noGrp="1"/>
          </p:cNvSpPr>
          <p:nvPr>
            <p:ph type="body" sz="quarter" idx="11" hasCustomPrompt="1"/>
          </p:nvPr>
        </p:nvSpPr>
        <p:spPr>
          <a:xfrm>
            <a:off x="1926168" y="2912663"/>
            <a:ext cx="7395317" cy="792162"/>
          </a:xfrm>
          <a:prstGeom prst="rect">
            <a:avLst/>
          </a:prstGeom>
        </p:spPr>
        <p:txBody>
          <a:bodyPr/>
          <a:lstStyle>
            <a:lvl1pPr marL="0" indent="0">
              <a:buNone/>
              <a:defRPr lang="en-US" sz="1800" b="0" i="0" baseline="0" dirty="0">
                <a:solidFill>
                  <a:schemeClr val="tx2"/>
                </a:solidFill>
                <a:latin typeface="+mn-lt"/>
                <a:ea typeface="Arial Unicode MS" panose="020B0604020202020204" pitchFamily="34" charset="-128"/>
                <a:cs typeface="Arial" panose="020B0604020202020204" pitchFamily="34" charset="0"/>
              </a:defRPr>
            </a:lvl1pPr>
          </a:lstStyle>
          <a:p>
            <a:pPr lvl="0"/>
            <a:r>
              <a:rPr lang="en-US" dirty="0"/>
              <a:t>Date, Place</a:t>
            </a:r>
          </a:p>
        </p:txBody>
      </p:sp>
      <p:sp>
        <p:nvSpPr>
          <p:cNvPr id="15" name="Text Placeholder 15"/>
          <p:cNvSpPr>
            <a:spLocks noGrp="1"/>
          </p:cNvSpPr>
          <p:nvPr>
            <p:ph type="body" sz="quarter" idx="12" hasCustomPrompt="1"/>
          </p:nvPr>
        </p:nvSpPr>
        <p:spPr>
          <a:xfrm>
            <a:off x="1927517" y="1792322"/>
            <a:ext cx="7395317" cy="792162"/>
          </a:xfrm>
          <a:prstGeom prst="rect">
            <a:avLst/>
          </a:prstGeom>
        </p:spPr>
        <p:txBody>
          <a:bodyPr anchor="ctr" anchorCtr="0">
            <a:noAutofit/>
          </a:bodyPr>
          <a:lstStyle>
            <a:lvl1pPr marL="0" indent="0">
              <a:buNone/>
              <a:defRPr lang="en-US" sz="3000" b="0" i="0" baseline="0" dirty="0">
                <a:solidFill>
                  <a:srgbClr val="3366FF"/>
                </a:solidFill>
                <a:latin typeface="+mn-lt"/>
                <a:ea typeface="Arial Unicode MS" panose="020B0604020202020204" pitchFamily="34" charset="-128"/>
                <a:cs typeface="Arial" panose="020B0604020202020204" pitchFamily="34" charset="0"/>
              </a:defRPr>
            </a:lvl1pPr>
          </a:lstStyle>
          <a:p>
            <a:pPr lvl="0"/>
            <a:r>
              <a:rPr lang="en-US" dirty="0"/>
              <a:t>Name of the meeting</a:t>
            </a:r>
          </a:p>
        </p:txBody>
      </p:sp>
      <p:pic>
        <p:nvPicPr>
          <p:cNvPr id="109" name="Picture 108">
            <a:extLst>
              <a:ext uri="{FF2B5EF4-FFF2-40B4-BE49-F238E27FC236}">
                <a16:creationId xmlns:a16="http://schemas.microsoft.com/office/drawing/2014/main" id="{25A1BCE0-4BE3-464C-9DDD-AB4079672055}"/>
              </a:ext>
            </a:extLst>
          </p:cNvPr>
          <p:cNvPicPr>
            <a:picLocks noChangeAspect="1"/>
          </p:cNvPicPr>
          <p:nvPr userDrawn="1"/>
        </p:nvPicPr>
        <p:blipFill>
          <a:blip r:embed="rId2"/>
          <a:stretch>
            <a:fillRect/>
          </a:stretch>
        </p:blipFill>
        <p:spPr>
          <a:xfrm>
            <a:off x="205062" y="5137252"/>
            <a:ext cx="814736" cy="305962"/>
          </a:xfrm>
          <a:prstGeom prst="rect">
            <a:avLst/>
          </a:prstGeom>
        </p:spPr>
      </p:pic>
      <p:pic>
        <p:nvPicPr>
          <p:cNvPr id="110" name="Picture 109">
            <a:extLst>
              <a:ext uri="{FF2B5EF4-FFF2-40B4-BE49-F238E27FC236}">
                <a16:creationId xmlns:a16="http://schemas.microsoft.com/office/drawing/2014/main" id="{91C96C0D-B406-4242-BB39-A03BB3AB9B3B}"/>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09527" y="4216462"/>
            <a:ext cx="663210" cy="529678"/>
          </a:xfrm>
          <a:prstGeom prst="rect">
            <a:avLst/>
          </a:prstGeom>
        </p:spPr>
      </p:pic>
      <p:pic>
        <p:nvPicPr>
          <p:cNvPr id="111" name="Picture 110">
            <a:extLst>
              <a:ext uri="{FF2B5EF4-FFF2-40B4-BE49-F238E27FC236}">
                <a16:creationId xmlns:a16="http://schemas.microsoft.com/office/drawing/2014/main" id="{5F606D5D-E7C0-48C3-A5D2-A611C085C2E2}"/>
              </a:ext>
            </a:extLst>
          </p:cNvPr>
          <p:cNvPicPr>
            <a:picLocks noChangeAspect="1"/>
          </p:cNvPicPr>
          <p:nvPr userDrawn="1"/>
        </p:nvPicPr>
        <p:blipFill>
          <a:blip r:embed="rId4"/>
          <a:stretch>
            <a:fillRect/>
          </a:stretch>
        </p:blipFill>
        <p:spPr>
          <a:xfrm>
            <a:off x="266404" y="2421002"/>
            <a:ext cx="740405" cy="322741"/>
          </a:xfrm>
          <a:prstGeom prst="rect">
            <a:avLst/>
          </a:prstGeom>
        </p:spPr>
      </p:pic>
      <p:pic>
        <p:nvPicPr>
          <p:cNvPr id="112" name="Picture 111">
            <a:extLst>
              <a:ext uri="{FF2B5EF4-FFF2-40B4-BE49-F238E27FC236}">
                <a16:creationId xmlns:a16="http://schemas.microsoft.com/office/drawing/2014/main" id="{0D58E5C8-F6DD-42B0-A9E8-27FCEA56E2EE}"/>
              </a:ext>
            </a:extLst>
          </p:cNvPr>
          <p:cNvPicPr>
            <a:picLocks noChangeAspect="1"/>
          </p:cNvPicPr>
          <p:nvPr userDrawn="1"/>
        </p:nvPicPr>
        <p:blipFill>
          <a:blip r:embed="rId5"/>
          <a:stretch>
            <a:fillRect/>
          </a:stretch>
        </p:blipFill>
        <p:spPr>
          <a:xfrm>
            <a:off x="289456" y="3550937"/>
            <a:ext cx="648702" cy="325052"/>
          </a:xfrm>
          <a:prstGeom prst="rect">
            <a:avLst/>
          </a:prstGeom>
        </p:spPr>
      </p:pic>
      <p:pic>
        <p:nvPicPr>
          <p:cNvPr id="113" name="Picture 12" descr="http://www.ingenieurjobs.de/content/tinybrowser/image/transnetbw_gmbh.jpg">
            <a:extLst>
              <a:ext uri="{FF2B5EF4-FFF2-40B4-BE49-F238E27FC236}">
                <a16:creationId xmlns:a16="http://schemas.microsoft.com/office/drawing/2014/main" id="{996CE3FF-945E-48DE-988B-5BB9413B5F95}"/>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02563" y="5392629"/>
            <a:ext cx="834236" cy="164762"/>
          </a:xfrm>
          <a:prstGeom prst="rect">
            <a:avLst/>
          </a:prstGeom>
          <a:noFill/>
          <a:extLst>
            <a:ext uri="{909E8E84-426E-40dd-AFC4-6F175D3DCCD1}">
              <a14:hiddenFill xmlns:a14="http://schemas.microsoft.com/office/drawing/2010/main" xmlns="">
                <a:solidFill>
                  <a:srgbClr val="FFFFFF"/>
                </a:solidFill>
              </a14:hiddenFill>
            </a:ext>
          </a:extLst>
        </p:spPr>
      </p:pic>
      <p:pic>
        <p:nvPicPr>
          <p:cNvPr id="114" name="Picture 113">
            <a:extLst>
              <a:ext uri="{FF2B5EF4-FFF2-40B4-BE49-F238E27FC236}">
                <a16:creationId xmlns:a16="http://schemas.microsoft.com/office/drawing/2014/main" id="{7D676C44-74E8-4A9F-82E5-6692FC5438DA}"/>
              </a:ext>
            </a:extLst>
          </p:cNvPr>
          <p:cNvPicPr>
            <a:picLocks noChangeAspect="1"/>
          </p:cNvPicPr>
          <p:nvPr userDrawn="1"/>
        </p:nvPicPr>
        <p:blipFill>
          <a:blip r:embed="rId7"/>
          <a:stretch>
            <a:fillRect/>
          </a:stretch>
        </p:blipFill>
        <p:spPr>
          <a:xfrm>
            <a:off x="1139971" y="2147510"/>
            <a:ext cx="606064" cy="379476"/>
          </a:xfrm>
          <a:prstGeom prst="rect">
            <a:avLst/>
          </a:prstGeom>
        </p:spPr>
      </p:pic>
      <p:pic>
        <p:nvPicPr>
          <p:cNvPr id="115" name="Picture 114">
            <a:extLst>
              <a:ext uri="{FF2B5EF4-FFF2-40B4-BE49-F238E27FC236}">
                <a16:creationId xmlns:a16="http://schemas.microsoft.com/office/drawing/2014/main" id="{83E98E88-B17D-4732-91AA-3FD4EBD236F6}"/>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r="66927"/>
          <a:stretch/>
        </p:blipFill>
        <p:spPr>
          <a:xfrm>
            <a:off x="1133792" y="2752294"/>
            <a:ext cx="631011" cy="253934"/>
          </a:xfrm>
          <a:prstGeom prst="rect">
            <a:avLst/>
          </a:prstGeom>
        </p:spPr>
      </p:pic>
      <p:pic>
        <p:nvPicPr>
          <p:cNvPr id="116" name="Picture 115">
            <a:extLst>
              <a:ext uri="{FF2B5EF4-FFF2-40B4-BE49-F238E27FC236}">
                <a16:creationId xmlns:a16="http://schemas.microsoft.com/office/drawing/2014/main" id="{EDD87375-50A6-4D0D-ADDF-2854CE007273}"/>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288899" y="4698332"/>
            <a:ext cx="592836" cy="196596"/>
          </a:xfrm>
          <a:prstGeom prst="rect">
            <a:avLst/>
          </a:prstGeom>
        </p:spPr>
      </p:pic>
      <p:pic>
        <p:nvPicPr>
          <p:cNvPr id="117" name="Picture 116">
            <a:extLst>
              <a:ext uri="{FF2B5EF4-FFF2-40B4-BE49-F238E27FC236}">
                <a16:creationId xmlns:a16="http://schemas.microsoft.com/office/drawing/2014/main" id="{EBD15312-D842-4C3B-B86C-1770DFBBBE9A}"/>
              </a:ext>
            </a:extLst>
          </p:cNvPr>
          <p:cNvPicPr>
            <a:picLocks noChangeAspect="1"/>
          </p:cNvPicPr>
          <p:nvPr userDrawn="1"/>
        </p:nvPicPr>
        <p:blipFill>
          <a:blip r:embed="rId10"/>
          <a:stretch>
            <a:fillRect/>
          </a:stretch>
        </p:blipFill>
        <p:spPr>
          <a:xfrm>
            <a:off x="287703" y="5476257"/>
            <a:ext cx="633790" cy="396119"/>
          </a:xfrm>
          <a:prstGeom prst="rect">
            <a:avLst/>
          </a:prstGeom>
        </p:spPr>
      </p:pic>
      <p:pic>
        <p:nvPicPr>
          <p:cNvPr id="118" name="Picture 117">
            <a:extLst>
              <a:ext uri="{FF2B5EF4-FFF2-40B4-BE49-F238E27FC236}">
                <a16:creationId xmlns:a16="http://schemas.microsoft.com/office/drawing/2014/main" id="{C1C56939-B117-46B6-9EEA-AE1AABE11C95}"/>
              </a:ext>
            </a:extLst>
          </p:cNvPr>
          <p:cNvPicPr>
            <a:picLocks noChangeAspect="1"/>
          </p:cNvPicPr>
          <p:nvPr userDrawn="1"/>
        </p:nvPicPr>
        <p:blipFill>
          <a:blip r:embed="rId11"/>
          <a:stretch>
            <a:fillRect/>
          </a:stretch>
        </p:blipFill>
        <p:spPr>
          <a:xfrm>
            <a:off x="1043955" y="4976691"/>
            <a:ext cx="735485" cy="158997"/>
          </a:xfrm>
          <a:prstGeom prst="rect">
            <a:avLst/>
          </a:prstGeom>
        </p:spPr>
      </p:pic>
      <p:pic>
        <p:nvPicPr>
          <p:cNvPr id="119" name="Picture 118">
            <a:extLst>
              <a:ext uri="{FF2B5EF4-FFF2-40B4-BE49-F238E27FC236}">
                <a16:creationId xmlns:a16="http://schemas.microsoft.com/office/drawing/2014/main" id="{2A77BF0C-EC94-4A8B-A3D5-FAFBBA9524C2}"/>
              </a:ext>
            </a:extLst>
          </p:cNvPr>
          <p:cNvPicPr>
            <a:picLocks noChangeAspect="1"/>
          </p:cNvPicPr>
          <p:nvPr userDrawn="1"/>
        </p:nvPicPr>
        <p:blipFill>
          <a:blip r:embed="rId12">
            <a:clrChange>
              <a:clrFrom>
                <a:srgbClr val="FFFFFF"/>
              </a:clrFrom>
              <a:clrTo>
                <a:srgbClr val="FFFFFF">
                  <a:alpha val="0"/>
                </a:srgbClr>
              </a:clrTo>
            </a:clrChange>
          </a:blip>
          <a:stretch>
            <a:fillRect/>
          </a:stretch>
        </p:blipFill>
        <p:spPr bwMode="auto">
          <a:xfrm>
            <a:off x="1086544" y="3686896"/>
            <a:ext cx="707132" cy="377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0" name="Picture 119">
            <a:extLst>
              <a:ext uri="{FF2B5EF4-FFF2-40B4-BE49-F238E27FC236}">
                <a16:creationId xmlns:a16="http://schemas.microsoft.com/office/drawing/2014/main" id="{15D6D81C-5005-4940-AC28-123B062DA4E7}"/>
              </a:ext>
            </a:extLst>
          </p:cNvPr>
          <p:cNvPicPr>
            <a:picLocks noChangeAspect="1"/>
          </p:cNvPicPr>
          <p:nvPr userDrawn="1"/>
        </p:nvPicPr>
        <p:blipFill>
          <a:blip r:embed="rId13" cstate="hqprint">
            <a:extLst>
              <a:ext uri="{28A0092B-C50C-407E-A947-70E740481C1C}">
                <a14:useLocalDpi xmlns:a14="http://schemas.microsoft.com/office/drawing/2010/main"/>
              </a:ext>
            </a:extLst>
          </a:blip>
          <a:stretch>
            <a:fillRect/>
          </a:stretch>
        </p:blipFill>
        <p:spPr>
          <a:xfrm>
            <a:off x="1213955" y="3158657"/>
            <a:ext cx="396152" cy="366468"/>
          </a:xfrm>
          <a:prstGeom prst="rect">
            <a:avLst/>
          </a:prstGeom>
        </p:spPr>
      </p:pic>
      <p:pic>
        <p:nvPicPr>
          <p:cNvPr id="121" name="Picture 120">
            <a:extLst>
              <a:ext uri="{FF2B5EF4-FFF2-40B4-BE49-F238E27FC236}">
                <a16:creationId xmlns:a16="http://schemas.microsoft.com/office/drawing/2014/main" id="{5876E198-C02B-4B26-B80E-1E0486B4FFB7}"/>
              </a:ext>
            </a:extLst>
          </p:cNvPr>
          <p:cNvPicPr>
            <a:picLocks noChangeAspect="1"/>
          </p:cNvPicPr>
          <p:nvPr userDrawn="1"/>
        </p:nvPicPr>
        <p:blipFill>
          <a:blip r:embed="rId14"/>
          <a:stretch>
            <a:fillRect/>
          </a:stretch>
        </p:blipFill>
        <p:spPr>
          <a:xfrm>
            <a:off x="324830" y="4088565"/>
            <a:ext cx="718857" cy="345045"/>
          </a:xfrm>
          <a:prstGeom prst="rect">
            <a:avLst/>
          </a:prstGeom>
        </p:spPr>
      </p:pic>
      <p:pic>
        <p:nvPicPr>
          <p:cNvPr id="122" name="Picture 121">
            <a:extLst>
              <a:ext uri="{FF2B5EF4-FFF2-40B4-BE49-F238E27FC236}">
                <a16:creationId xmlns:a16="http://schemas.microsoft.com/office/drawing/2014/main" id="{328105EA-4E2F-4BE4-AF5B-3AF23D2588F0}"/>
              </a:ext>
            </a:extLst>
          </p:cNvPr>
          <p:cNvPicPr>
            <a:picLocks noChangeAspect="1"/>
          </p:cNvPicPr>
          <p:nvPr userDrawn="1"/>
        </p:nvPicPr>
        <p:blipFill>
          <a:blip r:embed="rId15"/>
          <a:stretch>
            <a:fillRect/>
          </a:stretch>
        </p:blipFill>
        <p:spPr>
          <a:xfrm>
            <a:off x="216480" y="2964886"/>
            <a:ext cx="762321" cy="358625"/>
          </a:xfrm>
          <a:prstGeom prst="rect">
            <a:avLst/>
          </a:prstGeom>
        </p:spPr>
      </p:pic>
      <p:pic>
        <p:nvPicPr>
          <p:cNvPr id="123" name="Picture 122">
            <a:extLst>
              <a:ext uri="{FF2B5EF4-FFF2-40B4-BE49-F238E27FC236}">
                <a16:creationId xmlns:a16="http://schemas.microsoft.com/office/drawing/2014/main" id="{5E662A49-E15A-4C46-8B2C-78C0EC446D14}"/>
              </a:ext>
            </a:extLst>
          </p:cNvPr>
          <p:cNvPicPr>
            <a:picLocks noChangeAspect="1"/>
          </p:cNvPicPr>
          <p:nvPr userDrawn="1"/>
        </p:nvPicPr>
        <p:blipFill>
          <a:blip r:embed="rId16"/>
          <a:stretch>
            <a:fillRect/>
          </a:stretch>
        </p:blipFill>
        <p:spPr>
          <a:xfrm>
            <a:off x="205062" y="1981362"/>
            <a:ext cx="833968" cy="305962"/>
          </a:xfrm>
          <a:prstGeom prst="rect">
            <a:avLst/>
          </a:prstGeom>
        </p:spPr>
      </p:pic>
      <p:grpSp>
        <p:nvGrpSpPr>
          <p:cNvPr id="161" name="Graphic 3">
            <a:extLst>
              <a:ext uri="{FF2B5EF4-FFF2-40B4-BE49-F238E27FC236}">
                <a16:creationId xmlns:a16="http://schemas.microsoft.com/office/drawing/2014/main" id="{0CD8ADA5-8F92-4554-B026-77F47736CA6D}"/>
              </a:ext>
            </a:extLst>
          </p:cNvPr>
          <p:cNvGrpSpPr>
            <a:grpSpLocks/>
          </p:cNvGrpSpPr>
          <p:nvPr userDrawn="1"/>
        </p:nvGrpSpPr>
        <p:grpSpPr>
          <a:xfrm>
            <a:off x="4805177" y="2340000"/>
            <a:ext cx="5580000" cy="4460400"/>
            <a:chOff x="66025" y="-34306"/>
            <a:chExt cx="6381750" cy="5895975"/>
          </a:xfrm>
          <a:scene3d>
            <a:camera prst="perspectiveRight">
              <a:rot lat="0" lon="19500000" rev="0"/>
            </a:camera>
            <a:lightRig rig="threePt" dir="t"/>
          </a:scene3d>
        </p:grpSpPr>
        <p:sp>
          <p:nvSpPr>
            <p:cNvPr id="162" name="Freeform: Shape 161">
              <a:extLst>
                <a:ext uri="{FF2B5EF4-FFF2-40B4-BE49-F238E27FC236}">
                  <a16:creationId xmlns:a16="http://schemas.microsoft.com/office/drawing/2014/main" id="{4E29C2D3-A23A-475E-ADFD-E18D9CA663A9}"/>
                </a:ext>
              </a:extLst>
            </p:cNvPr>
            <p:cNvSpPr/>
            <p:nvPr/>
          </p:nvSpPr>
          <p:spPr>
            <a:xfrm>
              <a:off x="5751687" y="4420250"/>
              <a:ext cx="484155" cy="202882"/>
            </a:xfrm>
            <a:custGeom>
              <a:avLst/>
              <a:gdLst>
                <a:gd name="connsiteX0" fmla="*/ 426530 w 484155"/>
                <a:gd name="connsiteY0" fmla="*/ 0 h 202882"/>
                <a:gd name="connsiteX1" fmla="*/ 396050 w 484155"/>
                <a:gd name="connsiteY1" fmla="*/ 0 h 202882"/>
                <a:gd name="connsiteX2" fmla="*/ 0 w 484155"/>
                <a:gd name="connsiteY2" fmla="*/ 95 h 202882"/>
                <a:gd name="connsiteX3" fmla="*/ 0 w 484155"/>
                <a:gd name="connsiteY3" fmla="*/ 196596 h 202882"/>
                <a:gd name="connsiteX4" fmla="*/ 476 w 484155"/>
                <a:gd name="connsiteY4" fmla="*/ 202882 h 202882"/>
                <a:gd name="connsiteX5" fmla="*/ 69152 w 484155"/>
                <a:gd name="connsiteY5" fmla="*/ 135255 h 202882"/>
                <a:gd name="connsiteX6" fmla="*/ 426530 w 484155"/>
                <a:gd name="connsiteY6" fmla="*/ 135350 h 202882"/>
                <a:gd name="connsiteX7" fmla="*/ 484156 w 484155"/>
                <a:gd name="connsiteY7" fmla="*/ 77724 h 202882"/>
                <a:gd name="connsiteX8" fmla="*/ 484156 w 484155"/>
                <a:gd name="connsiteY8" fmla="*/ 57721 h 202882"/>
                <a:gd name="connsiteX9" fmla="*/ 426530 w 484155"/>
                <a:gd name="connsiteY9" fmla="*/ 0 h 20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4155" h="202882">
                  <a:moveTo>
                    <a:pt x="426530" y="0"/>
                  </a:moveTo>
                  <a:lnTo>
                    <a:pt x="396050" y="0"/>
                  </a:lnTo>
                  <a:cubicBezTo>
                    <a:pt x="63913" y="0"/>
                    <a:pt x="40767" y="0"/>
                    <a:pt x="0" y="95"/>
                  </a:cubicBezTo>
                  <a:lnTo>
                    <a:pt x="0" y="196596"/>
                  </a:lnTo>
                  <a:cubicBezTo>
                    <a:pt x="571" y="196977"/>
                    <a:pt x="476" y="199930"/>
                    <a:pt x="476" y="202882"/>
                  </a:cubicBezTo>
                  <a:cubicBezTo>
                    <a:pt x="476" y="170497"/>
                    <a:pt x="7334" y="135255"/>
                    <a:pt x="69152" y="135255"/>
                  </a:cubicBezTo>
                  <a:lnTo>
                    <a:pt x="426530" y="135350"/>
                  </a:lnTo>
                  <a:cubicBezTo>
                    <a:pt x="458248" y="135350"/>
                    <a:pt x="484156" y="109442"/>
                    <a:pt x="484156" y="77724"/>
                  </a:cubicBezTo>
                  <a:lnTo>
                    <a:pt x="484156" y="57721"/>
                  </a:lnTo>
                  <a:cubicBezTo>
                    <a:pt x="484156" y="25908"/>
                    <a:pt x="458153" y="0"/>
                    <a:pt x="426530" y="0"/>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63" name="Freeform: Shape 162">
              <a:extLst>
                <a:ext uri="{FF2B5EF4-FFF2-40B4-BE49-F238E27FC236}">
                  <a16:creationId xmlns:a16="http://schemas.microsoft.com/office/drawing/2014/main" id="{234AE2FD-7B38-405F-825B-32C4DFBE3385}"/>
                </a:ext>
              </a:extLst>
            </p:cNvPr>
            <p:cNvSpPr/>
            <p:nvPr/>
          </p:nvSpPr>
          <p:spPr>
            <a:xfrm>
              <a:off x="4971686" y="522730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64" name="Freeform: Shape 163">
              <a:extLst>
                <a:ext uri="{FF2B5EF4-FFF2-40B4-BE49-F238E27FC236}">
                  <a16:creationId xmlns:a16="http://schemas.microsoft.com/office/drawing/2014/main" id="{7544EF93-D6DB-4383-8F27-964E55DFD859}"/>
                </a:ext>
              </a:extLst>
            </p:cNvPr>
            <p:cNvSpPr/>
            <p:nvPr/>
          </p:nvSpPr>
          <p:spPr>
            <a:xfrm>
              <a:off x="4507341" y="4487116"/>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65" name="Freeform: Shape 164">
              <a:extLst>
                <a:ext uri="{FF2B5EF4-FFF2-40B4-BE49-F238E27FC236}">
                  <a16:creationId xmlns:a16="http://schemas.microsoft.com/office/drawing/2014/main" id="{51E76D50-2021-4BFC-9880-8D03EC62ECC1}"/>
                </a:ext>
              </a:extLst>
            </p:cNvPr>
            <p:cNvSpPr/>
            <p:nvPr/>
          </p:nvSpPr>
          <p:spPr>
            <a:xfrm>
              <a:off x="4659360" y="4799536"/>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66" name="Freeform: Shape 165">
              <a:extLst>
                <a:ext uri="{FF2B5EF4-FFF2-40B4-BE49-F238E27FC236}">
                  <a16:creationId xmlns:a16="http://schemas.microsoft.com/office/drawing/2014/main" id="{2E9D3B00-85FC-4691-A0E3-08835F15F394}"/>
                </a:ext>
              </a:extLst>
            </p:cNvPr>
            <p:cNvSpPr/>
            <p:nvPr/>
          </p:nvSpPr>
          <p:spPr>
            <a:xfrm>
              <a:off x="4806046" y="507890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67" name="Freeform: Shape 166">
              <a:extLst>
                <a:ext uri="{FF2B5EF4-FFF2-40B4-BE49-F238E27FC236}">
                  <a16:creationId xmlns:a16="http://schemas.microsoft.com/office/drawing/2014/main" id="{6EC0746B-8391-4A6E-84B9-4FCD93197C17}"/>
                </a:ext>
              </a:extLst>
            </p:cNvPr>
            <p:cNvSpPr/>
            <p:nvPr/>
          </p:nvSpPr>
          <p:spPr>
            <a:xfrm>
              <a:off x="539988" y="2223595"/>
              <a:ext cx="151257" cy="159829"/>
            </a:xfrm>
            <a:custGeom>
              <a:avLst/>
              <a:gdLst>
                <a:gd name="connsiteX0" fmla="*/ 151257 w 151257"/>
                <a:gd name="connsiteY0" fmla="*/ 159829 h 159829"/>
                <a:gd name="connsiteX1" fmla="*/ 151257 w 151257"/>
                <a:gd name="connsiteY1" fmla="*/ 83439 h 159829"/>
                <a:gd name="connsiteX2" fmla="*/ 67818 w 151257"/>
                <a:gd name="connsiteY2" fmla="*/ 0 h 159829"/>
                <a:gd name="connsiteX3" fmla="*/ 0 w 151257"/>
                <a:gd name="connsiteY3" fmla="*/ 0 h 159829"/>
                <a:gd name="connsiteX4" fmla="*/ 0 w 151257"/>
                <a:gd name="connsiteY4" fmla="*/ 76391 h 159829"/>
                <a:gd name="connsiteX5" fmla="*/ 83439 w 151257"/>
                <a:gd name="connsiteY5" fmla="*/ 159829 h 159829"/>
                <a:gd name="connsiteX6" fmla="*/ 151257 w 151257"/>
                <a:gd name="connsiteY6" fmla="*/ 159829 h 159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257" h="159829">
                  <a:moveTo>
                    <a:pt x="151257" y="159829"/>
                  </a:moveTo>
                  <a:lnTo>
                    <a:pt x="151257" y="83439"/>
                  </a:lnTo>
                  <a:cubicBezTo>
                    <a:pt x="151257" y="37529"/>
                    <a:pt x="113729" y="0"/>
                    <a:pt x="67818" y="0"/>
                  </a:cubicBezTo>
                  <a:lnTo>
                    <a:pt x="0" y="0"/>
                  </a:lnTo>
                  <a:lnTo>
                    <a:pt x="0" y="76391"/>
                  </a:lnTo>
                  <a:cubicBezTo>
                    <a:pt x="0" y="122301"/>
                    <a:pt x="37529" y="159829"/>
                    <a:pt x="83439" y="159829"/>
                  </a:cubicBezTo>
                  <a:lnTo>
                    <a:pt x="151257" y="159829"/>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68" name="Freeform: Shape 167">
              <a:extLst>
                <a:ext uri="{FF2B5EF4-FFF2-40B4-BE49-F238E27FC236}">
                  <a16:creationId xmlns:a16="http://schemas.microsoft.com/office/drawing/2014/main" id="{003148F5-74A7-44E6-9797-EA3C6C4F2724}"/>
                </a:ext>
              </a:extLst>
            </p:cNvPr>
            <p:cNvSpPr/>
            <p:nvPr/>
          </p:nvSpPr>
          <p:spPr>
            <a:xfrm>
              <a:off x="243761" y="2223595"/>
              <a:ext cx="447484" cy="566261"/>
            </a:xfrm>
            <a:custGeom>
              <a:avLst/>
              <a:gdLst>
                <a:gd name="connsiteX0" fmla="*/ 83344 w 447484"/>
                <a:gd name="connsiteY0" fmla="*/ 566261 h 566261"/>
                <a:gd name="connsiteX1" fmla="*/ 364046 w 447484"/>
                <a:gd name="connsiteY1" fmla="*/ 566261 h 566261"/>
                <a:gd name="connsiteX2" fmla="*/ 447485 w 447484"/>
                <a:gd name="connsiteY2" fmla="*/ 482822 h 566261"/>
                <a:gd name="connsiteX3" fmla="*/ 447485 w 447484"/>
                <a:gd name="connsiteY3" fmla="*/ 240316 h 566261"/>
                <a:gd name="connsiteX4" fmla="*/ 447485 w 447484"/>
                <a:gd name="connsiteY4" fmla="*/ 159829 h 566261"/>
                <a:gd name="connsiteX5" fmla="*/ 379667 w 447484"/>
                <a:gd name="connsiteY5" fmla="*/ 159829 h 566261"/>
                <a:gd name="connsiteX6" fmla="*/ 375952 w 447484"/>
                <a:gd name="connsiteY6" fmla="*/ 159829 h 566261"/>
                <a:gd name="connsiteX7" fmla="*/ 372999 w 447484"/>
                <a:gd name="connsiteY7" fmla="*/ 159544 h 566261"/>
                <a:gd name="connsiteX8" fmla="*/ 296228 w 447484"/>
                <a:gd name="connsiteY8" fmla="*/ 76391 h 566261"/>
                <a:gd name="connsiteX9" fmla="*/ 296228 w 447484"/>
                <a:gd name="connsiteY9" fmla="*/ 0 h 566261"/>
                <a:gd name="connsiteX10" fmla="*/ 237458 w 447484"/>
                <a:gd name="connsiteY10" fmla="*/ 0 h 566261"/>
                <a:gd name="connsiteX11" fmla="*/ 156496 w 447484"/>
                <a:gd name="connsiteY11" fmla="*/ 78676 h 566261"/>
                <a:gd name="connsiteX12" fmla="*/ 77153 w 447484"/>
                <a:gd name="connsiteY12" fmla="*/ 159639 h 566261"/>
                <a:gd name="connsiteX13" fmla="*/ 0 w 447484"/>
                <a:gd name="connsiteY13" fmla="*/ 240506 h 566261"/>
                <a:gd name="connsiteX14" fmla="*/ 0 w 447484"/>
                <a:gd name="connsiteY14" fmla="*/ 482632 h 566261"/>
                <a:gd name="connsiteX15" fmla="*/ 83344 w 447484"/>
                <a:gd name="connsiteY15" fmla="*/ 566261 h 56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7484" h="566261">
                  <a:moveTo>
                    <a:pt x="83344" y="566261"/>
                  </a:moveTo>
                  <a:lnTo>
                    <a:pt x="364046" y="566261"/>
                  </a:lnTo>
                  <a:cubicBezTo>
                    <a:pt x="409956" y="566261"/>
                    <a:pt x="447485" y="528733"/>
                    <a:pt x="447485" y="482822"/>
                  </a:cubicBezTo>
                  <a:lnTo>
                    <a:pt x="447485" y="240316"/>
                  </a:lnTo>
                  <a:lnTo>
                    <a:pt x="447485" y="159829"/>
                  </a:lnTo>
                  <a:lnTo>
                    <a:pt x="379667" y="159829"/>
                  </a:lnTo>
                  <a:cubicBezTo>
                    <a:pt x="378428" y="159829"/>
                    <a:pt x="377190" y="159829"/>
                    <a:pt x="375952" y="159829"/>
                  </a:cubicBezTo>
                  <a:cubicBezTo>
                    <a:pt x="374999" y="159734"/>
                    <a:pt x="373951" y="159639"/>
                    <a:pt x="372999" y="159544"/>
                  </a:cubicBezTo>
                  <a:cubicBezTo>
                    <a:pt x="330232" y="156115"/>
                    <a:pt x="296228" y="120015"/>
                    <a:pt x="296228" y="76391"/>
                  </a:cubicBezTo>
                  <a:lnTo>
                    <a:pt x="296228" y="0"/>
                  </a:lnTo>
                  <a:lnTo>
                    <a:pt x="237458" y="0"/>
                  </a:lnTo>
                  <a:cubicBezTo>
                    <a:pt x="193643" y="0"/>
                    <a:pt x="157734" y="34957"/>
                    <a:pt x="156496" y="78676"/>
                  </a:cubicBezTo>
                  <a:cubicBezTo>
                    <a:pt x="155258" y="122110"/>
                    <a:pt x="120396" y="157543"/>
                    <a:pt x="77153" y="159639"/>
                  </a:cubicBezTo>
                  <a:cubicBezTo>
                    <a:pt x="33909" y="161734"/>
                    <a:pt x="0" y="197263"/>
                    <a:pt x="0" y="240506"/>
                  </a:cubicBezTo>
                  <a:lnTo>
                    <a:pt x="0" y="482632"/>
                  </a:lnTo>
                  <a:cubicBezTo>
                    <a:pt x="0" y="528733"/>
                    <a:pt x="37529" y="566261"/>
                    <a:pt x="83344" y="566261"/>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69" name="Freeform: Shape 168">
              <a:extLst>
                <a:ext uri="{FF2B5EF4-FFF2-40B4-BE49-F238E27FC236}">
                  <a16:creationId xmlns:a16="http://schemas.microsoft.com/office/drawing/2014/main" id="{7F547AD2-0592-4BBE-8DAA-E39DA7FA4765}"/>
                </a:ext>
              </a:extLst>
            </p:cNvPr>
            <p:cNvSpPr/>
            <p:nvPr/>
          </p:nvSpPr>
          <p:spPr>
            <a:xfrm>
              <a:off x="718392" y="1652285"/>
              <a:ext cx="1079087" cy="1436369"/>
            </a:xfrm>
            <a:custGeom>
              <a:avLst/>
              <a:gdLst>
                <a:gd name="connsiteX0" fmla="*/ 235363 w 1079087"/>
                <a:gd name="connsiteY0" fmla="*/ 707612 h 1436369"/>
                <a:gd name="connsiteX1" fmla="*/ 366617 w 1079087"/>
                <a:gd name="connsiteY1" fmla="*/ 707612 h 1436369"/>
                <a:gd name="connsiteX2" fmla="*/ 373856 w 1079087"/>
                <a:gd name="connsiteY2" fmla="*/ 707326 h 1436369"/>
                <a:gd name="connsiteX3" fmla="*/ 387953 w 1079087"/>
                <a:gd name="connsiteY3" fmla="*/ 707326 h 1436369"/>
                <a:gd name="connsiteX4" fmla="*/ 388906 w 1079087"/>
                <a:gd name="connsiteY4" fmla="*/ 707422 h 1436369"/>
                <a:gd name="connsiteX5" fmla="*/ 463772 w 1079087"/>
                <a:gd name="connsiteY5" fmla="*/ 788194 h 1436369"/>
                <a:gd name="connsiteX6" fmla="*/ 463772 w 1079087"/>
                <a:gd name="connsiteY6" fmla="*/ 789527 h 1436369"/>
                <a:gd name="connsiteX7" fmla="*/ 386239 w 1079087"/>
                <a:gd name="connsiteY7" fmla="*/ 870490 h 1436369"/>
                <a:gd name="connsiteX8" fmla="*/ 306896 w 1079087"/>
                <a:gd name="connsiteY8" fmla="*/ 945166 h 1436369"/>
                <a:gd name="connsiteX9" fmla="*/ 226314 w 1079087"/>
                <a:gd name="connsiteY9" fmla="*/ 1017746 h 1436369"/>
                <a:gd name="connsiteX10" fmla="*/ 206407 w 1079087"/>
                <a:gd name="connsiteY10" fmla="*/ 1017746 h 1436369"/>
                <a:gd name="connsiteX11" fmla="*/ 146495 w 1079087"/>
                <a:gd name="connsiteY11" fmla="*/ 1077658 h 1436369"/>
                <a:gd name="connsiteX12" fmla="*/ 146495 w 1079087"/>
                <a:gd name="connsiteY12" fmla="*/ 1083850 h 1436369"/>
                <a:gd name="connsiteX13" fmla="*/ 206407 w 1079087"/>
                <a:gd name="connsiteY13" fmla="*/ 1143762 h 1436369"/>
                <a:gd name="connsiteX14" fmla="*/ 225362 w 1079087"/>
                <a:gd name="connsiteY14" fmla="*/ 1143762 h 1436369"/>
                <a:gd name="connsiteX15" fmla="*/ 306324 w 1079087"/>
                <a:gd name="connsiteY15" fmla="*/ 1224724 h 1436369"/>
                <a:gd name="connsiteX16" fmla="*/ 306324 w 1079087"/>
                <a:gd name="connsiteY16" fmla="*/ 1229392 h 1436369"/>
                <a:gd name="connsiteX17" fmla="*/ 225362 w 1079087"/>
                <a:gd name="connsiteY17" fmla="*/ 1310354 h 1436369"/>
                <a:gd name="connsiteX18" fmla="*/ 59912 w 1079087"/>
                <a:gd name="connsiteY18" fmla="*/ 1310354 h 1436369"/>
                <a:gd name="connsiteX19" fmla="*/ 0 w 1079087"/>
                <a:gd name="connsiteY19" fmla="*/ 1370266 h 1436369"/>
                <a:gd name="connsiteX20" fmla="*/ 0 w 1079087"/>
                <a:gd name="connsiteY20" fmla="*/ 1376458 h 1436369"/>
                <a:gd name="connsiteX21" fmla="*/ 59912 w 1079087"/>
                <a:gd name="connsiteY21" fmla="*/ 1436370 h 1436369"/>
                <a:gd name="connsiteX22" fmla="*/ 389954 w 1079087"/>
                <a:gd name="connsiteY22" fmla="*/ 1436370 h 1436369"/>
                <a:gd name="connsiteX23" fmla="*/ 397764 w 1079087"/>
                <a:gd name="connsiteY23" fmla="*/ 1436370 h 1436369"/>
                <a:gd name="connsiteX24" fmla="*/ 521208 w 1079087"/>
                <a:gd name="connsiteY24" fmla="*/ 1436370 h 1436369"/>
                <a:gd name="connsiteX25" fmla="*/ 603980 w 1079087"/>
                <a:gd name="connsiteY25" fmla="*/ 1363218 h 1436369"/>
                <a:gd name="connsiteX26" fmla="*/ 684371 w 1079087"/>
                <a:gd name="connsiteY26" fmla="*/ 1292162 h 1436369"/>
                <a:gd name="connsiteX27" fmla="*/ 838390 w 1079087"/>
                <a:gd name="connsiteY27" fmla="*/ 1292162 h 1436369"/>
                <a:gd name="connsiteX28" fmla="*/ 920782 w 1079087"/>
                <a:gd name="connsiteY28" fmla="*/ 1221581 h 1436369"/>
                <a:gd name="connsiteX29" fmla="*/ 998315 w 1079087"/>
                <a:gd name="connsiteY29" fmla="*/ 1153192 h 1436369"/>
                <a:gd name="connsiteX30" fmla="*/ 1079087 w 1079087"/>
                <a:gd name="connsiteY30" fmla="*/ 1069848 h 1436369"/>
                <a:gd name="connsiteX31" fmla="*/ 1079087 w 1079087"/>
                <a:gd name="connsiteY31" fmla="*/ 956310 h 1436369"/>
                <a:gd name="connsiteX32" fmla="*/ 998792 w 1079087"/>
                <a:gd name="connsiteY32" fmla="*/ 872966 h 1436369"/>
                <a:gd name="connsiteX33" fmla="*/ 921258 w 1079087"/>
                <a:gd name="connsiteY33" fmla="*/ 800672 h 1436369"/>
                <a:gd name="connsiteX34" fmla="*/ 840581 w 1079087"/>
                <a:gd name="connsiteY34" fmla="*/ 726186 h 1436369"/>
                <a:gd name="connsiteX35" fmla="*/ 761810 w 1079087"/>
                <a:gd name="connsiteY35" fmla="*/ 645223 h 1436369"/>
                <a:gd name="connsiteX36" fmla="*/ 761810 w 1079087"/>
                <a:gd name="connsiteY36" fmla="*/ 515969 h 1436369"/>
                <a:gd name="connsiteX37" fmla="*/ 684657 w 1079087"/>
                <a:gd name="connsiteY37" fmla="*/ 432816 h 1436369"/>
                <a:gd name="connsiteX38" fmla="*/ 609695 w 1079087"/>
                <a:gd name="connsiteY38" fmla="*/ 352044 h 1436369"/>
                <a:gd name="connsiteX39" fmla="*/ 609695 w 1079087"/>
                <a:gd name="connsiteY39" fmla="*/ 224980 h 1436369"/>
                <a:gd name="connsiteX40" fmla="*/ 527780 w 1079087"/>
                <a:gd name="connsiteY40" fmla="*/ 141541 h 1436369"/>
                <a:gd name="connsiteX41" fmla="*/ 449009 w 1079087"/>
                <a:gd name="connsiteY41" fmla="*/ 71818 h 1436369"/>
                <a:gd name="connsiteX42" fmla="*/ 366427 w 1079087"/>
                <a:gd name="connsiteY42" fmla="*/ 0 h 1436369"/>
                <a:gd name="connsiteX43" fmla="*/ 235363 w 1079087"/>
                <a:gd name="connsiteY43" fmla="*/ 0 h 1436369"/>
                <a:gd name="connsiteX44" fmla="*/ 151924 w 1079087"/>
                <a:gd name="connsiteY44" fmla="*/ 83439 h 1436369"/>
                <a:gd name="connsiteX45" fmla="*/ 151924 w 1079087"/>
                <a:gd name="connsiteY45" fmla="*/ 624268 h 1436369"/>
                <a:gd name="connsiteX46" fmla="*/ 235363 w 1079087"/>
                <a:gd name="connsiteY46" fmla="*/ 707612 h 143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79087" h="1436369">
                  <a:moveTo>
                    <a:pt x="235363" y="707612"/>
                  </a:moveTo>
                  <a:lnTo>
                    <a:pt x="366617" y="707612"/>
                  </a:lnTo>
                  <a:cubicBezTo>
                    <a:pt x="369094" y="707612"/>
                    <a:pt x="371475" y="707517"/>
                    <a:pt x="373856" y="707326"/>
                  </a:cubicBezTo>
                  <a:cubicBezTo>
                    <a:pt x="378809" y="706850"/>
                    <a:pt x="383000" y="706850"/>
                    <a:pt x="387953" y="707326"/>
                  </a:cubicBezTo>
                  <a:cubicBezTo>
                    <a:pt x="388239" y="707326"/>
                    <a:pt x="388620" y="707422"/>
                    <a:pt x="388906" y="707422"/>
                  </a:cubicBezTo>
                  <a:cubicBezTo>
                    <a:pt x="431292" y="710660"/>
                    <a:pt x="463772" y="745712"/>
                    <a:pt x="463772" y="788194"/>
                  </a:cubicBezTo>
                  <a:lnTo>
                    <a:pt x="463772" y="789527"/>
                  </a:lnTo>
                  <a:cubicBezTo>
                    <a:pt x="463772" y="832866"/>
                    <a:pt x="429578" y="868585"/>
                    <a:pt x="386239" y="870490"/>
                  </a:cubicBezTo>
                  <a:cubicBezTo>
                    <a:pt x="344900" y="872299"/>
                    <a:pt x="311182" y="904494"/>
                    <a:pt x="306896" y="945166"/>
                  </a:cubicBezTo>
                  <a:cubicBezTo>
                    <a:pt x="302514" y="986599"/>
                    <a:pt x="267938" y="1017746"/>
                    <a:pt x="226314" y="1017746"/>
                  </a:cubicBezTo>
                  <a:lnTo>
                    <a:pt x="206407" y="1017746"/>
                  </a:lnTo>
                  <a:cubicBezTo>
                    <a:pt x="173450" y="1017746"/>
                    <a:pt x="146495" y="1044702"/>
                    <a:pt x="146495" y="1077658"/>
                  </a:cubicBezTo>
                  <a:lnTo>
                    <a:pt x="146495" y="1083850"/>
                  </a:lnTo>
                  <a:cubicBezTo>
                    <a:pt x="146495" y="1116806"/>
                    <a:pt x="173450" y="1143762"/>
                    <a:pt x="206407" y="1143762"/>
                  </a:cubicBezTo>
                  <a:lnTo>
                    <a:pt x="225362" y="1143762"/>
                  </a:lnTo>
                  <a:cubicBezTo>
                    <a:pt x="269939" y="1143762"/>
                    <a:pt x="306324" y="1180148"/>
                    <a:pt x="306324" y="1224724"/>
                  </a:cubicBezTo>
                  <a:lnTo>
                    <a:pt x="306324" y="1229392"/>
                  </a:lnTo>
                  <a:cubicBezTo>
                    <a:pt x="306324" y="1273969"/>
                    <a:pt x="269939" y="1310354"/>
                    <a:pt x="225362" y="1310354"/>
                  </a:cubicBezTo>
                  <a:lnTo>
                    <a:pt x="59912" y="1310354"/>
                  </a:lnTo>
                  <a:cubicBezTo>
                    <a:pt x="26956" y="1310354"/>
                    <a:pt x="0" y="1337310"/>
                    <a:pt x="0" y="1370266"/>
                  </a:cubicBezTo>
                  <a:lnTo>
                    <a:pt x="0" y="1376458"/>
                  </a:lnTo>
                  <a:cubicBezTo>
                    <a:pt x="0" y="1409414"/>
                    <a:pt x="26956" y="1436370"/>
                    <a:pt x="59912" y="1436370"/>
                  </a:cubicBezTo>
                  <a:lnTo>
                    <a:pt x="389954" y="1436370"/>
                  </a:lnTo>
                  <a:lnTo>
                    <a:pt x="397764" y="1436370"/>
                  </a:lnTo>
                  <a:lnTo>
                    <a:pt x="521208" y="1436370"/>
                  </a:lnTo>
                  <a:cubicBezTo>
                    <a:pt x="563594" y="1436370"/>
                    <a:pt x="598932" y="1404271"/>
                    <a:pt x="603980" y="1363218"/>
                  </a:cubicBezTo>
                  <a:cubicBezTo>
                    <a:pt x="609028" y="1322451"/>
                    <a:pt x="643223" y="1292162"/>
                    <a:pt x="684371" y="1292162"/>
                  </a:cubicBezTo>
                  <a:lnTo>
                    <a:pt x="838390" y="1292162"/>
                  </a:lnTo>
                  <a:cubicBezTo>
                    <a:pt x="879920" y="1292162"/>
                    <a:pt x="914590" y="1261396"/>
                    <a:pt x="920782" y="1221581"/>
                  </a:cubicBezTo>
                  <a:cubicBezTo>
                    <a:pt x="926878" y="1182719"/>
                    <a:pt x="958977" y="1154335"/>
                    <a:pt x="998315" y="1153192"/>
                  </a:cubicBezTo>
                  <a:cubicBezTo>
                    <a:pt x="1042988" y="1151763"/>
                    <a:pt x="1079087" y="1114806"/>
                    <a:pt x="1079087" y="1069848"/>
                  </a:cubicBezTo>
                  <a:lnTo>
                    <a:pt x="1079087" y="956310"/>
                  </a:lnTo>
                  <a:cubicBezTo>
                    <a:pt x="1079087" y="911447"/>
                    <a:pt x="1043273" y="874586"/>
                    <a:pt x="998792" y="872966"/>
                  </a:cubicBezTo>
                  <a:cubicBezTo>
                    <a:pt x="958310" y="871442"/>
                    <a:pt x="925640" y="840962"/>
                    <a:pt x="921258" y="800672"/>
                  </a:cubicBezTo>
                  <a:cubicBezTo>
                    <a:pt x="916877" y="759619"/>
                    <a:pt x="882396" y="727329"/>
                    <a:pt x="840581" y="726186"/>
                  </a:cubicBezTo>
                  <a:cubicBezTo>
                    <a:pt x="796766" y="724948"/>
                    <a:pt x="761810" y="689038"/>
                    <a:pt x="761810" y="645223"/>
                  </a:cubicBezTo>
                  <a:lnTo>
                    <a:pt x="761810" y="515969"/>
                  </a:lnTo>
                  <a:cubicBezTo>
                    <a:pt x="761810" y="472154"/>
                    <a:pt x="727615" y="436055"/>
                    <a:pt x="684657" y="432816"/>
                  </a:cubicBezTo>
                  <a:cubicBezTo>
                    <a:pt x="642271" y="429577"/>
                    <a:pt x="609695" y="394525"/>
                    <a:pt x="609695" y="352044"/>
                  </a:cubicBezTo>
                  <a:lnTo>
                    <a:pt x="609695" y="224980"/>
                  </a:lnTo>
                  <a:cubicBezTo>
                    <a:pt x="609695" y="179641"/>
                    <a:pt x="572929" y="142399"/>
                    <a:pt x="527780" y="141541"/>
                  </a:cubicBezTo>
                  <a:cubicBezTo>
                    <a:pt x="487680" y="140875"/>
                    <a:pt x="454533" y="111538"/>
                    <a:pt x="449009" y="71818"/>
                  </a:cubicBezTo>
                  <a:cubicBezTo>
                    <a:pt x="443294" y="31337"/>
                    <a:pt x="408337" y="0"/>
                    <a:pt x="366427" y="0"/>
                  </a:cubicBezTo>
                  <a:lnTo>
                    <a:pt x="235363" y="0"/>
                  </a:lnTo>
                  <a:cubicBezTo>
                    <a:pt x="189452" y="0"/>
                    <a:pt x="151924" y="37528"/>
                    <a:pt x="151924" y="83439"/>
                  </a:cubicBezTo>
                  <a:lnTo>
                    <a:pt x="151924" y="624268"/>
                  </a:lnTo>
                  <a:cubicBezTo>
                    <a:pt x="151924" y="670084"/>
                    <a:pt x="189452" y="707612"/>
                    <a:pt x="235363" y="707612"/>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0" name="Freeform: Shape 169">
              <a:extLst>
                <a:ext uri="{FF2B5EF4-FFF2-40B4-BE49-F238E27FC236}">
                  <a16:creationId xmlns:a16="http://schemas.microsoft.com/office/drawing/2014/main" id="{570D6ED2-D417-4439-9C27-7A1895C9117A}"/>
                </a:ext>
              </a:extLst>
            </p:cNvPr>
            <p:cNvSpPr/>
            <p:nvPr/>
          </p:nvSpPr>
          <p:spPr>
            <a:xfrm>
              <a:off x="4979019" y="1499219"/>
              <a:ext cx="450437" cy="290036"/>
            </a:xfrm>
            <a:custGeom>
              <a:avLst/>
              <a:gdLst>
                <a:gd name="connsiteX0" fmla="*/ 450438 w 450437"/>
                <a:gd name="connsiteY0" fmla="*/ 0 h 290036"/>
                <a:gd name="connsiteX1" fmla="*/ 70009 w 450437"/>
                <a:gd name="connsiteY1" fmla="*/ 0 h 290036"/>
                <a:gd name="connsiteX2" fmla="*/ 0 w 450437"/>
                <a:gd name="connsiteY2" fmla="*/ 70009 h 290036"/>
                <a:gd name="connsiteX3" fmla="*/ 0 w 450437"/>
                <a:gd name="connsiteY3" fmla="*/ 220028 h 290036"/>
                <a:gd name="connsiteX4" fmla="*/ 70009 w 450437"/>
                <a:gd name="connsiteY4" fmla="*/ 290036 h 290036"/>
                <a:gd name="connsiteX5" fmla="*/ 450438 w 450437"/>
                <a:gd name="connsiteY5" fmla="*/ 290036 h 290036"/>
                <a:gd name="connsiteX6" fmla="*/ 450438 w 450437"/>
                <a:gd name="connsiteY6" fmla="*/ 0 h 2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437" h="290036">
                  <a:moveTo>
                    <a:pt x="450438" y="0"/>
                  </a:moveTo>
                  <a:lnTo>
                    <a:pt x="70009" y="0"/>
                  </a:lnTo>
                  <a:cubicBezTo>
                    <a:pt x="31528" y="0"/>
                    <a:pt x="0" y="31528"/>
                    <a:pt x="0" y="70009"/>
                  </a:cubicBezTo>
                  <a:lnTo>
                    <a:pt x="0" y="220028"/>
                  </a:lnTo>
                  <a:cubicBezTo>
                    <a:pt x="0" y="258509"/>
                    <a:pt x="31528" y="290036"/>
                    <a:pt x="70009" y="290036"/>
                  </a:cubicBezTo>
                  <a:lnTo>
                    <a:pt x="450438" y="290036"/>
                  </a:lnTo>
                  <a:lnTo>
                    <a:pt x="450438"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1" name="Freeform: Shape 170">
              <a:extLst>
                <a:ext uri="{FF2B5EF4-FFF2-40B4-BE49-F238E27FC236}">
                  <a16:creationId xmlns:a16="http://schemas.microsoft.com/office/drawing/2014/main" id="{FDE50500-F2AB-450F-908F-5EF21B38E96D}"/>
                </a:ext>
              </a:extLst>
            </p:cNvPr>
            <p:cNvSpPr/>
            <p:nvPr/>
          </p:nvSpPr>
          <p:spPr>
            <a:xfrm>
              <a:off x="4666981" y="1789445"/>
              <a:ext cx="762571" cy="290036"/>
            </a:xfrm>
            <a:custGeom>
              <a:avLst/>
              <a:gdLst>
                <a:gd name="connsiteX0" fmla="*/ 762476 w 762571"/>
                <a:gd name="connsiteY0" fmla="*/ 290036 h 290036"/>
                <a:gd name="connsiteX1" fmla="*/ 70009 w 762571"/>
                <a:gd name="connsiteY1" fmla="*/ 290036 h 290036"/>
                <a:gd name="connsiteX2" fmla="*/ 0 w 762571"/>
                <a:gd name="connsiteY2" fmla="*/ 220028 h 290036"/>
                <a:gd name="connsiteX3" fmla="*/ 0 w 762571"/>
                <a:gd name="connsiteY3" fmla="*/ 70009 h 290036"/>
                <a:gd name="connsiteX4" fmla="*/ 70009 w 762571"/>
                <a:gd name="connsiteY4" fmla="*/ 0 h 290036"/>
                <a:gd name="connsiteX5" fmla="*/ 208216 w 762571"/>
                <a:gd name="connsiteY5" fmla="*/ 0 h 290036"/>
                <a:gd name="connsiteX6" fmla="*/ 299847 w 762571"/>
                <a:gd name="connsiteY6" fmla="*/ 61531 h 290036"/>
                <a:gd name="connsiteX7" fmla="*/ 299847 w 762571"/>
                <a:gd name="connsiteY7" fmla="*/ 77629 h 290036"/>
                <a:gd name="connsiteX8" fmla="*/ 368046 w 762571"/>
                <a:gd name="connsiteY8" fmla="*/ 145828 h 290036"/>
                <a:gd name="connsiteX9" fmla="*/ 391763 w 762571"/>
                <a:gd name="connsiteY9" fmla="*/ 145828 h 290036"/>
                <a:gd name="connsiteX10" fmla="*/ 459962 w 762571"/>
                <a:gd name="connsiteY10" fmla="*/ 77629 h 290036"/>
                <a:gd name="connsiteX11" fmla="*/ 459962 w 762571"/>
                <a:gd name="connsiteY11" fmla="*/ 61531 h 290036"/>
                <a:gd name="connsiteX12" fmla="*/ 421005 w 762571"/>
                <a:gd name="connsiteY12" fmla="*/ 0 h 290036"/>
                <a:gd name="connsiteX13" fmla="*/ 762571 w 762571"/>
                <a:gd name="connsiteY13" fmla="*/ 0 h 290036"/>
                <a:gd name="connsiteX14" fmla="*/ 762571 w 762571"/>
                <a:gd name="connsiteY14" fmla="*/ 290036 h 2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2571" h="290036">
                  <a:moveTo>
                    <a:pt x="762476" y="290036"/>
                  </a:moveTo>
                  <a:lnTo>
                    <a:pt x="70009" y="290036"/>
                  </a:lnTo>
                  <a:cubicBezTo>
                    <a:pt x="31528" y="290036"/>
                    <a:pt x="0" y="258509"/>
                    <a:pt x="0" y="220028"/>
                  </a:cubicBezTo>
                  <a:lnTo>
                    <a:pt x="0" y="70009"/>
                  </a:lnTo>
                  <a:cubicBezTo>
                    <a:pt x="0" y="31528"/>
                    <a:pt x="31528" y="0"/>
                    <a:pt x="70009" y="0"/>
                  </a:cubicBezTo>
                  <a:lnTo>
                    <a:pt x="208216" y="0"/>
                  </a:lnTo>
                  <a:cubicBezTo>
                    <a:pt x="268224" y="1143"/>
                    <a:pt x="299847" y="34480"/>
                    <a:pt x="299847" y="61531"/>
                  </a:cubicBezTo>
                  <a:lnTo>
                    <a:pt x="299847" y="77629"/>
                  </a:lnTo>
                  <a:cubicBezTo>
                    <a:pt x="299847" y="115157"/>
                    <a:pt x="330517" y="145828"/>
                    <a:pt x="368046" y="145828"/>
                  </a:cubicBezTo>
                  <a:lnTo>
                    <a:pt x="391763" y="145828"/>
                  </a:lnTo>
                  <a:cubicBezTo>
                    <a:pt x="429292" y="145828"/>
                    <a:pt x="459962" y="115157"/>
                    <a:pt x="459962" y="77629"/>
                  </a:cubicBezTo>
                  <a:lnTo>
                    <a:pt x="459962" y="61531"/>
                  </a:lnTo>
                  <a:cubicBezTo>
                    <a:pt x="459962" y="34480"/>
                    <a:pt x="443960" y="10954"/>
                    <a:pt x="421005" y="0"/>
                  </a:cubicBezTo>
                  <a:lnTo>
                    <a:pt x="762571" y="0"/>
                  </a:lnTo>
                  <a:lnTo>
                    <a:pt x="762571" y="290036"/>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2" name="Freeform: Shape 171">
              <a:extLst>
                <a:ext uri="{FF2B5EF4-FFF2-40B4-BE49-F238E27FC236}">
                  <a16:creationId xmlns:a16="http://schemas.microsoft.com/office/drawing/2014/main" id="{884C6493-08C8-4679-9200-FD8247C1B096}"/>
                </a:ext>
              </a:extLst>
            </p:cNvPr>
            <p:cNvSpPr/>
            <p:nvPr/>
          </p:nvSpPr>
          <p:spPr>
            <a:xfrm>
              <a:off x="4752787" y="2078719"/>
              <a:ext cx="676764" cy="280797"/>
            </a:xfrm>
            <a:custGeom>
              <a:avLst/>
              <a:gdLst>
                <a:gd name="connsiteX0" fmla="*/ 676764 w 676764"/>
                <a:gd name="connsiteY0" fmla="*/ 63056 h 280797"/>
                <a:gd name="connsiteX1" fmla="*/ 676764 w 676764"/>
                <a:gd name="connsiteY1" fmla="*/ 75914 h 280797"/>
                <a:gd name="connsiteX2" fmla="*/ 676764 w 676764"/>
                <a:gd name="connsiteY2" fmla="*/ 84106 h 280797"/>
                <a:gd name="connsiteX3" fmla="*/ 616281 w 676764"/>
                <a:gd name="connsiteY3" fmla="*/ 144590 h 280797"/>
                <a:gd name="connsiteX4" fmla="*/ 526174 w 676764"/>
                <a:gd name="connsiteY4" fmla="*/ 144590 h 280797"/>
                <a:gd name="connsiteX5" fmla="*/ 526174 w 676764"/>
                <a:gd name="connsiteY5" fmla="*/ 220313 h 280797"/>
                <a:gd name="connsiteX6" fmla="*/ 465691 w 676764"/>
                <a:gd name="connsiteY6" fmla="*/ 280797 h 280797"/>
                <a:gd name="connsiteX7" fmla="*/ 227566 w 676764"/>
                <a:gd name="connsiteY7" fmla="*/ 280797 h 280797"/>
                <a:gd name="connsiteX8" fmla="*/ 227566 w 676764"/>
                <a:gd name="connsiteY8" fmla="*/ 205073 h 280797"/>
                <a:gd name="connsiteX9" fmla="*/ 167082 w 676764"/>
                <a:gd name="connsiteY9" fmla="*/ 144590 h 280797"/>
                <a:gd name="connsiteX10" fmla="*/ 7348 w 676764"/>
                <a:gd name="connsiteY10" fmla="*/ 144590 h 280797"/>
                <a:gd name="connsiteX11" fmla="*/ 67832 w 676764"/>
                <a:gd name="connsiteY11" fmla="*/ 84106 h 280797"/>
                <a:gd name="connsiteX12" fmla="*/ 67832 w 676764"/>
                <a:gd name="connsiteY12" fmla="*/ 63056 h 280797"/>
                <a:gd name="connsiteX13" fmla="*/ 7348 w 676764"/>
                <a:gd name="connsiteY13" fmla="*/ 2572 h 280797"/>
                <a:gd name="connsiteX14" fmla="*/ 96502 w 676764"/>
                <a:gd name="connsiteY14" fmla="*/ 1905 h 280797"/>
                <a:gd name="connsiteX15" fmla="*/ 96502 w 676764"/>
                <a:gd name="connsiteY15" fmla="*/ 0 h 280797"/>
                <a:gd name="connsiteX16" fmla="*/ 465691 w 676764"/>
                <a:gd name="connsiteY16" fmla="*/ 0 h 280797"/>
                <a:gd name="connsiteX17" fmla="*/ 676764 w 676764"/>
                <a:gd name="connsiteY17" fmla="*/ 0 h 280797"/>
                <a:gd name="connsiteX18" fmla="*/ 676764 w 676764"/>
                <a:gd name="connsiteY18" fmla="*/ 63056 h 280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76764" h="280797">
                  <a:moveTo>
                    <a:pt x="676764" y="63056"/>
                  </a:moveTo>
                  <a:lnTo>
                    <a:pt x="676764" y="75914"/>
                  </a:lnTo>
                  <a:lnTo>
                    <a:pt x="676764" y="84106"/>
                  </a:lnTo>
                  <a:cubicBezTo>
                    <a:pt x="676764" y="117348"/>
                    <a:pt x="649523" y="144590"/>
                    <a:pt x="616281" y="144590"/>
                  </a:cubicBezTo>
                  <a:lnTo>
                    <a:pt x="526174" y="144590"/>
                  </a:lnTo>
                  <a:lnTo>
                    <a:pt x="526174" y="220313"/>
                  </a:lnTo>
                  <a:cubicBezTo>
                    <a:pt x="526174" y="253556"/>
                    <a:pt x="498933" y="280797"/>
                    <a:pt x="465691" y="280797"/>
                  </a:cubicBezTo>
                  <a:lnTo>
                    <a:pt x="227566" y="280797"/>
                  </a:lnTo>
                  <a:lnTo>
                    <a:pt x="227566" y="205073"/>
                  </a:lnTo>
                  <a:cubicBezTo>
                    <a:pt x="227566" y="171831"/>
                    <a:pt x="200324" y="144590"/>
                    <a:pt x="167082" y="144590"/>
                  </a:cubicBezTo>
                  <a:lnTo>
                    <a:pt x="7348" y="144590"/>
                  </a:lnTo>
                  <a:cubicBezTo>
                    <a:pt x="40590" y="144590"/>
                    <a:pt x="67832" y="117443"/>
                    <a:pt x="67832" y="84106"/>
                  </a:cubicBezTo>
                  <a:lnTo>
                    <a:pt x="67832" y="63056"/>
                  </a:lnTo>
                  <a:cubicBezTo>
                    <a:pt x="67832" y="29813"/>
                    <a:pt x="40590" y="2572"/>
                    <a:pt x="7348" y="2572"/>
                  </a:cubicBezTo>
                  <a:cubicBezTo>
                    <a:pt x="-18370" y="2572"/>
                    <a:pt x="26302" y="2286"/>
                    <a:pt x="96502" y="1905"/>
                  </a:cubicBezTo>
                  <a:lnTo>
                    <a:pt x="96502" y="0"/>
                  </a:lnTo>
                  <a:lnTo>
                    <a:pt x="465691" y="0"/>
                  </a:lnTo>
                  <a:lnTo>
                    <a:pt x="676764" y="0"/>
                  </a:lnTo>
                  <a:lnTo>
                    <a:pt x="676764" y="63056"/>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3" name="Freeform: Shape 172">
              <a:extLst>
                <a:ext uri="{FF2B5EF4-FFF2-40B4-BE49-F238E27FC236}">
                  <a16:creationId xmlns:a16="http://schemas.microsoft.com/office/drawing/2014/main" id="{5BDA4D17-B2AC-48E6-ADE4-0905618EB51A}"/>
                </a:ext>
              </a:extLst>
            </p:cNvPr>
            <p:cNvSpPr/>
            <p:nvPr/>
          </p:nvSpPr>
          <p:spPr>
            <a:xfrm>
              <a:off x="4480672" y="2223214"/>
              <a:ext cx="495776" cy="136207"/>
            </a:xfrm>
            <a:custGeom>
              <a:avLst/>
              <a:gdLst>
                <a:gd name="connsiteX0" fmla="*/ 495776 w 495776"/>
                <a:gd name="connsiteY0" fmla="*/ 136208 h 136207"/>
                <a:gd name="connsiteX1" fmla="*/ 495776 w 495776"/>
                <a:gd name="connsiteY1" fmla="*/ 60484 h 136207"/>
                <a:gd name="connsiteX2" fmla="*/ 435292 w 495776"/>
                <a:gd name="connsiteY2" fmla="*/ 0 h 136207"/>
                <a:gd name="connsiteX3" fmla="*/ 89630 w 495776"/>
                <a:gd name="connsiteY3" fmla="*/ 0 h 136207"/>
                <a:gd name="connsiteX4" fmla="*/ 29146 w 495776"/>
                <a:gd name="connsiteY4" fmla="*/ 60484 h 136207"/>
                <a:gd name="connsiteX5" fmla="*/ 29146 w 495776"/>
                <a:gd name="connsiteY5" fmla="*/ 73914 h 136207"/>
                <a:gd name="connsiteX6" fmla="*/ 0 w 495776"/>
                <a:gd name="connsiteY6" fmla="*/ 136208 h 136207"/>
                <a:gd name="connsiteX7" fmla="*/ 495776 w 495776"/>
                <a:gd name="connsiteY7" fmla="*/ 136208 h 13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776" h="136207">
                  <a:moveTo>
                    <a:pt x="495776" y="136208"/>
                  </a:moveTo>
                  <a:lnTo>
                    <a:pt x="495776" y="60484"/>
                  </a:lnTo>
                  <a:cubicBezTo>
                    <a:pt x="495776" y="27242"/>
                    <a:pt x="468534" y="0"/>
                    <a:pt x="435292" y="0"/>
                  </a:cubicBezTo>
                  <a:lnTo>
                    <a:pt x="89630" y="0"/>
                  </a:lnTo>
                  <a:cubicBezTo>
                    <a:pt x="56388" y="0"/>
                    <a:pt x="29146" y="27242"/>
                    <a:pt x="29146" y="60484"/>
                  </a:cubicBezTo>
                  <a:lnTo>
                    <a:pt x="29146" y="73914"/>
                  </a:lnTo>
                  <a:cubicBezTo>
                    <a:pt x="29146" y="98870"/>
                    <a:pt x="17907" y="121253"/>
                    <a:pt x="0" y="136208"/>
                  </a:cubicBezTo>
                  <a:lnTo>
                    <a:pt x="495776" y="136208"/>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4" name="Freeform: Shape 173">
              <a:extLst>
                <a:ext uri="{FF2B5EF4-FFF2-40B4-BE49-F238E27FC236}">
                  <a16:creationId xmlns:a16="http://schemas.microsoft.com/office/drawing/2014/main" id="{E1943416-4C7E-481A-8D67-5886E7EE0068}"/>
                </a:ext>
              </a:extLst>
            </p:cNvPr>
            <p:cNvSpPr/>
            <p:nvPr/>
          </p:nvSpPr>
          <p:spPr>
            <a:xfrm>
              <a:off x="3380820" y="2942637"/>
              <a:ext cx="1117568" cy="468344"/>
            </a:xfrm>
            <a:custGeom>
              <a:avLst/>
              <a:gdLst>
                <a:gd name="connsiteX0" fmla="*/ 1117568 w 1117568"/>
                <a:gd name="connsiteY0" fmla="*/ 208883 h 468344"/>
                <a:gd name="connsiteX1" fmla="*/ 1117568 w 1117568"/>
                <a:gd name="connsiteY1" fmla="*/ 303943 h 468344"/>
                <a:gd name="connsiteX2" fmla="*/ 1047559 w 1117568"/>
                <a:gd name="connsiteY2" fmla="*/ 303276 h 468344"/>
                <a:gd name="connsiteX3" fmla="*/ 1041273 w 1117568"/>
                <a:gd name="connsiteY3" fmla="*/ 303276 h 468344"/>
                <a:gd name="connsiteX4" fmla="*/ 960310 w 1117568"/>
                <a:gd name="connsiteY4" fmla="*/ 384238 h 468344"/>
                <a:gd name="connsiteX5" fmla="*/ 960310 w 1117568"/>
                <a:gd name="connsiteY5" fmla="*/ 398335 h 468344"/>
                <a:gd name="connsiteX6" fmla="*/ 890302 w 1117568"/>
                <a:gd name="connsiteY6" fmla="*/ 468344 h 468344"/>
                <a:gd name="connsiteX7" fmla="*/ 323088 w 1117568"/>
                <a:gd name="connsiteY7" fmla="*/ 468344 h 468344"/>
                <a:gd name="connsiteX8" fmla="*/ 322421 w 1117568"/>
                <a:gd name="connsiteY8" fmla="*/ 398335 h 468344"/>
                <a:gd name="connsiteX9" fmla="*/ 322421 w 1117568"/>
                <a:gd name="connsiteY9" fmla="*/ 384238 h 468344"/>
                <a:gd name="connsiteX10" fmla="*/ 241459 w 1117568"/>
                <a:gd name="connsiteY10" fmla="*/ 303276 h 468344"/>
                <a:gd name="connsiteX11" fmla="*/ 224695 w 1117568"/>
                <a:gd name="connsiteY11" fmla="*/ 303276 h 468344"/>
                <a:gd name="connsiteX12" fmla="*/ 154876 w 1117568"/>
                <a:gd name="connsiteY12" fmla="*/ 238887 h 468344"/>
                <a:gd name="connsiteX13" fmla="*/ 74104 w 1117568"/>
                <a:gd name="connsiteY13" fmla="*/ 164401 h 468344"/>
                <a:gd name="connsiteX14" fmla="*/ 70009 w 1117568"/>
                <a:gd name="connsiteY14" fmla="*/ 164401 h 468344"/>
                <a:gd name="connsiteX15" fmla="*/ 0 w 1117568"/>
                <a:gd name="connsiteY15" fmla="*/ 94393 h 468344"/>
                <a:gd name="connsiteX16" fmla="*/ 0 w 1117568"/>
                <a:gd name="connsiteY16" fmla="*/ 70009 h 468344"/>
                <a:gd name="connsiteX17" fmla="*/ 70009 w 1117568"/>
                <a:gd name="connsiteY17" fmla="*/ 0 h 468344"/>
                <a:gd name="connsiteX18" fmla="*/ 403003 w 1117568"/>
                <a:gd name="connsiteY18" fmla="*/ 0 h 468344"/>
                <a:gd name="connsiteX19" fmla="*/ 452533 w 1117568"/>
                <a:gd name="connsiteY19" fmla="*/ 0 h 468344"/>
                <a:gd name="connsiteX20" fmla="*/ 567880 w 1117568"/>
                <a:gd name="connsiteY20" fmla="*/ 0 h 468344"/>
                <a:gd name="connsiteX21" fmla="*/ 637699 w 1117568"/>
                <a:gd name="connsiteY21" fmla="*/ 64389 h 468344"/>
                <a:gd name="connsiteX22" fmla="*/ 718471 w 1117568"/>
                <a:gd name="connsiteY22" fmla="*/ 138874 h 468344"/>
                <a:gd name="connsiteX23" fmla="*/ 1047655 w 1117568"/>
                <a:gd name="connsiteY23" fmla="*/ 138874 h 468344"/>
                <a:gd name="connsiteX24" fmla="*/ 1117568 w 1117568"/>
                <a:gd name="connsiteY24" fmla="*/ 208883 h 46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7568" h="468344">
                  <a:moveTo>
                    <a:pt x="1117568" y="208883"/>
                  </a:moveTo>
                  <a:lnTo>
                    <a:pt x="1117568" y="303943"/>
                  </a:lnTo>
                  <a:lnTo>
                    <a:pt x="1047559" y="303276"/>
                  </a:lnTo>
                  <a:lnTo>
                    <a:pt x="1041273" y="303276"/>
                  </a:lnTo>
                  <a:cubicBezTo>
                    <a:pt x="996696" y="303276"/>
                    <a:pt x="960310" y="339662"/>
                    <a:pt x="960310" y="384238"/>
                  </a:cubicBezTo>
                  <a:lnTo>
                    <a:pt x="960310" y="398335"/>
                  </a:lnTo>
                  <a:cubicBezTo>
                    <a:pt x="960310" y="436816"/>
                    <a:pt x="928783" y="468344"/>
                    <a:pt x="890302" y="468344"/>
                  </a:cubicBezTo>
                  <a:lnTo>
                    <a:pt x="323088" y="468344"/>
                  </a:lnTo>
                  <a:lnTo>
                    <a:pt x="322421" y="398335"/>
                  </a:lnTo>
                  <a:lnTo>
                    <a:pt x="322421" y="384238"/>
                  </a:lnTo>
                  <a:cubicBezTo>
                    <a:pt x="322421" y="339662"/>
                    <a:pt x="286036" y="303276"/>
                    <a:pt x="241459" y="303276"/>
                  </a:cubicBezTo>
                  <a:lnTo>
                    <a:pt x="224695" y="303276"/>
                  </a:lnTo>
                  <a:cubicBezTo>
                    <a:pt x="188023" y="303276"/>
                    <a:pt x="157734" y="274796"/>
                    <a:pt x="154876" y="238887"/>
                  </a:cubicBezTo>
                  <a:cubicBezTo>
                    <a:pt x="151447" y="196691"/>
                    <a:pt x="116491" y="164401"/>
                    <a:pt x="74104" y="164401"/>
                  </a:cubicBezTo>
                  <a:lnTo>
                    <a:pt x="70009" y="164401"/>
                  </a:lnTo>
                  <a:cubicBezTo>
                    <a:pt x="31528" y="164401"/>
                    <a:pt x="0" y="132874"/>
                    <a:pt x="0" y="94393"/>
                  </a:cubicBezTo>
                  <a:lnTo>
                    <a:pt x="0" y="70009"/>
                  </a:lnTo>
                  <a:cubicBezTo>
                    <a:pt x="0" y="31528"/>
                    <a:pt x="31528" y="0"/>
                    <a:pt x="70009" y="0"/>
                  </a:cubicBezTo>
                  <a:lnTo>
                    <a:pt x="403003" y="0"/>
                  </a:lnTo>
                  <a:lnTo>
                    <a:pt x="452533" y="0"/>
                  </a:lnTo>
                  <a:lnTo>
                    <a:pt x="567880" y="0"/>
                  </a:lnTo>
                  <a:cubicBezTo>
                    <a:pt x="604456" y="0"/>
                    <a:pt x="634841" y="28480"/>
                    <a:pt x="637699" y="64389"/>
                  </a:cubicBezTo>
                  <a:cubicBezTo>
                    <a:pt x="641128" y="106585"/>
                    <a:pt x="676084" y="138874"/>
                    <a:pt x="718471" y="138874"/>
                  </a:cubicBezTo>
                  <a:lnTo>
                    <a:pt x="1047655" y="138874"/>
                  </a:lnTo>
                  <a:cubicBezTo>
                    <a:pt x="1086040" y="138874"/>
                    <a:pt x="1117568" y="170402"/>
                    <a:pt x="1117568" y="208883"/>
                  </a:cubicBez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5" name="Freeform: Shape 174">
              <a:extLst>
                <a:ext uri="{FF2B5EF4-FFF2-40B4-BE49-F238E27FC236}">
                  <a16:creationId xmlns:a16="http://schemas.microsoft.com/office/drawing/2014/main" id="{7B262B4E-CCF8-48FB-BAC8-633C35083B45}"/>
                </a:ext>
              </a:extLst>
            </p:cNvPr>
            <p:cNvSpPr/>
            <p:nvPr/>
          </p:nvSpPr>
          <p:spPr>
            <a:xfrm>
              <a:off x="4183110" y="3246961"/>
              <a:ext cx="781336" cy="280130"/>
            </a:xfrm>
            <a:custGeom>
              <a:avLst/>
              <a:gdLst>
                <a:gd name="connsiteX0" fmla="*/ 0 w 781336"/>
                <a:gd name="connsiteY0" fmla="*/ 164116 h 280130"/>
                <a:gd name="connsiteX1" fmla="*/ 0 w 781336"/>
                <a:gd name="connsiteY1" fmla="*/ 280130 h 280130"/>
                <a:gd name="connsiteX2" fmla="*/ 241363 w 781336"/>
                <a:gd name="connsiteY2" fmla="*/ 280130 h 280130"/>
                <a:gd name="connsiteX3" fmla="*/ 290894 w 781336"/>
                <a:gd name="connsiteY3" fmla="*/ 280130 h 280130"/>
                <a:gd name="connsiteX4" fmla="*/ 406241 w 781336"/>
                <a:gd name="connsiteY4" fmla="*/ 280130 h 280130"/>
                <a:gd name="connsiteX5" fmla="*/ 476060 w 781336"/>
                <a:gd name="connsiteY5" fmla="*/ 215741 h 280130"/>
                <a:gd name="connsiteX6" fmla="*/ 556832 w 781336"/>
                <a:gd name="connsiteY6" fmla="*/ 141256 h 280130"/>
                <a:gd name="connsiteX7" fmla="*/ 781336 w 781336"/>
                <a:gd name="connsiteY7" fmla="*/ 141256 h 280130"/>
                <a:gd name="connsiteX8" fmla="*/ 781336 w 781336"/>
                <a:gd name="connsiteY8" fmla="*/ 1524 h 280130"/>
                <a:gd name="connsiteX9" fmla="*/ 530162 w 781336"/>
                <a:gd name="connsiteY9" fmla="*/ 1524 h 280130"/>
                <a:gd name="connsiteX10" fmla="*/ 223647 w 781336"/>
                <a:gd name="connsiteY10" fmla="*/ 0 h 280130"/>
                <a:gd name="connsiteX11" fmla="*/ 157925 w 781336"/>
                <a:gd name="connsiteY11" fmla="*/ 80010 h 280130"/>
                <a:gd name="connsiteX12" fmla="*/ 157925 w 781336"/>
                <a:gd name="connsiteY12" fmla="*/ 94107 h 280130"/>
                <a:gd name="connsiteX13" fmla="*/ 87916 w 781336"/>
                <a:gd name="connsiteY13" fmla="*/ 164116 h 280130"/>
                <a:gd name="connsiteX14" fmla="*/ 0 w 781336"/>
                <a:gd name="connsiteY14" fmla="*/ 164116 h 28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1336" h="280130">
                  <a:moveTo>
                    <a:pt x="0" y="164116"/>
                  </a:moveTo>
                  <a:lnTo>
                    <a:pt x="0" y="280130"/>
                  </a:lnTo>
                  <a:lnTo>
                    <a:pt x="241363" y="280130"/>
                  </a:lnTo>
                  <a:lnTo>
                    <a:pt x="290894" y="280130"/>
                  </a:lnTo>
                  <a:lnTo>
                    <a:pt x="406241" y="280130"/>
                  </a:lnTo>
                  <a:cubicBezTo>
                    <a:pt x="442817" y="280130"/>
                    <a:pt x="473202" y="251651"/>
                    <a:pt x="476060" y="215741"/>
                  </a:cubicBezTo>
                  <a:cubicBezTo>
                    <a:pt x="479488" y="173546"/>
                    <a:pt x="514445" y="141256"/>
                    <a:pt x="556832" y="141256"/>
                  </a:cubicBezTo>
                  <a:lnTo>
                    <a:pt x="781336" y="141256"/>
                  </a:lnTo>
                  <a:lnTo>
                    <a:pt x="781336" y="1524"/>
                  </a:lnTo>
                  <a:lnTo>
                    <a:pt x="530162" y="1524"/>
                  </a:lnTo>
                  <a:lnTo>
                    <a:pt x="223647" y="0"/>
                  </a:lnTo>
                  <a:cubicBezTo>
                    <a:pt x="188500" y="8858"/>
                    <a:pt x="157925" y="42196"/>
                    <a:pt x="157925" y="80010"/>
                  </a:cubicBezTo>
                  <a:lnTo>
                    <a:pt x="157925" y="94107"/>
                  </a:lnTo>
                  <a:cubicBezTo>
                    <a:pt x="157925" y="132588"/>
                    <a:pt x="126397" y="164116"/>
                    <a:pt x="87916" y="164116"/>
                  </a:cubicBezTo>
                  <a:lnTo>
                    <a:pt x="0" y="164116"/>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6" name="Freeform: Shape 175">
              <a:extLst>
                <a:ext uri="{FF2B5EF4-FFF2-40B4-BE49-F238E27FC236}">
                  <a16:creationId xmlns:a16="http://schemas.microsoft.com/office/drawing/2014/main" id="{05145005-D286-4846-8652-53F5150847B3}"/>
                </a:ext>
              </a:extLst>
            </p:cNvPr>
            <p:cNvSpPr/>
            <p:nvPr/>
          </p:nvSpPr>
          <p:spPr>
            <a:xfrm>
              <a:off x="3700479" y="2359612"/>
              <a:ext cx="1578101" cy="888872"/>
            </a:xfrm>
            <a:custGeom>
              <a:avLst/>
              <a:gdLst>
                <a:gd name="connsiteX0" fmla="*/ 1423702 w 1578101"/>
                <a:gd name="connsiteY0" fmla="*/ 828389 h 888872"/>
                <a:gd name="connsiteX1" fmla="*/ 1363218 w 1578101"/>
                <a:gd name="connsiteY1" fmla="*/ 888873 h 888872"/>
                <a:gd name="connsiteX2" fmla="*/ 1012793 w 1578101"/>
                <a:gd name="connsiteY2" fmla="*/ 888873 h 888872"/>
                <a:gd name="connsiteX3" fmla="*/ 797909 w 1578101"/>
                <a:gd name="connsiteY3" fmla="*/ 887063 h 888872"/>
                <a:gd name="connsiteX4" fmla="*/ 797909 w 1578101"/>
                <a:gd name="connsiteY4" fmla="*/ 792004 h 888872"/>
                <a:gd name="connsiteX5" fmla="*/ 727900 w 1578101"/>
                <a:gd name="connsiteY5" fmla="*/ 721995 h 888872"/>
                <a:gd name="connsiteX6" fmla="*/ 398716 w 1578101"/>
                <a:gd name="connsiteY6" fmla="*/ 721995 h 888872"/>
                <a:gd name="connsiteX7" fmla="*/ 317945 w 1578101"/>
                <a:gd name="connsiteY7" fmla="*/ 647509 h 888872"/>
                <a:gd name="connsiteX8" fmla="*/ 248126 w 1578101"/>
                <a:gd name="connsiteY8" fmla="*/ 583120 h 888872"/>
                <a:gd name="connsiteX9" fmla="*/ 132683 w 1578101"/>
                <a:gd name="connsiteY9" fmla="*/ 583120 h 888872"/>
                <a:gd name="connsiteX10" fmla="*/ 83153 w 1578101"/>
                <a:gd name="connsiteY10" fmla="*/ 583120 h 888872"/>
                <a:gd name="connsiteX11" fmla="*/ 0 w 1578101"/>
                <a:gd name="connsiteY11" fmla="*/ 583120 h 888872"/>
                <a:gd name="connsiteX12" fmla="*/ 0 w 1578101"/>
                <a:gd name="connsiteY12" fmla="*/ 60484 h 888872"/>
                <a:gd name="connsiteX13" fmla="*/ 60484 w 1578101"/>
                <a:gd name="connsiteY13" fmla="*/ 0 h 888872"/>
                <a:gd name="connsiteX14" fmla="*/ 1420939 w 1578101"/>
                <a:gd name="connsiteY14" fmla="*/ 0 h 888872"/>
                <a:gd name="connsiteX15" fmla="*/ 1420939 w 1578101"/>
                <a:gd name="connsiteY15" fmla="*/ 338328 h 888872"/>
                <a:gd name="connsiteX16" fmla="*/ 1420939 w 1578101"/>
                <a:gd name="connsiteY16" fmla="*/ 390716 h 888872"/>
                <a:gd name="connsiteX17" fmla="*/ 1481423 w 1578101"/>
                <a:gd name="connsiteY17" fmla="*/ 451199 h 888872"/>
                <a:gd name="connsiteX18" fmla="*/ 1575721 w 1578101"/>
                <a:gd name="connsiteY18" fmla="*/ 451199 h 888872"/>
                <a:gd name="connsiteX19" fmla="*/ 1578102 w 1578101"/>
                <a:gd name="connsiteY19" fmla="*/ 729996 h 888872"/>
                <a:gd name="connsiteX20" fmla="*/ 1496282 w 1578101"/>
                <a:gd name="connsiteY20" fmla="*/ 729996 h 888872"/>
                <a:gd name="connsiteX21" fmla="*/ 1423797 w 1578101"/>
                <a:gd name="connsiteY21" fmla="*/ 797624 h 888872"/>
                <a:gd name="connsiteX22" fmla="*/ 1423702 w 1578101"/>
                <a:gd name="connsiteY22" fmla="*/ 828389 h 888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8101" h="888872">
                  <a:moveTo>
                    <a:pt x="1423702" y="828389"/>
                  </a:moveTo>
                  <a:cubicBezTo>
                    <a:pt x="1423511" y="861632"/>
                    <a:pt x="1396460" y="888873"/>
                    <a:pt x="1363218" y="888873"/>
                  </a:cubicBezTo>
                  <a:lnTo>
                    <a:pt x="1012793" y="888873"/>
                  </a:lnTo>
                  <a:lnTo>
                    <a:pt x="797909" y="887063"/>
                  </a:lnTo>
                  <a:lnTo>
                    <a:pt x="797909" y="792004"/>
                  </a:lnTo>
                  <a:cubicBezTo>
                    <a:pt x="797909" y="753523"/>
                    <a:pt x="766381" y="721995"/>
                    <a:pt x="727900" y="721995"/>
                  </a:cubicBezTo>
                  <a:lnTo>
                    <a:pt x="398716" y="721995"/>
                  </a:lnTo>
                  <a:cubicBezTo>
                    <a:pt x="356425" y="721995"/>
                    <a:pt x="321373" y="689705"/>
                    <a:pt x="317945" y="647509"/>
                  </a:cubicBezTo>
                  <a:cubicBezTo>
                    <a:pt x="315087" y="611600"/>
                    <a:pt x="284797" y="583120"/>
                    <a:pt x="248126" y="583120"/>
                  </a:cubicBezTo>
                  <a:lnTo>
                    <a:pt x="132683" y="583120"/>
                  </a:lnTo>
                  <a:lnTo>
                    <a:pt x="83153" y="583120"/>
                  </a:lnTo>
                  <a:lnTo>
                    <a:pt x="0" y="583120"/>
                  </a:lnTo>
                  <a:lnTo>
                    <a:pt x="0" y="60484"/>
                  </a:lnTo>
                  <a:cubicBezTo>
                    <a:pt x="0" y="27242"/>
                    <a:pt x="27241" y="0"/>
                    <a:pt x="60484" y="0"/>
                  </a:cubicBezTo>
                  <a:lnTo>
                    <a:pt x="1420939" y="0"/>
                  </a:lnTo>
                  <a:lnTo>
                    <a:pt x="1420939" y="338328"/>
                  </a:lnTo>
                  <a:lnTo>
                    <a:pt x="1420939" y="390716"/>
                  </a:lnTo>
                  <a:cubicBezTo>
                    <a:pt x="1420939" y="423958"/>
                    <a:pt x="1448181" y="451199"/>
                    <a:pt x="1481423" y="451199"/>
                  </a:cubicBezTo>
                  <a:lnTo>
                    <a:pt x="1575721" y="451199"/>
                  </a:lnTo>
                  <a:lnTo>
                    <a:pt x="1578102" y="729996"/>
                  </a:lnTo>
                  <a:lnTo>
                    <a:pt x="1496282" y="729996"/>
                  </a:lnTo>
                  <a:cubicBezTo>
                    <a:pt x="1457801" y="729996"/>
                    <a:pt x="1423988" y="759047"/>
                    <a:pt x="1423797" y="797624"/>
                  </a:cubicBezTo>
                  <a:lnTo>
                    <a:pt x="1423702" y="828389"/>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7" name="Freeform: Shape 176">
              <a:extLst>
                <a:ext uri="{FF2B5EF4-FFF2-40B4-BE49-F238E27FC236}">
                  <a16:creationId xmlns:a16="http://schemas.microsoft.com/office/drawing/2014/main" id="{BBE050C0-428D-4917-B6FA-0476A9EBEB9E}"/>
                </a:ext>
              </a:extLst>
            </p:cNvPr>
            <p:cNvSpPr/>
            <p:nvPr/>
          </p:nvSpPr>
          <p:spPr>
            <a:xfrm>
              <a:off x="2589388" y="2358278"/>
              <a:ext cx="1112234" cy="1175003"/>
            </a:xfrm>
            <a:custGeom>
              <a:avLst/>
              <a:gdLst>
                <a:gd name="connsiteX0" fmla="*/ 162115 w 1112234"/>
                <a:gd name="connsiteY0" fmla="*/ 371475 h 1175003"/>
                <a:gd name="connsiteX1" fmla="*/ 162115 w 1112234"/>
                <a:gd name="connsiteY1" fmla="*/ 164402 h 1175003"/>
                <a:gd name="connsiteX2" fmla="*/ 219837 w 1112234"/>
                <a:gd name="connsiteY2" fmla="*/ 164116 h 1175003"/>
                <a:gd name="connsiteX3" fmla="*/ 246412 w 1112234"/>
                <a:gd name="connsiteY3" fmla="*/ 164116 h 1175003"/>
                <a:gd name="connsiteX4" fmla="*/ 322802 w 1112234"/>
                <a:gd name="connsiteY4" fmla="*/ 87725 h 1175003"/>
                <a:gd name="connsiteX5" fmla="*/ 322802 w 1112234"/>
                <a:gd name="connsiteY5" fmla="*/ 69723 h 1175003"/>
                <a:gd name="connsiteX6" fmla="*/ 279844 w 1112234"/>
                <a:gd name="connsiteY6" fmla="*/ 1143 h 1175003"/>
                <a:gd name="connsiteX7" fmla="*/ 876872 w 1112234"/>
                <a:gd name="connsiteY7" fmla="*/ 0 h 1175003"/>
                <a:gd name="connsiteX8" fmla="*/ 948309 w 1112234"/>
                <a:gd name="connsiteY8" fmla="*/ 69723 h 1175003"/>
                <a:gd name="connsiteX9" fmla="*/ 948309 w 1112234"/>
                <a:gd name="connsiteY9" fmla="*/ 87725 h 1175003"/>
                <a:gd name="connsiteX10" fmla="*/ 1024699 w 1112234"/>
                <a:gd name="connsiteY10" fmla="*/ 164116 h 1175003"/>
                <a:gd name="connsiteX11" fmla="*/ 1051274 w 1112234"/>
                <a:gd name="connsiteY11" fmla="*/ 164116 h 1175003"/>
                <a:gd name="connsiteX12" fmla="*/ 1112234 w 1112234"/>
                <a:gd name="connsiteY12" fmla="*/ 133636 h 1175003"/>
                <a:gd name="connsiteX13" fmla="*/ 1112234 w 1112234"/>
                <a:gd name="connsiteY13" fmla="*/ 584263 h 1175003"/>
                <a:gd name="connsiteX14" fmla="*/ 861346 w 1112234"/>
                <a:gd name="connsiteY14" fmla="*/ 584263 h 1175003"/>
                <a:gd name="connsiteX15" fmla="*/ 791337 w 1112234"/>
                <a:gd name="connsiteY15" fmla="*/ 654272 h 1175003"/>
                <a:gd name="connsiteX16" fmla="*/ 791337 w 1112234"/>
                <a:gd name="connsiteY16" fmla="*/ 678656 h 1175003"/>
                <a:gd name="connsiteX17" fmla="*/ 861346 w 1112234"/>
                <a:gd name="connsiteY17" fmla="*/ 748665 h 1175003"/>
                <a:gd name="connsiteX18" fmla="*/ 865441 w 1112234"/>
                <a:gd name="connsiteY18" fmla="*/ 748665 h 1175003"/>
                <a:gd name="connsiteX19" fmla="*/ 946213 w 1112234"/>
                <a:gd name="connsiteY19" fmla="*/ 823150 h 1175003"/>
                <a:gd name="connsiteX20" fmla="*/ 1016032 w 1112234"/>
                <a:gd name="connsiteY20" fmla="*/ 887539 h 1175003"/>
                <a:gd name="connsiteX21" fmla="*/ 1032796 w 1112234"/>
                <a:gd name="connsiteY21" fmla="*/ 887539 h 1175003"/>
                <a:gd name="connsiteX22" fmla="*/ 1112234 w 1112234"/>
                <a:gd name="connsiteY22" fmla="*/ 952786 h 1175003"/>
                <a:gd name="connsiteX23" fmla="*/ 1112234 w 1112234"/>
                <a:gd name="connsiteY23" fmla="*/ 1103948 h 1175003"/>
                <a:gd name="connsiteX24" fmla="*/ 1042225 w 1112234"/>
                <a:gd name="connsiteY24" fmla="*/ 1173956 h 1175003"/>
                <a:gd name="connsiteX25" fmla="*/ 743236 w 1112234"/>
                <a:gd name="connsiteY25" fmla="*/ 1173956 h 1175003"/>
                <a:gd name="connsiteX26" fmla="*/ 735330 w 1112234"/>
                <a:gd name="connsiteY26" fmla="*/ 1174337 h 1175003"/>
                <a:gd name="connsiteX27" fmla="*/ 720757 w 1112234"/>
                <a:gd name="connsiteY27" fmla="*/ 1175004 h 1175003"/>
                <a:gd name="connsiteX28" fmla="*/ 162782 w 1112234"/>
                <a:gd name="connsiteY28" fmla="*/ 1175004 h 1175003"/>
                <a:gd name="connsiteX29" fmla="*/ 162782 w 1112234"/>
                <a:gd name="connsiteY29" fmla="*/ 1111853 h 1175003"/>
                <a:gd name="connsiteX30" fmla="*/ 81820 w 1112234"/>
                <a:gd name="connsiteY30" fmla="*/ 1030891 h 1175003"/>
                <a:gd name="connsiteX31" fmla="*/ 70009 w 1112234"/>
                <a:gd name="connsiteY31" fmla="*/ 1030891 h 1175003"/>
                <a:gd name="connsiteX32" fmla="*/ 0 w 1112234"/>
                <a:gd name="connsiteY32" fmla="*/ 960882 h 1175003"/>
                <a:gd name="connsiteX33" fmla="*/ 0 w 1112234"/>
                <a:gd name="connsiteY33" fmla="*/ 522446 h 1175003"/>
                <a:gd name="connsiteX34" fmla="*/ 70009 w 1112234"/>
                <a:gd name="connsiteY34" fmla="*/ 452438 h 1175003"/>
                <a:gd name="connsiteX35" fmla="*/ 81153 w 1112234"/>
                <a:gd name="connsiteY35" fmla="*/ 452438 h 1175003"/>
                <a:gd name="connsiteX36" fmla="*/ 162115 w 1112234"/>
                <a:gd name="connsiteY36" fmla="*/ 371475 h 1175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12234" h="1175003">
                  <a:moveTo>
                    <a:pt x="162115" y="371475"/>
                  </a:moveTo>
                  <a:lnTo>
                    <a:pt x="162115" y="164402"/>
                  </a:lnTo>
                  <a:lnTo>
                    <a:pt x="219837" y="164116"/>
                  </a:lnTo>
                  <a:lnTo>
                    <a:pt x="246412" y="164116"/>
                  </a:lnTo>
                  <a:cubicBezTo>
                    <a:pt x="288417" y="164116"/>
                    <a:pt x="322802" y="129730"/>
                    <a:pt x="322802" y="87725"/>
                  </a:cubicBezTo>
                  <a:lnTo>
                    <a:pt x="322802" y="69723"/>
                  </a:lnTo>
                  <a:cubicBezTo>
                    <a:pt x="322802" y="39719"/>
                    <a:pt x="305181" y="13621"/>
                    <a:pt x="279844" y="1143"/>
                  </a:cubicBezTo>
                  <a:cubicBezTo>
                    <a:pt x="462439" y="1143"/>
                    <a:pt x="695897" y="0"/>
                    <a:pt x="876872" y="0"/>
                  </a:cubicBezTo>
                  <a:cubicBezTo>
                    <a:pt x="939736" y="1524"/>
                    <a:pt x="948309" y="38767"/>
                    <a:pt x="948309" y="69723"/>
                  </a:cubicBezTo>
                  <a:lnTo>
                    <a:pt x="948309" y="87725"/>
                  </a:lnTo>
                  <a:cubicBezTo>
                    <a:pt x="948309" y="129730"/>
                    <a:pt x="982694" y="164116"/>
                    <a:pt x="1024699" y="164116"/>
                  </a:cubicBezTo>
                  <a:lnTo>
                    <a:pt x="1051274" y="164116"/>
                  </a:lnTo>
                  <a:cubicBezTo>
                    <a:pt x="1076134" y="164116"/>
                    <a:pt x="1098232" y="152114"/>
                    <a:pt x="1112234" y="133636"/>
                  </a:cubicBezTo>
                  <a:lnTo>
                    <a:pt x="1112234" y="584263"/>
                  </a:lnTo>
                  <a:lnTo>
                    <a:pt x="861346" y="584263"/>
                  </a:lnTo>
                  <a:cubicBezTo>
                    <a:pt x="822865" y="584263"/>
                    <a:pt x="791337" y="615791"/>
                    <a:pt x="791337" y="654272"/>
                  </a:cubicBezTo>
                  <a:lnTo>
                    <a:pt x="791337" y="678656"/>
                  </a:lnTo>
                  <a:cubicBezTo>
                    <a:pt x="791337" y="717137"/>
                    <a:pt x="822865" y="748665"/>
                    <a:pt x="861346" y="748665"/>
                  </a:cubicBezTo>
                  <a:lnTo>
                    <a:pt x="865441" y="748665"/>
                  </a:lnTo>
                  <a:cubicBezTo>
                    <a:pt x="907828" y="748665"/>
                    <a:pt x="942784" y="780955"/>
                    <a:pt x="946213" y="823150"/>
                  </a:cubicBezTo>
                  <a:cubicBezTo>
                    <a:pt x="949071" y="859060"/>
                    <a:pt x="979360" y="887539"/>
                    <a:pt x="1016032" y="887539"/>
                  </a:cubicBezTo>
                  <a:lnTo>
                    <a:pt x="1032796" y="887539"/>
                  </a:lnTo>
                  <a:cubicBezTo>
                    <a:pt x="1072039" y="887539"/>
                    <a:pt x="1104900" y="915638"/>
                    <a:pt x="1112234" y="952786"/>
                  </a:cubicBezTo>
                  <a:lnTo>
                    <a:pt x="1112234" y="1103948"/>
                  </a:lnTo>
                  <a:cubicBezTo>
                    <a:pt x="1112234" y="1142429"/>
                    <a:pt x="1080706" y="1173956"/>
                    <a:pt x="1042225" y="1173956"/>
                  </a:cubicBezTo>
                  <a:lnTo>
                    <a:pt x="743236" y="1173956"/>
                  </a:lnTo>
                  <a:cubicBezTo>
                    <a:pt x="740473" y="1173956"/>
                    <a:pt x="738092" y="1174052"/>
                    <a:pt x="735330" y="1174337"/>
                  </a:cubicBezTo>
                  <a:cubicBezTo>
                    <a:pt x="730567" y="1174814"/>
                    <a:pt x="725710" y="1175004"/>
                    <a:pt x="720757" y="1175004"/>
                  </a:cubicBezTo>
                  <a:lnTo>
                    <a:pt x="162782" y="1175004"/>
                  </a:lnTo>
                  <a:lnTo>
                    <a:pt x="162782" y="1111853"/>
                  </a:lnTo>
                  <a:cubicBezTo>
                    <a:pt x="162782" y="1067276"/>
                    <a:pt x="126397" y="1030891"/>
                    <a:pt x="81820" y="1030891"/>
                  </a:cubicBezTo>
                  <a:lnTo>
                    <a:pt x="70009" y="1030891"/>
                  </a:lnTo>
                  <a:cubicBezTo>
                    <a:pt x="31528" y="1030891"/>
                    <a:pt x="0" y="999363"/>
                    <a:pt x="0" y="960882"/>
                  </a:cubicBezTo>
                  <a:lnTo>
                    <a:pt x="0" y="522446"/>
                  </a:lnTo>
                  <a:cubicBezTo>
                    <a:pt x="0" y="483965"/>
                    <a:pt x="31528" y="452438"/>
                    <a:pt x="70009" y="452438"/>
                  </a:cubicBezTo>
                  <a:lnTo>
                    <a:pt x="81153" y="452438"/>
                  </a:lnTo>
                  <a:cubicBezTo>
                    <a:pt x="125730" y="452438"/>
                    <a:pt x="162115" y="416052"/>
                    <a:pt x="162115" y="371475"/>
                  </a:cubicBez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8" name="Freeform: Shape 177">
              <a:extLst>
                <a:ext uri="{FF2B5EF4-FFF2-40B4-BE49-F238E27FC236}">
                  <a16:creationId xmlns:a16="http://schemas.microsoft.com/office/drawing/2014/main" id="{8B9E31CB-38FF-4E31-A160-19C27FDDEC9A}"/>
                </a:ext>
              </a:extLst>
            </p:cNvPr>
            <p:cNvSpPr/>
            <p:nvPr/>
          </p:nvSpPr>
          <p:spPr>
            <a:xfrm>
              <a:off x="2763124" y="1790874"/>
              <a:ext cx="304800" cy="536924"/>
            </a:xfrm>
            <a:custGeom>
              <a:avLst/>
              <a:gdLst>
                <a:gd name="connsiteX0" fmla="*/ 303657 w 304800"/>
                <a:gd name="connsiteY0" fmla="*/ 536639 h 536924"/>
                <a:gd name="connsiteX1" fmla="*/ 304800 w 304800"/>
                <a:gd name="connsiteY1" fmla="*/ 57626 h 536924"/>
                <a:gd name="connsiteX2" fmla="*/ 247174 w 304800"/>
                <a:gd name="connsiteY2" fmla="*/ 0 h 536924"/>
                <a:gd name="connsiteX3" fmla="*/ 227076 w 304800"/>
                <a:gd name="connsiteY3" fmla="*/ 0 h 536924"/>
                <a:gd name="connsiteX4" fmla="*/ 169450 w 304800"/>
                <a:gd name="connsiteY4" fmla="*/ 57626 h 536924"/>
                <a:gd name="connsiteX5" fmla="*/ 169450 w 304800"/>
                <a:gd name="connsiteY5" fmla="*/ 66866 h 536924"/>
                <a:gd name="connsiteX6" fmla="*/ 88487 w 304800"/>
                <a:gd name="connsiteY6" fmla="*/ 147828 h 536924"/>
                <a:gd name="connsiteX7" fmla="*/ 76390 w 304800"/>
                <a:gd name="connsiteY7" fmla="*/ 147828 h 536924"/>
                <a:gd name="connsiteX8" fmla="*/ 0 w 304800"/>
                <a:gd name="connsiteY8" fmla="*/ 224219 h 536924"/>
                <a:gd name="connsiteX9" fmla="*/ 0 w 304800"/>
                <a:gd name="connsiteY9" fmla="*/ 432340 h 536924"/>
                <a:gd name="connsiteX10" fmla="*/ 0 w 304800"/>
                <a:gd name="connsiteY10" fmla="*/ 434531 h 536924"/>
                <a:gd name="connsiteX11" fmla="*/ 0 w 304800"/>
                <a:gd name="connsiteY11" fmla="*/ 439579 h 536924"/>
                <a:gd name="connsiteX12" fmla="*/ 0 w 304800"/>
                <a:gd name="connsiteY12" fmla="*/ 441770 h 536924"/>
                <a:gd name="connsiteX13" fmla="*/ 0 w 304800"/>
                <a:gd name="connsiteY13" fmla="*/ 459772 h 536924"/>
                <a:gd name="connsiteX14" fmla="*/ 76390 w 304800"/>
                <a:gd name="connsiteY14" fmla="*/ 536162 h 536924"/>
                <a:gd name="connsiteX15" fmla="*/ 94107 w 304800"/>
                <a:gd name="connsiteY15" fmla="*/ 536162 h 536924"/>
                <a:gd name="connsiteX16" fmla="*/ 117824 w 304800"/>
                <a:gd name="connsiteY16" fmla="*/ 536924 h 536924"/>
                <a:gd name="connsiteX17" fmla="*/ 303657 w 304800"/>
                <a:gd name="connsiteY17" fmla="*/ 536639 h 53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4800" h="536924">
                  <a:moveTo>
                    <a:pt x="303657" y="536639"/>
                  </a:moveTo>
                  <a:lnTo>
                    <a:pt x="304800" y="57626"/>
                  </a:lnTo>
                  <a:cubicBezTo>
                    <a:pt x="304800" y="25908"/>
                    <a:pt x="278892" y="0"/>
                    <a:pt x="247174" y="0"/>
                  </a:cubicBezTo>
                  <a:lnTo>
                    <a:pt x="227076" y="0"/>
                  </a:lnTo>
                  <a:cubicBezTo>
                    <a:pt x="195358" y="0"/>
                    <a:pt x="169450" y="25908"/>
                    <a:pt x="169450" y="57626"/>
                  </a:cubicBezTo>
                  <a:lnTo>
                    <a:pt x="169450" y="66866"/>
                  </a:lnTo>
                  <a:cubicBezTo>
                    <a:pt x="169450" y="111443"/>
                    <a:pt x="133064" y="147828"/>
                    <a:pt x="88487" y="147828"/>
                  </a:cubicBezTo>
                  <a:lnTo>
                    <a:pt x="76390" y="147828"/>
                  </a:lnTo>
                  <a:cubicBezTo>
                    <a:pt x="34385" y="147828"/>
                    <a:pt x="0" y="182213"/>
                    <a:pt x="0" y="224219"/>
                  </a:cubicBezTo>
                  <a:lnTo>
                    <a:pt x="0" y="432340"/>
                  </a:lnTo>
                  <a:cubicBezTo>
                    <a:pt x="0" y="433102"/>
                    <a:pt x="0" y="433864"/>
                    <a:pt x="0" y="434531"/>
                  </a:cubicBezTo>
                  <a:cubicBezTo>
                    <a:pt x="95" y="436340"/>
                    <a:pt x="95" y="437864"/>
                    <a:pt x="0" y="439579"/>
                  </a:cubicBezTo>
                  <a:cubicBezTo>
                    <a:pt x="0" y="440341"/>
                    <a:pt x="0" y="441008"/>
                    <a:pt x="0" y="441770"/>
                  </a:cubicBezTo>
                  <a:lnTo>
                    <a:pt x="0" y="459772"/>
                  </a:lnTo>
                  <a:cubicBezTo>
                    <a:pt x="0" y="501777"/>
                    <a:pt x="34385" y="536162"/>
                    <a:pt x="76390" y="536162"/>
                  </a:cubicBezTo>
                  <a:lnTo>
                    <a:pt x="94107" y="536162"/>
                  </a:lnTo>
                  <a:cubicBezTo>
                    <a:pt x="102775" y="536162"/>
                    <a:pt x="108871" y="536924"/>
                    <a:pt x="117824" y="536924"/>
                  </a:cubicBezTo>
                  <a:cubicBezTo>
                    <a:pt x="176022" y="536924"/>
                    <a:pt x="238982" y="536829"/>
                    <a:pt x="303657" y="536639"/>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9" name="Freeform: Shape 178">
              <a:extLst>
                <a:ext uri="{FF2B5EF4-FFF2-40B4-BE49-F238E27FC236}">
                  <a16:creationId xmlns:a16="http://schemas.microsoft.com/office/drawing/2014/main" id="{2104DE44-BFDE-4BFD-A680-43AF552CD7E0}"/>
                </a:ext>
              </a:extLst>
            </p:cNvPr>
            <p:cNvSpPr/>
            <p:nvPr/>
          </p:nvSpPr>
          <p:spPr>
            <a:xfrm>
              <a:off x="3109262" y="2015378"/>
              <a:ext cx="266318" cy="238580"/>
            </a:xfrm>
            <a:custGeom>
              <a:avLst/>
              <a:gdLst>
                <a:gd name="connsiteX0" fmla="*/ 208693 w 266318"/>
                <a:gd name="connsiteY0" fmla="*/ 71533 h 238580"/>
                <a:gd name="connsiteX1" fmla="*/ 188690 w 266318"/>
                <a:gd name="connsiteY1" fmla="*/ 71533 h 238580"/>
                <a:gd name="connsiteX2" fmla="*/ 183547 w 266318"/>
                <a:gd name="connsiteY2" fmla="*/ 71818 h 238580"/>
                <a:gd name="connsiteX3" fmla="*/ 183547 w 266318"/>
                <a:gd name="connsiteY3" fmla="*/ 15907 h 238580"/>
                <a:gd name="connsiteX4" fmla="*/ 148876 w 266318"/>
                <a:gd name="connsiteY4" fmla="*/ 286 h 238580"/>
                <a:gd name="connsiteX5" fmla="*/ 136779 w 266318"/>
                <a:gd name="connsiteY5" fmla="*/ 286 h 238580"/>
                <a:gd name="connsiteX6" fmla="*/ 46006 w 266318"/>
                <a:gd name="connsiteY6" fmla="*/ 0 h 238580"/>
                <a:gd name="connsiteX7" fmla="*/ 0 w 266318"/>
                <a:gd name="connsiteY7" fmla="*/ 46006 h 238580"/>
                <a:gd name="connsiteX8" fmla="*/ 0 w 266318"/>
                <a:gd name="connsiteY8" fmla="*/ 134969 h 238580"/>
                <a:gd name="connsiteX9" fmla="*/ 0 w 266318"/>
                <a:gd name="connsiteY9" fmla="*/ 174403 h 238580"/>
                <a:gd name="connsiteX10" fmla="*/ 0 w 266318"/>
                <a:gd name="connsiteY10" fmla="*/ 177451 h 238580"/>
                <a:gd name="connsiteX11" fmla="*/ 0 w 266318"/>
                <a:gd name="connsiteY11" fmla="*/ 178784 h 238580"/>
                <a:gd name="connsiteX12" fmla="*/ 0 w 266318"/>
                <a:gd name="connsiteY12" fmla="*/ 189643 h 238580"/>
                <a:gd name="connsiteX13" fmla="*/ 48768 w 266318"/>
                <a:gd name="connsiteY13" fmla="*/ 238411 h 238580"/>
                <a:gd name="connsiteX14" fmla="*/ 56674 w 266318"/>
                <a:gd name="connsiteY14" fmla="*/ 238411 h 238580"/>
                <a:gd name="connsiteX15" fmla="*/ 180213 w 266318"/>
                <a:gd name="connsiteY15" fmla="*/ 238411 h 238580"/>
                <a:gd name="connsiteX16" fmla="*/ 188690 w 266318"/>
                <a:gd name="connsiteY16" fmla="*/ 238411 h 238580"/>
                <a:gd name="connsiteX17" fmla="*/ 208693 w 266318"/>
                <a:gd name="connsiteY17" fmla="*/ 238411 h 238580"/>
                <a:gd name="connsiteX18" fmla="*/ 266319 w 266318"/>
                <a:gd name="connsiteY18" fmla="*/ 180784 h 238580"/>
                <a:gd name="connsiteX19" fmla="*/ 266319 w 266318"/>
                <a:gd name="connsiteY19" fmla="*/ 129159 h 238580"/>
                <a:gd name="connsiteX20" fmla="*/ 208693 w 266318"/>
                <a:gd name="connsiteY20" fmla="*/ 71533 h 23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6318" h="238580">
                  <a:moveTo>
                    <a:pt x="208693" y="71533"/>
                  </a:moveTo>
                  <a:lnTo>
                    <a:pt x="188690" y="71533"/>
                  </a:lnTo>
                  <a:cubicBezTo>
                    <a:pt x="186976" y="71533"/>
                    <a:pt x="185261" y="71628"/>
                    <a:pt x="183547" y="71818"/>
                  </a:cubicBezTo>
                  <a:lnTo>
                    <a:pt x="183547" y="15907"/>
                  </a:lnTo>
                  <a:cubicBezTo>
                    <a:pt x="183547" y="-3143"/>
                    <a:pt x="167926" y="286"/>
                    <a:pt x="148876" y="286"/>
                  </a:cubicBezTo>
                  <a:lnTo>
                    <a:pt x="136779" y="286"/>
                  </a:lnTo>
                  <a:cubicBezTo>
                    <a:pt x="117729" y="286"/>
                    <a:pt x="46006" y="0"/>
                    <a:pt x="46006" y="0"/>
                  </a:cubicBezTo>
                  <a:cubicBezTo>
                    <a:pt x="20669" y="0"/>
                    <a:pt x="0" y="20669"/>
                    <a:pt x="0" y="46006"/>
                  </a:cubicBezTo>
                  <a:lnTo>
                    <a:pt x="0" y="134969"/>
                  </a:lnTo>
                  <a:cubicBezTo>
                    <a:pt x="0" y="135446"/>
                    <a:pt x="0" y="173926"/>
                    <a:pt x="0" y="174403"/>
                  </a:cubicBezTo>
                  <a:cubicBezTo>
                    <a:pt x="0" y="175450"/>
                    <a:pt x="0" y="176403"/>
                    <a:pt x="0" y="177451"/>
                  </a:cubicBezTo>
                  <a:cubicBezTo>
                    <a:pt x="0" y="177927"/>
                    <a:pt x="0" y="178308"/>
                    <a:pt x="0" y="178784"/>
                  </a:cubicBezTo>
                  <a:lnTo>
                    <a:pt x="0" y="189643"/>
                  </a:lnTo>
                  <a:cubicBezTo>
                    <a:pt x="0" y="216503"/>
                    <a:pt x="22003" y="238411"/>
                    <a:pt x="48768" y="238411"/>
                  </a:cubicBezTo>
                  <a:lnTo>
                    <a:pt x="56674" y="238411"/>
                  </a:lnTo>
                  <a:cubicBezTo>
                    <a:pt x="61913" y="238411"/>
                    <a:pt x="142494" y="238506"/>
                    <a:pt x="180213" y="238411"/>
                  </a:cubicBezTo>
                  <a:cubicBezTo>
                    <a:pt x="182975" y="238792"/>
                    <a:pt x="185833" y="238411"/>
                    <a:pt x="188690" y="238411"/>
                  </a:cubicBezTo>
                  <a:lnTo>
                    <a:pt x="208693" y="238411"/>
                  </a:lnTo>
                  <a:cubicBezTo>
                    <a:pt x="240411" y="238411"/>
                    <a:pt x="266319" y="212503"/>
                    <a:pt x="266319" y="180784"/>
                  </a:cubicBezTo>
                  <a:lnTo>
                    <a:pt x="266319" y="129159"/>
                  </a:lnTo>
                  <a:cubicBezTo>
                    <a:pt x="266319" y="97441"/>
                    <a:pt x="240411" y="71533"/>
                    <a:pt x="208693" y="71533"/>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0" name="Freeform: Shape 179">
              <a:extLst>
                <a:ext uri="{FF2B5EF4-FFF2-40B4-BE49-F238E27FC236}">
                  <a16:creationId xmlns:a16="http://schemas.microsoft.com/office/drawing/2014/main" id="{E9425343-BE95-4DEA-85AD-C655A6887FDE}"/>
                </a:ext>
              </a:extLst>
            </p:cNvPr>
            <p:cNvSpPr/>
            <p:nvPr/>
          </p:nvSpPr>
          <p:spPr>
            <a:xfrm>
              <a:off x="2926191" y="4271089"/>
              <a:ext cx="135255" cy="274415"/>
            </a:xfrm>
            <a:custGeom>
              <a:avLst/>
              <a:gdLst>
                <a:gd name="connsiteX0" fmla="*/ 57626 w 135255"/>
                <a:gd name="connsiteY0" fmla="*/ 274415 h 274415"/>
                <a:gd name="connsiteX1" fmla="*/ 77629 w 135255"/>
                <a:gd name="connsiteY1" fmla="*/ 274415 h 274415"/>
                <a:gd name="connsiteX2" fmla="*/ 135255 w 135255"/>
                <a:gd name="connsiteY2" fmla="*/ 216789 h 274415"/>
                <a:gd name="connsiteX3" fmla="*/ 135255 w 135255"/>
                <a:gd name="connsiteY3" fmla="*/ 57626 h 274415"/>
                <a:gd name="connsiteX4" fmla="*/ 77629 w 135255"/>
                <a:gd name="connsiteY4" fmla="*/ 0 h 274415"/>
                <a:gd name="connsiteX5" fmla="*/ 57626 w 135255"/>
                <a:gd name="connsiteY5" fmla="*/ 0 h 274415"/>
                <a:gd name="connsiteX6" fmla="*/ 0 w 135255"/>
                <a:gd name="connsiteY6" fmla="*/ 57626 h 274415"/>
                <a:gd name="connsiteX7" fmla="*/ 0 w 135255"/>
                <a:gd name="connsiteY7" fmla="*/ 216789 h 274415"/>
                <a:gd name="connsiteX8" fmla="*/ 57626 w 135255"/>
                <a:gd name="connsiteY8" fmla="*/ 274415 h 27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5" h="274415">
                  <a:moveTo>
                    <a:pt x="57626" y="274415"/>
                  </a:moveTo>
                  <a:lnTo>
                    <a:pt x="77629" y="274415"/>
                  </a:lnTo>
                  <a:cubicBezTo>
                    <a:pt x="109347" y="274415"/>
                    <a:pt x="135255" y="248507"/>
                    <a:pt x="135255" y="216789"/>
                  </a:cubicBezTo>
                  <a:lnTo>
                    <a:pt x="135255" y="57626"/>
                  </a:lnTo>
                  <a:cubicBezTo>
                    <a:pt x="135255" y="25908"/>
                    <a:pt x="109347" y="0"/>
                    <a:pt x="77629" y="0"/>
                  </a:cubicBezTo>
                  <a:lnTo>
                    <a:pt x="57626" y="0"/>
                  </a:lnTo>
                  <a:cubicBezTo>
                    <a:pt x="25908" y="0"/>
                    <a:pt x="0" y="25908"/>
                    <a:pt x="0" y="57626"/>
                  </a:cubicBezTo>
                  <a:lnTo>
                    <a:pt x="0" y="216789"/>
                  </a:lnTo>
                  <a:cubicBezTo>
                    <a:pt x="0" y="248412"/>
                    <a:pt x="25908" y="274415"/>
                    <a:pt x="57626" y="274415"/>
                  </a:cubicBez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1" name="Freeform: Shape 180">
              <a:extLst>
                <a:ext uri="{FF2B5EF4-FFF2-40B4-BE49-F238E27FC236}">
                  <a16:creationId xmlns:a16="http://schemas.microsoft.com/office/drawing/2014/main" id="{EC26F890-1BF5-4511-A1AD-26714D9D4878}"/>
                </a:ext>
              </a:extLst>
            </p:cNvPr>
            <p:cNvSpPr/>
            <p:nvPr/>
          </p:nvSpPr>
          <p:spPr>
            <a:xfrm>
              <a:off x="2129520" y="2520773"/>
              <a:ext cx="621982" cy="435008"/>
            </a:xfrm>
            <a:custGeom>
              <a:avLst/>
              <a:gdLst>
                <a:gd name="connsiteX0" fmla="*/ 331280 w 621982"/>
                <a:gd name="connsiteY0" fmla="*/ 2 h 435008"/>
                <a:gd name="connsiteX1" fmla="*/ 247841 w 621982"/>
                <a:gd name="connsiteY1" fmla="*/ 83441 h 435008"/>
                <a:gd name="connsiteX2" fmla="*/ 247841 w 621982"/>
                <a:gd name="connsiteY2" fmla="*/ 146592 h 435008"/>
                <a:gd name="connsiteX3" fmla="*/ 83439 w 621982"/>
                <a:gd name="connsiteY3" fmla="*/ 146592 h 435008"/>
                <a:gd name="connsiteX4" fmla="*/ 0 w 621982"/>
                <a:gd name="connsiteY4" fmla="*/ 230030 h 435008"/>
                <a:gd name="connsiteX5" fmla="*/ 0 w 621982"/>
                <a:gd name="connsiteY5" fmla="*/ 283751 h 435008"/>
                <a:gd name="connsiteX6" fmla="*/ 232410 w 621982"/>
                <a:gd name="connsiteY6" fmla="*/ 283751 h 435008"/>
                <a:gd name="connsiteX7" fmla="*/ 315849 w 621982"/>
                <a:gd name="connsiteY7" fmla="*/ 367190 h 435008"/>
                <a:gd name="connsiteX8" fmla="*/ 393001 w 621982"/>
                <a:gd name="connsiteY8" fmla="*/ 435009 h 435008"/>
                <a:gd name="connsiteX9" fmla="*/ 459867 w 621982"/>
                <a:gd name="connsiteY9" fmla="*/ 434437 h 435008"/>
                <a:gd name="connsiteX10" fmla="*/ 459867 w 621982"/>
                <a:gd name="connsiteY10" fmla="*/ 360142 h 435008"/>
                <a:gd name="connsiteX11" fmla="*/ 529876 w 621982"/>
                <a:gd name="connsiteY11" fmla="*/ 290133 h 435008"/>
                <a:gd name="connsiteX12" fmla="*/ 541020 w 621982"/>
                <a:gd name="connsiteY12" fmla="*/ 290133 h 435008"/>
                <a:gd name="connsiteX13" fmla="*/ 621983 w 621982"/>
                <a:gd name="connsiteY13" fmla="*/ 209171 h 435008"/>
                <a:gd name="connsiteX14" fmla="*/ 621983 w 621982"/>
                <a:gd name="connsiteY14" fmla="*/ 2097 h 435008"/>
                <a:gd name="connsiteX15" fmla="*/ 331280 w 621982"/>
                <a:gd name="connsiteY15" fmla="*/ 2 h 435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1982" h="435008">
                  <a:moveTo>
                    <a:pt x="331280" y="2"/>
                  </a:moveTo>
                  <a:cubicBezTo>
                    <a:pt x="285369" y="-284"/>
                    <a:pt x="247841" y="37530"/>
                    <a:pt x="247841" y="83441"/>
                  </a:cubicBezTo>
                  <a:lnTo>
                    <a:pt x="247841" y="146592"/>
                  </a:lnTo>
                  <a:lnTo>
                    <a:pt x="83439" y="146592"/>
                  </a:lnTo>
                  <a:cubicBezTo>
                    <a:pt x="37529" y="146592"/>
                    <a:pt x="0" y="184120"/>
                    <a:pt x="0" y="230030"/>
                  </a:cubicBezTo>
                  <a:lnTo>
                    <a:pt x="0" y="283751"/>
                  </a:lnTo>
                  <a:lnTo>
                    <a:pt x="232410" y="283751"/>
                  </a:lnTo>
                  <a:cubicBezTo>
                    <a:pt x="278321" y="283751"/>
                    <a:pt x="315849" y="321280"/>
                    <a:pt x="315849" y="367190"/>
                  </a:cubicBezTo>
                  <a:cubicBezTo>
                    <a:pt x="312706" y="406052"/>
                    <a:pt x="339947" y="427103"/>
                    <a:pt x="393001" y="435009"/>
                  </a:cubicBezTo>
                  <a:lnTo>
                    <a:pt x="459867" y="434437"/>
                  </a:lnTo>
                  <a:lnTo>
                    <a:pt x="459867" y="360142"/>
                  </a:lnTo>
                  <a:cubicBezTo>
                    <a:pt x="459867" y="321661"/>
                    <a:pt x="491395" y="290133"/>
                    <a:pt x="529876" y="290133"/>
                  </a:cubicBezTo>
                  <a:lnTo>
                    <a:pt x="541020" y="290133"/>
                  </a:lnTo>
                  <a:cubicBezTo>
                    <a:pt x="585597" y="290133"/>
                    <a:pt x="621983" y="253748"/>
                    <a:pt x="621983" y="209171"/>
                  </a:cubicBezTo>
                  <a:lnTo>
                    <a:pt x="621983" y="2097"/>
                  </a:lnTo>
                  <a:lnTo>
                    <a:pt x="331280" y="2"/>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2" name="Freeform: Shape 181">
              <a:extLst>
                <a:ext uri="{FF2B5EF4-FFF2-40B4-BE49-F238E27FC236}">
                  <a16:creationId xmlns:a16="http://schemas.microsoft.com/office/drawing/2014/main" id="{621359D7-1EE5-4D39-BB9C-08FF8CB994F2}"/>
                </a:ext>
              </a:extLst>
            </p:cNvPr>
            <p:cNvSpPr/>
            <p:nvPr/>
          </p:nvSpPr>
          <p:spPr>
            <a:xfrm>
              <a:off x="1962262" y="2804429"/>
              <a:ext cx="627126" cy="447484"/>
            </a:xfrm>
            <a:custGeom>
              <a:avLst/>
              <a:gdLst>
                <a:gd name="connsiteX0" fmla="*/ 627126 w 627126"/>
                <a:gd name="connsiteY0" fmla="*/ 447485 h 447484"/>
                <a:gd name="connsiteX1" fmla="*/ 627126 w 627126"/>
                <a:gd name="connsiteY1" fmla="*/ 150686 h 447484"/>
                <a:gd name="connsiteX2" fmla="*/ 560260 w 627126"/>
                <a:gd name="connsiteY2" fmla="*/ 151257 h 447484"/>
                <a:gd name="connsiteX3" fmla="*/ 483108 w 627126"/>
                <a:gd name="connsiteY3" fmla="*/ 83439 h 447484"/>
                <a:gd name="connsiteX4" fmla="*/ 399669 w 627126"/>
                <a:gd name="connsiteY4" fmla="*/ 0 h 447484"/>
                <a:gd name="connsiteX5" fmla="*/ 168212 w 627126"/>
                <a:gd name="connsiteY5" fmla="*/ 0 h 447484"/>
                <a:gd name="connsiteX6" fmla="*/ 168212 w 627126"/>
                <a:gd name="connsiteY6" fmla="*/ 69437 h 447484"/>
                <a:gd name="connsiteX7" fmla="*/ 84106 w 627126"/>
                <a:gd name="connsiteY7" fmla="*/ 158401 h 447484"/>
                <a:gd name="connsiteX8" fmla="*/ 0 w 627126"/>
                <a:gd name="connsiteY8" fmla="*/ 158401 h 447484"/>
                <a:gd name="connsiteX9" fmla="*/ 381 w 627126"/>
                <a:gd name="connsiteY9" fmla="*/ 212788 h 447484"/>
                <a:gd name="connsiteX10" fmla="*/ 83820 w 627126"/>
                <a:gd name="connsiteY10" fmla="*/ 296228 h 447484"/>
                <a:gd name="connsiteX11" fmla="*/ 225457 w 627126"/>
                <a:gd name="connsiteY11" fmla="*/ 296228 h 447484"/>
                <a:gd name="connsiteX12" fmla="*/ 318421 w 627126"/>
                <a:gd name="connsiteY12" fmla="*/ 364046 h 447484"/>
                <a:gd name="connsiteX13" fmla="*/ 401860 w 627126"/>
                <a:gd name="connsiteY13" fmla="*/ 447485 h 447484"/>
                <a:gd name="connsiteX14" fmla="*/ 627126 w 627126"/>
                <a:gd name="connsiteY14" fmla="*/ 447485 h 44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7126" h="447484">
                  <a:moveTo>
                    <a:pt x="627126" y="447485"/>
                  </a:moveTo>
                  <a:lnTo>
                    <a:pt x="627126" y="150686"/>
                  </a:lnTo>
                  <a:lnTo>
                    <a:pt x="560260" y="151257"/>
                  </a:lnTo>
                  <a:cubicBezTo>
                    <a:pt x="507301" y="143351"/>
                    <a:pt x="479965" y="122301"/>
                    <a:pt x="483108" y="83439"/>
                  </a:cubicBezTo>
                  <a:cubicBezTo>
                    <a:pt x="483108" y="37529"/>
                    <a:pt x="445580" y="0"/>
                    <a:pt x="399669" y="0"/>
                  </a:cubicBezTo>
                  <a:lnTo>
                    <a:pt x="168212" y="0"/>
                  </a:lnTo>
                  <a:lnTo>
                    <a:pt x="168212" y="69437"/>
                  </a:lnTo>
                  <a:cubicBezTo>
                    <a:pt x="168212" y="115348"/>
                    <a:pt x="130016" y="158401"/>
                    <a:pt x="84106" y="158401"/>
                  </a:cubicBezTo>
                  <a:lnTo>
                    <a:pt x="0" y="158401"/>
                  </a:lnTo>
                  <a:lnTo>
                    <a:pt x="381" y="212788"/>
                  </a:lnTo>
                  <a:cubicBezTo>
                    <a:pt x="667" y="258699"/>
                    <a:pt x="37909" y="296228"/>
                    <a:pt x="83820" y="296228"/>
                  </a:cubicBezTo>
                  <a:lnTo>
                    <a:pt x="225457" y="296228"/>
                  </a:lnTo>
                  <a:cubicBezTo>
                    <a:pt x="307753" y="293180"/>
                    <a:pt x="320326" y="324993"/>
                    <a:pt x="318421" y="364046"/>
                  </a:cubicBezTo>
                  <a:cubicBezTo>
                    <a:pt x="318421" y="409956"/>
                    <a:pt x="355949" y="447485"/>
                    <a:pt x="401860" y="447485"/>
                  </a:cubicBezTo>
                  <a:lnTo>
                    <a:pt x="627126" y="447485"/>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3" name="Freeform: Shape 182">
              <a:extLst>
                <a:ext uri="{FF2B5EF4-FFF2-40B4-BE49-F238E27FC236}">
                  <a16:creationId xmlns:a16="http://schemas.microsoft.com/office/drawing/2014/main" id="{4CF09B19-85C5-42E8-A912-AF948F6D3DB9}"/>
                </a:ext>
              </a:extLst>
            </p:cNvPr>
            <p:cNvSpPr/>
            <p:nvPr/>
          </p:nvSpPr>
          <p:spPr>
            <a:xfrm>
              <a:off x="2437369" y="3095990"/>
              <a:ext cx="152019" cy="156019"/>
            </a:xfrm>
            <a:custGeom>
              <a:avLst/>
              <a:gdLst>
                <a:gd name="connsiteX0" fmla="*/ 152019 w 152019"/>
                <a:gd name="connsiteY0" fmla="*/ 0 h 156019"/>
                <a:gd name="connsiteX1" fmla="*/ 57626 w 152019"/>
                <a:gd name="connsiteY1" fmla="*/ 0 h 156019"/>
                <a:gd name="connsiteX2" fmla="*/ 0 w 152019"/>
                <a:gd name="connsiteY2" fmla="*/ 57626 h 156019"/>
                <a:gd name="connsiteX3" fmla="*/ 0 w 152019"/>
                <a:gd name="connsiteY3" fmla="*/ 156019 h 156019"/>
                <a:gd name="connsiteX4" fmla="*/ 152019 w 152019"/>
                <a:gd name="connsiteY4" fmla="*/ 156019 h 156019"/>
                <a:gd name="connsiteX5" fmla="*/ 152019 w 152019"/>
                <a:gd name="connsiteY5" fmla="*/ 0 h 156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019" h="156019">
                  <a:moveTo>
                    <a:pt x="152019" y="0"/>
                  </a:moveTo>
                  <a:lnTo>
                    <a:pt x="57626" y="0"/>
                  </a:lnTo>
                  <a:cubicBezTo>
                    <a:pt x="25908" y="0"/>
                    <a:pt x="0" y="25908"/>
                    <a:pt x="0" y="57626"/>
                  </a:cubicBezTo>
                  <a:lnTo>
                    <a:pt x="0" y="156019"/>
                  </a:lnTo>
                  <a:lnTo>
                    <a:pt x="152019" y="156019"/>
                  </a:lnTo>
                  <a:lnTo>
                    <a:pt x="152019" y="0"/>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4" name="Freeform: Shape 183">
              <a:extLst>
                <a:ext uri="{FF2B5EF4-FFF2-40B4-BE49-F238E27FC236}">
                  <a16:creationId xmlns:a16="http://schemas.microsoft.com/office/drawing/2014/main" id="{76151290-266A-4468-B6E6-919E9BE7918C}"/>
                </a:ext>
              </a:extLst>
            </p:cNvPr>
            <p:cNvSpPr/>
            <p:nvPr/>
          </p:nvSpPr>
          <p:spPr>
            <a:xfrm>
              <a:off x="866029" y="2961973"/>
              <a:ext cx="1885569" cy="1438655"/>
            </a:xfrm>
            <a:custGeom>
              <a:avLst/>
              <a:gdLst>
                <a:gd name="connsiteX0" fmla="*/ 945452 w 1885569"/>
                <a:gd name="connsiteY0" fmla="*/ 114776 h 1438655"/>
                <a:gd name="connsiteX1" fmla="*/ 945452 w 1885569"/>
                <a:gd name="connsiteY1" fmla="*/ 205835 h 1438655"/>
                <a:gd name="connsiteX2" fmla="*/ 864489 w 1885569"/>
                <a:gd name="connsiteY2" fmla="*/ 286798 h 1438655"/>
                <a:gd name="connsiteX3" fmla="*/ 558165 w 1885569"/>
                <a:gd name="connsiteY3" fmla="*/ 286798 h 1438655"/>
                <a:gd name="connsiteX4" fmla="*/ 475393 w 1885569"/>
                <a:gd name="connsiteY4" fmla="*/ 359759 h 1438655"/>
                <a:gd name="connsiteX5" fmla="*/ 395002 w 1885569"/>
                <a:gd name="connsiteY5" fmla="*/ 430530 h 1438655"/>
                <a:gd name="connsiteX6" fmla="*/ 57626 w 1885569"/>
                <a:gd name="connsiteY6" fmla="*/ 430530 h 1438655"/>
                <a:gd name="connsiteX7" fmla="*/ 0 w 1885569"/>
                <a:gd name="connsiteY7" fmla="*/ 488156 h 1438655"/>
                <a:gd name="connsiteX8" fmla="*/ 0 w 1885569"/>
                <a:gd name="connsiteY8" fmla="*/ 508159 h 1438655"/>
                <a:gd name="connsiteX9" fmla="*/ 57626 w 1885569"/>
                <a:gd name="connsiteY9" fmla="*/ 565785 h 1438655"/>
                <a:gd name="connsiteX10" fmla="*/ 222885 w 1885569"/>
                <a:gd name="connsiteY10" fmla="*/ 565785 h 1438655"/>
                <a:gd name="connsiteX11" fmla="*/ 303848 w 1885569"/>
                <a:gd name="connsiteY11" fmla="*/ 645890 h 1438655"/>
                <a:gd name="connsiteX12" fmla="*/ 361474 w 1885569"/>
                <a:gd name="connsiteY12" fmla="*/ 702850 h 1438655"/>
                <a:gd name="connsiteX13" fmla="*/ 550736 w 1885569"/>
                <a:gd name="connsiteY13" fmla="*/ 702850 h 1438655"/>
                <a:gd name="connsiteX14" fmla="*/ 631698 w 1885569"/>
                <a:gd name="connsiteY14" fmla="*/ 783812 h 1438655"/>
                <a:gd name="connsiteX15" fmla="*/ 631698 w 1885569"/>
                <a:gd name="connsiteY15" fmla="*/ 924687 h 1438655"/>
                <a:gd name="connsiteX16" fmla="*/ 550736 w 1885569"/>
                <a:gd name="connsiteY16" fmla="*/ 1005649 h 1438655"/>
                <a:gd name="connsiteX17" fmla="*/ 536257 w 1885569"/>
                <a:gd name="connsiteY17" fmla="*/ 1005649 h 1438655"/>
                <a:gd name="connsiteX18" fmla="*/ 478631 w 1885569"/>
                <a:gd name="connsiteY18" fmla="*/ 1063276 h 1438655"/>
                <a:gd name="connsiteX19" fmla="*/ 478631 w 1885569"/>
                <a:gd name="connsiteY19" fmla="*/ 1220914 h 1438655"/>
                <a:gd name="connsiteX20" fmla="*/ 397669 w 1885569"/>
                <a:gd name="connsiteY20" fmla="*/ 1301877 h 1438655"/>
                <a:gd name="connsiteX21" fmla="*/ 883634 w 1885569"/>
                <a:gd name="connsiteY21" fmla="*/ 1301877 h 1438655"/>
                <a:gd name="connsiteX22" fmla="*/ 941261 w 1885569"/>
                <a:gd name="connsiteY22" fmla="*/ 1359503 h 1438655"/>
                <a:gd name="connsiteX23" fmla="*/ 941261 w 1885569"/>
                <a:gd name="connsiteY23" fmla="*/ 1380363 h 1438655"/>
                <a:gd name="connsiteX24" fmla="*/ 941546 w 1885569"/>
                <a:gd name="connsiteY24" fmla="*/ 1380363 h 1438655"/>
                <a:gd name="connsiteX25" fmla="*/ 941546 w 1885569"/>
                <a:gd name="connsiteY25" fmla="*/ 1381030 h 1438655"/>
                <a:gd name="connsiteX26" fmla="*/ 999173 w 1885569"/>
                <a:gd name="connsiteY26" fmla="*/ 1438656 h 1438655"/>
                <a:gd name="connsiteX27" fmla="*/ 1261110 w 1885569"/>
                <a:gd name="connsiteY27" fmla="*/ 1438656 h 1438655"/>
                <a:gd name="connsiteX28" fmla="*/ 1261110 w 1885569"/>
                <a:gd name="connsiteY28" fmla="*/ 1362647 h 1438655"/>
                <a:gd name="connsiteX29" fmla="*/ 1318736 w 1885569"/>
                <a:gd name="connsiteY29" fmla="*/ 1305020 h 1438655"/>
                <a:gd name="connsiteX30" fmla="*/ 1765459 w 1885569"/>
                <a:gd name="connsiteY30" fmla="*/ 1305020 h 1438655"/>
                <a:gd name="connsiteX31" fmla="*/ 1785557 w 1885569"/>
                <a:gd name="connsiteY31" fmla="*/ 1304544 h 1438655"/>
                <a:gd name="connsiteX32" fmla="*/ 1827181 w 1885569"/>
                <a:gd name="connsiteY32" fmla="*/ 1303115 h 1438655"/>
                <a:gd name="connsiteX33" fmla="*/ 1884807 w 1885569"/>
                <a:gd name="connsiteY33" fmla="*/ 1245489 h 1438655"/>
                <a:gd name="connsiteX34" fmla="*/ 1885093 w 1885569"/>
                <a:gd name="connsiteY34" fmla="*/ 865251 h 1438655"/>
                <a:gd name="connsiteX35" fmla="*/ 1789367 w 1885569"/>
                <a:gd name="connsiteY35" fmla="*/ 865251 h 1438655"/>
                <a:gd name="connsiteX36" fmla="*/ 1731740 w 1885569"/>
                <a:gd name="connsiteY36" fmla="*/ 807625 h 1438655"/>
                <a:gd name="connsiteX37" fmla="*/ 1731740 w 1885569"/>
                <a:gd name="connsiteY37" fmla="*/ 629983 h 1438655"/>
                <a:gd name="connsiteX38" fmla="*/ 1789367 w 1885569"/>
                <a:gd name="connsiteY38" fmla="*/ 572357 h 1438655"/>
                <a:gd name="connsiteX39" fmla="*/ 1885474 w 1885569"/>
                <a:gd name="connsiteY39" fmla="*/ 572357 h 1438655"/>
                <a:gd name="connsiteX40" fmla="*/ 1885569 w 1885569"/>
                <a:gd name="connsiteY40" fmla="*/ 495967 h 1438655"/>
                <a:gd name="connsiteX41" fmla="*/ 1805464 w 1885569"/>
                <a:gd name="connsiteY41" fmla="*/ 427101 h 1438655"/>
                <a:gd name="connsiteX42" fmla="*/ 1793653 w 1885569"/>
                <a:gd name="connsiteY42" fmla="*/ 427101 h 1438655"/>
                <a:gd name="connsiteX43" fmla="*/ 1723644 w 1885569"/>
                <a:gd name="connsiteY43" fmla="*/ 357092 h 1438655"/>
                <a:gd name="connsiteX44" fmla="*/ 1723644 w 1885569"/>
                <a:gd name="connsiteY44" fmla="*/ 289750 h 1438655"/>
                <a:gd name="connsiteX45" fmla="*/ 1498378 w 1885569"/>
                <a:gd name="connsiteY45" fmla="*/ 289750 h 1438655"/>
                <a:gd name="connsiteX46" fmla="*/ 1417225 w 1885569"/>
                <a:gd name="connsiteY46" fmla="*/ 225742 h 1438655"/>
                <a:gd name="connsiteX47" fmla="*/ 1415034 w 1885569"/>
                <a:gd name="connsiteY47" fmla="*/ 204025 h 1438655"/>
                <a:gd name="connsiteX48" fmla="*/ 1323308 w 1885569"/>
                <a:gd name="connsiteY48" fmla="*/ 138398 h 1438655"/>
                <a:gd name="connsiteX49" fmla="*/ 1320641 w 1885569"/>
                <a:gd name="connsiteY49" fmla="*/ 138398 h 1438655"/>
                <a:gd name="connsiteX50" fmla="*/ 1180338 w 1885569"/>
                <a:gd name="connsiteY50" fmla="*/ 138398 h 1438655"/>
                <a:gd name="connsiteX51" fmla="*/ 1121950 w 1885569"/>
                <a:gd name="connsiteY51" fmla="*/ 114490 h 1438655"/>
                <a:gd name="connsiteX52" fmla="*/ 1121950 w 1885569"/>
                <a:gd name="connsiteY52" fmla="*/ 114490 h 1438655"/>
                <a:gd name="connsiteX53" fmla="*/ 1115092 w 1885569"/>
                <a:gd name="connsiteY53" fmla="*/ 106966 h 1438655"/>
                <a:gd name="connsiteX54" fmla="*/ 1114616 w 1885569"/>
                <a:gd name="connsiteY54" fmla="*/ 106299 h 1438655"/>
                <a:gd name="connsiteX55" fmla="*/ 1114520 w 1885569"/>
                <a:gd name="connsiteY55" fmla="*/ 106204 h 1438655"/>
                <a:gd name="connsiteX56" fmla="*/ 1114425 w 1885569"/>
                <a:gd name="connsiteY56" fmla="*/ 106108 h 1438655"/>
                <a:gd name="connsiteX57" fmla="*/ 1109853 w 1885569"/>
                <a:gd name="connsiteY57" fmla="*/ 99631 h 1438655"/>
                <a:gd name="connsiteX58" fmla="*/ 1109853 w 1885569"/>
                <a:gd name="connsiteY58" fmla="*/ 99631 h 1438655"/>
                <a:gd name="connsiteX59" fmla="*/ 1108805 w 1885569"/>
                <a:gd name="connsiteY59" fmla="*/ 97917 h 1438655"/>
                <a:gd name="connsiteX60" fmla="*/ 1108805 w 1885569"/>
                <a:gd name="connsiteY60" fmla="*/ 97822 h 1438655"/>
                <a:gd name="connsiteX61" fmla="*/ 1108424 w 1885569"/>
                <a:gd name="connsiteY61" fmla="*/ 97155 h 1438655"/>
                <a:gd name="connsiteX62" fmla="*/ 1108329 w 1885569"/>
                <a:gd name="connsiteY62" fmla="*/ 96964 h 1438655"/>
                <a:gd name="connsiteX63" fmla="*/ 1107853 w 1885569"/>
                <a:gd name="connsiteY63" fmla="*/ 96107 h 1438655"/>
                <a:gd name="connsiteX64" fmla="*/ 1107853 w 1885569"/>
                <a:gd name="connsiteY64" fmla="*/ 96107 h 1438655"/>
                <a:gd name="connsiteX65" fmla="*/ 1107377 w 1885569"/>
                <a:gd name="connsiteY65" fmla="*/ 95250 h 1438655"/>
                <a:gd name="connsiteX66" fmla="*/ 1107377 w 1885569"/>
                <a:gd name="connsiteY66" fmla="*/ 95250 h 1438655"/>
                <a:gd name="connsiteX67" fmla="*/ 1106996 w 1885569"/>
                <a:gd name="connsiteY67" fmla="*/ 94488 h 1438655"/>
                <a:gd name="connsiteX68" fmla="*/ 1106900 w 1885569"/>
                <a:gd name="connsiteY68" fmla="*/ 94393 h 1438655"/>
                <a:gd name="connsiteX69" fmla="*/ 1106424 w 1885569"/>
                <a:gd name="connsiteY69" fmla="*/ 93536 h 1438655"/>
                <a:gd name="connsiteX70" fmla="*/ 1106424 w 1885569"/>
                <a:gd name="connsiteY70" fmla="*/ 93440 h 1438655"/>
                <a:gd name="connsiteX71" fmla="*/ 1106329 w 1885569"/>
                <a:gd name="connsiteY71" fmla="*/ 93154 h 1438655"/>
                <a:gd name="connsiteX72" fmla="*/ 1105948 w 1885569"/>
                <a:gd name="connsiteY72" fmla="*/ 92392 h 1438655"/>
                <a:gd name="connsiteX73" fmla="*/ 1105567 w 1885569"/>
                <a:gd name="connsiteY73" fmla="*/ 91630 h 1438655"/>
                <a:gd name="connsiteX74" fmla="*/ 1105091 w 1885569"/>
                <a:gd name="connsiteY74" fmla="*/ 90678 h 1438655"/>
                <a:gd name="connsiteX75" fmla="*/ 1104995 w 1885569"/>
                <a:gd name="connsiteY75" fmla="*/ 90583 h 1438655"/>
                <a:gd name="connsiteX76" fmla="*/ 1104614 w 1885569"/>
                <a:gd name="connsiteY76" fmla="*/ 89821 h 1438655"/>
                <a:gd name="connsiteX77" fmla="*/ 1104614 w 1885569"/>
                <a:gd name="connsiteY77" fmla="*/ 89821 h 1438655"/>
                <a:gd name="connsiteX78" fmla="*/ 1104233 w 1885569"/>
                <a:gd name="connsiteY78" fmla="*/ 88963 h 1438655"/>
                <a:gd name="connsiteX79" fmla="*/ 1104233 w 1885569"/>
                <a:gd name="connsiteY79" fmla="*/ 88963 h 1438655"/>
                <a:gd name="connsiteX80" fmla="*/ 1103852 w 1885569"/>
                <a:gd name="connsiteY80" fmla="*/ 88011 h 1438655"/>
                <a:gd name="connsiteX81" fmla="*/ 1103662 w 1885569"/>
                <a:gd name="connsiteY81" fmla="*/ 87535 h 1438655"/>
                <a:gd name="connsiteX82" fmla="*/ 1103281 w 1885569"/>
                <a:gd name="connsiteY82" fmla="*/ 86582 h 1438655"/>
                <a:gd name="connsiteX83" fmla="*/ 1103186 w 1885569"/>
                <a:gd name="connsiteY83" fmla="*/ 86392 h 1438655"/>
                <a:gd name="connsiteX84" fmla="*/ 1102614 w 1885569"/>
                <a:gd name="connsiteY84" fmla="*/ 84963 h 1438655"/>
                <a:gd name="connsiteX85" fmla="*/ 1102424 w 1885569"/>
                <a:gd name="connsiteY85" fmla="*/ 84582 h 1438655"/>
                <a:gd name="connsiteX86" fmla="*/ 1097090 w 1885569"/>
                <a:gd name="connsiteY86" fmla="*/ 55245 h 1438655"/>
                <a:gd name="connsiteX87" fmla="*/ 1097090 w 1885569"/>
                <a:gd name="connsiteY87" fmla="*/ 0 h 1438655"/>
                <a:gd name="connsiteX88" fmla="*/ 1029367 w 1885569"/>
                <a:gd name="connsiteY88" fmla="*/ 0 h 1438655"/>
                <a:gd name="connsiteX89" fmla="*/ 945928 w 1885569"/>
                <a:gd name="connsiteY89" fmla="*/ 83439 h 1438655"/>
                <a:gd name="connsiteX90" fmla="*/ 945452 w 1885569"/>
                <a:gd name="connsiteY90" fmla="*/ 114776 h 1438655"/>
                <a:gd name="connsiteX91" fmla="*/ 945452 w 1885569"/>
                <a:gd name="connsiteY91" fmla="*/ 114776 h 1438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885569" h="1438655">
                  <a:moveTo>
                    <a:pt x="945452" y="114776"/>
                  </a:moveTo>
                  <a:lnTo>
                    <a:pt x="945452" y="205835"/>
                  </a:lnTo>
                  <a:cubicBezTo>
                    <a:pt x="945452" y="250412"/>
                    <a:pt x="909066" y="286798"/>
                    <a:pt x="864489" y="286798"/>
                  </a:cubicBezTo>
                  <a:lnTo>
                    <a:pt x="558165" y="286798"/>
                  </a:lnTo>
                  <a:cubicBezTo>
                    <a:pt x="515874" y="286798"/>
                    <a:pt x="480632" y="318706"/>
                    <a:pt x="475393" y="359759"/>
                  </a:cubicBezTo>
                  <a:cubicBezTo>
                    <a:pt x="470249" y="400431"/>
                    <a:pt x="436055" y="430530"/>
                    <a:pt x="395002" y="430530"/>
                  </a:cubicBezTo>
                  <a:lnTo>
                    <a:pt x="57626" y="430530"/>
                  </a:lnTo>
                  <a:cubicBezTo>
                    <a:pt x="25908" y="430530"/>
                    <a:pt x="0" y="456438"/>
                    <a:pt x="0" y="488156"/>
                  </a:cubicBezTo>
                  <a:lnTo>
                    <a:pt x="0" y="508159"/>
                  </a:lnTo>
                  <a:cubicBezTo>
                    <a:pt x="0" y="539877"/>
                    <a:pt x="25908" y="565785"/>
                    <a:pt x="57626" y="565785"/>
                  </a:cubicBezTo>
                  <a:lnTo>
                    <a:pt x="222885" y="565785"/>
                  </a:lnTo>
                  <a:cubicBezTo>
                    <a:pt x="267176" y="565785"/>
                    <a:pt x="303371" y="601599"/>
                    <a:pt x="303848" y="645890"/>
                  </a:cubicBezTo>
                  <a:cubicBezTo>
                    <a:pt x="304229" y="677323"/>
                    <a:pt x="329946" y="702850"/>
                    <a:pt x="361474" y="702850"/>
                  </a:cubicBezTo>
                  <a:lnTo>
                    <a:pt x="550736" y="702850"/>
                  </a:lnTo>
                  <a:cubicBezTo>
                    <a:pt x="595313" y="702850"/>
                    <a:pt x="631698" y="739235"/>
                    <a:pt x="631698" y="783812"/>
                  </a:cubicBezTo>
                  <a:lnTo>
                    <a:pt x="631698" y="924687"/>
                  </a:lnTo>
                  <a:cubicBezTo>
                    <a:pt x="631698" y="969264"/>
                    <a:pt x="595313" y="1005649"/>
                    <a:pt x="550736" y="1005649"/>
                  </a:cubicBezTo>
                  <a:lnTo>
                    <a:pt x="536257" y="1005649"/>
                  </a:lnTo>
                  <a:cubicBezTo>
                    <a:pt x="504539" y="1005649"/>
                    <a:pt x="478631" y="1031557"/>
                    <a:pt x="478631" y="1063276"/>
                  </a:cubicBezTo>
                  <a:lnTo>
                    <a:pt x="478631" y="1220914"/>
                  </a:lnTo>
                  <a:cubicBezTo>
                    <a:pt x="478631" y="1265491"/>
                    <a:pt x="442246" y="1301877"/>
                    <a:pt x="397669" y="1301877"/>
                  </a:cubicBezTo>
                  <a:lnTo>
                    <a:pt x="883634" y="1301877"/>
                  </a:lnTo>
                  <a:cubicBezTo>
                    <a:pt x="915353" y="1301877"/>
                    <a:pt x="941261" y="1327785"/>
                    <a:pt x="941261" y="1359503"/>
                  </a:cubicBezTo>
                  <a:lnTo>
                    <a:pt x="941261" y="1380363"/>
                  </a:lnTo>
                  <a:lnTo>
                    <a:pt x="941546" y="1380363"/>
                  </a:lnTo>
                  <a:lnTo>
                    <a:pt x="941546" y="1381030"/>
                  </a:lnTo>
                  <a:cubicBezTo>
                    <a:pt x="941546" y="1412748"/>
                    <a:pt x="967454" y="1438656"/>
                    <a:pt x="999173" y="1438656"/>
                  </a:cubicBezTo>
                  <a:lnTo>
                    <a:pt x="1261110" y="1438656"/>
                  </a:lnTo>
                  <a:lnTo>
                    <a:pt x="1261110" y="1362647"/>
                  </a:lnTo>
                  <a:cubicBezTo>
                    <a:pt x="1261110" y="1330928"/>
                    <a:pt x="1287018" y="1305020"/>
                    <a:pt x="1318736" y="1305020"/>
                  </a:cubicBezTo>
                  <a:lnTo>
                    <a:pt x="1765459" y="1305020"/>
                  </a:lnTo>
                  <a:lnTo>
                    <a:pt x="1785557" y="1304544"/>
                  </a:lnTo>
                  <a:lnTo>
                    <a:pt x="1827181" y="1303115"/>
                  </a:lnTo>
                  <a:cubicBezTo>
                    <a:pt x="1858804" y="1302067"/>
                    <a:pt x="1884807" y="1277207"/>
                    <a:pt x="1884807" y="1245489"/>
                  </a:cubicBezTo>
                  <a:cubicBezTo>
                    <a:pt x="1884807" y="1118806"/>
                    <a:pt x="1884902" y="991933"/>
                    <a:pt x="1885093" y="865251"/>
                  </a:cubicBezTo>
                  <a:lnTo>
                    <a:pt x="1789367" y="865251"/>
                  </a:lnTo>
                  <a:cubicBezTo>
                    <a:pt x="1757648" y="865251"/>
                    <a:pt x="1731740" y="839343"/>
                    <a:pt x="1731740" y="807625"/>
                  </a:cubicBezTo>
                  <a:lnTo>
                    <a:pt x="1731740" y="629983"/>
                  </a:lnTo>
                  <a:cubicBezTo>
                    <a:pt x="1731740" y="598265"/>
                    <a:pt x="1757648" y="572357"/>
                    <a:pt x="1789367" y="572357"/>
                  </a:cubicBezTo>
                  <a:lnTo>
                    <a:pt x="1885474" y="572357"/>
                  </a:lnTo>
                  <a:lnTo>
                    <a:pt x="1885569" y="495967"/>
                  </a:lnTo>
                  <a:cubicBezTo>
                    <a:pt x="1879663" y="457009"/>
                    <a:pt x="1845945" y="427101"/>
                    <a:pt x="1805464" y="427101"/>
                  </a:cubicBezTo>
                  <a:lnTo>
                    <a:pt x="1793653" y="427101"/>
                  </a:lnTo>
                  <a:cubicBezTo>
                    <a:pt x="1755172" y="427101"/>
                    <a:pt x="1723644" y="395573"/>
                    <a:pt x="1723644" y="357092"/>
                  </a:cubicBezTo>
                  <a:lnTo>
                    <a:pt x="1723644" y="289750"/>
                  </a:lnTo>
                  <a:lnTo>
                    <a:pt x="1498378" y="289750"/>
                  </a:lnTo>
                  <a:cubicBezTo>
                    <a:pt x="1459135" y="289750"/>
                    <a:pt x="1426083" y="262318"/>
                    <a:pt x="1417225" y="225742"/>
                  </a:cubicBezTo>
                  <a:cubicBezTo>
                    <a:pt x="1415415" y="218313"/>
                    <a:pt x="1414748" y="211741"/>
                    <a:pt x="1415034" y="204025"/>
                  </a:cubicBezTo>
                  <a:cubicBezTo>
                    <a:pt x="1416272" y="166211"/>
                    <a:pt x="1402842" y="135826"/>
                    <a:pt x="1323308" y="138398"/>
                  </a:cubicBezTo>
                  <a:cubicBezTo>
                    <a:pt x="1322356" y="138398"/>
                    <a:pt x="1321594" y="138398"/>
                    <a:pt x="1320641" y="138398"/>
                  </a:cubicBezTo>
                  <a:lnTo>
                    <a:pt x="1180338" y="138398"/>
                  </a:lnTo>
                  <a:cubicBezTo>
                    <a:pt x="1157669" y="138398"/>
                    <a:pt x="1137095" y="129254"/>
                    <a:pt x="1121950" y="114490"/>
                  </a:cubicBezTo>
                  <a:lnTo>
                    <a:pt x="1121950" y="114490"/>
                  </a:lnTo>
                  <a:cubicBezTo>
                    <a:pt x="1119569" y="112109"/>
                    <a:pt x="1117283" y="109633"/>
                    <a:pt x="1115092" y="106966"/>
                  </a:cubicBezTo>
                  <a:lnTo>
                    <a:pt x="1114616" y="106299"/>
                  </a:lnTo>
                  <a:lnTo>
                    <a:pt x="1114520" y="106204"/>
                  </a:lnTo>
                  <a:lnTo>
                    <a:pt x="1114425" y="106108"/>
                  </a:lnTo>
                  <a:cubicBezTo>
                    <a:pt x="1112806" y="104013"/>
                    <a:pt x="1111282" y="101822"/>
                    <a:pt x="1109853" y="99631"/>
                  </a:cubicBezTo>
                  <a:lnTo>
                    <a:pt x="1109853" y="99631"/>
                  </a:lnTo>
                  <a:cubicBezTo>
                    <a:pt x="1109472" y="99060"/>
                    <a:pt x="1109186" y="98488"/>
                    <a:pt x="1108805" y="97917"/>
                  </a:cubicBezTo>
                  <a:lnTo>
                    <a:pt x="1108805" y="97822"/>
                  </a:lnTo>
                  <a:lnTo>
                    <a:pt x="1108424" y="97155"/>
                  </a:lnTo>
                  <a:lnTo>
                    <a:pt x="1108329" y="96964"/>
                  </a:lnTo>
                  <a:lnTo>
                    <a:pt x="1107853" y="96107"/>
                  </a:lnTo>
                  <a:lnTo>
                    <a:pt x="1107853" y="96107"/>
                  </a:lnTo>
                  <a:lnTo>
                    <a:pt x="1107377" y="95250"/>
                  </a:lnTo>
                  <a:lnTo>
                    <a:pt x="1107377" y="95250"/>
                  </a:lnTo>
                  <a:lnTo>
                    <a:pt x="1106996" y="94488"/>
                  </a:lnTo>
                  <a:lnTo>
                    <a:pt x="1106900" y="94393"/>
                  </a:lnTo>
                  <a:lnTo>
                    <a:pt x="1106424" y="93536"/>
                  </a:lnTo>
                  <a:lnTo>
                    <a:pt x="1106424" y="93440"/>
                  </a:lnTo>
                  <a:lnTo>
                    <a:pt x="1106329" y="93154"/>
                  </a:lnTo>
                  <a:lnTo>
                    <a:pt x="1105948" y="92392"/>
                  </a:lnTo>
                  <a:lnTo>
                    <a:pt x="1105567" y="91630"/>
                  </a:lnTo>
                  <a:lnTo>
                    <a:pt x="1105091" y="90678"/>
                  </a:lnTo>
                  <a:lnTo>
                    <a:pt x="1104995" y="90583"/>
                  </a:lnTo>
                  <a:lnTo>
                    <a:pt x="1104614" y="89821"/>
                  </a:lnTo>
                  <a:lnTo>
                    <a:pt x="1104614" y="89821"/>
                  </a:lnTo>
                  <a:lnTo>
                    <a:pt x="1104233" y="88963"/>
                  </a:lnTo>
                  <a:lnTo>
                    <a:pt x="1104233" y="88963"/>
                  </a:lnTo>
                  <a:lnTo>
                    <a:pt x="1103852" y="88011"/>
                  </a:lnTo>
                  <a:lnTo>
                    <a:pt x="1103662" y="87535"/>
                  </a:lnTo>
                  <a:lnTo>
                    <a:pt x="1103281" y="86582"/>
                  </a:lnTo>
                  <a:lnTo>
                    <a:pt x="1103186" y="86392"/>
                  </a:lnTo>
                  <a:lnTo>
                    <a:pt x="1102614" y="84963"/>
                  </a:lnTo>
                  <a:lnTo>
                    <a:pt x="1102424" y="84582"/>
                  </a:lnTo>
                  <a:cubicBezTo>
                    <a:pt x="1098995" y="75438"/>
                    <a:pt x="1097090" y="65532"/>
                    <a:pt x="1097090" y="55245"/>
                  </a:cubicBezTo>
                  <a:lnTo>
                    <a:pt x="1097090" y="0"/>
                  </a:lnTo>
                  <a:lnTo>
                    <a:pt x="1029367" y="0"/>
                  </a:lnTo>
                  <a:cubicBezTo>
                    <a:pt x="983456" y="0"/>
                    <a:pt x="945928" y="37529"/>
                    <a:pt x="945928" y="83439"/>
                  </a:cubicBezTo>
                  <a:lnTo>
                    <a:pt x="945452" y="114776"/>
                  </a:lnTo>
                  <a:lnTo>
                    <a:pt x="945452" y="114776"/>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5" name="Freeform: Shape 184">
              <a:extLst>
                <a:ext uri="{FF2B5EF4-FFF2-40B4-BE49-F238E27FC236}">
                  <a16:creationId xmlns:a16="http://schemas.microsoft.com/office/drawing/2014/main" id="{7489208B-85B7-4E6D-85E1-FD125010F0CB}"/>
                </a:ext>
              </a:extLst>
            </p:cNvPr>
            <p:cNvSpPr/>
            <p:nvPr/>
          </p:nvSpPr>
          <p:spPr>
            <a:xfrm>
              <a:off x="1972549" y="4846494"/>
              <a:ext cx="135254" cy="128873"/>
            </a:xfrm>
            <a:custGeom>
              <a:avLst/>
              <a:gdLst>
                <a:gd name="connsiteX0" fmla="*/ 57626 w 135254"/>
                <a:gd name="connsiteY0" fmla="*/ 128874 h 128873"/>
                <a:gd name="connsiteX1" fmla="*/ 77629 w 135254"/>
                <a:gd name="connsiteY1" fmla="*/ 128874 h 128873"/>
                <a:gd name="connsiteX2" fmla="*/ 135255 w 135254"/>
                <a:gd name="connsiteY2" fmla="*/ 71247 h 128873"/>
                <a:gd name="connsiteX3" fmla="*/ 135255 w 135254"/>
                <a:gd name="connsiteY3" fmla="*/ 57626 h 128873"/>
                <a:gd name="connsiteX4" fmla="*/ 77629 w 135254"/>
                <a:gd name="connsiteY4" fmla="*/ 0 h 128873"/>
                <a:gd name="connsiteX5" fmla="*/ 57626 w 135254"/>
                <a:gd name="connsiteY5" fmla="*/ 0 h 128873"/>
                <a:gd name="connsiteX6" fmla="*/ 0 w 135254"/>
                <a:gd name="connsiteY6" fmla="*/ 57626 h 128873"/>
                <a:gd name="connsiteX7" fmla="*/ 0 w 135254"/>
                <a:gd name="connsiteY7" fmla="*/ 71247 h 128873"/>
                <a:gd name="connsiteX8" fmla="*/ 57626 w 135254"/>
                <a:gd name="connsiteY8" fmla="*/ 128874 h 12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4" h="128873">
                  <a:moveTo>
                    <a:pt x="57626" y="128874"/>
                  </a:moveTo>
                  <a:lnTo>
                    <a:pt x="77629" y="128874"/>
                  </a:lnTo>
                  <a:cubicBezTo>
                    <a:pt x="109347" y="128874"/>
                    <a:pt x="135255" y="102965"/>
                    <a:pt x="135255" y="71247"/>
                  </a:cubicBezTo>
                  <a:lnTo>
                    <a:pt x="135255" y="57626"/>
                  </a:lnTo>
                  <a:cubicBezTo>
                    <a:pt x="135255" y="25908"/>
                    <a:pt x="109347" y="0"/>
                    <a:pt x="77629" y="0"/>
                  </a:cubicBezTo>
                  <a:lnTo>
                    <a:pt x="57626" y="0"/>
                  </a:lnTo>
                  <a:cubicBezTo>
                    <a:pt x="25908" y="0"/>
                    <a:pt x="0" y="25908"/>
                    <a:pt x="0" y="57626"/>
                  </a:cubicBezTo>
                  <a:lnTo>
                    <a:pt x="0" y="71247"/>
                  </a:lnTo>
                  <a:cubicBezTo>
                    <a:pt x="0" y="102965"/>
                    <a:pt x="25908" y="128874"/>
                    <a:pt x="57626" y="128874"/>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6" name="Freeform: Shape 185">
              <a:extLst>
                <a:ext uri="{FF2B5EF4-FFF2-40B4-BE49-F238E27FC236}">
                  <a16:creationId xmlns:a16="http://schemas.microsoft.com/office/drawing/2014/main" id="{3F8290F0-D778-4AE7-8E10-FFFF4BC974E4}"/>
                </a:ext>
              </a:extLst>
            </p:cNvPr>
            <p:cNvSpPr/>
            <p:nvPr/>
          </p:nvSpPr>
          <p:spPr>
            <a:xfrm>
              <a:off x="2926191" y="4710763"/>
              <a:ext cx="299656" cy="417766"/>
            </a:xfrm>
            <a:custGeom>
              <a:avLst/>
              <a:gdLst>
                <a:gd name="connsiteX0" fmla="*/ 57626 w 299656"/>
                <a:gd name="connsiteY0" fmla="*/ 417767 h 417766"/>
                <a:gd name="connsiteX1" fmla="*/ 77629 w 299656"/>
                <a:gd name="connsiteY1" fmla="*/ 417767 h 417766"/>
                <a:gd name="connsiteX2" fmla="*/ 135255 w 299656"/>
                <a:gd name="connsiteY2" fmla="*/ 360140 h 417766"/>
                <a:gd name="connsiteX3" fmla="*/ 135255 w 299656"/>
                <a:gd name="connsiteY3" fmla="*/ 216217 h 417766"/>
                <a:gd name="connsiteX4" fmla="*/ 216218 w 299656"/>
                <a:gd name="connsiteY4" fmla="*/ 135255 h 417766"/>
                <a:gd name="connsiteX5" fmla="*/ 242030 w 299656"/>
                <a:gd name="connsiteY5" fmla="*/ 135255 h 417766"/>
                <a:gd name="connsiteX6" fmla="*/ 299656 w 299656"/>
                <a:gd name="connsiteY6" fmla="*/ 77629 h 417766"/>
                <a:gd name="connsiteX7" fmla="*/ 299656 w 299656"/>
                <a:gd name="connsiteY7" fmla="*/ 57626 h 417766"/>
                <a:gd name="connsiteX8" fmla="*/ 242030 w 299656"/>
                <a:gd name="connsiteY8" fmla="*/ 0 h 417766"/>
                <a:gd name="connsiteX9" fmla="*/ 77629 w 299656"/>
                <a:gd name="connsiteY9" fmla="*/ 0 h 417766"/>
                <a:gd name="connsiteX10" fmla="*/ 57626 w 299656"/>
                <a:gd name="connsiteY10" fmla="*/ 0 h 417766"/>
                <a:gd name="connsiteX11" fmla="*/ 56197 w 299656"/>
                <a:gd name="connsiteY11" fmla="*/ 0 h 417766"/>
                <a:gd name="connsiteX12" fmla="*/ 56197 w 299656"/>
                <a:gd name="connsiteY12" fmla="*/ 0 h 417766"/>
                <a:gd name="connsiteX13" fmla="*/ 54769 w 299656"/>
                <a:gd name="connsiteY13" fmla="*/ 95 h 417766"/>
                <a:gd name="connsiteX14" fmla="*/ 54769 w 299656"/>
                <a:gd name="connsiteY14" fmla="*/ 95 h 417766"/>
                <a:gd name="connsiteX15" fmla="*/ 53340 w 299656"/>
                <a:gd name="connsiteY15" fmla="*/ 190 h 417766"/>
                <a:gd name="connsiteX16" fmla="*/ 53340 w 299656"/>
                <a:gd name="connsiteY16" fmla="*/ 190 h 417766"/>
                <a:gd name="connsiteX17" fmla="*/ 51911 w 299656"/>
                <a:gd name="connsiteY17" fmla="*/ 286 h 417766"/>
                <a:gd name="connsiteX18" fmla="*/ 51911 w 299656"/>
                <a:gd name="connsiteY18" fmla="*/ 286 h 417766"/>
                <a:gd name="connsiteX19" fmla="*/ 50482 w 299656"/>
                <a:gd name="connsiteY19" fmla="*/ 476 h 417766"/>
                <a:gd name="connsiteX20" fmla="*/ 50482 w 299656"/>
                <a:gd name="connsiteY20" fmla="*/ 476 h 417766"/>
                <a:gd name="connsiteX21" fmla="*/ 49054 w 299656"/>
                <a:gd name="connsiteY21" fmla="*/ 667 h 417766"/>
                <a:gd name="connsiteX22" fmla="*/ 49054 w 299656"/>
                <a:gd name="connsiteY22" fmla="*/ 667 h 417766"/>
                <a:gd name="connsiteX23" fmla="*/ 47625 w 299656"/>
                <a:gd name="connsiteY23" fmla="*/ 857 h 417766"/>
                <a:gd name="connsiteX24" fmla="*/ 47625 w 299656"/>
                <a:gd name="connsiteY24" fmla="*/ 857 h 417766"/>
                <a:gd name="connsiteX25" fmla="*/ 46196 w 299656"/>
                <a:gd name="connsiteY25" fmla="*/ 1143 h 417766"/>
                <a:gd name="connsiteX26" fmla="*/ 46196 w 299656"/>
                <a:gd name="connsiteY26" fmla="*/ 1143 h 417766"/>
                <a:gd name="connsiteX27" fmla="*/ 44768 w 299656"/>
                <a:gd name="connsiteY27" fmla="*/ 1429 h 417766"/>
                <a:gd name="connsiteX28" fmla="*/ 44768 w 299656"/>
                <a:gd name="connsiteY28" fmla="*/ 1429 h 417766"/>
                <a:gd name="connsiteX29" fmla="*/ 43339 w 299656"/>
                <a:gd name="connsiteY29" fmla="*/ 1809 h 417766"/>
                <a:gd name="connsiteX30" fmla="*/ 43339 w 299656"/>
                <a:gd name="connsiteY30" fmla="*/ 1809 h 417766"/>
                <a:gd name="connsiteX31" fmla="*/ 42005 w 299656"/>
                <a:gd name="connsiteY31" fmla="*/ 2191 h 417766"/>
                <a:gd name="connsiteX32" fmla="*/ 42005 w 299656"/>
                <a:gd name="connsiteY32" fmla="*/ 2191 h 417766"/>
                <a:gd name="connsiteX33" fmla="*/ 40672 w 299656"/>
                <a:gd name="connsiteY33" fmla="*/ 2572 h 417766"/>
                <a:gd name="connsiteX34" fmla="*/ 40672 w 299656"/>
                <a:gd name="connsiteY34" fmla="*/ 2572 h 417766"/>
                <a:gd name="connsiteX35" fmla="*/ 39338 w 299656"/>
                <a:gd name="connsiteY35" fmla="*/ 3048 h 417766"/>
                <a:gd name="connsiteX36" fmla="*/ 39338 w 299656"/>
                <a:gd name="connsiteY36" fmla="*/ 3048 h 417766"/>
                <a:gd name="connsiteX37" fmla="*/ 38005 w 299656"/>
                <a:gd name="connsiteY37" fmla="*/ 3524 h 417766"/>
                <a:gd name="connsiteX38" fmla="*/ 38005 w 299656"/>
                <a:gd name="connsiteY38" fmla="*/ 3524 h 417766"/>
                <a:gd name="connsiteX39" fmla="*/ 36671 w 299656"/>
                <a:gd name="connsiteY39" fmla="*/ 4000 h 417766"/>
                <a:gd name="connsiteX40" fmla="*/ 36671 w 299656"/>
                <a:gd name="connsiteY40" fmla="*/ 4000 h 417766"/>
                <a:gd name="connsiteX41" fmla="*/ 35338 w 299656"/>
                <a:gd name="connsiteY41" fmla="*/ 4572 h 417766"/>
                <a:gd name="connsiteX42" fmla="*/ 35338 w 299656"/>
                <a:gd name="connsiteY42" fmla="*/ 4572 h 417766"/>
                <a:gd name="connsiteX43" fmla="*/ 34099 w 299656"/>
                <a:gd name="connsiteY43" fmla="*/ 5143 h 417766"/>
                <a:gd name="connsiteX44" fmla="*/ 34099 w 299656"/>
                <a:gd name="connsiteY44" fmla="*/ 5143 h 417766"/>
                <a:gd name="connsiteX45" fmla="*/ 32861 w 299656"/>
                <a:gd name="connsiteY45" fmla="*/ 5715 h 417766"/>
                <a:gd name="connsiteX46" fmla="*/ 32861 w 299656"/>
                <a:gd name="connsiteY46" fmla="*/ 5715 h 417766"/>
                <a:gd name="connsiteX47" fmla="*/ 31623 w 299656"/>
                <a:gd name="connsiteY47" fmla="*/ 6382 h 417766"/>
                <a:gd name="connsiteX48" fmla="*/ 31623 w 299656"/>
                <a:gd name="connsiteY48" fmla="*/ 6382 h 417766"/>
                <a:gd name="connsiteX49" fmla="*/ 30385 w 299656"/>
                <a:gd name="connsiteY49" fmla="*/ 7048 h 417766"/>
                <a:gd name="connsiteX50" fmla="*/ 30385 w 299656"/>
                <a:gd name="connsiteY50" fmla="*/ 7048 h 417766"/>
                <a:gd name="connsiteX51" fmla="*/ 29146 w 299656"/>
                <a:gd name="connsiteY51" fmla="*/ 7715 h 417766"/>
                <a:gd name="connsiteX52" fmla="*/ 29146 w 299656"/>
                <a:gd name="connsiteY52" fmla="*/ 7715 h 417766"/>
                <a:gd name="connsiteX53" fmla="*/ 27908 w 299656"/>
                <a:gd name="connsiteY53" fmla="*/ 8382 h 417766"/>
                <a:gd name="connsiteX54" fmla="*/ 27908 w 299656"/>
                <a:gd name="connsiteY54" fmla="*/ 8382 h 417766"/>
                <a:gd name="connsiteX55" fmla="*/ 26765 w 299656"/>
                <a:gd name="connsiteY55" fmla="*/ 9144 h 417766"/>
                <a:gd name="connsiteX56" fmla="*/ 26765 w 299656"/>
                <a:gd name="connsiteY56" fmla="*/ 9144 h 417766"/>
                <a:gd name="connsiteX57" fmla="*/ 25622 w 299656"/>
                <a:gd name="connsiteY57" fmla="*/ 9906 h 417766"/>
                <a:gd name="connsiteX58" fmla="*/ 25622 w 299656"/>
                <a:gd name="connsiteY58" fmla="*/ 9906 h 417766"/>
                <a:gd name="connsiteX59" fmla="*/ 24479 w 299656"/>
                <a:gd name="connsiteY59" fmla="*/ 10668 h 417766"/>
                <a:gd name="connsiteX60" fmla="*/ 24479 w 299656"/>
                <a:gd name="connsiteY60" fmla="*/ 10668 h 417766"/>
                <a:gd name="connsiteX61" fmla="*/ 23336 w 299656"/>
                <a:gd name="connsiteY61" fmla="*/ 11525 h 417766"/>
                <a:gd name="connsiteX62" fmla="*/ 23336 w 299656"/>
                <a:gd name="connsiteY62" fmla="*/ 11525 h 417766"/>
                <a:gd name="connsiteX63" fmla="*/ 22193 w 299656"/>
                <a:gd name="connsiteY63" fmla="*/ 12382 h 417766"/>
                <a:gd name="connsiteX64" fmla="*/ 22193 w 299656"/>
                <a:gd name="connsiteY64" fmla="*/ 12382 h 417766"/>
                <a:gd name="connsiteX65" fmla="*/ 21146 w 299656"/>
                <a:gd name="connsiteY65" fmla="*/ 13240 h 417766"/>
                <a:gd name="connsiteX66" fmla="*/ 21146 w 299656"/>
                <a:gd name="connsiteY66" fmla="*/ 13240 h 417766"/>
                <a:gd name="connsiteX67" fmla="*/ 20098 w 299656"/>
                <a:gd name="connsiteY67" fmla="*/ 14097 h 417766"/>
                <a:gd name="connsiteX68" fmla="*/ 20098 w 299656"/>
                <a:gd name="connsiteY68" fmla="*/ 14097 h 417766"/>
                <a:gd name="connsiteX69" fmla="*/ 19050 w 299656"/>
                <a:gd name="connsiteY69" fmla="*/ 15049 h 417766"/>
                <a:gd name="connsiteX70" fmla="*/ 19050 w 299656"/>
                <a:gd name="connsiteY70" fmla="*/ 15049 h 417766"/>
                <a:gd name="connsiteX71" fmla="*/ 18002 w 299656"/>
                <a:gd name="connsiteY71" fmla="*/ 16002 h 417766"/>
                <a:gd name="connsiteX72" fmla="*/ 18002 w 299656"/>
                <a:gd name="connsiteY72" fmla="*/ 16002 h 417766"/>
                <a:gd name="connsiteX73" fmla="*/ 17050 w 299656"/>
                <a:gd name="connsiteY73" fmla="*/ 16954 h 417766"/>
                <a:gd name="connsiteX74" fmla="*/ 17050 w 299656"/>
                <a:gd name="connsiteY74" fmla="*/ 16954 h 417766"/>
                <a:gd name="connsiteX75" fmla="*/ 16097 w 299656"/>
                <a:gd name="connsiteY75" fmla="*/ 17907 h 417766"/>
                <a:gd name="connsiteX76" fmla="*/ 16097 w 299656"/>
                <a:gd name="connsiteY76" fmla="*/ 17907 h 417766"/>
                <a:gd name="connsiteX77" fmla="*/ 15145 w 299656"/>
                <a:gd name="connsiteY77" fmla="*/ 18955 h 417766"/>
                <a:gd name="connsiteX78" fmla="*/ 15145 w 299656"/>
                <a:gd name="connsiteY78" fmla="*/ 18955 h 417766"/>
                <a:gd name="connsiteX79" fmla="*/ 14192 w 299656"/>
                <a:gd name="connsiteY79" fmla="*/ 20002 h 417766"/>
                <a:gd name="connsiteX80" fmla="*/ 14192 w 299656"/>
                <a:gd name="connsiteY80" fmla="*/ 20002 h 417766"/>
                <a:gd name="connsiteX81" fmla="*/ 13335 w 299656"/>
                <a:gd name="connsiteY81" fmla="*/ 21050 h 417766"/>
                <a:gd name="connsiteX82" fmla="*/ 13335 w 299656"/>
                <a:gd name="connsiteY82" fmla="*/ 21050 h 417766"/>
                <a:gd name="connsiteX83" fmla="*/ 12478 w 299656"/>
                <a:gd name="connsiteY83" fmla="*/ 22098 h 417766"/>
                <a:gd name="connsiteX84" fmla="*/ 12478 w 299656"/>
                <a:gd name="connsiteY84" fmla="*/ 22098 h 417766"/>
                <a:gd name="connsiteX85" fmla="*/ 11621 w 299656"/>
                <a:gd name="connsiteY85" fmla="*/ 23146 h 417766"/>
                <a:gd name="connsiteX86" fmla="*/ 11621 w 299656"/>
                <a:gd name="connsiteY86" fmla="*/ 23146 h 417766"/>
                <a:gd name="connsiteX87" fmla="*/ 10763 w 299656"/>
                <a:gd name="connsiteY87" fmla="*/ 24289 h 417766"/>
                <a:gd name="connsiteX88" fmla="*/ 10763 w 299656"/>
                <a:gd name="connsiteY88" fmla="*/ 24289 h 417766"/>
                <a:gd name="connsiteX89" fmla="*/ 10001 w 299656"/>
                <a:gd name="connsiteY89" fmla="*/ 25432 h 417766"/>
                <a:gd name="connsiteX90" fmla="*/ 10001 w 299656"/>
                <a:gd name="connsiteY90" fmla="*/ 25432 h 417766"/>
                <a:gd name="connsiteX91" fmla="*/ 9239 w 299656"/>
                <a:gd name="connsiteY91" fmla="*/ 26575 h 417766"/>
                <a:gd name="connsiteX92" fmla="*/ 9239 w 299656"/>
                <a:gd name="connsiteY92" fmla="*/ 26575 h 417766"/>
                <a:gd name="connsiteX93" fmla="*/ 8477 w 299656"/>
                <a:gd name="connsiteY93" fmla="*/ 27717 h 417766"/>
                <a:gd name="connsiteX94" fmla="*/ 8477 w 299656"/>
                <a:gd name="connsiteY94" fmla="*/ 27717 h 417766"/>
                <a:gd name="connsiteX95" fmla="*/ 7811 w 299656"/>
                <a:gd name="connsiteY95" fmla="*/ 28956 h 417766"/>
                <a:gd name="connsiteX96" fmla="*/ 7811 w 299656"/>
                <a:gd name="connsiteY96" fmla="*/ 28956 h 417766"/>
                <a:gd name="connsiteX97" fmla="*/ 7144 w 299656"/>
                <a:gd name="connsiteY97" fmla="*/ 30194 h 417766"/>
                <a:gd name="connsiteX98" fmla="*/ 7144 w 299656"/>
                <a:gd name="connsiteY98" fmla="*/ 30194 h 417766"/>
                <a:gd name="connsiteX99" fmla="*/ 6477 w 299656"/>
                <a:gd name="connsiteY99" fmla="*/ 31432 h 417766"/>
                <a:gd name="connsiteX100" fmla="*/ 6477 w 299656"/>
                <a:gd name="connsiteY100" fmla="*/ 31432 h 417766"/>
                <a:gd name="connsiteX101" fmla="*/ 5810 w 299656"/>
                <a:gd name="connsiteY101" fmla="*/ 32671 h 417766"/>
                <a:gd name="connsiteX102" fmla="*/ 5810 w 299656"/>
                <a:gd name="connsiteY102" fmla="*/ 32671 h 417766"/>
                <a:gd name="connsiteX103" fmla="*/ 5239 w 299656"/>
                <a:gd name="connsiteY103" fmla="*/ 33909 h 417766"/>
                <a:gd name="connsiteX104" fmla="*/ 5239 w 299656"/>
                <a:gd name="connsiteY104" fmla="*/ 33909 h 417766"/>
                <a:gd name="connsiteX105" fmla="*/ 4667 w 299656"/>
                <a:gd name="connsiteY105" fmla="*/ 35147 h 417766"/>
                <a:gd name="connsiteX106" fmla="*/ 4667 w 299656"/>
                <a:gd name="connsiteY106" fmla="*/ 35147 h 417766"/>
                <a:gd name="connsiteX107" fmla="*/ 4096 w 299656"/>
                <a:gd name="connsiteY107" fmla="*/ 36481 h 417766"/>
                <a:gd name="connsiteX108" fmla="*/ 4096 w 299656"/>
                <a:gd name="connsiteY108" fmla="*/ 36481 h 417766"/>
                <a:gd name="connsiteX109" fmla="*/ 3620 w 299656"/>
                <a:gd name="connsiteY109" fmla="*/ 37814 h 417766"/>
                <a:gd name="connsiteX110" fmla="*/ 3620 w 299656"/>
                <a:gd name="connsiteY110" fmla="*/ 37814 h 417766"/>
                <a:gd name="connsiteX111" fmla="*/ 3143 w 299656"/>
                <a:gd name="connsiteY111" fmla="*/ 39148 h 417766"/>
                <a:gd name="connsiteX112" fmla="*/ 3143 w 299656"/>
                <a:gd name="connsiteY112" fmla="*/ 39148 h 417766"/>
                <a:gd name="connsiteX113" fmla="*/ 2667 w 299656"/>
                <a:gd name="connsiteY113" fmla="*/ 40481 h 417766"/>
                <a:gd name="connsiteX114" fmla="*/ 2667 w 299656"/>
                <a:gd name="connsiteY114" fmla="*/ 40481 h 417766"/>
                <a:gd name="connsiteX115" fmla="*/ 2286 w 299656"/>
                <a:gd name="connsiteY115" fmla="*/ 41815 h 417766"/>
                <a:gd name="connsiteX116" fmla="*/ 2286 w 299656"/>
                <a:gd name="connsiteY116" fmla="*/ 41815 h 417766"/>
                <a:gd name="connsiteX117" fmla="*/ 1905 w 299656"/>
                <a:gd name="connsiteY117" fmla="*/ 43148 h 417766"/>
                <a:gd name="connsiteX118" fmla="*/ 1905 w 299656"/>
                <a:gd name="connsiteY118" fmla="*/ 43148 h 417766"/>
                <a:gd name="connsiteX119" fmla="*/ 1524 w 299656"/>
                <a:gd name="connsiteY119" fmla="*/ 44482 h 417766"/>
                <a:gd name="connsiteX120" fmla="*/ 1524 w 299656"/>
                <a:gd name="connsiteY120" fmla="*/ 44482 h 417766"/>
                <a:gd name="connsiteX121" fmla="*/ 1238 w 299656"/>
                <a:gd name="connsiteY121" fmla="*/ 45910 h 417766"/>
                <a:gd name="connsiteX122" fmla="*/ 1238 w 299656"/>
                <a:gd name="connsiteY122" fmla="*/ 45910 h 417766"/>
                <a:gd name="connsiteX123" fmla="*/ 953 w 299656"/>
                <a:gd name="connsiteY123" fmla="*/ 47339 h 417766"/>
                <a:gd name="connsiteX124" fmla="*/ 953 w 299656"/>
                <a:gd name="connsiteY124" fmla="*/ 47339 h 417766"/>
                <a:gd name="connsiteX125" fmla="*/ 667 w 299656"/>
                <a:gd name="connsiteY125" fmla="*/ 48768 h 417766"/>
                <a:gd name="connsiteX126" fmla="*/ 667 w 299656"/>
                <a:gd name="connsiteY126" fmla="*/ 48768 h 417766"/>
                <a:gd name="connsiteX127" fmla="*/ 476 w 299656"/>
                <a:gd name="connsiteY127" fmla="*/ 50197 h 417766"/>
                <a:gd name="connsiteX128" fmla="*/ 476 w 299656"/>
                <a:gd name="connsiteY128" fmla="*/ 50197 h 417766"/>
                <a:gd name="connsiteX129" fmla="*/ 286 w 299656"/>
                <a:gd name="connsiteY129" fmla="*/ 51625 h 417766"/>
                <a:gd name="connsiteX130" fmla="*/ 286 w 299656"/>
                <a:gd name="connsiteY130" fmla="*/ 51625 h 417766"/>
                <a:gd name="connsiteX131" fmla="*/ 190 w 299656"/>
                <a:gd name="connsiteY131" fmla="*/ 53054 h 417766"/>
                <a:gd name="connsiteX132" fmla="*/ 190 w 299656"/>
                <a:gd name="connsiteY132" fmla="*/ 53054 h 417766"/>
                <a:gd name="connsiteX133" fmla="*/ 95 w 299656"/>
                <a:gd name="connsiteY133" fmla="*/ 54483 h 417766"/>
                <a:gd name="connsiteX134" fmla="*/ 95 w 299656"/>
                <a:gd name="connsiteY134" fmla="*/ 54483 h 417766"/>
                <a:gd name="connsiteX135" fmla="*/ 95 w 299656"/>
                <a:gd name="connsiteY135" fmla="*/ 54959 h 417766"/>
                <a:gd name="connsiteX136" fmla="*/ 0 w 299656"/>
                <a:gd name="connsiteY136" fmla="*/ 56864 h 417766"/>
                <a:gd name="connsiteX137" fmla="*/ 0 w 299656"/>
                <a:gd name="connsiteY137" fmla="*/ 57340 h 417766"/>
                <a:gd name="connsiteX138" fmla="*/ 0 w 299656"/>
                <a:gd name="connsiteY138" fmla="*/ 57340 h 417766"/>
                <a:gd name="connsiteX139" fmla="*/ 0 w 299656"/>
                <a:gd name="connsiteY139" fmla="*/ 77343 h 417766"/>
                <a:gd name="connsiteX140" fmla="*/ 0 w 299656"/>
                <a:gd name="connsiteY140" fmla="*/ 359855 h 417766"/>
                <a:gd name="connsiteX141" fmla="*/ 57626 w 299656"/>
                <a:gd name="connsiteY141" fmla="*/ 417767 h 417766"/>
                <a:gd name="connsiteX142" fmla="*/ 57626 w 299656"/>
                <a:gd name="connsiteY142" fmla="*/ 417767 h 417766"/>
                <a:gd name="connsiteX143" fmla="*/ 57626 w 299656"/>
                <a:gd name="connsiteY143" fmla="*/ 0 h 417766"/>
                <a:gd name="connsiteX144" fmla="*/ 57626 w 299656"/>
                <a:gd name="connsiteY144" fmla="*/ 0 h 417766"/>
                <a:gd name="connsiteX145" fmla="*/ 57626 w 299656"/>
                <a:gd name="connsiteY145" fmla="*/ 0 h 417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299656" h="417766">
                  <a:moveTo>
                    <a:pt x="57626" y="417767"/>
                  </a:moveTo>
                  <a:lnTo>
                    <a:pt x="77629" y="417767"/>
                  </a:lnTo>
                  <a:cubicBezTo>
                    <a:pt x="109347" y="417767"/>
                    <a:pt x="135255" y="391858"/>
                    <a:pt x="135255" y="360140"/>
                  </a:cubicBezTo>
                  <a:lnTo>
                    <a:pt x="135255" y="216217"/>
                  </a:lnTo>
                  <a:cubicBezTo>
                    <a:pt x="135255" y="171640"/>
                    <a:pt x="171640" y="135255"/>
                    <a:pt x="216218" y="135255"/>
                  </a:cubicBezTo>
                  <a:lnTo>
                    <a:pt x="242030" y="135255"/>
                  </a:lnTo>
                  <a:cubicBezTo>
                    <a:pt x="273748" y="135255"/>
                    <a:pt x="299656" y="109347"/>
                    <a:pt x="299656" y="77629"/>
                  </a:cubicBezTo>
                  <a:lnTo>
                    <a:pt x="299656" y="57626"/>
                  </a:lnTo>
                  <a:cubicBezTo>
                    <a:pt x="299656" y="25908"/>
                    <a:pt x="273748" y="0"/>
                    <a:pt x="242030" y="0"/>
                  </a:cubicBezTo>
                  <a:lnTo>
                    <a:pt x="77629" y="0"/>
                  </a:lnTo>
                  <a:lnTo>
                    <a:pt x="57626" y="0"/>
                  </a:lnTo>
                  <a:lnTo>
                    <a:pt x="56197" y="0"/>
                  </a:lnTo>
                  <a:lnTo>
                    <a:pt x="56197" y="0"/>
                  </a:lnTo>
                  <a:lnTo>
                    <a:pt x="54769" y="95"/>
                  </a:lnTo>
                  <a:lnTo>
                    <a:pt x="54769" y="95"/>
                  </a:lnTo>
                  <a:lnTo>
                    <a:pt x="53340" y="190"/>
                  </a:lnTo>
                  <a:lnTo>
                    <a:pt x="53340" y="190"/>
                  </a:lnTo>
                  <a:lnTo>
                    <a:pt x="51911" y="286"/>
                  </a:lnTo>
                  <a:lnTo>
                    <a:pt x="51911" y="286"/>
                  </a:lnTo>
                  <a:lnTo>
                    <a:pt x="50482" y="476"/>
                  </a:lnTo>
                  <a:lnTo>
                    <a:pt x="50482" y="476"/>
                  </a:lnTo>
                  <a:lnTo>
                    <a:pt x="49054" y="667"/>
                  </a:lnTo>
                  <a:lnTo>
                    <a:pt x="49054" y="667"/>
                  </a:lnTo>
                  <a:lnTo>
                    <a:pt x="47625" y="857"/>
                  </a:lnTo>
                  <a:lnTo>
                    <a:pt x="47625" y="857"/>
                  </a:lnTo>
                  <a:cubicBezTo>
                    <a:pt x="47149" y="952"/>
                    <a:pt x="46672" y="1048"/>
                    <a:pt x="46196" y="1143"/>
                  </a:cubicBezTo>
                  <a:lnTo>
                    <a:pt x="46196" y="1143"/>
                  </a:lnTo>
                  <a:lnTo>
                    <a:pt x="44768" y="1429"/>
                  </a:lnTo>
                  <a:lnTo>
                    <a:pt x="44768" y="1429"/>
                  </a:lnTo>
                  <a:lnTo>
                    <a:pt x="43339" y="1809"/>
                  </a:lnTo>
                  <a:lnTo>
                    <a:pt x="43339" y="1809"/>
                  </a:lnTo>
                  <a:lnTo>
                    <a:pt x="42005" y="2191"/>
                  </a:lnTo>
                  <a:lnTo>
                    <a:pt x="42005" y="2191"/>
                  </a:lnTo>
                  <a:lnTo>
                    <a:pt x="40672" y="2572"/>
                  </a:lnTo>
                  <a:lnTo>
                    <a:pt x="40672" y="2572"/>
                  </a:lnTo>
                  <a:lnTo>
                    <a:pt x="39338" y="3048"/>
                  </a:lnTo>
                  <a:lnTo>
                    <a:pt x="39338" y="3048"/>
                  </a:lnTo>
                  <a:lnTo>
                    <a:pt x="38005" y="3524"/>
                  </a:lnTo>
                  <a:lnTo>
                    <a:pt x="38005" y="3524"/>
                  </a:lnTo>
                  <a:lnTo>
                    <a:pt x="36671" y="4000"/>
                  </a:lnTo>
                  <a:lnTo>
                    <a:pt x="36671" y="4000"/>
                  </a:lnTo>
                  <a:lnTo>
                    <a:pt x="35338" y="4572"/>
                  </a:lnTo>
                  <a:lnTo>
                    <a:pt x="35338" y="4572"/>
                  </a:lnTo>
                  <a:lnTo>
                    <a:pt x="34099" y="5143"/>
                  </a:lnTo>
                  <a:lnTo>
                    <a:pt x="34099" y="5143"/>
                  </a:lnTo>
                  <a:lnTo>
                    <a:pt x="32861" y="5715"/>
                  </a:lnTo>
                  <a:lnTo>
                    <a:pt x="32861" y="5715"/>
                  </a:lnTo>
                  <a:lnTo>
                    <a:pt x="31623" y="6382"/>
                  </a:lnTo>
                  <a:lnTo>
                    <a:pt x="31623" y="6382"/>
                  </a:lnTo>
                  <a:cubicBezTo>
                    <a:pt x="31242" y="6572"/>
                    <a:pt x="30766" y="6763"/>
                    <a:pt x="30385" y="7048"/>
                  </a:cubicBezTo>
                  <a:lnTo>
                    <a:pt x="30385" y="7048"/>
                  </a:lnTo>
                  <a:lnTo>
                    <a:pt x="29146" y="7715"/>
                  </a:lnTo>
                  <a:lnTo>
                    <a:pt x="29146" y="7715"/>
                  </a:lnTo>
                  <a:cubicBezTo>
                    <a:pt x="28765" y="7906"/>
                    <a:pt x="28385" y="8191"/>
                    <a:pt x="27908" y="8382"/>
                  </a:cubicBezTo>
                  <a:lnTo>
                    <a:pt x="27908" y="8382"/>
                  </a:lnTo>
                  <a:lnTo>
                    <a:pt x="26765" y="9144"/>
                  </a:lnTo>
                  <a:lnTo>
                    <a:pt x="26765" y="9144"/>
                  </a:lnTo>
                  <a:lnTo>
                    <a:pt x="25622" y="9906"/>
                  </a:lnTo>
                  <a:lnTo>
                    <a:pt x="25622" y="9906"/>
                  </a:lnTo>
                  <a:lnTo>
                    <a:pt x="24479" y="10668"/>
                  </a:lnTo>
                  <a:lnTo>
                    <a:pt x="24479" y="10668"/>
                  </a:lnTo>
                  <a:lnTo>
                    <a:pt x="23336" y="11525"/>
                  </a:lnTo>
                  <a:lnTo>
                    <a:pt x="23336" y="11525"/>
                  </a:lnTo>
                  <a:lnTo>
                    <a:pt x="22193" y="12382"/>
                  </a:lnTo>
                  <a:lnTo>
                    <a:pt x="22193" y="12382"/>
                  </a:lnTo>
                  <a:cubicBezTo>
                    <a:pt x="21812" y="12668"/>
                    <a:pt x="21431" y="12954"/>
                    <a:pt x="21146" y="13240"/>
                  </a:cubicBezTo>
                  <a:lnTo>
                    <a:pt x="21146" y="13240"/>
                  </a:lnTo>
                  <a:lnTo>
                    <a:pt x="20098" y="14097"/>
                  </a:lnTo>
                  <a:lnTo>
                    <a:pt x="20098" y="14097"/>
                  </a:lnTo>
                  <a:lnTo>
                    <a:pt x="19050" y="15049"/>
                  </a:lnTo>
                  <a:lnTo>
                    <a:pt x="19050" y="15049"/>
                  </a:lnTo>
                  <a:lnTo>
                    <a:pt x="18002" y="16002"/>
                  </a:lnTo>
                  <a:lnTo>
                    <a:pt x="18002" y="16002"/>
                  </a:lnTo>
                  <a:lnTo>
                    <a:pt x="17050" y="16954"/>
                  </a:lnTo>
                  <a:lnTo>
                    <a:pt x="17050" y="16954"/>
                  </a:lnTo>
                  <a:lnTo>
                    <a:pt x="16097" y="17907"/>
                  </a:lnTo>
                  <a:lnTo>
                    <a:pt x="16097" y="17907"/>
                  </a:lnTo>
                  <a:lnTo>
                    <a:pt x="15145" y="18955"/>
                  </a:lnTo>
                  <a:lnTo>
                    <a:pt x="15145" y="18955"/>
                  </a:lnTo>
                  <a:lnTo>
                    <a:pt x="14192" y="20002"/>
                  </a:lnTo>
                  <a:lnTo>
                    <a:pt x="14192" y="20002"/>
                  </a:lnTo>
                  <a:lnTo>
                    <a:pt x="13335" y="21050"/>
                  </a:lnTo>
                  <a:lnTo>
                    <a:pt x="13335" y="21050"/>
                  </a:lnTo>
                  <a:cubicBezTo>
                    <a:pt x="13049" y="21431"/>
                    <a:pt x="12763" y="21812"/>
                    <a:pt x="12478" y="22098"/>
                  </a:cubicBezTo>
                  <a:lnTo>
                    <a:pt x="12478" y="22098"/>
                  </a:lnTo>
                  <a:cubicBezTo>
                    <a:pt x="12192" y="22479"/>
                    <a:pt x="11906" y="22860"/>
                    <a:pt x="11621" y="23146"/>
                  </a:cubicBezTo>
                  <a:lnTo>
                    <a:pt x="11621" y="23146"/>
                  </a:lnTo>
                  <a:lnTo>
                    <a:pt x="10763" y="24289"/>
                  </a:lnTo>
                  <a:lnTo>
                    <a:pt x="10763" y="24289"/>
                  </a:lnTo>
                  <a:lnTo>
                    <a:pt x="10001" y="25432"/>
                  </a:lnTo>
                  <a:lnTo>
                    <a:pt x="10001" y="25432"/>
                  </a:lnTo>
                  <a:lnTo>
                    <a:pt x="9239" y="26575"/>
                  </a:lnTo>
                  <a:lnTo>
                    <a:pt x="9239" y="26575"/>
                  </a:lnTo>
                  <a:lnTo>
                    <a:pt x="8477" y="27717"/>
                  </a:lnTo>
                  <a:lnTo>
                    <a:pt x="8477" y="27717"/>
                  </a:lnTo>
                  <a:lnTo>
                    <a:pt x="7811" y="28956"/>
                  </a:lnTo>
                  <a:lnTo>
                    <a:pt x="7811" y="28956"/>
                  </a:lnTo>
                  <a:lnTo>
                    <a:pt x="7144" y="30194"/>
                  </a:lnTo>
                  <a:lnTo>
                    <a:pt x="7144" y="30194"/>
                  </a:lnTo>
                  <a:lnTo>
                    <a:pt x="6477" y="31432"/>
                  </a:lnTo>
                  <a:lnTo>
                    <a:pt x="6477" y="31432"/>
                  </a:lnTo>
                  <a:lnTo>
                    <a:pt x="5810" y="32671"/>
                  </a:lnTo>
                  <a:lnTo>
                    <a:pt x="5810" y="32671"/>
                  </a:lnTo>
                  <a:lnTo>
                    <a:pt x="5239" y="33909"/>
                  </a:lnTo>
                  <a:lnTo>
                    <a:pt x="5239" y="33909"/>
                  </a:lnTo>
                  <a:cubicBezTo>
                    <a:pt x="5048" y="34290"/>
                    <a:pt x="4858" y="34766"/>
                    <a:pt x="4667" y="35147"/>
                  </a:cubicBezTo>
                  <a:lnTo>
                    <a:pt x="4667" y="35147"/>
                  </a:lnTo>
                  <a:lnTo>
                    <a:pt x="4096" y="36481"/>
                  </a:lnTo>
                  <a:lnTo>
                    <a:pt x="4096" y="36481"/>
                  </a:lnTo>
                  <a:lnTo>
                    <a:pt x="3620" y="37814"/>
                  </a:lnTo>
                  <a:lnTo>
                    <a:pt x="3620" y="37814"/>
                  </a:lnTo>
                  <a:lnTo>
                    <a:pt x="3143" y="39148"/>
                  </a:lnTo>
                  <a:lnTo>
                    <a:pt x="3143" y="39148"/>
                  </a:lnTo>
                  <a:lnTo>
                    <a:pt x="2667" y="40481"/>
                  </a:lnTo>
                  <a:lnTo>
                    <a:pt x="2667" y="40481"/>
                  </a:lnTo>
                  <a:lnTo>
                    <a:pt x="2286" y="41815"/>
                  </a:lnTo>
                  <a:lnTo>
                    <a:pt x="2286" y="41815"/>
                  </a:lnTo>
                  <a:lnTo>
                    <a:pt x="1905" y="43148"/>
                  </a:lnTo>
                  <a:lnTo>
                    <a:pt x="1905" y="43148"/>
                  </a:lnTo>
                  <a:lnTo>
                    <a:pt x="1524" y="44482"/>
                  </a:lnTo>
                  <a:lnTo>
                    <a:pt x="1524" y="44482"/>
                  </a:lnTo>
                  <a:lnTo>
                    <a:pt x="1238" y="45910"/>
                  </a:lnTo>
                  <a:lnTo>
                    <a:pt x="1238" y="45910"/>
                  </a:lnTo>
                  <a:cubicBezTo>
                    <a:pt x="1143" y="46387"/>
                    <a:pt x="1048" y="46863"/>
                    <a:pt x="953" y="47339"/>
                  </a:cubicBezTo>
                  <a:lnTo>
                    <a:pt x="953" y="47339"/>
                  </a:lnTo>
                  <a:lnTo>
                    <a:pt x="667" y="48768"/>
                  </a:lnTo>
                  <a:lnTo>
                    <a:pt x="667" y="48768"/>
                  </a:lnTo>
                  <a:lnTo>
                    <a:pt x="476" y="50197"/>
                  </a:lnTo>
                  <a:lnTo>
                    <a:pt x="476" y="50197"/>
                  </a:lnTo>
                  <a:lnTo>
                    <a:pt x="286" y="51625"/>
                  </a:lnTo>
                  <a:lnTo>
                    <a:pt x="286" y="51625"/>
                  </a:lnTo>
                  <a:lnTo>
                    <a:pt x="190" y="53054"/>
                  </a:lnTo>
                  <a:lnTo>
                    <a:pt x="190" y="53054"/>
                  </a:lnTo>
                  <a:lnTo>
                    <a:pt x="95" y="54483"/>
                  </a:lnTo>
                  <a:lnTo>
                    <a:pt x="95" y="54483"/>
                  </a:lnTo>
                  <a:lnTo>
                    <a:pt x="95" y="54959"/>
                  </a:lnTo>
                  <a:cubicBezTo>
                    <a:pt x="95" y="55626"/>
                    <a:pt x="95" y="56197"/>
                    <a:pt x="0" y="56864"/>
                  </a:cubicBezTo>
                  <a:lnTo>
                    <a:pt x="0" y="57340"/>
                  </a:lnTo>
                  <a:lnTo>
                    <a:pt x="0" y="57340"/>
                  </a:lnTo>
                  <a:lnTo>
                    <a:pt x="0" y="77343"/>
                  </a:lnTo>
                  <a:lnTo>
                    <a:pt x="0" y="359855"/>
                  </a:lnTo>
                  <a:cubicBezTo>
                    <a:pt x="0" y="391858"/>
                    <a:pt x="25908" y="417767"/>
                    <a:pt x="57626" y="417767"/>
                  </a:cubicBezTo>
                  <a:lnTo>
                    <a:pt x="57626" y="417767"/>
                  </a:lnTo>
                  <a:close/>
                  <a:moveTo>
                    <a:pt x="57626" y="0"/>
                  </a:moveTo>
                  <a:lnTo>
                    <a:pt x="57626" y="0"/>
                  </a:lnTo>
                  <a:lnTo>
                    <a:pt x="57626"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7" name="Freeform: Shape 186">
              <a:extLst>
                <a:ext uri="{FF2B5EF4-FFF2-40B4-BE49-F238E27FC236}">
                  <a16:creationId xmlns:a16="http://schemas.microsoft.com/office/drawing/2014/main" id="{37F892D6-1BA7-43F9-A999-76BCDBE7D53A}"/>
                </a:ext>
              </a:extLst>
            </p:cNvPr>
            <p:cNvSpPr/>
            <p:nvPr/>
          </p:nvSpPr>
          <p:spPr>
            <a:xfrm>
              <a:off x="75454" y="4553410"/>
              <a:ext cx="628078" cy="867822"/>
            </a:xfrm>
            <a:custGeom>
              <a:avLst/>
              <a:gdLst>
                <a:gd name="connsiteX0" fmla="*/ 550069 w 628078"/>
                <a:gd name="connsiteY0" fmla="*/ 300609 h 867822"/>
                <a:gd name="connsiteX1" fmla="*/ 570452 w 628078"/>
                <a:gd name="connsiteY1" fmla="*/ 300609 h 867822"/>
                <a:gd name="connsiteX2" fmla="*/ 628079 w 628078"/>
                <a:gd name="connsiteY2" fmla="*/ 242983 h 867822"/>
                <a:gd name="connsiteX3" fmla="*/ 628079 w 628078"/>
                <a:gd name="connsiteY3" fmla="*/ 57626 h 867822"/>
                <a:gd name="connsiteX4" fmla="*/ 570452 w 628078"/>
                <a:gd name="connsiteY4" fmla="*/ 0 h 867822"/>
                <a:gd name="connsiteX5" fmla="*/ 216599 w 628078"/>
                <a:gd name="connsiteY5" fmla="*/ 0 h 867822"/>
                <a:gd name="connsiteX6" fmla="*/ 158972 w 628078"/>
                <a:gd name="connsiteY6" fmla="*/ 857 h 867822"/>
                <a:gd name="connsiteX7" fmla="*/ 158972 w 628078"/>
                <a:gd name="connsiteY7" fmla="*/ 212884 h 867822"/>
                <a:gd name="connsiteX8" fmla="*/ 78010 w 628078"/>
                <a:gd name="connsiteY8" fmla="*/ 293846 h 867822"/>
                <a:gd name="connsiteX9" fmla="*/ 57626 w 628078"/>
                <a:gd name="connsiteY9" fmla="*/ 293846 h 867822"/>
                <a:gd name="connsiteX10" fmla="*/ 0 w 628078"/>
                <a:gd name="connsiteY10" fmla="*/ 352901 h 867822"/>
                <a:gd name="connsiteX11" fmla="*/ 0 w 628078"/>
                <a:gd name="connsiteY11" fmla="*/ 464153 h 867822"/>
                <a:gd name="connsiteX12" fmla="*/ 0 w 628078"/>
                <a:gd name="connsiteY12" fmla="*/ 520351 h 867822"/>
                <a:gd name="connsiteX13" fmla="*/ 0 w 628078"/>
                <a:gd name="connsiteY13" fmla="*/ 810197 h 867822"/>
                <a:gd name="connsiteX14" fmla="*/ 57626 w 628078"/>
                <a:gd name="connsiteY14" fmla="*/ 867823 h 867822"/>
                <a:gd name="connsiteX15" fmla="*/ 252413 w 628078"/>
                <a:gd name="connsiteY15" fmla="*/ 867823 h 867822"/>
                <a:gd name="connsiteX16" fmla="*/ 310039 w 628078"/>
                <a:gd name="connsiteY16" fmla="*/ 866965 h 867822"/>
                <a:gd name="connsiteX17" fmla="*/ 310039 w 628078"/>
                <a:gd name="connsiteY17" fmla="*/ 660559 h 867822"/>
                <a:gd name="connsiteX18" fmla="*/ 391001 w 628078"/>
                <a:gd name="connsiteY18" fmla="*/ 579596 h 867822"/>
                <a:gd name="connsiteX19" fmla="*/ 411385 w 628078"/>
                <a:gd name="connsiteY19" fmla="*/ 579596 h 867822"/>
                <a:gd name="connsiteX20" fmla="*/ 469011 w 628078"/>
                <a:gd name="connsiteY20" fmla="*/ 520541 h 867822"/>
                <a:gd name="connsiteX21" fmla="*/ 469011 w 628078"/>
                <a:gd name="connsiteY21" fmla="*/ 381667 h 867822"/>
                <a:gd name="connsiteX22" fmla="*/ 550069 w 628078"/>
                <a:gd name="connsiteY22" fmla="*/ 300609 h 867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8078" h="867822">
                  <a:moveTo>
                    <a:pt x="550069" y="300609"/>
                  </a:moveTo>
                  <a:lnTo>
                    <a:pt x="570452" y="300609"/>
                  </a:lnTo>
                  <a:cubicBezTo>
                    <a:pt x="602171" y="300609"/>
                    <a:pt x="628079" y="274701"/>
                    <a:pt x="628079" y="242983"/>
                  </a:cubicBezTo>
                  <a:lnTo>
                    <a:pt x="628079" y="57626"/>
                  </a:lnTo>
                  <a:cubicBezTo>
                    <a:pt x="628079" y="25908"/>
                    <a:pt x="602171" y="0"/>
                    <a:pt x="570452" y="0"/>
                  </a:cubicBezTo>
                  <a:lnTo>
                    <a:pt x="216599" y="0"/>
                  </a:lnTo>
                  <a:lnTo>
                    <a:pt x="158972" y="857"/>
                  </a:lnTo>
                  <a:lnTo>
                    <a:pt x="158972" y="212884"/>
                  </a:lnTo>
                  <a:cubicBezTo>
                    <a:pt x="158972" y="257461"/>
                    <a:pt x="122587" y="293846"/>
                    <a:pt x="78010" y="293846"/>
                  </a:cubicBezTo>
                  <a:lnTo>
                    <a:pt x="57626" y="293846"/>
                  </a:lnTo>
                  <a:cubicBezTo>
                    <a:pt x="25908" y="293846"/>
                    <a:pt x="0" y="320421"/>
                    <a:pt x="0" y="352901"/>
                  </a:cubicBezTo>
                  <a:lnTo>
                    <a:pt x="0" y="464153"/>
                  </a:lnTo>
                  <a:lnTo>
                    <a:pt x="0" y="520351"/>
                  </a:lnTo>
                  <a:lnTo>
                    <a:pt x="0" y="810197"/>
                  </a:lnTo>
                  <a:cubicBezTo>
                    <a:pt x="0" y="841915"/>
                    <a:pt x="25908" y="867823"/>
                    <a:pt x="57626" y="867823"/>
                  </a:cubicBezTo>
                  <a:lnTo>
                    <a:pt x="252413" y="867823"/>
                  </a:lnTo>
                  <a:lnTo>
                    <a:pt x="310039" y="866965"/>
                  </a:lnTo>
                  <a:lnTo>
                    <a:pt x="310039" y="660559"/>
                  </a:lnTo>
                  <a:cubicBezTo>
                    <a:pt x="310039" y="615982"/>
                    <a:pt x="346424" y="579596"/>
                    <a:pt x="391001" y="579596"/>
                  </a:cubicBezTo>
                  <a:lnTo>
                    <a:pt x="411385" y="579596"/>
                  </a:lnTo>
                  <a:cubicBezTo>
                    <a:pt x="443103" y="579596"/>
                    <a:pt x="469011" y="553022"/>
                    <a:pt x="469011" y="520541"/>
                  </a:cubicBezTo>
                  <a:lnTo>
                    <a:pt x="469011" y="381667"/>
                  </a:lnTo>
                  <a:cubicBezTo>
                    <a:pt x="469011" y="336995"/>
                    <a:pt x="505397" y="300609"/>
                    <a:pt x="550069" y="300609"/>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8" name="Freeform: Shape 187">
              <a:extLst>
                <a:ext uri="{FF2B5EF4-FFF2-40B4-BE49-F238E27FC236}">
                  <a16:creationId xmlns:a16="http://schemas.microsoft.com/office/drawing/2014/main" id="{84BCE80F-83C1-44F5-9FE1-16FA0C5C83C7}"/>
                </a:ext>
              </a:extLst>
            </p:cNvPr>
            <p:cNvSpPr/>
            <p:nvPr/>
          </p:nvSpPr>
          <p:spPr>
            <a:xfrm>
              <a:off x="234712" y="4126976"/>
              <a:ext cx="1892046" cy="1432274"/>
            </a:xfrm>
            <a:custGeom>
              <a:avLst/>
              <a:gdLst>
                <a:gd name="connsiteX0" fmla="*/ 388906 w 1892046"/>
                <a:gd name="connsiteY0" fmla="*/ 1432274 h 1432274"/>
                <a:gd name="connsiteX1" fmla="*/ 542068 w 1892046"/>
                <a:gd name="connsiteY1" fmla="*/ 1432274 h 1432274"/>
                <a:gd name="connsiteX2" fmla="*/ 624364 w 1892046"/>
                <a:gd name="connsiteY2" fmla="*/ 1362266 h 1432274"/>
                <a:gd name="connsiteX3" fmla="*/ 704279 w 1892046"/>
                <a:gd name="connsiteY3" fmla="*/ 1294352 h 1432274"/>
                <a:gd name="connsiteX4" fmla="*/ 1017461 w 1892046"/>
                <a:gd name="connsiteY4" fmla="*/ 1294352 h 1432274"/>
                <a:gd name="connsiteX5" fmla="*/ 1100042 w 1892046"/>
                <a:gd name="connsiteY5" fmla="*/ 1222724 h 1432274"/>
                <a:gd name="connsiteX6" fmla="*/ 1177576 w 1892046"/>
                <a:gd name="connsiteY6" fmla="*/ 1153287 h 1432274"/>
                <a:gd name="connsiteX7" fmla="*/ 1258253 w 1892046"/>
                <a:gd name="connsiteY7" fmla="*/ 1069943 h 1432274"/>
                <a:gd name="connsiteX8" fmla="*/ 1258253 w 1892046"/>
                <a:gd name="connsiteY8" fmla="*/ 796194 h 1432274"/>
                <a:gd name="connsiteX9" fmla="*/ 1337405 w 1892046"/>
                <a:gd name="connsiteY9" fmla="*/ 715232 h 1432274"/>
                <a:gd name="connsiteX10" fmla="*/ 1417701 w 1892046"/>
                <a:gd name="connsiteY10" fmla="*/ 645605 h 1432274"/>
                <a:gd name="connsiteX11" fmla="*/ 1495235 w 1892046"/>
                <a:gd name="connsiteY11" fmla="*/ 578072 h 1432274"/>
                <a:gd name="connsiteX12" fmla="*/ 1576292 w 1892046"/>
                <a:gd name="connsiteY12" fmla="*/ 495681 h 1432274"/>
                <a:gd name="connsiteX13" fmla="*/ 1657255 w 1892046"/>
                <a:gd name="connsiteY13" fmla="*/ 415671 h 1432274"/>
                <a:gd name="connsiteX14" fmla="*/ 1833658 w 1892046"/>
                <a:gd name="connsiteY14" fmla="*/ 415671 h 1432274"/>
                <a:gd name="connsiteX15" fmla="*/ 1892046 w 1892046"/>
                <a:gd name="connsiteY15" fmla="*/ 363188 h 1432274"/>
                <a:gd name="connsiteX16" fmla="*/ 1891951 w 1892046"/>
                <a:gd name="connsiteY16" fmla="*/ 273177 h 1432274"/>
                <a:gd name="connsiteX17" fmla="*/ 1630299 w 1892046"/>
                <a:gd name="connsiteY17" fmla="*/ 273844 h 1432274"/>
                <a:gd name="connsiteX18" fmla="*/ 1572673 w 1892046"/>
                <a:gd name="connsiteY18" fmla="*/ 216217 h 1432274"/>
                <a:gd name="connsiteX19" fmla="*/ 1572673 w 1892046"/>
                <a:gd name="connsiteY19" fmla="*/ 215551 h 1432274"/>
                <a:gd name="connsiteX20" fmla="*/ 1572387 w 1892046"/>
                <a:gd name="connsiteY20" fmla="*/ 215551 h 1432274"/>
                <a:gd name="connsiteX21" fmla="*/ 1572387 w 1892046"/>
                <a:gd name="connsiteY21" fmla="*/ 194691 h 1432274"/>
                <a:gd name="connsiteX22" fmla="*/ 1514761 w 1892046"/>
                <a:gd name="connsiteY22" fmla="*/ 137065 h 1432274"/>
                <a:gd name="connsiteX23" fmla="*/ 1028795 w 1892046"/>
                <a:gd name="connsiteY23" fmla="*/ 137065 h 1432274"/>
                <a:gd name="connsiteX24" fmla="*/ 1028986 w 1892046"/>
                <a:gd name="connsiteY24" fmla="*/ 137065 h 1432274"/>
                <a:gd name="connsiteX25" fmla="*/ 852869 w 1892046"/>
                <a:gd name="connsiteY25" fmla="*/ 137065 h 1432274"/>
                <a:gd name="connsiteX26" fmla="*/ 771906 w 1892046"/>
                <a:gd name="connsiteY26" fmla="*/ 56959 h 1432274"/>
                <a:gd name="connsiteX27" fmla="*/ 714280 w 1892046"/>
                <a:gd name="connsiteY27" fmla="*/ 0 h 1432274"/>
                <a:gd name="connsiteX28" fmla="*/ 57626 w 1892046"/>
                <a:gd name="connsiteY28" fmla="*/ 0 h 1432274"/>
                <a:gd name="connsiteX29" fmla="*/ 0 w 1892046"/>
                <a:gd name="connsiteY29" fmla="*/ 57626 h 1432274"/>
                <a:gd name="connsiteX30" fmla="*/ 0 w 1892046"/>
                <a:gd name="connsiteY30" fmla="*/ 288798 h 1432274"/>
                <a:gd name="connsiteX31" fmla="*/ 95 w 1892046"/>
                <a:gd name="connsiteY31" fmla="*/ 291655 h 1432274"/>
                <a:gd name="connsiteX32" fmla="*/ 95 w 1892046"/>
                <a:gd name="connsiteY32" fmla="*/ 299656 h 1432274"/>
                <a:gd name="connsiteX33" fmla="*/ 0 w 1892046"/>
                <a:gd name="connsiteY33" fmla="*/ 303466 h 1432274"/>
                <a:gd name="connsiteX34" fmla="*/ 0 w 1892046"/>
                <a:gd name="connsiteY34" fmla="*/ 427387 h 1432274"/>
                <a:gd name="connsiteX35" fmla="*/ 57341 w 1892046"/>
                <a:gd name="connsiteY35" fmla="*/ 426530 h 1432274"/>
                <a:gd name="connsiteX36" fmla="*/ 411099 w 1892046"/>
                <a:gd name="connsiteY36" fmla="*/ 426530 h 1432274"/>
                <a:gd name="connsiteX37" fmla="*/ 468725 w 1892046"/>
                <a:gd name="connsiteY37" fmla="*/ 484156 h 1432274"/>
                <a:gd name="connsiteX38" fmla="*/ 468725 w 1892046"/>
                <a:gd name="connsiteY38" fmla="*/ 669512 h 1432274"/>
                <a:gd name="connsiteX39" fmla="*/ 411099 w 1892046"/>
                <a:gd name="connsiteY39" fmla="*/ 727138 h 1432274"/>
                <a:gd name="connsiteX40" fmla="*/ 390716 w 1892046"/>
                <a:gd name="connsiteY40" fmla="*/ 727138 h 1432274"/>
                <a:gd name="connsiteX41" fmla="*/ 309753 w 1892046"/>
                <a:gd name="connsiteY41" fmla="*/ 808101 h 1432274"/>
                <a:gd name="connsiteX42" fmla="*/ 309753 w 1892046"/>
                <a:gd name="connsiteY42" fmla="*/ 946975 h 1432274"/>
                <a:gd name="connsiteX43" fmla="*/ 252127 w 1892046"/>
                <a:gd name="connsiteY43" fmla="*/ 1006030 h 1432274"/>
                <a:gd name="connsiteX44" fmla="*/ 231743 w 1892046"/>
                <a:gd name="connsiteY44" fmla="*/ 1006030 h 1432274"/>
                <a:gd name="connsiteX45" fmla="*/ 150781 w 1892046"/>
                <a:gd name="connsiteY45" fmla="*/ 1086993 h 1432274"/>
                <a:gd name="connsiteX46" fmla="*/ 150781 w 1892046"/>
                <a:gd name="connsiteY46" fmla="*/ 1293495 h 1432274"/>
                <a:gd name="connsiteX47" fmla="*/ 107347 w 1892046"/>
                <a:gd name="connsiteY47" fmla="*/ 1294162 h 1432274"/>
                <a:gd name="connsiteX48" fmla="*/ 113348 w 1892046"/>
                <a:gd name="connsiteY48" fmla="*/ 1294352 h 1432274"/>
                <a:gd name="connsiteX49" fmla="*/ 226600 w 1892046"/>
                <a:gd name="connsiteY49" fmla="*/ 1294352 h 1432274"/>
                <a:gd name="connsiteX50" fmla="*/ 306515 w 1892046"/>
                <a:gd name="connsiteY50" fmla="*/ 1362266 h 1432274"/>
                <a:gd name="connsiteX51" fmla="*/ 388906 w 1892046"/>
                <a:gd name="connsiteY51" fmla="*/ 1432274 h 143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892046" h="1432274">
                  <a:moveTo>
                    <a:pt x="388906" y="1432274"/>
                  </a:moveTo>
                  <a:lnTo>
                    <a:pt x="542068" y="1432274"/>
                  </a:lnTo>
                  <a:cubicBezTo>
                    <a:pt x="583406" y="1432274"/>
                    <a:pt x="617982" y="1401794"/>
                    <a:pt x="624364" y="1362266"/>
                  </a:cubicBezTo>
                  <a:cubicBezTo>
                    <a:pt x="630841" y="1322737"/>
                    <a:pt x="664274" y="1294352"/>
                    <a:pt x="704279" y="1294352"/>
                  </a:cubicBezTo>
                  <a:lnTo>
                    <a:pt x="1017461" y="1294352"/>
                  </a:lnTo>
                  <a:cubicBezTo>
                    <a:pt x="1059371" y="1294352"/>
                    <a:pt x="1094232" y="1263110"/>
                    <a:pt x="1100042" y="1222724"/>
                  </a:cubicBezTo>
                  <a:cubicBezTo>
                    <a:pt x="1105662" y="1183481"/>
                    <a:pt x="1137952" y="1154526"/>
                    <a:pt x="1177576" y="1153287"/>
                  </a:cubicBezTo>
                  <a:cubicBezTo>
                    <a:pt x="1222248" y="1151858"/>
                    <a:pt x="1258253" y="1114901"/>
                    <a:pt x="1258253" y="1069943"/>
                  </a:cubicBezTo>
                  <a:lnTo>
                    <a:pt x="1258253" y="796194"/>
                  </a:lnTo>
                  <a:cubicBezTo>
                    <a:pt x="1258253" y="752284"/>
                    <a:pt x="1293400" y="716280"/>
                    <a:pt x="1337405" y="715232"/>
                  </a:cubicBezTo>
                  <a:cubicBezTo>
                    <a:pt x="1377696" y="714280"/>
                    <a:pt x="1411224" y="684371"/>
                    <a:pt x="1417701" y="645605"/>
                  </a:cubicBezTo>
                  <a:cubicBezTo>
                    <a:pt x="1424178" y="607123"/>
                    <a:pt x="1456182" y="579215"/>
                    <a:pt x="1495235" y="578072"/>
                  </a:cubicBezTo>
                  <a:cubicBezTo>
                    <a:pt x="1539716" y="576834"/>
                    <a:pt x="1575721" y="540353"/>
                    <a:pt x="1576292" y="495681"/>
                  </a:cubicBezTo>
                  <a:cubicBezTo>
                    <a:pt x="1576864" y="451390"/>
                    <a:pt x="1613059" y="415671"/>
                    <a:pt x="1657255" y="415671"/>
                  </a:cubicBezTo>
                  <a:lnTo>
                    <a:pt x="1833658" y="415671"/>
                  </a:lnTo>
                  <a:cubicBezTo>
                    <a:pt x="1865376" y="415671"/>
                    <a:pt x="1892141" y="395002"/>
                    <a:pt x="1892046" y="363188"/>
                  </a:cubicBezTo>
                  <a:lnTo>
                    <a:pt x="1891951" y="273177"/>
                  </a:lnTo>
                  <a:cubicBezTo>
                    <a:pt x="1804130" y="273177"/>
                    <a:pt x="1718215" y="273844"/>
                    <a:pt x="1630299" y="273844"/>
                  </a:cubicBezTo>
                  <a:cubicBezTo>
                    <a:pt x="1598581" y="273844"/>
                    <a:pt x="1572673" y="247936"/>
                    <a:pt x="1572673" y="216217"/>
                  </a:cubicBezTo>
                  <a:lnTo>
                    <a:pt x="1572673" y="215551"/>
                  </a:lnTo>
                  <a:lnTo>
                    <a:pt x="1572387" y="215551"/>
                  </a:lnTo>
                  <a:lnTo>
                    <a:pt x="1572387" y="194691"/>
                  </a:lnTo>
                  <a:cubicBezTo>
                    <a:pt x="1572387" y="162973"/>
                    <a:pt x="1546479" y="137065"/>
                    <a:pt x="1514761" y="137065"/>
                  </a:cubicBezTo>
                  <a:lnTo>
                    <a:pt x="1028795" y="137065"/>
                  </a:lnTo>
                  <a:lnTo>
                    <a:pt x="1028986" y="137065"/>
                  </a:lnTo>
                  <a:lnTo>
                    <a:pt x="852869" y="137065"/>
                  </a:lnTo>
                  <a:cubicBezTo>
                    <a:pt x="808577" y="137065"/>
                    <a:pt x="772382" y="101251"/>
                    <a:pt x="771906" y="56959"/>
                  </a:cubicBezTo>
                  <a:cubicBezTo>
                    <a:pt x="771525" y="25622"/>
                    <a:pt x="745712" y="0"/>
                    <a:pt x="714280" y="0"/>
                  </a:cubicBezTo>
                  <a:lnTo>
                    <a:pt x="57626" y="0"/>
                  </a:lnTo>
                  <a:cubicBezTo>
                    <a:pt x="25908" y="0"/>
                    <a:pt x="0" y="25908"/>
                    <a:pt x="0" y="57626"/>
                  </a:cubicBezTo>
                  <a:lnTo>
                    <a:pt x="0" y="288798"/>
                  </a:lnTo>
                  <a:cubicBezTo>
                    <a:pt x="0" y="289750"/>
                    <a:pt x="0" y="290703"/>
                    <a:pt x="95" y="291655"/>
                  </a:cubicBezTo>
                  <a:cubicBezTo>
                    <a:pt x="286" y="294418"/>
                    <a:pt x="286" y="296799"/>
                    <a:pt x="95" y="299656"/>
                  </a:cubicBezTo>
                  <a:cubicBezTo>
                    <a:pt x="0" y="300895"/>
                    <a:pt x="0" y="302228"/>
                    <a:pt x="0" y="303466"/>
                  </a:cubicBezTo>
                  <a:lnTo>
                    <a:pt x="0" y="427387"/>
                  </a:lnTo>
                  <a:lnTo>
                    <a:pt x="57341" y="426530"/>
                  </a:lnTo>
                  <a:lnTo>
                    <a:pt x="411099" y="426530"/>
                  </a:lnTo>
                  <a:cubicBezTo>
                    <a:pt x="442817" y="426530"/>
                    <a:pt x="468725" y="452438"/>
                    <a:pt x="468725" y="484156"/>
                  </a:cubicBezTo>
                  <a:lnTo>
                    <a:pt x="468725" y="669512"/>
                  </a:lnTo>
                  <a:cubicBezTo>
                    <a:pt x="468725" y="701230"/>
                    <a:pt x="442817" y="727138"/>
                    <a:pt x="411099" y="727138"/>
                  </a:cubicBezTo>
                  <a:lnTo>
                    <a:pt x="390716" y="727138"/>
                  </a:lnTo>
                  <a:cubicBezTo>
                    <a:pt x="346139" y="727138"/>
                    <a:pt x="309753" y="763524"/>
                    <a:pt x="309753" y="808101"/>
                  </a:cubicBezTo>
                  <a:lnTo>
                    <a:pt x="309753" y="946975"/>
                  </a:lnTo>
                  <a:cubicBezTo>
                    <a:pt x="309753" y="979456"/>
                    <a:pt x="283845" y="1006030"/>
                    <a:pt x="252127" y="1006030"/>
                  </a:cubicBezTo>
                  <a:lnTo>
                    <a:pt x="231743" y="1006030"/>
                  </a:lnTo>
                  <a:cubicBezTo>
                    <a:pt x="187166" y="1006030"/>
                    <a:pt x="150781" y="1042416"/>
                    <a:pt x="150781" y="1086993"/>
                  </a:cubicBezTo>
                  <a:lnTo>
                    <a:pt x="150781" y="1293495"/>
                  </a:lnTo>
                  <a:lnTo>
                    <a:pt x="107347" y="1294162"/>
                  </a:lnTo>
                  <a:cubicBezTo>
                    <a:pt x="109347" y="1294352"/>
                    <a:pt x="111347" y="1294352"/>
                    <a:pt x="113348" y="1294352"/>
                  </a:cubicBezTo>
                  <a:lnTo>
                    <a:pt x="226600" y="1294352"/>
                  </a:lnTo>
                  <a:cubicBezTo>
                    <a:pt x="266605" y="1294352"/>
                    <a:pt x="300038" y="1322832"/>
                    <a:pt x="306515" y="1362266"/>
                  </a:cubicBezTo>
                  <a:cubicBezTo>
                    <a:pt x="312992" y="1401889"/>
                    <a:pt x="347567" y="1432274"/>
                    <a:pt x="388906" y="1432274"/>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9" name="Freeform: Shape 188">
              <a:extLst>
                <a:ext uri="{FF2B5EF4-FFF2-40B4-BE49-F238E27FC236}">
                  <a16:creationId xmlns:a16="http://schemas.microsoft.com/office/drawing/2014/main" id="{3B32754D-3E5F-4015-B2AA-C0AF959A2E66}"/>
                </a:ext>
              </a:extLst>
            </p:cNvPr>
            <p:cNvSpPr/>
            <p:nvPr/>
          </p:nvSpPr>
          <p:spPr>
            <a:xfrm>
              <a:off x="3572367" y="5286168"/>
              <a:ext cx="417766" cy="299656"/>
            </a:xfrm>
            <a:custGeom>
              <a:avLst/>
              <a:gdLst>
                <a:gd name="connsiteX0" fmla="*/ 0 w 417766"/>
                <a:gd name="connsiteY0" fmla="*/ 57626 h 299656"/>
                <a:gd name="connsiteX1" fmla="*/ 0 w 417766"/>
                <a:gd name="connsiteY1" fmla="*/ 77628 h 299656"/>
                <a:gd name="connsiteX2" fmla="*/ 57626 w 417766"/>
                <a:gd name="connsiteY2" fmla="*/ 135255 h 299656"/>
                <a:gd name="connsiteX3" fmla="*/ 201549 w 417766"/>
                <a:gd name="connsiteY3" fmla="*/ 135255 h 299656"/>
                <a:gd name="connsiteX4" fmla="*/ 282512 w 417766"/>
                <a:gd name="connsiteY4" fmla="*/ 216218 h 299656"/>
                <a:gd name="connsiteX5" fmla="*/ 282512 w 417766"/>
                <a:gd name="connsiteY5" fmla="*/ 242030 h 299656"/>
                <a:gd name="connsiteX6" fmla="*/ 340138 w 417766"/>
                <a:gd name="connsiteY6" fmla="*/ 299656 h 299656"/>
                <a:gd name="connsiteX7" fmla="*/ 360140 w 417766"/>
                <a:gd name="connsiteY7" fmla="*/ 299656 h 299656"/>
                <a:gd name="connsiteX8" fmla="*/ 417767 w 417766"/>
                <a:gd name="connsiteY8" fmla="*/ 242030 h 299656"/>
                <a:gd name="connsiteX9" fmla="*/ 417767 w 417766"/>
                <a:gd name="connsiteY9" fmla="*/ 77628 h 299656"/>
                <a:gd name="connsiteX10" fmla="*/ 417767 w 417766"/>
                <a:gd name="connsiteY10" fmla="*/ 57626 h 299656"/>
                <a:gd name="connsiteX11" fmla="*/ 417767 w 417766"/>
                <a:gd name="connsiteY11" fmla="*/ 56102 h 299656"/>
                <a:gd name="connsiteX12" fmla="*/ 417767 w 417766"/>
                <a:gd name="connsiteY12" fmla="*/ 56102 h 299656"/>
                <a:gd name="connsiteX13" fmla="*/ 417671 w 417766"/>
                <a:gd name="connsiteY13" fmla="*/ 54673 h 299656"/>
                <a:gd name="connsiteX14" fmla="*/ 417671 w 417766"/>
                <a:gd name="connsiteY14" fmla="*/ 54673 h 299656"/>
                <a:gd name="connsiteX15" fmla="*/ 417576 w 417766"/>
                <a:gd name="connsiteY15" fmla="*/ 53244 h 299656"/>
                <a:gd name="connsiteX16" fmla="*/ 417576 w 417766"/>
                <a:gd name="connsiteY16" fmla="*/ 53244 h 299656"/>
                <a:gd name="connsiteX17" fmla="*/ 417481 w 417766"/>
                <a:gd name="connsiteY17" fmla="*/ 51816 h 299656"/>
                <a:gd name="connsiteX18" fmla="*/ 417481 w 417766"/>
                <a:gd name="connsiteY18" fmla="*/ 51816 h 299656"/>
                <a:gd name="connsiteX19" fmla="*/ 417290 w 417766"/>
                <a:gd name="connsiteY19" fmla="*/ 50387 h 299656"/>
                <a:gd name="connsiteX20" fmla="*/ 417290 w 417766"/>
                <a:gd name="connsiteY20" fmla="*/ 50387 h 299656"/>
                <a:gd name="connsiteX21" fmla="*/ 417100 w 417766"/>
                <a:gd name="connsiteY21" fmla="*/ 48958 h 299656"/>
                <a:gd name="connsiteX22" fmla="*/ 417100 w 417766"/>
                <a:gd name="connsiteY22" fmla="*/ 48958 h 299656"/>
                <a:gd name="connsiteX23" fmla="*/ 416909 w 417766"/>
                <a:gd name="connsiteY23" fmla="*/ 47530 h 299656"/>
                <a:gd name="connsiteX24" fmla="*/ 416909 w 417766"/>
                <a:gd name="connsiteY24" fmla="*/ 47530 h 299656"/>
                <a:gd name="connsiteX25" fmla="*/ 416623 w 417766"/>
                <a:gd name="connsiteY25" fmla="*/ 46101 h 299656"/>
                <a:gd name="connsiteX26" fmla="*/ 416623 w 417766"/>
                <a:gd name="connsiteY26" fmla="*/ 46101 h 299656"/>
                <a:gd name="connsiteX27" fmla="*/ 416338 w 417766"/>
                <a:gd name="connsiteY27" fmla="*/ 44672 h 299656"/>
                <a:gd name="connsiteX28" fmla="*/ 416338 w 417766"/>
                <a:gd name="connsiteY28" fmla="*/ 44672 h 299656"/>
                <a:gd name="connsiteX29" fmla="*/ 415957 w 417766"/>
                <a:gd name="connsiteY29" fmla="*/ 43243 h 299656"/>
                <a:gd name="connsiteX30" fmla="*/ 415957 w 417766"/>
                <a:gd name="connsiteY30" fmla="*/ 43243 h 299656"/>
                <a:gd name="connsiteX31" fmla="*/ 415576 w 417766"/>
                <a:gd name="connsiteY31" fmla="*/ 41910 h 299656"/>
                <a:gd name="connsiteX32" fmla="*/ 415576 w 417766"/>
                <a:gd name="connsiteY32" fmla="*/ 41910 h 299656"/>
                <a:gd name="connsiteX33" fmla="*/ 415195 w 417766"/>
                <a:gd name="connsiteY33" fmla="*/ 40577 h 299656"/>
                <a:gd name="connsiteX34" fmla="*/ 415195 w 417766"/>
                <a:gd name="connsiteY34" fmla="*/ 40577 h 299656"/>
                <a:gd name="connsiteX35" fmla="*/ 414719 w 417766"/>
                <a:gd name="connsiteY35" fmla="*/ 39243 h 299656"/>
                <a:gd name="connsiteX36" fmla="*/ 414719 w 417766"/>
                <a:gd name="connsiteY36" fmla="*/ 39243 h 299656"/>
                <a:gd name="connsiteX37" fmla="*/ 414242 w 417766"/>
                <a:gd name="connsiteY37" fmla="*/ 37909 h 299656"/>
                <a:gd name="connsiteX38" fmla="*/ 414242 w 417766"/>
                <a:gd name="connsiteY38" fmla="*/ 37909 h 299656"/>
                <a:gd name="connsiteX39" fmla="*/ 413766 w 417766"/>
                <a:gd name="connsiteY39" fmla="*/ 36576 h 299656"/>
                <a:gd name="connsiteX40" fmla="*/ 413766 w 417766"/>
                <a:gd name="connsiteY40" fmla="*/ 36576 h 299656"/>
                <a:gd name="connsiteX41" fmla="*/ 413195 w 417766"/>
                <a:gd name="connsiteY41" fmla="*/ 35243 h 299656"/>
                <a:gd name="connsiteX42" fmla="*/ 413195 w 417766"/>
                <a:gd name="connsiteY42" fmla="*/ 35243 h 299656"/>
                <a:gd name="connsiteX43" fmla="*/ 412623 w 417766"/>
                <a:gd name="connsiteY43" fmla="*/ 34004 h 299656"/>
                <a:gd name="connsiteX44" fmla="*/ 412623 w 417766"/>
                <a:gd name="connsiteY44" fmla="*/ 34004 h 299656"/>
                <a:gd name="connsiteX45" fmla="*/ 412052 w 417766"/>
                <a:gd name="connsiteY45" fmla="*/ 32766 h 299656"/>
                <a:gd name="connsiteX46" fmla="*/ 412052 w 417766"/>
                <a:gd name="connsiteY46" fmla="*/ 32766 h 299656"/>
                <a:gd name="connsiteX47" fmla="*/ 411385 w 417766"/>
                <a:gd name="connsiteY47" fmla="*/ 31528 h 299656"/>
                <a:gd name="connsiteX48" fmla="*/ 411385 w 417766"/>
                <a:gd name="connsiteY48" fmla="*/ 31528 h 299656"/>
                <a:gd name="connsiteX49" fmla="*/ 410718 w 417766"/>
                <a:gd name="connsiteY49" fmla="*/ 30289 h 299656"/>
                <a:gd name="connsiteX50" fmla="*/ 410718 w 417766"/>
                <a:gd name="connsiteY50" fmla="*/ 30289 h 299656"/>
                <a:gd name="connsiteX51" fmla="*/ 410051 w 417766"/>
                <a:gd name="connsiteY51" fmla="*/ 29051 h 299656"/>
                <a:gd name="connsiteX52" fmla="*/ 410051 w 417766"/>
                <a:gd name="connsiteY52" fmla="*/ 29051 h 299656"/>
                <a:gd name="connsiteX53" fmla="*/ 409385 w 417766"/>
                <a:gd name="connsiteY53" fmla="*/ 27813 h 299656"/>
                <a:gd name="connsiteX54" fmla="*/ 409385 w 417766"/>
                <a:gd name="connsiteY54" fmla="*/ 27813 h 299656"/>
                <a:gd name="connsiteX55" fmla="*/ 408622 w 417766"/>
                <a:gd name="connsiteY55" fmla="*/ 26670 h 299656"/>
                <a:gd name="connsiteX56" fmla="*/ 408622 w 417766"/>
                <a:gd name="connsiteY56" fmla="*/ 26670 h 299656"/>
                <a:gd name="connsiteX57" fmla="*/ 407861 w 417766"/>
                <a:gd name="connsiteY57" fmla="*/ 25527 h 299656"/>
                <a:gd name="connsiteX58" fmla="*/ 407861 w 417766"/>
                <a:gd name="connsiteY58" fmla="*/ 25527 h 299656"/>
                <a:gd name="connsiteX59" fmla="*/ 407098 w 417766"/>
                <a:gd name="connsiteY59" fmla="*/ 24384 h 299656"/>
                <a:gd name="connsiteX60" fmla="*/ 407098 w 417766"/>
                <a:gd name="connsiteY60" fmla="*/ 24384 h 299656"/>
                <a:gd name="connsiteX61" fmla="*/ 406241 w 417766"/>
                <a:gd name="connsiteY61" fmla="*/ 23241 h 299656"/>
                <a:gd name="connsiteX62" fmla="*/ 406241 w 417766"/>
                <a:gd name="connsiteY62" fmla="*/ 23241 h 299656"/>
                <a:gd name="connsiteX63" fmla="*/ 405384 w 417766"/>
                <a:gd name="connsiteY63" fmla="*/ 22193 h 299656"/>
                <a:gd name="connsiteX64" fmla="*/ 405384 w 417766"/>
                <a:gd name="connsiteY64" fmla="*/ 22193 h 299656"/>
                <a:gd name="connsiteX65" fmla="*/ 404527 w 417766"/>
                <a:gd name="connsiteY65" fmla="*/ 21145 h 299656"/>
                <a:gd name="connsiteX66" fmla="*/ 404527 w 417766"/>
                <a:gd name="connsiteY66" fmla="*/ 21145 h 299656"/>
                <a:gd name="connsiteX67" fmla="*/ 403670 w 417766"/>
                <a:gd name="connsiteY67" fmla="*/ 20098 h 299656"/>
                <a:gd name="connsiteX68" fmla="*/ 403670 w 417766"/>
                <a:gd name="connsiteY68" fmla="*/ 20098 h 299656"/>
                <a:gd name="connsiteX69" fmla="*/ 402717 w 417766"/>
                <a:gd name="connsiteY69" fmla="*/ 19050 h 299656"/>
                <a:gd name="connsiteX70" fmla="*/ 402717 w 417766"/>
                <a:gd name="connsiteY70" fmla="*/ 19050 h 299656"/>
                <a:gd name="connsiteX71" fmla="*/ 401764 w 417766"/>
                <a:gd name="connsiteY71" fmla="*/ 18002 h 299656"/>
                <a:gd name="connsiteX72" fmla="*/ 401764 w 417766"/>
                <a:gd name="connsiteY72" fmla="*/ 18002 h 299656"/>
                <a:gd name="connsiteX73" fmla="*/ 400812 w 417766"/>
                <a:gd name="connsiteY73" fmla="*/ 17050 h 299656"/>
                <a:gd name="connsiteX74" fmla="*/ 400812 w 417766"/>
                <a:gd name="connsiteY74" fmla="*/ 17050 h 299656"/>
                <a:gd name="connsiteX75" fmla="*/ 399860 w 417766"/>
                <a:gd name="connsiteY75" fmla="*/ 16097 h 299656"/>
                <a:gd name="connsiteX76" fmla="*/ 399860 w 417766"/>
                <a:gd name="connsiteY76" fmla="*/ 16097 h 299656"/>
                <a:gd name="connsiteX77" fmla="*/ 398812 w 417766"/>
                <a:gd name="connsiteY77" fmla="*/ 15144 h 299656"/>
                <a:gd name="connsiteX78" fmla="*/ 398812 w 417766"/>
                <a:gd name="connsiteY78" fmla="*/ 15144 h 299656"/>
                <a:gd name="connsiteX79" fmla="*/ 397764 w 417766"/>
                <a:gd name="connsiteY79" fmla="*/ 14192 h 299656"/>
                <a:gd name="connsiteX80" fmla="*/ 397764 w 417766"/>
                <a:gd name="connsiteY80" fmla="*/ 14192 h 299656"/>
                <a:gd name="connsiteX81" fmla="*/ 396716 w 417766"/>
                <a:gd name="connsiteY81" fmla="*/ 13335 h 299656"/>
                <a:gd name="connsiteX82" fmla="*/ 396716 w 417766"/>
                <a:gd name="connsiteY82" fmla="*/ 13335 h 299656"/>
                <a:gd name="connsiteX83" fmla="*/ 395669 w 417766"/>
                <a:gd name="connsiteY83" fmla="*/ 12478 h 299656"/>
                <a:gd name="connsiteX84" fmla="*/ 395669 w 417766"/>
                <a:gd name="connsiteY84" fmla="*/ 12478 h 299656"/>
                <a:gd name="connsiteX85" fmla="*/ 394621 w 417766"/>
                <a:gd name="connsiteY85" fmla="*/ 11620 h 299656"/>
                <a:gd name="connsiteX86" fmla="*/ 394621 w 417766"/>
                <a:gd name="connsiteY86" fmla="*/ 11620 h 299656"/>
                <a:gd name="connsiteX87" fmla="*/ 393478 w 417766"/>
                <a:gd name="connsiteY87" fmla="*/ 10763 h 299656"/>
                <a:gd name="connsiteX88" fmla="*/ 393478 w 417766"/>
                <a:gd name="connsiteY88" fmla="*/ 10763 h 299656"/>
                <a:gd name="connsiteX89" fmla="*/ 392335 w 417766"/>
                <a:gd name="connsiteY89" fmla="*/ 10001 h 299656"/>
                <a:gd name="connsiteX90" fmla="*/ 392335 w 417766"/>
                <a:gd name="connsiteY90" fmla="*/ 10001 h 299656"/>
                <a:gd name="connsiteX91" fmla="*/ 391192 w 417766"/>
                <a:gd name="connsiteY91" fmla="*/ 9239 h 299656"/>
                <a:gd name="connsiteX92" fmla="*/ 391192 w 417766"/>
                <a:gd name="connsiteY92" fmla="*/ 9239 h 299656"/>
                <a:gd name="connsiteX93" fmla="*/ 390049 w 417766"/>
                <a:gd name="connsiteY93" fmla="*/ 8477 h 299656"/>
                <a:gd name="connsiteX94" fmla="*/ 390049 w 417766"/>
                <a:gd name="connsiteY94" fmla="*/ 8477 h 299656"/>
                <a:gd name="connsiteX95" fmla="*/ 388811 w 417766"/>
                <a:gd name="connsiteY95" fmla="*/ 7811 h 299656"/>
                <a:gd name="connsiteX96" fmla="*/ 388811 w 417766"/>
                <a:gd name="connsiteY96" fmla="*/ 7811 h 299656"/>
                <a:gd name="connsiteX97" fmla="*/ 387572 w 417766"/>
                <a:gd name="connsiteY97" fmla="*/ 7144 h 299656"/>
                <a:gd name="connsiteX98" fmla="*/ 387572 w 417766"/>
                <a:gd name="connsiteY98" fmla="*/ 7144 h 299656"/>
                <a:gd name="connsiteX99" fmla="*/ 386334 w 417766"/>
                <a:gd name="connsiteY99" fmla="*/ 6477 h 299656"/>
                <a:gd name="connsiteX100" fmla="*/ 386334 w 417766"/>
                <a:gd name="connsiteY100" fmla="*/ 6477 h 299656"/>
                <a:gd name="connsiteX101" fmla="*/ 385096 w 417766"/>
                <a:gd name="connsiteY101" fmla="*/ 5810 h 299656"/>
                <a:gd name="connsiteX102" fmla="*/ 385096 w 417766"/>
                <a:gd name="connsiteY102" fmla="*/ 5810 h 299656"/>
                <a:gd name="connsiteX103" fmla="*/ 383858 w 417766"/>
                <a:gd name="connsiteY103" fmla="*/ 5239 h 299656"/>
                <a:gd name="connsiteX104" fmla="*/ 383858 w 417766"/>
                <a:gd name="connsiteY104" fmla="*/ 5239 h 299656"/>
                <a:gd name="connsiteX105" fmla="*/ 382619 w 417766"/>
                <a:gd name="connsiteY105" fmla="*/ 4667 h 299656"/>
                <a:gd name="connsiteX106" fmla="*/ 382619 w 417766"/>
                <a:gd name="connsiteY106" fmla="*/ 4667 h 299656"/>
                <a:gd name="connsiteX107" fmla="*/ 381286 w 417766"/>
                <a:gd name="connsiteY107" fmla="*/ 4096 h 299656"/>
                <a:gd name="connsiteX108" fmla="*/ 381286 w 417766"/>
                <a:gd name="connsiteY108" fmla="*/ 4096 h 299656"/>
                <a:gd name="connsiteX109" fmla="*/ 379952 w 417766"/>
                <a:gd name="connsiteY109" fmla="*/ 3620 h 299656"/>
                <a:gd name="connsiteX110" fmla="*/ 379952 w 417766"/>
                <a:gd name="connsiteY110" fmla="*/ 3620 h 299656"/>
                <a:gd name="connsiteX111" fmla="*/ 378619 w 417766"/>
                <a:gd name="connsiteY111" fmla="*/ 3143 h 299656"/>
                <a:gd name="connsiteX112" fmla="*/ 378619 w 417766"/>
                <a:gd name="connsiteY112" fmla="*/ 3143 h 299656"/>
                <a:gd name="connsiteX113" fmla="*/ 377285 w 417766"/>
                <a:gd name="connsiteY113" fmla="*/ 2667 h 299656"/>
                <a:gd name="connsiteX114" fmla="*/ 377285 w 417766"/>
                <a:gd name="connsiteY114" fmla="*/ 2667 h 299656"/>
                <a:gd name="connsiteX115" fmla="*/ 375952 w 417766"/>
                <a:gd name="connsiteY115" fmla="*/ 2286 h 299656"/>
                <a:gd name="connsiteX116" fmla="*/ 375952 w 417766"/>
                <a:gd name="connsiteY116" fmla="*/ 2286 h 299656"/>
                <a:gd name="connsiteX117" fmla="*/ 374618 w 417766"/>
                <a:gd name="connsiteY117" fmla="*/ 1905 h 299656"/>
                <a:gd name="connsiteX118" fmla="*/ 374618 w 417766"/>
                <a:gd name="connsiteY118" fmla="*/ 1905 h 299656"/>
                <a:gd name="connsiteX119" fmla="*/ 373285 w 417766"/>
                <a:gd name="connsiteY119" fmla="*/ 1524 h 299656"/>
                <a:gd name="connsiteX120" fmla="*/ 373285 w 417766"/>
                <a:gd name="connsiteY120" fmla="*/ 1524 h 299656"/>
                <a:gd name="connsiteX121" fmla="*/ 371856 w 417766"/>
                <a:gd name="connsiteY121" fmla="*/ 1238 h 299656"/>
                <a:gd name="connsiteX122" fmla="*/ 371856 w 417766"/>
                <a:gd name="connsiteY122" fmla="*/ 1238 h 299656"/>
                <a:gd name="connsiteX123" fmla="*/ 370427 w 417766"/>
                <a:gd name="connsiteY123" fmla="*/ 952 h 299656"/>
                <a:gd name="connsiteX124" fmla="*/ 370427 w 417766"/>
                <a:gd name="connsiteY124" fmla="*/ 952 h 299656"/>
                <a:gd name="connsiteX125" fmla="*/ 368998 w 417766"/>
                <a:gd name="connsiteY125" fmla="*/ 667 h 299656"/>
                <a:gd name="connsiteX126" fmla="*/ 368998 w 417766"/>
                <a:gd name="connsiteY126" fmla="*/ 667 h 299656"/>
                <a:gd name="connsiteX127" fmla="*/ 367570 w 417766"/>
                <a:gd name="connsiteY127" fmla="*/ 476 h 299656"/>
                <a:gd name="connsiteX128" fmla="*/ 367570 w 417766"/>
                <a:gd name="connsiteY128" fmla="*/ 476 h 299656"/>
                <a:gd name="connsiteX129" fmla="*/ 366141 w 417766"/>
                <a:gd name="connsiteY129" fmla="*/ 285 h 299656"/>
                <a:gd name="connsiteX130" fmla="*/ 366141 w 417766"/>
                <a:gd name="connsiteY130" fmla="*/ 285 h 299656"/>
                <a:gd name="connsiteX131" fmla="*/ 364712 w 417766"/>
                <a:gd name="connsiteY131" fmla="*/ 190 h 299656"/>
                <a:gd name="connsiteX132" fmla="*/ 364712 w 417766"/>
                <a:gd name="connsiteY132" fmla="*/ 190 h 299656"/>
                <a:gd name="connsiteX133" fmla="*/ 363284 w 417766"/>
                <a:gd name="connsiteY133" fmla="*/ 95 h 299656"/>
                <a:gd name="connsiteX134" fmla="*/ 363284 w 417766"/>
                <a:gd name="connsiteY134" fmla="*/ 95 h 299656"/>
                <a:gd name="connsiteX135" fmla="*/ 362807 w 417766"/>
                <a:gd name="connsiteY135" fmla="*/ 95 h 299656"/>
                <a:gd name="connsiteX136" fmla="*/ 360902 w 417766"/>
                <a:gd name="connsiteY136" fmla="*/ 0 h 299656"/>
                <a:gd name="connsiteX137" fmla="*/ 360426 w 417766"/>
                <a:gd name="connsiteY137" fmla="*/ 0 h 299656"/>
                <a:gd name="connsiteX138" fmla="*/ 360426 w 417766"/>
                <a:gd name="connsiteY138" fmla="*/ 0 h 299656"/>
                <a:gd name="connsiteX139" fmla="*/ 340423 w 417766"/>
                <a:gd name="connsiteY139" fmla="*/ 0 h 299656"/>
                <a:gd name="connsiteX140" fmla="*/ 57912 w 417766"/>
                <a:gd name="connsiteY140" fmla="*/ 0 h 299656"/>
                <a:gd name="connsiteX141" fmla="*/ 0 w 417766"/>
                <a:gd name="connsiteY141" fmla="*/ 57626 h 299656"/>
                <a:gd name="connsiteX142" fmla="*/ 0 w 417766"/>
                <a:gd name="connsiteY142" fmla="*/ 57626 h 299656"/>
                <a:gd name="connsiteX143" fmla="*/ 417767 w 417766"/>
                <a:gd name="connsiteY143" fmla="*/ 57626 h 299656"/>
                <a:gd name="connsiteX144" fmla="*/ 417767 w 417766"/>
                <a:gd name="connsiteY144" fmla="*/ 57626 h 299656"/>
                <a:gd name="connsiteX145" fmla="*/ 417767 w 417766"/>
                <a:gd name="connsiteY145" fmla="*/ 57626 h 29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417766" h="299656">
                  <a:moveTo>
                    <a:pt x="0" y="57626"/>
                  </a:moveTo>
                  <a:lnTo>
                    <a:pt x="0" y="77628"/>
                  </a:lnTo>
                  <a:cubicBezTo>
                    <a:pt x="0" y="109347"/>
                    <a:pt x="25908" y="135255"/>
                    <a:pt x="57626" y="135255"/>
                  </a:cubicBezTo>
                  <a:lnTo>
                    <a:pt x="201549" y="135255"/>
                  </a:lnTo>
                  <a:cubicBezTo>
                    <a:pt x="246126" y="135255"/>
                    <a:pt x="282512" y="171640"/>
                    <a:pt x="282512" y="216218"/>
                  </a:cubicBezTo>
                  <a:lnTo>
                    <a:pt x="282512" y="242030"/>
                  </a:lnTo>
                  <a:cubicBezTo>
                    <a:pt x="282512" y="273748"/>
                    <a:pt x="308420" y="299656"/>
                    <a:pt x="340138" y="299656"/>
                  </a:cubicBezTo>
                  <a:lnTo>
                    <a:pt x="360140" y="299656"/>
                  </a:lnTo>
                  <a:cubicBezTo>
                    <a:pt x="391859" y="299656"/>
                    <a:pt x="417767" y="273748"/>
                    <a:pt x="417767" y="242030"/>
                  </a:cubicBezTo>
                  <a:lnTo>
                    <a:pt x="417767" y="77628"/>
                  </a:lnTo>
                  <a:lnTo>
                    <a:pt x="417767" y="57626"/>
                  </a:lnTo>
                  <a:lnTo>
                    <a:pt x="417767" y="56102"/>
                  </a:lnTo>
                  <a:lnTo>
                    <a:pt x="417767" y="56102"/>
                  </a:lnTo>
                  <a:lnTo>
                    <a:pt x="417671" y="54673"/>
                  </a:lnTo>
                  <a:lnTo>
                    <a:pt x="417671" y="54673"/>
                  </a:lnTo>
                  <a:lnTo>
                    <a:pt x="417576" y="53244"/>
                  </a:lnTo>
                  <a:lnTo>
                    <a:pt x="417576" y="53244"/>
                  </a:lnTo>
                  <a:lnTo>
                    <a:pt x="417481" y="51816"/>
                  </a:lnTo>
                  <a:lnTo>
                    <a:pt x="417481" y="51816"/>
                  </a:lnTo>
                  <a:lnTo>
                    <a:pt x="417290" y="50387"/>
                  </a:lnTo>
                  <a:lnTo>
                    <a:pt x="417290" y="50387"/>
                  </a:lnTo>
                  <a:lnTo>
                    <a:pt x="417100" y="48958"/>
                  </a:lnTo>
                  <a:lnTo>
                    <a:pt x="417100" y="48958"/>
                  </a:lnTo>
                  <a:lnTo>
                    <a:pt x="416909" y="47530"/>
                  </a:lnTo>
                  <a:lnTo>
                    <a:pt x="416909" y="47530"/>
                  </a:lnTo>
                  <a:cubicBezTo>
                    <a:pt x="416814" y="47054"/>
                    <a:pt x="416719" y="46577"/>
                    <a:pt x="416623" y="46101"/>
                  </a:cubicBezTo>
                  <a:lnTo>
                    <a:pt x="416623" y="46101"/>
                  </a:lnTo>
                  <a:lnTo>
                    <a:pt x="416338" y="44672"/>
                  </a:lnTo>
                  <a:lnTo>
                    <a:pt x="416338" y="44672"/>
                  </a:lnTo>
                  <a:lnTo>
                    <a:pt x="415957" y="43243"/>
                  </a:lnTo>
                  <a:lnTo>
                    <a:pt x="415957" y="43243"/>
                  </a:lnTo>
                  <a:lnTo>
                    <a:pt x="415576" y="41910"/>
                  </a:lnTo>
                  <a:lnTo>
                    <a:pt x="415576" y="41910"/>
                  </a:lnTo>
                  <a:lnTo>
                    <a:pt x="415195" y="40577"/>
                  </a:lnTo>
                  <a:lnTo>
                    <a:pt x="415195" y="40577"/>
                  </a:lnTo>
                  <a:lnTo>
                    <a:pt x="414719" y="39243"/>
                  </a:lnTo>
                  <a:lnTo>
                    <a:pt x="414719" y="39243"/>
                  </a:lnTo>
                  <a:lnTo>
                    <a:pt x="414242" y="37909"/>
                  </a:lnTo>
                  <a:lnTo>
                    <a:pt x="414242" y="37909"/>
                  </a:lnTo>
                  <a:lnTo>
                    <a:pt x="413766" y="36576"/>
                  </a:lnTo>
                  <a:lnTo>
                    <a:pt x="413766" y="36576"/>
                  </a:lnTo>
                  <a:lnTo>
                    <a:pt x="413195" y="35243"/>
                  </a:lnTo>
                  <a:lnTo>
                    <a:pt x="413195" y="35243"/>
                  </a:lnTo>
                  <a:lnTo>
                    <a:pt x="412623" y="34004"/>
                  </a:lnTo>
                  <a:lnTo>
                    <a:pt x="412623" y="34004"/>
                  </a:lnTo>
                  <a:lnTo>
                    <a:pt x="412052" y="32766"/>
                  </a:lnTo>
                  <a:lnTo>
                    <a:pt x="412052" y="32766"/>
                  </a:lnTo>
                  <a:lnTo>
                    <a:pt x="411385" y="31528"/>
                  </a:lnTo>
                  <a:lnTo>
                    <a:pt x="411385" y="31528"/>
                  </a:lnTo>
                  <a:cubicBezTo>
                    <a:pt x="411194" y="31146"/>
                    <a:pt x="411004" y="30670"/>
                    <a:pt x="410718" y="30289"/>
                  </a:cubicBezTo>
                  <a:lnTo>
                    <a:pt x="410718" y="30289"/>
                  </a:lnTo>
                  <a:lnTo>
                    <a:pt x="410051" y="29051"/>
                  </a:lnTo>
                  <a:lnTo>
                    <a:pt x="410051" y="29051"/>
                  </a:lnTo>
                  <a:cubicBezTo>
                    <a:pt x="409861" y="28670"/>
                    <a:pt x="409575" y="28289"/>
                    <a:pt x="409385" y="27813"/>
                  </a:cubicBezTo>
                  <a:lnTo>
                    <a:pt x="409385" y="27813"/>
                  </a:lnTo>
                  <a:lnTo>
                    <a:pt x="408622" y="26670"/>
                  </a:lnTo>
                  <a:lnTo>
                    <a:pt x="408622" y="26670"/>
                  </a:lnTo>
                  <a:lnTo>
                    <a:pt x="407861" y="25527"/>
                  </a:lnTo>
                  <a:lnTo>
                    <a:pt x="407861" y="25527"/>
                  </a:lnTo>
                  <a:lnTo>
                    <a:pt x="407098" y="24384"/>
                  </a:lnTo>
                  <a:lnTo>
                    <a:pt x="407098" y="24384"/>
                  </a:lnTo>
                  <a:lnTo>
                    <a:pt x="406241" y="23241"/>
                  </a:lnTo>
                  <a:lnTo>
                    <a:pt x="406241" y="23241"/>
                  </a:lnTo>
                  <a:lnTo>
                    <a:pt x="405384" y="22193"/>
                  </a:lnTo>
                  <a:lnTo>
                    <a:pt x="405384" y="22193"/>
                  </a:lnTo>
                  <a:cubicBezTo>
                    <a:pt x="405098" y="21812"/>
                    <a:pt x="404813" y="21431"/>
                    <a:pt x="404527" y="21145"/>
                  </a:cubicBezTo>
                  <a:lnTo>
                    <a:pt x="404527" y="21145"/>
                  </a:lnTo>
                  <a:lnTo>
                    <a:pt x="403670" y="20098"/>
                  </a:lnTo>
                  <a:lnTo>
                    <a:pt x="403670" y="20098"/>
                  </a:lnTo>
                  <a:lnTo>
                    <a:pt x="402717" y="19050"/>
                  </a:lnTo>
                  <a:lnTo>
                    <a:pt x="402717" y="19050"/>
                  </a:lnTo>
                  <a:lnTo>
                    <a:pt x="401764" y="18002"/>
                  </a:lnTo>
                  <a:lnTo>
                    <a:pt x="401764" y="18002"/>
                  </a:lnTo>
                  <a:lnTo>
                    <a:pt x="400812" y="17050"/>
                  </a:lnTo>
                  <a:lnTo>
                    <a:pt x="400812" y="17050"/>
                  </a:lnTo>
                  <a:lnTo>
                    <a:pt x="399860" y="16097"/>
                  </a:lnTo>
                  <a:lnTo>
                    <a:pt x="399860" y="16097"/>
                  </a:lnTo>
                  <a:lnTo>
                    <a:pt x="398812" y="15144"/>
                  </a:lnTo>
                  <a:lnTo>
                    <a:pt x="398812" y="15144"/>
                  </a:lnTo>
                  <a:lnTo>
                    <a:pt x="397764" y="14192"/>
                  </a:lnTo>
                  <a:lnTo>
                    <a:pt x="397764" y="14192"/>
                  </a:lnTo>
                  <a:lnTo>
                    <a:pt x="396716" y="13335"/>
                  </a:lnTo>
                  <a:lnTo>
                    <a:pt x="396716" y="13335"/>
                  </a:lnTo>
                  <a:cubicBezTo>
                    <a:pt x="396335" y="13049"/>
                    <a:pt x="395954" y="12763"/>
                    <a:pt x="395669" y="12478"/>
                  </a:cubicBezTo>
                  <a:lnTo>
                    <a:pt x="395669" y="12478"/>
                  </a:lnTo>
                  <a:cubicBezTo>
                    <a:pt x="395288" y="12192"/>
                    <a:pt x="394906" y="11906"/>
                    <a:pt x="394621" y="11620"/>
                  </a:cubicBezTo>
                  <a:lnTo>
                    <a:pt x="394621" y="11620"/>
                  </a:lnTo>
                  <a:lnTo>
                    <a:pt x="393478" y="10763"/>
                  </a:lnTo>
                  <a:lnTo>
                    <a:pt x="393478" y="10763"/>
                  </a:lnTo>
                  <a:lnTo>
                    <a:pt x="392335" y="10001"/>
                  </a:lnTo>
                  <a:lnTo>
                    <a:pt x="392335" y="10001"/>
                  </a:lnTo>
                  <a:lnTo>
                    <a:pt x="391192" y="9239"/>
                  </a:lnTo>
                  <a:lnTo>
                    <a:pt x="391192" y="9239"/>
                  </a:lnTo>
                  <a:lnTo>
                    <a:pt x="390049" y="8477"/>
                  </a:lnTo>
                  <a:lnTo>
                    <a:pt x="390049" y="8477"/>
                  </a:lnTo>
                  <a:lnTo>
                    <a:pt x="388811" y="7811"/>
                  </a:lnTo>
                  <a:lnTo>
                    <a:pt x="388811" y="7811"/>
                  </a:lnTo>
                  <a:lnTo>
                    <a:pt x="387572" y="7144"/>
                  </a:lnTo>
                  <a:lnTo>
                    <a:pt x="387572" y="7144"/>
                  </a:lnTo>
                  <a:lnTo>
                    <a:pt x="386334" y="6477"/>
                  </a:lnTo>
                  <a:lnTo>
                    <a:pt x="386334" y="6477"/>
                  </a:lnTo>
                  <a:lnTo>
                    <a:pt x="385096" y="5810"/>
                  </a:lnTo>
                  <a:lnTo>
                    <a:pt x="385096" y="5810"/>
                  </a:lnTo>
                  <a:lnTo>
                    <a:pt x="383858" y="5239"/>
                  </a:lnTo>
                  <a:lnTo>
                    <a:pt x="383858" y="5239"/>
                  </a:lnTo>
                  <a:cubicBezTo>
                    <a:pt x="383477" y="5048"/>
                    <a:pt x="383000" y="4858"/>
                    <a:pt x="382619" y="4667"/>
                  </a:cubicBezTo>
                  <a:lnTo>
                    <a:pt x="382619" y="4667"/>
                  </a:lnTo>
                  <a:lnTo>
                    <a:pt x="381286" y="4096"/>
                  </a:lnTo>
                  <a:lnTo>
                    <a:pt x="381286" y="4096"/>
                  </a:lnTo>
                  <a:lnTo>
                    <a:pt x="379952" y="3620"/>
                  </a:lnTo>
                  <a:lnTo>
                    <a:pt x="379952" y="3620"/>
                  </a:lnTo>
                  <a:lnTo>
                    <a:pt x="378619" y="3143"/>
                  </a:lnTo>
                  <a:lnTo>
                    <a:pt x="378619" y="3143"/>
                  </a:lnTo>
                  <a:lnTo>
                    <a:pt x="377285" y="2667"/>
                  </a:lnTo>
                  <a:lnTo>
                    <a:pt x="377285" y="2667"/>
                  </a:lnTo>
                  <a:lnTo>
                    <a:pt x="375952" y="2286"/>
                  </a:lnTo>
                  <a:lnTo>
                    <a:pt x="375952" y="2286"/>
                  </a:lnTo>
                  <a:lnTo>
                    <a:pt x="374618" y="1905"/>
                  </a:lnTo>
                  <a:lnTo>
                    <a:pt x="374618" y="1905"/>
                  </a:lnTo>
                  <a:lnTo>
                    <a:pt x="373285" y="1524"/>
                  </a:lnTo>
                  <a:lnTo>
                    <a:pt x="373285" y="1524"/>
                  </a:lnTo>
                  <a:lnTo>
                    <a:pt x="371856" y="1238"/>
                  </a:lnTo>
                  <a:lnTo>
                    <a:pt x="371856" y="1238"/>
                  </a:lnTo>
                  <a:cubicBezTo>
                    <a:pt x="371380" y="1143"/>
                    <a:pt x="370904" y="1048"/>
                    <a:pt x="370427" y="952"/>
                  </a:cubicBezTo>
                  <a:lnTo>
                    <a:pt x="370427" y="952"/>
                  </a:lnTo>
                  <a:lnTo>
                    <a:pt x="368998" y="667"/>
                  </a:lnTo>
                  <a:lnTo>
                    <a:pt x="368998" y="667"/>
                  </a:lnTo>
                  <a:lnTo>
                    <a:pt x="367570" y="476"/>
                  </a:lnTo>
                  <a:lnTo>
                    <a:pt x="367570" y="476"/>
                  </a:lnTo>
                  <a:lnTo>
                    <a:pt x="366141" y="285"/>
                  </a:lnTo>
                  <a:lnTo>
                    <a:pt x="366141" y="285"/>
                  </a:lnTo>
                  <a:lnTo>
                    <a:pt x="364712" y="190"/>
                  </a:lnTo>
                  <a:lnTo>
                    <a:pt x="364712" y="190"/>
                  </a:lnTo>
                  <a:lnTo>
                    <a:pt x="363284" y="95"/>
                  </a:lnTo>
                  <a:lnTo>
                    <a:pt x="363284" y="95"/>
                  </a:lnTo>
                  <a:lnTo>
                    <a:pt x="362807" y="95"/>
                  </a:lnTo>
                  <a:cubicBezTo>
                    <a:pt x="362141" y="95"/>
                    <a:pt x="361569" y="95"/>
                    <a:pt x="360902" y="0"/>
                  </a:cubicBezTo>
                  <a:lnTo>
                    <a:pt x="360426" y="0"/>
                  </a:lnTo>
                  <a:lnTo>
                    <a:pt x="360426" y="0"/>
                  </a:lnTo>
                  <a:lnTo>
                    <a:pt x="340423" y="0"/>
                  </a:lnTo>
                  <a:lnTo>
                    <a:pt x="57912" y="0"/>
                  </a:lnTo>
                  <a:cubicBezTo>
                    <a:pt x="25908" y="0"/>
                    <a:pt x="0" y="25908"/>
                    <a:pt x="0" y="57626"/>
                  </a:cubicBezTo>
                  <a:lnTo>
                    <a:pt x="0" y="57626"/>
                  </a:lnTo>
                  <a:close/>
                  <a:moveTo>
                    <a:pt x="417767" y="57626"/>
                  </a:moveTo>
                  <a:lnTo>
                    <a:pt x="417767" y="57626"/>
                  </a:lnTo>
                  <a:lnTo>
                    <a:pt x="417767" y="57626"/>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0" name="Freeform: Shape 189">
              <a:extLst>
                <a:ext uri="{FF2B5EF4-FFF2-40B4-BE49-F238E27FC236}">
                  <a16:creationId xmlns:a16="http://schemas.microsoft.com/office/drawing/2014/main" id="{957085BC-09FE-4530-8928-A158CE34019F}"/>
                </a:ext>
              </a:extLst>
            </p:cNvPr>
            <p:cNvSpPr/>
            <p:nvPr/>
          </p:nvSpPr>
          <p:spPr>
            <a:xfrm>
              <a:off x="2750550" y="3676824"/>
              <a:ext cx="1739455" cy="1600200"/>
            </a:xfrm>
            <a:custGeom>
              <a:avLst/>
              <a:gdLst>
                <a:gd name="connsiteX0" fmla="*/ 476 w 1739455"/>
                <a:gd name="connsiteY0" fmla="*/ 514921 h 1600200"/>
                <a:gd name="connsiteX1" fmla="*/ 48006 w 1739455"/>
                <a:gd name="connsiteY1" fmla="*/ 442722 h 1600200"/>
                <a:gd name="connsiteX2" fmla="*/ 234791 w 1739455"/>
                <a:gd name="connsiteY2" fmla="*/ 442722 h 1600200"/>
                <a:gd name="connsiteX3" fmla="*/ 319373 w 1739455"/>
                <a:gd name="connsiteY3" fmla="*/ 508063 h 1600200"/>
                <a:gd name="connsiteX4" fmla="*/ 319373 w 1739455"/>
                <a:gd name="connsiteY4" fmla="*/ 527018 h 1600200"/>
                <a:gd name="connsiteX5" fmla="*/ 377000 w 1739455"/>
                <a:gd name="connsiteY5" fmla="*/ 584645 h 1600200"/>
                <a:gd name="connsiteX6" fmla="*/ 405098 w 1739455"/>
                <a:gd name="connsiteY6" fmla="*/ 584645 h 1600200"/>
                <a:gd name="connsiteX7" fmla="*/ 486061 w 1739455"/>
                <a:gd name="connsiteY7" fmla="*/ 665607 h 1600200"/>
                <a:gd name="connsiteX8" fmla="*/ 486061 w 1739455"/>
                <a:gd name="connsiteY8" fmla="*/ 672751 h 1600200"/>
                <a:gd name="connsiteX9" fmla="*/ 486061 w 1739455"/>
                <a:gd name="connsiteY9" fmla="*/ 674275 h 1600200"/>
                <a:gd name="connsiteX10" fmla="*/ 486061 w 1739455"/>
                <a:gd name="connsiteY10" fmla="*/ 674275 h 1600200"/>
                <a:gd name="connsiteX11" fmla="*/ 486156 w 1739455"/>
                <a:gd name="connsiteY11" fmla="*/ 675704 h 1600200"/>
                <a:gd name="connsiteX12" fmla="*/ 486156 w 1739455"/>
                <a:gd name="connsiteY12" fmla="*/ 675704 h 1600200"/>
                <a:gd name="connsiteX13" fmla="*/ 486251 w 1739455"/>
                <a:gd name="connsiteY13" fmla="*/ 677132 h 1600200"/>
                <a:gd name="connsiteX14" fmla="*/ 486251 w 1739455"/>
                <a:gd name="connsiteY14" fmla="*/ 677132 h 1600200"/>
                <a:gd name="connsiteX15" fmla="*/ 486346 w 1739455"/>
                <a:gd name="connsiteY15" fmla="*/ 678561 h 1600200"/>
                <a:gd name="connsiteX16" fmla="*/ 486346 w 1739455"/>
                <a:gd name="connsiteY16" fmla="*/ 678561 h 1600200"/>
                <a:gd name="connsiteX17" fmla="*/ 486537 w 1739455"/>
                <a:gd name="connsiteY17" fmla="*/ 679990 h 1600200"/>
                <a:gd name="connsiteX18" fmla="*/ 486537 w 1739455"/>
                <a:gd name="connsiteY18" fmla="*/ 679990 h 1600200"/>
                <a:gd name="connsiteX19" fmla="*/ 486728 w 1739455"/>
                <a:gd name="connsiteY19" fmla="*/ 681419 h 1600200"/>
                <a:gd name="connsiteX20" fmla="*/ 486728 w 1739455"/>
                <a:gd name="connsiteY20" fmla="*/ 681419 h 1600200"/>
                <a:gd name="connsiteX21" fmla="*/ 486918 w 1739455"/>
                <a:gd name="connsiteY21" fmla="*/ 682847 h 1600200"/>
                <a:gd name="connsiteX22" fmla="*/ 486918 w 1739455"/>
                <a:gd name="connsiteY22" fmla="*/ 682847 h 1600200"/>
                <a:gd name="connsiteX23" fmla="*/ 509206 w 1739455"/>
                <a:gd name="connsiteY23" fmla="*/ 718852 h 1600200"/>
                <a:gd name="connsiteX24" fmla="*/ 509206 w 1739455"/>
                <a:gd name="connsiteY24" fmla="*/ 718852 h 1600200"/>
                <a:gd name="connsiteX25" fmla="*/ 510350 w 1739455"/>
                <a:gd name="connsiteY25" fmla="*/ 719709 h 1600200"/>
                <a:gd name="connsiteX26" fmla="*/ 510350 w 1739455"/>
                <a:gd name="connsiteY26" fmla="*/ 719709 h 1600200"/>
                <a:gd name="connsiteX27" fmla="*/ 511493 w 1739455"/>
                <a:gd name="connsiteY27" fmla="*/ 720471 h 1600200"/>
                <a:gd name="connsiteX28" fmla="*/ 511493 w 1739455"/>
                <a:gd name="connsiteY28" fmla="*/ 720471 h 1600200"/>
                <a:gd name="connsiteX29" fmla="*/ 512636 w 1739455"/>
                <a:gd name="connsiteY29" fmla="*/ 721233 h 1600200"/>
                <a:gd name="connsiteX30" fmla="*/ 512636 w 1739455"/>
                <a:gd name="connsiteY30" fmla="*/ 721233 h 1600200"/>
                <a:gd name="connsiteX31" fmla="*/ 513779 w 1739455"/>
                <a:gd name="connsiteY31" fmla="*/ 721995 h 1600200"/>
                <a:gd name="connsiteX32" fmla="*/ 513779 w 1739455"/>
                <a:gd name="connsiteY32" fmla="*/ 721995 h 1600200"/>
                <a:gd name="connsiteX33" fmla="*/ 514350 w 1739455"/>
                <a:gd name="connsiteY33" fmla="*/ 722281 h 1600200"/>
                <a:gd name="connsiteX34" fmla="*/ 515684 w 1739455"/>
                <a:gd name="connsiteY34" fmla="*/ 723043 h 1600200"/>
                <a:gd name="connsiteX35" fmla="*/ 516255 w 1739455"/>
                <a:gd name="connsiteY35" fmla="*/ 723329 h 1600200"/>
                <a:gd name="connsiteX36" fmla="*/ 516255 w 1739455"/>
                <a:gd name="connsiteY36" fmla="*/ 723329 h 1600200"/>
                <a:gd name="connsiteX37" fmla="*/ 517493 w 1739455"/>
                <a:gd name="connsiteY37" fmla="*/ 723995 h 1600200"/>
                <a:gd name="connsiteX38" fmla="*/ 517493 w 1739455"/>
                <a:gd name="connsiteY38" fmla="*/ 723995 h 1600200"/>
                <a:gd name="connsiteX39" fmla="*/ 518731 w 1739455"/>
                <a:gd name="connsiteY39" fmla="*/ 724662 h 1600200"/>
                <a:gd name="connsiteX40" fmla="*/ 518731 w 1739455"/>
                <a:gd name="connsiteY40" fmla="*/ 724662 h 1600200"/>
                <a:gd name="connsiteX41" fmla="*/ 519970 w 1739455"/>
                <a:gd name="connsiteY41" fmla="*/ 725234 h 1600200"/>
                <a:gd name="connsiteX42" fmla="*/ 519970 w 1739455"/>
                <a:gd name="connsiteY42" fmla="*/ 725234 h 1600200"/>
                <a:gd name="connsiteX43" fmla="*/ 521208 w 1739455"/>
                <a:gd name="connsiteY43" fmla="*/ 725805 h 1600200"/>
                <a:gd name="connsiteX44" fmla="*/ 521208 w 1739455"/>
                <a:gd name="connsiteY44" fmla="*/ 725805 h 1600200"/>
                <a:gd name="connsiteX45" fmla="*/ 522542 w 1739455"/>
                <a:gd name="connsiteY45" fmla="*/ 726377 h 1600200"/>
                <a:gd name="connsiteX46" fmla="*/ 522542 w 1739455"/>
                <a:gd name="connsiteY46" fmla="*/ 726377 h 1600200"/>
                <a:gd name="connsiteX47" fmla="*/ 523875 w 1739455"/>
                <a:gd name="connsiteY47" fmla="*/ 726853 h 1600200"/>
                <a:gd name="connsiteX48" fmla="*/ 523875 w 1739455"/>
                <a:gd name="connsiteY48" fmla="*/ 726853 h 1600200"/>
                <a:gd name="connsiteX49" fmla="*/ 525209 w 1739455"/>
                <a:gd name="connsiteY49" fmla="*/ 727329 h 1600200"/>
                <a:gd name="connsiteX50" fmla="*/ 525209 w 1739455"/>
                <a:gd name="connsiteY50" fmla="*/ 727329 h 1600200"/>
                <a:gd name="connsiteX51" fmla="*/ 525494 w 1739455"/>
                <a:gd name="connsiteY51" fmla="*/ 727424 h 1600200"/>
                <a:gd name="connsiteX52" fmla="*/ 527590 w 1739455"/>
                <a:gd name="connsiteY52" fmla="*/ 728091 h 1600200"/>
                <a:gd name="connsiteX53" fmla="*/ 527876 w 1739455"/>
                <a:gd name="connsiteY53" fmla="*/ 728186 h 1600200"/>
                <a:gd name="connsiteX54" fmla="*/ 527876 w 1739455"/>
                <a:gd name="connsiteY54" fmla="*/ 728186 h 1600200"/>
                <a:gd name="connsiteX55" fmla="*/ 529209 w 1739455"/>
                <a:gd name="connsiteY55" fmla="*/ 728567 h 1600200"/>
                <a:gd name="connsiteX56" fmla="*/ 529209 w 1739455"/>
                <a:gd name="connsiteY56" fmla="*/ 728567 h 1600200"/>
                <a:gd name="connsiteX57" fmla="*/ 530543 w 1739455"/>
                <a:gd name="connsiteY57" fmla="*/ 728948 h 1600200"/>
                <a:gd name="connsiteX58" fmla="*/ 530543 w 1739455"/>
                <a:gd name="connsiteY58" fmla="*/ 728948 h 1600200"/>
                <a:gd name="connsiteX59" fmla="*/ 531971 w 1739455"/>
                <a:gd name="connsiteY59" fmla="*/ 729234 h 1600200"/>
                <a:gd name="connsiteX60" fmla="*/ 531971 w 1739455"/>
                <a:gd name="connsiteY60" fmla="*/ 729234 h 1600200"/>
                <a:gd name="connsiteX61" fmla="*/ 533400 w 1739455"/>
                <a:gd name="connsiteY61" fmla="*/ 729520 h 1600200"/>
                <a:gd name="connsiteX62" fmla="*/ 533400 w 1739455"/>
                <a:gd name="connsiteY62" fmla="*/ 729520 h 1600200"/>
                <a:gd name="connsiteX63" fmla="*/ 533686 w 1739455"/>
                <a:gd name="connsiteY63" fmla="*/ 729520 h 1600200"/>
                <a:gd name="connsiteX64" fmla="*/ 536067 w 1739455"/>
                <a:gd name="connsiteY64" fmla="*/ 729901 h 1600200"/>
                <a:gd name="connsiteX65" fmla="*/ 536353 w 1739455"/>
                <a:gd name="connsiteY65" fmla="*/ 729901 h 1600200"/>
                <a:gd name="connsiteX66" fmla="*/ 536353 w 1739455"/>
                <a:gd name="connsiteY66" fmla="*/ 729901 h 1600200"/>
                <a:gd name="connsiteX67" fmla="*/ 537781 w 1739455"/>
                <a:gd name="connsiteY67" fmla="*/ 730091 h 1600200"/>
                <a:gd name="connsiteX68" fmla="*/ 537781 w 1739455"/>
                <a:gd name="connsiteY68" fmla="*/ 730091 h 1600200"/>
                <a:gd name="connsiteX69" fmla="*/ 539210 w 1739455"/>
                <a:gd name="connsiteY69" fmla="*/ 730187 h 1600200"/>
                <a:gd name="connsiteX70" fmla="*/ 539210 w 1739455"/>
                <a:gd name="connsiteY70" fmla="*/ 730187 h 1600200"/>
                <a:gd name="connsiteX71" fmla="*/ 540639 w 1739455"/>
                <a:gd name="connsiteY71" fmla="*/ 730282 h 1600200"/>
                <a:gd name="connsiteX72" fmla="*/ 540639 w 1739455"/>
                <a:gd name="connsiteY72" fmla="*/ 730282 h 1600200"/>
                <a:gd name="connsiteX73" fmla="*/ 541115 w 1739455"/>
                <a:gd name="connsiteY73" fmla="*/ 730282 h 1600200"/>
                <a:gd name="connsiteX74" fmla="*/ 544259 w 1739455"/>
                <a:gd name="connsiteY74" fmla="*/ 730377 h 1600200"/>
                <a:gd name="connsiteX75" fmla="*/ 563594 w 1739455"/>
                <a:gd name="connsiteY75" fmla="*/ 730377 h 1600200"/>
                <a:gd name="connsiteX76" fmla="*/ 565880 w 1739455"/>
                <a:gd name="connsiteY76" fmla="*/ 730377 h 1600200"/>
                <a:gd name="connsiteX77" fmla="*/ 646843 w 1739455"/>
                <a:gd name="connsiteY77" fmla="*/ 811339 h 1600200"/>
                <a:gd name="connsiteX78" fmla="*/ 646843 w 1739455"/>
                <a:gd name="connsiteY78" fmla="*/ 814864 h 1600200"/>
                <a:gd name="connsiteX79" fmla="*/ 646843 w 1739455"/>
                <a:gd name="connsiteY79" fmla="*/ 816388 h 1600200"/>
                <a:gd name="connsiteX80" fmla="*/ 646843 w 1739455"/>
                <a:gd name="connsiteY80" fmla="*/ 816388 h 1600200"/>
                <a:gd name="connsiteX81" fmla="*/ 646938 w 1739455"/>
                <a:gd name="connsiteY81" fmla="*/ 817817 h 1600200"/>
                <a:gd name="connsiteX82" fmla="*/ 646938 w 1739455"/>
                <a:gd name="connsiteY82" fmla="*/ 817817 h 1600200"/>
                <a:gd name="connsiteX83" fmla="*/ 647033 w 1739455"/>
                <a:gd name="connsiteY83" fmla="*/ 819245 h 1600200"/>
                <a:gd name="connsiteX84" fmla="*/ 647033 w 1739455"/>
                <a:gd name="connsiteY84" fmla="*/ 819245 h 1600200"/>
                <a:gd name="connsiteX85" fmla="*/ 647129 w 1739455"/>
                <a:gd name="connsiteY85" fmla="*/ 820674 h 1600200"/>
                <a:gd name="connsiteX86" fmla="*/ 647129 w 1739455"/>
                <a:gd name="connsiteY86" fmla="*/ 820674 h 1600200"/>
                <a:gd name="connsiteX87" fmla="*/ 647319 w 1739455"/>
                <a:gd name="connsiteY87" fmla="*/ 822103 h 1600200"/>
                <a:gd name="connsiteX88" fmla="*/ 647319 w 1739455"/>
                <a:gd name="connsiteY88" fmla="*/ 822103 h 1600200"/>
                <a:gd name="connsiteX89" fmla="*/ 647510 w 1739455"/>
                <a:gd name="connsiteY89" fmla="*/ 823531 h 1600200"/>
                <a:gd name="connsiteX90" fmla="*/ 647510 w 1739455"/>
                <a:gd name="connsiteY90" fmla="*/ 823531 h 1600200"/>
                <a:gd name="connsiteX91" fmla="*/ 647795 w 1739455"/>
                <a:gd name="connsiteY91" fmla="*/ 824960 h 1600200"/>
                <a:gd name="connsiteX92" fmla="*/ 647795 w 1739455"/>
                <a:gd name="connsiteY92" fmla="*/ 824960 h 1600200"/>
                <a:gd name="connsiteX93" fmla="*/ 648081 w 1739455"/>
                <a:gd name="connsiteY93" fmla="*/ 826389 h 1600200"/>
                <a:gd name="connsiteX94" fmla="*/ 648081 w 1739455"/>
                <a:gd name="connsiteY94" fmla="*/ 826389 h 1600200"/>
                <a:gd name="connsiteX95" fmla="*/ 648367 w 1739455"/>
                <a:gd name="connsiteY95" fmla="*/ 827818 h 1600200"/>
                <a:gd name="connsiteX96" fmla="*/ 648367 w 1739455"/>
                <a:gd name="connsiteY96" fmla="*/ 827818 h 1600200"/>
                <a:gd name="connsiteX97" fmla="*/ 648748 w 1739455"/>
                <a:gd name="connsiteY97" fmla="*/ 829247 h 1600200"/>
                <a:gd name="connsiteX98" fmla="*/ 648748 w 1739455"/>
                <a:gd name="connsiteY98" fmla="*/ 829247 h 1600200"/>
                <a:gd name="connsiteX99" fmla="*/ 700088 w 1739455"/>
                <a:gd name="connsiteY99" fmla="*/ 872300 h 1600200"/>
                <a:gd name="connsiteX100" fmla="*/ 700088 w 1739455"/>
                <a:gd name="connsiteY100" fmla="*/ 872300 h 1600200"/>
                <a:gd name="connsiteX101" fmla="*/ 701516 w 1739455"/>
                <a:gd name="connsiteY101" fmla="*/ 872395 h 1600200"/>
                <a:gd name="connsiteX102" fmla="*/ 701516 w 1739455"/>
                <a:gd name="connsiteY102" fmla="*/ 872395 h 1600200"/>
                <a:gd name="connsiteX103" fmla="*/ 701993 w 1739455"/>
                <a:gd name="connsiteY103" fmla="*/ 872395 h 1600200"/>
                <a:gd name="connsiteX104" fmla="*/ 705136 w 1739455"/>
                <a:gd name="connsiteY104" fmla="*/ 872490 h 1600200"/>
                <a:gd name="connsiteX105" fmla="*/ 712565 w 1739455"/>
                <a:gd name="connsiteY105" fmla="*/ 872490 h 1600200"/>
                <a:gd name="connsiteX106" fmla="*/ 793528 w 1739455"/>
                <a:gd name="connsiteY106" fmla="*/ 953453 h 1600200"/>
                <a:gd name="connsiteX107" fmla="*/ 793528 w 1739455"/>
                <a:gd name="connsiteY107" fmla="*/ 956977 h 1600200"/>
                <a:gd name="connsiteX108" fmla="*/ 793528 w 1739455"/>
                <a:gd name="connsiteY108" fmla="*/ 958501 h 1600200"/>
                <a:gd name="connsiteX109" fmla="*/ 793528 w 1739455"/>
                <a:gd name="connsiteY109" fmla="*/ 958501 h 1600200"/>
                <a:gd name="connsiteX110" fmla="*/ 793623 w 1739455"/>
                <a:gd name="connsiteY110" fmla="*/ 959930 h 1600200"/>
                <a:gd name="connsiteX111" fmla="*/ 793623 w 1739455"/>
                <a:gd name="connsiteY111" fmla="*/ 959930 h 1600200"/>
                <a:gd name="connsiteX112" fmla="*/ 793718 w 1739455"/>
                <a:gd name="connsiteY112" fmla="*/ 961358 h 1600200"/>
                <a:gd name="connsiteX113" fmla="*/ 793718 w 1739455"/>
                <a:gd name="connsiteY113" fmla="*/ 961358 h 1600200"/>
                <a:gd name="connsiteX114" fmla="*/ 793813 w 1739455"/>
                <a:gd name="connsiteY114" fmla="*/ 962787 h 1600200"/>
                <a:gd name="connsiteX115" fmla="*/ 793813 w 1739455"/>
                <a:gd name="connsiteY115" fmla="*/ 962787 h 1600200"/>
                <a:gd name="connsiteX116" fmla="*/ 794004 w 1739455"/>
                <a:gd name="connsiteY116" fmla="*/ 964216 h 1600200"/>
                <a:gd name="connsiteX117" fmla="*/ 794004 w 1739455"/>
                <a:gd name="connsiteY117" fmla="*/ 964216 h 1600200"/>
                <a:gd name="connsiteX118" fmla="*/ 794195 w 1739455"/>
                <a:gd name="connsiteY118" fmla="*/ 965645 h 1600200"/>
                <a:gd name="connsiteX119" fmla="*/ 794195 w 1739455"/>
                <a:gd name="connsiteY119" fmla="*/ 965645 h 1600200"/>
                <a:gd name="connsiteX120" fmla="*/ 823151 w 1739455"/>
                <a:gd name="connsiteY120" fmla="*/ 1007269 h 1600200"/>
                <a:gd name="connsiteX121" fmla="*/ 823722 w 1739455"/>
                <a:gd name="connsiteY121" fmla="*/ 1007555 h 1600200"/>
                <a:gd name="connsiteX122" fmla="*/ 823722 w 1739455"/>
                <a:gd name="connsiteY122" fmla="*/ 1007555 h 1600200"/>
                <a:gd name="connsiteX123" fmla="*/ 824960 w 1739455"/>
                <a:gd name="connsiteY123" fmla="*/ 1008221 h 1600200"/>
                <a:gd name="connsiteX124" fmla="*/ 824960 w 1739455"/>
                <a:gd name="connsiteY124" fmla="*/ 1008221 h 1600200"/>
                <a:gd name="connsiteX125" fmla="*/ 826198 w 1739455"/>
                <a:gd name="connsiteY125" fmla="*/ 1008888 h 1600200"/>
                <a:gd name="connsiteX126" fmla="*/ 826198 w 1739455"/>
                <a:gd name="connsiteY126" fmla="*/ 1008888 h 1600200"/>
                <a:gd name="connsiteX127" fmla="*/ 827437 w 1739455"/>
                <a:gd name="connsiteY127" fmla="*/ 1009460 h 1600200"/>
                <a:gd name="connsiteX128" fmla="*/ 827437 w 1739455"/>
                <a:gd name="connsiteY128" fmla="*/ 1009460 h 1600200"/>
                <a:gd name="connsiteX129" fmla="*/ 828675 w 1739455"/>
                <a:gd name="connsiteY129" fmla="*/ 1010031 h 1600200"/>
                <a:gd name="connsiteX130" fmla="*/ 828675 w 1739455"/>
                <a:gd name="connsiteY130" fmla="*/ 1010031 h 1600200"/>
                <a:gd name="connsiteX131" fmla="*/ 830009 w 1739455"/>
                <a:gd name="connsiteY131" fmla="*/ 1010603 h 1600200"/>
                <a:gd name="connsiteX132" fmla="*/ 830009 w 1739455"/>
                <a:gd name="connsiteY132" fmla="*/ 1010603 h 1600200"/>
                <a:gd name="connsiteX133" fmla="*/ 831342 w 1739455"/>
                <a:gd name="connsiteY133" fmla="*/ 1011079 h 1600200"/>
                <a:gd name="connsiteX134" fmla="*/ 831342 w 1739455"/>
                <a:gd name="connsiteY134" fmla="*/ 1011079 h 1600200"/>
                <a:gd name="connsiteX135" fmla="*/ 832676 w 1739455"/>
                <a:gd name="connsiteY135" fmla="*/ 1011555 h 1600200"/>
                <a:gd name="connsiteX136" fmla="*/ 832676 w 1739455"/>
                <a:gd name="connsiteY136" fmla="*/ 1011555 h 1600200"/>
                <a:gd name="connsiteX137" fmla="*/ 832961 w 1739455"/>
                <a:gd name="connsiteY137" fmla="*/ 1011650 h 1600200"/>
                <a:gd name="connsiteX138" fmla="*/ 835057 w 1739455"/>
                <a:gd name="connsiteY138" fmla="*/ 1012317 h 1600200"/>
                <a:gd name="connsiteX139" fmla="*/ 835343 w 1739455"/>
                <a:gd name="connsiteY139" fmla="*/ 1012412 h 1600200"/>
                <a:gd name="connsiteX140" fmla="*/ 835343 w 1739455"/>
                <a:gd name="connsiteY140" fmla="*/ 1012412 h 1600200"/>
                <a:gd name="connsiteX141" fmla="*/ 836676 w 1739455"/>
                <a:gd name="connsiteY141" fmla="*/ 1012793 h 1600200"/>
                <a:gd name="connsiteX142" fmla="*/ 836676 w 1739455"/>
                <a:gd name="connsiteY142" fmla="*/ 1012793 h 1600200"/>
                <a:gd name="connsiteX143" fmla="*/ 838010 w 1739455"/>
                <a:gd name="connsiteY143" fmla="*/ 1013174 h 1600200"/>
                <a:gd name="connsiteX144" fmla="*/ 838010 w 1739455"/>
                <a:gd name="connsiteY144" fmla="*/ 1013174 h 1600200"/>
                <a:gd name="connsiteX145" fmla="*/ 839438 w 1739455"/>
                <a:gd name="connsiteY145" fmla="*/ 1013460 h 1600200"/>
                <a:gd name="connsiteX146" fmla="*/ 839438 w 1739455"/>
                <a:gd name="connsiteY146" fmla="*/ 1013460 h 1600200"/>
                <a:gd name="connsiteX147" fmla="*/ 840867 w 1739455"/>
                <a:gd name="connsiteY147" fmla="*/ 1013746 h 1600200"/>
                <a:gd name="connsiteX148" fmla="*/ 840867 w 1739455"/>
                <a:gd name="connsiteY148" fmla="*/ 1013746 h 1600200"/>
                <a:gd name="connsiteX149" fmla="*/ 841153 w 1739455"/>
                <a:gd name="connsiteY149" fmla="*/ 1013746 h 1600200"/>
                <a:gd name="connsiteX150" fmla="*/ 843534 w 1739455"/>
                <a:gd name="connsiteY150" fmla="*/ 1014127 h 1600200"/>
                <a:gd name="connsiteX151" fmla="*/ 843820 w 1739455"/>
                <a:gd name="connsiteY151" fmla="*/ 1014127 h 1600200"/>
                <a:gd name="connsiteX152" fmla="*/ 843820 w 1739455"/>
                <a:gd name="connsiteY152" fmla="*/ 1014127 h 1600200"/>
                <a:gd name="connsiteX153" fmla="*/ 845248 w 1739455"/>
                <a:gd name="connsiteY153" fmla="*/ 1014317 h 1600200"/>
                <a:gd name="connsiteX154" fmla="*/ 845248 w 1739455"/>
                <a:gd name="connsiteY154" fmla="*/ 1014317 h 1600200"/>
                <a:gd name="connsiteX155" fmla="*/ 846677 w 1739455"/>
                <a:gd name="connsiteY155" fmla="*/ 1014413 h 1600200"/>
                <a:gd name="connsiteX156" fmla="*/ 846677 w 1739455"/>
                <a:gd name="connsiteY156" fmla="*/ 1014413 h 1600200"/>
                <a:gd name="connsiteX157" fmla="*/ 848106 w 1739455"/>
                <a:gd name="connsiteY157" fmla="*/ 1014508 h 1600200"/>
                <a:gd name="connsiteX158" fmla="*/ 848106 w 1739455"/>
                <a:gd name="connsiteY158" fmla="*/ 1014508 h 1600200"/>
                <a:gd name="connsiteX159" fmla="*/ 848582 w 1739455"/>
                <a:gd name="connsiteY159" fmla="*/ 1014508 h 1600200"/>
                <a:gd name="connsiteX160" fmla="*/ 851726 w 1739455"/>
                <a:gd name="connsiteY160" fmla="*/ 1014603 h 1600200"/>
                <a:gd name="connsiteX161" fmla="*/ 871156 w 1739455"/>
                <a:gd name="connsiteY161" fmla="*/ 1014603 h 1600200"/>
                <a:gd name="connsiteX162" fmla="*/ 878110 w 1739455"/>
                <a:gd name="connsiteY162" fmla="*/ 1014603 h 1600200"/>
                <a:gd name="connsiteX163" fmla="*/ 959072 w 1739455"/>
                <a:gd name="connsiteY163" fmla="*/ 1095566 h 1600200"/>
                <a:gd name="connsiteX164" fmla="*/ 959072 w 1739455"/>
                <a:gd name="connsiteY164" fmla="*/ 1105376 h 1600200"/>
                <a:gd name="connsiteX165" fmla="*/ 959072 w 1739455"/>
                <a:gd name="connsiteY165" fmla="*/ 1106805 h 1600200"/>
                <a:gd name="connsiteX166" fmla="*/ 959072 w 1739455"/>
                <a:gd name="connsiteY166" fmla="*/ 1106805 h 1600200"/>
                <a:gd name="connsiteX167" fmla="*/ 959168 w 1739455"/>
                <a:gd name="connsiteY167" fmla="*/ 1108234 h 1600200"/>
                <a:gd name="connsiteX168" fmla="*/ 959168 w 1739455"/>
                <a:gd name="connsiteY168" fmla="*/ 1108234 h 1600200"/>
                <a:gd name="connsiteX169" fmla="*/ 959263 w 1739455"/>
                <a:gd name="connsiteY169" fmla="*/ 1109663 h 1600200"/>
                <a:gd name="connsiteX170" fmla="*/ 959263 w 1739455"/>
                <a:gd name="connsiteY170" fmla="*/ 1109663 h 1600200"/>
                <a:gd name="connsiteX171" fmla="*/ 959358 w 1739455"/>
                <a:gd name="connsiteY171" fmla="*/ 1111091 h 1600200"/>
                <a:gd name="connsiteX172" fmla="*/ 959358 w 1739455"/>
                <a:gd name="connsiteY172" fmla="*/ 1111091 h 1600200"/>
                <a:gd name="connsiteX173" fmla="*/ 959548 w 1739455"/>
                <a:gd name="connsiteY173" fmla="*/ 1112520 h 1600200"/>
                <a:gd name="connsiteX174" fmla="*/ 959548 w 1739455"/>
                <a:gd name="connsiteY174" fmla="*/ 1112520 h 1600200"/>
                <a:gd name="connsiteX175" fmla="*/ 959739 w 1739455"/>
                <a:gd name="connsiteY175" fmla="*/ 1113949 h 1600200"/>
                <a:gd name="connsiteX176" fmla="*/ 959739 w 1739455"/>
                <a:gd name="connsiteY176" fmla="*/ 1113949 h 1600200"/>
                <a:gd name="connsiteX177" fmla="*/ 959930 w 1739455"/>
                <a:gd name="connsiteY177" fmla="*/ 1115378 h 1600200"/>
                <a:gd name="connsiteX178" fmla="*/ 959930 w 1739455"/>
                <a:gd name="connsiteY178" fmla="*/ 1115378 h 1600200"/>
                <a:gd name="connsiteX179" fmla="*/ 960215 w 1739455"/>
                <a:gd name="connsiteY179" fmla="*/ 1116806 h 1600200"/>
                <a:gd name="connsiteX180" fmla="*/ 960215 w 1739455"/>
                <a:gd name="connsiteY180" fmla="*/ 1116806 h 1600200"/>
                <a:gd name="connsiteX181" fmla="*/ 960501 w 1739455"/>
                <a:gd name="connsiteY181" fmla="*/ 1118235 h 1600200"/>
                <a:gd name="connsiteX182" fmla="*/ 960501 w 1739455"/>
                <a:gd name="connsiteY182" fmla="*/ 1118235 h 1600200"/>
                <a:gd name="connsiteX183" fmla="*/ 960882 w 1739455"/>
                <a:gd name="connsiteY183" fmla="*/ 1119664 h 1600200"/>
                <a:gd name="connsiteX184" fmla="*/ 960882 w 1739455"/>
                <a:gd name="connsiteY184" fmla="*/ 1119664 h 1600200"/>
                <a:gd name="connsiteX185" fmla="*/ 961263 w 1739455"/>
                <a:gd name="connsiteY185" fmla="*/ 1120997 h 1600200"/>
                <a:gd name="connsiteX186" fmla="*/ 961263 w 1739455"/>
                <a:gd name="connsiteY186" fmla="*/ 1120997 h 1600200"/>
                <a:gd name="connsiteX187" fmla="*/ 961644 w 1739455"/>
                <a:gd name="connsiteY187" fmla="*/ 1122331 h 1600200"/>
                <a:gd name="connsiteX188" fmla="*/ 961644 w 1739455"/>
                <a:gd name="connsiteY188" fmla="*/ 1122331 h 1600200"/>
                <a:gd name="connsiteX189" fmla="*/ 962120 w 1739455"/>
                <a:gd name="connsiteY189" fmla="*/ 1123664 h 1600200"/>
                <a:gd name="connsiteX190" fmla="*/ 962120 w 1739455"/>
                <a:gd name="connsiteY190" fmla="*/ 1123664 h 1600200"/>
                <a:gd name="connsiteX191" fmla="*/ 962597 w 1739455"/>
                <a:gd name="connsiteY191" fmla="*/ 1124998 h 1600200"/>
                <a:gd name="connsiteX192" fmla="*/ 962597 w 1739455"/>
                <a:gd name="connsiteY192" fmla="*/ 1124998 h 1600200"/>
                <a:gd name="connsiteX193" fmla="*/ 963073 w 1739455"/>
                <a:gd name="connsiteY193" fmla="*/ 1126331 h 1600200"/>
                <a:gd name="connsiteX194" fmla="*/ 963073 w 1739455"/>
                <a:gd name="connsiteY194" fmla="*/ 1126331 h 1600200"/>
                <a:gd name="connsiteX195" fmla="*/ 963644 w 1739455"/>
                <a:gd name="connsiteY195" fmla="*/ 1127665 h 1600200"/>
                <a:gd name="connsiteX196" fmla="*/ 963644 w 1739455"/>
                <a:gd name="connsiteY196" fmla="*/ 1127665 h 1600200"/>
                <a:gd name="connsiteX197" fmla="*/ 964216 w 1739455"/>
                <a:gd name="connsiteY197" fmla="*/ 1128903 h 1600200"/>
                <a:gd name="connsiteX198" fmla="*/ 964216 w 1739455"/>
                <a:gd name="connsiteY198" fmla="*/ 1128903 h 1600200"/>
                <a:gd name="connsiteX199" fmla="*/ 964787 w 1739455"/>
                <a:gd name="connsiteY199" fmla="*/ 1130141 h 1600200"/>
                <a:gd name="connsiteX200" fmla="*/ 964787 w 1739455"/>
                <a:gd name="connsiteY200" fmla="*/ 1130141 h 1600200"/>
                <a:gd name="connsiteX201" fmla="*/ 965454 w 1739455"/>
                <a:gd name="connsiteY201" fmla="*/ 1131380 h 1600200"/>
                <a:gd name="connsiteX202" fmla="*/ 965454 w 1739455"/>
                <a:gd name="connsiteY202" fmla="*/ 1131380 h 1600200"/>
                <a:gd name="connsiteX203" fmla="*/ 966121 w 1739455"/>
                <a:gd name="connsiteY203" fmla="*/ 1132618 h 1600200"/>
                <a:gd name="connsiteX204" fmla="*/ 966121 w 1739455"/>
                <a:gd name="connsiteY204" fmla="*/ 1132618 h 1600200"/>
                <a:gd name="connsiteX205" fmla="*/ 966788 w 1739455"/>
                <a:gd name="connsiteY205" fmla="*/ 1133856 h 1600200"/>
                <a:gd name="connsiteX206" fmla="*/ 966788 w 1739455"/>
                <a:gd name="connsiteY206" fmla="*/ 1133856 h 1600200"/>
                <a:gd name="connsiteX207" fmla="*/ 967454 w 1739455"/>
                <a:gd name="connsiteY207" fmla="*/ 1135094 h 1600200"/>
                <a:gd name="connsiteX208" fmla="*/ 967454 w 1739455"/>
                <a:gd name="connsiteY208" fmla="*/ 1135094 h 1600200"/>
                <a:gd name="connsiteX209" fmla="*/ 968216 w 1739455"/>
                <a:gd name="connsiteY209" fmla="*/ 1136237 h 1600200"/>
                <a:gd name="connsiteX210" fmla="*/ 968216 w 1739455"/>
                <a:gd name="connsiteY210" fmla="*/ 1136237 h 1600200"/>
                <a:gd name="connsiteX211" fmla="*/ 968978 w 1739455"/>
                <a:gd name="connsiteY211" fmla="*/ 1137380 h 1600200"/>
                <a:gd name="connsiteX212" fmla="*/ 968978 w 1739455"/>
                <a:gd name="connsiteY212" fmla="*/ 1137380 h 1600200"/>
                <a:gd name="connsiteX213" fmla="*/ 969740 w 1739455"/>
                <a:gd name="connsiteY213" fmla="*/ 1138523 h 1600200"/>
                <a:gd name="connsiteX214" fmla="*/ 969740 w 1739455"/>
                <a:gd name="connsiteY214" fmla="*/ 1138523 h 1600200"/>
                <a:gd name="connsiteX215" fmla="*/ 970597 w 1739455"/>
                <a:gd name="connsiteY215" fmla="*/ 1139666 h 1600200"/>
                <a:gd name="connsiteX216" fmla="*/ 970597 w 1739455"/>
                <a:gd name="connsiteY216" fmla="*/ 1139666 h 1600200"/>
                <a:gd name="connsiteX217" fmla="*/ 971455 w 1739455"/>
                <a:gd name="connsiteY217" fmla="*/ 1140809 h 1600200"/>
                <a:gd name="connsiteX218" fmla="*/ 971455 w 1739455"/>
                <a:gd name="connsiteY218" fmla="*/ 1140809 h 1600200"/>
                <a:gd name="connsiteX219" fmla="*/ 972312 w 1739455"/>
                <a:gd name="connsiteY219" fmla="*/ 1141857 h 1600200"/>
                <a:gd name="connsiteX220" fmla="*/ 972312 w 1739455"/>
                <a:gd name="connsiteY220" fmla="*/ 1141857 h 1600200"/>
                <a:gd name="connsiteX221" fmla="*/ 973169 w 1739455"/>
                <a:gd name="connsiteY221" fmla="*/ 1142905 h 1600200"/>
                <a:gd name="connsiteX222" fmla="*/ 973169 w 1739455"/>
                <a:gd name="connsiteY222" fmla="*/ 1142905 h 1600200"/>
                <a:gd name="connsiteX223" fmla="*/ 974122 w 1739455"/>
                <a:gd name="connsiteY223" fmla="*/ 1143953 h 1600200"/>
                <a:gd name="connsiteX224" fmla="*/ 974122 w 1739455"/>
                <a:gd name="connsiteY224" fmla="*/ 1143953 h 1600200"/>
                <a:gd name="connsiteX225" fmla="*/ 975074 w 1739455"/>
                <a:gd name="connsiteY225" fmla="*/ 1145000 h 1600200"/>
                <a:gd name="connsiteX226" fmla="*/ 975074 w 1739455"/>
                <a:gd name="connsiteY226" fmla="*/ 1145000 h 1600200"/>
                <a:gd name="connsiteX227" fmla="*/ 976027 w 1739455"/>
                <a:gd name="connsiteY227" fmla="*/ 1145953 h 1600200"/>
                <a:gd name="connsiteX228" fmla="*/ 976027 w 1739455"/>
                <a:gd name="connsiteY228" fmla="*/ 1145953 h 1600200"/>
                <a:gd name="connsiteX229" fmla="*/ 976979 w 1739455"/>
                <a:gd name="connsiteY229" fmla="*/ 1146905 h 1600200"/>
                <a:gd name="connsiteX230" fmla="*/ 976979 w 1739455"/>
                <a:gd name="connsiteY230" fmla="*/ 1146905 h 1600200"/>
                <a:gd name="connsiteX231" fmla="*/ 978027 w 1739455"/>
                <a:gd name="connsiteY231" fmla="*/ 1147858 h 1600200"/>
                <a:gd name="connsiteX232" fmla="*/ 978027 w 1739455"/>
                <a:gd name="connsiteY232" fmla="*/ 1147858 h 1600200"/>
                <a:gd name="connsiteX233" fmla="*/ 979075 w 1739455"/>
                <a:gd name="connsiteY233" fmla="*/ 1148810 h 1600200"/>
                <a:gd name="connsiteX234" fmla="*/ 979075 w 1739455"/>
                <a:gd name="connsiteY234" fmla="*/ 1148810 h 1600200"/>
                <a:gd name="connsiteX235" fmla="*/ 980122 w 1739455"/>
                <a:gd name="connsiteY235" fmla="*/ 1149668 h 1600200"/>
                <a:gd name="connsiteX236" fmla="*/ 980122 w 1739455"/>
                <a:gd name="connsiteY236" fmla="*/ 1149668 h 1600200"/>
                <a:gd name="connsiteX237" fmla="*/ 981170 w 1739455"/>
                <a:gd name="connsiteY237" fmla="*/ 1150525 h 1600200"/>
                <a:gd name="connsiteX238" fmla="*/ 981170 w 1739455"/>
                <a:gd name="connsiteY238" fmla="*/ 1150525 h 1600200"/>
                <a:gd name="connsiteX239" fmla="*/ 982218 w 1739455"/>
                <a:gd name="connsiteY239" fmla="*/ 1151382 h 1600200"/>
                <a:gd name="connsiteX240" fmla="*/ 982218 w 1739455"/>
                <a:gd name="connsiteY240" fmla="*/ 1151382 h 1600200"/>
                <a:gd name="connsiteX241" fmla="*/ 983361 w 1739455"/>
                <a:gd name="connsiteY241" fmla="*/ 1152239 h 1600200"/>
                <a:gd name="connsiteX242" fmla="*/ 983361 w 1739455"/>
                <a:gd name="connsiteY242" fmla="*/ 1152239 h 1600200"/>
                <a:gd name="connsiteX243" fmla="*/ 984504 w 1739455"/>
                <a:gd name="connsiteY243" fmla="*/ 1153001 h 1600200"/>
                <a:gd name="connsiteX244" fmla="*/ 984504 w 1739455"/>
                <a:gd name="connsiteY244" fmla="*/ 1153001 h 1600200"/>
                <a:gd name="connsiteX245" fmla="*/ 985647 w 1739455"/>
                <a:gd name="connsiteY245" fmla="*/ 1153763 h 1600200"/>
                <a:gd name="connsiteX246" fmla="*/ 985647 w 1739455"/>
                <a:gd name="connsiteY246" fmla="*/ 1153763 h 1600200"/>
                <a:gd name="connsiteX247" fmla="*/ 986790 w 1739455"/>
                <a:gd name="connsiteY247" fmla="*/ 1154525 h 1600200"/>
                <a:gd name="connsiteX248" fmla="*/ 986790 w 1739455"/>
                <a:gd name="connsiteY248" fmla="*/ 1154525 h 1600200"/>
                <a:gd name="connsiteX249" fmla="*/ 988028 w 1739455"/>
                <a:gd name="connsiteY249" fmla="*/ 1155192 h 1600200"/>
                <a:gd name="connsiteX250" fmla="*/ 988028 w 1739455"/>
                <a:gd name="connsiteY250" fmla="*/ 1155192 h 1600200"/>
                <a:gd name="connsiteX251" fmla="*/ 989267 w 1739455"/>
                <a:gd name="connsiteY251" fmla="*/ 1155859 h 1600200"/>
                <a:gd name="connsiteX252" fmla="*/ 989267 w 1739455"/>
                <a:gd name="connsiteY252" fmla="*/ 1155859 h 1600200"/>
                <a:gd name="connsiteX253" fmla="*/ 990505 w 1739455"/>
                <a:gd name="connsiteY253" fmla="*/ 1156526 h 1600200"/>
                <a:gd name="connsiteX254" fmla="*/ 990505 w 1739455"/>
                <a:gd name="connsiteY254" fmla="*/ 1156526 h 1600200"/>
                <a:gd name="connsiteX255" fmla="*/ 991743 w 1739455"/>
                <a:gd name="connsiteY255" fmla="*/ 1157192 h 1600200"/>
                <a:gd name="connsiteX256" fmla="*/ 991743 w 1739455"/>
                <a:gd name="connsiteY256" fmla="*/ 1157192 h 1600200"/>
                <a:gd name="connsiteX257" fmla="*/ 992981 w 1739455"/>
                <a:gd name="connsiteY257" fmla="*/ 1157764 h 1600200"/>
                <a:gd name="connsiteX258" fmla="*/ 992981 w 1739455"/>
                <a:gd name="connsiteY258" fmla="*/ 1157764 h 1600200"/>
                <a:gd name="connsiteX259" fmla="*/ 994220 w 1739455"/>
                <a:gd name="connsiteY259" fmla="*/ 1158335 h 1600200"/>
                <a:gd name="connsiteX260" fmla="*/ 994220 w 1739455"/>
                <a:gd name="connsiteY260" fmla="*/ 1158335 h 1600200"/>
                <a:gd name="connsiteX261" fmla="*/ 995553 w 1739455"/>
                <a:gd name="connsiteY261" fmla="*/ 1158907 h 1600200"/>
                <a:gd name="connsiteX262" fmla="*/ 995553 w 1739455"/>
                <a:gd name="connsiteY262" fmla="*/ 1158907 h 1600200"/>
                <a:gd name="connsiteX263" fmla="*/ 996887 w 1739455"/>
                <a:gd name="connsiteY263" fmla="*/ 1159383 h 1600200"/>
                <a:gd name="connsiteX264" fmla="*/ 996887 w 1739455"/>
                <a:gd name="connsiteY264" fmla="*/ 1159383 h 1600200"/>
                <a:gd name="connsiteX265" fmla="*/ 998220 w 1739455"/>
                <a:gd name="connsiteY265" fmla="*/ 1159859 h 1600200"/>
                <a:gd name="connsiteX266" fmla="*/ 998220 w 1739455"/>
                <a:gd name="connsiteY266" fmla="*/ 1159859 h 1600200"/>
                <a:gd name="connsiteX267" fmla="*/ 999554 w 1739455"/>
                <a:gd name="connsiteY267" fmla="*/ 1160336 h 1600200"/>
                <a:gd name="connsiteX268" fmla="*/ 999554 w 1739455"/>
                <a:gd name="connsiteY268" fmla="*/ 1160336 h 1600200"/>
                <a:gd name="connsiteX269" fmla="*/ 1000887 w 1739455"/>
                <a:gd name="connsiteY269" fmla="*/ 1160717 h 1600200"/>
                <a:gd name="connsiteX270" fmla="*/ 1000887 w 1739455"/>
                <a:gd name="connsiteY270" fmla="*/ 1160717 h 1600200"/>
                <a:gd name="connsiteX271" fmla="*/ 1002221 w 1739455"/>
                <a:gd name="connsiteY271" fmla="*/ 1161098 h 1600200"/>
                <a:gd name="connsiteX272" fmla="*/ 1002221 w 1739455"/>
                <a:gd name="connsiteY272" fmla="*/ 1161098 h 1600200"/>
                <a:gd name="connsiteX273" fmla="*/ 1003554 w 1739455"/>
                <a:gd name="connsiteY273" fmla="*/ 1161479 h 1600200"/>
                <a:gd name="connsiteX274" fmla="*/ 1003554 w 1739455"/>
                <a:gd name="connsiteY274" fmla="*/ 1161479 h 1600200"/>
                <a:gd name="connsiteX275" fmla="*/ 1004983 w 1739455"/>
                <a:gd name="connsiteY275" fmla="*/ 1161764 h 1600200"/>
                <a:gd name="connsiteX276" fmla="*/ 1004983 w 1739455"/>
                <a:gd name="connsiteY276" fmla="*/ 1161764 h 1600200"/>
                <a:gd name="connsiteX277" fmla="*/ 1006412 w 1739455"/>
                <a:gd name="connsiteY277" fmla="*/ 1162050 h 1600200"/>
                <a:gd name="connsiteX278" fmla="*/ 1006412 w 1739455"/>
                <a:gd name="connsiteY278" fmla="*/ 1162050 h 1600200"/>
                <a:gd name="connsiteX279" fmla="*/ 1007840 w 1739455"/>
                <a:gd name="connsiteY279" fmla="*/ 1162336 h 1600200"/>
                <a:gd name="connsiteX280" fmla="*/ 1007840 w 1739455"/>
                <a:gd name="connsiteY280" fmla="*/ 1162336 h 1600200"/>
                <a:gd name="connsiteX281" fmla="*/ 1009269 w 1739455"/>
                <a:gd name="connsiteY281" fmla="*/ 1162526 h 1600200"/>
                <a:gd name="connsiteX282" fmla="*/ 1009269 w 1739455"/>
                <a:gd name="connsiteY282" fmla="*/ 1162526 h 1600200"/>
                <a:gd name="connsiteX283" fmla="*/ 1010698 w 1739455"/>
                <a:gd name="connsiteY283" fmla="*/ 1162717 h 1600200"/>
                <a:gd name="connsiteX284" fmla="*/ 1010698 w 1739455"/>
                <a:gd name="connsiteY284" fmla="*/ 1162717 h 1600200"/>
                <a:gd name="connsiteX285" fmla="*/ 1012127 w 1739455"/>
                <a:gd name="connsiteY285" fmla="*/ 1162812 h 1600200"/>
                <a:gd name="connsiteX286" fmla="*/ 1012127 w 1739455"/>
                <a:gd name="connsiteY286" fmla="*/ 1162812 h 1600200"/>
                <a:gd name="connsiteX287" fmla="*/ 1013555 w 1739455"/>
                <a:gd name="connsiteY287" fmla="*/ 1162907 h 1600200"/>
                <a:gd name="connsiteX288" fmla="*/ 1013555 w 1739455"/>
                <a:gd name="connsiteY288" fmla="*/ 1162907 h 1600200"/>
                <a:gd name="connsiteX289" fmla="*/ 1014031 w 1739455"/>
                <a:gd name="connsiteY289" fmla="*/ 1162907 h 1600200"/>
                <a:gd name="connsiteX290" fmla="*/ 1017175 w 1739455"/>
                <a:gd name="connsiteY290" fmla="*/ 1163003 h 1600200"/>
                <a:gd name="connsiteX291" fmla="*/ 1047560 w 1739455"/>
                <a:gd name="connsiteY291" fmla="*/ 1163003 h 1600200"/>
                <a:gd name="connsiteX292" fmla="*/ 1199483 w 1739455"/>
                <a:gd name="connsiteY292" fmla="*/ 1163003 h 1600200"/>
                <a:gd name="connsiteX293" fmla="*/ 1280446 w 1739455"/>
                <a:gd name="connsiteY293" fmla="*/ 1243965 h 1600200"/>
                <a:gd name="connsiteX294" fmla="*/ 1280446 w 1739455"/>
                <a:gd name="connsiteY294" fmla="*/ 1375886 h 1600200"/>
                <a:gd name="connsiteX295" fmla="*/ 1280446 w 1739455"/>
                <a:gd name="connsiteY295" fmla="*/ 1539431 h 1600200"/>
                <a:gd name="connsiteX296" fmla="*/ 1280446 w 1739455"/>
                <a:gd name="connsiteY296" fmla="*/ 1542574 h 1600200"/>
                <a:gd name="connsiteX297" fmla="*/ 1338072 w 1739455"/>
                <a:gd name="connsiteY297" fmla="*/ 1600200 h 1600200"/>
                <a:gd name="connsiteX298" fmla="*/ 1358075 w 1739455"/>
                <a:gd name="connsiteY298" fmla="*/ 1600200 h 1600200"/>
                <a:gd name="connsiteX299" fmla="*/ 1415701 w 1739455"/>
                <a:gd name="connsiteY299" fmla="*/ 1542574 h 1600200"/>
                <a:gd name="connsiteX300" fmla="*/ 1415701 w 1739455"/>
                <a:gd name="connsiteY300" fmla="*/ 1534477 h 1600200"/>
                <a:gd name="connsiteX301" fmla="*/ 1496663 w 1739455"/>
                <a:gd name="connsiteY301" fmla="*/ 1453515 h 1600200"/>
                <a:gd name="connsiteX302" fmla="*/ 1527239 w 1739455"/>
                <a:gd name="connsiteY302" fmla="*/ 1453515 h 1600200"/>
                <a:gd name="connsiteX303" fmla="*/ 1584865 w 1739455"/>
                <a:gd name="connsiteY303" fmla="*/ 1395889 h 1600200"/>
                <a:gd name="connsiteX304" fmla="*/ 1584865 w 1739455"/>
                <a:gd name="connsiteY304" fmla="*/ 1375886 h 1600200"/>
                <a:gd name="connsiteX305" fmla="*/ 1546765 w 1739455"/>
                <a:gd name="connsiteY305" fmla="*/ 1321689 h 1600200"/>
                <a:gd name="connsiteX306" fmla="*/ 1477518 w 1739455"/>
                <a:gd name="connsiteY306" fmla="*/ 1318070 h 1600200"/>
                <a:gd name="connsiteX307" fmla="*/ 1429988 w 1739455"/>
                <a:gd name="connsiteY307" fmla="*/ 1231487 h 1600200"/>
                <a:gd name="connsiteX308" fmla="*/ 1498759 w 1739455"/>
                <a:gd name="connsiteY308" fmla="*/ 1164527 h 1600200"/>
                <a:gd name="connsiteX309" fmla="*/ 1681829 w 1739455"/>
                <a:gd name="connsiteY309" fmla="*/ 1164527 h 1600200"/>
                <a:gd name="connsiteX310" fmla="*/ 1739456 w 1739455"/>
                <a:gd name="connsiteY310" fmla="*/ 1106900 h 1600200"/>
                <a:gd name="connsiteX311" fmla="*/ 1739456 w 1739455"/>
                <a:gd name="connsiteY311" fmla="*/ 1086898 h 1600200"/>
                <a:gd name="connsiteX312" fmla="*/ 1681829 w 1739455"/>
                <a:gd name="connsiteY312" fmla="*/ 1029272 h 1600200"/>
                <a:gd name="connsiteX313" fmla="*/ 1498854 w 1739455"/>
                <a:gd name="connsiteY313" fmla="*/ 1029272 h 1600200"/>
                <a:gd name="connsiteX314" fmla="*/ 1417892 w 1739455"/>
                <a:gd name="connsiteY314" fmla="*/ 948309 h 1600200"/>
                <a:gd name="connsiteX315" fmla="*/ 1417892 w 1739455"/>
                <a:gd name="connsiteY315" fmla="*/ 942594 h 1600200"/>
                <a:gd name="connsiteX316" fmla="*/ 1360265 w 1739455"/>
                <a:gd name="connsiteY316" fmla="*/ 884968 h 1600200"/>
                <a:gd name="connsiteX317" fmla="*/ 1186148 w 1739455"/>
                <a:gd name="connsiteY317" fmla="*/ 884968 h 1600200"/>
                <a:gd name="connsiteX318" fmla="*/ 1105186 w 1739455"/>
                <a:gd name="connsiteY318" fmla="*/ 804005 h 1600200"/>
                <a:gd name="connsiteX319" fmla="*/ 1105186 w 1739455"/>
                <a:gd name="connsiteY319" fmla="*/ 646176 h 1600200"/>
                <a:gd name="connsiteX320" fmla="*/ 1097089 w 1739455"/>
                <a:gd name="connsiteY320" fmla="*/ 616839 h 1600200"/>
                <a:gd name="connsiteX321" fmla="*/ 1096423 w 1739455"/>
                <a:gd name="connsiteY321" fmla="*/ 615696 h 1600200"/>
                <a:gd name="connsiteX322" fmla="*/ 1046417 w 1739455"/>
                <a:gd name="connsiteY322" fmla="*/ 586550 h 1600200"/>
                <a:gd name="connsiteX323" fmla="*/ 1024128 w 1739455"/>
                <a:gd name="connsiteY323" fmla="*/ 586550 h 1600200"/>
                <a:gd name="connsiteX324" fmla="*/ 943165 w 1739455"/>
                <a:gd name="connsiteY324" fmla="*/ 505587 h 1600200"/>
                <a:gd name="connsiteX325" fmla="*/ 943165 w 1739455"/>
                <a:gd name="connsiteY325" fmla="*/ 505206 h 1600200"/>
                <a:gd name="connsiteX326" fmla="*/ 885539 w 1739455"/>
                <a:gd name="connsiteY326" fmla="*/ 446818 h 1600200"/>
                <a:gd name="connsiteX327" fmla="*/ 844772 w 1739455"/>
                <a:gd name="connsiteY327" fmla="*/ 445580 h 1600200"/>
                <a:gd name="connsiteX328" fmla="*/ 795242 w 1739455"/>
                <a:gd name="connsiteY328" fmla="*/ 388525 h 1600200"/>
                <a:gd name="connsiteX329" fmla="*/ 795242 w 1739455"/>
                <a:gd name="connsiteY329" fmla="*/ 368522 h 1600200"/>
                <a:gd name="connsiteX330" fmla="*/ 852869 w 1739455"/>
                <a:gd name="connsiteY330" fmla="*/ 310896 h 1600200"/>
                <a:gd name="connsiteX331" fmla="*/ 952119 w 1739455"/>
                <a:gd name="connsiteY331" fmla="*/ 310896 h 1600200"/>
                <a:gd name="connsiteX332" fmla="*/ 951167 w 1739455"/>
                <a:gd name="connsiteY332" fmla="*/ 57626 h 1600200"/>
                <a:gd name="connsiteX333" fmla="*/ 893540 w 1739455"/>
                <a:gd name="connsiteY333" fmla="*/ 0 h 1600200"/>
                <a:gd name="connsiteX334" fmla="*/ 214598 w 1739455"/>
                <a:gd name="connsiteY334" fmla="*/ 0 h 1600200"/>
                <a:gd name="connsiteX335" fmla="*/ 157353 w 1739455"/>
                <a:gd name="connsiteY335" fmla="*/ 51149 h 1600200"/>
                <a:gd name="connsiteX336" fmla="*/ 157353 w 1739455"/>
                <a:gd name="connsiteY336" fmla="*/ 93059 h 1600200"/>
                <a:gd name="connsiteX337" fmla="*/ 99727 w 1739455"/>
                <a:gd name="connsiteY337" fmla="*/ 150686 h 1600200"/>
                <a:gd name="connsiteX338" fmla="*/ 0 w 1739455"/>
                <a:gd name="connsiteY338" fmla="*/ 150686 h 1600200"/>
                <a:gd name="connsiteX339" fmla="*/ 476 w 1739455"/>
                <a:gd name="connsiteY339" fmla="*/ 514921 h 1600200"/>
                <a:gd name="connsiteX340" fmla="*/ 476 w 1739455"/>
                <a:gd name="connsiteY340" fmla="*/ 514921 h 1600200"/>
                <a:gd name="connsiteX341" fmla="*/ 959358 w 1739455"/>
                <a:gd name="connsiteY341" fmla="*/ 1105281 h 1600200"/>
                <a:gd name="connsiteX342" fmla="*/ 959358 w 1739455"/>
                <a:gd name="connsiteY342" fmla="*/ 1105281 h 1600200"/>
                <a:gd name="connsiteX343" fmla="*/ 959358 w 1739455"/>
                <a:gd name="connsiteY343" fmla="*/ 1105281 h 1600200"/>
                <a:gd name="connsiteX344" fmla="*/ 959358 w 1739455"/>
                <a:gd name="connsiteY344" fmla="*/ 1105281 h 1600200"/>
                <a:gd name="connsiteX345" fmla="*/ 486156 w 1739455"/>
                <a:gd name="connsiteY345" fmla="*/ 672655 h 1600200"/>
                <a:gd name="connsiteX346" fmla="*/ 486156 w 1739455"/>
                <a:gd name="connsiteY346" fmla="*/ 672655 h 1600200"/>
                <a:gd name="connsiteX347" fmla="*/ 486156 w 1739455"/>
                <a:gd name="connsiteY347" fmla="*/ 672655 h 1600200"/>
                <a:gd name="connsiteX348" fmla="*/ 486156 w 1739455"/>
                <a:gd name="connsiteY348" fmla="*/ 672655 h 1600200"/>
                <a:gd name="connsiteX349" fmla="*/ 647033 w 1739455"/>
                <a:gd name="connsiteY349" fmla="*/ 814769 h 1600200"/>
                <a:gd name="connsiteX350" fmla="*/ 647033 w 1739455"/>
                <a:gd name="connsiteY350" fmla="*/ 814769 h 1600200"/>
                <a:gd name="connsiteX351" fmla="*/ 647033 w 1739455"/>
                <a:gd name="connsiteY351" fmla="*/ 814769 h 1600200"/>
                <a:gd name="connsiteX352" fmla="*/ 647033 w 1739455"/>
                <a:gd name="connsiteY352" fmla="*/ 814769 h 1600200"/>
                <a:gd name="connsiteX353" fmla="*/ 793813 w 1739455"/>
                <a:gd name="connsiteY353" fmla="*/ 956881 h 1600200"/>
                <a:gd name="connsiteX354" fmla="*/ 793813 w 1739455"/>
                <a:gd name="connsiteY354" fmla="*/ 956881 h 1600200"/>
                <a:gd name="connsiteX355" fmla="*/ 793813 w 1739455"/>
                <a:gd name="connsiteY355" fmla="*/ 956881 h 16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Lst>
              <a:rect l="l" t="t" r="r" b="b"/>
              <a:pathLst>
                <a:path w="1739455" h="1600200">
                  <a:moveTo>
                    <a:pt x="476" y="514921"/>
                  </a:moveTo>
                  <a:cubicBezTo>
                    <a:pt x="0" y="531686"/>
                    <a:pt x="10001" y="442722"/>
                    <a:pt x="48006" y="442722"/>
                  </a:cubicBezTo>
                  <a:lnTo>
                    <a:pt x="234791" y="442722"/>
                  </a:lnTo>
                  <a:cubicBezTo>
                    <a:pt x="271939" y="443389"/>
                    <a:pt x="319373" y="430435"/>
                    <a:pt x="319373" y="508063"/>
                  </a:cubicBezTo>
                  <a:lnTo>
                    <a:pt x="319373" y="527018"/>
                  </a:lnTo>
                  <a:cubicBezTo>
                    <a:pt x="319373" y="558737"/>
                    <a:pt x="345281" y="584645"/>
                    <a:pt x="377000" y="584645"/>
                  </a:cubicBezTo>
                  <a:lnTo>
                    <a:pt x="405098" y="584645"/>
                  </a:lnTo>
                  <a:cubicBezTo>
                    <a:pt x="449675" y="584645"/>
                    <a:pt x="486061" y="621030"/>
                    <a:pt x="486061" y="665607"/>
                  </a:cubicBezTo>
                  <a:lnTo>
                    <a:pt x="486061" y="672751"/>
                  </a:lnTo>
                  <a:lnTo>
                    <a:pt x="486061" y="674275"/>
                  </a:lnTo>
                  <a:lnTo>
                    <a:pt x="486061" y="674275"/>
                  </a:lnTo>
                  <a:lnTo>
                    <a:pt x="486156" y="675704"/>
                  </a:lnTo>
                  <a:lnTo>
                    <a:pt x="486156" y="675704"/>
                  </a:lnTo>
                  <a:lnTo>
                    <a:pt x="486251" y="677132"/>
                  </a:lnTo>
                  <a:lnTo>
                    <a:pt x="486251" y="677132"/>
                  </a:lnTo>
                  <a:lnTo>
                    <a:pt x="486346" y="678561"/>
                  </a:lnTo>
                  <a:lnTo>
                    <a:pt x="486346" y="678561"/>
                  </a:lnTo>
                  <a:lnTo>
                    <a:pt x="486537" y="679990"/>
                  </a:lnTo>
                  <a:lnTo>
                    <a:pt x="486537" y="679990"/>
                  </a:lnTo>
                  <a:lnTo>
                    <a:pt x="486728" y="681419"/>
                  </a:lnTo>
                  <a:lnTo>
                    <a:pt x="486728" y="681419"/>
                  </a:lnTo>
                  <a:lnTo>
                    <a:pt x="486918" y="682847"/>
                  </a:lnTo>
                  <a:lnTo>
                    <a:pt x="486918" y="682847"/>
                  </a:lnTo>
                  <a:cubicBezTo>
                    <a:pt x="489395" y="697039"/>
                    <a:pt x="497586" y="709994"/>
                    <a:pt x="509206" y="718852"/>
                  </a:cubicBezTo>
                  <a:lnTo>
                    <a:pt x="509206" y="718852"/>
                  </a:lnTo>
                  <a:lnTo>
                    <a:pt x="510350" y="719709"/>
                  </a:lnTo>
                  <a:lnTo>
                    <a:pt x="510350" y="719709"/>
                  </a:lnTo>
                  <a:lnTo>
                    <a:pt x="511493" y="720471"/>
                  </a:lnTo>
                  <a:lnTo>
                    <a:pt x="511493" y="720471"/>
                  </a:lnTo>
                  <a:lnTo>
                    <a:pt x="512636" y="721233"/>
                  </a:lnTo>
                  <a:lnTo>
                    <a:pt x="512636" y="721233"/>
                  </a:lnTo>
                  <a:lnTo>
                    <a:pt x="513779" y="721995"/>
                  </a:lnTo>
                  <a:lnTo>
                    <a:pt x="513779" y="721995"/>
                  </a:lnTo>
                  <a:lnTo>
                    <a:pt x="514350" y="722281"/>
                  </a:lnTo>
                  <a:cubicBezTo>
                    <a:pt x="514826" y="722567"/>
                    <a:pt x="515207" y="722757"/>
                    <a:pt x="515684" y="723043"/>
                  </a:cubicBezTo>
                  <a:lnTo>
                    <a:pt x="516255" y="723329"/>
                  </a:lnTo>
                  <a:lnTo>
                    <a:pt x="516255" y="723329"/>
                  </a:lnTo>
                  <a:lnTo>
                    <a:pt x="517493" y="723995"/>
                  </a:lnTo>
                  <a:lnTo>
                    <a:pt x="517493" y="723995"/>
                  </a:lnTo>
                  <a:lnTo>
                    <a:pt x="518731" y="724662"/>
                  </a:lnTo>
                  <a:lnTo>
                    <a:pt x="518731" y="724662"/>
                  </a:lnTo>
                  <a:lnTo>
                    <a:pt x="519970" y="725234"/>
                  </a:lnTo>
                  <a:lnTo>
                    <a:pt x="519970" y="725234"/>
                  </a:lnTo>
                  <a:cubicBezTo>
                    <a:pt x="520351" y="725424"/>
                    <a:pt x="520827" y="725614"/>
                    <a:pt x="521208" y="725805"/>
                  </a:cubicBezTo>
                  <a:lnTo>
                    <a:pt x="521208" y="725805"/>
                  </a:lnTo>
                  <a:lnTo>
                    <a:pt x="522542" y="726377"/>
                  </a:lnTo>
                  <a:lnTo>
                    <a:pt x="522542" y="726377"/>
                  </a:lnTo>
                  <a:lnTo>
                    <a:pt x="523875" y="726853"/>
                  </a:lnTo>
                  <a:lnTo>
                    <a:pt x="523875" y="726853"/>
                  </a:lnTo>
                  <a:lnTo>
                    <a:pt x="525209" y="727329"/>
                  </a:lnTo>
                  <a:lnTo>
                    <a:pt x="525209" y="727329"/>
                  </a:lnTo>
                  <a:lnTo>
                    <a:pt x="525494" y="727424"/>
                  </a:lnTo>
                  <a:cubicBezTo>
                    <a:pt x="526256" y="727615"/>
                    <a:pt x="526828" y="727805"/>
                    <a:pt x="527590" y="728091"/>
                  </a:cubicBezTo>
                  <a:lnTo>
                    <a:pt x="527876" y="728186"/>
                  </a:lnTo>
                  <a:lnTo>
                    <a:pt x="527876" y="728186"/>
                  </a:lnTo>
                  <a:lnTo>
                    <a:pt x="529209" y="728567"/>
                  </a:lnTo>
                  <a:lnTo>
                    <a:pt x="529209" y="728567"/>
                  </a:lnTo>
                  <a:lnTo>
                    <a:pt x="530543" y="728948"/>
                  </a:lnTo>
                  <a:lnTo>
                    <a:pt x="530543" y="728948"/>
                  </a:lnTo>
                  <a:lnTo>
                    <a:pt x="531971" y="729234"/>
                  </a:lnTo>
                  <a:lnTo>
                    <a:pt x="531971" y="729234"/>
                  </a:lnTo>
                  <a:cubicBezTo>
                    <a:pt x="532447" y="729329"/>
                    <a:pt x="532924" y="729425"/>
                    <a:pt x="533400" y="729520"/>
                  </a:cubicBezTo>
                  <a:lnTo>
                    <a:pt x="533400" y="729520"/>
                  </a:lnTo>
                  <a:lnTo>
                    <a:pt x="533686" y="729520"/>
                  </a:lnTo>
                  <a:cubicBezTo>
                    <a:pt x="534543" y="729615"/>
                    <a:pt x="535210" y="729805"/>
                    <a:pt x="536067" y="729901"/>
                  </a:cubicBezTo>
                  <a:lnTo>
                    <a:pt x="536353" y="729901"/>
                  </a:lnTo>
                  <a:lnTo>
                    <a:pt x="536353" y="729901"/>
                  </a:lnTo>
                  <a:lnTo>
                    <a:pt x="537781" y="730091"/>
                  </a:lnTo>
                  <a:lnTo>
                    <a:pt x="537781" y="730091"/>
                  </a:lnTo>
                  <a:lnTo>
                    <a:pt x="539210" y="730187"/>
                  </a:lnTo>
                  <a:lnTo>
                    <a:pt x="539210" y="730187"/>
                  </a:lnTo>
                  <a:lnTo>
                    <a:pt x="540639" y="730282"/>
                  </a:lnTo>
                  <a:lnTo>
                    <a:pt x="540639" y="730282"/>
                  </a:lnTo>
                  <a:lnTo>
                    <a:pt x="541115" y="730282"/>
                  </a:lnTo>
                  <a:cubicBezTo>
                    <a:pt x="542258" y="730282"/>
                    <a:pt x="543115" y="730377"/>
                    <a:pt x="544259" y="730377"/>
                  </a:cubicBezTo>
                  <a:lnTo>
                    <a:pt x="563594" y="730377"/>
                  </a:lnTo>
                  <a:lnTo>
                    <a:pt x="565880" y="730377"/>
                  </a:lnTo>
                  <a:cubicBezTo>
                    <a:pt x="610457" y="730377"/>
                    <a:pt x="646843" y="766763"/>
                    <a:pt x="646843" y="811339"/>
                  </a:cubicBezTo>
                  <a:lnTo>
                    <a:pt x="646843" y="814864"/>
                  </a:lnTo>
                  <a:lnTo>
                    <a:pt x="646843" y="816388"/>
                  </a:lnTo>
                  <a:lnTo>
                    <a:pt x="646843" y="816388"/>
                  </a:lnTo>
                  <a:lnTo>
                    <a:pt x="646938" y="817817"/>
                  </a:lnTo>
                  <a:lnTo>
                    <a:pt x="646938" y="817817"/>
                  </a:lnTo>
                  <a:lnTo>
                    <a:pt x="647033" y="819245"/>
                  </a:lnTo>
                  <a:lnTo>
                    <a:pt x="647033" y="819245"/>
                  </a:lnTo>
                  <a:lnTo>
                    <a:pt x="647129" y="820674"/>
                  </a:lnTo>
                  <a:lnTo>
                    <a:pt x="647129" y="820674"/>
                  </a:lnTo>
                  <a:lnTo>
                    <a:pt x="647319" y="822103"/>
                  </a:lnTo>
                  <a:lnTo>
                    <a:pt x="647319" y="822103"/>
                  </a:lnTo>
                  <a:lnTo>
                    <a:pt x="647510" y="823531"/>
                  </a:lnTo>
                  <a:lnTo>
                    <a:pt x="647510" y="823531"/>
                  </a:lnTo>
                  <a:lnTo>
                    <a:pt x="647795" y="824960"/>
                  </a:lnTo>
                  <a:lnTo>
                    <a:pt x="647795" y="824960"/>
                  </a:lnTo>
                  <a:cubicBezTo>
                    <a:pt x="647890" y="825437"/>
                    <a:pt x="647986" y="825913"/>
                    <a:pt x="648081" y="826389"/>
                  </a:cubicBezTo>
                  <a:lnTo>
                    <a:pt x="648081" y="826389"/>
                  </a:lnTo>
                  <a:lnTo>
                    <a:pt x="648367" y="827818"/>
                  </a:lnTo>
                  <a:lnTo>
                    <a:pt x="648367" y="827818"/>
                  </a:lnTo>
                  <a:lnTo>
                    <a:pt x="648748" y="829247"/>
                  </a:lnTo>
                  <a:lnTo>
                    <a:pt x="648748" y="829247"/>
                  </a:lnTo>
                  <a:cubicBezTo>
                    <a:pt x="654939" y="852392"/>
                    <a:pt x="675227" y="870204"/>
                    <a:pt x="700088" y="872300"/>
                  </a:cubicBezTo>
                  <a:lnTo>
                    <a:pt x="700088" y="872300"/>
                  </a:lnTo>
                  <a:lnTo>
                    <a:pt x="701516" y="872395"/>
                  </a:lnTo>
                  <a:lnTo>
                    <a:pt x="701516" y="872395"/>
                  </a:lnTo>
                  <a:lnTo>
                    <a:pt x="701993" y="872395"/>
                  </a:lnTo>
                  <a:cubicBezTo>
                    <a:pt x="703136" y="872395"/>
                    <a:pt x="703993" y="872490"/>
                    <a:pt x="705136" y="872490"/>
                  </a:cubicBezTo>
                  <a:lnTo>
                    <a:pt x="712565" y="872490"/>
                  </a:lnTo>
                  <a:cubicBezTo>
                    <a:pt x="757142" y="872490"/>
                    <a:pt x="793528" y="908876"/>
                    <a:pt x="793528" y="953453"/>
                  </a:cubicBezTo>
                  <a:lnTo>
                    <a:pt x="793528" y="956977"/>
                  </a:lnTo>
                  <a:lnTo>
                    <a:pt x="793528" y="958501"/>
                  </a:lnTo>
                  <a:lnTo>
                    <a:pt x="793528" y="958501"/>
                  </a:lnTo>
                  <a:lnTo>
                    <a:pt x="793623" y="959930"/>
                  </a:lnTo>
                  <a:lnTo>
                    <a:pt x="793623" y="959930"/>
                  </a:lnTo>
                  <a:lnTo>
                    <a:pt x="793718" y="961358"/>
                  </a:lnTo>
                  <a:lnTo>
                    <a:pt x="793718" y="961358"/>
                  </a:lnTo>
                  <a:lnTo>
                    <a:pt x="793813" y="962787"/>
                  </a:lnTo>
                  <a:lnTo>
                    <a:pt x="793813" y="962787"/>
                  </a:lnTo>
                  <a:lnTo>
                    <a:pt x="794004" y="964216"/>
                  </a:lnTo>
                  <a:lnTo>
                    <a:pt x="794004" y="964216"/>
                  </a:lnTo>
                  <a:lnTo>
                    <a:pt x="794195" y="965645"/>
                  </a:lnTo>
                  <a:lnTo>
                    <a:pt x="794195" y="965645"/>
                  </a:lnTo>
                  <a:cubicBezTo>
                    <a:pt x="797147" y="983361"/>
                    <a:pt x="807530" y="998315"/>
                    <a:pt x="823151" y="1007269"/>
                  </a:cubicBezTo>
                  <a:lnTo>
                    <a:pt x="823722" y="1007555"/>
                  </a:lnTo>
                  <a:lnTo>
                    <a:pt x="823722" y="1007555"/>
                  </a:lnTo>
                  <a:lnTo>
                    <a:pt x="824960" y="1008221"/>
                  </a:lnTo>
                  <a:lnTo>
                    <a:pt x="824960" y="1008221"/>
                  </a:lnTo>
                  <a:lnTo>
                    <a:pt x="826198" y="1008888"/>
                  </a:lnTo>
                  <a:lnTo>
                    <a:pt x="826198" y="1008888"/>
                  </a:lnTo>
                  <a:lnTo>
                    <a:pt x="827437" y="1009460"/>
                  </a:lnTo>
                  <a:lnTo>
                    <a:pt x="827437" y="1009460"/>
                  </a:lnTo>
                  <a:cubicBezTo>
                    <a:pt x="827818" y="1009650"/>
                    <a:pt x="828294" y="1009841"/>
                    <a:pt x="828675" y="1010031"/>
                  </a:cubicBezTo>
                  <a:lnTo>
                    <a:pt x="828675" y="1010031"/>
                  </a:lnTo>
                  <a:lnTo>
                    <a:pt x="830009" y="1010603"/>
                  </a:lnTo>
                  <a:lnTo>
                    <a:pt x="830009" y="1010603"/>
                  </a:lnTo>
                  <a:lnTo>
                    <a:pt x="831342" y="1011079"/>
                  </a:lnTo>
                  <a:lnTo>
                    <a:pt x="831342" y="1011079"/>
                  </a:lnTo>
                  <a:lnTo>
                    <a:pt x="832676" y="1011555"/>
                  </a:lnTo>
                  <a:lnTo>
                    <a:pt x="832676" y="1011555"/>
                  </a:lnTo>
                  <a:lnTo>
                    <a:pt x="832961" y="1011650"/>
                  </a:lnTo>
                  <a:cubicBezTo>
                    <a:pt x="833723" y="1011841"/>
                    <a:pt x="834295" y="1012031"/>
                    <a:pt x="835057" y="1012317"/>
                  </a:cubicBezTo>
                  <a:lnTo>
                    <a:pt x="835343" y="1012412"/>
                  </a:lnTo>
                  <a:lnTo>
                    <a:pt x="835343" y="1012412"/>
                  </a:lnTo>
                  <a:lnTo>
                    <a:pt x="836676" y="1012793"/>
                  </a:lnTo>
                  <a:lnTo>
                    <a:pt x="836676" y="1012793"/>
                  </a:lnTo>
                  <a:lnTo>
                    <a:pt x="838010" y="1013174"/>
                  </a:lnTo>
                  <a:lnTo>
                    <a:pt x="838010" y="1013174"/>
                  </a:lnTo>
                  <a:lnTo>
                    <a:pt x="839438" y="1013460"/>
                  </a:lnTo>
                  <a:lnTo>
                    <a:pt x="839438" y="1013460"/>
                  </a:lnTo>
                  <a:cubicBezTo>
                    <a:pt x="839914" y="1013555"/>
                    <a:pt x="840391" y="1013651"/>
                    <a:pt x="840867" y="1013746"/>
                  </a:cubicBezTo>
                  <a:lnTo>
                    <a:pt x="840867" y="1013746"/>
                  </a:lnTo>
                  <a:lnTo>
                    <a:pt x="841153" y="1013746"/>
                  </a:lnTo>
                  <a:cubicBezTo>
                    <a:pt x="842010" y="1013841"/>
                    <a:pt x="842677" y="1014031"/>
                    <a:pt x="843534" y="1014127"/>
                  </a:cubicBezTo>
                  <a:lnTo>
                    <a:pt x="843820" y="1014127"/>
                  </a:lnTo>
                  <a:lnTo>
                    <a:pt x="843820" y="1014127"/>
                  </a:lnTo>
                  <a:lnTo>
                    <a:pt x="845248" y="1014317"/>
                  </a:lnTo>
                  <a:lnTo>
                    <a:pt x="845248" y="1014317"/>
                  </a:lnTo>
                  <a:lnTo>
                    <a:pt x="846677" y="1014413"/>
                  </a:lnTo>
                  <a:lnTo>
                    <a:pt x="846677" y="1014413"/>
                  </a:lnTo>
                  <a:lnTo>
                    <a:pt x="848106" y="1014508"/>
                  </a:lnTo>
                  <a:lnTo>
                    <a:pt x="848106" y="1014508"/>
                  </a:lnTo>
                  <a:lnTo>
                    <a:pt x="848582" y="1014508"/>
                  </a:lnTo>
                  <a:cubicBezTo>
                    <a:pt x="849725" y="1014508"/>
                    <a:pt x="850583" y="1014603"/>
                    <a:pt x="851726" y="1014603"/>
                  </a:cubicBezTo>
                  <a:lnTo>
                    <a:pt x="871156" y="1014603"/>
                  </a:lnTo>
                  <a:lnTo>
                    <a:pt x="878110" y="1014603"/>
                  </a:lnTo>
                  <a:cubicBezTo>
                    <a:pt x="922687" y="1014603"/>
                    <a:pt x="959072" y="1050989"/>
                    <a:pt x="959072" y="1095566"/>
                  </a:cubicBezTo>
                  <a:lnTo>
                    <a:pt x="959072" y="1105376"/>
                  </a:lnTo>
                  <a:lnTo>
                    <a:pt x="959072" y="1106805"/>
                  </a:lnTo>
                  <a:lnTo>
                    <a:pt x="959072" y="1106805"/>
                  </a:lnTo>
                  <a:lnTo>
                    <a:pt x="959168" y="1108234"/>
                  </a:lnTo>
                  <a:lnTo>
                    <a:pt x="959168" y="1108234"/>
                  </a:lnTo>
                  <a:lnTo>
                    <a:pt x="959263" y="1109663"/>
                  </a:lnTo>
                  <a:lnTo>
                    <a:pt x="959263" y="1109663"/>
                  </a:lnTo>
                  <a:lnTo>
                    <a:pt x="959358" y="1111091"/>
                  </a:lnTo>
                  <a:lnTo>
                    <a:pt x="959358" y="1111091"/>
                  </a:lnTo>
                  <a:lnTo>
                    <a:pt x="959548" y="1112520"/>
                  </a:lnTo>
                  <a:lnTo>
                    <a:pt x="959548" y="1112520"/>
                  </a:lnTo>
                  <a:lnTo>
                    <a:pt x="959739" y="1113949"/>
                  </a:lnTo>
                  <a:lnTo>
                    <a:pt x="959739" y="1113949"/>
                  </a:lnTo>
                  <a:lnTo>
                    <a:pt x="959930" y="1115378"/>
                  </a:lnTo>
                  <a:lnTo>
                    <a:pt x="959930" y="1115378"/>
                  </a:lnTo>
                  <a:cubicBezTo>
                    <a:pt x="960025" y="1115854"/>
                    <a:pt x="960120" y="1116330"/>
                    <a:pt x="960215" y="1116806"/>
                  </a:cubicBezTo>
                  <a:lnTo>
                    <a:pt x="960215" y="1116806"/>
                  </a:lnTo>
                  <a:lnTo>
                    <a:pt x="960501" y="1118235"/>
                  </a:lnTo>
                  <a:lnTo>
                    <a:pt x="960501" y="1118235"/>
                  </a:lnTo>
                  <a:lnTo>
                    <a:pt x="960882" y="1119664"/>
                  </a:lnTo>
                  <a:lnTo>
                    <a:pt x="960882" y="1119664"/>
                  </a:lnTo>
                  <a:lnTo>
                    <a:pt x="961263" y="1120997"/>
                  </a:lnTo>
                  <a:lnTo>
                    <a:pt x="961263" y="1120997"/>
                  </a:lnTo>
                  <a:lnTo>
                    <a:pt x="961644" y="1122331"/>
                  </a:lnTo>
                  <a:lnTo>
                    <a:pt x="961644" y="1122331"/>
                  </a:lnTo>
                  <a:lnTo>
                    <a:pt x="962120" y="1123664"/>
                  </a:lnTo>
                  <a:lnTo>
                    <a:pt x="962120" y="1123664"/>
                  </a:lnTo>
                  <a:lnTo>
                    <a:pt x="962597" y="1124998"/>
                  </a:lnTo>
                  <a:lnTo>
                    <a:pt x="962597" y="1124998"/>
                  </a:lnTo>
                  <a:lnTo>
                    <a:pt x="963073" y="1126331"/>
                  </a:lnTo>
                  <a:lnTo>
                    <a:pt x="963073" y="1126331"/>
                  </a:lnTo>
                  <a:lnTo>
                    <a:pt x="963644" y="1127665"/>
                  </a:lnTo>
                  <a:lnTo>
                    <a:pt x="963644" y="1127665"/>
                  </a:lnTo>
                  <a:lnTo>
                    <a:pt x="964216" y="1128903"/>
                  </a:lnTo>
                  <a:lnTo>
                    <a:pt x="964216" y="1128903"/>
                  </a:lnTo>
                  <a:lnTo>
                    <a:pt x="964787" y="1130141"/>
                  </a:lnTo>
                  <a:lnTo>
                    <a:pt x="964787" y="1130141"/>
                  </a:lnTo>
                  <a:lnTo>
                    <a:pt x="965454" y="1131380"/>
                  </a:lnTo>
                  <a:lnTo>
                    <a:pt x="965454" y="1131380"/>
                  </a:lnTo>
                  <a:cubicBezTo>
                    <a:pt x="965645" y="1131761"/>
                    <a:pt x="965835" y="1132237"/>
                    <a:pt x="966121" y="1132618"/>
                  </a:cubicBezTo>
                  <a:lnTo>
                    <a:pt x="966121" y="1132618"/>
                  </a:lnTo>
                  <a:lnTo>
                    <a:pt x="966788" y="1133856"/>
                  </a:lnTo>
                  <a:lnTo>
                    <a:pt x="966788" y="1133856"/>
                  </a:lnTo>
                  <a:cubicBezTo>
                    <a:pt x="966978" y="1134237"/>
                    <a:pt x="967264" y="1134618"/>
                    <a:pt x="967454" y="1135094"/>
                  </a:cubicBezTo>
                  <a:lnTo>
                    <a:pt x="967454" y="1135094"/>
                  </a:lnTo>
                  <a:lnTo>
                    <a:pt x="968216" y="1136237"/>
                  </a:lnTo>
                  <a:lnTo>
                    <a:pt x="968216" y="1136237"/>
                  </a:lnTo>
                  <a:lnTo>
                    <a:pt x="968978" y="1137380"/>
                  </a:lnTo>
                  <a:lnTo>
                    <a:pt x="968978" y="1137380"/>
                  </a:lnTo>
                  <a:lnTo>
                    <a:pt x="969740" y="1138523"/>
                  </a:lnTo>
                  <a:lnTo>
                    <a:pt x="969740" y="1138523"/>
                  </a:lnTo>
                  <a:lnTo>
                    <a:pt x="970597" y="1139666"/>
                  </a:lnTo>
                  <a:lnTo>
                    <a:pt x="970597" y="1139666"/>
                  </a:lnTo>
                  <a:lnTo>
                    <a:pt x="971455" y="1140809"/>
                  </a:lnTo>
                  <a:lnTo>
                    <a:pt x="971455" y="1140809"/>
                  </a:lnTo>
                  <a:cubicBezTo>
                    <a:pt x="971740" y="1141190"/>
                    <a:pt x="972026" y="1141571"/>
                    <a:pt x="972312" y="1141857"/>
                  </a:cubicBezTo>
                  <a:lnTo>
                    <a:pt x="972312" y="1141857"/>
                  </a:lnTo>
                  <a:lnTo>
                    <a:pt x="973169" y="1142905"/>
                  </a:lnTo>
                  <a:lnTo>
                    <a:pt x="973169" y="1142905"/>
                  </a:lnTo>
                  <a:lnTo>
                    <a:pt x="974122" y="1143953"/>
                  </a:lnTo>
                  <a:lnTo>
                    <a:pt x="974122" y="1143953"/>
                  </a:lnTo>
                  <a:lnTo>
                    <a:pt x="975074" y="1145000"/>
                  </a:lnTo>
                  <a:lnTo>
                    <a:pt x="975074" y="1145000"/>
                  </a:lnTo>
                  <a:lnTo>
                    <a:pt x="976027" y="1145953"/>
                  </a:lnTo>
                  <a:lnTo>
                    <a:pt x="976027" y="1145953"/>
                  </a:lnTo>
                  <a:lnTo>
                    <a:pt x="976979" y="1146905"/>
                  </a:lnTo>
                  <a:lnTo>
                    <a:pt x="976979" y="1146905"/>
                  </a:lnTo>
                  <a:lnTo>
                    <a:pt x="978027" y="1147858"/>
                  </a:lnTo>
                  <a:lnTo>
                    <a:pt x="978027" y="1147858"/>
                  </a:lnTo>
                  <a:lnTo>
                    <a:pt x="979075" y="1148810"/>
                  </a:lnTo>
                  <a:lnTo>
                    <a:pt x="979075" y="1148810"/>
                  </a:lnTo>
                  <a:lnTo>
                    <a:pt x="980122" y="1149668"/>
                  </a:lnTo>
                  <a:lnTo>
                    <a:pt x="980122" y="1149668"/>
                  </a:lnTo>
                  <a:cubicBezTo>
                    <a:pt x="980504" y="1149953"/>
                    <a:pt x="980885" y="1150239"/>
                    <a:pt x="981170" y="1150525"/>
                  </a:cubicBezTo>
                  <a:lnTo>
                    <a:pt x="981170" y="1150525"/>
                  </a:lnTo>
                  <a:cubicBezTo>
                    <a:pt x="981551" y="1150811"/>
                    <a:pt x="981932" y="1151096"/>
                    <a:pt x="982218" y="1151382"/>
                  </a:cubicBezTo>
                  <a:lnTo>
                    <a:pt x="982218" y="1151382"/>
                  </a:lnTo>
                  <a:lnTo>
                    <a:pt x="983361" y="1152239"/>
                  </a:lnTo>
                  <a:lnTo>
                    <a:pt x="983361" y="1152239"/>
                  </a:lnTo>
                  <a:lnTo>
                    <a:pt x="984504" y="1153001"/>
                  </a:lnTo>
                  <a:lnTo>
                    <a:pt x="984504" y="1153001"/>
                  </a:lnTo>
                  <a:lnTo>
                    <a:pt x="985647" y="1153763"/>
                  </a:lnTo>
                  <a:lnTo>
                    <a:pt x="985647" y="1153763"/>
                  </a:lnTo>
                  <a:lnTo>
                    <a:pt x="986790" y="1154525"/>
                  </a:lnTo>
                  <a:lnTo>
                    <a:pt x="986790" y="1154525"/>
                  </a:lnTo>
                  <a:lnTo>
                    <a:pt x="988028" y="1155192"/>
                  </a:lnTo>
                  <a:lnTo>
                    <a:pt x="988028" y="1155192"/>
                  </a:lnTo>
                  <a:lnTo>
                    <a:pt x="989267" y="1155859"/>
                  </a:lnTo>
                  <a:lnTo>
                    <a:pt x="989267" y="1155859"/>
                  </a:lnTo>
                  <a:lnTo>
                    <a:pt x="990505" y="1156526"/>
                  </a:lnTo>
                  <a:lnTo>
                    <a:pt x="990505" y="1156526"/>
                  </a:lnTo>
                  <a:lnTo>
                    <a:pt x="991743" y="1157192"/>
                  </a:lnTo>
                  <a:lnTo>
                    <a:pt x="991743" y="1157192"/>
                  </a:lnTo>
                  <a:lnTo>
                    <a:pt x="992981" y="1157764"/>
                  </a:lnTo>
                  <a:lnTo>
                    <a:pt x="992981" y="1157764"/>
                  </a:lnTo>
                  <a:cubicBezTo>
                    <a:pt x="993362" y="1157954"/>
                    <a:pt x="993838" y="1158145"/>
                    <a:pt x="994220" y="1158335"/>
                  </a:cubicBezTo>
                  <a:lnTo>
                    <a:pt x="994220" y="1158335"/>
                  </a:lnTo>
                  <a:lnTo>
                    <a:pt x="995553" y="1158907"/>
                  </a:lnTo>
                  <a:lnTo>
                    <a:pt x="995553" y="1158907"/>
                  </a:lnTo>
                  <a:lnTo>
                    <a:pt x="996887" y="1159383"/>
                  </a:lnTo>
                  <a:lnTo>
                    <a:pt x="996887" y="1159383"/>
                  </a:lnTo>
                  <a:lnTo>
                    <a:pt x="998220" y="1159859"/>
                  </a:lnTo>
                  <a:lnTo>
                    <a:pt x="998220" y="1159859"/>
                  </a:lnTo>
                  <a:lnTo>
                    <a:pt x="999554" y="1160336"/>
                  </a:lnTo>
                  <a:lnTo>
                    <a:pt x="999554" y="1160336"/>
                  </a:lnTo>
                  <a:lnTo>
                    <a:pt x="1000887" y="1160717"/>
                  </a:lnTo>
                  <a:lnTo>
                    <a:pt x="1000887" y="1160717"/>
                  </a:lnTo>
                  <a:lnTo>
                    <a:pt x="1002221" y="1161098"/>
                  </a:lnTo>
                  <a:lnTo>
                    <a:pt x="1002221" y="1161098"/>
                  </a:lnTo>
                  <a:lnTo>
                    <a:pt x="1003554" y="1161479"/>
                  </a:lnTo>
                  <a:lnTo>
                    <a:pt x="1003554" y="1161479"/>
                  </a:lnTo>
                  <a:lnTo>
                    <a:pt x="1004983" y="1161764"/>
                  </a:lnTo>
                  <a:lnTo>
                    <a:pt x="1004983" y="1161764"/>
                  </a:lnTo>
                  <a:cubicBezTo>
                    <a:pt x="1005459" y="1161860"/>
                    <a:pt x="1005935" y="1161955"/>
                    <a:pt x="1006412" y="1162050"/>
                  </a:cubicBezTo>
                  <a:lnTo>
                    <a:pt x="1006412" y="1162050"/>
                  </a:lnTo>
                  <a:lnTo>
                    <a:pt x="1007840" y="1162336"/>
                  </a:lnTo>
                  <a:lnTo>
                    <a:pt x="1007840" y="1162336"/>
                  </a:lnTo>
                  <a:lnTo>
                    <a:pt x="1009269" y="1162526"/>
                  </a:lnTo>
                  <a:lnTo>
                    <a:pt x="1009269" y="1162526"/>
                  </a:lnTo>
                  <a:lnTo>
                    <a:pt x="1010698" y="1162717"/>
                  </a:lnTo>
                  <a:lnTo>
                    <a:pt x="1010698" y="1162717"/>
                  </a:lnTo>
                  <a:lnTo>
                    <a:pt x="1012127" y="1162812"/>
                  </a:lnTo>
                  <a:lnTo>
                    <a:pt x="1012127" y="1162812"/>
                  </a:lnTo>
                  <a:lnTo>
                    <a:pt x="1013555" y="1162907"/>
                  </a:lnTo>
                  <a:lnTo>
                    <a:pt x="1013555" y="1162907"/>
                  </a:lnTo>
                  <a:lnTo>
                    <a:pt x="1014031" y="1162907"/>
                  </a:lnTo>
                  <a:cubicBezTo>
                    <a:pt x="1015079" y="1162907"/>
                    <a:pt x="1016032" y="1163003"/>
                    <a:pt x="1017175" y="1163003"/>
                  </a:cubicBezTo>
                  <a:lnTo>
                    <a:pt x="1047560" y="1163003"/>
                  </a:lnTo>
                  <a:lnTo>
                    <a:pt x="1199483" y="1163003"/>
                  </a:lnTo>
                  <a:cubicBezTo>
                    <a:pt x="1244060" y="1163003"/>
                    <a:pt x="1280446" y="1199388"/>
                    <a:pt x="1280446" y="1243965"/>
                  </a:cubicBezTo>
                  <a:lnTo>
                    <a:pt x="1280446" y="1375886"/>
                  </a:lnTo>
                  <a:lnTo>
                    <a:pt x="1280446" y="1539431"/>
                  </a:lnTo>
                  <a:lnTo>
                    <a:pt x="1280446" y="1542574"/>
                  </a:lnTo>
                  <a:cubicBezTo>
                    <a:pt x="1280446" y="1574292"/>
                    <a:pt x="1306354" y="1600200"/>
                    <a:pt x="1338072" y="1600200"/>
                  </a:cubicBezTo>
                  <a:lnTo>
                    <a:pt x="1358075" y="1600200"/>
                  </a:lnTo>
                  <a:cubicBezTo>
                    <a:pt x="1389793" y="1600200"/>
                    <a:pt x="1415701" y="1574292"/>
                    <a:pt x="1415701" y="1542574"/>
                  </a:cubicBezTo>
                  <a:lnTo>
                    <a:pt x="1415701" y="1534477"/>
                  </a:lnTo>
                  <a:cubicBezTo>
                    <a:pt x="1415701" y="1489900"/>
                    <a:pt x="1452086" y="1453515"/>
                    <a:pt x="1496663" y="1453515"/>
                  </a:cubicBezTo>
                  <a:lnTo>
                    <a:pt x="1527239" y="1453515"/>
                  </a:lnTo>
                  <a:cubicBezTo>
                    <a:pt x="1558957" y="1453515"/>
                    <a:pt x="1584865" y="1427607"/>
                    <a:pt x="1584865" y="1395889"/>
                  </a:cubicBezTo>
                  <a:lnTo>
                    <a:pt x="1584865" y="1375886"/>
                  </a:lnTo>
                  <a:cubicBezTo>
                    <a:pt x="1584865" y="1351026"/>
                    <a:pt x="1568958" y="1329690"/>
                    <a:pt x="1546765" y="1321689"/>
                  </a:cubicBezTo>
                  <a:cubicBezTo>
                    <a:pt x="1535716" y="1317689"/>
                    <a:pt x="1493520" y="1325689"/>
                    <a:pt x="1477518" y="1318070"/>
                  </a:cubicBezTo>
                  <a:cubicBezTo>
                    <a:pt x="1439609" y="1299877"/>
                    <a:pt x="1425226" y="1259014"/>
                    <a:pt x="1429988" y="1231487"/>
                  </a:cubicBezTo>
                  <a:cubicBezTo>
                    <a:pt x="1436846" y="1192435"/>
                    <a:pt x="1459039" y="1164527"/>
                    <a:pt x="1498759" y="1164527"/>
                  </a:cubicBezTo>
                  <a:lnTo>
                    <a:pt x="1681829" y="1164527"/>
                  </a:lnTo>
                  <a:cubicBezTo>
                    <a:pt x="1713548" y="1164527"/>
                    <a:pt x="1739456" y="1138619"/>
                    <a:pt x="1739456" y="1106900"/>
                  </a:cubicBezTo>
                  <a:lnTo>
                    <a:pt x="1739456" y="1086898"/>
                  </a:lnTo>
                  <a:cubicBezTo>
                    <a:pt x="1739456" y="1055180"/>
                    <a:pt x="1713548" y="1029272"/>
                    <a:pt x="1681829" y="1029272"/>
                  </a:cubicBezTo>
                  <a:lnTo>
                    <a:pt x="1498854" y="1029272"/>
                  </a:lnTo>
                  <a:cubicBezTo>
                    <a:pt x="1454277" y="1029272"/>
                    <a:pt x="1417892" y="992886"/>
                    <a:pt x="1417892" y="948309"/>
                  </a:cubicBezTo>
                  <a:lnTo>
                    <a:pt x="1417892" y="942594"/>
                  </a:lnTo>
                  <a:cubicBezTo>
                    <a:pt x="1417892" y="910876"/>
                    <a:pt x="1391984" y="884968"/>
                    <a:pt x="1360265" y="884968"/>
                  </a:cubicBezTo>
                  <a:lnTo>
                    <a:pt x="1186148" y="884968"/>
                  </a:lnTo>
                  <a:cubicBezTo>
                    <a:pt x="1141571" y="884968"/>
                    <a:pt x="1105186" y="848582"/>
                    <a:pt x="1105186" y="804005"/>
                  </a:cubicBezTo>
                  <a:lnTo>
                    <a:pt x="1105186" y="646176"/>
                  </a:lnTo>
                  <a:cubicBezTo>
                    <a:pt x="1105186" y="635508"/>
                    <a:pt x="1102233" y="625412"/>
                    <a:pt x="1097089" y="616839"/>
                  </a:cubicBezTo>
                  <a:cubicBezTo>
                    <a:pt x="1096804" y="616458"/>
                    <a:pt x="1096613" y="616077"/>
                    <a:pt x="1096423" y="615696"/>
                  </a:cubicBezTo>
                  <a:cubicBezTo>
                    <a:pt x="1086517" y="598361"/>
                    <a:pt x="1067753" y="586550"/>
                    <a:pt x="1046417" y="586550"/>
                  </a:cubicBezTo>
                  <a:lnTo>
                    <a:pt x="1024128" y="586550"/>
                  </a:lnTo>
                  <a:cubicBezTo>
                    <a:pt x="979551" y="586550"/>
                    <a:pt x="943165" y="550164"/>
                    <a:pt x="943165" y="505587"/>
                  </a:cubicBezTo>
                  <a:lnTo>
                    <a:pt x="943165" y="505206"/>
                  </a:lnTo>
                  <a:cubicBezTo>
                    <a:pt x="943165" y="473488"/>
                    <a:pt x="917162" y="447770"/>
                    <a:pt x="885539" y="446818"/>
                  </a:cubicBezTo>
                  <a:lnTo>
                    <a:pt x="844772" y="445580"/>
                  </a:lnTo>
                  <a:cubicBezTo>
                    <a:pt x="816864" y="441674"/>
                    <a:pt x="795242" y="417481"/>
                    <a:pt x="795242" y="388525"/>
                  </a:cubicBezTo>
                  <a:lnTo>
                    <a:pt x="795242" y="368522"/>
                  </a:lnTo>
                  <a:cubicBezTo>
                    <a:pt x="795242" y="336804"/>
                    <a:pt x="821150" y="310896"/>
                    <a:pt x="852869" y="310896"/>
                  </a:cubicBezTo>
                  <a:lnTo>
                    <a:pt x="952119" y="310896"/>
                  </a:lnTo>
                  <a:lnTo>
                    <a:pt x="951167" y="57626"/>
                  </a:lnTo>
                  <a:cubicBezTo>
                    <a:pt x="951071" y="26003"/>
                    <a:pt x="925259" y="0"/>
                    <a:pt x="893540" y="0"/>
                  </a:cubicBezTo>
                  <a:lnTo>
                    <a:pt x="214598" y="0"/>
                  </a:lnTo>
                  <a:cubicBezTo>
                    <a:pt x="185166" y="0"/>
                    <a:pt x="160592" y="22479"/>
                    <a:pt x="157353" y="51149"/>
                  </a:cubicBezTo>
                  <a:lnTo>
                    <a:pt x="157353" y="93059"/>
                  </a:lnTo>
                  <a:cubicBezTo>
                    <a:pt x="157353" y="124778"/>
                    <a:pt x="131445" y="150686"/>
                    <a:pt x="99727" y="150686"/>
                  </a:cubicBezTo>
                  <a:lnTo>
                    <a:pt x="0" y="150686"/>
                  </a:lnTo>
                  <a:lnTo>
                    <a:pt x="476" y="514921"/>
                  </a:lnTo>
                  <a:lnTo>
                    <a:pt x="476" y="514921"/>
                  </a:lnTo>
                  <a:close/>
                  <a:moveTo>
                    <a:pt x="959358" y="1105281"/>
                  </a:moveTo>
                  <a:lnTo>
                    <a:pt x="959358" y="1105281"/>
                  </a:lnTo>
                  <a:lnTo>
                    <a:pt x="959358" y="1105281"/>
                  </a:lnTo>
                  <a:lnTo>
                    <a:pt x="959358" y="1105281"/>
                  </a:lnTo>
                  <a:close/>
                  <a:moveTo>
                    <a:pt x="486156" y="672655"/>
                  </a:moveTo>
                  <a:lnTo>
                    <a:pt x="486156" y="672655"/>
                  </a:lnTo>
                  <a:lnTo>
                    <a:pt x="486156" y="672655"/>
                  </a:lnTo>
                  <a:lnTo>
                    <a:pt x="486156" y="672655"/>
                  </a:lnTo>
                  <a:close/>
                  <a:moveTo>
                    <a:pt x="647033" y="814769"/>
                  </a:moveTo>
                  <a:lnTo>
                    <a:pt x="647033" y="814769"/>
                  </a:lnTo>
                  <a:lnTo>
                    <a:pt x="647033" y="814769"/>
                  </a:lnTo>
                  <a:lnTo>
                    <a:pt x="647033" y="814769"/>
                  </a:lnTo>
                  <a:close/>
                  <a:moveTo>
                    <a:pt x="793813" y="956881"/>
                  </a:moveTo>
                  <a:lnTo>
                    <a:pt x="793813" y="956881"/>
                  </a:lnTo>
                  <a:lnTo>
                    <a:pt x="793813" y="956881"/>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1" name="Freeform: Shape 190">
              <a:extLst>
                <a:ext uri="{FF2B5EF4-FFF2-40B4-BE49-F238E27FC236}">
                  <a16:creationId xmlns:a16="http://schemas.microsoft.com/office/drawing/2014/main" id="{0175BE5F-38C5-471D-9653-1F23F877B7AF}"/>
                </a:ext>
              </a:extLst>
            </p:cNvPr>
            <p:cNvSpPr/>
            <p:nvPr/>
          </p:nvSpPr>
          <p:spPr>
            <a:xfrm>
              <a:off x="2597579" y="3391265"/>
              <a:ext cx="633888" cy="436149"/>
            </a:xfrm>
            <a:custGeom>
              <a:avLst/>
              <a:gdLst>
                <a:gd name="connsiteX0" fmla="*/ 633889 w 633888"/>
                <a:gd name="connsiteY0" fmla="*/ 285464 h 436149"/>
                <a:gd name="connsiteX1" fmla="*/ 633889 w 633888"/>
                <a:gd name="connsiteY1" fmla="*/ 142208 h 436149"/>
                <a:gd name="connsiteX2" fmla="*/ 57626 w 633888"/>
                <a:gd name="connsiteY2" fmla="*/ 143256 h 436149"/>
                <a:gd name="connsiteX3" fmla="*/ 0 w 633888"/>
                <a:gd name="connsiteY3" fmla="*/ 200882 h 436149"/>
                <a:gd name="connsiteX4" fmla="*/ 0 w 633888"/>
                <a:gd name="connsiteY4" fmla="*/ 378523 h 436149"/>
                <a:gd name="connsiteX5" fmla="*/ 57626 w 633888"/>
                <a:gd name="connsiteY5" fmla="*/ 436150 h 436149"/>
                <a:gd name="connsiteX6" fmla="*/ 253079 w 633888"/>
                <a:gd name="connsiteY6" fmla="*/ 436150 h 436149"/>
                <a:gd name="connsiteX7" fmla="*/ 310705 w 633888"/>
                <a:gd name="connsiteY7" fmla="*/ 378523 h 436149"/>
                <a:gd name="connsiteX8" fmla="*/ 310705 w 633888"/>
                <a:gd name="connsiteY8" fmla="*/ 336613 h 436149"/>
                <a:gd name="connsiteX9" fmla="*/ 367951 w 633888"/>
                <a:gd name="connsiteY9" fmla="*/ 285464 h 436149"/>
                <a:gd name="connsiteX10" fmla="*/ 633889 w 633888"/>
                <a:gd name="connsiteY10" fmla="*/ 285464 h 436149"/>
                <a:gd name="connsiteX11" fmla="*/ 633889 w 633888"/>
                <a:gd name="connsiteY11" fmla="*/ 285464 h 436149"/>
                <a:gd name="connsiteX12" fmla="*/ 91345 w 633888"/>
                <a:gd name="connsiteY12" fmla="*/ 0 h 436149"/>
                <a:gd name="connsiteX13" fmla="*/ 91345 w 633888"/>
                <a:gd name="connsiteY13" fmla="*/ 0 h 436149"/>
                <a:gd name="connsiteX14" fmla="*/ 91345 w 633888"/>
                <a:gd name="connsiteY14" fmla="*/ 0 h 436149"/>
                <a:gd name="connsiteX15" fmla="*/ 91345 w 633888"/>
                <a:gd name="connsiteY15" fmla="*/ 0 h 43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3888" h="436149">
                  <a:moveTo>
                    <a:pt x="633889" y="285464"/>
                  </a:moveTo>
                  <a:lnTo>
                    <a:pt x="633889" y="142208"/>
                  </a:lnTo>
                  <a:cubicBezTo>
                    <a:pt x="427482" y="142208"/>
                    <a:pt x="249746" y="143256"/>
                    <a:pt x="57626" y="143256"/>
                  </a:cubicBezTo>
                  <a:cubicBezTo>
                    <a:pt x="25908" y="143256"/>
                    <a:pt x="0" y="169164"/>
                    <a:pt x="0" y="200882"/>
                  </a:cubicBezTo>
                  <a:lnTo>
                    <a:pt x="0" y="378523"/>
                  </a:lnTo>
                  <a:cubicBezTo>
                    <a:pt x="0" y="410242"/>
                    <a:pt x="25908" y="436150"/>
                    <a:pt x="57626" y="436150"/>
                  </a:cubicBezTo>
                  <a:lnTo>
                    <a:pt x="253079" y="436150"/>
                  </a:lnTo>
                  <a:cubicBezTo>
                    <a:pt x="284797" y="436150"/>
                    <a:pt x="310705" y="410242"/>
                    <a:pt x="310705" y="378523"/>
                  </a:cubicBezTo>
                  <a:lnTo>
                    <a:pt x="310705" y="336613"/>
                  </a:lnTo>
                  <a:cubicBezTo>
                    <a:pt x="313944" y="307943"/>
                    <a:pt x="338519" y="285464"/>
                    <a:pt x="367951" y="285464"/>
                  </a:cubicBezTo>
                  <a:lnTo>
                    <a:pt x="633889" y="285464"/>
                  </a:lnTo>
                  <a:lnTo>
                    <a:pt x="633889" y="285464"/>
                  </a:lnTo>
                  <a:close/>
                  <a:moveTo>
                    <a:pt x="91345" y="0"/>
                  </a:moveTo>
                  <a:lnTo>
                    <a:pt x="91345" y="0"/>
                  </a:lnTo>
                  <a:lnTo>
                    <a:pt x="91345" y="0"/>
                  </a:lnTo>
                  <a:lnTo>
                    <a:pt x="91345"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2" name="Freeform: Shape 191">
              <a:extLst>
                <a:ext uri="{FF2B5EF4-FFF2-40B4-BE49-F238E27FC236}">
                  <a16:creationId xmlns:a16="http://schemas.microsoft.com/office/drawing/2014/main" id="{AFC9A18B-BCB3-4C5B-8A90-7CD820B7456E}"/>
                </a:ext>
              </a:extLst>
            </p:cNvPr>
            <p:cNvSpPr/>
            <p:nvPr/>
          </p:nvSpPr>
          <p:spPr>
            <a:xfrm>
              <a:off x="3231373" y="3411077"/>
              <a:ext cx="951737" cy="573595"/>
            </a:xfrm>
            <a:custGeom>
              <a:avLst/>
              <a:gdLst>
                <a:gd name="connsiteX0" fmla="*/ 472440 w 951737"/>
                <a:gd name="connsiteY0" fmla="*/ 0 h 573595"/>
                <a:gd name="connsiteX1" fmla="*/ 951738 w 951737"/>
                <a:gd name="connsiteY1" fmla="*/ 0 h 573595"/>
                <a:gd name="connsiteX2" fmla="*/ 951738 w 951737"/>
                <a:gd name="connsiteY2" fmla="*/ 213265 h 573595"/>
                <a:gd name="connsiteX3" fmla="*/ 894112 w 951737"/>
                <a:gd name="connsiteY3" fmla="*/ 270891 h 573595"/>
                <a:gd name="connsiteX4" fmla="*/ 859250 w 951737"/>
                <a:gd name="connsiteY4" fmla="*/ 270891 h 573595"/>
                <a:gd name="connsiteX5" fmla="*/ 786574 w 951737"/>
                <a:gd name="connsiteY5" fmla="*/ 347567 h 573595"/>
                <a:gd name="connsiteX6" fmla="*/ 786574 w 951737"/>
                <a:gd name="connsiteY6" fmla="*/ 515969 h 573595"/>
                <a:gd name="connsiteX7" fmla="*/ 728948 w 951737"/>
                <a:gd name="connsiteY7" fmla="*/ 573596 h 573595"/>
                <a:gd name="connsiteX8" fmla="*/ 472535 w 951737"/>
                <a:gd name="connsiteY8" fmla="*/ 573596 h 573595"/>
                <a:gd name="connsiteX9" fmla="*/ 475869 w 951737"/>
                <a:gd name="connsiteY9" fmla="*/ 515969 h 573595"/>
                <a:gd name="connsiteX10" fmla="*/ 475869 w 951737"/>
                <a:gd name="connsiteY10" fmla="*/ 316802 h 573595"/>
                <a:gd name="connsiteX11" fmla="*/ 418624 w 951737"/>
                <a:gd name="connsiteY11" fmla="*/ 265652 h 573595"/>
                <a:gd name="connsiteX12" fmla="*/ 0 w 951737"/>
                <a:gd name="connsiteY12" fmla="*/ 265652 h 573595"/>
                <a:gd name="connsiteX13" fmla="*/ 0 w 951737"/>
                <a:gd name="connsiteY13" fmla="*/ 122396 h 573595"/>
                <a:gd name="connsiteX14" fmla="*/ 78772 w 951737"/>
                <a:gd name="connsiteY14" fmla="*/ 122396 h 573595"/>
                <a:gd name="connsiteX15" fmla="*/ 93345 w 951737"/>
                <a:gd name="connsiteY15" fmla="*/ 121729 h 573595"/>
                <a:gd name="connsiteX16" fmla="*/ 101251 w 951737"/>
                <a:gd name="connsiteY16" fmla="*/ 121348 h 573595"/>
                <a:gd name="connsiteX17" fmla="*/ 400240 w 951737"/>
                <a:gd name="connsiteY17" fmla="*/ 121348 h 573595"/>
                <a:gd name="connsiteX18" fmla="*/ 470249 w 951737"/>
                <a:gd name="connsiteY18" fmla="*/ 51340 h 573595"/>
                <a:gd name="connsiteX19" fmla="*/ 472440 w 951737"/>
                <a:gd name="connsiteY19" fmla="*/ 0 h 573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51737" h="573595">
                  <a:moveTo>
                    <a:pt x="472440" y="0"/>
                  </a:moveTo>
                  <a:lnTo>
                    <a:pt x="951738" y="0"/>
                  </a:lnTo>
                  <a:lnTo>
                    <a:pt x="951738" y="213265"/>
                  </a:lnTo>
                  <a:cubicBezTo>
                    <a:pt x="951738" y="244983"/>
                    <a:pt x="925830" y="270891"/>
                    <a:pt x="894112" y="270891"/>
                  </a:cubicBezTo>
                  <a:lnTo>
                    <a:pt x="859250" y="270891"/>
                  </a:lnTo>
                  <a:cubicBezTo>
                    <a:pt x="802957" y="270891"/>
                    <a:pt x="784955" y="325946"/>
                    <a:pt x="786574" y="347567"/>
                  </a:cubicBezTo>
                  <a:lnTo>
                    <a:pt x="786574" y="515969"/>
                  </a:lnTo>
                  <a:cubicBezTo>
                    <a:pt x="786574" y="547688"/>
                    <a:pt x="760666" y="573596"/>
                    <a:pt x="728948" y="573596"/>
                  </a:cubicBezTo>
                  <a:lnTo>
                    <a:pt x="472535" y="573596"/>
                  </a:lnTo>
                  <a:lnTo>
                    <a:pt x="475869" y="515969"/>
                  </a:lnTo>
                  <a:lnTo>
                    <a:pt x="475869" y="316802"/>
                  </a:lnTo>
                  <a:cubicBezTo>
                    <a:pt x="472630" y="288131"/>
                    <a:pt x="448056" y="265652"/>
                    <a:pt x="418624" y="265652"/>
                  </a:cubicBezTo>
                  <a:lnTo>
                    <a:pt x="0" y="265652"/>
                  </a:lnTo>
                  <a:lnTo>
                    <a:pt x="0" y="122396"/>
                  </a:lnTo>
                  <a:lnTo>
                    <a:pt x="78772" y="122396"/>
                  </a:lnTo>
                  <a:cubicBezTo>
                    <a:pt x="83725" y="122396"/>
                    <a:pt x="88582" y="122111"/>
                    <a:pt x="93345" y="121729"/>
                  </a:cubicBezTo>
                  <a:cubicBezTo>
                    <a:pt x="96107" y="121444"/>
                    <a:pt x="98488" y="121348"/>
                    <a:pt x="101251" y="121348"/>
                  </a:cubicBezTo>
                  <a:lnTo>
                    <a:pt x="400240" y="121348"/>
                  </a:lnTo>
                  <a:cubicBezTo>
                    <a:pt x="438721" y="121348"/>
                    <a:pt x="468630" y="89821"/>
                    <a:pt x="470249" y="51340"/>
                  </a:cubicBezTo>
                  <a:lnTo>
                    <a:pt x="472440" y="0"/>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3" name="Freeform: Shape 192">
              <a:extLst>
                <a:ext uri="{FF2B5EF4-FFF2-40B4-BE49-F238E27FC236}">
                  <a16:creationId xmlns:a16="http://schemas.microsoft.com/office/drawing/2014/main" id="{D79E45CE-F531-430F-A611-EFC1194E3BFE}"/>
                </a:ext>
              </a:extLst>
            </p:cNvPr>
            <p:cNvSpPr/>
            <p:nvPr/>
          </p:nvSpPr>
          <p:spPr>
            <a:xfrm>
              <a:off x="3704003" y="3830177"/>
              <a:ext cx="314039" cy="154495"/>
            </a:xfrm>
            <a:custGeom>
              <a:avLst/>
              <a:gdLst>
                <a:gd name="connsiteX0" fmla="*/ 314039 w 314039"/>
                <a:gd name="connsiteY0" fmla="*/ 0 h 154495"/>
                <a:gd name="connsiteX1" fmla="*/ 314039 w 314039"/>
                <a:gd name="connsiteY1" fmla="*/ 96869 h 154495"/>
                <a:gd name="connsiteX2" fmla="*/ 256413 w 314039"/>
                <a:gd name="connsiteY2" fmla="*/ 154496 h 154495"/>
                <a:gd name="connsiteX3" fmla="*/ 0 w 314039"/>
                <a:gd name="connsiteY3" fmla="*/ 154496 h 154495"/>
                <a:gd name="connsiteX4" fmla="*/ 3334 w 314039"/>
                <a:gd name="connsiteY4" fmla="*/ 96869 h 154495"/>
                <a:gd name="connsiteX5" fmla="*/ 3334 w 314039"/>
                <a:gd name="connsiteY5" fmla="*/ 0 h 154495"/>
                <a:gd name="connsiteX6" fmla="*/ 314039 w 314039"/>
                <a:gd name="connsiteY6" fmla="*/ 0 h 154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039" h="154495">
                  <a:moveTo>
                    <a:pt x="314039" y="0"/>
                  </a:moveTo>
                  <a:lnTo>
                    <a:pt x="314039" y="96869"/>
                  </a:lnTo>
                  <a:cubicBezTo>
                    <a:pt x="314039" y="128588"/>
                    <a:pt x="288131" y="154496"/>
                    <a:pt x="256413" y="154496"/>
                  </a:cubicBezTo>
                  <a:lnTo>
                    <a:pt x="0" y="154496"/>
                  </a:lnTo>
                  <a:lnTo>
                    <a:pt x="3334" y="96869"/>
                  </a:lnTo>
                  <a:lnTo>
                    <a:pt x="3334" y="0"/>
                  </a:lnTo>
                  <a:lnTo>
                    <a:pt x="314039" y="0"/>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4" name="Freeform: Shape 193">
              <a:extLst>
                <a:ext uri="{FF2B5EF4-FFF2-40B4-BE49-F238E27FC236}">
                  <a16:creationId xmlns:a16="http://schemas.microsoft.com/office/drawing/2014/main" id="{FDE15936-D8D8-440F-BA99-7BB8F07288B1}"/>
                </a:ext>
              </a:extLst>
            </p:cNvPr>
            <p:cNvSpPr/>
            <p:nvPr/>
          </p:nvSpPr>
          <p:spPr>
            <a:xfrm>
              <a:off x="3828495" y="3830462"/>
              <a:ext cx="820769" cy="493014"/>
            </a:xfrm>
            <a:custGeom>
              <a:avLst/>
              <a:gdLst>
                <a:gd name="connsiteX0" fmla="*/ 0 w 820769"/>
                <a:gd name="connsiteY0" fmla="*/ 154210 h 493014"/>
                <a:gd name="connsiteX1" fmla="*/ 41053 w 820769"/>
                <a:gd name="connsiteY1" fmla="*/ 220313 h 493014"/>
                <a:gd name="connsiteX2" fmla="*/ 41053 w 820769"/>
                <a:gd name="connsiteY2" fmla="*/ 239268 h 493014"/>
                <a:gd name="connsiteX3" fmla="*/ 98679 w 820769"/>
                <a:gd name="connsiteY3" fmla="*/ 296894 h 493014"/>
                <a:gd name="connsiteX4" fmla="*/ 126778 w 820769"/>
                <a:gd name="connsiteY4" fmla="*/ 296894 h 493014"/>
                <a:gd name="connsiteX5" fmla="*/ 207740 w 820769"/>
                <a:gd name="connsiteY5" fmla="*/ 377857 h 493014"/>
                <a:gd name="connsiteX6" fmla="*/ 207740 w 820769"/>
                <a:gd name="connsiteY6" fmla="*/ 385001 h 493014"/>
                <a:gd name="connsiteX7" fmla="*/ 207740 w 820769"/>
                <a:gd name="connsiteY7" fmla="*/ 386524 h 493014"/>
                <a:gd name="connsiteX8" fmla="*/ 207740 w 820769"/>
                <a:gd name="connsiteY8" fmla="*/ 386524 h 493014"/>
                <a:gd name="connsiteX9" fmla="*/ 207835 w 820769"/>
                <a:gd name="connsiteY9" fmla="*/ 387953 h 493014"/>
                <a:gd name="connsiteX10" fmla="*/ 207835 w 820769"/>
                <a:gd name="connsiteY10" fmla="*/ 387953 h 493014"/>
                <a:gd name="connsiteX11" fmla="*/ 207931 w 820769"/>
                <a:gd name="connsiteY11" fmla="*/ 389382 h 493014"/>
                <a:gd name="connsiteX12" fmla="*/ 207931 w 820769"/>
                <a:gd name="connsiteY12" fmla="*/ 389382 h 493014"/>
                <a:gd name="connsiteX13" fmla="*/ 208026 w 820769"/>
                <a:gd name="connsiteY13" fmla="*/ 390811 h 493014"/>
                <a:gd name="connsiteX14" fmla="*/ 208026 w 820769"/>
                <a:gd name="connsiteY14" fmla="*/ 390811 h 493014"/>
                <a:gd name="connsiteX15" fmla="*/ 208216 w 820769"/>
                <a:gd name="connsiteY15" fmla="*/ 392239 h 493014"/>
                <a:gd name="connsiteX16" fmla="*/ 208216 w 820769"/>
                <a:gd name="connsiteY16" fmla="*/ 392239 h 493014"/>
                <a:gd name="connsiteX17" fmla="*/ 208407 w 820769"/>
                <a:gd name="connsiteY17" fmla="*/ 393668 h 493014"/>
                <a:gd name="connsiteX18" fmla="*/ 208407 w 820769"/>
                <a:gd name="connsiteY18" fmla="*/ 393668 h 493014"/>
                <a:gd name="connsiteX19" fmla="*/ 208597 w 820769"/>
                <a:gd name="connsiteY19" fmla="*/ 395097 h 493014"/>
                <a:gd name="connsiteX20" fmla="*/ 208597 w 820769"/>
                <a:gd name="connsiteY20" fmla="*/ 395097 h 493014"/>
                <a:gd name="connsiteX21" fmla="*/ 230886 w 820769"/>
                <a:gd name="connsiteY21" fmla="*/ 431102 h 493014"/>
                <a:gd name="connsiteX22" fmla="*/ 230886 w 820769"/>
                <a:gd name="connsiteY22" fmla="*/ 431102 h 493014"/>
                <a:gd name="connsiteX23" fmla="*/ 232029 w 820769"/>
                <a:gd name="connsiteY23" fmla="*/ 431959 h 493014"/>
                <a:gd name="connsiteX24" fmla="*/ 232029 w 820769"/>
                <a:gd name="connsiteY24" fmla="*/ 431959 h 493014"/>
                <a:gd name="connsiteX25" fmla="*/ 233172 w 820769"/>
                <a:gd name="connsiteY25" fmla="*/ 432721 h 493014"/>
                <a:gd name="connsiteX26" fmla="*/ 233172 w 820769"/>
                <a:gd name="connsiteY26" fmla="*/ 432721 h 493014"/>
                <a:gd name="connsiteX27" fmla="*/ 234315 w 820769"/>
                <a:gd name="connsiteY27" fmla="*/ 433483 h 493014"/>
                <a:gd name="connsiteX28" fmla="*/ 234315 w 820769"/>
                <a:gd name="connsiteY28" fmla="*/ 433483 h 493014"/>
                <a:gd name="connsiteX29" fmla="*/ 235458 w 820769"/>
                <a:gd name="connsiteY29" fmla="*/ 434245 h 493014"/>
                <a:gd name="connsiteX30" fmla="*/ 235458 w 820769"/>
                <a:gd name="connsiteY30" fmla="*/ 434245 h 493014"/>
                <a:gd name="connsiteX31" fmla="*/ 236029 w 820769"/>
                <a:gd name="connsiteY31" fmla="*/ 434530 h 493014"/>
                <a:gd name="connsiteX32" fmla="*/ 237363 w 820769"/>
                <a:gd name="connsiteY32" fmla="*/ 435293 h 493014"/>
                <a:gd name="connsiteX33" fmla="*/ 237934 w 820769"/>
                <a:gd name="connsiteY33" fmla="*/ 435578 h 493014"/>
                <a:gd name="connsiteX34" fmla="*/ 237934 w 820769"/>
                <a:gd name="connsiteY34" fmla="*/ 435578 h 493014"/>
                <a:gd name="connsiteX35" fmla="*/ 239173 w 820769"/>
                <a:gd name="connsiteY35" fmla="*/ 436245 h 493014"/>
                <a:gd name="connsiteX36" fmla="*/ 239173 w 820769"/>
                <a:gd name="connsiteY36" fmla="*/ 436245 h 493014"/>
                <a:gd name="connsiteX37" fmla="*/ 240411 w 820769"/>
                <a:gd name="connsiteY37" fmla="*/ 436912 h 493014"/>
                <a:gd name="connsiteX38" fmla="*/ 240411 w 820769"/>
                <a:gd name="connsiteY38" fmla="*/ 436912 h 493014"/>
                <a:gd name="connsiteX39" fmla="*/ 241649 w 820769"/>
                <a:gd name="connsiteY39" fmla="*/ 437483 h 493014"/>
                <a:gd name="connsiteX40" fmla="*/ 241649 w 820769"/>
                <a:gd name="connsiteY40" fmla="*/ 437483 h 493014"/>
                <a:gd name="connsiteX41" fmla="*/ 242888 w 820769"/>
                <a:gd name="connsiteY41" fmla="*/ 438055 h 493014"/>
                <a:gd name="connsiteX42" fmla="*/ 242888 w 820769"/>
                <a:gd name="connsiteY42" fmla="*/ 438055 h 493014"/>
                <a:gd name="connsiteX43" fmla="*/ 244221 w 820769"/>
                <a:gd name="connsiteY43" fmla="*/ 438626 h 493014"/>
                <a:gd name="connsiteX44" fmla="*/ 244221 w 820769"/>
                <a:gd name="connsiteY44" fmla="*/ 438626 h 493014"/>
                <a:gd name="connsiteX45" fmla="*/ 245554 w 820769"/>
                <a:gd name="connsiteY45" fmla="*/ 439103 h 493014"/>
                <a:gd name="connsiteX46" fmla="*/ 245554 w 820769"/>
                <a:gd name="connsiteY46" fmla="*/ 439103 h 493014"/>
                <a:gd name="connsiteX47" fmla="*/ 246888 w 820769"/>
                <a:gd name="connsiteY47" fmla="*/ 439579 h 493014"/>
                <a:gd name="connsiteX48" fmla="*/ 246888 w 820769"/>
                <a:gd name="connsiteY48" fmla="*/ 439579 h 493014"/>
                <a:gd name="connsiteX49" fmla="*/ 247174 w 820769"/>
                <a:gd name="connsiteY49" fmla="*/ 439674 h 493014"/>
                <a:gd name="connsiteX50" fmla="*/ 249269 w 820769"/>
                <a:gd name="connsiteY50" fmla="*/ 440341 h 493014"/>
                <a:gd name="connsiteX51" fmla="*/ 249555 w 820769"/>
                <a:gd name="connsiteY51" fmla="*/ 440436 h 493014"/>
                <a:gd name="connsiteX52" fmla="*/ 249555 w 820769"/>
                <a:gd name="connsiteY52" fmla="*/ 440436 h 493014"/>
                <a:gd name="connsiteX53" fmla="*/ 250888 w 820769"/>
                <a:gd name="connsiteY53" fmla="*/ 440817 h 493014"/>
                <a:gd name="connsiteX54" fmla="*/ 250888 w 820769"/>
                <a:gd name="connsiteY54" fmla="*/ 440817 h 493014"/>
                <a:gd name="connsiteX55" fmla="*/ 252222 w 820769"/>
                <a:gd name="connsiteY55" fmla="*/ 441198 h 493014"/>
                <a:gd name="connsiteX56" fmla="*/ 252222 w 820769"/>
                <a:gd name="connsiteY56" fmla="*/ 441198 h 493014"/>
                <a:gd name="connsiteX57" fmla="*/ 253651 w 820769"/>
                <a:gd name="connsiteY57" fmla="*/ 441484 h 493014"/>
                <a:gd name="connsiteX58" fmla="*/ 253651 w 820769"/>
                <a:gd name="connsiteY58" fmla="*/ 441484 h 493014"/>
                <a:gd name="connsiteX59" fmla="*/ 255079 w 820769"/>
                <a:gd name="connsiteY59" fmla="*/ 441770 h 493014"/>
                <a:gd name="connsiteX60" fmla="*/ 255079 w 820769"/>
                <a:gd name="connsiteY60" fmla="*/ 441770 h 493014"/>
                <a:gd name="connsiteX61" fmla="*/ 255365 w 820769"/>
                <a:gd name="connsiteY61" fmla="*/ 441770 h 493014"/>
                <a:gd name="connsiteX62" fmla="*/ 257746 w 820769"/>
                <a:gd name="connsiteY62" fmla="*/ 442151 h 493014"/>
                <a:gd name="connsiteX63" fmla="*/ 258032 w 820769"/>
                <a:gd name="connsiteY63" fmla="*/ 442151 h 493014"/>
                <a:gd name="connsiteX64" fmla="*/ 258032 w 820769"/>
                <a:gd name="connsiteY64" fmla="*/ 442151 h 493014"/>
                <a:gd name="connsiteX65" fmla="*/ 259461 w 820769"/>
                <a:gd name="connsiteY65" fmla="*/ 442341 h 493014"/>
                <a:gd name="connsiteX66" fmla="*/ 259461 w 820769"/>
                <a:gd name="connsiteY66" fmla="*/ 442341 h 493014"/>
                <a:gd name="connsiteX67" fmla="*/ 260890 w 820769"/>
                <a:gd name="connsiteY67" fmla="*/ 442436 h 493014"/>
                <a:gd name="connsiteX68" fmla="*/ 260890 w 820769"/>
                <a:gd name="connsiteY68" fmla="*/ 442436 h 493014"/>
                <a:gd name="connsiteX69" fmla="*/ 262318 w 820769"/>
                <a:gd name="connsiteY69" fmla="*/ 442531 h 493014"/>
                <a:gd name="connsiteX70" fmla="*/ 262318 w 820769"/>
                <a:gd name="connsiteY70" fmla="*/ 442531 h 493014"/>
                <a:gd name="connsiteX71" fmla="*/ 262795 w 820769"/>
                <a:gd name="connsiteY71" fmla="*/ 442531 h 493014"/>
                <a:gd name="connsiteX72" fmla="*/ 265938 w 820769"/>
                <a:gd name="connsiteY72" fmla="*/ 442627 h 493014"/>
                <a:gd name="connsiteX73" fmla="*/ 431768 w 820769"/>
                <a:gd name="connsiteY73" fmla="*/ 442627 h 493014"/>
                <a:gd name="connsiteX74" fmla="*/ 434054 w 820769"/>
                <a:gd name="connsiteY74" fmla="*/ 442627 h 493014"/>
                <a:gd name="connsiteX75" fmla="*/ 509016 w 820769"/>
                <a:gd name="connsiteY75" fmla="*/ 493014 h 493014"/>
                <a:gd name="connsiteX76" fmla="*/ 506349 w 820769"/>
                <a:gd name="connsiteY76" fmla="*/ 345377 h 493014"/>
                <a:gd name="connsiteX77" fmla="*/ 423767 w 820769"/>
                <a:gd name="connsiteY77" fmla="*/ 276130 h 493014"/>
                <a:gd name="connsiteX78" fmla="*/ 408622 w 820769"/>
                <a:gd name="connsiteY78" fmla="*/ 276130 h 493014"/>
                <a:gd name="connsiteX79" fmla="*/ 350996 w 820769"/>
                <a:gd name="connsiteY79" fmla="*/ 218504 h 493014"/>
                <a:gd name="connsiteX80" fmla="*/ 350996 w 820769"/>
                <a:gd name="connsiteY80" fmla="*/ 198501 h 493014"/>
                <a:gd name="connsiteX81" fmla="*/ 408622 w 820769"/>
                <a:gd name="connsiteY81" fmla="*/ 140875 h 493014"/>
                <a:gd name="connsiteX82" fmla="*/ 820769 w 820769"/>
                <a:gd name="connsiteY82" fmla="*/ 140875 h 493014"/>
                <a:gd name="connsiteX83" fmla="*/ 820769 w 820769"/>
                <a:gd name="connsiteY83" fmla="*/ 0 h 493014"/>
                <a:gd name="connsiteX84" fmla="*/ 189547 w 820769"/>
                <a:gd name="connsiteY84" fmla="*/ 0 h 493014"/>
                <a:gd name="connsiteX85" fmla="*/ 189547 w 820769"/>
                <a:gd name="connsiteY85" fmla="*/ 96869 h 493014"/>
                <a:gd name="connsiteX86" fmla="*/ 131921 w 820769"/>
                <a:gd name="connsiteY86" fmla="*/ 154496 h 493014"/>
                <a:gd name="connsiteX87" fmla="*/ 0 w 820769"/>
                <a:gd name="connsiteY87" fmla="*/ 154496 h 493014"/>
                <a:gd name="connsiteX88" fmla="*/ 0 w 820769"/>
                <a:gd name="connsiteY88" fmla="*/ 154210 h 493014"/>
                <a:gd name="connsiteX89" fmla="*/ 207740 w 820769"/>
                <a:gd name="connsiteY89" fmla="*/ 384905 h 493014"/>
                <a:gd name="connsiteX90" fmla="*/ 207740 w 820769"/>
                <a:gd name="connsiteY90" fmla="*/ 384905 h 493014"/>
                <a:gd name="connsiteX91" fmla="*/ 207740 w 820769"/>
                <a:gd name="connsiteY91" fmla="*/ 384905 h 493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820769" h="493014">
                  <a:moveTo>
                    <a:pt x="0" y="154210"/>
                  </a:moveTo>
                  <a:cubicBezTo>
                    <a:pt x="24003" y="154496"/>
                    <a:pt x="41053" y="169450"/>
                    <a:pt x="41053" y="220313"/>
                  </a:cubicBezTo>
                  <a:lnTo>
                    <a:pt x="41053" y="239268"/>
                  </a:lnTo>
                  <a:cubicBezTo>
                    <a:pt x="41053" y="270986"/>
                    <a:pt x="66961" y="296894"/>
                    <a:pt x="98679" y="296894"/>
                  </a:cubicBezTo>
                  <a:lnTo>
                    <a:pt x="126778" y="296894"/>
                  </a:lnTo>
                  <a:cubicBezTo>
                    <a:pt x="171355" y="296894"/>
                    <a:pt x="207740" y="333280"/>
                    <a:pt x="207740" y="377857"/>
                  </a:cubicBezTo>
                  <a:lnTo>
                    <a:pt x="207740" y="385001"/>
                  </a:lnTo>
                  <a:lnTo>
                    <a:pt x="207740" y="386524"/>
                  </a:lnTo>
                  <a:lnTo>
                    <a:pt x="207740" y="386524"/>
                  </a:lnTo>
                  <a:lnTo>
                    <a:pt x="207835" y="387953"/>
                  </a:lnTo>
                  <a:lnTo>
                    <a:pt x="207835" y="387953"/>
                  </a:lnTo>
                  <a:lnTo>
                    <a:pt x="207931" y="389382"/>
                  </a:lnTo>
                  <a:lnTo>
                    <a:pt x="207931" y="389382"/>
                  </a:lnTo>
                  <a:lnTo>
                    <a:pt x="208026" y="390811"/>
                  </a:lnTo>
                  <a:lnTo>
                    <a:pt x="208026" y="390811"/>
                  </a:lnTo>
                  <a:lnTo>
                    <a:pt x="208216" y="392239"/>
                  </a:lnTo>
                  <a:lnTo>
                    <a:pt x="208216" y="392239"/>
                  </a:lnTo>
                  <a:lnTo>
                    <a:pt x="208407" y="393668"/>
                  </a:lnTo>
                  <a:lnTo>
                    <a:pt x="208407" y="393668"/>
                  </a:lnTo>
                  <a:lnTo>
                    <a:pt x="208597" y="395097"/>
                  </a:lnTo>
                  <a:lnTo>
                    <a:pt x="208597" y="395097"/>
                  </a:lnTo>
                  <a:cubicBezTo>
                    <a:pt x="211074" y="409289"/>
                    <a:pt x="219265" y="422243"/>
                    <a:pt x="230886" y="431102"/>
                  </a:cubicBezTo>
                  <a:lnTo>
                    <a:pt x="230886" y="431102"/>
                  </a:lnTo>
                  <a:lnTo>
                    <a:pt x="232029" y="431959"/>
                  </a:lnTo>
                  <a:lnTo>
                    <a:pt x="232029" y="431959"/>
                  </a:lnTo>
                  <a:lnTo>
                    <a:pt x="233172" y="432721"/>
                  </a:lnTo>
                  <a:lnTo>
                    <a:pt x="233172" y="432721"/>
                  </a:lnTo>
                  <a:lnTo>
                    <a:pt x="234315" y="433483"/>
                  </a:lnTo>
                  <a:lnTo>
                    <a:pt x="234315" y="433483"/>
                  </a:lnTo>
                  <a:lnTo>
                    <a:pt x="235458" y="434245"/>
                  </a:lnTo>
                  <a:lnTo>
                    <a:pt x="235458" y="434245"/>
                  </a:lnTo>
                  <a:lnTo>
                    <a:pt x="236029" y="434530"/>
                  </a:lnTo>
                  <a:cubicBezTo>
                    <a:pt x="236506" y="434816"/>
                    <a:pt x="236887" y="435007"/>
                    <a:pt x="237363" y="435293"/>
                  </a:cubicBezTo>
                  <a:lnTo>
                    <a:pt x="237934" y="435578"/>
                  </a:lnTo>
                  <a:lnTo>
                    <a:pt x="237934" y="435578"/>
                  </a:lnTo>
                  <a:lnTo>
                    <a:pt x="239173" y="436245"/>
                  </a:lnTo>
                  <a:lnTo>
                    <a:pt x="239173" y="436245"/>
                  </a:lnTo>
                  <a:lnTo>
                    <a:pt x="240411" y="436912"/>
                  </a:lnTo>
                  <a:lnTo>
                    <a:pt x="240411" y="436912"/>
                  </a:lnTo>
                  <a:lnTo>
                    <a:pt x="241649" y="437483"/>
                  </a:lnTo>
                  <a:lnTo>
                    <a:pt x="241649" y="437483"/>
                  </a:lnTo>
                  <a:cubicBezTo>
                    <a:pt x="242030" y="437674"/>
                    <a:pt x="242506" y="437864"/>
                    <a:pt x="242888" y="438055"/>
                  </a:cubicBezTo>
                  <a:lnTo>
                    <a:pt x="242888" y="438055"/>
                  </a:lnTo>
                  <a:lnTo>
                    <a:pt x="244221" y="438626"/>
                  </a:lnTo>
                  <a:lnTo>
                    <a:pt x="244221" y="438626"/>
                  </a:lnTo>
                  <a:lnTo>
                    <a:pt x="245554" y="439103"/>
                  </a:lnTo>
                  <a:lnTo>
                    <a:pt x="245554" y="439103"/>
                  </a:lnTo>
                  <a:lnTo>
                    <a:pt x="246888" y="439579"/>
                  </a:lnTo>
                  <a:lnTo>
                    <a:pt x="246888" y="439579"/>
                  </a:lnTo>
                  <a:lnTo>
                    <a:pt x="247174" y="439674"/>
                  </a:lnTo>
                  <a:cubicBezTo>
                    <a:pt x="247936" y="439864"/>
                    <a:pt x="248507" y="440055"/>
                    <a:pt x="249269" y="440341"/>
                  </a:cubicBezTo>
                  <a:lnTo>
                    <a:pt x="249555" y="440436"/>
                  </a:lnTo>
                  <a:lnTo>
                    <a:pt x="249555" y="440436"/>
                  </a:lnTo>
                  <a:lnTo>
                    <a:pt x="250888" y="440817"/>
                  </a:lnTo>
                  <a:lnTo>
                    <a:pt x="250888" y="440817"/>
                  </a:lnTo>
                  <a:lnTo>
                    <a:pt x="252222" y="441198"/>
                  </a:lnTo>
                  <a:lnTo>
                    <a:pt x="252222" y="441198"/>
                  </a:lnTo>
                  <a:lnTo>
                    <a:pt x="253651" y="441484"/>
                  </a:lnTo>
                  <a:lnTo>
                    <a:pt x="253651" y="441484"/>
                  </a:lnTo>
                  <a:cubicBezTo>
                    <a:pt x="254127" y="441579"/>
                    <a:pt x="254603" y="441674"/>
                    <a:pt x="255079" y="441770"/>
                  </a:cubicBezTo>
                  <a:lnTo>
                    <a:pt x="255079" y="441770"/>
                  </a:lnTo>
                  <a:lnTo>
                    <a:pt x="255365" y="441770"/>
                  </a:lnTo>
                  <a:cubicBezTo>
                    <a:pt x="256222" y="441865"/>
                    <a:pt x="256889" y="442055"/>
                    <a:pt x="257746" y="442151"/>
                  </a:cubicBezTo>
                  <a:lnTo>
                    <a:pt x="258032" y="442151"/>
                  </a:lnTo>
                  <a:lnTo>
                    <a:pt x="258032" y="442151"/>
                  </a:lnTo>
                  <a:lnTo>
                    <a:pt x="259461" y="442341"/>
                  </a:lnTo>
                  <a:lnTo>
                    <a:pt x="259461" y="442341"/>
                  </a:lnTo>
                  <a:lnTo>
                    <a:pt x="260890" y="442436"/>
                  </a:lnTo>
                  <a:lnTo>
                    <a:pt x="260890" y="442436"/>
                  </a:lnTo>
                  <a:lnTo>
                    <a:pt x="262318" y="442531"/>
                  </a:lnTo>
                  <a:lnTo>
                    <a:pt x="262318" y="442531"/>
                  </a:lnTo>
                  <a:lnTo>
                    <a:pt x="262795" y="442531"/>
                  </a:lnTo>
                  <a:cubicBezTo>
                    <a:pt x="263938" y="442531"/>
                    <a:pt x="264795" y="442627"/>
                    <a:pt x="265938" y="442627"/>
                  </a:cubicBezTo>
                  <a:lnTo>
                    <a:pt x="431768" y="442627"/>
                  </a:lnTo>
                  <a:lnTo>
                    <a:pt x="434054" y="442627"/>
                  </a:lnTo>
                  <a:cubicBezTo>
                    <a:pt x="467868" y="442627"/>
                    <a:pt x="496824" y="463487"/>
                    <a:pt x="509016" y="493014"/>
                  </a:cubicBezTo>
                  <a:lnTo>
                    <a:pt x="506349" y="345377"/>
                  </a:lnTo>
                  <a:cubicBezTo>
                    <a:pt x="505015" y="273463"/>
                    <a:pt x="439007" y="276606"/>
                    <a:pt x="423767" y="276130"/>
                  </a:cubicBezTo>
                  <a:lnTo>
                    <a:pt x="408622" y="276130"/>
                  </a:lnTo>
                  <a:cubicBezTo>
                    <a:pt x="376904" y="276130"/>
                    <a:pt x="350996" y="250222"/>
                    <a:pt x="350996" y="218504"/>
                  </a:cubicBezTo>
                  <a:lnTo>
                    <a:pt x="350996" y="198501"/>
                  </a:lnTo>
                  <a:cubicBezTo>
                    <a:pt x="350996" y="166783"/>
                    <a:pt x="376904" y="140875"/>
                    <a:pt x="408622" y="140875"/>
                  </a:cubicBezTo>
                  <a:lnTo>
                    <a:pt x="820769" y="140875"/>
                  </a:lnTo>
                  <a:lnTo>
                    <a:pt x="820769" y="0"/>
                  </a:lnTo>
                  <a:lnTo>
                    <a:pt x="189547" y="0"/>
                  </a:lnTo>
                  <a:lnTo>
                    <a:pt x="189547" y="96869"/>
                  </a:lnTo>
                  <a:cubicBezTo>
                    <a:pt x="189547" y="128588"/>
                    <a:pt x="163639" y="154496"/>
                    <a:pt x="131921" y="154496"/>
                  </a:cubicBezTo>
                  <a:lnTo>
                    <a:pt x="0" y="154496"/>
                  </a:lnTo>
                  <a:lnTo>
                    <a:pt x="0" y="154210"/>
                  </a:lnTo>
                  <a:close/>
                  <a:moveTo>
                    <a:pt x="207740" y="384905"/>
                  </a:moveTo>
                  <a:lnTo>
                    <a:pt x="207740" y="384905"/>
                  </a:lnTo>
                  <a:lnTo>
                    <a:pt x="207740" y="384905"/>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5" name="Freeform: Shape 194">
              <a:extLst>
                <a:ext uri="{FF2B5EF4-FFF2-40B4-BE49-F238E27FC236}">
                  <a16:creationId xmlns:a16="http://schemas.microsoft.com/office/drawing/2014/main" id="{E3C5FF34-A78C-4467-846C-713CB41EAF5B}"/>
                </a:ext>
              </a:extLst>
            </p:cNvPr>
            <p:cNvSpPr/>
            <p:nvPr/>
          </p:nvSpPr>
          <p:spPr>
            <a:xfrm>
              <a:off x="5452983" y="5721461"/>
              <a:ext cx="448627" cy="135254"/>
            </a:xfrm>
            <a:custGeom>
              <a:avLst/>
              <a:gdLst>
                <a:gd name="connsiteX0" fmla="*/ 0 w 448627"/>
                <a:gd name="connsiteY0" fmla="*/ 57626 h 135254"/>
                <a:gd name="connsiteX1" fmla="*/ 0 w 448627"/>
                <a:gd name="connsiteY1" fmla="*/ 77628 h 135254"/>
                <a:gd name="connsiteX2" fmla="*/ 57626 w 448627"/>
                <a:gd name="connsiteY2" fmla="*/ 135255 h 135254"/>
                <a:gd name="connsiteX3" fmla="*/ 391001 w 448627"/>
                <a:gd name="connsiteY3" fmla="*/ 135255 h 135254"/>
                <a:gd name="connsiteX4" fmla="*/ 448627 w 448627"/>
                <a:gd name="connsiteY4" fmla="*/ 77628 h 135254"/>
                <a:gd name="connsiteX5" fmla="*/ 448627 w 448627"/>
                <a:gd name="connsiteY5" fmla="*/ 57626 h 135254"/>
                <a:gd name="connsiteX6" fmla="*/ 391001 w 448627"/>
                <a:gd name="connsiteY6" fmla="*/ 0 h 135254"/>
                <a:gd name="connsiteX7" fmla="*/ 57626 w 448627"/>
                <a:gd name="connsiteY7" fmla="*/ 0 h 135254"/>
                <a:gd name="connsiteX8" fmla="*/ 0 w 448627"/>
                <a:gd name="connsiteY8" fmla="*/ 57626 h 13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8627" h="135254">
                  <a:moveTo>
                    <a:pt x="0" y="57626"/>
                  </a:moveTo>
                  <a:lnTo>
                    <a:pt x="0" y="77628"/>
                  </a:lnTo>
                  <a:cubicBezTo>
                    <a:pt x="0" y="109347"/>
                    <a:pt x="25908" y="135255"/>
                    <a:pt x="57626" y="135255"/>
                  </a:cubicBezTo>
                  <a:lnTo>
                    <a:pt x="391001" y="135255"/>
                  </a:lnTo>
                  <a:cubicBezTo>
                    <a:pt x="422720" y="135255"/>
                    <a:pt x="448627" y="109347"/>
                    <a:pt x="448627" y="77628"/>
                  </a:cubicBezTo>
                  <a:lnTo>
                    <a:pt x="448627" y="57626"/>
                  </a:lnTo>
                  <a:cubicBezTo>
                    <a:pt x="448627" y="25908"/>
                    <a:pt x="422720" y="0"/>
                    <a:pt x="391001" y="0"/>
                  </a:cubicBezTo>
                  <a:lnTo>
                    <a:pt x="57626" y="0"/>
                  </a:lnTo>
                  <a:cubicBezTo>
                    <a:pt x="26003" y="0"/>
                    <a:pt x="0" y="25908"/>
                    <a:pt x="0" y="57626"/>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6" name="Freeform: Shape 195">
              <a:extLst>
                <a:ext uri="{FF2B5EF4-FFF2-40B4-BE49-F238E27FC236}">
                  <a16:creationId xmlns:a16="http://schemas.microsoft.com/office/drawing/2014/main" id="{277F4E04-A131-42C8-A18A-6BF1E68E9761}"/>
                </a:ext>
              </a:extLst>
            </p:cNvPr>
            <p:cNvSpPr/>
            <p:nvPr/>
          </p:nvSpPr>
          <p:spPr>
            <a:xfrm>
              <a:off x="4806046" y="4414821"/>
              <a:ext cx="945927" cy="1170241"/>
            </a:xfrm>
            <a:custGeom>
              <a:avLst/>
              <a:gdLst>
                <a:gd name="connsiteX0" fmla="*/ 168402 w 945927"/>
                <a:gd name="connsiteY0" fmla="*/ 288131 h 1170241"/>
                <a:gd name="connsiteX1" fmla="*/ 168402 w 945927"/>
                <a:gd name="connsiteY1" fmla="*/ 520827 h 1170241"/>
                <a:gd name="connsiteX2" fmla="*/ 110776 w 945927"/>
                <a:gd name="connsiteY2" fmla="*/ 578453 h 1170241"/>
                <a:gd name="connsiteX3" fmla="*/ 0 w 945927"/>
                <a:gd name="connsiteY3" fmla="*/ 578453 h 1170241"/>
                <a:gd name="connsiteX4" fmla="*/ 0 w 945927"/>
                <a:gd name="connsiteY4" fmla="*/ 664083 h 1170241"/>
                <a:gd name="connsiteX5" fmla="*/ 0 w 945927"/>
                <a:gd name="connsiteY5" fmla="*/ 665607 h 1170241"/>
                <a:gd name="connsiteX6" fmla="*/ 0 w 945927"/>
                <a:gd name="connsiteY6" fmla="*/ 665607 h 1170241"/>
                <a:gd name="connsiteX7" fmla="*/ 95 w 945927"/>
                <a:gd name="connsiteY7" fmla="*/ 667036 h 1170241"/>
                <a:gd name="connsiteX8" fmla="*/ 95 w 945927"/>
                <a:gd name="connsiteY8" fmla="*/ 667036 h 1170241"/>
                <a:gd name="connsiteX9" fmla="*/ 190 w 945927"/>
                <a:gd name="connsiteY9" fmla="*/ 668465 h 1170241"/>
                <a:gd name="connsiteX10" fmla="*/ 190 w 945927"/>
                <a:gd name="connsiteY10" fmla="*/ 668465 h 1170241"/>
                <a:gd name="connsiteX11" fmla="*/ 286 w 945927"/>
                <a:gd name="connsiteY11" fmla="*/ 669893 h 1170241"/>
                <a:gd name="connsiteX12" fmla="*/ 286 w 945927"/>
                <a:gd name="connsiteY12" fmla="*/ 669893 h 1170241"/>
                <a:gd name="connsiteX13" fmla="*/ 476 w 945927"/>
                <a:gd name="connsiteY13" fmla="*/ 671322 h 1170241"/>
                <a:gd name="connsiteX14" fmla="*/ 476 w 945927"/>
                <a:gd name="connsiteY14" fmla="*/ 671322 h 1170241"/>
                <a:gd name="connsiteX15" fmla="*/ 667 w 945927"/>
                <a:gd name="connsiteY15" fmla="*/ 672751 h 1170241"/>
                <a:gd name="connsiteX16" fmla="*/ 667 w 945927"/>
                <a:gd name="connsiteY16" fmla="*/ 672751 h 1170241"/>
                <a:gd name="connsiteX17" fmla="*/ 29623 w 945927"/>
                <a:gd name="connsiteY17" fmla="*/ 714375 h 1170241"/>
                <a:gd name="connsiteX18" fmla="*/ 30194 w 945927"/>
                <a:gd name="connsiteY18" fmla="*/ 714661 h 1170241"/>
                <a:gd name="connsiteX19" fmla="*/ 30194 w 945927"/>
                <a:gd name="connsiteY19" fmla="*/ 714661 h 1170241"/>
                <a:gd name="connsiteX20" fmla="*/ 31432 w 945927"/>
                <a:gd name="connsiteY20" fmla="*/ 715328 h 1170241"/>
                <a:gd name="connsiteX21" fmla="*/ 31432 w 945927"/>
                <a:gd name="connsiteY21" fmla="*/ 715328 h 1170241"/>
                <a:gd name="connsiteX22" fmla="*/ 32671 w 945927"/>
                <a:gd name="connsiteY22" fmla="*/ 715994 h 1170241"/>
                <a:gd name="connsiteX23" fmla="*/ 32671 w 945927"/>
                <a:gd name="connsiteY23" fmla="*/ 715994 h 1170241"/>
                <a:gd name="connsiteX24" fmla="*/ 33909 w 945927"/>
                <a:gd name="connsiteY24" fmla="*/ 716566 h 1170241"/>
                <a:gd name="connsiteX25" fmla="*/ 33909 w 945927"/>
                <a:gd name="connsiteY25" fmla="*/ 716566 h 1170241"/>
                <a:gd name="connsiteX26" fmla="*/ 35147 w 945927"/>
                <a:gd name="connsiteY26" fmla="*/ 717137 h 1170241"/>
                <a:gd name="connsiteX27" fmla="*/ 35147 w 945927"/>
                <a:gd name="connsiteY27" fmla="*/ 717137 h 1170241"/>
                <a:gd name="connsiteX28" fmla="*/ 36481 w 945927"/>
                <a:gd name="connsiteY28" fmla="*/ 717709 h 1170241"/>
                <a:gd name="connsiteX29" fmla="*/ 36481 w 945927"/>
                <a:gd name="connsiteY29" fmla="*/ 717709 h 1170241"/>
                <a:gd name="connsiteX30" fmla="*/ 37814 w 945927"/>
                <a:gd name="connsiteY30" fmla="*/ 718185 h 1170241"/>
                <a:gd name="connsiteX31" fmla="*/ 37814 w 945927"/>
                <a:gd name="connsiteY31" fmla="*/ 718185 h 1170241"/>
                <a:gd name="connsiteX32" fmla="*/ 39148 w 945927"/>
                <a:gd name="connsiteY32" fmla="*/ 718661 h 1170241"/>
                <a:gd name="connsiteX33" fmla="*/ 39148 w 945927"/>
                <a:gd name="connsiteY33" fmla="*/ 718661 h 1170241"/>
                <a:gd name="connsiteX34" fmla="*/ 39433 w 945927"/>
                <a:gd name="connsiteY34" fmla="*/ 718756 h 1170241"/>
                <a:gd name="connsiteX35" fmla="*/ 41529 w 945927"/>
                <a:gd name="connsiteY35" fmla="*/ 719423 h 1170241"/>
                <a:gd name="connsiteX36" fmla="*/ 41815 w 945927"/>
                <a:gd name="connsiteY36" fmla="*/ 719519 h 1170241"/>
                <a:gd name="connsiteX37" fmla="*/ 41815 w 945927"/>
                <a:gd name="connsiteY37" fmla="*/ 719519 h 1170241"/>
                <a:gd name="connsiteX38" fmla="*/ 43148 w 945927"/>
                <a:gd name="connsiteY38" fmla="*/ 719899 h 1170241"/>
                <a:gd name="connsiteX39" fmla="*/ 43148 w 945927"/>
                <a:gd name="connsiteY39" fmla="*/ 719899 h 1170241"/>
                <a:gd name="connsiteX40" fmla="*/ 44482 w 945927"/>
                <a:gd name="connsiteY40" fmla="*/ 720280 h 1170241"/>
                <a:gd name="connsiteX41" fmla="*/ 44482 w 945927"/>
                <a:gd name="connsiteY41" fmla="*/ 720280 h 1170241"/>
                <a:gd name="connsiteX42" fmla="*/ 45910 w 945927"/>
                <a:gd name="connsiteY42" fmla="*/ 720566 h 1170241"/>
                <a:gd name="connsiteX43" fmla="*/ 45910 w 945927"/>
                <a:gd name="connsiteY43" fmla="*/ 720566 h 1170241"/>
                <a:gd name="connsiteX44" fmla="*/ 47339 w 945927"/>
                <a:gd name="connsiteY44" fmla="*/ 720852 h 1170241"/>
                <a:gd name="connsiteX45" fmla="*/ 47339 w 945927"/>
                <a:gd name="connsiteY45" fmla="*/ 720852 h 1170241"/>
                <a:gd name="connsiteX46" fmla="*/ 47625 w 945927"/>
                <a:gd name="connsiteY46" fmla="*/ 720852 h 1170241"/>
                <a:gd name="connsiteX47" fmla="*/ 50006 w 945927"/>
                <a:gd name="connsiteY47" fmla="*/ 721233 h 1170241"/>
                <a:gd name="connsiteX48" fmla="*/ 50292 w 945927"/>
                <a:gd name="connsiteY48" fmla="*/ 721233 h 1170241"/>
                <a:gd name="connsiteX49" fmla="*/ 50292 w 945927"/>
                <a:gd name="connsiteY49" fmla="*/ 721233 h 1170241"/>
                <a:gd name="connsiteX50" fmla="*/ 51721 w 945927"/>
                <a:gd name="connsiteY50" fmla="*/ 721424 h 1170241"/>
                <a:gd name="connsiteX51" fmla="*/ 51721 w 945927"/>
                <a:gd name="connsiteY51" fmla="*/ 721424 h 1170241"/>
                <a:gd name="connsiteX52" fmla="*/ 53149 w 945927"/>
                <a:gd name="connsiteY52" fmla="*/ 721518 h 1170241"/>
                <a:gd name="connsiteX53" fmla="*/ 53149 w 945927"/>
                <a:gd name="connsiteY53" fmla="*/ 721518 h 1170241"/>
                <a:gd name="connsiteX54" fmla="*/ 54578 w 945927"/>
                <a:gd name="connsiteY54" fmla="*/ 721614 h 1170241"/>
                <a:gd name="connsiteX55" fmla="*/ 54578 w 945927"/>
                <a:gd name="connsiteY55" fmla="*/ 721614 h 1170241"/>
                <a:gd name="connsiteX56" fmla="*/ 55054 w 945927"/>
                <a:gd name="connsiteY56" fmla="*/ 721614 h 1170241"/>
                <a:gd name="connsiteX57" fmla="*/ 58198 w 945927"/>
                <a:gd name="connsiteY57" fmla="*/ 721709 h 1170241"/>
                <a:gd name="connsiteX58" fmla="*/ 77629 w 945927"/>
                <a:gd name="connsiteY58" fmla="*/ 721709 h 1170241"/>
                <a:gd name="connsiteX59" fmla="*/ 84582 w 945927"/>
                <a:gd name="connsiteY59" fmla="*/ 721709 h 1170241"/>
                <a:gd name="connsiteX60" fmla="*/ 165545 w 945927"/>
                <a:gd name="connsiteY60" fmla="*/ 802672 h 1170241"/>
                <a:gd name="connsiteX61" fmla="*/ 165545 w 945927"/>
                <a:gd name="connsiteY61" fmla="*/ 812483 h 1170241"/>
                <a:gd name="connsiteX62" fmla="*/ 165545 w 945927"/>
                <a:gd name="connsiteY62" fmla="*/ 814006 h 1170241"/>
                <a:gd name="connsiteX63" fmla="*/ 165545 w 945927"/>
                <a:gd name="connsiteY63" fmla="*/ 814006 h 1170241"/>
                <a:gd name="connsiteX64" fmla="*/ 165640 w 945927"/>
                <a:gd name="connsiteY64" fmla="*/ 815435 h 1170241"/>
                <a:gd name="connsiteX65" fmla="*/ 165640 w 945927"/>
                <a:gd name="connsiteY65" fmla="*/ 815435 h 1170241"/>
                <a:gd name="connsiteX66" fmla="*/ 165735 w 945927"/>
                <a:gd name="connsiteY66" fmla="*/ 816864 h 1170241"/>
                <a:gd name="connsiteX67" fmla="*/ 165735 w 945927"/>
                <a:gd name="connsiteY67" fmla="*/ 816864 h 1170241"/>
                <a:gd name="connsiteX68" fmla="*/ 165830 w 945927"/>
                <a:gd name="connsiteY68" fmla="*/ 818293 h 1170241"/>
                <a:gd name="connsiteX69" fmla="*/ 165830 w 945927"/>
                <a:gd name="connsiteY69" fmla="*/ 818293 h 1170241"/>
                <a:gd name="connsiteX70" fmla="*/ 166021 w 945927"/>
                <a:gd name="connsiteY70" fmla="*/ 819721 h 1170241"/>
                <a:gd name="connsiteX71" fmla="*/ 166021 w 945927"/>
                <a:gd name="connsiteY71" fmla="*/ 819721 h 1170241"/>
                <a:gd name="connsiteX72" fmla="*/ 166211 w 945927"/>
                <a:gd name="connsiteY72" fmla="*/ 821150 h 1170241"/>
                <a:gd name="connsiteX73" fmla="*/ 166211 w 945927"/>
                <a:gd name="connsiteY73" fmla="*/ 821150 h 1170241"/>
                <a:gd name="connsiteX74" fmla="*/ 166497 w 945927"/>
                <a:gd name="connsiteY74" fmla="*/ 822579 h 1170241"/>
                <a:gd name="connsiteX75" fmla="*/ 166497 w 945927"/>
                <a:gd name="connsiteY75" fmla="*/ 822579 h 1170241"/>
                <a:gd name="connsiteX76" fmla="*/ 166783 w 945927"/>
                <a:gd name="connsiteY76" fmla="*/ 824008 h 1170241"/>
                <a:gd name="connsiteX77" fmla="*/ 166783 w 945927"/>
                <a:gd name="connsiteY77" fmla="*/ 824008 h 1170241"/>
                <a:gd name="connsiteX78" fmla="*/ 167068 w 945927"/>
                <a:gd name="connsiteY78" fmla="*/ 825437 h 1170241"/>
                <a:gd name="connsiteX79" fmla="*/ 167068 w 945927"/>
                <a:gd name="connsiteY79" fmla="*/ 825437 h 1170241"/>
                <a:gd name="connsiteX80" fmla="*/ 167449 w 945927"/>
                <a:gd name="connsiteY80" fmla="*/ 826865 h 1170241"/>
                <a:gd name="connsiteX81" fmla="*/ 167449 w 945927"/>
                <a:gd name="connsiteY81" fmla="*/ 826865 h 1170241"/>
                <a:gd name="connsiteX82" fmla="*/ 167830 w 945927"/>
                <a:gd name="connsiteY82" fmla="*/ 828199 h 1170241"/>
                <a:gd name="connsiteX83" fmla="*/ 167830 w 945927"/>
                <a:gd name="connsiteY83" fmla="*/ 828199 h 1170241"/>
                <a:gd name="connsiteX84" fmla="*/ 168211 w 945927"/>
                <a:gd name="connsiteY84" fmla="*/ 829532 h 1170241"/>
                <a:gd name="connsiteX85" fmla="*/ 168211 w 945927"/>
                <a:gd name="connsiteY85" fmla="*/ 829532 h 1170241"/>
                <a:gd name="connsiteX86" fmla="*/ 168687 w 945927"/>
                <a:gd name="connsiteY86" fmla="*/ 830866 h 1170241"/>
                <a:gd name="connsiteX87" fmla="*/ 168687 w 945927"/>
                <a:gd name="connsiteY87" fmla="*/ 830866 h 1170241"/>
                <a:gd name="connsiteX88" fmla="*/ 169164 w 945927"/>
                <a:gd name="connsiteY88" fmla="*/ 832199 h 1170241"/>
                <a:gd name="connsiteX89" fmla="*/ 169164 w 945927"/>
                <a:gd name="connsiteY89" fmla="*/ 832199 h 1170241"/>
                <a:gd name="connsiteX90" fmla="*/ 169640 w 945927"/>
                <a:gd name="connsiteY90" fmla="*/ 833533 h 1170241"/>
                <a:gd name="connsiteX91" fmla="*/ 169640 w 945927"/>
                <a:gd name="connsiteY91" fmla="*/ 833533 h 1170241"/>
                <a:gd name="connsiteX92" fmla="*/ 170212 w 945927"/>
                <a:gd name="connsiteY92" fmla="*/ 834866 h 1170241"/>
                <a:gd name="connsiteX93" fmla="*/ 170212 w 945927"/>
                <a:gd name="connsiteY93" fmla="*/ 834866 h 1170241"/>
                <a:gd name="connsiteX94" fmla="*/ 170783 w 945927"/>
                <a:gd name="connsiteY94" fmla="*/ 836105 h 1170241"/>
                <a:gd name="connsiteX95" fmla="*/ 170783 w 945927"/>
                <a:gd name="connsiteY95" fmla="*/ 836105 h 1170241"/>
                <a:gd name="connsiteX96" fmla="*/ 171355 w 945927"/>
                <a:gd name="connsiteY96" fmla="*/ 837343 h 1170241"/>
                <a:gd name="connsiteX97" fmla="*/ 171355 w 945927"/>
                <a:gd name="connsiteY97" fmla="*/ 837343 h 1170241"/>
                <a:gd name="connsiteX98" fmla="*/ 172021 w 945927"/>
                <a:gd name="connsiteY98" fmla="*/ 838581 h 1170241"/>
                <a:gd name="connsiteX99" fmla="*/ 172021 w 945927"/>
                <a:gd name="connsiteY99" fmla="*/ 838581 h 1170241"/>
                <a:gd name="connsiteX100" fmla="*/ 172688 w 945927"/>
                <a:gd name="connsiteY100" fmla="*/ 839819 h 1170241"/>
                <a:gd name="connsiteX101" fmla="*/ 172688 w 945927"/>
                <a:gd name="connsiteY101" fmla="*/ 839819 h 1170241"/>
                <a:gd name="connsiteX102" fmla="*/ 173355 w 945927"/>
                <a:gd name="connsiteY102" fmla="*/ 841058 h 1170241"/>
                <a:gd name="connsiteX103" fmla="*/ 173355 w 945927"/>
                <a:gd name="connsiteY103" fmla="*/ 841058 h 1170241"/>
                <a:gd name="connsiteX104" fmla="*/ 174021 w 945927"/>
                <a:gd name="connsiteY104" fmla="*/ 842296 h 1170241"/>
                <a:gd name="connsiteX105" fmla="*/ 174021 w 945927"/>
                <a:gd name="connsiteY105" fmla="*/ 842296 h 1170241"/>
                <a:gd name="connsiteX106" fmla="*/ 174784 w 945927"/>
                <a:gd name="connsiteY106" fmla="*/ 843439 h 1170241"/>
                <a:gd name="connsiteX107" fmla="*/ 174784 w 945927"/>
                <a:gd name="connsiteY107" fmla="*/ 843439 h 1170241"/>
                <a:gd name="connsiteX108" fmla="*/ 175546 w 945927"/>
                <a:gd name="connsiteY108" fmla="*/ 844582 h 1170241"/>
                <a:gd name="connsiteX109" fmla="*/ 175546 w 945927"/>
                <a:gd name="connsiteY109" fmla="*/ 844582 h 1170241"/>
                <a:gd name="connsiteX110" fmla="*/ 176308 w 945927"/>
                <a:gd name="connsiteY110" fmla="*/ 845725 h 1170241"/>
                <a:gd name="connsiteX111" fmla="*/ 176308 w 945927"/>
                <a:gd name="connsiteY111" fmla="*/ 845725 h 1170241"/>
                <a:gd name="connsiteX112" fmla="*/ 177165 w 945927"/>
                <a:gd name="connsiteY112" fmla="*/ 846868 h 1170241"/>
                <a:gd name="connsiteX113" fmla="*/ 177165 w 945927"/>
                <a:gd name="connsiteY113" fmla="*/ 846868 h 1170241"/>
                <a:gd name="connsiteX114" fmla="*/ 178022 w 945927"/>
                <a:gd name="connsiteY114" fmla="*/ 848011 h 1170241"/>
                <a:gd name="connsiteX115" fmla="*/ 178022 w 945927"/>
                <a:gd name="connsiteY115" fmla="*/ 848011 h 1170241"/>
                <a:gd name="connsiteX116" fmla="*/ 178879 w 945927"/>
                <a:gd name="connsiteY116" fmla="*/ 849058 h 1170241"/>
                <a:gd name="connsiteX117" fmla="*/ 178879 w 945927"/>
                <a:gd name="connsiteY117" fmla="*/ 849058 h 1170241"/>
                <a:gd name="connsiteX118" fmla="*/ 179737 w 945927"/>
                <a:gd name="connsiteY118" fmla="*/ 850106 h 1170241"/>
                <a:gd name="connsiteX119" fmla="*/ 179737 w 945927"/>
                <a:gd name="connsiteY119" fmla="*/ 850106 h 1170241"/>
                <a:gd name="connsiteX120" fmla="*/ 180689 w 945927"/>
                <a:gd name="connsiteY120" fmla="*/ 851154 h 1170241"/>
                <a:gd name="connsiteX121" fmla="*/ 180689 w 945927"/>
                <a:gd name="connsiteY121" fmla="*/ 851154 h 1170241"/>
                <a:gd name="connsiteX122" fmla="*/ 181642 w 945927"/>
                <a:gd name="connsiteY122" fmla="*/ 852202 h 1170241"/>
                <a:gd name="connsiteX123" fmla="*/ 181642 w 945927"/>
                <a:gd name="connsiteY123" fmla="*/ 852202 h 1170241"/>
                <a:gd name="connsiteX124" fmla="*/ 182594 w 945927"/>
                <a:gd name="connsiteY124" fmla="*/ 853154 h 1170241"/>
                <a:gd name="connsiteX125" fmla="*/ 182594 w 945927"/>
                <a:gd name="connsiteY125" fmla="*/ 853154 h 1170241"/>
                <a:gd name="connsiteX126" fmla="*/ 183546 w 945927"/>
                <a:gd name="connsiteY126" fmla="*/ 854107 h 1170241"/>
                <a:gd name="connsiteX127" fmla="*/ 183546 w 945927"/>
                <a:gd name="connsiteY127" fmla="*/ 854107 h 1170241"/>
                <a:gd name="connsiteX128" fmla="*/ 184595 w 945927"/>
                <a:gd name="connsiteY128" fmla="*/ 855059 h 1170241"/>
                <a:gd name="connsiteX129" fmla="*/ 184595 w 945927"/>
                <a:gd name="connsiteY129" fmla="*/ 855059 h 1170241"/>
                <a:gd name="connsiteX130" fmla="*/ 185642 w 945927"/>
                <a:gd name="connsiteY130" fmla="*/ 856011 h 1170241"/>
                <a:gd name="connsiteX131" fmla="*/ 185642 w 945927"/>
                <a:gd name="connsiteY131" fmla="*/ 856011 h 1170241"/>
                <a:gd name="connsiteX132" fmla="*/ 186690 w 945927"/>
                <a:gd name="connsiteY132" fmla="*/ 856869 h 1170241"/>
                <a:gd name="connsiteX133" fmla="*/ 186690 w 945927"/>
                <a:gd name="connsiteY133" fmla="*/ 856869 h 1170241"/>
                <a:gd name="connsiteX134" fmla="*/ 187737 w 945927"/>
                <a:gd name="connsiteY134" fmla="*/ 857726 h 1170241"/>
                <a:gd name="connsiteX135" fmla="*/ 187737 w 945927"/>
                <a:gd name="connsiteY135" fmla="*/ 857726 h 1170241"/>
                <a:gd name="connsiteX136" fmla="*/ 188786 w 945927"/>
                <a:gd name="connsiteY136" fmla="*/ 858583 h 1170241"/>
                <a:gd name="connsiteX137" fmla="*/ 188786 w 945927"/>
                <a:gd name="connsiteY137" fmla="*/ 858583 h 1170241"/>
                <a:gd name="connsiteX138" fmla="*/ 189929 w 945927"/>
                <a:gd name="connsiteY138" fmla="*/ 859441 h 1170241"/>
                <a:gd name="connsiteX139" fmla="*/ 189929 w 945927"/>
                <a:gd name="connsiteY139" fmla="*/ 859441 h 1170241"/>
                <a:gd name="connsiteX140" fmla="*/ 191071 w 945927"/>
                <a:gd name="connsiteY140" fmla="*/ 860202 h 1170241"/>
                <a:gd name="connsiteX141" fmla="*/ 191071 w 945927"/>
                <a:gd name="connsiteY141" fmla="*/ 860202 h 1170241"/>
                <a:gd name="connsiteX142" fmla="*/ 192214 w 945927"/>
                <a:gd name="connsiteY142" fmla="*/ 860965 h 1170241"/>
                <a:gd name="connsiteX143" fmla="*/ 192214 w 945927"/>
                <a:gd name="connsiteY143" fmla="*/ 860965 h 1170241"/>
                <a:gd name="connsiteX144" fmla="*/ 193357 w 945927"/>
                <a:gd name="connsiteY144" fmla="*/ 861727 h 1170241"/>
                <a:gd name="connsiteX145" fmla="*/ 193357 w 945927"/>
                <a:gd name="connsiteY145" fmla="*/ 861727 h 1170241"/>
                <a:gd name="connsiteX146" fmla="*/ 194596 w 945927"/>
                <a:gd name="connsiteY146" fmla="*/ 862394 h 1170241"/>
                <a:gd name="connsiteX147" fmla="*/ 194596 w 945927"/>
                <a:gd name="connsiteY147" fmla="*/ 862394 h 1170241"/>
                <a:gd name="connsiteX148" fmla="*/ 195834 w 945927"/>
                <a:gd name="connsiteY148" fmla="*/ 863060 h 1170241"/>
                <a:gd name="connsiteX149" fmla="*/ 195834 w 945927"/>
                <a:gd name="connsiteY149" fmla="*/ 863060 h 1170241"/>
                <a:gd name="connsiteX150" fmla="*/ 197072 w 945927"/>
                <a:gd name="connsiteY150" fmla="*/ 863727 h 1170241"/>
                <a:gd name="connsiteX151" fmla="*/ 197072 w 945927"/>
                <a:gd name="connsiteY151" fmla="*/ 863727 h 1170241"/>
                <a:gd name="connsiteX152" fmla="*/ 198311 w 945927"/>
                <a:gd name="connsiteY152" fmla="*/ 864393 h 1170241"/>
                <a:gd name="connsiteX153" fmla="*/ 198311 w 945927"/>
                <a:gd name="connsiteY153" fmla="*/ 864393 h 1170241"/>
                <a:gd name="connsiteX154" fmla="*/ 199549 w 945927"/>
                <a:gd name="connsiteY154" fmla="*/ 864965 h 1170241"/>
                <a:gd name="connsiteX155" fmla="*/ 199549 w 945927"/>
                <a:gd name="connsiteY155" fmla="*/ 864965 h 1170241"/>
                <a:gd name="connsiteX156" fmla="*/ 200787 w 945927"/>
                <a:gd name="connsiteY156" fmla="*/ 865536 h 1170241"/>
                <a:gd name="connsiteX157" fmla="*/ 200787 w 945927"/>
                <a:gd name="connsiteY157" fmla="*/ 865536 h 1170241"/>
                <a:gd name="connsiteX158" fmla="*/ 202120 w 945927"/>
                <a:gd name="connsiteY158" fmla="*/ 866109 h 1170241"/>
                <a:gd name="connsiteX159" fmla="*/ 202120 w 945927"/>
                <a:gd name="connsiteY159" fmla="*/ 866109 h 1170241"/>
                <a:gd name="connsiteX160" fmla="*/ 203454 w 945927"/>
                <a:gd name="connsiteY160" fmla="*/ 866585 h 1170241"/>
                <a:gd name="connsiteX161" fmla="*/ 203454 w 945927"/>
                <a:gd name="connsiteY161" fmla="*/ 866585 h 1170241"/>
                <a:gd name="connsiteX162" fmla="*/ 204788 w 945927"/>
                <a:gd name="connsiteY162" fmla="*/ 867061 h 1170241"/>
                <a:gd name="connsiteX163" fmla="*/ 204788 w 945927"/>
                <a:gd name="connsiteY163" fmla="*/ 867061 h 1170241"/>
                <a:gd name="connsiteX164" fmla="*/ 206121 w 945927"/>
                <a:gd name="connsiteY164" fmla="*/ 867537 h 1170241"/>
                <a:gd name="connsiteX165" fmla="*/ 206121 w 945927"/>
                <a:gd name="connsiteY165" fmla="*/ 867537 h 1170241"/>
                <a:gd name="connsiteX166" fmla="*/ 207454 w 945927"/>
                <a:gd name="connsiteY166" fmla="*/ 867918 h 1170241"/>
                <a:gd name="connsiteX167" fmla="*/ 207454 w 945927"/>
                <a:gd name="connsiteY167" fmla="*/ 867918 h 1170241"/>
                <a:gd name="connsiteX168" fmla="*/ 208788 w 945927"/>
                <a:gd name="connsiteY168" fmla="*/ 868299 h 1170241"/>
                <a:gd name="connsiteX169" fmla="*/ 208788 w 945927"/>
                <a:gd name="connsiteY169" fmla="*/ 868299 h 1170241"/>
                <a:gd name="connsiteX170" fmla="*/ 210121 w 945927"/>
                <a:gd name="connsiteY170" fmla="*/ 868680 h 1170241"/>
                <a:gd name="connsiteX171" fmla="*/ 210121 w 945927"/>
                <a:gd name="connsiteY171" fmla="*/ 868680 h 1170241"/>
                <a:gd name="connsiteX172" fmla="*/ 211550 w 945927"/>
                <a:gd name="connsiteY172" fmla="*/ 868966 h 1170241"/>
                <a:gd name="connsiteX173" fmla="*/ 211550 w 945927"/>
                <a:gd name="connsiteY173" fmla="*/ 868966 h 1170241"/>
                <a:gd name="connsiteX174" fmla="*/ 212979 w 945927"/>
                <a:gd name="connsiteY174" fmla="*/ 869251 h 1170241"/>
                <a:gd name="connsiteX175" fmla="*/ 212979 w 945927"/>
                <a:gd name="connsiteY175" fmla="*/ 869251 h 1170241"/>
                <a:gd name="connsiteX176" fmla="*/ 214408 w 945927"/>
                <a:gd name="connsiteY176" fmla="*/ 869537 h 1170241"/>
                <a:gd name="connsiteX177" fmla="*/ 214408 w 945927"/>
                <a:gd name="connsiteY177" fmla="*/ 869537 h 1170241"/>
                <a:gd name="connsiteX178" fmla="*/ 215836 w 945927"/>
                <a:gd name="connsiteY178" fmla="*/ 869727 h 1170241"/>
                <a:gd name="connsiteX179" fmla="*/ 215836 w 945927"/>
                <a:gd name="connsiteY179" fmla="*/ 869727 h 1170241"/>
                <a:gd name="connsiteX180" fmla="*/ 217265 w 945927"/>
                <a:gd name="connsiteY180" fmla="*/ 869918 h 1170241"/>
                <a:gd name="connsiteX181" fmla="*/ 217265 w 945927"/>
                <a:gd name="connsiteY181" fmla="*/ 869918 h 1170241"/>
                <a:gd name="connsiteX182" fmla="*/ 218694 w 945927"/>
                <a:gd name="connsiteY182" fmla="*/ 870013 h 1170241"/>
                <a:gd name="connsiteX183" fmla="*/ 218694 w 945927"/>
                <a:gd name="connsiteY183" fmla="*/ 870013 h 1170241"/>
                <a:gd name="connsiteX184" fmla="*/ 220123 w 945927"/>
                <a:gd name="connsiteY184" fmla="*/ 870109 h 1170241"/>
                <a:gd name="connsiteX185" fmla="*/ 220123 w 945927"/>
                <a:gd name="connsiteY185" fmla="*/ 870109 h 1170241"/>
                <a:gd name="connsiteX186" fmla="*/ 220599 w 945927"/>
                <a:gd name="connsiteY186" fmla="*/ 870109 h 1170241"/>
                <a:gd name="connsiteX187" fmla="*/ 223742 w 945927"/>
                <a:gd name="connsiteY187" fmla="*/ 870204 h 1170241"/>
                <a:gd name="connsiteX188" fmla="*/ 236505 w 945927"/>
                <a:gd name="connsiteY188" fmla="*/ 870204 h 1170241"/>
                <a:gd name="connsiteX189" fmla="*/ 251270 w 945927"/>
                <a:gd name="connsiteY189" fmla="*/ 870204 h 1170241"/>
                <a:gd name="connsiteX190" fmla="*/ 332232 w 945927"/>
                <a:gd name="connsiteY190" fmla="*/ 951167 h 1170241"/>
                <a:gd name="connsiteX191" fmla="*/ 332232 w 945927"/>
                <a:gd name="connsiteY191" fmla="*/ 1014508 h 1170241"/>
                <a:gd name="connsiteX192" fmla="*/ 332232 w 945927"/>
                <a:gd name="connsiteY192" fmla="*/ 1109472 h 1170241"/>
                <a:gd name="connsiteX193" fmla="*/ 332232 w 945927"/>
                <a:gd name="connsiteY193" fmla="*/ 1112615 h 1170241"/>
                <a:gd name="connsiteX194" fmla="*/ 389858 w 945927"/>
                <a:gd name="connsiteY194" fmla="*/ 1170242 h 1170241"/>
                <a:gd name="connsiteX195" fmla="*/ 564737 w 945927"/>
                <a:gd name="connsiteY195" fmla="*/ 1170242 h 1170241"/>
                <a:gd name="connsiteX196" fmla="*/ 622363 w 945927"/>
                <a:gd name="connsiteY196" fmla="*/ 1112615 h 1170241"/>
                <a:gd name="connsiteX197" fmla="*/ 622363 w 945927"/>
                <a:gd name="connsiteY197" fmla="*/ 1104519 h 1170241"/>
                <a:gd name="connsiteX198" fmla="*/ 624364 w 945927"/>
                <a:gd name="connsiteY198" fmla="*/ 600646 h 1170241"/>
                <a:gd name="connsiteX199" fmla="*/ 572928 w 945927"/>
                <a:gd name="connsiteY199" fmla="*/ 559403 h 1170241"/>
                <a:gd name="connsiteX200" fmla="*/ 529494 w 945927"/>
                <a:gd name="connsiteY200" fmla="*/ 559403 h 1170241"/>
                <a:gd name="connsiteX201" fmla="*/ 471868 w 945927"/>
                <a:gd name="connsiteY201" fmla="*/ 501777 h 1170241"/>
                <a:gd name="connsiteX202" fmla="*/ 471868 w 945927"/>
                <a:gd name="connsiteY202" fmla="*/ 481774 h 1170241"/>
                <a:gd name="connsiteX203" fmla="*/ 529494 w 945927"/>
                <a:gd name="connsiteY203" fmla="*/ 424148 h 1170241"/>
                <a:gd name="connsiteX204" fmla="*/ 888302 w 945927"/>
                <a:gd name="connsiteY204" fmla="*/ 423100 h 1170241"/>
                <a:gd name="connsiteX205" fmla="*/ 945928 w 945927"/>
                <a:gd name="connsiteY205" fmla="*/ 365474 h 1170241"/>
                <a:gd name="connsiteX206" fmla="*/ 945928 w 945927"/>
                <a:gd name="connsiteY206" fmla="*/ 208312 h 1170241"/>
                <a:gd name="connsiteX207" fmla="*/ 945452 w 945927"/>
                <a:gd name="connsiteY207" fmla="*/ 202025 h 1170241"/>
                <a:gd name="connsiteX208" fmla="*/ 945452 w 945927"/>
                <a:gd name="connsiteY208" fmla="*/ 0 h 1170241"/>
                <a:gd name="connsiteX209" fmla="*/ 857726 w 945927"/>
                <a:gd name="connsiteY209" fmla="*/ 0 h 1170241"/>
                <a:gd name="connsiteX210" fmla="*/ 802577 w 945927"/>
                <a:gd name="connsiteY210" fmla="*/ 41053 h 1170241"/>
                <a:gd name="connsiteX211" fmla="*/ 802577 w 945927"/>
                <a:gd name="connsiteY211" fmla="*/ 83058 h 1170241"/>
                <a:gd name="connsiteX212" fmla="*/ 744950 w 945927"/>
                <a:gd name="connsiteY212" fmla="*/ 140684 h 1170241"/>
                <a:gd name="connsiteX213" fmla="*/ 635508 w 945927"/>
                <a:gd name="connsiteY213" fmla="*/ 140684 h 1170241"/>
                <a:gd name="connsiteX214" fmla="*/ 635508 w 945927"/>
                <a:gd name="connsiteY214" fmla="*/ 230505 h 1170241"/>
                <a:gd name="connsiteX215" fmla="*/ 577882 w 945927"/>
                <a:gd name="connsiteY215" fmla="*/ 288131 h 1170241"/>
                <a:gd name="connsiteX216" fmla="*/ 168402 w 945927"/>
                <a:gd name="connsiteY216" fmla="*/ 288131 h 1170241"/>
                <a:gd name="connsiteX217" fmla="*/ 165640 w 945927"/>
                <a:gd name="connsiteY217" fmla="*/ 812483 h 1170241"/>
                <a:gd name="connsiteX218" fmla="*/ 165640 w 945927"/>
                <a:gd name="connsiteY218" fmla="*/ 812483 h 1170241"/>
                <a:gd name="connsiteX219" fmla="*/ 165640 w 945927"/>
                <a:gd name="connsiteY219" fmla="*/ 812483 h 1170241"/>
                <a:gd name="connsiteX220" fmla="*/ 165640 w 945927"/>
                <a:gd name="connsiteY220" fmla="*/ 812483 h 1170241"/>
                <a:gd name="connsiteX221" fmla="*/ 0 w 945927"/>
                <a:gd name="connsiteY221" fmla="*/ 664083 h 1170241"/>
                <a:gd name="connsiteX222" fmla="*/ 0 w 945927"/>
                <a:gd name="connsiteY222" fmla="*/ 664083 h 1170241"/>
                <a:gd name="connsiteX223" fmla="*/ 0 w 945927"/>
                <a:gd name="connsiteY223" fmla="*/ 664083 h 1170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Lst>
              <a:rect l="l" t="t" r="r" b="b"/>
              <a:pathLst>
                <a:path w="945927" h="1170241">
                  <a:moveTo>
                    <a:pt x="168402" y="288131"/>
                  </a:moveTo>
                  <a:lnTo>
                    <a:pt x="168402" y="520827"/>
                  </a:lnTo>
                  <a:cubicBezTo>
                    <a:pt x="168402" y="552450"/>
                    <a:pt x="142494" y="578453"/>
                    <a:pt x="110776" y="578453"/>
                  </a:cubicBezTo>
                  <a:lnTo>
                    <a:pt x="0" y="578453"/>
                  </a:lnTo>
                  <a:lnTo>
                    <a:pt x="0" y="664083"/>
                  </a:lnTo>
                  <a:lnTo>
                    <a:pt x="0" y="665607"/>
                  </a:lnTo>
                  <a:lnTo>
                    <a:pt x="0" y="665607"/>
                  </a:lnTo>
                  <a:lnTo>
                    <a:pt x="95" y="667036"/>
                  </a:lnTo>
                  <a:lnTo>
                    <a:pt x="95" y="667036"/>
                  </a:lnTo>
                  <a:lnTo>
                    <a:pt x="190" y="668465"/>
                  </a:lnTo>
                  <a:lnTo>
                    <a:pt x="190" y="668465"/>
                  </a:lnTo>
                  <a:lnTo>
                    <a:pt x="286" y="669893"/>
                  </a:lnTo>
                  <a:lnTo>
                    <a:pt x="286" y="669893"/>
                  </a:lnTo>
                  <a:lnTo>
                    <a:pt x="476" y="671322"/>
                  </a:lnTo>
                  <a:lnTo>
                    <a:pt x="476" y="671322"/>
                  </a:lnTo>
                  <a:lnTo>
                    <a:pt x="667" y="672751"/>
                  </a:lnTo>
                  <a:lnTo>
                    <a:pt x="667" y="672751"/>
                  </a:lnTo>
                  <a:cubicBezTo>
                    <a:pt x="3619" y="690467"/>
                    <a:pt x="14001" y="705421"/>
                    <a:pt x="29623" y="714375"/>
                  </a:cubicBezTo>
                  <a:lnTo>
                    <a:pt x="30194" y="714661"/>
                  </a:lnTo>
                  <a:lnTo>
                    <a:pt x="30194" y="714661"/>
                  </a:lnTo>
                  <a:lnTo>
                    <a:pt x="31432" y="715328"/>
                  </a:lnTo>
                  <a:lnTo>
                    <a:pt x="31432" y="715328"/>
                  </a:lnTo>
                  <a:lnTo>
                    <a:pt x="32671" y="715994"/>
                  </a:lnTo>
                  <a:lnTo>
                    <a:pt x="32671" y="715994"/>
                  </a:lnTo>
                  <a:lnTo>
                    <a:pt x="33909" y="716566"/>
                  </a:lnTo>
                  <a:lnTo>
                    <a:pt x="33909" y="716566"/>
                  </a:lnTo>
                  <a:cubicBezTo>
                    <a:pt x="34290" y="716756"/>
                    <a:pt x="34766" y="716947"/>
                    <a:pt x="35147" y="717137"/>
                  </a:cubicBezTo>
                  <a:lnTo>
                    <a:pt x="35147" y="717137"/>
                  </a:lnTo>
                  <a:lnTo>
                    <a:pt x="36481" y="717709"/>
                  </a:lnTo>
                  <a:lnTo>
                    <a:pt x="36481" y="717709"/>
                  </a:lnTo>
                  <a:lnTo>
                    <a:pt x="37814" y="718185"/>
                  </a:lnTo>
                  <a:lnTo>
                    <a:pt x="37814" y="718185"/>
                  </a:lnTo>
                  <a:lnTo>
                    <a:pt x="39148" y="718661"/>
                  </a:lnTo>
                  <a:lnTo>
                    <a:pt x="39148" y="718661"/>
                  </a:lnTo>
                  <a:lnTo>
                    <a:pt x="39433" y="718756"/>
                  </a:lnTo>
                  <a:cubicBezTo>
                    <a:pt x="40195" y="718947"/>
                    <a:pt x="40767" y="719233"/>
                    <a:pt x="41529" y="719423"/>
                  </a:cubicBezTo>
                  <a:lnTo>
                    <a:pt x="41815" y="719519"/>
                  </a:lnTo>
                  <a:lnTo>
                    <a:pt x="41815" y="719519"/>
                  </a:lnTo>
                  <a:lnTo>
                    <a:pt x="43148" y="719899"/>
                  </a:lnTo>
                  <a:lnTo>
                    <a:pt x="43148" y="719899"/>
                  </a:lnTo>
                  <a:lnTo>
                    <a:pt x="44482" y="720280"/>
                  </a:lnTo>
                  <a:lnTo>
                    <a:pt x="44482" y="720280"/>
                  </a:lnTo>
                  <a:lnTo>
                    <a:pt x="45910" y="720566"/>
                  </a:lnTo>
                  <a:lnTo>
                    <a:pt x="45910" y="720566"/>
                  </a:lnTo>
                  <a:cubicBezTo>
                    <a:pt x="46387" y="720662"/>
                    <a:pt x="46863" y="720757"/>
                    <a:pt x="47339" y="720852"/>
                  </a:cubicBezTo>
                  <a:lnTo>
                    <a:pt x="47339" y="720852"/>
                  </a:lnTo>
                  <a:lnTo>
                    <a:pt x="47625" y="720852"/>
                  </a:lnTo>
                  <a:cubicBezTo>
                    <a:pt x="48482" y="720947"/>
                    <a:pt x="49149" y="721138"/>
                    <a:pt x="50006" y="721233"/>
                  </a:cubicBezTo>
                  <a:lnTo>
                    <a:pt x="50292" y="721233"/>
                  </a:lnTo>
                  <a:lnTo>
                    <a:pt x="50292" y="721233"/>
                  </a:lnTo>
                  <a:lnTo>
                    <a:pt x="51721" y="721424"/>
                  </a:lnTo>
                  <a:lnTo>
                    <a:pt x="51721" y="721424"/>
                  </a:lnTo>
                  <a:lnTo>
                    <a:pt x="53149" y="721518"/>
                  </a:lnTo>
                  <a:lnTo>
                    <a:pt x="53149" y="721518"/>
                  </a:lnTo>
                  <a:lnTo>
                    <a:pt x="54578" y="721614"/>
                  </a:lnTo>
                  <a:lnTo>
                    <a:pt x="54578" y="721614"/>
                  </a:lnTo>
                  <a:lnTo>
                    <a:pt x="55054" y="721614"/>
                  </a:lnTo>
                  <a:cubicBezTo>
                    <a:pt x="56197" y="721614"/>
                    <a:pt x="57055" y="721709"/>
                    <a:pt x="58198" y="721709"/>
                  </a:cubicBezTo>
                  <a:lnTo>
                    <a:pt x="77629" y="721709"/>
                  </a:lnTo>
                  <a:lnTo>
                    <a:pt x="84582" y="721709"/>
                  </a:lnTo>
                  <a:cubicBezTo>
                    <a:pt x="129159" y="721709"/>
                    <a:pt x="165545" y="758095"/>
                    <a:pt x="165545" y="802672"/>
                  </a:cubicBezTo>
                  <a:lnTo>
                    <a:pt x="165545" y="812483"/>
                  </a:lnTo>
                  <a:lnTo>
                    <a:pt x="165545" y="814006"/>
                  </a:lnTo>
                  <a:lnTo>
                    <a:pt x="165545" y="814006"/>
                  </a:lnTo>
                  <a:lnTo>
                    <a:pt x="165640" y="815435"/>
                  </a:lnTo>
                  <a:lnTo>
                    <a:pt x="165640" y="815435"/>
                  </a:lnTo>
                  <a:lnTo>
                    <a:pt x="165735" y="816864"/>
                  </a:lnTo>
                  <a:lnTo>
                    <a:pt x="165735" y="816864"/>
                  </a:lnTo>
                  <a:lnTo>
                    <a:pt x="165830" y="818293"/>
                  </a:lnTo>
                  <a:lnTo>
                    <a:pt x="165830" y="818293"/>
                  </a:lnTo>
                  <a:lnTo>
                    <a:pt x="166021" y="819721"/>
                  </a:lnTo>
                  <a:lnTo>
                    <a:pt x="166021" y="819721"/>
                  </a:lnTo>
                  <a:lnTo>
                    <a:pt x="166211" y="821150"/>
                  </a:lnTo>
                  <a:lnTo>
                    <a:pt x="166211" y="821150"/>
                  </a:lnTo>
                  <a:lnTo>
                    <a:pt x="166497" y="822579"/>
                  </a:lnTo>
                  <a:lnTo>
                    <a:pt x="166497" y="822579"/>
                  </a:lnTo>
                  <a:cubicBezTo>
                    <a:pt x="166592" y="823055"/>
                    <a:pt x="166688" y="823531"/>
                    <a:pt x="166783" y="824008"/>
                  </a:cubicBezTo>
                  <a:lnTo>
                    <a:pt x="166783" y="824008"/>
                  </a:lnTo>
                  <a:lnTo>
                    <a:pt x="167068" y="825437"/>
                  </a:lnTo>
                  <a:lnTo>
                    <a:pt x="167068" y="825437"/>
                  </a:lnTo>
                  <a:lnTo>
                    <a:pt x="167449" y="826865"/>
                  </a:lnTo>
                  <a:lnTo>
                    <a:pt x="167449" y="826865"/>
                  </a:lnTo>
                  <a:lnTo>
                    <a:pt x="167830" y="828199"/>
                  </a:lnTo>
                  <a:lnTo>
                    <a:pt x="167830" y="828199"/>
                  </a:lnTo>
                  <a:lnTo>
                    <a:pt x="168211" y="829532"/>
                  </a:lnTo>
                  <a:lnTo>
                    <a:pt x="168211" y="829532"/>
                  </a:lnTo>
                  <a:lnTo>
                    <a:pt x="168687" y="830866"/>
                  </a:lnTo>
                  <a:lnTo>
                    <a:pt x="168687" y="830866"/>
                  </a:lnTo>
                  <a:lnTo>
                    <a:pt x="169164" y="832199"/>
                  </a:lnTo>
                  <a:lnTo>
                    <a:pt x="169164" y="832199"/>
                  </a:lnTo>
                  <a:lnTo>
                    <a:pt x="169640" y="833533"/>
                  </a:lnTo>
                  <a:lnTo>
                    <a:pt x="169640" y="833533"/>
                  </a:lnTo>
                  <a:lnTo>
                    <a:pt x="170212" y="834866"/>
                  </a:lnTo>
                  <a:lnTo>
                    <a:pt x="170212" y="834866"/>
                  </a:lnTo>
                  <a:lnTo>
                    <a:pt x="170783" y="836105"/>
                  </a:lnTo>
                  <a:lnTo>
                    <a:pt x="170783" y="836105"/>
                  </a:lnTo>
                  <a:lnTo>
                    <a:pt x="171355" y="837343"/>
                  </a:lnTo>
                  <a:lnTo>
                    <a:pt x="171355" y="837343"/>
                  </a:lnTo>
                  <a:lnTo>
                    <a:pt x="172021" y="838581"/>
                  </a:lnTo>
                  <a:lnTo>
                    <a:pt x="172021" y="838581"/>
                  </a:lnTo>
                  <a:cubicBezTo>
                    <a:pt x="172212" y="838962"/>
                    <a:pt x="172402" y="839438"/>
                    <a:pt x="172688" y="839819"/>
                  </a:cubicBezTo>
                  <a:lnTo>
                    <a:pt x="172688" y="839819"/>
                  </a:lnTo>
                  <a:lnTo>
                    <a:pt x="173355" y="841058"/>
                  </a:lnTo>
                  <a:lnTo>
                    <a:pt x="173355" y="841058"/>
                  </a:lnTo>
                  <a:cubicBezTo>
                    <a:pt x="173545" y="841438"/>
                    <a:pt x="173831" y="841819"/>
                    <a:pt x="174021" y="842296"/>
                  </a:cubicBezTo>
                  <a:lnTo>
                    <a:pt x="174021" y="842296"/>
                  </a:lnTo>
                  <a:lnTo>
                    <a:pt x="174784" y="843439"/>
                  </a:lnTo>
                  <a:lnTo>
                    <a:pt x="174784" y="843439"/>
                  </a:lnTo>
                  <a:lnTo>
                    <a:pt x="175546" y="844582"/>
                  </a:lnTo>
                  <a:lnTo>
                    <a:pt x="175546" y="844582"/>
                  </a:lnTo>
                  <a:lnTo>
                    <a:pt x="176308" y="845725"/>
                  </a:lnTo>
                  <a:lnTo>
                    <a:pt x="176308" y="845725"/>
                  </a:lnTo>
                  <a:lnTo>
                    <a:pt x="177165" y="846868"/>
                  </a:lnTo>
                  <a:lnTo>
                    <a:pt x="177165" y="846868"/>
                  </a:lnTo>
                  <a:lnTo>
                    <a:pt x="178022" y="848011"/>
                  </a:lnTo>
                  <a:lnTo>
                    <a:pt x="178022" y="848011"/>
                  </a:lnTo>
                  <a:cubicBezTo>
                    <a:pt x="178308" y="848392"/>
                    <a:pt x="178594" y="848773"/>
                    <a:pt x="178879" y="849058"/>
                  </a:cubicBezTo>
                  <a:lnTo>
                    <a:pt x="178879" y="849058"/>
                  </a:lnTo>
                  <a:lnTo>
                    <a:pt x="179737" y="850106"/>
                  </a:lnTo>
                  <a:lnTo>
                    <a:pt x="179737" y="850106"/>
                  </a:lnTo>
                  <a:lnTo>
                    <a:pt x="180689" y="851154"/>
                  </a:lnTo>
                  <a:lnTo>
                    <a:pt x="180689" y="851154"/>
                  </a:lnTo>
                  <a:lnTo>
                    <a:pt x="181642" y="852202"/>
                  </a:lnTo>
                  <a:lnTo>
                    <a:pt x="181642" y="852202"/>
                  </a:lnTo>
                  <a:lnTo>
                    <a:pt x="182594" y="853154"/>
                  </a:lnTo>
                  <a:lnTo>
                    <a:pt x="182594" y="853154"/>
                  </a:lnTo>
                  <a:lnTo>
                    <a:pt x="183546" y="854107"/>
                  </a:lnTo>
                  <a:lnTo>
                    <a:pt x="183546" y="854107"/>
                  </a:lnTo>
                  <a:lnTo>
                    <a:pt x="184595" y="855059"/>
                  </a:lnTo>
                  <a:lnTo>
                    <a:pt x="184595" y="855059"/>
                  </a:lnTo>
                  <a:lnTo>
                    <a:pt x="185642" y="856011"/>
                  </a:lnTo>
                  <a:lnTo>
                    <a:pt x="185642" y="856011"/>
                  </a:lnTo>
                  <a:lnTo>
                    <a:pt x="186690" y="856869"/>
                  </a:lnTo>
                  <a:lnTo>
                    <a:pt x="186690" y="856869"/>
                  </a:lnTo>
                  <a:cubicBezTo>
                    <a:pt x="187071" y="857155"/>
                    <a:pt x="187452" y="857440"/>
                    <a:pt x="187737" y="857726"/>
                  </a:cubicBezTo>
                  <a:lnTo>
                    <a:pt x="187737" y="857726"/>
                  </a:lnTo>
                  <a:cubicBezTo>
                    <a:pt x="188119" y="858012"/>
                    <a:pt x="188500" y="858298"/>
                    <a:pt x="188786" y="858583"/>
                  </a:cubicBezTo>
                  <a:lnTo>
                    <a:pt x="188786" y="858583"/>
                  </a:lnTo>
                  <a:lnTo>
                    <a:pt x="189929" y="859441"/>
                  </a:lnTo>
                  <a:lnTo>
                    <a:pt x="189929" y="859441"/>
                  </a:lnTo>
                  <a:lnTo>
                    <a:pt x="191071" y="860202"/>
                  </a:lnTo>
                  <a:lnTo>
                    <a:pt x="191071" y="860202"/>
                  </a:lnTo>
                  <a:lnTo>
                    <a:pt x="192214" y="860965"/>
                  </a:lnTo>
                  <a:lnTo>
                    <a:pt x="192214" y="860965"/>
                  </a:lnTo>
                  <a:lnTo>
                    <a:pt x="193357" y="861727"/>
                  </a:lnTo>
                  <a:lnTo>
                    <a:pt x="193357" y="861727"/>
                  </a:lnTo>
                  <a:lnTo>
                    <a:pt x="194596" y="862394"/>
                  </a:lnTo>
                  <a:lnTo>
                    <a:pt x="194596" y="862394"/>
                  </a:lnTo>
                  <a:lnTo>
                    <a:pt x="195834" y="863060"/>
                  </a:lnTo>
                  <a:lnTo>
                    <a:pt x="195834" y="863060"/>
                  </a:lnTo>
                  <a:lnTo>
                    <a:pt x="197072" y="863727"/>
                  </a:lnTo>
                  <a:lnTo>
                    <a:pt x="197072" y="863727"/>
                  </a:lnTo>
                  <a:lnTo>
                    <a:pt x="198311" y="864393"/>
                  </a:lnTo>
                  <a:lnTo>
                    <a:pt x="198311" y="864393"/>
                  </a:lnTo>
                  <a:lnTo>
                    <a:pt x="199549" y="864965"/>
                  </a:lnTo>
                  <a:lnTo>
                    <a:pt x="199549" y="864965"/>
                  </a:lnTo>
                  <a:cubicBezTo>
                    <a:pt x="199930" y="865156"/>
                    <a:pt x="200406" y="865346"/>
                    <a:pt x="200787" y="865536"/>
                  </a:cubicBezTo>
                  <a:lnTo>
                    <a:pt x="200787" y="865536"/>
                  </a:lnTo>
                  <a:lnTo>
                    <a:pt x="202120" y="866109"/>
                  </a:lnTo>
                  <a:lnTo>
                    <a:pt x="202120" y="866109"/>
                  </a:lnTo>
                  <a:lnTo>
                    <a:pt x="203454" y="866585"/>
                  </a:lnTo>
                  <a:lnTo>
                    <a:pt x="203454" y="866585"/>
                  </a:lnTo>
                  <a:lnTo>
                    <a:pt x="204788" y="867061"/>
                  </a:lnTo>
                  <a:lnTo>
                    <a:pt x="204788" y="867061"/>
                  </a:lnTo>
                  <a:lnTo>
                    <a:pt x="206121" y="867537"/>
                  </a:lnTo>
                  <a:lnTo>
                    <a:pt x="206121" y="867537"/>
                  </a:lnTo>
                  <a:lnTo>
                    <a:pt x="207454" y="867918"/>
                  </a:lnTo>
                  <a:lnTo>
                    <a:pt x="207454" y="867918"/>
                  </a:lnTo>
                  <a:lnTo>
                    <a:pt x="208788" y="868299"/>
                  </a:lnTo>
                  <a:lnTo>
                    <a:pt x="208788" y="868299"/>
                  </a:lnTo>
                  <a:lnTo>
                    <a:pt x="210121" y="868680"/>
                  </a:lnTo>
                  <a:lnTo>
                    <a:pt x="210121" y="868680"/>
                  </a:lnTo>
                  <a:lnTo>
                    <a:pt x="211550" y="868966"/>
                  </a:lnTo>
                  <a:lnTo>
                    <a:pt x="211550" y="868966"/>
                  </a:lnTo>
                  <a:cubicBezTo>
                    <a:pt x="212027" y="869061"/>
                    <a:pt x="212503" y="869156"/>
                    <a:pt x="212979" y="869251"/>
                  </a:cubicBezTo>
                  <a:lnTo>
                    <a:pt x="212979" y="869251"/>
                  </a:lnTo>
                  <a:lnTo>
                    <a:pt x="214408" y="869537"/>
                  </a:lnTo>
                  <a:lnTo>
                    <a:pt x="214408" y="869537"/>
                  </a:lnTo>
                  <a:lnTo>
                    <a:pt x="215836" y="869727"/>
                  </a:lnTo>
                  <a:lnTo>
                    <a:pt x="215836" y="869727"/>
                  </a:lnTo>
                  <a:lnTo>
                    <a:pt x="217265" y="869918"/>
                  </a:lnTo>
                  <a:lnTo>
                    <a:pt x="217265" y="869918"/>
                  </a:lnTo>
                  <a:lnTo>
                    <a:pt x="218694" y="870013"/>
                  </a:lnTo>
                  <a:lnTo>
                    <a:pt x="218694" y="870013"/>
                  </a:lnTo>
                  <a:lnTo>
                    <a:pt x="220123" y="870109"/>
                  </a:lnTo>
                  <a:lnTo>
                    <a:pt x="220123" y="870109"/>
                  </a:lnTo>
                  <a:lnTo>
                    <a:pt x="220599" y="870109"/>
                  </a:lnTo>
                  <a:cubicBezTo>
                    <a:pt x="221646" y="870109"/>
                    <a:pt x="222599" y="870204"/>
                    <a:pt x="223742" y="870204"/>
                  </a:cubicBezTo>
                  <a:lnTo>
                    <a:pt x="236505" y="870204"/>
                  </a:lnTo>
                  <a:lnTo>
                    <a:pt x="251270" y="870204"/>
                  </a:lnTo>
                  <a:cubicBezTo>
                    <a:pt x="295846" y="870204"/>
                    <a:pt x="332232" y="906590"/>
                    <a:pt x="332232" y="951167"/>
                  </a:cubicBezTo>
                  <a:lnTo>
                    <a:pt x="332232" y="1014508"/>
                  </a:lnTo>
                  <a:lnTo>
                    <a:pt x="332232" y="1109472"/>
                  </a:lnTo>
                  <a:lnTo>
                    <a:pt x="332232" y="1112615"/>
                  </a:lnTo>
                  <a:cubicBezTo>
                    <a:pt x="332232" y="1144238"/>
                    <a:pt x="358140" y="1170242"/>
                    <a:pt x="389858" y="1170242"/>
                  </a:cubicBezTo>
                  <a:lnTo>
                    <a:pt x="564737" y="1170242"/>
                  </a:lnTo>
                  <a:cubicBezTo>
                    <a:pt x="596455" y="1170242"/>
                    <a:pt x="622363" y="1144333"/>
                    <a:pt x="622363" y="1112615"/>
                  </a:cubicBezTo>
                  <a:lnTo>
                    <a:pt x="622363" y="1104519"/>
                  </a:lnTo>
                  <a:lnTo>
                    <a:pt x="624364" y="600646"/>
                  </a:lnTo>
                  <a:cubicBezTo>
                    <a:pt x="623983" y="579501"/>
                    <a:pt x="613696" y="559403"/>
                    <a:pt x="572928" y="559403"/>
                  </a:cubicBezTo>
                  <a:lnTo>
                    <a:pt x="529494" y="559403"/>
                  </a:lnTo>
                  <a:cubicBezTo>
                    <a:pt x="497777" y="559403"/>
                    <a:pt x="471868" y="533495"/>
                    <a:pt x="471868" y="501777"/>
                  </a:cubicBezTo>
                  <a:lnTo>
                    <a:pt x="471868" y="481774"/>
                  </a:lnTo>
                  <a:cubicBezTo>
                    <a:pt x="471868" y="450056"/>
                    <a:pt x="497777" y="424148"/>
                    <a:pt x="529494" y="424148"/>
                  </a:cubicBezTo>
                  <a:cubicBezTo>
                    <a:pt x="649034" y="424148"/>
                    <a:pt x="767810" y="423100"/>
                    <a:pt x="888302" y="423100"/>
                  </a:cubicBezTo>
                  <a:cubicBezTo>
                    <a:pt x="920019" y="423100"/>
                    <a:pt x="945928" y="397192"/>
                    <a:pt x="945928" y="365474"/>
                  </a:cubicBezTo>
                  <a:lnTo>
                    <a:pt x="945928" y="208312"/>
                  </a:lnTo>
                  <a:cubicBezTo>
                    <a:pt x="945928" y="205359"/>
                    <a:pt x="945928" y="202501"/>
                    <a:pt x="945452" y="202025"/>
                  </a:cubicBezTo>
                  <a:lnTo>
                    <a:pt x="945452" y="0"/>
                  </a:lnTo>
                  <a:lnTo>
                    <a:pt x="857726" y="0"/>
                  </a:lnTo>
                  <a:cubicBezTo>
                    <a:pt x="831818" y="0"/>
                    <a:pt x="809720" y="17431"/>
                    <a:pt x="802577" y="41053"/>
                  </a:cubicBezTo>
                  <a:lnTo>
                    <a:pt x="802577" y="83058"/>
                  </a:lnTo>
                  <a:cubicBezTo>
                    <a:pt x="802577" y="114681"/>
                    <a:pt x="776668" y="140684"/>
                    <a:pt x="744950" y="140684"/>
                  </a:cubicBezTo>
                  <a:lnTo>
                    <a:pt x="635508" y="140684"/>
                  </a:lnTo>
                  <a:lnTo>
                    <a:pt x="635508" y="230505"/>
                  </a:lnTo>
                  <a:cubicBezTo>
                    <a:pt x="635508" y="262128"/>
                    <a:pt x="609600" y="288131"/>
                    <a:pt x="577882" y="288131"/>
                  </a:cubicBezTo>
                  <a:lnTo>
                    <a:pt x="168402" y="288131"/>
                  </a:lnTo>
                  <a:close/>
                  <a:moveTo>
                    <a:pt x="165640" y="812483"/>
                  </a:moveTo>
                  <a:lnTo>
                    <a:pt x="165640" y="812483"/>
                  </a:lnTo>
                  <a:lnTo>
                    <a:pt x="165640" y="812483"/>
                  </a:lnTo>
                  <a:lnTo>
                    <a:pt x="165640" y="812483"/>
                  </a:lnTo>
                  <a:close/>
                  <a:moveTo>
                    <a:pt x="0" y="664083"/>
                  </a:moveTo>
                  <a:lnTo>
                    <a:pt x="0" y="664083"/>
                  </a:lnTo>
                  <a:lnTo>
                    <a:pt x="0" y="664083"/>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7" name="Freeform: Shape 196">
              <a:extLst>
                <a:ext uri="{FF2B5EF4-FFF2-40B4-BE49-F238E27FC236}">
                  <a16:creationId xmlns:a16="http://schemas.microsoft.com/office/drawing/2014/main" id="{8689E83A-946B-4ABB-8201-E09BE6568FDA}"/>
                </a:ext>
              </a:extLst>
            </p:cNvPr>
            <p:cNvSpPr/>
            <p:nvPr/>
          </p:nvSpPr>
          <p:spPr>
            <a:xfrm>
              <a:off x="5763689" y="4552457"/>
              <a:ext cx="678846" cy="1020508"/>
            </a:xfrm>
            <a:custGeom>
              <a:avLst/>
              <a:gdLst>
                <a:gd name="connsiteX0" fmla="*/ 374332 w 678846"/>
                <a:gd name="connsiteY0" fmla="*/ 1020509 h 1020508"/>
                <a:gd name="connsiteX1" fmla="*/ 678847 w 678846"/>
                <a:gd name="connsiteY1" fmla="*/ 1020509 h 1020508"/>
                <a:gd name="connsiteX2" fmla="*/ 678847 w 678846"/>
                <a:gd name="connsiteY2" fmla="*/ 0 h 1020508"/>
                <a:gd name="connsiteX3" fmla="*/ 544925 w 678846"/>
                <a:gd name="connsiteY3" fmla="*/ 0 h 1020508"/>
                <a:gd name="connsiteX4" fmla="*/ 474916 w 678846"/>
                <a:gd name="connsiteY4" fmla="*/ 70009 h 1020508"/>
                <a:gd name="connsiteX5" fmla="*/ 474916 w 678846"/>
                <a:gd name="connsiteY5" fmla="*/ 153258 h 1020508"/>
                <a:gd name="connsiteX6" fmla="*/ 234410 w 678846"/>
                <a:gd name="connsiteY6" fmla="*/ 153258 h 1020508"/>
                <a:gd name="connsiteX7" fmla="*/ 164402 w 678846"/>
                <a:gd name="connsiteY7" fmla="*/ 223266 h 1020508"/>
                <a:gd name="connsiteX8" fmla="*/ 164402 w 678846"/>
                <a:gd name="connsiteY8" fmla="*/ 284893 h 1020508"/>
                <a:gd name="connsiteX9" fmla="*/ 70009 w 678846"/>
                <a:gd name="connsiteY9" fmla="*/ 284893 h 1020508"/>
                <a:gd name="connsiteX10" fmla="*/ 0 w 678846"/>
                <a:gd name="connsiteY10" fmla="*/ 354902 h 1020508"/>
                <a:gd name="connsiteX11" fmla="*/ 0 w 678846"/>
                <a:gd name="connsiteY11" fmla="*/ 662845 h 1020508"/>
                <a:gd name="connsiteX12" fmla="*/ 70009 w 678846"/>
                <a:gd name="connsiteY12" fmla="*/ 732854 h 1020508"/>
                <a:gd name="connsiteX13" fmla="*/ 122682 w 678846"/>
                <a:gd name="connsiteY13" fmla="*/ 732854 h 1020508"/>
                <a:gd name="connsiteX14" fmla="*/ 164402 w 678846"/>
                <a:gd name="connsiteY14" fmla="*/ 777145 h 1020508"/>
                <a:gd name="connsiteX15" fmla="*/ 164402 w 678846"/>
                <a:gd name="connsiteY15" fmla="*/ 806292 h 1020508"/>
                <a:gd name="connsiteX16" fmla="*/ 234410 w 678846"/>
                <a:gd name="connsiteY16" fmla="*/ 876300 h 1020508"/>
                <a:gd name="connsiteX17" fmla="*/ 316706 w 678846"/>
                <a:gd name="connsiteY17" fmla="*/ 876300 h 1020508"/>
                <a:gd name="connsiteX18" fmla="*/ 316706 w 678846"/>
                <a:gd name="connsiteY18" fmla="*/ 962692 h 1020508"/>
                <a:gd name="connsiteX19" fmla="*/ 374332 w 678846"/>
                <a:gd name="connsiteY19" fmla="*/ 1020509 h 1020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78846" h="1020508">
                  <a:moveTo>
                    <a:pt x="374332" y="1020509"/>
                  </a:moveTo>
                  <a:lnTo>
                    <a:pt x="678847" y="1020509"/>
                  </a:lnTo>
                  <a:lnTo>
                    <a:pt x="678847" y="0"/>
                  </a:lnTo>
                  <a:lnTo>
                    <a:pt x="544925" y="0"/>
                  </a:lnTo>
                  <a:cubicBezTo>
                    <a:pt x="506444" y="0"/>
                    <a:pt x="474916" y="31528"/>
                    <a:pt x="474916" y="70009"/>
                  </a:cubicBezTo>
                  <a:lnTo>
                    <a:pt x="474916" y="153258"/>
                  </a:lnTo>
                  <a:lnTo>
                    <a:pt x="234410" y="153258"/>
                  </a:lnTo>
                  <a:cubicBezTo>
                    <a:pt x="195929" y="153258"/>
                    <a:pt x="164402" y="184785"/>
                    <a:pt x="164402" y="223266"/>
                  </a:cubicBezTo>
                  <a:lnTo>
                    <a:pt x="164402" y="284893"/>
                  </a:lnTo>
                  <a:lnTo>
                    <a:pt x="70009" y="284893"/>
                  </a:lnTo>
                  <a:cubicBezTo>
                    <a:pt x="31528" y="284893"/>
                    <a:pt x="0" y="316421"/>
                    <a:pt x="0" y="354902"/>
                  </a:cubicBezTo>
                  <a:lnTo>
                    <a:pt x="0" y="662845"/>
                  </a:lnTo>
                  <a:cubicBezTo>
                    <a:pt x="0" y="701326"/>
                    <a:pt x="31528" y="732854"/>
                    <a:pt x="70009" y="732854"/>
                  </a:cubicBezTo>
                  <a:lnTo>
                    <a:pt x="122682" y="732854"/>
                  </a:lnTo>
                  <a:cubicBezTo>
                    <a:pt x="149066" y="734854"/>
                    <a:pt x="165545" y="754475"/>
                    <a:pt x="164402" y="777145"/>
                  </a:cubicBezTo>
                  <a:lnTo>
                    <a:pt x="164402" y="806292"/>
                  </a:lnTo>
                  <a:cubicBezTo>
                    <a:pt x="164402" y="844772"/>
                    <a:pt x="195929" y="876300"/>
                    <a:pt x="234410" y="876300"/>
                  </a:cubicBezTo>
                  <a:lnTo>
                    <a:pt x="316706" y="876300"/>
                  </a:lnTo>
                  <a:lnTo>
                    <a:pt x="316706" y="962692"/>
                  </a:lnTo>
                  <a:cubicBezTo>
                    <a:pt x="316706" y="994600"/>
                    <a:pt x="342615" y="1020509"/>
                    <a:pt x="374332" y="1020509"/>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8" name="Freeform: Shape 197">
              <a:extLst>
                <a:ext uri="{FF2B5EF4-FFF2-40B4-BE49-F238E27FC236}">
                  <a16:creationId xmlns:a16="http://schemas.microsoft.com/office/drawing/2014/main" id="{DC63CD5D-D5F2-4A34-8958-0A5B571439E7}"/>
                </a:ext>
              </a:extLst>
            </p:cNvPr>
            <p:cNvSpPr/>
            <p:nvPr/>
          </p:nvSpPr>
          <p:spPr>
            <a:xfrm>
              <a:off x="5282867" y="4139834"/>
              <a:ext cx="864774" cy="563117"/>
            </a:xfrm>
            <a:custGeom>
              <a:avLst/>
              <a:gdLst>
                <a:gd name="connsiteX0" fmla="*/ 0 w 864774"/>
                <a:gd name="connsiteY0" fmla="*/ 208979 h 563117"/>
                <a:gd name="connsiteX1" fmla="*/ 0 w 864774"/>
                <a:gd name="connsiteY1" fmla="*/ 563118 h 563117"/>
                <a:gd name="connsiteX2" fmla="*/ 101251 w 864774"/>
                <a:gd name="connsiteY2" fmla="*/ 563118 h 563117"/>
                <a:gd name="connsiteX3" fmla="*/ 158877 w 864774"/>
                <a:gd name="connsiteY3" fmla="*/ 505492 h 563117"/>
                <a:gd name="connsiteX4" fmla="*/ 158877 w 864774"/>
                <a:gd name="connsiteY4" fmla="*/ 415671 h 563117"/>
                <a:gd name="connsiteX5" fmla="*/ 268319 w 864774"/>
                <a:gd name="connsiteY5" fmla="*/ 415671 h 563117"/>
                <a:gd name="connsiteX6" fmla="*/ 325945 w 864774"/>
                <a:gd name="connsiteY6" fmla="*/ 358045 h 563117"/>
                <a:gd name="connsiteX7" fmla="*/ 325945 w 864774"/>
                <a:gd name="connsiteY7" fmla="*/ 321564 h 563117"/>
                <a:gd name="connsiteX8" fmla="*/ 381095 w 864774"/>
                <a:gd name="connsiteY8" fmla="*/ 280511 h 563117"/>
                <a:gd name="connsiteX9" fmla="*/ 864775 w 864774"/>
                <a:gd name="connsiteY9" fmla="*/ 280416 h 563117"/>
                <a:gd name="connsiteX10" fmla="*/ 864775 w 864774"/>
                <a:gd name="connsiteY10" fmla="*/ 278416 h 563117"/>
                <a:gd name="connsiteX11" fmla="*/ 856679 w 864774"/>
                <a:gd name="connsiteY11" fmla="*/ 278416 h 563117"/>
                <a:gd name="connsiteX12" fmla="*/ 799052 w 864774"/>
                <a:gd name="connsiteY12" fmla="*/ 220789 h 563117"/>
                <a:gd name="connsiteX13" fmla="*/ 799052 w 864774"/>
                <a:gd name="connsiteY13" fmla="*/ 1143 h 563117"/>
                <a:gd name="connsiteX14" fmla="*/ 786575 w 864774"/>
                <a:gd name="connsiteY14" fmla="*/ 0 h 563117"/>
                <a:gd name="connsiteX15" fmla="*/ 453580 w 864774"/>
                <a:gd name="connsiteY15" fmla="*/ 0 h 563117"/>
                <a:gd name="connsiteX16" fmla="*/ 404050 w 864774"/>
                <a:gd name="connsiteY16" fmla="*/ 0 h 563117"/>
                <a:gd name="connsiteX17" fmla="*/ 288703 w 864774"/>
                <a:gd name="connsiteY17" fmla="*/ 0 h 563117"/>
                <a:gd name="connsiteX18" fmla="*/ 218884 w 864774"/>
                <a:gd name="connsiteY18" fmla="*/ 64389 h 563117"/>
                <a:gd name="connsiteX19" fmla="*/ 138113 w 864774"/>
                <a:gd name="connsiteY19" fmla="*/ 138874 h 563117"/>
                <a:gd name="connsiteX20" fmla="*/ 69913 w 864774"/>
                <a:gd name="connsiteY20" fmla="*/ 138874 h 563117"/>
                <a:gd name="connsiteX21" fmla="*/ 0 w 864774"/>
                <a:gd name="connsiteY21" fmla="*/ 208979 h 56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4774" h="563117">
                  <a:moveTo>
                    <a:pt x="0" y="208979"/>
                  </a:moveTo>
                  <a:lnTo>
                    <a:pt x="0" y="563118"/>
                  </a:lnTo>
                  <a:lnTo>
                    <a:pt x="101251" y="563118"/>
                  </a:lnTo>
                  <a:cubicBezTo>
                    <a:pt x="132969" y="563118"/>
                    <a:pt x="158877" y="537210"/>
                    <a:pt x="158877" y="505492"/>
                  </a:cubicBezTo>
                  <a:lnTo>
                    <a:pt x="158877" y="415671"/>
                  </a:lnTo>
                  <a:lnTo>
                    <a:pt x="268319" y="415671"/>
                  </a:lnTo>
                  <a:cubicBezTo>
                    <a:pt x="300038" y="415671"/>
                    <a:pt x="325945" y="389763"/>
                    <a:pt x="325945" y="358045"/>
                  </a:cubicBezTo>
                  <a:lnTo>
                    <a:pt x="325945" y="321564"/>
                  </a:lnTo>
                  <a:cubicBezTo>
                    <a:pt x="333089" y="297847"/>
                    <a:pt x="355187" y="280511"/>
                    <a:pt x="381095" y="280511"/>
                  </a:cubicBezTo>
                  <a:cubicBezTo>
                    <a:pt x="546449" y="280511"/>
                    <a:pt x="390430" y="280416"/>
                    <a:pt x="864775" y="280416"/>
                  </a:cubicBezTo>
                  <a:lnTo>
                    <a:pt x="864775" y="278416"/>
                  </a:lnTo>
                  <a:lnTo>
                    <a:pt x="856679" y="278416"/>
                  </a:lnTo>
                  <a:cubicBezTo>
                    <a:pt x="825055" y="278416"/>
                    <a:pt x="799052" y="252508"/>
                    <a:pt x="799052" y="220789"/>
                  </a:cubicBezTo>
                  <a:lnTo>
                    <a:pt x="799052" y="1143"/>
                  </a:lnTo>
                  <a:cubicBezTo>
                    <a:pt x="795052" y="381"/>
                    <a:pt x="790860" y="0"/>
                    <a:pt x="786575" y="0"/>
                  </a:cubicBezTo>
                  <a:lnTo>
                    <a:pt x="453580" y="0"/>
                  </a:lnTo>
                  <a:lnTo>
                    <a:pt x="404050" y="0"/>
                  </a:lnTo>
                  <a:lnTo>
                    <a:pt x="288703" y="0"/>
                  </a:lnTo>
                  <a:cubicBezTo>
                    <a:pt x="252126" y="0"/>
                    <a:pt x="221742" y="28480"/>
                    <a:pt x="218884" y="64389"/>
                  </a:cubicBezTo>
                  <a:cubicBezTo>
                    <a:pt x="215551" y="106585"/>
                    <a:pt x="180499" y="138874"/>
                    <a:pt x="138113" y="138874"/>
                  </a:cubicBezTo>
                  <a:lnTo>
                    <a:pt x="69913" y="138874"/>
                  </a:lnTo>
                  <a:cubicBezTo>
                    <a:pt x="31528" y="138970"/>
                    <a:pt x="0" y="170497"/>
                    <a:pt x="0" y="208979"/>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9" name="Freeform: Shape 198">
              <a:extLst>
                <a:ext uri="{FF2B5EF4-FFF2-40B4-BE49-F238E27FC236}">
                  <a16:creationId xmlns:a16="http://schemas.microsoft.com/office/drawing/2014/main" id="{3AE89A28-1388-4F7E-883A-191A136A889D}"/>
                </a:ext>
              </a:extLst>
            </p:cNvPr>
            <p:cNvSpPr/>
            <p:nvPr/>
          </p:nvSpPr>
          <p:spPr>
            <a:xfrm>
              <a:off x="4017848" y="3391550"/>
              <a:ext cx="1149861" cy="437387"/>
            </a:xfrm>
            <a:custGeom>
              <a:avLst/>
              <a:gdLst>
                <a:gd name="connsiteX0" fmla="*/ 16292 w 1149861"/>
                <a:gd name="connsiteY0" fmla="*/ 437388 h 437387"/>
                <a:gd name="connsiteX1" fmla="*/ 927834 w 1149861"/>
                <a:gd name="connsiteY1" fmla="*/ 437388 h 437387"/>
                <a:gd name="connsiteX2" fmla="*/ 985460 w 1149861"/>
                <a:gd name="connsiteY2" fmla="*/ 379762 h 437387"/>
                <a:gd name="connsiteX3" fmla="*/ 985460 w 1149861"/>
                <a:gd name="connsiteY3" fmla="*/ 216217 h 437387"/>
                <a:gd name="connsiteX4" fmla="*/ 1066423 w 1149861"/>
                <a:gd name="connsiteY4" fmla="*/ 135255 h 437387"/>
                <a:gd name="connsiteX5" fmla="*/ 1092236 w 1149861"/>
                <a:gd name="connsiteY5" fmla="*/ 135255 h 437387"/>
                <a:gd name="connsiteX6" fmla="*/ 1149862 w 1149861"/>
                <a:gd name="connsiteY6" fmla="*/ 77629 h 437387"/>
                <a:gd name="connsiteX7" fmla="*/ 1149862 w 1149861"/>
                <a:gd name="connsiteY7" fmla="*/ 57626 h 437387"/>
                <a:gd name="connsiteX8" fmla="*/ 1092236 w 1149861"/>
                <a:gd name="connsiteY8" fmla="*/ 0 h 437387"/>
                <a:gd name="connsiteX9" fmla="*/ 927834 w 1149861"/>
                <a:gd name="connsiteY9" fmla="*/ 0 h 437387"/>
                <a:gd name="connsiteX10" fmla="*/ 698662 w 1149861"/>
                <a:gd name="connsiteY10" fmla="*/ 0 h 437387"/>
                <a:gd name="connsiteX11" fmla="*/ 641322 w 1149861"/>
                <a:gd name="connsiteY11" fmla="*/ 71056 h 437387"/>
                <a:gd name="connsiteX12" fmla="*/ 571504 w 1149861"/>
                <a:gd name="connsiteY12" fmla="*/ 135446 h 437387"/>
                <a:gd name="connsiteX13" fmla="*/ 456156 w 1149861"/>
                <a:gd name="connsiteY13" fmla="*/ 135446 h 437387"/>
                <a:gd name="connsiteX14" fmla="*/ 406626 w 1149861"/>
                <a:gd name="connsiteY14" fmla="*/ 135446 h 437387"/>
                <a:gd name="connsiteX15" fmla="*/ 165262 w 1149861"/>
                <a:gd name="connsiteY15" fmla="*/ 135446 h 437387"/>
                <a:gd name="connsiteX16" fmla="*/ 165262 w 1149861"/>
                <a:gd name="connsiteY16" fmla="*/ 232696 h 437387"/>
                <a:gd name="connsiteX17" fmla="*/ 107636 w 1149861"/>
                <a:gd name="connsiteY17" fmla="*/ 290322 h 437387"/>
                <a:gd name="connsiteX18" fmla="*/ 72775 w 1149861"/>
                <a:gd name="connsiteY18" fmla="*/ 290322 h 437387"/>
                <a:gd name="connsiteX19" fmla="*/ 99 w 1149861"/>
                <a:gd name="connsiteY19" fmla="*/ 366998 h 437387"/>
                <a:gd name="connsiteX20" fmla="*/ 99 w 1149861"/>
                <a:gd name="connsiteY20" fmla="*/ 435007 h 437387"/>
                <a:gd name="connsiteX21" fmla="*/ 16292 w 1149861"/>
                <a:gd name="connsiteY21" fmla="*/ 437388 h 437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49861" h="437387">
                  <a:moveTo>
                    <a:pt x="16292" y="437388"/>
                  </a:moveTo>
                  <a:lnTo>
                    <a:pt x="927834" y="437388"/>
                  </a:lnTo>
                  <a:cubicBezTo>
                    <a:pt x="959552" y="437388"/>
                    <a:pt x="985460" y="411480"/>
                    <a:pt x="985460" y="379762"/>
                  </a:cubicBezTo>
                  <a:lnTo>
                    <a:pt x="985460" y="216217"/>
                  </a:lnTo>
                  <a:cubicBezTo>
                    <a:pt x="985460" y="171640"/>
                    <a:pt x="1021846" y="135255"/>
                    <a:pt x="1066423" y="135255"/>
                  </a:cubicBezTo>
                  <a:lnTo>
                    <a:pt x="1092236" y="135255"/>
                  </a:lnTo>
                  <a:cubicBezTo>
                    <a:pt x="1123954" y="135255"/>
                    <a:pt x="1149862" y="109347"/>
                    <a:pt x="1149862" y="77629"/>
                  </a:cubicBezTo>
                  <a:lnTo>
                    <a:pt x="1149862" y="57626"/>
                  </a:lnTo>
                  <a:cubicBezTo>
                    <a:pt x="1149862" y="25908"/>
                    <a:pt x="1123954" y="0"/>
                    <a:pt x="1092236" y="0"/>
                  </a:cubicBezTo>
                  <a:lnTo>
                    <a:pt x="927834" y="0"/>
                  </a:lnTo>
                  <a:lnTo>
                    <a:pt x="698662" y="0"/>
                  </a:lnTo>
                  <a:cubicBezTo>
                    <a:pt x="667420" y="9334"/>
                    <a:pt x="644084" y="36957"/>
                    <a:pt x="641322" y="71056"/>
                  </a:cubicBezTo>
                  <a:cubicBezTo>
                    <a:pt x="638465" y="106966"/>
                    <a:pt x="608175" y="135446"/>
                    <a:pt x="571504" y="135446"/>
                  </a:cubicBezTo>
                  <a:lnTo>
                    <a:pt x="456156" y="135446"/>
                  </a:lnTo>
                  <a:lnTo>
                    <a:pt x="406626" y="135446"/>
                  </a:lnTo>
                  <a:lnTo>
                    <a:pt x="165262" y="135446"/>
                  </a:lnTo>
                  <a:lnTo>
                    <a:pt x="165262" y="232696"/>
                  </a:lnTo>
                  <a:cubicBezTo>
                    <a:pt x="165262" y="264414"/>
                    <a:pt x="139354" y="290322"/>
                    <a:pt x="107636" y="290322"/>
                  </a:cubicBezTo>
                  <a:lnTo>
                    <a:pt x="72775" y="290322"/>
                  </a:lnTo>
                  <a:cubicBezTo>
                    <a:pt x="16482" y="290322"/>
                    <a:pt x="-1520" y="345376"/>
                    <a:pt x="99" y="366998"/>
                  </a:cubicBezTo>
                  <a:lnTo>
                    <a:pt x="99" y="435007"/>
                  </a:lnTo>
                  <a:cubicBezTo>
                    <a:pt x="5338" y="436626"/>
                    <a:pt x="10672" y="437388"/>
                    <a:pt x="16292" y="437388"/>
                  </a:cubicBez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0" name="Freeform: Shape 199">
              <a:extLst>
                <a:ext uri="{FF2B5EF4-FFF2-40B4-BE49-F238E27FC236}">
                  <a16:creationId xmlns:a16="http://schemas.microsoft.com/office/drawing/2014/main" id="{F50403AD-6617-4BA1-BC4B-2589D5F0A0BF}"/>
                </a:ext>
              </a:extLst>
            </p:cNvPr>
            <p:cNvSpPr/>
            <p:nvPr/>
          </p:nvSpPr>
          <p:spPr>
            <a:xfrm>
              <a:off x="4975781" y="4445015"/>
              <a:ext cx="307848" cy="259556"/>
            </a:xfrm>
            <a:custGeom>
              <a:avLst/>
              <a:gdLst>
                <a:gd name="connsiteX0" fmla="*/ 115157 w 307848"/>
                <a:gd name="connsiteY0" fmla="*/ 0 h 259556"/>
                <a:gd name="connsiteX1" fmla="*/ 0 w 307848"/>
                <a:gd name="connsiteY1" fmla="*/ 114300 h 259556"/>
                <a:gd name="connsiteX2" fmla="*/ 0 w 307848"/>
                <a:gd name="connsiteY2" fmla="*/ 259556 h 259556"/>
                <a:gd name="connsiteX3" fmla="*/ 115157 w 307848"/>
                <a:gd name="connsiteY3" fmla="*/ 259556 h 259556"/>
                <a:gd name="connsiteX4" fmla="*/ 154305 w 307848"/>
                <a:gd name="connsiteY4" fmla="*/ 259556 h 259556"/>
                <a:gd name="connsiteX5" fmla="*/ 307848 w 307848"/>
                <a:gd name="connsiteY5" fmla="*/ 259556 h 259556"/>
                <a:gd name="connsiteX6" fmla="*/ 307848 w 307848"/>
                <a:gd name="connsiteY6" fmla="*/ 0 h 259556"/>
                <a:gd name="connsiteX7" fmla="*/ 115157 w 307848"/>
                <a:gd name="connsiteY7" fmla="*/ 0 h 25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848" h="259556">
                  <a:moveTo>
                    <a:pt x="115157" y="0"/>
                  </a:moveTo>
                  <a:cubicBezTo>
                    <a:pt x="51816" y="0"/>
                    <a:pt x="0" y="51435"/>
                    <a:pt x="0" y="114300"/>
                  </a:cubicBezTo>
                  <a:lnTo>
                    <a:pt x="0" y="259556"/>
                  </a:lnTo>
                  <a:lnTo>
                    <a:pt x="115157" y="259556"/>
                  </a:lnTo>
                  <a:lnTo>
                    <a:pt x="154305" y="259556"/>
                  </a:lnTo>
                  <a:lnTo>
                    <a:pt x="307848" y="259556"/>
                  </a:lnTo>
                  <a:lnTo>
                    <a:pt x="307848" y="0"/>
                  </a:lnTo>
                  <a:lnTo>
                    <a:pt x="115157"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1" name="Freeform: Shape 200">
              <a:extLst>
                <a:ext uri="{FF2B5EF4-FFF2-40B4-BE49-F238E27FC236}">
                  <a16:creationId xmlns:a16="http://schemas.microsoft.com/office/drawing/2014/main" id="{BA34FA4D-9EFF-4AEB-B417-247C1C1C3D6D}"/>
                </a:ext>
              </a:extLst>
            </p:cNvPr>
            <p:cNvSpPr/>
            <p:nvPr/>
          </p:nvSpPr>
          <p:spPr>
            <a:xfrm>
              <a:off x="4180063" y="3970003"/>
              <a:ext cx="470820" cy="419195"/>
            </a:xfrm>
            <a:custGeom>
              <a:avLst/>
              <a:gdLst>
                <a:gd name="connsiteX0" fmla="*/ 57626 w 470820"/>
                <a:gd name="connsiteY0" fmla="*/ 571 h 419195"/>
                <a:gd name="connsiteX1" fmla="*/ 0 w 470820"/>
                <a:gd name="connsiteY1" fmla="*/ 58198 h 419195"/>
                <a:gd name="connsiteX2" fmla="*/ 0 w 470820"/>
                <a:gd name="connsiteY2" fmla="*/ 78200 h 419195"/>
                <a:gd name="connsiteX3" fmla="*/ 57626 w 470820"/>
                <a:gd name="connsiteY3" fmla="*/ 135827 h 419195"/>
                <a:gd name="connsiteX4" fmla="*/ 72771 w 470820"/>
                <a:gd name="connsiteY4" fmla="*/ 135827 h 419195"/>
                <a:gd name="connsiteX5" fmla="*/ 155353 w 470820"/>
                <a:gd name="connsiteY5" fmla="*/ 205073 h 419195"/>
                <a:gd name="connsiteX6" fmla="*/ 157448 w 470820"/>
                <a:gd name="connsiteY6" fmla="*/ 319945 h 419195"/>
                <a:gd name="connsiteX7" fmla="*/ 158877 w 470820"/>
                <a:gd name="connsiteY7" fmla="*/ 325946 h 419195"/>
                <a:gd name="connsiteX8" fmla="*/ 158877 w 470820"/>
                <a:gd name="connsiteY8" fmla="*/ 347853 h 419195"/>
                <a:gd name="connsiteX9" fmla="*/ 230219 w 470820"/>
                <a:gd name="connsiteY9" fmla="*/ 419195 h 419195"/>
                <a:gd name="connsiteX10" fmla="*/ 293275 w 470820"/>
                <a:gd name="connsiteY10" fmla="*/ 419195 h 419195"/>
                <a:gd name="connsiteX11" fmla="*/ 293275 w 470820"/>
                <a:gd name="connsiteY11" fmla="*/ 418338 h 419195"/>
                <a:gd name="connsiteX12" fmla="*/ 382714 w 470820"/>
                <a:gd name="connsiteY12" fmla="*/ 418338 h 419195"/>
                <a:gd name="connsiteX13" fmla="*/ 470821 w 470820"/>
                <a:gd name="connsiteY13" fmla="*/ 330232 h 419195"/>
                <a:gd name="connsiteX14" fmla="*/ 470821 w 470820"/>
                <a:gd name="connsiteY14" fmla="*/ 0 h 419195"/>
                <a:gd name="connsiteX15" fmla="*/ 57626 w 470820"/>
                <a:gd name="connsiteY15" fmla="*/ 571 h 41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0820" h="419195">
                  <a:moveTo>
                    <a:pt x="57626" y="571"/>
                  </a:moveTo>
                  <a:cubicBezTo>
                    <a:pt x="25908" y="571"/>
                    <a:pt x="0" y="26479"/>
                    <a:pt x="0" y="58198"/>
                  </a:cubicBezTo>
                  <a:lnTo>
                    <a:pt x="0" y="78200"/>
                  </a:lnTo>
                  <a:cubicBezTo>
                    <a:pt x="0" y="109919"/>
                    <a:pt x="25908" y="135827"/>
                    <a:pt x="57626" y="135827"/>
                  </a:cubicBezTo>
                  <a:lnTo>
                    <a:pt x="72771" y="135827"/>
                  </a:lnTo>
                  <a:cubicBezTo>
                    <a:pt x="88011" y="136303"/>
                    <a:pt x="154114" y="133160"/>
                    <a:pt x="155353" y="205073"/>
                  </a:cubicBezTo>
                  <a:lnTo>
                    <a:pt x="157448" y="319945"/>
                  </a:lnTo>
                  <a:cubicBezTo>
                    <a:pt x="158020" y="321850"/>
                    <a:pt x="158496" y="323850"/>
                    <a:pt x="158877" y="325946"/>
                  </a:cubicBezTo>
                  <a:lnTo>
                    <a:pt x="158877" y="347853"/>
                  </a:lnTo>
                  <a:cubicBezTo>
                    <a:pt x="158877" y="387096"/>
                    <a:pt x="190976" y="419195"/>
                    <a:pt x="230219" y="419195"/>
                  </a:cubicBezTo>
                  <a:lnTo>
                    <a:pt x="293275" y="419195"/>
                  </a:lnTo>
                  <a:lnTo>
                    <a:pt x="293275" y="418338"/>
                  </a:lnTo>
                  <a:lnTo>
                    <a:pt x="382714" y="418338"/>
                  </a:lnTo>
                  <a:cubicBezTo>
                    <a:pt x="431197" y="418338"/>
                    <a:pt x="470821" y="378714"/>
                    <a:pt x="470821" y="330232"/>
                  </a:cubicBezTo>
                  <a:lnTo>
                    <a:pt x="470821" y="0"/>
                  </a:lnTo>
                  <a:lnTo>
                    <a:pt x="57626" y="571"/>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2" name="Freeform: Shape 201">
              <a:extLst>
                <a:ext uri="{FF2B5EF4-FFF2-40B4-BE49-F238E27FC236}">
                  <a16:creationId xmlns:a16="http://schemas.microsoft.com/office/drawing/2014/main" id="{53289D53-DB1C-467C-A726-63E1101D03BE}"/>
                </a:ext>
              </a:extLst>
            </p:cNvPr>
            <p:cNvSpPr/>
            <p:nvPr/>
          </p:nvSpPr>
          <p:spPr>
            <a:xfrm>
              <a:off x="5003118" y="3381263"/>
              <a:ext cx="1432559" cy="951547"/>
            </a:xfrm>
            <a:custGeom>
              <a:avLst/>
              <a:gdLst>
                <a:gd name="connsiteX0" fmla="*/ 1331309 w 1432559"/>
                <a:gd name="connsiteY0" fmla="*/ 122872 h 951547"/>
                <a:gd name="connsiteX1" fmla="*/ 1217009 w 1432559"/>
                <a:gd name="connsiteY1" fmla="*/ 8572 h 951547"/>
                <a:gd name="connsiteX2" fmla="*/ 1217009 w 1432559"/>
                <a:gd name="connsiteY2" fmla="*/ 0 h 951547"/>
                <a:gd name="connsiteX3" fmla="*/ 508921 w 1432559"/>
                <a:gd name="connsiteY3" fmla="*/ 0 h 951547"/>
                <a:gd name="connsiteX4" fmla="*/ 459391 w 1432559"/>
                <a:gd name="connsiteY4" fmla="*/ 0 h 951547"/>
                <a:gd name="connsiteX5" fmla="*/ 344043 w 1432559"/>
                <a:gd name="connsiteY5" fmla="*/ 0 h 951547"/>
                <a:gd name="connsiteX6" fmla="*/ 274225 w 1432559"/>
                <a:gd name="connsiteY6" fmla="*/ 64389 h 951547"/>
                <a:gd name="connsiteX7" fmla="*/ 193453 w 1432559"/>
                <a:gd name="connsiteY7" fmla="*/ 138875 h 951547"/>
                <a:gd name="connsiteX8" fmla="*/ 70009 w 1432559"/>
                <a:gd name="connsiteY8" fmla="*/ 138875 h 951547"/>
                <a:gd name="connsiteX9" fmla="*/ 0 w 1432559"/>
                <a:gd name="connsiteY9" fmla="*/ 208883 h 951547"/>
                <a:gd name="connsiteX10" fmla="*/ 0 w 1432559"/>
                <a:gd name="connsiteY10" fmla="*/ 447008 h 951547"/>
                <a:gd name="connsiteX11" fmla="*/ 222980 w 1432559"/>
                <a:gd name="connsiteY11" fmla="*/ 447008 h 951547"/>
                <a:gd name="connsiteX12" fmla="*/ 281749 w 1432559"/>
                <a:gd name="connsiteY12" fmla="*/ 505778 h 951547"/>
                <a:gd name="connsiteX13" fmla="*/ 281749 w 1432559"/>
                <a:gd name="connsiteY13" fmla="*/ 542258 h 951547"/>
                <a:gd name="connsiteX14" fmla="*/ 281749 w 1432559"/>
                <a:gd name="connsiteY14" fmla="*/ 951547 h 951547"/>
                <a:gd name="connsiteX15" fmla="*/ 349853 w 1432559"/>
                <a:gd name="connsiteY15" fmla="*/ 897446 h 951547"/>
                <a:gd name="connsiteX16" fmla="*/ 418052 w 1432559"/>
                <a:gd name="connsiteY16" fmla="*/ 897446 h 951547"/>
                <a:gd name="connsiteX17" fmla="*/ 498824 w 1432559"/>
                <a:gd name="connsiteY17" fmla="*/ 822960 h 951547"/>
                <a:gd name="connsiteX18" fmla="*/ 568643 w 1432559"/>
                <a:gd name="connsiteY18" fmla="*/ 758571 h 951547"/>
                <a:gd name="connsiteX19" fmla="*/ 683990 w 1432559"/>
                <a:gd name="connsiteY19" fmla="*/ 758571 h 951547"/>
                <a:gd name="connsiteX20" fmla="*/ 733520 w 1432559"/>
                <a:gd name="connsiteY20" fmla="*/ 758571 h 951547"/>
                <a:gd name="connsiteX21" fmla="*/ 1066514 w 1432559"/>
                <a:gd name="connsiteY21" fmla="*/ 758571 h 951547"/>
                <a:gd name="connsiteX22" fmla="*/ 1078992 w 1432559"/>
                <a:gd name="connsiteY22" fmla="*/ 759714 h 951547"/>
                <a:gd name="connsiteX23" fmla="*/ 1078992 w 1432559"/>
                <a:gd name="connsiteY23" fmla="*/ 617506 h 951547"/>
                <a:gd name="connsiteX24" fmla="*/ 1136618 w 1432559"/>
                <a:gd name="connsiteY24" fmla="*/ 559880 h 951547"/>
                <a:gd name="connsiteX25" fmla="*/ 1156621 w 1432559"/>
                <a:gd name="connsiteY25" fmla="*/ 559880 h 951547"/>
                <a:gd name="connsiteX26" fmla="*/ 1158335 w 1432559"/>
                <a:gd name="connsiteY26" fmla="*/ 559880 h 951547"/>
                <a:gd name="connsiteX27" fmla="*/ 1209199 w 1432559"/>
                <a:gd name="connsiteY27" fmla="*/ 559880 h 951547"/>
                <a:gd name="connsiteX28" fmla="*/ 1266825 w 1432559"/>
                <a:gd name="connsiteY28" fmla="*/ 502253 h 951547"/>
                <a:gd name="connsiteX29" fmla="*/ 1266825 w 1432559"/>
                <a:gd name="connsiteY29" fmla="*/ 425768 h 951547"/>
                <a:gd name="connsiteX30" fmla="*/ 1349121 w 1432559"/>
                <a:gd name="connsiteY30" fmla="*/ 425768 h 951547"/>
                <a:gd name="connsiteX31" fmla="*/ 1432560 w 1432559"/>
                <a:gd name="connsiteY31" fmla="*/ 342329 h 951547"/>
                <a:gd name="connsiteX32" fmla="*/ 1432560 w 1432559"/>
                <a:gd name="connsiteY32" fmla="*/ 122777 h 951547"/>
                <a:gd name="connsiteX33" fmla="*/ 1331309 w 1432559"/>
                <a:gd name="connsiteY33" fmla="*/ 122777 h 95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32559" h="951547">
                  <a:moveTo>
                    <a:pt x="1331309" y="122872"/>
                  </a:moveTo>
                  <a:cubicBezTo>
                    <a:pt x="1268444" y="122872"/>
                    <a:pt x="1217009" y="71438"/>
                    <a:pt x="1217009" y="8572"/>
                  </a:cubicBezTo>
                  <a:lnTo>
                    <a:pt x="1217009" y="0"/>
                  </a:lnTo>
                  <a:lnTo>
                    <a:pt x="508921" y="0"/>
                  </a:lnTo>
                  <a:lnTo>
                    <a:pt x="459391" y="0"/>
                  </a:lnTo>
                  <a:lnTo>
                    <a:pt x="344043" y="0"/>
                  </a:lnTo>
                  <a:cubicBezTo>
                    <a:pt x="307467" y="0"/>
                    <a:pt x="277082" y="28480"/>
                    <a:pt x="274225" y="64389"/>
                  </a:cubicBezTo>
                  <a:cubicBezTo>
                    <a:pt x="270891" y="106585"/>
                    <a:pt x="235839" y="138875"/>
                    <a:pt x="193453" y="138875"/>
                  </a:cubicBezTo>
                  <a:lnTo>
                    <a:pt x="70009" y="138875"/>
                  </a:lnTo>
                  <a:cubicBezTo>
                    <a:pt x="31528" y="138875"/>
                    <a:pt x="0" y="170497"/>
                    <a:pt x="0" y="208883"/>
                  </a:cubicBezTo>
                  <a:lnTo>
                    <a:pt x="0" y="447008"/>
                  </a:lnTo>
                  <a:lnTo>
                    <a:pt x="222980" y="447008"/>
                  </a:lnTo>
                  <a:cubicBezTo>
                    <a:pt x="255270" y="447008"/>
                    <a:pt x="281749" y="473488"/>
                    <a:pt x="281749" y="505778"/>
                  </a:cubicBezTo>
                  <a:lnTo>
                    <a:pt x="281749" y="542258"/>
                  </a:lnTo>
                  <a:lnTo>
                    <a:pt x="281749" y="951547"/>
                  </a:lnTo>
                  <a:cubicBezTo>
                    <a:pt x="288988" y="920687"/>
                    <a:pt x="316896" y="897446"/>
                    <a:pt x="349853" y="897446"/>
                  </a:cubicBezTo>
                  <a:lnTo>
                    <a:pt x="418052" y="897446"/>
                  </a:lnTo>
                  <a:cubicBezTo>
                    <a:pt x="460343" y="897446"/>
                    <a:pt x="495395" y="865156"/>
                    <a:pt x="498824" y="822960"/>
                  </a:cubicBezTo>
                  <a:cubicBezTo>
                    <a:pt x="501682" y="787051"/>
                    <a:pt x="532066" y="758571"/>
                    <a:pt x="568643" y="758571"/>
                  </a:cubicBezTo>
                  <a:lnTo>
                    <a:pt x="683990" y="758571"/>
                  </a:lnTo>
                  <a:lnTo>
                    <a:pt x="733520" y="758571"/>
                  </a:lnTo>
                  <a:lnTo>
                    <a:pt x="1066514" y="758571"/>
                  </a:lnTo>
                  <a:cubicBezTo>
                    <a:pt x="1070800" y="758571"/>
                    <a:pt x="1074896" y="758952"/>
                    <a:pt x="1078992" y="759714"/>
                  </a:cubicBezTo>
                  <a:lnTo>
                    <a:pt x="1078992" y="617506"/>
                  </a:lnTo>
                  <a:cubicBezTo>
                    <a:pt x="1078992" y="585788"/>
                    <a:pt x="1104900" y="559880"/>
                    <a:pt x="1136618" y="559880"/>
                  </a:cubicBezTo>
                  <a:lnTo>
                    <a:pt x="1156621" y="559880"/>
                  </a:lnTo>
                  <a:cubicBezTo>
                    <a:pt x="1157192" y="559880"/>
                    <a:pt x="1157764" y="559880"/>
                    <a:pt x="1158335" y="559880"/>
                  </a:cubicBezTo>
                  <a:lnTo>
                    <a:pt x="1209199" y="559880"/>
                  </a:lnTo>
                  <a:cubicBezTo>
                    <a:pt x="1240917" y="559880"/>
                    <a:pt x="1266825" y="533972"/>
                    <a:pt x="1266825" y="502253"/>
                  </a:cubicBezTo>
                  <a:lnTo>
                    <a:pt x="1266825" y="425768"/>
                  </a:lnTo>
                  <a:lnTo>
                    <a:pt x="1349121" y="425768"/>
                  </a:lnTo>
                  <a:cubicBezTo>
                    <a:pt x="1395031" y="425768"/>
                    <a:pt x="1432560" y="388239"/>
                    <a:pt x="1432560" y="342329"/>
                  </a:cubicBezTo>
                  <a:lnTo>
                    <a:pt x="1432560" y="122777"/>
                  </a:lnTo>
                  <a:lnTo>
                    <a:pt x="1331309" y="122777"/>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3" name="Freeform: Shape 202">
              <a:extLst>
                <a:ext uri="{FF2B5EF4-FFF2-40B4-BE49-F238E27FC236}">
                  <a16:creationId xmlns:a16="http://schemas.microsoft.com/office/drawing/2014/main" id="{7C5C6DD8-D050-4F38-9E63-4C0199D6DC1D}"/>
                </a:ext>
              </a:extLst>
            </p:cNvPr>
            <p:cNvSpPr/>
            <p:nvPr/>
          </p:nvSpPr>
          <p:spPr>
            <a:xfrm>
              <a:off x="3245469" y="381555"/>
              <a:ext cx="1149858" cy="1834229"/>
            </a:xfrm>
            <a:custGeom>
              <a:avLst/>
              <a:gdLst>
                <a:gd name="connsiteX0" fmla="*/ 935450 w 1149858"/>
                <a:gd name="connsiteY0" fmla="*/ 0 h 1834229"/>
                <a:gd name="connsiteX1" fmla="*/ 644367 w 1149858"/>
                <a:gd name="connsiteY1" fmla="*/ 0 h 1834229"/>
                <a:gd name="connsiteX2" fmla="*/ 436912 w 1149858"/>
                <a:gd name="connsiteY2" fmla="*/ 0 h 1834229"/>
                <a:gd name="connsiteX3" fmla="*/ 340043 w 1149858"/>
                <a:gd name="connsiteY3" fmla="*/ 96869 h 1834229"/>
                <a:gd name="connsiteX4" fmla="*/ 340043 w 1149858"/>
                <a:gd name="connsiteY4" fmla="*/ 393764 h 1834229"/>
                <a:gd name="connsiteX5" fmla="*/ 98774 w 1149858"/>
                <a:gd name="connsiteY5" fmla="*/ 393764 h 1834229"/>
                <a:gd name="connsiteX6" fmla="*/ 1905 w 1149858"/>
                <a:gd name="connsiteY6" fmla="*/ 490633 h 1834229"/>
                <a:gd name="connsiteX7" fmla="*/ 1905 w 1149858"/>
                <a:gd name="connsiteY7" fmla="*/ 659606 h 1834229"/>
                <a:gd name="connsiteX8" fmla="*/ 0 w 1149858"/>
                <a:gd name="connsiteY8" fmla="*/ 659892 h 1834229"/>
                <a:gd name="connsiteX9" fmla="*/ 0 w 1149858"/>
                <a:gd name="connsiteY9" fmla="*/ 916305 h 1834229"/>
                <a:gd name="connsiteX10" fmla="*/ 0 w 1149858"/>
                <a:gd name="connsiteY10" fmla="*/ 998410 h 1834229"/>
                <a:gd name="connsiteX11" fmla="*/ 0 w 1149858"/>
                <a:gd name="connsiteY11" fmla="*/ 1315593 h 1834229"/>
                <a:gd name="connsiteX12" fmla="*/ 78486 w 1149858"/>
                <a:gd name="connsiteY12" fmla="*/ 1398842 h 1834229"/>
                <a:gd name="connsiteX13" fmla="*/ 154686 w 1149858"/>
                <a:gd name="connsiteY13" fmla="*/ 1479709 h 1834229"/>
                <a:gd name="connsiteX14" fmla="*/ 154686 w 1149858"/>
                <a:gd name="connsiteY14" fmla="*/ 1601343 h 1834229"/>
                <a:gd name="connsiteX15" fmla="*/ 234506 w 1149858"/>
                <a:gd name="connsiteY15" fmla="*/ 1684687 h 1834229"/>
                <a:gd name="connsiteX16" fmla="*/ 312039 w 1149858"/>
                <a:gd name="connsiteY16" fmla="*/ 1765649 h 1834229"/>
                <a:gd name="connsiteX17" fmla="*/ 312039 w 1149858"/>
                <a:gd name="connsiteY17" fmla="*/ 1776603 h 1834229"/>
                <a:gd name="connsiteX18" fmla="*/ 369665 w 1149858"/>
                <a:gd name="connsiteY18" fmla="*/ 1834229 h 1834229"/>
                <a:gd name="connsiteX19" fmla="*/ 389668 w 1149858"/>
                <a:gd name="connsiteY19" fmla="*/ 1834229 h 1834229"/>
                <a:gd name="connsiteX20" fmla="*/ 447294 w 1149858"/>
                <a:gd name="connsiteY20" fmla="*/ 1776603 h 1834229"/>
                <a:gd name="connsiteX21" fmla="*/ 447294 w 1149858"/>
                <a:gd name="connsiteY21" fmla="*/ 1765745 h 1834229"/>
                <a:gd name="connsiteX22" fmla="*/ 528257 w 1149858"/>
                <a:gd name="connsiteY22" fmla="*/ 1684782 h 1834229"/>
                <a:gd name="connsiteX23" fmla="*/ 681323 w 1149858"/>
                <a:gd name="connsiteY23" fmla="*/ 1684782 h 1834229"/>
                <a:gd name="connsiteX24" fmla="*/ 764762 w 1149858"/>
                <a:gd name="connsiteY24" fmla="*/ 1601343 h 1834229"/>
                <a:gd name="connsiteX25" fmla="*/ 764762 w 1149858"/>
                <a:gd name="connsiteY25" fmla="*/ 1348835 h 1834229"/>
                <a:gd name="connsiteX26" fmla="*/ 681323 w 1149858"/>
                <a:gd name="connsiteY26" fmla="*/ 1265396 h 1834229"/>
                <a:gd name="connsiteX27" fmla="*/ 602171 w 1149858"/>
                <a:gd name="connsiteY27" fmla="*/ 1186910 h 1834229"/>
                <a:gd name="connsiteX28" fmla="*/ 683133 w 1149858"/>
                <a:gd name="connsiteY28" fmla="*/ 1105948 h 1834229"/>
                <a:gd name="connsiteX29" fmla="*/ 860870 w 1149858"/>
                <a:gd name="connsiteY29" fmla="*/ 1105948 h 1834229"/>
                <a:gd name="connsiteX30" fmla="*/ 918496 w 1149858"/>
                <a:gd name="connsiteY30" fmla="*/ 1048322 h 1834229"/>
                <a:gd name="connsiteX31" fmla="*/ 918496 w 1149858"/>
                <a:gd name="connsiteY31" fmla="*/ 1028319 h 1834229"/>
                <a:gd name="connsiteX32" fmla="*/ 860870 w 1149858"/>
                <a:gd name="connsiteY32" fmla="*/ 970693 h 1834229"/>
                <a:gd name="connsiteX33" fmla="*/ 845725 w 1149858"/>
                <a:gd name="connsiteY33" fmla="*/ 970693 h 1834229"/>
                <a:gd name="connsiteX34" fmla="*/ 764762 w 1149858"/>
                <a:gd name="connsiteY34" fmla="*/ 889730 h 1834229"/>
                <a:gd name="connsiteX35" fmla="*/ 764762 w 1149858"/>
                <a:gd name="connsiteY35" fmla="*/ 759047 h 1834229"/>
                <a:gd name="connsiteX36" fmla="*/ 763905 w 1149858"/>
                <a:gd name="connsiteY36" fmla="*/ 730282 h 1834229"/>
                <a:gd name="connsiteX37" fmla="*/ 798862 w 1149858"/>
                <a:gd name="connsiteY37" fmla="*/ 730282 h 1834229"/>
                <a:gd name="connsiteX38" fmla="*/ 935355 w 1149858"/>
                <a:gd name="connsiteY38" fmla="*/ 640937 h 1834229"/>
                <a:gd name="connsiteX39" fmla="*/ 935355 w 1149858"/>
                <a:gd name="connsiteY39" fmla="*/ 636556 h 1834229"/>
                <a:gd name="connsiteX40" fmla="*/ 935355 w 1149858"/>
                <a:gd name="connsiteY40" fmla="*/ 626555 h 1834229"/>
                <a:gd name="connsiteX41" fmla="*/ 1006221 w 1149858"/>
                <a:gd name="connsiteY41" fmla="*/ 626555 h 1834229"/>
                <a:gd name="connsiteX42" fmla="*/ 1149858 w 1149858"/>
                <a:gd name="connsiteY42" fmla="*/ 490061 h 1834229"/>
                <a:gd name="connsiteX43" fmla="*/ 1149858 w 1149858"/>
                <a:gd name="connsiteY43" fmla="*/ 0 h 1834229"/>
                <a:gd name="connsiteX44" fmla="*/ 935450 w 1149858"/>
                <a:gd name="connsiteY44" fmla="*/ 0 h 183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49858" h="1834229">
                  <a:moveTo>
                    <a:pt x="935450" y="0"/>
                  </a:moveTo>
                  <a:lnTo>
                    <a:pt x="644367" y="0"/>
                  </a:lnTo>
                  <a:lnTo>
                    <a:pt x="436912" y="0"/>
                  </a:lnTo>
                  <a:cubicBezTo>
                    <a:pt x="383477" y="0"/>
                    <a:pt x="340043" y="43339"/>
                    <a:pt x="340043" y="96869"/>
                  </a:cubicBezTo>
                  <a:lnTo>
                    <a:pt x="340043" y="393764"/>
                  </a:lnTo>
                  <a:lnTo>
                    <a:pt x="98774" y="393764"/>
                  </a:lnTo>
                  <a:cubicBezTo>
                    <a:pt x="45339" y="393764"/>
                    <a:pt x="1905" y="437102"/>
                    <a:pt x="1905" y="490633"/>
                  </a:cubicBezTo>
                  <a:lnTo>
                    <a:pt x="1905" y="659606"/>
                  </a:lnTo>
                  <a:lnTo>
                    <a:pt x="0" y="659892"/>
                  </a:lnTo>
                  <a:lnTo>
                    <a:pt x="0" y="916305"/>
                  </a:lnTo>
                  <a:lnTo>
                    <a:pt x="0" y="998410"/>
                  </a:lnTo>
                  <a:lnTo>
                    <a:pt x="0" y="1315593"/>
                  </a:lnTo>
                  <a:cubicBezTo>
                    <a:pt x="0" y="1359789"/>
                    <a:pt x="34862" y="1396270"/>
                    <a:pt x="78486" y="1398842"/>
                  </a:cubicBezTo>
                  <a:cubicBezTo>
                    <a:pt x="121349" y="1401413"/>
                    <a:pt x="154686" y="1436751"/>
                    <a:pt x="154686" y="1479709"/>
                  </a:cubicBezTo>
                  <a:lnTo>
                    <a:pt x="154686" y="1601343"/>
                  </a:lnTo>
                  <a:cubicBezTo>
                    <a:pt x="154686" y="1646015"/>
                    <a:pt x="190310" y="1682782"/>
                    <a:pt x="234506" y="1684687"/>
                  </a:cubicBezTo>
                  <a:cubicBezTo>
                    <a:pt x="277844" y="1686592"/>
                    <a:pt x="312039" y="1722215"/>
                    <a:pt x="312039" y="1765649"/>
                  </a:cubicBezTo>
                  <a:lnTo>
                    <a:pt x="312039" y="1776603"/>
                  </a:lnTo>
                  <a:cubicBezTo>
                    <a:pt x="312039" y="1808321"/>
                    <a:pt x="337947" y="1834229"/>
                    <a:pt x="369665" y="1834229"/>
                  </a:cubicBezTo>
                  <a:lnTo>
                    <a:pt x="389668" y="1834229"/>
                  </a:lnTo>
                  <a:cubicBezTo>
                    <a:pt x="421386" y="1834229"/>
                    <a:pt x="447294" y="1808321"/>
                    <a:pt x="447294" y="1776603"/>
                  </a:cubicBezTo>
                  <a:lnTo>
                    <a:pt x="447294" y="1765745"/>
                  </a:lnTo>
                  <a:cubicBezTo>
                    <a:pt x="447294" y="1721168"/>
                    <a:pt x="483680" y="1684782"/>
                    <a:pt x="528257" y="1684782"/>
                  </a:cubicBezTo>
                  <a:lnTo>
                    <a:pt x="681323" y="1684782"/>
                  </a:lnTo>
                  <a:cubicBezTo>
                    <a:pt x="727234" y="1684782"/>
                    <a:pt x="764762" y="1647254"/>
                    <a:pt x="764762" y="1601343"/>
                  </a:cubicBezTo>
                  <a:lnTo>
                    <a:pt x="764762" y="1348835"/>
                  </a:lnTo>
                  <a:cubicBezTo>
                    <a:pt x="764762" y="1302925"/>
                    <a:pt x="726662" y="1258253"/>
                    <a:pt x="681323" y="1265396"/>
                  </a:cubicBezTo>
                  <a:cubicBezTo>
                    <a:pt x="633508" y="1272921"/>
                    <a:pt x="601028" y="1256348"/>
                    <a:pt x="602171" y="1186910"/>
                  </a:cubicBezTo>
                  <a:cubicBezTo>
                    <a:pt x="602933" y="1142333"/>
                    <a:pt x="638556" y="1105948"/>
                    <a:pt x="683133" y="1105948"/>
                  </a:cubicBezTo>
                  <a:lnTo>
                    <a:pt x="860870" y="1105948"/>
                  </a:lnTo>
                  <a:cubicBezTo>
                    <a:pt x="892588" y="1105948"/>
                    <a:pt x="918496" y="1080040"/>
                    <a:pt x="918496" y="1048322"/>
                  </a:cubicBezTo>
                  <a:lnTo>
                    <a:pt x="918496" y="1028319"/>
                  </a:lnTo>
                  <a:cubicBezTo>
                    <a:pt x="918496" y="996601"/>
                    <a:pt x="892588" y="970693"/>
                    <a:pt x="860870" y="970693"/>
                  </a:cubicBezTo>
                  <a:lnTo>
                    <a:pt x="845725" y="970693"/>
                  </a:lnTo>
                  <a:cubicBezTo>
                    <a:pt x="801148" y="970693"/>
                    <a:pt x="764762" y="934307"/>
                    <a:pt x="764762" y="889730"/>
                  </a:cubicBezTo>
                  <a:lnTo>
                    <a:pt x="764762" y="759047"/>
                  </a:lnTo>
                  <a:cubicBezTo>
                    <a:pt x="764762" y="748951"/>
                    <a:pt x="764381" y="740950"/>
                    <a:pt x="763905" y="730282"/>
                  </a:cubicBezTo>
                  <a:lnTo>
                    <a:pt x="798862" y="730282"/>
                  </a:lnTo>
                  <a:cubicBezTo>
                    <a:pt x="874300" y="730282"/>
                    <a:pt x="935355" y="716375"/>
                    <a:pt x="935355" y="640937"/>
                  </a:cubicBezTo>
                  <a:lnTo>
                    <a:pt x="935355" y="636556"/>
                  </a:lnTo>
                  <a:lnTo>
                    <a:pt x="935355" y="626555"/>
                  </a:lnTo>
                  <a:lnTo>
                    <a:pt x="1006221" y="626555"/>
                  </a:lnTo>
                  <a:cubicBezTo>
                    <a:pt x="1081659" y="626555"/>
                    <a:pt x="1149858" y="565404"/>
                    <a:pt x="1149858" y="490061"/>
                  </a:cubicBezTo>
                  <a:lnTo>
                    <a:pt x="1149858" y="0"/>
                  </a:lnTo>
                  <a:lnTo>
                    <a:pt x="935450"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4" name="Freeform: Shape 203">
              <a:extLst>
                <a:ext uri="{FF2B5EF4-FFF2-40B4-BE49-F238E27FC236}">
                  <a16:creationId xmlns:a16="http://schemas.microsoft.com/office/drawing/2014/main" id="{7650D9E6-1C8E-4631-96B8-25B14CA16043}"/>
                </a:ext>
              </a:extLst>
            </p:cNvPr>
            <p:cNvSpPr/>
            <p:nvPr/>
          </p:nvSpPr>
          <p:spPr>
            <a:xfrm>
              <a:off x="4395518" y="260683"/>
              <a:ext cx="1290351" cy="1074229"/>
            </a:xfrm>
            <a:custGeom>
              <a:avLst/>
              <a:gdLst>
                <a:gd name="connsiteX0" fmla="*/ 1290352 w 1290351"/>
                <a:gd name="connsiteY0" fmla="*/ 314516 h 1074229"/>
                <a:gd name="connsiteX1" fmla="*/ 626555 w 1290351"/>
                <a:gd name="connsiteY1" fmla="*/ 314516 h 1074229"/>
                <a:gd name="connsiteX2" fmla="*/ 626555 w 1290351"/>
                <a:gd name="connsiteY2" fmla="*/ 136493 h 1074229"/>
                <a:gd name="connsiteX3" fmla="*/ 490061 w 1290351"/>
                <a:gd name="connsiteY3" fmla="*/ 0 h 1074229"/>
                <a:gd name="connsiteX4" fmla="*/ 407765 w 1290351"/>
                <a:gd name="connsiteY4" fmla="*/ 0 h 1074229"/>
                <a:gd name="connsiteX5" fmla="*/ 407765 w 1290351"/>
                <a:gd name="connsiteY5" fmla="*/ 286 h 1074229"/>
                <a:gd name="connsiteX6" fmla="*/ 248983 w 1290351"/>
                <a:gd name="connsiteY6" fmla="*/ 286 h 1074229"/>
                <a:gd name="connsiteX7" fmla="*/ 248983 w 1290351"/>
                <a:gd name="connsiteY7" fmla="*/ 28861 h 1074229"/>
                <a:gd name="connsiteX8" fmla="*/ 156877 w 1290351"/>
                <a:gd name="connsiteY8" fmla="*/ 120967 h 1074229"/>
                <a:gd name="connsiteX9" fmla="*/ 0 w 1290351"/>
                <a:gd name="connsiteY9" fmla="*/ 120967 h 1074229"/>
                <a:gd name="connsiteX10" fmla="*/ 0 w 1290351"/>
                <a:gd name="connsiteY10" fmla="*/ 595408 h 1074229"/>
                <a:gd name="connsiteX11" fmla="*/ 270986 w 1290351"/>
                <a:gd name="connsiteY11" fmla="*/ 595408 h 1074229"/>
                <a:gd name="connsiteX12" fmla="*/ 270986 w 1290351"/>
                <a:gd name="connsiteY12" fmla="*/ 990791 h 1074229"/>
                <a:gd name="connsiteX13" fmla="*/ 354425 w 1290351"/>
                <a:gd name="connsiteY13" fmla="*/ 1074230 h 1074229"/>
                <a:gd name="connsiteX14" fmla="*/ 954500 w 1290351"/>
                <a:gd name="connsiteY14" fmla="*/ 1074230 h 1074229"/>
                <a:gd name="connsiteX15" fmla="*/ 1034415 w 1290351"/>
                <a:gd name="connsiteY15" fmla="*/ 1074230 h 1074229"/>
                <a:gd name="connsiteX16" fmla="*/ 1034701 w 1290351"/>
                <a:gd name="connsiteY16" fmla="*/ 1004602 h 1074229"/>
                <a:gd name="connsiteX17" fmla="*/ 1113186 w 1290351"/>
                <a:gd name="connsiteY17" fmla="*/ 932974 h 1074229"/>
                <a:gd name="connsiteX18" fmla="*/ 1189386 w 1290351"/>
                <a:gd name="connsiteY18" fmla="*/ 863251 h 1074229"/>
                <a:gd name="connsiteX19" fmla="*/ 1272064 w 1290351"/>
                <a:gd name="connsiteY19" fmla="*/ 791337 h 1074229"/>
                <a:gd name="connsiteX20" fmla="*/ 1287780 w 1290351"/>
                <a:gd name="connsiteY20" fmla="*/ 791337 h 1074229"/>
                <a:gd name="connsiteX21" fmla="*/ 1290352 w 1290351"/>
                <a:gd name="connsiteY21" fmla="*/ 314516 h 107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90351" h="1074229">
                  <a:moveTo>
                    <a:pt x="1290352" y="314516"/>
                  </a:moveTo>
                  <a:lnTo>
                    <a:pt x="626555" y="314516"/>
                  </a:lnTo>
                  <a:lnTo>
                    <a:pt x="626555" y="136493"/>
                  </a:lnTo>
                  <a:cubicBezTo>
                    <a:pt x="626555" y="61055"/>
                    <a:pt x="565404" y="0"/>
                    <a:pt x="490061" y="0"/>
                  </a:cubicBezTo>
                  <a:lnTo>
                    <a:pt x="407765" y="0"/>
                  </a:lnTo>
                  <a:lnTo>
                    <a:pt x="407765" y="286"/>
                  </a:lnTo>
                  <a:lnTo>
                    <a:pt x="248983" y="286"/>
                  </a:lnTo>
                  <a:lnTo>
                    <a:pt x="248983" y="28861"/>
                  </a:lnTo>
                  <a:cubicBezTo>
                    <a:pt x="248983" y="79724"/>
                    <a:pt x="207740" y="120967"/>
                    <a:pt x="156877" y="120967"/>
                  </a:cubicBezTo>
                  <a:lnTo>
                    <a:pt x="0" y="120967"/>
                  </a:lnTo>
                  <a:lnTo>
                    <a:pt x="0" y="595408"/>
                  </a:lnTo>
                  <a:lnTo>
                    <a:pt x="270986" y="595408"/>
                  </a:lnTo>
                  <a:lnTo>
                    <a:pt x="270986" y="990791"/>
                  </a:lnTo>
                  <a:cubicBezTo>
                    <a:pt x="270986" y="1036701"/>
                    <a:pt x="308515" y="1074230"/>
                    <a:pt x="354425" y="1074230"/>
                  </a:cubicBezTo>
                  <a:lnTo>
                    <a:pt x="954500" y="1074230"/>
                  </a:lnTo>
                  <a:lnTo>
                    <a:pt x="1034415" y="1074230"/>
                  </a:lnTo>
                  <a:lnTo>
                    <a:pt x="1034701" y="1004602"/>
                  </a:lnTo>
                  <a:cubicBezTo>
                    <a:pt x="1034891" y="965168"/>
                    <a:pt x="1073087" y="934879"/>
                    <a:pt x="1113186" y="932974"/>
                  </a:cubicBezTo>
                  <a:cubicBezTo>
                    <a:pt x="1152430" y="931069"/>
                    <a:pt x="1183958" y="902113"/>
                    <a:pt x="1189386" y="863251"/>
                  </a:cubicBezTo>
                  <a:cubicBezTo>
                    <a:pt x="1195006" y="822770"/>
                    <a:pt x="1230058" y="791337"/>
                    <a:pt x="1272064" y="791337"/>
                  </a:cubicBezTo>
                  <a:lnTo>
                    <a:pt x="1287780" y="791337"/>
                  </a:lnTo>
                  <a:cubicBezTo>
                    <a:pt x="1287208" y="673227"/>
                    <a:pt x="1290352" y="511397"/>
                    <a:pt x="1290352" y="314516"/>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5" name="Freeform: Shape 204">
              <a:extLst>
                <a:ext uri="{FF2B5EF4-FFF2-40B4-BE49-F238E27FC236}">
                  <a16:creationId xmlns:a16="http://schemas.microsoft.com/office/drawing/2014/main" id="{FBF9121E-EF86-4F7A-9BCB-15FCED4340BD}"/>
                </a:ext>
              </a:extLst>
            </p:cNvPr>
            <p:cNvSpPr/>
            <p:nvPr/>
          </p:nvSpPr>
          <p:spPr>
            <a:xfrm>
              <a:off x="2456609" y="-24876"/>
              <a:ext cx="2346960" cy="1813083"/>
            </a:xfrm>
            <a:custGeom>
              <a:avLst/>
              <a:gdLst>
                <a:gd name="connsiteX0" fmla="*/ 862298 w 2346960"/>
                <a:gd name="connsiteY0" fmla="*/ 0 h 1813083"/>
                <a:gd name="connsiteX1" fmla="*/ 654368 w 2346960"/>
                <a:gd name="connsiteY1" fmla="*/ 207931 h 1813083"/>
                <a:gd name="connsiteX2" fmla="*/ 654368 w 2346960"/>
                <a:gd name="connsiteY2" fmla="*/ 444437 h 1813083"/>
                <a:gd name="connsiteX3" fmla="*/ 513112 w 2346960"/>
                <a:gd name="connsiteY3" fmla="*/ 444437 h 1813083"/>
                <a:gd name="connsiteX4" fmla="*/ 305181 w 2346960"/>
                <a:gd name="connsiteY4" fmla="*/ 652367 h 1813083"/>
                <a:gd name="connsiteX5" fmla="*/ 305181 w 2346960"/>
                <a:gd name="connsiteY5" fmla="*/ 1066514 h 1813083"/>
                <a:gd name="connsiteX6" fmla="*/ 268319 w 2346960"/>
                <a:gd name="connsiteY6" fmla="*/ 1078135 h 1813083"/>
                <a:gd name="connsiteX7" fmla="*/ 235458 w 2346960"/>
                <a:gd name="connsiteY7" fmla="*/ 1090327 h 1813083"/>
                <a:gd name="connsiteX8" fmla="*/ 162497 w 2346960"/>
                <a:gd name="connsiteY8" fmla="*/ 1173099 h 1813083"/>
                <a:gd name="connsiteX9" fmla="*/ 162497 w 2346960"/>
                <a:gd name="connsiteY9" fmla="*/ 1441228 h 1813083"/>
                <a:gd name="connsiteX10" fmla="*/ 81915 w 2346960"/>
                <a:gd name="connsiteY10" fmla="*/ 1522190 h 1813083"/>
                <a:gd name="connsiteX11" fmla="*/ 0 w 2346960"/>
                <a:gd name="connsiteY11" fmla="*/ 1605629 h 1813083"/>
                <a:gd name="connsiteX12" fmla="*/ 0 w 2346960"/>
                <a:gd name="connsiteY12" fmla="*/ 1729645 h 1813083"/>
                <a:gd name="connsiteX13" fmla="*/ 83439 w 2346960"/>
                <a:gd name="connsiteY13" fmla="*/ 1813084 h 1813083"/>
                <a:gd name="connsiteX14" fmla="*/ 364141 w 2346960"/>
                <a:gd name="connsiteY14" fmla="*/ 1813084 h 1813083"/>
                <a:gd name="connsiteX15" fmla="*/ 447484 w 2346960"/>
                <a:gd name="connsiteY15" fmla="*/ 1733264 h 1813083"/>
                <a:gd name="connsiteX16" fmla="*/ 527590 w 2346960"/>
                <a:gd name="connsiteY16" fmla="*/ 1655731 h 1813083"/>
                <a:gd name="connsiteX17" fmla="*/ 609600 w 2346960"/>
                <a:gd name="connsiteY17" fmla="*/ 1581817 h 1813083"/>
                <a:gd name="connsiteX18" fmla="*/ 687896 w 2346960"/>
                <a:gd name="connsiteY18" fmla="*/ 1508951 h 1813083"/>
                <a:gd name="connsiteX19" fmla="*/ 708184 w 2346960"/>
                <a:gd name="connsiteY19" fmla="*/ 1508951 h 1813083"/>
                <a:gd name="connsiteX20" fmla="*/ 789146 w 2346960"/>
                <a:gd name="connsiteY20" fmla="*/ 1589913 h 1813083"/>
                <a:gd name="connsiteX21" fmla="*/ 789146 w 2346960"/>
                <a:gd name="connsiteY21" fmla="*/ 1404557 h 1813083"/>
                <a:gd name="connsiteX22" fmla="*/ 789146 w 2346960"/>
                <a:gd name="connsiteY22" fmla="*/ 1322451 h 1813083"/>
                <a:gd name="connsiteX23" fmla="*/ 789146 w 2346960"/>
                <a:gd name="connsiteY23" fmla="*/ 1066038 h 1813083"/>
                <a:gd name="connsiteX24" fmla="*/ 787908 w 2346960"/>
                <a:gd name="connsiteY24" fmla="*/ 1066038 h 1813083"/>
                <a:gd name="connsiteX25" fmla="*/ 787908 w 2346960"/>
                <a:gd name="connsiteY25" fmla="*/ 876300 h 1813083"/>
                <a:gd name="connsiteX26" fmla="*/ 793337 w 2346960"/>
                <a:gd name="connsiteY26" fmla="*/ 876300 h 1813083"/>
                <a:gd name="connsiteX27" fmla="*/ 887921 w 2346960"/>
                <a:gd name="connsiteY27" fmla="*/ 800100 h 1813083"/>
                <a:gd name="connsiteX28" fmla="*/ 1129189 w 2346960"/>
                <a:gd name="connsiteY28" fmla="*/ 800100 h 1813083"/>
                <a:gd name="connsiteX29" fmla="*/ 1129189 w 2346960"/>
                <a:gd name="connsiteY29" fmla="*/ 503301 h 1813083"/>
                <a:gd name="connsiteX30" fmla="*/ 1226058 w 2346960"/>
                <a:gd name="connsiteY30" fmla="*/ 406432 h 1813083"/>
                <a:gd name="connsiteX31" fmla="*/ 1433513 w 2346960"/>
                <a:gd name="connsiteY31" fmla="*/ 406432 h 1813083"/>
                <a:gd name="connsiteX32" fmla="*/ 1724597 w 2346960"/>
                <a:gd name="connsiteY32" fmla="*/ 406432 h 1813083"/>
                <a:gd name="connsiteX33" fmla="*/ 2096072 w 2346960"/>
                <a:gd name="connsiteY33" fmla="*/ 406432 h 1813083"/>
                <a:gd name="connsiteX34" fmla="*/ 2188178 w 2346960"/>
                <a:gd name="connsiteY34" fmla="*/ 314325 h 1813083"/>
                <a:gd name="connsiteX35" fmla="*/ 2188178 w 2346960"/>
                <a:gd name="connsiteY35" fmla="*/ 285750 h 1813083"/>
                <a:gd name="connsiteX36" fmla="*/ 2346960 w 2346960"/>
                <a:gd name="connsiteY36" fmla="*/ 285750 h 1813083"/>
                <a:gd name="connsiteX37" fmla="*/ 2346960 w 2346960"/>
                <a:gd name="connsiteY37" fmla="*/ 0 h 1813083"/>
                <a:gd name="connsiteX38" fmla="*/ 862298 w 2346960"/>
                <a:gd name="connsiteY38" fmla="*/ 0 h 181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346960" h="1813083">
                  <a:moveTo>
                    <a:pt x="862298" y="0"/>
                  </a:moveTo>
                  <a:cubicBezTo>
                    <a:pt x="747427" y="0"/>
                    <a:pt x="654368" y="93155"/>
                    <a:pt x="654368" y="207931"/>
                  </a:cubicBezTo>
                  <a:lnTo>
                    <a:pt x="654368" y="444437"/>
                  </a:lnTo>
                  <a:lnTo>
                    <a:pt x="513112" y="444437"/>
                  </a:lnTo>
                  <a:cubicBezTo>
                    <a:pt x="398240" y="444437"/>
                    <a:pt x="305181" y="537591"/>
                    <a:pt x="305181" y="652367"/>
                  </a:cubicBezTo>
                  <a:lnTo>
                    <a:pt x="305181" y="1066514"/>
                  </a:lnTo>
                  <a:cubicBezTo>
                    <a:pt x="291846" y="1067562"/>
                    <a:pt x="279273" y="1071563"/>
                    <a:pt x="268319" y="1078135"/>
                  </a:cubicBezTo>
                  <a:cubicBezTo>
                    <a:pt x="258223" y="1084231"/>
                    <a:pt x="247174" y="1088803"/>
                    <a:pt x="235458" y="1090327"/>
                  </a:cubicBezTo>
                  <a:cubicBezTo>
                    <a:pt x="194405" y="1095470"/>
                    <a:pt x="162497" y="1130713"/>
                    <a:pt x="162497" y="1173099"/>
                  </a:cubicBezTo>
                  <a:lnTo>
                    <a:pt x="162497" y="1441228"/>
                  </a:lnTo>
                  <a:cubicBezTo>
                    <a:pt x="162497" y="1485519"/>
                    <a:pt x="126206" y="1521428"/>
                    <a:pt x="81915" y="1522190"/>
                  </a:cubicBezTo>
                  <a:cubicBezTo>
                    <a:pt x="36671" y="1522952"/>
                    <a:pt x="0" y="1560195"/>
                    <a:pt x="0" y="1605629"/>
                  </a:cubicBezTo>
                  <a:lnTo>
                    <a:pt x="0" y="1729645"/>
                  </a:lnTo>
                  <a:cubicBezTo>
                    <a:pt x="0" y="1775555"/>
                    <a:pt x="37529" y="1813084"/>
                    <a:pt x="83439" y="1813084"/>
                  </a:cubicBezTo>
                  <a:lnTo>
                    <a:pt x="364141" y="1813084"/>
                  </a:lnTo>
                  <a:cubicBezTo>
                    <a:pt x="408813" y="1813084"/>
                    <a:pt x="445580" y="1777460"/>
                    <a:pt x="447484" y="1733264"/>
                  </a:cubicBezTo>
                  <a:cubicBezTo>
                    <a:pt x="449390" y="1690211"/>
                    <a:pt x="484442" y="1656207"/>
                    <a:pt x="527590" y="1655731"/>
                  </a:cubicBezTo>
                  <a:cubicBezTo>
                    <a:pt x="569881" y="1655255"/>
                    <a:pt x="604838" y="1622965"/>
                    <a:pt x="609600" y="1581817"/>
                  </a:cubicBezTo>
                  <a:cubicBezTo>
                    <a:pt x="614267" y="1540859"/>
                    <a:pt x="646748" y="1508951"/>
                    <a:pt x="687896" y="1508951"/>
                  </a:cubicBezTo>
                  <a:lnTo>
                    <a:pt x="708184" y="1508951"/>
                  </a:lnTo>
                  <a:cubicBezTo>
                    <a:pt x="752761" y="1508951"/>
                    <a:pt x="789146" y="1545336"/>
                    <a:pt x="789146" y="1589913"/>
                  </a:cubicBezTo>
                  <a:lnTo>
                    <a:pt x="789146" y="1404557"/>
                  </a:lnTo>
                  <a:lnTo>
                    <a:pt x="789146" y="1322451"/>
                  </a:lnTo>
                  <a:lnTo>
                    <a:pt x="789146" y="1066038"/>
                  </a:lnTo>
                  <a:lnTo>
                    <a:pt x="787908" y="1066038"/>
                  </a:lnTo>
                  <a:lnTo>
                    <a:pt x="787908" y="876300"/>
                  </a:lnTo>
                  <a:lnTo>
                    <a:pt x="793337" y="876300"/>
                  </a:lnTo>
                  <a:cubicBezTo>
                    <a:pt x="802767" y="832771"/>
                    <a:pt x="841534" y="800100"/>
                    <a:pt x="887921" y="800100"/>
                  </a:cubicBezTo>
                  <a:lnTo>
                    <a:pt x="1129189" y="800100"/>
                  </a:lnTo>
                  <a:lnTo>
                    <a:pt x="1129189" y="503301"/>
                  </a:lnTo>
                  <a:cubicBezTo>
                    <a:pt x="1129189" y="449866"/>
                    <a:pt x="1172527" y="406432"/>
                    <a:pt x="1226058" y="406432"/>
                  </a:cubicBezTo>
                  <a:lnTo>
                    <a:pt x="1433513" y="406432"/>
                  </a:lnTo>
                  <a:lnTo>
                    <a:pt x="1724597" y="406432"/>
                  </a:lnTo>
                  <a:lnTo>
                    <a:pt x="2096072" y="406432"/>
                  </a:lnTo>
                  <a:cubicBezTo>
                    <a:pt x="2146935" y="406432"/>
                    <a:pt x="2188178" y="365189"/>
                    <a:pt x="2188178" y="314325"/>
                  </a:cubicBezTo>
                  <a:lnTo>
                    <a:pt x="2188178" y="285750"/>
                  </a:lnTo>
                  <a:lnTo>
                    <a:pt x="2346960" y="285750"/>
                  </a:lnTo>
                  <a:lnTo>
                    <a:pt x="2346960" y="0"/>
                  </a:lnTo>
                  <a:lnTo>
                    <a:pt x="862298"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6" name="Freeform: Shape 205">
              <a:extLst>
                <a:ext uri="{FF2B5EF4-FFF2-40B4-BE49-F238E27FC236}">
                  <a16:creationId xmlns:a16="http://schemas.microsoft.com/office/drawing/2014/main" id="{7997A310-2F48-4B8C-BA5A-FDFE924A1D01}"/>
                </a:ext>
              </a:extLst>
            </p:cNvPr>
            <p:cNvSpPr/>
            <p:nvPr/>
          </p:nvSpPr>
          <p:spPr>
            <a:xfrm>
              <a:off x="4963684" y="2644504"/>
              <a:ext cx="1471421" cy="875728"/>
            </a:xfrm>
            <a:custGeom>
              <a:avLst/>
              <a:gdLst>
                <a:gd name="connsiteX0" fmla="*/ 157829 w 1471421"/>
                <a:gd name="connsiteY0" fmla="*/ 0 h 875728"/>
                <a:gd name="connsiteX1" fmla="*/ 157829 w 1471421"/>
                <a:gd name="connsiteY1" fmla="*/ 53245 h 875728"/>
                <a:gd name="connsiteX2" fmla="*/ 157829 w 1471421"/>
                <a:gd name="connsiteY2" fmla="*/ 105632 h 875728"/>
                <a:gd name="connsiteX3" fmla="*/ 200406 w 1471421"/>
                <a:gd name="connsiteY3" fmla="*/ 163354 h 875728"/>
                <a:gd name="connsiteX4" fmla="*/ 218313 w 1471421"/>
                <a:gd name="connsiteY4" fmla="*/ 166116 h 875728"/>
                <a:gd name="connsiteX5" fmla="*/ 312515 w 1471421"/>
                <a:gd name="connsiteY5" fmla="*/ 166116 h 875728"/>
                <a:gd name="connsiteX6" fmla="*/ 314134 w 1471421"/>
                <a:gd name="connsiteY6" fmla="*/ 166116 h 875728"/>
                <a:gd name="connsiteX7" fmla="*/ 314801 w 1471421"/>
                <a:gd name="connsiteY7" fmla="*/ 442722 h 875728"/>
                <a:gd name="connsiteX8" fmla="*/ 314801 w 1471421"/>
                <a:gd name="connsiteY8" fmla="*/ 444913 h 875728"/>
                <a:gd name="connsiteX9" fmla="*/ 314801 w 1471421"/>
                <a:gd name="connsiteY9" fmla="*/ 444913 h 875728"/>
                <a:gd name="connsiteX10" fmla="*/ 232982 w 1471421"/>
                <a:gd name="connsiteY10" fmla="*/ 444913 h 875728"/>
                <a:gd name="connsiteX11" fmla="*/ 162020 w 1471421"/>
                <a:gd name="connsiteY11" fmla="*/ 498538 h 875728"/>
                <a:gd name="connsiteX12" fmla="*/ 160401 w 1471421"/>
                <a:gd name="connsiteY12" fmla="*/ 512540 h 875728"/>
                <a:gd name="connsiteX13" fmla="*/ 160211 w 1471421"/>
                <a:gd name="connsiteY13" fmla="*/ 543497 h 875728"/>
                <a:gd name="connsiteX14" fmla="*/ 99726 w 1471421"/>
                <a:gd name="connsiteY14" fmla="*/ 603980 h 875728"/>
                <a:gd name="connsiteX15" fmla="*/ 381 w 1471421"/>
                <a:gd name="connsiteY15" fmla="*/ 603980 h 875728"/>
                <a:gd name="connsiteX16" fmla="*/ 381 w 1471421"/>
                <a:gd name="connsiteY16" fmla="*/ 743712 h 875728"/>
                <a:gd name="connsiteX17" fmla="*/ 0 w 1471421"/>
                <a:gd name="connsiteY17" fmla="*/ 743712 h 875728"/>
                <a:gd name="connsiteX18" fmla="*/ 0 w 1471421"/>
                <a:gd name="connsiteY18" fmla="*/ 747141 h 875728"/>
                <a:gd name="connsiteX19" fmla="*/ 146114 w 1471421"/>
                <a:gd name="connsiteY19" fmla="*/ 747141 h 875728"/>
                <a:gd name="connsiteX20" fmla="*/ 203740 w 1471421"/>
                <a:gd name="connsiteY20" fmla="*/ 804767 h 875728"/>
                <a:gd name="connsiteX21" fmla="*/ 203740 w 1471421"/>
                <a:gd name="connsiteY21" fmla="*/ 824770 h 875728"/>
                <a:gd name="connsiteX22" fmla="*/ 172879 w 1471421"/>
                <a:gd name="connsiteY22" fmla="*/ 875729 h 875728"/>
                <a:gd name="connsiteX23" fmla="*/ 232600 w 1471421"/>
                <a:gd name="connsiteY23" fmla="*/ 875729 h 875728"/>
                <a:gd name="connsiteX24" fmla="*/ 313373 w 1471421"/>
                <a:gd name="connsiteY24" fmla="*/ 801243 h 875728"/>
                <a:gd name="connsiteX25" fmla="*/ 383191 w 1471421"/>
                <a:gd name="connsiteY25" fmla="*/ 736854 h 875728"/>
                <a:gd name="connsiteX26" fmla="*/ 498539 w 1471421"/>
                <a:gd name="connsiteY26" fmla="*/ 736854 h 875728"/>
                <a:gd name="connsiteX27" fmla="*/ 548068 w 1471421"/>
                <a:gd name="connsiteY27" fmla="*/ 736854 h 875728"/>
                <a:gd name="connsiteX28" fmla="*/ 1256157 w 1471421"/>
                <a:gd name="connsiteY28" fmla="*/ 736854 h 875728"/>
                <a:gd name="connsiteX29" fmla="*/ 1256157 w 1471421"/>
                <a:gd name="connsiteY29" fmla="*/ 745427 h 875728"/>
                <a:gd name="connsiteX30" fmla="*/ 1370457 w 1471421"/>
                <a:gd name="connsiteY30" fmla="*/ 859727 h 875728"/>
                <a:gd name="connsiteX31" fmla="*/ 1471422 w 1471421"/>
                <a:gd name="connsiteY31" fmla="*/ 859727 h 875728"/>
                <a:gd name="connsiteX32" fmla="*/ 1471422 w 1471421"/>
                <a:gd name="connsiteY32" fmla="*/ 843439 h 875728"/>
                <a:gd name="connsiteX33" fmla="*/ 1471422 w 1471421"/>
                <a:gd name="connsiteY33" fmla="*/ 390620 h 875728"/>
                <a:gd name="connsiteX34" fmla="*/ 1471422 w 1471421"/>
                <a:gd name="connsiteY34" fmla="*/ 191 h 875728"/>
                <a:gd name="connsiteX35" fmla="*/ 157829 w 1471421"/>
                <a:gd name="connsiteY35" fmla="*/ 191 h 875728"/>
                <a:gd name="connsiteX36" fmla="*/ 1255395 w 1471421"/>
                <a:gd name="connsiteY36" fmla="*/ 736663 h 875728"/>
                <a:gd name="connsiteX37" fmla="*/ 947452 w 1471421"/>
                <a:gd name="connsiteY37" fmla="*/ 736663 h 875728"/>
                <a:gd name="connsiteX38" fmla="*/ 947452 w 1471421"/>
                <a:gd name="connsiteY38" fmla="*/ 496157 h 875728"/>
                <a:gd name="connsiteX39" fmla="*/ 1062609 w 1471421"/>
                <a:gd name="connsiteY39" fmla="*/ 381857 h 875728"/>
                <a:gd name="connsiteX40" fmla="*/ 1255395 w 1471421"/>
                <a:gd name="connsiteY40" fmla="*/ 381857 h 875728"/>
                <a:gd name="connsiteX41" fmla="*/ 1255395 w 1471421"/>
                <a:gd name="connsiteY41" fmla="*/ 736663 h 875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471421" h="875728">
                  <a:moveTo>
                    <a:pt x="157829" y="0"/>
                  </a:moveTo>
                  <a:lnTo>
                    <a:pt x="157829" y="53245"/>
                  </a:lnTo>
                  <a:lnTo>
                    <a:pt x="157829" y="105632"/>
                  </a:lnTo>
                  <a:cubicBezTo>
                    <a:pt x="157829" y="132683"/>
                    <a:pt x="175832" y="155638"/>
                    <a:pt x="200406" y="163354"/>
                  </a:cubicBezTo>
                  <a:cubicBezTo>
                    <a:pt x="206121" y="165163"/>
                    <a:pt x="212122" y="166116"/>
                    <a:pt x="218313" y="166116"/>
                  </a:cubicBezTo>
                  <a:lnTo>
                    <a:pt x="312515" y="166116"/>
                  </a:lnTo>
                  <a:lnTo>
                    <a:pt x="314134" y="166116"/>
                  </a:lnTo>
                  <a:lnTo>
                    <a:pt x="314801" y="442722"/>
                  </a:lnTo>
                  <a:lnTo>
                    <a:pt x="314801" y="444913"/>
                  </a:lnTo>
                  <a:lnTo>
                    <a:pt x="314801" y="444913"/>
                  </a:lnTo>
                  <a:lnTo>
                    <a:pt x="232982" y="444913"/>
                  </a:lnTo>
                  <a:cubicBezTo>
                    <a:pt x="199263" y="444913"/>
                    <a:pt x="169164" y="467201"/>
                    <a:pt x="162020" y="498538"/>
                  </a:cubicBezTo>
                  <a:cubicBezTo>
                    <a:pt x="160973" y="503015"/>
                    <a:pt x="160496" y="507683"/>
                    <a:pt x="160401" y="512540"/>
                  </a:cubicBezTo>
                  <a:lnTo>
                    <a:pt x="160211" y="543497"/>
                  </a:lnTo>
                  <a:cubicBezTo>
                    <a:pt x="160020" y="576739"/>
                    <a:pt x="132969" y="603980"/>
                    <a:pt x="99726" y="603980"/>
                  </a:cubicBezTo>
                  <a:lnTo>
                    <a:pt x="381" y="603980"/>
                  </a:lnTo>
                  <a:lnTo>
                    <a:pt x="381" y="743712"/>
                  </a:lnTo>
                  <a:lnTo>
                    <a:pt x="0" y="743712"/>
                  </a:lnTo>
                  <a:lnTo>
                    <a:pt x="0" y="747141"/>
                  </a:lnTo>
                  <a:lnTo>
                    <a:pt x="146114" y="747141"/>
                  </a:lnTo>
                  <a:cubicBezTo>
                    <a:pt x="177832" y="747141"/>
                    <a:pt x="203740" y="773049"/>
                    <a:pt x="203740" y="804767"/>
                  </a:cubicBezTo>
                  <a:lnTo>
                    <a:pt x="203740" y="824770"/>
                  </a:lnTo>
                  <a:cubicBezTo>
                    <a:pt x="203740" y="846773"/>
                    <a:pt x="191167" y="866013"/>
                    <a:pt x="172879" y="875729"/>
                  </a:cubicBezTo>
                  <a:lnTo>
                    <a:pt x="232600" y="875729"/>
                  </a:lnTo>
                  <a:cubicBezTo>
                    <a:pt x="274891" y="875729"/>
                    <a:pt x="309943" y="843439"/>
                    <a:pt x="313373" y="801243"/>
                  </a:cubicBezTo>
                  <a:cubicBezTo>
                    <a:pt x="316230" y="765334"/>
                    <a:pt x="346615" y="736854"/>
                    <a:pt x="383191" y="736854"/>
                  </a:cubicBezTo>
                  <a:lnTo>
                    <a:pt x="498539" y="736854"/>
                  </a:lnTo>
                  <a:lnTo>
                    <a:pt x="548068" y="736854"/>
                  </a:lnTo>
                  <a:lnTo>
                    <a:pt x="1256157" y="736854"/>
                  </a:lnTo>
                  <a:lnTo>
                    <a:pt x="1256157" y="745427"/>
                  </a:lnTo>
                  <a:cubicBezTo>
                    <a:pt x="1256157" y="808292"/>
                    <a:pt x="1307592" y="859727"/>
                    <a:pt x="1370457" y="859727"/>
                  </a:cubicBezTo>
                  <a:lnTo>
                    <a:pt x="1471422" y="859727"/>
                  </a:lnTo>
                  <a:lnTo>
                    <a:pt x="1471422" y="843439"/>
                  </a:lnTo>
                  <a:lnTo>
                    <a:pt x="1471422" y="390620"/>
                  </a:lnTo>
                  <a:lnTo>
                    <a:pt x="1471422" y="191"/>
                  </a:lnTo>
                  <a:lnTo>
                    <a:pt x="157829" y="191"/>
                  </a:lnTo>
                  <a:close/>
                  <a:moveTo>
                    <a:pt x="1255395" y="736663"/>
                  </a:moveTo>
                  <a:lnTo>
                    <a:pt x="947452" y="736663"/>
                  </a:lnTo>
                  <a:lnTo>
                    <a:pt x="947452" y="496157"/>
                  </a:lnTo>
                  <a:cubicBezTo>
                    <a:pt x="947452" y="433292"/>
                    <a:pt x="999268" y="381857"/>
                    <a:pt x="1062609" y="381857"/>
                  </a:cubicBezTo>
                  <a:lnTo>
                    <a:pt x="1255395" y="381857"/>
                  </a:lnTo>
                  <a:lnTo>
                    <a:pt x="1255395" y="736663"/>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7" name="Freeform: Shape 206">
              <a:extLst>
                <a:ext uri="{FF2B5EF4-FFF2-40B4-BE49-F238E27FC236}">
                  <a16:creationId xmlns:a16="http://schemas.microsoft.com/office/drawing/2014/main" id="{9D6DE197-1962-4681-BB29-003127D8E663}"/>
                </a:ext>
              </a:extLst>
            </p:cNvPr>
            <p:cNvSpPr/>
            <p:nvPr/>
          </p:nvSpPr>
          <p:spPr>
            <a:xfrm>
              <a:off x="5911136" y="3026362"/>
              <a:ext cx="307943" cy="354806"/>
            </a:xfrm>
            <a:custGeom>
              <a:avLst/>
              <a:gdLst>
                <a:gd name="connsiteX0" fmla="*/ 115158 w 307943"/>
                <a:gd name="connsiteY0" fmla="*/ 0 h 354806"/>
                <a:gd name="connsiteX1" fmla="*/ 0 w 307943"/>
                <a:gd name="connsiteY1" fmla="*/ 114300 h 354806"/>
                <a:gd name="connsiteX2" fmla="*/ 0 w 307943"/>
                <a:gd name="connsiteY2" fmla="*/ 354806 h 354806"/>
                <a:gd name="connsiteX3" fmla="*/ 307943 w 307943"/>
                <a:gd name="connsiteY3" fmla="*/ 354806 h 354806"/>
                <a:gd name="connsiteX4" fmla="*/ 307943 w 307943"/>
                <a:gd name="connsiteY4" fmla="*/ 0 h 354806"/>
                <a:gd name="connsiteX5" fmla="*/ 115158 w 307943"/>
                <a:gd name="connsiteY5" fmla="*/ 0 h 35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943" h="354806">
                  <a:moveTo>
                    <a:pt x="115158" y="0"/>
                  </a:moveTo>
                  <a:cubicBezTo>
                    <a:pt x="51816" y="0"/>
                    <a:pt x="0" y="51435"/>
                    <a:pt x="0" y="114300"/>
                  </a:cubicBezTo>
                  <a:lnTo>
                    <a:pt x="0" y="354806"/>
                  </a:lnTo>
                  <a:lnTo>
                    <a:pt x="307943" y="354806"/>
                  </a:lnTo>
                  <a:lnTo>
                    <a:pt x="307943" y="0"/>
                  </a:lnTo>
                  <a:lnTo>
                    <a:pt x="115158"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8" name="Freeform: Shape 207">
              <a:extLst>
                <a:ext uri="{FF2B5EF4-FFF2-40B4-BE49-F238E27FC236}">
                  <a16:creationId xmlns:a16="http://schemas.microsoft.com/office/drawing/2014/main" id="{7FD5173B-D8BE-43D7-B44F-51ED959ED84A}"/>
                </a:ext>
              </a:extLst>
            </p:cNvPr>
            <p:cNvSpPr/>
            <p:nvPr/>
          </p:nvSpPr>
          <p:spPr>
            <a:xfrm>
              <a:off x="4803283" y="-24876"/>
              <a:ext cx="1632204" cy="2667095"/>
            </a:xfrm>
            <a:custGeom>
              <a:avLst/>
              <a:gdLst>
                <a:gd name="connsiteX0" fmla="*/ 1496949 w 1632204"/>
                <a:gd name="connsiteY0" fmla="*/ 1233678 h 2667095"/>
                <a:gd name="connsiteX1" fmla="*/ 1436942 w 1632204"/>
                <a:gd name="connsiteY1" fmla="*/ 1173671 h 2667095"/>
                <a:gd name="connsiteX2" fmla="*/ 1436942 w 1632204"/>
                <a:gd name="connsiteY2" fmla="*/ 1152811 h 2667095"/>
                <a:gd name="connsiteX3" fmla="*/ 1496949 w 1632204"/>
                <a:gd name="connsiteY3" fmla="*/ 1092803 h 2667095"/>
                <a:gd name="connsiteX4" fmla="*/ 1629346 w 1632204"/>
                <a:gd name="connsiteY4" fmla="*/ 1092803 h 2667095"/>
                <a:gd name="connsiteX5" fmla="*/ 1629823 w 1632204"/>
                <a:gd name="connsiteY5" fmla="*/ 596932 h 2667095"/>
                <a:gd name="connsiteX6" fmla="*/ 1264444 w 1632204"/>
                <a:gd name="connsiteY6" fmla="*/ 596932 h 2667095"/>
                <a:gd name="connsiteX7" fmla="*/ 1264444 w 1632204"/>
                <a:gd name="connsiteY7" fmla="*/ 96869 h 2667095"/>
                <a:gd name="connsiteX8" fmla="*/ 1167574 w 1632204"/>
                <a:gd name="connsiteY8" fmla="*/ 0 h 2667095"/>
                <a:gd name="connsiteX9" fmla="*/ 0 w 1632204"/>
                <a:gd name="connsiteY9" fmla="*/ 0 h 2667095"/>
                <a:gd name="connsiteX10" fmla="*/ 0 w 1632204"/>
                <a:gd name="connsiteY10" fmla="*/ 285464 h 2667095"/>
                <a:gd name="connsiteX11" fmla="*/ 82296 w 1632204"/>
                <a:gd name="connsiteY11" fmla="*/ 285464 h 2667095"/>
                <a:gd name="connsiteX12" fmla="*/ 218789 w 1632204"/>
                <a:gd name="connsiteY12" fmla="*/ 421958 h 2667095"/>
                <a:gd name="connsiteX13" fmla="*/ 218789 w 1632204"/>
                <a:gd name="connsiteY13" fmla="*/ 599980 h 2667095"/>
                <a:gd name="connsiteX14" fmla="*/ 882587 w 1632204"/>
                <a:gd name="connsiteY14" fmla="*/ 599980 h 2667095"/>
                <a:gd name="connsiteX15" fmla="*/ 879919 w 1632204"/>
                <a:gd name="connsiteY15" fmla="*/ 1064324 h 2667095"/>
                <a:gd name="connsiteX16" fmla="*/ 879919 w 1632204"/>
                <a:gd name="connsiteY16" fmla="*/ 1076516 h 2667095"/>
                <a:gd name="connsiteX17" fmla="*/ 872966 w 1632204"/>
                <a:gd name="connsiteY17" fmla="*/ 1076516 h 2667095"/>
                <a:gd name="connsiteX18" fmla="*/ 864203 w 1632204"/>
                <a:gd name="connsiteY18" fmla="*/ 1076516 h 2667095"/>
                <a:gd name="connsiteX19" fmla="*/ 856011 w 1632204"/>
                <a:gd name="connsiteY19" fmla="*/ 1076897 h 2667095"/>
                <a:gd name="connsiteX20" fmla="*/ 853440 w 1632204"/>
                <a:gd name="connsiteY20" fmla="*/ 1077278 h 2667095"/>
                <a:gd name="connsiteX21" fmla="*/ 848106 w 1632204"/>
                <a:gd name="connsiteY21" fmla="*/ 1078135 h 2667095"/>
                <a:gd name="connsiteX22" fmla="*/ 847439 w 1632204"/>
                <a:gd name="connsiteY22" fmla="*/ 1078325 h 2667095"/>
                <a:gd name="connsiteX23" fmla="*/ 845153 w 1632204"/>
                <a:gd name="connsiteY23" fmla="*/ 1078897 h 2667095"/>
                <a:gd name="connsiteX24" fmla="*/ 840486 w 1632204"/>
                <a:gd name="connsiteY24" fmla="*/ 1080135 h 2667095"/>
                <a:gd name="connsiteX25" fmla="*/ 837438 w 1632204"/>
                <a:gd name="connsiteY25" fmla="*/ 1081183 h 2667095"/>
                <a:gd name="connsiteX26" fmla="*/ 833056 w 1632204"/>
                <a:gd name="connsiteY26" fmla="*/ 1082802 h 2667095"/>
                <a:gd name="connsiteX27" fmla="*/ 830104 w 1632204"/>
                <a:gd name="connsiteY27" fmla="*/ 1084136 h 2667095"/>
                <a:gd name="connsiteX28" fmla="*/ 826008 w 1632204"/>
                <a:gd name="connsiteY28" fmla="*/ 1086136 h 2667095"/>
                <a:gd name="connsiteX29" fmla="*/ 824484 w 1632204"/>
                <a:gd name="connsiteY29" fmla="*/ 1086993 h 2667095"/>
                <a:gd name="connsiteX30" fmla="*/ 823055 w 1632204"/>
                <a:gd name="connsiteY30" fmla="*/ 1087755 h 2667095"/>
                <a:gd name="connsiteX31" fmla="*/ 819150 w 1632204"/>
                <a:gd name="connsiteY31" fmla="*/ 1090136 h 2667095"/>
                <a:gd name="connsiteX32" fmla="*/ 818674 w 1632204"/>
                <a:gd name="connsiteY32" fmla="*/ 1090422 h 2667095"/>
                <a:gd name="connsiteX33" fmla="*/ 816483 w 1632204"/>
                <a:gd name="connsiteY33" fmla="*/ 1091946 h 2667095"/>
                <a:gd name="connsiteX34" fmla="*/ 812768 w 1632204"/>
                <a:gd name="connsiteY34" fmla="*/ 1094708 h 2667095"/>
                <a:gd name="connsiteX35" fmla="*/ 810292 w 1632204"/>
                <a:gd name="connsiteY35" fmla="*/ 1096709 h 2667095"/>
                <a:gd name="connsiteX36" fmla="*/ 806767 w 1632204"/>
                <a:gd name="connsiteY36" fmla="*/ 1099852 h 2667095"/>
                <a:gd name="connsiteX37" fmla="*/ 804577 w 1632204"/>
                <a:gd name="connsiteY37" fmla="*/ 1101947 h 2667095"/>
                <a:gd name="connsiteX38" fmla="*/ 801148 w 1632204"/>
                <a:gd name="connsiteY38" fmla="*/ 1105662 h 2667095"/>
                <a:gd name="connsiteX39" fmla="*/ 799434 w 1632204"/>
                <a:gd name="connsiteY39" fmla="*/ 1107662 h 2667095"/>
                <a:gd name="connsiteX40" fmla="*/ 795909 w 1632204"/>
                <a:gd name="connsiteY40" fmla="*/ 1112330 h 2667095"/>
                <a:gd name="connsiteX41" fmla="*/ 795814 w 1632204"/>
                <a:gd name="connsiteY41" fmla="*/ 1112520 h 2667095"/>
                <a:gd name="connsiteX42" fmla="*/ 794861 w 1632204"/>
                <a:gd name="connsiteY42" fmla="*/ 1113854 h 2667095"/>
                <a:gd name="connsiteX43" fmla="*/ 790765 w 1632204"/>
                <a:gd name="connsiteY43" fmla="*/ 1120521 h 2667095"/>
                <a:gd name="connsiteX44" fmla="*/ 790480 w 1632204"/>
                <a:gd name="connsiteY44" fmla="*/ 1121093 h 2667095"/>
                <a:gd name="connsiteX45" fmla="*/ 787337 w 1632204"/>
                <a:gd name="connsiteY45" fmla="*/ 1127570 h 2667095"/>
                <a:gd name="connsiteX46" fmla="*/ 786479 w 1632204"/>
                <a:gd name="connsiteY46" fmla="*/ 1129951 h 2667095"/>
                <a:gd name="connsiteX47" fmla="*/ 784669 w 1632204"/>
                <a:gd name="connsiteY47" fmla="*/ 1134904 h 2667095"/>
                <a:gd name="connsiteX48" fmla="*/ 783908 w 1632204"/>
                <a:gd name="connsiteY48" fmla="*/ 1137666 h 2667095"/>
                <a:gd name="connsiteX49" fmla="*/ 783908 w 1632204"/>
                <a:gd name="connsiteY49" fmla="*/ 1137857 h 2667095"/>
                <a:gd name="connsiteX50" fmla="*/ 782669 w 1632204"/>
                <a:gd name="connsiteY50" fmla="*/ 1142524 h 2667095"/>
                <a:gd name="connsiteX51" fmla="*/ 782574 w 1632204"/>
                <a:gd name="connsiteY51" fmla="*/ 1143000 h 2667095"/>
                <a:gd name="connsiteX52" fmla="*/ 782098 w 1632204"/>
                <a:gd name="connsiteY52" fmla="*/ 1145762 h 2667095"/>
                <a:gd name="connsiteX53" fmla="*/ 780764 w 1632204"/>
                <a:gd name="connsiteY53" fmla="*/ 1160336 h 2667095"/>
                <a:gd name="connsiteX54" fmla="*/ 709517 w 1632204"/>
                <a:gd name="connsiteY54" fmla="*/ 1218438 h 2667095"/>
                <a:gd name="connsiteX55" fmla="*/ 702850 w 1632204"/>
                <a:gd name="connsiteY55" fmla="*/ 1218819 h 2667095"/>
                <a:gd name="connsiteX56" fmla="*/ 700754 w 1632204"/>
                <a:gd name="connsiteY56" fmla="*/ 1219010 h 2667095"/>
                <a:gd name="connsiteX57" fmla="*/ 699802 w 1632204"/>
                <a:gd name="connsiteY57" fmla="*/ 1219105 h 2667095"/>
                <a:gd name="connsiteX58" fmla="*/ 693801 w 1632204"/>
                <a:gd name="connsiteY58" fmla="*/ 1220057 h 2667095"/>
                <a:gd name="connsiteX59" fmla="*/ 692563 w 1632204"/>
                <a:gd name="connsiteY59" fmla="*/ 1220248 h 2667095"/>
                <a:gd name="connsiteX60" fmla="*/ 627031 w 1632204"/>
                <a:gd name="connsiteY60" fmla="*/ 1290923 h 2667095"/>
                <a:gd name="connsiteX61" fmla="*/ 626745 w 1632204"/>
                <a:gd name="connsiteY61" fmla="*/ 1359884 h 2667095"/>
                <a:gd name="connsiteX62" fmla="*/ 626174 w 1632204"/>
                <a:gd name="connsiteY62" fmla="*/ 1359884 h 2667095"/>
                <a:gd name="connsiteX63" fmla="*/ 626174 w 1632204"/>
                <a:gd name="connsiteY63" fmla="*/ 1359884 h 2667095"/>
                <a:gd name="connsiteX64" fmla="*/ 887349 w 1632204"/>
                <a:gd name="connsiteY64" fmla="*/ 1359884 h 2667095"/>
                <a:gd name="connsiteX65" fmla="*/ 957358 w 1632204"/>
                <a:gd name="connsiteY65" fmla="*/ 1429893 h 2667095"/>
                <a:gd name="connsiteX66" fmla="*/ 957358 w 1632204"/>
                <a:gd name="connsiteY66" fmla="*/ 1454277 h 2667095"/>
                <a:gd name="connsiteX67" fmla="*/ 887349 w 1632204"/>
                <a:gd name="connsiteY67" fmla="*/ 1524286 h 2667095"/>
                <a:gd name="connsiteX68" fmla="*/ 626174 w 1632204"/>
                <a:gd name="connsiteY68" fmla="*/ 1524286 h 2667095"/>
                <a:gd name="connsiteX69" fmla="*/ 626174 w 1632204"/>
                <a:gd name="connsiteY69" fmla="*/ 1814417 h 2667095"/>
                <a:gd name="connsiteX70" fmla="*/ 626174 w 1632204"/>
                <a:gd name="connsiteY70" fmla="*/ 1959959 h 2667095"/>
                <a:gd name="connsiteX71" fmla="*/ 1134046 w 1632204"/>
                <a:gd name="connsiteY71" fmla="*/ 1959959 h 2667095"/>
                <a:gd name="connsiteX72" fmla="*/ 1249204 w 1632204"/>
                <a:gd name="connsiteY72" fmla="*/ 2074259 h 2667095"/>
                <a:gd name="connsiteX73" fmla="*/ 1249204 w 1632204"/>
                <a:gd name="connsiteY73" fmla="*/ 2667095 h 2667095"/>
                <a:gd name="connsiteX74" fmla="*/ 1632204 w 1632204"/>
                <a:gd name="connsiteY74" fmla="*/ 2667095 h 2667095"/>
                <a:gd name="connsiteX75" fmla="*/ 1632204 w 1632204"/>
                <a:gd name="connsiteY75" fmla="*/ 1233678 h 2667095"/>
                <a:gd name="connsiteX76" fmla="*/ 1496949 w 1632204"/>
                <a:gd name="connsiteY76" fmla="*/ 1233678 h 2667095"/>
                <a:gd name="connsiteX77" fmla="*/ 1277398 w 1632204"/>
                <a:gd name="connsiteY77" fmla="*/ 1311974 h 2667095"/>
                <a:gd name="connsiteX78" fmla="*/ 1217390 w 1632204"/>
                <a:gd name="connsiteY78" fmla="*/ 1371981 h 2667095"/>
                <a:gd name="connsiteX79" fmla="*/ 1196530 w 1632204"/>
                <a:gd name="connsiteY79" fmla="*/ 1371981 h 2667095"/>
                <a:gd name="connsiteX80" fmla="*/ 1136523 w 1632204"/>
                <a:gd name="connsiteY80" fmla="*/ 1313117 h 2667095"/>
                <a:gd name="connsiteX81" fmla="*/ 1055560 w 1632204"/>
                <a:gd name="connsiteY81" fmla="*/ 1233583 h 2667095"/>
                <a:gd name="connsiteX82" fmla="*/ 1016222 w 1632204"/>
                <a:gd name="connsiteY82" fmla="*/ 1233583 h 2667095"/>
                <a:gd name="connsiteX83" fmla="*/ 956215 w 1632204"/>
                <a:gd name="connsiteY83" fmla="*/ 1173575 h 2667095"/>
                <a:gd name="connsiteX84" fmla="*/ 956215 w 1632204"/>
                <a:gd name="connsiteY84" fmla="*/ 1152716 h 2667095"/>
                <a:gd name="connsiteX85" fmla="*/ 1016222 w 1632204"/>
                <a:gd name="connsiteY85" fmla="*/ 1092708 h 2667095"/>
                <a:gd name="connsiteX86" fmla="*/ 1181005 w 1632204"/>
                <a:gd name="connsiteY86" fmla="*/ 1092708 h 2667095"/>
                <a:gd name="connsiteX87" fmla="*/ 1189959 w 1632204"/>
                <a:gd name="connsiteY87" fmla="*/ 1092232 h 2667095"/>
                <a:gd name="connsiteX88" fmla="*/ 1196530 w 1632204"/>
                <a:gd name="connsiteY88" fmla="*/ 1091851 h 2667095"/>
                <a:gd name="connsiteX89" fmla="*/ 1217390 w 1632204"/>
                <a:gd name="connsiteY89" fmla="*/ 1091851 h 2667095"/>
                <a:gd name="connsiteX90" fmla="*/ 1277398 w 1632204"/>
                <a:gd name="connsiteY90" fmla="*/ 1151858 h 2667095"/>
                <a:gd name="connsiteX91" fmla="*/ 1277398 w 1632204"/>
                <a:gd name="connsiteY91" fmla="*/ 1311974 h 266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632204" h="2667095">
                  <a:moveTo>
                    <a:pt x="1496949" y="1233678"/>
                  </a:moveTo>
                  <a:cubicBezTo>
                    <a:pt x="1463992" y="1233678"/>
                    <a:pt x="1436942" y="1206627"/>
                    <a:pt x="1436942" y="1173671"/>
                  </a:cubicBezTo>
                  <a:lnTo>
                    <a:pt x="1436942" y="1152811"/>
                  </a:lnTo>
                  <a:cubicBezTo>
                    <a:pt x="1436942" y="1119854"/>
                    <a:pt x="1463897" y="1092803"/>
                    <a:pt x="1496949" y="1092803"/>
                  </a:cubicBezTo>
                  <a:lnTo>
                    <a:pt x="1629346" y="1092803"/>
                  </a:lnTo>
                  <a:lnTo>
                    <a:pt x="1629823" y="596932"/>
                  </a:lnTo>
                  <a:lnTo>
                    <a:pt x="1264444" y="596932"/>
                  </a:lnTo>
                  <a:lnTo>
                    <a:pt x="1264444" y="96869"/>
                  </a:lnTo>
                  <a:cubicBezTo>
                    <a:pt x="1264444" y="43434"/>
                    <a:pt x="1221105" y="0"/>
                    <a:pt x="1167574" y="0"/>
                  </a:cubicBezTo>
                  <a:lnTo>
                    <a:pt x="0" y="0"/>
                  </a:lnTo>
                  <a:lnTo>
                    <a:pt x="0" y="285464"/>
                  </a:lnTo>
                  <a:lnTo>
                    <a:pt x="82296" y="285464"/>
                  </a:lnTo>
                  <a:cubicBezTo>
                    <a:pt x="157734" y="285464"/>
                    <a:pt x="218789" y="346615"/>
                    <a:pt x="218789" y="421958"/>
                  </a:cubicBezTo>
                  <a:lnTo>
                    <a:pt x="218789" y="599980"/>
                  </a:lnTo>
                  <a:lnTo>
                    <a:pt x="882587" y="599980"/>
                  </a:lnTo>
                  <a:cubicBezTo>
                    <a:pt x="882587" y="790861"/>
                    <a:pt x="879634" y="920306"/>
                    <a:pt x="879919" y="1064324"/>
                  </a:cubicBezTo>
                  <a:cubicBezTo>
                    <a:pt x="880967" y="1072229"/>
                    <a:pt x="881062" y="1076516"/>
                    <a:pt x="879919" y="1076516"/>
                  </a:cubicBezTo>
                  <a:lnTo>
                    <a:pt x="872966" y="1076516"/>
                  </a:lnTo>
                  <a:cubicBezTo>
                    <a:pt x="869537" y="1076611"/>
                    <a:pt x="866489" y="1076516"/>
                    <a:pt x="864203" y="1076516"/>
                  </a:cubicBezTo>
                  <a:cubicBezTo>
                    <a:pt x="861441" y="1076516"/>
                    <a:pt x="858679" y="1076706"/>
                    <a:pt x="856011" y="1076897"/>
                  </a:cubicBezTo>
                  <a:cubicBezTo>
                    <a:pt x="855155" y="1076992"/>
                    <a:pt x="854297" y="1077182"/>
                    <a:pt x="853440" y="1077278"/>
                  </a:cubicBezTo>
                  <a:cubicBezTo>
                    <a:pt x="851630" y="1077468"/>
                    <a:pt x="849821" y="1077754"/>
                    <a:pt x="848106" y="1078135"/>
                  </a:cubicBezTo>
                  <a:cubicBezTo>
                    <a:pt x="847915" y="1078135"/>
                    <a:pt x="847630" y="1078230"/>
                    <a:pt x="847439" y="1078325"/>
                  </a:cubicBezTo>
                  <a:cubicBezTo>
                    <a:pt x="846677" y="1078516"/>
                    <a:pt x="845915" y="1078706"/>
                    <a:pt x="845153" y="1078897"/>
                  </a:cubicBezTo>
                  <a:cubicBezTo>
                    <a:pt x="843534" y="1079278"/>
                    <a:pt x="842010" y="1079659"/>
                    <a:pt x="840486" y="1080135"/>
                  </a:cubicBezTo>
                  <a:cubicBezTo>
                    <a:pt x="839438" y="1080421"/>
                    <a:pt x="838486" y="1080802"/>
                    <a:pt x="837438" y="1081183"/>
                  </a:cubicBezTo>
                  <a:cubicBezTo>
                    <a:pt x="836009" y="1081659"/>
                    <a:pt x="834485" y="1082231"/>
                    <a:pt x="833056" y="1082802"/>
                  </a:cubicBezTo>
                  <a:cubicBezTo>
                    <a:pt x="832009" y="1083183"/>
                    <a:pt x="831056" y="1083659"/>
                    <a:pt x="830104" y="1084136"/>
                  </a:cubicBezTo>
                  <a:cubicBezTo>
                    <a:pt x="828675" y="1084802"/>
                    <a:pt x="827342" y="1085374"/>
                    <a:pt x="826008" y="1086136"/>
                  </a:cubicBezTo>
                  <a:cubicBezTo>
                    <a:pt x="825532" y="1086422"/>
                    <a:pt x="825055" y="1086707"/>
                    <a:pt x="824484" y="1086993"/>
                  </a:cubicBezTo>
                  <a:cubicBezTo>
                    <a:pt x="824008" y="1087279"/>
                    <a:pt x="823531" y="1087469"/>
                    <a:pt x="823055" y="1087755"/>
                  </a:cubicBezTo>
                  <a:cubicBezTo>
                    <a:pt x="821722" y="1088517"/>
                    <a:pt x="820483" y="1089279"/>
                    <a:pt x="819150" y="1090136"/>
                  </a:cubicBezTo>
                  <a:cubicBezTo>
                    <a:pt x="818960" y="1090232"/>
                    <a:pt x="818864" y="1090327"/>
                    <a:pt x="818674" y="1090422"/>
                  </a:cubicBezTo>
                  <a:cubicBezTo>
                    <a:pt x="817911" y="1090898"/>
                    <a:pt x="817150" y="1091375"/>
                    <a:pt x="816483" y="1091946"/>
                  </a:cubicBezTo>
                  <a:cubicBezTo>
                    <a:pt x="815245" y="1092803"/>
                    <a:pt x="814006" y="1093756"/>
                    <a:pt x="812768" y="1094708"/>
                  </a:cubicBezTo>
                  <a:cubicBezTo>
                    <a:pt x="811911" y="1095375"/>
                    <a:pt x="811149" y="1095947"/>
                    <a:pt x="810292" y="1096709"/>
                  </a:cubicBezTo>
                  <a:cubicBezTo>
                    <a:pt x="809053" y="1097756"/>
                    <a:pt x="807910" y="1098804"/>
                    <a:pt x="806767" y="1099852"/>
                  </a:cubicBezTo>
                  <a:cubicBezTo>
                    <a:pt x="806005" y="1100519"/>
                    <a:pt x="805339" y="1101185"/>
                    <a:pt x="804577" y="1101947"/>
                  </a:cubicBezTo>
                  <a:cubicBezTo>
                    <a:pt x="803434" y="1103186"/>
                    <a:pt x="802291" y="1104424"/>
                    <a:pt x="801148" y="1105662"/>
                  </a:cubicBezTo>
                  <a:cubicBezTo>
                    <a:pt x="800576" y="1106329"/>
                    <a:pt x="799910" y="1106996"/>
                    <a:pt x="799434" y="1107662"/>
                  </a:cubicBezTo>
                  <a:cubicBezTo>
                    <a:pt x="798195" y="1109186"/>
                    <a:pt x="797052" y="1110710"/>
                    <a:pt x="795909" y="1112330"/>
                  </a:cubicBezTo>
                  <a:cubicBezTo>
                    <a:pt x="795909" y="1112425"/>
                    <a:pt x="795814" y="1112425"/>
                    <a:pt x="795814" y="1112520"/>
                  </a:cubicBezTo>
                  <a:cubicBezTo>
                    <a:pt x="795528" y="1112996"/>
                    <a:pt x="795147" y="1113377"/>
                    <a:pt x="794861" y="1113854"/>
                  </a:cubicBezTo>
                  <a:cubicBezTo>
                    <a:pt x="793433" y="1116044"/>
                    <a:pt x="792004" y="1118235"/>
                    <a:pt x="790765" y="1120521"/>
                  </a:cubicBezTo>
                  <a:cubicBezTo>
                    <a:pt x="790670" y="1120712"/>
                    <a:pt x="790575" y="1120902"/>
                    <a:pt x="790480" y="1121093"/>
                  </a:cubicBezTo>
                  <a:cubicBezTo>
                    <a:pt x="789336" y="1123188"/>
                    <a:pt x="788289" y="1125379"/>
                    <a:pt x="787337" y="1127570"/>
                  </a:cubicBezTo>
                  <a:cubicBezTo>
                    <a:pt x="787051" y="1128332"/>
                    <a:pt x="786765" y="1129094"/>
                    <a:pt x="786479" y="1129951"/>
                  </a:cubicBezTo>
                  <a:cubicBezTo>
                    <a:pt x="785812" y="1131570"/>
                    <a:pt x="785146" y="1133285"/>
                    <a:pt x="784669" y="1134904"/>
                  </a:cubicBezTo>
                  <a:cubicBezTo>
                    <a:pt x="784384" y="1135856"/>
                    <a:pt x="784098" y="1136714"/>
                    <a:pt x="783908" y="1137666"/>
                  </a:cubicBezTo>
                  <a:cubicBezTo>
                    <a:pt x="783908" y="1137761"/>
                    <a:pt x="783908" y="1137761"/>
                    <a:pt x="783908" y="1137857"/>
                  </a:cubicBezTo>
                  <a:cubicBezTo>
                    <a:pt x="783431" y="1139381"/>
                    <a:pt x="783050" y="1141000"/>
                    <a:pt x="782669" y="1142524"/>
                  </a:cubicBezTo>
                  <a:cubicBezTo>
                    <a:pt x="782669" y="1142714"/>
                    <a:pt x="782574" y="1142905"/>
                    <a:pt x="782574" y="1143000"/>
                  </a:cubicBezTo>
                  <a:cubicBezTo>
                    <a:pt x="782383" y="1143953"/>
                    <a:pt x="782193" y="1144810"/>
                    <a:pt x="782098" y="1145762"/>
                  </a:cubicBezTo>
                  <a:cubicBezTo>
                    <a:pt x="781240" y="1150525"/>
                    <a:pt x="780764" y="1155287"/>
                    <a:pt x="780764" y="1160336"/>
                  </a:cubicBezTo>
                  <a:cubicBezTo>
                    <a:pt x="780288" y="1185863"/>
                    <a:pt x="744760" y="1217771"/>
                    <a:pt x="709517" y="1218438"/>
                  </a:cubicBezTo>
                  <a:cubicBezTo>
                    <a:pt x="707231" y="1218438"/>
                    <a:pt x="705040" y="1218628"/>
                    <a:pt x="702850" y="1218819"/>
                  </a:cubicBezTo>
                  <a:cubicBezTo>
                    <a:pt x="702183" y="1218914"/>
                    <a:pt x="701421" y="1218914"/>
                    <a:pt x="700754" y="1219010"/>
                  </a:cubicBezTo>
                  <a:cubicBezTo>
                    <a:pt x="700469" y="1219010"/>
                    <a:pt x="700087" y="1219105"/>
                    <a:pt x="699802" y="1219105"/>
                  </a:cubicBezTo>
                  <a:cubicBezTo>
                    <a:pt x="697801" y="1219391"/>
                    <a:pt x="695801" y="1219676"/>
                    <a:pt x="693801" y="1220057"/>
                  </a:cubicBezTo>
                  <a:cubicBezTo>
                    <a:pt x="693420" y="1220153"/>
                    <a:pt x="692943" y="1220248"/>
                    <a:pt x="692563" y="1220248"/>
                  </a:cubicBezTo>
                  <a:cubicBezTo>
                    <a:pt x="658273" y="1227487"/>
                    <a:pt x="631698" y="1255871"/>
                    <a:pt x="627031" y="1290923"/>
                  </a:cubicBezTo>
                  <a:lnTo>
                    <a:pt x="626745" y="1359884"/>
                  </a:lnTo>
                  <a:lnTo>
                    <a:pt x="626174" y="1359884"/>
                  </a:lnTo>
                  <a:lnTo>
                    <a:pt x="626174" y="1359884"/>
                  </a:lnTo>
                  <a:lnTo>
                    <a:pt x="887349" y="1359884"/>
                  </a:lnTo>
                  <a:cubicBezTo>
                    <a:pt x="925830" y="1359884"/>
                    <a:pt x="957358" y="1391412"/>
                    <a:pt x="957358" y="1429893"/>
                  </a:cubicBezTo>
                  <a:lnTo>
                    <a:pt x="957358" y="1454277"/>
                  </a:lnTo>
                  <a:cubicBezTo>
                    <a:pt x="957358" y="1492758"/>
                    <a:pt x="925830" y="1524286"/>
                    <a:pt x="887349" y="1524286"/>
                  </a:cubicBezTo>
                  <a:lnTo>
                    <a:pt x="626174" y="1524286"/>
                  </a:lnTo>
                  <a:lnTo>
                    <a:pt x="626174" y="1814417"/>
                  </a:lnTo>
                  <a:lnTo>
                    <a:pt x="626174" y="1959959"/>
                  </a:lnTo>
                  <a:lnTo>
                    <a:pt x="1134046" y="1959959"/>
                  </a:lnTo>
                  <a:cubicBezTo>
                    <a:pt x="1197388" y="1959959"/>
                    <a:pt x="1249204" y="2011394"/>
                    <a:pt x="1249204" y="2074259"/>
                  </a:cubicBezTo>
                  <a:lnTo>
                    <a:pt x="1249204" y="2667095"/>
                  </a:lnTo>
                  <a:lnTo>
                    <a:pt x="1632204" y="2667095"/>
                  </a:lnTo>
                  <a:lnTo>
                    <a:pt x="1632204" y="1233678"/>
                  </a:lnTo>
                  <a:lnTo>
                    <a:pt x="1496949" y="1233678"/>
                  </a:lnTo>
                  <a:close/>
                  <a:moveTo>
                    <a:pt x="1277398" y="1311974"/>
                  </a:moveTo>
                  <a:cubicBezTo>
                    <a:pt x="1277398" y="1344930"/>
                    <a:pt x="1250442" y="1371981"/>
                    <a:pt x="1217390" y="1371981"/>
                  </a:cubicBezTo>
                  <a:lnTo>
                    <a:pt x="1196530" y="1371981"/>
                  </a:lnTo>
                  <a:cubicBezTo>
                    <a:pt x="1163955" y="1371981"/>
                    <a:pt x="1137190" y="1345597"/>
                    <a:pt x="1136523" y="1313117"/>
                  </a:cubicBezTo>
                  <a:cubicBezTo>
                    <a:pt x="1135666" y="1269016"/>
                    <a:pt x="1099661" y="1233583"/>
                    <a:pt x="1055560" y="1233583"/>
                  </a:cubicBezTo>
                  <a:lnTo>
                    <a:pt x="1016222" y="1233583"/>
                  </a:lnTo>
                  <a:cubicBezTo>
                    <a:pt x="983266" y="1233583"/>
                    <a:pt x="956215" y="1206627"/>
                    <a:pt x="956215" y="1173575"/>
                  </a:cubicBezTo>
                  <a:lnTo>
                    <a:pt x="956215" y="1152716"/>
                  </a:lnTo>
                  <a:cubicBezTo>
                    <a:pt x="956215" y="1119759"/>
                    <a:pt x="983171" y="1092708"/>
                    <a:pt x="1016222" y="1092708"/>
                  </a:cubicBezTo>
                  <a:lnTo>
                    <a:pt x="1181005" y="1092708"/>
                  </a:lnTo>
                  <a:cubicBezTo>
                    <a:pt x="1184148" y="1092708"/>
                    <a:pt x="1186815" y="1092518"/>
                    <a:pt x="1189959" y="1092232"/>
                  </a:cubicBezTo>
                  <a:cubicBezTo>
                    <a:pt x="1192149" y="1091946"/>
                    <a:pt x="1194340" y="1091851"/>
                    <a:pt x="1196530" y="1091851"/>
                  </a:cubicBezTo>
                  <a:lnTo>
                    <a:pt x="1217390" y="1091851"/>
                  </a:lnTo>
                  <a:cubicBezTo>
                    <a:pt x="1250347" y="1091851"/>
                    <a:pt x="1277398" y="1118807"/>
                    <a:pt x="1277398" y="1151858"/>
                  </a:cubicBezTo>
                  <a:lnTo>
                    <a:pt x="1277398" y="1311974"/>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9" name="Freeform: Shape 208">
              <a:extLst>
                <a:ext uri="{FF2B5EF4-FFF2-40B4-BE49-F238E27FC236}">
                  <a16:creationId xmlns:a16="http://schemas.microsoft.com/office/drawing/2014/main" id="{E1168188-5084-486D-BD85-EBD8287FA20A}"/>
                </a:ext>
              </a:extLst>
            </p:cNvPr>
            <p:cNvSpPr/>
            <p:nvPr/>
          </p:nvSpPr>
          <p:spPr>
            <a:xfrm>
              <a:off x="5121228" y="1934892"/>
              <a:ext cx="931164" cy="707326"/>
            </a:xfrm>
            <a:custGeom>
              <a:avLst/>
              <a:gdLst>
                <a:gd name="connsiteX0" fmla="*/ 931164 w 931164"/>
                <a:gd name="connsiteY0" fmla="*/ 114300 h 707326"/>
                <a:gd name="connsiteX1" fmla="*/ 816007 w 931164"/>
                <a:gd name="connsiteY1" fmla="*/ 0 h 707326"/>
                <a:gd name="connsiteX2" fmla="*/ 308134 w 931164"/>
                <a:gd name="connsiteY2" fmla="*/ 0 h 707326"/>
                <a:gd name="connsiteX3" fmla="*/ 308134 w 931164"/>
                <a:gd name="connsiteY3" fmla="*/ 143827 h 707326"/>
                <a:gd name="connsiteX4" fmla="*/ 308229 w 931164"/>
                <a:gd name="connsiteY4" fmla="*/ 143827 h 707326"/>
                <a:gd name="connsiteX5" fmla="*/ 308229 w 931164"/>
                <a:gd name="connsiteY5" fmla="*/ 206883 h 707326"/>
                <a:gd name="connsiteX6" fmla="*/ 308229 w 931164"/>
                <a:gd name="connsiteY6" fmla="*/ 219742 h 707326"/>
                <a:gd name="connsiteX7" fmla="*/ 308229 w 931164"/>
                <a:gd name="connsiteY7" fmla="*/ 227933 h 707326"/>
                <a:gd name="connsiteX8" fmla="*/ 308134 w 931164"/>
                <a:gd name="connsiteY8" fmla="*/ 229171 h 707326"/>
                <a:gd name="connsiteX9" fmla="*/ 308134 w 931164"/>
                <a:gd name="connsiteY9" fmla="*/ 230696 h 707326"/>
                <a:gd name="connsiteX10" fmla="*/ 307943 w 931164"/>
                <a:gd name="connsiteY10" fmla="*/ 232410 h 707326"/>
                <a:gd name="connsiteX11" fmla="*/ 307658 w 931164"/>
                <a:gd name="connsiteY11" fmla="*/ 235363 h 707326"/>
                <a:gd name="connsiteX12" fmla="*/ 307181 w 931164"/>
                <a:gd name="connsiteY12" fmla="*/ 238411 h 707326"/>
                <a:gd name="connsiteX13" fmla="*/ 306610 w 931164"/>
                <a:gd name="connsiteY13" fmla="*/ 241268 h 707326"/>
                <a:gd name="connsiteX14" fmla="*/ 305848 w 931164"/>
                <a:gd name="connsiteY14" fmla="*/ 244221 h 707326"/>
                <a:gd name="connsiteX15" fmla="*/ 304991 w 931164"/>
                <a:gd name="connsiteY15" fmla="*/ 246983 h 707326"/>
                <a:gd name="connsiteX16" fmla="*/ 303943 w 931164"/>
                <a:gd name="connsiteY16" fmla="*/ 249746 h 707326"/>
                <a:gd name="connsiteX17" fmla="*/ 302895 w 931164"/>
                <a:gd name="connsiteY17" fmla="*/ 252413 h 707326"/>
                <a:gd name="connsiteX18" fmla="*/ 301657 w 931164"/>
                <a:gd name="connsiteY18" fmla="*/ 254984 h 707326"/>
                <a:gd name="connsiteX19" fmla="*/ 300324 w 931164"/>
                <a:gd name="connsiteY19" fmla="*/ 257556 h 707326"/>
                <a:gd name="connsiteX20" fmla="*/ 298799 w 931164"/>
                <a:gd name="connsiteY20" fmla="*/ 260032 h 707326"/>
                <a:gd name="connsiteX21" fmla="*/ 297275 w 931164"/>
                <a:gd name="connsiteY21" fmla="*/ 262414 h 707326"/>
                <a:gd name="connsiteX22" fmla="*/ 295561 w 931164"/>
                <a:gd name="connsiteY22" fmla="*/ 264700 h 707326"/>
                <a:gd name="connsiteX23" fmla="*/ 293751 w 931164"/>
                <a:gd name="connsiteY23" fmla="*/ 266986 h 707326"/>
                <a:gd name="connsiteX24" fmla="*/ 291846 w 931164"/>
                <a:gd name="connsiteY24" fmla="*/ 269081 h 707326"/>
                <a:gd name="connsiteX25" fmla="*/ 289846 w 931164"/>
                <a:gd name="connsiteY25" fmla="*/ 271177 h 707326"/>
                <a:gd name="connsiteX26" fmla="*/ 287655 w 931164"/>
                <a:gd name="connsiteY26" fmla="*/ 273082 h 707326"/>
                <a:gd name="connsiteX27" fmla="*/ 285560 w 931164"/>
                <a:gd name="connsiteY27" fmla="*/ 274892 h 707326"/>
                <a:gd name="connsiteX28" fmla="*/ 283179 w 931164"/>
                <a:gd name="connsiteY28" fmla="*/ 276606 h 707326"/>
                <a:gd name="connsiteX29" fmla="*/ 280892 w 931164"/>
                <a:gd name="connsiteY29" fmla="*/ 278225 h 707326"/>
                <a:gd name="connsiteX30" fmla="*/ 278321 w 931164"/>
                <a:gd name="connsiteY30" fmla="*/ 279749 h 707326"/>
                <a:gd name="connsiteX31" fmla="*/ 275940 w 931164"/>
                <a:gd name="connsiteY31" fmla="*/ 281178 h 707326"/>
                <a:gd name="connsiteX32" fmla="*/ 273177 w 931164"/>
                <a:gd name="connsiteY32" fmla="*/ 282511 h 707326"/>
                <a:gd name="connsiteX33" fmla="*/ 270701 w 931164"/>
                <a:gd name="connsiteY33" fmla="*/ 283655 h 707326"/>
                <a:gd name="connsiteX34" fmla="*/ 267653 w 931164"/>
                <a:gd name="connsiteY34" fmla="*/ 284797 h 707326"/>
                <a:gd name="connsiteX35" fmla="*/ 265272 w 931164"/>
                <a:gd name="connsiteY35" fmla="*/ 285655 h 707326"/>
                <a:gd name="connsiteX36" fmla="*/ 261938 w 931164"/>
                <a:gd name="connsiteY36" fmla="*/ 286512 h 707326"/>
                <a:gd name="connsiteX37" fmla="*/ 259556 w 931164"/>
                <a:gd name="connsiteY37" fmla="*/ 287084 h 707326"/>
                <a:gd name="connsiteX38" fmla="*/ 255651 w 931164"/>
                <a:gd name="connsiteY38" fmla="*/ 287655 h 707326"/>
                <a:gd name="connsiteX39" fmla="*/ 253651 w 931164"/>
                <a:gd name="connsiteY39" fmla="*/ 287941 h 707326"/>
                <a:gd name="connsiteX40" fmla="*/ 247555 w 931164"/>
                <a:gd name="connsiteY40" fmla="*/ 288226 h 707326"/>
                <a:gd name="connsiteX41" fmla="*/ 157449 w 931164"/>
                <a:gd name="connsiteY41" fmla="*/ 288226 h 707326"/>
                <a:gd name="connsiteX42" fmla="*/ 157449 w 931164"/>
                <a:gd name="connsiteY42" fmla="*/ 363950 h 707326"/>
                <a:gd name="connsiteX43" fmla="*/ 96964 w 931164"/>
                <a:gd name="connsiteY43" fmla="*/ 424434 h 707326"/>
                <a:gd name="connsiteX44" fmla="*/ 0 w 931164"/>
                <a:gd name="connsiteY44" fmla="*/ 424434 h 707326"/>
                <a:gd name="connsiteX45" fmla="*/ 0 w 931164"/>
                <a:gd name="connsiteY45" fmla="*/ 707326 h 707326"/>
                <a:gd name="connsiteX46" fmla="*/ 930879 w 931164"/>
                <a:gd name="connsiteY46" fmla="*/ 707326 h 707326"/>
                <a:gd name="connsiteX47" fmla="*/ 930879 w 931164"/>
                <a:gd name="connsiteY47" fmla="*/ 114300 h 70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31164" h="707326">
                  <a:moveTo>
                    <a:pt x="931164" y="114300"/>
                  </a:moveTo>
                  <a:cubicBezTo>
                    <a:pt x="931164" y="51435"/>
                    <a:pt x="879348" y="0"/>
                    <a:pt x="816007" y="0"/>
                  </a:cubicBezTo>
                  <a:lnTo>
                    <a:pt x="308134" y="0"/>
                  </a:lnTo>
                  <a:lnTo>
                    <a:pt x="308134" y="143827"/>
                  </a:lnTo>
                  <a:lnTo>
                    <a:pt x="308229" y="143827"/>
                  </a:lnTo>
                  <a:lnTo>
                    <a:pt x="308229" y="206883"/>
                  </a:lnTo>
                  <a:lnTo>
                    <a:pt x="308229" y="219742"/>
                  </a:lnTo>
                  <a:lnTo>
                    <a:pt x="308229" y="227933"/>
                  </a:lnTo>
                  <a:cubicBezTo>
                    <a:pt x="308229" y="228314"/>
                    <a:pt x="308134" y="228790"/>
                    <a:pt x="308134" y="229171"/>
                  </a:cubicBezTo>
                  <a:lnTo>
                    <a:pt x="308134" y="230696"/>
                  </a:lnTo>
                  <a:cubicBezTo>
                    <a:pt x="308134" y="231267"/>
                    <a:pt x="308039" y="231838"/>
                    <a:pt x="307943" y="232410"/>
                  </a:cubicBezTo>
                  <a:cubicBezTo>
                    <a:pt x="307848" y="233363"/>
                    <a:pt x="307753" y="234315"/>
                    <a:pt x="307658" y="235363"/>
                  </a:cubicBezTo>
                  <a:cubicBezTo>
                    <a:pt x="307563" y="236410"/>
                    <a:pt x="307372" y="237363"/>
                    <a:pt x="307181" y="238411"/>
                  </a:cubicBezTo>
                  <a:cubicBezTo>
                    <a:pt x="306991" y="239363"/>
                    <a:pt x="306800" y="240316"/>
                    <a:pt x="306610" y="241268"/>
                  </a:cubicBezTo>
                  <a:cubicBezTo>
                    <a:pt x="306420" y="242221"/>
                    <a:pt x="306134" y="243173"/>
                    <a:pt x="305848" y="244221"/>
                  </a:cubicBezTo>
                  <a:cubicBezTo>
                    <a:pt x="305562" y="245173"/>
                    <a:pt x="305371" y="246031"/>
                    <a:pt x="304991" y="246983"/>
                  </a:cubicBezTo>
                  <a:cubicBezTo>
                    <a:pt x="304705" y="247936"/>
                    <a:pt x="304324" y="248793"/>
                    <a:pt x="303943" y="249746"/>
                  </a:cubicBezTo>
                  <a:cubicBezTo>
                    <a:pt x="303562" y="250603"/>
                    <a:pt x="303276" y="251555"/>
                    <a:pt x="302895" y="252413"/>
                  </a:cubicBezTo>
                  <a:cubicBezTo>
                    <a:pt x="302514" y="253270"/>
                    <a:pt x="302038" y="254127"/>
                    <a:pt x="301657" y="254984"/>
                  </a:cubicBezTo>
                  <a:cubicBezTo>
                    <a:pt x="301180" y="255842"/>
                    <a:pt x="300800" y="256699"/>
                    <a:pt x="300324" y="257556"/>
                  </a:cubicBezTo>
                  <a:cubicBezTo>
                    <a:pt x="299847" y="258413"/>
                    <a:pt x="299371" y="259175"/>
                    <a:pt x="298799" y="260032"/>
                  </a:cubicBezTo>
                  <a:cubicBezTo>
                    <a:pt x="298323" y="260794"/>
                    <a:pt x="297752" y="261652"/>
                    <a:pt x="297275" y="262414"/>
                  </a:cubicBezTo>
                  <a:cubicBezTo>
                    <a:pt x="296704" y="263176"/>
                    <a:pt x="296133" y="263938"/>
                    <a:pt x="295561" y="264700"/>
                  </a:cubicBezTo>
                  <a:cubicBezTo>
                    <a:pt x="294990" y="265462"/>
                    <a:pt x="294418" y="266224"/>
                    <a:pt x="293751" y="266986"/>
                  </a:cubicBezTo>
                  <a:cubicBezTo>
                    <a:pt x="293180" y="267748"/>
                    <a:pt x="292513" y="268414"/>
                    <a:pt x="291846" y="269081"/>
                  </a:cubicBezTo>
                  <a:cubicBezTo>
                    <a:pt x="291179" y="269748"/>
                    <a:pt x="290513" y="270510"/>
                    <a:pt x="289846" y="271177"/>
                  </a:cubicBezTo>
                  <a:cubicBezTo>
                    <a:pt x="289179" y="271843"/>
                    <a:pt x="288417" y="272510"/>
                    <a:pt x="287655" y="273082"/>
                  </a:cubicBezTo>
                  <a:cubicBezTo>
                    <a:pt x="286988" y="273748"/>
                    <a:pt x="286227" y="274320"/>
                    <a:pt x="285560" y="274892"/>
                  </a:cubicBezTo>
                  <a:cubicBezTo>
                    <a:pt x="284798" y="275463"/>
                    <a:pt x="284036" y="276034"/>
                    <a:pt x="283179" y="276606"/>
                  </a:cubicBezTo>
                  <a:cubicBezTo>
                    <a:pt x="282416" y="277177"/>
                    <a:pt x="281654" y="277749"/>
                    <a:pt x="280892" y="278225"/>
                  </a:cubicBezTo>
                  <a:cubicBezTo>
                    <a:pt x="280035" y="278797"/>
                    <a:pt x="279178" y="279273"/>
                    <a:pt x="278321" y="279749"/>
                  </a:cubicBezTo>
                  <a:cubicBezTo>
                    <a:pt x="277559" y="280225"/>
                    <a:pt x="276796" y="280702"/>
                    <a:pt x="275940" y="281178"/>
                  </a:cubicBezTo>
                  <a:cubicBezTo>
                    <a:pt x="274987" y="281654"/>
                    <a:pt x="274130" y="282130"/>
                    <a:pt x="273177" y="282511"/>
                  </a:cubicBezTo>
                  <a:cubicBezTo>
                    <a:pt x="272320" y="282892"/>
                    <a:pt x="271558" y="283273"/>
                    <a:pt x="270701" y="283655"/>
                  </a:cubicBezTo>
                  <a:cubicBezTo>
                    <a:pt x="269748" y="284035"/>
                    <a:pt x="268700" y="284417"/>
                    <a:pt x="267653" y="284797"/>
                  </a:cubicBezTo>
                  <a:cubicBezTo>
                    <a:pt x="266891" y="285083"/>
                    <a:pt x="266033" y="285369"/>
                    <a:pt x="265272" y="285655"/>
                  </a:cubicBezTo>
                  <a:cubicBezTo>
                    <a:pt x="264129" y="286036"/>
                    <a:pt x="263080" y="286226"/>
                    <a:pt x="261938" y="286512"/>
                  </a:cubicBezTo>
                  <a:cubicBezTo>
                    <a:pt x="261176" y="286702"/>
                    <a:pt x="260414" y="286988"/>
                    <a:pt x="259556" y="287084"/>
                  </a:cubicBezTo>
                  <a:cubicBezTo>
                    <a:pt x="258223" y="287369"/>
                    <a:pt x="256890" y="287464"/>
                    <a:pt x="255651" y="287655"/>
                  </a:cubicBezTo>
                  <a:cubicBezTo>
                    <a:pt x="254984" y="287750"/>
                    <a:pt x="254318" y="287846"/>
                    <a:pt x="253651" y="287941"/>
                  </a:cubicBezTo>
                  <a:cubicBezTo>
                    <a:pt x="251651" y="288131"/>
                    <a:pt x="249650" y="288226"/>
                    <a:pt x="247555" y="288226"/>
                  </a:cubicBezTo>
                  <a:lnTo>
                    <a:pt x="157449" y="288226"/>
                  </a:lnTo>
                  <a:lnTo>
                    <a:pt x="157449" y="363950"/>
                  </a:lnTo>
                  <a:cubicBezTo>
                    <a:pt x="157449" y="397192"/>
                    <a:pt x="130207" y="424434"/>
                    <a:pt x="96964" y="424434"/>
                  </a:cubicBezTo>
                  <a:lnTo>
                    <a:pt x="0" y="424434"/>
                  </a:lnTo>
                  <a:lnTo>
                    <a:pt x="0" y="707326"/>
                  </a:lnTo>
                  <a:lnTo>
                    <a:pt x="930879" y="707326"/>
                  </a:lnTo>
                  <a:lnTo>
                    <a:pt x="930879" y="11430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10" name="Freeform: Shape 209">
              <a:extLst>
                <a:ext uri="{FF2B5EF4-FFF2-40B4-BE49-F238E27FC236}">
                  <a16:creationId xmlns:a16="http://schemas.microsoft.com/office/drawing/2014/main" id="{1F154C30-B0BC-4216-8E39-C52393F48F52}"/>
                </a:ext>
              </a:extLst>
            </p:cNvPr>
            <p:cNvSpPr/>
            <p:nvPr/>
          </p:nvSpPr>
          <p:spPr>
            <a:xfrm>
              <a:off x="4648978" y="4562649"/>
              <a:ext cx="325278" cy="429958"/>
            </a:xfrm>
            <a:custGeom>
              <a:avLst/>
              <a:gdLst>
                <a:gd name="connsiteX0" fmla="*/ 211741 w 325278"/>
                <a:gd name="connsiteY0" fmla="*/ 95 h 429958"/>
                <a:gd name="connsiteX1" fmla="*/ 172593 w 325278"/>
                <a:gd name="connsiteY1" fmla="*/ 95 h 429958"/>
                <a:gd name="connsiteX2" fmla="*/ 107252 w 325278"/>
                <a:gd name="connsiteY2" fmla="*/ 95 h 429958"/>
                <a:gd name="connsiteX3" fmla="*/ 95155 w 325278"/>
                <a:gd name="connsiteY3" fmla="*/ 95 h 429958"/>
                <a:gd name="connsiteX4" fmla="*/ 0 w 325278"/>
                <a:gd name="connsiteY4" fmla="*/ 95 h 429958"/>
                <a:gd name="connsiteX5" fmla="*/ 11621 w 325278"/>
                <a:gd name="connsiteY5" fmla="*/ 34004 h 429958"/>
                <a:gd name="connsiteX6" fmla="*/ 11049 w 325278"/>
                <a:gd name="connsiteY6" fmla="*/ 232791 h 429958"/>
                <a:gd name="connsiteX7" fmla="*/ 11049 w 325278"/>
                <a:gd name="connsiteY7" fmla="*/ 236315 h 429958"/>
                <a:gd name="connsiteX8" fmla="*/ 11049 w 325278"/>
                <a:gd name="connsiteY8" fmla="*/ 237839 h 429958"/>
                <a:gd name="connsiteX9" fmla="*/ 11049 w 325278"/>
                <a:gd name="connsiteY9" fmla="*/ 237839 h 429958"/>
                <a:gd name="connsiteX10" fmla="*/ 11144 w 325278"/>
                <a:gd name="connsiteY10" fmla="*/ 239268 h 429958"/>
                <a:gd name="connsiteX11" fmla="*/ 11144 w 325278"/>
                <a:gd name="connsiteY11" fmla="*/ 239268 h 429958"/>
                <a:gd name="connsiteX12" fmla="*/ 11239 w 325278"/>
                <a:gd name="connsiteY12" fmla="*/ 240697 h 429958"/>
                <a:gd name="connsiteX13" fmla="*/ 11239 w 325278"/>
                <a:gd name="connsiteY13" fmla="*/ 240697 h 429958"/>
                <a:gd name="connsiteX14" fmla="*/ 11335 w 325278"/>
                <a:gd name="connsiteY14" fmla="*/ 242126 h 429958"/>
                <a:gd name="connsiteX15" fmla="*/ 11335 w 325278"/>
                <a:gd name="connsiteY15" fmla="*/ 242126 h 429958"/>
                <a:gd name="connsiteX16" fmla="*/ 11525 w 325278"/>
                <a:gd name="connsiteY16" fmla="*/ 243554 h 429958"/>
                <a:gd name="connsiteX17" fmla="*/ 11525 w 325278"/>
                <a:gd name="connsiteY17" fmla="*/ 243554 h 429958"/>
                <a:gd name="connsiteX18" fmla="*/ 11716 w 325278"/>
                <a:gd name="connsiteY18" fmla="*/ 244983 h 429958"/>
                <a:gd name="connsiteX19" fmla="*/ 11716 w 325278"/>
                <a:gd name="connsiteY19" fmla="*/ 244983 h 429958"/>
                <a:gd name="connsiteX20" fmla="*/ 12002 w 325278"/>
                <a:gd name="connsiteY20" fmla="*/ 246412 h 429958"/>
                <a:gd name="connsiteX21" fmla="*/ 12002 w 325278"/>
                <a:gd name="connsiteY21" fmla="*/ 246412 h 429958"/>
                <a:gd name="connsiteX22" fmla="*/ 12287 w 325278"/>
                <a:gd name="connsiteY22" fmla="*/ 247841 h 429958"/>
                <a:gd name="connsiteX23" fmla="*/ 12287 w 325278"/>
                <a:gd name="connsiteY23" fmla="*/ 247841 h 429958"/>
                <a:gd name="connsiteX24" fmla="*/ 12573 w 325278"/>
                <a:gd name="connsiteY24" fmla="*/ 249269 h 429958"/>
                <a:gd name="connsiteX25" fmla="*/ 12573 w 325278"/>
                <a:gd name="connsiteY25" fmla="*/ 249269 h 429958"/>
                <a:gd name="connsiteX26" fmla="*/ 12954 w 325278"/>
                <a:gd name="connsiteY26" fmla="*/ 250698 h 429958"/>
                <a:gd name="connsiteX27" fmla="*/ 12954 w 325278"/>
                <a:gd name="connsiteY27" fmla="*/ 250698 h 429958"/>
                <a:gd name="connsiteX28" fmla="*/ 64294 w 325278"/>
                <a:gd name="connsiteY28" fmla="*/ 293751 h 429958"/>
                <a:gd name="connsiteX29" fmla="*/ 64294 w 325278"/>
                <a:gd name="connsiteY29" fmla="*/ 293751 h 429958"/>
                <a:gd name="connsiteX30" fmla="*/ 65722 w 325278"/>
                <a:gd name="connsiteY30" fmla="*/ 293846 h 429958"/>
                <a:gd name="connsiteX31" fmla="*/ 65722 w 325278"/>
                <a:gd name="connsiteY31" fmla="*/ 293846 h 429958"/>
                <a:gd name="connsiteX32" fmla="*/ 66199 w 325278"/>
                <a:gd name="connsiteY32" fmla="*/ 293846 h 429958"/>
                <a:gd name="connsiteX33" fmla="*/ 69342 w 325278"/>
                <a:gd name="connsiteY33" fmla="*/ 293941 h 429958"/>
                <a:gd name="connsiteX34" fmla="*/ 76771 w 325278"/>
                <a:gd name="connsiteY34" fmla="*/ 293941 h 429958"/>
                <a:gd name="connsiteX35" fmla="*/ 157734 w 325278"/>
                <a:gd name="connsiteY35" fmla="*/ 374904 h 429958"/>
                <a:gd name="connsiteX36" fmla="*/ 157734 w 325278"/>
                <a:gd name="connsiteY36" fmla="*/ 429959 h 429958"/>
                <a:gd name="connsiteX37" fmla="*/ 268510 w 325278"/>
                <a:gd name="connsiteY37" fmla="*/ 429959 h 429958"/>
                <a:gd name="connsiteX38" fmla="*/ 325279 w 325278"/>
                <a:gd name="connsiteY38" fmla="*/ 381476 h 429958"/>
                <a:gd name="connsiteX39" fmla="*/ 325279 w 325278"/>
                <a:gd name="connsiteY39" fmla="*/ 0 h 429958"/>
                <a:gd name="connsiteX40" fmla="*/ 211741 w 325278"/>
                <a:gd name="connsiteY40" fmla="*/ 0 h 42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5278" h="429958">
                  <a:moveTo>
                    <a:pt x="211741" y="95"/>
                  </a:moveTo>
                  <a:lnTo>
                    <a:pt x="172593" y="95"/>
                  </a:lnTo>
                  <a:lnTo>
                    <a:pt x="107252" y="95"/>
                  </a:lnTo>
                  <a:lnTo>
                    <a:pt x="95155" y="95"/>
                  </a:lnTo>
                  <a:lnTo>
                    <a:pt x="0" y="95"/>
                  </a:lnTo>
                  <a:cubicBezTo>
                    <a:pt x="7239" y="7906"/>
                    <a:pt x="11716" y="18764"/>
                    <a:pt x="11621" y="34004"/>
                  </a:cubicBezTo>
                  <a:lnTo>
                    <a:pt x="11049" y="232791"/>
                  </a:lnTo>
                  <a:lnTo>
                    <a:pt x="11049" y="236315"/>
                  </a:lnTo>
                  <a:lnTo>
                    <a:pt x="11049" y="237839"/>
                  </a:lnTo>
                  <a:lnTo>
                    <a:pt x="11049" y="237839"/>
                  </a:lnTo>
                  <a:lnTo>
                    <a:pt x="11144" y="239268"/>
                  </a:lnTo>
                  <a:lnTo>
                    <a:pt x="11144" y="239268"/>
                  </a:lnTo>
                  <a:lnTo>
                    <a:pt x="11239" y="240697"/>
                  </a:lnTo>
                  <a:lnTo>
                    <a:pt x="11239" y="240697"/>
                  </a:lnTo>
                  <a:lnTo>
                    <a:pt x="11335" y="242126"/>
                  </a:lnTo>
                  <a:lnTo>
                    <a:pt x="11335" y="242126"/>
                  </a:lnTo>
                  <a:lnTo>
                    <a:pt x="11525" y="243554"/>
                  </a:lnTo>
                  <a:lnTo>
                    <a:pt x="11525" y="243554"/>
                  </a:lnTo>
                  <a:lnTo>
                    <a:pt x="11716" y="244983"/>
                  </a:lnTo>
                  <a:lnTo>
                    <a:pt x="11716" y="244983"/>
                  </a:lnTo>
                  <a:lnTo>
                    <a:pt x="12002" y="246412"/>
                  </a:lnTo>
                  <a:lnTo>
                    <a:pt x="12002" y="246412"/>
                  </a:lnTo>
                  <a:cubicBezTo>
                    <a:pt x="12097" y="246888"/>
                    <a:pt x="12192" y="247364"/>
                    <a:pt x="12287" y="247841"/>
                  </a:cubicBezTo>
                  <a:lnTo>
                    <a:pt x="12287" y="247841"/>
                  </a:lnTo>
                  <a:lnTo>
                    <a:pt x="12573" y="249269"/>
                  </a:lnTo>
                  <a:lnTo>
                    <a:pt x="12573" y="249269"/>
                  </a:lnTo>
                  <a:lnTo>
                    <a:pt x="12954" y="250698"/>
                  </a:lnTo>
                  <a:lnTo>
                    <a:pt x="12954" y="250698"/>
                  </a:lnTo>
                  <a:cubicBezTo>
                    <a:pt x="19145" y="273844"/>
                    <a:pt x="39434" y="291655"/>
                    <a:pt x="64294" y="293751"/>
                  </a:cubicBezTo>
                  <a:lnTo>
                    <a:pt x="64294" y="293751"/>
                  </a:lnTo>
                  <a:lnTo>
                    <a:pt x="65722" y="293846"/>
                  </a:lnTo>
                  <a:lnTo>
                    <a:pt x="65722" y="293846"/>
                  </a:lnTo>
                  <a:lnTo>
                    <a:pt x="66199" y="293846"/>
                  </a:lnTo>
                  <a:cubicBezTo>
                    <a:pt x="67342" y="293846"/>
                    <a:pt x="68199" y="293941"/>
                    <a:pt x="69342" y="293941"/>
                  </a:cubicBezTo>
                  <a:lnTo>
                    <a:pt x="76771" y="293941"/>
                  </a:lnTo>
                  <a:cubicBezTo>
                    <a:pt x="121349" y="293941"/>
                    <a:pt x="157734" y="330327"/>
                    <a:pt x="157734" y="374904"/>
                  </a:cubicBezTo>
                  <a:lnTo>
                    <a:pt x="157734" y="429959"/>
                  </a:lnTo>
                  <a:lnTo>
                    <a:pt x="268510" y="429959"/>
                  </a:lnTo>
                  <a:cubicBezTo>
                    <a:pt x="297085" y="429959"/>
                    <a:pt x="320898" y="408813"/>
                    <a:pt x="325279" y="381476"/>
                  </a:cubicBezTo>
                  <a:cubicBezTo>
                    <a:pt x="325279" y="381476"/>
                    <a:pt x="325279" y="80201"/>
                    <a:pt x="325279" y="0"/>
                  </a:cubicBezTo>
                  <a:lnTo>
                    <a:pt x="211741"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11" name="Freeform: Shape 210">
              <a:extLst>
                <a:ext uri="{FF2B5EF4-FFF2-40B4-BE49-F238E27FC236}">
                  <a16:creationId xmlns:a16="http://schemas.microsoft.com/office/drawing/2014/main" id="{BEF1A51A-4CDC-4918-922A-8E42BA210951}"/>
                </a:ext>
              </a:extLst>
            </p:cNvPr>
            <p:cNvSpPr/>
            <p:nvPr/>
          </p:nvSpPr>
          <p:spPr>
            <a:xfrm>
              <a:off x="4486386" y="4284043"/>
              <a:ext cx="276796" cy="278606"/>
            </a:xfrm>
            <a:custGeom>
              <a:avLst/>
              <a:gdLst>
                <a:gd name="connsiteX0" fmla="*/ 115158 w 276796"/>
                <a:gd name="connsiteY0" fmla="*/ 95 h 278606"/>
                <a:gd name="connsiteX1" fmla="*/ 0 w 276796"/>
                <a:gd name="connsiteY1" fmla="*/ 114395 h 278606"/>
                <a:gd name="connsiteX2" fmla="*/ 0 w 276796"/>
                <a:gd name="connsiteY2" fmla="*/ 164402 h 278606"/>
                <a:gd name="connsiteX3" fmla="*/ 191 w 276796"/>
                <a:gd name="connsiteY3" fmla="*/ 167545 h 278606"/>
                <a:gd name="connsiteX4" fmla="*/ 0 w 276796"/>
                <a:gd name="connsiteY4" fmla="*/ 170688 h 278606"/>
                <a:gd name="connsiteX5" fmla="*/ 0 w 276796"/>
                <a:gd name="connsiteY5" fmla="*/ 278606 h 278606"/>
                <a:gd name="connsiteX6" fmla="*/ 115158 w 276796"/>
                <a:gd name="connsiteY6" fmla="*/ 278606 h 278606"/>
                <a:gd name="connsiteX7" fmla="*/ 154305 w 276796"/>
                <a:gd name="connsiteY7" fmla="*/ 278606 h 278606"/>
                <a:gd name="connsiteX8" fmla="*/ 276797 w 276796"/>
                <a:gd name="connsiteY8" fmla="*/ 278606 h 278606"/>
                <a:gd name="connsiteX9" fmla="*/ 276797 w 276796"/>
                <a:gd name="connsiteY9" fmla="*/ 0 h 278606"/>
                <a:gd name="connsiteX10" fmla="*/ 115158 w 276796"/>
                <a:gd name="connsiteY10" fmla="*/ 0 h 27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6796" h="278606">
                  <a:moveTo>
                    <a:pt x="115158" y="95"/>
                  </a:moveTo>
                  <a:cubicBezTo>
                    <a:pt x="51816" y="95"/>
                    <a:pt x="0" y="51530"/>
                    <a:pt x="0" y="114395"/>
                  </a:cubicBezTo>
                  <a:lnTo>
                    <a:pt x="0" y="164402"/>
                  </a:lnTo>
                  <a:cubicBezTo>
                    <a:pt x="0" y="165449"/>
                    <a:pt x="95" y="166497"/>
                    <a:pt x="191" y="167545"/>
                  </a:cubicBezTo>
                  <a:cubicBezTo>
                    <a:pt x="95" y="168593"/>
                    <a:pt x="0" y="169640"/>
                    <a:pt x="0" y="170688"/>
                  </a:cubicBezTo>
                  <a:lnTo>
                    <a:pt x="0" y="278606"/>
                  </a:lnTo>
                  <a:lnTo>
                    <a:pt x="115158" y="278606"/>
                  </a:lnTo>
                  <a:lnTo>
                    <a:pt x="154305" y="278606"/>
                  </a:lnTo>
                  <a:lnTo>
                    <a:pt x="276797" y="278606"/>
                  </a:lnTo>
                  <a:lnTo>
                    <a:pt x="276797" y="0"/>
                  </a:lnTo>
                  <a:lnTo>
                    <a:pt x="115158"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12" name="Freeform: Shape 211">
              <a:extLst>
                <a:ext uri="{FF2B5EF4-FFF2-40B4-BE49-F238E27FC236}">
                  <a16:creationId xmlns:a16="http://schemas.microsoft.com/office/drawing/2014/main" id="{01478734-0AC6-49AA-BF32-5CA553A98943}"/>
                </a:ext>
              </a:extLst>
            </p:cNvPr>
            <p:cNvSpPr/>
            <p:nvPr/>
          </p:nvSpPr>
          <p:spPr>
            <a:xfrm>
              <a:off x="4651074" y="3828367"/>
              <a:ext cx="633888" cy="734377"/>
            </a:xfrm>
            <a:custGeom>
              <a:avLst/>
              <a:gdLst>
                <a:gd name="connsiteX0" fmla="*/ 575024 w 633888"/>
                <a:gd name="connsiteY0" fmla="*/ 0 h 734377"/>
                <a:gd name="connsiteX1" fmla="*/ 472916 w 633888"/>
                <a:gd name="connsiteY1" fmla="*/ 0 h 734377"/>
                <a:gd name="connsiteX2" fmla="*/ 273463 w 633888"/>
                <a:gd name="connsiteY2" fmla="*/ 0 h 734377"/>
                <a:gd name="connsiteX3" fmla="*/ 247079 w 633888"/>
                <a:gd name="connsiteY3" fmla="*/ 0 h 734377"/>
                <a:gd name="connsiteX4" fmla="*/ 233648 w 633888"/>
                <a:gd name="connsiteY4" fmla="*/ 857 h 734377"/>
                <a:gd name="connsiteX5" fmla="*/ 82487 w 633888"/>
                <a:gd name="connsiteY5" fmla="*/ 1238 h 734377"/>
                <a:gd name="connsiteX6" fmla="*/ 762 w 633888"/>
                <a:gd name="connsiteY6" fmla="*/ 762 h 734377"/>
                <a:gd name="connsiteX7" fmla="*/ 762 w 633888"/>
                <a:gd name="connsiteY7" fmla="*/ 141637 h 734377"/>
                <a:gd name="connsiteX8" fmla="*/ 0 w 633888"/>
                <a:gd name="connsiteY8" fmla="*/ 141637 h 734377"/>
                <a:gd name="connsiteX9" fmla="*/ 0 w 633888"/>
                <a:gd name="connsiteY9" fmla="*/ 455771 h 734377"/>
                <a:gd name="connsiteX10" fmla="*/ 93250 w 633888"/>
                <a:gd name="connsiteY10" fmla="*/ 455771 h 734377"/>
                <a:gd name="connsiteX11" fmla="*/ 105346 w 633888"/>
                <a:gd name="connsiteY11" fmla="*/ 455771 h 734377"/>
                <a:gd name="connsiteX12" fmla="*/ 110776 w 633888"/>
                <a:gd name="connsiteY12" fmla="*/ 455771 h 734377"/>
                <a:gd name="connsiteX13" fmla="*/ 110776 w 633888"/>
                <a:gd name="connsiteY13" fmla="*/ 734378 h 734377"/>
                <a:gd name="connsiteX14" fmla="*/ 182309 w 633888"/>
                <a:gd name="connsiteY14" fmla="*/ 734378 h 734377"/>
                <a:gd name="connsiteX15" fmla="*/ 218504 w 633888"/>
                <a:gd name="connsiteY15" fmla="*/ 734378 h 734377"/>
                <a:gd name="connsiteX16" fmla="*/ 324993 w 633888"/>
                <a:gd name="connsiteY16" fmla="*/ 734378 h 734377"/>
                <a:gd name="connsiteX17" fmla="*/ 324993 w 633888"/>
                <a:gd name="connsiteY17" fmla="*/ 711232 h 734377"/>
                <a:gd name="connsiteX18" fmla="*/ 437674 w 633888"/>
                <a:gd name="connsiteY18" fmla="*/ 615029 h 734377"/>
                <a:gd name="connsiteX19" fmla="*/ 633889 w 633888"/>
                <a:gd name="connsiteY19" fmla="*/ 615029 h 734377"/>
                <a:gd name="connsiteX20" fmla="*/ 633889 w 633888"/>
                <a:gd name="connsiteY20" fmla="*/ 512731 h 734377"/>
                <a:gd name="connsiteX21" fmla="*/ 633889 w 633888"/>
                <a:gd name="connsiteY21" fmla="*/ 232886 h 734377"/>
                <a:gd name="connsiteX22" fmla="*/ 633889 w 633888"/>
                <a:gd name="connsiteY22" fmla="*/ 58769 h 734377"/>
                <a:gd name="connsiteX23" fmla="*/ 575024 w 633888"/>
                <a:gd name="connsiteY23" fmla="*/ 0 h 734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3888" h="734377">
                  <a:moveTo>
                    <a:pt x="575024" y="0"/>
                  </a:moveTo>
                  <a:lnTo>
                    <a:pt x="472916" y="0"/>
                  </a:lnTo>
                  <a:lnTo>
                    <a:pt x="273463" y="0"/>
                  </a:lnTo>
                  <a:lnTo>
                    <a:pt x="247079" y="0"/>
                  </a:lnTo>
                  <a:cubicBezTo>
                    <a:pt x="242506" y="0"/>
                    <a:pt x="238030" y="381"/>
                    <a:pt x="233648" y="857"/>
                  </a:cubicBezTo>
                  <a:lnTo>
                    <a:pt x="82487" y="1238"/>
                  </a:lnTo>
                  <a:lnTo>
                    <a:pt x="762" y="762"/>
                  </a:lnTo>
                  <a:lnTo>
                    <a:pt x="762" y="141637"/>
                  </a:lnTo>
                  <a:lnTo>
                    <a:pt x="0" y="141637"/>
                  </a:lnTo>
                  <a:lnTo>
                    <a:pt x="0" y="455771"/>
                  </a:lnTo>
                  <a:lnTo>
                    <a:pt x="93250" y="455771"/>
                  </a:lnTo>
                  <a:lnTo>
                    <a:pt x="105346" y="455771"/>
                  </a:lnTo>
                  <a:lnTo>
                    <a:pt x="110776" y="455771"/>
                  </a:lnTo>
                  <a:lnTo>
                    <a:pt x="110776" y="734378"/>
                  </a:lnTo>
                  <a:lnTo>
                    <a:pt x="182309" y="734378"/>
                  </a:lnTo>
                  <a:lnTo>
                    <a:pt x="218504" y="734378"/>
                  </a:lnTo>
                  <a:lnTo>
                    <a:pt x="324993" y="734378"/>
                  </a:lnTo>
                  <a:lnTo>
                    <a:pt x="324993" y="711232"/>
                  </a:lnTo>
                  <a:cubicBezTo>
                    <a:pt x="333756" y="656939"/>
                    <a:pt x="381000" y="615029"/>
                    <a:pt x="437674" y="615029"/>
                  </a:cubicBezTo>
                  <a:lnTo>
                    <a:pt x="633889" y="615029"/>
                  </a:lnTo>
                  <a:lnTo>
                    <a:pt x="633889" y="512731"/>
                  </a:lnTo>
                  <a:lnTo>
                    <a:pt x="633889" y="232886"/>
                  </a:lnTo>
                  <a:lnTo>
                    <a:pt x="633889" y="58769"/>
                  </a:lnTo>
                  <a:cubicBezTo>
                    <a:pt x="633699" y="26384"/>
                    <a:pt x="607314" y="0"/>
                    <a:pt x="575024" y="0"/>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8759510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ppendix">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0"/>
          </p:nvPr>
        </p:nvSpPr>
        <p:spPr/>
        <p:txBody>
          <a:bodyPr/>
          <a:lstStyle>
            <a:lvl1pPr>
              <a:defRPr b="0" i="0"/>
            </a:lvl1pPr>
          </a:lstStyle>
          <a:p>
            <a:fld id="{F551322C-20B2-48C3-B63D-68158FEBF630}" type="slidenum">
              <a:rPr lang="en-US" smtClean="0"/>
              <a:pPr/>
              <a:t>‹Nr.›</a:t>
            </a:fld>
            <a:endParaRPr lang="en-US" dirty="0"/>
          </a:p>
        </p:txBody>
      </p:sp>
      <p:sp>
        <p:nvSpPr>
          <p:cNvPr id="22" name="Text Placeholder 15"/>
          <p:cNvSpPr>
            <a:spLocks noGrp="1"/>
          </p:cNvSpPr>
          <p:nvPr>
            <p:ph type="body" sz="quarter" idx="12" hasCustomPrompt="1"/>
          </p:nvPr>
        </p:nvSpPr>
        <p:spPr>
          <a:xfrm>
            <a:off x="1927517" y="1792800"/>
            <a:ext cx="7395317" cy="792162"/>
          </a:xfrm>
          <a:prstGeom prst="rect">
            <a:avLst/>
          </a:prstGeom>
        </p:spPr>
        <p:txBody>
          <a:bodyPr vert="horz" wrap="square" lIns="72000" tIns="36000" rIns="72000" bIns="36000" rtlCol="0" anchor="ctr" anchorCtr="0">
            <a:noAutofit/>
          </a:bodyPr>
          <a:lstStyle>
            <a:lvl1pPr>
              <a:defRPr lang="en-US" sz="3000" b="0" i="0" baseline="0" dirty="0">
                <a:solidFill>
                  <a:srgbClr val="3366FF"/>
                </a:solidFill>
              </a:defRPr>
            </a:lvl1pPr>
          </a:lstStyle>
          <a:p>
            <a:pPr lvl="0"/>
            <a:r>
              <a:rPr lang="en-US" dirty="0"/>
              <a:t>Appendix</a:t>
            </a:r>
          </a:p>
        </p:txBody>
      </p:sp>
      <p:pic>
        <p:nvPicPr>
          <p:cNvPr id="60" name="Picture 59">
            <a:extLst>
              <a:ext uri="{FF2B5EF4-FFF2-40B4-BE49-F238E27FC236}">
                <a16:creationId xmlns:a16="http://schemas.microsoft.com/office/drawing/2014/main" id="{D5DB83FA-5C3A-44ED-B44C-D3FE75776841}"/>
              </a:ext>
            </a:extLst>
          </p:cNvPr>
          <p:cNvPicPr>
            <a:picLocks noChangeAspect="1"/>
          </p:cNvPicPr>
          <p:nvPr userDrawn="1"/>
        </p:nvPicPr>
        <p:blipFill>
          <a:blip r:embed="rId2"/>
          <a:stretch>
            <a:fillRect/>
          </a:stretch>
        </p:blipFill>
        <p:spPr>
          <a:xfrm>
            <a:off x="205062" y="5137252"/>
            <a:ext cx="814736" cy="305962"/>
          </a:xfrm>
          <a:prstGeom prst="rect">
            <a:avLst/>
          </a:prstGeom>
        </p:spPr>
      </p:pic>
      <p:pic>
        <p:nvPicPr>
          <p:cNvPr id="61" name="Picture 60">
            <a:extLst>
              <a:ext uri="{FF2B5EF4-FFF2-40B4-BE49-F238E27FC236}">
                <a16:creationId xmlns:a16="http://schemas.microsoft.com/office/drawing/2014/main" id="{75895028-E589-4F33-808B-9C3894E767F2}"/>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09527" y="4216462"/>
            <a:ext cx="663210" cy="529678"/>
          </a:xfrm>
          <a:prstGeom prst="rect">
            <a:avLst/>
          </a:prstGeom>
        </p:spPr>
      </p:pic>
      <p:pic>
        <p:nvPicPr>
          <p:cNvPr id="62" name="Picture 61">
            <a:extLst>
              <a:ext uri="{FF2B5EF4-FFF2-40B4-BE49-F238E27FC236}">
                <a16:creationId xmlns:a16="http://schemas.microsoft.com/office/drawing/2014/main" id="{3F101822-F690-4F56-B070-AB6DD6F71706}"/>
              </a:ext>
            </a:extLst>
          </p:cNvPr>
          <p:cNvPicPr>
            <a:picLocks noChangeAspect="1"/>
          </p:cNvPicPr>
          <p:nvPr userDrawn="1"/>
        </p:nvPicPr>
        <p:blipFill>
          <a:blip r:embed="rId4"/>
          <a:stretch>
            <a:fillRect/>
          </a:stretch>
        </p:blipFill>
        <p:spPr>
          <a:xfrm>
            <a:off x="266404" y="2421002"/>
            <a:ext cx="740405" cy="322741"/>
          </a:xfrm>
          <a:prstGeom prst="rect">
            <a:avLst/>
          </a:prstGeom>
        </p:spPr>
      </p:pic>
      <p:pic>
        <p:nvPicPr>
          <p:cNvPr id="63" name="Picture 62">
            <a:extLst>
              <a:ext uri="{FF2B5EF4-FFF2-40B4-BE49-F238E27FC236}">
                <a16:creationId xmlns:a16="http://schemas.microsoft.com/office/drawing/2014/main" id="{CA73086A-306F-4C94-93BE-402DB0DA7242}"/>
              </a:ext>
            </a:extLst>
          </p:cNvPr>
          <p:cNvPicPr>
            <a:picLocks noChangeAspect="1"/>
          </p:cNvPicPr>
          <p:nvPr userDrawn="1"/>
        </p:nvPicPr>
        <p:blipFill>
          <a:blip r:embed="rId5"/>
          <a:stretch>
            <a:fillRect/>
          </a:stretch>
        </p:blipFill>
        <p:spPr>
          <a:xfrm>
            <a:off x="289456" y="3550937"/>
            <a:ext cx="648702" cy="325052"/>
          </a:xfrm>
          <a:prstGeom prst="rect">
            <a:avLst/>
          </a:prstGeom>
        </p:spPr>
      </p:pic>
      <p:pic>
        <p:nvPicPr>
          <p:cNvPr id="64" name="Picture 12" descr="http://www.ingenieurjobs.de/content/tinybrowser/image/transnetbw_gmbh.jpg">
            <a:extLst>
              <a:ext uri="{FF2B5EF4-FFF2-40B4-BE49-F238E27FC236}">
                <a16:creationId xmlns:a16="http://schemas.microsoft.com/office/drawing/2014/main" id="{9671E56D-9292-4787-A077-A350C92D7E7F}"/>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02563" y="5392629"/>
            <a:ext cx="834236" cy="164762"/>
          </a:xfrm>
          <a:prstGeom prst="rect">
            <a:avLst/>
          </a:prstGeom>
          <a:noFill/>
          <a:extLst>
            <a:ext uri="{909E8E84-426E-40dd-AFC4-6F175D3DCCD1}">
              <a14:hiddenFill xmlns:a14="http://schemas.microsoft.com/office/drawing/2010/main" xmlns="">
                <a:solidFill>
                  <a:srgbClr val="FFFFFF"/>
                </a:solidFill>
              </a14:hiddenFill>
            </a:ext>
          </a:extLst>
        </p:spPr>
      </p:pic>
      <p:pic>
        <p:nvPicPr>
          <p:cNvPr id="65" name="Picture 64">
            <a:extLst>
              <a:ext uri="{FF2B5EF4-FFF2-40B4-BE49-F238E27FC236}">
                <a16:creationId xmlns:a16="http://schemas.microsoft.com/office/drawing/2014/main" id="{7AB87BCC-5341-4AB0-90AC-894A2001779D}"/>
              </a:ext>
            </a:extLst>
          </p:cNvPr>
          <p:cNvPicPr>
            <a:picLocks noChangeAspect="1"/>
          </p:cNvPicPr>
          <p:nvPr userDrawn="1"/>
        </p:nvPicPr>
        <p:blipFill>
          <a:blip r:embed="rId7"/>
          <a:stretch>
            <a:fillRect/>
          </a:stretch>
        </p:blipFill>
        <p:spPr>
          <a:xfrm>
            <a:off x="1139971" y="2147510"/>
            <a:ext cx="606064" cy="379476"/>
          </a:xfrm>
          <a:prstGeom prst="rect">
            <a:avLst/>
          </a:prstGeom>
        </p:spPr>
      </p:pic>
      <p:pic>
        <p:nvPicPr>
          <p:cNvPr id="66" name="Picture 65">
            <a:extLst>
              <a:ext uri="{FF2B5EF4-FFF2-40B4-BE49-F238E27FC236}">
                <a16:creationId xmlns:a16="http://schemas.microsoft.com/office/drawing/2014/main" id="{B44AF5C3-962C-487D-BEAE-4FB1A344045F}"/>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r="66927"/>
          <a:stretch/>
        </p:blipFill>
        <p:spPr>
          <a:xfrm>
            <a:off x="1133792" y="2752294"/>
            <a:ext cx="631011" cy="253934"/>
          </a:xfrm>
          <a:prstGeom prst="rect">
            <a:avLst/>
          </a:prstGeom>
        </p:spPr>
      </p:pic>
      <p:pic>
        <p:nvPicPr>
          <p:cNvPr id="67" name="Picture 66">
            <a:extLst>
              <a:ext uri="{FF2B5EF4-FFF2-40B4-BE49-F238E27FC236}">
                <a16:creationId xmlns:a16="http://schemas.microsoft.com/office/drawing/2014/main" id="{0441CE42-A4BE-4292-9CF5-0B5059939EB2}"/>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288899" y="4698332"/>
            <a:ext cx="592836" cy="196596"/>
          </a:xfrm>
          <a:prstGeom prst="rect">
            <a:avLst/>
          </a:prstGeom>
        </p:spPr>
      </p:pic>
      <p:pic>
        <p:nvPicPr>
          <p:cNvPr id="68" name="Picture 67">
            <a:extLst>
              <a:ext uri="{FF2B5EF4-FFF2-40B4-BE49-F238E27FC236}">
                <a16:creationId xmlns:a16="http://schemas.microsoft.com/office/drawing/2014/main" id="{E90E7923-392A-45CB-855A-0D6C8538269F}"/>
              </a:ext>
            </a:extLst>
          </p:cNvPr>
          <p:cNvPicPr>
            <a:picLocks noChangeAspect="1"/>
          </p:cNvPicPr>
          <p:nvPr userDrawn="1"/>
        </p:nvPicPr>
        <p:blipFill>
          <a:blip r:embed="rId10"/>
          <a:stretch>
            <a:fillRect/>
          </a:stretch>
        </p:blipFill>
        <p:spPr>
          <a:xfrm>
            <a:off x="287703" y="5476257"/>
            <a:ext cx="633790" cy="396119"/>
          </a:xfrm>
          <a:prstGeom prst="rect">
            <a:avLst/>
          </a:prstGeom>
        </p:spPr>
      </p:pic>
      <p:pic>
        <p:nvPicPr>
          <p:cNvPr id="69" name="Picture 68">
            <a:extLst>
              <a:ext uri="{FF2B5EF4-FFF2-40B4-BE49-F238E27FC236}">
                <a16:creationId xmlns:a16="http://schemas.microsoft.com/office/drawing/2014/main" id="{9C68D06B-5A39-41A4-80B2-6F4C131F30AD}"/>
              </a:ext>
            </a:extLst>
          </p:cNvPr>
          <p:cNvPicPr>
            <a:picLocks noChangeAspect="1"/>
          </p:cNvPicPr>
          <p:nvPr userDrawn="1"/>
        </p:nvPicPr>
        <p:blipFill>
          <a:blip r:embed="rId11"/>
          <a:stretch>
            <a:fillRect/>
          </a:stretch>
        </p:blipFill>
        <p:spPr>
          <a:xfrm>
            <a:off x="1043955" y="4976691"/>
            <a:ext cx="735485" cy="158997"/>
          </a:xfrm>
          <a:prstGeom prst="rect">
            <a:avLst/>
          </a:prstGeom>
        </p:spPr>
      </p:pic>
      <p:pic>
        <p:nvPicPr>
          <p:cNvPr id="70" name="Picture 69">
            <a:extLst>
              <a:ext uri="{FF2B5EF4-FFF2-40B4-BE49-F238E27FC236}">
                <a16:creationId xmlns:a16="http://schemas.microsoft.com/office/drawing/2014/main" id="{7426C16E-8590-4003-A2EC-055671A21C15}"/>
              </a:ext>
            </a:extLst>
          </p:cNvPr>
          <p:cNvPicPr>
            <a:picLocks noChangeAspect="1"/>
          </p:cNvPicPr>
          <p:nvPr userDrawn="1"/>
        </p:nvPicPr>
        <p:blipFill>
          <a:blip r:embed="rId12">
            <a:clrChange>
              <a:clrFrom>
                <a:srgbClr val="FFFFFF"/>
              </a:clrFrom>
              <a:clrTo>
                <a:srgbClr val="FFFFFF">
                  <a:alpha val="0"/>
                </a:srgbClr>
              </a:clrTo>
            </a:clrChange>
          </a:blip>
          <a:stretch>
            <a:fillRect/>
          </a:stretch>
        </p:blipFill>
        <p:spPr bwMode="auto">
          <a:xfrm>
            <a:off x="1086544" y="3686896"/>
            <a:ext cx="707132" cy="377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 name="Picture 70">
            <a:extLst>
              <a:ext uri="{FF2B5EF4-FFF2-40B4-BE49-F238E27FC236}">
                <a16:creationId xmlns:a16="http://schemas.microsoft.com/office/drawing/2014/main" id="{11197264-EC6B-4EDD-B369-6A244D64DEB5}"/>
              </a:ext>
            </a:extLst>
          </p:cNvPr>
          <p:cNvPicPr>
            <a:picLocks noChangeAspect="1"/>
          </p:cNvPicPr>
          <p:nvPr userDrawn="1"/>
        </p:nvPicPr>
        <p:blipFill>
          <a:blip r:embed="rId13" cstate="hqprint">
            <a:extLst>
              <a:ext uri="{28A0092B-C50C-407E-A947-70E740481C1C}">
                <a14:useLocalDpi xmlns:a14="http://schemas.microsoft.com/office/drawing/2010/main"/>
              </a:ext>
            </a:extLst>
          </a:blip>
          <a:stretch>
            <a:fillRect/>
          </a:stretch>
        </p:blipFill>
        <p:spPr>
          <a:xfrm>
            <a:off x="1213955" y="3158657"/>
            <a:ext cx="396152" cy="366468"/>
          </a:xfrm>
          <a:prstGeom prst="rect">
            <a:avLst/>
          </a:prstGeom>
        </p:spPr>
      </p:pic>
      <p:pic>
        <p:nvPicPr>
          <p:cNvPr id="72" name="Picture 71">
            <a:extLst>
              <a:ext uri="{FF2B5EF4-FFF2-40B4-BE49-F238E27FC236}">
                <a16:creationId xmlns:a16="http://schemas.microsoft.com/office/drawing/2014/main" id="{C77F3350-2568-4786-85F1-BB8BD945DDF0}"/>
              </a:ext>
            </a:extLst>
          </p:cNvPr>
          <p:cNvPicPr>
            <a:picLocks noChangeAspect="1"/>
          </p:cNvPicPr>
          <p:nvPr userDrawn="1"/>
        </p:nvPicPr>
        <p:blipFill>
          <a:blip r:embed="rId14"/>
          <a:stretch>
            <a:fillRect/>
          </a:stretch>
        </p:blipFill>
        <p:spPr>
          <a:xfrm>
            <a:off x="324830" y="4088565"/>
            <a:ext cx="718857" cy="345045"/>
          </a:xfrm>
          <a:prstGeom prst="rect">
            <a:avLst/>
          </a:prstGeom>
        </p:spPr>
      </p:pic>
      <p:pic>
        <p:nvPicPr>
          <p:cNvPr id="73" name="Picture 72">
            <a:extLst>
              <a:ext uri="{FF2B5EF4-FFF2-40B4-BE49-F238E27FC236}">
                <a16:creationId xmlns:a16="http://schemas.microsoft.com/office/drawing/2014/main" id="{580FCB63-5821-4653-AF4A-A93D81B71213}"/>
              </a:ext>
            </a:extLst>
          </p:cNvPr>
          <p:cNvPicPr>
            <a:picLocks noChangeAspect="1"/>
          </p:cNvPicPr>
          <p:nvPr userDrawn="1"/>
        </p:nvPicPr>
        <p:blipFill>
          <a:blip r:embed="rId15"/>
          <a:stretch>
            <a:fillRect/>
          </a:stretch>
        </p:blipFill>
        <p:spPr>
          <a:xfrm>
            <a:off x="216480" y="2964886"/>
            <a:ext cx="762321" cy="358625"/>
          </a:xfrm>
          <a:prstGeom prst="rect">
            <a:avLst/>
          </a:prstGeom>
        </p:spPr>
      </p:pic>
      <p:pic>
        <p:nvPicPr>
          <p:cNvPr id="74" name="Picture 73">
            <a:extLst>
              <a:ext uri="{FF2B5EF4-FFF2-40B4-BE49-F238E27FC236}">
                <a16:creationId xmlns:a16="http://schemas.microsoft.com/office/drawing/2014/main" id="{767BDA7F-3116-46D4-8683-E2D706B8DDE5}"/>
              </a:ext>
            </a:extLst>
          </p:cNvPr>
          <p:cNvPicPr>
            <a:picLocks noChangeAspect="1"/>
          </p:cNvPicPr>
          <p:nvPr userDrawn="1"/>
        </p:nvPicPr>
        <p:blipFill>
          <a:blip r:embed="rId16"/>
          <a:stretch>
            <a:fillRect/>
          </a:stretch>
        </p:blipFill>
        <p:spPr>
          <a:xfrm>
            <a:off x="205062" y="1981362"/>
            <a:ext cx="833968" cy="305962"/>
          </a:xfrm>
          <a:prstGeom prst="rect">
            <a:avLst/>
          </a:prstGeom>
        </p:spPr>
      </p:pic>
    </p:spTree>
    <p:extLst>
      <p:ext uri="{BB962C8B-B14F-4D97-AF65-F5344CB8AC3E}">
        <p14:creationId xmlns:p14="http://schemas.microsoft.com/office/powerpoint/2010/main" val="41496018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2600"/>
            </a:lvl1pPr>
          </a:lstStyle>
          <a:p>
            <a:r>
              <a:rPr lang="en-US"/>
              <a:t>Click to edit Master title style</a:t>
            </a:r>
          </a:p>
        </p:txBody>
      </p:sp>
      <p:sp>
        <p:nvSpPr>
          <p:cNvPr id="3" name="Content Placeholder 2"/>
          <p:cNvSpPr>
            <a:spLocks noGrp="1"/>
          </p:cNvSpPr>
          <p:nvPr>
            <p:ph idx="1"/>
          </p:nvPr>
        </p:nvSpPr>
        <p:spPr>
          <a:xfrm>
            <a:off x="4211340" y="987426"/>
            <a:ext cx="5014913" cy="4873625"/>
          </a:xfrm>
        </p:spPr>
        <p:txBody>
          <a:bodyPr/>
          <a:lstStyle>
            <a:lvl1pPr>
              <a:defRPr sz="2600"/>
            </a:lvl1pPr>
            <a:lvl2pPr>
              <a:defRPr sz="2275"/>
            </a:lvl2pPr>
            <a:lvl3pPr>
              <a:defRPr sz="1950"/>
            </a:lvl3pPr>
            <a:lvl4pPr>
              <a:defRPr sz="1625"/>
            </a:lvl4pPr>
            <a:lvl5pPr>
              <a:defRPr sz="1625"/>
            </a:lvl5pPr>
            <a:lvl6pPr>
              <a:defRPr sz="1625"/>
            </a:lvl6pPr>
            <a:lvl7pPr>
              <a:defRPr sz="1625"/>
            </a:lvl7pPr>
            <a:lvl8pPr>
              <a:defRPr sz="1625"/>
            </a:lvl8pPr>
            <a:lvl9pPr>
              <a:defRPr sz="162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300"/>
            </a:lvl1pPr>
            <a:lvl2pPr marL="371475" indent="0">
              <a:buNone/>
              <a:defRPr sz="1138"/>
            </a:lvl2pPr>
            <a:lvl3pPr marL="742950" indent="0">
              <a:buNone/>
              <a:defRPr sz="975"/>
            </a:lvl3pPr>
            <a:lvl4pPr marL="1114425" indent="0">
              <a:buNone/>
              <a:defRPr sz="813"/>
            </a:lvl4pPr>
            <a:lvl5pPr marL="1485900" indent="0">
              <a:buNone/>
              <a:defRPr sz="813"/>
            </a:lvl5pPr>
            <a:lvl6pPr marL="1857375" indent="0">
              <a:buNone/>
              <a:defRPr sz="813"/>
            </a:lvl6pPr>
            <a:lvl7pPr marL="2228850" indent="0">
              <a:buNone/>
              <a:defRPr sz="813"/>
            </a:lvl7pPr>
            <a:lvl8pPr marL="2600325" indent="0">
              <a:buNone/>
              <a:defRPr sz="813"/>
            </a:lvl8pPr>
            <a:lvl9pPr marL="2971800" indent="0">
              <a:buNone/>
              <a:defRPr sz="813"/>
            </a:lvl9pPr>
          </a:lstStyle>
          <a:p>
            <a:pPr lvl="0"/>
            <a:r>
              <a:rPr lang="en-US"/>
              <a:t>Edit Master text styles</a:t>
            </a:r>
          </a:p>
        </p:txBody>
      </p:sp>
      <p:sp>
        <p:nvSpPr>
          <p:cNvPr id="5" name="Date Placeholder 4"/>
          <p:cNvSpPr>
            <a:spLocks noGrp="1"/>
          </p:cNvSpPr>
          <p:nvPr>
            <p:ph type="dt" sz="half" idx="10"/>
          </p:nvPr>
        </p:nvSpPr>
        <p:spPr/>
        <p:txBody>
          <a:bodyPr/>
          <a:lstStyle/>
          <a:p>
            <a:fld id="{627ED9C8-F09A-4D9E-BEC0-4725162E21FF}" type="datetimeFigureOut">
              <a:rPr lang="en-US" smtClean="0"/>
              <a:t>8/31/2022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D807A-D3EC-4DEA-86E2-120E4093F1A6}" type="slidenum">
              <a:rPr lang="en-US" smtClean="0"/>
              <a:t>‹Nr.›</a:t>
            </a:fld>
            <a:endParaRPr lang="en-US"/>
          </a:p>
        </p:txBody>
      </p:sp>
    </p:spTree>
    <p:extLst>
      <p:ext uri="{BB962C8B-B14F-4D97-AF65-F5344CB8AC3E}">
        <p14:creationId xmlns:p14="http://schemas.microsoft.com/office/powerpoint/2010/main" val="7651248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39999" y="108000"/>
            <a:ext cx="6798796" cy="336550"/>
          </a:xfrm>
        </p:spPr>
        <p:txBody>
          <a:bodyPr vert="horz" lIns="72000" tIns="36000" rIns="72000" bIns="36000" rtlCol="0" anchor="t">
            <a:noAutofit/>
          </a:bodyPr>
          <a:lstStyle>
            <a:lvl1pPr>
              <a:defRPr lang="nl-NL" sz="1600" b="0" i="0" dirty="0">
                <a:solidFill>
                  <a:srgbClr val="008000"/>
                </a:solidFill>
                <a:latin typeface="+mn-lt"/>
                <a:ea typeface="Arial Unicode MS" panose="020B0604020202020204" pitchFamily="34" charset="-128"/>
                <a:cs typeface="Arial" panose="020B0604020202020204" pitchFamily="34" charset="0"/>
              </a:defRPr>
            </a:lvl1pPr>
          </a:lstStyle>
          <a:p>
            <a:pPr marL="0" lvl="0" indent="0" algn="l" rtl="0" eaLnBrk="1" fontAlgn="base" hangingPunct="1">
              <a:spcBef>
                <a:spcPts val="400"/>
              </a:spcBef>
              <a:spcAft>
                <a:spcPct val="0"/>
              </a:spcAft>
              <a:buClr>
                <a:schemeClr val="bg1"/>
              </a:buClr>
              <a:buSzPct val="120000"/>
              <a:buFont typeface="Arial" panose="020B0604020202020204" pitchFamily="34" charset="0"/>
              <a:buNone/>
            </a:pPr>
            <a:r>
              <a:rPr lang="en-US" dirty="0"/>
              <a:t>Click to edit Master title style</a:t>
            </a:r>
            <a:endParaRPr lang="nl-NL" dirty="0"/>
          </a:p>
        </p:txBody>
      </p:sp>
      <p:sp>
        <p:nvSpPr>
          <p:cNvPr id="13" name="Text Placeholder 12"/>
          <p:cNvSpPr>
            <a:spLocks noGrp="1"/>
          </p:cNvSpPr>
          <p:nvPr>
            <p:ph type="body" sz="quarter" idx="16" hasCustomPrompt="1"/>
          </p:nvPr>
        </p:nvSpPr>
        <p:spPr>
          <a:xfrm>
            <a:off x="540000" y="461650"/>
            <a:ext cx="8376894" cy="363850"/>
          </a:xfrm>
          <a:prstGeom prst="rect">
            <a:avLst/>
          </a:prstGeom>
        </p:spPr>
        <p:txBody>
          <a:bodyPr vert="horz" lIns="72000" tIns="36000" rIns="72000" bIns="36000" rtlCol="0" anchor="t">
            <a:noAutofit/>
          </a:bodyPr>
          <a:lstStyle>
            <a:lvl1pPr>
              <a:defRPr lang="nl-NL" sz="1400" b="0" i="0" dirty="0">
                <a:solidFill>
                  <a:srgbClr val="008000"/>
                </a:solidFill>
                <a:latin typeface="+mj-lt"/>
              </a:defRPr>
            </a:lvl1pPr>
          </a:lstStyle>
          <a:p>
            <a:pPr lvl="0">
              <a:spcBef>
                <a:spcPct val="0"/>
              </a:spcBef>
            </a:pPr>
            <a:r>
              <a:rPr lang="en-US" dirty="0"/>
              <a:t>Click to edit Description</a:t>
            </a:r>
          </a:p>
          <a:p>
            <a:pPr lvl="0">
              <a:spcBef>
                <a:spcPct val="0"/>
              </a:spcBef>
            </a:pPr>
            <a:endParaRPr lang="nl-NL" dirty="0"/>
          </a:p>
        </p:txBody>
      </p:sp>
      <p:sp>
        <p:nvSpPr>
          <p:cNvPr id="6" name="Espace réservé du numéro de diapositive 1">
            <a:extLst>
              <a:ext uri="{FF2B5EF4-FFF2-40B4-BE49-F238E27FC236}">
                <a16:creationId xmlns:a16="http://schemas.microsoft.com/office/drawing/2014/main" id="{A202140A-AFAB-44A8-AB9C-F5EEF12E385F}"/>
              </a:ext>
            </a:extLst>
          </p:cNvPr>
          <p:cNvSpPr>
            <a:spLocks noGrp="1"/>
          </p:cNvSpPr>
          <p:nvPr>
            <p:ph type="sldNum" sz="quarter" idx="4"/>
          </p:nvPr>
        </p:nvSpPr>
        <p:spPr>
          <a:xfrm>
            <a:off x="9148969" y="6553200"/>
            <a:ext cx="665523" cy="273089"/>
          </a:xfrm>
          <a:prstGeom prst="rect">
            <a:avLst/>
          </a:prstGeom>
        </p:spPr>
        <p:txBody>
          <a:bodyPr vert="horz" lIns="91440" tIns="45720" rIns="91440" bIns="45720" rtlCol="0" anchor="ctr"/>
          <a:lstStyle>
            <a:lvl1pPr algn="r">
              <a:defRPr sz="900" b="0" i="0">
                <a:solidFill>
                  <a:schemeClr val="bg1">
                    <a:lumMod val="50000"/>
                  </a:schemeClr>
                </a:solidFill>
                <a:latin typeface="+mn-lt"/>
                <a:ea typeface="Arial Unicode MS" panose="020B0604020202020204" pitchFamily="34" charset="-128"/>
                <a:cs typeface="Arial" panose="020B0604020202020204" pitchFamily="34" charset="0"/>
              </a:defRPr>
            </a:lvl1pPr>
          </a:lstStyle>
          <a:p>
            <a:fld id="{F551322C-20B2-48C3-B63D-68158FEBF630}" type="slidenum">
              <a:rPr lang="en-US" smtClean="0"/>
              <a:pPr/>
              <a:t>‹Nr.›</a:t>
            </a:fld>
            <a:endParaRPr lang="en-US" dirty="0"/>
          </a:p>
        </p:txBody>
      </p:sp>
    </p:spTree>
    <p:extLst>
      <p:ext uri="{BB962C8B-B14F-4D97-AF65-F5344CB8AC3E}">
        <p14:creationId xmlns:p14="http://schemas.microsoft.com/office/powerpoint/2010/main" val="41226760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6" name="Text Placeholder 15"/>
          <p:cNvSpPr>
            <a:spLocks noGrp="1"/>
          </p:cNvSpPr>
          <p:nvPr>
            <p:ph type="body" sz="quarter" idx="11" hasCustomPrompt="1"/>
          </p:nvPr>
        </p:nvSpPr>
        <p:spPr>
          <a:xfrm>
            <a:off x="1926168" y="2912663"/>
            <a:ext cx="7395317" cy="792162"/>
          </a:xfrm>
          <a:prstGeom prst="rect">
            <a:avLst/>
          </a:prstGeom>
        </p:spPr>
        <p:txBody>
          <a:bodyPr/>
          <a:lstStyle>
            <a:lvl1pPr marL="0" indent="0">
              <a:buNone/>
              <a:defRPr lang="en-US" sz="1800" b="0" i="0" baseline="0" dirty="0">
                <a:solidFill>
                  <a:schemeClr val="tx2"/>
                </a:solidFill>
                <a:latin typeface="+mn-lt"/>
                <a:ea typeface="Arial Unicode MS" panose="020B0604020202020204" pitchFamily="34" charset="-128"/>
                <a:cs typeface="Arial" panose="020B0604020202020204" pitchFamily="34" charset="0"/>
              </a:defRPr>
            </a:lvl1pPr>
          </a:lstStyle>
          <a:p>
            <a:pPr lvl="0"/>
            <a:r>
              <a:rPr lang="en-US" dirty="0"/>
              <a:t>Date, Place</a:t>
            </a:r>
          </a:p>
        </p:txBody>
      </p:sp>
      <p:sp>
        <p:nvSpPr>
          <p:cNvPr id="15" name="Text Placeholder 15"/>
          <p:cNvSpPr>
            <a:spLocks noGrp="1"/>
          </p:cNvSpPr>
          <p:nvPr>
            <p:ph type="body" sz="quarter" idx="12" hasCustomPrompt="1"/>
          </p:nvPr>
        </p:nvSpPr>
        <p:spPr>
          <a:xfrm>
            <a:off x="1927517" y="1792322"/>
            <a:ext cx="7395317" cy="792162"/>
          </a:xfrm>
          <a:prstGeom prst="rect">
            <a:avLst/>
          </a:prstGeom>
        </p:spPr>
        <p:txBody>
          <a:bodyPr anchor="ctr" anchorCtr="0">
            <a:noAutofit/>
          </a:bodyPr>
          <a:lstStyle>
            <a:lvl1pPr marL="0" indent="0">
              <a:buNone/>
              <a:defRPr lang="en-US" sz="3000" b="0" i="0" baseline="0" dirty="0">
                <a:solidFill>
                  <a:srgbClr val="008000"/>
                </a:solidFill>
                <a:latin typeface="+mn-lt"/>
                <a:ea typeface="Arial Unicode MS" panose="020B0604020202020204" pitchFamily="34" charset="-128"/>
                <a:cs typeface="Arial" panose="020B0604020202020204" pitchFamily="34" charset="0"/>
              </a:defRPr>
            </a:lvl1pPr>
          </a:lstStyle>
          <a:p>
            <a:pPr lvl="0"/>
            <a:r>
              <a:rPr lang="en-US" dirty="0"/>
              <a:t>Name of the meeting</a:t>
            </a:r>
          </a:p>
        </p:txBody>
      </p:sp>
      <p:pic>
        <p:nvPicPr>
          <p:cNvPr id="68" name="Picture 67">
            <a:extLst>
              <a:ext uri="{FF2B5EF4-FFF2-40B4-BE49-F238E27FC236}">
                <a16:creationId xmlns:a16="http://schemas.microsoft.com/office/drawing/2014/main" id="{B8DA595C-5331-421C-86B4-966FD8CF9BC3}"/>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16762" y="6059368"/>
            <a:ext cx="537715" cy="246320"/>
          </a:xfrm>
          <a:prstGeom prst="rect">
            <a:avLst/>
          </a:prstGeom>
        </p:spPr>
      </p:pic>
      <p:pic>
        <p:nvPicPr>
          <p:cNvPr id="93" name="Picture 92">
            <a:extLst>
              <a:ext uri="{FF2B5EF4-FFF2-40B4-BE49-F238E27FC236}">
                <a16:creationId xmlns:a16="http://schemas.microsoft.com/office/drawing/2014/main" id="{6580E0D9-E078-40FF-9D4D-C37FDC3DAC2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00723" y="3297190"/>
            <a:ext cx="533570" cy="426140"/>
          </a:xfrm>
          <a:prstGeom prst="rect">
            <a:avLst/>
          </a:prstGeom>
        </p:spPr>
      </p:pic>
      <p:pic>
        <p:nvPicPr>
          <p:cNvPr id="94" name="Picture 93">
            <a:extLst>
              <a:ext uri="{FF2B5EF4-FFF2-40B4-BE49-F238E27FC236}">
                <a16:creationId xmlns:a16="http://schemas.microsoft.com/office/drawing/2014/main" id="{E9DFCD59-8D65-493C-A213-AED51F3040C7}"/>
              </a:ext>
            </a:extLst>
          </p:cNvPr>
          <p:cNvPicPr>
            <a:picLocks noChangeAspect="1"/>
          </p:cNvPicPr>
          <p:nvPr userDrawn="1"/>
        </p:nvPicPr>
        <p:blipFill>
          <a:blip r:embed="rId4"/>
          <a:srcRect/>
          <a:stretch/>
        </p:blipFill>
        <p:spPr>
          <a:xfrm>
            <a:off x="221355" y="4812947"/>
            <a:ext cx="670193" cy="322741"/>
          </a:xfrm>
          <a:prstGeom prst="rect">
            <a:avLst/>
          </a:prstGeom>
        </p:spPr>
      </p:pic>
      <p:pic>
        <p:nvPicPr>
          <p:cNvPr id="95" name="Picture 12" descr="http://www.ingenieurjobs.de/content/tinybrowser/image/transnetbw_gmbh.jpg">
            <a:extLst>
              <a:ext uri="{FF2B5EF4-FFF2-40B4-BE49-F238E27FC236}">
                <a16:creationId xmlns:a16="http://schemas.microsoft.com/office/drawing/2014/main" id="{23419835-DDEB-462F-8C46-C01726255C01}"/>
              </a:ext>
            </a:extLst>
          </p:cNvPr>
          <p:cNvPicPr>
            <a:picLocks noChangeAspect="1" noChangeArrowheads="1"/>
          </p:cNvPicPr>
          <p:nvPr userDrawn="1"/>
        </p:nvPicPr>
        <p:blipFill>
          <a:blip r:embed="rId5" cstate="hqprint">
            <a:extLst>
              <a:ext uri="{28A0092B-C50C-407E-A947-70E740481C1C}">
                <a14:useLocalDpi xmlns:a14="http://schemas.microsoft.com/office/drawing/2010/main"/>
              </a:ext>
            </a:extLst>
          </a:blip>
          <a:srcRect/>
          <a:stretch>
            <a:fillRect/>
          </a:stretch>
        </p:blipFill>
        <p:spPr bwMode="auto">
          <a:xfrm>
            <a:off x="178916" y="5315472"/>
            <a:ext cx="855487" cy="168959"/>
          </a:xfrm>
          <a:prstGeom prst="rect">
            <a:avLst/>
          </a:prstGeom>
          <a:noFill/>
          <a:extLst>
            <a:ext uri="{909E8E84-426E-40dd-AFC4-6F175D3DCCD1}">
              <a14:hiddenFill xmlns="" xmlns:a14="http://schemas.microsoft.com/office/drawing/2010/main">
                <a:solidFill>
                  <a:srgbClr val="FFFFFF"/>
                </a:solidFill>
              </a14:hiddenFill>
            </a:ext>
          </a:extLst>
        </p:spPr>
      </p:pic>
      <p:pic>
        <p:nvPicPr>
          <p:cNvPr id="96" name="Picture 95">
            <a:extLst>
              <a:ext uri="{FF2B5EF4-FFF2-40B4-BE49-F238E27FC236}">
                <a16:creationId xmlns:a16="http://schemas.microsoft.com/office/drawing/2014/main" id="{E59277D4-0C38-4FDA-A5D0-A096CE8AEE0E}"/>
              </a:ext>
            </a:extLst>
          </p:cNvPr>
          <p:cNvPicPr>
            <a:picLocks noChangeAspect="1"/>
          </p:cNvPicPr>
          <p:nvPr userDrawn="1"/>
        </p:nvPicPr>
        <p:blipFill>
          <a:blip r:embed="rId6" cstate="hqprint">
            <a:extLst>
              <a:ext uri="{28A0092B-C50C-407E-A947-70E740481C1C}">
                <a14:useLocalDpi xmlns:a14="http://schemas.microsoft.com/office/drawing/2010/main"/>
              </a:ext>
            </a:extLst>
          </a:blip>
          <a:stretch>
            <a:fillRect/>
          </a:stretch>
        </p:blipFill>
        <p:spPr>
          <a:xfrm>
            <a:off x="276655" y="2867547"/>
            <a:ext cx="606064" cy="379476"/>
          </a:xfrm>
          <a:prstGeom prst="rect">
            <a:avLst/>
          </a:prstGeom>
        </p:spPr>
      </p:pic>
      <p:pic>
        <p:nvPicPr>
          <p:cNvPr id="97" name="Picture 96">
            <a:extLst>
              <a:ext uri="{FF2B5EF4-FFF2-40B4-BE49-F238E27FC236}">
                <a16:creationId xmlns:a16="http://schemas.microsoft.com/office/drawing/2014/main" id="{326987DE-1C4D-47F6-9CDB-2E6E331ED127}"/>
              </a:ext>
            </a:extLst>
          </p:cNvPr>
          <p:cNvPicPr>
            <a:picLocks noChangeAspect="1"/>
          </p:cNvPicPr>
          <p:nvPr userDrawn="1"/>
        </p:nvPicPr>
        <p:blipFill rotWithShape="1">
          <a:blip r:embed="rId7" cstate="hqprint">
            <a:extLst>
              <a:ext uri="{28A0092B-C50C-407E-A947-70E740481C1C}">
                <a14:useLocalDpi xmlns:a14="http://schemas.microsoft.com/office/drawing/2010/main"/>
              </a:ext>
            </a:extLst>
          </a:blip>
          <a:srcRect r="66927"/>
          <a:stretch/>
        </p:blipFill>
        <p:spPr>
          <a:xfrm>
            <a:off x="1016762" y="4475060"/>
            <a:ext cx="562560" cy="226388"/>
          </a:xfrm>
          <a:prstGeom prst="rect">
            <a:avLst/>
          </a:prstGeom>
        </p:spPr>
      </p:pic>
      <p:pic>
        <p:nvPicPr>
          <p:cNvPr id="98" name="Picture 97">
            <a:extLst>
              <a:ext uri="{FF2B5EF4-FFF2-40B4-BE49-F238E27FC236}">
                <a16:creationId xmlns:a16="http://schemas.microsoft.com/office/drawing/2014/main" id="{AD58C978-8FF4-4C4C-BE8D-7C7210C55578}"/>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265603" y="2627955"/>
            <a:ext cx="592836" cy="196596"/>
          </a:xfrm>
          <a:prstGeom prst="rect">
            <a:avLst/>
          </a:prstGeom>
        </p:spPr>
      </p:pic>
      <p:pic>
        <p:nvPicPr>
          <p:cNvPr id="99" name="Picture 98">
            <a:extLst>
              <a:ext uri="{FF2B5EF4-FFF2-40B4-BE49-F238E27FC236}">
                <a16:creationId xmlns:a16="http://schemas.microsoft.com/office/drawing/2014/main" id="{C150BA65-4DE4-427B-BDF0-0AE3BE7D5121}"/>
              </a:ext>
            </a:extLst>
          </p:cNvPr>
          <p:cNvPicPr>
            <a:picLocks noChangeAspect="1"/>
          </p:cNvPicPr>
          <p:nvPr userDrawn="1"/>
        </p:nvPicPr>
        <p:blipFill>
          <a:blip r:embed="rId9" cstate="hqprint">
            <a:extLst>
              <a:ext uri="{28A0092B-C50C-407E-A947-70E740481C1C}">
                <a14:useLocalDpi xmlns:a14="http://schemas.microsoft.com/office/drawing/2010/main"/>
              </a:ext>
            </a:extLst>
          </a:blip>
          <a:stretch>
            <a:fillRect/>
          </a:stretch>
        </p:blipFill>
        <p:spPr>
          <a:xfrm>
            <a:off x="232514" y="6009100"/>
            <a:ext cx="633790" cy="396119"/>
          </a:xfrm>
          <a:prstGeom prst="rect">
            <a:avLst/>
          </a:prstGeom>
        </p:spPr>
      </p:pic>
      <p:pic>
        <p:nvPicPr>
          <p:cNvPr id="100" name="Picture 99">
            <a:extLst>
              <a:ext uri="{FF2B5EF4-FFF2-40B4-BE49-F238E27FC236}">
                <a16:creationId xmlns:a16="http://schemas.microsoft.com/office/drawing/2014/main" id="{16C635C3-A747-4DD1-A183-E66FCA2E8440}"/>
              </a:ext>
            </a:extLst>
          </p:cNvPr>
          <p:cNvPicPr>
            <a:picLocks noChangeAspect="1"/>
          </p:cNvPicPr>
          <p:nvPr userDrawn="1"/>
        </p:nvPicPr>
        <p:blipFill>
          <a:blip r:embed="rId10" cstate="hqprint">
            <a:extLst>
              <a:ext uri="{28A0092B-C50C-407E-A947-70E740481C1C}">
                <a14:useLocalDpi xmlns:a14="http://schemas.microsoft.com/office/drawing/2010/main"/>
              </a:ext>
            </a:extLst>
          </a:blip>
          <a:stretch>
            <a:fillRect/>
          </a:stretch>
        </p:blipFill>
        <p:spPr>
          <a:xfrm>
            <a:off x="167382" y="4499299"/>
            <a:ext cx="735485" cy="158997"/>
          </a:xfrm>
          <a:prstGeom prst="rect">
            <a:avLst/>
          </a:prstGeom>
        </p:spPr>
      </p:pic>
      <p:pic>
        <p:nvPicPr>
          <p:cNvPr id="101" name="Picture 100">
            <a:extLst>
              <a:ext uri="{FF2B5EF4-FFF2-40B4-BE49-F238E27FC236}">
                <a16:creationId xmlns:a16="http://schemas.microsoft.com/office/drawing/2014/main" id="{C1263A9A-07FE-48D0-9BE1-92CC074807EF}"/>
              </a:ext>
            </a:extLst>
          </p:cNvPr>
          <p:cNvPicPr>
            <a:picLocks noChangeAspect="1"/>
          </p:cNvPicPr>
          <p:nvPr userDrawn="1"/>
        </p:nvPicPr>
        <p:blipFill>
          <a:blip r:embed="rId11"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bwMode="auto">
          <a:xfrm>
            <a:off x="211859" y="4013895"/>
            <a:ext cx="635064" cy="3387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4" name="Picture 103">
            <a:extLst>
              <a:ext uri="{FF2B5EF4-FFF2-40B4-BE49-F238E27FC236}">
                <a16:creationId xmlns:a16="http://schemas.microsoft.com/office/drawing/2014/main" id="{4ED1C003-0716-4C59-AC2C-4A4D67985F69}"/>
              </a:ext>
            </a:extLst>
          </p:cNvPr>
          <p:cNvPicPr>
            <a:picLocks noChangeAspect="1"/>
          </p:cNvPicPr>
          <p:nvPr userDrawn="1"/>
        </p:nvPicPr>
        <p:blipFill>
          <a:blip r:embed="rId12" cstate="hqprint">
            <a:extLst>
              <a:ext uri="{28A0092B-C50C-407E-A947-70E740481C1C}">
                <a14:useLocalDpi xmlns:a14="http://schemas.microsoft.com/office/drawing/2010/main"/>
              </a:ext>
            </a:extLst>
          </a:blip>
          <a:stretch>
            <a:fillRect/>
          </a:stretch>
        </p:blipFill>
        <p:spPr>
          <a:xfrm>
            <a:off x="1132569" y="5176838"/>
            <a:ext cx="455502" cy="421370"/>
          </a:xfrm>
          <a:prstGeom prst="rect">
            <a:avLst/>
          </a:prstGeom>
        </p:spPr>
      </p:pic>
      <p:pic>
        <p:nvPicPr>
          <p:cNvPr id="105" name="Picture 104">
            <a:extLst>
              <a:ext uri="{FF2B5EF4-FFF2-40B4-BE49-F238E27FC236}">
                <a16:creationId xmlns:a16="http://schemas.microsoft.com/office/drawing/2014/main" id="{973BD1DF-D9B2-46EF-9C92-35141C465803}"/>
              </a:ext>
            </a:extLst>
          </p:cNvPr>
          <p:cNvPicPr>
            <a:picLocks noChangeAspect="1"/>
          </p:cNvPicPr>
          <p:nvPr userDrawn="1"/>
        </p:nvPicPr>
        <p:blipFill>
          <a:blip r:embed="rId13" cstate="hqprint">
            <a:extLst>
              <a:ext uri="{28A0092B-C50C-407E-A947-70E740481C1C}">
                <a14:useLocalDpi xmlns:a14="http://schemas.microsoft.com/office/drawing/2010/main"/>
              </a:ext>
            </a:extLst>
          </a:blip>
          <a:stretch>
            <a:fillRect/>
          </a:stretch>
        </p:blipFill>
        <p:spPr>
          <a:xfrm>
            <a:off x="276655" y="2259089"/>
            <a:ext cx="533146" cy="255904"/>
          </a:xfrm>
          <a:prstGeom prst="rect">
            <a:avLst/>
          </a:prstGeom>
        </p:spPr>
      </p:pic>
      <p:pic>
        <p:nvPicPr>
          <p:cNvPr id="106" name="Picture 105">
            <a:extLst>
              <a:ext uri="{FF2B5EF4-FFF2-40B4-BE49-F238E27FC236}">
                <a16:creationId xmlns:a16="http://schemas.microsoft.com/office/drawing/2014/main" id="{7930FCF6-C0EA-4055-982D-383E7BC1DF9E}"/>
              </a:ext>
            </a:extLst>
          </p:cNvPr>
          <p:cNvPicPr>
            <a:picLocks noChangeAspect="1"/>
          </p:cNvPicPr>
          <p:nvPr userDrawn="1"/>
        </p:nvPicPr>
        <p:blipFill>
          <a:blip r:embed="rId14" cstate="hqprint">
            <a:extLst>
              <a:ext uri="{28A0092B-C50C-407E-A947-70E740481C1C}">
                <a14:useLocalDpi xmlns:a14="http://schemas.microsoft.com/office/drawing/2010/main"/>
              </a:ext>
            </a:extLst>
          </a:blip>
          <a:stretch>
            <a:fillRect/>
          </a:stretch>
        </p:blipFill>
        <p:spPr>
          <a:xfrm>
            <a:off x="882834" y="1899314"/>
            <a:ext cx="935642" cy="284214"/>
          </a:xfrm>
          <a:prstGeom prst="rect">
            <a:avLst/>
          </a:prstGeom>
        </p:spPr>
      </p:pic>
      <p:pic>
        <p:nvPicPr>
          <p:cNvPr id="126" name="Picture 125">
            <a:extLst>
              <a:ext uri="{FF2B5EF4-FFF2-40B4-BE49-F238E27FC236}">
                <a16:creationId xmlns:a16="http://schemas.microsoft.com/office/drawing/2014/main" id="{FF6F13EE-A9BC-4602-B0B3-36448F6EBD04}"/>
              </a:ext>
            </a:extLst>
          </p:cNvPr>
          <p:cNvPicPr>
            <a:picLocks noChangeAspect="1"/>
          </p:cNvPicPr>
          <p:nvPr userDrawn="1"/>
        </p:nvPicPr>
        <p:blipFill>
          <a:blip r:embed="rId15" cstate="hqprint">
            <a:extLst>
              <a:ext uri="{28A0092B-C50C-407E-A947-70E740481C1C}">
                <a14:useLocalDpi xmlns:a14="http://schemas.microsoft.com/office/drawing/2010/main"/>
              </a:ext>
            </a:extLst>
          </a:blip>
          <a:stretch>
            <a:fillRect/>
          </a:stretch>
        </p:blipFill>
        <p:spPr>
          <a:xfrm>
            <a:off x="976463" y="2260297"/>
            <a:ext cx="767715" cy="233480"/>
          </a:xfrm>
          <a:prstGeom prst="rect">
            <a:avLst/>
          </a:prstGeom>
        </p:spPr>
      </p:pic>
      <p:pic>
        <p:nvPicPr>
          <p:cNvPr id="127" name="Picture 126">
            <a:extLst>
              <a:ext uri="{FF2B5EF4-FFF2-40B4-BE49-F238E27FC236}">
                <a16:creationId xmlns:a16="http://schemas.microsoft.com/office/drawing/2014/main" id="{EB9D4C18-EE54-4290-898E-F20C8A26A688}"/>
              </a:ext>
            </a:extLst>
          </p:cNvPr>
          <p:cNvPicPr>
            <a:picLocks noChangeAspect="1"/>
          </p:cNvPicPr>
          <p:nvPr userDrawn="1"/>
        </p:nvPicPr>
        <p:blipFill>
          <a:blip r:embed="rId16" cstate="hqprint">
            <a:extLst>
              <a:ext uri="{28A0092B-C50C-407E-A947-70E740481C1C}">
                <a14:useLocalDpi xmlns:a14="http://schemas.microsoft.com/office/drawing/2010/main"/>
              </a:ext>
            </a:extLst>
          </a:blip>
          <a:stretch>
            <a:fillRect/>
          </a:stretch>
        </p:blipFill>
        <p:spPr>
          <a:xfrm>
            <a:off x="278045" y="3716143"/>
            <a:ext cx="562560" cy="247585"/>
          </a:xfrm>
          <a:prstGeom prst="rect">
            <a:avLst/>
          </a:prstGeom>
        </p:spPr>
      </p:pic>
      <p:pic>
        <p:nvPicPr>
          <p:cNvPr id="128" name="Picture 127">
            <a:extLst>
              <a:ext uri="{FF2B5EF4-FFF2-40B4-BE49-F238E27FC236}">
                <a16:creationId xmlns:a16="http://schemas.microsoft.com/office/drawing/2014/main" id="{05BD539B-0A3B-4C99-933F-172CEDA116BF}"/>
              </a:ext>
            </a:extLst>
          </p:cNvPr>
          <p:cNvPicPr>
            <a:picLocks noChangeAspect="1"/>
          </p:cNvPicPr>
          <p:nvPr userDrawn="1"/>
        </p:nvPicPr>
        <p:blipFill>
          <a:blip r:embed="rId17" cstate="hqprint">
            <a:extLst>
              <a:ext uri="{28A0092B-C50C-407E-A947-70E740481C1C}">
                <a14:useLocalDpi xmlns:a14="http://schemas.microsoft.com/office/drawing/2010/main"/>
              </a:ext>
            </a:extLst>
          </a:blip>
          <a:stretch>
            <a:fillRect/>
          </a:stretch>
        </p:blipFill>
        <p:spPr>
          <a:xfrm>
            <a:off x="789954" y="5689894"/>
            <a:ext cx="767715" cy="240301"/>
          </a:xfrm>
          <a:prstGeom prst="rect">
            <a:avLst/>
          </a:prstGeom>
        </p:spPr>
      </p:pic>
      <p:pic>
        <p:nvPicPr>
          <p:cNvPr id="129" name="Picture 128">
            <a:extLst>
              <a:ext uri="{FF2B5EF4-FFF2-40B4-BE49-F238E27FC236}">
                <a16:creationId xmlns:a16="http://schemas.microsoft.com/office/drawing/2014/main" id="{20E68A81-564F-4B23-9350-1DC2D30271DD}"/>
              </a:ext>
            </a:extLst>
          </p:cNvPr>
          <p:cNvPicPr>
            <a:picLocks noChangeAspect="1"/>
          </p:cNvPicPr>
          <p:nvPr userDrawn="1"/>
        </p:nvPicPr>
        <p:blipFill>
          <a:blip r:embed="rId18" cstate="hqprint">
            <a:extLst>
              <a:ext uri="{28A0092B-C50C-407E-A947-70E740481C1C}">
                <a14:useLocalDpi xmlns:a14="http://schemas.microsoft.com/office/drawing/2010/main"/>
              </a:ext>
            </a:extLst>
          </a:blip>
          <a:stretch>
            <a:fillRect/>
          </a:stretch>
        </p:blipFill>
        <p:spPr>
          <a:xfrm>
            <a:off x="225758" y="5553136"/>
            <a:ext cx="481568" cy="482869"/>
          </a:xfrm>
          <a:prstGeom prst="rect">
            <a:avLst/>
          </a:prstGeom>
        </p:spPr>
      </p:pic>
      <p:pic>
        <p:nvPicPr>
          <p:cNvPr id="130" name="Picture 129">
            <a:extLst>
              <a:ext uri="{FF2B5EF4-FFF2-40B4-BE49-F238E27FC236}">
                <a16:creationId xmlns:a16="http://schemas.microsoft.com/office/drawing/2014/main" id="{FC5C7654-46A0-4FB3-A4FE-8C402CB63D64}"/>
              </a:ext>
            </a:extLst>
          </p:cNvPr>
          <p:cNvPicPr>
            <a:picLocks noChangeAspect="1"/>
          </p:cNvPicPr>
          <p:nvPr userDrawn="1"/>
        </p:nvPicPr>
        <p:blipFill>
          <a:blip r:embed="rId19"/>
          <a:stretch>
            <a:fillRect/>
          </a:stretch>
        </p:blipFill>
        <p:spPr>
          <a:xfrm>
            <a:off x="924659" y="4092615"/>
            <a:ext cx="673376" cy="229771"/>
          </a:xfrm>
          <a:prstGeom prst="rect">
            <a:avLst/>
          </a:prstGeom>
        </p:spPr>
      </p:pic>
      <p:pic>
        <p:nvPicPr>
          <p:cNvPr id="131" name="Picture 130">
            <a:extLst>
              <a:ext uri="{FF2B5EF4-FFF2-40B4-BE49-F238E27FC236}">
                <a16:creationId xmlns:a16="http://schemas.microsoft.com/office/drawing/2014/main" id="{72F2D462-8910-442B-BCAC-00FE1F1761DB}"/>
              </a:ext>
            </a:extLst>
          </p:cNvPr>
          <p:cNvPicPr>
            <a:picLocks noChangeAspect="1"/>
          </p:cNvPicPr>
          <p:nvPr userDrawn="1"/>
        </p:nvPicPr>
        <p:blipFill>
          <a:blip r:embed="rId20"/>
          <a:stretch>
            <a:fillRect/>
          </a:stretch>
        </p:blipFill>
        <p:spPr>
          <a:xfrm>
            <a:off x="1034403" y="2600734"/>
            <a:ext cx="559177" cy="180633"/>
          </a:xfrm>
          <a:prstGeom prst="rect">
            <a:avLst/>
          </a:prstGeom>
        </p:spPr>
      </p:pic>
      <p:pic>
        <p:nvPicPr>
          <p:cNvPr id="132" name="Picture 16" descr="Afbeeldingsresultaat voor Exaa LOGO">
            <a:extLst>
              <a:ext uri="{FF2B5EF4-FFF2-40B4-BE49-F238E27FC236}">
                <a16:creationId xmlns:a16="http://schemas.microsoft.com/office/drawing/2014/main" id="{55EF3831-6039-48FF-9BFE-FA1F8AA691BE}"/>
              </a:ext>
            </a:extLst>
          </p:cNvPr>
          <p:cNvPicPr>
            <a:picLocks noChangeAspect="1" noChangeArrowheads="1"/>
          </p:cNvPicPr>
          <p:nvPr userDrawn="1"/>
        </p:nvPicPr>
        <p:blipFill>
          <a:blip r:embed="rId21" cstate="hqprint">
            <a:extLst>
              <a:ext uri="{28A0092B-C50C-407E-A947-70E740481C1C}">
                <a14:useLocalDpi xmlns:a14="http://schemas.microsoft.com/office/drawing/2010/main"/>
              </a:ext>
            </a:extLst>
          </a:blip>
          <a:srcRect/>
          <a:stretch>
            <a:fillRect/>
          </a:stretch>
        </p:blipFill>
        <p:spPr bwMode="auto">
          <a:xfrm>
            <a:off x="1066173" y="1595900"/>
            <a:ext cx="591177" cy="252076"/>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132">
            <a:extLst>
              <a:ext uri="{FF2B5EF4-FFF2-40B4-BE49-F238E27FC236}">
                <a16:creationId xmlns:a16="http://schemas.microsoft.com/office/drawing/2014/main" id="{336A06E2-0B37-4C13-BBBB-4AAB0015866F}"/>
              </a:ext>
            </a:extLst>
          </p:cNvPr>
          <p:cNvPicPr>
            <a:picLocks noChangeAspect="1"/>
          </p:cNvPicPr>
          <p:nvPr userDrawn="1"/>
        </p:nvPicPr>
        <p:blipFill>
          <a:blip r:embed="rId22" cstate="hqprint">
            <a:extLst>
              <a:ext uri="{28A0092B-C50C-407E-A947-70E740481C1C}">
                <a14:useLocalDpi xmlns:a14="http://schemas.microsoft.com/office/drawing/2010/main"/>
              </a:ext>
            </a:extLst>
          </a:blip>
          <a:stretch>
            <a:fillRect/>
          </a:stretch>
        </p:blipFill>
        <p:spPr>
          <a:xfrm>
            <a:off x="1195092" y="3563180"/>
            <a:ext cx="275438" cy="465584"/>
          </a:xfrm>
          <a:prstGeom prst="rect">
            <a:avLst/>
          </a:prstGeom>
        </p:spPr>
      </p:pic>
      <p:pic>
        <p:nvPicPr>
          <p:cNvPr id="134" name="Picture 133">
            <a:extLst>
              <a:ext uri="{FF2B5EF4-FFF2-40B4-BE49-F238E27FC236}">
                <a16:creationId xmlns:a16="http://schemas.microsoft.com/office/drawing/2014/main" id="{053E0479-7887-44B5-8E17-5CB1F3111808}"/>
              </a:ext>
            </a:extLst>
          </p:cNvPr>
          <p:cNvPicPr>
            <a:picLocks noChangeAspect="1"/>
          </p:cNvPicPr>
          <p:nvPr userDrawn="1"/>
        </p:nvPicPr>
        <p:blipFill>
          <a:blip r:embed="rId23"/>
          <a:stretch>
            <a:fillRect/>
          </a:stretch>
        </p:blipFill>
        <p:spPr>
          <a:xfrm>
            <a:off x="1051749" y="2906920"/>
            <a:ext cx="577033" cy="289140"/>
          </a:xfrm>
          <a:prstGeom prst="rect">
            <a:avLst/>
          </a:prstGeom>
        </p:spPr>
      </p:pic>
      <p:pic>
        <p:nvPicPr>
          <p:cNvPr id="135" name="Picture 134">
            <a:extLst>
              <a:ext uri="{FF2B5EF4-FFF2-40B4-BE49-F238E27FC236}">
                <a16:creationId xmlns:a16="http://schemas.microsoft.com/office/drawing/2014/main" id="{7BDE592B-0570-4828-8273-21FA9562E1C8}"/>
              </a:ext>
            </a:extLst>
          </p:cNvPr>
          <p:cNvPicPr>
            <a:picLocks noChangeAspect="1"/>
          </p:cNvPicPr>
          <p:nvPr userDrawn="1"/>
        </p:nvPicPr>
        <p:blipFill>
          <a:blip r:embed="rId24" cstate="hqprint">
            <a:extLst>
              <a:ext uri="{28A0092B-C50C-407E-A947-70E740481C1C}">
                <a14:useLocalDpi xmlns:a14="http://schemas.microsoft.com/office/drawing/2010/main"/>
              </a:ext>
            </a:extLst>
          </a:blip>
          <a:stretch>
            <a:fillRect/>
          </a:stretch>
        </p:blipFill>
        <p:spPr>
          <a:xfrm>
            <a:off x="211859" y="1862828"/>
            <a:ext cx="688137" cy="323726"/>
          </a:xfrm>
          <a:prstGeom prst="rect">
            <a:avLst/>
          </a:prstGeom>
        </p:spPr>
      </p:pic>
      <p:pic>
        <p:nvPicPr>
          <p:cNvPr id="136" name="Picture 135">
            <a:extLst>
              <a:ext uri="{FF2B5EF4-FFF2-40B4-BE49-F238E27FC236}">
                <a16:creationId xmlns:a16="http://schemas.microsoft.com/office/drawing/2014/main" id="{55DDA979-B94D-43B1-8A18-B69AB85019F8}"/>
              </a:ext>
            </a:extLst>
          </p:cNvPr>
          <p:cNvPicPr>
            <a:picLocks noChangeAspect="1"/>
          </p:cNvPicPr>
          <p:nvPr userDrawn="1"/>
        </p:nvPicPr>
        <p:blipFill>
          <a:blip r:embed="rId25"/>
          <a:stretch>
            <a:fillRect/>
          </a:stretch>
        </p:blipFill>
        <p:spPr>
          <a:xfrm>
            <a:off x="926654" y="4783546"/>
            <a:ext cx="747298" cy="280636"/>
          </a:xfrm>
          <a:prstGeom prst="rect">
            <a:avLst/>
          </a:prstGeom>
        </p:spPr>
      </p:pic>
      <p:pic>
        <p:nvPicPr>
          <p:cNvPr id="137" name="Picture 136">
            <a:extLst>
              <a:ext uri="{FF2B5EF4-FFF2-40B4-BE49-F238E27FC236}">
                <a16:creationId xmlns:a16="http://schemas.microsoft.com/office/drawing/2014/main" id="{B5DC20A2-6355-42C4-BC5A-FE0B07E90C20}"/>
              </a:ext>
            </a:extLst>
          </p:cNvPr>
          <p:cNvPicPr>
            <a:picLocks noChangeAspect="1"/>
          </p:cNvPicPr>
          <p:nvPr userDrawn="1"/>
        </p:nvPicPr>
        <p:blipFill>
          <a:blip r:embed="rId26" cstate="hqprint">
            <a:extLst>
              <a:ext uri="{28A0092B-C50C-407E-A947-70E740481C1C}">
                <a14:useLocalDpi xmlns:a14="http://schemas.microsoft.com/office/drawing/2010/main"/>
              </a:ext>
            </a:extLst>
          </a:blip>
          <a:stretch>
            <a:fillRect/>
          </a:stretch>
        </p:blipFill>
        <p:spPr>
          <a:xfrm>
            <a:off x="129412" y="1509597"/>
            <a:ext cx="764938" cy="280636"/>
          </a:xfrm>
          <a:prstGeom prst="rect">
            <a:avLst/>
          </a:prstGeom>
        </p:spPr>
      </p:pic>
      <p:pic>
        <p:nvPicPr>
          <p:cNvPr id="138" name="Graphic 137">
            <a:extLst>
              <a:ext uri="{FF2B5EF4-FFF2-40B4-BE49-F238E27FC236}">
                <a16:creationId xmlns:a16="http://schemas.microsoft.com/office/drawing/2014/main" id="{3FD3F867-5F54-4155-BD3C-2BB35D75CF4F}"/>
              </a:ext>
            </a:extLst>
          </p:cNvPr>
          <p:cNvPicPr>
            <a:picLocks noChangeAspect="1"/>
          </p:cNvPicPr>
          <p:nvPr userDrawn="1"/>
        </p:nvPicPr>
        <p:blipFill>
          <a:blip r:embed="rId27">
            <a:extLst>
              <a:ext uri="{96DAC541-7B7A-43D3-8B79-37D633B846F1}">
                <asvg:svgBlip xmlns="" xmlns:asvg="http://schemas.microsoft.com/office/drawing/2016/SVG/main" r:embed="rId28"/>
              </a:ext>
            </a:extLst>
          </a:blip>
          <a:stretch>
            <a:fillRect/>
          </a:stretch>
        </p:blipFill>
        <p:spPr>
          <a:xfrm>
            <a:off x="886594" y="3292693"/>
            <a:ext cx="673376" cy="192393"/>
          </a:xfrm>
          <a:prstGeom prst="rect">
            <a:avLst/>
          </a:prstGeom>
        </p:spPr>
      </p:pic>
      <p:grpSp>
        <p:nvGrpSpPr>
          <p:cNvPr id="167" name="Graphic 3">
            <a:extLst>
              <a:ext uri="{FF2B5EF4-FFF2-40B4-BE49-F238E27FC236}">
                <a16:creationId xmlns:a16="http://schemas.microsoft.com/office/drawing/2014/main" id="{94446284-21B9-4C87-AC1F-7B13C7CE109E}"/>
              </a:ext>
            </a:extLst>
          </p:cNvPr>
          <p:cNvGrpSpPr>
            <a:grpSpLocks/>
          </p:cNvGrpSpPr>
          <p:nvPr userDrawn="1"/>
        </p:nvGrpSpPr>
        <p:grpSpPr>
          <a:xfrm>
            <a:off x="4805177" y="2340000"/>
            <a:ext cx="5580000" cy="4460400"/>
            <a:chOff x="66025" y="-34306"/>
            <a:chExt cx="6381750" cy="5895975"/>
          </a:xfrm>
          <a:scene3d>
            <a:camera prst="perspectiveRight">
              <a:rot lat="0" lon="19500000" rev="0"/>
            </a:camera>
            <a:lightRig rig="threePt" dir="t"/>
          </a:scene3d>
        </p:grpSpPr>
        <p:sp>
          <p:nvSpPr>
            <p:cNvPr id="168" name="Freeform: Shape 167">
              <a:extLst>
                <a:ext uri="{FF2B5EF4-FFF2-40B4-BE49-F238E27FC236}">
                  <a16:creationId xmlns:a16="http://schemas.microsoft.com/office/drawing/2014/main" id="{054B982C-4046-4084-B1B5-7B2C88EB8E64}"/>
                </a:ext>
              </a:extLst>
            </p:cNvPr>
            <p:cNvSpPr/>
            <p:nvPr/>
          </p:nvSpPr>
          <p:spPr>
            <a:xfrm>
              <a:off x="5751687" y="4420250"/>
              <a:ext cx="484155" cy="202882"/>
            </a:xfrm>
            <a:custGeom>
              <a:avLst/>
              <a:gdLst>
                <a:gd name="connsiteX0" fmla="*/ 426530 w 484155"/>
                <a:gd name="connsiteY0" fmla="*/ 0 h 202882"/>
                <a:gd name="connsiteX1" fmla="*/ 396050 w 484155"/>
                <a:gd name="connsiteY1" fmla="*/ 0 h 202882"/>
                <a:gd name="connsiteX2" fmla="*/ 0 w 484155"/>
                <a:gd name="connsiteY2" fmla="*/ 95 h 202882"/>
                <a:gd name="connsiteX3" fmla="*/ 0 w 484155"/>
                <a:gd name="connsiteY3" fmla="*/ 196596 h 202882"/>
                <a:gd name="connsiteX4" fmla="*/ 476 w 484155"/>
                <a:gd name="connsiteY4" fmla="*/ 202882 h 202882"/>
                <a:gd name="connsiteX5" fmla="*/ 69152 w 484155"/>
                <a:gd name="connsiteY5" fmla="*/ 135255 h 202882"/>
                <a:gd name="connsiteX6" fmla="*/ 426530 w 484155"/>
                <a:gd name="connsiteY6" fmla="*/ 135350 h 202882"/>
                <a:gd name="connsiteX7" fmla="*/ 484156 w 484155"/>
                <a:gd name="connsiteY7" fmla="*/ 77724 h 202882"/>
                <a:gd name="connsiteX8" fmla="*/ 484156 w 484155"/>
                <a:gd name="connsiteY8" fmla="*/ 57721 h 202882"/>
                <a:gd name="connsiteX9" fmla="*/ 426530 w 484155"/>
                <a:gd name="connsiteY9" fmla="*/ 0 h 20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4155" h="202882">
                  <a:moveTo>
                    <a:pt x="426530" y="0"/>
                  </a:moveTo>
                  <a:lnTo>
                    <a:pt x="396050" y="0"/>
                  </a:lnTo>
                  <a:cubicBezTo>
                    <a:pt x="63913" y="0"/>
                    <a:pt x="40767" y="0"/>
                    <a:pt x="0" y="95"/>
                  </a:cubicBezTo>
                  <a:lnTo>
                    <a:pt x="0" y="196596"/>
                  </a:lnTo>
                  <a:cubicBezTo>
                    <a:pt x="571" y="196977"/>
                    <a:pt x="476" y="199930"/>
                    <a:pt x="476" y="202882"/>
                  </a:cubicBezTo>
                  <a:cubicBezTo>
                    <a:pt x="476" y="170497"/>
                    <a:pt x="7334" y="135255"/>
                    <a:pt x="69152" y="135255"/>
                  </a:cubicBezTo>
                  <a:lnTo>
                    <a:pt x="426530" y="135350"/>
                  </a:lnTo>
                  <a:cubicBezTo>
                    <a:pt x="458248" y="135350"/>
                    <a:pt x="484156" y="109442"/>
                    <a:pt x="484156" y="77724"/>
                  </a:cubicBezTo>
                  <a:lnTo>
                    <a:pt x="484156" y="57721"/>
                  </a:lnTo>
                  <a:cubicBezTo>
                    <a:pt x="484156" y="25908"/>
                    <a:pt x="458153" y="0"/>
                    <a:pt x="426530" y="0"/>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69" name="Freeform: Shape 168">
              <a:extLst>
                <a:ext uri="{FF2B5EF4-FFF2-40B4-BE49-F238E27FC236}">
                  <a16:creationId xmlns:a16="http://schemas.microsoft.com/office/drawing/2014/main" id="{FC65E7BF-329D-4C86-B351-5ED5DA8DC9AD}"/>
                </a:ext>
              </a:extLst>
            </p:cNvPr>
            <p:cNvSpPr/>
            <p:nvPr/>
          </p:nvSpPr>
          <p:spPr>
            <a:xfrm>
              <a:off x="4971686" y="522730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0" name="Freeform: Shape 169">
              <a:extLst>
                <a:ext uri="{FF2B5EF4-FFF2-40B4-BE49-F238E27FC236}">
                  <a16:creationId xmlns:a16="http://schemas.microsoft.com/office/drawing/2014/main" id="{162FD0EC-4031-439C-9BF9-CB5D7F325240}"/>
                </a:ext>
              </a:extLst>
            </p:cNvPr>
            <p:cNvSpPr/>
            <p:nvPr/>
          </p:nvSpPr>
          <p:spPr>
            <a:xfrm>
              <a:off x="4507341" y="4487116"/>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1" name="Freeform: Shape 170">
              <a:extLst>
                <a:ext uri="{FF2B5EF4-FFF2-40B4-BE49-F238E27FC236}">
                  <a16:creationId xmlns:a16="http://schemas.microsoft.com/office/drawing/2014/main" id="{9A488CCC-A841-463D-9B66-C06AC2809C51}"/>
                </a:ext>
              </a:extLst>
            </p:cNvPr>
            <p:cNvSpPr/>
            <p:nvPr/>
          </p:nvSpPr>
          <p:spPr>
            <a:xfrm>
              <a:off x="4659360" y="4799536"/>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2" name="Freeform: Shape 171">
              <a:extLst>
                <a:ext uri="{FF2B5EF4-FFF2-40B4-BE49-F238E27FC236}">
                  <a16:creationId xmlns:a16="http://schemas.microsoft.com/office/drawing/2014/main" id="{ABA4CF64-D9E1-4BB7-B2E7-44EF4CE2CA01}"/>
                </a:ext>
              </a:extLst>
            </p:cNvPr>
            <p:cNvSpPr/>
            <p:nvPr/>
          </p:nvSpPr>
          <p:spPr>
            <a:xfrm>
              <a:off x="4806046" y="507890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3" name="Freeform: Shape 172">
              <a:extLst>
                <a:ext uri="{FF2B5EF4-FFF2-40B4-BE49-F238E27FC236}">
                  <a16:creationId xmlns:a16="http://schemas.microsoft.com/office/drawing/2014/main" id="{61F1C8ED-8639-4FE9-A7F5-AA76DB827788}"/>
                </a:ext>
              </a:extLst>
            </p:cNvPr>
            <p:cNvSpPr/>
            <p:nvPr/>
          </p:nvSpPr>
          <p:spPr>
            <a:xfrm>
              <a:off x="539988" y="2223595"/>
              <a:ext cx="151257" cy="159829"/>
            </a:xfrm>
            <a:custGeom>
              <a:avLst/>
              <a:gdLst>
                <a:gd name="connsiteX0" fmla="*/ 151257 w 151257"/>
                <a:gd name="connsiteY0" fmla="*/ 159829 h 159829"/>
                <a:gd name="connsiteX1" fmla="*/ 151257 w 151257"/>
                <a:gd name="connsiteY1" fmla="*/ 83439 h 159829"/>
                <a:gd name="connsiteX2" fmla="*/ 67818 w 151257"/>
                <a:gd name="connsiteY2" fmla="*/ 0 h 159829"/>
                <a:gd name="connsiteX3" fmla="*/ 0 w 151257"/>
                <a:gd name="connsiteY3" fmla="*/ 0 h 159829"/>
                <a:gd name="connsiteX4" fmla="*/ 0 w 151257"/>
                <a:gd name="connsiteY4" fmla="*/ 76391 h 159829"/>
                <a:gd name="connsiteX5" fmla="*/ 83439 w 151257"/>
                <a:gd name="connsiteY5" fmla="*/ 159829 h 159829"/>
                <a:gd name="connsiteX6" fmla="*/ 151257 w 151257"/>
                <a:gd name="connsiteY6" fmla="*/ 159829 h 159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257" h="159829">
                  <a:moveTo>
                    <a:pt x="151257" y="159829"/>
                  </a:moveTo>
                  <a:lnTo>
                    <a:pt x="151257" y="83439"/>
                  </a:lnTo>
                  <a:cubicBezTo>
                    <a:pt x="151257" y="37529"/>
                    <a:pt x="113729" y="0"/>
                    <a:pt x="67818" y="0"/>
                  </a:cubicBezTo>
                  <a:lnTo>
                    <a:pt x="0" y="0"/>
                  </a:lnTo>
                  <a:lnTo>
                    <a:pt x="0" y="76391"/>
                  </a:lnTo>
                  <a:cubicBezTo>
                    <a:pt x="0" y="122301"/>
                    <a:pt x="37529" y="159829"/>
                    <a:pt x="83439" y="159829"/>
                  </a:cubicBezTo>
                  <a:lnTo>
                    <a:pt x="151257" y="159829"/>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4" name="Freeform: Shape 173">
              <a:extLst>
                <a:ext uri="{FF2B5EF4-FFF2-40B4-BE49-F238E27FC236}">
                  <a16:creationId xmlns:a16="http://schemas.microsoft.com/office/drawing/2014/main" id="{46A3ED45-6CA3-421B-8D66-7BA4E8CED47E}"/>
                </a:ext>
              </a:extLst>
            </p:cNvPr>
            <p:cNvSpPr/>
            <p:nvPr/>
          </p:nvSpPr>
          <p:spPr>
            <a:xfrm>
              <a:off x="243761" y="2223595"/>
              <a:ext cx="447484" cy="566261"/>
            </a:xfrm>
            <a:custGeom>
              <a:avLst/>
              <a:gdLst>
                <a:gd name="connsiteX0" fmla="*/ 83344 w 447484"/>
                <a:gd name="connsiteY0" fmla="*/ 566261 h 566261"/>
                <a:gd name="connsiteX1" fmla="*/ 364046 w 447484"/>
                <a:gd name="connsiteY1" fmla="*/ 566261 h 566261"/>
                <a:gd name="connsiteX2" fmla="*/ 447485 w 447484"/>
                <a:gd name="connsiteY2" fmla="*/ 482822 h 566261"/>
                <a:gd name="connsiteX3" fmla="*/ 447485 w 447484"/>
                <a:gd name="connsiteY3" fmla="*/ 240316 h 566261"/>
                <a:gd name="connsiteX4" fmla="*/ 447485 w 447484"/>
                <a:gd name="connsiteY4" fmla="*/ 159829 h 566261"/>
                <a:gd name="connsiteX5" fmla="*/ 379667 w 447484"/>
                <a:gd name="connsiteY5" fmla="*/ 159829 h 566261"/>
                <a:gd name="connsiteX6" fmla="*/ 375952 w 447484"/>
                <a:gd name="connsiteY6" fmla="*/ 159829 h 566261"/>
                <a:gd name="connsiteX7" fmla="*/ 372999 w 447484"/>
                <a:gd name="connsiteY7" fmla="*/ 159544 h 566261"/>
                <a:gd name="connsiteX8" fmla="*/ 296228 w 447484"/>
                <a:gd name="connsiteY8" fmla="*/ 76391 h 566261"/>
                <a:gd name="connsiteX9" fmla="*/ 296228 w 447484"/>
                <a:gd name="connsiteY9" fmla="*/ 0 h 566261"/>
                <a:gd name="connsiteX10" fmla="*/ 237458 w 447484"/>
                <a:gd name="connsiteY10" fmla="*/ 0 h 566261"/>
                <a:gd name="connsiteX11" fmla="*/ 156496 w 447484"/>
                <a:gd name="connsiteY11" fmla="*/ 78676 h 566261"/>
                <a:gd name="connsiteX12" fmla="*/ 77153 w 447484"/>
                <a:gd name="connsiteY12" fmla="*/ 159639 h 566261"/>
                <a:gd name="connsiteX13" fmla="*/ 0 w 447484"/>
                <a:gd name="connsiteY13" fmla="*/ 240506 h 566261"/>
                <a:gd name="connsiteX14" fmla="*/ 0 w 447484"/>
                <a:gd name="connsiteY14" fmla="*/ 482632 h 566261"/>
                <a:gd name="connsiteX15" fmla="*/ 83344 w 447484"/>
                <a:gd name="connsiteY15" fmla="*/ 566261 h 56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7484" h="566261">
                  <a:moveTo>
                    <a:pt x="83344" y="566261"/>
                  </a:moveTo>
                  <a:lnTo>
                    <a:pt x="364046" y="566261"/>
                  </a:lnTo>
                  <a:cubicBezTo>
                    <a:pt x="409956" y="566261"/>
                    <a:pt x="447485" y="528733"/>
                    <a:pt x="447485" y="482822"/>
                  </a:cubicBezTo>
                  <a:lnTo>
                    <a:pt x="447485" y="240316"/>
                  </a:lnTo>
                  <a:lnTo>
                    <a:pt x="447485" y="159829"/>
                  </a:lnTo>
                  <a:lnTo>
                    <a:pt x="379667" y="159829"/>
                  </a:lnTo>
                  <a:cubicBezTo>
                    <a:pt x="378428" y="159829"/>
                    <a:pt x="377190" y="159829"/>
                    <a:pt x="375952" y="159829"/>
                  </a:cubicBezTo>
                  <a:cubicBezTo>
                    <a:pt x="374999" y="159734"/>
                    <a:pt x="373951" y="159639"/>
                    <a:pt x="372999" y="159544"/>
                  </a:cubicBezTo>
                  <a:cubicBezTo>
                    <a:pt x="330232" y="156115"/>
                    <a:pt x="296228" y="120015"/>
                    <a:pt x="296228" y="76391"/>
                  </a:cubicBezTo>
                  <a:lnTo>
                    <a:pt x="296228" y="0"/>
                  </a:lnTo>
                  <a:lnTo>
                    <a:pt x="237458" y="0"/>
                  </a:lnTo>
                  <a:cubicBezTo>
                    <a:pt x="193643" y="0"/>
                    <a:pt x="157734" y="34957"/>
                    <a:pt x="156496" y="78676"/>
                  </a:cubicBezTo>
                  <a:cubicBezTo>
                    <a:pt x="155258" y="122110"/>
                    <a:pt x="120396" y="157543"/>
                    <a:pt x="77153" y="159639"/>
                  </a:cubicBezTo>
                  <a:cubicBezTo>
                    <a:pt x="33909" y="161734"/>
                    <a:pt x="0" y="197263"/>
                    <a:pt x="0" y="240506"/>
                  </a:cubicBezTo>
                  <a:lnTo>
                    <a:pt x="0" y="482632"/>
                  </a:lnTo>
                  <a:cubicBezTo>
                    <a:pt x="0" y="528733"/>
                    <a:pt x="37529" y="566261"/>
                    <a:pt x="83344" y="566261"/>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5" name="Freeform: Shape 174">
              <a:extLst>
                <a:ext uri="{FF2B5EF4-FFF2-40B4-BE49-F238E27FC236}">
                  <a16:creationId xmlns:a16="http://schemas.microsoft.com/office/drawing/2014/main" id="{7F8B2A3C-BD0D-4B96-960C-A9EE97369CD2}"/>
                </a:ext>
              </a:extLst>
            </p:cNvPr>
            <p:cNvSpPr/>
            <p:nvPr/>
          </p:nvSpPr>
          <p:spPr>
            <a:xfrm>
              <a:off x="718392" y="1652285"/>
              <a:ext cx="1079087" cy="1436369"/>
            </a:xfrm>
            <a:custGeom>
              <a:avLst/>
              <a:gdLst>
                <a:gd name="connsiteX0" fmla="*/ 235363 w 1079087"/>
                <a:gd name="connsiteY0" fmla="*/ 707612 h 1436369"/>
                <a:gd name="connsiteX1" fmla="*/ 366617 w 1079087"/>
                <a:gd name="connsiteY1" fmla="*/ 707612 h 1436369"/>
                <a:gd name="connsiteX2" fmla="*/ 373856 w 1079087"/>
                <a:gd name="connsiteY2" fmla="*/ 707326 h 1436369"/>
                <a:gd name="connsiteX3" fmla="*/ 387953 w 1079087"/>
                <a:gd name="connsiteY3" fmla="*/ 707326 h 1436369"/>
                <a:gd name="connsiteX4" fmla="*/ 388906 w 1079087"/>
                <a:gd name="connsiteY4" fmla="*/ 707422 h 1436369"/>
                <a:gd name="connsiteX5" fmla="*/ 463772 w 1079087"/>
                <a:gd name="connsiteY5" fmla="*/ 788194 h 1436369"/>
                <a:gd name="connsiteX6" fmla="*/ 463772 w 1079087"/>
                <a:gd name="connsiteY6" fmla="*/ 789527 h 1436369"/>
                <a:gd name="connsiteX7" fmla="*/ 386239 w 1079087"/>
                <a:gd name="connsiteY7" fmla="*/ 870490 h 1436369"/>
                <a:gd name="connsiteX8" fmla="*/ 306896 w 1079087"/>
                <a:gd name="connsiteY8" fmla="*/ 945166 h 1436369"/>
                <a:gd name="connsiteX9" fmla="*/ 226314 w 1079087"/>
                <a:gd name="connsiteY9" fmla="*/ 1017746 h 1436369"/>
                <a:gd name="connsiteX10" fmla="*/ 206407 w 1079087"/>
                <a:gd name="connsiteY10" fmla="*/ 1017746 h 1436369"/>
                <a:gd name="connsiteX11" fmla="*/ 146495 w 1079087"/>
                <a:gd name="connsiteY11" fmla="*/ 1077658 h 1436369"/>
                <a:gd name="connsiteX12" fmla="*/ 146495 w 1079087"/>
                <a:gd name="connsiteY12" fmla="*/ 1083850 h 1436369"/>
                <a:gd name="connsiteX13" fmla="*/ 206407 w 1079087"/>
                <a:gd name="connsiteY13" fmla="*/ 1143762 h 1436369"/>
                <a:gd name="connsiteX14" fmla="*/ 225362 w 1079087"/>
                <a:gd name="connsiteY14" fmla="*/ 1143762 h 1436369"/>
                <a:gd name="connsiteX15" fmla="*/ 306324 w 1079087"/>
                <a:gd name="connsiteY15" fmla="*/ 1224724 h 1436369"/>
                <a:gd name="connsiteX16" fmla="*/ 306324 w 1079087"/>
                <a:gd name="connsiteY16" fmla="*/ 1229392 h 1436369"/>
                <a:gd name="connsiteX17" fmla="*/ 225362 w 1079087"/>
                <a:gd name="connsiteY17" fmla="*/ 1310354 h 1436369"/>
                <a:gd name="connsiteX18" fmla="*/ 59912 w 1079087"/>
                <a:gd name="connsiteY18" fmla="*/ 1310354 h 1436369"/>
                <a:gd name="connsiteX19" fmla="*/ 0 w 1079087"/>
                <a:gd name="connsiteY19" fmla="*/ 1370266 h 1436369"/>
                <a:gd name="connsiteX20" fmla="*/ 0 w 1079087"/>
                <a:gd name="connsiteY20" fmla="*/ 1376458 h 1436369"/>
                <a:gd name="connsiteX21" fmla="*/ 59912 w 1079087"/>
                <a:gd name="connsiteY21" fmla="*/ 1436370 h 1436369"/>
                <a:gd name="connsiteX22" fmla="*/ 389954 w 1079087"/>
                <a:gd name="connsiteY22" fmla="*/ 1436370 h 1436369"/>
                <a:gd name="connsiteX23" fmla="*/ 397764 w 1079087"/>
                <a:gd name="connsiteY23" fmla="*/ 1436370 h 1436369"/>
                <a:gd name="connsiteX24" fmla="*/ 521208 w 1079087"/>
                <a:gd name="connsiteY24" fmla="*/ 1436370 h 1436369"/>
                <a:gd name="connsiteX25" fmla="*/ 603980 w 1079087"/>
                <a:gd name="connsiteY25" fmla="*/ 1363218 h 1436369"/>
                <a:gd name="connsiteX26" fmla="*/ 684371 w 1079087"/>
                <a:gd name="connsiteY26" fmla="*/ 1292162 h 1436369"/>
                <a:gd name="connsiteX27" fmla="*/ 838390 w 1079087"/>
                <a:gd name="connsiteY27" fmla="*/ 1292162 h 1436369"/>
                <a:gd name="connsiteX28" fmla="*/ 920782 w 1079087"/>
                <a:gd name="connsiteY28" fmla="*/ 1221581 h 1436369"/>
                <a:gd name="connsiteX29" fmla="*/ 998315 w 1079087"/>
                <a:gd name="connsiteY29" fmla="*/ 1153192 h 1436369"/>
                <a:gd name="connsiteX30" fmla="*/ 1079087 w 1079087"/>
                <a:gd name="connsiteY30" fmla="*/ 1069848 h 1436369"/>
                <a:gd name="connsiteX31" fmla="*/ 1079087 w 1079087"/>
                <a:gd name="connsiteY31" fmla="*/ 956310 h 1436369"/>
                <a:gd name="connsiteX32" fmla="*/ 998792 w 1079087"/>
                <a:gd name="connsiteY32" fmla="*/ 872966 h 1436369"/>
                <a:gd name="connsiteX33" fmla="*/ 921258 w 1079087"/>
                <a:gd name="connsiteY33" fmla="*/ 800672 h 1436369"/>
                <a:gd name="connsiteX34" fmla="*/ 840581 w 1079087"/>
                <a:gd name="connsiteY34" fmla="*/ 726186 h 1436369"/>
                <a:gd name="connsiteX35" fmla="*/ 761810 w 1079087"/>
                <a:gd name="connsiteY35" fmla="*/ 645223 h 1436369"/>
                <a:gd name="connsiteX36" fmla="*/ 761810 w 1079087"/>
                <a:gd name="connsiteY36" fmla="*/ 515969 h 1436369"/>
                <a:gd name="connsiteX37" fmla="*/ 684657 w 1079087"/>
                <a:gd name="connsiteY37" fmla="*/ 432816 h 1436369"/>
                <a:gd name="connsiteX38" fmla="*/ 609695 w 1079087"/>
                <a:gd name="connsiteY38" fmla="*/ 352044 h 1436369"/>
                <a:gd name="connsiteX39" fmla="*/ 609695 w 1079087"/>
                <a:gd name="connsiteY39" fmla="*/ 224980 h 1436369"/>
                <a:gd name="connsiteX40" fmla="*/ 527780 w 1079087"/>
                <a:gd name="connsiteY40" fmla="*/ 141541 h 1436369"/>
                <a:gd name="connsiteX41" fmla="*/ 449009 w 1079087"/>
                <a:gd name="connsiteY41" fmla="*/ 71818 h 1436369"/>
                <a:gd name="connsiteX42" fmla="*/ 366427 w 1079087"/>
                <a:gd name="connsiteY42" fmla="*/ 0 h 1436369"/>
                <a:gd name="connsiteX43" fmla="*/ 235363 w 1079087"/>
                <a:gd name="connsiteY43" fmla="*/ 0 h 1436369"/>
                <a:gd name="connsiteX44" fmla="*/ 151924 w 1079087"/>
                <a:gd name="connsiteY44" fmla="*/ 83439 h 1436369"/>
                <a:gd name="connsiteX45" fmla="*/ 151924 w 1079087"/>
                <a:gd name="connsiteY45" fmla="*/ 624268 h 1436369"/>
                <a:gd name="connsiteX46" fmla="*/ 235363 w 1079087"/>
                <a:gd name="connsiteY46" fmla="*/ 707612 h 143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79087" h="1436369">
                  <a:moveTo>
                    <a:pt x="235363" y="707612"/>
                  </a:moveTo>
                  <a:lnTo>
                    <a:pt x="366617" y="707612"/>
                  </a:lnTo>
                  <a:cubicBezTo>
                    <a:pt x="369094" y="707612"/>
                    <a:pt x="371475" y="707517"/>
                    <a:pt x="373856" y="707326"/>
                  </a:cubicBezTo>
                  <a:cubicBezTo>
                    <a:pt x="378809" y="706850"/>
                    <a:pt x="383000" y="706850"/>
                    <a:pt x="387953" y="707326"/>
                  </a:cubicBezTo>
                  <a:cubicBezTo>
                    <a:pt x="388239" y="707326"/>
                    <a:pt x="388620" y="707422"/>
                    <a:pt x="388906" y="707422"/>
                  </a:cubicBezTo>
                  <a:cubicBezTo>
                    <a:pt x="431292" y="710660"/>
                    <a:pt x="463772" y="745712"/>
                    <a:pt x="463772" y="788194"/>
                  </a:cubicBezTo>
                  <a:lnTo>
                    <a:pt x="463772" y="789527"/>
                  </a:lnTo>
                  <a:cubicBezTo>
                    <a:pt x="463772" y="832866"/>
                    <a:pt x="429578" y="868585"/>
                    <a:pt x="386239" y="870490"/>
                  </a:cubicBezTo>
                  <a:cubicBezTo>
                    <a:pt x="344900" y="872299"/>
                    <a:pt x="311182" y="904494"/>
                    <a:pt x="306896" y="945166"/>
                  </a:cubicBezTo>
                  <a:cubicBezTo>
                    <a:pt x="302514" y="986599"/>
                    <a:pt x="267938" y="1017746"/>
                    <a:pt x="226314" y="1017746"/>
                  </a:cubicBezTo>
                  <a:lnTo>
                    <a:pt x="206407" y="1017746"/>
                  </a:lnTo>
                  <a:cubicBezTo>
                    <a:pt x="173450" y="1017746"/>
                    <a:pt x="146495" y="1044702"/>
                    <a:pt x="146495" y="1077658"/>
                  </a:cubicBezTo>
                  <a:lnTo>
                    <a:pt x="146495" y="1083850"/>
                  </a:lnTo>
                  <a:cubicBezTo>
                    <a:pt x="146495" y="1116806"/>
                    <a:pt x="173450" y="1143762"/>
                    <a:pt x="206407" y="1143762"/>
                  </a:cubicBezTo>
                  <a:lnTo>
                    <a:pt x="225362" y="1143762"/>
                  </a:lnTo>
                  <a:cubicBezTo>
                    <a:pt x="269939" y="1143762"/>
                    <a:pt x="306324" y="1180148"/>
                    <a:pt x="306324" y="1224724"/>
                  </a:cubicBezTo>
                  <a:lnTo>
                    <a:pt x="306324" y="1229392"/>
                  </a:lnTo>
                  <a:cubicBezTo>
                    <a:pt x="306324" y="1273969"/>
                    <a:pt x="269939" y="1310354"/>
                    <a:pt x="225362" y="1310354"/>
                  </a:cubicBezTo>
                  <a:lnTo>
                    <a:pt x="59912" y="1310354"/>
                  </a:lnTo>
                  <a:cubicBezTo>
                    <a:pt x="26956" y="1310354"/>
                    <a:pt x="0" y="1337310"/>
                    <a:pt x="0" y="1370266"/>
                  </a:cubicBezTo>
                  <a:lnTo>
                    <a:pt x="0" y="1376458"/>
                  </a:lnTo>
                  <a:cubicBezTo>
                    <a:pt x="0" y="1409414"/>
                    <a:pt x="26956" y="1436370"/>
                    <a:pt x="59912" y="1436370"/>
                  </a:cubicBezTo>
                  <a:lnTo>
                    <a:pt x="389954" y="1436370"/>
                  </a:lnTo>
                  <a:lnTo>
                    <a:pt x="397764" y="1436370"/>
                  </a:lnTo>
                  <a:lnTo>
                    <a:pt x="521208" y="1436370"/>
                  </a:lnTo>
                  <a:cubicBezTo>
                    <a:pt x="563594" y="1436370"/>
                    <a:pt x="598932" y="1404271"/>
                    <a:pt x="603980" y="1363218"/>
                  </a:cubicBezTo>
                  <a:cubicBezTo>
                    <a:pt x="609028" y="1322451"/>
                    <a:pt x="643223" y="1292162"/>
                    <a:pt x="684371" y="1292162"/>
                  </a:cubicBezTo>
                  <a:lnTo>
                    <a:pt x="838390" y="1292162"/>
                  </a:lnTo>
                  <a:cubicBezTo>
                    <a:pt x="879920" y="1292162"/>
                    <a:pt x="914590" y="1261396"/>
                    <a:pt x="920782" y="1221581"/>
                  </a:cubicBezTo>
                  <a:cubicBezTo>
                    <a:pt x="926878" y="1182719"/>
                    <a:pt x="958977" y="1154335"/>
                    <a:pt x="998315" y="1153192"/>
                  </a:cubicBezTo>
                  <a:cubicBezTo>
                    <a:pt x="1042988" y="1151763"/>
                    <a:pt x="1079087" y="1114806"/>
                    <a:pt x="1079087" y="1069848"/>
                  </a:cubicBezTo>
                  <a:lnTo>
                    <a:pt x="1079087" y="956310"/>
                  </a:lnTo>
                  <a:cubicBezTo>
                    <a:pt x="1079087" y="911447"/>
                    <a:pt x="1043273" y="874586"/>
                    <a:pt x="998792" y="872966"/>
                  </a:cubicBezTo>
                  <a:cubicBezTo>
                    <a:pt x="958310" y="871442"/>
                    <a:pt x="925640" y="840962"/>
                    <a:pt x="921258" y="800672"/>
                  </a:cubicBezTo>
                  <a:cubicBezTo>
                    <a:pt x="916877" y="759619"/>
                    <a:pt x="882396" y="727329"/>
                    <a:pt x="840581" y="726186"/>
                  </a:cubicBezTo>
                  <a:cubicBezTo>
                    <a:pt x="796766" y="724948"/>
                    <a:pt x="761810" y="689038"/>
                    <a:pt x="761810" y="645223"/>
                  </a:cubicBezTo>
                  <a:lnTo>
                    <a:pt x="761810" y="515969"/>
                  </a:lnTo>
                  <a:cubicBezTo>
                    <a:pt x="761810" y="472154"/>
                    <a:pt x="727615" y="436055"/>
                    <a:pt x="684657" y="432816"/>
                  </a:cubicBezTo>
                  <a:cubicBezTo>
                    <a:pt x="642271" y="429577"/>
                    <a:pt x="609695" y="394525"/>
                    <a:pt x="609695" y="352044"/>
                  </a:cubicBezTo>
                  <a:lnTo>
                    <a:pt x="609695" y="224980"/>
                  </a:lnTo>
                  <a:cubicBezTo>
                    <a:pt x="609695" y="179641"/>
                    <a:pt x="572929" y="142399"/>
                    <a:pt x="527780" y="141541"/>
                  </a:cubicBezTo>
                  <a:cubicBezTo>
                    <a:pt x="487680" y="140875"/>
                    <a:pt x="454533" y="111538"/>
                    <a:pt x="449009" y="71818"/>
                  </a:cubicBezTo>
                  <a:cubicBezTo>
                    <a:pt x="443294" y="31337"/>
                    <a:pt x="408337" y="0"/>
                    <a:pt x="366427" y="0"/>
                  </a:cubicBezTo>
                  <a:lnTo>
                    <a:pt x="235363" y="0"/>
                  </a:lnTo>
                  <a:cubicBezTo>
                    <a:pt x="189452" y="0"/>
                    <a:pt x="151924" y="37528"/>
                    <a:pt x="151924" y="83439"/>
                  </a:cubicBezTo>
                  <a:lnTo>
                    <a:pt x="151924" y="624268"/>
                  </a:lnTo>
                  <a:cubicBezTo>
                    <a:pt x="151924" y="670084"/>
                    <a:pt x="189452" y="707612"/>
                    <a:pt x="235363" y="707612"/>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6" name="Freeform: Shape 175">
              <a:extLst>
                <a:ext uri="{FF2B5EF4-FFF2-40B4-BE49-F238E27FC236}">
                  <a16:creationId xmlns:a16="http://schemas.microsoft.com/office/drawing/2014/main" id="{80EB344A-4E1F-4FDA-82D3-080C43E6191A}"/>
                </a:ext>
              </a:extLst>
            </p:cNvPr>
            <p:cNvSpPr/>
            <p:nvPr/>
          </p:nvSpPr>
          <p:spPr>
            <a:xfrm>
              <a:off x="4979019" y="1499219"/>
              <a:ext cx="450437" cy="290036"/>
            </a:xfrm>
            <a:custGeom>
              <a:avLst/>
              <a:gdLst>
                <a:gd name="connsiteX0" fmla="*/ 450438 w 450437"/>
                <a:gd name="connsiteY0" fmla="*/ 0 h 290036"/>
                <a:gd name="connsiteX1" fmla="*/ 70009 w 450437"/>
                <a:gd name="connsiteY1" fmla="*/ 0 h 290036"/>
                <a:gd name="connsiteX2" fmla="*/ 0 w 450437"/>
                <a:gd name="connsiteY2" fmla="*/ 70009 h 290036"/>
                <a:gd name="connsiteX3" fmla="*/ 0 w 450437"/>
                <a:gd name="connsiteY3" fmla="*/ 220028 h 290036"/>
                <a:gd name="connsiteX4" fmla="*/ 70009 w 450437"/>
                <a:gd name="connsiteY4" fmla="*/ 290036 h 290036"/>
                <a:gd name="connsiteX5" fmla="*/ 450438 w 450437"/>
                <a:gd name="connsiteY5" fmla="*/ 290036 h 290036"/>
                <a:gd name="connsiteX6" fmla="*/ 450438 w 450437"/>
                <a:gd name="connsiteY6" fmla="*/ 0 h 2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437" h="290036">
                  <a:moveTo>
                    <a:pt x="450438" y="0"/>
                  </a:moveTo>
                  <a:lnTo>
                    <a:pt x="70009" y="0"/>
                  </a:lnTo>
                  <a:cubicBezTo>
                    <a:pt x="31528" y="0"/>
                    <a:pt x="0" y="31528"/>
                    <a:pt x="0" y="70009"/>
                  </a:cubicBezTo>
                  <a:lnTo>
                    <a:pt x="0" y="220028"/>
                  </a:lnTo>
                  <a:cubicBezTo>
                    <a:pt x="0" y="258509"/>
                    <a:pt x="31528" y="290036"/>
                    <a:pt x="70009" y="290036"/>
                  </a:cubicBezTo>
                  <a:lnTo>
                    <a:pt x="450438" y="290036"/>
                  </a:lnTo>
                  <a:lnTo>
                    <a:pt x="450438"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7" name="Freeform: Shape 176">
              <a:extLst>
                <a:ext uri="{FF2B5EF4-FFF2-40B4-BE49-F238E27FC236}">
                  <a16:creationId xmlns:a16="http://schemas.microsoft.com/office/drawing/2014/main" id="{8B64DC48-CF4E-4E69-9F88-63AEDE939BF4}"/>
                </a:ext>
              </a:extLst>
            </p:cNvPr>
            <p:cNvSpPr/>
            <p:nvPr/>
          </p:nvSpPr>
          <p:spPr>
            <a:xfrm>
              <a:off x="4666981" y="1789445"/>
              <a:ext cx="762571" cy="290036"/>
            </a:xfrm>
            <a:custGeom>
              <a:avLst/>
              <a:gdLst>
                <a:gd name="connsiteX0" fmla="*/ 762476 w 762571"/>
                <a:gd name="connsiteY0" fmla="*/ 290036 h 290036"/>
                <a:gd name="connsiteX1" fmla="*/ 70009 w 762571"/>
                <a:gd name="connsiteY1" fmla="*/ 290036 h 290036"/>
                <a:gd name="connsiteX2" fmla="*/ 0 w 762571"/>
                <a:gd name="connsiteY2" fmla="*/ 220028 h 290036"/>
                <a:gd name="connsiteX3" fmla="*/ 0 w 762571"/>
                <a:gd name="connsiteY3" fmla="*/ 70009 h 290036"/>
                <a:gd name="connsiteX4" fmla="*/ 70009 w 762571"/>
                <a:gd name="connsiteY4" fmla="*/ 0 h 290036"/>
                <a:gd name="connsiteX5" fmla="*/ 208216 w 762571"/>
                <a:gd name="connsiteY5" fmla="*/ 0 h 290036"/>
                <a:gd name="connsiteX6" fmla="*/ 299847 w 762571"/>
                <a:gd name="connsiteY6" fmla="*/ 61531 h 290036"/>
                <a:gd name="connsiteX7" fmla="*/ 299847 w 762571"/>
                <a:gd name="connsiteY7" fmla="*/ 77629 h 290036"/>
                <a:gd name="connsiteX8" fmla="*/ 368046 w 762571"/>
                <a:gd name="connsiteY8" fmla="*/ 145828 h 290036"/>
                <a:gd name="connsiteX9" fmla="*/ 391763 w 762571"/>
                <a:gd name="connsiteY9" fmla="*/ 145828 h 290036"/>
                <a:gd name="connsiteX10" fmla="*/ 459962 w 762571"/>
                <a:gd name="connsiteY10" fmla="*/ 77629 h 290036"/>
                <a:gd name="connsiteX11" fmla="*/ 459962 w 762571"/>
                <a:gd name="connsiteY11" fmla="*/ 61531 h 290036"/>
                <a:gd name="connsiteX12" fmla="*/ 421005 w 762571"/>
                <a:gd name="connsiteY12" fmla="*/ 0 h 290036"/>
                <a:gd name="connsiteX13" fmla="*/ 762571 w 762571"/>
                <a:gd name="connsiteY13" fmla="*/ 0 h 290036"/>
                <a:gd name="connsiteX14" fmla="*/ 762571 w 762571"/>
                <a:gd name="connsiteY14" fmla="*/ 290036 h 2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2571" h="290036">
                  <a:moveTo>
                    <a:pt x="762476" y="290036"/>
                  </a:moveTo>
                  <a:lnTo>
                    <a:pt x="70009" y="290036"/>
                  </a:lnTo>
                  <a:cubicBezTo>
                    <a:pt x="31528" y="290036"/>
                    <a:pt x="0" y="258509"/>
                    <a:pt x="0" y="220028"/>
                  </a:cubicBezTo>
                  <a:lnTo>
                    <a:pt x="0" y="70009"/>
                  </a:lnTo>
                  <a:cubicBezTo>
                    <a:pt x="0" y="31528"/>
                    <a:pt x="31528" y="0"/>
                    <a:pt x="70009" y="0"/>
                  </a:cubicBezTo>
                  <a:lnTo>
                    <a:pt x="208216" y="0"/>
                  </a:lnTo>
                  <a:cubicBezTo>
                    <a:pt x="268224" y="1143"/>
                    <a:pt x="299847" y="34480"/>
                    <a:pt x="299847" y="61531"/>
                  </a:cubicBezTo>
                  <a:lnTo>
                    <a:pt x="299847" y="77629"/>
                  </a:lnTo>
                  <a:cubicBezTo>
                    <a:pt x="299847" y="115157"/>
                    <a:pt x="330517" y="145828"/>
                    <a:pt x="368046" y="145828"/>
                  </a:cubicBezTo>
                  <a:lnTo>
                    <a:pt x="391763" y="145828"/>
                  </a:lnTo>
                  <a:cubicBezTo>
                    <a:pt x="429292" y="145828"/>
                    <a:pt x="459962" y="115157"/>
                    <a:pt x="459962" y="77629"/>
                  </a:cubicBezTo>
                  <a:lnTo>
                    <a:pt x="459962" y="61531"/>
                  </a:lnTo>
                  <a:cubicBezTo>
                    <a:pt x="459962" y="34480"/>
                    <a:pt x="443960" y="10954"/>
                    <a:pt x="421005" y="0"/>
                  </a:cubicBezTo>
                  <a:lnTo>
                    <a:pt x="762571" y="0"/>
                  </a:lnTo>
                  <a:lnTo>
                    <a:pt x="762571" y="290036"/>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8" name="Freeform: Shape 177">
              <a:extLst>
                <a:ext uri="{FF2B5EF4-FFF2-40B4-BE49-F238E27FC236}">
                  <a16:creationId xmlns:a16="http://schemas.microsoft.com/office/drawing/2014/main" id="{4E2F6F57-1739-49A6-A6E6-2BC07E001D30}"/>
                </a:ext>
              </a:extLst>
            </p:cNvPr>
            <p:cNvSpPr/>
            <p:nvPr/>
          </p:nvSpPr>
          <p:spPr>
            <a:xfrm>
              <a:off x="4752787" y="2078719"/>
              <a:ext cx="676764" cy="280797"/>
            </a:xfrm>
            <a:custGeom>
              <a:avLst/>
              <a:gdLst>
                <a:gd name="connsiteX0" fmla="*/ 676764 w 676764"/>
                <a:gd name="connsiteY0" fmla="*/ 63056 h 280797"/>
                <a:gd name="connsiteX1" fmla="*/ 676764 w 676764"/>
                <a:gd name="connsiteY1" fmla="*/ 75914 h 280797"/>
                <a:gd name="connsiteX2" fmla="*/ 676764 w 676764"/>
                <a:gd name="connsiteY2" fmla="*/ 84106 h 280797"/>
                <a:gd name="connsiteX3" fmla="*/ 616281 w 676764"/>
                <a:gd name="connsiteY3" fmla="*/ 144590 h 280797"/>
                <a:gd name="connsiteX4" fmla="*/ 526174 w 676764"/>
                <a:gd name="connsiteY4" fmla="*/ 144590 h 280797"/>
                <a:gd name="connsiteX5" fmla="*/ 526174 w 676764"/>
                <a:gd name="connsiteY5" fmla="*/ 220313 h 280797"/>
                <a:gd name="connsiteX6" fmla="*/ 465691 w 676764"/>
                <a:gd name="connsiteY6" fmla="*/ 280797 h 280797"/>
                <a:gd name="connsiteX7" fmla="*/ 227566 w 676764"/>
                <a:gd name="connsiteY7" fmla="*/ 280797 h 280797"/>
                <a:gd name="connsiteX8" fmla="*/ 227566 w 676764"/>
                <a:gd name="connsiteY8" fmla="*/ 205073 h 280797"/>
                <a:gd name="connsiteX9" fmla="*/ 167082 w 676764"/>
                <a:gd name="connsiteY9" fmla="*/ 144590 h 280797"/>
                <a:gd name="connsiteX10" fmla="*/ 7348 w 676764"/>
                <a:gd name="connsiteY10" fmla="*/ 144590 h 280797"/>
                <a:gd name="connsiteX11" fmla="*/ 67832 w 676764"/>
                <a:gd name="connsiteY11" fmla="*/ 84106 h 280797"/>
                <a:gd name="connsiteX12" fmla="*/ 67832 w 676764"/>
                <a:gd name="connsiteY12" fmla="*/ 63056 h 280797"/>
                <a:gd name="connsiteX13" fmla="*/ 7348 w 676764"/>
                <a:gd name="connsiteY13" fmla="*/ 2572 h 280797"/>
                <a:gd name="connsiteX14" fmla="*/ 96502 w 676764"/>
                <a:gd name="connsiteY14" fmla="*/ 1905 h 280797"/>
                <a:gd name="connsiteX15" fmla="*/ 96502 w 676764"/>
                <a:gd name="connsiteY15" fmla="*/ 0 h 280797"/>
                <a:gd name="connsiteX16" fmla="*/ 465691 w 676764"/>
                <a:gd name="connsiteY16" fmla="*/ 0 h 280797"/>
                <a:gd name="connsiteX17" fmla="*/ 676764 w 676764"/>
                <a:gd name="connsiteY17" fmla="*/ 0 h 280797"/>
                <a:gd name="connsiteX18" fmla="*/ 676764 w 676764"/>
                <a:gd name="connsiteY18" fmla="*/ 63056 h 280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76764" h="280797">
                  <a:moveTo>
                    <a:pt x="676764" y="63056"/>
                  </a:moveTo>
                  <a:lnTo>
                    <a:pt x="676764" y="75914"/>
                  </a:lnTo>
                  <a:lnTo>
                    <a:pt x="676764" y="84106"/>
                  </a:lnTo>
                  <a:cubicBezTo>
                    <a:pt x="676764" y="117348"/>
                    <a:pt x="649523" y="144590"/>
                    <a:pt x="616281" y="144590"/>
                  </a:cubicBezTo>
                  <a:lnTo>
                    <a:pt x="526174" y="144590"/>
                  </a:lnTo>
                  <a:lnTo>
                    <a:pt x="526174" y="220313"/>
                  </a:lnTo>
                  <a:cubicBezTo>
                    <a:pt x="526174" y="253556"/>
                    <a:pt x="498933" y="280797"/>
                    <a:pt x="465691" y="280797"/>
                  </a:cubicBezTo>
                  <a:lnTo>
                    <a:pt x="227566" y="280797"/>
                  </a:lnTo>
                  <a:lnTo>
                    <a:pt x="227566" y="205073"/>
                  </a:lnTo>
                  <a:cubicBezTo>
                    <a:pt x="227566" y="171831"/>
                    <a:pt x="200324" y="144590"/>
                    <a:pt x="167082" y="144590"/>
                  </a:cubicBezTo>
                  <a:lnTo>
                    <a:pt x="7348" y="144590"/>
                  </a:lnTo>
                  <a:cubicBezTo>
                    <a:pt x="40590" y="144590"/>
                    <a:pt x="67832" y="117443"/>
                    <a:pt x="67832" y="84106"/>
                  </a:cubicBezTo>
                  <a:lnTo>
                    <a:pt x="67832" y="63056"/>
                  </a:lnTo>
                  <a:cubicBezTo>
                    <a:pt x="67832" y="29813"/>
                    <a:pt x="40590" y="2572"/>
                    <a:pt x="7348" y="2572"/>
                  </a:cubicBezTo>
                  <a:cubicBezTo>
                    <a:pt x="-18370" y="2572"/>
                    <a:pt x="26302" y="2286"/>
                    <a:pt x="96502" y="1905"/>
                  </a:cubicBezTo>
                  <a:lnTo>
                    <a:pt x="96502" y="0"/>
                  </a:lnTo>
                  <a:lnTo>
                    <a:pt x="465691" y="0"/>
                  </a:lnTo>
                  <a:lnTo>
                    <a:pt x="676764" y="0"/>
                  </a:lnTo>
                  <a:lnTo>
                    <a:pt x="676764" y="63056"/>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9" name="Freeform: Shape 178">
              <a:extLst>
                <a:ext uri="{FF2B5EF4-FFF2-40B4-BE49-F238E27FC236}">
                  <a16:creationId xmlns:a16="http://schemas.microsoft.com/office/drawing/2014/main" id="{1761ADBE-1EA7-4FB4-A0E2-8B19498D0672}"/>
                </a:ext>
              </a:extLst>
            </p:cNvPr>
            <p:cNvSpPr/>
            <p:nvPr/>
          </p:nvSpPr>
          <p:spPr>
            <a:xfrm>
              <a:off x="4480672" y="2223214"/>
              <a:ext cx="495776" cy="136207"/>
            </a:xfrm>
            <a:custGeom>
              <a:avLst/>
              <a:gdLst>
                <a:gd name="connsiteX0" fmla="*/ 495776 w 495776"/>
                <a:gd name="connsiteY0" fmla="*/ 136208 h 136207"/>
                <a:gd name="connsiteX1" fmla="*/ 495776 w 495776"/>
                <a:gd name="connsiteY1" fmla="*/ 60484 h 136207"/>
                <a:gd name="connsiteX2" fmla="*/ 435292 w 495776"/>
                <a:gd name="connsiteY2" fmla="*/ 0 h 136207"/>
                <a:gd name="connsiteX3" fmla="*/ 89630 w 495776"/>
                <a:gd name="connsiteY3" fmla="*/ 0 h 136207"/>
                <a:gd name="connsiteX4" fmla="*/ 29146 w 495776"/>
                <a:gd name="connsiteY4" fmla="*/ 60484 h 136207"/>
                <a:gd name="connsiteX5" fmla="*/ 29146 w 495776"/>
                <a:gd name="connsiteY5" fmla="*/ 73914 h 136207"/>
                <a:gd name="connsiteX6" fmla="*/ 0 w 495776"/>
                <a:gd name="connsiteY6" fmla="*/ 136208 h 136207"/>
                <a:gd name="connsiteX7" fmla="*/ 495776 w 495776"/>
                <a:gd name="connsiteY7" fmla="*/ 136208 h 13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776" h="136207">
                  <a:moveTo>
                    <a:pt x="495776" y="136208"/>
                  </a:moveTo>
                  <a:lnTo>
                    <a:pt x="495776" y="60484"/>
                  </a:lnTo>
                  <a:cubicBezTo>
                    <a:pt x="495776" y="27242"/>
                    <a:pt x="468534" y="0"/>
                    <a:pt x="435292" y="0"/>
                  </a:cubicBezTo>
                  <a:lnTo>
                    <a:pt x="89630" y="0"/>
                  </a:lnTo>
                  <a:cubicBezTo>
                    <a:pt x="56388" y="0"/>
                    <a:pt x="29146" y="27242"/>
                    <a:pt x="29146" y="60484"/>
                  </a:cubicBezTo>
                  <a:lnTo>
                    <a:pt x="29146" y="73914"/>
                  </a:lnTo>
                  <a:cubicBezTo>
                    <a:pt x="29146" y="98870"/>
                    <a:pt x="17907" y="121253"/>
                    <a:pt x="0" y="136208"/>
                  </a:cubicBezTo>
                  <a:lnTo>
                    <a:pt x="495776" y="136208"/>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0" name="Freeform: Shape 179">
              <a:extLst>
                <a:ext uri="{FF2B5EF4-FFF2-40B4-BE49-F238E27FC236}">
                  <a16:creationId xmlns:a16="http://schemas.microsoft.com/office/drawing/2014/main" id="{395639F7-956A-4B13-A224-65024AD64076}"/>
                </a:ext>
              </a:extLst>
            </p:cNvPr>
            <p:cNvSpPr/>
            <p:nvPr/>
          </p:nvSpPr>
          <p:spPr>
            <a:xfrm>
              <a:off x="3380820" y="2942637"/>
              <a:ext cx="1117568" cy="468344"/>
            </a:xfrm>
            <a:custGeom>
              <a:avLst/>
              <a:gdLst>
                <a:gd name="connsiteX0" fmla="*/ 1117568 w 1117568"/>
                <a:gd name="connsiteY0" fmla="*/ 208883 h 468344"/>
                <a:gd name="connsiteX1" fmla="*/ 1117568 w 1117568"/>
                <a:gd name="connsiteY1" fmla="*/ 303943 h 468344"/>
                <a:gd name="connsiteX2" fmla="*/ 1047559 w 1117568"/>
                <a:gd name="connsiteY2" fmla="*/ 303276 h 468344"/>
                <a:gd name="connsiteX3" fmla="*/ 1041273 w 1117568"/>
                <a:gd name="connsiteY3" fmla="*/ 303276 h 468344"/>
                <a:gd name="connsiteX4" fmla="*/ 960310 w 1117568"/>
                <a:gd name="connsiteY4" fmla="*/ 384238 h 468344"/>
                <a:gd name="connsiteX5" fmla="*/ 960310 w 1117568"/>
                <a:gd name="connsiteY5" fmla="*/ 398335 h 468344"/>
                <a:gd name="connsiteX6" fmla="*/ 890302 w 1117568"/>
                <a:gd name="connsiteY6" fmla="*/ 468344 h 468344"/>
                <a:gd name="connsiteX7" fmla="*/ 323088 w 1117568"/>
                <a:gd name="connsiteY7" fmla="*/ 468344 h 468344"/>
                <a:gd name="connsiteX8" fmla="*/ 322421 w 1117568"/>
                <a:gd name="connsiteY8" fmla="*/ 398335 h 468344"/>
                <a:gd name="connsiteX9" fmla="*/ 322421 w 1117568"/>
                <a:gd name="connsiteY9" fmla="*/ 384238 h 468344"/>
                <a:gd name="connsiteX10" fmla="*/ 241459 w 1117568"/>
                <a:gd name="connsiteY10" fmla="*/ 303276 h 468344"/>
                <a:gd name="connsiteX11" fmla="*/ 224695 w 1117568"/>
                <a:gd name="connsiteY11" fmla="*/ 303276 h 468344"/>
                <a:gd name="connsiteX12" fmla="*/ 154876 w 1117568"/>
                <a:gd name="connsiteY12" fmla="*/ 238887 h 468344"/>
                <a:gd name="connsiteX13" fmla="*/ 74104 w 1117568"/>
                <a:gd name="connsiteY13" fmla="*/ 164401 h 468344"/>
                <a:gd name="connsiteX14" fmla="*/ 70009 w 1117568"/>
                <a:gd name="connsiteY14" fmla="*/ 164401 h 468344"/>
                <a:gd name="connsiteX15" fmla="*/ 0 w 1117568"/>
                <a:gd name="connsiteY15" fmla="*/ 94393 h 468344"/>
                <a:gd name="connsiteX16" fmla="*/ 0 w 1117568"/>
                <a:gd name="connsiteY16" fmla="*/ 70009 h 468344"/>
                <a:gd name="connsiteX17" fmla="*/ 70009 w 1117568"/>
                <a:gd name="connsiteY17" fmla="*/ 0 h 468344"/>
                <a:gd name="connsiteX18" fmla="*/ 403003 w 1117568"/>
                <a:gd name="connsiteY18" fmla="*/ 0 h 468344"/>
                <a:gd name="connsiteX19" fmla="*/ 452533 w 1117568"/>
                <a:gd name="connsiteY19" fmla="*/ 0 h 468344"/>
                <a:gd name="connsiteX20" fmla="*/ 567880 w 1117568"/>
                <a:gd name="connsiteY20" fmla="*/ 0 h 468344"/>
                <a:gd name="connsiteX21" fmla="*/ 637699 w 1117568"/>
                <a:gd name="connsiteY21" fmla="*/ 64389 h 468344"/>
                <a:gd name="connsiteX22" fmla="*/ 718471 w 1117568"/>
                <a:gd name="connsiteY22" fmla="*/ 138874 h 468344"/>
                <a:gd name="connsiteX23" fmla="*/ 1047655 w 1117568"/>
                <a:gd name="connsiteY23" fmla="*/ 138874 h 468344"/>
                <a:gd name="connsiteX24" fmla="*/ 1117568 w 1117568"/>
                <a:gd name="connsiteY24" fmla="*/ 208883 h 46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7568" h="468344">
                  <a:moveTo>
                    <a:pt x="1117568" y="208883"/>
                  </a:moveTo>
                  <a:lnTo>
                    <a:pt x="1117568" y="303943"/>
                  </a:lnTo>
                  <a:lnTo>
                    <a:pt x="1047559" y="303276"/>
                  </a:lnTo>
                  <a:lnTo>
                    <a:pt x="1041273" y="303276"/>
                  </a:lnTo>
                  <a:cubicBezTo>
                    <a:pt x="996696" y="303276"/>
                    <a:pt x="960310" y="339662"/>
                    <a:pt x="960310" y="384238"/>
                  </a:cubicBezTo>
                  <a:lnTo>
                    <a:pt x="960310" y="398335"/>
                  </a:lnTo>
                  <a:cubicBezTo>
                    <a:pt x="960310" y="436816"/>
                    <a:pt x="928783" y="468344"/>
                    <a:pt x="890302" y="468344"/>
                  </a:cubicBezTo>
                  <a:lnTo>
                    <a:pt x="323088" y="468344"/>
                  </a:lnTo>
                  <a:lnTo>
                    <a:pt x="322421" y="398335"/>
                  </a:lnTo>
                  <a:lnTo>
                    <a:pt x="322421" y="384238"/>
                  </a:lnTo>
                  <a:cubicBezTo>
                    <a:pt x="322421" y="339662"/>
                    <a:pt x="286036" y="303276"/>
                    <a:pt x="241459" y="303276"/>
                  </a:cubicBezTo>
                  <a:lnTo>
                    <a:pt x="224695" y="303276"/>
                  </a:lnTo>
                  <a:cubicBezTo>
                    <a:pt x="188023" y="303276"/>
                    <a:pt x="157734" y="274796"/>
                    <a:pt x="154876" y="238887"/>
                  </a:cubicBezTo>
                  <a:cubicBezTo>
                    <a:pt x="151447" y="196691"/>
                    <a:pt x="116491" y="164401"/>
                    <a:pt x="74104" y="164401"/>
                  </a:cubicBezTo>
                  <a:lnTo>
                    <a:pt x="70009" y="164401"/>
                  </a:lnTo>
                  <a:cubicBezTo>
                    <a:pt x="31528" y="164401"/>
                    <a:pt x="0" y="132874"/>
                    <a:pt x="0" y="94393"/>
                  </a:cubicBezTo>
                  <a:lnTo>
                    <a:pt x="0" y="70009"/>
                  </a:lnTo>
                  <a:cubicBezTo>
                    <a:pt x="0" y="31528"/>
                    <a:pt x="31528" y="0"/>
                    <a:pt x="70009" y="0"/>
                  </a:cubicBezTo>
                  <a:lnTo>
                    <a:pt x="403003" y="0"/>
                  </a:lnTo>
                  <a:lnTo>
                    <a:pt x="452533" y="0"/>
                  </a:lnTo>
                  <a:lnTo>
                    <a:pt x="567880" y="0"/>
                  </a:lnTo>
                  <a:cubicBezTo>
                    <a:pt x="604456" y="0"/>
                    <a:pt x="634841" y="28480"/>
                    <a:pt x="637699" y="64389"/>
                  </a:cubicBezTo>
                  <a:cubicBezTo>
                    <a:pt x="641128" y="106585"/>
                    <a:pt x="676084" y="138874"/>
                    <a:pt x="718471" y="138874"/>
                  </a:cubicBezTo>
                  <a:lnTo>
                    <a:pt x="1047655" y="138874"/>
                  </a:lnTo>
                  <a:cubicBezTo>
                    <a:pt x="1086040" y="138874"/>
                    <a:pt x="1117568" y="170402"/>
                    <a:pt x="1117568" y="208883"/>
                  </a:cubicBezTo>
                  <a:close/>
                </a:path>
              </a:pathLst>
            </a:custGeom>
            <a:solidFill>
              <a:srgbClr val="008500"/>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1" name="Freeform: Shape 180">
              <a:extLst>
                <a:ext uri="{FF2B5EF4-FFF2-40B4-BE49-F238E27FC236}">
                  <a16:creationId xmlns:a16="http://schemas.microsoft.com/office/drawing/2014/main" id="{F3B29C80-C2D2-4BE0-AAE2-644A97362385}"/>
                </a:ext>
              </a:extLst>
            </p:cNvPr>
            <p:cNvSpPr/>
            <p:nvPr/>
          </p:nvSpPr>
          <p:spPr>
            <a:xfrm>
              <a:off x="4183110" y="3246961"/>
              <a:ext cx="781336" cy="280130"/>
            </a:xfrm>
            <a:custGeom>
              <a:avLst/>
              <a:gdLst>
                <a:gd name="connsiteX0" fmla="*/ 0 w 781336"/>
                <a:gd name="connsiteY0" fmla="*/ 164116 h 280130"/>
                <a:gd name="connsiteX1" fmla="*/ 0 w 781336"/>
                <a:gd name="connsiteY1" fmla="*/ 280130 h 280130"/>
                <a:gd name="connsiteX2" fmla="*/ 241363 w 781336"/>
                <a:gd name="connsiteY2" fmla="*/ 280130 h 280130"/>
                <a:gd name="connsiteX3" fmla="*/ 290894 w 781336"/>
                <a:gd name="connsiteY3" fmla="*/ 280130 h 280130"/>
                <a:gd name="connsiteX4" fmla="*/ 406241 w 781336"/>
                <a:gd name="connsiteY4" fmla="*/ 280130 h 280130"/>
                <a:gd name="connsiteX5" fmla="*/ 476060 w 781336"/>
                <a:gd name="connsiteY5" fmla="*/ 215741 h 280130"/>
                <a:gd name="connsiteX6" fmla="*/ 556832 w 781336"/>
                <a:gd name="connsiteY6" fmla="*/ 141256 h 280130"/>
                <a:gd name="connsiteX7" fmla="*/ 781336 w 781336"/>
                <a:gd name="connsiteY7" fmla="*/ 141256 h 280130"/>
                <a:gd name="connsiteX8" fmla="*/ 781336 w 781336"/>
                <a:gd name="connsiteY8" fmla="*/ 1524 h 280130"/>
                <a:gd name="connsiteX9" fmla="*/ 530162 w 781336"/>
                <a:gd name="connsiteY9" fmla="*/ 1524 h 280130"/>
                <a:gd name="connsiteX10" fmla="*/ 223647 w 781336"/>
                <a:gd name="connsiteY10" fmla="*/ 0 h 280130"/>
                <a:gd name="connsiteX11" fmla="*/ 157925 w 781336"/>
                <a:gd name="connsiteY11" fmla="*/ 80010 h 280130"/>
                <a:gd name="connsiteX12" fmla="*/ 157925 w 781336"/>
                <a:gd name="connsiteY12" fmla="*/ 94107 h 280130"/>
                <a:gd name="connsiteX13" fmla="*/ 87916 w 781336"/>
                <a:gd name="connsiteY13" fmla="*/ 164116 h 280130"/>
                <a:gd name="connsiteX14" fmla="*/ 0 w 781336"/>
                <a:gd name="connsiteY14" fmla="*/ 164116 h 28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1336" h="280130">
                  <a:moveTo>
                    <a:pt x="0" y="164116"/>
                  </a:moveTo>
                  <a:lnTo>
                    <a:pt x="0" y="280130"/>
                  </a:lnTo>
                  <a:lnTo>
                    <a:pt x="241363" y="280130"/>
                  </a:lnTo>
                  <a:lnTo>
                    <a:pt x="290894" y="280130"/>
                  </a:lnTo>
                  <a:lnTo>
                    <a:pt x="406241" y="280130"/>
                  </a:lnTo>
                  <a:cubicBezTo>
                    <a:pt x="442817" y="280130"/>
                    <a:pt x="473202" y="251651"/>
                    <a:pt x="476060" y="215741"/>
                  </a:cubicBezTo>
                  <a:cubicBezTo>
                    <a:pt x="479488" y="173546"/>
                    <a:pt x="514445" y="141256"/>
                    <a:pt x="556832" y="141256"/>
                  </a:cubicBezTo>
                  <a:lnTo>
                    <a:pt x="781336" y="141256"/>
                  </a:lnTo>
                  <a:lnTo>
                    <a:pt x="781336" y="1524"/>
                  </a:lnTo>
                  <a:lnTo>
                    <a:pt x="530162" y="1524"/>
                  </a:lnTo>
                  <a:lnTo>
                    <a:pt x="223647" y="0"/>
                  </a:lnTo>
                  <a:cubicBezTo>
                    <a:pt x="188500" y="8858"/>
                    <a:pt x="157925" y="42196"/>
                    <a:pt x="157925" y="80010"/>
                  </a:cubicBezTo>
                  <a:lnTo>
                    <a:pt x="157925" y="94107"/>
                  </a:lnTo>
                  <a:cubicBezTo>
                    <a:pt x="157925" y="132588"/>
                    <a:pt x="126397" y="164116"/>
                    <a:pt x="87916" y="164116"/>
                  </a:cubicBezTo>
                  <a:lnTo>
                    <a:pt x="0" y="164116"/>
                  </a:lnTo>
                  <a:close/>
                </a:path>
              </a:pathLst>
            </a:custGeom>
            <a:solidFill>
              <a:srgbClr val="008500"/>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2" name="Freeform: Shape 181">
              <a:extLst>
                <a:ext uri="{FF2B5EF4-FFF2-40B4-BE49-F238E27FC236}">
                  <a16:creationId xmlns:a16="http://schemas.microsoft.com/office/drawing/2014/main" id="{4BE2172F-D7D3-4CDC-98E3-11B641D0317E}"/>
                </a:ext>
              </a:extLst>
            </p:cNvPr>
            <p:cNvSpPr/>
            <p:nvPr/>
          </p:nvSpPr>
          <p:spPr>
            <a:xfrm>
              <a:off x="3700479" y="2359612"/>
              <a:ext cx="1578101" cy="888872"/>
            </a:xfrm>
            <a:custGeom>
              <a:avLst/>
              <a:gdLst>
                <a:gd name="connsiteX0" fmla="*/ 1423702 w 1578101"/>
                <a:gd name="connsiteY0" fmla="*/ 828389 h 888872"/>
                <a:gd name="connsiteX1" fmla="*/ 1363218 w 1578101"/>
                <a:gd name="connsiteY1" fmla="*/ 888873 h 888872"/>
                <a:gd name="connsiteX2" fmla="*/ 1012793 w 1578101"/>
                <a:gd name="connsiteY2" fmla="*/ 888873 h 888872"/>
                <a:gd name="connsiteX3" fmla="*/ 797909 w 1578101"/>
                <a:gd name="connsiteY3" fmla="*/ 887063 h 888872"/>
                <a:gd name="connsiteX4" fmla="*/ 797909 w 1578101"/>
                <a:gd name="connsiteY4" fmla="*/ 792004 h 888872"/>
                <a:gd name="connsiteX5" fmla="*/ 727900 w 1578101"/>
                <a:gd name="connsiteY5" fmla="*/ 721995 h 888872"/>
                <a:gd name="connsiteX6" fmla="*/ 398716 w 1578101"/>
                <a:gd name="connsiteY6" fmla="*/ 721995 h 888872"/>
                <a:gd name="connsiteX7" fmla="*/ 317945 w 1578101"/>
                <a:gd name="connsiteY7" fmla="*/ 647509 h 888872"/>
                <a:gd name="connsiteX8" fmla="*/ 248126 w 1578101"/>
                <a:gd name="connsiteY8" fmla="*/ 583120 h 888872"/>
                <a:gd name="connsiteX9" fmla="*/ 132683 w 1578101"/>
                <a:gd name="connsiteY9" fmla="*/ 583120 h 888872"/>
                <a:gd name="connsiteX10" fmla="*/ 83153 w 1578101"/>
                <a:gd name="connsiteY10" fmla="*/ 583120 h 888872"/>
                <a:gd name="connsiteX11" fmla="*/ 0 w 1578101"/>
                <a:gd name="connsiteY11" fmla="*/ 583120 h 888872"/>
                <a:gd name="connsiteX12" fmla="*/ 0 w 1578101"/>
                <a:gd name="connsiteY12" fmla="*/ 60484 h 888872"/>
                <a:gd name="connsiteX13" fmla="*/ 60484 w 1578101"/>
                <a:gd name="connsiteY13" fmla="*/ 0 h 888872"/>
                <a:gd name="connsiteX14" fmla="*/ 1420939 w 1578101"/>
                <a:gd name="connsiteY14" fmla="*/ 0 h 888872"/>
                <a:gd name="connsiteX15" fmla="*/ 1420939 w 1578101"/>
                <a:gd name="connsiteY15" fmla="*/ 338328 h 888872"/>
                <a:gd name="connsiteX16" fmla="*/ 1420939 w 1578101"/>
                <a:gd name="connsiteY16" fmla="*/ 390716 h 888872"/>
                <a:gd name="connsiteX17" fmla="*/ 1481423 w 1578101"/>
                <a:gd name="connsiteY17" fmla="*/ 451199 h 888872"/>
                <a:gd name="connsiteX18" fmla="*/ 1575721 w 1578101"/>
                <a:gd name="connsiteY18" fmla="*/ 451199 h 888872"/>
                <a:gd name="connsiteX19" fmla="*/ 1578102 w 1578101"/>
                <a:gd name="connsiteY19" fmla="*/ 729996 h 888872"/>
                <a:gd name="connsiteX20" fmla="*/ 1496282 w 1578101"/>
                <a:gd name="connsiteY20" fmla="*/ 729996 h 888872"/>
                <a:gd name="connsiteX21" fmla="*/ 1423797 w 1578101"/>
                <a:gd name="connsiteY21" fmla="*/ 797624 h 888872"/>
                <a:gd name="connsiteX22" fmla="*/ 1423702 w 1578101"/>
                <a:gd name="connsiteY22" fmla="*/ 828389 h 888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8101" h="888872">
                  <a:moveTo>
                    <a:pt x="1423702" y="828389"/>
                  </a:moveTo>
                  <a:cubicBezTo>
                    <a:pt x="1423511" y="861632"/>
                    <a:pt x="1396460" y="888873"/>
                    <a:pt x="1363218" y="888873"/>
                  </a:cubicBezTo>
                  <a:lnTo>
                    <a:pt x="1012793" y="888873"/>
                  </a:lnTo>
                  <a:lnTo>
                    <a:pt x="797909" y="887063"/>
                  </a:lnTo>
                  <a:lnTo>
                    <a:pt x="797909" y="792004"/>
                  </a:lnTo>
                  <a:cubicBezTo>
                    <a:pt x="797909" y="753523"/>
                    <a:pt x="766381" y="721995"/>
                    <a:pt x="727900" y="721995"/>
                  </a:cubicBezTo>
                  <a:lnTo>
                    <a:pt x="398716" y="721995"/>
                  </a:lnTo>
                  <a:cubicBezTo>
                    <a:pt x="356425" y="721995"/>
                    <a:pt x="321373" y="689705"/>
                    <a:pt x="317945" y="647509"/>
                  </a:cubicBezTo>
                  <a:cubicBezTo>
                    <a:pt x="315087" y="611600"/>
                    <a:pt x="284797" y="583120"/>
                    <a:pt x="248126" y="583120"/>
                  </a:cubicBezTo>
                  <a:lnTo>
                    <a:pt x="132683" y="583120"/>
                  </a:lnTo>
                  <a:lnTo>
                    <a:pt x="83153" y="583120"/>
                  </a:lnTo>
                  <a:lnTo>
                    <a:pt x="0" y="583120"/>
                  </a:lnTo>
                  <a:lnTo>
                    <a:pt x="0" y="60484"/>
                  </a:lnTo>
                  <a:cubicBezTo>
                    <a:pt x="0" y="27242"/>
                    <a:pt x="27241" y="0"/>
                    <a:pt x="60484" y="0"/>
                  </a:cubicBezTo>
                  <a:lnTo>
                    <a:pt x="1420939" y="0"/>
                  </a:lnTo>
                  <a:lnTo>
                    <a:pt x="1420939" y="338328"/>
                  </a:lnTo>
                  <a:lnTo>
                    <a:pt x="1420939" y="390716"/>
                  </a:lnTo>
                  <a:cubicBezTo>
                    <a:pt x="1420939" y="423958"/>
                    <a:pt x="1448181" y="451199"/>
                    <a:pt x="1481423" y="451199"/>
                  </a:cubicBezTo>
                  <a:lnTo>
                    <a:pt x="1575721" y="451199"/>
                  </a:lnTo>
                  <a:lnTo>
                    <a:pt x="1578102" y="729996"/>
                  </a:lnTo>
                  <a:lnTo>
                    <a:pt x="1496282" y="729996"/>
                  </a:lnTo>
                  <a:cubicBezTo>
                    <a:pt x="1457801" y="729996"/>
                    <a:pt x="1423988" y="759047"/>
                    <a:pt x="1423797" y="797624"/>
                  </a:cubicBezTo>
                  <a:lnTo>
                    <a:pt x="1423702" y="828389"/>
                  </a:lnTo>
                  <a:close/>
                </a:path>
              </a:pathLst>
            </a:custGeom>
            <a:solidFill>
              <a:srgbClr val="008500"/>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3" name="Freeform: Shape 182">
              <a:extLst>
                <a:ext uri="{FF2B5EF4-FFF2-40B4-BE49-F238E27FC236}">
                  <a16:creationId xmlns:a16="http://schemas.microsoft.com/office/drawing/2014/main" id="{8980293D-BAB2-4CB0-AFCD-0270AE7061FE}"/>
                </a:ext>
              </a:extLst>
            </p:cNvPr>
            <p:cNvSpPr/>
            <p:nvPr/>
          </p:nvSpPr>
          <p:spPr>
            <a:xfrm>
              <a:off x="2589388" y="2358278"/>
              <a:ext cx="1112234" cy="1175003"/>
            </a:xfrm>
            <a:custGeom>
              <a:avLst/>
              <a:gdLst>
                <a:gd name="connsiteX0" fmla="*/ 162115 w 1112234"/>
                <a:gd name="connsiteY0" fmla="*/ 371475 h 1175003"/>
                <a:gd name="connsiteX1" fmla="*/ 162115 w 1112234"/>
                <a:gd name="connsiteY1" fmla="*/ 164402 h 1175003"/>
                <a:gd name="connsiteX2" fmla="*/ 219837 w 1112234"/>
                <a:gd name="connsiteY2" fmla="*/ 164116 h 1175003"/>
                <a:gd name="connsiteX3" fmla="*/ 246412 w 1112234"/>
                <a:gd name="connsiteY3" fmla="*/ 164116 h 1175003"/>
                <a:gd name="connsiteX4" fmla="*/ 322802 w 1112234"/>
                <a:gd name="connsiteY4" fmla="*/ 87725 h 1175003"/>
                <a:gd name="connsiteX5" fmla="*/ 322802 w 1112234"/>
                <a:gd name="connsiteY5" fmla="*/ 69723 h 1175003"/>
                <a:gd name="connsiteX6" fmla="*/ 279844 w 1112234"/>
                <a:gd name="connsiteY6" fmla="*/ 1143 h 1175003"/>
                <a:gd name="connsiteX7" fmla="*/ 876872 w 1112234"/>
                <a:gd name="connsiteY7" fmla="*/ 0 h 1175003"/>
                <a:gd name="connsiteX8" fmla="*/ 948309 w 1112234"/>
                <a:gd name="connsiteY8" fmla="*/ 69723 h 1175003"/>
                <a:gd name="connsiteX9" fmla="*/ 948309 w 1112234"/>
                <a:gd name="connsiteY9" fmla="*/ 87725 h 1175003"/>
                <a:gd name="connsiteX10" fmla="*/ 1024699 w 1112234"/>
                <a:gd name="connsiteY10" fmla="*/ 164116 h 1175003"/>
                <a:gd name="connsiteX11" fmla="*/ 1051274 w 1112234"/>
                <a:gd name="connsiteY11" fmla="*/ 164116 h 1175003"/>
                <a:gd name="connsiteX12" fmla="*/ 1112234 w 1112234"/>
                <a:gd name="connsiteY12" fmla="*/ 133636 h 1175003"/>
                <a:gd name="connsiteX13" fmla="*/ 1112234 w 1112234"/>
                <a:gd name="connsiteY13" fmla="*/ 584263 h 1175003"/>
                <a:gd name="connsiteX14" fmla="*/ 861346 w 1112234"/>
                <a:gd name="connsiteY14" fmla="*/ 584263 h 1175003"/>
                <a:gd name="connsiteX15" fmla="*/ 791337 w 1112234"/>
                <a:gd name="connsiteY15" fmla="*/ 654272 h 1175003"/>
                <a:gd name="connsiteX16" fmla="*/ 791337 w 1112234"/>
                <a:gd name="connsiteY16" fmla="*/ 678656 h 1175003"/>
                <a:gd name="connsiteX17" fmla="*/ 861346 w 1112234"/>
                <a:gd name="connsiteY17" fmla="*/ 748665 h 1175003"/>
                <a:gd name="connsiteX18" fmla="*/ 865441 w 1112234"/>
                <a:gd name="connsiteY18" fmla="*/ 748665 h 1175003"/>
                <a:gd name="connsiteX19" fmla="*/ 946213 w 1112234"/>
                <a:gd name="connsiteY19" fmla="*/ 823150 h 1175003"/>
                <a:gd name="connsiteX20" fmla="*/ 1016032 w 1112234"/>
                <a:gd name="connsiteY20" fmla="*/ 887539 h 1175003"/>
                <a:gd name="connsiteX21" fmla="*/ 1032796 w 1112234"/>
                <a:gd name="connsiteY21" fmla="*/ 887539 h 1175003"/>
                <a:gd name="connsiteX22" fmla="*/ 1112234 w 1112234"/>
                <a:gd name="connsiteY22" fmla="*/ 952786 h 1175003"/>
                <a:gd name="connsiteX23" fmla="*/ 1112234 w 1112234"/>
                <a:gd name="connsiteY23" fmla="*/ 1103948 h 1175003"/>
                <a:gd name="connsiteX24" fmla="*/ 1042225 w 1112234"/>
                <a:gd name="connsiteY24" fmla="*/ 1173956 h 1175003"/>
                <a:gd name="connsiteX25" fmla="*/ 743236 w 1112234"/>
                <a:gd name="connsiteY25" fmla="*/ 1173956 h 1175003"/>
                <a:gd name="connsiteX26" fmla="*/ 735330 w 1112234"/>
                <a:gd name="connsiteY26" fmla="*/ 1174337 h 1175003"/>
                <a:gd name="connsiteX27" fmla="*/ 720757 w 1112234"/>
                <a:gd name="connsiteY27" fmla="*/ 1175004 h 1175003"/>
                <a:gd name="connsiteX28" fmla="*/ 162782 w 1112234"/>
                <a:gd name="connsiteY28" fmla="*/ 1175004 h 1175003"/>
                <a:gd name="connsiteX29" fmla="*/ 162782 w 1112234"/>
                <a:gd name="connsiteY29" fmla="*/ 1111853 h 1175003"/>
                <a:gd name="connsiteX30" fmla="*/ 81820 w 1112234"/>
                <a:gd name="connsiteY30" fmla="*/ 1030891 h 1175003"/>
                <a:gd name="connsiteX31" fmla="*/ 70009 w 1112234"/>
                <a:gd name="connsiteY31" fmla="*/ 1030891 h 1175003"/>
                <a:gd name="connsiteX32" fmla="*/ 0 w 1112234"/>
                <a:gd name="connsiteY32" fmla="*/ 960882 h 1175003"/>
                <a:gd name="connsiteX33" fmla="*/ 0 w 1112234"/>
                <a:gd name="connsiteY33" fmla="*/ 522446 h 1175003"/>
                <a:gd name="connsiteX34" fmla="*/ 70009 w 1112234"/>
                <a:gd name="connsiteY34" fmla="*/ 452438 h 1175003"/>
                <a:gd name="connsiteX35" fmla="*/ 81153 w 1112234"/>
                <a:gd name="connsiteY35" fmla="*/ 452438 h 1175003"/>
                <a:gd name="connsiteX36" fmla="*/ 162115 w 1112234"/>
                <a:gd name="connsiteY36" fmla="*/ 371475 h 1175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12234" h="1175003">
                  <a:moveTo>
                    <a:pt x="162115" y="371475"/>
                  </a:moveTo>
                  <a:lnTo>
                    <a:pt x="162115" y="164402"/>
                  </a:lnTo>
                  <a:lnTo>
                    <a:pt x="219837" y="164116"/>
                  </a:lnTo>
                  <a:lnTo>
                    <a:pt x="246412" y="164116"/>
                  </a:lnTo>
                  <a:cubicBezTo>
                    <a:pt x="288417" y="164116"/>
                    <a:pt x="322802" y="129730"/>
                    <a:pt x="322802" y="87725"/>
                  </a:cubicBezTo>
                  <a:lnTo>
                    <a:pt x="322802" y="69723"/>
                  </a:lnTo>
                  <a:cubicBezTo>
                    <a:pt x="322802" y="39719"/>
                    <a:pt x="305181" y="13621"/>
                    <a:pt x="279844" y="1143"/>
                  </a:cubicBezTo>
                  <a:cubicBezTo>
                    <a:pt x="462439" y="1143"/>
                    <a:pt x="695897" y="0"/>
                    <a:pt x="876872" y="0"/>
                  </a:cubicBezTo>
                  <a:cubicBezTo>
                    <a:pt x="939736" y="1524"/>
                    <a:pt x="948309" y="38767"/>
                    <a:pt x="948309" y="69723"/>
                  </a:cubicBezTo>
                  <a:lnTo>
                    <a:pt x="948309" y="87725"/>
                  </a:lnTo>
                  <a:cubicBezTo>
                    <a:pt x="948309" y="129730"/>
                    <a:pt x="982694" y="164116"/>
                    <a:pt x="1024699" y="164116"/>
                  </a:cubicBezTo>
                  <a:lnTo>
                    <a:pt x="1051274" y="164116"/>
                  </a:lnTo>
                  <a:cubicBezTo>
                    <a:pt x="1076134" y="164116"/>
                    <a:pt x="1098232" y="152114"/>
                    <a:pt x="1112234" y="133636"/>
                  </a:cubicBezTo>
                  <a:lnTo>
                    <a:pt x="1112234" y="584263"/>
                  </a:lnTo>
                  <a:lnTo>
                    <a:pt x="861346" y="584263"/>
                  </a:lnTo>
                  <a:cubicBezTo>
                    <a:pt x="822865" y="584263"/>
                    <a:pt x="791337" y="615791"/>
                    <a:pt x="791337" y="654272"/>
                  </a:cubicBezTo>
                  <a:lnTo>
                    <a:pt x="791337" y="678656"/>
                  </a:lnTo>
                  <a:cubicBezTo>
                    <a:pt x="791337" y="717137"/>
                    <a:pt x="822865" y="748665"/>
                    <a:pt x="861346" y="748665"/>
                  </a:cubicBezTo>
                  <a:lnTo>
                    <a:pt x="865441" y="748665"/>
                  </a:lnTo>
                  <a:cubicBezTo>
                    <a:pt x="907828" y="748665"/>
                    <a:pt x="942784" y="780955"/>
                    <a:pt x="946213" y="823150"/>
                  </a:cubicBezTo>
                  <a:cubicBezTo>
                    <a:pt x="949071" y="859060"/>
                    <a:pt x="979360" y="887539"/>
                    <a:pt x="1016032" y="887539"/>
                  </a:cubicBezTo>
                  <a:lnTo>
                    <a:pt x="1032796" y="887539"/>
                  </a:lnTo>
                  <a:cubicBezTo>
                    <a:pt x="1072039" y="887539"/>
                    <a:pt x="1104900" y="915638"/>
                    <a:pt x="1112234" y="952786"/>
                  </a:cubicBezTo>
                  <a:lnTo>
                    <a:pt x="1112234" y="1103948"/>
                  </a:lnTo>
                  <a:cubicBezTo>
                    <a:pt x="1112234" y="1142429"/>
                    <a:pt x="1080706" y="1173956"/>
                    <a:pt x="1042225" y="1173956"/>
                  </a:cubicBezTo>
                  <a:lnTo>
                    <a:pt x="743236" y="1173956"/>
                  </a:lnTo>
                  <a:cubicBezTo>
                    <a:pt x="740473" y="1173956"/>
                    <a:pt x="738092" y="1174052"/>
                    <a:pt x="735330" y="1174337"/>
                  </a:cubicBezTo>
                  <a:cubicBezTo>
                    <a:pt x="730567" y="1174814"/>
                    <a:pt x="725710" y="1175004"/>
                    <a:pt x="720757" y="1175004"/>
                  </a:cubicBezTo>
                  <a:lnTo>
                    <a:pt x="162782" y="1175004"/>
                  </a:lnTo>
                  <a:lnTo>
                    <a:pt x="162782" y="1111853"/>
                  </a:lnTo>
                  <a:cubicBezTo>
                    <a:pt x="162782" y="1067276"/>
                    <a:pt x="126397" y="1030891"/>
                    <a:pt x="81820" y="1030891"/>
                  </a:cubicBezTo>
                  <a:lnTo>
                    <a:pt x="70009" y="1030891"/>
                  </a:lnTo>
                  <a:cubicBezTo>
                    <a:pt x="31528" y="1030891"/>
                    <a:pt x="0" y="999363"/>
                    <a:pt x="0" y="960882"/>
                  </a:cubicBezTo>
                  <a:lnTo>
                    <a:pt x="0" y="522446"/>
                  </a:lnTo>
                  <a:cubicBezTo>
                    <a:pt x="0" y="483965"/>
                    <a:pt x="31528" y="452438"/>
                    <a:pt x="70009" y="452438"/>
                  </a:cubicBezTo>
                  <a:lnTo>
                    <a:pt x="81153" y="452438"/>
                  </a:lnTo>
                  <a:cubicBezTo>
                    <a:pt x="125730" y="452438"/>
                    <a:pt x="162115" y="416052"/>
                    <a:pt x="162115" y="371475"/>
                  </a:cubicBezTo>
                  <a:close/>
                </a:path>
              </a:pathLst>
            </a:custGeom>
            <a:solidFill>
              <a:srgbClr val="008500"/>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4" name="Freeform: Shape 183">
              <a:extLst>
                <a:ext uri="{FF2B5EF4-FFF2-40B4-BE49-F238E27FC236}">
                  <a16:creationId xmlns:a16="http://schemas.microsoft.com/office/drawing/2014/main" id="{E2C3DDE4-7F42-4F69-9BDD-E534570328B4}"/>
                </a:ext>
              </a:extLst>
            </p:cNvPr>
            <p:cNvSpPr/>
            <p:nvPr/>
          </p:nvSpPr>
          <p:spPr>
            <a:xfrm>
              <a:off x="2763124" y="1790874"/>
              <a:ext cx="304800" cy="536924"/>
            </a:xfrm>
            <a:custGeom>
              <a:avLst/>
              <a:gdLst>
                <a:gd name="connsiteX0" fmla="*/ 303657 w 304800"/>
                <a:gd name="connsiteY0" fmla="*/ 536639 h 536924"/>
                <a:gd name="connsiteX1" fmla="*/ 304800 w 304800"/>
                <a:gd name="connsiteY1" fmla="*/ 57626 h 536924"/>
                <a:gd name="connsiteX2" fmla="*/ 247174 w 304800"/>
                <a:gd name="connsiteY2" fmla="*/ 0 h 536924"/>
                <a:gd name="connsiteX3" fmla="*/ 227076 w 304800"/>
                <a:gd name="connsiteY3" fmla="*/ 0 h 536924"/>
                <a:gd name="connsiteX4" fmla="*/ 169450 w 304800"/>
                <a:gd name="connsiteY4" fmla="*/ 57626 h 536924"/>
                <a:gd name="connsiteX5" fmla="*/ 169450 w 304800"/>
                <a:gd name="connsiteY5" fmla="*/ 66866 h 536924"/>
                <a:gd name="connsiteX6" fmla="*/ 88487 w 304800"/>
                <a:gd name="connsiteY6" fmla="*/ 147828 h 536924"/>
                <a:gd name="connsiteX7" fmla="*/ 76390 w 304800"/>
                <a:gd name="connsiteY7" fmla="*/ 147828 h 536924"/>
                <a:gd name="connsiteX8" fmla="*/ 0 w 304800"/>
                <a:gd name="connsiteY8" fmla="*/ 224219 h 536924"/>
                <a:gd name="connsiteX9" fmla="*/ 0 w 304800"/>
                <a:gd name="connsiteY9" fmla="*/ 432340 h 536924"/>
                <a:gd name="connsiteX10" fmla="*/ 0 w 304800"/>
                <a:gd name="connsiteY10" fmla="*/ 434531 h 536924"/>
                <a:gd name="connsiteX11" fmla="*/ 0 w 304800"/>
                <a:gd name="connsiteY11" fmla="*/ 439579 h 536924"/>
                <a:gd name="connsiteX12" fmla="*/ 0 w 304800"/>
                <a:gd name="connsiteY12" fmla="*/ 441770 h 536924"/>
                <a:gd name="connsiteX13" fmla="*/ 0 w 304800"/>
                <a:gd name="connsiteY13" fmla="*/ 459772 h 536924"/>
                <a:gd name="connsiteX14" fmla="*/ 76390 w 304800"/>
                <a:gd name="connsiteY14" fmla="*/ 536162 h 536924"/>
                <a:gd name="connsiteX15" fmla="*/ 94107 w 304800"/>
                <a:gd name="connsiteY15" fmla="*/ 536162 h 536924"/>
                <a:gd name="connsiteX16" fmla="*/ 117824 w 304800"/>
                <a:gd name="connsiteY16" fmla="*/ 536924 h 536924"/>
                <a:gd name="connsiteX17" fmla="*/ 303657 w 304800"/>
                <a:gd name="connsiteY17" fmla="*/ 536639 h 53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4800" h="536924">
                  <a:moveTo>
                    <a:pt x="303657" y="536639"/>
                  </a:moveTo>
                  <a:lnTo>
                    <a:pt x="304800" y="57626"/>
                  </a:lnTo>
                  <a:cubicBezTo>
                    <a:pt x="304800" y="25908"/>
                    <a:pt x="278892" y="0"/>
                    <a:pt x="247174" y="0"/>
                  </a:cubicBezTo>
                  <a:lnTo>
                    <a:pt x="227076" y="0"/>
                  </a:lnTo>
                  <a:cubicBezTo>
                    <a:pt x="195358" y="0"/>
                    <a:pt x="169450" y="25908"/>
                    <a:pt x="169450" y="57626"/>
                  </a:cubicBezTo>
                  <a:lnTo>
                    <a:pt x="169450" y="66866"/>
                  </a:lnTo>
                  <a:cubicBezTo>
                    <a:pt x="169450" y="111443"/>
                    <a:pt x="133064" y="147828"/>
                    <a:pt x="88487" y="147828"/>
                  </a:cubicBezTo>
                  <a:lnTo>
                    <a:pt x="76390" y="147828"/>
                  </a:lnTo>
                  <a:cubicBezTo>
                    <a:pt x="34385" y="147828"/>
                    <a:pt x="0" y="182213"/>
                    <a:pt x="0" y="224219"/>
                  </a:cubicBezTo>
                  <a:lnTo>
                    <a:pt x="0" y="432340"/>
                  </a:lnTo>
                  <a:cubicBezTo>
                    <a:pt x="0" y="433102"/>
                    <a:pt x="0" y="433864"/>
                    <a:pt x="0" y="434531"/>
                  </a:cubicBezTo>
                  <a:cubicBezTo>
                    <a:pt x="95" y="436340"/>
                    <a:pt x="95" y="437864"/>
                    <a:pt x="0" y="439579"/>
                  </a:cubicBezTo>
                  <a:cubicBezTo>
                    <a:pt x="0" y="440341"/>
                    <a:pt x="0" y="441008"/>
                    <a:pt x="0" y="441770"/>
                  </a:cubicBezTo>
                  <a:lnTo>
                    <a:pt x="0" y="459772"/>
                  </a:lnTo>
                  <a:cubicBezTo>
                    <a:pt x="0" y="501777"/>
                    <a:pt x="34385" y="536162"/>
                    <a:pt x="76390" y="536162"/>
                  </a:cubicBezTo>
                  <a:lnTo>
                    <a:pt x="94107" y="536162"/>
                  </a:lnTo>
                  <a:cubicBezTo>
                    <a:pt x="102775" y="536162"/>
                    <a:pt x="108871" y="536924"/>
                    <a:pt x="117824" y="536924"/>
                  </a:cubicBezTo>
                  <a:cubicBezTo>
                    <a:pt x="176022" y="536924"/>
                    <a:pt x="238982" y="536829"/>
                    <a:pt x="303657" y="536639"/>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5" name="Freeform: Shape 184">
              <a:extLst>
                <a:ext uri="{FF2B5EF4-FFF2-40B4-BE49-F238E27FC236}">
                  <a16:creationId xmlns:a16="http://schemas.microsoft.com/office/drawing/2014/main" id="{0873752E-A044-4C5A-B052-5965FED23131}"/>
                </a:ext>
              </a:extLst>
            </p:cNvPr>
            <p:cNvSpPr/>
            <p:nvPr/>
          </p:nvSpPr>
          <p:spPr>
            <a:xfrm>
              <a:off x="3109262" y="2015378"/>
              <a:ext cx="266318" cy="238580"/>
            </a:xfrm>
            <a:custGeom>
              <a:avLst/>
              <a:gdLst>
                <a:gd name="connsiteX0" fmla="*/ 208693 w 266318"/>
                <a:gd name="connsiteY0" fmla="*/ 71533 h 238580"/>
                <a:gd name="connsiteX1" fmla="*/ 188690 w 266318"/>
                <a:gd name="connsiteY1" fmla="*/ 71533 h 238580"/>
                <a:gd name="connsiteX2" fmla="*/ 183547 w 266318"/>
                <a:gd name="connsiteY2" fmla="*/ 71818 h 238580"/>
                <a:gd name="connsiteX3" fmla="*/ 183547 w 266318"/>
                <a:gd name="connsiteY3" fmla="*/ 15907 h 238580"/>
                <a:gd name="connsiteX4" fmla="*/ 148876 w 266318"/>
                <a:gd name="connsiteY4" fmla="*/ 286 h 238580"/>
                <a:gd name="connsiteX5" fmla="*/ 136779 w 266318"/>
                <a:gd name="connsiteY5" fmla="*/ 286 h 238580"/>
                <a:gd name="connsiteX6" fmla="*/ 46006 w 266318"/>
                <a:gd name="connsiteY6" fmla="*/ 0 h 238580"/>
                <a:gd name="connsiteX7" fmla="*/ 0 w 266318"/>
                <a:gd name="connsiteY7" fmla="*/ 46006 h 238580"/>
                <a:gd name="connsiteX8" fmla="*/ 0 w 266318"/>
                <a:gd name="connsiteY8" fmla="*/ 134969 h 238580"/>
                <a:gd name="connsiteX9" fmla="*/ 0 w 266318"/>
                <a:gd name="connsiteY9" fmla="*/ 174403 h 238580"/>
                <a:gd name="connsiteX10" fmla="*/ 0 w 266318"/>
                <a:gd name="connsiteY10" fmla="*/ 177451 h 238580"/>
                <a:gd name="connsiteX11" fmla="*/ 0 w 266318"/>
                <a:gd name="connsiteY11" fmla="*/ 178784 h 238580"/>
                <a:gd name="connsiteX12" fmla="*/ 0 w 266318"/>
                <a:gd name="connsiteY12" fmla="*/ 189643 h 238580"/>
                <a:gd name="connsiteX13" fmla="*/ 48768 w 266318"/>
                <a:gd name="connsiteY13" fmla="*/ 238411 h 238580"/>
                <a:gd name="connsiteX14" fmla="*/ 56674 w 266318"/>
                <a:gd name="connsiteY14" fmla="*/ 238411 h 238580"/>
                <a:gd name="connsiteX15" fmla="*/ 180213 w 266318"/>
                <a:gd name="connsiteY15" fmla="*/ 238411 h 238580"/>
                <a:gd name="connsiteX16" fmla="*/ 188690 w 266318"/>
                <a:gd name="connsiteY16" fmla="*/ 238411 h 238580"/>
                <a:gd name="connsiteX17" fmla="*/ 208693 w 266318"/>
                <a:gd name="connsiteY17" fmla="*/ 238411 h 238580"/>
                <a:gd name="connsiteX18" fmla="*/ 266319 w 266318"/>
                <a:gd name="connsiteY18" fmla="*/ 180784 h 238580"/>
                <a:gd name="connsiteX19" fmla="*/ 266319 w 266318"/>
                <a:gd name="connsiteY19" fmla="*/ 129159 h 238580"/>
                <a:gd name="connsiteX20" fmla="*/ 208693 w 266318"/>
                <a:gd name="connsiteY20" fmla="*/ 71533 h 23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6318" h="238580">
                  <a:moveTo>
                    <a:pt x="208693" y="71533"/>
                  </a:moveTo>
                  <a:lnTo>
                    <a:pt x="188690" y="71533"/>
                  </a:lnTo>
                  <a:cubicBezTo>
                    <a:pt x="186976" y="71533"/>
                    <a:pt x="185261" y="71628"/>
                    <a:pt x="183547" y="71818"/>
                  </a:cubicBezTo>
                  <a:lnTo>
                    <a:pt x="183547" y="15907"/>
                  </a:lnTo>
                  <a:cubicBezTo>
                    <a:pt x="183547" y="-3143"/>
                    <a:pt x="167926" y="286"/>
                    <a:pt x="148876" y="286"/>
                  </a:cubicBezTo>
                  <a:lnTo>
                    <a:pt x="136779" y="286"/>
                  </a:lnTo>
                  <a:cubicBezTo>
                    <a:pt x="117729" y="286"/>
                    <a:pt x="46006" y="0"/>
                    <a:pt x="46006" y="0"/>
                  </a:cubicBezTo>
                  <a:cubicBezTo>
                    <a:pt x="20669" y="0"/>
                    <a:pt x="0" y="20669"/>
                    <a:pt x="0" y="46006"/>
                  </a:cubicBezTo>
                  <a:lnTo>
                    <a:pt x="0" y="134969"/>
                  </a:lnTo>
                  <a:cubicBezTo>
                    <a:pt x="0" y="135446"/>
                    <a:pt x="0" y="173926"/>
                    <a:pt x="0" y="174403"/>
                  </a:cubicBezTo>
                  <a:cubicBezTo>
                    <a:pt x="0" y="175450"/>
                    <a:pt x="0" y="176403"/>
                    <a:pt x="0" y="177451"/>
                  </a:cubicBezTo>
                  <a:cubicBezTo>
                    <a:pt x="0" y="177927"/>
                    <a:pt x="0" y="178308"/>
                    <a:pt x="0" y="178784"/>
                  </a:cubicBezTo>
                  <a:lnTo>
                    <a:pt x="0" y="189643"/>
                  </a:lnTo>
                  <a:cubicBezTo>
                    <a:pt x="0" y="216503"/>
                    <a:pt x="22003" y="238411"/>
                    <a:pt x="48768" y="238411"/>
                  </a:cubicBezTo>
                  <a:lnTo>
                    <a:pt x="56674" y="238411"/>
                  </a:lnTo>
                  <a:cubicBezTo>
                    <a:pt x="61913" y="238411"/>
                    <a:pt x="142494" y="238506"/>
                    <a:pt x="180213" y="238411"/>
                  </a:cubicBezTo>
                  <a:cubicBezTo>
                    <a:pt x="182975" y="238792"/>
                    <a:pt x="185833" y="238411"/>
                    <a:pt x="188690" y="238411"/>
                  </a:cubicBezTo>
                  <a:lnTo>
                    <a:pt x="208693" y="238411"/>
                  </a:lnTo>
                  <a:cubicBezTo>
                    <a:pt x="240411" y="238411"/>
                    <a:pt x="266319" y="212503"/>
                    <a:pt x="266319" y="180784"/>
                  </a:cubicBezTo>
                  <a:lnTo>
                    <a:pt x="266319" y="129159"/>
                  </a:lnTo>
                  <a:cubicBezTo>
                    <a:pt x="266319" y="97441"/>
                    <a:pt x="240411" y="71533"/>
                    <a:pt x="208693" y="71533"/>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6" name="Freeform: Shape 185">
              <a:extLst>
                <a:ext uri="{FF2B5EF4-FFF2-40B4-BE49-F238E27FC236}">
                  <a16:creationId xmlns:a16="http://schemas.microsoft.com/office/drawing/2014/main" id="{21522FB4-AA01-476C-8228-482B6EAAEB76}"/>
                </a:ext>
              </a:extLst>
            </p:cNvPr>
            <p:cNvSpPr/>
            <p:nvPr/>
          </p:nvSpPr>
          <p:spPr>
            <a:xfrm>
              <a:off x="2926191" y="4271089"/>
              <a:ext cx="135255" cy="274415"/>
            </a:xfrm>
            <a:custGeom>
              <a:avLst/>
              <a:gdLst>
                <a:gd name="connsiteX0" fmla="*/ 57626 w 135255"/>
                <a:gd name="connsiteY0" fmla="*/ 274415 h 274415"/>
                <a:gd name="connsiteX1" fmla="*/ 77629 w 135255"/>
                <a:gd name="connsiteY1" fmla="*/ 274415 h 274415"/>
                <a:gd name="connsiteX2" fmla="*/ 135255 w 135255"/>
                <a:gd name="connsiteY2" fmla="*/ 216789 h 274415"/>
                <a:gd name="connsiteX3" fmla="*/ 135255 w 135255"/>
                <a:gd name="connsiteY3" fmla="*/ 57626 h 274415"/>
                <a:gd name="connsiteX4" fmla="*/ 77629 w 135255"/>
                <a:gd name="connsiteY4" fmla="*/ 0 h 274415"/>
                <a:gd name="connsiteX5" fmla="*/ 57626 w 135255"/>
                <a:gd name="connsiteY5" fmla="*/ 0 h 274415"/>
                <a:gd name="connsiteX6" fmla="*/ 0 w 135255"/>
                <a:gd name="connsiteY6" fmla="*/ 57626 h 274415"/>
                <a:gd name="connsiteX7" fmla="*/ 0 w 135255"/>
                <a:gd name="connsiteY7" fmla="*/ 216789 h 274415"/>
                <a:gd name="connsiteX8" fmla="*/ 57626 w 135255"/>
                <a:gd name="connsiteY8" fmla="*/ 274415 h 27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5" h="274415">
                  <a:moveTo>
                    <a:pt x="57626" y="274415"/>
                  </a:moveTo>
                  <a:lnTo>
                    <a:pt x="77629" y="274415"/>
                  </a:lnTo>
                  <a:cubicBezTo>
                    <a:pt x="109347" y="274415"/>
                    <a:pt x="135255" y="248507"/>
                    <a:pt x="135255" y="216789"/>
                  </a:cubicBezTo>
                  <a:lnTo>
                    <a:pt x="135255" y="57626"/>
                  </a:lnTo>
                  <a:cubicBezTo>
                    <a:pt x="135255" y="25908"/>
                    <a:pt x="109347" y="0"/>
                    <a:pt x="77629" y="0"/>
                  </a:cubicBezTo>
                  <a:lnTo>
                    <a:pt x="57626" y="0"/>
                  </a:lnTo>
                  <a:cubicBezTo>
                    <a:pt x="25908" y="0"/>
                    <a:pt x="0" y="25908"/>
                    <a:pt x="0" y="57626"/>
                  </a:cubicBezTo>
                  <a:lnTo>
                    <a:pt x="0" y="216789"/>
                  </a:lnTo>
                  <a:cubicBezTo>
                    <a:pt x="0" y="248412"/>
                    <a:pt x="25908" y="274415"/>
                    <a:pt x="57626" y="274415"/>
                  </a:cubicBezTo>
                  <a:close/>
                </a:path>
              </a:pathLst>
            </a:custGeom>
            <a:solidFill>
              <a:srgbClr val="008500"/>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7" name="Freeform: Shape 186">
              <a:extLst>
                <a:ext uri="{FF2B5EF4-FFF2-40B4-BE49-F238E27FC236}">
                  <a16:creationId xmlns:a16="http://schemas.microsoft.com/office/drawing/2014/main" id="{5F239BCA-2F55-4AAA-8079-A9351C609F0B}"/>
                </a:ext>
              </a:extLst>
            </p:cNvPr>
            <p:cNvSpPr/>
            <p:nvPr/>
          </p:nvSpPr>
          <p:spPr>
            <a:xfrm>
              <a:off x="2129520" y="2520773"/>
              <a:ext cx="621982" cy="435008"/>
            </a:xfrm>
            <a:custGeom>
              <a:avLst/>
              <a:gdLst>
                <a:gd name="connsiteX0" fmla="*/ 331280 w 621982"/>
                <a:gd name="connsiteY0" fmla="*/ 2 h 435008"/>
                <a:gd name="connsiteX1" fmla="*/ 247841 w 621982"/>
                <a:gd name="connsiteY1" fmla="*/ 83441 h 435008"/>
                <a:gd name="connsiteX2" fmla="*/ 247841 w 621982"/>
                <a:gd name="connsiteY2" fmla="*/ 146592 h 435008"/>
                <a:gd name="connsiteX3" fmla="*/ 83439 w 621982"/>
                <a:gd name="connsiteY3" fmla="*/ 146592 h 435008"/>
                <a:gd name="connsiteX4" fmla="*/ 0 w 621982"/>
                <a:gd name="connsiteY4" fmla="*/ 230030 h 435008"/>
                <a:gd name="connsiteX5" fmla="*/ 0 w 621982"/>
                <a:gd name="connsiteY5" fmla="*/ 283751 h 435008"/>
                <a:gd name="connsiteX6" fmla="*/ 232410 w 621982"/>
                <a:gd name="connsiteY6" fmla="*/ 283751 h 435008"/>
                <a:gd name="connsiteX7" fmla="*/ 315849 w 621982"/>
                <a:gd name="connsiteY7" fmla="*/ 367190 h 435008"/>
                <a:gd name="connsiteX8" fmla="*/ 393001 w 621982"/>
                <a:gd name="connsiteY8" fmla="*/ 435009 h 435008"/>
                <a:gd name="connsiteX9" fmla="*/ 459867 w 621982"/>
                <a:gd name="connsiteY9" fmla="*/ 434437 h 435008"/>
                <a:gd name="connsiteX10" fmla="*/ 459867 w 621982"/>
                <a:gd name="connsiteY10" fmla="*/ 360142 h 435008"/>
                <a:gd name="connsiteX11" fmla="*/ 529876 w 621982"/>
                <a:gd name="connsiteY11" fmla="*/ 290133 h 435008"/>
                <a:gd name="connsiteX12" fmla="*/ 541020 w 621982"/>
                <a:gd name="connsiteY12" fmla="*/ 290133 h 435008"/>
                <a:gd name="connsiteX13" fmla="*/ 621983 w 621982"/>
                <a:gd name="connsiteY13" fmla="*/ 209171 h 435008"/>
                <a:gd name="connsiteX14" fmla="*/ 621983 w 621982"/>
                <a:gd name="connsiteY14" fmla="*/ 2097 h 435008"/>
                <a:gd name="connsiteX15" fmla="*/ 331280 w 621982"/>
                <a:gd name="connsiteY15" fmla="*/ 2 h 435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1982" h="435008">
                  <a:moveTo>
                    <a:pt x="331280" y="2"/>
                  </a:moveTo>
                  <a:cubicBezTo>
                    <a:pt x="285369" y="-284"/>
                    <a:pt x="247841" y="37530"/>
                    <a:pt x="247841" y="83441"/>
                  </a:cubicBezTo>
                  <a:lnTo>
                    <a:pt x="247841" y="146592"/>
                  </a:lnTo>
                  <a:lnTo>
                    <a:pt x="83439" y="146592"/>
                  </a:lnTo>
                  <a:cubicBezTo>
                    <a:pt x="37529" y="146592"/>
                    <a:pt x="0" y="184120"/>
                    <a:pt x="0" y="230030"/>
                  </a:cubicBezTo>
                  <a:lnTo>
                    <a:pt x="0" y="283751"/>
                  </a:lnTo>
                  <a:lnTo>
                    <a:pt x="232410" y="283751"/>
                  </a:lnTo>
                  <a:cubicBezTo>
                    <a:pt x="278321" y="283751"/>
                    <a:pt x="315849" y="321280"/>
                    <a:pt x="315849" y="367190"/>
                  </a:cubicBezTo>
                  <a:cubicBezTo>
                    <a:pt x="312706" y="406052"/>
                    <a:pt x="339947" y="427103"/>
                    <a:pt x="393001" y="435009"/>
                  </a:cubicBezTo>
                  <a:lnTo>
                    <a:pt x="459867" y="434437"/>
                  </a:lnTo>
                  <a:lnTo>
                    <a:pt x="459867" y="360142"/>
                  </a:lnTo>
                  <a:cubicBezTo>
                    <a:pt x="459867" y="321661"/>
                    <a:pt x="491395" y="290133"/>
                    <a:pt x="529876" y="290133"/>
                  </a:cubicBezTo>
                  <a:lnTo>
                    <a:pt x="541020" y="290133"/>
                  </a:lnTo>
                  <a:cubicBezTo>
                    <a:pt x="585597" y="290133"/>
                    <a:pt x="621983" y="253748"/>
                    <a:pt x="621983" y="209171"/>
                  </a:cubicBezTo>
                  <a:lnTo>
                    <a:pt x="621983" y="2097"/>
                  </a:lnTo>
                  <a:lnTo>
                    <a:pt x="331280" y="2"/>
                  </a:lnTo>
                  <a:close/>
                </a:path>
              </a:pathLst>
            </a:custGeom>
            <a:solidFill>
              <a:srgbClr val="008500"/>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8" name="Freeform: Shape 187">
              <a:extLst>
                <a:ext uri="{FF2B5EF4-FFF2-40B4-BE49-F238E27FC236}">
                  <a16:creationId xmlns:a16="http://schemas.microsoft.com/office/drawing/2014/main" id="{DDD7D8B9-DAF5-483C-866C-3D916B54177E}"/>
                </a:ext>
              </a:extLst>
            </p:cNvPr>
            <p:cNvSpPr/>
            <p:nvPr/>
          </p:nvSpPr>
          <p:spPr>
            <a:xfrm>
              <a:off x="1962262" y="2804429"/>
              <a:ext cx="627126" cy="447484"/>
            </a:xfrm>
            <a:custGeom>
              <a:avLst/>
              <a:gdLst>
                <a:gd name="connsiteX0" fmla="*/ 627126 w 627126"/>
                <a:gd name="connsiteY0" fmla="*/ 447485 h 447484"/>
                <a:gd name="connsiteX1" fmla="*/ 627126 w 627126"/>
                <a:gd name="connsiteY1" fmla="*/ 150686 h 447484"/>
                <a:gd name="connsiteX2" fmla="*/ 560260 w 627126"/>
                <a:gd name="connsiteY2" fmla="*/ 151257 h 447484"/>
                <a:gd name="connsiteX3" fmla="*/ 483108 w 627126"/>
                <a:gd name="connsiteY3" fmla="*/ 83439 h 447484"/>
                <a:gd name="connsiteX4" fmla="*/ 399669 w 627126"/>
                <a:gd name="connsiteY4" fmla="*/ 0 h 447484"/>
                <a:gd name="connsiteX5" fmla="*/ 168212 w 627126"/>
                <a:gd name="connsiteY5" fmla="*/ 0 h 447484"/>
                <a:gd name="connsiteX6" fmla="*/ 168212 w 627126"/>
                <a:gd name="connsiteY6" fmla="*/ 69437 h 447484"/>
                <a:gd name="connsiteX7" fmla="*/ 84106 w 627126"/>
                <a:gd name="connsiteY7" fmla="*/ 158401 h 447484"/>
                <a:gd name="connsiteX8" fmla="*/ 0 w 627126"/>
                <a:gd name="connsiteY8" fmla="*/ 158401 h 447484"/>
                <a:gd name="connsiteX9" fmla="*/ 381 w 627126"/>
                <a:gd name="connsiteY9" fmla="*/ 212788 h 447484"/>
                <a:gd name="connsiteX10" fmla="*/ 83820 w 627126"/>
                <a:gd name="connsiteY10" fmla="*/ 296228 h 447484"/>
                <a:gd name="connsiteX11" fmla="*/ 225457 w 627126"/>
                <a:gd name="connsiteY11" fmla="*/ 296228 h 447484"/>
                <a:gd name="connsiteX12" fmla="*/ 318421 w 627126"/>
                <a:gd name="connsiteY12" fmla="*/ 364046 h 447484"/>
                <a:gd name="connsiteX13" fmla="*/ 401860 w 627126"/>
                <a:gd name="connsiteY13" fmla="*/ 447485 h 447484"/>
                <a:gd name="connsiteX14" fmla="*/ 627126 w 627126"/>
                <a:gd name="connsiteY14" fmla="*/ 447485 h 44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7126" h="447484">
                  <a:moveTo>
                    <a:pt x="627126" y="447485"/>
                  </a:moveTo>
                  <a:lnTo>
                    <a:pt x="627126" y="150686"/>
                  </a:lnTo>
                  <a:lnTo>
                    <a:pt x="560260" y="151257"/>
                  </a:lnTo>
                  <a:cubicBezTo>
                    <a:pt x="507301" y="143351"/>
                    <a:pt x="479965" y="122301"/>
                    <a:pt x="483108" y="83439"/>
                  </a:cubicBezTo>
                  <a:cubicBezTo>
                    <a:pt x="483108" y="37529"/>
                    <a:pt x="445580" y="0"/>
                    <a:pt x="399669" y="0"/>
                  </a:cubicBezTo>
                  <a:lnTo>
                    <a:pt x="168212" y="0"/>
                  </a:lnTo>
                  <a:lnTo>
                    <a:pt x="168212" y="69437"/>
                  </a:lnTo>
                  <a:cubicBezTo>
                    <a:pt x="168212" y="115348"/>
                    <a:pt x="130016" y="158401"/>
                    <a:pt x="84106" y="158401"/>
                  </a:cubicBezTo>
                  <a:lnTo>
                    <a:pt x="0" y="158401"/>
                  </a:lnTo>
                  <a:lnTo>
                    <a:pt x="381" y="212788"/>
                  </a:lnTo>
                  <a:cubicBezTo>
                    <a:pt x="667" y="258699"/>
                    <a:pt x="37909" y="296228"/>
                    <a:pt x="83820" y="296228"/>
                  </a:cubicBezTo>
                  <a:lnTo>
                    <a:pt x="225457" y="296228"/>
                  </a:lnTo>
                  <a:cubicBezTo>
                    <a:pt x="307753" y="293180"/>
                    <a:pt x="320326" y="324993"/>
                    <a:pt x="318421" y="364046"/>
                  </a:cubicBezTo>
                  <a:cubicBezTo>
                    <a:pt x="318421" y="409956"/>
                    <a:pt x="355949" y="447485"/>
                    <a:pt x="401860" y="447485"/>
                  </a:cubicBezTo>
                  <a:lnTo>
                    <a:pt x="627126" y="447485"/>
                  </a:lnTo>
                  <a:close/>
                </a:path>
              </a:pathLst>
            </a:custGeom>
            <a:solidFill>
              <a:srgbClr val="008500"/>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9" name="Freeform: Shape 188">
              <a:extLst>
                <a:ext uri="{FF2B5EF4-FFF2-40B4-BE49-F238E27FC236}">
                  <a16:creationId xmlns:a16="http://schemas.microsoft.com/office/drawing/2014/main" id="{24EE76B5-4081-457C-A889-3BD58B9021BF}"/>
                </a:ext>
              </a:extLst>
            </p:cNvPr>
            <p:cNvSpPr/>
            <p:nvPr/>
          </p:nvSpPr>
          <p:spPr>
            <a:xfrm>
              <a:off x="2437369" y="3095990"/>
              <a:ext cx="152019" cy="156019"/>
            </a:xfrm>
            <a:custGeom>
              <a:avLst/>
              <a:gdLst>
                <a:gd name="connsiteX0" fmla="*/ 152019 w 152019"/>
                <a:gd name="connsiteY0" fmla="*/ 0 h 156019"/>
                <a:gd name="connsiteX1" fmla="*/ 57626 w 152019"/>
                <a:gd name="connsiteY1" fmla="*/ 0 h 156019"/>
                <a:gd name="connsiteX2" fmla="*/ 0 w 152019"/>
                <a:gd name="connsiteY2" fmla="*/ 57626 h 156019"/>
                <a:gd name="connsiteX3" fmla="*/ 0 w 152019"/>
                <a:gd name="connsiteY3" fmla="*/ 156019 h 156019"/>
                <a:gd name="connsiteX4" fmla="*/ 152019 w 152019"/>
                <a:gd name="connsiteY4" fmla="*/ 156019 h 156019"/>
                <a:gd name="connsiteX5" fmla="*/ 152019 w 152019"/>
                <a:gd name="connsiteY5" fmla="*/ 0 h 156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019" h="156019">
                  <a:moveTo>
                    <a:pt x="152019" y="0"/>
                  </a:moveTo>
                  <a:lnTo>
                    <a:pt x="57626" y="0"/>
                  </a:lnTo>
                  <a:cubicBezTo>
                    <a:pt x="25908" y="0"/>
                    <a:pt x="0" y="25908"/>
                    <a:pt x="0" y="57626"/>
                  </a:cubicBezTo>
                  <a:lnTo>
                    <a:pt x="0" y="156019"/>
                  </a:lnTo>
                  <a:lnTo>
                    <a:pt x="152019" y="156019"/>
                  </a:lnTo>
                  <a:lnTo>
                    <a:pt x="152019" y="0"/>
                  </a:lnTo>
                  <a:close/>
                </a:path>
              </a:pathLst>
            </a:custGeom>
            <a:solidFill>
              <a:srgbClr val="008500"/>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0" name="Freeform: Shape 189">
              <a:extLst>
                <a:ext uri="{FF2B5EF4-FFF2-40B4-BE49-F238E27FC236}">
                  <a16:creationId xmlns:a16="http://schemas.microsoft.com/office/drawing/2014/main" id="{0DFA18DC-3A3A-4481-B318-5A4B363ED0ED}"/>
                </a:ext>
              </a:extLst>
            </p:cNvPr>
            <p:cNvSpPr/>
            <p:nvPr/>
          </p:nvSpPr>
          <p:spPr>
            <a:xfrm>
              <a:off x="866029" y="2961973"/>
              <a:ext cx="1885569" cy="1438655"/>
            </a:xfrm>
            <a:custGeom>
              <a:avLst/>
              <a:gdLst>
                <a:gd name="connsiteX0" fmla="*/ 945452 w 1885569"/>
                <a:gd name="connsiteY0" fmla="*/ 114776 h 1438655"/>
                <a:gd name="connsiteX1" fmla="*/ 945452 w 1885569"/>
                <a:gd name="connsiteY1" fmla="*/ 205835 h 1438655"/>
                <a:gd name="connsiteX2" fmla="*/ 864489 w 1885569"/>
                <a:gd name="connsiteY2" fmla="*/ 286798 h 1438655"/>
                <a:gd name="connsiteX3" fmla="*/ 558165 w 1885569"/>
                <a:gd name="connsiteY3" fmla="*/ 286798 h 1438655"/>
                <a:gd name="connsiteX4" fmla="*/ 475393 w 1885569"/>
                <a:gd name="connsiteY4" fmla="*/ 359759 h 1438655"/>
                <a:gd name="connsiteX5" fmla="*/ 395002 w 1885569"/>
                <a:gd name="connsiteY5" fmla="*/ 430530 h 1438655"/>
                <a:gd name="connsiteX6" fmla="*/ 57626 w 1885569"/>
                <a:gd name="connsiteY6" fmla="*/ 430530 h 1438655"/>
                <a:gd name="connsiteX7" fmla="*/ 0 w 1885569"/>
                <a:gd name="connsiteY7" fmla="*/ 488156 h 1438655"/>
                <a:gd name="connsiteX8" fmla="*/ 0 w 1885569"/>
                <a:gd name="connsiteY8" fmla="*/ 508159 h 1438655"/>
                <a:gd name="connsiteX9" fmla="*/ 57626 w 1885569"/>
                <a:gd name="connsiteY9" fmla="*/ 565785 h 1438655"/>
                <a:gd name="connsiteX10" fmla="*/ 222885 w 1885569"/>
                <a:gd name="connsiteY10" fmla="*/ 565785 h 1438655"/>
                <a:gd name="connsiteX11" fmla="*/ 303848 w 1885569"/>
                <a:gd name="connsiteY11" fmla="*/ 645890 h 1438655"/>
                <a:gd name="connsiteX12" fmla="*/ 361474 w 1885569"/>
                <a:gd name="connsiteY12" fmla="*/ 702850 h 1438655"/>
                <a:gd name="connsiteX13" fmla="*/ 550736 w 1885569"/>
                <a:gd name="connsiteY13" fmla="*/ 702850 h 1438655"/>
                <a:gd name="connsiteX14" fmla="*/ 631698 w 1885569"/>
                <a:gd name="connsiteY14" fmla="*/ 783812 h 1438655"/>
                <a:gd name="connsiteX15" fmla="*/ 631698 w 1885569"/>
                <a:gd name="connsiteY15" fmla="*/ 924687 h 1438655"/>
                <a:gd name="connsiteX16" fmla="*/ 550736 w 1885569"/>
                <a:gd name="connsiteY16" fmla="*/ 1005649 h 1438655"/>
                <a:gd name="connsiteX17" fmla="*/ 536257 w 1885569"/>
                <a:gd name="connsiteY17" fmla="*/ 1005649 h 1438655"/>
                <a:gd name="connsiteX18" fmla="*/ 478631 w 1885569"/>
                <a:gd name="connsiteY18" fmla="*/ 1063276 h 1438655"/>
                <a:gd name="connsiteX19" fmla="*/ 478631 w 1885569"/>
                <a:gd name="connsiteY19" fmla="*/ 1220914 h 1438655"/>
                <a:gd name="connsiteX20" fmla="*/ 397669 w 1885569"/>
                <a:gd name="connsiteY20" fmla="*/ 1301877 h 1438655"/>
                <a:gd name="connsiteX21" fmla="*/ 883634 w 1885569"/>
                <a:gd name="connsiteY21" fmla="*/ 1301877 h 1438655"/>
                <a:gd name="connsiteX22" fmla="*/ 941261 w 1885569"/>
                <a:gd name="connsiteY22" fmla="*/ 1359503 h 1438655"/>
                <a:gd name="connsiteX23" fmla="*/ 941261 w 1885569"/>
                <a:gd name="connsiteY23" fmla="*/ 1380363 h 1438655"/>
                <a:gd name="connsiteX24" fmla="*/ 941546 w 1885569"/>
                <a:gd name="connsiteY24" fmla="*/ 1380363 h 1438655"/>
                <a:gd name="connsiteX25" fmla="*/ 941546 w 1885569"/>
                <a:gd name="connsiteY25" fmla="*/ 1381030 h 1438655"/>
                <a:gd name="connsiteX26" fmla="*/ 999173 w 1885569"/>
                <a:gd name="connsiteY26" fmla="*/ 1438656 h 1438655"/>
                <a:gd name="connsiteX27" fmla="*/ 1261110 w 1885569"/>
                <a:gd name="connsiteY27" fmla="*/ 1438656 h 1438655"/>
                <a:gd name="connsiteX28" fmla="*/ 1261110 w 1885569"/>
                <a:gd name="connsiteY28" fmla="*/ 1362647 h 1438655"/>
                <a:gd name="connsiteX29" fmla="*/ 1318736 w 1885569"/>
                <a:gd name="connsiteY29" fmla="*/ 1305020 h 1438655"/>
                <a:gd name="connsiteX30" fmla="*/ 1765459 w 1885569"/>
                <a:gd name="connsiteY30" fmla="*/ 1305020 h 1438655"/>
                <a:gd name="connsiteX31" fmla="*/ 1785557 w 1885569"/>
                <a:gd name="connsiteY31" fmla="*/ 1304544 h 1438655"/>
                <a:gd name="connsiteX32" fmla="*/ 1827181 w 1885569"/>
                <a:gd name="connsiteY32" fmla="*/ 1303115 h 1438655"/>
                <a:gd name="connsiteX33" fmla="*/ 1884807 w 1885569"/>
                <a:gd name="connsiteY33" fmla="*/ 1245489 h 1438655"/>
                <a:gd name="connsiteX34" fmla="*/ 1885093 w 1885569"/>
                <a:gd name="connsiteY34" fmla="*/ 865251 h 1438655"/>
                <a:gd name="connsiteX35" fmla="*/ 1789367 w 1885569"/>
                <a:gd name="connsiteY35" fmla="*/ 865251 h 1438655"/>
                <a:gd name="connsiteX36" fmla="*/ 1731740 w 1885569"/>
                <a:gd name="connsiteY36" fmla="*/ 807625 h 1438655"/>
                <a:gd name="connsiteX37" fmla="*/ 1731740 w 1885569"/>
                <a:gd name="connsiteY37" fmla="*/ 629983 h 1438655"/>
                <a:gd name="connsiteX38" fmla="*/ 1789367 w 1885569"/>
                <a:gd name="connsiteY38" fmla="*/ 572357 h 1438655"/>
                <a:gd name="connsiteX39" fmla="*/ 1885474 w 1885569"/>
                <a:gd name="connsiteY39" fmla="*/ 572357 h 1438655"/>
                <a:gd name="connsiteX40" fmla="*/ 1885569 w 1885569"/>
                <a:gd name="connsiteY40" fmla="*/ 495967 h 1438655"/>
                <a:gd name="connsiteX41" fmla="*/ 1805464 w 1885569"/>
                <a:gd name="connsiteY41" fmla="*/ 427101 h 1438655"/>
                <a:gd name="connsiteX42" fmla="*/ 1793653 w 1885569"/>
                <a:gd name="connsiteY42" fmla="*/ 427101 h 1438655"/>
                <a:gd name="connsiteX43" fmla="*/ 1723644 w 1885569"/>
                <a:gd name="connsiteY43" fmla="*/ 357092 h 1438655"/>
                <a:gd name="connsiteX44" fmla="*/ 1723644 w 1885569"/>
                <a:gd name="connsiteY44" fmla="*/ 289750 h 1438655"/>
                <a:gd name="connsiteX45" fmla="*/ 1498378 w 1885569"/>
                <a:gd name="connsiteY45" fmla="*/ 289750 h 1438655"/>
                <a:gd name="connsiteX46" fmla="*/ 1417225 w 1885569"/>
                <a:gd name="connsiteY46" fmla="*/ 225742 h 1438655"/>
                <a:gd name="connsiteX47" fmla="*/ 1415034 w 1885569"/>
                <a:gd name="connsiteY47" fmla="*/ 204025 h 1438655"/>
                <a:gd name="connsiteX48" fmla="*/ 1323308 w 1885569"/>
                <a:gd name="connsiteY48" fmla="*/ 138398 h 1438655"/>
                <a:gd name="connsiteX49" fmla="*/ 1320641 w 1885569"/>
                <a:gd name="connsiteY49" fmla="*/ 138398 h 1438655"/>
                <a:gd name="connsiteX50" fmla="*/ 1180338 w 1885569"/>
                <a:gd name="connsiteY50" fmla="*/ 138398 h 1438655"/>
                <a:gd name="connsiteX51" fmla="*/ 1121950 w 1885569"/>
                <a:gd name="connsiteY51" fmla="*/ 114490 h 1438655"/>
                <a:gd name="connsiteX52" fmla="*/ 1121950 w 1885569"/>
                <a:gd name="connsiteY52" fmla="*/ 114490 h 1438655"/>
                <a:gd name="connsiteX53" fmla="*/ 1115092 w 1885569"/>
                <a:gd name="connsiteY53" fmla="*/ 106966 h 1438655"/>
                <a:gd name="connsiteX54" fmla="*/ 1114616 w 1885569"/>
                <a:gd name="connsiteY54" fmla="*/ 106299 h 1438655"/>
                <a:gd name="connsiteX55" fmla="*/ 1114520 w 1885569"/>
                <a:gd name="connsiteY55" fmla="*/ 106204 h 1438655"/>
                <a:gd name="connsiteX56" fmla="*/ 1114425 w 1885569"/>
                <a:gd name="connsiteY56" fmla="*/ 106108 h 1438655"/>
                <a:gd name="connsiteX57" fmla="*/ 1109853 w 1885569"/>
                <a:gd name="connsiteY57" fmla="*/ 99631 h 1438655"/>
                <a:gd name="connsiteX58" fmla="*/ 1109853 w 1885569"/>
                <a:gd name="connsiteY58" fmla="*/ 99631 h 1438655"/>
                <a:gd name="connsiteX59" fmla="*/ 1108805 w 1885569"/>
                <a:gd name="connsiteY59" fmla="*/ 97917 h 1438655"/>
                <a:gd name="connsiteX60" fmla="*/ 1108805 w 1885569"/>
                <a:gd name="connsiteY60" fmla="*/ 97822 h 1438655"/>
                <a:gd name="connsiteX61" fmla="*/ 1108424 w 1885569"/>
                <a:gd name="connsiteY61" fmla="*/ 97155 h 1438655"/>
                <a:gd name="connsiteX62" fmla="*/ 1108329 w 1885569"/>
                <a:gd name="connsiteY62" fmla="*/ 96964 h 1438655"/>
                <a:gd name="connsiteX63" fmla="*/ 1107853 w 1885569"/>
                <a:gd name="connsiteY63" fmla="*/ 96107 h 1438655"/>
                <a:gd name="connsiteX64" fmla="*/ 1107853 w 1885569"/>
                <a:gd name="connsiteY64" fmla="*/ 96107 h 1438655"/>
                <a:gd name="connsiteX65" fmla="*/ 1107377 w 1885569"/>
                <a:gd name="connsiteY65" fmla="*/ 95250 h 1438655"/>
                <a:gd name="connsiteX66" fmla="*/ 1107377 w 1885569"/>
                <a:gd name="connsiteY66" fmla="*/ 95250 h 1438655"/>
                <a:gd name="connsiteX67" fmla="*/ 1106996 w 1885569"/>
                <a:gd name="connsiteY67" fmla="*/ 94488 h 1438655"/>
                <a:gd name="connsiteX68" fmla="*/ 1106900 w 1885569"/>
                <a:gd name="connsiteY68" fmla="*/ 94393 h 1438655"/>
                <a:gd name="connsiteX69" fmla="*/ 1106424 w 1885569"/>
                <a:gd name="connsiteY69" fmla="*/ 93536 h 1438655"/>
                <a:gd name="connsiteX70" fmla="*/ 1106424 w 1885569"/>
                <a:gd name="connsiteY70" fmla="*/ 93440 h 1438655"/>
                <a:gd name="connsiteX71" fmla="*/ 1106329 w 1885569"/>
                <a:gd name="connsiteY71" fmla="*/ 93154 h 1438655"/>
                <a:gd name="connsiteX72" fmla="*/ 1105948 w 1885569"/>
                <a:gd name="connsiteY72" fmla="*/ 92392 h 1438655"/>
                <a:gd name="connsiteX73" fmla="*/ 1105567 w 1885569"/>
                <a:gd name="connsiteY73" fmla="*/ 91630 h 1438655"/>
                <a:gd name="connsiteX74" fmla="*/ 1105091 w 1885569"/>
                <a:gd name="connsiteY74" fmla="*/ 90678 h 1438655"/>
                <a:gd name="connsiteX75" fmla="*/ 1104995 w 1885569"/>
                <a:gd name="connsiteY75" fmla="*/ 90583 h 1438655"/>
                <a:gd name="connsiteX76" fmla="*/ 1104614 w 1885569"/>
                <a:gd name="connsiteY76" fmla="*/ 89821 h 1438655"/>
                <a:gd name="connsiteX77" fmla="*/ 1104614 w 1885569"/>
                <a:gd name="connsiteY77" fmla="*/ 89821 h 1438655"/>
                <a:gd name="connsiteX78" fmla="*/ 1104233 w 1885569"/>
                <a:gd name="connsiteY78" fmla="*/ 88963 h 1438655"/>
                <a:gd name="connsiteX79" fmla="*/ 1104233 w 1885569"/>
                <a:gd name="connsiteY79" fmla="*/ 88963 h 1438655"/>
                <a:gd name="connsiteX80" fmla="*/ 1103852 w 1885569"/>
                <a:gd name="connsiteY80" fmla="*/ 88011 h 1438655"/>
                <a:gd name="connsiteX81" fmla="*/ 1103662 w 1885569"/>
                <a:gd name="connsiteY81" fmla="*/ 87535 h 1438655"/>
                <a:gd name="connsiteX82" fmla="*/ 1103281 w 1885569"/>
                <a:gd name="connsiteY82" fmla="*/ 86582 h 1438655"/>
                <a:gd name="connsiteX83" fmla="*/ 1103186 w 1885569"/>
                <a:gd name="connsiteY83" fmla="*/ 86392 h 1438655"/>
                <a:gd name="connsiteX84" fmla="*/ 1102614 w 1885569"/>
                <a:gd name="connsiteY84" fmla="*/ 84963 h 1438655"/>
                <a:gd name="connsiteX85" fmla="*/ 1102424 w 1885569"/>
                <a:gd name="connsiteY85" fmla="*/ 84582 h 1438655"/>
                <a:gd name="connsiteX86" fmla="*/ 1097090 w 1885569"/>
                <a:gd name="connsiteY86" fmla="*/ 55245 h 1438655"/>
                <a:gd name="connsiteX87" fmla="*/ 1097090 w 1885569"/>
                <a:gd name="connsiteY87" fmla="*/ 0 h 1438655"/>
                <a:gd name="connsiteX88" fmla="*/ 1029367 w 1885569"/>
                <a:gd name="connsiteY88" fmla="*/ 0 h 1438655"/>
                <a:gd name="connsiteX89" fmla="*/ 945928 w 1885569"/>
                <a:gd name="connsiteY89" fmla="*/ 83439 h 1438655"/>
                <a:gd name="connsiteX90" fmla="*/ 945452 w 1885569"/>
                <a:gd name="connsiteY90" fmla="*/ 114776 h 1438655"/>
                <a:gd name="connsiteX91" fmla="*/ 945452 w 1885569"/>
                <a:gd name="connsiteY91" fmla="*/ 114776 h 1438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885569" h="1438655">
                  <a:moveTo>
                    <a:pt x="945452" y="114776"/>
                  </a:moveTo>
                  <a:lnTo>
                    <a:pt x="945452" y="205835"/>
                  </a:lnTo>
                  <a:cubicBezTo>
                    <a:pt x="945452" y="250412"/>
                    <a:pt x="909066" y="286798"/>
                    <a:pt x="864489" y="286798"/>
                  </a:cubicBezTo>
                  <a:lnTo>
                    <a:pt x="558165" y="286798"/>
                  </a:lnTo>
                  <a:cubicBezTo>
                    <a:pt x="515874" y="286798"/>
                    <a:pt x="480632" y="318706"/>
                    <a:pt x="475393" y="359759"/>
                  </a:cubicBezTo>
                  <a:cubicBezTo>
                    <a:pt x="470249" y="400431"/>
                    <a:pt x="436055" y="430530"/>
                    <a:pt x="395002" y="430530"/>
                  </a:cubicBezTo>
                  <a:lnTo>
                    <a:pt x="57626" y="430530"/>
                  </a:lnTo>
                  <a:cubicBezTo>
                    <a:pt x="25908" y="430530"/>
                    <a:pt x="0" y="456438"/>
                    <a:pt x="0" y="488156"/>
                  </a:cubicBezTo>
                  <a:lnTo>
                    <a:pt x="0" y="508159"/>
                  </a:lnTo>
                  <a:cubicBezTo>
                    <a:pt x="0" y="539877"/>
                    <a:pt x="25908" y="565785"/>
                    <a:pt x="57626" y="565785"/>
                  </a:cubicBezTo>
                  <a:lnTo>
                    <a:pt x="222885" y="565785"/>
                  </a:lnTo>
                  <a:cubicBezTo>
                    <a:pt x="267176" y="565785"/>
                    <a:pt x="303371" y="601599"/>
                    <a:pt x="303848" y="645890"/>
                  </a:cubicBezTo>
                  <a:cubicBezTo>
                    <a:pt x="304229" y="677323"/>
                    <a:pt x="329946" y="702850"/>
                    <a:pt x="361474" y="702850"/>
                  </a:cubicBezTo>
                  <a:lnTo>
                    <a:pt x="550736" y="702850"/>
                  </a:lnTo>
                  <a:cubicBezTo>
                    <a:pt x="595313" y="702850"/>
                    <a:pt x="631698" y="739235"/>
                    <a:pt x="631698" y="783812"/>
                  </a:cubicBezTo>
                  <a:lnTo>
                    <a:pt x="631698" y="924687"/>
                  </a:lnTo>
                  <a:cubicBezTo>
                    <a:pt x="631698" y="969264"/>
                    <a:pt x="595313" y="1005649"/>
                    <a:pt x="550736" y="1005649"/>
                  </a:cubicBezTo>
                  <a:lnTo>
                    <a:pt x="536257" y="1005649"/>
                  </a:lnTo>
                  <a:cubicBezTo>
                    <a:pt x="504539" y="1005649"/>
                    <a:pt x="478631" y="1031557"/>
                    <a:pt x="478631" y="1063276"/>
                  </a:cubicBezTo>
                  <a:lnTo>
                    <a:pt x="478631" y="1220914"/>
                  </a:lnTo>
                  <a:cubicBezTo>
                    <a:pt x="478631" y="1265491"/>
                    <a:pt x="442246" y="1301877"/>
                    <a:pt x="397669" y="1301877"/>
                  </a:cubicBezTo>
                  <a:lnTo>
                    <a:pt x="883634" y="1301877"/>
                  </a:lnTo>
                  <a:cubicBezTo>
                    <a:pt x="915353" y="1301877"/>
                    <a:pt x="941261" y="1327785"/>
                    <a:pt x="941261" y="1359503"/>
                  </a:cubicBezTo>
                  <a:lnTo>
                    <a:pt x="941261" y="1380363"/>
                  </a:lnTo>
                  <a:lnTo>
                    <a:pt x="941546" y="1380363"/>
                  </a:lnTo>
                  <a:lnTo>
                    <a:pt x="941546" y="1381030"/>
                  </a:lnTo>
                  <a:cubicBezTo>
                    <a:pt x="941546" y="1412748"/>
                    <a:pt x="967454" y="1438656"/>
                    <a:pt x="999173" y="1438656"/>
                  </a:cubicBezTo>
                  <a:lnTo>
                    <a:pt x="1261110" y="1438656"/>
                  </a:lnTo>
                  <a:lnTo>
                    <a:pt x="1261110" y="1362647"/>
                  </a:lnTo>
                  <a:cubicBezTo>
                    <a:pt x="1261110" y="1330928"/>
                    <a:pt x="1287018" y="1305020"/>
                    <a:pt x="1318736" y="1305020"/>
                  </a:cubicBezTo>
                  <a:lnTo>
                    <a:pt x="1765459" y="1305020"/>
                  </a:lnTo>
                  <a:lnTo>
                    <a:pt x="1785557" y="1304544"/>
                  </a:lnTo>
                  <a:lnTo>
                    <a:pt x="1827181" y="1303115"/>
                  </a:lnTo>
                  <a:cubicBezTo>
                    <a:pt x="1858804" y="1302067"/>
                    <a:pt x="1884807" y="1277207"/>
                    <a:pt x="1884807" y="1245489"/>
                  </a:cubicBezTo>
                  <a:cubicBezTo>
                    <a:pt x="1884807" y="1118806"/>
                    <a:pt x="1884902" y="991933"/>
                    <a:pt x="1885093" y="865251"/>
                  </a:cubicBezTo>
                  <a:lnTo>
                    <a:pt x="1789367" y="865251"/>
                  </a:lnTo>
                  <a:cubicBezTo>
                    <a:pt x="1757648" y="865251"/>
                    <a:pt x="1731740" y="839343"/>
                    <a:pt x="1731740" y="807625"/>
                  </a:cubicBezTo>
                  <a:lnTo>
                    <a:pt x="1731740" y="629983"/>
                  </a:lnTo>
                  <a:cubicBezTo>
                    <a:pt x="1731740" y="598265"/>
                    <a:pt x="1757648" y="572357"/>
                    <a:pt x="1789367" y="572357"/>
                  </a:cubicBezTo>
                  <a:lnTo>
                    <a:pt x="1885474" y="572357"/>
                  </a:lnTo>
                  <a:lnTo>
                    <a:pt x="1885569" y="495967"/>
                  </a:lnTo>
                  <a:cubicBezTo>
                    <a:pt x="1879663" y="457009"/>
                    <a:pt x="1845945" y="427101"/>
                    <a:pt x="1805464" y="427101"/>
                  </a:cubicBezTo>
                  <a:lnTo>
                    <a:pt x="1793653" y="427101"/>
                  </a:lnTo>
                  <a:cubicBezTo>
                    <a:pt x="1755172" y="427101"/>
                    <a:pt x="1723644" y="395573"/>
                    <a:pt x="1723644" y="357092"/>
                  </a:cubicBezTo>
                  <a:lnTo>
                    <a:pt x="1723644" y="289750"/>
                  </a:lnTo>
                  <a:lnTo>
                    <a:pt x="1498378" y="289750"/>
                  </a:lnTo>
                  <a:cubicBezTo>
                    <a:pt x="1459135" y="289750"/>
                    <a:pt x="1426083" y="262318"/>
                    <a:pt x="1417225" y="225742"/>
                  </a:cubicBezTo>
                  <a:cubicBezTo>
                    <a:pt x="1415415" y="218313"/>
                    <a:pt x="1414748" y="211741"/>
                    <a:pt x="1415034" y="204025"/>
                  </a:cubicBezTo>
                  <a:cubicBezTo>
                    <a:pt x="1416272" y="166211"/>
                    <a:pt x="1402842" y="135826"/>
                    <a:pt x="1323308" y="138398"/>
                  </a:cubicBezTo>
                  <a:cubicBezTo>
                    <a:pt x="1322356" y="138398"/>
                    <a:pt x="1321594" y="138398"/>
                    <a:pt x="1320641" y="138398"/>
                  </a:cubicBezTo>
                  <a:lnTo>
                    <a:pt x="1180338" y="138398"/>
                  </a:lnTo>
                  <a:cubicBezTo>
                    <a:pt x="1157669" y="138398"/>
                    <a:pt x="1137095" y="129254"/>
                    <a:pt x="1121950" y="114490"/>
                  </a:cubicBezTo>
                  <a:lnTo>
                    <a:pt x="1121950" y="114490"/>
                  </a:lnTo>
                  <a:cubicBezTo>
                    <a:pt x="1119569" y="112109"/>
                    <a:pt x="1117283" y="109633"/>
                    <a:pt x="1115092" y="106966"/>
                  </a:cubicBezTo>
                  <a:lnTo>
                    <a:pt x="1114616" y="106299"/>
                  </a:lnTo>
                  <a:lnTo>
                    <a:pt x="1114520" y="106204"/>
                  </a:lnTo>
                  <a:lnTo>
                    <a:pt x="1114425" y="106108"/>
                  </a:lnTo>
                  <a:cubicBezTo>
                    <a:pt x="1112806" y="104013"/>
                    <a:pt x="1111282" y="101822"/>
                    <a:pt x="1109853" y="99631"/>
                  </a:cubicBezTo>
                  <a:lnTo>
                    <a:pt x="1109853" y="99631"/>
                  </a:lnTo>
                  <a:cubicBezTo>
                    <a:pt x="1109472" y="99060"/>
                    <a:pt x="1109186" y="98488"/>
                    <a:pt x="1108805" y="97917"/>
                  </a:cubicBezTo>
                  <a:lnTo>
                    <a:pt x="1108805" y="97822"/>
                  </a:lnTo>
                  <a:lnTo>
                    <a:pt x="1108424" y="97155"/>
                  </a:lnTo>
                  <a:lnTo>
                    <a:pt x="1108329" y="96964"/>
                  </a:lnTo>
                  <a:lnTo>
                    <a:pt x="1107853" y="96107"/>
                  </a:lnTo>
                  <a:lnTo>
                    <a:pt x="1107853" y="96107"/>
                  </a:lnTo>
                  <a:lnTo>
                    <a:pt x="1107377" y="95250"/>
                  </a:lnTo>
                  <a:lnTo>
                    <a:pt x="1107377" y="95250"/>
                  </a:lnTo>
                  <a:lnTo>
                    <a:pt x="1106996" y="94488"/>
                  </a:lnTo>
                  <a:lnTo>
                    <a:pt x="1106900" y="94393"/>
                  </a:lnTo>
                  <a:lnTo>
                    <a:pt x="1106424" y="93536"/>
                  </a:lnTo>
                  <a:lnTo>
                    <a:pt x="1106424" y="93440"/>
                  </a:lnTo>
                  <a:lnTo>
                    <a:pt x="1106329" y="93154"/>
                  </a:lnTo>
                  <a:lnTo>
                    <a:pt x="1105948" y="92392"/>
                  </a:lnTo>
                  <a:lnTo>
                    <a:pt x="1105567" y="91630"/>
                  </a:lnTo>
                  <a:lnTo>
                    <a:pt x="1105091" y="90678"/>
                  </a:lnTo>
                  <a:lnTo>
                    <a:pt x="1104995" y="90583"/>
                  </a:lnTo>
                  <a:lnTo>
                    <a:pt x="1104614" y="89821"/>
                  </a:lnTo>
                  <a:lnTo>
                    <a:pt x="1104614" y="89821"/>
                  </a:lnTo>
                  <a:lnTo>
                    <a:pt x="1104233" y="88963"/>
                  </a:lnTo>
                  <a:lnTo>
                    <a:pt x="1104233" y="88963"/>
                  </a:lnTo>
                  <a:lnTo>
                    <a:pt x="1103852" y="88011"/>
                  </a:lnTo>
                  <a:lnTo>
                    <a:pt x="1103662" y="87535"/>
                  </a:lnTo>
                  <a:lnTo>
                    <a:pt x="1103281" y="86582"/>
                  </a:lnTo>
                  <a:lnTo>
                    <a:pt x="1103186" y="86392"/>
                  </a:lnTo>
                  <a:lnTo>
                    <a:pt x="1102614" y="84963"/>
                  </a:lnTo>
                  <a:lnTo>
                    <a:pt x="1102424" y="84582"/>
                  </a:lnTo>
                  <a:cubicBezTo>
                    <a:pt x="1098995" y="75438"/>
                    <a:pt x="1097090" y="65532"/>
                    <a:pt x="1097090" y="55245"/>
                  </a:cubicBezTo>
                  <a:lnTo>
                    <a:pt x="1097090" y="0"/>
                  </a:lnTo>
                  <a:lnTo>
                    <a:pt x="1029367" y="0"/>
                  </a:lnTo>
                  <a:cubicBezTo>
                    <a:pt x="983456" y="0"/>
                    <a:pt x="945928" y="37529"/>
                    <a:pt x="945928" y="83439"/>
                  </a:cubicBezTo>
                  <a:lnTo>
                    <a:pt x="945452" y="114776"/>
                  </a:lnTo>
                  <a:lnTo>
                    <a:pt x="945452" y="114776"/>
                  </a:lnTo>
                  <a:close/>
                </a:path>
              </a:pathLst>
            </a:custGeom>
            <a:solidFill>
              <a:srgbClr val="008500"/>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1" name="Freeform: Shape 190">
              <a:extLst>
                <a:ext uri="{FF2B5EF4-FFF2-40B4-BE49-F238E27FC236}">
                  <a16:creationId xmlns:a16="http://schemas.microsoft.com/office/drawing/2014/main" id="{4A56189D-EB6B-4926-A6EB-5FC2BE8EC3C6}"/>
                </a:ext>
              </a:extLst>
            </p:cNvPr>
            <p:cNvSpPr/>
            <p:nvPr/>
          </p:nvSpPr>
          <p:spPr>
            <a:xfrm>
              <a:off x="1972549" y="4846494"/>
              <a:ext cx="135254" cy="128873"/>
            </a:xfrm>
            <a:custGeom>
              <a:avLst/>
              <a:gdLst>
                <a:gd name="connsiteX0" fmla="*/ 57626 w 135254"/>
                <a:gd name="connsiteY0" fmla="*/ 128874 h 128873"/>
                <a:gd name="connsiteX1" fmla="*/ 77629 w 135254"/>
                <a:gd name="connsiteY1" fmla="*/ 128874 h 128873"/>
                <a:gd name="connsiteX2" fmla="*/ 135255 w 135254"/>
                <a:gd name="connsiteY2" fmla="*/ 71247 h 128873"/>
                <a:gd name="connsiteX3" fmla="*/ 135255 w 135254"/>
                <a:gd name="connsiteY3" fmla="*/ 57626 h 128873"/>
                <a:gd name="connsiteX4" fmla="*/ 77629 w 135254"/>
                <a:gd name="connsiteY4" fmla="*/ 0 h 128873"/>
                <a:gd name="connsiteX5" fmla="*/ 57626 w 135254"/>
                <a:gd name="connsiteY5" fmla="*/ 0 h 128873"/>
                <a:gd name="connsiteX6" fmla="*/ 0 w 135254"/>
                <a:gd name="connsiteY6" fmla="*/ 57626 h 128873"/>
                <a:gd name="connsiteX7" fmla="*/ 0 w 135254"/>
                <a:gd name="connsiteY7" fmla="*/ 71247 h 128873"/>
                <a:gd name="connsiteX8" fmla="*/ 57626 w 135254"/>
                <a:gd name="connsiteY8" fmla="*/ 128874 h 12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4" h="128873">
                  <a:moveTo>
                    <a:pt x="57626" y="128874"/>
                  </a:moveTo>
                  <a:lnTo>
                    <a:pt x="77629" y="128874"/>
                  </a:lnTo>
                  <a:cubicBezTo>
                    <a:pt x="109347" y="128874"/>
                    <a:pt x="135255" y="102965"/>
                    <a:pt x="135255" y="71247"/>
                  </a:cubicBezTo>
                  <a:lnTo>
                    <a:pt x="135255" y="57626"/>
                  </a:lnTo>
                  <a:cubicBezTo>
                    <a:pt x="135255" y="25908"/>
                    <a:pt x="109347" y="0"/>
                    <a:pt x="77629" y="0"/>
                  </a:cubicBezTo>
                  <a:lnTo>
                    <a:pt x="57626" y="0"/>
                  </a:lnTo>
                  <a:cubicBezTo>
                    <a:pt x="25908" y="0"/>
                    <a:pt x="0" y="25908"/>
                    <a:pt x="0" y="57626"/>
                  </a:cubicBezTo>
                  <a:lnTo>
                    <a:pt x="0" y="71247"/>
                  </a:lnTo>
                  <a:cubicBezTo>
                    <a:pt x="0" y="102965"/>
                    <a:pt x="25908" y="128874"/>
                    <a:pt x="57626" y="128874"/>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2" name="Freeform: Shape 191">
              <a:extLst>
                <a:ext uri="{FF2B5EF4-FFF2-40B4-BE49-F238E27FC236}">
                  <a16:creationId xmlns:a16="http://schemas.microsoft.com/office/drawing/2014/main" id="{231B8844-BF3E-4DC9-88A3-2AB5A2AB1D0E}"/>
                </a:ext>
              </a:extLst>
            </p:cNvPr>
            <p:cNvSpPr/>
            <p:nvPr/>
          </p:nvSpPr>
          <p:spPr>
            <a:xfrm>
              <a:off x="2926191" y="4710763"/>
              <a:ext cx="299656" cy="417766"/>
            </a:xfrm>
            <a:custGeom>
              <a:avLst/>
              <a:gdLst>
                <a:gd name="connsiteX0" fmla="*/ 57626 w 299656"/>
                <a:gd name="connsiteY0" fmla="*/ 417767 h 417766"/>
                <a:gd name="connsiteX1" fmla="*/ 77629 w 299656"/>
                <a:gd name="connsiteY1" fmla="*/ 417767 h 417766"/>
                <a:gd name="connsiteX2" fmla="*/ 135255 w 299656"/>
                <a:gd name="connsiteY2" fmla="*/ 360140 h 417766"/>
                <a:gd name="connsiteX3" fmla="*/ 135255 w 299656"/>
                <a:gd name="connsiteY3" fmla="*/ 216217 h 417766"/>
                <a:gd name="connsiteX4" fmla="*/ 216218 w 299656"/>
                <a:gd name="connsiteY4" fmla="*/ 135255 h 417766"/>
                <a:gd name="connsiteX5" fmla="*/ 242030 w 299656"/>
                <a:gd name="connsiteY5" fmla="*/ 135255 h 417766"/>
                <a:gd name="connsiteX6" fmla="*/ 299656 w 299656"/>
                <a:gd name="connsiteY6" fmla="*/ 77629 h 417766"/>
                <a:gd name="connsiteX7" fmla="*/ 299656 w 299656"/>
                <a:gd name="connsiteY7" fmla="*/ 57626 h 417766"/>
                <a:gd name="connsiteX8" fmla="*/ 242030 w 299656"/>
                <a:gd name="connsiteY8" fmla="*/ 0 h 417766"/>
                <a:gd name="connsiteX9" fmla="*/ 77629 w 299656"/>
                <a:gd name="connsiteY9" fmla="*/ 0 h 417766"/>
                <a:gd name="connsiteX10" fmla="*/ 57626 w 299656"/>
                <a:gd name="connsiteY10" fmla="*/ 0 h 417766"/>
                <a:gd name="connsiteX11" fmla="*/ 56197 w 299656"/>
                <a:gd name="connsiteY11" fmla="*/ 0 h 417766"/>
                <a:gd name="connsiteX12" fmla="*/ 56197 w 299656"/>
                <a:gd name="connsiteY12" fmla="*/ 0 h 417766"/>
                <a:gd name="connsiteX13" fmla="*/ 54769 w 299656"/>
                <a:gd name="connsiteY13" fmla="*/ 95 h 417766"/>
                <a:gd name="connsiteX14" fmla="*/ 54769 w 299656"/>
                <a:gd name="connsiteY14" fmla="*/ 95 h 417766"/>
                <a:gd name="connsiteX15" fmla="*/ 53340 w 299656"/>
                <a:gd name="connsiteY15" fmla="*/ 190 h 417766"/>
                <a:gd name="connsiteX16" fmla="*/ 53340 w 299656"/>
                <a:gd name="connsiteY16" fmla="*/ 190 h 417766"/>
                <a:gd name="connsiteX17" fmla="*/ 51911 w 299656"/>
                <a:gd name="connsiteY17" fmla="*/ 286 h 417766"/>
                <a:gd name="connsiteX18" fmla="*/ 51911 w 299656"/>
                <a:gd name="connsiteY18" fmla="*/ 286 h 417766"/>
                <a:gd name="connsiteX19" fmla="*/ 50482 w 299656"/>
                <a:gd name="connsiteY19" fmla="*/ 476 h 417766"/>
                <a:gd name="connsiteX20" fmla="*/ 50482 w 299656"/>
                <a:gd name="connsiteY20" fmla="*/ 476 h 417766"/>
                <a:gd name="connsiteX21" fmla="*/ 49054 w 299656"/>
                <a:gd name="connsiteY21" fmla="*/ 667 h 417766"/>
                <a:gd name="connsiteX22" fmla="*/ 49054 w 299656"/>
                <a:gd name="connsiteY22" fmla="*/ 667 h 417766"/>
                <a:gd name="connsiteX23" fmla="*/ 47625 w 299656"/>
                <a:gd name="connsiteY23" fmla="*/ 857 h 417766"/>
                <a:gd name="connsiteX24" fmla="*/ 47625 w 299656"/>
                <a:gd name="connsiteY24" fmla="*/ 857 h 417766"/>
                <a:gd name="connsiteX25" fmla="*/ 46196 w 299656"/>
                <a:gd name="connsiteY25" fmla="*/ 1143 h 417766"/>
                <a:gd name="connsiteX26" fmla="*/ 46196 w 299656"/>
                <a:gd name="connsiteY26" fmla="*/ 1143 h 417766"/>
                <a:gd name="connsiteX27" fmla="*/ 44768 w 299656"/>
                <a:gd name="connsiteY27" fmla="*/ 1429 h 417766"/>
                <a:gd name="connsiteX28" fmla="*/ 44768 w 299656"/>
                <a:gd name="connsiteY28" fmla="*/ 1429 h 417766"/>
                <a:gd name="connsiteX29" fmla="*/ 43339 w 299656"/>
                <a:gd name="connsiteY29" fmla="*/ 1809 h 417766"/>
                <a:gd name="connsiteX30" fmla="*/ 43339 w 299656"/>
                <a:gd name="connsiteY30" fmla="*/ 1809 h 417766"/>
                <a:gd name="connsiteX31" fmla="*/ 42005 w 299656"/>
                <a:gd name="connsiteY31" fmla="*/ 2191 h 417766"/>
                <a:gd name="connsiteX32" fmla="*/ 42005 w 299656"/>
                <a:gd name="connsiteY32" fmla="*/ 2191 h 417766"/>
                <a:gd name="connsiteX33" fmla="*/ 40672 w 299656"/>
                <a:gd name="connsiteY33" fmla="*/ 2572 h 417766"/>
                <a:gd name="connsiteX34" fmla="*/ 40672 w 299656"/>
                <a:gd name="connsiteY34" fmla="*/ 2572 h 417766"/>
                <a:gd name="connsiteX35" fmla="*/ 39338 w 299656"/>
                <a:gd name="connsiteY35" fmla="*/ 3048 h 417766"/>
                <a:gd name="connsiteX36" fmla="*/ 39338 w 299656"/>
                <a:gd name="connsiteY36" fmla="*/ 3048 h 417766"/>
                <a:gd name="connsiteX37" fmla="*/ 38005 w 299656"/>
                <a:gd name="connsiteY37" fmla="*/ 3524 h 417766"/>
                <a:gd name="connsiteX38" fmla="*/ 38005 w 299656"/>
                <a:gd name="connsiteY38" fmla="*/ 3524 h 417766"/>
                <a:gd name="connsiteX39" fmla="*/ 36671 w 299656"/>
                <a:gd name="connsiteY39" fmla="*/ 4000 h 417766"/>
                <a:gd name="connsiteX40" fmla="*/ 36671 w 299656"/>
                <a:gd name="connsiteY40" fmla="*/ 4000 h 417766"/>
                <a:gd name="connsiteX41" fmla="*/ 35338 w 299656"/>
                <a:gd name="connsiteY41" fmla="*/ 4572 h 417766"/>
                <a:gd name="connsiteX42" fmla="*/ 35338 w 299656"/>
                <a:gd name="connsiteY42" fmla="*/ 4572 h 417766"/>
                <a:gd name="connsiteX43" fmla="*/ 34099 w 299656"/>
                <a:gd name="connsiteY43" fmla="*/ 5143 h 417766"/>
                <a:gd name="connsiteX44" fmla="*/ 34099 w 299656"/>
                <a:gd name="connsiteY44" fmla="*/ 5143 h 417766"/>
                <a:gd name="connsiteX45" fmla="*/ 32861 w 299656"/>
                <a:gd name="connsiteY45" fmla="*/ 5715 h 417766"/>
                <a:gd name="connsiteX46" fmla="*/ 32861 w 299656"/>
                <a:gd name="connsiteY46" fmla="*/ 5715 h 417766"/>
                <a:gd name="connsiteX47" fmla="*/ 31623 w 299656"/>
                <a:gd name="connsiteY47" fmla="*/ 6382 h 417766"/>
                <a:gd name="connsiteX48" fmla="*/ 31623 w 299656"/>
                <a:gd name="connsiteY48" fmla="*/ 6382 h 417766"/>
                <a:gd name="connsiteX49" fmla="*/ 30385 w 299656"/>
                <a:gd name="connsiteY49" fmla="*/ 7048 h 417766"/>
                <a:gd name="connsiteX50" fmla="*/ 30385 w 299656"/>
                <a:gd name="connsiteY50" fmla="*/ 7048 h 417766"/>
                <a:gd name="connsiteX51" fmla="*/ 29146 w 299656"/>
                <a:gd name="connsiteY51" fmla="*/ 7715 h 417766"/>
                <a:gd name="connsiteX52" fmla="*/ 29146 w 299656"/>
                <a:gd name="connsiteY52" fmla="*/ 7715 h 417766"/>
                <a:gd name="connsiteX53" fmla="*/ 27908 w 299656"/>
                <a:gd name="connsiteY53" fmla="*/ 8382 h 417766"/>
                <a:gd name="connsiteX54" fmla="*/ 27908 w 299656"/>
                <a:gd name="connsiteY54" fmla="*/ 8382 h 417766"/>
                <a:gd name="connsiteX55" fmla="*/ 26765 w 299656"/>
                <a:gd name="connsiteY55" fmla="*/ 9144 h 417766"/>
                <a:gd name="connsiteX56" fmla="*/ 26765 w 299656"/>
                <a:gd name="connsiteY56" fmla="*/ 9144 h 417766"/>
                <a:gd name="connsiteX57" fmla="*/ 25622 w 299656"/>
                <a:gd name="connsiteY57" fmla="*/ 9906 h 417766"/>
                <a:gd name="connsiteX58" fmla="*/ 25622 w 299656"/>
                <a:gd name="connsiteY58" fmla="*/ 9906 h 417766"/>
                <a:gd name="connsiteX59" fmla="*/ 24479 w 299656"/>
                <a:gd name="connsiteY59" fmla="*/ 10668 h 417766"/>
                <a:gd name="connsiteX60" fmla="*/ 24479 w 299656"/>
                <a:gd name="connsiteY60" fmla="*/ 10668 h 417766"/>
                <a:gd name="connsiteX61" fmla="*/ 23336 w 299656"/>
                <a:gd name="connsiteY61" fmla="*/ 11525 h 417766"/>
                <a:gd name="connsiteX62" fmla="*/ 23336 w 299656"/>
                <a:gd name="connsiteY62" fmla="*/ 11525 h 417766"/>
                <a:gd name="connsiteX63" fmla="*/ 22193 w 299656"/>
                <a:gd name="connsiteY63" fmla="*/ 12382 h 417766"/>
                <a:gd name="connsiteX64" fmla="*/ 22193 w 299656"/>
                <a:gd name="connsiteY64" fmla="*/ 12382 h 417766"/>
                <a:gd name="connsiteX65" fmla="*/ 21146 w 299656"/>
                <a:gd name="connsiteY65" fmla="*/ 13240 h 417766"/>
                <a:gd name="connsiteX66" fmla="*/ 21146 w 299656"/>
                <a:gd name="connsiteY66" fmla="*/ 13240 h 417766"/>
                <a:gd name="connsiteX67" fmla="*/ 20098 w 299656"/>
                <a:gd name="connsiteY67" fmla="*/ 14097 h 417766"/>
                <a:gd name="connsiteX68" fmla="*/ 20098 w 299656"/>
                <a:gd name="connsiteY68" fmla="*/ 14097 h 417766"/>
                <a:gd name="connsiteX69" fmla="*/ 19050 w 299656"/>
                <a:gd name="connsiteY69" fmla="*/ 15049 h 417766"/>
                <a:gd name="connsiteX70" fmla="*/ 19050 w 299656"/>
                <a:gd name="connsiteY70" fmla="*/ 15049 h 417766"/>
                <a:gd name="connsiteX71" fmla="*/ 18002 w 299656"/>
                <a:gd name="connsiteY71" fmla="*/ 16002 h 417766"/>
                <a:gd name="connsiteX72" fmla="*/ 18002 w 299656"/>
                <a:gd name="connsiteY72" fmla="*/ 16002 h 417766"/>
                <a:gd name="connsiteX73" fmla="*/ 17050 w 299656"/>
                <a:gd name="connsiteY73" fmla="*/ 16954 h 417766"/>
                <a:gd name="connsiteX74" fmla="*/ 17050 w 299656"/>
                <a:gd name="connsiteY74" fmla="*/ 16954 h 417766"/>
                <a:gd name="connsiteX75" fmla="*/ 16097 w 299656"/>
                <a:gd name="connsiteY75" fmla="*/ 17907 h 417766"/>
                <a:gd name="connsiteX76" fmla="*/ 16097 w 299656"/>
                <a:gd name="connsiteY76" fmla="*/ 17907 h 417766"/>
                <a:gd name="connsiteX77" fmla="*/ 15145 w 299656"/>
                <a:gd name="connsiteY77" fmla="*/ 18955 h 417766"/>
                <a:gd name="connsiteX78" fmla="*/ 15145 w 299656"/>
                <a:gd name="connsiteY78" fmla="*/ 18955 h 417766"/>
                <a:gd name="connsiteX79" fmla="*/ 14192 w 299656"/>
                <a:gd name="connsiteY79" fmla="*/ 20002 h 417766"/>
                <a:gd name="connsiteX80" fmla="*/ 14192 w 299656"/>
                <a:gd name="connsiteY80" fmla="*/ 20002 h 417766"/>
                <a:gd name="connsiteX81" fmla="*/ 13335 w 299656"/>
                <a:gd name="connsiteY81" fmla="*/ 21050 h 417766"/>
                <a:gd name="connsiteX82" fmla="*/ 13335 w 299656"/>
                <a:gd name="connsiteY82" fmla="*/ 21050 h 417766"/>
                <a:gd name="connsiteX83" fmla="*/ 12478 w 299656"/>
                <a:gd name="connsiteY83" fmla="*/ 22098 h 417766"/>
                <a:gd name="connsiteX84" fmla="*/ 12478 w 299656"/>
                <a:gd name="connsiteY84" fmla="*/ 22098 h 417766"/>
                <a:gd name="connsiteX85" fmla="*/ 11621 w 299656"/>
                <a:gd name="connsiteY85" fmla="*/ 23146 h 417766"/>
                <a:gd name="connsiteX86" fmla="*/ 11621 w 299656"/>
                <a:gd name="connsiteY86" fmla="*/ 23146 h 417766"/>
                <a:gd name="connsiteX87" fmla="*/ 10763 w 299656"/>
                <a:gd name="connsiteY87" fmla="*/ 24289 h 417766"/>
                <a:gd name="connsiteX88" fmla="*/ 10763 w 299656"/>
                <a:gd name="connsiteY88" fmla="*/ 24289 h 417766"/>
                <a:gd name="connsiteX89" fmla="*/ 10001 w 299656"/>
                <a:gd name="connsiteY89" fmla="*/ 25432 h 417766"/>
                <a:gd name="connsiteX90" fmla="*/ 10001 w 299656"/>
                <a:gd name="connsiteY90" fmla="*/ 25432 h 417766"/>
                <a:gd name="connsiteX91" fmla="*/ 9239 w 299656"/>
                <a:gd name="connsiteY91" fmla="*/ 26575 h 417766"/>
                <a:gd name="connsiteX92" fmla="*/ 9239 w 299656"/>
                <a:gd name="connsiteY92" fmla="*/ 26575 h 417766"/>
                <a:gd name="connsiteX93" fmla="*/ 8477 w 299656"/>
                <a:gd name="connsiteY93" fmla="*/ 27717 h 417766"/>
                <a:gd name="connsiteX94" fmla="*/ 8477 w 299656"/>
                <a:gd name="connsiteY94" fmla="*/ 27717 h 417766"/>
                <a:gd name="connsiteX95" fmla="*/ 7811 w 299656"/>
                <a:gd name="connsiteY95" fmla="*/ 28956 h 417766"/>
                <a:gd name="connsiteX96" fmla="*/ 7811 w 299656"/>
                <a:gd name="connsiteY96" fmla="*/ 28956 h 417766"/>
                <a:gd name="connsiteX97" fmla="*/ 7144 w 299656"/>
                <a:gd name="connsiteY97" fmla="*/ 30194 h 417766"/>
                <a:gd name="connsiteX98" fmla="*/ 7144 w 299656"/>
                <a:gd name="connsiteY98" fmla="*/ 30194 h 417766"/>
                <a:gd name="connsiteX99" fmla="*/ 6477 w 299656"/>
                <a:gd name="connsiteY99" fmla="*/ 31432 h 417766"/>
                <a:gd name="connsiteX100" fmla="*/ 6477 w 299656"/>
                <a:gd name="connsiteY100" fmla="*/ 31432 h 417766"/>
                <a:gd name="connsiteX101" fmla="*/ 5810 w 299656"/>
                <a:gd name="connsiteY101" fmla="*/ 32671 h 417766"/>
                <a:gd name="connsiteX102" fmla="*/ 5810 w 299656"/>
                <a:gd name="connsiteY102" fmla="*/ 32671 h 417766"/>
                <a:gd name="connsiteX103" fmla="*/ 5239 w 299656"/>
                <a:gd name="connsiteY103" fmla="*/ 33909 h 417766"/>
                <a:gd name="connsiteX104" fmla="*/ 5239 w 299656"/>
                <a:gd name="connsiteY104" fmla="*/ 33909 h 417766"/>
                <a:gd name="connsiteX105" fmla="*/ 4667 w 299656"/>
                <a:gd name="connsiteY105" fmla="*/ 35147 h 417766"/>
                <a:gd name="connsiteX106" fmla="*/ 4667 w 299656"/>
                <a:gd name="connsiteY106" fmla="*/ 35147 h 417766"/>
                <a:gd name="connsiteX107" fmla="*/ 4096 w 299656"/>
                <a:gd name="connsiteY107" fmla="*/ 36481 h 417766"/>
                <a:gd name="connsiteX108" fmla="*/ 4096 w 299656"/>
                <a:gd name="connsiteY108" fmla="*/ 36481 h 417766"/>
                <a:gd name="connsiteX109" fmla="*/ 3620 w 299656"/>
                <a:gd name="connsiteY109" fmla="*/ 37814 h 417766"/>
                <a:gd name="connsiteX110" fmla="*/ 3620 w 299656"/>
                <a:gd name="connsiteY110" fmla="*/ 37814 h 417766"/>
                <a:gd name="connsiteX111" fmla="*/ 3143 w 299656"/>
                <a:gd name="connsiteY111" fmla="*/ 39148 h 417766"/>
                <a:gd name="connsiteX112" fmla="*/ 3143 w 299656"/>
                <a:gd name="connsiteY112" fmla="*/ 39148 h 417766"/>
                <a:gd name="connsiteX113" fmla="*/ 2667 w 299656"/>
                <a:gd name="connsiteY113" fmla="*/ 40481 h 417766"/>
                <a:gd name="connsiteX114" fmla="*/ 2667 w 299656"/>
                <a:gd name="connsiteY114" fmla="*/ 40481 h 417766"/>
                <a:gd name="connsiteX115" fmla="*/ 2286 w 299656"/>
                <a:gd name="connsiteY115" fmla="*/ 41815 h 417766"/>
                <a:gd name="connsiteX116" fmla="*/ 2286 w 299656"/>
                <a:gd name="connsiteY116" fmla="*/ 41815 h 417766"/>
                <a:gd name="connsiteX117" fmla="*/ 1905 w 299656"/>
                <a:gd name="connsiteY117" fmla="*/ 43148 h 417766"/>
                <a:gd name="connsiteX118" fmla="*/ 1905 w 299656"/>
                <a:gd name="connsiteY118" fmla="*/ 43148 h 417766"/>
                <a:gd name="connsiteX119" fmla="*/ 1524 w 299656"/>
                <a:gd name="connsiteY119" fmla="*/ 44482 h 417766"/>
                <a:gd name="connsiteX120" fmla="*/ 1524 w 299656"/>
                <a:gd name="connsiteY120" fmla="*/ 44482 h 417766"/>
                <a:gd name="connsiteX121" fmla="*/ 1238 w 299656"/>
                <a:gd name="connsiteY121" fmla="*/ 45910 h 417766"/>
                <a:gd name="connsiteX122" fmla="*/ 1238 w 299656"/>
                <a:gd name="connsiteY122" fmla="*/ 45910 h 417766"/>
                <a:gd name="connsiteX123" fmla="*/ 953 w 299656"/>
                <a:gd name="connsiteY123" fmla="*/ 47339 h 417766"/>
                <a:gd name="connsiteX124" fmla="*/ 953 w 299656"/>
                <a:gd name="connsiteY124" fmla="*/ 47339 h 417766"/>
                <a:gd name="connsiteX125" fmla="*/ 667 w 299656"/>
                <a:gd name="connsiteY125" fmla="*/ 48768 h 417766"/>
                <a:gd name="connsiteX126" fmla="*/ 667 w 299656"/>
                <a:gd name="connsiteY126" fmla="*/ 48768 h 417766"/>
                <a:gd name="connsiteX127" fmla="*/ 476 w 299656"/>
                <a:gd name="connsiteY127" fmla="*/ 50197 h 417766"/>
                <a:gd name="connsiteX128" fmla="*/ 476 w 299656"/>
                <a:gd name="connsiteY128" fmla="*/ 50197 h 417766"/>
                <a:gd name="connsiteX129" fmla="*/ 286 w 299656"/>
                <a:gd name="connsiteY129" fmla="*/ 51625 h 417766"/>
                <a:gd name="connsiteX130" fmla="*/ 286 w 299656"/>
                <a:gd name="connsiteY130" fmla="*/ 51625 h 417766"/>
                <a:gd name="connsiteX131" fmla="*/ 190 w 299656"/>
                <a:gd name="connsiteY131" fmla="*/ 53054 h 417766"/>
                <a:gd name="connsiteX132" fmla="*/ 190 w 299656"/>
                <a:gd name="connsiteY132" fmla="*/ 53054 h 417766"/>
                <a:gd name="connsiteX133" fmla="*/ 95 w 299656"/>
                <a:gd name="connsiteY133" fmla="*/ 54483 h 417766"/>
                <a:gd name="connsiteX134" fmla="*/ 95 w 299656"/>
                <a:gd name="connsiteY134" fmla="*/ 54483 h 417766"/>
                <a:gd name="connsiteX135" fmla="*/ 95 w 299656"/>
                <a:gd name="connsiteY135" fmla="*/ 54959 h 417766"/>
                <a:gd name="connsiteX136" fmla="*/ 0 w 299656"/>
                <a:gd name="connsiteY136" fmla="*/ 56864 h 417766"/>
                <a:gd name="connsiteX137" fmla="*/ 0 w 299656"/>
                <a:gd name="connsiteY137" fmla="*/ 57340 h 417766"/>
                <a:gd name="connsiteX138" fmla="*/ 0 w 299656"/>
                <a:gd name="connsiteY138" fmla="*/ 57340 h 417766"/>
                <a:gd name="connsiteX139" fmla="*/ 0 w 299656"/>
                <a:gd name="connsiteY139" fmla="*/ 77343 h 417766"/>
                <a:gd name="connsiteX140" fmla="*/ 0 w 299656"/>
                <a:gd name="connsiteY140" fmla="*/ 359855 h 417766"/>
                <a:gd name="connsiteX141" fmla="*/ 57626 w 299656"/>
                <a:gd name="connsiteY141" fmla="*/ 417767 h 417766"/>
                <a:gd name="connsiteX142" fmla="*/ 57626 w 299656"/>
                <a:gd name="connsiteY142" fmla="*/ 417767 h 417766"/>
                <a:gd name="connsiteX143" fmla="*/ 57626 w 299656"/>
                <a:gd name="connsiteY143" fmla="*/ 0 h 417766"/>
                <a:gd name="connsiteX144" fmla="*/ 57626 w 299656"/>
                <a:gd name="connsiteY144" fmla="*/ 0 h 417766"/>
                <a:gd name="connsiteX145" fmla="*/ 57626 w 299656"/>
                <a:gd name="connsiteY145" fmla="*/ 0 h 417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299656" h="417766">
                  <a:moveTo>
                    <a:pt x="57626" y="417767"/>
                  </a:moveTo>
                  <a:lnTo>
                    <a:pt x="77629" y="417767"/>
                  </a:lnTo>
                  <a:cubicBezTo>
                    <a:pt x="109347" y="417767"/>
                    <a:pt x="135255" y="391858"/>
                    <a:pt x="135255" y="360140"/>
                  </a:cubicBezTo>
                  <a:lnTo>
                    <a:pt x="135255" y="216217"/>
                  </a:lnTo>
                  <a:cubicBezTo>
                    <a:pt x="135255" y="171640"/>
                    <a:pt x="171640" y="135255"/>
                    <a:pt x="216218" y="135255"/>
                  </a:cubicBezTo>
                  <a:lnTo>
                    <a:pt x="242030" y="135255"/>
                  </a:lnTo>
                  <a:cubicBezTo>
                    <a:pt x="273748" y="135255"/>
                    <a:pt x="299656" y="109347"/>
                    <a:pt x="299656" y="77629"/>
                  </a:cubicBezTo>
                  <a:lnTo>
                    <a:pt x="299656" y="57626"/>
                  </a:lnTo>
                  <a:cubicBezTo>
                    <a:pt x="299656" y="25908"/>
                    <a:pt x="273748" y="0"/>
                    <a:pt x="242030" y="0"/>
                  </a:cubicBezTo>
                  <a:lnTo>
                    <a:pt x="77629" y="0"/>
                  </a:lnTo>
                  <a:lnTo>
                    <a:pt x="57626" y="0"/>
                  </a:lnTo>
                  <a:lnTo>
                    <a:pt x="56197" y="0"/>
                  </a:lnTo>
                  <a:lnTo>
                    <a:pt x="56197" y="0"/>
                  </a:lnTo>
                  <a:lnTo>
                    <a:pt x="54769" y="95"/>
                  </a:lnTo>
                  <a:lnTo>
                    <a:pt x="54769" y="95"/>
                  </a:lnTo>
                  <a:lnTo>
                    <a:pt x="53340" y="190"/>
                  </a:lnTo>
                  <a:lnTo>
                    <a:pt x="53340" y="190"/>
                  </a:lnTo>
                  <a:lnTo>
                    <a:pt x="51911" y="286"/>
                  </a:lnTo>
                  <a:lnTo>
                    <a:pt x="51911" y="286"/>
                  </a:lnTo>
                  <a:lnTo>
                    <a:pt x="50482" y="476"/>
                  </a:lnTo>
                  <a:lnTo>
                    <a:pt x="50482" y="476"/>
                  </a:lnTo>
                  <a:lnTo>
                    <a:pt x="49054" y="667"/>
                  </a:lnTo>
                  <a:lnTo>
                    <a:pt x="49054" y="667"/>
                  </a:lnTo>
                  <a:lnTo>
                    <a:pt x="47625" y="857"/>
                  </a:lnTo>
                  <a:lnTo>
                    <a:pt x="47625" y="857"/>
                  </a:lnTo>
                  <a:cubicBezTo>
                    <a:pt x="47149" y="952"/>
                    <a:pt x="46672" y="1048"/>
                    <a:pt x="46196" y="1143"/>
                  </a:cubicBezTo>
                  <a:lnTo>
                    <a:pt x="46196" y="1143"/>
                  </a:lnTo>
                  <a:lnTo>
                    <a:pt x="44768" y="1429"/>
                  </a:lnTo>
                  <a:lnTo>
                    <a:pt x="44768" y="1429"/>
                  </a:lnTo>
                  <a:lnTo>
                    <a:pt x="43339" y="1809"/>
                  </a:lnTo>
                  <a:lnTo>
                    <a:pt x="43339" y="1809"/>
                  </a:lnTo>
                  <a:lnTo>
                    <a:pt x="42005" y="2191"/>
                  </a:lnTo>
                  <a:lnTo>
                    <a:pt x="42005" y="2191"/>
                  </a:lnTo>
                  <a:lnTo>
                    <a:pt x="40672" y="2572"/>
                  </a:lnTo>
                  <a:lnTo>
                    <a:pt x="40672" y="2572"/>
                  </a:lnTo>
                  <a:lnTo>
                    <a:pt x="39338" y="3048"/>
                  </a:lnTo>
                  <a:lnTo>
                    <a:pt x="39338" y="3048"/>
                  </a:lnTo>
                  <a:lnTo>
                    <a:pt x="38005" y="3524"/>
                  </a:lnTo>
                  <a:lnTo>
                    <a:pt x="38005" y="3524"/>
                  </a:lnTo>
                  <a:lnTo>
                    <a:pt x="36671" y="4000"/>
                  </a:lnTo>
                  <a:lnTo>
                    <a:pt x="36671" y="4000"/>
                  </a:lnTo>
                  <a:lnTo>
                    <a:pt x="35338" y="4572"/>
                  </a:lnTo>
                  <a:lnTo>
                    <a:pt x="35338" y="4572"/>
                  </a:lnTo>
                  <a:lnTo>
                    <a:pt x="34099" y="5143"/>
                  </a:lnTo>
                  <a:lnTo>
                    <a:pt x="34099" y="5143"/>
                  </a:lnTo>
                  <a:lnTo>
                    <a:pt x="32861" y="5715"/>
                  </a:lnTo>
                  <a:lnTo>
                    <a:pt x="32861" y="5715"/>
                  </a:lnTo>
                  <a:lnTo>
                    <a:pt x="31623" y="6382"/>
                  </a:lnTo>
                  <a:lnTo>
                    <a:pt x="31623" y="6382"/>
                  </a:lnTo>
                  <a:cubicBezTo>
                    <a:pt x="31242" y="6572"/>
                    <a:pt x="30766" y="6763"/>
                    <a:pt x="30385" y="7048"/>
                  </a:cubicBezTo>
                  <a:lnTo>
                    <a:pt x="30385" y="7048"/>
                  </a:lnTo>
                  <a:lnTo>
                    <a:pt x="29146" y="7715"/>
                  </a:lnTo>
                  <a:lnTo>
                    <a:pt x="29146" y="7715"/>
                  </a:lnTo>
                  <a:cubicBezTo>
                    <a:pt x="28765" y="7906"/>
                    <a:pt x="28385" y="8191"/>
                    <a:pt x="27908" y="8382"/>
                  </a:cubicBezTo>
                  <a:lnTo>
                    <a:pt x="27908" y="8382"/>
                  </a:lnTo>
                  <a:lnTo>
                    <a:pt x="26765" y="9144"/>
                  </a:lnTo>
                  <a:lnTo>
                    <a:pt x="26765" y="9144"/>
                  </a:lnTo>
                  <a:lnTo>
                    <a:pt x="25622" y="9906"/>
                  </a:lnTo>
                  <a:lnTo>
                    <a:pt x="25622" y="9906"/>
                  </a:lnTo>
                  <a:lnTo>
                    <a:pt x="24479" y="10668"/>
                  </a:lnTo>
                  <a:lnTo>
                    <a:pt x="24479" y="10668"/>
                  </a:lnTo>
                  <a:lnTo>
                    <a:pt x="23336" y="11525"/>
                  </a:lnTo>
                  <a:lnTo>
                    <a:pt x="23336" y="11525"/>
                  </a:lnTo>
                  <a:lnTo>
                    <a:pt x="22193" y="12382"/>
                  </a:lnTo>
                  <a:lnTo>
                    <a:pt x="22193" y="12382"/>
                  </a:lnTo>
                  <a:cubicBezTo>
                    <a:pt x="21812" y="12668"/>
                    <a:pt x="21431" y="12954"/>
                    <a:pt x="21146" y="13240"/>
                  </a:cubicBezTo>
                  <a:lnTo>
                    <a:pt x="21146" y="13240"/>
                  </a:lnTo>
                  <a:lnTo>
                    <a:pt x="20098" y="14097"/>
                  </a:lnTo>
                  <a:lnTo>
                    <a:pt x="20098" y="14097"/>
                  </a:lnTo>
                  <a:lnTo>
                    <a:pt x="19050" y="15049"/>
                  </a:lnTo>
                  <a:lnTo>
                    <a:pt x="19050" y="15049"/>
                  </a:lnTo>
                  <a:lnTo>
                    <a:pt x="18002" y="16002"/>
                  </a:lnTo>
                  <a:lnTo>
                    <a:pt x="18002" y="16002"/>
                  </a:lnTo>
                  <a:lnTo>
                    <a:pt x="17050" y="16954"/>
                  </a:lnTo>
                  <a:lnTo>
                    <a:pt x="17050" y="16954"/>
                  </a:lnTo>
                  <a:lnTo>
                    <a:pt x="16097" y="17907"/>
                  </a:lnTo>
                  <a:lnTo>
                    <a:pt x="16097" y="17907"/>
                  </a:lnTo>
                  <a:lnTo>
                    <a:pt x="15145" y="18955"/>
                  </a:lnTo>
                  <a:lnTo>
                    <a:pt x="15145" y="18955"/>
                  </a:lnTo>
                  <a:lnTo>
                    <a:pt x="14192" y="20002"/>
                  </a:lnTo>
                  <a:lnTo>
                    <a:pt x="14192" y="20002"/>
                  </a:lnTo>
                  <a:lnTo>
                    <a:pt x="13335" y="21050"/>
                  </a:lnTo>
                  <a:lnTo>
                    <a:pt x="13335" y="21050"/>
                  </a:lnTo>
                  <a:cubicBezTo>
                    <a:pt x="13049" y="21431"/>
                    <a:pt x="12763" y="21812"/>
                    <a:pt x="12478" y="22098"/>
                  </a:cubicBezTo>
                  <a:lnTo>
                    <a:pt x="12478" y="22098"/>
                  </a:lnTo>
                  <a:cubicBezTo>
                    <a:pt x="12192" y="22479"/>
                    <a:pt x="11906" y="22860"/>
                    <a:pt x="11621" y="23146"/>
                  </a:cubicBezTo>
                  <a:lnTo>
                    <a:pt x="11621" y="23146"/>
                  </a:lnTo>
                  <a:lnTo>
                    <a:pt x="10763" y="24289"/>
                  </a:lnTo>
                  <a:lnTo>
                    <a:pt x="10763" y="24289"/>
                  </a:lnTo>
                  <a:lnTo>
                    <a:pt x="10001" y="25432"/>
                  </a:lnTo>
                  <a:lnTo>
                    <a:pt x="10001" y="25432"/>
                  </a:lnTo>
                  <a:lnTo>
                    <a:pt x="9239" y="26575"/>
                  </a:lnTo>
                  <a:lnTo>
                    <a:pt x="9239" y="26575"/>
                  </a:lnTo>
                  <a:lnTo>
                    <a:pt x="8477" y="27717"/>
                  </a:lnTo>
                  <a:lnTo>
                    <a:pt x="8477" y="27717"/>
                  </a:lnTo>
                  <a:lnTo>
                    <a:pt x="7811" y="28956"/>
                  </a:lnTo>
                  <a:lnTo>
                    <a:pt x="7811" y="28956"/>
                  </a:lnTo>
                  <a:lnTo>
                    <a:pt x="7144" y="30194"/>
                  </a:lnTo>
                  <a:lnTo>
                    <a:pt x="7144" y="30194"/>
                  </a:lnTo>
                  <a:lnTo>
                    <a:pt x="6477" y="31432"/>
                  </a:lnTo>
                  <a:lnTo>
                    <a:pt x="6477" y="31432"/>
                  </a:lnTo>
                  <a:lnTo>
                    <a:pt x="5810" y="32671"/>
                  </a:lnTo>
                  <a:lnTo>
                    <a:pt x="5810" y="32671"/>
                  </a:lnTo>
                  <a:lnTo>
                    <a:pt x="5239" y="33909"/>
                  </a:lnTo>
                  <a:lnTo>
                    <a:pt x="5239" y="33909"/>
                  </a:lnTo>
                  <a:cubicBezTo>
                    <a:pt x="5048" y="34290"/>
                    <a:pt x="4858" y="34766"/>
                    <a:pt x="4667" y="35147"/>
                  </a:cubicBezTo>
                  <a:lnTo>
                    <a:pt x="4667" y="35147"/>
                  </a:lnTo>
                  <a:lnTo>
                    <a:pt x="4096" y="36481"/>
                  </a:lnTo>
                  <a:lnTo>
                    <a:pt x="4096" y="36481"/>
                  </a:lnTo>
                  <a:lnTo>
                    <a:pt x="3620" y="37814"/>
                  </a:lnTo>
                  <a:lnTo>
                    <a:pt x="3620" y="37814"/>
                  </a:lnTo>
                  <a:lnTo>
                    <a:pt x="3143" y="39148"/>
                  </a:lnTo>
                  <a:lnTo>
                    <a:pt x="3143" y="39148"/>
                  </a:lnTo>
                  <a:lnTo>
                    <a:pt x="2667" y="40481"/>
                  </a:lnTo>
                  <a:lnTo>
                    <a:pt x="2667" y="40481"/>
                  </a:lnTo>
                  <a:lnTo>
                    <a:pt x="2286" y="41815"/>
                  </a:lnTo>
                  <a:lnTo>
                    <a:pt x="2286" y="41815"/>
                  </a:lnTo>
                  <a:lnTo>
                    <a:pt x="1905" y="43148"/>
                  </a:lnTo>
                  <a:lnTo>
                    <a:pt x="1905" y="43148"/>
                  </a:lnTo>
                  <a:lnTo>
                    <a:pt x="1524" y="44482"/>
                  </a:lnTo>
                  <a:lnTo>
                    <a:pt x="1524" y="44482"/>
                  </a:lnTo>
                  <a:lnTo>
                    <a:pt x="1238" y="45910"/>
                  </a:lnTo>
                  <a:lnTo>
                    <a:pt x="1238" y="45910"/>
                  </a:lnTo>
                  <a:cubicBezTo>
                    <a:pt x="1143" y="46387"/>
                    <a:pt x="1048" y="46863"/>
                    <a:pt x="953" y="47339"/>
                  </a:cubicBezTo>
                  <a:lnTo>
                    <a:pt x="953" y="47339"/>
                  </a:lnTo>
                  <a:lnTo>
                    <a:pt x="667" y="48768"/>
                  </a:lnTo>
                  <a:lnTo>
                    <a:pt x="667" y="48768"/>
                  </a:lnTo>
                  <a:lnTo>
                    <a:pt x="476" y="50197"/>
                  </a:lnTo>
                  <a:lnTo>
                    <a:pt x="476" y="50197"/>
                  </a:lnTo>
                  <a:lnTo>
                    <a:pt x="286" y="51625"/>
                  </a:lnTo>
                  <a:lnTo>
                    <a:pt x="286" y="51625"/>
                  </a:lnTo>
                  <a:lnTo>
                    <a:pt x="190" y="53054"/>
                  </a:lnTo>
                  <a:lnTo>
                    <a:pt x="190" y="53054"/>
                  </a:lnTo>
                  <a:lnTo>
                    <a:pt x="95" y="54483"/>
                  </a:lnTo>
                  <a:lnTo>
                    <a:pt x="95" y="54483"/>
                  </a:lnTo>
                  <a:lnTo>
                    <a:pt x="95" y="54959"/>
                  </a:lnTo>
                  <a:cubicBezTo>
                    <a:pt x="95" y="55626"/>
                    <a:pt x="95" y="56197"/>
                    <a:pt x="0" y="56864"/>
                  </a:cubicBezTo>
                  <a:lnTo>
                    <a:pt x="0" y="57340"/>
                  </a:lnTo>
                  <a:lnTo>
                    <a:pt x="0" y="57340"/>
                  </a:lnTo>
                  <a:lnTo>
                    <a:pt x="0" y="77343"/>
                  </a:lnTo>
                  <a:lnTo>
                    <a:pt x="0" y="359855"/>
                  </a:lnTo>
                  <a:cubicBezTo>
                    <a:pt x="0" y="391858"/>
                    <a:pt x="25908" y="417767"/>
                    <a:pt x="57626" y="417767"/>
                  </a:cubicBezTo>
                  <a:lnTo>
                    <a:pt x="57626" y="417767"/>
                  </a:lnTo>
                  <a:close/>
                  <a:moveTo>
                    <a:pt x="57626" y="0"/>
                  </a:moveTo>
                  <a:lnTo>
                    <a:pt x="57626" y="0"/>
                  </a:lnTo>
                  <a:lnTo>
                    <a:pt x="57626"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3" name="Freeform: Shape 192">
              <a:extLst>
                <a:ext uri="{FF2B5EF4-FFF2-40B4-BE49-F238E27FC236}">
                  <a16:creationId xmlns:a16="http://schemas.microsoft.com/office/drawing/2014/main" id="{E8277266-94C1-499A-9F7F-6E2C59DEFDE8}"/>
                </a:ext>
              </a:extLst>
            </p:cNvPr>
            <p:cNvSpPr/>
            <p:nvPr/>
          </p:nvSpPr>
          <p:spPr>
            <a:xfrm>
              <a:off x="75454" y="4553410"/>
              <a:ext cx="628078" cy="867822"/>
            </a:xfrm>
            <a:custGeom>
              <a:avLst/>
              <a:gdLst>
                <a:gd name="connsiteX0" fmla="*/ 550069 w 628078"/>
                <a:gd name="connsiteY0" fmla="*/ 300609 h 867822"/>
                <a:gd name="connsiteX1" fmla="*/ 570452 w 628078"/>
                <a:gd name="connsiteY1" fmla="*/ 300609 h 867822"/>
                <a:gd name="connsiteX2" fmla="*/ 628079 w 628078"/>
                <a:gd name="connsiteY2" fmla="*/ 242983 h 867822"/>
                <a:gd name="connsiteX3" fmla="*/ 628079 w 628078"/>
                <a:gd name="connsiteY3" fmla="*/ 57626 h 867822"/>
                <a:gd name="connsiteX4" fmla="*/ 570452 w 628078"/>
                <a:gd name="connsiteY4" fmla="*/ 0 h 867822"/>
                <a:gd name="connsiteX5" fmla="*/ 216599 w 628078"/>
                <a:gd name="connsiteY5" fmla="*/ 0 h 867822"/>
                <a:gd name="connsiteX6" fmla="*/ 158972 w 628078"/>
                <a:gd name="connsiteY6" fmla="*/ 857 h 867822"/>
                <a:gd name="connsiteX7" fmla="*/ 158972 w 628078"/>
                <a:gd name="connsiteY7" fmla="*/ 212884 h 867822"/>
                <a:gd name="connsiteX8" fmla="*/ 78010 w 628078"/>
                <a:gd name="connsiteY8" fmla="*/ 293846 h 867822"/>
                <a:gd name="connsiteX9" fmla="*/ 57626 w 628078"/>
                <a:gd name="connsiteY9" fmla="*/ 293846 h 867822"/>
                <a:gd name="connsiteX10" fmla="*/ 0 w 628078"/>
                <a:gd name="connsiteY10" fmla="*/ 352901 h 867822"/>
                <a:gd name="connsiteX11" fmla="*/ 0 w 628078"/>
                <a:gd name="connsiteY11" fmla="*/ 464153 h 867822"/>
                <a:gd name="connsiteX12" fmla="*/ 0 w 628078"/>
                <a:gd name="connsiteY12" fmla="*/ 520351 h 867822"/>
                <a:gd name="connsiteX13" fmla="*/ 0 w 628078"/>
                <a:gd name="connsiteY13" fmla="*/ 810197 h 867822"/>
                <a:gd name="connsiteX14" fmla="*/ 57626 w 628078"/>
                <a:gd name="connsiteY14" fmla="*/ 867823 h 867822"/>
                <a:gd name="connsiteX15" fmla="*/ 252413 w 628078"/>
                <a:gd name="connsiteY15" fmla="*/ 867823 h 867822"/>
                <a:gd name="connsiteX16" fmla="*/ 310039 w 628078"/>
                <a:gd name="connsiteY16" fmla="*/ 866965 h 867822"/>
                <a:gd name="connsiteX17" fmla="*/ 310039 w 628078"/>
                <a:gd name="connsiteY17" fmla="*/ 660559 h 867822"/>
                <a:gd name="connsiteX18" fmla="*/ 391001 w 628078"/>
                <a:gd name="connsiteY18" fmla="*/ 579596 h 867822"/>
                <a:gd name="connsiteX19" fmla="*/ 411385 w 628078"/>
                <a:gd name="connsiteY19" fmla="*/ 579596 h 867822"/>
                <a:gd name="connsiteX20" fmla="*/ 469011 w 628078"/>
                <a:gd name="connsiteY20" fmla="*/ 520541 h 867822"/>
                <a:gd name="connsiteX21" fmla="*/ 469011 w 628078"/>
                <a:gd name="connsiteY21" fmla="*/ 381667 h 867822"/>
                <a:gd name="connsiteX22" fmla="*/ 550069 w 628078"/>
                <a:gd name="connsiteY22" fmla="*/ 300609 h 867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8078" h="867822">
                  <a:moveTo>
                    <a:pt x="550069" y="300609"/>
                  </a:moveTo>
                  <a:lnTo>
                    <a:pt x="570452" y="300609"/>
                  </a:lnTo>
                  <a:cubicBezTo>
                    <a:pt x="602171" y="300609"/>
                    <a:pt x="628079" y="274701"/>
                    <a:pt x="628079" y="242983"/>
                  </a:cubicBezTo>
                  <a:lnTo>
                    <a:pt x="628079" y="57626"/>
                  </a:lnTo>
                  <a:cubicBezTo>
                    <a:pt x="628079" y="25908"/>
                    <a:pt x="602171" y="0"/>
                    <a:pt x="570452" y="0"/>
                  </a:cubicBezTo>
                  <a:lnTo>
                    <a:pt x="216599" y="0"/>
                  </a:lnTo>
                  <a:lnTo>
                    <a:pt x="158972" y="857"/>
                  </a:lnTo>
                  <a:lnTo>
                    <a:pt x="158972" y="212884"/>
                  </a:lnTo>
                  <a:cubicBezTo>
                    <a:pt x="158972" y="257461"/>
                    <a:pt x="122587" y="293846"/>
                    <a:pt x="78010" y="293846"/>
                  </a:cubicBezTo>
                  <a:lnTo>
                    <a:pt x="57626" y="293846"/>
                  </a:lnTo>
                  <a:cubicBezTo>
                    <a:pt x="25908" y="293846"/>
                    <a:pt x="0" y="320421"/>
                    <a:pt x="0" y="352901"/>
                  </a:cubicBezTo>
                  <a:lnTo>
                    <a:pt x="0" y="464153"/>
                  </a:lnTo>
                  <a:lnTo>
                    <a:pt x="0" y="520351"/>
                  </a:lnTo>
                  <a:lnTo>
                    <a:pt x="0" y="810197"/>
                  </a:lnTo>
                  <a:cubicBezTo>
                    <a:pt x="0" y="841915"/>
                    <a:pt x="25908" y="867823"/>
                    <a:pt x="57626" y="867823"/>
                  </a:cubicBezTo>
                  <a:lnTo>
                    <a:pt x="252413" y="867823"/>
                  </a:lnTo>
                  <a:lnTo>
                    <a:pt x="310039" y="866965"/>
                  </a:lnTo>
                  <a:lnTo>
                    <a:pt x="310039" y="660559"/>
                  </a:lnTo>
                  <a:cubicBezTo>
                    <a:pt x="310039" y="615982"/>
                    <a:pt x="346424" y="579596"/>
                    <a:pt x="391001" y="579596"/>
                  </a:cubicBezTo>
                  <a:lnTo>
                    <a:pt x="411385" y="579596"/>
                  </a:lnTo>
                  <a:cubicBezTo>
                    <a:pt x="443103" y="579596"/>
                    <a:pt x="469011" y="553022"/>
                    <a:pt x="469011" y="520541"/>
                  </a:cubicBezTo>
                  <a:lnTo>
                    <a:pt x="469011" y="381667"/>
                  </a:lnTo>
                  <a:cubicBezTo>
                    <a:pt x="469011" y="336995"/>
                    <a:pt x="505397" y="300609"/>
                    <a:pt x="550069" y="300609"/>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4" name="Freeform: Shape 193">
              <a:extLst>
                <a:ext uri="{FF2B5EF4-FFF2-40B4-BE49-F238E27FC236}">
                  <a16:creationId xmlns:a16="http://schemas.microsoft.com/office/drawing/2014/main" id="{790D3AFA-3376-4547-8173-B95D3920E006}"/>
                </a:ext>
              </a:extLst>
            </p:cNvPr>
            <p:cNvSpPr/>
            <p:nvPr/>
          </p:nvSpPr>
          <p:spPr>
            <a:xfrm>
              <a:off x="234712" y="4126976"/>
              <a:ext cx="1892046" cy="1432274"/>
            </a:xfrm>
            <a:custGeom>
              <a:avLst/>
              <a:gdLst>
                <a:gd name="connsiteX0" fmla="*/ 388906 w 1892046"/>
                <a:gd name="connsiteY0" fmla="*/ 1432274 h 1432274"/>
                <a:gd name="connsiteX1" fmla="*/ 542068 w 1892046"/>
                <a:gd name="connsiteY1" fmla="*/ 1432274 h 1432274"/>
                <a:gd name="connsiteX2" fmla="*/ 624364 w 1892046"/>
                <a:gd name="connsiteY2" fmla="*/ 1362266 h 1432274"/>
                <a:gd name="connsiteX3" fmla="*/ 704279 w 1892046"/>
                <a:gd name="connsiteY3" fmla="*/ 1294352 h 1432274"/>
                <a:gd name="connsiteX4" fmla="*/ 1017461 w 1892046"/>
                <a:gd name="connsiteY4" fmla="*/ 1294352 h 1432274"/>
                <a:gd name="connsiteX5" fmla="*/ 1100042 w 1892046"/>
                <a:gd name="connsiteY5" fmla="*/ 1222724 h 1432274"/>
                <a:gd name="connsiteX6" fmla="*/ 1177576 w 1892046"/>
                <a:gd name="connsiteY6" fmla="*/ 1153287 h 1432274"/>
                <a:gd name="connsiteX7" fmla="*/ 1258253 w 1892046"/>
                <a:gd name="connsiteY7" fmla="*/ 1069943 h 1432274"/>
                <a:gd name="connsiteX8" fmla="*/ 1258253 w 1892046"/>
                <a:gd name="connsiteY8" fmla="*/ 796194 h 1432274"/>
                <a:gd name="connsiteX9" fmla="*/ 1337405 w 1892046"/>
                <a:gd name="connsiteY9" fmla="*/ 715232 h 1432274"/>
                <a:gd name="connsiteX10" fmla="*/ 1417701 w 1892046"/>
                <a:gd name="connsiteY10" fmla="*/ 645605 h 1432274"/>
                <a:gd name="connsiteX11" fmla="*/ 1495235 w 1892046"/>
                <a:gd name="connsiteY11" fmla="*/ 578072 h 1432274"/>
                <a:gd name="connsiteX12" fmla="*/ 1576292 w 1892046"/>
                <a:gd name="connsiteY12" fmla="*/ 495681 h 1432274"/>
                <a:gd name="connsiteX13" fmla="*/ 1657255 w 1892046"/>
                <a:gd name="connsiteY13" fmla="*/ 415671 h 1432274"/>
                <a:gd name="connsiteX14" fmla="*/ 1833658 w 1892046"/>
                <a:gd name="connsiteY14" fmla="*/ 415671 h 1432274"/>
                <a:gd name="connsiteX15" fmla="*/ 1892046 w 1892046"/>
                <a:gd name="connsiteY15" fmla="*/ 363188 h 1432274"/>
                <a:gd name="connsiteX16" fmla="*/ 1891951 w 1892046"/>
                <a:gd name="connsiteY16" fmla="*/ 273177 h 1432274"/>
                <a:gd name="connsiteX17" fmla="*/ 1630299 w 1892046"/>
                <a:gd name="connsiteY17" fmla="*/ 273844 h 1432274"/>
                <a:gd name="connsiteX18" fmla="*/ 1572673 w 1892046"/>
                <a:gd name="connsiteY18" fmla="*/ 216217 h 1432274"/>
                <a:gd name="connsiteX19" fmla="*/ 1572673 w 1892046"/>
                <a:gd name="connsiteY19" fmla="*/ 215551 h 1432274"/>
                <a:gd name="connsiteX20" fmla="*/ 1572387 w 1892046"/>
                <a:gd name="connsiteY20" fmla="*/ 215551 h 1432274"/>
                <a:gd name="connsiteX21" fmla="*/ 1572387 w 1892046"/>
                <a:gd name="connsiteY21" fmla="*/ 194691 h 1432274"/>
                <a:gd name="connsiteX22" fmla="*/ 1514761 w 1892046"/>
                <a:gd name="connsiteY22" fmla="*/ 137065 h 1432274"/>
                <a:gd name="connsiteX23" fmla="*/ 1028795 w 1892046"/>
                <a:gd name="connsiteY23" fmla="*/ 137065 h 1432274"/>
                <a:gd name="connsiteX24" fmla="*/ 1028986 w 1892046"/>
                <a:gd name="connsiteY24" fmla="*/ 137065 h 1432274"/>
                <a:gd name="connsiteX25" fmla="*/ 852869 w 1892046"/>
                <a:gd name="connsiteY25" fmla="*/ 137065 h 1432274"/>
                <a:gd name="connsiteX26" fmla="*/ 771906 w 1892046"/>
                <a:gd name="connsiteY26" fmla="*/ 56959 h 1432274"/>
                <a:gd name="connsiteX27" fmla="*/ 714280 w 1892046"/>
                <a:gd name="connsiteY27" fmla="*/ 0 h 1432274"/>
                <a:gd name="connsiteX28" fmla="*/ 57626 w 1892046"/>
                <a:gd name="connsiteY28" fmla="*/ 0 h 1432274"/>
                <a:gd name="connsiteX29" fmla="*/ 0 w 1892046"/>
                <a:gd name="connsiteY29" fmla="*/ 57626 h 1432274"/>
                <a:gd name="connsiteX30" fmla="*/ 0 w 1892046"/>
                <a:gd name="connsiteY30" fmla="*/ 288798 h 1432274"/>
                <a:gd name="connsiteX31" fmla="*/ 95 w 1892046"/>
                <a:gd name="connsiteY31" fmla="*/ 291655 h 1432274"/>
                <a:gd name="connsiteX32" fmla="*/ 95 w 1892046"/>
                <a:gd name="connsiteY32" fmla="*/ 299656 h 1432274"/>
                <a:gd name="connsiteX33" fmla="*/ 0 w 1892046"/>
                <a:gd name="connsiteY33" fmla="*/ 303466 h 1432274"/>
                <a:gd name="connsiteX34" fmla="*/ 0 w 1892046"/>
                <a:gd name="connsiteY34" fmla="*/ 427387 h 1432274"/>
                <a:gd name="connsiteX35" fmla="*/ 57341 w 1892046"/>
                <a:gd name="connsiteY35" fmla="*/ 426530 h 1432274"/>
                <a:gd name="connsiteX36" fmla="*/ 411099 w 1892046"/>
                <a:gd name="connsiteY36" fmla="*/ 426530 h 1432274"/>
                <a:gd name="connsiteX37" fmla="*/ 468725 w 1892046"/>
                <a:gd name="connsiteY37" fmla="*/ 484156 h 1432274"/>
                <a:gd name="connsiteX38" fmla="*/ 468725 w 1892046"/>
                <a:gd name="connsiteY38" fmla="*/ 669512 h 1432274"/>
                <a:gd name="connsiteX39" fmla="*/ 411099 w 1892046"/>
                <a:gd name="connsiteY39" fmla="*/ 727138 h 1432274"/>
                <a:gd name="connsiteX40" fmla="*/ 390716 w 1892046"/>
                <a:gd name="connsiteY40" fmla="*/ 727138 h 1432274"/>
                <a:gd name="connsiteX41" fmla="*/ 309753 w 1892046"/>
                <a:gd name="connsiteY41" fmla="*/ 808101 h 1432274"/>
                <a:gd name="connsiteX42" fmla="*/ 309753 w 1892046"/>
                <a:gd name="connsiteY42" fmla="*/ 946975 h 1432274"/>
                <a:gd name="connsiteX43" fmla="*/ 252127 w 1892046"/>
                <a:gd name="connsiteY43" fmla="*/ 1006030 h 1432274"/>
                <a:gd name="connsiteX44" fmla="*/ 231743 w 1892046"/>
                <a:gd name="connsiteY44" fmla="*/ 1006030 h 1432274"/>
                <a:gd name="connsiteX45" fmla="*/ 150781 w 1892046"/>
                <a:gd name="connsiteY45" fmla="*/ 1086993 h 1432274"/>
                <a:gd name="connsiteX46" fmla="*/ 150781 w 1892046"/>
                <a:gd name="connsiteY46" fmla="*/ 1293495 h 1432274"/>
                <a:gd name="connsiteX47" fmla="*/ 107347 w 1892046"/>
                <a:gd name="connsiteY47" fmla="*/ 1294162 h 1432274"/>
                <a:gd name="connsiteX48" fmla="*/ 113348 w 1892046"/>
                <a:gd name="connsiteY48" fmla="*/ 1294352 h 1432274"/>
                <a:gd name="connsiteX49" fmla="*/ 226600 w 1892046"/>
                <a:gd name="connsiteY49" fmla="*/ 1294352 h 1432274"/>
                <a:gd name="connsiteX50" fmla="*/ 306515 w 1892046"/>
                <a:gd name="connsiteY50" fmla="*/ 1362266 h 1432274"/>
                <a:gd name="connsiteX51" fmla="*/ 388906 w 1892046"/>
                <a:gd name="connsiteY51" fmla="*/ 1432274 h 143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892046" h="1432274">
                  <a:moveTo>
                    <a:pt x="388906" y="1432274"/>
                  </a:moveTo>
                  <a:lnTo>
                    <a:pt x="542068" y="1432274"/>
                  </a:lnTo>
                  <a:cubicBezTo>
                    <a:pt x="583406" y="1432274"/>
                    <a:pt x="617982" y="1401794"/>
                    <a:pt x="624364" y="1362266"/>
                  </a:cubicBezTo>
                  <a:cubicBezTo>
                    <a:pt x="630841" y="1322737"/>
                    <a:pt x="664274" y="1294352"/>
                    <a:pt x="704279" y="1294352"/>
                  </a:cubicBezTo>
                  <a:lnTo>
                    <a:pt x="1017461" y="1294352"/>
                  </a:lnTo>
                  <a:cubicBezTo>
                    <a:pt x="1059371" y="1294352"/>
                    <a:pt x="1094232" y="1263110"/>
                    <a:pt x="1100042" y="1222724"/>
                  </a:cubicBezTo>
                  <a:cubicBezTo>
                    <a:pt x="1105662" y="1183481"/>
                    <a:pt x="1137952" y="1154526"/>
                    <a:pt x="1177576" y="1153287"/>
                  </a:cubicBezTo>
                  <a:cubicBezTo>
                    <a:pt x="1222248" y="1151858"/>
                    <a:pt x="1258253" y="1114901"/>
                    <a:pt x="1258253" y="1069943"/>
                  </a:cubicBezTo>
                  <a:lnTo>
                    <a:pt x="1258253" y="796194"/>
                  </a:lnTo>
                  <a:cubicBezTo>
                    <a:pt x="1258253" y="752284"/>
                    <a:pt x="1293400" y="716280"/>
                    <a:pt x="1337405" y="715232"/>
                  </a:cubicBezTo>
                  <a:cubicBezTo>
                    <a:pt x="1377696" y="714280"/>
                    <a:pt x="1411224" y="684371"/>
                    <a:pt x="1417701" y="645605"/>
                  </a:cubicBezTo>
                  <a:cubicBezTo>
                    <a:pt x="1424178" y="607123"/>
                    <a:pt x="1456182" y="579215"/>
                    <a:pt x="1495235" y="578072"/>
                  </a:cubicBezTo>
                  <a:cubicBezTo>
                    <a:pt x="1539716" y="576834"/>
                    <a:pt x="1575721" y="540353"/>
                    <a:pt x="1576292" y="495681"/>
                  </a:cubicBezTo>
                  <a:cubicBezTo>
                    <a:pt x="1576864" y="451390"/>
                    <a:pt x="1613059" y="415671"/>
                    <a:pt x="1657255" y="415671"/>
                  </a:cubicBezTo>
                  <a:lnTo>
                    <a:pt x="1833658" y="415671"/>
                  </a:lnTo>
                  <a:cubicBezTo>
                    <a:pt x="1865376" y="415671"/>
                    <a:pt x="1892141" y="395002"/>
                    <a:pt x="1892046" y="363188"/>
                  </a:cubicBezTo>
                  <a:lnTo>
                    <a:pt x="1891951" y="273177"/>
                  </a:lnTo>
                  <a:cubicBezTo>
                    <a:pt x="1804130" y="273177"/>
                    <a:pt x="1718215" y="273844"/>
                    <a:pt x="1630299" y="273844"/>
                  </a:cubicBezTo>
                  <a:cubicBezTo>
                    <a:pt x="1598581" y="273844"/>
                    <a:pt x="1572673" y="247936"/>
                    <a:pt x="1572673" y="216217"/>
                  </a:cubicBezTo>
                  <a:lnTo>
                    <a:pt x="1572673" y="215551"/>
                  </a:lnTo>
                  <a:lnTo>
                    <a:pt x="1572387" y="215551"/>
                  </a:lnTo>
                  <a:lnTo>
                    <a:pt x="1572387" y="194691"/>
                  </a:lnTo>
                  <a:cubicBezTo>
                    <a:pt x="1572387" y="162973"/>
                    <a:pt x="1546479" y="137065"/>
                    <a:pt x="1514761" y="137065"/>
                  </a:cubicBezTo>
                  <a:lnTo>
                    <a:pt x="1028795" y="137065"/>
                  </a:lnTo>
                  <a:lnTo>
                    <a:pt x="1028986" y="137065"/>
                  </a:lnTo>
                  <a:lnTo>
                    <a:pt x="852869" y="137065"/>
                  </a:lnTo>
                  <a:cubicBezTo>
                    <a:pt x="808577" y="137065"/>
                    <a:pt x="772382" y="101251"/>
                    <a:pt x="771906" y="56959"/>
                  </a:cubicBezTo>
                  <a:cubicBezTo>
                    <a:pt x="771525" y="25622"/>
                    <a:pt x="745712" y="0"/>
                    <a:pt x="714280" y="0"/>
                  </a:cubicBezTo>
                  <a:lnTo>
                    <a:pt x="57626" y="0"/>
                  </a:lnTo>
                  <a:cubicBezTo>
                    <a:pt x="25908" y="0"/>
                    <a:pt x="0" y="25908"/>
                    <a:pt x="0" y="57626"/>
                  </a:cubicBezTo>
                  <a:lnTo>
                    <a:pt x="0" y="288798"/>
                  </a:lnTo>
                  <a:cubicBezTo>
                    <a:pt x="0" y="289750"/>
                    <a:pt x="0" y="290703"/>
                    <a:pt x="95" y="291655"/>
                  </a:cubicBezTo>
                  <a:cubicBezTo>
                    <a:pt x="286" y="294418"/>
                    <a:pt x="286" y="296799"/>
                    <a:pt x="95" y="299656"/>
                  </a:cubicBezTo>
                  <a:cubicBezTo>
                    <a:pt x="0" y="300895"/>
                    <a:pt x="0" y="302228"/>
                    <a:pt x="0" y="303466"/>
                  </a:cubicBezTo>
                  <a:lnTo>
                    <a:pt x="0" y="427387"/>
                  </a:lnTo>
                  <a:lnTo>
                    <a:pt x="57341" y="426530"/>
                  </a:lnTo>
                  <a:lnTo>
                    <a:pt x="411099" y="426530"/>
                  </a:lnTo>
                  <a:cubicBezTo>
                    <a:pt x="442817" y="426530"/>
                    <a:pt x="468725" y="452438"/>
                    <a:pt x="468725" y="484156"/>
                  </a:cubicBezTo>
                  <a:lnTo>
                    <a:pt x="468725" y="669512"/>
                  </a:lnTo>
                  <a:cubicBezTo>
                    <a:pt x="468725" y="701230"/>
                    <a:pt x="442817" y="727138"/>
                    <a:pt x="411099" y="727138"/>
                  </a:cubicBezTo>
                  <a:lnTo>
                    <a:pt x="390716" y="727138"/>
                  </a:lnTo>
                  <a:cubicBezTo>
                    <a:pt x="346139" y="727138"/>
                    <a:pt x="309753" y="763524"/>
                    <a:pt x="309753" y="808101"/>
                  </a:cubicBezTo>
                  <a:lnTo>
                    <a:pt x="309753" y="946975"/>
                  </a:lnTo>
                  <a:cubicBezTo>
                    <a:pt x="309753" y="979456"/>
                    <a:pt x="283845" y="1006030"/>
                    <a:pt x="252127" y="1006030"/>
                  </a:cubicBezTo>
                  <a:lnTo>
                    <a:pt x="231743" y="1006030"/>
                  </a:lnTo>
                  <a:cubicBezTo>
                    <a:pt x="187166" y="1006030"/>
                    <a:pt x="150781" y="1042416"/>
                    <a:pt x="150781" y="1086993"/>
                  </a:cubicBezTo>
                  <a:lnTo>
                    <a:pt x="150781" y="1293495"/>
                  </a:lnTo>
                  <a:lnTo>
                    <a:pt x="107347" y="1294162"/>
                  </a:lnTo>
                  <a:cubicBezTo>
                    <a:pt x="109347" y="1294352"/>
                    <a:pt x="111347" y="1294352"/>
                    <a:pt x="113348" y="1294352"/>
                  </a:cubicBezTo>
                  <a:lnTo>
                    <a:pt x="226600" y="1294352"/>
                  </a:lnTo>
                  <a:cubicBezTo>
                    <a:pt x="266605" y="1294352"/>
                    <a:pt x="300038" y="1322832"/>
                    <a:pt x="306515" y="1362266"/>
                  </a:cubicBezTo>
                  <a:cubicBezTo>
                    <a:pt x="312992" y="1401889"/>
                    <a:pt x="347567" y="1432274"/>
                    <a:pt x="388906" y="1432274"/>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5" name="Freeform: Shape 194">
              <a:extLst>
                <a:ext uri="{FF2B5EF4-FFF2-40B4-BE49-F238E27FC236}">
                  <a16:creationId xmlns:a16="http://schemas.microsoft.com/office/drawing/2014/main" id="{B068DD80-B862-49C3-A273-246818C19E85}"/>
                </a:ext>
              </a:extLst>
            </p:cNvPr>
            <p:cNvSpPr/>
            <p:nvPr/>
          </p:nvSpPr>
          <p:spPr>
            <a:xfrm>
              <a:off x="3572367" y="5286168"/>
              <a:ext cx="417766" cy="299656"/>
            </a:xfrm>
            <a:custGeom>
              <a:avLst/>
              <a:gdLst>
                <a:gd name="connsiteX0" fmla="*/ 0 w 417766"/>
                <a:gd name="connsiteY0" fmla="*/ 57626 h 299656"/>
                <a:gd name="connsiteX1" fmla="*/ 0 w 417766"/>
                <a:gd name="connsiteY1" fmla="*/ 77628 h 299656"/>
                <a:gd name="connsiteX2" fmla="*/ 57626 w 417766"/>
                <a:gd name="connsiteY2" fmla="*/ 135255 h 299656"/>
                <a:gd name="connsiteX3" fmla="*/ 201549 w 417766"/>
                <a:gd name="connsiteY3" fmla="*/ 135255 h 299656"/>
                <a:gd name="connsiteX4" fmla="*/ 282512 w 417766"/>
                <a:gd name="connsiteY4" fmla="*/ 216218 h 299656"/>
                <a:gd name="connsiteX5" fmla="*/ 282512 w 417766"/>
                <a:gd name="connsiteY5" fmla="*/ 242030 h 299656"/>
                <a:gd name="connsiteX6" fmla="*/ 340138 w 417766"/>
                <a:gd name="connsiteY6" fmla="*/ 299656 h 299656"/>
                <a:gd name="connsiteX7" fmla="*/ 360140 w 417766"/>
                <a:gd name="connsiteY7" fmla="*/ 299656 h 299656"/>
                <a:gd name="connsiteX8" fmla="*/ 417767 w 417766"/>
                <a:gd name="connsiteY8" fmla="*/ 242030 h 299656"/>
                <a:gd name="connsiteX9" fmla="*/ 417767 w 417766"/>
                <a:gd name="connsiteY9" fmla="*/ 77628 h 299656"/>
                <a:gd name="connsiteX10" fmla="*/ 417767 w 417766"/>
                <a:gd name="connsiteY10" fmla="*/ 57626 h 299656"/>
                <a:gd name="connsiteX11" fmla="*/ 417767 w 417766"/>
                <a:gd name="connsiteY11" fmla="*/ 56102 h 299656"/>
                <a:gd name="connsiteX12" fmla="*/ 417767 w 417766"/>
                <a:gd name="connsiteY12" fmla="*/ 56102 h 299656"/>
                <a:gd name="connsiteX13" fmla="*/ 417671 w 417766"/>
                <a:gd name="connsiteY13" fmla="*/ 54673 h 299656"/>
                <a:gd name="connsiteX14" fmla="*/ 417671 w 417766"/>
                <a:gd name="connsiteY14" fmla="*/ 54673 h 299656"/>
                <a:gd name="connsiteX15" fmla="*/ 417576 w 417766"/>
                <a:gd name="connsiteY15" fmla="*/ 53244 h 299656"/>
                <a:gd name="connsiteX16" fmla="*/ 417576 w 417766"/>
                <a:gd name="connsiteY16" fmla="*/ 53244 h 299656"/>
                <a:gd name="connsiteX17" fmla="*/ 417481 w 417766"/>
                <a:gd name="connsiteY17" fmla="*/ 51816 h 299656"/>
                <a:gd name="connsiteX18" fmla="*/ 417481 w 417766"/>
                <a:gd name="connsiteY18" fmla="*/ 51816 h 299656"/>
                <a:gd name="connsiteX19" fmla="*/ 417290 w 417766"/>
                <a:gd name="connsiteY19" fmla="*/ 50387 h 299656"/>
                <a:gd name="connsiteX20" fmla="*/ 417290 w 417766"/>
                <a:gd name="connsiteY20" fmla="*/ 50387 h 299656"/>
                <a:gd name="connsiteX21" fmla="*/ 417100 w 417766"/>
                <a:gd name="connsiteY21" fmla="*/ 48958 h 299656"/>
                <a:gd name="connsiteX22" fmla="*/ 417100 w 417766"/>
                <a:gd name="connsiteY22" fmla="*/ 48958 h 299656"/>
                <a:gd name="connsiteX23" fmla="*/ 416909 w 417766"/>
                <a:gd name="connsiteY23" fmla="*/ 47530 h 299656"/>
                <a:gd name="connsiteX24" fmla="*/ 416909 w 417766"/>
                <a:gd name="connsiteY24" fmla="*/ 47530 h 299656"/>
                <a:gd name="connsiteX25" fmla="*/ 416623 w 417766"/>
                <a:gd name="connsiteY25" fmla="*/ 46101 h 299656"/>
                <a:gd name="connsiteX26" fmla="*/ 416623 w 417766"/>
                <a:gd name="connsiteY26" fmla="*/ 46101 h 299656"/>
                <a:gd name="connsiteX27" fmla="*/ 416338 w 417766"/>
                <a:gd name="connsiteY27" fmla="*/ 44672 h 299656"/>
                <a:gd name="connsiteX28" fmla="*/ 416338 w 417766"/>
                <a:gd name="connsiteY28" fmla="*/ 44672 h 299656"/>
                <a:gd name="connsiteX29" fmla="*/ 415957 w 417766"/>
                <a:gd name="connsiteY29" fmla="*/ 43243 h 299656"/>
                <a:gd name="connsiteX30" fmla="*/ 415957 w 417766"/>
                <a:gd name="connsiteY30" fmla="*/ 43243 h 299656"/>
                <a:gd name="connsiteX31" fmla="*/ 415576 w 417766"/>
                <a:gd name="connsiteY31" fmla="*/ 41910 h 299656"/>
                <a:gd name="connsiteX32" fmla="*/ 415576 w 417766"/>
                <a:gd name="connsiteY32" fmla="*/ 41910 h 299656"/>
                <a:gd name="connsiteX33" fmla="*/ 415195 w 417766"/>
                <a:gd name="connsiteY33" fmla="*/ 40577 h 299656"/>
                <a:gd name="connsiteX34" fmla="*/ 415195 w 417766"/>
                <a:gd name="connsiteY34" fmla="*/ 40577 h 299656"/>
                <a:gd name="connsiteX35" fmla="*/ 414719 w 417766"/>
                <a:gd name="connsiteY35" fmla="*/ 39243 h 299656"/>
                <a:gd name="connsiteX36" fmla="*/ 414719 w 417766"/>
                <a:gd name="connsiteY36" fmla="*/ 39243 h 299656"/>
                <a:gd name="connsiteX37" fmla="*/ 414242 w 417766"/>
                <a:gd name="connsiteY37" fmla="*/ 37909 h 299656"/>
                <a:gd name="connsiteX38" fmla="*/ 414242 w 417766"/>
                <a:gd name="connsiteY38" fmla="*/ 37909 h 299656"/>
                <a:gd name="connsiteX39" fmla="*/ 413766 w 417766"/>
                <a:gd name="connsiteY39" fmla="*/ 36576 h 299656"/>
                <a:gd name="connsiteX40" fmla="*/ 413766 w 417766"/>
                <a:gd name="connsiteY40" fmla="*/ 36576 h 299656"/>
                <a:gd name="connsiteX41" fmla="*/ 413195 w 417766"/>
                <a:gd name="connsiteY41" fmla="*/ 35243 h 299656"/>
                <a:gd name="connsiteX42" fmla="*/ 413195 w 417766"/>
                <a:gd name="connsiteY42" fmla="*/ 35243 h 299656"/>
                <a:gd name="connsiteX43" fmla="*/ 412623 w 417766"/>
                <a:gd name="connsiteY43" fmla="*/ 34004 h 299656"/>
                <a:gd name="connsiteX44" fmla="*/ 412623 w 417766"/>
                <a:gd name="connsiteY44" fmla="*/ 34004 h 299656"/>
                <a:gd name="connsiteX45" fmla="*/ 412052 w 417766"/>
                <a:gd name="connsiteY45" fmla="*/ 32766 h 299656"/>
                <a:gd name="connsiteX46" fmla="*/ 412052 w 417766"/>
                <a:gd name="connsiteY46" fmla="*/ 32766 h 299656"/>
                <a:gd name="connsiteX47" fmla="*/ 411385 w 417766"/>
                <a:gd name="connsiteY47" fmla="*/ 31528 h 299656"/>
                <a:gd name="connsiteX48" fmla="*/ 411385 w 417766"/>
                <a:gd name="connsiteY48" fmla="*/ 31528 h 299656"/>
                <a:gd name="connsiteX49" fmla="*/ 410718 w 417766"/>
                <a:gd name="connsiteY49" fmla="*/ 30289 h 299656"/>
                <a:gd name="connsiteX50" fmla="*/ 410718 w 417766"/>
                <a:gd name="connsiteY50" fmla="*/ 30289 h 299656"/>
                <a:gd name="connsiteX51" fmla="*/ 410051 w 417766"/>
                <a:gd name="connsiteY51" fmla="*/ 29051 h 299656"/>
                <a:gd name="connsiteX52" fmla="*/ 410051 w 417766"/>
                <a:gd name="connsiteY52" fmla="*/ 29051 h 299656"/>
                <a:gd name="connsiteX53" fmla="*/ 409385 w 417766"/>
                <a:gd name="connsiteY53" fmla="*/ 27813 h 299656"/>
                <a:gd name="connsiteX54" fmla="*/ 409385 w 417766"/>
                <a:gd name="connsiteY54" fmla="*/ 27813 h 299656"/>
                <a:gd name="connsiteX55" fmla="*/ 408622 w 417766"/>
                <a:gd name="connsiteY55" fmla="*/ 26670 h 299656"/>
                <a:gd name="connsiteX56" fmla="*/ 408622 w 417766"/>
                <a:gd name="connsiteY56" fmla="*/ 26670 h 299656"/>
                <a:gd name="connsiteX57" fmla="*/ 407861 w 417766"/>
                <a:gd name="connsiteY57" fmla="*/ 25527 h 299656"/>
                <a:gd name="connsiteX58" fmla="*/ 407861 w 417766"/>
                <a:gd name="connsiteY58" fmla="*/ 25527 h 299656"/>
                <a:gd name="connsiteX59" fmla="*/ 407098 w 417766"/>
                <a:gd name="connsiteY59" fmla="*/ 24384 h 299656"/>
                <a:gd name="connsiteX60" fmla="*/ 407098 w 417766"/>
                <a:gd name="connsiteY60" fmla="*/ 24384 h 299656"/>
                <a:gd name="connsiteX61" fmla="*/ 406241 w 417766"/>
                <a:gd name="connsiteY61" fmla="*/ 23241 h 299656"/>
                <a:gd name="connsiteX62" fmla="*/ 406241 w 417766"/>
                <a:gd name="connsiteY62" fmla="*/ 23241 h 299656"/>
                <a:gd name="connsiteX63" fmla="*/ 405384 w 417766"/>
                <a:gd name="connsiteY63" fmla="*/ 22193 h 299656"/>
                <a:gd name="connsiteX64" fmla="*/ 405384 w 417766"/>
                <a:gd name="connsiteY64" fmla="*/ 22193 h 299656"/>
                <a:gd name="connsiteX65" fmla="*/ 404527 w 417766"/>
                <a:gd name="connsiteY65" fmla="*/ 21145 h 299656"/>
                <a:gd name="connsiteX66" fmla="*/ 404527 w 417766"/>
                <a:gd name="connsiteY66" fmla="*/ 21145 h 299656"/>
                <a:gd name="connsiteX67" fmla="*/ 403670 w 417766"/>
                <a:gd name="connsiteY67" fmla="*/ 20098 h 299656"/>
                <a:gd name="connsiteX68" fmla="*/ 403670 w 417766"/>
                <a:gd name="connsiteY68" fmla="*/ 20098 h 299656"/>
                <a:gd name="connsiteX69" fmla="*/ 402717 w 417766"/>
                <a:gd name="connsiteY69" fmla="*/ 19050 h 299656"/>
                <a:gd name="connsiteX70" fmla="*/ 402717 w 417766"/>
                <a:gd name="connsiteY70" fmla="*/ 19050 h 299656"/>
                <a:gd name="connsiteX71" fmla="*/ 401764 w 417766"/>
                <a:gd name="connsiteY71" fmla="*/ 18002 h 299656"/>
                <a:gd name="connsiteX72" fmla="*/ 401764 w 417766"/>
                <a:gd name="connsiteY72" fmla="*/ 18002 h 299656"/>
                <a:gd name="connsiteX73" fmla="*/ 400812 w 417766"/>
                <a:gd name="connsiteY73" fmla="*/ 17050 h 299656"/>
                <a:gd name="connsiteX74" fmla="*/ 400812 w 417766"/>
                <a:gd name="connsiteY74" fmla="*/ 17050 h 299656"/>
                <a:gd name="connsiteX75" fmla="*/ 399860 w 417766"/>
                <a:gd name="connsiteY75" fmla="*/ 16097 h 299656"/>
                <a:gd name="connsiteX76" fmla="*/ 399860 w 417766"/>
                <a:gd name="connsiteY76" fmla="*/ 16097 h 299656"/>
                <a:gd name="connsiteX77" fmla="*/ 398812 w 417766"/>
                <a:gd name="connsiteY77" fmla="*/ 15144 h 299656"/>
                <a:gd name="connsiteX78" fmla="*/ 398812 w 417766"/>
                <a:gd name="connsiteY78" fmla="*/ 15144 h 299656"/>
                <a:gd name="connsiteX79" fmla="*/ 397764 w 417766"/>
                <a:gd name="connsiteY79" fmla="*/ 14192 h 299656"/>
                <a:gd name="connsiteX80" fmla="*/ 397764 w 417766"/>
                <a:gd name="connsiteY80" fmla="*/ 14192 h 299656"/>
                <a:gd name="connsiteX81" fmla="*/ 396716 w 417766"/>
                <a:gd name="connsiteY81" fmla="*/ 13335 h 299656"/>
                <a:gd name="connsiteX82" fmla="*/ 396716 w 417766"/>
                <a:gd name="connsiteY82" fmla="*/ 13335 h 299656"/>
                <a:gd name="connsiteX83" fmla="*/ 395669 w 417766"/>
                <a:gd name="connsiteY83" fmla="*/ 12478 h 299656"/>
                <a:gd name="connsiteX84" fmla="*/ 395669 w 417766"/>
                <a:gd name="connsiteY84" fmla="*/ 12478 h 299656"/>
                <a:gd name="connsiteX85" fmla="*/ 394621 w 417766"/>
                <a:gd name="connsiteY85" fmla="*/ 11620 h 299656"/>
                <a:gd name="connsiteX86" fmla="*/ 394621 w 417766"/>
                <a:gd name="connsiteY86" fmla="*/ 11620 h 299656"/>
                <a:gd name="connsiteX87" fmla="*/ 393478 w 417766"/>
                <a:gd name="connsiteY87" fmla="*/ 10763 h 299656"/>
                <a:gd name="connsiteX88" fmla="*/ 393478 w 417766"/>
                <a:gd name="connsiteY88" fmla="*/ 10763 h 299656"/>
                <a:gd name="connsiteX89" fmla="*/ 392335 w 417766"/>
                <a:gd name="connsiteY89" fmla="*/ 10001 h 299656"/>
                <a:gd name="connsiteX90" fmla="*/ 392335 w 417766"/>
                <a:gd name="connsiteY90" fmla="*/ 10001 h 299656"/>
                <a:gd name="connsiteX91" fmla="*/ 391192 w 417766"/>
                <a:gd name="connsiteY91" fmla="*/ 9239 h 299656"/>
                <a:gd name="connsiteX92" fmla="*/ 391192 w 417766"/>
                <a:gd name="connsiteY92" fmla="*/ 9239 h 299656"/>
                <a:gd name="connsiteX93" fmla="*/ 390049 w 417766"/>
                <a:gd name="connsiteY93" fmla="*/ 8477 h 299656"/>
                <a:gd name="connsiteX94" fmla="*/ 390049 w 417766"/>
                <a:gd name="connsiteY94" fmla="*/ 8477 h 299656"/>
                <a:gd name="connsiteX95" fmla="*/ 388811 w 417766"/>
                <a:gd name="connsiteY95" fmla="*/ 7811 h 299656"/>
                <a:gd name="connsiteX96" fmla="*/ 388811 w 417766"/>
                <a:gd name="connsiteY96" fmla="*/ 7811 h 299656"/>
                <a:gd name="connsiteX97" fmla="*/ 387572 w 417766"/>
                <a:gd name="connsiteY97" fmla="*/ 7144 h 299656"/>
                <a:gd name="connsiteX98" fmla="*/ 387572 w 417766"/>
                <a:gd name="connsiteY98" fmla="*/ 7144 h 299656"/>
                <a:gd name="connsiteX99" fmla="*/ 386334 w 417766"/>
                <a:gd name="connsiteY99" fmla="*/ 6477 h 299656"/>
                <a:gd name="connsiteX100" fmla="*/ 386334 w 417766"/>
                <a:gd name="connsiteY100" fmla="*/ 6477 h 299656"/>
                <a:gd name="connsiteX101" fmla="*/ 385096 w 417766"/>
                <a:gd name="connsiteY101" fmla="*/ 5810 h 299656"/>
                <a:gd name="connsiteX102" fmla="*/ 385096 w 417766"/>
                <a:gd name="connsiteY102" fmla="*/ 5810 h 299656"/>
                <a:gd name="connsiteX103" fmla="*/ 383858 w 417766"/>
                <a:gd name="connsiteY103" fmla="*/ 5239 h 299656"/>
                <a:gd name="connsiteX104" fmla="*/ 383858 w 417766"/>
                <a:gd name="connsiteY104" fmla="*/ 5239 h 299656"/>
                <a:gd name="connsiteX105" fmla="*/ 382619 w 417766"/>
                <a:gd name="connsiteY105" fmla="*/ 4667 h 299656"/>
                <a:gd name="connsiteX106" fmla="*/ 382619 w 417766"/>
                <a:gd name="connsiteY106" fmla="*/ 4667 h 299656"/>
                <a:gd name="connsiteX107" fmla="*/ 381286 w 417766"/>
                <a:gd name="connsiteY107" fmla="*/ 4096 h 299656"/>
                <a:gd name="connsiteX108" fmla="*/ 381286 w 417766"/>
                <a:gd name="connsiteY108" fmla="*/ 4096 h 299656"/>
                <a:gd name="connsiteX109" fmla="*/ 379952 w 417766"/>
                <a:gd name="connsiteY109" fmla="*/ 3620 h 299656"/>
                <a:gd name="connsiteX110" fmla="*/ 379952 w 417766"/>
                <a:gd name="connsiteY110" fmla="*/ 3620 h 299656"/>
                <a:gd name="connsiteX111" fmla="*/ 378619 w 417766"/>
                <a:gd name="connsiteY111" fmla="*/ 3143 h 299656"/>
                <a:gd name="connsiteX112" fmla="*/ 378619 w 417766"/>
                <a:gd name="connsiteY112" fmla="*/ 3143 h 299656"/>
                <a:gd name="connsiteX113" fmla="*/ 377285 w 417766"/>
                <a:gd name="connsiteY113" fmla="*/ 2667 h 299656"/>
                <a:gd name="connsiteX114" fmla="*/ 377285 w 417766"/>
                <a:gd name="connsiteY114" fmla="*/ 2667 h 299656"/>
                <a:gd name="connsiteX115" fmla="*/ 375952 w 417766"/>
                <a:gd name="connsiteY115" fmla="*/ 2286 h 299656"/>
                <a:gd name="connsiteX116" fmla="*/ 375952 w 417766"/>
                <a:gd name="connsiteY116" fmla="*/ 2286 h 299656"/>
                <a:gd name="connsiteX117" fmla="*/ 374618 w 417766"/>
                <a:gd name="connsiteY117" fmla="*/ 1905 h 299656"/>
                <a:gd name="connsiteX118" fmla="*/ 374618 w 417766"/>
                <a:gd name="connsiteY118" fmla="*/ 1905 h 299656"/>
                <a:gd name="connsiteX119" fmla="*/ 373285 w 417766"/>
                <a:gd name="connsiteY119" fmla="*/ 1524 h 299656"/>
                <a:gd name="connsiteX120" fmla="*/ 373285 w 417766"/>
                <a:gd name="connsiteY120" fmla="*/ 1524 h 299656"/>
                <a:gd name="connsiteX121" fmla="*/ 371856 w 417766"/>
                <a:gd name="connsiteY121" fmla="*/ 1238 h 299656"/>
                <a:gd name="connsiteX122" fmla="*/ 371856 w 417766"/>
                <a:gd name="connsiteY122" fmla="*/ 1238 h 299656"/>
                <a:gd name="connsiteX123" fmla="*/ 370427 w 417766"/>
                <a:gd name="connsiteY123" fmla="*/ 952 h 299656"/>
                <a:gd name="connsiteX124" fmla="*/ 370427 w 417766"/>
                <a:gd name="connsiteY124" fmla="*/ 952 h 299656"/>
                <a:gd name="connsiteX125" fmla="*/ 368998 w 417766"/>
                <a:gd name="connsiteY125" fmla="*/ 667 h 299656"/>
                <a:gd name="connsiteX126" fmla="*/ 368998 w 417766"/>
                <a:gd name="connsiteY126" fmla="*/ 667 h 299656"/>
                <a:gd name="connsiteX127" fmla="*/ 367570 w 417766"/>
                <a:gd name="connsiteY127" fmla="*/ 476 h 299656"/>
                <a:gd name="connsiteX128" fmla="*/ 367570 w 417766"/>
                <a:gd name="connsiteY128" fmla="*/ 476 h 299656"/>
                <a:gd name="connsiteX129" fmla="*/ 366141 w 417766"/>
                <a:gd name="connsiteY129" fmla="*/ 285 h 299656"/>
                <a:gd name="connsiteX130" fmla="*/ 366141 w 417766"/>
                <a:gd name="connsiteY130" fmla="*/ 285 h 299656"/>
                <a:gd name="connsiteX131" fmla="*/ 364712 w 417766"/>
                <a:gd name="connsiteY131" fmla="*/ 190 h 299656"/>
                <a:gd name="connsiteX132" fmla="*/ 364712 w 417766"/>
                <a:gd name="connsiteY132" fmla="*/ 190 h 299656"/>
                <a:gd name="connsiteX133" fmla="*/ 363284 w 417766"/>
                <a:gd name="connsiteY133" fmla="*/ 95 h 299656"/>
                <a:gd name="connsiteX134" fmla="*/ 363284 w 417766"/>
                <a:gd name="connsiteY134" fmla="*/ 95 h 299656"/>
                <a:gd name="connsiteX135" fmla="*/ 362807 w 417766"/>
                <a:gd name="connsiteY135" fmla="*/ 95 h 299656"/>
                <a:gd name="connsiteX136" fmla="*/ 360902 w 417766"/>
                <a:gd name="connsiteY136" fmla="*/ 0 h 299656"/>
                <a:gd name="connsiteX137" fmla="*/ 360426 w 417766"/>
                <a:gd name="connsiteY137" fmla="*/ 0 h 299656"/>
                <a:gd name="connsiteX138" fmla="*/ 360426 w 417766"/>
                <a:gd name="connsiteY138" fmla="*/ 0 h 299656"/>
                <a:gd name="connsiteX139" fmla="*/ 340423 w 417766"/>
                <a:gd name="connsiteY139" fmla="*/ 0 h 299656"/>
                <a:gd name="connsiteX140" fmla="*/ 57912 w 417766"/>
                <a:gd name="connsiteY140" fmla="*/ 0 h 299656"/>
                <a:gd name="connsiteX141" fmla="*/ 0 w 417766"/>
                <a:gd name="connsiteY141" fmla="*/ 57626 h 299656"/>
                <a:gd name="connsiteX142" fmla="*/ 0 w 417766"/>
                <a:gd name="connsiteY142" fmla="*/ 57626 h 299656"/>
                <a:gd name="connsiteX143" fmla="*/ 417767 w 417766"/>
                <a:gd name="connsiteY143" fmla="*/ 57626 h 299656"/>
                <a:gd name="connsiteX144" fmla="*/ 417767 w 417766"/>
                <a:gd name="connsiteY144" fmla="*/ 57626 h 299656"/>
                <a:gd name="connsiteX145" fmla="*/ 417767 w 417766"/>
                <a:gd name="connsiteY145" fmla="*/ 57626 h 29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417766" h="299656">
                  <a:moveTo>
                    <a:pt x="0" y="57626"/>
                  </a:moveTo>
                  <a:lnTo>
                    <a:pt x="0" y="77628"/>
                  </a:lnTo>
                  <a:cubicBezTo>
                    <a:pt x="0" y="109347"/>
                    <a:pt x="25908" y="135255"/>
                    <a:pt x="57626" y="135255"/>
                  </a:cubicBezTo>
                  <a:lnTo>
                    <a:pt x="201549" y="135255"/>
                  </a:lnTo>
                  <a:cubicBezTo>
                    <a:pt x="246126" y="135255"/>
                    <a:pt x="282512" y="171640"/>
                    <a:pt x="282512" y="216218"/>
                  </a:cubicBezTo>
                  <a:lnTo>
                    <a:pt x="282512" y="242030"/>
                  </a:lnTo>
                  <a:cubicBezTo>
                    <a:pt x="282512" y="273748"/>
                    <a:pt x="308420" y="299656"/>
                    <a:pt x="340138" y="299656"/>
                  </a:cubicBezTo>
                  <a:lnTo>
                    <a:pt x="360140" y="299656"/>
                  </a:lnTo>
                  <a:cubicBezTo>
                    <a:pt x="391859" y="299656"/>
                    <a:pt x="417767" y="273748"/>
                    <a:pt x="417767" y="242030"/>
                  </a:cubicBezTo>
                  <a:lnTo>
                    <a:pt x="417767" y="77628"/>
                  </a:lnTo>
                  <a:lnTo>
                    <a:pt x="417767" y="57626"/>
                  </a:lnTo>
                  <a:lnTo>
                    <a:pt x="417767" y="56102"/>
                  </a:lnTo>
                  <a:lnTo>
                    <a:pt x="417767" y="56102"/>
                  </a:lnTo>
                  <a:lnTo>
                    <a:pt x="417671" y="54673"/>
                  </a:lnTo>
                  <a:lnTo>
                    <a:pt x="417671" y="54673"/>
                  </a:lnTo>
                  <a:lnTo>
                    <a:pt x="417576" y="53244"/>
                  </a:lnTo>
                  <a:lnTo>
                    <a:pt x="417576" y="53244"/>
                  </a:lnTo>
                  <a:lnTo>
                    <a:pt x="417481" y="51816"/>
                  </a:lnTo>
                  <a:lnTo>
                    <a:pt x="417481" y="51816"/>
                  </a:lnTo>
                  <a:lnTo>
                    <a:pt x="417290" y="50387"/>
                  </a:lnTo>
                  <a:lnTo>
                    <a:pt x="417290" y="50387"/>
                  </a:lnTo>
                  <a:lnTo>
                    <a:pt x="417100" y="48958"/>
                  </a:lnTo>
                  <a:lnTo>
                    <a:pt x="417100" y="48958"/>
                  </a:lnTo>
                  <a:lnTo>
                    <a:pt x="416909" y="47530"/>
                  </a:lnTo>
                  <a:lnTo>
                    <a:pt x="416909" y="47530"/>
                  </a:lnTo>
                  <a:cubicBezTo>
                    <a:pt x="416814" y="47054"/>
                    <a:pt x="416719" y="46577"/>
                    <a:pt x="416623" y="46101"/>
                  </a:cubicBezTo>
                  <a:lnTo>
                    <a:pt x="416623" y="46101"/>
                  </a:lnTo>
                  <a:lnTo>
                    <a:pt x="416338" y="44672"/>
                  </a:lnTo>
                  <a:lnTo>
                    <a:pt x="416338" y="44672"/>
                  </a:lnTo>
                  <a:lnTo>
                    <a:pt x="415957" y="43243"/>
                  </a:lnTo>
                  <a:lnTo>
                    <a:pt x="415957" y="43243"/>
                  </a:lnTo>
                  <a:lnTo>
                    <a:pt x="415576" y="41910"/>
                  </a:lnTo>
                  <a:lnTo>
                    <a:pt x="415576" y="41910"/>
                  </a:lnTo>
                  <a:lnTo>
                    <a:pt x="415195" y="40577"/>
                  </a:lnTo>
                  <a:lnTo>
                    <a:pt x="415195" y="40577"/>
                  </a:lnTo>
                  <a:lnTo>
                    <a:pt x="414719" y="39243"/>
                  </a:lnTo>
                  <a:lnTo>
                    <a:pt x="414719" y="39243"/>
                  </a:lnTo>
                  <a:lnTo>
                    <a:pt x="414242" y="37909"/>
                  </a:lnTo>
                  <a:lnTo>
                    <a:pt x="414242" y="37909"/>
                  </a:lnTo>
                  <a:lnTo>
                    <a:pt x="413766" y="36576"/>
                  </a:lnTo>
                  <a:lnTo>
                    <a:pt x="413766" y="36576"/>
                  </a:lnTo>
                  <a:lnTo>
                    <a:pt x="413195" y="35243"/>
                  </a:lnTo>
                  <a:lnTo>
                    <a:pt x="413195" y="35243"/>
                  </a:lnTo>
                  <a:lnTo>
                    <a:pt x="412623" y="34004"/>
                  </a:lnTo>
                  <a:lnTo>
                    <a:pt x="412623" y="34004"/>
                  </a:lnTo>
                  <a:lnTo>
                    <a:pt x="412052" y="32766"/>
                  </a:lnTo>
                  <a:lnTo>
                    <a:pt x="412052" y="32766"/>
                  </a:lnTo>
                  <a:lnTo>
                    <a:pt x="411385" y="31528"/>
                  </a:lnTo>
                  <a:lnTo>
                    <a:pt x="411385" y="31528"/>
                  </a:lnTo>
                  <a:cubicBezTo>
                    <a:pt x="411194" y="31146"/>
                    <a:pt x="411004" y="30670"/>
                    <a:pt x="410718" y="30289"/>
                  </a:cubicBezTo>
                  <a:lnTo>
                    <a:pt x="410718" y="30289"/>
                  </a:lnTo>
                  <a:lnTo>
                    <a:pt x="410051" y="29051"/>
                  </a:lnTo>
                  <a:lnTo>
                    <a:pt x="410051" y="29051"/>
                  </a:lnTo>
                  <a:cubicBezTo>
                    <a:pt x="409861" y="28670"/>
                    <a:pt x="409575" y="28289"/>
                    <a:pt x="409385" y="27813"/>
                  </a:cubicBezTo>
                  <a:lnTo>
                    <a:pt x="409385" y="27813"/>
                  </a:lnTo>
                  <a:lnTo>
                    <a:pt x="408622" y="26670"/>
                  </a:lnTo>
                  <a:lnTo>
                    <a:pt x="408622" y="26670"/>
                  </a:lnTo>
                  <a:lnTo>
                    <a:pt x="407861" y="25527"/>
                  </a:lnTo>
                  <a:lnTo>
                    <a:pt x="407861" y="25527"/>
                  </a:lnTo>
                  <a:lnTo>
                    <a:pt x="407098" y="24384"/>
                  </a:lnTo>
                  <a:lnTo>
                    <a:pt x="407098" y="24384"/>
                  </a:lnTo>
                  <a:lnTo>
                    <a:pt x="406241" y="23241"/>
                  </a:lnTo>
                  <a:lnTo>
                    <a:pt x="406241" y="23241"/>
                  </a:lnTo>
                  <a:lnTo>
                    <a:pt x="405384" y="22193"/>
                  </a:lnTo>
                  <a:lnTo>
                    <a:pt x="405384" y="22193"/>
                  </a:lnTo>
                  <a:cubicBezTo>
                    <a:pt x="405098" y="21812"/>
                    <a:pt x="404813" y="21431"/>
                    <a:pt x="404527" y="21145"/>
                  </a:cubicBezTo>
                  <a:lnTo>
                    <a:pt x="404527" y="21145"/>
                  </a:lnTo>
                  <a:lnTo>
                    <a:pt x="403670" y="20098"/>
                  </a:lnTo>
                  <a:lnTo>
                    <a:pt x="403670" y="20098"/>
                  </a:lnTo>
                  <a:lnTo>
                    <a:pt x="402717" y="19050"/>
                  </a:lnTo>
                  <a:lnTo>
                    <a:pt x="402717" y="19050"/>
                  </a:lnTo>
                  <a:lnTo>
                    <a:pt x="401764" y="18002"/>
                  </a:lnTo>
                  <a:lnTo>
                    <a:pt x="401764" y="18002"/>
                  </a:lnTo>
                  <a:lnTo>
                    <a:pt x="400812" y="17050"/>
                  </a:lnTo>
                  <a:lnTo>
                    <a:pt x="400812" y="17050"/>
                  </a:lnTo>
                  <a:lnTo>
                    <a:pt x="399860" y="16097"/>
                  </a:lnTo>
                  <a:lnTo>
                    <a:pt x="399860" y="16097"/>
                  </a:lnTo>
                  <a:lnTo>
                    <a:pt x="398812" y="15144"/>
                  </a:lnTo>
                  <a:lnTo>
                    <a:pt x="398812" y="15144"/>
                  </a:lnTo>
                  <a:lnTo>
                    <a:pt x="397764" y="14192"/>
                  </a:lnTo>
                  <a:lnTo>
                    <a:pt x="397764" y="14192"/>
                  </a:lnTo>
                  <a:lnTo>
                    <a:pt x="396716" y="13335"/>
                  </a:lnTo>
                  <a:lnTo>
                    <a:pt x="396716" y="13335"/>
                  </a:lnTo>
                  <a:cubicBezTo>
                    <a:pt x="396335" y="13049"/>
                    <a:pt x="395954" y="12763"/>
                    <a:pt x="395669" y="12478"/>
                  </a:cubicBezTo>
                  <a:lnTo>
                    <a:pt x="395669" y="12478"/>
                  </a:lnTo>
                  <a:cubicBezTo>
                    <a:pt x="395288" y="12192"/>
                    <a:pt x="394906" y="11906"/>
                    <a:pt x="394621" y="11620"/>
                  </a:cubicBezTo>
                  <a:lnTo>
                    <a:pt x="394621" y="11620"/>
                  </a:lnTo>
                  <a:lnTo>
                    <a:pt x="393478" y="10763"/>
                  </a:lnTo>
                  <a:lnTo>
                    <a:pt x="393478" y="10763"/>
                  </a:lnTo>
                  <a:lnTo>
                    <a:pt x="392335" y="10001"/>
                  </a:lnTo>
                  <a:lnTo>
                    <a:pt x="392335" y="10001"/>
                  </a:lnTo>
                  <a:lnTo>
                    <a:pt x="391192" y="9239"/>
                  </a:lnTo>
                  <a:lnTo>
                    <a:pt x="391192" y="9239"/>
                  </a:lnTo>
                  <a:lnTo>
                    <a:pt x="390049" y="8477"/>
                  </a:lnTo>
                  <a:lnTo>
                    <a:pt x="390049" y="8477"/>
                  </a:lnTo>
                  <a:lnTo>
                    <a:pt x="388811" y="7811"/>
                  </a:lnTo>
                  <a:lnTo>
                    <a:pt x="388811" y="7811"/>
                  </a:lnTo>
                  <a:lnTo>
                    <a:pt x="387572" y="7144"/>
                  </a:lnTo>
                  <a:lnTo>
                    <a:pt x="387572" y="7144"/>
                  </a:lnTo>
                  <a:lnTo>
                    <a:pt x="386334" y="6477"/>
                  </a:lnTo>
                  <a:lnTo>
                    <a:pt x="386334" y="6477"/>
                  </a:lnTo>
                  <a:lnTo>
                    <a:pt x="385096" y="5810"/>
                  </a:lnTo>
                  <a:lnTo>
                    <a:pt x="385096" y="5810"/>
                  </a:lnTo>
                  <a:lnTo>
                    <a:pt x="383858" y="5239"/>
                  </a:lnTo>
                  <a:lnTo>
                    <a:pt x="383858" y="5239"/>
                  </a:lnTo>
                  <a:cubicBezTo>
                    <a:pt x="383477" y="5048"/>
                    <a:pt x="383000" y="4858"/>
                    <a:pt x="382619" y="4667"/>
                  </a:cubicBezTo>
                  <a:lnTo>
                    <a:pt x="382619" y="4667"/>
                  </a:lnTo>
                  <a:lnTo>
                    <a:pt x="381286" y="4096"/>
                  </a:lnTo>
                  <a:lnTo>
                    <a:pt x="381286" y="4096"/>
                  </a:lnTo>
                  <a:lnTo>
                    <a:pt x="379952" y="3620"/>
                  </a:lnTo>
                  <a:lnTo>
                    <a:pt x="379952" y="3620"/>
                  </a:lnTo>
                  <a:lnTo>
                    <a:pt x="378619" y="3143"/>
                  </a:lnTo>
                  <a:lnTo>
                    <a:pt x="378619" y="3143"/>
                  </a:lnTo>
                  <a:lnTo>
                    <a:pt x="377285" y="2667"/>
                  </a:lnTo>
                  <a:lnTo>
                    <a:pt x="377285" y="2667"/>
                  </a:lnTo>
                  <a:lnTo>
                    <a:pt x="375952" y="2286"/>
                  </a:lnTo>
                  <a:lnTo>
                    <a:pt x="375952" y="2286"/>
                  </a:lnTo>
                  <a:lnTo>
                    <a:pt x="374618" y="1905"/>
                  </a:lnTo>
                  <a:lnTo>
                    <a:pt x="374618" y="1905"/>
                  </a:lnTo>
                  <a:lnTo>
                    <a:pt x="373285" y="1524"/>
                  </a:lnTo>
                  <a:lnTo>
                    <a:pt x="373285" y="1524"/>
                  </a:lnTo>
                  <a:lnTo>
                    <a:pt x="371856" y="1238"/>
                  </a:lnTo>
                  <a:lnTo>
                    <a:pt x="371856" y="1238"/>
                  </a:lnTo>
                  <a:cubicBezTo>
                    <a:pt x="371380" y="1143"/>
                    <a:pt x="370904" y="1048"/>
                    <a:pt x="370427" y="952"/>
                  </a:cubicBezTo>
                  <a:lnTo>
                    <a:pt x="370427" y="952"/>
                  </a:lnTo>
                  <a:lnTo>
                    <a:pt x="368998" y="667"/>
                  </a:lnTo>
                  <a:lnTo>
                    <a:pt x="368998" y="667"/>
                  </a:lnTo>
                  <a:lnTo>
                    <a:pt x="367570" y="476"/>
                  </a:lnTo>
                  <a:lnTo>
                    <a:pt x="367570" y="476"/>
                  </a:lnTo>
                  <a:lnTo>
                    <a:pt x="366141" y="285"/>
                  </a:lnTo>
                  <a:lnTo>
                    <a:pt x="366141" y="285"/>
                  </a:lnTo>
                  <a:lnTo>
                    <a:pt x="364712" y="190"/>
                  </a:lnTo>
                  <a:lnTo>
                    <a:pt x="364712" y="190"/>
                  </a:lnTo>
                  <a:lnTo>
                    <a:pt x="363284" y="95"/>
                  </a:lnTo>
                  <a:lnTo>
                    <a:pt x="363284" y="95"/>
                  </a:lnTo>
                  <a:lnTo>
                    <a:pt x="362807" y="95"/>
                  </a:lnTo>
                  <a:cubicBezTo>
                    <a:pt x="362141" y="95"/>
                    <a:pt x="361569" y="95"/>
                    <a:pt x="360902" y="0"/>
                  </a:cubicBezTo>
                  <a:lnTo>
                    <a:pt x="360426" y="0"/>
                  </a:lnTo>
                  <a:lnTo>
                    <a:pt x="360426" y="0"/>
                  </a:lnTo>
                  <a:lnTo>
                    <a:pt x="340423" y="0"/>
                  </a:lnTo>
                  <a:lnTo>
                    <a:pt x="57912" y="0"/>
                  </a:lnTo>
                  <a:cubicBezTo>
                    <a:pt x="25908" y="0"/>
                    <a:pt x="0" y="25908"/>
                    <a:pt x="0" y="57626"/>
                  </a:cubicBezTo>
                  <a:lnTo>
                    <a:pt x="0" y="57626"/>
                  </a:lnTo>
                  <a:close/>
                  <a:moveTo>
                    <a:pt x="417767" y="57626"/>
                  </a:moveTo>
                  <a:lnTo>
                    <a:pt x="417767" y="57626"/>
                  </a:lnTo>
                  <a:lnTo>
                    <a:pt x="417767" y="57626"/>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6" name="Freeform: Shape 195">
              <a:extLst>
                <a:ext uri="{FF2B5EF4-FFF2-40B4-BE49-F238E27FC236}">
                  <a16:creationId xmlns:a16="http://schemas.microsoft.com/office/drawing/2014/main" id="{CD54A52D-C24A-493F-B444-97573F474D92}"/>
                </a:ext>
              </a:extLst>
            </p:cNvPr>
            <p:cNvSpPr/>
            <p:nvPr/>
          </p:nvSpPr>
          <p:spPr>
            <a:xfrm>
              <a:off x="2750550" y="3676824"/>
              <a:ext cx="1739455" cy="1600200"/>
            </a:xfrm>
            <a:custGeom>
              <a:avLst/>
              <a:gdLst>
                <a:gd name="connsiteX0" fmla="*/ 476 w 1739455"/>
                <a:gd name="connsiteY0" fmla="*/ 514921 h 1600200"/>
                <a:gd name="connsiteX1" fmla="*/ 48006 w 1739455"/>
                <a:gd name="connsiteY1" fmla="*/ 442722 h 1600200"/>
                <a:gd name="connsiteX2" fmla="*/ 234791 w 1739455"/>
                <a:gd name="connsiteY2" fmla="*/ 442722 h 1600200"/>
                <a:gd name="connsiteX3" fmla="*/ 319373 w 1739455"/>
                <a:gd name="connsiteY3" fmla="*/ 508063 h 1600200"/>
                <a:gd name="connsiteX4" fmla="*/ 319373 w 1739455"/>
                <a:gd name="connsiteY4" fmla="*/ 527018 h 1600200"/>
                <a:gd name="connsiteX5" fmla="*/ 377000 w 1739455"/>
                <a:gd name="connsiteY5" fmla="*/ 584645 h 1600200"/>
                <a:gd name="connsiteX6" fmla="*/ 405098 w 1739455"/>
                <a:gd name="connsiteY6" fmla="*/ 584645 h 1600200"/>
                <a:gd name="connsiteX7" fmla="*/ 486061 w 1739455"/>
                <a:gd name="connsiteY7" fmla="*/ 665607 h 1600200"/>
                <a:gd name="connsiteX8" fmla="*/ 486061 w 1739455"/>
                <a:gd name="connsiteY8" fmla="*/ 672751 h 1600200"/>
                <a:gd name="connsiteX9" fmla="*/ 486061 w 1739455"/>
                <a:gd name="connsiteY9" fmla="*/ 674275 h 1600200"/>
                <a:gd name="connsiteX10" fmla="*/ 486061 w 1739455"/>
                <a:gd name="connsiteY10" fmla="*/ 674275 h 1600200"/>
                <a:gd name="connsiteX11" fmla="*/ 486156 w 1739455"/>
                <a:gd name="connsiteY11" fmla="*/ 675704 h 1600200"/>
                <a:gd name="connsiteX12" fmla="*/ 486156 w 1739455"/>
                <a:gd name="connsiteY12" fmla="*/ 675704 h 1600200"/>
                <a:gd name="connsiteX13" fmla="*/ 486251 w 1739455"/>
                <a:gd name="connsiteY13" fmla="*/ 677132 h 1600200"/>
                <a:gd name="connsiteX14" fmla="*/ 486251 w 1739455"/>
                <a:gd name="connsiteY14" fmla="*/ 677132 h 1600200"/>
                <a:gd name="connsiteX15" fmla="*/ 486346 w 1739455"/>
                <a:gd name="connsiteY15" fmla="*/ 678561 h 1600200"/>
                <a:gd name="connsiteX16" fmla="*/ 486346 w 1739455"/>
                <a:gd name="connsiteY16" fmla="*/ 678561 h 1600200"/>
                <a:gd name="connsiteX17" fmla="*/ 486537 w 1739455"/>
                <a:gd name="connsiteY17" fmla="*/ 679990 h 1600200"/>
                <a:gd name="connsiteX18" fmla="*/ 486537 w 1739455"/>
                <a:gd name="connsiteY18" fmla="*/ 679990 h 1600200"/>
                <a:gd name="connsiteX19" fmla="*/ 486728 w 1739455"/>
                <a:gd name="connsiteY19" fmla="*/ 681419 h 1600200"/>
                <a:gd name="connsiteX20" fmla="*/ 486728 w 1739455"/>
                <a:gd name="connsiteY20" fmla="*/ 681419 h 1600200"/>
                <a:gd name="connsiteX21" fmla="*/ 486918 w 1739455"/>
                <a:gd name="connsiteY21" fmla="*/ 682847 h 1600200"/>
                <a:gd name="connsiteX22" fmla="*/ 486918 w 1739455"/>
                <a:gd name="connsiteY22" fmla="*/ 682847 h 1600200"/>
                <a:gd name="connsiteX23" fmla="*/ 509206 w 1739455"/>
                <a:gd name="connsiteY23" fmla="*/ 718852 h 1600200"/>
                <a:gd name="connsiteX24" fmla="*/ 509206 w 1739455"/>
                <a:gd name="connsiteY24" fmla="*/ 718852 h 1600200"/>
                <a:gd name="connsiteX25" fmla="*/ 510350 w 1739455"/>
                <a:gd name="connsiteY25" fmla="*/ 719709 h 1600200"/>
                <a:gd name="connsiteX26" fmla="*/ 510350 w 1739455"/>
                <a:gd name="connsiteY26" fmla="*/ 719709 h 1600200"/>
                <a:gd name="connsiteX27" fmla="*/ 511493 w 1739455"/>
                <a:gd name="connsiteY27" fmla="*/ 720471 h 1600200"/>
                <a:gd name="connsiteX28" fmla="*/ 511493 w 1739455"/>
                <a:gd name="connsiteY28" fmla="*/ 720471 h 1600200"/>
                <a:gd name="connsiteX29" fmla="*/ 512636 w 1739455"/>
                <a:gd name="connsiteY29" fmla="*/ 721233 h 1600200"/>
                <a:gd name="connsiteX30" fmla="*/ 512636 w 1739455"/>
                <a:gd name="connsiteY30" fmla="*/ 721233 h 1600200"/>
                <a:gd name="connsiteX31" fmla="*/ 513779 w 1739455"/>
                <a:gd name="connsiteY31" fmla="*/ 721995 h 1600200"/>
                <a:gd name="connsiteX32" fmla="*/ 513779 w 1739455"/>
                <a:gd name="connsiteY32" fmla="*/ 721995 h 1600200"/>
                <a:gd name="connsiteX33" fmla="*/ 514350 w 1739455"/>
                <a:gd name="connsiteY33" fmla="*/ 722281 h 1600200"/>
                <a:gd name="connsiteX34" fmla="*/ 515684 w 1739455"/>
                <a:gd name="connsiteY34" fmla="*/ 723043 h 1600200"/>
                <a:gd name="connsiteX35" fmla="*/ 516255 w 1739455"/>
                <a:gd name="connsiteY35" fmla="*/ 723329 h 1600200"/>
                <a:gd name="connsiteX36" fmla="*/ 516255 w 1739455"/>
                <a:gd name="connsiteY36" fmla="*/ 723329 h 1600200"/>
                <a:gd name="connsiteX37" fmla="*/ 517493 w 1739455"/>
                <a:gd name="connsiteY37" fmla="*/ 723995 h 1600200"/>
                <a:gd name="connsiteX38" fmla="*/ 517493 w 1739455"/>
                <a:gd name="connsiteY38" fmla="*/ 723995 h 1600200"/>
                <a:gd name="connsiteX39" fmla="*/ 518731 w 1739455"/>
                <a:gd name="connsiteY39" fmla="*/ 724662 h 1600200"/>
                <a:gd name="connsiteX40" fmla="*/ 518731 w 1739455"/>
                <a:gd name="connsiteY40" fmla="*/ 724662 h 1600200"/>
                <a:gd name="connsiteX41" fmla="*/ 519970 w 1739455"/>
                <a:gd name="connsiteY41" fmla="*/ 725234 h 1600200"/>
                <a:gd name="connsiteX42" fmla="*/ 519970 w 1739455"/>
                <a:gd name="connsiteY42" fmla="*/ 725234 h 1600200"/>
                <a:gd name="connsiteX43" fmla="*/ 521208 w 1739455"/>
                <a:gd name="connsiteY43" fmla="*/ 725805 h 1600200"/>
                <a:gd name="connsiteX44" fmla="*/ 521208 w 1739455"/>
                <a:gd name="connsiteY44" fmla="*/ 725805 h 1600200"/>
                <a:gd name="connsiteX45" fmla="*/ 522542 w 1739455"/>
                <a:gd name="connsiteY45" fmla="*/ 726377 h 1600200"/>
                <a:gd name="connsiteX46" fmla="*/ 522542 w 1739455"/>
                <a:gd name="connsiteY46" fmla="*/ 726377 h 1600200"/>
                <a:gd name="connsiteX47" fmla="*/ 523875 w 1739455"/>
                <a:gd name="connsiteY47" fmla="*/ 726853 h 1600200"/>
                <a:gd name="connsiteX48" fmla="*/ 523875 w 1739455"/>
                <a:gd name="connsiteY48" fmla="*/ 726853 h 1600200"/>
                <a:gd name="connsiteX49" fmla="*/ 525209 w 1739455"/>
                <a:gd name="connsiteY49" fmla="*/ 727329 h 1600200"/>
                <a:gd name="connsiteX50" fmla="*/ 525209 w 1739455"/>
                <a:gd name="connsiteY50" fmla="*/ 727329 h 1600200"/>
                <a:gd name="connsiteX51" fmla="*/ 525494 w 1739455"/>
                <a:gd name="connsiteY51" fmla="*/ 727424 h 1600200"/>
                <a:gd name="connsiteX52" fmla="*/ 527590 w 1739455"/>
                <a:gd name="connsiteY52" fmla="*/ 728091 h 1600200"/>
                <a:gd name="connsiteX53" fmla="*/ 527876 w 1739455"/>
                <a:gd name="connsiteY53" fmla="*/ 728186 h 1600200"/>
                <a:gd name="connsiteX54" fmla="*/ 527876 w 1739455"/>
                <a:gd name="connsiteY54" fmla="*/ 728186 h 1600200"/>
                <a:gd name="connsiteX55" fmla="*/ 529209 w 1739455"/>
                <a:gd name="connsiteY55" fmla="*/ 728567 h 1600200"/>
                <a:gd name="connsiteX56" fmla="*/ 529209 w 1739455"/>
                <a:gd name="connsiteY56" fmla="*/ 728567 h 1600200"/>
                <a:gd name="connsiteX57" fmla="*/ 530543 w 1739455"/>
                <a:gd name="connsiteY57" fmla="*/ 728948 h 1600200"/>
                <a:gd name="connsiteX58" fmla="*/ 530543 w 1739455"/>
                <a:gd name="connsiteY58" fmla="*/ 728948 h 1600200"/>
                <a:gd name="connsiteX59" fmla="*/ 531971 w 1739455"/>
                <a:gd name="connsiteY59" fmla="*/ 729234 h 1600200"/>
                <a:gd name="connsiteX60" fmla="*/ 531971 w 1739455"/>
                <a:gd name="connsiteY60" fmla="*/ 729234 h 1600200"/>
                <a:gd name="connsiteX61" fmla="*/ 533400 w 1739455"/>
                <a:gd name="connsiteY61" fmla="*/ 729520 h 1600200"/>
                <a:gd name="connsiteX62" fmla="*/ 533400 w 1739455"/>
                <a:gd name="connsiteY62" fmla="*/ 729520 h 1600200"/>
                <a:gd name="connsiteX63" fmla="*/ 533686 w 1739455"/>
                <a:gd name="connsiteY63" fmla="*/ 729520 h 1600200"/>
                <a:gd name="connsiteX64" fmla="*/ 536067 w 1739455"/>
                <a:gd name="connsiteY64" fmla="*/ 729901 h 1600200"/>
                <a:gd name="connsiteX65" fmla="*/ 536353 w 1739455"/>
                <a:gd name="connsiteY65" fmla="*/ 729901 h 1600200"/>
                <a:gd name="connsiteX66" fmla="*/ 536353 w 1739455"/>
                <a:gd name="connsiteY66" fmla="*/ 729901 h 1600200"/>
                <a:gd name="connsiteX67" fmla="*/ 537781 w 1739455"/>
                <a:gd name="connsiteY67" fmla="*/ 730091 h 1600200"/>
                <a:gd name="connsiteX68" fmla="*/ 537781 w 1739455"/>
                <a:gd name="connsiteY68" fmla="*/ 730091 h 1600200"/>
                <a:gd name="connsiteX69" fmla="*/ 539210 w 1739455"/>
                <a:gd name="connsiteY69" fmla="*/ 730187 h 1600200"/>
                <a:gd name="connsiteX70" fmla="*/ 539210 w 1739455"/>
                <a:gd name="connsiteY70" fmla="*/ 730187 h 1600200"/>
                <a:gd name="connsiteX71" fmla="*/ 540639 w 1739455"/>
                <a:gd name="connsiteY71" fmla="*/ 730282 h 1600200"/>
                <a:gd name="connsiteX72" fmla="*/ 540639 w 1739455"/>
                <a:gd name="connsiteY72" fmla="*/ 730282 h 1600200"/>
                <a:gd name="connsiteX73" fmla="*/ 541115 w 1739455"/>
                <a:gd name="connsiteY73" fmla="*/ 730282 h 1600200"/>
                <a:gd name="connsiteX74" fmla="*/ 544259 w 1739455"/>
                <a:gd name="connsiteY74" fmla="*/ 730377 h 1600200"/>
                <a:gd name="connsiteX75" fmla="*/ 563594 w 1739455"/>
                <a:gd name="connsiteY75" fmla="*/ 730377 h 1600200"/>
                <a:gd name="connsiteX76" fmla="*/ 565880 w 1739455"/>
                <a:gd name="connsiteY76" fmla="*/ 730377 h 1600200"/>
                <a:gd name="connsiteX77" fmla="*/ 646843 w 1739455"/>
                <a:gd name="connsiteY77" fmla="*/ 811339 h 1600200"/>
                <a:gd name="connsiteX78" fmla="*/ 646843 w 1739455"/>
                <a:gd name="connsiteY78" fmla="*/ 814864 h 1600200"/>
                <a:gd name="connsiteX79" fmla="*/ 646843 w 1739455"/>
                <a:gd name="connsiteY79" fmla="*/ 816388 h 1600200"/>
                <a:gd name="connsiteX80" fmla="*/ 646843 w 1739455"/>
                <a:gd name="connsiteY80" fmla="*/ 816388 h 1600200"/>
                <a:gd name="connsiteX81" fmla="*/ 646938 w 1739455"/>
                <a:gd name="connsiteY81" fmla="*/ 817817 h 1600200"/>
                <a:gd name="connsiteX82" fmla="*/ 646938 w 1739455"/>
                <a:gd name="connsiteY82" fmla="*/ 817817 h 1600200"/>
                <a:gd name="connsiteX83" fmla="*/ 647033 w 1739455"/>
                <a:gd name="connsiteY83" fmla="*/ 819245 h 1600200"/>
                <a:gd name="connsiteX84" fmla="*/ 647033 w 1739455"/>
                <a:gd name="connsiteY84" fmla="*/ 819245 h 1600200"/>
                <a:gd name="connsiteX85" fmla="*/ 647129 w 1739455"/>
                <a:gd name="connsiteY85" fmla="*/ 820674 h 1600200"/>
                <a:gd name="connsiteX86" fmla="*/ 647129 w 1739455"/>
                <a:gd name="connsiteY86" fmla="*/ 820674 h 1600200"/>
                <a:gd name="connsiteX87" fmla="*/ 647319 w 1739455"/>
                <a:gd name="connsiteY87" fmla="*/ 822103 h 1600200"/>
                <a:gd name="connsiteX88" fmla="*/ 647319 w 1739455"/>
                <a:gd name="connsiteY88" fmla="*/ 822103 h 1600200"/>
                <a:gd name="connsiteX89" fmla="*/ 647510 w 1739455"/>
                <a:gd name="connsiteY89" fmla="*/ 823531 h 1600200"/>
                <a:gd name="connsiteX90" fmla="*/ 647510 w 1739455"/>
                <a:gd name="connsiteY90" fmla="*/ 823531 h 1600200"/>
                <a:gd name="connsiteX91" fmla="*/ 647795 w 1739455"/>
                <a:gd name="connsiteY91" fmla="*/ 824960 h 1600200"/>
                <a:gd name="connsiteX92" fmla="*/ 647795 w 1739455"/>
                <a:gd name="connsiteY92" fmla="*/ 824960 h 1600200"/>
                <a:gd name="connsiteX93" fmla="*/ 648081 w 1739455"/>
                <a:gd name="connsiteY93" fmla="*/ 826389 h 1600200"/>
                <a:gd name="connsiteX94" fmla="*/ 648081 w 1739455"/>
                <a:gd name="connsiteY94" fmla="*/ 826389 h 1600200"/>
                <a:gd name="connsiteX95" fmla="*/ 648367 w 1739455"/>
                <a:gd name="connsiteY95" fmla="*/ 827818 h 1600200"/>
                <a:gd name="connsiteX96" fmla="*/ 648367 w 1739455"/>
                <a:gd name="connsiteY96" fmla="*/ 827818 h 1600200"/>
                <a:gd name="connsiteX97" fmla="*/ 648748 w 1739455"/>
                <a:gd name="connsiteY97" fmla="*/ 829247 h 1600200"/>
                <a:gd name="connsiteX98" fmla="*/ 648748 w 1739455"/>
                <a:gd name="connsiteY98" fmla="*/ 829247 h 1600200"/>
                <a:gd name="connsiteX99" fmla="*/ 700088 w 1739455"/>
                <a:gd name="connsiteY99" fmla="*/ 872300 h 1600200"/>
                <a:gd name="connsiteX100" fmla="*/ 700088 w 1739455"/>
                <a:gd name="connsiteY100" fmla="*/ 872300 h 1600200"/>
                <a:gd name="connsiteX101" fmla="*/ 701516 w 1739455"/>
                <a:gd name="connsiteY101" fmla="*/ 872395 h 1600200"/>
                <a:gd name="connsiteX102" fmla="*/ 701516 w 1739455"/>
                <a:gd name="connsiteY102" fmla="*/ 872395 h 1600200"/>
                <a:gd name="connsiteX103" fmla="*/ 701993 w 1739455"/>
                <a:gd name="connsiteY103" fmla="*/ 872395 h 1600200"/>
                <a:gd name="connsiteX104" fmla="*/ 705136 w 1739455"/>
                <a:gd name="connsiteY104" fmla="*/ 872490 h 1600200"/>
                <a:gd name="connsiteX105" fmla="*/ 712565 w 1739455"/>
                <a:gd name="connsiteY105" fmla="*/ 872490 h 1600200"/>
                <a:gd name="connsiteX106" fmla="*/ 793528 w 1739455"/>
                <a:gd name="connsiteY106" fmla="*/ 953453 h 1600200"/>
                <a:gd name="connsiteX107" fmla="*/ 793528 w 1739455"/>
                <a:gd name="connsiteY107" fmla="*/ 956977 h 1600200"/>
                <a:gd name="connsiteX108" fmla="*/ 793528 w 1739455"/>
                <a:gd name="connsiteY108" fmla="*/ 958501 h 1600200"/>
                <a:gd name="connsiteX109" fmla="*/ 793528 w 1739455"/>
                <a:gd name="connsiteY109" fmla="*/ 958501 h 1600200"/>
                <a:gd name="connsiteX110" fmla="*/ 793623 w 1739455"/>
                <a:gd name="connsiteY110" fmla="*/ 959930 h 1600200"/>
                <a:gd name="connsiteX111" fmla="*/ 793623 w 1739455"/>
                <a:gd name="connsiteY111" fmla="*/ 959930 h 1600200"/>
                <a:gd name="connsiteX112" fmla="*/ 793718 w 1739455"/>
                <a:gd name="connsiteY112" fmla="*/ 961358 h 1600200"/>
                <a:gd name="connsiteX113" fmla="*/ 793718 w 1739455"/>
                <a:gd name="connsiteY113" fmla="*/ 961358 h 1600200"/>
                <a:gd name="connsiteX114" fmla="*/ 793813 w 1739455"/>
                <a:gd name="connsiteY114" fmla="*/ 962787 h 1600200"/>
                <a:gd name="connsiteX115" fmla="*/ 793813 w 1739455"/>
                <a:gd name="connsiteY115" fmla="*/ 962787 h 1600200"/>
                <a:gd name="connsiteX116" fmla="*/ 794004 w 1739455"/>
                <a:gd name="connsiteY116" fmla="*/ 964216 h 1600200"/>
                <a:gd name="connsiteX117" fmla="*/ 794004 w 1739455"/>
                <a:gd name="connsiteY117" fmla="*/ 964216 h 1600200"/>
                <a:gd name="connsiteX118" fmla="*/ 794195 w 1739455"/>
                <a:gd name="connsiteY118" fmla="*/ 965645 h 1600200"/>
                <a:gd name="connsiteX119" fmla="*/ 794195 w 1739455"/>
                <a:gd name="connsiteY119" fmla="*/ 965645 h 1600200"/>
                <a:gd name="connsiteX120" fmla="*/ 823151 w 1739455"/>
                <a:gd name="connsiteY120" fmla="*/ 1007269 h 1600200"/>
                <a:gd name="connsiteX121" fmla="*/ 823722 w 1739455"/>
                <a:gd name="connsiteY121" fmla="*/ 1007555 h 1600200"/>
                <a:gd name="connsiteX122" fmla="*/ 823722 w 1739455"/>
                <a:gd name="connsiteY122" fmla="*/ 1007555 h 1600200"/>
                <a:gd name="connsiteX123" fmla="*/ 824960 w 1739455"/>
                <a:gd name="connsiteY123" fmla="*/ 1008221 h 1600200"/>
                <a:gd name="connsiteX124" fmla="*/ 824960 w 1739455"/>
                <a:gd name="connsiteY124" fmla="*/ 1008221 h 1600200"/>
                <a:gd name="connsiteX125" fmla="*/ 826198 w 1739455"/>
                <a:gd name="connsiteY125" fmla="*/ 1008888 h 1600200"/>
                <a:gd name="connsiteX126" fmla="*/ 826198 w 1739455"/>
                <a:gd name="connsiteY126" fmla="*/ 1008888 h 1600200"/>
                <a:gd name="connsiteX127" fmla="*/ 827437 w 1739455"/>
                <a:gd name="connsiteY127" fmla="*/ 1009460 h 1600200"/>
                <a:gd name="connsiteX128" fmla="*/ 827437 w 1739455"/>
                <a:gd name="connsiteY128" fmla="*/ 1009460 h 1600200"/>
                <a:gd name="connsiteX129" fmla="*/ 828675 w 1739455"/>
                <a:gd name="connsiteY129" fmla="*/ 1010031 h 1600200"/>
                <a:gd name="connsiteX130" fmla="*/ 828675 w 1739455"/>
                <a:gd name="connsiteY130" fmla="*/ 1010031 h 1600200"/>
                <a:gd name="connsiteX131" fmla="*/ 830009 w 1739455"/>
                <a:gd name="connsiteY131" fmla="*/ 1010603 h 1600200"/>
                <a:gd name="connsiteX132" fmla="*/ 830009 w 1739455"/>
                <a:gd name="connsiteY132" fmla="*/ 1010603 h 1600200"/>
                <a:gd name="connsiteX133" fmla="*/ 831342 w 1739455"/>
                <a:gd name="connsiteY133" fmla="*/ 1011079 h 1600200"/>
                <a:gd name="connsiteX134" fmla="*/ 831342 w 1739455"/>
                <a:gd name="connsiteY134" fmla="*/ 1011079 h 1600200"/>
                <a:gd name="connsiteX135" fmla="*/ 832676 w 1739455"/>
                <a:gd name="connsiteY135" fmla="*/ 1011555 h 1600200"/>
                <a:gd name="connsiteX136" fmla="*/ 832676 w 1739455"/>
                <a:gd name="connsiteY136" fmla="*/ 1011555 h 1600200"/>
                <a:gd name="connsiteX137" fmla="*/ 832961 w 1739455"/>
                <a:gd name="connsiteY137" fmla="*/ 1011650 h 1600200"/>
                <a:gd name="connsiteX138" fmla="*/ 835057 w 1739455"/>
                <a:gd name="connsiteY138" fmla="*/ 1012317 h 1600200"/>
                <a:gd name="connsiteX139" fmla="*/ 835343 w 1739455"/>
                <a:gd name="connsiteY139" fmla="*/ 1012412 h 1600200"/>
                <a:gd name="connsiteX140" fmla="*/ 835343 w 1739455"/>
                <a:gd name="connsiteY140" fmla="*/ 1012412 h 1600200"/>
                <a:gd name="connsiteX141" fmla="*/ 836676 w 1739455"/>
                <a:gd name="connsiteY141" fmla="*/ 1012793 h 1600200"/>
                <a:gd name="connsiteX142" fmla="*/ 836676 w 1739455"/>
                <a:gd name="connsiteY142" fmla="*/ 1012793 h 1600200"/>
                <a:gd name="connsiteX143" fmla="*/ 838010 w 1739455"/>
                <a:gd name="connsiteY143" fmla="*/ 1013174 h 1600200"/>
                <a:gd name="connsiteX144" fmla="*/ 838010 w 1739455"/>
                <a:gd name="connsiteY144" fmla="*/ 1013174 h 1600200"/>
                <a:gd name="connsiteX145" fmla="*/ 839438 w 1739455"/>
                <a:gd name="connsiteY145" fmla="*/ 1013460 h 1600200"/>
                <a:gd name="connsiteX146" fmla="*/ 839438 w 1739455"/>
                <a:gd name="connsiteY146" fmla="*/ 1013460 h 1600200"/>
                <a:gd name="connsiteX147" fmla="*/ 840867 w 1739455"/>
                <a:gd name="connsiteY147" fmla="*/ 1013746 h 1600200"/>
                <a:gd name="connsiteX148" fmla="*/ 840867 w 1739455"/>
                <a:gd name="connsiteY148" fmla="*/ 1013746 h 1600200"/>
                <a:gd name="connsiteX149" fmla="*/ 841153 w 1739455"/>
                <a:gd name="connsiteY149" fmla="*/ 1013746 h 1600200"/>
                <a:gd name="connsiteX150" fmla="*/ 843534 w 1739455"/>
                <a:gd name="connsiteY150" fmla="*/ 1014127 h 1600200"/>
                <a:gd name="connsiteX151" fmla="*/ 843820 w 1739455"/>
                <a:gd name="connsiteY151" fmla="*/ 1014127 h 1600200"/>
                <a:gd name="connsiteX152" fmla="*/ 843820 w 1739455"/>
                <a:gd name="connsiteY152" fmla="*/ 1014127 h 1600200"/>
                <a:gd name="connsiteX153" fmla="*/ 845248 w 1739455"/>
                <a:gd name="connsiteY153" fmla="*/ 1014317 h 1600200"/>
                <a:gd name="connsiteX154" fmla="*/ 845248 w 1739455"/>
                <a:gd name="connsiteY154" fmla="*/ 1014317 h 1600200"/>
                <a:gd name="connsiteX155" fmla="*/ 846677 w 1739455"/>
                <a:gd name="connsiteY155" fmla="*/ 1014413 h 1600200"/>
                <a:gd name="connsiteX156" fmla="*/ 846677 w 1739455"/>
                <a:gd name="connsiteY156" fmla="*/ 1014413 h 1600200"/>
                <a:gd name="connsiteX157" fmla="*/ 848106 w 1739455"/>
                <a:gd name="connsiteY157" fmla="*/ 1014508 h 1600200"/>
                <a:gd name="connsiteX158" fmla="*/ 848106 w 1739455"/>
                <a:gd name="connsiteY158" fmla="*/ 1014508 h 1600200"/>
                <a:gd name="connsiteX159" fmla="*/ 848582 w 1739455"/>
                <a:gd name="connsiteY159" fmla="*/ 1014508 h 1600200"/>
                <a:gd name="connsiteX160" fmla="*/ 851726 w 1739455"/>
                <a:gd name="connsiteY160" fmla="*/ 1014603 h 1600200"/>
                <a:gd name="connsiteX161" fmla="*/ 871156 w 1739455"/>
                <a:gd name="connsiteY161" fmla="*/ 1014603 h 1600200"/>
                <a:gd name="connsiteX162" fmla="*/ 878110 w 1739455"/>
                <a:gd name="connsiteY162" fmla="*/ 1014603 h 1600200"/>
                <a:gd name="connsiteX163" fmla="*/ 959072 w 1739455"/>
                <a:gd name="connsiteY163" fmla="*/ 1095566 h 1600200"/>
                <a:gd name="connsiteX164" fmla="*/ 959072 w 1739455"/>
                <a:gd name="connsiteY164" fmla="*/ 1105376 h 1600200"/>
                <a:gd name="connsiteX165" fmla="*/ 959072 w 1739455"/>
                <a:gd name="connsiteY165" fmla="*/ 1106805 h 1600200"/>
                <a:gd name="connsiteX166" fmla="*/ 959072 w 1739455"/>
                <a:gd name="connsiteY166" fmla="*/ 1106805 h 1600200"/>
                <a:gd name="connsiteX167" fmla="*/ 959168 w 1739455"/>
                <a:gd name="connsiteY167" fmla="*/ 1108234 h 1600200"/>
                <a:gd name="connsiteX168" fmla="*/ 959168 w 1739455"/>
                <a:gd name="connsiteY168" fmla="*/ 1108234 h 1600200"/>
                <a:gd name="connsiteX169" fmla="*/ 959263 w 1739455"/>
                <a:gd name="connsiteY169" fmla="*/ 1109663 h 1600200"/>
                <a:gd name="connsiteX170" fmla="*/ 959263 w 1739455"/>
                <a:gd name="connsiteY170" fmla="*/ 1109663 h 1600200"/>
                <a:gd name="connsiteX171" fmla="*/ 959358 w 1739455"/>
                <a:gd name="connsiteY171" fmla="*/ 1111091 h 1600200"/>
                <a:gd name="connsiteX172" fmla="*/ 959358 w 1739455"/>
                <a:gd name="connsiteY172" fmla="*/ 1111091 h 1600200"/>
                <a:gd name="connsiteX173" fmla="*/ 959548 w 1739455"/>
                <a:gd name="connsiteY173" fmla="*/ 1112520 h 1600200"/>
                <a:gd name="connsiteX174" fmla="*/ 959548 w 1739455"/>
                <a:gd name="connsiteY174" fmla="*/ 1112520 h 1600200"/>
                <a:gd name="connsiteX175" fmla="*/ 959739 w 1739455"/>
                <a:gd name="connsiteY175" fmla="*/ 1113949 h 1600200"/>
                <a:gd name="connsiteX176" fmla="*/ 959739 w 1739455"/>
                <a:gd name="connsiteY176" fmla="*/ 1113949 h 1600200"/>
                <a:gd name="connsiteX177" fmla="*/ 959930 w 1739455"/>
                <a:gd name="connsiteY177" fmla="*/ 1115378 h 1600200"/>
                <a:gd name="connsiteX178" fmla="*/ 959930 w 1739455"/>
                <a:gd name="connsiteY178" fmla="*/ 1115378 h 1600200"/>
                <a:gd name="connsiteX179" fmla="*/ 960215 w 1739455"/>
                <a:gd name="connsiteY179" fmla="*/ 1116806 h 1600200"/>
                <a:gd name="connsiteX180" fmla="*/ 960215 w 1739455"/>
                <a:gd name="connsiteY180" fmla="*/ 1116806 h 1600200"/>
                <a:gd name="connsiteX181" fmla="*/ 960501 w 1739455"/>
                <a:gd name="connsiteY181" fmla="*/ 1118235 h 1600200"/>
                <a:gd name="connsiteX182" fmla="*/ 960501 w 1739455"/>
                <a:gd name="connsiteY182" fmla="*/ 1118235 h 1600200"/>
                <a:gd name="connsiteX183" fmla="*/ 960882 w 1739455"/>
                <a:gd name="connsiteY183" fmla="*/ 1119664 h 1600200"/>
                <a:gd name="connsiteX184" fmla="*/ 960882 w 1739455"/>
                <a:gd name="connsiteY184" fmla="*/ 1119664 h 1600200"/>
                <a:gd name="connsiteX185" fmla="*/ 961263 w 1739455"/>
                <a:gd name="connsiteY185" fmla="*/ 1120997 h 1600200"/>
                <a:gd name="connsiteX186" fmla="*/ 961263 w 1739455"/>
                <a:gd name="connsiteY186" fmla="*/ 1120997 h 1600200"/>
                <a:gd name="connsiteX187" fmla="*/ 961644 w 1739455"/>
                <a:gd name="connsiteY187" fmla="*/ 1122331 h 1600200"/>
                <a:gd name="connsiteX188" fmla="*/ 961644 w 1739455"/>
                <a:gd name="connsiteY188" fmla="*/ 1122331 h 1600200"/>
                <a:gd name="connsiteX189" fmla="*/ 962120 w 1739455"/>
                <a:gd name="connsiteY189" fmla="*/ 1123664 h 1600200"/>
                <a:gd name="connsiteX190" fmla="*/ 962120 w 1739455"/>
                <a:gd name="connsiteY190" fmla="*/ 1123664 h 1600200"/>
                <a:gd name="connsiteX191" fmla="*/ 962597 w 1739455"/>
                <a:gd name="connsiteY191" fmla="*/ 1124998 h 1600200"/>
                <a:gd name="connsiteX192" fmla="*/ 962597 w 1739455"/>
                <a:gd name="connsiteY192" fmla="*/ 1124998 h 1600200"/>
                <a:gd name="connsiteX193" fmla="*/ 963073 w 1739455"/>
                <a:gd name="connsiteY193" fmla="*/ 1126331 h 1600200"/>
                <a:gd name="connsiteX194" fmla="*/ 963073 w 1739455"/>
                <a:gd name="connsiteY194" fmla="*/ 1126331 h 1600200"/>
                <a:gd name="connsiteX195" fmla="*/ 963644 w 1739455"/>
                <a:gd name="connsiteY195" fmla="*/ 1127665 h 1600200"/>
                <a:gd name="connsiteX196" fmla="*/ 963644 w 1739455"/>
                <a:gd name="connsiteY196" fmla="*/ 1127665 h 1600200"/>
                <a:gd name="connsiteX197" fmla="*/ 964216 w 1739455"/>
                <a:gd name="connsiteY197" fmla="*/ 1128903 h 1600200"/>
                <a:gd name="connsiteX198" fmla="*/ 964216 w 1739455"/>
                <a:gd name="connsiteY198" fmla="*/ 1128903 h 1600200"/>
                <a:gd name="connsiteX199" fmla="*/ 964787 w 1739455"/>
                <a:gd name="connsiteY199" fmla="*/ 1130141 h 1600200"/>
                <a:gd name="connsiteX200" fmla="*/ 964787 w 1739455"/>
                <a:gd name="connsiteY200" fmla="*/ 1130141 h 1600200"/>
                <a:gd name="connsiteX201" fmla="*/ 965454 w 1739455"/>
                <a:gd name="connsiteY201" fmla="*/ 1131380 h 1600200"/>
                <a:gd name="connsiteX202" fmla="*/ 965454 w 1739455"/>
                <a:gd name="connsiteY202" fmla="*/ 1131380 h 1600200"/>
                <a:gd name="connsiteX203" fmla="*/ 966121 w 1739455"/>
                <a:gd name="connsiteY203" fmla="*/ 1132618 h 1600200"/>
                <a:gd name="connsiteX204" fmla="*/ 966121 w 1739455"/>
                <a:gd name="connsiteY204" fmla="*/ 1132618 h 1600200"/>
                <a:gd name="connsiteX205" fmla="*/ 966788 w 1739455"/>
                <a:gd name="connsiteY205" fmla="*/ 1133856 h 1600200"/>
                <a:gd name="connsiteX206" fmla="*/ 966788 w 1739455"/>
                <a:gd name="connsiteY206" fmla="*/ 1133856 h 1600200"/>
                <a:gd name="connsiteX207" fmla="*/ 967454 w 1739455"/>
                <a:gd name="connsiteY207" fmla="*/ 1135094 h 1600200"/>
                <a:gd name="connsiteX208" fmla="*/ 967454 w 1739455"/>
                <a:gd name="connsiteY208" fmla="*/ 1135094 h 1600200"/>
                <a:gd name="connsiteX209" fmla="*/ 968216 w 1739455"/>
                <a:gd name="connsiteY209" fmla="*/ 1136237 h 1600200"/>
                <a:gd name="connsiteX210" fmla="*/ 968216 w 1739455"/>
                <a:gd name="connsiteY210" fmla="*/ 1136237 h 1600200"/>
                <a:gd name="connsiteX211" fmla="*/ 968978 w 1739455"/>
                <a:gd name="connsiteY211" fmla="*/ 1137380 h 1600200"/>
                <a:gd name="connsiteX212" fmla="*/ 968978 w 1739455"/>
                <a:gd name="connsiteY212" fmla="*/ 1137380 h 1600200"/>
                <a:gd name="connsiteX213" fmla="*/ 969740 w 1739455"/>
                <a:gd name="connsiteY213" fmla="*/ 1138523 h 1600200"/>
                <a:gd name="connsiteX214" fmla="*/ 969740 w 1739455"/>
                <a:gd name="connsiteY214" fmla="*/ 1138523 h 1600200"/>
                <a:gd name="connsiteX215" fmla="*/ 970597 w 1739455"/>
                <a:gd name="connsiteY215" fmla="*/ 1139666 h 1600200"/>
                <a:gd name="connsiteX216" fmla="*/ 970597 w 1739455"/>
                <a:gd name="connsiteY216" fmla="*/ 1139666 h 1600200"/>
                <a:gd name="connsiteX217" fmla="*/ 971455 w 1739455"/>
                <a:gd name="connsiteY217" fmla="*/ 1140809 h 1600200"/>
                <a:gd name="connsiteX218" fmla="*/ 971455 w 1739455"/>
                <a:gd name="connsiteY218" fmla="*/ 1140809 h 1600200"/>
                <a:gd name="connsiteX219" fmla="*/ 972312 w 1739455"/>
                <a:gd name="connsiteY219" fmla="*/ 1141857 h 1600200"/>
                <a:gd name="connsiteX220" fmla="*/ 972312 w 1739455"/>
                <a:gd name="connsiteY220" fmla="*/ 1141857 h 1600200"/>
                <a:gd name="connsiteX221" fmla="*/ 973169 w 1739455"/>
                <a:gd name="connsiteY221" fmla="*/ 1142905 h 1600200"/>
                <a:gd name="connsiteX222" fmla="*/ 973169 w 1739455"/>
                <a:gd name="connsiteY222" fmla="*/ 1142905 h 1600200"/>
                <a:gd name="connsiteX223" fmla="*/ 974122 w 1739455"/>
                <a:gd name="connsiteY223" fmla="*/ 1143953 h 1600200"/>
                <a:gd name="connsiteX224" fmla="*/ 974122 w 1739455"/>
                <a:gd name="connsiteY224" fmla="*/ 1143953 h 1600200"/>
                <a:gd name="connsiteX225" fmla="*/ 975074 w 1739455"/>
                <a:gd name="connsiteY225" fmla="*/ 1145000 h 1600200"/>
                <a:gd name="connsiteX226" fmla="*/ 975074 w 1739455"/>
                <a:gd name="connsiteY226" fmla="*/ 1145000 h 1600200"/>
                <a:gd name="connsiteX227" fmla="*/ 976027 w 1739455"/>
                <a:gd name="connsiteY227" fmla="*/ 1145953 h 1600200"/>
                <a:gd name="connsiteX228" fmla="*/ 976027 w 1739455"/>
                <a:gd name="connsiteY228" fmla="*/ 1145953 h 1600200"/>
                <a:gd name="connsiteX229" fmla="*/ 976979 w 1739455"/>
                <a:gd name="connsiteY229" fmla="*/ 1146905 h 1600200"/>
                <a:gd name="connsiteX230" fmla="*/ 976979 w 1739455"/>
                <a:gd name="connsiteY230" fmla="*/ 1146905 h 1600200"/>
                <a:gd name="connsiteX231" fmla="*/ 978027 w 1739455"/>
                <a:gd name="connsiteY231" fmla="*/ 1147858 h 1600200"/>
                <a:gd name="connsiteX232" fmla="*/ 978027 w 1739455"/>
                <a:gd name="connsiteY232" fmla="*/ 1147858 h 1600200"/>
                <a:gd name="connsiteX233" fmla="*/ 979075 w 1739455"/>
                <a:gd name="connsiteY233" fmla="*/ 1148810 h 1600200"/>
                <a:gd name="connsiteX234" fmla="*/ 979075 w 1739455"/>
                <a:gd name="connsiteY234" fmla="*/ 1148810 h 1600200"/>
                <a:gd name="connsiteX235" fmla="*/ 980122 w 1739455"/>
                <a:gd name="connsiteY235" fmla="*/ 1149668 h 1600200"/>
                <a:gd name="connsiteX236" fmla="*/ 980122 w 1739455"/>
                <a:gd name="connsiteY236" fmla="*/ 1149668 h 1600200"/>
                <a:gd name="connsiteX237" fmla="*/ 981170 w 1739455"/>
                <a:gd name="connsiteY237" fmla="*/ 1150525 h 1600200"/>
                <a:gd name="connsiteX238" fmla="*/ 981170 w 1739455"/>
                <a:gd name="connsiteY238" fmla="*/ 1150525 h 1600200"/>
                <a:gd name="connsiteX239" fmla="*/ 982218 w 1739455"/>
                <a:gd name="connsiteY239" fmla="*/ 1151382 h 1600200"/>
                <a:gd name="connsiteX240" fmla="*/ 982218 w 1739455"/>
                <a:gd name="connsiteY240" fmla="*/ 1151382 h 1600200"/>
                <a:gd name="connsiteX241" fmla="*/ 983361 w 1739455"/>
                <a:gd name="connsiteY241" fmla="*/ 1152239 h 1600200"/>
                <a:gd name="connsiteX242" fmla="*/ 983361 w 1739455"/>
                <a:gd name="connsiteY242" fmla="*/ 1152239 h 1600200"/>
                <a:gd name="connsiteX243" fmla="*/ 984504 w 1739455"/>
                <a:gd name="connsiteY243" fmla="*/ 1153001 h 1600200"/>
                <a:gd name="connsiteX244" fmla="*/ 984504 w 1739455"/>
                <a:gd name="connsiteY244" fmla="*/ 1153001 h 1600200"/>
                <a:gd name="connsiteX245" fmla="*/ 985647 w 1739455"/>
                <a:gd name="connsiteY245" fmla="*/ 1153763 h 1600200"/>
                <a:gd name="connsiteX246" fmla="*/ 985647 w 1739455"/>
                <a:gd name="connsiteY246" fmla="*/ 1153763 h 1600200"/>
                <a:gd name="connsiteX247" fmla="*/ 986790 w 1739455"/>
                <a:gd name="connsiteY247" fmla="*/ 1154525 h 1600200"/>
                <a:gd name="connsiteX248" fmla="*/ 986790 w 1739455"/>
                <a:gd name="connsiteY248" fmla="*/ 1154525 h 1600200"/>
                <a:gd name="connsiteX249" fmla="*/ 988028 w 1739455"/>
                <a:gd name="connsiteY249" fmla="*/ 1155192 h 1600200"/>
                <a:gd name="connsiteX250" fmla="*/ 988028 w 1739455"/>
                <a:gd name="connsiteY250" fmla="*/ 1155192 h 1600200"/>
                <a:gd name="connsiteX251" fmla="*/ 989267 w 1739455"/>
                <a:gd name="connsiteY251" fmla="*/ 1155859 h 1600200"/>
                <a:gd name="connsiteX252" fmla="*/ 989267 w 1739455"/>
                <a:gd name="connsiteY252" fmla="*/ 1155859 h 1600200"/>
                <a:gd name="connsiteX253" fmla="*/ 990505 w 1739455"/>
                <a:gd name="connsiteY253" fmla="*/ 1156526 h 1600200"/>
                <a:gd name="connsiteX254" fmla="*/ 990505 w 1739455"/>
                <a:gd name="connsiteY254" fmla="*/ 1156526 h 1600200"/>
                <a:gd name="connsiteX255" fmla="*/ 991743 w 1739455"/>
                <a:gd name="connsiteY255" fmla="*/ 1157192 h 1600200"/>
                <a:gd name="connsiteX256" fmla="*/ 991743 w 1739455"/>
                <a:gd name="connsiteY256" fmla="*/ 1157192 h 1600200"/>
                <a:gd name="connsiteX257" fmla="*/ 992981 w 1739455"/>
                <a:gd name="connsiteY257" fmla="*/ 1157764 h 1600200"/>
                <a:gd name="connsiteX258" fmla="*/ 992981 w 1739455"/>
                <a:gd name="connsiteY258" fmla="*/ 1157764 h 1600200"/>
                <a:gd name="connsiteX259" fmla="*/ 994220 w 1739455"/>
                <a:gd name="connsiteY259" fmla="*/ 1158335 h 1600200"/>
                <a:gd name="connsiteX260" fmla="*/ 994220 w 1739455"/>
                <a:gd name="connsiteY260" fmla="*/ 1158335 h 1600200"/>
                <a:gd name="connsiteX261" fmla="*/ 995553 w 1739455"/>
                <a:gd name="connsiteY261" fmla="*/ 1158907 h 1600200"/>
                <a:gd name="connsiteX262" fmla="*/ 995553 w 1739455"/>
                <a:gd name="connsiteY262" fmla="*/ 1158907 h 1600200"/>
                <a:gd name="connsiteX263" fmla="*/ 996887 w 1739455"/>
                <a:gd name="connsiteY263" fmla="*/ 1159383 h 1600200"/>
                <a:gd name="connsiteX264" fmla="*/ 996887 w 1739455"/>
                <a:gd name="connsiteY264" fmla="*/ 1159383 h 1600200"/>
                <a:gd name="connsiteX265" fmla="*/ 998220 w 1739455"/>
                <a:gd name="connsiteY265" fmla="*/ 1159859 h 1600200"/>
                <a:gd name="connsiteX266" fmla="*/ 998220 w 1739455"/>
                <a:gd name="connsiteY266" fmla="*/ 1159859 h 1600200"/>
                <a:gd name="connsiteX267" fmla="*/ 999554 w 1739455"/>
                <a:gd name="connsiteY267" fmla="*/ 1160336 h 1600200"/>
                <a:gd name="connsiteX268" fmla="*/ 999554 w 1739455"/>
                <a:gd name="connsiteY268" fmla="*/ 1160336 h 1600200"/>
                <a:gd name="connsiteX269" fmla="*/ 1000887 w 1739455"/>
                <a:gd name="connsiteY269" fmla="*/ 1160717 h 1600200"/>
                <a:gd name="connsiteX270" fmla="*/ 1000887 w 1739455"/>
                <a:gd name="connsiteY270" fmla="*/ 1160717 h 1600200"/>
                <a:gd name="connsiteX271" fmla="*/ 1002221 w 1739455"/>
                <a:gd name="connsiteY271" fmla="*/ 1161098 h 1600200"/>
                <a:gd name="connsiteX272" fmla="*/ 1002221 w 1739455"/>
                <a:gd name="connsiteY272" fmla="*/ 1161098 h 1600200"/>
                <a:gd name="connsiteX273" fmla="*/ 1003554 w 1739455"/>
                <a:gd name="connsiteY273" fmla="*/ 1161479 h 1600200"/>
                <a:gd name="connsiteX274" fmla="*/ 1003554 w 1739455"/>
                <a:gd name="connsiteY274" fmla="*/ 1161479 h 1600200"/>
                <a:gd name="connsiteX275" fmla="*/ 1004983 w 1739455"/>
                <a:gd name="connsiteY275" fmla="*/ 1161764 h 1600200"/>
                <a:gd name="connsiteX276" fmla="*/ 1004983 w 1739455"/>
                <a:gd name="connsiteY276" fmla="*/ 1161764 h 1600200"/>
                <a:gd name="connsiteX277" fmla="*/ 1006412 w 1739455"/>
                <a:gd name="connsiteY277" fmla="*/ 1162050 h 1600200"/>
                <a:gd name="connsiteX278" fmla="*/ 1006412 w 1739455"/>
                <a:gd name="connsiteY278" fmla="*/ 1162050 h 1600200"/>
                <a:gd name="connsiteX279" fmla="*/ 1007840 w 1739455"/>
                <a:gd name="connsiteY279" fmla="*/ 1162336 h 1600200"/>
                <a:gd name="connsiteX280" fmla="*/ 1007840 w 1739455"/>
                <a:gd name="connsiteY280" fmla="*/ 1162336 h 1600200"/>
                <a:gd name="connsiteX281" fmla="*/ 1009269 w 1739455"/>
                <a:gd name="connsiteY281" fmla="*/ 1162526 h 1600200"/>
                <a:gd name="connsiteX282" fmla="*/ 1009269 w 1739455"/>
                <a:gd name="connsiteY282" fmla="*/ 1162526 h 1600200"/>
                <a:gd name="connsiteX283" fmla="*/ 1010698 w 1739455"/>
                <a:gd name="connsiteY283" fmla="*/ 1162717 h 1600200"/>
                <a:gd name="connsiteX284" fmla="*/ 1010698 w 1739455"/>
                <a:gd name="connsiteY284" fmla="*/ 1162717 h 1600200"/>
                <a:gd name="connsiteX285" fmla="*/ 1012127 w 1739455"/>
                <a:gd name="connsiteY285" fmla="*/ 1162812 h 1600200"/>
                <a:gd name="connsiteX286" fmla="*/ 1012127 w 1739455"/>
                <a:gd name="connsiteY286" fmla="*/ 1162812 h 1600200"/>
                <a:gd name="connsiteX287" fmla="*/ 1013555 w 1739455"/>
                <a:gd name="connsiteY287" fmla="*/ 1162907 h 1600200"/>
                <a:gd name="connsiteX288" fmla="*/ 1013555 w 1739455"/>
                <a:gd name="connsiteY288" fmla="*/ 1162907 h 1600200"/>
                <a:gd name="connsiteX289" fmla="*/ 1014031 w 1739455"/>
                <a:gd name="connsiteY289" fmla="*/ 1162907 h 1600200"/>
                <a:gd name="connsiteX290" fmla="*/ 1017175 w 1739455"/>
                <a:gd name="connsiteY290" fmla="*/ 1163003 h 1600200"/>
                <a:gd name="connsiteX291" fmla="*/ 1047560 w 1739455"/>
                <a:gd name="connsiteY291" fmla="*/ 1163003 h 1600200"/>
                <a:gd name="connsiteX292" fmla="*/ 1199483 w 1739455"/>
                <a:gd name="connsiteY292" fmla="*/ 1163003 h 1600200"/>
                <a:gd name="connsiteX293" fmla="*/ 1280446 w 1739455"/>
                <a:gd name="connsiteY293" fmla="*/ 1243965 h 1600200"/>
                <a:gd name="connsiteX294" fmla="*/ 1280446 w 1739455"/>
                <a:gd name="connsiteY294" fmla="*/ 1375886 h 1600200"/>
                <a:gd name="connsiteX295" fmla="*/ 1280446 w 1739455"/>
                <a:gd name="connsiteY295" fmla="*/ 1539431 h 1600200"/>
                <a:gd name="connsiteX296" fmla="*/ 1280446 w 1739455"/>
                <a:gd name="connsiteY296" fmla="*/ 1542574 h 1600200"/>
                <a:gd name="connsiteX297" fmla="*/ 1338072 w 1739455"/>
                <a:gd name="connsiteY297" fmla="*/ 1600200 h 1600200"/>
                <a:gd name="connsiteX298" fmla="*/ 1358075 w 1739455"/>
                <a:gd name="connsiteY298" fmla="*/ 1600200 h 1600200"/>
                <a:gd name="connsiteX299" fmla="*/ 1415701 w 1739455"/>
                <a:gd name="connsiteY299" fmla="*/ 1542574 h 1600200"/>
                <a:gd name="connsiteX300" fmla="*/ 1415701 w 1739455"/>
                <a:gd name="connsiteY300" fmla="*/ 1534477 h 1600200"/>
                <a:gd name="connsiteX301" fmla="*/ 1496663 w 1739455"/>
                <a:gd name="connsiteY301" fmla="*/ 1453515 h 1600200"/>
                <a:gd name="connsiteX302" fmla="*/ 1527239 w 1739455"/>
                <a:gd name="connsiteY302" fmla="*/ 1453515 h 1600200"/>
                <a:gd name="connsiteX303" fmla="*/ 1584865 w 1739455"/>
                <a:gd name="connsiteY303" fmla="*/ 1395889 h 1600200"/>
                <a:gd name="connsiteX304" fmla="*/ 1584865 w 1739455"/>
                <a:gd name="connsiteY304" fmla="*/ 1375886 h 1600200"/>
                <a:gd name="connsiteX305" fmla="*/ 1546765 w 1739455"/>
                <a:gd name="connsiteY305" fmla="*/ 1321689 h 1600200"/>
                <a:gd name="connsiteX306" fmla="*/ 1477518 w 1739455"/>
                <a:gd name="connsiteY306" fmla="*/ 1318070 h 1600200"/>
                <a:gd name="connsiteX307" fmla="*/ 1429988 w 1739455"/>
                <a:gd name="connsiteY307" fmla="*/ 1231487 h 1600200"/>
                <a:gd name="connsiteX308" fmla="*/ 1498759 w 1739455"/>
                <a:gd name="connsiteY308" fmla="*/ 1164527 h 1600200"/>
                <a:gd name="connsiteX309" fmla="*/ 1681829 w 1739455"/>
                <a:gd name="connsiteY309" fmla="*/ 1164527 h 1600200"/>
                <a:gd name="connsiteX310" fmla="*/ 1739456 w 1739455"/>
                <a:gd name="connsiteY310" fmla="*/ 1106900 h 1600200"/>
                <a:gd name="connsiteX311" fmla="*/ 1739456 w 1739455"/>
                <a:gd name="connsiteY311" fmla="*/ 1086898 h 1600200"/>
                <a:gd name="connsiteX312" fmla="*/ 1681829 w 1739455"/>
                <a:gd name="connsiteY312" fmla="*/ 1029272 h 1600200"/>
                <a:gd name="connsiteX313" fmla="*/ 1498854 w 1739455"/>
                <a:gd name="connsiteY313" fmla="*/ 1029272 h 1600200"/>
                <a:gd name="connsiteX314" fmla="*/ 1417892 w 1739455"/>
                <a:gd name="connsiteY314" fmla="*/ 948309 h 1600200"/>
                <a:gd name="connsiteX315" fmla="*/ 1417892 w 1739455"/>
                <a:gd name="connsiteY315" fmla="*/ 942594 h 1600200"/>
                <a:gd name="connsiteX316" fmla="*/ 1360265 w 1739455"/>
                <a:gd name="connsiteY316" fmla="*/ 884968 h 1600200"/>
                <a:gd name="connsiteX317" fmla="*/ 1186148 w 1739455"/>
                <a:gd name="connsiteY317" fmla="*/ 884968 h 1600200"/>
                <a:gd name="connsiteX318" fmla="*/ 1105186 w 1739455"/>
                <a:gd name="connsiteY318" fmla="*/ 804005 h 1600200"/>
                <a:gd name="connsiteX319" fmla="*/ 1105186 w 1739455"/>
                <a:gd name="connsiteY319" fmla="*/ 646176 h 1600200"/>
                <a:gd name="connsiteX320" fmla="*/ 1097089 w 1739455"/>
                <a:gd name="connsiteY320" fmla="*/ 616839 h 1600200"/>
                <a:gd name="connsiteX321" fmla="*/ 1096423 w 1739455"/>
                <a:gd name="connsiteY321" fmla="*/ 615696 h 1600200"/>
                <a:gd name="connsiteX322" fmla="*/ 1046417 w 1739455"/>
                <a:gd name="connsiteY322" fmla="*/ 586550 h 1600200"/>
                <a:gd name="connsiteX323" fmla="*/ 1024128 w 1739455"/>
                <a:gd name="connsiteY323" fmla="*/ 586550 h 1600200"/>
                <a:gd name="connsiteX324" fmla="*/ 943165 w 1739455"/>
                <a:gd name="connsiteY324" fmla="*/ 505587 h 1600200"/>
                <a:gd name="connsiteX325" fmla="*/ 943165 w 1739455"/>
                <a:gd name="connsiteY325" fmla="*/ 505206 h 1600200"/>
                <a:gd name="connsiteX326" fmla="*/ 885539 w 1739455"/>
                <a:gd name="connsiteY326" fmla="*/ 446818 h 1600200"/>
                <a:gd name="connsiteX327" fmla="*/ 844772 w 1739455"/>
                <a:gd name="connsiteY327" fmla="*/ 445580 h 1600200"/>
                <a:gd name="connsiteX328" fmla="*/ 795242 w 1739455"/>
                <a:gd name="connsiteY328" fmla="*/ 388525 h 1600200"/>
                <a:gd name="connsiteX329" fmla="*/ 795242 w 1739455"/>
                <a:gd name="connsiteY329" fmla="*/ 368522 h 1600200"/>
                <a:gd name="connsiteX330" fmla="*/ 852869 w 1739455"/>
                <a:gd name="connsiteY330" fmla="*/ 310896 h 1600200"/>
                <a:gd name="connsiteX331" fmla="*/ 952119 w 1739455"/>
                <a:gd name="connsiteY331" fmla="*/ 310896 h 1600200"/>
                <a:gd name="connsiteX332" fmla="*/ 951167 w 1739455"/>
                <a:gd name="connsiteY332" fmla="*/ 57626 h 1600200"/>
                <a:gd name="connsiteX333" fmla="*/ 893540 w 1739455"/>
                <a:gd name="connsiteY333" fmla="*/ 0 h 1600200"/>
                <a:gd name="connsiteX334" fmla="*/ 214598 w 1739455"/>
                <a:gd name="connsiteY334" fmla="*/ 0 h 1600200"/>
                <a:gd name="connsiteX335" fmla="*/ 157353 w 1739455"/>
                <a:gd name="connsiteY335" fmla="*/ 51149 h 1600200"/>
                <a:gd name="connsiteX336" fmla="*/ 157353 w 1739455"/>
                <a:gd name="connsiteY336" fmla="*/ 93059 h 1600200"/>
                <a:gd name="connsiteX337" fmla="*/ 99727 w 1739455"/>
                <a:gd name="connsiteY337" fmla="*/ 150686 h 1600200"/>
                <a:gd name="connsiteX338" fmla="*/ 0 w 1739455"/>
                <a:gd name="connsiteY338" fmla="*/ 150686 h 1600200"/>
                <a:gd name="connsiteX339" fmla="*/ 476 w 1739455"/>
                <a:gd name="connsiteY339" fmla="*/ 514921 h 1600200"/>
                <a:gd name="connsiteX340" fmla="*/ 476 w 1739455"/>
                <a:gd name="connsiteY340" fmla="*/ 514921 h 1600200"/>
                <a:gd name="connsiteX341" fmla="*/ 959358 w 1739455"/>
                <a:gd name="connsiteY341" fmla="*/ 1105281 h 1600200"/>
                <a:gd name="connsiteX342" fmla="*/ 959358 w 1739455"/>
                <a:gd name="connsiteY342" fmla="*/ 1105281 h 1600200"/>
                <a:gd name="connsiteX343" fmla="*/ 959358 w 1739455"/>
                <a:gd name="connsiteY343" fmla="*/ 1105281 h 1600200"/>
                <a:gd name="connsiteX344" fmla="*/ 959358 w 1739455"/>
                <a:gd name="connsiteY344" fmla="*/ 1105281 h 1600200"/>
                <a:gd name="connsiteX345" fmla="*/ 486156 w 1739455"/>
                <a:gd name="connsiteY345" fmla="*/ 672655 h 1600200"/>
                <a:gd name="connsiteX346" fmla="*/ 486156 w 1739455"/>
                <a:gd name="connsiteY346" fmla="*/ 672655 h 1600200"/>
                <a:gd name="connsiteX347" fmla="*/ 486156 w 1739455"/>
                <a:gd name="connsiteY347" fmla="*/ 672655 h 1600200"/>
                <a:gd name="connsiteX348" fmla="*/ 486156 w 1739455"/>
                <a:gd name="connsiteY348" fmla="*/ 672655 h 1600200"/>
                <a:gd name="connsiteX349" fmla="*/ 647033 w 1739455"/>
                <a:gd name="connsiteY349" fmla="*/ 814769 h 1600200"/>
                <a:gd name="connsiteX350" fmla="*/ 647033 w 1739455"/>
                <a:gd name="connsiteY350" fmla="*/ 814769 h 1600200"/>
                <a:gd name="connsiteX351" fmla="*/ 647033 w 1739455"/>
                <a:gd name="connsiteY351" fmla="*/ 814769 h 1600200"/>
                <a:gd name="connsiteX352" fmla="*/ 647033 w 1739455"/>
                <a:gd name="connsiteY352" fmla="*/ 814769 h 1600200"/>
                <a:gd name="connsiteX353" fmla="*/ 793813 w 1739455"/>
                <a:gd name="connsiteY353" fmla="*/ 956881 h 1600200"/>
                <a:gd name="connsiteX354" fmla="*/ 793813 w 1739455"/>
                <a:gd name="connsiteY354" fmla="*/ 956881 h 1600200"/>
                <a:gd name="connsiteX355" fmla="*/ 793813 w 1739455"/>
                <a:gd name="connsiteY355" fmla="*/ 956881 h 16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Lst>
              <a:rect l="l" t="t" r="r" b="b"/>
              <a:pathLst>
                <a:path w="1739455" h="1600200">
                  <a:moveTo>
                    <a:pt x="476" y="514921"/>
                  </a:moveTo>
                  <a:cubicBezTo>
                    <a:pt x="0" y="531686"/>
                    <a:pt x="10001" y="442722"/>
                    <a:pt x="48006" y="442722"/>
                  </a:cubicBezTo>
                  <a:lnTo>
                    <a:pt x="234791" y="442722"/>
                  </a:lnTo>
                  <a:cubicBezTo>
                    <a:pt x="271939" y="443389"/>
                    <a:pt x="319373" y="430435"/>
                    <a:pt x="319373" y="508063"/>
                  </a:cubicBezTo>
                  <a:lnTo>
                    <a:pt x="319373" y="527018"/>
                  </a:lnTo>
                  <a:cubicBezTo>
                    <a:pt x="319373" y="558737"/>
                    <a:pt x="345281" y="584645"/>
                    <a:pt x="377000" y="584645"/>
                  </a:cubicBezTo>
                  <a:lnTo>
                    <a:pt x="405098" y="584645"/>
                  </a:lnTo>
                  <a:cubicBezTo>
                    <a:pt x="449675" y="584645"/>
                    <a:pt x="486061" y="621030"/>
                    <a:pt x="486061" y="665607"/>
                  </a:cubicBezTo>
                  <a:lnTo>
                    <a:pt x="486061" y="672751"/>
                  </a:lnTo>
                  <a:lnTo>
                    <a:pt x="486061" y="674275"/>
                  </a:lnTo>
                  <a:lnTo>
                    <a:pt x="486061" y="674275"/>
                  </a:lnTo>
                  <a:lnTo>
                    <a:pt x="486156" y="675704"/>
                  </a:lnTo>
                  <a:lnTo>
                    <a:pt x="486156" y="675704"/>
                  </a:lnTo>
                  <a:lnTo>
                    <a:pt x="486251" y="677132"/>
                  </a:lnTo>
                  <a:lnTo>
                    <a:pt x="486251" y="677132"/>
                  </a:lnTo>
                  <a:lnTo>
                    <a:pt x="486346" y="678561"/>
                  </a:lnTo>
                  <a:lnTo>
                    <a:pt x="486346" y="678561"/>
                  </a:lnTo>
                  <a:lnTo>
                    <a:pt x="486537" y="679990"/>
                  </a:lnTo>
                  <a:lnTo>
                    <a:pt x="486537" y="679990"/>
                  </a:lnTo>
                  <a:lnTo>
                    <a:pt x="486728" y="681419"/>
                  </a:lnTo>
                  <a:lnTo>
                    <a:pt x="486728" y="681419"/>
                  </a:lnTo>
                  <a:lnTo>
                    <a:pt x="486918" y="682847"/>
                  </a:lnTo>
                  <a:lnTo>
                    <a:pt x="486918" y="682847"/>
                  </a:lnTo>
                  <a:cubicBezTo>
                    <a:pt x="489395" y="697039"/>
                    <a:pt x="497586" y="709994"/>
                    <a:pt x="509206" y="718852"/>
                  </a:cubicBezTo>
                  <a:lnTo>
                    <a:pt x="509206" y="718852"/>
                  </a:lnTo>
                  <a:lnTo>
                    <a:pt x="510350" y="719709"/>
                  </a:lnTo>
                  <a:lnTo>
                    <a:pt x="510350" y="719709"/>
                  </a:lnTo>
                  <a:lnTo>
                    <a:pt x="511493" y="720471"/>
                  </a:lnTo>
                  <a:lnTo>
                    <a:pt x="511493" y="720471"/>
                  </a:lnTo>
                  <a:lnTo>
                    <a:pt x="512636" y="721233"/>
                  </a:lnTo>
                  <a:lnTo>
                    <a:pt x="512636" y="721233"/>
                  </a:lnTo>
                  <a:lnTo>
                    <a:pt x="513779" y="721995"/>
                  </a:lnTo>
                  <a:lnTo>
                    <a:pt x="513779" y="721995"/>
                  </a:lnTo>
                  <a:lnTo>
                    <a:pt x="514350" y="722281"/>
                  </a:lnTo>
                  <a:cubicBezTo>
                    <a:pt x="514826" y="722567"/>
                    <a:pt x="515207" y="722757"/>
                    <a:pt x="515684" y="723043"/>
                  </a:cubicBezTo>
                  <a:lnTo>
                    <a:pt x="516255" y="723329"/>
                  </a:lnTo>
                  <a:lnTo>
                    <a:pt x="516255" y="723329"/>
                  </a:lnTo>
                  <a:lnTo>
                    <a:pt x="517493" y="723995"/>
                  </a:lnTo>
                  <a:lnTo>
                    <a:pt x="517493" y="723995"/>
                  </a:lnTo>
                  <a:lnTo>
                    <a:pt x="518731" y="724662"/>
                  </a:lnTo>
                  <a:lnTo>
                    <a:pt x="518731" y="724662"/>
                  </a:lnTo>
                  <a:lnTo>
                    <a:pt x="519970" y="725234"/>
                  </a:lnTo>
                  <a:lnTo>
                    <a:pt x="519970" y="725234"/>
                  </a:lnTo>
                  <a:cubicBezTo>
                    <a:pt x="520351" y="725424"/>
                    <a:pt x="520827" y="725614"/>
                    <a:pt x="521208" y="725805"/>
                  </a:cubicBezTo>
                  <a:lnTo>
                    <a:pt x="521208" y="725805"/>
                  </a:lnTo>
                  <a:lnTo>
                    <a:pt x="522542" y="726377"/>
                  </a:lnTo>
                  <a:lnTo>
                    <a:pt x="522542" y="726377"/>
                  </a:lnTo>
                  <a:lnTo>
                    <a:pt x="523875" y="726853"/>
                  </a:lnTo>
                  <a:lnTo>
                    <a:pt x="523875" y="726853"/>
                  </a:lnTo>
                  <a:lnTo>
                    <a:pt x="525209" y="727329"/>
                  </a:lnTo>
                  <a:lnTo>
                    <a:pt x="525209" y="727329"/>
                  </a:lnTo>
                  <a:lnTo>
                    <a:pt x="525494" y="727424"/>
                  </a:lnTo>
                  <a:cubicBezTo>
                    <a:pt x="526256" y="727615"/>
                    <a:pt x="526828" y="727805"/>
                    <a:pt x="527590" y="728091"/>
                  </a:cubicBezTo>
                  <a:lnTo>
                    <a:pt x="527876" y="728186"/>
                  </a:lnTo>
                  <a:lnTo>
                    <a:pt x="527876" y="728186"/>
                  </a:lnTo>
                  <a:lnTo>
                    <a:pt x="529209" y="728567"/>
                  </a:lnTo>
                  <a:lnTo>
                    <a:pt x="529209" y="728567"/>
                  </a:lnTo>
                  <a:lnTo>
                    <a:pt x="530543" y="728948"/>
                  </a:lnTo>
                  <a:lnTo>
                    <a:pt x="530543" y="728948"/>
                  </a:lnTo>
                  <a:lnTo>
                    <a:pt x="531971" y="729234"/>
                  </a:lnTo>
                  <a:lnTo>
                    <a:pt x="531971" y="729234"/>
                  </a:lnTo>
                  <a:cubicBezTo>
                    <a:pt x="532447" y="729329"/>
                    <a:pt x="532924" y="729425"/>
                    <a:pt x="533400" y="729520"/>
                  </a:cubicBezTo>
                  <a:lnTo>
                    <a:pt x="533400" y="729520"/>
                  </a:lnTo>
                  <a:lnTo>
                    <a:pt x="533686" y="729520"/>
                  </a:lnTo>
                  <a:cubicBezTo>
                    <a:pt x="534543" y="729615"/>
                    <a:pt x="535210" y="729805"/>
                    <a:pt x="536067" y="729901"/>
                  </a:cubicBezTo>
                  <a:lnTo>
                    <a:pt x="536353" y="729901"/>
                  </a:lnTo>
                  <a:lnTo>
                    <a:pt x="536353" y="729901"/>
                  </a:lnTo>
                  <a:lnTo>
                    <a:pt x="537781" y="730091"/>
                  </a:lnTo>
                  <a:lnTo>
                    <a:pt x="537781" y="730091"/>
                  </a:lnTo>
                  <a:lnTo>
                    <a:pt x="539210" y="730187"/>
                  </a:lnTo>
                  <a:lnTo>
                    <a:pt x="539210" y="730187"/>
                  </a:lnTo>
                  <a:lnTo>
                    <a:pt x="540639" y="730282"/>
                  </a:lnTo>
                  <a:lnTo>
                    <a:pt x="540639" y="730282"/>
                  </a:lnTo>
                  <a:lnTo>
                    <a:pt x="541115" y="730282"/>
                  </a:lnTo>
                  <a:cubicBezTo>
                    <a:pt x="542258" y="730282"/>
                    <a:pt x="543115" y="730377"/>
                    <a:pt x="544259" y="730377"/>
                  </a:cubicBezTo>
                  <a:lnTo>
                    <a:pt x="563594" y="730377"/>
                  </a:lnTo>
                  <a:lnTo>
                    <a:pt x="565880" y="730377"/>
                  </a:lnTo>
                  <a:cubicBezTo>
                    <a:pt x="610457" y="730377"/>
                    <a:pt x="646843" y="766763"/>
                    <a:pt x="646843" y="811339"/>
                  </a:cubicBezTo>
                  <a:lnTo>
                    <a:pt x="646843" y="814864"/>
                  </a:lnTo>
                  <a:lnTo>
                    <a:pt x="646843" y="816388"/>
                  </a:lnTo>
                  <a:lnTo>
                    <a:pt x="646843" y="816388"/>
                  </a:lnTo>
                  <a:lnTo>
                    <a:pt x="646938" y="817817"/>
                  </a:lnTo>
                  <a:lnTo>
                    <a:pt x="646938" y="817817"/>
                  </a:lnTo>
                  <a:lnTo>
                    <a:pt x="647033" y="819245"/>
                  </a:lnTo>
                  <a:lnTo>
                    <a:pt x="647033" y="819245"/>
                  </a:lnTo>
                  <a:lnTo>
                    <a:pt x="647129" y="820674"/>
                  </a:lnTo>
                  <a:lnTo>
                    <a:pt x="647129" y="820674"/>
                  </a:lnTo>
                  <a:lnTo>
                    <a:pt x="647319" y="822103"/>
                  </a:lnTo>
                  <a:lnTo>
                    <a:pt x="647319" y="822103"/>
                  </a:lnTo>
                  <a:lnTo>
                    <a:pt x="647510" y="823531"/>
                  </a:lnTo>
                  <a:lnTo>
                    <a:pt x="647510" y="823531"/>
                  </a:lnTo>
                  <a:lnTo>
                    <a:pt x="647795" y="824960"/>
                  </a:lnTo>
                  <a:lnTo>
                    <a:pt x="647795" y="824960"/>
                  </a:lnTo>
                  <a:cubicBezTo>
                    <a:pt x="647890" y="825437"/>
                    <a:pt x="647986" y="825913"/>
                    <a:pt x="648081" y="826389"/>
                  </a:cubicBezTo>
                  <a:lnTo>
                    <a:pt x="648081" y="826389"/>
                  </a:lnTo>
                  <a:lnTo>
                    <a:pt x="648367" y="827818"/>
                  </a:lnTo>
                  <a:lnTo>
                    <a:pt x="648367" y="827818"/>
                  </a:lnTo>
                  <a:lnTo>
                    <a:pt x="648748" y="829247"/>
                  </a:lnTo>
                  <a:lnTo>
                    <a:pt x="648748" y="829247"/>
                  </a:lnTo>
                  <a:cubicBezTo>
                    <a:pt x="654939" y="852392"/>
                    <a:pt x="675227" y="870204"/>
                    <a:pt x="700088" y="872300"/>
                  </a:cubicBezTo>
                  <a:lnTo>
                    <a:pt x="700088" y="872300"/>
                  </a:lnTo>
                  <a:lnTo>
                    <a:pt x="701516" y="872395"/>
                  </a:lnTo>
                  <a:lnTo>
                    <a:pt x="701516" y="872395"/>
                  </a:lnTo>
                  <a:lnTo>
                    <a:pt x="701993" y="872395"/>
                  </a:lnTo>
                  <a:cubicBezTo>
                    <a:pt x="703136" y="872395"/>
                    <a:pt x="703993" y="872490"/>
                    <a:pt x="705136" y="872490"/>
                  </a:cubicBezTo>
                  <a:lnTo>
                    <a:pt x="712565" y="872490"/>
                  </a:lnTo>
                  <a:cubicBezTo>
                    <a:pt x="757142" y="872490"/>
                    <a:pt x="793528" y="908876"/>
                    <a:pt x="793528" y="953453"/>
                  </a:cubicBezTo>
                  <a:lnTo>
                    <a:pt x="793528" y="956977"/>
                  </a:lnTo>
                  <a:lnTo>
                    <a:pt x="793528" y="958501"/>
                  </a:lnTo>
                  <a:lnTo>
                    <a:pt x="793528" y="958501"/>
                  </a:lnTo>
                  <a:lnTo>
                    <a:pt x="793623" y="959930"/>
                  </a:lnTo>
                  <a:lnTo>
                    <a:pt x="793623" y="959930"/>
                  </a:lnTo>
                  <a:lnTo>
                    <a:pt x="793718" y="961358"/>
                  </a:lnTo>
                  <a:lnTo>
                    <a:pt x="793718" y="961358"/>
                  </a:lnTo>
                  <a:lnTo>
                    <a:pt x="793813" y="962787"/>
                  </a:lnTo>
                  <a:lnTo>
                    <a:pt x="793813" y="962787"/>
                  </a:lnTo>
                  <a:lnTo>
                    <a:pt x="794004" y="964216"/>
                  </a:lnTo>
                  <a:lnTo>
                    <a:pt x="794004" y="964216"/>
                  </a:lnTo>
                  <a:lnTo>
                    <a:pt x="794195" y="965645"/>
                  </a:lnTo>
                  <a:lnTo>
                    <a:pt x="794195" y="965645"/>
                  </a:lnTo>
                  <a:cubicBezTo>
                    <a:pt x="797147" y="983361"/>
                    <a:pt x="807530" y="998315"/>
                    <a:pt x="823151" y="1007269"/>
                  </a:cubicBezTo>
                  <a:lnTo>
                    <a:pt x="823722" y="1007555"/>
                  </a:lnTo>
                  <a:lnTo>
                    <a:pt x="823722" y="1007555"/>
                  </a:lnTo>
                  <a:lnTo>
                    <a:pt x="824960" y="1008221"/>
                  </a:lnTo>
                  <a:lnTo>
                    <a:pt x="824960" y="1008221"/>
                  </a:lnTo>
                  <a:lnTo>
                    <a:pt x="826198" y="1008888"/>
                  </a:lnTo>
                  <a:lnTo>
                    <a:pt x="826198" y="1008888"/>
                  </a:lnTo>
                  <a:lnTo>
                    <a:pt x="827437" y="1009460"/>
                  </a:lnTo>
                  <a:lnTo>
                    <a:pt x="827437" y="1009460"/>
                  </a:lnTo>
                  <a:cubicBezTo>
                    <a:pt x="827818" y="1009650"/>
                    <a:pt x="828294" y="1009841"/>
                    <a:pt x="828675" y="1010031"/>
                  </a:cubicBezTo>
                  <a:lnTo>
                    <a:pt x="828675" y="1010031"/>
                  </a:lnTo>
                  <a:lnTo>
                    <a:pt x="830009" y="1010603"/>
                  </a:lnTo>
                  <a:lnTo>
                    <a:pt x="830009" y="1010603"/>
                  </a:lnTo>
                  <a:lnTo>
                    <a:pt x="831342" y="1011079"/>
                  </a:lnTo>
                  <a:lnTo>
                    <a:pt x="831342" y="1011079"/>
                  </a:lnTo>
                  <a:lnTo>
                    <a:pt x="832676" y="1011555"/>
                  </a:lnTo>
                  <a:lnTo>
                    <a:pt x="832676" y="1011555"/>
                  </a:lnTo>
                  <a:lnTo>
                    <a:pt x="832961" y="1011650"/>
                  </a:lnTo>
                  <a:cubicBezTo>
                    <a:pt x="833723" y="1011841"/>
                    <a:pt x="834295" y="1012031"/>
                    <a:pt x="835057" y="1012317"/>
                  </a:cubicBezTo>
                  <a:lnTo>
                    <a:pt x="835343" y="1012412"/>
                  </a:lnTo>
                  <a:lnTo>
                    <a:pt x="835343" y="1012412"/>
                  </a:lnTo>
                  <a:lnTo>
                    <a:pt x="836676" y="1012793"/>
                  </a:lnTo>
                  <a:lnTo>
                    <a:pt x="836676" y="1012793"/>
                  </a:lnTo>
                  <a:lnTo>
                    <a:pt x="838010" y="1013174"/>
                  </a:lnTo>
                  <a:lnTo>
                    <a:pt x="838010" y="1013174"/>
                  </a:lnTo>
                  <a:lnTo>
                    <a:pt x="839438" y="1013460"/>
                  </a:lnTo>
                  <a:lnTo>
                    <a:pt x="839438" y="1013460"/>
                  </a:lnTo>
                  <a:cubicBezTo>
                    <a:pt x="839914" y="1013555"/>
                    <a:pt x="840391" y="1013651"/>
                    <a:pt x="840867" y="1013746"/>
                  </a:cubicBezTo>
                  <a:lnTo>
                    <a:pt x="840867" y="1013746"/>
                  </a:lnTo>
                  <a:lnTo>
                    <a:pt x="841153" y="1013746"/>
                  </a:lnTo>
                  <a:cubicBezTo>
                    <a:pt x="842010" y="1013841"/>
                    <a:pt x="842677" y="1014031"/>
                    <a:pt x="843534" y="1014127"/>
                  </a:cubicBezTo>
                  <a:lnTo>
                    <a:pt x="843820" y="1014127"/>
                  </a:lnTo>
                  <a:lnTo>
                    <a:pt x="843820" y="1014127"/>
                  </a:lnTo>
                  <a:lnTo>
                    <a:pt x="845248" y="1014317"/>
                  </a:lnTo>
                  <a:lnTo>
                    <a:pt x="845248" y="1014317"/>
                  </a:lnTo>
                  <a:lnTo>
                    <a:pt x="846677" y="1014413"/>
                  </a:lnTo>
                  <a:lnTo>
                    <a:pt x="846677" y="1014413"/>
                  </a:lnTo>
                  <a:lnTo>
                    <a:pt x="848106" y="1014508"/>
                  </a:lnTo>
                  <a:lnTo>
                    <a:pt x="848106" y="1014508"/>
                  </a:lnTo>
                  <a:lnTo>
                    <a:pt x="848582" y="1014508"/>
                  </a:lnTo>
                  <a:cubicBezTo>
                    <a:pt x="849725" y="1014508"/>
                    <a:pt x="850583" y="1014603"/>
                    <a:pt x="851726" y="1014603"/>
                  </a:cubicBezTo>
                  <a:lnTo>
                    <a:pt x="871156" y="1014603"/>
                  </a:lnTo>
                  <a:lnTo>
                    <a:pt x="878110" y="1014603"/>
                  </a:lnTo>
                  <a:cubicBezTo>
                    <a:pt x="922687" y="1014603"/>
                    <a:pt x="959072" y="1050989"/>
                    <a:pt x="959072" y="1095566"/>
                  </a:cubicBezTo>
                  <a:lnTo>
                    <a:pt x="959072" y="1105376"/>
                  </a:lnTo>
                  <a:lnTo>
                    <a:pt x="959072" y="1106805"/>
                  </a:lnTo>
                  <a:lnTo>
                    <a:pt x="959072" y="1106805"/>
                  </a:lnTo>
                  <a:lnTo>
                    <a:pt x="959168" y="1108234"/>
                  </a:lnTo>
                  <a:lnTo>
                    <a:pt x="959168" y="1108234"/>
                  </a:lnTo>
                  <a:lnTo>
                    <a:pt x="959263" y="1109663"/>
                  </a:lnTo>
                  <a:lnTo>
                    <a:pt x="959263" y="1109663"/>
                  </a:lnTo>
                  <a:lnTo>
                    <a:pt x="959358" y="1111091"/>
                  </a:lnTo>
                  <a:lnTo>
                    <a:pt x="959358" y="1111091"/>
                  </a:lnTo>
                  <a:lnTo>
                    <a:pt x="959548" y="1112520"/>
                  </a:lnTo>
                  <a:lnTo>
                    <a:pt x="959548" y="1112520"/>
                  </a:lnTo>
                  <a:lnTo>
                    <a:pt x="959739" y="1113949"/>
                  </a:lnTo>
                  <a:lnTo>
                    <a:pt x="959739" y="1113949"/>
                  </a:lnTo>
                  <a:lnTo>
                    <a:pt x="959930" y="1115378"/>
                  </a:lnTo>
                  <a:lnTo>
                    <a:pt x="959930" y="1115378"/>
                  </a:lnTo>
                  <a:cubicBezTo>
                    <a:pt x="960025" y="1115854"/>
                    <a:pt x="960120" y="1116330"/>
                    <a:pt x="960215" y="1116806"/>
                  </a:cubicBezTo>
                  <a:lnTo>
                    <a:pt x="960215" y="1116806"/>
                  </a:lnTo>
                  <a:lnTo>
                    <a:pt x="960501" y="1118235"/>
                  </a:lnTo>
                  <a:lnTo>
                    <a:pt x="960501" y="1118235"/>
                  </a:lnTo>
                  <a:lnTo>
                    <a:pt x="960882" y="1119664"/>
                  </a:lnTo>
                  <a:lnTo>
                    <a:pt x="960882" y="1119664"/>
                  </a:lnTo>
                  <a:lnTo>
                    <a:pt x="961263" y="1120997"/>
                  </a:lnTo>
                  <a:lnTo>
                    <a:pt x="961263" y="1120997"/>
                  </a:lnTo>
                  <a:lnTo>
                    <a:pt x="961644" y="1122331"/>
                  </a:lnTo>
                  <a:lnTo>
                    <a:pt x="961644" y="1122331"/>
                  </a:lnTo>
                  <a:lnTo>
                    <a:pt x="962120" y="1123664"/>
                  </a:lnTo>
                  <a:lnTo>
                    <a:pt x="962120" y="1123664"/>
                  </a:lnTo>
                  <a:lnTo>
                    <a:pt x="962597" y="1124998"/>
                  </a:lnTo>
                  <a:lnTo>
                    <a:pt x="962597" y="1124998"/>
                  </a:lnTo>
                  <a:lnTo>
                    <a:pt x="963073" y="1126331"/>
                  </a:lnTo>
                  <a:lnTo>
                    <a:pt x="963073" y="1126331"/>
                  </a:lnTo>
                  <a:lnTo>
                    <a:pt x="963644" y="1127665"/>
                  </a:lnTo>
                  <a:lnTo>
                    <a:pt x="963644" y="1127665"/>
                  </a:lnTo>
                  <a:lnTo>
                    <a:pt x="964216" y="1128903"/>
                  </a:lnTo>
                  <a:lnTo>
                    <a:pt x="964216" y="1128903"/>
                  </a:lnTo>
                  <a:lnTo>
                    <a:pt x="964787" y="1130141"/>
                  </a:lnTo>
                  <a:lnTo>
                    <a:pt x="964787" y="1130141"/>
                  </a:lnTo>
                  <a:lnTo>
                    <a:pt x="965454" y="1131380"/>
                  </a:lnTo>
                  <a:lnTo>
                    <a:pt x="965454" y="1131380"/>
                  </a:lnTo>
                  <a:cubicBezTo>
                    <a:pt x="965645" y="1131761"/>
                    <a:pt x="965835" y="1132237"/>
                    <a:pt x="966121" y="1132618"/>
                  </a:cubicBezTo>
                  <a:lnTo>
                    <a:pt x="966121" y="1132618"/>
                  </a:lnTo>
                  <a:lnTo>
                    <a:pt x="966788" y="1133856"/>
                  </a:lnTo>
                  <a:lnTo>
                    <a:pt x="966788" y="1133856"/>
                  </a:lnTo>
                  <a:cubicBezTo>
                    <a:pt x="966978" y="1134237"/>
                    <a:pt x="967264" y="1134618"/>
                    <a:pt x="967454" y="1135094"/>
                  </a:cubicBezTo>
                  <a:lnTo>
                    <a:pt x="967454" y="1135094"/>
                  </a:lnTo>
                  <a:lnTo>
                    <a:pt x="968216" y="1136237"/>
                  </a:lnTo>
                  <a:lnTo>
                    <a:pt x="968216" y="1136237"/>
                  </a:lnTo>
                  <a:lnTo>
                    <a:pt x="968978" y="1137380"/>
                  </a:lnTo>
                  <a:lnTo>
                    <a:pt x="968978" y="1137380"/>
                  </a:lnTo>
                  <a:lnTo>
                    <a:pt x="969740" y="1138523"/>
                  </a:lnTo>
                  <a:lnTo>
                    <a:pt x="969740" y="1138523"/>
                  </a:lnTo>
                  <a:lnTo>
                    <a:pt x="970597" y="1139666"/>
                  </a:lnTo>
                  <a:lnTo>
                    <a:pt x="970597" y="1139666"/>
                  </a:lnTo>
                  <a:lnTo>
                    <a:pt x="971455" y="1140809"/>
                  </a:lnTo>
                  <a:lnTo>
                    <a:pt x="971455" y="1140809"/>
                  </a:lnTo>
                  <a:cubicBezTo>
                    <a:pt x="971740" y="1141190"/>
                    <a:pt x="972026" y="1141571"/>
                    <a:pt x="972312" y="1141857"/>
                  </a:cubicBezTo>
                  <a:lnTo>
                    <a:pt x="972312" y="1141857"/>
                  </a:lnTo>
                  <a:lnTo>
                    <a:pt x="973169" y="1142905"/>
                  </a:lnTo>
                  <a:lnTo>
                    <a:pt x="973169" y="1142905"/>
                  </a:lnTo>
                  <a:lnTo>
                    <a:pt x="974122" y="1143953"/>
                  </a:lnTo>
                  <a:lnTo>
                    <a:pt x="974122" y="1143953"/>
                  </a:lnTo>
                  <a:lnTo>
                    <a:pt x="975074" y="1145000"/>
                  </a:lnTo>
                  <a:lnTo>
                    <a:pt x="975074" y="1145000"/>
                  </a:lnTo>
                  <a:lnTo>
                    <a:pt x="976027" y="1145953"/>
                  </a:lnTo>
                  <a:lnTo>
                    <a:pt x="976027" y="1145953"/>
                  </a:lnTo>
                  <a:lnTo>
                    <a:pt x="976979" y="1146905"/>
                  </a:lnTo>
                  <a:lnTo>
                    <a:pt x="976979" y="1146905"/>
                  </a:lnTo>
                  <a:lnTo>
                    <a:pt x="978027" y="1147858"/>
                  </a:lnTo>
                  <a:lnTo>
                    <a:pt x="978027" y="1147858"/>
                  </a:lnTo>
                  <a:lnTo>
                    <a:pt x="979075" y="1148810"/>
                  </a:lnTo>
                  <a:lnTo>
                    <a:pt x="979075" y="1148810"/>
                  </a:lnTo>
                  <a:lnTo>
                    <a:pt x="980122" y="1149668"/>
                  </a:lnTo>
                  <a:lnTo>
                    <a:pt x="980122" y="1149668"/>
                  </a:lnTo>
                  <a:cubicBezTo>
                    <a:pt x="980504" y="1149953"/>
                    <a:pt x="980885" y="1150239"/>
                    <a:pt x="981170" y="1150525"/>
                  </a:cubicBezTo>
                  <a:lnTo>
                    <a:pt x="981170" y="1150525"/>
                  </a:lnTo>
                  <a:cubicBezTo>
                    <a:pt x="981551" y="1150811"/>
                    <a:pt x="981932" y="1151096"/>
                    <a:pt x="982218" y="1151382"/>
                  </a:cubicBezTo>
                  <a:lnTo>
                    <a:pt x="982218" y="1151382"/>
                  </a:lnTo>
                  <a:lnTo>
                    <a:pt x="983361" y="1152239"/>
                  </a:lnTo>
                  <a:lnTo>
                    <a:pt x="983361" y="1152239"/>
                  </a:lnTo>
                  <a:lnTo>
                    <a:pt x="984504" y="1153001"/>
                  </a:lnTo>
                  <a:lnTo>
                    <a:pt x="984504" y="1153001"/>
                  </a:lnTo>
                  <a:lnTo>
                    <a:pt x="985647" y="1153763"/>
                  </a:lnTo>
                  <a:lnTo>
                    <a:pt x="985647" y="1153763"/>
                  </a:lnTo>
                  <a:lnTo>
                    <a:pt x="986790" y="1154525"/>
                  </a:lnTo>
                  <a:lnTo>
                    <a:pt x="986790" y="1154525"/>
                  </a:lnTo>
                  <a:lnTo>
                    <a:pt x="988028" y="1155192"/>
                  </a:lnTo>
                  <a:lnTo>
                    <a:pt x="988028" y="1155192"/>
                  </a:lnTo>
                  <a:lnTo>
                    <a:pt x="989267" y="1155859"/>
                  </a:lnTo>
                  <a:lnTo>
                    <a:pt x="989267" y="1155859"/>
                  </a:lnTo>
                  <a:lnTo>
                    <a:pt x="990505" y="1156526"/>
                  </a:lnTo>
                  <a:lnTo>
                    <a:pt x="990505" y="1156526"/>
                  </a:lnTo>
                  <a:lnTo>
                    <a:pt x="991743" y="1157192"/>
                  </a:lnTo>
                  <a:lnTo>
                    <a:pt x="991743" y="1157192"/>
                  </a:lnTo>
                  <a:lnTo>
                    <a:pt x="992981" y="1157764"/>
                  </a:lnTo>
                  <a:lnTo>
                    <a:pt x="992981" y="1157764"/>
                  </a:lnTo>
                  <a:cubicBezTo>
                    <a:pt x="993362" y="1157954"/>
                    <a:pt x="993838" y="1158145"/>
                    <a:pt x="994220" y="1158335"/>
                  </a:cubicBezTo>
                  <a:lnTo>
                    <a:pt x="994220" y="1158335"/>
                  </a:lnTo>
                  <a:lnTo>
                    <a:pt x="995553" y="1158907"/>
                  </a:lnTo>
                  <a:lnTo>
                    <a:pt x="995553" y="1158907"/>
                  </a:lnTo>
                  <a:lnTo>
                    <a:pt x="996887" y="1159383"/>
                  </a:lnTo>
                  <a:lnTo>
                    <a:pt x="996887" y="1159383"/>
                  </a:lnTo>
                  <a:lnTo>
                    <a:pt x="998220" y="1159859"/>
                  </a:lnTo>
                  <a:lnTo>
                    <a:pt x="998220" y="1159859"/>
                  </a:lnTo>
                  <a:lnTo>
                    <a:pt x="999554" y="1160336"/>
                  </a:lnTo>
                  <a:lnTo>
                    <a:pt x="999554" y="1160336"/>
                  </a:lnTo>
                  <a:lnTo>
                    <a:pt x="1000887" y="1160717"/>
                  </a:lnTo>
                  <a:lnTo>
                    <a:pt x="1000887" y="1160717"/>
                  </a:lnTo>
                  <a:lnTo>
                    <a:pt x="1002221" y="1161098"/>
                  </a:lnTo>
                  <a:lnTo>
                    <a:pt x="1002221" y="1161098"/>
                  </a:lnTo>
                  <a:lnTo>
                    <a:pt x="1003554" y="1161479"/>
                  </a:lnTo>
                  <a:lnTo>
                    <a:pt x="1003554" y="1161479"/>
                  </a:lnTo>
                  <a:lnTo>
                    <a:pt x="1004983" y="1161764"/>
                  </a:lnTo>
                  <a:lnTo>
                    <a:pt x="1004983" y="1161764"/>
                  </a:lnTo>
                  <a:cubicBezTo>
                    <a:pt x="1005459" y="1161860"/>
                    <a:pt x="1005935" y="1161955"/>
                    <a:pt x="1006412" y="1162050"/>
                  </a:cubicBezTo>
                  <a:lnTo>
                    <a:pt x="1006412" y="1162050"/>
                  </a:lnTo>
                  <a:lnTo>
                    <a:pt x="1007840" y="1162336"/>
                  </a:lnTo>
                  <a:lnTo>
                    <a:pt x="1007840" y="1162336"/>
                  </a:lnTo>
                  <a:lnTo>
                    <a:pt x="1009269" y="1162526"/>
                  </a:lnTo>
                  <a:lnTo>
                    <a:pt x="1009269" y="1162526"/>
                  </a:lnTo>
                  <a:lnTo>
                    <a:pt x="1010698" y="1162717"/>
                  </a:lnTo>
                  <a:lnTo>
                    <a:pt x="1010698" y="1162717"/>
                  </a:lnTo>
                  <a:lnTo>
                    <a:pt x="1012127" y="1162812"/>
                  </a:lnTo>
                  <a:lnTo>
                    <a:pt x="1012127" y="1162812"/>
                  </a:lnTo>
                  <a:lnTo>
                    <a:pt x="1013555" y="1162907"/>
                  </a:lnTo>
                  <a:lnTo>
                    <a:pt x="1013555" y="1162907"/>
                  </a:lnTo>
                  <a:lnTo>
                    <a:pt x="1014031" y="1162907"/>
                  </a:lnTo>
                  <a:cubicBezTo>
                    <a:pt x="1015079" y="1162907"/>
                    <a:pt x="1016032" y="1163003"/>
                    <a:pt x="1017175" y="1163003"/>
                  </a:cubicBezTo>
                  <a:lnTo>
                    <a:pt x="1047560" y="1163003"/>
                  </a:lnTo>
                  <a:lnTo>
                    <a:pt x="1199483" y="1163003"/>
                  </a:lnTo>
                  <a:cubicBezTo>
                    <a:pt x="1244060" y="1163003"/>
                    <a:pt x="1280446" y="1199388"/>
                    <a:pt x="1280446" y="1243965"/>
                  </a:cubicBezTo>
                  <a:lnTo>
                    <a:pt x="1280446" y="1375886"/>
                  </a:lnTo>
                  <a:lnTo>
                    <a:pt x="1280446" y="1539431"/>
                  </a:lnTo>
                  <a:lnTo>
                    <a:pt x="1280446" y="1542574"/>
                  </a:lnTo>
                  <a:cubicBezTo>
                    <a:pt x="1280446" y="1574292"/>
                    <a:pt x="1306354" y="1600200"/>
                    <a:pt x="1338072" y="1600200"/>
                  </a:cubicBezTo>
                  <a:lnTo>
                    <a:pt x="1358075" y="1600200"/>
                  </a:lnTo>
                  <a:cubicBezTo>
                    <a:pt x="1389793" y="1600200"/>
                    <a:pt x="1415701" y="1574292"/>
                    <a:pt x="1415701" y="1542574"/>
                  </a:cubicBezTo>
                  <a:lnTo>
                    <a:pt x="1415701" y="1534477"/>
                  </a:lnTo>
                  <a:cubicBezTo>
                    <a:pt x="1415701" y="1489900"/>
                    <a:pt x="1452086" y="1453515"/>
                    <a:pt x="1496663" y="1453515"/>
                  </a:cubicBezTo>
                  <a:lnTo>
                    <a:pt x="1527239" y="1453515"/>
                  </a:lnTo>
                  <a:cubicBezTo>
                    <a:pt x="1558957" y="1453515"/>
                    <a:pt x="1584865" y="1427607"/>
                    <a:pt x="1584865" y="1395889"/>
                  </a:cubicBezTo>
                  <a:lnTo>
                    <a:pt x="1584865" y="1375886"/>
                  </a:lnTo>
                  <a:cubicBezTo>
                    <a:pt x="1584865" y="1351026"/>
                    <a:pt x="1568958" y="1329690"/>
                    <a:pt x="1546765" y="1321689"/>
                  </a:cubicBezTo>
                  <a:cubicBezTo>
                    <a:pt x="1535716" y="1317689"/>
                    <a:pt x="1493520" y="1325689"/>
                    <a:pt x="1477518" y="1318070"/>
                  </a:cubicBezTo>
                  <a:cubicBezTo>
                    <a:pt x="1439609" y="1299877"/>
                    <a:pt x="1425226" y="1259014"/>
                    <a:pt x="1429988" y="1231487"/>
                  </a:cubicBezTo>
                  <a:cubicBezTo>
                    <a:pt x="1436846" y="1192435"/>
                    <a:pt x="1459039" y="1164527"/>
                    <a:pt x="1498759" y="1164527"/>
                  </a:cubicBezTo>
                  <a:lnTo>
                    <a:pt x="1681829" y="1164527"/>
                  </a:lnTo>
                  <a:cubicBezTo>
                    <a:pt x="1713548" y="1164527"/>
                    <a:pt x="1739456" y="1138619"/>
                    <a:pt x="1739456" y="1106900"/>
                  </a:cubicBezTo>
                  <a:lnTo>
                    <a:pt x="1739456" y="1086898"/>
                  </a:lnTo>
                  <a:cubicBezTo>
                    <a:pt x="1739456" y="1055180"/>
                    <a:pt x="1713548" y="1029272"/>
                    <a:pt x="1681829" y="1029272"/>
                  </a:cubicBezTo>
                  <a:lnTo>
                    <a:pt x="1498854" y="1029272"/>
                  </a:lnTo>
                  <a:cubicBezTo>
                    <a:pt x="1454277" y="1029272"/>
                    <a:pt x="1417892" y="992886"/>
                    <a:pt x="1417892" y="948309"/>
                  </a:cubicBezTo>
                  <a:lnTo>
                    <a:pt x="1417892" y="942594"/>
                  </a:lnTo>
                  <a:cubicBezTo>
                    <a:pt x="1417892" y="910876"/>
                    <a:pt x="1391984" y="884968"/>
                    <a:pt x="1360265" y="884968"/>
                  </a:cubicBezTo>
                  <a:lnTo>
                    <a:pt x="1186148" y="884968"/>
                  </a:lnTo>
                  <a:cubicBezTo>
                    <a:pt x="1141571" y="884968"/>
                    <a:pt x="1105186" y="848582"/>
                    <a:pt x="1105186" y="804005"/>
                  </a:cubicBezTo>
                  <a:lnTo>
                    <a:pt x="1105186" y="646176"/>
                  </a:lnTo>
                  <a:cubicBezTo>
                    <a:pt x="1105186" y="635508"/>
                    <a:pt x="1102233" y="625412"/>
                    <a:pt x="1097089" y="616839"/>
                  </a:cubicBezTo>
                  <a:cubicBezTo>
                    <a:pt x="1096804" y="616458"/>
                    <a:pt x="1096613" y="616077"/>
                    <a:pt x="1096423" y="615696"/>
                  </a:cubicBezTo>
                  <a:cubicBezTo>
                    <a:pt x="1086517" y="598361"/>
                    <a:pt x="1067753" y="586550"/>
                    <a:pt x="1046417" y="586550"/>
                  </a:cubicBezTo>
                  <a:lnTo>
                    <a:pt x="1024128" y="586550"/>
                  </a:lnTo>
                  <a:cubicBezTo>
                    <a:pt x="979551" y="586550"/>
                    <a:pt x="943165" y="550164"/>
                    <a:pt x="943165" y="505587"/>
                  </a:cubicBezTo>
                  <a:lnTo>
                    <a:pt x="943165" y="505206"/>
                  </a:lnTo>
                  <a:cubicBezTo>
                    <a:pt x="943165" y="473488"/>
                    <a:pt x="917162" y="447770"/>
                    <a:pt x="885539" y="446818"/>
                  </a:cubicBezTo>
                  <a:lnTo>
                    <a:pt x="844772" y="445580"/>
                  </a:lnTo>
                  <a:cubicBezTo>
                    <a:pt x="816864" y="441674"/>
                    <a:pt x="795242" y="417481"/>
                    <a:pt x="795242" y="388525"/>
                  </a:cubicBezTo>
                  <a:lnTo>
                    <a:pt x="795242" y="368522"/>
                  </a:lnTo>
                  <a:cubicBezTo>
                    <a:pt x="795242" y="336804"/>
                    <a:pt x="821150" y="310896"/>
                    <a:pt x="852869" y="310896"/>
                  </a:cubicBezTo>
                  <a:lnTo>
                    <a:pt x="952119" y="310896"/>
                  </a:lnTo>
                  <a:lnTo>
                    <a:pt x="951167" y="57626"/>
                  </a:lnTo>
                  <a:cubicBezTo>
                    <a:pt x="951071" y="26003"/>
                    <a:pt x="925259" y="0"/>
                    <a:pt x="893540" y="0"/>
                  </a:cubicBezTo>
                  <a:lnTo>
                    <a:pt x="214598" y="0"/>
                  </a:lnTo>
                  <a:cubicBezTo>
                    <a:pt x="185166" y="0"/>
                    <a:pt x="160592" y="22479"/>
                    <a:pt x="157353" y="51149"/>
                  </a:cubicBezTo>
                  <a:lnTo>
                    <a:pt x="157353" y="93059"/>
                  </a:lnTo>
                  <a:cubicBezTo>
                    <a:pt x="157353" y="124778"/>
                    <a:pt x="131445" y="150686"/>
                    <a:pt x="99727" y="150686"/>
                  </a:cubicBezTo>
                  <a:lnTo>
                    <a:pt x="0" y="150686"/>
                  </a:lnTo>
                  <a:lnTo>
                    <a:pt x="476" y="514921"/>
                  </a:lnTo>
                  <a:lnTo>
                    <a:pt x="476" y="514921"/>
                  </a:lnTo>
                  <a:close/>
                  <a:moveTo>
                    <a:pt x="959358" y="1105281"/>
                  </a:moveTo>
                  <a:lnTo>
                    <a:pt x="959358" y="1105281"/>
                  </a:lnTo>
                  <a:lnTo>
                    <a:pt x="959358" y="1105281"/>
                  </a:lnTo>
                  <a:lnTo>
                    <a:pt x="959358" y="1105281"/>
                  </a:lnTo>
                  <a:close/>
                  <a:moveTo>
                    <a:pt x="486156" y="672655"/>
                  </a:moveTo>
                  <a:lnTo>
                    <a:pt x="486156" y="672655"/>
                  </a:lnTo>
                  <a:lnTo>
                    <a:pt x="486156" y="672655"/>
                  </a:lnTo>
                  <a:lnTo>
                    <a:pt x="486156" y="672655"/>
                  </a:lnTo>
                  <a:close/>
                  <a:moveTo>
                    <a:pt x="647033" y="814769"/>
                  </a:moveTo>
                  <a:lnTo>
                    <a:pt x="647033" y="814769"/>
                  </a:lnTo>
                  <a:lnTo>
                    <a:pt x="647033" y="814769"/>
                  </a:lnTo>
                  <a:lnTo>
                    <a:pt x="647033" y="814769"/>
                  </a:lnTo>
                  <a:close/>
                  <a:moveTo>
                    <a:pt x="793813" y="956881"/>
                  </a:moveTo>
                  <a:lnTo>
                    <a:pt x="793813" y="956881"/>
                  </a:lnTo>
                  <a:lnTo>
                    <a:pt x="793813" y="956881"/>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7" name="Freeform: Shape 196">
              <a:extLst>
                <a:ext uri="{FF2B5EF4-FFF2-40B4-BE49-F238E27FC236}">
                  <a16:creationId xmlns:a16="http://schemas.microsoft.com/office/drawing/2014/main" id="{1DFAB82C-E6CF-474B-A30B-42DBD51FFBA4}"/>
                </a:ext>
              </a:extLst>
            </p:cNvPr>
            <p:cNvSpPr/>
            <p:nvPr/>
          </p:nvSpPr>
          <p:spPr>
            <a:xfrm>
              <a:off x="2597579" y="3391265"/>
              <a:ext cx="633888" cy="436149"/>
            </a:xfrm>
            <a:custGeom>
              <a:avLst/>
              <a:gdLst>
                <a:gd name="connsiteX0" fmla="*/ 633889 w 633888"/>
                <a:gd name="connsiteY0" fmla="*/ 285464 h 436149"/>
                <a:gd name="connsiteX1" fmla="*/ 633889 w 633888"/>
                <a:gd name="connsiteY1" fmla="*/ 142208 h 436149"/>
                <a:gd name="connsiteX2" fmla="*/ 57626 w 633888"/>
                <a:gd name="connsiteY2" fmla="*/ 143256 h 436149"/>
                <a:gd name="connsiteX3" fmla="*/ 0 w 633888"/>
                <a:gd name="connsiteY3" fmla="*/ 200882 h 436149"/>
                <a:gd name="connsiteX4" fmla="*/ 0 w 633888"/>
                <a:gd name="connsiteY4" fmla="*/ 378523 h 436149"/>
                <a:gd name="connsiteX5" fmla="*/ 57626 w 633888"/>
                <a:gd name="connsiteY5" fmla="*/ 436150 h 436149"/>
                <a:gd name="connsiteX6" fmla="*/ 253079 w 633888"/>
                <a:gd name="connsiteY6" fmla="*/ 436150 h 436149"/>
                <a:gd name="connsiteX7" fmla="*/ 310705 w 633888"/>
                <a:gd name="connsiteY7" fmla="*/ 378523 h 436149"/>
                <a:gd name="connsiteX8" fmla="*/ 310705 w 633888"/>
                <a:gd name="connsiteY8" fmla="*/ 336613 h 436149"/>
                <a:gd name="connsiteX9" fmla="*/ 367951 w 633888"/>
                <a:gd name="connsiteY9" fmla="*/ 285464 h 436149"/>
                <a:gd name="connsiteX10" fmla="*/ 633889 w 633888"/>
                <a:gd name="connsiteY10" fmla="*/ 285464 h 436149"/>
                <a:gd name="connsiteX11" fmla="*/ 633889 w 633888"/>
                <a:gd name="connsiteY11" fmla="*/ 285464 h 436149"/>
                <a:gd name="connsiteX12" fmla="*/ 91345 w 633888"/>
                <a:gd name="connsiteY12" fmla="*/ 0 h 436149"/>
                <a:gd name="connsiteX13" fmla="*/ 91345 w 633888"/>
                <a:gd name="connsiteY13" fmla="*/ 0 h 436149"/>
                <a:gd name="connsiteX14" fmla="*/ 91345 w 633888"/>
                <a:gd name="connsiteY14" fmla="*/ 0 h 436149"/>
                <a:gd name="connsiteX15" fmla="*/ 91345 w 633888"/>
                <a:gd name="connsiteY15" fmla="*/ 0 h 43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3888" h="436149">
                  <a:moveTo>
                    <a:pt x="633889" y="285464"/>
                  </a:moveTo>
                  <a:lnTo>
                    <a:pt x="633889" y="142208"/>
                  </a:lnTo>
                  <a:cubicBezTo>
                    <a:pt x="427482" y="142208"/>
                    <a:pt x="249746" y="143256"/>
                    <a:pt x="57626" y="143256"/>
                  </a:cubicBezTo>
                  <a:cubicBezTo>
                    <a:pt x="25908" y="143256"/>
                    <a:pt x="0" y="169164"/>
                    <a:pt x="0" y="200882"/>
                  </a:cubicBezTo>
                  <a:lnTo>
                    <a:pt x="0" y="378523"/>
                  </a:lnTo>
                  <a:cubicBezTo>
                    <a:pt x="0" y="410242"/>
                    <a:pt x="25908" y="436150"/>
                    <a:pt x="57626" y="436150"/>
                  </a:cubicBezTo>
                  <a:lnTo>
                    <a:pt x="253079" y="436150"/>
                  </a:lnTo>
                  <a:cubicBezTo>
                    <a:pt x="284797" y="436150"/>
                    <a:pt x="310705" y="410242"/>
                    <a:pt x="310705" y="378523"/>
                  </a:cubicBezTo>
                  <a:lnTo>
                    <a:pt x="310705" y="336613"/>
                  </a:lnTo>
                  <a:cubicBezTo>
                    <a:pt x="313944" y="307943"/>
                    <a:pt x="338519" y="285464"/>
                    <a:pt x="367951" y="285464"/>
                  </a:cubicBezTo>
                  <a:lnTo>
                    <a:pt x="633889" y="285464"/>
                  </a:lnTo>
                  <a:lnTo>
                    <a:pt x="633889" y="285464"/>
                  </a:lnTo>
                  <a:close/>
                  <a:moveTo>
                    <a:pt x="91345" y="0"/>
                  </a:moveTo>
                  <a:lnTo>
                    <a:pt x="91345" y="0"/>
                  </a:lnTo>
                  <a:lnTo>
                    <a:pt x="91345" y="0"/>
                  </a:lnTo>
                  <a:lnTo>
                    <a:pt x="91345"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8" name="Freeform: Shape 197">
              <a:extLst>
                <a:ext uri="{FF2B5EF4-FFF2-40B4-BE49-F238E27FC236}">
                  <a16:creationId xmlns:a16="http://schemas.microsoft.com/office/drawing/2014/main" id="{39A15F24-FA3F-4E2A-989B-2584CCD889A2}"/>
                </a:ext>
              </a:extLst>
            </p:cNvPr>
            <p:cNvSpPr/>
            <p:nvPr/>
          </p:nvSpPr>
          <p:spPr>
            <a:xfrm>
              <a:off x="3231373" y="3411077"/>
              <a:ext cx="951737" cy="573595"/>
            </a:xfrm>
            <a:custGeom>
              <a:avLst/>
              <a:gdLst>
                <a:gd name="connsiteX0" fmla="*/ 472440 w 951737"/>
                <a:gd name="connsiteY0" fmla="*/ 0 h 573595"/>
                <a:gd name="connsiteX1" fmla="*/ 951738 w 951737"/>
                <a:gd name="connsiteY1" fmla="*/ 0 h 573595"/>
                <a:gd name="connsiteX2" fmla="*/ 951738 w 951737"/>
                <a:gd name="connsiteY2" fmla="*/ 213265 h 573595"/>
                <a:gd name="connsiteX3" fmla="*/ 894112 w 951737"/>
                <a:gd name="connsiteY3" fmla="*/ 270891 h 573595"/>
                <a:gd name="connsiteX4" fmla="*/ 859250 w 951737"/>
                <a:gd name="connsiteY4" fmla="*/ 270891 h 573595"/>
                <a:gd name="connsiteX5" fmla="*/ 786574 w 951737"/>
                <a:gd name="connsiteY5" fmla="*/ 347567 h 573595"/>
                <a:gd name="connsiteX6" fmla="*/ 786574 w 951737"/>
                <a:gd name="connsiteY6" fmla="*/ 515969 h 573595"/>
                <a:gd name="connsiteX7" fmla="*/ 728948 w 951737"/>
                <a:gd name="connsiteY7" fmla="*/ 573596 h 573595"/>
                <a:gd name="connsiteX8" fmla="*/ 472535 w 951737"/>
                <a:gd name="connsiteY8" fmla="*/ 573596 h 573595"/>
                <a:gd name="connsiteX9" fmla="*/ 475869 w 951737"/>
                <a:gd name="connsiteY9" fmla="*/ 515969 h 573595"/>
                <a:gd name="connsiteX10" fmla="*/ 475869 w 951737"/>
                <a:gd name="connsiteY10" fmla="*/ 316802 h 573595"/>
                <a:gd name="connsiteX11" fmla="*/ 418624 w 951737"/>
                <a:gd name="connsiteY11" fmla="*/ 265652 h 573595"/>
                <a:gd name="connsiteX12" fmla="*/ 0 w 951737"/>
                <a:gd name="connsiteY12" fmla="*/ 265652 h 573595"/>
                <a:gd name="connsiteX13" fmla="*/ 0 w 951737"/>
                <a:gd name="connsiteY13" fmla="*/ 122396 h 573595"/>
                <a:gd name="connsiteX14" fmla="*/ 78772 w 951737"/>
                <a:gd name="connsiteY14" fmla="*/ 122396 h 573595"/>
                <a:gd name="connsiteX15" fmla="*/ 93345 w 951737"/>
                <a:gd name="connsiteY15" fmla="*/ 121729 h 573595"/>
                <a:gd name="connsiteX16" fmla="*/ 101251 w 951737"/>
                <a:gd name="connsiteY16" fmla="*/ 121348 h 573595"/>
                <a:gd name="connsiteX17" fmla="*/ 400240 w 951737"/>
                <a:gd name="connsiteY17" fmla="*/ 121348 h 573595"/>
                <a:gd name="connsiteX18" fmla="*/ 470249 w 951737"/>
                <a:gd name="connsiteY18" fmla="*/ 51340 h 573595"/>
                <a:gd name="connsiteX19" fmla="*/ 472440 w 951737"/>
                <a:gd name="connsiteY19" fmla="*/ 0 h 573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51737" h="573595">
                  <a:moveTo>
                    <a:pt x="472440" y="0"/>
                  </a:moveTo>
                  <a:lnTo>
                    <a:pt x="951738" y="0"/>
                  </a:lnTo>
                  <a:lnTo>
                    <a:pt x="951738" y="213265"/>
                  </a:lnTo>
                  <a:cubicBezTo>
                    <a:pt x="951738" y="244983"/>
                    <a:pt x="925830" y="270891"/>
                    <a:pt x="894112" y="270891"/>
                  </a:cubicBezTo>
                  <a:lnTo>
                    <a:pt x="859250" y="270891"/>
                  </a:lnTo>
                  <a:cubicBezTo>
                    <a:pt x="802957" y="270891"/>
                    <a:pt x="784955" y="325946"/>
                    <a:pt x="786574" y="347567"/>
                  </a:cubicBezTo>
                  <a:lnTo>
                    <a:pt x="786574" y="515969"/>
                  </a:lnTo>
                  <a:cubicBezTo>
                    <a:pt x="786574" y="547688"/>
                    <a:pt x="760666" y="573596"/>
                    <a:pt x="728948" y="573596"/>
                  </a:cubicBezTo>
                  <a:lnTo>
                    <a:pt x="472535" y="573596"/>
                  </a:lnTo>
                  <a:lnTo>
                    <a:pt x="475869" y="515969"/>
                  </a:lnTo>
                  <a:lnTo>
                    <a:pt x="475869" y="316802"/>
                  </a:lnTo>
                  <a:cubicBezTo>
                    <a:pt x="472630" y="288131"/>
                    <a:pt x="448056" y="265652"/>
                    <a:pt x="418624" y="265652"/>
                  </a:cubicBezTo>
                  <a:lnTo>
                    <a:pt x="0" y="265652"/>
                  </a:lnTo>
                  <a:lnTo>
                    <a:pt x="0" y="122396"/>
                  </a:lnTo>
                  <a:lnTo>
                    <a:pt x="78772" y="122396"/>
                  </a:lnTo>
                  <a:cubicBezTo>
                    <a:pt x="83725" y="122396"/>
                    <a:pt x="88582" y="122111"/>
                    <a:pt x="93345" y="121729"/>
                  </a:cubicBezTo>
                  <a:cubicBezTo>
                    <a:pt x="96107" y="121444"/>
                    <a:pt x="98488" y="121348"/>
                    <a:pt x="101251" y="121348"/>
                  </a:cubicBezTo>
                  <a:lnTo>
                    <a:pt x="400240" y="121348"/>
                  </a:lnTo>
                  <a:cubicBezTo>
                    <a:pt x="438721" y="121348"/>
                    <a:pt x="468630" y="89821"/>
                    <a:pt x="470249" y="51340"/>
                  </a:cubicBezTo>
                  <a:lnTo>
                    <a:pt x="472440" y="0"/>
                  </a:lnTo>
                  <a:close/>
                </a:path>
              </a:pathLst>
            </a:custGeom>
            <a:solidFill>
              <a:srgbClr val="008500"/>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9" name="Freeform: Shape 198">
              <a:extLst>
                <a:ext uri="{FF2B5EF4-FFF2-40B4-BE49-F238E27FC236}">
                  <a16:creationId xmlns:a16="http://schemas.microsoft.com/office/drawing/2014/main" id="{D56E6DF8-8F4E-49FC-82CE-C1E4C64D32C4}"/>
                </a:ext>
              </a:extLst>
            </p:cNvPr>
            <p:cNvSpPr/>
            <p:nvPr/>
          </p:nvSpPr>
          <p:spPr>
            <a:xfrm>
              <a:off x="3704003" y="3830177"/>
              <a:ext cx="314039" cy="154495"/>
            </a:xfrm>
            <a:custGeom>
              <a:avLst/>
              <a:gdLst>
                <a:gd name="connsiteX0" fmla="*/ 314039 w 314039"/>
                <a:gd name="connsiteY0" fmla="*/ 0 h 154495"/>
                <a:gd name="connsiteX1" fmla="*/ 314039 w 314039"/>
                <a:gd name="connsiteY1" fmla="*/ 96869 h 154495"/>
                <a:gd name="connsiteX2" fmla="*/ 256413 w 314039"/>
                <a:gd name="connsiteY2" fmla="*/ 154496 h 154495"/>
                <a:gd name="connsiteX3" fmla="*/ 0 w 314039"/>
                <a:gd name="connsiteY3" fmla="*/ 154496 h 154495"/>
                <a:gd name="connsiteX4" fmla="*/ 3334 w 314039"/>
                <a:gd name="connsiteY4" fmla="*/ 96869 h 154495"/>
                <a:gd name="connsiteX5" fmla="*/ 3334 w 314039"/>
                <a:gd name="connsiteY5" fmla="*/ 0 h 154495"/>
                <a:gd name="connsiteX6" fmla="*/ 314039 w 314039"/>
                <a:gd name="connsiteY6" fmla="*/ 0 h 154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039" h="154495">
                  <a:moveTo>
                    <a:pt x="314039" y="0"/>
                  </a:moveTo>
                  <a:lnTo>
                    <a:pt x="314039" y="96869"/>
                  </a:lnTo>
                  <a:cubicBezTo>
                    <a:pt x="314039" y="128588"/>
                    <a:pt x="288131" y="154496"/>
                    <a:pt x="256413" y="154496"/>
                  </a:cubicBezTo>
                  <a:lnTo>
                    <a:pt x="0" y="154496"/>
                  </a:lnTo>
                  <a:lnTo>
                    <a:pt x="3334" y="96869"/>
                  </a:lnTo>
                  <a:lnTo>
                    <a:pt x="3334" y="0"/>
                  </a:lnTo>
                  <a:lnTo>
                    <a:pt x="314039" y="0"/>
                  </a:lnTo>
                  <a:close/>
                </a:path>
              </a:pathLst>
            </a:custGeom>
            <a:solidFill>
              <a:srgbClr val="008500"/>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0" name="Freeform: Shape 199">
              <a:extLst>
                <a:ext uri="{FF2B5EF4-FFF2-40B4-BE49-F238E27FC236}">
                  <a16:creationId xmlns:a16="http://schemas.microsoft.com/office/drawing/2014/main" id="{05570AE7-F299-4371-9772-9C78633B7D15}"/>
                </a:ext>
              </a:extLst>
            </p:cNvPr>
            <p:cNvSpPr/>
            <p:nvPr/>
          </p:nvSpPr>
          <p:spPr>
            <a:xfrm>
              <a:off x="3828495" y="3830462"/>
              <a:ext cx="820769" cy="493014"/>
            </a:xfrm>
            <a:custGeom>
              <a:avLst/>
              <a:gdLst>
                <a:gd name="connsiteX0" fmla="*/ 0 w 820769"/>
                <a:gd name="connsiteY0" fmla="*/ 154210 h 493014"/>
                <a:gd name="connsiteX1" fmla="*/ 41053 w 820769"/>
                <a:gd name="connsiteY1" fmla="*/ 220313 h 493014"/>
                <a:gd name="connsiteX2" fmla="*/ 41053 w 820769"/>
                <a:gd name="connsiteY2" fmla="*/ 239268 h 493014"/>
                <a:gd name="connsiteX3" fmla="*/ 98679 w 820769"/>
                <a:gd name="connsiteY3" fmla="*/ 296894 h 493014"/>
                <a:gd name="connsiteX4" fmla="*/ 126778 w 820769"/>
                <a:gd name="connsiteY4" fmla="*/ 296894 h 493014"/>
                <a:gd name="connsiteX5" fmla="*/ 207740 w 820769"/>
                <a:gd name="connsiteY5" fmla="*/ 377857 h 493014"/>
                <a:gd name="connsiteX6" fmla="*/ 207740 w 820769"/>
                <a:gd name="connsiteY6" fmla="*/ 385001 h 493014"/>
                <a:gd name="connsiteX7" fmla="*/ 207740 w 820769"/>
                <a:gd name="connsiteY7" fmla="*/ 386524 h 493014"/>
                <a:gd name="connsiteX8" fmla="*/ 207740 w 820769"/>
                <a:gd name="connsiteY8" fmla="*/ 386524 h 493014"/>
                <a:gd name="connsiteX9" fmla="*/ 207835 w 820769"/>
                <a:gd name="connsiteY9" fmla="*/ 387953 h 493014"/>
                <a:gd name="connsiteX10" fmla="*/ 207835 w 820769"/>
                <a:gd name="connsiteY10" fmla="*/ 387953 h 493014"/>
                <a:gd name="connsiteX11" fmla="*/ 207931 w 820769"/>
                <a:gd name="connsiteY11" fmla="*/ 389382 h 493014"/>
                <a:gd name="connsiteX12" fmla="*/ 207931 w 820769"/>
                <a:gd name="connsiteY12" fmla="*/ 389382 h 493014"/>
                <a:gd name="connsiteX13" fmla="*/ 208026 w 820769"/>
                <a:gd name="connsiteY13" fmla="*/ 390811 h 493014"/>
                <a:gd name="connsiteX14" fmla="*/ 208026 w 820769"/>
                <a:gd name="connsiteY14" fmla="*/ 390811 h 493014"/>
                <a:gd name="connsiteX15" fmla="*/ 208216 w 820769"/>
                <a:gd name="connsiteY15" fmla="*/ 392239 h 493014"/>
                <a:gd name="connsiteX16" fmla="*/ 208216 w 820769"/>
                <a:gd name="connsiteY16" fmla="*/ 392239 h 493014"/>
                <a:gd name="connsiteX17" fmla="*/ 208407 w 820769"/>
                <a:gd name="connsiteY17" fmla="*/ 393668 h 493014"/>
                <a:gd name="connsiteX18" fmla="*/ 208407 w 820769"/>
                <a:gd name="connsiteY18" fmla="*/ 393668 h 493014"/>
                <a:gd name="connsiteX19" fmla="*/ 208597 w 820769"/>
                <a:gd name="connsiteY19" fmla="*/ 395097 h 493014"/>
                <a:gd name="connsiteX20" fmla="*/ 208597 w 820769"/>
                <a:gd name="connsiteY20" fmla="*/ 395097 h 493014"/>
                <a:gd name="connsiteX21" fmla="*/ 230886 w 820769"/>
                <a:gd name="connsiteY21" fmla="*/ 431102 h 493014"/>
                <a:gd name="connsiteX22" fmla="*/ 230886 w 820769"/>
                <a:gd name="connsiteY22" fmla="*/ 431102 h 493014"/>
                <a:gd name="connsiteX23" fmla="*/ 232029 w 820769"/>
                <a:gd name="connsiteY23" fmla="*/ 431959 h 493014"/>
                <a:gd name="connsiteX24" fmla="*/ 232029 w 820769"/>
                <a:gd name="connsiteY24" fmla="*/ 431959 h 493014"/>
                <a:gd name="connsiteX25" fmla="*/ 233172 w 820769"/>
                <a:gd name="connsiteY25" fmla="*/ 432721 h 493014"/>
                <a:gd name="connsiteX26" fmla="*/ 233172 w 820769"/>
                <a:gd name="connsiteY26" fmla="*/ 432721 h 493014"/>
                <a:gd name="connsiteX27" fmla="*/ 234315 w 820769"/>
                <a:gd name="connsiteY27" fmla="*/ 433483 h 493014"/>
                <a:gd name="connsiteX28" fmla="*/ 234315 w 820769"/>
                <a:gd name="connsiteY28" fmla="*/ 433483 h 493014"/>
                <a:gd name="connsiteX29" fmla="*/ 235458 w 820769"/>
                <a:gd name="connsiteY29" fmla="*/ 434245 h 493014"/>
                <a:gd name="connsiteX30" fmla="*/ 235458 w 820769"/>
                <a:gd name="connsiteY30" fmla="*/ 434245 h 493014"/>
                <a:gd name="connsiteX31" fmla="*/ 236029 w 820769"/>
                <a:gd name="connsiteY31" fmla="*/ 434530 h 493014"/>
                <a:gd name="connsiteX32" fmla="*/ 237363 w 820769"/>
                <a:gd name="connsiteY32" fmla="*/ 435293 h 493014"/>
                <a:gd name="connsiteX33" fmla="*/ 237934 w 820769"/>
                <a:gd name="connsiteY33" fmla="*/ 435578 h 493014"/>
                <a:gd name="connsiteX34" fmla="*/ 237934 w 820769"/>
                <a:gd name="connsiteY34" fmla="*/ 435578 h 493014"/>
                <a:gd name="connsiteX35" fmla="*/ 239173 w 820769"/>
                <a:gd name="connsiteY35" fmla="*/ 436245 h 493014"/>
                <a:gd name="connsiteX36" fmla="*/ 239173 w 820769"/>
                <a:gd name="connsiteY36" fmla="*/ 436245 h 493014"/>
                <a:gd name="connsiteX37" fmla="*/ 240411 w 820769"/>
                <a:gd name="connsiteY37" fmla="*/ 436912 h 493014"/>
                <a:gd name="connsiteX38" fmla="*/ 240411 w 820769"/>
                <a:gd name="connsiteY38" fmla="*/ 436912 h 493014"/>
                <a:gd name="connsiteX39" fmla="*/ 241649 w 820769"/>
                <a:gd name="connsiteY39" fmla="*/ 437483 h 493014"/>
                <a:gd name="connsiteX40" fmla="*/ 241649 w 820769"/>
                <a:gd name="connsiteY40" fmla="*/ 437483 h 493014"/>
                <a:gd name="connsiteX41" fmla="*/ 242888 w 820769"/>
                <a:gd name="connsiteY41" fmla="*/ 438055 h 493014"/>
                <a:gd name="connsiteX42" fmla="*/ 242888 w 820769"/>
                <a:gd name="connsiteY42" fmla="*/ 438055 h 493014"/>
                <a:gd name="connsiteX43" fmla="*/ 244221 w 820769"/>
                <a:gd name="connsiteY43" fmla="*/ 438626 h 493014"/>
                <a:gd name="connsiteX44" fmla="*/ 244221 w 820769"/>
                <a:gd name="connsiteY44" fmla="*/ 438626 h 493014"/>
                <a:gd name="connsiteX45" fmla="*/ 245554 w 820769"/>
                <a:gd name="connsiteY45" fmla="*/ 439103 h 493014"/>
                <a:gd name="connsiteX46" fmla="*/ 245554 w 820769"/>
                <a:gd name="connsiteY46" fmla="*/ 439103 h 493014"/>
                <a:gd name="connsiteX47" fmla="*/ 246888 w 820769"/>
                <a:gd name="connsiteY47" fmla="*/ 439579 h 493014"/>
                <a:gd name="connsiteX48" fmla="*/ 246888 w 820769"/>
                <a:gd name="connsiteY48" fmla="*/ 439579 h 493014"/>
                <a:gd name="connsiteX49" fmla="*/ 247174 w 820769"/>
                <a:gd name="connsiteY49" fmla="*/ 439674 h 493014"/>
                <a:gd name="connsiteX50" fmla="*/ 249269 w 820769"/>
                <a:gd name="connsiteY50" fmla="*/ 440341 h 493014"/>
                <a:gd name="connsiteX51" fmla="*/ 249555 w 820769"/>
                <a:gd name="connsiteY51" fmla="*/ 440436 h 493014"/>
                <a:gd name="connsiteX52" fmla="*/ 249555 w 820769"/>
                <a:gd name="connsiteY52" fmla="*/ 440436 h 493014"/>
                <a:gd name="connsiteX53" fmla="*/ 250888 w 820769"/>
                <a:gd name="connsiteY53" fmla="*/ 440817 h 493014"/>
                <a:gd name="connsiteX54" fmla="*/ 250888 w 820769"/>
                <a:gd name="connsiteY54" fmla="*/ 440817 h 493014"/>
                <a:gd name="connsiteX55" fmla="*/ 252222 w 820769"/>
                <a:gd name="connsiteY55" fmla="*/ 441198 h 493014"/>
                <a:gd name="connsiteX56" fmla="*/ 252222 w 820769"/>
                <a:gd name="connsiteY56" fmla="*/ 441198 h 493014"/>
                <a:gd name="connsiteX57" fmla="*/ 253651 w 820769"/>
                <a:gd name="connsiteY57" fmla="*/ 441484 h 493014"/>
                <a:gd name="connsiteX58" fmla="*/ 253651 w 820769"/>
                <a:gd name="connsiteY58" fmla="*/ 441484 h 493014"/>
                <a:gd name="connsiteX59" fmla="*/ 255079 w 820769"/>
                <a:gd name="connsiteY59" fmla="*/ 441770 h 493014"/>
                <a:gd name="connsiteX60" fmla="*/ 255079 w 820769"/>
                <a:gd name="connsiteY60" fmla="*/ 441770 h 493014"/>
                <a:gd name="connsiteX61" fmla="*/ 255365 w 820769"/>
                <a:gd name="connsiteY61" fmla="*/ 441770 h 493014"/>
                <a:gd name="connsiteX62" fmla="*/ 257746 w 820769"/>
                <a:gd name="connsiteY62" fmla="*/ 442151 h 493014"/>
                <a:gd name="connsiteX63" fmla="*/ 258032 w 820769"/>
                <a:gd name="connsiteY63" fmla="*/ 442151 h 493014"/>
                <a:gd name="connsiteX64" fmla="*/ 258032 w 820769"/>
                <a:gd name="connsiteY64" fmla="*/ 442151 h 493014"/>
                <a:gd name="connsiteX65" fmla="*/ 259461 w 820769"/>
                <a:gd name="connsiteY65" fmla="*/ 442341 h 493014"/>
                <a:gd name="connsiteX66" fmla="*/ 259461 w 820769"/>
                <a:gd name="connsiteY66" fmla="*/ 442341 h 493014"/>
                <a:gd name="connsiteX67" fmla="*/ 260890 w 820769"/>
                <a:gd name="connsiteY67" fmla="*/ 442436 h 493014"/>
                <a:gd name="connsiteX68" fmla="*/ 260890 w 820769"/>
                <a:gd name="connsiteY68" fmla="*/ 442436 h 493014"/>
                <a:gd name="connsiteX69" fmla="*/ 262318 w 820769"/>
                <a:gd name="connsiteY69" fmla="*/ 442531 h 493014"/>
                <a:gd name="connsiteX70" fmla="*/ 262318 w 820769"/>
                <a:gd name="connsiteY70" fmla="*/ 442531 h 493014"/>
                <a:gd name="connsiteX71" fmla="*/ 262795 w 820769"/>
                <a:gd name="connsiteY71" fmla="*/ 442531 h 493014"/>
                <a:gd name="connsiteX72" fmla="*/ 265938 w 820769"/>
                <a:gd name="connsiteY72" fmla="*/ 442627 h 493014"/>
                <a:gd name="connsiteX73" fmla="*/ 431768 w 820769"/>
                <a:gd name="connsiteY73" fmla="*/ 442627 h 493014"/>
                <a:gd name="connsiteX74" fmla="*/ 434054 w 820769"/>
                <a:gd name="connsiteY74" fmla="*/ 442627 h 493014"/>
                <a:gd name="connsiteX75" fmla="*/ 509016 w 820769"/>
                <a:gd name="connsiteY75" fmla="*/ 493014 h 493014"/>
                <a:gd name="connsiteX76" fmla="*/ 506349 w 820769"/>
                <a:gd name="connsiteY76" fmla="*/ 345377 h 493014"/>
                <a:gd name="connsiteX77" fmla="*/ 423767 w 820769"/>
                <a:gd name="connsiteY77" fmla="*/ 276130 h 493014"/>
                <a:gd name="connsiteX78" fmla="*/ 408622 w 820769"/>
                <a:gd name="connsiteY78" fmla="*/ 276130 h 493014"/>
                <a:gd name="connsiteX79" fmla="*/ 350996 w 820769"/>
                <a:gd name="connsiteY79" fmla="*/ 218504 h 493014"/>
                <a:gd name="connsiteX80" fmla="*/ 350996 w 820769"/>
                <a:gd name="connsiteY80" fmla="*/ 198501 h 493014"/>
                <a:gd name="connsiteX81" fmla="*/ 408622 w 820769"/>
                <a:gd name="connsiteY81" fmla="*/ 140875 h 493014"/>
                <a:gd name="connsiteX82" fmla="*/ 820769 w 820769"/>
                <a:gd name="connsiteY82" fmla="*/ 140875 h 493014"/>
                <a:gd name="connsiteX83" fmla="*/ 820769 w 820769"/>
                <a:gd name="connsiteY83" fmla="*/ 0 h 493014"/>
                <a:gd name="connsiteX84" fmla="*/ 189547 w 820769"/>
                <a:gd name="connsiteY84" fmla="*/ 0 h 493014"/>
                <a:gd name="connsiteX85" fmla="*/ 189547 w 820769"/>
                <a:gd name="connsiteY85" fmla="*/ 96869 h 493014"/>
                <a:gd name="connsiteX86" fmla="*/ 131921 w 820769"/>
                <a:gd name="connsiteY86" fmla="*/ 154496 h 493014"/>
                <a:gd name="connsiteX87" fmla="*/ 0 w 820769"/>
                <a:gd name="connsiteY87" fmla="*/ 154496 h 493014"/>
                <a:gd name="connsiteX88" fmla="*/ 0 w 820769"/>
                <a:gd name="connsiteY88" fmla="*/ 154210 h 493014"/>
                <a:gd name="connsiteX89" fmla="*/ 207740 w 820769"/>
                <a:gd name="connsiteY89" fmla="*/ 384905 h 493014"/>
                <a:gd name="connsiteX90" fmla="*/ 207740 w 820769"/>
                <a:gd name="connsiteY90" fmla="*/ 384905 h 493014"/>
                <a:gd name="connsiteX91" fmla="*/ 207740 w 820769"/>
                <a:gd name="connsiteY91" fmla="*/ 384905 h 493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820769" h="493014">
                  <a:moveTo>
                    <a:pt x="0" y="154210"/>
                  </a:moveTo>
                  <a:cubicBezTo>
                    <a:pt x="24003" y="154496"/>
                    <a:pt x="41053" y="169450"/>
                    <a:pt x="41053" y="220313"/>
                  </a:cubicBezTo>
                  <a:lnTo>
                    <a:pt x="41053" y="239268"/>
                  </a:lnTo>
                  <a:cubicBezTo>
                    <a:pt x="41053" y="270986"/>
                    <a:pt x="66961" y="296894"/>
                    <a:pt x="98679" y="296894"/>
                  </a:cubicBezTo>
                  <a:lnTo>
                    <a:pt x="126778" y="296894"/>
                  </a:lnTo>
                  <a:cubicBezTo>
                    <a:pt x="171355" y="296894"/>
                    <a:pt x="207740" y="333280"/>
                    <a:pt x="207740" y="377857"/>
                  </a:cubicBezTo>
                  <a:lnTo>
                    <a:pt x="207740" y="385001"/>
                  </a:lnTo>
                  <a:lnTo>
                    <a:pt x="207740" y="386524"/>
                  </a:lnTo>
                  <a:lnTo>
                    <a:pt x="207740" y="386524"/>
                  </a:lnTo>
                  <a:lnTo>
                    <a:pt x="207835" y="387953"/>
                  </a:lnTo>
                  <a:lnTo>
                    <a:pt x="207835" y="387953"/>
                  </a:lnTo>
                  <a:lnTo>
                    <a:pt x="207931" y="389382"/>
                  </a:lnTo>
                  <a:lnTo>
                    <a:pt x="207931" y="389382"/>
                  </a:lnTo>
                  <a:lnTo>
                    <a:pt x="208026" y="390811"/>
                  </a:lnTo>
                  <a:lnTo>
                    <a:pt x="208026" y="390811"/>
                  </a:lnTo>
                  <a:lnTo>
                    <a:pt x="208216" y="392239"/>
                  </a:lnTo>
                  <a:lnTo>
                    <a:pt x="208216" y="392239"/>
                  </a:lnTo>
                  <a:lnTo>
                    <a:pt x="208407" y="393668"/>
                  </a:lnTo>
                  <a:lnTo>
                    <a:pt x="208407" y="393668"/>
                  </a:lnTo>
                  <a:lnTo>
                    <a:pt x="208597" y="395097"/>
                  </a:lnTo>
                  <a:lnTo>
                    <a:pt x="208597" y="395097"/>
                  </a:lnTo>
                  <a:cubicBezTo>
                    <a:pt x="211074" y="409289"/>
                    <a:pt x="219265" y="422243"/>
                    <a:pt x="230886" y="431102"/>
                  </a:cubicBezTo>
                  <a:lnTo>
                    <a:pt x="230886" y="431102"/>
                  </a:lnTo>
                  <a:lnTo>
                    <a:pt x="232029" y="431959"/>
                  </a:lnTo>
                  <a:lnTo>
                    <a:pt x="232029" y="431959"/>
                  </a:lnTo>
                  <a:lnTo>
                    <a:pt x="233172" y="432721"/>
                  </a:lnTo>
                  <a:lnTo>
                    <a:pt x="233172" y="432721"/>
                  </a:lnTo>
                  <a:lnTo>
                    <a:pt x="234315" y="433483"/>
                  </a:lnTo>
                  <a:lnTo>
                    <a:pt x="234315" y="433483"/>
                  </a:lnTo>
                  <a:lnTo>
                    <a:pt x="235458" y="434245"/>
                  </a:lnTo>
                  <a:lnTo>
                    <a:pt x="235458" y="434245"/>
                  </a:lnTo>
                  <a:lnTo>
                    <a:pt x="236029" y="434530"/>
                  </a:lnTo>
                  <a:cubicBezTo>
                    <a:pt x="236506" y="434816"/>
                    <a:pt x="236887" y="435007"/>
                    <a:pt x="237363" y="435293"/>
                  </a:cubicBezTo>
                  <a:lnTo>
                    <a:pt x="237934" y="435578"/>
                  </a:lnTo>
                  <a:lnTo>
                    <a:pt x="237934" y="435578"/>
                  </a:lnTo>
                  <a:lnTo>
                    <a:pt x="239173" y="436245"/>
                  </a:lnTo>
                  <a:lnTo>
                    <a:pt x="239173" y="436245"/>
                  </a:lnTo>
                  <a:lnTo>
                    <a:pt x="240411" y="436912"/>
                  </a:lnTo>
                  <a:lnTo>
                    <a:pt x="240411" y="436912"/>
                  </a:lnTo>
                  <a:lnTo>
                    <a:pt x="241649" y="437483"/>
                  </a:lnTo>
                  <a:lnTo>
                    <a:pt x="241649" y="437483"/>
                  </a:lnTo>
                  <a:cubicBezTo>
                    <a:pt x="242030" y="437674"/>
                    <a:pt x="242506" y="437864"/>
                    <a:pt x="242888" y="438055"/>
                  </a:cubicBezTo>
                  <a:lnTo>
                    <a:pt x="242888" y="438055"/>
                  </a:lnTo>
                  <a:lnTo>
                    <a:pt x="244221" y="438626"/>
                  </a:lnTo>
                  <a:lnTo>
                    <a:pt x="244221" y="438626"/>
                  </a:lnTo>
                  <a:lnTo>
                    <a:pt x="245554" y="439103"/>
                  </a:lnTo>
                  <a:lnTo>
                    <a:pt x="245554" y="439103"/>
                  </a:lnTo>
                  <a:lnTo>
                    <a:pt x="246888" y="439579"/>
                  </a:lnTo>
                  <a:lnTo>
                    <a:pt x="246888" y="439579"/>
                  </a:lnTo>
                  <a:lnTo>
                    <a:pt x="247174" y="439674"/>
                  </a:lnTo>
                  <a:cubicBezTo>
                    <a:pt x="247936" y="439864"/>
                    <a:pt x="248507" y="440055"/>
                    <a:pt x="249269" y="440341"/>
                  </a:cubicBezTo>
                  <a:lnTo>
                    <a:pt x="249555" y="440436"/>
                  </a:lnTo>
                  <a:lnTo>
                    <a:pt x="249555" y="440436"/>
                  </a:lnTo>
                  <a:lnTo>
                    <a:pt x="250888" y="440817"/>
                  </a:lnTo>
                  <a:lnTo>
                    <a:pt x="250888" y="440817"/>
                  </a:lnTo>
                  <a:lnTo>
                    <a:pt x="252222" y="441198"/>
                  </a:lnTo>
                  <a:lnTo>
                    <a:pt x="252222" y="441198"/>
                  </a:lnTo>
                  <a:lnTo>
                    <a:pt x="253651" y="441484"/>
                  </a:lnTo>
                  <a:lnTo>
                    <a:pt x="253651" y="441484"/>
                  </a:lnTo>
                  <a:cubicBezTo>
                    <a:pt x="254127" y="441579"/>
                    <a:pt x="254603" y="441674"/>
                    <a:pt x="255079" y="441770"/>
                  </a:cubicBezTo>
                  <a:lnTo>
                    <a:pt x="255079" y="441770"/>
                  </a:lnTo>
                  <a:lnTo>
                    <a:pt x="255365" y="441770"/>
                  </a:lnTo>
                  <a:cubicBezTo>
                    <a:pt x="256222" y="441865"/>
                    <a:pt x="256889" y="442055"/>
                    <a:pt x="257746" y="442151"/>
                  </a:cubicBezTo>
                  <a:lnTo>
                    <a:pt x="258032" y="442151"/>
                  </a:lnTo>
                  <a:lnTo>
                    <a:pt x="258032" y="442151"/>
                  </a:lnTo>
                  <a:lnTo>
                    <a:pt x="259461" y="442341"/>
                  </a:lnTo>
                  <a:lnTo>
                    <a:pt x="259461" y="442341"/>
                  </a:lnTo>
                  <a:lnTo>
                    <a:pt x="260890" y="442436"/>
                  </a:lnTo>
                  <a:lnTo>
                    <a:pt x="260890" y="442436"/>
                  </a:lnTo>
                  <a:lnTo>
                    <a:pt x="262318" y="442531"/>
                  </a:lnTo>
                  <a:lnTo>
                    <a:pt x="262318" y="442531"/>
                  </a:lnTo>
                  <a:lnTo>
                    <a:pt x="262795" y="442531"/>
                  </a:lnTo>
                  <a:cubicBezTo>
                    <a:pt x="263938" y="442531"/>
                    <a:pt x="264795" y="442627"/>
                    <a:pt x="265938" y="442627"/>
                  </a:cubicBezTo>
                  <a:lnTo>
                    <a:pt x="431768" y="442627"/>
                  </a:lnTo>
                  <a:lnTo>
                    <a:pt x="434054" y="442627"/>
                  </a:lnTo>
                  <a:cubicBezTo>
                    <a:pt x="467868" y="442627"/>
                    <a:pt x="496824" y="463487"/>
                    <a:pt x="509016" y="493014"/>
                  </a:cubicBezTo>
                  <a:lnTo>
                    <a:pt x="506349" y="345377"/>
                  </a:lnTo>
                  <a:cubicBezTo>
                    <a:pt x="505015" y="273463"/>
                    <a:pt x="439007" y="276606"/>
                    <a:pt x="423767" y="276130"/>
                  </a:cubicBezTo>
                  <a:lnTo>
                    <a:pt x="408622" y="276130"/>
                  </a:lnTo>
                  <a:cubicBezTo>
                    <a:pt x="376904" y="276130"/>
                    <a:pt x="350996" y="250222"/>
                    <a:pt x="350996" y="218504"/>
                  </a:cubicBezTo>
                  <a:lnTo>
                    <a:pt x="350996" y="198501"/>
                  </a:lnTo>
                  <a:cubicBezTo>
                    <a:pt x="350996" y="166783"/>
                    <a:pt x="376904" y="140875"/>
                    <a:pt x="408622" y="140875"/>
                  </a:cubicBezTo>
                  <a:lnTo>
                    <a:pt x="820769" y="140875"/>
                  </a:lnTo>
                  <a:lnTo>
                    <a:pt x="820769" y="0"/>
                  </a:lnTo>
                  <a:lnTo>
                    <a:pt x="189547" y="0"/>
                  </a:lnTo>
                  <a:lnTo>
                    <a:pt x="189547" y="96869"/>
                  </a:lnTo>
                  <a:cubicBezTo>
                    <a:pt x="189547" y="128588"/>
                    <a:pt x="163639" y="154496"/>
                    <a:pt x="131921" y="154496"/>
                  </a:cubicBezTo>
                  <a:lnTo>
                    <a:pt x="0" y="154496"/>
                  </a:lnTo>
                  <a:lnTo>
                    <a:pt x="0" y="154210"/>
                  </a:lnTo>
                  <a:close/>
                  <a:moveTo>
                    <a:pt x="207740" y="384905"/>
                  </a:moveTo>
                  <a:lnTo>
                    <a:pt x="207740" y="384905"/>
                  </a:lnTo>
                  <a:lnTo>
                    <a:pt x="207740" y="384905"/>
                  </a:lnTo>
                  <a:close/>
                </a:path>
              </a:pathLst>
            </a:custGeom>
            <a:solidFill>
              <a:srgbClr val="008500"/>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1" name="Freeform: Shape 200">
              <a:extLst>
                <a:ext uri="{FF2B5EF4-FFF2-40B4-BE49-F238E27FC236}">
                  <a16:creationId xmlns:a16="http://schemas.microsoft.com/office/drawing/2014/main" id="{E9430146-51AE-4687-98A3-5DDD6C9B5328}"/>
                </a:ext>
              </a:extLst>
            </p:cNvPr>
            <p:cNvSpPr/>
            <p:nvPr/>
          </p:nvSpPr>
          <p:spPr>
            <a:xfrm>
              <a:off x="5452983" y="5721461"/>
              <a:ext cx="448627" cy="135254"/>
            </a:xfrm>
            <a:custGeom>
              <a:avLst/>
              <a:gdLst>
                <a:gd name="connsiteX0" fmla="*/ 0 w 448627"/>
                <a:gd name="connsiteY0" fmla="*/ 57626 h 135254"/>
                <a:gd name="connsiteX1" fmla="*/ 0 w 448627"/>
                <a:gd name="connsiteY1" fmla="*/ 77628 h 135254"/>
                <a:gd name="connsiteX2" fmla="*/ 57626 w 448627"/>
                <a:gd name="connsiteY2" fmla="*/ 135255 h 135254"/>
                <a:gd name="connsiteX3" fmla="*/ 391001 w 448627"/>
                <a:gd name="connsiteY3" fmla="*/ 135255 h 135254"/>
                <a:gd name="connsiteX4" fmla="*/ 448627 w 448627"/>
                <a:gd name="connsiteY4" fmla="*/ 77628 h 135254"/>
                <a:gd name="connsiteX5" fmla="*/ 448627 w 448627"/>
                <a:gd name="connsiteY5" fmla="*/ 57626 h 135254"/>
                <a:gd name="connsiteX6" fmla="*/ 391001 w 448627"/>
                <a:gd name="connsiteY6" fmla="*/ 0 h 135254"/>
                <a:gd name="connsiteX7" fmla="*/ 57626 w 448627"/>
                <a:gd name="connsiteY7" fmla="*/ 0 h 135254"/>
                <a:gd name="connsiteX8" fmla="*/ 0 w 448627"/>
                <a:gd name="connsiteY8" fmla="*/ 57626 h 13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8627" h="135254">
                  <a:moveTo>
                    <a:pt x="0" y="57626"/>
                  </a:moveTo>
                  <a:lnTo>
                    <a:pt x="0" y="77628"/>
                  </a:lnTo>
                  <a:cubicBezTo>
                    <a:pt x="0" y="109347"/>
                    <a:pt x="25908" y="135255"/>
                    <a:pt x="57626" y="135255"/>
                  </a:cubicBezTo>
                  <a:lnTo>
                    <a:pt x="391001" y="135255"/>
                  </a:lnTo>
                  <a:cubicBezTo>
                    <a:pt x="422720" y="135255"/>
                    <a:pt x="448627" y="109347"/>
                    <a:pt x="448627" y="77628"/>
                  </a:cubicBezTo>
                  <a:lnTo>
                    <a:pt x="448627" y="57626"/>
                  </a:lnTo>
                  <a:cubicBezTo>
                    <a:pt x="448627" y="25908"/>
                    <a:pt x="422720" y="0"/>
                    <a:pt x="391001" y="0"/>
                  </a:cubicBezTo>
                  <a:lnTo>
                    <a:pt x="57626" y="0"/>
                  </a:lnTo>
                  <a:cubicBezTo>
                    <a:pt x="26003" y="0"/>
                    <a:pt x="0" y="25908"/>
                    <a:pt x="0" y="57626"/>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2" name="Freeform: Shape 201">
              <a:extLst>
                <a:ext uri="{FF2B5EF4-FFF2-40B4-BE49-F238E27FC236}">
                  <a16:creationId xmlns:a16="http://schemas.microsoft.com/office/drawing/2014/main" id="{119128E5-7A13-49F5-99F5-7FB560005A5D}"/>
                </a:ext>
              </a:extLst>
            </p:cNvPr>
            <p:cNvSpPr/>
            <p:nvPr/>
          </p:nvSpPr>
          <p:spPr>
            <a:xfrm>
              <a:off x="4806046" y="4414821"/>
              <a:ext cx="945927" cy="1170241"/>
            </a:xfrm>
            <a:custGeom>
              <a:avLst/>
              <a:gdLst>
                <a:gd name="connsiteX0" fmla="*/ 168402 w 945927"/>
                <a:gd name="connsiteY0" fmla="*/ 288131 h 1170241"/>
                <a:gd name="connsiteX1" fmla="*/ 168402 w 945927"/>
                <a:gd name="connsiteY1" fmla="*/ 520827 h 1170241"/>
                <a:gd name="connsiteX2" fmla="*/ 110776 w 945927"/>
                <a:gd name="connsiteY2" fmla="*/ 578453 h 1170241"/>
                <a:gd name="connsiteX3" fmla="*/ 0 w 945927"/>
                <a:gd name="connsiteY3" fmla="*/ 578453 h 1170241"/>
                <a:gd name="connsiteX4" fmla="*/ 0 w 945927"/>
                <a:gd name="connsiteY4" fmla="*/ 664083 h 1170241"/>
                <a:gd name="connsiteX5" fmla="*/ 0 w 945927"/>
                <a:gd name="connsiteY5" fmla="*/ 665607 h 1170241"/>
                <a:gd name="connsiteX6" fmla="*/ 0 w 945927"/>
                <a:gd name="connsiteY6" fmla="*/ 665607 h 1170241"/>
                <a:gd name="connsiteX7" fmla="*/ 95 w 945927"/>
                <a:gd name="connsiteY7" fmla="*/ 667036 h 1170241"/>
                <a:gd name="connsiteX8" fmla="*/ 95 w 945927"/>
                <a:gd name="connsiteY8" fmla="*/ 667036 h 1170241"/>
                <a:gd name="connsiteX9" fmla="*/ 190 w 945927"/>
                <a:gd name="connsiteY9" fmla="*/ 668465 h 1170241"/>
                <a:gd name="connsiteX10" fmla="*/ 190 w 945927"/>
                <a:gd name="connsiteY10" fmla="*/ 668465 h 1170241"/>
                <a:gd name="connsiteX11" fmla="*/ 286 w 945927"/>
                <a:gd name="connsiteY11" fmla="*/ 669893 h 1170241"/>
                <a:gd name="connsiteX12" fmla="*/ 286 w 945927"/>
                <a:gd name="connsiteY12" fmla="*/ 669893 h 1170241"/>
                <a:gd name="connsiteX13" fmla="*/ 476 w 945927"/>
                <a:gd name="connsiteY13" fmla="*/ 671322 h 1170241"/>
                <a:gd name="connsiteX14" fmla="*/ 476 w 945927"/>
                <a:gd name="connsiteY14" fmla="*/ 671322 h 1170241"/>
                <a:gd name="connsiteX15" fmla="*/ 667 w 945927"/>
                <a:gd name="connsiteY15" fmla="*/ 672751 h 1170241"/>
                <a:gd name="connsiteX16" fmla="*/ 667 w 945927"/>
                <a:gd name="connsiteY16" fmla="*/ 672751 h 1170241"/>
                <a:gd name="connsiteX17" fmla="*/ 29623 w 945927"/>
                <a:gd name="connsiteY17" fmla="*/ 714375 h 1170241"/>
                <a:gd name="connsiteX18" fmla="*/ 30194 w 945927"/>
                <a:gd name="connsiteY18" fmla="*/ 714661 h 1170241"/>
                <a:gd name="connsiteX19" fmla="*/ 30194 w 945927"/>
                <a:gd name="connsiteY19" fmla="*/ 714661 h 1170241"/>
                <a:gd name="connsiteX20" fmla="*/ 31432 w 945927"/>
                <a:gd name="connsiteY20" fmla="*/ 715328 h 1170241"/>
                <a:gd name="connsiteX21" fmla="*/ 31432 w 945927"/>
                <a:gd name="connsiteY21" fmla="*/ 715328 h 1170241"/>
                <a:gd name="connsiteX22" fmla="*/ 32671 w 945927"/>
                <a:gd name="connsiteY22" fmla="*/ 715994 h 1170241"/>
                <a:gd name="connsiteX23" fmla="*/ 32671 w 945927"/>
                <a:gd name="connsiteY23" fmla="*/ 715994 h 1170241"/>
                <a:gd name="connsiteX24" fmla="*/ 33909 w 945927"/>
                <a:gd name="connsiteY24" fmla="*/ 716566 h 1170241"/>
                <a:gd name="connsiteX25" fmla="*/ 33909 w 945927"/>
                <a:gd name="connsiteY25" fmla="*/ 716566 h 1170241"/>
                <a:gd name="connsiteX26" fmla="*/ 35147 w 945927"/>
                <a:gd name="connsiteY26" fmla="*/ 717137 h 1170241"/>
                <a:gd name="connsiteX27" fmla="*/ 35147 w 945927"/>
                <a:gd name="connsiteY27" fmla="*/ 717137 h 1170241"/>
                <a:gd name="connsiteX28" fmla="*/ 36481 w 945927"/>
                <a:gd name="connsiteY28" fmla="*/ 717709 h 1170241"/>
                <a:gd name="connsiteX29" fmla="*/ 36481 w 945927"/>
                <a:gd name="connsiteY29" fmla="*/ 717709 h 1170241"/>
                <a:gd name="connsiteX30" fmla="*/ 37814 w 945927"/>
                <a:gd name="connsiteY30" fmla="*/ 718185 h 1170241"/>
                <a:gd name="connsiteX31" fmla="*/ 37814 w 945927"/>
                <a:gd name="connsiteY31" fmla="*/ 718185 h 1170241"/>
                <a:gd name="connsiteX32" fmla="*/ 39148 w 945927"/>
                <a:gd name="connsiteY32" fmla="*/ 718661 h 1170241"/>
                <a:gd name="connsiteX33" fmla="*/ 39148 w 945927"/>
                <a:gd name="connsiteY33" fmla="*/ 718661 h 1170241"/>
                <a:gd name="connsiteX34" fmla="*/ 39433 w 945927"/>
                <a:gd name="connsiteY34" fmla="*/ 718756 h 1170241"/>
                <a:gd name="connsiteX35" fmla="*/ 41529 w 945927"/>
                <a:gd name="connsiteY35" fmla="*/ 719423 h 1170241"/>
                <a:gd name="connsiteX36" fmla="*/ 41815 w 945927"/>
                <a:gd name="connsiteY36" fmla="*/ 719519 h 1170241"/>
                <a:gd name="connsiteX37" fmla="*/ 41815 w 945927"/>
                <a:gd name="connsiteY37" fmla="*/ 719519 h 1170241"/>
                <a:gd name="connsiteX38" fmla="*/ 43148 w 945927"/>
                <a:gd name="connsiteY38" fmla="*/ 719899 h 1170241"/>
                <a:gd name="connsiteX39" fmla="*/ 43148 w 945927"/>
                <a:gd name="connsiteY39" fmla="*/ 719899 h 1170241"/>
                <a:gd name="connsiteX40" fmla="*/ 44482 w 945927"/>
                <a:gd name="connsiteY40" fmla="*/ 720280 h 1170241"/>
                <a:gd name="connsiteX41" fmla="*/ 44482 w 945927"/>
                <a:gd name="connsiteY41" fmla="*/ 720280 h 1170241"/>
                <a:gd name="connsiteX42" fmla="*/ 45910 w 945927"/>
                <a:gd name="connsiteY42" fmla="*/ 720566 h 1170241"/>
                <a:gd name="connsiteX43" fmla="*/ 45910 w 945927"/>
                <a:gd name="connsiteY43" fmla="*/ 720566 h 1170241"/>
                <a:gd name="connsiteX44" fmla="*/ 47339 w 945927"/>
                <a:gd name="connsiteY44" fmla="*/ 720852 h 1170241"/>
                <a:gd name="connsiteX45" fmla="*/ 47339 w 945927"/>
                <a:gd name="connsiteY45" fmla="*/ 720852 h 1170241"/>
                <a:gd name="connsiteX46" fmla="*/ 47625 w 945927"/>
                <a:gd name="connsiteY46" fmla="*/ 720852 h 1170241"/>
                <a:gd name="connsiteX47" fmla="*/ 50006 w 945927"/>
                <a:gd name="connsiteY47" fmla="*/ 721233 h 1170241"/>
                <a:gd name="connsiteX48" fmla="*/ 50292 w 945927"/>
                <a:gd name="connsiteY48" fmla="*/ 721233 h 1170241"/>
                <a:gd name="connsiteX49" fmla="*/ 50292 w 945927"/>
                <a:gd name="connsiteY49" fmla="*/ 721233 h 1170241"/>
                <a:gd name="connsiteX50" fmla="*/ 51721 w 945927"/>
                <a:gd name="connsiteY50" fmla="*/ 721424 h 1170241"/>
                <a:gd name="connsiteX51" fmla="*/ 51721 w 945927"/>
                <a:gd name="connsiteY51" fmla="*/ 721424 h 1170241"/>
                <a:gd name="connsiteX52" fmla="*/ 53149 w 945927"/>
                <a:gd name="connsiteY52" fmla="*/ 721518 h 1170241"/>
                <a:gd name="connsiteX53" fmla="*/ 53149 w 945927"/>
                <a:gd name="connsiteY53" fmla="*/ 721518 h 1170241"/>
                <a:gd name="connsiteX54" fmla="*/ 54578 w 945927"/>
                <a:gd name="connsiteY54" fmla="*/ 721614 h 1170241"/>
                <a:gd name="connsiteX55" fmla="*/ 54578 w 945927"/>
                <a:gd name="connsiteY55" fmla="*/ 721614 h 1170241"/>
                <a:gd name="connsiteX56" fmla="*/ 55054 w 945927"/>
                <a:gd name="connsiteY56" fmla="*/ 721614 h 1170241"/>
                <a:gd name="connsiteX57" fmla="*/ 58198 w 945927"/>
                <a:gd name="connsiteY57" fmla="*/ 721709 h 1170241"/>
                <a:gd name="connsiteX58" fmla="*/ 77629 w 945927"/>
                <a:gd name="connsiteY58" fmla="*/ 721709 h 1170241"/>
                <a:gd name="connsiteX59" fmla="*/ 84582 w 945927"/>
                <a:gd name="connsiteY59" fmla="*/ 721709 h 1170241"/>
                <a:gd name="connsiteX60" fmla="*/ 165545 w 945927"/>
                <a:gd name="connsiteY60" fmla="*/ 802672 h 1170241"/>
                <a:gd name="connsiteX61" fmla="*/ 165545 w 945927"/>
                <a:gd name="connsiteY61" fmla="*/ 812483 h 1170241"/>
                <a:gd name="connsiteX62" fmla="*/ 165545 w 945927"/>
                <a:gd name="connsiteY62" fmla="*/ 814006 h 1170241"/>
                <a:gd name="connsiteX63" fmla="*/ 165545 w 945927"/>
                <a:gd name="connsiteY63" fmla="*/ 814006 h 1170241"/>
                <a:gd name="connsiteX64" fmla="*/ 165640 w 945927"/>
                <a:gd name="connsiteY64" fmla="*/ 815435 h 1170241"/>
                <a:gd name="connsiteX65" fmla="*/ 165640 w 945927"/>
                <a:gd name="connsiteY65" fmla="*/ 815435 h 1170241"/>
                <a:gd name="connsiteX66" fmla="*/ 165735 w 945927"/>
                <a:gd name="connsiteY66" fmla="*/ 816864 h 1170241"/>
                <a:gd name="connsiteX67" fmla="*/ 165735 w 945927"/>
                <a:gd name="connsiteY67" fmla="*/ 816864 h 1170241"/>
                <a:gd name="connsiteX68" fmla="*/ 165830 w 945927"/>
                <a:gd name="connsiteY68" fmla="*/ 818293 h 1170241"/>
                <a:gd name="connsiteX69" fmla="*/ 165830 w 945927"/>
                <a:gd name="connsiteY69" fmla="*/ 818293 h 1170241"/>
                <a:gd name="connsiteX70" fmla="*/ 166021 w 945927"/>
                <a:gd name="connsiteY70" fmla="*/ 819721 h 1170241"/>
                <a:gd name="connsiteX71" fmla="*/ 166021 w 945927"/>
                <a:gd name="connsiteY71" fmla="*/ 819721 h 1170241"/>
                <a:gd name="connsiteX72" fmla="*/ 166211 w 945927"/>
                <a:gd name="connsiteY72" fmla="*/ 821150 h 1170241"/>
                <a:gd name="connsiteX73" fmla="*/ 166211 w 945927"/>
                <a:gd name="connsiteY73" fmla="*/ 821150 h 1170241"/>
                <a:gd name="connsiteX74" fmla="*/ 166497 w 945927"/>
                <a:gd name="connsiteY74" fmla="*/ 822579 h 1170241"/>
                <a:gd name="connsiteX75" fmla="*/ 166497 w 945927"/>
                <a:gd name="connsiteY75" fmla="*/ 822579 h 1170241"/>
                <a:gd name="connsiteX76" fmla="*/ 166783 w 945927"/>
                <a:gd name="connsiteY76" fmla="*/ 824008 h 1170241"/>
                <a:gd name="connsiteX77" fmla="*/ 166783 w 945927"/>
                <a:gd name="connsiteY77" fmla="*/ 824008 h 1170241"/>
                <a:gd name="connsiteX78" fmla="*/ 167068 w 945927"/>
                <a:gd name="connsiteY78" fmla="*/ 825437 h 1170241"/>
                <a:gd name="connsiteX79" fmla="*/ 167068 w 945927"/>
                <a:gd name="connsiteY79" fmla="*/ 825437 h 1170241"/>
                <a:gd name="connsiteX80" fmla="*/ 167449 w 945927"/>
                <a:gd name="connsiteY80" fmla="*/ 826865 h 1170241"/>
                <a:gd name="connsiteX81" fmla="*/ 167449 w 945927"/>
                <a:gd name="connsiteY81" fmla="*/ 826865 h 1170241"/>
                <a:gd name="connsiteX82" fmla="*/ 167830 w 945927"/>
                <a:gd name="connsiteY82" fmla="*/ 828199 h 1170241"/>
                <a:gd name="connsiteX83" fmla="*/ 167830 w 945927"/>
                <a:gd name="connsiteY83" fmla="*/ 828199 h 1170241"/>
                <a:gd name="connsiteX84" fmla="*/ 168211 w 945927"/>
                <a:gd name="connsiteY84" fmla="*/ 829532 h 1170241"/>
                <a:gd name="connsiteX85" fmla="*/ 168211 w 945927"/>
                <a:gd name="connsiteY85" fmla="*/ 829532 h 1170241"/>
                <a:gd name="connsiteX86" fmla="*/ 168687 w 945927"/>
                <a:gd name="connsiteY86" fmla="*/ 830866 h 1170241"/>
                <a:gd name="connsiteX87" fmla="*/ 168687 w 945927"/>
                <a:gd name="connsiteY87" fmla="*/ 830866 h 1170241"/>
                <a:gd name="connsiteX88" fmla="*/ 169164 w 945927"/>
                <a:gd name="connsiteY88" fmla="*/ 832199 h 1170241"/>
                <a:gd name="connsiteX89" fmla="*/ 169164 w 945927"/>
                <a:gd name="connsiteY89" fmla="*/ 832199 h 1170241"/>
                <a:gd name="connsiteX90" fmla="*/ 169640 w 945927"/>
                <a:gd name="connsiteY90" fmla="*/ 833533 h 1170241"/>
                <a:gd name="connsiteX91" fmla="*/ 169640 w 945927"/>
                <a:gd name="connsiteY91" fmla="*/ 833533 h 1170241"/>
                <a:gd name="connsiteX92" fmla="*/ 170212 w 945927"/>
                <a:gd name="connsiteY92" fmla="*/ 834866 h 1170241"/>
                <a:gd name="connsiteX93" fmla="*/ 170212 w 945927"/>
                <a:gd name="connsiteY93" fmla="*/ 834866 h 1170241"/>
                <a:gd name="connsiteX94" fmla="*/ 170783 w 945927"/>
                <a:gd name="connsiteY94" fmla="*/ 836105 h 1170241"/>
                <a:gd name="connsiteX95" fmla="*/ 170783 w 945927"/>
                <a:gd name="connsiteY95" fmla="*/ 836105 h 1170241"/>
                <a:gd name="connsiteX96" fmla="*/ 171355 w 945927"/>
                <a:gd name="connsiteY96" fmla="*/ 837343 h 1170241"/>
                <a:gd name="connsiteX97" fmla="*/ 171355 w 945927"/>
                <a:gd name="connsiteY97" fmla="*/ 837343 h 1170241"/>
                <a:gd name="connsiteX98" fmla="*/ 172021 w 945927"/>
                <a:gd name="connsiteY98" fmla="*/ 838581 h 1170241"/>
                <a:gd name="connsiteX99" fmla="*/ 172021 w 945927"/>
                <a:gd name="connsiteY99" fmla="*/ 838581 h 1170241"/>
                <a:gd name="connsiteX100" fmla="*/ 172688 w 945927"/>
                <a:gd name="connsiteY100" fmla="*/ 839819 h 1170241"/>
                <a:gd name="connsiteX101" fmla="*/ 172688 w 945927"/>
                <a:gd name="connsiteY101" fmla="*/ 839819 h 1170241"/>
                <a:gd name="connsiteX102" fmla="*/ 173355 w 945927"/>
                <a:gd name="connsiteY102" fmla="*/ 841058 h 1170241"/>
                <a:gd name="connsiteX103" fmla="*/ 173355 w 945927"/>
                <a:gd name="connsiteY103" fmla="*/ 841058 h 1170241"/>
                <a:gd name="connsiteX104" fmla="*/ 174021 w 945927"/>
                <a:gd name="connsiteY104" fmla="*/ 842296 h 1170241"/>
                <a:gd name="connsiteX105" fmla="*/ 174021 w 945927"/>
                <a:gd name="connsiteY105" fmla="*/ 842296 h 1170241"/>
                <a:gd name="connsiteX106" fmla="*/ 174784 w 945927"/>
                <a:gd name="connsiteY106" fmla="*/ 843439 h 1170241"/>
                <a:gd name="connsiteX107" fmla="*/ 174784 w 945927"/>
                <a:gd name="connsiteY107" fmla="*/ 843439 h 1170241"/>
                <a:gd name="connsiteX108" fmla="*/ 175546 w 945927"/>
                <a:gd name="connsiteY108" fmla="*/ 844582 h 1170241"/>
                <a:gd name="connsiteX109" fmla="*/ 175546 w 945927"/>
                <a:gd name="connsiteY109" fmla="*/ 844582 h 1170241"/>
                <a:gd name="connsiteX110" fmla="*/ 176308 w 945927"/>
                <a:gd name="connsiteY110" fmla="*/ 845725 h 1170241"/>
                <a:gd name="connsiteX111" fmla="*/ 176308 w 945927"/>
                <a:gd name="connsiteY111" fmla="*/ 845725 h 1170241"/>
                <a:gd name="connsiteX112" fmla="*/ 177165 w 945927"/>
                <a:gd name="connsiteY112" fmla="*/ 846868 h 1170241"/>
                <a:gd name="connsiteX113" fmla="*/ 177165 w 945927"/>
                <a:gd name="connsiteY113" fmla="*/ 846868 h 1170241"/>
                <a:gd name="connsiteX114" fmla="*/ 178022 w 945927"/>
                <a:gd name="connsiteY114" fmla="*/ 848011 h 1170241"/>
                <a:gd name="connsiteX115" fmla="*/ 178022 w 945927"/>
                <a:gd name="connsiteY115" fmla="*/ 848011 h 1170241"/>
                <a:gd name="connsiteX116" fmla="*/ 178879 w 945927"/>
                <a:gd name="connsiteY116" fmla="*/ 849058 h 1170241"/>
                <a:gd name="connsiteX117" fmla="*/ 178879 w 945927"/>
                <a:gd name="connsiteY117" fmla="*/ 849058 h 1170241"/>
                <a:gd name="connsiteX118" fmla="*/ 179737 w 945927"/>
                <a:gd name="connsiteY118" fmla="*/ 850106 h 1170241"/>
                <a:gd name="connsiteX119" fmla="*/ 179737 w 945927"/>
                <a:gd name="connsiteY119" fmla="*/ 850106 h 1170241"/>
                <a:gd name="connsiteX120" fmla="*/ 180689 w 945927"/>
                <a:gd name="connsiteY120" fmla="*/ 851154 h 1170241"/>
                <a:gd name="connsiteX121" fmla="*/ 180689 w 945927"/>
                <a:gd name="connsiteY121" fmla="*/ 851154 h 1170241"/>
                <a:gd name="connsiteX122" fmla="*/ 181642 w 945927"/>
                <a:gd name="connsiteY122" fmla="*/ 852202 h 1170241"/>
                <a:gd name="connsiteX123" fmla="*/ 181642 w 945927"/>
                <a:gd name="connsiteY123" fmla="*/ 852202 h 1170241"/>
                <a:gd name="connsiteX124" fmla="*/ 182594 w 945927"/>
                <a:gd name="connsiteY124" fmla="*/ 853154 h 1170241"/>
                <a:gd name="connsiteX125" fmla="*/ 182594 w 945927"/>
                <a:gd name="connsiteY125" fmla="*/ 853154 h 1170241"/>
                <a:gd name="connsiteX126" fmla="*/ 183546 w 945927"/>
                <a:gd name="connsiteY126" fmla="*/ 854107 h 1170241"/>
                <a:gd name="connsiteX127" fmla="*/ 183546 w 945927"/>
                <a:gd name="connsiteY127" fmla="*/ 854107 h 1170241"/>
                <a:gd name="connsiteX128" fmla="*/ 184595 w 945927"/>
                <a:gd name="connsiteY128" fmla="*/ 855059 h 1170241"/>
                <a:gd name="connsiteX129" fmla="*/ 184595 w 945927"/>
                <a:gd name="connsiteY129" fmla="*/ 855059 h 1170241"/>
                <a:gd name="connsiteX130" fmla="*/ 185642 w 945927"/>
                <a:gd name="connsiteY130" fmla="*/ 856011 h 1170241"/>
                <a:gd name="connsiteX131" fmla="*/ 185642 w 945927"/>
                <a:gd name="connsiteY131" fmla="*/ 856011 h 1170241"/>
                <a:gd name="connsiteX132" fmla="*/ 186690 w 945927"/>
                <a:gd name="connsiteY132" fmla="*/ 856869 h 1170241"/>
                <a:gd name="connsiteX133" fmla="*/ 186690 w 945927"/>
                <a:gd name="connsiteY133" fmla="*/ 856869 h 1170241"/>
                <a:gd name="connsiteX134" fmla="*/ 187737 w 945927"/>
                <a:gd name="connsiteY134" fmla="*/ 857726 h 1170241"/>
                <a:gd name="connsiteX135" fmla="*/ 187737 w 945927"/>
                <a:gd name="connsiteY135" fmla="*/ 857726 h 1170241"/>
                <a:gd name="connsiteX136" fmla="*/ 188786 w 945927"/>
                <a:gd name="connsiteY136" fmla="*/ 858583 h 1170241"/>
                <a:gd name="connsiteX137" fmla="*/ 188786 w 945927"/>
                <a:gd name="connsiteY137" fmla="*/ 858583 h 1170241"/>
                <a:gd name="connsiteX138" fmla="*/ 189929 w 945927"/>
                <a:gd name="connsiteY138" fmla="*/ 859441 h 1170241"/>
                <a:gd name="connsiteX139" fmla="*/ 189929 w 945927"/>
                <a:gd name="connsiteY139" fmla="*/ 859441 h 1170241"/>
                <a:gd name="connsiteX140" fmla="*/ 191071 w 945927"/>
                <a:gd name="connsiteY140" fmla="*/ 860202 h 1170241"/>
                <a:gd name="connsiteX141" fmla="*/ 191071 w 945927"/>
                <a:gd name="connsiteY141" fmla="*/ 860202 h 1170241"/>
                <a:gd name="connsiteX142" fmla="*/ 192214 w 945927"/>
                <a:gd name="connsiteY142" fmla="*/ 860965 h 1170241"/>
                <a:gd name="connsiteX143" fmla="*/ 192214 w 945927"/>
                <a:gd name="connsiteY143" fmla="*/ 860965 h 1170241"/>
                <a:gd name="connsiteX144" fmla="*/ 193357 w 945927"/>
                <a:gd name="connsiteY144" fmla="*/ 861727 h 1170241"/>
                <a:gd name="connsiteX145" fmla="*/ 193357 w 945927"/>
                <a:gd name="connsiteY145" fmla="*/ 861727 h 1170241"/>
                <a:gd name="connsiteX146" fmla="*/ 194596 w 945927"/>
                <a:gd name="connsiteY146" fmla="*/ 862394 h 1170241"/>
                <a:gd name="connsiteX147" fmla="*/ 194596 w 945927"/>
                <a:gd name="connsiteY147" fmla="*/ 862394 h 1170241"/>
                <a:gd name="connsiteX148" fmla="*/ 195834 w 945927"/>
                <a:gd name="connsiteY148" fmla="*/ 863060 h 1170241"/>
                <a:gd name="connsiteX149" fmla="*/ 195834 w 945927"/>
                <a:gd name="connsiteY149" fmla="*/ 863060 h 1170241"/>
                <a:gd name="connsiteX150" fmla="*/ 197072 w 945927"/>
                <a:gd name="connsiteY150" fmla="*/ 863727 h 1170241"/>
                <a:gd name="connsiteX151" fmla="*/ 197072 w 945927"/>
                <a:gd name="connsiteY151" fmla="*/ 863727 h 1170241"/>
                <a:gd name="connsiteX152" fmla="*/ 198311 w 945927"/>
                <a:gd name="connsiteY152" fmla="*/ 864393 h 1170241"/>
                <a:gd name="connsiteX153" fmla="*/ 198311 w 945927"/>
                <a:gd name="connsiteY153" fmla="*/ 864393 h 1170241"/>
                <a:gd name="connsiteX154" fmla="*/ 199549 w 945927"/>
                <a:gd name="connsiteY154" fmla="*/ 864965 h 1170241"/>
                <a:gd name="connsiteX155" fmla="*/ 199549 w 945927"/>
                <a:gd name="connsiteY155" fmla="*/ 864965 h 1170241"/>
                <a:gd name="connsiteX156" fmla="*/ 200787 w 945927"/>
                <a:gd name="connsiteY156" fmla="*/ 865536 h 1170241"/>
                <a:gd name="connsiteX157" fmla="*/ 200787 w 945927"/>
                <a:gd name="connsiteY157" fmla="*/ 865536 h 1170241"/>
                <a:gd name="connsiteX158" fmla="*/ 202120 w 945927"/>
                <a:gd name="connsiteY158" fmla="*/ 866109 h 1170241"/>
                <a:gd name="connsiteX159" fmla="*/ 202120 w 945927"/>
                <a:gd name="connsiteY159" fmla="*/ 866109 h 1170241"/>
                <a:gd name="connsiteX160" fmla="*/ 203454 w 945927"/>
                <a:gd name="connsiteY160" fmla="*/ 866585 h 1170241"/>
                <a:gd name="connsiteX161" fmla="*/ 203454 w 945927"/>
                <a:gd name="connsiteY161" fmla="*/ 866585 h 1170241"/>
                <a:gd name="connsiteX162" fmla="*/ 204788 w 945927"/>
                <a:gd name="connsiteY162" fmla="*/ 867061 h 1170241"/>
                <a:gd name="connsiteX163" fmla="*/ 204788 w 945927"/>
                <a:gd name="connsiteY163" fmla="*/ 867061 h 1170241"/>
                <a:gd name="connsiteX164" fmla="*/ 206121 w 945927"/>
                <a:gd name="connsiteY164" fmla="*/ 867537 h 1170241"/>
                <a:gd name="connsiteX165" fmla="*/ 206121 w 945927"/>
                <a:gd name="connsiteY165" fmla="*/ 867537 h 1170241"/>
                <a:gd name="connsiteX166" fmla="*/ 207454 w 945927"/>
                <a:gd name="connsiteY166" fmla="*/ 867918 h 1170241"/>
                <a:gd name="connsiteX167" fmla="*/ 207454 w 945927"/>
                <a:gd name="connsiteY167" fmla="*/ 867918 h 1170241"/>
                <a:gd name="connsiteX168" fmla="*/ 208788 w 945927"/>
                <a:gd name="connsiteY168" fmla="*/ 868299 h 1170241"/>
                <a:gd name="connsiteX169" fmla="*/ 208788 w 945927"/>
                <a:gd name="connsiteY169" fmla="*/ 868299 h 1170241"/>
                <a:gd name="connsiteX170" fmla="*/ 210121 w 945927"/>
                <a:gd name="connsiteY170" fmla="*/ 868680 h 1170241"/>
                <a:gd name="connsiteX171" fmla="*/ 210121 w 945927"/>
                <a:gd name="connsiteY171" fmla="*/ 868680 h 1170241"/>
                <a:gd name="connsiteX172" fmla="*/ 211550 w 945927"/>
                <a:gd name="connsiteY172" fmla="*/ 868966 h 1170241"/>
                <a:gd name="connsiteX173" fmla="*/ 211550 w 945927"/>
                <a:gd name="connsiteY173" fmla="*/ 868966 h 1170241"/>
                <a:gd name="connsiteX174" fmla="*/ 212979 w 945927"/>
                <a:gd name="connsiteY174" fmla="*/ 869251 h 1170241"/>
                <a:gd name="connsiteX175" fmla="*/ 212979 w 945927"/>
                <a:gd name="connsiteY175" fmla="*/ 869251 h 1170241"/>
                <a:gd name="connsiteX176" fmla="*/ 214408 w 945927"/>
                <a:gd name="connsiteY176" fmla="*/ 869537 h 1170241"/>
                <a:gd name="connsiteX177" fmla="*/ 214408 w 945927"/>
                <a:gd name="connsiteY177" fmla="*/ 869537 h 1170241"/>
                <a:gd name="connsiteX178" fmla="*/ 215836 w 945927"/>
                <a:gd name="connsiteY178" fmla="*/ 869727 h 1170241"/>
                <a:gd name="connsiteX179" fmla="*/ 215836 w 945927"/>
                <a:gd name="connsiteY179" fmla="*/ 869727 h 1170241"/>
                <a:gd name="connsiteX180" fmla="*/ 217265 w 945927"/>
                <a:gd name="connsiteY180" fmla="*/ 869918 h 1170241"/>
                <a:gd name="connsiteX181" fmla="*/ 217265 w 945927"/>
                <a:gd name="connsiteY181" fmla="*/ 869918 h 1170241"/>
                <a:gd name="connsiteX182" fmla="*/ 218694 w 945927"/>
                <a:gd name="connsiteY182" fmla="*/ 870013 h 1170241"/>
                <a:gd name="connsiteX183" fmla="*/ 218694 w 945927"/>
                <a:gd name="connsiteY183" fmla="*/ 870013 h 1170241"/>
                <a:gd name="connsiteX184" fmla="*/ 220123 w 945927"/>
                <a:gd name="connsiteY184" fmla="*/ 870109 h 1170241"/>
                <a:gd name="connsiteX185" fmla="*/ 220123 w 945927"/>
                <a:gd name="connsiteY185" fmla="*/ 870109 h 1170241"/>
                <a:gd name="connsiteX186" fmla="*/ 220599 w 945927"/>
                <a:gd name="connsiteY186" fmla="*/ 870109 h 1170241"/>
                <a:gd name="connsiteX187" fmla="*/ 223742 w 945927"/>
                <a:gd name="connsiteY187" fmla="*/ 870204 h 1170241"/>
                <a:gd name="connsiteX188" fmla="*/ 236505 w 945927"/>
                <a:gd name="connsiteY188" fmla="*/ 870204 h 1170241"/>
                <a:gd name="connsiteX189" fmla="*/ 251270 w 945927"/>
                <a:gd name="connsiteY189" fmla="*/ 870204 h 1170241"/>
                <a:gd name="connsiteX190" fmla="*/ 332232 w 945927"/>
                <a:gd name="connsiteY190" fmla="*/ 951167 h 1170241"/>
                <a:gd name="connsiteX191" fmla="*/ 332232 w 945927"/>
                <a:gd name="connsiteY191" fmla="*/ 1014508 h 1170241"/>
                <a:gd name="connsiteX192" fmla="*/ 332232 w 945927"/>
                <a:gd name="connsiteY192" fmla="*/ 1109472 h 1170241"/>
                <a:gd name="connsiteX193" fmla="*/ 332232 w 945927"/>
                <a:gd name="connsiteY193" fmla="*/ 1112615 h 1170241"/>
                <a:gd name="connsiteX194" fmla="*/ 389858 w 945927"/>
                <a:gd name="connsiteY194" fmla="*/ 1170242 h 1170241"/>
                <a:gd name="connsiteX195" fmla="*/ 564737 w 945927"/>
                <a:gd name="connsiteY195" fmla="*/ 1170242 h 1170241"/>
                <a:gd name="connsiteX196" fmla="*/ 622363 w 945927"/>
                <a:gd name="connsiteY196" fmla="*/ 1112615 h 1170241"/>
                <a:gd name="connsiteX197" fmla="*/ 622363 w 945927"/>
                <a:gd name="connsiteY197" fmla="*/ 1104519 h 1170241"/>
                <a:gd name="connsiteX198" fmla="*/ 624364 w 945927"/>
                <a:gd name="connsiteY198" fmla="*/ 600646 h 1170241"/>
                <a:gd name="connsiteX199" fmla="*/ 572928 w 945927"/>
                <a:gd name="connsiteY199" fmla="*/ 559403 h 1170241"/>
                <a:gd name="connsiteX200" fmla="*/ 529494 w 945927"/>
                <a:gd name="connsiteY200" fmla="*/ 559403 h 1170241"/>
                <a:gd name="connsiteX201" fmla="*/ 471868 w 945927"/>
                <a:gd name="connsiteY201" fmla="*/ 501777 h 1170241"/>
                <a:gd name="connsiteX202" fmla="*/ 471868 w 945927"/>
                <a:gd name="connsiteY202" fmla="*/ 481774 h 1170241"/>
                <a:gd name="connsiteX203" fmla="*/ 529494 w 945927"/>
                <a:gd name="connsiteY203" fmla="*/ 424148 h 1170241"/>
                <a:gd name="connsiteX204" fmla="*/ 888302 w 945927"/>
                <a:gd name="connsiteY204" fmla="*/ 423100 h 1170241"/>
                <a:gd name="connsiteX205" fmla="*/ 945928 w 945927"/>
                <a:gd name="connsiteY205" fmla="*/ 365474 h 1170241"/>
                <a:gd name="connsiteX206" fmla="*/ 945928 w 945927"/>
                <a:gd name="connsiteY206" fmla="*/ 208312 h 1170241"/>
                <a:gd name="connsiteX207" fmla="*/ 945452 w 945927"/>
                <a:gd name="connsiteY207" fmla="*/ 202025 h 1170241"/>
                <a:gd name="connsiteX208" fmla="*/ 945452 w 945927"/>
                <a:gd name="connsiteY208" fmla="*/ 0 h 1170241"/>
                <a:gd name="connsiteX209" fmla="*/ 857726 w 945927"/>
                <a:gd name="connsiteY209" fmla="*/ 0 h 1170241"/>
                <a:gd name="connsiteX210" fmla="*/ 802577 w 945927"/>
                <a:gd name="connsiteY210" fmla="*/ 41053 h 1170241"/>
                <a:gd name="connsiteX211" fmla="*/ 802577 w 945927"/>
                <a:gd name="connsiteY211" fmla="*/ 83058 h 1170241"/>
                <a:gd name="connsiteX212" fmla="*/ 744950 w 945927"/>
                <a:gd name="connsiteY212" fmla="*/ 140684 h 1170241"/>
                <a:gd name="connsiteX213" fmla="*/ 635508 w 945927"/>
                <a:gd name="connsiteY213" fmla="*/ 140684 h 1170241"/>
                <a:gd name="connsiteX214" fmla="*/ 635508 w 945927"/>
                <a:gd name="connsiteY214" fmla="*/ 230505 h 1170241"/>
                <a:gd name="connsiteX215" fmla="*/ 577882 w 945927"/>
                <a:gd name="connsiteY215" fmla="*/ 288131 h 1170241"/>
                <a:gd name="connsiteX216" fmla="*/ 168402 w 945927"/>
                <a:gd name="connsiteY216" fmla="*/ 288131 h 1170241"/>
                <a:gd name="connsiteX217" fmla="*/ 165640 w 945927"/>
                <a:gd name="connsiteY217" fmla="*/ 812483 h 1170241"/>
                <a:gd name="connsiteX218" fmla="*/ 165640 w 945927"/>
                <a:gd name="connsiteY218" fmla="*/ 812483 h 1170241"/>
                <a:gd name="connsiteX219" fmla="*/ 165640 w 945927"/>
                <a:gd name="connsiteY219" fmla="*/ 812483 h 1170241"/>
                <a:gd name="connsiteX220" fmla="*/ 165640 w 945927"/>
                <a:gd name="connsiteY220" fmla="*/ 812483 h 1170241"/>
                <a:gd name="connsiteX221" fmla="*/ 0 w 945927"/>
                <a:gd name="connsiteY221" fmla="*/ 664083 h 1170241"/>
                <a:gd name="connsiteX222" fmla="*/ 0 w 945927"/>
                <a:gd name="connsiteY222" fmla="*/ 664083 h 1170241"/>
                <a:gd name="connsiteX223" fmla="*/ 0 w 945927"/>
                <a:gd name="connsiteY223" fmla="*/ 664083 h 1170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Lst>
              <a:rect l="l" t="t" r="r" b="b"/>
              <a:pathLst>
                <a:path w="945927" h="1170241">
                  <a:moveTo>
                    <a:pt x="168402" y="288131"/>
                  </a:moveTo>
                  <a:lnTo>
                    <a:pt x="168402" y="520827"/>
                  </a:lnTo>
                  <a:cubicBezTo>
                    <a:pt x="168402" y="552450"/>
                    <a:pt x="142494" y="578453"/>
                    <a:pt x="110776" y="578453"/>
                  </a:cubicBezTo>
                  <a:lnTo>
                    <a:pt x="0" y="578453"/>
                  </a:lnTo>
                  <a:lnTo>
                    <a:pt x="0" y="664083"/>
                  </a:lnTo>
                  <a:lnTo>
                    <a:pt x="0" y="665607"/>
                  </a:lnTo>
                  <a:lnTo>
                    <a:pt x="0" y="665607"/>
                  </a:lnTo>
                  <a:lnTo>
                    <a:pt x="95" y="667036"/>
                  </a:lnTo>
                  <a:lnTo>
                    <a:pt x="95" y="667036"/>
                  </a:lnTo>
                  <a:lnTo>
                    <a:pt x="190" y="668465"/>
                  </a:lnTo>
                  <a:lnTo>
                    <a:pt x="190" y="668465"/>
                  </a:lnTo>
                  <a:lnTo>
                    <a:pt x="286" y="669893"/>
                  </a:lnTo>
                  <a:lnTo>
                    <a:pt x="286" y="669893"/>
                  </a:lnTo>
                  <a:lnTo>
                    <a:pt x="476" y="671322"/>
                  </a:lnTo>
                  <a:lnTo>
                    <a:pt x="476" y="671322"/>
                  </a:lnTo>
                  <a:lnTo>
                    <a:pt x="667" y="672751"/>
                  </a:lnTo>
                  <a:lnTo>
                    <a:pt x="667" y="672751"/>
                  </a:lnTo>
                  <a:cubicBezTo>
                    <a:pt x="3619" y="690467"/>
                    <a:pt x="14001" y="705421"/>
                    <a:pt x="29623" y="714375"/>
                  </a:cubicBezTo>
                  <a:lnTo>
                    <a:pt x="30194" y="714661"/>
                  </a:lnTo>
                  <a:lnTo>
                    <a:pt x="30194" y="714661"/>
                  </a:lnTo>
                  <a:lnTo>
                    <a:pt x="31432" y="715328"/>
                  </a:lnTo>
                  <a:lnTo>
                    <a:pt x="31432" y="715328"/>
                  </a:lnTo>
                  <a:lnTo>
                    <a:pt x="32671" y="715994"/>
                  </a:lnTo>
                  <a:lnTo>
                    <a:pt x="32671" y="715994"/>
                  </a:lnTo>
                  <a:lnTo>
                    <a:pt x="33909" y="716566"/>
                  </a:lnTo>
                  <a:lnTo>
                    <a:pt x="33909" y="716566"/>
                  </a:lnTo>
                  <a:cubicBezTo>
                    <a:pt x="34290" y="716756"/>
                    <a:pt x="34766" y="716947"/>
                    <a:pt x="35147" y="717137"/>
                  </a:cubicBezTo>
                  <a:lnTo>
                    <a:pt x="35147" y="717137"/>
                  </a:lnTo>
                  <a:lnTo>
                    <a:pt x="36481" y="717709"/>
                  </a:lnTo>
                  <a:lnTo>
                    <a:pt x="36481" y="717709"/>
                  </a:lnTo>
                  <a:lnTo>
                    <a:pt x="37814" y="718185"/>
                  </a:lnTo>
                  <a:lnTo>
                    <a:pt x="37814" y="718185"/>
                  </a:lnTo>
                  <a:lnTo>
                    <a:pt x="39148" y="718661"/>
                  </a:lnTo>
                  <a:lnTo>
                    <a:pt x="39148" y="718661"/>
                  </a:lnTo>
                  <a:lnTo>
                    <a:pt x="39433" y="718756"/>
                  </a:lnTo>
                  <a:cubicBezTo>
                    <a:pt x="40195" y="718947"/>
                    <a:pt x="40767" y="719233"/>
                    <a:pt x="41529" y="719423"/>
                  </a:cubicBezTo>
                  <a:lnTo>
                    <a:pt x="41815" y="719519"/>
                  </a:lnTo>
                  <a:lnTo>
                    <a:pt x="41815" y="719519"/>
                  </a:lnTo>
                  <a:lnTo>
                    <a:pt x="43148" y="719899"/>
                  </a:lnTo>
                  <a:lnTo>
                    <a:pt x="43148" y="719899"/>
                  </a:lnTo>
                  <a:lnTo>
                    <a:pt x="44482" y="720280"/>
                  </a:lnTo>
                  <a:lnTo>
                    <a:pt x="44482" y="720280"/>
                  </a:lnTo>
                  <a:lnTo>
                    <a:pt x="45910" y="720566"/>
                  </a:lnTo>
                  <a:lnTo>
                    <a:pt x="45910" y="720566"/>
                  </a:lnTo>
                  <a:cubicBezTo>
                    <a:pt x="46387" y="720662"/>
                    <a:pt x="46863" y="720757"/>
                    <a:pt x="47339" y="720852"/>
                  </a:cubicBezTo>
                  <a:lnTo>
                    <a:pt x="47339" y="720852"/>
                  </a:lnTo>
                  <a:lnTo>
                    <a:pt x="47625" y="720852"/>
                  </a:lnTo>
                  <a:cubicBezTo>
                    <a:pt x="48482" y="720947"/>
                    <a:pt x="49149" y="721138"/>
                    <a:pt x="50006" y="721233"/>
                  </a:cubicBezTo>
                  <a:lnTo>
                    <a:pt x="50292" y="721233"/>
                  </a:lnTo>
                  <a:lnTo>
                    <a:pt x="50292" y="721233"/>
                  </a:lnTo>
                  <a:lnTo>
                    <a:pt x="51721" y="721424"/>
                  </a:lnTo>
                  <a:lnTo>
                    <a:pt x="51721" y="721424"/>
                  </a:lnTo>
                  <a:lnTo>
                    <a:pt x="53149" y="721518"/>
                  </a:lnTo>
                  <a:lnTo>
                    <a:pt x="53149" y="721518"/>
                  </a:lnTo>
                  <a:lnTo>
                    <a:pt x="54578" y="721614"/>
                  </a:lnTo>
                  <a:lnTo>
                    <a:pt x="54578" y="721614"/>
                  </a:lnTo>
                  <a:lnTo>
                    <a:pt x="55054" y="721614"/>
                  </a:lnTo>
                  <a:cubicBezTo>
                    <a:pt x="56197" y="721614"/>
                    <a:pt x="57055" y="721709"/>
                    <a:pt x="58198" y="721709"/>
                  </a:cubicBezTo>
                  <a:lnTo>
                    <a:pt x="77629" y="721709"/>
                  </a:lnTo>
                  <a:lnTo>
                    <a:pt x="84582" y="721709"/>
                  </a:lnTo>
                  <a:cubicBezTo>
                    <a:pt x="129159" y="721709"/>
                    <a:pt x="165545" y="758095"/>
                    <a:pt x="165545" y="802672"/>
                  </a:cubicBezTo>
                  <a:lnTo>
                    <a:pt x="165545" y="812483"/>
                  </a:lnTo>
                  <a:lnTo>
                    <a:pt x="165545" y="814006"/>
                  </a:lnTo>
                  <a:lnTo>
                    <a:pt x="165545" y="814006"/>
                  </a:lnTo>
                  <a:lnTo>
                    <a:pt x="165640" y="815435"/>
                  </a:lnTo>
                  <a:lnTo>
                    <a:pt x="165640" y="815435"/>
                  </a:lnTo>
                  <a:lnTo>
                    <a:pt x="165735" y="816864"/>
                  </a:lnTo>
                  <a:lnTo>
                    <a:pt x="165735" y="816864"/>
                  </a:lnTo>
                  <a:lnTo>
                    <a:pt x="165830" y="818293"/>
                  </a:lnTo>
                  <a:lnTo>
                    <a:pt x="165830" y="818293"/>
                  </a:lnTo>
                  <a:lnTo>
                    <a:pt x="166021" y="819721"/>
                  </a:lnTo>
                  <a:lnTo>
                    <a:pt x="166021" y="819721"/>
                  </a:lnTo>
                  <a:lnTo>
                    <a:pt x="166211" y="821150"/>
                  </a:lnTo>
                  <a:lnTo>
                    <a:pt x="166211" y="821150"/>
                  </a:lnTo>
                  <a:lnTo>
                    <a:pt x="166497" y="822579"/>
                  </a:lnTo>
                  <a:lnTo>
                    <a:pt x="166497" y="822579"/>
                  </a:lnTo>
                  <a:cubicBezTo>
                    <a:pt x="166592" y="823055"/>
                    <a:pt x="166688" y="823531"/>
                    <a:pt x="166783" y="824008"/>
                  </a:cubicBezTo>
                  <a:lnTo>
                    <a:pt x="166783" y="824008"/>
                  </a:lnTo>
                  <a:lnTo>
                    <a:pt x="167068" y="825437"/>
                  </a:lnTo>
                  <a:lnTo>
                    <a:pt x="167068" y="825437"/>
                  </a:lnTo>
                  <a:lnTo>
                    <a:pt x="167449" y="826865"/>
                  </a:lnTo>
                  <a:lnTo>
                    <a:pt x="167449" y="826865"/>
                  </a:lnTo>
                  <a:lnTo>
                    <a:pt x="167830" y="828199"/>
                  </a:lnTo>
                  <a:lnTo>
                    <a:pt x="167830" y="828199"/>
                  </a:lnTo>
                  <a:lnTo>
                    <a:pt x="168211" y="829532"/>
                  </a:lnTo>
                  <a:lnTo>
                    <a:pt x="168211" y="829532"/>
                  </a:lnTo>
                  <a:lnTo>
                    <a:pt x="168687" y="830866"/>
                  </a:lnTo>
                  <a:lnTo>
                    <a:pt x="168687" y="830866"/>
                  </a:lnTo>
                  <a:lnTo>
                    <a:pt x="169164" y="832199"/>
                  </a:lnTo>
                  <a:lnTo>
                    <a:pt x="169164" y="832199"/>
                  </a:lnTo>
                  <a:lnTo>
                    <a:pt x="169640" y="833533"/>
                  </a:lnTo>
                  <a:lnTo>
                    <a:pt x="169640" y="833533"/>
                  </a:lnTo>
                  <a:lnTo>
                    <a:pt x="170212" y="834866"/>
                  </a:lnTo>
                  <a:lnTo>
                    <a:pt x="170212" y="834866"/>
                  </a:lnTo>
                  <a:lnTo>
                    <a:pt x="170783" y="836105"/>
                  </a:lnTo>
                  <a:lnTo>
                    <a:pt x="170783" y="836105"/>
                  </a:lnTo>
                  <a:lnTo>
                    <a:pt x="171355" y="837343"/>
                  </a:lnTo>
                  <a:lnTo>
                    <a:pt x="171355" y="837343"/>
                  </a:lnTo>
                  <a:lnTo>
                    <a:pt x="172021" y="838581"/>
                  </a:lnTo>
                  <a:lnTo>
                    <a:pt x="172021" y="838581"/>
                  </a:lnTo>
                  <a:cubicBezTo>
                    <a:pt x="172212" y="838962"/>
                    <a:pt x="172402" y="839438"/>
                    <a:pt x="172688" y="839819"/>
                  </a:cubicBezTo>
                  <a:lnTo>
                    <a:pt x="172688" y="839819"/>
                  </a:lnTo>
                  <a:lnTo>
                    <a:pt x="173355" y="841058"/>
                  </a:lnTo>
                  <a:lnTo>
                    <a:pt x="173355" y="841058"/>
                  </a:lnTo>
                  <a:cubicBezTo>
                    <a:pt x="173545" y="841438"/>
                    <a:pt x="173831" y="841819"/>
                    <a:pt x="174021" y="842296"/>
                  </a:cubicBezTo>
                  <a:lnTo>
                    <a:pt x="174021" y="842296"/>
                  </a:lnTo>
                  <a:lnTo>
                    <a:pt x="174784" y="843439"/>
                  </a:lnTo>
                  <a:lnTo>
                    <a:pt x="174784" y="843439"/>
                  </a:lnTo>
                  <a:lnTo>
                    <a:pt x="175546" y="844582"/>
                  </a:lnTo>
                  <a:lnTo>
                    <a:pt x="175546" y="844582"/>
                  </a:lnTo>
                  <a:lnTo>
                    <a:pt x="176308" y="845725"/>
                  </a:lnTo>
                  <a:lnTo>
                    <a:pt x="176308" y="845725"/>
                  </a:lnTo>
                  <a:lnTo>
                    <a:pt x="177165" y="846868"/>
                  </a:lnTo>
                  <a:lnTo>
                    <a:pt x="177165" y="846868"/>
                  </a:lnTo>
                  <a:lnTo>
                    <a:pt x="178022" y="848011"/>
                  </a:lnTo>
                  <a:lnTo>
                    <a:pt x="178022" y="848011"/>
                  </a:lnTo>
                  <a:cubicBezTo>
                    <a:pt x="178308" y="848392"/>
                    <a:pt x="178594" y="848773"/>
                    <a:pt x="178879" y="849058"/>
                  </a:cubicBezTo>
                  <a:lnTo>
                    <a:pt x="178879" y="849058"/>
                  </a:lnTo>
                  <a:lnTo>
                    <a:pt x="179737" y="850106"/>
                  </a:lnTo>
                  <a:lnTo>
                    <a:pt x="179737" y="850106"/>
                  </a:lnTo>
                  <a:lnTo>
                    <a:pt x="180689" y="851154"/>
                  </a:lnTo>
                  <a:lnTo>
                    <a:pt x="180689" y="851154"/>
                  </a:lnTo>
                  <a:lnTo>
                    <a:pt x="181642" y="852202"/>
                  </a:lnTo>
                  <a:lnTo>
                    <a:pt x="181642" y="852202"/>
                  </a:lnTo>
                  <a:lnTo>
                    <a:pt x="182594" y="853154"/>
                  </a:lnTo>
                  <a:lnTo>
                    <a:pt x="182594" y="853154"/>
                  </a:lnTo>
                  <a:lnTo>
                    <a:pt x="183546" y="854107"/>
                  </a:lnTo>
                  <a:lnTo>
                    <a:pt x="183546" y="854107"/>
                  </a:lnTo>
                  <a:lnTo>
                    <a:pt x="184595" y="855059"/>
                  </a:lnTo>
                  <a:lnTo>
                    <a:pt x="184595" y="855059"/>
                  </a:lnTo>
                  <a:lnTo>
                    <a:pt x="185642" y="856011"/>
                  </a:lnTo>
                  <a:lnTo>
                    <a:pt x="185642" y="856011"/>
                  </a:lnTo>
                  <a:lnTo>
                    <a:pt x="186690" y="856869"/>
                  </a:lnTo>
                  <a:lnTo>
                    <a:pt x="186690" y="856869"/>
                  </a:lnTo>
                  <a:cubicBezTo>
                    <a:pt x="187071" y="857155"/>
                    <a:pt x="187452" y="857440"/>
                    <a:pt x="187737" y="857726"/>
                  </a:cubicBezTo>
                  <a:lnTo>
                    <a:pt x="187737" y="857726"/>
                  </a:lnTo>
                  <a:cubicBezTo>
                    <a:pt x="188119" y="858012"/>
                    <a:pt x="188500" y="858298"/>
                    <a:pt x="188786" y="858583"/>
                  </a:cubicBezTo>
                  <a:lnTo>
                    <a:pt x="188786" y="858583"/>
                  </a:lnTo>
                  <a:lnTo>
                    <a:pt x="189929" y="859441"/>
                  </a:lnTo>
                  <a:lnTo>
                    <a:pt x="189929" y="859441"/>
                  </a:lnTo>
                  <a:lnTo>
                    <a:pt x="191071" y="860202"/>
                  </a:lnTo>
                  <a:lnTo>
                    <a:pt x="191071" y="860202"/>
                  </a:lnTo>
                  <a:lnTo>
                    <a:pt x="192214" y="860965"/>
                  </a:lnTo>
                  <a:lnTo>
                    <a:pt x="192214" y="860965"/>
                  </a:lnTo>
                  <a:lnTo>
                    <a:pt x="193357" y="861727"/>
                  </a:lnTo>
                  <a:lnTo>
                    <a:pt x="193357" y="861727"/>
                  </a:lnTo>
                  <a:lnTo>
                    <a:pt x="194596" y="862394"/>
                  </a:lnTo>
                  <a:lnTo>
                    <a:pt x="194596" y="862394"/>
                  </a:lnTo>
                  <a:lnTo>
                    <a:pt x="195834" y="863060"/>
                  </a:lnTo>
                  <a:lnTo>
                    <a:pt x="195834" y="863060"/>
                  </a:lnTo>
                  <a:lnTo>
                    <a:pt x="197072" y="863727"/>
                  </a:lnTo>
                  <a:lnTo>
                    <a:pt x="197072" y="863727"/>
                  </a:lnTo>
                  <a:lnTo>
                    <a:pt x="198311" y="864393"/>
                  </a:lnTo>
                  <a:lnTo>
                    <a:pt x="198311" y="864393"/>
                  </a:lnTo>
                  <a:lnTo>
                    <a:pt x="199549" y="864965"/>
                  </a:lnTo>
                  <a:lnTo>
                    <a:pt x="199549" y="864965"/>
                  </a:lnTo>
                  <a:cubicBezTo>
                    <a:pt x="199930" y="865156"/>
                    <a:pt x="200406" y="865346"/>
                    <a:pt x="200787" y="865536"/>
                  </a:cubicBezTo>
                  <a:lnTo>
                    <a:pt x="200787" y="865536"/>
                  </a:lnTo>
                  <a:lnTo>
                    <a:pt x="202120" y="866109"/>
                  </a:lnTo>
                  <a:lnTo>
                    <a:pt x="202120" y="866109"/>
                  </a:lnTo>
                  <a:lnTo>
                    <a:pt x="203454" y="866585"/>
                  </a:lnTo>
                  <a:lnTo>
                    <a:pt x="203454" y="866585"/>
                  </a:lnTo>
                  <a:lnTo>
                    <a:pt x="204788" y="867061"/>
                  </a:lnTo>
                  <a:lnTo>
                    <a:pt x="204788" y="867061"/>
                  </a:lnTo>
                  <a:lnTo>
                    <a:pt x="206121" y="867537"/>
                  </a:lnTo>
                  <a:lnTo>
                    <a:pt x="206121" y="867537"/>
                  </a:lnTo>
                  <a:lnTo>
                    <a:pt x="207454" y="867918"/>
                  </a:lnTo>
                  <a:lnTo>
                    <a:pt x="207454" y="867918"/>
                  </a:lnTo>
                  <a:lnTo>
                    <a:pt x="208788" y="868299"/>
                  </a:lnTo>
                  <a:lnTo>
                    <a:pt x="208788" y="868299"/>
                  </a:lnTo>
                  <a:lnTo>
                    <a:pt x="210121" y="868680"/>
                  </a:lnTo>
                  <a:lnTo>
                    <a:pt x="210121" y="868680"/>
                  </a:lnTo>
                  <a:lnTo>
                    <a:pt x="211550" y="868966"/>
                  </a:lnTo>
                  <a:lnTo>
                    <a:pt x="211550" y="868966"/>
                  </a:lnTo>
                  <a:cubicBezTo>
                    <a:pt x="212027" y="869061"/>
                    <a:pt x="212503" y="869156"/>
                    <a:pt x="212979" y="869251"/>
                  </a:cubicBezTo>
                  <a:lnTo>
                    <a:pt x="212979" y="869251"/>
                  </a:lnTo>
                  <a:lnTo>
                    <a:pt x="214408" y="869537"/>
                  </a:lnTo>
                  <a:lnTo>
                    <a:pt x="214408" y="869537"/>
                  </a:lnTo>
                  <a:lnTo>
                    <a:pt x="215836" y="869727"/>
                  </a:lnTo>
                  <a:lnTo>
                    <a:pt x="215836" y="869727"/>
                  </a:lnTo>
                  <a:lnTo>
                    <a:pt x="217265" y="869918"/>
                  </a:lnTo>
                  <a:lnTo>
                    <a:pt x="217265" y="869918"/>
                  </a:lnTo>
                  <a:lnTo>
                    <a:pt x="218694" y="870013"/>
                  </a:lnTo>
                  <a:lnTo>
                    <a:pt x="218694" y="870013"/>
                  </a:lnTo>
                  <a:lnTo>
                    <a:pt x="220123" y="870109"/>
                  </a:lnTo>
                  <a:lnTo>
                    <a:pt x="220123" y="870109"/>
                  </a:lnTo>
                  <a:lnTo>
                    <a:pt x="220599" y="870109"/>
                  </a:lnTo>
                  <a:cubicBezTo>
                    <a:pt x="221646" y="870109"/>
                    <a:pt x="222599" y="870204"/>
                    <a:pt x="223742" y="870204"/>
                  </a:cubicBezTo>
                  <a:lnTo>
                    <a:pt x="236505" y="870204"/>
                  </a:lnTo>
                  <a:lnTo>
                    <a:pt x="251270" y="870204"/>
                  </a:lnTo>
                  <a:cubicBezTo>
                    <a:pt x="295846" y="870204"/>
                    <a:pt x="332232" y="906590"/>
                    <a:pt x="332232" y="951167"/>
                  </a:cubicBezTo>
                  <a:lnTo>
                    <a:pt x="332232" y="1014508"/>
                  </a:lnTo>
                  <a:lnTo>
                    <a:pt x="332232" y="1109472"/>
                  </a:lnTo>
                  <a:lnTo>
                    <a:pt x="332232" y="1112615"/>
                  </a:lnTo>
                  <a:cubicBezTo>
                    <a:pt x="332232" y="1144238"/>
                    <a:pt x="358140" y="1170242"/>
                    <a:pt x="389858" y="1170242"/>
                  </a:cubicBezTo>
                  <a:lnTo>
                    <a:pt x="564737" y="1170242"/>
                  </a:lnTo>
                  <a:cubicBezTo>
                    <a:pt x="596455" y="1170242"/>
                    <a:pt x="622363" y="1144333"/>
                    <a:pt x="622363" y="1112615"/>
                  </a:cubicBezTo>
                  <a:lnTo>
                    <a:pt x="622363" y="1104519"/>
                  </a:lnTo>
                  <a:lnTo>
                    <a:pt x="624364" y="600646"/>
                  </a:lnTo>
                  <a:cubicBezTo>
                    <a:pt x="623983" y="579501"/>
                    <a:pt x="613696" y="559403"/>
                    <a:pt x="572928" y="559403"/>
                  </a:cubicBezTo>
                  <a:lnTo>
                    <a:pt x="529494" y="559403"/>
                  </a:lnTo>
                  <a:cubicBezTo>
                    <a:pt x="497777" y="559403"/>
                    <a:pt x="471868" y="533495"/>
                    <a:pt x="471868" y="501777"/>
                  </a:cubicBezTo>
                  <a:lnTo>
                    <a:pt x="471868" y="481774"/>
                  </a:lnTo>
                  <a:cubicBezTo>
                    <a:pt x="471868" y="450056"/>
                    <a:pt x="497777" y="424148"/>
                    <a:pt x="529494" y="424148"/>
                  </a:cubicBezTo>
                  <a:cubicBezTo>
                    <a:pt x="649034" y="424148"/>
                    <a:pt x="767810" y="423100"/>
                    <a:pt x="888302" y="423100"/>
                  </a:cubicBezTo>
                  <a:cubicBezTo>
                    <a:pt x="920019" y="423100"/>
                    <a:pt x="945928" y="397192"/>
                    <a:pt x="945928" y="365474"/>
                  </a:cubicBezTo>
                  <a:lnTo>
                    <a:pt x="945928" y="208312"/>
                  </a:lnTo>
                  <a:cubicBezTo>
                    <a:pt x="945928" y="205359"/>
                    <a:pt x="945928" y="202501"/>
                    <a:pt x="945452" y="202025"/>
                  </a:cubicBezTo>
                  <a:lnTo>
                    <a:pt x="945452" y="0"/>
                  </a:lnTo>
                  <a:lnTo>
                    <a:pt x="857726" y="0"/>
                  </a:lnTo>
                  <a:cubicBezTo>
                    <a:pt x="831818" y="0"/>
                    <a:pt x="809720" y="17431"/>
                    <a:pt x="802577" y="41053"/>
                  </a:cubicBezTo>
                  <a:lnTo>
                    <a:pt x="802577" y="83058"/>
                  </a:lnTo>
                  <a:cubicBezTo>
                    <a:pt x="802577" y="114681"/>
                    <a:pt x="776668" y="140684"/>
                    <a:pt x="744950" y="140684"/>
                  </a:cubicBezTo>
                  <a:lnTo>
                    <a:pt x="635508" y="140684"/>
                  </a:lnTo>
                  <a:lnTo>
                    <a:pt x="635508" y="230505"/>
                  </a:lnTo>
                  <a:cubicBezTo>
                    <a:pt x="635508" y="262128"/>
                    <a:pt x="609600" y="288131"/>
                    <a:pt x="577882" y="288131"/>
                  </a:cubicBezTo>
                  <a:lnTo>
                    <a:pt x="168402" y="288131"/>
                  </a:lnTo>
                  <a:close/>
                  <a:moveTo>
                    <a:pt x="165640" y="812483"/>
                  </a:moveTo>
                  <a:lnTo>
                    <a:pt x="165640" y="812483"/>
                  </a:lnTo>
                  <a:lnTo>
                    <a:pt x="165640" y="812483"/>
                  </a:lnTo>
                  <a:lnTo>
                    <a:pt x="165640" y="812483"/>
                  </a:lnTo>
                  <a:close/>
                  <a:moveTo>
                    <a:pt x="0" y="664083"/>
                  </a:moveTo>
                  <a:lnTo>
                    <a:pt x="0" y="664083"/>
                  </a:lnTo>
                  <a:lnTo>
                    <a:pt x="0" y="664083"/>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3" name="Freeform: Shape 202">
              <a:extLst>
                <a:ext uri="{FF2B5EF4-FFF2-40B4-BE49-F238E27FC236}">
                  <a16:creationId xmlns:a16="http://schemas.microsoft.com/office/drawing/2014/main" id="{4CBDA119-5F5B-4763-A493-B98CABC431F3}"/>
                </a:ext>
              </a:extLst>
            </p:cNvPr>
            <p:cNvSpPr/>
            <p:nvPr/>
          </p:nvSpPr>
          <p:spPr>
            <a:xfrm>
              <a:off x="5763689" y="4552457"/>
              <a:ext cx="678846" cy="1020508"/>
            </a:xfrm>
            <a:custGeom>
              <a:avLst/>
              <a:gdLst>
                <a:gd name="connsiteX0" fmla="*/ 374332 w 678846"/>
                <a:gd name="connsiteY0" fmla="*/ 1020509 h 1020508"/>
                <a:gd name="connsiteX1" fmla="*/ 678847 w 678846"/>
                <a:gd name="connsiteY1" fmla="*/ 1020509 h 1020508"/>
                <a:gd name="connsiteX2" fmla="*/ 678847 w 678846"/>
                <a:gd name="connsiteY2" fmla="*/ 0 h 1020508"/>
                <a:gd name="connsiteX3" fmla="*/ 544925 w 678846"/>
                <a:gd name="connsiteY3" fmla="*/ 0 h 1020508"/>
                <a:gd name="connsiteX4" fmla="*/ 474916 w 678846"/>
                <a:gd name="connsiteY4" fmla="*/ 70009 h 1020508"/>
                <a:gd name="connsiteX5" fmla="*/ 474916 w 678846"/>
                <a:gd name="connsiteY5" fmla="*/ 153258 h 1020508"/>
                <a:gd name="connsiteX6" fmla="*/ 234410 w 678846"/>
                <a:gd name="connsiteY6" fmla="*/ 153258 h 1020508"/>
                <a:gd name="connsiteX7" fmla="*/ 164402 w 678846"/>
                <a:gd name="connsiteY7" fmla="*/ 223266 h 1020508"/>
                <a:gd name="connsiteX8" fmla="*/ 164402 w 678846"/>
                <a:gd name="connsiteY8" fmla="*/ 284893 h 1020508"/>
                <a:gd name="connsiteX9" fmla="*/ 70009 w 678846"/>
                <a:gd name="connsiteY9" fmla="*/ 284893 h 1020508"/>
                <a:gd name="connsiteX10" fmla="*/ 0 w 678846"/>
                <a:gd name="connsiteY10" fmla="*/ 354902 h 1020508"/>
                <a:gd name="connsiteX11" fmla="*/ 0 w 678846"/>
                <a:gd name="connsiteY11" fmla="*/ 662845 h 1020508"/>
                <a:gd name="connsiteX12" fmla="*/ 70009 w 678846"/>
                <a:gd name="connsiteY12" fmla="*/ 732854 h 1020508"/>
                <a:gd name="connsiteX13" fmla="*/ 122682 w 678846"/>
                <a:gd name="connsiteY13" fmla="*/ 732854 h 1020508"/>
                <a:gd name="connsiteX14" fmla="*/ 164402 w 678846"/>
                <a:gd name="connsiteY14" fmla="*/ 777145 h 1020508"/>
                <a:gd name="connsiteX15" fmla="*/ 164402 w 678846"/>
                <a:gd name="connsiteY15" fmla="*/ 806292 h 1020508"/>
                <a:gd name="connsiteX16" fmla="*/ 234410 w 678846"/>
                <a:gd name="connsiteY16" fmla="*/ 876300 h 1020508"/>
                <a:gd name="connsiteX17" fmla="*/ 316706 w 678846"/>
                <a:gd name="connsiteY17" fmla="*/ 876300 h 1020508"/>
                <a:gd name="connsiteX18" fmla="*/ 316706 w 678846"/>
                <a:gd name="connsiteY18" fmla="*/ 962692 h 1020508"/>
                <a:gd name="connsiteX19" fmla="*/ 374332 w 678846"/>
                <a:gd name="connsiteY19" fmla="*/ 1020509 h 1020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78846" h="1020508">
                  <a:moveTo>
                    <a:pt x="374332" y="1020509"/>
                  </a:moveTo>
                  <a:lnTo>
                    <a:pt x="678847" y="1020509"/>
                  </a:lnTo>
                  <a:lnTo>
                    <a:pt x="678847" y="0"/>
                  </a:lnTo>
                  <a:lnTo>
                    <a:pt x="544925" y="0"/>
                  </a:lnTo>
                  <a:cubicBezTo>
                    <a:pt x="506444" y="0"/>
                    <a:pt x="474916" y="31528"/>
                    <a:pt x="474916" y="70009"/>
                  </a:cubicBezTo>
                  <a:lnTo>
                    <a:pt x="474916" y="153258"/>
                  </a:lnTo>
                  <a:lnTo>
                    <a:pt x="234410" y="153258"/>
                  </a:lnTo>
                  <a:cubicBezTo>
                    <a:pt x="195929" y="153258"/>
                    <a:pt x="164402" y="184785"/>
                    <a:pt x="164402" y="223266"/>
                  </a:cubicBezTo>
                  <a:lnTo>
                    <a:pt x="164402" y="284893"/>
                  </a:lnTo>
                  <a:lnTo>
                    <a:pt x="70009" y="284893"/>
                  </a:lnTo>
                  <a:cubicBezTo>
                    <a:pt x="31528" y="284893"/>
                    <a:pt x="0" y="316421"/>
                    <a:pt x="0" y="354902"/>
                  </a:cubicBezTo>
                  <a:lnTo>
                    <a:pt x="0" y="662845"/>
                  </a:lnTo>
                  <a:cubicBezTo>
                    <a:pt x="0" y="701326"/>
                    <a:pt x="31528" y="732854"/>
                    <a:pt x="70009" y="732854"/>
                  </a:cubicBezTo>
                  <a:lnTo>
                    <a:pt x="122682" y="732854"/>
                  </a:lnTo>
                  <a:cubicBezTo>
                    <a:pt x="149066" y="734854"/>
                    <a:pt x="165545" y="754475"/>
                    <a:pt x="164402" y="777145"/>
                  </a:cubicBezTo>
                  <a:lnTo>
                    <a:pt x="164402" y="806292"/>
                  </a:lnTo>
                  <a:cubicBezTo>
                    <a:pt x="164402" y="844772"/>
                    <a:pt x="195929" y="876300"/>
                    <a:pt x="234410" y="876300"/>
                  </a:cubicBezTo>
                  <a:lnTo>
                    <a:pt x="316706" y="876300"/>
                  </a:lnTo>
                  <a:lnTo>
                    <a:pt x="316706" y="962692"/>
                  </a:lnTo>
                  <a:cubicBezTo>
                    <a:pt x="316706" y="994600"/>
                    <a:pt x="342615" y="1020509"/>
                    <a:pt x="374332" y="1020509"/>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4" name="Freeform: Shape 203">
              <a:extLst>
                <a:ext uri="{FF2B5EF4-FFF2-40B4-BE49-F238E27FC236}">
                  <a16:creationId xmlns:a16="http://schemas.microsoft.com/office/drawing/2014/main" id="{689A2B0C-8E56-4AD9-8E96-B916F44AAE72}"/>
                </a:ext>
              </a:extLst>
            </p:cNvPr>
            <p:cNvSpPr/>
            <p:nvPr/>
          </p:nvSpPr>
          <p:spPr>
            <a:xfrm>
              <a:off x="5282867" y="4139834"/>
              <a:ext cx="864774" cy="563117"/>
            </a:xfrm>
            <a:custGeom>
              <a:avLst/>
              <a:gdLst>
                <a:gd name="connsiteX0" fmla="*/ 0 w 864774"/>
                <a:gd name="connsiteY0" fmla="*/ 208979 h 563117"/>
                <a:gd name="connsiteX1" fmla="*/ 0 w 864774"/>
                <a:gd name="connsiteY1" fmla="*/ 563118 h 563117"/>
                <a:gd name="connsiteX2" fmla="*/ 101251 w 864774"/>
                <a:gd name="connsiteY2" fmla="*/ 563118 h 563117"/>
                <a:gd name="connsiteX3" fmla="*/ 158877 w 864774"/>
                <a:gd name="connsiteY3" fmla="*/ 505492 h 563117"/>
                <a:gd name="connsiteX4" fmla="*/ 158877 w 864774"/>
                <a:gd name="connsiteY4" fmla="*/ 415671 h 563117"/>
                <a:gd name="connsiteX5" fmla="*/ 268319 w 864774"/>
                <a:gd name="connsiteY5" fmla="*/ 415671 h 563117"/>
                <a:gd name="connsiteX6" fmla="*/ 325945 w 864774"/>
                <a:gd name="connsiteY6" fmla="*/ 358045 h 563117"/>
                <a:gd name="connsiteX7" fmla="*/ 325945 w 864774"/>
                <a:gd name="connsiteY7" fmla="*/ 321564 h 563117"/>
                <a:gd name="connsiteX8" fmla="*/ 381095 w 864774"/>
                <a:gd name="connsiteY8" fmla="*/ 280511 h 563117"/>
                <a:gd name="connsiteX9" fmla="*/ 864775 w 864774"/>
                <a:gd name="connsiteY9" fmla="*/ 280416 h 563117"/>
                <a:gd name="connsiteX10" fmla="*/ 864775 w 864774"/>
                <a:gd name="connsiteY10" fmla="*/ 278416 h 563117"/>
                <a:gd name="connsiteX11" fmla="*/ 856679 w 864774"/>
                <a:gd name="connsiteY11" fmla="*/ 278416 h 563117"/>
                <a:gd name="connsiteX12" fmla="*/ 799052 w 864774"/>
                <a:gd name="connsiteY12" fmla="*/ 220789 h 563117"/>
                <a:gd name="connsiteX13" fmla="*/ 799052 w 864774"/>
                <a:gd name="connsiteY13" fmla="*/ 1143 h 563117"/>
                <a:gd name="connsiteX14" fmla="*/ 786575 w 864774"/>
                <a:gd name="connsiteY14" fmla="*/ 0 h 563117"/>
                <a:gd name="connsiteX15" fmla="*/ 453580 w 864774"/>
                <a:gd name="connsiteY15" fmla="*/ 0 h 563117"/>
                <a:gd name="connsiteX16" fmla="*/ 404050 w 864774"/>
                <a:gd name="connsiteY16" fmla="*/ 0 h 563117"/>
                <a:gd name="connsiteX17" fmla="*/ 288703 w 864774"/>
                <a:gd name="connsiteY17" fmla="*/ 0 h 563117"/>
                <a:gd name="connsiteX18" fmla="*/ 218884 w 864774"/>
                <a:gd name="connsiteY18" fmla="*/ 64389 h 563117"/>
                <a:gd name="connsiteX19" fmla="*/ 138113 w 864774"/>
                <a:gd name="connsiteY19" fmla="*/ 138874 h 563117"/>
                <a:gd name="connsiteX20" fmla="*/ 69913 w 864774"/>
                <a:gd name="connsiteY20" fmla="*/ 138874 h 563117"/>
                <a:gd name="connsiteX21" fmla="*/ 0 w 864774"/>
                <a:gd name="connsiteY21" fmla="*/ 208979 h 56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4774" h="563117">
                  <a:moveTo>
                    <a:pt x="0" y="208979"/>
                  </a:moveTo>
                  <a:lnTo>
                    <a:pt x="0" y="563118"/>
                  </a:lnTo>
                  <a:lnTo>
                    <a:pt x="101251" y="563118"/>
                  </a:lnTo>
                  <a:cubicBezTo>
                    <a:pt x="132969" y="563118"/>
                    <a:pt x="158877" y="537210"/>
                    <a:pt x="158877" y="505492"/>
                  </a:cubicBezTo>
                  <a:lnTo>
                    <a:pt x="158877" y="415671"/>
                  </a:lnTo>
                  <a:lnTo>
                    <a:pt x="268319" y="415671"/>
                  </a:lnTo>
                  <a:cubicBezTo>
                    <a:pt x="300038" y="415671"/>
                    <a:pt x="325945" y="389763"/>
                    <a:pt x="325945" y="358045"/>
                  </a:cubicBezTo>
                  <a:lnTo>
                    <a:pt x="325945" y="321564"/>
                  </a:lnTo>
                  <a:cubicBezTo>
                    <a:pt x="333089" y="297847"/>
                    <a:pt x="355187" y="280511"/>
                    <a:pt x="381095" y="280511"/>
                  </a:cubicBezTo>
                  <a:cubicBezTo>
                    <a:pt x="546449" y="280511"/>
                    <a:pt x="390430" y="280416"/>
                    <a:pt x="864775" y="280416"/>
                  </a:cubicBezTo>
                  <a:lnTo>
                    <a:pt x="864775" y="278416"/>
                  </a:lnTo>
                  <a:lnTo>
                    <a:pt x="856679" y="278416"/>
                  </a:lnTo>
                  <a:cubicBezTo>
                    <a:pt x="825055" y="278416"/>
                    <a:pt x="799052" y="252508"/>
                    <a:pt x="799052" y="220789"/>
                  </a:cubicBezTo>
                  <a:lnTo>
                    <a:pt x="799052" y="1143"/>
                  </a:lnTo>
                  <a:cubicBezTo>
                    <a:pt x="795052" y="381"/>
                    <a:pt x="790860" y="0"/>
                    <a:pt x="786575" y="0"/>
                  </a:cubicBezTo>
                  <a:lnTo>
                    <a:pt x="453580" y="0"/>
                  </a:lnTo>
                  <a:lnTo>
                    <a:pt x="404050" y="0"/>
                  </a:lnTo>
                  <a:lnTo>
                    <a:pt x="288703" y="0"/>
                  </a:lnTo>
                  <a:cubicBezTo>
                    <a:pt x="252126" y="0"/>
                    <a:pt x="221742" y="28480"/>
                    <a:pt x="218884" y="64389"/>
                  </a:cubicBezTo>
                  <a:cubicBezTo>
                    <a:pt x="215551" y="106585"/>
                    <a:pt x="180499" y="138874"/>
                    <a:pt x="138113" y="138874"/>
                  </a:cubicBezTo>
                  <a:lnTo>
                    <a:pt x="69913" y="138874"/>
                  </a:lnTo>
                  <a:cubicBezTo>
                    <a:pt x="31528" y="138970"/>
                    <a:pt x="0" y="170497"/>
                    <a:pt x="0" y="208979"/>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5" name="Freeform: Shape 204">
              <a:extLst>
                <a:ext uri="{FF2B5EF4-FFF2-40B4-BE49-F238E27FC236}">
                  <a16:creationId xmlns:a16="http://schemas.microsoft.com/office/drawing/2014/main" id="{55780529-FB73-448A-A34C-BF99366EEEA1}"/>
                </a:ext>
              </a:extLst>
            </p:cNvPr>
            <p:cNvSpPr/>
            <p:nvPr/>
          </p:nvSpPr>
          <p:spPr>
            <a:xfrm>
              <a:off x="4017848" y="3391550"/>
              <a:ext cx="1149861" cy="437387"/>
            </a:xfrm>
            <a:custGeom>
              <a:avLst/>
              <a:gdLst>
                <a:gd name="connsiteX0" fmla="*/ 16292 w 1149861"/>
                <a:gd name="connsiteY0" fmla="*/ 437388 h 437387"/>
                <a:gd name="connsiteX1" fmla="*/ 927834 w 1149861"/>
                <a:gd name="connsiteY1" fmla="*/ 437388 h 437387"/>
                <a:gd name="connsiteX2" fmla="*/ 985460 w 1149861"/>
                <a:gd name="connsiteY2" fmla="*/ 379762 h 437387"/>
                <a:gd name="connsiteX3" fmla="*/ 985460 w 1149861"/>
                <a:gd name="connsiteY3" fmla="*/ 216217 h 437387"/>
                <a:gd name="connsiteX4" fmla="*/ 1066423 w 1149861"/>
                <a:gd name="connsiteY4" fmla="*/ 135255 h 437387"/>
                <a:gd name="connsiteX5" fmla="*/ 1092236 w 1149861"/>
                <a:gd name="connsiteY5" fmla="*/ 135255 h 437387"/>
                <a:gd name="connsiteX6" fmla="*/ 1149862 w 1149861"/>
                <a:gd name="connsiteY6" fmla="*/ 77629 h 437387"/>
                <a:gd name="connsiteX7" fmla="*/ 1149862 w 1149861"/>
                <a:gd name="connsiteY7" fmla="*/ 57626 h 437387"/>
                <a:gd name="connsiteX8" fmla="*/ 1092236 w 1149861"/>
                <a:gd name="connsiteY8" fmla="*/ 0 h 437387"/>
                <a:gd name="connsiteX9" fmla="*/ 927834 w 1149861"/>
                <a:gd name="connsiteY9" fmla="*/ 0 h 437387"/>
                <a:gd name="connsiteX10" fmla="*/ 698662 w 1149861"/>
                <a:gd name="connsiteY10" fmla="*/ 0 h 437387"/>
                <a:gd name="connsiteX11" fmla="*/ 641322 w 1149861"/>
                <a:gd name="connsiteY11" fmla="*/ 71056 h 437387"/>
                <a:gd name="connsiteX12" fmla="*/ 571504 w 1149861"/>
                <a:gd name="connsiteY12" fmla="*/ 135446 h 437387"/>
                <a:gd name="connsiteX13" fmla="*/ 456156 w 1149861"/>
                <a:gd name="connsiteY13" fmla="*/ 135446 h 437387"/>
                <a:gd name="connsiteX14" fmla="*/ 406626 w 1149861"/>
                <a:gd name="connsiteY14" fmla="*/ 135446 h 437387"/>
                <a:gd name="connsiteX15" fmla="*/ 165262 w 1149861"/>
                <a:gd name="connsiteY15" fmla="*/ 135446 h 437387"/>
                <a:gd name="connsiteX16" fmla="*/ 165262 w 1149861"/>
                <a:gd name="connsiteY16" fmla="*/ 232696 h 437387"/>
                <a:gd name="connsiteX17" fmla="*/ 107636 w 1149861"/>
                <a:gd name="connsiteY17" fmla="*/ 290322 h 437387"/>
                <a:gd name="connsiteX18" fmla="*/ 72775 w 1149861"/>
                <a:gd name="connsiteY18" fmla="*/ 290322 h 437387"/>
                <a:gd name="connsiteX19" fmla="*/ 99 w 1149861"/>
                <a:gd name="connsiteY19" fmla="*/ 366998 h 437387"/>
                <a:gd name="connsiteX20" fmla="*/ 99 w 1149861"/>
                <a:gd name="connsiteY20" fmla="*/ 435007 h 437387"/>
                <a:gd name="connsiteX21" fmla="*/ 16292 w 1149861"/>
                <a:gd name="connsiteY21" fmla="*/ 437388 h 437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49861" h="437387">
                  <a:moveTo>
                    <a:pt x="16292" y="437388"/>
                  </a:moveTo>
                  <a:lnTo>
                    <a:pt x="927834" y="437388"/>
                  </a:lnTo>
                  <a:cubicBezTo>
                    <a:pt x="959552" y="437388"/>
                    <a:pt x="985460" y="411480"/>
                    <a:pt x="985460" y="379762"/>
                  </a:cubicBezTo>
                  <a:lnTo>
                    <a:pt x="985460" y="216217"/>
                  </a:lnTo>
                  <a:cubicBezTo>
                    <a:pt x="985460" y="171640"/>
                    <a:pt x="1021846" y="135255"/>
                    <a:pt x="1066423" y="135255"/>
                  </a:cubicBezTo>
                  <a:lnTo>
                    <a:pt x="1092236" y="135255"/>
                  </a:lnTo>
                  <a:cubicBezTo>
                    <a:pt x="1123954" y="135255"/>
                    <a:pt x="1149862" y="109347"/>
                    <a:pt x="1149862" y="77629"/>
                  </a:cubicBezTo>
                  <a:lnTo>
                    <a:pt x="1149862" y="57626"/>
                  </a:lnTo>
                  <a:cubicBezTo>
                    <a:pt x="1149862" y="25908"/>
                    <a:pt x="1123954" y="0"/>
                    <a:pt x="1092236" y="0"/>
                  </a:cubicBezTo>
                  <a:lnTo>
                    <a:pt x="927834" y="0"/>
                  </a:lnTo>
                  <a:lnTo>
                    <a:pt x="698662" y="0"/>
                  </a:lnTo>
                  <a:cubicBezTo>
                    <a:pt x="667420" y="9334"/>
                    <a:pt x="644084" y="36957"/>
                    <a:pt x="641322" y="71056"/>
                  </a:cubicBezTo>
                  <a:cubicBezTo>
                    <a:pt x="638465" y="106966"/>
                    <a:pt x="608175" y="135446"/>
                    <a:pt x="571504" y="135446"/>
                  </a:cubicBezTo>
                  <a:lnTo>
                    <a:pt x="456156" y="135446"/>
                  </a:lnTo>
                  <a:lnTo>
                    <a:pt x="406626" y="135446"/>
                  </a:lnTo>
                  <a:lnTo>
                    <a:pt x="165262" y="135446"/>
                  </a:lnTo>
                  <a:lnTo>
                    <a:pt x="165262" y="232696"/>
                  </a:lnTo>
                  <a:cubicBezTo>
                    <a:pt x="165262" y="264414"/>
                    <a:pt x="139354" y="290322"/>
                    <a:pt x="107636" y="290322"/>
                  </a:cubicBezTo>
                  <a:lnTo>
                    <a:pt x="72775" y="290322"/>
                  </a:lnTo>
                  <a:cubicBezTo>
                    <a:pt x="16482" y="290322"/>
                    <a:pt x="-1520" y="345376"/>
                    <a:pt x="99" y="366998"/>
                  </a:cubicBezTo>
                  <a:lnTo>
                    <a:pt x="99" y="435007"/>
                  </a:lnTo>
                  <a:cubicBezTo>
                    <a:pt x="5338" y="436626"/>
                    <a:pt x="10672" y="437388"/>
                    <a:pt x="16292" y="437388"/>
                  </a:cubicBezTo>
                  <a:close/>
                </a:path>
              </a:pathLst>
            </a:custGeom>
            <a:solidFill>
              <a:srgbClr val="008500"/>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6" name="Freeform: Shape 205">
              <a:extLst>
                <a:ext uri="{FF2B5EF4-FFF2-40B4-BE49-F238E27FC236}">
                  <a16:creationId xmlns:a16="http://schemas.microsoft.com/office/drawing/2014/main" id="{F7D71943-4E40-4119-9D75-695B264B4E6B}"/>
                </a:ext>
              </a:extLst>
            </p:cNvPr>
            <p:cNvSpPr/>
            <p:nvPr/>
          </p:nvSpPr>
          <p:spPr>
            <a:xfrm>
              <a:off x="4975781" y="4445015"/>
              <a:ext cx="307848" cy="259556"/>
            </a:xfrm>
            <a:custGeom>
              <a:avLst/>
              <a:gdLst>
                <a:gd name="connsiteX0" fmla="*/ 115157 w 307848"/>
                <a:gd name="connsiteY0" fmla="*/ 0 h 259556"/>
                <a:gd name="connsiteX1" fmla="*/ 0 w 307848"/>
                <a:gd name="connsiteY1" fmla="*/ 114300 h 259556"/>
                <a:gd name="connsiteX2" fmla="*/ 0 w 307848"/>
                <a:gd name="connsiteY2" fmla="*/ 259556 h 259556"/>
                <a:gd name="connsiteX3" fmla="*/ 115157 w 307848"/>
                <a:gd name="connsiteY3" fmla="*/ 259556 h 259556"/>
                <a:gd name="connsiteX4" fmla="*/ 154305 w 307848"/>
                <a:gd name="connsiteY4" fmla="*/ 259556 h 259556"/>
                <a:gd name="connsiteX5" fmla="*/ 307848 w 307848"/>
                <a:gd name="connsiteY5" fmla="*/ 259556 h 259556"/>
                <a:gd name="connsiteX6" fmla="*/ 307848 w 307848"/>
                <a:gd name="connsiteY6" fmla="*/ 0 h 259556"/>
                <a:gd name="connsiteX7" fmla="*/ 115157 w 307848"/>
                <a:gd name="connsiteY7" fmla="*/ 0 h 25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848" h="259556">
                  <a:moveTo>
                    <a:pt x="115157" y="0"/>
                  </a:moveTo>
                  <a:cubicBezTo>
                    <a:pt x="51816" y="0"/>
                    <a:pt x="0" y="51435"/>
                    <a:pt x="0" y="114300"/>
                  </a:cubicBezTo>
                  <a:lnTo>
                    <a:pt x="0" y="259556"/>
                  </a:lnTo>
                  <a:lnTo>
                    <a:pt x="115157" y="259556"/>
                  </a:lnTo>
                  <a:lnTo>
                    <a:pt x="154305" y="259556"/>
                  </a:lnTo>
                  <a:lnTo>
                    <a:pt x="307848" y="259556"/>
                  </a:lnTo>
                  <a:lnTo>
                    <a:pt x="307848" y="0"/>
                  </a:lnTo>
                  <a:lnTo>
                    <a:pt x="115157"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7" name="Freeform: Shape 206">
              <a:extLst>
                <a:ext uri="{FF2B5EF4-FFF2-40B4-BE49-F238E27FC236}">
                  <a16:creationId xmlns:a16="http://schemas.microsoft.com/office/drawing/2014/main" id="{5C26D1AF-F622-4B02-9C99-DD8A5D2DD52E}"/>
                </a:ext>
              </a:extLst>
            </p:cNvPr>
            <p:cNvSpPr/>
            <p:nvPr/>
          </p:nvSpPr>
          <p:spPr>
            <a:xfrm>
              <a:off x="4180063" y="3970003"/>
              <a:ext cx="470820" cy="419195"/>
            </a:xfrm>
            <a:custGeom>
              <a:avLst/>
              <a:gdLst>
                <a:gd name="connsiteX0" fmla="*/ 57626 w 470820"/>
                <a:gd name="connsiteY0" fmla="*/ 571 h 419195"/>
                <a:gd name="connsiteX1" fmla="*/ 0 w 470820"/>
                <a:gd name="connsiteY1" fmla="*/ 58198 h 419195"/>
                <a:gd name="connsiteX2" fmla="*/ 0 w 470820"/>
                <a:gd name="connsiteY2" fmla="*/ 78200 h 419195"/>
                <a:gd name="connsiteX3" fmla="*/ 57626 w 470820"/>
                <a:gd name="connsiteY3" fmla="*/ 135827 h 419195"/>
                <a:gd name="connsiteX4" fmla="*/ 72771 w 470820"/>
                <a:gd name="connsiteY4" fmla="*/ 135827 h 419195"/>
                <a:gd name="connsiteX5" fmla="*/ 155353 w 470820"/>
                <a:gd name="connsiteY5" fmla="*/ 205073 h 419195"/>
                <a:gd name="connsiteX6" fmla="*/ 157448 w 470820"/>
                <a:gd name="connsiteY6" fmla="*/ 319945 h 419195"/>
                <a:gd name="connsiteX7" fmla="*/ 158877 w 470820"/>
                <a:gd name="connsiteY7" fmla="*/ 325946 h 419195"/>
                <a:gd name="connsiteX8" fmla="*/ 158877 w 470820"/>
                <a:gd name="connsiteY8" fmla="*/ 347853 h 419195"/>
                <a:gd name="connsiteX9" fmla="*/ 230219 w 470820"/>
                <a:gd name="connsiteY9" fmla="*/ 419195 h 419195"/>
                <a:gd name="connsiteX10" fmla="*/ 293275 w 470820"/>
                <a:gd name="connsiteY10" fmla="*/ 419195 h 419195"/>
                <a:gd name="connsiteX11" fmla="*/ 293275 w 470820"/>
                <a:gd name="connsiteY11" fmla="*/ 418338 h 419195"/>
                <a:gd name="connsiteX12" fmla="*/ 382714 w 470820"/>
                <a:gd name="connsiteY12" fmla="*/ 418338 h 419195"/>
                <a:gd name="connsiteX13" fmla="*/ 470821 w 470820"/>
                <a:gd name="connsiteY13" fmla="*/ 330232 h 419195"/>
                <a:gd name="connsiteX14" fmla="*/ 470821 w 470820"/>
                <a:gd name="connsiteY14" fmla="*/ 0 h 419195"/>
                <a:gd name="connsiteX15" fmla="*/ 57626 w 470820"/>
                <a:gd name="connsiteY15" fmla="*/ 571 h 41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0820" h="419195">
                  <a:moveTo>
                    <a:pt x="57626" y="571"/>
                  </a:moveTo>
                  <a:cubicBezTo>
                    <a:pt x="25908" y="571"/>
                    <a:pt x="0" y="26479"/>
                    <a:pt x="0" y="58198"/>
                  </a:cubicBezTo>
                  <a:lnTo>
                    <a:pt x="0" y="78200"/>
                  </a:lnTo>
                  <a:cubicBezTo>
                    <a:pt x="0" y="109919"/>
                    <a:pt x="25908" y="135827"/>
                    <a:pt x="57626" y="135827"/>
                  </a:cubicBezTo>
                  <a:lnTo>
                    <a:pt x="72771" y="135827"/>
                  </a:lnTo>
                  <a:cubicBezTo>
                    <a:pt x="88011" y="136303"/>
                    <a:pt x="154114" y="133160"/>
                    <a:pt x="155353" y="205073"/>
                  </a:cubicBezTo>
                  <a:lnTo>
                    <a:pt x="157448" y="319945"/>
                  </a:lnTo>
                  <a:cubicBezTo>
                    <a:pt x="158020" y="321850"/>
                    <a:pt x="158496" y="323850"/>
                    <a:pt x="158877" y="325946"/>
                  </a:cubicBezTo>
                  <a:lnTo>
                    <a:pt x="158877" y="347853"/>
                  </a:lnTo>
                  <a:cubicBezTo>
                    <a:pt x="158877" y="387096"/>
                    <a:pt x="190976" y="419195"/>
                    <a:pt x="230219" y="419195"/>
                  </a:cubicBezTo>
                  <a:lnTo>
                    <a:pt x="293275" y="419195"/>
                  </a:lnTo>
                  <a:lnTo>
                    <a:pt x="293275" y="418338"/>
                  </a:lnTo>
                  <a:lnTo>
                    <a:pt x="382714" y="418338"/>
                  </a:lnTo>
                  <a:cubicBezTo>
                    <a:pt x="431197" y="418338"/>
                    <a:pt x="470821" y="378714"/>
                    <a:pt x="470821" y="330232"/>
                  </a:cubicBezTo>
                  <a:lnTo>
                    <a:pt x="470821" y="0"/>
                  </a:lnTo>
                  <a:lnTo>
                    <a:pt x="57626" y="571"/>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8" name="Freeform: Shape 207">
              <a:extLst>
                <a:ext uri="{FF2B5EF4-FFF2-40B4-BE49-F238E27FC236}">
                  <a16:creationId xmlns:a16="http://schemas.microsoft.com/office/drawing/2014/main" id="{75386B20-FE1A-4338-8F55-C03AC011E39E}"/>
                </a:ext>
              </a:extLst>
            </p:cNvPr>
            <p:cNvSpPr/>
            <p:nvPr/>
          </p:nvSpPr>
          <p:spPr>
            <a:xfrm>
              <a:off x="5003118" y="3381263"/>
              <a:ext cx="1432559" cy="951547"/>
            </a:xfrm>
            <a:custGeom>
              <a:avLst/>
              <a:gdLst>
                <a:gd name="connsiteX0" fmla="*/ 1331309 w 1432559"/>
                <a:gd name="connsiteY0" fmla="*/ 122872 h 951547"/>
                <a:gd name="connsiteX1" fmla="*/ 1217009 w 1432559"/>
                <a:gd name="connsiteY1" fmla="*/ 8572 h 951547"/>
                <a:gd name="connsiteX2" fmla="*/ 1217009 w 1432559"/>
                <a:gd name="connsiteY2" fmla="*/ 0 h 951547"/>
                <a:gd name="connsiteX3" fmla="*/ 508921 w 1432559"/>
                <a:gd name="connsiteY3" fmla="*/ 0 h 951547"/>
                <a:gd name="connsiteX4" fmla="*/ 459391 w 1432559"/>
                <a:gd name="connsiteY4" fmla="*/ 0 h 951547"/>
                <a:gd name="connsiteX5" fmla="*/ 344043 w 1432559"/>
                <a:gd name="connsiteY5" fmla="*/ 0 h 951547"/>
                <a:gd name="connsiteX6" fmla="*/ 274225 w 1432559"/>
                <a:gd name="connsiteY6" fmla="*/ 64389 h 951547"/>
                <a:gd name="connsiteX7" fmla="*/ 193453 w 1432559"/>
                <a:gd name="connsiteY7" fmla="*/ 138875 h 951547"/>
                <a:gd name="connsiteX8" fmla="*/ 70009 w 1432559"/>
                <a:gd name="connsiteY8" fmla="*/ 138875 h 951547"/>
                <a:gd name="connsiteX9" fmla="*/ 0 w 1432559"/>
                <a:gd name="connsiteY9" fmla="*/ 208883 h 951547"/>
                <a:gd name="connsiteX10" fmla="*/ 0 w 1432559"/>
                <a:gd name="connsiteY10" fmla="*/ 447008 h 951547"/>
                <a:gd name="connsiteX11" fmla="*/ 222980 w 1432559"/>
                <a:gd name="connsiteY11" fmla="*/ 447008 h 951547"/>
                <a:gd name="connsiteX12" fmla="*/ 281749 w 1432559"/>
                <a:gd name="connsiteY12" fmla="*/ 505778 h 951547"/>
                <a:gd name="connsiteX13" fmla="*/ 281749 w 1432559"/>
                <a:gd name="connsiteY13" fmla="*/ 542258 h 951547"/>
                <a:gd name="connsiteX14" fmla="*/ 281749 w 1432559"/>
                <a:gd name="connsiteY14" fmla="*/ 951547 h 951547"/>
                <a:gd name="connsiteX15" fmla="*/ 349853 w 1432559"/>
                <a:gd name="connsiteY15" fmla="*/ 897446 h 951547"/>
                <a:gd name="connsiteX16" fmla="*/ 418052 w 1432559"/>
                <a:gd name="connsiteY16" fmla="*/ 897446 h 951547"/>
                <a:gd name="connsiteX17" fmla="*/ 498824 w 1432559"/>
                <a:gd name="connsiteY17" fmla="*/ 822960 h 951547"/>
                <a:gd name="connsiteX18" fmla="*/ 568643 w 1432559"/>
                <a:gd name="connsiteY18" fmla="*/ 758571 h 951547"/>
                <a:gd name="connsiteX19" fmla="*/ 683990 w 1432559"/>
                <a:gd name="connsiteY19" fmla="*/ 758571 h 951547"/>
                <a:gd name="connsiteX20" fmla="*/ 733520 w 1432559"/>
                <a:gd name="connsiteY20" fmla="*/ 758571 h 951547"/>
                <a:gd name="connsiteX21" fmla="*/ 1066514 w 1432559"/>
                <a:gd name="connsiteY21" fmla="*/ 758571 h 951547"/>
                <a:gd name="connsiteX22" fmla="*/ 1078992 w 1432559"/>
                <a:gd name="connsiteY22" fmla="*/ 759714 h 951547"/>
                <a:gd name="connsiteX23" fmla="*/ 1078992 w 1432559"/>
                <a:gd name="connsiteY23" fmla="*/ 617506 h 951547"/>
                <a:gd name="connsiteX24" fmla="*/ 1136618 w 1432559"/>
                <a:gd name="connsiteY24" fmla="*/ 559880 h 951547"/>
                <a:gd name="connsiteX25" fmla="*/ 1156621 w 1432559"/>
                <a:gd name="connsiteY25" fmla="*/ 559880 h 951547"/>
                <a:gd name="connsiteX26" fmla="*/ 1158335 w 1432559"/>
                <a:gd name="connsiteY26" fmla="*/ 559880 h 951547"/>
                <a:gd name="connsiteX27" fmla="*/ 1209199 w 1432559"/>
                <a:gd name="connsiteY27" fmla="*/ 559880 h 951547"/>
                <a:gd name="connsiteX28" fmla="*/ 1266825 w 1432559"/>
                <a:gd name="connsiteY28" fmla="*/ 502253 h 951547"/>
                <a:gd name="connsiteX29" fmla="*/ 1266825 w 1432559"/>
                <a:gd name="connsiteY29" fmla="*/ 425768 h 951547"/>
                <a:gd name="connsiteX30" fmla="*/ 1349121 w 1432559"/>
                <a:gd name="connsiteY30" fmla="*/ 425768 h 951547"/>
                <a:gd name="connsiteX31" fmla="*/ 1432560 w 1432559"/>
                <a:gd name="connsiteY31" fmla="*/ 342329 h 951547"/>
                <a:gd name="connsiteX32" fmla="*/ 1432560 w 1432559"/>
                <a:gd name="connsiteY32" fmla="*/ 122777 h 951547"/>
                <a:gd name="connsiteX33" fmla="*/ 1331309 w 1432559"/>
                <a:gd name="connsiteY33" fmla="*/ 122777 h 95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32559" h="951547">
                  <a:moveTo>
                    <a:pt x="1331309" y="122872"/>
                  </a:moveTo>
                  <a:cubicBezTo>
                    <a:pt x="1268444" y="122872"/>
                    <a:pt x="1217009" y="71438"/>
                    <a:pt x="1217009" y="8572"/>
                  </a:cubicBezTo>
                  <a:lnTo>
                    <a:pt x="1217009" y="0"/>
                  </a:lnTo>
                  <a:lnTo>
                    <a:pt x="508921" y="0"/>
                  </a:lnTo>
                  <a:lnTo>
                    <a:pt x="459391" y="0"/>
                  </a:lnTo>
                  <a:lnTo>
                    <a:pt x="344043" y="0"/>
                  </a:lnTo>
                  <a:cubicBezTo>
                    <a:pt x="307467" y="0"/>
                    <a:pt x="277082" y="28480"/>
                    <a:pt x="274225" y="64389"/>
                  </a:cubicBezTo>
                  <a:cubicBezTo>
                    <a:pt x="270891" y="106585"/>
                    <a:pt x="235839" y="138875"/>
                    <a:pt x="193453" y="138875"/>
                  </a:cubicBezTo>
                  <a:lnTo>
                    <a:pt x="70009" y="138875"/>
                  </a:lnTo>
                  <a:cubicBezTo>
                    <a:pt x="31528" y="138875"/>
                    <a:pt x="0" y="170497"/>
                    <a:pt x="0" y="208883"/>
                  </a:cubicBezTo>
                  <a:lnTo>
                    <a:pt x="0" y="447008"/>
                  </a:lnTo>
                  <a:lnTo>
                    <a:pt x="222980" y="447008"/>
                  </a:lnTo>
                  <a:cubicBezTo>
                    <a:pt x="255270" y="447008"/>
                    <a:pt x="281749" y="473488"/>
                    <a:pt x="281749" y="505778"/>
                  </a:cubicBezTo>
                  <a:lnTo>
                    <a:pt x="281749" y="542258"/>
                  </a:lnTo>
                  <a:lnTo>
                    <a:pt x="281749" y="951547"/>
                  </a:lnTo>
                  <a:cubicBezTo>
                    <a:pt x="288988" y="920687"/>
                    <a:pt x="316896" y="897446"/>
                    <a:pt x="349853" y="897446"/>
                  </a:cubicBezTo>
                  <a:lnTo>
                    <a:pt x="418052" y="897446"/>
                  </a:lnTo>
                  <a:cubicBezTo>
                    <a:pt x="460343" y="897446"/>
                    <a:pt x="495395" y="865156"/>
                    <a:pt x="498824" y="822960"/>
                  </a:cubicBezTo>
                  <a:cubicBezTo>
                    <a:pt x="501682" y="787051"/>
                    <a:pt x="532066" y="758571"/>
                    <a:pt x="568643" y="758571"/>
                  </a:cubicBezTo>
                  <a:lnTo>
                    <a:pt x="683990" y="758571"/>
                  </a:lnTo>
                  <a:lnTo>
                    <a:pt x="733520" y="758571"/>
                  </a:lnTo>
                  <a:lnTo>
                    <a:pt x="1066514" y="758571"/>
                  </a:lnTo>
                  <a:cubicBezTo>
                    <a:pt x="1070800" y="758571"/>
                    <a:pt x="1074896" y="758952"/>
                    <a:pt x="1078992" y="759714"/>
                  </a:cubicBezTo>
                  <a:lnTo>
                    <a:pt x="1078992" y="617506"/>
                  </a:lnTo>
                  <a:cubicBezTo>
                    <a:pt x="1078992" y="585788"/>
                    <a:pt x="1104900" y="559880"/>
                    <a:pt x="1136618" y="559880"/>
                  </a:cubicBezTo>
                  <a:lnTo>
                    <a:pt x="1156621" y="559880"/>
                  </a:lnTo>
                  <a:cubicBezTo>
                    <a:pt x="1157192" y="559880"/>
                    <a:pt x="1157764" y="559880"/>
                    <a:pt x="1158335" y="559880"/>
                  </a:cubicBezTo>
                  <a:lnTo>
                    <a:pt x="1209199" y="559880"/>
                  </a:lnTo>
                  <a:cubicBezTo>
                    <a:pt x="1240917" y="559880"/>
                    <a:pt x="1266825" y="533972"/>
                    <a:pt x="1266825" y="502253"/>
                  </a:cubicBezTo>
                  <a:lnTo>
                    <a:pt x="1266825" y="425768"/>
                  </a:lnTo>
                  <a:lnTo>
                    <a:pt x="1349121" y="425768"/>
                  </a:lnTo>
                  <a:cubicBezTo>
                    <a:pt x="1395031" y="425768"/>
                    <a:pt x="1432560" y="388239"/>
                    <a:pt x="1432560" y="342329"/>
                  </a:cubicBezTo>
                  <a:lnTo>
                    <a:pt x="1432560" y="122777"/>
                  </a:lnTo>
                  <a:lnTo>
                    <a:pt x="1331309" y="122777"/>
                  </a:lnTo>
                  <a:close/>
                </a:path>
              </a:pathLst>
            </a:custGeom>
            <a:solidFill>
              <a:srgbClr val="008500"/>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9" name="Freeform: Shape 208">
              <a:extLst>
                <a:ext uri="{FF2B5EF4-FFF2-40B4-BE49-F238E27FC236}">
                  <a16:creationId xmlns:a16="http://schemas.microsoft.com/office/drawing/2014/main" id="{C1BB8CE2-1672-4C65-A3A9-D5F1F49F6AF0}"/>
                </a:ext>
              </a:extLst>
            </p:cNvPr>
            <p:cNvSpPr/>
            <p:nvPr/>
          </p:nvSpPr>
          <p:spPr>
            <a:xfrm>
              <a:off x="3245469" y="381555"/>
              <a:ext cx="1149858" cy="1834229"/>
            </a:xfrm>
            <a:custGeom>
              <a:avLst/>
              <a:gdLst>
                <a:gd name="connsiteX0" fmla="*/ 935450 w 1149858"/>
                <a:gd name="connsiteY0" fmla="*/ 0 h 1834229"/>
                <a:gd name="connsiteX1" fmla="*/ 644367 w 1149858"/>
                <a:gd name="connsiteY1" fmla="*/ 0 h 1834229"/>
                <a:gd name="connsiteX2" fmla="*/ 436912 w 1149858"/>
                <a:gd name="connsiteY2" fmla="*/ 0 h 1834229"/>
                <a:gd name="connsiteX3" fmla="*/ 340043 w 1149858"/>
                <a:gd name="connsiteY3" fmla="*/ 96869 h 1834229"/>
                <a:gd name="connsiteX4" fmla="*/ 340043 w 1149858"/>
                <a:gd name="connsiteY4" fmla="*/ 393764 h 1834229"/>
                <a:gd name="connsiteX5" fmla="*/ 98774 w 1149858"/>
                <a:gd name="connsiteY5" fmla="*/ 393764 h 1834229"/>
                <a:gd name="connsiteX6" fmla="*/ 1905 w 1149858"/>
                <a:gd name="connsiteY6" fmla="*/ 490633 h 1834229"/>
                <a:gd name="connsiteX7" fmla="*/ 1905 w 1149858"/>
                <a:gd name="connsiteY7" fmla="*/ 659606 h 1834229"/>
                <a:gd name="connsiteX8" fmla="*/ 0 w 1149858"/>
                <a:gd name="connsiteY8" fmla="*/ 659892 h 1834229"/>
                <a:gd name="connsiteX9" fmla="*/ 0 w 1149858"/>
                <a:gd name="connsiteY9" fmla="*/ 916305 h 1834229"/>
                <a:gd name="connsiteX10" fmla="*/ 0 w 1149858"/>
                <a:gd name="connsiteY10" fmla="*/ 998410 h 1834229"/>
                <a:gd name="connsiteX11" fmla="*/ 0 w 1149858"/>
                <a:gd name="connsiteY11" fmla="*/ 1315593 h 1834229"/>
                <a:gd name="connsiteX12" fmla="*/ 78486 w 1149858"/>
                <a:gd name="connsiteY12" fmla="*/ 1398842 h 1834229"/>
                <a:gd name="connsiteX13" fmla="*/ 154686 w 1149858"/>
                <a:gd name="connsiteY13" fmla="*/ 1479709 h 1834229"/>
                <a:gd name="connsiteX14" fmla="*/ 154686 w 1149858"/>
                <a:gd name="connsiteY14" fmla="*/ 1601343 h 1834229"/>
                <a:gd name="connsiteX15" fmla="*/ 234506 w 1149858"/>
                <a:gd name="connsiteY15" fmla="*/ 1684687 h 1834229"/>
                <a:gd name="connsiteX16" fmla="*/ 312039 w 1149858"/>
                <a:gd name="connsiteY16" fmla="*/ 1765649 h 1834229"/>
                <a:gd name="connsiteX17" fmla="*/ 312039 w 1149858"/>
                <a:gd name="connsiteY17" fmla="*/ 1776603 h 1834229"/>
                <a:gd name="connsiteX18" fmla="*/ 369665 w 1149858"/>
                <a:gd name="connsiteY18" fmla="*/ 1834229 h 1834229"/>
                <a:gd name="connsiteX19" fmla="*/ 389668 w 1149858"/>
                <a:gd name="connsiteY19" fmla="*/ 1834229 h 1834229"/>
                <a:gd name="connsiteX20" fmla="*/ 447294 w 1149858"/>
                <a:gd name="connsiteY20" fmla="*/ 1776603 h 1834229"/>
                <a:gd name="connsiteX21" fmla="*/ 447294 w 1149858"/>
                <a:gd name="connsiteY21" fmla="*/ 1765745 h 1834229"/>
                <a:gd name="connsiteX22" fmla="*/ 528257 w 1149858"/>
                <a:gd name="connsiteY22" fmla="*/ 1684782 h 1834229"/>
                <a:gd name="connsiteX23" fmla="*/ 681323 w 1149858"/>
                <a:gd name="connsiteY23" fmla="*/ 1684782 h 1834229"/>
                <a:gd name="connsiteX24" fmla="*/ 764762 w 1149858"/>
                <a:gd name="connsiteY24" fmla="*/ 1601343 h 1834229"/>
                <a:gd name="connsiteX25" fmla="*/ 764762 w 1149858"/>
                <a:gd name="connsiteY25" fmla="*/ 1348835 h 1834229"/>
                <a:gd name="connsiteX26" fmla="*/ 681323 w 1149858"/>
                <a:gd name="connsiteY26" fmla="*/ 1265396 h 1834229"/>
                <a:gd name="connsiteX27" fmla="*/ 602171 w 1149858"/>
                <a:gd name="connsiteY27" fmla="*/ 1186910 h 1834229"/>
                <a:gd name="connsiteX28" fmla="*/ 683133 w 1149858"/>
                <a:gd name="connsiteY28" fmla="*/ 1105948 h 1834229"/>
                <a:gd name="connsiteX29" fmla="*/ 860870 w 1149858"/>
                <a:gd name="connsiteY29" fmla="*/ 1105948 h 1834229"/>
                <a:gd name="connsiteX30" fmla="*/ 918496 w 1149858"/>
                <a:gd name="connsiteY30" fmla="*/ 1048322 h 1834229"/>
                <a:gd name="connsiteX31" fmla="*/ 918496 w 1149858"/>
                <a:gd name="connsiteY31" fmla="*/ 1028319 h 1834229"/>
                <a:gd name="connsiteX32" fmla="*/ 860870 w 1149858"/>
                <a:gd name="connsiteY32" fmla="*/ 970693 h 1834229"/>
                <a:gd name="connsiteX33" fmla="*/ 845725 w 1149858"/>
                <a:gd name="connsiteY33" fmla="*/ 970693 h 1834229"/>
                <a:gd name="connsiteX34" fmla="*/ 764762 w 1149858"/>
                <a:gd name="connsiteY34" fmla="*/ 889730 h 1834229"/>
                <a:gd name="connsiteX35" fmla="*/ 764762 w 1149858"/>
                <a:gd name="connsiteY35" fmla="*/ 759047 h 1834229"/>
                <a:gd name="connsiteX36" fmla="*/ 763905 w 1149858"/>
                <a:gd name="connsiteY36" fmla="*/ 730282 h 1834229"/>
                <a:gd name="connsiteX37" fmla="*/ 798862 w 1149858"/>
                <a:gd name="connsiteY37" fmla="*/ 730282 h 1834229"/>
                <a:gd name="connsiteX38" fmla="*/ 935355 w 1149858"/>
                <a:gd name="connsiteY38" fmla="*/ 640937 h 1834229"/>
                <a:gd name="connsiteX39" fmla="*/ 935355 w 1149858"/>
                <a:gd name="connsiteY39" fmla="*/ 636556 h 1834229"/>
                <a:gd name="connsiteX40" fmla="*/ 935355 w 1149858"/>
                <a:gd name="connsiteY40" fmla="*/ 626555 h 1834229"/>
                <a:gd name="connsiteX41" fmla="*/ 1006221 w 1149858"/>
                <a:gd name="connsiteY41" fmla="*/ 626555 h 1834229"/>
                <a:gd name="connsiteX42" fmla="*/ 1149858 w 1149858"/>
                <a:gd name="connsiteY42" fmla="*/ 490061 h 1834229"/>
                <a:gd name="connsiteX43" fmla="*/ 1149858 w 1149858"/>
                <a:gd name="connsiteY43" fmla="*/ 0 h 1834229"/>
                <a:gd name="connsiteX44" fmla="*/ 935450 w 1149858"/>
                <a:gd name="connsiteY44" fmla="*/ 0 h 183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49858" h="1834229">
                  <a:moveTo>
                    <a:pt x="935450" y="0"/>
                  </a:moveTo>
                  <a:lnTo>
                    <a:pt x="644367" y="0"/>
                  </a:lnTo>
                  <a:lnTo>
                    <a:pt x="436912" y="0"/>
                  </a:lnTo>
                  <a:cubicBezTo>
                    <a:pt x="383477" y="0"/>
                    <a:pt x="340043" y="43339"/>
                    <a:pt x="340043" y="96869"/>
                  </a:cubicBezTo>
                  <a:lnTo>
                    <a:pt x="340043" y="393764"/>
                  </a:lnTo>
                  <a:lnTo>
                    <a:pt x="98774" y="393764"/>
                  </a:lnTo>
                  <a:cubicBezTo>
                    <a:pt x="45339" y="393764"/>
                    <a:pt x="1905" y="437102"/>
                    <a:pt x="1905" y="490633"/>
                  </a:cubicBezTo>
                  <a:lnTo>
                    <a:pt x="1905" y="659606"/>
                  </a:lnTo>
                  <a:lnTo>
                    <a:pt x="0" y="659892"/>
                  </a:lnTo>
                  <a:lnTo>
                    <a:pt x="0" y="916305"/>
                  </a:lnTo>
                  <a:lnTo>
                    <a:pt x="0" y="998410"/>
                  </a:lnTo>
                  <a:lnTo>
                    <a:pt x="0" y="1315593"/>
                  </a:lnTo>
                  <a:cubicBezTo>
                    <a:pt x="0" y="1359789"/>
                    <a:pt x="34862" y="1396270"/>
                    <a:pt x="78486" y="1398842"/>
                  </a:cubicBezTo>
                  <a:cubicBezTo>
                    <a:pt x="121349" y="1401413"/>
                    <a:pt x="154686" y="1436751"/>
                    <a:pt x="154686" y="1479709"/>
                  </a:cubicBezTo>
                  <a:lnTo>
                    <a:pt x="154686" y="1601343"/>
                  </a:lnTo>
                  <a:cubicBezTo>
                    <a:pt x="154686" y="1646015"/>
                    <a:pt x="190310" y="1682782"/>
                    <a:pt x="234506" y="1684687"/>
                  </a:cubicBezTo>
                  <a:cubicBezTo>
                    <a:pt x="277844" y="1686592"/>
                    <a:pt x="312039" y="1722215"/>
                    <a:pt x="312039" y="1765649"/>
                  </a:cubicBezTo>
                  <a:lnTo>
                    <a:pt x="312039" y="1776603"/>
                  </a:lnTo>
                  <a:cubicBezTo>
                    <a:pt x="312039" y="1808321"/>
                    <a:pt x="337947" y="1834229"/>
                    <a:pt x="369665" y="1834229"/>
                  </a:cubicBezTo>
                  <a:lnTo>
                    <a:pt x="389668" y="1834229"/>
                  </a:lnTo>
                  <a:cubicBezTo>
                    <a:pt x="421386" y="1834229"/>
                    <a:pt x="447294" y="1808321"/>
                    <a:pt x="447294" y="1776603"/>
                  </a:cubicBezTo>
                  <a:lnTo>
                    <a:pt x="447294" y="1765745"/>
                  </a:lnTo>
                  <a:cubicBezTo>
                    <a:pt x="447294" y="1721168"/>
                    <a:pt x="483680" y="1684782"/>
                    <a:pt x="528257" y="1684782"/>
                  </a:cubicBezTo>
                  <a:lnTo>
                    <a:pt x="681323" y="1684782"/>
                  </a:lnTo>
                  <a:cubicBezTo>
                    <a:pt x="727234" y="1684782"/>
                    <a:pt x="764762" y="1647254"/>
                    <a:pt x="764762" y="1601343"/>
                  </a:cubicBezTo>
                  <a:lnTo>
                    <a:pt x="764762" y="1348835"/>
                  </a:lnTo>
                  <a:cubicBezTo>
                    <a:pt x="764762" y="1302925"/>
                    <a:pt x="726662" y="1258253"/>
                    <a:pt x="681323" y="1265396"/>
                  </a:cubicBezTo>
                  <a:cubicBezTo>
                    <a:pt x="633508" y="1272921"/>
                    <a:pt x="601028" y="1256348"/>
                    <a:pt x="602171" y="1186910"/>
                  </a:cubicBezTo>
                  <a:cubicBezTo>
                    <a:pt x="602933" y="1142333"/>
                    <a:pt x="638556" y="1105948"/>
                    <a:pt x="683133" y="1105948"/>
                  </a:cubicBezTo>
                  <a:lnTo>
                    <a:pt x="860870" y="1105948"/>
                  </a:lnTo>
                  <a:cubicBezTo>
                    <a:pt x="892588" y="1105948"/>
                    <a:pt x="918496" y="1080040"/>
                    <a:pt x="918496" y="1048322"/>
                  </a:cubicBezTo>
                  <a:lnTo>
                    <a:pt x="918496" y="1028319"/>
                  </a:lnTo>
                  <a:cubicBezTo>
                    <a:pt x="918496" y="996601"/>
                    <a:pt x="892588" y="970693"/>
                    <a:pt x="860870" y="970693"/>
                  </a:cubicBezTo>
                  <a:lnTo>
                    <a:pt x="845725" y="970693"/>
                  </a:lnTo>
                  <a:cubicBezTo>
                    <a:pt x="801148" y="970693"/>
                    <a:pt x="764762" y="934307"/>
                    <a:pt x="764762" y="889730"/>
                  </a:cubicBezTo>
                  <a:lnTo>
                    <a:pt x="764762" y="759047"/>
                  </a:lnTo>
                  <a:cubicBezTo>
                    <a:pt x="764762" y="748951"/>
                    <a:pt x="764381" y="740950"/>
                    <a:pt x="763905" y="730282"/>
                  </a:cubicBezTo>
                  <a:lnTo>
                    <a:pt x="798862" y="730282"/>
                  </a:lnTo>
                  <a:cubicBezTo>
                    <a:pt x="874300" y="730282"/>
                    <a:pt x="935355" y="716375"/>
                    <a:pt x="935355" y="640937"/>
                  </a:cubicBezTo>
                  <a:lnTo>
                    <a:pt x="935355" y="636556"/>
                  </a:lnTo>
                  <a:lnTo>
                    <a:pt x="935355" y="626555"/>
                  </a:lnTo>
                  <a:lnTo>
                    <a:pt x="1006221" y="626555"/>
                  </a:lnTo>
                  <a:cubicBezTo>
                    <a:pt x="1081659" y="626555"/>
                    <a:pt x="1149858" y="565404"/>
                    <a:pt x="1149858" y="490061"/>
                  </a:cubicBezTo>
                  <a:lnTo>
                    <a:pt x="1149858" y="0"/>
                  </a:lnTo>
                  <a:lnTo>
                    <a:pt x="935450"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10" name="Freeform: Shape 209">
              <a:extLst>
                <a:ext uri="{FF2B5EF4-FFF2-40B4-BE49-F238E27FC236}">
                  <a16:creationId xmlns:a16="http://schemas.microsoft.com/office/drawing/2014/main" id="{636B4DD3-3A8C-46B7-8158-5236F9DCBB80}"/>
                </a:ext>
              </a:extLst>
            </p:cNvPr>
            <p:cNvSpPr/>
            <p:nvPr/>
          </p:nvSpPr>
          <p:spPr>
            <a:xfrm>
              <a:off x="4395518" y="260683"/>
              <a:ext cx="1290351" cy="1074229"/>
            </a:xfrm>
            <a:custGeom>
              <a:avLst/>
              <a:gdLst>
                <a:gd name="connsiteX0" fmla="*/ 1290352 w 1290351"/>
                <a:gd name="connsiteY0" fmla="*/ 314516 h 1074229"/>
                <a:gd name="connsiteX1" fmla="*/ 626555 w 1290351"/>
                <a:gd name="connsiteY1" fmla="*/ 314516 h 1074229"/>
                <a:gd name="connsiteX2" fmla="*/ 626555 w 1290351"/>
                <a:gd name="connsiteY2" fmla="*/ 136493 h 1074229"/>
                <a:gd name="connsiteX3" fmla="*/ 490061 w 1290351"/>
                <a:gd name="connsiteY3" fmla="*/ 0 h 1074229"/>
                <a:gd name="connsiteX4" fmla="*/ 407765 w 1290351"/>
                <a:gd name="connsiteY4" fmla="*/ 0 h 1074229"/>
                <a:gd name="connsiteX5" fmla="*/ 407765 w 1290351"/>
                <a:gd name="connsiteY5" fmla="*/ 286 h 1074229"/>
                <a:gd name="connsiteX6" fmla="*/ 248983 w 1290351"/>
                <a:gd name="connsiteY6" fmla="*/ 286 h 1074229"/>
                <a:gd name="connsiteX7" fmla="*/ 248983 w 1290351"/>
                <a:gd name="connsiteY7" fmla="*/ 28861 h 1074229"/>
                <a:gd name="connsiteX8" fmla="*/ 156877 w 1290351"/>
                <a:gd name="connsiteY8" fmla="*/ 120967 h 1074229"/>
                <a:gd name="connsiteX9" fmla="*/ 0 w 1290351"/>
                <a:gd name="connsiteY9" fmla="*/ 120967 h 1074229"/>
                <a:gd name="connsiteX10" fmla="*/ 0 w 1290351"/>
                <a:gd name="connsiteY10" fmla="*/ 595408 h 1074229"/>
                <a:gd name="connsiteX11" fmla="*/ 270986 w 1290351"/>
                <a:gd name="connsiteY11" fmla="*/ 595408 h 1074229"/>
                <a:gd name="connsiteX12" fmla="*/ 270986 w 1290351"/>
                <a:gd name="connsiteY12" fmla="*/ 990791 h 1074229"/>
                <a:gd name="connsiteX13" fmla="*/ 354425 w 1290351"/>
                <a:gd name="connsiteY13" fmla="*/ 1074230 h 1074229"/>
                <a:gd name="connsiteX14" fmla="*/ 954500 w 1290351"/>
                <a:gd name="connsiteY14" fmla="*/ 1074230 h 1074229"/>
                <a:gd name="connsiteX15" fmla="*/ 1034415 w 1290351"/>
                <a:gd name="connsiteY15" fmla="*/ 1074230 h 1074229"/>
                <a:gd name="connsiteX16" fmla="*/ 1034701 w 1290351"/>
                <a:gd name="connsiteY16" fmla="*/ 1004602 h 1074229"/>
                <a:gd name="connsiteX17" fmla="*/ 1113186 w 1290351"/>
                <a:gd name="connsiteY17" fmla="*/ 932974 h 1074229"/>
                <a:gd name="connsiteX18" fmla="*/ 1189386 w 1290351"/>
                <a:gd name="connsiteY18" fmla="*/ 863251 h 1074229"/>
                <a:gd name="connsiteX19" fmla="*/ 1272064 w 1290351"/>
                <a:gd name="connsiteY19" fmla="*/ 791337 h 1074229"/>
                <a:gd name="connsiteX20" fmla="*/ 1287780 w 1290351"/>
                <a:gd name="connsiteY20" fmla="*/ 791337 h 1074229"/>
                <a:gd name="connsiteX21" fmla="*/ 1290352 w 1290351"/>
                <a:gd name="connsiteY21" fmla="*/ 314516 h 107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90351" h="1074229">
                  <a:moveTo>
                    <a:pt x="1290352" y="314516"/>
                  </a:moveTo>
                  <a:lnTo>
                    <a:pt x="626555" y="314516"/>
                  </a:lnTo>
                  <a:lnTo>
                    <a:pt x="626555" y="136493"/>
                  </a:lnTo>
                  <a:cubicBezTo>
                    <a:pt x="626555" y="61055"/>
                    <a:pt x="565404" y="0"/>
                    <a:pt x="490061" y="0"/>
                  </a:cubicBezTo>
                  <a:lnTo>
                    <a:pt x="407765" y="0"/>
                  </a:lnTo>
                  <a:lnTo>
                    <a:pt x="407765" y="286"/>
                  </a:lnTo>
                  <a:lnTo>
                    <a:pt x="248983" y="286"/>
                  </a:lnTo>
                  <a:lnTo>
                    <a:pt x="248983" y="28861"/>
                  </a:lnTo>
                  <a:cubicBezTo>
                    <a:pt x="248983" y="79724"/>
                    <a:pt x="207740" y="120967"/>
                    <a:pt x="156877" y="120967"/>
                  </a:cubicBezTo>
                  <a:lnTo>
                    <a:pt x="0" y="120967"/>
                  </a:lnTo>
                  <a:lnTo>
                    <a:pt x="0" y="595408"/>
                  </a:lnTo>
                  <a:lnTo>
                    <a:pt x="270986" y="595408"/>
                  </a:lnTo>
                  <a:lnTo>
                    <a:pt x="270986" y="990791"/>
                  </a:lnTo>
                  <a:cubicBezTo>
                    <a:pt x="270986" y="1036701"/>
                    <a:pt x="308515" y="1074230"/>
                    <a:pt x="354425" y="1074230"/>
                  </a:cubicBezTo>
                  <a:lnTo>
                    <a:pt x="954500" y="1074230"/>
                  </a:lnTo>
                  <a:lnTo>
                    <a:pt x="1034415" y="1074230"/>
                  </a:lnTo>
                  <a:lnTo>
                    <a:pt x="1034701" y="1004602"/>
                  </a:lnTo>
                  <a:cubicBezTo>
                    <a:pt x="1034891" y="965168"/>
                    <a:pt x="1073087" y="934879"/>
                    <a:pt x="1113186" y="932974"/>
                  </a:cubicBezTo>
                  <a:cubicBezTo>
                    <a:pt x="1152430" y="931069"/>
                    <a:pt x="1183958" y="902113"/>
                    <a:pt x="1189386" y="863251"/>
                  </a:cubicBezTo>
                  <a:cubicBezTo>
                    <a:pt x="1195006" y="822770"/>
                    <a:pt x="1230058" y="791337"/>
                    <a:pt x="1272064" y="791337"/>
                  </a:cubicBezTo>
                  <a:lnTo>
                    <a:pt x="1287780" y="791337"/>
                  </a:lnTo>
                  <a:cubicBezTo>
                    <a:pt x="1287208" y="673227"/>
                    <a:pt x="1290352" y="511397"/>
                    <a:pt x="1290352" y="314516"/>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11" name="Freeform: Shape 210">
              <a:extLst>
                <a:ext uri="{FF2B5EF4-FFF2-40B4-BE49-F238E27FC236}">
                  <a16:creationId xmlns:a16="http://schemas.microsoft.com/office/drawing/2014/main" id="{0612D9FB-0C48-4D45-ACDA-30BE65A697AF}"/>
                </a:ext>
              </a:extLst>
            </p:cNvPr>
            <p:cNvSpPr/>
            <p:nvPr/>
          </p:nvSpPr>
          <p:spPr>
            <a:xfrm>
              <a:off x="2456609" y="-24876"/>
              <a:ext cx="2346960" cy="1813083"/>
            </a:xfrm>
            <a:custGeom>
              <a:avLst/>
              <a:gdLst>
                <a:gd name="connsiteX0" fmla="*/ 862298 w 2346960"/>
                <a:gd name="connsiteY0" fmla="*/ 0 h 1813083"/>
                <a:gd name="connsiteX1" fmla="*/ 654368 w 2346960"/>
                <a:gd name="connsiteY1" fmla="*/ 207931 h 1813083"/>
                <a:gd name="connsiteX2" fmla="*/ 654368 w 2346960"/>
                <a:gd name="connsiteY2" fmla="*/ 444437 h 1813083"/>
                <a:gd name="connsiteX3" fmla="*/ 513112 w 2346960"/>
                <a:gd name="connsiteY3" fmla="*/ 444437 h 1813083"/>
                <a:gd name="connsiteX4" fmla="*/ 305181 w 2346960"/>
                <a:gd name="connsiteY4" fmla="*/ 652367 h 1813083"/>
                <a:gd name="connsiteX5" fmla="*/ 305181 w 2346960"/>
                <a:gd name="connsiteY5" fmla="*/ 1066514 h 1813083"/>
                <a:gd name="connsiteX6" fmla="*/ 268319 w 2346960"/>
                <a:gd name="connsiteY6" fmla="*/ 1078135 h 1813083"/>
                <a:gd name="connsiteX7" fmla="*/ 235458 w 2346960"/>
                <a:gd name="connsiteY7" fmla="*/ 1090327 h 1813083"/>
                <a:gd name="connsiteX8" fmla="*/ 162497 w 2346960"/>
                <a:gd name="connsiteY8" fmla="*/ 1173099 h 1813083"/>
                <a:gd name="connsiteX9" fmla="*/ 162497 w 2346960"/>
                <a:gd name="connsiteY9" fmla="*/ 1441228 h 1813083"/>
                <a:gd name="connsiteX10" fmla="*/ 81915 w 2346960"/>
                <a:gd name="connsiteY10" fmla="*/ 1522190 h 1813083"/>
                <a:gd name="connsiteX11" fmla="*/ 0 w 2346960"/>
                <a:gd name="connsiteY11" fmla="*/ 1605629 h 1813083"/>
                <a:gd name="connsiteX12" fmla="*/ 0 w 2346960"/>
                <a:gd name="connsiteY12" fmla="*/ 1729645 h 1813083"/>
                <a:gd name="connsiteX13" fmla="*/ 83439 w 2346960"/>
                <a:gd name="connsiteY13" fmla="*/ 1813084 h 1813083"/>
                <a:gd name="connsiteX14" fmla="*/ 364141 w 2346960"/>
                <a:gd name="connsiteY14" fmla="*/ 1813084 h 1813083"/>
                <a:gd name="connsiteX15" fmla="*/ 447484 w 2346960"/>
                <a:gd name="connsiteY15" fmla="*/ 1733264 h 1813083"/>
                <a:gd name="connsiteX16" fmla="*/ 527590 w 2346960"/>
                <a:gd name="connsiteY16" fmla="*/ 1655731 h 1813083"/>
                <a:gd name="connsiteX17" fmla="*/ 609600 w 2346960"/>
                <a:gd name="connsiteY17" fmla="*/ 1581817 h 1813083"/>
                <a:gd name="connsiteX18" fmla="*/ 687896 w 2346960"/>
                <a:gd name="connsiteY18" fmla="*/ 1508951 h 1813083"/>
                <a:gd name="connsiteX19" fmla="*/ 708184 w 2346960"/>
                <a:gd name="connsiteY19" fmla="*/ 1508951 h 1813083"/>
                <a:gd name="connsiteX20" fmla="*/ 789146 w 2346960"/>
                <a:gd name="connsiteY20" fmla="*/ 1589913 h 1813083"/>
                <a:gd name="connsiteX21" fmla="*/ 789146 w 2346960"/>
                <a:gd name="connsiteY21" fmla="*/ 1404557 h 1813083"/>
                <a:gd name="connsiteX22" fmla="*/ 789146 w 2346960"/>
                <a:gd name="connsiteY22" fmla="*/ 1322451 h 1813083"/>
                <a:gd name="connsiteX23" fmla="*/ 789146 w 2346960"/>
                <a:gd name="connsiteY23" fmla="*/ 1066038 h 1813083"/>
                <a:gd name="connsiteX24" fmla="*/ 787908 w 2346960"/>
                <a:gd name="connsiteY24" fmla="*/ 1066038 h 1813083"/>
                <a:gd name="connsiteX25" fmla="*/ 787908 w 2346960"/>
                <a:gd name="connsiteY25" fmla="*/ 876300 h 1813083"/>
                <a:gd name="connsiteX26" fmla="*/ 793337 w 2346960"/>
                <a:gd name="connsiteY26" fmla="*/ 876300 h 1813083"/>
                <a:gd name="connsiteX27" fmla="*/ 887921 w 2346960"/>
                <a:gd name="connsiteY27" fmla="*/ 800100 h 1813083"/>
                <a:gd name="connsiteX28" fmla="*/ 1129189 w 2346960"/>
                <a:gd name="connsiteY28" fmla="*/ 800100 h 1813083"/>
                <a:gd name="connsiteX29" fmla="*/ 1129189 w 2346960"/>
                <a:gd name="connsiteY29" fmla="*/ 503301 h 1813083"/>
                <a:gd name="connsiteX30" fmla="*/ 1226058 w 2346960"/>
                <a:gd name="connsiteY30" fmla="*/ 406432 h 1813083"/>
                <a:gd name="connsiteX31" fmla="*/ 1433513 w 2346960"/>
                <a:gd name="connsiteY31" fmla="*/ 406432 h 1813083"/>
                <a:gd name="connsiteX32" fmla="*/ 1724597 w 2346960"/>
                <a:gd name="connsiteY32" fmla="*/ 406432 h 1813083"/>
                <a:gd name="connsiteX33" fmla="*/ 2096072 w 2346960"/>
                <a:gd name="connsiteY33" fmla="*/ 406432 h 1813083"/>
                <a:gd name="connsiteX34" fmla="*/ 2188178 w 2346960"/>
                <a:gd name="connsiteY34" fmla="*/ 314325 h 1813083"/>
                <a:gd name="connsiteX35" fmla="*/ 2188178 w 2346960"/>
                <a:gd name="connsiteY35" fmla="*/ 285750 h 1813083"/>
                <a:gd name="connsiteX36" fmla="*/ 2346960 w 2346960"/>
                <a:gd name="connsiteY36" fmla="*/ 285750 h 1813083"/>
                <a:gd name="connsiteX37" fmla="*/ 2346960 w 2346960"/>
                <a:gd name="connsiteY37" fmla="*/ 0 h 1813083"/>
                <a:gd name="connsiteX38" fmla="*/ 862298 w 2346960"/>
                <a:gd name="connsiteY38" fmla="*/ 0 h 181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346960" h="1813083">
                  <a:moveTo>
                    <a:pt x="862298" y="0"/>
                  </a:moveTo>
                  <a:cubicBezTo>
                    <a:pt x="747427" y="0"/>
                    <a:pt x="654368" y="93155"/>
                    <a:pt x="654368" y="207931"/>
                  </a:cubicBezTo>
                  <a:lnTo>
                    <a:pt x="654368" y="444437"/>
                  </a:lnTo>
                  <a:lnTo>
                    <a:pt x="513112" y="444437"/>
                  </a:lnTo>
                  <a:cubicBezTo>
                    <a:pt x="398240" y="444437"/>
                    <a:pt x="305181" y="537591"/>
                    <a:pt x="305181" y="652367"/>
                  </a:cubicBezTo>
                  <a:lnTo>
                    <a:pt x="305181" y="1066514"/>
                  </a:lnTo>
                  <a:cubicBezTo>
                    <a:pt x="291846" y="1067562"/>
                    <a:pt x="279273" y="1071563"/>
                    <a:pt x="268319" y="1078135"/>
                  </a:cubicBezTo>
                  <a:cubicBezTo>
                    <a:pt x="258223" y="1084231"/>
                    <a:pt x="247174" y="1088803"/>
                    <a:pt x="235458" y="1090327"/>
                  </a:cubicBezTo>
                  <a:cubicBezTo>
                    <a:pt x="194405" y="1095470"/>
                    <a:pt x="162497" y="1130713"/>
                    <a:pt x="162497" y="1173099"/>
                  </a:cubicBezTo>
                  <a:lnTo>
                    <a:pt x="162497" y="1441228"/>
                  </a:lnTo>
                  <a:cubicBezTo>
                    <a:pt x="162497" y="1485519"/>
                    <a:pt x="126206" y="1521428"/>
                    <a:pt x="81915" y="1522190"/>
                  </a:cubicBezTo>
                  <a:cubicBezTo>
                    <a:pt x="36671" y="1522952"/>
                    <a:pt x="0" y="1560195"/>
                    <a:pt x="0" y="1605629"/>
                  </a:cubicBezTo>
                  <a:lnTo>
                    <a:pt x="0" y="1729645"/>
                  </a:lnTo>
                  <a:cubicBezTo>
                    <a:pt x="0" y="1775555"/>
                    <a:pt x="37529" y="1813084"/>
                    <a:pt x="83439" y="1813084"/>
                  </a:cubicBezTo>
                  <a:lnTo>
                    <a:pt x="364141" y="1813084"/>
                  </a:lnTo>
                  <a:cubicBezTo>
                    <a:pt x="408813" y="1813084"/>
                    <a:pt x="445580" y="1777460"/>
                    <a:pt x="447484" y="1733264"/>
                  </a:cubicBezTo>
                  <a:cubicBezTo>
                    <a:pt x="449390" y="1690211"/>
                    <a:pt x="484442" y="1656207"/>
                    <a:pt x="527590" y="1655731"/>
                  </a:cubicBezTo>
                  <a:cubicBezTo>
                    <a:pt x="569881" y="1655255"/>
                    <a:pt x="604838" y="1622965"/>
                    <a:pt x="609600" y="1581817"/>
                  </a:cubicBezTo>
                  <a:cubicBezTo>
                    <a:pt x="614267" y="1540859"/>
                    <a:pt x="646748" y="1508951"/>
                    <a:pt x="687896" y="1508951"/>
                  </a:cubicBezTo>
                  <a:lnTo>
                    <a:pt x="708184" y="1508951"/>
                  </a:lnTo>
                  <a:cubicBezTo>
                    <a:pt x="752761" y="1508951"/>
                    <a:pt x="789146" y="1545336"/>
                    <a:pt x="789146" y="1589913"/>
                  </a:cubicBezTo>
                  <a:lnTo>
                    <a:pt x="789146" y="1404557"/>
                  </a:lnTo>
                  <a:lnTo>
                    <a:pt x="789146" y="1322451"/>
                  </a:lnTo>
                  <a:lnTo>
                    <a:pt x="789146" y="1066038"/>
                  </a:lnTo>
                  <a:lnTo>
                    <a:pt x="787908" y="1066038"/>
                  </a:lnTo>
                  <a:lnTo>
                    <a:pt x="787908" y="876300"/>
                  </a:lnTo>
                  <a:lnTo>
                    <a:pt x="793337" y="876300"/>
                  </a:lnTo>
                  <a:cubicBezTo>
                    <a:pt x="802767" y="832771"/>
                    <a:pt x="841534" y="800100"/>
                    <a:pt x="887921" y="800100"/>
                  </a:cubicBezTo>
                  <a:lnTo>
                    <a:pt x="1129189" y="800100"/>
                  </a:lnTo>
                  <a:lnTo>
                    <a:pt x="1129189" y="503301"/>
                  </a:lnTo>
                  <a:cubicBezTo>
                    <a:pt x="1129189" y="449866"/>
                    <a:pt x="1172527" y="406432"/>
                    <a:pt x="1226058" y="406432"/>
                  </a:cubicBezTo>
                  <a:lnTo>
                    <a:pt x="1433513" y="406432"/>
                  </a:lnTo>
                  <a:lnTo>
                    <a:pt x="1724597" y="406432"/>
                  </a:lnTo>
                  <a:lnTo>
                    <a:pt x="2096072" y="406432"/>
                  </a:lnTo>
                  <a:cubicBezTo>
                    <a:pt x="2146935" y="406432"/>
                    <a:pt x="2188178" y="365189"/>
                    <a:pt x="2188178" y="314325"/>
                  </a:cubicBezTo>
                  <a:lnTo>
                    <a:pt x="2188178" y="285750"/>
                  </a:lnTo>
                  <a:lnTo>
                    <a:pt x="2346960" y="285750"/>
                  </a:lnTo>
                  <a:lnTo>
                    <a:pt x="2346960" y="0"/>
                  </a:lnTo>
                  <a:lnTo>
                    <a:pt x="862298"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12" name="Freeform: Shape 211">
              <a:extLst>
                <a:ext uri="{FF2B5EF4-FFF2-40B4-BE49-F238E27FC236}">
                  <a16:creationId xmlns:a16="http://schemas.microsoft.com/office/drawing/2014/main" id="{392580B4-E5A0-4BC6-82D2-DE3FA10D5074}"/>
                </a:ext>
              </a:extLst>
            </p:cNvPr>
            <p:cNvSpPr/>
            <p:nvPr/>
          </p:nvSpPr>
          <p:spPr>
            <a:xfrm>
              <a:off x="4963684" y="2644504"/>
              <a:ext cx="1471421" cy="875728"/>
            </a:xfrm>
            <a:custGeom>
              <a:avLst/>
              <a:gdLst>
                <a:gd name="connsiteX0" fmla="*/ 157829 w 1471421"/>
                <a:gd name="connsiteY0" fmla="*/ 0 h 875728"/>
                <a:gd name="connsiteX1" fmla="*/ 157829 w 1471421"/>
                <a:gd name="connsiteY1" fmla="*/ 53245 h 875728"/>
                <a:gd name="connsiteX2" fmla="*/ 157829 w 1471421"/>
                <a:gd name="connsiteY2" fmla="*/ 105632 h 875728"/>
                <a:gd name="connsiteX3" fmla="*/ 200406 w 1471421"/>
                <a:gd name="connsiteY3" fmla="*/ 163354 h 875728"/>
                <a:gd name="connsiteX4" fmla="*/ 218313 w 1471421"/>
                <a:gd name="connsiteY4" fmla="*/ 166116 h 875728"/>
                <a:gd name="connsiteX5" fmla="*/ 312515 w 1471421"/>
                <a:gd name="connsiteY5" fmla="*/ 166116 h 875728"/>
                <a:gd name="connsiteX6" fmla="*/ 314134 w 1471421"/>
                <a:gd name="connsiteY6" fmla="*/ 166116 h 875728"/>
                <a:gd name="connsiteX7" fmla="*/ 314801 w 1471421"/>
                <a:gd name="connsiteY7" fmla="*/ 442722 h 875728"/>
                <a:gd name="connsiteX8" fmla="*/ 314801 w 1471421"/>
                <a:gd name="connsiteY8" fmla="*/ 444913 h 875728"/>
                <a:gd name="connsiteX9" fmla="*/ 314801 w 1471421"/>
                <a:gd name="connsiteY9" fmla="*/ 444913 h 875728"/>
                <a:gd name="connsiteX10" fmla="*/ 232982 w 1471421"/>
                <a:gd name="connsiteY10" fmla="*/ 444913 h 875728"/>
                <a:gd name="connsiteX11" fmla="*/ 162020 w 1471421"/>
                <a:gd name="connsiteY11" fmla="*/ 498538 h 875728"/>
                <a:gd name="connsiteX12" fmla="*/ 160401 w 1471421"/>
                <a:gd name="connsiteY12" fmla="*/ 512540 h 875728"/>
                <a:gd name="connsiteX13" fmla="*/ 160211 w 1471421"/>
                <a:gd name="connsiteY13" fmla="*/ 543497 h 875728"/>
                <a:gd name="connsiteX14" fmla="*/ 99726 w 1471421"/>
                <a:gd name="connsiteY14" fmla="*/ 603980 h 875728"/>
                <a:gd name="connsiteX15" fmla="*/ 381 w 1471421"/>
                <a:gd name="connsiteY15" fmla="*/ 603980 h 875728"/>
                <a:gd name="connsiteX16" fmla="*/ 381 w 1471421"/>
                <a:gd name="connsiteY16" fmla="*/ 743712 h 875728"/>
                <a:gd name="connsiteX17" fmla="*/ 0 w 1471421"/>
                <a:gd name="connsiteY17" fmla="*/ 743712 h 875728"/>
                <a:gd name="connsiteX18" fmla="*/ 0 w 1471421"/>
                <a:gd name="connsiteY18" fmla="*/ 747141 h 875728"/>
                <a:gd name="connsiteX19" fmla="*/ 146114 w 1471421"/>
                <a:gd name="connsiteY19" fmla="*/ 747141 h 875728"/>
                <a:gd name="connsiteX20" fmla="*/ 203740 w 1471421"/>
                <a:gd name="connsiteY20" fmla="*/ 804767 h 875728"/>
                <a:gd name="connsiteX21" fmla="*/ 203740 w 1471421"/>
                <a:gd name="connsiteY21" fmla="*/ 824770 h 875728"/>
                <a:gd name="connsiteX22" fmla="*/ 172879 w 1471421"/>
                <a:gd name="connsiteY22" fmla="*/ 875729 h 875728"/>
                <a:gd name="connsiteX23" fmla="*/ 232600 w 1471421"/>
                <a:gd name="connsiteY23" fmla="*/ 875729 h 875728"/>
                <a:gd name="connsiteX24" fmla="*/ 313373 w 1471421"/>
                <a:gd name="connsiteY24" fmla="*/ 801243 h 875728"/>
                <a:gd name="connsiteX25" fmla="*/ 383191 w 1471421"/>
                <a:gd name="connsiteY25" fmla="*/ 736854 h 875728"/>
                <a:gd name="connsiteX26" fmla="*/ 498539 w 1471421"/>
                <a:gd name="connsiteY26" fmla="*/ 736854 h 875728"/>
                <a:gd name="connsiteX27" fmla="*/ 548068 w 1471421"/>
                <a:gd name="connsiteY27" fmla="*/ 736854 h 875728"/>
                <a:gd name="connsiteX28" fmla="*/ 1256157 w 1471421"/>
                <a:gd name="connsiteY28" fmla="*/ 736854 h 875728"/>
                <a:gd name="connsiteX29" fmla="*/ 1256157 w 1471421"/>
                <a:gd name="connsiteY29" fmla="*/ 745427 h 875728"/>
                <a:gd name="connsiteX30" fmla="*/ 1370457 w 1471421"/>
                <a:gd name="connsiteY30" fmla="*/ 859727 h 875728"/>
                <a:gd name="connsiteX31" fmla="*/ 1471422 w 1471421"/>
                <a:gd name="connsiteY31" fmla="*/ 859727 h 875728"/>
                <a:gd name="connsiteX32" fmla="*/ 1471422 w 1471421"/>
                <a:gd name="connsiteY32" fmla="*/ 843439 h 875728"/>
                <a:gd name="connsiteX33" fmla="*/ 1471422 w 1471421"/>
                <a:gd name="connsiteY33" fmla="*/ 390620 h 875728"/>
                <a:gd name="connsiteX34" fmla="*/ 1471422 w 1471421"/>
                <a:gd name="connsiteY34" fmla="*/ 191 h 875728"/>
                <a:gd name="connsiteX35" fmla="*/ 157829 w 1471421"/>
                <a:gd name="connsiteY35" fmla="*/ 191 h 875728"/>
                <a:gd name="connsiteX36" fmla="*/ 1255395 w 1471421"/>
                <a:gd name="connsiteY36" fmla="*/ 736663 h 875728"/>
                <a:gd name="connsiteX37" fmla="*/ 947452 w 1471421"/>
                <a:gd name="connsiteY37" fmla="*/ 736663 h 875728"/>
                <a:gd name="connsiteX38" fmla="*/ 947452 w 1471421"/>
                <a:gd name="connsiteY38" fmla="*/ 496157 h 875728"/>
                <a:gd name="connsiteX39" fmla="*/ 1062609 w 1471421"/>
                <a:gd name="connsiteY39" fmla="*/ 381857 h 875728"/>
                <a:gd name="connsiteX40" fmla="*/ 1255395 w 1471421"/>
                <a:gd name="connsiteY40" fmla="*/ 381857 h 875728"/>
                <a:gd name="connsiteX41" fmla="*/ 1255395 w 1471421"/>
                <a:gd name="connsiteY41" fmla="*/ 736663 h 875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471421" h="875728">
                  <a:moveTo>
                    <a:pt x="157829" y="0"/>
                  </a:moveTo>
                  <a:lnTo>
                    <a:pt x="157829" y="53245"/>
                  </a:lnTo>
                  <a:lnTo>
                    <a:pt x="157829" y="105632"/>
                  </a:lnTo>
                  <a:cubicBezTo>
                    <a:pt x="157829" y="132683"/>
                    <a:pt x="175832" y="155638"/>
                    <a:pt x="200406" y="163354"/>
                  </a:cubicBezTo>
                  <a:cubicBezTo>
                    <a:pt x="206121" y="165163"/>
                    <a:pt x="212122" y="166116"/>
                    <a:pt x="218313" y="166116"/>
                  </a:cubicBezTo>
                  <a:lnTo>
                    <a:pt x="312515" y="166116"/>
                  </a:lnTo>
                  <a:lnTo>
                    <a:pt x="314134" y="166116"/>
                  </a:lnTo>
                  <a:lnTo>
                    <a:pt x="314801" y="442722"/>
                  </a:lnTo>
                  <a:lnTo>
                    <a:pt x="314801" y="444913"/>
                  </a:lnTo>
                  <a:lnTo>
                    <a:pt x="314801" y="444913"/>
                  </a:lnTo>
                  <a:lnTo>
                    <a:pt x="232982" y="444913"/>
                  </a:lnTo>
                  <a:cubicBezTo>
                    <a:pt x="199263" y="444913"/>
                    <a:pt x="169164" y="467201"/>
                    <a:pt x="162020" y="498538"/>
                  </a:cubicBezTo>
                  <a:cubicBezTo>
                    <a:pt x="160973" y="503015"/>
                    <a:pt x="160496" y="507683"/>
                    <a:pt x="160401" y="512540"/>
                  </a:cubicBezTo>
                  <a:lnTo>
                    <a:pt x="160211" y="543497"/>
                  </a:lnTo>
                  <a:cubicBezTo>
                    <a:pt x="160020" y="576739"/>
                    <a:pt x="132969" y="603980"/>
                    <a:pt x="99726" y="603980"/>
                  </a:cubicBezTo>
                  <a:lnTo>
                    <a:pt x="381" y="603980"/>
                  </a:lnTo>
                  <a:lnTo>
                    <a:pt x="381" y="743712"/>
                  </a:lnTo>
                  <a:lnTo>
                    <a:pt x="0" y="743712"/>
                  </a:lnTo>
                  <a:lnTo>
                    <a:pt x="0" y="747141"/>
                  </a:lnTo>
                  <a:lnTo>
                    <a:pt x="146114" y="747141"/>
                  </a:lnTo>
                  <a:cubicBezTo>
                    <a:pt x="177832" y="747141"/>
                    <a:pt x="203740" y="773049"/>
                    <a:pt x="203740" y="804767"/>
                  </a:cubicBezTo>
                  <a:lnTo>
                    <a:pt x="203740" y="824770"/>
                  </a:lnTo>
                  <a:cubicBezTo>
                    <a:pt x="203740" y="846773"/>
                    <a:pt x="191167" y="866013"/>
                    <a:pt x="172879" y="875729"/>
                  </a:cubicBezTo>
                  <a:lnTo>
                    <a:pt x="232600" y="875729"/>
                  </a:lnTo>
                  <a:cubicBezTo>
                    <a:pt x="274891" y="875729"/>
                    <a:pt x="309943" y="843439"/>
                    <a:pt x="313373" y="801243"/>
                  </a:cubicBezTo>
                  <a:cubicBezTo>
                    <a:pt x="316230" y="765334"/>
                    <a:pt x="346615" y="736854"/>
                    <a:pt x="383191" y="736854"/>
                  </a:cubicBezTo>
                  <a:lnTo>
                    <a:pt x="498539" y="736854"/>
                  </a:lnTo>
                  <a:lnTo>
                    <a:pt x="548068" y="736854"/>
                  </a:lnTo>
                  <a:lnTo>
                    <a:pt x="1256157" y="736854"/>
                  </a:lnTo>
                  <a:lnTo>
                    <a:pt x="1256157" y="745427"/>
                  </a:lnTo>
                  <a:cubicBezTo>
                    <a:pt x="1256157" y="808292"/>
                    <a:pt x="1307592" y="859727"/>
                    <a:pt x="1370457" y="859727"/>
                  </a:cubicBezTo>
                  <a:lnTo>
                    <a:pt x="1471422" y="859727"/>
                  </a:lnTo>
                  <a:lnTo>
                    <a:pt x="1471422" y="843439"/>
                  </a:lnTo>
                  <a:lnTo>
                    <a:pt x="1471422" y="390620"/>
                  </a:lnTo>
                  <a:lnTo>
                    <a:pt x="1471422" y="191"/>
                  </a:lnTo>
                  <a:lnTo>
                    <a:pt x="157829" y="191"/>
                  </a:lnTo>
                  <a:close/>
                  <a:moveTo>
                    <a:pt x="1255395" y="736663"/>
                  </a:moveTo>
                  <a:lnTo>
                    <a:pt x="947452" y="736663"/>
                  </a:lnTo>
                  <a:lnTo>
                    <a:pt x="947452" y="496157"/>
                  </a:lnTo>
                  <a:cubicBezTo>
                    <a:pt x="947452" y="433292"/>
                    <a:pt x="999268" y="381857"/>
                    <a:pt x="1062609" y="381857"/>
                  </a:cubicBezTo>
                  <a:lnTo>
                    <a:pt x="1255395" y="381857"/>
                  </a:lnTo>
                  <a:lnTo>
                    <a:pt x="1255395" y="736663"/>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13" name="Freeform: Shape 212">
              <a:extLst>
                <a:ext uri="{FF2B5EF4-FFF2-40B4-BE49-F238E27FC236}">
                  <a16:creationId xmlns:a16="http://schemas.microsoft.com/office/drawing/2014/main" id="{082AA518-77C9-4C40-879F-98AFC4DF1DC3}"/>
                </a:ext>
              </a:extLst>
            </p:cNvPr>
            <p:cNvSpPr/>
            <p:nvPr/>
          </p:nvSpPr>
          <p:spPr>
            <a:xfrm>
              <a:off x="5911136" y="3026362"/>
              <a:ext cx="307943" cy="354806"/>
            </a:xfrm>
            <a:custGeom>
              <a:avLst/>
              <a:gdLst>
                <a:gd name="connsiteX0" fmla="*/ 115158 w 307943"/>
                <a:gd name="connsiteY0" fmla="*/ 0 h 354806"/>
                <a:gd name="connsiteX1" fmla="*/ 0 w 307943"/>
                <a:gd name="connsiteY1" fmla="*/ 114300 h 354806"/>
                <a:gd name="connsiteX2" fmla="*/ 0 w 307943"/>
                <a:gd name="connsiteY2" fmla="*/ 354806 h 354806"/>
                <a:gd name="connsiteX3" fmla="*/ 307943 w 307943"/>
                <a:gd name="connsiteY3" fmla="*/ 354806 h 354806"/>
                <a:gd name="connsiteX4" fmla="*/ 307943 w 307943"/>
                <a:gd name="connsiteY4" fmla="*/ 0 h 354806"/>
                <a:gd name="connsiteX5" fmla="*/ 115158 w 307943"/>
                <a:gd name="connsiteY5" fmla="*/ 0 h 35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943" h="354806">
                  <a:moveTo>
                    <a:pt x="115158" y="0"/>
                  </a:moveTo>
                  <a:cubicBezTo>
                    <a:pt x="51816" y="0"/>
                    <a:pt x="0" y="51435"/>
                    <a:pt x="0" y="114300"/>
                  </a:cubicBezTo>
                  <a:lnTo>
                    <a:pt x="0" y="354806"/>
                  </a:lnTo>
                  <a:lnTo>
                    <a:pt x="307943" y="354806"/>
                  </a:lnTo>
                  <a:lnTo>
                    <a:pt x="307943" y="0"/>
                  </a:lnTo>
                  <a:lnTo>
                    <a:pt x="115158"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14" name="Freeform: Shape 213">
              <a:extLst>
                <a:ext uri="{FF2B5EF4-FFF2-40B4-BE49-F238E27FC236}">
                  <a16:creationId xmlns:a16="http://schemas.microsoft.com/office/drawing/2014/main" id="{8E3A0A2E-80A9-4240-98E1-CCB28ED194B3}"/>
                </a:ext>
              </a:extLst>
            </p:cNvPr>
            <p:cNvSpPr/>
            <p:nvPr/>
          </p:nvSpPr>
          <p:spPr>
            <a:xfrm>
              <a:off x="4803283" y="-24876"/>
              <a:ext cx="1632204" cy="2667095"/>
            </a:xfrm>
            <a:custGeom>
              <a:avLst/>
              <a:gdLst>
                <a:gd name="connsiteX0" fmla="*/ 1496949 w 1632204"/>
                <a:gd name="connsiteY0" fmla="*/ 1233678 h 2667095"/>
                <a:gd name="connsiteX1" fmla="*/ 1436942 w 1632204"/>
                <a:gd name="connsiteY1" fmla="*/ 1173671 h 2667095"/>
                <a:gd name="connsiteX2" fmla="*/ 1436942 w 1632204"/>
                <a:gd name="connsiteY2" fmla="*/ 1152811 h 2667095"/>
                <a:gd name="connsiteX3" fmla="*/ 1496949 w 1632204"/>
                <a:gd name="connsiteY3" fmla="*/ 1092803 h 2667095"/>
                <a:gd name="connsiteX4" fmla="*/ 1629346 w 1632204"/>
                <a:gd name="connsiteY4" fmla="*/ 1092803 h 2667095"/>
                <a:gd name="connsiteX5" fmla="*/ 1629823 w 1632204"/>
                <a:gd name="connsiteY5" fmla="*/ 596932 h 2667095"/>
                <a:gd name="connsiteX6" fmla="*/ 1264444 w 1632204"/>
                <a:gd name="connsiteY6" fmla="*/ 596932 h 2667095"/>
                <a:gd name="connsiteX7" fmla="*/ 1264444 w 1632204"/>
                <a:gd name="connsiteY7" fmla="*/ 96869 h 2667095"/>
                <a:gd name="connsiteX8" fmla="*/ 1167574 w 1632204"/>
                <a:gd name="connsiteY8" fmla="*/ 0 h 2667095"/>
                <a:gd name="connsiteX9" fmla="*/ 0 w 1632204"/>
                <a:gd name="connsiteY9" fmla="*/ 0 h 2667095"/>
                <a:gd name="connsiteX10" fmla="*/ 0 w 1632204"/>
                <a:gd name="connsiteY10" fmla="*/ 285464 h 2667095"/>
                <a:gd name="connsiteX11" fmla="*/ 82296 w 1632204"/>
                <a:gd name="connsiteY11" fmla="*/ 285464 h 2667095"/>
                <a:gd name="connsiteX12" fmla="*/ 218789 w 1632204"/>
                <a:gd name="connsiteY12" fmla="*/ 421958 h 2667095"/>
                <a:gd name="connsiteX13" fmla="*/ 218789 w 1632204"/>
                <a:gd name="connsiteY13" fmla="*/ 599980 h 2667095"/>
                <a:gd name="connsiteX14" fmla="*/ 882587 w 1632204"/>
                <a:gd name="connsiteY14" fmla="*/ 599980 h 2667095"/>
                <a:gd name="connsiteX15" fmla="*/ 879919 w 1632204"/>
                <a:gd name="connsiteY15" fmla="*/ 1064324 h 2667095"/>
                <a:gd name="connsiteX16" fmla="*/ 879919 w 1632204"/>
                <a:gd name="connsiteY16" fmla="*/ 1076516 h 2667095"/>
                <a:gd name="connsiteX17" fmla="*/ 872966 w 1632204"/>
                <a:gd name="connsiteY17" fmla="*/ 1076516 h 2667095"/>
                <a:gd name="connsiteX18" fmla="*/ 864203 w 1632204"/>
                <a:gd name="connsiteY18" fmla="*/ 1076516 h 2667095"/>
                <a:gd name="connsiteX19" fmla="*/ 856011 w 1632204"/>
                <a:gd name="connsiteY19" fmla="*/ 1076897 h 2667095"/>
                <a:gd name="connsiteX20" fmla="*/ 853440 w 1632204"/>
                <a:gd name="connsiteY20" fmla="*/ 1077278 h 2667095"/>
                <a:gd name="connsiteX21" fmla="*/ 848106 w 1632204"/>
                <a:gd name="connsiteY21" fmla="*/ 1078135 h 2667095"/>
                <a:gd name="connsiteX22" fmla="*/ 847439 w 1632204"/>
                <a:gd name="connsiteY22" fmla="*/ 1078325 h 2667095"/>
                <a:gd name="connsiteX23" fmla="*/ 845153 w 1632204"/>
                <a:gd name="connsiteY23" fmla="*/ 1078897 h 2667095"/>
                <a:gd name="connsiteX24" fmla="*/ 840486 w 1632204"/>
                <a:gd name="connsiteY24" fmla="*/ 1080135 h 2667095"/>
                <a:gd name="connsiteX25" fmla="*/ 837438 w 1632204"/>
                <a:gd name="connsiteY25" fmla="*/ 1081183 h 2667095"/>
                <a:gd name="connsiteX26" fmla="*/ 833056 w 1632204"/>
                <a:gd name="connsiteY26" fmla="*/ 1082802 h 2667095"/>
                <a:gd name="connsiteX27" fmla="*/ 830104 w 1632204"/>
                <a:gd name="connsiteY27" fmla="*/ 1084136 h 2667095"/>
                <a:gd name="connsiteX28" fmla="*/ 826008 w 1632204"/>
                <a:gd name="connsiteY28" fmla="*/ 1086136 h 2667095"/>
                <a:gd name="connsiteX29" fmla="*/ 824484 w 1632204"/>
                <a:gd name="connsiteY29" fmla="*/ 1086993 h 2667095"/>
                <a:gd name="connsiteX30" fmla="*/ 823055 w 1632204"/>
                <a:gd name="connsiteY30" fmla="*/ 1087755 h 2667095"/>
                <a:gd name="connsiteX31" fmla="*/ 819150 w 1632204"/>
                <a:gd name="connsiteY31" fmla="*/ 1090136 h 2667095"/>
                <a:gd name="connsiteX32" fmla="*/ 818674 w 1632204"/>
                <a:gd name="connsiteY32" fmla="*/ 1090422 h 2667095"/>
                <a:gd name="connsiteX33" fmla="*/ 816483 w 1632204"/>
                <a:gd name="connsiteY33" fmla="*/ 1091946 h 2667095"/>
                <a:gd name="connsiteX34" fmla="*/ 812768 w 1632204"/>
                <a:gd name="connsiteY34" fmla="*/ 1094708 h 2667095"/>
                <a:gd name="connsiteX35" fmla="*/ 810292 w 1632204"/>
                <a:gd name="connsiteY35" fmla="*/ 1096709 h 2667095"/>
                <a:gd name="connsiteX36" fmla="*/ 806767 w 1632204"/>
                <a:gd name="connsiteY36" fmla="*/ 1099852 h 2667095"/>
                <a:gd name="connsiteX37" fmla="*/ 804577 w 1632204"/>
                <a:gd name="connsiteY37" fmla="*/ 1101947 h 2667095"/>
                <a:gd name="connsiteX38" fmla="*/ 801148 w 1632204"/>
                <a:gd name="connsiteY38" fmla="*/ 1105662 h 2667095"/>
                <a:gd name="connsiteX39" fmla="*/ 799434 w 1632204"/>
                <a:gd name="connsiteY39" fmla="*/ 1107662 h 2667095"/>
                <a:gd name="connsiteX40" fmla="*/ 795909 w 1632204"/>
                <a:gd name="connsiteY40" fmla="*/ 1112330 h 2667095"/>
                <a:gd name="connsiteX41" fmla="*/ 795814 w 1632204"/>
                <a:gd name="connsiteY41" fmla="*/ 1112520 h 2667095"/>
                <a:gd name="connsiteX42" fmla="*/ 794861 w 1632204"/>
                <a:gd name="connsiteY42" fmla="*/ 1113854 h 2667095"/>
                <a:gd name="connsiteX43" fmla="*/ 790765 w 1632204"/>
                <a:gd name="connsiteY43" fmla="*/ 1120521 h 2667095"/>
                <a:gd name="connsiteX44" fmla="*/ 790480 w 1632204"/>
                <a:gd name="connsiteY44" fmla="*/ 1121093 h 2667095"/>
                <a:gd name="connsiteX45" fmla="*/ 787337 w 1632204"/>
                <a:gd name="connsiteY45" fmla="*/ 1127570 h 2667095"/>
                <a:gd name="connsiteX46" fmla="*/ 786479 w 1632204"/>
                <a:gd name="connsiteY46" fmla="*/ 1129951 h 2667095"/>
                <a:gd name="connsiteX47" fmla="*/ 784669 w 1632204"/>
                <a:gd name="connsiteY47" fmla="*/ 1134904 h 2667095"/>
                <a:gd name="connsiteX48" fmla="*/ 783908 w 1632204"/>
                <a:gd name="connsiteY48" fmla="*/ 1137666 h 2667095"/>
                <a:gd name="connsiteX49" fmla="*/ 783908 w 1632204"/>
                <a:gd name="connsiteY49" fmla="*/ 1137857 h 2667095"/>
                <a:gd name="connsiteX50" fmla="*/ 782669 w 1632204"/>
                <a:gd name="connsiteY50" fmla="*/ 1142524 h 2667095"/>
                <a:gd name="connsiteX51" fmla="*/ 782574 w 1632204"/>
                <a:gd name="connsiteY51" fmla="*/ 1143000 h 2667095"/>
                <a:gd name="connsiteX52" fmla="*/ 782098 w 1632204"/>
                <a:gd name="connsiteY52" fmla="*/ 1145762 h 2667095"/>
                <a:gd name="connsiteX53" fmla="*/ 780764 w 1632204"/>
                <a:gd name="connsiteY53" fmla="*/ 1160336 h 2667095"/>
                <a:gd name="connsiteX54" fmla="*/ 709517 w 1632204"/>
                <a:gd name="connsiteY54" fmla="*/ 1218438 h 2667095"/>
                <a:gd name="connsiteX55" fmla="*/ 702850 w 1632204"/>
                <a:gd name="connsiteY55" fmla="*/ 1218819 h 2667095"/>
                <a:gd name="connsiteX56" fmla="*/ 700754 w 1632204"/>
                <a:gd name="connsiteY56" fmla="*/ 1219010 h 2667095"/>
                <a:gd name="connsiteX57" fmla="*/ 699802 w 1632204"/>
                <a:gd name="connsiteY57" fmla="*/ 1219105 h 2667095"/>
                <a:gd name="connsiteX58" fmla="*/ 693801 w 1632204"/>
                <a:gd name="connsiteY58" fmla="*/ 1220057 h 2667095"/>
                <a:gd name="connsiteX59" fmla="*/ 692563 w 1632204"/>
                <a:gd name="connsiteY59" fmla="*/ 1220248 h 2667095"/>
                <a:gd name="connsiteX60" fmla="*/ 627031 w 1632204"/>
                <a:gd name="connsiteY60" fmla="*/ 1290923 h 2667095"/>
                <a:gd name="connsiteX61" fmla="*/ 626745 w 1632204"/>
                <a:gd name="connsiteY61" fmla="*/ 1359884 h 2667095"/>
                <a:gd name="connsiteX62" fmla="*/ 626174 w 1632204"/>
                <a:gd name="connsiteY62" fmla="*/ 1359884 h 2667095"/>
                <a:gd name="connsiteX63" fmla="*/ 626174 w 1632204"/>
                <a:gd name="connsiteY63" fmla="*/ 1359884 h 2667095"/>
                <a:gd name="connsiteX64" fmla="*/ 887349 w 1632204"/>
                <a:gd name="connsiteY64" fmla="*/ 1359884 h 2667095"/>
                <a:gd name="connsiteX65" fmla="*/ 957358 w 1632204"/>
                <a:gd name="connsiteY65" fmla="*/ 1429893 h 2667095"/>
                <a:gd name="connsiteX66" fmla="*/ 957358 w 1632204"/>
                <a:gd name="connsiteY66" fmla="*/ 1454277 h 2667095"/>
                <a:gd name="connsiteX67" fmla="*/ 887349 w 1632204"/>
                <a:gd name="connsiteY67" fmla="*/ 1524286 h 2667095"/>
                <a:gd name="connsiteX68" fmla="*/ 626174 w 1632204"/>
                <a:gd name="connsiteY68" fmla="*/ 1524286 h 2667095"/>
                <a:gd name="connsiteX69" fmla="*/ 626174 w 1632204"/>
                <a:gd name="connsiteY69" fmla="*/ 1814417 h 2667095"/>
                <a:gd name="connsiteX70" fmla="*/ 626174 w 1632204"/>
                <a:gd name="connsiteY70" fmla="*/ 1959959 h 2667095"/>
                <a:gd name="connsiteX71" fmla="*/ 1134046 w 1632204"/>
                <a:gd name="connsiteY71" fmla="*/ 1959959 h 2667095"/>
                <a:gd name="connsiteX72" fmla="*/ 1249204 w 1632204"/>
                <a:gd name="connsiteY72" fmla="*/ 2074259 h 2667095"/>
                <a:gd name="connsiteX73" fmla="*/ 1249204 w 1632204"/>
                <a:gd name="connsiteY73" fmla="*/ 2667095 h 2667095"/>
                <a:gd name="connsiteX74" fmla="*/ 1632204 w 1632204"/>
                <a:gd name="connsiteY74" fmla="*/ 2667095 h 2667095"/>
                <a:gd name="connsiteX75" fmla="*/ 1632204 w 1632204"/>
                <a:gd name="connsiteY75" fmla="*/ 1233678 h 2667095"/>
                <a:gd name="connsiteX76" fmla="*/ 1496949 w 1632204"/>
                <a:gd name="connsiteY76" fmla="*/ 1233678 h 2667095"/>
                <a:gd name="connsiteX77" fmla="*/ 1277398 w 1632204"/>
                <a:gd name="connsiteY77" fmla="*/ 1311974 h 2667095"/>
                <a:gd name="connsiteX78" fmla="*/ 1217390 w 1632204"/>
                <a:gd name="connsiteY78" fmla="*/ 1371981 h 2667095"/>
                <a:gd name="connsiteX79" fmla="*/ 1196530 w 1632204"/>
                <a:gd name="connsiteY79" fmla="*/ 1371981 h 2667095"/>
                <a:gd name="connsiteX80" fmla="*/ 1136523 w 1632204"/>
                <a:gd name="connsiteY80" fmla="*/ 1313117 h 2667095"/>
                <a:gd name="connsiteX81" fmla="*/ 1055560 w 1632204"/>
                <a:gd name="connsiteY81" fmla="*/ 1233583 h 2667095"/>
                <a:gd name="connsiteX82" fmla="*/ 1016222 w 1632204"/>
                <a:gd name="connsiteY82" fmla="*/ 1233583 h 2667095"/>
                <a:gd name="connsiteX83" fmla="*/ 956215 w 1632204"/>
                <a:gd name="connsiteY83" fmla="*/ 1173575 h 2667095"/>
                <a:gd name="connsiteX84" fmla="*/ 956215 w 1632204"/>
                <a:gd name="connsiteY84" fmla="*/ 1152716 h 2667095"/>
                <a:gd name="connsiteX85" fmla="*/ 1016222 w 1632204"/>
                <a:gd name="connsiteY85" fmla="*/ 1092708 h 2667095"/>
                <a:gd name="connsiteX86" fmla="*/ 1181005 w 1632204"/>
                <a:gd name="connsiteY86" fmla="*/ 1092708 h 2667095"/>
                <a:gd name="connsiteX87" fmla="*/ 1189959 w 1632204"/>
                <a:gd name="connsiteY87" fmla="*/ 1092232 h 2667095"/>
                <a:gd name="connsiteX88" fmla="*/ 1196530 w 1632204"/>
                <a:gd name="connsiteY88" fmla="*/ 1091851 h 2667095"/>
                <a:gd name="connsiteX89" fmla="*/ 1217390 w 1632204"/>
                <a:gd name="connsiteY89" fmla="*/ 1091851 h 2667095"/>
                <a:gd name="connsiteX90" fmla="*/ 1277398 w 1632204"/>
                <a:gd name="connsiteY90" fmla="*/ 1151858 h 2667095"/>
                <a:gd name="connsiteX91" fmla="*/ 1277398 w 1632204"/>
                <a:gd name="connsiteY91" fmla="*/ 1311974 h 266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632204" h="2667095">
                  <a:moveTo>
                    <a:pt x="1496949" y="1233678"/>
                  </a:moveTo>
                  <a:cubicBezTo>
                    <a:pt x="1463992" y="1233678"/>
                    <a:pt x="1436942" y="1206627"/>
                    <a:pt x="1436942" y="1173671"/>
                  </a:cubicBezTo>
                  <a:lnTo>
                    <a:pt x="1436942" y="1152811"/>
                  </a:lnTo>
                  <a:cubicBezTo>
                    <a:pt x="1436942" y="1119854"/>
                    <a:pt x="1463897" y="1092803"/>
                    <a:pt x="1496949" y="1092803"/>
                  </a:cubicBezTo>
                  <a:lnTo>
                    <a:pt x="1629346" y="1092803"/>
                  </a:lnTo>
                  <a:lnTo>
                    <a:pt x="1629823" y="596932"/>
                  </a:lnTo>
                  <a:lnTo>
                    <a:pt x="1264444" y="596932"/>
                  </a:lnTo>
                  <a:lnTo>
                    <a:pt x="1264444" y="96869"/>
                  </a:lnTo>
                  <a:cubicBezTo>
                    <a:pt x="1264444" y="43434"/>
                    <a:pt x="1221105" y="0"/>
                    <a:pt x="1167574" y="0"/>
                  </a:cubicBezTo>
                  <a:lnTo>
                    <a:pt x="0" y="0"/>
                  </a:lnTo>
                  <a:lnTo>
                    <a:pt x="0" y="285464"/>
                  </a:lnTo>
                  <a:lnTo>
                    <a:pt x="82296" y="285464"/>
                  </a:lnTo>
                  <a:cubicBezTo>
                    <a:pt x="157734" y="285464"/>
                    <a:pt x="218789" y="346615"/>
                    <a:pt x="218789" y="421958"/>
                  </a:cubicBezTo>
                  <a:lnTo>
                    <a:pt x="218789" y="599980"/>
                  </a:lnTo>
                  <a:lnTo>
                    <a:pt x="882587" y="599980"/>
                  </a:lnTo>
                  <a:cubicBezTo>
                    <a:pt x="882587" y="790861"/>
                    <a:pt x="879634" y="920306"/>
                    <a:pt x="879919" y="1064324"/>
                  </a:cubicBezTo>
                  <a:cubicBezTo>
                    <a:pt x="880967" y="1072229"/>
                    <a:pt x="881062" y="1076516"/>
                    <a:pt x="879919" y="1076516"/>
                  </a:cubicBezTo>
                  <a:lnTo>
                    <a:pt x="872966" y="1076516"/>
                  </a:lnTo>
                  <a:cubicBezTo>
                    <a:pt x="869537" y="1076611"/>
                    <a:pt x="866489" y="1076516"/>
                    <a:pt x="864203" y="1076516"/>
                  </a:cubicBezTo>
                  <a:cubicBezTo>
                    <a:pt x="861441" y="1076516"/>
                    <a:pt x="858679" y="1076706"/>
                    <a:pt x="856011" y="1076897"/>
                  </a:cubicBezTo>
                  <a:cubicBezTo>
                    <a:pt x="855155" y="1076992"/>
                    <a:pt x="854297" y="1077182"/>
                    <a:pt x="853440" y="1077278"/>
                  </a:cubicBezTo>
                  <a:cubicBezTo>
                    <a:pt x="851630" y="1077468"/>
                    <a:pt x="849821" y="1077754"/>
                    <a:pt x="848106" y="1078135"/>
                  </a:cubicBezTo>
                  <a:cubicBezTo>
                    <a:pt x="847915" y="1078135"/>
                    <a:pt x="847630" y="1078230"/>
                    <a:pt x="847439" y="1078325"/>
                  </a:cubicBezTo>
                  <a:cubicBezTo>
                    <a:pt x="846677" y="1078516"/>
                    <a:pt x="845915" y="1078706"/>
                    <a:pt x="845153" y="1078897"/>
                  </a:cubicBezTo>
                  <a:cubicBezTo>
                    <a:pt x="843534" y="1079278"/>
                    <a:pt x="842010" y="1079659"/>
                    <a:pt x="840486" y="1080135"/>
                  </a:cubicBezTo>
                  <a:cubicBezTo>
                    <a:pt x="839438" y="1080421"/>
                    <a:pt x="838486" y="1080802"/>
                    <a:pt x="837438" y="1081183"/>
                  </a:cubicBezTo>
                  <a:cubicBezTo>
                    <a:pt x="836009" y="1081659"/>
                    <a:pt x="834485" y="1082231"/>
                    <a:pt x="833056" y="1082802"/>
                  </a:cubicBezTo>
                  <a:cubicBezTo>
                    <a:pt x="832009" y="1083183"/>
                    <a:pt x="831056" y="1083659"/>
                    <a:pt x="830104" y="1084136"/>
                  </a:cubicBezTo>
                  <a:cubicBezTo>
                    <a:pt x="828675" y="1084802"/>
                    <a:pt x="827342" y="1085374"/>
                    <a:pt x="826008" y="1086136"/>
                  </a:cubicBezTo>
                  <a:cubicBezTo>
                    <a:pt x="825532" y="1086422"/>
                    <a:pt x="825055" y="1086707"/>
                    <a:pt x="824484" y="1086993"/>
                  </a:cubicBezTo>
                  <a:cubicBezTo>
                    <a:pt x="824008" y="1087279"/>
                    <a:pt x="823531" y="1087469"/>
                    <a:pt x="823055" y="1087755"/>
                  </a:cubicBezTo>
                  <a:cubicBezTo>
                    <a:pt x="821722" y="1088517"/>
                    <a:pt x="820483" y="1089279"/>
                    <a:pt x="819150" y="1090136"/>
                  </a:cubicBezTo>
                  <a:cubicBezTo>
                    <a:pt x="818960" y="1090232"/>
                    <a:pt x="818864" y="1090327"/>
                    <a:pt x="818674" y="1090422"/>
                  </a:cubicBezTo>
                  <a:cubicBezTo>
                    <a:pt x="817911" y="1090898"/>
                    <a:pt x="817150" y="1091375"/>
                    <a:pt x="816483" y="1091946"/>
                  </a:cubicBezTo>
                  <a:cubicBezTo>
                    <a:pt x="815245" y="1092803"/>
                    <a:pt x="814006" y="1093756"/>
                    <a:pt x="812768" y="1094708"/>
                  </a:cubicBezTo>
                  <a:cubicBezTo>
                    <a:pt x="811911" y="1095375"/>
                    <a:pt x="811149" y="1095947"/>
                    <a:pt x="810292" y="1096709"/>
                  </a:cubicBezTo>
                  <a:cubicBezTo>
                    <a:pt x="809053" y="1097756"/>
                    <a:pt x="807910" y="1098804"/>
                    <a:pt x="806767" y="1099852"/>
                  </a:cubicBezTo>
                  <a:cubicBezTo>
                    <a:pt x="806005" y="1100519"/>
                    <a:pt x="805339" y="1101185"/>
                    <a:pt x="804577" y="1101947"/>
                  </a:cubicBezTo>
                  <a:cubicBezTo>
                    <a:pt x="803434" y="1103186"/>
                    <a:pt x="802291" y="1104424"/>
                    <a:pt x="801148" y="1105662"/>
                  </a:cubicBezTo>
                  <a:cubicBezTo>
                    <a:pt x="800576" y="1106329"/>
                    <a:pt x="799910" y="1106996"/>
                    <a:pt x="799434" y="1107662"/>
                  </a:cubicBezTo>
                  <a:cubicBezTo>
                    <a:pt x="798195" y="1109186"/>
                    <a:pt x="797052" y="1110710"/>
                    <a:pt x="795909" y="1112330"/>
                  </a:cubicBezTo>
                  <a:cubicBezTo>
                    <a:pt x="795909" y="1112425"/>
                    <a:pt x="795814" y="1112425"/>
                    <a:pt x="795814" y="1112520"/>
                  </a:cubicBezTo>
                  <a:cubicBezTo>
                    <a:pt x="795528" y="1112996"/>
                    <a:pt x="795147" y="1113377"/>
                    <a:pt x="794861" y="1113854"/>
                  </a:cubicBezTo>
                  <a:cubicBezTo>
                    <a:pt x="793433" y="1116044"/>
                    <a:pt x="792004" y="1118235"/>
                    <a:pt x="790765" y="1120521"/>
                  </a:cubicBezTo>
                  <a:cubicBezTo>
                    <a:pt x="790670" y="1120712"/>
                    <a:pt x="790575" y="1120902"/>
                    <a:pt x="790480" y="1121093"/>
                  </a:cubicBezTo>
                  <a:cubicBezTo>
                    <a:pt x="789336" y="1123188"/>
                    <a:pt x="788289" y="1125379"/>
                    <a:pt x="787337" y="1127570"/>
                  </a:cubicBezTo>
                  <a:cubicBezTo>
                    <a:pt x="787051" y="1128332"/>
                    <a:pt x="786765" y="1129094"/>
                    <a:pt x="786479" y="1129951"/>
                  </a:cubicBezTo>
                  <a:cubicBezTo>
                    <a:pt x="785812" y="1131570"/>
                    <a:pt x="785146" y="1133285"/>
                    <a:pt x="784669" y="1134904"/>
                  </a:cubicBezTo>
                  <a:cubicBezTo>
                    <a:pt x="784384" y="1135856"/>
                    <a:pt x="784098" y="1136714"/>
                    <a:pt x="783908" y="1137666"/>
                  </a:cubicBezTo>
                  <a:cubicBezTo>
                    <a:pt x="783908" y="1137761"/>
                    <a:pt x="783908" y="1137761"/>
                    <a:pt x="783908" y="1137857"/>
                  </a:cubicBezTo>
                  <a:cubicBezTo>
                    <a:pt x="783431" y="1139381"/>
                    <a:pt x="783050" y="1141000"/>
                    <a:pt x="782669" y="1142524"/>
                  </a:cubicBezTo>
                  <a:cubicBezTo>
                    <a:pt x="782669" y="1142714"/>
                    <a:pt x="782574" y="1142905"/>
                    <a:pt x="782574" y="1143000"/>
                  </a:cubicBezTo>
                  <a:cubicBezTo>
                    <a:pt x="782383" y="1143953"/>
                    <a:pt x="782193" y="1144810"/>
                    <a:pt x="782098" y="1145762"/>
                  </a:cubicBezTo>
                  <a:cubicBezTo>
                    <a:pt x="781240" y="1150525"/>
                    <a:pt x="780764" y="1155287"/>
                    <a:pt x="780764" y="1160336"/>
                  </a:cubicBezTo>
                  <a:cubicBezTo>
                    <a:pt x="780288" y="1185863"/>
                    <a:pt x="744760" y="1217771"/>
                    <a:pt x="709517" y="1218438"/>
                  </a:cubicBezTo>
                  <a:cubicBezTo>
                    <a:pt x="707231" y="1218438"/>
                    <a:pt x="705040" y="1218628"/>
                    <a:pt x="702850" y="1218819"/>
                  </a:cubicBezTo>
                  <a:cubicBezTo>
                    <a:pt x="702183" y="1218914"/>
                    <a:pt x="701421" y="1218914"/>
                    <a:pt x="700754" y="1219010"/>
                  </a:cubicBezTo>
                  <a:cubicBezTo>
                    <a:pt x="700469" y="1219010"/>
                    <a:pt x="700087" y="1219105"/>
                    <a:pt x="699802" y="1219105"/>
                  </a:cubicBezTo>
                  <a:cubicBezTo>
                    <a:pt x="697801" y="1219391"/>
                    <a:pt x="695801" y="1219676"/>
                    <a:pt x="693801" y="1220057"/>
                  </a:cubicBezTo>
                  <a:cubicBezTo>
                    <a:pt x="693420" y="1220153"/>
                    <a:pt x="692943" y="1220248"/>
                    <a:pt x="692563" y="1220248"/>
                  </a:cubicBezTo>
                  <a:cubicBezTo>
                    <a:pt x="658273" y="1227487"/>
                    <a:pt x="631698" y="1255871"/>
                    <a:pt x="627031" y="1290923"/>
                  </a:cubicBezTo>
                  <a:lnTo>
                    <a:pt x="626745" y="1359884"/>
                  </a:lnTo>
                  <a:lnTo>
                    <a:pt x="626174" y="1359884"/>
                  </a:lnTo>
                  <a:lnTo>
                    <a:pt x="626174" y="1359884"/>
                  </a:lnTo>
                  <a:lnTo>
                    <a:pt x="887349" y="1359884"/>
                  </a:lnTo>
                  <a:cubicBezTo>
                    <a:pt x="925830" y="1359884"/>
                    <a:pt x="957358" y="1391412"/>
                    <a:pt x="957358" y="1429893"/>
                  </a:cubicBezTo>
                  <a:lnTo>
                    <a:pt x="957358" y="1454277"/>
                  </a:lnTo>
                  <a:cubicBezTo>
                    <a:pt x="957358" y="1492758"/>
                    <a:pt x="925830" y="1524286"/>
                    <a:pt x="887349" y="1524286"/>
                  </a:cubicBezTo>
                  <a:lnTo>
                    <a:pt x="626174" y="1524286"/>
                  </a:lnTo>
                  <a:lnTo>
                    <a:pt x="626174" y="1814417"/>
                  </a:lnTo>
                  <a:lnTo>
                    <a:pt x="626174" y="1959959"/>
                  </a:lnTo>
                  <a:lnTo>
                    <a:pt x="1134046" y="1959959"/>
                  </a:lnTo>
                  <a:cubicBezTo>
                    <a:pt x="1197388" y="1959959"/>
                    <a:pt x="1249204" y="2011394"/>
                    <a:pt x="1249204" y="2074259"/>
                  </a:cubicBezTo>
                  <a:lnTo>
                    <a:pt x="1249204" y="2667095"/>
                  </a:lnTo>
                  <a:lnTo>
                    <a:pt x="1632204" y="2667095"/>
                  </a:lnTo>
                  <a:lnTo>
                    <a:pt x="1632204" y="1233678"/>
                  </a:lnTo>
                  <a:lnTo>
                    <a:pt x="1496949" y="1233678"/>
                  </a:lnTo>
                  <a:close/>
                  <a:moveTo>
                    <a:pt x="1277398" y="1311974"/>
                  </a:moveTo>
                  <a:cubicBezTo>
                    <a:pt x="1277398" y="1344930"/>
                    <a:pt x="1250442" y="1371981"/>
                    <a:pt x="1217390" y="1371981"/>
                  </a:cubicBezTo>
                  <a:lnTo>
                    <a:pt x="1196530" y="1371981"/>
                  </a:lnTo>
                  <a:cubicBezTo>
                    <a:pt x="1163955" y="1371981"/>
                    <a:pt x="1137190" y="1345597"/>
                    <a:pt x="1136523" y="1313117"/>
                  </a:cubicBezTo>
                  <a:cubicBezTo>
                    <a:pt x="1135666" y="1269016"/>
                    <a:pt x="1099661" y="1233583"/>
                    <a:pt x="1055560" y="1233583"/>
                  </a:cubicBezTo>
                  <a:lnTo>
                    <a:pt x="1016222" y="1233583"/>
                  </a:lnTo>
                  <a:cubicBezTo>
                    <a:pt x="983266" y="1233583"/>
                    <a:pt x="956215" y="1206627"/>
                    <a:pt x="956215" y="1173575"/>
                  </a:cubicBezTo>
                  <a:lnTo>
                    <a:pt x="956215" y="1152716"/>
                  </a:lnTo>
                  <a:cubicBezTo>
                    <a:pt x="956215" y="1119759"/>
                    <a:pt x="983171" y="1092708"/>
                    <a:pt x="1016222" y="1092708"/>
                  </a:cubicBezTo>
                  <a:lnTo>
                    <a:pt x="1181005" y="1092708"/>
                  </a:lnTo>
                  <a:cubicBezTo>
                    <a:pt x="1184148" y="1092708"/>
                    <a:pt x="1186815" y="1092518"/>
                    <a:pt x="1189959" y="1092232"/>
                  </a:cubicBezTo>
                  <a:cubicBezTo>
                    <a:pt x="1192149" y="1091946"/>
                    <a:pt x="1194340" y="1091851"/>
                    <a:pt x="1196530" y="1091851"/>
                  </a:cubicBezTo>
                  <a:lnTo>
                    <a:pt x="1217390" y="1091851"/>
                  </a:lnTo>
                  <a:cubicBezTo>
                    <a:pt x="1250347" y="1091851"/>
                    <a:pt x="1277398" y="1118807"/>
                    <a:pt x="1277398" y="1151858"/>
                  </a:cubicBezTo>
                  <a:lnTo>
                    <a:pt x="1277398" y="1311974"/>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15" name="Freeform: Shape 214">
              <a:extLst>
                <a:ext uri="{FF2B5EF4-FFF2-40B4-BE49-F238E27FC236}">
                  <a16:creationId xmlns:a16="http://schemas.microsoft.com/office/drawing/2014/main" id="{FE00B755-ED66-4538-BE40-C15793F6CE62}"/>
                </a:ext>
              </a:extLst>
            </p:cNvPr>
            <p:cNvSpPr/>
            <p:nvPr/>
          </p:nvSpPr>
          <p:spPr>
            <a:xfrm>
              <a:off x="5121228" y="1934892"/>
              <a:ext cx="931164" cy="707326"/>
            </a:xfrm>
            <a:custGeom>
              <a:avLst/>
              <a:gdLst>
                <a:gd name="connsiteX0" fmla="*/ 931164 w 931164"/>
                <a:gd name="connsiteY0" fmla="*/ 114300 h 707326"/>
                <a:gd name="connsiteX1" fmla="*/ 816007 w 931164"/>
                <a:gd name="connsiteY1" fmla="*/ 0 h 707326"/>
                <a:gd name="connsiteX2" fmla="*/ 308134 w 931164"/>
                <a:gd name="connsiteY2" fmla="*/ 0 h 707326"/>
                <a:gd name="connsiteX3" fmla="*/ 308134 w 931164"/>
                <a:gd name="connsiteY3" fmla="*/ 143827 h 707326"/>
                <a:gd name="connsiteX4" fmla="*/ 308229 w 931164"/>
                <a:gd name="connsiteY4" fmla="*/ 143827 h 707326"/>
                <a:gd name="connsiteX5" fmla="*/ 308229 w 931164"/>
                <a:gd name="connsiteY5" fmla="*/ 206883 h 707326"/>
                <a:gd name="connsiteX6" fmla="*/ 308229 w 931164"/>
                <a:gd name="connsiteY6" fmla="*/ 219742 h 707326"/>
                <a:gd name="connsiteX7" fmla="*/ 308229 w 931164"/>
                <a:gd name="connsiteY7" fmla="*/ 227933 h 707326"/>
                <a:gd name="connsiteX8" fmla="*/ 308134 w 931164"/>
                <a:gd name="connsiteY8" fmla="*/ 229171 h 707326"/>
                <a:gd name="connsiteX9" fmla="*/ 308134 w 931164"/>
                <a:gd name="connsiteY9" fmla="*/ 230696 h 707326"/>
                <a:gd name="connsiteX10" fmla="*/ 307943 w 931164"/>
                <a:gd name="connsiteY10" fmla="*/ 232410 h 707326"/>
                <a:gd name="connsiteX11" fmla="*/ 307658 w 931164"/>
                <a:gd name="connsiteY11" fmla="*/ 235363 h 707326"/>
                <a:gd name="connsiteX12" fmla="*/ 307181 w 931164"/>
                <a:gd name="connsiteY12" fmla="*/ 238411 h 707326"/>
                <a:gd name="connsiteX13" fmla="*/ 306610 w 931164"/>
                <a:gd name="connsiteY13" fmla="*/ 241268 h 707326"/>
                <a:gd name="connsiteX14" fmla="*/ 305848 w 931164"/>
                <a:gd name="connsiteY14" fmla="*/ 244221 h 707326"/>
                <a:gd name="connsiteX15" fmla="*/ 304991 w 931164"/>
                <a:gd name="connsiteY15" fmla="*/ 246983 h 707326"/>
                <a:gd name="connsiteX16" fmla="*/ 303943 w 931164"/>
                <a:gd name="connsiteY16" fmla="*/ 249746 h 707326"/>
                <a:gd name="connsiteX17" fmla="*/ 302895 w 931164"/>
                <a:gd name="connsiteY17" fmla="*/ 252413 h 707326"/>
                <a:gd name="connsiteX18" fmla="*/ 301657 w 931164"/>
                <a:gd name="connsiteY18" fmla="*/ 254984 h 707326"/>
                <a:gd name="connsiteX19" fmla="*/ 300324 w 931164"/>
                <a:gd name="connsiteY19" fmla="*/ 257556 h 707326"/>
                <a:gd name="connsiteX20" fmla="*/ 298799 w 931164"/>
                <a:gd name="connsiteY20" fmla="*/ 260032 h 707326"/>
                <a:gd name="connsiteX21" fmla="*/ 297275 w 931164"/>
                <a:gd name="connsiteY21" fmla="*/ 262414 h 707326"/>
                <a:gd name="connsiteX22" fmla="*/ 295561 w 931164"/>
                <a:gd name="connsiteY22" fmla="*/ 264700 h 707326"/>
                <a:gd name="connsiteX23" fmla="*/ 293751 w 931164"/>
                <a:gd name="connsiteY23" fmla="*/ 266986 h 707326"/>
                <a:gd name="connsiteX24" fmla="*/ 291846 w 931164"/>
                <a:gd name="connsiteY24" fmla="*/ 269081 h 707326"/>
                <a:gd name="connsiteX25" fmla="*/ 289846 w 931164"/>
                <a:gd name="connsiteY25" fmla="*/ 271177 h 707326"/>
                <a:gd name="connsiteX26" fmla="*/ 287655 w 931164"/>
                <a:gd name="connsiteY26" fmla="*/ 273082 h 707326"/>
                <a:gd name="connsiteX27" fmla="*/ 285560 w 931164"/>
                <a:gd name="connsiteY27" fmla="*/ 274892 h 707326"/>
                <a:gd name="connsiteX28" fmla="*/ 283179 w 931164"/>
                <a:gd name="connsiteY28" fmla="*/ 276606 h 707326"/>
                <a:gd name="connsiteX29" fmla="*/ 280892 w 931164"/>
                <a:gd name="connsiteY29" fmla="*/ 278225 h 707326"/>
                <a:gd name="connsiteX30" fmla="*/ 278321 w 931164"/>
                <a:gd name="connsiteY30" fmla="*/ 279749 h 707326"/>
                <a:gd name="connsiteX31" fmla="*/ 275940 w 931164"/>
                <a:gd name="connsiteY31" fmla="*/ 281178 h 707326"/>
                <a:gd name="connsiteX32" fmla="*/ 273177 w 931164"/>
                <a:gd name="connsiteY32" fmla="*/ 282511 h 707326"/>
                <a:gd name="connsiteX33" fmla="*/ 270701 w 931164"/>
                <a:gd name="connsiteY33" fmla="*/ 283655 h 707326"/>
                <a:gd name="connsiteX34" fmla="*/ 267653 w 931164"/>
                <a:gd name="connsiteY34" fmla="*/ 284797 h 707326"/>
                <a:gd name="connsiteX35" fmla="*/ 265272 w 931164"/>
                <a:gd name="connsiteY35" fmla="*/ 285655 h 707326"/>
                <a:gd name="connsiteX36" fmla="*/ 261938 w 931164"/>
                <a:gd name="connsiteY36" fmla="*/ 286512 h 707326"/>
                <a:gd name="connsiteX37" fmla="*/ 259556 w 931164"/>
                <a:gd name="connsiteY37" fmla="*/ 287084 h 707326"/>
                <a:gd name="connsiteX38" fmla="*/ 255651 w 931164"/>
                <a:gd name="connsiteY38" fmla="*/ 287655 h 707326"/>
                <a:gd name="connsiteX39" fmla="*/ 253651 w 931164"/>
                <a:gd name="connsiteY39" fmla="*/ 287941 h 707326"/>
                <a:gd name="connsiteX40" fmla="*/ 247555 w 931164"/>
                <a:gd name="connsiteY40" fmla="*/ 288226 h 707326"/>
                <a:gd name="connsiteX41" fmla="*/ 157449 w 931164"/>
                <a:gd name="connsiteY41" fmla="*/ 288226 h 707326"/>
                <a:gd name="connsiteX42" fmla="*/ 157449 w 931164"/>
                <a:gd name="connsiteY42" fmla="*/ 363950 h 707326"/>
                <a:gd name="connsiteX43" fmla="*/ 96964 w 931164"/>
                <a:gd name="connsiteY43" fmla="*/ 424434 h 707326"/>
                <a:gd name="connsiteX44" fmla="*/ 0 w 931164"/>
                <a:gd name="connsiteY44" fmla="*/ 424434 h 707326"/>
                <a:gd name="connsiteX45" fmla="*/ 0 w 931164"/>
                <a:gd name="connsiteY45" fmla="*/ 707326 h 707326"/>
                <a:gd name="connsiteX46" fmla="*/ 930879 w 931164"/>
                <a:gd name="connsiteY46" fmla="*/ 707326 h 707326"/>
                <a:gd name="connsiteX47" fmla="*/ 930879 w 931164"/>
                <a:gd name="connsiteY47" fmla="*/ 114300 h 70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31164" h="707326">
                  <a:moveTo>
                    <a:pt x="931164" y="114300"/>
                  </a:moveTo>
                  <a:cubicBezTo>
                    <a:pt x="931164" y="51435"/>
                    <a:pt x="879348" y="0"/>
                    <a:pt x="816007" y="0"/>
                  </a:cubicBezTo>
                  <a:lnTo>
                    <a:pt x="308134" y="0"/>
                  </a:lnTo>
                  <a:lnTo>
                    <a:pt x="308134" y="143827"/>
                  </a:lnTo>
                  <a:lnTo>
                    <a:pt x="308229" y="143827"/>
                  </a:lnTo>
                  <a:lnTo>
                    <a:pt x="308229" y="206883"/>
                  </a:lnTo>
                  <a:lnTo>
                    <a:pt x="308229" y="219742"/>
                  </a:lnTo>
                  <a:lnTo>
                    <a:pt x="308229" y="227933"/>
                  </a:lnTo>
                  <a:cubicBezTo>
                    <a:pt x="308229" y="228314"/>
                    <a:pt x="308134" y="228790"/>
                    <a:pt x="308134" y="229171"/>
                  </a:cubicBezTo>
                  <a:lnTo>
                    <a:pt x="308134" y="230696"/>
                  </a:lnTo>
                  <a:cubicBezTo>
                    <a:pt x="308134" y="231267"/>
                    <a:pt x="308039" y="231838"/>
                    <a:pt x="307943" y="232410"/>
                  </a:cubicBezTo>
                  <a:cubicBezTo>
                    <a:pt x="307848" y="233363"/>
                    <a:pt x="307753" y="234315"/>
                    <a:pt x="307658" y="235363"/>
                  </a:cubicBezTo>
                  <a:cubicBezTo>
                    <a:pt x="307563" y="236410"/>
                    <a:pt x="307372" y="237363"/>
                    <a:pt x="307181" y="238411"/>
                  </a:cubicBezTo>
                  <a:cubicBezTo>
                    <a:pt x="306991" y="239363"/>
                    <a:pt x="306800" y="240316"/>
                    <a:pt x="306610" y="241268"/>
                  </a:cubicBezTo>
                  <a:cubicBezTo>
                    <a:pt x="306420" y="242221"/>
                    <a:pt x="306134" y="243173"/>
                    <a:pt x="305848" y="244221"/>
                  </a:cubicBezTo>
                  <a:cubicBezTo>
                    <a:pt x="305562" y="245173"/>
                    <a:pt x="305371" y="246031"/>
                    <a:pt x="304991" y="246983"/>
                  </a:cubicBezTo>
                  <a:cubicBezTo>
                    <a:pt x="304705" y="247936"/>
                    <a:pt x="304324" y="248793"/>
                    <a:pt x="303943" y="249746"/>
                  </a:cubicBezTo>
                  <a:cubicBezTo>
                    <a:pt x="303562" y="250603"/>
                    <a:pt x="303276" y="251555"/>
                    <a:pt x="302895" y="252413"/>
                  </a:cubicBezTo>
                  <a:cubicBezTo>
                    <a:pt x="302514" y="253270"/>
                    <a:pt x="302038" y="254127"/>
                    <a:pt x="301657" y="254984"/>
                  </a:cubicBezTo>
                  <a:cubicBezTo>
                    <a:pt x="301180" y="255842"/>
                    <a:pt x="300800" y="256699"/>
                    <a:pt x="300324" y="257556"/>
                  </a:cubicBezTo>
                  <a:cubicBezTo>
                    <a:pt x="299847" y="258413"/>
                    <a:pt x="299371" y="259175"/>
                    <a:pt x="298799" y="260032"/>
                  </a:cubicBezTo>
                  <a:cubicBezTo>
                    <a:pt x="298323" y="260794"/>
                    <a:pt x="297752" y="261652"/>
                    <a:pt x="297275" y="262414"/>
                  </a:cubicBezTo>
                  <a:cubicBezTo>
                    <a:pt x="296704" y="263176"/>
                    <a:pt x="296133" y="263938"/>
                    <a:pt x="295561" y="264700"/>
                  </a:cubicBezTo>
                  <a:cubicBezTo>
                    <a:pt x="294990" y="265462"/>
                    <a:pt x="294418" y="266224"/>
                    <a:pt x="293751" y="266986"/>
                  </a:cubicBezTo>
                  <a:cubicBezTo>
                    <a:pt x="293180" y="267748"/>
                    <a:pt x="292513" y="268414"/>
                    <a:pt x="291846" y="269081"/>
                  </a:cubicBezTo>
                  <a:cubicBezTo>
                    <a:pt x="291179" y="269748"/>
                    <a:pt x="290513" y="270510"/>
                    <a:pt x="289846" y="271177"/>
                  </a:cubicBezTo>
                  <a:cubicBezTo>
                    <a:pt x="289179" y="271843"/>
                    <a:pt x="288417" y="272510"/>
                    <a:pt x="287655" y="273082"/>
                  </a:cubicBezTo>
                  <a:cubicBezTo>
                    <a:pt x="286988" y="273748"/>
                    <a:pt x="286227" y="274320"/>
                    <a:pt x="285560" y="274892"/>
                  </a:cubicBezTo>
                  <a:cubicBezTo>
                    <a:pt x="284798" y="275463"/>
                    <a:pt x="284036" y="276034"/>
                    <a:pt x="283179" y="276606"/>
                  </a:cubicBezTo>
                  <a:cubicBezTo>
                    <a:pt x="282416" y="277177"/>
                    <a:pt x="281654" y="277749"/>
                    <a:pt x="280892" y="278225"/>
                  </a:cubicBezTo>
                  <a:cubicBezTo>
                    <a:pt x="280035" y="278797"/>
                    <a:pt x="279178" y="279273"/>
                    <a:pt x="278321" y="279749"/>
                  </a:cubicBezTo>
                  <a:cubicBezTo>
                    <a:pt x="277559" y="280225"/>
                    <a:pt x="276796" y="280702"/>
                    <a:pt x="275940" y="281178"/>
                  </a:cubicBezTo>
                  <a:cubicBezTo>
                    <a:pt x="274987" y="281654"/>
                    <a:pt x="274130" y="282130"/>
                    <a:pt x="273177" y="282511"/>
                  </a:cubicBezTo>
                  <a:cubicBezTo>
                    <a:pt x="272320" y="282892"/>
                    <a:pt x="271558" y="283273"/>
                    <a:pt x="270701" y="283655"/>
                  </a:cubicBezTo>
                  <a:cubicBezTo>
                    <a:pt x="269748" y="284035"/>
                    <a:pt x="268700" y="284417"/>
                    <a:pt x="267653" y="284797"/>
                  </a:cubicBezTo>
                  <a:cubicBezTo>
                    <a:pt x="266891" y="285083"/>
                    <a:pt x="266033" y="285369"/>
                    <a:pt x="265272" y="285655"/>
                  </a:cubicBezTo>
                  <a:cubicBezTo>
                    <a:pt x="264129" y="286036"/>
                    <a:pt x="263080" y="286226"/>
                    <a:pt x="261938" y="286512"/>
                  </a:cubicBezTo>
                  <a:cubicBezTo>
                    <a:pt x="261176" y="286702"/>
                    <a:pt x="260414" y="286988"/>
                    <a:pt x="259556" y="287084"/>
                  </a:cubicBezTo>
                  <a:cubicBezTo>
                    <a:pt x="258223" y="287369"/>
                    <a:pt x="256890" y="287464"/>
                    <a:pt x="255651" y="287655"/>
                  </a:cubicBezTo>
                  <a:cubicBezTo>
                    <a:pt x="254984" y="287750"/>
                    <a:pt x="254318" y="287846"/>
                    <a:pt x="253651" y="287941"/>
                  </a:cubicBezTo>
                  <a:cubicBezTo>
                    <a:pt x="251651" y="288131"/>
                    <a:pt x="249650" y="288226"/>
                    <a:pt x="247555" y="288226"/>
                  </a:cubicBezTo>
                  <a:lnTo>
                    <a:pt x="157449" y="288226"/>
                  </a:lnTo>
                  <a:lnTo>
                    <a:pt x="157449" y="363950"/>
                  </a:lnTo>
                  <a:cubicBezTo>
                    <a:pt x="157449" y="397192"/>
                    <a:pt x="130207" y="424434"/>
                    <a:pt x="96964" y="424434"/>
                  </a:cubicBezTo>
                  <a:lnTo>
                    <a:pt x="0" y="424434"/>
                  </a:lnTo>
                  <a:lnTo>
                    <a:pt x="0" y="707326"/>
                  </a:lnTo>
                  <a:lnTo>
                    <a:pt x="930879" y="707326"/>
                  </a:lnTo>
                  <a:lnTo>
                    <a:pt x="930879" y="11430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16" name="Freeform: Shape 215">
              <a:extLst>
                <a:ext uri="{FF2B5EF4-FFF2-40B4-BE49-F238E27FC236}">
                  <a16:creationId xmlns:a16="http://schemas.microsoft.com/office/drawing/2014/main" id="{41893E24-B888-432C-B24B-6317D0427402}"/>
                </a:ext>
              </a:extLst>
            </p:cNvPr>
            <p:cNvSpPr/>
            <p:nvPr/>
          </p:nvSpPr>
          <p:spPr>
            <a:xfrm>
              <a:off x="4648978" y="4562649"/>
              <a:ext cx="325278" cy="429958"/>
            </a:xfrm>
            <a:custGeom>
              <a:avLst/>
              <a:gdLst>
                <a:gd name="connsiteX0" fmla="*/ 211741 w 325278"/>
                <a:gd name="connsiteY0" fmla="*/ 95 h 429958"/>
                <a:gd name="connsiteX1" fmla="*/ 172593 w 325278"/>
                <a:gd name="connsiteY1" fmla="*/ 95 h 429958"/>
                <a:gd name="connsiteX2" fmla="*/ 107252 w 325278"/>
                <a:gd name="connsiteY2" fmla="*/ 95 h 429958"/>
                <a:gd name="connsiteX3" fmla="*/ 95155 w 325278"/>
                <a:gd name="connsiteY3" fmla="*/ 95 h 429958"/>
                <a:gd name="connsiteX4" fmla="*/ 0 w 325278"/>
                <a:gd name="connsiteY4" fmla="*/ 95 h 429958"/>
                <a:gd name="connsiteX5" fmla="*/ 11621 w 325278"/>
                <a:gd name="connsiteY5" fmla="*/ 34004 h 429958"/>
                <a:gd name="connsiteX6" fmla="*/ 11049 w 325278"/>
                <a:gd name="connsiteY6" fmla="*/ 232791 h 429958"/>
                <a:gd name="connsiteX7" fmla="*/ 11049 w 325278"/>
                <a:gd name="connsiteY7" fmla="*/ 236315 h 429958"/>
                <a:gd name="connsiteX8" fmla="*/ 11049 w 325278"/>
                <a:gd name="connsiteY8" fmla="*/ 237839 h 429958"/>
                <a:gd name="connsiteX9" fmla="*/ 11049 w 325278"/>
                <a:gd name="connsiteY9" fmla="*/ 237839 h 429958"/>
                <a:gd name="connsiteX10" fmla="*/ 11144 w 325278"/>
                <a:gd name="connsiteY10" fmla="*/ 239268 h 429958"/>
                <a:gd name="connsiteX11" fmla="*/ 11144 w 325278"/>
                <a:gd name="connsiteY11" fmla="*/ 239268 h 429958"/>
                <a:gd name="connsiteX12" fmla="*/ 11239 w 325278"/>
                <a:gd name="connsiteY12" fmla="*/ 240697 h 429958"/>
                <a:gd name="connsiteX13" fmla="*/ 11239 w 325278"/>
                <a:gd name="connsiteY13" fmla="*/ 240697 h 429958"/>
                <a:gd name="connsiteX14" fmla="*/ 11335 w 325278"/>
                <a:gd name="connsiteY14" fmla="*/ 242126 h 429958"/>
                <a:gd name="connsiteX15" fmla="*/ 11335 w 325278"/>
                <a:gd name="connsiteY15" fmla="*/ 242126 h 429958"/>
                <a:gd name="connsiteX16" fmla="*/ 11525 w 325278"/>
                <a:gd name="connsiteY16" fmla="*/ 243554 h 429958"/>
                <a:gd name="connsiteX17" fmla="*/ 11525 w 325278"/>
                <a:gd name="connsiteY17" fmla="*/ 243554 h 429958"/>
                <a:gd name="connsiteX18" fmla="*/ 11716 w 325278"/>
                <a:gd name="connsiteY18" fmla="*/ 244983 h 429958"/>
                <a:gd name="connsiteX19" fmla="*/ 11716 w 325278"/>
                <a:gd name="connsiteY19" fmla="*/ 244983 h 429958"/>
                <a:gd name="connsiteX20" fmla="*/ 12002 w 325278"/>
                <a:gd name="connsiteY20" fmla="*/ 246412 h 429958"/>
                <a:gd name="connsiteX21" fmla="*/ 12002 w 325278"/>
                <a:gd name="connsiteY21" fmla="*/ 246412 h 429958"/>
                <a:gd name="connsiteX22" fmla="*/ 12287 w 325278"/>
                <a:gd name="connsiteY22" fmla="*/ 247841 h 429958"/>
                <a:gd name="connsiteX23" fmla="*/ 12287 w 325278"/>
                <a:gd name="connsiteY23" fmla="*/ 247841 h 429958"/>
                <a:gd name="connsiteX24" fmla="*/ 12573 w 325278"/>
                <a:gd name="connsiteY24" fmla="*/ 249269 h 429958"/>
                <a:gd name="connsiteX25" fmla="*/ 12573 w 325278"/>
                <a:gd name="connsiteY25" fmla="*/ 249269 h 429958"/>
                <a:gd name="connsiteX26" fmla="*/ 12954 w 325278"/>
                <a:gd name="connsiteY26" fmla="*/ 250698 h 429958"/>
                <a:gd name="connsiteX27" fmla="*/ 12954 w 325278"/>
                <a:gd name="connsiteY27" fmla="*/ 250698 h 429958"/>
                <a:gd name="connsiteX28" fmla="*/ 64294 w 325278"/>
                <a:gd name="connsiteY28" fmla="*/ 293751 h 429958"/>
                <a:gd name="connsiteX29" fmla="*/ 64294 w 325278"/>
                <a:gd name="connsiteY29" fmla="*/ 293751 h 429958"/>
                <a:gd name="connsiteX30" fmla="*/ 65722 w 325278"/>
                <a:gd name="connsiteY30" fmla="*/ 293846 h 429958"/>
                <a:gd name="connsiteX31" fmla="*/ 65722 w 325278"/>
                <a:gd name="connsiteY31" fmla="*/ 293846 h 429958"/>
                <a:gd name="connsiteX32" fmla="*/ 66199 w 325278"/>
                <a:gd name="connsiteY32" fmla="*/ 293846 h 429958"/>
                <a:gd name="connsiteX33" fmla="*/ 69342 w 325278"/>
                <a:gd name="connsiteY33" fmla="*/ 293941 h 429958"/>
                <a:gd name="connsiteX34" fmla="*/ 76771 w 325278"/>
                <a:gd name="connsiteY34" fmla="*/ 293941 h 429958"/>
                <a:gd name="connsiteX35" fmla="*/ 157734 w 325278"/>
                <a:gd name="connsiteY35" fmla="*/ 374904 h 429958"/>
                <a:gd name="connsiteX36" fmla="*/ 157734 w 325278"/>
                <a:gd name="connsiteY36" fmla="*/ 429959 h 429958"/>
                <a:gd name="connsiteX37" fmla="*/ 268510 w 325278"/>
                <a:gd name="connsiteY37" fmla="*/ 429959 h 429958"/>
                <a:gd name="connsiteX38" fmla="*/ 325279 w 325278"/>
                <a:gd name="connsiteY38" fmla="*/ 381476 h 429958"/>
                <a:gd name="connsiteX39" fmla="*/ 325279 w 325278"/>
                <a:gd name="connsiteY39" fmla="*/ 0 h 429958"/>
                <a:gd name="connsiteX40" fmla="*/ 211741 w 325278"/>
                <a:gd name="connsiteY40" fmla="*/ 0 h 42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5278" h="429958">
                  <a:moveTo>
                    <a:pt x="211741" y="95"/>
                  </a:moveTo>
                  <a:lnTo>
                    <a:pt x="172593" y="95"/>
                  </a:lnTo>
                  <a:lnTo>
                    <a:pt x="107252" y="95"/>
                  </a:lnTo>
                  <a:lnTo>
                    <a:pt x="95155" y="95"/>
                  </a:lnTo>
                  <a:lnTo>
                    <a:pt x="0" y="95"/>
                  </a:lnTo>
                  <a:cubicBezTo>
                    <a:pt x="7239" y="7906"/>
                    <a:pt x="11716" y="18764"/>
                    <a:pt x="11621" y="34004"/>
                  </a:cubicBezTo>
                  <a:lnTo>
                    <a:pt x="11049" y="232791"/>
                  </a:lnTo>
                  <a:lnTo>
                    <a:pt x="11049" y="236315"/>
                  </a:lnTo>
                  <a:lnTo>
                    <a:pt x="11049" y="237839"/>
                  </a:lnTo>
                  <a:lnTo>
                    <a:pt x="11049" y="237839"/>
                  </a:lnTo>
                  <a:lnTo>
                    <a:pt x="11144" y="239268"/>
                  </a:lnTo>
                  <a:lnTo>
                    <a:pt x="11144" y="239268"/>
                  </a:lnTo>
                  <a:lnTo>
                    <a:pt x="11239" y="240697"/>
                  </a:lnTo>
                  <a:lnTo>
                    <a:pt x="11239" y="240697"/>
                  </a:lnTo>
                  <a:lnTo>
                    <a:pt x="11335" y="242126"/>
                  </a:lnTo>
                  <a:lnTo>
                    <a:pt x="11335" y="242126"/>
                  </a:lnTo>
                  <a:lnTo>
                    <a:pt x="11525" y="243554"/>
                  </a:lnTo>
                  <a:lnTo>
                    <a:pt x="11525" y="243554"/>
                  </a:lnTo>
                  <a:lnTo>
                    <a:pt x="11716" y="244983"/>
                  </a:lnTo>
                  <a:lnTo>
                    <a:pt x="11716" y="244983"/>
                  </a:lnTo>
                  <a:lnTo>
                    <a:pt x="12002" y="246412"/>
                  </a:lnTo>
                  <a:lnTo>
                    <a:pt x="12002" y="246412"/>
                  </a:lnTo>
                  <a:cubicBezTo>
                    <a:pt x="12097" y="246888"/>
                    <a:pt x="12192" y="247364"/>
                    <a:pt x="12287" y="247841"/>
                  </a:cubicBezTo>
                  <a:lnTo>
                    <a:pt x="12287" y="247841"/>
                  </a:lnTo>
                  <a:lnTo>
                    <a:pt x="12573" y="249269"/>
                  </a:lnTo>
                  <a:lnTo>
                    <a:pt x="12573" y="249269"/>
                  </a:lnTo>
                  <a:lnTo>
                    <a:pt x="12954" y="250698"/>
                  </a:lnTo>
                  <a:lnTo>
                    <a:pt x="12954" y="250698"/>
                  </a:lnTo>
                  <a:cubicBezTo>
                    <a:pt x="19145" y="273844"/>
                    <a:pt x="39434" y="291655"/>
                    <a:pt x="64294" y="293751"/>
                  </a:cubicBezTo>
                  <a:lnTo>
                    <a:pt x="64294" y="293751"/>
                  </a:lnTo>
                  <a:lnTo>
                    <a:pt x="65722" y="293846"/>
                  </a:lnTo>
                  <a:lnTo>
                    <a:pt x="65722" y="293846"/>
                  </a:lnTo>
                  <a:lnTo>
                    <a:pt x="66199" y="293846"/>
                  </a:lnTo>
                  <a:cubicBezTo>
                    <a:pt x="67342" y="293846"/>
                    <a:pt x="68199" y="293941"/>
                    <a:pt x="69342" y="293941"/>
                  </a:cubicBezTo>
                  <a:lnTo>
                    <a:pt x="76771" y="293941"/>
                  </a:lnTo>
                  <a:cubicBezTo>
                    <a:pt x="121349" y="293941"/>
                    <a:pt x="157734" y="330327"/>
                    <a:pt x="157734" y="374904"/>
                  </a:cubicBezTo>
                  <a:lnTo>
                    <a:pt x="157734" y="429959"/>
                  </a:lnTo>
                  <a:lnTo>
                    <a:pt x="268510" y="429959"/>
                  </a:lnTo>
                  <a:cubicBezTo>
                    <a:pt x="297085" y="429959"/>
                    <a:pt x="320898" y="408813"/>
                    <a:pt x="325279" y="381476"/>
                  </a:cubicBezTo>
                  <a:cubicBezTo>
                    <a:pt x="325279" y="381476"/>
                    <a:pt x="325279" y="80201"/>
                    <a:pt x="325279" y="0"/>
                  </a:cubicBezTo>
                  <a:lnTo>
                    <a:pt x="211741"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17" name="Freeform: Shape 216">
              <a:extLst>
                <a:ext uri="{FF2B5EF4-FFF2-40B4-BE49-F238E27FC236}">
                  <a16:creationId xmlns:a16="http://schemas.microsoft.com/office/drawing/2014/main" id="{609B6428-F9A2-4B39-BD6D-B0734AE95E8D}"/>
                </a:ext>
              </a:extLst>
            </p:cNvPr>
            <p:cNvSpPr/>
            <p:nvPr/>
          </p:nvSpPr>
          <p:spPr>
            <a:xfrm>
              <a:off x="4486386" y="4284043"/>
              <a:ext cx="276796" cy="278606"/>
            </a:xfrm>
            <a:custGeom>
              <a:avLst/>
              <a:gdLst>
                <a:gd name="connsiteX0" fmla="*/ 115158 w 276796"/>
                <a:gd name="connsiteY0" fmla="*/ 95 h 278606"/>
                <a:gd name="connsiteX1" fmla="*/ 0 w 276796"/>
                <a:gd name="connsiteY1" fmla="*/ 114395 h 278606"/>
                <a:gd name="connsiteX2" fmla="*/ 0 w 276796"/>
                <a:gd name="connsiteY2" fmla="*/ 164402 h 278606"/>
                <a:gd name="connsiteX3" fmla="*/ 191 w 276796"/>
                <a:gd name="connsiteY3" fmla="*/ 167545 h 278606"/>
                <a:gd name="connsiteX4" fmla="*/ 0 w 276796"/>
                <a:gd name="connsiteY4" fmla="*/ 170688 h 278606"/>
                <a:gd name="connsiteX5" fmla="*/ 0 w 276796"/>
                <a:gd name="connsiteY5" fmla="*/ 278606 h 278606"/>
                <a:gd name="connsiteX6" fmla="*/ 115158 w 276796"/>
                <a:gd name="connsiteY6" fmla="*/ 278606 h 278606"/>
                <a:gd name="connsiteX7" fmla="*/ 154305 w 276796"/>
                <a:gd name="connsiteY7" fmla="*/ 278606 h 278606"/>
                <a:gd name="connsiteX8" fmla="*/ 276797 w 276796"/>
                <a:gd name="connsiteY8" fmla="*/ 278606 h 278606"/>
                <a:gd name="connsiteX9" fmla="*/ 276797 w 276796"/>
                <a:gd name="connsiteY9" fmla="*/ 0 h 278606"/>
                <a:gd name="connsiteX10" fmla="*/ 115158 w 276796"/>
                <a:gd name="connsiteY10" fmla="*/ 0 h 27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6796" h="278606">
                  <a:moveTo>
                    <a:pt x="115158" y="95"/>
                  </a:moveTo>
                  <a:cubicBezTo>
                    <a:pt x="51816" y="95"/>
                    <a:pt x="0" y="51530"/>
                    <a:pt x="0" y="114395"/>
                  </a:cubicBezTo>
                  <a:lnTo>
                    <a:pt x="0" y="164402"/>
                  </a:lnTo>
                  <a:cubicBezTo>
                    <a:pt x="0" y="165449"/>
                    <a:pt x="95" y="166497"/>
                    <a:pt x="191" y="167545"/>
                  </a:cubicBezTo>
                  <a:cubicBezTo>
                    <a:pt x="95" y="168593"/>
                    <a:pt x="0" y="169640"/>
                    <a:pt x="0" y="170688"/>
                  </a:cubicBezTo>
                  <a:lnTo>
                    <a:pt x="0" y="278606"/>
                  </a:lnTo>
                  <a:lnTo>
                    <a:pt x="115158" y="278606"/>
                  </a:lnTo>
                  <a:lnTo>
                    <a:pt x="154305" y="278606"/>
                  </a:lnTo>
                  <a:lnTo>
                    <a:pt x="276797" y="278606"/>
                  </a:lnTo>
                  <a:lnTo>
                    <a:pt x="276797" y="0"/>
                  </a:lnTo>
                  <a:lnTo>
                    <a:pt x="115158"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18" name="Freeform: Shape 217">
              <a:extLst>
                <a:ext uri="{FF2B5EF4-FFF2-40B4-BE49-F238E27FC236}">
                  <a16:creationId xmlns:a16="http://schemas.microsoft.com/office/drawing/2014/main" id="{6A032AFB-2AAB-4CF4-A427-035A6409DB5E}"/>
                </a:ext>
              </a:extLst>
            </p:cNvPr>
            <p:cNvSpPr/>
            <p:nvPr/>
          </p:nvSpPr>
          <p:spPr>
            <a:xfrm>
              <a:off x="4651074" y="3828367"/>
              <a:ext cx="633888" cy="734377"/>
            </a:xfrm>
            <a:custGeom>
              <a:avLst/>
              <a:gdLst>
                <a:gd name="connsiteX0" fmla="*/ 575024 w 633888"/>
                <a:gd name="connsiteY0" fmla="*/ 0 h 734377"/>
                <a:gd name="connsiteX1" fmla="*/ 472916 w 633888"/>
                <a:gd name="connsiteY1" fmla="*/ 0 h 734377"/>
                <a:gd name="connsiteX2" fmla="*/ 273463 w 633888"/>
                <a:gd name="connsiteY2" fmla="*/ 0 h 734377"/>
                <a:gd name="connsiteX3" fmla="*/ 247079 w 633888"/>
                <a:gd name="connsiteY3" fmla="*/ 0 h 734377"/>
                <a:gd name="connsiteX4" fmla="*/ 233648 w 633888"/>
                <a:gd name="connsiteY4" fmla="*/ 857 h 734377"/>
                <a:gd name="connsiteX5" fmla="*/ 82487 w 633888"/>
                <a:gd name="connsiteY5" fmla="*/ 1238 h 734377"/>
                <a:gd name="connsiteX6" fmla="*/ 762 w 633888"/>
                <a:gd name="connsiteY6" fmla="*/ 762 h 734377"/>
                <a:gd name="connsiteX7" fmla="*/ 762 w 633888"/>
                <a:gd name="connsiteY7" fmla="*/ 141637 h 734377"/>
                <a:gd name="connsiteX8" fmla="*/ 0 w 633888"/>
                <a:gd name="connsiteY8" fmla="*/ 141637 h 734377"/>
                <a:gd name="connsiteX9" fmla="*/ 0 w 633888"/>
                <a:gd name="connsiteY9" fmla="*/ 455771 h 734377"/>
                <a:gd name="connsiteX10" fmla="*/ 93250 w 633888"/>
                <a:gd name="connsiteY10" fmla="*/ 455771 h 734377"/>
                <a:gd name="connsiteX11" fmla="*/ 105346 w 633888"/>
                <a:gd name="connsiteY11" fmla="*/ 455771 h 734377"/>
                <a:gd name="connsiteX12" fmla="*/ 110776 w 633888"/>
                <a:gd name="connsiteY12" fmla="*/ 455771 h 734377"/>
                <a:gd name="connsiteX13" fmla="*/ 110776 w 633888"/>
                <a:gd name="connsiteY13" fmla="*/ 734378 h 734377"/>
                <a:gd name="connsiteX14" fmla="*/ 182309 w 633888"/>
                <a:gd name="connsiteY14" fmla="*/ 734378 h 734377"/>
                <a:gd name="connsiteX15" fmla="*/ 218504 w 633888"/>
                <a:gd name="connsiteY15" fmla="*/ 734378 h 734377"/>
                <a:gd name="connsiteX16" fmla="*/ 324993 w 633888"/>
                <a:gd name="connsiteY16" fmla="*/ 734378 h 734377"/>
                <a:gd name="connsiteX17" fmla="*/ 324993 w 633888"/>
                <a:gd name="connsiteY17" fmla="*/ 711232 h 734377"/>
                <a:gd name="connsiteX18" fmla="*/ 437674 w 633888"/>
                <a:gd name="connsiteY18" fmla="*/ 615029 h 734377"/>
                <a:gd name="connsiteX19" fmla="*/ 633889 w 633888"/>
                <a:gd name="connsiteY19" fmla="*/ 615029 h 734377"/>
                <a:gd name="connsiteX20" fmla="*/ 633889 w 633888"/>
                <a:gd name="connsiteY20" fmla="*/ 512731 h 734377"/>
                <a:gd name="connsiteX21" fmla="*/ 633889 w 633888"/>
                <a:gd name="connsiteY21" fmla="*/ 232886 h 734377"/>
                <a:gd name="connsiteX22" fmla="*/ 633889 w 633888"/>
                <a:gd name="connsiteY22" fmla="*/ 58769 h 734377"/>
                <a:gd name="connsiteX23" fmla="*/ 575024 w 633888"/>
                <a:gd name="connsiteY23" fmla="*/ 0 h 734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3888" h="734377">
                  <a:moveTo>
                    <a:pt x="575024" y="0"/>
                  </a:moveTo>
                  <a:lnTo>
                    <a:pt x="472916" y="0"/>
                  </a:lnTo>
                  <a:lnTo>
                    <a:pt x="273463" y="0"/>
                  </a:lnTo>
                  <a:lnTo>
                    <a:pt x="247079" y="0"/>
                  </a:lnTo>
                  <a:cubicBezTo>
                    <a:pt x="242506" y="0"/>
                    <a:pt x="238030" y="381"/>
                    <a:pt x="233648" y="857"/>
                  </a:cubicBezTo>
                  <a:lnTo>
                    <a:pt x="82487" y="1238"/>
                  </a:lnTo>
                  <a:lnTo>
                    <a:pt x="762" y="762"/>
                  </a:lnTo>
                  <a:lnTo>
                    <a:pt x="762" y="141637"/>
                  </a:lnTo>
                  <a:lnTo>
                    <a:pt x="0" y="141637"/>
                  </a:lnTo>
                  <a:lnTo>
                    <a:pt x="0" y="455771"/>
                  </a:lnTo>
                  <a:lnTo>
                    <a:pt x="93250" y="455771"/>
                  </a:lnTo>
                  <a:lnTo>
                    <a:pt x="105346" y="455771"/>
                  </a:lnTo>
                  <a:lnTo>
                    <a:pt x="110776" y="455771"/>
                  </a:lnTo>
                  <a:lnTo>
                    <a:pt x="110776" y="734378"/>
                  </a:lnTo>
                  <a:lnTo>
                    <a:pt x="182309" y="734378"/>
                  </a:lnTo>
                  <a:lnTo>
                    <a:pt x="218504" y="734378"/>
                  </a:lnTo>
                  <a:lnTo>
                    <a:pt x="324993" y="734378"/>
                  </a:lnTo>
                  <a:lnTo>
                    <a:pt x="324993" y="711232"/>
                  </a:lnTo>
                  <a:cubicBezTo>
                    <a:pt x="333756" y="656939"/>
                    <a:pt x="381000" y="615029"/>
                    <a:pt x="437674" y="615029"/>
                  </a:cubicBezTo>
                  <a:lnTo>
                    <a:pt x="633889" y="615029"/>
                  </a:lnTo>
                  <a:lnTo>
                    <a:pt x="633889" y="512731"/>
                  </a:lnTo>
                  <a:lnTo>
                    <a:pt x="633889" y="232886"/>
                  </a:lnTo>
                  <a:lnTo>
                    <a:pt x="633889" y="58769"/>
                  </a:lnTo>
                  <a:cubicBezTo>
                    <a:pt x="633699" y="26384"/>
                    <a:pt x="607314" y="0"/>
                    <a:pt x="575024" y="0"/>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2434895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ppendix">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0"/>
          </p:nvPr>
        </p:nvSpPr>
        <p:spPr/>
        <p:txBody>
          <a:bodyPr/>
          <a:lstStyle>
            <a:lvl1pPr>
              <a:defRPr b="0" i="0"/>
            </a:lvl1pPr>
          </a:lstStyle>
          <a:p>
            <a:fld id="{F551322C-20B2-48C3-B63D-68158FEBF630}" type="slidenum">
              <a:rPr lang="en-US" smtClean="0"/>
              <a:pPr/>
              <a:t>‹Nr.›</a:t>
            </a:fld>
            <a:endParaRPr lang="en-US" dirty="0"/>
          </a:p>
        </p:txBody>
      </p:sp>
      <p:sp>
        <p:nvSpPr>
          <p:cNvPr id="22" name="Text Placeholder 15"/>
          <p:cNvSpPr>
            <a:spLocks noGrp="1"/>
          </p:cNvSpPr>
          <p:nvPr>
            <p:ph type="body" sz="quarter" idx="12" hasCustomPrompt="1"/>
          </p:nvPr>
        </p:nvSpPr>
        <p:spPr>
          <a:xfrm>
            <a:off x="1927517" y="1792800"/>
            <a:ext cx="7395317" cy="792162"/>
          </a:xfrm>
          <a:prstGeom prst="rect">
            <a:avLst/>
          </a:prstGeom>
        </p:spPr>
        <p:txBody>
          <a:bodyPr vert="horz" wrap="square" lIns="72000" tIns="36000" rIns="72000" bIns="36000" rtlCol="0" anchor="ctr" anchorCtr="0">
            <a:noAutofit/>
          </a:bodyPr>
          <a:lstStyle>
            <a:lvl1pPr>
              <a:defRPr lang="en-US" sz="3000" b="0" i="0" baseline="0" dirty="0">
                <a:solidFill>
                  <a:srgbClr val="008000"/>
                </a:solidFill>
              </a:defRPr>
            </a:lvl1pPr>
          </a:lstStyle>
          <a:p>
            <a:pPr lvl="0"/>
            <a:r>
              <a:rPr lang="en-US" dirty="0"/>
              <a:t>Appendix</a:t>
            </a:r>
          </a:p>
        </p:txBody>
      </p:sp>
      <p:pic>
        <p:nvPicPr>
          <p:cNvPr id="80" name="Picture 79">
            <a:extLst>
              <a:ext uri="{FF2B5EF4-FFF2-40B4-BE49-F238E27FC236}">
                <a16:creationId xmlns:a16="http://schemas.microsoft.com/office/drawing/2014/main" id="{D3879829-9DE4-42F4-B1F5-83619300DEB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16762" y="6059368"/>
            <a:ext cx="537715" cy="246320"/>
          </a:xfrm>
          <a:prstGeom prst="rect">
            <a:avLst/>
          </a:prstGeom>
        </p:spPr>
      </p:pic>
      <p:pic>
        <p:nvPicPr>
          <p:cNvPr id="81" name="Picture 80">
            <a:extLst>
              <a:ext uri="{FF2B5EF4-FFF2-40B4-BE49-F238E27FC236}">
                <a16:creationId xmlns:a16="http://schemas.microsoft.com/office/drawing/2014/main" id="{7FB2A7CD-ECE6-4350-881F-54DDBF7B8CB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00723" y="3297190"/>
            <a:ext cx="533570" cy="426140"/>
          </a:xfrm>
          <a:prstGeom prst="rect">
            <a:avLst/>
          </a:prstGeom>
        </p:spPr>
      </p:pic>
      <p:pic>
        <p:nvPicPr>
          <p:cNvPr id="82" name="Picture 81">
            <a:extLst>
              <a:ext uri="{FF2B5EF4-FFF2-40B4-BE49-F238E27FC236}">
                <a16:creationId xmlns:a16="http://schemas.microsoft.com/office/drawing/2014/main" id="{64A56606-024F-4E64-A1C9-DEAB6F5FE763}"/>
              </a:ext>
            </a:extLst>
          </p:cNvPr>
          <p:cNvPicPr>
            <a:picLocks noChangeAspect="1"/>
          </p:cNvPicPr>
          <p:nvPr userDrawn="1"/>
        </p:nvPicPr>
        <p:blipFill>
          <a:blip r:embed="rId4"/>
          <a:srcRect/>
          <a:stretch/>
        </p:blipFill>
        <p:spPr>
          <a:xfrm>
            <a:off x="221355" y="4812947"/>
            <a:ext cx="670193" cy="322741"/>
          </a:xfrm>
          <a:prstGeom prst="rect">
            <a:avLst/>
          </a:prstGeom>
        </p:spPr>
      </p:pic>
      <p:pic>
        <p:nvPicPr>
          <p:cNvPr id="83" name="Picture 12" descr="http://www.ingenieurjobs.de/content/tinybrowser/image/transnetbw_gmbh.jpg">
            <a:extLst>
              <a:ext uri="{FF2B5EF4-FFF2-40B4-BE49-F238E27FC236}">
                <a16:creationId xmlns:a16="http://schemas.microsoft.com/office/drawing/2014/main" id="{0ACAEADA-5178-4A9B-B848-FE0E6D308504}"/>
              </a:ext>
            </a:extLst>
          </p:cNvPr>
          <p:cNvPicPr>
            <a:picLocks noChangeAspect="1" noChangeArrowheads="1"/>
          </p:cNvPicPr>
          <p:nvPr userDrawn="1"/>
        </p:nvPicPr>
        <p:blipFill>
          <a:blip r:embed="rId5" cstate="hqprint">
            <a:extLst>
              <a:ext uri="{28A0092B-C50C-407E-A947-70E740481C1C}">
                <a14:useLocalDpi xmlns:a14="http://schemas.microsoft.com/office/drawing/2010/main"/>
              </a:ext>
            </a:extLst>
          </a:blip>
          <a:srcRect/>
          <a:stretch>
            <a:fillRect/>
          </a:stretch>
        </p:blipFill>
        <p:spPr bwMode="auto">
          <a:xfrm>
            <a:off x="178916" y="5315472"/>
            <a:ext cx="855487" cy="168959"/>
          </a:xfrm>
          <a:prstGeom prst="rect">
            <a:avLst/>
          </a:prstGeom>
          <a:noFill/>
          <a:extLst>
            <a:ext uri="{909E8E84-426E-40dd-AFC4-6F175D3DCCD1}">
              <a14:hiddenFill xmlns="" xmlns:a14="http://schemas.microsoft.com/office/drawing/2010/main">
                <a:solidFill>
                  <a:srgbClr val="FFFFFF"/>
                </a:solidFill>
              </a14:hiddenFill>
            </a:ext>
          </a:extLst>
        </p:spPr>
      </p:pic>
      <p:pic>
        <p:nvPicPr>
          <p:cNvPr id="84" name="Picture 83">
            <a:extLst>
              <a:ext uri="{FF2B5EF4-FFF2-40B4-BE49-F238E27FC236}">
                <a16:creationId xmlns:a16="http://schemas.microsoft.com/office/drawing/2014/main" id="{E30B8167-D596-4ED7-BAA1-4F55194F56BB}"/>
              </a:ext>
            </a:extLst>
          </p:cNvPr>
          <p:cNvPicPr>
            <a:picLocks noChangeAspect="1"/>
          </p:cNvPicPr>
          <p:nvPr userDrawn="1"/>
        </p:nvPicPr>
        <p:blipFill>
          <a:blip r:embed="rId6" cstate="hqprint">
            <a:extLst>
              <a:ext uri="{28A0092B-C50C-407E-A947-70E740481C1C}">
                <a14:useLocalDpi xmlns:a14="http://schemas.microsoft.com/office/drawing/2010/main"/>
              </a:ext>
            </a:extLst>
          </a:blip>
          <a:stretch>
            <a:fillRect/>
          </a:stretch>
        </p:blipFill>
        <p:spPr>
          <a:xfrm>
            <a:off x="276655" y="2867547"/>
            <a:ext cx="606064" cy="379476"/>
          </a:xfrm>
          <a:prstGeom prst="rect">
            <a:avLst/>
          </a:prstGeom>
        </p:spPr>
      </p:pic>
      <p:pic>
        <p:nvPicPr>
          <p:cNvPr id="85" name="Picture 84">
            <a:extLst>
              <a:ext uri="{FF2B5EF4-FFF2-40B4-BE49-F238E27FC236}">
                <a16:creationId xmlns:a16="http://schemas.microsoft.com/office/drawing/2014/main" id="{F184FDC1-6627-4354-9ECE-AC776022360F}"/>
              </a:ext>
            </a:extLst>
          </p:cNvPr>
          <p:cNvPicPr>
            <a:picLocks noChangeAspect="1"/>
          </p:cNvPicPr>
          <p:nvPr userDrawn="1"/>
        </p:nvPicPr>
        <p:blipFill rotWithShape="1">
          <a:blip r:embed="rId7" cstate="hqprint">
            <a:extLst>
              <a:ext uri="{28A0092B-C50C-407E-A947-70E740481C1C}">
                <a14:useLocalDpi xmlns:a14="http://schemas.microsoft.com/office/drawing/2010/main"/>
              </a:ext>
            </a:extLst>
          </a:blip>
          <a:srcRect r="66927"/>
          <a:stretch/>
        </p:blipFill>
        <p:spPr>
          <a:xfrm>
            <a:off x="1016762" y="4475060"/>
            <a:ext cx="562560" cy="226388"/>
          </a:xfrm>
          <a:prstGeom prst="rect">
            <a:avLst/>
          </a:prstGeom>
        </p:spPr>
      </p:pic>
      <p:pic>
        <p:nvPicPr>
          <p:cNvPr id="86" name="Picture 85">
            <a:extLst>
              <a:ext uri="{FF2B5EF4-FFF2-40B4-BE49-F238E27FC236}">
                <a16:creationId xmlns:a16="http://schemas.microsoft.com/office/drawing/2014/main" id="{95338C06-04FF-4563-A4C2-4D53DC9BFAC9}"/>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265603" y="2627955"/>
            <a:ext cx="592836" cy="196596"/>
          </a:xfrm>
          <a:prstGeom prst="rect">
            <a:avLst/>
          </a:prstGeom>
        </p:spPr>
      </p:pic>
      <p:pic>
        <p:nvPicPr>
          <p:cNvPr id="87" name="Picture 86">
            <a:extLst>
              <a:ext uri="{FF2B5EF4-FFF2-40B4-BE49-F238E27FC236}">
                <a16:creationId xmlns:a16="http://schemas.microsoft.com/office/drawing/2014/main" id="{19BF3472-1064-46A5-B522-BE65AF9914B9}"/>
              </a:ext>
            </a:extLst>
          </p:cNvPr>
          <p:cNvPicPr>
            <a:picLocks noChangeAspect="1"/>
          </p:cNvPicPr>
          <p:nvPr userDrawn="1"/>
        </p:nvPicPr>
        <p:blipFill>
          <a:blip r:embed="rId9" cstate="hqprint">
            <a:extLst>
              <a:ext uri="{28A0092B-C50C-407E-A947-70E740481C1C}">
                <a14:useLocalDpi xmlns:a14="http://schemas.microsoft.com/office/drawing/2010/main"/>
              </a:ext>
            </a:extLst>
          </a:blip>
          <a:stretch>
            <a:fillRect/>
          </a:stretch>
        </p:blipFill>
        <p:spPr>
          <a:xfrm>
            <a:off x="232514" y="6009100"/>
            <a:ext cx="633790" cy="396119"/>
          </a:xfrm>
          <a:prstGeom prst="rect">
            <a:avLst/>
          </a:prstGeom>
        </p:spPr>
      </p:pic>
      <p:pic>
        <p:nvPicPr>
          <p:cNvPr id="88" name="Picture 87">
            <a:extLst>
              <a:ext uri="{FF2B5EF4-FFF2-40B4-BE49-F238E27FC236}">
                <a16:creationId xmlns:a16="http://schemas.microsoft.com/office/drawing/2014/main" id="{97CA790C-E4A6-441D-A6FD-D203C1DD6F16}"/>
              </a:ext>
            </a:extLst>
          </p:cNvPr>
          <p:cNvPicPr>
            <a:picLocks noChangeAspect="1"/>
          </p:cNvPicPr>
          <p:nvPr userDrawn="1"/>
        </p:nvPicPr>
        <p:blipFill>
          <a:blip r:embed="rId10" cstate="hqprint">
            <a:extLst>
              <a:ext uri="{28A0092B-C50C-407E-A947-70E740481C1C}">
                <a14:useLocalDpi xmlns:a14="http://schemas.microsoft.com/office/drawing/2010/main"/>
              </a:ext>
            </a:extLst>
          </a:blip>
          <a:stretch>
            <a:fillRect/>
          </a:stretch>
        </p:blipFill>
        <p:spPr>
          <a:xfrm>
            <a:off x="167382" y="4499299"/>
            <a:ext cx="735485" cy="158997"/>
          </a:xfrm>
          <a:prstGeom prst="rect">
            <a:avLst/>
          </a:prstGeom>
        </p:spPr>
      </p:pic>
      <p:pic>
        <p:nvPicPr>
          <p:cNvPr id="89" name="Picture 88">
            <a:extLst>
              <a:ext uri="{FF2B5EF4-FFF2-40B4-BE49-F238E27FC236}">
                <a16:creationId xmlns:a16="http://schemas.microsoft.com/office/drawing/2014/main" id="{A8FEA2E4-3F96-4E33-991D-A85DDFF9F4C6}"/>
              </a:ext>
            </a:extLst>
          </p:cNvPr>
          <p:cNvPicPr>
            <a:picLocks noChangeAspect="1"/>
          </p:cNvPicPr>
          <p:nvPr userDrawn="1"/>
        </p:nvPicPr>
        <p:blipFill>
          <a:blip r:embed="rId11"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bwMode="auto">
          <a:xfrm>
            <a:off x="211859" y="4013895"/>
            <a:ext cx="635064" cy="3387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0" name="Picture 89">
            <a:extLst>
              <a:ext uri="{FF2B5EF4-FFF2-40B4-BE49-F238E27FC236}">
                <a16:creationId xmlns:a16="http://schemas.microsoft.com/office/drawing/2014/main" id="{AC1BE712-D4B1-4C9B-B063-1A39CCF93566}"/>
              </a:ext>
            </a:extLst>
          </p:cNvPr>
          <p:cNvPicPr>
            <a:picLocks noChangeAspect="1"/>
          </p:cNvPicPr>
          <p:nvPr userDrawn="1"/>
        </p:nvPicPr>
        <p:blipFill>
          <a:blip r:embed="rId12" cstate="hqprint">
            <a:extLst>
              <a:ext uri="{28A0092B-C50C-407E-A947-70E740481C1C}">
                <a14:useLocalDpi xmlns:a14="http://schemas.microsoft.com/office/drawing/2010/main"/>
              </a:ext>
            </a:extLst>
          </a:blip>
          <a:stretch>
            <a:fillRect/>
          </a:stretch>
        </p:blipFill>
        <p:spPr>
          <a:xfrm>
            <a:off x="1132569" y="5176838"/>
            <a:ext cx="455502" cy="421370"/>
          </a:xfrm>
          <a:prstGeom prst="rect">
            <a:avLst/>
          </a:prstGeom>
        </p:spPr>
      </p:pic>
      <p:pic>
        <p:nvPicPr>
          <p:cNvPr id="91" name="Picture 90">
            <a:extLst>
              <a:ext uri="{FF2B5EF4-FFF2-40B4-BE49-F238E27FC236}">
                <a16:creationId xmlns:a16="http://schemas.microsoft.com/office/drawing/2014/main" id="{D1BC5E9A-5B03-4D81-9B06-7A33CD596EE8}"/>
              </a:ext>
            </a:extLst>
          </p:cNvPr>
          <p:cNvPicPr>
            <a:picLocks noChangeAspect="1"/>
          </p:cNvPicPr>
          <p:nvPr userDrawn="1"/>
        </p:nvPicPr>
        <p:blipFill>
          <a:blip r:embed="rId13" cstate="hqprint">
            <a:extLst>
              <a:ext uri="{28A0092B-C50C-407E-A947-70E740481C1C}">
                <a14:useLocalDpi xmlns:a14="http://schemas.microsoft.com/office/drawing/2010/main"/>
              </a:ext>
            </a:extLst>
          </a:blip>
          <a:stretch>
            <a:fillRect/>
          </a:stretch>
        </p:blipFill>
        <p:spPr>
          <a:xfrm>
            <a:off x="276655" y="2259089"/>
            <a:ext cx="533146" cy="255904"/>
          </a:xfrm>
          <a:prstGeom prst="rect">
            <a:avLst/>
          </a:prstGeom>
        </p:spPr>
      </p:pic>
      <p:pic>
        <p:nvPicPr>
          <p:cNvPr id="92" name="Picture 91">
            <a:extLst>
              <a:ext uri="{FF2B5EF4-FFF2-40B4-BE49-F238E27FC236}">
                <a16:creationId xmlns:a16="http://schemas.microsoft.com/office/drawing/2014/main" id="{1BBDDAEC-33FA-4400-9420-66DE17A277A5}"/>
              </a:ext>
            </a:extLst>
          </p:cNvPr>
          <p:cNvPicPr>
            <a:picLocks noChangeAspect="1"/>
          </p:cNvPicPr>
          <p:nvPr userDrawn="1"/>
        </p:nvPicPr>
        <p:blipFill>
          <a:blip r:embed="rId14" cstate="hqprint">
            <a:extLst>
              <a:ext uri="{28A0092B-C50C-407E-A947-70E740481C1C}">
                <a14:useLocalDpi xmlns:a14="http://schemas.microsoft.com/office/drawing/2010/main"/>
              </a:ext>
            </a:extLst>
          </a:blip>
          <a:stretch>
            <a:fillRect/>
          </a:stretch>
        </p:blipFill>
        <p:spPr>
          <a:xfrm>
            <a:off x="976463" y="2260297"/>
            <a:ext cx="767715" cy="233480"/>
          </a:xfrm>
          <a:prstGeom prst="rect">
            <a:avLst/>
          </a:prstGeom>
        </p:spPr>
      </p:pic>
      <p:pic>
        <p:nvPicPr>
          <p:cNvPr id="93" name="Picture 92">
            <a:extLst>
              <a:ext uri="{FF2B5EF4-FFF2-40B4-BE49-F238E27FC236}">
                <a16:creationId xmlns:a16="http://schemas.microsoft.com/office/drawing/2014/main" id="{095EE017-3BE2-48B2-B5B0-5EFF30258C2A}"/>
              </a:ext>
            </a:extLst>
          </p:cNvPr>
          <p:cNvPicPr>
            <a:picLocks noChangeAspect="1"/>
          </p:cNvPicPr>
          <p:nvPr userDrawn="1"/>
        </p:nvPicPr>
        <p:blipFill>
          <a:blip r:embed="rId15" cstate="hqprint">
            <a:extLst>
              <a:ext uri="{28A0092B-C50C-407E-A947-70E740481C1C}">
                <a14:useLocalDpi xmlns:a14="http://schemas.microsoft.com/office/drawing/2010/main"/>
              </a:ext>
            </a:extLst>
          </a:blip>
          <a:stretch>
            <a:fillRect/>
          </a:stretch>
        </p:blipFill>
        <p:spPr>
          <a:xfrm>
            <a:off x="278045" y="3716143"/>
            <a:ext cx="562560" cy="247585"/>
          </a:xfrm>
          <a:prstGeom prst="rect">
            <a:avLst/>
          </a:prstGeom>
        </p:spPr>
      </p:pic>
      <p:pic>
        <p:nvPicPr>
          <p:cNvPr id="94" name="Picture 93">
            <a:extLst>
              <a:ext uri="{FF2B5EF4-FFF2-40B4-BE49-F238E27FC236}">
                <a16:creationId xmlns:a16="http://schemas.microsoft.com/office/drawing/2014/main" id="{C3EC287E-060A-41C0-ABE6-C7E6859AB894}"/>
              </a:ext>
            </a:extLst>
          </p:cNvPr>
          <p:cNvPicPr>
            <a:picLocks noChangeAspect="1"/>
          </p:cNvPicPr>
          <p:nvPr userDrawn="1"/>
        </p:nvPicPr>
        <p:blipFill>
          <a:blip r:embed="rId16" cstate="hqprint">
            <a:extLst>
              <a:ext uri="{28A0092B-C50C-407E-A947-70E740481C1C}">
                <a14:useLocalDpi xmlns:a14="http://schemas.microsoft.com/office/drawing/2010/main"/>
              </a:ext>
            </a:extLst>
          </a:blip>
          <a:stretch>
            <a:fillRect/>
          </a:stretch>
        </p:blipFill>
        <p:spPr>
          <a:xfrm>
            <a:off x="789954" y="5689894"/>
            <a:ext cx="767715" cy="240301"/>
          </a:xfrm>
          <a:prstGeom prst="rect">
            <a:avLst/>
          </a:prstGeom>
        </p:spPr>
      </p:pic>
      <p:pic>
        <p:nvPicPr>
          <p:cNvPr id="95" name="Picture 94">
            <a:extLst>
              <a:ext uri="{FF2B5EF4-FFF2-40B4-BE49-F238E27FC236}">
                <a16:creationId xmlns:a16="http://schemas.microsoft.com/office/drawing/2014/main" id="{23D88511-AD0C-4284-B989-6D1CCD768467}"/>
              </a:ext>
            </a:extLst>
          </p:cNvPr>
          <p:cNvPicPr>
            <a:picLocks noChangeAspect="1"/>
          </p:cNvPicPr>
          <p:nvPr userDrawn="1"/>
        </p:nvPicPr>
        <p:blipFill>
          <a:blip r:embed="rId17" cstate="hqprint">
            <a:extLst>
              <a:ext uri="{28A0092B-C50C-407E-A947-70E740481C1C}">
                <a14:useLocalDpi xmlns:a14="http://schemas.microsoft.com/office/drawing/2010/main"/>
              </a:ext>
            </a:extLst>
          </a:blip>
          <a:stretch>
            <a:fillRect/>
          </a:stretch>
        </p:blipFill>
        <p:spPr>
          <a:xfrm>
            <a:off x="225758" y="5553136"/>
            <a:ext cx="481568" cy="482869"/>
          </a:xfrm>
          <a:prstGeom prst="rect">
            <a:avLst/>
          </a:prstGeom>
        </p:spPr>
      </p:pic>
      <p:pic>
        <p:nvPicPr>
          <p:cNvPr id="96" name="Picture 95">
            <a:extLst>
              <a:ext uri="{FF2B5EF4-FFF2-40B4-BE49-F238E27FC236}">
                <a16:creationId xmlns:a16="http://schemas.microsoft.com/office/drawing/2014/main" id="{E797160A-21E0-4D67-A5DA-C41D46A90A38}"/>
              </a:ext>
            </a:extLst>
          </p:cNvPr>
          <p:cNvPicPr>
            <a:picLocks noChangeAspect="1"/>
          </p:cNvPicPr>
          <p:nvPr userDrawn="1"/>
        </p:nvPicPr>
        <p:blipFill>
          <a:blip r:embed="rId18"/>
          <a:stretch>
            <a:fillRect/>
          </a:stretch>
        </p:blipFill>
        <p:spPr>
          <a:xfrm>
            <a:off x="924659" y="4092615"/>
            <a:ext cx="673376" cy="229771"/>
          </a:xfrm>
          <a:prstGeom prst="rect">
            <a:avLst/>
          </a:prstGeom>
        </p:spPr>
      </p:pic>
      <p:pic>
        <p:nvPicPr>
          <p:cNvPr id="97" name="Picture 96">
            <a:extLst>
              <a:ext uri="{FF2B5EF4-FFF2-40B4-BE49-F238E27FC236}">
                <a16:creationId xmlns:a16="http://schemas.microsoft.com/office/drawing/2014/main" id="{0EB96AB5-3BDB-495C-BF67-4EED173EB4AF}"/>
              </a:ext>
            </a:extLst>
          </p:cNvPr>
          <p:cNvPicPr>
            <a:picLocks noChangeAspect="1"/>
          </p:cNvPicPr>
          <p:nvPr userDrawn="1"/>
        </p:nvPicPr>
        <p:blipFill>
          <a:blip r:embed="rId19"/>
          <a:stretch>
            <a:fillRect/>
          </a:stretch>
        </p:blipFill>
        <p:spPr>
          <a:xfrm>
            <a:off x="1034403" y="2600734"/>
            <a:ext cx="559177" cy="180633"/>
          </a:xfrm>
          <a:prstGeom prst="rect">
            <a:avLst/>
          </a:prstGeom>
        </p:spPr>
      </p:pic>
      <p:pic>
        <p:nvPicPr>
          <p:cNvPr id="98" name="Picture 16" descr="Afbeeldingsresultaat voor Exaa LOGO">
            <a:extLst>
              <a:ext uri="{FF2B5EF4-FFF2-40B4-BE49-F238E27FC236}">
                <a16:creationId xmlns:a16="http://schemas.microsoft.com/office/drawing/2014/main" id="{BAE9BB1C-C683-4A5C-A0B6-4C9E9BB338AA}"/>
              </a:ext>
            </a:extLst>
          </p:cNvPr>
          <p:cNvPicPr>
            <a:picLocks noChangeAspect="1" noChangeArrowheads="1"/>
          </p:cNvPicPr>
          <p:nvPr userDrawn="1"/>
        </p:nvPicPr>
        <p:blipFill>
          <a:blip r:embed="rId20" cstate="hqprint">
            <a:extLst>
              <a:ext uri="{28A0092B-C50C-407E-A947-70E740481C1C}">
                <a14:useLocalDpi xmlns:a14="http://schemas.microsoft.com/office/drawing/2010/main"/>
              </a:ext>
            </a:extLst>
          </a:blip>
          <a:srcRect/>
          <a:stretch>
            <a:fillRect/>
          </a:stretch>
        </p:blipFill>
        <p:spPr bwMode="auto">
          <a:xfrm>
            <a:off x="1066173" y="1595900"/>
            <a:ext cx="591177" cy="252076"/>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98">
            <a:extLst>
              <a:ext uri="{FF2B5EF4-FFF2-40B4-BE49-F238E27FC236}">
                <a16:creationId xmlns:a16="http://schemas.microsoft.com/office/drawing/2014/main" id="{FECB2BEE-FA23-48EC-8B7A-634A72D92401}"/>
              </a:ext>
            </a:extLst>
          </p:cNvPr>
          <p:cNvPicPr>
            <a:picLocks noChangeAspect="1"/>
          </p:cNvPicPr>
          <p:nvPr userDrawn="1"/>
        </p:nvPicPr>
        <p:blipFill>
          <a:blip r:embed="rId21" cstate="hqprint">
            <a:extLst>
              <a:ext uri="{28A0092B-C50C-407E-A947-70E740481C1C}">
                <a14:useLocalDpi xmlns:a14="http://schemas.microsoft.com/office/drawing/2010/main"/>
              </a:ext>
            </a:extLst>
          </a:blip>
          <a:stretch>
            <a:fillRect/>
          </a:stretch>
        </p:blipFill>
        <p:spPr>
          <a:xfrm>
            <a:off x="1195092" y="3563180"/>
            <a:ext cx="275438" cy="465584"/>
          </a:xfrm>
          <a:prstGeom prst="rect">
            <a:avLst/>
          </a:prstGeom>
        </p:spPr>
      </p:pic>
      <p:pic>
        <p:nvPicPr>
          <p:cNvPr id="100" name="Picture 99">
            <a:extLst>
              <a:ext uri="{FF2B5EF4-FFF2-40B4-BE49-F238E27FC236}">
                <a16:creationId xmlns:a16="http://schemas.microsoft.com/office/drawing/2014/main" id="{42520F09-36F1-4281-8B3F-E52CBF818B2E}"/>
              </a:ext>
            </a:extLst>
          </p:cNvPr>
          <p:cNvPicPr>
            <a:picLocks noChangeAspect="1"/>
          </p:cNvPicPr>
          <p:nvPr userDrawn="1"/>
        </p:nvPicPr>
        <p:blipFill>
          <a:blip r:embed="rId22"/>
          <a:stretch>
            <a:fillRect/>
          </a:stretch>
        </p:blipFill>
        <p:spPr>
          <a:xfrm>
            <a:off x="1051749" y="2906920"/>
            <a:ext cx="577033" cy="289140"/>
          </a:xfrm>
          <a:prstGeom prst="rect">
            <a:avLst/>
          </a:prstGeom>
        </p:spPr>
      </p:pic>
      <p:pic>
        <p:nvPicPr>
          <p:cNvPr id="101" name="Picture 100">
            <a:extLst>
              <a:ext uri="{FF2B5EF4-FFF2-40B4-BE49-F238E27FC236}">
                <a16:creationId xmlns:a16="http://schemas.microsoft.com/office/drawing/2014/main" id="{9D3CD38A-58B5-49F5-9EE9-865DA6132818}"/>
              </a:ext>
            </a:extLst>
          </p:cNvPr>
          <p:cNvPicPr>
            <a:picLocks noChangeAspect="1"/>
          </p:cNvPicPr>
          <p:nvPr userDrawn="1"/>
        </p:nvPicPr>
        <p:blipFill>
          <a:blip r:embed="rId23" cstate="hqprint">
            <a:extLst>
              <a:ext uri="{28A0092B-C50C-407E-A947-70E740481C1C}">
                <a14:useLocalDpi xmlns:a14="http://schemas.microsoft.com/office/drawing/2010/main"/>
              </a:ext>
            </a:extLst>
          </a:blip>
          <a:stretch>
            <a:fillRect/>
          </a:stretch>
        </p:blipFill>
        <p:spPr>
          <a:xfrm>
            <a:off x="211859" y="1862828"/>
            <a:ext cx="688137" cy="323726"/>
          </a:xfrm>
          <a:prstGeom prst="rect">
            <a:avLst/>
          </a:prstGeom>
        </p:spPr>
      </p:pic>
      <p:pic>
        <p:nvPicPr>
          <p:cNvPr id="102" name="Picture 101">
            <a:extLst>
              <a:ext uri="{FF2B5EF4-FFF2-40B4-BE49-F238E27FC236}">
                <a16:creationId xmlns:a16="http://schemas.microsoft.com/office/drawing/2014/main" id="{2C5950E9-20A1-4971-A21B-51F443F6F851}"/>
              </a:ext>
            </a:extLst>
          </p:cNvPr>
          <p:cNvPicPr>
            <a:picLocks noChangeAspect="1"/>
          </p:cNvPicPr>
          <p:nvPr userDrawn="1"/>
        </p:nvPicPr>
        <p:blipFill>
          <a:blip r:embed="rId24"/>
          <a:stretch>
            <a:fillRect/>
          </a:stretch>
        </p:blipFill>
        <p:spPr>
          <a:xfrm>
            <a:off x="926654" y="4783546"/>
            <a:ext cx="747298" cy="280636"/>
          </a:xfrm>
          <a:prstGeom prst="rect">
            <a:avLst/>
          </a:prstGeom>
        </p:spPr>
      </p:pic>
      <p:pic>
        <p:nvPicPr>
          <p:cNvPr id="103" name="Picture 102">
            <a:extLst>
              <a:ext uri="{FF2B5EF4-FFF2-40B4-BE49-F238E27FC236}">
                <a16:creationId xmlns:a16="http://schemas.microsoft.com/office/drawing/2014/main" id="{32443FA0-7E67-4443-B5F4-E6568B50FF2A}"/>
              </a:ext>
            </a:extLst>
          </p:cNvPr>
          <p:cNvPicPr>
            <a:picLocks noChangeAspect="1"/>
          </p:cNvPicPr>
          <p:nvPr userDrawn="1"/>
        </p:nvPicPr>
        <p:blipFill>
          <a:blip r:embed="rId25" cstate="hqprint">
            <a:extLst>
              <a:ext uri="{28A0092B-C50C-407E-A947-70E740481C1C}">
                <a14:useLocalDpi xmlns:a14="http://schemas.microsoft.com/office/drawing/2010/main"/>
              </a:ext>
            </a:extLst>
          </a:blip>
          <a:stretch>
            <a:fillRect/>
          </a:stretch>
        </p:blipFill>
        <p:spPr>
          <a:xfrm>
            <a:off x="129412" y="1509597"/>
            <a:ext cx="764938" cy="280636"/>
          </a:xfrm>
          <a:prstGeom prst="rect">
            <a:avLst/>
          </a:prstGeom>
        </p:spPr>
      </p:pic>
      <p:pic>
        <p:nvPicPr>
          <p:cNvPr id="104" name="Graphic 103">
            <a:extLst>
              <a:ext uri="{FF2B5EF4-FFF2-40B4-BE49-F238E27FC236}">
                <a16:creationId xmlns:a16="http://schemas.microsoft.com/office/drawing/2014/main" id="{CCADEAB7-8599-4DEB-9078-8FA7BA7CAF01}"/>
              </a:ext>
            </a:extLst>
          </p:cNvPr>
          <p:cNvPicPr>
            <a:picLocks noChangeAspect="1"/>
          </p:cNvPicPr>
          <p:nvPr userDrawn="1"/>
        </p:nvPicPr>
        <p:blipFill>
          <a:blip r:embed="rId26">
            <a:extLst>
              <a:ext uri="{96DAC541-7B7A-43D3-8B79-37D633B846F1}">
                <asvg:svgBlip xmlns="" xmlns:asvg="http://schemas.microsoft.com/office/drawing/2016/SVG/main" r:embed="rId27"/>
              </a:ext>
            </a:extLst>
          </a:blip>
          <a:stretch>
            <a:fillRect/>
          </a:stretch>
        </p:blipFill>
        <p:spPr>
          <a:xfrm>
            <a:off x="886594" y="3292693"/>
            <a:ext cx="673376" cy="192393"/>
          </a:xfrm>
          <a:prstGeom prst="rect">
            <a:avLst/>
          </a:prstGeom>
        </p:spPr>
      </p:pic>
      <p:pic>
        <p:nvPicPr>
          <p:cNvPr id="105" name="Picture 104">
            <a:extLst>
              <a:ext uri="{FF2B5EF4-FFF2-40B4-BE49-F238E27FC236}">
                <a16:creationId xmlns:a16="http://schemas.microsoft.com/office/drawing/2014/main" id="{A845F282-D7CC-483D-8E12-A044B1FB901F}"/>
              </a:ext>
            </a:extLst>
          </p:cNvPr>
          <p:cNvPicPr>
            <a:picLocks noChangeAspect="1"/>
          </p:cNvPicPr>
          <p:nvPr userDrawn="1"/>
        </p:nvPicPr>
        <p:blipFill>
          <a:blip r:embed="rId28" cstate="hqprint">
            <a:extLst>
              <a:ext uri="{28A0092B-C50C-407E-A947-70E740481C1C}">
                <a14:useLocalDpi xmlns:a14="http://schemas.microsoft.com/office/drawing/2010/main"/>
              </a:ext>
            </a:extLst>
          </a:blip>
          <a:stretch>
            <a:fillRect/>
          </a:stretch>
        </p:blipFill>
        <p:spPr>
          <a:xfrm>
            <a:off x="882834" y="1899314"/>
            <a:ext cx="935642" cy="284214"/>
          </a:xfrm>
          <a:prstGeom prst="rect">
            <a:avLst/>
          </a:prstGeom>
        </p:spPr>
      </p:pic>
    </p:spTree>
    <p:extLst>
      <p:ext uri="{BB962C8B-B14F-4D97-AF65-F5344CB8AC3E}">
        <p14:creationId xmlns:p14="http://schemas.microsoft.com/office/powerpoint/2010/main" val="20678789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2600"/>
            </a:lvl1pPr>
          </a:lstStyle>
          <a:p>
            <a:r>
              <a:rPr lang="en-US"/>
              <a:t>Click to edit Master title style</a:t>
            </a:r>
          </a:p>
        </p:txBody>
      </p:sp>
      <p:sp>
        <p:nvSpPr>
          <p:cNvPr id="3" name="Content Placeholder 2"/>
          <p:cNvSpPr>
            <a:spLocks noGrp="1"/>
          </p:cNvSpPr>
          <p:nvPr>
            <p:ph idx="1"/>
          </p:nvPr>
        </p:nvSpPr>
        <p:spPr>
          <a:xfrm>
            <a:off x="4211340" y="987426"/>
            <a:ext cx="5014913" cy="4873625"/>
          </a:xfrm>
        </p:spPr>
        <p:txBody>
          <a:bodyPr/>
          <a:lstStyle>
            <a:lvl1pPr>
              <a:defRPr sz="2600"/>
            </a:lvl1pPr>
            <a:lvl2pPr>
              <a:defRPr sz="2275"/>
            </a:lvl2pPr>
            <a:lvl3pPr>
              <a:defRPr sz="1950"/>
            </a:lvl3pPr>
            <a:lvl4pPr>
              <a:defRPr sz="1625"/>
            </a:lvl4pPr>
            <a:lvl5pPr>
              <a:defRPr sz="1625"/>
            </a:lvl5pPr>
            <a:lvl6pPr>
              <a:defRPr sz="1625"/>
            </a:lvl6pPr>
            <a:lvl7pPr>
              <a:defRPr sz="1625"/>
            </a:lvl7pPr>
            <a:lvl8pPr>
              <a:defRPr sz="1625"/>
            </a:lvl8pPr>
            <a:lvl9pPr>
              <a:defRPr sz="162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300"/>
            </a:lvl1pPr>
            <a:lvl2pPr marL="371475" indent="0">
              <a:buNone/>
              <a:defRPr sz="1138"/>
            </a:lvl2pPr>
            <a:lvl3pPr marL="742950" indent="0">
              <a:buNone/>
              <a:defRPr sz="975"/>
            </a:lvl3pPr>
            <a:lvl4pPr marL="1114425" indent="0">
              <a:buNone/>
              <a:defRPr sz="813"/>
            </a:lvl4pPr>
            <a:lvl5pPr marL="1485900" indent="0">
              <a:buNone/>
              <a:defRPr sz="813"/>
            </a:lvl5pPr>
            <a:lvl6pPr marL="1857375" indent="0">
              <a:buNone/>
              <a:defRPr sz="813"/>
            </a:lvl6pPr>
            <a:lvl7pPr marL="2228850" indent="0">
              <a:buNone/>
              <a:defRPr sz="813"/>
            </a:lvl7pPr>
            <a:lvl8pPr marL="2600325" indent="0">
              <a:buNone/>
              <a:defRPr sz="813"/>
            </a:lvl8pPr>
            <a:lvl9pPr marL="2971800" indent="0">
              <a:buNone/>
              <a:defRPr sz="813"/>
            </a:lvl9pPr>
          </a:lstStyle>
          <a:p>
            <a:pPr lvl="0"/>
            <a:r>
              <a:rPr lang="en-US"/>
              <a:t>Edit Master text styles</a:t>
            </a:r>
          </a:p>
        </p:txBody>
      </p:sp>
      <p:sp>
        <p:nvSpPr>
          <p:cNvPr id="5" name="Date Placeholder 4"/>
          <p:cNvSpPr>
            <a:spLocks noGrp="1"/>
          </p:cNvSpPr>
          <p:nvPr>
            <p:ph type="dt" sz="half" idx="10"/>
          </p:nvPr>
        </p:nvSpPr>
        <p:spPr/>
        <p:txBody>
          <a:bodyPr/>
          <a:lstStyle/>
          <a:p>
            <a:fld id="{627ED9C8-F09A-4D9E-BEC0-4725162E21FF}" type="datetimeFigureOut">
              <a:rPr lang="en-US" smtClean="0"/>
              <a:t>8/31/2022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D807A-D3EC-4DEA-86E2-120E4093F1A6}" type="slidenum">
              <a:rPr lang="en-US" smtClean="0"/>
              <a:t>‹Nr.›</a:t>
            </a:fld>
            <a:endParaRPr lang="en-US"/>
          </a:p>
        </p:txBody>
      </p:sp>
    </p:spTree>
    <p:extLst>
      <p:ext uri="{BB962C8B-B14F-4D97-AF65-F5344CB8AC3E}">
        <p14:creationId xmlns:p14="http://schemas.microsoft.com/office/powerpoint/2010/main" val="57488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9999" y="108000"/>
            <a:ext cx="7044142" cy="336550"/>
          </a:xfrm>
        </p:spPr>
        <p:txBody>
          <a:bodyPr vert="horz" lIns="72000" tIns="36000" rIns="72000" bIns="36000" rtlCol="0" anchor="t">
            <a:noAutofit/>
          </a:bodyPr>
          <a:lstStyle>
            <a:lvl1pPr>
              <a:defRPr lang="nl-NL" sz="1600" b="1" i="0" dirty="0">
                <a:solidFill>
                  <a:srgbClr val="3366FF"/>
                </a:solidFill>
                <a:latin typeface="+mn-lt"/>
                <a:ea typeface="Arial Unicode MS" panose="020B0604020202020204" pitchFamily="34" charset="-128"/>
                <a:cs typeface="Arial" panose="020B0604020202020204" pitchFamily="34" charset="0"/>
              </a:defRPr>
            </a:lvl1pPr>
          </a:lstStyle>
          <a:p>
            <a:pPr marL="0" lvl="0" indent="0" algn="l" rtl="0" eaLnBrk="1" fontAlgn="base" hangingPunct="1">
              <a:spcBef>
                <a:spcPts val="400"/>
              </a:spcBef>
              <a:spcAft>
                <a:spcPct val="0"/>
              </a:spcAft>
              <a:buClr>
                <a:schemeClr val="bg1"/>
              </a:buClr>
              <a:buSzPct val="120000"/>
              <a:buFont typeface="Arial" panose="020B0604020202020204" pitchFamily="34" charset="0"/>
              <a:buNone/>
            </a:pPr>
            <a:r>
              <a:rPr lang="en-US" dirty="0"/>
              <a:t>Click to edit Master title style</a:t>
            </a:r>
            <a:endParaRPr lang="nl-NL" dirty="0"/>
          </a:p>
        </p:txBody>
      </p:sp>
      <p:sp>
        <p:nvSpPr>
          <p:cNvPr id="13" name="Text Placeholder 12"/>
          <p:cNvSpPr>
            <a:spLocks noGrp="1"/>
          </p:cNvSpPr>
          <p:nvPr>
            <p:ph type="body" sz="quarter" idx="16" hasCustomPrompt="1"/>
          </p:nvPr>
        </p:nvSpPr>
        <p:spPr>
          <a:xfrm>
            <a:off x="540000" y="461650"/>
            <a:ext cx="8640000" cy="363850"/>
          </a:xfrm>
          <a:prstGeom prst="rect">
            <a:avLst/>
          </a:prstGeom>
        </p:spPr>
        <p:txBody>
          <a:bodyPr vert="horz" lIns="72000" tIns="36000" rIns="72000" bIns="36000" rtlCol="0" anchor="t">
            <a:noAutofit/>
          </a:bodyPr>
          <a:lstStyle>
            <a:lvl1pPr>
              <a:defRPr lang="nl-NL" sz="1400" b="0" i="0" dirty="0">
                <a:solidFill>
                  <a:srgbClr val="3366FF"/>
                </a:solidFill>
                <a:latin typeface="+mj-lt"/>
              </a:defRPr>
            </a:lvl1pPr>
          </a:lstStyle>
          <a:p>
            <a:pPr lvl="0">
              <a:spcBef>
                <a:spcPct val="0"/>
              </a:spcBef>
            </a:pPr>
            <a:r>
              <a:rPr lang="en-US" dirty="0"/>
              <a:t>Click to </a:t>
            </a:r>
            <a:r>
              <a:rPr lang="en-US"/>
              <a:t>edit Description</a:t>
            </a:r>
            <a:endParaRPr lang="en-US" dirty="0"/>
          </a:p>
        </p:txBody>
      </p:sp>
      <p:sp>
        <p:nvSpPr>
          <p:cNvPr id="4" name="Content Placeholder 3"/>
          <p:cNvSpPr>
            <a:spLocks noGrp="1"/>
          </p:cNvSpPr>
          <p:nvPr>
            <p:ph sz="quarter" idx="17"/>
          </p:nvPr>
        </p:nvSpPr>
        <p:spPr>
          <a:xfrm>
            <a:off x="540000" y="1080000"/>
            <a:ext cx="9000000" cy="4320000"/>
          </a:xfrm>
        </p:spPr>
        <p:txBody>
          <a:bodyPr/>
          <a:lstStyle>
            <a:lvl1pPr>
              <a:defRPr b="0" i="0">
                <a:solidFill>
                  <a:srgbClr val="3366FF"/>
                </a:solidFill>
                <a:latin typeface="+mn-lt"/>
              </a:defRPr>
            </a:lvl1pPr>
            <a:lvl2pPr>
              <a:defRPr b="0" i="0">
                <a:latin typeface="+mn-lt"/>
              </a:defRPr>
            </a:lvl2pPr>
            <a:lvl3pPr>
              <a:defRPr b="0" i="0">
                <a:latin typeface="+mn-lt"/>
              </a:defRPr>
            </a:lvl3pPr>
            <a:lvl4pPr>
              <a:defRPr b="0" i="0">
                <a:latin typeface="+mn-lt"/>
              </a:defRPr>
            </a:lvl4pPr>
            <a:lvl5pPr>
              <a:defRPr>
                <a:latin typeface="+mn-lt"/>
              </a:defRPr>
            </a:lvl5pPr>
          </a:lstStyle>
          <a:p>
            <a:pPr lvl="0"/>
            <a:r>
              <a:rPr lang="en-US" dirty="0"/>
              <a:t>Edit Master text styles</a:t>
            </a:r>
          </a:p>
          <a:p>
            <a:pPr lvl="1"/>
            <a:r>
              <a:rPr lang="en-US" dirty="0"/>
              <a:t>[Add text]</a:t>
            </a:r>
          </a:p>
          <a:p>
            <a:pPr lvl="2"/>
            <a:r>
              <a:rPr lang="en-US" dirty="0"/>
              <a:t>[Add text]</a:t>
            </a:r>
          </a:p>
          <a:p>
            <a:pPr lvl="3"/>
            <a:r>
              <a:rPr lang="en-US" dirty="0"/>
              <a:t>[Add text]</a:t>
            </a:r>
            <a:endParaRPr lang="nl-NL" dirty="0"/>
          </a:p>
        </p:txBody>
      </p:sp>
      <p:sp>
        <p:nvSpPr>
          <p:cNvPr id="6" name="Espace réservé du numéro de diapositive 1">
            <a:extLst>
              <a:ext uri="{FF2B5EF4-FFF2-40B4-BE49-F238E27FC236}">
                <a16:creationId xmlns:a16="http://schemas.microsoft.com/office/drawing/2014/main" id="{20A0F5B2-75A8-4841-A428-67AD9E889F7B}"/>
              </a:ext>
            </a:extLst>
          </p:cNvPr>
          <p:cNvSpPr>
            <a:spLocks noGrp="1"/>
          </p:cNvSpPr>
          <p:nvPr>
            <p:ph type="sldNum" sz="quarter" idx="4"/>
          </p:nvPr>
        </p:nvSpPr>
        <p:spPr>
          <a:xfrm>
            <a:off x="9148969" y="6553200"/>
            <a:ext cx="665523" cy="273089"/>
          </a:xfrm>
          <a:prstGeom prst="rect">
            <a:avLst/>
          </a:prstGeom>
        </p:spPr>
        <p:txBody>
          <a:bodyPr vert="horz" lIns="91440" tIns="45720" rIns="91440" bIns="45720" rtlCol="0" anchor="ctr"/>
          <a:lstStyle>
            <a:lvl1pPr algn="r">
              <a:defRPr sz="900" b="0" i="0">
                <a:solidFill>
                  <a:schemeClr val="bg1">
                    <a:lumMod val="50000"/>
                  </a:schemeClr>
                </a:solidFill>
                <a:latin typeface="+mn-lt"/>
                <a:ea typeface="Arial Unicode MS" panose="020B0604020202020204" pitchFamily="34" charset="-128"/>
                <a:cs typeface="Arial" panose="020B0604020202020204" pitchFamily="34" charset="0"/>
              </a:defRPr>
            </a:lvl1pPr>
          </a:lstStyle>
          <a:p>
            <a:fld id="{F551322C-20B2-48C3-B63D-68158FEBF630}" type="slidenum">
              <a:rPr lang="en-US" smtClean="0"/>
              <a:pPr/>
              <a:t>‹Nr.›</a:t>
            </a:fld>
            <a:endParaRPr lang="en-US" dirty="0"/>
          </a:p>
        </p:txBody>
      </p:sp>
    </p:spTree>
    <p:extLst>
      <p:ext uri="{BB962C8B-B14F-4D97-AF65-F5344CB8AC3E}">
        <p14:creationId xmlns:p14="http://schemas.microsoft.com/office/powerpoint/2010/main" val="19627802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39999" y="108000"/>
            <a:ext cx="6798796" cy="336550"/>
          </a:xfrm>
        </p:spPr>
        <p:txBody>
          <a:bodyPr vert="horz" lIns="72000" tIns="36000" rIns="72000" bIns="36000" rtlCol="0" anchor="t">
            <a:noAutofit/>
          </a:bodyPr>
          <a:lstStyle>
            <a:lvl1pPr>
              <a:defRPr lang="nl-NL" sz="1600" b="1" i="0" dirty="0">
                <a:solidFill>
                  <a:srgbClr val="3366FF"/>
                </a:solidFill>
                <a:latin typeface="+mn-lt"/>
                <a:ea typeface="Arial Unicode MS" panose="020B0604020202020204" pitchFamily="34" charset="-128"/>
                <a:cs typeface="Arial" panose="020B0604020202020204" pitchFamily="34" charset="0"/>
              </a:defRPr>
            </a:lvl1pPr>
          </a:lstStyle>
          <a:p>
            <a:pPr marL="0" lvl="0" indent="0" algn="l" rtl="0" eaLnBrk="1" fontAlgn="base" hangingPunct="1">
              <a:spcBef>
                <a:spcPts val="400"/>
              </a:spcBef>
              <a:spcAft>
                <a:spcPct val="0"/>
              </a:spcAft>
              <a:buClr>
                <a:schemeClr val="bg1"/>
              </a:buClr>
              <a:buSzPct val="120000"/>
              <a:buFont typeface="Arial" panose="020B0604020202020204" pitchFamily="34" charset="0"/>
              <a:buNone/>
            </a:pPr>
            <a:r>
              <a:rPr lang="en-US" dirty="0"/>
              <a:t>Click to edit Master title style</a:t>
            </a:r>
            <a:endParaRPr lang="nl-NL" dirty="0"/>
          </a:p>
        </p:txBody>
      </p:sp>
      <p:sp>
        <p:nvSpPr>
          <p:cNvPr id="13" name="Text Placeholder 12"/>
          <p:cNvSpPr>
            <a:spLocks noGrp="1"/>
          </p:cNvSpPr>
          <p:nvPr>
            <p:ph type="body" sz="quarter" idx="16" hasCustomPrompt="1"/>
          </p:nvPr>
        </p:nvSpPr>
        <p:spPr>
          <a:xfrm>
            <a:off x="540000" y="461650"/>
            <a:ext cx="8376894" cy="363850"/>
          </a:xfrm>
          <a:prstGeom prst="rect">
            <a:avLst/>
          </a:prstGeom>
        </p:spPr>
        <p:txBody>
          <a:bodyPr vert="horz" lIns="72000" tIns="36000" rIns="72000" bIns="36000" rtlCol="0" anchor="t">
            <a:noAutofit/>
          </a:bodyPr>
          <a:lstStyle>
            <a:lvl1pPr>
              <a:defRPr lang="nl-NL" sz="1400" b="0" i="0" dirty="0">
                <a:solidFill>
                  <a:srgbClr val="3366FF"/>
                </a:solidFill>
                <a:latin typeface="+mj-lt"/>
              </a:defRPr>
            </a:lvl1pPr>
          </a:lstStyle>
          <a:p>
            <a:pPr lvl="0">
              <a:spcBef>
                <a:spcPct val="0"/>
              </a:spcBef>
            </a:pPr>
            <a:r>
              <a:rPr lang="en-US" dirty="0"/>
              <a:t>Click to edit Description</a:t>
            </a:r>
          </a:p>
          <a:p>
            <a:pPr lvl="0">
              <a:spcBef>
                <a:spcPct val="0"/>
              </a:spcBef>
            </a:pPr>
            <a:endParaRPr lang="nl-NL" dirty="0"/>
          </a:p>
        </p:txBody>
      </p:sp>
      <p:sp>
        <p:nvSpPr>
          <p:cNvPr id="6" name="Espace réservé du numéro de diapositive 1">
            <a:extLst>
              <a:ext uri="{FF2B5EF4-FFF2-40B4-BE49-F238E27FC236}">
                <a16:creationId xmlns:a16="http://schemas.microsoft.com/office/drawing/2014/main" id="{A202140A-AFAB-44A8-AB9C-F5EEF12E385F}"/>
              </a:ext>
            </a:extLst>
          </p:cNvPr>
          <p:cNvSpPr>
            <a:spLocks noGrp="1"/>
          </p:cNvSpPr>
          <p:nvPr>
            <p:ph type="sldNum" sz="quarter" idx="4"/>
          </p:nvPr>
        </p:nvSpPr>
        <p:spPr>
          <a:xfrm>
            <a:off x="9148969" y="6553200"/>
            <a:ext cx="665523" cy="273089"/>
          </a:xfrm>
          <a:prstGeom prst="rect">
            <a:avLst/>
          </a:prstGeom>
        </p:spPr>
        <p:txBody>
          <a:bodyPr vert="horz" lIns="91440" tIns="45720" rIns="91440" bIns="45720" rtlCol="0" anchor="ctr"/>
          <a:lstStyle>
            <a:lvl1pPr algn="r">
              <a:defRPr sz="900" b="0" i="0">
                <a:solidFill>
                  <a:schemeClr val="bg1">
                    <a:lumMod val="50000"/>
                  </a:schemeClr>
                </a:solidFill>
                <a:latin typeface="+mn-lt"/>
                <a:ea typeface="Arial Unicode MS" panose="020B0604020202020204" pitchFamily="34" charset="-128"/>
                <a:cs typeface="Arial" panose="020B0604020202020204" pitchFamily="34" charset="0"/>
              </a:defRPr>
            </a:lvl1pPr>
          </a:lstStyle>
          <a:p>
            <a:fld id="{F551322C-20B2-48C3-B63D-68158FEBF630}" type="slidenum">
              <a:rPr lang="en-US" smtClean="0"/>
              <a:pPr/>
              <a:t>‹Nr.›</a:t>
            </a:fld>
            <a:endParaRPr lang="en-US" dirty="0"/>
          </a:p>
        </p:txBody>
      </p:sp>
    </p:spTree>
    <p:extLst>
      <p:ext uri="{BB962C8B-B14F-4D97-AF65-F5344CB8AC3E}">
        <p14:creationId xmlns:p14="http://schemas.microsoft.com/office/powerpoint/2010/main" val="17026933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6" name="Text Placeholder 15"/>
          <p:cNvSpPr>
            <a:spLocks noGrp="1"/>
          </p:cNvSpPr>
          <p:nvPr>
            <p:ph type="body" sz="quarter" idx="11" hasCustomPrompt="1"/>
          </p:nvPr>
        </p:nvSpPr>
        <p:spPr>
          <a:xfrm>
            <a:off x="1926168" y="2912663"/>
            <a:ext cx="7395317" cy="792162"/>
          </a:xfrm>
          <a:prstGeom prst="rect">
            <a:avLst/>
          </a:prstGeom>
        </p:spPr>
        <p:txBody>
          <a:bodyPr/>
          <a:lstStyle>
            <a:lvl1pPr marL="0" indent="0">
              <a:buNone/>
              <a:defRPr lang="en-US" sz="1800" b="0" i="0" baseline="0" dirty="0">
                <a:solidFill>
                  <a:schemeClr val="tx2"/>
                </a:solidFill>
                <a:latin typeface="+mn-lt"/>
                <a:ea typeface="Arial Unicode MS" panose="020B0604020202020204" pitchFamily="34" charset="-128"/>
                <a:cs typeface="Arial" panose="020B0604020202020204" pitchFamily="34" charset="0"/>
              </a:defRPr>
            </a:lvl1pPr>
          </a:lstStyle>
          <a:p>
            <a:pPr lvl="0"/>
            <a:r>
              <a:rPr lang="en-US" dirty="0"/>
              <a:t>Date, Place</a:t>
            </a:r>
          </a:p>
        </p:txBody>
      </p:sp>
      <p:sp>
        <p:nvSpPr>
          <p:cNvPr id="15" name="Text Placeholder 15"/>
          <p:cNvSpPr>
            <a:spLocks noGrp="1"/>
          </p:cNvSpPr>
          <p:nvPr>
            <p:ph type="body" sz="quarter" idx="12" hasCustomPrompt="1"/>
          </p:nvPr>
        </p:nvSpPr>
        <p:spPr>
          <a:xfrm>
            <a:off x="1927517" y="1792322"/>
            <a:ext cx="7395317" cy="792162"/>
          </a:xfrm>
          <a:prstGeom prst="rect">
            <a:avLst/>
          </a:prstGeom>
        </p:spPr>
        <p:txBody>
          <a:bodyPr anchor="ctr" anchorCtr="0">
            <a:noAutofit/>
          </a:bodyPr>
          <a:lstStyle>
            <a:lvl1pPr marL="0" indent="0">
              <a:buNone/>
              <a:defRPr lang="en-US" sz="3000" b="0" i="0" baseline="0" dirty="0">
                <a:solidFill>
                  <a:srgbClr val="3366FF"/>
                </a:solidFill>
                <a:latin typeface="+mn-lt"/>
                <a:ea typeface="Arial Unicode MS" panose="020B0604020202020204" pitchFamily="34" charset="-128"/>
                <a:cs typeface="Arial" panose="020B0604020202020204" pitchFamily="34" charset="0"/>
              </a:defRPr>
            </a:lvl1pPr>
          </a:lstStyle>
          <a:p>
            <a:pPr lvl="0"/>
            <a:r>
              <a:rPr lang="en-US" dirty="0"/>
              <a:t>Name of the meeting</a:t>
            </a:r>
          </a:p>
        </p:txBody>
      </p:sp>
      <p:grpSp>
        <p:nvGrpSpPr>
          <p:cNvPr id="161" name="Graphic 3">
            <a:extLst>
              <a:ext uri="{FF2B5EF4-FFF2-40B4-BE49-F238E27FC236}">
                <a16:creationId xmlns:a16="http://schemas.microsoft.com/office/drawing/2014/main" id="{0CD8ADA5-8F92-4554-B026-77F47736CA6D}"/>
              </a:ext>
            </a:extLst>
          </p:cNvPr>
          <p:cNvGrpSpPr>
            <a:grpSpLocks/>
          </p:cNvGrpSpPr>
          <p:nvPr userDrawn="1"/>
        </p:nvGrpSpPr>
        <p:grpSpPr>
          <a:xfrm>
            <a:off x="4805177" y="2340000"/>
            <a:ext cx="5580000" cy="4460400"/>
            <a:chOff x="66025" y="-34306"/>
            <a:chExt cx="6381750" cy="5895975"/>
          </a:xfrm>
          <a:scene3d>
            <a:camera prst="perspectiveRight">
              <a:rot lat="0" lon="19500000" rev="0"/>
            </a:camera>
            <a:lightRig rig="threePt" dir="t"/>
          </a:scene3d>
        </p:grpSpPr>
        <p:sp>
          <p:nvSpPr>
            <p:cNvPr id="162" name="Freeform: Shape 161">
              <a:extLst>
                <a:ext uri="{FF2B5EF4-FFF2-40B4-BE49-F238E27FC236}">
                  <a16:creationId xmlns:a16="http://schemas.microsoft.com/office/drawing/2014/main" id="{4E29C2D3-A23A-475E-ADFD-E18D9CA663A9}"/>
                </a:ext>
              </a:extLst>
            </p:cNvPr>
            <p:cNvSpPr/>
            <p:nvPr/>
          </p:nvSpPr>
          <p:spPr>
            <a:xfrm>
              <a:off x="5751687" y="4420250"/>
              <a:ext cx="484155" cy="202882"/>
            </a:xfrm>
            <a:custGeom>
              <a:avLst/>
              <a:gdLst>
                <a:gd name="connsiteX0" fmla="*/ 426530 w 484155"/>
                <a:gd name="connsiteY0" fmla="*/ 0 h 202882"/>
                <a:gd name="connsiteX1" fmla="*/ 396050 w 484155"/>
                <a:gd name="connsiteY1" fmla="*/ 0 h 202882"/>
                <a:gd name="connsiteX2" fmla="*/ 0 w 484155"/>
                <a:gd name="connsiteY2" fmla="*/ 95 h 202882"/>
                <a:gd name="connsiteX3" fmla="*/ 0 w 484155"/>
                <a:gd name="connsiteY3" fmla="*/ 196596 h 202882"/>
                <a:gd name="connsiteX4" fmla="*/ 476 w 484155"/>
                <a:gd name="connsiteY4" fmla="*/ 202882 h 202882"/>
                <a:gd name="connsiteX5" fmla="*/ 69152 w 484155"/>
                <a:gd name="connsiteY5" fmla="*/ 135255 h 202882"/>
                <a:gd name="connsiteX6" fmla="*/ 426530 w 484155"/>
                <a:gd name="connsiteY6" fmla="*/ 135350 h 202882"/>
                <a:gd name="connsiteX7" fmla="*/ 484156 w 484155"/>
                <a:gd name="connsiteY7" fmla="*/ 77724 h 202882"/>
                <a:gd name="connsiteX8" fmla="*/ 484156 w 484155"/>
                <a:gd name="connsiteY8" fmla="*/ 57721 h 202882"/>
                <a:gd name="connsiteX9" fmla="*/ 426530 w 484155"/>
                <a:gd name="connsiteY9" fmla="*/ 0 h 20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4155" h="202882">
                  <a:moveTo>
                    <a:pt x="426530" y="0"/>
                  </a:moveTo>
                  <a:lnTo>
                    <a:pt x="396050" y="0"/>
                  </a:lnTo>
                  <a:cubicBezTo>
                    <a:pt x="63913" y="0"/>
                    <a:pt x="40767" y="0"/>
                    <a:pt x="0" y="95"/>
                  </a:cubicBezTo>
                  <a:lnTo>
                    <a:pt x="0" y="196596"/>
                  </a:lnTo>
                  <a:cubicBezTo>
                    <a:pt x="571" y="196977"/>
                    <a:pt x="476" y="199930"/>
                    <a:pt x="476" y="202882"/>
                  </a:cubicBezTo>
                  <a:cubicBezTo>
                    <a:pt x="476" y="170497"/>
                    <a:pt x="7334" y="135255"/>
                    <a:pt x="69152" y="135255"/>
                  </a:cubicBezTo>
                  <a:lnTo>
                    <a:pt x="426530" y="135350"/>
                  </a:lnTo>
                  <a:cubicBezTo>
                    <a:pt x="458248" y="135350"/>
                    <a:pt x="484156" y="109442"/>
                    <a:pt x="484156" y="77724"/>
                  </a:cubicBezTo>
                  <a:lnTo>
                    <a:pt x="484156" y="57721"/>
                  </a:lnTo>
                  <a:cubicBezTo>
                    <a:pt x="484156" y="25908"/>
                    <a:pt x="458153" y="0"/>
                    <a:pt x="426530" y="0"/>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63" name="Freeform: Shape 162">
              <a:extLst>
                <a:ext uri="{FF2B5EF4-FFF2-40B4-BE49-F238E27FC236}">
                  <a16:creationId xmlns:a16="http://schemas.microsoft.com/office/drawing/2014/main" id="{234AE2FD-7B38-405F-825B-32C4DFBE3385}"/>
                </a:ext>
              </a:extLst>
            </p:cNvPr>
            <p:cNvSpPr/>
            <p:nvPr/>
          </p:nvSpPr>
          <p:spPr>
            <a:xfrm>
              <a:off x="4971686" y="522730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64" name="Freeform: Shape 163">
              <a:extLst>
                <a:ext uri="{FF2B5EF4-FFF2-40B4-BE49-F238E27FC236}">
                  <a16:creationId xmlns:a16="http://schemas.microsoft.com/office/drawing/2014/main" id="{7544EF93-D6DB-4383-8F27-964E55DFD859}"/>
                </a:ext>
              </a:extLst>
            </p:cNvPr>
            <p:cNvSpPr/>
            <p:nvPr/>
          </p:nvSpPr>
          <p:spPr>
            <a:xfrm>
              <a:off x="4507341" y="4487116"/>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65" name="Freeform: Shape 164">
              <a:extLst>
                <a:ext uri="{FF2B5EF4-FFF2-40B4-BE49-F238E27FC236}">
                  <a16:creationId xmlns:a16="http://schemas.microsoft.com/office/drawing/2014/main" id="{51E76D50-2021-4BFC-9880-8D03EC62ECC1}"/>
                </a:ext>
              </a:extLst>
            </p:cNvPr>
            <p:cNvSpPr/>
            <p:nvPr/>
          </p:nvSpPr>
          <p:spPr>
            <a:xfrm>
              <a:off x="4659360" y="4799536"/>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66" name="Freeform: Shape 165">
              <a:extLst>
                <a:ext uri="{FF2B5EF4-FFF2-40B4-BE49-F238E27FC236}">
                  <a16:creationId xmlns:a16="http://schemas.microsoft.com/office/drawing/2014/main" id="{2E9D3B00-85FC-4691-A0E3-08835F15F394}"/>
                </a:ext>
              </a:extLst>
            </p:cNvPr>
            <p:cNvSpPr/>
            <p:nvPr/>
          </p:nvSpPr>
          <p:spPr>
            <a:xfrm>
              <a:off x="4806046" y="507890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67" name="Freeform: Shape 166">
              <a:extLst>
                <a:ext uri="{FF2B5EF4-FFF2-40B4-BE49-F238E27FC236}">
                  <a16:creationId xmlns:a16="http://schemas.microsoft.com/office/drawing/2014/main" id="{6EC0746B-8391-4A6E-84B9-4FCD93197C17}"/>
                </a:ext>
              </a:extLst>
            </p:cNvPr>
            <p:cNvSpPr/>
            <p:nvPr/>
          </p:nvSpPr>
          <p:spPr>
            <a:xfrm>
              <a:off x="539988" y="2223595"/>
              <a:ext cx="151257" cy="159829"/>
            </a:xfrm>
            <a:custGeom>
              <a:avLst/>
              <a:gdLst>
                <a:gd name="connsiteX0" fmla="*/ 151257 w 151257"/>
                <a:gd name="connsiteY0" fmla="*/ 159829 h 159829"/>
                <a:gd name="connsiteX1" fmla="*/ 151257 w 151257"/>
                <a:gd name="connsiteY1" fmla="*/ 83439 h 159829"/>
                <a:gd name="connsiteX2" fmla="*/ 67818 w 151257"/>
                <a:gd name="connsiteY2" fmla="*/ 0 h 159829"/>
                <a:gd name="connsiteX3" fmla="*/ 0 w 151257"/>
                <a:gd name="connsiteY3" fmla="*/ 0 h 159829"/>
                <a:gd name="connsiteX4" fmla="*/ 0 w 151257"/>
                <a:gd name="connsiteY4" fmla="*/ 76391 h 159829"/>
                <a:gd name="connsiteX5" fmla="*/ 83439 w 151257"/>
                <a:gd name="connsiteY5" fmla="*/ 159829 h 159829"/>
                <a:gd name="connsiteX6" fmla="*/ 151257 w 151257"/>
                <a:gd name="connsiteY6" fmla="*/ 159829 h 159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257" h="159829">
                  <a:moveTo>
                    <a:pt x="151257" y="159829"/>
                  </a:moveTo>
                  <a:lnTo>
                    <a:pt x="151257" y="83439"/>
                  </a:lnTo>
                  <a:cubicBezTo>
                    <a:pt x="151257" y="37529"/>
                    <a:pt x="113729" y="0"/>
                    <a:pt x="67818" y="0"/>
                  </a:cubicBezTo>
                  <a:lnTo>
                    <a:pt x="0" y="0"/>
                  </a:lnTo>
                  <a:lnTo>
                    <a:pt x="0" y="76391"/>
                  </a:lnTo>
                  <a:cubicBezTo>
                    <a:pt x="0" y="122301"/>
                    <a:pt x="37529" y="159829"/>
                    <a:pt x="83439" y="159829"/>
                  </a:cubicBezTo>
                  <a:lnTo>
                    <a:pt x="151257" y="159829"/>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68" name="Freeform: Shape 167">
              <a:extLst>
                <a:ext uri="{FF2B5EF4-FFF2-40B4-BE49-F238E27FC236}">
                  <a16:creationId xmlns:a16="http://schemas.microsoft.com/office/drawing/2014/main" id="{003148F5-74A7-44E6-9797-EA3C6C4F2724}"/>
                </a:ext>
              </a:extLst>
            </p:cNvPr>
            <p:cNvSpPr/>
            <p:nvPr/>
          </p:nvSpPr>
          <p:spPr>
            <a:xfrm>
              <a:off x="243761" y="2223595"/>
              <a:ext cx="447484" cy="566261"/>
            </a:xfrm>
            <a:custGeom>
              <a:avLst/>
              <a:gdLst>
                <a:gd name="connsiteX0" fmla="*/ 83344 w 447484"/>
                <a:gd name="connsiteY0" fmla="*/ 566261 h 566261"/>
                <a:gd name="connsiteX1" fmla="*/ 364046 w 447484"/>
                <a:gd name="connsiteY1" fmla="*/ 566261 h 566261"/>
                <a:gd name="connsiteX2" fmla="*/ 447485 w 447484"/>
                <a:gd name="connsiteY2" fmla="*/ 482822 h 566261"/>
                <a:gd name="connsiteX3" fmla="*/ 447485 w 447484"/>
                <a:gd name="connsiteY3" fmla="*/ 240316 h 566261"/>
                <a:gd name="connsiteX4" fmla="*/ 447485 w 447484"/>
                <a:gd name="connsiteY4" fmla="*/ 159829 h 566261"/>
                <a:gd name="connsiteX5" fmla="*/ 379667 w 447484"/>
                <a:gd name="connsiteY5" fmla="*/ 159829 h 566261"/>
                <a:gd name="connsiteX6" fmla="*/ 375952 w 447484"/>
                <a:gd name="connsiteY6" fmla="*/ 159829 h 566261"/>
                <a:gd name="connsiteX7" fmla="*/ 372999 w 447484"/>
                <a:gd name="connsiteY7" fmla="*/ 159544 h 566261"/>
                <a:gd name="connsiteX8" fmla="*/ 296228 w 447484"/>
                <a:gd name="connsiteY8" fmla="*/ 76391 h 566261"/>
                <a:gd name="connsiteX9" fmla="*/ 296228 w 447484"/>
                <a:gd name="connsiteY9" fmla="*/ 0 h 566261"/>
                <a:gd name="connsiteX10" fmla="*/ 237458 w 447484"/>
                <a:gd name="connsiteY10" fmla="*/ 0 h 566261"/>
                <a:gd name="connsiteX11" fmla="*/ 156496 w 447484"/>
                <a:gd name="connsiteY11" fmla="*/ 78676 h 566261"/>
                <a:gd name="connsiteX12" fmla="*/ 77153 w 447484"/>
                <a:gd name="connsiteY12" fmla="*/ 159639 h 566261"/>
                <a:gd name="connsiteX13" fmla="*/ 0 w 447484"/>
                <a:gd name="connsiteY13" fmla="*/ 240506 h 566261"/>
                <a:gd name="connsiteX14" fmla="*/ 0 w 447484"/>
                <a:gd name="connsiteY14" fmla="*/ 482632 h 566261"/>
                <a:gd name="connsiteX15" fmla="*/ 83344 w 447484"/>
                <a:gd name="connsiteY15" fmla="*/ 566261 h 56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7484" h="566261">
                  <a:moveTo>
                    <a:pt x="83344" y="566261"/>
                  </a:moveTo>
                  <a:lnTo>
                    <a:pt x="364046" y="566261"/>
                  </a:lnTo>
                  <a:cubicBezTo>
                    <a:pt x="409956" y="566261"/>
                    <a:pt x="447485" y="528733"/>
                    <a:pt x="447485" y="482822"/>
                  </a:cubicBezTo>
                  <a:lnTo>
                    <a:pt x="447485" y="240316"/>
                  </a:lnTo>
                  <a:lnTo>
                    <a:pt x="447485" y="159829"/>
                  </a:lnTo>
                  <a:lnTo>
                    <a:pt x="379667" y="159829"/>
                  </a:lnTo>
                  <a:cubicBezTo>
                    <a:pt x="378428" y="159829"/>
                    <a:pt x="377190" y="159829"/>
                    <a:pt x="375952" y="159829"/>
                  </a:cubicBezTo>
                  <a:cubicBezTo>
                    <a:pt x="374999" y="159734"/>
                    <a:pt x="373951" y="159639"/>
                    <a:pt x="372999" y="159544"/>
                  </a:cubicBezTo>
                  <a:cubicBezTo>
                    <a:pt x="330232" y="156115"/>
                    <a:pt x="296228" y="120015"/>
                    <a:pt x="296228" y="76391"/>
                  </a:cubicBezTo>
                  <a:lnTo>
                    <a:pt x="296228" y="0"/>
                  </a:lnTo>
                  <a:lnTo>
                    <a:pt x="237458" y="0"/>
                  </a:lnTo>
                  <a:cubicBezTo>
                    <a:pt x="193643" y="0"/>
                    <a:pt x="157734" y="34957"/>
                    <a:pt x="156496" y="78676"/>
                  </a:cubicBezTo>
                  <a:cubicBezTo>
                    <a:pt x="155258" y="122110"/>
                    <a:pt x="120396" y="157543"/>
                    <a:pt x="77153" y="159639"/>
                  </a:cubicBezTo>
                  <a:cubicBezTo>
                    <a:pt x="33909" y="161734"/>
                    <a:pt x="0" y="197263"/>
                    <a:pt x="0" y="240506"/>
                  </a:cubicBezTo>
                  <a:lnTo>
                    <a:pt x="0" y="482632"/>
                  </a:lnTo>
                  <a:cubicBezTo>
                    <a:pt x="0" y="528733"/>
                    <a:pt x="37529" y="566261"/>
                    <a:pt x="83344" y="566261"/>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69" name="Freeform: Shape 168">
              <a:extLst>
                <a:ext uri="{FF2B5EF4-FFF2-40B4-BE49-F238E27FC236}">
                  <a16:creationId xmlns:a16="http://schemas.microsoft.com/office/drawing/2014/main" id="{7F547AD2-0592-4BBE-8DAA-E39DA7FA4765}"/>
                </a:ext>
              </a:extLst>
            </p:cNvPr>
            <p:cNvSpPr/>
            <p:nvPr/>
          </p:nvSpPr>
          <p:spPr>
            <a:xfrm>
              <a:off x="718392" y="1652285"/>
              <a:ext cx="1079087" cy="1436369"/>
            </a:xfrm>
            <a:custGeom>
              <a:avLst/>
              <a:gdLst>
                <a:gd name="connsiteX0" fmla="*/ 235363 w 1079087"/>
                <a:gd name="connsiteY0" fmla="*/ 707612 h 1436369"/>
                <a:gd name="connsiteX1" fmla="*/ 366617 w 1079087"/>
                <a:gd name="connsiteY1" fmla="*/ 707612 h 1436369"/>
                <a:gd name="connsiteX2" fmla="*/ 373856 w 1079087"/>
                <a:gd name="connsiteY2" fmla="*/ 707326 h 1436369"/>
                <a:gd name="connsiteX3" fmla="*/ 387953 w 1079087"/>
                <a:gd name="connsiteY3" fmla="*/ 707326 h 1436369"/>
                <a:gd name="connsiteX4" fmla="*/ 388906 w 1079087"/>
                <a:gd name="connsiteY4" fmla="*/ 707422 h 1436369"/>
                <a:gd name="connsiteX5" fmla="*/ 463772 w 1079087"/>
                <a:gd name="connsiteY5" fmla="*/ 788194 h 1436369"/>
                <a:gd name="connsiteX6" fmla="*/ 463772 w 1079087"/>
                <a:gd name="connsiteY6" fmla="*/ 789527 h 1436369"/>
                <a:gd name="connsiteX7" fmla="*/ 386239 w 1079087"/>
                <a:gd name="connsiteY7" fmla="*/ 870490 h 1436369"/>
                <a:gd name="connsiteX8" fmla="*/ 306896 w 1079087"/>
                <a:gd name="connsiteY8" fmla="*/ 945166 h 1436369"/>
                <a:gd name="connsiteX9" fmla="*/ 226314 w 1079087"/>
                <a:gd name="connsiteY9" fmla="*/ 1017746 h 1436369"/>
                <a:gd name="connsiteX10" fmla="*/ 206407 w 1079087"/>
                <a:gd name="connsiteY10" fmla="*/ 1017746 h 1436369"/>
                <a:gd name="connsiteX11" fmla="*/ 146495 w 1079087"/>
                <a:gd name="connsiteY11" fmla="*/ 1077658 h 1436369"/>
                <a:gd name="connsiteX12" fmla="*/ 146495 w 1079087"/>
                <a:gd name="connsiteY12" fmla="*/ 1083850 h 1436369"/>
                <a:gd name="connsiteX13" fmla="*/ 206407 w 1079087"/>
                <a:gd name="connsiteY13" fmla="*/ 1143762 h 1436369"/>
                <a:gd name="connsiteX14" fmla="*/ 225362 w 1079087"/>
                <a:gd name="connsiteY14" fmla="*/ 1143762 h 1436369"/>
                <a:gd name="connsiteX15" fmla="*/ 306324 w 1079087"/>
                <a:gd name="connsiteY15" fmla="*/ 1224724 h 1436369"/>
                <a:gd name="connsiteX16" fmla="*/ 306324 w 1079087"/>
                <a:gd name="connsiteY16" fmla="*/ 1229392 h 1436369"/>
                <a:gd name="connsiteX17" fmla="*/ 225362 w 1079087"/>
                <a:gd name="connsiteY17" fmla="*/ 1310354 h 1436369"/>
                <a:gd name="connsiteX18" fmla="*/ 59912 w 1079087"/>
                <a:gd name="connsiteY18" fmla="*/ 1310354 h 1436369"/>
                <a:gd name="connsiteX19" fmla="*/ 0 w 1079087"/>
                <a:gd name="connsiteY19" fmla="*/ 1370266 h 1436369"/>
                <a:gd name="connsiteX20" fmla="*/ 0 w 1079087"/>
                <a:gd name="connsiteY20" fmla="*/ 1376458 h 1436369"/>
                <a:gd name="connsiteX21" fmla="*/ 59912 w 1079087"/>
                <a:gd name="connsiteY21" fmla="*/ 1436370 h 1436369"/>
                <a:gd name="connsiteX22" fmla="*/ 389954 w 1079087"/>
                <a:gd name="connsiteY22" fmla="*/ 1436370 h 1436369"/>
                <a:gd name="connsiteX23" fmla="*/ 397764 w 1079087"/>
                <a:gd name="connsiteY23" fmla="*/ 1436370 h 1436369"/>
                <a:gd name="connsiteX24" fmla="*/ 521208 w 1079087"/>
                <a:gd name="connsiteY24" fmla="*/ 1436370 h 1436369"/>
                <a:gd name="connsiteX25" fmla="*/ 603980 w 1079087"/>
                <a:gd name="connsiteY25" fmla="*/ 1363218 h 1436369"/>
                <a:gd name="connsiteX26" fmla="*/ 684371 w 1079087"/>
                <a:gd name="connsiteY26" fmla="*/ 1292162 h 1436369"/>
                <a:gd name="connsiteX27" fmla="*/ 838390 w 1079087"/>
                <a:gd name="connsiteY27" fmla="*/ 1292162 h 1436369"/>
                <a:gd name="connsiteX28" fmla="*/ 920782 w 1079087"/>
                <a:gd name="connsiteY28" fmla="*/ 1221581 h 1436369"/>
                <a:gd name="connsiteX29" fmla="*/ 998315 w 1079087"/>
                <a:gd name="connsiteY29" fmla="*/ 1153192 h 1436369"/>
                <a:gd name="connsiteX30" fmla="*/ 1079087 w 1079087"/>
                <a:gd name="connsiteY30" fmla="*/ 1069848 h 1436369"/>
                <a:gd name="connsiteX31" fmla="*/ 1079087 w 1079087"/>
                <a:gd name="connsiteY31" fmla="*/ 956310 h 1436369"/>
                <a:gd name="connsiteX32" fmla="*/ 998792 w 1079087"/>
                <a:gd name="connsiteY32" fmla="*/ 872966 h 1436369"/>
                <a:gd name="connsiteX33" fmla="*/ 921258 w 1079087"/>
                <a:gd name="connsiteY33" fmla="*/ 800672 h 1436369"/>
                <a:gd name="connsiteX34" fmla="*/ 840581 w 1079087"/>
                <a:gd name="connsiteY34" fmla="*/ 726186 h 1436369"/>
                <a:gd name="connsiteX35" fmla="*/ 761810 w 1079087"/>
                <a:gd name="connsiteY35" fmla="*/ 645223 h 1436369"/>
                <a:gd name="connsiteX36" fmla="*/ 761810 w 1079087"/>
                <a:gd name="connsiteY36" fmla="*/ 515969 h 1436369"/>
                <a:gd name="connsiteX37" fmla="*/ 684657 w 1079087"/>
                <a:gd name="connsiteY37" fmla="*/ 432816 h 1436369"/>
                <a:gd name="connsiteX38" fmla="*/ 609695 w 1079087"/>
                <a:gd name="connsiteY38" fmla="*/ 352044 h 1436369"/>
                <a:gd name="connsiteX39" fmla="*/ 609695 w 1079087"/>
                <a:gd name="connsiteY39" fmla="*/ 224980 h 1436369"/>
                <a:gd name="connsiteX40" fmla="*/ 527780 w 1079087"/>
                <a:gd name="connsiteY40" fmla="*/ 141541 h 1436369"/>
                <a:gd name="connsiteX41" fmla="*/ 449009 w 1079087"/>
                <a:gd name="connsiteY41" fmla="*/ 71818 h 1436369"/>
                <a:gd name="connsiteX42" fmla="*/ 366427 w 1079087"/>
                <a:gd name="connsiteY42" fmla="*/ 0 h 1436369"/>
                <a:gd name="connsiteX43" fmla="*/ 235363 w 1079087"/>
                <a:gd name="connsiteY43" fmla="*/ 0 h 1436369"/>
                <a:gd name="connsiteX44" fmla="*/ 151924 w 1079087"/>
                <a:gd name="connsiteY44" fmla="*/ 83439 h 1436369"/>
                <a:gd name="connsiteX45" fmla="*/ 151924 w 1079087"/>
                <a:gd name="connsiteY45" fmla="*/ 624268 h 1436369"/>
                <a:gd name="connsiteX46" fmla="*/ 235363 w 1079087"/>
                <a:gd name="connsiteY46" fmla="*/ 707612 h 143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79087" h="1436369">
                  <a:moveTo>
                    <a:pt x="235363" y="707612"/>
                  </a:moveTo>
                  <a:lnTo>
                    <a:pt x="366617" y="707612"/>
                  </a:lnTo>
                  <a:cubicBezTo>
                    <a:pt x="369094" y="707612"/>
                    <a:pt x="371475" y="707517"/>
                    <a:pt x="373856" y="707326"/>
                  </a:cubicBezTo>
                  <a:cubicBezTo>
                    <a:pt x="378809" y="706850"/>
                    <a:pt x="383000" y="706850"/>
                    <a:pt x="387953" y="707326"/>
                  </a:cubicBezTo>
                  <a:cubicBezTo>
                    <a:pt x="388239" y="707326"/>
                    <a:pt x="388620" y="707422"/>
                    <a:pt x="388906" y="707422"/>
                  </a:cubicBezTo>
                  <a:cubicBezTo>
                    <a:pt x="431292" y="710660"/>
                    <a:pt x="463772" y="745712"/>
                    <a:pt x="463772" y="788194"/>
                  </a:cubicBezTo>
                  <a:lnTo>
                    <a:pt x="463772" y="789527"/>
                  </a:lnTo>
                  <a:cubicBezTo>
                    <a:pt x="463772" y="832866"/>
                    <a:pt x="429578" y="868585"/>
                    <a:pt x="386239" y="870490"/>
                  </a:cubicBezTo>
                  <a:cubicBezTo>
                    <a:pt x="344900" y="872299"/>
                    <a:pt x="311182" y="904494"/>
                    <a:pt x="306896" y="945166"/>
                  </a:cubicBezTo>
                  <a:cubicBezTo>
                    <a:pt x="302514" y="986599"/>
                    <a:pt x="267938" y="1017746"/>
                    <a:pt x="226314" y="1017746"/>
                  </a:cubicBezTo>
                  <a:lnTo>
                    <a:pt x="206407" y="1017746"/>
                  </a:lnTo>
                  <a:cubicBezTo>
                    <a:pt x="173450" y="1017746"/>
                    <a:pt x="146495" y="1044702"/>
                    <a:pt x="146495" y="1077658"/>
                  </a:cubicBezTo>
                  <a:lnTo>
                    <a:pt x="146495" y="1083850"/>
                  </a:lnTo>
                  <a:cubicBezTo>
                    <a:pt x="146495" y="1116806"/>
                    <a:pt x="173450" y="1143762"/>
                    <a:pt x="206407" y="1143762"/>
                  </a:cubicBezTo>
                  <a:lnTo>
                    <a:pt x="225362" y="1143762"/>
                  </a:lnTo>
                  <a:cubicBezTo>
                    <a:pt x="269939" y="1143762"/>
                    <a:pt x="306324" y="1180148"/>
                    <a:pt x="306324" y="1224724"/>
                  </a:cubicBezTo>
                  <a:lnTo>
                    <a:pt x="306324" y="1229392"/>
                  </a:lnTo>
                  <a:cubicBezTo>
                    <a:pt x="306324" y="1273969"/>
                    <a:pt x="269939" y="1310354"/>
                    <a:pt x="225362" y="1310354"/>
                  </a:cubicBezTo>
                  <a:lnTo>
                    <a:pt x="59912" y="1310354"/>
                  </a:lnTo>
                  <a:cubicBezTo>
                    <a:pt x="26956" y="1310354"/>
                    <a:pt x="0" y="1337310"/>
                    <a:pt x="0" y="1370266"/>
                  </a:cubicBezTo>
                  <a:lnTo>
                    <a:pt x="0" y="1376458"/>
                  </a:lnTo>
                  <a:cubicBezTo>
                    <a:pt x="0" y="1409414"/>
                    <a:pt x="26956" y="1436370"/>
                    <a:pt x="59912" y="1436370"/>
                  </a:cubicBezTo>
                  <a:lnTo>
                    <a:pt x="389954" y="1436370"/>
                  </a:lnTo>
                  <a:lnTo>
                    <a:pt x="397764" y="1436370"/>
                  </a:lnTo>
                  <a:lnTo>
                    <a:pt x="521208" y="1436370"/>
                  </a:lnTo>
                  <a:cubicBezTo>
                    <a:pt x="563594" y="1436370"/>
                    <a:pt x="598932" y="1404271"/>
                    <a:pt x="603980" y="1363218"/>
                  </a:cubicBezTo>
                  <a:cubicBezTo>
                    <a:pt x="609028" y="1322451"/>
                    <a:pt x="643223" y="1292162"/>
                    <a:pt x="684371" y="1292162"/>
                  </a:cubicBezTo>
                  <a:lnTo>
                    <a:pt x="838390" y="1292162"/>
                  </a:lnTo>
                  <a:cubicBezTo>
                    <a:pt x="879920" y="1292162"/>
                    <a:pt x="914590" y="1261396"/>
                    <a:pt x="920782" y="1221581"/>
                  </a:cubicBezTo>
                  <a:cubicBezTo>
                    <a:pt x="926878" y="1182719"/>
                    <a:pt x="958977" y="1154335"/>
                    <a:pt x="998315" y="1153192"/>
                  </a:cubicBezTo>
                  <a:cubicBezTo>
                    <a:pt x="1042988" y="1151763"/>
                    <a:pt x="1079087" y="1114806"/>
                    <a:pt x="1079087" y="1069848"/>
                  </a:cubicBezTo>
                  <a:lnTo>
                    <a:pt x="1079087" y="956310"/>
                  </a:lnTo>
                  <a:cubicBezTo>
                    <a:pt x="1079087" y="911447"/>
                    <a:pt x="1043273" y="874586"/>
                    <a:pt x="998792" y="872966"/>
                  </a:cubicBezTo>
                  <a:cubicBezTo>
                    <a:pt x="958310" y="871442"/>
                    <a:pt x="925640" y="840962"/>
                    <a:pt x="921258" y="800672"/>
                  </a:cubicBezTo>
                  <a:cubicBezTo>
                    <a:pt x="916877" y="759619"/>
                    <a:pt x="882396" y="727329"/>
                    <a:pt x="840581" y="726186"/>
                  </a:cubicBezTo>
                  <a:cubicBezTo>
                    <a:pt x="796766" y="724948"/>
                    <a:pt x="761810" y="689038"/>
                    <a:pt x="761810" y="645223"/>
                  </a:cubicBezTo>
                  <a:lnTo>
                    <a:pt x="761810" y="515969"/>
                  </a:lnTo>
                  <a:cubicBezTo>
                    <a:pt x="761810" y="472154"/>
                    <a:pt x="727615" y="436055"/>
                    <a:pt x="684657" y="432816"/>
                  </a:cubicBezTo>
                  <a:cubicBezTo>
                    <a:pt x="642271" y="429577"/>
                    <a:pt x="609695" y="394525"/>
                    <a:pt x="609695" y="352044"/>
                  </a:cubicBezTo>
                  <a:lnTo>
                    <a:pt x="609695" y="224980"/>
                  </a:lnTo>
                  <a:cubicBezTo>
                    <a:pt x="609695" y="179641"/>
                    <a:pt x="572929" y="142399"/>
                    <a:pt x="527780" y="141541"/>
                  </a:cubicBezTo>
                  <a:cubicBezTo>
                    <a:pt x="487680" y="140875"/>
                    <a:pt x="454533" y="111538"/>
                    <a:pt x="449009" y="71818"/>
                  </a:cubicBezTo>
                  <a:cubicBezTo>
                    <a:pt x="443294" y="31337"/>
                    <a:pt x="408337" y="0"/>
                    <a:pt x="366427" y="0"/>
                  </a:cubicBezTo>
                  <a:lnTo>
                    <a:pt x="235363" y="0"/>
                  </a:lnTo>
                  <a:cubicBezTo>
                    <a:pt x="189452" y="0"/>
                    <a:pt x="151924" y="37528"/>
                    <a:pt x="151924" y="83439"/>
                  </a:cubicBezTo>
                  <a:lnTo>
                    <a:pt x="151924" y="624268"/>
                  </a:lnTo>
                  <a:cubicBezTo>
                    <a:pt x="151924" y="670084"/>
                    <a:pt x="189452" y="707612"/>
                    <a:pt x="235363" y="707612"/>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0" name="Freeform: Shape 169">
              <a:extLst>
                <a:ext uri="{FF2B5EF4-FFF2-40B4-BE49-F238E27FC236}">
                  <a16:creationId xmlns:a16="http://schemas.microsoft.com/office/drawing/2014/main" id="{570D6ED2-D417-4439-9C27-7A1895C9117A}"/>
                </a:ext>
              </a:extLst>
            </p:cNvPr>
            <p:cNvSpPr/>
            <p:nvPr/>
          </p:nvSpPr>
          <p:spPr>
            <a:xfrm>
              <a:off x="4979019" y="1499219"/>
              <a:ext cx="450437" cy="290036"/>
            </a:xfrm>
            <a:custGeom>
              <a:avLst/>
              <a:gdLst>
                <a:gd name="connsiteX0" fmla="*/ 450438 w 450437"/>
                <a:gd name="connsiteY0" fmla="*/ 0 h 290036"/>
                <a:gd name="connsiteX1" fmla="*/ 70009 w 450437"/>
                <a:gd name="connsiteY1" fmla="*/ 0 h 290036"/>
                <a:gd name="connsiteX2" fmla="*/ 0 w 450437"/>
                <a:gd name="connsiteY2" fmla="*/ 70009 h 290036"/>
                <a:gd name="connsiteX3" fmla="*/ 0 w 450437"/>
                <a:gd name="connsiteY3" fmla="*/ 220028 h 290036"/>
                <a:gd name="connsiteX4" fmla="*/ 70009 w 450437"/>
                <a:gd name="connsiteY4" fmla="*/ 290036 h 290036"/>
                <a:gd name="connsiteX5" fmla="*/ 450438 w 450437"/>
                <a:gd name="connsiteY5" fmla="*/ 290036 h 290036"/>
                <a:gd name="connsiteX6" fmla="*/ 450438 w 450437"/>
                <a:gd name="connsiteY6" fmla="*/ 0 h 2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437" h="290036">
                  <a:moveTo>
                    <a:pt x="450438" y="0"/>
                  </a:moveTo>
                  <a:lnTo>
                    <a:pt x="70009" y="0"/>
                  </a:lnTo>
                  <a:cubicBezTo>
                    <a:pt x="31528" y="0"/>
                    <a:pt x="0" y="31528"/>
                    <a:pt x="0" y="70009"/>
                  </a:cubicBezTo>
                  <a:lnTo>
                    <a:pt x="0" y="220028"/>
                  </a:lnTo>
                  <a:cubicBezTo>
                    <a:pt x="0" y="258509"/>
                    <a:pt x="31528" y="290036"/>
                    <a:pt x="70009" y="290036"/>
                  </a:cubicBezTo>
                  <a:lnTo>
                    <a:pt x="450438" y="290036"/>
                  </a:lnTo>
                  <a:lnTo>
                    <a:pt x="450438"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1" name="Freeform: Shape 170">
              <a:extLst>
                <a:ext uri="{FF2B5EF4-FFF2-40B4-BE49-F238E27FC236}">
                  <a16:creationId xmlns:a16="http://schemas.microsoft.com/office/drawing/2014/main" id="{FDE50500-F2AB-450F-908F-5EF21B38E96D}"/>
                </a:ext>
              </a:extLst>
            </p:cNvPr>
            <p:cNvSpPr/>
            <p:nvPr/>
          </p:nvSpPr>
          <p:spPr>
            <a:xfrm>
              <a:off x="4666981" y="1789445"/>
              <a:ext cx="762571" cy="290036"/>
            </a:xfrm>
            <a:custGeom>
              <a:avLst/>
              <a:gdLst>
                <a:gd name="connsiteX0" fmla="*/ 762476 w 762571"/>
                <a:gd name="connsiteY0" fmla="*/ 290036 h 290036"/>
                <a:gd name="connsiteX1" fmla="*/ 70009 w 762571"/>
                <a:gd name="connsiteY1" fmla="*/ 290036 h 290036"/>
                <a:gd name="connsiteX2" fmla="*/ 0 w 762571"/>
                <a:gd name="connsiteY2" fmla="*/ 220028 h 290036"/>
                <a:gd name="connsiteX3" fmla="*/ 0 w 762571"/>
                <a:gd name="connsiteY3" fmla="*/ 70009 h 290036"/>
                <a:gd name="connsiteX4" fmla="*/ 70009 w 762571"/>
                <a:gd name="connsiteY4" fmla="*/ 0 h 290036"/>
                <a:gd name="connsiteX5" fmla="*/ 208216 w 762571"/>
                <a:gd name="connsiteY5" fmla="*/ 0 h 290036"/>
                <a:gd name="connsiteX6" fmla="*/ 299847 w 762571"/>
                <a:gd name="connsiteY6" fmla="*/ 61531 h 290036"/>
                <a:gd name="connsiteX7" fmla="*/ 299847 w 762571"/>
                <a:gd name="connsiteY7" fmla="*/ 77629 h 290036"/>
                <a:gd name="connsiteX8" fmla="*/ 368046 w 762571"/>
                <a:gd name="connsiteY8" fmla="*/ 145828 h 290036"/>
                <a:gd name="connsiteX9" fmla="*/ 391763 w 762571"/>
                <a:gd name="connsiteY9" fmla="*/ 145828 h 290036"/>
                <a:gd name="connsiteX10" fmla="*/ 459962 w 762571"/>
                <a:gd name="connsiteY10" fmla="*/ 77629 h 290036"/>
                <a:gd name="connsiteX11" fmla="*/ 459962 w 762571"/>
                <a:gd name="connsiteY11" fmla="*/ 61531 h 290036"/>
                <a:gd name="connsiteX12" fmla="*/ 421005 w 762571"/>
                <a:gd name="connsiteY12" fmla="*/ 0 h 290036"/>
                <a:gd name="connsiteX13" fmla="*/ 762571 w 762571"/>
                <a:gd name="connsiteY13" fmla="*/ 0 h 290036"/>
                <a:gd name="connsiteX14" fmla="*/ 762571 w 762571"/>
                <a:gd name="connsiteY14" fmla="*/ 290036 h 2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2571" h="290036">
                  <a:moveTo>
                    <a:pt x="762476" y="290036"/>
                  </a:moveTo>
                  <a:lnTo>
                    <a:pt x="70009" y="290036"/>
                  </a:lnTo>
                  <a:cubicBezTo>
                    <a:pt x="31528" y="290036"/>
                    <a:pt x="0" y="258509"/>
                    <a:pt x="0" y="220028"/>
                  </a:cubicBezTo>
                  <a:lnTo>
                    <a:pt x="0" y="70009"/>
                  </a:lnTo>
                  <a:cubicBezTo>
                    <a:pt x="0" y="31528"/>
                    <a:pt x="31528" y="0"/>
                    <a:pt x="70009" y="0"/>
                  </a:cubicBezTo>
                  <a:lnTo>
                    <a:pt x="208216" y="0"/>
                  </a:lnTo>
                  <a:cubicBezTo>
                    <a:pt x="268224" y="1143"/>
                    <a:pt x="299847" y="34480"/>
                    <a:pt x="299847" y="61531"/>
                  </a:cubicBezTo>
                  <a:lnTo>
                    <a:pt x="299847" y="77629"/>
                  </a:lnTo>
                  <a:cubicBezTo>
                    <a:pt x="299847" y="115157"/>
                    <a:pt x="330517" y="145828"/>
                    <a:pt x="368046" y="145828"/>
                  </a:cubicBezTo>
                  <a:lnTo>
                    <a:pt x="391763" y="145828"/>
                  </a:lnTo>
                  <a:cubicBezTo>
                    <a:pt x="429292" y="145828"/>
                    <a:pt x="459962" y="115157"/>
                    <a:pt x="459962" y="77629"/>
                  </a:cubicBezTo>
                  <a:lnTo>
                    <a:pt x="459962" y="61531"/>
                  </a:lnTo>
                  <a:cubicBezTo>
                    <a:pt x="459962" y="34480"/>
                    <a:pt x="443960" y="10954"/>
                    <a:pt x="421005" y="0"/>
                  </a:cubicBezTo>
                  <a:lnTo>
                    <a:pt x="762571" y="0"/>
                  </a:lnTo>
                  <a:lnTo>
                    <a:pt x="762571" y="290036"/>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2" name="Freeform: Shape 171">
              <a:extLst>
                <a:ext uri="{FF2B5EF4-FFF2-40B4-BE49-F238E27FC236}">
                  <a16:creationId xmlns:a16="http://schemas.microsoft.com/office/drawing/2014/main" id="{884C6493-08C8-4679-9200-FD8247C1B096}"/>
                </a:ext>
              </a:extLst>
            </p:cNvPr>
            <p:cNvSpPr/>
            <p:nvPr/>
          </p:nvSpPr>
          <p:spPr>
            <a:xfrm>
              <a:off x="4752787" y="2078719"/>
              <a:ext cx="676764" cy="280797"/>
            </a:xfrm>
            <a:custGeom>
              <a:avLst/>
              <a:gdLst>
                <a:gd name="connsiteX0" fmla="*/ 676764 w 676764"/>
                <a:gd name="connsiteY0" fmla="*/ 63056 h 280797"/>
                <a:gd name="connsiteX1" fmla="*/ 676764 w 676764"/>
                <a:gd name="connsiteY1" fmla="*/ 75914 h 280797"/>
                <a:gd name="connsiteX2" fmla="*/ 676764 w 676764"/>
                <a:gd name="connsiteY2" fmla="*/ 84106 h 280797"/>
                <a:gd name="connsiteX3" fmla="*/ 616281 w 676764"/>
                <a:gd name="connsiteY3" fmla="*/ 144590 h 280797"/>
                <a:gd name="connsiteX4" fmla="*/ 526174 w 676764"/>
                <a:gd name="connsiteY4" fmla="*/ 144590 h 280797"/>
                <a:gd name="connsiteX5" fmla="*/ 526174 w 676764"/>
                <a:gd name="connsiteY5" fmla="*/ 220313 h 280797"/>
                <a:gd name="connsiteX6" fmla="*/ 465691 w 676764"/>
                <a:gd name="connsiteY6" fmla="*/ 280797 h 280797"/>
                <a:gd name="connsiteX7" fmla="*/ 227566 w 676764"/>
                <a:gd name="connsiteY7" fmla="*/ 280797 h 280797"/>
                <a:gd name="connsiteX8" fmla="*/ 227566 w 676764"/>
                <a:gd name="connsiteY8" fmla="*/ 205073 h 280797"/>
                <a:gd name="connsiteX9" fmla="*/ 167082 w 676764"/>
                <a:gd name="connsiteY9" fmla="*/ 144590 h 280797"/>
                <a:gd name="connsiteX10" fmla="*/ 7348 w 676764"/>
                <a:gd name="connsiteY10" fmla="*/ 144590 h 280797"/>
                <a:gd name="connsiteX11" fmla="*/ 67832 w 676764"/>
                <a:gd name="connsiteY11" fmla="*/ 84106 h 280797"/>
                <a:gd name="connsiteX12" fmla="*/ 67832 w 676764"/>
                <a:gd name="connsiteY12" fmla="*/ 63056 h 280797"/>
                <a:gd name="connsiteX13" fmla="*/ 7348 w 676764"/>
                <a:gd name="connsiteY13" fmla="*/ 2572 h 280797"/>
                <a:gd name="connsiteX14" fmla="*/ 96502 w 676764"/>
                <a:gd name="connsiteY14" fmla="*/ 1905 h 280797"/>
                <a:gd name="connsiteX15" fmla="*/ 96502 w 676764"/>
                <a:gd name="connsiteY15" fmla="*/ 0 h 280797"/>
                <a:gd name="connsiteX16" fmla="*/ 465691 w 676764"/>
                <a:gd name="connsiteY16" fmla="*/ 0 h 280797"/>
                <a:gd name="connsiteX17" fmla="*/ 676764 w 676764"/>
                <a:gd name="connsiteY17" fmla="*/ 0 h 280797"/>
                <a:gd name="connsiteX18" fmla="*/ 676764 w 676764"/>
                <a:gd name="connsiteY18" fmla="*/ 63056 h 280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76764" h="280797">
                  <a:moveTo>
                    <a:pt x="676764" y="63056"/>
                  </a:moveTo>
                  <a:lnTo>
                    <a:pt x="676764" y="75914"/>
                  </a:lnTo>
                  <a:lnTo>
                    <a:pt x="676764" y="84106"/>
                  </a:lnTo>
                  <a:cubicBezTo>
                    <a:pt x="676764" y="117348"/>
                    <a:pt x="649523" y="144590"/>
                    <a:pt x="616281" y="144590"/>
                  </a:cubicBezTo>
                  <a:lnTo>
                    <a:pt x="526174" y="144590"/>
                  </a:lnTo>
                  <a:lnTo>
                    <a:pt x="526174" y="220313"/>
                  </a:lnTo>
                  <a:cubicBezTo>
                    <a:pt x="526174" y="253556"/>
                    <a:pt x="498933" y="280797"/>
                    <a:pt x="465691" y="280797"/>
                  </a:cubicBezTo>
                  <a:lnTo>
                    <a:pt x="227566" y="280797"/>
                  </a:lnTo>
                  <a:lnTo>
                    <a:pt x="227566" y="205073"/>
                  </a:lnTo>
                  <a:cubicBezTo>
                    <a:pt x="227566" y="171831"/>
                    <a:pt x="200324" y="144590"/>
                    <a:pt x="167082" y="144590"/>
                  </a:cubicBezTo>
                  <a:lnTo>
                    <a:pt x="7348" y="144590"/>
                  </a:lnTo>
                  <a:cubicBezTo>
                    <a:pt x="40590" y="144590"/>
                    <a:pt x="67832" y="117443"/>
                    <a:pt x="67832" y="84106"/>
                  </a:cubicBezTo>
                  <a:lnTo>
                    <a:pt x="67832" y="63056"/>
                  </a:lnTo>
                  <a:cubicBezTo>
                    <a:pt x="67832" y="29813"/>
                    <a:pt x="40590" y="2572"/>
                    <a:pt x="7348" y="2572"/>
                  </a:cubicBezTo>
                  <a:cubicBezTo>
                    <a:pt x="-18370" y="2572"/>
                    <a:pt x="26302" y="2286"/>
                    <a:pt x="96502" y="1905"/>
                  </a:cubicBezTo>
                  <a:lnTo>
                    <a:pt x="96502" y="0"/>
                  </a:lnTo>
                  <a:lnTo>
                    <a:pt x="465691" y="0"/>
                  </a:lnTo>
                  <a:lnTo>
                    <a:pt x="676764" y="0"/>
                  </a:lnTo>
                  <a:lnTo>
                    <a:pt x="676764" y="63056"/>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3" name="Freeform: Shape 172">
              <a:extLst>
                <a:ext uri="{FF2B5EF4-FFF2-40B4-BE49-F238E27FC236}">
                  <a16:creationId xmlns:a16="http://schemas.microsoft.com/office/drawing/2014/main" id="{5BDA4D17-B2AC-48E6-ADE4-0905618EB51A}"/>
                </a:ext>
              </a:extLst>
            </p:cNvPr>
            <p:cNvSpPr/>
            <p:nvPr/>
          </p:nvSpPr>
          <p:spPr>
            <a:xfrm>
              <a:off x="4480672" y="2223214"/>
              <a:ext cx="495776" cy="136207"/>
            </a:xfrm>
            <a:custGeom>
              <a:avLst/>
              <a:gdLst>
                <a:gd name="connsiteX0" fmla="*/ 495776 w 495776"/>
                <a:gd name="connsiteY0" fmla="*/ 136208 h 136207"/>
                <a:gd name="connsiteX1" fmla="*/ 495776 w 495776"/>
                <a:gd name="connsiteY1" fmla="*/ 60484 h 136207"/>
                <a:gd name="connsiteX2" fmla="*/ 435292 w 495776"/>
                <a:gd name="connsiteY2" fmla="*/ 0 h 136207"/>
                <a:gd name="connsiteX3" fmla="*/ 89630 w 495776"/>
                <a:gd name="connsiteY3" fmla="*/ 0 h 136207"/>
                <a:gd name="connsiteX4" fmla="*/ 29146 w 495776"/>
                <a:gd name="connsiteY4" fmla="*/ 60484 h 136207"/>
                <a:gd name="connsiteX5" fmla="*/ 29146 w 495776"/>
                <a:gd name="connsiteY5" fmla="*/ 73914 h 136207"/>
                <a:gd name="connsiteX6" fmla="*/ 0 w 495776"/>
                <a:gd name="connsiteY6" fmla="*/ 136208 h 136207"/>
                <a:gd name="connsiteX7" fmla="*/ 495776 w 495776"/>
                <a:gd name="connsiteY7" fmla="*/ 136208 h 13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776" h="136207">
                  <a:moveTo>
                    <a:pt x="495776" y="136208"/>
                  </a:moveTo>
                  <a:lnTo>
                    <a:pt x="495776" y="60484"/>
                  </a:lnTo>
                  <a:cubicBezTo>
                    <a:pt x="495776" y="27242"/>
                    <a:pt x="468534" y="0"/>
                    <a:pt x="435292" y="0"/>
                  </a:cubicBezTo>
                  <a:lnTo>
                    <a:pt x="89630" y="0"/>
                  </a:lnTo>
                  <a:cubicBezTo>
                    <a:pt x="56388" y="0"/>
                    <a:pt x="29146" y="27242"/>
                    <a:pt x="29146" y="60484"/>
                  </a:cubicBezTo>
                  <a:lnTo>
                    <a:pt x="29146" y="73914"/>
                  </a:lnTo>
                  <a:cubicBezTo>
                    <a:pt x="29146" y="98870"/>
                    <a:pt x="17907" y="121253"/>
                    <a:pt x="0" y="136208"/>
                  </a:cubicBezTo>
                  <a:lnTo>
                    <a:pt x="495776" y="136208"/>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4" name="Freeform: Shape 173">
              <a:extLst>
                <a:ext uri="{FF2B5EF4-FFF2-40B4-BE49-F238E27FC236}">
                  <a16:creationId xmlns:a16="http://schemas.microsoft.com/office/drawing/2014/main" id="{E1943416-4C7E-481A-8D67-5886E7EE0068}"/>
                </a:ext>
              </a:extLst>
            </p:cNvPr>
            <p:cNvSpPr/>
            <p:nvPr/>
          </p:nvSpPr>
          <p:spPr>
            <a:xfrm>
              <a:off x="3380820" y="2942637"/>
              <a:ext cx="1117568" cy="468344"/>
            </a:xfrm>
            <a:custGeom>
              <a:avLst/>
              <a:gdLst>
                <a:gd name="connsiteX0" fmla="*/ 1117568 w 1117568"/>
                <a:gd name="connsiteY0" fmla="*/ 208883 h 468344"/>
                <a:gd name="connsiteX1" fmla="*/ 1117568 w 1117568"/>
                <a:gd name="connsiteY1" fmla="*/ 303943 h 468344"/>
                <a:gd name="connsiteX2" fmla="*/ 1047559 w 1117568"/>
                <a:gd name="connsiteY2" fmla="*/ 303276 h 468344"/>
                <a:gd name="connsiteX3" fmla="*/ 1041273 w 1117568"/>
                <a:gd name="connsiteY3" fmla="*/ 303276 h 468344"/>
                <a:gd name="connsiteX4" fmla="*/ 960310 w 1117568"/>
                <a:gd name="connsiteY4" fmla="*/ 384238 h 468344"/>
                <a:gd name="connsiteX5" fmla="*/ 960310 w 1117568"/>
                <a:gd name="connsiteY5" fmla="*/ 398335 h 468344"/>
                <a:gd name="connsiteX6" fmla="*/ 890302 w 1117568"/>
                <a:gd name="connsiteY6" fmla="*/ 468344 h 468344"/>
                <a:gd name="connsiteX7" fmla="*/ 323088 w 1117568"/>
                <a:gd name="connsiteY7" fmla="*/ 468344 h 468344"/>
                <a:gd name="connsiteX8" fmla="*/ 322421 w 1117568"/>
                <a:gd name="connsiteY8" fmla="*/ 398335 h 468344"/>
                <a:gd name="connsiteX9" fmla="*/ 322421 w 1117568"/>
                <a:gd name="connsiteY9" fmla="*/ 384238 h 468344"/>
                <a:gd name="connsiteX10" fmla="*/ 241459 w 1117568"/>
                <a:gd name="connsiteY10" fmla="*/ 303276 h 468344"/>
                <a:gd name="connsiteX11" fmla="*/ 224695 w 1117568"/>
                <a:gd name="connsiteY11" fmla="*/ 303276 h 468344"/>
                <a:gd name="connsiteX12" fmla="*/ 154876 w 1117568"/>
                <a:gd name="connsiteY12" fmla="*/ 238887 h 468344"/>
                <a:gd name="connsiteX13" fmla="*/ 74104 w 1117568"/>
                <a:gd name="connsiteY13" fmla="*/ 164401 h 468344"/>
                <a:gd name="connsiteX14" fmla="*/ 70009 w 1117568"/>
                <a:gd name="connsiteY14" fmla="*/ 164401 h 468344"/>
                <a:gd name="connsiteX15" fmla="*/ 0 w 1117568"/>
                <a:gd name="connsiteY15" fmla="*/ 94393 h 468344"/>
                <a:gd name="connsiteX16" fmla="*/ 0 w 1117568"/>
                <a:gd name="connsiteY16" fmla="*/ 70009 h 468344"/>
                <a:gd name="connsiteX17" fmla="*/ 70009 w 1117568"/>
                <a:gd name="connsiteY17" fmla="*/ 0 h 468344"/>
                <a:gd name="connsiteX18" fmla="*/ 403003 w 1117568"/>
                <a:gd name="connsiteY18" fmla="*/ 0 h 468344"/>
                <a:gd name="connsiteX19" fmla="*/ 452533 w 1117568"/>
                <a:gd name="connsiteY19" fmla="*/ 0 h 468344"/>
                <a:gd name="connsiteX20" fmla="*/ 567880 w 1117568"/>
                <a:gd name="connsiteY20" fmla="*/ 0 h 468344"/>
                <a:gd name="connsiteX21" fmla="*/ 637699 w 1117568"/>
                <a:gd name="connsiteY21" fmla="*/ 64389 h 468344"/>
                <a:gd name="connsiteX22" fmla="*/ 718471 w 1117568"/>
                <a:gd name="connsiteY22" fmla="*/ 138874 h 468344"/>
                <a:gd name="connsiteX23" fmla="*/ 1047655 w 1117568"/>
                <a:gd name="connsiteY23" fmla="*/ 138874 h 468344"/>
                <a:gd name="connsiteX24" fmla="*/ 1117568 w 1117568"/>
                <a:gd name="connsiteY24" fmla="*/ 208883 h 46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7568" h="468344">
                  <a:moveTo>
                    <a:pt x="1117568" y="208883"/>
                  </a:moveTo>
                  <a:lnTo>
                    <a:pt x="1117568" y="303943"/>
                  </a:lnTo>
                  <a:lnTo>
                    <a:pt x="1047559" y="303276"/>
                  </a:lnTo>
                  <a:lnTo>
                    <a:pt x="1041273" y="303276"/>
                  </a:lnTo>
                  <a:cubicBezTo>
                    <a:pt x="996696" y="303276"/>
                    <a:pt x="960310" y="339662"/>
                    <a:pt x="960310" y="384238"/>
                  </a:cubicBezTo>
                  <a:lnTo>
                    <a:pt x="960310" y="398335"/>
                  </a:lnTo>
                  <a:cubicBezTo>
                    <a:pt x="960310" y="436816"/>
                    <a:pt x="928783" y="468344"/>
                    <a:pt x="890302" y="468344"/>
                  </a:cubicBezTo>
                  <a:lnTo>
                    <a:pt x="323088" y="468344"/>
                  </a:lnTo>
                  <a:lnTo>
                    <a:pt x="322421" y="398335"/>
                  </a:lnTo>
                  <a:lnTo>
                    <a:pt x="322421" y="384238"/>
                  </a:lnTo>
                  <a:cubicBezTo>
                    <a:pt x="322421" y="339662"/>
                    <a:pt x="286036" y="303276"/>
                    <a:pt x="241459" y="303276"/>
                  </a:cubicBezTo>
                  <a:lnTo>
                    <a:pt x="224695" y="303276"/>
                  </a:lnTo>
                  <a:cubicBezTo>
                    <a:pt x="188023" y="303276"/>
                    <a:pt x="157734" y="274796"/>
                    <a:pt x="154876" y="238887"/>
                  </a:cubicBezTo>
                  <a:cubicBezTo>
                    <a:pt x="151447" y="196691"/>
                    <a:pt x="116491" y="164401"/>
                    <a:pt x="74104" y="164401"/>
                  </a:cubicBezTo>
                  <a:lnTo>
                    <a:pt x="70009" y="164401"/>
                  </a:lnTo>
                  <a:cubicBezTo>
                    <a:pt x="31528" y="164401"/>
                    <a:pt x="0" y="132874"/>
                    <a:pt x="0" y="94393"/>
                  </a:cubicBezTo>
                  <a:lnTo>
                    <a:pt x="0" y="70009"/>
                  </a:lnTo>
                  <a:cubicBezTo>
                    <a:pt x="0" y="31528"/>
                    <a:pt x="31528" y="0"/>
                    <a:pt x="70009" y="0"/>
                  </a:cubicBezTo>
                  <a:lnTo>
                    <a:pt x="403003" y="0"/>
                  </a:lnTo>
                  <a:lnTo>
                    <a:pt x="452533" y="0"/>
                  </a:lnTo>
                  <a:lnTo>
                    <a:pt x="567880" y="0"/>
                  </a:lnTo>
                  <a:cubicBezTo>
                    <a:pt x="604456" y="0"/>
                    <a:pt x="634841" y="28480"/>
                    <a:pt x="637699" y="64389"/>
                  </a:cubicBezTo>
                  <a:cubicBezTo>
                    <a:pt x="641128" y="106585"/>
                    <a:pt x="676084" y="138874"/>
                    <a:pt x="718471" y="138874"/>
                  </a:cubicBezTo>
                  <a:lnTo>
                    <a:pt x="1047655" y="138874"/>
                  </a:lnTo>
                  <a:cubicBezTo>
                    <a:pt x="1086040" y="138874"/>
                    <a:pt x="1117568" y="170402"/>
                    <a:pt x="1117568" y="208883"/>
                  </a:cubicBez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5" name="Freeform: Shape 174">
              <a:extLst>
                <a:ext uri="{FF2B5EF4-FFF2-40B4-BE49-F238E27FC236}">
                  <a16:creationId xmlns:a16="http://schemas.microsoft.com/office/drawing/2014/main" id="{7B262B4E-CCF8-48FB-BAC8-633C35083B45}"/>
                </a:ext>
              </a:extLst>
            </p:cNvPr>
            <p:cNvSpPr/>
            <p:nvPr/>
          </p:nvSpPr>
          <p:spPr>
            <a:xfrm>
              <a:off x="4183110" y="3246961"/>
              <a:ext cx="781336" cy="280130"/>
            </a:xfrm>
            <a:custGeom>
              <a:avLst/>
              <a:gdLst>
                <a:gd name="connsiteX0" fmla="*/ 0 w 781336"/>
                <a:gd name="connsiteY0" fmla="*/ 164116 h 280130"/>
                <a:gd name="connsiteX1" fmla="*/ 0 w 781336"/>
                <a:gd name="connsiteY1" fmla="*/ 280130 h 280130"/>
                <a:gd name="connsiteX2" fmla="*/ 241363 w 781336"/>
                <a:gd name="connsiteY2" fmla="*/ 280130 h 280130"/>
                <a:gd name="connsiteX3" fmla="*/ 290894 w 781336"/>
                <a:gd name="connsiteY3" fmla="*/ 280130 h 280130"/>
                <a:gd name="connsiteX4" fmla="*/ 406241 w 781336"/>
                <a:gd name="connsiteY4" fmla="*/ 280130 h 280130"/>
                <a:gd name="connsiteX5" fmla="*/ 476060 w 781336"/>
                <a:gd name="connsiteY5" fmla="*/ 215741 h 280130"/>
                <a:gd name="connsiteX6" fmla="*/ 556832 w 781336"/>
                <a:gd name="connsiteY6" fmla="*/ 141256 h 280130"/>
                <a:gd name="connsiteX7" fmla="*/ 781336 w 781336"/>
                <a:gd name="connsiteY7" fmla="*/ 141256 h 280130"/>
                <a:gd name="connsiteX8" fmla="*/ 781336 w 781336"/>
                <a:gd name="connsiteY8" fmla="*/ 1524 h 280130"/>
                <a:gd name="connsiteX9" fmla="*/ 530162 w 781336"/>
                <a:gd name="connsiteY9" fmla="*/ 1524 h 280130"/>
                <a:gd name="connsiteX10" fmla="*/ 223647 w 781336"/>
                <a:gd name="connsiteY10" fmla="*/ 0 h 280130"/>
                <a:gd name="connsiteX11" fmla="*/ 157925 w 781336"/>
                <a:gd name="connsiteY11" fmla="*/ 80010 h 280130"/>
                <a:gd name="connsiteX12" fmla="*/ 157925 w 781336"/>
                <a:gd name="connsiteY12" fmla="*/ 94107 h 280130"/>
                <a:gd name="connsiteX13" fmla="*/ 87916 w 781336"/>
                <a:gd name="connsiteY13" fmla="*/ 164116 h 280130"/>
                <a:gd name="connsiteX14" fmla="*/ 0 w 781336"/>
                <a:gd name="connsiteY14" fmla="*/ 164116 h 28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1336" h="280130">
                  <a:moveTo>
                    <a:pt x="0" y="164116"/>
                  </a:moveTo>
                  <a:lnTo>
                    <a:pt x="0" y="280130"/>
                  </a:lnTo>
                  <a:lnTo>
                    <a:pt x="241363" y="280130"/>
                  </a:lnTo>
                  <a:lnTo>
                    <a:pt x="290894" y="280130"/>
                  </a:lnTo>
                  <a:lnTo>
                    <a:pt x="406241" y="280130"/>
                  </a:lnTo>
                  <a:cubicBezTo>
                    <a:pt x="442817" y="280130"/>
                    <a:pt x="473202" y="251651"/>
                    <a:pt x="476060" y="215741"/>
                  </a:cubicBezTo>
                  <a:cubicBezTo>
                    <a:pt x="479488" y="173546"/>
                    <a:pt x="514445" y="141256"/>
                    <a:pt x="556832" y="141256"/>
                  </a:cubicBezTo>
                  <a:lnTo>
                    <a:pt x="781336" y="141256"/>
                  </a:lnTo>
                  <a:lnTo>
                    <a:pt x="781336" y="1524"/>
                  </a:lnTo>
                  <a:lnTo>
                    <a:pt x="530162" y="1524"/>
                  </a:lnTo>
                  <a:lnTo>
                    <a:pt x="223647" y="0"/>
                  </a:lnTo>
                  <a:cubicBezTo>
                    <a:pt x="188500" y="8858"/>
                    <a:pt x="157925" y="42196"/>
                    <a:pt x="157925" y="80010"/>
                  </a:cubicBezTo>
                  <a:lnTo>
                    <a:pt x="157925" y="94107"/>
                  </a:lnTo>
                  <a:cubicBezTo>
                    <a:pt x="157925" y="132588"/>
                    <a:pt x="126397" y="164116"/>
                    <a:pt x="87916" y="164116"/>
                  </a:cubicBezTo>
                  <a:lnTo>
                    <a:pt x="0" y="164116"/>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6" name="Freeform: Shape 175">
              <a:extLst>
                <a:ext uri="{FF2B5EF4-FFF2-40B4-BE49-F238E27FC236}">
                  <a16:creationId xmlns:a16="http://schemas.microsoft.com/office/drawing/2014/main" id="{05145005-D286-4846-8652-53F5150847B3}"/>
                </a:ext>
              </a:extLst>
            </p:cNvPr>
            <p:cNvSpPr/>
            <p:nvPr/>
          </p:nvSpPr>
          <p:spPr>
            <a:xfrm>
              <a:off x="3700479" y="2359612"/>
              <a:ext cx="1578101" cy="888872"/>
            </a:xfrm>
            <a:custGeom>
              <a:avLst/>
              <a:gdLst>
                <a:gd name="connsiteX0" fmla="*/ 1423702 w 1578101"/>
                <a:gd name="connsiteY0" fmla="*/ 828389 h 888872"/>
                <a:gd name="connsiteX1" fmla="*/ 1363218 w 1578101"/>
                <a:gd name="connsiteY1" fmla="*/ 888873 h 888872"/>
                <a:gd name="connsiteX2" fmla="*/ 1012793 w 1578101"/>
                <a:gd name="connsiteY2" fmla="*/ 888873 h 888872"/>
                <a:gd name="connsiteX3" fmla="*/ 797909 w 1578101"/>
                <a:gd name="connsiteY3" fmla="*/ 887063 h 888872"/>
                <a:gd name="connsiteX4" fmla="*/ 797909 w 1578101"/>
                <a:gd name="connsiteY4" fmla="*/ 792004 h 888872"/>
                <a:gd name="connsiteX5" fmla="*/ 727900 w 1578101"/>
                <a:gd name="connsiteY5" fmla="*/ 721995 h 888872"/>
                <a:gd name="connsiteX6" fmla="*/ 398716 w 1578101"/>
                <a:gd name="connsiteY6" fmla="*/ 721995 h 888872"/>
                <a:gd name="connsiteX7" fmla="*/ 317945 w 1578101"/>
                <a:gd name="connsiteY7" fmla="*/ 647509 h 888872"/>
                <a:gd name="connsiteX8" fmla="*/ 248126 w 1578101"/>
                <a:gd name="connsiteY8" fmla="*/ 583120 h 888872"/>
                <a:gd name="connsiteX9" fmla="*/ 132683 w 1578101"/>
                <a:gd name="connsiteY9" fmla="*/ 583120 h 888872"/>
                <a:gd name="connsiteX10" fmla="*/ 83153 w 1578101"/>
                <a:gd name="connsiteY10" fmla="*/ 583120 h 888872"/>
                <a:gd name="connsiteX11" fmla="*/ 0 w 1578101"/>
                <a:gd name="connsiteY11" fmla="*/ 583120 h 888872"/>
                <a:gd name="connsiteX12" fmla="*/ 0 w 1578101"/>
                <a:gd name="connsiteY12" fmla="*/ 60484 h 888872"/>
                <a:gd name="connsiteX13" fmla="*/ 60484 w 1578101"/>
                <a:gd name="connsiteY13" fmla="*/ 0 h 888872"/>
                <a:gd name="connsiteX14" fmla="*/ 1420939 w 1578101"/>
                <a:gd name="connsiteY14" fmla="*/ 0 h 888872"/>
                <a:gd name="connsiteX15" fmla="*/ 1420939 w 1578101"/>
                <a:gd name="connsiteY15" fmla="*/ 338328 h 888872"/>
                <a:gd name="connsiteX16" fmla="*/ 1420939 w 1578101"/>
                <a:gd name="connsiteY16" fmla="*/ 390716 h 888872"/>
                <a:gd name="connsiteX17" fmla="*/ 1481423 w 1578101"/>
                <a:gd name="connsiteY17" fmla="*/ 451199 h 888872"/>
                <a:gd name="connsiteX18" fmla="*/ 1575721 w 1578101"/>
                <a:gd name="connsiteY18" fmla="*/ 451199 h 888872"/>
                <a:gd name="connsiteX19" fmla="*/ 1578102 w 1578101"/>
                <a:gd name="connsiteY19" fmla="*/ 729996 h 888872"/>
                <a:gd name="connsiteX20" fmla="*/ 1496282 w 1578101"/>
                <a:gd name="connsiteY20" fmla="*/ 729996 h 888872"/>
                <a:gd name="connsiteX21" fmla="*/ 1423797 w 1578101"/>
                <a:gd name="connsiteY21" fmla="*/ 797624 h 888872"/>
                <a:gd name="connsiteX22" fmla="*/ 1423702 w 1578101"/>
                <a:gd name="connsiteY22" fmla="*/ 828389 h 888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8101" h="888872">
                  <a:moveTo>
                    <a:pt x="1423702" y="828389"/>
                  </a:moveTo>
                  <a:cubicBezTo>
                    <a:pt x="1423511" y="861632"/>
                    <a:pt x="1396460" y="888873"/>
                    <a:pt x="1363218" y="888873"/>
                  </a:cubicBezTo>
                  <a:lnTo>
                    <a:pt x="1012793" y="888873"/>
                  </a:lnTo>
                  <a:lnTo>
                    <a:pt x="797909" y="887063"/>
                  </a:lnTo>
                  <a:lnTo>
                    <a:pt x="797909" y="792004"/>
                  </a:lnTo>
                  <a:cubicBezTo>
                    <a:pt x="797909" y="753523"/>
                    <a:pt x="766381" y="721995"/>
                    <a:pt x="727900" y="721995"/>
                  </a:cubicBezTo>
                  <a:lnTo>
                    <a:pt x="398716" y="721995"/>
                  </a:lnTo>
                  <a:cubicBezTo>
                    <a:pt x="356425" y="721995"/>
                    <a:pt x="321373" y="689705"/>
                    <a:pt x="317945" y="647509"/>
                  </a:cubicBezTo>
                  <a:cubicBezTo>
                    <a:pt x="315087" y="611600"/>
                    <a:pt x="284797" y="583120"/>
                    <a:pt x="248126" y="583120"/>
                  </a:cubicBezTo>
                  <a:lnTo>
                    <a:pt x="132683" y="583120"/>
                  </a:lnTo>
                  <a:lnTo>
                    <a:pt x="83153" y="583120"/>
                  </a:lnTo>
                  <a:lnTo>
                    <a:pt x="0" y="583120"/>
                  </a:lnTo>
                  <a:lnTo>
                    <a:pt x="0" y="60484"/>
                  </a:lnTo>
                  <a:cubicBezTo>
                    <a:pt x="0" y="27242"/>
                    <a:pt x="27241" y="0"/>
                    <a:pt x="60484" y="0"/>
                  </a:cubicBezTo>
                  <a:lnTo>
                    <a:pt x="1420939" y="0"/>
                  </a:lnTo>
                  <a:lnTo>
                    <a:pt x="1420939" y="338328"/>
                  </a:lnTo>
                  <a:lnTo>
                    <a:pt x="1420939" y="390716"/>
                  </a:lnTo>
                  <a:cubicBezTo>
                    <a:pt x="1420939" y="423958"/>
                    <a:pt x="1448181" y="451199"/>
                    <a:pt x="1481423" y="451199"/>
                  </a:cubicBezTo>
                  <a:lnTo>
                    <a:pt x="1575721" y="451199"/>
                  </a:lnTo>
                  <a:lnTo>
                    <a:pt x="1578102" y="729996"/>
                  </a:lnTo>
                  <a:lnTo>
                    <a:pt x="1496282" y="729996"/>
                  </a:lnTo>
                  <a:cubicBezTo>
                    <a:pt x="1457801" y="729996"/>
                    <a:pt x="1423988" y="759047"/>
                    <a:pt x="1423797" y="797624"/>
                  </a:cubicBezTo>
                  <a:lnTo>
                    <a:pt x="1423702" y="828389"/>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7" name="Freeform: Shape 176">
              <a:extLst>
                <a:ext uri="{FF2B5EF4-FFF2-40B4-BE49-F238E27FC236}">
                  <a16:creationId xmlns:a16="http://schemas.microsoft.com/office/drawing/2014/main" id="{BBE050C0-428D-4917-B6FA-0476A9EBEB9E}"/>
                </a:ext>
              </a:extLst>
            </p:cNvPr>
            <p:cNvSpPr/>
            <p:nvPr/>
          </p:nvSpPr>
          <p:spPr>
            <a:xfrm>
              <a:off x="2589388" y="2358278"/>
              <a:ext cx="1112234" cy="1175003"/>
            </a:xfrm>
            <a:custGeom>
              <a:avLst/>
              <a:gdLst>
                <a:gd name="connsiteX0" fmla="*/ 162115 w 1112234"/>
                <a:gd name="connsiteY0" fmla="*/ 371475 h 1175003"/>
                <a:gd name="connsiteX1" fmla="*/ 162115 w 1112234"/>
                <a:gd name="connsiteY1" fmla="*/ 164402 h 1175003"/>
                <a:gd name="connsiteX2" fmla="*/ 219837 w 1112234"/>
                <a:gd name="connsiteY2" fmla="*/ 164116 h 1175003"/>
                <a:gd name="connsiteX3" fmla="*/ 246412 w 1112234"/>
                <a:gd name="connsiteY3" fmla="*/ 164116 h 1175003"/>
                <a:gd name="connsiteX4" fmla="*/ 322802 w 1112234"/>
                <a:gd name="connsiteY4" fmla="*/ 87725 h 1175003"/>
                <a:gd name="connsiteX5" fmla="*/ 322802 w 1112234"/>
                <a:gd name="connsiteY5" fmla="*/ 69723 h 1175003"/>
                <a:gd name="connsiteX6" fmla="*/ 279844 w 1112234"/>
                <a:gd name="connsiteY6" fmla="*/ 1143 h 1175003"/>
                <a:gd name="connsiteX7" fmla="*/ 876872 w 1112234"/>
                <a:gd name="connsiteY7" fmla="*/ 0 h 1175003"/>
                <a:gd name="connsiteX8" fmla="*/ 948309 w 1112234"/>
                <a:gd name="connsiteY8" fmla="*/ 69723 h 1175003"/>
                <a:gd name="connsiteX9" fmla="*/ 948309 w 1112234"/>
                <a:gd name="connsiteY9" fmla="*/ 87725 h 1175003"/>
                <a:gd name="connsiteX10" fmla="*/ 1024699 w 1112234"/>
                <a:gd name="connsiteY10" fmla="*/ 164116 h 1175003"/>
                <a:gd name="connsiteX11" fmla="*/ 1051274 w 1112234"/>
                <a:gd name="connsiteY11" fmla="*/ 164116 h 1175003"/>
                <a:gd name="connsiteX12" fmla="*/ 1112234 w 1112234"/>
                <a:gd name="connsiteY12" fmla="*/ 133636 h 1175003"/>
                <a:gd name="connsiteX13" fmla="*/ 1112234 w 1112234"/>
                <a:gd name="connsiteY13" fmla="*/ 584263 h 1175003"/>
                <a:gd name="connsiteX14" fmla="*/ 861346 w 1112234"/>
                <a:gd name="connsiteY14" fmla="*/ 584263 h 1175003"/>
                <a:gd name="connsiteX15" fmla="*/ 791337 w 1112234"/>
                <a:gd name="connsiteY15" fmla="*/ 654272 h 1175003"/>
                <a:gd name="connsiteX16" fmla="*/ 791337 w 1112234"/>
                <a:gd name="connsiteY16" fmla="*/ 678656 h 1175003"/>
                <a:gd name="connsiteX17" fmla="*/ 861346 w 1112234"/>
                <a:gd name="connsiteY17" fmla="*/ 748665 h 1175003"/>
                <a:gd name="connsiteX18" fmla="*/ 865441 w 1112234"/>
                <a:gd name="connsiteY18" fmla="*/ 748665 h 1175003"/>
                <a:gd name="connsiteX19" fmla="*/ 946213 w 1112234"/>
                <a:gd name="connsiteY19" fmla="*/ 823150 h 1175003"/>
                <a:gd name="connsiteX20" fmla="*/ 1016032 w 1112234"/>
                <a:gd name="connsiteY20" fmla="*/ 887539 h 1175003"/>
                <a:gd name="connsiteX21" fmla="*/ 1032796 w 1112234"/>
                <a:gd name="connsiteY21" fmla="*/ 887539 h 1175003"/>
                <a:gd name="connsiteX22" fmla="*/ 1112234 w 1112234"/>
                <a:gd name="connsiteY22" fmla="*/ 952786 h 1175003"/>
                <a:gd name="connsiteX23" fmla="*/ 1112234 w 1112234"/>
                <a:gd name="connsiteY23" fmla="*/ 1103948 h 1175003"/>
                <a:gd name="connsiteX24" fmla="*/ 1042225 w 1112234"/>
                <a:gd name="connsiteY24" fmla="*/ 1173956 h 1175003"/>
                <a:gd name="connsiteX25" fmla="*/ 743236 w 1112234"/>
                <a:gd name="connsiteY25" fmla="*/ 1173956 h 1175003"/>
                <a:gd name="connsiteX26" fmla="*/ 735330 w 1112234"/>
                <a:gd name="connsiteY26" fmla="*/ 1174337 h 1175003"/>
                <a:gd name="connsiteX27" fmla="*/ 720757 w 1112234"/>
                <a:gd name="connsiteY27" fmla="*/ 1175004 h 1175003"/>
                <a:gd name="connsiteX28" fmla="*/ 162782 w 1112234"/>
                <a:gd name="connsiteY28" fmla="*/ 1175004 h 1175003"/>
                <a:gd name="connsiteX29" fmla="*/ 162782 w 1112234"/>
                <a:gd name="connsiteY29" fmla="*/ 1111853 h 1175003"/>
                <a:gd name="connsiteX30" fmla="*/ 81820 w 1112234"/>
                <a:gd name="connsiteY30" fmla="*/ 1030891 h 1175003"/>
                <a:gd name="connsiteX31" fmla="*/ 70009 w 1112234"/>
                <a:gd name="connsiteY31" fmla="*/ 1030891 h 1175003"/>
                <a:gd name="connsiteX32" fmla="*/ 0 w 1112234"/>
                <a:gd name="connsiteY32" fmla="*/ 960882 h 1175003"/>
                <a:gd name="connsiteX33" fmla="*/ 0 w 1112234"/>
                <a:gd name="connsiteY33" fmla="*/ 522446 h 1175003"/>
                <a:gd name="connsiteX34" fmla="*/ 70009 w 1112234"/>
                <a:gd name="connsiteY34" fmla="*/ 452438 h 1175003"/>
                <a:gd name="connsiteX35" fmla="*/ 81153 w 1112234"/>
                <a:gd name="connsiteY35" fmla="*/ 452438 h 1175003"/>
                <a:gd name="connsiteX36" fmla="*/ 162115 w 1112234"/>
                <a:gd name="connsiteY36" fmla="*/ 371475 h 1175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12234" h="1175003">
                  <a:moveTo>
                    <a:pt x="162115" y="371475"/>
                  </a:moveTo>
                  <a:lnTo>
                    <a:pt x="162115" y="164402"/>
                  </a:lnTo>
                  <a:lnTo>
                    <a:pt x="219837" y="164116"/>
                  </a:lnTo>
                  <a:lnTo>
                    <a:pt x="246412" y="164116"/>
                  </a:lnTo>
                  <a:cubicBezTo>
                    <a:pt x="288417" y="164116"/>
                    <a:pt x="322802" y="129730"/>
                    <a:pt x="322802" y="87725"/>
                  </a:cubicBezTo>
                  <a:lnTo>
                    <a:pt x="322802" y="69723"/>
                  </a:lnTo>
                  <a:cubicBezTo>
                    <a:pt x="322802" y="39719"/>
                    <a:pt x="305181" y="13621"/>
                    <a:pt x="279844" y="1143"/>
                  </a:cubicBezTo>
                  <a:cubicBezTo>
                    <a:pt x="462439" y="1143"/>
                    <a:pt x="695897" y="0"/>
                    <a:pt x="876872" y="0"/>
                  </a:cubicBezTo>
                  <a:cubicBezTo>
                    <a:pt x="939736" y="1524"/>
                    <a:pt x="948309" y="38767"/>
                    <a:pt x="948309" y="69723"/>
                  </a:cubicBezTo>
                  <a:lnTo>
                    <a:pt x="948309" y="87725"/>
                  </a:lnTo>
                  <a:cubicBezTo>
                    <a:pt x="948309" y="129730"/>
                    <a:pt x="982694" y="164116"/>
                    <a:pt x="1024699" y="164116"/>
                  </a:cubicBezTo>
                  <a:lnTo>
                    <a:pt x="1051274" y="164116"/>
                  </a:lnTo>
                  <a:cubicBezTo>
                    <a:pt x="1076134" y="164116"/>
                    <a:pt x="1098232" y="152114"/>
                    <a:pt x="1112234" y="133636"/>
                  </a:cubicBezTo>
                  <a:lnTo>
                    <a:pt x="1112234" y="584263"/>
                  </a:lnTo>
                  <a:lnTo>
                    <a:pt x="861346" y="584263"/>
                  </a:lnTo>
                  <a:cubicBezTo>
                    <a:pt x="822865" y="584263"/>
                    <a:pt x="791337" y="615791"/>
                    <a:pt x="791337" y="654272"/>
                  </a:cubicBezTo>
                  <a:lnTo>
                    <a:pt x="791337" y="678656"/>
                  </a:lnTo>
                  <a:cubicBezTo>
                    <a:pt x="791337" y="717137"/>
                    <a:pt x="822865" y="748665"/>
                    <a:pt x="861346" y="748665"/>
                  </a:cubicBezTo>
                  <a:lnTo>
                    <a:pt x="865441" y="748665"/>
                  </a:lnTo>
                  <a:cubicBezTo>
                    <a:pt x="907828" y="748665"/>
                    <a:pt x="942784" y="780955"/>
                    <a:pt x="946213" y="823150"/>
                  </a:cubicBezTo>
                  <a:cubicBezTo>
                    <a:pt x="949071" y="859060"/>
                    <a:pt x="979360" y="887539"/>
                    <a:pt x="1016032" y="887539"/>
                  </a:cubicBezTo>
                  <a:lnTo>
                    <a:pt x="1032796" y="887539"/>
                  </a:lnTo>
                  <a:cubicBezTo>
                    <a:pt x="1072039" y="887539"/>
                    <a:pt x="1104900" y="915638"/>
                    <a:pt x="1112234" y="952786"/>
                  </a:cubicBezTo>
                  <a:lnTo>
                    <a:pt x="1112234" y="1103948"/>
                  </a:lnTo>
                  <a:cubicBezTo>
                    <a:pt x="1112234" y="1142429"/>
                    <a:pt x="1080706" y="1173956"/>
                    <a:pt x="1042225" y="1173956"/>
                  </a:cubicBezTo>
                  <a:lnTo>
                    <a:pt x="743236" y="1173956"/>
                  </a:lnTo>
                  <a:cubicBezTo>
                    <a:pt x="740473" y="1173956"/>
                    <a:pt x="738092" y="1174052"/>
                    <a:pt x="735330" y="1174337"/>
                  </a:cubicBezTo>
                  <a:cubicBezTo>
                    <a:pt x="730567" y="1174814"/>
                    <a:pt x="725710" y="1175004"/>
                    <a:pt x="720757" y="1175004"/>
                  </a:cubicBezTo>
                  <a:lnTo>
                    <a:pt x="162782" y="1175004"/>
                  </a:lnTo>
                  <a:lnTo>
                    <a:pt x="162782" y="1111853"/>
                  </a:lnTo>
                  <a:cubicBezTo>
                    <a:pt x="162782" y="1067276"/>
                    <a:pt x="126397" y="1030891"/>
                    <a:pt x="81820" y="1030891"/>
                  </a:cubicBezTo>
                  <a:lnTo>
                    <a:pt x="70009" y="1030891"/>
                  </a:lnTo>
                  <a:cubicBezTo>
                    <a:pt x="31528" y="1030891"/>
                    <a:pt x="0" y="999363"/>
                    <a:pt x="0" y="960882"/>
                  </a:cubicBezTo>
                  <a:lnTo>
                    <a:pt x="0" y="522446"/>
                  </a:lnTo>
                  <a:cubicBezTo>
                    <a:pt x="0" y="483965"/>
                    <a:pt x="31528" y="452438"/>
                    <a:pt x="70009" y="452438"/>
                  </a:cubicBezTo>
                  <a:lnTo>
                    <a:pt x="81153" y="452438"/>
                  </a:lnTo>
                  <a:cubicBezTo>
                    <a:pt x="125730" y="452438"/>
                    <a:pt x="162115" y="416052"/>
                    <a:pt x="162115" y="371475"/>
                  </a:cubicBez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8" name="Freeform: Shape 177">
              <a:extLst>
                <a:ext uri="{FF2B5EF4-FFF2-40B4-BE49-F238E27FC236}">
                  <a16:creationId xmlns:a16="http://schemas.microsoft.com/office/drawing/2014/main" id="{8B9E31CB-38FF-4E31-A160-19C27FDDEC9A}"/>
                </a:ext>
              </a:extLst>
            </p:cNvPr>
            <p:cNvSpPr/>
            <p:nvPr/>
          </p:nvSpPr>
          <p:spPr>
            <a:xfrm>
              <a:off x="2763124" y="1790874"/>
              <a:ext cx="304800" cy="536924"/>
            </a:xfrm>
            <a:custGeom>
              <a:avLst/>
              <a:gdLst>
                <a:gd name="connsiteX0" fmla="*/ 303657 w 304800"/>
                <a:gd name="connsiteY0" fmla="*/ 536639 h 536924"/>
                <a:gd name="connsiteX1" fmla="*/ 304800 w 304800"/>
                <a:gd name="connsiteY1" fmla="*/ 57626 h 536924"/>
                <a:gd name="connsiteX2" fmla="*/ 247174 w 304800"/>
                <a:gd name="connsiteY2" fmla="*/ 0 h 536924"/>
                <a:gd name="connsiteX3" fmla="*/ 227076 w 304800"/>
                <a:gd name="connsiteY3" fmla="*/ 0 h 536924"/>
                <a:gd name="connsiteX4" fmla="*/ 169450 w 304800"/>
                <a:gd name="connsiteY4" fmla="*/ 57626 h 536924"/>
                <a:gd name="connsiteX5" fmla="*/ 169450 w 304800"/>
                <a:gd name="connsiteY5" fmla="*/ 66866 h 536924"/>
                <a:gd name="connsiteX6" fmla="*/ 88487 w 304800"/>
                <a:gd name="connsiteY6" fmla="*/ 147828 h 536924"/>
                <a:gd name="connsiteX7" fmla="*/ 76390 w 304800"/>
                <a:gd name="connsiteY7" fmla="*/ 147828 h 536924"/>
                <a:gd name="connsiteX8" fmla="*/ 0 w 304800"/>
                <a:gd name="connsiteY8" fmla="*/ 224219 h 536924"/>
                <a:gd name="connsiteX9" fmla="*/ 0 w 304800"/>
                <a:gd name="connsiteY9" fmla="*/ 432340 h 536924"/>
                <a:gd name="connsiteX10" fmla="*/ 0 w 304800"/>
                <a:gd name="connsiteY10" fmla="*/ 434531 h 536924"/>
                <a:gd name="connsiteX11" fmla="*/ 0 w 304800"/>
                <a:gd name="connsiteY11" fmla="*/ 439579 h 536924"/>
                <a:gd name="connsiteX12" fmla="*/ 0 w 304800"/>
                <a:gd name="connsiteY12" fmla="*/ 441770 h 536924"/>
                <a:gd name="connsiteX13" fmla="*/ 0 w 304800"/>
                <a:gd name="connsiteY13" fmla="*/ 459772 h 536924"/>
                <a:gd name="connsiteX14" fmla="*/ 76390 w 304800"/>
                <a:gd name="connsiteY14" fmla="*/ 536162 h 536924"/>
                <a:gd name="connsiteX15" fmla="*/ 94107 w 304800"/>
                <a:gd name="connsiteY15" fmla="*/ 536162 h 536924"/>
                <a:gd name="connsiteX16" fmla="*/ 117824 w 304800"/>
                <a:gd name="connsiteY16" fmla="*/ 536924 h 536924"/>
                <a:gd name="connsiteX17" fmla="*/ 303657 w 304800"/>
                <a:gd name="connsiteY17" fmla="*/ 536639 h 53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4800" h="536924">
                  <a:moveTo>
                    <a:pt x="303657" y="536639"/>
                  </a:moveTo>
                  <a:lnTo>
                    <a:pt x="304800" y="57626"/>
                  </a:lnTo>
                  <a:cubicBezTo>
                    <a:pt x="304800" y="25908"/>
                    <a:pt x="278892" y="0"/>
                    <a:pt x="247174" y="0"/>
                  </a:cubicBezTo>
                  <a:lnTo>
                    <a:pt x="227076" y="0"/>
                  </a:lnTo>
                  <a:cubicBezTo>
                    <a:pt x="195358" y="0"/>
                    <a:pt x="169450" y="25908"/>
                    <a:pt x="169450" y="57626"/>
                  </a:cubicBezTo>
                  <a:lnTo>
                    <a:pt x="169450" y="66866"/>
                  </a:lnTo>
                  <a:cubicBezTo>
                    <a:pt x="169450" y="111443"/>
                    <a:pt x="133064" y="147828"/>
                    <a:pt x="88487" y="147828"/>
                  </a:cubicBezTo>
                  <a:lnTo>
                    <a:pt x="76390" y="147828"/>
                  </a:lnTo>
                  <a:cubicBezTo>
                    <a:pt x="34385" y="147828"/>
                    <a:pt x="0" y="182213"/>
                    <a:pt x="0" y="224219"/>
                  </a:cubicBezTo>
                  <a:lnTo>
                    <a:pt x="0" y="432340"/>
                  </a:lnTo>
                  <a:cubicBezTo>
                    <a:pt x="0" y="433102"/>
                    <a:pt x="0" y="433864"/>
                    <a:pt x="0" y="434531"/>
                  </a:cubicBezTo>
                  <a:cubicBezTo>
                    <a:pt x="95" y="436340"/>
                    <a:pt x="95" y="437864"/>
                    <a:pt x="0" y="439579"/>
                  </a:cubicBezTo>
                  <a:cubicBezTo>
                    <a:pt x="0" y="440341"/>
                    <a:pt x="0" y="441008"/>
                    <a:pt x="0" y="441770"/>
                  </a:cubicBezTo>
                  <a:lnTo>
                    <a:pt x="0" y="459772"/>
                  </a:lnTo>
                  <a:cubicBezTo>
                    <a:pt x="0" y="501777"/>
                    <a:pt x="34385" y="536162"/>
                    <a:pt x="76390" y="536162"/>
                  </a:cubicBezTo>
                  <a:lnTo>
                    <a:pt x="94107" y="536162"/>
                  </a:lnTo>
                  <a:cubicBezTo>
                    <a:pt x="102775" y="536162"/>
                    <a:pt x="108871" y="536924"/>
                    <a:pt x="117824" y="536924"/>
                  </a:cubicBezTo>
                  <a:cubicBezTo>
                    <a:pt x="176022" y="536924"/>
                    <a:pt x="238982" y="536829"/>
                    <a:pt x="303657" y="536639"/>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9" name="Freeform: Shape 178">
              <a:extLst>
                <a:ext uri="{FF2B5EF4-FFF2-40B4-BE49-F238E27FC236}">
                  <a16:creationId xmlns:a16="http://schemas.microsoft.com/office/drawing/2014/main" id="{2104DE44-BFDE-4BFD-A680-43AF552CD7E0}"/>
                </a:ext>
              </a:extLst>
            </p:cNvPr>
            <p:cNvSpPr/>
            <p:nvPr/>
          </p:nvSpPr>
          <p:spPr>
            <a:xfrm>
              <a:off x="3109262" y="2015378"/>
              <a:ext cx="266318" cy="238580"/>
            </a:xfrm>
            <a:custGeom>
              <a:avLst/>
              <a:gdLst>
                <a:gd name="connsiteX0" fmla="*/ 208693 w 266318"/>
                <a:gd name="connsiteY0" fmla="*/ 71533 h 238580"/>
                <a:gd name="connsiteX1" fmla="*/ 188690 w 266318"/>
                <a:gd name="connsiteY1" fmla="*/ 71533 h 238580"/>
                <a:gd name="connsiteX2" fmla="*/ 183547 w 266318"/>
                <a:gd name="connsiteY2" fmla="*/ 71818 h 238580"/>
                <a:gd name="connsiteX3" fmla="*/ 183547 w 266318"/>
                <a:gd name="connsiteY3" fmla="*/ 15907 h 238580"/>
                <a:gd name="connsiteX4" fmla="*/ 148876 w 266318"/>
                <a:gd name="connsiteY4" fmla="*/ 286 h 238580"/>
                <a:gd name="connsiteX5" fmla="*/ 136779 w 266318"/>
                <a:gd name="connsiteY5" fmla="*/ 286 h 238580"/>
                <a:gd name="connsiteX6" fmla="*/ 46006 w 266318"/>
                <a:gd name="connsiteY6" fmla="*/ 0 h 238580"/>
                <a:gd name="connsiteX7" fmla="*/ 0 w 266318"/>
                <a:gd name="connsiteY7" fmla="*/ 46006 h 238580"/>
                <a:gd name="connsiteX8" fmla="*/ 0 w 266318"/>
                <a:gd name="connsiteY8" fmla="*/ 134969 h 238580"/>
                <a:gd name="connsiteX9" fmla="*/ 0 w 266318"/>
                <a:gd name="connsiteY9" fmla="*/ 174403 h 238580"/>
                <a:gd name="connsiteX10" fmla="*/ 0 w 266318"/>
                <a:gd name="connsiteY10" fmla="*/ 177451 h 238580"/>
                <a:gd name="connsiteX11" fmla="*/ 0 w 266318"/>
                <a:gd name="connsiteY11" fmla="*/ 178784 h 238580"/>
                <a:gd name="connsiteX12" fmla="*/ 0 w 266318"/>
                <a:gd name="connsiteY12" fmla="*/ 189643 h 238580"/>
                <a:gd name="connsiteX13" fmla="*/ 48768 w 266318"/>
                <a:gd name="connsiteY13" fmla="*/ 238411 h 238580"/>
                <a:gd name="connsiteX14" fmla="*/ 56674 w 266318"/>
                <a:gd name="connsiteY14" fmla="*/ 238411 h 238580"/>
                <a:gd name="connsiteX15" fmla="*/ 180213 w 266318"/>
                <a:gd name="connsiteY15" fmla="*/ 238411 h 238580"/>
                <a:gd name="connsiteX16" fmla="*/ 188690 w 266318"/>
                <a:gd name="connsiteY16" fmla="*/ 238411 h 238580"/>
                <a:gd name="connsiteX17" fmla="*/ 208693 w 266318"/>
                <a:gd name="connsiteY17" fmla="*/ 238411 h 238580"/>
                <a:gd name="connsiteX18" fmla="*/ 266319 w 266318"/>
                <a:gd name="connsiteY18" fmla="*/ 180784 h 238580"/>
                <a:gd name="connsiteX19" fmla="*/ 266319 w 266318"/>
                <a:gd name="connsiteY19" fmla="*/ 129159 h 238580"/>
                <a:gd name="connsiteX20" fmla="*/ 208693 w 266318"/>
                <a:gd name="connsiteY20" fmla="*/ 71533 h 23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6318" h="238580">
                  <a:moveTo>
                    <a:pt x="208693" y="71533"/>
                  </a:moveTo>
                  <a:lnTo>
                    <a:pt x="188690" y="71533"/>
                  </a:lnTo>
                  <a:cubicBezTo>
                    <a:pt x="186976" y="71533"/>
                    <a:pt x="185261" y="71628"/>
                    <a:pt x="183547" y="71818"/>
                  </a:cubicBezTo>
                  <a:lnTo>
                    <a:pt x="183547" y="15907"/>
                  </a:lnTo>
                  <a:cubicBezTo>
                    <a:pt x="183547" y="-3143"/>
                    <a:pt x="167926" y="286"/>
                    <a:pt x="148876" y="286"/>
                  </a:cubicBezTo>
                  <a:lnTo>
                    <a:pt x="136779" y="286"/>
                  </a:lnTo>
                  <a:cubicBezTo>
                    <a:pt x="117729" y="286"/>
                    <a:pt x="46006" y="0"/>
                    <a:pt x="46006" y="0"/>
                  </a:cubicBezTo>
                  <a:cubicBezTo>
                    <a:pt x="20669" y="0"/>
                    <a:pt x="0" y="20669"/>
                    <a:pt x="0" y="46006"/>
                  </a:cubicBezTo>
                  <a:lnTo>
                    <a:pt x="0" y="134969"/>
                  </a:lnTo>
                  <a:cubicBezTo>
                    <a:pt x="0" y="135446"/>
                    <a:pt x="0" y="173926"/>
                    <a:pt x="0" y="174403"/>
                  </a:cubicBezTo>
                  <a:cubicBezTo>
                    <a:pt x="0" y="175450"/>
                    <a:pt x="0" y="176403"/>
                    <a:pt x="0" y="177451"/>
                  </a:cubicBezTo>
                  <a:cubicBezTo>
                    <a:pt x="0" y="177927"/>
                    <a:pt x="0" y="178308"/>
                    <a:pt x="0" y="178784"/>
                  </a:cubicBezTo>
                  <a:lnTo>
                    <a:pt x="0" y="189643"/>
                  </a:lnTo>
                  <a:cubicBezTo>
                    <a:pt x="0" y="216503"/>
                    <a:pt x="22003" y="238411"/>
                    <a:pt x="48768" y="238411"/>
                  </a:cubicBezTo>
                  <a:lnTo>
                    <a:pt x="56674" y="238411"/>
                  </a:lnTo>
                  <a:cubicBezTo>
                    <a:pt x="61913" y="238411"/>
                    <a:pt x="142494" y="238506"/>
                    <a:pt x="180213" y="238411"/>
                  </a:cubicBezTo>
                  <a:cubicBezTo>
                    <a:pt x="182975" y="238792"/>
                    <a:pt x="185833" y="238411"/>
                    <a:pt x="188690" y="238411"/>
                  </a:cubicBezTo>
                  <a:lnTo>
                    <a:pt x="208693" y="238411"/>
                  </a:lnTo>
                  <a:cubicBezTo>
                    <a:pt x="240411" y="238411"/>
                    <a:pt x="266319" y="212503"/>
                    <a:pt x="266319" y="180784"/>
                  </a:cubicBezTo>
                  <a:lnTo>
                    <a:pt x="266319" y="129159"/>
                  </a:lnTo>
                  <a:cubicBezTo>
                    <a:pt x="266319" y="97441"/>
                    <a:pt x="240411" y="71533"/>
                    <a:pt x="208693" y="71533"/>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0" name="Freeform: Shape 179">
              <a:extLst>
                <a:ext uri="{FF2B5EF4-FFF2-40B4-BE49-F238E27FC236}">
                  <a16:creationId xmlns:a16="http://schemas.microsoft.com/office/drawing/2014/main" id="{E9425343-BE95-4DEA-85AD-C655A6887FDE}"/>
                </a:ext>
              </a:extLst>
            </p:cNvPr>
            <p:cNvSpPr/>
            <p:nvPr/>
          </p:nvSpPr>
          <p:spPr>
            <a:xfrm>
              <a:off x="2926191" y="4271089"/>
              <a:ext cx="135255" cy="274415"/>
            </a:xfrm>
            <a:custGeom>
              <a:avLst/>
              <a:gdLst>
                <a:gd name="connsiteX0" fmla="*/ 57626 w 135255"/>
                <a:gd name="connsiteY0" fmla="*/ 274415 h 274415"/>
                <a:gd name="connsiteX1" fmla="*/ 77629 w 135255"/>
                <a:gd name="connsiteY1" fmla="*/ 274415 h 274415"/>
                <a:gd name="connsiteX2" fmla="*/ 135255 w 135255"/>
                <a:gd name="connsiteY2" fmla="*/ 216789 h 274415"/>
                <a:gd name="connsiteX3" fmla="*/ 135255 w 135255"/>
                <a:gd name="connsiteY3" fmla="*/ 57626 h 274415"/>
                <a:gd name="connsiteX4" fmla="*/ 77629 w 135255"/>
                <a:gd name="connsiteY4" fmla="*/ 0 h 274415"/>
                <a:gd name="connsiteX5" fmla="*/ 57626 w 135255"/>
                <a:gd name="connsiteY5" fmla="*/ 0 h 274415"/>
                <a:gd name="connsiteX6" fmla="*/ 0 w 135255"/>
                <a:gd name="connsiteY6" fmla="*/ 57626 h 274415"/>
                <a:gd name="connsiteX7" fmla="*/ 0 w 135255"/>
                <a:gd name="connsiteY7" fmla="*/ 216789 h 274415"/>
                <a:gd name="connsiteX8" fmla="*/ 57626 w 135255"/>
                <a:gd name="connsiteY8" fmla="*/ 274415 h 27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5" h="274415">
                  <a:moveTo>
                    <a:pt x="57626" y="274415"/>
                  </a:moveTo>
                  <a:lnTo>
                    <a:pt x="77629" y="274415"/>
                  </a:lnTo>
                  <a:cubicBezTo>
                    <a:pt x="109347" y="274415"/>
                    <a:pt x="135255" y="248507"/>
                    <a:pt x="135255" y="216789"/>
                  </a:cubicBezTo>
                  <a:lnTo>
                    <a:pt x="135255" y="57626"/>
                  </a:lnTo>
                  <a:cubicBezTo>
                    <a:pt x="135255" y="25908"/>
                    <a:pt x="109347" y="0"/>
                    <a:pt x="77629" y="0"/>
                  </a:cubicBezTo>
                  <a:lnTo>
                    <a:pt x="57626" y="0"/>
                  </a:lnTo>
                  <a:cubicBezTo>
                    <a:pt x="25908" y="0"/>
                    <a:pt x="0" y="25908"/>
                    <a:pt x="0" y="57626"/>
                  </a:cubicBezTo>
                  <a:lnTo>
                    <a:pt x="0" y="216789"/>
                  </a:lnTo>
                  <a:cubicBezTo>
                    <a:pt x="0" y="248412"/>
                    <a:pt x="25908" y="274415"/>
                    <a:pt x="57626" y="274415"/>
                  </a:cubicBez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1" name="Freeform: Shape 180">
              <a:extLst>
                <a:ext uri="{FF2B5EF4-FFF2-40B4-BE49-F238E27FC236}">
                  <a16:creationId xmlns:a16="http://schemas.microsoft.com/office/drawing/2014/main" id="{EC26F890-1BF5-4511-A1AD-26714D9D4878}"/>
                </a:ext>
              </a:extLst>
            </p:cNvPr>
            <p:cNvSpPr/>
            <p:nvPr/>
          </p:nvSpPr>
          <p:spPr>
            <a:xfrm>
              <a:off x="2129520" y="2520773"/>
              <a:ext cx="621982" cy="435008"/>
            </a:xfrm>
            <a:custGeom>
              <a:avLst/>
              <a:gdLst>
                <a:gd name="connsiteX0" fmla="*/ 331280 w 621982"/>
                <a:gd name="connsiteY0" fmla="*/ 2 h 435008"/>
                <a:gd name="connsiteX1" fmla="*/ 247841 w 621982"/>
                <a:gd name="connsiteY1" fmla="*/ 83441 h 435008"/>
                <a:gd name="connsiteX2" fmla="*/ 247841 w 621982"/>
                <a:gd name="connsiteY2" fmla="*/ 146592 h 435008"/>
                <a:gd name="connsiteX3" fmla="*/ 83439 w 621982"/>
                <a:gd name="connsiteY3" fmla="*/ 146592 h 435008"/>
                <a:gd name="connsiteX4" fmla="*/ 0 w 621982"/>
                <a:gd name="connsiteY4" fmla="*/ 230030 h 435008"/>
                <a:gd name="connsiteX5" fmla="*/ 0 w 621982"/>
                <a:gd name="connsiteY5" fmla="*/ 283751 h 435008"/>
                <a:gd name="connsiteX6" fmla="*/ 232410 w 621982"/>
                <a:gd name="connsiteY6" fmla="*/ 283751 h 435008"/>
                <a:gd name="connsiteX7" fmla="*/ 315849 w 621982"/>
                <a:gd name="connsiteY7" fmla="*/ 367190 h 435008"/>
                <a:gd name="connsiteX8" fmla="*/ 393001 w 621982"/>
                <a:gd name="connsiteY8" fmla="*/ 435009 h 435008"/>
                <a:gd name="connsiteX9" fmla="*/ 459867 w 621982"/>
                <a:gd name="connsiteY9" fmla="*/ 434437 h 435008"/>
                <a:gd name="connsiteX10" fmla="*/ 459867 w 621982"/>
                <a:gd name="connsiteY10" fmla="*/ 360142 h 435008"/>
                <a:gd name="connsiteX11" fmla="*/ 529876 w 621982"/>
                <a:gd name="connsiteY11" fmla="*/ 290133 h 435008"/>
                <a:gd name="connsiteX12" fmla="*/ 541020 w 621982"/>
                <a:gd name="connsiteY12" fmla="*/ 290133 h 435008"/>
                <a:gd name="connsiteX13" fmla="*/ 621983 w 621982"/>
                <a:gd name="connsiteY13" fmla="*/ 209171 h 435008"/>
                <a:gd name="connsiteX14" fmla="*/ 621983 w 621982"/>
                <a:gd name="connsiteY14" fmla="*/ 2097 h 435008"/>
                <a:gd name="connsiteX15" fmla="*/ 331280 w 621982"/>
                <a:gd name="connsiteY15" fmla="*/ 2 h 435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1982" h="435008">
                  <a:moveTo>
                    <a:pt x="331280" y="2"/>
                  </a:moveTo>
                  <a:cubicBezTo>
                    <a:pt x="285369" y="-284"/>
                    <a:pt x="247841" y="37530"/>
                    <a:pt x="247841" y="83441"/>
                  </a:cubicBezTo>
                  <a:lnTo>
                    <a:pt x="247841" y="146592"/>
                  </a:lnTo>
                  <a:lnTo>
                    <a:pt x="83439" y="146592"/>
                  </a:lnTo>
                  <a:cubicBezTo>
                    <a:pt x="37529" y="146592"/>
                    <a:pt x="0" y="184120"/>
                    <a:pt x="0" y="230030"/>
                  </a:cubicBezTo>
                  <a:lnTo>
                    <a:pt x="0" y="283751"/>
                  </a:lnTo>
                  <a:lnTo>
                    <a:pt x="232410" y="283751"/>
                  </a:lnTo>
                  <a:cubicBezTo>
                    <a:pt x="278321" y="283751"/>
                    <a:pt x="315849" y="321280"/>
                    <a:pt x="315849" y="367190"/>
                  </a:cubicBezTo>
                  <a:cubicBezTo>
                    <a:pt x="312706" y="406052"/>
                    <a:pt x="339947" y="427103"/>
                    <a:pt x="393001" y="435009"/>
                  </a:cubicBezTo>
                  <a:lnTo>
                    <a:pt x="459867" y="434437"/>
                  </a:lnTo>
                  <a:lnTo>
                    <a:pt x="459867" y="360142"/>
                  </a:lnTo>
                  <a:cubicBezTo>
                    <a:pt x="459867" y="321661"/>
                    <a:pt x="491395" y="290133"/>
                    <a:pt x="529876" y="290133"/>
                  </a:cubicBezTo>
                  <a:lnTo>
                    <a:pt x="541020" y="290133"/>
                  </a:lnTo>
                  <a:cubicBezTo>
                    <a:pt x="585597" y="290133"/>
                    <a:pt x="621983" y="253748"/>
                    <a:pt x="621983" y="209171"/>
                  </a:cubicBezTo>
                  <a:lnTo>
                    <a:pt x="621983" y="2097"/>
                  </a:lnTo>
                  <a:lnTo>
                    <a:pt x="331280" y="2"/>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2" name="Freeform: Shape 181">
              <a:extLst>
                <a:ext uri="{FF2B5EF4-FFF2-40B4-BE49-F238E27FC236}">
                  <a16:creationId xmlns:a16="http://schemas.microsoft.com/office/drawing/2014/main" id="{621359D7-1EE5-4D39-BB9C-08FF8CB994F2}"/>
                </a:ext>
              </a:extLst>
            </p:cNvPr>
            <p:cNvSpPr/>
            <p:nvPr/>
          </p:nvSpPr>
          <p:spPr>
            <a:xfrm>
              <a:off x="1962262" y="2804429"/>
              <a:ext cx="627126" cy="447484"/>
            </a:xfrm>
            <a:custGeom>
              <a:avLst/>
              <a:gdLst>
                <a:gd name="connsiteX0" fmla="*/ 627126 w 627126"/>
                <a:gd name="connsiteY0" fmla="*/ 447485 h 447484"/>
                <a:gd name="connsiteX1" fmla="*/ 627126 w 627126"/>
                <a:gd name="connsiteY1" fmla="*/ 150686 h 447484"/>
                <a:gd name="connsiteX2" fmla="*/ 560260 w 627126"/>
                <a:gd name="connsiteY2" fmla="*/ 151257 h 447484"/>
                <a:gd name="connsiteX3" fmla="*/ 483108 w 627126"/>
                <a:gd name="connsiteY3" fmla="*/ 83439 h 447484"/>
                <a:gd name="connsiteX4" fmla="*/ 399669 w 627126"/>
                <a:gd name="connsiteY4" fmla="*/ 0 h 447484"/>
                <a:gd name="connsiteX5" fmla="*/ 168212 w 627126"/>
                <a:gd name="connsiteY5" fmla="*/ 0 h 447484"/>
                <a:gd name="connsiteX6" fmla="*/ 168212 w 627126"/>
                <a:gd name="connsiteY6" fmla="*/ 69437 h 447484"/>
                <a:gd name="connsiteX7" fmla="*/ 84106 w 627126"/>
                <a:gd name="connsiteY7" fmla="*/ 158401 h 447484"/>
                <a:gd name="connsiteX8" fmla="*/ 0 w 627126"/>
                <a:gd name="connsiteY8" fmla="*/ 158401 h 447484"/>
                <a:gd name="connsiteX9" fmla="*/ 381 w 627126"/>
                <a:gd name="connsiteY9" fmla="*/ 212788 h 447484"/>
                <a:gd name="connsiteX10" fmla="*/ 83820 w 627126"/>
                <a:gd name="connsiteY10" fmla="*/ 296228 h 447484"/>
                <a:gd name="connsiteX11" fmla="*/ 225457 w 627126"/>
                <a:gd name="connsiteY11" fmla="*/ 296228 h 447484"/>
                <a:gd name="connsiteX12" fmla="*/ 318421 w 627126"/>
                <a:gd name="connsiteY12" fmla="*/ 364046 h 447484"/>
                <a:gd name="connsiteX13" fmla="*/ 401860 w 627126"/>
                <a:gd name="connsiteY13" fmla="*/ 447485 h 447484"/>
                <a:gd name="connsiteX14" fmla="*/ 627126 w 627126"/>
                <a:gd name="connsiteY14" fmla="*/ 447485 h 44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7126" h="447484">
                  <a:moveTo>
                    <a:pt x="627126" y="447485"/>
                  </a:moveTo>
                  <a:lnTo>
                    <a:pt x="627126" y="150686"/>
                  </a:lnTo>
                  <a:lnTo>
                    <a:pt x="560260" y="151257"/>
                  </a:lnTo>
                  <a:cubicBezTo>
                    <a:pt x="507301" y="143351"/>
                    <a:pt x="479965" y="122301"/>
                    <a:pt x="483108" y="83439"/>
                  </a:cubicBezTo>
                  <a:cubicBezTo>
                    <a:pt x="483108" y="37529"/>
                    <a:pt x="445580" y="0"/>
                    <a:pt x="399669" y="0"/>
                  </a:cubicBezTo>
                  <a:lnTo>
                    <a:pt x="168212" y="0"/>
                  </a:lnTo>
                  <a:lnTo>
                    <a:pt x="168212" y="69437"/>
                  </a:lnTo>
                  <a:cubicBezTo>
                    <a:pt x="168212" y="115348"/>
                    <a:pt x="130016" y="158401"/>
                    <a:pt x="84106" y="158401"/>
                  </a:cubicBezTo>
                  <a:lnTo>
                    <a:pt x="0" y="158401"/>
                  </a:lnTo>
                  <a:lnTo>
                    <a:pt x="381" y="212788"/>
                  </a:lnTo>
                  <a:cubicBezTo>
                    <a:pt x="667" y="258699"/>
                    <a:pt x="37909" y="296228"/>
                    <a:pt x="83820" y="296228"/>
                  </a:cubicBezTo>
                  <a:lnTo>
                    <a:pt x="225457" y="296228"/>
                  </a:lnTo>
                  <a:cubicBezTo>
                    <a:pt x="307753" y="293180"/>
                    <a:pt x="320326" y="324993"/>
                    <a:pt x="318421" y="364046"/>
                  </a:cubicBezTo>
                  <a:cubicBezTo>
                    <a:pt x="318421" y="409956"/>
                    <a:pt x="355949" y="447485"/>
                    <a:pt x="401860" y="447485"/>
                  </a:cubicBezTo>
                  <a:lnTo>
                    <a:pt x="627126" y="447485"/>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3" name="Freeform: Shape 182">
              <a:extLst>
                <a:ext uri="{FF2B5EF4-FFF2-40B4-BE49-F238E27FC236}">
                  <a16:creationId xmlns:a16="http://schemas.microsoft.com/office/drawing/2014/main" id="{4CF09B19-85C5-42E8-A912-AF948F6D3DB9}"/>
                </a:ext>
              </a:extLst>
            </p:cNvPr>
            <p:cNvSpPr/>
            <p:nvPr/>
          </p:nvSpPr>
          <p:spPr>
            <a:xfrm>
              <a:off x="2437369" y="3095990"/>
              <a:ext cx="152019" cy="156019"/>
            </a:xfrm>
            <a:custGeom>
              <a:avLst/>
              <a:gdLst>
                <a:gd name="connsiteX0" fmla="*/ 152019 w 152019"/>
                <a:gd name="connsiteY0" fmla="*/ 0 h 156019"/>
                <a:gd name="connsiteX1" fmla="*/ 57626 w 152019"/>
                <a:gd name="connsiteY1" fmla="*/ 0 h 156019"/>
                <a:gd name="connsiteX2" fmla="*/ 0 w 152019"/>
                <a:gd name="connsiteY2" fmla="*/ 57626 h 156019"/>
                <a:gd name="connsiteX3" fmla="*/ 0 w 152019"/>
                <a:gd name="connsiteY3" fmla="*/ 156019 h 156019"/>
                <a:gd name="connsiteX4" fmla="*/ 152019 w 152019"/>
                <a:gd name="connsiteY4" fmla="*/ 156019 h 156019"/>
                <a:gd name="connsiteX5" fmla="*/ 152019 w 152019"/>
                <a:gd name="connsiteY5" fmla="*/ 0 h 156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019" h="156019">
                  <a:moveTo>
                    <a:pt x="152019" y="0"/>
                  </a:moveTo>
                  <a:lnTo>
                    <a:pt x="57626" y="0"/>
                  </a:lnTo>
                  <a:cubicBezTo>
                    <a:pt x="25908" y="0"/>
                    <a:pt x="0" y="25908"/>
                    <a:pt x="0" y="57626"/>
                  </a:cubicBezTo>
                  <a:lnTo>
                    <a:pt x="0" y="156019"/>
                  </a:lnTo>
                  <a:lnTo>
                    <a:pt x="152019" y="156019"/>
                  </a:lnTo>
                  <a:lnTo>
                    <a:pt x="152019" y="0"/>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4" name="Freeform: Shape 183">
              <a:extLst>
                <a:ext uri="{FF2B5EF4-FFF2-40B4-BE49-F238E27FC236}">
                  <a16:creationId xmlns:a16="http://schemas.microsoft.com/office/drawing/2014/main" id="{76151290-266A-4468-B6E6-919E9BE7918C}"/>
                </a:ext>
              </a:extLst>
            </p:cNvPr>
            <p:cNvSpPr/>
            <p:nvPr/>
          </p:nvSpPr>
          <p:spPr>
            <a:xfrm>
              <a:off x="866029" y="2961973"/>
              <a:ext cx="1885569" cy="1438655"/>
            </a:xfrm>
            <a:custGeom>
              <a:avLst/>
              <a:gdLst>
                <a:gd name="connsiteX0" fmla="*/ 945452 w 1885569"/>
                <a:gd name="connsiteY0" fmla="*/ 114776 h 1438655"/>
                <a:gd name="connsiteX1" fmla="*/ 945452 w 1885569"/>
                <a:gd name="connsiteY1" fmla="*/ 205835 h 1438655"/>
                <a:gd name="connsiteX2" fmla="*/ 864489 w 1885569"/>
                <a:gd name="connsiteY2" fmla="*/ 286798 h 1438655"/>
                <a:gd name="connsiteX3" fmla="*/ 558165 w 1885569"/>
                <a:gd name="connsiteY3" fmla="*/ 286798 h 1438655"/>
                <a:gd name="connsiteX4" fmla="*/ 475393 w 1885569"/>
                <a:gd name="connsiteY4" fmla="*/ 359759 h 1438655"/>
                <a:gd name="connsiteX5" fmla="*/ 395002 w 1885569"/>
                <a:gd name="connsiteY5" fmla="*/ 430530 h 1438655"/>
                <a:gd name="connsiteX6" fmla="*/ 57626 w 1885569"/>
                <a:gd name="connsiteY6" fmla="*/ 430530 h 1438655"/>
                <a:gd name="connsiteX7" fmla="*/ 0 w 1885569"/>
                <a:gd name="connsiteY7" fmla="*/ 488156 h 1438655"/>
                <a:gd name="connsiteX8" fmla="*/ 0 w 1885569"/>
                <a:gd name="connsiteY8" fmla="*/ 508159 h 1438655"/>
                <a:gd name="connsiteX9" fmla="*/ 57626 w 1885569"/>
                <a:gd name="connsiteY9" fmla="*/ 565785 h 1438655"/>
                <a:gd name="connsiteX10" fmla="*/ 222885 w 1885569"/>
                <a:gd name="connsiteY10" fmla="*/ 565785 h 1438655"/>
                <a:gd name="connsiteX11" fmla="*/ 303848 w 1885569"/>
                <a:gd name="connsiteY11" fmla="*/ 645890 h 1438655"/>
                <a:gd name="connsiteX12" fmla="*/ 361474 w 1885569"/>
                <a:gd name="connsiteY12" fmla="*/ 702850 h 1438655"/>
                <a:gd name="connsiteX13" fmla="*/ 550736 w 1885569"/>
                <a:gd name="connsiteY13" fmla="*/ 702850 h 1438655"/>
                <a:gd name="connsiteX14" fmla="*/ 631698 w 1885569"/>
                <a:gd name="connsiteY14" fmla="*/ 783812 h 1438655"/>
                <a:gd name="connsiteX15" fmla="*/ 631698 w 1885569"/>
                <a:gd name="connsiteY15" fmla="*/ 924687 h 1438655"/>
                <a:gd name="connsiteX16" fmla="*/ 550736 w 1885569"/>
                <a:gd name="connsiteY16" fmla="*/ 1005649 h 1438655"/>
                <a:gd name="connsiteX17" fmla="*/ 536257 w 1885569"/>
                <a:gd name="connsiteY17" fmla="*/ 1005649 h 1438655"/>
                <a:gd name="connsiteX18" fmla="*/ 478631 w 1885569"/>
                <a:gd name="connsiteY18" fmla="*/ 1063276 h 1438655"/>
                <a:gd name="connsiteX19" fmla="*/ 478631 w 1885569"/>
                <a:gd name="connsiteY19" fmla="*/ 1220914 h 1438655"/>
                <a:gd name="connsiteX20" fmla="*/ 397669 w 1885569"/>
                <a:gd name="connsiteY20" fmla="*/ 1301877 h 1438655"/>
                <a:gd name="connsiteX21" fmla="*/ 883634 w 1885569"/>
                <a:gd name="connsiteY21" fmla="*/ 1301877 h 1438655"/>
                <a:gd name="connsiteX22" fmla="*/ 941261 w 1885569"/>
                <a:gd name="connsiteY22" fmla="*/ 1359503 h 1438655"/>
                <a:gd name="connsiteX23" fmla="*/ 941261 w 1885569"/>
                <a:gd name="connsiteY23" fmla="*/ 1380363 h 1438655"/>
                <a:gd name="connsiteX24" fmla="*/ 941546 w 1885569"/>
                <a:gd name="connsiteY24" fmla="*/ 1380363 h 1438655"/>
                <a:gd name="connsiteX25" fmla="*/ 941546 w 1885569"/>
                <a:gd name="connsiteY25" fmla="*/ 1381030 h 1438655"/>
                <a:gd name="connsiteX26" fmla="*/ 999173 w 1885569"/>
                <a:gd name="connsiteY26" fmla="*/ 1438656 h 1438655"/>
                <a:gd name="connsiteX27" fmla="*/ 1261110 w 1885569"/>
                <a:gd name="connsiteY27" fmla="*/ 1438656 h 1438655"/>
                <a:gd name="connsiteX28" fmla="*/ 1261110 w 1885569"/>
                <a:gd name="connsiteY28" fmla="*/ 1362647 h 1438655"/>
                <a:gd name="connsiteX29" fmla="*/ 1318736 w 1885569"/>
                <a:gd name="connsiteY29" fmla="*/ 1305020 h 1438655"/>
                <a:gd name="connsiteX30" fmla="*/ 1765459 w 1885569"/>
                <a:gd name="connsiteY30" fmla="*/ 1305020 h 1438655"/>
                <a:gd name="connsiteX31" fmla="*/ 1785557 w 1885569"/>
                <a:gd name="connsiteY31" fmla="*/ 1304544 h 1438655"/>
                <a:gd name="connsiteX32" fmla="*/ 1827181 w 1885569"/>
                <a:gd name="connsiteY32" fmla="*/ 1303115 h 1438655"/>
                <a:gd name="connsiteX33" fmla="*/ 1884807 w 1885569"/>
                <a:gd name="connsiteY33" fmla="*/ 1245489 h 1438655"/>
                <a:gd name="connsiteX34" fmla="*/ 1885093 w 1885569"/>
                <a:gd name="connsiteY34" fmla="*/ 865251 h 1438655"/>
                <a:gd name="connsiteX35" fmla="*/ 1789367 w 1885569"/>
                <a:gd name="connsiteY35" fmla="*/ 865251 h 1438655"/>
                <a:gd name="connsiteX36" fmla="*/ 1731740 w 1885569"/>
                <a:gd name="connsiteY36" fmla="*/ 807625 h 1438655"/>
                <a:gd name="connsiteX37" fmla="*/ 1731740 w 1885569"/>
                <a:gd name="connsiteY37" fmla="*/ 629983 h 1438655"/>
                <a:gd name="connsiteX38" fmla="*/ 1789367 w 1885569"/>
                <a:gd name="connsiteY38" fmla="*/ 572357 h 1438655"/>
                <a:gd name="connsiteX39" fmla="*/ 1885474 w 1885569"/>
                <a:gd name="connsiteY39" fmla="*/ 572357 h 1438655"/>
                <a:gd name="connsiteX40" fmla="*/ 1885569 w 1885569"/>
                <a:gd name="connsiteY40" fmla="*/ 495967 h 1438655"/>
                <a:gd name="connsiteX41" fmla="*/ 1805464 w 1885569"/>
                <a:gd name="connsiteY41" fmla="*/ 427101 h 1438655"/>
                <a:gd name="connsiteX42" fmla="*/ 1793653 w 1885569"/>
                <a:gd name="connsiteY42" fmla="*/ 427101 h 1438655"/>
                <a:gd name="connsiteX43" fmla="*/ 1723644 w 1885569"/>
                <a:gd name="connsiteY43" fmla="*/ 357092 h 1438655"/>
                <a:gd name="connsiteX44" fmla="*/ 1723644 w 1885569"/>
                <a:gd name="connsiteY44" fmla="*/ 289750 h 1438655"/>
                <a:gd name="connsiteX45" fmla="*/ 1498378 w 1885569"/>
                <a:gd name="connsiteY45" fmla="*/ 289750 h 1438655"/>
                <a:gd name="connsiteX46" fmla="*/ 1417225 w 1885569"/>
                <a:gd name="connsiteY46" fmla="*/ 225742 h 1438655"/>
                <a:gd name="connsiteX47" fmla="*/ 1415034 w 1885569"/>
                <a:gd name="connsiteY47" fmla="*/ 204025 h 1438655"/>
                <a:gd name="connsiteX48" fmla="*/ 1323308 w 1885569"/>
                <a:gd name="connsiteY48" fmla="*/ 138398 h 1438655"/>
                <a:gd name="connsiteX49" fmla="*/ 1320641 w 1885569"/>
                <a:gd name="connsiteY49" fmla="*/ 138398 h 1438655"/>
                <a:gd name="connsiteX50" fmla="*/ 1180338 w 1885569"/>
                <a:gd name="connsiteY50" fmla="*/ 138398 h 1438655"/>
                <a:gd name="connsiteX51" fmla="*/ 1121950 w 1885569"/>
                <a:gd name="connsiteY51" fmla="*/ 114490 h 1438655"/>
                <a:gd name="connsiteX52" fmla="*/ 1121950 w 1885569"/>
                <a:gd name="connsiteY52" fmla="*/ 114490 h 1438655"/>
                <a:gd name="connsiteX53" fmla="*/ 1115092 w 1885569"/>
                <a:gd name="connsiteY53" fmla="*/ 106966 h 1438655"/>
                <a:gd name="connsiteX54" fmla="*/ 1114616 w 1885569"/>
                <a:gd name="connsiteY54" fmla="*/ 106299 h 1438655"/>
                <a:gd name="connsiteX55" fmla="*/ 1114520 w 1885569"/>
                <a:gd name="connsiteY55" fmla="*/ 106204 h 1438655"/>
                <a:gd name="connsiteX56" fmla="*/ 1114425 w 1885569"/>
                <a:gd name="connsiteY56" fmla="*/ 106108 h 1438655"/>
                <a:gd name="connsiteX57" fmla="*/ 1109853 w 1885569"/>
                <a:gd name="connsiteY57" fmla="*/ 99631 h 1438655"/>
                <a:gd name="connsiteX58" fmla="*/ 1109853 w 1885569"/>
                <a:gd name="connsiteY58" fmla="*/ 99631 h 1438655"/>
                <a:gd name="connsiteX59" fmla="*/ 1108805 w 1885569"/>
                <a:gd name="connsiteY59" fmla="*/ 97917 h 1438655"/>
                <a:gd name="connsiteX60" fmla="*/ 1108805 w 1885569"/>
                <a:gd name="connsiteY60" fmla="*/ 97822 h 1438655"/>
                <a:gd name="connsiteX61" fmla="*/ 1108424 w 1885569"/>
                <a:gd name="connsiteY61" fmla="*/ 97155 h 1438655"/>
                <a:gd name="connsiteX62" fmla="*/ 1108329 w 1885569"/>
                <a:gd name="connsiteY62" fmla="*/ 96964 h 1438655"/>
                <a:gd name="connsiteX63" fmla="*/ 1107853 w 1885569"/>
                <a:gd name="connsiteY63" fmla="*/ 96107 h 1438655"/>
                <a:gd name="connsiteX64" fmla="*/ 1107853 w 1885569"/>
                <a:gd name="connsiteY64" fmla="*/ 96107 h 1438655"/>
                <a:gd name="connsiteX65" fmla="*/ 1107377 w 1885569"/>
                <a:gd name="connsiteY65" fmla="*/ 95250 h 1438655"/>
                <a:gd name="connsiteX66" fmla="*/ 1107377 w 1885569"/>
                <a:gd name="connsiteY66" fmla="*/ 95250 h 1438655"/>
                <a:gd name="connsiteX67" fmla="*/ 1106996 w 1885569"/>
                <a:gd name="connsiteY67" fmla="*/ 94488 h 1438655"/>
                <a:gd name="connsiteX68" fmla="*/ 1106900 w 1885569"/>
                <a:gd name="connsiteY68" fmla="*/ 94393 h 1438655"/>
                <a:gd name="connsiteX69" fmla="*/ 1106424 w 1885569"/>
                <a:gd name="connsiteY69" fmla="*/ 93536 h 1438655"/>
                <a:gd name="connsiteX70" fmla="*/ 1106424 w 1885569"/>
                <a:gd name="connsiteY70" fmla="*/ 93440 h 1438655"/>
                <a:gd name="connsiteX71" fmla="*/ 1106329 w 1885569"/>
                <a:gd name="connsiteY71" fmla="*/ 93154 h 1438655"/>
                <a:gd name="connsiteX72" fmla="*/ 1105948 w 1885569"/>
                <a:gd name="connsiteY72" fmla="*/ 92392 h 1438655"/>
                <a:gd name="connsiteX73" fmla="*/ 1105567 w 1885569"/>
                <a:gd name="connsiteY73" fmla="*/ 91630 h 1438655"/>
                <a:gd name="connsiteX74" fmla="*/ 1105091 w 1885569"/>
                <a:gd name="connsiteY74" fmla="*/ 90678 h 1438655"/>
                <a:gd name="connsiteX75" fmla="*/ 1104995 w 1885569"/>
                <a:gd name="connsiteY75" fmla="*/ 90583 h 1438655"/>
                <a:gd name="connsiteX76" fmla="*/ 1104614 w 1885569"/>
                <a:gd name="connsiteY76" fmla="*/ 89821 h 1438655"/>
                <a:gd name="connsiteX77" fmla="*/ 1104614 w 1885569"/>
                <a:gd name="connsiteY77" fmla="*/ 89821 h 1438655"/>
                <a:gd name="connsiteX78" fmla="*/ 1104233 w 1885569"/>
                <a:gd name="connsiteY78" fmla="*/ 88963 h 1438655"/>
                <a:gd name="connsiteX79" fmla="*/ 1104233 w 1885569"/>
                <a:gd name="connsiteY79" fmla="*/ 88963 h 1438655"/>
                <a:gd name="connsiteX80" fmla="*/ 1103852 w 1885569"/>
                <a:gd name="connsiteY80" fmla="*/ 88011 h 1438655"/>
                <a:gd name="connsiteX81" fmla="*/ 1103662 w 1885569"/>
                <a:gd name="connsiteY81" fmla="*/ 87535 h 1438655"/>
                <a:gd name="connsiteX82" fmla="*/ 1103281 w 1885569"/>
                <a:gd name="connsiteY82" fmla="*/ 86582 h 1438655"/>
                <a:gd name="connsiteX83" fmla="*/ 1103186 w 1885569"/>
                <a:gd name="connsiteY83" fmla="*/ 86392 h 1438655"/>
                <a:gd name="connsiteX84" fmla="*/ 1102614 w 1885569"/>
                <a:gd name="connsiteY84" fmla="*/ 84963 h 1438655"/>
                <a:gd name="connsiteX85" fmla="*/ 1102424 w 1885569"/>
                <a:gd name="connsiteY85" fmla="*/ 84582 h 1438655"/>
                <a:gd name="connsiteX86" fmla="*/ 1097090 w 1885569"/>
                <a:gd name="connsiteY86" fmla="*/ 55245 h 1438655"/>
                <a:gd name="connsiteX87" fmla="*/ 1097090 w 1885569"/>
                <a:gd name="connsiteY87" fmla="*/ 0 h 1438655"/>
                <a:gd name="connsiteX88" fmla="*/ 1029367 w 1885569"/>
                <a:gd name="connsiteY88" fmla="*/ 0 h 1438655"/>
                <a:gd name="connsiteX89" fmla="*/ 945928 w 1885569"/>
                <a:gd name="connsiteY89" fmla="*/ 83439 h 1438655"/>
                <a:gd name="connsiteX90" fmla="*/ 945452 w 1885569"/>
                <a:gd name="connsiteY90" fmla="*/ 114776 h 1438655"/>
                <a:gd name="connsiteX91" fmla="*/ 945452 w 1885569"/>
                <a:gd name="connsiteY91" fmla="*/ 114776 h 1438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885569" h="1438655">
                  <a:moveTo>
                    <a:pt x="945452" y="114776"/>
                  </a:moveTo>
                  <a:lnTo>
                    <a:pt x="945452" y="205835"/>
                  </a:lnTo>
                  <a:cubicBezTo>
                    <a:pt x="945452" y="250412"/>
                    <a:pt x="909066" y="286798"/>
                    <a:pt x="864489" y="286798"/>
                  </a:cubicBezTo>
                  <a:lnTo>
                    <a:pt x="558165" y="286798"/>
                  </a:lnTo>
                  <a:cubicBezTo>
                    <a:pt x="515874" y="286798"/>
                    <a:pt x="480632" y="318706"/>
                    <a:pt x="475393" y="359759"/>
                  </a:cubicBezTo>
                  <a:cubicBezTo>
                    <a:pt x="470249" y="400431"/>
                    <a:pt x="436055" y="430530"/>
                    <a:pt x="395002" y="430530"/>
                  </a:cubicBezTo>
                  <a:lnTo>
                    <a:pt x="57626" y="430530"/>
                  </a:lnTo>
                  <a:cubicBezTo>
                    <a:pt x="25908" y="430530"/>
                    <a:pt x="0" y="456438"/>
                    <a:pt x="0" y="488156"/>
                  </a:cubicBezTo>
                  <a:lnTo>
                    <a:pt x="0" y="508159"/>
                  </a:lnTo>
                  <a:cubicBezTo>
                    <a:pt x="0" y="539877"/>
                    <a:pt x="25908" y="565785"/>
                    <a:pt x="57626" y="565785"/>
                  </a:cubicBezTo>
                  <a:lnTo>
                    <a:pt x="222885" y="565785"/>
                  </a:lnTo>
                  <a:cubicBezTo>
                    <a:pt x="267176" y="565785"/>
                    <a:pt x="303371" y="601599"/>
                    <a:pt x="303848" y="645890"/>
                  </a:cubicBezTo>
                  <a:cubicBezTo>
                    <a:pt x="304229" y="677323"/>
                    <a:pt x="329946" y="702850"/>
                    <a:pt x="361474" y="702850"/>
                  </a:cubicBezTo>
                  <a:lnTo>
                    <a:pt x="550736" y="702850"/>
                  </a:lnTo>
                  <a:cubicBezTo>
                    <a:pt x="595313" y="702850"/>
                    <a:pt x="631698" y="739235"/>
                    <a:pt x="631698" y="783812"/>
                  </a:cubicBezTo>
                  <a:lnTo>
                    <a:pt x="631698" y="924687"/>
                  </a:lnTo>
                  <a:cubicBezTo>
                    <a:pt x="631698" y="969264"/>
                    <a:pt x="595313" y="1005649"/>
                    <a:pt x="550736" y="1005649"/>
                  </a:cubicBezTo>
                  <a:lnTo>
                    <a:pt x="536257" y="1005649"/>
                  </a:lnTo>
                  <a:cubicBezTo>
                    <a:pt x="504539" y="1005649"/>
                    <a:pt x="478631" y="1031557"/>
                    <a:pt x="478631" y="1063276"/>
                  </a:cubicBezTo>
                  <a:lnTo>
                    <a:pt x="478631" y="1220914"/>
                  </a:lnTo>
                  <a:cubicBezTo>
                    <a:pt x="478631" y="1265491"/>
                    <a:pt x="442246" y="1301877"/>
                    <a:pt x="397669" y="1301877"/>
                  </a:cubicBezTo>
                  <a:lnTo>
                    <a:pt x="883634" y="1301877"/>
                  </a:lnTo>
                  <a:cubicBezTo>
                    <a:pt x="915353" y="1301877"/>
                    <a:pt x="941261" y="1327785"/>
                    <a:pt x="941261" y="1359503"/>
                  </a:cubicBezTo>
                  <a:lnTo>
                    <a:pt x="941261" y="1380363"/>
                  </a:lnTo>
                  <a:lnTo>
                    <a:pt x="941546" y="1380363"/>
                  </a:lnTo>
                  <a:lnTo>
                    <a:pt x="941546" y="1381030"/>
                  </a:lnTo>
                  <a:cubicBezTo>
                    <a:pt x="941546" y="1412748"/>
                    <a:pt x="967454" y="1438656"/>
                    <a:pt x="999173" y="1438656"/>
                  </a:cubicBezTo>
                  <a:lnTo>
                    <a:pt x="1261110" y="1438656"/>
                  </a:lnTo>
                  <a:lnTo>
                    <a:pt x="1261110" y="1362647"/>
                  </a:lnTo>
                  <a:cubicBezTo>
                    <a:pt x="1261110" y="1330928"/>
                    <a:pt x="1287018" y="1305020"/>
                    <a:pt x="1318736" y="1305020"/>
                  </a:cubicBezTo>
                  <a:lnTo>
                    <a:pt x="1765459" y="1305020"/>
                  </a:lnTo>
                  <a:lnTo>
                    <a:pt x="1785557" y="1304544"/>
                  </a:lnTo>
                  <a:lnTo>
                    <a:pt x="1827181" y="1303115"/>
                  </a:lnTo>
                  <a:cubicBezTo>
                    <a:pt x="1858804" y="1302067"/>
                    <a:pt x="1884807" y="1277207"/>
                    <a:pt x="1884807" y="1245489"/>
                  </a:cubicBezTo>
                  <a:cubicBezTo>
                    <a:pt x="1884807" y="1118806"/>
                    <a:pt x="1884902" y="991933"/>
                    <a:pt x="1885093" y="865251"/>
                  </a:cubicBezTo>
                  <a:lnTo>
                    <a:pt x="1789367" y="865251"/>
                  </a:lnTo>
                  <a:cubicBezTo>
                    <a:pt x="1757648" y="865251"/>
                    <a:pt x="1731740" y="839343"/>
                    <a:pt x="1731740" y="807625"/>
                  </a:cubicBezTo>
                  <a:lnTo>
                    <a:pt x="1731740" y="629983"/>
                  </a:lnTo>
                  <a:cubicBezTo>
                    <a:pt x="1731740" y="598265"/>
                    <a:pt x="1757648" y="572357"/>
                    <a:pt x="1789367" y="572357"/>
                  </a:cubicBezTo>
                  <a:lnTo>
                    <a:pt x="1885474" y="572357"/>
                  </a:lnTo>
                  <a:lnTo>
                    <a:pt x="1885569" y="495967"/>
                  </a:lnTo>
                  <a:cubicBezTo>
                    <a:pt x="1879663" y="457009"/>
                    <a:pt x="1845945" y="427101"/>
                    <a:pt x="1805464" y="427101"/>
                  </a:cubicBezTo>
                  <a:lnTo>
                    <a:pt x="1793653" y="427101"/>
                  </a:lnTo>
                  <a:cubicBezTo>
                    <a:pt x="1755172" y="427101"/>
                    <a:pt x="1723644" y="395573"/>
                    <a:pt x="1723644" y="357092"/>
                  </a:cubicBezTo>
                  <a:lnTo>
                    <a:pt x="1723644" y="289750"/>
                  </a:lnTo>
                  <a:lnTo>
                    <a:pt x="1498378" y="289750"/>
                  </a:lnTo>
                  <a:cubicBezTo>
                    <a:pt x="1459135" y="289750"/>
                    <a:pt x="1426083" y="262318"/>
                    <a:pt x="1417225" y="225742"/>
                  </a:cubicBezTo>
                  <a:cubicBezTo>
                    <a:pt x="1415415" y="218313"/>
                    <a:pt x="1414748" y="211741"/>
                    <a:pt x="1415034" y="204025"/>
                  </a:cubicBezTo>
                  <a:cubicBezTo>
                    <a:pt x="1416272" y="166211"/>
                    <a:pt x="1402842" y="135826"/>
                    <a:pt x="1323308" y="138398"/>
                  </a:cubicBezTo>
                  <a:cubicBezTo>
                    <a:pt x="1322356" y="138398"/>
                    <a:pt x="1321594" y="138398"/>
                    <a:pt x="1320641" y="138398"/>
                  </a:cubicBezTo>
                  <a:lnTo>
                    <a:pt x="1180338" y="138398"/>
                  </a:lnTo>
                  <a:cubicBezTo>
                    <a:pt x="1157669" y="138398"/>
                    <a:pt x="1137095" y="129254"/>
                    <a:pt x="1121950" y="114490"/>
                  </a:cubicBezTo>
                  <a:lnTo>
                    <a:pt x="1121950" y="114490"/>
                  </a:lnTo>
                  <a:cubicBezTo>
                    <a:pt x="1119569" y="112109"/>
                    <a:pt x="1117283" y="109633"/>
                    <a:pt x="1115092" y="106966"/>
                  </a:cubicBezTo>
                  <a:lnTo>
                    <a:pt x="1114616" y="106299"/>
                  </a:lnTo>
                  <a:lnTo>
                    <a:pt x="1114520" y="106204"/>
                  </a:lnTo>
                  <a:lnTo>
                    <a:pt x="1114425" y="106108"/>
                  </a:lnTo>
                  <a:cubicBezTo>
                    <a:pt x="1112806" y="104013"/>
                    <a:pt x="1111282" y="101822"/>
                    <a:pt x="1109853" y="99631"/>
                  </a:cubicBezTo>
                  <a:lnTo>
                    <a:pt x="1109853" y="99631"/>
                  </a:lnTo>
                  <a:cubicBezTo>
                    <a:pt x="1109472" y="99060"/>
                    <a:pt x="1109186" y="98488"/>
                    <a:pt x="1108805" y="97917"/>
                  </a:cubicBezTo>
                  <a:lnTo>
                    <a:pt x="1108805" y="97822"/>
                  </a:lnTo>
                  <a:lnTo>
                    <a:pt x="1108424" y="97155"/>
                  </a:lnTo>
                  <a:lnTo>
                    <a:pt x="1108329" y="96964"/>
                  </a:lnTo>
                  <a:lnTo>
                    <a:pt x="1107853" y="96107"/>
                  </a:lnTo>
                  <a:lnTo>
                    <a:pt x="1107853" y="96107"/>
                  </a:lnTo>
                  <a:lnTo>
                    <a:pt x="1107377" y="95250"/>
                  </a:lnTo>
                  <a:lnTo>
                    <a:pt x="1107377" y="95250"/>
                  </a:lnTo>
                  <a:lnTo>
                    <a:pt x="1106996" y="94488"/>
                  </a:lnTo>
                  <a:lnTo>
                    <a:pt x="1106900" y="94393"/>
                  </a:lnTo>
                  <a:lnTo>
                    <a:pt x="1106424" y="93536"/>
                  </a:lnTo>
                  <a:lnTo>
                    <a:pt x="1106424" y="93440"/>
                  </a:lnTo>
                  <a:lnTo>
                    <a:pt x="1106329" y="93154"/>
                  </a:lnTo>
                  <a:lnTo>
                    <a:pt x="1105948" y="92392"/>
                  </a:lnTo>
                  <a:lnTo>
                    <a:pt x="1105567" y="91630"/>
                  </a:lnTo>
                  <a:lnTo>
                    <a:pt x="1105091" y="90678"/>
                  </a:lnTo>
                  <a:lnTo>
                    <a:pt x="1104995" y="90583"/>
                  </a:lnTo>
                  <a:lnTo>
                    <a:pt x="1104614" y="89821"/>
                  </a:lnTo>
                  <a:lnTo>
                    <a:pt x="1104614" y="89821"/>
                  </a:lnTo>
                  <a:lnTo>
                    <a:pt x="1104233" y="88963"/>
                  </a:lnTo>
                  <a:lnTo>
                    <a:pt x="1104233" y="88963"/>
                  </a:lnTo>
                  <a:lnTo>
                    <a:pt x="1103852" y="88011"/>
                  </a:lnTo>
                  <a:lnTo>
                    <a:pt x="1103662" y="87535"/>
                  </a:lnTo>
                  <a:lnTo>
                    <a:pt x="1103281" y="86582"/>
                  </a:lnTo>
                  <a:lnTo>
                    <a:pt x="1103186" y="86392"/>
                  </a:lnTo>
                  <a:lnTo>
                    <a:pt x="1102614" y="84963"/>
                  </a:lnTo>
                  <a:lnTo>
                    <a:pt x="1102424" y="84582"/>
                  </a:lnTo>
                  <a:cubicBezTo>
                    <a:pt x="1098995" y="75438"/>
                    <a:pt x="1097090" y="65532"/>
                    <a:pt x="1097090" y="55245"/>
                  </a:cubicBezTo>
                  <a:lnTo>
                    <a:pt x="1097090" y="0"/>
                  </a:lnTo>
                  <a:lnTo>
                    <a:pt x="1029367" y="0"/>
                  </a:lnTo>
                  <a:cubicBezTo>
                    <a:pt x="983456" y="0"/>
                    <a:pt x="945928" y="37529"/>
                    <a:pt x="945928" y="83439"/>
                  </a:cubicBezTo>
                  <a:lnTo>
                    <a:pt x="945452" y="114776"/>
                  </a:lnTo>
                  <a:lnTo>
                    <a:pt x="945452" y="114776"/>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5" name="Freeform: Shape 184">
              <a:extLst>
                <a:ext uri="{FF2B5EF4-FFF2-40B4-BE49-F238E27FC236}">
                  <a16:creationId xmlns:a16="http://schemas.microsoft.com/office/drawing/2014/main" id="{7489208B-85B7-4E6D-85E1-FD125010F0CB}"/>
                </a:ext>
              </a:extLst>
            </p:cNvPr>
            <p:cNvSpPr/>
            <p:nvPr/>
          </p:nvSpPr>
          <p:spPr>
            <a:xfrm>
              <a:off x="1972549" y="4846494"/>
              <a:ext cx="135254" cy="128873"/>
            </a:xfrm>
            <a:custGeom>
              <a:avLst/>
              <a:gdLst>
                <a:gd name="connsiteX0" fmla="*/ 57626 w 135254"/>
                <a:gd name="connsiteY0" fmla="*/ 128874 h 128873"/>
                <a:gd name="connsiteX1" fmla="*/ 77629 w 135254"/>
                <a:gd name="connsiteY1" fmla="*/ 128874 h 128873"/>
                <a:gd name="connsiteX2" fmla="*/ 135255 w 135254"/>
                <a:gd name="connsiteY2" fmla="*/ 71247 h 128873"/>
                <a:gd name="connsiteX3" fmla="*/ 135255 w 135254"/>
                <a:gd name="connsiteY3" fmla="*/ 57626 h 128873"/>
                <a:gd name="connsiteX4" fmla="*/ 77629 w 135254"/>
                <a:gd name="connsiteY4" fmla="*/ 0 h 128873"/>
                <a:gd name="connsiteX5" fmla="*/ 57626 w 135254"/>
                <a:gd name="connsiteY5" fmla="*/ 0 h 128873"/>
                <a:gd name="connsiteX6" fmla="*/ 0 w 135254"/>
                <a:gd name="connsiteY6" fmla="*/ 57626 h 128873"/>
                <a:gd name="connsiteX7" fmla="*/ 0 w 135254"/>
                <a:gd name="connsiteY7" fmla="*/ 71247 h 128873"/>
                <a:gd name="connsiteX8" fmla="*/ 57626 w 135254"/>
                <a:gd name="connsiteY8" fmla="*/ 128874 h 12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4" h="128873">
                  <a:moveTo>
                    <a:pt x="57626" y="128874"/>
                  </a:moveTo>
                  <a:lnTo>
                    <a:pt x="77629" y="128874"/>
                  </a:lnTo>
                  <a:cubicBezTo>
                    <a:pt x="109347" y="128874"/>
                    <a:pt x="135255" y="102965"/>
                    <a:pt x="135255" y="71247"/>
                  </a:cubicBezTo>
                  <a:lnTo>
                    <a:pt x="135255" y="57626"/>
                  </a:lnTo>
                  <a:cubicBezTo>
                    <a:pt x="135255" y="25908"/>
                    <a:pt x="109347" y="0"/>
                    <a:pt x="77629" y="0"/>
                  </a:cubicBezTo>
                  <a:lnTo>
                    <a:pt x="57626" y="0"/>
                  </a:lnTo>
                  <a:cubicBezTo>
                    <a:pt x="25908" y="0"/>
                    <a:pt x="0" y="25908"/>
                    <a:pt x="0" y="57626"/>
                  </a:cubicBezTo>
                  <a:lnTo>
                    <a:pt x="0" y="71247"/>
                  </a:lnTo>
                  <a:cubicBezTo>
                    <a:pt x="0" y="102965"/>
                    <a:pt x="25908" y="128874"/>
                    <a:pt x="57626" y="128874"/>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6" name="Freeform: Shape 185">
              <a:extLst>
                <a:ext uri="{FF2B5EF4-FFF2-40B4-BE49-F238E27FC236}">
                  <a16:creationId xmlns:a16="http://schemas.microsoft.com/office/drawing/2014/main" id="{3F8290F0-D778-4AE7-8E10-FFFF4BC974E4}"/>
                </a:ext>
              </a:extLst>
            </p:cNvPr>
            <p:cNvSpPr/>
            <p:nvPr/>
          </p:nvSpPr>
          <p:spPr>
            <a:xfrm>
              <a:off x="2926191" y="4710763"/>
              <a:ext cx="299656" cy="417766"/>
            </a:xfrm>
            <a:custGeom>
              <a:avLst/>
              <a:gdLst>
                <a:gd name="connsiteX0" fmla="*/ 57626 w 299656"/>
                <a:gd name="connsiteY0" fmla="*/ 417767 h 417766"/>
                <a:gd name="connsiteX1" fmla="*/ 77629 w 299656"/>
                <a:gd name="connsiteY1" fmla="*/ 417767 h 417766"/>
                <a:gd name="connsiteX2" fmla="*/ 135255 w 299656"/>
                <a:gd name="connsiteY2" fmla="*/ 360140 h 417766"/>
                <a:gd name="connsiteX3" fmla="*/ 135255 w 299656"/>
                <a:gd name="connsiteY3" fmla="*/ 216217 h 417766"/>
                <a:gd name="connsiteX4" fmla="*/ 216218 w 299656"/>
                <a:gd name="connsiteY4" fmla="*/ 135255 h 417766"/>
                <a:gd name="connsiteX5" fmla="*/ 242030 w 299656"/>
                <a:gd name="connsiteY5" fmla="*/ 135255 h 417766"/>
                <a:gd name="connsiteX6" fmla="*/ 299656 w 299656"/>
                <a:gd name="connsiteY6" fmla="*/ 77629 h 417766"/>
                <a:gd name="connsiteX7" fmla="*/ 299656 w 299656"/>
                <a:gd name="connsiteY7" fmla="*/ 57626 h 417766"/>
                <a:gd name="connsiteX8" fmla="*/ 242030 w 299656"/>
                <a:gd name="connsiteY8" fmla="*/ 0 h 417766"/>
                <a:gd name="connsiteX9" fmla="*/ 77629 w 299656"/>
                <a:gd name="connsiteY9" fmla="*/ 0 h 417766"/>
                <a:gd name="connsiteX10" fmla="*/ 57626 w 299656"/>
                <a:gd name="connsiteY10" fmla="*/ 0 h 417766"/>
                <a:gd name="connsiteX11" fmla="*/ 56197 w 299656"/>
                <a:gd name="connsiteY11" fmla="*/ 0 h 417766"/>
                <a:gd name="connsiteX12" fmla="*/ 56197 w 299656"/>
                <a:gd name="connsiteY12" fmla="*/ 0 h 417766"/>
                <a:gd name="connsiteX13" fmla="*/ 54769 w 299656"/>
                <a:gd name="connsiteY13" fmla="*/ 95 h 417766"/>
                <a:gd name="connsiteX14" fmla="*/ 54769 w 299656"/>
                <a:gd name="connsiteY14" fmla="*/ 95 h 417766"/>
                <a:gd name="connsiteX15" fmla="*/ 53340 w 299656"/>
                <a:gd name="connsiteY15" fmla="*/ 190 h 417766"/>
                <a:gd name="connsiteX16" fmla="*/ 53340 w 299656"/>
                <a:gd name="connsiteY16" fmla="*/ 190 h 417766"/>
                <a:gd name="connsiteX17" fmla="*/ 51911 w 299656"/>
                <a:gd name="connsiteY17" fmla="*/ 286 h 417766"/>
                <a:gd name="connsiteX18" fmla="*/ 51911 w 299656"/>
                <a:gd name="connsiteY18" fmla="*/ 286 h 417766"/>
                <a:gd name="connsiteX19" fmla="*/ 50482 w 299656"/>
                <a:gd name="connsiteY19" fmla="*/ 476 h 417766"/>
                <a:gd name="connsiteX20" fmla="*/ 50482 w 299656"/>
                <a:gd name="connsiteY20" fmla="*/ 476 h 417766"/>
                <a:gd name="connsiteX21" fmla="*/ 49054 w 299656"/>
                <a:gd name="connsiteY21" fmla="*/ 667 h 417766"/>
                <a:gd name="connsiteX22" fmla="*/ 49054 w 299656"/>
                <a:gd name="connsiteY22" fmla="*/ 667 h 417766"/>
                <a:gd name="connsiteX23" fmla="*/ 47625 w 299656"/>
                <a:gd name="connsiteY23" fmla="*/ 857 h 417766"/>
                <a:gd name="connsiteX24" fmla="*/ 47625 w 299656"/>
                <a:gd name="connsiteY24" fmla="*/ 857 h 417766"/>
                <a:gd name="connsiteX25" fmla="*/ 46196 w 299656"/>
                <a:gd name="connsiteY25" fmla="*/ 1143 h 417766"/>
                <a:gd name="connsiteX26" fmla="*/ 46196 w 299656"/>
                <a:gd name="connsiteY26" fmla="*/ 1143 h 417766"/>
                <a:gd name="connsiteX27" fmla="*/ 44768 w 299656"/>
                <a:gd name="connsiteY27" fmla="*/ 1429 h 417766"/>
                <a:gd name="connsiteX28" fmla="*/ 44768 w 299656"/>
                <a:gd name="connsiteY28" fmla="*/ 1429 h 417766"/>
                <a:gd name="connsiteX29" fmla="*/ 43339 w 299656"/>
                <a:gd name="connsiteY29" fmla="*/ 1809 h 417766"/>
                <a:gd name="connsiteX30" fmla="*/ 43339 w 299656"/>
                <a:gd name="connsiteY30" fmla="*/ 1809 h 417766"/>
                <a:gd name="connsiteX31" fmla="*/ 42005 w 299656"/>
                <a:gd name="connsiteY31" fmla="*/ 2191 h 417766"/>
                <a:gd name="connsiteX32" fmla="*/ 42005 w 299656"/>
                <a:gd name="connsiteY32" fmla="*/ 2191 h 417766"/>
                <a:gd name="connsiteX33" fmla="*/ 40672 w 299656"/>
                <a:gd name="connsiteY33" fmla="*/ 2572 h 417766"/>
                <a:gd name="connsiteX34" fmla="*/ 40672 w 299656"/>
                <a:gd name="connsiteY34" fmla="*/ 2572 h 417766"/>
                <a:gd name="connsiteX35" fmla="*/ 39338 w 299656"/>
                <a:gd name="connsiteY35" fmla="*/ 3048 h 417766"/>
                <a:gd name="connsiteX36" fmla="*/ 39338 w 299656"/>
                <a:gd name="connsiteY36" fmla="*/ 3048 h 417766"/>
                <a:gd name="connsiteX37" fmla="*/ 38005 w 299656"/>
                <a:gd name="connsiteY37" fmla="*/ 3524 h 417766"/>
                <a:gd name="connsiteX38" fmla="*/ 38005 w 299656"/>
                <a:gd name="connsiteY38" fmla="*/ 3524 h 417766"/>
                <a:gd name="connsiteX39" fmla="*/ 36671 w 299656"/>
                <a:gd name="connsiteY39" fmla="*/ 4000 h 417766"/>
                <a:gd name="connsiteX40" fmla="*/ 36671 w 299656"/>
                <a:gd name="connsiteY40" fmla="*/ 4000 h 417766"/>
                <a:gd name="connsiteX41" fmla="*/ 35338 w 299656"/>
                <a:gd name="connsiteY41" fmla="*/ 4572 h 417766"/>
                <a:gd name="connsiteX42" fmla="*/ 35338 w 299656"/>
                <a:gd name="connsiteY42" fmla="*/ 4572 h 417766"/>
                <a:gd name="connsiteX43" fmla="*/ 34099 w 299656"/>
                <a:gd name="connsiteY43" fmla="*/ 5143 h 417766"/>
                <a:gd name="connsiteX44" fmla="*/ 34099 w 299656"/>
                <a:gd name="connsiteY44" fmla="*/ 5143 h 417766"/>
                <a:gd name="connsiteX45" fmla="*/ 32861 w 299656"/>
                <a:gd name="connsiteY45" fmla="*/ 5715 h 417766"/>
                <a:gd name="connsiteX46" fmla="*/ 32861 w 299656"/>
                <a:gd name="connsiteY46" fmla="*/ 5715 h 417766"/>
                <a:gd name="connsiteX47" fmla="*/ 31623 w 299656"/>
                <a:gd name="connsiteY47" fmla="*/ 6382 h 417766"/>
                <a:gd name="connsiteX48" fmla="*/ 31623 w 299656"/>
                <a:gd name="connsiteY48" fmla="*/ 6382 h 417766"/>
                <a:gd name="connsiteX49" fmla="*/ 30385 w 299656"/>
                <a:gd name="connsiteY49" fmla="*/ 7048 h 417766"/>
                <a:gd name="connsiteX50" fmla="*/ 30385 w 299656"/>
                <a:gd name="connsiteY50" fmla="*/ 7048 h 417766"/>
                <a:gd name="connsiteX51" fmla="*/ 29146 w 299656"/>
                <a:gd name="connsiteY51" fmla="*/ 7715 h 417766"/>
                <a:gd name="connsiteX52" fmla="*/ 29146 w 299656"/>
                <a:gd name="connsiteY52" fmla="*/ 7715 h 417766"/>
                <a:gd name="connsiteX53" fmla="*/ 27908 w 299656"/>
                <a:gd name="connsiteY53" fmla="*/ 8382 h 417766"/>
                <a:gd name="connsiteX54" fmla="*/ 27908 w 299656"/>
                <a:gd name="connsiteY54" fmla="*/ 8382 h 417766"/>
                <a:gd name="connsiteX55" fmla="*/ 26765 w 299656"/>
                <a:gd name="connsiteY55" fmla="*/ 9144 h 417766"/>
                <a:gd name="connsiteX56" fmla="*/ 26765 w 299656"/>
                <a:gd name="connsiteY56" fmla="*/ 9144 h 417766"/>
                <a:gd name="connsiteX57" fmla="*/ 25622 w 299656"/>
                <a:gd name="connsiteY57" fmla="*/ 9906 h 417766"/>
                <a:gd name="connsiteX58" fmla="*/ 25622 w 299656"/>
                <a:gd name="connsiteY58" fmla="*/ 9906 h 417766"/>
                <a:gd name="connsiteX59" fmla="*/ 24479 w 299656"/>
                <a:gd name="connsiteY59" fmla="*/ 10668 h 417766"/>
                <a:gd name="connsiteX60" fmla="*/ 24479 w 299656"/>
                <a:gd name="connsiteY60" fmla="*/ 10668 h 417766"/>
                <a:gd name="connsiteX61" fmla="*/ 23336 w 299656"/>
                <a:gd name="connsiteY61" fmla="*/ 11525 h 417766"/>
                <a:gd name="connsiteX62" fmla="*/ 23336 w 299656"/>
                <a:gd name="connsiteY62" fmla="*/ 11525 h 417766"/>
                <a:gd name="connsiteX63" fmla="*/ 22193 w 299656"/>
                <a:gd name="connsiteY63" fmla="*/ 12382 h 417766"/>
                <a:gd name="connsiteX64" fmla="*/ 22193 w 299656"/>
                <a:gd name="connsiteY64" fmla="*/ 12382 h 417766"/>
                <a:gd name="connsiteX65" fmla="*/ 21146 w 299656"/>
                <a:gd name="connsiteY65" fmla="*/ 13240 h 417766"/>
                <a:gd name="connsiteX66" fmla="*/ 21146 w 299656"/>
                <a:gd name="connsiteY66" fmla="*/ 13240 h 417766"/>
                <a:gd name="connsiteX67" fmla="*/ 20098 w 299656"/>
                <a:gd name="connsiteY67" fmla="*/ 14097 h 417766"/>
                <a:gd name="connsiteX68" fmla="*/ 20098 w 299656"/>
                <a:gd name="connsiteY68" fmla="*/ 14097 h 417766"/>
                <a:gd name="connsiteX69" fmla="*/ 19050 w 299656"/>
                <a:gd name="connsiteY69" fmla="*/ 15049 h 417766"/>
                <a:gd name="connsiteX70" fmla="*/ 19050 w 299656"/>
                <a:gd name="connsiteY70" fmla="*/ 15049 h 417766"/>
                <a:gd name="connsiteX71" fmla="*/ 18002 w 299656"/>
                <a:gd name="connsiteY71" fmla="*/ 16002 h 417766"/>
                <a:gd name="connsiteX72" fmla="*/ 18002 w 299656"/>
                <a:gd name="connsiteY72" fmla="*/ 16002 h 417766"/>
                <a:gd name="connsiteX73" fmla="*/ 17050 w 299656"/>
                <a:gd name="connsiteY73" fmla="*/ 16954 h 417766"/>
                <a:gd name="connsiteX74" fmla="*/ 17050 w 299656"/>
                <a:gd name="connsiteY74" fmla="*/ 16954 h 417766"/>
                <a:gd name="connsiteX75" fmla="*/ 16097 w 299656"/>
                <a:gd name="connsiteY75" fmla="*/ 17907 h 417766"/>
                <a:gd name="connsiteX76" fmla="*/ 16097 w 299656"/>
                <a:gd name="connsiteY76" fmla="*/ 17907 h 417766"/>
                <a:gd name="connsiteX77" fmla="*/ 15145 w 299656"/>
                <a:gd name="connsiteY77" fmla="*/ 18955 h 417766"/>
                <a:gd name="connsiteX78" fmla="*/ 15145 w 299656"/>
                <a:gd name="connsiteY78" fmla="*/ 18955 h 417766"/>
                <a:gd name="connsiteX79" fmla="*/ 14192 w 299656"/>
                <a:gd name="connsiteY79" fmla="*/ 20002 h 417766"/>
                <a:gd name="connsiteX80" fmla="*/ 14192 w 299656"/>
                <a:gd name="connsiteY80" fmla="*/ 20002 h 417766"/>
                <a:gd name="connsiteX81" fmla="*/ 13335 w 299656"/>
                <a:gd name="connsiteY81" fmla="*/ 21050 h 417766"/>
                <a:gd name="connsiteX82" fmla="*/ 13335 w 299656"/>
                <a:gd name="connsiteY82" fmla="*/ 21050 h 417766"/>
                <a:gd name="connsiteX83" fmla="*/ 12478 w 299656"/>
                <a:gd name="connsiteY83" fmla="*/ 22098 h 417766"/>
                <a:gd name="connsiteX84" fmla="*/ 12478 w 299656"/>
                <a:gd name="connsiteY84" fmla="*/ 22098 h 417766"/>
                <a:gd name="connsiteX85" fmla="*/ 11621 w 299656"/>
                <a:gd name="connsiteY85" fmla="*/ 23146 h 417766"/>
                <a:gd name="connsiteX86" fmla="*/ 11621 w 299656"/>
                <a:gd name="connsiteY86" fmla="*/ 23146 h 417766"/>
                <a:gd name="connsiteX87" fmla="*/ 10763 w 299656"/>
                <a:gd name="connsiteY87" fmla="*/ 24289 h 417766"/>
                <a:gd name="connsiteX88" fmla="*/ 10763 w 299656"/>
                <a:gd name="connsiteY88" fmla="*/ 24289 h 417766"/>
                <a:gd name="connsiteX89" fmla="*/ 10001 w 299656"/>
                <a:gd name="connsiteY89" fmla="*/ 25432 h 417766"/>
                <a:gd name="connsiteX90" fmla="*/ 10001 w 299656"/>
                <a:gd name="connsiteY90" fmla="*/ 25432 h 417766"/>
                <a:gd name="connsiteX91" fmla="*/ 9239 w 299656"/>
                <a:gd name="connsiteY91" fmla="*/ 26575 h 417766"/>
                <a:gd name="connsiteX92" fmla="*/ 9239 w 299656"/>
                <a:gd name="connsiteY92" fmla="*/ 26575 h 417766"/>
                <a:gd name="connsiteX93" fmla="*/ 8477 w 299656"/>
                <a:gd name="connsiteY93" fmla="*/ 27717 h 417766"/>
                <a:gd name="connsiteX94" fmla="*/ 8477 w 299656"/>
                <a:gd name="connsiteY94" fmla="*/ 27717 h 417766"/>
                <a:gd name="connsiteX95" fmla="*/ 7811 w 299656"/>
                <a:gd name="connsiteY95" fmla="*/ 28956 h 417766"/>
                <a:gd name="connsiteX96" fmla="*/ 7811 w 299656"/>
                <a:gd name="connsiteY96" fmla="*/ 28956 h 417766"/>
                <a:gd name="connsiteX97" fmla="*/ 7144 w 299656"/>
                <a:gd name="connsiteY97" fmla="*/ 30194 h 417766"/>
                <a:gd name="connsiteX98" fmla="*/ 7144 w 299656"/>
                <a:gd name="connsiteY98" fmla="*/ 30194 h 417766"/>
                <a:gd name="connsiteX99" fmla="*/ 6477 w 299656"/>
                <a:gd name="connsiteY99" fmla="*/ 31432 h 417766"/>
                <a:gd name="connsiteX100" fmla="*/ 6477 w 299656"/>
                <a:gd name="connsiteY100" fmla="*/ 31432 h 417766"/>
                <a:gd name="connsiteX101" fmla="*/ 5810 w 299656"/>
                <a:gd name="connsiteY101" fmla="*/ 32671 h 417766"/>
                <a:gd name="connsiteX102" fmla="*/ 5810 w 299656"/>
                <a:gd name="connsiteY102" fmla="*/ 32671 h 417766"/>
                <a:gd name="connsiteX103" fmla="*/ 5239 w 299656"/>
                <a:gd name="connsiteY103" fmla="*/ 33909 h 417766"/>
                <a:gd name="connsiteX104" fmla="*/ 5239 w 299656"/>
                <a:gd name="connsiteY104" fmla="*/ 33909 h 417766"/>
                <a:gd name="connsiteX105" fmla="*/ 4667 w 299656"/>
                <a:gd name="connsiteY105" fmla="*/ 35147 h 417766"/>
                <a:gd name="connsiteX106" fmla="*/ 4667 w 299656"/>
                <a:gd name="connsiteY106" fmla="*/ 35147 h 417766"/>
                <a:gd name="connsiteX107" fmla="*/ 4096 w 299656"/>
                <a:gd name="connsiteY107" fmla="*/ 36481 h 417766"/>
                <a:gd name="connsiteX108" fmla="*/ 4096 w 299656"/>
                <a:gd name="connsiteY108" fmla="*/ 36481 h 417766"/>
                <a:gd name="connsiteX109" fmla="*/ 3620 w 299656"/>
                <a:gd name="connsiteY109" fmla="*/ 37814 h 417766"/>
                <a:gd name="connsiteX110" fmla="*/ 3620 w 299656"/>
                <a:gd name="connsiteY110" fmla="*/ 37814 h 417766"/>
                <a:gd name="connsiteX111" fmla="*/ 3143 w 299656"/>
                <a:gd name="connsiteY111" fmla="*/ 39148 h 417766"/>
                <a:gd name="connsiteX112" fmla="*/ 3143 w 299656"/>
                <a:gd name="connsiteY112" fmla="*/ 39148 h 417766"/>
                <a:gd name="connsiteX113" fmla="*/ 2667 w 299656"/>
                <a:gd name="connsiteY113" fmla="*/ 40481 h 417766"/>
                <a:gd name="connsiteX114" fmla="*/ 2667 w 299656"/>
                <a:gd name="connsiteY114" fmla="*/ 40481 h 417766"/>
                <a:gd name="connsiteX115" fmla="*/ 2286 w 299656"/>
                <a:gd name="connsiteY115" fmla="*/ 41815 h 417766"/>
                <a:gd name="connsiteX116" fmla="*/ 2286 w 299656"/>
                <a:gd name="connsiteY116" fmla="*/ 41815 h 417766"/>
                <a:gd name="connsiteX117" fmla="*/ 1905 w 299656"/>
                <a:gd name="connsiteY117" fmla="*/ 43148 h 417766"/>
                <a:gd name="connsiteX118" fmla="*/ 1905 w 299656"/>
                <a:gd name="connsiteY118" fmla="*/ 43148 h 417766"/>
                <a:gd name="connsiteX119" fmla="*/ 1524 w 299656"/>
                <a:gd name="connsiteY119" fmla="*/ 44482 h 417766"/>
                <a:gd name="connsiteX120" fmla="*/ 1524 w 299656"/>
                <a:gd name="connsiteY120" fmla="*/ 44482 h 417766"/>
                <a:gd name="connsiteX121" fmla="*/ 1238 w 299656"/>
                <a:gd name="connsiteY121" fmla="*/ 45910 h 417766"/>
                <a:gd name="connsiteX122" fmla="*/ 1238 w 299656"/>
                <a:gd name="connsiteY122" fmla="*/ 45910 h 417766"/>
                <a:gd name="connsiteX123" fmla="*/ 953 w 299656"/>
                <a:gd name="connsiteY123" fmla="*/ 47339 h 417766"/>
                <a:gd name="connsiteX124" fmla="*/ 953 w 299656"/>
                <a:gd name="connsiteY124" fmla="*/ 47339 h 417766"/>
                <a:gd name="connsiteX125" fmla="*/ 667 w 299656"/>
                <a:gd name="connsiteY125" fmla="*/ 48768 h 417766"/>
                <a:gd name="connsiteX126" fmla="*/ 667 w 299656"/>
                <a:gd name="connsiteY126" fmla="*/ 48768 h 417766"/>
                <a:gd name="connsiteX127" fmla="*/ 476 w 299656"/>
                <a:gd name="connsiteY127" fmla="*/ 50197 h 417766"/>
                <a:gd name="connsiteX128" fmla="*/ 476 w 299656"/>
                <a:gd name="connsiteY128" fmla="*/ 50197 h 417766"/>
                <a:gd name="connsiteX129" fmla="*/ 286 w 299656"/>
                <a:gd name="connsiteY129" fmla="*/ 51625 h 417766"/>
                <a:gd name="connsiteX130" fmla="*/ 286 w 299656"/>
                <a:gd name="connsiteY130" fmla="*/ 51625 h 417766"/>
                <a:gd name="connsiteX131" fmla="*/ 190 w 299656"/>
                <a:gd name="connsiteY131" fmla="*/ 53054 h 417766"/>
                <a:gd name="connsiteX132" fmla="*/ 190 w 299656"/>
                <a:gd name="connsiteY132" fmla="*/ 53054 h 417766"/>
                <a:gd name="connsiteX133" fmla="*/ 95 w 299656"/>
                <a:gd name="connsiteY133" fmla="*/ 54483 h 417766"/>
                <a:gd name="connsiteX134" fmla="*/ 95 w 299656"/>
                <a:gd name="connsiteY134" fmla="*/ 54483 h 417766"/>
                <a:gd name="connsiteX135" fmla="*/ 95 w 299656"/>
                <a:gd name="connsiteY135" fmla="*/ 54959 h 417766"/>
                <a:gd name="connsiteX136" fmla="*/ 0 w 299656"/>
                <a:gd name="connsiteY136" fmla="*/ 56864 h 417766"/>
                <a:gd name="connsiteX137" fmla="*/ 0 w 299656"/>
                <a:gd name="connsiteY137" fmla="*/ 57340 h 417766"/>
                <a:gd name="connsiteX138" fmla="*/ 0 w 299656"/>
                <a:gd name="connsiteY138" fmla="*/ 57340 h 417766"/>
                <a:gd name="connsiteX139" fmla="*/ 0 w 299656"/>
                <a:gd name="connsiteY139" fmla="*/ 77343 h 417766"/>
                <a:gd name="connsiteX140" fmla="*/ 0 w 299656"/>
                <a:gd name="connsiteY140" fmla="*/ 359855 h 417766"/>
                <a:gd name="connsiteX141" fmla="*/ 57626 w 299656"/>
                <a:gd name="connsiteY141" fmla="*/ 417767 h 417766"/>
                <a:gd name="connsiteX142" fmla="*/ 57626 w 299656"/>
                <a:gd name="connsiteY142" fmla="*/ 417767 h 417766"/>
                <a:gd name="connsiteX143" fmla="*/ 57626 w 299656"/>
                <a:gd name="connsiteY143" fmla="*/ 0 h 417766"/>
                <a:gd name="connsiteX144" fmla="*/ 57626 w 299656"/>
                <a:gd name="connsiteY144" fmla="*/ 0 h 417766"/>
                <a:gd name="connsiteX145" fmla="*/ 57626 w 299656"/>
                <a:gd name="connsiteY145" fmla="*/ 0 h 417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299656" h="417766">
                  <a:moveTo>
                    <a:pt x="57626" y="417767"/>
                  </a:moveTo>
                  <a:lnTo>
                    <a:pt x="77629" y="417767"/>
                  </a:lnTo>
                  <a:cubicBezTo>
                    <a:pt x="109347" y="417767"/>
                    <a:pt x="135255" y="391858"/>
                    <a:pt x="135255" y="360140"/>
                  </a:cubicBezTo>
                  <a:lnTo>
                    <a:pt x="135255" y="216217"/>
                  </a:lnTo>
                  <a:cubicBezTo>
                    <a:pt x="135255" y="171640"/>
                    <a:pt x="171640" y="135255"/>
                    <a:pt x="216218" y="135255"/>
                  </a:cubicBezTo>
                  <a:lnTo>
                    <a:pt x="242030" y="135255"/>
                  </a:lnTo>
                  <a:cubicBezTo>
                    <a:pt x="273748" y="135255"/>
                    <a:pt x="299656" y="109347"/>
                    <a:pt x="299656" y="77629"/>
                  </a:cubicBezTo>
                  <a:lnTo>
                    <a:pt x="299656" y="57626"/>
                  </a:lnTo>
                  <a:cubicBezTo>
                    <a:pt x="299656" y="25908"/>
                    <a:pt x="273748" y="0"/>
                    <a:pt x="242030" y="0"/>
                  </a:cubicBezTo>
                  <a:lnTo>
                    <a:pt x="77629" y="0"/>
                  </a:lnTo>
                  <a:lnTo>
                    <a:pt x="57626" y="0"/>
                  </a:lnTo>
                  <a:lnTo>
                    <a:pt x="56197" y="0"/>
                  </a:lnTo>
                  <a:lnTo>
                    <a:pt x="56197" y="0"/>
                  </a:lnTo>
                  <a:lnTo>
                    <a:pt x="54769" y="95"/>
                  </a:lnTo>
                  <a:lnTo>
                    <a:pt x="54769" y="95"/>
                  </a:lnTo>
                  <a:lnTo>
                    <a:pt x="53340" y="190"/>
                  </a:lnTo>
                  <a:lnTo>
                    <a:pt x="53340" y="190"/>
                  </a:lnTo>
                  <a:lnTo>
                    <a:pt x="51911" y="286"/>
                  </a:lnTo>
                  <a:lnTo>
                    <a:pt x="51911" y="286"/>
                  </a:lnTo>
                  <a:lnTo>
                    <a:pt x="50482" y="476"/>
                  </a:lnTo>
                  <a:lnTo>
                    <a:pt x="50482" y="476"/>
                  </a:lnTo>
                  <a:lnTo>
                    <a:pt x="49054" y="667"/>
                  </a:lnTo>
                  <a:lnTo>
                    <a:pt x="49054" y="667"/>
                  </a:lnTo>
                  <a:lnTo>
                    <a:pt x="47625" y="857"/>
                  </a:lnTo>
                  <a:lnTo>
                    <a:pt x="47625" y="857"/>
                  </a:lnTo>
                  <a:cubicBezTo>
                    <a:pt x="47149" y="952"/>
                    <a:pt x="46672" y="1048"/>
                    <a:pt x="46196" y="1143"/>
                  </a:cubicBezTo>
                  <a:lnTo>
                    <a:pt x="46196" y="1143"/>
                  </a:lnTo>
                  <a:lnTo>
                    <a:pt x="44768" y="1429"/>
                  </a:lnTo>
                  <a:lnTo>
                    <a:pt x="44768" y="1429"/>
                  </a:lnTo>
                  <a:lnTo>
                    <a:pt x="43339" y="1809"/>
                  </a:lnTo>
                  <a:lnTo>
                    <a:pt x="43339" y="1809"/>
                  </a:lnTo>
                  <a:lnTo>
                    <a:pt x="42005" y="2191"/>
                  </a:lnTo>
                  <a:lnTo>
                    <a:pt x="42005" y="2191"/>
                  </a:lnTo>
                  <a:lnTo>
                    <a:pt x="40672" y="2572"/>
                  </a:lnTo>
                  <a:lnTo>
                    <a:pt x="40672" y="2572"/>
                  </a:lnTo>
                  <a:lnTo>
                    <a:pt x="39338" y="3048"/>
                  </a:lnTo>
                  <a:lnTo>
                    <a:pt x="39338" y="3048"/>
                  </a:lnTo>
                  <a:lnTo>
                    <a:pt x="38005" y="3524"/>
                  </a:lnTo>
                  <a:lnTo>
                    <a:pt x="38005" y="3524"/>
                  </a:lnTo>
                  <a:lnTo>
                    <a:pt x="36671" y="4000"/>
                  </a:lnTo>
                  <a:lnTo>
                    <a:pt x="36671" y="4000"/>
                  </a:lnTo>
                  <a:lnTo>
                    <a:pt x="35338" y="4572"/>
                  </a:lnTo>
                  <a:lnTo>
                    <a:pt x="35338" y="4572"/>
                  </a:lnTo>
                  <a:lnTo>
                    <a:pt x="34099" y="5143"/>
                  </a:lnTo>
                  <a:lnTo>
                    <a:pt x="34099" y="5143"/>
                  </a:lnTo>
                  <a:lnTo>
                    <a:pt x="32861" y="5715"/>
                  </a:lnTo>
                  <a:lnTo>
                    <a:pt x="32861" y="5715"/>
                  </a:lnTo>
                  <a:lnTo>
                    <a:pt x="31623" y="6382"/>
                  </a:lnTo>
                  <a:lnTo>
                    <a:pt x="31623" y="6382"/>
                  </a:lnTo>
                  <a:cubicBezTo>
                    <a:pt x="31242" y="6572"/>
                    <a:pt x="30766" y="6763"/>
                    <a:pt x="30385" y="7048"/>
                  </a:cubicBezTo>
                  <a:lnTo>
                    <a:pt x="30385" y="7048"/>
                  </a:lnTo>
                  <a:lnTo>
                    <a:pt x="29146" y="7715"/>
                  </a:lnTo>
                  <a:lnTo>
                    <a:pt x="29146" y="7715"/>
                  </a:lnTo>
                  <a:cubicBezTo>
                    <a:pt x="28765" y="7906"/>
                    <a:pt x="28385" y="8191"/>
                    <a:pt x="27908" y="8382"/>
                  </a:cubicBezTo>
                  <a:lnTo>
                    <a:pt x="27908" y="8382"/>
                  </a:lnTo>
                  <a:lnTo>
                    <a:pt x="26765" y="9144"/>
                  </a:lnTo>
                  <a:lnTo>
                    <a:pt x="26765" y="9144"/>
                  </a:lnTo>
                  <a:lnTo>
                    <a:pt x="25622" y="9906"/>
                  </a:lnTo>
                  <a:lnTo>
                    <a:pt x="25622" y="9906"/>
                  </a:lnTo>
                  <a:lnTo>
                    <a:pt x="24479" y="10668"/>
                  </a:lnTo>
                  <a:lnTo>
                    <a:pt x="24479" y="10668"/>
                  </a:lnTo>
                  <a:lnTo>
                    <a:pt x="23336" y="11525"/>
                  </a:lnTo>
                  <a:lnTo>
                    <a:pt x="23336" y="11525"/>
                  </a:lnTo>
                  <a:lnTo>
                    <a:pt x="22193" y="12382"/>
                  </a:lnTo>
                  <a:lnTo>
                    <a:pt x="22193" y="12382"/>
                  </a:lnTo>
                  <a:cubicBezTo>
                    <a:pt x="21812" y="12668"/>
                    <a:pt x="21431" y="12954"/>
                    <a:pt x="21146" y="13240"/>
                  </a:cubicBezTo>
                  <a:lnTo>
                    <a:pt x="21146" y="13240"/>
                  </a:lnTo>
                  <a:lnTo>
                    <a:pt x="20098" y="14097"/>
                  </a:lnTo>
                  <a:lnTo>
                    <a:pt x="20098" y="14097"/>
                  </a:lnTo>
                  <a:lnTo>
                    <a:pt x="19050" y="15049"/>
                  </a:lnTo>
                  <a:lnTo>
                    <a:pt x="19050" y="15049"/>
                  </a:lnTo>
                  <a:lnTo>
                    <a:pt x="18002" y="16002"/>
                  </a:lnTo>
                  <a:lnTo>
                    <a:pt x="18002" y="16002"/>
                  </a:lnTo>
                  <a:lnTo>
                    <a:pt x="17050" y="16954"/>
                  </a:lnTo>
                  <a:lnTo>
                    <a:pt x="17050" y="16954"/>
                  </a:lnTo>
                  <a:lnTo>
                    <a:pt x="16097" y="17907"/>
                  </a:lnTo>
                  <a:lnTo>
                    <a:pt x="16097" y="17907"/>
                  </a:lnTo>
                  <a:lnTo>
                    <a:pt x="15145" y="18955"/>
                  </a:lnTo>
                  <a:lnTo>
                    <a:pt x="15145" y="18955"/>
                  </a:lnTo>
                  <a:lnTo>
                    <a:pt x="14192" y="20002"/>
                  </a:lnTo>
                  <a:lnTo>
                    <a:pt x="14192" y="20002"/>
                  </a:lnTo>
                  <a:lnTo>
                    <a:pt x="13335" y="21050"/>
                  </a:lnTo>
                  <a:lnTo>
                    <a:pt x="13335" y="21050"/>
                  </a:lnTo>
                  <a:cubicBezTo>
                    <a:pt x="13049" y="21431"/>
                    <a:pt x="12763" y="21812"/>
                    <a:pt x="12478" y="22098"/>
                  </a:cubicBezTo>
                  <a:lnTo>
                    <a:pt x="12478" y="22098"/>
                  </a:lnTo>
                  <a:cubicBezTo>
                    <a:pt x="12192" y="22479"/>
                    <a:pt x="11906" y="22860"/>
                    <a:pt x="11621" y="23146"/>
                  </a:cubicBezTo>
                  <a:lnTo>
                    <a:pt x="11621" y="23146"/>
                  </a:lnTo>
                  <a:lnTo>
                    <a:pt x="10763" y="24289"/>
                  </a:lnTo>
                  <a:lnTo>
                    <a:pt x="10763" y="24289"/>
                  </a:lnTo>
                  <a:lnTo>
                    <a:pt x="10001" y="25432"/>
                  </a:lnTo>
                  <a:lnTo>
                    <a:pt x="10001" y="25432"/>
                  </a:lnTo>
                  <a:lnTo>
                    <a:pt x="9239" y="26575"/>
                  </a:lnTo>
                  <a:lnTo>
                    <a:pt x="9239" y="26575"/>
                  </a:lnTo>
                  <a:lnTo>
                    <a:pt x="8477" y="27717"/>
                  </a:lnTo>
                  <a:lnTo>
                    <a:pt x="8477" y="27717"/>
                  </a:lnTo>
                  <a:lnTo>
                    <a:pt x="7811" y="28956"/>
                  </a:lnTo>
                  <a:lnTo>
                    <a:pt x="7811" y="28956"/>
                  </a:lnTo>
                  <a:lnTo>
                    <a:pt x="7144" y="30194"/>
                  </a:lnTo>
                  <a:lnTo>
                    <a:pt x="7144" y="30194"/>
                  </a:lnTo>
                  <a:lnTo>
                    <a:pt x="6477" y="31432"/>
                  </a:lnTo>
                  <a:lnTo>
                    <a:pt x="6477" y="31432"/>
                  </a:lnTo>
                  <a:lnTo>
                    <a:pt x="5810" y="32671"/>
                  </a:lnTo>
                  <a:lnTo>
                    <a:pt x="5810" y="32671"/>
                  </a:lnTo>
                  <a:lnTo>
                    <a:pt x="5239" y="33909"/>
                  </a:lnTo>
                  <a:lnTo>
                    <a:pt x="5239" y="33909"/>
                  </a:lnTo>
                  <a:cubicBezTo>
                    <a:pt x="5048" y="34290"/>
                    <a:pt x="4858" y="34766"/>
                    <a:pt x="4667" y="35147"/>
                  </a:cubicBezTo>
                  <a:lnTo>
                    <a:pt x="4667" y="35147"/>
                  </a:lnTo>
                  <a:lnTo>
                    <a:pt x="4096" y="36481"/>
                  </a:lnTo>
                  <a:lnTo>
                    <a:pt x="4096" y="36481"/>
                  </a:lnTo>
                  <a:lnTo>
                    <a:pt x="3620" y="37814"/>
                  </a:lnTo>
                  <a:lnTo>
                    <a:pt x="3620" y="37814"/>
                  </a:lnTo>
                  <a:lnTo>
                    <a:pt x="3143" y="39148"/>
                  </a:lnTo>
                  <a:lnTo>
                    <a:pt x="3143" y="39148"/>
                  </a:lnTo>
                  <a:lnTo>
                    <a:pt x="2667" y="40481"/>
                  </a:lnTo>
                  <a:lnTo>
                    <a:pt x="2667" y="40481"/>
                  </a:lnTo>
                  <a:lnTo>
                    <a:pt x="2286" y="41815"/>
                  </a:lnTo>
                  <a:lnTo>
                    <a:pt x="2286" y="41815"/>
                  </a:lnTo>
                  <a:lnTo>
                    <a:pt x="1905" y="43148"/>
                  </a:lnTo>
                  <a:lnTo>
                    <a:pt x="1905" y="43148"/>
                  </a:lnTo>
                  <a:lnTo>
                    <a:pt x="1524" y="44482"/>
                  </a:lnTo>
                  <a:lnTo>
                    <a:pt x="1524" y="44482"/>
                  </a:lnTo>
                  <a:lnTo>
                    <a:pt x="1238" y="45910"/>
                  </a:lnTo>
                  <a:lnTo>
                    <a:pt x="1238" y="45910"/>
                  </a:lnTo>
                  <a:cubicBezTo>
                    <a:pt x="1143" y="46387"/>
                    <a:pt x="1048" y="46863"/>
                    <a:pt x="953" y="47339"/>
                  </a:cubicBezTo>
                  <a:lnTo>
                    <a:pt x="953" y="47339"/>
                  </a:lnTo>
                  <a:lnTo>
                    <a:pt x="667" y="48768"/>
                  </a:lnTo>
                  <a:lnTo>
                    <a:pt x="667" y="48768"/>
                  </a:lnTo>
                  <a:lnTo>
                    <a:pt x="476" y="50197"/>
                  </a:lnTo>
                  <a:lnTo>
                    <a:pt x="476" y="50197"/>
                  </a:lnTo>
                  <a:lnTo>
                    <a:pt x="286" y="51625"/>
                  </a:lnTo>
                  <a:lnTo>
                    <a:pt x="286" y="51625"/>
                  </a:lnTo>
                  <a:lnTo>
                    <a:pt x="190" y="53054"/>
                  </a:lnTo>
                  <a:lnTo>
                    <a:pt x="190" y="53054"/>
                  </a:lnTo>
                  <a:lnTo>
                    <a:pt x="95" y="54483"/>
                  </a:lnTo>
                  <a:lnTo>
                    <a:pt x="95" y="54483"/>
                  </a:lnTo>
                  <a:lnTo>
                    <a:pt x="95" y="54959"/>
                  </a:lnTo>
                  <a:cubicBezTo>
                    <a:pt x="95" y="55626"/>
                    <a:pt x="95" y="56197"/>
                    <a:pt x="0" y="56864"/>
                  </a:cubicBezTo>
                  <a:lnTo>
                    <a:pt x="0" y="57340"/>
                  </a:lnTo>
                  <a:lnTo>
                    <a:pt x="0" y="57340"/>
                  </a:lnTo>
                  <a:lnTo>
                    <a:pt x="0" y="77343"/>
                  </a:lnTo>
                  <a:lnTo>
                    <a:pt x="0" y="359855"/>
                  </a:lnTo>
                  <a:cubicBezTo>
                    <a:pt x="0" y="391858"/>
                    <a:pt x="25908" y="417767"/>
                    <a:pt x="57626" y="417767"/>
                  </a:cubicBezTo>
                  <a:lnTo>
                    <a:pt x="57626" y="417767"/>
                  </a:lnTo>
                  <a:close/>
                  <a:moveTo>
                    <a:pt x="57626" y="0"/>
                  </a:moveTo>
                  <a:lnTo>
                    <a:pt x="57626" y="0"/>
                  </a:lnTo>
                  <a:lnTo>
                    <a:pt x="57626"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7" name="Freeform: Shape 186">
              <a:extLst>
                <a:ext uri="{FF2B5EF4-FFF2-40B4-BE49-F238E27FC236}">
                  <a16:creationId xmlns:a16="http://schemas.microsoft.com/office/drawing/2014/main" id="{37F892D6-1BA7-43F9-A999-76BCDBE7D53A}"/>
                </a:ext>
              </a:extLst>
            </p:cNvPr>
            <p:cNvSpPr/>
            <p:nvPr/>
          </p:nvSpPr>
          <p:spPr>
            <a:xfrm>
              <a:off x="75454" y="4553410"/>
              <a:ext cx="628078" cy="867822"/>
            </a:xfrm>
            <a:custGeom>
              <a:avLst/>
              <a:gdLst>
                <a:gd name="connsiteX0" fmla="*/ 550069 w 628078"/>
                <a:gd name="connsiteY0" fmla="*/ 300609 h 867822"/>
                <a:gd name="connsiteX1" fmla="*/ 570452 w 628078"/>
                <a:gd name="connsiteY1" fmla="*/ 300609 h 867822"/>
                <a:gd name="connsiteX2" fmla="*/ 628079 w 628078"/>
                <a:gd name="connsiteY2" fmla="*/ 242983 h 867822"/>
                <a:gd name="connsiteX3" fmla="*/ 628079 w 628078"/>
                <a:gd name="connsiteY3" fmla="*/ 57626 h 867822"/>
                <a:gd name="connsiteX4" fmla="*/ 570452 w 628078"/>
                <a:gd name="connsiteY4" fmla="*/ 0 h 867822"/>
                <a:gd name="connsiteX5" fmla="*/ 216599 w 628078"/>
                <a:gd name="connsiteY5" fmla="*/ 0 h 867822"/>
                <a:gd name="connsiteX6" fmla="*/ 158972 w 628078"/>
                <a:gd name="connsiteY6" fmla="*/ 857 h 867822"/>
                <a:gd name="connsiteX7" fmla="*/ 158972 w 628078"/>
                <a:gd name="connsiteY7" fmla="*/ 212884 h 867822"/>
                <a:gd name="connsiteX8" fmla="*/ 78010 w 628078"/>
                <a:gd name="connsiteY8" fmla="*/ 293846 h 867822"/>
                <a:gd name="connsiteX9" fmla="*/ 57626 w 628078"/>
                <a:gd name="connsiteY9" fmla="*/ 293846 h 867822"/>
                <a:gd name="connsiteX10" fmla="*/ 0 w 628078"/>
                <a:gd name="connsiteY10" fmla="*/ 352901 h 867822"/>
                <a:gd name="connsiteX11" fmla="*/ 0 w 628078"/>
                <a:gd name="connsiteY11" fmla="*/ 464153 h 867822"/>
                <a:gd name="connsiteX12" fmla="*/ 0 w 628078"/>
                <a:gd name="connsiteY12" fmla="*/ 520351 h 867822"/>
                <a:gd name="connsiteX13" fmla="*/ 0 w 628078"/>
                <a:gd name="connsiteY13" fmla="*/ 810197 h 867822"/>
                <a:gd name="connsiteX14" fmla="*/ 57626 w 628078"/>
                <a:gd name="connsiteY14" fmla="*/ 867823 h 867822"/>
                <a:gd name="connsiteX15" fmla="*/ 252413 w 628078"/>
                <a:gd name="connsiteY15" fmla="*/ 867823 h 867822"/>
                <a:gd name="connsiteX16" fmla="*/ 310039 w 628078"/>
                <a:gd name="connsiteY16" fmla="*/ 866965 h 867822"/>
                <a:gd name="connsiteX17" fmla="*/ 310039 w 628078"/>
                <a:gd name="connsiteY17" fmla="*/ 660559 h 867822"/>
                <a:gd name="connsiteX18" fmla="*/ 391001 w 628078"/>
                <a:gd name="connsiteY18" fmla="*/ 579596 h 867822"/>
                <a:gd name="connsiteX19" fmla="*/ 411385 w 628078"/>
                <a:gd name="connsiteY19" fmla="*/ 579596 h 867822"/>
                <a:gd name="connsiteX20" fmla="*/ 469011 w 628078"/>
                <a:gd name="connsiteY20" fmla="*/ 520541 h 867822"/>
                <a:gd name="connsiteX21" fmla="*/ 469011 w 628078"/>
                <a:gd name="connsiteY21" fmla="*/ 381667 h 867822"/>
                <a:gd name="connsiteX22" fmla="*/ 550069 w 628078"/>
                <a:gd name="connsiteY22" fmla="*/ 300609 h 867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8078" h="867822">
                  <a:moveTo>
                    <a:pt x="550069" y="300609"/>
                  </a:moveTo>
                  <a:lnTo>
                    <a:pt x="570452" y="300609"/>
                  </a:lnTo>
                  <a:cubicBezTo>
                    <a:pt x="602171" y="300609"/>
                    <a:pt x="628079" y="274701"/>
                    <a:pt x="628079" y="242983"/>
                  </a:cubicBezTo>
                  <a:lnTo>
                    <a:pt x="628079" y="57626"/>
                  </a:lnTo>
                  <a:cubicBezTo>
                    <a:pt x="628079" y="25908"/>
                    <a:pt x="602171" y="0"/>
                    <a:pt x="570452" y="0"/>
                  </a:cubicBezTo>
                  <a:lnTo>
                    <a:pt x="216599" y="0"/>
                  </a:lnTo>
                  <a:lnTo>
                    <a:pt x="158972" y="857"/>
                  </a:lnTo>
                  <a:lnTo>
                    <a:pt x="158972" y="212884"/>
                  </a:lnTo>
                  <a:cubicBezTo>
                    <a:pt x="158972" y="257461"/>
                    <a:pt x="122587" y="293846"/>
                    <a:pt x="78010" y="293846"/>
                  </a:cubicBezTo>
                  <a:lnTo>
                    <a:pt x="57626" y="293846"/>
                  </a:lnTo>
                  <a:cubicBezTo>
                    <a:pt x="25908" y="293846"/>
                    <a:pt x="0" y="320421"/>
                    <a:pt x="0" y="352901"/>
                  </a:cubicBezTo>
                  <a:lnTo>
                    <a:pt x="0" y="464153"/>
                  </a:lnTo>
                  <a:lnTo>
                    <a:pt x="0" y="520351"/>
                  </a:lnTo>
                  <a:lnTo>
                    <a:pt x="0" y="810197"/>
                  </a:lnTo>
                  <a:cubicBezTo>
                    <a:pt x="0" y="841915"/>
                    <a:pt x="25908" y="867823"/>
                    <a:pt x="57626" y="867823"/>
                  </a:cubicBezTo>
                  <a:lnTo>
                    <a:pt x="252413" y="867823"/>
                  </a:lnTo>
                  <a:lnTo>
                    <a:pt x="310039" y="866965"/>
                  </a:lnTo>
                  <a:lnTo>
                    <a:pt x="310039" y="660559"/>
                  </a:lnTo>
                  <a:cubicBezTo>
                    <a:pt x="310039" y="615982"/>
                    <a:pt x="346424" y="579596"/>
                    <a:pt x="391001" y="579596"/>
                  </a:cubicBezTo>
                  <a:lnTo>
                    <a:pt x="411385" y="579596"/>
                  </a:lnTo>
                  <a:cubicBezTo>
                    <a:pt x="443103" y="579596"/>
                    <a:pt x="469011" y="553022"/>
                    <a:pt x="469011" y="520541"/>
                  </a:cubicBezTo>
                  <a:lnTo>
                    <a:pt x="469011" y="381667"/>
                  </a:lnTo>
                  <a:cubicBezTo>
                    <a:pt x="469011" y="336995"/>
                    <a:pt x="505397" y="300609"/>
                    <a:pt x="550069" y="300609"/>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8" name="Freeform: Shape 187">
              <a:extLst>
                <a:ext uri="{FF2B5EF4-FFF2-40B4-BE49-F238E27FC236}">
                  <a16:creationId xmlns:a16="http://schemas.microsoft.com/office/drawing/2014/main" id="{84BCE80F-83C1-44F5-9FE1-16FA0C5C83C7}"/>
                </a:ext>
              </a:extLst>
            </p:cNvPr>
            <p:cNvSpPr/>
            <p:nvPr/>
          </p:nvSpPr>
          <p:spPr>
            <a:xfrm>
              <a:off x="234712" y="4126976"/>
              <a:ext cx="1892046" cy="1432274"/>
            </a:xfrm>
            <a:custGeom>
              <a:avLst/>
              <a:gdLst>
                <a:gd name="connsiteX0" fmla="*/ 388906 w 1892046"/>
                <a:gd name="connsiteY0" fmla="*/ 1432274 h 1432274"/>
                <a:gd name="connsiteX1" fmla="*/ 542068 w 1892046"/>
                <a:gd name="connsiteY1" fmla="*/ 1432274 h 1432274"/>
                <a:gd name="connsiteX2" fmla="*/ 624364 w 1892046"/>
                <a:gd name="connsiteY2" fmla="*/ 1362266 h 1432274"/>
                <a:gd name="connsiteX3" fmla="*/ 704279 w 1892046"/>
                <a:gd name="connsiteY3" fmla="*/ 1294352 h 1432274"/>
                <a:gd name="connsiteX4" fmla="*/ 1017461 w 1892046"/>
                <a:gd name="connsiteY4" fmla="*/ 1294352 h 1432274"/>
                <a:gd name="connsiteX5" fmla="*/ 1100042 w 1892046"/>
                <a:gd name="connsiteY5" fmla="*/ 1222724 h 1432274"/>
                <a:gd name="connsiteX6" fmla="*/ 1177576 w 1892046"/>
                <a:gd name="connsiteY6" fmla="*/ 1153287 h 1432274"/>
                <a:gd name="connsiteX7" fmla="*/ 1258253 w 1892046"/>
                <a:gd name="connsiteY7" fmla="*/ 1069943 h 1432274"/>
                <a:gd name="connsiteX8" fmla="*/ 1258253 w 1892046"/>
                <a:gd name="connsiteY8" fmla="*/ 796194 h 1432274"/>
                <a:gd name="connsiteX9" fmla="*/ 1337405 w 1892046"/>
                <a:gd name="connsiteY9" fmla="*/ 715232 h 1432274"/>
                <a:gd name="connsiteX10" fmla="*/ 1417701 w 1892046"/>
                <a:gd name="connsiteY10" fmla="*/ 645605 h 1432274"/>
                <a:gd name="connsiteX11" fmla="*/ 1495235 w 1892046"/>
                <a:gd name="connsiteY11" fmla="*/ 578072 h 1432274"/>
                <a:gd name="connsiteX12" fmla="*/ 1576292 w 1892046"/>
                <a:gd name="connsiteY12" fmla="*/ 495681 h 1432274"/>
                <a:gd name="connsiteX13" fmla="*/ 1657255 w 1892046"/>
                <a:gd name="connsiteY13" fmla="*/ 415671 h 1432274"/>
                <a:gd name="connsiteX14" fmla="*/ 1833658 w 1892046"/>
                <a:gd name="connsiteY14" fmla="*/ 415671 h 1432274"/>
                <a:gd name="connsiteX15" fmla="*/ 1892046 w 1892046"/>
                <a:gd name="connsiteY15" fmla="*/ 363188 h 1432274"/>
                <a:gd name="connsiteX16" fmla="*/ 1891951 w 1892046"/>
                <a:gd name="connsiteY16" fmla="*/ 273177 h 1432274"/>
                <a:gd name="connsiteX17" fmla="*/ 1630299 w 1892046"/>
                <a:gd name="connsiteY17" fmla="*/ 273844 h 1432274"/>
                <a:gd name="connsiteX18" fmla="*/ 1572673 w 1892046"/>
                <a:gd name="connsiteY18" fmla="*/ 216217 h 1432274"/>
                <a:gd name="connsiteX19" fmla="*/ 1572673 w 1892046"/>
                <a:gd name="connsiteY19" fmla="*/ 215551 h 1432274"/>
                <a:gd name="connsiteX20" fmla="*/ 1572387 w 1892046"/>
                <a:gd name="connsiteY20" fmla="*/ 215551 h 1432274"/>
                <a:gd name="connsiteX21" fmla="*/ 1572387 w 1892046"/>
                <a:gd name="connsiteY21" fmla="*/ 194691 h 1432274"/>
                <a:gd name="connsiteX22" fmla="*/ 1514761 w 1892046"/>
                <a:gd name="connsiteY22" fmla="*/ 137065 h 1432274"/>
                <a:gd name="connsiteX23" fmla="*/ 1028795 w 1892046"/>
                <a:gd name="connsiteY23" fmla="*/ 137065 h 1432274"/>
                <a:gd name="connsiteX24" fmla="*/ 1028986 w 1892046"/>
                <a:gd name="connsiteY24" fmla="*/ 137065 h 1432274"/>
                <a:gd name="connsiteX25" fmla="*/ 852869 w 1892046"/>
                <a:gd name="connsiteY25" fmla="*/ 137065 h 1432274"/>
                <a:gd name="connsiteX26" fmla="*/ 771906 w 1892046"/>
                <a:gd name="connsiteY26" fmla="*/ 56959 h 1432274"/>
                <a:gd name="connsiteX27" fmla="*/ 714280 w 1892046"/>
                <a:gd name="connsiteY27" fmla="*/ 0 h 1432274"/>
                <a:gd name="connsiteX28" fmla="*/ 57626 w 1892046"/>
                <a:gd name="connsiteY28" fmla="*/ 0 h 1432274"/>
                <a:gd name="connsiteX29" fmla="*/ 0 w 1892046"/>
                <a:gd name="connsiteY29" fmla="*/ 57626 h 1432274"/>
                <a:gd name="connsiteX30" fmla="*/ 0 w 1892046"/>
                <a:gd name="connsiteY30" fmla="*/ 288798 h 1432274"/>
                <a:gd name="connsiteX31" fmla="*/ 95 w 1892046"/>
                <a:gd name="connsiteY31" fmla="*/ 291655 h 1432274"/>
                <a:gd name="connsiteX32" fmla="*/ 95 w 1892046"/>
                <a:gd name="connsiteY32" fmla="*/ 299656 h 1432274"/>
                <a:gd name="connsiteX33" fmla="*/ 0 w 1892046"/>
                <a:gd name="connsiteY33" fmla="*/ 303466 h 1432274"/>
                <a:gd name="connsiteX34" fmla="*/ 0 w 1892046"/>
                <a:gd name="connsiteY34" fmla="*/ 427387 h 1432274"/>
                <a:gd name="connsiteX35" fmla="*/ 57341 w 1892046"/>
                <a:gd name="connsiteY35" fmla="*/ 426530 h 1432274"/>
                <a:gd name="connsiteX36" fmla="*/ 411099 w 1892046"/>
                <a:gd name="connsiteY36" fmla="*/ 426530 h 1432274"/>
                <a:gd name="connsiteX37" fmla="*/ 468725 w 1892046"/>
                <a:gd name="connsiteY37" fmla="*/ 484156 h 1432274"/>
                <a:gd name="connsiteX38" fmla="*/ 468725 w 1892046"/>
                <a:gd name="connsiteY38" fmla="*/ 669512 h 1432274"/>
                <a:gd name="connsiteX39" fmla="*/ 411099 w 1892046"/>
                <a:gd name="connsiteY39" fmla="*/ 727138 h 1432274"/>
                <a:gd name="connsiteX40" fmla="*/ 390716 w 1892046"/>
                <a:gd name="connsiteY40" fmla="*/ 727138 h 1432274"/>
                <a:gd name="connsiteX41" fmla="*/ 309753 w 1892046"/>
                <a:gd name="connsiteY41" fmla="*/ 808101 h 1432274"/>
                <a:gd name="connsiteX42" fmla="*/ 309753 w 1892046"/>
                <a:gd name="connsiteY42" fmla="*/ 946975 h 1432274"/>
                <a:gd name="connsiteX43" fmla="*/ 252127 w 1892046"/>
                <a:gd name="connsiteY43" fmla="*/ 1006030 h 1432274"/>
                <a:gd name="connsiteX44" fmla="*/ 231743 w 1892046"/>
                <a:gd name="connsiteY44" fmla="*/ 1006030 h 1432274"/>
                <a:gd name="connsiteX45" fmla="*/ 150781 w 1892046"/>
                <a:gd name="connsiteY45" fmla="*/ 1086993 h 1432274"/>
                <a:gd name="connsiteX46" fmla="*/ 150781 w 1892046"/>
                <a:gd name="connsiteY46" fmla="*/ 1293495 h 1432274"/>
                <a:gd name="connsiteX47" fmla="*/ 107347 w 1892046"/>
                <a:gd name="connsiteY47" fmla="*/ 1294162 h 1432274"/>
                <a:gd name="connsiteX48" fmla="*/ 113348 w 1892046"/>
                <a:gd name="connsiteY48" fmla="*/ 1294352 h 1432274"/>
                <a:gd name="connsiteX49" fmla="*/ 226600 w 1892046"/>
                <a:gd name="connsiteY49" fmla="*/ 1294352 h 1432274"/>
                <a:gd name="connsiteX50" fmla="*/ 306515 w 1892046"/>
                <a:gd name="connsiteY50" fmla="*/ 1362266 h 1432274"/>
                <a:gd name="connsiteX51" fmla="*/ 388906 w 1892046"/>
                <a:gd name="connsiteY51" fmla="*/ 1432274 h 143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892046" h="1432274">
                  <a:moveTo>
                    <a:pt x="388906" y="1432274"/>
                  </a:moveTo>
                  <a:lnTo>
                    <a:pt x="542068" y="1432274"/>
                  </a:lnTo>
                  <a:cubicBezTo>
                    <a:pt x="583406" y="1432274"/>
                    <a:pt x="617982" y="1401794"/>
                    <a:pt x="624364" y="1362266"/>
                  </a:cubicBezTo>
                  <a:cubicBezTo>
                    <a:pt x="630841" y="1322737"/>
                    <a:pt x="664274" y="1294352"/>
                    <a:pt x="704279" y="1294352"/>
                  </a:cubicBezTo>
                  <a:lnTo>
                    <a:pt x="1017461" y="1294352"/>
                  </a:lnTo>
                  <a:cubicBezTo>
                    <a:pt x="1059371" y="1294352"/>
                    <a:pt x="1094232" y="1263110"/>
                    <a:pt x="1100042" y="1222724"/>
                  </a:cubicBezTo>
                  <a:cubicBezTo>
                    <a:pt x="1105662" y="1183481"/>
                    <a:pt x="1137952" y="1154526"/>
                    <a:pt x="1177576" y="1153287"/>
                  </a:cubicBezTo>
                  <a:cubicBezTo>
                    <a:pt x="1222248" y="1151858"/>
                    <a:pt x="1258253" y="1114901"/>
                    <a:pt x="1258253" y="1069943"/>
                  </a:cubicBezTo>
                  <a:lnTo>
                    <a:pt x="1258253" y="796194"/>
                  </a:lnTo>
                  <a:cubicBezTo>
                    <a:pt x="1258253" y="752284"/>
                    <a:pt x="1293400" y="716280"/>
                    <a:pt x="1337405" y="715232"/>
                  </a:cubicBezTo>
                  <a:cubicBezTo>
                    <a:pt x="1377696" y="714280"/>
                    <a:pt x="1411224" y="684371"/>
                    <a:pt x="1417701" y="645605"/>
                  </a:cubicBezTo>
                  <a:cubicBezTo>
                    <a:pt x="1424178" y="607123"/>
                    <a:pt x="1456182" y="579215"/>
                    <a:pt x="1495235" y="578072"/>
                  </a:cubicBezTo>
                  <a:cubicBezTo>
                    <a:pt x="1539716" y="576834"/>
                    <a:pt x="1575721" y="540353"/>
                    <a:pt x="1576292" y="495681"/>
                  </a:cubicBezTo>
                  <a:cubicBezTo>
                    <a:pt x="1576864" y="451390"/>
                    <a:pt x="1613059" y="415671"/>
                    <a:pt x="1657255" y="415671"/>
                  </a:cubicBezTo>
                  <a:lnTo>
                    <a:pt x="1833658" y="415671"/>
                  </a:lnTo>
                  <a:cubicBezTo>
                    <a:pt x="1865376" y="415671"/>
                    <a:pt x="1892141" y="395002"/>
                    <a:pt x="1892046" y="363188"/>
                  </a:cubicBezTo>
                  <a:lnTo>
                    <a:pt x="1891951" y="273177"/>
                  </a:lnTo>
                  <a:cubicBezTo>
                    <a:pt x="1804130" y="273177"/>
                    <a:pt x="1718215" y="273844"/>
                    <a:pt x="1630299" y="273844"/>
                  </a:cubicBezTo>
                  <a:cubicBezTo>
                    <a:pt x="1598581" y="273844"/>
                    <a:pt x="1572673" y="247936"/>
                    <a:pt x="1572673" y="216217"/>
                  </a:cubicBezTo>
                  <a:lnTo>
                    <a:pt x="1572673" y="215551"/>
                  </a:lnTo>
                  <a:lnTo>
                    <a:pt x="1572387" y="215551"/>
                  </a:lnTo>
                  <a:lnTo>
                    <a:pt x="1572387" y="194691"/>
                  </a:lnTo>
                  <a:cubicBezTo>
                    <a:pt x="1572387" y="162973"/>
                    <a:pt x="1546479" y="137065"/>
                    <a:pt x="1514761" y="137065"/>
                  </a:cubicBezTo>
                  <a:lnTo>
                    <a:pt x="1028795" y="137065"/>
                  </a:lnTo>
                  <a:lnTo>
                    <a:pt x="1028986" y="137065"/>
                  </a:lnTo>
                  <a:lnTo>
                    <a:pt x="852869" y="137065"/>
                  </a:lnTo>
                  <a:cubicBezTo>
                    <a:pt x="808577" y="137065"/>
                    <a:pt x="772382" y="101251"/>
                    <a:pt x="771906" y="56959"/>
                  </a:cubicBezTo>
                  <a:cubicBezTo>
                    <a:pt x="771525" y="25622"/>
                    <a:pt x="745712" y="0"/>
                    <a:pt x="714280" y="0"/>
                  </a:cubicBezTo>
                  <a:lnTo>
                    <a:pt x="57626" y="0"/>
                  </a:lnTo>
                  <a:cubicBezTo>
                    <a:pt x="25908" y="0"/>
                    <a:pt x="0" y="25908"/>
                    <a:pt x="0" y="57626"/>
                  </a:cubicBezTo>
                  <a:lnTo>
                    <a:pt x="0" y="288798"/>
                  </a:lnTo>
                  <a:cubicBezTo>
                    <a:pt x="0" y="289750"/>
                    <a:pt x="0" y="290703"/>
                    <a:pt x="95" y="291655"/>
                  </a:cubicBezTo>
                  <a:cubicBezTo>
                    <a:pt x="286" y="294418"/>
                    <a:pt x="286" y="296799"/>
                    <a:pt x="95" y="299656"/>
                  </a:cubicBezTo>
                  <a:cubicBezTo>
                    <a:pt x="0" y="300895"/>
                    <a:pt x="0" y="302228"/>
                    <a:pt x="0" y="303466"/>
                  </a:cubicBezTo>
                  <a:lnTo>
                    <a:pt x="0" y="427387"/>
                  </a:lnTo>
                  <a:lnTo>
                    <a:pt x="57341" y="426530"/>
                  </a:lnTo>
                  <a:lnTo>
                    <a:pt x="411099" y="426530"/>
                  </a:lnTo>
                  <a:cubicBezTo>
                    <a:pt x="442817" y="426530"/>
                    <a:pt x="468725" y="452438"/>
                    <a:pt x="468725" y="484156"/>
                  </a:cubicBezTo>
                  <a:lnTo>
                    <a:pt x="468725" y="669512"/>
                  </a:lnTo>
                  <a:cubicBezTo>
                    <a:pt x="468725" y="701230"/>
                    <a:pt x="442817" y="727138"/>
                    <a:pt x="411099" y="727138"/>
                  </a:cubicBezTo>
                  <a:lnTo>
                    <a:pt x="390716" y="727138"/>
                  </a:lnTo>
                  <a:cubicBezTo>
                    <a:pt x="346139" y="727138"/>
                    <a:pt x="309753" y="763524"/>
                    <a:pt x="309753" y="808101"/>
                  </a:cubicBezTo>
                  <a:lnTo>
                    <a:pt x="309753" y="946975"/>
                  </a:lnTo>
                  <a:cubicBezTo>
                    <a:pt x="309753" y="979456"/>
                    <a:pt x="283845" y="1006030"/>
                    <a:pt x="252127" y="1006030"/>
                  </a:cubicBezTo>
                  <a:lnTo>
                    <a:pt x="231743" y="1006030"/>
                  </a:lnTo>
                  <a:cubicBezTo>
                    <a:pt x="187166" y="1006030"/>
                    <a:pt x="150781" y="1042416"/>
                    <a:pt x="150781" y="1086993"/>
                  </a:cubicBezTo>
                  <a:lnTo>
                    <a:pt x="150781" y="1293495"/>
                  </a:lnTo>
                  <a:lnTo>
                    <a:pt x="107347" y="1294162"/>
                  </a:lnTo>
                  <a:cubicBezTo>
                    <a:pt x="109347" y="1294352"/>
                    <a:pt x="111347" y="1294352"/>
                    <a:pt x="113348" y="1294352"/>
                  </a:cubicBezTo>
                  <a:lnTo>
                    <a:pt x="226600" y="1294352"/>
                  </a:lnTo>
                  <a:cubicBezTo>
                    <a:pt x="266605" y="1294352"/>
                    <a:pt x="300038" y="1322832"/>
                    <a:pt x="306515" y="1362266"/>
                  </a:cubicBezTo>
                  <a:cubicBezTo>
                    <a:pt x="312992" y="1401889"/>
                    <a:pt x="347567" y="1432274"/>
                    <a:pt x="388906" y="1432274"/>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9" name="Freeform: Shape 188">
              <a:extLst>
                <a:ext uri="{FF2B5EF4-FFF2-40B4-BE49-F238E27FC236}">
                  <a16:creationId xmlns:a16="http://schemas.microsoft.com/office/drawing/2014/main" id="{3B32754D-3E5F-4015-B2AA-C0AF959A2E66}"/>
                </a:ext>
              </a:extLst>
            </p:cNvPr>
            <p:cNvSpPr/>
            <p:nvPr/>
          </p:nvSpPr>
          <p:spPr>
            <a:xfrm>
              <a:off x="3572367" y="5286168"/>
              <a:ext cx="417766" cy="299656"/>
            </a:xfrm>
            <a:custGeom>
              <a:avLst/>
              <a:gdLst>
                <a:gd name="connsiteX0" fmla="*/ 0 w 417766"/>
                <a:gd name="connsiteY0" fmla="*/ 57626 h 299656"/>
                <a:gd name="connsiteX1" fmla="*/ 0 w 417766"/>
                <a:gd name="connsiteY1" fmla="*/ 77628 h 299656"/>
                <a:gd name="connsiteX2" fmla="*/ 57626 w 417766"/>
                <a:gd name="connsiteY2" fmla="*/ 135255 h 299656"/>
                <a:gd name="connsiteX3" fmla="*/ 201549 w 417766"/>
                <a:gd name="connsiteY3" fmla="*/ 135255 h 299656"/>
                <a:gd name="connsiteX4" fmla="*/ 282512 w 417766"/>
                <a:gd name="connsiteY4" fmla="*/ 216218 h 299656"/>
                <a:gd name="connsiteX5" fmla="*/ 282512 w 417766"/>
                <a:gd name="connsiteY5" fmla="*/ 242030 h 299656"/>
                <a:gd name="connsiteX6" fmla="*/ 340138 w 417766"/>
                <a:gd name="connsiteY6" fmla="*/ 299656 h 299656"/>
                <a:gd name="connsiteX7" fmla="*/ 360140 w 417766"/>
                <a:gd name="connsiteY7" fmla="*/ 299656 h 299656"/>
                <a:gd name="connsiteX8" fmla="*/ 417767 w 417766"/>
                <a:gd name="connsiteY8" fmla="*/ 242030 h 299656"/>
                <a:gd name="connsiteX9" fmla="*/ 417767 w 417766"/>
                <a:gd name="connsiteY9" fmla="*/ 77628 h 299656"/>
                <a:gd name="connsiteX10" fmla="*/ 417767 w 417766"/>
                <a:gd name="connsiteY10" fmla="*/ 57626 h 299656"/>
                <a:gd name="connsiteX11" fmla="*/ 417767 w 417766"/>
                <a:gd name="connsiteY11" fmla="*/ 56102 h 299656"/>
                <a:gd name="connsiteX12" fmla="*/ 417767 w 417766"/>
                <a:gd name="connsiteY12" fmla="*/ 56102 h 299656"/>
                <a:gd name="connsiteX13" fmla="*/ 417671 w 417766"/>
                <a:gd name="connsiteY13" fmla="*/ 54673 h 299656"/>
                <a:gd name="connsiteX14" fmla="*/ 417671 w 417766"/>
                <a:gd name="connsiteY14" fmla="*/ 54673 h 299656"/>
                <a:gd name="connsiteX15" fmla="*/ 417576 w 417766"/>
                <a:gd name="connsiteY15" fmla="*/ 53244 h 299656"/>
                <a:gd name="connsiteX16" fmla="*/ 417576 w 417766"/>
                <a:gd name="connsiteY16" fmla="*/ 53244 h 299656"/>
                <a:gd name="connsiteX17" fmla="*/ 417481 w 417766"/>
                <a:gd name="connsiteY17" fmla="*/ 51816 h 299656"/>
                <a:gd name="connsiteX18" fmla="*/ 417481 w 417766"/>
                <a:gd name="connsiteY18" fmla="*/ 51816 h 299656"/>
                <a:gd name="connsiteX19" fmla="*/ 417290 w 417766"/>
                <a:gd name="connsiteY19" fmla="*/ 50387 h 299656"/>
                <a:gd name="connsiteX20" fmla="*/ 417290 w 417766"/>
                <a:gd name="connsiteY20" fmla="*/ 50387 h 299656"/>
                <a:gd name="connsiteX21" fmla="*/ 417100 w 417766"/>
                <a:gd name="connsiteY21" fmla="*/ 48958 h 299656"/>
                <a:gd name="connsiteX22" fmla="*/ 417100 w 417766"/>
                <a:gd name="connsiteY22" fmla="*/ 48958 h 299656"/>
                <a:gd name="connsiteX23" fmla="*/ 416909 w 417766"/>
                <a:gd name="connsiteY23" fmla="*/ 47530 h 299656"/>
                <a:gd name="connsiteX24" fmla="*/ 416909 w 417766"/>
                <a:gd name="connsiteY24" fmla="*/ 47530 h 299656"/>
                <a:gd name="connsiteX25" fmla="*/ 416623 w 417766"/>
                <a:gd name="connsiteY25" fmla="*/ 46101 h 299656"/>
                <a:gd name="connsiteX26" fmla="*/ 416623 w 417766"/>
                <a:gd name="connsiteY26" fmla="*/ 46101 h 299656"/>
                <a:gd name="connsiteX27" fmla="*/ 416338 w 417766"/>
                <a:gd name="connsiteY27" fmla="*/ 44672 h 299656"/>
                <a:gd name="connsiteX28" fmla="*/ 416338 w 417766"/>
                <a:gd name="connsiteY28" fmla="*/ 44672 h 299656"/>
                <a:gd name="connsiteX29" fmla="*/ 415957 w 417766"/>
                <a:gd name="connsiteY29" fmla="*/ 43243 h 299656"/>
                <a:gd name="connsiteX30" fmla="*/ 415957 w 417766"/>
                <a:gd name="connsiteY30" fmla="*/ 43243 h 299656"/>
                <a:gd name="connsiteX31" fmla="*/ 415576 w 417766"/>
                <a:gd name="connsiteY31" fmla="*/ 41910 h 299656"/>
                <a:gd name="connsiteX32" fmla="*/ 415576 w 417766"/>
                <a:gd name="connsiteY32" fmla="*/ 41910 h 299656"/>
                <a:gd name="connsiteX33" fmla="*/ 415195 w 417766"/>
                <a:gd name="connsiteY33" fmla="*/ 40577 h 299656"/>
                <a:gd name="connsiteX34" fmla="*/ 415195 w 417766"/>
                <a:gd name="connsiteY34" fmla="*/ 40577 h 299656"/>
                <a:gd name="connsiteX35" fmla="*/ 414719 w 417766"/>
                <a:gd name="connsiteY35" fmla="*/ 39243 h 299656"/>
                <a:gd name="connsiteX36" fmla="*/ 414719 w 417766"/>
                <a:gd name="connsiteY36" fmla="*/ 39243 h 299656"/>
                <a:gd name="connsiteX37" fmla="*/ 414242 w 417766"/>
                <a:gd name="connsiteY37" fmla="*/ 37909 h 299656"/>
                <a:gd name="connsiteX38" fmla="*/ 414242 w 417766"/>
                <a:gd name="connsiteY38" fmla="*/ 37909 h 299656"/>
                <a:gd name="connsiteX39" fmla="*/ 413766 w 417766"/>
                <a:gd name="connsiteY39" fmla="*/ 36576 h 299656"/>
                <a:gd name="connsiteX40" fmla="*/ 413766 w 417766"/>
                <a:gd name="connsiteY40" fmla="*/ 36576 h 299656"/>
                <a:gd name="connsiteX41" fmla="*/ 413195 w 417766"/>
                <a:gd name="connsiteY41" fmla="*/ 35243 h 299656"/>
                <a:gd name="connsiteX42" fmla="*/ 413195 w 417766"/>
                <a:gd name="connsiteY42" fmla="*/ 35243 h 299656"/>
                <a:gd name="connsiteX43" fmla="*/ 412623 w 417766"/>
                <a:gd name="connsiteY43" fmla="*/ 34004 h 299656"/>
                <a:gd name="connsiteX44" fmla="*/ 412623 w 417766"/>
                <a:gd name="connsiteY44" fmla="*/ 34004 h 299656"/>
                <a:gd name="connsiteX45" fmla="*/ 412052 w 417766"/>
                <a:gd name="connsiteY45" fmla="*/ 32766 h 299656"/>
                <a:gd name="connsiteX46" fmla="*/ 412052 w 417766"/>
                <a:gd name="connsiteY46" fmla="*/ 32766 h 299656"/>
                <a:gd name="connsiteX47" fmla="*/ 411385 w 417766"/>
                <a:gd name="connsiteY47" fmla="*/ 31528 h 299656"/>
                <a:gd name="connsiteX48" fmla="*/ 411385 w 417766"/>
                <a:gd name="connsiteY48" fmla="*/ 31528 h 299656"/>
                <a:gd name="connsiteX49" fmla="*/ 410718 w 417766"/>
                <a:gd name="connsiteY49" fmla="*/ 30289 h 299656"/>
                <a:gd name="connsiteX50" fmla="*/ 410718 w 417766"/>
                <a:gd name="connsiteY50" fmla="*/ 30289 h 299656"/>
                <a:gd name="connsiteX51" fmla="*/ 410051 w 417766"/>
                <a:gd name="connsiteY51" fmla="*/ 29051 h 299656"/>
                <a:gd name="connsiteX52" fmla="*/ 410051 w 417766"/>
                <a:gd name="connsiteY52" fmla="*/ 29051 h 299656"/>
                <a:gd name="connsiteX53" fmla="*/ 409385 w 417766"/>
                <a:gd name="connsiteY53" fmla="*/ 27813 h 299656"/>
                <a:gd name="connsiteX54" fmla="*/ 409385 w 417766"/>
                <a:gd name="connsiteY54" fmla="*/ 27813 h 299656"/>
                <a:gd name="connsiteX55" fmla="*/ 408622 w 417766"/>
                <a:gd name="connsiteY55" fmla="*/ 26670 h 299656"/>
                <a:gd name="connsiteX56" fmla="*/ 408622 w 417766"/>
                <a:gd name="connsiteY56" fmla="*/ 26670 h 299656"/>
                <a:gd name="connsiteX57" fmla="*/ 407861 w 417766"/>
                <a:gd name="connsiteY57" fmla="*/ 25527 h 299656"/>
                <a:gd name="connsiteX58" fmla="*/ 407861 w 417766"/>
                <a:gd name="connsiteY58" fmla="*/ 25527 h 299656"/>
                <a:gd name="connsiteX59" fmla="*/ 407098 w 417766"/>
                <a:gd name="connsiteY59" fmla="*/ 24384 h 299656"/>
                <a:gd name="connsiteX60" fmla="*/ 407098 w 417766"/>
                <a:gd name="connsiteY60" fmla="*/ 24384 h 299656"/>
                <a:gd name="connsiteX61" fmla="*/ 406241 w 417766"/>
                <a:gd name="connsiteY61" fmla="*/ 23241 h 299656"/>
                <a:gd name="connsiteX62" fmla="*/ 406241 w 417766"/>
                <a:gd name="connsiteY62" fmla="*/ 23241 h 299656"/>
                <a:gd name="connsiteX63" fmla="*/ 405384 w 417766"/>
                <a:gd name="connsiteY63" fmla="*/ 22193 h 299656"/>
                <a:gd name="connsiteX64" fmla="*/ 405384 w 417766"/>
                <a:gd name="connsiteY64" fmla="*/ 22193 h 299656"/>
                <a:gd name="connsiteX65" fmla="*/ 404527 w 417766"/>
                <a:gd name="connsiteY65" fmla="*/ 21145 h 299656"/>
                <a:gd name="connsiteX66" fmla="*/ 404527 w 417766"/>
                <a:gd name="connsiteY66" fmla="*/ 21145 h 299656"/>
                <a:gd name="connsiteX67" fmla="*/ 403670 w 417766"/>
                <a:gd name="connsiteY67" fmla="*/ 20098 h 299656"/>
                <a:gd name="connsiteX68" fmla="*/ 403670 w 417766"/>
                <a:gd name="connsiteY68" fmla="*/ 20098 h 299656"/>
                <a:gd name="connsiteX69" fmla="*/ 402717 w 417766"/>
                <a:gd name="connsiteY69" fmla="*/ 19050 h 299656"/>
                <a:gd name="connsiteX70" fmla="*/ 402717 w 417766"/>
                <a:gd name="connsiteY70" fmla="*/ 19050 h 299656"/>
                <a:gd name="connsiteX71" fmla="*/ 401764 w 417766"/>
                <a:gd name="connsiteY71" fmla="*/ 18002 h 299656"/>
                <a:gd name="connsiteX72" fmla="*/ 401764 w 417766"/>
                <a:gd name="connsiteY72" fmla="*/ 18002 h 299656"/>
                <a:gd name="connsiteX73" fmla="*/ 400812 w 417766"/>
                <a:gd name="connsiteY73" fmla="*/ 17050 h 299656"/>
                <a:gd name="connsiteX74" fmla="*/ 400812 w 417766"/>
                <a:gd name="connsiteY74" fmla="*/ 17050 h 299656"/>
                <a:gd name="connsiteX75" fmla="*/ 399860 w 417766"/>
                <a:gd name="connsiteY75" fmla="*/ 16097 h 299656"/>
                <a:gd name="connsiteX76" fmla="*/ 399860 w 417766"/>
                <a:gd name="connsiteY76" fmla="*/ 16097 h 299656"/>
                <a:gd name="connsiteX77" fmla="*/ 398812 w 417766"/>
                <a:gd name="connsiteY77" fmla="*/ 15144 h 299656"/>
                <a:gd name="connsiteX78" fmla="*/ 398812 w 417766"/>
                <a:gd name="connsiteY78" fmla="*/ 15144 h 299656"/>
                <a:gd name="connsiteX79" fmla="*/ 397764 w 417766"/>
                <a:gd name="connsiteY79" fmla="*/ 14192 h 299656"/>
                <a:gd name="connsiteX80" fmla="*/ 397764 w 417766"/>
                <a:gd name="connsiteY80" fmla="*/ 14192 h 299656"/>
                <a:gd name="connsiteX81" fmla="*/ 396716 w 417766"/>
                <a:gd name="connsiteY81" fmla="*/ 13335 h 299656"/>
                <a:gd name="connsiteX82" fmla="*/ 396716 w 417766"/>
                <a:gd name="connsiteY82" fmla="*/ 13335 h 299656"/>
                <a:gd name="connsiteX83" fmla="*/ 395669 w 417766"/>
                <a:gd name="connsiteY83" fmla="*/ 12478 h 299656"/>
                <a:gd name="connsiteX84" fmla="*/ 395669 w 417766"/>
                <a:gd name="connsiteY84" fmla="*/ 12478 h 299656"/>
                <a:gd name="connsiteX85" fmla="*/ 394621 w 417766"/>
                <a:gd name="connsiteY85" fmla="*/ 11620 h 299656"/>
                <a:gd name="connsiteX86" fmla="*/ 394621 w 417766"/>
                <a:gd name="connsiteY86" fmla="*/ 11620 h 299656"/>
                <a:gd name="connsiteX87" fmla="*/ 393478 w 417766"/>
                <a:gd name="connsiteY87" fmla="*/ 10763 h 299656"/>
                <a:gd name="connsiteX88" fmla="*/ 393478 w 417766"/>
                <a:gd name="connsiteY88" fmla="*/ 10763 h 299656"/>
                <a:gd name="connsiteX89" fmla="*/ 392335 w 417766"/>
                <a:gd name="connsiteY89" fmla="*/ 10001 h 299656"/>
                <a:gd name="connsiteX90" fmla="*/ 392335 w 417766"/>
                <a:gd name="connsiteY90" fmla="*/ 10001 h 299656"/>
                <a:gd name="connsiteX91" fmla="*/ 391192 w 417766"/>
                <a:gd name="connsiteY91" fmla="*/ 9239 h 299656"/>
                <a:gd name="connsiteX92" fmla="*/ 391192 w 417766"/>
                <a:gd name="connsiteY92" fmla="*/ 9239 h 299656"/>
                <a:gd name="connsiteX93" fmla="*/ 390049 w 417766"/>
                <a:gd name="connsiteY93" fmla="*/ 8477 h 299656"/>
                <a:gd name="connsiteX94" fmla="*/ 390049 w 417766"/>
                <a:gd name="connsiteY94" fmla="*/ 8477 h 299656"/>
                <a:gd name="connsiteX95" fmla="*/ 388811 w 417766"/>
                <a:gd name="connsiteY95" fmla="*/ 7811 h 299656"/>
                <a:gd name="connsiteX96" fmla="*/ 388811 w 417766"/>
                <a:gd name="connsiteY96" fmla="*/ 7811 h 299656"/>
                <a:gd name="connsiteX97" fmla="*/ 387572 w 417766"/>
                <a:gd name="connsiteY97" fmla="*/ 7144 h 299656"/>
                <a:gd name="connsiteX98" fmla="*/ 387572 w 417766"/>
                <a:gd name="connsiteY98" fmla="*/ 7144 h 299656"/>
                <a:gd name="connsiteX99" fmla="*/ 386334 w 417766"/>
                <a:gd name="connsiteY99" fmla="*/ 6477 h 299656"/>
                <a:gd name="connsiteX100" fmla="*/ 386334 w 417766"/>
                <a:gd name="connsiteY100" fmla="*/ 6477 h 299656"/>
                <a:gd name="connsiteX101" fmla="*/ 385096 w 417766"/>
                <a:gd name="connsiteY101" fmla="*/ 5810 h 299656"/>
                <a:gd name="connsiteX102" fmla="*/ 385096 w 417766"/>
                <a:gd name="connsiteY102" fmla="*/ 5810 h 299656"/>
                <a:gd name="connsiteX103" fmla="*/ 383858 w 417766"/>
                <a:gd name="connsiteY103" fmla="*/ 5239 h 299656"/>
                <a:gd name="connsiteX104" fmla="*/ 383858 w 417766"/>
                <a:gd name="connsiteY104" fmla="*/ 5239 h 299656"/>
                <a:gd name="connsiteX105" fmla="*/ 382619 w 417766"/>
                <a:gd name="connsiteY105" fmla="*/ 4667 h 299656"/>
                <a:gd name="connsiteX106" fmla="*/ 382619 w 417766"/>
                <a:gd name="connsiteY106" fmla="*/ 4667 h 299656"/>
                <a:gd name="connsiteX107" fmla="*/ 381286 w 417766"/>
                <a:gd name="connsiteY107" fmla="*/ 4096 h 299656"/>
                <a:gd name="connsiteX108" fmla="*/ 381286 w 417766"/>
                <a:gd name="connsiteY108" fmla="*/ 4096 h 299656"/>
                <a:gd name="connsiteX109" fmla="*/ 379952 w 417766"/>
                <a:gd name="connsiteY109" fmla="*/ 3620 h 299656"/>
                <a:gd name="connsiteX110" fmla="*/ 379952 w 417766"/>
                <a:gd name="connsiteY110" fmla="*/ 3620 h 299656"/>
                <a:gd name="connsiteX111" fmla="*/ 378619 w 417766"/>
                <a:gd name="connsiteY111" fmla="*/ 3143 h 299656"/>
                <a:gd name="connsiteX112" fmla="*/ 378619 w 417766"/>
                <a:gd name="connsiteY112" fmla="*/ 3143 h 299656"/>
                <a:gd name="connsiteX113" fmla="*/ 377285 w 417766"/>
                <a:gd name="connsiteY113" fmla="*/ 2667 h 299656"/>
                <a:gd name="connsiteX114" fmla="*/ 377285 w 417766"/>
                <a:gd name="connsiteY114" fmla="*/ 2667 h 299656"/>
                <a:gd name="connsiteX115" fmla="*/ 375952 w 417766"/>
                <a:gd name="connsiteY115" fmla="*/ 2286 h 299656"/>
                <a:gd name="connsiteX116" fmla="*/ 375952 w 417766"/>
                <a:gd name="connsiteY116" fmla="*/ 2286 h 299656"/>
                <a:gd name="connsiteX117" fmla="*/ 374618 w 417766"/>
                <a:gd name="connsiteY117" fmla="*/ 1905 h 299656"/>
                <a:gd name="connsiteX118" fmla="*/ 374618 w 417766"/>
                <a:gd name="connsiteY118" fmla="*/ 1905 h 299656"/>
                <a:gd name="connsiteX119" fmla="*/ 373285 w 417766"/>
                <a:gd name="connsiteY119" fmla="*/ 1524 h 299656"/>
                <a:gd name="connsiteX120" fmla="*/ 373285 w 417766"/>
                <a:gd name="connsiteY120" fmla="*/ 1524 h 299656"/>
                <a:gd name="connsiteX121" fmla="*/ 371856 w 417766"/>
                <a:gd name="connsiteY121" fmla="*/ 1238 h 299656"/>
                <a:gd name="connsiteX122" fmla="*/ 371856 w 417766"/>
                <a:gd name="connsiteY122" fmla="*/ 1238 h 299656"/>
                <a:gd name="connsiteX123" fmla="*/ 370427 w 417766"/>
                <a:gd name="connsiteY123" fmla="*/ 952 h 299656"/>
                <a:gd name="connsiteX124" fmla="*/ 370427 w 417766"/>
                <a:gd name="connsiteY124" fmla="*/ 952 h 299656"/>
                <a:gd name="connsiteX125" fmla="*/ 368998 w 417766"/>
                <a:gd name="connsiteY125" fmla="*/ 667 h 299656"/>
                <a:gd name="connsiteX126" fmla="*/ 368998 w 417766"/>
                <a:gd name="connsiteY126" fmla="*/ 667 h 299656"/>
                <a:gd name="connsiteX127" fmla="*/ 367570 w 417766"/>
                <a:gd name="connsiteY127" fmla="*/ 476 h 299656"/>
                <a:gd name="connsiteX128" fmla="*/ 367570 w 417766"/>
                <a:gd name="connsiteY128" fmla="*/ 476 h 299656"/>
                <a:gd name="connsiteX129" fmla="*/ 366141 w 417766"/>
                <a:gd name="connsiteY129" fmla="*/ 285 h 299656"/>
                <a:gd name="connsiteX130" fmla="*/ 366141 w 417766"/>
                <a:gd name="connsiteY130" fmla="*/ 285 h 299656"/>
                <a:gd name="connsiteX131" fmla="*/ 364712 w 417766"/>
                <a:gd name="connsiteY131" fmla="*/ 190 h 299656"/>
                <a:gd name="connsiteX132" fmla="*/ 364712 w 417766"/>
                <a:gd name="connsiteY132" fmla="*/ 190 h 299656"/>
                <a:gd name="connsiteX133" fmla="*/ 363284 w 417766"/>
                <a:gd name="connsiteY133" fmla="*/ 95 h 299656"/>
                <a:gd name="connsiteX134" fmla="*/ 363284 w 417766"/>
                <a:gd name="connsiteY134" fmla="*/ 95 h 299656"/>
                <a:gd name="connsiteX135" fmla="*/ 362807 w 417766"/>
                <a:gd name="connsiteY135" fmla="*/ 95 h 299656"/>
                <a:gd name="connsiteX136" fmla="*/ 360902 w 417766"/>
                <a:gd name="connsiteY136" fmla="*/ 0 h 299656"/>
                <a:gd name="connsiteX137" fmla="*/ 360426 w 417766"/>
                <a:gd name="connsiteY137" fmla="*/ 0 h 299656"/>
                <a:gd name="connsiteX138" fmla="*/ 360426 w 417766"/>
                <a:gd name="connsiteY138" fmla="*/ 0 h 299656"/>
                <a:gd name="connsiteX139" fmla="*/ 340423 w 417766"/>
                <a:gd name="connsiteY139" fmla="*/ 0 h 299656"/>
                <a:gd name="connsiteX140" fmla="*/ 57912 w 417766"/>
                <a:gd name="connsiteY140" fmla="*/ 0 h 299656"/>
                <a:gd name="connsiteX141" fmla="*/ 0 w 417766"/>
                <a:gd name="connsiteY141" fmla="*/ 57626 h 299656"/>
                <a:gd name="connsiteX142" fmla="*/ 0 w 417766"/>
                <a:gd name="connsiteY142" fmla="*/ 57626 h 299656"/>
                <a:gd name="connsiteX143" fmla="*/ 417767 w 417766"/>
                <a:gd name="connsiteY143" fmla="*/ 57626 h 299656"/>
                <a:gd name="connsiteX144" fmla="*/ 417767 w 417766"/>
                <a:gd name="connsiteY144" fmla="*/ 57626 h 299656"/>
                <a:gd name="connsiteX145" fmla="*/ 417767 w 417766"/>
                <a:gd name="connsiteY145" fmla="*/ 57626 h 29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417766" h="299656">
                  <a:moveTo>
                    <a:pt x="0" y="57626"/>
                  </a:moveTo>
                  <a:lnTo>
                    <a:pt x="0" y="77628"/>
                  </a:lnTo>
                  <a:cubicBezTo>
                    <a:pt x="0" y="109347"/>
                    <a:pt x="25908" y="135255"/>
                    <a:pt x="57626" y="135255"/>
                  </a:cubicBezTo>
                  <a:lnTo>
                    <a:pt x="201549" y="135255"/>
                  </a:lnTo>
                  <a:cubicBezTo>
                    <a:pt x="246126" y="135255"/>
                    <a:pt x="282512" y="171640"/>
                    <a:pt x="282512" y="216218"/>
                  </a:cubicBezTo>
                  <a:lnTo>
                    <a:pt x="282512" y="242030"/>
                  </a:lnTo>
                  <a:cubicBezTo>
                    <a:pt x="282512" y="273748"/>
                    <a:pt x="308420" y="299656"/>
                    <a:pt x="340138" y="299656"/>
                  </a:cubicBezTo>
                  <a:lnTo>
                    <a:pt x="360140" y="299656"/>
                  </a:lnTo>
                  <a:cubicBezTo>
                    <a:pt x="391859" y="299656"/>
                    <a:pt x="417767" y="273748"/>
                    <a:pt x="417767" y="242030"/>
                  </a:cubicBezTo>
                  <a:lnTo>
                    <a:pt x="417767" y="77628"/>
                  </a:lnTo>
                  <a:lnTo>
                    <a:pt x="417767" y="57626"/>
                  </a:lnTo>
                  <a:lnTo>
                    <a:pt x="417767" y="56102"/>
                  </a:lnTo>
                  <a:lnTo>
                    <a:pt x="417767" y="56102"/>
                  </a:lnTo>
                  <a:lnTo>
                    <a:pt x="417671" y="54673"/>
                  </a:lnTo>
                  <a:lnTo>
                    <a:pt x="417671" y="54673"/>
                  </a:lnTo>
                  <a:lnTo>
                    <a:pt x="417576" y="53244"/>
                  </a:lnTo>
                  <a:lnTo>
                    <a:pt x="417576" y="53244"/>
                  </a:lnTo>
                  <a:lnTo>
                    <a:pt x="417481" y="51816"/>
                  </a:lnTo>
                  <a:lnTo>
                    <a:pt x="417481" y="51816"/>
                  </a:lnTo>
                  <a:lnTo>
                    <a:pt x="417290" y="50387"/>
                  </a:lnTo>
                  <a:lnTo>
                    <a:pt x="417290" y="50387"/>
                  </a:lnTo>
                  <a:lnTo>
                    <a:pt x="417100" y="48958"/>
                  </a:lnTo>
                  <a:lnTo>
                    <a:pt x="417100" y="48958"/>
                  </a:lnTo>
                  <a:lnTo>
                    <a:pt x="416909" y="47530"/>
                  </a:lnTo>
                  <a:lnTo>
                    <a:pt x="416909" y="47530"/>
                  </a:lnTo>
                  <a:cubicBezTo>
                    <a:pt x="416814" y="47054"/>
                    <a:pt x="416719" y="46577"/>
                    <a:pt x="416623" y="46101"/>
                  </a:cubicBezTo>
                  <a:lnTo>
                    <a:pt x="416623" y="46101"/>
                  </a:lnTo>
                  <a:lnTo>
                    <a:pt x="416338" y="44672"/>
                  </a:lnTo>
                  <a:lnTo>
                    <a:pt x="416338" y="44672"/>
                  </a:lnTo>
                  <a:lnTo>
                    <a:pt x="415957" y="43243"/>
                  </a:lnTo>
                  <a:lnTo>
                    <a:pt x="415957" y="43243"/>
                  </a:lnTo>
                  <a:lnTo>
                    <a:pt x="415576" y="41910"/>
                  </a:lnTo>
                  <a:lnTo>
                    <a:pt x="415576" y="41910"/>
                  </a:lnTo>
                  <a:lnTo>
                    <a:pt x="415195" y="40577"/>
                  </a:lnTo>
                  <a:lnTo>
                    <a:pt x="415195" y="40577"/>
                  </a:lnTo>
                  <a:lnTo>
                    <a:pt x="414719" y="39243"/>
                  </a:lnTo>
                  <a:lnTo>
                    <a:pt x="414719" y="39243"/>
                  </a:lnTo>
                  <a:lnTo>
                    <a:pt x="414242" y="37909"/>
                  </a:lnTo>
                  <a:lnTo>
                    <a:pt x="414242" y="37909"/>
                  </a:lnTo>
                  <a:lnTo>
                    <a:pt x="413766" y="36576"/>
                  </a:lnTo>
                  <a:lnTo>
                    <a:pt x="413766" y="36576"/>
                  </a:lnTo>
                  <a:lnTo>
                    <a:pt x="413195" y="35243"/>
                  </a:lnTo>
                  <a:lnTo>
                    <a:pt x="413195" y="35243"/>
                  </a:lnTo>
                  <a:lnTo>
                    <a:pt x="412623" y="34004"/>
                  </a:lnTo>
                  <a:lnTo>
                    <a:pt x="412623" y="34004"/>
                  </a:lnTo>
                  <a:lnTo>
                    <a:pt x="412052" y="32766"/>
                  </a:lnTo>
                  <a:lnTo>
                    <a:pt x="412052" y="32766"/>
                  </a:lnTo>
                  <a:lnTo>
                    <a:pt x="411385" y="31528"/>
                  </a:lnTo>
                  <a:lnTo>
                    <a:pt x="411385" y="31528"/>
                  </a:lnTo>
                  <a:cubicBezTo>
                    <a:pt x="411194" y="31146"/>
                    <a:pt x="411004" y="30670"/>
                    <a:pt x="410718" y="30289"/>
                  </a:cubicBezTo>
                  <a:lnTo>
                    <a:pt x="410718" y="30289"/>
                  </a:lnTo>
                  <a:lnTo>
                    <a:pt x="410051" y="29051"/>
                  </a:lnTo>
                  <a:lnTo>
                    <a:pt x="410051" y="29051"/>
                  </a:lnTo>
                  <a:cubicBezTo>
                    <a:pt x="409861" y="28670"/>
                    <a:pt x="409575" y="28289"/>
                    <a:pt x="409385" y="27813"/>
                  </a:cubicBezTo>
                  <a:lnTo>
                    <a:pt x="409385" y="27813"/>
                  </a:lnTo>
                  <a:lnTo>
                    <a:pt x="408622" y="26670"/>
                  </a:lnTo>
                  <a:lnTo>
                    <a:pt x="408622" y="26670"/>
                  </a:lnTo>
                  <a:lnTo>
                    <a:pt x="407861" y="25527"/>
                  </a:lnTo>
                  <a:lnTo>
                    <a:pt x="407861" y="25527"/>
                  </a:lnTo>
                  <a:lnTo>
                    <a:pt x="407098" y="24384"/>
                  </a:lnTo>
                  <a:lnTo>
                    <a:pt x="407098" y="24384"/>
                  </a:lnTo>
                  <a:lnTo>
                    <a:pt x="406241" y="23241"/>
                  </a:lnTo>
                  <a:lnTo>
                    <a:pt x="406241" y="23241"/>
                  </a:lnTo>
                  <a:lnTo>
                    <a:pt x="405384" y="22193"/>
                  </a:lnTo>
                  <a:lnTo>
                    <a:pt x="405384" y="22193"/>
                  </a:lnTo>
                  <a:cubicBezTo>
                    <a:pt x="405098" y="21812"/>
                    <a:pt x="404813" y="21431"/>
                    <a:pt x="404527" y="21145"/>
                  </a:cubicBezTo>
                  <a:lnTo>
                    <a:pt x="404527" y="21145"/>
                  </a:lnTo>
                  <a:lnTo>
                    <a:pt x="403670" y="20098"/>
                  </a:lnTo>
                  <a:lnTo>
                    <a:pt x="403670" y="20098"/>
                  </a:lnTo>
                  <a:lnTo>
                    <a:pt x="402717" y="19050"/>
                  </a:lnTo>
                  <a:lnTo>
                    <a:pt x="402717" y="19050"/>
                  </a:lnTo>
                  <a:lnTo>
                    <a:pt x="401764" y="18002"/>
                  </a:lnTo>
                  <a:lnTo>
                    <a:pt x="401764" y="18002"/>
                  </a:lnTo>
                  <a:lnTo>
                    <a:pt x="400812" y="17050"/>
                  </a:lnTo>
                  <a:lnTo>
                    <a:pt x="400812" y="17050"/>
                  </a:lnTo>
                  <a:lnTo>
                    <a:pt x="399860" y="16097"/>
                  </a:lnTo>
                  <a:lnTo>
                    <a:pt x="399860" y="16097"/>
                  </a:lnTo>
                  <a:lnTo>
                    <a:pt x="398812" y="15144"/>
                  </a:lnTo>
                  <a:lnTo>
                    <a:pt x="398812" y="15144"/>
                  </a:lnTo>
                  <a:lnTo>
                    <a:pt x="397764" y="14192"/>
                  </a:lnTo>
                  <a:lnTo>
                    <a:pt x="397764" y="14192"/>
                  </a:lnTo>
                  <a:lnTo>
                    <a:pt x="396716" y="13335"/>
                  </a:lnTo>
                  <a:lnTo>
                    <a:pt x="396716" y="13335"/>
                  </a:lnTo>
                  <a:cubicBezTo>
                    <a:pt x="396335" y="13049"/>
                    <a:pt x="395954" y="12763"/>
                    <a:pt x="395669" y="12478"/>
                  </a:cubicBezTo>
                  <a:lnTo>
                    <a:pt x="395669" y="12478"/>
                  </a:lnTo>
                  <a:cubicBezTo>
                    <a:pt x="395288" y="12192"/>
                    <a:pt x="394906" y="11906"/>
                    <a:pt x="394621" y="11620"/>
                  </a:cubicBezTo>
                  <a:lnTo>
                    <a:pt x="394621" y="11620"/>
                  </a:lnTo>
                  <a:lnTo>
                    <a:pt x="393478" y="10763"/>
                  </a:lnTo>
                  <a:lnTo>
                    <a:pt x="393478" y="10763"/>
                  </a:lnTo>
                  <a:lnTo>
                    <a:pt x="392335" y="10001"/>
                  </a:lnTo>
                  <a:lnTo>
                    <a:pt x="392335" y="10001"/>
                  </a:lnTo>
                  <a:lnTo>
                    <a:pt x="391192" y="9239"/>
                  </a:lnTo>
                  <a:lnTo>
                    <a:pt x="391192" y="9239"/>
                  </a:lnTo>
                  <a:lnTo>
                    <a:pt x="390049" y="8477"/>
                  </a:lnTo>
                  <a:lnTo>
                    <a:pt x="390049" y="8477"/>
                  </a:lnTo>
                  <a:lnTo>
                    <a:pt x="388811" y="7811"/>
                  </a:lnTo>
                  <a:lnTo>
                    <a:pt x="388811" y="7811"/>
                  </a:lnTo>
                  <a:lnTo>
                    <a:pt x="387572" y="7144"/>
                  </a:lnTo>
                  <a:lnTo>
                    <a:pt x="387572" y="7144"/>
                  </a:lnTo>
                  <a:lnTo>
                    <a:pt x="386334" y="6477"/>
                  </a:lnTo>
                  <a:lnTo>
                    <a:pt x="386334" y="6477"/>
                  </a:lnTo>
                  <a:lnTo>
                    <a:pt x="385096" y="5810"/>
                  </a:lnTo>
                  <a:lnTo>
                    <a:pt x="385096" y="5810"/>
                  </a:lnTo>
                  <a:lnTo>
                    <a:pt x="383858" y="5239"/>
                  </a:lnTo>
                  <a:lnTo>
                    <a:pt x="383858" y="5239"/>
                  </a:lnTo>
                  <a:cubicBezTo>
                    <a:pt x="383477" y="5048"/>
                    <a:pt x="383000" y="4858"/>
                    <a:pt x="382619" y="4667"/>
                  </a:cubicBezTo>
                  <a:lnTo>
                    <a:pt x="382619" y="4667"/>
                  </a:lnTo>
                  <a:lnTo>
                    <a:pt x="381286" y="4096"/>
                  </a:lnTo>
                  <a:lnTo>
                    <a:pt x="381286" y="4096"/>
                  </a:lnTo>
                  <a:lnTo>
                    <a:pt x="379952" y="3620"/>
                  </a:lnTo>
                  <a:lnTo>
                    <a:pt x="379952" y="3620"/>
                  </a:lnTo>
                  <a:lnTo>
                    <a:pt x="378619" y="3143"/>
                  </a:lnTo>
                  <a:lnTo>
                    <a:pt x="378619" y="3143"/>
                  </a:lnTo>
                  <a:lnTo>
                    <a:pt x="377285" y="2667"/>
                  </a:lnTo>
                  <a:lnTo>
                    <a:pt x="377285" y="2667"/>
                  </a:lnTo>
                  <a:lnTo>
                    <a:pt x="375952" y="2286"/>
                  </a:lnTo>
                  <a:lnTo>
                    <a:pt x="375952" y="2286"/>
                  </a:lnTo>
                  <a:lnTo>
                    <a:pt x="374618" y="1905"/>
                  </a:lnTo>
                  <a:lnTo>
                    <a:pt x="374618" y="1905"/>
                  </a:lnTo>
                  <a:lnTo>
                    <a:pt x="373285" y="1524"/>
                  </a:lnTo>
                  <a:lnTo>
                    <a:pt x="373285" y="1524"/>
                  </a:lnTo>
                  <a:lnTo>
                    <a:pt x="371856" y="1238"/>
                  </a:lnTo>
                  <a:lnTo>
                    <a:pt x="371856" y="1238"/>
                  </a:lnTo>
                  <a:cubicBezTo>
                    <a:pt x="371380" y="1143"/>
                    <a:pt x="370904" y="1048"/>
                    <a:pt x="370427" y="952"/>
                  </a:cubicBezTo>
                  <a:lnTo>
                    <a:pt x="370427" y="952"/>
                  </a:lnTo>
                  <a:lnTo>
                    <a:pt x="368998" y="667"/>
                  </a:lnTo>
                  <a:lnTo>
                    <a:pt x="368998" y="667"/>
                  </a:lnTo>
                  <a:lnTo>
                    <a:pt x="367570" y="476"/>
                  </a:lnTo>
                  <a:lnTo>
                    <a:pt x="367570" y="476"/>
                  </a:lnTo>
                  <a:lnTo>
                    <a:pt x="366141" y="285"/>
                  </a:lnTo>
                  <a:lnTo>
                    <a:pt x="366141" y="285"/>
                  </a:lnTo>
                  <a:lnTo>
                    <a:pt x="364712" y="190"/>
                  </a:lnTo>
                  <a:lnTo>
                    <a:pt x="364712" y="190"/>
                  </a:lnTo>
                  <a:lnTo>
                    <a:pt x="363284" y="95"/>
                  </a:lnTo>
                  <a:lnTo>
                    <a:pt x="363284" y="95"/>
                  </a:lnTo>
                  <a:lnTo>
                    <a:pt x="362807" y="95"/>
                  </a:lnTo>
                  <a:cubicBezTo>
                    <a:pt x="362141" y="95"/>
                    <a:pt x="361569" y="95"/>
                    <a:pt x="360902" y="0"/>
                  </a:cubicBezTo>
                  <a:lnTo>
                    <a:pt x="360426" y="0"/>
                  </a:lnTo>
                  <a:lnTo>
                    <a:pt x="360426" y="0"/>
                  </a:lnTo>
                  <a:lnTo>
                    <a:pt x="340423" y="0"/>
                  </a:lnTo>
                  <a:lnTo>
                    <a:pt x="57912" y="0"/>
                  </a:lnTo>
                  <a:cubicBezTo>
                    <a:pt x="25908" y="0"/>
                    <a:pt x="0" y="25908"/>
                    <a:pt x="0" y="57626"/>
                  </a:cubicBezTo>
                  <a:lnTo>
                    <a:pt x="0" y="57626"/>
                  </a:lnTo>
                  <a:close/>
                  <a:moveTo>
                    <a:pt x="417767" y="57626"/>
                  </a:moveTo>
                  <a:lnTo>
                    <a:pt x="417767" y="57626"/>
                  </a:lnTo>
                  <a:lnTo>
                    <a:pt x="417767" y="57626"/>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0" name="Freeform: Shape 189">
              <a:extLst>
                <a:ext uri="{FF2B5EF4-FFF2-40B4-BE49-F238E27FC236}">
                  <a16:creationId xmlns:a16="http://schemas.microsoft.com/office/drawing/2014/main" id="{957085BC-09FE-4530-8928-A158CE34019F}"/>
                </a:ext>
              </a:extLst>
            </p:cNvPr>
            <p:cNvSpPr/>
            <p:nvPr/>
          </p:nvSpPr>
          <p:spPr>
            <a:xfrm>
              <a:off x="2750550" y="3676824"/>
              <a:ext cx="1739455" cy="1600200"/>
            </a:xfrm>
            <a:custGeom>
              <a:avLst/>
              <a:gdLst>
                <a:gd name="connsiteX0" fmla="*/ 476 w 1739455"/>
                <a:gd name="connsiteY0" fmla="*/ 514921 h 1600200"/>
                <a:gd name="connsiteX1" fmla="*/ 48006 w 1739455"/>
                <a:gd name="connsiteY1" fmla="*/ 442722 h 1600200"/>
                <a:gd name="connsiteX2" fmla="*/ 234791 w 1739455"/>
                <a:gd name="connsiteY2" fmla="*/ 442722 h 1600200"/>
                <a:gd name="connsiteX3" fmla="*/ 319373 w 1739455"/>
                <a:gd name="connsiteY3" fmla="*/ 508063 h 1600200"/>
                <a:gd name="connsiteX4" fmla="*/ 319373 w 1739455"/>
                <a:gd name="connsiteY4" fmla="*/ 527018 h 1600200"/>
                <a:gd name="connsiteX5" fmla="*/ 377000 w 1739455"/>
                <a:gd name="connsiteY5" fmla="*/ 584645 h 1600200"/>
                <a:gd name="connsiteX6" fmla="*/ 405098 w 1739455"/>
                <a:gd name="connsiteY6" fmla="*/ 584645 h 1600200"/>
                <a:gd name="connsiteX7" fmla="*/ 486061 w 1739455"/>
                <a:gd name="connsiteY7" fmla="*/ 665607 h 1600200"/>
                <a:gd name="connsiteX8" fmla="*/ 486061 w 1739455"/>
                <a:gd name="connsiteY8" fmla="*/ 672751 h 1600200"/>
                <a:gd name="connsiteX9" fmla="*/ 486061 w 1739455"/>
                <a:gd name="connsiteY9" fmla="*/ 674275 h 1600200"/>
                <a:gd name="connsiteX10" fmla="*/ 486061 w 1739455"/>
                <a:gd name="connsiteY10" fmla="*/ 674275 h 1600200"/>
                <a:gd name="connsiteX11" fmla="*/ 486156 w 1739455"/>
                <a:gd name="connsiteY11" fmla="*/ 675704 h 1600200"/>
                <a:gd name="connsiteX12" fmla="*/ 486156 w 1739455"/>
                <a:gd name="connsiteY12" fmla="*/ 675704 h 1600200"/>
                <a:gd name="connsiteX13" fmla="*/ 486251 w 1739455"/>
                <a:gd name="connsiteY13" fmla="*/ 677132 h 1600200"/>
                <a:gd name="connsiteX14" fmla="*/ 486251 w 1739455"/>
                <a:gd name="connsiteY14" fmla="*/ 677132 h 1600200"/>
                <a:gd name="connsiteX15" fmla="*/ 486346 w 1739455"/>
                <a:gd name="connsiteY15" fmla="*/ 678561 h 1600200"/>
                <a:gd name="connsiteX16" fmla="*/ 486346 w 1739455"/>
                <a:gd name="connsiteY16" fmla="*/ 678561 h 1600200"/>
                <a:gd name="connsiteX17" fmla="*/ 486537 w 1739455"/>
                <a:gd name="connsiteY17" fmla="*/ 679990 h 1600200"/>
                <a:gd name="connsiteX18" fmla="*/ 486537 w 1739455"/>
                <a:gd name="connsiteY18" fmla="*/ 679990 h 1600200"/>
                <a:gd name="connsiteX19" fmla="*/ 486728 w 1739455"/>
                <a:gd name="connsiteY19" fmla="*/ 681419 h 1600200"/>
                <a:gd name="connsiteX20" fmla="*/ 486728 w 1739455"/>
                <a:gd name="connsiteY20" fmla="*/ 681419 h 1600200"/>
                <a:gd name="connsiteX21" fmla="*/ 486918 w 1739455"/>
                <a:gd name="connsiteY21" fmla="*/ 682847 h 1600200"/>
                <a:gd name="connsiteX22" fmla="*/ 486918 w 1739455"/>
                <a:gd name="connsiteY22" fmla="*/ 682847 h 1600200"/>
                <a:gd name="connsiteX23" fmla="*/ 509206 w 1739455"/>
                <a:gd name="connsiteY23" fmla="*/ 718852 h 1600200"/>
                <a:gd name="connsiteX24" fmla="*/ 509206 w 1739455"/>
                <a:gd name="connsiteY24" fmla="*/ 718852 h 1600200"/>
                <a:gd name="connsiteX25" fmla="*/ 510350 w 1739455"/>
                <a:gd name="connsiteY25" fmla="*/ 719709 h 1600200"/>
                <a:gd name="connsiteX26" fmla="*/ 510350 w 1739455"/>
                <a:gd name="connsiteY26" fmla="*/ 719709 h 1600200"/>
                <a:gd name="connsiteX27" fmla="*/ 511493 w 1739455"/>
                <a:gd name="connsiteY27" fmla="*/ 720471 h 1600200"/>
                <a:gd name="connsiteX28" fmla="*/ 511493 w 1739455"/>
                <a:gd name="connsiteY28" fmla="*/ 720471 h 1600200"/>
                <a:gd name="connsiteX29" fmla="*/ 512636 w 1739455"/>
                <a:gd name="connsiteY29" fmla="*/ 721233 h 1600200"/>
                <a:gd name="connsiteX30" fmla="*/ 512636 w 1739455"/>
                <a:gd name="connsiteY30" fmla="*/ 721233 h 1600200"/>
                <a:gd name="connsiteX31" fmla="*/ 513779 w 1739455"/>
                <a:gd name="connsiteY31" fmla="*/ 721995 h 1600200"/>
                <a:gd name="connsiteX32" fmla="*/ 513779 w 1739455"/>
                <a:gd name="connsiteY32" fmla="*/ 721995 h 1600200"/>
                <a:gd name="connsiteX33" fmla="*/ 514350 w 1739455"/>
                <a:gd name="connsiteY33" fmla="*/ 722281 h 1600200"/>
                <a:gd name="connsiteX34" fmla="*/ 515684 w 1739455"/>
                <a:gd name="connsiteY34" fmla="*/ 723043 h 1600200"/>
                <a:gd name="connsiteX35" fmla="*/ 516255 w 1739455"/>
                <a:gd name="connsiteY35" fmla="*/ 723329 h 1600200"/>
                <a:gd name="connsiteX36" fmla="*/ 516255 w 1739455"/>
                <a:gd name="connsiteY36" fmla="*/ 723329 h 1600200"/>
                <a:gd name="connsiteX37" fmla="*/ 517493 w 1739455"/>
                <a:gd name="connsiteY37" fmla="*/ 723995 h 1600200"/>
                <a:gd name="connsiteX38" fmla="*/ 517493 w 1739455"/>
                <a:gd name="connsiteY38" fmla="*/ 723995 h 1600200"/>
                <a:gd name="connsiteX39" fmla="*/ 518731 w 1739455"/>
                <a:gd name="connsiteY39" fmla="*/ 724662 h 1600200"/>
                <a:gd name="connsiteX40" fmla="*/ 518731 w 1739455"/>
                <a:gd name="connsiteY40" fmla="*/ 724662 h 1600200"/>
                <a:gd name="connsiteX41" fmla="*/ 519970 w 1739455"/>
                <a:gd name="connsiteY41" fmla="*/ 725234 h 1600200"/>
                <a:gd name="connsiteX42" fmla="*/ 519970 w 1739455"/>
                <a:gd name="connsiteY42" fmla="*/ 725234 h 1600200"/>
                <a:gd name="connsiteX43" fmla="*/ 521208 w 1739455"/>
                <a:gd name="connsiteY43" fmla="*/ 725805 h 1600200"/>
                <a:gd name="connsiteX44" fmla="*/ 521208 w 1739455"/>
                <a:gd name="connsiteY44" fmla="*/ 725805 h 1600200"/>
                <a:gd name="connsiteX45" fmla="*/ 522542 w 1739455"/>
                <a:gd name="connsiteY45" fmla="*/ 726377 h 1600200"/>
                <a:gd name="connsiteX46" fmla="*/ 522542 w 1739455"/>
                <a:gd name="connsiteY46" fmla="*/ 726377 h 1600200"/>
                <a:gd name="connsiteX47" fmla="*/ 523875 w 1739455"/>
                <a:gd name="connsiteY47" fmla="*/ 726853 h 1600200"/>
                <a:gd name="connsiteX48" fmla="*/ 523875 w 1739455"/>
                <a:gd name="connsiteY48" fmla="*/ 726853 h 1600200"/>
                <a:gd name="connsiteX49" fmla="*/ 525209 w 1739455"/>
                <a:gd name="connsiteY49" fmla="*/ 727329 h 1600200"/>
                <a:gd name="connsiteX50" fmla="*/ 525209 w 1739455"/>
                <a:gd name="connsiteY50" fmla="*/ 727329 h 1600200"/>
                <a:gd name="connsiteX51" fmla="*/ 525494 w 1739455"/>
                <a:gd name="connsiteY51" fmla="*/ 727424 h 1600200"/>
                <a:gd name="connsiteX52" fmla="*/ 527590 w 1739455"/>
                <a:gd name="connsiteY52" fmla="*/ 728091 h 1600200"/>
                <a:gd name="connsiteX53" fmla="*/ 527876 w 1739455"/>
                <a:gd name="connsiteY53" fmla="*/ 728186 h 1600200"/>
                <a:gd name="connsiteX54" fmla="*/ 527876 w 1739455"/>
                <a:gd name="connsiteY54" fmla="*/ 728186 h 1600200"/>
                <a:gd name="connsiteX55" fmla="*/ 529209 w 1739455"/>
                <a:gd name="connsiteY55" fmla="*/ 728567 h 1600200"/>
                <a:gd name="connsiteX56" fmla="*/ 529209 w 1739455"/>
                <a:gd name="connsiteY56" fmla="*/ 728567 h 1600200"/>
                <a:gd name="connsiteX57" fmla="*/ 530543 w 1739455"/>
                <a:gd name="connsiteY57" fmla="*/ 728948 h 1600200"/>
                <a:gd name="connsiteX58" fmla="*/ 530543 w 1739455"/>
                <a:gd name="connsiteY58" fmla="*/ 728948 h 1600200"/>
                <a:gd name="connsiteX59" fmla="*/ 531971 w 1739455"/>
                <a:gd name="connsiteY59" fmla="*/ 729234 h 1600200"/>
                <a:gd name="connsiteX60" fmla="*/ 531971 w 1739455"/>
                <a:gd name="connsiteY60" fmla="*/ 729234 h 1600200"/>
                <a:gd name="connsiteX61" fmla="*/ 533400 w 1739455"/>
                <a:gd name="connsiteY61" fmla="*/ 729520 h 1600200"/>
                <a:gd name="connsiteX62" fmla="*/ 533400 w 1739455"/>
                <a:gd name="connsiteY62" fmla="*/ 729520 h 1600200"/>
                <a:gd name="connsiteX63" fmla="*/ 533686 w 1739455"/>
                <a:gd name="connsiteY63" fmla="*/ 729520 h 1600200"/>
                <a:gd name="connsiteX64" fmla="*/ 536067 w 1739455"/>
                <a:gd name="connsiteY64" fmla="*/ 729901 h 1600200"/>
                <a:gd name="connsiteX65" fmla="*/ 536353 w 1739455"/>
                <a:gd name="connsiteY65" fmla="*/ 729901 h 1600200"/>
                <a:gd name="connsiteX66" fmla="*/ 536353 w 1739455"/>
                <a:gd name="connsiteY66" fmla="*/ 729901 h 1600200"/>
                <a:gd name="connsiteX67" fmla="*/ 537781 w 1739455"/>
                <a:gd name="connsiteY67" fmla="*/ 730091 h 1600200"/>
                <a:gd name="connsiteX68" fmla="*/ 537781 w 1739455"/>
                <a:gd name="connsiteY68" fmla="*/ 730091 h 1600200"/>
                <a:gd name="connsiteX69" fmla="*/ 539210 w 1739455"/>
                <a:gd name="connsiteY69" fmla="*/ 730187 h 1600200"/>
                <a:gd name="connsiteX70" fmla="*/ 539210 w 1739455"/>
                <a:gd name="connsiteY70" fmla="*/ 730187 h 1600200"/>
                <a:gd name="connsiteX71" fmla="*/ 540639 w 1739455"/>
                <a:gd name="connsiteY71" fmla="*/ 730282 h 1600200"/>
                <a:gd name="connsiteX72" fmla="*/ 540639 w 1739455"/>
                <a:gd name="connsiteY72" fmla="*/ 730282 h 1600200"/>
                <a:gd name="connsiteX73" fmla="*/ 541115 w 1739455"/>
                <a:gd name="connsiteY73" fmla="*/ 730282 h 1600200"/>
                <a:gd name="connsiteX74" fmla="*/ 544259 w 1739455"/>
                <a:gd name="connsiteY74" fmla="*/ 730377 h 1600200"/>
                <a:gd name="connsiteX75" fmla="*/ 563594 w 1739455"/>
                <a:gd name="connsiteY75" fmla="*/ 730377 h 1600200"/>
                <a:gd name="connsiteX76" fmla="*/ 565880 w 1739455"/>
                <a:gd name="connsiteY76" fmla="*/ 730377 h 1600200"/>
                <a:gd name="connsiteX77" fmla="*/ 646843 w 1739455"/>
                <a:gd name="connsiteY77" fmla="*/ 811339 h 1600200"/>
                <a:gd name="connsiteX78" fmla="*/ 646843 w 1739455"/>
                <a:gd name="connsiteY78" fmla="*/ 814864 h 1600200"/>
                <a:gd name="connsiteX79" fmla="*/ 646843 w 1739455"/>
                <a:gd name="connsiteY79" fmla="*/ 816388 h 1600200"/>
                <a:gd name="connsiteX80" fmla="*/ 646843 w 1739455"/>
                <a:gd name="connsiteY80" fmla="*/ 816388 h 1600200"/>
                <a:gd name="connsiteX81" fmla="*/ 646938 w 1739455"/>
                <a:gd name="connsiteY81" fmla="*/ 817817 h 1600200"/>
                <a:gd name="connsiteX82" fmla="*/ 646938 w 1739455"/>
                <a:gd name="connsiteY82" fmla="*/ 817817 h 1600200"/>
                <a:gd name="connsiteX83" fmla="*/ 647033 w 1739455"/>
                <a:gd name="connsiteY83" fmla="*/ 819245 h 1600200"/>
                <a:gd name="connsiteX84" fmla="*/ 647033 w 1739455"/>
                <a:gd name="connsiteY84" fmla="*/ 819245 h 1600200"/>
                <a:gd name="connsiteX85" fmla="*/ 647129 w 1739455"/>
                <a:gd name="connsiteY85" fmla="*/ 820674 h 1600200"/>
                <a:gd name="connsiteX86" fmla="*/ 647129 w 1739455"/>
                <a:gd name="connsiteY86" fmla="*/ 820674 h 1600200"/>
                <a:gd name="connsiteX87" fmla="*/ 647319 w 1739455"/>
                <a:gd name="connsiteY87" fmla="*/ 822103 h 1600200"/>
                <a:gd name="connsiteX88" fmla="*/ 647319 w 1739455"/>
                <a:gd name="connsiteY88" fmla="*/ 822103 h 1600200"/>
                <a:gd name="connsiteX89" fmla="*/ 647510 w 1739455"/>
                <a:gd name="connsiteY89" fmla="*/ 823531 h 1600200"/>
                <a:gd name="connsiteX90" fmla="*/ 647510 w 1739455"/>
                <a:gd name="connsiteY90" fmla="*/ 823531 h 1600200"/>
                <a:gd name="connsiteX91" fmla="*/ 647795 w 1739455"/>
                <a:gd name="connsiteY91" fmla="*/ 824960 h 1600200"/>
                <a:gd name="connsiteX92" fmla="*/ 647795 w 1739455"/>
                <a:gd name="connsiteY92" fmla="*/ 824960 h 1600200"/>
                <a:gd name="connsiteX93" fmla="*/ 648081 w 1739455"/>
                <a:gd name="connsiteY93" fmla="*/ 826389 h 1600200"/>
                <a:gd name="connsiteX94" fmla="*/ 648081 w 1739455"/>
                <a:gd name="connsiteY94" fmla="*/ 826389 h 1600200"/>
                <a:gd name="connsiteX95" fmla="*/ 648367 w 1739455"/>
                <a:gd name="connsiteY95" fmla="*/ 827818 h 1600200"/>
                <a:gd name="connsiteX96" fmla="*/ 648367 w 1739455"/>
                <a:gd name="connsiteY96" fmla="*/ 827818 h 1600200"/>
                <a:gd name="connsiteX97" fmla="*/ 648748 w 1739455"/>
                <a:gd name="connsiteY97" fmla="*/ 829247 h 1600200"/>
                <a:gd name="connsiteX98" fmla="*/ 648748 w 1739455"/>
                <a:gd name="connsiteY98" fmla="*/ 829247 h 1600200"/>
                <a:gd name="connsiteX99" fmla="*/ 700088 w 1739455"/>
                <a:gd name="connsiteY99" fmla="*/ 872300 h 1600200"/>
                <a:gd name="connsiteX100" fmla="*/ 700088 w 1739455"/>
                <a:gd name="connsiteY100" fmla="*/ 872300 h 1600200"/>
                <a:gd name="connsiteX101" fmla="*/ 701516 w 1739455"/>
                <a:gd name="connsiteY101" fmla="*/ 872395 h 1600200"/>
                <a:gd name="connsiteX102" fmla="*/ 701516 w 1739455"/>
                <a:gd name="connsiteY102" fmla="*/ 872395 h 1600200"/>
                <a:gd name="connsiteX103" fmla="*/ 701993 w 1739455"/>
                <a:gd name="connsiteY103" fmla="*/ 872395 h 1600200"/>
                <a:gd name="connsiteX104" fmla="*/ 705136 w 1739455"/>
                <a:gd name="connsiteY104" fmla="*/ 872490 h 1600200"/>
                <a:gd name="connsiteX105" fmla="*/ 712565 w 1739455"/>
                <a:gd name="connsiteY105" fmla="*/ 872490 h 1600200"/>
                <a:gd name="connsiteX106" fmla="*/ 793528 w 1739455"/>
                <a:gd name="connsiteY106" fmla="*/ 953453 h 1600200"/>
                <a:gd name="connsiteX107" fmla="*/ 793528 w 1739455"/>
                <a:gd name="connsiteY107" fmla="*/ 956977 h 1600200"/>
                <a:gd name="connsiteX108" fmla="*/ 793528 w 1739455"/>
                <a:gd name="connsiteY108" fmla="*/ 958501 h 1600200"/>
                <a:gd name="connsiteX109" fmla="*/ 793528 w 1739455"/>
                <a:gd name="connsiteY109" fmla="*/ 958501 h 1600200"/>
                <a:gd name="connsiteX110" fmla="*/ 793623 w 1739455"/>
                <a:gd name="connsiteY110" fmla="*/ 959930 h 1600200"/>
                <a:gd name="connsiteX111" fmla="*/ 793623 w 1739455"/>
                <a:gd name="connsiteY111" fmla="*/ 959930 h 1600200"/>
                <a:gd name="connsiteX112" fmla="*/ 793718 w 1739455"/>
                <a:gd name="connsiteY112" fmla="*/ 961358 h 1600200"/>
                <a:gd name="connsiteX113" fmla="*/ 793718 w 1739455"/>
                <a:gd name="connsiteY113" fmla="*/ 961358 h 1600200"/>
                <a:gd name="connsiteX114" fmla="*/ 793813 w 1739455"/>
                <a:gd name="connsiteY114" fmla="*/ 962787 h 1600200"/>
                <a:gd name="connsiteX115" fmla="*/ 793813 w 1739455"/>
                <a:gd name="connsiteY115" fmla="*/ 962787 h 1600200"/>
                <a:gd name="connsiteX116" fmla="*/ 794004 w 1739455"/>
                <a:gd name="connsiteY116" fmla="*/ 964216 h 1600200"/>
                <a:gd name="connsiteX117" fmla="*/ 794004 w 1739455"/>
                <a:gd name="connsiteY117" fmla="*/ 964216 h 1600200"/>
                <a:gd name="connsiteX118" fmla="*/ 794195 w 1739455"/>
                <a:gd name="connsiteY118" fmla="*/ 965645 h 1600200"/>
                <a:gd name="connsiteX119" fmla="*/ 794195 w 1739455"/>
                <a:gd name="connsiteY119" fmla="*/ 965645 h 1600200"/>
                <a:gd name="connsiteX120" fmla="*/ 823151 w 1739455"/>
                <a:gd name="connsiteY120" fmla="*/ 1007269 h 1600200"/>
                <a:gd name="connsiteX121" fmla="*/ 823722 w 1739455"/>
                <a:gd name="connsiteY121" fmla="*/ 1007555 h 1600200"/>
                <a:gd name="connsiteX122" fmla="*/ 823722 w 1739455"/>
                <a:gd name="connsiteY122" fmla="*/ 1007555 h 1600200"/>
                <a:gd name="connsiteX123" fmla="*/ 824960 w 1739455"/>
                <a:gd name="connsiteY123" fmla="*/ 1008221 h 1600200"/>
                <a:gd name="connsiteX124" fmla="*/ 824960 w 1739455"/>
                <a:gd name="connsiteY124" fmla="*/ 1008221 h 1600200"/>
                <a:gd name="connsiteX125" fmla="*/ 826198 w 1739455"/>
                <a:gd name="connsiteY125" fmla="*/ 1008888 h 1600200"/>
                <a:gd name="connsiteX126" fmla="*/ 826198 w 1739455"/>
                <a:gd name="connsiteY126" fmla="*/ 1008888 h 1600200"/>
                <a:gd name="connsiteX127" fmla="*/ 827437 w 1739455"/>
                <a:gd name="connsiteY127" fmla="*/ 1009460 h 1600200"/>
                <a:gd name="connsiteX128" fmla="*/ 827437 w 1739455"/>
                <a:gd name="connsiteY128" fmla="*/ 1009460 h 1600200"/>
                <a:gd name="connsiteX129" fmla="*/ 828675 w 1739455"/>
                <a:gd name="connsiteY129" fmla="*/ 1010031 h 1600200"/>
                <a:gd name="connsiteX130" fmla="*/ 828675 w 1739455"/>
                <a:gd name="connsiteY130" fmla="*/ 1010031 h 1600200"/>
                <a:gd name="connsiteX131" fmla="*/ 830009 w 1739455"/>
                <a:gd name="connsiteY131" fmla="*/ 1010603 h 1600200"/>
                <a:gd name="connsiteX132" fmla="*/ 830009 w 1739455"/>
                <a:gd name="connsiteY132" fmla="*/ 1010603 h 1600200"/>
                <a:gd name="connsiteX133" fmla="*/ 831342 w 1739455"/>
                <a:gd name="connsiteY133" fmla="*/ 1011079 h 1600200"/>
                <a:gd name="connsiteX134" fmla="*/ 831342 w 1739455"/>
                <a:gd name="connsiteY134" fmla="*/ 1011079 h 1600200"/>
                <a:gd name="connsiteX135" fmla="*/ 832676 w 1739455"/>
                <a:gd name="connsiteY135" fmla="*/ 1011555 h 1600200"/>
                <a:gd name="connsiteX136" fmla="*/ 832676 w 1739455"/>
                <a:gd name="connsiteY136" fmla="*/ 1011555 h 1600200"/>
                <a:gd name="connsiteX137" fmla="*/ 832961 w 1739455"/>
                <a:gd name="connsiteY137" fmla="*/ 1011650 h 1600200"/>
                <a:gd name="connsiteX138" fmla="*/ 835057 w 1739455"/>
                <a:gd name="connsiteY138" fmla="*/ 1012317 h 1600200"/>
                <a:gd name="connsiteX139" fmla="*/ 835343 w 1739455"/>
                <a:gd name="connsiteY139" fmla="*/ 1012412 h 1600200"/>
                <a:gd name="connsiteX140" fmla="*/ 835343 w 1739455"/>
                <a:gd name="connsiteY140" fmla="*/ 1012412 h 1600200"/>
                <a:gd name="connsiteX141" fmla="*/ 836676 w 1739455"/>
                <a:gd name="connsiteY141" fmla="*/ 1012793 h 1600200"/>
                <a:gd name="connsiteX142" fmla="*/ 836676 w 1739455"/>
                <a:gd name="connsiteY142" fmla="*/ 1012793 h 1600200"/>
                <a:gd name="connsiteX143" fmla="*/ 838010 w 1739455"/>
                <a:gd name="connsiteY143" fmla="*/ 1013174 h 1600200"/>
                <a:gd name="connsiteX144" fmla="*/ 838010 w 1739455"/>
                <a:gd name="connsiteY144" fmla="*/ 1013174 h 1600200"/>
                <a:gd name="connsiteX145" fmla="*/ 839438 w 1739455"/>
                <a:gd name="connsiteY145" fmla="*/ 1013460 h 1600200"/>
                <a:gd name="connsiteX146" fmla="*/ 839438 w 1739455"/>
                <a:gd name="connsiteY146" fmla="*/ 1013460 h 1600200"/>
                <a:gd name="connsiteX147" fmla="*/ 840867 w 1739455"/>
                <a:gd name="connsiteY147" fmla="*/ 1013746 h 1600200"/>
                <a:gd name="connsiteX148" fmla="*/ 840867 w 1739455"/>
                <a:gd name="connsiteY148" fmla="*/ 1013746 h 1600200"/>
                <a:gd name="connsiteX149" fmla="*/ 841153 w 1739455"/>
                <a:gd name="connsiteY149" fmla="*/ 1013746 h 1600200"/>
                <a:gd name="connsiteX150" fmla="*/ 843534 w 1739455"/>
                <a:gd name="connsiteY150" fmla="*/ 1014127 h 1600200"/>
                <a:gd name="connsiteX151" fmla="*/ 843820 w 1739455"/>
                <a:gd name="connsiteY151" fmla="*/ 1014127 h 1600200"/>
                <a:gd name="connsiteX152" fmla="*/ 843820 w 1739455"/>
                <a:gd name="connsiteY152" fmla="*/ 1014127 h 1600200"/>
                <a:gd name="connsiteX153" fmla="*/ 845248 w 1739455"/>
                <a:gd name="connsiteY153" fmla="*/ 1014317 h 1600200"/>
                <a:gd name="connsiteX154" fmla="*/ 845248 w 1739455"/>
                <a:gd name="connsiteY154" fmla="*/ 1014317 h 1600200"/>
                <a:gd name="connsiteX155" fmla="*/ 846677 w 1739455"/>
                <a:gd name="connsiteY155" fmla="*/ 1014413 h 1600200"/>
                <a:gd name="connsiteX156" fmla="*/ 846677 w 1739455"/>
                <a:gd name="connsiteY156" fmla="*/ 1014413 h 1600200"/>
                <a:gd name="connsiteX157" fmla="*/ 848106 w 1739455"/>
                <a:gd name="connsiteY157" fmla="*/ 1014508 h 1600200"/>
                <a:gd name="connsiteX158" fmla="*/ 848106 w 1739455"/>
                <a:gd name="connsiteY158" fmla="*/ 1014508 h 1600200"/>
                <a:gd name="connsiteX159" fmla="*/ 848582 w 1739455"/>
                <a:gd name="connsiteY159" fmla="*/ 1014508 h 1600200"/>
                <a:gd name="connsiteX160" fmla="*/ 851726 w 1739455"/>
                <a:gd name="connsiteY160" fmla="*/ 1014603 h 1600200"/>
                <a:gd name="connsiteX161" fmla="*/ 871156 w 1739455"/>
                <a:gd name="connsiteY161" fmla="*/ 1014603 h 1600200"/>
                <a:gd name="connsiteX162" fmla="*/ 878110 w 1739455"/>
                <a:gd name="connsiteY162" fmla="*/ 1014603 h 1600200"/>
                <a:gd name="connsiteX163" fmla="*/ 959072 w 1739455"/>
                <a:gd name="connsiteY163" fmla="*/ 1095566 h 1600200"/>
                <a:gd name="connsiteX164" fmla="*/ 959072 w 1739455"/>
                <a:gd name="connsiteY164" fmla="*/ 1105376 h 1600200"/>
                <a:gd name="connsiteX165" fmla="*/ 959072 w 1739455"/>
                <a:gd name="connsiteY165" fmla="*/ 1106805 h 1600200"/>
                <a:gd name="connsiteX166" fmla="*/ 959072 w 1739455"/>
                <a:gd name="connsiteY166" fmla="*/ 1106805 h 1600200"/>
                <a:gd name="connsiteX167" fmla="*/ 959168 w 1739455"/>
                <a:gd name="connsiteY167" fmla="*/ 1108234 h 1600200"/>
                <a:gd name="connsiteX168" fmla="*/ 959168 w 1739455"/>
                <a:gd name="connsiteY168" fmla="*/ 1108234 h 1600200"/>
                <a:gd name="connsiteX169" fmla="*/ 959263 w 1739455"/>
                <a:gd name="connsiteY169" fmla="*/ 1109663 h 1600200"/>
                <a:gd name="connsiteX170" fmla="*/ 959263 w 1739455"/>
                <a:gd name="connsiteY170" fmla="*/ 1109663 h 1600200"/>
                <a:gd name="connsiteX171" fmla="*/ 959358 w 1739455"/>
                <a:gd name="connsiteY171" fmla="*/ 1111091 h 1600200"/>
                <a:gd name="connsiteX172" fmla="*/ 959358 w 1739455"/>
                <a:gd name="connsiteY172" fmla="*/ 1111091 h 1600200"/>
                <a:gd name="connsiteX173" fmla="*/ 959548 w 1739455"/>
                <a:gd name="connsiteY173" fmla="*/ 1112520 h 1600200"/>
                <a:gd name="connsiteX174" fmla="*/ 959548 w 1739455"/>
                <a:gd name="connsiteY174" fmla="*/ 1112520 h 1600200"/>
                <a:gd name="connsiteX175" fmla="*/ 959739 w 1739455"/>
                <a:gd name="connsiteY175" fmla="*/ 1113949 h 1600200"/>
                <a:gd name="connsiteX176" fmla="*/ 959739 w 1739455"/>
                <a:gd name="connsiteY176" fmla="*/ 1113949 h 1600200"/>
                <a:gd name="connsiteX177" fmla="*/ 959930 w 1739455"/>
                <a:gd name="connsiteY177" fmla="*/ 1115378 h 1600200"/>
                <a:gd name="connsiteX178" fmla="*/ 959930 w 1739455"/>
                <a:gd name="connsiteY178" fmla="*/ 1115378 h 1600200"/>
                <a:gd name="connsiteX179" fmla="*/ 960215 w 1739455"/>
                <a:gd name="connsiteY179" fmla="*/ 1116806 h 1600200"/>
                <a:gd name="connsiteX180" fmla="*/ 960215 w 1739455"/>
                <a:gd name="connsiteY180" fmla="*/ 1116806 h 1600200"/>
                <a:gd name="connsiteX181" fmla="*/ 960501 w 1739455"/>
                <a:gd name="connsiteY181" fmla="*/ 1118235 h 1600200"/>
                <a:gd name="connsiteX182" fmla="*/ 960501 w 1739455"/>
                <a:gd name="connsiteY182" fmla="*/ 1118235 h 1600200"/>
                <a:gd name="connsiteX183" fmla="*/ 960882 w 1739455"/>
                <a:gd name="connsiteY183" fmla="*/ 1119664 h 1600200"/>
                <a:gd name="connsiteX184" fmla="*/ 960882 w 1739455"/>
                <a:gd name="connsiteY184" fmla="*/ 1119664 h 1600200"/>
                <a:gd name="connsiteX185" fmla="*/ 961263 w 1739455"/>
                <a:gd name="connsiteY185" fmla="*/ 1120997 h 1600200"/>
                <a:gd name="connsiteX186" fmla="*/ 961263 w 1739455"/>
                <a:gd name="connsiteY186" fmla="*/ 1120997 h 1600200"/>
                <a:gd name="connsiteX187" fmla="*/ 961644 w 1739455"/>
                <a:gd name="connsiteY187" fmla="*/ 1122331 h 1600200"/>
                <a:gd name="connsiteX188" fmla="*/ 961644 w 1739455"/>
                <a:gd name="connsiteY188" fmla="*/ 1122331 h 1600200"/>
                <a:gd name="connsiteX189" fmla="*/ 962120 w 1739455"/>
                <a:gd name="connsiteY189" fmla="*/ 1123664 h 1600200"/>
                <a:gd name="connsiteX190" fmla="*/ 962120 w 1739455"/>
                <a:gd name="connsiteY190" fmla="*/ 1123664 h 1600200"/>
                <a:gd name="connsiteX191" fmla="*/ 962597 w 1739455"/>
                <a:gd name="connsiteY191" fmla="*/ 1124998 h 1600200"/>
                <a:gd name="connsiteX192" fmla="*/ 962597 w 1739455"/>
                <a:gd name="connsiteY192" fmla="*/ 1124998 h 1600200"/>
                <a:gd name="connsiteX193" fmla="*/ 963073 w 1739455"/>
                <a:gd name="connsiteY193" fmla="*/ 1126331 h 1600200"/>
                <a:gd name="connsiteX194" fmla="*/ 963073 w 1739455"/>
                <a:gd name="connsiteY194" fmla="*/ 1126331 h 1600200"/>
                <a:gd name="connsiteX195" fmla="*/ 963644 w 1739455"/>
                <a:gd name="connsiteY195" fmla="*/ 1127665 h 1600200"/>
                <a:gd name="connsiteX196" fmla="*/ 963644 w 1739455"/>
                <a:gd name="connsiteY196" fmla="*/ 1127665 h 1600200"/>
                <a:gd name="connsiteX197" fmla="*/ 964216 w 1739455"/>
                <a:gd name="connsiteY197" fmla="*/ 1128903 h 1600200"/>
                <a:gd name="connsiteX198" fmla="*/ 964216 w 1739455"/>
                <a:gd name="connsiteY198" fmla="*/ 1128903 h 1600200"/>
                <a:gd name="connsiteX199" fmla="*/ 964787 w 1739455"/>
                <a:gd name="connsiteY199" fmla="*/ 1130141 h 1600200"/>
                <a:gd name="connsiteX200" fmla="*/ 964787 w 1739455"/>
                <a:gd name="connsiteY200" fmla="*/ 1130141 h 1600200"/>
                <a:gd name="connsiteX201" fmla="*/ 965454 w 1739455"/>
                <a:gd name="connsiteY201" fmla="*/ 1131380 h 1600200"/>
                <a:gd name="connsiteX202" fmla="*/ 965454 w 1739455"/>
                <a:gd name="connsiteY202" fmla="*/ 1131380 h 1600200"/>
                <a:gd name="connsiteX203" fmla="*/ 966121 w 1739455"/>
                <a:gd name="connsiteY203" fmla="*/ 1132618 h 1600200"/>
                <a:gd name="connsiteX204" fmla="*/ 966121 w 1739455"/>
                <a:gd name="connsiteY204" fmla="*/ 1132618 h 1600200"/>
                <a:gd name="connsiteX205" fmla="*/ 966788 w 1739455"/>
                <a:gd name="connsiteY205" fmla="*/ 1133856 h 1600200"/>
                <a:gd name="connsiteX206" fmla="*/ 966788 w 1739455"/>
                <a:gd name="connsiteY206" fmla="*/ 1133856 h 1600200"/>
                <a:gd name="connsiteX207" fmla="*/ 967454 w 1739455"/>
                <a:gd name="connsiteY207" fmla="*/ 1135094 h 1600200"/>
                <a:gd name="connsiteX208" fmla="*/ 967454 w 1739455"/>
                <a:gd name="connsiteY208" fmla="*/ 1135094 h 1600200"/>
                <a:gd name="connsiteX209" fmla="*/ 968216 w 1739455"/>
                <a:gd name="connsiteY209" fmla="*/ 1136237 h 1600200"/>
                <a:gd name="connsiteX210" fmla="*/ 968216 w 1739455"/>
                <a:gd name="connsiteY210" fmla="*/ 1136237 h 1600200"/>
                <a:gd name="connsiteX211" fmla="*/ 968978 w 1739455"/>
                <a:gd name="connsiteY211" fmla="*/ 1137380 h 1600200"/>
                <a:gd name="connsiteX212" fmla="*/ 968978 w 1739455"/>
                <a:gd name="connsiteY212" fmla="*/ 1137380 h 1600200"/>
                <a:gd name="connsiteX213" fmla="*/ 969740 w 1739455"/>
                <a:gd name="connsiteY213" fmla="*/ 1138523 h 1600200"/>
                <a:gd name="connsiteX214" fmla="*/ 969740 w 1739455"/>
                <a:gd name="connsiteY214" fmla="*/ 1138523 h 1600200"/>
                <a:gd name="connsiteX215" fmla="*/ 970597 w 1739455"/>
                <a:gd name="connsiteY215" fmla="*/ 1139666 h 1600200"/>
                <a:gd name="connsiteX216" fmla="*/ 970597 w 1739455"/>
                <a:gd name="connsiteY216" fmla="*/ 1139666 h 1600200"/>
                <a:gd name="connsiteX217" fmla="*/ 971455 w 1739455"/>
                <a:gd name="connsiteY217" fmla="*/ 1140809 h 1600200"/>
                <a:gd name="connsiteX218" fmla="*/ 971455 w 1739455"/>
                <a:gd name="connsiteY218" fmla="*/ 1140809 h 1600200"/>
                <a:gd name="connsiteX219" fmla="*/ 972312 w 1739455"/>
                <a:gd name="connsiteY219" fmla="*/ 1141857 h 1600200"/>
                <a:gd name="connsiteX220" fmla="*/ 972312 w 1739455"/>
                <a:gd name="connsiteY220" fmla="*/ 1141857 h 1600200"/>
                <a:gd name="connsiteX221" fmla="*/ 973169 w 1739455"/>
                <a:gd name="connsiteY221" fmla="*/ 1142905 h 1600200"/>
                <a:gd name="connsiteX222" fmla="*/ 973169 w 1739455"/>
                <a:gd name="connsiteY222" fmla="*/ 1142905 h 1600200"/>
                <a:gd name="connsiteX223" fmla="*/ 974122 w 1739455"/>
                <a:gd name="connsiteY223" fmla="*/ 1143953 h 1600200"/>
                <a:gd name="connsiteX224" fmla="*/ 974122 w 1739455"/>
                <a:gd name="connsiteY224" fmla="*/ 1143953 h 1600200"/>
                <a:gd name="connsiteX225" fmla="*/ 975074 w 1739455"/>
                <a:gd name="connsiteY225" fmla="*/ 1145000 h 1600200"/>
                <a:gd name="connsiteX226" fmla="*/ 975074 w 1739455"/>
                <a:gd name="connsiteY226" fmla="*/ 1145000 h 1600200"/>
                <a:gd name="connsiteX227" fmla="*/ 976027 w 1739455"/>
                <a:gd name="connsiteY227" fmla="*/ 1145953 h 1600200"/>
                <a:gd name="connsiteX228" fmla="*/ 976027 w 1739455"/>
                <a:gd name="connsiteY228" fmla="*/ 1145953 h 1600200"/>
                <a:gd name="connsiteX229" fmla="*/ 976979 w 1739455"/>
                <a:gd name="connsiteY229" fmla="*/ 1146905 h 1600200"/>
                <a:gd name="connsiteX230" fmla="*/ 976979 w 1739455"/>
                <a:gd name="connsiteY230" fmla="*/ 1146905 h 1600200"/>
                <a:gd name="connsiteX231" fmla="*/ 978027 w 1739455"/>
                <a:gd name="connsiteY231" fmla="*/ 1147858 h 1600200"/>
                <a:gd name="connsiteX232" fmla="*/ 978027 w 1739455"/>
                <a:gd name="connsiteY232" fmla="*/ 1147858 h 1600200"/>
                <a:gd name="connsiteX233" fmla="*/ 979075 w 1739455"/>
                <a:gd name="connsiteY233" fmla="*/ 1148810 h 1600200"/>
                <a:gd name="connsiteX234" fmla="*/ 979075 w 1739455"/>
                <a:gd name="connsiteY234" fmla="*/ 1148810 h 1600200"/>
                <a:gd name="connsiteX235" fmla="*/ 980122 w 1739455"/>
                <a:gd name="connsiteY235" fmla="*/ 1149668 h 1600200"/>
                <a:gd name="connsiteX236" fmla="*/ 980122 w 1739455"/>
                <a:gd name="connsiteY236" fmla="*/ 1149668 h 1600200"/>
                <a:gd name="connsiteX237" fmla="*/ 981170 w 1739455"/>
                <a:gd name="connsiteY237" fmla="*/ 1150525 h 1600200"/>
                <a:gd name="connsiteX238" fmla="*/ 981170 w 1739455"/>
                <a:gd name="connsiteY238" fmla="*/ 1150525 h 1600200"/>
                <a:gd name="connsiteX239" fmla="*/ 982218 w 1739455"/>
                <a:gd name="connsiteY239" fmla="*/ 1151382 h 1600200"/>
                <a:gd name="connsiteX240" fmla="*/ 982218 w 1739455"/>
                <a:gd name="connsiteY240" fmla="*/ 1151382 h 1600200"/>
                <a:gd name="connsiteX241" fmla="*/ 983361 w 1739455"/>
                <a:gd name="connsiteY241" fmla="*/ 1152239 h 1600200"/>
                <a:gd name="connsiteX242" fmla="*/ 983361 w 1739455"/>
                <a:gd name="connsiteY242" fmla="*/ 1152239 h 1600200"/>
                <a:gd name="connsiteX243" fmla="*/ 984504 w 1739455"/>
                <a:gd name="connsiteY243" fmla="*/ 1153001 h 1600200"/>
                <a:gd name="connsiteX244" fmla="*/ 984504 w 1739455"/>
                <a:gd name="connsiteY244" fmla="*/ 1153001 h 1600200"/>
                <a:gd name="connsiteX245" fmla="*/ 985647 w 1739455"/>
                <a:gd name="connsiteY245" fmla="*/ 1153763 h 1600200"/>
                <a:gd name="connsiteX246" fmla="*/ 985647 w 1739455"/>
                <a:gd name="connsiteY246" fmla="*/ 1153763 h 1600200"/>
                <a:gd name="connsiteX247" fmla="*/ 986790 w 1739455"/>
                <a:gd name="connsiteY247" fmla="*/ 1154525 h 1600200"/>
                <a:gd name="connsiteX248" fmla="*/ 986790 w 1739455"/>
                <a:gd name="connsiteY248" fmla="*/ 1154525 h 1600200"/>
                <a:gd name="connsiteX249" fmla="*/ 988028 w 1739455"/>
                <a:gd name="connsiteY249" fmla="*/ 1155192 h 1600200"/>
                <a:gd name="connsiteX250" fmla="*/ 988028 w 1739455"/>
                <a:gd name="connsiteY250" fmla="*/ 1155192 h 1600200"/>
                <a:gd name="connsiteX251" fmla="*/ 989267 w 1739455"/>
                <a:gd name="connsiteY251" fmla="*/ 1155859 h 1600200"/>
                <a:gd name="connsiteX252" fmla="*/ 989267 w 1739455"/>
                <a:gd name="connsiteY252" fmla="*/ 1155859 h 1600200"/>
                <a:gd name="connsiteX253" fmla="*/ 990505 w 1739455"/>
                <a:gd name="connsiteY253" fmla="*/ 1156526 h 1600200"/>
                <a:gd name="connsiteX254" fmla="*/ 990505 w 1739455"/>
                <a:gd name="connsiteY254" fmla="*/ 1156526 h 1600200"/>
                <a:gd name="connsiteX255" fmla="*/ 991743 w 1739455"/>
                <a:gd name="connsiteY255" fmla="*/ 1157192 h 1600200"/>
                <a:gd name="connsiteX256" fmla="*/ 991743 w 1739455"/>
                <a:gd name="connsiteY256" fmla="*/ 1157192 h 1600200"/>
                <a:gd name="connsiteX257" fmla="*/ 992981 w 1739455"/>
                <a:gd name="connsiteY257" fmla="*/ 1157764 h 1600200"/>
                <a:gd name="connsiteX258" fmla="*/ 992981 w 1739455"/>
                <a:gd name="connsiteY258" fmla="*/ 1157764 h 1600200"/>
                <a:gd name="connsiteX259" fmla="*/ 994220 w 1739455"/>
                <a:gd name="connsiteY259" fmla="*/ 1158335 h 1600200"/>
                <a:gd name="connsiteX260" fmla="*/ 994220 w 1739455"/>
                <a:gd name="connsiteY260" fmla="*/ 1158335 h 1600200"/>
                <a:gd name="connsiteX261" fmla="*/ 995553 w 1739455"/>
                <a:gd name="connsiteY261" fmla="*/ 1158907 h 1600200"/>
                <a:gd name="connsiteX262" fmla="*/ 995553 w 1739455"/>
                <a:gd name="connsiteY262" fmla="*/ 1158907 h 1600200"/>
                <a:gd name="connsiteX263" fmla="*/ 996887 w 1739455"/>
                <a:gd name="connsiteY263" fmla="*/ 1159383 h 1600200"/>
                <a:gd name="connsiteX264" fmla="*/ 996887 w 1739455"/>
                <a:gd name="connsiteY264" fmla="*/ 1159383 h 1600200"/>
                <a:gd name="connsiteX265" fmla="*/ 998220 w 1739455"/>
                <a:gd name="connsiteY265" fmla="*/ 1159859 h 1600200"/>
                <a:gd name="connsiteX266" fmla="*/ 998220 w 1739455"/>
                <a:gd name="connsiteY266" fmla="*/ 1159859 h 1600200"/>
                <a:gd name="connsiteX267" fmla="*/ 999554 w 1739455"/>
                <a:gd name="connsiteY267" fmla="*/ 1160336 h 1600200"/>
                <a:gd name="connsiteX268" fmla="*/ 999554 w 1739455"/>
                <a:gd name="connsiteY268" fmla="*/ 1160336 h 1600200"/>
                <a:gd name="connsiteX269" fmla="*/ 1000887 w 1739455"/>
                <a:gd name="connsiteY269" fmla="*/ 1160717 h 1600200"/>
                <a:gd name="connsiteX270" fmla="*/ 1000887 w 1739455"/>
                <a:gd name="connsiteY270" fmla="*/ 1160717 h 1600200"/>
                <a:gd name="connsiteX271" fmla="*/ 1002221 w 1739455"/>
                <a:gd name="connsiteY271" fmla="*/ 1161098 h 1600200"/>
                <a:gd name="connsiteX272" fmla="*/ 1002221 w 1739455"/>
                <a:gd name="connsiteY272" fmla="*/ 1161098 h 1600200"/>
                <a:gd name="connsiteX273" fmla="*/ 1003554 w 1739455"/>
                <a:gd name="connsiteY273" fmla="*/ 1161479 h 1600200"/>
                <a:gd name="connsiteX274" fmla="*/ 1003554 w 1739455"/>
                <a:gd name="connsiteY274" fmla="*/ 1161479 h 1600200"/>
                <a:gd name="connsiteX275" fmla="*/ 1004983 w 1739455"/>
                <a:gd name="connsiteY275" fmla="*/ 1161764 h 1600200"/>
                <a:gd name="connsiteX276" fmla="*/ 1004983 w 1739455"/>
                <a:gd name="connsiteY276" fmla="*/ 1161764 h 1600200"/>
                <a:gd name="connsiteX277" fmla="*/ 1006412 w 1739455"/>
                <a:gd name="connsiteY277" fmla="*/ 1162050 h 1600200"/>
                <a:gd name="connsiteX278" fmla="*/ 1006412 w 1739455"/>
                <a:gd name="connsiteY278" fmla="*/ 1162050 h 1600200"/>
                <a:gd name="connsiteX279" fmla="*/ 1007840 w 1739455"/>
                <a:gd name="connsiteY279" fmla="*/ 1162336 h 1600200"/>
                <a:gd name="connsiteX280" fmla="*/ 1007840 w 1739455"/>
                <a:gd name="connsiteY280" fmla="*/ 1162336 h 1600200"/>
                <a:gd name="connsiteX281" fmla="*/ 1009269 w 1739455"/>
                <a:gd name="connsiteY281" fmla="*/ 1162526 h 1600200"/>
                <a:gd name="connsiteX282" fmla="*/ 1009269 w 1739455"/>
                <a:gd name="connsiteY282" fmla="*/ 1162526 h 1600200"/>
                <a:gd name="connsiteX283" fmla="*/ 1010698 w 1739455"/>
                <a:gd name="connsiteY283" fmla="*/ 1162717 h 1600200"/>
                <a:gd name="connsiteX284" fmla="*/ 1010698 w 1739455"/>
                <a:gd name="connsiteY284" fmla="*/ 1162717 h 1600200"/>
                <a:gd name="connsiteX285" fmla="*/ 1012127 w 1739455"/>
                <a:gd name="connsiteY285" fmla="*/ 1162812 h 1600200"/>
                <a:gd name="connsiteX286" fmla="*/ 1012127 w 1739455"/>
                <a:gd name="connsiteY286" fmla="*/ 1162812 h 1600200"/>
                <a:gd name="connsiteX287" fmla="*/ 1013555 w 1739455"/>
                <a:gd name="connsiteY287" fmla="*/ 1162907 h 1600200"/>
                <a:gd name="connsiteX288" fmla="*/ 1013555 w 1739455"/>
                <a:gd name="connsiteY288" fmla="*/ 1162907 h 1600200"/>
                <a:gd name="connsiteX289" fmla="*/ 1014031 w 1739455"/>
                <a:gd name="connsiteY289" fmla="*/ 1162907 h 1600200"/>
                <a:gd name="connsiteX290" fmla="*/ 1017175 w 1739455"/>
                <a:gd name="connsiteY290" fmla="*/ 1163003 h 1600200"/>
                <a:gd name="connsiteX291" fmla="*/ 1047560 w 1739455"/>
                <a:gd name="connsiteY291" fmla="*/ 1163003 h 1600200"/>
                <a:gd name="connsiteX292" fmla="*/ 1199483 w 1739455"/>
                <a:gd name="connsiteY292" fmla="*/ 1163003 h 1600200"/>
                <a:gd name="connsiteX293" fmla="*/ 1280446 w 1739455"/>
                <a:gd name="connsiteY293" fmla="*/ 1243965 h 1600200"/>
                <a:gd name="connsiteX294" fmla="*/ 1280446 w 1739455"/>
                <a:gd name="connsiteY294" fmla="*/ 1375886 h 1600200"/>
                <a:gd name="connsiteX295" fmla="*/ 1280446 w 1739455"/>
                <a:gd name="connsiteY295" fmla="*/ 1539431 h 1600200"/>
                <a:gd name="connsiteX296" fmla="*/ 1280446 w 1739455"/>
                <a:gd name="connsiteY296" fmla="*/ 1542574 h 1600200"/>
                <a:gd name="connsiteX297" fmla="*/ 1338072 w 1739455"/>
                <a:gd name="connsiteY297" fmla="*/ 1600200 h 1600200"/>
                <a:gd name="connsiteX298" fmla="*/ 1358075 w 1739455"/>
                <a:gd name="connsiteY298" fmla="*/ 1600200 h 1600200"/>
                <a:gd name="connsiteX299" fmla="*/ 1415701 w 1739455"/>
                <a:gd name="connsiteY299" fmla="*/ 1542574 h 1600200"/>
                <a:gd name="connsiteX300" fmla="*/ 1415701 w 1739455"/>
                <a:gd name="connsiteY300" fmla="*/ 1534477 h 1600200"/>
                <a:gd name="connsiteX301" fmla="*/ 1496663 w 1739455"/>
                <a:gd name="connsiteY301" fmla="*/ 1453515 h 1600200"/>
                <a:gd name="connsiteX302" fmla="*/ 1527239 w 1739455"/>
                <a:gd name="connsiteY302" fmla="*/ 1453515 h 1600200"/>
                <a:gd name="connsiteX303" fmla="*/ 1584865 w 1739455"/>
                <a:gd name="connsiteY303" fmla="*/ 1395889 h 1600200"/>
                <a:gd name="connsiteX304" fmla="*/ 1584865 w 1739455"/>
                <a:gd name="connsiteY304" fmla="*/ 1375886 h 1600200"/>
                <a:gd name="connsiteX305" fmla="*/ 1546765 w 1739455"/>
                <a:gd name="connsiteY305" fmla="*/ 1321689 h 1600200"/>
                <a:gd name="connsiteX306" fmla="*/ 1477518 w 1739455"/>
                <a:gd name="connsiteY306" fmla="*/ 1318070 h 1600200"/>
                <a:gd name="connsiteX307" fmla="*/ 1429988 w 1739455"/>
                <a:gd name="connsiteY307" fmla="*/ 1231487 h 1600200"/>
                <a:gd name="connsiteX308" fmla="*/ 1498759 w 1739455"/>
                <a:gd name="connsiteY308" fmla="*/ 1164527 h 1600200"/>
                <a:gd name="connsiteX309" fmla="*/ 1681829 w 1739455"/>
                <a:gd name="connsiteY309" fmla="*/ 1164527 h 1600200"/>
                <a:gd name="connsiteX310" fmla="*/ 1739456 w 1739455"/>
                <a:gd name="connsiteY310" fmla="*/ 1106900 h 1600200"/>
                <a:gd name="connsiteX311" fmla="*/ 1739456 w 1739455"/>
                <a:gd name="connsiteY311" fmla="*/ 1086898 h 1600200"/>
                <a:gd name="connsiteX312" fmla="*/ 1681829 w 1739455"/>
                <a:gd name="connsiteY312" fmla="*/ 1029272 h 1600200"/>
                <a:gd name="connsiteX313" fmla="*/ 1498854 w 1739455"/>
                <a:gd name="connsiteY313" fmla="*/ 1029272 h 1600200"/>
                <a:gd name="connsiteX314" fmla="*/ 1417892 w 1739455"/>
                <a:gd name="connsiteY314" fmla="*/ 948309 h 1600200"/>
                <a:gd name="connsiteX315" fmla="*/ 1417892 w 1739455"/>
                <a:gd name="connsiteY315" fmla="*/ 942594 h 1600200"/>
                <a:gd name="connsiteX316" fmla="*/ 1360265 w 1739455"/>
                <a:gd name="connsiteY316" fmla="*/ 884968 h 1600200"/>
                <a:gd name="connsiteX317" fmla="*/ 1186148 w 1739455"/>
                <a:gd name="connsiteY317" fmla="*/ 884968 h 1600200"/>
                <a:gd name="connsiteX318" fmla="*/ 1105186 w 1739455"/>
                <a:gd name="connsiteY318" fmla="*/ 804005 h 1600200"/>
                <a:gd name="connsiteX319" fmla="*/ 1105186 w 1739455"/>
                <a:gd name="connsiteY319" fmla="*/ 646176 h 1600200"/>
                <a:gd name="connsiteX320" fmla="*/ 1097089 w 1739455"/>
                <a:gd name="connsiteY320" fmla="*/ 616839 h 1600200"/>
                <a:gd name="connsiteX321" fmla="*/ 1096423 w 1739455"/>
                <a:gd name="connsiteY321" fmla="*/ 615696 h 1600200"/>
                <a:gd name="connsiteX322" fmla="*/ 1046417 w 1739455"/>
                <a:gd name="connsiteY322" fmla="*/ 586550 h 1600200"/>
                <a:gd name="connsiteX323" fmla="*/ 1024128 w 1739455"/>
                <a:gd name="connsiteY323" fmla="*/ 586550 h 1600200"/>
                <a:gd name="connsiteX324" fmla="*/ 943165 w 1739455"/>
                <a:gd name="connsiteY324" fmla="*/ 505587 h 1600200"/>
                <a:gd name="connsiteX325" fmla="*/ 943165 w 1739455"/>
                <a:gd name="connsiteY325" fmla="*/ 505206 h 1600200"/>
                <a:gd name="connsiteX326" fmla="*/ 885539 w 1739455"/>
                <a:gd name="connsiteY326" fmla="*/ 446818 h 1600200"/>
                <a:gd name="connsiteX327" fmla="*/ 844772 w 1739455"/>
                <a:gd name="connsiteY327" fmla="*/ 445580 h 1600200"/>
                <a:gd name="connsiteX328" fmla="*/ 795242 w 1739455"/>
                <a:gd name="connsiteY328" fmla="*/ 388525 h 1600200"/>
                <a:gd name="connsiteX329" fmla="*/ 795242 w 1739455"/>
                <a:gd name="connsiteY329" fmla="*/ 368522 h 1600200"/>
                <a:gd name="connsiteX330" fmla="*/ 852869 w 1739455"/>
                <a:gd name="connsiteY330" fmla="*/ 310896 h 1600200"/>
                <a:gd name="connsiteX331" fmla="*/ 952119 w 1739455"/>
                <a:gd name="connsiteY331" fmla="*/ 310896 h 1600200"/>
                <a:gd name="connsiteX332" fmla="*/ 951167 w 1739455"/>
                <a:gd name="connsiteY332" fmla="*/ 57626 h 1600200"/>
                <a:gd name="connsiteX333" fmla="*/ 893540 w 1739455"/>
                <a:gd name="connsiteY333" fmla="*/ 0 h 1600200"/>
                <a:gd name="connsiteX334" fmla="*/ 214598 w 1739455"/>
                <a:gd name="connsiteY334" fmla="*/ 0 h 1600200"/>
                <a:gd name="connsiteX335" fmla="*/ 157353 w 1739455"/>
                <a:gd name="connsiteY335" fmla="*/ 51149 h 1600200"/>
                <a:gd name="connsiteX336" fmla="*/ 157353 w 1739455"/>
                <a:gd name="connsiteY336" fmla="*/ 93059 h 1600200"/>
                <a:gd name="connsiteX337" fmla="*/ 99727 w 1739455"/>
                <a:gd name="connsiteY337" fmla="*/ 150686 h 1600200"/>
                <a:gd name="connsiteX338" fmla="*/ 0 w 1739455"/>
                <a:gd name="connsiteY338" fmla="*/ 150686 h 1600200"/>
                <a:gd name="connsiteX339" fmla="*/ 476 w 1739455"/>
                <a:gd name="connsiteY339" fmla="*/ 514921 h 1600200"/>
                <a:gd name="connsiteX340" fmla="*/ 476 w 1739455"/>
                <a:gd name="connsiteY340" fmla="*/ 514921 h 1600200"/>
                <a:gd name="connsiteX341" fmla="*/ 959358 w 1739455"/>
                <a:gd name="connsiteY341" fmla="*/ 1105281 h 1600200"/>
                <a:gd name="connsiteX342" fmla="*/ 959358 w 1739455"/>
                <a:gd name="connsiteY342" fmla="*/ 1105281 h 1600200"/>
                <a:gd name="connsiteX343" fmla="*/ 959358 w 1739455"/>
                <a:gd name="connsiteY343" fmla="*/ 1105281 h 1600200"/>
                <a:gd name="connsiteX344" fmla="*/ 959358 w 1739455"/>
                <a:gd name="connsiteY344" fmla="*/ 1105281 h 1600200"/>
                <a:gd name="connsiteX345" fmla="*/ 486156 w 1739455"/>
                <a:gd name="connsiteY345" fmla="*/ 672655 h 1600200"/>
                <a:gd name="connsiteX346" fmla="*/ 486156 w 1739455"/>
                <a:gd name="connsiteY346" fmla="*/ 672655 h 1600200"/>
                <a:gd name="connsiteX347" fmla="*/ 486156 w 1739455"/>
                <a:gd name="connsiteY347" fmla="*/ 672655 h 1600200"/>
                <a:gd name="connsiteX348" fmla="*/ 486156 w 1739455"/>
                <a:gd name="connsiteY348" fmla="*/ 672655 h 1600200"/>
                <a:gd name="connsiteX349" fmla="*/ 647033 w 1739455"/>
                <a:gd name="connsiteY349" fmla="*/ 814769 h 1600200"/>
                <a:gd name="connsiteX350" fmla="*/ 647033 w 1739455"/>
                <a:gd name="connsiteY350" fmla="*/ 814769 h 1600200"/>
                <a:gd name="connsiteX351" fmla="*/ 647033 w 1739455"/>
                <a:gd name="connsiteY351" fmla="*/ 814769 h 1600200"/>
                <a:gd name="connsiteX352" fmla="*/ 647033 w 1739455"/>
                <a:gd name="connsiteY352" fmla="*/ 814769 h 1600200"/>
                <a:gd name="connsiteX353" fmla="*/ 793813 w 1739455"/>
                <a:gd name="connsiteY353" fmla="*/ 956881 h 1600200"/>
                <a:gd name="connsiteX354" fmla="*/ 793813 w 1739455"/>
                <a:gd name="connsiteY354" fmla="*/ 956881 h 1600200"/>
                <a:gd name="connsiteX355" fmla="*/ 793813 w 1739455"/>
                <a:gd name="connsiteY355" fmla="*/ 956881 h 16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Lst>
              <a:rect l="l" t="t" r="r" b="b"/>
              <a:pathLst>
                <a:path w="1739455" h="1600200">
                  <a:moveTo>
                    <a:pt x="476" y="514921"/>
                  </a:moveTo>
                  <a:cubicBezTo>
                    <a:pt x="0" y="531686"/>
                    <a:pt x="10001" y="442722"/>
                    <a:pt x="48006" y="442722"/>
                  </a:cubicBezTo>
                  <a:lnTo>
                    <a:pt x="234791" y="442722"/>
                  </a:lnTo>
                  <a:cubicBezTo>
                    <a:pt x="271939" y="443389"/>
                    <a:pt x="319373" y="430435"/>
                    <a:pt x="319373" y="508063"/>
                  </a:cubicBezTo>
                  <a:lnTo>
                    <a:pt x="319373" y="527018"/>
                  </a:lnTo>
                  <a:cubicBezTo>
                    <a:pt x="319373" y="558737"/>
                    <a:pt x="345281" y="584645"/>
                    <a:pt x="377000" y="584645"/>
                  </a:cubicBezTo>
                  <a:lnTo>
                    <a:pt x="405098" y="584645"/>
                  </a:lnTo>
                  <a:cubicBezTo>
                    <a:pt x="449675" y="584645"/>
                    <a:pt x="486061" y="621030"/>
                    <a:pt x="486061" y="665607"/>
                  </a:cubicBezTo>
                  <a:lnTo>
                    <a:pt x="486061" y="672751"/>
                  </a:lnTo>
                  <a:lnTo>
                    <a:pt x="486061" y="674275"/>
                  </a:lnTo>
                  <a:lnTo>
                    <a:pt x="486061" y="674275"/>
                  </a:lnTo>
                  <a:lnTo>
                    <a:pt x="486156" y="675704"/>
                  </a:lnTo>
                  <a:lnTo>
                    <a:pt x="486156" y="675704"/>
                  </a:lnTo>
                  <a:lnTo>
                    <a:pt x="486251" y="677132"/>
                  </a:lnTo>
                  <a:lnTo>
                    <a:pt x="486251" y="677132"/>
                  </a:lnTo>
                  <a:lnTo>
                    <a:pt x="486346" y="678561"/>
                  </a:lnTo>
                  <a:lnTo>
                    <a:pt x="486346" y="678561"/>
                  </a:lnTo>
                  <a:lnTo>
                    <a:pt x="486537" y="679990"/>
                  </a:lnTo>
                  <a:lnTo>
                    <a:pt x="486537" y="679990"/>
                  </a:lnTo>
                  <a:lnTo>
                    <a:pt x="486728" y="681419"/>
                  </a:lnTo>
                  <a:lnTo>
                    <a:pt x="486728" y="681419"/>
                  </a:lnTo>
                  <a:lnTo>
                    <a:pt x="486918" y="682847"/>
                  </a:lnTo>
                  <a:lnTo>
                    <a:pt x="486918" y="682847"/>
                  </a:lnTo>
                  <a:cubicBezTo>
                    <a:pt x="489395" y="697039"/>
                    <a:pt x="497586" y="709994"/>
                    <a:pt x="509206" y="718852"/>
                  </a:cubicBezTo>
                  <a:lnTo>
                    <a:pt x="509206" y="718852"/>
                  </a:lnTo>
                  <a:lnTo>
                    <a:pt x="510350" y="719709"/>
                  </a:lnTo>
                  <a:lnTo>
                    <a:pt x="510350" y="719709"/>
                  </a:lnTo>
                  <a:lnTo>
                    <a:pt x="511493" y="720471"/>
                  </a:lnTo>
                  <a:lnTo>
                    <a:pt x="511493" y="720471"/>
                  </a:lnTo>
                  <a:lnTo>
                    <a:pt x="512636" y="721233"/>
                  </a:lnTo>
                  <a:lnTo>
                    <a:pt x="512636" y="721233"/>
                  </a:lnTo>
                  <a:lnTo>
                    <a:pt x="513779" y="721995"/>
                  </a:lnTo>
                  <a:lnTo>
                    <a:pt x="513779" y="721995"/>
                  </a:lnTo>
                  <a:lnTo>
                    <a:pt x="514350" y="722281"/>
                  </a:lnTo>
                  <a:cubicBezTo>
                    <a:pt x="514826" y="722567"/>
                    <a:pt x="515207" y="722757"/>
                    <a:pt x="515684" y="723043"/>
                  </a:cubicBezTo>
                  <a:lnTo>
                    <a:pt x="516255" y="723329"/>
                  </a:lnTo>
                  <a:lnTo>
                    <a:pt x="516255" y="723329"/>
                  </a:lnTo>
                  <a:lnTo>
                    <a:pt x="517493" y="723995"/>
                  </a:lnTo>
                  <a:lnTo>
                    <a:pt x="517493" y="723995"/>
                  </a:lnTo>
                  <a:lnTo>
                    <a:pt x="518731" y="724662"/>
                  </a:lnTo>
                  <a:lnTo>
                    <a:pt x="518731" y="724662"/>
                  </a:lnTo>
                  <a:lnTo>
                    <a:pt x="519970" y="725234"/>
                  </a:lnTo>
                  <a:lnTo>
                    <a:pt x="519970" y="725234"/>
                  </a:lnTo>
                  <a:cubicBezTo>
                    <a:pt x="520351" y="725424"/>
                    <a:pt x="520827" y="725614"/>
                    <a:pt x="521208" y="725805"/>
                  </a:cubicBezTo>
                  <a:lnTo>
                    <a:pt x="521208" y="725805"/>
                  </a:lnTo>
                  <a:lnTo>
                    <a:pt x="522542" y="726377"/>
                  </a:lnTo>
                  <a:lnTo>
                    <a:pt x="522542" y="726377"/>
                  </a:lnTo>
                  <a:lnTo>
                    <a:pt x="523875" y="726853"/>
                  </a:lnTo>
                  <a:lnTo>
                    <a:pt x="523875" y="726853"/>
                  </a:lnTo>
                  <a:lnTo>
                    <a:pt x="525209" y="727329"/>
                  </a:lnTo>
                  <a:lnTo>
                    <a:pt x="525209" y="727329"/>
                  </a:lnTo>
                  <a:lnTo>
                    <a:pt x="525494" y="727424"/>
                  </a:lnTo>
                  <a:cubicBezTo>
                    <a:pt x="526256" y="727615"/>
                    <a:pt x="526828" y="727805"/>
                    <a:pt x="527590" y="728091"/>
                  </a:cubicBezTo>
                  <a:lnTo>
                    <a:pt x="527876" y="728186"/>
                  </a:lnTo>
                  <a:lnTo>
                    <a:pt x="527876" y="728186"/>
                  </a:lnTo>
                  <a:lnTo>
                    <a:pt x="529209" y="728567"/>
                  </a:lnTo>
                  <a:lnTo>
                    <a:pt x="529209" y="728567"/>
                  </a:lnTo>
                  <a:lnTo>
                    <a:pt x="530543" y="728948"/>
                  </a:lnTo>
                  <a:lnTo>
                    <a:pt x="530543" y="728948"/>
                  </a:lnTo>
                  <a:lnTo>
                    <a:pt x="531971" y="729234"/>
                  </a:lnTo>
                  <a:lnTo>
                    <a:pt x="531971" y="729234"/>
                  </a:lnTo>
                  <a:cubicBezTo>
                    <a:pt x="532447" y="729329"/>
                    <a:pt x="532924" y="729425"/>
                    <a:pt x="533400" y="729520"/>
                  </a:cubicBezTo>
                  <a:lnTo>
                    <a:pt x="533400" y="729520"/>
                  </a:lnTo>
                  <a:lnTo>
                    <a:pt x="533686" y="729520"/>
                  </a:lnTo>
                  <a:cubicBezTo>
                    <a:pt x="534543" y="729615"/>
                    <a:pt x="535210" y="729805"/>
                    <a:pt x="536067" y="729901"/>
                  </a:cubicBezTo>
                  <a:lnTo>
                    <a:pt x="536353" y="729901"/>
                  </a:lnTo>
                  <a:lnTo>
                    <a:pt x="536353" y="729901"/>
                  </a:lnTo>
                  <a:lnTo>
                    <a:pt x="537781" y="730091"/>
                  </a:lnTo>
                  <a:lnTo>
                    <a:pt x="537781" y="730091"/>
                  </a:lnTo>
                  <a:lnTo>
                    <a:pt x="539210" y="730187"/>
                  </a:lnTo>
                  <a:lnTo>
                    <a:pt x="539210" y="730187"/>
                  </a:lnTo>
                  <a:lnTo>
                    <a:pt x="540639" y="730282"/>
                  </a:lnTo>
                  <a:lnTo>
                    <a:pt x="540639" y="730282"/>
                  </a:lnTo>
                  <a:lnTo>
                    <a:pt x="541115" y="730282"/>
                  </a:lnTo>
                  <a:cubicBezTo>
                    <a:pt x="542258" y="730282"/>
                    <a:pt x="543115" y="730377"/>
                    <a:pt x="544259" y="730377"/>
                  </a:cubicBezTo>
                  <a:lnTo>
                    <a:pt x="563594" y="730377"/>
                  </a:lnTo>
                  <a:lnTo>
                    <a:pt x="565880" y="730377"/>
                  </a:lnTo>
                  <a:cubicBezTo>
                    <a:pt x="610457" y="730377"/>
                    <a:pt x="646843" y="766763"/>
                    <a:pt x="646843" y="811339"/>
                  </a:cubicBezTo>
                  <a:lnTo>
                    <a:pt x="646843" y="814864"/>
                  </a:lnTo>
                  <a:lnTo>
                    <a:pt x="646843" y="816388"/>
                  </a:lnTo>
                  <a:lnTo>
                    <a:pt x="646843" y="816388"/>
                  </a:lnTo>
                  <a:lnTo>
                    <a:pt x="646938" y="817817"/>
                  </a:lnTo>
                  <a:lnTo>
                    <a:pt x="646938" y="817817"/>
                  </a:lnTo>
                  <a:lnTo>
                    <a:pt x="647033" y="819245"/>
                  </a:lnTo>
                  <a:lnTo>
                    <a:pt x="647033" y="819245"/>
                  </a:lnTo>
                  <a:lnTo>
                    <a:pt x="647129" y="820674"/>
                  </a:lnTo>
                  <a:lnTo>
                    <a:pt x="647129" y="820674"/>
                  </a:lnTo>
                  <a:lnTo>
                    <a:pt x="647319" y="822103"/>
                  </a:lnTo>
                  <a:lnTo>
                    <a:pt x="647319" y="822103"/>
                  </a:lnTo>
                  <a:lnTo>
                    <a:pt x="647510" y="823531"/>
                  </a:lnTo>
                  <a:lnTo>
                    <a:pt x="647510" y="823531"/>
                  </a:lnTo>
                  <a:lnTo>
                    <a:pt x="647795" y="824960"/>
                  </a:lnTo>
                  <a:lnTo>
                    <a:pt x="647795" y="824960"/>
                  </a:lnTo>
                  <a:cubicBezTo>
                    <a:pt x="647890" y="825437"/>
                    <a:pt x="647986" y="825913"/>
                    <a:pt x="648081" y="826389"/>
                  </a:cubicBezTo>
                  <a:lnTo>
                    <a:pt x="648081" y="826389"/>
                  </a:lnTo>
                  <a:lnTo>
                    <a:pt x="648367" y="827818"/>
                  </a:lnTo>
                  <a:lnTo>
                    <a:pt x="648367" y="827818"/>
                  </a:lnTo>
                  <a:lnTo>
                    <a:pt x="648748" y="829247"/>
                  </a:lnTo>
                  <a:lnTo>
                    <a:pt x="648748" y="829247"/>
                  </a:lnTo>
                  <a:cubicBezTo>
                    <a:pt x="654939" y="852392"/>
                    <a:pt x="675227" y="870204"/>
                    <a:pt x="700088" y="872300"/>
                  </a:cubicBezTo>
                  <a:lnTo>
                    <a:pt x="700088" y="872300"/>
                  </a:lnTo>
                  <a:lnTo>
                    <a:pt x="701516" y="872395"/>
                  </a:lnTo>
                  <a:lnTo>
                    <a:pt x="701516" y="872395"/>
                  </a:lnTo>
                  <a:lnTo>
                    <a:pt x="701993" y="872395"/>
                  </a:lnTo>
                  <a:cubicBezTo>
                    <a:pt x="703136" y="872395"/>
                    <a:pt x="703993" y="872490"/>
                    <a:pt x="705136" y="872490"/>
                  </a:cubicBezTo>
                  <a:lnTo>
                    <a:pt x="712565" y="872490"/>
                  </a:lnTo>
                  <a:cubicBezTo>
                    <a:pt x="757142" y="872490"/>
                    <a:pt x="793528" y="908876"/>
                    <a:pt x="793528" y="953453"/>
                  </a:cubicBezTo>
                  <a:lnTo>
                    <a:pt x="793528" y="956977"/>
                  </a:lnTo>
                  <a:lnTo>
                    <a:pt x="793528" y="958501"/>
                  </a:lnTo>
                  <a:lnTo>
                    <a:pt x="793528" y="958501"/>
                  </a:lnTo>
                  <a:lnTo>
                    <a:pt x="793623" y="959930"/>
                  </a:lnTo>
                  <a:lnTo>
                    <a:pt x="793623" y="959930"/>
                  </a:lnTo>
                  <a:lnTo>
                    <a:pt x="793718" y="961358"/>
                  </a:lnTo>
                  <a:lnTo>
                    <a:pt x="793718" y="961358"/>
                  </a:lnTo>
                  <a:lnTo>
                    <a:pt x="793813" y="962787"/>
                  </a:lnTo>
                  <a:lnTo>
                    <a:pt x="793813" y="962787"/>
                  </a:lnTo>
                  <a:lnTo>
                    <a:pt x="794004" y="964216"/>
                  </a:lnTo>
                  <a:lnTo>
                    <a:pt x="794004" y="964216"/>
                  </a:lnTo>
                  <a:lnTo>
                    <a:pt x="794195" y="965645"/>
                  </a:lnTo>
                  <a:lnTo>
                    <a:pt x="794195" y="965645"/>
                  </a:lnTo>
                  <a:cubicBezTo>
                    <a:pt x="797147" y="983361"/>
                    <a:pt x="807530" y="998315"/>
                    <a:pt x="823151" y="1007269"/>
                  </a:cubicBezTo>
                  <a:lnTo>
                    <a:pt x="823722" y="1007555"/>
                  </a:lnTo>
                  <a:lnTo>
                    <a:pt x="823722" y="1007555"/>
                  </a:lnTo>
                  <a:lnTo>
                    <a:pt x="824960" y="1008221"/>
                  </a:lnTo>
                  <a:lnTo>
                    <a:pt x="824960" y="1008221"/>
                  </a:lnTo>
                  <a:lnTo>
                    <a:pt x="826198" y="1008888"/>
                  </a:lnTo>
                  <a:lnTo>
                    <a:pt x="826198" y="1008888"/>
                  </a:lnTo>
                  <a:lnTo>
                    <a:pt x="827437" y="1009460"/>
                  </a:lnTo>
                  <a:lnTo>
                    <a:pt x="827437" y="1009460"/>
                  </a:lnTo>
                  <a:cubicBezTo>
                    <a:pt x="827818" y="1009650"/>
                    <a:pt x="828294" y="1009841"/>
                    <a:pt x="828675" y="1010031"/>
                  </a:cubicBezTo>
                  <a:lnTo>
                    <a:pt x="828675" y="1010031"/>
                  </a:lnTo>
                  <a:lnTo>
                    <a:pt x="830009" y="1010603"/>
                  </a:lnTo>
                  <a:lnTo>
                    <a:pt x="830009" y="1010603"/>
                  </a:lnTo>
                  <a:lnTo>
                    <a:pt x="831342" y="1011079"/>
                  </a:lnTo>
                  <a:lnTo>
                    <a:pt x="831342" y="1011079"/>
                  </a:lnTo>
                  <a:lnTo>
                    <a:pt x="832676" y="1011555"/>
                  </a:lnTo>
                  <a:lnTo>
                    <a:pt x="832676" y="1011555"/>
                  </a:lnTo>
                  <a:lnTo>
                    <a:pt x="832961" y="1011650"/>
                  </a:lnTo>
                  <a:cubicBezTo>
                    <a:pt x="833723" y="1011841"/>
                    <a:pt x="834295" y="1012031"/>
                    <a:pt x="835057" y="1012317"/>
                  </a:cubicBezTo>
                  <a:lnTo>
                    <a:pt x="835343" y="1012412"/>
                  </a:lnTo>
                  <a:lnTo>
                    <a:pt x="835343" y="1012412"/>
                  </a:lnTo>
                  <a:lnTo>
                    <a:pt x="836676" y="1012793"/>
                  </a:lnTo>
                  <a:lnTo>
                    <a:pt x="836676" y="1012793"/>
                  </a:lnTo>
                  <a:lnTo>
                    <a:pt x="838010" y="1013174"/>
                  </a:lnTo>
                  <a:lnTo>
                    <a:pt x="838010" y="1013174"/>
                  </a:lnTo>
                  <a:lnTo>
                    <a:pt x="839438" y="1013460"/>
                  </a:lnTo>
                  <a:lnTo>
                    <a:pt x="839438" y="1013460"/>
                  </a:lnTo>
                  <a:cubicBezTo>
                    <a:pt x="839914" y="1013555"/>
                    <a:pt x="840391" y="1013651"/>
                    <a:pt x="840867" y="1013746"/>
                  </a:cubicBezTo>
                  <a:lnTo>
                    <a:pt x="840867" y="1013746"/>
                  </a:lnTo>
                  <a:lnTo>
                    <a:pt x="841153" y="1013746"/>
                  </a:lnTo>
                  <a:cubicBezTo>
                    <a:pt x="842010" y="1013841"/>
                    <a:pt x="842677" y="1014031"/>
                    <a:pt x="843534" y="1014127"/>
                  </a:cubicBezTo>
                  <a:lnTo>
                    <a:pt x="843820" y="1014127"/>
                  </a:lnTo>
                  <a:lnTo>
                    <a:pt x="843820" y="1014127"/>
                  </a:lnTo>
                  <a:lnTo>
                    <a:pt x="845248" y="1014317"/>
                  </a:lnTo>
                  <a:lnTo>
                    <a:pt x="845248" y="1014317"/>
                  </a:lnTo>
                  <a:lnTo>
                    <a:pt x="846677" y="1014413"/>
                  </a:lnTo>
                  <a:lnTo>
                    <a:pt x="846677" y="1014413"/>
                  </a:lnTo>
                  <a:lnTo>
                    <a:pt x="848106" y="1014508"/>
                  </a:lnTo>
                  <a:lnTo>
                    <a:pt x="848106" y="1014508"/>
                  </a:lnTo>
                  <a:lnTo>
                    <a:pt x="848582" y="1014508"/>
                  </a:lnTo>
                  <a:cubicBezTo>
                    <a:pt x="849725" y="1014508"/>
                    <a:pt x="850583" y="1014603"/>
                    <a:pt x="851726" y="1014603"/>
                  </a:cubicBezTo>
                  <a:lnTo>
                    <a:pt x="871156" y="1014603"/>
                  </a:lnTo>
                  <a:lnTo>
                    <a:pt x="878110" y="1014603"/>
                  </a:lnTo>
                  <a:cubicBezTo>
                    <a:pt x="922687" y="1014603"/>
                    <a:pt x="959072" y="1050989"/>
                    <a:pt x="959072" y="1095566"/>
                  </a:cubicBezTo>
                  <a:lnTo>
                    <a:pt x="959072" y="1105376"/>
                  </a:lnTo>
                  <a:lnTo>
                    <a:pt x="959072" y="1106805"/>
                  </a:lnTo>
                  <a:lnTo>
                    <a:pt x="959072" y="1106805"/>
                  </a:lnTo>
                  <a:lnTo>
                    <a:pt x="959168" y="1108234"/>
                  </a:lnTo>
                  <a:lnTo>
                    <a:pt x="959168" y="1108234"/>
                  </a:lnTo>
                  <a:lnTo>
                    <a:pt x="959263" y="1109663"/>
                  </a:lnTo>
                  <a:lnTo>
                    <a:pt x="959263" y="1109663"/>
                  </a:lnTo>
                  <a:lnTo>
                    <a:pt x="959358" y="1111091"/>
                  </a:lnTo>
                  <a:lnTo>
                    <a:pt x="959358" y="1111091"/>
                  </a:lnTo>
                  <a:lnTo>
                    <a:pt x="959548" y="1112520"/>
                  </a:lnTo>
                  <a:lnTo>
                    <a:pt x="959548" y="1112520"/>
                  </a:lnTo>
                  <a:lnTo>
                    <a:pt x="959739" y="1113949"/>
                  </a:lnTo>
                  <a:lnTo>
                    <a:pt x="959739" y="1113949"/>
                  </a:lnTo>
                  <a:lnTo>
                    <a:pt x="959930" y="1115378"/>
                  </a:lnTo>
                  <a:lnTo>
                    <a:pt x="959930" y="1115378"/>
                  </a:lnTo>
                  <a:cubicBezTo>
                    <a:pt x="960025" y="1115854"/>
                    <a:pt x="960120" y="1116330"/>
                    <a:pt x="960215" y="1116806"/>
                  </a:cubicBezTo>
                  <a:lnTo>
                    <a:pt x="960215" y="1116806"/>
                  </a:lnTo>
                  <a:lnTo>
                    <a:pt x="960501" y="1118235"/>
                  </a:lnTo>
                  <a:lnTo>
                    <a:pt x="960501" y="1118235"/>
                  </a:lnTo>
                  <a:lnTo>
                    <a:pt x="960882" y="1119664"/>
                  </a:lnTo>
                  <a:lnTo>
                    <a:pt x="960882" y="1119664"/>
                  </a:lnTo>
                  <a:lnTo>
                    <a:pt x="961263" y="1120997"/>
                  </a:lnTo>
                  <a:lnTo>
                    <a:pt x="961263" y="1120997"/>
                  </a:lnTo>
                  <a:lnTo>
                    <a:pt x="961644" y="1122331"/>
                  </a:lnTo>
                  <a:lnTo>
                    <a:pt x="961644" y="1122331"/>
                  </a:lnTo>
                  <a:lnTo>
                    <a:pt x="962120" y="1123664"/>
                  </a:lnTo>
                  <a:lnTo>
                    <a:pt x="962120" y="1123664"/>
                  </a:lnTo>
                  <a:lnTo>
                    <a:pt x="962597" y="1124998"/>
                  </a:lnTo>
                  <a:lnTo>
                    <a:pt x="962597" y="1124998"/>
                  </a:lnTo>
                  <a:lnTo>
                    <a:pt x="963073" y="1126331"/>
                  </a:lnTo>
                  <a:lnTo>
                    <a:pt x="963073" y="1126331"/>
                  </a:lnTo>
                  <a:lnTo>
                    <a:pt x="963644" y="1127665"/>
                  </a:lnTo>
                  <a:lnTo>
                    <a:pt x="963644" y="1127665"/>
                  </a:lnTo>
                  <a:lnTo>
                    <a:pt x="964216" y="1128903"/>
                  </a:lnTo>
                  <a:lnTo>
                    <a:pt x="964216" y="1128903"/>
                  </a:lnTo>
                  <a:lnTo>
                    <a:pt x="964787" y="1130141"/>
                  </a:lnTo>
                  <a:lnTo>
                    <a:pt x="964787" y="1130141"/>
                  </a:lnTo>
                  <a:lnTo>
                    <a:pt x="965454" y="1131380"/>
                  </a:lnTo>
                  <a:lnTo>
                    <a:pt x="965454" y="1131380"/>
                  </a:lnTo>
                  <a:cubicBezTo>
                    <a:pt x="965645" y="1131761"/>
                    <a:pt x="965835" y="1132237"/>
                    <a:pt x="966121" y="1132618"/>
                  </a:cubicBezTo>
                  <a:lnTo>
                    <a:pt x="966121" y="1132618"/>
                  </a:lnTo>
                  <a:lnTo>
                    <a:pt x="966788" y="1133856"/>
                  </a:lnTo>
                  <a:lnTo>
                    <a:pt x="966788" y="1133856"/>
                  </a:lnTo>
                  <a:cubicBezTo>
                    <a:pt x="966978" y="1134237"/>
                    <a:pt x="967264" y="1134618"/>
                    <a:pt x="967454" y="1135094"/>
                  </a:cubicBezTo>
                  <a:lnTo>
                    <a:pt x="967454" y="1135094"/>
                  </a:lnTo>
                  <a:lnTo>
                    <a:pt x="968216" y="1136237"/>
                  </a:lnTo>
                  <a:lnTo>
                    <a:pt x="968216" y="1136237"/>
                  </a:lnTo>
                  <a:lnTo>
                    <a:pt x="968978" y="1137380"/>
                  </a:lnTo>
                  <a:lnTo>
                    <a:pt x="968978" y="1137380"/>
                  </a:lnTo>
                  <a:lnTo>
                    <a:pt x="969740" y="1138523"/>
                  </a:lnTo>
                  <a:lnTo>
                    <a:pt x="969740" y="1138523"/>
                  </a:lnTo>
                  <a:lnTo>
                    <a:pt x="970597" y="1139666"/>
                  </a:lnTo>
                  <a:lnTo>
                    <a:pt x="970597" y="1139666"/>
                  </a:lnTo>
                  <a:lnTo>
                    <a:pt x="971455" y="1140809"/>
                  </a:lnTo>
                  <a:lnTo>
                    <a:pt x="971455" y="1140809"/>
                  </a:lnTo>
                  <a:cubicBezTo>
                    <a:pt x="971740" y="1141190"/>
                    <a:pt x="972026" y="1141571"/>
                    <a:pt x="972312" y="1141857"/>
                  </a:cubicBezTo>
                  <a:lnTo>
                    <a:pt x="972312" y="1141857"/>
                  </a:lnTo>
                  <a:lnTo>
                    <a:pt x="973169" y="1142905"/>
                  </a:lnTo>
                  <a:lnTo>
                    <a:pt x="973169" y="1142905"/>
                  </a:lnTo>
                  <a:lnTo>
                    <a:pt x="974122" y="1143953"/>
                  </a:lnTo>
                  <a:lnTo>
                    <a:pt x="974122" y="1143953"/>
                  </a:lnTo>
                  <a:lnTo>
                    <a:pt x="975074" y="1145000"/>
                  </a:lnTo>
                  <a:lnTo>
                    <a:pt x="975074" y="1145000"/>
                  </a:lnTo>
                  <a:lnTo>
                    <a:pt x="976027" y="1145953"/>
                  </a:lnTo>
                  <a:lnTo>
                    <a:pt x="976027" y="1145953"/>
                  </a:lnTo>
                  <a:lnTo>
                    <a:pt x="976979" y="1146905"/>
                  </a:lnTo>
                  <a:lnTo>
                    <a:pt x="976979" y="1146905"/>
                  </a:lnTo>
                  <a:lnTo>
                    <a:pt x="978027" y="1147858"/>
                  </a:lnTo>
                  <a:lnTo>
                    <a:pt x="978027" y="1147858"/>
                  </a:lnTo>
                  <a:lnTo>
                    <a:pt x="979075" y="1148810"/>
                  </a:lnTo>
                  <a:lnTo>
                    <a:pt x="979075" y="1148810"/>
                  </a:lnTo>
                  <a:lnTo>
                    <a:pt x="980122" y="1149668"/>
                  </a:lnTo>
                  <a:lnTo>
                    <a:pt x="980122" y="1149668"/>
                  </a:lnTo>
                  <a:cubicBezTo>
                    <a:pt x="980504" y="1149953"/>
                    <a:pt x="980885" y="1150239"/>
                    <a:pt x="981170" y="1150525"/>
                  </a:cubicBezTo>
                  <a:lnTo>
                    <a:pt x="981170" y="1150525"/>
                  </a:lnTo>
                  <a:cubicBezTo>
                    <a:pt x="981551" y="1150811"/>
                    <a:pt x="981932" y="1151096"/>
                    <a:pt x="982218" y="1151382"/>
                  </a:cubicBezTo>
                  <a:lnTo>
                    <a:pt x="982218" y="1151382"/>
                  </a:lnTo>
                  <a:lnTo>
                    <a:pt x="983361" y="1152239"/>
                  </a:lnTo>
                  <a:lnTo>
                    <a:pt x="983361" y="1152239"/>
                  </a:lnTo>
                  <a:lnTo>
                    <a:pt x="984504" y="1153001"/>
                  </a:lnTo>
                  <a:lnTo>
                    <a:pt x="984504" y="1153001"/>
                  </a:lnTo>
                  <a:lnTo>
                    <a:pt x="985647" y="1153763"/>
                  </a:lnTo>
                  <a:lnTo>
                    <a:pt x="985647" y="1153763"/>
                  </a:lnTo>
                  <a:lnTo>
                    <a:pt x="986790" y="1154525"/>
                  </a:lnTo>
                  <a:lnTo>
                    <a:pt x="986790" y="1154525"/>
                  </a:lnTo>
                  <a:lnTo>
                    <a:pt x="988028" y="1155192"/>
                  </a:lnTo>
                  <a:lnTo>
                    <a:pt x="988028" y="1155192"/>
                  </a:lnTo>
                  <a:lnTo>
                    <a:pt x="989267" y="1155859"/>
                  </a:lnTo>
                  <a:lnTo>
                    <a:pt x="989267" y="1155859"/>
                  </a:lnTo>
                  <a:lnTo>
                    <a:pt x="990505" y="1156526"/>
                  </a:lnTo>
                  <a:lnTo>
                    <a:pt x="990505" y="1156526"/>
                  </a:lnTo>
                  <a:lnTo>
                    <a:pt x="991743" y="1157192"/>
                  </a:lnTo>
                  <a:lnTo>
                    <a:pt x="991743" y="1157192"/>
                  </a:lnTo>
                  <a:lnTo>
                    <a:pt x="992981" y="1157764"/>
                  </a:lnTo>
                  <a:lnTo>
                    <a:pt x="992981" y="1157764"/>
                  </a:lnTo>
                  <a:cubicBezTo>
                    <a:pt x="993362" y="1157954"/>
                    <a:pt x="993838" y="1158145"/>
                    <a:pt x="994220" y="1158335"/>
                  </a:cubicBezTo>
                  <a:lnTo>
                    <a:pt x="994220" y="1158335"/>
                  </a:lnTo>
                  <a:lnTo>
                    <a:pt x="995553" y="1158907"/>
                  </a:lnTo>
                  <a:lnTo>
                    <a:pt x="995553" y="1158907"/>
                  </a:lnTo>
                  <a:lnTo>
                    <a:pt x="996887" y="1159383"/>
                  </a:lnTo>
                  <a:lnTo>
                    <a:pt x="996887" y="1159383"/>
                  </a:lnTo>
                  <a:lnTo>
                    <a:pt x="998220" y="1159859"/>
                  </a:lnTo>
                  <a:lnTo>
                    <a:pt x="998220" y="1159859"/>
                  </a:lnTo>
                  <a:lnTo>
                    <a:pt x="999554" y="1160336"/>
                  </a:lnTo>
                  <a:lnTo>
                    <a:pt x="999554" y="1160336"/>
                  </a:lnTo>
                  <a:lnTo>
                    <a:pt x="1000887" y="1160717"/>
                  </a:lnTo>
                  <a:lnTo>
                    <a:pt x="1000887" y="1160717"/>
                  </a:lnTo>
                  <a:lnTo>
                    <a:pt x="1002221" y="1161098"/>
                  </a:lnTo>
                  <a:lnTo>
                    <a:pt x="1002221" y="1161098"/>
                  </a:lnTo>
                  <a:lnTo>
                    <a:pt x="1003554" y="1161479"/>
                  </a:lnTo>
                  <a:lnTo>
                    <a:pt x="1003554" y="1161479"/>
                  </a:lnTo>
                  <a:lnTo>
                    <a:pt x="1004983" y="1161764"/>
                  </a:lnTo>
                  <a:lnTo>
                    <a:pt x="1004983" y="1161764"/>
                  </a:lnTo>
                  <a:cubicBezTo>
                    <a:pt x="1005459" y="1161860"/>
                    <a:pt x="1005935" y="1161955"/>
                    <a:pt x="1006412" y="1162050"/>
                  </a:cubicBezTo>
                  <a:lnTo>
                    <a:pt x="1006412" y="1162050"/>
                  </a:lnTo>
                  <a:lnTo>
                    <a:pt x="1007840" y="1162336"/>
                  </a:lnTo>
                  <a:lnTo>
                    <a:pt x="1007840" y="1162336"/>
                  </a:lnTo>
                  <a:lnTo>
                    <a:pt x="1009269" y="1162526"/>
                  </a:lnTo>
                  <a:lnTo>
                    <a:pt x="1009269" y="1162526"/>
                  </a:lnTo>
                  <a:lnTo>
                    <a:pt x="1010698" y="1162717"/>
                  </a:lnTo>
                  <a:lnTo>
                    <a:pt x="1010698" y="1162717"/>
                  </a:lnTo>
                  <a:lnTo>
                    <a:pt x="1012127" y="1162812"/>
                  </a:lnTo>
                  <a:lnTo>
                    <a:pt x="1012127" y="1162812"/>
                  </a:lnTo>
                  <a:lnTo>
                    <a:pt x="1013555" y="1162907"/>
                  </a:lnTo>
                  <a:lnTo>
                    <a:pt x="1013555" y="1162907"/>
                  </a:lnTo>
                  <a:lnTo>
                    <a:pt x="1014031" y="1162907"/>
                  </a:lnTo>
                  <a:cubicBezTo>
                    <a:pt x="1015079" y="1162907"/>
                    <a:pt x="1016032" y="1163003"/>
                    <a:pt x="1017175" y="1163003"/>
                  </a:cubicBezTo>
                  <a:lnTo>
                    <a:pt x="1047560" y="1163003"/>
                  </a:lnTo>
                  <a:lnTo>
                    <a:pt x="1199483" y="1163003"/>
                  </a:lnTo>
                  <a:cubicBezTo>
                    <a:pt x="1244060" y="1163003"/>
                    <a:pt x="1280446" y="1199388"/>
                    <a:pt x="1280446" y="1243965"/>
                  </a:cubicBezTo>
                  <a:lnTo>
                    <a:pt x="1280446" y="1375886"/>
                  </a:lnTo>
                  <a:lnTo>
                    <a:pt x="1280446" y="1539431"/>
                  </a:lnTo>
                  <a:lnTo>
                    <a:pt x="1280446" y="1542574"/>
                  </a:lnTo>
                  <a:cubicBezTo>
                    <a:pt x="1280446" y="1574292"/>
                    <a:pt x="1306354" y="1600200"/>
                    <a:pt x="1338072" y="1600200"/>
                  </a:cubicBezTo>
                  <a:lnTo>
                    <a:pt x="1358075" y="1600200"/>
                  </a:lnTo>
                  <a:cubicBezTo>
                    <a:pt x="1389793" y="1600200"/>
                    <a:pt x="1415701" y="1574292"/>
                    <a:pt x="1415701" y="1542574"/>
                  </a:cubicBezTo>
                  <a:lnTo>
                    <a:pt x="1415701" y="1534477"/>
                  </a:lnTo>
                  <a:cubicBezTo>
                    <a:pt x="1415701" y="1489900"/>
                    <a:pt x="1452086" y="1453515"/>
                    <a:pt x="1496663" y="1453515"/>
                  </a:cubicBezTo>
                  <a:lnTo>
                    <a:pt x="1527239" y="1453515"/>
                  </a:lnTo>
                  <a:cubicBezTo>
                    <a:pt x="1558957" y="1453515"/>
                    <a:pt x="1584865" y="1427607"/>
                    <a:pt x="1584865" y="1395889"/>
                  </a:cubicBezTo>
                  <a:lnTo>
                    <a:pt x="1584865" y="1375886"/>
                  </a:lnTo>
                  <a:cubicBezTo>
                    <a:pt x="1584865" y="1351026"/>
                    <a:pt x="1568958" y="1329690"/>
                    <a:pt x="1546765" y="1321689"/>
                  </a:cubicBezTo>
                  <a:cubicBezTo>
                    <a:pt x="1535716" y="1317689"/>
                    <a:pt x="1493520" y="1325689"/>
                    <a:pt x="1477518" y="1318070"/>
                  </a:cubicBezTo>
                  <a:cubicBezTo>
                    <a:pt x="1439609" y="1299877"/>
                    <a:pt x="1425226" y="1259014"/>
                    <a:pt x="1429988" y="1231487"/>
                  </a:cubicBezTo>
                  <a:cubicBezTo>
                    <a:pt x="1436846" y="1192435"/>
                    <a:pt x="1459039" y="1164527"/>
                    <a:pt x="1498759" y="1164527"/>
                  </a:cubicBezTo>
                  <a:lnTo>
                    <a:pt x="1681829" y="1164527"/>
                  </a:lnTo>
                  <a:cubicBezTo>
                    <a:pt x="1713548" y="1164527"/>
                    <a:pt x="1739456" y="1138619"/>
                    <a:pt x="1739456" y="1106900"/>
                  </a:cubicBezTo>
                  <a:lnTo>
                    <a:pt x="1739456" y="1086898"/>
                  </a:lnTo>
                  <a:cubicBezTo>
                    <a:pt x="1739456" y="1055180"/>
                    <a:pt x="1713548" y="1029272"/>
                    <a:pt x="1681829" y="1029272"/>
                  </a:cubicBezTo>
                  <a:lnTo>
                    <a:pt x="1498854" y="1029272"/>
                  </a:lnTo>
                  <a:cubicBezTo>
                    <a:pt x="1454277" y="1029272"/>
                    <a:pt x="1417892" y="992886"/>
                    <a:pt x="1417892" y="948309"/>
                  </a:cubicBezTo>
                  <a:lnTo>
                    <a:pt x="1417892" y="942594"/>
                  </a:lnTo>
                  <a:cubicBezTo>
                    <a:pt x="1417892" y="910876"/>
                    <a:pt x="1391984" y="884968"/>
                    <a:pt x="1360265" y="884968"/>
                  </a:cubicBezTo>
                  <a:lnTo>
                    <a:pt x="1186148" y="884968"/>
                  </a:lnTo>
                  <a:cubicBezTo>
                    <a:pt x="1141571" y="884968"/>
                    <a:pt x="1105186" y="848582"/>
                    <a:pt x="1105186" y="804005"/>
                  </a:cubicBezTo>
                  <a:lnTo>
                    <a:pt x="1105186" y="646176"/>
                  </a:lnTo>
                  <a:cubicBezTo>
                    <a:pt x="1105186" y="635508"/>
                    <a:pt x="1102233" y="625412"/>
                    <a:pt x="1097089" y="616839"/>
                  </a:cubicBezTo>
                  <a:cubicBezTo>
                    <a:pt x="1096804" y="616458"/>
                    <a:pt x="1096613" y="616077"/>
                    <a:pt x="1096423" y="615696"/>
                  </a:cubicBezTo>
                  <a:cubicBezTo>
                    <a:pt x="1086517" y="598361"/>
                    <a:pt x="1067753" y="586550"/>
                    <a:pt x="1046417" y="586550"/>
                  </a:cubicBezTo>
                  <a:lnTo>
                    <a:pt x="1024128" y="586550"/>
                  </a:lnTo>
                  <a:cubicBezTo>
                    <a:pt x="979551" y="586550"/>
                    <a:pt x="943165" y="550164"/>
                    <a:pt x="943165" y="505587"/>
                  </a:cubicBezTo>
                  <a:lnTo>
                    <a:pt x="943165" y="505206"/>
                  </a:lnTo>
                  <a:cubicBezTo>
                    <a:pt x="943165" y="473488"/>
                    <a:pt x="917162" y="447770"/>
                    <a:pt x="885539" y="446818"/>
                  </a:cubicBezTo>
                  <a:lnTo>
                    <a:pt x="844772" y="445580"/>
                  </a:lnTo>
                  <a:cubicBezTo>
                    <a:pt x="816864" y="441674"/>
                    <a:pt x="795242" y="417481"/>
                    <a:pt x="795242" y="388525"/>
                  </a:cubicBezTo>
                  <a:lnTo>
                    <a:pt x="795242" y="368522"/>
                  </a:lnTo>
                  <a:cubicBezTo>
                    <a:pt x="795242" y="336804"/>
                    <a:pt x="821150" y="310896"/>
                    <a:pt x="852869" y="310896"/>
                  </a:cubicBezTo>
                  <a:lnTo>
                    <a:pt x="952119" y="310896"/>
                  </a:lnTo>
                  <a:lnTo>
                    <a:pt x="951167" y="57626"/>
                  </a:lnTo>
                  <a:cubicBezTo>
                    <a:pt x="951071" y="26003"/>
                    <a:pt x="925259" y="0"/>
                    <a:pt x="893540" y="0"/>
                  </a:cubicBezTo>
                  <a:lnTo>
                    <a:pt x="214598" y="0"/>
                  </a:lnTo>
                  <a:cubicBezTo>
                    <a:pt x="185166" y="0"/>
                    <a:pt x="160592" y="22479"/>
                    <a:pt x="157353" y="51149"/>
                  </a:cubicBezTo>
                  <a:lnTo>
                    <a:pt x="157353" y="93059"/>
                  </a:lnTo>
                  <a:cubicBezTo>
                    <a:pt x="157353" y="124778"/>
                    <a:pt x="131445" y="150686"/>
                    <a:pt x="99727" y="150686"/>
                  </a:cubicBezTo>
                  <a:lnTo>
                    <a:pt x="0" y="150686"/>
                  </a:lnTo>
                  <a:lnTo>
                    <a:pt x="476" y="514921"/>
                  </a:lnTo>
                  <a:lnTo>
                    <a:pt x="476" y="514921"/>
                  </a:lnTo>
                  <a:close/>
                  <a:moveTo>
                    <a:pt x="959358" y="1105281"/>
                  </a:moveTo>
                  <a:lnTo>
                    <a:pt x="959358" y="1105281"/>
                  </a:lnTo>
                  <a:lnTo>
                    <a:pt x="959358" y="1105281"/>
                  </a:lnTo>
                  <a:lnTo>
                    <a:pt x="959358" y="1105281"/>
                  </a:lnTo>
                  <a:close/>
                  <a:moveTo>
                    <a:pt x="486156" y="672655"/>
                  </a:moveTo>
                  <a:lnTo>
                    <a:pt x="486156" y="672655"/>
                  </a:lnTo>
                  <a:lnTo>
                    <a:pt x="486156" y="672655"/>
                  </a:lnTo>
                  <a:lnTo>
                    <a:pt x="486156" y="672655"/>
                  </a:lnTo>
                  <a:close/>
                  <a:moveTo>
                    <a:pt x="647033" y="814769"/>
                  </a:moveTo>
                  <a:lnTo>
                    <a:pt x="647033" y="814769"/>
                  </a:lnTo>
                  <a:lnTo>
                    <a:pt x="647033" y="814769"/>
                  </a:lnTo>
                  <a:lnTo>
                    <a:pt x="647033" y="814769"/>
                  </a:lnTo>
                  <a:close/>
                  <a:moveTo>
                    <a:pt x="793813" y="956881"/>
                  </a:moveTo>
                  <a:lnTo>
                    <a:pt x="793813" y="956881"/>
                  </a:lnTo>
                  <a:lnTo>
                    <a:pt x="793813" y="956881"/>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1" name="Freeform: Shape 190">
              <a:extLst>
                <a:ext uri="{FF2B5EF4-FFF2-40B4-BE49-F238E27FC236}">
                  <a16:creationId xmlns:a16="http://schemas.microsoft.com/office/drawing/2014/main" id="{0175BE5F-38C5-471D-9653-1F23F877B7AF}"/>
                </a:ext>
              </a:extLst>
            </p:cNvPr>
            <p:cNvSpPr/>
            <p:nvPr/>
          </p:nvSpPr>
          <p:spPr>
            <a:xfrm>
              <a:off x="2597579" y="3391265"/>
              <a:ext cx="633888" cy="436149"/>
            </a:xfrm>
            <a:custGeom>
              <a:avLst/>
              <a:gdLst>
                <a:gd name="connsiteX0" fmla="*/ 633889 w 633888"/>
                <a:gd name="connsiteY0" fmla="*/ 285464 h 436149"/>
                <a:gd name="connsiteX1" fmla="*/ 633889 w 633888"/>
                <a:gd name="connsiteY1" fmla="*/ 142208 h 436149"/>
                <a:gd name="connsiteX2" fmla="*/ 57626 w 633888"/>
                <a:gd name="connsiteY2" fmla="*/ 143256 h 436149"/>
                <a:gd name="connsiteX3" fmla="*/ 0 w 633888"/>
                <a:gd name="connsiteY3" fmla="*/ 200882 h 436149"/>
                <a:gd name="connsiteX4" fmla="*/ 0 w 633888"/>
                <a:gd name="connsiteY4" fmla="*/ 378523 h 436149"/>
                <a:gd name="connsiteX5" fmla="*/ 57626 w 633888"/>
                <a:gd name="connsiteY5" fmla="*/ 436150 h 436149"/>
                <a:gd name="connsiteX6" fmla="*/ 253079 w 633888"/>
                <a:gd name="connsiteY6" fmla="*/ 436150 h 436149"/>
                <a:gd name="connsiteX7" fmla="*/ 310705 w 633888"/>
                <a:gd name="connsiteY7" fmla="*/ 378523 h 436149"/>
                <a:gd name="connsiteX8" fmla="*/ 310705 w 633888"/>
                <a:gd name="connsiteY8" fmla="*/ 336613 h 436149"/>
                <a:gd name="connsiteX9" fmla="*/ 367951 w 633888"/>
                <a:gd name="connsiteY9" fmla="*/ 285464 h 436149"/>
                <a:gd name="connsiteX10" fmla="*/ 633889 w 633888"/>
                <a:gd name="connsiteY10" fmla="*/ 285464 h 436149"/>
                <a:gd name="connsiteX11" fmla="*/ 633889 w 633888"/>
                <a:gd name="connsiteY11" fmla="*/ 285464 h 436149"/>
                <a:gd name="connsiteX12" fmla="*/ 91345 w 633888"/>
                <a:gd name="connsiteY12" fmla="*/ 0 h 436149"/>
                <a:gd name="connsiteX13" fmla="*/ 91345 w 633888"/>
                <a:gd name="connsiteY13" fmla="*/ 0 h 436149"/>
                <a:gd name="connsiteX14" fmla="*/ 91345 w 633888"/>
                <a:gd name="connsiteY14" fmla="*/ 0 h 436149"/>
                <a:gd name="connsiteX15" fmla="*/ 91345 w 633888"/>
                <a:gd name="connsiteY15" fmla="*/ 0 h 43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3888" h="436149">
                  <a:moveTo>
                    <a:pt x="633889" y="285464"/>
                  </a:moveTo>
                  <a:lnTo>
                    <a:pt x="633889" y="142208"/>
                  </a:lnTo>
                  <a:cubicBezTo>
                    <a:pt x="427482" y="142208"/>
                    <a:pt x="249746" y="143256"/>
                    <a:pt x="57626" y="143256"/>
                  </a:cubicBezTo>
                  <a:cubicBezTo>
                    <a:pt x="25908" y="143256"/>
                    <a:pt x="0" y="169164"/>
                    <a:pt x="0" y="200882"/>
                  </a:cubicBezTo>
                  <a:lnTo>
                    <a:pt x="0" y="378523"/>
                  </a:lnTo>
                  <a:cubicBezTo>
                    <a:pt x="0" y="410242"/>
                    <a:pt x="25908" y="436150"/>
                    <a:pt x="57626" y="436150"/>
                  </a:cubicBezTo>
                  <a:lnTo>
                    <a:pt x="253079" y="436150"/>
                  </a:lnTo>
                  <a:cubicBezTo>
                    <a:pt x="284797" y="436150"/>
                    <a:pt x="310705" y="410242"/>
                    <a:pt x="310705" y="378523"/>
                  </a:cubicBezTo>
                  <a:lnTo>
                    <a:pt x="310705" y="336613"/>
                  </a:lnTo>
                  <a:cubicBezTo>
                    <a:pt x="313944" y="307943"/>
                    <a:pt x="338519" y="285464"/>
                    <a:pt x="367951" y="285464"/>
                  </a:cubicBezTo>
                  <a:lnTo>
                    <a:pt x="633889" y="285464"/>
                  </a:lnTo>
                  <a:lnTo>
                    <a:pt x="633889" y="285464"/>
                  </a:lnTo>
                  <a:close/>
                  <a:moveTo>
                    <a:pt x="91345" y="0"/>
                  </a:moveTo>
                  <a:lnTo>
                    <a:pt x="91345" y="0"/>
                  </a:lnTo>
                  <a:lnTo>
                    <a:pt x="91345" y="0"/>
                  </a:lnTo>
                  <a:lnTo>
                    <a:pt x="91345"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2" name="Freeform: Shape 191">
              <a:extLst>
                <a:ext uri="{FF2B5EF4-FFF2-40B4-BE49-F238E27FC236}">
                  <a16:creationId xmlns:a16="http://schemas.microsoft.com/office/drawing/2014/main" id="{AFC9A18B-BCB3-4C5B-8A90-7CD820B7456E}"/>
                </a:ext>
              </a:extLst>
            </p:cNvPr>
            <p:cNvSpPr/>
            <p:nvPr/>
          </p:nvSpPr>
          <p:spPr>
            <a:xfrm>
              <a:off x="3231373" y="3411077"/>
              <a:ext cx="951737" cy="573595"/>
            </a:xfrm>
            <a:custGeom>
              <a:avLst/>
              <a:gdLst>
                <a:gd name="connsiteX0" fmla="*/ 472440 w 951737"/>
                <a:gd name="connsiteY0" fmla="*/ 0 h 573595"/>
                <a:gd name="connsiteX1" fmla="*/ 951738 w 951737"/>
                <a:gd name="connsiteY1" fmla="*/ 0 h 573595"/>
                <a:gd name="connsiteX2" fmla="*/ 951738 w 951737"/>
                <a:gd name="connsiteY2" fmla="*/ 213265 h 573595"/>
                <a:gd name="connsiteX3" fmla="*/ 894112 w 951737"/>
                <a:gd name="connsiteY3" fmla="*/ 270891 h 573595"/>
                <a:gd name="connsiteX4" fmla="*/ 859250 w 951737"/>
                <a:gd name="connsiteY4" fmla="*/ 270891 h 573595"/>
                <a:gd name="connsiteX5" fmla="*/ 786574 w 951737"/>
                <a:gd name="connsiteY5" fmla="*/ 347567 h 573595"/>
                <a:gd name="connsiteX6" fmla="*/ 786574 w 951737"/>
                <a:gd name="connsiteY6" fmla="*/ 515969 h 573595"/>
                <a:gd name="connsiteX7" fmla="*/ 728948 w 951737"/>
                <a:gd name="connsiteY7" fmla="*/ 573596 h 573595"/>
                <a:gd name="connsiteX8" fmla="*/ 472535 w 951737"/>
                <a:gd name="connsiteY8" fmla="*/ 573596 h 573595"/>
                <a:gd name="connsiteX9" fmla="*/ 475869 w 951737"/>
                <a:gd name="connsiteY9" fmla="*/ 515969 h 573595"/>
                <a:gd name="connsiteX10" fmla="*/ 475869 w 951737"/>
                <a:gd name="connsiteY10" fmla="*/ 316802 h 573595"/>
                <a:gd name="connsiteX11" fmla="*/ 418624 w 951737"/>
                <a:gd name="connsiteY11" fmla="*/ 265652 h 573595"/>
                <a:gd name="connsiteX12" fmla="*/ 0 w 951737"/>
                <a:gd name="connsiteY12" fmla="*/ 265652 h 573595"/>
                <a:gd name="connsiteX13" fmla="*/ 0 w 951737"/>
                <a:gd name="connsiteY13" fmla="*/ 122396 h 573595"/>
                <a:gd name="connsiteX14" fmla="*/ 78772 w 951737"/>
                <a:gd name="connsiteY14" fmla="*/ 122396 h 573595"/>
                <a:gd name="connsiteX15" fmla="*/ 93345 w 951737"/>
                <a:gd name="connsiteY15" fmla="*/ 121729 h 573595"/>
                <a:gd name="connsiteX16" fmla="*/ 101251 w 951737"/>
                <a:gd name="connsiteY16" fmla="*/ 121348 h 573595"/>
                <a:gd name="connsiteX17" fmla="*/ 400240 w 951737"/>
                <a:gd name="connsiteY17" fmla="*/ 121348 h 573595"/>
                <a:gd name="connsiteX18" fmla="*/ 470249 w 951737"/>
                <a:gd name="connsiteY18" fmla="*/ 51340 h 573595"/>
                <a:gd name="connsiteX19" fmla="*/ 472440 w 951737"/>
                <a:gd name="connsiteY19" fmla="*/ 0 h 573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51737" h="573595">
                  <a:moveTo>
                    <a:pt x="472440" y="0"/>
                  </a:moveTo>
                  <a:lnTo>
                    <a:pt x="951738" y="0"/>
                  </a:lnTo>
                  <a:lnTo>
                    <a:pt x="951738" y="213265"/>
                  </a:lnTo>
                  <a:cubicBezTo>
                    <a:pt x="951738" y="244983"/>
                    <a:pt x="925830" y="270891"/>
                    <a:pt x="894112" y="270891"/>
                  </a:cubicBezTo>
                  <a:lnTo>
                    <a:pt x="859250" y="270891"/>
                  </a:lnTo>
                  <a:cubicBezTo>
                    <a:pt x="802957" y="270891"/>
                    <a:pt x="784955" y="325946"/>
                    <a:pt x="786574" y="347567"/>
                  </a:cubicBezTo>
                  <a:lnTo>
                    <a:pt x="786574" y="515969"/>
                  </a:lnTo>
                  <a:cubicBezTo>
                    <a:pt x="786574" y="547688"/>
                    <a:pt x="760666" y="573596"/>
                    <a:pt x="728948" y="573596"/>
                  </a:cubicBezTo>
                  <a:lnTo>
                    <a:pt x="472535" y="573596"/>
                  </a:lnTo>
                  <a:lnTo>
                    <a:pt x="475869" y="515969"/>
                  </a:lnTo>
                  <a:lnTo>
                    <a:pt x="475869" y="316802"/>
                  </a:lnTo>
                  <a:cubicBezTo>
                    <a:pt x="472630" y="288131"/>
                    <a:pt x="448056" y="265652"/>
                    <a:pt x="418624" y="265652"/>
                  </a:cubicBezTo>
                  <a:lnTo>
                    <a:pt x="0" y="265652"/>
                  </a:lnTo>
                  <a:lnTo>
                    <a:pt x="0" y="122396"/>
                  </a:lnTo>
                  <a:lnTo>
                    <a:pt x="78772" y="122396"/>
                  </a:lnTo>
                  <a:cubicBezTo>
                    <a:pt x="83725" y="122396"/>
                    <a:pt x="88582" y="122111"/>
                    <a:pt x="93345" y="121729"/>
                  </a:cubicBezTo>
                  <a:cubicBezTo>
                    <a:pt x="96107" y="121444"/>
                    <a:pt x="98488" y="121348"/>
                    <a:pt x="101251" y="121348"/>
                  </a:cubicBezTo>
                  <a:lnTo>
                    <a:pt x="400240" y="121348"/>
                  </a:lnTo>
                  <a:cubicBezTo>
                    <a:pt x="438721" y="121348"/>
                    <a:pt x="468630" y="89821"/>
                    <a:pt x="470249" y="51340"/>
                  </a:cubicBezTo>
                  <a:lnTo>
                    <a:pt x="472440" y="0"/>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3" name="Freeform: Shape 192">
              <a:extLst>
                <a:ext uri="{FF2B5EF4-FFF2-40B4-BE49-F238E27FC236}">
                  <a16:creationId xmlns:a16="http://schemas.microsoft.com/office/drawing/2014/main" id="{D79E45CE-F531-430F-A611-EFC1194E3BFE}"/>
                </a:ext>
              </a:extLst>
            </p:cNvPr>
            <p:cNvSpPr/>
            <p:nvPr/>
          </p:nvSpPr>
          <p:spPr>
            <a:xfrm>
              <a:off x="3704003" y="3830177"/>
              <a:ext cx="314039" cy="154495"/>
            </a:xfrm>
            <a:custGeom>
              <a:avLst/>
              <a:gdLst>
                <a:gd name="connsiteX0" fmla="*/ 314039 w 314039"/>
                <a:gd name="connsiteY0" fmla="*/ 0 h 154495"/>
                <a:gd name="connsiteX1" fmla="*/ 314039 w 314039"/>
                <a:gd name="connsiteY1" fmla="*/ 96869 h 154495"/>
                <a:gd name="connsiteX2" fmla="*/ 256413 w 314039"/>
                <a:gd name="connsiteY2" fmla="*/ 154496 h 154495"/>
                <a:gd name="connsiteX3" fmla="*/ 0 w 314039"/>
                <a:gd name="connsiteY3" fmla="*/ 154496 h 154495"/>
                <a:gd name="connsiteX4" fmla="*/ 3334 w 314039"/>
                <a:gd name="connsiteY4" fmla="*/ 96869 h 154495"/>
                <a:gd name="connsiteX5" fmla="*/ 3334 w 314039"/>
                <a:gd name="connsiteY5" fmla="*/ 0 h 154495"/>
                <a:gd name="connsiteX6" fmla="*/ 314039 w 314039"/>
                <a:gd name="connsiteY6" fmla="*/ 0 h 154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039" h="154495">
                  <a:moveTo>
                    <a:pt x="314039" y="0"/>
                  </a:moveTo>
                  <a:lnTo>
                    <a:pt x="314039" y="96869"/>
                  </a:lnTo>
                  <a:cubicBezTo>
                    <a:pt x="314039" y="128588"/>
                    <a:pt x="288131" y="154496"/>
                    <a:pt x="256413" y="154496"/>
                  </a:cubicBezTo>
                  <a:lnTo>
                    <a:pt x="0" y="154496"/>
                  </a:lnTo>
                  <a:lnTo>
                    <a:pt x="3334" y="96869"/>
                  </a:lnTo>
                  <a:lnTo>
                    <a:pt x="3334" y="0"/>
                  </a:lnTo>
                  <a:lnTo>
                    <a:pt x="314039" y="0"/>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4" name="Freeform: Shape 193">
              <a:extLst>
                <a:ext uri="{FF2B5EF4-FFF2-40B4-BE49-F238E27FC236}">
                  <a16:creationId xmlns:a16="http://schemas.microsoft.com/office/drawing/2014/main" id="{FDE15936-D8D8-440F-BA99-7BB8F07288B1}"/>
                </a:ext>
              </a:extLst>
            </p:cNvPr>
            <p:cNvSpPr/>
            <p:nvPr/>
          </p:nvSpPr>
          <p:spPr>
            <a:xfrm>
              <a:off x="3828495" y="3830462"/>
              <a:ext cx="820769" cy="493014"/>
            </a:xfrm>
            <a:custGeom>
              <a:avLst/>
              <a:gdLst>
                <a:gd name="connsiteX0" fmla="*/ 0 w 820769"/>
                <a:gd name="connsiteY0" fmla="*/ 154210 h 493014"/>
                <a:gd name="connsiteX1" fmla="*/ 41053 w 820769"/>
                <a:gd name="connsiteY1" fmla="*/ 220313 h 493014"/>
                <a:gd name="connsiteX2" fmla="*/ 41053 w 820769"/>
                <a:gd name="connsiteY2" fmla="*/ 239268 h 493014"/>
                <a:gd name="connsiteX3" fmla="*/ 98679 w 820769"/>
                <a:gd name="connsiteY3" fmla="*/ 296894 h 493014"/>
                <a:gd name="connsiteX4" fmla="*/ 126778 w 820769"/>
                <a:gd name="connsiteY4" fmla="*/ 296894 h 493014"/>
                <a:gd name="connsiteX5" fmla="*/ 207740 w 820769"/>
                <a:gd name="connsiteY5" fmla="*/ 377857 h 493014"/>
                <a:gd name="connsiteX6" fmla="*/ 207740 w 820769"/>
                <a:gd name="connsiteY6" fmla="*/ 385001 h 493014"/>
                <a:gd name="connsiteX7" fmla="*/ 207740 w 820769"/>
                <a:gd name="connsiteY7" fmla="*/ 386524 h 493014"/>
                <a:gd name="connsiteX8" fmla="*/ 207740 w 820769"/>
                <a:gd name="connsiteY8" fmla="*/ 386524 h 493014"/>
                <a:gd name="connsiteX9" fmla="*/ 207835 w 820769"/>
                <a:gd name="connsiteY9" fmla="*/ 387953 h 493014"/>
                <a:gd name="connsiteX10" fmla="*/ 207835 w 820769"/>
                <a:gd name="connsiteY10" fmla="*/ 387953 h 493014"/>
                <a:gd name="connsiteX11" fmla="*/ 207931 w 820769"/>
                <a:gd name="connsiteY11" fmla="*/ 389382 h 493014"/>
                <a:gd name="connsiteX12" fmla="*/ 207931 w 820769"/>
                <a:gd name="connsiteY12" fmla="*/ 389382 h 493014"/>
                <a:gd name="connsiteX13" fmla="*/ 208026 w 820769"/>
                <a:gd name="connsiteY13" fmla="*/ 390811 h 493014"/>
                <a:gd name="connsiteX14" fmla="*/ 208026 w 820769"/>
                <a:gd name="connsiteY14" fmla="*/ 390811 h 493014"/>
                <a:gd name="connsiteX15" fmla="*/ 208216 w 820769"/>
                <a:gd name="connsiteY15" fmla="*/ 392239 h 493014"/>
                <a:gd name="connsiteX16" fmla="*/ 208216 w 820769"/>
                <a:gd name="connsiteY16" fmla="*/ 392239 h 493014"/>
                <a:gd name="connsiteX17" fmla="*/ 208407 w 820769"/>
                <a:gd name="connsiteY17" fmla="*/ 393668 h 493014"/>
                <a:gd name="connsiteX18" fmla="*/ 208407 w 820769"/>
                <a:gd name="connsiteY18" fmla="*/ 393668 h 493014"/>
                <a:gd name="connsiteX19" fmla="*/ 208597 w 820769"/>
                <a:gd name="connsiteY19" fmla="*/ 395097 h 493014"/>
                <a:gd name="connsiteX20" fmla="*/ 208597 w 820769"/>
                <a:gd name="connsiteY20" fmla="*/ 395097 h 493014"/>
                <a:gd name="connsiteX21" fmla="*/ 230886 w 820769"/>
                <a:gd name="connsiteY21" fmla="*/ 431102 h 493014"/>
                <a:gd name="connsiteX22" fmla="*/ 230886 w 820769"/>
                <a:gd name="connsiteY22" fmla="*/ 431102 h 493014"/>
                <a:gd name="connsiteX23" fmla="*/ 232029 w 820769"/>
                <a:gd name="connsiteY23" fmla="*/ 431959 h 493014"/>
                <a:gd name="connsiteX24" fmla="*/ 232029 w 820769"/>
                <a:gd name="connsiteY24" fmla="*/ 431959 h 493014"/>
                <a:gd name="connsiteX25" fmla="*/ 233172 w 820769"/>
                <a:gd name="connsiteY25" fmla="*/ 432721 h 493014"/>
                <a:gd name="connsiteX26" fmla="*/ 233172 w 820769"/>
                <a:gd name="connsiteY26" fmla="*/ 432721 h 493014"/>
                <a:gd name="connsiteX27" fmla="*/ 234315 w 820769"/>
                <a:gd name="connsiteY27" fmla="*/ 433483 h 493014"/>
                <a:gd name="connsiteX28" fmla="*/ 234315 w 820769"/>
                <a:gd name="connsiteY28" fmla="*/ 433483 h 493014"/>
                <a:gd name="connsiteX29" fmla="*/ 235458 w 820769"/>
                <a:gd name="connsiteY29" fmla="*/ 434245 h 493014"/>
                <a:gd name="connsiteX30" fmla="*/ 235458 w 820769"/>
                <a:gd name="connsiteY30" fmla="*/ 434245 h 493014"/>
                <a:gd name="connsiteX31" fmla="*/ 236029 w 820769"/>
                <a:gd name="connsiteY31" fmla="*/ 434530 h 493014"/>
                <a:gd name="connsiteX32" fmla="*/ 237363 w 820769"/>
                <a:gd name="connsiteY32" fmla="*/ 435293 h 493014"/>
                <a:gd name="connsiteX33" fmla="*/ 237934 w 820769"/>
                <a:gd name="connsiteY33" fmla="*/ 435578 h 493014"/>
                <a:gd name="connsiteX34" fmla="*/ 237934 w 820769"/>
                <a:gd name="connsiteY34" fmla="*/ 435578 h 493014"/>
                <a:gd name="connsiteX35" fmla="*/ 239173 w 820769"/>
                <a:gd name="connsiteY35" fmla="*/ 436245 h 493014"/>
                <a:gd name="connsiteX36" fmla="*/ 239173 w 820769"/>
                <a:gd name="connsiteY36" fmla="*/ 436245 h 493014"/>
                <a:gd name="connsiteX37" fmla="*/ 240411 w 820769"/>
                <a:gd name="connsiteY37" fmla="*/ 436912 h 493014"/>
                <a:gd name="connsiteX38" fmla="*/ 240411 w 820769"/>
                <a:gd name="connsiteY38" fmla="*/ 436912 h 493014"/>
                <a:gd name="connsiteX39" fmla="*/ 241649 w 820769"/>
                <a:gd name="connsiteY39" fmla="*/ 437483 h 493014"/>
                <a:gd name="connsiteX40" fmla="*/ 241649 w 820769"/>
                <a:gd name="connsiteY40" fmla="*/ 437483 h 493014"/>
                <a:gd name="connsiteX41" fmla="*/ 242888 w 820769"/>
                <a:gd name="connsiteY41" fmla="*/ 438055 h 493014"/>
                <a:gd name="connsiteX42" fmla="*/ 242888 w 820769"/>
                <a:gd name="connsiteY42" fmla="*/ 438055 h 493014"/>
                <a:gd name="connsiteX43" fmla="*/ 244221 w 820769"/>
                <a:gd name="connsiteY43" fmla="*/ 438626 h 493014"/>
                <a:gd name="connsiteX44" fmla="*/ 244221 w 820769"/>
                <a:gd name="connsiteY44" fmla="*/ 438626 h 493014"/>
                <a:gd name="connsiteX45" fmla="*/ 245554 w 820769"/>
                <a:gd name="connsiteY45" fmla="*/ 439103 h 493014"/>
                <a:gd name="connsiteX46" fmla="*/ 245554 w 820769"/>
                <a:gd name="connsiteY46" fmla="*/ 439103 h 493014"/>
                <a:gd name="connsiteX47" fmla="*/ 246888 w 820769"/>
                <a:gd name="connsiteY47" fmla="*/ 439579 h 493014"/>
                <a:gd name="connsiteX48" fmla="*/ 246888 w 820769"/>
                <a:gd name="connsiteY48" fmla="*/ 439579 h 493014"/>
                <a:gd name="connsiteX49" fmla="*/ 247174 w 820769"/>
                <a:gd name="connsiteY49" fmla="*/ 439674 h 493014"/>
                <a:gd name="connsiteX50" fmla="*/ 249269 w 820769"/>
                <a:gd name="connsiteY50" fmla="*/ 440341 h 493014"/>
                <a:gd name="connsiteX51" fmla="*/ 249555 w 820769"/>
                <a:gd name="connsiteY51" fmla="*/ 440436 h 493014"/>
                <a:gd name="connsiteX52" fmla="*/ 249555 w 820769"/>
                <a:gd name="connsiteY52" fmla="*/ 440436 h 493014"/>
                <a:gd name="connsiteX53" fmla="*/ 250888 w 820769"/>
                <a:gd name="connsiteY53" fmla="*/ 440817 h 493014"/>
                <a:gd name="connsiteX54" fmla="*/ 250888 w 820769"/>
                <a:gd name="connsiteY54" fmla="*/ 440817 h 493014"/>
                <a:gd name="connsiteX55" fmla="*/ 252222 w 820769"/>
                <a:gd name="connsiteY55" fmla="*/ 441198 h 493014"/>
                <a:gd name="connsiteX56" fmla="*/ 252222 w 820769"/>
                <a:gd name="connsiteY56" fmla="*/ 441198 h 493014"/>
                <a:gd name="connsiteX57" fmla="*/ 253651 w 820769"/>
                <a:gd name="connsiteY57" fmla="*/ 441484 h 493014"/>
                <a:gd name="connsiteX58" fmla="*/ 253651 w 820769"/>
                <a:gd name="connsiteY58" fmla="*/ 441484 h 493014"/>
                <a:gd name="connsiteX59" fmla="*/ 255079 w 820769"/>
                <a:gd name="connsiteY59" fmla="*/ 441770 h 493014"/>
                <a:gd name="connsiteX60" fmla="*/ 255079 w 820769"/>
                <a:gd name="connsiteY60" fmla="*/ 441770 h 493014"/>
                <a:gd name="connsiteX61" fmla="*/ 255365 w 820769"/>
                <a:gd name="connsiteY61" fmla="*/ 441770 h 493014"/>
                <a:gd name="connsiteX62" fmla="*/ 257746 w 820769"/>
                <a:gd name="connsiteY62" fmla="*/ 442151 h 493014"/>
                <a:gd name="connsiteX63" fmla="*/ 258032 w 820769"/>
                <a:gd name="connsiteY63" fmla="*/ 442151 h 493014"/>
                <a:gd name="connsiteX64" fmla="*/ 258032 w 820769"/>
                <a:gd name="connsiteY64" fmla="*/ 442151 h 493014"/>
                <a:gd name="connsiteX65" fmla="*/ 259461 w 820769"/>
                <a:gd name="connsiteY65" fmla="*/ 442341 h 493014"/>
                <a:gd name="connsiteX66" fmla="*/ 259461 w 820769"/>
                <a:gd name="connsiteY66" fmla="*/ 442341 h 493014"/>
                <a:gd name="connsiteX67" fmla="*/ 260890 w 820769"/>
                <a:gd name="connsiteY67" fmla="*/ 442436 h 493014"/>
                <a:gd name="connsiteX68" fmla="*/ 260890 w 820769"/>
                <a:gd name="connsiteY68" fmla="*/ 442436 h 493014"/>
                <a:gd name="connsiteX69" fmla="*/ 262318 w 820769"/>
                <a:gd name="connsiteY69" fmla="*/ 442531 h 493014"/>
                <a:gd name="connsiteX70" fmla="*/ 262318 w 820769"/>
                <a:gd name="connsiteY70" fmla="*/ 442531 h 493014"/>
                <a:gd name="connsiteX71" fmla="*/ 262795 w 820769"/>
                <a:gd name="connsiteY71" fmla="*/ 442531 h 493014"/>
                <a:gd name="connsiteX72" fmla="*/ 265938 w 820769"/>
                <a:gd name="connsiteY72" fmla="*/ 442627 h 493014"/>
                <a:gd name="connsiteX73" fmla="*/ 431768 w 820769"/>
                <a:gd name="connsiteY73" fmla="*/ 442627 h 493014"/>
                <a:gd name="connsiteX74" fmla="*/ 434054 w 820769"/>
                <a:gd name="connsiteY74" fmla="*/ 442627 h 493014"/>
                <a:gd name="connsiteX75" fmla="*/ 509016 w 820769"/>
                <a:gd name="connsiteY75" fmla="*/ 493014 h 493014"/>
                <a:gd name="connsiteX76" fmla="*/ 506349 w 820769"/>
                <a:gd name="connsiteY76" fmla="*/ 345377 h 493014"/>
                <a:gd name="connsiteX77" fmla="*/ 423767 w 820769"/>
                <a:gd name="connsiteY77" fmla="*/ 276130 h 493014"/>
                <a:gd name="connsiteX78" fmla="*/ 408622 w 820769"/>
                <a:gd name="connsiteY78" fmla="*/ 276130 h 493014"/>
                <a:gd name="connsiteX79" fmla="*/ 350996 w 820769"/>
                <a:gd name="connsiteY79" fmla="*/ 218504 h 493014"/>
                <a:gd name="connsiteX80" fmla="*/ 350996 w 820769"/>
                <a:gd name="connsiteY80" fmla="*/ 198501 h 493014"/>
                <a:gd name="connsiteX81" fmla="*/ 408622 w 820769"/>
                <a:gd name="connsiteY81" fmla="*/ 140875 h 493014"/>
                <a:gd name="connsiteX82" fmla="*/ 820769 w 820769"/>
                <a:gd name="connsiteY82" fmla="*/ 140875 h 493014"/>
                <a:gd name="connsiteX83" fmla="*/ 820769 w 820769"/>
                <a:gd name="connsiteY83" fmla="*/ 0 h 493014"/>
                <a:gd name="connsiteX84" fmla="*/ 189547 w 820769"/>
                <a:gd name="connsiteY84" fmla="*/ 0 h 493014"/>
                <a:gd name="connsiteX85" fmla="*/ 189547 w 820769"/>
                <a:gd name="connsiteY85" fmla="*/ 96869 h 493014"/>
                <a:gd name="connsiteX86" fmla="*/ 131921 w 820769"/>
                <a:gd name="connsiteY86" fmla="*/ 154496 h 493014"/>
                <a:gd name="connsiteX87" fmla="*/ 0 w 820769"/>
                <a:gd name="connsiteY87" fmla="*/ 154496 h 493014"/>
                <a:gd name="connsiteX88" fmla="*/ 0 w 820769"/>
                <a:gd name="connsiteY88" fmla="*/ 154210 h 493014"/>
                <a:gd name="connsiteX89" fmla="*/ 207740 w 820769"/>
                <a:gd name="connsiteY89" fmla="*/ 384905 h 493014"/>
                <a:gd name="connsiteX90" fmla="*/ 207740 w 820769"/>
                <a:gd name="connsiteY90" fmla="*/ 384905 h 493014"/>
                <a:gd name="connsiteX91" fmla="*/ 207740 w 820769"/>
                <a:gd name="connsiteY91" fmla="*/ 384905 h 493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820769" h="493014">
                  <a:moveTo>
                    <a:pt x="0" y="154210"/>
                  </a:moveTo>
                  <a:cubicBezTo>
                    <a:pt x="24003" y="154496"/>
                    <a:pt x="41053" y="169450"/>
                    <a:pt x="41053" y="220313"/>
                  </a:cubicBezTo>
                  <a:lnTo>
                    <a:pt x="41053" y="239268"/>
                  </a:lnTo>
                  <a:cubicBezTo>
                    <a:pt x="41053" y="270986"/>
                    <a:pt x="66961" y="296894"/>
                    <a:pt x="98679" y="296894"/>
                  </a:cubicBezTo>
                  <a:lnTo>
                    <a:pt x="126778" y="296894"/>
                  </a:lnTo>
                  <a:cubicBezTo>
                    <a:pt x="171355" y="296894"/>
                    <a:pt x="207740" y="333280"/>
                    <a:pt x="207740" y="377857"/>
                  </a:cubicBezTo>
                  <a:lnTo>
                    <a:pt x="207740" y="385001"/>
                  </a:lnTo>
                  <a:lnTo>
                    <a:pt x="207740" y="386524"/>
                  </a:lnTo>
                  <a:lnTo>
                    <a:pt x="207740" y="386524"/>
                  </a:lnTo>
                  <a:lnTo>
                    <a:pt x="207835" y="387953"/>
                  </a:lnTo>
                  <a:lnTo>
                    <a:pt x="207835" y="387953"/>
                  </a:lnTo>
                  <a:lnTo>
                    <a:pt x="207931" y="389382"/>
                  </a:lnTo>
                  <a:lnTo>
                    <a:pt x="207931" y="389382"/>
                  </a:lnTo>
                  <a:lnTo>
                    <a:pt x="208026" y="390811"/>
                  </a:lnTo>
                  <a:lnTo>
                    <a:pt x="208026" y="390811"/>
                  </a:lnTo>
                  <a:lnTo>
                    <a:pt x="208216" y="392239"/>
                  </a:lnTo>
                  <a:lnTo>
                    <a:pt x="208216" y="392239"/>
                  </a:lnTo>
                  <a:lnTo>
                    <a:pt x="208407" y="393668"/>
                  </a:lnTo>
                  <a:lnTo>
                    <a:pt x="208407" y="393668"/>
                  </a:lnTo>
                  <a:lnTo>
                    <a:pt x="208597" y="395097"/>
                  </a:lnTo>
                  <a:lnTo>
                    <a:pt x="208597" y="395097"/>
                  </a:lnTo>
                  <a:cubicBezTo>
                    <a:pt x="211074" y="409289"/>
                    <a:pt x="219265" y="422243"/>
                    <a:pt x="230886" y="431102"/>
                  </a:cubicBezTo>
                  <a:lnTo>
                    <a:pt x="230886" y="431102"/>
                  </a:lnTo>
                  <a:lnTo>
                    <a:pt x="232029" y="431959"/>
                  </a:lnTo>
                  <a:lnTo>
                    <a:pt x="232029" y="431959"/>
                  </a:lnTo>
                  <a:lnTo>
                    <a:pt x="233172" y="432721"/>
                  </a:lnTo>
                  <a:lnTo>
                    <a:pt x="233172" y="432721"/>
                  </a:lnTo>
                  <a:lnTo>
                    <a:pt x="234315" y="433483"/>
                  </a:lnTo>
                  <a:lnTo>
                    <a:pt x="234315" y="433483"/>
                  </a:lnTo>
                  <a:lnTo>
                    <a:pt x="235458" y="434245"/>
                  </a:lnTo>
                  <a:lnTo>
                    <a:pt x="235458" y="434245"/>
                  </a:lnTo>
                  <a:lnTo>
                    <a:pt x="236029" y="434530"/>
                  </a:lnTo>
                  <a:cubicBezTo>
                    <a:pt x="236506" y="434816"/>
                    <a:pt x="236887" y="435007"/>
                    <a:pt x="237363" y="435293"/>
                  </a:cubicBezTo>
                  <a:lnTo>
                    <a:pt x="237934" y="435578"/>
                  </a:lnTo>
                  <a:lnTo>
                    <a:pt x="237934" y="435578"/>
                  </a:lnTo>
                  <a:lnTo>
                    <a:pt x="239173" y="436245"/>
                  </a:lnTo>
                  <a:lnTo>
                    <a:pt x="239173" y="436245"/>
                  </a:lnTo>
                  <a:lnTo>
                    <a:pt x="240411" y="436912"/>
                  </a:lnTo>
                  <a:lnTo>
                    <a:pt x="240411" y="436912"/>
                  </a:lnTo>
                  <a:lnTo>
                    <a:pt x="241649" y="437483"/>
                  </a:lnTo>
                  <a:lnTo>
                    <a:pt x="241649" y="437483"/>
                  </a:lnTo>
                  <a:cubicBezTo>
                    <a:pt x="242030" y="437674"/>
                    <a:pt x="242506" y="437864"/>
                    <a:pt x="242888" y="438055"/>
                  </a:cubicBezTo>
                  <a:lnTo>
                    <a:pt x="242888" y="438055"/>
                  </a:lnTo>
                  <a:lnTo>
                    <a:pt x="244221" y="438626"/>
                  </a:lnTo>
                  <a:lnTo>
                    <a:pt x="244221" y="438626"/>
                  </a:lnTo>
                  <a:lnTo>
                    <a:pt x="245554" y="439103"/>
                  </a:lnTo>
                  <a:lnTo>
                    <a:pt x="245554" y="439103"/>
                  </a:lnTo>
                  <a:lnTo>
                    <a:pt x="246888" y="439579"/>
                  </a:lnTo>
                  <a:lnTo>
                    <a:pt x="246888" y="439579"/>
                  </a:lnTo>
                  <a:lnTo>
                    <a:pt x="247174" y="439674"/>
                  </a:lnTo>
                  <a:cubicBezTo>
                    <a:pt x="247936" y="439864"/>
                    <a:pt x="248507" y="440055"/>
                    <a:pt x="249269" y="440341"/>
                  </a:cubicBezTo>
                  <a:lnTo>
                    <a:pt x="249555" y="440436"/>
                  </a:lnTo>
                  <a:lnTo>
                    <a:pt x="249555" y="440436"/>
                  </a:lnTo>
                  <a:lnTo>
                    <a:pt x="250888" y="440817"/>
                  </a:lnTo>
                  <a:lnTo>
                    <a:pt x="250888" y="440817"/>
                  </a:lnTo>
                  <a:lnTo>
                    <a:pt x="252222" y="441198"/>
                  </a:lnTo>
                  <a:lnTo>
                    <a:pt x="252222" y="441198"/>
                  </a:lnTo>
                  <a:lnTo>
                    <a:pt x="253651" y="441484"/>
                  </a:lnTo>
                  <a:lnTo>
                    <a:pt x="253651" y="441484"/>
                  </a:lnTo>
                  <a:cubicBezTo>
                    <a:pt x="254127" y="441579"/>
                    <a:pt x="254603" y="441674"/>
                    <a:pt x="255079" y="441770"/>
                  </a:cubicBezTo>
                  <a:lnTo>
                    <a:pt x="255079" y="441770"/>
                  </a:lnTo>
                  <a:lnTo>
                    <a:pt x="255365" y="441770"/>
                  </a:lnTo>
                  <a:cubicBezTo>
                    <a:pt x="256222" y="441865"/>
                    <a:pt x="256889" y="442055"/>
                    <a:pt x="257746" y="442151"/>
                  </a:cubicBezTo>
                  <a:lnTo>
                    <a:pt x="258032" y="442151"/>
                  </a:lnTo>
                  <a:lnTo>
                    <a:pt x="258032" y="442151"/>
                  </a:lnTo>
                  <a:lnTo>
                    <a:pt x="259461" y="442341"/>
                  </a:lnTo>
                  <a:lnTo>
                    <a:pt x="259461" y="442341"/>
                  </a:lnTo>
                  <a:lnTo>
                    <a:pt x="260890" y="442436"/>
                  </a:lnTo>
                  <a:lnTo>
                    <a:pt x="260890" y="442436"/>
                  </a:lnTo>
                  <a:lnTo>
                    <a:pt x="262318" y="442531"/>
                  </a:lnTo>
                  <a:lnTo>
                    <a:pt x="262318" y="442531"/>
                  </a:lnTo>
                  <a:lnTo>
                    <a:pt x="262795" y="442531"/>
                  </a:lnTo>
                  <a:cubicBezTo>
                    <a:pt x="263938" y="442531"/>
                    <a:pt x="264795" y="442627"/>
                    <a:pt x="265938" y="442627"/>
                  </a:cubicBezTo>
                  <a:lnTo>
                    <a:pt x="431768" y="442627"/>
                  </a:lnTo>
                  <a:lnTo>
                    <a:pt x="434054" y="442627"/>
                  </a:lnTo>
                  <a:cubicBezTo>
                    <a:pt x="467868" y="442627"/>
                    <a:pt x="496824" y="463487"/>
                    <a:pt x="509016" y="493014"/>
                  </a:cubicBezTo>
                  <a:lnTo>
                    <a:pt x="506349" y="345377"/>
                  </a:lnTo>
                  <a:cubicBezTo>
                    <a:pt x="505015" y="273463"/>
                    <a:pt x="439007" y="276606"/>
                    <a:pt x="423767" y="276130"/>
                  </a:cubicBezTo>
                  <a:lnTo>
                    <a:pt x="408622" y="276130"/>
                  </a:lnTo>
                  <a:cubicBezTo>
                    <a:pt x="376904" y="276130"/>
                    <a:pt x="350996" y="250222"/>
                    <a:pt x="350996" y="218504"/>
                  </a:cubicBezTo>
                  <a:lnTo>
                    <a:pt x="350996" y="198501"/>
                  </a:lnTo>
                  <a:cubicBezTo>
                    <a:pt x="350996" y="166783"/>
                    <a:pt x="376904" y="140875"/>
                    <a:pt x="408622" y="140875"/>
                  </a:cubicBezTo>
                  <a:lnTo>
                    <a:pt x="820769" y="140875"/>
                  </a:lnTo>
                  <a:lnTo>
                    <a:pt x="820769" y="0"/>
                  </a:lnTo>
                  <a:lnTo>
                    <a:pt x="189547" y="0"/>
                  </a:lnTo>
                  <a:lnTo>
                    <a:pt x="189547" y="96869"/>
                  </a:lnTo>
                  <a:cubicBezTo>
                    <a:pt x="189547" y="128588"/>
                    <a:pt x="163639" y="154496"/>
                    <a:pt x="131921" y="154496"/>
                  </a:cubicBezTo>
                  <a:lnTo>
                    <a:pt x="0" y="154496"/>
                  </a:lnTo>
                  <a:lnTo>
                    <a:pt x="0" y="154210"/>
                  </a:lnTo>
                  <a:close/>
                  <a:moveTo>
                    <a:pt x="207740" y="384905"/>
                  </a:moveTo>
                  <a:lnTo>
                    <a:pt x="207740" y="384905"/>
                  </a:lnTo>
                  <a:lnTo>
                    <a:pt x="207740" y="384905"/>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5" name="Freeform: Shape 194">
              <a:extLst>
                <a:ext uri="{FF2B5EF4-FFF2-40B4-BE49-F238E27FC236}">
                  <a16:creationId xmlns:a16="http://schemas.microsoft.com/office/drawing/2014/main" id="{E3C5FF34-A78C-4467-846C-713CB41EAF5B}"/>
                </a:ext>
              </a:extLst>
            </p:cNvPr>
            <p:cNvSpPr/>
            <p:nvPr/>
          </p:nvSpPr>
          <p:spPr>
            <a:xfrm>
              <a:off x="5452983" y="5721461"/>
              <a:ext cx="448627" cy="135254"/>
            </a:xfrm>
            <a:custGeom>
              <a:avLst/>
              <a:gdLst>
                <a:gd name="connsiteX0" fmla="*/ 0 w 448627"/>
                <a:gd name="connsiteY0" fmla="*/ 57626 h 135254"/>
                <a:gd name="connsiteX1" fmla="*/ 0 w 448627"/>
                <a:gd name="connsiteY1" fmla="*/ 77628 h 135254"/>
                <a:gd name="connsiteX2" fmla="*/ 57626 w 448627"/>
                <a:gd name="connsiteY2" fmla="*/ 135255 h 135254"/>
                <a:gd name="connsiteX3" fmla="*/ 391001 w 448627"/>
                <a:gd name="connsiteY3" fmla="*/ 135255 h 135254"/>
                <a:gd name="connsiteX4" fmla="*/ 448627 w 448627"/>
                <a:gd name="connsiteY4" fmla="*/ 77628 h 135254"/>
                <a:gd name="connsiteX5" fmla="*/ 448627 w 448627"/>
                <a:gd name="connsiteY5" fmla="*/ 57626 h 135254"/>
                <a:gd name="connsiteX6" fmla="*/ 391001 w 448627"/>
                <a:gd name="connsiteY6" fmla="*/ 0 h 135254"/>
                <a:gd name="connsiteX7" fmla="*/ 57626 w 448627"/>
                <a:gd name="connsiteY7" fmla="*/ 0 h 135254"/>
                <a:gd name="connsiteX8" fmla="*/ 0 w 448627"/>
                <a:gd name="connsiteY8" fmla="*/ 57626 h 13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8627" h="135254">
                  <a:moveTo>
                    <a:pt x="0" y="57626"/>
                  </a:moveTo>
                  <a:lnTo>
                    <a:pt x="0" y="77628"/>
                  </a:lnTo>
                  <a:cubicBezTo>
                    <a:pt x="0" y="109347"/>
                    <a:pt x="25908" y="135255"/>
                    <a:pt x="57626" y="135255"/>
                  </a:cubicBezTo>
                  <a:lnTo>
                    <a:pt x="391001" y="135255"/>
                  </a:lnTo>
                  <a:cubicBezTo>
                    <a:pt x="422720" y="135255"/>
                    <a:pt x="448627" y="109347"/>
                    <a:pt x="448627" y="77628"/>
                  </a:cubicBezTo>
                  <a:lnTo>
                    <a:pt x="448627" y="57626"/>
                  </a:lnTo>
                  <a:cubicBezTo>
                    <a:pt x="448627" y="25908"/>
                    <a:pt x="422720" y="0"/>
                    <a:pt x="391001" y="0"/>
                  </a:cubicBezTo>
                  <a:lnTo>
                    <a:pt x="57626" y="0"/>
                  </a:lnTo>
                  <a:cubicBezTo>
                    <a:pt x="26003" y="0"/>
                    <a:pt x="0" y="25908"/>
                    <a:pt x="0" y="57626"/>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6" name="Freeform: Shape 195">
              <a:extLst>
                <a:ext uri="{FF2B5EF4-FFF2-40B4-BE49-F238E27FC236}">
                  <a16:creationId xmlns:a16="http://schemas.microsoft.com/office/drawing/2014/main" id="{277F4E04-A131-42C8-A18A-6BF1E68E9761}"/>
                </a:ext>
              </a:extLst>
            </p:cNvPr>
            <p:cNvSpPr/>
            <p:nvPr/>
          </p:nvSpPr>
          <p:spPr>
            <a:xfrm>
              <a:off x="4806046" y="4414821"/>
              <a:ext cx="945927" cy="1170241"/>
            </a:xfrm>
            <a:custGeom>
              <a:avLst/>
              <a:gdLst>
                <a:gd name="connsiteX0" fmla="*/ 168402 w 945927"/>
                <a:gd name="connsiteY0" fmla="*/ 288131 h 1170241"/>
                <a:gd name="connsiteX1" fmla="*/ 168402 w 945927"/>
                <a:gd name="connsiteY1" fmla="*/ 520827 h 1170241"/>
                <a:gd name="connsiteX2" fmla="*/ 110776 w 945927"/>
                <a:gd name="connsiteY2" fmla="*/ 578453 h 1170241"/>
                <a:gd name="connsiteX3" fmla="*/ 0 w 945927"/>
                <a:gd name="connsiteY3" fmla="*/ 578453 h 1170241"/>
                <a:gd name="connsiteX4" fmla="*/ 0 w 945927"/>
                <a:gd name="connsiteY4" fmla="*/ 664083 h 1170241"/>
                <a:gd name="connsiteX5" fmla="*/ 0 w 945927"/>
                <a:gd name="connsiteY5" fmla="*/ 665607 h 1170241"/>
                <a:gd name="connsiteX6" fmla="*/ 0 w 945927"/>
                <a:gd name="connsiteY6" fmla="*/ 665607 h 1170241"/>
                <a:gd name="connsiteX7" fmla="*/ 95 w 945927"/>
                <a:gd name="connsiteY7" fmla="*/ 667036 h 1170241"/>
                <a:gd name="connsiteX8" fmla="*/ 95 w 945927"/>
                <a:gd name="connsiteY8" fmla="*/ 667036 h 1170241"/>
                <a:gd name="connsiteX9" fmla="*/ 190 w 945927"/>
                <a:gd name="connsiteY9" fmla="*/ 668465 h 1170241"/>
                <a:gd name="connsiteX10" fmla="*/ 190 w 945927"/>
                <a:gd name="connsiteY10" fmla="*/ 668465 h 1170241"/>
                <a:gd name="connsiteX11" fmla="*/ 286 w 945927"/>
                <a:gd name="connsiteY11" fmla="*/ 669893 h 1170241"/>
                <a:gd name="connsiteX12" fmla="*/ 286 w 945927"/>
                <a:gd name="connsiteY12" fmla="*/ 669893 h 1170241"/>
                <a:gd name="connsiteX13" fmla="*/ 476 w 945927"/>
                <a:gd name="connsiteY13" fmla="*/ 671322 h 1170241"/>
                <a:gd name="connsiteX14" fmla="*/ 476 w 945927"/>
                <a:gd name="connsiteY14" fmla="*/ 671322 h 1170241"/>
                <a:gd name="connsiteX15" fmla="*/ 667 w 945927"/>
                <a:gd name="connsiteY15" fmla="*/ 672751 h 1170241"/>
                <a:gd name="connsiteX16" fmla="*/ 667 w 945927"/>
                <a:gd name="connsiteY16" fmla="*/ 672751 h 1170241"/>
                <a:gd name="connsiteX17" fmla="*/ 29623 w 945927"/>
                <a:gd name="connsiteY17" fmla="*/ 714375 h 1170241"/>
                <a:gd name="connsiteX18" fmla="*/ 30194 w 945927"/>
                <a:gd name="connsiteY18" fmla="*/ 714661 h 1170241"/>
                <a:gd name="connsiteX19" fmla="*/ 30194 w 945927"/>
                <a:gd name="connsiteY19" fmla="*/ 714661 h 1170241"/>
                <a:gd name="connsiteX20" fmla="*/ 31432 w 945927"/>
                <a:gd name="connsiteY20" fmla="*/ 715328 h 1170241"/>
                <a:gd name="connsiteX21" fmla="*/ 31432 w 945927"/>
                <a:gd name="connsiteY21" fmla="*/ 715328 h 1170241"/>
                <a:gd name="connsiteX22" fmla="*/ 32671 w 945927"/>
                <a:gd name="connsiteY22" fmla="*/ 715994 h 1170241"/>
                <a:gd name="connsiteX23" fmla="*/ 32671 w 945927"/>
                <a:gd name="connsiteY23" fmla="*/ 715994 h 1170241"/>
                <a:gd name="connsiteX24" fmla="*/ 33909 w 945927"/>
                <a:gd name="connsiteY24" fmla="*/ 716566 h 1170241"/>
                <a:gd name="connsiteX25" fmla="*/ 33909 w 945927"/>
                <a:gd name="connsiteY25" fmla="*/ 716566 h 1170241"/>
                <a:gd name="connsiteX26" fmla="*/ 35147 w 945927"/>
                <a:gd name="connsiteY26" fmla="*/ 717137 h 1170241"/>
                <a:gd name="connsiteX27" fmla="*/ 35147 w 945927"/>
                <a:gd name="connsiteY27" fmla="*/ 717137 h 1170241"/>
                <a:gd name="connsiteX28" fmla="*/ 36481 w 945927"/>
                <a:gd name="connsiteY28" fmla="*/ 717709 h 1170241"/>
                <a:gd name="connsiteX29" fmla="*/ 36481 w 945927"/>
                <a:gd name="connsiteY29" fmla="*/ 717709 h 1170241"/>
                <a:gd name="connsiteX30" fmla="*/ 37814 w 945927"/>
                <a:gd name="connsiteY30" fmla="*/ 718185 h 1170241"/>
                <a:gd name="connsiteX31" fmla="*/ 37814 w 945927"/>
                <a:gd name="connsiteY31" fmla="*/ 718185 h 1170241"/>
                <a:gd name="connsiteX32" fmla="*/ 39148 w 945927"/>
                <a:gd name="connsiteY32" fmla="*/ 718661 h 1170241"/>
                <a:gd name="connsiteX33" fmla="*/ 39148 w 945927"/>
                <a:gd name="connsiteY33" fmla="*/ 718661 h 1170241"/>
                <a:gd name="connsiteX34" fmla="*/ 39433 w 945927"/>
                <a:gd name="connsiteY34" fmla="*/ 718756 h 1170241"/>
                <a:gd name="connsiteX35" fmla="*/ 41529 w 945927"/>
                <a:gd name="connsiteY35" fmla="*/ 719423 h 1170241"/>
                <a:gd name="connsiteX36" fmla="*/ 41815 w 945927"/>
                <a:gd name="connsiteY36" fmla="*/ 719519 h 1170241"/>
                <a:gd name="connsiteX37" fmla="*/ 41815 w 945927"/>
                <a:gd name="connsiteY37" fmla="*/ 719519 h 1170241"/>
                <a:gd name="connsiteX38" fmla="*/ 43148 w 945927"/>
                <a:gd name="connsiteY38" fmla="*/ 719899 h 1170241"/>
                <a:gd name="connsiteX39" fmla="*/ 43148 w 945927"/>
                <a:gd name="connsiteY39" fmla="*/ 719899 h 1170241"/>
                <a:gd name="connsiteX40" fmla="*/ 44482 w 945927"/>
                <a:gd name="connsiteY40" fmla="*/ 720280 h 1170241"/>
                <a:gd name="connsiteX41" fmla="*/ 44482 w 945927"/>
                <a:gd name="connsiteY41" fmla="*/ 720280 h 1170241"/>
                <a:gd name="connsiteX42" fmla="*/ 45910 w 945927"/>
                <a:gd name="connsiteY42" fmla="*/ 720566 h 1170241"/>
                <a:gd name="connsiteX43" fmla="*/ 45910 w 945927"/>
                <a:gd name="connsiteY43" fmla="*/ 720566 h 1170241"/>
                <a:gd name="connsiteX44" fmla="*/ 47339 w 945927"/>
                <a:gd name="connsiteY44" fmla="*/ 720852 h 1170241"/>
                <a:gd name="connsiteX45" fmla="*/ 47339 w 945927"/>
                <a:gd name="connsiteY45" fmla="*/ 720852 h 1170241"/>
                <a:gd name="connsiteX46" fmla="*/ 47625 w 945927"/>
                <a:gd name="connsiteY46" fmla="*/ 720852 h 1170241"/>
                <a:gd name="connsiteX47" fmla="*/ 50006 w 945927"/>
                <a:gd name="connsiteY47" fmla="*/ 721233 h 1170241"/>
                <a:gd name="connsiteX48" fmla="*/ 50292 w 945927"/>
                <a:gd name="connsiteY48" fmla="*/ 721233 h 1170241"/>
                <a:gd name="connsiteX49" fmla="*/ 50292 w 945927"/>
                <a:gd name="connsiteY49" fmla="*/ 721233 h 1170241"/>
                <a:gd name="connsiteX50" fmla="*/ 51721 w 945927"/>
                <a:gd name="connsiteY50" fmla="*/ 721424 h 1170241"/>
                <a:gd name="connsiteX51" fmla="*/ 51721 w 945927"/>
                <a:gd name="connsiteY51" fmla="*/ 721424 h 1170241"/>
                <a:gd name="connsiteX52" fmla="*/ 53149 w 945927"/>
                <a:gd name="connsiteY52" fmla="*/ 721518 h 1170241"/>
                <a:gd name="connsiteX53" fmla="*/ 53149 w 945927"/>
                <a:gd name="connsiteY53" fmla="*/ 721518 h 1170241"/>
                <a:gd name="connsiteX54" fmla="*/ 54578 w 945927"/>
                <a:gd name="connsiteY54" fmla="*/ 721614 h 1170241"/>
                <a:gd name="connsiteX55" fmla="*/ 54578 w 945927"/>
                <a:gd name="connsiteY55" fmla="*/ 721614 h 1170241"/>
                <a:gd name="connsiteX56" fmla="*/ 55054 w 945927"/>
                <a:gd name="connsiteY56" fmla="*/ 721614 h 1170241"/>
                <a:gd name="connsiteX57" fmla="*/ 58198 w 945927"/>
                <a:gd name="connsiteY57" fmla="*/ 721709 h 1170241"/>
                <a:gd name="connsiteX58" fmla="*/ 77629 w 945927"/>
                <a:gd name="connsiteY58" fmla="*/ 721709 h 1170241"/>
                <a:gd name="connsiteX59" fmla="*/ 84582 w 945927"/>
                <a:gd name="connsiteY59" fmla="*/ 721709 h 1170241"/>
                <a:gd name="connsiteX60" fmla="*/ 165545 w 945927"/>
                <a:gd name="connsiteY60" fmla="*/ 802672 h 1170241"/>
                <a:gd name="connsiteX61" fmla="*/ 165545 w 945927"/>
                <a:gd name="connsiteY61" fmla="*/ 812483 h 1170241"/>
                <a:gd name="connsiteX62" fmla="*/ 165545 w 945927"/>
                <a:gd name="connsiteY62" fmla="*/ 814006 h 1170241"/>
                <a:gd name="connsiteX63" fmla="*/ 165545 w 945927"/>
                <a:gd name="connsiteY63" fmla="*/ 814006 h 1170241"/>
                <a:gd name="connsiteX64" fmla="*/ 165640 w 945927"/>
                <a:gd name="connsiteY64" fmla="*/ 815435 h 1170241"/>
                <a:gd name="connsiteX65" fmla="*/ 165640 w 945927"/>
                <a:gd name="connsiteY65" fmla="*/ 815435 h 1170241"/>
                <a:gd name="connsiteX66" fmla="*/ 165735 w 945927"/>
                <a:gd name="connsiteY66" fmla="*/ 816864 h 1170241"/>
                <a:gd name="connsiteX67" fmla="*/ 165735 w 945927"/>
                <a:gd name="connsiteY67" fmla="*/ 816864 h 1170241"/>
                <a:gd name="connsiteX68" fmla="*/ 165830 w 945927"/>
                <a:gd name="connsiteY68" fmla="*/ 818293 h 1170241"/>
                <a:gd name="connsiteX69" fmla="*/ 165830 w 945927"/>
                <a:gd name="connsiteY69" fmla="*/ 818293 h 1170241"/>
                <a:gd name="connsiteX70" fmla="*/ 166021 w 945927"/>
                <a:gd name="connsiteY70" fmla="*/ 819721 h 1170241"/>
                <a:gd name="connsiteX71" fmla="*/ 166021 w 945927"/>
                <a:gd name="connsiteY71" fmla="*/ 819721 h 1170241"/>
                <a:gd name="connsiteX72" fmla="*/ 166211 w 945927"/>
                <a:gd name="connsiteY72" fmla="*/ 821150 h 1170241"/>
                <a:gd name="connsiteX73" fmla="*/ 166211 w 945927"/>
                <a:gd name="connsiteY73" fmla="*/ 821150 h 1170241"/>
                <a:gd name="connsiteX74" fmla="*/ 166497 w 945927"/>
                <a:gd name="connsiteY74" fmla="*/ 822579 h 1170241"/>
                <a:gd name="connsiteX75" fmla="*/ 166497 w 945927"/>
                <a:gd name="connsiteY75" fmla="*/ 822579 h 1170241"/>
                <a:gd name="connsiteX76" fmla="*/ 166783 w 945927"/>
                <a:gd name="connsiteY76" fmla="*/ 824008 h 1170241"/>
                <a:gd name="connsiteX77" fmla="*/ 166783 w 945927"/>
                <a:gd name="connsiteY77" fmla="*/ 824008 h 1170241"/>
                <a:gd name="connsiteX78" fmla="*/ 167068 w 945927"/>
                <a:gd name="connsiteY78" fmla="*/ 825437 h 1170241"/>
                <a:gd name="connsiteX79" fmla="*/ 167068 w 945927"/>
                <a:gd name="connsiteY79" fmla="*/ 825437 h 1170241"/>
                <a:gd name="connsiteX80" fmla="*/ 167449 w 945927"/>
                <a:gd name="connsiteY80" fmla="*/ 826865 h 1170241"/>
                <a:gd name="connsiteX81" fmla="*/ 167449 w 945927"/>
                <a:gd name="connsiteY81" fmla="*/ 826865 h 1170241"/>
                <a:gd name="connsiteX82" fmla="*/ 167830 w 945927"/>
                <a:gd name="connsiteY82" fmla="*/ 828199 h 1170241"/>
                <a:gd name="connsiteX83" fmla="*/ 167830 w 945927"/>
                <a:gd name="connsiteY83" fmla="*/ 828199 h 1170241"/>
                <a:gd name="connsiteX84" fmla="*/ 168211 w 945927"/>
                <a:gd name="connsiteY84" fmla="*/ 829532 h 1170241"/>
                <a:gd name="connsiteX85" fmla="*/ 168211 w 945927"/>
                <a:gd name="connsiteY85" fmla="*/ 829532 h 1170241"/>
                <a:gd name="connsiteX86" fmla="*/ 168687 w 945927"/>
                <a:gd name="connsiteY86" fmla="*/ 830866 h 1170241"/>
                <a:gd name="connsiteX87" fmla="*/ 168687 w 945927"/>
                <a:gd name="connsiteY87" fmla="*/ 830866 h 1170241"/>
                <a:gd name="connsiteX88" fmla="*/ 169164 w 945927"/>
                <a:gd name="connsiteY88" fmla="*/ 832199 h 1170241"/>
                <a:gd name="connsiteX89" fmla="*/ 169164 w 945927"/>
                <a:gd name="connsiteY89" fmla="*/ 832199 h 1170241"/>
                <a:gd name="connsiteX90" fmla="*/ 169640 w 945927"/>
                <a:gd name="connsiteY90" fmla="*/ 833533 h 1170241"/>
                <a:gd name="connsiteX91" fmla="*/ 169640 w 945927"/>
                <a:gd name="connsiteY91" fmla="*/ 833533 h 1170241"/>
                <a:gd name="connsiteX92" fmla="*/ 170212 w 945927"/>
                <a:gd name="connsiteY92" fmla="*/ 834866 h 1170241"/>
                <a:gd name="connsiteX93" fmla="*/ 170212 w 945927"/>
                <a:gd name="connsiteY93" fmla="*/ 834866 h 1170241"/>
                <a:gd name="connsiteX94" fmla="*/ 170783 w 945927"/>
                <a:gd name="connsiteY94" fmla="*/ 836105 h 1170241"/>
                <a:gd name="connsiteX95" fmla="*/ 170783 w 945927"/>
                <a:gd name="connsiteY95" fmla="*/ 836105 h 1170241"/>
                <a:gd name="connsiteX96" fmla="*/ 171355 w 945927"/>
                <a:gd name="connsiteY96" fmla="*/ 837343 h 1170241"/>
                <a:gd name="connsiteX97" fmla="*/ 171355 w 945927"/>
                <a:gd name="connsiteY97" fmla="*/ 837343 h 1170241"/>
                <a:gd name="connsiteX98" fmla="*/ 172021 w 945927"/>
                <a:gd name="connsiteY98" fmla="*/ 838581 h 1170241"/>
                <a:gd name="connsiteX99" fmla="*/ 172021 w 945927"/>
                <a:gd name="connsiteY99" fmla="*/ 838581 h 1170241"/>
                <a:gd name="connsiteX100" fmla="*/ 172688 w 945927"/>
                <a:gd name="connsiteY100" fmla="*/ 839819 h 1170241"/>
                <a:gd name="connsiteX101" fmla="*/ 172688 w 945927"/>
                <a:gd name="connsiteY101" fmla="*/ 839819 h 1170241"/>
                <a:gd name="connsiteX102" fmla="*/ 173355 w 945927"/>
                <a:gd name="connsiteY102" fmla="*/ 841058 h 1170241"/>
                <a:gd name="connsiteX103" fmla="*/ 173355 w 945927"/>
                <a:gd name="connsiteY103" fmla="*/ 841058 h 1170241"/>
                <a:gd name="connsiteX104" fmla="*/ 174021 w 945927"/>
                <a:gd name="connsiteY104" fmla="*/ 842296 h 1170241"/>
                <a:gd name="connsiteX105" fmla="*/ 174021 w 945927"/>
                <a:gd name="connsiteY105" fmla="*/ 842296 h 1170241"/>
                <a:gd name="connsiteX106" fmla="*/ 174784 w 945927"/>
                <a:gd name="connsiteY106" fmla="*/ 843439 h 1170241"/>
                <a:gd name="connsiteX107" fmla="*/ 174784 w 945927"/>
                <a:gd name="connsiteY107" fmla="*/ 843439 h 1170241"/>
                <a:gd name="connsiteX108" fmla="*/ 175546 w 945927"/>
                <a:gd name="connsiteY108" fmla="*/ 844582 h 1170241"/>
                <a:gd name="connsiteX109" fmla="*/ 175546 w 945927"/>
                <a:gd name="connsiteY109" fmla="*/ 844582 h 1170241"/>
                <a:gd name="connsiteX110" fmla="*/ 176308 w 945927"/>
                <a:gd name="connsiteY110" fmla="*/ 845725 h 1170241"/>
                <a:gd name="connsiteX111" fmla="*/ 176308 w 945927"/>
                <a:gd name="connsiteY111" fmla="*/ 845725 h 1170241"/>
                <a:gd name="connsiteX112" fmla="*/ 177165 w 945927"/>
                <a:gd name="connsiteY112" fmla="*/ 846868 h 1170241"/>
                <a:gd name="connsiteX113" fmla="*/ 177165 w 945927"/>
                <a:gd name="connsiteY113" fmla="*/ 846868 h 1170241"/>
                <a:gd name="connsiteX114" fmla="*/ 178022 w 945927"/>
                <a:gd name="connsiteY114" fmla="*/ 848011 h 1170241"/>
                <a:gd name="connsiteX115" fmla="*/ 178022 w 945927"/>
                <a:gd name="connsiteY115" fmla="*/ 848011 h 1170241"/>
                <a:gd name="connsiteX116" fmla="*/ 178879 w 945927"/>
                <a:gd name="connsiteY116" fmla="*/ 849058 h 1170241"/>
                <a:gd name="connsiteX117" fmla="*/ 178879 w 945927"/>
                <a:gd name="connsiteY117" fmla="*/ 849058 h 1170241"/>
                <a:gd name="connsiteX118" fmla="*/ 179737 w 945927"/>
                <a:gd name="connsiteY118" fmla="*/ 850106 h 1170241"/>
                <a:gd name="connsiteX119" fmla="*/ 179737 w 945927"/>
                <a:gd name="connsiteY119" fmla="*/ 850106 h 1170241"/>
                <a:gd name="connsiteX120" fmla="*/ 180689 w 945927"/>
                <a:gd name="connsiteY120" fmla="*/ 851154 h 1170241"/>
                <a:gd name="connsiteX121" fmla="*/ 180689 w 945927"/>
                <a:gd name="connsiteY121" fmla="*/ 851154 h 1170241"/>
                <a:gd name="connsiteX122" fmla="*/ 181642 w 945927"/>
                <a:gd name="connsiteY122" fmla="*/ 852202 h 1170241"/>
                <a:gd name="connsiteX123" fmla="*/ 181642 w 945927"/>
                <a:gd name="connsiteY123" fmla="*/ 852202 h 1170241"/>
                <a:gd name="connsiteX124" fmla="*/ 182594 w 945927"/>
                <a:gd name="connsiteY124" fmla="*/ 853154 h 1170241"/>
                <a:gd name="connsiteX125" fmla="*/ 182594 w 945927"/>
                <a:gd name="connsiteY125" fmla="*/ 853154 h 1170241"/>
                <a:gd name="connsiteX126" fmla="*/ 183546 w 945927"/>
                <a:gd name="connsiteY126" fmla="*/ 854107 h 1170241"/>
                <a:gd name="connsiteX127" fmla="*/ 183546 w 945927"/>
                <a:gd name="connsiteY127" fmla="*/ 854107 h 1170241"/>
                <a:gd name="connsiteX128" fmla="*/ 184595 w 945927"/>
                <a:gd name="connsiteY128" fmla="*/ 855059 h 1170241"/>
                <a:gd name="connsiteX129" fmla="*/ 184595 w 945927"/>
                <a:gd name="connsiteY129" fmla="*/ 855059 h 1170241"/>
                <a:gd name="connsiteX130" fmla="*/ 185642 w 945927"/>
                <a:gd name="connsiteY130" fmla="*/ 856011 h 1170241"/>
                <a:gd name="connsiteX131" fmla="*/ 185642 w 945927"/>
                <a:gd name="connsiteY131" fmla="*/ 856011 h 1170241"/>
                <a:gd name="connsiteX132" fmla="*/ 186690 w 945927"/>
                <a:gd name="connsiteY132" fmla="*/ 856869 h 1170241"/>
                <a:gd name="connsiteX133" fmla="*/ 186690 w 945927"/>
                <a:gd name="connsiteY133" fmla="*/ 856869 h 1170241"/>
                <a:gd name="connsiteX134" fmla="*/ 187737 w 945927"/>
                <a:gd name="connsiteY134" fmla="*/ 857726 h 1170241"/>
                <a:gd name="connsiteX135" fmla="*/ 187737 w 945927"/>
                <a:gd name="connsiteY135" fmla="*/ 857726 h 1170241"/>
                <a:gd name="connsiteX136" fmla="*/ 188786 w 945927"/>
                <a:gd name="connsiteY136" fmla="*/ 858583 h 1170241"/>
                <a:gd name="connsiteX137" fmla="*/ 188786 w 945927"/>
                <a:gd name="connsiteY137" fmla="*/ 858583 h 1170241"/>
                <a:gd name="connsiteX138" fmla="*/ 189929 w 945927"/>
                <a:gd name="connsiteY138" fmla="*/ 859441 h 1170241"/>
                <a:gd name="connsiteX139" fmla="*/ 189929 w 945927"/>
                <a:gd name="connsiteY139" fmla="*/ 859441 h 1170241"/>
                <a:gd name="connsiteX140" fmla="*/ 191071 w 945927"/>
                <a:gd name="connsiteY140" fmla="*/ 860202 h 1170241"/>
                <a:gd name="connsiteX141" fmla="*/ 191071 w 945927"/>
                <a:gd name="connsiteY141" fmla="*/ 860202 h 1170241"/>
                <a:gd name="connsiteX142" fmla="*/ 192214 w 945927"/>
                <a:gd name="connsiteY142" fmla="*/ 860965 h 1170241"/>
                <a:gd name="connsiteX143" fmla="*/ 192214 w 945927"/>
                <a:gd name="connsiteY143" fmla="*/ 860965 h 1170241"/>
                <a:gd name="connsiteX144" fmla="*/ 193357 w 945927"/>
                <a:gd name="connsiteY144" fmla="*/ 861727 h 1170241"/>
                <a:gd name="connsiteX145" fmla="*/ 193357 w 945927"/>
                <a:gd name="connsiteY145" fmla="*/ 861727 h 1170241"/>
                <a:gd name="connsiteX146" fmla="*/ 194596 w 945927"/>
                <a:gd name="connsiteY146" fmla="*/ 862394 h 1170241"/>
                <a:gd name="connsiteX147" fmla="*/ 194596 w 945927"/>
                <a:gd name="connsiteY147" fmla="*/ 862394 h 1170241"/>
                <a:gd name="connsiteX148" fmla="*/ 195834 w 945927"/>
                <a:gd name="connsiteY148" fmla="*/ 863060 h 1170241"/>
                <a:gd name="connsiteX149" fmla="*/ 195834 w 945927"/>
                <a:gd name="connsiteY149" fmla="*/ 863060 h 1170241"/>
                <a:gd name="connsiteX150" fmla="*/ 197072 w 945927"/>
                <a:gd name="connsiteY150" fmla="*/ 863727 h 1170241"/>
                <a:gd name="connsiteX151" fmla="*/ 197072 w 945927"/>
                <a:gd name="connsiteY151" fmla="*/ 863727 h 1170241"/>
                <a:gd name="connsiteX152" fmla="*/ 198311 w 945927"/>
                <a:gd name="connsiteY152" fmla="*/ 864393 h 1170241"/>
                <a:gd name="connsiteX153" fmla="*/ 198311 w 945927"/>
                <a:gd name="connsiteY153" fmla="*/ 864393 h 1170241"/>
                <a:gd name="connsiteX154" fmla="*/ 199549 w 945927"/>
                <a:gd name="connsiteY154" fmla="*/ 864965 h 1170241"/>
                <a:gd name="connsiteX155" fmla="*/ 199549 w 945927"/>
                <a:gd name="connsiteY155" fmla="*/ 864965 h 1170241"/>
                <a:gd name="connsiteX156" fmla="*/ 200787 w 945927"/>
                <a:gd name="connsiteY156" fmla="*/ 865536 h 1170241"/>
                <a:gd name="connsiteX157" fmla="*/ 200787 w 945927"/>
                <a:gd name="connsiteY157" fmla="*/ 865536 h 1170241"/>
                <a:gd name="connsiteX158" fmla="*/ 202120 w 945927"/>
                <a:gd name="connsiteY158" fmla="*/ 866109 h 1170241"/>
                <a:gd name="connsiteX159" fmla="*/ 202120 w 945927"/>
                <a:gd name="connsiteY159" fmla="*/ 866109 h 1170241"/>
                <a:gd name="connsiteX160" fmla="*/ 203454 w 945927"/>
                <a:gd name="connsiteY160" fmla="*/ 866585 h 1170241"/>
                <a:gd name="connsiteX161" fmla="*/ 203454 w 945927"/>
                <a:gd name="connsiteY161" fmla="*/ 866585 h 1170241"/>
                <a:gd name="connsiteX162" fmla="*/ 204788 w 945927"/>
                <a:gd name="connsiteY162" fmla="*/ 867061 h 1170241"/>
                <a:gd name="connsiteX163" fmla="*/ 204788 w 945927"/>
                <a:gd name="connsiteY163" fmla="*/ 867061 h 1170241"/>
                <a:gd name="connsiteX164" fmla="*/ 206121 w 945927"/>
                <a:gd name="connsiteY164" fmla="*/ 867537 h 1170241"/>
                <a:gd name="connsiteX165" fmla="*/ 206121 w 945927"/>
                <a:gd name="connsiteY165" fmla="*/ 867537 h 1170241"/>
                <a:gd name="connsiteX166" fmla="*/ 207454 w 945927"/>
                <a:gd name="connsiteY166" fmla="*/ 867918 h 1170241"/>
                <a:gd name="connsiteX167" fmla="*/ 207454 w 945927"/>
                <a:gd name="connsiteY167" fmla="*/ 867918 h 1170241"/>
                <a:gd name="connsiteX168" fmla="*/ 208788 w 945927"/>
                <a:gd name="connsiteY168" fmla="*/ 868299 h 1170241"/>
                <a:gd name="connsiteX169" fmla="*/ 208788 w 945927"/>
                <a:gd name="connsiteY169" fmla="*/ 868299 h 1170241"/>
                <a:gd name="connsiteX170" fmla="*/ 210121 w 945927"/>
                <a:gd name="connsiteY170" fmla="*/ 868680 h 1170241"/>
                <a:gd name="connsiteX171" fmla="*/ 210121 w 945927"/>
                <a:gd name="connsiteY171" fmla="*/ 868680 h 1170241"/>
                <a:gd name="connsiteX172" fmla="*/ 211550 w 945927"/>
                <a:gd name="connsiteY172" fmla="*/ 868966 h 1170241"/>
                <a:gd name="connsiteX173" fmla="*/ 211550 w 945927"/>
                <a:gd name="connsiteY173" fmla="*/ 868966 h 1170241"/>
                <a:gd name="connsiteX174" fmla="*/ 212979 w 945927"/>
                <a:gd name="connsiteY174" fmla="*/ 869251 h 1170241"/>
                <a:gd name="connsiteX175" fmla="*/ 212979 w 945927"/>
                <a:gd name="connsiteY175" fmla="*/ 869251 h 1170241"/>
                <a:gd name="connsiteX176" fmla="*/ 214408 w 945927"/>
                <a:gd name="connsiteY176" fmla="*/ 869537 h 1170241"/>
                <a:gd name="connsiteX177" fmla="*/ 214408 w 945927"/>
                <a:gd name="connsiteY177" fmla="*/ 869537 h 1170241"/>
                <a:gd name="connsiteX178" fmla="*/ 215836 w 945927"/>
                <a:gd name="connsiteY178" fmla="*/ 869727 h 1170241"/>
                <a:gd name="connsiteX179" fmla="*/ 215836 w 945927"/>
                <a:gd name="connsiteY179" fmla="*/ 869727 h 1170241"/>
                <a:gd name="connsiteX180" fmla="*/ 217265 w 945927"/>
                <a:gd name="connsiteY180" fmla="*/ 869918 h 1170241"/>
                <a:gd name="connsiteX181" fmla="*/ 217265 w 945927"/>
                <a:gd name="connsiteY181" fmla="*/ 869918 h 1170241"/>
                <a:gd name="connsiteX182" fmla="*/ 218694 w 945927"/>
                <a:gd name="connsiteY182" fmla="*/ 870013 h 1170241"/>
                <a:gd name="connsiteX183" fmla="*/ 218694 w 945927"/>
                <a:gd name="connsiteY183" fmla="*/ 870013 h 1170241"/>
                <a:gd name="connsiteX184" fmla="*/ 220123 w 945927"/>
                <a:gd name="connsiteY184" fmla="*/ 870109 h 1170241"/>
                <a:gd name="connsiteX185" fmla="*/ 220123 w 945927"/>
                <a:gd name="connsiteY185" fmla="*/ 870109 h 1170241"/>
                <a:gd name="connsiteX186" fmla="*/ 220599 w 945927"/>
                <a:gd name="connsiteY186" fmla="*/ 870109 h 1170241"/>
                <a:gd name="connsiteX187" fmla="*/ 223742 w 945927"/>
                <a:gd name="connsiteY187" fmla="*/ 870204 h 1170241"/>
                <a:gd name="connsiteX188" fmla="*/ 236505 w 945927"/>
                <a:gd name="connsiteY188" fmla="*/ 870204 h 1170241"/>
                <a:gd name="connsiteX189" fmla="*/ 251270 w 945927"/>
                <a:gd name="connsiteY189" fmla="*/ 870204 h 1170241"/>
                <a:gd name="connsiteX190" fmla="*/ 332232 w 945927"/>
                <a:gd name="connsiteY190" fmla="*/ 951167 h 1170241"/>
                <a:gd name="connsiteX191" fmla="*/ 332232 w 945927"/>
                <a:gd name="connsiteY191" fmla="*/ 1014508 h 1170241"/>
                <a:gd name="connsiteX192" fmla="*/ 332232 w 945927"/>
                <a:gd name="connsiteY192" fmla="*/ 1109472 h 1170241"/>
                <a:gd name="connsiteX193" fmla="*/ 332232 w 945927"/>
                <a:gd name="connsiteY193" fmla="*/ 1112615 h 1170241"/>
                <a:gd name="connsiteX194" fmla="*/ 389858 w 945927"/>
                <a:gd name="connsiteY194" fmla="*/ 1170242 h 1170241"/>
                <a:gd name="connsiteX195" fmla="*/ 564737 w 945927"/>
                <a:gd name="connsiteY195" fmla="*/ 1170242 h 1170241"/>
                <a:gd name="connsiteX196" fmla="*/ 622363 w 945927"/>
                <a:gd name="connsiteY196" fmla="*/ 1112615 h 1170241"/>
                <a:gd name="connsiteX197" fmla="*/ 622363 w 945927"/>
                <a:gd name="connsiteY197" fmla="*/ 1104519 h 1170241"/>
                <a:gd name="connsiteX198" fmla="*/ 624364 w 945927"/>
                <a:gd name="connsiteY198" fmla="*/ 600646 h 1170241"/>
                <a:gd name="connsiteX199" fmla="*/ 572928 w 945927"/>
                <a:gd name="connsiteY199" fmla="*/ 559403 h 1170241"/>
                <a:gd name="connsiteX200" fmla="*/ 529494 w 945927"/>
                <a:gd name="connsiteY200" fmla="*/ 559403 h 1170241"/>
                <a:gd name="connsiteX201" fmla="*/ 471868 w 945927"/>
                <a:gd name="connsiteY201" fmla="*/ 501777 h 1170241"/>
                <a:gd name="connsiteX202" fmla="*/ 471868 w 945927"/>
                <a:gd name="connsiteY202" fmla="*/ 481774 h 1170241"/>
                <a:gd name="connsiteX203" fmla="*/ 529494 w 945927"/>
                <a:gd name="connsiteY203" fmla="*/ 424148 h 1170241"/>
                <a:gd name="connsiteX204" fmla="*/ 888302 w 945927"/>
                <a:gd name="connsiteY204" fmla="*/ 423100 h 1170241"/>
                <a:gd name="connsiteX205" fmla="*/ 945928 w 945927"/>
                <a:gd name="connsiteY205" fmla="*/ 365474 h 1170241"/>
                <a:gd name="connsiteX206" fmla="*/ 945928 w 945927"/>
                <a:gd name="connsiteY206" fmla="*/ 208312 h 1170241"/>
                <a:gd name="connsiteX207" fmla="*/ 945452 w 945927"/>
                <a:gd name="connsiteY207" fmla="*/ 202025 h 1170241"/>
                <a:gd name="connsiteX208" fmla="*/ 945452 w 945927"/>
                <a:gd name="connsiteY208" fmla="*/ 0 h 1170241"/>
                <a:gd name="connsiteX209" fmla="*/ 857726 w 945927"/>
                <a:gd name="connsiteY209" fmla="*/ 0 h 1170241"/>
                <a:gd name="connsiteX210" fmla="*/ 802577 w 945927"/>
                <a:gd name="connsiteY210" fmla="*/ 41053 h 1170241"/>
                <a:gd name="connsiteX211" fmla="*/ 802577 w 945927"/>
                <a:gd name="connsiteY211" fmla="*/ 83058 h 1170241"/>
                <a:gd name="connsiteX212" fmla="*/ 744950 w 945927"/>
                <a:gd name="connsiteY212" fmla="*/ 140684 h 1170241"/>
                <a:gd name="connsiteX213" fmla="*/ 635508 w 945927"/>
                <a:gd name="connsiteY213" fmla="*/ 140684 h 1170241"/>
                <a:gd name="connsiteX214" fmla="*/ 635508 w 945927"/>
                <a:gd name="connsiteY214" fmla="*/ 230505 h 1170241"/>
                <a:gd name="connsiteX215" fmla="*/ 577882 w 945927"/>
                <a:gd name="connsiteY215" fmla="*/ 288131 h 1170241"/>
                <a:gd name="connsiteX216" fmla="*/ 168402 w 945927"/>
                <a:gd name="connsiteY216" fmla="*/ 288131 h 1170241"/>
                <a:gd name="connsiteX217" fmla="*/ 165640 w 945927"/>
                <a:gd name="connsiteY217" fmla="*/ 812483 h 1170241"/>
                <a:gd name="connsiteX218" fmla="*/ 165640 w 945927"/>
                <a:gd name="connsiteY218" fmla="*/ 812483 h 1170241"/>
                <a:gd name="connsiteX219" fmla="*/ 165640 w 945927"/>
                <a:gd name="connsiteY219" fmla="*/ 812483 h 1170241"/>
                <a:gd name="connsiteX220" fmla="*/ 165640 w 945927"/>
                <a:gd name="connsiteY220" fmla="*/ 812483 h 1170241"/>
                <a:gd name="connsiteX221" fmla="*/ 0 w 945927"/>
                <a:gd name="connsiteY221" fmla="*/ 664083 h 1170241"/>
                <a:gd name="connsiteX222" fmla="*/ 0 w 945927"/>
                <a:gd name="connsiteY222" fmla="*/ 664083 h 1170241"/>
                <a:gd name="connsiteX223" fmla="*/ 0 w 945927"/>
                <a:gd name="connsiteY223" fmla="*/ 664083 h 1170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Lst>
              <a:rect l="l" t="t" r="r" b="b"/>
              <a:pathLst>
                <a:path w="945927" h="1170241">
                  <a:moveTo>
                    <a:pt x="168402" y="288131"/>
                  </a:moveTo>
                  <a:lnTo>
                    <a:pt x="168402" y="520827"/>
                  </a:lnTo>
                  <a:cubicBezTo>
                    <a:pt x="168402" y="552450"/>
                    <a:pt x="142494" y="578453"/>
                    <a:pt x="110776" y="578453"/>
                  </a:cubicBezTo>
                  <a:lnTo>
                    <a:pt x="0" y="578453"/>
                  </a:lnTo>
                  <a:lnTo>
                    <a:pt x="0" y="664083"/>
                  </a:lnTo>
                  <a:lnTo>
                    <a:pt x="0" y="665607"/>
                  </a:lnTo>
                  <a:lnTo>
                    <a:pt x="0" y="665607"/>
                  </a:lnTo>
                  <a:lnTo>
                    <a:pt x="95" y="667036"/>
                  </a:lnTo>
                  <a:lnTo>
                    <a:pt x="95" y="667036"/>
                  </a:lnTo>
                  <a:lnTo>
                    <a:pt x="190" y="668465"/>
                  </a:lnTo>
                  <a:lnTo>
                    <a:pt x="190" y="668465"/>
                  </a:lnTo>
                  <a:lnTo>
                    <a:pt x="286" y="669893"/>
                  </a:lnTo>
                  <a:lnTo>
                    <a:pt x="286" y="669893"/>
                  </a:lnTo>
                  <a:lnTo>
                    <a:pt x="476" y="671322"/>
                  </a:lnTo>
                  <a:lnTo>
                    <a:pt x="476" y="671322"/>
                  </a:lnTo>
                  <a:lnTo>
                    <a:pt x="667" y="672751"/>
                  </a:lnTo>
                  <a:lnTo>
                    <a:pt x="667" y="672751"/>
                  </a:lnTo>
                  <a:cubicBezTo>
                    <a:pt x="3619" y="690467"/>
                    <a:pt x="14001" y="705421"/>
                    <a:pt x="29623" y="714375"/>
                  </a:cubicBezTo>
                  <a:lnTo>
                    <a:pt x="30194" y="714661"/>
                  </a:lnTo>
                  <a:lnTo>
                    <a:pt x="30194" y="714661"/>
                  </a:lnTo>
                  <a:lnTo>
                    <a:pt x="31432" y="715328"/>
                  </a:lnTo>
                  <a:lnTo>
                    <a:pt x="31432" y="715328"/>
                  </a:lnTo>
                  <a:lnTo>
                    <a:pt x="32671" y="715994"/>
                  </a:lnTo>
                  <a:lnTo>
                    <a:pt x="32671" y="715994"/>
                  </a:lnTo>
                  <a:lnTo>
                    <a:pt x="33909" y="716566"/>
                  </a:lnTo>
                  <a:lnTo>
                    <a:pt x="33909" y="716566"/>
                  </a:lnTo>
                  <a:cubicBezTo>
                    <a:pt x="34290" y="716756"/>
                    <a:pt x="34766" y="716947"/>
                    <a:pt x="35147" y="717137"/>
                  </a:cubicBezTo>
                  <a:lnTo>
                    <a:pt x="35147" y="717137"/>
                  </a:lnTo>
                  <a:lnTo>
                    <a:pt x="36481" y="717709"/>
                  </a:lnTo>
                  <a:lnTo>
                    <a:pt x="36481" y="717709"/>
                  </a:lnTo>
                  <a:lnTo>
                    <a:pt x="37814" y="718185"/>
                  </a:lnTo>
                  <a:lnTo>
                    <a:pt x="37814" y="718185"/>
                  </a:lnTo>
                  <a:lnTo>
                    <a:pt x="39148" y="718661"/>
                  </a:lnTo>
                  <a:lnTo>
                    <a:pt x="39148" y="718661"/>
                  </a:lnTo>
                  <a:lnTo>
                    <a:pt x="39433" y="718756"/>
                  </a:lnTo>
                  <a:cubicBezTo>
                    <a:pt x="40195" y="718947"/>
                    <a:pt x="40767" y="719233"/>
                    <a:pt x="41529" y="719423"/>
                  </a:cubicBezTo>
                  <a:lnTo>
                    <a:pt x="41815" y="719519"/>
                  </a:lnTo>
                  <a:lnTo>
                    <a:pt x="41815" y="719519"/>
                  </a:lnTo>
                  <a:lnTo>
                    <a:pt x="43148" y="719899"/>
                  </a:lnTo>
                  <a:lnTo>
                    <a:pt x="43148" y="719899"/>
                  </a:lnTo>
                  <a:lnTo>
                    <a:pt x="44482" y="720280"/>
                  </a:lnTo>
                  <a:lnTo>
                    <a:pt x="44482" y="720280"/>
                  </a:lnTo>
                  <a:lnTo>
                    <a:pt x="45910" y="720566"/>
                  </a:lnTo>
                  <a:lnTo>
                    <a:pt x="45910" y="720566"/>
                  </a:lnTo>
                  <a:cubicBezTo>
                    <a:pt x="46387" y="720662"/>
                    <a:pt x="46863" y="720757"/>
                    <a:pt x="47339" y="720852"/>
                  </a:cubicBezTo>
                  <a:lnTo>
                    <a:pt x="47339" y="720852"/>
                  </a:lnTo>
                  <a:lnTo>
                    <a:pt x="47625" y="720852"/>
                  </a:lnTo>
                  <a:cubicBezTo>
                    <a:pt x="48482" y="720947"/>
                    <a:pt x="49149" y="721138"/>
                    <a:pt x="50006" y="721233"/>
                  </a:cubicBezTo>
                  <a:lnTo>
                    <a:pt x="50292" y="721233"/>
                  </a:lnTo>
                  <a:lnTo>
                    <a:pt x="50292" y="721233"/>
                  </a:lnTo>
                  <a:lnTo>
                    <a:pt x="51721" y="721424"/>
                  </a:lnTo>
                  <a:lnTo>
                    <a:pt x="51721" y="721424"/>
                  </a:lnTo>
                  <a:lnTo>
                    <a:pt x="53149" y="721518"/>
                  </a:lnTo>
                  <a:lnTo>
                    <a:pt x="53149" y="721518"/>
                  </a:lnTo>
                  <a:lnTo>
                    <a:pt x="54578" y="721614"/>
                  </a:lnTo>
                  <a:lnTo>
                    <a:pt x="54578" y="721614"/>
                  </a:lnTo>
                  <a:lnTo>
                    <a:pt x="55054" y="721614"/>
                  </a:lnTo>
                  <a:cubicBezTo>
                    <a:pt x="56197" y="721614"/>
                    <a:pt x="57055" y="721709"/>
                    <a:pt x="58198" y="721709"/>
                  </a:cubicBezTo>
                  <a:lnTo>
                    <a:pt x="77629" y="721709"/>
                  </a:lnTo>
                  <a:lnTo>
                    <a:pt x="84582" y="721709"/>
                  </a:lnTo>
                  <a:cubicBezTo>
                    <a:pt x="129159" y="721709"/>
                    <a:pt x="165545" y="758095"/>
                    <a:pt x="165545" y="802672"/>
                  </a:cubicBezTo>
                  <a:lnTo>
                    <a:pt x="165545" y="812483"/>
                  </a:lnTo>
                  <a:lnTo>
                    <a:pt x="165545" y="814006"/>
                  </a:lnTo>
                  <a:lnTo>
                    <a:pt x="165545" y="814006"/>
                  </a:lnTo>
                  <a:lnTo>
                    <a:pt x="165640" y="815435"/>
                  </a:lnTo>
                  <a:lnTo>
                    <a:pt x="165640" y="815435"/>
                  </a:lnTo>
                  <a:lnTo>
                    <a:pt x="165735" y="816864"/>
                  </a:lnTo>
                  <a:lnTo>
                    <a:pt x="165735" y="816864"/>
                  </a:lnTo>
                  <a:lnTo>
                    <a:pt x="165830" y="818293"/>
                  </a:lnTo>
                  <a:lnTo>
                    <a:pt x="165830" y="818293"/>
                  </a:lnTo>
                  <a:lnTo>
                    <a:pt x="166021" y="819721"/>
                  </a:lnTo>
                  <a:lnTo>
                    <a:pt x="166021" y="819721"/>
                  </a:lnTo>
                  <a:lnTo>
                    <a:pt x="166211" y="821150"/>
                  </a:lnTo>
                  <a:lnTo>
                    <a:pt x="166211" y="821150"/>
                  </a:lnTo>
                  <a:lnTo>
                    <a:pt x="166497" y="822579"/>
                  </a:lnTo>
                  <a:lnTo>
                    <a:pt x="166497" y="822579"/>
                  </a:lnTo>
                  <a:cubicBezTo>
                    <a:pt x="166592" y="823055"/>
                    <a:pt x="166688" y="823531"/>
                    <a:pt x="166783" y="824008"/>
                  </a:cubicBezTo>
                  <a:lnTo>
                    <a:pt x="166783" y="824008"/>
                  </a:lnTo>
                  <a:lnTo>
                    <a:pt x="167068" y="825437"/>
                  </a:lnTo>
                  <a:lnTo>
                    <a:pt x="167068" y="825437"/>
                  </a:lnTo>
                  <a:lnTo>
                    <a:pt x="167449" y="826865"/>
                  </a:lnTo>
                  <a:lnTo>
                    <a:pt x="167449" y="826865"/>
                  </a:lnTo>
                  <a:lnTo>
                    <a:pt x="167830" y="828199"/>
                  </a:lnTo>
                  <a:lnTo>
                    <a:pt x="167830" y="828199"/>
                  </a:lnTo>
                  <a:lnTo>
                    <a:pt x="168211" y="829532"/>
                  </a:lnTo>
                  <a:lnTo>
                    <a:pt x="168211" y="829532"/>
                  </a:lnTo>
                  <a:lnTo>
                    <a:pt x="168687" y="830866"/>
                  </a:lnTo>
                  <a:lnTo>
                    <a:pt x="168687" y="830866"/>
                  </a:lnTo>
                  <a:lnTo>
                    <a:pt x="169164" y="832199"/>
                  </a:lnTo>
                  <a:lnTo>
                    <a:pt x="169164" y="832199"/>
                  </a:lnTo>
                  <a:lnTo>
                    <a:pt x="169640" y="833533"/>
                  </a:lnTo>
                  <a:lnTo>
                    <a:pt x="169640" y="833533"/>
                  </a:lnTo>
                  <a:lnTo>
                    <a:pt x="170212" y="834866"/>
                  </a:lnTo>
                  <a:lnTo>
                    <a:pt x="170212" y="834866"/>
                  </a:lnTo>
                  <a:lnTo>
                    <a:pt x="170783" y="836105"/>
                  </a:lnTo>
                  <a:lnTo>
                    <a:pt x="170783" y="836105"/>
                  </a:lnTo>
                  <a:lnTo>
                    <a:pt x="171355" y="837343"/>
                  </a:lnTo>
                  <a:lnTo>
                    <a:pt x="171355" y="837343"/>
                  </a:lnTo>
                  <a:lnTo>
                    <a:pt x="172021" y="838581"/>
                  </a:lnTo>
                  <a:lnTo>
                    <a:pt x="172021" y="838581"/>
                  </a:lnTo>
                  <a:cubicBezTo>
                    <a:pt x="172212" y="838962"/>
                    <a:pt x="172402" y="839438"/>
                    <a:pt x="172688" y="839819"/>
                  </a:cubicBezTo>
                  <a:lnTo>
                    <a:pt x="172688" y="839819"/>
                  </a:lnTo>
                  <a:lnTo>
                    <a:pt x="173355" y="841058"/>
                  </a:lnTo>
                  <a:lnTo>
                    <a:pt x="173355" y="841058"/>
                  </a:lnTo>
                  <a:cubicBezTo>
                    <a:pt x="173545" y="841438"/>
                    <a:pt x="173831" y="841819"/>
                    <a:pt x="174021" y="842296"/>
                  </a:cubicBezTo>
                  <a:lnTo>
                    <a:pt x="174021" y="842296"/>
                  </a:lnTo>
                  <a:lnTo>
                    <a:pt x="174784" y="843439"/>
                  </a:lnTo>
                  <a:lnTo>
                    <a:pt x="174784" y="843439"/>
                  </a:lnTo>
                  <a:lnTo>
                    <a:pt x="175546" y="844582"/>
                  </a:lnTo>
                  <a:lnTo>
                    <a:pt x="175546" y="844582"/>
                  </a:lnTo>
                  <a:lnTo>
                    <a:pt x="176308" y="845725"/>
                  </a:lnTo>
                  <a:lnTo>
                    <a:pt x="176308" y="845725"/>
                  </a:lnTo>
                  <a:lnTo>
                    <a:pt x="177165" y="846868"/>
                  </a:lnTo>
                  <a:lnTo>
                    <a:pt x="177165" y="846868"/>
                  </a:lnTo>
                  <a:lnTo>
                    <a:pt x="178022" y="848011"/>
                  </a:lnTo>
                  <a:lnTo>
                    <a:pt x="178022" y="848011"/>
                  </a:lnTo>
                  <a:cubicBezTo>
                    <a:pt x="178308" y="848392"/>
                    <a:pt x="178594" y="848773"/>
                    <a:pt x="178879" y="849058"/>
                  </a:cubicBezTo>
                  <a:lnTo>
                    <a:pt x="178879" y="849058"/>
                  </a:lnTo>
                  <a:lnTo>
                    <a:pt x="179737" y="850106"/>
                  </a:lnTo>
                  <a:lnTo>
                    <a:pt x="179737" y="850106"/>
                  </a:lnTo>
                  <a:lnTo>
                    <a:pt x="180689" y="851154"/>
                  </a:lnTo>
                  <a:lnTo>
                    <a:pt x="180689" y="851154"/>
                  </a:lnTo>
                  <a:lnTo>
                    <a:pt x="181642" y="852202"/>
                  </a:lnTo>
                  <a:lnTo>
                    <a:pt x="181642" y="852202"/>
                  </a:lnTo>
                  <a:lnTo>
                    <a:pt x="182594" y="853154"/>
                  </a:lnTo>
                  <a:lnTo>
                    <a:pt x="182594" y="853154"/>
                  </a:lnTo>
                  <a:lnTo>
                    <a:pt x="183546" y="854107"/>
                  </a:lnTo>
                  <a:lnTo>
                    <a:pt x="183546" y="854107"/>
                  </a:lnTo>
                  <a:lnTo>
                    <a:pt x="184595" y="855059"/>
                  </a:lnTo>
                  <a:lnTo>
                    <a:pt x="184595" y="855059"/>
                  </a:lnTo>
                  <a:lnTo>
                    <a:pt x="185642" y="856011"/>
                  </a:lnTo>
                  <a:lnTo>
                    <a:pt x="185642" y="856011"/>
                  </a:lnTo>
                  <a:lnTo>
                    <a:pt x="186690" y="856869"/>
                  </a:lnTo>
                  <a:lnTo>
                    <a:pt x="186690" y="856869"/>
                  </a:lnTo>
                  <a:cubicBezTo>
                    <a:pt x="187071" y="857155"/>
                    <a:pt x="187452" y="857440"/>
                    <a:pt x="187737" y="857726"/>
                  </a:cubicBezTo>
                  <a:lnTo>
                    <a:pt x="187737" y="857726"/>
                  </a:lnTo>
                  <a:cubicBezTo>
                    <a:pt x="188119" y="858012"/>
                    <a:pt x="188500" y="858298"/>
                    <a:pt x="188786" y="858583"/>
                  </a:cubicBezTo>
                  <a:lnTo>
                    <a:pt x="188786" y="858583"/>
                  </a:lnTo>
                  <a:lnTo>
                    <a:pt x="189929" y="859441"/>
                  </a:lnTo>
                  <a:lnTo>
                    <a:pt x="189929" y="859441"/>
                  </a:lnTo>
                  <a:lnTo>
                    <a:pt x="191071" y="860202"/>
                  </a:lnTo>
                  <a:lnTo>
                    <a:pt x="191071" y="860202"/>
                  </a:lnTo>
                  <a:lnTo>
                    <a:pt x="192214" y="860965"/>
                  </a:lnTo>
                  <a:lnTo>
                    <a:pt x="192214" y="860965"/>
                  </a:lnTo>
                  <a:lnTo>
                    <a:pt x="193357" y="861727"/>
                  </a:lnTo>
                  <a:lnTo>
                    <a:pt x="193357" y="861727"/>
                  </a:lnTo>
                  <a:lnTo>
                    <a:pt x="194596" y="862394"/>
                  </a:lnTo>
                  <a:lnTo>
                    <a:pt x="194596" y="862394"/>
                  </a:lnTo>
                  <a:lnTo>
                    <a:pt x="195834" y="863060"/>
                  </a:lnTo>
                  <a:lnTo>
                    <a:pt x="195834" y="863060"/>
                  </a:lnTo>
                  <a:lnTo>
                    <a:pt x="197072" y="863727"/>
                  </a:lnTo>
                  <a:lnTo>
                    <a:pt x="197072" y="863727"/>
                  </a:lnTo>
                  <a:lnTo>
                    <a:pt x="198311" y="864393"/>
                  </a:lnTo>
                  <a:lnTo>
                    <a:pt x="198311" y="864393"/>
                  </a:lnTo>
                  <a:lnTo>
                    <a:pt x="199549" y="864965"/>
                  </a:lnTo>
                  <a:lnTo>
                    <a:pt x="199549" y="864965"/>
                  </a:lnTo>
                  <a:cubicBezTo>
                    <a:pt x="199930" y="865156"/>
                    <a:pt x="200406" y="865346"/>
                    <a:pt x="200787" y="865536"/>
                  </a:cubicBezTo>
                  <a:lnTo>
                    <a:pt x="200787" y="865536"/>
                  </a:lnTo>
                  <a:lnTo>
                    <a:pt x="202120" y="866109"/>
                  </a:lnTo>
                  <a:lnTo>
                    <a:pt x="202120" y="866109"/>
                  </a:lnTo>
                  <a:lnTo>
                    <a:pt x="203454" y="866585"/>
                  </a:lnTo>
                  <a:lnTo>
                    <a:pt x="203454" y="866585"/>
                  </a:lnTo>
                  <a:lnTo>
                    <a:pt x="204788" y="867061"/>
                  </a:lnTo>
                  <a:lnTo>
                    <a:pt x="204788" y="867061"/>
                  </a:lnTo>
                  <a:lnTo>
                    <a:pt x="206121" y="867537"/>
                  </a:lnTo>
                  <a:lnTo>
                    <a:pt x="206121" y="867537"/>
                  </a:lnTo>
                  <a:lnTo>
                    <a:pt x="207454" y="867918"/>
                  </a:lnTo>
                  <a:lnTo>
                    <a:pt x="207454" y="867918"/>
                  </a:lnTo>
                  <a:lnTo>
                    <a:pt x="208788" y="868299"/>
                  </a:lnTo>
                  <a:lnTo>
                    <a:pt x="208788" y="868299"/>
                  </a:lnTo>
                  <a:lnTo>
                    <a:pt x="210121" y="868680"/>
                  </a:lnTo>
                  <a:lnTo>
                    <a:pt x="210121" y="868680"/>
                  </a:lnTo>
                  <a:lnTo>
                    <a:pt x="211550" y="868966"/>
                  </a:lnTo>
                  <a:lnTo>
                    <a:pt x="211550" y="868966"/>
                  </a:lnTo>
                  <a:cubicBezTo>
                    <a:pt x="212027" y="869061"/>
                    <a:pt x="212503" y="869156"/>
                    <a:pt x="212979" y="869251"/>
                  </a:cubicBezTo>
                  <a:lnTo>
                    <a:pt x="212979" y="869251"/>
                  </a:lnTo>
                  <a:lnTo>
                    <a:pt x="214408" y="869537"/>
                  </a:lnTo>
                  <a:lnTo>
                    <a:pt x="214408" y="869537"/>
                  </a:lnTo>
                  <a:lnTo>
                    <a:pt x="215836" y="869727"/>
                  </a:lnTo>
                  <a:lnTo>
                    <a:pt x="215836" y="869727"/>
                  </a:lnTo>
                  <a:lnTo>
                    <a:pt x="217265" y="869918"/>
                  </a:lnTo>
                  <a:lnTo>
                    <a:pt x="217265" y="869918"/>
                  </a:lnTo>
                  <a:lnTo>
                    <a:pt x="218694" y="870013"/>
                  </a:lnTo>
                  <a:lnTo>
                    <a:pt x="218694" y="870013"/>
                  </a:lnTo>
                  <a:lnTo>
                    <a:pt x="220123" y="870109"/>
                  </a:lnTo>
                  <a:lnTo>
                    <a:pt x="220123" y="870109"/>
                  </a:lnTo>
                  <a:lnTo>
                    <a:pt x="220599" y="870109"/>
                  </a:lnTo>
                  <a:cubicBezTo>
                    <a:pt x="221646" y="870109"/>
                    <a:pt x="222599" y="870204"/>
                    <a:pt x="223742" y="870204"/>
                  </a:cubicBezTo>
                  <a:lnTo>
                    <a:pt x="236505" y="870204"/>
                  </a:lnTo>
                  <a:lnTo>
                    <a:pt x="251270" y="870204"/>
                  </a:lnTo>
                  <a:cubicBezTo>
                    <a:pt x="295846" y="870204"/>
                    <a:pt x="332232" y="906590"/>
                    <a:pt x="332232" y="951167"/>
                  </a:cubicBezTo>
                  <a:lnTo>
                    <a:pt x="332232" y="1014508"/>
                  </a:lnTo>
                  <a:lnTo>
                    <a:pt x="332232" y="1109472"/>
                  </a:lnTo>
                  <a:lnTo>
                    <a:pt x="332232" y="1112615"/>
                  </a:lnTo>
                  <a:cubicBezTo>
                    <a:pt x="332232" y="1144238"/>
                    <a:pt x="358140" y="1170242"/>
                    <a:pt x="389858" y="1170242"/>
                  </a:cubicBezTo>
                  <a:lnTo>
                    <a:pt x="564737" y="1170242"/>
                  </a:lnTo>
                  <a:cubicBezTo>
                    <a:pt x="596455" y="1170242"/>
                    <a:pt x="622363" y="1144333"/>
                    <a:pt x="622363" y="1112615"/>
                  </a:cubicBezTo>
                  <a:lnTo>
                    <a:pt x="622363" y="1104519"/>
                  </a:lnTo>
                  <a:lnTo>
                    <a:pt x="624364" y="600646"/>
                  </a:lnTo>
                  <a:cubicBezTo>
                    <a:pt x="623983" y="579501"/>
                    <a:pt x="613696" y="559403"/>
                    <a:pt x="572928" y="559403"/>
                  </a:cubicBezTo>
                  <a:lnTo>
                    <a:pt x="529494" y="559403"/>
                  </a:lnTo>
                  <a:cubicBezTo>
                    <a:pt x="497777" y="559403"/>
                    <a:pt x="471868" y="533495"/>
                    <a:pt x="471868" y="501777"/>
                  </a:cubicBezTo>
                  <a:lnTo>
                    <a:pt x="471868" y="481774"/>
                  </a:lnTo>
                  <a:cubicBezTo>
                    <a:pt x="471868" y="450056"/>
                    <a:pt x="497777" y="424148"/>
                    <a:pt x="529494" y="424148"/>
                  </a:cubicBezTo>
                  <a:cubicBezTo>
                    <a:pt x="649034" y="424148"/>
                    <a:pt x="767810" y="423100"/>
                    <a:pt x="888302" y="423100"/>
                  </a:cubicBezTo>
                  <a:cubicBezTo>
                    <a:pt x="920019" y="423100"/>
                    <a:pt x="945928" y="397192"/>
                    <a:pt x="945928" y="365474"/>
                  </a:cubicBezTo>
                  <a:lnTo>
                    <a:pt x="945928" y="208312"/>
                  </a:lnTo>
                  <a:cubicBezTo>
                    <a:pt x="945928" y="205359"/>
                    <a:pt x="945928" y="202501"/>
                    <a:pt x="945452" y="202025"/>
                  </a:cubicBezTo>
                  <a:lnTo>
                    <a:pt x="945452" y="0"/>
                  </a:lnTo>
                  <a:lnTo>
                    <a:pt x="857726" y="0"/>
                  </a:lnTo>
                  <a:cubicBezTo>
                    <a:pt x="831818" y="0"/>
                    <a:pt x="809720" y="17431"/>
                    <a:pt x="802577" y="41053"/>
                  </a:cubicBezTo>
                  <a:lnTo>
                    <a:pt x="802577" y="83058"/>
                  </a:lnTo>
                  <a:cubicBezTo>
                    <a:pt x="802577" y="114681"/>
                    <a:pt x="776668" y="140684"/>
                    <a:pt x="744950" y="140684"/>
                  </a:cubicBezTo>
                  <a:lnTo>
                    <a:pt x="635508" y="140684"/>
                  </a:lnTo>
                  <a:lnTo>
                    <a:pt x="635508" y="230505"/>
                  </a:lnTo>
                  <a:cubicBezTo>
                    <a:pt x="635508" y="262128"/>
                    <a:pt x="609600" y="288131"/>
                    <a:pt x="577882" y="288131"/>
                  </a:cubicBezTo>
                  <a:lnTo>
                    <a:pt x="168402" y="288131"/>
                  </a:lnTo>
                  <a:close/>
                  <a:moveTo>
                    <a:pt x="165640" y="812483"/>
                  </a:moveTo>
                  <a:lnTo>
                    <a:pt x="165640" y="812483"/>
                  </a:lnTo>
                  <a:lnTo>
                    <a:pt x="165640" y="812483"/>
                  </a:lnTo>
                  <a:lnTo>
                    <a:pt x="165640" y="812483"/>
                  </a:lnTo>
                  <a:close/>
                  <a:moveTo>
                    <a:pt x="0" y="664083"/>
                  </a:moveTo>
                  <a:lnTo>
                    <a:pt x="0" y="664083"/>
                  </a:lnTo>
                  <a:lnTo>
                    <a:pt x="0" y="664083"/>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7" name="Freeform: Shape 196">
              <a:extLst>
                <a:ext uri="{FF2B5EF4-FFF2-40B4-BE49-F238E27FC236}">
                  <a16:creationId xmlns:a16="http://schemas.microsoft.com/office/drawing/2014/main" id="{8689E83A-946B-4ABB-8201-E09BE6568FDA}"/>
                </a:ext>
              </a:extLst>
            </p:cNvPr>
            <p:cNvSpPr/>
            <p:nvPr/>
          </p:nvSpPr>
          <p:spPr>
            <a:xfrm>
              <a:off x="5763689" y="4552457"/>
              <a:ext cx="678846" cy="1020508"/>
            </a:xfrm>
            <a:custGeom>
              <a:avLst/>
              <a:gdLst>
                <a:gd name="connsiteX0" fmla="*/ 374332 w 678846"/>
                <a:gd name="connsiteY0" fmla="*/ 1020509 h 1020508"/>
                <a:gd name="connsiteX1" fmla="*/ 678847 w 678846"/>
                <a:gd name="connsiteY1" fmla="*/ 1020509 h 1020508"/>
                <a:gd name="connsiteX2" fmla="*/ 678847 w 678846"/>
                <a:gd name="connsiteY2" fmla="*/ 0 h 1020508"/>
                <a:gd name="connsiteX3" fmla="*/ 544925 w 678846"/>
                <a:gd name="connsiteY3" fmla="*/ 0 h 1020508"/>
                <a:gd name="connsiteX4" fmla="*/ 474916 w 678846"/>
                <a:gd name="connsiteY4" fmla="*/ 70009 h 1020508"/>
                <a:gd name="connsiteX5" fmla="*/ 474916 w 678846"/>
                <a:gd name="connsiteY5" fmla="*/ 153258 h 1020508"/>
                <a:gd name="connsiteX6" fmla="*/ 234410 w 678846"/>
                <a:gd name="connsiteY6" fmla="*/ 153258 h 1020508"/>
                <a:gd name="connsiteX7" fmla="*/ 164402 w 678846"/>
                <a:gd name="connsiteY7" fmla="*/ 223266 h 1020508"/>
                <a:gd name="connsiteX8" fmla="*/ 164402 w 678846"/>
                <a:gd name="connsiteY8" fmla="*/ 284893 h 1020508"/>
                <a:gd name="connsiteX9" fmla="*/ 70009 w 678846"/>
                <a:gd name="connsiteY9" fmla="*/ 284893 h 1020508"/>
                <a:gd name="connsiteX10" fmla="*/ 0 w 678846"/>
                <a:gd name="connsiteY10" fmla="*/ 354902 h 1020508"/>
                <a:gd name="connsiteX11" fmla="*/ 0 w 678846"/>
                <a:gd name="connsiteY11" fmla="*/ 662845 h 1020508"/>
                <a:gd name="connsiteX12" fmla="*/ 70009 w 678846"/>
                <a:gd name="connsiteY12" fmla="*/ 732854 h 1020508"/>
                <a:gd name="connsiteX13" fmla="*/ 122682 w 678846"/>
                <a:gd name="connsiteY13" fmla="*/ 732854 h 1020508"/>
                <a:gd name="connsiteX14" fmla="*/ 164402 w 678846"/>
                <a:gd name="connsiteY14" fmla="*/ 777145 h 1020508"/>
                <a:gd name="connsiteX15" fmla="*/ 164402 w 678846"/>
                <a:gd name="connsiteY15" fmla="*/ 806292 h 1020508"/>
                <a:gd name="connsiteX16" fmla="*/ 234410 w 678846"/>
                <a:gd name="connsiteY16" fmla="*/ 876300 h 1020508"/>
                <a:gd name="connsiteX17" fmla="*/ 316706 w 678846"/>
                <a:gd name="connsiteY17" fmla="*/ 876300 h 1020508"/>
                <a:gd name="connsiteX18" fmla="*/ 316706 w 678846"/>
                <a:gd name="connsiteY18" fmla="*/ 962692 h 1020508"/>
                <a:gd name="connsiteX19" fmla="*/ 374332 w 678846"/>
                <a:gd name="connsiteY19" fmla="*/ 1020509 h 1020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78846" h="1020508">
                  <a:moveTo>
                    <a:pt x="374332" y="1020509"/>
                  </a:moveTo>
                  <a:lnTo>
                    <a:pt x="678847" y="1020509"/>
                  </a:lnTo>
                  <a:lnTo>
                    <a:pt x="678847" y="0"/>
                  </a:lnTo>
                  <a:lnTo>
                    <a:pt x="544925" y="0"/>
                  </a:lnTo>
                  <a:cubicBezTo>
                    <a:pt x="506444" y="0"/>
                    <a:pt x="474916" y="31528"/>
                    <a:pt x="474916" y="70009"/>
                  </a:cubicBezTo>
                  <a:lnTo>
                    <a:pt x="474916" y="153258"/>
                  </a:lnTo>
                  <a:lnTo>
                    <a:pt x="234410" y="153258"/>
                  </a:lnTo>
                  <a:cubicBezTo>
                    <a:pt x="195929" y="153258"/>
                    <a:pt x="164402" y="184785"/>
                    <a:pt x="164402" y="223266"/>
                  </a:cubicBezTo>
                  <a:lnTo>
                    <a:pt x="164402" y="284893"/>
                  </a:lnTo>
                  <a:lnTo>
                    <a:pt x="70009" y="284893"/>
                  </a:lnTo>
                  <a:cubicBezTo>
                    <a:pt x="31528" y="284893"/>
                    <a:pt x="0" y="316421"/>
                    <a:pt x="0" y="354902"/>
                  </a:cubicBezTo>
                  <a:lnTo>
                    <a:pt x="0" y="662845"/>
                  </a:lnTo>
                  <a:cubicBezTo>
                    <a:pt x="0" y="701326"/>
                    <a:pt x="31528" y="732854"/>
                    <a:pt x="70009" y="732854"/>
                  </a:cubicBezTo>
                  <a:lnTo>
                    <a:pt x="122682" y="732854"/>
                  </a:lnTo>
                  <a:cubicBezTo>
                    <a:pt x="149066" y="734854"/>
                    <a:pt x="165545" y="754475"/>
                    <a:pt x="164402" y="777145"/>
                  </a:cubicBezTo>
                  <a:lnTo>
                    <a:pt x="164402" y="806292"/>
                  </a:lnTo>
                  <a:cubicBezTo>
                    <a:pt x="164402" y="844772"/>
                    <a:pt x="195929" y="876300"/>
                    <a:pt x="234410" y="876300"/>
                  </a:cubicBezTo>
                  <a:lnTo>
                    <a:pt x="316706" y="876300"/>
                  </a:lnTo>
                  <a:lnTo>
                    <a:pt x="316706" y="962692"/>
                  </a:lnTo>
                  <a:cubicBezTo>
                    <a:pt x="316706" y="994600"/>
                    <a:pt x="342615" y="1020509"/>
                    <a:pt x="374332" y="1020509"/>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8" name="Freeform: Shape 197">
              <a:extLst>
                <a:ext uri="{FF2B5EF4-FFF2-40B4-BE49-F238E27FC236}">
                  <a16:creationId xmlns:a16="http://schemas.microsoft.com/office/drawing/2014/main" id="{DC63CD5D-D5F2-4A34-8958-0A5B571439E7}"/>
                </a:ext>
              </a:extLst>
            </p:cNvPr>
            <p:cNvSpPr/>
            <p:nvPr/>
          </p:nvSpPr>
          <p:spPr>
            <a:xfrm>
              <a:off x="5282867" y="4139834"/>
              <a:ext cx="864774" cy="563117"/>
            </a:xfrm>
            <a:custGeom>
              <a:avLst/>
              <a:gdLst>
                <a:gd name="connsiteX0" fmla="*/ 0 w 864774"/>
                <a:gd name="connsiteY0" fmla="*/ 208979 h 563117"/>
                <a:gd name="connsiteX1" fmla="*/ 0 w 864774"/>
                <a:gd name="connsiteY1" fmla="*/ 563118 h 563117"/>
                <a:gd name="connsiteX2" fmla="*/ 101251 w 864774"/>
                <a:gd name="connsiteY2" fmla="*/ 563118 h 563117"/>
                <a:gd name="connsiteX3" fmla="*/ 158877 w 864774"/>
                <a:gd name="connsiteY3" fmla="*/ 505492 h 563117"/>
                <a:gd name="connsiteX4" fmla="*/ 158877 w 864774"/>
                <a:gd name="connsiteY4" fmla="*/ 415671 h 563117"/>
                <a:gd name="connsiteX5" fmla="*/ 268319 w 864774"/>
                <a:gd name="connsiteY5" fmla="*/ 415671 h 563117"/>
                <a:gd name="connsiteX6" fmla="*/ 325945 w 864774"/>
                <a:gd name="connsiteY6" fmla="*/ 358045 h 563117"/>
                <a:gd name="connsiteX7" fmla="*/ 325945 w 864774"/>
                <a:gd name="connsiteY7" fmla="*/ 321564 h 563117"/>
                <a:gd name="connsiteX8" fmla="*/ 381095 w 864774"/>
                <a:gd name="connsiteY8" fmla="*/ 280511 h 563117"/>
                <a:gd name="connsiteX9" fmla="*/ 864775 w 864774"/>
                <a:gd name="connsiteY9" fmla="*/ 280416 h 563117"/>
                <a:gd name="connsiteX10" fmla="*/ 864775 w 864774"/>
                <a:gd name="connsiteY10" fmla="*/ 278416 h 563117"/>
                <a:gd name="connsiteX11" fmla="*/ 856679 w 864774"/>
                <a:gd name="connsiteY11" fmla="*/ 278416 h 563117"/>
                <a:gd name="connsiteX12" fmla="*/ 799052 w 864774"/>
                <a:gd name="connsiteY12" fmla="*/ 220789 h 563117"/>
                <a:gd name="connsiteX13" fmla="*/ 799052 w 864774"/>
                <a:gd name="connsiteY13" fmla="*/ 1143 h 563117"/>
                <a:gd name="connsiteX14" fmla="*/ 786575 w 864774"/>
                <a:gd name="connsiteY14" fmla="*/ 0 h 563117"/>
                <a:gd name="connsiteX15" fmla="*/ 453580 w 864774"/>
                <a:gd name="connsiteY15" fmla="*/ 0 h 563117"/>
                <a:gd name="connsiteX16" fmla="*/ 404050 w 864774"/>
                <a:gd name="connsiteY16" fmla="*/ 0 h 563117"/>
                <a:gd name="connsiteX17" fmla="*/ 288703 w 864774"/>
                <a:gd name="connsiteY17" fmla="*/ 0 h 563117"/>
                <a:gd name="connsiteX18" fmla="*/ 218884 w 864774"/>
                <a:gd name="connsiteY18" fmla="*/ 64389 h 563117"/>
                <a:gd name="connsiteX19" fmla="*/ 138113 w 864774"/>
                <a:gd name="connsiteY19" fmla="*/ 138874 h 563117"/>
                <a:gd name="connsiteX20" fmla="*/ 69913 w 864774"/>
                <a:gd name="connsiteY20" fmla="*/ 138874 h 563117"/>
                <a:gd name="connsiteX21" fmla="*/ 0 w 864774"/>
                <a:gd name="connsiteY21" fmla="*/ 208979 h 56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4774" h="563117">
                  <a:moveTo>
                    <a:pt x="0" y="208979"/>
                  </a:moveTo>
                  <a:lnTo>
                    <a:pt x="0" y="563118"/>
                  </a:lnTo>
                  <a:lnTo>
                    <a:pt x="101251" y="563118"/>
                  </a:lnTo>
                  <a:cubicBezTo>
                    <a:pt x="132969" y="563118"/>
                    <a:pt x="158877" y="537210"/>
                    <a:pt x="158877" y="505492"/>
                  </a:cubicBezTo>
                  <a:lnTo>
                    <a:pt x="158877" y="415671"/>
                  </a:lnTo>
                  <a:lnTo>
                    <a:pt x="268319" y="415671"/>
                  </a:lnTo>
                  <a:cubicBezTo>
                    <a:pt x="300038" y="415671"/>
                    <a:pt x="325945" y="389763"/>
                    <a:pt x="325945" y="358045"/>
                  </a:cubicBezTo>
                  <a:lnTo>
                    <a:pt x="325945" y="321564"/>
                  </a:lnTo>
                  <a:cubicBezTo>
                    <a:pt x="333089" y="297847"/>
                    <a:pt x="355187" y="280511"/>
                    <a:pt x="381095" y="280511"/>
                  </a:cubicBezTo>
                  <a:cubicBezTo>
                    <a:pt x="546449" y="280511"/>
                    <a:pt x="390430" y="280416"/>
                    <a:pt x="864775" y="280416"/>
                  </a:cubicBezTo>
                  <a:lnTo>
                    <a:pt x="864775" y="278416"/>
                  </a:lnTo>
                  <a:lnTo>
                    <a:pt x="856679" y="278416"/>
                  </a:lnTo>
                  <a:cubicBezTo>
                    <a:pt x="825055" y="278416"/>
                    <a:pt x="799052" y="252508"/>
                    <a:pt x="799052" y="220789"/>
                  </a:cubicBezTo>
                  <a:lnTo>
                    <a:pt x="799052" y="1143"/>
                  </a:lnTo>
                  <a:cubicBezTo>
                    <a:pt x="795052" y="381"/>
                    <a:pt x="790860" y="0"/>
                    <a:pt x="786575" y="0"/>
                  </a:cubicBezTo>
                  <a:lnTo>
                    <a:pt x="453580" y="0"/>
                  </a:lnTo>
                  <a:lnTo>
                    <a:pt x="404050" y="0"/>
                  </a:lnTo>
                  <a:lnTo>
                    <a:pt x="288703" y="0"/>
                  </a:lnTo>
                  <a:cubicBezTo>
                    <a:pt x="252126" y="0"/>
                    <a:pt x="221742" y="28480"/>
                    <a:pt x="218884" y="64389"/>
                  </a:cubicBezTo>
                  <a:cubicBezTo>
                    <a:pt x="215551" y="106585"/>
                    <a:pt x="180499" y="138874"/>
                    <a:pt x="138113" y="138874"/>
                  </a:cubicBezTo>
                  <a:lnTo>
                    <a:pt x="69913" y="138874"/>
                  </a:lnTo>
                  <a:cubicBezTo>
                    <a:pt x="31528" y="138970"/>
                    <a:pt x="0" y="170497"/>
                    <a:pt x="0" y="208979"/>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9" name="Freeform: Shape 198">
              <a:extLst>
                <a:ext uri="{FF2B5EF4-FFF2-40B4-BE49-F238E27FC236}">
                  <a16:creationId xmlns:a16="http://schemas.microsoft.com/office/drawing/2014/main" id="{3AE89A28-1388-4F7E-883A-191A136A889D}"/>
                </a:ext>
              </a:extLst>
            </p:cNvPr>
            <p:cNvSpPr/>
            <p:nvPr/>
          </p:nvSpPr>
          <p:spPr>
            <a:xfrm>
              <a:off x="4017848" y="3391550"/>
              <a:ext cx="1149861" cy="437387"/>
            </a:xfrm>
            <a:custGeom>
              <a:avLst/>
              <a:gdLst>
                <a:gd name="connsiteX0" fmla="*/ 16292 w 1149861"/>
                <a:gd name="connsiteY0" fmla="*/ 437388 h 437387"/>
                <a:gd name="connsiteX1" fmla="*/ 927834 w 1149861"/>
                <a:gd name="connsiteY1" fmla="*/ 437388 h 437387"/>
                <a:gd name="connsiteX2" fmla="*/ 985460 w 1149861"/>
                <a:gd name="connsiteY2" fmla="*/ 379762 h 437387"/>
                <a:gd name="connsiteX3" fmla="*/ 985460 w 1149861"/>
                <a:gd name="connsiteY3" fmla="*/ 216217 h 437387"/>
                <a:gd name="connsiteX4" fmla="*/ 1066423 w 1149861"/>
                <a:gd name="connsiteY4" fmla="*/ 135255 h 437387"/>
                <a:gd name="connsiteX5" fmla="*/ 1092236 w 1149861"/>
                <a:gd name="connsiteY5" fmla="*/ 135255 h 437387"/>
                <a:gd name="connsiteX6" fmla="*/ 1149862 w 1149861"/>
                <a:gd name="connsiteY6" fmla="*/ 77629 h 437387"/>
                <a:gd name="connsiteX7" fmla="*/ 1149862 w 1149861"/>
                <a:gd name="connsiteY7" fmla="*/ 57626 h 437387"/>
                <a:gd name="connsiteX8" fmla="*/ 1092236 w 1149861"/>
                <a:gd name="connsiteY8" fmla="*/ 0 h 437387"/>
                <a:gd name="connsiteX9" fmla="*/ 927834 w 1149861"/>
                <a:gd name="connsiteY9" fmla="*/ 0 h 437387"/>
                <a:gd name="connsiteX10" fmla="*/ 698662 w 1149861"/>
                <a:gd name="connsiteY10" fmla="*/ 0 h 437387"/>
                <a:gd name="connsiteX11" fmla="*/ 641322 w 1149861"/>
                <a:gd name="connsiteY11" fmla="*/ 71056 h 437387"/>
                <a:gd name="connsiteX12" fmla="*/ 571504 w 1149861"/>
                <a:gd name="connsiteY12" fmla="*/ 135446 h 437387"/>
                <a:gd name="connsiteX13" fmla="*/ 456156 w 1149861"/>
                <a:gd name="connsiteY13" fmla="*/ 135446 h 437387"/>
                <a:gd name="connsiteX14" fmla="*/ 406626 w 1149861"/>
                <a:gd name="connsiteY14" fmla="*/ 135446 h 437387"/>
                <a:gd name="connsiteX15" fmla="*/ 165262 w 1149861"/>
                <a:gd name="connsiteY15" fmla="*/ 135446 h 437387"/>
                <a:gd name="connsiteX16" fmla="*/ 165262 w 1149861"/>
                <a:gd name="connsiteY16" fmla="*/ 232696 h 437387"/>
                <a:gd name="connsiteX17" fmla="*/ 107636 w 1149861"/>
                <a:gd name="connsiteY17" fmla="*/ 290322 h 437387"/>
                <a:gd name="connsiteX18" fmla="*/ 72775 w 1149861"/>
                <a:gd name="connsiteY18" fmla="*/ 290322 h 437387"/>
                <a:gd name="connsiteX19" fmla="*/ 99 w 1149861"/>
                <a:gd name="connsiteY19" fmla="*/ 366998 h 437387"/>
                <a:gd name="connsiteX20" fmla="*/ 99 w 1149861"/>
                <a:gd name="connsiteY20" fmla="*/ 435007 h 437387"/>
                <a:gd name="connsiteX21" fmla="*/ 16292 w 1149861"/>
                <a:gd name="connsiteY21" fmla="*/ 437388 h 437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49861" h="437387">
                  <a:moveTo>
                    <a:pt x="16292" y="437388"/>
                  </a:moveTo>
                  <a:lnTo>
                    <a:pt x="927834" y="437388"/>
                  </a:lnTo>
                  <a:cubicBezTo>
                    <a:pt x="959552" y="437388"/>
                    <a:pt x="985460" y="411480"/>
                    <a:pt x="985460" y="379762"/>
                  </a:cubicBezTo>
                  <a:lnTo>
                    <a:pt x="985460" y="216217"/>
                  </a:lnTo>
                  <a:cubicBezTo>
                    <a:pt x="985460" y="171640"/>
                    <a:pt x="1021846" y="135255"/>
                    <a:pt x="1066423" y="135255"/>
                  </a:cubicBezTo>
                  <a:lnTo>
                    <a:pt x="1092236" y="135255"/>
                  </a:lnTo>
                  <a:cubicBezTo>
                    <a:pt x="1123954" y="135255"/>
                    <a:pt x="1149862" y="109347"/>
                    <a:pt x="1149862" y="77629"/>
                  </a:cubicBezTo>
                  <a:lnTo>
                    <a:pt x="1149862" y="57626"/>
                  </a:lnTo>
                  <a:cubicBezTo>
                    <a:pt x="1149862" y="25908"/>
                    <a:pt x="1123954" y="0"/>
                    <a:pt x="1092236" y="0"/>
                  </a:cubicBezTo>
                  <a:lnTo>
                    <a:pt x="927834" y="0"/>
                  </a:lnTo>
                  <a:lnTo>
                    <a:pt x="698662" y="0"/>
                  </a:lnTo>
                  <a:cubicBezTo>
                    <a:pt x="667420" y="9334"/>
                    <a:pt x="644084" y="36957"/>
                    <a:pt x="641322" y="71056"/>
                  </a:cubicBezTo>
                  <a:cubicBezTo>
                    <a:pt x="638465" y="106966"/>
                    <a:pt x="608175" y="135446"/>
                    <a:pt x="571504" y="135446"/>
                  </a:cubicBezTo>
                  <a:lnTo>
                    <a:pt x="456156" y="135446"/>
                  </a:lnTo>
                  <a:lnTo>
                    <a:pt x="406626" y="135446"/>
                  </a:lnTo>
                  <a:lnTo>
                    <a:pt x="165262" y="135446"/>
                  </a:lnTo>
                  <a:lnTo>
                    <a:pt x="165262" y="232696"/>
                  </a:lnTo>
                  <a:cubicBezTo>
                    <a:pt x="165262" y="264414"/>
                    <a:pt x="139354" y="290322"/>
                    <a:pt x="107636" y="290322"/>
                  </a:cubicBezTo>
                  <a:lnTo>
                    <a:pt x="72775" y="290322"/>
                  </a:lnTo>
                  <a:cubicBezTo>
                    <a:pt x="16482" y="290322"/>
                    <a:pt x="-1520" y="345376"/>
                    <a:pt x="99" y="366998"/>
                  </a:cubicBezTo>
                  <a:lnTo>
                    <a:pt x="99" y="435007"/>
                  </a:lnTo>
                  <a:cubicBezTo>
                    <a:pt x="5338" y="436626"/>
                    <a:pt x="10672" y="437388"/>
                    <a:pt x="16292" y="437388"/>
                  </a:cubicBez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0" name="Freeform: Shape 199">
              <a:extLst>
                <a:ext uri="{FF2B5EF4-FFF2-40B4-BE49-F238E27FC236}">
                  <a16:creationId xmlns:a16="http://schemas.microsoft.com/office/drawing/2014/main" id="{F50403AD-6617-4BA1-BC4B-2589D5F0A0BF}"/>
                </a:ext>
              </a:extLst>
            </p:cNvPr>
            <p:cNvSpPr/>
            <p:nvPr/>
          </p:nvSpPr>
          <p:spPr>
            <a:xfrm>
              <a:off x="4975781" y="4445015"/>
              <a:ext cx="307848" cy="259556"/>
            </a:xfrm>
            <a:custGeom>
              <a:avLst/>
              <a:gdLst>
                <a:gd name="connsiteX0" fmla="*/ 115157 w 307848"/>
                <a:gd name="connsiteY0" fmla="*/ 0 h 259556"/>
                <a:gd name="connsiteX1" fmla="*/ 0 w 307848"/>
                <a:gd name="connsiteY1" fmla="*/ 114300 h 259556"/>
                <a:gd name="connsiteX2" fmla="*/ 0 w 307848"/>
                <a:gd name="connsiteY2" fmla="*/ 259556 h 259556"/>
                <a:gd name="connsiteX3" fmla="*/ 115157 w 307848"/>
                <a:gd name="connsiteY3" fmla="*/ 259556 h 259556"/>
                <a:gd name="connsiteX4" fmla="*/ 154305 w 307848"/>
                <a:gd name="connsiteY4" fmla="*/ 259556 h 259556"/>
                <a:gd name="connsiteX5" fmla="*/ 307848 w 307848"/>
                <a:gd name="connsiteY5" fmla="*/ 259556 h 259556"/>
                <a:gd name="connsiteX6" fmla="*/ 307848 w 307848"/>
                <a:gd name="connsiteY6" fmla="*/ 0 h 259556"/>
                <a:gd name="connsiteX7" fmla="*/ 115157 w 307848"/>
                <a:gd name="connsiteY7" fmla="*/ 0 h 25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848" h="259556">
                  <a:moveTo>
                    <a:pt x="115157" y="0"/>
                  </a:moveTo>
                  <a:cubicBezTo>
                    <a:pt x="51816" y="0"/>
                    <a:pt x="0" y="51435"/>
                    <a:pt x="0" y="114300"/>
                  </a:cubicBezTo>
                  <a:lnTo>
                    <a:pt x="0" y="259556"/>
                  </a:lnTo>
                  <a:lnTo>
                    <a:pt x="115157" y="259556"/>
                  </a:lnTo>
                  <a:lnTo>
                    <a:pt x="154305" y="259556"/>
                  </a:lnTo>
                  <a:lnTo>
                    <a:pt x="307848" y="259556"/>
                  </a:lnTo>
                  <a:lnTo>
                    <a:pt x="307848" y="0"/>
                  </a:lnTo>
                  <a:lnTo>
                    <a:pt x="115157"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1" name="Freeform: Shape 200">
              <a:extLst>
                <a:ext uri="{FF2B5EF4-FFF2-40B4-BE49-F238E27FC236}">
                  <a16:creationId xmlns:a16="http://schemas.microsoft.com/office/drawing/2014/main" id="{BA34FA4D-9EFF-4AEB-B417-247C1C1C3D6D}"/>
                </a:ext>
              </a:extLst>
            </p:cNvPr>
            <p:cNvSpPr/>
            <p:nvPr/>
          </p:nvSpPr>
          <p:spPr>
            <a:xfrm>
              <a:off x="4180063" y="3970003"/>
              <a:ext cx="470820" cy="419195"/>
            </a:xfrm>
            <a:custGeom>
              <a:avLst/>
              <a:gdLst>
                <a:gd name="connsiteX0" fmla="*/ 57626 w 470820"/>
                <a:gd name="connsiteY0" fmla="*/ 571 h 419195"/>
                <a:gd name="connsiteX1" fmla="*/ 0 w 470820"/>
                <a:gd name="connsiteY1" fmla="*/ 58198 h 419195"/>
                <a:gd name="connsiteX2" fmla="*/ 0 w 470820"/>
                <a:gd name="connsiteY2" fmla="*/ 78200 h 419195"/>
                <a:gd name="connsiteX3" fmla="*/ 57626 w 470820"/>
                <a:gd name="connsiteY3" fmla="*/ 135827 h 419195"/>
                <a:gd name="connsiteX4" fmla="*/ 72771 w 470820"/>
                <a:gd name="connsiteY4" fmla="*/ 135827 h 419195"/>
                <a:gd name="connsiteX5" fmla="*/ 155353 w 470820"/>
                <a:gd name="connsiteY5" fmla="*/ 205073 h 419195"/>
                <a:gd name="connsiteX6" fmla="*/ 157448 w 470820"/>
                <a:gd name="connsiteY6" fmla="*/ 319945 h 419195"/>
                <a:gd name="connsiteX7" fmla="*/ 158877 w 470820"/>
                <a:gd name="connsiteY7" fmla="*/ 325946 h 419195"/>
                <a:gd name="connsiteX8" fmla="*/ 158877 w 470820"/>
                <a:gd name="connsiteY8" fmla="*/ 347853 h 419195"/>
                <a:gd name="connsiteX9" fmla="*/ 230219 w 470820"/>
                <a:gd name="connsiteY9" fmla="*/ 419195 h 419195"/>
                <a:gd name="connsiteX10" fmla="*/ 293275 w 470820"/>
                <a:gd name="connsiteY10" fmla="*/ 419195 h 419195"/>
                <a:gd name="connsiteX11" fmla="*/ 293275 w 470820"/>
                <a:gd name="connsiteY11" fmla="*/ 418338 h 419195"/>
                <a:gd name="connsiteX12" fmla="*/ 382714 w 470820"/>
                <a:gd name="connsiteY12" fmla="*/ 418338 h 419195"/>
                <a:gd name="connsiteX13" fmla="*/ 470821 w 470820"/>
                <a:gd name="connsiteY13" fmla="*/ 330232 h 419195"/>
                <a:gd name="connsiteX14" fmla="*/ 470821 w 470820"/>
                <a:gd name="connsiteY14" fmla="*/ 0 h 419195"/>
                <a:gd name="connsiteX15" fmla="*/ 57626 w 470820"/>
                <a:gd name="connsiteY15" fmla="*/ 571 h 41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0820" h="419195">
                  <a:moveTo>
                    <a:pt x="57626" y="571"/>
                  </a:moveTo>
                  <a:cubicBezTo>
                    <a:pt x="25908" y="571"/>
                    <a:pt x="0" y="26479"/>
                    <a:pt x="0" y="58198"/>
                  </a:cubicBezTo>
                  <a:lnTo>
                    <a:pt x="0" y="78200"/>
                  </a:lnTo>
                  <a:cubicBezTo>
                    <a:pt x="0" y="109919"/>
                    <a:pt x="25908" y="135827"/>
                    <a:pt x="57626" y="135827"/>
                  </a:cubicBezTo>
                  <a:lnTo>
                    <a:pt x="72771" y="135827"/>
                  </a:lnTo>
                  <a:cubicBezTo>
                    <a:pt x="88011" y="136303"/>
                    <a:pt x="154114" y="133160"/>
                    <a:pt x="155353" y="205073"/>
                  </a:cubicBezTo>
                  <a:lnTo>
                    <a:pt x="157448" y="319945"/>
                  </a:lnTo>
                  <a:cubicBezTo>
                    <a:pt x="158020" y="321850"/>
                    <a:pt x="158496" y="323850"/>
                    <a:pt x="158877" y="325946"/>
                  </a:cubicBezTo>
                  <a:lnTo>
                    <a:pt x="158877" y="347853"/>
                  </a:lnTo>
                  <a:cubicBezTo>
                    <a:pt x="158877" y="387096"/>
                    <a:pt x="190976" y="419195"/>
                    <a:pt x="230219" y="419195"/>
                  </a:cubicBezTo>
                  <a:lnTo>
                    <a:pt x="293275" y="419195"/>
                  </a:lnTo>
                  <a:lnTo>
                    <a:pt x="293275" y="418338"/>
                  </a:lnTo>
                  <a:lnTo>
                    <a:pt x="382714" y="418338"/>
                  </a:lnTo>
                  <a:cubicBezTo>
                    <a:pt x="431197" y="418338"/>
                    <a:pt x="470821" y="378714"/>
                    <a:pt x="470821" y="330232"/>
                  </a:cubicBezTo>
                  <a:lnTo>
                    <a:pt x="470821" y="0"/>
                  </a:lnTo>
                  <a:lnTo>
                    <a:pt x="57626" y="571"/>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2" name="Freeform: Shape 201">
              <a:extLst>
                <a:ext uri="{FF2B5EF4-FFF2-40B4-BE49-F238E27FC236}">
                  <a16:creationId xmlns:a16="http://schemas.microsoft.com/office/drawing/2014/main" id="{53289D53-DB1C-467C-A726-63E1101D03BE}"/>
                </a:ext>
              </a:extLst>
            </p:cNvPr>
            <p:cNvSpPr/>
            <p:nvPr/>
          </p:nvSpPr>
          <p:spPr>
            <a:xfrm>
              <a:off x="5003118" y="3381263"/>
              <a:ext cx="1432559" cy="951547"/>
            </a:xfrm>
            <a:custGeom>
              <a:avLst/>
              <a:gdLst>
                <a:gd name="connsiteX0" fmla="*/ 1331309 w 1432559"/>
                <a:gd name="connsiteY0" fmla="*/ 122872 h 951547"/>
                <a:gd name="connsiteX1" fmla="*/ 1217009 w 1432559"/>
                <a:gd name="connsiteY1" fmla="*/ 8572 h 951547"/>
                <a:gd name="connsiteX2" fmla="*/ 1217009 w 1432559"/>
                <a:gd name="connsiteY2" fmla="*/ 0 h 951547"/>
                <a:gd name="connsiteX3" fmla="*/ 508921 w 1432559"/>
                <a:gd name="connsiteY3" fmla="*/ 0 h 951547"/>
                <a:gd name="connsiteX4" fmla="*/ 459391 w 1432559"/>
                <a:gd name="connsiteY4" fmla="*/ 0 h 951547"/>
                <a:gd name="connsiteX5" fmla="*/ 344043 w 1432559"/>
                <a:gd name="connsiteY5" fmla="*/ 0 h 951547"/>
                <a:gd name="connsiteX6" fmla="*/ 274225 w 1432559"/>
                <a:gd name="connsiteY6" fmla="*/ 64389 h 951547"/>
                <a:gd name="connsiteX7" fmla="*/ 193453 w 1432559"/>
                <a:gd name="connsiteY7" fmla="*/ 138875 h 951547"/>
                <a:gd name="connsiteX8" fmla="*/ 70009 w 1432559"/>
                <a:gd name="connsiteY8" fmla="*/ 138875 h 951547"/>
                <a:gd name="connsiteX9" fmla="*/ 0 w 1432559"/>
                <a:gd name="connsiteY9" fmla="*/ 208883 h 951547"/>
                <a:gd name="connsiteX10" fmla="*/ 0 w 1432559"/>
                <a:gd name="connsiteY10" fmla="*/ 447008 h 951547"/>
                <a:gd name="connsiteX11" fmla="*/ 222980 w 1432559"/>
                <a:gd name="connsiteY11" fmla="*/ 447008 h 951547"/>
                <a:gd name="connsiteX12" fmla="*/ 281749 w 1432559"/>
                <a:gd name="connsiteY12" fmla="*/ 505778 h 951547"/>
                <a:gd name="connsiteX13" fmla="*/ 281749 w 1432559"/>
                <a:gd name="connsiteY13" fmla="*/ 542258 h 951547"/>
                <a:gd name="connsiteX14" fmla="*/ 281749 w 1432559"/>
                <a:gd name="connsiteY14" fmla="*/ 951547 h 951547"/>
                <a:gd name="connsiteX15" fmla="*/ 349853 w 1432559"/>
                <a:gd name="connsiteY15" fmla="*/ 897446 h 951547"/>
                <a:gd name="connsiteX16" fmla="*/ 418052 w 1432559"/>
                <a:gd name="connsiteY16" fmla="*/ 897446 h 951547"/>
                <a:gd name="connsiteX17" fmla="*/ 498824 w 1432559"/>
                <a:gd name="connsiteY17" fmla="*/ 822960 h 951547"/>
                <a:gd name="connsiteX18" fmla="*/ 568643 w 1432559"/>
                <a:gd name="connsiteY18" fmla="*/ 758571 h 951547"/>
                <a:gd name="connsiteX19" fmla="*/ 683990 w 1432559"/>
                <a:gd name="connsiteY19" fmla="*/ 758571 h 951547"/>
                <a:gd name="connsiteX20" fmla="*/ 733520 w 1432559"/>
                <a:gd name="connsiteY20" fmla="*/ 758571 h 951547"/>
                <a:gd name="connsiteX21" fmla="*/ 1066514 w 1432559"/>
                <a:gd name="connsiteY21" fmla="*/ 758571 h 951547"/>
                <a:gd name="connsiteX22" fmla="*/ 1078992 w 1432559"/>
                <a:gd name="connsiteY22" fmla="*/ 759714 h 951547"/>
                <a:gd name="connsiteX23" fmla="*/ 1078992 w 1432559"/>
                <a:gd name="connsiteY23" fmla="*/ 617506 h 951547"/>
                <a:gd name="connsiteX24" fmla="*/ 1136618 w 1432559"/>
                <a:gd name="connsiteY24" fmla="*/ 559880 h 951547"/>
                <a:gd name="connsiteX25" fmla="*/ 1156621 w 1432559"/>
                <a:gd name="connsiteY25" fmla="*/ 559880 h 951547"/>
                <a:gd name="connsiteX26" fmla="*/ 1158335 w 1432559"/>
                <a:gd name="connsiteY26" fmla="*/ 559880 h 951547"/>
                <a:gd name="connsiteX27" fmla="*/ 1209199 w 1432559"/>
                <a:gd name="connsiteY27" fmla="*/ 559880 h 951547"/>
                <a:gd name="connsiteX28" fmla="*/ 1266825 w 1432559"/>
                <a:gd name="connsiteY28" fmla="*/ 502253 h 951547"/>
                <a:gd name="connsiteX29" fmla="*/ 1266825 w 1432559"/>
                <a:gd name="connsiteY29" fmla="*/ 425768 h 951547"/>
                <a:gd name="connsiteX30" fmla="*/ 1349121 w 1432559"/>
                <a:gd name="connsiteY30" fmla="*/ 425768 h 951547"/>
                <a:gd name="connsiteX31" fmla="*/ 1432560 w 1432559"/>
                <a:gd name="connsiteY31" fmla="*/ 342329 h 951547"/>
                <a:gd name="connsiteX32" fmla="*/ 1432560 w 1432559"/>
                <a:gd name="connsiteY32" fmla="*/ 122777 h 951547"/>
                <a:gd name="connsiteX33" fmla="*/ 1331309 w 1432559"/>
                <a:gd name="connsiteY33" fmla="*/ 122777 h 95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32559" h="951547">
                  <a:moveTo>
                    <a:pt x="1331309" y="122872"/>
                  </a:moveTo>
                  <a:cubicBezTo>
                    <a:pt x="1268444" y="122872"/>
                    <a:pt x="1217009" y="71438"/>
                    <a:pt x="1217009" y="8572"/>
                  </a:cubicBezTo>
                  <a:lnTo>
                    <a:pt x="1217009" y="0"/>
                  </a:lnTo>
                  <a:lnTo>
                    <a:pt x="508921" y="0"/>
                  </a:lnTo>
                  <a:lnTo>
                    <a:pt x="459391" y="0"/>
                  </a:lnTo>
                  <a:lnTo>
                    <a:pt x="344043" y="0"/>
                  </a:lnTo>
                  <a:cubicBezTo>
                    <a:pt x="307467" y="0"/>
                    <a:pt x="277082" y="28480"/>
                    <a:pt x="274225" y="64389"/>
                  </a:cubicBezTo>
                  <a:cubicBezTo>
                    <a:pt x="270891" y="106585"/>
                    <a:pt x="235839" y="138875"/>
                    <a:pt x="193453" y="138875"/>
                  </a:cubicBezTo>
                  <a:lnTo>
                    <a:pt x="70009" y="138875"/>
                  </a:lnTo>
                  <a:cubicBezTo>
                    <a:pt x="31528" y="138875"/>
                    <a:pt x="0" y="170497"/>
                    <a:pt x="0" y="208883"/>
                  </a:cubicBezTo>
                  <a:lnTo>
                    <a:pt x="0" y="447008"/>
                  </a:lnTo>
                  <a:lnTo>
                    <a:pt x="222980" y="447008"/>
                  </a:lnTo>
                  <a:cubicBezTo>
                    <a:pt x="255270" y="447008"/>
                    <a:pt x="281749" y="473488"/>
                    <a:pt x="281749" y="505778"/>
                  </a:cubicBezTo>
                  <a:lnTo>
                    <a:pt x="281749" y="542258"/>
                  </a:lnTo>
                  <a:lnTo>
                    <a:pt x="281749" y="951547"/>
                  </a:lnTo>
                  <a:cubicBezTo>
                    <a:pt x="288988" y="920687"/>
                    <a:pt x="316896" y="897446"/>
                    <a:pt x="349853" y="897446"/>
                  </a:cubicBezTo>
                  <a:lnTo>
                    <a:pt x="418052" y="897446"/>
                  </a:lnTo>
                  <a:cubicBezTo>
                    <a:pt x="460343" y="897446"/>
                    <a:pt x="495395" y="865156"/>
                    <a:pt x="498824" y="822960"/>
                  </a:cubicBezTo>
                  <a:cubicBezTo>
                    <a:pt x="501682" y="787051"/>
                    <a:pt x="532066" y="758571"/>
                    <a:pt x="568643" y="758571"/>
                  </a:cubicBezTo>
                  <a:lnTo>
                    <a:pt x="683990" y="758571"/>
                  </a:lnTo>
                  <a:lnTo>
                    <a:pt x="733520" y="758571"/>
                  </a:lnTo>
                  <a:lnTo>
                    <a:pt x="1066514" y="758571"/>
                  </a:lnTo>
                  <a:cubicBezTo>
                    <a:pt x="1070800" y="758571"/>
                    <a:pt x="1074896" y="758952"/>
                    <a:pt x="1078992" y="759714"/>
                  </a:cubicBezTo>
                  <a:lnTo>
                    <a:pt x="1078992" y="617506"/>
                  </a:lnTo>
                  <a:cubicBezTo>
                    <a:pt x="1078992" y="585788"/>
                    <a:pt x="1104900" y="559880"/>
                    <a:pt x="1136618" y="559880"/>
                  </a:cubicBezTo>
                  <a:lnTo>
                    <a:pt x="1156621" y="559880"/>
                  </a:lnTo>
                  <a:cubicBezTo>
                    <a:pt x="1157192" y="559880"/>
                    <a:pt x="1157764" y="559880"/>
                    <a:pt x="1158335" y="559880"/>
                  </a:cubicBezTo>
                  <a:lnTo>
                    <a:pt x="1209199" y="559880"/>
                  </a:lnTo>
                  <a:cubicBezTo>
                    <a:pt x="1240917" y="559880"/>
                    <a:pt x="1266825" y="533972"/>
                    <a:pt x="1266825" y="502253"/>
                  </a:cubicBezTo>
                  <a:lnTo>
                    <a:pt x="1266825" y="425768"/>
                  </a:lnTo>
                  <a:lnTo>
                    <a:pt x="1349121" y="425768"/>
                  </a:lnTo>
                  <a:cubicBezTo>
                    <a:pt x="1395031" y="425768"/>
                    <a:pt x="1432560" y="388239"/>
                    <a:pt x="1432560" y="342329"/>
                  </a:cubicBezTo>
                  <a:lnTo>
                    <a:pt x="1432560" y="122777"/>
                  </a:lnTo>
                  <a:lnTo>
                    <a:pt x="1331309" y="122777"/>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3" name="Freeform: Shape 202">
              <a:extLst>
                <a:ext uri="{FF2B5EF4-FFF2-40B4-BE49-F238E27FC236}">
                  <a16:creationId xmlns:a16="http://schemas.microsoft.com/office/drawing/2014/main" id="{7C5C6DD8-D050-4F38-9E63-4C0199D6DC1D}"/>
                </a:ext>
              </a:extLst>
            </p:cNvPr>
            <p:cNvSpPr/>
            <p:nvPr/>
          </p:nvSpPr>
          <p:spPr>
            <a:xfrm>
              <a:off x="3245469" y="381555"/>
              <a:ext cx="1149858" cy="1834229"/>
            </a:xfrm>
            <a:custGeom>
              <a:avLst/>
              <a:gdLst>
                <a:gd name="connsiteX0" fmla="*/ 935450 w 1149858"/>
                <a:gd name="connsiteY0" fmla="*/ 0 h 1834229"/>
                <a:gd name="connsiteX1" fmla="*/ 644367 w 1149858"/>
                <a:gd name="connsiteY1" fmla="*/ 0 h 1834229"/>
                <a:gd name="connsiteX2" fmla="*/ 436912 w 1149858"/>
                <a:gd name="connsiteY2" fmla="*/ 0 h 1834229"/>
                <a:gd name="connsiteX3" fmla="*/ 340043 w 1149858"/>
                <a:gd name="connsiteY3" fmla="*/ 96869 h 1834229"/>
                <a:gd name="connsiteX4" fmla="*/ 340043 w 1149858"/>
                <a:gd name="connsiteY4" fmla="*/ 393764 h 1834229"/>
                <a:gd name="connsiteX5" fmla="*/ 98774 w 1149858"/>
                <a:gd name="connsiteY5" fmla="*/ 393764 h 1834229"/>
                <a:gd name="connsiteX6" fmla="*/ 1905 w 1149858"/>
                <a:gd name="connsiteY6" fmla="*/ 490633 h 1834229"/>
                <a:gd name="connsiteX7" fmla="*/ 1905 w 1149858"/>
                <a:gd name="connsiteY7" fmla="*/ 659606 h 1834229"/>
                <a:gd name="connsiteX8" fmla="*/ 0 w 1149858"/>
                <a:gd name="connsiteY8" fmla="*/ 659892 h 1834229"/>
                <a:gd name="connsiteX9" fmla="*/ 0 w 1149858"/>
                <a:gd name="connsiteY9" fmla="*/ 916305 h 1834229"/>
                <a:gd name="connsiteX10" fmla="*/ 0 w 1149858"/>
                <a:gd name="connsiteY10" fmla="*/ 998410 h 1834229"/>
                <a:gd name="connsiteX11" fmla="*/ 0 w 1149858"/>
                <a:gd name="connsiteY11" fmla="*/ 1315593 h 1834229"/>
                <a:gd name="connsiteX12" fmla="*/ 78486 w 1149858"/>
                <a:gd name="connsiteY12" fmla="*/ 1398842 h 1834229"/>
                <a:gd name="connsiteX13" fmla="*/ 154686 w 1149858"/>
                <a:gd name="connsiteY13" fmla="*/ 1479709 h 1834229"/>
                <a:gd name="connsiteX14" fmla="*/ 154686 w 1149858"/>
                <a:gd name="connsiteY14" fmla="*/ 1601343 h 1834229"/>
                <a:gd name="connsiteX15" fmla="*/ 234506 w 1149858"/>
                <a:gd name="connsiteY15" fmla="*/ 1684687 h 1834229"/>
                <a:gd name="connsiteX16" fmla="*/ 312039 w 1149858"/>
                <a:gd name="connsiteY16" fmla="*/ 1765649 h 1834229"/>
                <a:gd name="connsiteX17" fmla="*/ 312039 w 1149858"/>
                <a:gd name="connsiteY17" fmla="*/ 1776603 h 1834229"/>
                <a:gd name="connsiteX18" fmla="*/ 369665 w 1149858"/>
                <a:gd name="connsiteY18" fmla="*/ 1834229 h 1834229"/>
                <a:gd name="connsiteX19" fmla="*/ 389668 w 1149858"/>
                <a:gd name="connsiteY19" fmla="*/ 1834229 h 1834229"/>
                <a:gd name="connsiteX20" fmla="*/ 447294 w 1149858"/>
                <a:gd name="connsiteY20" fmla="*/ 1776603 h 1834229"/>
                <a:gd name="connsiteX21" fmla="*/ 447294 w 1149858"/>
                <a:gd name="connsiteY21" fmla="*/ 1765745 h 1834229"/>
                <a:gd name="connsiteX22" fmla="*/ 528257 w 1149858"/>
                <a:gd name="connsiteY22" fmla="*/ 1684782 h 1834229"/>
                <a:gd name="connsiteX23" fmla="*/ 681323 w 1149858"/>
                <a:gd name="connsiteY23" fmla="*/ 1684782 h 1834229"/>
                <a:gd name="connsiteX24" fmla="*/ 764762 w 1149858"/>
                <a:gd name="connsiteY24" fmla="*/ 1601343 h 1834229"/>
                <a:gd name="connsiteX25" fmla="*/ 764762 w 1149858"/>
                <a:gd name="connsiteY25" fmla="*/ 1348835 h 1834229"/>
                <a:gd name="connsiteX26" fmla="*/ 681323 w 1149858"/>
                <a:gd name="connsiteY26" fmla="*/ 1265396 h 1834229"/>
                <a:gd name="connsiteX27" fmla="*/ 602171 w 1149858"/>
                <a:gd name="connsiteY27" fmla="*/ 1186910 h 1834229"/>
                <a:gd name="connsiteX28" fmla="*/ 683133 w 1149858"/>
                <a:gd name="connsiteY28" fmla="*/ 1105948 h 1834229"/>
                <a:gd name="connsiteX29" fmla="*/ 860870 w 1149858"/>
                <a:gd name="connsiteY29" fmla="*/ 1105948 h 1834229"/>
                <a:gd name="connsiteX30" fmla="*/ 918496 w 1149858"/>
                <a:gd name="connsiteY30" fmla="*/ 1048322 h 1834229"/>
                <a:gd name="connsiteX31" fmla="*/ 918496 w 1149858"/>
                <a:gd name="connsiteY31" fmla="*/ 1028319 h 1834229"/>
                <a:gd name="connsiteX32" fmla="*/ 860870 w 1149858"/>
                <a:gd name="connsiteY32" fmla="*/ 970693 h 1834229"/>
                <a:gd name="connsiteX33" fmla="*/ 845725 w 1149858"/>
                <a:gd name="connsiteY33" fmla="*/ 970693 h 1834229"/>
                <a:gd name="connsiteX34" fmla="*/ 764762 w 1149858"/>
                <a:gd name="connsiteY34" fmla="*/ 889730 h 1834229"/>
                <a:gd name="connsiteX35" fmla="*/ 764762 w 1149858"/>
                <a:gd name="connsiteY35" fmla="*/ 759047 h 1834229"/>
                <a:gd name="connsiteX36" fmla="*/ 763905 w 1149858"/>
                <a:gd name="connsiteY36" fmla="*/ 730282 h 1834229"/>
                <a:gd name="connsiteX37" fmla="*/ 798862 w 1149858"/>
                <a:gd name="connsiteY37" fmla="*/ 730282 h 1834229"/>
                <a:gd name="connsiteX38" fmla="*/ 935355 w 1149858"/>
                <a:gd name="connsiteY38" fmla="*/ 640937 h 1834229"/>
                <a:gd name="connsiteX39" fmla="*/ 935355 w 1149858"/>
                <a:gd name="connsiteY39" fmla="*/ 636556 h 1834229"/>
                <a:gd name="connsiteX40" fmla="*/ 935355 w 1149858"/>
                <a:gd name="connsiteY40" fmla="*/ 626555 h 1834229"/>
                <a:gd name="connsiteX41" fmla="*/ 1006221 w 1149858"/>
                <a:gd name="connsiteY41" fmla="*/ 626555 h 1834229"/>
                <a:gd name="connsiteX42" fmla="*/ 1149858 w 1149858"/>
                <a:gd name="connsiteY42" fmla="*/ 490061 h 1834229"/>
                <a:gd name="connsiteX43" fmla="*/ 1149858 w 1149858"/>
                <a:gd name="connsiteY43" fmla="*/ 0 h 1834229"/>
                <a:gd name="connsiteX44" fmla="*/ 935450 w 1149858"/>
                <a:gd name="connsiteY44" fmla="*/ 0 h 183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49858" h="1834229">
                  <a:moveTo>
                    <a:pt x="935450" y="0"/>
                  </a:moveTo>
                  <a:lnTo>
                    <a:pt x="644367" y="0"/>
                  </a:lnTo>
                  <a:lnTo>
                    <a:pt x="436912" y="0"/>
                  </a:lnTo>
                  <a:cubicBezTo>
                    <a:pt x="383477" y="0"/>
                    <a:pt x="340043" y="43339"/>
                    <a:pt x="340043" y="96869"/>
                  </a:cubicBezTo>
                  <a:lnTo>
                    <a:pt x="340043" y="393764"/>
                  </a:lnTo>
                  <a:lnTo>
                    <a:pt x="98774" y="393764"/>
                  </a:lnTo>
                  <a:cubicBezTo>
                    <a:pt x="45339" y="393764"/>
                    <a:pt x="1905" y="437102"/>
                    <a:pt x="1905" y="490633"/>
                  </a:cubicBezTo>
                  <a:lnTo>
                    <a:pt x="1905" y="659606"/>
                  </a:lnTo>
                  <a:lnTo>
                    <a:pt x="0" y="659892"/>
                  </a:lnTo>
                  <a:lnTo>
                    <a:pt x="0" y="916305"/>
                  </a:lnTo>
                  <a:lnTo>
                    <a:pt x="0" y="998410"/>
                  </a:lnTo>
                  <a:lnTo>
                    <a:pt x="0" y="1315593"/>
                  </a:lnTo>
                  <a:cubicBezTo>
                    <a:pt x="0" y="1359789"/>
                    <a:pt x="34862" y="1396270"/>
                    <a:pt x="78486" y="1398842"/>
                  </a:cubicBezTo>
                  <a:cubicBezTo>
                    <a:pt x="121349" y="1401413"/>
                    <a:pt x="154686" y="1436751"/>
                    <a:pt x="154686" y="1479709"/>
                  </a:cubicBezTo>
                  <a:lnTo>
                    <a:pt x="154686" y="1601343"/>
                  </a:lnTo>
                  <a:cubicBezTo>
                    <a:pt x="154686" y="1646015"/>
                    <a:pt x="190310" y="1682782"/>
                    <a:pt x="234506" y="1684687"/>
                  </a:cubicBezTo>
                  <a:cubicBezTo>
                    <a:pt x="277844" y="1686592"/>
                    <a:pt x="312039" y="1722215"/>
                    <a:pt x="312039" y="1765649"/>
                  </a:cubicBezTo>
                  <a:lnTo>
                    <a:pt x="312039" y="1776603"/>
                  </a:lnTo>
                  <a:cubicBezTo>
                    <a:pt x="312039" y="1808321"/>
                    <a:pt x="337947" y="1834229"/>
                    <a:pt x="369665" y="1834229"/>
                  </a:cubicBezTo>
                  <a:lnTo>
                    <a:pt x="389668" y="1834229"/>
                  </a:lnTo>
                  <a:cubicBezTo>
                    <a:pt x="421386" y="1834229"/>
                    <a:pt x="447294" y="1808321"/>
                    <a:pt x="447294" y="1776603"/>
                  </a:cubicBezTo>
                  <a:lnTo>
                    <a:pt x="447294" y="1765745"/>
                  </a:lnTo>
                  <a:cubicBezTo>
                    <a:pt x="447294" y="1721168"/>
                    <a:pt x="483680" y="1684782"/>
                    <a:pt x="528257" y="1684782"/>
                  </a:cubicBezTo>
                  <a:lnTo>
                    <a:pt x="681323" y="1684782"/>
                  </a:lnTo>
                  <a:cubicBezTo>
                    <a:pt x="727234" y="1684782"/>
                    <a:pt x="764762" y="1647254"/>
                    <a:pt x="764762" y="1601343"/>
                  </a:cubicBezTo>
                  <a:lnTo>
                    <a:pt x="764762" y="1348835"/>
                  </a:lnTo>
                  <a:cubicBezTo>
                    <a:pt x="764762" y="1302925"/>
                    <a:pt x="726662" y="1258253"/>
                    <a:pt x="681323" y="1265396"/>
                  </a:cubicBezTo>
                  <a:cubicBezTo>
                    <a:pt x="633508" y="1272921"/>
                    <a:pt x="601028" y="1256348"/>
                    <a:pt x="602171" y="1186910"/>
                  </a:cubicBezTo>
                  <a:cubicBezTo>
                    <a:pt x="602933" y="1142333"/>
                    <a:pt x="638556" y="1105948"/>
                    <a:pt x="683133" y="1105948"/>
                  </a:cubicBezTo>
                  <a:lnTo>
                    <a:pt x="860870" y="1105948"/>
                  </a:lnTo>
                  <a:cubicBezTo>
                    <a:pt x="892588" y="1105948"/>
                    <a:pt x="918496" y="1080040"/>
                    <a:pt x="918496" y="1048322"/>
                  </a:cubicBezTo>
                  <a:lnTo>
                    <a:pt x="918496" y="1028319"/>
                  </a:lnTo>
                  <a:cubicBezTo>
                    <a:pt x="918496" y="996601"/>
                    <a:pt x="892588" y="970693"/>
                    <a:pt x="860870" y="970693"/>
                  </a:cubicBezTo>
                  <a:lnTo>
                    <a:pt x="845725" y="970693"/>
                  </a:lnTo>
                  <a:cubicBezTo>
                    <a:pt x="801148" y="970693"/>
                    <a:pt x="764762" y="934307"/>
                    <a:pt x="764762" y="889730"/>
                  </a:cubicBezTo>
                  <a:lnTo>
                    <a:pt x="764762" y="759047"/>
                  </a:lnTo>
                  <a:cubicBezTo>
                    <a:pt x="764762" y="748951"/>
                    <a:pt x="764381" y="740950"/>
                    <a:pt x="763905" y="730282"/>
                  </a:cubicBezTo>
                  <a:lnTo>
                    <a:pt x="798862" y="730282"/>
                  </a:lnTo>
                  <a:cubicBezTo>
                    <a:pt x="874300" y="730282"/>
                    <a:pt x="935355" y="716375"/>
                    <a:pt x="935355" y="640937"/>
                  </a:cubicBezTo>
                  <a:lnTo>
                    <a:pt x="935355" y="636556"/>
                  </a:lnTo>
                  <a:lnTo>
                    <a:pt x="935355" y="626555"/>
                  </a:lnTo>
                  <a:lnTo>
                    <a:pt x="1006221" y="626555"/>
                  </a:lnTo>
                  <a:cubicBezTo>
                    <a:pt x="1081659" y="626555"/>
                    <a:pt x="1149858" y="565404"/>
                    <a:pt x="1149858" y="490061"/>
                  </a:cubicBezTo>
                  <a:lnTo>
                    <a:pt x="1149858" y="0"/>
                  </a:lnTo>
                  <a:lnTo>
                    <a:pt x="935450"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4" name="Freeform: Shape 203">
              <a:extLst>
                <a:ext uri="{FF2B5EF4-FFF2-40B4-BE49-F238E27FC236}">
                  <a16:creationId xmlns:a16="http://schemas.microsoft.com/office/drawing/2014/main" id="{7650D9E6-1C8E-4631-96B8-25B14CA16043}"/>
                </a:ext>
              </a:extLst>
            </p:cNvPr>
            <p:cNvSpPr/>
            <p:nvPr/>
          </p:nvSpPr>
          <p:spPr>
            <a:xfrm>
              <a:off x="4395518" y="260683"/>
              <a:ext cx="1290351" cy="1074229"/>
            </a:xfrm>
            <a:custGeom>
              <a:avLst/>
              <a:gdLst>
                <a:gd name="connsiteX0" fmla="*/ 1290352 w 1290351"/>
                <a:gd name="connsiteY0" fmla="*/ 314516 h 1074229"/>
                <a:gd name="connsiteX1" fmla="*/ 626555 w 1290351"/>
                <a:gd name="connsiteY1" fmla="*/ 314516 h 1074229"/>
                <a:gd name="connsiteX2" fmla="*/ 626555 w 1290351"/>
                <a:gd name="connsiteY2" fmla="*/ 136493 h 1074229"/>
                <a:gd name="connsiteX3" fmla="*/ 490061 w 1290351"/>
                <a:gd name="connsiteY3" fmla="*/ 0 h 1074229"/>
                <a:gd name="connsiteX4" fmla="*/ 407765 w 1290351"/>
                <a:gd name="connsiteY4" fmla="*/ 0 h 1074229"/>
                <a:gd name="connsiteX5" fmla="*/ 407765 w 1290351"/>
                <a:gd name="connsiteY5" fmla="*/ 286 h 1074229"/>
                <a:gd name="connsiteX6" fmla="*/ 248983 w 1290351"/>
                <a:gd name="connsiteY6" fmla="*/ 286 h 1074229"/>
                <a:gd name="connsiteX7" fmla="*/ 248983 w 1290351"/>
                <a:gd name="connsiteY7" fmla="*/ 28861 h 1074229"/>
                <a:gd name="connsiteX8" fmla="*/ 156877 w 1290351"/>
                <a:gd name="connsiteY8" fmla="*/ 120967 h 1074229"/>
                <a:gd name="connsiteX9" fmla="*/ 0 w 1290351"/>
                <a:gd name="connsiteY9" fmla="*/ 120967 h 1074229"/>
                <a:gd name="connsiteX10" fmla="*/ 0 w 1290351"/>
                <a:gd name="connsiteY10" fmla="*/ 595408 h 1074229"/>
                <a:gd name="connsiteX11" fmla="*/ 270986 w 1290351"/>
                <a:gd name="connsiteY11" fmla="*/ 595408 h 1074229"/>
                <a:gd name="connsiteX12" fmla="*/ 270986 w 1290351"/>
                <a:gd name="connsiteY12" fmla="*/ 990791 h 1074229"/>
                <a:gd name="connsiteX13" fmla="*/ 354425 w 1290351"/>
                <a:gd name="connsiteY13" fmla="*/ 1074230 h 1074229"/>
                <a:gd name="connsiteX14" fmla="*/ 954500 w 1290351"/>
                <a:gd name="connsiteY14" fmla="*/ 1074230 h 1074229"/>
                <a:gd name="connsiteX15" fmla="*/ 1034415 w 1290351"/>
                <a:gd name="connsiteY15" fmla="*/ 1074230 h 1074229"/>
                <a:gd name="connsiteX16" fmla="*/ 1034701 w 1290351"/>
                <a:gd name="connsiteY16" fmla="*/ 1004602 h 1074229"/>
                <a:gd name="connsiteX17" fmla="*/ 1113186 w 1290351"/>
                <a:gd name="connsiteY17" fmla="*/ 932974 h 1074229"/>
                <a:gd name="connsiteX18" fmla="*/ 1189386 w 1290351"/>
                <a:gd name="connsiteY18" fmla="*/ 863251 h 1074229"/>
                <a:gd name="connsiteX19" fmla="*/ 1272064 w 1290351"/>
                <a:gd name="connsiteY19" fmla="*/ 791337 h 1074229"/>
                <a:gd name="connsiteX20" fmla="*/ 1287780 w 1290351"/>
                <a:gd name="connsiteY20" fmla="*/ 791337 h 1074229"/>
                <a:gd name="connsiteX21" fmla="*/ 1290352 w 1290351"/>
                <a:gd name="connsiteY21" fmla="*/ 314516 h 107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90351" h="1074229">
                  <a:moveTo>
                    <a:pt x="1290352" y="314516"/>
                  </a:moveTo>
                  <a:lnTo>
                    <a:pt x="626555" y="314516"/>
                  </a:lnTo>
                  <a:lnTo>
                    <a:pt x="626555" y="136493"/>
                  </a:lnTo>
                  <a:cubicBezTo>
                    <a:pt x="626555" y="61055"/>
                    <a:pt x="565404" y="0"/>
                    <a:pt x="490061" y="0"/>
                  </a:cubicBezTo>
                  <a:lnTo>
                    <a:pt x="407765" y="0"/>
                  </a:lnTo>
                  <a:lnTo>
                    <a:pt x="407765" y="286"/>
                  </a:lnTo>
                  <a:lnTo>
                    <a:pt x="248983" y="286"/>
                  </a:lnTo>
                  <a:lnTo>
                    <a:pt x="248983" y="28861"/>
                  </a:lnTo>
                  <a:cubicBezTo>
                    <a:pt x="248983" y="79724"/>
                    <a:pt x="207740" y="120967"/>
                    <a:pt x="156877" y="120967"/>
                  </a:cubicBezTo>
                  <a:lnTo>
                    <a:pt x="0" y="120967"/>
                  </a:lnTo>
                  <a:lnTo>
                    <a:pt x="0" y="595408"/>
                  </a:lnTo>
                  <a:lnTo>
                    <a:pt x="270986" y="595408"/>
                  </a:lnTo>
                  <a:lnTo>
                    <a:pt x="270986" y="990791"/>
                  </a:lnTo>
                  <a:cubicBezTo>
                    <a:pt x="270986" y="1036701"/>
                    <a:pt x="308515" y="1074230"/>
                    <a:pt x="354425" y="1074230"/>
                  </a:cubicBezTo>
                  <a:lnTo>
                    <a:pt x="954500" y="1074230"/>
                  </a:lnTo>
                  <a:lnTo>
                    <a:pt x="1034415" y="1074230"/>
                  </a:lnTo>
                  <a:lnTo>
                    <a:pt x="1034701" y="1004602"/>
                  </a:lnTo>
                  <a:cubicBezTo>
                    <a:pt x="1034891" y="965168"/>
                    <a:pt x="1073087" y="934879"/>
                    <a:pt x="1113186" y="932974"/>
                  </a:cubicBezTo>
                  <a:cubicBezTo>
                    <a:pt x="1152430" y="931069"/>
                    <a:pt x="1183958" y="902113"/>
                    <a:pt x="1189386" y="863251"/>
                  </a:cubicBezTo>
                  <a:cubicBezTo>
                    <a:pt x="1195006" y="822770"/>
                    <a:pt x="1230058" y="791337"/>
                    <a:pt x="1272064" y="791337"/>
                  </a:cubicBezTo>
                  <a:lnTo>
                    <a:pt x="1287780" y="791337"/>
                  </a:lnTo>
                  <a:cubicBezTo>
                    <a:pt x="1287208" y="673227"/>
                    <a:pt x="1290352" y="511397"/>
                    <a:pt x="1290352" y="314516"/>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5" name="Freeform: Shape 204">
              <a:extLst>
                <a:ext uri="{FF2B5EF4-FFF2-40B4-BE49-F238E27FC236}">
                  <a16:creationId xmlns:a16="http://schemas.microsoft.com/office/drawing/2014/main" id="{FBF9121E-EF86-4F7A-9BCB-15FCED4340BD}"/>
                </a:ext>
              </a:extLst>
            </p:cNvPr>
            <p:cNvSpPr/>
            <p:nvPr/>
          </p:nvSpPr>
          <p:spPr>
            <a:xfrm>
              <a:off x="2456609" y="-24876"/>
              <a:ext cx="2346960" cy="1813083"/>
            </a:xfrm>
            <a:custGeom>
              <a:avLst/>
              <a:gdLst>
                <a:gd name="connsiteX0" fmla="*/ 862298 w 2346960"/>
                <a:gd name="connsiteY0" fmla="*/ 0 h 1813083"/>
                <a:gd name="connsiteX1" fmla="*/ 654368 w 2346960"/>
                <a:gd name="connsiteY1" fmla="*/ 207931 h 1813083"/>
                <a:gd name="connsiteX2" fmla="*/ 654368 w 2346960"/>
                <a:gd name="connsiteY2" fmla="*/ 444437 h 1813083"/>
                <a:gd name="connsiteX3" fmla="*/ 513112 w 2346960"/>
                <a:gd name="connsiteY3" fmla="*/ 444437 h 1813083"/>
                <a:gd name="connsiteX4" fmla="*/ 305181 w 2346960"/>
                <a:gd name="connsiteY4" fmla="*/ 652367 h 1813083"/>
                <a:gd name="connsiteX5" fmla="*/ 305181 w 2346960"/>
                <a:gd name="connsiteY5" fmla="*/ 1066514 h 1813083"/>
                <a:gd name="connsiteX6" fmla="*/ 268319 w 2346960"/>
                <a:gd name="connsiteY6" fmla="*/ 1078135 h 1813083"/>
                <a:gd name="connsiteX7" fmla="*/ 235458 w 2346960"/>
                <a:gd name="connsiteY7" fmla="*/ 1090327 h 1813083"/>
                <a:gd name="connsiteX8" fmla="*/ 162497 w 2346960"/>
                <a:gd name="connsiteY8" fmla="*/ 1173099 h 1813083"/>
                <a:gd name="connsiteX9" fmla="*/ 162497 w 2346960"/>
                <a:gd name="connsiteY9" fmla="*/ 1441228 h 1813083"/>
                <a:gd name="connsiteX10" fmla="*/ 81915 w 2346960"/>
                <a:gd name="connsiteY10" fmla="*/ 1522190 h 1813083"/>
                <a:gd name="connsiteX11" fmla="*/ 0 w 2346960"/>
                <a:gd name="connsiteY11" fmla="*/ 1605629 h 1813083"/>
                <a:gd name="connsiteX12" fmla="*/ 0 w 2346960"/>
                <a:gd name="connsiteY12" fmla="*/ 1729645 h 1813083"/>
                <a:gd name="connsiteX13" fmla="*/ 83439 w 2346960"/>
                <a:gd name="connsiteY13" fmla="*/ 1813084 h 1813083"/>
                <a:gd name="connsiteX14" fmla="*/ 364141 w 2346960"/>
                <a:gd name="connsiteY14" fmla="*/ 1813084 h 1813083"/>
                <a:gd name="connsiteX15" fmla="*/ 447484 w 2346960"/>
                <a:gd name="connsiteY15" fmla="*/ 1733264 h 1813083"/>
                <a:gd name="connsiteX16" fmla="*/ 527590 w 2346960"/>
                <a:gd name="connsiteY16" fmla="*/ 1655731 h 1813083"/>
                <a:gd name="connsiteX17" fmla="*/ 609600 w 2346960"/>
                <a:gd name="connsiteY17" fmla="*/ 1581817 h 1813083"/>
                <a:gd name="connsiteX18" fmla="*/ 687896 w 2346960"/>
                <a:gd name="connsiteY18" fmla="*/ 1508951 h 1813083"/>
                <a:gd name="connsiteX19" fmla="*/ 708184 w 2346960"/>
                <a:gd name="connsiteY19" fmla="*/ 1508951 h 1813083"/>
                <a:gd name="connsiteX20" fmla="*/ 789146 w 2346960"/>
                <a:gd name="connsiteY20" fmla="*/ 1589913 h 1813083"/>
                <a:gd name="connsiteX21" fmla="*/ 789146 w 2346960"/>
                <a:gd name="connsiteY21" fmla="*/ 1404557 h 1813083"/>
                <a:gd name="connsiteX22" fmla="*/ 789146 w 2346960"/>
                <a:gd name="connsiteY22" fmla="*/ 1322451 h 1813083"/>
                <a:gd name="connsiteX23" fmla="*/ 789146 w 2346960"/>
                <a:gd name="connsiteY23" fmla="*/ 1066038 h 1813083"/>
                <a:gd name="connsiteX24" fmla="*/ 787908 w 2346960"/>
                <a:gd name="connsiteY24" fmla="*/ 1066038 h 1813083"/>
                <a:gd name="connsiteX25" fmla="*/ 787908 w 2346960"/>
                <a:gd name="connsiteY25" fmla="*/ 876300 h 1813083"/>
                <a:gd name="connsiteX26" fmla="*/ 793337 w 2346960"/>
                <a:gd name="connsiteY26" fmla="*/ 876300 h 1813083"/>
                <a:gd name="connsiteX27" fmla="*/ 887921 w 2346960"/>
                <a:gd name="connsiteY27" fmla="*/ 800100 h 1813083"/>
                <a:gd name="connsiteX28" fmla="*/ 1129189 w 2346960"/>
                <a:gd name="connsiteY28" fmla="*/ 800100 h 1813083"/>
                <a:gd name="connsiteX29" fmla="*/ 1129189 w 2346960"/>
                <a:gd name="connsiteY29" fmla="*/ 503301 h 1813083"/>
                <a:gd name="connsiteX30" fmla="*/ 1226058 w 2346960"/>
                <a:gd name="connsiteY30" fmla="*/ 406432 h 1813083"/>
                <a:gd name="connsiteX31" fmla="*/ 1433513 w 2346960"/>
                <a:gd name="connsiteY31" fmla="*/ 406432 h 1813083"/>
                <a:gd name="connsiteX32" fmla="*/ 1724597 w 2346960"/>
                <a:gd name="connsiteY32" fmla="*/ 406432 h 1813083"/>
                <a:gd name="connsiteX33" fmla="*/ 2096072 w 2346960"/>
                <a:gd name="connsiteY33" fmla="*/ 406432 h 1813083"/>
                <a:gd name="connsiteX34" fmla="*/ 2188178 w 2346960"/>
                <a:gd name="connsiteY34" fmla="*/ 314325 h 1813083"/>
                <a:gd name="connsiteX35" fmla="*/ 2188178 w 2346960"/>
                <a:gd name="connsiteY35" fmla="*/ 285750 h 1813083"/>
                <a:gd name="connsiteX36" fmla="*/ 2346960 w 2346960"/>
                <a:gd name="connsiteY36" fmla="*/ 285750 h 1813083"/>
                <a:gd name="connsiteX37" fmla="*/ 2346960 w 2346960"/>
                <a:gd name="connsiteY37" fmla="*/ 0 h 1813083"/>
                <a:gd name="connsiteX38" fmla="*/ 862298 w 2346960"/>
                <a:gd name="connsiteY38" fmla="*/ 0 h 181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346960" h="1813083">
                  <a:moveTo>
                    <a:pt x="862298" y="0"/>
                  </a:moveTo>
                  <a:cubicBezTo>
                    <a:pt x="747427" y="0"/>
                    <a:pt x="654368" y="93155"/>
                    <a:pt x="654368" y="207931"/>
                  </a:cubicBezTo>
                  <a:lnTo>
                    <a:pt x="654368" y="444437"/>
                  </a:lnTo>
                  <a:lnTo>
                    <a:pt x="513112" y="444437"/>
                  </a:lnTo>
                  <a:cubicBezTo>
                    <a:pt x="398240" y="444437"/>
                    <a:pt x="305181" y="537591"/>
                    <a:pt x="305181" y="652367"/>
                  </a:cubicBezTo>
                  <a:lnTo>
                    <a:pt x="305181" y="1066514"/>
                  </a:lnTo>
                  <a:cubicBezTo>
                    <a:pt x="291846" y="1067562"/>
                    <a:pt x="279273" y="1071563"/>
                    <a:pt x="268319" y="1078135"/>
                  </a:cubicBezTo>
                  <a:cubicBezTo>
                    <a:pt x="258223" y="1084231"/>
                    <a:pt x="247174" y="1088803"/>
                    <a:pt x="235458" y="1090327"/>
                  </a:cubicBezTo>
                  <a:cubicBezTo>
                    <a:pt x="194405" y="1095470"/>
                    <a:pt x="162497" y="1130713"/>
                    <a:pt x="162497" y="1173099"/>
                  </a:cubicBezTo>
                  <a:lnTo>
                    <a:pt x="162497" y="1441228"/>
                  </a:lnTo>
                  <a:cubicBezTo>
                    <a:pt x="162497" y="1485519"/>
                    <a:pt x="126206" y="1521428"/>
                    <a:pt x="81915" y="1522190"/>
                  </a:cubicBezTo>
                  <a:cubicBezTo>
                    <a:pt x="36671" y="1522952"/>
                    <a:pt x="0" y="1560195"/>
                    <a:pt x="0" y="1605629"/>
                  </a:cubicBezTo>
                  <a:lnTo>
                    <a:pt x="0" y="1729645"/>
                  </a:lnTo>
                  <a:cubicBezTo>
                    <a:pt x="0" y="1775555"/>
                    <a:pt x="37529" y="1813084"/>
                    <a:pt x="83439" y="1813084"/>
                  </a:cubicBezTo>
                  <a:lnTo>
                    <a:pt x="364141" y="1813084"/>
                  </a:lnTo>
                  <a:cubicBezTo>
                    <a:pt x="408813" y="1813084"/>
                    <a:pt x="445580" y="1777460"/>
                    <a:pt x="447484" y="1733264"/>
                  </a:cubicBezTo>
                  <a:cubicBezTo>
                    <a:pt x="449390" y="1690211"/>
                    <a:pt x="484442" y="1656207"/>
                    <a:pt x="527590" y="1655731"/>
                  </a:cubicBezTo>
                  <a:cubicBezTo>
                    <a:pt x="569881" y="1655255"/>
                    <a:pt x="604838" y="1622965"/>
                    <a:pt x="609600" y="1581817"/>
                  </a:cubicBezTo>
                  <a:cubicBezTo>
                    <a:pt x="614267" y="1540859"/>
                    <a:pt x="646748" y="1508951"/>
                    <a:pt x="687896" y="1508951"/>
                  </a:cubicBezTo>
                  <a:lnTo>
                    <a:pt x="708184" y="1508951"/>
                  </a:lnTo>
                  <a:cubicBezTo>
                    <a:pt x="752761" y="1508951"/>
                    <a:pt x="789146" y="1545336"/>
                    <a:pt x="789146" y="1589913"/>
                  </a:cubicBezTo>
                  <a:lnTo>
                    <a:pt x="789146" y="1404557"/>
                  </a:lnTo>
                  <a:lnTo>
                    <a:pt x="789146" y="1322451"/>
                  </a:lnTo>
                  <a:lnTo>
                    <a:pt x="789146" y="1066038"/>
                  </a:lnTo>
                  <a:lnTo>
                    <a:pt x="787908" y="1066038"/>
                  </a:lnTo>
                  <a:lnTo>
                    <a:pt x="787908" y="876300"/>
                  </a:lnTo>
                  <a:lnTo>
                    <a:pt x="793337" y="876300"/>
                  </a:lnTo>
                  <a:cubicBezTo>
                    <a:pt x="802767" y="832771"/>
                    <a:pt x="841534" y="800100"/>
                    <a:pt x="887921" y="800100"/>
                  </a:cubicBezTo>
                  <a:lnTo>
                    <a:pt x="1129189" y="800100"/>
                  </a:lnTo>
                  <a:lnTo>
                    <a:pt x="1129189" y="503301"/>
                  </a:lnTo>
                  <a:cubicBezTo>
                    <a:pt x="1129189" y="449866"/>
                    <a:pt x="1172527" y="406432"/>
                    <a:pt x="1226058" y="406432"/>
                  </a:cubicBezTo>
                  <a:lnTo>
                    <a:pt x="1433513" y="406432"/>
                  </a:lnTo>
                  <a:lnTo>
                    <a:pt x="1724597" y="406432"/>
                  </a:lnTo>
                  <a:lnTo>
                    <a:pt x="2096072" y="406432"/>
                  </a:lnTo>
                  <a:cubicBezTo>
                    <a:pt x="2146935" y="406432"/>
                    <a:pt x="2188178" y="365189"/>
                    <a:pt x="2188178" y="314325"/>
                  </a:cubicBezTo>
                  <a:lnTo>
                    <a:pt x="2188178" y="285750"/>
                  </a:lnTo>
                  <a:lnTo>
                    <a:pt x="2346960" y="285750"/>
                  </a:lnTo>
                  <a:lnTo>
                    <a:pt x="2346960" y="0"/>
                  </a:lnTo>
                  <a:lnTo>
                    <a:pt x="862298"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6" name="Freeform: Shape 205">
              <a:extLst>
                <a:ext uri="{FF2B5EF4-FFF2-40B4-BE49-F238E27FC236}">
                  <a16:creationId xmlns:a16="http://schemas.microsoft.com/office/drawing/2014/main" id="{7997A310-2F48-4B8C-BA5A-FDFE924A1D01}"/>
                </a:ext>
              </a:extLst>
            </p:cNvPr>
            <p:cNvSpPr/>
            <p:nvPr/>
          </p:nvSpPr>
          <p:spPr>
            <a:xfrm>
              <a:off x="4963684" y="2644504"/>
              <a:ext cx="1471421" cy="875728"/>
            </a:xfrm>
            <a:custGeom>
              <a:avLst/>
              <a:gdLst>
                <a:gd name="connsiteX0" fmla="*/ 157829 w 1471421"/>
                <a:gd name="connsiteY0" fmla="*/ 0 h 875728"/>
                <a:gd name="connsiteX1" fmla="*/ 157829 w 1471421"/>
                <a:gd name="connsiteY1" fmla="*/ 53245 h 875728"/>
                <a:gd name="connsiteX2" fmla="*/ 157829 w 1471421"/>
                <a:gd name="connsiteY2" fmla="*/ 105632 h 875728"/>
                <a:gd name="connsiteX3" fmla="*/ 200406 w 1471421"/>
                <a:gd name="connsiteY3" fmla="*/ 163354 h 875728"/>
                <a:gd name="connsiteX4" fmla="*/ 218313 w 1471421"/>
                <a:gd name="connsiteY4" fmla="*/ 166116 h 875728"/>
                <a:gd name="connsiteX5" fmla="*/ 312515 w 1471421"/>
                <a:gd name="connsiteY5" fmla="*/ 166116 h 875728"/>
                <a:gd name="connsiteX6" fmla="*/ 314134 w 1471421"/>
                <a:gd name="connsiteY6" fmla="*/ 166116 h 875728"/>
                <a:gd name="connsiteX7" fmla="*/ 314801 w 1471421"/>
                <a:gd name="connsiteY7" fmla="*/ 442722 h 875728"/>
                <a:gd name="connsiteX8" fmla="*/ 314801 w 1471421"/>
                <a:gd name="connsiteY8" fmla="*/ 444913 h 875728"/>
                <a:gd name="connsiteX9" fmla="*/ 314801 w 1471421"/>
                <a:gd name="connsiteY9" fmla="*/ 444913 h 875728"/>
                <a:gd name="connsiteX10" fmla="*/ 232982 w 1471421"/>
                <a:gd name="connsiteY10" fmla="*/ 444913 h 875728"/>
                <a:gd name="connsiteX11" fmla="*/ 162020 w 1471421"/>
                <a:gd name="connsiteY11" fmla="*/ 498538 h 875728"/>
                <a:gd name="connsiteX12" fmla="*/ 160401 w 1471421"/>
                <a:gd name="connsiteY12" fmla="*/ 512540 h 875728"/>
                <a:gd name="connsiteX13" fmla="*/ 160211 w 1471421"/>
                <a:gd name="connsiteY13" fmla="*/ 543497 h 875728"/>
                <a:gd name="connsiteX14" fmla="*/ 99726 w 1471421"/>
                <a:gd name="connsiteY14" fmla="*/ 603980 h 875728"/>
                <a:gd name="connsiteX15" fmla="*/ 381 w 1471421"/>
                <a:gd name="connsiteY15" fmla="*/ 603980 h 875728"/>
                <a:gd name="connsiteX16" fmla="*/ 381 w 1471421"/>
                <a:gd name="connsiteY16" fmla="*/ 743712 h 875728"/>
                <a:gd name="connsiteX17" fmla="*/ 0 w 1471421"/>
                <a:gd name="connsiteY17" fmla="*/ 743712 h 875728"/>
                <a:gd name="connsiteX18" fmla="*/ 0 w 1471421"/>
                <a:gd name="connsiteY18" fmla="*/ 747141 h 875728"/>
                <a:gd name="connsiteX19" fmla="*/ 146114 w 1471421"/>
                <a:gd name="connsiteY19" fmla="*/ 747141 h 875728"/>
                <a:gd name="connsiteX20" fmla="*/ 203740 w 1471421"/>
                <a:gd name="connsiteY20" fmla="*/ 804767 h 875728"/>
                <a:gd name="connsiteX21" fmla="*/ 203740 w 1471421"/>
                <a:gd name="connsiteY21" fmla="*/ 824770 h 875728"/>
                <a:gd name="connsiteX22" fmla="*/ 172879 w 1471421"/>
                <a:gd name="connsiteY22" fmla="*/ 875729 h 875728"/>
                <a:gd name="connsiteX23" fmla="*/ 232600 w 1471421"/>
                <a:gd name="connsiteY23" fmla="*/ 875729 h 875728"/>
                <a:gd name="connsiteX24" fmla="*/ 313373 w 1471421"/>
                <a:gd name="connsiteY24" fmla="*/ 801243 h 875728"/>
                <a:gd name="connsiteX25" fmla="*/ 383191 w 1471421"/>
                <a:gd name="connsiteY25" fmla="*/ 736854 h 875728"/>
                <a:gd name="connsiteX26" fmla="*/ 498539 w 1471421"/>
                <a:gd name="connsiteY26" fmla="*/ 736854 h 875728"/>
                <a:gd name="connsiteX27" fmla="*/ 548068 w 1471421"/>
                <a:gd name="connsiteY27" fmla="*/ 736854 h 875728"/>
                <a:gd name="connsiteX28" fmla="*/ 1256157 w 1471421"/>
                <a:gd name="connsiteY28" fmla="*/ 736854 h 875728"/>
                <a:gd name="connsiteX29" fmla="*/ 1256157 w 1471421"/>
                <a:gd name="connsiteY29" fmla="*/ 745427 h 875728"/>
                <a:gd name="connsiteX30" fmla="*/ 1370457 w 1471421"/>
                <a:gd name="connsiteY30" fmla="*/ 859727 h 875728"/>
                <a:gd name="connsiteX31" fmla="*/ 1471422 w 1471421"/>
                <a:gd name="connsiteY31" fmla="*/ 859727 h 875728"/>
                <a:gd name="connsiteX32" fmla="*/ 1471422 w 1471421"/>
                <a:gd name="connsiteY32" fmla="*/ 843439 h 875728"/>
                <a:gd name="connsiteX33" fmla="*/ 1471422 w 1471421"/>
                <a:gd name="connsiteY33" fmla="*/ 390620 h 875728"/>
                <a:gd name="connsiteX34" fmla="*/ 1471422 w 1471421"/>
                <a:gd name="connsiteY34" fmla="*/ 191 h 875728"/>
                <a:gd name="connsiteX35" fmla="*/ 157829 w 1471421"/>
                <a:gd name="connsiteY35" fmla="*/ 191 h 875728"/>
                <a:gd name="connsiteX36" fmla="*/ 1255395 w 1471421"/>
                <a:gd name="connsiteY36" fmla="*/ 736663 h 875728"/>
                <a:gd name="connsiteX37" fmla="*/ 947452 w 1471421"/>
                <a:gd name="connsiteY37" fmla="*/ 736663 h 875728"/>
                <a:gd name="connsiteX38" fmla="*/ 947452 w 1471421"/>
                <a:gd name="connsiteY38" fmla="*/ 496157 h 875728"/>
                <a:gd name="connsiteX39" fmla="*/ 1062609 w 1471421"/>
                <a:gd name="connsiteY39" fmla="*/ 381857 h 875728"/>
                <a:gd name="connsiteX40" fmla="*/ 1255395 w 1471421"/>
                <a:gd name="connsiteY40" fmla="*/ 381857 h 875728"/>
                <a:gd name="connsiteX41" fmla="*/ 1255395 w 1471421"/>
                <a:gd name="connsiteY41" fmla="*/ 736663 h 875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471421" h="875728">
                  <a:moveTo>
                    <a:pt x="157829" y="0"/>
                  </a:moveTo>
                  <a:lnTo>
                    <a:pt x="157829" y="53245"/>
                  </a:lnTo>
                  <a:lnTo>
                    <a:pt x="157829" y="105632"/>
                  </a:lnTo>
                  <a:cubicBezTo>
                    <a:pt x="157829" y="132683"/>
                    <a:pt x="175832" y="155638"/>
                    <a:pt x="200406" y="163354"/>
                  </a:cubicBezTo>
                  <a:cubicBezTo>
                    <a:pt x="206121" y="165163"/>
                    <a:pt x="212122" y="166116"/>
                    <a:pt x="218313" y="166116"/>
                  </a:cubicBezTo>
                  <a:lnTo>
                    <a:pt x="312515" y="166116"/>
                  </a:lnTo>
                  <a:lnTo>
                    <a:pt x="314134" y="166116"/>
                  </a:lnTo>
                  <a:lnTo>
                    <a:pt x="314801" y="442722"/>
                  </a:lnTo>
                  <a:lnTo>
                    <a:pt x="314801" y="444913"/>
                  </a:lnTo>
                  <a:lnTo>
                    <a:pt x="314801" y="444913"/>
                  </a:lnTo>
                  <a:lnTo>
                    <a:pt x="232982" y="444913"/>
                  </a:lnTo>
                  <a:cubicBezTo>
                    <a:pt x="199263" y="444913"/>
                    <a:pt x="169164" y="467201"/>
                    <a:pt x="162020" y="498538"/>
                  </a:cubicBezTo>
                  <a:cubicBezTo>
                    <a:pt x="160973" y="503015"/>
                    <a:pt x="160496" y="507683"/>
                    <a:pt x="160401" y="512540"/>
                  </a:cubicBezTo>
                  <a:lnTo>
                    <a:pt x="160211" y="543497"/>
                  </a:lnTo>
                  <a:cubicBezTo>
                    <a:pt x="160020" y="576739"/>
                    <a:pt x="132969" y="603980"/>
                    <a:pt x="99726" y="603980"/>
                  </a:cubicBezTo>
                  <a:lnTo>
                    <a:pt x="381" y="603980"/>
                  </a:lnTo>
                  <a:lnTo>
                    <a:pt x="381" y="743712"/>
                  </a:lnTo>
                  <a:lnTo>
                    <a:pt x="0" y="743712"/>
                  </a:lnTo>
                  <a:lnTo>
                    <a:pt x="0" y="747141"/>
                  </a:lnTo>
                  <a:lnTo>
                    <a:pt x="146114" y="747141"/>
                  </a:lnTo>
                  <a:cubicBezTo>
                    <a:pt x="177832" y="747141"/>
                    <a:pt x="203740" y="773049"/>
                    <a:pt x="203740" y="804767"/>
                  </a:cubicBezTo>
                  <a:lnTo>
                    <a:pt x="203740" y="824770"/>
                  </a:lnTo>
                  <a:cubicBezTo>
                    <a:pt x="203740" y="846773"/>
                    <a:pt x="191167" y="866013"/>
                    <a:pt x="172879" y="875729"/>
                  </a:cubicBezTo>
                  <a:lnTo>
                    <a:pt x="232600" y="875729"/>
                  </a:lnTo>
                  <a:cubicBezTo>
                    <a:pt x="274891" y="875729"/>
                    <a:pt x="309943" y="843439"/>
                    <a:pt x="313373" y="801243"/>
                  </a:cubicBezTo>
                  <a:cubicBezTo>
                    <a:pt x="316230" y="765334"/>
                    <a:pt x="346615" y="736854"/>
                    <a:pt x="383191" y="736854"/>
                  </a:cubicBezTo>
                  <a:lnTo>
                    <a:pt x="498539" y="736854"/>
                  </a:lnTo>
                  <a:lnTo>
                    <a:pt x="548068" y="736854"/>
                  </a:lnTo>
                  <a:lnTo>
                    <a:pt x="1256157" y="736854"/>
                  </a:lnTo>
                  <a:lnTo>
                    <a:pt x="1256157" y="745427"/>
                  </a:lnTo>
                  <a:cubicBezTo>
                    <a:pt x="1256157" y="808292"/>
                    <a:pt x="1307592" y="859727"/>
                    <a:pt x="1370457" y="859727"/>
                  </a:cubicBezTo>
                  <a:lnTo>
                    <a:pt x="1471422" y="859727"/>
                  </a:lnTo>
                  <a:lnTo>
                    <a:pt x="1471422" y="843439"/>
                  </a:lnTo>
                  <a:lnTo>
                    <a:pt x="1471422" y="390620"/>
                  </a:lnTo>
                  <a:lnTo>
                    <a:pt x="1471422" y="191"/>
                  </a:lnTo>
                  <a:lnTo>
                    <a:pt x="157829" y="191"/>
                  </a:lnTo>
                  <a:close/>
                  <a:moveTo>
                    <a:pt x="1255395" y="736663"/>
                  </a:moveTo>
                  <a:lnTo>
                    <a:pt x="947452" y="736663"/>
                  </a:lnTo>
                  <a:lnTo>
                    <a:pt x="947452" y="496157"/>
                  </a:lnTo>
                  <a:cubicBezTo>
                    <a:pt x="947452" y="433292"/>
                    <a:pt x="999268" y="381857"/>
                    <a:pt x="1062609" y="381857"/>
                  </a:cubicBezTo>
                  <a:lnTo>
                    <a:pt x="1255395" y="381857"/>
                  </a:lnTo>
                  <a:lnTo>
                    <a:pt x="1255395" y="736663"/>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7" name="Freeform: Shape 206">
              <a:extLst>
                <a:ext uri="{FF2B5EF4-FFF2-40B4-BE49-F238E27FC236}">
                  <a16:creationId xmlns:a16="http://schemas.microsoft.com/office/drawing/2014/main" id="{9D6DE197-1962-4681-BB29-003127D8E663}"/>
                </a:ext>
              </a:extLst>
            </p:cNvPr>
            <p:cNvSpPr/>
            <p:nvPr/>
          </p:nvSpPr>
          <p:spPr>
            <a:xfrm>
              <a:off x="5911136" y="3026362"/>
              <a:ext cx="307943" cy="354806"/>
            </a:xfrm>
            <a:custGeom>
              <a:avLst/>
              <a:gdLst>
                <a:gd name="connsiteX0" fmla="*/ 115158 w 307943"/>
                <a:gd name="connsiteY0" fmla="*/ 0 h 354806"/>
                <a:gd name="connsiteX1" fmla="*/ 0 w 307943"/>
                <a:gd name="connsiteY1" fmla="*/ 114300 h 354806"/>
                <a:gd name="connsiteX2" fmla="*/ 0 w 307943"/>
                <a:gd name="connsiteY2" fmla="*/ 354806 h 354806"/>
                <a:gd name="connsiteX3" fmla="*/ 307943 w 307943"/>
                <a:gd name="connsiteY3" fmla="*/ 354806 h 354806"/>
                <a:gd name="connsiteX4" fmla="*/ 307943 w 307943"/>
                <a:gd name="connsiteY4" fmla="*/ 0 h 354806"/>
                <a:gd name="connsiteX5" fmla="*/ 115158 w 307943"/>
                <a:gd name="connsiteY5" fmla="*/ 0 h 35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943" h="354806">
                  <a:moveTo>
                    <a:pt x="115158" y="0"/>
                  </a:moveTo>
                  <a:cubicBezTo>
                    <a:pt x="51816" y="0"/>
                    <a:pt x="0" y="51435"/>
                    <a:pt x="0" y="114300"/>
                  </a:cubicBezTo>
                  <a:lnTo>
                    <a:pt x="0" y="354806"/>
                  </a:lnTo>
                  <a:lnTo>
                    <a:pt x="307943" y="354806"/>
                  </a:lnTo>
                  <a:lnTo>
                    <a:pt x="307943" y="0"/>
                  </a:lnTo>
                  <a:lnTo>
                    <a:pt x="115158"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8" name="Freeform: Shape 207">
              <a:extLst>
                <a:ext uri="{FF2B5EF4-FFF2-40B4-BE49-F238E27FC236}">
                  <a16:creationId xmlns:a16="http://schemas.microsoft.com/office/drawing/2014/main" id="{7FD5173B-D8BE-43D7-B44F-51ED959ED84A}"/>
                </a:ext>
              </a:extLst>
            </p:cNvPr>
            <p:cNvSpPr/>
            <p:nvPr/>
          </p:nvSpPr>
          <p:spPr>
            <a:xfrm>
              <a:off x="4803283" y="-24876"/>
              <a:ext cx="1632204" cy="2667095"/>
            </a:xfrm>
            <a:custGeom>
              <a:avLst/>
              <a:gdLst>
                <a:gd name="connsiteX0" fmla="*/ 1496949 w 1632204"/>
                <a:gd name="connsiteY0" fmla="*/ 1233678 h 2667095"/>
                <a:gd name="connsiteX1" fmla="*/ 1436942 w 1632204"/>
                <a:gd name="connsiteY1" fmla="*/ 1173671 h 2667095"/>
                <a:gd name="connsiteX2" fmla="*/ 1436942 w 1632204"/>
                <a:gd name="connsiteY2" fmla="*/ 1152811 h 2667095"/>
                <a:gd name="connsiteX3" fmla="*/ 1496949 w 1632204"/>
                <a:gd name="connsiteY3" fmla="*/ 1092803 h 2667095"/>
                <a:gd name="connsiteX4" fmla="*/ 1629346 w 1632204"/>
                <a:gd name="connsiteY4" fmla="*/ 1092803 h 2667095"/>
                <a:gd name="connsiteX5" fmla="*/ 1629823 w 1632204"/>
                <a:gd name="connsiteY5" fmla="*/ 596932 h 2667095"/>
                <a:gd name="connsiteX6" fmla="*/ 1264444 w 1632204"/>
                <a:gd name="connsiteY6" fmla="*/ 596932 h 2667095"/>
                <a:gd name="connsiteX7" fmla="*/ 1264444 w 1632204"/>
                <a:gd name="connsiteY7" fmla="*/ 96869 h 2667095"/>
                <a:gd name="connsiteX8" fmla="*/ 1167574 w 1632204"/>
                <a:gd name="connsiteY8" fmla="*/ 0 h 2667095"/>
                <a:gd name="connsiteX9" fmla="*/ 0 w 1632204"/>
                <a:gd name="connsiteY9" fmla="*/ 0 h 2667095"/>
                <a:gd name="connsiteX10" fmla="*/ 0 w 1632204"/>
                <a:gd name="connsiteY10" fmla="*/ 285464 h 2667095"/>
                <a:gd name="connsiteX11" fmla="*/ 82296 w 1632204"/>
                <a:gd name="connsiteY11" fmla="*/ 285464 h 2667095"/>
                <a:gd name="connsiteX12" fmla="*/ 218789 w 1632204"/>
                <a:gd name="connsiteY12" fmla="*/ 421958 h 2667095"/>
                <a:gd name="connsiteX13" fmla="*/ 218789 w 1632204"/>
                <a:gd name="connsiteY13" fmla="*/ 599980 h 2667095"/>
                <a:gd name="connsiteX14" fmla="*/ 882587 w 1632204"/>
                <a:gd name="connsiteY14" fmla="*/ 599980 h 2667095"/>
                <a:gd name="connsiteX15" fmla="*/ 879919 w 1632204"/>
                <a:gd name="connsiteY15" fmla="*/ 1064324 h 2667095"/>
                <a:gd name="connsiteX16" fmla="*/ 879919 w 1632204"/>
                <a:gd name="connsiteY16" fmla="*/ 1076516 h 2667095"/>
                <a:gd name="connsiteX17" fmla="*/ 872966 w 1632204"/>
                <a:gd name="connsiteY17" fmla="*/ 1076516 h 2667095"/>
                <a:gd name="connsiteX18" fmla="*/ 864203 w 1632204"/>
                <a:gd name="connsiteY18" fmla="*/ 1076516 h 2667095"/>
                <a:gd name="connsiteX19" fmla="*/ 856011 w 1632204"/>
                <a:gd name="connsiteY19" fmla="*/ 1076897 h 2667095"/>
                <a:gd name="connsiteX20" fmla="*/ 853440 w 1632204"/>
                <a:gd name="connsiteY20" fmla="*/ 1077278 h 2667095"/>
                <a:gd name="connsiteX21" fmla="*/ 848106 w 1632204"/>
                <a:gd name="connsiteY21" fmla="*/ 1078135 h 2667095"/>
                <a:gd name="connsiteX22" fmla="*/ 847439 w 1632204"/>
                <a:gd name="connsiteY22" fmla="*/ 1078325 h 2667095"/>
                <a:gd name="connsiteX23" fmla="*/ 845153 w 1632204"/>
                <a:gd name="connsiteY23" fmla="*/ 1078897 h 2667095"/>
                <a:gd name="connsiteX24" fmla="*/ 840486 w 1632204"/>
                <a:gd name="connsiteY24" fmla="*/ 1080135 h 2667095"/>
                <a:gd name="connsiteX25" fmla="*/ 837438 w 1632204"/>
                <a:gd name="connsiteY25" fmla="*/ 1081183 h 2667095"/>
                <a:gd name="connsiteX26" fmla="*/ 833056 w 1632204"/>
                <a:gd name="connsiteY26" fmla="*/ 1082802 h 2667095"/>
                <a:gd name="connsiteX27" fmla="*/ 830104 w 1632204"/>
                <a:gd name="connsiteY27" fmla="*/ 1084136 h 2667095"/>
                <a:gd name="connsiteX28" fmla="*/ 826008 w 1632204"/>
                <a:gd name="connsiteY28" fmla="*/ 1086136 h 2667095"/>
                <a:gd name="connsiteX29" fmla="*/ 824484 w 1632204"/>
                <a:gd name="connsiteY29" fmla="*/ 1086993 h 2667095"/>
                <a:gd name="connsiteX30" fmla="*/ 823055 w 1632204"/>
                <a:gd name="connsiteY30" fmla="*/ 1087755 h 2667095"/>
                <a:gd name="connsiteX31" fmla="*/ 819150 w 1632204"/>
                <a:gd name="connsiteY31" fmla="*/ 1090136 h 2667095"/>
                <a:gd name="connsiteX32" fmla="*/ 818674 w 1632204"/>
                <a:gd name="connsiteY32" fmla="*/ 1090422 h 2667095"/>
                <a:gd name="connsiteX33" fmla="*/ 816483 w 1632204"/>
                <a:gd name="connsiteY33" fmla="*/ 1091946 h 2667095"/>
                <a:gd name="connsiteX34" fmla="*/ 812768 w 1632204"/>
                <a:gd name="connsiteY34" fmla="*/ 1094708 h 2667095"/>
                <a:gd name="connsiteX35" fmla="*/ 810292 w 1632204"/>
                <a:gd name="connsiteY35" fmla="*/ 1096709 h 2667095"/>
                <a:gd name="connsiteX36" fmla="*/ 806767 w 1632204"/>
                <a:gd name="connsiteY36" fmla="*/ 1099852 h 2667095"/>
                <a:gd name="connsiteX37" fmla="*/ 804577 w 1632204"/>
                <a:gd name="connsiteY37" fmla="*/ 1101947 h 2667095"/>
                <a:gd name="connsiteX38" fmla="*/ 801148 w 1632204"/>
                <a:gd name="connsiteY38" fmla="*/ 1105662 h 2667095"/>
                <a:gd name="connsiteX39" fmla="*/ 799434 w 1632204"/>
                <a:gd name="connsiteY39" fmla="*/ 1107662 h 2667095"/>
                <a:gd name="connsiteX40" fmla="*/ 795909 w 1632204"/>
                <a:gd name="connsiteY40" fmla="*/ 1112330 h 2667095"/>
                <a:gd name="connsiteX41" fmla="*/ 795814 w 1632204"/>
                <a:gd name="connsiteY41" fmla="*/ 1112520 h 2667095"/>
                <a:gd name="connsiteX42" fmla="*/ 794861 w 1632204"/>
                <a:gd name="connsiteY42" fmla="*/ 1113854 h 2667095"/>
                <a:gd name="connsiteX43" fmla="*/ 790765 w 1632204"/>
                <a:gd name="connsiteY43" fmla="*/ 1120521 h 2667095"/>
                <a:gd name="connsiteX44" fmla="*/ 790480 w 1632204"/>
                <a:gd name="connsiteY44" fmla="*/ 1121093 h 2667095"/>
                <a:gd name="connsiteX45" fmla="*/ 787337 w 1632204"/>
                <a:gd name="connsiteY45" fmla="*/ 1127570 h 2667095"/>
                <a:gd name="connsiteX46" fmla="*/ 786479 w 1632204"/>
                <a:gd name="connsiteY46" fmla="*/ 1129951 h 2667095"/>
                <a:gd name="connsiteX47" fmla="*/ 784669 w 1632204"/>
                <a:gd name="connsiteY47" fmla="*/ 1134904 h 2667095"/>
                <a:gd name="connsiteX48" fmla="*/ 783908 w 1632204"/>
                <a:gd name="connsiteY48" fmla="*/ 1137666 h 2667095"/>
                <a:gd name="connsiteX49" fmla="*/ 783908 w 1632204"/>
                <a:gd name="connsiteY49" fmla="*/ 1137857 h 2667095"/>
                <a:gd name="connsiteX50" fmla="*/ 782669 w 1632204"/>
                <a:gd name="connsiteY50" fmla="*/ 1142524 h 2667095"/>
                <a:gd name="connsiteX51" fmla="*/ 782574 w 1632204"/>
                <a:gd name="connsiteY51" fmla="*/ 1143000 h 2667095"/>
                <a:gd name="connsiteX52" fmla="*/ 782098 w 1632204"/>
                <a:gd name="connsiteY52" fmla="*/ 1145762 h 2667095"/>
                <a:gd name="connsiteX53" fmla="*/ 780764 w 1632204"/>
                <a:gd name="connsiteY53" fmla="*/ 1160336 h 2667095"/>
                <a:gd name="connsiteX54" fmla="*/ 709517 w 1632204"/>
                <a:gd name="connsiteY54" fmla="*/ 1218438 h 2667095"/>
                <a:gd name="connsiteX55" fmla="*/ 702850 w 1632204"/>
                <a:gd name="connsiteY55" fmla="*/ 1218819 h 2667095"/>
                <a:gd name="connsiteX56" fmla="*/ 700754 w 1632204"/>
                <a:gd name="connsiteY56" fmla="*/ 1219010 h 2667095"/>
                <a:gd name="connsiteX57" fmla="*/ 699802 w 1632204"/>
                <a:gd name="connsiteY57" fmla="*/ 1219105 h 2667095"/>
                <a:gd name="connsiteX58" fmla="*/ 693801 w 1632204"/>
                <a:gd name="connsiteY58" fmla="*/ 1220057 h 2667095"/>
                <a:gd name="connsiteX59" fmla="*/ 692563 w 1632204"/>
                <a:gd name="connsiteY59" fmla="*/ 1220248 h 2667095"/>
                <a:gd name="connsiteX60" fmla="*/ 627031 w 1632204"/>
                <a:gd name="connsiteY60" fmla="*/ 1290923 h 2667095"/>
                <a:gd name="connsiteX61" fmla="*/ 626745 w 1632204"/>
                <a:gd name="connsiteY61" fmla="*/ 1359884 h 2667095"/>
                <a:gd name="connsiteX62" fmla="*/ 626174 w 1632204"/>
                <a:gd name="connsiteY62" fmla="*/ 1359884 h 2667095"/>
                <a:gd name="connsiteX63" fmla="*/ 626174 w 1632204"/>
                <a:gd name="connsiteY63" fmla="*/ 1359884 h 2667095"/>
                <a:gd name="connsiteX64" fmla="*/ 887349 w 1632204"/>
                <a:gd name="connsiteY64" fmla="*/ 1359884 h 2667095"/>
                <a:gd name="connsiteX65" fmla="*/ 957358 w 1632204"/>
                <a:gd name="connsiteY65" fmla="*/ 1429893 h 2667095"/>
                <a:gd name="connsiteX66" fmla="*/ 957358 w 1632204"/>
                <a:gd name="connsiteY66" fmla="*/ 1454277 h 2667095"/>
                <a:gd name="connsiteX67" fmla="*/ 887349 w 1632204"/>
                <a:gd name="connsiteY67" fmla="*/ 1524286 h 2667095"/>
                <a:gd name="connsiteX68" fmla="*/ 626174 w 1632204"/>
                <a:gd name="connsiteY68" fmla="*/ 1524286 h 2667095"/>
                <a:gd name="connsiteX69" fmla="*/ 626174 w 1632204"/>
                <a:gd name="connsiteY69" fmla="*/ 1814417 h 2667095"/>
                <a:gd name="connsiteX70" fmla="*/ 626174 w 1632204"/>
                <a:gd name="connsiteY70" fmla="*/ 1959959 h 2667095"/>
                <a:gd name="connsiteX71" fmla="*/ 1134046 w 1632204"/>
                <a:gd name="connsiteY71" fmla="*/ 1959959 h 2667095"/>
                <a:gd name="connsiteX72" fmla="*/ 1249204 w 1632204"/>
                <a:gd name="connsiteY72" fmla="*/ 2074259 h 2667095"/>
                <a:gd name="connsiteX73" fmla="*/ 1249204 w 1632204"/>
                <a:gd name="connsiteY73" fmla="*/ 2667095 h 2667095"/>
                <a:gd name="connsiteX74" fmla="*/ 1632204 w 1632204"/>
                <a:gd name="connsiteY74" fmla="*/ 2667095 h 2667095"/>
                <a:gd name="connsiteX75" fmla="*/ 1632204 w 1632204"/>
                <a:gd name="connsiteY75" fmla="*/ 1233678 h 2667095"/>
                <a:gd name="connsiteX76" fmla="*/ 1496949 w 1632204"/>
                <a:gd name="connsiteY76" fmla="*/ 1233678 h 2667095"/>
                <a:gd name="connsiteX77" fmla="*/ 1277398 w 1632204"/>
                <a:gd name="connsiteY77" fmla="*/ 1311974 h 2667095"/>
                <a:gd name="connsiteX78" fmla="*/ 1217390 w 1632204"/>
                <a:gd name="connsiteY78" fmla="*/ 1371981 h 2667095"/>
                <a:gd name="connsiteX79" fmla="*/ 1196530 w 1632204"/>
                <a:gd name="connsiteY79" fmla="*/ 1371981 h 2667095"/>
                <a:gd name="connsiteX80" fmla="*/ 1136523 w 1632204"/>
                <a:gd name="connsiteY80" fmla="*/ 1313117 h 2667095"/>
                <a:gd name="connsiteX81" fmla="*/ 1055560 w 1632204"/>
                <a:gd name="connsiteY81" fmla="*/ 1233583 h 2667095"/>
                <a:gd name="connsiteX82" fmla="*/ 1016222 w 1632204"/>
                <a:gd name="connsiteY82" fmla="*/ 1233583 h 2667095"/>
                <a:gd name="connsiteX83" fmla="*/ 956215 w 1632204"/>
                <a:gd name="connsiteY83" fmla="*/ 1173575 h 2667095"/>
                <a:gd name="connsiteX84" fmla="*/ 956215 w 1632204"/>
                <a:gd name="connsiteY84" fmla="*/ 1152716 h 2667095"/>
                <a:gd name="connsiteX85" fmla="*/ 1016222 w 1632204"/>
                <a:gd name="connsiteY85" fmla="*/ 1092708 h 2667095"/>
                <a:gd name="connsiteX86" fmla="*/ 1181005 w 1632204"/>
                <a:gd name="connsiteY86" fmla="*/ 1092708 h 2667095"/>
                <a:gd name="connsiteX87" fmla="*/ 1189959 w 1632204"/>
                <a:gd name="connsiteY87" fmla="*/ 1092232 h 2667095"/>
                <a:gd name="connsiteX88" fmla="*/ 1196530 w 1632204"/>
                <a:gd name="connsiteY88" fmla="*/ 1091851 h 2667095"/>
                <a:gd name="connsiteX89" fmla="*/ 1217390 w 1632204"/>
                <a:gd name="connsiteY89" fmla="*/ 1091851 h 2667095"/>
                <a:gd name="connsiteX90" fmla="*/ 1277398 w 1632204"/>
                <a:gd name="connsiteY90" fmla="*/ 1151858 h 2667095"/>
                <a:gd name="connsiteX91" fmla="*/ 1277398 w 1632204"/>
                <a:gd name="connsiteY91" fmla="*/ 1311974 h 266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632204" h="2667095">
                  <a:moveTo>
                    <a:pt x="1496949" y="1233678"/>
                  </a:moveTo>
                  <a:cubicBezTo>
                    <a:pt x="1463992" y="1233678"/>
                    <a:pt x="1436942" y="1206627"/>
                    <a:pt x="1436942" y="1173671"/>
                  </a:cubicBezTo>
                  <a:lnTo>
                    <a:pt x="1436942" y="1152811"/>
                  </a:lnTo>
                  <a:cubicBezTo>
                    <a:pt x="1436942" y="1119854"/>
                    <a:pt x="1463897" y="1092803"/>
                    <a:pt x="1496949" y="1092803"/>
                  </a:cubicBezTo>
                  <a:lnTo>
                    <a:pt x="1629346" y="1092803"/>
                  </a:lnTo>
                  <a:lnTo>
                    <a:pt x="1629823" y="596932"/>
                  </a:lnTo>
                  <a:lnTo>
                    <a:pt x="1264444" y="596932"/>
                  </a:lnTo>
                  <a:lnTo>
                    <a:pt x="1264444" y="96869"/>
                  </a:lnTo>
                  <a:cubicBezTo>
                    <a:pt x="1264444" y="43434"/>
                    <a:pt x="1221105" y="0"/>
                    <a:pt x="1167574" y="0"/>
                  </a:cubicBezTo>
                  <a:lnTo>
                    <a:pt x="0" y="0"/>
                  </a:lnTo>
                  <a:lnTo>
                    <a:pt x="0" y="285464"/>
                  </a:lnTo>
                  <a:lnTo>
                    <a:pt x="82296" y="285464"/>
                  </a:lnTo>
                  <a:cubicBezTo>
                    <a:pt x="157734" y="285464"/>
                    <a:pt x="218789" y="346615"/>
                    <a:pt x="218789" y="421958"/>
                  </a:cubicBezTo>
                  <a:lnTo>
                    <a:pt x="218789" y="599980"/>
                  </a:lnTo>
                  <a:lnTo>
                    <a:pt x="882587" y="599980"/>
                  </a:lnTo>
                  <a:cubicBezTo>
                    <a:pt x="882587" y="790861"/>
                    <a:pt x="879634" y="920306"/>
                    <a:pt x="879919" y="1064324"/>
                  </a:cubicBezTo>
                  <a:cubicBezTo>
                    <a:pt x="880967" y="1072229"/>
                    <a:pt x="881062" y="1076516"/>
                    <a:pt x="879919" y="1076516"/>
                  </a:cubicBezTo>
                  <a:lnTo>
                    <a:pt x="872966" y="1076516"/>
                  </a:lnTo>
                  <a:cubicBezTo>
                    <a:pt x="869537" y="1076611"/>
                    <a:pt x="866489" y="1076516"/>
                    <a:pt x="864203" y="1076516"/>
                  </a:cubicBezTo>
                  <a:cubicBezTo>
                    <a:pt x="861441" y="1076516"/>
                    <a:pt x="858679" y="1076706"/>
                    <a:pt x="856011" y="1076897"/>
                  </a:cubicBezTo>
                  <a:cubicBezTo>
                    <a:pt x="855155" y="1076992"/>
                    <a:pt x="854297" y="1077182"/>
                    <a:pt x="853440" y="1077278"/>
                  </a:cubicBezTo>
                  <a:cubicBezTo>
                    <a:pt x="851630" y="1077468"/>
                    <a:pt x="849821" y="1077754"/>
                    <a:pt x="848106" y="1078135"/>
                  </a:cubicBezTo>
                  <a:cubicBezTo>
                    <a:pt x="847915" y="1078135"/>
                    <a:pt x="847630" y="1078230"/>
                    <a:pt x="847439" y="1078325"/>
                  </a:cubicBezTo>
                  <a:cubicBezTo>
                    <a:pt x="846677" y="1078516"/>
                    <a:pt x="845915" y="1078706"/>
                    <a:pt x="845153" y="1078897"/>
                  </a:cubicBezTo>
                  <a:cubicBezTo>
                    <a:pt x="843534" y="1079278"/>
                    <a:pt x="842010" y="1079659"/>
                    <a:pt x="840486" y="1080135"/>
                  </a:cubicBezTo>
                  <a:cubicBezTo>
                    <a:pt x="839438" y="1080421"/>
                    <a:pt x="838486" y="1080802"/>
                    <a:pt x="837438" y="1081183"/>
                  </a:cubicBezTo>
                  <a:cubicBezTo>
                    <a:pt x="836009" y="1081659"/>
                    <a:pt x="834485" y="1082231"/>
                    <a:pt x="833056" y="1082802"/>
                  </a:cubicBezTo>
                  <a:cubicBezTo>
                    <a:pt x="832009" y="1083183"/>
                    <a:pt x="831056" y="1083659"/>
                    <a:pt x="830104" y="1084136"/>
                  </a:cubicBezTo>
                  <a:cubicBezTo>
                    <a:pt x="828675" y="1084802"/>
                    <a:pt x="827342" y="1085374"/>
                    <a:pt x="826008" y="1086136"/>
                  </a:cubicBezTo>
                  <a:cubicBezTo>
                    <a:pt x="825532" y="1086422"/>
                    <a:pt x="825055" y="1086707"/>
                    <a:pt x="824484" y="1086993"/>
                  </a:cubicBezTo>
                  <a:cubicBezTo>
                    <a:pt x="824008" y="1087279"/>
                    <a:pt x="823531" y="1087469"/>
                    <a:pt x="823055" y="1087755"/>
                  </a:cubicBezTo>
                  <a:cubicBezTo>
                    <a:pt x="821722" y="1088517"/>
                    <a:pt x="820483" y="1089279"/>
                    <a:pt x="819150" y="1090136"/>
                  </a:cubicBezTo>
                  <a:cubicBezTo>
                    <a:pt x="818960" y="1090232"/>
                    <a:pt x="818864" y="1090327"/>
                    <a:pt x="818674" y="1090422"/>
                  </a:cubicBezTo>
                  <a:cubicBezTo>
                    <a:pt x="817911" y="1090898"/>
                    <a:pt x="817150" y="1091375"/>
                    <a:pt x="816483" y="1091946"/>
                  </a:cubicBezTo>
                  <a:cubicBezTo>
                    <a:pt x="815245" y="1092803"/>
                    <a:pt x="814006" y="1093756"/>
                    <a:pt x="812768" y="1094708"/>
                  </a:cubicBezTo>
                  <a:cubicBezTo>
                    <a:pt x="811911" y="1095375"/>
                    <a:pt x="811149" y="1095947"/>
                    <a:pt x="810292" y="1096709"/>
                  </a:cubicBezTo>
                  <a:cubicBezTo>
                    <a:pt x="809053" y="1097756"/>
                    <a:pt x="807910" y="1098804"/>
                    <a:pt x="806767" y="1099852"/>
                  </a:cubicBezTo>
                  <a:cubicBezTo>
                    <a:pt x="806005" y="1100519"/>
                    <a:pt x="805339" y="1101185"/>
                    <a:pt x="804577" y="1101947"/>
                  </a:cubicBezTo>
                  <a:cubicBezTo>
                    <a:pt x="803434" y="1103186"/>
                    <a:pt x="802291" y="1104424"/>
                    <a:pt x="801148" y="1105662"/>
                  </a:cubicBezTo>
                  <a:cubicBezTo>
                    <a:pt x="800576" y="1106329"/>
                    <a:pt x="799910" y="1106996"/>
                    <a:pt x="799434" y="1107662"/>
                  </a:cubicBezTo>
                  <a:cubicBezTo>
                    <a:pt x="798195" y="1109186"/>
                    <a:pt x="797052" y="1110710"/>
                    <a:pt x="795909" y="1112330"/>
                  </a:cubicBezTo>
                  <a:cubicBezTo>
                    <a:pt x="795909" y="1112425"/>
                    <a:pt x="795814" y="1112425"/>
                    <a:pt x="795814" y="1112520"/>
                  </a:cubicBezTo>
                  <a:cubicBezTo>
                    <a:pt x="795528" y="1112996"/>
                    <a:pt x="795147" y="1113377"/>
                    <a:pt x="794861" y="1113854"/>
                  </a:cubicBezTo>
                  <a:cubicBezTo>
                    <a:pt x="793433" y="1116044"/>
                    <a:pt x="792004" y="1118235"/>
                    <a:pt x="790765" y="1120521"/>
                  </a:cubicBezTo>
                  <a:cubicBezTo>
                    <a:pt x="790670" y="1120712"/>
                    <a:pt x="790575" y="1120902"/>
                    <a:pt x="790480" y="1121093"/>
                  </a:cubicBezTo>
                  <a:cubicBezTo>
                    <a:pt x="789336" y="1123188"/>
                    <a:pt x="788289" y="1125379"/>
                    <a:pt x="787337" y="1127570"/>
                  </a:cubicBezTo>
                  <a:cubicBezTo>
                    <a:pt x="787051" y="1128332"/>
                    <a:pt x="786765" y="1129094"/>
                    <a:pt x="786479" y="1129951"/>
                  </a:cubicBezTo>
                  <a:cubicBezTo>
                    <a:pt x="785812" y="1131570"/>
                    <a:pt x="785146" y="1133285"/>
                    <a:pt x="784669" y="1134904"/>
                  </a:cubicBezTo>
                  <a:cubicBezTo>
                    <a:pt x="784384" y="1135856"/>
                    <a:pt x="784098" y="1136714"/>
                    <a:pt x="783908" y="1137666"/>
                  </a:cubicBezTo>
                  <a:cubicBezTo>
                    <a:pt x="783908" y="1137761"/>
                    <a:pt x="783908" y="1137761"/>
                    <a:pt x="783908" y="1137857"/>
                  </a:cubicBezTo>
                  <a:cubicBezTo>
                    <a:pt x="783431" y="1139381"/>
                    <a:pt x="783050" y="1141000"/>
                    <a:pt x="782669" y="1142524"/>
                  </a:cubicBezTo>
                  <a:cubicBezTo>
                    <a:pt x="782669" y="1142714"/>
                    <a:pt x="782574" y="1142905"/>
                    <a:pt x="782574" y="1143000"/>
                  </a:cubicBezTo>
                  <a:cubicBezTo>
                    <a:pt x="782383" y="1143953"/>
                    <a:pt x="782193" y="1144810"/>
                    <a:pt x="782098" y="1145762"/>
                  </a:cubicBezTo>
                  <a:cubicBezTo>
                    <a:pt x="781240" y="1150525"/>
                    <a:pt x="780764" y="1155287"/>
                    <a:pt x="780764" y="1160336"/>
                  </a:cubicBezTo>
                  <a:cubicBezTo>
                    <a:pt x="780288" y="1185863"/>
                    <a:pt x="744760" y="1217771"/>
                    <a:pt x="709517" y="1218438"/>
                  </a:cubicBezTo>
                  <a:cubicBezTo>
                    <a:pt x="707231" y="1218438"/>
                    <a:pt x="705040" y="1218628"/>
                    <a:pt x="702850" y="1218819"/>
                  </a:cubicBezTo>
                  <a:cubicBezTo>
                    <a:pt x="702183" y="1218914"/>
                    <a:pt x="701421" y="1218914"/>
                    <a:pt x="700754" y="1219010"/>
                  </a:cubicBezTo>
                  <a:cubicBezTo>
                    <a:pt x="700469" y="1219010"/>
                    <a:pt x="700087" y="1219105"/>
                    <a:pt x="699802" y="1219105"/>
                  </a:cubicBezTo>
                  <a:cubicBezTo>
                    <a:pt x="697801" y="1219391"/>
                    <a:pt x="695801" y="1219676"/>
                    <a:pt x="693801" y="1220057"/>
                  </a:cubicBezTo>
                  <a:cubicBezTo>
                    <a:pt x="693420" y="1220153"/>
                    <a:pt x="692943" y="1220248"/>
                    <a:pt x="692563" y="1220248"/>
                  </a:cubicBezTo>
                  <a:cubicBezTo>
                    <a:pt x="658273" y="1227487"/>
                    <a:pt x="631698" y="1255871"/>
                    <a:pt x="627031" y="1290923"/>
                  </a:cubicBezTo>
                  <a:lnTo>
                    <a:pt x="626745" y="1359884"/>
                  </a:lnTo>
                  <a:lnTo>
                    <a:pt x="626174" y="1359884"/>
                  </a:lnTo>
                  <a:lnTo>
                    <a:pt x="626174" y="1359884"/>
                  </a:lnTo>
                  <a:lnTo>
                    <a:pt x="887349" y="1359884"/>
                  </a:lnTo>
                  <a:cubicBezTo>
                    <a:pt x="925830" y="1359884"/>
                    <a:pt x="957358" y="1391412"/>
                    <a:pt x="957358" y="1429893"/>
                  </a:cubicBezTo>
                  <a:lnTo>
                    <a:pt x="957358" y="1454277"/>
                  </a:lnTo>
                  <a:cubicBezTo>
                    <a:pt x="957358" y="1492758"/>
                    <a:pt x="925830" y="1524286"/>
                    <a:pt x="887349" y="1524286"/>
                  </a:cubicBezTo>
                  <a:lnTo>
                    <a:pt x="626174" y="1524286"/>
                  </a:lnTo>
                  <a:lnTo>
                    <a:pt x="626174" y="1814417"/>
                  </a:lnTo>
                  <a:lnTo>
                    <a:pt x="626174" y="1959959"/>
                  </a:lnTo>
                  <a:lnTo>
                    <a:pt x="1134046" y="1959959"/>
                  </a:lnTo>
                  <a:cubicBezTo>
                    <a:pt x="1197388" y="1959959"/>
                    <a:pt x="1249204" y="2011394"/>
                    <a:pt x="1249204" y="2074259"/>
                  </a:cubicBezTo>
                  <a:lnTo>
                    <a:pt x="1249204" y="2667095"/>
                  </a:lnTo>
                  <a:lnTo>
                    <a:pt x="1632204" y="2667095"/>
                  </a:lnTo>
                  <a:lnTo>
                    <a:pt x="1632204" y="1233678"/>
                  </a:lnTo>
                  <a:lnTo>
                    <a:pt x="1496949" y="1233678"/>
                  </a:lnTo>
                  <a:close/>
                  <a:moveTo>
                    <a:pt x="1277398" y="1311974"/>
                  </a:moveTo>
                  <a:cubicBezTo>
                    <a:pt x="1277398" y="1344930"/>
                    <a:pt x="1250442" y="1371981"/>
                    <a:pt x="1217390" y="1371981"/>
                  </a:cubicBezTo>
                  <a:lnTo>
                    <a:pt x="1196530" y="1371981"/>
                  </a:lnTo>
                  <a:cubicBezTo>
                    <a:pt x="1163955" y="1371981"/>
                    <a:pt x="1137190" y="1345597"/>
                    <a:pt x="1136523" y="1313117"/>
                  </a:cubicBezTo>
                  <a:cubicBezTo>
                    <a:pt x="1135666" y="1269016"/>
                    <a:pt x="1099661" y="1233583"/>
                    <a:pt x="1055560" y="1233583"/>
                  </a:cubicBezTo>
                  <a:lnTo>
                    <a:pt x="1016222" y="1233583"/>
                  </a:lnTo>
                  <a:cubicBezTo>
                    <a:pt x="983266" y="1233583"/>
                    <a:pt x="956215" y="1206627"/>
                    <a:pt x="956215" y="1173575"/>
                  </a:cubicBezTo>
                  <a:lnTo>
                    <a:pt x="956215" y="1152716"/>
                  </a:lnTo>
                  <a:cubicBezTo>
                    <a:pt x="956215" y="1119759"/>
                    <a:pt x="983171" y="1092708"/>
                    <a:pt x="1016222" y="1092708"/>
                  </a:cubicBezTo>
                  <a:lnTo>
                    <a:pt x="1181005" y="1092708"/>
                  </a:lnTo>
                  <a:cubicBezTo>
                    <a:pt x="1184148" y="1092708"/>
                    <a:pt x="1186815" y="1092518"/>
                    <a:pt x="1189959" y="1092232"/>
                  </a:cubicBezTo>
                  <a:cubicBezTo>
                    <a:pt x="1192149" y="1091946"/>
                    <a:pt x="1194340" y="1091851"/>
                    <a:pt x="1196530" y="1091851"/>
                  </a:cubicBezTo>
                  <a:lnTo>
                    <a:pt x="1217390" y="1091851"/>
                  </a:lnTo>
                  <a:cubicBezTo>
                    <a:pt x="1250347" y="1091851"/>
                    <a:pt x="1277398" y="1118807"/>
                    <a:pt x="1277398" y="1151858"/>
                  </a:cubicBezTo>
                  <a:lnTo>
                    <a:pt x="1277398" y="1311974"/>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9" name="Freeform: Shape 208">
              <a:extLst>
                <a:ext uri="{FF2B5EF4-FFF2-40B4-BE49-F238E27FC236}">
                  <a16:creationId xmlns:a16="http://schemas.microsoft.com/office/drawing/2014/main" id="{E1168188-5084-486D-BD85-EBD8287FA20A}"/>
                </a:ext>
              </a:extLst>
            </p:cNvPr>
            <p:cNvSpPr/>
            <p:nvPr/>
          </p:nvSpPr>
          <p:spPr>
            <a:xfrm>
              <a:off x="5121228" y="1934892"/>
              <a:ext cx="931164" cy="707326"/>
            </a:xfrm>
            <a:custGeom>
              <a:avLst/>
              <a:gdLst>
                <a:gd name="connsiteX0" fmla="*/ 931164 w 931164"/>
                <a:gd name="connsiteY0" fmla="*/ 114300 h 707326"/>
                <a:gd name="connsiteX1" fmla="*/ 816007 w 931164"/>
                <a:gd name="connsiteY1" fmla="*/ 0 h 707326"/>
                <a:gd name="connsiteX2" fmla="*/ 308134 w 931164"/>
                <a:gd name="connsiteY2" fmla="*/ 0 h 707326"/>
                <a:gd name="connsiteX3" fmla="*/ 308134 w 931164"/>
                <a:gd name="connsiteY3" fmla="*/ 143827 h 707326"/>
                <a:gd name="connsiteX4" fmla="*/ 308229 w 931164"/>
                <a:gd name="connsiteY4" fmla="*/ 143827 h 707326"/>
                <a:gd name="connsiteX5" fmla="*/ 308229 w 931164"/>
                <a:gd name="connsiteY5" fmla="*/ 206883 h 707326"/>
                <a:gd name="connsiteX6" fmla="*/ 308229 w 931164"/>
                <a:gd name="connsiteY6" fmla="*/ 219742 h 707326"/>
                <a:gd name="connsiteX7" fmla="*/ 308229 w 931164"/>
                <a:gd name="connsiteY7" fmla="*/ 227933 h 707326"/>
                <a:gd name="connsiteX8" fmla="*/ 308134 w 931164"/>
                <a:gd name="connsiteY8" fmla="*/ 229171 h 707326"/>
                <a:gd name="connsiteX9" fmla="*/ 308134 w 931164"/>
                <a:gd name="connsiteY9" fmla="*/ 230696 h 707326"/>
                <a:gd name="connsiteX10" fmla="*/ 307943 w 931164"/>
                <a:gd name="connsiteY10" fmla="*/ 232410 h 707326"/>
                <a:gd name="connsiteX11" fmla="*/ 307658 w 931164"/>
                <a:gd name="connsiteY11" fmla="*/ 235363 h 707326"/>
                <a:gd name="connsiteX12" fmla="*/ 307181 w 931164"/>
                <a:gd name="connsiteY12" fmla="*/ 238411 h 707326"/>
                <a:gd name="connsiteX13" fmla="*/ 306610 w 931164"/>
                <a:gd name="connsiteY13" fmla="*/ 241268 h 707326"/>
                <a:gd name="connsiteX14" fmla="*/ 305848 w 931164"/>
                <a:gd name="connsiteY14" fmla="*/ 244221 h 707326"/>
                <a:gd name="connsiteX15" fmla="*/ 304991 w 931164"/>
                <a:gd name="connsiteY15" fmla="*/ 246983 h 707326"/>
                <a:gd name="connsiteX16" fmla="*/ 303943 w 931164"/>
                <a:gd name="connsiteY16" fmla="*/ 249746 h 707326"/>
                <a:gd name="connsiteX17" fmla="*/ 302895 w 931164"/>
                <a:gd name="connsiteY17" fmla="*/ 252413 h 707326"/>
                <a:gd name="connsiteX18" fmla="*/ 301657 w 931164"/>
                <a:gd name="connsiteY18" fmla="*/ 254984 h 707326"/>
                <a:gd name="connsiteX19" fmla="*/ 300324 w 931164"/>
                <a:gd name="connsiteY19" fmla="*/ 257556 h 707326"/>
                <a:gd name="connsiteX20" fmla="*/ 298799 w 931164"/>
                <a:gd name="connsiteY20" fmla="*/ 260032 h 707326"/>
                <a:gd name="connsiteX21" fmla="*/ 297275 w 931164"/>
                <a:gd name="connsiteY21" fmla="*/ 262414 h 707326"/>
                <a:gd name="connsiteX22" fmla="*/ 295561 w 931164"/>
                <a:gd name="connsiteY22" fmla="*/ 264700 h 707326"/>
                <a:gd name="connsiteX23" fmla="*/ 293751 w 931164"/>
                <a:gd name="connsiteY23" fmla="*/ 266986 h 707326"/>
                <a:gd name="connsiteX24" fmla="*/ 291846 w 931164"/>
                <a:gd name="connsiteY24" fmla="*/ 269081 h 707326"/>
                <a:gd name="connsiteX25" fmla="*/ 289846 w 931164"/>
                <a:gd name="connsiteY25" fmla="*/ 271177 h 707326"/>
                <a:gd name="connsiteX26" fmla="*/ 287655 w 931164"/>
                <a:gd name="connsiteY26" fmla="*/ 273082 h 707326"/>
                <a:gd name="connsiteX27" fmla="*/ 285560 w 931164"/>
                <a:gd name="connsiteY27" fmla="*/ 274892 h 707326"/>
                <a:gd name="connsiteX28" fmla="*/ 283179 w 931164"/>
                <a:gd name="connsiteY28" fmla="*/ 276606 h 707326"/>
                <a:gd name="connsiteX29" fmla="*/ 280892 w 931164"/>
                <a:gd name="connsiteY29" fmla="*/ 278225 h 707326"/>
                <a:gd name="connsiteX30" fmla="*/ 278321 w 931164"/>
                <a:gd name="connsiteY30" fmla="*/ 279749 h 707326"/>
                <a:gd name="connsiteX31" fmla="*/ 275940 w 931164"/>
                <a:gd name="connsiteY31" fmla="*/ 281178 h 707326"/>
                <a:gd name="connsiteX32" fmla="*/ 273177 w 931164"/>
                <a:gd name="connsiteY32" fmla="*/ 282511 h 707326"/>
                <a:gd name="connsiteX33" fmla="*/ 270701 w 931164"/>
                <a:gd name="connsiteY33" fmla="*/ 283655 h 707326"/>
                <a:gd name="connsiteX34" fmla="*/ 267653 w 931164"/>
                <a:gd name="connsiteY34" fmla="*/ 284797 h 707326"/>
                <a:gd name="connsiteX35" fmla="*/ 265272 w 931164"/>
                <a:gd name="connsiteY35" fmla="*/ 285655 h 707326"/>
                <a:gd name="connsiteX36" fmla="*/ 261938 w 931164"/>
                <a:gd name="connsiteY36" fmla="*/ 286512 h 707326"/>
                <a:gd name="connsiteX37" fmla="*/ 259556 w 931164"/>
                <a:gd name="connsiteY37" fmla="*/ 287084 h 707326"/>
                <a:gd name="connsiteX38" fmla="*/ 255651 w 931164"/>
                <a:gd name="connsiteY38" fmla="*/ 287655 h 707326"/>
                <a:gd name="connsiteX39" fmla="*/ 253651 w 931164"/>
                <a:gd name="connsiteY39" fmla="*/ 287941 h 707326"/>
                <a:gd name="connsiteX40" fmla="*/ 247555 w 931164"/>
                <a:gd name="connsiteY40" fmla="*/ 288226 h 707326"/>
                <a:gd name="connsiteX41" fmla="*/ 157449 w 931164"/>
                <a:gd name="connsiteY41" fmla="*/ 288226 h 707326"/>
                <a:gd name="connsiteX42" fmla="*/ 157449 w 931164"/>
                <a:gd name="connsiteY42" fmla="*/ 363950 h 707326"/>
                <a:gd name="connsiteX43" fmla="*/ 96964 w 931164"/>
                <a:gd name="connsiteY43" fmla="*/ 424434 h 707326"/>
                <a:gd name="connsiteX44" fmla="*/ 0 w 931164"/>
                <a:gd name="connsiteY44" fmla="*/ 424434 h 707326"/>
                <a:gd name="connsiteX45" fmla="*/ 0 w 931164"/>
                <a:gd name="connsiteY45" fmla="*/ 707326 h 707326"/>
                <a:gd name="connsiteX46" fmla="*/ 930879 w 931164"/>
                <a:gd name="connsiteY46" fmla="*/ 707326 h 707326"/>
                <a:gd name="connsiteX47" fmla="*/ 930879 w 931164"/>
                <a:gd name="connsiteY47" fmla="*/ 114300 h 70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31164" h="707326">
                  <a:moveTo>
                    <a:pt x="931164" y="114300"/>
                  </a:moveTo>
                  <a:cubicBezTo>
                    <a:pt x="931164" y="51435"/>
                    <a:pt x="879348" y="0"/>
                    <a:pt x="816007" y="0"/>
                  </a:cubicBezTo>
                  <a:lnTo>
                    <a:pt x="308134" y="0"/>
                  </a:lnTo>
                  <a:lnTo>
                    <a:pt x="308134" y="143827"/>
                  </a:lnTo>
                  <a:lnTo>
                    <a:pt x="308229" y="143827"/>
                  </a:lnTo>
                  <a:lnTo>
                    <a:pt x="308229" y="206883"/>
                  </a:lnTo>
                  <a:lnTo>
                    <a:pt x="308229" y="219742"/>
                  </a:lnTo>
                  <a:lnTo>
                    <a:pt x="308229" y="227933"/>
                  </a:lnTo>
                  <a:cubicBezTo>
                    <a:pt x="308229" y="228314"/>
                    <a:pt x="308134" y="228790"/>
                    <a:pt x="308134" y="229171"/>
                  </a:cubicBezTo>
                  <a:lnTo>
                    <a:pt x="308134" y="230696"/>
                  </a:lnTo>
                  <a:cubicBezTo>
                    <a:pt x="308134" y="231267"/>
                    <a:pt x="308039" y="231838"/>
                    <a:pt x="307943" y="232410"/>
                  </a:cubicBezTo>
                  <a:cubicBezTo>
                    <a:pt x="307848" y="233363"/>
                    <a:pt x="307753" y="234315"/>
                    <a:pt x="307658" y="235363"/>
                  </a:cubicBezTo>
                  <a:cubicBezTo>
                    <a:pt x="307563" y="236410"/>
                    <a:pt x="307372" y="237363"/>
                    <a:pt x="307181" y="238411"/>
                  </a:cubicBezTo>
                  <a:cubicBezTo>
                    <a:pt x="306991" y="239363"/>
                    <a:pt x="306800" y="240316"/>
                    <a:pt x="306610" y="241268"/>
                  </a:cubicBezTo>
                  <a:cubicBezTo>
                    <a:pt x="306420" y="242221"/>
                    <a:pt x="306134" y="243173"/>
                    <a:pt x="305848" y="244221"/>
                  </a:cubicBezTo>
                  <a:cubicBezTo>
                    <a:pt x="305562" y="245173"/>
                    <a:pt x="305371" y="246031"/>
                    <a:pt x="304991" y="246983"/>
                  </a:cubicBezTo>
                  <a:cubicBezTo>
                    <a:pt x="304705" y="247936"/>
                    <a:pt x="304324" y="248793"/>
                    <a:pt x="303943" y="249746"/>
                  </a:cubicBezTo>
                  <a:cubicBezTo>
                    <a:pt x="303562" y="250603"/>
                    <a:pt x="303276" y="251555"/>
                    <a:pt x="302895" y="252413"/>
                  </a:cubicBezTo>
                  <a:cubicBezTo>
                    <a:pt x="302514" y="253270"/>
                    <a:pt x="302038" y="254127"/>
                    <a:pt x="301657" y="254984"/>
                  </a:cubicBezTo>
                  <a:cubicBezTo>
                    <a:pt x="301180" y="255842"/>
                    <a:pt x="300800" y="256699"/>
                    <a:pt x="300324" y="257556"/>
                  </a:cubicBezTo>
                  <a:cubicBezTo>
                    <a:pt x="299847" y="258413"/>
                    <a:pt x="299371" y="259175"/>
                    <a:pt x="298799" y="260032"/>
                  </a:cubicBezTo>
                  <a:cubicBezTo>
                    <a:pt x="298323" y="260794"/>
                    <a:pt x="297752" y="261652"/>
                    <a:pt x="297275" y="262414"/>
                  </a:cubicBezTo>
                  <a:cubicBezTo>
                    <a:pt x="296704" y="263176"/>
                    <a:pt x="296133" y="263938"/>
                    <a:pt x="295561" y="264700"/>
                  </a:cubicBezTo>
                  <a:cubicBezTo>
                    <a:pt x="294990" y="265462"/>
                    <a:pt x="294418" y="266224"/>
                    <a:pt x="293751" y="266986"/>
                  </a:cubicBezTo>
                  <a:cubicBezTo>
                    <a:pt x="293180" y="267748"/>
                    <a:pt x="292513" y="268414"/>
                    <a:pt x="291846" y="269081"/>
                  </a:cubicBezTo>
                  <a:cubicBezTo>
                    <a:pt x="291179" y="269748"/>
                    <a:pt x="290513" y="270510"/>
                    <a:pt x="289846" y="271177"/>
                  </a:cubicBezTo>
                  <a:cubicBezTo>
                    <a:pt x="289179" y="271843"/>
                    <a:pt x="288417" y="272510"/>
                    <a:pt x="287655" y="273082"/>
                  </a:cubicBezTo>
                  <a:cubicBezTo>
                    <a:pt x="286988" y="273748"/>
                    <a:pt x="286227" y="274320"/>
                    <a:pt x="285560" y="274892"/>
                  </a:cubicBezTo>
                  <a:cubicBezTo>
                    <a:pt x="284798" y="275463"/>
                    <a:pt x="284036" y="276034"/>
                    <a:pt x="283179" y="276606"/>
                  </a:cubicBezTo>
                  <a:cubicBezTo>
                    <a:pt x="282416" y="277177"/>
                    <a:pt x="281654" y="277749"/>
                    <a:pt x="280892" y="278225"/>
                  </a:cubicBezTo>
                  <a:cubicBezTo>
                    <a:pt x="280035" y="278797"/>
                    <a:pt x="279178" y="279273"/>
                    <a:pt x="278321" y="279749"/>
                  </a:cubicBezTo>
                  <a:cubicBezTo>
                    <a:pt x="277559" y="280225"/>
                    <a:pt x="276796" y="280702"/>
                    <a:pt x="275940" y="281178"/>
                  </a:cubicBezTo>
                  <a:cubicBezTo>
                    <a:pt x="274987" y="281654"/>
                    <a:pt x="274130" y="282130"/>
                    <a:pt x="273177" y="282511"/>
                  </a:cubicBezTo>
                  <a:cubicBezTo>
                    <a:pt x="272320" y="282892"/>
                    <a:pt x="271558" y="283273"/>
                    <a:pt x="270701" y="283655"/>
                  </a:cubicBezTo>
                  <a:cubicBezTo>
                    <a:pt x="269748" y="284035"/>
                    <a:pt x="268700" y="284417"/>
                    <a:pt x="267653" y="284797"/>
                  </a:cubicBezTo>
                  <a:cubicBezTo>
                    <a:pt x="266891" y="285083"/>
                    <a:pt x="266033" y="285369"/>
                    <a:pt x="265272" y="285655"/>
                  </a:cubicBezTo>
                  <a:cubicBezTo>
                    <a:pt x="264129" y="286036"/>
                    <a:pt x="263080" y="286226"/>
                    <a:pt x="261938" y="286512"/>
                  </a:cubicBezTo>
                  <a:cubicBezTo>
                    <a:pt x="261176" y="286702"/>
                    <a:pt x="260414" y="286988"/>
                    <a:pt x="259556" y="287084"/>
                  </a:cubicBezTo>
                  <a:cubicBezTo>
                    <a:pt x="258223" y="287369"/>
                    <a:pt x="256890" y="287464"/>
                    <a:pt x="255651" y="287655"/>
                  </a:cubicBezTo>
                  <a:cubicBezTo>
                    <a:pt x="254984" y="287750"/>
                    <a:pt x="254318" y="287846"/>
                    <a:pt x="253651" y="287941"/>
                  </a:cubicBezTo>
                  <a:cubicBezTo>
                    <a:pt x="251651" y="288131"/>
                    <a:pt x="249650" y="288226"/>
                    <a:pt x="247555" y="288226"/>
                  </a:cubicBezTo>
                  <a:lnTo>
                    <a:pt x="157449" y="288226"/>
                  </a:lnTo>
                  <a:lnTo>
                    <a:pt x="157449" y="363950"/>
                  </a:lnTo>
                  <a:cubicBezTo>
                    <a:pt x="157449" y="397192"/>
                    <a:pt x="130207" y="424434"/>
                    <a:pt x="96964" y="424434"/>
                  </a:cubicBezTo>
                  <a:lnTo>
                    <a:pt x="0" y="424434"/>
                  </a:lnTo>
                  <a:lnTo>
                    <a:pt x="0" y="707326"/>
                  </a:lnTo>
                  <a:lnTo>
                    <a:pt x="930879" y="707326"/>
                  </a:lnTo>
                  <a:lnTo>
                    <a:pt x="930879" y="11430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10" name="Freeform: Shape 209">
              <a:extLst>
                <a:ext uri="{FF2B5EF4-FFF2-40B4-BE49-F238E27FC236}">
                  <a16:creationId xmlns:a16="http://schemas.microsoft.com/office/drawing/2014/main" id="{1F154C30-B0BC-4216-8E39-C52393F48F52}"/>
                </a:ext>
              </a:extLst>
            </p:cNvPr>
            <p:cNvSpPr/>
            <p:nvPr/>
          </p:nvSpPr>
          <p:spPr>
            <a:xfrm>
              <a:off x="4648978" y="4562649"/>
              <a:ext cx="325278" cy="429958"/>
            </a:xfrm>
            <a:custGeom>
              <a:avLst/>
              <a:gdLst>
                <a:gd name="connsiteX0" fmla="*/ 211741 w 325278"/>
                <a:gd name="connsiteY0" fmla="*/ 95 h 429958"/>
                <a:gd name="connsiteX1" fmla="*/ 172593 w 325278"/>
                <a:gd name="connsiteY1" fmla="*/ 95 h 429958"/>
                <a:gd name="connsiteX2" fmla="*/ 107252 w 325278"/>
                <a:gd name="connsiteY2" fmla="*/ 95 h 429958"/>
                <a:gd name="connsiteX3" fmla="*/ 95155 w 325278"/>
                <a:gd name="connsiteY3" fmla="*/ 95 h 429958"/>
                <a:gd name="connsiteX4" fmla="*/ 0 w 325278"/>
                <a:gd name="connsiteY4" fmla="*/ 95 h 429958"/>
                <a:gd name="connsiteX5" fmla="*/ 11621 w 325278"/>
                <a:gd name="connsiteY5" fmla="*/ 34004 h 429958"/>
                <a:gd name="connsiteX6" fmla="*/ 11049 w 325278"/>
                <a:gd name="connsiteY6" fmla="*/ 232791 h 429958"/>
                <a:gd name="connsiteX7" fmla="*/ 11049 w 325278"/>
                <a:gd name="connsiteY7" fmla="*/ 236315 h 429958"/>
                <a:gd name="connsiteX8" fmla="*/ 11049 w 325278"/>
                <a:gd name="connsiteY8" fmla="*/ 237839 h 429958"/>
                <a:gd name="connsiteX9" fmla="*/ 11049 w 325278"/>
                <a:gd name="connsiteY9" fmla="*/ 237839 h 429958"/>
                <a:gd name="connsiteX10" fmla="*/ 11144 w 325278"/>
                <a:gd name="connsiteY10" fmla="*/ 239268 h 429958"/>
                <a:gd name="connsiteX11" fmla="*/ 11144 w 325278"/>
                <a:gd name="connsiteY11" fmla="*/ 239268 h 429958"/>
                <a:gd name="connsiteX12" fmla="*/ 11239 w 325278"/>
                <a:gd name="connsiteY12" fmla="*/ 240697 h 429958"/>
                <a:gd name="connsiteX13" fmla="*/ 11239 w 325278"/>
                <a:gd name="connsiteY13" fmla="*/ 240697 h 429958"/>
                <a:gd name="connsiteX14" fmla="*/ 11335 w 325278"/>
                <a:gd name="connsiteY14" fmla="*/ 242126 h 429958"/>
                <a:gd name="connsiteX15" fmla="*/ 11335 w 325278"/>
                <a:gd name="connsiteY15" fmla="*/ 242126 h 429958"/>
                <a:gd name="connsiteX16" fmla="*/ 11525 w 325278"/>
                <a:gd name="connsiteY16" fmla="*/ 243554 h 429958"/>
                <a:gd name="connsiteX17" fmla="*/ 11525 w 325278"/>
                <a:gd name="connsiteY17" fmla="*/ 243554 h 429958"/>
                <a:gd name="connsiteX18" fmla="*/ 11716 w 325278"/>
                <a:gd name="connsiteY18" fmla="*/ 244983 h 429958"/>
                <a:gd name="connsiteX19" fmla="*/ 11716 w 325278"/>
                <a:gd name="connsiteY19" fmla="*/ 244983 h 429958"/>
                <a:gd name="connsiteX20" fmla="*/ 12002 w 325278"/>
                <a:gd name="connsiteY20" fmla="*/ 246412 h 429958"/>
                <a:gd name="connsiteX21" fmla="*/ 12002 w 325278"/>
                <a:gd name="connsiteY21" fmla="*/ 246412 h 429958"/>
                <a:gd name="connsiteX22" fmla="*/ 12287 w 325278"/>
                <a:gd name="connsiteY22" fmla="*/ 247841 h 429958"/>
                <a:gd name="connsiteX23" fmla="*/ 12287 w 325278"/>
                <a:gd name="connsiteY23" fmla="*/ 247841 h 429958"/>
                <a:gd name="connsiteX24" fmla="*/ 12573 w 325278"/>
                <a:gd name="connsiteY24" fmla="*/ 249269 h 429958"/>
                <a:gd name="connsiteX25" fmla="*/ 12573 w 325278"/>
                <a:gd name="connsiteY25" fmla="*/ 249269 h 429958"/>
                <a:gd name="connsiteX26" fmla="*/ 12954 w 325278"/>
                <a:gd name="connsiteY26" fmla="*/ 250698 h 429958"/>
                <a:gd name="connsiteX27" fmla="*/ 12954 w 325278"/>
                <a:gd name="connsiteY27" fmla="*/ 250698 h 429958"/>
                <a:gd name="connsiteX28" fmla="*/ 64294 w 325278"/>
                <a:gd name="connsiteY28" fmla="*/ 293751 h 429958"/>
                <a:gd name="connsiteX29" fmla="*/ 64294 w 325278"/>
                <a:gd name="connsiteY29" fmla="*/ 293751 h 429958"/>
                <a:gd name="connsiteX30" fmla="*/ 65722 w 325278"/>
                <a:gd name="connsiteY30" fmla="*/ 293846 h 429958"/>
                <a:gd name="connsiteX31" fmla="*/ 65722 w 325278"/>
                <a:gd name="connsiteY31" fmla="*/ 293846 h 429958"/>
                <a:gd name="connsiteX32" fmla="*/ 66199 w 325278"/>
                <a:gd name="connsiteY32" fmla="*/ 293846 h 429958"/>
                <a:gd name="connsiteX33" fmla="*/ 69342 w 325278"/>
                <a:gd name="connsiteY33" fmla="*/ 293941 h 429958"/>
                <a:gd name="connsiteX34" fmla="*/ 76771 w 325278"/>
                <a:gd name="connsiteY34" fmla="*/ 293941 h 429958"/>
                <a:gd name="connsiteX35" fmla="*/ 157734 w 325278"/>
                <a:gd name="connsiteY35" fmla="*/ 374904 h 429958"/>
                <a:gd name="connsiteX36" fmla="*/ 157734 w 325278"/>
                <a:gd name="connsiteY36" fmla="*/ 429959 h 429958"/>
                <a:gd name="connsiteX37" fmla="*/ 268510 w 325278"/>
                <a:gd name="connsiteY37" fmla="*/ 429959 h 429958"/>
                <a:gd name="connsiteX38" fmla="*/ 325279 w 325278"/>
                <a:gd name="connsiteY38" fmla="*/ 381476 h 429958"/>
                <a:gd name="connsiteX39" fmla="*/ 325279 w 325278"/>
                <a:gd name="connsiteY39" fmla="*/ 0 h 429958"/>
                <a:gd name="connsiteX40" fmla="*/ 211741 w 325278"/>
                <a:gd name="connsiteY40" fmla="*/ 0 h 42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5278" h="429958">
                  <a:moveTo>
                    <a:pt x="211741" y="95"/>
                  </a:moveTo>
                  <a:lnTo>
                    <a:pt x="172593" y="95"/>
                  </a:lnTo>
                  <a:lnTo>
                    <a:pt x="107252" y="95"/>
                  </a:lnTo>
                  <a:lnTo>
                    <a:pt x="95155" y="95"/>
                  </a:lnTo>
                  <a:lnTo>
                    <a:pt x="0" y="95"/>
                  </a:lnTo>
                  <a:cubicBezTo>
                    <a:pt x="7239" y="7906"/>
                    <a:pt x="11716" y="18764"/>
                    <a:pt x="11621" y="34004"/>
                  </a:cubicBezTo>
                  <a:lnTo>
                    <a:pt x="11049" y="232791"/>
                  </a:lnTo>
                  <a:lnTo>
                    <a:pt x="11049" y="236315"/>
                  </a:lnTo>
                  <a:lnTo>
                    <a:pt x="11049" y="237839"/>
                  </a:lnTo>
                  <a:lnTo>
                    <a:pt x="11049" y="237839"/>
                  </a:lnTo>
                  <a:lnTo>
                    <a:pt x="11144" y="239268"/>
                  </a:lnTo>
                  <a:lnTo>
                    <a:pt x="11144" y="239268"/>
                  </a:lnTo>
                  <a:lnTo>
                    <a:pt x="11239" y="240697"/>
                  </a:lnTo>
                  <a:lnTo>
                    <a:pt x="11239" y="240697"/>
                  </a:lnTo>
                  <a:lnTo>
                    <a:pt x="11335" y="242126"/>
                  </a:lnTo>
                  <a:lnTo>
                    <a:pt x="11335" y="242126"/>
                  </a:lnTo>
                  <a:lnTo>
                    <a:pt x="11525" y="243554"/>
                  </a:lnTo>
                  <a:lnTo>
                    <a:pt x="11525" y="243554"/>
                  </a:lnTo>
                  <a:lnTo>
                    <a:pt x="11716" y="244983"/>
                  </a:lnTo>
                  <a:lnTo>
                    <a:pt x="11716" y="244983"/>
                  </a:lnTo>
                  <a:lnTo>
                    <a:pt x="12002" y="246412"/>
                  </a:lnTo>
                  <a:lnTo>
                    <a:pt x="12002" y="246412"/>
                  </a:lnTo>
                  <a:cubicBezTo>
                    <a:pt x="12097" y="246888"/>
                    <a:pt x="12192" y="247364"/>
                    <a:pt x="12287" y="247841"/>
                  </a:cubicBezTo>
                  <a:lnTo>
                    <a:pt x="12287" y="247841"/>
                  </a:lnTo>
                  <a:lnTo>
                    <a:pt x="12573" y="249269"/>
                  </a:lnTo>
                  <a:lnTo>
                    <a:pt x="12573" y="249269"/>
                  </a:lnTo>
                  <a:lnTo>
                    <a:pt x="12954" y="250698"/>
                  </a:lnTo>
                  <a:lnTo>
                    <a:pt x="12954" y="250698"/>
                  </a:lnTo>
                  <a:cubicBezTo>
                    <a:pt x="19145" y="273844"/>
                    <a:pt x="39434" y="291655"/>
                    <a:pt x="64294" y="293751"/>
                  </a:cubicBezTo>
                  <a:lnTo>
                    <a:pt x="64294" y="293751"/>
                  </a:lnTo>
                  <a:lnTo>
                    <a:pt x="65722" y="293846"/>
                  </a:lnTo>
                  <a:lnTo>
                    <a:pt x="65722" y="293846"/>
                  </a:lnTo>
                  <a:lnTo>
                    <a:pt x="66199" y="293846"/>
                  </a:lnTo>
                  <a:cubicBezTo>
                    <a:pt x="67342" y="293846"/>
                    <a:pt x="68199" y="293941"/>
                    <a:pt x="69342" y="293941"/>
                  </a:cubicBezTo>
                  <a:lnTo>
                    <a:pt x="76771" y="293941"/>
                  </a:lnTo>
                  <a:cubicBezTo>
                    <a:pt x="121349" y="293941"/>
                    <a:pt x="157734" y="330327"/>
                    <a:pt x="157734" y="374904"/>
                  </a:cubicBezTo>
                  <a:lnTo>
                    <a:pt x="157734" y="429959"/>
                  </a:lnTo>
                  <a:lnTo>
                    <a:pt x="268510" y="429959"/>
                  </a:lnTo>
                  <a:cubicBezTo>
                    <a:pt x="297085" y="429959"/>
                    <a:pt x="320898" y="408813"/>
                    <a:pt x="325279" y="381476"/>
                  </a:cubicBezTo>
                  <a:cubicBezTo>
                    <a:pt x="325279" y="381476"/>
                    <a:pt x="325279" y="80201"/>
                    <a:pt x="325279" y="0"/>
                  </a:cubicBezTo>
                  <a:lnTo>
                    <a:pt x="211741"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11" name="Freeform: Shape 210">
              <a:extLst>
                <a:ext uri="{FF2B5EF4-FFF2-40B4-BE49-F238E27FC236}">
                  <a16:creationId xmlns:a16="http://schemas.microsoft.com/office/drawing/2014/main" id="{BEF1A51A-4CDC-4918-922A-8E42BA210951}"/>
                </a:ext>
              </a:extLst>
            </p:cNvPr>
            <p:cNvSpPr/>
            <p:nvPr/>
          </p:nvSpPr>
          <p:spPr>
            <a:xfrm>
              <a:off x="4486386" y="4284043"/>
              <a:ext cx="276796" cy="278606"/>
            </a:xfrm>
            <a:custGeom>
              <a:avLst/>
              <a:gdLst>
                <a:gd name="connsiteX0" fmla="*/ 115158 w 276796"/>
                <a:gd name="connsiteY0" fmla="*/ 95 h 278606"/>
                <a:gd name="connsiteX1" fmla="*/ 0 w 276796"/>
                <a:gd name="connsiteY1" fmla="*/ 114395 h 278606"/>
                <a:gd name="connsiteX2" fmla="*/ 0 w 276796"/>
                <a:gd name="connsiteY2" fmla="*/ 164402 h 278606"/>
                <a:gd name="connsiteX3" fmla="*/ 191 w 276796"/>
                <a:gd name="connsiteY3" fmla="*/ 167545 h 278606"/>
                <a:gd name="connsiteX4" fmla="*/ 0 w 276796"/>
                <a:gd name="connsiteY4" fmla="*/ 170688 h 278606"/>
                <a:gd name="connsiteX5" fmla="*/ 0 w 276796"/>
                <a:gd name="connsiteY5" fmla="*/ 278606 h 278606"/>
                <a:gd name="connsiteX6" fmla="*/ 115158 w 276796"/>
                <a:gd name="connsiteY6" fmla="*/ 278606 h 278606"/>
                <a:gd name="connsiteX7" fmla="*/ 154305 w 276796"/>
                <a:gd name="connsiteY7" fmla="*/ 278606 h 278606"/>
                <a:gd name="connsiteX8" fmla="*/ 276797 w 276796"/>
                <a:gd name="connsiteY8" fmla="*/ 278606 h 278606"/>
                <a:gd name="connsiteX9" fmla="*/ 276797 w 276796"/>
                <a:gd name="connsiteY9" fmla="*/ 0 h 278606"/>
                <a:gd name="connsiteX10" fmla="*/ 115158 w 276796"/>
                <a:gd name="connsiteY10" fmla="*/ 0 h 27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6796" h="278606">
                  <a:moveTo>
                    <a:pt x="115158" y="95"/>
                  </a:moveTo>
                  <a:cubicBezTo>
                    <a:pt x="51816" y="95"/>
                    <a:pt x="0" y="51530"/>
                    <a:pt x="0" y="114395"/>
                  </a:cubicBezTo>
                  <a:lnTo>
                    <a:pt x="0" y="164402"/>
                  </a:lnTo>
                  <a:cubicBezTo>
                    <a:pt x="0" y="165449"/>
                    <a:pt x="95" y="166497"/>
                    <a:pt x="191" y="167545"/>
                  </a:cubicBezTo>
                  <a:cubicBezTo>
                    <a:pt x="95" y="168593"/>
                    <a:pt x="0" y="169640"/>
                    <a:pt x="0" y="170688"/>
                  </a:cubicBezTo>
                  <a:lnTo>
                    <a:pt x="0" y="278606"/>
                  </a:lnTo>
                  <a:lnTo>
                    <a:pt x="115158" y="278606"/>
                  </a:lnTo>
                  <a:lnTo>
                    <a:pt x="154305" y="278606"/>
                  </a:lnTo>
                  <a:lnTo>
                    <a:pt x="276797" y="278606"/>
                  </a:lnTo>
                  <a:lnTo>
                    <a:pt x="276797" y="0"/>
                  </a:lnTo>
                  <a:lnTo>
                    <a:pt x="115158"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12" name="Freeform: Shape 211">
              <a:extLst>
                <a:ext uri="{FF2B5EF4-FFF2-40B4-BE49-F238E27FC236}">
                  <a16:creationId xmlns:a16="http://schemas.microsoft.com/office/drawing/2014/main" id="{01478734-0AC6-49AA-BF32-5CA553A98943}"/>
                </a:ext>
              </a:extLst>
            </p:cNvPr>
            <p:cNvSpPr/>
            <p:nvPr/>
          </p:nvSpPr>
          <p:spPr>
            <a:xfrm>
              <a:off x="4651074" y="3828367"/>
              <a:ext cx="633888" cy="734377"/>
            </a:xfrm>
            <a:custGeom>
              <a:avLst/>
              <a:gdLst>
                <a:gd name="connsiteX0" fmla="*/ 575024 w 633888"/>
                <a:gd name="connsiteY0" fmla="*/ 0 h 734377"/>
                <a:gd name="connsiteX1" fmla="*/ 472916 w 633888"/>
                <a:gd name="connsiteY1" fmla="*/ 0 h 734377"/>
                <a:gd name="connsiteX2" fmla="*/ 273463 w 633888"/>
                <a:gd name="connsiteY2" fmla="*/ 0 h 734377"/>
                <a:gd name="connsiteX3" fmla="*/ 247079 w 633888"/>
                <a:gd name="connsiteY3" fmla="*/ 0 h 734377"/>
                <a:gd name="connsiteX4" fmla="*/ 233648 w 633888"/>
                <a:gd name="connsiteY4" fmla="*/ 857 h 734377"/>
                <a:gd name="connsiteX5" fmla="*/ 82487 w 633888"/>
                <a:gd name="connsiteY5" fmla="*/ 1238 h 734377"/>
                <a:gd name="connsiteX6" fmla="*/ 762 w 633888"/>
                <a:gd name="connsiteY6" fmla="*/ 762 h 734377"/>
                <a:gd name="connsiteX7" fmla="*/ 762 w 633888"/>
                <a:gd name="connsiteY7" fmla="*/ 141637 h 734377"/>
                <a:gd name="connsiteX8" fmla="*/ 0 w 633888"/>
                <a:gd name="connsiteY8" fmla="*/ 141637 h 734377"/>
                <a:gd name="connsiteX9" fmla="*/ 0 w 633888"/>
                <a:gd name="connsiteY9" fmla="*/ 455771 h 734377"/>
                <a:gd name="connsiteX10" fmla="*/ 93250 w 633888"/>
                <a:gd name="connsiteY10" fmla="*/ 455771 h 734377"/>
                <a:gd name="connsiteX11" fmla="*/ 105346 w 633888"/>
                <a:gd name="connsiteY11" fmla="*/ 455771 h 734377"/>
                <a:gd name="connsiteX12" fmla="*/ 110776 w 633888"/>
                <a:gd name="connsiteY12" fmla="*/ 455771 h 734377"/>
                <a:gd name="connsiteX13" fmla="*/ 110776 w 633888"/>
                <a:gd name="connsiteY13" fmla="*/ 734378 h 734377"/>
                <a:gd name="connsiteX14" fmla="*/ 182309 w 633888"/>
                <a:gd name="connsiteY14" fmla="*/ 734378 h 734377"/>
                <a:gd name="connsiteX15" fmla="*/ 218504 w 633888"/>
                <a:gd name="connsiteY15" fmla="*/ 734378 h 734377"/>
                <a:gd name="connsiteX16" fmla="*/ 324993 w 633888"/>
                <a:gd name="connsiteY16" fmla="*/ 734378 h 734377"/>
                <a:gd name="connsiteX17" fmla="*/ 324993 w 633888"/>
                <a:gd name="connsiteY17" fmla="*/ 711232 h 734377"/>
                <a:gd name="connsiteX18" fmla="*/ 437674 w 633888"/>
                <a:gd name="connsiteY18" fmla="*/ 615029 h 734377"/>
                <a:gd name="connsiteX19" fmla="*/ 633889 w 633888"/>
                <a:gd name="connsiteY19" fmla="*/ 615029 h 734377"/>
                <a:gd name="connsiteX20" fmla="*/ 633889 w 633888"/>
                <a:gd name="connsiteY20" fmla="*/ 512731 h 734377"/>
                <a:gd name="connsiteX21" fmla="*/ 633889 w 633888"/>
                <a:gd name="connsiteY21" fmla="*/ 232886 h 734377"/>
                <a:gd name="connsiteX22" fmla="*/ 633889 w 633888"/>
                <a:gd name="connsiteY22" fmla="*/ 58769 h 734377"/>
                <a:gd name="connsiteX23" fmla="*/ 575024 w 633888"/>
                <a:gd name="connsiteY23" fmla="*/ 0 h 734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3888" h="734377">
                  <a:moveTo>
                    <a:pt x="575024" y="0"/>
                  </a:moveTo>
                  <a:lnTo>
                    <a:pt x="472916" y="0"/>
                  </a:lnTo>
                  <a:lnTo>
                    <a:pt x="273463" y="0"/>
                  </a:lnTo>
                  <a:lnTo>
                    <a:pt x="247079" y="0"/>
                  </a:lnTo>
                  <a:cubicBezTo>
                    <a:pt x="242506" y="0"/>
                    <a:pt x="238030" y="381"/>
                    <a:pt x="233648" y="857"/>
                  </a:cubicBezTo>
                  <a:lnTo>
                    <a:pt x="82487" y="1238"/>
                  </a:lnTo>
                  <a:lnTo>
                    <a:pt x="762" y="762"/>
                  </a:lnTo>
                  <a:lnTo>
                    <a:pt x="762" y="141637"/>
                  </a:lnTo>
                  <a:lnTo>
                    <a:pt x="0" y="141637"/>
                  </a:lnTo>
                  <a:lnTo>
                    <a:pt x="0" y="455771"/>
                  </a:lnTo>
                  <a:lnTo>
                    <a:pt x="93250" y="455771"/>
                  </a:lnTo>
                  <a:lnTo>
                    <a:pt x="105346" y="455771"/>
                  </a:lnTo>
                  <a:lnTo>
                    <a:pt x="110776" y="455771"/>
                  </a:lnTo>
                  <a:lnTo>
                    <a:pt x="110776" y="734378"/>
                  </a:lnTo>
                  <a:lnTo>
                    <a:pt x="182309" y="734378"/>
                  </a:lnTo>
                  <a:lnTo>
                    <a:pt x="218504" y="734378"/>
                  </a:lnTo>
                  <a:lnTo>
                    <a:pt x="324993" y="734378"/>
                  </a:lnTo>
                  <a:lnTo>
                    <a:pt x="324993" y="711232"/>
                  </a:lnTo>
                  <a:cubicBezTo>
                    <a:pt x="333756" y="656939"/>
                    <a:pt x="381000" y="615029"/>
                    <a:pt x="437674" y="615029"/>
                  </a:cubicBezTo>
                  <a:lnTo>
                    <a:pt x="633889" y="615029"/>
                  </a:lnTo>
                  <a:lnTo>
                    <a:pt x="633889" y="512731"/>
                  </a:lnTo>
                  <a:lnTo>
                    <a:pt x="633889" y="232886"/>
                  </a:lnTo>
                  <a:lnTo>
                    <a:pt x="633889" y="58769"/>
                  </a:lnTo>
                  <a:cubicBezTo>
                    <a:pt x="633699" y="26384"/>
                    <a:pt x="607314" y="0"/>
                    <a:pt x="575024" y="0"/>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grpSp>
      <p:pic>
        <p:nvPicPr>
          <p:cNvPr id="71" name="Picture 70">
            <a:extLst>
              <a:ext uri="{FF2B5EF4-FFF2-40B4-BE49-F238E27FC236}">
                <a16:creationId xmlns:a16="http://schemas.microsoft.com/office/drawing/2014/main" id="{B236A094-02C9-43DF-8011-5A941A02988F}"/>
              </a:ext>
            </a:extLst>
          </p:cNvPr>
          <p:cNvPicPr>
            <a:picLocks noChangeAspect="1"/>
          </p:cNvPicPr>
          <p:nvPr userDrawn="1"/>
        </p:nvPicPr>
        <p:blipFill>
          <a:blip r:embed="rId2"/>
          <a:stretch>
            <a:fillRect/>
          </a:stretch>
        </p:blipFill>
        <p:spPr>
          <a:xfrm>
            <a:off x="205062" y="5137252"/>
            <a:ext cx="814736" cy="305962"/>
          </a:xfrm>
          <a:prstGeom prst="rect">
            <a:avLst/>
          </a:prstGeom>
        </p:spPr>
      </p:pic>
      <p:pic>
        <p:nvPicPr>
          <p:cNvPr id="72" name="Picture 71">
            <a:extLst>
              <a:ext uri="{FF2B5EF4-FFF2-40B4-BE49-F238E27FC236}">
                <a16:creationId xmlns:a16="http://schemas.microsoft.com/office/drawing/2014/main" id="{029F9A66-A4B5-4B93-B226-A071A3AFD237}"/>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09527" y="4216462"/>
            <a:ext cx="663210" cy="529678"/>
          </a:xfrm>
          <a:prstGeom prst="rect">
            <a:avLst/>
          </a:prstGeom>
        </p:spPr>
      </p:pic>
      <p:pic>
        <p:nvPicPr>
          <p:cNvPr id="73" name="Picture 72">
            <a:extLst>
              <a:ext uri="{FF2B5EF4-FFF2-40B4-BE49-F238E27FC236}">
                <a16:creationId xmlns:a16="http://schemas.microsoft.com/office/drawing/2014/main" id="{19A41520-D864-46B2-BBD0-83E67D341E7D}"/>
              </a:ext>
            </a:extLst>
          </p:cNvPr>
          <p:cNvPicPr>
            <a:picLocks noChangeAspect="1"/>
          </p:cNvPicPr>
          <p:nvPr userDrawn="1"/>
        </p:nvPicPr>
        <p:blipFill>
          <a:blip r:embed="rId4"/>
          <a:srcRect/>
          <a:stretch/>
        </p:blipFill>
        <p:spPr>
          <a:xfrm>
            <a:off x="317253" y="2421002"/>
            <a:ext cx="670193" cy="322740"/>
          </a:xfrm>
          <a:prstGeom prst="rect">
            <a:avLst/>
          </a:prstGeom>
        </p:spPr>
      </p:pic>
      <p:pic>
        <p:nvPicPr>
          <p:cNvPr id="74" name="Picture 73">
            <a:extLst>
              <a:ext uri="{FF2B5EF4-FFF2-40B4-BE49-F238E27FC236}">
                <a16:creationId xmlns:a16="http://schemas.microsoft.com/office/drawing/2014/main" id="{23AE1F60-12A9-4AD2-855D-A131433AE767}"/>
              </a:ext>
            </a:extLst>
          </p:cNvPr>
          <p:cNvPicPr>
            <a:picLocks noChangeAspect="1"/>
          </p:cNvPicPr>
          <p:nvPr userDrawn="1"/>
        </p:nvPicPr>
        <p:blipFill>
          <a:blip r:embed="rId5"/>
          <a:stretch>
            <a:fillRect/>
          </a:stretch>
        </p:blipFill>
        <p:spPr>
          <a:xfrm>
            <a:off x="289456" y="3550937"/>
            <a:ext cx="648702" cy="325052"/>
          </a:xfrm>
          <a:prstGeom prst="rect">
            <a:avLst/>
          </a:prstGeom>
        </p:spPr>
      </p:pic>
      <p:pic>
        <p:nvPicPr>
          <p:cNvPr id="75" name="Picture 12" descr="http://www.ingenieurjobs.de/content/tinybrowser/image/transnetbw_gmbh.jpg">
            <a:extLst>
              <a:ext uri="{FF2B5EF4-FFF2-40B4-BE49-F238E27FC236}">
                <a16:creationId xmlns:a16="http://schemas.microsoft.com/office/drawing/2014/main" id="{A7981DA3-0E66-4C0D-9415-86D2B78FB585}"/>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02563" y="5392629"/>
            <a:ext cx="834236" cy="164762"/>
          </a:xfrm>
          <a:prstGeom prst="rect">
            <a:avLst/>
          </a:prstGeom>
          <a:noFill/>
          <a:extLst>
            <a:ext uri="{909E8E84-426E-40dd-AFC4-6F175D3DCCD1}">
              <a14:hiddenFill xmlns="" xmlns:a14="http://schemas.microsoft.com/office/drawing/2010/main">
                <a:solidFill>
                  <a:srgbClr val="FFFFFF"/>
                </a:solidFill>
              </a14:hiddenFill>
            </a:ext>
          </a:extLst>
        </p:spPr>
      </p:pic>
      <p:pic>
        <p:nvPicPr>
          <p:cNvPr id="76" name="Picture 75">
            <a:extLst>
              <a:ext uri="{FF2B5EF4-FFF2-40B4-BE49-F238E27FC236}">
                <a16:creationId xmlns:a16="http://schemas.microsoft.com/office/drawing/2014/main" id="{834FBC12-0DC3-4251-A46C-9BB7736CD5A8}"/>
              </a:ext>
            </a:extLst>
          </p:cNvPr>
          <p:cNvPicPr>
            <a:picLocks noChangeAspect="1"/>
          </p:cNvPicPr>
          <p:nvPr userDrawn="1"/>
        </p:nvPicPr>
        <p:blipFill>
          <a:blip r:embed="rId7"/>
          <a:stretch>
            <a:fillRect/>
          </a:stretch>
        </p:blipFill>
        <p:spPr>
          <a:xfrm>
            <a:off x="1139971" y="2147510"/>
            <a:ext cx="606064" cy="379476"/>
          </a:xfrm>
          <a:prstGeom prst="rect">
            <a:avLst/>
          </a:prstGeom>
        </p:spPr>
      </p:pic>
      <p:pic>
        <p:nvPicPr>
          <p:cNvPr id="77" name="Picture 76">
            <a:extLst>
              <a:ext uri="{FF2B5EF4-FFF2-40B4-BE49-F238E27FC236}">
                <a16:creationId xmlns:a16="http://schemas.microsoft.com/office/drawing/2014/main" id="{B6845202-D472-4B16-88EA-522DE7AA87C2}"/>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r="66927"/>
          <a:stretch/>
        </p:blipFill>
        <p:spPr>
          <a:xfrm>
            <a:off x="1133792" y="2752294"/>
            <a:ext cx="631011" cy="253934"/>
          </a:xfrm>
          <a:prstGeom prst="rect">
            <a:avLst/>
          </a:prstGeom>
        </p:spPr>
      </p:pic>
      <p:pic>
        <p:nvPicPr>
          <p:cNvPr id="78" name="Picture 77">
            <a:extLst>
              <a:ext uri="{FF2B5EF4-FFF2-40B4-BE49-F238E27FC236}">
                <a16:creationId xmlns:a16="http://schemas.microsoft.com/office/drawing/2014/main" id="{5FDD0AD2-C9CB-4640-912F-4B95A9331EEA}"/>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288899" y="4698332"/>
            <a:ext cx="592836" cy="196596"/>
          </a:xfrm>
          <a:prstGeom prst="rect">
            <a:avLst/>
          </a:prstGeom>
        </p:spPr>
      </p:pic>
      <p:pic>
        <p:nvPicPr>
          <p:cNvPr id="79" name="Picture 78">
            <a:extLst>
              <a:ext uri="{FF2B5EF4-FFF2-40B4-BE49-F238E27FC236}">
                <a16:creationId xmlns:a16="http://schemas.microsoft.com/office/drawing/2014/main" id="{5A01A73D-D56D-474B-85D8-EDB2EBD134BD}"/>
              </a:ext>
            </a:extLst>
          </p:cNvPr>
          <p:cNvPicPr>
            <a:picLocks noChangeAspect="1"/>
          </p:cNvPicPr>
          <p:nvPr userDrawn="1"/>
        </p:nvPicPr>
        <p:blipFill>
          <a:blip r:embed="rId10"/>
          <a:stretch>
            <a:fillRect/>
          </a:stretch>
        </p:blipFill>
        <p:spPr>
          <a:xfrm>
            <a:off x="287703" y="5476257"/>
            <a:ext cx="633790" cy="396119"/>
          </a:xfrm>
          <a:prstGeom prst="rect">
            <a:avLst/>
          </a:prstGeom>
        </p:spPr>
      </p:pic>
      <p:pic>
        <p:nvPicPr>
          <p:cNvPr id="80" name="Picture 79">
            <a:extLst>
              <a:ext uri="{FF2B5EF4-FFF2-40B4-BE49-F238E27FC236}">
                <a16:creationId xmlns:a16="http://schemas.microsoft.com/office/drawing/2014/main" id="{D9AD8F86-1ED8-45CA-813A-BEAF3D879D54}"/>
              </a:ext>
            </a:extLst>
          </p:cNvPr>
          <p:cNvPicPr>
            <a:picLocks noChangeAspect="1"/>
          </p:cNvPicPr>
          <p:nvPr userDrawn="1"/>
        </p:nvPicPr>
        <p:blipFill>
          <a:blip r:embed="rId11"/>
          <a:stretch>
            <a:fillRect/>
          </a:stretch>
        </p:blipFill>
        <p:spPr>
          <a:xfrm>
            <a:off x="1043955" y="4976691"/>
            <a:ext cx="735485" cy="158997"/>
          </a:xfrm>
          <a:prstGeom prst="rect">
            <a:avLst/>
          </a:prstGeom>
        </p:spPr>
      </p:pic>
      <p:pic>
        <p:nvPicPr>
          <p:cNvPr id="81" name="Picture 80">
            <a:extLst>
              <a:ext uri="{FF2B5EF4-FFF2-40B4-BE49-F238E27FC236}">
                <a16:creationId xmlns:a16="http://schemas.microsoft.com/office/drawing/2014/main" id="{C2DDE729-8096-45A9-BF98-03DF5979F6AE}"/>
              </a:ext>
            </a:extLst>
          </p:cNvPr>
          <p:cNvPicPr>
            <a:picLocks noChangeAspect="1"/>
          </p:cNvPicPr>
          <p:nvPr userDrawn="1"/>
        </p:nvPicPr>
        <p:blipFill>
          <a:blip r:embed="rId12">
            <a:clrChange>
              <a:clrFrom>
                <a:srgbClr val="FFFFFF"/>
              </a:clrFrom>
              <a:clrTo>
                <a:srgbClr val="FFFFFF">
                  <a:alpha val="0"/>
                </a:srgbClr>
              </a:clrTo>
            </a:clrChange>
          </a:blip>
          <a:stretch>
            <a:fillRect/>
          </a:stretch>
        </p:blipFill>
        <p:spPr bwMode="auto">
          <a:xfrm>
            <a:off x="1086544" y="3686896"/>
            <a:ext cx="707132" cy="377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2" name="Picture 81">
            <a:extLst>
              <a:ext uri="{FF2B5EF4-FFF2-40B4-BE49-F238E27FC236}">
                <a16:creationId xmlns:a16="http://schemas.microsoft.com/office/drawing/2014/main" id="{B2177C12-26D9-4587-A31A-4AE598AB58C4}"/>
              </a:ext>
            </a:extLst>
          </p:cNvPr>
          <p:cNvPicPr>
            <a:picLocks noChangeAspect="1"/>
          </p:cNvPicPr>
          <p:nvPr userDrawn="1"/>
        </p:nvPicPr>
        <p:blipFill>
          <a:blip r:embed="rId13" cstate="hqprint">
            <a:extLst>
              <a:ext uri="{28A0092B-C50C-407E-A947-70E740481C1C}">
                <a14:useLocalDpi xmlns:a14="http://schemas.microsoft.com/office/drawing/2010/main"/>
              </a:ext>
            </a:extLst>
          </a:blip>
          <a:stretch>
            <a:fillRect/>
          </a:stretch>
        </p:blipFill>
        <p:spPr>
          <a:xfrm>
            <a:off x="1213955" y="3158657"/>
            <a:ext cx="396152" cy="366468"/>
          </a:xfrm>
          <a:prstGeom prst="rect">
            <a:avLst/>
          </a:prstGeom>
        </p:spPr>
      </p:pic>
      <p:pic>
        <p:nvPicPr>
          <p:cNvPr id="83" name="Picture 82">
            <a:extLst>
              <a:ext uri="{FF2B5EF4-FFF2-40B4-BE49-F238E27FC236}">
                <a16:creationId xmlns:a16="http://schemas.microsoft.com/office/drawing/2014/main" id="{88934E4D-3774-4902-9D98-55AF48EA6100}"/>
              </a:ext>
            </a:extLst>
          </p:cNvPr>
          <p:cNvPicPr>
            <a:picLocks noChangeAspect="1"/>
          </p:cNvPicPr>
          <p:nvPr userDrawn="1"/>
        </p:nvPicPr>
        <p:blipFill>
          <a:blip r:embed="rId14"/>
          <a:stretch>
            <a:fillRect/>
          </a:stretch>
        </p:blipFill>
        <p:spPr>
          <a:xfrm>
            <a:off x="324830" y="4088565"/>
            <a:ext cx="718857" cy="345045"/>
          </a:xfrm>
          <a:prstGeom prst="rect">
            <a:avLst/>
          </a:prstGeom>
        </p:spPr>
      </p:pic>
      <p:pic>
        <p:nvPicPr>
          <p:cNvPr id="84" name="Picture 83">
            <a:extLst>
              <a:ext uri="{FF2B5EF4-FFF2-40B4-BE49-F238E27FC236}">
                <a16:creationId xmlns:a16="http://schemas.microsoft.com/office/drawing/2014/main" id="{F2347764-7F25-44C6-999B-45AEE6CB9544}"/>
              </a:ext>
            </a:extLst>
          </p:cNvPr>
          <p:cNvPicPr>
            <a:picLocks noChangeAspect="1"/>
          </p:cNvPicPr>
          <p:nvPr userDrawn="1"/>
        </p:nvPicPr>
        <p:blipFill>
          <a:blip r:embed="rId15"/>
          <a:stretch>
            <a:fillRect/>
          </a:stretch>
        </p:blipFill>
        <p:spPr>
          <a:xfrm>
            <a:off x="216480" y="2964886"/>
            <a:ext cx="762321" cy="358625"/>
          </a:xfrm>
          <a:prstGeom prst="rect">
            <a:avLst/>
          </a:prstGeom>
        </p:spPr>
      </p:pic>
      <p:pic>
        <p:nvPicPr>
          <p:cNvPr id="85" name="Picture 84">
            <a:extLst>
              <a:ext uri="{FF2B5EF4-FFF2-40B4-BE49-F238E27FC236}">
                <a16:creationId xmlns:a16="http://schemas.microsoft.com/office/drawing/2014/main" id="{F0EF58F3-FE89-4AB6-8676-4691804032EA}"/>
              </a:ext>
            </a:extLst>
          </p:cNvPr>
          <p:cNvPicPr>
            <a:picLocks noChangeAspect="1"/>
          </p:cNvPicPr>
          <p:nvPr userDrawn="1"/>
        </p:nvPicPr>
        <p:blipFill>
          <a:blip r:embed="rId16"/>
          <a:stretch>
            <a:fillRect/>
          </a:stretch>
        </p:blipFill>
        <p:spPr>
          <a:xfrm>
            <a:off x="205062" y="1981362"/>
            <a:ext cx="833968" cy="305962"/>
          </a:xfrm>
          <a:prstGeom prst="rect">
            <a:avLst/>
          </a:prstGeom>
        </p:spPr>
      </p:pic>
    </p:spTree>
    <p:extLst>
      <p:ext uri="{BB962C8B-B14F-4D97-AF65-F5344CB8AC3E}">
        <p14:creationId xmlns:p14="http://schemas.microsoft.com/office/powerpoint/2010/main" val="3434396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ppendix">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0"/>
          </p:nvPr>
        </p:nvSpPr>
        <p:spPr/>
        <p:txBody>
          <a:bodyPr/>
          <a:lstStyle>
            <a:lvl1pPr>
              <a:defRPr b="0" i="0"/>
            </a:lvl1pPr>
          </a:lstStyle>
          <a:p>
            <a:fld id="{F551322C-20B2-48C3-B63D-68158FEBF630}" type="slidenum">
              <a:rPr lang="en-US" smtClean="0"/>
              <a:pPr/>
              <a:t>‹Nr.›</a:t>
            </a:fld>
            <a:endParaRPr lang="en-US" dirty="0"/>
          </a:p>
        </p:txBody>
      </p:sp>
      <p:sp>
        <p:nvSpPr>
          <p:cNvPr id="22" name="Text Placeholder 15"/>
          <p:cNvSpPr>
            <a:spLocks noGrp="1"/>
          </p:cNvSpPr>
          <p:nvPr>
            <p:ph type="body" sz="quarter" idx="12" hasCustomPrompt="1"/>
          </p:nvPr>
        </p:nvSpPr>
        <p:spPr>
          <a:xfrm>
            <a:off x="1927517" y="1792800"/>
            <a:ext cx="7395317" cy="792162"/>
          </a:xfrm>
          <a:prstGeom prst="rect">
            <a:avLst/>
          </a:prstGeom>
        </p:spPr>
        <p:txBody>
          <a:bodyPr vert="horz" wrap="square" lIns="72000" tIns="36000" rIns="72000" bIns="36000" rtlCol="0" anchor="ctr" anchorCtr="0">
            <a:noAutofit/>
          </a:bodyPr>
          <a:lstStyle>
            <a:lvl1pPr>
              <a:defRPr lang="en-US" sz="3000" b="0" i="0" baseline="0" dirty="0">
                <a:solidFill>
                  <a:srgbClr val="3366FF"/>
                </a:solidFill>
              </a:defRPr>
            </a:lvl1pPr>
          </a:lstStyle>
          <a:p>
            <a:pPr lvl="0"/>
            <a:r>
              <a:rPr lang="en-US" dirty="0"/>
              <a:t>Appendix</a:t>
            </a:r>
          </a:p>
        </p:txBody>
      </p:sp>
      <p:pic>
        <p:nvPicPr>
          <p:cNvPr id="19" name="Picture 18">
            <a:extLst>
              <a:ext uri="{FF2B5EF4-FFF2-40B4-BE49-F238E27FC236}">
                <a16:creationId xmlns:a16="http://schemas.microsoft.com/office/drawing/2014/main" id="{42F55E5D-77D2-442C-9DAA-2E75C33A9623}"/>
              </a:ext>
            </a:extLst>
          </p:cNvPr>
          <p:cNvPicPr>
            <a:picLocks noChangeAspect="1"/>
          </p:cNvPicPr>
          <p:nvPr userDrawn="1"/>
        </p:nvPicPr>
        <p:blipFill>
          <a:blip r:embed="rId2"/>
          <a:stretch>
            <a:fillRect/>
          </a:stretch>
        </p:blipFill>
        <p:spPr>
          <a:xfrm>
            <a:off x="205062" y="5137252"/>
            <a:ext cx="814736" cy="305962"/>
          </a:xfrm>
          <a:prstGeom prst="rect">
            <a:avLst/>
          </a:prstGeom>
        </p:spPr>
      </p:pic>
      <p:pic>
        <p:nvPicPr>
          <p:cNvPr id="20" name="Picture 19">
            <a:extLst>
              <a:ext uri="{FF2B5EF4-FFF2-40B4-BE49-F238E27FC236}">
                <a16:creationId xmlns:a16="http://schemas.microsoft.com/office/drawing/2014/main" id="{E501B687-88BD-406B-95BD-F857895DB18E}"/>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09527" y="4216462"/>
            <a:ext cx="663210" cy="529678"/>
          </a:xfrm>
          <a:prstGeom prst="rect">
            <a:avLst/>
          </a:prstGeom>
        </p:spPr>
      </p:pic>
      <p:pic>
        <p:nvPicPr>
          <p:cNvPr id="21" name="Picture 20">
            <a:extLst>
              <a:ext uri="{FF2B5EF4-FFF2-40B4-BE49-F238E27FC236}">
                <a16:creationId xmlns:a16="http://schemas.microsoft.com/office/drawing/2014/main" id="{BEAE8C97-A038-40DF-A5F4-4BF24D23D8BE}"/>
              </a:ext>
            </a:extLst>
          </p:cNvPr>
          <p:cNvPicPr>
            <a:picLocks noChangeAspect="1"/>
          </p:cNvPicPr>
          <p:nvPr userDrawn="1"/>
        </p:nvPicPr>
        <p:blipFill>
          <a:blip r:embed="rId4"/>
          <a:srcRect/>
          <a:stretch/>
        </p:blipFill>
        <p:spPr>
          <a:xfrm>
            <a:off x="317253" y="2421002"/>
            <a:ext cx="670193" cy="322740"/>
          </a:xfrm>
          <a:prstGeom prst="rect">
            <a:avLst/>
          </a:prstGeom>
        </p:spPr>
      </p:pic>
      <p:pic>
        <p:nvPicPr>
          <p:cNvPr id="23" name="Picture 22">
            <a:extLst>
              <a:ext uri="{FF2B5EF4-FFF2-40B4-BE49-F238E27FC236}">
                <a16:creationId xmlns:a16="http://schemas.microsoft.com/office/drawing/2014/main" id="{0A19F64C-944D-4762-8C26-EFB182840821}"/>
              </a:ext>
            </a:extLst>
          </p:cNvPr>
          <p:cNvPicPr>
            <a:picLocks noChangeAspect="1"/>
          </p:cNvPicPr>
          <p:nvPr userDrawn="1"/>
        </p:nvPicPr>
        <p:blipFill>
          <a:blip r:embed="rId5"/>
          <a:stretch>
            <a:fillRect/>
          </a:stretch>
        </p:blipFill>
        <p:spPr>
          <a:xfrm>
            <a:off x="289456" y="3550937"/>
            <a:ext cx="648702" cy="325052"/>
          </a:xfrm>
          <a:prstGeom prst="rect">
            <a:avLst/>
          </a:prstGeom>
        </p:spPr>
      </p:pic>
      <p:pic>
        <p:nvPicPr>
          <p:cNvPr id="24" name="Picture 12" descr="http://www.ingenieurjobs.de/content/tinybrowser/image/transnetbw_gmbh.jpg">
            <a:extLst>
              <a:ext uri="{FF2B5EF4-FFF2-40B4-BE49-F238E27FC236}">
                <a16:creationId xmlns:a16="http://schemas.microsoft.com/office/drawing/2014/main" id="{84D47F0B-399C-480C-B934-5EAD86BFF888}"/>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02563" y="5392629"/>
            <a:ext cx="834236" cy="164762"/>
          </a:xfrm>
          <a:prstGeom prst="rect">
            <a:avLst/>
          </a:prstGeom>
          <a:noFill/>
          <a:extLst>
            <a:ext uri="{909E8E84-426E-40dd-AFC4-6F175D3DCCD1}">
              <a14:hiddenFill xmlns=""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6193CEEB-583C-437B-B46E-24253A8B72FE}"/>
              </a:ext>
            </a:extLst>
          </p:cNvPr>
          <p:cNvPicPr>
            <a:picLocks noChangeAspect="1"/>
          </p:cNvPicPr>
          <p:nvPr userDrawn="1"/>
        </p:nvPicPr>
        <p:blipFill>
          <a:blip r:embed="rId7"/>
          <a:stretch>
            <a:fillRect/>
          </a:stretch>
        </p:blipFill>
        <p:spPr>
          <a:xfrm>
            <a:off x="1139971" y="2147510"/>
            <a:ext cx="606064" cy="379476"/>
          </a:xfrm>
          <a:prstGeom prst="rect">
            <a:avLst/>
          </a:prstGeom>
        </p:spPr>
      </p:pic>
      <p:pic>
        <p:nvPicPr>
          <p:cNvPr id="26" name="Picture 25">
            <a:extLst>
              <a:ext uri="{FF2B5EF4-FFF2-40B4-BE49-F238E27FC236}">
                <a16:creationId xmlns:a16="http://schemas.microsoft.com/office/drawing/2014/main" id="{820A3B4D-0620-4362-90F9-2D7C97A2B134}"/>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r="66927"/>
          <a:stretch/>
        </p:blipFill>
        <p:spPr>
          <a:xfrm>
            <a:off x="1133792" y="2752294"/>
            <a:ext cx="631011" cy="253934"/>
          </a:xfrm>
          <a:prstGeom prst="rect">
            <a:avLst/>
          </a:prstGeom>
        </p:spPr>
      </p:pic>
      <p:pic>
        <p:nvPicPr>
          <p:cNvPr id="27" name="Picture 26">
            <a:extLst>
              <a:ext uri="{FF2B5EF4-FFF2-40B4-BE49-F238E27FC236}">
                <a16:creationId xmlns:a16="http://schemas.microsoft.com/office/drawing/2014/main" id="{85BA1FA4-0325-461A-98EA-8D95D7C6435E}"/>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288899" y="4698332"/>
            <a:ext cx="592836" cy="196596"/>
          </a:xfrm>
          <a:prstGeom prst="rect">
            <a:avLst/>
          </a:prstGeom>
        </p:spPr>
      </p:pic>
      <p:pic>
        <p:nvPicPr>
          <p:cNvPr id="28" name="Picture 27">
            <a:extLst>
              <a:ext uri="{FF2B5EF4-FFF2-40B4-BE49-F238E27FC236}">
                <a16:creationId xmlns:a16="http://schemas.microsoft.com/office/drawing/2014/main" id="{05BB2511-04FB-4D70-8576-B2DC13820D9A}"/>
              </a:ext>
            </a:extLst>
          </p:cNvPr>
          <p:cNvPicPr>
            <a:picLocks noChangeAspect="1"/>
          </p:cNvPicPr>
          <p:nvPr userDrawn="1"/>
        </p:nvPicPr>
        <p:blipFill>
          <a:blip r:embed="rId10"/>
          <a:stretch>
            <a:fillRect/>
          </a:stretch>
        </p:blipFill>
        <p:spPr>
          <a:xfrm>
            <a:off x="287703" y="5476257"/>
            <a:ext cx="633790" cy="396119"/>
          </a:xfrm>
          <a:prstGeom prst="rect">
            <a:avLst/>
          </a:prstGeom>
        </p:spPr>
      </p:pic>
      <p:pic>
        <p:nvPicPr>
          <p:cNvPr id="29" name="Picture 28">
            <a:extLst>
              <a:ext uri="{FF2B5EF4-FFF2-40B4-BE49-F238E27FC236}">
                <a16:creationId xmlns:a16="http://schemas.microsoft.com/office/drawing/2014/main" id="{CD10AE0D-BC73-48EC-9ABC-38698113D40E}"/>
              </a:ext>
            </a:extLst>
          </p:cNvPr>
          <p:cNvPicPr>
            <a:picLocks noChangeAspect="1"/>
          </p:cNvPicPr>
          <p:nvPr userDrawn="1"/>
        </p:nvPicPr>
        <p:blipFill>
          <a:blip r:embed="rId11"/>
          <a:stretch>
            <a:fillRect/>
          </a:stretch>
        </p:blipFill>
        <p:spPr>
          <a:xfrm>
            <a:off x="1043955" y="4976691"/>
            <a:ext cx="735485" cy="158997"/>
          </a:xfrm>
          <a:prstGeom prst="rect">
            <a:avLst/>
          </a:prstGeom>
        </p:spPr>
      </p:pic>
      <p:pic>
        <p:nvPicPr>
          <p:cNvPr id="30" name="Picture 29">
            <a:extLst>
              <a:ext uri="{FF2B5EF4-FFF2-40B4-BE49-F238E27FC236}">
                <a16:creationId xmlns:a16="http://schemas.microsoft.com/office/drawing/2014/main" id="{EA354DC2-5FAE-4CE7-8559-E022C0B21224}"/>
              </a:ext>
            </a:extLst>
          </p:cNvPr>
          <p:cNvPicPr>
            <a:picLocks noChangeAspect="1"/>
          </p:cNvPicPr>
          <p:nvPr userDrawn="1"/>
        </p:nvPicPr>
        <p:blipFill>
          <a:blip r:embed="rId12">
            <a:clrChange>
              <a:clrFrom>
                <a:srgbClr val="FFFFFF"/>
              </a:clrFrom>
              <a:clrTo>
                <a:srgbClr val="FFFFFF">
                  <a:alpha val="0"/>
                </a:srgbClr>
              </a:clrTo>
            </a:clrChange>
          </a:blip>
          <a:stretch>
            <a:fillRect/>
          </a:stretch>
        </p:blipFill>
        <p:spPr bwMode="auto">
          <a:xfrm>
            <a:off x="1086544" y="3686896"/>
            <a:ext cx="707132" cy="377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 name="Picture 30">
            <a:extLst>
              <a:ext uri="{FF2B5EF4-FFF2-40B4-BE49-F238E27FC236}">
                <a16:creationId xmlns:a16="http://schemas.microsoft.com/office/drawing/2014/main" id="{98D3481F-832D-4914-B93A-AB2F0AAD5C5B}"/>
              </a:ext>
            </a:extLst>
          </p:cNvPr>
          <p:cNvPicPr>
            <a:picLocks noChangeAspect="1"/>
          </p:cNvPicPr>
          <p:nvPr userDrawn="1"/>
        </p:nvPicPr>
        <p:blipFill>
          <a:blip r:embed="rId13" cstate="hqprint">
            <a:extLst>
              <a:ext uri="{28A0092B-C50C-407E-A947-70E740481C1C}">
                <a14:useLocalDpi xmlns:a14="http://schemas.microsoft.com/office/drawing/2010/main"/>
              </a:ext>
            </a:extLst>
          </a:blip>
          <a:stretch>
            <a:fillRect/>
          </a:stretch>
        </p:blipFill>
        <p:spPr>
          <a:xfrm>
            <a:off x="1213955" y="3158657"/>
            <a:ext cx="396152" cy="366468"/>
          </a:xfrm>
          <a:prstGeom prst="rect">
            <a:avLst/>
          </a:prstGeom>
        </p:spPr>
      </p:pic>
      <p:pic>
        <p:nvPicPr>
          <p:cNvPr id="32" name="Picture 31">
            <a:extLst>
              <a:ext uri="{FF2B5EF4-FFF2-40B4-BE49-F238E27FC236}">
                <a16:creationId xmlns:a16="http://schemas.microsoft.com/office/drawing/2014/main" id="{5645F681-AA9C-4420-8E9B-D40BEA4A93A5}"/>
              </a:ext>
            </a:extLst>
          </p:cNvPr>
          <p:cNvPicPr>
            <a:picLocks noChangeAspect="1"/>
          </p:cNvPicPr>
          <p:nvPr userDrawn="1"/>
        </p:nvPicPr>
        <p:blipFill>
          <a:blip r:embed="rId14"/>
          <a:stretch>
            <a:fillRect/>
          </a:stretch>
        </p:blipFill>
        <p:spPr>
          <a:xfrm>
            <a:off x="324830" y="4088565"/>
            <a:ext cx="718857" cy="345045"/>
          </a:xfrm>
          <a:prstGeom prst="rect">
            <a:avLst/>
          </a:prstGeom>
        </p:spPr>
      </p:pic>
      <p:pic>
        <p:nvPicPr>
          <p:cNvPr id="33" name="Picture 32">
            <a:extLst>
              <a:ext uri="{FF2B5EF4-FFF2-40B4-BE49-F238E27FC236}">
                <a16:creationId xmlns:a16="http://schemas.microsoft.com/office/drawing/2014/main" id="{8DA064E9-42DF-41CF-AE83-6B4F4DC2DC5B}"/>
              </a:ext>
            </a:extLst>
          </p:cNvPr>
          <p:cNvPicPr>
            <a:picLocks noChangeAspect="1"/>
          </p:cNvPicPr>
          <p:nvPr userDrawn="1"/>
        </p:nvPicPr>
        <p:blipFill>
          <a:blip r:embed="rId15"/>
          <a:stretch>
            <a:fillRect/>
          </a:stretch>
        </p:blipFill>
        <p:spPr>
          <a:xfrm>
            <a:off x="216480" y="2964886"/>
            <a:ext cx="762321" cy="358625"/>
          </a:xfrm>
          <a:prstGeom prst="rect">
            <a:avLst/>
          </a:prstGeom>
        </p:spPr>
      </p:pic>
      <p:pic>
        <p:nvPicPr>
          <p:cNvPr id="34" name="Picture 33">
            <a:extLst>
              <a:ext uri="{FF2B5EF4-FFF2-40B4-BE49-F238E27FC236}">
                <a16:creationId xmlns:a16="http://schemas.microsoft.com/office/drawing/2014/main" id="{4B8888BF-F729-4123-A854-A109BF26060E}"/>
              </a:ext>
            </a:extLst>
          </p:cNvPr>
          <p:cNvPicPr>
            <a:picLocks noChangeAspect="1"/>
          </p:cNvPicPr>
          <p:nvPr userDrawn="1"/>
        </p:nvPicPr>
        <p:blipFill>
          <a:blip r:embed="rId16"/>
          <a:stretch>
            <a:fillRect/>
          </a:stretch>
        </p:blipFill>
        <p:spPr>
          <a:xfrm>
            <a:off x="205062" y="1981362"/>
            <a:ext cx="833968" cy="305962"/>
          </a:xfrm>
          <a:prstGeom prst="rect">
            <a:avLst/>
          </a:prstGeom>
        </p:spPr>
      </p:pic>
    </p:spTree>
    <p:extLst>
      <p:ext uri="{BB962C8B-B14F-4D97-AF65-F5344CB8AC3E}">
        <p14:creationId xmlns:p14="http://schemas.microsoft.com/office/powerpoint/2010/main" val="225977502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1.jpg"/><Relationship Id="rId5" Type="http://schemas.openxmlformats.org/officeDocument/2006/relationships/theme" Target="../theme/theme2.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jp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theme" Target="../theme/theme3.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1.jp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theme" Target="../theme/theme4.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5.xml.rels><?xml version="1.0" encoding="UTF-8" standalone="yes"?>
<Relationships xmlns="http://schemas.openxmlformats.org/package/2006/relationships"><Relationship Id="rId1"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5AA23E-9F3B-4705-91CC-5E7E5423DC71}"/>
              </a:ext>
            </a:extLst>
          </p:cNvPr>
          <p:cNvPicPr>
            <a:picLocks noChangeAspect="1"/>
          </p:cNvPicPr>
          <p:nvPr userDrawn="1"/>
        </p:nvPicPr>
        <p:blipFill>
          <a:blip r:embed="rId7"/>
          <a:stretch>
            <a:fillRect/>
          </a:stretch>
        </p:blipFill>
        <p:spPr>
          <a:xfrm>
            <a:off x="0" y="0"/>
            <a:ext cx="9906000" cy="835819"/>
          </a:xfrm>
          <a:prstGeom prst="rect">
            <a:avLst/>
          </a:prstGeom>
        </p:spPr>
      </p:pic>
      <p:sp>
        <p:nvSpPr>
          <p:cNvPr id="2" name="Espace réservé du numéro de diapositive 1"/>
          <p:cNvSpPr>
            <a:spLocks noGrp="1"/>
          </p:cNvSpPr>
          <p:nvPr>
            <p:ph type="sldNum" sz="quarter" idx="4"/>
          </p:nvPr>
        </p:nvSpPr>
        <p:spPr>
          <a:xfrm>
            <a:off x="9148969" y="6553200"/>
            <a:ext cx="665523" cy="273089"/>
          </a:xfrm>
          <a:prstGeom prst="rect">
            <a:avLst/>
          </a:prstGeom>
        </p:spPr>
        <p:txBody>
          <a:bodyPr vert="horz" lIns="91440" tIns="45720" rIns="91440" bIns="45720" rtlCol="0" anchor="ctr"/>
          <a:lstStyle>
            <a:lvl1pPr algn="r">
              <a:defRPr sz="900" b="0" i="0">
                <a:solidFill>
                  <a:schemeClr val="bg1">
                    <a:lumMod val="50000"/>
                  </a:schemeClr>
                </a:solidFill>
                <a:latin typeface="+mn-lt"/>
                <a:ea typeface="Arial Unicode MS" panose="020B0604020202020204" pitchFamily="34" charset="-128"/>
                <a:cs typeface="Arial" panose="020B0604020202020204" pitchFamily="34" charset="0"/>
              </a:defRPr>
            </a:lvl1pPr>
          </a:lstStyle>
          <a:p>
            <a:fld id="{F551322C-20B2-48C3-B63D-68158FEBF630}" type="slidenum">
              <a:rPr lang="en-US" smtClean="0"/>
              <a:pPr/>
              <a:t>‹Nr.›</a:t>
            </a:fld>
            <a:endParaRPr lang="en-US" dirty="0"/>
          </a:p>
        </p:txBody>
      </p:sp>
      <p:sp>
        <p:nvSpPr>
          <p:cNvPr id="5" name="Title Placeholder 4"/>
          <p:cNvSpPr>
            <a:spLocks noGrp="1"/>
          </p:cNvSpPr>
          <p:nvPr>
            <p:ph type="title"/>
          </p:nvPr>
        </p:nvSpPr>
        <p:spPr>
          <a:xfrm>
            <a:off x="540000" y="108000"/>
            <a:ext cx="8543925" cy="336550"/>
          </a:xfrm>
          <a:prstGeom prst="rect">
            <a:avLst/>
          </a:prstGeom>
        </p:spPr>
        <p:txBody>
          <a:bodyPr vert="horz" lIns="72000" tIns="36000" rIns="72000" bIns="36000" rtlCol="0" anchor="t">
            <a:noAutofit/>
          </a:bodyPr>
          <a:lstStyle/>
          <a:p>
            <a:pPr lvl="0"/>
            <a:r>
              <a:rPr lang="en-US" dirty="0"/>
              <a:t>Click to edit Master title style</a:t>
            </a:r>
            <a:endParaRPr lang="nl-NL" dirty="0"/>
          </a:p>
        </p:txBody>
      </p:sp>
      <p:sp>
        <p:nvSpPr>
          <p:cNvPr id="3" name="Text Placeholder 2"/>
          <p:cNvSpPr>
            <a:spLocks noGrp="1"/>
          </p:cNvSpPr>
          <p:nvPr>
            <p:ph type="body" idx="1"/>
          </p:nvPr>
        </p:nvSpPr>
        <p:spPr>
          <a:xfrm>
            <a:off x="539999" y="1080000"/>
            <a:ext cx="9000000" cy="4351338"/>
          </a:xfrm>
          <a:prstGeom prst="rect">
            <a:avLst/>
          </a:prstGeom>
        </p:spPr>
        <p:txBody>
          <a:bodyPr vert="horz" lIns="91440" tIns="45720" rIns="91440" bIns="45720" rtlCol="0">
            <a:noAutofit/>
          </a:bodyPr>
          <a:lstStyle/>
          <a:p>
            <a:pPr lvl="0"/>
            <a:r>
              <a:rPr lang="en-US" dirty="0"/>
              <a:t>Edit Master text styles</a:t>
            </a:r>
          </a:p>
          <a:p>
            <a:pPr lvl="1"/>
            <a:r>
              <a:rPr lang="en-US" dirty="0"/>
              <a:t>[Add text]</a:t>
            </a:r>
          </a:p>
          <a:p>
            <a:pPr lvl="2"/>
            <a:r>
              <a:rPr lang="en-US" dirty="0"/>
              <a:t>[Add text]</a:t>
            </a:r>
          </a:p>
          <a:p>
            <a:pPr lvl="3"/>
            <a:r>
              <a:rPr lang="en-US" dirty="0"/>
              <a:t>[Add text]</a:t>
            </a:r>
          </a:p>
        </p:txBody>
      </p:sp>
      <p:grpSp>
        <p:nvGrpSpPr>
          <p:cNvPr id="45" name="Graphic 3">
            <a:extLst>
              <a:ext uri="{FF2B5EF4-FFF2-40B4-BE49-F238E27FC236}">
                <a16:creationId xmlns:a16="http://schemas.microsoft.com/office/drawing/2014/main" id="{569F5F31-433B-4F74-8CB3-5244B22572CD}"/>
              </a:ext>
            </a:extLst>
          </p:cNvPr>
          <p:cNvGrpSpPr>
            <a:grpSpLocks noChangeAspect="1"/>
          </p:cNvGrpSpPr>
          <p:nvPr userDrawn="1"/>
        </p:nvGrpSpPr>
        <p:grpSpPr>
          <a:xfrm>
            <a:off x="8928000" y="20857"/>
            <a:ext cx="857650" cy="792366"/>
            <a:chOff x="66025" y="-34306"/>
            <a:chExt cx="6381750" cy="5895975"/>
          </a:xfrm>
        </p:grpSpPr>
        <p:sp>
          <p:nvSpPr>
            <p:cNvPr id="46" name="Freeform: Shape 45">
              <a:extLst>
                <a:ext uri="{FF2B5EF4-FFF2-40B4-BE49-F238E27FC236}">
                  <a16:creationId xmlns:a16="http://schemas.microsoft.com/office/drawing/2014/main" id="{9DD9BAC8-2EFA-4B91-81D3-4B5D375CE1B3}"/>
                </a:ext>
              </a:extLst>
            </p:cNvPr>
            <p:cNvSpPr/>
            <p:nvPr/>
          </p:nvSpPr>
          <p:spPr>
            <a:xfrm>
              <a:off x="5751687" y="4420250"/>
              <a:ext cx="484155" cy="202882"/>
            </a:xfrm>
            <a:custGeom>
              <a:avLst/>
              <a:gdLst>
                <a:gd name="connsiteX0" fmla="*/ 426530 w 484155"/>
                <a:gd name="connsiteY0" fmla="*/ 0 h 202882"/>
                <a:gd name="connsiteX1" fmla="*/ 396050 w 484155"/>
                <a:gd name="connsiteY1" fmla="*/ 0 h 202882"/>
                <a:gd name="connsiteX2" fmla="*/ 0 w 484155"/>
                <a:gd name="connsiteY2" fmla="*/ 95 h 202882"/>
                <a:gd name="connsiteX3" fmla="*/ 0 w 484155"/>
                <a:gd name="connsiteY3" fmla="*/ 196596 h 202882"/>
                <a:gd name="connsiteX4" fmla="*/ 476 w 484155"/>
                <a:gd name="connsiteY4" fmla="*/ 202882 h 202882"/>
                <a:gd name="connsiteX5" fmla="*/ 69152 w 484155"/>
                <a:gd name="connsiteY5" fmla="*/ 135255 h 202882"/>
                <a:gd name="connsiteX6" fmla="*/ 426530 w 484155"/>
                <a:gd name="connsiteY6" fmla="*/ 135350 h 202882"/>
                <a:gd name="connsiteX7" fmla="*/ 484156 w 484155"/>
                <a:gd name="connsiteY7" fmla="*/ 77724 h 202882"/>
                <a:gd name="connsiteX8" fmla="*/ 484156 w 484155"/>
                <a:gd name="connsiteY8" fmla="*/ 57721 h 202882"/>
                <a:gd name="connsiteX9" fmla="*/ 426530 w 484155"/>
                <a:gd name="connsiteY9" fmla="*/ 0 h 20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4155" h="202882">
                  <a:moveTo>
                    <a:pt x="426530" y="0"/>
                  </a:moveTo>
                  <a:lnTo>
                    <a:pt x="396050" y="0"/>
                  </a:lnTo>
                  <a:cubicBezTo>
                    <a:pt x="63913" y="0"/>
                    <a:pt x="40767" y="0"/>
                    <a:pt x="0" y="95"/>
                  </a:cubicBezTo>
                  <a:lnTo>
                    <a:pt x="0" y="196596"/>
                  </a:lnTo>
                  <a:cubicBezTo>
                    <a:pt x="571" y="196977"/>
                    <a:pt x="476" y="199930"/>
                    <a:pt x="476" y="202882"/>
                  </a:cubicBezTo>
                  <a:cubicBezTo>
                    <a:pt x="476" y="170497"/>
                    <a:pt x="7334" y="135255"/>
                    <a:pt x="69152" y="135255"/>
                  </a:cubicBezTo>
                  <a:lnTo>
                    <a:pt x="426530" y="135350"/>
                  </a:lnTo>
                  <a:cubicBezTo>
                    <a:pt x="458248" y="135350"/>
                    <a:pt x="484156" y="109442"/>
                    <a:pt x="484156" y="77724"/>
                  </a:cubicBezTo>
                  <a:lnTo>
                    <a:pt x="484156" y="57721"/>
                  </a:lnTo>
                  <a:cubicBezTo>
                    <a:pt x="484156" y="25908"/>
                    <a:pt x="458153" y="0"/>
                    <a:pt x="426530" y="0"/>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47" name="Freeform: Shape 46">
              <a:extLst>
                <a:ext uri="{FF2B5EF4-FFF2-40B4-BE49-F238E27FC236}">
                  <a16:creationId xmlns:a16="http://schemas.microsoft.com/office/drawing/2014/main" id="{89BAF7F1-9E22-43E0-88A8-FDD4DE0D6F06}"/>
                </a:ext>
              </a:extLst>
            </p:cNvPr>
            <p:cNvSpPr/>
            <p:nvPr/>
          </p:nvSpPr>
          <p:spPr>
            <a:xfrm>
              <a:off x="4971686" y="522730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48" name="Freeform: Shape 47">
              <a:extLst>
                <a:ext uri="{FF2B5EF4-FFF2-40B4-BE49-F238E27FC236}">
                  <a16:creationId xmlns:a16="http://schemas.microsoft.com/office/drawing/2014/main" id="{CC163F8A-8409-4F27-86DB-11C88CEBD545}"/>
                </a:ext>
              </a:extLst>
            </p:cNvPr>
            <p:cNvSpPr/>
            <p:nvPr/>
          </p:nvSpPr>
          <p:spPr>
            <a:xfrm>
              <a:off x="4507341" y="4487116"/>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49" name="Freeform: Shape 48">
              <a:extLst>
                <a:ext uri="{FF2B5EF4-FFF2-40B4-BE49-F238E27FC236}">
                  <a16:creationId xmlns:a16="http://schemas.microsoft.com/office/drawing/2014/main" id="{E8B7A89D-F132-446B-9E7B-B7A6C96B9AA4}"/>
                </a:ext>
              </a:extLst>
            </p:cNvPr>
            <p:cNvSpPr/>
            <p:nvPr/>
          </p:nvSpPr>
          <p:spPr>
            <a:xfrm>
              <a:off x="4659360" y="4799536"/>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0" name="Freeform: Shape 49">
              <a:extLst>
                <a:ext uri="{FF2B5EF4-FFF2-40B4-BE49-F238E27FC236}">
                  <a16:creationId xmlns:a16="http://schemas.microsoft.com/office/drawing/2014/main" id="{677E7CE0-F81C-4608-896F-1A88CF8F532C}"/>
                </a:ext>
              </a:extLst>
            </p:cNvPr>
            <p:cNvSpPr/>
            <p:nvPr/>
          </p:nvSpPr>
          <p:spPr>
            <a:xfrm>
              <a:off x="4806046" y="507890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1" name="Freeform: Shape 50">
              <a:extLst>
                <a:ext uri="{FF2B5EF4-FFF2-40B4-BE49-F238E27FC236}">
                  <a16:creationId xmlns:a16="http://schemas.microsoft.com/office/drawing/2014/main" id="{A4846610-B73E-46DB-8266-9F80796557FE}"/>
                </a:ext>
              </a:extLst>
            </p:cNvPr>
            <p:cNvSpPr/>
            <p:nvPr/>
          </p:nvSpPr>
          <p:spPr>
            <a:xfrm>
              <a:off x="539988" y="2223595"/>
              <a:ext cx="151257" cy="159829"/>
            </a:xfrm>
            <a:custGeom>
              <a:avLst/>
              <a:gdLst>
                <a:gd name="connsiteX0" fmla="*/ 151257 w 151257"/>
                <a:gd name="connsiteY0" fmla="*/ 159829 h 159829"/>
                <a:gd name="connsiteX1" fmla="*/ 151257 w 151257"/>
                <a:gd name="connsiteY1" fmla="*/ 83439 h 159829"/>
                <a:gd name="connsiteX2" fmla="*/ 67818 w 151257"/>
                <a:gd name="connsiteY2" fmla="*/ 0 h 159829"/>
                <a:gd name="connsiteX3" fmla="*/ 0 w 151257"/>
                <a:gd name="connsiteY3" fmla="*/ 0 h 159829"/>
                <a:gd name="connsiteX4" fmla="*/ 0 w 151257"/>
                <a:gd name="connsiteY4" fmla="*/ 76391 h 159829"/>
                <a:gd name="connsiteX5" fmla="*/ 83439 w 151257"/>
                <a:gd name="connsiteY5" fmla="*/ 159829 h 159829"/>
                <a:gd name="connsiteX6" fmla="*/ 151257 w 151257"/>
                <a:gd name="connsiteY6" fmla="*/ 159829 h 159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257" h="159829">
                  <a:moveTo>
                    <a:pt x="151257" y="159829"/>
                  </a:moveTo>
                  <a:lnTo>
                    <a:pt x="151257" y="83439"/>
                  </a:lnTo>
                  <a:cubicBezTo>
                    <a:pt x="151257" y="37529"/>
                    <a:pt x="113729" y="0"/>
                    <a:pt x="67818" y="0"/>
                  </a:cubicBezTo>
                  <a:lnTo>
                    <a:pt x="0" y="0"/>
                  </a:lnTo>
                  <a:lnTo>
                    <a:pt x="0" y="76391"/>
                  </a:lnTo>
                  <a:cubicBezTo>
                    <a:pt x="0" y="122301"/>
                    <a:pt x="37529" y="159829"/>
                    <a:pt x="83439" y="159829"/>
                  </a:cubicBezTo>
                  <a:lnTo>
                    <a:pt x="151257" y="159829"/>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2" name="Freeform: Shape 51">
              <a:extLst>
                <a:ext uri="{FF2B5EF4-FFF2-40B4-BE49-F238E27FC236}">
                  <a16:creationId xmlns:a16="http://schemas.microsoft.com/office/drawing/2014/main" id="{3EEB271C-67B4-4F05-9982-4E49A610A903}"/>
                </a:ext>
              </a:extLst>
            </p:cNvPr>
            <p:cNvSpPr/>
            <p:nvPr/>
          </p:nvSpPr>
          <p:spPr>
            <a:xfrm>
              <a:off x="243761" y="2223595"/>
              <a:ext cx="447484" cy="566261"/>
            </a:xfrm>
            <a:custGeom>
              <a:avLst/>
              <a:gdLst>
                <a:gd name="connsiteX0" fmla="*/ 83344 w 447484"/>
                <a:gd name="connsiteY0" fmla="*/ 566261 h 566261"/>
                <a:gd name="connsiteX1" fmla="*/ 364046 w 447484"/>
                <a:gd name="connsiteY1" fmla="*/ 566261 h 566261"/>
                <a:gd name="connsiteX2" fmla="*/ 447485 w 447484"/>
                <a:gd name="connsiteY2" fmla="*/ 482822 h 566261"/>
                <a:gd name="connsiteX3" fmla="*/ 447485 w 447484"/>
                <a:gd name="connsiteY3" fmla="*/ 240316 h 566261"/>
                <a:gd name="connsiteX4" fmla="*/ 447485 w 447484"/>
                <a:gd name="connsiteY4" fmla="*/ 159829 h 566261"/>
                <a:gd name="connsiteX5" fmla="*/ 379667 w 447484"/>
                <a:gd name="connsiteY5" fmla="*/ 159829 h 566261"/>
                <a:gd name="connsiteX6" fmla="*/ 375952 w 447484"/>
                <a:gd name="connsiteY6" fmla="*/ 159829 h 566261"/>
                <a:gd name="connsiteX7" fmla="*/ 372999 w 447484"/>
                <a:gd name="connsiteY7" fmla="*/ 159544 h 566261"/>
                <a:gd name="connsiteX8" fmla="*/ 296228 w 447484"/>
                <a:gd name="connsiteY8" fmla="*/ 76391 h 566261"/>
                <a:gd name="connsiteX9" fmla="*/ 296228 w 447484"/>
                <a:gd name="connsiteY9" fmla="*/ 0 h 566261"/>
                <a:gd name="connsiteX10" fmla="*/ 237458 w 447484"/>
                <a:gd name="connsiteY10" fmla="*/ 0 h 566261"/>
                <a:gd name="connsiteX11" fmla="*/ 156496 w 447484"/>
                <a:gd name="connsiteY11" fmla="*/ 78676 h 566261"/>
                <a:gd name="connsiteX12" fmla="*/ 77153 w 447484"/>
                <a:gd name="connsiteY12" fmla="*/ 159639 h 566261"/>
                <a:gd name="connsiteX13" fmla="*/ 0 w 447484"/>
                <a:gd name="connsiteY13" fmla="*/ 240506 h 566261"/>
                <a:gd name="connsiteX14" fmla="*/ 0 w 447484"/>
                <a:gd name="connsiteY14" fmla="*/ 482632 h 566261"/>
                <a:gd name="connsiteX15" fmla="*/ 83344 w 447484"/>
                <a:gd name="connsiteY15" fmla="*/ 566261 h 56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7484" h="566261">
                  <a:moveTo>
                    <a:pt x="83344" y="566261"/>
                  </a:moveTo>
                  <a:lnTo>
                    <a:pt x="364046" y="566261"/>
                  </a:lnTo>
                  <a:cubicBezTo>
                    <a:pt x="409956" y="566261"/>
                    <a:pt x="447485" y="528733"/>
                    <a:pt x="447485" y="482822"/>
                  </a:cubicBezTo>
                  <a:lnTo>
                    <a:pt x="447485" y="240316"/>
                  </a:lnTo>
                  <a:lnTo>
                    <a:pt x="447485" y="159829"/>
                  </a:lnTo>
                  <a:lnTo>
                    <a:pt x="379667" y="159829"/>
                  </a:lnTo>
                  <a:cubicBezTo>
                    <a:pt x="378428" y="159829"/>
                    <a:pt x="377190" y="159829"/>
                    <a:pt x="375952" y="159829"/>
                  </a:cubicBezTo>
                  <a:cubicBezTo>
                    <a:pt x="374999" y="159734"/>
                    <a:pt x="373951" y="159639"/>
                    <a:pt x="372999" y="159544"/>
                  </a:cubicBezTo>
                  <a:cubicBezTo>
                    <a:pt x="330232" y="156115"/>
                    <a:pt x="296228" y="120015"/>
                    <a:pt x="296228" y="76391"/>
                  </a:cubicBezTo>
                  <a:lnTo>
                    <a:pt x="296228" y="0"/>
                  </a:lnTo>
                  <a:lnTo>
                    <a:pt x="237458" y="0"/>
                  </a:lnTo>
                  <a:cubicBezTo>
                    <a:pt x="193643" y="0"/>
                    <a:pt x="157734" y="34957"/>
                    <a:pt x="156496" y="78676"/>
                  </a:cubicBezTo>
                  <a:cubicBezTo>
                    <a:pt x="155258" y="122110"/>
                    <a:pt x="120396" y="157543"/>
                    <a:pt x="77153" y="159639"/>
                  </a:cubicBezTo>
                  <a:cubicBezTo>
                    <a:pt x="33909" y="161734"/>
                    <a:pt x="0" y="197263"/>
                    <a:pt x="0" y="240506"/>
                  </a:cubicBezTo>
                  <a:lnTo>
                    <a:pt x="0" y="482632"/>
                  </a:lnTo>
                  <a:cubicBezTo>
                    <a:pt x="0" y="528733"/>
                    <a:pt x="37529" y="566261"/>
                    <a:pt x="83344" y="566261"/>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3" name="Freeform: Shape 52">
              <a:extLst>
                <a:ext uri="{FF2B5EF4-FFF2-40B4-BE49-F238E27FC236}">
                  <a16:creationId xmlns:a16="http://schemas.microsoft.com/office/drawing/2014/main" id="{E5903C42-CEC1-41C0-8855-1975800C12F2}"/>
                </a:ext>
              </a:extLst>
            </p:cNvPr>
            <p:cNvSpPr/>
            <p:nvPr/>
          </p:nvSpPr>
          <p:spPr>
            <a:xfrm>
              <a:off x="718392" y="1652285"/>
              <a:ext cx="1079087" cy="1436369"/>
            </a:xfrm>
            <a:custGeom>
              <a:avLst/>
              <a:gdLst>
                <a:gd name="connsiteX0" fmla="*/ 235363 w 1079087"/>
                <a:gd name="connsiteY0" fmla="*/ 707612 h 1436369"/>
                <a:gd name="connsiteX1" fmla="*/ 366617 w 1079087"/>
                <a:gd name="connsiteY1" fmla="*/ 707612 h 1436369"/>
                <a:gd name="connsiteX2" fmla="*/ 373856 w 1079087"/>
                <a:gd name="connsiteY2" fmla="*/ 707326 h 1436369"/>
                <a:gd name="connsiteX3" fmla="*/ 387953 w 1079087"/>
                <a:gd name="connsiteY3" fmla="*/ 707326 h 1436369"/>
                <a:gd name="connsiteX4" fmla="*/ 388906 w 1079087"/>
                <a:gd name="connsiteY4" fmla="*/ 707422 h 1436369"/>
                <a:gd name="connsiteX5" fmla="*/ 463772 w 1079087"/>
                <a:gd name="connsiteY5" fmla="*/ 788194 h 1436369"/>
                <a:gd name="connsiteX6" fmla="*/ 463772 w 1079087"/>
                <a:gd name="connsiteY6" fmla="*/ 789527 h 1436369"/>
                <a:gd name="connsiteX7" fmla="*/ 386239 w 1079087"/>
                <a:gd name="connsiteY7" fmla="*/ 870490 h 1436369"/>
                <a:gd name="connsiteX8" fmla="*/ 306896 w 1079087"/>
                <a:gd name="connsiteY8" fmla="*/ 945166 h 1436369"/>
                <a:gd name="connsiteX9" fmla="*/ 226314 w 1079087"/>
                <a:gd name="connsiteY9" fmla="*/ 1017746 h 1436369"/>
                <a:gd name="connsiteX10" fmla="*/ 206407 w 1079087"/>
                <a:gd name="connsiteY10" fmla="*/ 1017746 h 1436369"/>
                <a:gd name="connsiteX11" fmla="*/ 146495 w 1079087"/>
                <a:gd name="connsiteY11" fmla="*/ 1077658 h 1436369"/>
                <a:gd name="connsiteX12" fmla="*/ 146495 w 1079087"/>
                <a:gd name="connsiteY12" fmla="*/ 1083850 h 1436369"/>
                <a:gd name="connsiteX13" fmla="*/ 206407 w 1079087"/>
                <a:gd name="connsiteY13" fmla="*/ 1143762 h 1436369"/>
                <a:gd name="connsiteX14" fmla="*/ 225362 w 1079087"/>
                <a:gd name="connsiteY14" fmla="*/ 1143762 h 1436369"/>
                <a:gd name="connsiteX15" fmla="*/ 306324 w 1079087"/>
                <a:gd name="connsiteY15" fmla="*/ 1224724 h 1436369"/>
                <a:gd name="connsiteX16" fmla="*/ 306324 w 1079087"/>
                <a:gd name="connsiteY16" fmla="*/ 1229392 h 1436369"/>
                <a:gd name="connsiteX17" fmla="*/ 225362 w 1079087"/>
                <a:gd name="connsiteY17" fmla="*/ 1310354 h 1436369"/>
                <a:gd name="connsiteX18" fmla="*/ 59912 w 1079087"/>
                <a:gd name="connsiteY18" fmla="*/ 1310354 h 1436369"/>
                <a:gd name="connsiteX19" fmla="*/ 0 w 1079087"/>
                <a:gd name="connsiteY19" fmla="*/ 1370266 h 1436369"/>
                <a:gd name="connsiteX20" fmla="*/ 0 w 1079087"/>
                <a:gd name="connsiteY20" fmla="*/ 1376458 h 1436369"/>
                <a:gd name="connsiteX21" fmla="*/ 59912 w 1079087"/>
                <a:gd name="connsiteY21" fmla="*/ 1436370 h 1436369"/>
                <a:gd name="connsiteX22" fmla="*/ 389954 w 1079087"/>
                <a:gd name="connsiteY22" fmla="*/ 1436370 h 1436369"/>
                <a:gd name="connsiteX23" fmla="*/ 397764 w 1079087"/>
                <a:gd name="connsiteY23" fmla="*/ 1436370 h 1436369"/>
                <a:gd name="connsiteX24" fmla="*/ 521208 w 1079087"/>
                <a:gd name="connsiteY24" fmla="*/ 1436370 h 1436369"/>
                <a:gd name="connsiteX25" fmla="*/ 603980 w 1079087"/>
                <a:gd name="connsiteY25" fmla="*/ 1363218 h 1436369"/>
                <a:gd name="connsiteX26" fmla="*/ 684371 w 1079087"/>
                <a:gd name="connsiteY26" fmla="*/ 1292162 h 1436369"/>
                <a:gd name="connsiteX27" fmla="*/ 838390 w 1079087"/>
                <a:gd name="connsiteY27" fmla="*/ 1292162 h 1436369"/>
                <a:gd name="connsiteX28" fmla="*/ 920782 w 1079087"/>
                <a:gd name="connsiteY28" fmla="*/ 1221581 h 1436369"/>
                <a:gd name="connsiteX29" fmla="*/ 998315 w 1079087"/>
                <a:gd name="connsiteY29" fmla="*/ 1153192 h 1436369"/>
                <a:gd name="connsiteX30" fmla="*/ 1079087 w 1079087"/>
                <a:gd name="connsiteY30" fmla="*/ 1069848 h 1436369"/>
                <a:gd name="connsiteX31" fmla="*/ 1079087 w 1079087"/>
                <a:gd name="connsiteY31" fmla="*/ 956310 h 1436369"/>
                <a:gd name="connsiteX32" fmla="*/ 998792 w 1079087"/>
                <a:gd name="connsiteY32" fmla="*/ 872966 h 1436369"/>
                <a:gd name="connsiteX33" fmla="*/ 921258 w 1079087"/>
                <a:gd name="connsiteY33" fmla="*/ 800672 h 1436369"/>
                <a:gd name="connsiteX34" fmla="*/ 840581 w 1079087"/>
                <a:gd name="connsiteY34" fmla="*/ 726186 h 1436369"/>
                <a:gd name="connsiteX35" fmla="*/ 761810 w 1079087"/>
                <a:gd name="connsiteY35" fmla="*/ 645223 h 1436369"/>
                <a:gd name="connsiteX36" fmla="*/ 761810 w 1079087"/>
                <a:gd name="connsiteY36" fmla="*/ 515969 h 1436369"/>
                <a:gd name="connsiteX37" fmla="*/ 684657 w 1079087"/>
                <a:gd name="connsiteY37" fmla="*/ 432816 h 1436369"/>
                <a:gd name="connsiteX38" fmla="*/ 609695 w 1079087"/>
                <a:gd name="connsiteY38" fmla="*/ 352044 h 1436369"/>
                <a:gd name="connsiteX39" fmla="*/ 609695 w 1079087"/>
                <a:gd name="connsiteY39" fmla="*/ 224980 h 1436369"/>
                <a:gd name="connsiteX40" fmla="*/ 527780 w 1079087"/>
                <a:gd name="connsiteY40" fmla="*/ 141541 h 1436369"/>
                <a:gd name="connsiteX41" fmla="*/ 449009 w 1079087"/>
                <a:gd name="connsiteY41" fmla="*/ 71818 h 1436369"/>
                <a:gd name="connsiteX42" fmla="*/ 366427 w 1079087"/>
                <a:gd name="connsiteY42" fmla="*/ 0 h 1436369"/>
                <a:gd name="connsiteX43" fmla="*/ 235363 w 1079087"/>
                <a:gd name="connsiteY43" fmla="*/ 0 h 1436369"/>
                <a:gd name="connsiteX44" fmla="*/ 151924 w 1079087"/>
                <a:gd name="connsiteY44" fmla="*/ 83439 h 1436369"/>
                <a:gd name="connsiteX45" fmla="*/ 151924 w 1079087"/>
                <a:gd name="connsiteY45" fmla="*/ 624268 h 1436369"/>
                <a:gd name="connsiteX46" fmla="*/ 235363 w 1079087"/>
                <a:gd name="connsiteY46" fmla="*/ 707612 h 143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79087" h="1436369">
                  <a:moveTo>
                    <a:pt x="235363" y="707612"/>
                  </a:moveTo>
                  <a:lnTo>
                    <a:pt x="366617" y="707612"/>
                  </a:lnTo>
                  <a:cubicBezTo>
                    <a:pt x="369094" y="707612"/>
                    <a:pt x="371475" y="707517"/>
                    <a:pt x="373856" y="707326"/>
                  </a:cubicBezTo>
                  <a:cubicBezTo>
                    <a:pt x="378809" y="706850"/>
                    <a:pt x="383000" y="706850"/>
                    <a:pt x="387953" y="707326"/>
                  </a:cubicBezTo>
                  <a:cubicBezTo>
                    <a:pt x="388239" y="707326"/>
                    <a:pt x="388620" y="707422"/>
                    <a:pt x="388906" y="707422"/>
                  </a:cubicBezTo>
                  <a:cubicBezTo>
                    <a:pt x="431292" y="710660"/>
                    <a:pt x="463772" y="745712"/>
                    <a:pt x="463772" y="788194"/>
                  </a:cubicBezTo>
                  <a:lnTo>
                    <a:pt x="463772" y="789527"/>
                  </a:lnTo>
                  <a:cubicBezTo>
                    <a:pt x="463772" y="832866"/>
                    <a:pt x="429578" y="868585"/>
                    <a:pt x="386239" y="870490"/>
                  </a:cubicBezTo>
                  <a:cubicBezTo>
                    <a:pt x="344900" y="872299"/>
                    <a:pt x="311182" y="904494"/>
                    <a:pt x="306896" y="945166"/>
                  </a:cubicBezTo>
                  <a:cubicBezTo>
                    <a:pt x="302514" y="986599"/>
                    <a:pt x="267938" y="1017746"/>
                    <a:pt x="226314" y="1017746"/>
                  </a:cubicBezTo>
                  <a:lnTo>
                    <a:pt x="206407" y="1017746"/>
                  </a:lnTo>
                  <a:cubicBezTo>
                    <a:pt x="173450" y="1017746"/>
                    <a:pt x="146495" y="1044702"/>
                    <a:pt x="146495" y="1077658"/>
                  </a:cubicBezTo>
                  <a:lnTo>
                    <a:pt x="146495" y="1083850"/>
                  </a:lnTo>
                  <a:cubicBezTo>
                    <a:pt x="146495" y="1116806"/>
                    <a:pt x="173450" y="1143762"/>
                    <a:pt x="206407" y="1143762"/>
                  </a:cubicBezTo>
                  <a:lnTo>
                    <a:pt x="225362" y="1143762"/>
                  </a:lnTo>
                  <a:cubicBezTo>
                    <a:pt x="269939" y="1143762"/>
                    <a:pt x="306324" y="1180148"/>
                    <a:pt x="306324" y="1224724"/>
                  </a:cubicBezTo>
                  <a:lnTo>
                    <a:pt x="306324" y="1229392"/>
                  </a:lnTo>
                  <a:cubicBezTo>
                    <a:pt x="306324" y="1273969"/>
                    <a:pt x="269939" y="1310354"/>
                    <a:pt x="225362" y="1310354"/>
                  </a:cubicBezTo>
                  <a:lnTo>
                    <a:pt x="59912" y="1310354"/>
                  </a:lnTo>
                  <a:cubicBezTo>
                    <a:pt x="26956" y="1310354"/>
                    <a:pt x="0" y="1337310"/>
                    <a:pt x="0" y="1370266"/>
                  </a:cubicBezTo>
                  <a:lnTo>
                    <a:pt x="0" y="1376458"/>
                  </a:lnTo>
                  <a:cubicBezTo>
                    <a:pt x="0" y="1409414"/>
                    <a:pt x="26956" y="1436370"/>
                    <a:pt x="59912" y="1436370"/>
                  </a:cubicBezTo>
                  <a:lnTo>
                    <a:pt x="389954" y="1436370"/>
                  </a:lnTo>
                  <a:lnTo>
                    <a:pt x="397764" y="1436370"/>
                  </a:lnTo>
                  <a:lnTo>
                    <a:pt x="521208" y="1436370"/>
                  </a:lnTo>
                  <a:cubicBezTo>
                    <a:pt x="563594" y="1436370"/>
                    <a:pt x="598932" y="1404271"/>
                    <a:pt x="603980" y="1363218"/>
                  </a:cubicBezTo>
                  <a:cubicBezTo>
                    <a:pt x="609028" y="1322451"/>
                    <a:pt x="643223" y="1292162"/>
                    <a:pt x="684371" y="1292162"/>
                  </a:cubicBezTo>
                  <a:lnTo>
                    <a:pt x="838390" y="1292162"/>
                  </a:lnTo>
                  <a:cubicBezTo>
                    <a:pt x="879920" y="1292162"/>
                    <a:pt x="914590" y="1261396"/>
                    <a:pt x="920782" y="1221581"/>
                  </a:cubicBezTo>
                  <a:cubicBezTo>
                    <a:pt x="926878" y="1182719"/>
                    <a:pt x="958977" y="1154335"/>
                    <a:pt x="998315" y="1153192"/>
                  </a:cubicBezTo>
                  <a:cubicBezTo>
                    <a:pt x="1042988" y="1151763"/>
                    <a:pt x="1079087" y="1114806"/>
                    <a:pt x="1079087" y="1069848"/>
                  </a:cubicBezTo>
                  <a:lnTo>
                    <a:pt x="1079087" y="956310"/>
                  </a:lnTo>
                  <a:cubicBezTo>
                    <a:pt x="1079087" y="911447"/>
                    <a:pt x="1043273" y="874586"/>
                    <a:pt x="998792" y="872966"/>
                  </a:cubicBezTo>
                  <a:cubicBezTo>
                    <a:pt x="958310" y="871442"/>
                    <a:pt x="925640" y="840962"/>
                    <a:pt x="921258" y="800672"/>
                  </a:cubicBezTo>
                  <a:cubicBezTo>
                    <a:pt x="916877" y="759619"/>
                    <a:pt x="882396" y="727329"/>
                    <a:pt x="840581" y="726186"/>
                  </a:cubicBezTo>
                  <a:cubicBezTo>
                    <a:pt x="796766" y="724948"/>
                    <a:pt x="761810" y="689038"/>
                    <a:pt x="761810" y="645223"/>
                  </a:cubicBezTo>
                  <a:lnTo>
                    <a:pt x="761810" y="515969"/>
                  </a:lnTo>
                  <a:cubicBezTo>
                    <a:pt x="761810" y="472154"/>
                    <a:pt x="727615" y="436055"/>
                    <a:pt x="684657" y="432816"/>
                  </a:cubicBezTo>
                  <a:cubicBezTo>
                    <a:pt x="642271" y="429577"/>
                    <a:pt x="609695" y="394525"/>
                    <a:pt x="609695" y="352044"/>
                  </a:cubicBezTo>
                  <a:lnTo>
                    <a:pt x="609695" y="224980"/>
                  </a:lnTo>
                  <a:cubicBezTo>
                    <a:pt x="609695" y="179641"/>
                    <a:pt x="572929" y="142399"/>
                    <a:pt x="527780" y="141541"/>
                  </a:cubicBezTo>
                  <a:cubicBezTo>
                    <a:pt x="487680" y="140875"/>
                    <a:pt x="454533" y="111538"/>
                    <a:pt x="449009" y="71818"/>
                  </a:cubicBezTo>
                  <a:cubicBezTo>
                    <a:pt x="443294" y="31337"/>
                    <a:pt x="408337" y="0"/>
                    <a:pt x="366427" y="0"/>
                  </a:cubicBezTo>
                  <a:lnTo>
                    <a:pt x="235363" y="0"/>
                  </a:lnTo>
                  <a:cubicBezTo>
                    <a:pt x="189452" y="0"/>
                    <a:pt x="151924" y="37528"/>
                    <a:pt x="151924" y="83439"/>
                  </a:cubicBezTo>
                  <a:lnTo>
                    <a:pt x="151924" y="624268"/>
                  </a:lnTo>
                  <a:cubicBezTo>
                    <a:pt x="151924" y="670084"/>
                    <a:pt x="189452" y="707612"/>
                    <a:pt x="235363" y="707612"/>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4" name="Freeform: Shape 53">
              <a:extLst>
                <a:ext uri="{FF2B5EF4-FFF2-40B4-BE49-F238E27FC236}">
                  <a16:creationId xmlns:a16="http://schemas.microsoft.com/office/drawing/2014/main" id="{E2BBB4BC-D389-4926-BDC1-A8539A256658}"/>
                </a:ext>
              </a:extLst>
            </p:cNvPr>
            <p:cNvSpPr/>
            <p:nvPr/>
          </p:nvSpPr>
          <p:spPr>
            <a:xfrm>
              <a:off x="4979019" y="1499219"/>
              <a:ext cx="450437" cy="290036"/>
            </a:xfrm>
            <a:custGeom>
              <a:avLst/>
              <a:gdLst>
                <a:gd name="connsiteX0" fmla="*/ 450438 w 450437"/>
                <a:gd name="connsiteY0" fmla="*/ 0 h 290036"/>
                <a:gd name="connsiteX1" fmla="*/ 70009 w 450437"/>
                <a:gd name="connsiteY1" fmla="*/ 0 h 290036"/>
                <a:gd name="connsiteX2" fmla="*/ 0 w 450437"/>
                <a:gd name="connsiteY2" fmla="*/ 70009 h 290036"/>
                <a:gd name="connsiteX3" fmla="*/ 0 w 450437"/>
                <a:gd name="connsiteY3" fmla="*/ 220028 h 290036"/>
                <a:gd name="connsiteX4" fmla="*/ 70009 w 450437"/>
                <a:gd name="connsiteY4" fmla="*/ 290036 h 290036"/>
                <a:gd name="connsiteX5" fmla="*/ 450438 w 450437"/>
                <a:gd name="connsiteY5" fmla="*/ 290036 h 290036"/>
                <a:gd name="connsiteX6" fmla="*/ 450438 w 450437"/>
                <a:gd name="connsiteY6" fmla="*/ 0 h 2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437" h="290036">
                  <a:moveTo>
                    <a:pt x="450438" y="0"/>
                  </a:moveTo>
                  <a:lnTo>
                    <a:pt x="70009" y="0"/>
                  </a:lnTo>
                  <a:cubicBezTo>
                    <a:pt x="31528" y="0"/>
                    <a:pt x="0" y="31528"/>
                    <a:pt x="0" y="70009"/>
                  </a:cubicBezTo>
                  <a:lnTo>
                    <a:pt x="0" y="220028"/>
                  </a:lnTo>
                  <a:cubicBezTo>
                    <a:pt x="0" y="258509"/>
                    <a:pt x="31528" y="290036"/>
                    <a:pt x="70009" y="290036"/>
                  </a:cubicBezTo>
                  <a:lnTo>
                    <a:pt x="450438" y="290036"/>
                  </a:lnTo>
                  <a:lnTo>
                    <a:pt x="450438"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5" name="Freeform: Shape 54">
              <a:extLst>
                <a:ext uri="{FF2B5EF4-FFF2-40B4-BE49-F238E27FC236}">
                  <a16:creationId xmlns:a16="http://schemas.microsoft.com/office/drawing/2014/main" id="{54E69683-3760-49E0-B233-246F6C916DC5}"/>
                </a:ext>
              </a:extLst>
            </p:cNvPr>
            <p:cNvSpPr/>
            <p:nvPr/>
          </p:nvSpPr>
          <p:spPr>
            <a:xfrm>
              <a:off x="4666981" y="1789445"/>
              <a:ext cx="762571" cy="290036"/>
            </a:xfrm>
            <a:custGeom>
              <a:avLst/>
              <a:gdLst>
                <a:gd name="connsiteX0" fmla="*/ 762476 w 762571"/>
                <a:gd name="connsiteY0" fmla="*/ 290036 h 290036"/>
                <a:gd name="connsiteX1" fmla="*/ 70009 w 762571"/>
                <a:gd name="connsiteY1" fmla="*/ 290036 h 290036"/>
                <a:gd name="connsiteX2" fmla="*/ 0 w 762571"/>
                <a:gd name="connsiteY2" fmla="*/ 220028 h 290036"/>
                <a:gd name="connsiteX3" fmla="*/ 0 w 762571"/>
                <a:gd name="connsiteY3" fmla="*/ 70009 h 290036"/>
                <a:gd name="connsiteX4" fmla="*/ 70009 w 762571"/>
                <a:gd name="connsiteY4" fmla="*/ 0 h 290036"/>
                <a:gd name="connsiteX5" fmla="*/ 208216 w 762571"/>
                <a:gd name="connsiteY5" fmla="*/ 0 h 290036"/>
                <a:gd name="connsiteX6" fmla="*/ 299847 w 762571"/>
                <a:gd name="connsiteY6" fmla="*/ 61531 h 290036"/>
                <a:gd name="connsiteX7" fmla="*/ 299847 w 762571"/>
                <a:gd name="connsiteY7" fmla="*/ 77629 h 290036"/>
                <a:gd name="connsiteX8" fmla="*/ 368046 w 762571"/>
                <a:gd name="connsiteY8" fmla="*/ 145828 h 290036"/>
                <a:gd name="connsiteX9" fmla="*/ 391763 w 762571"/>
                <a:gd name="connsiteY9" fmla="*/ 145828 h 290036"/>
                <a:gd name="connsiteX10" fmla="*/ 459962 w 762571"/>
                <a:gd name="connsiteY10" fmla="*/ 77629 h 290036"/>
                <a:gd name="connsiteX11" fmla="*/ 459962 w 762571"/>
                <a:gd name="connsiteY11" fmla="*/ 61531 h 290036"/>
                <a:gd name="connsiteX12" fmla="*/ 421005 w 762571"/>
                <a:gd name="connsiteY12" fmla="*/ 0 h 290036"/>
                <a:gd name="connsiteX13" fmla="*/ 762571 w 762571"/>
                <a:gd name="connsiteY13" fmla="*/ 0 h 290036"/>
                <a:gd name="connsiteX14" fmla="*/ 762571 w 762571"/>
                <a:gd name="connsiteY14" fmla="*/ 290036 h 2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2571" h="290036">
                  <a:moveTo>
                    <a:pt x="762476" y="290036"/>
                  </a:moveTo>
                  <a:lnTo>
                    <a:pt x="70009" y="290036"/>
                  </a:lnTo>
                  <a:cubicBezTo>
                    <a:pt x="31528" y="290036"/>
                    <a:pt x="0" y="258509"/>
                    <a:pt x="0" y="220028"/>
                  </a:cubicBezTo>
                  <a:lnTo>
                    <a:pt x="0" y="70009"/>
                  </a:lnTo>
                  <a:cubicBezTo>
                    <a:pt x="0" y="31528"/>
                    <a:pt x="31528" y="0"/>
                    <a:pt x="70009" y="0"/>
                  </a:cubicBezTo>
                  <a:lnTo>
                    <a:pt x="208216" y="0"/>
                  </a:lnTo>
                  <a:cubicBezTo>
                    <a:pt x="268224" y="1143"/>
                    <a:pt x="299847" y="34480"/>
                    <a:pt x="299847" y="61531"/>
                  </a:cubicBezTo>
                  <a:lnTo>
                    <a:pt x="299847" y="77629"/>
                  </a:lnTo>
                  <a:cubicBezTo>
                    <a:pt x="299847" y="115157"/>
                    <a:pt x="330517" y="145828"/>
                    <a:pt x="368046" y="145828"/>
                  </a:cubicBezTo>
                  <a:lnTo>
                    <a:pt x="391763" y="145828"/>
                  </a:lnTo>
                  <a:cubicBezTo>
                    <a:pt x="429292" y="145828"/>
                    <a:pt x="459962" y="115157"/>
                    <a:pt x="459962" y="77629"/>
                  </a:cubicBezTo>
                  <a:lnTo>
                    <a:pt x="459962" y="61531"/>
                  </a:lnTo>
                  <a:cubicBezTo>
                    <a:pt x="459962" y="34480"/>
                    <a:pt x="443960" y="10954"/>
                    <a:pt x="421005" y="0"/>
                  </a:cubicBezTo>
                  <a:lnTo>
                    <a:pt x="762571" y="0"/>
                  </a:lnTo>
                  <a:lnTo>
                    <a:pt x="762571" y="290036"/>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6" name="Freeform: Shape 55">
              <a:extLst>
                <a:ext uri="{FF2B5EF4-FFF2-40B4-BE49-F238E27FC236}">
                  <a16:creationId xmlns:a16="http://schemas.microsoft.com/office/drawing/2014/main" id="{C571C796-8B69-4936-B63A-27F4F20276CF}"/>
                </a:ext>
              </a:extLst>
            </p:cNvPr>
            <p:cNvSpPr/>
            <p:nvPr/>
          </p:nvSpPr>
          <p:spPr>
            <a:xfrm>
              <a:off x="4752787" y="2078719"/>
              <a:ext cx="676764" cy="280797"/>
            </a:xfrm>
            <a:custGeom>
              <a:avLst/>
              <a:gdLst>
                <a:gd name="connsiteX0" fmla="*/ 676764 w 676764"/>
                <a:gd name="connsiteY0" fmla="*/ 63056 h 280797"/>
                <a:gd name="connsiteX1" fmla="*/ 676764 w 676764"/>
                <a:gd name="connsiteY1" fmla="*/ 75914 h 280797"/>
                <a:gd name="connsiteX2" fmla="*/ 676764 w 676764"/>
                <a:gd name="connsiteY2" fmla="*/ 84106 h 280797"/>
                <a:gd name="connsiteX3" fmla="*/ 616281 w 676764"/>
                <a:gd name="connsiteY3" fmla="*/ 144590 h 280797"/>
                <a:gd name="connsiteX4" fmla="*/ 526174 w 676764"/>
                <a:gd name="connsiteY4" fmla="*/ 144590 h 280797"/>
                <a:gd name="connsiteX5" fmla="*/ 526174 w 676764"/>
                <a:gd name="connsiteY5" fmla="*/ 220313 h 280797"/>
                <a:gd name="connsiteX6" fmla="*/ 465691 w 676764"/>
                <a:gd name="connsiteY6" fmla="*/ 280797 h 280797"/>
                <a:gd name="connsiteX7" fmla="*/ 227566 w 676764"/>
                <a:gd name="connsiteY7" fmla="*/ 280797 h 280797"/>
                <a:gd name="connsiteX8" fmla="*/ 227566 w 676764"/>
                <a:gd name="connsiteY8" fmla="*/ 205073 h 280797"/>
                <a:gd name="connsiteX9" fmla="*/ 167082 w 676764"/>
                <a:gd name="connsiteY9" fmla="*/ 144590 h 280797"/>
                <a:gd name="connsiteX10" fmla="*/ 7348 w 676764"/>
                <a:gd name="connsiteY10" fmla="*/ 144590 h 280797"/>
                <a:gd name="connsiteX11" fmla="*/ 67832 w 676764"/>
                <a:gd name="connsiteY11" fmla="*/ 84106 h 280797"/>
                <a:gd name="connsiteX12" fmla="*/ 67832 w 676764"/>
                <a:gd name="connsiteY12" fmla="*/ 63056 h 280797"/>
                <a:gd name="connsiteX13" fmla="*/ 7348 w 676764"/>
                <a:gd name="connsiteY13" fmla="*/ 2572 h 280797"/>
                <a:gd name="connsiteX14" fmla="*/ 96502 w 676764"/>
                <a:gd name="connsiteY14" fmla="*/ 1905 h 280797"/>
                <a:gd name="connsiteX15" fmla="*/ 96502 w 676764"/>
                <a:gd name="connsiteY15" fmla="*/ 0 h 280797"/>
                <a:gd name="connsiteX16" fmla="*/ 465691 w 676764"/>
                <a:gd name="connsiteY16" fmla="*/ 0 h 280797"/>
                <a:gd name="connsiteX17" fmla="*/ 676764 w 676764"/>
                <a:gd name="connsiteY17" fmla="*/ 0 h 280797"/>
                <a:gd name="connsiteX18" fmla="*/ 676764 w 676764"/>
                <a:gd name="connsiteY18" fmla="*/ 63056 h 280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76764" h="280797">
                  <a:moveTo>
                    <a:pt x="676764" y="63056"/>
                  </a:moveTo>
                  <a:lnTo>
                    <a:pt x="676764" y="75914"/>
                  </a:lnTo>
                  <a:lnTo>
                    <a:pt x="676764" y="84106"/>
                  </a:lnTo>
                  <a:cubicBezTo>
                    <a:pt x="676764" y="117348"/>
                    <a:pt x="649523" y="144590"/>
                    <a:pt x="616281" y="144590"/>
                  </a:cubicBezTo>
                  <a:lnTo>
                    <a:pt x="526174" y="144590"/>
                  </a:lnTo>
                  <a:lnTo>
                    <a:pt x="526174" y="220313"/>
                  </a:lnTo>
                  <a:cubicBezTo>
                    <a:pt x="526174" y="253556"/>
                    <a:pt x="498933" y="280797"/>
                    <a:pt x="465691" y="280797"/>
                  </a:cubicBezTo>
                  <a:lnTo>
                    <a:pt x="227566" y="280797"/>
                  </a:lnTo>
                  <a:lnTo>
                    <a:pt x="227566" y="205073"/>
                  </a:lnTo>
                  <a:cubicBezTo>
                    <a:pt x="227566" y="171831"/>
                    <a:pt x="200324" y="144590"/>
                    <a:pt x="167082" y="144590"/>
                  </a:cubicBezTo>
                  <a:lnTo>
                    <a:pt x="7348" y="144590"/>
                  </a:lnTo>
                  <a:cubicBezTo>
                    <a:pt x="40590" y="144590"/>
                    <a:pt x="67832" y="117443"/>
                    <a:pt x="67832" y="84106"/>
                  </a:cubicBezTo>
                  <a:lnTo>
                    <a:pt x="67832" y="63056"/>
                  </a:lnTo>
                  <a:cubicBezTo>
                    <a:pt x="67832" y="29813"/>
                    <a:pt x="40590" y="2572"/>
                    <a:pt x="7348" y="2572"/>
                  </a:cubicBezTo>
                  <a:cubicBezTo>
                    <a:pt x="-18370" y="2572"/>
                    <a:pt x="26302" y="2286"/>
                    <a:pt x="96502" y="1905"/>
                  </a:cubicBezTo>
                  <a:lnTo>
                    <a:pt x="96502" y="0"/>
                  </a:lnTo>
                  <a:lnTo>
                    <a:pt x="465691" y="0"/>
                  </a:lnTo>
                  <a:lnTo>
                    <a:pt x="676764" y="0"/>
                  </a:lnTo>
                  <a:lnTo>
                    <a:pt x="676764" y="63056"/>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7" name="Freeform: Shape 56">
              <a:extLst>
                <a:ext uri="{FF2B5EF4-FFF2-40B4-BE49-F238E27FC236}">
                  <a16:creationId xmlns:a16="http://schemas.microsoft.com/office/drawing/2014/main" id="{C676FCF2-775F-4A3D-8729-11E65B2EFB80}"/>
                </a:ext>
              </a:extLst>
            </p:cNvPr>
            <p:cNvSpPr/>
            <p:nvPr/>
          </p:nvSpPr>
          <p:spPr>
            <a:xfrm>
              <a:off x="4480672" y="2223214"/>
              <a:ext cx="495776" cy="136207"/>
            </a:xfrm>
            <a:custGeom>
              <a:avLst/>
              <a:gdLst>
                <a:gd name="connsiteX0" fmla="*/ 495776 w 495776"/>
                <a:gd name="connsiteY0" fmla="*/ 136208 h 136207"/>
                <a:gd name="connsiteX1" fmla="*/ 495776 w 495776"/>
                <a:gd name="connsiteY1" fmla="*/ 60484 h 136207"/>
                <a:gd name="connsiteX2" fmla="*/ 435292 w 495776"/>
                <a:gd name="connsiteY2" fmla="*/ 0 h 136207"/>
                <a:gd name="connsiteX3" fmla="*/ 89630 w 495776"/>
                <a:gd name="connsiteY3" fmla="*/ 0 h 136207"/>
                <a:gd name="connsiteX4" fmla="*/ 29146 w 495776"/>
                <a:gd name="connsiteY4" fmla="*/ 60484 h 136207"/>
                <a:gd name="connsiteX5" fmla="*/ 29146 w 495776"/>
                <a:gd name="connsiteY5" fmla="*/ 73914 h 136207"/>
                <a:gd name="connsiteX6" fmla="*/ 0 w 495776"/>
                <a:gd name="connsiteY6" fmla="*/ 136208 h 136207"/>
                <a:gd name="connsiteX7" fmla="*/ 495776 w 495776"/>
                <a:gd name="connsiteY7" fmla="*/ 136208 h 13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776" h="136207">
                  <a:moveTo>
                    <a:pt x="495776" y="136208"/>
                  </a:moveTo>
                  <a:lnTo>
                    <a:pt x="495776" y="60484"/>
                  </a:lnTo>
                  <a:cubicBezTo>
                    <a:pt x="495776" y="27242"/>
                    <a:pt x="468534" y="0"/>
                    <a:pt x="435292" y="0"/>
                  </a:cubicBezTo>
                  <a:lnTo>
                    <a:pt x="89630" y="0"/>
                  </a:lnTo>
                  <a:cubicBezTo>
                    <a:pt x="56388" y="0"/>
                    <a:pt x="29146" y="27242"/>
                    <a:pt x="29146" y="60484"/>
                  </a:cubicBezTo>
                  <a:lnTo>
                    <a:pt x="29146" y="73914"/>
                  </a:lnTo>
                  <a:cubicBezTo>
                    <a:pt x="29146" y="98870"/>
                    <a:pt x="17907" y="121253"/>
                    <a:pt x="0" y="136208"/>
                  </a:cubicBezTo>
                  <a:lnTo>
                    <a:pt x="495776" y="136208"/>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8" name="Freeform: Shape 57">
              <a:extLst>
                <a:ext uri="{FF2B5EF4-FFF2-40B4-BE49-F238E27FC236}">
                  <a16:creationId xmlns:a16="http://schemas.microsoft.com/office/drawing/2014/main" id="{253A0B2D-D91E-4896-B386-3D9AC0CC746E}"/>
                </a:ext>
              </a:extLst>
            </p:cNvPr>
            <p:cNvSpPr/>
            <p:nvPr/>
          </p:nvSpPr>
          <p:spPr>
            <a:xfrm>
              <a:off x="3380820" y="2942637"/>
              <a:ext cx="1117568" cy="468344"/>
            </a:xfrm>
            <a:custGeom>
              <a:avLst/>
              <a:gdLst>
                <a:gd name="connsiteX0" fmla="*/ 1117568 w 1117568"/>
                <a:gd name="connsiteY0" fmla="*/ 208883 h 468344"/>
                <a:gd name="connsiteX1" fmla="*/ 1117568 w 1117568"/>
                <a:gd name="connsiteY1" fmla="*/ 303943 h 468344"/>
                <a:gd name="connsiteX2" fmla="*/ 1047559 w 1117568"/>
                <a:gd name="connsiteY2" fmla="*/ 303276 h 468344"/>
                <a:gd name="connsiteX3" fmla="*/ 1041273 w 1117568"/>
                <a:gd name="connsiteY3" fmla="*/ 303276 h 468344"/>
                <a:gd name="connsiteX4" fmla="*/ 960310 w 1117568"/>
                <a:gd name="connsiteY4" fmla="*/ 384238 h 468344"/>
                <a:gd name="connsiteX5" fmla="*/ 960310 w 1117568"/>
                <a:gd name="connsiteY5" fmla="*/ 398335 h 468344"/>
                <a:gd name="connsiteX6" fmla="*/ 890302 w 1117568"/>
                <a:gd name="connsiteY6" fmla="*/ 468344 h 468344"/>
                <a:gd name="connsiteX7" fmla="*/ 323088 w 1117568"/>
                <a:gd name="connsiteY7" fmla="*/ 468344 h 468344"/>
                <a:gd name="connsiteX8" fmla="*/ 322421 w 1117568"/>
                <a:gd name="connsiteY8" fmla="*/ 398335 h 468344"/>
                <a:gd name="connsiteX9" fmla="*/ 322421 w 1117568"/>
                <a:gd name="connsiteY9" fmla="*/ 384238 h 468344"/>
                <a:gd name="connsiteX10" fmla="*/ 241459 w 1117568"/>
                <a:gd name="connsiteY10" fmla="*/ 303276 h 468344"/>
                <a:gd name="connsiteX11" fmla="*/ 224695 w 1117568"/>
                <a:gd name="connsiteY11" fmla="*/ 303276 h 468344"/>
                <a:gd name="connsiteX12" fmla="*/ 154876 w 1117568"/>
                <a:gd name="connsiteY12" fmla="*/ 238887 h 468344"/>
                <a:gd name="connsiteX13" fmla="*/ 74104 w 1117568"/>
                <a:gd name="connsiteY13" fmla="*/ 164401 h 468344"/>
                <a:gd name="connsiteX14" fmla="*/ 70009 w 1117568"/>
                <a:gd name="connsiteY14" fmla="*/ 164401 h 468344"/>
                <a:gd name="connsiteX15" fmla="*/ 0 w 1117568"/>
                <a:gd name="connsiteY15" fmla="*/ 94393 h 468344"/>
                <a:gd name="connsiteX16" fmla="*/ 0 w 1117568"/>
                <a:gd name="connsiteY16" fmla="*/ 70009 h 468344"/>
                <a:gd name="connsiteX17" fmla="*/ 70009 w 1117568"/>
                <a:gd name="connsiteY17" fmla="*/ 0 h 468344"/>
                <a:gd name="connsiteX18" fmla="*/ 403003 w 1117568"/>
                <a:gd name="connsiteY18" fmla="*/ 0 h 468344"/>
                <a:gd name="connsiteX19" fmla="*/ 452533 w 1117568"/>
                <a:gd name="connsiteY19" fmla="*/ 0 h 468344"/>
                <a:gd name="connsiteX20" fmla="*/ 567880 w 1117568"/>
                <a:gd name="connsiteY20" fmla="*/ 0 h 468344"/>
                <a:gd name="connsiteX21" fmla="*/ 637699 w 1117568"/>
                <a:gd name="connsiteY21" fmla="*/ 64389 h 468344"/>
                <a:gd name="connsiteX22" fmla="*/ 718471 w 1117568"/>
                <a:gd name="connsiteY22" fmla="*/ 138874 h 468344"/>
                <a:gd name="connsiteX23" fmla="*/ 1047655 w 1117568"/>
                <a:gd name="connsiteY23" fmla="*/ 138874 h 468344"/>
                <a:gd name="connsiteX24" fmla="*/ 1117568 w 1117568"/>
                <a:gd name="connsiteY24" fmla="*/ 208883 h 46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7568" h="468344">
                  <a:moveTo>
                    <a:pt x="1117568" y="208883"/>
                  </a:moveTo>
                  <a:lnTo>
                    <a:pt x="1117568" y="303943"/>
                  </a:lnTo>
                  <a:lnTo>
                    <a:pt x="1047559" y="303276"/>
                  </a:lnTo>
                  <a:lnTo>
                    <a:pt x="1041273" y="303276"/>
                  </a:lnTo>
                  <a:cubicBezTo>
                    <a:pt x="996696" y="303276"/>
                    <a:pt x="960310" y="339662"/>
                    <a:pt x="960310" y="384238"/>
                  </a:cubicBezTo>
                  <a:lnTo>
                    <a:pt x="960310" y="398335"/>
                  </a:lnTo>
                  <a:cubicBezTo>
                    <a:pt x="960310" y="436816"/>
                    <a:pt x="928783" y="468344"/>
                    <a:pt x="890302" y="468344"/>
                  </a:cubicBezTo>
                  <a:lnTo>
                    <a:pt x="323088" y="468344"/>
                  </a:lnTo>
                  <a:lnTo>
                    <a:pt x="322421" y="398335"/>
                  </a:lnTo>
                  <a:lnTo>
                    <a:pt x="322421" y="384238"/>
                  </a:lnTo>
                  <a:cubicBezTo>
                    <a:pt x="322421" y="339662"/>
                    <a:pt x="286036" y="303276"/>
                    <a:pt x="241459" y="303276"/>
                  </a:cubicBezTo>
                  <a:lnTo>
                    <a:pt x="224695" y="303276"/>
                  </a:lnTo>
                  <a:cubicBezTo>
                    <a:pt x="188023" y="303276"/>
                    <a:pt x="157734" y="274796"/>
                    <a:pt x="154876" y="238887"/>
                  </a:cubicBezTo>
                  <a:cubicBezTo>
                    <a:pt x="151447" y="196691"/>
                    <a:pt x="116491" y="164401"/>
                    <a:pt x="74104" y="164401"/>
                  </a:cubicBezTo>
                  <a:lnTo>
                    <a:pt x="70009" y="164401"/>
                  </a:lnTo>
                  <a:cubicBezTo>
                    <a:pt x="31528" y="164401"/>
                    <a:pt x="0" y="132874"/>
                    <a:pt x="0" y="94393"/>
                  </a:cubicBezTo>
                  <a:lnTo>
                    <a:pt x="0" y="70009"/>
                  </a:lnTo>
                  <a:cubicBezTo>
                    <a:pt x="0" y="31528"/>
                    <a:pt x="31528" y="0"/>
                    <a:pt x="70009" y="0"/>
                  </a:cubicBezTo>
                  <a:lnTo>
                    <a:pt x="403003" y="0"/>
                  </a:lnTo>
                  <a:lnTo>
                    <a:pt x="452533" y="0"/>
                  </a:lnTo>
                  <a:lnTo>
                    <a:pt x="567880" y="0"/>
                  </a:lnTo>
                  <a:cubicBezTo>
                    <a:pt x="604456" y="0"/>
                    <a:pt x="634841" y="28480"/>
                    <a:pt x="637699" y="64389"/>
                  </a:cubicBezTo>
                  <a:cubicBezTo>
                    <a:pt x="641128" y="106585"/>
                    <a:pt x="676084" y="138874"/>
                    <a:pt x="718471" y="138874"/>
                  </a:cubicBezTo>
                  <a:lnTo>
                    <a:pt x="1047655" y="138874"/>
                  </a:lnTo>
                  <a:cubicBezTo>
                    <a:pt x="1086040" y="138874"/>
                    <a:pt x="1117568" y="170402"/>
                    <a:pt x="1117568" y="208883"/>
                  </a:cubicBezTo>
                  <a:close/>
                </a:path>
              </a:pathLst>
            </a:custGeom>
            <a:solidFill>
              <a:srgbClr val="008500"/>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9" name="Freeform: Shape 58">
              <a:extLst>
                <a:ext uri="{FF2B5EF4-FFF2-40B4-BE49-F238E27FC236}">
                  <a16:creationId xmlns:a16="http://schemas.microsoft.com/office/drawing/2014/main" id="{920C3BC4-2158-4F82-BBE0-EB01033E43A5}"/>
                </a:ext>
              </a:extLst>
            </p:cNvPr>
            <p:cNvSpPr/>
            <p:nvPr/>
          </p:nvSpPr>
          <p:spPr>
            <a:xfrm>
              <a:off x="4183110" y="3246961"/>
              <a:ext cx="781336" cy="280130"/>
            </a:xfrm>
            <a:custGeom>
              <a:avLst/>
              <a:gdLst>
                <a:gd name="connsiteX0" fmla="*/ 0 w 781336"/>
                <a:gd name="connsiteY0" fmla="*/ 164116 h 280130"/>
                <a:gd name="connsiteX1" fmla="*/ 0 w 781336"/>
                <a:gd name="connsiteY1" fmla="*/ 280130 h 280130"/>
                <a:gd name="connsiteX2" fmla="*/ 241363 w 781336"/>
                <a:gd name="connsiteY2" fmla="*/ 280130 h 280130"/>
                <a:gd name="connsiteX3" fmla="*/ 290894 w 781336"/>
                <a:gd name="connsiteY3" fmla="*/ 280130 h 280130"/>
                <a:gd name="connsiteX4" fmla="*/ 406241 w 781336"/>
                <a:gd name="connsiteY4" fmla="*/ 280130 h 280130"/>
                <a:gd name="connsiteX5" fmla="*/ 476060 w 781336"/>
                <a:gd name="connsiteY5" fmla="*/ 215741 h 280130"/>
                <a:gd name="connsiteX6" fmla="*/ 556832 w 781336"/>
                <a:gd name="connsiteY6" fmla="*/ 141256 h 280130"/>
                <a:gd name="connsiteX7" fmla="*/ 781336 w 781336"/>
                <a:gd name="connsiteY7" fmla="*/ 141256 h 280130"/>
                <a:gd name="connsiteX8" fmla="*/ 781336 w 781336"/>
                <a:gd name="connsiteY8" fmla="*/ 1524 h 280130"/>
                <a:gd name="connsiteX9" fmla="*/ 530162 w 781336"/>
                <a:gd name="connsiteY9" fmla="*/ 1524 h 280130"/>
                <a:gd name="connsiteX10" fmla="*/ 223647 w 781336"/>
                <a:gd name="connsiteY10" fmla="*/ 0 h 280130"/>
                <a:gd name="connsiteX11" fmla="*/ 157925 w 781336"/>
                <a:gd name="connsiteY11" fmla="*/ 80010 h 280130"/>
                <a:gd name="connsiteX12" fmla="*/ 157925 w 781336"/>
                <a:gd name="connsiteY12" fmla="*/ 94107 h 280130"/>
                <a:gd name="connsiteX13" fmla="*/ 87916 w 781336"/>
                <a:gd name="connsiteY13" fmla="*/ 164116 h 280130"/>
                <a:gd name="connsiteX14" fmla="*/ 0 w 781336"/>
                <a:gd name="connsiteY14" fmla="*/ 164116 h 28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1336" h="280130">
                  <a:moveTo>
                    <a:pt x="0" y="164116"/>
                  </a:moveTo>
                  <a:lnTo>
                    <a:pt x="0" y="280130"/>
                  </a:lnTo>
                  <a:lnTo>
                    <a:pt x="241363" y="280130"/>
                  </a:lnTo>
                  <a:lnTo>
                    <a:pt x="290894" y="280130"/>
                  </a:lnTo>
                  <a:lnTo>
                    <a:pt x="406241" y="280130"/>
                  </a:lnTo>
                  <a:cubicBezTo>
                    <a:pt x="442817" y="280130"/>
                    <a:pt x="473202" y="251651"/>
                    <a:pt x="476060" y="215741"/>
                  </a:cubicBezTo>
                  <a:cubicBezTo>
                    <a:pt x="479488" y="173546"/>
                    <a:pt x="514445" y="141256"/>
                    <a:pt x="556832" y="141256"/>
                  </a:cubicBezTo>
                  <a:lnTo>
                    <a:pt x="781336" y="141256"/>
                  </a:lnTo>
                  <a:lnTo>
                    <a:pt x="781336" y="1524"/>
                  </a:lnTo>
                  <a:lnTo>
                    <a:pt x="530162" y="1524"/>
                  </a:lnTo>
                  <a:lnTo>
                    <a:pt x="223647" y="0"/>
                  </a:lnTo>
                  <a:cubicBezTo>
                    <a:pt x="188500" y="8858"/>
                    <a:pt x="157925" y="42196"/>
                    <a:pt x="157925" y="80010"/>
                  </a:cubicBezTo>
                  <a:lnTo>
                    <a:pt x="157925" y="94107"/>
                  </a:lnTo>
                  <a:cubicBezTo>
                    <a:pt x="157925" y="132588"/>
                    <a:pt x="126397" y="164116"/>
                    <a:pt x="87916" y="164116"/>
                  </a:cubicBezTo>
                  <a:lnTo>
                    <a:pt x="0" y="164116"/>
                  </a:lnTo>
                  <a:close/>
                </a:path>
              </a:pathLst>
            </a:custGeom>
            <a:solidFill>
              <a:srgbClr val="008500"/>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0" name="Freeform: Shape 59">
              <a:extLst>
                <a:ext uri="{FF2B5EF4-FFF2-40B4-BE49-F238E27FC236}">
                  <a16:creationId xmlns:a16="http://schemas.microsoft.com/office/drawing/2014/main" id="{35E19AFD-494D-4938-8F98-C38681BD1EA2}"/>
                </a:ext>
              </a:extLst>
            </p:cNvPr>
            <p:cNvSpPr/>
            <p:nvPr/>
          </p:nvSpPr>
          <p:spPr>
            <a:xfrm>
              <a:off x="3700479" y="2359612"/>
              <a:ext cx="1578101" cy="888872"/>
            </a:xfrm>
            <a:custGeom>
              <a:avLst/>
              <a:gdLst>
                <a:gd name="connsiteX0" fmla="*/ 1423702 w 1578101"/>
                <a:gd name="connsiteY0" fmla="*/ 828389 h 888872"/>
                <a:gd name="connsiteX1" fmla="*/ 1363218 w 1578101"/>
                <a:gd name="connsiteY1" fmla="*/ 888873 h 888872"/>
                <a:gd name="connsiteX2" fmla="*/ 1012793 w 1578101"/>
                <a:gd name="connsiteY2" fmla="*/ 888873 h 888872"/>
                <a:gd name="connsiteX3" fmla="*/ 797909 w 1578101"/>
                <a:gd name="connsiteY3" fmla="*/ 887063 h 888872"/>
                <a:gd name="connsiteX4" fmla="*/ 797909 w 1578101"/>
                <a:gd name="connsiteY4" fmla="*/ 792004 h 888872"/>
                <a:gd name="connsiteX5" fmla="*/ 727900 w 1578101"/>
                <a:gd name="connsiteY5" fmla="*/ 721995 h 888872"/>
                <a:gd name="connsiteX6" fmla="*/ 398716 w 1578101"/>
                <a:gd name="connsiteY6" fmla="*/ 721995 h 888872"/>
                <a:gd name="connsiteX7" fmla="*/ 317945 w 1578101"/>
                <a:gd name="connsiteY7" fmla="*/ 647509 h 888872"/>
                <a:gd name="connsiteX8" fmla="*/ 248126 w 1578101"/>
                <a:gd name="connsiteY8" fmla="*/ 583120 h 888872"/>
                <a:gd name="connsiteX9" fmla="*/ 132683 w 1578101"/>
                <a:gd name="connsiteY9" fmla="*/ 583120 h 888872"/>
                <a:gd name="connsiteX10" fmla="*/ 83153 w 1578101"/>
                <a:gd name="connsiteY10" fmla="*/ 583120 h 888872"/>
                <a:gd name="connsiteX11" fmla="*/ 0 w 1578101"/>
                <a:gd name="connsiteY11" fmla="*/ 583120 h 888872"/>
                <a:gd name="connsiteX12" fmla="*/ 0 w 1578101"/>
                <a:gd name="connsiteY12" fmla="*/ 60484 h 888872"/>
                <a:gd name="connsiteX13" fmla="*/ 60484 w 1578101"/>
                <a:gd name="connsiteY13" fmla="*/ 0 h 888872"/>
                <a:gd name="connsiteX14" fmla="*/ 1420939 w 1578101"/>
                <a:gd name="connsiteY14" fmla="*/ 0 h 888872"/>
                <a:gd name="connsiteX15" fmla="*/ 1420939 w 1578101"/>
                <a:gd name="connsiteY15" fmla="*/ 338328 h 888872"/>
                <a:gd name="connsiteX16" fmla="*/ 1420939 w 1578101"/>
                <a:gd name="connsiteY16" fmla="*/ 390716 h 888872"/>
                <a:gd name="connsiteX17" fmla="*/ 1481423 w 1578101"/>
                <a:gd name="connsiteY17" fmla="*/ 451199 h 888872"/>
                <a:gd name="connsiteX18" fmla="*/ 1575721 w 1578101"/>
                <a:gd name="connsiteY18" fmla="*/ 451199 h 888872"/>
                <a:gd name="connsiteX19" fmla="*/ 1578102 w 1578101"/>
                <a:gd name="connsiteY19" fmla="*/ 729996 h 888872"/>
                <a:gd name="connsiteX20" fmla="*/ 1496282 w 1578101"/>
                <a:gd name="connsiteY20" fmla="*/ 729996 h 888872"/>
                <a:gd name="connsiteX21" fmla="*/ 1423797 w 1578101"/>
                <a:gd name="connsiteY21" fmla="*/ 797624 h 888872"/>
                <a:gd name="connsiteX22" fmla="*/ 1423702 w 1578101"/>
                <a:gd name="connsiteY22" fmla="*/ 828389 h 888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8101" h="888872">
                  <a:moveTo>
                    <a:pt x="1423702" y="828389"/>
                  </a:moveTo>
                  <a:cubicBezTo>
                    <a:pt x="1423511" y="861632"/>
                    <a:pt x="1396460" y="888873"/>
                    <a:pt x="1363218" y="888873"/>
                  </a:cubicBezTo>
                  <a:lnTo>
                    <a:pt x="1012793" y="888873"/>
                  </a:lnTo>
                  <a:lnTo>
                    <a:pt x="797909" y="887063"/>
                  </a:lnTo>
                  <a:lnTo>
                    <a:pt x="797909" y="792004"/>
                  </a:lnTo>
                  <a:cubicBezTo>
                    <a:pt x="797909" y="753523"/>
                    <a:pt x="766381" y="721995"/>
                    <a:pt x="727900" y="721995"/>
                  </a:cubicBezTo>
                  <a:lnTo>
                    <a:pt x="398716" y="721995"/>
                  </a:lnTo>
                  <a:cubicBezTo>
                    <a:pt x="356425" y="721995"/>
                    <a:pt x="321373" y="689705"/>
                    <a:pt x="317945" y="647509"/>
                  </a:cubicBezTo>
                  <a:cubicBezTo>
                    <a:pt x="315087" y="611600"/>
                    <a:pt x="284797" y="583120"/>
                    <a:pt x="248126" y="583120"/>
                  </a:cubicBezTo>
                  <a:lnTo>
                    <a:pt x="132683" y="583120"/>
                  </a:lnTo>
                  <a:lnTo>
                    <a:pt x="83153" y="583120"/>
                  </a:lnTo>
                  <a:lnTo>
                    <a:pt x="0" y="583120"/>
                  </a:lnTo>
                  <a:lnTo>
                    <a:pt x="0" y="60484"/>
                  </a:lnTo>
                  <a:cubicBezTo>
                    <a:pt x="0" y="27242"/>
                    <a:pt x="27241" y="0"/>
                    <a:pt x="60484" y="0"/>
                  </a:cubicBezTo>
                  <a:lnTo>
                    <a:pt x="1420939" y="0"/>
                  </a:lnTo>
                  <a:lnTo>
                    <a:pt x="1420939" y="338328"/>
                  </a:lnTo>
                  <a:lnTo>
                    <a:pt x="1420939" y="390716"/>
                  </a:lnTo>
                  <a:cubicBezTo>
                    <a:pt x="1420939" y="423958"/>
                    <a:pt x="1448181" y="451199"/>
                    <a:pt x="1481423" y="451199"/>
                  </a:cubicBezTo>
                  <a:lnTo>
                    <a:pt x="1575721" y="451199"/>
                  </a:lnTo>
                  <a:lnTo>
                    <a:pt x="1578102" y="729996"/>
                  </a:lnTo>
                  <a:lnTo>
                    <a:pt x="1496282" y="729996"/>
                  </a:lnTo>
                  <a:cubicBezTo>
                    <a:pt x="1457801" y="729996"/>
                    <a:pt x="1423988" y="759047"/>
                    <a:pt x="1423797" y="797624"/>
                  </a:cubicBezTo>
                  <a:lnTo>
                    <a:pt x="1423702" y="828389"/>
                  </a:lnTo>
                  <a:close/>
                </a:path>
              </a:pathLst>
            </a:custGeom>
            <a:solidFill>
              <a:srgbClr val="008500"/>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1" name="Freeform: Shape 60">
              <a:extLst>
                <a:ext uri="{FF2B5EF4-FFF2-40B4-BE49-F238E27FC236}">
                  <a16:creationId xmlns:a16="http://schemas.microsoft.com/office/drawing/2014/main" id="{64CE92B0-33BC-46FB-AEA9-9C5226902FD0}"/>
                </a:ext>
              </a:extLst>
            </p:cNvPr>
            <p:cNvSpPr/>
            <p:nvPr/>
          </p:nvSpPr>
          <p:spPr>
            <a:xfrm>
              <a:off x="2589388" y="2358278"/>
              <a:ext cx="1112234" cy="1175003"/>
            </a:xfrm>
            <a:custGeom>
              <a:avLst/>
              <a:gdLst>
                <a:gd name="connsiteX0" fmla="*/ 162115 w 1112234"/>
                <a:gd name="connsiteY0" fmla="*/ 371475 h 1175003"/>
                <a:gd name="connsiteX1" fmla="*/ 162115 w 1112234"/>
                <a:gd name="connsiteY1" fmla="*/ 164402 h 1175003"/>
                <a:gd name="connsiteX2" fmla="*/ 219837 w 1112234"/>
                <a:gd name="connsiteY2" fmla="*/ 164116 h 1175003"/>
                <a:gd name="connsiteX3" fmla="*/ 246412 w 1112234"/>
                <a:gd name="connsiteY3" fmla="*/ 164116 h 1175003"/>
                <a:gd name="connsiteX4" fmla="*/ 322802 w 1112234"/>
                <a:gd name="connsiteY4" fmla="*/ 87725 h 1175003"/>
                <a:gd name="connsiteX5" fmla="*/ 322802 w 1112234"/>
                <a:gd name="connsiteY5" fmla="*/ 69723 h 1175003"/>
                <a:gd name="connsiteX6" fmla="*/ 279844 w 1112234"/>
                <a:gd name="connsiteY6" fmla="*/ 1143 h 1175003"/>
                <a:gd name="connsiteX7" fmla="*/ 876872 w 1112234"/>
                <a:gd name="connsiteY7" fmla="*/ 0 h 1175003"/>
                <a:gd name="connsiteX8" fmla="*/ 948309 w 1112234"/>
                <a:gd name="connsiteY8" fmla="*/ 69723 h 1175003"/>
                <a:gd name="connsiteX9" fmla="*/ 948309 w 1112234"/>
                <a:gd name="connsiteY9" fmla="*/ 87725 h 1175003"/>
                <a:gd name="connsiteX10" fmla="*/ 1024699 w 1112234"/>
                <a:gd name="connsiteY10" fmla="*/ 164116 h 1175003"/>
                <a:gd name="connsiteX11" fmla="*/ 1051274 w 1112234"/>
                <a:gd name="connsiteY11" fmla="*/ 164116 h 1175003"/>
                <a:gd name="connsiteX12" fmla="*/ 1112234 w 1112234"/>
                <a:gd name="connsiteY12" fmla="*/ 133636 h 1175003"/>
                <a:gd name="connsiteX13" fmla="*/ 1112234 w 1112234"/>
                <a:gd name="connsiteY13" fmla="*/ 584263 h 1175003"/>
                <a:gd name="connsiteX14" fmla="*/ 861346 w 1112234"/>
                <a:gd name="connsiteY14" fmla="*/ 584263 h 1175003"/>
                <a:gd name="connsiteX15" fmla="*/ 791337 w 1112234"/>
                <a:gd name="connsiteY15" fmla="*/ 654272 h 1175003"/>
                <a:gd name="connsiteX16" fmla="*/ 791337 w 1112234"/>
                <a:gd name="connsiteY16" fmla="*/ 678656 h 1175003"/>
                <a:gd name="connsiteX17" fmla="*/ 861346 w 1112234"/>
                <a:gd name="connsiteY17" fmla="*/ 748665 h 1175003"/>
                <a:gd name="connsiteX18" fmla="*/ 865441 w 1112234"/>
                <a:gd name="connsiteY18" fmla="*/ 748665 h 1175003"/>
                <a:gd name="connsiteX19" fmla="*/ 946213 w 1112234"/>
                <a:gd name="connsiteY19" fmla="*/ 823150 h 1175003"/>
                <a:gd name="connsiteX20" fmla="*/ 1016032 w 1112234"/>
                <a:gd name="connsiteY20" fmla="*/ 887539 h 1175003"/>
                <a:gd name="connsiteX21" fmla="*/ 1032796 w 1112234"/>
                <a:gd name="connsiteY21" fmla="*/ 887539 h 1175003"/>
                <a:gd name="connsiteX22" fmla="*/ 1112234 w 1112234"/>
                <a:gd name="connsiteY22" fmla="*/ 952786 h 1175003"/>
                <a:gd name="connsiteX23" fmla="*/ 1112234 w 1112234"/>
                <a:gd name="connsiteY23" fmla="*/ 1103948 h 1175003"/>
                <a:gd name="connsiteX24" fmla="*/ 1042225 w 1112234"/>
                <a:gd name="connsiteY24" fmla="*/ 1173956 h 1175003"/>
                <a:gd name="connsiteX25" fmla="*/ 743236 w 1112234"/>
                <a:gd name="connsiteY25" fmla="*/ 1173956 h 1175003"/>
                <a:gd name="connsiteX26" fmla="*/ 735330 w 1112234"/>
                <a:gd name="connsiteY26" fmla="*/ 1174337 h 1175003"/>
                <a:gd name="connsiteX27" fmla="*/ 720757 w 1112234"/>
                <a:gd name="connsiteY27" fmla="*/ 1175004 h 1175003"/>
                <a:gd name="connsiteX28" fmla="*/ 162782 w 1112234"/>
                <a:gd name="connsiteY28" fmla="*/ 1175004 h 1175003"/>
                <a:gd name="connsiteX29" fmla="*/ 162782 w 1112234"/>
                <a:gd name="connsiteY29" fmla="*/ 1111853 h 1175003"/>
                <a:gd name="connsiteX30" fmla="*/ 81820 w 1112234"/>
                <a:gd name="connsiteY30" fmla="*/ 1030891 h 1175003"/>
                <a:gd name="connsiteX31" fmla="*/ 70009 w 1112234"/>
                <a:gd name="connsiteY31" fmla="*/ 1030891 h 1175003"/>
                <a:gd name="connsiteX32" fmla="*/ 0 w 1112234"/>
                <a:gd name="connsiteY32" fmla="*/ 960882 h 1175003"/>
                <a:gd name="connsiteX33" fmla="*/ 0 w 1112234"/>
                <a:gd name="connsiteY33" fmla="*/ 522446 h 1175003"/>
                <a:gd name="connsiteX34" fmla="*/ 70009 w 1112234"/>
                <a:gd name="connsiteY34" fmla="*/ 452438 h 1175003"/>
                <a:gd name="connsiteX35" fmla="*/ 81153 w 1112234"/>
                <a:gd name="connsiteY35" fmla="*/ 452438 h 1175003"/>
                <a:gd name="connsiteX36" fmla="*/ 162115 w 1112234"/>
                <a:gd name="connsiteY36" fmla="*/ 371475 h 1175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12234" h="1175003">
                  <a:moveTo>
                    <a:pt x="162115" y="371475"/>
                  </a:moveTo>
                  <a:lnTo>
                    <a:pt x="162115" y="164402"/>
                  </a:lnTo>
                  <a:lnTo>
                    <a:pt x="219837" y="164116"/>
                  </a:lnTo>
                  <a:lnTo>
                    <a:pt x="246412" y="164116"/>
                  </a:lnTo>
                  <a:cubicBezTo>
                    <a:pt x="288417" y="164116"/>
                    <a:pt x="322802" y="129730"/>
                    <a:pt x="322802" y="87725"/>
                  </a:cubicBezTo>
                  <a:lnTo>
                    <a:pt x="322802" y="69723"/>
                  </a:lnTo>
                  <a:cubicBezTo>
                    <a:pt x="322802" y="39719"/>
                    <a:pt x="305181" y="13621"/>
                    <a:pt x="279844" y="1143"/>
                  </a:cubicBezTo>
                  <a:cubicBezTo>
                    <a:pt x="462439" y="1143"/>
                    <a:pt x="695897" y="0"/>
                    <a:pt x="876872" y="0"/>
                  </a:cubicBezTo>
                  <a:cubicBezTo>
                    <a:pt x="939736" y="1524"/>
                    <a:pt x="948309" y="38767"/>
                    <a:pt x="948309" y="69723"/>
                  </a:cubicBezTo>
                  <a:lnTo>
                    <a:pt x="948309" y="87725"/>
                  </a:lnTo>
                  <a:cubicBezTo>
                    <a:pt x="948309" y="129730"/>
                    <a:pt x="982694" y="164116"/>
                    <a:pt x="1024699" y="164116"/>
                  </a:cubicBezTo>
                  <a:lnTo>
                    <a:pt x="1051274" y="164116"/>
                  </a:lnTo>
                  <a:cubicBezTo>
                    <a:pt x="1076134" y="164116"/>
                    <a:pt x="1098232" y="152114"/>
                    <a:pt x="1112234" y="133636"/>
                  </a:cubicBezTo>
                  <a:lnTo>
                    <a:pt x="1112234" y="584263"/>
                  </a:lnTo>
                  <a:lnTo>
                    <a:pt x="861346" y="584263"/>
                  </a:lnTo>
                  <a:cubicBezTo>
                    <a:pt x="822865" y="584263"/>
                    <a:pt x="791337" y="615791"/>
                    <a:pt x="791337" y="654272"/>
                  </a:cubicBezTo>
                  <a:lnTo>
                    <a:pt x="791337" y="678656"/>
                  </a:lnTo>
                  <a:cubicBezTo>
                    <a:pt x="791337" y="717137"/>
                    <a:pt x="822865" y="748665"/>
                    <a:pt x="861346" y="748665"/>
                  </a:cubicBezTo>
                  <a:lnTo>
                    <a:pt x="865441" y="748665"/>
                  </a:lnTo>
                  <a:cubicBezTo>
                    <a:pt x="907828" y="748665"/>
                    <a:pt x="942784" y="780955"/>
                    <a:pt x="946213" y="823150"/>
                  </a:cubicBezTo>
                  <a:cubicBezTo>
                    <a:pt x="949071" y="859060"/>
                    <a:pt x="979360" y="887539"/>
                    <a:pt x="1016032" y="887539"/>
                  </a:cubicBezTo>
                  <a:lnTo>
                    <a:pt x="1032796" y="887539"/>
                  </a:lnTo>
                  <a:cubicBezTo>
                    <a:pt x="1072039" y="887539"/>
                    <a:pt x="1104900" y="915638"/>
                    <a:pt x="1112234" y="952786"/>
                  </a:cubicBezTo>
                  <a:lnTo>
                    <a:pt x="1112234" y="1103948"/>
                  </a:lnTo>
                  <a:cubicBezTo>
                    <a:pt x="1112234" y="1142429"/>
                    <a:pt x="1080706" y="1173956"/>
                    <a:pt x="1042225" y="1173956"/>
                  </a:cubicBezTo>
                  <a:lnTo>
                    <a:pt x="743236" y="1173956"/>
                  </a:lnTo>
                  <a:cubicBezTo>
                    <a:pt x="740473" y="1173956"/>
                    <a:pt x="738092" y="1174052"/>
                    <a:pt x="735330" y="1174337"/>
                  </a:cubicBezTo>
                  <a:cubicBezTo>
                    <a:pt x="730567" y="1174814"/>
                    <a:pt x="725710" y="1175004"/>
                    <a:pt x="720757" y="1175004"/>
                  </a:cubicBezTo>
                  <a:lnTo>
                    <a:pt x="162782" y="1175004"/>
                  </a:lnTo>
                  <a:lnTo>
                    <a:pt x="162782" y="1111853"/>
                  </a:lnTo>
                  <a:cubicBezTo>
                    <a:pt x="162782" y="1067276"/>
                    <a:pt x="126397" y="1030891"/>
                    <a:pt x="81820" y="1030891"/>
                  </a:cubicBezTo>
                  <a:lnTo>
                    <a:pt x="70009" y="1030891"/>
                  </a:lnTo>
                  <a:cubicBezTo>
                    <a:pt x="31528" y="1030891"/>
                    <a:pt x="0" y="999363"/>
                    <a:pt x="0" y="960882"/>
                  </a:cubicBezTo>
                  <a:lnTo>
                    <a:pt x="0" y="522446"/>
                  </a:lnTo>
                  <a:cubicBezTo>
                    <a:pt x="0" y="483965"/>
                    <a:pt x="31528" y="452438"/>
                    <a:pt x="70009" y="452438"/>
                  </a:cubicBezTo>
                  <a:lnTo>
                    <a:pt x="81153" y="452438"/>
                  </a:lnTo>
                  <a:cubicBezTo>
                    <a:pt x="125730" y="452438"/>
                    <a:pt x="162115" y="416052"/>
                    <a:pt x="162115" y="371475"/>
                  </a:cubicBezTo>
                  <a:close/>
                </a:path>
              </a:pathLst>
            </a:custGeom>
            <a:solidFill>
              <a:srgbClr val="008500"/>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2" name="Freeform: Shape 61">
              <a:extLst>
                <a:ext uri="{FF2B5EF4-FFF2-40B4-BE49-F238E27FC236}">
                  <a16:creationId xmlns:a16="http://schemas.microsoft.com/office/drawing/2014/main" id="{E4FD333E-88CB-4269-835A-6B4177A5E00F}"/>
                </a:ext>
              </a:extLst>
            </p:cNvPr>
            <p:cNvSpPr/>
            <p:nvPr/>
          </p:nvSpPr>
          <p:spPr>
            <a:xfrm>
              <a:off x="2763124" y="1790874"/>
              <a:ext cx="304800" cy="536924"/>
            </a:xfrm>
            <a:custGeom>
              <a:avLst/>
              <a:gdLst>
                <a:gd name="connsiteX0" fmla="*/ 303657 w 304800"/>
                <a:gd name="connsiteY0" fmla="*/ 536639 h 536924"/>
                <a:gd name="connsiteX1" fmla="*/ 304800 w 304800"/>
                <a:gd name="connsiteY1" fmla="*/ 57626 h 536924"/>
                <a:gd name="connsiteX2" fmla="*/ 247174 w 304800"/>
                <a:gd name="connsiteY2" fmla="*/ 0 h 536924"/>
                <a:gd name="connsiteX3" fmla="*/ 227076 w 304800"/>
                <a:gd name="connsiteY3" fmla="*/ 0 h 536924"/>
                <a:gd name="connsiteX4" fmla="*/ 169450 w 304800"/>
                <a:gd name="connsiteY4" fmla="*/ 57626 h 536924"/>
                <a:gd name="connsiteX5" fmla="*/ 169450 w 304800"/>
                <a:gd name="connsiteY5" fmla="*/ 66866 h 536924"/>
                <a:gd name="connsiteX6" fmla="*/ 88487 w 304800"/>
                <a:gd name="connsiteY6" fmla="*/ 147828 h 536924"/>
                <a:gd name="connsiteX7" fmla="*/ 76390 w 304800"/>
                <a:gd name="connsiteY7" fmla="*/ 147828 h 536924"/>
                <a:gd name="connsiteX8" fmla="*/ 0 w 304800"/>
                <a:gd name="connsiteY8" fmla="*/ 224219 h 536924"/>
                <a:gd name="connsiteX9" fmla="*/ 0 w 304800"/>
                <a:gd name="connsiteY9" fmla="*/ 432340 h 536924"/>
                <a:gd name="connsiteX10" fmla="*/ 0 w 304800"/>
                <a:gd name="connsiteY10" fmla="*/ 434531 h 536924"/>
                <a:gd name="connsiteX11" fmla="*/ 0 w 304800"/>
                <a:gd name="connsiteY11" fmla="*/ 439579 h 536924"/>
                <a:gd name="connsiteX12" fmla="*/ 0 w 304800"/>
                <a:gd name="connsiteY12" fmla="*/ 441770 h 536924"/>
                <a:gd name="connsiteX13" fmla="*/ 0 w 304800"/>
                <a:gd name="connsiteY13" fmla="*/ 459772 h 536924"/>
                <a:gd name="connsiteX14" fmla="*/ 76390 w 304800"/>
                <a:gd name="connsiteY14" fmla="*/ 536162 h 536924"/>
                <a:gd name="connsiteX15" fmla="*/ 94107 w 304800"/>
                <a:gd name="connsiteY15" fmla="*/ 536162 h 536924"/>
                <a:gd name="connsiteX16" fmla="*/ 117824 w 304800"/>
                <a:gd name="connsiteY16" fmla="*/ 536924 h 536924"/>
                <a:gd name="connsiteX17" fmla="*/ 303657 w 304800"/>
                <a:gd name="connsiteY17" fmla="*/ 536639 h 53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4800" h="536924">
                  <a:moveTo>
                    <a:pt x="303657" y="536639"/>
                  </a:moveTo>
                  <a:lnTo>
                    <a:pt x="304800" y="57626"/>
                  </a:lnTo>
                  <a:cubicBezTo>
                    <a:pt x="304800" y="25908"/>
                    <a:pt x="278892" y="0"/>
                    <a:pt x="247174" y="0"/>
                  </a:cubicBezTo>
                  <a:lnTo>
                    <a:pt x="227076" y="0"/>
                  </a:lnTo>
                  <a:cubicBezTo>
                    <a:pt x="195358" y="0"/>
                    <a:pt x="169450" y="25908"/>
                    <a:pt x="169450" y="57626"/>
                  </a:cubicBezTo>
                  <a:lnTo>
                    <a:pt x="169450" y="66866"/>
                  </a:lnTo>
                  <a:cubicBezTo>
                    <a:pt x="169450" y="111443"/>
                    <a:pt x="133064" y="147828"/>
                    <a:pt x="88487" y="147828"/>
                  </a:cubicBezTo>
                  <a:lnTo>
                    <a:pt x="76390" y="147828"/>
                  </a:lnTo>
                  <a:cubicBezTo>
                    <a:pt x="34385" y="147828"/>
                    <a:pt x="0" y="182213"/>
                    <a:pt x="0" y="224219"/>
                  </a:cubicBezTo>
                  <a:lnTo>
                    <a:pt x="0" y="432340"/>
                  </a:lnTo>
                  <a:cubicBezTo>
                    <a:pt x="0" y="433102"/>
                    <a:pt x="0" y="433864"/>
                    <a:pt x="0" y="434531"/>
                  </a:cubicBezTo>
                  <a:cubicBezTo>
                    <a:pt x="95" y="436340"/>
                    <a:pt x="95" y="437864"/>
                    <a:pt x="0" y="439579"/>
                  </a:cubicBezTo>
                  <a:cubicBezTo>
                    <a:pt x="0" y="440341"/>
                    <a:pt x="0" y="441008"/>
                    <a:pt x="0" y="441770"/>
                  </a:cubicBezTo>
                  <a:lnTo>
                    <a:pt x="0" y="459772"/>
                  </a:lnTo>
                  <a:cubicBezTo>
                    <a:pt x="0" y="501777"/>
                    <a:pt x="34385" y="536162"/>
                    <a:pt x="76390" y="536162"/>
                  </a:cubicBezTo>
                  <a:lnTo>
                    <a:pt x="94107" y="536162"/>
                  </a:lnTo>
                  <a:cubicBezTo>
                    <a:pt x="102775" y="536162"/>
                    <a:pt x="108871" y="536924"/>
                    <a:pt x="117824" y="536924"/>
                  </a:cubicBezTo>
                  <a:cubicBezTo>
                    <a:pt x="176022" y="536924"/>
                    <a:pt x="238982" y="536829"/>
                    <a:pt x="303657" y="536639"/>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3" name="Freeform: Shape 62">
              <a:extLst>
                <a:ext uri="{FF2B5EF4-FFF2-40B4-BE49-F238E27FC236}">
                  <a16:creationId xmlns:a16="http://schemas.microsoft.com/office/drawing/2014/main" id="{95612313-461A-4DAB-8E5B-A8109B9A49DC}"/>
                </a:ext>
              </a:extLst>
            </p:cNvPr>
            <p:cNvSpPr/>
            <p:nvPr/>
          </p:nvSpPr>
          <p:spPr>
            <a:xfrm>
              <a:off x="3109262" y="2015378"/>
              <a:ext cx="266318" cy="238580"/>
            </a:xfrm>
            <a:custGeom>
              <a:avLst/>
              <a:gdLst>
                <a:gd name="connsiteX0" fmla="*/ 208693 w 266318"/>
                <a:gd name="connsiteY0" fmla="*/ 71533 h 238580"/>
                <a:gd name="connsiteX1" fmla="*/ 188690 w 266318"/>
                <a:gd name="connsiteY1" fmla="*/ 71533 h 238580"/>
                <a:gd name="connsiteX2" fmla="*/ 183547 w 266318"/>
                <a:gd name="connsiteY2" fmla="*/ 71818 h 238580"/>
                <a:gd name="connsiteX3" fmla="*/ 183547 w 266318"/>
                <a:gd name="connsiteY3" fmla="*/ 15907 h 238580"/>
                <a:gd name="connsiteX4" fmla="*/ 148876 w 266318"/>
                <a:gd name="connsiteY4" fmla="*/ 286 h 238580"/>
                <a:gd name="connsiteX5" fmla="*/ 136779 w 266318"/>
                <a:gd name="connsiteY5" fmla="*/ 286 h 238580"/>
                <a:gd name="connsiteX6" fmla="*/ 46006 w 266318"/>
                <a:gd name="connsiteY6" fmla="*/ 0 h 238580"/>
                <a:gd name="connsiteX7" fmla="*/ 0 w 266318"/>
                <a:gd name="connsiteY7" fmla="*/ 46006 h 238580"/>
                <a:gd name="connsiteX8" fmla="*/ 0 w 266318"/>
                <a:gd name="connsiteY8" fmla="*/ 134969 h 238580"/>
                <a:gd name="connsiteX9" fmla="*/ 0 w 266318"/>
                <a:gd name="connsiteY9" fmla="*/ 174403 h 238580"/>
                <a:gd name="connsiteX10" fmla="*/ 0 w 266318"/>
                <a:gd name="connsiteY10" fmla="*/ 177451 h 238580"/>
                <a:gd name="connsiteX11" fmla="*/ 0 w 266318"/>
                <a:gd name="connsiteY11" fmla="*/ 178784 h 238580"/>
                <a:gd name="connsiteX12" fmla="*/ 0 w 266318"/>
                <a:gd name="connsiteY12" fmla="*/ 189643 h 238580"/>
                <a:gd name="connsiteX13" fmla="*/ 48768 w 266318"/>
                <a:gd name="connsiteY13" fmla="*/ 238411 h 238580"/>
                <a:gd name="connsiteX14" fmla="*/ 56674 w 266318"/>
                <a:gd name="connsiteY14" fmla="*/ 238411 h 238580"/>
                <a:gd name="connsiteX15" fmla="*/ 180213 w 266318"/>
                <a:gd name="connsiteY15" fmla="*/ 238411 h 238580"/>
                <a:gd name="connsiteX16" fmla="*/ 188690 w 266318"/>
                <a:gd name="connsiteY16" fmla="*/ 238411 h 238580"/>
                <a:gd name="connsiteX17" fmla="*/ 208693 w 266318"/>
                <a:gd name="connsiteY17" fmla="*/ 238411 h 238580"/>
                <a:gd name="connsiteX18" fmla="*/ 266319 w 266318"/>
                <a:gd name="connsiteY18" fmla="*/ 180784 h 238580"/>
                <a:gd name="connsiteX19" fmla="*/ 266319 w 266318"/>
                <a:gd name="connsiteY19" fmla="*/ 129159 h 238580"/>
                <a:gd name="connsiteX20" fmla="*/ 208693 w 266318"/>
                <a:gd name="connsiteY20" fmla="*/ 71533 h 23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6318" h="238580">
                  <a:moveTo>
                    <a:pt x="208693" y="71533"/>
                  </a:moveTo>
                  <a:lnTo>
                    <a:pt x="188690" y="71533"/>
                  </a:lnTo>
                  <a:cubicBezTo>
                    <a:pt x="186976" y="71533"/>
                    <a:pt x="185261" y="71628"/>
                    <a:pt x="183547" y="71818"/>
                  </a:cubicBezTo>
                  <a:lnTo>
                    <a:pt x="183547" y="15907"/>
                  </a:lnTo>
                  <a:cubicBezTo>
                    <a:pt x="183547" y="-3143"/>
                    <a:pt x="167926" y="286"/>
                    <a:pt x="148876" y="286"/>
                  </a:cubicBezTo>
                  <a:lnTo>
                    <a:pt x="136779" y="286"/>
                  </a:lnTo>
                  <a:cubicBezTo>
                    <a:pt x="117729" y="286"/>
                    <a:pt x="46006" y="0"/>
                    <a:pt x="46006" y="0"/>
                  </a:cubicBezTo>
                  <a:cubicBezTo>
                    <a:pt x="20669" y="0"/>
                    <a:pt x="0" y="20669"/>
                    <a:pt x="0" y="46006"/>
                  </a:cubicBezTo>
                  <a:lnTo>
                    <a:pt x="0" y="134969"/>
                  </a:lnTo>
                  <a:cubicBezTo>
                    <a:pt x="0" y="135446"/>
                    <a:pt x="0" y="173926"/>
                    <a:pt x="0" y="174403"/>
                  </a:cubicBezTo>
                  <a:cubicBezTo>
                    <a:pt x="0" y="175450"/>
                    <a:pt x="0" y="176403"/>
                    <a:pt x="0" y="177451"/>
                  </a:cubicBezTo>
                  <a:cubicBezTo>
                    <a:pt x="0" y="177927"/>
                    <a:pt x="0" y="178308"/>
                    <a:pt x="0" y="178784"/>
                  </a:cubicBezTo>
                  <a:lnTo>
                    <a:pt x="0" y="189643"/>
                  </a:lnTo>
                  <a:cubicBezTo>
                    <a:pt x="0" y="216503"/>
                    <a:pt x="22003" y="238411"/>
                    <a:pt x="48768" y="238411"/>
                  </a:cubicBezTo>
                  <a:lnTo>
                    <a:pt x="56674" y="238411"/>
                  </a:lnTo>
                  <a:cubicBezTo>
                    <a:pt x="61913" y="238411"/>
                    <a:pt x="142494" y="238506"/>
                    <a:pt x="180213" y="238411"/>
                  </a:cubicBezTo>
                  <a:cubicBezTo>
                    <a:pt x="182975" y="238792"/>
                    <a:pt x="185833" y="238411"/>
                    <a:pt x="188690" y="238411"/>
                  </a:cubicBezTo>
                  <a:lnTo>
                    <a:pt x="208693" y="238411"/>
                  </a:lnTo>
                  <a:cubicBezTo>
                    <a:pt x="240411" y="238411"/>
                    <a:pt x="266319" y="212503"/>
                    <a:pt x="266319" y="180784"/>
                  </a:cubicBezTo>
                  <a:lnTo>
                    <a:pt x="266319" y="129159"/>
                  </a:lnTo>
                  <a:cubicBezTo>
                    <a:pt x="266319" y="97441"/>
                    <a:pt x="240411" y="71533"/>
                    <a:pt x="208693" y="71533"/>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4" name="Freeform: Shape 63">
              <a:extLst>
                <a:ext uri="{FF2B5EF4-FFF2-40B4-BE49-F238E27FC236}">
                  <a16:creationId xmlns:a16="http://schemas.microsoft.com/office/drawing/2014/main" id="{A20C6F2F-E1E9-4158-9F9A-034393B43E98}"/>
                </a:ext>
              </a:extLst>
            </p:cNvPr>
            <p:cNvSpPr/>
            <p:nvPr/>
          </p:nvSpPr>
          <p:spPr>
            <a:xfrm>
              <a:off x="2926191" y="4271089"/>
              <a:ext cx="135255" cy="274415"/>
            </a:xfrm>
            <a:custGeom>
              <a:avLst/>
              <a:gdLst>
                <a:gd name="connsiteX0" fmla="*/ 57626 w 135255"/>
                <a:gd name="connsiteY0" fmla="*/ 274415 h 274415"/>
                <a:gd name="connsiteX1" fmla="*/ 77629 w 135255"/>
                <a:gd name="connsiteY1" fmla="*/ 274415 h 274415"/>
                <a:gd name="connsiteX2" fmla="*/ 135255 w 135255"/>
                <a:gd name="connsiteY2" fmla="*/ 216789 h 274415"/>
                <a:gd name="connsiteX3" fmla="*/ 135255 w 135255"/>
                <a:gd name="connsiteY3" fmla="*/ 57626 h 274415"/>
                <a:gd name="connsiteX4" fmla="*/ 77629 w 135255"/>
                <a:gd name="connsiteY4" fmla="*/ 0 h 274415"/>
                <a:gd name="connsiteX5" fmla="*/ 57626 w 135255"/>
                <a:gd name="connsiteY5" fmla="*/ 0 h 274415"/>
                <a:gd name="connsiteX6" fmla="*/ 0 w 135255"/>
                <a:gd name="connsiteY6" fmla="*/ 57626 h 274415"/>
                <a:gd name="connsiteX7" fmla="*/ 0 w 135255"/>
                <a:gd name="connsiteY7" fmla="*/ 216789 h 274415"/>
                <a:gd name="connsiteX8" fmla="*/ 57626 w 135255"/>
                <a:gd name="connsiteY8" fmla="*/ 274415 h 27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5" h="274415">
                  <a:moveTo>
                    <a:pt x="57626" y="274415"/>
                  </a:moveTo>
                  <a:lnTo>
                    <a:pt x="77629" y="274415"/>
                  </a:lnTo>
                  <a:cubicBezTo>
                    <a:pt x="109347" y="274415"/>
                    <a:pt x="135255" y="248507"/>
                    <a:pt x="135255" y="216789"/>
                  </a:cubicBezTo>
                  <a:lnTo>
                    <a:pt x="135255" y="57626"/>
                  </a:lnTo>
                  <a:cubicBezTo>
                    <a:pt x="135255" y="25908"/>
                    <a:pt x="109347" y="0"/>
                    <a:pt x="77629" y="0"/>
                  </a:cubicBezTo>
                  <a:lnTo>
                    <a:pt x="57626" y="0"/>
                  </a:lnTo>
                  <a:cubicBezTo>
                    <a:pt x="25908" y="0"/>
                    <a:pt x="0" y="25908"/>
                    <a:pt x="0" y="57626"/>
                  </a:cubicBezTo>
                  <a:lnTo>
                    <a:pt x="0" y="216789"/>
                  </a:lnTo>
                  <a:cubicBezTo>
                    <a:pt x="0" y="248412"/>
                    <a:pt x="25908" y="274415"/>
                    <a:pt x="57626" y="274415"/>
                  </a:cubicBezTo>
                  <a:close/>
                </a:path>
              </a:pathLst>
            </a:custGeom>
            <a:solidFill>
              <a:srgbClr val="008500"/>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5" name="Freeform: Shape 64">
              <a:extLst>
                <a:ext uri="{FF2B5EF4-FFF2-40B4-BE49-F238E27FC236}">
                  <a16:creationId xmlns:a16="http://schemas.microsoft.com/office/drawing/2014/main" id="{C6390070-1AA9-447E-8084-C47A1BEA13DB}"/>
                </a:ext>
              </a:extLst>
            </p:cNvPr>
            <p:cNvSpPr/>
            <p:nvPr/>
          </p:nvSpPr>
          <p:spPr>
            <a:xfrm>
              <a:off x="2129520" y="2520773"/>
              <a:ext cx="621982" cy="435008"/>
            </a:xfrm>
            <a:custGeom>
              <a:avLst/>
              <a:gdLst>
                <a:gd name="connsiteX0" fmla="*/ 331280 w 621982"/>
                <a:gd name="connsiteY0" fmla="*/ 2 h 435008"/>
                <a:gd name="connsiteX1" fmla="*/ 247841 w 621982"/>
                <a:gd name="connsiteY1" fmla="*/ 83441 h 435008"/>
                <a:gd name="connsiteX2" fmla="*/ 247841 w 621982"/>
                <a:gd name="connsiteY2" fmla="*/ 146592 h 435008"/>
                <a:gd name="connsiteX3" fmla="*/ 83439 w 621982"/>
                <a:gd name="connsiteY3" fmla="*/ 146592 h 435008"/>
                <a:gd name="connsiteX4" fmla="*/ 0 w 621982"/>
                <a:gd name="connsiteY4" fmla="*/ 230030 h 435008"/>
                <a:gd name="connsiteX5" fmla="*/ 0 w 621982"/>
                <a:gd name="connsiteY5" fmla="*/ 283751 h 435008"/>
                <a:gd name="connsiteX6" fmla="*/ 232410 w 621982"/>
                <a:gd name="connsiteY6" fmla="*/ 283751 h 435008"/>
                <a:gd name="connsiteX7" fmla="*/ 315849 w 621982"/>
                <a:gd name="connsiteY7" fmla="*/ 367190 h 435008"/>
                <a:gd name="connsiteX8" fmla="*/ 393001 w 621982"/>
                <a:gd name="connsiteY8" fmla="*/ 435009 h 435008"/>
                <a:gd name="connsiteX9" fmla="*/ 459867 w 621982"/>
                <a:gd name="connsiteY9" fmla="*/ 434437 h 435008"/>
                <a:gd name="connsiteX10" fmla="*/ 459867 w 621982"/>
                <a:gd name="connsiteY10" fmla="*/ 360142 h 435008"/>
                <a:gd name="connsiteX11" fmla="*/ 529876 w 621982"/>
                <a:gd name="connsiteY11" fmla="*/ 290133 h 435008"/>
                <a:gd name="connsiteX12" fmla="*/ 541020 w 621982"/>
                <a:gd name="connsiteY12" fmla="*/ 290133 h 435008"/>
                <a:gd name="connsiteX13" fmla="*/ 621983 w 621982"/>
                <a:gd name="connsiteY13" fmla="*/ 209171 h 435008"/>
                <a:gd name="connsiteX14" fmla="*/ 621983 w 621982"/>
                <a:gd name="connsiteY14" fmla="*/ 2097 h 435008"/>
                <a:gd name="connsiteX15" fmla="*/ 331280 w 621982"/>
                <a:gd name="connsiteY15" fmla="*/ 2 h 435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1982" h="435008">
                  <a:moveTo>
                    <a:pt x="331280" y="2"/>
                  </a:moveTo>
                  <a:cubicBezTo>
                    <a:pt x="285369" y="-284"/>
                    <a:pt x="247841" y="37530"/>
                    <a:pt x="247841" y="83441"/>
                  </a:cubicBezTo>
                  <a:lnTo>
                    <a:pt x="247841" y="146592"/>
                  </a:lnTo>
                  <a:lnTo>
                    <a:pt x="83439" y="146592"/>
                  </a:lnTo>
                  <a:cubicBezTo>
                    <a:pt x="37529" y="146592"/>
                    <a:pt x="0" y="184120"/>
                    <a:pt x="0" y="230030"/>
                  </a:cubicBezTo>
                  <a:lnTo>
                    <a:pt x="0" y="283751"/>
                  </a:lnTo>
                  <a:lnTo>
                    <a:pt x="232410" y="283751"/>
                  </a:lnTo>
                  <a:cubicBezTo>
                    <a:pt x="278321" y="283751"/>
                    <a:pt x="315849" y="321280"/>
                    <a:pt x="315849" y="367190"/>
                  </a:cubicBezTo>
                  <a:cubicBezTo>
                    <a:pt x="312706" y="406052"/>
                    <a:pt x="339947" y="427103"/>
                    <a:pt x="393001" y="435009"/>
                  </a:cubicBezTo>
                  <a:lnTo>
                    <a:pt x="459867" y="434437"/>
                  </a:lnTo>
                  <a:lnTo>
                    <a:pt x="459867" y="360142"/>
                  </a:lnTo>
                  <a:cubicBezTo>
                    <a:pt x="459867" y="321661"/>
                    <a:pt x="491395" y="290133"/>
                    <a:pt x="529876" y="290133"/>
                  </a:cubicBezTo>
                  <a:lnTo>
                    <a:pt x="541020" y="290133"/>
                  </a:lnTo>
                  <a:cubicBezTo>
                    <a:pt x="585597" y="290133"/>
                    <a:pt x="621983" y="253748"/>
                    <a:pt x="621983" y="209171"/>
                  </a:cubicBezTo>
                  <a:lnTo>
                    <a:pt x="621983" y="2097"/>
                  </a:lnTo>
                  <a:lnTo>
                    <a:pt x="331280" y="2"/>
                  </a:lnTo>
                  <a:close/>
                </a:path>
              </a:pathLst>
            </a:custGeom>
            <a:solidFill>
              <a:srgbClr val="008500"/>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6" name="Freeform: Shape 65">
              <a:extLst>
                <a:ext uri="{FF2B5EF4-FFF2-40B4-BE49-F238E27FC236}">
                  <a16:creationId xmlns:a16="http://schemas.microsoft.com/office/drawing/2014/main" id="{9836281F-0696-4226-9022-122EC473CE08}"/>
                </a:ext>
              </a:extLst>
            </p:cNvPr>
            <p:cNvSpPr/>
            <p:nvPr/>
          </p:nvSpPr>
          <p:spPr>
            <a:xfrm>
              <a:off x="1962262" y="2804429"/>
              <a:ext cx="627126" cy="447484"/>
            </a:xfrm>
            <a:custGeom>
              <a:avLst/>
              <a:gdLst>
                <a:gd name="connsiteX0" fmla="*/ 627126 w 627126"/>
                <a:gd name="connsiteY0" fmla="*/ 447485 h 447484"/>
                <a:gd name="connsiteX1" fmla="*/ 627126 w 627126"/>
                <a:gd name="connsiteY1" fmla="*/ 150686 h 447484"/>
                <a:gd name="connsiteX2" fmla="*/ 560260 w 627126"/>
                <a:gd name="connsiteY2" fmla="*/ 151257 h 447484"/>
                <a:gd name="connsiteX3" fmla="*/ 483108 w 627126"/>
                <a:gd name="connsiteY3" fmla="*/ 83439 h 447484"/>
                <a:gd name="connsiteX4" fmla="*/ 399669 w 627126"/>
                <a:gd name="connsiteY4" fmla="*/ 0 h 447484"/>
                <a:gd name="connsiteX5" fmla="*/ 168212 w 627126"/>
                <a:gd name="connsiteY5" fmla="*/ 0 h 447484"/>
                <a:gd name="connsiteX6" fmla="*/ 168212 w 627126"/>
                <a:gd name="connsiteY6" fmla="*/ 69437 h 447484"/>
                <a:gd name="connsiteX7" fmla="*/ 84106 w 627126"/>
                <a:gd name="connsiteY7" fmla="*/ 158401 h 447484"/>
                <a:gd name="connsiteX8" fmla="*/ 0 w 627126"/>
                <a:gd name="connsiteY8" fmla="*/ 158401 h 447484"/>
                <a:gd name="connsiteX9" fmla="*/ 381 w 627126"/>
                <a:gd name="connsiteY9" fmla="*/ 212788 h 447484"/>
                <a:gd name="connsiteX10" fmla="*/ 83820 w 627126"/>
                <a:gd name="connsiteY10" fmla="*/ 296228 h 447484"/>
                <a:gd name="connsiteX11" fmla="*/ 225457 w 627126"/>
                <a:gd name="connsiteY11" fmla="*/ 296228 h 447484"/>
                <a:gd name="connsiteX12" fmla="*/ 318421 w 627126"/>
                <a:gd name="connsiteY12" fmla="*/ 364046 h 447484"/>
                <a:gd name="connsiteX13" fmla="*/ 401860 w 627126"/>
                <a:gd name="connsiteY13" fmla="*/ 447485 h 447484"/>
                <a:gd name="connsiteX14" fmla="*/ 627126 w 627126"/>
                <a:gd name="connsiteY14" fmla="*/ 447485 h 44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7126" h="447484">
                  <a:moveTo>
                    <a:pt x="627126" y="447485"/>
                  </a:moveTo>
                  <a:lnTo>
                    <a:pt x="627126" y="150686"/>
                  </a:lnTo>
                  <a:lnTo>
                    <a:pt x="560260" y="151257"/>
                  </a:lnTo>
                  <a:cubicBezTo>
                    <a:pt x="507301" y="143351"/>
                    <a:pt x="479965" y="122301"/>
                    <a:pt x="483108" y="83439"/>
                  </a:cubicBezTo>
                  <a:cubicBezTo>
                    <a:pt x="483108" y="37529"/>
                    <a:pt x="445580" y="0"/>
                    <a:pt x="399669" y="0"/>
                  </a:cubicBezTo>
                  <a:lnTo>
                    <a:pt x="168212" y="0"/>
                  </a:lnTo>
                  <a:lnTo>
                    <a:pt x="168212" y="69437"/>
                  </a:lnTo>
                  <a:cubicBezTo>
                    <a:pt x="168212" y="115348"/>
                    <a:pt x="130016" y="158401"/>
                    <a:pt x="84106" y="158401"/>
                  </a:cubicBezTo>
                  <a:lnTo>
                    <a:pt x="0" y="158401"/>
                  </a:lnTo>
                  <a:lnTo>
                    <a:pt x="381" y="212788"/>
                  </a:lnTo>
                  <a:cubicBezTo>
                    <a:pt x="667" y="258699"/>
                    <a:pt x="37909" y="296228"/>
                    <a:pt x="83820" y="296228"/>
                  </a:cubicBezTo>
                  <a:lnTo>
                    <a:pt x="225457" y="296228"/>
                  </a:lnTo>
                  <a:cubicBezTo>
                    <a:pt x="307753" y="293180"/>
                    <a:pt x="320326" y="324993"/>
                    <a:pt x="318421" y="364046"/>
                  </a:cubicBezTo>
                  <a:cubicBezTo>
                    <a:pt x="318421" y="409956"/>
                    <a:pt x="355949" y="447485"/>
                    <a:pt x="401860" y="447485"/>
                  </a:cubicBezTo>
                  <a:lnTo>
                    <a:pt x="627126" y="447485"/>
                  </a:lnTo>
                  <a:close/>
                </a:path>
              </a:pathLst>
            </a:custGeom>
            <a:solidFill>
              <a:srgbClr val="008500"/>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7" name="Freeform: Shape 66">
              <a:extLst>
                <a:ext uri="{FF2B5EF4-FFF2-40B4-BE49-F238E27FC236}">
                  <a16:creationId xmlns:a16="http://schemas.microsoft.com/office/drawing/2014/main" id="{83F290D8-1C59-4878-A189-13E9439CFEA8}"/>
                </a:ext>
              </a:extLst>
            </p:cNvPr>
            <p:cNvSpPr/>
            <p:nvPr/>
          </p:nvSpPr>
          <p:spPr>
            <a:xfrm>
              <a:off x="2437369" y="3095990"/>
              <a:ext cx="152019" cy="156019"/>
            </a:xfrm>
            <a:custGeom>
              <a:avLst/>
              <a:gdLst>
                <a:gd name="connsiteX0" fmla="*/ 152019 w 152019"/>
                <a:gd name="connsiteY0" fmla="*/ 0 h 156019"/>
                <a:gd name="connsiteX1" fmla="*/ 57626 w 152019"/>
                <a:gd name="connsiteY1" fmla="*/ 0 h 156019"/>
                <a:gd name="connsiteX2" fmla="*/ 0 w 152019"/>
                <a:gd name="connsiteY2" fmla="*/ 57626 h 156019"/>
                <a:gd name="connsiteX3" fmla="*/ 0 w 152019"/>
                <a:gd name="connsiteY3" fmla="*/ 156019 h 156019"/>
                <a:gd name="connsiteX4" fmla="*/ 152019 w 152019"/>
                <a:gd name="connsiteY4" fmla="*/ 156019 h 156019"/>
                <a:gd name="connsiteX5" fmla="*/ 152019 w 152019"/>
                <a:gd name="connsiteY5" fmla="*/ 0 h 156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019" h="156019">
                  <a:moveTo>
                    <a:pt x="152019" y="0"/>
                  </a:moveTo>
                  <a:lnTo>
                    <a:pt x="57626" y="0"/>
                  </a:lnTo>
                  <a:cubicBezTo>
                    <a:pt x="25908" y="0"/>
                    <a:pt x="0" y="25908"/>
                    <a:pt x="0" y="57626"/>
                  </a:cubicBezTo>
                  <a:lnTo>
                    <a:pt x="0" y="156019"/>
                  </a:lnTo>
                  <a:lnTo>
                    <a:pt x="152019" y="156019"/>
                  </a:lnTo>
                  <a:lnTo>
                    <a:pt x="152019" y="0"/>
                  </a:lnTo>
                  <a:close/>
                </a:path>
              </a:pathLst>
            </a:custGeom>
            <a:solidFill>
              <a:srgbClr val="008500"/>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8" name="Freeform: Shape 67">
              <a:extLst>
                <a:ext uri="{FF2B5EF4-FFF2-40B4-BE49-F238E27FC236}">
                  <a16:creationId xmlns:a16="http://schemas.microsoft.com/office/drawing/2014/main" id="{5A339954-782C-4EB2-9774-5714F3EA656E}"/>
                </a:ext>
              </a:extLst>
            </p:cNvPr>
            <p:cNvSpPr/>
            <p:nvPr/>
          </p:nvSpPr>
          <p:spPr>
            <a:xfrm>
              <a:off x="866029" y="2961973"/>
              <a:ext cx="1885569" cy="1438655"/>
            </a:xfrm>
            <a:custGeom>
              <a:avLst/>
              <a:gdLst>
                <a:gd name="connsiteX0" fmla="*/ 945452 w 1885569"/>
                <a:gd name="connsiteY0" fmla="*/ 114776 h 1438655"/>
                <a:gd name="connsiteX1" fmla="*/ 945452 w 1885569"/>
                <a:gd name="connsiteY1" fmla="*/ 205835 h 1438655"/>
                <a:gd name="connsiteX2" fmla="*/ 864489 w 1885569"/>
                <a:gd name="connsiteY2" fmla="*/ 286798 h 1438655"/>
                <a:gd name="connsiteX3" fmla="*/ 558165 w 1885569"/>
                <a:gd name="connsiteY3" fmla="*/ 286798 h 1438655"/>
                <a:gd name="connsiteX4" fmla="*/ 475393 w 1885569"/>
                <a:gd name="connsiteY4" fmla="*/ 359759 h 1438655"/>
                <a:gd name="connsiteX5" fmla="*/ 395002 w 1885569"/>
                <a:gd name="connsiteY5" fmla="*/ 430530 h 1438655"/>
                <a:gd name="connsiteX6" fmla="*/ 57626 w 1885569"/>
                <a:gd name="connsiteY6" fmla="*/ 430530 h 1438655"/>
                <a:gd name="connsiteX7" fmla="*/ 0 w 1885569"/>
                <a:gd name="connsiteY7" fmla="*/ 488156 h 1438655"/>
                <a:gd name="connsiteX8" fmla="*/ 0 w 1885569"/>
                <a:gd name="connsiteY8" fmla="*/ 508159 h 1438655"/>
                <a:gd name="connsiteX9" fmla="*/ 57626 w 1885569"/>
                <a:gd name="connsiteY9" fmla="*/ 565785 h 1438655"/>
                <a:gd name="connsiteX10" fmla="*/ 222885 w 1885569"/>
                <a:gd name="connsiteY10" fmla="*/ 565785 h 1438655"/>
                <a:gd name="connsiteX11" fmla="*/ 303848 w 1885569"/>
                <a:gd name="connsiteY11" fmla="*/ 645890 h 1438655"/>
                <a:gd name="connsiteX12" fmla="*/ 361474 w 1885569"/>
                <a:gd name="connsiteY12" fmla="*/ 702850 h 1438655"/>
                <a:gd name="connsiteX13" fmla="*/ 550736 w 1885569"/>
                <a:gd name="connsiteY13" fmla="*/ 702850 h 1438655"/>
                <a:gd name="connsiteX14" fmla="*/ 631698 w 1885569"/>
                <a:gd name="connsiteY14" fmla="*/ 783812 h 1438655"/>
                <a:gd name="connsiteX15" fmla="*/ 631698 w 1885569"/>
                <a:gd name="connsiteY15" fmla="*/ 924687 h 1438655"/>
                <a:gd name="connsiteX16" fmla="*/ 550736 w 1885569"/>
                <a:gd name="connsiteY16" fmla="*/ 1005649 h 1438655"/>
                <a:gd name="connsiteX17" fmla="*/ 536257 w 1885569"/>
                <a:gd name="connsiteY17" fmla="*/ 1005649 h 1438655"/>
                <a:gd name="connsiteX18" fmla="*/ 478631 w 1885569"/>
                <a:gd name="connsiteY18" fmla="*/ 1063276 h 1438655"/>
                <a:gd name="connsiteX19" fmla="*/ 478631 w 1885569"/>
                <a:gd name="connsiteY19" fmla="*/ 1220914 h 1438655"/>
                <a:gd name="connsiteX20" fmla="*/ 397669 w 1885569"/>
                <a:gd name="connsiteY20" fmla="*/ 1301877 h 1438655"/>
                <a:gd name="connsiteX21" fmla="*/ 883634 w 1885569"/>
                <a:gd name="connsiteY21" fmla="*/ 1301877 h 1438655"/>
                <a:gd name="connsiteX22" fmla="*/ 941261 w 1885569"/>
                <a:gd name="connsiteY22" fmla="*/ 1359503 h 1438655"/>
                <a:gd name="connsiteX23" fmla="*/ 941261 w 1885569"/>
                <a:gd name="connsiteY23" fmla="*/ 1380363 h 1438655"/>
                <a:gd name="connsiteX24" fmla="*/ 941546 w 1885569"/>
                <a:gd name="connsiteY24" fmla="*/ 1380363 h 1438655"/>
                <a:gd name="connsiteX25" fmla="*/ 941546 w 1885569"/>
                <a:gd name="connsiteY25" fmla="*/ 1381030 h 1438655"/>
                <a:gd name="connsiteX26" fmla="*/ 999173 w 1885569"/>
                <a:gd name="connsiteY26" fmla="*/ 1438656 h 1438655"/>
                <a:gd name="connsiteX27" fmla="*/ 1261110 w 1885569"/>
                <a:gd name="connsiteY27" fmla="*/ 1438656 h 1438655"/>
                <a:gd name="connsiteX28" fmla="*/ 1261110 w 1885569"/>
                <a:gd name="connsiteY28" fmla="*/ 1362647 h 1438655"/>
                <a:gd name="connsiteX29" fmla="*/ 1318736 w 1885569"/>
                <a:gd name="connsiteY29" fmla="*/ 1305020 h 1438655"/>
                <a:gd name="connsiteX30" fmla="*/ 1765459 w 1885569"/>
                <a:gd name="connsiteY30" fmla="*/ 1305020 h 1438655"/>
                <a:gd name="connsiteX31" fmla="*/ 1785557 w 1885569"/>
                <a:gd name="connsiteY31" fmla="*/ 1304544 h 1438655"/>
                <a:gd name="connsiteX32" fmla="*/ 1827181 w 1885569"/>
                <a:gd name="connsiteY32" fmla="*/ 1303115 h 1438655"/>
                <a:gd name="connsiteX33" fmla="*/ 1884807 w 1885569"/>
                <a:gd name="connsiteY33" fmla="*/ 1245489 h 1438655"/>
                <a:gd name="connsiteX34" fmla="*/ 1885093 w 1885569"/>
                <a:gd name="connsiteY34" fmla="*/ 865251 h 1438655"/>
                <a:gd name="connsiteX35" fmla="*/ 1789367 w 1885569"/>
                <a:gd name="connsiteY35" fmla="*/ 865251 h 1438655"/>
                <a:gd name="connsiteX36" fmla="*/ 1731740 w 1885569"/>
                <a:gd name="connsiteY36" fmla="*/ 807625 h 1438655"/>
                <a:gd name="connsiteX37" fmla="*/ 1731740 w 1885569"/>
                <a:gd name="connsiteY37" fmla="*/ 629983 h 1438655"/>
                <a:gd name="connsiteX38" fmla="*/ 1789367 w 1885569"/>
                <a:gd name="connsiteY38" fmla="*/ 572357 h 1438655"/>
                <a:gd name="connsiteX39" fmla="*/ 1885474 w 1885569"/>
                <a:gd name="connsiteY39" fmla="*/ 572357 h 1438655"/>
                <a:gd name="connsiteX40" fmla="*/ 1885569 w 1885569"/>
                <a:gd name="connsiteY40" fmla="*/ 495967 h 1438655"/>
                <a:gd name="connsiteX41" fmla="*/ 1805464 w 1885569"/>
                <a:gd name="connsiteY41" fmla="*/ 427101 h 1438655"/>
                <a:gd name="connsiteX42" fmla="*/ 1793653 w 1885569"/>
                <a:gd name="connsiteY42" fmla="*/ 427101 h 1438655"/>
                <a:gd name="connsiteX43" fmla="*/ 1723644 w 1885569"/>
                <a:gd name="connsiteY43" fmla="*/ 357092 h 1438655"/>
                <a:gd name="connsiteX44" fmla="*/ 1723644 w 1885569"/>
                <a:gd name="connsiteY44" fmla="*/ 289750 h 1438655"/>
                <a:gd name="connsiteX45" fmla="*/ 1498378 w 1885569"/>
                <a:gd name="connsiteY45" fmla="*/ 289750 h 1438655"/>
                <a:gd name="connsiteX46" fmla="*/ 1417225 w 1885569"/>
                <a:gd name="connsiteY46" fmla="*/ 225742 h 1438655"/>
                <a:gd name="connsiteX47" fmla="*/ 1415034 w 1885569"/>
                <a:gd name="connsiteY47" fmla="*/ 204025 h 1438655"/>
                <a:gd name="connsiteX48" fmla="*/ 1323308 w 1885569"/>
                <a:gd name="connsiteY48" fmla="*/ 138398 h 1438655"/>
                <a:gd name="connsiteX49" fmla="*/ 1320641 w 1885569"/>
                <a:gd name="connsiteY49" fmla="*/ 138398 h 1438655"/>
                <a:gd name="connsiteX50" fmla="*/ 1180338 w 1885569"/>
                <a:gd name="connsiteY50" fmla="*/ 138398 h 1438655"/>
                <a:gd name="connsiteX51" fmla="*/ 1121950 w 1885569"/>
                <a:gd name="connsiteY51" fmla="*/ 114490 h 1438655"/>
                <a:gd name="connsiteX52" fmla="*/ 1121950 w 1885569"/>
                <a:gd name="connsiteY52" fmla="*/ 114490 h 1438655"/>
                <a:gd name="connsiteX53" fmla="*/ 1115092 w 1885569"/>
                <a:gd name="connsiteY53" fmla="*/ 106966 h 1438655"/>
                <a:gd name="connsiteX54" fmla="*/ 1114616 w 1885569"/>
                <a:gd name="connsiteY54" fmla="*/ 106299 h 1438655"/>
                <a:gd name="connsiteX55" fmla="*/ 1114520 w 1885569"/>
                <a:gd name="connsiteY55" fmla="*/ 106204 h 1438655"/>
                <a:gd name="connsiteX56" fmla="*/ 1114425 w 1885569"/>
                <a:gd name="connsiteY56" fmla="*/ 106108 h 1438655"/>
                <a:gd name="connsiteX57" fmla="*/ 1109853 w 1885569"/>
                <a:gd name="connsiteY57" fmla="*/ 99631 h 1438655"/>
                <a:gd name="connsiteX58" fmla="*/ 1109853 w 1885569"/>
                <a:gd name="connsiteY58" fmla="*/ 99631 h 1438655"/>
                <a:gd name="connsiteX59" fmla="*/ 1108805 w 1885569"/>
                <a:gd name="connsiteY59" fmla="*/ 97917 h 1438655"/>
                <a:gd name="connsiteX60" fmla="*/ 1108805 w 1885569"/>
                <a:gd name="connsiteY60" fmla="*/ 97822 h 1438655"/>
                <a:gd name="connsiteX61" fmla="*/ 1108424 w 1885569"/>
                <a:gd name="connsiteY61" fmla="*/ 97155 h 1438655"/>
                <a:gd name="connsiteX62" fmla="*/ 1108329 w 1885569"/>
                <a:gd name="connsiteY62" fmla="*/ 96964 h 1438655"/>
                <a:gd name="connsiteX63" fmla="*/ 1107853 w 1885569"/>
                <a:gd name="connsiteY63" fmla="*/ 96107 h 1438655"/>
                <a:gd name="connsiteX64" fmla="*/ 1107853 w 1885569"/>
                <a:gd name="connsiteY64" fmla="*/ 96107 h 1438655"/>
                <a:gd name="connsiteX65" fmla="*/ 1107377 w 1885569"/>
                <a:gd name="connsiteY65" fmla="*/ 95250 h 1438655"/>
                <a:gd name="connsiteX66" fmla="*/ 1107377 w 1885569"/>
                <a:gd name="connsiteY66" fmla="*/ 95250 h 1438655"/>
                <a:gd name="connsiteX67" fmla="*/ 1106996 w 1885569"/>
                <a:gd name="connsiteY67" fmla="*/ 94488 h 1438655"/>
                <a:gd name="connsiteX68" fmla="*/ 1106900 w 1885569"/>
                <a:gd name="connsiteY68" fmla="*/ 94393 h 1438655"/>
                <a:gd name="connsiteX69" fmla="*/ 1106424 w 1885569"/>
                <a:gd name="connsiteY69" fmla="*/ 93536 h 1438655"/>
                <a:gd name="connsiteX70" fmla="*/ 1106424 w 1885569"/>
                <a:gd name="connsiteY70" fmla="*/ 93440 h 1438655"/>
                <a:gd name="connsiteX71" fmla="*/ 1106329 w 1885569"/>
                <a:gd name="connsiteY71" fmla="*/ 93154 h 1438655"/>
                <a:gd name="connsiteX72" fmla="*/ 1105948 w 1885569"/>
                <a:gd name="connsiteY72" fmla="*/ 92392 h 1438655"/>
                <a:gd name="connsiteX73" fmla="*/ 1105567 w 1885569"/>
                <a:gd name="connsiteY73" fmla="*/ 91630 h 1438655"/>
                <a:gd name="connsiteX74" fmla="*/ 1105091 w 1885569"/>
                <a:gd name="connsiteY74" fmla="*/ 90678 h 1438655"/>
                <a:gd name="connsiteX75" fmla="*/ 1104995 w 1885569"/>
                <a:gd name="connsiteY75" fmla="*/ 90583 h 1438655"/>
                <a:gd name="connsiteX76" fmla="*/ 1104614 w 1885569"/>
                <a:gd name="connsiteY76" fmla="*/ 89821 h 1438655"/>
                <a:gd name="connsiteX77" fmla="*/ 1104614 w 1885569"/>
                <a:gd name="connsiteY77" fmla="*/ 89821 h 1438655"/>
                <a:gd name="connsiteX78" fmla="*/ 1104233 w 1885569"/>
                <a:gd name="connsiteY78" fmla="*/ 88963 h 1438655"/>
                <a:gd name="connsiteX79" fmla="*/ 1104233 w 1885569"/>
                <a:gd name="connsiteY79" fmla="*/ 88963 h 1438655"/>
                <a:gd name="connsiteX80" fmla="*/ 1103852 w 1885569"/>
                <a:gd name="connsiteY80" fmla="*/ 88011 h 1438655"/>
                <a:gd name="connsiteX81" fmla="*/ 1103662 w 1885569"/>
                <a:gd name="connsiteY81" fmla="*/ 87535 h 1438655"/>
                <a:gd name="connsiteX82" fmla="*/ 1103281 w 1885569"/>
                <a:gd name="connsiteY82" fmla="*/ 86582 h 1438655"/>
                <a:gd name="connsiteX83" fmla="*/ 1103186 w 1885569"/>
                <a:gd name="connsiteY83" fmla="*/ 86392 h 1438655"/>
                <a:gd name="connsiteX84" fmla="*/ 1102614 w 1885569"/>
                <a:gd name="connsiteY84" fmla="*/ 84963 h 1438655"/>
                <a:gd name="connsiteX85" fmla="*/ 1102424 w 1885569"/>
                <a:gd name="connsiteY85" fmla="*/ 84582 h 1438655"/>
                <a:gd name="connsiteX86" fmla="*/ 1097090 w 1885569"/>
                <a:gd name="connsiteY86" fmla="*/ 55245 h 1438655"/>
                <a:gd name="connsiteX87" fmla="*/ 1097090 w 1885569"/>
                <a:gd name="connsiteY87" fmla="*/ 0 h 1438655"/>
                <a:gd name="connsiteX88" fmla="*/ 1029367 w 1885569"/>
                <a:gd name="connsiteY88" fmla="*/ 0 h 1438655"/>
                <a:gd name="connsiteX89" fmla="*/ 945928 w 1885569"/>
                <a:gd name="connsiteY89" fmla="*/ 83439 h 1438655"/>
                <a:gd name="connsiteX90" fmla="*/ 945452 w 1885569"/>
                <a:gd name="connsiteY90" fmla="*/ 114776 h 1438655"/>
                <a:gd name="connsiteX91" fmla="*/ 945452 w 1885569"/>
                <a:gd name="connsiteY91" fmla="*/ 114776 h 1438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885569" h="1438655">
                  <a:moveTo>
                    <a:pt x="945452" y="114776"/>
                  </a:moveTo>
                  <a:lnTo>
                    <a:pt x="945452" y="205835"/>
                  </a:lnTo>
                  <a:cubicBezTo>
                    <a:pt x="945452" y="250412"/>
                    <a:pt x="909066" y="286798"/>
                    <a:pt x="864489" y="286798"/>
                  </a:cubicBezTo>
                  <a:lnTo>
                    <a:pt x="558165" y="286798"/>
                  </a:lnTo>
                  <a:cubicBezTo>
                    <a:pt x="515874" y="286798"/>
                    <a:pt x="480632" y="318706"/>
                    <a:pt x="475393" y="359759"/>
                  </a:cubicBezTo>
                  <a:cubicBezTo>
                    <a:pt x="470249" y="400431"/>
                    <a:pt x="436055" y="430530"/>
                    <a:pt x="395002" y="430530"/>
                  </a:cubicBezTo>
                  <a:lnTo>
                    <a:pt x="57626" y="430530"/>
                  </a:lnTo>
                  <a:cubicBezTo>
                    <a:pt x="25908" y="430530"/>
                    <a:pt x="0" y="456438"/>
                    <a:pt x="0" y="488156"/>
                  </a:cubicBezTo>
                  <a:lnTo>
                    <a:pt x="0" y="508159"/>
                  </a:lnTo>
                  <a:cubicBezTo>
                    <a:pt x="0" y="539877"/>
                    <a:pt x="25908" y="565785"/>
                    <a:pt x="57626" y="565785"/>
                  </a:cubicBezTo>
                  <a:lnTo>
                    <a:pt x="222885" y="565785"/>
                  </a:lnTo>
                  <a:cubicBezTo>
                    <a:pt x="267176" y="565785"/>
                    <a:pt x="303371" y="601599"/>
                    <a:pt x="303848" y="645890"/>
                  </a:cubicBezTo>
                  <a:cubicBezTo>
                    <a:pt x="304229" y="677323"/>
                    <a:pt x="329946" y="702850"/>
                    <a:pt x="361474" y="702850"/>
                  </a:cubicBezTo>
                  <a:lnTo>
                    <a:pt x="550736" y="702850"/>
                  </a:lnTo>
                  <a:cubicBezTo>
                    <a:pt x="595313" y="702850"/>
                    <a:pt x="631698" y="739235"/>
                    <a:pt x="631698" y="783812"/>
                  </a:cubicBezTo>
                  <a:lnTo>
                    <a:pt x="631698" y="924687"/>
                  </a:lnTo>
                  <a:cubicBezTo>
                    <a:pt x="631698" y="969264"/>
                    <a:pt x="595313" y="1005649"/>
                    <a:pt x="550736" y="1005649"/>
                  </a:cubicBezTo>
                  <a:lnTo>
                    <a:pt x="536257" y="1005649"/>
                  </a:lnTo>
                  <a:cubicBezTo>
                    <a:pt x="504539" y="1005649"/>
                    <a:pt x="478631" y="1031557"/>
                    <a:pt x="478631" y="1063276"/>
                  </a:cubicBezTo>
                  <a:lnTo>
                    <a:pt x="478631" y="1220914"/>
                  </a:lnTo>
                  <a:cubicBezTo>
                    <a:pt x="478631" y="1265491"/>
                    <a:pt x="442246" y="1301877"/>
                    <a:pt x="397669" y="1301877"/>
                  </a:cubicBezTo>
                  <a:lnTo>
                    <a:pt x="883634" y="1301877"/>
                  </a:lnTo>
                  <a:cubicBezTo>
                    <a:pt x="915353" y="1301877"/>
                    <a:pt x="941261" y="1327785"/>
                    <a:pt x="941261" y="1359503"/>
                  </a:cubicBezTo>
                  <a:lnTo>
                    <a:pt x="941261" y="1380363"/>
                  </a:lnTo>
                  <a:lnTo>
                    <a:pt x="941546" y="1380363"/>
                  </a:lnTo>
                  <a:lnTo>
                    <a:pt x="941546" y="1381030"/>
                  </a:lnTo>
                  <a:cubicBezTo>
                    <a:pt x="941546" y="1412748"/>
                    <a:pt x="967454" y="1438656"/>
                    <a:pt x="999173" y="1438656"/>
                  </a:cubicBezTo>
                  <a:lnTo>
                    <a:pt x="1261110" y="1438656"/>
                  </a:lnTo>
                  <a:lnTo>
                    <a:pt x="1261110" y="1362647"/>
                  </a:lnTo>
                  <a:cubicBezTo>
                    <a:pt x="1261110" y="1330928"/>
                    <a:pt x="1287018" y="1305020"/>
                    <a:pt x="1318736" y="1305020"/>
                  </a:cubicBezTo>
                  <a:lnTo>
                    <a:pt x="1765459" y="1305020"/>
                  </a:lnTo>
                  <a:lnTo>
                    <a:pt x="1785557" y="1304544"/>
                  </a:lnTo>
                  <a:lnTo>
                    <a:pt x="1827181" y="1303115"/>
                  </a:lnTo>
                  <a:cubicBezTo>
                    <a:pt x="1858804" y="1302067"/>
                    <a:pt x="1884807" y="1277207"/>
                    <a:pt x="1884807" y="1245489"/>
                  </a:cubicBezTo>
                  <a:cubicBezTo>
                    <a:pt x="1884807" y="1118806"/>
                    <a:pt x="1884902" y="991933"/>
                    <a:pt x="1885093" y="865251"/>
                  </a:cubicBezTo>
                  <a:lnTo>
                    <a:pt x="1789367" y="865251"/>
                  </a:lnTo>
                  <a:cubicBezTo>
                    <a:pt x="1757648" y="865251"/>
                    <a:pt x="1731740" y="839343"/>
                    <a:pt x="1731740" y="807625"/>
                  </a:cubicBezTo>
                  <a:lnTo>
                    <a:pt x="1731740" y="629983"/>
                  </a:lnTo>
                  <a:cubicBezTo>
                    <a:pt x="1731740" y="598265"/>
                    <a:pt x="1757648" y="572357"/>
                    <a:pt x="1789367" y="572357"/>
                  </a:cubicBezTo>
                  <a:lnTo>
                    <a:pt x="1885474" y="572357"/>
                  </a:lnTo>
                  <a:lnTo>
                    <a:pt x="1885569" y="495967"/>
                  </a:lnTo>
                  <a:cubicBezTo>
                    <a:pt x="1879663" y="457009"/>
                    <a:pt x="1845945" y="427101"/>
                    <a:pt x="1805464" y="427101"/>
                  </a:cubicBezTo>
                  <a:lnTo>
                    <a:pt x="1793653" y="427101"/>
                  </a:lnTo>
                  <a:cubicBezTo>
                    <a:pt x="1755172" y="427101"/>
                    <a:pt x="1723644" y="395573"/>
                    <a:pt x="1723644" y="357092"/>
                  </a:cubicBezTo>
                  <a:lnTo>
                    <a:pt x="1723644" y="289750"/>
                  </a:lnTo>
                  <a:lnTo>
                    <a:pt x="1498378" y="289750"/>
                  </a:lnTo>
                  <a:cubicBezTo>
                    <a:pt x="1459135" y="289750"/>
                    <a:pt x="1426083" y="262318"/>
                    <a:pt x="1417225" y="225742"/>
                  </a:cubicBezTo>
                  <a:cubicBezTo>
                    <a:pt x="1415415" y="218313"/>
                    <a:pt x="1414748" y="211741"/>
                    <a:pt x="1415034" y="204025"/>
                  </a:cubicBezTo>
                  <a:cubicBezTo>
                    <a:pt x="1416272" y="166211"/>
                    <a:pt x="1402842" y="135826"/>
                    <a:pt x="1323308" y="138398"/>
                  </a:cubicBezTo>
                  <a:cubicBezTo>
                    <a:pt x="1322356" y="138398"/>
                    <a:pt x="1321594" y="138398"/>
                    <a:pt x="1320641" y="138398"/>
                  </a:cubicBezTo>
                  <a:lnTo>
                    <a:pt x="1180338" y="138398"/>
                  </a:lnTo>
                  <a:cubicBezTo>
                    <a:pt x="1157669" y="138398"/>
                    <a:pt x="1137095" y="129254"/>
                    <a:pt x="1121950" y="114490"/>
                  </a:cubicBezTo>
                  <a:lnTo>
                    <a:pt x="1121950" y="114490"/>
                  </a:lnTo>
                  <a:cubicBezTo>
                    <a:pt x="1119569" y="112109"/>
                    <a:pt x="1117283" y="109633"/>
                    <a:pt x="1115092" y="106966"/>
                  </a:cubicBezTo>
                  <a:lnTo>
                    <a:pt x="1114616" y="106299"/>
                  </a:lnTo>
                  <a:lnTo>
                    <a:pt x="1114520" y="106204"/>
                  </a:lnTo>
                  <a:lnTo>
                    <a:pt x="1114425" y="106108"/>
                  </a:lnTo>
                  <a:cubicBezTo>
                    <a:pt x="1112806" y="104013"/>
                    <a:pt x="1111282" y="101822"/>
                    <a:pt x="1109853" y="99631"/>
                  </a:cubicBezTo>
                  <a:lnTo>
                    <a:pt x="1109853" y="99631"/>
                  </a:lnTo>
                  <a:cubicBezTo>
                    <a:pt x="1109472" y="99060"/>
                    <a:pt x="1109186" y="98488"/>
                    <a:pt x="1108805" y="97917"/>
                  </a:cubicBezTo>
                  <a:lnTo>
                    <a:pt x="1108805" y="97822"/>
                  </a:lnTo>
                  <a:lnTo>
                    <a:pt x="1108424" y="97155"/>
                  </a:lnTo>
                  <a:lnTo>
                    <a:pt x="1108329" y="96964"/>
                  </a:lnTo>
                  <a:lnTo>
                    <a:pt x="1107853" y="96107"/>
                  </a:lnTo>
                  <a:lnTo>
                    <a:pt x="1107853" y="96107"/>
                  </a:lnTo>
                  <a:lnTo>
                    <a:pt x="1107377" y="95250"/>
                  </a:lnTo>
                  <a:lnTo>
                    <a:pt x="1107377" y="95250"/>
                  </a:lnTo>
                  <a:lnTo>
                    <a:pt x="1106996" y="94488"/>
                  </a:lnTo>
                  <a:lnTo>
                    <a:pt x="1106900" y="94393"/>
                  </a:lnTo>
                  <a:lnTo>
                    <a:pt x="1106424" y="93536"/>
                  </a:lnTo>
                  <a:lnTo>
                    <a:pt x="1106424" y="93440"/>
                  </a:lnTo>
                  <a:lnTo>
                    <a:pt x="1106329" y="93154"/>
                  </a:lnTo>
                  <a:lnTo>
                    <a:pt x="1105948" y="92392"/>
                  </a:lnTo>
                  <a:lnTo>
                    <a:pt x="1105567" y="91630"/>
                  </a:lnTo>
                  <a:lnTo>
                    <a:pt x="1105091" y="90678"/>
                  </a:lnTo>
                  <a:lnTo>
                    <a:pt x="1104995" y="90583"/>
                  </a:lnTo>
                  <a:lnTo>
                    <a:pt x="1104614" y="89821"/>
                  </a:lnTo>
                  <a:lnTo>
                    <a:pt x="1104614" y="89821"/>
                  </a:lnTo>
                  <a:lnTo>
                    <a:pt x="1104233" y="88963"/>
                  </a:lnTo>
                  <a:lnTo>
                    <a:pt x="1104233" y="88963"/>
                  </a:lnTo>
                  <a:lnTo>
                    <a:pt x="1103852" y="88011"/>
                  </a:lnTo>
                  <a:lnTo>
                    <a:pt x="1103662" y="87535"/>
                  </a:lnTo>
                  <a:lnTo>
                    <a:pt x="1103281" y="86582"/>
                  </a:lnTo>
                  <a:lnTo>
                    <a:pt x="1103186" y="86392"/>
                  </a:lnTo>
                  <a:lnTo>
                    <a:pt x="1102614" y="84963"/>
                  </a:lnTo>
                  <a:lnTo>
                    <a:pt x="1102424" y="84582"/>
                  </a:lnTo>
                  <a:cubicBezTo>
                    <a:pt x="1098995" y="75438"/>
                    <a:pt x="1097090" y="65532"/>
                    <a:pt x="1097090" y="55245"/>
                  </a:cubicBezTo>
                  <a:lnTo>
                    <a:pt x="1097090" y="0"/>
                  </a:lnTo>
                  <a:lnTo>
                    <a:pt x="1029367" y="0"/>
                  </a:lnTo>
                  <a:cubicBezTo>
                    <a:pt x="983456" y="0"/>
                    <a:pt x="945928" y="37529"/>
                    <a:pt x="945928" y="83439"/>
                  </a:cubicBezTo>
                  <a:lnTo>
                    <a:pt x="945452" y="114776"/>
                  </a:lnTo>
                  <a:lnTo>
                    <a:pt x="945452" y="114776"/>
                  </a:lnTo>
                  <a:close/>
                </a:path>
              </a:pathLst>
            </a:custGeom>
            <a:solidFill>
              <a:srgbClr val="008500"/>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9" name="Freeform: Shape 68">
              <a:extLst>
                <a:ext uri="{FF2B5EF4-FFF2-40B4-BE49-F238E27FC236}">
                  <a16:creationId xmlns:a16="http://schemas.microsoft.com/office/drawing/2014/main" id="{3DF72984-CA40-4AFE-B289-CA75E353D76D}"/>
                </a:ext>
              </a:extLst>
            </p:cNvPr>
            <p:cNvSpPr/>
            <p:nvPr/>
          </p:nvSpPr>
          <p:spPr>
            <a:xfrm>
              <a:off x="1972549" y="4846494"/>
              <a:ext cx="135254" cy="128873"/>
            </a:xfrm>
            <a:custGeom>
              <a:avLst/>
              <a:gdLst>
                <a:gd name="connsiteX0" fmla="*/ 57626 w 135254"/>
                <a:gd name="connsiteY0" fmla="*/ 128874 h 128873"/>
                <a:gd name="connsiteX1" fmla="*/ 77629 w 135254"/>
                <a:gd name="connsiteY1" fmla="*/ 128874 h 128873"/>
                <a:gd name="connsiteX2" fmla="*/ 135255 w 135254"/>
                <a:gd name="connsiteY2" fmla="*/ 71247 h 128873"/>
                <a:gd name="connsiteX3" fmla="*/ 135255 w 135254"/>
                <a:gd name="connsiteY3" fmla="*/ 57626 h 128873"/>
                <a:gd name="connsiteX4" fmla="*/ 77629 w 135254"/>
                <a:gd name="connsiteY4" fmla="*/ 0 h 128873"/>
                <a:gd name="connsiteX5" fmla="*/ 57626 w 135254"/>
                <a:gd name="connsiteY5" fmla="*/ 0 h 128873"/>
                <a:gd name="connsiteX6" fmla="*/ 0 w 135254"/>
                <a:gd name="connsiteY6" fmla="*/ 57626 h 128873"/>
                <a:gd name="connsiteX7" fmla="*/ 0 w 135254"/>
                <a:gd name="connsiteY7" fmla="*/ 71247 h 128873"/>
                <a:gd name="connsiteX8" fmla="*/ 57626 w 135254"/>
                <a:gd name="connsiteY8" fmla="*/ 128874 h 12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4" h="128873">
                  <a:moveTo>
                    <a:pt x="57626" y="128874"/>
                  </a:moveTo>
                  <a:lnTo>
                    <a:pt x="77629" y="128874"/>
                  </a:lnTo>
                  <a:cubicBezTo>
                    <a:pt x="109347" y="128874"/>
                    <a:pt x="135255" y="102965"/>
                    <a:pt x="135255" y="71247"/>
                  </a:cubicBezTo>
                  <a:lnTo>
                    <a:pt x="135255" y="57626"/>
                  </a:lnTo>
                  <a:cubicBezTo>
                    <a:pt x="135255" y="25908"/>
                    <a:pt x="109347" y="0"/>
                    <a:pt x="77629" y="0"/>
                  </a:cubicBezTo>
                  <a:lnTo>
                    <a:pt x="57626" y="0"/>
                  </a:lnTo>
                  <a:cubicBezTo>
                    <a:pt x="25908" y="0"/>
                    <a:pt x="0" y="25908"/>
                    <a:pt x="0" y="57626"/>
                  </a:cubicBezTo>
                  <a:lnTo>
                    <a:pt x="0" y="71247"/>
                  </a:lnTo>
                  <a:cubicBezTo>
                    <a:pt x="0" y="102965"/>
                    <a:pt x="25908" y="128874"/>
                    <a:pt x="57626" y="128874"/>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0" name="Freeform: Shape 69">
              <a:extLst>
                <a:ext uri="{FF2B5EF4-FFF2-40B4-BE49-F238E27FC236}">
                  <a16:creationId xmlns:a16="http://schemas.microsoft.com/office/drawing/2014/main" id="{EEEEC7AB-607C-4699-8EA9-8BF16435A2FB}"/>
                </a:ext>
              </a:extLst>
            </p:cNvPr>
            <p:cNvSpPr/>
            <p:nvPr/>
          </p:nvSpPr>
          <p:spPr>
            <a:xfrm>
              <a:off x="2926191" y="4710763"/>
              <a:ext cx="299656" cy="417766"/>
            </a:xfrm>
            <a:custGeom>
              <a:avLst/>
              <a:gdLst>
                <a:gd name="connsiteX0" fmla="*/ 57626 w 299656"/>
                <a:gd name="connsiteY0" fmla="*/ 417767 h 417766"/>
                <a:gd name="connsiteX1" fmla="*/ 77629 w 299656"/>
                <a:gd name="connsiteY1" fmla="*/ 417767 h 417766"/>
                <a:gd name="connsiteX2" fmla="*/ 135255 w 299656"/>
                <a:gd name="connsiteY2" fmla="*/ 360140 h 417766"/>
                <a:gd name="connsiteX3" fmla="*/ 135255 w 299656"/>
                <a:gd name="connsiteY3" fmla="*/ 216217 h 417766"/>
                <a:gd name="connsiteX4" fmla="*/ 216218 w 299656"/>
                <a:gd name="connsiteY4" fmla="*/ 135255 h 417766"/>
                <a:gd name="connsiteX5" fmla="*/ 242030 w 299656"/>
                <a:gd name="connsiteY5" fmla="*/ 135255 h 417766"/>
                <a:gd name="connsiteX6" fmla="*/ 299656 w 299656"/>
                <a:gd name="connsiteY6" fmla="*/ 77629 h 417766"/>
                <a:gd name="connsiteX7" fmla="*/ 299656 w 299656"/>
                <a:gd name="connsiteY7" fmla="*/ 57626 h 417766"/>
                <a:gd name="connsiteX8" fmla="*/ 242030 w 299656"/>
                <a:gd name="connsiteY8" fmla="*/ 0 h 417766"/>
                <a:gd name="connsiteX9" fmla="*/ 77629 w 299656"/>
                <a:gd name="connsiteY9" fmla="*/ 0 h 417766"/>
                <a:gd name="connsiteX10" fmla="*/ 57626 w 299656"/>
                <a:gd name="connsiteY10" fmla="*/ 0 h 417766"/>
                <a:gd name="connsiteX11" fmla="*/ 56197 w 299656"/>
                <a:gd name="connsiteY11" fmla="*/ 0 h 417766"/>
                <a:gd name="connsiteX12" fmla="*/ 56197 w 299656"/>
                <a:gd name="connsiteY12" fmla="*/ 0 h 417766"/>
                <a:gd name="connsiteX13" fmla="*/ 54769 w 299656"/>
                <a:gd name="connsiteY13" fmla="*/ 95 h 417766"/>
                <a:gd name="connsiteX14" fmla="*/ 54769 w 299656"/>
                <a:gd name="connsiteY14" fmla="*/ 95 h 417766"/>
                <a:gd name="connsiteX15" fmla="*/ 53340 w 299656"/>
                <a:gd name="connsiteY15" fmla="*/ 190 h 417766"/>
                <a:gd name="connsiteX16" fmla="*/ 53340 w 299656"/>
                <a:gd name="connsiteY16" fmla="*/ 190 h 417766"/>
                <a:gd name="connsiteX17" fmla="*/ 51911 w 299656"/>
                <a:gd name="connsiteY17" fmla="*/ 286 h 417766"/>
                <a:gd name="connsiteX18" fmla="*/ 51911 w 299656"/>
                <a:gd name="connsiteY18" fmla="*/ 286 h 417766"/>
                <a:gd name="connsiteX19" fmla="*/ 50482 w 299656"/>
                <a:gd name="connsiteY19" fmla="*/ 476 h 417766"/>
                <a:gd name="connsiteX20" fmla="*/ 50482 w 299656"/>
                <a:gd name="connsiteY20" fmla="*/ 476 h 417766"/>
                <a:gd name="connsiteX21" fmla="*/ 49054 w 299656"/>
                <a:gd name="connsiteY21" fmla="*/ 667 h 417766"/>
                <a:gd name="connsiteX22" fmla="*/ 49054 w 299656"/>
                <a:gd name="connsiteY22" fmla="*/ 667 h 417766"/>
                <a:gd name="connsiteX23" fmla="*/ 47625 w 299656"/>
                <a:gd name="connsiteY23" fmla="*/ 857 h 417766"/>
                <a:gd name="connsiteX24" fmla="*/ 47625 w 299656"/>
                <a:gd name="connsiteY24" fmla="*/ 857 h 417766"/>
                <a:gd name="connsiteX25" fmla="*/ 46196 w 299656"/>
                <a:gd name="connsiteY25" fmla="*/ 1143 h 417766"/>
                <a:gd name="connsiteX26" fmla="*/ 46196 w 299656"/>
                <a:gd name="connsiteY26" fmla="*/ 1143 h 417766"/>
                <a:gd name="connsiteX27" fmla="*/ 44768 w 299656"/>
                <a:gd name="connsiteY27" fmla="*/ 1429 h 417766"/>
                <a:gd name="connsiteX28" fmla="*/ 44768 w 299656"/>
                <a:gd name="connsiteY28" fmla="*/ 1429 h 417766"/>
                <a:gd name="connsiteX29" fmla="*/ 43339 w 299656"/>
                <a:gd name="connsiteY29" fmla="*/ 1809 h 417766"/>
                <a:gd name="connsiteX30" fmla="*/ 43339 w 299656"/>
                <a:gd name="connsiteY30" fmla="*/ 1809 h 417766"/>
                <a:gd name="connsiteX31" fmla="*/ 42005 w 299656"/>
                <a:gd name="connsiteY31" fmla="*/ 2191 h 417766"/>
                <a:gd name="connsiteX32" fmla="*/ 42005 w 299656"/>
                <a:gd name="connsiteY32" fmla="*/ 2191 h 417766"/>
                <a:gd name="connsiteX33" fmla="*/ 40672 w 299656"/>
                <a:gd name="connsiteY33" fmla="*/ 2572 h 417766"/>
                <a:gd name="connsiteX34" fmla="*/ 40672 w 299656"/>
                <a:gd name="connsiteY34" fmla="*/ 2572 h 417766"/>
                <a:gd name="connsiteX35" fmla="*/ 39338 w 299656"/>
                <a:gd name="connsiteY35" fmla="*/ 3048 h 417766"/>
                <a:gd name="connsiteX36" fmla="*/ 39338 w 299656"/>
                <a:gd name="connsiteY36" fmla="*/ 3048 h 417766"/>
                <a:gd name="connsiteX37" fmla="*/ 38005 w 299656"/>
                <a:gd name="connsiteY37" fmla="*/ 3524 h 417766"/>
                <a:gd name="connsiteX38" fmla="*/ 38005 w 299656"/>
                <a:gd name="connsiteY38" fmla="*/ 3524 h 417766"/>
                <a:gd name="connsiteX39" fmla="*/ 36671 w 299656"/>
                <a:gd name="connsiteY39" fmla="*/ 4000 h 417766"/>
                <a:gd name="connsiteX40" fmla="*/ 36671 w 299656"/>
                <a:gd name="connsiteY40" fmla="*/ 4000 h 417766"/>
                <a:gd name="connsiteX41" fmla="*/ 35338 w 299656"/>
                <a:gd name="connsiteY41" fmla="*/ 4572 h 417766"/>
                <a:gd name="connsiteX42" fmla="*/ 35338 w 299656"/>
                <a:gd name="connsiteY42" fmla="*/ 4572 h 417766"/>
                <a:gd name="connsiteX43" fmla="*/ 34099 w 299656"/>
                <a:gd name="connsiteY43" fmla="*/ 5143 h 417766"/>
                <a:gd name="connsiteX44" fmla="*/ 34099 w 299656"/>
                <a:gd name="connsiteY44" fmla="*/ 5143 h 417766"/>
                <a:gd name="connsiteX45" fmla="*/ 32861 w 299656"/>
                <a:gd name="connsiteY45" fmla="*/ 5715 h 417766"/>
                <a:gd name="connsiteX46" fmla="*/ 32861 w 299656"/>
                <a:gd name="connsiteY46" fmla="*/ 5715 h 417766"/>
                <a:gd name="connsiteX47" fmla="*/ 31623 w 299656"/>
                <a:gd name="connsiteY47" fmla="*/ 6382 h 417766"/>
                <a:gd name="connsiteX48" fmla="*/ 31623 w 299656"/>
                <a:gd name="connsiteY48" fmla="*/ 6382 h 417766"/>
                <a:gd name="connsiteX49" fmla="*/ 30385 w 299656"/>
                <a:gd name="connsiteY49" fmla="*/ 7048 h 417766"/>
                <a:gd name="connsiteX50" fmla="*/ 30385 w 299656"/>
                <a:gd name="connsiteY50" fmla="*/ 7048 h 417766"/>
                <a:gd name="connsiteX51" fmla="*/ 29146 w 299656"/>
                <a:gd name="connsiteY51" fmla="*/ 7715 h 417766"/>
                <a:gd name="connsiteX52" fmla="*/ 29146 w 299656"/>
                <a:gd name="connsiteY52" fmla="*/ 7715 h 417766"/>
                <a:gd name="connsiteX53" fmla="*/ 27908 w 299656"/>
                <a:gd name="connsiteY53" fmla="*/ 8382 h 417766"/>
                <a:gd name="connsiteX54" fmla="*/ 27908 w 299656"/>
                <a:gd name="connsiteY54" fmla="*/ 8382 h 417766"/>
                <a:gd name="connsiteX55" fmla="*/ 26765 w 299656"/>
                <a:gd name="connsiteY55" fmla="*/ 9144 h 417766"/>
                <a:gd name="connsiteX56" fmla="*/ 26765 w 299656"/>
                <a:gd name="connsiteY56" fmla="*/ 9144 h 417766"/>
                <a:gd name="connsiteX57" fmla="*/ 25622 w 299656"/>
                <a:gd name="connsiteY57" fmla="*/ 9906 h 417766"/>
                <a:gd name="connsiteX58" fmla="*/ 25622 w 299656"/>
                <a:gd name="connsiteY58" fmla="*/ 9906 h 417766"/>
                <a:gd name="connsiteX59" fmla="*/ 24479 w 299656"/>
                <a:gd name="connsiteY59" fmla="*/ 10668 h 417766"/>
                <a:gd name="connsiteX60" fmla="*/ 24479 w 299656"/>
                <a:gd name="connsiteY60" fmla="*/ 10668 h 417766"/>
                <a:gd name="connsiteX61" fmla="*/ 23336 w 299656"/>
                <a:gd name="connsiteY61" fmla="*/ 11525 h 417766"/>
                <a:gd name="connsiteX62" fmla="*/ 23336 w 299656"/>
                <a:gd name="connsiteY62" fmla="*/ 11525 h 417766"/>
                <a:gd name="connsiteX63" fmla="*/ 22193 w 299656"/>
                <a:gd name="connsiteY63" fmla="*/ 12382 h 417766"/>
                <a:gd name="connsiteX64" fmla="*/ 22193 w 299656"/>
                <a:gd name="connsiteY64" fmla="*/ 12382 h 417766"/>
                <a:gd name="connsiteX65" fmla="*/ 21146 w 299656"/>
                <a:gd name="connsiteY65" fmla="*/ 13240 h 417766"/>
                <a:gd name="connsiteX66" fmla="*/ 21146 w 299656"/>
                <a:gd name="connsiteY66" fmla="*/ 13240 h 417766"/>
                <a:gd name="connsiteX67" fmla="*/ 20098 w 299656"/>
                <a:gd name="connsiteY67" fmla="*/ 14097 h 417766"/>
                <a:gd name="connsiteX68" fmla="*/ 20098 w 299656"/>
                <a:gd name="connsiteY68" fmla="*/ 14097 h 417766"/>
                <a:gd name="connsiteX69" fmla="*/ 19050 w 299656"/>
                <a:gd name="connsiteY69" fmla="*/ 15049 h 417766"/>
                <a:gd name="connsiteX70" fmla="*/ 19050 w 299656"/>
                <a:gd name="connsiteY70" fmla="*/ 15049 h 417766"/>
                <a:gd name="connsiteX71" fmla="*/ 18002 w 299656"/>
                <a:gd name="connsiteY71" fmla="*/ 16002 h 417766"/>
                <a:gd name="connsiteX72" fmla="*/ 18002 w 299656"/>
                <a:gd name="connsiteY72" fmla="*/ 16002 h 417766"/>
                <a:gd name="connsiteX73" fmla="*/ 17050 w 299656"/>
                <a:gd name="connsiteY73" fmla="*/ 16954 h 417766"/>
                <a:gd name="connsiteX74" fmla="*/ 17050 w 299656"/>
                <a:gd name="connsiteY74" fmla="*/ 16954 h 417766"/>
                <a:gd name="connsiteX75" fmla="*/ 16097 w 299656"/>
                <a:gd name="connsiteY75" fmla="*/ 17907 h 417766"/>
                <a:gd name="connsiteX76" fmla="*/ 16097 w 299656"/>
                <a:gd name="connsiteY76" fmla="*/ 17907 h 417766"/>
                <a:gd name="connsiteX77" fmla="*/ 15145 w 299656"/>
                <a:gd name="connsiteY77" fmla="*/ 18955 h 417766"/>
                <a:gd name="connsiteX78" fmla="*/ 15145 w 299656"/>
                <a:gd name="connsiteY78" fmla="*/ 18955 h 417766"/>
                <a:gd name="connsiteX79" fmla="*/ 14192 w 299656"/>
                <a:gd name="connsiteY79" fmla="*/ 20002 h 417766"/>
                <a:gd name="connsiteX80" fmla="*/ 14192 w 299656"/>
                <a:gd name="connsiteY80" fmla="*/ 20002 h 417766"/>
                <a:gd name="connsiteX81" fmla="*/ 13335 w 299656"/>
                <a:gd name="connsiteY81" fmla="*/ 21050 h 417766"/>
                <a:gd name="connsiteX82" fmla="*/ 13335 w 299656"/>
                <a:gd name="connsiteY82" fmla="*/ 21050 h 417766"/>
                <a:gd name="connsiteX83" fmla="*/ 12478 w 299656"/>
                <a:gd name="connsiteY83" fmla="*/ 22098 h 417766"/>
                <a:gd name="connsiteX84" fmla="*/ 12478 w 299656"/>
                <a:gd name="connsiteY84" fmla="*/ 22098 h 417766"/>
                <a:gd name="connsiteX85" fmla="*/ 11621 w 299656"/>
                <a:gd name="connsiteY85" fmla="*/ 23146 h 417766"/>
                <a:gd name="connsiteX86" fmla="*/ 11621 w 299656"/>
                <a:gd name="connsiteY86" fmla="*/ 23146 h 417766"/>
                <a:gd name="connsiteX87" fmla="*/ 10763 w 299656"/>
                <a:gd name="connsiteY87" fmla="*/ 24289 h 417766"/>
                <a:gd name="connsiteX88" fmla="*/ 10763 w 299656"/>
                <a:gd name="connsiteY88" fmla="*/ 24289 h 417766"/>
                <a:gd name="connsiteX89" fmla="*/ 10001 w 299656"/>
                <a:gd name="connsiteY89" fmla="*/ 25432 h 417766"/>
                <a:gd name="connsiteX90" fmla="*/ 10001 w 299656"/>
                <a:gd name="connsiteY90" fmla="*/ 25432 h 417766"/>
                <a:gd name="connsiteX91" fmla="*/ 9239 w 299656"/>
                <a:gd name="connsiteY91" fmla="*/ 26575 h 417766"/>
                <a:gd name="connsiteX92" fmla="*/ 9239 w 299656"/>
                <a:gd name="connsiteY92" fmla="*/ 26575 h 417766"/>
                <a:gd name="connsiteX93" fmla="*/ 8477 w 299656"/>
                <a:gd name="connsiteY93" fmla="*/ 27717 h 417766"/>
                <a:gd name="connsiteX94" fmla="*/ 8477 w 299656"/>
                <a:gd name="connsiteY94" fmla="*/ 27717 h 417766"/>
                <a:gd name="connsiteX95" fmla="*/ 7811 w 299656"/>
                <a:gd name="connsiteY95" fmla="*/ 28956 h 417766"/>
                <a:gd name="connsiteX96" fmla="*/ 7811 w 299656"/>
                <a:gd name="connsiteY96" fmla="*/ 28956 h 417766"/>
                <a:gd name="connsiteX97" fmla="*/ 7144 w 299656"/>
                <a:gd name="connsiteY97" fmla="*/ 30194 h 417766"/>
                <a:gd name="connsiteX98" fmla="*/ 7144 w 299656"/>
                <a:gd name="connsiteY98" fmla="*/ 30194 h 417766"/>
                <a:gd name="connsiteX99" fmla="*/ 6477 w 299656"/>
                <a:gd name="connsiteY99" fmla="*/ 31432 h 417766"/>
                <a:gd name="connsiteX100" fmla="*/ 6477 w 299656"/>
                <a:gd name="connsiteY100" fmla="*/ 31432 h 417766"/>
                <a:gd name="connsiteX101" fmla="*/ 5810 w 299656"/>
                <a:gd name="connsiteY101" fmla="*/ 32671 h 417766"/>
                <a:gd name="connsiteX102" fmla="*/ 5810 w 299656"/>
                <a:gd name="connsiteY102" fmla="*/ 32671 h 417766"/>
                <a:gd name="connsiteX103" fmla="*/ 5239 w 299656"/>
                <a:gd name="connsiteY103" fmla="*/ 33909 h 417766"/>
                <a:gd name="connsiteX104" fmla="*/ 5239 w 299656"/>
                <a:gd name="connsiteY104" fmla="*/ 33909 h 417766"/>
                <a:gd name="connsiteX105" fmla="*/ 4667 w 299656"/>
                <a:gd name="connsiteY105" fmla="*/ 35147 h 417766"/>
                <a:gd name="connsiteX106" fmla="*/ 4667 w 299656"/>
                <a:gd name="connsiteY106" fmla="*/ 35147 h 417766"/>
                <a:gd name="connsiteX107" fmla="*/ 4096 w 299656"/>
                <a:gd name="connsiteY107" fmla="*/ 36481 h 417766"/>
                <a:gd name="connsiteX108" fmla="*/ 4096 w 299656"/>
                <a:gd name="connsiteY108" fmla="*/ 36481 h 417766"/>
                <a:gd name="connsiteX109" fmla="*/ 3620 w 299656"/>
                <a:gd name="connsiteY109" fmla="*/ 37814 h 417766"/>
                <a:gd name="connsiteX110" fmla="*/ 3620 w 299656"/>
                <a:gd name="connsiteY110" fmla="*/ 37814 h 417766"/>
                <a:gd name="connsiteX111" fmla="*/ 3143 w 299656"/>
                <a:gd name="connsiteY111" fmla="*/ 39148 h 417766"/>
                <a:gd name="connsiteX112" fmla="*/ 3143 w 299656"/>
                <a:gd name="connsiteY112" fmla="*/ 39148 h 417766"/>
                <a:gd name="connsiteX113" fmla="*/ 2667 w 299656"/>
                <a:gd name="connsiteY113" fmla="*/ 40481 h 417766"/>
                <a:gd name="connsiteX114" fmla="*/ 2667 w 299656"/>
                <a:gd name="connsiteY114" fmla="*/ 40481 h 417766"/>
                <a:gd name="connsiteX115" fmla="*/ 2286 w 299656"/>
                <a:gd name="connsiteY115" fmla="*/ 41815 h 417766"/>
                <a:gd name="connsiteX116" fmla="*/ 2286 w 299656"/>
                <a:gd name="connsiteY116" fmla="*/ 41815 h 417766"/>
                <a:gd name="connsiteX117" fmla="*/ 1905 w 299656"/>
                <a:gd name="connsiteY117" fmla="*/ 43148 h 417766"/>
                <a:gd name="connsiteX118" fmla="*/ 1905 w 299656"/>
                <a:gd name="connsiteY118" fmla="*/ 43148 h 417766"/>
                <a:gd name="connsiteX119" fmla="*/ 1524 w 299656"/>
                <a:gd name="connsiteY119" fmla="*/ 44482 h 417766"/>
                <a:gd name="connsiteX120" fmla="*/ 1524 w 299656"/>
                <a:gd name="connsiteY120" fmla="*/ 44482 h 417766"/>
                <a:gd name="connsiteX121" fmla="*/ 1238 w 299656"/>
                <a:gd name="connsiteY121" fmla="*/ 45910 h 417766"/>
                <a:gd name="connsiteX122" fmla="*/ 1238 w 299656"/>
                <a:gd name="connsiteY122" fmla="*/ 45910 h 417766"/>
                <a:gd name="connsiteX123" fmla="*/ 953 w 299656"/>
                <a:gd name="connsiteY123" fmla="*/ 47339 h 417766"/>
                <a:gd name="connsiteX124" fmla="*/ 953 w 299656"/>
                <a:gd name="connsiteY124" fmla="*/ 47339 h 417766"/>
                <a:gd name="connsiteX125" fmla="*/ 667 w 299656"/>
                <a:gd name="connsiteY125" fmla="*/ 48768 h 417766"/>
                <a:gd name="connsiteX126" fmla="*/ 667 w 299656"/>
                <a:gd name="connsiteY126" fmla="*/ 48768 h 417766"/>
                <a:gd name="connsiteX127" fmla="*/ 476 w 299656"/>
                <a:gd name="connsiteY127" fmla="*/ 50197 h 417766"/>
                <a:gd name="connsiteX128" fmla="*/ 476 w 299656"/>
                <a:gd name="connsiteY128" fmla="*/ 50197 h 417766"/>
                <a:gd name="connsiteX129" fmla="*/ 286 w 299656"/>
                <a:gd name="connsiteY129" fmla="*/ 51625 h 417766"/>
                <a:gd name="connsiteX130" fmla="*/ 286 w 299656"/>
                <a:gd name="connsiteY130" fmla="*/ 51625 h 417766"/>
                <a:gd name="connsiteX131" fmla="*/ 190 w 299656"/>
                <a:gd name="connsiteY131" fmla="*/ 53054 h 417766"/>
                <a:gd name="connsiteX132" fmla="*/ 190 w 299656"/>
                <a:gd name="connsiteY132" fmla="*/ 53054 h 417766"/>
                <a:gd name="connsiteX133" fmla="*/ 95 w 299656"/>
                <a:gd name="connsiteY133" fmla="*/ 54483 h 417766"/>
                <a:gd name="connsiteX134" fmla="*/ 95 w 299656"/>
                <a:gd name="connsiteY134" fmla="*/ 54483 h 417766"/>
                <a:gd name="connsiteX135" fmla="*/ 95 w 299656"/>
                <a:gd name="connsiteY135" fmla="*/ 54959 h 417766"/>
                <a:gd name="connsiteX136" fmla="*/ 0 w 299656"/>
                <a:gd name="connsiteY136" fmla="*/ 56864 h 417766"/>
                <a:gd name="connsiteX137" fmla="*/ 0 w 299656"/>
                <a:gd name="connsiteY137" fmla="*/ 57340 h 417766"/>
                <a:gd name="connsiteX138" fmla="*/ 0 w 299656"/>
                <a:gd name="connsiteY138" fmla="*/ 57340 h 417766"/>
                <a:gd name="connsiteX139" fmla="*/ 0 w 299656"/>
                <a:gd name="connsiteY139" fmla="*/ 77343 h 417766"/>
                <a:gd name="connsiteX140" fmla="*/ 0 w 299656"/>
                <a:gd name="connsiteY140" fmla="*/ 359855 h 417766"/>
                <a:gd name="connsiteX141" fmla="*/ 57626 w 299656"/>
                <a:gd name="connsiteY141" fmla="*/ 417767 h 417766"/>
                <a:gd name="connsiteX142" fmla="*/ 57626 w 299656"/>
                <a:gd name="connsiteY142" fmla="*/ 417767 h 417766"/>
                <a:gd name="connsiteX143" fmla="*/ 57626 w 299656"/>
                <a:gd name="connsiteY143" fmla="*/ 0 h 417766"/>
                <a:gd name="connsiteX144" fmla="*/ 57626 w 299656"/>
                <a:gd name="connsiteY144" fmla="*/ 0 h 417766"/>
                <a:gd name="connsiteX145" fmla="*/ 57626 w 299656"/>
                <a:gd name="connsiteY145" fmla="*/ 0 h 417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299656" h="417766">
                  <a:moveTo>
                    <a:pt x="57626" y="417767"/>
                  </a:moveTo>
                  <a:lnTo>
                    <a:pt x="77629" y="417767"/>
                  </a:lnTo>
                  <a:cubicBezTo>
                    <a:pt x="109347" y="417767"/>
                    <a:pt x="135255" y="391858"/>
                    <a:pt x="135255" y="360140"/>
                  </a:cubicBezTo>
                  <a:lnTo>
                    <a:pt x="135255" y="216217"/>
                  </a:lnTo>
                  <a:cubicBezTo>
                    <a:pt x="135255" y="171640"/>
                    <a:pt x="171640" y="135255"/>
                    <a:pt x="216218" y="135255"/>
                  </a:cubicBezTo>
                  <a:lnTo>
                    <a:pt x="242030" y="135255"/>
                  </a:lnTo>
                  <a:cubicBezTo>
                    <a:pt x="273748" y="135255"/>
                    <a:pt x="299656" y="109347"/>
                    <a:pt x="299656" y="77629"/>
                  </a:cubicBezTo>
                  <a:lnTo>
                    <a:pt x="299656" y="57626"/>
                  </a:lnTo>
                  <a:cubicBezTo>
                    <a:pt x="299656" y="25908"/>
                    <a:pt x="273748" y="0"/>
                    <a:pt x="242030" y="0"/>
                  </a:cubicBezTo>
                  <a:lnTo>
                    <a:pt x="77629" y="0"/>
                  </a:lnTo>
                  <a:lnTo>
                    <a:pt x="57626" y="0"/>
                  </a:lnTo>
                  <a:lnTo>
                    <a:pt x="56197" y="0"/>
                  </a:lnTo>
                  <a:lnTo>
                    <a:pt x="56197" y="0"/>
                  </a:lnTo>
                  <a:lnTo>
                    <a:pt x="54769" y="95"/>
                  </a:lnTo>
                  <a:lnTo>
                    <a:pt x="54769" y="95"/>
                  </a:lnTo>
                  <a:lnTo>
                    <a:pt x="53340" y="190"/>
                  </a:lnTo>
                  <a:lnTo>
                    <a:pt x="53340" y="190"/>
                  </a:lnTo>
                  <a:lnTo>
                    <a:pt x="51911" y="286"/>
                  </a:lnTo>
                  <a:lnTo>
                    <a:pt x="51911" y="286"/>
                  </a:lnTo>
                  <a:lnTo>
                    <a:pt x="50482" y="476"/>
                  </a:lnTo>
                  <a:lnTo>
                    <a:pt x="50482" y="476"/>
                  </a:lnTo>
                  <a:lnTo>
                    <a:pt x="49054" y="667"/>
                  </a:lnTo>
                  <a:lnTo>
                    <a:pt x="49054" y="667"/>
                  </a:lnTo>
                  <a:lnTo>
                    <a:pt x="47625" y="857"/>
                  </a:lnTo>
                  <a:lnTo>
                    <a:pt x="47625" y="857"/>
                  </a:lnTo>
                  <a:cubicBezTo>
                    <a:pt x="47149" y="952"/>
                    <a:pt x="46672" y="1048"/>
                    <a:pt x="46196" y="1143"/>
                  </a:cubicBezTo>
                  <a:lnTo>
                    <a:pt x="46196" y="1143"/>
                  </a:lnTo>
                  <a:lnTo>
                    <a:pt x="44768" y="1429"/>
                  </a:lnTo>
                  <a:lnTo>
                    <a:pt x="44768" y="1429"/>
                  </a:lnTo>
                  <a:lnTo>
                    <a:pt x="43339" y="1809"/>
                  </a:lnTo>
                  <a:lnTo>
                    <a:pt x="43339" y="1809"/>
                  </a:lnTo>
                  <a:lnTo>
                    <a:pt x="42005" y="2191"/>
                  </a:lnTo>
                  <a:lnTo>
                    <a:pt x="42005" y="2191"/>
                  </a:lnTo>
                  <a:lnTo>
                    <a:pt x="40672" y="2572"/>
                  </a:lnTo>
                  <a:lnTo>
                    <a:pt x="40672" y="2572"/>
                  </a:lnTo>
                  <a:lnTo>
                    <a:pt x="39338" y="3048"/>
                  </a:lnTo>
                  <a:lnTo>
                    <a:pt x="39338" y="3048"/>
                  </a:lnTo>
                  <a:lnTo>
                    <a:pt x="38005" y="3524"/>
                  </a:lnTo>
                  <a:lnTo>
                    <a:pt x="38005" y="3524"/>
                  </a:lnTo>
                  <a:lnTo>
                    <a:pt x="36671" y="4000"/>
                  </a:lnTo>
                  <a:lnTo>
                    <a:pt x="36671" y="4000"/>
                  </a:lnTo>
                  <a:lnTo>
                    <a:pt x="35338" y="4572"/>
                  </a:lnTo>
                  <a:lnTo>
                    <a:pt x="35338" y="4572"/>
                  </a:lnTo>
                  <a:lnTo>
                    <a:pt x="34099" y="5143"/>
                  </a:lnTo>
                  <a:lnTo>
                    <a:pt x="34099" y="5143"/>
                  </a:lnTo>
                  <a:lnTo>
                    <a:pt x="32861" y="5715"/>
                  </a:lnTo>
                  <a:lnTo>
                    <a:pt x="32861" y="5715"/>
                  </a:lnTo>
                  <a:lnTo>
                    <a:pt x="31623" y="6382"/>
                  </a:lnTo>
                  <a:lnTo>
                    <a:pt x="31623" y="6382"/>
                  </a:lnTo>
                  <a:cubicBezTo>
                    <a:pt x="31242" y="6572"/>
                    <a:pt x="30766" y="6763"/>
                    <a:pt x="30385" y="7048"/>
                  </a:cubicBezTo>
                  <a:lnTo>
                    <a:pt x="30385" y="7048"/>
                  </a:lnTo>
                  <a:lnTo>
                    <a:pt x="29146" y="7715"/>
                  </a:lnTo>
                  <a:lnTo>
                    <a:pt x="29146" y="7715"/>
                  </a:lnTo>
                  <a:cubicBezTo>
                    <a:pt x="28765" y="7906"/>
                    <a:pt x="28385" y="8191"/>
                    <a:pt x="27908" y="8382"/>
                  </a:cubicBezTo>
                  <a:lnTo>
                    <a:pt x="27908" y="8382"/>
                  </a:lnTo>
                  <a:lnTo>
                    <a:pt x="26765" y="9144"/>
                  </a:lnTo>
                  <a:lnTo>
                    <a:pt x="26765" y="9144"/>
                  </a:lnTo>
                  <a:lnTo>
                    <a:pt x="25622" y="9906"/>
                  </a:lnTo>
                  <a:lnTo>
                    <a:pt x="25622" y="9906"/>
                  </a:lnTo>
                  <a:lnTo>
                    <a:pt x="24479" y="10668"/>
                  </a:lnTo>
                  <a:lnTo>
                    <a:pt x="24479" y="10668"/>
                  </a:lnTo>
                  <a:lnTo>
                    <a:pt x="23336" y="11525"/>
                  </a:lnTo>
                  <a:lnTo>
                    <a:pt x="23336" y="11525"/>
                  </a:lnTo>
                  <a:lnTo>
                    <a:pt x="22193" y="12382"/>
                  </a:lnTo>
                  <a:lnTo>
                    <a:pt x="22193" y="12382"/>
                  </a:lnTo>
                  <a:cubicBezTo>
                    <a:pt x="21812" y="12668"/>
                    <a:pt x="21431" y="12954"/>
                    <a:pt x="21146" y="13240"/>
                  </a:cubicBezTo>
                  <a:lnTo>
                    <a:pt x="21146" y="13240"/>
                  </a:lnTo>
                  <a:lnTo>
                    <a:pt x="20098" y="14097"/>
                  </a:lnTo>
                  <a:lnTo>
                    <a:pt x="20098" y="14097"/>
                  </a:lnTo>
                  <a:lnTo>
                    <a:pt x="19050" y="15049"/>
                  </a:lnTo>
                  <a:lnTo>
                    <a:pt x="19050" y="15049"/>
                  </a:lnTo>
                  <a:lnTo>
                    <a:pt x="18002" y="16002"/>
                  </a:lnTo>
                  <a:lnTo>
                    <a:pt x="18002" y="16002"/>
                  </a:lnTo>
                  <a:lnTo>
                    <a:pt x="17050" y="16954"/>
                  </a:lnTo>
                  <a:lnTo>
                    <a:pt x="17050" y="16954"/>
                  </a:lnTo>
                  <a:lnTo>
                    <a:pt x="16097" y="17907"/>
                  </a:lnTo>
                  <a:lnTo>
                    <a:pt x="16097" y="17907"/>
                  </a:lnTo>
                  <a:lnTo>
                    <a:pt x="15145" y="18955"/>
                  </a:lnTo>
                  <a:lnTo>
                    <a:pt x="15145" y="18955"/>
                  </a:lnTo>
                  <a:lnTo>
                    <a:pt x="14192" y="20002"/>
                  </a:lnTo>
                  <a:lnTo>
                    <a:pt x="14192" y="20002"/>
                  </a:lnTo>
                  <a:lnTo>
                    <a:pt x="13335" y="21050"/>
                  </a:lnTo>
                  <a:lnTo>
                    <a:pt x="13335" y="21050"/>
                  </a:lnTo>
                  <a:cubicBezTo>
                    <a:pt x="13049" y="21431"/>
                    <a:pt x="12763" y="21812"/>
                    <a:pt x="12478" y="22098"/>
                  </a:cubicBezTo>
                  <a:lnTo>
                    <a:pt x="12478" y="22098"/>
                  </a:lnTo>
                  <a:cubicBezTo>
                    <a:pt x="12192" y="22479"/>
                    <a:pt x="11906" y="22860"/>
                    <a:pt x="11621" y="23146"/>
                  </a:cubicBezTo>
                  <a:lnTo>
                    <a:pt x="11621" y="23146"/>
                  </a:lnTo>
                  <a:lnTo>
                    <a:pt x="10763" y="24289"/>
                  </a:lnTo>
                  <a:lnTo>
                    <a:pt x="10763" y="24289"/>
                  </a:lnTo>
                  <a:lnTo>
                    <a:pt x="10001" y="25432"/>
                  </a:lnTo>
                  <a:lnTo>
                    <a:pt x="10001" y="25432"/>
                  </a:lnTo>
                  <a:lnTo>
                    <a:pt x="9239" y="26575"/>
                  </a:lnTo>
                  <a:lnTo>
                    <a:pt x="9239" y="26575"/>
                  </a:lnTo>
                  <a:lnTo>
                    <a:pt x="8477" y="27717"/>
                  </a:lnTo>
                  <a:lnTo>
                    <a:pt x="8477" y="27717"/>
                  </a:lnTo>
                  <a:lnTo>
                    <a:pt x="7811" y="28956"/>
                  </a:lnTo>
                  <a:lnTo>
                    <a:pt x="7811" y="28956"/>
                  </a:lnTo>
                  <a:lnTo>
                    <a:pt x="7144" y="30194"/>
                  </a:lnTo>
                  <a:lnTo>
                    <a:pt x="7144" y="30194"/>
                  </a:lnTo>
                  <a:lnTo>
                    <a:pt x="6477" y="31432"/>
                  </a:lnTo>
                  <a:lnTo>
                    <a:pt x="6477" y="31432"/>
                  </a:lnTo>
                  <a:lnTo>
                    <a:pt x="5810" y="32671"/>
                  </a:lnTo>
                  <a:lnTo>
                    <a:pt x="5810" y="32671"/>
                  </a:lnTo>
                  <a:lnTo>
                    <a:pt x="5239" y="33909"/>
                  </a:lnTo>
                  <a:lnTo>
                    <a:pt x="5239" y="33909"/>
                  </a:lnTo>
                  <a:cubicBezTo>
                    <a:pt x="5048" y="34290"/>
                    <a:pt x="4858" y="34766"/>
                    <a:pt x="4667" y="35147"/>
                  </a:cubicBezTo>
                  <a:lnTo>
                    <a:pt x="4667" y="35147"/>
                  </a:lnTo>
                  <a:lnTo>
                    <a:pt x="4096" y="36481"/>
                  </a:lnTo>
                  <a:lnTo>
                    <a:pt x="4096" y="36481"/>
                  </a:lnTo>
                  <a:lnTo>
                    <a:pt x="3620" y="37814"/>
                  </a:lnTo>
                  <a:lnTo>
                    <a:pt x="3620" y="37814"/>
                  </a:lnTo>
                  <a:lnTo>
                    <a:pt x="3143" y="39148"/>
                  </a:lnTo>
                  <a:lnTo>
                    <a:pt x="3143" y="39148"/>
                  </a:lnTo>
                  <a:lnTo>
                    <a:pt x="2667" y="40481"/>
                  </a:lnTo>
                  <a:lnTo>
                    <a:pt x="2667" y="40481"/>
                  </a:lnTo>
                  <a:lnTo>
                    <a:pt x="2286" y="41815"/>
                  </a:lnTo>
                  <a:lnTo>
                    <a:pt x="2286" y="41815"/>
                  </a:lnTo>
                  <a:lnTo>
                    <a:pt x="1905" y="43148"/>
                  </a:lnTo>
                  <a:lnTo>
                    <a:pt x="1905" y="43148"/>
                  </a:lnTo>
                  <a:lnTo>
                    <a:pt x="1524" y="44482"/>
                  </a:lnTo>
                  <a:lnTo>
                    <a:pt x="1524" y="44482"/>
                  </a:lnTo>
                  <a:lnTo>
                    <a:pt x="1238" y="45910"/>
                  </a:lnTo>
                  <a:lnTo>
                    <a:pt x="1238" y="45910"/>
                  </a:lnTo>
                  <a:cubicBezTo>
                    <a:pt x="1143" y="46387"/>
                    <a:pt x="1048" y="46863"/>
                    <a:pt x="953" y="47339"/>
                  </a:cubicBezTo>
                  <a:lnTo>
                    <a:pt x="953" y="47339"/>
                  </a:lnTo>
                  <a:lnTo>
                    <a:pt x="667" y="48768"/>
                  </a:lnTo>
                  <a:lnTo>
                    <a:pt x="667" y="48768"/>
                  </a:lnTo>
                  <a:lnTo>
                    <a:pt x="476" y="50197"/>
                  </a:lnTo>
                  <a:lnTo>
                    <a:pt x="476" y="50197"/>
                  </a:lnTo>
                  <a:lnTo>
                    <a:pt x="286" y="51625"/>
                  </a:lnTo>
                  <a:lnTo>
                    <a:pt x="286" y="51625"/>
                  </a:lnTo>
                  <a:lnTo>
                    <a:pt x="190" y="53054"/>
                  </a:lnTo>
                  <a:lnTo>
                    <a:pt x="190" y="53054"/>
                  </a:lnTo>
                  <a:lnTo>
                    <a:pt x="95" y="54483"/>
                  </a:lnTo>
                  <a:lnTo>
                    <a:pt x="95" y="54483"/>
                  </a:lnTo>
                  <a:lnTo>
                    <a:pt x="95" y="54959"/>
                  </a:lnTo>
                  <a:cubicBezTo>
                    <a:pt x="95" y="55626"/>
                    <a:pt x="95" y="56197"/>
                    <a:pt x="0" y="56864"/>
                  </a:cubicBezTo>
                  <a:lnTo>
                    <a:pt x="0" y="57340"/>
                  </a:lnTo>
                  <a:lnTo>
                    <a:pt x="0" y="57340"/>
                  </a:lnTo>
                  <a:lnTo>
                    <a:pt x="0" y="77343"/>
                  </a:lnTo>
                  <a:lnTo>
                    <a:pt x="0" y="359855"/>
                  </a:lnTo>
                  <a:cubicBezTo>
                    <a:pt x="0" y="391858"/>
                    <a:pt x="25908" y="417767"/>
                    <a:pt x="57626" y="417767"/>
                  </a:cubicBezTo>
                  <a:lnTo>
                    <a:pt x="57626" y="417767"/>
                  </a:lnTo>
                  <a:close/>
                  <a:moveTo>
                    <a:pt x="57626" y="0"/>
                  </a:moveTo>
                  <a:lnTo>
                    <a:pt x="57626" y="0"/>
                  </a:lnTo>
                  <a:lnTo>
                    <a:pt x="57626"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1" name="Freeform: Shape 70">
              <a:extLst>
                <a:ext uri="{FF2B5EF4-FFF2-40B4-BE49-F238E27FC236}">
                  <a16:creationId xmlns:a16="http://schemas.microsoft.com/office/drawing/2014/main" id="{13D0AC41-5281-48EE-932C-0E198207F08E}"/>
                </a:ext>
              </a:extLst>
            </p:cNvPr>
            <p:cNvSpPr/>
            <p:nvPr/>
          </p:nvSpPr>
          <p:spPr>
            <a:xfrm>
              <a:off x="75454" y="4553410"/>
              <a:ext cx="628078" cy="867822"/>
            </a:xfrm>
            <a:custGeom>
              <a:avLst/>
              <a:gdLst>
                <a:gd name="connsiteX0" fmla="*/ 550069 w 628078"/>
                <a:gd name="connsiteY0" fmla="*/ 300609 h 867822"/>
                <a:gd name="connsiteX1" fmla="*/ 570452 w 628078"/>
                <a:gd name="connsiteY1" fmla="*/ 300609 h 867822"/>
                <a:gd name="connsiteX2" fmla="*/ 628079 w 628078"/>
                <a:gd name="connsiteY2" fmla="*/ 242983 h 867822"/>
                <a:gd name="connsiteX3" fmla="*/ 628079 w 628078"/>
                <a:gd name="connsiteY3" fmla="*/ 57626 h 867822"/>
                <a:gd name="connsiteX4" fmla="*/ 570452 w 628078"/>
                <a:gd name="connsiteY4" fmla="*/ 0 h 867822"/>
                <a:gd name="connsiteX5" fmla="*/ 216599 w 628078"/>
                <a:gd name="connsiteY5" fmla="*/ 0 h 867822"/>
                <a:gd name="connsiteX6" fmla="*/ 158972 w 628078"/>
                <a:gd name="connsiteY6" fmla="*/ 857 h 867822"/>
                <a:gd name="connsiteX7" fmla="*/ 158972 w 628078"/>
                <a:gd name="connsiteY7" fmla="*/ 212884 h 867822"/>
                <a:gd name="connsiteX8" fmla="*/ 78010 w 628078"/>
                <a:gd name="connsiteY8" fmla="*/ 293846 h 867822"/>
                <a:gd name="connsiteX9" fmla="*/ 57626 w 628078"/>
                <a:gd name="connsiteY9" fmla="*/ 293846 h 867822"/>
                <a:gd name="connsiteX10" fmla="*/ 0 w 628078"/>
                <a:gd name="connsiteY10" fmla="*/ 352901 h 867822"/>
                <a:gd name="connsiteX11" fmla="*/ 0 w 628078"/>
                <a:gd name="connsiteY11" fmla="*/ 464153 h 867822"/>
                <a:gd name="connsiteX12" fmla="*/ 0 w 628078"/>
                <a:gd name="connsiteY12" fmla="*/ 520351 h 867822"/>
                <a:gd name="connsiteX13" fmla="*/ 0 w 628078"/>
                <a:gd name="connsiteY13" fmla="*/ 810197 h 867822"/>
                <a:gd name="connsiteX14" fmla="*/ 57626 w 628078"/>
                <a:gd name="connsiteY14" fmla="*/ 867823 h 867822"/>
                <a:gd name="connsiteX15" fmla="*/ 252413 w 628078"/>
                <a:gd name="connsiteY15" fmla="*/ 867823 h 867822"/>
                <a:gd name="connsiteX16" fmla="*/ 310039 w 628078"/>
                <a:gd name="connsiteY16" fmla="*/ 866965 h 867822"/>
                <a:gd name="connsiteX17" fmla="*/ 310039 w 628078"/>
                <a:gd name="connsiteY17" fmla="*/ 660559 h 867822"/>
                <a:gd name="connsiteX18" fmla="*/ 391001 w 628078"/>
                <a:gd name="connsiteY18" fmla="*/ 579596 h 867822"/>
                <a:gd name="connsiteX19" fmla="*/ 411385 w 628078"/>
                <a:gd name="connsiteY19" fmla="*/ 579596 h 867822"/>
                <a:gd name="connsiteX20" fmla="*/ 469011 w 628078"/>
                <a:gd name="connsiteY20" fmla="*/ 520541 h 867822"/>
                <a:gd name="connsiteX21" fmla="*/ 469011 w 628078"/>
                <a:gd name="connsiteY21" fmla="*/ 381667 h 867822"/>
                <a:gd name="connsiteX22" fmla="*/ 550069 w 628078"/>
                <a:gd name="connsiteY22" fmla="*/ 300609 h 867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8078" h="867822">
                  <a:moveTo>
                    <a:pt x="550069" y="300609"/>
                  </a:moveTo>
                  <a:lnTo>
                    <a:pt x="570452" y="300609"/>
                  </a:lnTo>
                  <a:cubicBezTo>
                    <a:pt x="602171" y="300609"/>
                    <a:pt x="628079" y="274701"/>
                    <a:pt x="628079" y="242983"/>
                  </a:cubicBezTo>
                  <a:lnTo>
                    <a:pt x="628079" y="57626"/>
                  </a:lnTo>
                  <a:cubicBezTo>
                    <a:pt x="628079" y="25908"/>
                    <a:pt x="602171" y="0"/>
                    <a:pt x="570452" y="0"/>
                  </a:cubicBezTo>
                  <a:lnTo>
                    <a:pt x="216599" y="0"/>
                  </a:lnTo>
                  <a:lnTo>
                    <a:pt x="158972" y="857"/>
                  </a:lnTo>
                  <a:lnTo>
                    <a:pt x="158972" y="212884"/>
                  </a:lnTo>
                  <a:cubicBezTo>
                    <a:pt x="158972" y="257461"/>
                    <a:pt x="122587" y="293846"/>
                    <a:pt x="78010" y="293846"/>
                  </a:cubicBezTo>
                  <a:lnTo>
                    <a:pt x="57626" y="293846"/>
                  </a:lnTo>
                  <a:cubicBezTo>
                    <a:pt x="25908" y="293846"/>
                    <a:pt x="0" y="320421"/>
                    <a:pt x="0" y="352901"/>
                  </a:cubicBezTo>
                  <a:lnTo>
                    <a:pt x="0" y="464153"/>
                  </a:lnTo>
                  <a:lnTo>
                    <a:pt x="0" y="520351"/>
                  </a:lnTo>
                  <a:lnTo>
                    <a:pt x="0" y="810197"/>
                  </a:lnTo>
                  <a:cubicBezTo>
                    <a:pt x="0" y="841915"/>
                    <a:pt x="25908" y="867823"/>
                    <a:pt x="57626" y="867823"/>
                  </a:cubicBezTo>
                  <a:lnTo>
                    <a:pt x="252413" y="867823"/>
                  </a:lnTo>
                  <a:lnTo>
                    <a:pt x="310039" y="866965"/>
                  </a:lnTo>
                  <a:lnTo>
                    <a:pt x="310039" y="660559"/>
                  </a:lnTo>
                  <a:cubicBezTo>
                    <a:pt x="310039" y="615982"/>
                    <a:pt x="346424" y="579596"/>
                    <a:pt x="391001" y="579596"/>
                  </a:cubicBezTo>
                  <a:lnTo>
                    <a:pt x="411385" y="579596"/>
                  </a:lnTo>
                  <a:cubicBezTo>
                    <a:pt x="443103" y="579596"/>
                    <a:pt x="469011" y="553022"/>
                    <a:pt x="469011" y="520541"/>
                  </a:cubicBezTo>
                  <a:lnTo>
                    <a:pt x="469011" y="381667"/>
                  </a:lnTo>
                  <a:cubicBezTo>
                    <a:pt x="469011" y="336995"/>
                    <a:pt x="505397" y="300609"/>
                    <a:pt x="550069" y="300609"/>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2" name="Freeform: Shape 71">
              <a:extLst>
                <a:ext uri="{FF2B5EF4-FFF2-40B4-BE49-F238E27FC236}">
                  <a16:creationId xmlns:a16="http://schemas.microsoft.com/office/drawing/2014/main" id="{7CB4F138-13A0-4C68-890E-EE37B083D9E3}"/>
                </a:ext>
              </a:extLst>
            </p:cNvPr>
            <p:cNvSpPr/>
            <p:nvPr/>
          </p:nvSpPr>
          <p:spPr>
            <a:xfrm>
              <a:off x="234712" y="4126976"/>
              <a:ext cx="1892046" cy="1432274"/>
            </a:xfrm>
            <a:custGeom>
              <a:avLst/>
              <a:gdLst>
                <a:gd name="connsiteX0" fmla="*/ 388906 w 1892046"/>
                <a:gd name="connsiteY0" fmla="*/ 1432274 h 1432274"/>
                <a:gd name="connsiteX1" fmla="*/ 542068 w 1892046"/>
                <a:gd name="connsiteY1" fmla="*/ 1432274 h 1432274"/>
                <a:gd name="connsiteX2" fmla="*/ 624364 w 1892046"/>
                <a:gd name="connsiteY2" fmla="*/ 1362266 h 1432274"/>
                <a:gd name="connsiteX3" fmla="*/ 704279 w 1892046"/>
                <a:gd name="connsiteY3" fmla="*/ 1294352 h 1432274"/>
                <a:gd name="connsiteX4" fmla="*/ 1017461 w 1892046"/>
                <a:gd name="connsiteY4" fmla="*/ 1294352 h 1432274"/>
                <a:gd name="connsiteX5" fmla="*/ 1100042 w 1892046"/>
                <a:gd name="connsiteY5" fmla="*/ 1222724 h 1432274"/>
                <a:gd name="connsiteX6" fmla="*/ 1177576 w 1892046"/>
                <a:gd name="connsiteY6" fmla="*/ 1153287 h 1432274"/>
                <a:gd name="connsiteX7" fmla="*/ 1258253 w 1892046"/>
                <a:gd name="connsiteY7" fmla="*/ 1069943 h 1432274"/>
                <a:gd name="connsiteX8" fmla="*/ 1258253 w 1892046"/>
                <a:gd name="connsiteY8" fmla="*/ 796194 h 1432274"/>
                <a:gd name="connsiteX9" fmla="*/ 1337405 w 1892046"/>
                <a:gd name="connsiteY9" fmla="*/ 715232 h 1432274"/>
                <a:gd name="connsiteX10" fmla="*/ 1417701 w 1892046"/>
                <a:gd name="connsiteY10" fmla="*/ 645605 h 1432274"/>
                <a:gd name="connsiteX11" fmla="*/ 1495235 w 1892046"/>
                <a:gd name="connsiteY11" fmla="*/ 578072 h 1432274"/>
                <a:gd name="connsiteX12" fmla="*/ 1576292 w 1892046"/>
                <a:gd name="connsiteY12" fmla="*/ 495681 h 1432274"/>
                <a:gd name="connsiteX13" fmla="*/ 1657255 w 1892046"/>
                <a:gd name="connsiteY13" fmla="*/ 415671 h 1432274"/>
                <a:gd name="connsiteX14" fmla="*/ 1833658 w 1892046"/>
                <a:gd name="connsiteY14" fmla="*/ 415671 h 1432274"/>
                <a:gd name="connsiteX15" fmla="*/ 1892046 w 1892046"/>
                <a:gd name="connsiteY15" fmla="*/ 363188 h 1432274"/>
                <a:gd name="connsiteX16" fmla="*/ 1891951 w 1892046"/>
                <a:gd name="connsiteY16" fmla="*/ 273177 h 1432274"/>
                <a:gd name="connsiteX17" fmla="*/ 1630299 w 1892046"/>
                <a:gd name="connsiteY17" fmla="*/ 273844 h 1432274"/>
                <a:gd name="connsiteX18" fmla="*/ 1572673 w 1892046"/>
                <a:gd name="connsiteY18" fmla="*/ 216217 h 1432274"/>
                <a:gd name="connsiteX19" fmla="*/ 1572673 w 1892046"/>
                <a:gd name="connsiteY19" fmla="*/ 215551 h 1432274"/>
                <a:gd name="connsiteX20" fmla="*/ 1572387 w 1892046"/>
                <a:gd name="connsiteY20" fmla="*/ 215551 h 1432274"/>
                <a:gd name="connsiteX21" fmla="*/ 1572387 w 1892046"/>
                <a:gd name="connsiteY21" fmla="*/ 194691 h 1432274"/>
                <a:gd name="connsiteX22" fmla="*/ 1514761 w 1892046"/>
                <a:gd name="connsiteY22" fmla="*/ 137065 h 1432274"/>
                <a:gd name="connsiteX23" fmla="*/ 1028795 w 1892046"/>
                <a:gd name="connsiteY23" fmla="*/ 137065 h 1432274"/>
                <a:gd name="connsiteX24" fmla="*/ 1028986 w 1892046"/>
                <a:gd name="connsiteY24" fmla="*/ 137065 h 1432274"/>
                <a:gd name="connsiteX25" fmla="*/ 852869 w 1892046"/>
                <a:gd name="connsiteY25" fmla="*/ 137065 h 1432274"/>
                <a:gd name="connsiteX26" fmla="*/ 771906 w 1892046"/>
                <a:gd name="connsiteY26" fmla="*/ 56959 h 1432274"/>
                <a:gd name="connsiteX27" fmla="*/ 714280 w 1892046"/>
                <a:gd name="connsiteY27" fmla="*/ 0 h 1432274"/>
                <a:gd name="connsiteX28" fmla="*/ 57626 w 1892046"/>
                <a:gd name="connsiteY28" fmla="*/ 0 h 1432274"/>
                <a:gd name="connsiteX29" fmla="*/ 0 w 1892046"/>
                <a:gd name="connsiteY29" fmla="*/ 57626 h 1432274"/>
                <a:gd name="connsiteX30" fmla="*/ 0 w 1892046"/>
                <a:gd name="connsiteY30" fmla="*/ 288798 h 1432274"/>
                <a:gd name="connsiteX31" fmla="*/ 95 w 1892046"/>
                <a:gd name="connsiteY31" fmla="*/ 291655 h 1432274"/>
                <a:gd name="connsiteX32" fmla="*/ 95 w 1892046"/>
                <a:gd name="connsiteY32" fmla="*/ 299656 h 1432274"/>
                <a:gd name="connsiteX33" fmla="*/ 0 w 1892046"/>
                <a:gd name="connsiteY33" fmla="*/ 303466 h 1432274"/>
                <a:gd name="connsiteX34" fmla="*/ 0 w 1892046"/>
                <a:gd name="connsiteY34" fmla="*/ 427387 h 1432274"/>
                <a:gd name="connsiteX35" fmla="*/ 57341 w 1892046"/>
                <a:gd name="connsiteY35" fmla="*/ 426530 h 1432274"/>
                <a:gd name="connsiteX36" fmla="*/ 411099 w 1892046"/>
                <a:gd name="connsiteY36" fmla="*/ 426530 h 1432274"/>
                <a:gd name="connsiteX37" fmla="*/ 468725 w 1892046"/>
                <a:gd name="connsiteY37" fmla="*/ 484156 h 1432274"/>
                <a:gd name="connsiteX38" fmla="*/ 468725 w 1892046"/>
                <a:gd name="connsiteY38" fmla="*/ 669512 h 1432274"/>
                <a:gd name="connsiteX39" fmla="*/ 411099 w 1892046"/>
                <a:gd name="connsiteY39" fmla="*/ 727138 h 1432274"/>
                <a:gd name="connsiteX40" fmla="*/ 390716 w 1892046"/>
                <a:gd name="connsiteY40" fmla="*/ 727138 h 1432274"/>
                <a:gd name="connsiteX41" fmla="*/ 309753 w 1892046"/>
                <a:gd name="connsiteY41" fmla="*/ 808101 h 1432274"/>
                <a:gd name="connsiteX42" fmla="*/ 309753 w 1892046"/>
                <a:gd name="connsiteY42" fmla="*/ 946975 h 1432274"/>
                <a:gd name="connsiteX43" fmla="*/ 252127 w 1892046"/>
                <a:gd name="connsiteY43" fmla="*/ 1006030 h 1432274"/>
                <a:gd name="connsiteX44" fmla="*/ 231743 w 1892046"/>
                <a:gd name="connsiteY44" fmla="*/ 1006030 h 1432274"/>
                <a:gd name="connsiteX45" fmla="*/ 150781 w 1892046"/>
                <a:gd name="connsiteY45" fmla="*/ 1086993 h 1432274"/>
                <a:gd name="connsiteX46" fmla="*/ 150781 w 1892046"/>
                <a:gd name="connsiteY46" fmla="*/ 1293495 h 1432274"/>
                <a:gd name="connsiteX47" fmla="*/ 107347 w 1892046"/>
                <a:gd name="connsiteY47" fmla="*/ 1294162 h 1432274"/>
                <a:gd name="connsiteX48" fmla="*/ 113348 w 1892046"/>
                <a:gd name="connsiteY48" fmla="*/ 1294352 h 1432274"/>
                <a:gd name="connsiteX49" fmla="*/ 226600 w 1892046"/>
                <a:gd name="connsiteY49" fmla="*/ 1294352 h 1432274"/>
                <a:gd name="connsiteX50" fmla="*/ 306515 w 1892046"/>
                <a:gd name="connsiteY50" fmla="*/ 1362266 h 1432274"/>
                <a:gd name="connsiteX51" fmla="*/ 388906 w 1892046"/>
                <a:gd name="connsiteY51" fmla="*/ 1432274 h 143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892046" h="1432274">
                  <a:moveTo>
                    <a:pt x="388906" y="1432274"/>
                  </a:moveTo>
                  <a:lnTo>
                    <a:pt x="542068" y="1432274"/>
                  </a:lnTo>
                  <a:cubicBezTo>
                    <a:pt x="583406" y="1432274"/>
                    <a:pt x="617982" y="1401794"/>
                    <a:pt x="624364" y="1362266"/>
                  </a:cubicBezTo>
                  <a:cubicBezTo>
                    <a:pt x="630841" y="1322737"/>
                    <a:pt x="664274" y="1294352"/>
                    <a:pt x="704279" y="1294352"/>
                  </a:cubicBezTo>
                  <a:lnTo>
                    <a:pt x="1017461" y="1294352"/>
                  </a:lnTo>
                  <a:cubicBezTo>
                    <a:pt x="1059371" y="1294352"/>
                    <a:pt x="1094232" y="1263110"/>
                    <a:pt x="1100042" y="1222724"/>
                  </a:cubicBezTo>
                  <a:cubicBezTo>
                    <a:pt x="1105662" y="1183481"/>
                    <a:pt x="1137952" y="1154526"/>
                    <a:pt x="1177576" y="1153287"/>
                  </a:cubicBezTo>
                  <a:cubicBezTo>
                    <a:pt x="1222248" y="1151858"/>
                    <a:pt x="1258253" y="1114901"/>
                    <a:pt x="1258253" y="1069943"/>
                  </a:cubicBezTo>
                  <a:lnTo>
                    <a:pt x="1258253" y="796194"/>
                  </a:lnTo>
                  <a:cubicBezTo>
                    <a:pt x="1258253" y="752284"/>
                    <a:pt x="1293400" y="716280"/>
                    <a:pt x="1337405" y="715232"/>
                  </a:cubicBezTo>
                  <a:cubicBezTo>
                    <a:pt x="1377696" y="714280"/>
                    <a:pt x="1411224" y="684371"/>
                    <a:pt x="1417701" y="645605"/>
                  </a:cubicBezTo>
                  <a:cubicBezTo>
                    <a:pt x="1424178" y="607123"/>
                    <a:pt x="1456182" y="579215"/>
                    <a:pt x="1495235" y="578072"/>
                  </a:cubicBezTo>
                  <a:cubicBezTo>
                    <a:pt x="1539716" y="576834"/>
                    <a:pt x="1575721" y="540353"/>
                    <a:pt x="1576292" y="495681"/>
                  </a:cubicBezTo>
                  <a:cubicBezTo>
                    <a:pt x="1576864" y="451390"/>
                    <a:pt x="1613059" y="415671"/>
                    <a:pt x="1657255" y="415671"/>
                  </a:cubicBezTo>
                  <a:lnTo>
                    <a:pt x="1833658" y="415671"/>
                  </a:lnTo>
                  <a:cubicBezTo>
                    <a:pt x="1865376" y="415671"/>
                    <a:pt x="1892141" y="395002"/>
                    <a:pt x="1892046" y="363188"/>
                  </a:cubicBezTo>
                  <a:lnTo>
                    <a:pt x="1891951" y="273177"/>
                  </a:lnTo>
                  <a:cubicBezTo>
                    <a:pt x="1804130" y="273177"/>
                    <a:pt x="1718215" y="273844"/>
                    <a:pt x="1630299" y="273844"/>
                  </a:cubicBezTo>
                  <a:cubicBezTo>
                    <a:pt x="1598581" y="273844"/>
                    <a:pt x="1572673" y="247936"/>
                    <a:pt x="1572673" y="216217"/>
                  </a:cubicBezTo>
                  <a:lnTo>
                    <a:pt x="1572673" y="215551"/>
                  </a:lnTo>
                  <a:lnTo>
                    <a:pt x="1572387" y="215551"/>
                  </a:lnTo>
                  <a:lnTo>
                    <a:pt x="1572387" y="194691"/>
                  </a:lnTo>
                  <a:cubicBezTo>
                    <a:pt x="1572387" y="162973"/>
                    <a:pt x="1546479" y="137065"/>
                    <a:pt x="1514761" y="137065"/>
                  </a:cubicBezTo>
                  <a:lnTo>
                    <a:pt x="1028795" y="137065"/>
                  </a:lnTo>
                  <a:lnTo>
                    <a:pt x="1028986" y="137065"/>
                  </a:lnTo>
                  <a:lnTo>
                    <a:pt x="852869" y="137065"/>
                  </a:lnTo>
                  <a:cubicBezTo>
                    <a:pt x="808577" y="137065"/>
                    <a:pt x="772382" y="101251"/>
                    <a:pt x="771906" y="56959"/>
                  </a:cubicBezTo>
                  <a:cubicBezTo>
                    <a:pt x="771525" y="25622"/>
                    <a:pt x="745712" y="0"/>
                    <a:pt x="714280" y="0"/>
                  </a:cubicBezTo>
                  <a:lnTo>
                    <a:pt x="57626" y="0"/>
                  </a:lnTo>
                  <a:cubicBezTo>
                    <a:pt x="25908" y="0"/>
                    <a:pt x="0" y="25908"/>
                    <a:pt x="0" y="57626"/>
                  </a:cubicBezTo>
                  <a:lnTo>
                    <a:pt x="0" y="288798"/>
                  </a:lnTo>
                  <a:cubicBezTo>
                    <a:pt x="0" y="289750"/>
                    <a:pt x="0" y="290703"/>
                    <a:pt x="95" y="291655"/>
                  </a:cubicBezTo>
                  <a:cubicBezTo>
                    <a:pt x="286" y="294418"/>
                    <a:pt x="286" y="296799"/>
                    <a:pt x="95" y="299656"/>
                  </a:cubicBezTo>
                  <a:cubicBezTo>
                    <a:pt x="0" y="300895"/>
                    <a:pt x="0" y="302228"/>
                    <a:pt x="0" y="303466"/>
                  </a:cubicBezTo>
                  <a:lnTo>
                    <a:pt x="0" y="427387"/>
                  </a:lnTo>
                  <a:lnTo>
                    <a:pt x="57341" y="426530"/>
                  </a:lnTo>
                  <a:lnTo>
                    <a:pt x="411099" y="426530"/>
                  </a:lnTo>
                  <a:cubicBezTo>
                    <a:pt x="442817" y="426530"/>
                    <a:pt x="468725" y="452438"/>
                    <a:pt x="468725" y="484156"/>
                  </a:cubicBezTo>
                  <a:lnTo>
                    <a:pt x="468725" y="669512"/>
                  </a:lnTo>
                  <a:cubicBezTo>
                    <a:pt x="468725" y="701230"/>
                    <a:pt x="442817" y="727138"/>
                    <a:pt x="411099" y="727138"/>
                  </a:cubicBezTo>
                  <a:lnTo>
                    <a:pt x="390716" y="727138"/>
                  </a:lnTo>
                  <a:cubicBezTo>
                    <a:pt x="346139" y="727138"/>
                    <a:pt x="309753" y="763524"/>
                    <a:pt x="309753" y="808101"/>
                  </a:cubicBezTo>
                  <a:lnTo>
                    <a:pt x="309753" y="946975"/>
                  </a:lnTo>
                  <a:cubicBezTo>
                    <a:pt x="309753" y="979456"/>
                    <a:pt x="283845" y="1006030"/>
                    <a:pt x="252127" y="1006030"/>
                  </a:cubicBezTo>
                  <a:lnTo>
                    <a:pt x="231743" y="1006030"/>
                  </a:lnTo>
                  <a:cubicBezTo>
                    <a:pt x="187166" y="1006030"/>
                    <a:pt x="150781" y="1042416"/>
                    <a:pt x="150781" y="1086993"/>
                  </a:cubicBezTo>
                  <a:lnTo>
                    <a:pt x="150781" y="1293495"/>
                  </a:lnTo>
                  <a:lnTo>
                    <a:pt x="107347" y="1294162"/>
                  </a:lnTo>
                  <a:cubicBezTo>
                    <a:pt x="109347" y="1294352"/>
                    <a:pt x="111347" y="1294352"/>
                    <a:pt x="113348" y="1294352"/>
                  </a:cubicBezTo>
                  <a:lnTo>
                    <a:pt x="226600" y="1294352"/>
                  </a:lnTo>
                  <a:cubicBezTo>
                    <a:pt x="266605" y="1294352"/>
                    <a:pt x="300038" y="1322832"/>
                    <a:pt x="306515" y="1362266"/>
                  </a:cubicBezTo>
                  <a:cubicBezTo>
                    <a:pt x="312992" y="1401889"/>
                    <a:pt x="347567" y="1432274"/>
                    <a:pt x="388906" y="1432274"/>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3" name="Freeform: Shape 72">
              <a:extLst>
                <a:ext uri="{FF2B5EF4-FFF2-40B4-BE49-F238E27FC236}">
                  <a16:creationId xmlns:a16="http://schemas.microsoft.com/office/drawing/2014/main" id="{876EDD4A-2858-4E62-BA98-F0C66EB6A221}"/>
                </a:ext>
              </a:extLst>
            </p:cNvPr>
            <p:cNvSpPr/>
            <p:nvPr/>
          </p:nvSpPr>
          <p:spPr>
            <a:xfrm>
              <a:off x="3572367" y="5286168"/>
              <a:ext cx="417766" cy="299656"/>
            </a:xfrm>
            <a:custGeom>
              <a:avLst/>
              <a:gdLst>
                <a:gd name="connsiteX0" fmla="*/ 0 w 417766"/>
                <a:gd name="connsiteY0" fmla="*/ 57626 h 299656"/>
                <a:gd name="connsiteX1" fmla="*/ 0 w 417766"/>
                <a:gd name="connsiteY1" fmla="*/ 77628 h 299656"/>
                <a:gd name="connsiteX2" fmla="*/ 57626 w 417766"/>
                <a:gd name="connsiteY2" fmla="*/ 135255 h 299656"/>
                <a:gd name="connsiteX3" fmla="*/ 201549 w 417766"/>
                <a:gd name="connsiteY3" fmla="*/ 135255 h 299656"/>
                <a:gd name="connsiteX4" fmla="*/ 282512 w 417766"/>
                <a:gd name="connsiteY4" fmla="*/ 216218 h 299656"/>
                <a:gd name="connsiteX5" fmla="*/ 282512 w 417766"/>
                <a:gd name="connsiteY5" fmla="*/ 242030 h 299656"/>
                <a:gd name="connsiteX6" fmla="*/ 340138 w 417766"/>
                <a:gd name="connsiteY6" fmla="*/ 299656 h 299656"/>
                <a:gd name="connsiteX7" fmla="*/ 360140 w 417766"/>
                <a:gd name="connsiteY7" fmla="*/ 299656 h 299656"/>
                <a:gd name="connsiteX8" fmla="*/ 417767 w 417766"/>
                <a:gd name="connsiteY8" fmla="*/ 242030 h 299656"/>
                <a:gd name="connsiteX9" fmla="*/ 417767 w 417766"/>
                <a:gd name="connsiteY9" fmla="*/ 77628 h 299656"/>
                <a:gd name="connsiteX10" fmla="*/ 417767 w 417766"/>
                <a:gd name="connsiteY10" fmla="*/ 57626 h 299656"/>
                <a:gd name="connsiteX11" fmla="*/ 417767 w 417766"/>
                <a:gd name="connsiteY11" fmla="*/ 56102 h 299656"/>
                <a:gd name="connsiteX12" fmla="*/ 417767 w 417766"/>
                <a:gd name="connsiteY12" fmla="*/ 56102 h 299656"/>
                <a:gd name="connsiteX13" fmla="*/ 417671 w 417766"/>
                <a:gd name="connsiteY13" fmla="*/ 54673 h 299656"/>
                <a:gd name="connsiteX14" fmla="*/ 417671 w 417766"/>
                <a:gd name="connsiteY14" fmla="*/ 54673 h 299656"/>
                <a:gd name="connsiteX15" fmla="*/ 417576 w 417766"/>
                <a:gd name="connsiteY15" fmla="*/ 53244 h 299656"/>
                <a:gd name="connsiteX16" fmla="*/ 417576 w 417766"/>
                <a:gd name="connsiteY16" fmla="*/ 53244 h 299656"/>
                <a:gd name="connsiteX17" fmla="*/ 417481 w 417766"/>
                <a:gd name="connsiteY17" fmla="*/ 51816 h 299656"/>
                <a:gd name="connsiteX18" fmla="*/ 417481 w 417766"/>
                <a:gd name="connsiteY18" fmla="*/ 51816 h 299656"/>
                <a:gd name="connsiteX19" fmla="*/ 417290 w 417766"/>
                <a:gd name="connsiteY19" fmla="*/ 50387 h 299656"/>
                <a:gd name="connsiteX20" fmla="*/ 417290 w 417766"/>
                <a:gd name="connsiteY20" fmla="*/ 50387 h 299656"/>
                <a:gd name="connsiteX21" fmla="*/ 417100 w 417766"/>
                <a:gd name="connsiteY21" fmla="*/ 48958 h 299656"/>
                <a:gd name="connsiteX22" fmla="*/ 417100 w 417766"/>
                <a:gd name="connsiteY22" fmla="*/ 48958 h 299656"/>
                <a:gd name="connsiteX23" fmla="*/ 416909 w 417766"/>
                <a:gd name="connsiteY23" fmla="*/ 47530 h 299656"/>
                <a:gd name="connsiteX24" fmla="*/ 416909 w 417766"/>
                <a:gd name="connsiteY24" fmla="*/ 47530 h 299656"/>
                <a:gd name="connsiteX25" fmla="*/ 416623 w 417766"/>
                <a:gd name="connsiteY25" fmla="*/ 46101 h 299656"/>
                <a:gd name="connsiteX26" fmla="*/ 416623 w 417766"/>
                <a:gd name="connsiteY26" fmla="*/ 46101 h 299656"/>
                <a:gd name="connsiteX27" fmla="*/ 416338 w 417766"/>
                <a:gd name="connsiteY27" fmla="*/ 44672 h 299656"/>
                <a:gd name="connsiteX28" fmla="*/ 416338 w 417766"/>
                <a:gd name="connsiteY28" fmla="*/ 44672 h 299656"/>
                <a:gd name="connsiteX29" fmla="*/ 415957 w 417766"/>
                <a:gd name="connsiteY29" fmla="*/ 43243 h 299656"/>
                <a:gd name="connsiteX30" fmla="*/ 415957 w 417766"/>
                <a:gd name="connsiteY30" fmla="*/ 43243 h 299656"/>
                <a:gd name="connsiteX31" fmla="*/ 415576 w 417766"/>
                <a:gd name="connsiteY31" fmla="*/ 41910 h 299656"/>
                <a:gd name="connsiteX32" fmla="*/ 415576 w 417766"/>
                <a:gd name="connsiteY32" fmla="*/ 41910 h 299656"/>
                <a:gd name="connsiteX33" fmla="*/ 415195 w 417766"/>
                <a:gd name="connsiteY33" fmla="*/ 40577 h 299656"/>
                <a:gd name="connsiteX34" fmla="*/ 415195 w 417766"/>
                <a:gd name="connsiteY34" fmla="*/ 40577 h 299656"/>
                <a:gd name="connsiteX35" fmla="*/ 414719 w 417766"/>
                <a:gd name="connsiteY35" fmla="*/ 39243 h 299656"/>
                <a:gd name="connsiteX36" fmla="*/ 414719 w 417766"/>
                <a:gd name="connsiteY36" fmla="*/ 39243 h 299656"/>
                <a:gd name="connsiteX37" fmla="*/ 414242 w 417766"/>
                <a:gd name="connsiteY37" fmla="*/ 37909 h 299656"/>
                <a:gd name="connsiteX38" fmla="*/ 414242 w 417766"/>
                <a:gd name="connsiteY38" fmla="*/ 37909 h 299656"/>
                <a:gd name="connsiteX39" fmla="*/ 413766 w 417766"/>
                <a:gd name="connsiteY39" fmla="*/ 36576 h 299656"/>
                <a:gd name="connsiteX40" fmla="*/ 413766 w 417766"/>
                <a:gd name="connsiteY40" fmla="*/ 36576 h 299656"/>
                <a:gd name="connsiteX41" fmla="*/ 413195 w 417766"/>
                <a:gd name="connsiteY41" fmla="*/ 35243 h 299656"/>
                <a:gd name="connsiteX42" fmla="*/ 413195 w 417766"/>
                <a:gd name="connsiteY42" fmla="*/ 35243 h 299656"/>
                <a:gd name="connsiteX43" fmla="*/ 412623 w 417766"/>
                <a:gd name="connsiteY43" fmla="*/ 34004 h 299656"/>
                <a:gd name="connsiteX44" fmla="*/ 412623 w 417766"/>
                <a:gd name="connsiteY44" fmla="*/ 34004 h 299656"/>
                <a:gd name="connsiteX45" fmla="*/ 412052 w 417766"/>
                <a:gd name="connsiteY45" fmla="*/ 32766 h 299656"/>
                <a:gd name="connsiteX46" fmla="*/ 412052 w 417766"/>
                <a:gd name="connsiteY46" fmla="*/ 32766 h 299656"/>
                <a:gd name="connsiteX47" fmla="*/ 411385 w 417766"/>
                <a:gd name="connsiteY47" fmla="*/ 31528 h 299656"/>
                <a:gd name="connsiteX48" fmla="*/ 411385 w 417766"/>
                <a:gd name="connsiteY48" fmla="*/ 31528 h 299656"/>
                <a:gd name="connsiteX49" fmla="*/ 410718 w 417766"/>
                <a:gd name="connsiteY49" fmla="*/ 30289 h 299656"/>
                <a:gd name="connsiteX50" fmla="*/ 410718 w 417766"/>
                <a:gd name="connsiteY50" fmla="*/ 30289 h 299656"/>
                <a:gd name="connsiteX51" fmla="*/ 410051 w 417766"/>
                <a:gd name="connsiteY51" fmla="*/ 29051 h 299656"/>
                <a:gd name="connsiteX52" fmla="*/ 410051 w 417766"/>
                <a:gd name="connsiteY52" fmla="*/ 29051 h 299656"/>
                <a:gd name="connsiteX53" fmla="*/ 409385 w 417766"/>
                <a:gd name="connsiteY53" fmla="*/ 27813 h 299656"/>
                <a:gd name="connsiteX54" fmla="*/ 409385 w 417766"/>
                <a:gd name="connsiteY54" fmla="*/ 27813 h 299656"/>
                <a:gd name="connsiteX55" fmla="*/ 408622 w 417766"/>
                <a:gd name="connsiteY55" fmla="*/ 26670 h 299656"/>
                <a:gd name="connsiteX56" fmla="*/ 408622 w 417766"/>
                <a:gd name="connsiteY56" fmla="*/ 26670 h 299656"/>
                <a:gd name="connsiteX57" fmla="*/ 407861 w 417766"/>
                <a:gd name="connsiteY57" fmla="*/ 25527 h 299656"/>
                <a:gd name="connsiteX58" fmla="*/ 407861 w 417766"/>
                <a:gd name="connsiteY58" fmla="*/ 25527 h 299656"/>
                <a:gd name="connsiteX59" fmla="*/ 407098 w 417766"/>
                <a:gd name="connsiteY59" fmla="*/ 24384 h 299656"/>
                <a:gd name="connsiteX60" fmla="*/ 407098 w 417766"/>
                <a:gd name="connsiteY60" fmla="*/ 24384 h 299656"/>
                <a:gd name="connsiteX61" fmla="*/ 406241 w 417766"/>
                <a:gd name="connsiteY61" fmla="*/ 23241 h 299656"/>
                <a:gd name="connsiteX62" fmla="*/ 406241 w 417766"/>
                <a:gd name="connsiteY62" fmla="*/ 23241 h 299656"/>
                <a:gd name="connsiteX63" fmla="*/ 405384 w 417766"/>
                <a:gd name="connsiteY63" fmla="*/ 22193 h 299656"/>
                <a:gd name="connsiteX64" fmla="*/ 405384 w 417766"/>
                <a:gd name="connsiteY64" fmla="*/ 22193 h 299656"/>
                <a:gd name="connsiteX65" fmla="*/ 404527 w 417766"/>
                <a:gd name="connsiteY65" fmla="*/ 21145 h 299656"/>
                <a:gd name="connsiteX66" fmla="*/ 404527 w 417766"/>
                <a:gd name="connsiteY66" fmla="*/ 21145 h 299656"/>
                <a:gd name="connsiteX67" fmla="*/ 403670 w 417766"/>
                <a:gd name="connsiteY67" fmla="*/ 20098 h 299656"/>
                <a:gd name="connsiteX68" fmla="*/ 403670 w 417766"/>
                <a:gd name="connsiteY68" fmla="*/ 20098 h 299656"/>
                <a:gd name="connsiteX69" fmla="*/ 402717 w 417766"/>
                <a:gd name="connsiteY69" fmla="*/ 19050 h 299656"/>
                <a:gd name="connsiteX70" fmla="*/ 402717 w 417766"/>
                <a:gd name="connsiteY70" fmla="*/ 19050 h 299656"/>
                <a:gd name="connsiteX71" fmla="*/ 401764 w 417766"/>
                <a:gd name="connsiteY71" fmla="*/ 18002 h 299656"/>
                <a:gd name="connsiteX72" fmla="*/ 401764 w 417766"/>
                <a:gd name="connsiteY72" fmla="*/ 18002 h 299656"/>
                <a:gd name="connsiteX73" fmla="*/ 400812 w 417766"/>
                <a:gd name="connsiteY73" fmla="*/ 17050 h 299656"/>
                <a:gd name="connsiteX74" fmla="*/ 400812 w 417766"/>
                <a:gd name="connsiteY74" fmla="*/ 17050 h 299656"/>
                <a:gd name="connsiteX75" fmla="*/ 399860 w 417766"/>
                <a:gd name="connsiteY75" fmla="*/ 16097 h 299656"/>
                <a:gd name="connsiteX76" fmla="*/ 399860 w 417766"/>
                <a:gd name="connsiteY76" fmla="*/ 16097 h 299656"/>
                <a:gd name="connsiteX77" fmla="*/ 398812 w 417766"/>
                <a:gd name="connsiteY77" fmla="*/ 15144 h 299656"/>
                <a:gd name="connsiteX78" fmla="*/ 398812 w 417766"/>
                <a:gd name="connsiteY78" fmla="*/ 15144 h 299656"/>
                <a:gd name="connsiteX79" fmla="*/ 397764 w 417766"/>
                <a:gd name="connsiteY79" fmla="*/ 14192 h 299656"/>
                <a:gd name="connsiteX80" fmla="*/ 397764 w 417766"/>
                <a:gd name="connsiteY80" fmla="*/ 14192 h 299656"/>
                <a:gd name="connsiteX81" fmla="*/ 396716 w 417766"/>
                <a:gd name="connsiteY81" fmla="*/ 13335 h 299656"/>
                <a:gd name="connsiteX82" fmla="*/ 396716 w 417766"/>
                <a:gd name="connsiteY82" fmla="*/ 13335 h 299656"/>
                <a:gd name="connsiteX83" fmla="*/ 395669 w 417766"/>
                <a:gd name="connsiteY83" fmla="*/ 12478 h 299656"/>
                <a:gd name="connsiteX84" fmla="*/ 395669 w 417766"/>
                <a:gd name="connsiteY84" fmla="*/ 12478 h 299656"/>
                <a:gd name="connsiteX85" fmla="*/ 394621 w 417766"/>
                <a:gd name="connsiteY85" fmla="*/ 11620 h 299656"/>
                <a:gd name="connsiteX86" fmla="*/ 394621 w 417766"/>
                <a:gd name="connsiteY86" fmla="*/ 11620 h 299656"/>
                <a:gd name="connsiteX87" fmla="*/ 393478 w 417766"/>
                <a:gd name="connsiteY87" fmla="*/ 10763 h 299656"/>
                <a:gd name="connsiteX88" fmla="*/ 393478 w 417766"/>
                <a:gd name="connsiteY88" fmla="*/ 10763 h 299656"/>
                <a:gd name="connsiteX89" fmla="*/ 392335 w 417766"/>
                <a:gd name="connsiteY89" fmla="*/ 10001 h 299656"/>
                <a:gd name="connsiteX90" fmla="*/ 392335 w 417766"/>
                <a:gd name="connsiteY90" fmla="*/ 10001 h 299656"/>
                <a:gd name="connsiteX91" fmla="*/ 391192 w 417766"/>
                <a:gd name="connsiteY91" fmla="*/ 9239 h 299656"/>
                <a:gd name="connsiteX92" fmla="*/ 391192 w 417766"/>
                <a:gd name="connsiteY92" fmla="*/ 9239 h 299656"/>
                <a:gd name="connsiteX93" fmla="*/ 390049 w 417766"/>
                <a:gd name="connsiteY93" fmla="*/ 8477 h 299656"/>
                <a:gd name="connsiteX94" fmla="*/ 390049 w 417766"/>
                <a:gd name="connsiteY94" fmla="*/ 8477 h 299656"/>
                <a:gd name="connsiteX95" fmla="*/ 388811 w 417766"/>
                <a:gd name="connsiteY95" fmla="*/ 7811 h 299656"/>
                <a:gd name="connsiteX96" fmla="*/ 388811 w 417766"/>
                <a:gd name="connsiteY96" fmla="*/ 7811 h 299656"/>
                <a:gd name="connsiteX97" fmla="*/ 387572 w 417766"/>
                <a:gd name="connsiteY97" fmla="*/ 7144 h 299656"/>
                <a:gd name="connsiteX98" fmla="*/ 387572 w 417766"/>
                <a:gd name="connsiteY98" fmla="*/ 7144 h 299656"/>
                <a:gd name="connsiteX99" fmla="*/ 386334 w 417766"/>
                <a:gd name="connsiteY99" fmla="*/ 6477 h 299656"/>
                <a:gd name="connsiteX100" fmla="*/ 386334 w 417766"/>
                <a:gd name="connsiteY100" fmla="*/ 6477 h 299656"/>
                <a:gd name="connsiteX101" fmla="*/ 385096 w 417766"/>
                <a:gd name="connsiteY101" fmla="*/ 5810 h 299656"/>
                <a:gd name="connsiteX102" fmla="*/ 385096 w 417766"/>
                <a:gd name="connsiteY102" fmla="*/ 5810 h 299656"/>
                <a:gd name="connsiteX103" fmla="*/ 383858 w 417766"/>
                <a:gd name="connsiteY103" fmla="*/ 5239 h 299656"/>
                <a:gd name="connsiteX104" fmla="*/ 383858 w 417766"/>
                <a:gd name="connsiteY104" fmla="*/ 5239 h 299656"/>
                <a:gd name="connsiteX105" fmla="*/ 382619 w 417766"/>
                <a:gd name="connsiteY105" fmla="*/ 4667 h 299656"/>
                <a:gd name="connsiteX106" fmla="*/ 382619 w 417766"/>
                <a:gd name="connsiteY106" fmla="*/ 4667 h 299656"/>
                <a:gd name="connsiteX107" fmla="*/ 381286 w 417766"/>
                <a:gd name="connsiteY107" fmla="*/ 4096 h 299656"/>
                <a:gd name="connsiteX108" fmla="*/ 381286 w 417766"/>
                <a:gd name="connsiteY108" fmla="*/ 4096 h 299656"/>
                <a:gd name="connsiteX109" fmla="*/ 379952 w 417766"/>
                <a:gd name="connsiteY109" fmla="*/ 3620 h 299656"/>
                <a:gd name="connsiteX110" fmla="*/ 379952 w 417766"/>
                <a:gd name="connsiteY110" fmla="*/ 3620 h 299656"/>
                <a:gd name="connsiteX111" fmla="*/ 378619 w 417766"/>
                <a:gd name="connsiteY111" fmla="*/ 3143 h 299656"/>
                <a:gd name="connsiteX112" fmla="*/ 378619 w 417766"/>
                <a:gd name="connsiteY112" fmla="*/ 3143 h 299656"/>
                <a:gd name="connsiteX113" fmla="*/ 377285 w 417766"/>
                <a:gd name="connsiteY113" fmla="*/ 2667 h 299656"/>
                <a:gd name="connsiteX114" fmla="*/ 377285 w 417766"/>
                <a:gd name="connsiteY114" fmla="*/ 2667 h 299656"/>
                <a:gd name="connsiteX115" fmla="*/ 375952 w 417766"/>
                <a:gd name="connsiteY115" fmla="*/ 2286 h 299656"/>
                <a:gd name="connsiteX116" fmla="*/ 375952 w 417766"/>
                <a:gd name="connsiteY116" fmla="*/ 2286 h 299656"/>
                <a:gd name="connsiteX117" fmla="*/ 374618 w 417766"/>
                <a:gd name="connsiteY117" fmla="*/ 1905 h 299656"/>
                <a:gd name="connsiteX118" fmla="*/ 374618 w 417766"/>
                <a:gd name="connsiteY118" fmla="*/ 1905 h 299656"/>
                <a:gd name="connsiteX119" fmla="*/ 373285 w 417766"/>
                <a:gd name="connsiteY119" fmla="*/ 1524 h 299656"/>
                <a:gd name="connsiteX120" fmla="*/ 373285 w 417766"/>
                <a:gd name="connsiteY120" fmla="*/ 1524 h 299656"/>
                <a:gd name="connsiteX121" fmla="*/ 371856 w 417766"/>
                <a:gd name="connsiteY121" fmla="*/ 1238 h 299656"/>
                <a:gd name="connsiteX122" fmla="*/ 371856 w 417766"/>
                <a:gd name="connsiteY122" fmla="*/ 1238 h 299656"/>
                <a:gd name="connsiteX123" fmla="*/ 370427 w 417766"/>
                <a:gd name="connsiteY123" fmla="*/ 952 h 299656"/>
                <a:gd name="connsiteX124" fmla="*/ 370427 w 417766"/>
                <a:gd name="connsiteY124" fmla="*/ 952 h 299656"/>
                <a:gd name="connsiteX125" fmla="*/ 368998 w 417766"/>
                <a:gd name="connsiteY125" fmla="*/ 667 h 299656"/>
                <a:gd name="connsiteX126" fmla="*/ 368998 w 417766"/>
                <a:gd name="connsiteY126" fmla="*/ 667 h 299656"/>
                <a:gd name="connsiteX127" fmla="*/ 367570 w 417766"/>
                <a:gd name="connsiteY127" fmla="*/ 476 h 299656"/>
                <a:gd name="connsiteX128" fmla="*/ 367570 w 417766"/>
                <a:gd name="connsiteY128" fmla="*/ 476 h 299656"/>
                <a:gd name="connsiteX129" fmla="*/ 366141 w 417766"/>
                <a:gd name="connsiteY129" fmla="*/ 285 h 299656"/>
                <a:gd name="connsiteX130" fmla="*/ 366141 w 417766"/>
                <a:gd name="connsiteY130" fmla="*/ 285 h 299656"/>
                <a:gd name="connsiteX131" fmla="*/ 364712 w 417766"/>
                <a:gd name="connsiteY131" fmla="*/ 190 h 299656"/>
                <a:gd name="connsiteX132" fmla="*/ 364712 w 417766"/>
                <a:gd name="connsiteY132" fmla="*/ 190 h 299656"/>
                <a:gd name="connsiteX133" fmla="*/ 363284 w 417766"/>
                <a:gd name="connsiteY133" fmla="*/ 95 h 299656"/>
                <a:gd name="connsiteX134" fmla="*/ 363284 w 417766"/>
                <a:gd name="connsiteY134" fmla="*/ 95 h 299656"/>
                <a:gd name="connsiteX135" fmla="*/ 362807 w 417766"/>
                <a:gd name="connsiteY135" fmla="*/ 95 h 299656"/>
                <a:gd name="connsiteX136" fmla="*/ 360902 w 417766"/>
                <a:gd name="connsiteY136" fmla="*/ 0 h 299656"/>
                <a:gd name="connsiteX137" fmla="*/ 360426 w 417766"/>
                <a:gd name="connsiteY137" fmla="*/ 0 h 299656"/>
                <a:gd name="connsiteX138" fmla="*/ 360426 w 417766"/>
                <a:gd name="connsiteY138" fmla="*/ 0 h 299656"/>
                <a:gd name="connsiteX139" fmla="*/ 340423 w 417766"/>
                <a:gd name="connsiteY139" fmla="*/ 0 h 299656"/>
                <a:gd name="connsiteX140" fmla="*/ 57912 w 417766"/>
                <a:gd name="connsiteY140" fmla="*/ 0 h 299656"/>
                <a:gd name="connsiteX141" fmla="*/ 0 w 417766"/>
                <a:gd name="connsiteY141" fmla="*/ 57626 h 299656"/>
                <a:gd name="connsiteX142" fmla="*/ 0 w 417766"/>
                <a:gd name="connsiteY142" fmla="*/ 57626 h 299656"/>
                <a:gd name="connsiteX143" fmla="*/ 417767 w 417766"/>
                <a:gd name="connsiteY143" fmla="*/ 57626 h 299656"/>
                <a:gd name="connsiteX144" fmla="*/ 417767 w 417766"/>
                <a:gd name="connsiteY144" fmla="*/ 57626 h 299656"/>
                <a:gd name="connsiteX145" fmla="*/ 417767 w 417766"/>
                <a:gd name="connsiteY145" fmla="*/ 57626 h 29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417766" h="299656">
                  <a:moveTo>
                    <a:pt x="0" y="57626"/>
                  </a:moveTo>
                  <a:lnTo>
                    <a:pt x="0" y="77628"/>
                  </a:lnTo>
                  <a:cubicBezTo>
                    <a:pt x="0" y="109347"/>
                    <a:pt x="25908" y="135255"/>
                    <a:pt x="57626" y="135255"/>
                  </a:cubicBezTo>
                  <a:lnTo>
                    <a:pt x="201549" y="135255"/>
                  </a:lnTo>
                  <a:cubicBezTo>
                    <a:pt x="246126" y="135255"/>
                    <a:pt x="282512" y="171640"/>
                    <a:pt x="282512" y="216218"/>
                  </a:cubicBezTo>
                  <a:lnTo>
                    <a:pt x="282512" y="242030"/>
                  </a:lnTo>
                  <a:cubicBezTo>
                    <a:pt x="282512" y="273748"/>
                    <a:pt x="308420" y="299656"/>
                    <a:pt x="340138" y="299656"/>
                  </a:cubicBezTo>
                  <a:lnTo>
                    <a:pt x="360140" y="299656"/>
                  </a:lnTo>
                  <a:cubicBezTo>
                    <a:pt x="391859" y="299656"/>
                    <a:pt x="417767" y="273748"/>
                    <a:pt x="417767" y="242030"/>
                  </a:cubicBezTo>
                  <a:lnTo>
                    <a:pt x="417767" y="77628"/>
                  </a:lnTo>
                  <a:lnTo>
                    <a:pt x="417767" y="57626"/>
                  </a:lnTo>
                  <a:lnTo>
                    <a:pt x="417767" y="56102"/>
                  </a:lnTo>
                  <a:lnTo>
                    <a:pt x="417767" y="56102"/>
                  </a:lnTo>
                  <a:lnTo>
                    <a:pt x="417671" y="54673"/>
                  </a:lnTo>
                  <a:lnTo>
                    <a:pt x="417671" y="54673"/>
                  </a:lnTo>
                  <a:lnTo>
                    <a:pt x="417576" y="53244"/>
                  </a:lnTo>
                  <a:lnTo>
                    <a:pt x="417576" y="53244"/>
                  </a:lnTo>
                  <a:lnTo>
                    <a:pt x="417481" y="51816"/>
                  </a:lnTo>
                  <a:lnTo>
                    <a:pt x="417481" y="51816"/>
                  </a:lnTo>
                  <a:lnTo>
                    <a:pt x="417290" y="50387"/>
                  </a:lnTo>
                  <a:lnTo>
                    <a:pt x="417290" y="50387"/>
                  </a:lnTo>
                  <a:lnTo>
                    <a:pt x="417100" y="48958"/>
                  </a:lnTo>
                  <a:lnTo>
                    <a:pt x="417100" y="48958"/>
                  </a:lnTo>
                  <a:lnTo>
                    <a:pt x="416909" y="47530"/>
                  </a:lnTo>
                  <a:lnTo>
                    <a:pt x="416909" y="47530"/>
                  </a:lnTo>
                  <a:cubicBezTo>
                    <a:pt x="416814" y="47054"/>
                    <a:pt x="416719" y="46577"/>
                    <a:pt x="416623" y="46101"/>
                  </a:cubicBezTo>
                  <a:lnTo>
                    <a:pt x="416623" y="46101"/>
                  </a:lnTo>
                  <a:lnTo>
                    <a:pt x="416338" y="44672"/>
                  </a:lnTo>
                  <a:lnTo>
                    <a:pt x="416338" y="44672"/>
                  </a:lnTo>
                  <a:lnTo>
                    <a:pt x="415957" y="43243"/>
                  </a:lnTo>
                  <a:lnTo>
                    <a:pt x="415957" y="43243"/>
                  </a:lnTo>
                  <a:lnTo>
                    <a:pt x="415576" y="41910"/>
                  </a:lnTo>
                  <a:lnTo>
                    <a:pt x="415576" y="41910"/>
                  </a:lnTo>
                  <a:lnTo>
                    <a:pt x="415195" y="40577"/>
                  </a:lnTo>
                  <a:lnTo>
                    <a:pt x="415195" y="40577"/>
                  </a:lnTo>
                  <a:lnTo>
                    <a:pt x="414719" y="39243"/>
                  </a:lnTo>
                  <a:lnTo>
                    <a:pt x="414719" y="39243"/>
                  </a:lnTo>
                  <a:lnTo>
                    <a:pt x="414242" y="37909"/>
                  </a:lnTo>
                  <a:lnTo>
                    <a:pt x="414242" y="37909"/>
                  </a:lnTo>
                  <a:lnTo>
                    <a:pt x="413766" y="36576"/>
                  </a:lnTo>
                  <a:lnTo>
                    <a:pt x="413766" y="36576"/>
                  </a:lnTo>
                  <a:lnTo>
                    <a:pt x="413195" y="35243"/>
                  </a:lnTo>
                  <a:lnTo>
                    <a:pt x="413195" y="35243"/>
                  </a:lnTo>
                  <a:lnTo>
                    <a:pt x="412623" y="34004"/>
                  </a:lnTo>
                  <a:lnTo>
                    <a:pt x="412623" y="34004"/>
                  </a:lnTo>
                  <a:lnTo>
                    <a:pt x="412052" y="32766"/>
                  </a:lnTo>
                  <a:lnTo>
                    <a:pt x="412052" y="32766"/>
                  </a:lnTo>
                  <a:lnTo>
                    <a:pt x="411385" y="31528"/>
                  </a:lnTo>
                  <a:lnTo>
                    <a:pt x="411385" y="31528"/>
                  </a:lnTo>
                  <a:cubicBezTo>
                    <a:pt x="411194" y="31146"/>
                    <a:pt x="411004" y="30670"/>
                    <a:pt x="410718" y="30289"/>
                  </a:cubicBezTo>
                  <a:lnTo>
                    <a:pt x="410718" y="30289"/>
                  </a:lnTo>
                  <a:lnTo>
                    <a:pt x="410051" y="29051"/>
                  </a:lnTo>
                  <a:lnTo>
                    <a:pt x="410051" y="29051"/>
                  </a:lnTo>
                  <a:cubicBezTo>
                    <a:pt x="409861" y="28670"/>
                    <a:pt x="409575" y="28289"/>
                    <a:pt x="409385" y="27813"/>
                  </a:cubicBezTo>
                  <a:lnTo>
                    <a:pt x="409385" y="27813"/>
                  </a:lnTo>
                  <a:lnTo>
                    <a:pt x="408622" y="26670"/>
                  </a:lnTo>
                  <a:lnTo>
                    <a:pt x="408622" y="26670"/>
                  </a:lnTo>
                  <a:lnTo>
                    <a:pt x="407861" y="25527"/>
                  </a:lnTo>
                  <a:lnTo>
                    <a:pt x="407861" y="25527"/>
                  </a:lnTo>
                  <a:lnTo>
                    <a:pt x="407098" y="24384"/>
                  </a:lnTo>
                  <a:lnTo>
                    <a:pt x="407098" y="24384"/>
                  </a:lnTo>
                  <a:lnTo>
                    <a:pt x="406241" y="23241"/>
                  </a:lnTo>
                  <a:lnTo>
                    <a:pt x="406241" y="23241"/>
                  </a:lnTo>
                  <a:lnTo>
                    <a:pt x="405384" y="22193"/>
                  </a:lnTo>
                  <a:lnTo>
                    <a:pt x="405384" y="22193"/>
                  </a:lnTo>
                  <a:cubicBezTo>
                    <a:pt x="405098" y="21812"/>
                    <a:pt x="404813" y="21431"/>
                    <a:pt x="404527" y="21145"/>
                  </a:cubicBezTo>
                  <a:lnTo>
                    <a:pt x="404527" y="21145"/>
                  </a:lnTo>
                  <a:lnTo>
                    <a:pt x="403670" y="20098"/>
                  </a:lnTo>
                  <a:lnTo>
                    <a:pt x="403670" y="20098"/>
                  </a:lnTo>
                  <a:lnTo>
                    <a:pt x="402717" y="19050"/>
                  </a:lnTo>
                  <a:lnTo>
                    <a:pt x="402717" y="19050"/>
                  </a:lnTo>
                  <a:lnTo>
                    <a:pt x="401764" y="18002"/>
                  </a:lnTo>
                  <a:lnTo>
                    <a:pt x="401764" y="18002"/>
                  </a:lnTo>
                  <a:lnTo>
                    <a:pt x="400812" y="17050"/>
                  </a:lnTo>
                  <a:lnTo>
                    <a:pt x="400812" y="17050"/>
                  </a:lnTo>
                  <a:lnTo>
                    <a:pt x="399860" y="16097"/>
                  </a:lnTo>
                  <a:lnTo>
                    <a:pt x="399860" y="16097"/>
                  </a:lnTo>
                  <a:lnTo>
                    <a:pt x="398812" y="15144"/>
                  </a:lnTo>
                  <a:lnTo>
                    <a:pt x="398812" y="15144"/>
                  </a:lnTo>
                  <a:lnTo>
                    <a:pt x="397764" y="14192"/>
                  </a:lnTo>
                  <a:lnTo>
                    <a:pt x="397764" y="14192"/>
                  </a:lnTo>
                  <a:lnTo>
                    <a:pt x="396716" y="13335"/>
                  </a:lnTo>
                  <a:lnTo>
                    <a:pt x="396716" y="13335"/>
                  </a:lnTo>
                  <a:cubicBezTo>
                    <a:pt x="396335" y="13049"/>
                    <a:pt x="395954" y="12763"/>
                    <a:pt x="395669" y="12478"/>
                  </a:cubicBezTo>
                  <a:lnTo>
                    <a:pt x="395669" y="12478"/>
                  </a:lnTo>
                  <a:cubicBezTo>
                    <a:pt x="395288" y="12192"/>
                    <a:pt x="394906" y="11906"/>
                    <a:pt x="394621" y="11620"/>
                  </a:cubicBezTo>
                  <a:lnTo>
                    <a:pt x="394621" y="11620"/>
                  </a:lnTo>
                  <a:lnTo>
                    <a:pt x="393478" y="10763"/>
                  </a:lnTo>
                  <a:lnTo>
                    <a:pt x="393478" y="10763"/>
                  </a:lnTo>
                  <a:lnTo>
                    <a:pt x="392335" y="10001"/>
                  </a:lnTo>
                  <a:lnTo>
                    <a:pt x="392335" y="10001"/>
                  </a:lnTo>
                  <a:lnTo>
                    <a:pt x="391192" y="9239"/>
                  </a:lnTo>
                  <a:lnTo>
                    <a:pt x="391192" y="9239"/>
                  </a:lnTo>
                  <a:lnTo>
                    <a:pt x="390049" y="8477"/>
                  </a:lnTo>
                  <a:lnTo>
                    <a:pt x="390049" y="8477"/>
                  </a:lnTo>
                  <a:lnTo>
                    <a:pt x="388811" y="7811"/>
                  </a:lnTo>
                  <a:lnTo>
                    <a:pt x="388811" y="7811"/>
                  </a:lnTo>
                  <a:lnTo>
                    <a:pt x="387572" y="7144"/>
                  </a:lnTo>
                  <a:lnTo>
                    <a:pt x="387572" y="7144"/>
                  </a:lnTo>
                  <a:lnTo>
                    <a:pt x="386334" y="6477"/>
                  </a:lnTo>
                  <a:lnTo>
                    <a:pt x="386334" y="6477"/>
                  </a:lnTo>
                  <a:lnTo>
                    <a:pt x="385096" y="5810"/>
                  </a:lnTo>
                  <a:lnTo>
                    <a:pt x="385096" y="5810"/>
                  </a:lnTo>
                  <a:lnTo>
                    <a:pt x="383858" y="5239"/>
                  </a:lnTo>
                  <a:lnTo>
                    <a:pt x="383858" y="5239"/>
                  </a:lnTo>
                  <a:cubicBezTo>
                    <a:pt x="383477" y="5048"/>
                    <a:pt x="383000" y="4858"/>
                    <a:pt x="382619" y="4667"/>
                  </a:cubicBezTo>
                  <a:lnTo>
                    <a:pt x="382619" y="4667"/>
                  </a:lnTo>
                  <a:lnTo>
                    <a:pt x="381286" y="4096"/>
                  </a:lnTo>
                  <a:lnTo>
                    <a:pt x="381286" y="4096"/>
                  </a:lnTo>
                  <a:lnTo>
                    <a:pt x="379952" y="3620"/>
                  </a:lnTo>
                  <a:lnTo>
                    <a:pt x="379952" y="3620"/>
                  </a:lnTo>
                  <a:lnTo>
                    <a:pt x="378619" y="3143"/>
                  </a:lnTo>
                  <a:lnTo>
                    <a:pt x="378619" y="3143"/>
                  </a:lnTo>
                  <a:lnTo>
                    <a:pt x="377285" y="2667"/>
                  </a:lnTo>
                  <a:lnTo>
                    <a:pt x="377285" y="2667"/>
                  </a:lnTo>
                  <a:lnTo>
                    <a:pt x="375952" y="2286"/>
                  </a:lnTo>
                  <a:lnTo>
                    <a:pt x="375952" y="2286"/>
                  </a:lnTo>
                  <a:lnTo>
                    <a:pt x="374618" y="1905"/>
                  </a:lnTo>
                  <a:lnTo>
                    <a:pt x="374618" y="1905"/>
                  </a:lnTo>
                  <a:lnTo>
                    <a:pt x="373285" y="1524"/>
                  </a:lnTo>
                  <a:lnTo>
                    <a:pt x="373285" y="1524"/>
                  </a:lnTo>
                  <a:lnTo>
                    <a:pt x="371856" y="1238"/>
                  </a:lnTo>
                  <a:lnTo>
                    <a:pt x="371856" y="1238"/>
                  </a:lnTo>
                  <a:cubicBezTo>
                    <a:pt x="371380" y="1143"/>
                    <a:pt x="370904" y="1048"/>
                    <a:pt x="370427" y="952"/>
                  </a:cubicBezTo>
                  <a:lnTo>
                    <a:pt x="370427" y="952"/>
                  </a:lnTo>
                  <a:lnTo>
                    <a:pt x="368998" y="667"/>
                  </a:lnTo>
                  <a:lnTo>
                    <a:pt x="368998" y="667"/>
                  </a:lnTo>
                  <a:lnTo>
                    <a:pt x="367570" y="476"/>
                  </a:lnTo>
                  <a:lnTo>
                    <a:pt x="367570" y="476"/>
                  </a:lnTo>
                  <a:lnTo>
                    <a:pt x="366141" y="285"/>
                  </a:lnTo>
                  <a:lnTo>
                    <a:pt x="366141" y="285"/>
                  </a:lnTo>
                  <a:lnTo>
                    <a:pt x="364712" y="190"/>
                  </a:lnTo>
                  <a:lnTo>
                    <a:pt x="364712" y="190"/>
                  </a:lnTo>
                  <a:lnTo>
                    <a:pt x="363284" y="95"/>
                  </a:lnTo>
                  <a:lnTo>
                    <a:pt x="363284" y="95"/>
                  </a:lnTo>
                  <a:lnTo>
                    <a:pt x="362807" y="95"/>
                  </a:lnTo>
                  <a:cubicBezTo>
                    <a:pt x="362141" y="95"/>
                    <a:pt x="361569" y="95"/>
                    <a:pt x="360902" y="0"/>
                  </a:cubicBezTo>
                  <a:lnTo>
                    <a:pt x="360426" y="0"/>
                  </a:lnTo>
                  <a:lnTo>
                    <a:pt x="360426" y="0"/>
                  </a:lnTo>
                  <a:lnTo>
                    <a:pt x="340423" y="0"/>
                  </a:lnTo>
                  <a:lnTo>
                    <a:pt x="57912" y="0"/>
                  </a:lnTo>
                  <a:cubicBezTo>
                    <a:pt x="25908" y="0"/>
                    <a:pt x="0" y="25908"/>
                    <a:pt x="0" y="57626"/>
                  </a:cubicBezTo>
                  <a:lnTo>
                    <a:pt x="0" y="57626"/>
                  </a:lnTo>
                  <a:close/>
                  <a:moveTo>
                    <a:pt x="417767" y="57626"/>
                  </a:moveTo>
                  <a:lnTo>
                    <a:pt x="417767" y="57626"/>
                  </a:lnTo>
                  <a:lnTo>
                    <a:pt x="417767" y="57626"/>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4" name="Freeform: Shape 73">
              <a:extLst>
                <a:ext uri="{FF2B5EF4-FFF2-40B4-BE49-F238E27FC236}">
                  <a16:creationId xmlns:a16="http://schemas.microsoft.com/office/drawing/2014/main" id="{287E926B-E962-4E91-AD5B-CB7DB0BF22AA}"/>
                </a:ext>
              </a:extLst>
            </p:cNvPr>
            <p:cNvSpPr/>
            <p:nvPr/>
          </p:nvSpPr>
          <p:spPr>
            <a:xfrm>
              <a:off x="2750550" y="3676824"/>
              <a:ext cx="1739455" cy="1600200"/>
            </a:xfrm>
            <a:custGeom>
              <a:avLst/>
              <a:gdLst>
                <a:gd name="connsiteX0" fmla="*/ 476 w 1739455"/>
                <a:gd name="connsiteY0" fmla="*/ 514921 h 1600200"/>
                <a:gd name="connsiteX1" fmla="*/ 48006 w 1739455"/>
                <a:gd name="connsiteY1" fmla="*/ 442722 h 1600200"/>
                <a:gd name="connsiteX2" fmla="*/ 234791 w 1739455"/>
                <a:gd name="connsiteY2" fmla="*/ 442722 h 1600200"/>
                <a:gd name="connsiteX3" fmla="*/ 319373 w 1739455"/>
                <a:gd name="connsiteY3" fmla="*/ 508063 h 1600200"/>
                <a:gd name="connsiteX4" fmla="*/ 319373 w 1739455"/>
                <a:gd name="connsiteY4" fmla="*/ 527018 h 1600200"/>
                <a:gd name="connsiteX5" fmla="*/ 377000 w 1739455"/>
                <a:gd name="connsiteY5" fmla="*/ 584645 h 1600200"/>
                <a:gd name="connsiteX6" fmla="*/ 405098 w 1739455"/>
                <a:gd name="connsiteY6" fmla="*/ 584645 h 1600200"/>
                <a:gd name="connsiteX7" fmla="*/ 486061 w 1739455"/>
                <a:gd name="connsiteY7" fmla="*/ 665607 h 1600200"/>
                <a:gd name="connsiteX8" fmla="*/ 486061 w 1739455"/>
                <a:gd name="connsiteY8" fmla="*/ 672751 h 1600200"/>
                <a:gd name="connsiteX9" fmla="*/ 486061 w 1739455"/>
                <a:gd name="connsiteY9" fmla="*/ 674275 h 1600200"/>
                <a:gd name="connsiteX10" fmla="*/ 486061 w 1739455"/>
                <a:gd name="connsiteY10" fmla="*/ 674275 h 1600200"/>
                <a:gd name="connsiteX11" fmla="*/ 486156 w 1739455"/>
                <a:gd name="connsiteY11" fmla="*/ 675704 h 1600200"/>
                <a:gd name="connsiteX12" fmla="*/ 486156 w 1739455"/>
                <a:gd name="connsiteY12" fmla="*/ 675704 h 1600200"/>
                <a:gd name="connsiteX13" fmla="*/ 486251 w 1739455"/>
                <a:gd name="connsiteY13" fmla="*/ 677132 h 1600200"/>
                <a:gd name="connsiteX14" fmla="*/ 486251 w 1739455"/>
                <a:gd name="connsiteY14" fmla="*/ 677132 h 1600200"/>
                <a:gd name="connsiteX15" fmla="*/ 486346 w 1739455"/>
                <a:gd name="connsiteY15" fmla="*/ 678561 h 1600200"/>
                <a:gd name="connsiteX16" fmla="*/ 486346 w 1739455"/>
                <a:gd name="connsiteY16" fmla="*/ 678561 h 1600200"/>
                <a:gd name="connsiteX17" fmla="*/ 486537 w 1739455"/>
                <a:gd name="connsiteY17" fmla="*/ 679990 h 1600200"/>
                <a:gd name="connsiteX18" fmla="*/ 486537 w 1739455"/>
                <a:gd name="connsiteY18" fmla="*/ 679990 h 1600200"/>
                <a:gd name="connsiteX19" fmla="*/ 486728 w 1739455"/>
                <a:gd name="connsiteY19" fmla="*/ 681419 h 1600200"/>
                <a:gd name="connsiteX20" fmla="*/ 486728 w 1739455"/>
                <a:gd name="connsiteY20" fmla="*/ 681419 h 1600200"/>
                <a:gd name="connsiteX21" fmla="*/ 486918 w 1739455"/>
                <a:gd name="connsiteY21" fmla="*/ 682847 h 1600200"/>
                <a:gd name="connsiteX22" fmla="*/ 486918 w 1739455"/>
                <a:gd name="connsiteY22" fmla="*/ 682847 h 1600200"/>
                <a:gd name="connsiteX23" fmla="*/ 509206 w 1739455"/>
                <a:gd name="connsiteY23" fmla="*/ 718852 h 1600200"/>
                <a:gd name="connsiteX24" fmla="*/ 509206 w 1739455"/>
                <a:gd name="connsiteY24" fmla="*/ 718852 h 1600200"/>
                <a:gd name="connsiteX25" fmla="*/ 510350 w 1739455"/>
                <a:gd name="connsiteY25" fmla="*/ 719709 h 1600200"/>
                <a:gd name="connsiteX26" fmla="*/ 510350 w 1739455"/>
                <a:gd name="connsiteY26" fmla="*/ 719709 h 1600200"/>
                <a:gd name="connsiteX27" fmla="*/ 511493 w 1739455"/>
                <a:gd name="connsiteY27" fmla="*/ 720471 h 1600200"/>
                <a:gd name="connsiteX28" fmla="*/ 511493 w 1739455"/>
                <a:gd name="connsiteY28" fmla="*/ 720471 h 1600200"/>
                <a:gd name="connsiteX29" fmla="*/ 512636 w 1739455"/>
                <a:gd name="connsiteY29" fmla="*/ 721233 h 1600200"/>
                <a:gd name="connsiteX30" fmla="*/ 512636 w 1739455"/>
                <a:gd name="connsiteY30" fmla="*/ 721233 h 1600200"/>
                <a:gd name="connsiteX31" fmla="*/ 513779 w 1739455"/>
                <a:gd name="connsiteY31" fmla="*/ 721995 h 1600200"/>
                <a:gd name="connsiteX32" fmla="*/ 513779 w 1739455"/>
                <a:gd name="connsiteY32" fmla="*/ 721995 h 1600200"/>
                <a:gd name="connsiteX33" fmla="*/ 514350 w 1739455"/>
                <a:gd name="connsiteY33" fmla="*/ 722281 h 1600200"/>
                <a:gd name="connsiteX34" fmla="*/ 515684 w 1739455"/>
                <a:gd name="connsiteY34" fmla="*/ 723043 h 1600200"/>
                <a:gd name="connsiteX35" fmla="*/ 516255 w 1739455"/>
                <a:gd name="connsiteY35" fmla="*/ 723329 h 1600200"/>
                <a:gd name="connsiteX36" fmla="*/ 516255 w 1739455"/>
                <a:gd name="connsiteY36" fmla="*/ 723329 h 1600200"/>
                <a:gd name="connsiteX37" fmla="*/ 517493 w 1739455"/>
                <a:gd name="connsiteY37" fmla="*/ 723995 h 1600200"/>
                <a:gd name="connsiteX38" fmla="*/ 517493 w 1739455"/>
                <a:gd name="connsiteY38" fmla="*/ 723995 h 1600200"/>
                <a:gd name="connsiteX39" fmla="*/ 518731 w 1739455"/>
                <a:gd name="connsiteY39" fmla="*/ 724662 h 1600200"/>
                <a:gd name="connsiteX40" fmla="*/ 518731 w 1739455"/>
                <a:gd name="connsiteY40" fmla="*/ 724662 h 1600200"/>
                <a:gd name="connsiteX41" fmla="*/ 519970 w 1739455"/>
                <a:gd name="connsiteY41" fmla="*/ 725234 h 1600200"/>
                <a:gd name="connsiteX42" fmla="*/ 519970 w 1739455"/>
                <a:gd name="connsiteY42" fmla="*/ 725234 h 1600200"/>
                <a:gd name="connsiteX43" fmla="*/ 521208 w 1739455"/>
                <a:gd name="connsiteY43" fmla="*/ 725805 h 1600200"/>
                <a:gd name="connsiteX44" fmla="*/ 521208 w 1739455"/>
                <a:gd name="connsiteY44" fmla="*/ 725805 h 1600200"/>
                <a:gd name="connsiteX45" fmla="*/ 522542 w 1739455"/>
                <a:gd name="connsiteY45" fmla="*/ 726377 h 1600200"/>
                <a:gd name="connsiteX46" fmla="*/ 522542 w 1739455"/>
                <a:gd name="connsiteY46" fmla="*/ 726377 h 1600200"/>
                <a:gd name="connsiteX47" fmla="*/ 523875 w 1739455"/>
                <a:gd name="connsiteY47" fmla="*/ 726853 h 1600200"/>
                <a:gd name="connsiteX48" fmla="*/ 523875 w 1739455"/>
                <a:gd name="connsiteY48" fmla="*/ 726853 h 1600200"/>
                <a:gd name="connsiteX49" fmla="*/ 525209 w 1739455"/>
                <a:gd name="connsiteY49" fmla="*/ 727329 h 1600200"/>
                <a:gd name="connsiteX50" fmla="*/ 525209 w 1739455"/>
                <a:gd name="connsiteY50" fmla="*/ 727329 h 1600200"/>
                <a:gd name="connsiteX51" fmla="*/ 525494 w 1739455"/>
                <a:gd name="connsiteY51" fmla="*/ 727424 h 1600200"/>
                <a:gd name="connsiteX52" fmla="*/ 527590 w 1739455"/>
                <a:gd name="connsiteY52" fmla="*/ 728091 h 1600200"/>
                <a:gd name="connsiteX53" fmla="*/ 527876 w 1739455"/>
                <a:gd name="connsiteY53" fmla="*/ 728186 h 1600200"/>
                <a:gd name="connsiteX54" fmla="*/ 527876 w 1739455"/>
                <a:gd name="connsiteY54" fmla="*/ 728186 h 1600200"/>
                <a:gd name="connsiteX55" fmla="*/ 529209 w 1739455"/>
                <a:gd name="connsiteY55" fmla="*/ 728567 h 1600200"/>
                <a:gd name="connsiteX56" fmla="*/ 529209 w 1739455"/>
                <a:gd name="connsiteY56" fmla="*/ 728567 h 1600200"/>
                <a:gd name="connsiteX57" fmla="*/ 530543 w 1739455"/>
                <a:gd name="connsiteY57" fmla="*/ 728948 h 1600200"/>
                <a:gd name="connsiteX58" fmla="*/ 530543 w 1739455"/>
                <a:gd name="connsiteY58" fmla="*/ 728948 h 1600200"/>
                <a:gd name="connsiteX59" fmla="*/ 531971 w 1739455"/>
                <a:gd name="connsiteY59" fmla="*/ 729234 h 1600200"/>
                <a:gd name="connsiteX60" fmla="*/ 531971 w 1739455"/>
                <a:gd name="connsiteY60" fmla="*/ 729234 h 1600200"/>
                <a:gd name="connsiteX61" fmla="*/ 533400 w 1739455"/>
                <a:gd name="connsiteY61" fmla="*/ 729520 h 1600200"/>
                <a:gd name="connsiteX62" fmla="*/ 533400 w 1739455"/>
                <a:gd name="connsiteY62" fmla="*/ 729520 h 1600200"/>
                <a:gd name="connsiteX63" fmla="*/ 533686 w 1739455"/>
                <a:gd name="connsiteY63" fmla="*/ 729520 h 1600200"/>
                <a:gd name="connsiteX64" fmla="*/ 536067 w 1739455"/>
                <a:gd name="connsiteY64" fmla="*/ 729901 h 1600200"/>
                <a:gd name="connsiteX65" fmla="*/ 536353 w 1739455"/>
                <a:gd name="connsiteY65" fmla="*/ 729901 h 1600200"/>
                <a:gd name="connsiteX66" fmla="*/ 536353 w 1739455"/>
                <a:gd name="connsiteY66" fmla="*/ 729901 h 1600200"/>
                <a:gd name="connsiteX67" fmla="*/ 537781 w 1739455"/>
                <a:gd name="connsiteY67" fmla="*/ 730091 h 1600200"/>
                <a:gd name="connsiteX68" fmla="*/ 537781 w 1739455"/>
                <a:gd name="connsiteY68" fmla="*/ 730091 h 1600200"/>
                <a:gd name="connsiteX69" fmla="*/ 539210 w 1739455"/>
                <a:gd name="connsiteY69" fmla="*/ 730187 h 1600200"/>
                <a:gd name="connsiteX70" fmla="*/ 539210 w 1739455"/>
                <a:gd name="connsiteY70" fmla="*/ 730187 h 1600200"/>
                <a:gd name="connsiteX71" fmla="*/ 540639 w 1739455"/>
                <a:gd name="connsiteY71" fmla="*/ 730282 h 1600200"/>
                <a:gd name="connsiteX72" fmla="*/ 540639 w 1739455"/>
                <a:gd name="connsiteY72" fmla="*/ 730282 h 1600200"/>
                <a:gd name="connsiteX73" fmla="*/ 541115 w 1739455"/>
                <a:gd name="connsiteY73" fmla="*/ 730282 h 1600200"/>
                <a:gd name="connsiteX74" fmla="*/ 544259 w 1739455"/>
                <a:gd name="connsiteY74" fmla="*/ 730377 h 1600200"/>
                <a:gd name="connsiteX75" fmla="*/ 563594 w 1739455"/>
                <a:gd name="connsiteY75" fmla="*/ 730377 h 1600200"/>
                <a:gd name="connsiteX76" fmla="*/ 565880 w 1739455"/>
                <a:gd name="connsiteY76" fmla="*/ 730377 h 1600200"/>
                <a:gd name="connsiteX77" fmla="*/ 646843 w 1739455"/>
                <a:gd name="connsiteY77" fmla="*/ 811339 h 1600200"/>
                <a:gd name="connsiteX78" fmla="*/ 646843 w 1739455"/>
                <a:gd name="connsiteY78" fmla="*/ 814864 h 1600200"/>
                <a:gd name="connsiteX79" fmla="*/ 646843 w 1739455"/>
                <a:gd name="connsiteY79" fmla="*/ 816388 h 1600200"/>
                <a:gd name="connsiteX80" fmla="*/ 646843 w 1739455"/>
                <a:gd name="connsiteY80" fmla="*/ 816388 h 1600200"/>
                <a:gd name="connsiteX81" fmla="*/ 646938 w 1739455"/>
                <a:gd name="connsiteY81" fmla="*/ 817817 h 1600200"/>
                <a:gd name="connsiteX82" fmla="*/ 646938 w 1739455"/>
                <a:gd name="connsiteY82" fmla="*/ 817817 h 1600200"/>
                <a:gd name="connsiteX83" fmla="*/ 647033 w 1739455"/>
                <a:gd name="connsiteY83" fmla="*/ 819245 h 1600200"/>
                <a:gd name="connsiteX84" fmla="*/ 647033 w 1739455"/>
                <a:gd name="connsiteY84" fmla="*/ 819245 h 1600200"/>
                <a:gd name="connsiteX85" fmla="*/ 647129 w 1739455"/>
                <a:gd name="connsiteY85" fmla="*/ 820674 h 1600200"/>
                <a:gd name="connsiteX86" fmla="*/ 647129 w 1739455"/>
                <a:gd name="connsiteY86" fmla="*/ 820674 h 1600200"/>
                <a:gd name="connsiteX87" fmla="*/ 647319 w 1739455"/>
                <a:gd name="connsiteY87" fmla="*/ 822103 h 1600200"/>
                <a:gd name="connsiteX88" fmla="*/ 647319 w 1739455"/>
                <a:gd name="connsiteY88" fmla="*/ 822103 h 1600200"/>
                <a:gd name="connsiteX89" fmla="*/ 647510 w 1739455"/>
                <a:gd name="connsiteY89" fmla="*/ 823531 h 1600200"/>
                <a:gd name="connsiteX90" fmla="*/ 647510 w 1739455"/>
                <a:gd name="connsiteY90" fmla="*/ 823531 h 1600200"/>
                <a:gd name="connsiteX91" fmla="*/ 647795 w 1739455"/>
                <a:gd name="connsiteY91" fmla="*/ 824960 h 1600200"/>
                <a:gd name="connsiteX92" fmla="*/ 647795 w 1739455"/>
                <a:gd name="connsiteY92" fmla="*/ 824960 h 1600200"/>
                <a:gd name="connsiteX93" fmla="*/ 648081 w 1739455"/>
                <a:gd name="connsiteY93" fmla="*/ 826389 h 1600200"/>
                <a:gd name="connsiteX94" fmla="*/ 648081 w 1739455"/>
                <a:gd name="connsiteY94" fmla="*/ 826389 h 1600200"/>
                <a:gd name="connsiteX95" fmla="*/ 648367 w 1739455"/>
                <a:gd name="connsiteY95" fmla="*/ 827818 h 1600200"/>
                <a:gd name="connsiteX96" fmla="*/ 648367 w 1739455"/>
                <a:gd name="connsiteY96" fmla="*/ 827818 h 1600200"/>
                <a:gd name="connsiteX97" fmla="*/ 648748 w 1739455"/>
                <a:gd name="connsiteY97" fmla="*/ 829247 h 1600200"/>
                <a:gd name="connsiteX98" fmla="*/ 648748 w 1739455"/>
                <a:gd name="connsiteY98" fmla="*/ 829247 h 1600200"/>
                <a:gd name="connsiteX99" fmla="*/ 700088 w 1739455"/>
                <a:gd name="connsiteY99" fmla="*/ 872300 h 1600200"/>
                <a:gd name="connsiteX100" fmla="*/ 700088 w 1739455"/>
                <a:gd name="connsiteY100" fmla="*/ 872300 h 1600200"/>
                <a:gd name="connsiteX101" fmla="*/ 701516 w 1739455"/>
                <a:gd name="connsiteY101" fmla="*/ 872395 h 1600200"/>
                <a:gd name="connsiteX102" fmla="*/ 701516 w 1739455"/>
                <a:gd name="connsiteY102" fmla="*/ 872395 h 1600200"/>
                <a:gd name="connsiteX103" fmla="*/ 701993 w 1739455"/>
                <a:gd name="connsiteY103" fmla="*/ 872395 h 1600200"/>
                <a:gd name="connsiteX104" fmla="*/ 705136 w 1739455"/>
                <a:gd name="connsiteY104" fmla="*/ 872490 h 1600200"/>
                <a:gd name="connsiteX105" fmla="*/ 712565 w 1739455"/>
                <a:gd name="connsiteY105" fmla="*/ 872490 h 1600200"/>
                <a:gd name="connsiteX106" fmla="*/ 793528 w 1739455"/>
                <a:gd name="connsiteY106" fmla="*/ 953453 h 1600200"/>
                <a:gd name="connsiteX107" fmla="*/ 793528 w 1739455"/>
                <a:gd name="connsiteY107" fmla="*/ 956977 h 1600200"/>
                <a:gd name="connsiteX108" fmla="*/ 793528 w 1739455"/>
                <a:gd name="connsiteY108" fmla="*/ 958501 h 1600200"/>
                <a:gd name="connsiteX109" fmla="*/ 793528 w 1739455"/>
                <a:gd name="connsiteY109" fmla="*/ 958501 h 1600200"/>
                <a:gd name="connsiteX110" fmla="*/ 793623 w 1739455"/>
                <a:gd name="connsiteY110" fmla="*/ 959930 h 1600200"/>
                <a:gd name="connsiteX111" fmla="*/ 793623 w 1739455"/>
                <a:gd name="connsiteY111" fmla="*/ 959930 h 1600200"/>
                <a:gd name="connsiteX112" fmla="*/ 793718 w 1739455"/>
                <a:gd name="connsiteY112" fmla="*/ 961358 h 1600200"/>
                <a:gd name="connsiteX113" fmla="*/ 793718 w 1739455"/>
                <a:gd name="connsiteY113" fmla="*/ 961358 h 1600200"/>
                <a:gd name="connsiteX114" fmla="*/ 793813 w 1739455"/>
                <a:gd name="connsiteY114" fmla="*/ 962787 h 1600200"/>
                <a:gd name="connsiteX115" fmla="*/ 793813 w 1739455"/>
                <a:gd name="connsiteY115" fmla="*/ 962787 h 1600200"/>
                <a:gd name="connsiteX116" fmla="*/ 794004 w 1739455"/>
                <a:gd name="connsiteY116" fmla="*/ 964216 h 1600200"/>
                <a:gd name="connsiteX117" fmla="*/ 794004 w 1739455"/>
                <a:gd name="connsiteY117" fmla="*/ 964216 h 1600200"/>
                <a:gd name="connsiteX118" fmla="*/ 794195 w 1739455"/>
                <a:gd name="connsiteY118" fmla="*/ 965645 h 1600200"/>
                <a:gd name="connsiteX119" fmla="*/ 794195 w 1739455"/>
                <a:gd name="connsiteY119" fmla="*/ 965645 h 1600200"/>
                <a:gd name="connsiteX120" fmla="*/ 823151 w 1739455"/>
                <a:gd name="connsiteY120" fmla="*/ 1007269 h 1600200"/>
                <a:gd name="connsiteX121" fmla="*/ 823722 w 1739455"/>
                <a:gd name="connsiteY121" fmla="*/ 1007555 h 1600200"/>
                <a:gd name="connsiteX122" fmla="*/ 823722 w 1739455"/>
                <a:gd name="connsiteY122" fmla="*/ 1007555 h 1600200"/>
                <a:gd name="connsiteX123" fmla="*/ 824960 w 1739455"/>
                <a:gd name="connsiteY123" fmla="*/ 1008221 h 1600200"/>
                <a:gd name="connsiteX124" fmla="*/ 824960 w 1739455"/>
                <a:gd name="connsiteY124" fmla="*/ 1008221 h 1600200"/>
                <a:gd name="connsiteX125" fmla="*/ 826198 w 1739455"/>
                <a:gd name="connsiteY125" fmla="*/ 1008888 h 1600200"/>
                <a:gd name="connsiteX126" fmla="*/ 826198 w 1739455"/>
                <a:gd name="connsiteY126" fmla="*/ 1008888 h 1600200"/>
                <a:gd name="connsiteX127" fmla="*/ 827437 w 1739455"/>
                <a:gd name="connsiteY127" fmla="*/ 1009460 h 1600200"/>
                <a:gd name="connsiteX128" fmla="*/ 827437 w 1739455"/>
                <a:gd name="connsiteY128" fmla="*/ 1009460 h 1600200"/>
                <a:gd name="connsiteX129" fmla="*/ 828675 w 1739455"/>
                <a:gd name="connsiteY129" fmla="*/ 1010031 h 1600200"/>
                <a:gd name="connsiteX130" fmla="*/ 828675 w 1739455"/>
                <a:gd name="connsiteY130" fmla="*/ 1010031 h 1600200"/>
                <a:gd name="connsiteX131" fmla="*/ 830009 w 1739455"/>
                <a:gd name="connsiteY131" fmla="*/ 1010603 h 1600200"/>
                <a:gd name="connsiteX132" fmla="*/ 830009 w 1739455"/>
                <a:gd name="connsiteY132" fmla="*/ 1010603 h 1600200"/>
                <a:gd name="connsiteX133" fmla="*/ 831342 w 1739455"/>
                <a:gd name="connsiteY133" fmla="*/ 1011079 h 1600200"/>
                <a:gd name="connsiteX134" fmla="*/ 831342 w 1739455"/>
                <a:gd name="connsiteY134" fmla="*/ 1011079 h 1600200"/>
                <a:gd name="connsiteX135" fmla="*/ 832676 w 1739455"/>
                <a:gd name="connsiteY135" fmla="*/ 1011555 h 1600200"/>
                <a:gd name="connsiteX136" fmla="*/ 832676 w 1739455"/>
                <a:gd name="connsiteY136" fmla="*/ 1011555 h 1600200"/>
                <a:gd name="connsiteX137" fmla="*/ 832961 w 1739455"/>
                <a:gd name="connsiteY137" fmla="*/ 1011650 h 1600200"/>
                <a:gd name="connsiteX138" fmla="*/ 835057 w 1739455"/>
                <a:gd name="connsiteY138" fmla="*/ 1012317 h 1600200"/>
                <a:gd name="connsiteX139" fmla="*/ 835343 w 1739455"/>
                <a:gd name="connsiteY139" fmla="*/ 1012412 h 1600200"/>
                <a:gd name="connsiteX140" fmla="*/ 835343 w 1739455"/>
                <a:gd name="connsiteY140" fmla="*/ 1012412 h 1600200"/>
                <a:gd name="connsiteX141" fmla="*/ 836676 w 1739455"/>
                <a:gd name="connsiteY141" fmla="*/ 1012793 h 1600200"/>
                <a:gd name="connsiteX142" fmla="*/ 836676 w 1739455"/>
                <a:gd name="connsiteY142" fmla="*/ 1012793 h 1600200"/>
                <a:gd name="connsiteX143" fmla="*/ 838010 w 1739455"/>
                <a:gd name="connsiteY143" fmla="*/ 1013174 h 1600200"/>
                <a:gd name="connsiteX144" fmla="*/ 838010 w 1739455"/>
                <a:gd name="connsiteY144" fmla="*/ 1013174 h 1600200"/>
                <a:gd name="connsiteX145" fmla="*/ 839438 w 1739455"/>
                <a:gd name="connsiteY145" fmla="*/ 1013460 h 1600200"/>
                <a:gd name="connsiteX146" fmla="*/ 839438 w 1739455"/>
                <a:gd name="connsiteY146" fmla="*/ 1013460 h 1600200"/>
                <a:gd name="connsiteX147" fmla="*/ 840867 w 1739455"/>
                <a:gd name="connsiteY147" fmla="*/ 1013746 h 1600200"/>
                <a:gd name="connsiteX148" fmla="*/ 840867 w 1739455"/>
                <a:gd name="connsiteY148" fmla="*/ 1013746 h 1600200"/>
                <a:gd name="connsiteX149" fmla="*/ 841153 w 1739455"/>
                <a:gd name="connsiteY149" fmla="*/ 1013746 h 1600200"/>
                <a:gd name="connsiteX150" fmla="*/ 843534 w 1739455"/>
                <a:gd name="connsiteY150" fmla="*/ 1014127 h 1600200"/>
                <a:gd name="connsiteX151" fmla="*/ 843820 w 1739455"/>
                <a:gd name="connsiteY151" fmla="*/ 1014127 h 1600200"/>
                <a:gd name="connsiteX152" fmla="*/ 843820 w 1739455"/>
                <a:gd name="connsiteY152" fmla="*/ 1014127 h 1600200"/>
                <a:gd name="connsiteX153" fmla="*/ 845248 w 1739455"/>
                <a:gd name="connsiteY153" fmla="*/ 1014317 h 1600200"/>
                <a:gd name="connsiteX154" fmla="*/ 845248 w 1739455"/>
                <a:gd name="connsiteY154" fmla="*/ 1014317 h 1600200"/>
                <a:gd name="connsiteX155" fmla="*/ 846677 w 1739455"/>
                <a:gd name="connsiteY155" fmla="*/ 1014413 h 1600200"/>
                <a:gd name="connsiteX156" fmla="*/ 846677 w 1739455"/>
                <a:gd name="connsiteY156" fmla="*/ 1014413 h 1600200"/>
                <a:gd name="connsiteX157" fmla="*/ 848106 w 1739455"/>
                <a:gd name="connsiteY157" fmla="*/ 1014508 h 1600200"/>
                <a:gd name="connsiteX158" fmla="*/ 848106 w 1739455"/>
                <a:gd name="connsiteY158" fmla="*/ 1014508 h 1600200"/>
                <a:gd name="connsiteX159" fmla="*/ 848582 w 1739455"/>
                <a:gd name="connsiteY159" fmla="*/ 1014508 h 1600200"/>
                <a:gd name="connsiteX160" fmla="*/ 851726 w 1739455"/>
                <a:gd name="connsiteY160" fmla="*/ 1014603 h 1600200"/>
                <a:gd name="connsiteX161" fmla="*/ 871156 w 1739455"/>
                <a:gd name="connsiteY161" fmla="*/ 1014603 h 1600200"/>
                <a:gd name="connsiteX162" fmla="*/ 878110 w 1739455"/>
                <a:gd name="connsiteY162" fmla="*/ 1014603 h 1600200"/>
                <a:gd name="connsiteX163" fmla="*/ 959072 w 1739455"/>
                <a:gd name="connsiteY163" fmla="*/ 1095566 h 1600200"/>
                <a:gd name="connsiteX164" fmla="*/ 959072 w 1739455"/>
                <a:gd name="connsiteY164" fmla="*/ 1105376 h 1600200"/>
                <a:gd name="connsiteX165" fmla="*/ 959072 w 1739455"/>
                <a:gd name="connsiteY165" fmla="*/ 1106805 h 1600200"/>
                <a:gd name="connsiteX166" fmla="*/ 959072 w 1739455"/>
                <a:gd name="connsiteY166" fmla="*/ 1106805 h 1600200"/>
                <a:gd name="connsiteX167" fmla="*/ 959168 w 1739455"/>
                <a:gd name="connsiteY167" fmla="*/ 1108234 h 1600200"/>
                <a:gd name="connsiteX168" fmla="*/ 959168 w 1739455"/>
                <a:gd name="connsiteY168" fmla="*/ 1108234 h 1600200"/>
                <a:gd name="connsiteX169" fmla="*/ 959263 w 1739455"/>
                <a:gd name="connsiteY169" fmla="*/ 1109663 h 1600200"/>
                <a:gd name="connsiteX170" fmla="*/ 959263 w 1739455"/>
                <a:gd name="connsiteY170" fmla="*/ 1109663 h 1600200"/>
                <a:gd name="connsiteX171" fmla="*/ 959358 w 1739455"/>
                <a:gd name="connsiteY171" fmla="*/ 1111091 h 1600200"/>
                <a:gd name="connsiteX172" fmla="*/ 959358 w 1739455"/>
                <a:gd name="connsiteY172" fmla="*/ 1111091 h 1600200"/>
                <a:gd name="connsiteX173" fmla="*/ 959548 w 1739455"/>
                <a:gd name="connsiteY173" fmla="*/ 1112520 h 1600200"/>
                <a:gd name="connsiteX174" fmla="*/ 959548 w 1739455"/>
                <a:gd name="connsiteY174" fmla="*/ 1112520 h 1600200"/>
                <a:gd name="connsiteX175" fmla="*/ 959739 w 1739455"/>
                <a:gd name="connsiteY175" fmla="*/ 1113949 h 1600200"/>
                <a:gd name="connsiteX176" fmla="*/ 959739 w 1739455"/>
                <a:gd name="connsiteY176" fmla="*/ 1113949 h 1600200"/>
                <a:gd name="connsiteX177" fmla="*/ 959930 w 1739455"/>
                <a:gd name="connsiteY177" fmla="*/ 1115378 h 1600200"/>
                <a:gd name="connsiteX178" fmla="*/ 959930 w 1739455"/>
                <a:gd name="connsiteY178" fmla="*/ 1115378 h 1600200"/>
                <a:gd name="connsiteX179" fmla="*/ 960215 w 1739455"/>
                <a:gd name="connsiteY179" fmla="*/ 1116806 h 1600200"/>
                <a:gd name="connsiteX180" fmla="*/ 960215 w 1739455"/>
                <a:gd name="connsiteY180" fmla="*/ 1116806 h 1600200"/>
                <a:gd name="connsiteX181" fmla="*/ 960501 w 1739455"/>
                <a:gd name="connsiteY181" fmla="*/ 1118235 h 1600200"/>
                <a:gd name="connsiteX182" fmla="*/ 960501 w 1739455"/>
                <a:gd name="connsiteY182" fmla="*/ 1118235 h 1600200"/>
                <a:gd name="connsiteX183" fmla="*/ 960882 w 1739455"/>
                <a:gd name="connsiteY183" fmla="*/ 1119664 h 1600200"/>
                <a:gd name="connsiteX184" fmla="*/ 960882 w 1739455"/>
                <a:gd name="connsiteY184" fmla="*/ 1119664 h 1600200"/>
                <a:gd name="connsiteX185" fmla="*/ 961263 w 1739455"/>
                <a:gd name="connsiteY185" fmla="*/ 1120997 h 1600200"/>
                <a:gd name="connsiteX186" fmla="*/ 961263 w 1739455"/>
                <a:gd name="connsiteY186" fmla="*/ 1120997 h 1600200"/>
                <a:gd name="connsiteX187" fmla="*/ 961644 w 1739455"/>
                <a:gd name="connsiteY187" fmla="*/ 1122331 h 1600200"/>
                <a:gd name="connsiteX188" fmla="*/ 961644 w 1739455"/>
                <a:gd name="connsiteY188" fmla="*/ 1122331 h 1600200"/>
                <a:gd name="connsiteX189" fmla="*/ 962120 w 1739455"/>
                <a:gd name="connsiteY189" fmla="*/ 1123664 h 1600200"/>
                <a:gd name="connsiteX190" fmla="*/ 962120 w 1739455"/>
                <a:gd name="connsiteY190" fmla="*/ 1123664 h 1600200"/>
                <a:gd name="connsiteX191" fmla="*/ 962597 w 1739455"/>
                <a:gd name="connsiteY191" fmla="*/ 1124998 h 1600200"/>
                <a:gd name="connsiteX192" fmla="*/ 962597 w 1739455"/>
                <a:gd name="connsiteY192" fmla="*/ 1124998 h 1600200"/>
                <a:gd name="connsiteX193" fmla="*/ 963073 w 1739455"/>
                <a:gd name="connsiteY193" fmla="*/ 1126331 h 1600200"/>
                <a:gd name="connsiteX194" fmla="*/ 963073 w 1739455"/>
                <a:gd name="connsiteY194" fmla="*/ 1126331 h 1600200"/>
                <a:gd name="connsiteX195" fmla="*/ 963644 w 1739455"/>
                <a:gd name="connsiteY195" fmla="*/ 1127665 h 1600200"/>
                <a:gd name="connsiteX196" fmla="*/ 963644 w 1739455"/>
                <a:gd name="connsiteY196" fmla="*/ 1127665 h 1600200"/>
                <a:gd name="connsiteX197" fmla="*/ 964216 w 1739455"/>
                <a:gd name="connsiteY197" fmla="*/ 1128903 h 1600200"/>
                <a:gd name="connsiteX198" fmla="*/ 964216 w 1739455"/>
                <a:gd name="connsiteY198" fmla="*/ 1128903 h 1600200"/>
                <a:gd name="connsiteX199" fmla="*/ 964787 w 1739455"/>
                <a:gd name="connsiteY199" fmla="*/ 1130141 h 1600200"/>
                <a:gd name="connsiteX200" fmla="*/ 964787 w 1739455"/>
                <a:gd name="connsiteY200" fmla="*/ 1130141 h 1600200"/>
                <a:gd name="connsiteX201" fmla="*/ 965454 w 1739455"/>
                <a:gd name="connsiteY201" fmla="*/ 1131380 h 1600200"/>
                <a:gd name="connsiteX202" fmla="*/ 965454 w 1739455"/>
                <a:gd name="connsiteY202" fmla="*/ 1131380 h 1600200"/>
                <a:gd name="connsiteX203" fmla="*/ 966121 w 1739455"/>
                <a:gd name="connsiteY203" fmla="*/ 1132618 h 1600200"/>
                <a:gd name="connsiteX204" fmla="*/ 966121 w 1739455"/>
                <a:gd name="connsiteY204" fmla="*/ 1132618 h 1600200"/>
                <a:gd name="connsiteX205" fmla="*/ 966788 w 1739455"/>
                <a:gd name="connsiteY205" fmla="*/ 1133856 h 1600200"/>
                <a:gd name="connsiteX206" fmla="*/ 966788 w 1739455"/>
                <a:gd name="connsiteY206" fmla="*/ 1133856 h 1600200"/>
                <a:gd name="connsiteX207" fmla="*/ 967454 w 1739455"/>
                <a:gd name="connsiteY207" fmla="*/ 1135094 h 1600200"/>
                <a:gd name="connsiteX208" fmla="*/ 967454 w 1739455"/>
                <a:gd name="connsiteY208" fmla="*/ 1135094 h 1600200"/>
                <a:gd name="connsiteX209" fmla="*/ 968216 w 1739455"/>
                <a:gd name="connsiteY209" fmla="*/ 1136237 h 1600200"/>
                <a:gd name="connsiteX210" fmla="*/ 968216 w 1739455"/>
                <a:gd name="connsiteY210" fmla="*/ 1136237 h 1600200"/>
                <a:gd name="connsiteX211" fmla="*/ 968978 w 1739455"/>
                <a:gd name="connsiteY211" fmla="*/ 1137380 h 1600200"/>
                <a:gd name="connsiteX212" fmla="*/ 968978 w 1739455"/>
                <a:gd name="connsiteY212" fmla="*/ 1137380 h 1600200"/>
                <a:gd name="connsiteX213" fmla="*/ 969740 w 1739455"/>
                <a:gd name="connsiteY213" fmla="*/ 1138523 h 1600200"/>
                <a:gd name="connsiteX214" fmla="*/ 969740 w 1739455"/>
                <a:gd name="connsiteY214" fmla="*/ 1138523 h 1600200"/>
                <a:gd name="connsiteX215" fmla="*/ 970597 w 1739455"/>
                <a:gd name="connsiteY215" fmla="*/ 1139666 h 1600200"/>
                <a:gd name="connsiteX216" fmla="*/ 970597 w 1739455"/>
                <a:gd name="connsiteY216" fmla="*/ 1139666 h 1600200"/>
                <a:gd name="connsiteX217" fmla="*/ 971455 w 1739455"/>
                <a:gd name="connsiteY217" fmla="*/ 1140809 h 1600200"/>
                <a:gd name="connsiteX218" fmla="*/ 971455 w 1739455"/>
                <a:gd name="connsiteY218" fmla="*/ 1140809 h 1600200"/>
                <a:gd name="connsiteX219" fmla="*/ 972312 w 1739455"/>
                <a:gd name="connsiteY219" fmla="*/ 1141857 h 1600200"/>
                <a:gd name="connsiteX220" fmla="*/ 972312 w 1739455"/>
                <a:gd name="connsiteY220" fmla="*/ 1141857 h 1600200"/>
                <a:gd name="connsiteX221" fmla="*/ 973169 w 1739455"/>
                <a:gd name="connsiteY221" fmla="*/ 1142905 h 1600200"/>
                <a:gd name="connsiteX222" fmla="*/ 973169 w 1739455"/>
                <a:gd name="connsiteY222" fmla="*/ 1142905 h 1600200"/>
                <a:gd name="connsiteX223" fmla="*/ 974122 w 1739455"/>
                <a:gd name="connsiteY223" fmla="*/ 1143953 h 1600200"/>
                <a:gd name="connsiteX224" fmla="*/ 974122 w 1739455"/>
                <a:gd name="connsiteY224" fmla="*/ 1143953 h 1600200"/>
                <a:gd name="connsiteX225" fmla="*/ 975074 w 1739455"/>
                <a:gd name="connsiteY225" fmla="*/ 1145000 h 1600200"/>
                <a:gd name="connsiteX226" fmla="*/ 975074 w 1739455"/>
                <a:gd name="connsiteY226" fmla="*/ 1145000 h 1600200"/>
                <a:gd name="connsiteX227" fmla="*/ 976027 w 1739455"/>
                <a:gd name="connsiteY227" fmla="*/ 1145953 h 1600200"/>
                <a:gd name="connsiteX228" fmla="*/ 976027 w 1739455"/>
                <a:gd name="connsiteY228" fmla="*/ 1145953 h 1600200"/>
                <a:gd name="connsiteX229" fmla="*/ 976979 w 1739455"/>
                <a:gd name="connsiteY229" fmla="*/ 1146905 h 1600200"/>
                <a:gd name="connsiteX230" fmla="*/ 976979 w 1739455"/>
                <a:gd name="connsiteY230" fmla="*/ 1146905 h 1600200"/>
                <a:gd name="connsiteX231" fmla="*/ 978027 w 1739455"/>
                <a:gd name="connsiteY231" fmla="*/ 1147858 h 1600200"/>
                <a:gd name="connsiteX232" fmla="*/ 978027 w 1739455"/>
                <a:gd name="connsiteY232" fmla="*/ 1147858 h 1600200"/>
                <a:gd name="connsiteX233" fmla="*/ 979075 w 1739455"/>
                <a:gd name="connsiteY233" fmla="*/ 1148810 h 1600200"/>
                <a:gd name="connsiteX234" fmla="*/ 979075 w 1739455"/>
                <a:gd name="connsiteY234" fmla="*/ 1148810 h 1600200"/>
                <a:gd name="connsiteX235" fmla="*/ 980122 w 1739455"/>
                <a:gd name="connsiteY235" fmla="*/ 1149668 h 1600200"/>
                <a:gd name="connsiteX236" fmla="*/ 980122 w 1739455"/>
                <a:gd name="connsiteY236" fmla="*/ 1149668 h 1600200"/>
                <a:gd name="connsiteX237" fmla="*/ 981170 w 1739455"/>
                <a:gd name="connsiteY237" fmla="*/ 1150525 h 1600200"/>
                <a:gd name="connsiteX238" fmla="*/ 981170 w 1739455"/>
                <a:gd name="connsiteY238" fmla="*/ 1150525 h 1600200"/>
                <a:gd name="connsiteX239" fmla="*/ 982218 w 1739455"/>
                <a:gd name="connsiteY239" fmla="*/ 1151382 h 1600200"/>
                <a:gd name="connsiteX240" fmla="*/ 982218 w 1739455"/>
                <a:gd name="connsiteY240" fmla="*/ 1151382 h 1600200"/>
                <a:gd name="connsiteX241" fmla="*/ 983361 w 1739455"/>
                <a:gd name="connsiteY241" fmla="*/ 1152239 h 1600200"/>
                <a:gd name="connsiteX242" fmla="*/ 983361 w 1739455"/>
                <a:gd name="connsiteY242" fmla="*/ 1152239 h 1600200"/>
                <a:gd name="connsiteX243" fmla="*/ 984504 w 1739455"/>
                <a:gd name="connsiteY243" fmla="*/ 1153001 h 1600200"/>
                <a:gd name="connsiteX244" fmla="*/ 984504 w 1739455"/>
                <a:gd name="connsiteY244" fmla="*/ 1153001 h 1600200"/>
                <a:gd name="connsiteX245" fmla="*/ 985647 w 1739455"/>
                <a:gd name="connsiteY245" fmla="*/ 1153763 h 1600200"/>
                <a:gd name="connsiteX246" fmla="*/ 985647 w 1739455"/>
                <a:gd name="connsiteY246" fmla="*/ 1153763 h 1600200"/>
                <a:gd name="connsiteX247" fmla="*/ 986790 w 1739455"/>
                <a:gd name="connsiteY247" fmla="*/ 1154525 h 1600200"/>
                <a:gd name="connsiteX248" fmla="*/ 986790 w 1739455"/>
                <a:gd name="connsiteY248" fmla="*/ 1154525 h 1600200"/>
                <a:gd name="connsiteX249" fmla="*/ 988028 w 1739455"/>
                <a:gd name="connsiteY249" fmla="*/ 1155192 h 1600200"/>
                <a:gd name="connsiteX250" fmla="*/ 988028 w 1739455"/>
                <a:gd name="connsiteY250" fmla="*/ 1155192 h 1600200"/>
                <a:gd name="connsiteX251" fmla="*/ 989267 w 1739455"/>
                <a:gd name="connsiteY251" fmla="*/ 1155859 h 1600200"/>
                <a:gd name="connsiteX252" fmla="*/ 989267 w 1739455"/>
                <a:gd name="connsiteY252" fmla="*/ 1155859 h 1600200"/>
                <a:gd name="connsiteX253" fmla="*/ 990505 w 1739455"/>
                <a:gd name="connsiteY253" fmla="*/ 1156526 h 1600200"/>
                <a:gd name="connsiteX254" fmla="*/ 990505 w 1739455"/>
                <a:gd name="connsiteY254" fmla="*/ 1156526 h 1600200"/>
                <a:gd name="connsiteX255" fmla="*/ 991743 w 1739455"/>
                <a:gd name="connsiteY255" fmla="*/ 1157192 h 1600200"/>
                <a:gd name="connsiteX256" fmla="*/ 991743 w 1739455"/>
                <a:gd name="connsiteY256" fmla="*/ 1157192 h 1600200"/>
                <a:gd name="connsiteX257" fmla="*/ 992981 w 1739455"/>
                <a:gd name="connsiteY257" fmla="*/ 1157764 h 1600200"/>
                <a:gd name="connsiteX258" fmla="*/ 992981 w 1739455"/>
                <a:gd name="connsiteY258" fmla="*/ 1157764 h 1600200"/>
                <a:gd name="connsiteX259" fmla="*/ 994220 w 1739455"/>
                <a:gd name="connsiteY259" fmla="*/ 1158335 h 1600200"/>
                <a:gd name="connsiteX260" fmla="*/ 994220 w 1739455"/>
                <a:gd name="connsiteY260" fmla="*/ 1158335 h 1600200"/>
                <a:gd name="connsiteX261" fmla="*/ 995553 w 1739455"/>
                <a:gd name="connsiteY261" fmla="*/ 1158907 h 1600200"/>
                <a:gd name="connsiteX262" fmla="*/ 995553 w 1739455"/>
                <a:gd name="connsiteY262" fmla="*/ 1158907 h 1600200"/>
                <a:gd name="connsiteX263" fmla="*/ 996887 w 1739455"/>
                <a:gd name="connsiteY263" fmla="*/ 1159383 h 1600200"/>
                <a:gd name="connsiteX264" fmla="*/ 996887 w 1739455"/>
                <a:gd name="connsiteY264" fmla="*/ 1159383 h 1600200"/>
                <a:gd name="connsiteX265" fmla="*/ 998220 w 1739455"/>
                <a:gd name="connsiteY265" fmla="*/ 1159859 h 1600200"/>
                <a:gd name="connsiteX266" fmla="*/ 998220 w 1739455"/>
                <a:gd name="connsiteY266" fmla="*/ 1159859 h 1600200"/>
                <a:gd name="connsiteX267" fmla="*/ 999554 w 1739455"/>
                <a:gd name="connsiteY267" fmla="*/ 1160336 h 1600200"/>
                <a:gd name="connsiteX268" fmla="*/ 999554 w 1739455"/>
                <a:gd name="connsiteY268" fmla="*/ 1160336 h 1600200"/>
                <a:gd name="connsiteX269" fmla="*/ 1000887 w 1739455"/>
                <a:gd name="connsiteY269" fmla="*/ 1160717 h 1600200"/>
                <a:gd name="connsiteX270" fmla="*/ 1000887 w 1739455"/>
                <a:gd name="connsiteY270" fmla="*/ 1160717 h 1600200"/>
                <a:gd name="connsiteX271" fmla="*/ 1002221 w 1739455"/>
                <a:gd name="connsiteY271" fmla="*/ 1161098 h 1600200"/>
                <a:gd name="connsiteX272" fmla="*/ 1002221 w 1739455"/>
                <a:gd name="connsiteY272" fmla="*/ 1161098 h 1600200"/>
                <a:gd name="connsiteX273" fmla="*/ 1003554 w 1739455"/>
                <a:gd name="connsiteY273" fmla="*/ 1161479 h 1600200"/>
                <a:gd name="connsiteX274" fmla="*/ 1003554 w 1739455"/>
                <a:gd name="connsiteY274" fmla="*/ 1161479 h 1600200"/>
                <a:gd name="connsiteX275" fmla="*/ 1004983 w 1739455"/>
                <a:gd name="connsiteY275" fmla="*/ 1161764 h 1600200"/>
                <a:gd name="connsiteX276" fmla="*/ 1004983 w 1739455"/>
                <a:gd name="connsiteY276" fmla="*/ 1161764 h 1600200"/>
                <a:gd name="connsiteX277" fmla="*/ 1006412 w 1739455"/>
                <a:gd name="connsiteY277" fmla="*/ 1162050 h 1600200"/>
                <a:gd name="connsiteX278" fmla="*/ 1006412 w 1739455"/>
                <a:gd name="connsiteY278" fmla="*/ 1162050 h 1600200"/>
                <a:gd name="connsiteX279" fmla="*/ 1007840 w 1739455"/>
                <a:gd name="connsiteY279" fmla="*/ 1162336 h 1600200"/>
                <a:gd name="connsiteX280" fmla="*/ 1007840 w 1739455"/>
                <a:gd name="connsiteY280" fmla="*/ 1162336 h 1600200"/>
                <a:gd name="connsiteX281" fmla="*/ 1009269 w 1739455"/>
                <a:gd name="connsiteY281" fmla="*/ 1162526 h 1600200"/>
                <a:gd name="connsiteX282" fmla="*/ 1009269 w 1739455"/>
                <a:gd name="connsiteY282" fmla="*/ 1162526 h 1600200"/>
                <a:gd name="connsiteX283" fmla="*/ 1010698 w 1739455"/>
                <a:gd name="connsiteY283" fmla="*/ 1162717 h 1600200"/>
                <a:gd name="connsiteX284" fmla="*/ 1010698 w 1739455"/>
                <a:gd name="connsiteY284" fmla="*/ 1162717 h 1600200"/>
                <a:gd name="connsiteX285" fmla="*/ 1012127 w 1739455"/>
                <a:gd name="connsiteY285" fmla="*/ 1162812 h 1600200"/>
                <a:gd name="connsiteX286" fmla="*/ 1012127 w 1739455"/>
                <a:gd name="connsiteY286" fmla="*/ 1162812 h 1600200"/>
                <a:gd name="connsiteX287" fmla="*/ 1013555 w 1739455"/>
                <a:gd name="connsiteY287" fmla="*/ 1162907 h 1600200"/>
                <a:gd name="connsiteX288" fmla="*/ 1013555 w 1739455"/>
                <a:gd name="connsiteY288" fmla="*/ 1162907 h 1600200"/>
                <a:gd name="connsiteX289" fmla="*/ 1014031 w 1739455"/>
                <a:gd name="connsiteY289" fmla="*/ 1162907 h 1600200"/>
                <a:gd name="connsiteX290" fmla="*/ 1017175 w 1739455"/>
                <a:gd name="connsiteY290" fmla="*/ 1163003 h 1600200"/>
                <a:gd name="connsiteX291" fmla="*/ 1047560 w 1739455"/>
                <a:gd name="connsiteY291" fmla="*/ 1163003 h 1600200"/>
                <a:gd name="connsiteX292" fmla="*/ 1199483 w 1739455"/>
                <a:gd name="connsiteY292" fmla="*/ 1163003 h 1600200"/>
                <a:gd name="connsiteX293" fmla="*/ 1280446 w 1739455"/>
                <a:gd name="connsiteY293" fmla="*/ 1243965 h 1600200"/>
                <a:gd name="connsiteX294" fmla="*/ 1280446 w 1739455"/>
                <a:gd name="connsiteY294" fmla="*/ 1375886 h 1600200"/>
                <a:gd name="connsiteX295" fmla="*/ 1280446 w 1739455"/>
                <a:gd name="connsiteY295" fmla="*/ 1539431 h 1600200"/>
                <a:gd name="connsiteX296" fmla="*/ 1280446 w 1739455"/>
                <a:gd name="connsiteY296" fmla="*/ 1542574 h 1600200"/>
                <a:gd name="connsiteX297" fmla="*/ 1338072 w 1739455"/>
                <a:gd name="connsiteY297" fmla="*/ 1600200 h 1600200"/>
                <a:gd name="connsiteX298" fmla="*/ 1358075 w 1739455"/>
                <a:gd name="connsiteY298" fmla="*/ 1600200 h 1600200"/>
                <a:gd name="connsiteX299" fmla="*/ 1415701 w 1739455"/>
                <a:gd name="connsiteY299" fmla="*/ 1542574 h 1600200"/>
                <a:gd name="connsiteX300" fmla="*/ 1415701 w 1739455"/>
                <a:gd name="connsiteY300" fmla="*/ 1534477 h 1600200"/>
                <a:gd name="connsiteX301" fmla="*/ 1496663 w 1739455"/>
                <a:gd name="connsiteY301" fmla="*/ 1453515 h 1600200"/>
                <a:gd name="connsiteX302" fmla="*/ 1527239 w 1739455"/>
                <a:gd name="connsiteY302" fmla="*/ 1453515 h 1600200"/>
                <a:gd name="connsiteX303" fmla="*/ 1584865 w 1739455"/>
                <a:gd name="connsiteY303" fmla="*/ 1395889 h 1600200"/>
                <a:gd name="connsiteX304" fmla="*/ 1584865 w 1739455"/>
                <a:gd name="connsiteY304" fmla="*/ 1375886 h 1600200"/>
                <a:gd name="connsiteX305" fmla="*/ 1546765 w 1739455"/>
                <a:gd name="connsiteY305" fmla="*/ 1321689 h 1600200"/>
                <a:gd name="connsiteX306" fmla="*/ 1477518 w 1739455"/>
                <a:gd name="connsiteY306" fmla="*/ 1318070 h 1600200"/>
                <a:gd name="connsiteX307" fmla="*/ 1429988 w 1739455"/>
                <a:gd name="connsiteY307" fmla="*/ 1231487 h 1600200"/>
                <a:gd name="connsiteX308" fmla="*/ 1498759 w 1739455"/>
                <a:gd name="connsiteY308" fmla="*/ 1164527 h 1600200"/>
                <a:gd name="connsiteX309" fmla="*/ 1681829 w 1739455"/>
                <a:gd name="connsiteY309" fmla="*/ 1164527 h 1600200"/>
                <a:gd name="connsiteX310" fmla="*/ 1739456 w 1739455"/>
                <a:gd name="connsiteY310" fmla="*/ 1106900 h 1600200"/>
                <a:gd name="connsiteX311" fmla="*/ 1739456 w 1739455"/>
                <a:gd name="connsiteY311" fmla="*/ 1086898 h 1600200"/>
                <a:gd name="connsiteX312" fmla="*/ 1681829 w 1739455"/>
                <a:gd name="connsiteY312" fmla="*/ 1029272 h 1600200"/>
                <a:gd name="connsiteX313" fmla="*/ 1498854 w 1739455"/>
                <a:gd name="connsiteY313" fmla="*/ 1029272 h 1600200"/>
                <a:gd name="connsiteX314" fmla="*/ 1417892 w 1739455"/>
                <a:gd name="connsiteY314" fmla="*/ 948309 h 1600200"/>
                <a:gd name="connsiteX315" fmla="*/ 1417892 w 1739455"/>
                <a:gd name="connsiteY315" fmla="*/ 942594 h 1600200"/>
                <a:gd name="connsiteX316" fmla="*/ 1360265 w 1739455"/>
                <a:gd name="connsiteY316" fmla="*/ 884968 h 1600200"/>
                <a:gd name="connsiteX317" fmla="*/ 1186148 w 1739455"/>
                <a:gd name="connsiteY317" fmla="*/ 884968 h 1600200"/>
                <a:gd name="connsiteX318" fmla="*/ 1105186 w 1739455"/>
                <a:gd name="connsiteY318" fmla="*/ 804005 h 1600200"/>
                <a:gd name="connsiteX319" fmla="*/ 1105186 w 1739455"/>
                <a:gd name="connsiteY319" fmla="*/ 646176 h 1600200"/>
                <a:gd name="connsiteX320" fmla="*/ 1097089 w 1739455"/>
                <a:gd name="connsiteY320" fmla="*/ 616839 h 1600200"/>
                <a:gd name="connsiteX321" fmla="*/ 1096423 w 1739455"/>
                <a:gd name="connsiteY321" fmla="*/ 615696 h 1600200"/>
                <a:gd name="connsiteX322" fmla="*/ 1046417 w 1739455"/>
                <a:gd name="connsiteY322" fmla="*/ 586550 h 1600200"/>
                <a:gd name="connsiteX323" fmla="*/ 1024128 w 1739455"/>
                <a:gd name="connsiteY323" fmla="*/ 586550 h 1600200"/>
                <a:gd name="connsiteX324" fmla="*/ 943165 w 1739455"/>
                <a:gd name="connsiteY324" fmla="*/ 505587 h 1600200"/>
                <a:gd name="connsiteX325" fmla="*/ 943165 w 1739455"/>
                <a:gd name="connsiteY325" fmla="*/ 505206 h 1600200"/>
                <a:gd name="connsiteX326" fmla="*/ 885539 w 1739455"/>
                <a:gd name="connsiteY326" fmla="*/ 446818 h 1600200"/>
                <a:gd name="connsiteX327" fmla="*/ 844772 w 1739455"/>
                <a:gd name="connsiteY327" fmla="*/ 445580 h 1600200"/>
                <a:gd name="connsiteX328" fmla="*/ 795242 w 1739455"/>
                <a:gd name="connsiteY328" fmla="*/ 388525 h 1600200"/>
                <a:gd name="connsiteX329" fmla="*/ 795242 w 1739455"/>
                <a:gd name="connsiteY329" fmla="*/ 368522 h 1600200"/>
                <a:gd name="connsiteX330" fmla="*/ 852869 w 1739455"/>
                <a:gd name="connsiteY330" fmla="*/ 310896 h 1600200"/>
                <a:gd name="connsiteX331" fmla="*/ 952119 w 1739455"/>
                <a:gd name="connsiteY331" fmla="*/ 310896 h 1600200"/>
                <a:gd name="connsiteX332" fmla="*/ 951167 w 1739455"/>
                <a:gd name="connsiteY332" fmla="*/ 57626 h 1600200"/>
                <a:gd name="connsiteX333" fmla="*/ 893540 w 1739455"/>
                <a:gd name="connsiteY333" fmla="*/ 0 h 1600200"/>
                <a:gd name="connsiteX334" fmla="*/ 214598 w 1739455"/>
                <a:gd name="connsiteY334" fmla="*/ 0 h 1600200"/>
                <a:gd name="connsiteX335" fmla="*/ 157353 w 1739455"/>
                <a:gd name="connsiteY335" fmla="*/ 51149 h 1600200"/>
                <a:gd name="connsiteX336" fmla="*/ 157353 w 1739455"/>
                <a:gd name="connsiteY336" fmla="*/ 93059 h 1600200"/>
                <a:gd name="connsiteX337" fmla="*/ 99727 w 1739455"/>
                <a:gd name="connsiteY337" fmla="*/ 150686 h 1600200"/>
                <a:gd name="connsiteX338" fmla="*/ 0 w 1739455"/>
                <a:gd name="connsiteY338" fmla="*/ 150686 h 1600200"/>
                <a:gd name="connsiteX339" fmla="*/ 476 w 1739455"/>
                <a:gd name="connsiteY339" fmla="*/ 514921 h 1600200"/>
                <a:gd name="connsiteX340" fmla="*/ 476 w 1739455"/>
                <a:gd name="connsiteY340" fmla="*/ 514921 h 1600200"/>
                <a:gd name="connsiteX341" fmla="*/ 959358 w 1739455"/>
                <a:gd name="connsiteY341" fmla="*/ 1105281 h 1600200"/>
                <a:gd name="connsiteX342" fmla="*/ 959358 w 1739455"/>
                <a:gd name="connsiteY342" fmla="*/ 1105281 h 1600200"/>
                <a:gd name="connsiteX343" fmla="*/ 959358 w 1739455"/>
                <a:gd name="connsiteY343" fmla="*/ 1105281 h 1600200"/>
                <a:gd name="connsiteX344" fmla="*/ 959358 w 1739455"/>
                <a:gd name="connsiteY344" fmla="*/ 1105281 h 1600200"/>
                <a:gd name="connsiteX345" fmla="*/ 486156 w 1739455"/>
                <a:gd name="connsiteY345" fmla="*/ 672655 h 1600200"/>
                <a:gd name="connsiteX346" fmla="*/ 486156 w 1739455"/>
                <a:gd name="connsiteY346" fmla="*/ 672655 h 1600200"/>
                <a:gd name="connsiteX347" fmla="*/ 486156 w 1739455"/>
                <a:gd name="connsiteY347" fmla="*/ 672655 h 1600200"/>
                <a:gd name="connsiteX348" fmla="*/ 486156 w 1739455"/>
                <a:gd name="connsiteY348" fmla="*/ 672655 h 1600200"/>
                <a:gd name="connsiteX349" fmla="*/ 647033 w 1739455"/>
                <a:gd name="connsiteY349" fmla="*/ 814769 h 1600200"/>
                <a:gd name="connsiteX350" fmla="*/ 647033 w 1739455"/>
                <a:gd name="connsiteY350" fmla="*/ 814769 h 1600200"/>
                <a:gd name="connsiteX351" fmla="*/ 647033 w 1739455"/>
                <a:gd name="connsiteY351" fmla="*/ 814769 h 1600200"/>
                <a:gd name="connsiteX352" fmla="*/ 647033 w 1739455"/>
                <a:gd name="connsiteY352" fmla="*/ 814769 h 1600200"/>
                <a:gd name="connsiteX353" fmla="*/ 793813 w 1739455"/>
                <a:gd name="connsiteY353" fmla="*/ 956881 h 1600200"/>
                <a:gd name="connsiteX354" fmla="*/ 793813 w 1739455"/>
                <a:gd name="connsiteY354" fmla="*/ 956881 h 1600200"/>
                <a:gd name="connsiteX355" fmla="*/ 793813 w 1739455"/>
                <a:gd name="connsiteY355" fmla="*/ 956881 h 16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Lst>
              <a:rect l="l" t="t" r="r" b="b"/>
              <a:pathLst>
                <a:path w="1739455" h="1600200">
                  <a:moveTo>
                    <a:pt x="476" y="514921"/>
                  </a:moveTo>
                  <a:cubicBezTo>
                    <a:pt x="0" y="531686"/>
                    <a:pt x="10001" y="442722"/>
                    <a:pt x="48006" y="442722"/>
                  </a:cubicBezTo>
                  <a:lnTo>
                    <a:pt x="234791" y="442722"/>
                  </a:lnTo>
                  <a:cubicBezTo>
                    <a:pt x="271939" y="443389"/>
                    <a:pt x="319373" y="430435"/>
                    <a:pt x="319373" y="508063"/>
                  </a:cubicBezTo>
                  <a:lnTo>
                    <a:pt x="319373" y="527018"/>
                  </a:lnTo>
                  <a:cubicBezTo>
                    <a:pt x="319373" y="558737"/>
                    <a:pt x="345281" y="584645"/>
                    <a:pt x="377000" y="584645"/>
                  </a:cubicBezTo>
                  <a:lnTo>
                    <a:pt x="405098" y="584645"/>
                  </a:lnTo>
                  <a:cubicBezTo>
                    <a:pt x="449675" y="584645"/>
                    <a:pt x="486061" y="621030"/>
                    <a:pt x="486061" y="665607"/>
                  </a:cubicBezTo>
                  <a:lnTo>
                    <a:pt x="486061" y="672751"/>
                  </a:lnTo>
                  <a:lnTo>
                    <a:pt x="486061" y="674275"/>
                  </a:lnTo>
                  <a:lnTo>
                    <a:pt x="486061" y="674275"/>
                  </a:lnTo>
                  <a:lnTo>
                    <a:pt x="486156" y="675704"/>
                  </a:lnTo>
                  <a:lnTo>
                    <a:pt x="486156" y="675704"/>
                  </a:lnTo>
                  <a:lnTo>
                    <a:pt x="486251" y="677132"/>
                  </a:lnTo>
                  <a:lnTo>
                    <a:pt x="486251" y="677132"/>
                  </a:lnTo>
                  <a:lnTo>
                    <a:pt x="486346" y="678561"/>
                  </a:lnTo>
                  <a:lnTo>
                    <a:pt x="486346" y="678561"/>
                  </a:lnTo>
                  <a:lnTo>
                    <a:pt x="486537" y="679990"/>
                  </a:lnTo>
                  <a:lnTo>
                    <a:pt x="486537" y="679990"/>
                  </a:lnTo>
                  <a:lnTo>
                    <a:pt x="486728" y="681419"/>
                  </a:lnTo>
                  <a:lnTo>
                    <a:pt x="486728" y="681419"/>
                  </a:lnTo>
                  <a:lnTo>
                    <a:pt x="486918" y="682847"/>
                  </a:lnTo>
                  <a:lnTo>
                    <a:pt x="486918" y="682847"/>
                  </a:lnTo>
                  <a:cubicBezTo>
                    <a:pt x="489395" y="697039"/>
                    <a:pt x="497586" y="709994"/>
                    <a:pt x="509206" y="718852"/>
                  </a:cubicBezTo>
                  <a:lnTo>
                    <a:pt x="509206" y="718852"/>
                  </a:lnTo>
                  <a:lnTo>
                    <a:pt x="510350" y="719709"/>
                  </a:lnTo>
                  <a:lnTo>
                    <a:pt x="510350" y="719709"/>
                  </a:lnTo>
                  <a:lnTo>
                    <a:pt x="511493" y="720471"/>
                  </a:lnTo>
                  <a:lnTo>
                    <a:pt x="511493" y="720471"/>
                  </a:lnTo>
                  <a:lnTo>
                    <a:pt x="512636" y="721233"/>
                  </a:lnTo>
                  <a:lnTo>
                    <a:pt x="512636" y="721233"/>
                  </a:lnTo>
                  <a:lnTo>
                    <a:pt x="513779" y="721995"/>
                  </a:lnTo>
                  <a:lnTo>
                    <a:pt x="513779" y="721995"/>
                  </a:lnTo>
                  <a:lnTo>
                    <a:pt x="514350" y="722281"/>
                  </a:lnTo>
                  <a:cubicBezTo>
                    <a:pt x="514826" y="722567"/>
                    <a:pt x="515207" y="722757"/>
                    <a:pt x="515684" y="723043"/>
                  </a:cubicBezTo>
                  <a:lnTo>
                    <a:pt x="516255" y="723329"/>
                  </a:lnTo>
                  <a:lnTo>
                    <a:pt x="516255" y="723329"/>
                  </a:lnTo>
                  <a:lnTo>
                    <a:pt x="517493" y="723995"/>
                  </a:lnTo>
                  <a:lnTo>
                    <a:pt x="517493" y="723995"/>
                  </a:lnTo>
                  <a:lnTo>
                    <a:pt x="518731" y="724662"/>
                  </a:lnTo>
                  <a:lnTo>
                    <a:pt x="518731" y="724662"/>
                  </a:lnTo>
                  <a:lnTo>
                    <a:pt x="519970" y="725234"/>
                  </a:lnTo>
                  <a:lnTo>
                    <a:pt x="519970" y="725234"/>
                  </a:lnTo>
                  <a:cubicBezTo>
                    <a:pt x="520351" y="725424"/>
                    <a:pt x="520827" y="725614"/>
                    <a:pt x="521208" y="725805"/>
                  </a:cubicBezTo>
                  <a:lnTo>
                    <a:pt x="521208" y="725805"/>
                  </a:lnTo>
                  <a:lnTo>
                    <a:pt x="522542" y="726377"/>
                  </a:lnTo>
                  <a:lnTo>
                    <a:pt x="522542" y="726377"/>
                  </a:lnTo>
                  <a:lnTo>
                    <a:pt x="523875" y="726853"/>
                  </a:lnTo>
                  <a:lnTo>
                    <a:pt x="523875" y="726853"/>
                  </a:lnTo>
                  <a:lnTo>
                    <a:pt x="525209" y="727329"/>
                  </a:lnTo>
                  <a:lnTo>
                    <a:pt x="525209" y="727329"/>
                  </a:lnTo>
                  <a:lnTo>
                    <a:pt x="525494" y="727424"/>
                  </a:lnTo>
                  <a:cubicBezTo>
                    <a:pt x="526256" y="727615"/>
                    <a:pt x="526828" y="727805"/>
                    <a:pt x="527590" y="728091"/>
                  </a:cubicBezTo>
                  <a:lnTo>
                    <a:pt x="527876" y="728186"/>
                  </a:lnTo>
                  <a:lnTo>
                    <a:pt x="527876" y="728186"/>
                  </a:lnTo>
                  <a:lnTo>
                    <a:pt x="529209" y="728567"/>
                  </a:lnTo>
                  <a:lnTo>
                    <a:pt x="529209" y="728567"/>
                  </a:lnTo>
                  <a:lnTo>
                    <a:pt x="530543" y="728948"/>
                  </a:lnTo>
                  <a:lnTo>
                    <a:pt x="530543" y="728948"/>
                  </a:lnTo>
                  <a:lnTo>
                    <a:pt x="531971" y="729234"/>
                  </a:lnTo>
                  <a:lnTo>
                    <a:pt x="531971" y="729234"/>
                  </a:lnTo>
                  <a:cubicBezTo>
                    <a:pt x="532447" y="729329"/>
                    <a:pt x="532924" y="729425"/>
                    <a:pt x="533400" y="729520"/>
                  </a:cubicBezTo>
                  <a:lnTo>
                    <a:pt x="533400" y="729520"/>
                  </a:lnTo>
                  <a:lnTo>
                    <a:pt x="533686" y="729520"/>
                  </a:lnTo>
                  <a:cubicBezTo>
                    <a:pt x="534543" y="729615"/>
                    <a:pt x="535210" y="729805"/>
                    <a:pt x="536067" y="729901"/>
                  </a:cubicBezTo>
                  <a:lnTo>
                    <a:pt x="536353" y="729901"/>
                  </a:lnTo>
                  <a:lnTo>
                    <a:pt x="536353" y="729901"/>
                  </a:lnTo>
                  <a:lnTo>
                    <a:pt x="537781" y="730091"/>
                  </a:lnTo>
                  <a:lnTo>
                    <a:pt x="537781" y="730091"/>
                  </a:lnTo>
                  <a:lnTo>
                    <a:pt x="539210" y="730187"/>
                  </a:lnTo>
                  <a:lnTo>
                    <a:pt x="539210" y="730187"/>
                  </a:lnTo>
                  <a:lnTo>
                    <a:pt x="540639" y="730282"/>
                  </a:lnTo>
                  <a:lnTo>
                    <a:pt x="540639" y="730282"/>
                  </a:lnTo>
                  <a:lnTo>
                    <a:pt x="541115" y="730282"/>
                  </a:lnTo>
                  <a:cubicBezTo>
                    <a:pt x="542258" y="730282"/>
                    <a:pt x="543115" y="730377"/>
                    <a:pt x="544259" y="730377"/>
                  </a:cubicBezTo>
                  <a:lnTo>
                    <a:pt x="563594" y="730377"/>
                  </a:lnTo>
                  <a:lnTo>
                    <a:pt x="565880" y="730377"/>
                  </a:lnTo>
                  <a:cubicBezTo>
                    <a:pt x="610457" y="730377"/>
                    <a:pt x="646843" y="766763"/>
                    <a:pt x="646843" y="811339"/>
                  </a:cubicBezTo>
                  <a:lnTo>
                    <a:pt x="646843" y="814864"/>
                  </a:lnTo>
                  <a:lnTo>
                    <a:pt x="646843" y="816388"/>
                  </a:lnTo>
                  <a:lnTo>
                    <a:pt x="646843" y="816388"/>
                  </a:lnTo>
                  <a:lnTo>
                    <a:pt x="646938" y="817817"/>
                  </a:lnTo>
                  <a:lnTo>
                    <a:pt x="646938" y="817817"/>
                  </a:lnTo>
                  <a:lnTo>
                    <a:pt x="647033" y="819245"/>
                  </a:lnTo>
                  <a:lnTo>
                    <a:pt x="647033" y="819245"/>
                  </a:lnTo>
                  <a:lnTo>
                    <a:pt x="647129" y="820674"/>
                  </a:lnTo>
                  <a:lnTo>
                    <a:pt x="647129" y="820674"/>
                  </a:lnTo>
                  <a:lnTo>
                    <a:pt x="647319" y="822103"/>
                  </a:lnTo>
                  <a:lnTo>
                    <a:pt x="647319" y="822103"/>
                  </a:lnTo>
                  <a:lnTo>
                    <a:pt x="647510" y="823531"/>
                  </a:lnTo>
                  <a:lnTo>
                    <a:pt x="647510" y="823531"/>
                  </a:lnTo>
                  <a:lnTo>
                    <a:pt x="647795" y="824960"/>
                  </a:lnTo>
                  <a:lnTo>
                    <a:pt x="647795" y="824960"/>
                  </a:lnTo>
                  <a:cubicBezTo>
                    <a:pt x="647890" y="825437"/>
                    <a:pt x="647986" y="825913"/>
                    <a:pt x="648081" y="826389"/>
                  </a:cubicBezTo>
                  <a:lnTo>
                    <a:pt x="648081" y="826389"/>
                  </a:lnTo>
                  <a:lnTo>
                    <a:pt x="648367" y="827818"/>
                  </a:lnTo>
                  <a:lnTo>
                    <a:pt x="648367" y="827818"/>
                  </a:lnTo>
                  <a:lnTo>
                    <a:pt x="648748" y="829247"/>
                  </a:lnTo>
                  <a:lnTo>
                    <a:pt x="648748" y="829247"/>
                  </a:lnTo>
                  <a:cubicBezTo>
                    <a:pt x="654939" y="852392"/>
                    <a:pt x="675227" y="870204"/>
                    <a:pt x="700088" y="872300"/>
                  </a:cubicBezTo>
                  <a:lnTo>
                    <a:pt x="700088" y="872300"/>
                  </a:lnTo>
                  <a:lnTo>
                    <a:pt x="701516" y="872395"/>
                  </a:lnTo>
                  <a:lnTo>
                    <a:pt x="701516" y="872395"/>
                  </a:lnTo>
                  <a:lnTo>
                    <a:pt x="701993" y="872395"/>
                  </a:lnTo>
                  <a:cubicBezTo>
                    <a:pt x="703136" y="872395"/>
                    <a:pt x="703993" y="872490"/>
                    <a:pt x="705136" y="872490"/>
                  </a:cubicBezTo>
                  <a:lnTo>
                    <a:pt x="712565" y="872490"/>
                  </a:lnTo>
                  <a:cubicBezTo>
                    <a:pt x="757142" y="872490"/>
                    <a:pt x="793528" y="908876"/>
                    <a:pt x="793528" y="953453"/>
                  </a:cubicBezTo>
                  <a:lnTo>
                    <a:pt x="793528" y="956977"/>
                  </a:lnTo>
                  <a:lnTo>
                    <a:pt x="793528" y="958501"/>
                  </a:lnTo>
                  <a:lnTo>
                    <a:pt x="793528" y="958501"/>
                  </a:lnTo>
                  <a:lnTo>
                    <a:pt x="793623" y="959930"/>
                  </a:lnTo>
                  <a:lnTo>
                    <a:pt x="793623" y="959930"/>
                  </a:lnTo>
                  <a:lnTo>
                    <a:pt x="793718" y="961358"/>
                  </a:lnTo>
                  <a:lnTo>
                    <a:pt x="793718" y="961358"/>
                  </a:lnTo>
                  <a:lnTo>
                    <a:pt x="793813" y="962787"/>
                  </a:lnTo>
                  <a:lnTo>
                    <a:pt x="793813" y="962787"/>
                  </a:lnTo>
                  <a:lnTo>
                    <a:pt x="794004" y="964216"/>
                  </a:lnTo>
                  <a:lnTo>
                    <a:pt x="794004" y="964216"/>
                  </a:lnTo>
                  <a:lnTo>
                    <a:pt x="794195" y="965645"/>
                  </a:lnTo>
                  <a:lnTo>
                    <a:pt x="794195" y="965645"/>
                  </a:lnTo>
                  <a:cubicBezTo>
                    <a:pt x="797147" y="983361"/>
                    <a:pt x="807530" y="998315"/>
                    <a:pt x="823151" y="1007269"/>
                  </a:cubicBezTo>
                  <a:lnTo>
                    <a:pt x="823722" y="1007555"/>
                  </a:lnTo>
                  <a:lnTo>
                    <a:pt x="823722" y="1007555"/>
                  </a:lnTo>
                  <a:lnTo>
                    <a:pt x="824960" y="1008221"/>
                  </a:lnTo>
                  <a:lnTo>
                    <a:pt x="824960" y="1008221"/>
                  </a:lnTo>
                  <a:lnTo>
                    <a:pt x="826198" y="1008888"/>
                  </a:lnTo>
                  <a:lnTo>
                    <a:pt x="826198" y="1008888"/>
                  </a:lnTo>
                  <a:lnTo>
                    <a:pt x="827437" y="1009460"/>
                  </a:lnTo>
                  <a:lnTo>
                    <a:pt x="827437" y="1009460"/>
                  </a:lnTo>
                  <a:cubicBezTo>
                    <a:pt x="827818" y="1009650"/>
                    <a:pt x="828294" y="1009841"/>
                    <a:pt x="828675" y="1010031"/>
                  </a:cubicBezTo>
                  <a:lnTo>
                    <a:pt x="828675" y="1010031"/>
                  </a:lnTo>
                  <a:lnTo>
                    <a:pt x="830009" y="1010603"/>
                  </a:lnTo>
                  <a:lnTo>
                    <a:pt x="830009" y="1010603"/>
                  </a:lnTo>
                  <a:lnTo>
                    <a:pt x="831342" y="1011079"/>
                  </a:lnTo>
                  <a:lnTo>
                    <a:pt x="831342" y="1011079"/>
                  </a:lnTo>
                  <a:lnTo>
                    <a:pt x="832676" y="1011555"/>
                  </a:lnTo>
                  <a:lnTo>
                    <a:pt x="832676" y="1011555"/>
                  </a:lnTo>
                  <a:lnTo>
                    <a:pt x="832961" y="1011650"/>
                  </a:lnTo>
                  <a:cubicBezTo>
                    <a:pt x="833723" y="1011841"/>
                    <a:pt x="834295" y="1012031"/>
                    <a:pt x="835057" y="1012317"/>
                  </a:cubicBezTo>
                  <a:lnTo>
                    <a:pt x="835343" y="1012412"/>
                  </a:lnTo>
                  <a:lnTo>
                    <a:pt x="835343" y="1012412"/>
                  </a:lnTo>
                  <a:lnTo>
                    <a:pt x="836676" y="1012793"/>
                  </a:lnTo>
                  <a:lnTo>
                    <a:pt x="836676" y="1012793"/>
                  </a:lnTo>
                  <a:lnTo>
                    <a:pt x="838010" y="1013174"/>
                  </a:lnTo>
                  <a:lnTo>
                    <a:pt x="838010" y="1013174"/>
                  </a:lnTo>
                  <a:lnTo>
                    <a:pt x="839438" y="1013460"/>
                  </a:lnTo>
                  <a:lnTo>
                    <a:pt x="839438" y="1013460"/>
                  </a:lnTo>
                  <a:cubicBezTo>
                    <a:pt x="839914" y="1013555"/>
                    <a:pt x="840391" y="1013651"/>
                    <a:pt x="840867" y="1013746"/>
                  </a:cubicBezTo>
                  <a:lnTo>
                    <a:pt x="840867" y="1013746"/>
                  </a:lnTo>
                  <a:lnTo>
                    <a:pt x="841153" y="1013746"/>
                  </a:lnTo>
                  <a:cubicBezTo>
                    <a:pt x="842010" y="1013841"/>
                    <a:pt x="842677" y="1014031"/>
                    <a:pt x="843534" y="1014127"/>
                  </a:cubicBezTo>
                  <a:lnTo>
                    <a:pt x="843820" y="1014127"/>
                  </a:lnTo>
                  <a:lnTo>
                    <a:pt x="843820" y="1014127"/>
                  </a:lnTo>
                  <a:lnTo>
                    <a:pt x="845248" y="1014317"/>
                  </a:lnTo>
                  <a:lnTo>
                    <a:pt x="845248" y="1014317"/>
                  </a:lnTo>
                  <a:lnTo>
                    <a:pt x="846677" y="1014413"/>
                  </a:lnTo>
                  <a:lnTo>
                    <a:pt x="846677" y="1014413"/>
                  </a:lnTo>
                  <a:lnTo>
                    <a:pt x="848106" y="1014508"/>
                  </a:lnTo>
                  <a:lnTo>
                    <a:pt x="848106" y="1014508"/>
                  </a:lnTo>
                  <a:lnTo>
                    <a:pt x="848582" y="1014508"/>
                  </a:lnTo>
                  <a:cubicBezTo>
                    <a:pt x="849725" y="1014508"/>
                    <a:pt x="850583" y="1014603"/>
                    <a:pt x="851726" y="1014603"/>
                  </a:cubicBezTo>
                  <a:lnTo>
                    <a:pt x="871156" y="1014603"/>
                  </a:lnTo>
                  <a:lnTo>
                    <a:pt x="878110" y="1014603"/>
                  </a:lnTo>
                  <a:cubicBezTo>
                    <a:pt x="922687" y="1014603"/>
                    <a:pt x="959072" y="1050989"/>
                    <a:pt x="959072" y="1095566"/>
                  </a:cubicBezTo>
                  <a:lnTo>
                    <a:pt x="959072" y="1105376"/>
                  </a:lnTo>
                  <a:lnTo>
                    <a:pt x="959072" y="1106805"/>
                  </a:lnTo>
                  <a:lnTo>
                    <a:pt x="959072" y="1106805"/>
                  </a:lnTo>
                  <a:lnTo>
                    <a:pt x="959168" y="1108234"/>
                  </a:lnTo>
                  <a:lnTo>
                    <a:pt x="959168" y="1108234"/>
                  </a:lnTo>
                  <a:lnTo>
                    <a:pt x="959263" y="1109663"/>
                  </a:lnTo>
                  <a:lnTo>
                    <a:pt x="959263" y="1109663"/>
                  </a:lnTo>
                  <a:lnTo>
                    <a:pt x="959358" y="1111091"/>
                  </a:lnTo>
                  <a:lnTo>
                    <a:pt x="959358" y="1111091"/>
                  </a:lnTo>
                  <a:lnTo>
                    <a:pt x="959548" y="1112520"/>
                  </a:lnTo>
                  <a:lnTo>
                    <a:pt x="959548" y="1112520"/>
                  </a:lnTo>
                  <a:lnTo>
                    <a:pt x="959739" y="1113949"/>
                  </a:lnTo>
                  <a:lnTo>
                    <a:pt x="959739" y="1113949"/>
                  </a:lnTo>
                  <a:lnTo>
                    <a:pt x="959930" y="1115378"/>
                  </a:lnTo>
                  <a:lnTo>
                    <a:pt x="959930" y="1115378"/>
                  </a:lnTo>
                  <a:cubicBezTo>
                    <a:pt x="960025" y="1115854"/>
                    <a:pt x="960120" y="1116330"/>
                    <a:pt x="960215" y="1116806"/>
                  </a:cubicBezTo>
                  <a:lnTo>
                    <a:pt x="960215" y="1116806"/>
                  </a:lnTo>
                  <a:lnTo>
                    <a:pt x="960501" y="1118235"/>
                  </a:lnTo>
                  <a:lnTo>
                    <a:pt x="960501" y="1118235"/>
                  </a:lnTo>
                  <a:lnTo>
                    <a:pt x="960882" y="1119664"/>
                  </a:lnTo>
                  <a:lnTo>
                    <a:pt x="960882" y="1119664"/>
                  </a:lnTo>
                  <a:lnTo>
                    <a:pt x="961263" y="1120997"/>
                  </a:lnTo>
                  <a:lnTo>
                    <a:pt x="961263" y="1120997"/>
                  </a:lnTo>
                  <a:lnTo>
                    <a:pt x="961644" y="1122331"/>
                  </a:lnTo>
                  <a:lnTo>
                    <a:pt x="961644" y="1122331"/>
                  </a:lnTo>
                  <a:lnTo>
                    <a:pt x="962120" y="1123664"/>
                  </a:lnTo>
                  <a:lnTo>
                    <a:pt x="962120" y="1123664"/>
                  </a:lnTo>
                  <a:lnTo>
                    <a:pt x="962597" y="1124998"/>
                  </a:lnTo>
                  <a:lnTo>
                    <a:pt x="962597" y="1124998"/>
                  </a:lnTo>
                  <a:lnTo>
                    <a:pt x="963073" y="1126331"/>
                  </a:lnTo>
                  <a:lnTo>
                    <a:pt x="963073" y="1126331"/>
                  </a:lnTo>
                  <a:lnTo>
                    <a:pt x="963644" y="1127665"/>
                  </a:lnTo>
                  <a:lnTo>
                    <a:pt x="963644" y="1127665"/>
                  </a:lnTo>
                  <a:lnTo>
                    <a:pt x="964216" y="1128903"/>
                  </a:lnTo>
                  <a:lnTo>
                    <a:pt x="964216" y="1128903"/>
                  </a:lnTo>
                  <a:lnTo>
                    <a:pt x="964787" y="1130141"/>
                  </a:lnTo>
                  <a:lnTo>
                    <a:pt x="964787" y="1130141"/>
                  </a:lnTo>
                  <a:lnTo>
                    <a:pt x="965454" y="1131380"/>
                  </a:lnTo>
                  <a:lnTo>
                    <a:pt x="965454" y="1131380"/>
                  </a:lnTo>
                  <a:cubicBezTo>
                    <a:pt x="965645" y="1131761"/>
                    <a:pt x="965835" y="1132237"/>
                    <a:pt x="966121" y="1132618"/>
                  </a:cubicBezTo>
                  <a:lnTo>
                    <a:pt x="966121" y="1132618"/>
                  </a:lnTo>
                  <a:lnTo>
                    <a:pt x="966788" y="1133856"/>
                  </a:lnTo>
                  <a:lnTo>
                    <a:pt x="966788" y="1133856"/>
                  </a:lnTo>
                  <a:cubicBezTo>
                    <a:pt x="966978" y="1134237"/>
                    <a:pt x="967264" y="1134618"/>
                    <a:pt x="967454" y="1135094"/>
                  </a:cubicBezTo>
                  <a:lnTo>
                    <a:pt x="967454" y="1135094"/>
                  </a:lnTo>
                  <a:lnTo>
                    <a:pt x="968216" y="1136237"/>
                  </a:lnTo>
                  <a:lnTo>
                    <a:pt x="968216" y="1136237"/>
                  </a:lnTo>
                  <a:lnTo>
                    <a:pt x="968978" y="1137380"/>
                  </a:lnTo>
                  <a:lnTo>
                    <a:pt x="968978" y="1137380"/>
                  </a:lnTo>
                  <a:lnTo>
                    <a:pt x="969740" y="1138523"/>
                  </a:lnTo>
                  <a:lnTo>
                    <a:pt x="969740" y="1138523"/>
                  </a:lnTo>
                  <a:lnTo>
                    <a:pt x="970597" y="1139666"/>
                  </a:lnTo>
                  <a:lnTo>
                    <a:pt x="970597" y="1139666"/>
                  </a:lnTo>
                  <a:lnTo>
                    <a:pt x="971455" y="1140809"/>
                  </a:lnTo>
                  <a:lnTo>
                    <a:pt x="971455" y="1140809"/>
                  </a:lnTo>
                  <a:cubicBezTo>
                    <a:pt x="971740" y="1141190"/>
                    <a:pt x="972026" y="1141571"/>
                    <a:pt x="972312" y="1141857"/>
                  </a:cubicBezTo>
                  <a:lnTo>
                    <a:pt x="972312" y="1141857"/>
                  </a:lnTo>
                  <a:lnTo>
                    <a:pt x="973169" y="1142905"/>
                  </a:lnTo>
                  <a:lnTo>
                    <a:pt x="973169" y="1142905"/>
                  </a:lnTo>
                  <a:lnTo>
                    <a:pt x="974122" y="1143953"/>
                  </a:lnTo>
                  <a:lnTo>
                    <a:pt x="974122" y="1143953"/>
                  </a:lnTo>
                  <a:lnTo>
                    <a:pt x="975074" y="1145000"/>
                  </a:lnTo>
                  <a:lnTo>
                    <a:pt x="975074" y="1145000"/>
                  </a:lnTo>
                  <a:lnTo>
                    <a:pt x="976027" y="1145953"/>
                  </a:lnTo>
                  <a:lnTo>
                    <a:pt x="976027" y="1145953"/>
                  </a:lnTo>
                  <a:lnTo>
                    <a:pt x="976979" y="1146905"/>
                  </a:lnTo>
                  <a:lnTo>
                    <a:pt x="976979" y="1146905"/>
                  </a:lnTo>
                  <a:lnTo>
                    <a:pt x="978027" y="1147858"/>
                  </a:lnTo>
                  <a:lnTo>
                    <a:pt x="978027" y="1147858"/>
                  </a:lnTo>
                  <a:lnTo>
                    <a:pt x="979075" y="1148810"/>
                  </a:lnTo>
                  <a:lnTo>
                    <a:pt x="979075" y="1148810"/>
                  </a:lnTo>
                  <a:lnTo>
                    <a:pt x="980122" y="1149668"/>
                  </a:lnTo>
                  <a:lnTo>
                    <a:pt x="980122" y="1149668"/>
                  </a:lnTo>
                  <a:cubicBezTo>
                    <a:pt x="980504" y="1149953"/>
                    <a:pt x="980885" y="1150239"/>
                    <a:pt x="981170" y="1150525"/>
                  </a:cubicBezTo>
                  <a:lnTo>
                    <a:pt x="981170" y="1150525"/>
                  </a:lnTo>
                  <a:cubicBezTo>
                    <a:pt x="981551" y="1150811"/>
                    <a:pt x="981932" y="1151096"/>
                    <a:pt x="982218" y="1151382"/>
                  </a:cubicBezTo>
                  <a:lnTo>
                    <a:pt x="982218" y="1151382"/>
                  </a:lnTo>
                  <a:lnTo>
                    <a:pt x="983361" y="1152239"/>
                  </a:lnTo>
                  <a:lnTo>
                    <a:pt x="983361" y="1152239"/>
                  </a:lnTo>
                  <a:lnTo>
                    <a:pt x="984504" y="1153001"/>
                  </a:lnTo>
                  <a:lnTo>
                    <a:pt x="984504" y="1153001"/>
                  </a:lnTo>
                  <a:lnTo>
                    <a:pt x="985647" y="1153763"/>
                  </a:lnTo>
                  <a:lnTo>
                    <a:pt x="985647" y="1153763"/>
                  </a:lnTo>
                  <a:lnTo>
                    <a:pt x="986790" y="1154525"/>
                  </a:lnTo>
                  <a:lnTo>
                    <a:pt x="986790" y="1154525"/>
                  </a:lnTo>
                  <a:lnTo>
                    <a:pt x="988028" y="1155192"/>
                  </a:lnTo>
                  <a:lnTo>
                    <a:pt x="988028" y="1155192"/>
                  </a:lnTo>
                  <a:lnTo>
                    <a:pt x="989267" y="1155859"/>
                  </a:lnTo>
                  <a:lnTo>
                    <a:pt x="989267" y="1155859"/>
                  </a:lnTo>
                  <a:lnTo>
                    <a:pt x="990505" y="1156526"/>
                  </a:lnTo>
                  <a:lnTo>
                    <a:pt x="990505" y="1156526"/>
                  </a:lnTo>
                  <a:lnTo>
                    <a:pt x="991743" y="1157192"/>
                  </a:lnTo>
                  <a:lnTo>
                    <a:pt x="991743" y="1157192"/>
                  </a:lnTo>
                  <a:lnTo>
                    <a:pt x="992981" y="1157764"/>
                  </a:lnTo>
                  <a:lnTo>
                    <a:pt x="992981" y="1157764"/>
                  </a:lnTo>
                  <a:cubicBezTo>
                    <a:pt x="993362" y="1157954"/>
                    <a:pt x="993838" y="1158145"/>
                    <a:pt x="994220" y="1158335"/>
                  </a:cubicBezTo>
                  <a:lnTo>
                    <a:pt x="994220" y="1158335"/>
                  </a:lnTo>
                  <a:lnTo>
                    <a:pt x="995553" y="1158907"/>
                  </a:lnTo>
                  <a:lnTo>
                    <a:pt x="995553" y="1158907"/>
                  </a:lnTo>
                  <a:lnTo>
                    <a:pt x="996887" y="1159383"/>
                  </a:lnTo>
                  <a:lnTo>
                    <a:pt x="996887" y="1159383"/>
                  </a:lnTo>
                  <a:lnTo>
                    <a:pt x="998220" y="1159859"/>
                  </a:lnTo>
                  <a:lnTo>
                    <a:pt x="998220" y="1159859"/>
                  </a:lnTo>
                  <a:lnTo>
                    <a:pt x="999554" y="1160336"/>
                  </a:lnTo>
                  <a:lnTo>
                    <a:pt x="999554" y="1160336"/>
                  </a:lnTo>
                  <a:lnTo>
                    <a:pt x="1000887" y="1160717"/>
                  </a:lnTo>
                  <a:lnTo>
                    <a:pt x="1000887" y="1160717"/>
                  </a:lnTo>
                  <a:lnTo>
                    <a:pt x="1002221" y="1161098"/>
                  </a:lnTo>
                  <a:lnTo>
                    <a:pt x="1002221" y="1161098"/>
                  </a:lnTo>
                  <a:lnTo>
                    <a:pt x="1003554" y="1161479"/>
                  </a:lnTo>
                  <a:lnTo>
                    <a:pt x="1003554" y="1161479"/>
                  </a:lnTo>
                  <a:lnTo>
                    <a:pt x="1004983" y="1161764"/>
                  </a:lnTo>
                  <a:lnTo>
                    <a:pt x="1004983" y="1161764"/>
                  </a:lnTo>
                  <a:cubicBezTo>
                    <a:pt x="1005459" y="1161860"/>
                    <a:pt x="1005935" y="1161955"/>
                    <a:pt x="1006412" y="1162050"/>
                  </a:cubicBezTo>
                  <a:lnTo>
                    <a:pt x="1006412" y="1162050"/>
                  </a:lnTo>
                  <a:lnTo>
                    <a:pt x="1007840" y="1162336"/>
                  </a:lnTo>
                  <a:lnTo>
                    <a:pt x="1007840" y="1162336"/>
                  </a:lnTo>
                  <a:lnTo>
                    <a:pt x="1009269" y="1162526"/>
                  </a:lnTo>
                  <a:lnTo>
                    <a:pt x="1009269" y="1162526"/>
                  </a:lnTo>
                  <a:lnTo>
                    <a:pt x="1010698" y="1162717"/>
                  </a:lnTo>
                  <a:lnTo>
                    <a:pt x="1010698" y="1162717"/>
                  </a:lnTo>
                  <a:lnTo>
                    <a:pt x="1012127" y="1162812"/>
                  </a:lnTo>
                  <a:lnTo>
                    <a:pt x="1012127" y="1162812"/>
                  </a:lnTo>
                  <a:lnTo>
                    <a:pt x="1013555" y="1162907"/>
                  </a:lnTo>
                  <a:lnTo>
                    <a:pt x="1013555" y="1162907"/>
                  </a:lnTo>
                  <a:lnTo>
                    <a:pt x="1014031" y="1162907"/>
                  </a:lnTo>
                  <a:cubicBezTo>
                    <a:pt x="1015079" y="1162907"/>
                    <a:pt x="1016032" y="1163003"/>
                    <a:pt x="1017175" y="1163003"/>
                  </a:cubicBezTo>
                  <a:lnTo>
                    <a:pt x="1047560" y="1163003"/>
                  </a:lnTo>
                  <a:lnTo>
                    <a:pt x="1199483" y="1163003"/>
                  </a:lnTo>
                  <a:cubicBezTo>
                    <a:pt x="1244060" y="1163003"/>
                    <a:pt x="1280446" y="1199388"/>
                    <a:pt x="1280446" y="1243965"/>
                  </a:cubicBezTo>
                  <a:lnTo>
                    <a:pt x="1280446" y="1375886"/>
                  </a:lnTo>
                  <a:lnTo>
                    <a:pt x="1280446" y="1539431"/>
                  </a:lnTo>
                  <a:lnTo>
                    <a:pt x="1280446" y="1542574"/>
                  </a:lnTo>
                  <a:cubicBezTo>
                    <a:pt x="1280446" y="1574292"/>
                    <a:pt x="1306354" y="1600200"/>
                    <a:pt x="1338072" y="1600200"/>
                  </a:cubicBezTo>
                  <a:lnTo>
                    <a:pt x="1358075" y="1600200"/>
                  </a:lnTo>
                  <a:cubicBezTo>
                    <a:pt x="1389793" y="1600200"/>
                    <a:pt x="1415701" y="1574292"/>
                    <a:pt x="1415701" y="1542574"/>
                  </a:cubicBezTo>
                  <a:lnTo>
                    <a:pt x="1415701" y="1534477"/>
                  </a:lnTo>
                  <a:cubicBezTo>
                    <a:pt x="1415701" y="1489900"/>
                    <a:pt x="1452086" y="1453515"/>
                    <a:pt x="1496663" y="1453515"/>
                  </a:cubicBezTo>
                  <a:lnTo>
                    <a:pt x="1527239" y="1453515"/>
                  </a:lnTo>
                  <a:cubicBezTo>
                    <a:pt x="1558957" y="1453515"/>
                    <a:pt x="1584865" y="1427607"/>
                    <a:pt x="1584865" y="1395889"/>
                  </a:cubicBezTo>
                  <a:lnTo>
                    <a:pt x="1584865" y="1375886"/>
                  </a:lnTo>
                  <a:cubicBezTo>
                    <a:pt x="1584865" y="1351026"/>
                    <a:pt x="1568958" y="1329690"/>
                    <a:pt x="1546765" y="1321689"/>
                  </a:cubicBezTo>
                  <a:cubicBezTo>
                    <a:pt x="1535716" y="1317689"/>
                    <a:pt x="1493520" y="1325689"/>
                    <a:pt x="1477518" y="1318070"/>
                  </a:cubicBezTo>
                  <a:cubicBezTo>
                    <a:pt x="1439609" y="1299877"/>
                    <a:pt x="1425226" y="1259014"/>
                    <a:pt x="1429988" y="1231487"/>
                  </a:cubicBezTo>
                  <a:cubicBezTo>
                    <a:pt x="1436846" y="1192435"/>
                    <a:pt x="1459039" y="1164527"/>
                    <a:pt x="1498759" y="1164527"/>
                  </a:cubicBezTo>
                  <a:lnTo>
                    <a:pt x="1681829" y="1164527"/>
                  </a:lnTo>
                  <a:cubicBezTo>
                    <a:pt x="1713548" y="1164527"/>
                    <a:pt x="1739456" y="1138619"/>
                    <a:pt x="1739456" y="1106900"/>
                  </a:cubicBezTo>
                  <a:lnTo>
                    <a:pt x="1739456" y="1086898"/>
                  </a:lnTo>
                  <a:cubicBezTo>
                    <a:pt x="1739456" y="1055180"/>
                    <a:pt x="1713548" y="1029272"/>
                    <a:pt x="1681829" y="1029272"/>
                  </a:cubicBezTo>
                  <a:lnTo>
                    <a:pt x="1498854" y="1029272"/>
                  </a:lnTo>
                  <a:cubicBezTo>
                    <a:pt x="1454277" y="1029272"/>
                    <a:pt x="1417892" y="992886"/>
                    <a:pt x="1417892" y="948309"/>
                  </a:cubicBezTo>
                  <a:lnTo>
                    <a:pt x="1417892" y="942594"/>
                  </a:lnTo>
                  <a:cubicBezTo>
                    <a:pt x="1417892" y="910876"/>
                    <a:pt x="1391984" y="884968"/>
                    <a:pt x="1360265" y="884968"/>
                  </a:cubicBezTo>
                  <a:lnTo>
                    <a:pt x="1186148" y="884968"/>
                  </a:lnTo>
                  <a:cubicBezTo>
                    <a:pt x="1141571" y="884968"/>
                    <a:pt x="1105186" y="848582"/>
                    <a:pt x="1105186" y="804005"/>
                  </a:cubicBezTo>
                  <a:lnTo>
                    <a:pt x="1105186" y="646176"/>
                  </a:lnTo>
                  <a:cubicBezTo>
                    <a:pt x="1105186" y="635508"/>
                    <a:pt x="1102233" y="625412"/>
                    <a:pt x="1097089" y="616839"/>
                  </a:cubicBezTo>
                  <a:cubicBezTo>
                    <a:pt x="1096804" y="616458"/>
                    <a:pt x="1096613" y="616077"/>
                    <a:pt x="1096423" y="615696"/>
                  </a:cubicBezTo>
                  <a:cubicBezTo>
                    <a:pt x="1086517" y="598361"/>
                    <a:pt x="1067753" y="586550"/>
                    <a:pt x="1046417" y="586550"/>
                  </a:cubicBezTo>
                  <a:lnTo>
                    <a:pt x="1024128" y="586550"/>
                  </a:lnTo>
                  <a:cubicBezTo>
                    <a:pt x="979551" y="586550"/>
                    <a:pt x="943165" y="550164"/>
                    <a:pt x="943165" y="505587"/>
                  </a:cubicBezTo>
                  <a:lnTo>
                    <a:pt x="943165" y="505206"/>
                  </a:lnTo>
                  <a:cubicBezTo>
                    <a:pt x="943165" y="473488"/>
                    <a:pt x="917162" y="447770"/>
                    <a:pt x="885539" y="446818"/>
                  </a:cubicBezTo>
                  <a:lnTo>
                    <a:pt x="844772" y="445580"/>
                  </a:lnTo>
                  <a:cubicBezTo>
                    <a:pt x="816864" y="441674"/>
                    <a:pt x="795242" y="417481"/>
                    <a:pt x="795242" y="388525"/>
                  </a:cubicBezTo>
                  <a:lnTo>
                    <a:pt x="795242" y="368522"/>
                  </a:lnTo>
                  <a:cubicBezTo>
                    <a:pt x="795242" y="336804"/>
                    <a:pt x="821150" y="310896"/>
                    <a:pt x="852869" y="310896"/>
                  </a:cubicBezTo>
                  <a:lnTo>
                    <a:pt x="952119" y="310896"/>
                  </a:lnTo>
                  <a:lnTo>
                    <a:pt x="951167" y="57626"/>
                  </a:lnTo>
                  <a:cubicBezTo>
                    <a:pt x="951071" y="26003"/>
                    <a:pt x="925259" y="0"/>
                    <a:pt x="893540" y="0"/>
                  </a:cubicBezTo>
                  <a:lnTo>
                    <a:pt x="214598" y="0"/>
                  </a:lnTo>
                  <a:cubicBezTo>
                    <a:pt x="185166" y="0"/>
                    <a:pt x="160592" y="22479"/>
                    <a:pt x="157353" y="51149"/>
                  </a:cubicBezTo>
                  <a:lnTo>
                    <a:pt x="157353" y="93059"/>
                  </a:lnTo>
                  <a:cubicBezTo>
                    <a:pt x="157353" y="124778"/>
                    <a:pt x="131445" y="150686"/>
                    <a:pt x="99727" y="150686"/>
                  </a:cubicBezTo>
                  <a:lnTo>
                    <a:pt x="0" y="150686"/>
                  </a:lnTo>
                  <a:lnTo>
                    <a:pt x="476" y="514921"/>
                  </a:lnTo>
                  <a:lnTo>
                    <a:pt x="476" y="514921"/>
                  </a:lnTo>
                  <a:close/>
                  <a:moveTo>
                    <a:pt x="959358" y="1105281"/>
                  </a:moveTo>
                  <a:lnTo>
                    <a:pt x="959358" y="1105281"/>
                  </a:lnTo>
                  <a:lnTo>
                    <a:pt x="959358" y="1105281"/>
                  </a:lnTo>
                  <a:lnTo>
                    <a:pt x="959358" y="1105281"/>
                  </a:lnTo>
                  <a:close/>
                  <a:moveTo>
                    <a:pt x="486156" y="672655"/>
                  </a:moveTo>
                  <a:lnTo>
                    <a:pt x="486156" y="672655"/>
                  </a:lnTo>
                  <a:lnTo>
                    <a:pt x="486156" y="672655"/>
                  </a:lnTo>
                  <a:lnTo>
                    <a:pt x="486156" y="672655"/>
                  </a:lnTo>
                  <a:close/>
                  <a:moveTo>
                    <a:pt x="647033" y="814769"/>
                  </a:moveTo>
                  <a:lnTo>
                    <a:pt x="647033" y="814769"/>
                  </a:lnTo>
                  <a:lnTo>
                    <a:pt x="647033" y="814769"/>
                  </a:lnTo>
                  <a:lnTo>
                    <a:pt x="647033" y="814769"/>
                  </a:lnTo>
                  <a:close/>
                  <a:moveTo>
                    <a:pt x="793813" y="956881"/>
                  </a:moveTo>
                  <a:lnTo>
                    <a:pt x="793813" y="956881"/>
                  </a:lnTo>
                  <a:lnTo>
                    <a:pt x="793813" y="956881"/>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5" name="Freeform: Shape 74">
              <a:extLst>
                <a:ext uri="{FF2B5EF4-FFF2-40B4-BE49-F238E27FC236}">
                  <a16:creationId xmlns:a16="http://schemas.microsoft.com/office/drawing/2014/main" id="{15669F3F-3070-4B55-A37C-BEF48CFF3FEE}"/>
                </a:ext>
              </a:extLst>
            </p:cNvPr>
            <p:cNvSpPr/>
            <p:nvPr/>
          </p:nvSpPr>
          <p:spPr>
            <a:xfrm>
              <a:off x="2597579" y="3391265"/>
              <a:ext cx="633888" cy="436149"/>
            </a:xfrm>
            <a:custGeom>
              <a:avLst/>
              <a:gdLst>
                <a:gd name="connsiteX0" fmla="*/ 633889 w 633888"/>
                <a:gd name="connsiteY0" fmla="*/ 285464 h 436149"/>
                <a:gd name="connsiteX1" fmla="*/ 633889 w 633888"/>
                <a:gd name="connsiteY1" fmla="*/ 142208 h 436149"/>
                <a:gd name="connsiteX2" fmla="*/ 57626 w 633888"/>
                <a:gd name="connsiteY2" fmla="*/ 143256 h 436149"/>
                <a:gd name="connsiteX3" fmla="*/ 0 w 633888"/>
                <a:gd name="connsiteY3" fmla="*/ 200882 h 436149"/>
                <a:gd name="connsiteX4" fmla="*/ 0 w 633888"/>
                <a:gd name="connsiteY4" fmla="*/ 378523 h 436149"/>
                <a:gd name="connsiteX5" fmla="*/ 57626 w 633888"/>
                <a:gd name="connsiteY5" fmla="*/ 436150 h 436149"/>
                <a:gd name="connsiteX6" fmla="*/ 253079 w 633888"/>
                <a:gd name="connsiteY6" fmla="*/ 436150 h 436149"/>
                <a:gd name="connsiteX7" fmla="*/ 310705 w 633888"/>
                <a:gd name="connsiteY7" fmla="*/ 378523 h 436149"/>
                <a:gd name="connsiteX8" fmla="*/ 310705 w 633888"/>
                <a:gd name="connsiteY8" fmla="*/ 336613 h 436149"/>
                <a:gd name="connsiteX9" fmla="*/ 367951 w 633888"/>
                <a:gd name="connsiteY9" fmla="*/ 285464 h 436149"/>
                <a:gd name="connsiteX10" fmla="*/ 633889 w 633888"/>
                <a:gd name="connsiteY10" fmla="*/ 285464 h 436149"/>
                <a:gd name="connsiteX11" fmla="*/ 633889 w 633888"/>
                <a:gd name="connsiteY11" fmla="*/ 285464 h 436149"/>
                <a:gd name="connsiteX12" fmla="*/ 91345 w 633888"/>
                <a:gd name="connsiteY12" fmla="*/ 0 h 436149"/>
                <a:gd name="connsiteX13" fmla="*/ 91345 w 633888"/>
                <a:gd name="connsiteY13" fmla="*/ 0 h 436149"/>
                <a:gd name="connsiteX14" fmla="*/ 91345 w 633888"/>
                <a:gd name="connsiteY14" fmla="*/ 0 h 436149"/>
                <a:gd name="connsiteX15" fmla="*/ 91345 w 633888"/>
                <a:gd name="connsiteY15" fmla="*/ 0 h 43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3888" h="436149">
                  <a:moveTo>
                    <a:pt x="633889" y="285464"/>
                  </a:moveTo>
                  <a:lnTo>
                    <a:pt x="633889" y="142208"/>
                  </a:lnTo>
                  <a:cubicBezTo>
                    <a:pt x="427482" y="142208"/>
                    <a:pt x="249746" y="143256"/>
                    <a:pt x="57626" y="143256"/>
                  </a:cubicBezTo>
                  <a:cubicBezTo>
                    <a:pt x="25908" y="143256"/>
                    <a:pt x="0" y="169164"/>
                    <a:pt x="0" y="200882"/>
                  </a:cubicBezTo>
                  <a:lnTo>
                    <a:pt x="0" y="378523"/>
                  </a:lnTo>
                  <a:cubicBezTo>
                    <a:pt x="0" y="410242"/>
                    <a:pt x="25908" y="436150"/>
                    <a:pt x="57626" y="436150"/>
                  </a:cubicBezTo>
                  <a:lnTo>
                    <a:pt x="253079" y="436150"/>
                  </a:lnTo>
                  <a:cubicBezTo>
                    <a:pt x="284797" y="436150"/>
                    <a:pt x="310705" y="410242"/>
                    <a:pt x="310705" y="378523"/>
                  </a:cubicBezTo>
                  <a:lnTo>
                    <a:pt x="310705" y="336613"/>
                  </a:lnTo>
                  <a:cubicBezTo>
                    <a:pt x="313944" y="307943"/>
                    <a:pt x="338519" y="285464"/>
                    <a:pt x="367951" y="285464"/>
                  </a:cubicBezTo>
                  <a:lnTo>
                    <a:pt x="633889" y="285464"/>
                  </a:lnTo>
                  <a:lnTo>
                    <a:pt x="633889" y="285464"/>
                  </a:lnTo>
                  <a:close/>
                  <a:moveTo>
                    <a:pt x="91345" y="0"/>
                  </a:moveTo>
                  <a:lnTo>
                    <a:pt x="91345" y="0"/>
                  </a:lnTo>
                  <a:lnTo>
                    <a:pt x="91345" y="0"/>
                  </a:lnTo>
                  <a:lnTo>
                    <a:pt x="91345"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6" name="Freeform: Shape 75">
              <a:extLst>
                <a:ext uri="{FF2B5EF4-FFF2-40B4-BE49-F238E27FC236}">
                  <a16:creationId xmlns:a16="http://schemas.microsoft.com/office/drawing/2014/main" id="{9445C2BA-ACB4-4BE3-9596-C6EA26F808B7}"/>
                </a:ext>
              </a:extLst>
            </p:cNvPr>
            <p:cNvSpPr/>
            <p:nvPr/>
          </p:nvSpPr>
          <p:spPr>
            <a:xfrm>
              <a:off x="3231373" y="3411077"/>
              <a:ext cx="951737" cy="573595"/>
            </a:xfrm>
            <a:custGeom>
              <a:avLst/>
              <a:gdLst>
                <a:gd name="connsiteX0" fmla="*/ 472440 w 951737"/>
                <a:gd name="connsiteY0" fmla="*/ 0 h 573595"/>
                <a:gd name="connsiteX1" fmla="*/ 951738 w 951737"/>
                <a:gd name="connsiteY1" fmla="*/ 0 h 573595"/>
                <a:gd name="connsiteX2" fmla="*/ 951738 w 951737"/>
                <a:gd name="connsiteY2" fmla="*/ 213265 h 573595"/>
                <a:gd name="connsiteX3" fmla="*/ 894112 w 951737"/>
                <a:gd name="connsiteY3" fmla="*/ 270891 h 573595"/>
                <a:gd name="connsiteX4" fmla="*/ 859250 w 951737"/>
                <a:gd name="connsiteY4" fmla="*/ 270891 h 573595"/>
                <a:gd name="connsiteX5" fmla="*/ 786574 w 951737"/>
                <a:gd name="connsiteY5" fmla="*/ 347567 h 573595"/>
                <a:gd name="connsiteX6" fmla="*/ 786574 w 951737"/>
                <a:gd name="connsiteY6" fmla="*/ 515969 h 573595"/>
                <a:gd name="connsiteX7" fmla="*/ 728948 w 951737"/>
                <a:gd name="connsiteY7" fmla="*/ 573596 h 573595"/>
                <a:gd name="connsiteX8" fmla="*/ 472535 w 951737"/>
                <a:gd name="connsiteY8" fmla="*/ 573596 h 573595"/>
                <a:gd name="connsiteX9" fmla="*/ 475869 w 951737"/>
                <a:gd name="connsiteY9" fmla="*/ 515969 h 573595"/>
                <a:gd name="connsiteX10" fmla="*/ 475869 w 951737"/>
                <a:gd name="connsiteY10" fmla="*/ 316802 h 573595"/>
                <a:gd name="connsiteX11" fmla="*/ 418624 w 951737"/>
                <a:gd name="connsiteY11" fmla="*/ 265652 h 573595"/>
                <a:gd name="connsiteX12" fmla="*/ 0 w 951737"/>
                <a:gd name="connsiteY12" fmla="*/ 265652 h 573595"/>
                <a:gd name="connsiteX13" fmla="*/ 0 w 951737"/>
                <a:gd name="connsiteY13" fmla="*/ 122396 h 573595"/>
                <a:gd name="connsiteX14" fmla="*/ 78772 w 951737"/>
                <a:gd name="connsiteY14" fmla="*/ 122396 h 573595"/>
                <a:gd name="connsiteX15" fmla="*/ 93345 w 951737"/>
                <a:gd name="connsiteY15" fmla="*/ 121729 h 573595"/>
                <a:gd name="connsiteX16" fmla="*/ 101251 w 951737"/>
                <a:gd name="connsiteY16" fmla="*/ 121348 h 573595"/>
                <a:gd name="connsiteX17" fmla="*/ 400240 w 951737"/>
                <a:gd name="connsiteY17" fmla="*/ 121348 h 573595"/>
                <a:gd name="connsiteX18" fmla="*/ 470249 w 951737"/>
                <a:gd name="connsiteY18" fmla="*/ 51340 h 573595"/>
                <a:gd name="connsiteX19" fmla="*/ 472440 w 951737"/>
                <a:gd name="connsiteY19" fmla="*/ 0 h 573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51737" h="573595">
                  <a:moveTo>
                    <a:pt x="472440" y="0"/>
                  </a:moveTo>
                  <a:lnTo>
                    <a:pt x="951738" y="0"/>
                  </a:lnTo>
                  <a:lnTo>
                    <a:pt x="951738" y="213265"/>
                  </a:lnTo>
                  <a:cubicBezTo>
                    <a:pt x="951738" y="244983"/>
                    <a:pt x="925830" y="270891"/>
                    <a:pt x="894112" y="270891"/>
                  </a:cubicBezTo>
                  <a:lnTo>
                    <a:pt x="859250" y="270891"/>
                  </a:lnTo>
                  <a:cubicBezTo>
                    <a:pt x="802957" y="270891"/>
                    <a:pt x="784955" y="325946"/>
                    <a:pt x="786574" y="347567"/>
                  </a:cubicBezTo>
                  <a:lnTo>
                    <a:pt x="786574" y="515969"/>
                  </a:lnTo>
                  <a:cubicBezTo>
                    <a:pt x="786574" y="547688"/>
                    <a:pt x="760666" y="573596"/>
                    <a:pt x="728948" y="573596"/>
                  </a:cubicBezTo>
                  <a:lnTo>
                    <a:pt x="472535" y="573596"/>
                  </a:lnTo>
                  <a:lnTo>
                    <a:pt x="475869" y="515969"/>
                  </a:lnTo>
                  <a:lnTo>
                    <a:pt x="475869" y="316802"/>
                  </a:lnTo>
                  <a:cubicBezTo>
                    <a:pt x="472630" y="288131"/>
                    <a:pt x="448056" y="265652"/>
                    <a:pt x="418624" y="265652"/>
                  </a:cubicBezTo>
                  <a:lnTo>
                    <a:pt x="0" y="265652"/>
                  </a:lnTo>
                  <a:lnTo>
                    <a:pt x="0" y="122396"/>
                  </a:lnTo>
                  <a:lnTo>
                    <a:pt x="78772" y="122396"/>
                  </a:lnTo>
                  <a:cubicBezTo>
                    <a:pt x="83725" y="122396"/>
                    <a:pt x="88582" y="122111"/>
                    <a:pt x="93345" y="121729"/>
                  </a:cubicBezTo>
                  <a:cubicBezTo>
                    <a:pt x="96107" y="121444"/>
                    <a:pt x="98488" y="121348"/>
                    <a:pt x="101251" y="121348"/>
                  </a:cubicBezTo>
                  <a:lnTo>
                    <a:pt x="400240" y="121348"/>
                  </a:lnTo>
                  <a:cubicBezTo>
                    <a:pt x="438721" y="121348"/>
                    <a:pt x="468630" y="89821"/>
                    <a:pt x="470249" y="51340"/>
                  </a:cubicBezTo>
                  <a:lnTo>
                    <a:pt x="472440" y="0"/>
                  </a:lnTo>
                  <a:close/>
                </a:path>
              </a:pathLst>
            </a:custGeom>
            <a:solidFill>
              <a:srgbClr val="008500"/>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7" name="Freeform: Shape 76">
              <a:extLst>
                <a:ext uri="{FF2B5EF4-FFF2-40B4-BE49-F238E27FC236}">
                  <a16:creationId xmlns:a16="http://schemas.microsoft.com/office/drawing/2014/main" id="{68431EEA-E93D-405B-9FA3-E17CF92DE0A0}"/>
                </a:ext>
              </a:extLst>
            </p:cNvPr>
            <p:cNvSpPr/>
            <p:nvPr/>
          </p:nvSpPr>
          <p:spPr>
            <a:xfrm>
              <a:off x="3704003" y="3830177"/>
              <a:ext cx="314039" cy="154495"/>
            </a:xfrm>
            <a:custGeom>
              <a:avLst/>
              <a:gdLst>
                <a:gd name="connsiteX0" fmla="*/ 314039 w 314039"/>
                <a:gd name="connsiteY0" fmla="*/ 0 h 154495"/>
                <a:gd name="connsiteX1" fmla="*/ 314039 w 314039"/>
                <a:gd name="connsiteY1" fmla="*/ 96869 h 154495"/>
                <a:gd name="connsiteX2" fmla="*/ 256413 w 314039"/>
                <a:gd name="connsiteY2" fmla="*/ 154496 h 154495"/>
                <a:gd name="connsiteX3" fmla="*/ 0 w 314039"/>
                <a:gd name="connsiteY3" fmla="*/ 154496 h 154495"/>
                <a:gd name="connsiteX4" fmla="*/ 3334 w 314039"/>
                <a:gd name="connsiteY4" fmla="*/ 96869 h 154495"/>
                <a:gd name="connsiteX5" fmla="*/ 3334 w 314039"/>
                <a:gd name="connsiteY5" fmla="*/ 0 h 154495"/>
                <a:gd name="connsiteX6" fmla="*/ 314039 w 314039"/>
                <a:gd name="connsiteY6" fmla="*/ 0 h 154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039" h="154495">
                  <a:moveTo>
                    <a:pt x="314039" y="0"/>
                  </a:moveTo>
                  <a:lnTo>
                    <a:pt x="314039" y="96869"/>
                  </a:lnTo>
                  <a:cubicBezTo>
                    <a:pt x="314039" y="128588"/>
                    <a:pt x="288131" y="154496"/>
                    <a:pt x="256413" y="154496"/>
                  </a:cubicBezTo>
                  <a:lnTo>
                    <a:pt x="0" y="154496"/>
                  </a:lnTo>
                  <a:lnTo>
                    <a:pt x="3334" y="96869"/>
                  </a:lnTo>
                  <a:lnTo>
                    <a:pt x="3334" y="0"/>
                  </a:lnTo>
                  <a:lnTo>
                    <a:pt x="314039" y="0"/>
                  </a:lnTo>
                  <a:close/>
                </a:path>
              </a:pathLst>
            </a:custGeom>
            <a:solidFill>
              <a:srgbClr val="008500"/>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8" name="Freeform: Shape 77">
              <a:extLst>
                <a:ext uri="{FF2B5EF4-FFF2-40B4-BE49-F238E27FC236}">
                  <a16:creationId xmlns:a16="http://schemas.microsoft.com/office/drawing/2014/main" id="{3D2C71A6-7878-4B89-8FDA-805E9A48E229}"/>
                </a:ext>
              </a:extLst>
            </p:cNvPr>
            <p:cNvSpPr/>
            <p:nvPr/>
          </p:nvSpPr>
          <p:spPr>
            <a:xfrm>
              <a:off x="3828495" y="3830462"/>
              <a:ext cx="820769" cy="493014"/>
            </a:xfrm>
            <a:custGeom>
              <a:avLst/>
              <a:gdLst>
                <a:gd name="connsiteX0" fmla="*/ 0 w 820769"/>
                <a:gd name="connsiteY0" fmla="*/ 154210 h 493014"/>
                <a:gd name="connsiteX1" fmla="*/ 41053 w 820769"/>
                <a:gd name="connsiteY1" fmla="*/ 220313 h 493014"/>
                <a:gd name="connsiteX2" fmla="*/ 41053 w 820769"/>
                <a:gd name="connsiteY2" fmla="*/ 239268 h 493014"/>
                <a:gd name="connsiteX3" fmla="*/ 98679 w 820769"/>
                <a:gd name="connsiteY3" fmla="*/ 296894 h 493014"/>
                <a:gd name="connsiteX4" fmla="*/ 126778 w 820769"/>
                <a:gd name="connsiteY4" fmla="*/ 296894 h 493014"/>
                <a:gd name="connsiteX5" fmla="*/ 207740 w 820769"/>
                <a:gd name="connsiteY5" fmla="*/ 377857 h 493014"/>
                <a:gd name="connsiteX6" fmla="*/ 207740 w 820769"/>
                <a:gd name="connsiteY6" fmla="*/ 385001 h 493014"/>
                <a:gd name="connsiteX7" fmla="*/ 207740 w 820769"/>
                <a:gd name="connsiteY7" fmla="*/ 386524 h 493014"/>
                <a:gd name="connsiteX8" fmla="*/ 207740 w 820769"/>
                <a:gd name="connsiteY8" fmla="*/ 386524 h 493014"/>
                <a:gd name="connsiteX9" fmla="*/ 207835 w 820769"/>
                <a:gd name="connsiteY9" fmla="*/ 387953 h 493014"/>
                <a:gd name="connsiteX10" fmla="*/ 207835 w 820769"/>
                <a:gd name="connsiteY10" fmla="*/ 387953 h 493014"/>
                <a:gd name="connsiteX11" fmla="*/ 207931 w 820769"/>
                <a:gd name="connsiteY11" fmla="*/ 389382 h 493014"/>
                <a:gd name="connsiteX12" fmla="*/ 207931 w 820769"/>
                <a:gd name="connsiteY12" fmla="*/ 389382 h 493014"/>
                <a:gd name="connsiteX13" fmla="*/ 208026 w 820769"/>
                <a:gd name="connsiteY13" fmla="*/ 390811 h 493014"/>
                <a:gd name="connsiteX14" fmla="*/ 208026 w 820769"/>
                <a:gd name="connsiteY14" fmla="*/ 390811 h 493014"/>
                <a:gd name="connsiteX15" fmla="*/ 208216 w 820769"/>
                <a:gd name="connsiteY15" fmla="*/ 392239 h 493014"/>
                <a:gd name="connsiteX16" fmla="*/ 208216 w 820769"/>
                <a:gd name="connsiteY16" fmla="*/ 392239 h 493014"/>
                <a:gd name="connsiteX17" fmla="*/ 208407 w 820769"/>
                <a:gd name="connsiteY17" fmla="*/ 393668 h 493014"/>
                <a:gd name="connsiteX18" fmla="*/ 208407 w 820769"/>
                <a:gd name="connsiteY18" fmla="*/ 393668 h 493014"/>
                <a:gd name="connsiteX19" fmla="*/ 208597 w 820769"/>
                <a:gd name="connsiteY19" fmla="*/ 395097 h 493014"/>
                <a:gd name="connsiteX20" fmla="*/ 208597 w 820769"/>
                <a:gd name="connsiteY20" fmla="*/ 395097 h 493014"/>
                <a:gd name="connsiteX21" fmla="*/ 230886 w 820769"/>
                <a:gd name="connsiteY21" fmla="*/ 431102 h 493014"/>
                <a:gd name="connsiteX22" fmla="*/ 230886 w 820769"/>
                <a:gd name="connsiteY22" fmla="*/ 431102 h 493014"/>
                <a:gd name="connsiteX23" fmla="*/ 232029 w 820769"/>
                <a:gd name="connsiteY23" fmla="*/ 431959 h 493014"/>
                <a:gd name="connsiteX24" fmla="*/ 232029 w 820769"/>
                <a:gd name="connsiteY24" fmla="*/ 431959 h 493014"/>
                <a:gd name="connsiteX25" fmla="*/ 233172 w 820769"/>
                <a:gd name="connsiteY25" fmla="*/ 432721 h 493014"/>
                <a:gd name="connsiteX26" fmla="*/ 233172 w 820769"/>
                <a:gd name="connsiteY26" fmla="*/ 432721 h 493014"/>
                <a:gd name="connsiteX27" fmla="*/ 234315 w 820769"/>
                <a:gd name="connsiteY27" fmla="*/ 433483 h 493014"/>
                <a:gd name="connsiteX28" fmla="*/ 234315 w 820769"/>
                <a:gd name="connsiteY28" fmla="*/ 433483 h 493014"/>
                <a:gd name="connsiteX29" fmla="*/ 235458 w 820769"/>
                <a:gd name="connsiteY29" fmla="*/ 434245 h 493014"/>
                <a:gd name="connsiteX30" fmla="*/ 235458 w 820769"/>
                <a:gd name="connsiteY30" fmla="*/ 434245 h 493014"/>
                <a:gd name="connsiteX31" fmla="*/ 236029 w 820769"/>
                <a:gd name="connsiteY31" fmla="*/ 434530 h 493014"/>
                <a:gd name="connsiteX32" fmla="*/ 237363 w 820769"/>
                <a:gd name="connsiteY32" fmla="*/ 435293 h 493014"/>
                <a:gd name="connsiteX33" fmla="*/ 237934 w 820769"/>
                <a:gd name="connsiteY33" fmla="*/ 435578 h 493014"/>
                <a:gd name="connsiteX34" fmla="*/ 237934 w 820769"/>
                <a:gd name="connsiteY34" fmla="*/ 435578 h 493014"/>
                <a:gd name="connsiteX35" fmla="*/ 239173 w 820769"/>
                <a:gd name="connsiteY35" fmla="*/ 436245 h 493014"/>
                <a:gd name="connsiteX36" fmla="*/ 239173 w 820769"/>
                <a:gd name="connsiteY36" fmla="*/ 436245 h 493014"/>
                <a:gd name="connsiteX37" fmla="*/ 240411 w 820769"/>
                <a:gd name="connsiteY37" fmla="*/ 436912 h 493014"/>
                <a:gd name="connsiteX38" fmla="*/ 240411 w 820769"/>
                <a:gd name="connsiteY38" fmla="*/ 436912 h 493014"/>
                <a:gd name="connsiteX39" fmla="*/ 241649 w 820769"/>
                <a:gd name="connsiteY39" fmla="*/ 437483 h 493014"/>
                <a:gd name="connsiteX40" fmla="*/ 241649 w 820769"/>
                <a:gd name="connsiteY40" fmla="*/ 437483 h 493014"/>
                <a:gd name="connsiteX41" fmla="*/ 242888 w 820769"/>
                <a:gd name="connsiteY41" fmla="*/ 438055 h 493014"/>
                <a:gd name="connsiteX42" fmla="*/ 242888 w 820769"/>
                <a:gd name="connsiteY42" fmla="*/ 438055 h 493014"/>
                <a:gd name="connsiteX43" fmla="*/ 244221 w 820769"/>
                <a:gd name="connsiteY43" fmla="*/ 438626 h 493014"/>
                <a:gd name="connsiteX44" fmla="*/ 244221 w 820769"/>
                <a:gd name="connsiteY44" fmla="*/ 438626 h 493014"/>
                <a:gd name="connsiteX45" fmla="*/ 245554 w 820769"/>
                <a:gd name="connsiteY45" fmla="*/ 439103 h 493014"/>
                <a:gd name="connsiteX46" fmla="*/ 245554 w 820769"/>
                <a:gd name="connsiteY46" fmla="*/ 439103 h 493014"/>
                <a:gd name="connsiteX47" fmla="*/ 246888 w 820769"/>
                <a:gd name="connsiteY47" fmla="*/ 439579 h 493014"/>
                <a:gd name="connsiteX48" fmla="*/ 246888 w 820769"/>
                <a:gd name="connsiteY48" fmla="*/ 439579 h 493014"/>
                <a:gd name="connsiteX49" fmla="*/ 247174 w 820769"/>
                <a:gd name="connsiteY49" fmla="*/ 439674 h 493014"/>
                <a:gd name="connsiteX50" fmla="*/ 249269 w 820769"/>
                <a:gd name="connsiteY50" fmla="*/ 440341 h 493014"/>
                <a:gd name="connsiteX51" fmla="*/ 249555 w 820769"/>
                <a:gd name="connsiteY51" fmla="*/ 440436 h 493014"/>
                <a:gd name="connsiteX52" fmla="*/ 249555 w 820769"/>
                <a:gd name="connsiteY52" fmla="*/ 440436 h 493014"/>
                <a:gd name="connsiteX53" fmla="*/ 250888 w 820769"/>
                <a:gd name="connsiteY53" fmla="*/ 440817 h 493014"/>
                <a:gd name="connsiteX54" fmla="*/ 250888 w 820769"/>
                <a:gd name="connsiteY54" fmla="*/ 440817 h 493014"/>
                <a:gd name="connsiteX55" fmla="*/ 252222 w 820769"/>
                <a:gd name="connsiteY55" fmla="*/ 441198 h 493014"/>
                <a:gd name="connsiteX56" fmla="*/ 252222 w 820769"/>
                <a:gd name="connsiteY56" fmla="*/ 441198 h 493014"/>
                <a:gd name="connsiteX57" fmla="*/ 253651 w 820769"/>
                <a:gd name="connsiteY57" fmla="*/ 441484 h 493014"/>
                <a:gd name="connsiteX58" fmla="*/ 253651 w 820769"/>
                <a:gd name="connsiteY58" fmla="*/ 441484 h 493014"/>
                <a:gd name="connsiteX59" fmla="*/ 255079 w 820769"/>
                <a:gd name="connsiteY59" fmla="*/ 441770 h 493014"/>
                <a:gd name="connsiteX60" fmla="*/ 255079 w 820769"/>
                <a:gd name="connsiteY60" fmla="*/ 441770 h 493014"/>
                <a:gd name="connsiteX61" fmla="*/ 255365 w 820769"/>
                <a:gd name="connsiteY61" fmla="*/ 441770 h 493014"/>
                <a:gd name="connsiteX62" fmla="*/ 257746 w 820769"/>
                <a:gd name="connsiteY62" fmla="*/ 442151 h 493014"/>
                <a:gd name="connsiteX63" fmla="*/ 258032 w 820769"/>
                <a:gd name="connsiteY63" fmla="*/ 442151 h 493014"/>
                <a:gd name="connsiteX64" fmla="*/ 258032 w 820769"/>
                <a:gd name="connsiteY64" fmla="*/ 442151 h 493014"/>
                <a:gd name="connsiteX65" fmla="*/ 259461 w 820769"/>
                <a:gd name="connsiteY65" fmla="*/ 442341 h 493014"/>
                <a:gd name="connsiteX66" fmla="*/ 259461 w 820769"/>
                <a:gd name="connsiteY66" fmla="*/ 442341 h 493014"/>
                <a:gd name="connsiteX67" fmla="*/ 260890 w 820769"/>
                <a:gd name="connsiteY67" fmla="*/ 442436 h 493014"/>
                <a:gd name="connsiteX68" fmla="*/ 260890 w 820769"/>
                <a:gd name="connsiteY68" fmla="*/ 442436 h 493014"/>
                <a:gd name="connsiteX69" fmla="*/ 262318 w 820769"/>
                <a:gd name="connsiteY69" fmla="*/ 442531 h 493014"/>
                <a:gd name="connsiteX70" fmla="*/ 262318 w 820769"/>
                <a:gd name="connsiteY70" fmla="*/ 442531 h 493014"/>
                <a:gd name="connsiteX71" fmla="*/ 262795 w 820769"/>
                <a:gd name="connsiteY71" fmla="*/ 442531 h 493014"/>
                <a:gd name="connsiteX72" fmla="*/ 265938 w 820769"/>
                <a:gd name="connsiteY72" fmla="*/ 442627 h 493014"/>
                <a:gd name="connsiteX73" fmla="*/ 431768 w 820769"/>
                <a:gd name="connsiteY73" fmla="*/ 442627 h 493014"/>
                <a:gd name="connsiteX74" fmla="*/ 434054 w 820769"/>
                <a:gd name="connsiteY74" fmla="*/ 442627 h 493014"/>
                <a:gd name="connsiteX75" fmla="*/ 509016 w 820769"/>
                <a:gd name="connsiteY75" fmla="*/ 493014 h 493014"/>
                <a:gd name="connsiteX76" fmla="*/ 506349 w 820769"/>
                <a:gd name="connsiteY76" fmla="*/ 345377 h 493014"/>
                <a:gd name="connsiteX77" fmla="*/ 423767 w 820769"/>
                <a:gd name="connsiteY77" fmla="*/ 276130 h 493014"/>
                <a:gd name="connsiteX78" fmla="*/ 408622 w 820769"/>
                <a:gd name="connsiteY78" fmla="*/ 276130 h 493014"/>
                <a:gd name="connsiteX79" fmla="*/ 350996 w 820769"/>
                <a:gd name="connsiteY79" fmla="*/ 218504 h 493014"/>
                <a:gd name="connsiteX80" fmla="*/ 350996 w 820769"/>
                <a:gd name="connsiteY80" fmla="*/ 198501 h 493014"/>
                <a:gd name="connsiteX81" fmla="*/ 408622 w 820769"/>
                <a:gd name="connsiteY81" fmla="*/ 140875 h 493014"/>
                <a:gd name="connsiteX82" fmla="*/ 820769 w 820769"/>
                <a:gd name="connsiteY82" fmla="*/ 140875 h 493014"/>
                <a:gd name="connsiteX83" fmla="*/ 820769 w 820769"/>
                <a:gd name="connsiteY83" fmla="*/ 0 h 493014"/>
                <a:gd name="connsiteX84" fmla="*/ 189547 w 820769"/>
                <a:gd name="connsiteY84" fmla="*/ 0 h 493014"/>
                <a:gd name="connsiteX85" fmla="*/ 189547 w 820769"/>
                <a:gd name="connsiteY85" fmla="*/ 96869 h 493014"/>
                <a:gd name="connsiteX86" fmla="*/ 131921 w 820769"/>
                <a:gd name="connsiteY86" fmla="*/ 154496 h 493014"/>
                <a:gd name="connsiteX87" fmla="*/ 0 w 820769"/>
                <a:gd name="connsiteY87" fmla="*/ 154496 h 493014"/>
                <a:gd name="connsiteX88" fmla="*/ 0 w 820769"/>
                <a:gd name="connsiteY88" fmla="*/ 154210 h 493014"/>
                <a:gd name="connsiteX89" fmla="*/ 207740 w 820769"/>
                <a:gd name="connsiteY89" fmla="*/ 384905 h 493014"/>
                <a:gd name="connsiteX90" fmla="*/ 207740 w 820769"/>
                <a:gd name="connsiteY90" fmla="*/ 384905 h 493014"/>
                <a:gd name="connsiteX91" fmla="*/ 207740 w 820769"/>
                <a:gd name="connsiteY91" fmla="*/ 384905 h 493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820769" h="493014">
                  <a:moveTo>
                    <a:pt x="0" y="154210"/>
                  </a:moveTo>
                  <a:cubicBezTo>
                    <a:pt x="24003" y="154496"/>
                    <a:pt x="41053" y="169450"/>
                    <a:pt x="41053" y="220313"/>
                  </a:cubicBezTo>
                  <a:lnTo>
                    <a:pt x="41053" y="239268"/>
                  </a:lnTo>
                  <a:cubicBezTo>
                    <a:pt x="41053" y="270986"/>
                    <a:pt x="66961" y="296894"/>
                    <a:pt x="98679" y="296894"/>
                  </a:cubicBezTo>
                  <a:lnTo>
                    <a:pt x="126778" y="296894"/>
                  </a:lnTo>
                  <a:cubicBezTo>
                    <a:pt x="171355" y="296894"/>
                    <a:pt x="207740" y="333280"/>
                    <a:pt x="207740" y="377857"/>
                  </a:cubicBezTo>
                  <a:lnTo>
                    <a:pt x="207740" y="385001"/>
                  </a:lnTo>
                  <a:lnTo>
                    <a:pt x="207740" y="386524"/>
                  </a:lnTo>
                  <a:lnTo>
                    <a:pt x="207740" y="386524"/>
                  </a:lnTo>
                  <a:lnTo>
                    <a:pt x="207835" y="387953"/>
                  </a:lnTo>
                  <a:lnTo>
                    <a:pt x="207835" y="387953"/>
                  </a:lnTo>
                  <a:lnTo>
                    <a:pt x="207931" y="389382"/>
                  </a:lnTo>
                  <a:lnTo>
                    <a:pt x="207931" y="389382"/>
                  </a:lnTo>
                  <a:lnTo>
                    <a:pt x="208026" y="390811"/>
                  </a:lnTo>
                  <a:lnTo>
                    <a:pt x="208026" y="390811"/>
                  </a:lnTo>
                  <a:lnTo>
                    <a:pt x="208216" y="392239"/>
                  </a:lnTo>
                  <a:lnTo>
                    <a:pt x="208216" y="392239"/>
                  </a:lnTo>
                  <a:lnTo>
                    <a:pt x="208407" y="393668"/>
                  </a:lnTo>
                  <a:lnTo>
                    <a:pt x="208407" y="393668"/>
                  </a:lnTo>
                  <a:lnTo>
                    <a:pt x="208597" y="395097"/>
                  </a:lnTo>
                  <a:lnTo>
                    <a:pt x="208597" y="395097"/>
                  </a:lnTo>
                  <a:cubicBezTo>
                    <a:pt x="211074" y="409289"/>
                    <a:pt x="219265" y="422243"/>
                    <a:pt x="230886" y="431102"/>
                  </a:cubicBezTo>
                  <a:lnTo>
                    <a:pt x="230886" y="431102"/>
                  </a:lnTo>
                  <a:lnTo>
                    <a:pt x="232029" y="431959"/>
                  </a:lnTo>
                  <a:lnTo>
                    <a:pt x="232029" y="431959"/>
                  </a:lnTo>
                  <a:lnTo>
                    <a:pt x="233172" y="432721"/>
                  </a:lnTo>
                  <a:lnTo>
                    <a:pt x="233172" y="432721"/>
                  </a:lnTo>
                  <a:lnTo>
                    <a:pt x="234315" y="433483"/>
                  </a:lnTo>
                  <a:lnTo>
                    <a:pt x="234315" y="433483"/>
                  </a:lnTo>
                  <a:lnTo>
                    <a:pt x="235458" y="434245"/>
                  </a:lnTo>
                  <a:lnTo>
                    <a:pt x="235458" y="434245"/>
                  </a:lnTo>
                  <a:lnTo>
                    <a:pt x="236029" y="434530"/>
                  </a:lnTo>
                  <a:cubicBezTo>
                    <a:pt x="236506" y="434816"/>
                    <a:pt x="236887" y="435007"/>
                    <a:pt x="237363" y="435293"/>
                  </a:cubicBezTo>
                  <a:lnTo>
                    <a:pt x="237934" y="435578"/>
                  </a:lnTo>
                  <a:lnTo>
                    <a:pt x="237934" y="435578"/>
                  </a:lnTo>
                  <a:lnTo>
                    <a:pt x="239173" y="436245"/>
                  </a:lnTo>
                  <a:lnTo>
                    <a:pt x="239173" y="436245"/>
                  </a:lnTo>
                  <a:lnTo>
                    <a:pt x="240411" y="436912"/>
                  </a:lnTo>
                  <a:lnTo>
                    <a:pt x="240411" y="436912"/>
                  </a:lnTo>
                  <a:lnTo>
                    <a:pt x="241649" y="437483"/>
                  </a:lnTo>
                  <a:lnTo>
                    <a:pt x="241649" y="437483"/>
                  </a:lnTo>
                  <a:cubicBezTo>
                    <a:pt x="242030" y="437674"/>
                    <a:pt x="242506" y="437864"/>
                    <a:pt x="242888" y="438055"/>
                  </a:cubicBezTo>
                  <a:lnTo>
                    <a:pt x="242888" y="438055"/>
                  </a:lnTo>
                  <a:lnTo>
                    <a:pt x="244221" y="438626"/>
                  </a:lnTo>
                  <a:lnTo>
                    <a:pt x="244221" y="438626"/>
                  </a:lnTo>
                  <a:lnTo>
                    <a:pt x="245554" y="439103"/>
                  </a:lnTo>
                  <a:lnTo>
                    <a:pt x="245554" y="439103"/>
                  </a:lnTo>
                  <a:lnTo>
                    <a:pt x="246888" y="439579"/>
                  </a:lnTo>
                  <a:lnTo>
                    <a:pt x="246888" y="439579"/>
                  </a:lnTo>
                  <a:lnTo>
                    <a:pt x="247174" y="439674"/>
                  </a:lnTo>
                  <a:cubicBezTo>
                    <a:pt x="247936" y="439864"/>
                    <a:pt x="248507" y="440055"/>
                    <a:pt x="249269" y="440341"/>
                  </a:cubicBezTo>
                  <a:lnTo>
                    <a:pt x="249555" y="440436"/>
                  </a:lnTo>
                  <a:lnTo>
                    <a:pt x="249555" y="440436"/>
                  </a:lnTo>
                  <a:lnTo>
                    <a:pt x="250888" y="440817"/>
                  </a:lnTo>
                  <a:lnTo>
                    <a:pt x="250888" y="440817"/>
                  </a:lnTo>
                  <a:lnTo>
                    <a:pt x="252222" y="441198"/>
                  </a:lnTo>
                  <a:lnTo>
                    <a:pt x="252222" y="441198"/>
                  </a:lnTo>
                  <a:lnTo>
                    <a:pt x="253651" y="441484"/>
                  </a:lnTo>
                  <a:lnTo>
                    <a:pt x="253651" y="441484"/>
                  </a:lnTo>
                  <a:cubicBezTo>
                    <a:pt x="254127" y="441579"/>
                    <a:pt x="254603" y="441674"/>
                    <a:pt x="255079" y="441770"/>
                  </a:cubicBezTo>
                  <a:lnTo>
                    <a:pt x="255079" y="441770"/>
                  </a:lnTo>
                  <a:lnTo>
                    <a:pt x="255365" y="441770"/>
                  </a:lnTo>
                  <a:cubicBezTo>
                    <a:pt x="256222" y="441865"/>
                    <a:pt x="256889" y="442055"/>
                    <a:pt x="257746" y="442151"/>
                  </a:cubicBezTo>
                  <a:lnTo>
                    <a:pt x="258032" y="442151"/>
                  </a:lnTo>
                  <a:lnTo>
                    <a:pt x="258032" y="442151"/>
                  </a:lnTo>
                  <a:lnTo>
                    <a:pt x="259461" y="442341"/>
                  </a:lnTo>
                  <a:lnTo>
                    <a:pt x="259461" y="442341"/>
                  </a:lnTo>
                  <a:lnTo>
                    <a:pt x="260890" y="442436"/>
                  </a:lnTo>
                  <a:lnTo>
                    <a:pt x="260890" y="442436"/>
                  </a:lnTo>
                  <a:lnTo>
                    <a:pt x="262318" y="442531"/>
                  </a:lnTo>
                  <a:lnTo>
                    <a:pt x="262318" y="442531"/>
                  </a:lnTo>
                  <a:lnTo>
                    <a:pt x="262795" y="442531"/>
                  </a:lnTo>
                  <a:cubicBezTo>
                    <a:pt x="263938" y="442531"/>
                    <a:pt x="264795" y="442627"/>
                    <a:pt x="265938" y="442627"/>
                  </a:cubicBezTo>
                  <a:lnTo>
                    <a:pt x="431768" y="442627"/>
                  </a:lnTo>
                  <a:lnTo>
                    <a:pt x="434054" y="442627"/>
                  </a:lnTo>
                  <a:cubicBezTo>
                    <a:pt x="467868" y="442627"/>
                    <a:pt x="496824" y="463487"/>
                    <a:pt x="509016" y="493014"/>
                  </a:cubicBezTo>
                  <a:lnTo>
                    <a:pt x="506349" y="345377"/>
                  </a:lnTo>
                  <a:cubicBezTo>
                    <a:pt x="505015" y="273463"/>
                    <a:pt x="439007" y="276606"/>
                    <a:pt x="423767" y="276130"/>
                  </a:cubicBezTo>
                  <a:lnTo>
                    <a:pt x="408622" y="276130"/>
                  </a:lnTo>
                  <a:cubicBezTo>
                    <a:pt x="376904" y="276130"/>
                    <a:pt x="350996" y="250222"/>
                    <a:pt x="350996" y="218504"/>
                  </a:cubicBezTo>
                  <a:lnTo>
                    <a:pt x="350996" y="198501"/>
                  </a:lnTo>
                  <a:cubicBezTo>
                    <a:pt x="350996" y="166783"/>
                    <a:pt x="376904" y="140875"/>
                    <a:pt x="408622" y="140875"/>
                  </a:cubicBezTo>
                  <a:lnTo>
                    <a:pt x="820769" y="140875"/>
                  </a:lnTo>
                  <a:lnTo>
                    <a:pt x="820769" y="0"/>
                  </a:lnTo>
                  <a:lnTo>
                    <a:pt x="189547" y="0"/>
                  </a:lnTo>
                  <a:lnTo>
                    <a:pt x="189547" y="96869"/>
                  </a:lnTo>
                  <a:cubicBezTo>
                    <a:pt x="189547" y="128588"/>
                    <a:pt x="163639" y="154496"/>
                    <a:pt x="131921" y="154496"/>
                  </a:cubicBezTo>
                  <a:lnTo>
                    <a:pt x="0" y="154496"/>
                  </a:lnTo>
                  <a:lnTo>
                    <a:pt x="0" y="154210"/>
                  </a:lnTo>
                  <a:close/>
                  <a:moveTo>
                    <a:pt x="207740" y="384905"/>
                  </a:moveTo>
                  <a:lnTo>
                    <a:pt x="207740" y="384905"/>
                  </a:lnTo>
                  <a:lnTo>
                    <a:pt x="207740" y="384905"/>
                  </a:lnTo>
                  <a:close/>
                </a:path>
              </a:pathLst>
            </a:custGeom>
            <a:solidFill>
              <a:srgbClr val="008500"/>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9" name="Freeform: Shape 78">
              <a:extLst>
                <a:ext uri="{FF2B5EF4-FFF2-40B4-BE49-F238E27FC236}">
                  <a16:creationId xmlns:a16="http://schemas.microsoft.com/office/drawing/2014/main" id="{E3501168-BEA3-4857-9DEE-083507295484}"/>
                </a:ext>
              </a:extLst>
            </p:cNvPr>
            <p:cNvSpPr/>
            <p:nvPr/>
          </p:nvSpPr>
          <p:spPr>
            <a:xfrm>
              <a:off x="5452983" y="5721461"/>
              <a:ext cx="448627" cy="135254"/>
            </a:xfrm>
            <a:custGeom>
              <a:avLst/>
              <a:gdLst>
                <a:gd name="connsiteX0" fmla="*/ 0 w 448627"/>
                <a:gd name="connsiteY0" fmla="*/ 57626 h 135254"/>
                <a:gd name="connsiteX1" fmla="*/ 0 w 448627"/>
                <a:gd name="connsiteY1" fmla="*/ 77628 h 135254"/>
                <a:gd name="connsiteX2" fmla="*/ 57626 w 448627"/>
                <a:gd name="connsiteY2" fmla="*/ 135255 h 135254"/>
                <a:gd name="connsiteX3" fmla="*/ 391001 w 448627"/>
                <a:gd name="connsiteY3" fmla="*/ 135255 h 135254"/>
                <a:gd name="connsiteX4" fmla="*/ 448627 w 448627"/>
                <a:gd name="connsiteY4" fmla="*/ 77628 h 135254"/>
                <a:gd name="connsiteX5" fmla="*/ 448627 w 448627"/>
                <a:gd name="connsiteY5" fmla="*/ 57626 h 135254"/>
                <a:gd name="connsiteX6" fmla="*/ 391001 w 448627"/>
                <a:gd name="connsiteY6" fmla="*/ 0 h 135254"/>
                <a:gd name="connsiteX7" fmla="*/ 57626 w 448627"/>
                <a:gd name="connsiteY7" fmla="*/ 0 h 135254"/>
                <a:gd name="connsiteX8" fmla="*/ 0 w 448627"/>
                <a:gd name="connsiteY8" fmla="*/ 57626 h 13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8627" h="135254">
                  <a:moveTo>
                    <a:pt x="0" y="57626"/>
                  </a:moveTo>
                  <a:lnTo>
                    <a:pt x="0" y="77628"/>
                  </a:lnTo>
                  <a:cubicBezTo>
                    <a:pt x="0" y="109347"/>
                    <a:pt x="25908" y="135255"/>
                    <a:pt x="57626" y="135255"/>
                  </a:cubicBezTo>
                  <a:lnTo>
                    <a:pt x="391001" y="135255"/>
                  </a:lnTo>
                  <a:cubicBezTo>
                    <a:pt x="422720" y="135255"/>
                    <a:pt x="448627" y="109347"/>
                    <a:pt x="448627" y="77628"/>
                  </a:cubicBezTo>
                  <a:lnTo>
                    <a:pt x="448627" y="57626"/>
                  </a:lnTo>
                  <a:cubicBezTo>
                    <a:pt x="448627" y="25908"/>
                    <a:pt x="422720" y="0"/>
                    <a:pt x="391001" y="0"/>
                  </a:cubicBezTo>
                  <a:lnTo>
                    <a:pt x="57626" y="0"/>
                  </a:lnTo>
                  <a:cubicBezTo>
                    <a:pt x="26003" y="0"/>
                    <a:pt x="0" y="25908"/>
                    <a:pt x="0" y="57626"/>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80" name="Freeform: Shape 79">
              <a:extLst>
                <a:ext uri="{FF2B5EF4-FFF2-40B4-BE49-F238E27FC236}">
                  <a16:creationId xmlns:a16="http://schemas.microsoft.com/office/drawing/2014/main" id="{039D9409-9AFC-4176-AC8F-DD2AAE1DA318}"/>
                </a:ext>
              </a:extLst>
            </p:cNvPr>
            <p:cNvSpPr/>
            <p:nvPr/>
          </p:nvSpPr>
          <p:spPr>
            <a:xfrm>
              <a:off x="4806046" y="4414821"/>
              <a:ext cx="945927" cy="1170241"/>
            </a:xfrm>
            <a:custGeom>
              <a:avLst/>
              <a:gdLst>
                <a:gd name="connsiteX0" fmla="*/ 168402 w 945927"/>
                <a:gd name="connsiteY0" fmla="*/ 288131 h 1170241"/>
                <a:gd name="connsiteX1" fmla="*/ 168402 w 945927"/>
                <a:gd name="connsiteY1" fmla="*/ 520827 h 1170241"/>
                <a:gd name="connsiteX2" fmla="*/ 110776 w 945927"/>
                <a:gd name="connsiteY2" fmla="*/ 578453 h 1170241"/>
                <a:gd name="connsiteX3" fmla="*/ 0 w 945927"/>
                <a:gd name="connsiteY3" fmla="*/ 578453 h 1170241"/>
                <a:gd name="connsiteX4" fmla="*/ 0 w 945927"/>
                <a:gd name="connsiteY4" fmla="*/ 664083 h 1170241"/>
                <a:gd name="connsiteX5" fmla="*/ 0 w 945927"/>
                <a:gd name="connsiteY5" fmla="*/ 665607 h 1170241"/>
                <a:gd name="connsiteX6" fmla="*/ 0 w 945927"/>
                <a:gd name="connsiteY6" fmla="*/ 665607 h 1170241"/>
                <a:gd name="connsiteX7" fmla="*/ 95 w 945927"/>
                <a:gd name="connsiteY7" fmla="*/ 667036 h 1170241"/>
                <a:gd name="connsiteX8" fmla="*/ 95 w 945927"/>
                <a:gd name="connsiteY8" fmla="*/ 667036 h 1170241"/>
                <a:gd name="connsiteX9" fmla="*/ 190 w 945927"/>
                <a:gd name="connsiteY9" fmla="*/ 668465 h 1170241"/>
                <a:gd name="connsiteX10" fmla="*/ 190 w 945927"/>
                <a:gd name="connsiteY10" fmla="*/ 668465 h 1170241"/>
                <a:gd name="connsiteX11" fmla="*/ 286 w 945927"/>
                <a:gd name="connsiteY11" fmla="*/ 669893 h 1170241"/>
                <a:gd name="connsiteX12" fmla="*/ 286 w 945927"/>
                <a:gd name="connsiteY12" fmla="*/ 669893 h 1170241"/>
                <a:gd name="connsiteX13" fmla="*/ 476 w 945927"/>
                <a:gd name="connsiteY13" fmla="*/ 671322 h 1170241"/>
                <a:gd name="connsiteX14" fmla="*/ 476 w 945927"/>
                <a:gd name="connsiteY14" fmla="*/ 671322 h 1170241"/>
                <a:gd name="connsiteX15" fmla="*/ 667 w 945927"/>
                <a:gd name="connsiteY15" fmla="*/ 672751 h 1170241"/>
                <a:gd name="connsiteX16" fmla="*/ 667 w 945927"/>
                <a:gd name="connsiteY16" fmla="*/ 672751 h 1170241"/>
                <a:gd name="connsiteX17" fmla="*/ 29623 w 945927"/>
                <a:gd name="connsiteY17" fmla="*/ 714375 h 1170241"/>
                <a:gd name="connsiteX18" fmla="*/ 30194 w 945927"/>
                <a:gd name="connsiteY18" fmla="*/ 714661 h 1170241"/>
                <a:gd name="connsiteX19" fmla="*/ 30194 w 945927"/>
                <a:gd name="connsiteY19" fmla="*/ 714661 h 1170241"/>
                <a:gd name="connsiteX20" fmla="*/ 31432 w 945927"/>
                <a:gd name="connsiteY20" fmla="*/ 715328 h 1170241"/>
                <a:gd name="connsiteX21" fmla="*/ 31432 w 945927"/>
                <a:gd name="connsiteY21" fmla="*/ 715328 h 1170241"/>
                <a:gd name="connsiteX22" fmla="*/ 32671 w 945927"/>
                <a:gd name="connsiteY22" fmla="*/ 715994 h 1170241"/>
                <a:gd name="connsiteX23" fmla="*/ 32671 w 945927"/>
                <a:gd name="connsiteY23" fmla="*/ 715994 h 1170241"/>
                <a:gd name="connsiteX24" fmla="*/ 33909 w 945927"/>
                <a:gd name="connsiteY24" fmla="*/ 716566 h 1170241"/>
                <a:gd name="connsiteX25" fmla="*/ 33909 w 945927"/>
                <a:gd name="connsiteY25" fmla="*/ 716566 h 1170241"/>
                <a:gd name="connsiteX26" fmla="*/ 35147 w 945927"/>
                <a:gd name="connsiteY26" fmla="*/ 717137 h 1170241"/>
                <a:gd name="connsiteX27" fmla="*/ 35147 w 945927"/>
                <a:gd name="connsiteY27" fmla="*/ 717137 h 1170241"/>
                <a:gd name="connsiteX28" fmla="*/ 36481 w 945927"/>
                <a:gd name="connsiteY28" fmla="*/ 717709 h 1170241"/>
                <a:gd name="connsiteX29" fmla="*/ 36481 w 945927"/>
                <a:gd name="connsiteY29" fmla="*/ 717709 h 1170241"/>
                <a:gd name="connsiteX30" fmla="*/ 37814 w 945927"/>
                <a:gd name="connsiteY30" fmla="*/ 718185 h 1170241"/>
                <a:gd name="connsiteX31" fmla="*/ 37814 w 945927"/>
                <a:gd name="connsiteY31" fmla="*/ 718185 h 1170241"/>
                <a:gd name="connsiteX32" fmla="*/ 39148 w 945927"/>
                <a:gd name="connsiteY32" fmla="*/ 718661 h 1170241"/>
                <a:gd name="connsiteX33" fmla="*/ 39148 w 945927"/>
                <a:gd name="connsiteY33" fmla="*/ 718661 h 1170241"/>
                <a:gd name="connsiteX34" fmla="*/ 39433 w 945927"/>
                <a:gd name="connsiteY34" fmla="*/ 718756 h 1170241"/>
                <a:gd name="connsiteX35" fmla="*/ 41529 w 945927"/>
                <a:gd name="connsiteY35" fmla="*/ 719423 h 1170241"/>
                <a:gd name="connsiteX36" fmla="*/ 41815 w 945927"/>
                <a:gd name="connsiteY36" fmla="*/ 719519 h 1170241"/>
                <a:gd name="connsiteX37" fmla="*/ 41815 w 945927"/>
                <a:gd name="connsiteY37" fmla="*/ 719519 h 1170241"/>
                <a:gd name="connsiteX38" fmla="*/ 43148 w 945927"/>
                <a:gd name="connsiteY38" fmla="*/ 719899 h 1170241"/>
                <a:gd name="connsiteX39" fmla="*/ 43148 w 945927"/>
                <a:gd name="connsiteY39" fmla="*/ 719899 h 1170241"/>
                <a:gd name="connsiteX40" fmla="*/ 44482 w 945927"/>
                <a:gd name="connsiteY40" fmla="*/ 720280 h 1170241"/>
                <a:gd name="connsiteX41" fmla="*/ 44482 w 945927"/>
                <a:gd name="connsiteY41" fmla="*/ 720280 h 1170241"/>
                <a:gd name="connsiteX42" fmla="*/ 45910 w 945927"/>
                <a:gd name="connsiteY42" fmla="*/ 720566 h 1170241"/>
                <a:gd name="connsiteX43" fmla="*/ 45910 w 945927"/>
                <a:gd name="connsiteY43" fmla="*/ 720566 h 1170241"/>
                <a:gd name="connsiteX44" fmla="*/ 47339 w 945927"/>
                <a:gd name="connsiteY44" fmla="*/ 720852 h 1170241"/>
                <a:gd name="connsiteX45" fmla="*/ 47339 w 945927"/>
                <a:gd name="connsiteY45" fmla="*/ 720852 h 1170241"/>
                <a:gd name="connsiteX46" fmla="*/ 47625 w 945927"/>
                <a:gd name="connsiteY46" fmla="*/ 720852 h 1170241"/>
                <a:gd name="connsiteX47" fmla="*/ 50006 w 945927"/>
                <a:gd name="connsiteY47" fmla="*/ 721233 h 1170241"/>
                <a:gd name="connsiteX48" fmla="*/ 50292 w 945927"/>
                <a:gd name="connsiteY48" fmla="*/ 721233 h 1170241"/>
                <a:gd name="connsiteX49" fmla="*/ 50292 w 945927"/>
                <a:gd name="connsiteY49" fmla="*/ 721233 h 1170241"/>
                <a:gd name="connsiteX50" fmla="*/ 51721 w 945927"/>
                <a:gd name="connsiteY50" fmla="*/ 721424 h 1170241"/>
                <a:gd name="connsiteX51" fmla="*/ 51721 w 945927"/>
                <a:gd name="connsiteY51" fmla="*/ 721424 h 1170241"/>
                <a:gd name="connsiteX52" fmla="*/ 53149 w 945927"/>
                <a:gd name="connsiteY52" fmla="*/ 721518 h 1170241"/>
                <a:gd name="connsiteX53" fmla="*/ 53149 w 945927"/>
                <a:gd name="connsiteY53" fmla="*/ 721518 h 1170241"/>
                <a:gd name="connsiteX54" fmla="*/ 54578 w 945927"/>
                <a:gd name="connsiteY54" fmla="*/ 721614 h 1170241"/>
                <a:gd name="connsiteX55" fmla="*/ 54578 w 945927"/>
                <a:gd name="connsiteY55" fmla="*/ 721614 h 1170241"/>
                <a:gd name="connsiteX56" fmla="*/ 55054 w 945927"/>
                <a:gd name="connsiteY56" fmla="*/ 721614 h 1170241"/>
                <a:gd name="connsiteX57" fmla="*/ 58198 w 945927"/>
                <a:gd name="connsiteY57" fmla="*/ 721709 h 1170241"/>
                <a:gd name="connsiteX58" fmla="*/ 77629 w 945927"/>
                <a:gd name="connsiteY58" fmla="*/ 721709 h 1170241"/>
                <a:gd name="connsiteX59" fmla="*/ 84582 w 945927"/>
                <a:gd name="connsiteY59" fmla="*/ 721709 h 1170241"/>
                <a:gd name="connsiteX60" fmla="*/ 165545 w 945927"/>
                <a:gd name="connsiteY60" fmla="*/ 802672 h 1170241"/>
                <a:gd name="connsiteX61" fmla="*/ 165545 w 945927"/>
                <a:gd name="connsiteY61" fmla="*/ 812483 h 1170241"/>
                <a:gd name="connsiteX62" fmla="*/ 165545 w 945927"/>
                <a:gd name="connsiteY62" fmla="*/ 814006 h 1170241"/>
                <a:gd name="connsiteX63" fmla="*/ 165545 w 945927"/>
                <a:gd name="connsiteY63" fmla="*/ 814006 h 1170241"/>
                <a:gd name="connsiteX64" fmla="*/ 165640 w 945927"/>
                <a:gd name="connsiteY64" fmla="*/ 815435 h 1170241"/>
                <a:gd name="connsiteX65" fmla="*/ 165640 w 945927"/>
                <a:gd name="connsiteY65" fmla="*/ 815435 h 1170241"/>
                <a:gd name="connsiteX66" fmla="*/ 165735 w 945927"/>
                <a:gd name="connsiteY66" fmla="*/ 816864 h 1170241"/>
                <a:gd name="connsiteX67" fmla="*/ 165735 w 945927"/>
                <a:gd name="connsiteY67" fmla="*/ 816864 h 1170241"/>
                <a:gd name="connsiteX68" fmla="*/ 165830 w 945927"/>
                <a:gd name="connsiteY68" fmla="*/ 818293 h 1170241"/>
                <a:gd name="connsiteX69" fmla="*/ 165830 w 945927"/>
                <a:gd name="connsiteY69" fmla="*/ 818293 h 1170241"/>
                <a:gd name="connsiteX70" fmla="*/ 166021 w 945927"/>
                <a:gd name="connsiteY70" fmla="*/ 819721 h 1170241"/>
                <a:gd name="connsiteX71" fmla="*/ 166021 w 945927"/>
                <a:gd name="connsiteY71" fmla="*/ 819721 h 1170241"/>
                <a:gd name="connsiteX72" fmla="*/ 166211 w 945927"/>
                <a:gd name="connsiteY72" fmla="*/ 821150 h 1170241"/>
                <a:gd name="connsiteX73" fmla="*/ 166211 w 945927"/>
                <a:gd name="connsiteY73" fmla="*/ 821150 h 1170241"/>
                <a:gd name="connsiteX74" fmla="*/ 166497 w 945927"/>
                <a:gd name="connsiteY74" fmla="*/ 822579 h 1170241"/>
                <a:gd name="connsiteX75" fmla="*/ 166497 w 945927"/>
                <a:gd name="connsiteY75" fmla="*/ 822579 h 1170241"/>
                <a:gd name="connsiteX76" fmla="*/ 166783 w 945927"/>
                <a:gd name="connsiteY76" fmla="*/ 824008 h 1170241"/>
                <a:gd name="connsiteX77" fmla="*/ 166783 w 945927"/>
                <a:gd name="connsiteY77" fmla="*/ 824008 h 1170241"/>
                <a:gd name="connsiteX78" fmla="*/ 167068 w 945927"/>
                <a:gd name="connsiteY78" fmla="*/ 825437 h 1170241"/>
                <a:gd name="connsiteX79" fmla="*/ 167068 w 945927"/>
                <a:gd name="connsiteY79" fmla="*/ 825437 h 1170241"/>
                <a:gd name="connsiteX80" fmla="*/ 167449 w 945927"/>
                <a:gd name="connsiteY80" fmla="*/ 826865 h 1170241"/>
                <a:gd name="connsiteX81" fmla="*/ 167449 w 945927"/>
                <a:gd name="connsiteY81" fmla="*/ 826865 h 1170241"/>
                <a:gd name="connsiteX82" fmla="*/ 167830 w 945927"/>
                <a:gd name="connsiteY82" fmla="*/ 828199 h 1170241"/>
                <a:gd name="connsiteX83" fmla="*/ 167830 w 945927"/>
                <a:gd name="connsiteY83" fmla="*/ 828199 h 1170241"/>
                <a:gd name="connsiteX84" fmla="*/ 168211 w 945927"/>
                <a:gd name="connsiteY84" fmla="*/ 829532 h 1170241"/>
                <a:gd name="connsiteX85" fmla="*/ 168211 w 945927"/>
                <a:gd name="connsiteY85" fmla="*/ 829532 h 1170241"/>
                <a:gd name="connsiteX86" fmla="*/ 168687 w 945927"/>
                <a:gd name="connsiteY86" fmla="*/ 830866 h 1170241"/>
                <a:gd name="connsiteX87" fmla="*/ 168687 w 945927"/>
                <a:gd name="connsiteY87" fmla="*/ 830866 h 1170241"/>
                <a:gd name="connsiteX88" fmla="*/ 169164 w 945927"/>
                <a:gd name="connsiteY88" fmla="*/ 832199 h 1170241"/>
                <a:gd name="connsiteX89" fmla="*/ 169164 w 945927"/>
                <a:gd name="connsiteY89" fmla="*/ 832199 h 1170241"/>
                <a:gd name="connsiteX90" fmla="*/ 169640 w 945927"/>
                <a:gd name="connsiteY90" fmla="*/ 833533 h 1170241"/>
                <a:gd name="connsiteX91" fmla="*/ 169640 w 945927"/>
                <a:gd name="connsiteY91" fmla="*/ 833533 h 1170241"/>
                <a:gd name="connsiteX92" fmla="*/ 170212 w 945927"/>
                <a:gd name="connsiteY92" fmla="*/ 834866 h 1170241"/>
                <a:gd name="connsiteX93" fmla="*/ 170212 w 945927"/>
                <a:gd name="connsiteY93" fmla="*/ 834866 h 1170241"/>
                <a:gd name="connsiteX94" fmla="*/ 170783 w 945927"/>
                <a:gd name="connsiteY94" fmla="*/ 836105 h 1170241"/>
                <a:gd name="connsiteX95" fmla="*/ 170783 w 945927"/>
                <a:gd name="connsiteY95" fmla="*/ 836105 h 1170241"/>
                <a:gd name="connsiteX96" fmla="*/ 171355 w 945927"/>
                <a:gd name="connsiteY96" fmla="*/ 837343 h 1170241"/>
                <a:gd name="connsiteX97" fmla="*/ 171355 w 945927"/>
                <a:gd name="connsiteY97" fmla="*/ 837343 h 1170241"/>
                <a:gd name="connsiteX98" fmla="*/ 172021 w 945927"/>
                <a:gd name="connsiteY98" fmla="*/ 838581 h 1170241"/>
                <a:gd name="connsiteX99" fmla="*/ 172021 w 945927"/>
                <a:gd name="connsiteY99" fmla="*/ 838581 h 1170241"/>
                <a:gd name="connsiteX100" fmla="*/ 172688 w 945927"/>
                <a:gd name="connsiteY100" fmla="*/ 839819 h 1170241"/>
                <a:gd name="connsiteX101" fmla="*/ 172688 w 945927"/>
                <a:gd name="connsiteY101" fmla="*/ 839819 h 1170241"/>
                <a:gd name="connsiteX102" fmla="*/ 173355 w 945927"/>
                <a:gd name="connsiteY102" fmla="*/ 841058 h 1170241"/>
                <a:gd name="connsiteX103" fmla="*/ 173355 w 945927"/>
                <a:gd name="connsiteY103" fmla="*/ 841058 h 1170241"/>
                <a:gd name="connsiteX104" fmla="*/ 174021 w 945927"/>
                <a:gd name="connsiteY104" fmla="*/ 842296 h 1170241"/>
                <a:gd name="connsiteX105" fmla="*/ 174021 w 945927"/>
                <a:gd name="connsiteY105" fmla="*/ 842296 h 1170241"/>
                <a:gd name="connsiteX106" fmla="*/ 174784 w 945927"/>
                <a:gd name="connsiteY106" fmla="*/ 843439 h 1170241"/>
                <a:gd name="connsiteX107" fmla="*/ 174784 w 945927"/>
                <a:gd name="connsiteY107" fmla="*/ 843439 h 1170241"/>
                <a:gd name="connsiteX108" fmla="*/ 175546 w 945927"/>
                <a:gd name="connsiteY108" fmla="*/ 844582 h 1170241"/>
                <a:gd name="connsiteX109" fmla="*/ 175546 w 945927"/>
                <a:gd name="connsiteY109" fmla="*/ 844582 h 1170241"/>
                <a:gd name="connsiteX110" fmla="*/ 176308 w 945927"/>
                <a:gd name="connsiteY110" fmla="*/ 845725 h 1170241"/>
                <a:gd name="connsiteX111" fmla="*/ 176308 w 945927"/>
                <a:gd name="connsiteY111" fmla="*/ 845725 h 1170241"/>
                <a:gd name="connsiteX112" fmla="*/ 177165 w 945927"/>
                <a:gd name="connsiteY112" fmla="*/ 846868 h 1170241"/>
                <a:gd name="connsiteX113" fmla="*/ 177165 w 945927"/>
                <a:gd name="connsiteY113" fmla="*/ 846868 h 1170241"/>
                <a:gd name="connsiteX114" fmla="*/ 178022 w 945927"/>
                <a:gd name="connsiteY114" fmla="*/ 848011 h 1170241"/>
                <a:gd name="connsiteX115" fmla="*/ 178022 w 945927"/>
                <a:gd name="connsiteY115" fmla="*/ 848011 h 1170241"/>
                <a:gd name="connsiteX116" fmla="*/ 178879 w 945927"/>
                <a:gd name="connsiteY116" fmla="*/ 849058 h 1170241"/>
                <a:gd name="connsiteX117" fmla="*/ 178879 w 945927"/>
                <a:gd name="connsiteY117" fmla="*/ 849058 h 1170241"/>
                <a:gd name="connsiteX118" fmla="*/ 179737 w 945927"/>
                <a:gd name="connsiteY118" fmla="*/ 850106 h 1170241"/>
                <a:gd name="connsiteX119" fmla="*/ 179737 w 945927"/>
                <a:gd name="connsiteY119" fmla="*/ 850106 h 1170241"/>
                <a:gd name="connsiteX120" fmla="*/ 180689 w 945927"/>
                <a:gd name="connsiteY120" fmla="*/ 851154 h 1170241"/>
                <a:gd name="connsiteX121" fmla="*/ 180689 w 945927"/>
                <a:gd name="connsiteY121" fmla="*/ 851154 h 1170241"/>
                <a:gd name="connsiteX122" fmla="*/ 181642 w 945927"/>
                <a:gd name="connsiteY122" fmla="*/ 852202 h 1170241"/>
                <a:gd name="connsiteX123" fmla="*/ 181642 w 945927"/>
                <a:gd name="connsiteY123" fmla="*/ 852202 h 1170241"/>
                <a:gd name="connsiteX124" fmla="*/ 182594 w 945927"/>
                <a:gd name="connsiteY124" fmla="*/ 853154 h 1170241"/>
                <a:gd name="connsiteX125" fmla="*/ 182594 w 945927"/>
                <a:gd name="connsiteY125" fmla="*/ 853154 h 1170241"/>
                <a:gd name="connsiteX126" fmla="*/ 183546 w 945927"/>
                <a:gd name="connsiteY126" fmla="*/ 854107 h 1170241"/>
                <a:gd name="connsiteX127" fmla="*/ 183546 w 945927"/>
                <a:gd name="connsiteY127" fmla="*/ 854107 h 1170241"/>
                <a:gd name="connsiteX128" fmla="*/ 184595 w 945927"/>
                <a:gd name="connsiteY128" fmla="*/ 855059 h 1170241"/>
                <a:gd name="connsiteX129" fmla="*/ 184595 w 945927"/>
                <a:gd name="connsiteY129" fmla="*/ 855059 h 1170241"/>
                <a:gd name="connsiteX130" fmla="*/ 185642 w 945927"/>
                <a:gd name="connsiteY130" fmla="*/ 856011 h 1170241"/>
                <a:gd name="connsiteX131" fmla="*/ 185642 w 945927"/>
                <a:gd name="connsiteY131" fmla="*/ 856011 h 1170241"/>
                <a:gd name="connsiteX132" fmla="*/ 186690 w 945927"/>
                <a:gd name="connsiteY132" fmla="*/ 856869 h 1170241"/>
                <a:gd name="connsiteX133" fmla="*/ 186690 w 945927"/>
                <a:gd name="connsiteY133" fmla="*/ 856869 h 1170241"/>
                <a:gd name="connsiteX134" fmla="*/ 187737 w 945927"/>
                <a:gd name="connsiteY134" fmla="*/ 857726 h 1170241"/>
                <a:gd name="connsiteX135" fmla="*/ 187737 w 945927"/>
                <a:gd name="connsiteY135" fmla="*/ 857726 h 1170241"/>
                <a:gd name="connsiteX136" fmla="*/ 188786 w 945927"/>
                <a:gd name="connsiteY136" fmla="*/ 858583 h 1170241"/>
                <a:gd name="connsiteX137" fmla="*/ 188786 w 945927"/>
                <a:gd name="connsiteY137" fmla="*/ 858583 h 1170241"/>
                <a:gd name="connsiteX138" fmla="*/ 189929 w 945927"/>
                <a:gd name="connsiteY138" fmla="*/ 859441 h 1170241"/>
                <a:gd name="connsiteX139" fmla="*/ 189929 w 945927"/>
                <a:gd name="connsiteY139" fmla="*/ 859441 h 1170241"/>
                <a:gd name="connsiteX140" fmla="*/ 191071 w 945927"/>
                <a:gd name="connsiteY140" fmla="*/ 860202 h 1170241"/>
                <a:gd name="connsiteX141" fmla="*/ 191071 w 945927"/>
                <a:gd name="connsiteY141" fmla="*/ 860202 h 1170241"/>
                <a:gd name="connsiteX142" fmla="*/ 192214 w 945927"/>
                <a:gd name="connsiteY142" fmla="*/ 860965 h 1170241"/>
                <a:gd name="connsiteX143" fmla="*/ 192214 w 945927"/>
                <a:gd name="connsiteY143" fmla="*/ 860965 h 1170241"/>
                <a:gd name="connsiteX144" fmla="*/ 193357 w 945927"/>
                <a:gd name="connsiteY144" fmla="*/ 861727 h 1170241"/>
                <a:gd name="connsiteX145" fmla="*/ 193357 w 945927"/>
                <a:gd name="connsiteY145" fmla="*/ 861727 h 1170241"/>
                <a:gd name="connsiteX146" fmla="*/ 194596 w 945927"/>
                <a:gd name="connsiteY146" fmla="*/ 862394 h 1170241"/>
                <a:gd name="connsiteX147" fmla="*/ 194596 w 945927"/>
                <a:gd name="connsiteY147" fmla="*/ 862394 h 1170241"/>
                <a:gd name="connsiteX148" fmla="*/ 195834 w 945927"/>
                <a:gd name="connsiteY148" fmla="*/ 863060 h 1170241"/>
                <a:gd name="connsiteX149" fmla="*/ 195834 w 945927"/>
                <a:gd name="connsiteY149" fmla="*/ 863060 h 1170241"/>
                <a:gd name="connsiteX150" fmla="*/ 197072 w 945927"/>
                <a:gd name="connsiteY150" fmla="*/ 863727 h 1170241"/>
                <a:gd name="connsiteX151" fmla="*/ 197072 w 945927"/>
                <a:gd name="connsiteY151" fmla="*/ 863727 h 1170241"/>
                <a:gd name="connsiteX152" fmla="*/ 198311 w 945927"/>
                <a:gd name="connsiteY152" fmla="*/ 864393 h 1170241"/>
                <a:gd name="connsiteX153" fmla="*/ 198311 w 945927"/>
                <a:gd name="connsiteY153" fmla="*/ 864393 h 1170241"/>
                <a:gd name="connsiteX154" fmla="*/ 199549 w 945927"/>
                <a:gd name="connsiteY154" fmla="*/ 864965 h 1170241"/>
                <a:gd name="connsiteX155" fmla="*/ 199549 w 945927"/>
                <a:gd name="connsiteY155" fmla="*/ 864965 h 1170241"/>
                <a:gd name="connsiteX156" fmla="*/ 200787 w 945927"/>
                <a:gd name="connsiteY156" fmla="*/ 865536 h 1170241"/>
                <a:gd name="connsiteX157" fmla="*/ 200787 w 945927"/>
                <a:gd name="connsiteY157" fmla="*/ 865536 h 1170241"/>
                <a:gd name="connsiteX158" fmla="*/ 202120 w 945927"/>
                <a:gd name="connsiteY158" fmla="*/ 866109 h 1170241"/>
                <a:gd name="connsiteX159" fmla="*/ 202120 w 945927"/>
                <a:gd name="connsiteY159" fmla="*/ 866109 h 1170241"/>
                <a:gd name="connsiteX160" fmla="*/ 203454 w 945927"/>
                <a:gd name="connsiteY160" fmla="*/ 866585 h 1170241"/>
                <a:gd name="connsiteX161" fmla="*/ 203454 w 945927"/>
                <a:gd name="connsiteY161" fmla="*/ 866585 h 1170241"/>
                <a:gd name="connsiteX162" fmla="*/ 204788 w 945927"/>
                <a:gd name="connsiteY162" fmla="*/ 867061 h 1170241"/>
                <a:gd name="connsiteX163" fmla="*/ 204788 w 945927"/>
                <a:gd name="connsiteY163" fmla="*/ 867061 h 1170241"/>
                <a:gd name="connsiteX164" fmla="*/ 206121 w 945927"/>
                <a:gd name="connsiteY164" fmla="*/ 867537 h 1170241"/>
                <a:gd name="connsiteX165" fmla="*/ 206121 w 945927"/>
                <a:gd name="connsiteY165" fmla="*/ 867537 h 1170241"/>
                <a:gd name="connsiteX166" fmla="*/ 207454 w 945927"/>
                <a:gd name="connsiteY166" fmla="*/ 867918 h 1170241"/>
                <a:gd name="connsiteX167" fmla="*/ 207454 w 945927"/>
                <a:gd name="connsiteY167" fmla="*/ 867918 h 1170241"/>
                <a:gd name="connsiteX168" fmla="*/ 208788 w 945927"/>
                <a:gd name="connsiteY168" fmla="*/ 868299 h 1170241"/>
                <a:gd name="connsiteX169" fmla="*/ 208788 w 945927"/>
                <a:gd name="connsiteY169" fmla="*/ 868299 h 1170241"/>
                <a:gd name="connsiteX170" fmla="*/ 210121 w 945927"/>
                <a:gd name="connsiteY170" fmla="*/ 868680 h 1170241"/>
                <a:gd name="connsiteX171" fmla="*/ 210121 w 945927"/>
                <a:gd name="connsiteY171" fmla="*/ 868680 h 1170241"/>
                <a:gd name="connsiteX172" fmla="*/ 211550 w 945927"/>
                <a:gd name="connsiteY172" fmla="*/ 868966 h 1170241"/>
                <a:gd name="connsiteX173" fmla="*/ 211550 w 945927"/>
                <a:gd name="connsiteY173" fmla="*/ 868966 h 1170241"/>
                <a:gd name="connsiteX174" fmla="*/ 212979 w 945927"/>
                <a:gd name="connsiteY174" fmla="*/ 869251 h 1170241"/>
                <a:gd name="connsiteX175" fmla="*/ 212979 w 945927"/>
                <a:gd name="connsiteY175" fmla="*/ 869251 h 1170241"/>
                <a:gd name="connsiteX176" fmla="*/ 214408 w 945927"/>
                <a:gd name="connsiteY176" fmla="*/ 869537 h 1170241"/>
                <a:gd name="connsiteX177" fmla="*/ 214408 w 945927"/>
                <a:gd name="connsiteY177" fmla="*/ 869537 h 1170241"/>
                <a:gd name="connsiteX178" fmla="*/ 215836 w 945927"/>
                <a:gd name="connsiteY178" fmla="*/ 869727 h 1170241"/>
                <a:gd name="connsiteX179" fmla="*/ 215836 w 945927"/>
                <a:gd name="connsiteY179" fmla="*/ 869727 h 1170241"/>
                <a:gd name="connsiteX180" fmla="*/ 217265 w 945927"/>
                <a:gd name="connsiteY180" fmla="*/ 869918 h 1170241"/>
                <a:gd name="connsiteX181" fmla="*/ 217265 w 945927"/>
                <a:gd name="connsiteY181" fmla="*/ 869918 h 1170241"/>
                <a:gd name="connsiteX182" fmla="*/ 218694 w 945927"/>
                <a:gd name="connsiteY182" fmla="*/ 870013 h 1170241"/>
                <a:gd name="connsiteX183" fmla="*/ 218694 w 945927"/>
                <a:gd name="connsiteY183" fmla="*/ 870013 h 1170241"/>
                <a:gd name="connsiteX184" fmla="*/ 220123 w 945927"/>
                <a:gd name="connsiteY184" fmla="*/ 870109 h 1170241"/>
                <a:gd name="connsiteX185" fmla="*/ 220123 w 945927"/>
                <a:gd name="connsiteY185" fmla="*/ 870109 h 1170241"/>
                <a:gd name="connsiteX186" fmla="*/ 220599 w 945927"/>
                <a:gd name="connsiteY186" fmla="*/ 870109 h 1170241"/>
                <a:gd name="connsiteX187" fmla="*/ 223742 w 945927"/>
                <a:gd name="connsiteY187" fmla="*/ 870204 h 1170241"/>
                <a:gd name="connsiteX188" fmla="*/ 236505 w 945927"/>
                <a:gd name="connsiteY188" fmla="*/ 870204 h 1170241"/>
                <a:gd name="connsiteX189" fmla="*/ 251270 w 945927"/>
                <a:gd name="connsiteY189" fmla="*/ 870204 h 1170241"/>
                <a:gd name="connsiteX190" fmla="*/ 332232 w 945927"/>
                <a:gd name="connsiteY190" fmla="*/ 951167 h 1170241"/>
                <a:gd name="connsiteX191" fmla="*/ 332232 w 945927"/>
                <a:gd name="connsiteY191" fmla="*/ 1014508 h 1170241"/>
                <a:gd name="connsiteX192" fmla="*/ 332232 w 945927"/>
                <a:gd name="connsiteY192" fmla="*/ 1109472 h 1170241"/>
                <a:gd name="connsiteX193" fmla="*/ 332232 w 945927"/>
                <a:gd name="connsiteY193" fmla="*/ 1112615 h 1170241"/>
                <a:gd name="connsiteX194" fmla="*/ 389858 w 945927"/>
                <a:gd name="connsiteY194" fmla="*/ 1170242 h 1170241"/>
                <a:gd name="connsiteX195" fmla="*/ 564737 w 945927"/>
                <a:gd name="connsiteY195" fmla="*/ 1170242 h 1170241"/>
                <a:gd name="connsiteX196" fmla="*/ 622363 w 945927"/>
                <a:gd name="connsiteY196" fmla="*/ 1112615 h 1170241"/>
                <a:gd name="connsiteX197" fmla="*/ 622363 w 945927"/>
                <a:gd name="connsiteY197" fmla="*/ 1104519 h 1170241"/>
                <a:gd name="connsiteX198" fmla="*/ 624364 w 945927"/>
                <a:gd name="connsiteY198" fmla="*/ 600646 h 1170241"/>
                <a:gd name="connsiteX199" fmla="*/ 572928 w 945927"/>
                <a:gd name="connsiteY199" fmla="*/ 559403 h 1170241"/>
                <a:gd name="connsiteX200" fmla="*/ 529494 w 945927"/>
                <a:gd name="connsiteY200" fmla="*/ 559403 h 1170241"/>
                <a:gd name="connsiteX201" fmla="*/ 471868 w 945927"/>
                <a:gd name="connsiteY201" fmla="*/ 501777 h 1170241"/>
                <a:gd name="connsiteX202" fmla="*/ 471868 w 945927"/>
                <a:gd name="connsiteY202" fmla="*/ 481774 h 1170241"/>
                <a:gd name="connsiteX203" fmla="*/ 529494 w 945927"/>
                <a:gd name="connsiteY203" fmla="*/ 424148 h 1170241"/>
                <a:gd name="connsiteX204" fmla="*/ 888302 w 945927"/>
                <a:gd name="connsiteY204" fmla="*/ 423100 h 1170241"/>
                <a:gd name="connsiteX205" fmla="*/ 945928 w 945927"/>
                <a:gd name="connsiteY205" fmla="*/ 365474 h 1170241"/>
                <a:gd name="connsiteX206" fmla="*/ 945928 w 945927"/>
                <a:gd name="connsiteY206" fmla="*/ 208312 h 1170241"/>
                <a:gd name="connsiteX207" fmla="*/ 945452 w 945927"/>
                <a:gd name="connsiteY207" fmla="*/ 202025 h 1170241"/>
                <a:gd name="connsiteX208" fmla="*/ 945452 w 945927"/>
                <a:gd name="connsiteY208" fmla="*/ 0 h 1170241"/>
                <a:gd name="connsiteX209" fmla="*/ 857726 w 945927"/>
                <a:gd name="connsiteY209" fmla="*/ 0 h 1170241"/>
                <a:gd name="connsiteX210" fmla="*/ 802577 w 945927"/>
                <a:gd name="connsiteY210" fmla="*/ 41053 h 1170241"/>
                <a:gd name="connsiteX211" fmla="*/ 802577 w 945927"/>
                <a:gd name="connsiteY211" fmla="*/ 83058 h 1170241"/>
                <a:gd name="connsiteX212" fmla="*/ 744950 w 945927"/>
                <a:gd name="connsiteY212" fmla="*/ 140684 h 1170241"/>
                <a:gd name="connsiteX213" fmla="*/ 635508 w 945927"/>
                <a:gd name="connsiteY213" fmla="*/ 140684 h 1170241"/>
                <a:gd name="connsiteX214" fmla="*/ 635508 w 945927"/>
                <a:gd name="connsiteY214" fmla="*/ 230505 h 1170241"/>
                <a:gd name="connsiteX215" fmla="*/ 577882 w 945927"/>
                <a:gd name="connsiteY215" fmla="*/ 288131 h 1170241"/>
                <a:gd name="connsiteX216" fmla="*/ 168402 w 945927"/>
                <a:gd name="connsiteY216" fmla="*/ 288131 h 1170241"/>
                <a:gd name="connsiteX217" fmla="*/ 165640 w 945927"/>
                <a:gd name="connsiteY217" fmla="*/ 812483 h 1170241"/>
                <a:gd name="connsiteX218" fmla="*/ 165640 w 945927"/>
                <a:gd name="connsiteY218" fmla="*/ 812483 h 1170241"/>
                <a:gd name="connsiteX219" fmla="*/ 165640 w 945927"/>
                <a:gd name="connsiteY219" fmla="*/ 812483 h 1170241"/>
                <a:gd name="connsiteX220" fmla="*/ 165640 w 945927"/>
                <a:gd name="connsiteY220" fmla="*/ 812483 h 1170241"/>
                <a:gd name="connsiteX221" fmla="*/ 0 w 945927"/>
                <a:gd name="connsiteY221" fmla="*/ 664083 h 1170241"/>
                <a:gd name="connsiteX222" fmla="*/ 0 w 945927"/>
                <a:gd name="connsiteY222" fmla="*/ 664083 h 1170241"/>
                <a:gd name="connsiteX223" fmla="*/ 0 w 945927"/>
                <a:gd name="connsiteY223" fmla="*/ 664083 h 1170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Lst>
              <a:rect l="l" t="t" r="r" b="b"/>
              <a:pathLst>
                <a:path w="945927" h="1170241">
                  <a:moveTo>
                    <a:pt x="168402" y="288131"/>
                  </a:moveTo>
                  <a:lnTo>
                    <a:pt x="168402" y="520827"/>
                  </a:lnTo>
                  <a:cubicBezTo>
                    <a:pt x="168402" y="552450"/>
                    <a:pt x="142494" y="578453"/>
                    <a:pt x="110776" y="578453"/>
                  </a:cubicBezTo>
                  <a:lnTo>
                    <a:pt x="0" y="578453"/>
                  </a:lnTo>
                  <a:lnTo>
                    <a:pt x="0" y="664083"/>
                  </a:lnTo>
                  <a:lnTo>
                    <a:pt x="0" y="665607"/>
                  </a:lnTo>
                  <a:lnTo>
                    <a:pt x="0" y="665607"/>
                  </a:lnTo>
                  <a:lnTo>
                    <a:pt x="95" y="667036"/>
                  </a:lnTo>
                  <a:lnTo>
                    <a:pt x="95" y="667036"/>
                  </a:lnTo>
                  <a:lnTo>
                    <a:pt x="190" y="668465"/>
                  </a:lnTo>
                  <a:lnTo>
                    <a:pt x="190" y="668465"/>
                  </a:lnTo>
                  <a:lnTo>
                    <a:pt x="286" y="669893"/>
                  </a:lnTo>
                  <a:lnTo>
                    <a:pt x="286" y="669893"/>
                  </a:lnTo>
                  <a:lnTo>
                    <a:pt x="476" y="671322"/>
                  </a:lnTo>
                  <a:lnTo>
                    <a:pt x="476" y="671322"/>
                  </a:lnTo>
                  <a:lnTo>
                    <a:pt x="667" y="672751"/>
                  </a:lnTo>
                  <a:lnTo>
                    <a:pt x="667" y="672751"/>
                  </a:lnTo>
                  <a:cubicBezTo>
                    <a:pt x="3619" y="690467"/>
                    <a:pt x="14001" y="705421"/>
                    <a:pt x="29623" y="714375"/>
                  </a:cubicBezTo>
                  <a:lnTo>
                    <a:pt x="30194" y="714661"/>
                  </a:lnTo>
                  <a:lnTo>
                    <a:pt x="30194" y="714661"/>
                  </a:lnTo>
                  <a:lnTo>
                    <a:pt x="31432" y="715328"/>
                  </a:lnTo>
                  <a:lnTo>
                    <a:pt x="31432" y="715328"/>
                  </a:lnTo>
                  <a:lnTo>
                    <a:pt x="32671" y="715994"/>
                  </a:lnTo>
                  <a:lnTo>
                    <a:pt x="32671" y="715994"/>
                  </a:lnTo>
                  <a:lnTo>
                    <a:pt x="33909" y="716566"/>
                  </a:lnTo>
                  <a:lnTo>
                    <a:pt x="33909" y="716566"/>
                  </a:lnTo>
                  <a:cubicBezTo>
                    <a:pt x="34290" y="716756"/>
                    <a:pt x="34766" y="716947"/>
                    <a:pt x="35147" y="717137"/>
                  </a:cubicBezTo>
                  <a:lnTo>
                    <a:pt x="35147" y="717137"/>
                  </a:lnTo>
                  <a:lnTo>
                    <a:pt x="36481" y="717709"/>
                  </a:lnTo>
                  <a:lnTo>
                    <a:pt x="36481" y="717709"/>
                  </a:lnTo>
                  <a:lnTo>
                    <a:pt x="37814" y="718185"/>
                  </a:lnTo>
                  <a:lnTo>
                    <a:pt x="37814" y="718185"/>
                  </a:lnTo>
                  <a:lnTo>
                    <a:pt x="39148" y="718661"/>
                  </a:lnTo>
                  <a:lnTo>
                    <a:pt x="39148" y="718661"/>
                  </a:lnTo>
                  <a:lnTo>
                    <a:pt x="39433" y="718756"/>
                  </a:lnTo>
                  <a:cubicBezTo>
                    <a:pt x="40195" y="718947"/>
                    <a:pt x="40767" y="719233"/>
                    <a:pt x="41529" y="719423"/>
                  </a:cubicBezTo>
                  <a:lnTo>
                    <a:pt x="41815" y="719519"/>
                  </a:lnTo>
                  <a:lnTo>
                    <a:pt x="41815" y="719519"/>
                  </a:lnTo>
                  <a:lnTo>
                    <a:pt x="43148" y="719899"/>
                  </a:lnTo>
                  <a:lnTo>
                    <a:pt x="43148" y="719899"/>
                  </a:lnTo>
                  <a:lnTo>
                    <a:pt x="44482" y="720280"/>
                  </a:lnTo>
                  <a:lnTo>
                    <a:pt x="44482" y="720280"/>
                  </a:lnTo>
                  <a:lnTo>
                    <a:pt x="45910" y="720566"/>
                  </a:lnTo>
                  <a:lnTo>
                    <a:pt x="45910" y="720566"/>
                  </a:lnTo>
                  <a:cubicBezTo>
                    <a:pt x="46387" y="720662"/>
                    <a:pt x="46863" y="720757"/>
                    <a:pt x="47339" y="720852"/>
                  </a:cubicBezTo>
                  <a:lnTo>
                    <a:pt x="47339" y="720852"/>
                  </a:lnTo>
                  <a:lnTo>
                    <a:pt x="47625" y="720852"/>
                  </a:lnTo>
                  <a:cubicBezTo>
                    <a:pt x="48482" y="720947"/>
                    <a:pt x="49149" y="721138"/>
                    <a:pt x="50006" y="721233"/>
                  </a:cubicBezTo>
                  <a:lnTo>
                    <a:pt x="50292" y="721233"/>
                  </a:lnTo>
                  <a:lnTo>
                    <a:pt x="50292" y="721233"/>
                  </a:lnTo>
                  <a:lnTo>
                    <a:pt x="51721" y="721424"/>
                  </a:lnTo>
                  <a:lnTo>
                    <a:pt x="51721" y="721424"/>
                  </a:lnTo>
                  <a:lnTo>
                    <a:pt x="53149" y="721518"/>
                  </a:lnTo>
                  <a:lnTo>
                    <a:pt x="53149" y="721518"/>
                  </a:lnTo>
                  <a:lnTo>
                    <a:pt x="54578" y="721614"/>
                  </a:lnTo>
                  <a:lnTo>
                    <a:pt x="54578" y="721614"/>
                  </a:lnTo>
                  <a:lnTo>
                    <a:pt x="55054" y="721614"/>
                  </a:lnTo>
                  <a:cubicBezTo>
                    <a:pt x="56197" y="721614"/>
                    <a:pt x="57055" y="721709"/>
                    <a:pt x="58198" y="721709"/>
                  </a:cubicBezTo>
                  <a:lnTo>
                    <a:pt x="77629" y="721709"/>
                  </a:lnTo>
                  <a:lnTo>
                    <a:pt x="84582" y="721709"/>
                  </a:lnTo>
                  <a:cubicBezTo>
                    <a:pt x="129159" y="721709"/>
                    <a:pt x="165545" y="758095"/>
                    <a:pt x="165545" y="802672"/>
                  </a:cubicBezTo>
                  <a:lnTo>
                    <a:pt x="165545" y="812483"/>
                  </a:lnTo>
                  <a:lnTo>
                    <a:pt x="165545" y="814006"/>
                  </a:lnTo>
                  <a:lnTo>
                    <a:pt x="165545" y="814006"/>
                  </a:lnTo>
                  <a:lnTo>
                    <a:pt x="165640" y="815435"/>
                  </a:lnTo>
                  <a:lnTo>
                    <a:pt x="165640" y="815435"/>
                  </a:lnTo>
                  <a:lnTo>
                    <a:pt x="165735" y="816864"/>
                  </a:lnTo>
                  <a:lnTo>
                    <a:pt x="165735" y="816864"/>
                  </a:lnTo>
                  <a:lnTo>
                    <a:pt x="165830" y="818293"/>
                  </a:lnTo>
                  <a:lnTo>
                    <a:pt x="165830" y="818293"/>
                  </a:lnTo>
                  <a:lnTo>
                    <a:pt x="166021" y="819721"/>
                  </a:lnTo>
                  <a:lnTo>
                    <a:pt x="166021" y="819721"/>
                  </a:lnTo>
                  <a:lnTo>
                    <a:pt x="166211" y="821150"/>
                  </a:lnTo>
                  <a:lnTo>
                    <a:pt x="166211" y="821150"/>
                  </a:lnTo>
                  <a:lnTo>
                    <a:pt x="166497" y="822579"/>
                  </a:lnTo>
                  <a:lnTo>
                    <a:pt x="166497" y="822579"/>
                  </a:lnTo>
                  <a:cubicBezTo>
                    <a:pt x="166592" y="823055"/>
                    <a:pt x="166688" y="823531"/>
                    <a:pt x="166783" y="824008"/>
                  </a:cubicBezTo>
                  <a:lnTo>
                    <a:pt x="166783" y="824008"/>
                  </a:lnTo>
                  <a:lnTo>
                    <a:pt x="167068" y="825437"/>
                  </a:lnTo>
                  <a:lnTo>
                    <a:pt x="167068" y="825437"/>
                  </a:lnTo>
                  <a:lnTo>
                    <a:pt x="167449" y="826865"/>
                  </a:lnTo>
                  <a:lnTo>
                    <a:pt x="167449" y="826865"/>
                  </a:lnTo>
                  <a:lnTo>
                    <a:pt x="167830" y="828199"/>
                  </a:lnTo>
                  <a:lnTo>
                    <a:pt x="167830" y="828199"/>
                  </a:lnTo>
                  <a:lnTo>
                    <a:pt x="168211" y="829532"/>
                  </a:lnTo>
                  <a:lnTo>
                    <a:pt x="168211" y="829532"/>
                  </a:lnTo>
                  <a:lnTo>
                    <a:pt x="168687" y="830866"/>
                  </a:lnTo>
                  <a:lnTo>
                    <a:pt x="168687" y="830866"/>
                  </a:lnTo>
                  <a:lnTo>
                    <a:pt x="169164" y="832199"/>
                  </a:lnTo>
                  <a:lnTo>
                    <a:pt x="169164" y="832199"/>
                  </a:lnTo>
                  <a:lnTo>
                    <a:pt x="169640" y="833533"/>
                  </a:lnTo>
                  <a:lnTo>
                    <a:pt x="169640" y="833533"/>
                  </a:lnTo>
                  <a:lnTo>
                    <a:pt x="170212" y="834866"/>
                  </a:lnTo>
                  <a:lnTo>
                    <a:pt x="170212" y="834866"/>
                  </a:lnTo>
                  <a:lnTo>
                    <a:pt x="170783" y="836105"/>
                  </a:lnTo>
                  <a:lnTo>
                    <a:pt x="170783" y="836105"/>
                  </a:lnTo>
                  <a:lnTo>
                    <a:pt x="171355" y="837343"/>
                  </a:lnTo>
                  <a:lnTo>
                    <a:pt x="171355" y="837343"/>
                  </a:lnTo>
                  <a:lnTo>
                    <a:pt x="172021" y="838581"/>
                  </a:lnTo>
                  <a:lnTo>
                    <a:pt x="172021" y="838581"/>
                  </a:lnTo>
                  <a:cubicBezTo>
                    <a:pt x="172212" y="838962"/>
                    <a:pt x="172402" y="839438"/>
                    <a:pt x="172688" y="839819"/>
                  </a:cubicBezTo>
                  <a:lnTo>
                    <a:pt x="172688" y="839819"/>
                  </a:lnTo>
                  <a:lnTo>
                    <a:pt x="173355" y="841058"/>
                  </a:lnTo>
                  <a:lnTo>
                    <a:pt x="173355" y="841058"/>
                  </a:lnTo>
                  <a:cubicBezTo>
                    <a:pt x="173545" y="841438"/>
                    <a:pt x="173831" y="841819"/>
                    <a:pt x="174021" y="842296"/>
                  </a:cubicBezTo>
                  <a:lnTo>
                    <a:pt x="174021" y="842296"/>
                  </a:lnTo>
                  <a:lnTo>
                    <a:pt x="174784" y="843439"/>
                  </a:lnTo>
                  <a:lnTo>
                    <a:pt x="174784" y="843439"/>
                  </a:lnTo>
                  <a:lnTo>
                    <a:pt x="175546" y="844582"/>
                  </a:lnTo>
                  <a:lnTo>
                    <a:pt x="175546" y="844582"/>
                  </a:lnTo>
                  <a:lnTo>
                    <a:pt x="176308" y="845725"/>
                  </a:lnTo>
                  <a:lnTo>
                    <a:pt x="176308" y="845725"/>
                  </a:lnTo>
                  <a:lnTo>
                    <a:pt x="177165" y="846868"/>
                  </a:lnTo>
                  <a:lnTo>
                    <a:pt x="177165" y="846868"/>
                  </a:lnTo>
                  <a:lnTo>
                    <a:pt x="178022" y="848011"/>
                  </a:lnTo>
                  <a:lnTo>
                    <a:pt x="178022" y="848011"/>
                  </a:lnTo>
                  <a:cubicBezTo>
                    <a:pt x="178308" y="848392"/>
                    <a:pt x="178594" y="848773"/>
                    <a:pt x="178879" y="849058"/>
                  </a:cubicBezTo>
                  <a:lnTo>
                    <a:pt x="178879" y="849058"/>
                  </a:lnTo>
                  <a:lnTo>
                    <a:pt x="179737" y="850106"/>
                  </a:lnTo>
                  <a:lnTo>
                    <a:pt x="179737" y="850106"/>
                  </a:lnTo>
                  <a:lnTo>
                    <a:pt x="180689" y="851154"/>
                  </a:lnTo>
                  <a:lnTo>
                    <a:pt x="180689" y="851154"/>
                  </a:lnTo>
                  <a:lnTo>
                    <a:pt x="181642" y="852202"/>
                  </a:lnTo>
                  <a:lnTo>
                    <a:pt x="181642" y="852202"/>
                  </a:lnTo>
                  <a:lnTo>
                    <a:pt x="182594" y="853154"/>
                  </a:lnTo>
                  <a:lnTo>
                    <a:pt x="182594" y="853154"/>
                  </a:lnTo>
                  <a:lnTo>
                    <a:pt x="183546" y="854107"/>
                  </a:lnTo>
                  <a:lnTo>
                    <a:pt x="183546" y="854107"/>
                  </a:lnTo>
                  <a:lnTo>
                    <a:pt x="184595" y="855059"/>
                  </a:lnTo>
                  <a:lnTo>
                    <a:pt x="184595" y="855059"/>
                  </a:lnTo>
                  <a:lnTo>
                    <a:pt x="185642" y="856011"/>
                  </a:lnTo>
                  <a:lnTo>
                    <a:pt x="185642" y="856011"/>
                  </a:lnTo>
                  <a:lnTo>
                    <a:pt x="186690" y="856869"/>
                  </a:lnTo>
                  <a:lnTo>
                    <a:pt x="186690" y="856869"/>
                  </a:lnTo>
                  <a:cubicBezTo>
                    <a:pt x="187071" y="857155"/>
                    <a:pt x="187452" y="857440"/>
                    <a:pt x="187737" y="857726"/>
                  </a:cubicBezTo>
                  <a:lnTo>
                    <a:pt x="187737" y="857726"/>
                  </a:lnTo>
                  <a:cubicBezTo>
                    <a:pt x="188119" y="858012"/>
                    <a:pt x="188500" y="858298"/>
                    <a:pt x="188786" y="858583"/>
                  </a:cubicBezTo>
                  <a:lnTo>
                    <a:pt x="188786" y="858583"/>
                  </a:lnTo>
                  <a:lnTo>
                    <a:pt x="189929" y="859441"/>
                  </a:lnTo>
                  <a:lnTo>
                    <a:pt x="189929" y="859441"/>
                  </a:lnTo>
                  <a:lnTo>
                    <a:pt x="191071" y="860202"/>
                  </a:lnTo>
                  <a:lnTo>
                    <a:pt x="191071" y="860202"/>
                  </a:lnTo>
                  <a:lnTo>
                    <a:pt x="192214" y="860965"/>
                  </a:lnTo>
                  <a:lnTo>
                    <a:pt x="192214" y="860965"/>
                  </a:lnTo>
                  <a:lnTo>
                    <a:pt x="193357" y="861727"/>
                  </a:lnTo>
                  <a:lnTo>
                    <a:pt x="193357" y="861727"/>
                  </a:lnTo>
                  <a:lnTo>
                    <a:pt x="194596" y="862394"/>
                  </a:lnTo>
                  <a:lnTo>
                    <a:pt x="194596" y="862394"/>
                  </a:lnTo>
                  <a:lnTo>
                    <a:pt x="195834" y="863060"/>
                  </a:lnTo>
                  <a:lnTo>
                    <a:pt x="195834" y="863060"/>
                  </a:lnTo>
                  <a:lnTo>
                    <a:pt x="197072" y="863727"/>
                  </a:lnTo>
                  <a:lnTo>
                    <a:pt x="197072" y="863727"/>
                  </a:lnTo>
                  <a:lnTo>
                    <a:pt x="198311" y="864393"/>
                  </a:lnTo>
                  <a:lnTo>
                    <a:pt x="198311" y="864393"/>
                  </a:lnTo>
                  <a:lnTo>
                    <a:pt x="199549" y="864965"/>
                  </a:lnTo>
                  <a:lnTo>
                    <a:pt x="199549" y="864965"/>
                  </a:lnTo>
                  <a:cubicBezTo>
                    <a:pt x="199930" y="865156"/>
                    <a:pt x="200406" y="865346"/>
                    <a:pt x="200787" y="865536"/>
                  </a:cubicBezTo>
                  <a:lnTo>
                    <a:pt x="200787" y="865536"/>
                  </a:lnTo>
                  <a:lnTo>
                    <a:pt x="202120" y="866109"/>
                  </a:lnTo>
                  <a:lnTo>
                    <a:pt x="202120" y="866109"/>
                  </a:lnTo>
                  <a:lnTo>
                    <a:pt x="203454" y="866585"/>
                  </a:lnTo>
                  <a:lnTo>
                    <a:pt x="203454" y="866585"/>
                  </a:lnTo>
                  <a:lnTo>
                    <a:pt x="204788" y="867061"/>
                  </a:lnTo>
                  <a:lnTo>
                    <a:pt x="204788" y="867061"/>
                  </a:lnTo>
                  <a:lnTo>
                    <a:pt x="206121" y="867537"/>
                  </a:lnTo>
                  <a:lnTo>
                    <a:pt x="206121" y="867537"/>
                  </a:lnTo>
                  <a:lnTo>
                    <a:pt x="207454" y="867918"/>
                  </a:lnTo>
                  <a:lnTo>
                    <a:pt x="207454" y="867918"/>
                  </a:lnTo>
                  <a:lnTo>
                    <a:pt x="208788" y="868299"/>
                  </a:lnTo>
                  <a:lnTo>
                    <a:pt x="208788" y="868299"/>
                  </a:lnTo>
                  <a:lnTo>
                    <a:pt x="210121" y="868680"/>
                  </a:lnTo>
                  <a:lnTo>
                    <a:pt x="210121" y="868680"/>
                  </a:lnTo>
                  <a:lnTo>
                    <a:pt x="211550" y="868966"/>
                  </a:lnTo>
                  <a:lnTo>
                    <a:pt x="211550" y="868966"/>
                  </a:lnTo>
                  <a:cubicBezTo>
                    <a:pt x="212027" y="869061"/>
                    <a:pt x="212503" y="869156"/>
                    <a:pt x="212979" y="869251"/>
                  </a:cubicBezTo>
                  <a:lnTo>
                    <a:pt x="212979" y="869251"/>
                  </a:lnTo>
                  <a:lnTo>
                    <a:pt x="214408" y="869537"/>
                  </a:lnTo>
                  <a:lnTo>
                    <a:pt x="214408" y="869537"/>
                  </a:lnTo>
                  <a:lnTo>
                    <a:pt x="215836" y="869727"/>
                  </a:lnTo>
                  <a:lnTo>
                    <a:pt x="215836" y="869727"/>
                  </a:lnTo>
                  <a:lnTo>
                    <a:pt x="217265" y="869918"/>
                  </a:lnTo>
                  <a:lnTo>
                    <a:pt x="217265" y="869918"/>
                  </a:lnTo>
                  <a:lnTo>
                    <a:pt x="218694" y="870013"/>
                  </a:lnTo>
                  <a:lnTo>
                    <a:pt x="218694" y="870013"/>
                  </a:lnTo>
                  <a:lnTo>
                    <a:pt x="220123" y="870109"/>
                  </a:lnTo>
                  <a:lnTo>
                    <a:pt x="220123" y="870109"/>
                  </a:lnTo>
                  <a:lnTo>
                    <a:pt x="220599" y="870109"/>
                  </a:lnTo>
                  <a:cubicBezTo>
                    <a:pt x="221646" y="870109"/>
                    <a:pt x="222599" y="870204"/>
                    <a:pt x="223742" y="870204"/>
                  </a:cubicBezTo>
                  <a:lnTo>
                    <a:pt x="236505" y="870204"/>
                  </a:lnTo>
                  <a:lnTo>
                    <a:pt x="251270" y="870204"/>
                  </a:lnTo>
                  <a:cubicBezTo>
                    <a:pt x="295846" y="870204"/>
                    <a:pt x="332232" y="906590"/>
                    <a:pt x="332232" y="951167"/>
                  </a:cubicBezTo>
                  <a:lnTo>
                    <a:pt x="332232" y="1014508"/>
                  </a:lnTo>
                  <a:lnTo>
                    <a:pt x="332232" y="1109472"/>
                  </a:lnTo>
                  <a:lnTo>
                    <a:pt x="332232" y="1112615"/>
                  </a:lnTo>
                  <a:cubicBezTo>
                    <a:pt x="332232" y="1144238"/>
                    <a:pt x="358140" y="1170242"/>
                    <a:pt x="389858" y="1170242"/>
                  </a:cubicBezTo>
                  <a:lnTo>
                    <a:pt x="564737" y="1170242"/>
                  </a:lnTo>
                  <a:cubicBezTo>
                    <a:pt x="596455" y="1170242"/>
                    <a:pt x="622363" y="1144333"/>
                    <a:pt x="622363" y="1112615"/>
                  </a:cubicBezTo>
                  <a:lnTo>
                    <a:pt x="622363" y="1104519"/>
                  </a:lnTo>
                  <a:lnTo>
                    <a:pt x="624364" y="600646"/>
                  </a:lnTo>
                  <a:cubicBezTo>
                    <a:pt x="623983" y="579501"/>
                    <a:pt x="613696" y="559403"/>
                    <a:pt x="572928" y="559403"/>
                  </a:cubicBezTo>
                  <a:lnTo>
                    <a:pt x="529494" y="559403"/>
                  </a:lnTo>
                  <a:cubicBezTo>
                    <a:pt x="497777" y="559403"/>
                    <a:pt x="471868" y="533495"/>
                    <a:pt x="471868" y="501777"/>
                  </a:cubicBezTo>
                  <a:lnTo>
                    <a:pt x="471868" y="481774"/>
                  </a:lnTo>
                  <a:cubicBezTo>
                    <a:pt x="471868" y="450056"/>
                    <a:pt x="497777" y="424148"/>
                    <a:pt x="529494" y="424148"/>
                  </a:cubicBezTo>
                  <a:cubicBezTo>
                    <a:pt x="649034" y="424148"/>
                    <a:pt x="767810" y="423100"/>
                    <a:pt x="888302" y="423100"/>
                  </a:cubicBezTo>
                  <a:cubicBezTo>
                    <a:pt x="920019" y="423100"/>
                    <a:pt x="945928" y="397192"/>
                    <a:pt x="945928" y="365474"/>
                  </a:cubicBezTo>
                  <a:lnTo>
                    <a:pt x="945928" y="208312"/>
                  </a:lnTo>
                  <a:cubicBezTo>
                    <a:pt x="945928" y="205359"/>
                    <a:pt x="945928" y="202501"/>
                    <a:pt x="945452" y="202025"/>
                  </a:cubicBezTo>
                  <a:lnTo>
                    <a:pt x="945452" y="0"/>
                  </a:lnTo>
                  <a:lnTo>
                    <a:pt x="857726" y="0"/>
                  </a:lnTo>
                  <a:cubicBezTo>
                    <a:pt x="831818" y="0"/>
                    <a:pt x="809720" y="17431"/>
                    <a:pt x="802577" y="41053"/>
                  </a:cubicBezTo>
                  <a:lnTo>
                    <a:pt x="802577" y="83058"/>
                  </a:lnTo>
                  <a:cubicBezTo>
                    <a:pt x="802577" y="114681"/>
                    <a:pt x="776668" y="140684"/>
                    <a:pt x="744950" y="140684"/>
                  </a:cubicBezTo>
                  <a:lnTo>
                    <a:pt x="635508" y="140684"/>
                  </a:lnTo>
                  <a:lnTo>
                    <a:pt x="635508" y="230505"/>
                  </a:lnTo>
                  <a:cubicBezTo>
                    <a:pt x="635508" y="262128"/>
                    <a:pt x="609600" y="288131"/>
                    <a:pt x="577882" y="288131"/>
                  </a:cubicBezTo>
                  <a:lnTo>
                    <a:pt x="168402" y="288131"/>
                  </a:lnTo>
                  <a:close/>
                  <a:moveTo>
                    <a:pt x="165640" y="812483"/>
                  </a:moveTo>
                  <a:lnTo>
                    <a:pt x="165640" y="812483"/>
                  </a:lnTo>
                  <a:lnTo>
                    <a:pt x="165640" y="812483"/>
                  </a:lnTo>
                  <a:lnTo>
                    <a:pt x="165640" y="812483"/>
                  </a:lnTo>
                  <a:close/>
                  <a:moveTo>
                    <a:pt x="0" y="664083"/>
                  </a:moveTo>
                  <a:lnTo>
                    <a:pt x="0" y="664083"/>
                  </a:lnTo>
                  <a:lnTo>
                    <a:pt x="0" y="664083"/>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81" name="Freeform: Shape 80">
              <a:extLst>
                <a:ext uri="{FF2B5EF4-FFF2-40B4-BE49-F238E27FC236}">
                  <a16:creationId xmlns:a16="http://schemas.microsoft.com/office/drawing/2014/main" id="{D93ACE0C-6B09-44F0-AD15-34097101AB81}"/>
                </a:ext>
              </a:extLst>
            </p:cNvPr>
            <p:cNvSpPr/>
            <p:nvPr/>
          </p:nvSpPr>
          <p:spPr>
            <a:xfrm>
              <a:off x="5763689" y="4552457"/>
              <a:ext cx="678846" cy="1020508"/>
            </a:xfrm>
            <a:custGeom>
              <a:avLst/>
              <a:gdLst>
                <a:gd name="connsiteX0" fmla="*/ 374332 w 678846"/>
                <a:gd name="connsiteY0" fmla="*/ 1020509 h 1020508"/>
                <a:gd name="connsiteX1" fmla="*/ 678847 w 678846"/>
                <a:gd name="connsiteY1" fmla="*/ 1020509 h 1020508"/>
                <a:gd name="connsiteX2" fmla="*/ 678847 w 678846"/>
                <a:gd name="connsiteY2" fmla="*/ 0 h 1020508"/>
                <a:gd name="connsiteX3" fmla="*/ 544925 w 678846"/>
                <a:gd name="connsiteY3" fmla="*/ 0 h 1020508"/>
                <a:gd name="connsiteX4" fmla="*/ 474916 w 678846"/>
                <a:gd name="connsiteY4" fmla="*/ 70009 h 1020508"/>
                <a:gd name="connsiteX5" fmla="*/ 474916 w 678846"/>
                <a:gd name="connsiteY5" fmla="*/ 153258 h 1020508"/>
                <a:gd name="connsiteX6" fmla="*/ 234410 w 678846"/>
                <a:gd name="connsiteY6" fmla="*/ 153258 h 1020508"/>
                <a:gd name="connsiteX7" fmla="*/ 164402 w 678846"/>
                <a:gd name="connsiteY7" fmla="*/ 223266 h 1020508"/>
                <a:gd name="connsiteX8" fmla="*/ 164402 w 678846"/>
                <a:gd name="connsiteY8" fmla="*/ 284893 h 1020508"/>
                <a:gd name="connsiteX9" fmla="*/ 70009 w 678846"/>
                <a:gd name="connsiteY9" fmla="*/ 284893 h 1020508"/>
                <a:gd name="connsiteX10" fmla="*/ 0 w 678846"/>
                <a:gd name="connsiteY10" fmla="*/ 354902 h 1020508"/>
                <a:gd name="connsiteX11" fmla="*/ 0 w 678846"/>
                <a:gd name="connsiteY11" fmla="*/ 662845 h 1020508"/>
                <a:gd name="connsiteX12" fmla="*/ 70009 w 678846"/>
                <a:gd name="connsiteY12" fmla="*/ 732854 h 1020508"/>
                <a:gd name="connsiteX13" fmla="*/ 122682 w 678846"/>
                <a:gd name="connsiteY13" fmla="*/ 732854 h 1020508"/>
                <a:gd name="connsiteX14" fmla="*/ 164402 w 678846"/>
                <a:gd name="connsiteY14" fmla="*/ 777145 h 1020508"/>
                <a:gd name="connsiteX15" fmla="*/ 164402 w 678846"/>
                <a:gd name="connsiteY15" fmla="*/ 806292 h 1020508"/>
                <a:gd name="connsiteX16" fmla="*/ 234410 w 678846"/>
                <a:gd name="connsiteY16" fmla="*/ 876300 h 1020508"/>
                <a:gd name="connsiteX17" fmla="*/ 316706 w 678846"/>
                <a:gd name="connsiteY17" fmla="*/ 876300 h 1020508"/>
                <a:gd name="connsiteX18" fmla="*/ 316706 w 678846"/>
                <a:gd name="connsiteY18" fmla="*/ 962692 h 1020508"/>
                <a:gd name="connsiteX19" fmla="*/ 374332 w 678846"/>
                <a:gd name="connsiteY19" fmla="*/ 1020509 h 1020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78846" h="1020508">
                  <a:moveTo>
                    <a:pt x="374332" y="1020509"/>
                  </a:moveTo>
                  <a:lnTo>
                    <a:pt x="678847" y="1020509"/>
                  </a:lnTo>
                  <a:lnTo>
                    <a:pt x="678847" y="0"/>
                  </a:lnTo>
                  <a:lnTo>
                    <a:pt x="544925" y="0"/>
                  </a:lnTo>
                  <a:cubicBezTo>
                    <a:pt x="506444" y="0"/>
                    <a:pt x="474916" y="31528"/>
                    <a:pt x="474916" y="70009"/>
                  </a:cubicBezTo>
                  <a:lnTo>
                    <a:pt x="474916" y="153258"/>
                  </a:lnTo>
                  <a:lnTo>
                    <a:pt x="234410" y="153258"/>
                  </a:lnTo>
                  <a:cubicBezTo>
                    <a:pt x="195929" y="153258"/>
                    <a:pt x="164402" y="184785"/>
                    <a:pt x="164402" y="223266"/>
                  </a:cubicBezTo>
                  <a:lnTo>
                    <a:pt x="164402" y="284893"/>
                  </a:lnTo>
                  <a:lnTo>
                    <a:pt x="70009" y="284893"/>
                  </a:lnTo>
                  <a:cubicBezTo>
                    <a:pt x="31528" y="284893"/>
                    <a:pt x="0" y="316421"/>
                    <a:pt x="0" y="354902"/>
                  </a:cubicBezTo>
                  <a:lnTo>
                    <a:pt x="0" y="662845"/>
                  </a:lnTo>
                  <a:cubicBezTo>
                    <a:pt x="0" y="701326"/>
                    <a:pt x="31528" y="732854"/>
                    <a:pt x="70009" y="732854"/>
                  </a:cubicBezTo>
                  <a:lnTo>
                    <a:pt x="122682" y="732854"/>
                  </a:lnTo>
                  <a:cubicBezTo>
                    <a:pt x="149066" y="734854"/>
                    <a:pt x="165545" y="754475"/>
                    <a:pt x="164402" y="777145"/>
                  </a:cubicBezTo>
                  <a:lnTo>
                    <a:pt x="164402" y="806292"/>
                  </a:lnTo>
                  <a:cubicBezTo>
                    <a:pt x="164402" y="844772"/>
                    <a:pt x="195929" y="876300"/>
                    <a:pt x="234410" y="876300"/>
                  </a:cubicBezTo>
                  <a:lnTo>
                    <a:pt x="316706" y="876300"/>
                  </a:lnTo>
                  <a:lnTo>
                    <a:pt x="316706" y="962692"/>
                  </a:lnTo>
                  <a:cubicBezTo>
                    <a:pt x="316706" y="994600"/>
                    <a:pt x="342615" y="1020509"/>
                    <a:pt x="374332" y="1020509"/>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84" name="Freeform: Shape 83">
              <a:extLst>
                <a:ext uri="{FF2B5EF4-FFF2-40B4-BE49-F238E27FC236}">
                  <a16:creationId xmlns:a16="http://schemas.microsoft.com/office/drawing/2014/main" id="{833D8E77-1AE0-4541-A955-00616DFA3AE6}"/>
                </a:ext>
              </a:extLst>
            </p:cNvPr>
            <p:cNvSpPr/>
            <p:nvPr/>
          </p:nvSpPr>
          <p:spPr>
            <a:xfrm>
              <a:off x="5282867" y="4139834"/>
              <a:ext cx="864774" cy="563117"/>
            </a:xfrm>
            <a:custGeom>
              <a:avLst/>
              <a:gdLst>
                <a:gd name="connsiteX0" fmla="*/ 0 w 864774"/>
                <a:gd name="connsiteY0" fmla="*/ 208979 h 563117"/>
                <a:gd name="connsiteX1" fmla="*/ 0 w 864774"/>
                <a:gd name="connsiteY1" fmla="*/ 563118 h 563117"/>
                <a:gd name="connsiteX2" fmla="*/ 101251 w 864774"/>
                <a:gd name="connsiteY2" fmla="*/ 563118 h 563117"/>
                <a:gd name="connsiteX3" fmla="*/ 158877 w 864774"/>
                <a:gd name="connsiteY3" fmla="*/ 505492 h 563117"/>
                <a:gd name="connsiteX4" fmla="*/ 158877 w 864774"/>
                <a:gd name="connsiteY4" fmla="*/ 415671 h 563117"/>
                <a:gd name="connsiteX5" fmla="*/ 268319 w 864774"/>
                <a:gd name="connsiteY5" fmla="*/ 415671 h 563117"/>
                <a:gd name="connsiteX6" fmla="*/ 325945 w 864774"/>
                <a:gd name="connsiteY6" fmla="*/ 358045 h 563117"/>
                <a:gd name="connsiteX7" fmla="*/ 325945 w 864774"/>
                <a:gd name="connsiteY7" fmla="*/ 321564 h 563117"/>
                <a:gd name="connsiteX8" fmla="*/ 381095 w 864774"/>
                <a:gd name="connsiteY8" fmla="*/ 280511 h 563117"/>
                <a:gd name="connsiteX9" fmla="*/ 864775 w 864774"/>
                <a:gd name="connsiteY9" fmla="*/ 280416 h 563117"/>
                <a:gd name="connsiteX10" fmla="*/ 864775 w 864774"/>
                <a:gd name="connsiteY10" fmla="*/ 278416 h 563117"/>
                <a:gd name="connsiteX11" fmla="*/ 856679 w 864774"/>
                <a:gd name="connsiteY11" fmla="*/ 278416 h 563117"/>
                <a:gd name="connsiteX12" fmla="*/ 799052 w 864774"/>
                <a:gd name="connsiteY12" fmla="*/ 220789 h 563117"/>
                <a:gd name="connsiteX13" fmla="*/ 799052 w 864774"/>
                <a:gd name="connsiteY13" fmla="*/ 1143 h 563117"/>
                <a:gd name="connsiteX14" fmla="*/ 786575 w 864774"/>
                <a:gd name="connsiteY14" fmla="*/ 0 h 563117"/>
                <a:gd name="connsiteX15" fmla="*/ 453580 w 864774"/>
                <a:gd name="connsiteY15" fmla="*/ 0 h 563117"/>
                <a:gd name="connsiteX16" fmla="*/ 404050 w 864774"/>
                <a:gd name="connsiteY16" fmla="*/ 0 h 563117"/>
                <a:gd name="connsiteX17" fmla="*/ 288703 w 864774"/>
                <a:gd name="connsiteY17" fmla="*/ 0 h 563117"/>
                <a:gd name="connsiteX18" fmla="*/ 218884 w 864774"/>
                <a:gd name="connsiteY18" fmla="*/ 64389 h 563117"/>
                <a:gd name="connsiteX19" fmla="*/ 138113 w 864774"/>
                <a:gd name="connsiteY19" fmla="*/ 138874 h 563117"/>
                <a:gd name="connsiteX20" fmla="*/ 69913 w 864774"/>
                <a:gd name="connsiteY20" fmla="*/ 138874 h 563117"/>
                <a:gd name="connsiteX21" fmla="*/ 0 w 864774"/>
                <a:gd name="connsiteY21" fmla="*/ 208979 h 56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4774" h="563117">
                  <a:moveTo>
                    <a:pt x="0" y="208979"/>
                  </a:moveTo>
                  <a:lnTo>
                    <a:pt x="0" y="563118"/>
                  </a:lnTo>
                  <a:lnTo>
                    <a:pt x="101251" y="563118"/>
                  </a:lnTo>
                  <a:cubicBezTo>
                    <a:pt x="132969" y="563118"/>
                    <a:pt x="158877" y="537210"/>
                    <a:pt x="158877" y="505492"/>
                  </a:cubicBezTo>
                  <a:lnTo>
                    <a:pt x="158877" y="415671"/>
                  </a:lnTo>
                  <a:lnTo>
                    <a:pt x="268319" y="415671"/>
                  </a:lnTo>
                  <a:cubicBezTo>
                    <a:pt x="300038" y="415671"/>
                    <a:pt x="325945" y="389763"/>
                    <a:pt x="325945" y="358045"/>
                  </a:cubicBezTo>
                  <a:lnTo>
                    <a:pt x="325945" y="321564"/>
                  </a:lnTo>
                  <a:cubicBezTo>
                    <a:pt x="333089" y="297847"/>
                    <a:pt x="355187" y="280511"/>
                    <a:pt x="381095" y="280511"/>
                  </a:cubicBezTo>
                  <a:cubicBezTo>
                    <a:pt x="546449" y="280511"/>
                    <a:pt x="390430" y="280416"/>
                    <a:pt x="864775" y="280416"/>
                  </a:cubicBezTo>
                  <a:lnTo>
                    <a:pt x="864775" y="278416"/>
                  </a:lnTo>
                  <a:lnTo>
                    <a:pt x="856679" y="278416"/>
                  </a:lnTo>
                  <a:cubicBezTo>
                    <a:pt x="825055" y="278416"/>
                    <a:pt x="799052" y="252508"/>
                    <a:pt x="799052" y="220789"/>
                  </a:cubicBezTo>
                  <a:lnTo>
                    <a:pt x="799052" y="1143"/>
                  </a:lnTo>
                  <a:cubicBezTo>
                    <a:pt x="795052" y="381"/>
                    <a:pt x="790860" y="0"/>
                    <a:pt x="786575" y="0"/>
                  </a:cubicBezTo>
                  <a:lnTo>
                    <a:pt x="453580" y="0"/>
                  </a:lnTo>
                  <a:lnTo>
                    <a:pt x="404050" y="0"/>
                  </a:lnTo>
                  <a:lnTo>
                    <a:pt x="288703" y="0"/>
                  </a:lnTo>
                  <a:cubicBezTo>
                    <a:pt x="252126" y="0"/>
                    <a:pt x="221742" y="28480"/>
                    <a:pt x="218884" y="64389"/>
                  </a:cubicBezTo>
                  <a:cubicBezTo>
                    <a:pt x="215551" y="106585"/>
                    <a:pt x="180499" y="138874"/>
                    <a:pt x="138113" y="138874"/>
                  </a:cubicBezTo>
                  <a:lnTo>
                    <a:pt x="69913" y="138874"/>
                  </a:lnTo>
                  <a:cubicBezTo>
                    <a:pt x="31528" y="138970"/>
                    <a:pt x="0" y="170497"/>
                    <a:pt x="0" y="208979"/>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85" name="Freeform: Shape 84">
              <a:extLst>
                <a:ext uri="{FF2B5EF4-FFF2-40B4-BE49-F238E27FC236}">
                  <a16:creationId xmlns:a16="http://schemas.microsoft.com/office/drawing/2014/main" id="{A47A71D2-E59B-41BC-83F1-F79CA1774FBB}"/>
                </a:ext>
              </a:extLst>
            </p:cNvPr>
            <p:cNvSpPr/>
            <p:nvPr/>
          </p:nvSpPr>
          <p:spPr>
            <a:xfrm>
              <a:off x="4017848" y="3391550"/>
              <a:ext cx="1149861" cy="437387"/>
            </a:xfrm>
            <a:custGeom>
              <a:avLst/>
              <a:gdLst>
                <a:gd name="connsiteX0" fmla="*/ 16292 w 1149861"/>
                <a:gd name="connsiteY0" fmla="*/ 437388 h 437387"/>
                <a:gd name="connsiteX1" fmla="*/ 927834 w 1149861"/>
                <a:gd name="connsiteY1" fmla="*/ 437388 h 437387"/>
                <a:gd name="connsiteX2" fmla="*/ 985460 w 1149861"/>
                <a:gd name="connsiteY2" fmla="*/ 379762 h 437387"/>
                <a:gd name="connsiteX3" fmla="*/ 985460 w 1149861"/>
                <a:gd name="connsiteY3" fmla="*/ 216217 h 437387"/>
                <a:gd name="connsiteX4" fmla="*/ 1066423 w 1149861"/>
                <a:gd name="connsiteY4" fmla="*/ 135255 h 437387"/>
                <a:gd name="connsiteX5" fmla="*/ 1092236 w 1149861"/>
                <a:gd name="connsiteY5" fmla="*/ 135255 h 437387"/>
                <a:gd name="connsiteX6" fmla="*/ 1149862 w 1149861"/>
                <a:gd name="connsiteY6" fmla="*/ 77629 h 437387"/>
                <a:gd name="connsiteX7" fmla="*/ 1149862 w 1149861"/>
                <a:gd name="connsiteY7" fmla="*/ 57626 h 437387"/>
                <a:gd name="connsiteX8" fmla="*/ 1092236 w 1149861"/>
                <a:gd name="connsiteY8" fmla="*/ 0 h 437387"/>
                <a:gd name="connsiteX9" fmla="*/ 927834 w 1149861"/>
                <a:gd name="connsiteY9" fmla="*/ 0 h 437387"/>
                <a:gd name="connsiteX10" fmla="*/ 698662 w 1149861"/>
                <a:gd name="connsiteY10" fmla="*/ 0 h 437387"/>
                <a:gd name="connsiteX11" fmla="*/ 641322 w 1149861"/>
                <a:gd name="connsiteY11" fmla="*/ 71056 h 437387"/>
                <a:gd name="connsiteX12" fmla="*/ 571504 w 1149861"/>
                <a:gd name="connsiteY12" fmla="*/ 135446 h 437387"/>
                <a:gd name="connsiteX13" fmla="*/ 456156 w 1149861"/>
                <a:gd name="connsiteY13" fmla="*/ 135446 h 437387"/>
                <a:gd name="connsiteX14" fmla="*/ 406626 w 1149861"/>
                <a:gd name="connsiteY14" fmla="*/ 135446 h 437387"/>
                <a:gd name="connsiteX15" fmla="*/ 165262 w 1149861"/>
                <a:gd name="connsiteY15" fmla="*/ 135446 h 437387"/>
                <a:gd name="connsiteX16" fmla="*/ 165262 w 1149861"/>
                <a:gd name="connsiteY16" fmla="*/ 232696 h 437387"/>
                <a:gd name="connsiteX17" fmla="*/ 107636 w 1149861"/>
                <a:gd name="connsiteY17" fmla="*/ 290322 h 437387"/>
                <a:gd name="connsiteX18" fmla="*/ 72775 w 1149861"/>
                <a:gd name="connsiteY18" fmla="*/ 290322 h 437387"/>
                <a:gd name="connsiteX19" fmla="*/ 99 w 1149861"/>
                <a:gd name="connsiteY19" fmla="*/ 366998 h 437387"/>
                <a:gd name="connsiteX20" fmla="*/ 99 w 1149861"/>
                <a:gd name="connsiteY20" fmla="*/ 435007 h 437387"/>
                <a:gd name="connsiteX21" fmla="*/ 16292 w 1149861"/>
                <a:gd name="connsiteY21" fmla="*/ 437388 h 437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49861" h="437387">
                  <a:moveTo>
                    <a:pt x="16292" y="437388"/>
                  </a:moveTo>
                  <a:lnTo>
                    <a:pt x="927834" y="437388"/>
                  </a:lnTo>
                  <a:cubicBezTo>
                    <a:pt x="959552" y="437388"/>
                    <a:pt x="985460" y="411480"/>
                    <a:pt x="985460" y="379762"/>
                  </a:cubicBezTo>
                  <a:lnTo>
                    <a:pt x="985460" y="216217"/>
                  </a:lnTo>
                  <a:cubicBezTo>
                    <a:pt x="985460" y="171640"/>
                    <a:pt x="1021846" y="135255"/>
                    <a:pt x="1066423" y="135255"/>
                  </a:cubicBezTo>
                  <a:lnTo>
                    <a:pt x="1092236" y="135255"/>
                  </a:lnTo>
                  <a:cubicBezTo>
                    <a:pt x="1123954" y="135255"/>
                    <a:pt x="1149862" y="109347"/>
                    <a:pt x="1149862" y="77629"/>
                  </a:cubicBezTo>
                  <a:lnTo>
                    <a:pt x="1149862" y="57626"/>
                  </a:lnTo>
                  <a:cubicBezTo>
                    <a:pt x="1149862" y="25908"/>
                    <a:pt x="1123954" y="0"/>
                    <a:pt x="1092236" y="0"/>
                  </a:cubicBezTo>
                  <a:lnTo>
                    <a:pt x="927834" y="0"/>
                  </a:lnTo>
                  <a:lnTo>
                    <a:pt x="698662" y="0"/>
                  </a:lnTo>
                  <a:cubicBezTo>
                    <a:pt x="667420" y="9334"/>
                    <a:pt x="644084" y="36957"/>
                    <a:pt x="641322" y="71056"/>
                  </a:cubicBezTo>
                  <a:cubicBezTo>
                    <a:pt x="638465" y="106966"/>
                    <a:pt x="608175" y="135446"/>
                    <a:pt x="571504" y="135446"/>
                  </a:cubicBezTo>
                  <a:lnTo>
                    <a:pt x="456156" y="135446"/>
                  </a:lnTo>
                  <a:lnTo>
                    <a:pt x="406626" y="135446"/>
                  </a:lnTo>
                  <a:lnTo>
                    <a:pt x="165262" y="135446"/>
                  </a:lnTo>
                  <a:lnTo>
                    <a:pt x="165262" y="232696"/>
                  </a:lnTo>
                  <a:cubicBezTo>
                    <a:pt x="165262" y="264414"/>
                    <a:pt x="139354" y="290322"/>
                    <a:pt x="107636" y="290322"/>
                  </a:cubicBezTo>
                  <a:lnTo>
                    <a:pt x="72775" y="290322"/>
                  </a:lnTo>
                  <a:cubicBezTo>
                    <a:pt x="16482" y="290322"/>
                    <a:pt x="-1520" y="345376"/>
                    <a:pt x="99" y="366998"/>
                  </a:cubicBezTo>
                  <a:lnTo>
                    <a:pt x="99" y="435007"/>
                  </a:lnTo>
                  <a:cubicBezTo>
                    <a:pt x="5338" y="436626"/>
                    <a:pt x="10672" y="437388"/>
                    <a:pt x="16292" y="437388"/>
                  </a:cubicBezTo>
                  <a:close/>
                </a:path>
              </a:pathLst>
            </a:custGeom>
            <a:solidFill>
              <a:srgbClr val="008500"/>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86" name="Freeform: Shape 85">
              <a:extLst>
                <a:ext uri="{FF2B5EF4-FFF2-40B4-BE49-F238E27FC236}">
                  <a16:creationId xmlns:a16="http://schemas.microsoft.com/office/drawing/2014/main" id="{ED39AF7A-4244-42F2-B0E2-C8CB8AFFE12E}"/>
                </a:ext>
              </a:extLst>
            </p:cNvPr>
            <p:cNvSpPr/>
            <p:nvPr/>
          </p:nvSpPr>
          <p:spPr>
            <a:xfrm>
              <a:off x="4975781" y="4445015"/>
              <a:ext cx="307848" cy="259556"/>
            </a:xfrm>
            <a:custGeom>
              <a:avLst/>
              <a:gdLst>
                <a:gd name="connsiteX0" fmla="*/ 115157 w 307848"/>
                <a:gd name="connsiteY0" fmla="*/ 0 h 259556"/>
                <a:gd name="connsiteX1" fmla="*/ 0 w 307848"/>
                <a:gd name="connsiteY1" fmla="*/ 114300 h 259556"/>
                <a:gd name="connsiteX2" fmla="*/ 0 w 307848"/>
                <a:gd name="connsiteY2" fmla="*/ 259556 h 259556"/>
                <a:gd name="connsiteX3" fmla="*/ 115157 w 307848"/>
                <a:gd name="connsiteY3" fmla="*/ 259556 h 259556"/>
                <a:gd name="connsiteX4" fmla="*/ 154305 w 307848"/>
                <a:gd name="connsiteY4" fmla="*/ 259556 h 259556"/>
                <a:gd name="connsiteX5" fmla="*/ 307848 w 307848"/>
                <a:gd name="connsiteY5" fmla="*/ 259556 h 259556"/>
                <a:gd name="connsiteX6" fmla="*/ 307848 w 307848"/>
                <a:gd name="connsiteY6" fmla="*/ 0 h 259556"/>
                <a:gd name="connsiteX7" fmla="*/ 115157 w 307848"/>
                <a:gd name="connsiteY7" fmla="*/ 0 h 25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848" h="259556">
                  <a:moveTo>
                    <a:pt x="115157" y="0"/>
                  </a:moveTo>
                  <a:cubicBezTo>
                    <a:pt x="51816" y="0"/>
                    <a:pt x="0" y="51435"/>
                    <a:pt x="0" y="114300"/>
                  </a:cubicBezTo>
                  <a:lnTo>
                    <a:pt x="0" y="259556"/>
                  </a:lnTo>
                  <a:lnTo>
                    <a:pt x="115157" y="259556"/>
                  </a:lnTo>
                  <a:lnTo>
                    <a:pt x="154305" y="259556"/>
                  </a:lnTo>
                  <a:lnTo>
                    <a:pt x="307848" y="259556"/>
                  </a:lnTo>
                  <a:lnTo>
                    <a:pt x="307848" y="0"/>
                  </a:lnTo>
                  <a:lnTo>
                    <a:pt x="115157"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87" name="Freeform: Shape 86">
              <a:extLst>
                <a:ext uri="{FF2B5EF4-FFF2-40B4-BE49-F238E27FC236}">
                  <a16:creationId xmlns:a16="http://schemas.microsoft.com/office/drawing/2014/main" id="{05F7679F-DFF3-4466-8541-F58222CA50E7}"/>
                </a:ext>
              </a:extLst>
            </p:cNvPr>
            <p:cNvSpPr/>
            <p:nvPr/>
          </p:nvSpPr>
          <p:spPr>
            <a:xfrm>
              <a:off x="4180063" y="3970003"/>
              <a:ext cx="470820" cy="419195"/>
            </a:xfrm>
            <a:custGeom>
              <a:avLst/>
              <a:gdLst>
                <a:gd name="connsiteX0" fmla="*/ 57626 w 470820"/>
                <a:gd name="connsiteY0" fmla="*/ 571 h 419195"/>
                <a:gd name="connsiteX1" fmla="*/ 0 w 470820"/>
                <a:gd name="connsiteY1" fmla="*/ 58198 h 419195"/>
                <a:gd name="connsiteX2" fmla="*/ 0 w 470820"/>
                <a:gd name="connsiteY2" fmla="*/ 78200 h 419195"/>
                <a:gd name="connsiteX3" fmla="*/ 57626 w 470820"/>
                <a:gd name="connsiteY3" fmla="*/ 135827 h 419195"/>
                <a:gd name="connsiteX4" fmla="*/ 72771 w 470820"/>
                <a:gd name="connsiteY4" fmla="*/ 135827 h 419195"/>
                <a:gd name="connsiteX5" fmla="*/ 155353 w 470820"/>
                <a:gd name="connsiteY5" fmla="*/ 205073 h 419195"/>
                <a:gd name="connsiteX6" fmla="*/ 157448 w 470820"/>
                <a:gd name="connsiteY6" fmla="*/ 319945 h 419195"/>
                <a:gd name="connsiteX7" fmla="*/ 158877 w 470820"/>
                <a:gd name="connsiteY7" fmla="*/ 325946 h 419195"/>
                <a:gd name="connsiteX8" fmla="*/ 158877 w 470820"/>
                <a:gd name="connsiteY8" fmla="*/ 347853 h 419195"/>
                <a:gd name="connsiteX9" fmla="*/ 230219 w 470820"/>
                <a:gd name="connsiteY9" fmla="*/ 419195 h 419195"/>
                <a:gd name="connsiteX10" fmla="*/ 293275 w 470820"/>
                <a:gd name="connsiteY10" fmla="*/ 419195 h 419195"/>
                <a:gd name="connsiteX11" fmla="*/ 293275 w 470820"/>
                <a:gd name="connsiteY11" fmla="*/ 418338 h 419195"/>
                <a:gd name="connsiteX12" fmla="*/ 382714 w 470820"/>
                <a:gd name="connsiteY12" fmla="*/ 418338 h 419195"/>
                <a:gd name="connsiteX13" fmla="*/ 470821 w 470820"/>
                <a:gd name="connsiteY13" fmla="*/ 330232 h 419195"/>
                <a:gd name="connsiteX14" fmla="*/ 470821 w 470820"/>
                <a:gd name="connsiteY14" fmla="*/ 0 h 419195"/>
                <a:gd name="connsiteX15" fmla="*/ 57626 w 470820"/>
                <a:gd name="connsiteY15" fmla="*/ 571 h 41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0820" h="419195">
                  <a:moveTo>
                    <a:pt x="57626" y="571"/>
                  </a:moveTo>
                  <a:cubicBezTo>
                    <a:pt x="25908" y="571"/>
                    <a:pt x="0" y="26479"/>
                    <a:pt x="0" y="58198"/>
                  </a:cubicBezTo>
                  <a:lnTo>
                    <a:pt x="0" y="78200"/>
                  </a:lnTo>
                  <a:cubicBezTo>
                    <a:pt x="0" y="109919"/>
                    <a:pt x="25908" y="135827"/>
                    <a:pt x="57626" y="135827"/>
                  </a:cubicBezTo>
                  <a:lnTo>
                    <a:pt x="72771" y="135827"/>
                  </a:lnTo>
                  <a:cubicBezTo>
                    <a:pt x="88011" y="136303"/>
                    <a:pt x="154114" y="133160"/>
                    <a:pt x="155353" y="205073"/>
                  </a:cubicBezTo>
                  <a:lnTo>
                    <a:pt x="157448" y="319945"/>
                  </a:lnTo>
                  <a:cubicBezTo>
                    <a:pt x="158020" y="321850"/>
                    <a:pt x="158496" y="323850"/>
                    <a:pt x="158877" y="325946"/>
                  </a:cubicBezTo>
                  <a:lnTo>
                    <a:pt x="158877" y="347853"/>
                  </a:lnTo>
                  <a:cubicBezTo>
                    <a:pt x="158877" y="387096"/>
                    <a:pt x="190976" y="419195"/>
                    <a:pt x="230219" y="419195"/>
                  </a:cubicBezTo>
                  <a:lnTo>
                    <a:pt x="293275" y="419195"/>
                  </a:lnTo>
                  <a:lnTo>
                    <a:pt x="293275" y="418338"/>
                  </a:lnTo>
                  <a:lnTo>
                    <a:pt x="382714" y="418338"/>
                  </a:lnTo>
                  <a:cubicBezTo>
                    <a:pt x="431197" y="418338"/>
                    <a:pt x="470821" y="378714"/>
                    <a:pt x="470821" y="330232"/>
                  </a:cubicBezTo>
                  <a:lnTo>
                    <a:pt x="470821" y="0"/>
                  </a:lnTo>
                  <a:lnTo>
                    <a:pt x="57626" y="571"/>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88" name="Freeform: Shape 87">
              <a:extLst>
                <a:ext uri="{FF2B5EF4-FFF2-40B4-BE49-F238E27FC236}">
                  <a16:creationId xmlns:a16="http://schemas.microsoft.com/office/drawing/2014/main" id="{89D4E620-8358-4989-BB12-A884F1802062}"/>
                </a:ext>
              </a:extLst>
            </p:cNvPr>
            <p:cNvSpPr/>
            <p:nvPr/>
          </p:nvSpPr>
          <p:spPr>
            <a:xfrm>
              <a:off x="5003118" y="3381263"/>
              <a:ext cx="1432559" cy="951547"/>
            </a:xfrm>
            <a:custGeom>
              <a:avLst/>
              <a:gdLst>
                <a:gd name="connsiteX0" fmla="*/ 1331309 w 1432559"/>
                <a:gd name="connsiteY0" fmla="*/ 122872 h 951547"/>
                <a:gd name="connsiteX1" fmla="*/ 1217009 w 1432559"/>
                <a:gd name="connsiteY1" fmla="*/ 8572 h 951547"/>
                <a:gd name="connsiteX2" fmla="*/ 1217009 w 1432559"/>
                <a:gd name="connsiteY2" fmla="*/ 0 h 951547"/>
                <a:gd name="connsiteX3" fmla="*/ 508921 w 1432559"/>
                <a:gd name="connsiteY3" fmla="*/ 0 h 951547"/>
                <a:gd name="connsiteX4" fmla="*/ 459391 w 1432559"/>
                <a:gd name="connsiteY4" fmla="*/ 0 h 951547"/>
                <a:gd name="connsiteX5" fmla="*/ 344043 w 1432559"/>
                <a:gd name="connsiteY5" fmla="*/ 0 h 951547"/>
                <a:gd name="connsiteX6" fmla="*/ 274225 w 1432559"/>
                <a:gd name="connsiteY6" fmla="*/ 64389 h 951547"/>
                <a:gd name="connsiteX7" fmla="*/ 193453 w 1432559"/>
                <a:gd name="connsiteY7" fmla="*/ 138875 h 951547"/>
                <a:gd name="connsiteX8" fmla="*/ 70009 w 1432559"/>
                <a:gd name="connsiteY8" fmla="*/ 138875 h 951547"/>
                <a:gd name="connsiteX9" fmla="*/ 0 w 1432559"/>
                <a:gd name="connsiteY9" fmla="*/ 208883 h 951547"/>
                <a:gd name="connsiteX10" fmla="*/ 0 w 1432559"/>
                <a:gd name="connsiteY10" fmla="*/ 447008 h 951547"/>
                <a:gd name="connsiteX11" fmla="*/ 222980 w 1432559"/>
                <a:gd name="connsiteY11" fmla="*/ 447008 h 951547"/>
                <a:gd name="connsiteX12" fmla="*/ 281749 w 1432559"/>
                <a:gd name="connsiteY12" fmla="*/ 505778 h 951547"/>
                <a:gd name="connsiteX13" fmla="*/ 281749 w 1432559"/>
                <a:gd name="connsiteY13" fmla="*/ 542258 h 951547"/>
                <a:gd name="connsiteX14" fmla="*/ 281749 w 1432559"/>
                <a:gd name="connsiteY14" fmla="*/ 951547 h 951547"/>
                <a:gd name="connsiteX15" fmla="*/ 349853 w 1432559"/>
                <a:gd name="connsiteY15" fmla="*/ 897446 h 951547"/>
                <a:gd name="connsiteX16" fmla="*/ 418052 w 1432559"/>
                <a:gd name="connsiteY16" fmla="*/ 897446 h 951547"/>
                <a:gd name="connsiteX17" fmla="*/ 498824 w 1432559"/>
                <a:gd name="connsiteY17" fmla="*/ 822960 h 951547"/>
                <a:gd name="connsiteX18" fmla="*/ 568643 w 1432559"/>
                <a:gd name="connsiteY18" fmla="*/ 758571 h 951547"/>
                <a:gd name="connsiteX19" fmla="*/ 683990 w 1432559"/>
                <a:gd name="connsiteY19" fmla="*/ 758571 h 951547"/>
                <a:gd name="connsiteX20" fmla="*/ 733520 w 1432559"/>
                <a:gd name="connsiteY20" fmla="*/ 758571 h 951547"/>
                <a:gd name="connsiteX21" fmla="*/ 1066514 w 1432559"/>
                <a:gd name="connsiteY21" fmla="*/ 758571 h 951547"/>
                <a:gd name="connsiteX22" fmla="*/ 1078992 w 1432559"/>
                <a:gd name="connsiteY22" fmla="*/ 759714 h 951547"/>
                <a:gd name="connsiteX23" fmla="*/ 1078992 w 1432559"/>
                <a:gd name="connsiteY23" fmla="*/ 617506 h 951547"/>
                <a:gd name="connsiteX24" fmla="*/ 1136618 w 1432559"/>
                <a:gd name="connsiteY24" fmla="*/ 559880 h 951547"/>
                <a:gd name="connsiteX25" fmla="*/ 1156621 w 1432559"/>
                <a:gd name="connsiteY25" fmla="*/ 559880 h 951547"/>
                <a:gd name="connsiteX26" fmla="*/ 1158335 w 1432559"/>
                <a:gd name="connsiteY26" fmla="*/ 559880 h 951547"/>
                <a:gd name="connsiteX27" fmla="*/ 1209199 w 1432559"/>
                <a:gd name="connsiteY27" fmla="*/ 559880 h 951547"/>
                <a:gd name="connsiteX28" fmla="*/ 1266825 w 1432559"/>
                <a:gd name="connsiteY28" fmla="*/ 502253 h 951547"/>
                <a:gd name="connsiteX29" fmla="*/ 1266825 w 1432559"/>
                <a:gd name="connsiteY29" fmla="*/ 425768 h 951547"/>
                <a:gd name="connsiteX30" fmla="*/ 1349121 w 1432559"/>
                <a:gd name="connsiteY30" fmla="*/ 425768 h 951547"/>
                <a:gd name="connsiteX31" fmla="*/ 1432560 w 1432559"/>
                <a:gd name="connsiteY31" fmla="*/ 342329 h 951547"/>
                <a:gd name="connsiteX32" fmla="*/ 1432560 w 1432559"/>
                <a:gd name="connsiteY32" fmla="*/ 122777 h 951547"/>
                <a:gd name="connsiteX33" fmla="*/ 1331309 w 1432559"/>
                <a:gd name="connsiteY33" fmla="*/ 122777 h 95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32559" h="951547">
                  <a:moveTo>
                    <a:pt x="1331309" y="122872"/>
                  </a:moveTo>
                  <a:cubicBezTo>
                    <a:pt x="1268444" y="122872"/>
                    <a:pt x="1217009" y="71438"/>
                    <a:pt x="1217009" y="8572"/>
                  </a:cubicBezTo>
                  <a:lnTo>
                    <a:pt x="1217009" y="0"/>
                  </a:lnTo>
                  <a:lnTo>
                    <a:pt x="508921" y="0"/>
                  </a:lnTo>
                  <a:lnTo>
                    <a:pt x="459391" y="0"/>
                  </a:lnTo>
                  <a:lnTo>
                    <a:pt x="344043" y="0"/>
                  </a:lnTo>
                  <a:cubicBezTo>
                    <a:pt x="307467" y="0"/>
                    <a:pt x="277082" y="28480"/>
                    <a:pt x="274225" y="64389"/>
                  </a:cubicBezTo>
                  <a:cubicBezTo>
                    <a:pt x="270891" y="106585"/>
                    <a:pt x="235839" y="138875"/>
                    <a:pt x="193453" y="138875"/>
                  </a:cubicBezTo>
                  <a:lnTo>
                    <a:pt x="70009" y="138875"/>
                  </a:lnTo>
                  <a:cubicBezTo>
                    <a:pt x="31528" y="138875"/>
                    <a:pt x="0" y="170497"/>
                    <a:pt x="0" y="208883"/>
                  </a:cubicBezTo>
                  <a:lnTo>
                    <a:pt x="0" y="447008"/>
                  </a:lnTo>
                  <a:lnTo>
                    <a:pt x="222980" y="447008"/>
                  </a:lnTo>
                  <a:cubicBezTo>
                    <a:pt x="255270" y="447008"/>
                    <a:pt x="281749" y="473488"/>
                    <a:pt x="281749" y="505778"/>
                  </a:cubicBezTo>
                  <a:lnTo>
                    <a:pt x="281749" y="542258"/>
                  </a:lnTo>
                  <a:lnTo>
                    <a:pt x="281749" y="951547"/>
                  </a:lnTo>
                  <a:cubicBezTo>
                    <a:pt x="288988" y="920687"/>
                    <a:pt x="316896" y="897446"/>
                    <a:pt x="349853" y="897446"/>
                  </a:cubicBezTo>
                  <a:lnTo>
                    <a:pt x="418052" y="897446"/>
                  </a:lnTo>
                  <a:cubicBezTo>
                    <a:pt x="460343" y="897446"/>
                    <a:pt x="495395" y="865156"/>
                    <a:pt x="498824" y="822960"/>
                  </a:cubicBezTo>
                  <a:cubicBezTo>
                    <a:pt x="501682" y="787051"/>
                    <a:pt x="532066" y="758571"/>
                    <a:pt x="568643" y="758571"/>
                  </a:cubicBezTo>
                  <a:lnTo>
                    <a:pt x="683990" y="758571"/>
                  </a:lnTo>
                  <a:lnTo>
                    <a:pt x="733520" y="758571"/>
                  </a:lnTo>
                  <a:lnTo>
                    <a:pt x="1066514" y="758571"/>
                  </a:lnTo>
                  <a:cubicBezTo>
                    <a:pt x="1070800" y="758571"/>
                    <a:pt x="1074896" y="758952"/>
                    <a:pt x="1078992" y="759714"/>
                  </a:cubicBezTo>
                  <a:lnTo>
                    <a:pt x="1078992" y="617506"/>
                  </a:lnTo>
                  <a:cubicBezTo>
                    <a:pt x="1078992" y="585788"/>
                    <a:pt x="1104900" y="559880"/>
                    <a:pt x="1136618" y="559880"/>
                  </a:cubicBezTo>
                  <a:lnTo>
                    <a:pt x="1156621" y="559880"/>
                  </a:lnTo>
                  <a:cubicBezTo>
                    <a:pt x="1157192" y="559880"/>
                    <a:pt x="1157764" y="559880"/>
                    <a:pt x="1158335" y="559880"/>
                  </a:cubicBezTo>
                  <a:lnTo>
                    <a:pt x="1209199" y="559880"/>
                  </a:lnTo>
                  <a:cubicBezTo>
                    <a:pt x="1240917" y="559880"/>
                    <a:pt x="1266825" y="533972"/>
                    <a:pt x="1266825" y="502253"/>
                  </a:cubicBezTo>
                  <a:lnTo>
                    <a:pt x="1266825" y="425768"/>
                  </a:lnTo>
                  <a:lnTo>
                    <a:pt x="1349121" y="425768"/>
                  </a:lnTo>
                  <a:cubicBezTo>
                    <a:pt x="1395031" y="425768"/>
                    <a:pt x="1432560" y="388239"/>
                    <a:pt x="1432560" y="342329"/>
                  </a:cubicBezTo>
                  <a:lnTo>
                    <a:pt x="1432560" y="122777"/>
                  </a:lnTo>
                  <a:lnTo>
                    <a:pt x="1331309" y="122777"/>
                  </a:lnTo>
                  <a:close/>
                </a:path>
              </a:pathLst>
            </a:custGeom>
            <a:solidFill>
              <a:srgbClr val="008500"/>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89" name="Freeform: Shape 88">
              <a:extLst>
                <a:ext uri="{FF2B5EF4-FFF2-40B4-BE49-F238E27FC236}">
                  <a16:creationId xmlns:a16="http://schemas.microsoft.com/office/drawing/2014/main" id="{960B2D7A-3F4B-4204-86C0-9AED99F45446}"/>
                </a:ext>
              </a:extLst>
            </p:cNvPr>
            <p:cNvSpPr/>
            <p:nvPr/>
          </p:nvSpPr>
          <p:spPr>
            <a:xfrm>
              <a:off x="3245469" y="381555"/>
              <a:ext cx="1149858" cy="1834229"/>
            </a:xfrm>
            <a:custGeom>
              <a:avLst/>
              <a:gdLst>
                <a:gd name="connsiteX0" fmla="*/ 935450 w 1149858"/>
                <a:gd name="connsiteY0" fmla="*/ 0 h 1834229"/>
                <a:gd name="connsiteX1" fmla="*/ 644367 w 1149858"/>
                <a:gd name="connsiteY1" fmla="*/ 0 h 1834229"/>
                <a:gd name="connsiteX2" fmla="*/ 436912 w 1149858"/>
                <a:gd name="connsiteY2" fmla="*/ 0 h 1834229"/>
                <a:gd name="connsiteX3" fmla="*/ 340043 w 1149858"/>
                <a:gd name="connsiteY3" fmla="*/ 96869 h 1834229"/>
                <a:gd name="connsiteX4" fmla="*/ 340043 w 1149858"/>
                <a:gd name="connsiteY4" fmla="*/ 393764 h 1834229"/>
                <a:gd name="connsiteX5" fmla="*/ 98774 w 1149858"/>
                <a:gd name="connsiteY5" fmla="*/ 393764 h 1834229"/>
                <a:gd name="connsiteX6" fmla="*/ 1905 w 1149858"/>
                <a:gd name="connsiteY6" fmla="*/ 490633 h 1834229"/>
                <a:gd name="connsiteX7" fmla="*/ 1905 w 1149858"/>
                <a:gd name="connsiteY7" fmla="*/ 659606 h 1834229"/>
                <a:gd name="connsiteX8" fmla="*/ 0 w 1149858"/>
                <a:gd name="connsiteY8" fmla="*/ 659892 h 1834229"/>
                <a:gd name="connsiteX9" fmla="*/ 0 w 1149858"/>
                <a:gd name="connsiteY9" fmla="*/ 916305 h 1834229"/>
                <a:gd name="connsiteX10" fmla="*/ 0 w 1149858"/>
                <a:gd name="connsiteY10" fmla="*/ 998410 h 1834229"/>
                <a:gd name="connsiteX11" fmla="*/ 0 w 1149858"/>
                <a:gd name="connsiteY11" fmla="*/ 1315593 h 1834229"/>
                <a:gd name="connsiteX12" fmla="*/ 78486 w 1149858"/>
                <a:gd name="connsiteY12" fmla="*/ 1398842 h 1834229"/>
                <a:gd name="connsiteX13" fmla="*/ 154686 w 1149858"/>
                <a:gd name="connsiteY13" fmla="*/ 1479709 h 1834229"/>
                <a:gd name="connsiteX14" fmla="*/ 154686 w 1149858"/>
                <a:gd name="connsiteY14" fmla="*/ 1601343 h 1834229"/>
                <a:gd name="connsiteX15" fmla="*/ 234506 w 1149858"/>
                <a:gd name="connsiteY15" fmla="*/ 1684687 h 1834229"/>
                <a:gd name="connsiteX16" fmla="*/ 312039 w 1149858"/>
                <a:gd name="connsiteY16" fmla="*/ 1765649 h 1834229"/>
                <a:gd name="connsiteX17" fmla="*/ 312039 w 1149858"/>
                <a:gd name="connsiteY17" fmla="*/ 1776603 h 1834229"/>
                <a:gd name="connsiteX18" fmla="*/ 369665 w 1149858"/>
                <a:gd name="connsiteY18" fmla="*/ 1834229 h 1834229"/>
                <a:gd name="connsiteX19" fmla="*/ 389668 w 1149858"/>
                <a:gd name="connsiteY19" fmla="*/ 1834229 h 1834229"/>
                <a:gd name="connsiteX20" fmla="*/ 447294 w 1149858"/>
                <a:gd name="connsiteY20" fmla="*/ 1776603 h 1834229"/>
                <a:gd name="connsiteX21" fmla="*/ 447294 w 1149858"/>
                <a:gd name="connsiteY21" fmla="*/ 1765745 h 1834229"/>
                <a:gd name="connsiteX22" fmla="*/ 528257 w 1149858"/>
                <a:gd name="connsiteY22" fmla="*/ 1684782 h 1834229"/>
                <a:gd name="connsiteX23" fmla="*/ 681323 w 1149858"/>
                <a:gd name="connsiteY23" fmla="*/ 1684782 h 1834229"/>
                <a:gd name="connsiteX24" fmla="*/ 764762 w 1149858"/>
                <a:gd name="connsiteY24" fmla="*/ 1601343 h 1834229"/>
                <a:gd name="connsiteX25" fmla="*/ 764762 w 1149858"/>
                <a:gd name="connsiteY25" fmla="*/ 1348835 h 1834229"/>
                <a:gd name="connsiteX26" fmla="*/ 681323 w 1149858"/>
                <a:gd name="connsiteY26" fmla="*/ 1265396 h 1834229"/>
                <a:gd name="connsiteX27" fmla="*/ 602171 w 1149858"/>
                <a:gd name="connsiteY27" fmla="*/ 1186910 h 1834229"/>
                <a:gd name="connsiteX28" fmla="*/ 683133 w 1149858"/>
                <a:gd name="connsiteY28" fmla="*/ 1105948 h 1834229"/>
                <a:gd name="connsiteX29" fmla="*/ 860870 w 1149858"/>
                <a:gd name="connsiteY29" fmla="*/ 1105948 h 1834229"/>
                <a:gd name="connsiteX30" fmla="*/ 918496 w 1149858"/>
                <a:gd name="connsiteY30" fmla="*/ 1048322 h 1834229"/>
                <a:gd name="connsiteX31" fmla="*/ 918496 w 1149858"/>
                <a:gd name="connsiteY31" fmla="*/ 1028319 h 1834229"/>
                <a:gd name="connsiteX32" fmla="*/ 860870 w 1149858"/>
                <a:gd name="connsiteY32" fmla="*/ 970693 h 1834229"/>
                <a:gd name="connsiteX33" fmla="*/ 845725 w 1149858"/>
                <a:gd name="connsiteY33" fmla="*/ 970693 h 1834229"/>
                <a:gd name="connsiteX34" fmla="*/ 764762 w 1149858"/>
                <a:gd name="connsiteY34" fmla="*/ 889730 h 1834229"/>
                <a:gd name="connsiteX35" fmla="*/ 764762 w 1149858"/>
                <a:gd name="connsiteY35" fmla="*/ 759047 h 1834229"/>
                <a:gd name="connsiteX36" fmla="*/ 763905 w 1149858"/>
                <a:gd name="connsiteY36" fmla="*/ 730282 h 1834229"/>
                <a:gd name="connsiteX37" fmla="*/ 798862 w 1149858"/>
                <a:gd name="connsiteY37" fmla="*/ 730282 h 1834229"/>
                <a:gd name="connsiteX38" fmla="*/ 935355 w 1149858"/>
                <a:gd name="connsiteY38" fmla="*/ 640937 h 1834229"/>
                <a:gd name="connsiteX39" fmla="*/ 935355 w 1149858"/>
                <a:gd name="connsiteY39" fmla="*/ 636556 h 1834229"/>
                <a:gd name="connsiteX40" fmla="*/ 935355 w 1149858"/>
                <a:gd name="connsiteY40" fmla="*/ 626555 h 1834229"/>
                <a:gd name="connsiteX41" fmla="*/ 1006221 w 1149858"/>
                <a:gd name="connsiteY41" fmla="*/ 626555 h 1834229"/>
                <a:gd name="connsiteX42" fmla="*/ 1149858 w 1149858"/>
                <a:gd name="connsiteY42" fmla="*/ 490061 h 1834229"/>
                <a:gd name="connsiteX43" fmla="*/ 1149858 w 1149858"/>
                <a:gd name="connsiteY43" fmla="*/ 0 h 1834229"/>
                <a:gd name="connsiteX44" fmla="*/ 935450 w 1149858"/>
                <a:gd name="connsiteY44" fmla="*/ 0 h 183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49858" h="1834229">
                  <a:moveTo>
                    <a:pt x="935450" y="0"/>
                  </a:moveTo>
                  <a:lnTo>
                    <a:pt x="644367" y="0"/>
                  </a:lnTo>
                  <a:lnTo>
                    <a:pt x="436912" y="0"/>
                  </a:lnTo>
                  <a:cubicBezTo>
                    <a:pt x="383477" y="0"/>
                    <a:pt x="340043" y="43339"/>
                    <a:pt x="340043" y="96869"/>
                  </a:cubicBezTo>
                  <a:lnTo>
                    <a:pt x="340043" y="393764"/>
                  </a:lnTo>
                  <a:lnTo>
                    <a:pt x="98774" y="393764"/>
                  </a:lnTo>
                  <a:cubicBezTo>
                    <a:pt x="45339" y="393764"/>
                    <a:pt x="1905" y="437102"/>
                    <a:pt x="1905" y="490633"/>
                  </a:cubicBezTo>
                  <a:lnTo>
                    <a:pt x="1905" y="659606"/>
                  </a:lnTo>
                  <a:lnTo>
                    <a:pt x="0" y="659892"/>
                  </a:lnTo>
                  <a:lnTo>
                    <a:pt x="0" y="916305"/>
                  </a:lnTo>
                  <a:lnTo>
                    <a:pt x="0" y="998410"/>
                  </a:lnTo>
                  <a:lnTo>
                    <a:pt x="0" y="1315593"/>
                  </a:lnTo>
                  <a:cubicBezTo>
                    <a:pt x="0" y="1359789"/>
                    <a:pt x="34862" y="1396270"/>
                    <a:pt x="78486" y="1398842"/>
                  </a:cubicBezTo>
                  <a:cubicBezTo>
                    <a:pt x="121349" y="1401413"/>
                    <a:pt x="154686" y="1436751"/>
                    <a:pt x="154686" y="1479709"/>
                  </a:cubicBezTo>
                  <a:lnTo>
                    <a:pt x="154686" y="1601343"/>
                  </a:lnTo>
                  <a:cubicBezTo>
                    <a:pt x="154686" y="1646015"/>
                    <a:pt x="190310" y="1682782"/>
                    <a:pt x="234506" y="1684687"/>
                  </a:cubicBezTo>
                  <a:cubicBezTo>
                    <a:pt x="277844" y="1686592"/>
                    <a:pt x="312039" y="1722215"/>
                    <a:pt x="312039" y="1765649"/>
                  </a:cubicBezTo>
                  <a:lnTo>
                    <a:pt x="312039" y="1776603"/>
                  </a:lnTo>
                  <a:cubicBezTo>
                    <a:pt x="312039" y="1808321"/>
                    <a:pt x="337947" y="1834229"/>
                    <a:pt x="369665" y="1834229"/>
                  </a:cubicBezTo>
                  <a:lnTo>
                    <a:pt x="389668" y="1834229"/>
                  </a:lnTo>
                  <a:cubicBezTo>
                    <a:pt x="421386" y="1834229"/>
                    <a:pt x="447294" y="1808321"/>
                    <a:pt x="447294" y="1776603"/>
                  </a:cubicBezTo>
                  <a:lnTo>
                    <a:pt x="447294" y="1765745"/>
                  </a:lnTo>
                  <a:cubicBezTo>
                    <a:pt x="447294" y="1721168"/>
                    <a:pt x="483680" y="1684782"/>
                    <a:pt x="528257" y="1684782"/>
                  </a:cubicBezTo>
                  <a:lnTo>
                    <a:pt x="681323" y="1684782"/>
                  </a:lnTo>
                  <a:cubicBezTo>
                    <a:pt x="727234" y="1684782"/>
                    <a:pt x="764762" y="1647254"/>
                    <a:pt x="764762" y="1601343"/>
                  </a:cubicBezTo>
                  <a:lnTo>
                    <a:pt x="764762" y="1348835"/>
                  </a:lnTo>
                  <a:cubicBezTo>
                    <a:pt x="764762" y="1302925"/>
                    <a:pt x="726662" y="1258253"/>
                    <a:pt x="681323" y="1265396"/>
                  </a:cubicBezTo>
                  <a:cubicBezTo>
                    <a:pt x="633508" y="1272921"/>
                    <a:pt x="601028" y="1256348"/>
                    <a:pt x="602171" y="1186910"/>
                  </a:cubicBezTo>
                  <a:cubicBezTo>
                    <a:pt x="602933" y="1142333"/>
                    <a:pt x="638556" y="1105948"/>
                    <a:pt x="683133" y="1105948"/>
                  </a:cubicBezTo>
                  <a:lnTo>
                    <a:pt x="860870" y="1105948"/>
                  </a:lnTo>
                  <a:cubicBezTo>
                    <a:pt x="892588" y="1105948"/>
                    <a:pt x="918496" y="1080040"/>
                    <a:pt x="918496" y="1048322"/>
                  </a:cubicBezTo>
                  <a:lnTo>
                    <a:pt x="918496" y="1028319"/>
                  </a:lnTo>
                  <a:cubicBezTo>
                    <a:pt x="918496" y="996601"/>
                    <a:pt x="892588" y="970693"/>
                    <a:pt x="860870" y="970693"/>
                  </a:cubicBezTo>
                  <a:lnTo>
                    <a:pt x="845725" y="970693"/>
                  </a:lnTo>
                  <a:cubicBezTo>
                    <a:pt x="801148" y="970693"/>
                    <a:pt x="764762" y="934307"/>
                    <a:pt x="764762" y="889730"/>
                  </a:cubicBezTo>
                  <a:lnTo>
                    <a:pt x="764762" y="759047"/>
                  </a:lnTo>
                  <a:cubicBezTo>
                    <a:pt x="764762" y="748951"/>
                    <a:pt x="764381" y="740950"/>
                    <a:pt x="763905" y="730282"/>
                  </a:cubicBezTo>
                  <a:lnTo>
                    <a:pt x="798862" y="730282"/>
                  </a:lnTo>
                  <a:cubicBezTo>
                    <a:pt x="874300" y="730282"/>
                    <a:pt x="935355" y="716375"/>
                    <a:pt x="935355" y="640937"/>
                  </a:cubicBezTo>
                  <a:lnTo>
                    <a:pt x="935355" y="636556"/>
                  </a:lnTo>
                  <a:lnTo>
                    <a:pt x="935355" y="626555"/>
                  </a:lnTo>
                  <a:lnTo>
                    <a:pt x="1006221" y="626555"/>
                  </a:lnTo>
                  <a:cubicBezTo>
                    <a:pt x="1081659" y="626555"/>
                    <a:pt x="1149858" y="565404"/>
                    <a:pt x="1149858" y="490061"/>
                  </a:cubicBezTo>
                  <a:lnTo>
                    <a:pt x="1149858" y="0"/>
                  </a:lnTo>
                  <a:lnTo>
                    <a:pt x="93545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90" name="Freeform: Shape 89">
              <a:extLst>
                <a:ext uri="{FF2B5EF4-FFF2-40B4-BE49-F238E27FC236}">
                  <a16:creationId xmlns:a16="http://schemas.microsoft.com/office/drawing/2014/main" id="{ACB4AC2D-F846-4BCE-BD02-1111A41C8B56}"/>
                </a:ext>
              </a:extLst>
            </p:cNvPr>
            <p:cNvSpPr/>
            <p:nvPr/>
          </p:nvSpPr>
          <p:spPr>
            <a:xfrm>
              <a:off x="4395518" y="260683"/>
              <a:ext cx="1290351" cy="1074229"/>
            </a:xfrm>
            <a:custGeom>
              <a:avLst/>
              <a:gdLst>
                <a:gd name="connsiteX0" fmla="*/ 1290352 w 1290351"/>
                <a:gd name="connsiteY0" fmla="*/ 314516 h 1074229"/>
                <a:gd name="connsiteX1" fmla="*/ 626555 w 1290351"/>
                <a:gd name="connsiteY1" fmla="*/ 314516 h 1074229"/>
                <a:gd name="connsiteX2" fmla="*/ 626555 w 1290351"/>
                <a:gd name="connsiteY2" fmla="*/ 136493 h 1074229"/>
                <a:gd name="connsiteX3" fmla="*/ 490061 w 1290351"/>
                <a:gd name="connsiteY3" fmla="*/ 0 h 1074229"/>
                <a:gd name="connsiteX4" fmla="*/ 407765 w 1290351"/>
                <a:gd name="connsiteY4" fmla="*/ 0 h 1074229"/>
                <a:gd name="connsiteX5" fmla="*/ 407765 w 1290351"/>
                <a:gd name="connsiteY5" fmla="*/ 286 h 1074229"/>
                <a:gd name="connsiteX6" fmla="*/ 248983 w 1290351"/>
                <a:gd name="connsiteY6" fmla="*/ 286 h 1074229"/>
                <a:gd name="connsiteX7" fmla="*/ 248983 w 1290351"/>
                <a:gd name="connsiteY7" fmla="*/ 28861 h 1074229"/>
                <a:gd name="connsiteX8" fmla="*/ 156877 w 1290351"/>
                <a:gd name="connsiteY8" fmla="*/ 120967 h 1074229"/>
                <a:gd name="connsiteX9" fmla="*/ 0 w 1290351"/>
                <a:gd name="connsiteY9" fmla="*/ 120967 h 1074229"/>
                <a:gd name="connsiteX10" fmla="*/ 0 w 1290351"/>
                <a:gd name="connsiteY10" fmla="*/ 595408 h 1074229"/>
                <a:gd name="connsiteX11" fmla="*/ 270986 w 1290351"/>
                <a:gd name="connsiteY11" fmla="*/ 595408 h 1074229"/>
                <a:gd name="connsiteX12" fmla="*/ 270986 w 1290351"/>
                <a:gd name="connsiteY12" fmla="*/ 990791 h 1074229"/>
                <a:gd name="connsiteX13" fmla="*/ 354425 w 1290351"/>
                <a:gd name="connsiteY13" fmla="*/ 1074230 h 1074229"/>
                <a:gd name="connsiteX14" fmla="*/ 954500 w 1290351"/>
                <a:gd name="connsiteY14" fmla="*/ 1074230 h 1074229"/>
                <a:gd name="connsiteX15" fmla="*/ 1034415 w 1290351"/>
                <a:gd name="connsiteY15" fmla="*/ 1074230 h 1074229"/>
                <a:gd name="connsiteX16" fmla="*/ 1034701 w 1290351"/>
                <a:gd name="connsiteY16" fmla="*/ 1004602 h 1074229"/>
                <a:gd name="connsiteX17" fmla="*/ 1113186 w 1290351"/>
                <a:gd name="connsiteY17" fmla="*/ 932974 h 1074229"/>
                <a:gd name="connsiteX18" fmla="*/ 1189386 w 1290351"/>
                <a:gd name="connsiteY18" fmla="*/ 863251 h 1074229"/>
                <a:gd name="connsiteX19" fmla="*/ 1272064 w 1290351"/>
                <a:gd name="connsiteY19" fmla="*/ 791337 h 1074229"/>
                <a:gd name="connsiteX20" fmla="*/ 1287780 w 1290351"/>
                <a:gd name="connsiteY20" fmla="*/ 791337 h 1074229"/>
                <a:gd name="connsiteX21" fmla="*/ 1290352 w 1290351"/>
                <a:gd name="connsiteY21" fmla="*/ 314516 h 107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90351" h="1074229">
                  <a:moveTo>
                    <a:pt x="1290352" y="314516"/>
                  </a:moveTo>
                  <a:lnTo>
                    <a:pt x="626555" y="314516"/>
                  </a:lnTo>
                  <a:lnTo>
                    <a:pt x="626555" y="136493"/>
                  </a:lnTo>
                  <a:cubicBezTo>
                    <a:pt x="626555" y="61055"/>
                    <a:pt x="565404" y="0"/>
                    <a:pt x="490061" y="0"/>
                  </a:cubicBezTo>
                  <a:lnTo>
                    <a:pt x="407765" y="0"/>
                  </a:lnTo>
                  <a:lnTo>
                    <a:pt x="407765" y="286"/>
                  </a:lnTo>
                  <a:lnTo>
                    <a:pt x="248983" y="286"/>
                  </a:lnTo>
                  <a:lnTo>
                    <a:pt x="248983" y="28861"/>
                  </a:lnTo>
                  <a:cubicBezTo>
                    <a:pt x="248983" y="79724"/>
                    <a:pt x="207740" y="120967"/>
                    <a:pt x="156877" y="120967"/>
                  </a:cubicBezTo>
                  <a:lnTo>
                    <a:pt x="0" y="120967"/>
                  </a:lnTo>
                  <a:lnTo>
                    <a:pt x="0" y="595408"/>
                  </a:lnTo>
                  <a:lnTo>
                    <a:pt x="270986" y="595408"/>
                  </a:lnTo>
                  <a:lnTo>
                    <a:pt x="270986" y="990791"/>
                  </a:lnTo>
                  <a:cubicBezTo>
                    <a:pt x="270986" y="1036701"/>
                    <a:pt x="308515" y="1074230"/>
                    <a:pt x="354425" y="1074230"/>
                  </a:cubicBezTo>
                  <a:lnTo>
                    <a:pt x="954500" y="1074230"/>
                  </a:lnTo>
                  <a:lnTo>
                    <a:pt x="1034415" y="1074230"/>
                  </a:lnTo>
                  <a:lnTo>
                    <a:pt x="1034701" y="1004602"/>
                  </a:lnTo>
                  <a:cubicBezTo>
                    <a:pt x="1034891" y="965168"/>
                    <a:pt x="1073087" y="934879"/>
                    <a:pt x="1113186" y="932974"/>
                  </a:cubicBezTo>
                  <a:cubicBezTo>
                    <a:pt x="1152430" y="931069"/>
                    <a:pt x="1183958" y="902113"/>
                    <a:pt x="1189386" y="863251"/>
                  </a:cubicBezTo>
                  <a:cubicBezTo>
                    <a:pt x="1195006" y="822770"/>
                    <a:pt x="1230058" y="791337"/>
                    <a:pt x="1272064" y="791337"/>
                  </a:cubicBezTo>
                  <a:lnTo>
                    <a:pt x="1287780" y="791337"/>
                  </a:lnTo>
                  <a:cubicBezTo>
                    <a:pt x="1287208" y="673227"/>
                    <a:pt x="1290352" y="511397"/>
                    <a:pt x="1290352" y="314516"/>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91" name="Freeform: Shape 90">
              <a:extLst>
                <a:ext uri="{FF2B5EF4-FFF2-40B4-BE49-F238E27FC236}">
                  <a16:creationId xmlns:a16="http://schemas.microsoft.com/office/drawing/2014/main" id="{C8E2D37B-3A3C-4817-9ACE-363587E88BAB}"/>
                </a:ext>
              </a:extLst>
            </p:cNvPr>
            <p:cNvSpPr/>
            <p:nvPr/>
          </p:nvSpPr>
          <p:spPr>
            <a:xfrm>
              <a:off x="2456609" y="-24876"/>
              <a:ext cx="2346960" cy="1813083"/>
            </a:xfrm>
            <a:custGeom>
              <a:avLst/>
              <a:gdLst>
                <a:gd name="connsiteX0" fmla="*/ 862298 w 2346960"/>
                <a:gd name="connsiteY0" fmla="*/ 0 h 1813083"/>
                <a:gd name="connsiteX1" fmla="*/ 654368 w 2346960"/>
                <a:gd name="connsiteY1" fmla="*/ 207931 h 1813083"/>
                <a:gd name="connsiteX2" fmla="*/ 654368 w 2346960"/>
                <a:gd name="connsiteY2" fmla="*/ 444437 h 1813083"/>
                <a:gd name="connsiteX3" fmla="*/ 513112 w 2346960"/>
                <a:gd name="connsiteY3" fmla="*/ 444437 h 1813083"/>
                <a:gd name="connsiteX4" fmla="*/ 305181 w 2346960"/>
                <a:gd name="connsiteY4" fmla="*/ 652367 h 1813083"/>
                <a:gd name="connsiteX5" fmla="*/ 305181 w 2346960"/>
                <a:gd name="connsiteY5" fmla="*/ 1066514 h 1813083"/>
                <a:gd name="connsiteX6" fmla="*/ 268319 w 2346960"/>
                <a:gd name="connsiteY6" fmla="*/ 1078135 h 1813083"/>
                <a:gd name="connsiteX7" fmla="*/ 235458 w 2346960"/>
                <a:gd name="connsiteY7" fmla="*/ 1090327 h 1813083"/>
                <a:gd name="connsiteX8" fmla="*/ 162497 w 2346960"/>
                <a:gd name="connsiteY8" fmla="*/ 1173099 h 1813083"/>
                <a:gd name="connsiteX9" fmla="*/ 162497 w 2346960"/>
                <a:gd name="connsiteY9" fmla="*/ 1441228 h 1813083"/>
                <a:gd name="connsiteX10" fmla="*/ 81915 w 2346960"/>
                <a:gd name="connsiteY10" fmla="*/ 1522190 h 1813083"/>
                <a:gd name="connsiteX11" fmla="*/ 0 w 2346960"/>
                <a:gd name="connsiteY11" fmla="*/ 1605629 h 1813083"/>
                <a:gd name="connsiteX12" fmla="*/ 0 w 2346960"/>
                <a:gd name="connsiteY12" fmla="*/ 1729645 h 1813083"/>
                <a:gd name="connsiteX13" fmla="*/ 83439 w 2346960"/>
                <a:gd name="connsiteY13" fmla="*/ 1813084 h 1813083"/>
                <a:gd name="connsiteX14" fmla="*/ 364141 w 2346960"/>
                <a:gd name="connsiteY14" fmla="*/ 1813084 h 1813083"/>
                <a:gd name="connsiteX15" fmla="*/ 447484 w 2346960"/>
                <a:gd name="connsiteY15" fmla="*/ 1733264 h 1813083"/>
                <a:gd name="connsiteX16" fmla="*/ 527590 w 2346960"/>
                <a:gd name="connsiteY16" fmla="*/ 1655731 h 1813083"/>
                <a:gd name="connsiteX17" fmla="*/ 609600 w 2346960"/>
                <a:gd name="connsiteY17" fmla="*/ 1581817 h 1813083"/>
                <a:gd name="connsiteX18" fmla="*/ 687896 w 2346960"/>
                <a:gd name="connsiteY18" fmla="*/ 1508951 h 1813083"/>
                <a:gd name="connsiteX19" fmla="*/ 708184 w 2346960"/>
                <a:gd name="connsiteY19" fmla="*/ 1508951 h 1813083"/>
                <a:gd name="connsiteX20" fmla="*/ 789146 w 2346960"/>
                <a:gd name="connsiteY20" fmla="*/ 1589913 h 1813083"/>
                <a:gd name="connsiteX21" fmla="*/ 789146 w 2346960"/>
                <a:gd name="connsiteY21" fmla="*/ 1404557 h 1813083"/>
                <a:gd name="connsiteX22" fmla="*/ 789146 w 2346960"/>
                <a:gd name="connsiteY22" fmla="*/ 1322451 h 1813083"/>
                <a:gd name="connsiteX23" fmla="*/ 789146 w 2346960"/>
                <a:gd name="connsiteY23" fmla="*/ 1066038 h 1813083"/>
                <a:gd name="connsiteX24" fmla="*/ 787908 w 2346960"/>
                <a:gd name="connsiteY24" fmla="*/ 1066038 h 1813083"/>
                <a:gd name="connsiteX25" fmla="*/ 787908 w 2346960"/>
                <a:gd name="connsiteY25" fmla="*/ 876300 h 1813083"/>
                <a:gd name="connsiteX26" fmla="*/ 793337 w 2346960"/>
                <a:gd name="connsiteY26" fmla="*/ 876300 h 1813083"/>
                <a:gd name="connsiteX27" fmla="*/ 887921 w 2346960"/>
                <a:gd name="connsiteY27" fmla="*/ 800100 h 1813083"/>
                <a:gd name="connsiteX28" fmla="*/ 1129189 w 2346960"/>
                <a:gd name="connsiteY28" fmla="*/ 800100 h 1813083"/>
                <a:gd name="connsiteX29" fmla="*/ 1129189 w 2346960"/>
                <a:gd name="connsiteY29" fmla="*/ 503301 h 1813083"/>
                <a:gd name="connsiteX30" fmla="*/ 1226058 w 2346960"/>
                <a:gd name="connsiteY30" fmla="*/ 406432 h 1813083"/>
                <a:gd name="connsiteX31" fmla="*/ 1433513 w 2346960"/>
                <a:gd name="connsiteY31" fmla="*/ 406432 h 1813083"/>
                <a:gd name="connsiteX32" fmla="*/ 1724597 w 2346960"/>
                <a:gd name="connsiteY32" fmla="*/ 406432 h 1813083"/>
                <a:gd name="connsiteX33" fmla="*/ 2096072 w 2346960"/>
                <a:gd name="connsiteY33" fmla="*/ 406432 h 1813083"/>
                <a:gd name="connsiteX34" fmla="*/ 2188178 w 2346960"/>
                <a:gd name="connsiteY34" fmla="*/ 314325 h 1813083"/>
                <a:gd name="connsiteX35" fmla="*/ 2188178 w 2346960"/>
                <a:gd name="connsiteY35" fmla="*/ 285750 h 1813083"/>
                <a:gd name="connsiteX36" fmla="*/ 2346960 w 2346960"/>
                <a:gd name="connsiteY36" fmla="*/ 285750 h 1813083"/>
                <a:gd name="connsiteX37" fmla="*/ 2346960 w 2346960"/>
                <a:gd name="connsiteY37" fmla="*/ 0 h 1813083"/>
                <a:gd name="connsiteX38" fmla="*/ 862298 w 2346960"/>
                <a:gd name="connsiteY38" fmla="*/ 0 h 181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346960" h="1813083">
                  <a:moveTo>
                    <a:pt x="862298" y="0"/>
                  </a:moveTo>
                  <a:cubicBezTo>
                    <a:pt x="747427" y="0"/>
                    <a:pt x="654368" y="93155"/>
                    <a:pt x="654368" y="207931"/>
                  </a:cubicBezTo>
                  <a:lnTo>
                    <a:pt x="654368" y="444437"/>
                  </a:lnTo>
                  <a:lnTo>
                    <a:pt x="513112" y="444437"/>
                  </a:lnTo>
                  <a:cubicBezTo>
                    <a:pt x="398240" y="444437"/>
                    <a:pt x="305181" y="537591"/>
                    <a:pt x="305181" y="652367"/>
                  </a:cubicBezTo>
                  <a:lnTo>
                    <a:pt x="305181" y="1066514"/>
                  </a:lnTo>
                  <a:cubicBezTo>
                    <a:pt x="291846" y="1067562"/>
                    <a:pt x="279273" y="1071563"/>
                    <a:pt x="268319" y="1078135"/>
                  </a:cubicBezTo>
                  <a:cubicBezTo>
                    <a:pt x="258223" y="1084231"/>
                    <a:pt x="247174" y="1088803"/>
                    <a:pt x="235458" y="1090327"/>
                  </a:cubicBezTo>
                  <a:cubicBezTo>
                    <a:pt x="194405" y="1095470"/>
                    <a:pt x="162497" y="1130713"/>
                    <a:pt x="162497" y="1173099"/>
                  </a:cubicBezTo>
                  <a:lnTo>
                    <a:pt x="162497" y="1441228"/>
                  </a:lnTo>
                  <a:cubicBezTo>
                    <a:pt x="162497" y="1485519"/>
                    <a:pt x="126206" y="1521428"/>
                    <a:pt x="81915" y="1522190"/>
                  </a:cubicBezTo>
                  <a:cubicBezTo>
                    <a:pt x="36671" y="1522952"/>
                    <a:pt x="0" y="1560195"/>
                    <a:pt x="0" y="1605629"/>
                  </a:cubicBezTo>
                  <a:lnTo>
                    <a:pt x="0" y="1729645"/>
                  </a:lnTo>
                  <a:cubicBezTo>
                    <a:pt x="0" y="1775555"/>
                    <a:pt x="37529" y="1813084"/>
                    <a:pt x="83439" y="1813084"/>
                  </a:cubicBezTo>
                  <a:lnTo>
                    <a:pt x="364141" y="1813084"/>
                  </a:lnTo>
                  <a:cubicBezTo>
                    <a:pt x="408813" y="1813084"/>
                    <a:pt x="445580" y="1777460"/>
                    <a:pt x="447484" y="1733264"/>
                  </a:cubicBezTo>
                  <a:cubicBezTo>
                    <a:pt x="449390" y="1690211"/>
                    <a:pt x="484442" y="1656207"/>
                    <a:pt x="527590" y="1655731"/>
                  </a:cubicBezTo>
                  <a:cubicBezTo>
                    <a:pt x="569881" y="1655255"/>
                    <a:pt x="604838" y="1622965"/>
                    <a:pt x="609600" y="1581817"/>
                  </a:cubicBezTo>
                  <a:cubicBezTo>
                    <a:pt x="614267" y="1540859"/>
                    <a:pt x="646748" y="1508951"/>
                    <a:pt x="687896" y="1508951"/>
                  </a:cubicBezTo>
                  <a:lnTo>
                    <a:pt x="708184" y="1508951"/>
                  </a:lnTo>
                  <a:cubicBezTo>
                    <a:pt x="752761" y="1508951"/>
                    <a:pt x="789146" y="1545336"/>
                    <a:pt x="789146" y="1589913"/>
                  </a:cubicBezTo>
                  <a:lnTo>
                    <a:pt x="789146" y="1404557"/>
                  </a:lnTo>
                  <a:lnTo>
                    <a:pt x="789146" y="1322451"/>
                  </a:lnTo>
                  <a:lnTo>
                    <a:pt x="789146" y="1066038"/>
                  </a:lnTo>
                  <a:lnTo>
                    <a:pt x="787908" y="1066038"/>
                  </a:lnTo>
                  <a:lnTo>
                    <a:pt x="787908" y="876300"/>
                  </a:lnTo>
                  <a:lnTo>
                    <a:pt x="793337" y="876300"/>
                  </a:lnTo>
                  <a:cubicBezTo>
                    <a:pt x="802767" y="832771"/>
                    <a:pt x="841534" y="800100"/>
                    <a:pt x="887921" y="800100"/>
                  </a:cubicBezTo>
                  <a:lnTo>
                    <a:pt x="1129189" y="800100"/>
                  </a:lnTo>
                  <a:lnTo>
                    <a:pt x="1129189" y="503301"/>
                  </a:lnTo>
                  <a:cubicBezTo>
                    <a:pt x="1129189" y="449866"/>
                    <a:pt x="1172527" y="406432"/>
                    <a:pt x="1226058" y="406432"/>
                  </a:cubicBezTo>
                  <a:lnTo>
                    <a:pt x="1433513" y="406432"/>
                  </a:lnTo>
                  <a:lnTo>
                    <a:pt x="1724597" y="406432"/>
                  </a:lnTo>
                  <a:lnTo>
                    <a:pt x="2096072" y="406432"/>
                  </a:lnTo>
                  <a:cubicBezTo>
                    <a:pt x="2146935" y="406432"/>
                    <a:pt x="2188178" y="365189"/>
                    <a:pt x="2188178" y="314325"/>
                  </a:cubicBezTo>
                  <a:lnTo>
                    <a:pt x="2188178" y="285750"/>
                  </a:lnTo>
                  <a:lnTo>
                    <a:pt x="2346960" y="285750"/>
                  </a:lnTo>
                  <a:lnTo>
                    <a:pt x="2346960" y="0"/>
                  </a:lnTo>
                  <a:lnTo>
                    <a:pt x="862298"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92" name="Freeform: Shape 91">
              <a:extLst>
                <a:ext uri="{FF2B5EF4-FFF2-40B4-BE49-F238E27FC236}">
                  <a16:creationId xmlns:a16="http://schemas.microsoft.com/office/drawing/2014/main" id="{3868437F-D2DD-47C9-AD3A-E562BC747F66}"/>
                </a:ext>
              </a:extLst>
            </p:cNvPr>
            <p:cNvSpPr/>
            <p:nvPr/>
          </p:nvSpPr>
          <p:spPr>
            <a:xfrm>
              <a:off x="4963684" y="2644504"/>
              <a:ext cx="1471421" cy="875728"/>
            </a:xfrm>
            <a:custGeom>
              <a:avLst/>
              <a:gdLst>
                <a:gd name="connsiteX0" fmla="*/ 157829 w 1471421"/>
                <a:gd name="connsiteY0" fmla="*/ 0 h 875728"/>
                <a:gd name="connsiteX1" fmla="*/ 157829 w 1471421"/>
                <a:gd name="connsiteY1" fmla="*/ 53245 h 875728"/>
                <a:gd name="connsiteX2" fmla="*/ 157829 w 1471421"/>
                <a:gd name="connsiteY2" fmla="*/ 105632 h 875728"/>
                <a:gd name="connsiteX3" fmla="*/ 200406 w 1471421"/>
                <a:gd name="connsiteY3" fmla="*/ 163354 h 875728"/>
                <a:gd name="connsiteX4" fmla="*/ 218313 w 1471421"/>
                <a:gd name="connsiteY4" fmla="*/ 166116 h 875728"/>
                <a:gd name="connsiteX5" fmla="*/ 312515 w 1471421"/>
                <a:gd name="connsiteY5" fmla="*/ 166116 h 875728"/>
                <a:gd name="connsiteX6" fmla="*/ 314134 w 1471421"/>
                <a:gd name="connsiteY6" fmla="*/ 166116 h 875728"/>
                <a:gd name="connsiteX7" fmla="*/ 314801 w 1471421"/>
                <a:gd name="connsiteY7" fmla="*/ 442722 h 875728"/>
                <a:gd name="connsiteX8" fmla="*/ 314801 w 1471421"/>
                <a:gd name="connsiteY8" fmla="*/ 444913 h 875728"/>
                <a:gd name="connsiteX9" fmla="*/ 314801 w 1471421"/>
                <a:gd name="connsiteY9" fmla="*/ 444913 h 875728"/>
                <a:gd name="connsiteX10" fmla="*/ 232982 w 1471421"/>
                <a:gd name="connsiteY10" fmla="*/ 444913 h 875728"/>
                <a:gd name="connsiteX11" fmla="*/ 162020 w 1471421"/>
                <a:gd name="connsiteY11" fmla="*/ 498538 h 875728"/>
                <a:gd name="connsiteX12" fmla="*/ 160401 w 1471421"/>
                <a:gd name="connsiteY12" fmla="*/ 512540 h 875728"/>
                <a:gd name="connsiteX13" fmla="*/ 160211 w 1471421"/>
                <a:gd name="connsiteY13" fmla="*/ 543497 h 875728"/>
                <a:gd name="connsiteX14" fmla="*/ 99726 w 1471421"/>
                <a:gd name="connsiteY14" fmla="*/ 603980 h 875728"/>
                <a:gd name="connsiteX15" fmla="*/ 381 w 1471421"/>
                <a:gd name="connsiteY15" fmla="*/ 603980 h 875728"/>
                <a:gd name="connsiteX16" fmla="*/ 381 w 1471421"/>
                <a:gd name="connsiteY16" fmla="*/ 743712 h 875728"/>
                <a:gd name="connsiteX17" fmla="*/ 0 w 1471421"/>
                <a:gd name="connsiteY17" fmla="*/ 743712 h 875728"/>
                <a:gd name="connsiteX18" fmla="*/ 0 w 1471421"/>
                <a:gd name="connsiteY18" fmla="*/ 747141 h 875728"/>
                <a:gd name="connsiteX19" fmla="*/ 146114 w 1471421"/>
                <a:gd name="connsiteY19" fmla="*/ 747141 h 875728"/>
                <a:gd name="connsiteX20" fmla="*/ 203740 w 1471421"/>
                <a:gd name="connsiteY20" fmla="*/ 804767 h 875728"/>
                <a:gd name="connsiteX21" fmla="*/ 203740 w 1471421"/>
                <a:gd name="connsiteY21" fmla="*/ 824770 h 875728"/>
                <a:gd name="connsiteX22" fmla="*/ 172879 w 1471421"/>
                <a:gd name="connsiteY22" fmla="*/ 875729 h 875728"/>
                <a:gd name="connsiteX23" fmla="*/ 232600 w 1471421"/>
                <a:gd name="connsiteY23" fmla="*/ 875729 h 875728"/>
                <a:gd name="connsiteX24" fmla="*/ 313373 w 1471421"/>
                <a:gd name="connsiteY24" fmla="*/ 801243 h 875728"/>
                <a:gd name="connsiteX25" fmla="*/ 383191 w 1471421"/>
                <a:gd name="connsiteY25" fmla="*/ 736854 h 875728"/>
                <a:gd name="connsiteX26" fmla="*/ 498539 w 1471421"/>
                <a:gd name="connsiteY26" fmla="*/ 736854 h 875728"/>
                <a:gd name="connsiteX27" fmla="*/ 548068 w 1471421"/>
                <a:gd name="connsiteY27" fmla="*/ 736854 h 875728"/>
                <a:gd name="connsiteX28" fmla="*/ 1256157 w 1471421"/>
                <a:gd name="connsiteY28" fmla="*/ 736854 h 875728"/>
                <a:gd name="connsiteX29" fmla="*/ 1256157 w 1471421"/>
                <a:gd name="connsiteY29" fmla="*/ 745427 h 875728"/>
                <a:gd name="connsiteX30" fmla="*/ 1370457 w 1471421"/>
                <a:gd name="connsiteY30" fmla="*/ 859727 h 875728"/>
                <a:gd name="connsiteX31" fmla="*/ 1471422 w 1471421"/>
                <a:gd name="connsiteY31" fmla="*/ 859727 h 875728"/>
                <a:gd name="connsiteX32" fmla="*/ 1471422 w 1471421"/>
                <a:gd name="connsiteY32" fmla="*/ 843439 h 875728"/>
                <a:gd name="connsiteX33" fmla="*/ 1471422 w 1471421"/>
                <a:gd name="connsiteY33" fmla="*/ 390620 h 875728"/>
                <a:gd name="connsiteX34" fmla="*/ 1471422 w 1471421"/>
                <a:gd name="connsiteY34" fmla="*/ 191 h 875728"/>
                <a:gd name="connsiteX35" fmla="*/ 157829 w 1471421"/>
                <a:gd name="connsiteY35" fmla="*/ 191 h 875728"/>
                <a:gd name="connsiteX36" fmla="*/ 1255395 w 1471421"/>
                <a:gd name="connsiteY36" fmla="*/ 736663 h 875728"/>
                <a:gd name="connsiteX37" fmla="*/ 947452 w 1471421"/>
                <a:gd name="connsiteY37" fmla="*/ 736663 h 875728"/>
                <a:gd name="connsiteX38" fmla="*/ 947452 w 1471421"/>
                <a:gd name="connsiteY38" fmla="*/ 496157 h 875728"/>
                <a:gd name="connsiteX39" fmla="*/ 1062609 w 1471421"/>
                <a:gd name="connsiteY39" fmla="*/ 381857 h 875728"/>
                <a:gd name="connsiteX40" fmla="*/ 1255395 w 1471421"/>
                <a:gd name="connsiteY40" fmla="*/ 381857 h 875728"/>
                <a:gd name="connsiteX41" fmla="*/ 1255395 w 1471421"/>
                <a:gd name="connsiteY41" fmla="*/ 736663 h 875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471421" h="875728">
                  <a:moveTo>
                    <a:pt x="157829" y="0"/>
                  </a:moveTo>
                  <a:lnTo>
                    <a:pt x="157829" y="53245"/>
                  </a:lnTo>
                  <a:lnTo>
                    <a:pt x="157829" y="105632"/>
                  </a:lnTo>
                  <a:cubicBezTo>
                    <a:pt x="157829" y="132683"/>
                    <a:pt x="175832" y="155638"/>
                    <a:pt x="200406" y="163354"/>
                  </a:cubicBezTo>
                  <a:cubicBezTo>
                    <a:pt x="206121" y="165163"/>
                    <a:pt x="212122" y="166116"/>
                    <a:pt x="218313" y="166116"/>
                  </a:cubicBezTo>
                  <a:lnTo>
                    <a:pt x="312515" y="166116"/>
                  </a:lnTo>
                  <a:lnTo>
                    <a:pt x="314134" y="166116"/>
                  </a:lnTo>
                  <a:lnTo>
                    <a:pt x="314801" y="442722"/>
                  </a:lnTo>
                  <a:lnTo>
                    <a:pt x="314801" y="444913"/>
                  </a:lnTo>
                  <a:lnTo>
                    <a:pt x="314801" y="444913"/>
                  </a:lnTo>
                  <a:lnTo>
                    <a:pt x="232982" y="444913"/>
                  </a:lnTo>
                  <a:cubicBezTo>
                    <a:pt x="199263" y="444913"/>
                    <a:pt x="169164" y="467201"/>
                    <a:pt x="162020" y="498538"/>
                  </a:cubicBezTo>
                  <a:cubicBezTo>
                    <a:pt x="160973" y="503015"/>
                    <a:pt x="160496" y="507683"/>
                    <a:pt x="160401" y="512540"/>
                  </a:cubicBezTo>
                  <a:lnTo>
                    <a:pt x="160211" y="543497"/>
                  </a:lnTo>
                  <a:cubicBezTo>
                    <a:pt x="160020" y="576739"/>
                    <a:pt x="132969" y="603980"/>
                    <a:pt x="99726" y="603980"/>
                  </a:cubicBezTo>
                  <a:lnTo>
                    <a:pt x="381" y="603980"/>
                  </a:lnTo>
                  <a:lnTo>
                    <a:pt x="381" y="743712"/>
                  </a:lnTo>
                  <a:lnTo>
                    <a:pt x="0" y="743712"/>
                  </a:lnTo>
                  <a:lnTo>
                    <a:pt x="0" y="747141"/>
                  </a:lnTo>
                  <a:lnTo>
                    <a:pt x="146114" y="747141"/>
                  </a:lnTo>
                  <a:cubicBezTo>
                    <a:pt x="177832" y="747141"/>
                    <a:pt x="203740" y="773049"/>
                    <a:pt x="203740" y="804767"/>
                  </a:cubicBezTo>
                  <a:lnTo>
                    <a:pt x="203740" y="824770"/>
                  </a:lnTo>
                  <a:cubicBezTo>
                    <a:pt x="203740" y="846773"/>
                    <a:pt x="191167" y="866013"/>
                    <a:pt x="172879" y="875729"/>
                  </a:cubicBezTo>
                  <a:lnTo>
                    <a:pt x="232600" y="875729"/>
                  </a:lnTo>
                  <a:cubicBezTo>
                    <a:pt x="274891" y="875729"/>
                    <a:pt x="309943" y="843439"/>
                    <a:pt x="313373" y="801243"/>
                  </a:cubicBezTo>
                  <a:cubicBezTo>
                    <a:pt x="316230" y="765334"/>
                    <a:pt x="346615" y="736854"/>
                    <a:pt x="383191" y="736854"/>
                  </a:cubicBezTo>
                  <a:lnTo>
                    <a:pt x="498539" y="736854"/>
                  </a:lnTo>
                  <a:lnTo>
                    <a:pt x="548068" y="736854"/>
                  </a:lnTo>
                  <a:lnTo>
                    <a:pt x="1256157" y="736854"/>
                  </a:lnTo>
                  <a:lnTo>
                    <a:pt x="1256157" y="745427"/>
                  </a:lnTo>
                  <a:cubicBezTo>
                    <a:pt x="1256157" y="808292"/>
                    <a:pt x="1307592" y="859727"/>
                    <a:pt x="1370457" y="859727"/>
                  </a:cubicBezTo>
                  <a:lnTo>
                    <a:pt x="1471422" y="859727"/>
                  </a:lnTo>
                  <a:lnTo>
                    <a:pt x="1471422" y="843439"/>
                  </a:lnTo>
                  <a:lnTo>
                    <a:pt x="1471422" y="390620"/>
                  </a:lnTo>
                  <a:lnTo>
                    <a:pt x="1471422" y="191"/>
                  </a:lnTo>
                  <a:lnTo>
                    <a:pt x="157829" y="191"/>
                  </a:lnTo>
                  <a:close/>
                  <a:moveTo>
                    <a:pt x="1255395" y="736663"/>
                  </a:moveTo>
                  <a:lnTo>
                    <a:pt x="947452" y="736663"/>
                  </a:lnTo>
                  <a:lnTo>
                    <a:pt x="947452" y="496157"/>
                  </a:lnTo>
                  <a:cubicBezTo>
                    <a:pt x="947452" y="433292"/>
                    <a:pt x="999268" y="381857"/>
                    <a:pt x="1062609" y="381857"/>
                  </a:cubicBezTo>
                  <a:lnTo>
                    <a:pt x="1255395" y="381857"/>
                  </a:lnTo>
                  <a:lnTo>
                    <a:pt x="1255395" y="736663"/>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93" name="Freeform: Shape 92">
              <a:extLst>
                <a:ext uri="{FF2B5EF4-FFF2-40B4-BE49-F238E27FC236}">
                  <a16:creationId xmlns:a16="http://schemas.microsoft.com/office/drawing/2014/main" id="{E4DFC4F9-164A-49B6-BC61-130D4DA2C882}"/>
                </a:ext>
              </a:extLst>
            </p:cNvPr>
            <p:cNvSpPr/>
            <p:nvPr/>
          </p:nvSpPr>
          <p:spPr>
            <a:xfrm>
              <a:off x="5911136" y="3026362"/>
              <a:ext cx="307943" cy="354806"/>
            </a:xfrm>
            <a:custGeom>
              <a:avLst/>
              <a:gdLst>
                <a:gd name="connsiteX0" fmla="*/ 115158 w 307943"/>
                <a:gd name="connsiteY0" fmla="*/ 0 h 354806"/>
                <a:gd name="connsiteX1" fmla="*/ 0 w 307943"/>
                <a:gd name="connsiteY1" fmla="*/ 114300 h 354806"/>
                <a:gd name="connsiteX2" fmla="*/ 0 w 307943"/>
                <a:gd name="connsiteY2" fmla="*/ 354806 h 354806"/>
                <a:gd name="connsiteX3" fmla="*/ 307943 w 307943"/>
                <a:gd name="connsiteY3" fmla="*/ 354806 h 354806"/>
                <a:gd name="connsiteX4" fmla="*/ 307943 w 307943"/>
                <a:gd name="connsiteY4" fmla="*/ 0 h 354806"/>
                <a:gd name="connsiteX5" fmla="*/ 115158 w 307943"/>
                <a:gd name="connsiteY5" fmla="*/ 0 h 35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943" h="354806">
                  <a:moveTo>
                    <a:pt x="115158" y="0"/>
                  </a:moveTo>
                  <a:cubicBezTo>
                    <a:pt x="51816" y="0"/>
                    <a:pt x="0" y="51435"/>
                    <a:pt x="0" y="114300"/>
                  </a:cubicBezTo>
                  <a:lnTo>
                    <a:pt x="0" y="354806"/>
                  </a:lnTo>
                  <a:lnTo>
                    <a:pt x="307943" y="354806"/>
                  </a:lnTo>
                  <a:lnTo>
                    <a:pt x="307943" y="0"/>
                  </a:lnTo>
                  <a:lnTo>
                    <a:pt x="115158"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94" name="Freeform: Shape 93">
              <a:extLst>
                <a:ext uri="{FF2B5EF4-FFF2-40B4-BE49-F238E27FC236}">
                  <a16:creationId xmlns:a16="http://schemas.microsoft.com/office/drawing/2014/main" id="{FD256FD2-A132-4E97-810D-DBE532D2A0C4}"/>
                </a:ext>
              </a:extLst>
            </p:cNvPr>
            <p:cNvSpPr/>
            <p:nvPr/>
          </p:nvSpPr>
          <p:spPr>
            <a:xfrm>
              <a:off x="4803283" y="-24876"/>
              <a:ext cx="1632204" cy="2667095"/>
            </a:xfrm>
            <a:custGeom>
              <a:avLst/>
              <a:gdLst>
                <a:gd name="connsiteX0" fmla="*/ 1496949 w 1632204"/>
                <a:gd name="connsiteY0" fmla="*/ 1233678 h 2667095"/>
                <a:gd name="connsiteX1" fmla="*/ 1436942 w 1632204"/>
                <a:gd name="connsiteY1" fmla="*/ 1173671 h 2667095"/>
                <a:gd name="connsiteX2" fmla="*/ 1436942 w 1632204"/>
                <a:gd name="connsiteY2" fmla="*/ 1152811 h 2667095"/>
                <a:gd name="connsiteX3" fmla="*/ 1496949 w 1632204"/>
                <a:gd name="connsiteY3" fmla="*/ 1092803 h 2667095"/>
                <a:gd name="connsiteX4" fmla="*/ 1629346 w 1632204"/>
                <a:gd name="connsiteY4" fmla="*/ 1092803 h 2667095"/>
                <a:gd name="connsiteX5" fmla="*/ 1629823 w 1632204"/>
                <a:gd name="connsiteY5" fmla="*/ 596932 h 2667095"/>
                <a:gd name="connsiteX6" fmla="*/ 1264444 w 1632204"/>
                <a:gd name="connsiteY6" fmla="*/ 596932 h 2667095"/>
                <a:gd name="connsiteX7" fmla="*/ 1264444 w 1632204"/>
                <a:gd name="connsiteY7" fmla="*/ 96869 h 2667095"/>
                <a:gd name="connsiteX8" fmla="*/ 1167574 w 1632204"/>
                <a:gd name="connsiteY8" fmla="*/ 0 h 2667095"/>
                <a:gd name="connsiteX9" fmla="*/ 0 w 1632204"/>
                <a:gd name="connsiteY9" fmla="*/ 0 h 2667095"/>
                <a:gd name="connsiteX10" fmla="*/ 0 w 1632204"/>
                <a:gd name="connsiteY10" fmla="*/ 285464 h 2667095"/>
                <a:gd name="connsiteX11" fmla="*/ 82296 w 1632204"/>
                <a:gd name="connsiteY11" fmla="*/ 285464 h 2667095"/>
                <a:gd name="connsiteX12" fmla="*/ 218789 w 1632204"/>
                <a:gd name="connsiteY12" fmla="*/ 421958 h 2667095"/>
                <a:gd name="connsiteX13" fmla="*/ 218789 w 1632204"/>
                <a:gd name="connsiteY13" fmla="*/ 599980 h 2667095"/>
                <a:gd name="connsiteX14" fmla="*/ 882587 w 1632204"/>
                <a:gd name="connsiteY14" fmla="*/ 599980 h 2667095"/>
                <a:gd name="connsiteX15" fmla="*/ 879919 w 1632204"/>
                <a:gd name="connsiteY15" fmla="*/ 1064324 h 2667095"/>
                <a:gd name="connsiteX16" fmla="*/ 879919 w 1632204"/>
                <a:gd name="connsiteY16" fmla="*/ 1076516 h 2667095"/>
                <a:gd name="connsiteX17" fmla="*/ 872966 w 1632204"/>
                <a:gd name="connsiteY17" fmla="*/ 1076516 h 2667095"/>
                <a:gd name="connsiteX18" fmla="*/ 864203 w 1632204"/>
                <a:gd name="connsiteY18" fmla="*/ 1076516 h 2667095"/>
                <a:gd name="connsiteX19" fmla="*/ 856011 w 1632204"/>
                <a:gd name="connsiteY19" fmla="*/ 1076897 h 2667095"/>
                <a:gd name="connsiteX20" fmla="*/ 853440 w 1632204"/>
                <a:gd name="connsiteY20" fmla="*/ 1077278 h 2667095"/>
                <a:gd name="connsiteX21" fmla="*/ 848106 w 1632204"/>
                <a:gd name="connsiteY21" fmla="*/ 1078135 h 2667095"/>
                <a:gd name="connsiteX22" fmla="*/ 847439 w 1632204"/>
                <a:gd name="connsiteY22" fmla="*/ 1078325 h 2667095"/>
                <a:gd name="connsiteX23" fmla="*/ 845153 w 1632204"/>
                <a:gd name="connsiteY23" fmla="*/ 1078897 h 2667095"/>
                <a:gd name="connsiteX24" fmla="*/ 840486 w 1632204"/>
                <a:gd name="connsiteY24" fmla="*/ 1080135 h 2667095"/>
                <a:gd name="connsiteX25" fmla="*/ 837438 w 1632204"/>
                <a:gd name="connsiteY25" fmla="*/ 1081183 h 2667095"/>
                <a:gd name="connsiteX26" fmla="*/ 833056 w 1632204"/>
                <a:gd name="connsiteY26" fmla="*/ 1082802 h 2667095"/>
                <a:gd name="connsiteX27" fmla="*/ 830104 w 1632204"/>
                <a:gd name="connsiteY27" fmla="*/ 1084136 h 2667095"/>
                <a:gd name="connsiteX28" fmla="*/ 826008 w 1632204"/>
                <a:gd name="connsiteY28" fmla="*/ 1086136 h 2667095"/>
                <a:gd name="connsiteX29" fmla="*/ 824484 w 1632204"/>
                <a:gd name="connsiteY29" fmla="*/ 1086993 h 2667095"/>
                <a:gd name="connsiteX30" fmla="*/ 823055 w 1632204"/>
                <a:gd name="connsiteY30" fmla="*/ 1087755 h 2667095"/>
                <a:gd name="connsiteX31" fmla="*/ 819150 w 1632204"/>
                <a:gd name="connsiteY31" fmla="*/ 1090136 h 2667095"/>
                <a:gd name="connsiteX32" fmla="*/ 818674 w 1632204"/>
                <a:gd name="connsiteY32" fmla="*/ 1090422 h 2667095"/>
                <a:gd name="connsiteX33" fmla="*/ 816483 w 1632204"/>
                <a:gd name="connsiteY33" fmla="*/ 1091946 h 2667095"/>
                <a:gd name="connsiteX34" fmla="*/ 812768 w 1632204"/>
                <a:gd name="connsiteY34" fmla="*/ 1094708 h 2667095"/>
                <a:gd name="connsiteX35" fmla="*/ 810292 w 1632204"/>
                <a:gd name="connsiteY35" fmla="*/ 1096709 h 2667095"/>
                <a:gd name="connsiteX36" fmla="*/ 806767 w 1632204"/>
                <a:gd name="connsiteY36" fmla="*/ 1099852 h 2667095"/>
                <a:gd name="connsiteX37" fmla="*/ 804577 w 1632204"/>
                <a:gd name="connsiteY37" fmla="*/ 1101947 h 2667095"/>
                <a:gd name="connsiteX38" fmla="*/ 801148 w 1632204"/>
                <a:gd name="connsiteY38" fmla="*/ 1105662 h 2667095"/>
                <a:gd name="connsiteX39" fmla="*/ 799434 w 1632204"/>
                <a:gd name="connsiteY39" fmla="*/ 1107662 h 2667095"/>
                <a:gd name="connsiteX40" fmla="*/ 795909 w 1632204"/>
                <a:gd name="connsiteY40" fmla="*/ 1112330 h 2667095"/>
                <a:gd name="connsiteX41" fmla="*/ 795814 w 1632204"/>
                <a:gd name="connsiteY41" fmla="*/ 1112520 h 2667095"/>
                <a:gd name="connsiteX42" fmla="*/ 794861 w 1632204"/>
                <a:gd name="connsiteY42" fmla="*/ 1113854 h 2667095"/>
                <a:gd name="connsiteX43" fmla="*/ 790765 w 1632204"/>
                <a:gd name="connsiteY43" fmla="*/ 1120521 h 2667095"/>
                <a:gd name="connsiteX44" fmla="*/ 790480 w 1632204"/>
                <a:gd name="connsiteY44" fmla="*/ 1121093 h 2667095"/>
                <a:gd name="connsiteX45" fmla="*/ 787337 w 1632204"/>
                <a:gd name="connsiteY45" fmla="*/ 1127570 h 2667095"/>
                <a:gd name="connsiteX46" fmla="*/ 786479 w 1632204"/>
                <a:gd name="connsiteY46" fmla="*/ 1129951 h 2667095"/>
                <a:gd name="connsiteX47" fmla="*/ 784669 w 1632204"/>
                <a:gd name="connsiteY47" fmla="*/ 1134904 h 2667095"/>
                <a:gd name="connsiteX48" fmla="*/ 783908 w 1632204"/>
                <a:gd name="connsiteY48" fmla="*/ 1137666 h 2667095"/>
                <a:gd name="connsiteX49" fmla="*/ 783908 w 1632204"/>
                <a:gd name="connsiteY49" fmla="*/ 1137857 h 2667095"/>
                <a:gd name="connsiteX50" fmla="*/ 782669 w 1632204"/>
                <a:gd name="connsiteY50" fmla="*/ 1142524 h 2667095"/>
                <a:gd name="connsiteX51" fmla="*/ 782574 w 1632204"/>
                <a:gd name="connsiteY51" fmla="*/ 1143000 h 2667095"/>
                <a:gd name="connsiteX52" fmla="*/ 782098 w 1632204"/>
                <a:gd name="connsiteY52" fmla="*/ 1145762 h 2667095"/>
                <a:gd name="connsiteX53" fmla="*/ 780764 w 1632204"/>
                <a:gd name="connsiteY53" fmla="*/ 1160336 h 2667095"/>
                <a:gd name="connsiteX54" fmla="*/ 709517 w 1632204"/>
                <a:gd name="connsiteY54" fmla="*/ 1218438 h 2667095"/>
                <a:gd name="connsiteX55" fmla="*/ 702850 w 1632204"/>
                <a:gd name="connsiteY55" fmla="*/ 1218819 h 2667095"/>
                <a:gd name="connsiteX56" fmla="*/ 700754 w 1632204"/>
                <a:gd name="connsiteY56" fmla="*/ 1219010 h 2667095"/>
                <a:gd name="connsiteX57" fmla="*/ 699802 w 1632204"/>
                <a:gd name="connsiteY57" fmla="*/ 1219105 h 2667095"/>
                <a:gd name="connsiteX58" fmla="*/ 693801 w 1632204"/>
                <a:gd name="connsiteY58" fmla="*/ 1220057 h 2667095"/>
                <a:gd name="connsiteX59" fmla="*/ 692563 w 1632204"/>
                <a:gd name="connsiteY59" fmla="*/ 1220248 h 2667095"/>
                <a:gd name="connsiteX60" fmla="*/ 627031 w 1632204"/>
                <a:gd name="connsiteY60" fmla="*/ 1290923 h 2667095"/>
                <a:gd name="connsiteX61" fmla="*/ 626745 w 1632204"/>
                <a:gd name="connsiteY61" fmla="*/ 1359884 h 2667095"/>
                <a:gd name="connsiteX62" fmla="*/ 626174 w 1632204"/>
                <a:gd name="connsiteY62" fmla="*/ 1359884 h 2667095"/>
                <a:gd name="connsiteX63" fmla="*/ 626174 w 1632204"/>
                <a:gd name="connsiteY63" fmla="*/ 1359884 h 2667095"/>
                <a:gd name="connsiteX64" fmla="*/ 887349 w 1632204"/>
                <a:gd name="connsiteY64" fmla="*/ 1359884 h 2667095"/>
                <a:gd name="connsiteX65" fmla="*/ 957358 w 1632204"/>
                <a:gd name="connsiteY65" fmla="*/ 1429893 h 2667095"/>
                <a:gd name="connsiteX66" fmla="*/ 957358 w 1632204"/>
                <a:gd name="connsiteY66" fmla="*/ 1454277 h 2667095"/>
                <a:gd name="connsiteX67" fmla="*/ 887349 w 1632204"/>
                <a:gd name="connsiteY67" fmla="*/ 1524286 h 2667095"/>
                <a:gd name="connsiteX68" fmla="*/ 626174 w 1632204"/>
                <a:gd name="connsiteY68" fmla="*/ 1524286 h 2667095"/>
                <a:gd name="connsiteX69" fmla="*/ 626174 w 1632204"/>
                <a:gd name="connsiteY69" fmla="*/ 1814417 h 2667095"/>
                <a:gd name="connsiteX70" fmla="*/ 626174 w 1632204"/>
                <a:gd name="connsiteY70" fmla="*/ 1959959 h 2667095"/>
                <a:gd name="connsiteX71" fmla="*/ 1134046 w 1632204"/>
                <a:gd name="connsiteY71" fmla="*/ 1959959 h 2667095"/>
                <a:gd name="connsiteX72" fmla="*/ 1249204 w 1632204"/>
                <a:gd name="connsiteY72" fmla="*/ 2074259 h 2667095"/>
                <a:gd name="connsiteX73" fmla="*/ 1249204 w 1632204"/>
                <a:gd name="connsiteY73" fmla="*/ 2667095 h 2667095"/>
                <a:gd name="connsiteX74" fmla="*/ 1632204 w 1632204"/>
                <a:gd name="connsiteY74" fmla="*/ 2667095 h 2667095"/>
                <a:gd name="connsiteX75" fmla="*/ 1632204 w 1632204"/>
                <a:gd name="connsiteY75" fmla="*/ 1233678 h 2667095"/>
                <a:gd name="connsiteX76" fmla="*/ 1496949 w 1632204"/>
                <a:gd name="connsiteY76" fmla="*/ 1233678 h 2667095"/>
                <a:gd name="connsiteX77" fmla="*/ 1277398 w 1632204"/>
                <a:gd name="connsiteY77" fmla="*/ 1311974 h 2667095"/>
                <a:gd name="connsiteX78" fmla="*/ 1217390 w 1632204"/>
                <a:gd name="connsiteY78" fmla="*/ 1371981 h 2667095"/>
                <a:gd name="connsiteX79" fmla="*/ 1196530 w 1632204"/>
                <a:gd name="connsiteY79" fmla="*/ 1371981 h 2667095"/>
                <a:gd name="connsiteX80" fmla="*/ 1136523 w 1632204"/>
                <a:gd name="connsiteY80" fmla="*/ 1313117 h 2667095"/>
                <a:gd name="connsiteX81" fmla="*/ 1055560 w 1632204"/>
                <a:gd name="connsiteY81" fmla="*/ 1233583 h 2667095"/>
                <a:gd name="connsiteX82" fmla="*/ 1016222 w 1632204"/>
                <a:gd name="connsiteY82" fmla="*/ 1233583 h 2667095"/>
                <a:gd name="connsiteX83" fmla="*/ 956215 w 1632204"/>
                <a:gd name="connsiteY83" fmla="*/ 1173575 h 2667095"/>
                <a:gd name="connsiteX84" fmla="*/ 956215 w 1632204"/>
                <a:gd name="connsiteY84" fmla="*/ 1152716 h 2667095"/>
                <a:gd name="connsiteX85" fmla="*/ 1016222 w 1632204"/>
                <a:gd name="connsiteY85" fmla="*/ 1092708 h 2667095"/>
                <a:gd name="connsiteX86" fmla="*/ 1181005 w 1632204"/>
                <a:gd name="connsiteY86" fmla="*/ 1092708 h 2667095"/>
                <a:gd name="connsiteX87" fmla="*/ 1189959 w 1632204"/>
                <a:gd name="connsiteY87" fmla="*/ 1092232 h 2667095"/>
                <a:gd name="connsiteX88" fmla="*/ 1196530 w 1632204"/>
                <a:gd name="connsiteY88" fmla="*/ 1091851 h 2667095"/>
                <a:gd name="connsiteX89" fmla="*/ 1217390 w 1632204"/>
                <a:gd name="connsiteY89" fmla="*/ 1091851 h 2667095"/>
                <a:gd name="connsiteX90" fmla="*/ 1277398 w 1632204"/>
                <a:gd name="connsiteY90" fmla="*/ 1151858 h 2667095"/>
                <a:gd name="connsiteX91" fmla="*/ 1277398 w 1632204"/>
                <a:gd name="connsiteY91" fmla="*/ 1311974 h 266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632204" h="2667095">
                  <a:moveTo>
                    <a:pt x="1496949" y="1233678"/>
                  </a:moveTo>
                  <a:cubicBezTo>
                    <a:pt x="1463992" y="1233678"/>
                    <a:pt x="1436942" y="1206627"/>
                    <a:pt x="1436942" y="1173671"/>
                  </a:cubicBezTo>
                  <a:lnTo>
                    <a:pt x="1436942" y="1152811"/>
                  </a:lnTo>
                  <a:cubicBezTo>
                    <a:pt x="1436942" y="1119854"/>
                    <a:pt x="1463897" y="1092803"/>
                    <a:pt x="1496949" y="1092803"/>
                  </a:cubicBezTo>
                  <a:lnTo>
                    <a:pt x="1629346" y="1092803"/>
                  </a:lnTo>
                  <a:lnTo>
                    <a:pt x="1629823" y="596932"/>
                  </a:lnTo>
                  <a:lnTo>
                    <a:pt x="1264444" y="596932"/>
                  </a:lnTo>
                  <a:lnTo>
                    <a:pt x="1264444" y="96869"/>
                  </a:lnTo>
                  <a:cubicBezTo>
                    <a:pt x="1264444" y="43434"/>
                    <a:pt x="1221105" y="0"/>
                    <a:pt x="1167574" y="0"/>
                  </a:cubicBezTo>
                  <a:lnTo>
                    <a:pt x="0" y="0"/>
                  </a:lnTo>
                  <a:lnTo>
                    <a:pt x="0" y="285464"/>
                  </a:lnTo>
                  <a:lnTo>
                    <a:pt x="82296" y="285464"/>
                  </a:lnTo>
                  <a:cubicBezTo>
                    <a:pt x="157734" y="285464"/>
                    <a:pt x="218789" y="346615"/>
                    <a:pt x="218789" y="421958"/>
                  </a:cubicBezTo>
                  <a:lnTo>
                    <a:pt x="218789" y="599980"/>
                  </a:lnTo>
                  <a:lnTo>
                    <a:pt x="882587" y="599980"/>
                  </a:lnTo>
                  <a:cubicBezTo>
                    <a:pt x="882587" y="790861"/>
                    <a:pt x="879634" y="920306"/>
                    <a:pt x="879919" y="1064324"/>
                  </a:cubicBezTo>
                  <a:cubicBezTo>
                    <a:pt x="880967" y="1072229"/>
                    <a:pt x="881062" y="1076516"/>
                    <a:pt x="879919" y="1076516"/>
                  </a:cubicBezTo>
                  <a:lnTo>
                    <a:pt x="872966" y="1076516"/>
                  </a:lnTo>
                  <a:cubicBezTo>
                    <a:pt x="869537" y="1076611"/>
                    <a:pt x="866489" y="1076516"/>
                    <a:pt x="864203" y="1076516"/>
                  </a:cubicBezTo>
                  <a:cubicBezTo>
                    <a:pt x="861441" y="1076516"/>
                    <a:pt x="858679" y="1076706"/>
                    <a:pt x="856011" y="1076897"/>
                  </a:cubicBezTo>
                  <a:cubicBezTo>
                    <a:pt x="855155" y="1076992"/>
                    <a:pt x="854297" y="1077182"/>
                    <a:pt x="853440" y="1077278"/>
                  </a:cubicBezTo>
                  <a:cubicBezTo>
                    <a:pt x="851630" y="1077468"/>
                    <a:pt x="849821" y="1077754"/>
                    <a:pt x="848106" y="1078135"/>
                  </a:cubicBezTo>
                  <a:cubicBezTo>
                    <a:pt x="847915" y="1078135"/>
                    <a:pt x="847630" y="1078230"/>
                    <a:pt x="847439" y="1078325"/>
                  </a:cubicBezTo>
                  <a:cubicBezTo>
                    <a:pt x="846677" y="1078516"/>
                    <a:pt x="845915" y="1078706"/>
                    <a:pt x="845153" y="1078897"/>
                  </a:cubicBezTo>
                  <a:cubicBezTo>
                    <a:pt x="843534" y="1079278"/>
                    <a:pt x="842010" y="1079659"/>
                    <a:pt x="840486" y="1080135"/>
                  </a:cubicBezTo>
                  <a:cubicBezTo>
                    <a:pt x="839438" y="1080421"/>
                    <a:pt x="838486" y="1080802"/>
                    <a:pt x="837438" y="1081183"/>
                  </a:cubicBezTo>
                  <a:cubicBezTo>
                    <a:pt x="836009" y="1081659"/>
                    <a:pt x="834485" y="1082231"/>
                    <a:pt x="833056" y="1082802"/>
                  </a:cubicBezTo>
                  <a:cubicBezTo>
                    <a:pt x="832009" y="1083183"/>
                    <a:pt x="831056" y="1083659"/>
                    <a:pt x="830104" y="1084136"/>
                  </a:cubicBezTo>
                  <a:cubicBezTo>
                    <a:pt x="828675" y="1084802"/>
                    <a:pt x="827342" y="1085374"/>
                    <a:pt x="826008" y="1086136"/>
                  </a:cubicBezTo>
                  <a:cubicBezTo>
                    <a:pt x="825532" y="1086422"/>
                    <a:pt x="825055" y="1086707"/>
                    <a:pt x="824484" y="1086993"/>
                  </a:cubicBezTo>
                  <a:cubicBezTo>
                    <a:pt x="824008" y="1087279"/>
                    <a:pt x="823531" y="1087469"/>
                    <a:pt x="823055" y="1087755"/>
                  </a:cubicBezTo>
                  <a:cubicBezTo>
                    <a:pt x="821722" y="1088517"/>
                    <a:pt x="820483" y="1089279"/>
                    <a:pt x="819150" y="1090136"/>
                  </a:cubicBezTo>
                  <a:cubicBezTo>
                    <a:pt x="818960" y="1090232"/>
                    <a:pt x="818864" y="1090327"/>
                    <a:pt x="818674" y="1090422"/>
                  </a:cubicBezTo>
                  <a:cubicBezTo>
                    <a:pt x="817911" y="1090898"/>
                    <a:pt x="817150" y="1091375"/>
                    <a:pt x="816483" y="1091946"/>
                  </a:cubicBezTo>
                  <a:cubicBezTo>
                    <a:pt x="815245" y="1092803"/>
                    <a:pt x="814006" y="1093756"/>
                    <a:pt x="812768" y="1094708"/>
                  </a:cubicBezTo>
                  <a:cubicBezTo>
                    <a:pt x="811911" y="1095375"/>
                    <a:pt x="811149" y="1095947"/>
                    <a:pt x="810292" y="1096709"/>
                  </a:cubicBezTo>
                  <a:cubicBezTo>
                    <a:pt x="809053" y="1097756"/>
                    <a:pt x="807910" y="1098804"/>
                    <a:pt x="806767" y="1099852"/>
                  </a:cubicBezTo>
                  <a:cubicBezTo>
                    <a:pt x="806005" y="1100519"/>
                    <a:pt x="805339" y="1101185"/>
                    <a:pt x="804577" y="1101947"/>
                  </a:cubicBezTo>
                  <a:cubicBezTo>
                    <a:pt x="803434" y="1103186"/>
                    <a:pt x="802291" y="1104424"/>
                    <a:pt x="801148" y="1105662"/>
                  </a:cubicBezTo>
                  <a:cubicBezTo>
                    <a:pt x="800576" y="1106329"/>
                    <a:pt x="799910" y="1106996"/>
                    <a:pt x="799434" y="1107662"/>
                  </a:cubicBezTo>
                  <a:cubicBezTo>
                    <a:pt x="798195" y="1109186"/>
                    <a:pt x="797052" y="1110710"/>
                    <a:pt x="795909" y="1112330"/>
                  </a:cubicBezTo>
                  <a:cubicBezTo>
                    <a:pt x="795909" y="1112425"/>
                    <a:pt x="795814" y="1112425"/>
                    <a:pt x="795814" y="1112520"/>
                  </a:cubicBezTo>
                  <a:cubicBezTo>
                    <a:pt x="795528" y="1112996"/>
                    <a:pt x="795147" y="1113377"/>
                    <a:pt x="794861" y="1113854"/>
                  </a:cubicBezTo>
                  <a:cubicBezTo>
                    <a:pt x="793433" y="1116044"/>
                    <a:pt x="792004" y="1118235"/>
                    <a:pt x="790765" y="1120521"/>
                  </a:cubicBezTo>
                  <a:cubicBezTo>
                    <a:pt x="790670" y="1120712"/>
                    <a:pt x="790575" y="1120902"/>
                    <a:pt x="790480" y="1121093"/>
                  </a:cubicBezTo>
                  <a:cubicBezTo>
                    <a:pt x="789336" y="1123188"/>
                    <a:pt x="788289" y="1125379"/>
                    <a:pt x="787337" y="1127570"/>
                  </a:cubicBezTo>
                  <a:cubicBezTo>
                    <a:pt x="787051" y="1128332"/>
                    <a:pt x="786765" y="1129094"/>
                    <a:pt x="786479" y="1129951"/>
                  </a:cubicBezTo>
                  <a:cubicBezTo>
                    <a:pt x="785812" y="1131570"/>
                    <a:pt x="785146" y="1133285"/>
                    <a:pt x="784669" y="1134904"/>
                  </a:cubicBezTo>
                  <a:cubicBezTo>
                    <a:pt x="784384" y="1135856"/>
                    <a:pt x="784098" y="1136714"/>
                    <a:pt x="783908" y="1137666"/>
                  </a:cubicBezTo>
                  <a:cubicBezTo>
                    <a:pt x="783908" y="1137761"/>
                    <a:pt x="783908" y="1137761"/>
                    <a:pt x="783908" y="1137857"/>
                  </a:cubicBezTo>
                  <a:cubicBezTo>
                    <a:pt x="783431" y="1139381"/>
                    <a:pt x="783050" y="1141000"/>
                    <a:pt x="782669" y="1142524"/>
                  </a:cubicBezTo>
                  <a:cubicBezTo>
                    <a:pt x="782669" y="1142714"/>
                    <a:pt x="782574" y="1142905"/>
                    <a:pt x="782574" y="1143000"/>
                  </a:cubicBezTo>
                  <a:cubicBezTo>
                    <a:pt x="782383" y="1143953"/>
                    <a:pt x="782193" y="1144810"/>
                    <a:pt x="782098" y="1145762"/>
                  </a:cubicBezTo>
                  <a:cubicBezTo>
                    <a:pt x="781240" y="1150525"/>
                    <a:pt x="780764" y="1155287"/>
                    <a:pt x="780764" y="1160336"/>
                  </a:cubicBezTo>
                  <a:cubicBezTo>
                    <a:pt x="780288" y="1185863"/>
                    <a:pt x="744760" y="1217771"/>
                    <a:pt x="709517" y="1218438"/>
                  </a:cubicBezTo>
                  <a:cubicBezTo>
                    <a:pt x="707231" y="1218438"/>
                    <a:pt x="705040" y="1218628"/>
                    <a:pt x="702850" y="1218819"/>
                  </a:cubicBezTo>
                  <a:cubicBezTo>
                    <a:pt x="702183" y="1218914"/>
                    <a:pt x="701421" y="1218914"/>
                    <a:pt x="700754" y="1219010"/>
                  </a:cubicBezTo>
                  <a:cubicBezTo>
                    <a:pt x="700469" y="1219010"/>
                    <a:pt x="700087" y="1219105"/>
                    <a:pt x="699802" y="1219105"/>
                  </a:cubicBezTo>
                  <a:cubicBezTo>
                    <a:pt x="697801" y="1219391"/>
                    <a:pt x="695801" y="1219676"/>
                    <a:pt x="693801" y="1220057"/>
                  </a:cubicBezTo>
                  <a:cubicBezTo>
                    <a:pt x="693420" y="1220153"/>
                    <a:pt x="692943" y="1220248"/>
                    <a:pt x="692563" y="1220248"/>
                  </a:cubicBezTo>
                  <a:cubicBezTo>
                    <a:pt x="658273" y="1227487"/>
                    <a:pt x="631698" y="1255871"/>
                    <a:pt x="627031" y="1290923"/>
                  </a:cubicBezTo>
                  <a:lnTo>
                    <a:pt x="626745" y="1359884"/>
                  </a:lnTo>
                  <a:lnTo>
                    <a:pt x="626174" y="1359884"/>
                  </a:lnTo>
                  <a:lnTo>
                    <a:pt x="626174" y="1359884"/>
                  </a:lnTo>
                  <a:lnTo>
                    <a:pt x="887349" y="1359884"/>
                  </a:lnTo>
                  <a:cubicBezTo>
                    <a:pt x="925830" y="1359884"/>
                    <a:pt x="957358" y="1391412"/>
                    <a:pt x="957358" y="1429893"/>
                  </a:cubicBezTo>
                  <a:lnTo>
                    <a:pt x="957358" y="1454277"/>
                  </a:lnTo>
                  <a:cubicBezTo>
                    <a:pt x="957358" y="1492758"/>
                    <a:pt x="925830" y="1524286"/>
                    <a:pt x="887349" y="1524286"/>
                  </a:cubicBezTo>
                  <a:lnTo>
                    <a:pt x="626174" y="1524286"/>
                  </a:lnTo>
                  <a:lnTo>
                    <a:pt x="626174" y="1814417"/>
                  </a:lnTo>
                  <a:lnTo>
                    <a:pt x="626174" y="1959959"/>
                  </a:lnTo>
                  <a:lnTo>
                    <a:pt x="1134046" y="1959959"/>
                  </a:lnTo>
                  <a:cubicBezTo>
                    <a:pt x="1197388" y="1959959"/>
                    <a:pt x="1249204" y="2011394"/>
                    <a:pt x="1249204" y="2074259"/>
                  </a:cubicBezTo>
                  <a:lnTo>
                    <a:pt x="1249204" y="2667095"/>
                  </a:lnTo>
                  <a:lnTo>
                    <a:pt x="1632204" y="2667095"/>
                  </a:lnTo>
                  <a:lnTo>
                    <a:pt x="1632204" y="1233678"/>
                  </a:lnTo>
                  <a:lnTo>
                    <a:pt x="1496949" y="1233678"/>
                  </a:lnTo>
                  <a:close/>
                  <a:moveTo>
                    <a:pt x="1277398" y="1311974"/>
                  </a:moveTo>
                  <a:cubicBezTo>
                    <a:pt x="1277398" y="1344930"/>
                    <a:pt x="1250442" y="1371981"/>
                    <a:pt x="1217390" y="1371981"/>
                  </a:cubicBezTo>
                  <a:lnTo>
                    <a:pt x="1196530" y="1371981"/>
                  </a:lnTo>
                  <a:cubicBezTo>
                    <a:pt x="1163955" y="1371981"/>
                    <a:pt x="1137190" y="1345597"/>
                    <a:pt x="1136523" y="1313117"/>
                  </a:cubicBezTo>
                  <a:cubicBezTo>
                    <a:pt x="1135666" y="1269016"/>
                    <a:pt x="1099661" y="1233583"/>
                    <a:pt x="1055560" y="1233583"/>
                  </a:cubicBezTo>
                  <a:lnTo>
                    <a:pt x="1016222" y="1233583"/>
                  </a:lnTo>
                  <a:cubicBezTo>
                    <a:pt x="983266" y="1233583"/>
                    <a:pt x="956215" y="1206627"/>
                    <a:pt x="956215" y="1173575"/>
                  </a:cubicBezTo>
                  <a:lnTo>
                    <a:pt x="956215" y="1152716"/>
                  </a:lnTo>
                  <a:cubicBezTo>
                    <a:pt x="956215" y="1119759"/>
                    <a:pt x="983171" y="1092708"/>
                    <a:pt x="1016222" y="1092708"/>
                  </a:cubicBezTo>
                  <a:lnTo>
                    <a:pt x="1181005" y="1092708"/>
                  </a:lnTo>
                  <a:cubicBezTo>
                    <a:pt x="1184148" y="1092708"/>
                    <a:pt x="1186815" y="1092518"/>
                    <a:pt x="1189959" y="1092232"/>
                  </a:cubicBezTo>
                  <a:cubicBezTo>
                    <a:pt x="1192149" y="1091946"/>
                    <a:pt x="1194340" y="1091851"/>
                    <a:pt x="1196530" y="1091851"/>
                  </a:cubicBezTo>
                  <a:lnTo>
                    <a:pt x="1217390" y="1091851"/>
                  </a:lnTo>
                  <a:cubicBezTo>
                    <a:pt x="1250347" y="1091851"/>
                    <a:pt x="1277398" y="1118807"/>
                    <a:pt x="1277398" y="1151858"/>
                  </a:cubicBezTo>
                  <a:lnTo>
                    <a:pt x="1277398" y="1311974"/>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95" name="Freeform: Shape 94">
              <a:extLst>
                <a:ext uri="{FF2B5EF4-FFF2-40B4-BE49-F238E27FC236}">
                  <a16:creationId xmlns:a16="http://schemas.microsoft.com/office/drawing/2014/main" id="{7507190B-6C66-4DB8-8FBE-C47A0113353C}"/>
                </a:ext>
              </a:extLst>
            </p:cNvPr>
            <p:cNvSpPr/>
            <p:nvPr/>
          </p:nvSpPr>
          <p:spPr>
            <a:xfrm>
              <a:off x="5121228" y="1934892"/>
              <a:ext cx="931164" cy="707326"/>
            </a:xfrm>
            <a:custGeom>
              <a:avLst/>
              <a:gdLst>
                <a:gd name="connsiteX0" fmla="*/ 931164 w 931164"/>
                <a:gd name="connsiteY0" fmla="*/ 114300 h 707326"/>
                <a:gd name="connsiteX1" fmla="*/ 816007 w 931164"/>
                <a:gd name="connsiteY1" fmla="*/ 0 h 707326"/>
                <a:gd name="connsiteX2" fmla="*/ 308134 w 931164"/>
                <a:gd name="connsiteY2" fmla="*/ 0 h 707326"/>
                <a:gd name="connsiteX3" fmla="*/ 308134 w 931164"/>
                <a:gd name="connsiteY3" fmla="*/ 143827 h 707326"/>
                <a:gd name="connsiteX4" fmla="*/ 308229 w 931164"/>
                <a:gd name="connsiteY4" fmla="*/ 143827 h 707326"/>
                <a:gd name="connsiteX5" fmla="*/ 308229 w 931164"/>
                <a:gd name="connsiteY5" fmla="*/ 206883 h 707326"/>
                <a:gd name="connsiteX6" fmla="*/ 308229 w 931164"/>
                <a:gd name="connsiteY6" fmla="*/ 219742 h 707326"/>
                <a:gd name="connsiteX7" fmla="*/ 308229 w 931164"/>
                <a:gd name="connsiteY7" fmla="*/ 227933 h 707326"/>
                <a:gd name="connsiteX8" fmla="*/ 308134 w 931164"/>
                <a:gd name="connsiteY8" fmla="*/ 229171 h 707326"/>
                <a:gd name="connsiteX9" fmla="*/ 308134 w 931164"/>
                <a:gd name="connsiteY9" fmla="*/ 230696 h 707326"/>
                <a:gd name="connsiteX10" fmla="*/ 307943 w 931164"/>
                <a:gd name="connsiteY10" fmla="*/ 232410 h 707326"/>
                <a:gd name="connsiteX11" fmla="*/ 307658 w 931164"/>
                <a:gd name="connsiteY11" fmla="*/ 235363 h 707326"/>
                <a:gd name="connsiteX12" fmla="*/ 307181 w 931164"/>
                <a:gd name="connsiteY12" fmla="*/ 238411 h 707326"/>
                <a:gd name="connsiteX13" fmla="*/ 306610 w 931164"/>
                <a:gd name="connsiteY13" fmla="*/ 241268 h 707326"/>
                <a:gd name="connsiteX14" fmla="*/ 305848 w 931164"/>
                <a:gd name="connsiteY14" fmla="*/ 244221 h 707326"/>
                <a:gd name="connsiteX15" fmla="*/ 304991 w 931164"/>
                <a:gd name="connsiteY15" fmla="*/ 246983 h 707326"/>
                <a:gd name="connsiteX16" fmla="*/ 303943 w 931164"/>
                <a:gd name="connsiteY16" fmla="*/ 249746 h 707326"/>
                <a:gd name="connsiteX17" fmla="*/ 302895 w 931164"/>
                <a:gd name="connsiteY17" fmla="*/ 252413 h 707326"/>
                <a:gd name="connsiteX18" fmla="*/ 301657 w 931164"/>
                <a:gd name="connsiteY18" fmla="*/ 254984 h 707326"/>
                <a:gd name="connsiteX19" fmla="*/ 300324 w 931164"/>
                <a:gd name="connsiteY19" fmla="*/ 257556 h 707326"/>
                <a:gd name="connsiteX20" fmla="*/ 298799 w 931164"/>
                <a:gd name="connsiteY20" fmla="*/ 260032 h 707326"/>
                <a:gd name="connsiteX21" fmla="*/ 297275 w 931164"/>
                <a:gd name="connsiteY21" fmla="*/ 262414 h 707326"/>
                <a:gd name="connsiteX22" fmla="*/ 295561 w 931164"/>
                <a:gd name="connsiteY22" fmla="*/ 264700 h 707326"/>
                <a:gd name="connsiteX23" fmla="*/ 293751 w 931164"/>
                <a:gd name="connsiteY23" fmla="*/ 266986 h 707326"/>
                <a:gd name="connsiteX24" fmla="*/ 291846 w 931164"/>
                <a:gd name="connsiteY24" fmla="*/ 269081 h 707326"/>
                <a:gd name="connsiteX25" fmla="*/ 289846 w 931164"/>
                <a:gd name="connsiteY25" fmla="*/ 271177 h 707326"/>
                <a:gd name="connsiteX26" fmla="*/ 287655 w 931164"/>
                <a:gd name="connsiteY26" fmla="*/ 273082 h 707326"/>
                <a:gd name="connsiteX27" fmla="*/ 285560 w 931164"/>
                <a:gd name="connsiteY27" fmla="*/ 274892 h 707326"/>
                <a:gd name="connsiteX28" fmla="*/ 283179 w 931164"/>
                <a:gd name="connsiteY28" fmla="*/ 276606 h 707326"/>
                <a:gd name="connsiteX29" fmla="*/ 280892 w 931164"/>
                <a:gd name="connsiteY29" fmla="*/ 278225 h 707326"/>
                <a:gd name="connsiteX30" fmla="*/ 278321 w 931164"/>
                <a:gd name="connsiteY30" fmla="*/ 279749 h 707326"/>
                <a:gd name="connsiteX31" fmla="*/ 275940 w 931164"/>
                <a:gd name="connsiteY31" fmla="*/ 281178 h 707326"/>
                <a:gd name="connsiteX32" fmla="*/ 273177 w 931164"/>
                <a:gd name="connsiteY32" fmla="*/ 282511 h 707326"/>
                <a:gd name="connsiteX33" fmla="*/ 270701 w 931164"/>
                <a:gd name="connsiteY33" fmla="*/ 283655 h 707326"/>
                <a:gd name="connsiteX34" fmla="*/ 267653 w 931164"/>
                <a:gd name="connsiteY34" fmla="*/ 284797 h 707326"/>
                <a:gd name="connsiteX35" fmla="*/ 265272 w 931164"/>
                <a:gd name="connsiteY35" fmla="*/ 285655 h 707326"/>
                <a:gd name="connsiteX36" fmla="*/ 261938 w 931164"/>
                <a:gd name="connsiteY36" fmla="*/ 286512 h 707326"/>
                <a:gd name="connsiteX37" fmla="*/ 259556 w 931164"/>
                <a:gd name="connsiteY37" fmla="*/ 287084 h 707326"/>
                <a:gd name="connsiteX38" fmla="*/ 255651 w 931164"/>
                <a:gd name="connsiteY38" fmla="*/ 287655 h 707326"/>
                <a:gd name="connsiteX39" fmla="*/ 253651 w 931164"/>
                <a:gd name="connsiteY39" fmla="*/ 287941 h 707326"/>
                <a:gd name="connsiteX40" fmla="*/ 247555 w 931164"/>
                <a:gd name="connsiteY40" fmla="*/ 288226 h 707326"/>
                <a:gd name="connsiteX41" fmla="*/ 157449 w 931164"/>
                <a:gd name="connsiteY41" fmla="*/ 288226 h 707326"/>
                <a:gd name="connsiteX42" fmla="*/ 157449 w 931164"/>
                <a:gd name="connsiteY42" fmla="*/ 363950 h 707326"/>
                <a:gd name="connsiteX43" fmla="*/ 96964 w 931164"/>
                <a:gd name="connsiteY43" fmla="*/ 424434 h 707326"/>
                <a:gd name="connsiteX44" fmla="*/ 0 w 931164"/>
                <a:gd name="connsiteY44" fmla="*/ 424434 h 707326"/>
                <a:gd name="connsiteX45" fmla="*/ 0 w 931164"/>
                <a:gd name="connsiteY45" fmla="*/ 707326 h 707326"/>
                <a:gd name="connsiteX46" fmla="*/ 930879 w 931164"/>
                <a:gd name="connsiteY46" fmla="*/ 707326 h 707326"/>
                <a:gd name="connsiteX47" fmla="*/ 930879 w 931164"/>
                <a:gd name="connsiteY47" fmla="*/ 114300 h 70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31164" h="707326">
                  <a:moveTo>
                    <a:pt x="931164" y="114300"/>
                  </a:moveTo>
                  <a:cubicBezTo>
                    <a:pt x="931164" y="51435"/>
                    <a:pt x="879348" y="0"/>
                    <a:pt x="816007" y="0"/>
                  </a:cubicBezTo>
                  <a:lnTo>
                    <a:pt x="308134" y="0"/>
                  </a:lnTo>
                  <a:lnTo>
                    <a:pt x="308134" y="143827"/>
                  </a:lnTo>
                  <a:lnTo>
                    <a:pt x="308229" y="143827"/>
                  </a:lnTo>
                  <a:lnTo>
                    <a:pt x="308229" y="206883"/>
                  </a:lnTo>
                  <a:lnTo>
                    <a:pt x="308229" y="219742"/>
                  </a:lnTo>
                  <a:lnTo>
                    <a:pt x="308229" y="227933"/>
                  </a:lnTo>
                  <a:cubicBezTo>
                    <a:pt x="308229" y="228314"/>
                    <a:pt x="308134" y="228790"/>
                    <a:pt x="308134" y="229171"/>
                  </a:cubicBezTo>
                  <a:lnTo>
                    <a:pt x="308134" y="230696"/>
                  </a:lnTo>
                  <a:cubicBezTo>
                    <a:pt x="308134" y="231267"/>
                    <a:pt x="308039" y="231838"/>
                    <a:pt x="307943" y="232410"/>
                  </a:cubicBezTo>
                  <a:cubicBezTo>
                    <a:pt x="307848" y="233363"/>
                    <a:pt x="307753" y="234315"/>
                    <a:pt x="307658" y="235363"/>
                  </a:cubicBezTo>
                  <a:cubicBezTo>
                    <a:pt x="307563" y="236410"/>
                    <a:pt x="307372" y="237363"/>
                    <a:pt x="307181" y="238411"/>
                  </a:cubicBezTo>
                  <a:cubicBezTo>
                    <a:pt x="306991" y="239363"/>
                    <a:pt x="306800" y="240316"/>
                    <a:pt x="306610" y="241268"/>
                  </a:cubicBezTo>
                  <a:cubicBezTo>
                    <a:pt x="306420" y="242221"/>
                    <a:pt x="306134" y="243173"/>
                    <a:pt x="305848" y="244221"/>
                  </a:cubicBezTo>
                  <a:cubicBezTo>
                    <a:pt x="305562" y="245173"/>
                    <a:pt x="305371" y="246031"/>
                    <a:pt x="304991" y="246983"/>
                  </a:cubicBezTo>
                  <a:cubicBezTo>
                    <a:pt x="304705" y="247936"/>
                    <a:pt x="304324" y="248793"/>
                    <a:pt x="303943" y="249746"/>
                  </a:cubicBezTo>
                  <a:cubicBezTo>
                    <a:pt x="303562" y="250603"/>
                    <a:pt x="303276" y="251555"/>
                    <a:pt x="302895" y="252413"/>
                  </a:cubicBezTo>
                  <a:cubicBezTo>
                    <a:pt x="302514" y="253270"/>
                    <a:pt x="302038" y="254127"/>
                    <a:pt x="301657" y="254984"/>
                  </a:cubicBezTo>
                  <a:cubicBezTo>
                    <a:pt x="301180" y="255842"/>
                    <a:pt x="300800" y="256699"/>
                    <a:pt x="300324" y="257556"/>
                  </a:cubicBezTo>
                  <a:cubicBezTo>
                    <a:pt x="299847" y="258413"/>
                    <a:pt x="299371" y="259175"/>
                    <a:pt x="298799" y="260032"/>
                  </a:cubicBezTo>
                  <a:cubicBezTo>
                    <a:pt x="298323" y="260794"/>
                    <a:pt x="297752" y="261652"/>
                    <a:pt x="297275" y="262414"/>
                  </a:cubicBezTo>
                  <a:cubicBezTo>
                    <a:pt x="296704" y="263176"/>
                    <a:pt x="296133" y="263938"/>
                    <a:pt x="295561" y="264700"/>
                  </a:cubicBezTo>
                  <a:cubicBezTo>
                    <a:pt x="294990" y="265462"/>
                    <a:pt x="294418" y="266224"/>
                    <a:pt x="293751" y="266986"/>
                  </a:cubicBezTo>
                  <a:cubicBezTo>
                    <a:pt x="293180" y="267748"/>
                    <a:pt x="292513" y="268414"/>
                    <a:pt x="291846" y="269081"/>
                  </a:cubicBezTo>
                  <a:cubicBezTo>
                    <a:pt x="291179" y="269748"/>
                    <a:pt x="290513" y="270510"/>
                    <a:pt x="289846" y="271177"/>
                  </a:cubicBezTo>
                  <a:cubicBezTo>
                    <a:pt x="289179" y="271843"/>
                    <a:pt x="288417" y="272510"/>
                    <a:pt x="287655" y="273082"/>
                  </a:cubicBezTo>
                  <a:cubicBezTo>
                    <a:pt x="286988" y="273748"/>
                    <a:pt x="286227" y="274320"/>
                    <a:pt x="285560" y="274892"/>
                  </a:cubicBezTo>
                  <a:cubicBezTo>
                    <a:pt x="284798" y="275463"/>
                    <a:pt x="284036" y="276034"/>
                    <a:pt x="283179" y="276606"/>
                  </a:cubicBezTo>
                  <a:cubicBezTo>
                    <a:pt x="282416" y="277177"/>
                    <a:pt x="281654" y="277749"/>
                    <a:pt x="280892" y="278225"/>
                  </a:cubicBezTo>
                  <a:cubicBezTo>
                    <a:pt x="280035" y="278797"/>
                    <a:pt x="279178" y="279273"/>
                    <a:pt x="278321" y="279749"/>
                  </a:cubicBezTo>
                  <a:cubicBezTo>
                    <a:pt x="277559" y="280225"/>
                    <a:pt x="276796" y="280702"/>
                    <a:pt x="275940" y="281178"/>
                  </a:cubicBezTo>
                  <a:cubicBezTo>
                    <a:pt x="274987" y="281654"/>
                    <a:pt x="274130" y="282130"/>
                    <a:pt x="273177" y="282511"/>
                  </a:cubicBezTo>
                  <a:cubicBezTo>
                    <a:pt x="272320" y="282892"/>
                    <a:pt x="271558" y="283273"/>
                    <a:pt x="270701" y="283655"/>
                  </a:cubicBezTo>
                  <a:cubicBezTo>
                    <a:pt x="269748" y="284035"/>
                    <a:pt x="268700" y="284417"/>
                    <a:pt x="267653" y="284797"/>
                  </a:cubicBezTo>
                  <a:cubicBezTo>
                    <a:pt x="266891" y="285083"/>
                    <a:pt x="266033" y="285369"/>
                    <a:pt x="265272" y="285655"/>
                  </a:cubicBezTo>
                  <a:cubicBezTo>
                    <a:pt x="264129" y="286036"/>
                    <a:pt x="263080" y="286226"/>
                    <a:pt x="261938" y="286512"/>
                  </a:cubicBezTo>
                  <a:cubicBezTo>
                    <a:pt x="261176" y="286702"/>
                    <a:pt x="260414" y="286988"/>
                    <a:pt x="259556" y="287084"/>
                  </a:cubicBezTo>
                  <a:cubicBezTo>
                    <a:pt x="258223" y="287369"/>
                    <a:pt x="256890" y="287464"/>
                    <a:pt x="255651" y="287655"/>
                  </a:cubicBezTo>
                  <a:cubicBezTo>
                    <a:pt x="254984" y="287750"/>
                    <a:pt x="254318" y="287846"/>
                    <a:pt x="253651" y="287941"/>
                  </a:cubicBezTo>
                  <a:cubicBezTo>
                    <a:pt x="251651" y="288131"/>
                    <a:pt x="249650" y="288226"/>
                    <a:pt x="247555" y="288226"/>
                  </a:cubicBezTo>
                  <a:lnTo>
                    <a:pt x="157449" y="288226"/>
                  </a:lnTo>
                  <a:lnTo>
                    <a:pt x="157449" y="363950"/>
                  </a:lnTo>
                  <a:cubicBezTo>
                    <a:pt x="157449" y="397192"/>
                    <a:pt x="130207" y="424434"/>
                    <a:pt x="96964" y="424434"/>
                  </a:cubicBezTo>
                  <a:lnTo>
                    <a:pt x="0" y="424434"/>
                  </a:lnTo>
                  <a:lnTo>
                    <a:pt x="0" y="707326"/>
                  </a:lnTo>
                  <a:lnTo>
                    <a:pt x="930879" y="707326"/>
                  </a:lnTo>
                  <a:lnTo>
                    <a:pt x="930879" y="11430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96" name="Freeform: Shape 95">
              <a:extLst>
                <a:ext uri="{FF2B5EF4-FFF2-40B4-BE49-F238E27FC236}">
                  <a16:creationId xmlns:a16="http://schemas.microsoft.com/office/drawing/2014/main" id="{149BFFBE-A686-4349-8241-33B529BA17DC}"/>
                </a:ext>
              </a:extLst>
            </p:cNvPr>
            <p:cNvSpPr/>
            <p:nvPr/>
          </p:nvSpPr>
          <p:spPr>
            <a:xfrm>
              <a:off x="4648978" y="4562649"/>
              <a:ext cx="325278" cy="429958"/>
            </a:xfrm>
            <a:custGeom>
              <a:avLst/>
              <a:gdLst>
                <a:gd name="connsiteX0" fmla="*/ 211741 w 325278"/>
                <a:gd name="connsiteY0" fmla="*/ 95 h 429958"/>
                <a:gd name="connsiteX1" fmla="*/ 172593 w 325278"/>
                <a:gd name="connsiteY1" fmla="*/ 95 h 429958"/>
                <a:gd name="connsiteX2" fmla="*/ 107252 w 325278"/>
                <a:gd name="connsiteY2" fmla="*/ 95 h 429958"/>
                <a:gd name="connsiteX3" fmla="*/ 95155 w 325278"/>
                <a:gd name="connsiteY3" fmla="*/ 95 h 429958"/>
                <a:gd name="connsiteX4" fmla="*/ 0 w 325278"/>
                <a:gd name="connsiteY4" fmla="*/ 95 h 429958"/>
                <a:gd name="connsiteX5" fmla="*/ 11621 w 325278"/>
                <a:gd name="connsiteY5" fmla="*/ 34004 h 429958"/>
                <a:gd name="connsiteX6" fmla="*/ 11049 w 325278"/>
                <a:gd name="connsiteY6" fmla="*/ 232791 h 429958"/>
                <a:gd name="connsiteX7" fmla="*/ 11049 w 325278"/>
                <a:gd name="connsiteY7" fmla="*/ 236315 h 429958"/>
                <a:gd name="connsiteX8" fmla="*/ 11049 w 325278"/>
                <a:gd name="connsiteY8" fmla="*/ 237839 h 429958"/>
                <a:gd name="connsiteX9" fmla="*/ 11049 w 325278"/>
                <a:gd name="connsiteY9" fmla="*/ 237839 h 429958"/>
                <a:gd name="connsiteX10" fmla="*/ 11144 w 325278"/>
                <a:gd name="connsiteY10" fmla="*/ 239268 h 429958"/>
                <a:gd name="connsiteX11" fmla="*/ 11144 w 325278"/>
                <a:gd name="connsiteY11" fmla="*/ 239268 h 429958"/>
                <a:gd name="connsiteX12" fmla="*/ 11239 w 325278"/>
                <a:gd name="connsiteY12" fmla="*/ 240697 h 429958"/>
                <a:gd name="connsiteX13" fmla="*/ 11239 w 325278"/>
                <a:gd name="connsiteY13" fmla="*/ 240697 h 429958"/>
                <a:gd name="connsiteX14" fmla="*/ 11335 w 325278"/>
                <a:gd name="connsiteY14" fmla="*/ 242126 h 429958"/>
                <a:gd name="connsiteX15" fmla="*/ 11335 w 325278"/>
                <a:gd name="connsiteY15" fmla="*/ 242126 h 429958"/>
                <a:gd name="connsiteX16" fmla="*/ 11525 w 325278"/>
                <a:gd name="connsiteY16" fmla="*/ 243554 h 429958"/>
                <a:gd name="connsiteX17" fmla="*/ 11525 w 325278"/>
                <a:gd name="connsiteY17" fmla="*/ 243554 h 429958"/>
                <a:gd name="connsiteX18" fmla="*/ 11716 w 325278"/>
                <a:gd name="connsiteY18" fmla="*/ 244983 h 429958"/>
                <a:gd name="connsiteX19" fmla="*/ 11716 w 325278"/>
                <a:gd name="connsiteY19" fmla="*/ 244983 h 429958"/>
                <a:gd name="connsiteX20" fmla="*/ 12002 w 325278"/>
                <a:gd name="connsiteY20" fmla="*/ 246412 h 429958"/>
                <a:gd name="connsiteX21" fmla="*/ 12002 w 325278"/>
                <a:gd name="connsiteY21" fmla="*/ 246412 h 429958"/>
                <a:gd name="connsiteX22" fmla="*/ 12287 w 325278"/>
                <a:gd name="connsiteY22" fmla="*/ 247841 h 429958"/>
                <a:gd name="connsiteX23" fmla="*/ 12287 w 325278"/>
                <a:gd name="connsiteY23" fmla="*/ 247841 h 429958"/>
                <a:gd name="connsiteX24" fmla="*/ 12573 w 325278"/>
                <a:gd name="connsiteY24" fmla="*/ 249269 h 429958"/>
                <a:gd name="connsiteX25" fmla="*/ 12573 w 325278"/>
                <a:gd name="connsiteY25" fmla="*/ 249269 h 429958"/>
                <a:gd name="connsiteX26" fmla="*/ 12954 w 325278"/>
                <a:gd name="connsiteY26" fmla="*/ 250698 h 429958"/>
                <a:gd name="connsiteX27" fmla="*/ 12954 w 325278"/>
                <a:gd name="connsiteY27" fmla="*/ 250698 h 429958"/>
                <a:gd name="connsiteX28" fmla="*/ 64294 w 325278"/>
                <a:gd name="connsiteY28" fmla="*/ 293751 h 429958"/>
                <a:gd name="connsiteX29" fmla="*/ 64294 w 325278"/>
                <a:gd name="connsiteY29" fmla="*/ 293751 h 429958"/>
                <a:gd name="connsiteX30" fmla="*/ 65722 w 325278"/>
                <a:gd name="connsiteY30" fmla="*/ 293846 h 429958"/>
                <a:gd name="connsiteX31" fmla="*/ 65722 w 325278"/>
                <a:gd name="connsiteY31" fmla="*/ 293846 h 429958"/>
                <a:gd name="connsiteX32" fmla="*/ 66199 w 325278"/>
                <a:gd name="connsiteY32" fmla="*/ 293846 h 429958"/>
                <a:gd name="connsiteX33" fmla="*/ 69342 w 325278"/>
                <a:gd name="connsiteY33" fmla="*/ 293941 h 429958"/>
                <a:gd name="connsiteX34" fmla="*/ 76771 w 325278"/>
                <a:gd name="connsiteY34" fmla="*/ 293941 h 429958"/>
                <a:gd name="connsiteX35" fmla="*/ 157734 w 325278"/>
                <a:gd name="connsiteY35" fmla="*/ 374904 h 429958"/>
                <a:gd name="connsiteX36" fmla="*/ 157734 w 325278"/>
                <a:gd name="connsiteY36" fmla="*/ 429959 h 429958"/>
                <a:gd name="connsiteX37" fmla="*/ 268510 w 325278"/>
                <a:gd name="connsiteY37" fmla="*/ 429959 h 429958"/>
                <a:gd name="connsiteX38" fmla="*/ 325279 w 325278"/>
                <a:gd name="connsiteY38" fmla="*/ 381476 h 429958"/>
                <a:gd name="connsiteX39" fmla="*/ 325279 w 325278"/>
                <a:gd name="connsiteY39" fmla="*/ 0 h 429958"/>
                <a:gd name="connsiteX40" fmla="*/ 211741 w 325278"/>
                <a:gd name="connsiteY40" fmla="*/ 0 h 42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5278" h="429958">
                  <a:moveTo>
                    <a:pt x="211741" y="95"/>
                  </a:moveTo>
                  <a:lnTo>
                    <a:pt x="172593" y="95"/>
                  </a:lnTo>
                  <a:lnTo>
                    <a:pt x="107252" y="95"/>
                  </a:lnTo>
                  <a:lnTo>
                    <a:pt x="95155" y="95"/>
                  </a:lnTo>
                  <a:lnTo>
                    <a:pt x="0" y="95"/>
                  </a:lnTo>
                  <a:cubicBezTo>
                    <a:pt x="7239" y="7906"/>
                    <a:pt x="11716" y="18764"/>
                    <a:pt x="11621" y="34004"/>
                  </a:cubicBezTo>
                  <a:lnTo>
                    <a:pt x="11049" y="232791"/>
                  </a:lnTo>
                  <a:lnTo>
                    <a:pt x="11049" y="236315"/>
                  </a:lnTo>
                  <a:lnTo>
                    <a:pt x="11049" y="237839"/>
                  </a:lnTo>
                  <a:lnTo>
                    <a:pt x="11049" y="237839"/>
                  </a:lnTo>
                  <a:lnTo>
                    <a:pt x="11144" y="239268"/>
                  </a:lnTo>
                  <a:lnTo>
                    <a:pt x="11144" y="239268"/>
                  </a:lnTo>
                  <a:lnTo>
                    <a:pt x="11239" y="240697"/>
                  </a:lnTo>
                  <a:lnTo>
                    <a:pt x="11239" y="240697"/>
                  </a:lnTo>
                  <a:lnTo>
                    <a:pt x="11335" y="242126"/>
                  </a:lnTo>
                  <a:lnTo>
                    <a:pt x="11335" y="242126"/>
                  </a:lnTo>
                  <a:lnTo>
                    <a:pt x="11525" y="243554"/>
                  </a:lnTo>
                  <a:lnTo>
                    <a:pt x="11525" y="243554"/>
                  </a:lnTo>
                  <a:lnTo>
                    <a:pt x="11716" y="244983"/>
                  </a:lnTo>
                  <a:lnTo>
                    <a:pt x="11716" y="244983"/>
                  </a:lnTo>
                  <a:lnTo>
                    <a:pt x="12002" y="246412"/>
                  </a:lnTo>
                  <a:lnTo>
                    <a:pt x="12002" y="246412"/>
                  </a:lnTo>
                  <a:cubicBezTo>
                    <a:pt x="12097" y="246888"/>
                    <a:pt x="12192" y="247364"/>
                    <a:pt x="12287" y="247841"/>
                  </a:cubicBezTo>
                  <a:lnTo>
                    <a:pt x="12287" y="247841"/>
                  </a:lnTo>
                  <a:lnTo>
                    <a:pt x="12573" y="249269"/>
                  </a:lnTo>
                  <a:lnTo>
                    <a:pt x="12573" y="249269"/>
                  </a:lnTo>
                  <a:lnTo>
                    <a:pt x="12954" y="250698"/>
                  </a:lnTo>
                  <a:lnTo>
                    <a:pt x="12954" y="250698"/>
                  </a:lnTo>
                  <a:cubicBezTo>
                    <a:pt x="19145" y="273844"/>
                    <a:pt x="39434" y="291655"/>
                    <a:pt x="64294" y="293751"/>
                  </a:cubicBezTo>
                  <a:lnTo>
                    <a:pt x="64294" y="293751"/>
                  </a:lnTo>
                  <a:lnTo>
                    <a:pt x="65722" y="293846"/>
                  </a:lnTo>
                  <a:lnTo>
                    <a:pt x="65722" y="293846"/>
                  </a:lnTo>
                  <a:lnTo>
                    <a:pt x="66199" y="293846"/>
                  </a:lnTo>
                  <a:cubicBezTo>
                    <a:pt x="67342" y="293846"/>
                    <a:pt x="68199" y="293941"/>
                    <a:pt x="69342" y="293941"/>
                  </a:cubicBezTo>
                  <a:lnTo>
                    <a:pt x="76771" y="293941"/>
                  </a:lnTo>
                  <a:cubicBezTo>
                    <a:pt x="121349" y="293941"/>
                    <a:pt x="157734" y="330327"/>
                    <a:pt x="157734" y="374904"/>
                  </a:cubicBezTo>
                  <a:lnTo>
                    <a:pt x="157734" y="429959"/>
                  </a:lnTo>
                  <a:lnTo>
                    <a:pt x="268510" y="429959"/>
                  </a:lnTo>
                  <a:cubicBezTo>
                    <a:pt x="297085" y="429959"/>
                    <a:pt x="320898" y="408813"/>
                    <a:pt x="325279" y="381476"/>
                  </a:cubicBezTo>
                  <a:cubicBezTo>
                    <a:pt x="325279" y="381476"/>
                    <a:pt x="325279" y="80201"/>
                    <a:pt x="325279" y="0"/>
                  </a:cubicBezTo>
                  <a:lnTo>
                    <a:pt x="211741"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97" name="Freeform: Shape 96">
              <a:extLst>
                <a:ext uri="{FF2B5EF4-FFF2-40B4-BE49-F238E27FC236}">
                  <a16:creationId xmlns:a16="http://schemas.microsoft.com/office/drawing/2014/main" id="{B653AC31-5523-4466-A442-013526B39BE9}"/>
                </a:ext>
              </a:extLst>
            </p:cNvPr>
            <p:cNvSpPr/>
            <p:nvPr/>
          </p:nvSpPr>
          <p:spPr>
            <a:xfrm>
              <a:off x="4486386" y="4284043"/>
              <a:ext cx="276796" cy="278606"/>
            </a:xfrm>
            <a:custGeom>
              <a:avLst/>
              <a:gdLst>
                <a:gd name="connsiteX0" fmla="*/ 115158 w 276796"/>
                <a:gd name="connsiteY0" fmla="*/ 95 h 278606"/>
                <a:gd name="connsiteX1" fmla="*/ 0 w 276796"/>
                <a:gd name="connsiteY1" fmla="*/ 114395 h 278606"/>
                <a:gd name="connsiteX2" fmla="*/ 0 w 276796"/>
                <a:gd name="connsiteY2" fmla="*/ 164402 h 278606"/>
                <a:gd name="connsiteX3" fmla="*/ 191 w 276796"/>
                <a:gd name="connsiteY3" fmla="*/ 167545 h 278606"/>
                <a:gd name="connsiteX4" fmla="*/ 0 w 276796"/>
                <a:gd name="connsiteY4" fmla="*/ 170688 h 278606"/>
                <a:gd name="connsiteX5" fmla="*/ 0 w 276796"/>
                <a:gd name="connsiteY5" fmla="*/ 278606 h 278606"/>
                <a:gd name="connsiteX6" fmla="*/ 115158 w 276796"/>
                <a:gd name="connsiteY6" fmla="*/ 278606 h 278606"/>
                <a:gd name="connsiteX7" fmla="*/ 154305 w 276796"/>
                <a:gd name="connsiteY7" fmla="*/ 278606 h 278606"/>
                <a:gd name="connsiteX8" fmla="*/ 276797 w 276796"/>
                <a:gd name="connsiteY8" fmla="*/ 278606 h 278606"/>
                <a:gd name="connsiteX9" fmla="*/ 276797 w 276796"/>
                <a:gd name="connsiteY9" fmla="*/ 0 h 278606"/>
                <a:gd name="connsiteX10" fmla="*/ 115158 w 276796"/>
                <a:gd name="connsiteY10" fmla="*/ 0 h 27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6796" h="278606">
                  <a:moveTo>
                    <a:pt x="115158" y="95"/>
                  </a:moveTo>
                  <a:cubicBezTo>
                    <a:pt x="51816" y="95"/>
                    <a:pt x="0" y="51530"/>
                    <a:pt x="0" y="114395"/>
                  </a:cubicBezTo>
                  <a:lnTo>
                    <a:pt x="0" y="164402"/>
                  </a:lnTo>
                  <a:cubicBezTo>
                    <a:pt x="0" y="165449"/>
                    <a:pt x="95" y="166497"/>
                    <a:pt x="191" y="167545"/>
                  </a:cubicBezTo>
                  <a:cubicBezTo>
                    <a:pt x="95" y="168593"/>
                    <a:pt x="0" y="169640"/>
                    <a:pt x="0" y="170688"/>
                  </a:cubicBezTo>
                  <a:lnTo>
                    <a:pt x="0" y="278606"/>
                  </a:lnTo>
                  <a:lnTo>
                    <a:pt x="115158" y="278606"/>
                  </a:lnTo>
                  <a:lnTo>
                    <a:pt x="154305" y="278606"/>
                  </a:lnTo>
                  <a:lnTo>
                    <a:pt x="276797" y="278606"/>
                  </a:lnTo>
                  <a:lnTo>
                    <a:pt x="276797" y="0"/>
                  </a:lnTo>
                  <a:lnTo>
                    <a:pt x="115158"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98" name="Freeform: Shape 97">
              <a:extLst>
                <a:ext uri="{FF2B5EF4-FFF2-40B4-BE49-F238E27FC236}">
                  <a16:creationId xmlns:a16="http://schemas.microsoft.com/office/drawing/2014/main" id="{7DEF3EEC-23A1-4F1A-889A-9E8421125DC1}"/>
                </a:ext>
              </a:extLst>
            </p:cNvPr>
            <p:cNvSpPr/>
            <p:nvPr/>
          </p:nvSpPr>
          <p:spPr>
            <a:xfrm>
              <a:off x="4651074" y="3828367"/>
              <a:ext cx="633888" cy="734377"/>
            </a:xfrm>
            <a:custGeom>
              <a:avLst/>
              <a:gdLst>
                <a:gd name="connsiteX0" fmla="*/ 575024 w 633888"/>
                <a:gd name="connsiteY0" fmla="*/ 0 h 734377"/>
                <a:gd name="connsiteX1" fmla="*/ 472916 w 633888"/>
                <a:gd name="connsiteY1" fmla="*/ 0 h 734377"/>
                <a:gd name="connsiteX2" fmla="*/ 273463 w 633888"/>
                <a:gd name="connsiteY2" fmla="*/ 0 h 734377"/>
                <a:gd name="connsiteX3" fmla="*/ 247079 w 633888"/>
                <a:gd name="connsiteY3" fmla="*/ 0 h 734377"/>
                <a:gd name="connsiteX4" fmla="*/ 233648 w 633888"/>
                <a:gd name="connsiteY4" fmla="*/ 857 h 734377"/>
                <a:gd name="connsiteX5" fmla="*/ 82487 w 633888"/>
                <a:gd name="connsiteY5" fmla="*/ 1238 h 734377"/>
                <a:gd name="connsiteX6" fmla="*/ 762 w 633888"/>
                <a:gd name="connsiteY6" fmla="*/ 762 h 734377"/>
                <a:gd name="connsiteX7" fmla="*/ 762 w 633888"/>
                <a:gd name="connsiteY7" fmla="*/ 141637 h 734377"/>
                <a:gd name="connsiteX8" fmla="*/ 0 w 633888"/>
                <a:gd name="connsiteY8" fmla="*/ 141637 h 734377"/>
                <a:gd name="connsiteX9" fmla="*/ 0 w 633888"/>
                <a:gd name="connsiteY9" fmla="*/ 455771 h 734377"/>
                <a:gd name="connsiteX10" fmla="*/ 93250 w 633888"/>
                <a:gd name="connsiteY10" fmla="*/ 455771 h 734377"/>
                <a:gd name="connsiteX11" fmla="*/ 105346 w 633888"/>
                <a:gd name="connsiteY11" fmla="*/ 455771 h 734377"/>
                <a:gd name="connsiteX12" fmla="*/ 110776 w 633888"/>
                <a:gd name="connsiteY12" fmla="*/ 455771 h 734377"/>
                <a:gd name="connsiteX13" fmla="*/ 110776 w 633888"/>
                <a:gd name="connsiteY13" fmla="*/ 734378 h 734377"/>
                <a:gd name="connsiteX14" fmla="*/ 182309 w 633888"/>
                <a:gd name="connsiteY14" fmla="*/ 734378 h 734377"/>
                <a:gd name="connsiteX15" fmla="*/ 218504 w 633888"/>
                <a:gd name="connsiteY15" fmla="*/ 734378 h 734377"/>
                <a:gd name="connsiteX16" fmla="*/ 324993 w 633888"/>
                <a:gd name="connsiteY16" fmla="*/ 734378 h 734377"/>
                <a:gd name="connsiteX17" fmla="*/ 324993 w 633888"/>
                <a:gd name="connsiteY17" fmla="*/ 711232 h 734377"/>
                <a:gd name="connsiteX18" fmla="*/ 437674 w 633888"/>
                <a:gd name="connsiteY18" fmla="*/ 615029 h 734377"/>
                <a:gd name="connsiteX19" fmla="*/ 633889 w 633888"/>
                <a:gd name="connsiteY19" fmla="*/ 615029 h 734377"/>
                <a:gd name="connsiteX20" fmla="*/ 633889 w 633888"/>
                <a:gd name="connsiteY20" fmla="*/ 512731 h 734377"/>
                <a:gd name="connsiteX21" fmla="*/ 633889 w 633888"/>
                <a:gd name="connsiteY21" fmla="*/ 232886 h 734377"/>
                <a:gd name="connsiteX22" fmla="*/ 633889 w 633888"/>
                <a:gd name="connsiteY22" fmla="*/ 58769 h 734377"/>
                <a:gd name="connsiteX23" fmla="*/ 575024 w 633888"/>
                <a:gd name="connsiteY23" fmla="*/ 0 h 734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3888" h="734377">
                  <a:moveTo>
                    <a:pt x="575024" y="0"/>
                  </a:moveTo>
                  <a:lnTo>
                    <a:pt x="472916" y="0"/>
                  </a:lnTo>
                  <a:lnTo>
                    <a:pt x="273463" y="0"/>
                  </a:lnTo>
                  <a:lnTo>
                    <a:pt x="247079" y="0"/>
                  </a:lnTo>
                  <a:cubicBezTo>
                    <a:pt x="242506" y="0"/>
                    <a:pt x="238030" y="381"/>
                    <a:pt x="233648" y="857"/>
                  </a:cubicBezTo>
                  <a:lnTo>
                    <a:pt x="82487" y="1238"/>
                  </a:lnTo>
                  <a:lnTo>
                    <a:pt x="762" y="762"/>
                  </a:lnTo>
                  <a:lnTo>
                    <a:pt x="762" y="141637"/>
                  </a:lnTo>
                  <a:lnTo>
                    <a:pt x="0" y="141637"/>
                  </a:lnTo>
                  <a:lnTo>
                    <a:pt x="0" y="455771"/>
                  </a:lnTo>
                  <a:lnTo>
                    <a:pt x="93250" y="455771"/>
                  </a:lnTo>
                  <a:lnTo>
                    <a:pt x="105346" y="455771"/>
                  </a:lnTo>
                  <a:lnTo>
                    <a:pt x="110776" y="455771"/>
                  </a:lnTo>
                  <a:lnTo>
                    <a:pt x="110776" y="734378"/>
                  </a:lnTo>
                  <a:lnTo>
                    <a:pt x="182309" y="734378"/>
                  </a:lnTo>
                  <a:lnTo>
                    <a:pt x="218504" y="734378"/>
                  </a:lnTo>
                  <a:lnTo>
                    <a:pt x="324993" y="734378"/>
                  </a:lnTo>
                  <a:lnTo>
                    <a:pt x="324993" y="711232"/>
                  </a:lnTo>
                  <a:cubicBezTo>
                    <a:pt x="333756" y="656939"/>
                    <a:pt x="381000" y="615029"/>
                    <a:pt x="437674" y="615029"/>
                  </a:cubicBezTo>
                  <a:lnTo>
                    <a:pt x="633889" y="615029"/>
                  </a:lnTo>
                  <a:lnTo>
                    <a:pt x="633889" y="512731"/>
                  </a:lnTo>
                  <a:lnTo>
                    <a:pt x="633889" y="232886"/>
                  </a:lnTo>
                  <a:lnTo>
                    <a:pt x="633889" y="58769"/>
                  </a:lnTo>
                  <a:cubicBezTo>
                    <a:pt x="633699" y="26384"/>
                    <a:pt x="607314" y="0"/>
                    <a:pt x="575024" y="0"/>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647417966"/>
      </p:ext>
    </p:extLst>
  </p:cSld>
  <p:clrMap bg1="lt1" tx1="dk1" bg2="lt2" tx2="dk2" accent1="accent1" accent2="accent2" accent3="accent3" accent4="accent4" accent5="accent5" accent6="accent6" hlink="hlink" folHlink="folHlink"/>
  <p:sldLayoutIdLst>
    <p:sldLayoutId id="2147488737" r:id="rId1"/>
    <p:sldLayoutId id="2147488738" r:id="rId2"/>
    <p:sldLayoutId id="2147488739" r:id="rId3"/>
    <p:sldLayoutId id="2147488740" r:id="rId4"/>
    <p:sldLayoutId id="2147488766" r:id="rId5"/>
  </p:sldLayoutIdLst>
  <p:hf hdr="0" ftr="0" dt="0"/>
  <p:txStyles>
    <p:titleStyle>
      <a:lvl1pPr marL="0" indent="0" algn="l" rtl="0" eaLnBrk="1" fontAlgn="base" hangingPunct="1">
        <a:spcBef>
          <a:spcPct val="0"/>
        </a:spcBef>
        <a:spcAft>
          <a:spcPct val="0"/>
        </a:spcAft>
        <a:defRPr sz="1600" b="0" i="0">
          <a:solidFill>
            <a:srgbClr val="008000"/>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p:titleStyle>
    <p:body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008000"/>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08000"/>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p:bodyStyle>
    <p:otherStyle>
      <a:defPPr>
        <a:defRPr lang="fr-FR"/>
      </a:defPPr>
      <a:lvl1pPr marL="0" algn="l" defTabSz="440284" rtl="0" eaLnBrk="1" latinLnBrk="0" hangingPunct="1">
        <a:defRPr sz="1733" kern="1200">
          <a:solidFill>
            <a:schemeClr val="tx1"/>
          </a:solidFill>
          <a:latin typeface="+mn-lt"/>
          <a:ea typeface="+mn-ea"/>
          <a:cs typeface="+mn-cs"/>
        </a:defRPr>
      </a:lvl1pPr>
      <a:lvl2pPr marL="440284" algn="l" defTabSz="440284" rtl="0" eaLnBrk="1" latinLnBrk="0" hangingPunct="1">
        <a:defRPr sz="1733" kern="1200">
          <a:solidFill>
            <a:schemeClr val="tx1"/>
          </a:solidFill>
          <a:latin typeface="+mn-lt"/>
          <a:ea typeface="+mn-ea"/>
          <a:cs typeface="+mn-cs"/>
        </a:defRPr>
      </a:lvl2pPr>
      <a:lvl3pPr marL="880567" algn="l" defTabSz="440284" rtl="0" eaLnBrk="1" latinLnBrk="0" hangingPunct="1">
        <a:defRPr sz="1733" kern="1200">
          <a:solidFill>
            <a:schemeClr val="tx1"/>
          </a:solidFill>
          <a:latin typeface="+mn-lt"/>
          <a:ea typeface="+mn-ea"/>
          <a:cs typeface="+mn-cs"/>
        </a:defRPr>
      </a:lvl3pPr>
      <a:lvl4pPr marL="1320851" algn="l" defTabSz="440284" rtl="0" eaLnBrk="1" latinLnBrk="0" hangingPunct="1">
        <a:defRPr sz="1733" kern="1200">
          <a:solidFill>
            <a:schemeClr val="tx1"/>
          </a:solidFill>
          <a:latin typeface="+mn-lt"/>
          <a:ea typeface="+mn-ea"/>
          <a:cs typeface="+mn-cs"/>
        </a:defRPr>
      </a:lvl4pPr>
      <a:lvl5pPr marL="1761134" algn="l" defTabSz="440284" rtl="0" eaLnBrk="1" latinLnBrk="0" hangingPunct="1">
        <a:defRPr sz="1733" kern="1200">
          <a:solidFill>
            <a:schemeClr val="tx1"/>
          </a:solidFill>
          <a:latin typeface="+mn-lt"/>
          <a:ea typeface="+mn-ea"/>
          <a:cs typeface="+mn-cs"/>
        </a:defRPr>
      </a:lvl5pPr>
      <a:lvl6pPr marL="2201418" algn="l" defTabSz="440284" rtl="0" eaLnBrk="1" latinLnBrk="0" hangingPunct="1">
        <a:defRPr sz="1733" kern="1200">
          <a:solidFill>
            <a:schemeClr val="tx1"/>
          </a:solidFill>
          <a:latin typeface="+mn-lt"/>
          <a:ea typeface="+mn-ea"/>
          <a:cs typeface="+mn-cs"/>
        </a:defRPr>
      </a:lvl6pPr>
      <a:lvl7pPr marL="2641702" algn="l" defTabSz="440284" rtl="0" eaLnBrk="1" latinLnBrk="0" hangingPunct="1">
        <a:defRPr sz="1733" kern="1200">
          <a:solidFill>
            <a:schemeClr val="tx1"/>
          </a:solidFill>
          <a:latin typeface="+mn-lt"/>
          <a:ea typeface="+mn-ea"/>
          <a:cs typeface="+mn-cs"/>
        </a:defRPr>
      </a:lvl7pPr>
      <a:lvl8pPr marL="3081985" algn="l" defTabSz="440284" rtl="0" eaLnBrk="1" latinLnBrk="0" hangingPunct="1">
        <a:defRPr sz="1733" kern="1200">
          <a:solidFill>
            <a:schemeClr val="tx1"/>
          </a:solidFill>
          <a:latin typeface="+mn-lt"/>
          <a:ea typeface="+mn-ea"/>
          <a:cs typeface="+mn-cs"/>
        </a:defRPr>
      </a:lvl8pPr>
      <a:lvl9pPr marL="3522269" algn="l" defTabSz="440284" rtl="0" eaLnBrk="1" latinLnBrk="0" hangingPunct="1">
        <a:defRPr sz="173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5AA23E-9F3B-4705-91CC-5E7E5423DC71}"/>
              </a:ext>
            </a:extLst>
          </p:cNvPr>
          <p:cNvPicPr>
            <a:picLocks noChangeAspect="1"/>
          </p:cNvPicPr>
          <p:nvPr userDrawn="1"/>
        </p:nvPicPr>
        <p:blipFill>
          <a:blip r:embed="rId6"/>
          <a:stretch>
            <a:fillRect/>
          </a:stretch>
        </p:blipFill>
        <p:spPr>
          <a:xfrm>
            <a:off x="0" y="0"/>
            <a:ext cx="9906000" cy="835819"/>
          </a:xfrm>
          <a:prstGeom prst="rect">
            <a:avLst/>
          </a:prstGeom>
        </p:spPr>
      </p:pic>
      <p:sp>
        <p:nvSpPr>
          <p:cNvPr id="2" name="Espace réservé du numéro de diapositive 1"/>
          <p:cNvSpPr>
            <a:spLocks noGrp="1"/>
          </p:cNvSpPr>
          <p:nvPr>
            <p:ph type="sldNum" sz="quarter" idx="4"/>
          </p:nvPr>
        </p:nvSpPr>
        <p:spPr>
          <a:xfrm>
            <a:off x="9148969" y="6553200"/>
            <a:ext cx="665523" cy="273089"/>
          </a:xfrm>
          <a:prstGeom prst="rect">
            <a:avLst/>
          </a:prstGeom>
        </p:spPr>
        <p:txBody>
          <a:bodyPr vert="horz" lIns="91440" tIns="45720" rIns="91440" bIns="45720" rtlCol="0" anchor="ctr"/>
          <a:lstStyle>
            <a:lvl1pPr algn="r">
              <a:defRPr sz="900" b="0" i="0">
                <a:solidFill>
                  <a:schemeClr val="bg1">
                    <a:lumMod val="50000"/>
                  </a:schemeClr>
                </a:solidFill>
                <a:latin typeface="+mn-lt"/>
                <a:ea typeface="Arial Unicode MS" panose="020B0604020202020204" pitchFamily="34" charset="-128"/>
                <a:cs typeface="Arial" panose="020B0604020202020204" pitchFamily="34" charset="0"/>
              </a:defRPr>
            </a:lvl1pPr>
          </a:lstStyle>
          <a:p>
            <a:fld id="{F551322C-20B2-48C3-B63D-68158FEBF630}" type="slidenum">
              <a:rPr lang="en-US" smtClean="0"/>
              <a:pPr/>
              <a:t>‹Nr.›</a:t>
            </a:fld>
            <a:endParaRPr lang="en-US" dirty="0"/>
          </a:p>
        </p:txBody>
      </p:sp>
      <p:sp>
        <p:nvSpPr>
          <p:cNvPr id="5" name="Title Placeholder 4"/>
          <p:cNvSpPr>
            <a:spLocks noGrp="1"/>
          </p:cNvSpPr>
          <p:nvPr>
            <p:ph type="title"/>
          </p:nvPr>
        </p:nvSpPr>
        <p:spPr>
          <a:xfrm>
            <a:off x="540000" y="108000"/>
            <a:ext cx="8543925" cy="336550"/>
          </a:xfrm>
          <a:prstGeom prst="rect">
            <a:avLst/>
          </a:prstGeom>
        </p:spPr>
        <p:txBody>
          <a:bodyPr vert="horz" lIns="72000" tIns="36000" rIns="72000" bIns="36000" rtlCol="0" anchor="t">
            <a:noAutofit/>
          </a:bodyPr>
          <a:lstStyle/>
          <a:p>
            <a:pPr lvl="0"/>
            <a:r>
              <a:rPr lang="en-US" dirty="0"/>
              <a:t>Click to edit Master title style</a:t>
            </a:r>
            <a:endParaRPr lang="nl-NL" dirty="0"/>
          </a:p>
        </p:txBody>
      </p:sp>
      <p:sp>
        <p:nvSpPr>
          <p:cNvPr id="3" name="Text Placeholder 2"/>
          <p:cNvSpPr>
            <a:spLocks noGrp="1"/>
          </p:cNvSpPr>
          <p:nvPr>
            <p:ph type="body" idx="1"/>
          </p:nvPr>
        </p:nvSpPr>
        <p:spPr>
          <a:xfrm>
            <a:off x="539999" y="1080000"/>
            <a:ext cx="9000000" cy="4351338"/>
          </a:xfrm>
          <a:prstGeom prst="rect">
            <a:avLst/>
          </a:prstGeom>
        </p:spPr>
        <p:txBody>
          <a:bodyPr vert="horz" lIns="91440" tIns="45720" rIns="91440" bIns="45720" rtlCol="0">
            <a:noAutofit/>
          </a:bodyPr>
          <a:lstStyle/>
          <a:p>
            <a:pPr lvl="0"/>
            <a:r>
              <a:rPr lang="en-US" dirty="0"/>
              <a:t>Edit Master text styles</a:t>
            </a:r>
          </a:p>
          <a:p>
            <a:pPr lvl="1"/>
            <a:r>
              <a:rPr lang="en-US" dirty="0"/>
              <a:t>[Add text]</a:t>
            </a:r>
          </a:p>
          <a:p>
            <a:pPr lvl="2"/>
            <a:r>
              <a:rPr lang="en-US" dirty="0"/>
              <a:t>[Add text]</a:t>
            </a:r>
          </a:p>
          <a:p>
            <a:pPr lvl="3"/>
            <a:r>
              <a:rPr lang="en-US" dirty="0"/>
              <a:t>[Add text]</a:t>
            </a:r>
          </a:p>
        </p:txBody>
      </p:sp>
      <p:grpSp>
        <p:nvGrpSpPr>
          <p:cNvPr id="45" name="Graphic 3">
            <a:extLst>
              <a:ext uri="{FF2B5EF4-FFF2-40B4-BE49-F238E27FC236}">
                <a16:creationId xmlns:a16="http://schemas.microsoft.com/office/drawing/2014/main" id="{56B033C0-3928-468B-8CF6-1496F52E0712}"/>
              </a:ext>
            </a:extLst>
          </p:cNvPr>
          <p:cNvGrpSpPr>
            <a:grpSpLocks noChangeAspect="1"/>
          </p:cNvGrpSpPr>
          <p:nvPr userDrawn="1"/>
        </p:nvGrpSpPr>
        <p:grpSpPr>
          <a:xfrm>
            <a:off x="8928000" y="20857"/>
            <a:ext cx="857650" cy="792366"/>
            <a:chOff x="66025" y="-34306"/>
            <a:chExt cx="6381750" cy="5895975"/>
          </a:xfrm>
        </p:grpSpPr>
        <p:sp>
          <p:nvSpPr>
            <p:cNvPr id="47" name="Freeform: Shape 46">
              <a:extLst>
                <a:ext uri="{FF2B5EF4-FFF2-40B4-BE49-F238E27FC236}">
                  <a16:creationId xmlns:a16="http://schemas.microsoft.com/office/drawing/2014/main" id="{8FFBD3D4-4671-45AB-B604-0CEAAC63B7C9}"/>
                </a:ext>
              </a:extLst>
            </p:cNvPr>
            <p:cNvSpPr/>
            <p:nvPr/>
          </p:nvSpPr>
          <p:spPr>
            <a:xfrm>
              <a:off x="5751687" y="4420250"/>
              <a:ext cx="484155" cy="202882"/>
            </a:xfrm>
            <a:custGeom>
              <a:avLst/>
              <a:gdLst>
                <a:gd name="connsiteX0" fmla="*/ 426530 w 484155"/>
                <a:gd name="connsiteY0" fmla="*/ 0 h 202882"/>
                <a:gd name="connsiteX1" fmla="*/ 396050 w 484155"/>
                <a:gd name="connsiteY1" fmla="*/ 0 h 202882"/>
                <a:gd name="connsiteX2" fmla="*/ 0 w 484155"/>
                <a:gd name="connsiteY2" fmla="*/ 95 h 202882"/>
                <a:gd name="connsiteX3" fmla="*/ 0 w 484155"/>
                <a:gd name="connsiteY3" fmla="*/ 196596 h 202882"/>
                <a:gd name="connsiteX4" fmla="*/ 476 w 484155"/>
                <a:gd name="connsiteY4" fmla="*/ 202882 h 202882"/>
                <a:gd name="connsiteX5" fmla="*/ 69152 w 484155"/>
                <a:gd name="connsiteY5" fmla="*/ 135255 h 202882"/>
                <a:gd name="connsiteX6" fmla="*/ 426530 w 484155"/>
                <a:gd name="connsiteY6" fmla="*/ 135350 h 202882"/>
                <a:gd name="connsiteX7" fmla="*/ 484156 w 484155"/>
                <a:gd name="connsiteY7" fmla="*/ 77724 h 202882"/>
                <a:gd name="connsiteX8" fmla="*/ 484156 w 484155"/>
                <a:gd name="connsiteY8" fmla="*/ 57721 h 202882"/>
                <a:gd name="connsiteX9" fmla="*/ 426530 w 484155"/>
                <a:gd name="connsiteY9" fmla="*/ 0 h 20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4155" h="202882">
                  <a:moveTo>
                    <a:pt x="426530" y="0"/>
                  </a:moveTo>
                  <a:lnTo>
                    <a:pt x="396050" y="0"/>
                  </a:lnTo>
                  <a:cubicBezTo>
                    <a:pt x="63913" y="0"/>
                    <a:pt x="40767" y="0"/>
                    <a:pt x="0" y="95"/>
                  </a:cubicBezTo>
                  <a:lnTo>
                    <a:pt x="0" y="196596"/>
                  </a:lnTo>
                  <a:cubicBezTo>
                    <a:pt x="571" y="196977"/>
                    <a:pt x="476" y="199930"/>
                    <a:pt x="476" y="202882"/>
                  </a:cubicBezTo>
                  <a:cubicBezTo>
                    <a:pt x="476" y="170497"/>
                    <a:pt x="7334" y="135255"/>
                    <a:pt x="69152" y="135255"/>
                  </a:cubicBezTo>
                  <a:lnTo>
                    <a:pt x="426530" y="135350"/>
                  </a:lnTo>
                  <a:cubicBezTo>
                    <a:pt x="458248" y="135350"/>
                    <a:pt x="484156" y="109442"/>
                    <a:pt x="484156" y="77724"/>
                  </a:cubicBezTo>
                  <a:lnTo>
                    <a:pt x="484156" y="57721"/>
                  </a:lnTo>
                  <a:cubicBezTo>
                    <a:pt x="484156" y="25908"/>
                    <a:pt x="458153" y="0"/>
                    <a:pt x="426530" y="0"/>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48" name="Freeform: Shape 47">
              <a:extLst>
                <a:ext uri="{FF2B5EF4-FFF2-40B4-BE49-F238E27FC236}">
                  <a16:creationId xmlns:a16="http://schemas.microsoft.com/office/drawing/2014/main" id="{70E968C3-6094-4563-9C29-65EB27A50039}"/>
                </a:ext>
              </a:extLst>
            </p:cNvPr>
            <p:cNvSpPr/>
            <p:nvPr/>
          </p:nvSpPr>
          <p:spPr>
            <a:xfrm>
              <a:off x="4971686" y="522730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49" name="Freeform: Shape 48">
              <a:extLst>
                <a:ext uri="{FF2B5EF4-FFF2-40B4-BE49-F238E27FC236}">
                  <a16:creationId xmlns:a16="http://schemas.microsoft.com/office/drawing/2014/main" id="{55A31E9F-A94F-45F8-BF93-D84A8C6DA807}"/>
                </a:ext>
              </a:extLst>
            </p:cNvPr>
            <p:cNvSpPr/>
            <p:nvPr/>
          </p:nvSpPr>
          <p:spPr>
            <a:xfrm>
              <a:off x="4507341" y="4487116"/>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0" name="Freeform: Shape 49">
              <a:extLst>
                <a:ext uri="{FF2B5EF4-FFF2-40B4-BE49-F238E27FC236}">
                  <a16:creationId xmlns:a16="http://schemas.microsoft.com/office/drawing/2014/main" id="{C2DB8481-8B23-479A-9514-240E6508D49C}"/>
                </a:ext>
              </a:extLst>
            </p:cNvPr>
            <p:cNvSpPr/>
            <p:nvPr/>
          </p:nvSpPr>
          <p:spPr>
            <a:xfrm>
              <a:off x="4659360" y="4799536"/>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1" name="Freeform: Shape 50">
              <a:extLst>
                <a:ext uri="{FF2B5EF4-FFF2-40B4-BE49-F238E27FC236}">
                  <a16:creationId xmlns:a16="http://schemas.microsoft.com/office/drawing/2014/main" id="{20BC56EA-7519-4612-A39E-81EBB7DD740C}"/>
                </a:ext>
              </a:extLst>
            </p:cNvPr>
            <p:cNvSpPr/>
            <p:nvPr/>
          </p:nvSpPr>
          <p:spPr>
            <a:xfrm>
              <a:off x="4806046" y="507890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2" name="Freeform: Shape 51">
              <a:extLst>
                <a:ext uri="{FF2B5EF4-FFF2-40B4-BE49-F238E27FC236}">
                  <a16:creationId xmlns:a16="http://schemas.microsoft.com/office/drawing/2014/main" id="{63C56C61-7E4E-4C7A-8C28-8EC4584AD35D}"/>
                </a:ext>
              </a:extLst>
            </p:cNvPr>
            <p:cNvSpPr/>
            <p:nvPr/>
          </p:nvSpPr>
          <p:spPr>
            <a:xfrm>
              <a:off x="539988" y="2223595"/>
              <a:ext cx="151257" cy="159829"/>
            </a:xfrm>
            <a:custGeom>
              <a:avLst/>
              <a:gdLst>
                <a:gd name="connsiteX0" fmla="*/ 151257 w 151257"/>
                <a:gd name="connsiteY0" fmla="*/ 159829 h 159829"/>
                <a:gd name="connsiteX1" fmla="*/ 151257 w 151257"/>
                <a:gd name="connsiteY1" fmla="*/ 83439 h 159829"/>
                <a:gd name="connsiteX2" fmla="*/ 67818 w 151257"/>
                <a:gd name="connsiteY2" fmla="*/ 0 h 159829"/>
                <a:gd name="connsiteX3" fmla="*/ 0 w 151257"/>
                <a:gd name="connsiteY3" fmla="*/ 0 h 159829"/>
                <a:gd name="connsiteX4" fmla="*/ 0 w 151257"/>
                <a:gd name="connsiteY4" fmla="*/ 76391 h 159829"/>
                <a:gd name="connsiteX5" fmla="*/ 83439 w 151257"/>
                <a:gd name="connsiteY5" fmla="*/ 159829 h 159829"/>
                <a:gd name="connsiteX6" fmla="*/ 151257 w 151257"/>
                <a:gd name="connsiteY6" fmla="*/ 159829 h 159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257" h="159829">
                  <a:moveTo>
                    <a:pt x="151257" y="159829"/>
                  </a:moveTo>
                  <a:lnTo>
                    <a:pt x="151257" y="83439"/>
                  </a:lnTo>
                  <a:cubicBezTo>
                    <a:pt x="151257" y="37529"/>
                    <a:pt x="113729" y="0"/>
                    <a:pt x="67818" y="0"/>
                  </a:cubicBezTo>
                  <a:lnTo>
                    <a:pt x="0" y="0"/>
                  </a:lnTo>
                  <a:lnTo>
                    <a:pt x="0" y="76391"/>
                  </a:lnTo>
                  <a:cubicBezTo>
                    <a:pt x="0" y="122301"/>
                    <a:pt x="37529" y="159829"/>
                    <a:pt x="83439" y="159829"/>
                  </a:cubicBezTo>
                  <a:lnTo>
                    <a:pt x="151257" y="159829"/>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3" name="Freeform: Shape 52">
              <a:extLst>
                <a:ext uri="{FF2B5EF4-FFF2-40B4-BE49-F238E27FC236}">
                  <a16:creationId xmlns:a16="http://schemas.microsoft.com/office/drawing/2014/main" id="{4805347C-EEE8-4911-8713-96A3756D3ABD}"/>
                </a:ext>
              </a:extLst>
            </p:cNvPr>
            <p:cNvSpPr/>
            <p:nvPr/>
          </p:nvSpPr>
          <p:spPr>
            <a:xfrm>
              <a:off x="243761" y="2223595"/>
              <a:ext cx="447484" cy="566261"/>
            </a:xfrm>
            <a:custGeom>
              <a:avLst/>
              <a:gdLst>
                <a:gd name="connsiteX0" fmla="*/ 83344 w 447484"/>
                <a:gd name="connsiteY0" fmla="*/ 566261 h 566261"/>
                <a:gd name="connsiteX1" fmla="*/ 364046 w 447484"/>
                <a:gd name="connsiteY1" fmla="*/ 566261 h 566261"/>
                <a:gd name="connsiteX2" fmla="*/ 447485 w 447484"/>
                <a:gd name="connsiteY2" fmla="*/ 482822 h 566261"/>
                <a:gd name="connsiteX3" fmla="*/ 447485 w 447484"/>
                <a:gd name="connsiteY3" fmla="*/ 240316 h 566261"/>
                <a:gd name="connsiteX4" fmla="*/ 447485 w 447484"/>
                <a:gd name="connsiteY4" fmla="*/ 159829 h 566261"/>
                <a:gd name="connsiteX5" fmla="*/ 379667 w 447484"/>
                <a:gd name="connsiteY5" fmla="*/ 159829 h 566261"/>
                <a:gd name="connsiteX6" fmla="*/ 375952 w 447484"/>
                <a:gd name="connsiteY6" fmla="*/ 159829 h 566261"/>
                <a:gd name="connsiteX7" fmla="*/ 372999 w 447484"/>
                <a:gd name="connsiteY7" fmla="*/ 159544 h 566261"/>
                <a:gd name="connsiteX8" fmla="*/ 296228 w 447484"/>
                <a:gd name="connsiteY8" fmla="*/ 76391 h 566261"/>
                <a:gd name="connsiteX9" fmla="*/ 296228 w 447484"/>
                <a:gd name="connsiteY9" fmla="*/ 0 h 566261"/>
                <a:gd name="connsiteX10" fmla="*/ 237458 w 447484"/>
                <a:gd name="connsiteY10" fmla="*/ 0 h 566261"/>
                <a:gd name="connsiteX11" fmla="*/ 156496 w 447484"/>
                <a:gd name="connsiteY11" fmla="*/ 78676 h 566261"/>
                <a:gd name="connsiteX12" fmla="*/ 77153 w 447484"/>
                <a:gd name="connsiteY12" fmla="*/ 159639 h 566261"/>
                <a:gd name="connsiteX13" fmla="*/ 0 w 447484"/>
                <a:gd name="connsiteY13" fmla="*/ 240506 h 566261"/>
                <a:gd name="connsiteX14" fmla="*/ 0 w 447484"/>
                <a:gd name="connsiteY14" fmla="*/ 482632 h 566261"/>
                <a:gd name="connsiteX15" fmla="*/ 83344 w 447484"/>
                <a:gd name="connsiteY15" fmla="*/ 566261 h 56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7484" h="566261">
                  <a:moveTo>
                    <a:pt x="83344" y="566261"/>
                  </a:moveTo>
                  <a:lnTo>
                    <a:pt x="364046" y="566261"/>
                  </a:lnTo>
                  <a:cubicBezTo>
                    <a:pt x="409956" y="566261"/>
                    <a:pt x="447485" y="528733"/>
                    <a:pt x="447485" y="482822"/>
                  </a:cubicBezTo>
                  <a:lnTo>
                    <a:pt x="447485" y="240316"/>
                  </a:lnTo>
                  <a:lnTo>
                    <a:pt x="447485" y="159829"/>
                  </a:lnTo>
                  <a:lnTo>
                    <a:pt x="379667" y="159829"/>
                  </a:lnTo>
                  <a:cubicBezTo>
                    <a:pt x="378428" y="159829"/>
                    <a:pt x="377190" y="159829"/>
                    <a:pt x="375952" y="159829"/>
                  </a:cubicBezTo>
                  <a:cubicBezTo>
                    <a:pt x="374999" y="159734"/>
                    <a:pt x="373951" y="159639"/>
                    <a:pt x="372999" y="159544"/>
                  </a:cubicBezTo>
                  <a:cubicBezTo>
                    <a:pt x="330232" y="156115"/>
                    <a:pt x="296228" y="120015"/>
                    <a:pt x="296228" y="76391"/>
                  </a:cubicBezTo>
                  <a:lnTo>
                    <a:pt x="296228" y="0"/>
                  </a:lnTo>
                  <a:lnTo>
                    <a:pt x="237458" y="0"/>
                  </a:lnTo>
                  <a:cubicBezTo>
                    <a:pt x="193643" y="0"/>
                    <a:pt x="157734" y="34957"/>
                    <a:pt x="156496" y="78676"/>
                  </a:cubicBezTo>
                  <a:cubicBezTo>
                    <a:pt x="155258" y="122110"/>
                    <a:pt x="120396" y="157543"/>
                    <a:pt x="77153" y="159639"/>
                  </a:cubicBezTo>
                  <a:cubicBezTo>
                    <a:pt x="33909" y="161734"/>
                    <a:pt x="0" y="197263"/>
                    <a:pt x="0" y="240506"/>
                  </a:cubicBezTo>
                  <a:lnTo>
                    <a:pt x="0" y="482632"/>
                  </a:lnTo>
                  <a:cubicBezTo>
                    <a:pt x="0" y="528733"/>
                    <a:pt x="37529" y="566261"/>
                    <a:pt x="83344" y="566261"/>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4" name="Freeform: Shape 53">
              <a:extLst>
                <a:ext uri="{FF2B5EF4-FFF2-40B4-BE49-F238E27FC236}">
                  <a16:creationId xmlns:a16="http://schemas.microsoft.com/office/drawing/2014/main" id="{FB9ADC9D-67CE-485B-9843-09372F3614C1}"/>
                </a:ext>
              </a:extLst>
            </p:cNvPr>
            <p:cNvSpPr/>
            <p:nvPr/>
          </p:nvSpPr>
          <p:spPr>
            <a:xfrm>
              <a:off x="718392" y="1652285"/>
              <a:ext cx="1079087" cy="1436369"/>
            </a:xfrm>
            <a:custGeom>
              <a:avLst/>
              <a:gdLst>
                <a:gd name="connsiteX0" fmla="*/ 235363 w 1079087"/>
                <a:gd name="connsiteY0" fmla="*/ 707612 h 1436369"/>
                <a:gd name="connsiteX1" fmla="*/ 366617 w 1079087"/>
                <a:gd name="connsiteY1" fmla="*/ 707612 h 1436369"/>
                <a:gd name="connsiteX2" fmla="*/ 373856 w 1079087"/>
                <a:gd name="connsiteY2" fmla="*/ 707326 h 1436369"/>
                <a:gd name="connsiteX3" fmla="*/ 387953 w 1079087"/>
                <a:gd name="connsiteY3" fmla="*/ 707326 h 1436369"/>
                <a:gd name="connsiteX4" fmla="*/ 388906 w 1079087"/>
                <a:gd name="connsiteY4" fmla="*/ 707422 h 1436369"/>
                <a:gd name="connsiteX5" fmla="*/ 463772 w 1079087"/>
                <a:gd name="connsiteY5" fmla="*/ 788194 h 1436369"/>
                <a:gd name="connsiteX6" fmla="*/ 463772 w 1079087"/>
                <a:gd name="connsiteY6" fmla="*/ 789527 h 1436369"/>
                <a:gd name="connsiteX7" fmla="*/ 386239 w 1079087"/>
                <a:gd name="connsiteY7" fmla="*/ 870490 h 1436369"/>
                <a:gd name="connsiteX8" fmla="*/ 306896 w 1079087"/>
                <a:gd name="connsiteY8" fmla="*/ 945166 h 1436369"/>
                <a:gd name="connsiteX9" fmla="*/ 226314 w 1079087"/>
                <a:gd name="connsiteY9" fmla="*/ 1017746 h 1436369"/>
                <a:gd name="connsiteX10" fmla="*/ 206407 w 1079087"/>
                <a:gd name="connsiteY10" fmla="*/ 1017746 h 1436369"/>
                <a:gd name="connsiteX11" fmla="*/ 146495 w 1079087"/>
                <a:gd name="connsiteY11" fmla="*/ 1077658 h 1436369"/>
                <a:gd name="connsiteX12" fmla="*/ 146495 w 1079087"/>
                <a:gd name="connsiteY12" fmla="*/ 1083850 h 1436369"/>
                <a:gd name="connsiteX13" fmla="*/ 206407 w 1079087"/>
                <a:gd name="connsiteY13" fmla="*/ 1143762 h 1436369"/>
                <a:gd name="connsiteX14" fmla="*/ 225362 w 1079087"/>
                <a:gd name="connsiteY14" fmla="*/ 1143762 h 1436369"/>
                <a:gd name="connsiteX15" fmla="*/ 306324 w 1079087"/>
                <a:gd name="connsiteY15" fmla="*/ 1224724 h 1436369"/>
                <a:gd name="connsiteX16" fmla="*/ 306324 w 1079087"/>
                <a:gd name="connsiteY16" fmla="*/ 1229392 h 1436369"/>
                <a:gd name="connsiteX17" fmla="*/ 225362 w 1079087"/>
                <a:gd name="connsiteY17" fmla="*/ 1310354 h 1436369"/>
                <a:gd name="connsiteX18" fmla="*/ 59912 w 1079087"/>
                <a:gd name="connsiteY18" fmla="*/ 1310354 h 1436369"/>
                <a:gd name="connsiteX19" fmla="*/ 0 w 1079087"/>
                <a:gd name="connsiteY19" fmla="*/ 1370266 h 1436369"/>
                <a:gd name="connsiteX20" fmla="*/ 0 w 1079087"/>
                <a:gd name="connsiteY20" fmla="*/ 1376458 h 1436369"/>
                <a:gd name="connsiteX21" fmla="*/ 59912 w 1079087"/>
                <a:gd name="connsiteY21" fmla="*/ 1436370 h 1436369"/>
                <a:gd name="connsiteX22" fmla="*/ 389954 w 1079087"/>
                <a:gd name="connsiteY22" fmla="*/ 1436370 h 1436369"/>
                <a:gd name="connsiteX23" fmla="*/ 397764 w 1079087"/>
                <a:gd name="connsiteY23" fmla="*/ 1436370 h 1436369"/>
                <a:gd name="connsiteX24" fmla="*/ 521208 w 1079087"/>
                <a:gd name="connsiteY24" fmla="*/ 1436370 h 1436369"/>
                <a:gd name="connsiteX25" fmla="*/ 603980 w 1079087"/>
                <a:gd name="connsiteY25" fmla="*/ 1363218 h 1436369"/>
                <a:gd name="connsiteX26" fmla="*/ 684371 w 1079087"/>
                <a:gd name="connsiteY26" fmla="*/ 1292162 h 1436369"/>
                <a:gd name="connsiteX27" fmla="*/ 838390 w 1079087"/>
                <a:gd name="connsiteY27" fmla="*/ 1292162 h 1436369"/>
                <a:gd name="connsiteX28" fmla="*/ 920782 w 1079087"/>
                <a:gd name="connsiteY28" fmla="*/ 1221581 h 1436369"/>
                <a:gd name="connsiteX29" fmla="*/ 998315 w 1079087"/>
                <a:gd name="connsiteY29" fmla="*/ 1153192 h 1436369"/>
                <a:gd name="connsiteX30" fmla="*/ 1079087 w 1079087"/>
                <a:gd name="connsiteY30" fmla="*/ 1069848 h 1436369"/>
                <a:gd name="connsiteX31" fmla="*/ 1079087 w 1079087"/>
                <a:gd name="connsiteY31" fmla="*/ 956310 h 1436369"/>
                <a:gd name="connsiteX32" fmla="*/ 998792 w 1079087"/>
                <a:gd name="connsiteY32" fmla="*/ 872966 h 1436369"/>
                <a:gd name="connsiteX33" fmla="*/ 921258 w 1079087"/>
                <a:gd name="connsiteY33" fmla="*/ 800672 h 1436369"/>
                <a:gd name="connsiteX34" fmla="*/ 840581 w 1079087"/>
                <a:gd name="connsiteY34" fmla="*/ 726186 h 1436369"/>
                <a:gd name="connsiteX35" fmla="*/ 761810 w 1079087"/>
                <a:gd name="connsiteY35" fmla="*/ 645223 h 1436369"/>
                <a:gd name="connsiteX36" fmla="*/ 761810 w 1079087"/>
                <a:gd name="connsiteY36" fmla="*/ 515969 h 1436369"/>
                <a:gd name="connsiteX37" fmla="*/ 684657 w 1079087"/>
                <a:gd name="connsiteY37" fmla="*/ 432816 h 1436369"/>
                <a:gd name="connsiteX38" fmla="*/ 609695 w 1079087"/>
                <a:gd name="connsiteY38" fmla="*/ 352044 h 1436369"/>
                <a:gd name="connsiteX39" fmla="*/ 609695 w 1079087"/>
                <a:gd name="connsiteY39" fmla="*/ 224980 h 1436369"/>
                <a:gd name="connsiteX40" fmla="*/ 527780 w 1079087"/>
                <a:gd name="connsiteY40" fmla="*/ 141541 h 1436369"/>
                <a:gd name="connsiteX41" fmla="*/ 449009 w 1079087"/>
                <a:gd name="connsiteY41" fmla="*/ 71818 h 1436369"/>
                <a:gd name="connsiteX42" fmla="*/ 366427 w 1079087"/>
                <a:gd name="connsiteY42" fmla="*/ 0 h 1436369"/>
                <a:gd name="connsiteX43" fmla="*/ 235363 w 1079087"/>
                <a:gd name="connsiteY43" fmla="*/ 0 h 1436369"/>
                <a:gd name="connsiteX44" fmla="*/ 151924 w 1079087"/>
                <a:gd name="connsiteY44" fmla="*/ 83439 h 1436369"/>
                <a:gd name="connsiteX45" fmla="*/ 151924 w 1079087"/>
                <a:gd name="connsiteY45" fmla="*/ 624268 h 1436369"/>
                <a:gd name="connsiteX46" fmla="*/ 235363 w 1079087"/>
                <a:gd name="connsiteY46" fmla="*/ 707612 h 143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79087" h="1436369">
                  <a:moveTo>
                    <a:pt x="235363" y="707612"/>
                  </a:moveTo>
                  <a:lnTo>
                    <a:pt x="366617" y="707612"/>
                  </a:lnTo>
                  <a:cubicBezTo>
                    <a:pt x="369094" y="707612"/>
                    <a:pt x="371475" y="707517"/>
                    <a:pt x="373856" y="707326"/>
                  </a:cubicBezTo>
                  <a:cubicBezTo>
                    <a:pt x="378809" y="706850"/>
                    <a:pt x="383000" y="706850"/>
                    <a:pt x="387953" y="707326"/>
                  </a:cubicBezTo>
                  <a:cubicBezTo>
                    <a:pt x="388239" y="707326"/>
                    <a:pt x="388620" y="707422"/>
                    <a:pt x="388906" y="707422"/>
                  </a:cubicBezTo>
                  <a:cubicBezTo>
                    <a:pt x="431292" y="710660"/>
                    <a:pt x="463772" y="745712"/>
                    <a:pt x="463772" y="788194"/>
                  </a:cubicBezTo>
                  <a:lnTo>
                    <a:pt x="463772" y="789527"/>
                  </a:lnTo>
                  <a:cubicBezTo>
                    <a:pt x="463772" y="832866"/>
                    <a:pt x="429578" y="868585"/>
                    <a:pt x="386239" y="870490"/>
                  </a:cubicBezTo>
                  <a:cubicBezTo>
                    <a:pt x="344900" y="872299"/>
                    <a:pt x="311182" y="904494"/>
                    <a:pt x="306896" y="945166"/>
                  </a:cubicBezTo>
                  <a:cubicBezTo>
                    <a:pt x="302514" y="986599"/>
                    <a:pt x="267938" y="1017746"/>
                    <a:pt x="226314" y="1017746"/>
                  </a:cubicBezTo>
                  <a:lnTo>
                    <a:pt x="206407" y="1017746"/>
                  </a:lnTo>
                  <a:cubicBezTo>
                    <a:pt x="173450" y="1017746"/>
                    <a:pt x="146495" y="1044702"/>
                    <a:pt x="146495" y="1077658"/>
                  </a:cubicBezTo>
                  <a:lnTo>
                    <a:pt x="146495" y="1083850"/>
                  </a:lnTo>
                  <a:cubicBezTo>
                    <a:pt x="146495" y="1116806"/>
                    <a:pt x="173450" y="1143762"/>
                    <a:pt x="206407" y="1143762"/>
                  </a:cubicBezTo>
                  <a:lnTo>
                    <a:pt x="225362" y="1143762"/>
                  </a:lnTo>
                  <a:cubicBezTo>
                    <a:pt x="269939" y="1143762"/>
                    <a:pt x="306324" y="1180148"/>
                    <a:pt x="306324" y="1224724"/>
                  </a:cubicBezTo>
                  <a:lnTo>
                    <a:pt x="306324" y="1229392"/>
                  </a:lnTo>
                  <a:cubicBezTo>
                    <a:pt x="306324" y="1273969"/>
                    <a:pt x="269939" y="1310354"/>
                    <a:pt x="225362" y="1310354"/>
                  </a:cubicBezTo>
                  <a:lnTo>
                    <a:pt x="59912" y="1310354"/>
                  </a:lnTo>
                  <a:cubicBezTo>
                    <a:pt x="26956" y="1310354"/>
                    <a:pt x="0" y="1337310"/>
                    <a:pt x="0" y="1370266"/>
                  </a:cubicBezTo>
                  <a:lnTo>
                    <a:pt x="0" y="1376458"/>
                  </a:lnTo>
                  <a:cubicBezTo>
                    <a:pt x="0" y="1409414"/>
                    <a:pt x="26956" y="1436370"/>
                    <a:pt x="59912" y="1436370"/>
                  </a:cubicBezTo>
                  <a:lnTo>
                    <a:pt x="389954" y="1436370"/>
                  </a:lnTo>
                  <a:lnTo>
                    <a:pt x="397764" y="1436370"/>
                  </a:lnTo>
                  <a:lnTo>
                    <a:pt x="521208" y="1436370"/>
                  </a:lnTo>
                  <a:cubicBezTo>
                    <a:pt x="563594" y="1436370"/>
                    <a:pt x="598932" y="1404271"/>
                    <a:pt x="603980" y="1363218"/>
                  </a:cubicBezTo>
                  <a:cubicBezTo>
                    <a:pt x="609028" y="1322451"/>
                    <a:pt x="643223" y="1292162"/>
                    <a:pt x="684371" y="1292162"/>
                  </a:cubicBezTo>
                  <a:lnTo>
                    <a:pt x="838390" y="1292162"/>
                  </a:lnTo>
                  <a:cubicBezTo>
                    <a:pt x="879920" y="1292162"/>
                    <a:pt x="914590" y="1261396"/>
                    <a:pt x="920782" y="1221581"/>
                  </a:cubicBezTo>
                  <a:cubicBezTo>
                    <a:pt x="926878" y="1182719"/>
                    <a:pt x="958977" y="1154335"/>
                    <a:pt x="998315" y="1153192"/>
                  </a:cubicBezTo>
                  <a:cubicBezTo>
                    <a:pt x="1042988" y="1151763"/>
                    <a:pt x="1079087" y="1114806"/>
                    <a:pt x="1079087" y="1069848"/>
                  </a:cubicBezTo>
                  <a:lnTo>
                    <a:pt x="1079087" y="956310"/>
                  </a:lnTo>
                  <a:cubicBezTo>
                    <a:pt x="1079087" y="911447"/>
                    <a:pt x="1043273" y="874586"/>
                    <a:pt x="998792" y="872966"/>
                  </a:cubicBezTo>
                  <a:cubicBezTo>
                    <a:pt x="958310" y="871442"/>
                    <a:pt x="925640" y="840962"/>
                    <a:pt x="921258" y="800672"/>
                  </a:cubicBezTo>
                  <a:cubicBezTo>
                    <a:pt x="916877" y="759619"/>
                    <a:pt x="882396" y="727329"/>
                    <a:pt x="840581" y="726186"/>
                  </a:cubicBezTo>
                  <a:cubicBezTo>
                    <a:pt x="796766" y="724948"/>
                    <a:pt x="761810" y="689038"/>
                    <a:pt x="761810" y="645223"/>
                  </a:cubicBezTo>
                  <a:lnTo>
                    <a:pt x="761810" y="515969"/>
                  </a:lnTo>
                  <a:cubicBezTo>
                    <a:pt x="761810" y="472154"/>
                    <a:pt x="727615" y="436055"/>
                    <a:pt x="684657" y="432816"/>
                  </a:cubicBezTo>
                  <a:cubicBezTo>
                    <a:pt x="642271" y="429577"/>
                    <a:pt x="609695" y="394525"/>
                    <a:pt x="609695" y="352044"/>
                  </a:cubicBezTo>
                  <a:lnTo>
                    <a:pt x="609695" y="224980"/>
                  </a:lnTo>
                  <a:cubicBezTo>
                    <a:pt x="609695" y="179641"/>
                    <a:pt x="572929" y="142399"/>
                    <a:pt x="527780" y="141541"/>
                  </a:cubicBezTo>
                  <a:cubicBezTo>
                    <a:pt x="487680" y="140875"/>
                    <a:pt x="454533" y="111538"/>
                    <a:pt x="449009" y="71818"/>
                  </a:cubicBezTo>
                  <a:cubicBezTo>
                    <a:pt x="443294" y="31337"/>
                    <a:pt x="408337" y="0"/>
                    <a:pt x="366427" y="0"/>
                  </a:cubicBezTo>
                  <a:lnTo>
                    <a:pt x="235363" y="0"/>
                  </a:lnTo>
                  <a:cubicBezTo>
                    <a:pt x="189452" y="0"/>
                    <a:pt x="151924" y="37528"/>
                    <a:pt x="151924" y="83439"/>
                  </a:cubicBezTo>
                  <a:lnTo>
                    <a:pt x="151924" y="624268"/>
                  </a:lnTo>
                  <a:cubicBezTo>
                    <a:pt x="151924" y="670084"/>
                    <a:pt x="189452" y="707612"/>
                    <a:pt x="235363" y="707612"/>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5" name="Freeform: Shape 54">
              <a:extLst>
                <a:ext uri="{FF2B5EF4-FFF2-40B4-BE49-F238E27FC236}">
                  <a16:creationId xmlns:a16="http://schemas.microsoft.com/office/drawing/2014/main" id="{47B7A1B4-FD2D-44A8-A32B-03E30BD09CF7}"/>
                </a:ext>
              </a:extLst>
            </p:cNvPr>
            <p:cNvSpPr/>
            <p:nvPr/>
          </p:nvSpPr>
          <p:spPr>
            <a:xfrm>
              <a:off x="4979019" y="1499219"/>
              <a:ext cx="450437" cy="290036"/>
            </a:xfrm>
            <a:custGeom>
              <a:avLst/>
              <a:gdLst>
                <a:gd name="connsiteX0" fmla="*/ 450438 w 450437"/>
                <a:gd name="connsiteY0" fmla="*/ 0 h 290036"/>
                <a:gd name="connsiteX1" fmla="*/ 70009 w 450437"/>
                <a:gd name="connsiteY1" fmla="*/ 0 h 290036"/>
                <a:gd name="connsiteX2" fmla="*/ 0 w 450437"/>
                <a:gd name="connsiteY2" fmla="*/ 70009 h 290036"/>
                <a:gd name="connsiteX3" fmla="*/ 0 w 450437"/>
                <a:gd name="connsiteY3" fmla="*/ 220028 h 290036"/>
                <a:gd name="connsiteX4" fmla="*/ 70009 w 450437"/>
                <a:gd name="connsiteY4" fmla="*/ 290036 h 290036"/>
                <a:gd name="connsiteX5" fmla="*/ 450438 w 450437"/>
                <a:gd name="connsiteY5" fmla="*/ 290036 h 290036"/>
                <a:gd name="connsiteX6" fmla="*/ 450438 w 450437"/>
                <a:gd name="connsiteY6" fmla="*/ 0 h 2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437" h="290036">
                  <a:moveTo>
                    <a:pt x="450438" y="0"/>
                  </a:moveTo>
                  <a:lnTo>
                    <a:pt x="70009" y="0"/>
                  </a:lnTo>
                  <a:cubicBezTo>
                    <a:pt x="31528" y="0"/>
                    <a:pt x="0" y="31528"/>
                    <a:pt x="0" y="70009"/>
                  </a:cubicBezTo>
                  <a:lnTo>
                    <a:pt x="0" y="220028"/>
                  </a:lnTo>
                  <a:cubicBezTo>
                    <a:pt x="0" y="258509"/>
                    <a:pt x="31528" y="290036"/>
                    <a:pt x="70009" y="290036"/>
                  </a:cubicBezTo>
                  <a:lnTo>
                    <a:pt x="450438" y="290036"/>
                  </a:lnTo>
                  <a:lnTo>
                    <a:pt x="450438"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6" name="Freeform: Shape 55">
              <a:extLst>
                <a:ext uri="{FF2B5EF4-FFF2-40B4-BE49-F238E27FC236}">
                  <a16:creationId xmlns:a16="http://schemas.microsoft.com/office/drawing/2014/main" id="{577E858F-FC3D-459D-84E3-39455C9A7343}"/>
                </a:ext>
              </a:extLst>
            </p:cNvPr>
            <p:cNvSpPr/>
            <p:nvPr/>
          </p:nvSpPr>
          <p:spPr>
            <a:xfrm>
              <a:off x="4666981" y="1789445"/>
              <a:ext cx="762571" cy="290036"/>
            </a:xfrm>
            <a:custGeom>
              <a:avLst/>
              <a:gdLst>
                <a:gd name="connsiteX0" fmla="*/ 762476 w 762571"/>
                <a:gd name="connsiteY0" fmla="*/ 290036 h 290036"/>
                <a:gd name="connsiteX1" fmla="*/ 70009 w 762571"/>
                <a:gd name="connsiteY1" fmla="*/ 290036 h 290036"/>
                <a:gd name="connsiteX2" fmla="*/ 0 w 762571"/>
                <a:gd name="connsiteY2" fmla="*/ 220028 h 290036"/>
                <a:gd name="connsiteX3" fmla="*/ 0 w 762571"/>
                <a:gd name="connsiteY3" fmla="*/ 70009 h 290036"/>
                <a:gd name="connsiteX4" fmla="*/ 70009 w 762571"/>
                <a:gd name="connsiteY4" fmla="*/ 0 h 290036"/>
                <a:gd name="connsiteX5" fmla="*/ 208216 w 762571"/>
                <a:gd name="connsiteY5" fmla="*/ 0 h 290036"/>
                <a:gd name="connsiteX6" fmla="*/ 299847 w 762571"/>
                <a:gd name="connsiteY6" fmla="*/ 61531 h 290036"/>
                <a:gd name="connsiteX7" fmla="*/ 299847 w 762571"/>
                <a:gd name="connsiteY7" fmla="*/ 77629 h 290036"/>
                <a:gd name="connsiteX8" fmla="*/ 368046 w 762571"/>
                <a:gd name="connsiteY8" fmla="*/ 145828 h 290036"/>
                <a:gd name="connsiteX9" fmla="*/ 391763 w 762571"/>
                <a:gd name="connsiteY9" fmla="*/ 145828 h 290036"/>
                <a:gd name="connsiteX10" fmla="*/ 459962 w 762571"/>
                <a:gd name="connsiteY10" fmla="*/ 77629 h 290036"/>
                <a:gd name="connsiteX11" fmla="*/ 459962 w 762571"/>
                <a:gd name="connsiteY11" fmla="*/ 61531 h 290036"/>
                <a:gd name="connsiteX12" fmla="*/ 421005 w 762571"/>
                <a:gd name="connsiteY12" fmla="*/ 0 h 290036"/>
                <a:gd name="connsiteX13" fmla="*/ 762571 w 762571"/>
                <a:gd name="connsiteY13" fmla="*/ 0 h 290036"/>
                <a:gd name="connsiteX14" fmla="*/ 762571 w 762571"/>
                <a:gd name="connsiteY14" fmla="*/ 290036 h 2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2571" h="290036">
                  <a:moveTo>
                    <a:pt x="762476" y="290036"/>
                  </a:moveTo>
                  <a:lnTo>
                    <a:pt x="70009" y="290036"/>
                  </a:lnTo>
                  <a:cubicBezTo>
                    <a:pt x="31528" y="290036"/>
                    <a:pt x="0" y="258509"/>
                    <a:pt x="0" y="220028"/>
                  </a:cubicBezTo>
                  <a:lnTo>
                    <a:pt x="0" y="70009"/>
                  </a:lnTo>
                  <a:cubicBezTo>
                    <a:pt x="0" y="31528"/>
                    <a:pt x="31528" y="0"/>
                    <a:pt x="70009" y="0"/>
                  </a:cubicBezTo>
                  <a:lnTo>
                    <a:pt x="208216" y="0"/>
                  </a:lnTo>
                  <a:cubicBezTo>
                    <a:pt x="268224" y="1143"/>
                    <a:pt x="299847" y="34480"/>
                    <a:pt x="299847" y="61531"/>
                  </a:cubicBezTo>
                  <a:lnTo>
                    <a:pt x="299847" y="77629"/>
                  </a:lnTo>
                  <a:cubicBezTo>
                    <a:pt x="299847" y="115157"/>
                    <a:pt x="330517" y="145828"/>
                    <a:pt x="368046" y="145828"/>
                  </a:cubicBezTo>
                  <a:lnTo>
                    <a:pt x="391763" y="145828"/>
                  </a:lnTo>
                  <a:cubicBezTo>
                    <a:pt x="429292" y="145828"/>
                    <a:pt x="459962" y="115157"/>
                    <a:pt x="459962" y="77629"/>
                  </a:cubicBezTo>
                  <a:lnTo>
                    <a:pt x="459962" y="61531"/>
                  </a:lnTo>
                  <a:cubicBezTo>
                    <a:pt x="459962" y="34480"/>
                    <a:pt x="443960" y="10954"/>
                    <a:pt x="421005" y="0"/>
                  </a:cubicBezTo>
                  <a:lnTo>
                    <a:pt x="762571" y="0"/>
                  </a:lnTo>
                  <a:lnTo>
                    <a:pt x="762571" y="290036"/>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7" name="Freeform: Shape 56">
              <a:extLst>
                <a:ext uri="{FF2B5EF4-FFF2-40B4-BE49-F238E27FC236}">
                  <a16:creationId xmlns:a16="http://schemas.microsoft.com/office/drawing/2014/main" id="{4D18E699-492E-4A0A-8F83-20CA3D9275C1}"/>
                </a:ext>
              </a:extLst>
            </p:cNvPr>
            <p:cNvSpPr/>
            <p:nvPr/>
          </p:nvSpPr>
          <p:spPr>
            <a:xfrm>
              <a:off x="4752787" y="2078719"/>
              <a:ext cx="676764" cy="280797"/>
            </a:xfrm>
            <a:custGeom>
              <a:avLst/>
              <a:gdLst>
                <a:gd name="connsiteX0" fmla="*/ 676764 w 676764"/>
                <a:gd name="connsiteY0" fmla="*/ 63056 h 280797"/>
                <a:gd name="connsiteX1" fmla="*/ 676764 w 676764"/>
                <a:gd name="connsiteY1" fmla="*/ 75914 h 280797"/>
                <a:gd name="connsiteX2" fmla="*/ 676764 w 676764"/>
                <a:gd name="connsiteY2" fmla="*/ 84106 h 280797"/>
                <a:gd name="connsiteX3" fmla="*/ 616281 w 676764"/>
                <a:gd name="connsiteY3" fmla="*/ 144590 h 280797"/>
                <a:gd name="connsiteX4" fmla="*/ 526174 w 676764"/>
                <a:gd name="connsiteY4" fmla="*/ 144590 h 280797"/>
                <a:gd name="connsiteX5" fmla="*/ 526174 w 676764"/>
                <a:gd name="connsiteY5" fmla="*/ 220313 h 280797"/>
                <a:gd name="connsiteX6" fmla="*/ 465691 w 676764"/>
                <a:gd name="connsiteY6" fmla="*/ 280797 h 280797"/>
                <a:gd name="connsiteX7" fmla="*/ 227566 w 676764"/>
                <a:gd name="connsiteY7" fmla="*/ 280797 h 280797"/>
                <a:gd name="connsiteX8" fmla="*/ 227566 w 676764"/>
                <a:gd name="connsiteY8" fmla="*/ 205073 h 280797"/>
                <a:gd name="connsiteX9" fmla="*/ 167082 w 676764"/>
                <a:gd name="connsiteY9" fmla="*/ 144590 h 280797"/>
                <a:gd name="connsiteX10" fmla="*/ 7348 w 676764"/>
                <a:gd name="connsiteY10" fmla="*/ 144590 h 280797"/>
                <a:gd name="connsiteX11" fmla="*/ 67832 w 676764"/>
                <a:gd name="connsiteY11" fmla="*/ 84106 h 280797"/>
                <a:gd name="connsiteX12" fmla="*/ 67832 w 676764"/>
                <a:gd name="connsiteY12" fmla="*/ 63056 h 280797"/>
                <a:gd name="connsiteX13" fmla="*/ 7348 w 676764"/>
                <a:gd name="connsiteY13" fmla="*/ 2572 h 280797"/>
                <a:gd name="connsiteX14" fmla="*/ 96502 w 676764"/>
                <a:gd name="connsiteY14" fmla="*/ 1905 h 280797"/>
                <a:gd name="connsiteX15" fmla="*/ 96502 w 676764"/>
                <a:gd name="connsiteY15" fmla="*/ 0 h 280797"/>
                <a:gd name="connsiteX16" fmla="*/ 465691 w 676764"/>
                <a:gd name="connsiteY16" fmla="*/ 0 h 280797"/>
                <a:gd name="connsiteX17" fmla="*/ 676764 w 676764"/>
                <a:gd name="connsiteY17" fmla="*/ 0 h 280797"/>
                <a:gd name="connsiteX18" fmla="*/ 676764 w 676764"/>
                <a:gd name="connsiteY18" fmla="*/ 63056 h 280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76764" h="280797">
                  <a:moveTo>
                    <a:pt x="676764" y="63056"/>
                  </a:moveTo>
                  <a:lnTo>
                    <a:pt x="676764" y="75914"/>
                  </a:lnTo>
                  <a:lnTo>
                    <a:pt x="676764" y="84106"/>
                  </a:lnTo>
                  <a:cubicBezTo>
                    <a:pt x="676764" y="117348"/>
                    <a:pt x="649523" y="144590"/>
                    <a:pt x="616281" y="144590"/>
                  </a:cubicBezTo>
                  <a:lnTo>
                    <a:pt x="526174" y="144590"/>
                  </a:lnTo>
                  <a:lnTo>
                    <a:pt x="526174" y="220313"/>
                  </a:lnTo>
                  <a:cubicBezTo>
                    <a:pt x="526174" y="253556"/>
                    <a:pt x="498933" y="280797"/>
                    <a:pt x="465691" y="280797"/>
                  </a:cubicBezTo>
                  <a:lnTo>
                    <a:pt x="227566" y="280797"/>
                  </a:lnTo>
                  <a:lnTo>
                    <a:pt x="227566" y="205073"/>
                  </a:lnTo>
                  <a:cubicBezTo>
                    <a:pt x="227566" y="171831"/>
                    <a:pt x="200324" y="144590"/>
                    <a:pt x="167082" y="144590"/>
                  </a:cubicBezTo>
                  <a:lnTo>
                    <a:pt x="7348" y="144590"/>
                  </a:lnTo>
                  <a:cubicBezTo>
                    <a:pt x="40590" y="144590"/>
                    <a:pt x="67832" y="117443"/>
                    <a:pt x="67832" y="84106"/>
                  </a:cubicBezTo>
                  <a:lnTo>
                    <a:pt x="67832" y="63056"/>
                  </a:lnTo>
                  <a:cubicBezTo>
                    <a:pt x="67832" y="29813"/>
                    <a:pt x="40590" y="2572"/>
                    <a:pt x="7348" y="2572"/>
                  </a:cubicBezTo>
                  <a:cubicBezTo>
                    <a:pt x="-18370" y="2572"/>
                    <a:pt x="26302" y="2286"/>
                    <a:pt x="96502" y="1905"/>
                  </a:cubicBezTo>
                  <a:lnTo>
                    <a:pt x="96502" y="0"/>
                  </a:lnTo>
                  <a:lnTo>
                    <a:pt x="465691" y="0"/>
                  </a:lnTo>
                  <a:lnTo>
                    <a:pt x="676764" y="0"/>
                  </a:lnTo>
                  <a:lnTo>
                    <a:pt x="676764" y="63056"/>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8" name="Freeform: Shape 57">
              <a:extLst>
                <a:ext uri="{FF2B5EF4-FFF2-40B4-BE49-F238E27FC236}">
                  <a16:creationId xmlns:a16="http://schemas.microsoft.com/office/drawing/2014/main" id="{D57D48E2-D36D-4C65-8FB4-4F27AF98A90F}"/>
                </a:ext>
              </a:extLst>
            </p:cNvPr>
            <p:cNvSpPr/>
            <p:nvPr/>
          </p:nvSpPr>
          <p:spPr>
            <a:xfrm>
              <a:off x="4480672" y="2223214"/>
              <a:ext cx="495776" cy="136207"/>
            </a:xfrm>
            <a:custGeom>
              <a:avLst/>
              <a:gdLst>
                <a:gd name="connsiteX0" fmla="*/ 495776 w 495776"/>
                <a:gd name="connsiteY0" fmla="*/ 136208 h 136207"/>
                <a:gd name="connsiteX1" fmla="*/ 495776 w 495776"/>
                <a:gd name="connsiteY1" fmla="*/ 60484 h 136207"/>
                <a:gd name="connsiteX2" fmla="*/ 435292 w 495776"/>
                <a:gd name="connsiteY2" fmla="*/ 0 h 136207"/>
                <a:gd name="connsiteX3" fmla="*/ 89630 w 495776"/>
                <a:gd name="connsiteY3" fmla="*/ 0 h 136207"/>
                <a:gd name="connsiteX4" fmla="*/ 29146 w 495776"/>
                <a:gd name="connsiteY4" fmla="*/ 60484 h 136207"/>
                <a:gd name="connsiteX5" fmla="*/ 29146 w 495776"/>
                <a:gd name="connsiteY5" fmla="*/ 73914 h 136207"/>
                <a:gd name="connsiteX6" fmla="*/ 0 w 495776"/>
                <a:gd name="connsiteY6" fmla="*/ 136208 h 136207"/>
                <a:gd name="connsiteX7" fmla="*/ 495776 w 495776"/>
                <a:gd name="connsiteY7" fmla="*/ 136208 h 13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776" h="136207">
                  <a:moveTo>
                    <a:pt x="495776" y="136208"/>
                  </a:moveTo>
                  <a:lnTo>
                    <a:pt x="495776" y="60484"/>
                  </a:lnTo>
                  <a:cubicBezTo>
                    <a:pt x="495776" y="27242"/>
                    <a:pt x="468534" y="0"/>
                    <a:pt x="435292" y="0"/>
                  </a:cubicBezTo>
                  <a:lnTo>
                    <a:pt x="89630" y="0"/>
                  </a:lnTo>
                  <a:cubicBezTo>
                    <a:pt x="56388" y="0"/>
                    <a:pt x="29146" y="27242"/>
                    <a:pt x="29146" y="60484"/>
                  </a:cubicBezTo>
                  <a:lnTo>
                    <a:pt x="29146" y="73914"/>
                  </a:lnTo>
                  <a:cubicBezTo>
                    <a:pt x="29146" y="98870"/>
                    <a:pt x="17907" y="121253"/>
                    <a:pt x="0" y="136208"/>
                  </a:cubicBezTo>
                  <a:lnTo>
                    <a:pt x="495776" y="136208"/>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9" name="Freeform: Shape 58">
              <a:extLst>
                <a:ext uri="{FF2B5EF4-FFF2-40B4-BE49-F238E27FC236}">
                  <a16:creationId xmlns:a16="http://schemas.microsoft.com/office/drawing/2014/main" id="{CC95BA71-F64B-4E49-913A-83C7DB7E2B10}"/>
                </a:ext>
              </a:extLst>
            </p:cNvPr>
            <p:cNvSpPr/>
            <p:nvPr/>
          </p:nvSpPr>
          <p:spPr>
            <a:xfrm>
              <a:off x="3380820" y="2942637"/>
              <a:ext cx="1117568" cy="468344"/>
            </a:xfrm>
            <a:custGeom>
              <a:avLst/>
              <a:gdLst>
                <a:gd name="connsiteX0" fmla="*/ 1117568 w 1117568"/>
                <a:gd name="connsiteY0" fmla="*/ 208883 h 468344"/>
                <a:gd name="connsiteX1" fmla="*/ 1117568 w 1117568"/>
                <a:gd name="connsiteY1" fmla="*/ 303943 h 468344"/>
                <a:gd name="connsiteX2" fmla="*/ 1047559 w 1117568"/>
                <a:gd name="connsiteY2" fmla="*/ 303276 h 468344"/>
                <a:gd name="connsiteX3" fmla="*/ 1041273 w 1117568"/>
                <a:gd name="connsiteY3" fmla="*/ 303276 h 468344"/>
                <a:gd name="connsiteX4" fmla="*/ 960310 w 1117568"/>
                <a:gd name="connsiteY4" fmla="*/ 384238 h 468344"/>
                <a:gd name="connsiteX5" fmla="*/ 960310 w 1117568"/>
                <a:gd name="connsiteY5" fmla="*/ 398335 h 468344"/>
                <a:gd name="connsiteX6" fmla="*/ 890302 w 1117568"/>
                <a:gd name="connsiteY6" fmla="*/ 468344 h 468344"/>
                <a:gd name="connsiteX7" fmla="*/ 323088 w 1117568"/>
                <a:gd name="connsiteY7" fmla="*/ 468344 h 468344"/>
                <a:gd name="connsiteX8" fmla="*/ 322421 w 1117568"/>
                <a:gd name="connsiteY8" fmla="*/ 398335 h 468344"/>
                <a:gd name="connsiteX9" fmla="*/ 322421 w 1117568"/>
                <a:gd name="connsiteY9" fmla="*/ 384238 h 468344"/>
                <a:gd name="connsiteX10" fmla="*/ 241459 w 1117568"/>
                <a:gd name="connsiteY10" fmla="*/ 303276 h 468344"/>
                <a:gd name="connsiteX11" fmla="*/ 224695 w 1117568"/>
                <a:gd name="connsiteY11" fmla="*/ 303276 h 468344"/>
                <a:gd name="connsiteX12" fmla="*/ 154876 w 1117568"/>
                <a:gd name="connsiteY12" fmla="*/ 238887 h 468344"/>
                <a:gd name="connsiteX13" fmla="*/ 74104 w 1117568"/>
                <a:gd name="connsiteY13" fmla="*/ 164401 h 468344"/>
                <a:gd name="connsiteX14" fmla="*/ 70009 w 1117568"/>
                <a:gd name="connsiteY14" fmla="*/ 164401 h 468344"/>
                <a:gd name="connsiteX15" fmla="*/ 0 w 1117568"/>
                <a:gd name="connsiteY15" fmla="*/ 94393 h 468344"/>
                <a:gd name="connsiteX16" fmla="*/ 0 w 1117568"/>
                <a:gd name="connsiteY16" fmla="*/ 70009 h 468344"/>
                <a:gd name="connsiteX17" fmla="*/ 70009 w 1117568"/>
                <a:gd name="connsiteY17" fmla="*/ 0 h 468344"/>
                <a:gd name="connsiteX18" fmla="*/ 403003 w 1117568"/>
                <a:gd name="connsiteY18" fmla="*/ 0 h 468344"/>
                <a:gd name="connsiteX19" fmla="*/ 452533 w 1117568"/>
                <a:gd name="connsiteY19" fmla="*/ 0 h 468344"/>
                <a:gd name="connsiteX20" fmla="*/ 567880 w 1117568"/>
                <a:gd name="connsiteY20" fmla="*/ 0 h 468344"/>
                <a:gd name="connsiteX21" fmla="*/ 637699 w 1117568"/>
                <a:gd name="connsiteY21" fmla="*/ 64389 h 468344"/>
                <a:gd name="connsiteX22" fmla="*/ 718471 w 1117568"/>
                <a:gd name="connsiteY22" fmla="*/ 138874 h 468344"/>
                <a:gd name="connsiteX23" fmla="*/ 1047655 w 1117568"/>
                <a:gd name="connsiteY23" fmla="*/ 138874 h 468344"/>
                <a:gd name="connsiteX24" fmla="*/ 1117568 w 1117568"/>
                <a:gd name="connsiteY24" fmla="*/ 208883 h 46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7568" h="468344">
                  <a:moveTo>
                    <a:pt x="1117568" y="208883"/>
                  </a:moveTo>
                  <a:lnTo>
                    <a:pt x="1117568" y="303943"/>
                  </a:lnTo>
                  <a:lnTo>
                    <a:pt x="1047559" y="303276"/>
                  </a:lnTo>
                  <a:lnTo>
                    <a:pt x="1041273" y="303276"/>
                  </a:lnTo>
                  <a:cubicBezTo>
                    <a:pt x="996696" y="303276"/>
                    <a:pt x="960310" y="339662"/>
                    <a:pt x="960310" y="384238"/>
                  </a:cubicBezTo>
                  <a:lnTo>
                    <a:pt x="960310" y="398335"/>
                  </a:lnTo>
                  <a:cubicBezTo>
                    <a:pt x="960310" y="436816"/>
                    <a:pt x="928783" y="468344"/>
                    <a:pt x="890302" y="468344"/>
                  </a:cubicBezTo>
                  <a:lnTo>
                    <a:pt x="323088" y="468344"/>
                  </a:lnTo>
                  <a:lnTo>
                    <a:pt x="322421" y="398335"/>
                  </a:lnTo>
                  <a:lnTo>
                    <a:pt x="322421" y="384238"/>
                  </a:lnTo>
                  <a:cubicBezTo>
                    <a:pt x="322421" y="339662"/>
                    <a:pt x="286036" y="303276"/>
                    <a:pt x="241459" y="303276"/>
                  </a:cubicBezTo>
                  <a:lnTo>
                    <a:pt x="224695" y="303276"/>
                  </a:lnTo>
                  <a:cubicBezTo>
                    <a:pt x="188023" y="303276"/>
                    <a:pt x="157734" y="274796"/>
                    <a:pt x="154876" y="238887"/>
                  </a:cubicBezTo>
                  <a:cubicBezTo>
                    <a:pt x="151447" y="196691"/>
                    <a:pt x="116491" y="164401"/>
                    <a:pt x="74104" y="164401"/>
                  </a:cubicBezTo>
                  <a:lnTo>
                    <a:pt x="70009" y="164401"/>
                  </a:lnTo>
                  <a:cubicBezTo>
                    <a:pt x="31528" y="164401"/>
                    <a:pt x="0" y="132874"/>
                    <a:pt x="0" y="94393"/>
                  </a:cubicBezTo>
                  <a:lnTo>
                    <a:pt x="0" y="70009"/>
                  </a:lnTo>
                  <a:cubicBezTo>
                    <a:pt x="0" y="31528"/>
                    <a:pt x="31528" y="0"/>
                    <a:pt x="70009" y="0"/>
                  </a:cubicBezTo>
                  <a:lnTo>
                    <a:pt x="403003" y="0"/>
                  </a:lnTo>
                  <a:lnTo>
                    <a:pt x="452533" y="0"/>
                  </a:lnTo>
                  <a:lnTo>
                    <a:pt x="567880" y="0"/>
                  </a:lnTo>
                  <a:cubicBezTo>
                    <a:pt x="604456" y="0"/>
                    <a:pt x="634841" y="28480"/>
                    <a:pt x="637699" y="64389"/>
                  </a:cubicBezTo>
                  <a:cubicBezTo>
                    <a:pt x="641128" y="106585"/>
                    <a:pt x="676084" y="138874"/>
                    <a:pt x="718471" y="138874"/>
                  </a:cubicBezTo>
                  <a:lnTo>
                    <a:pt x="1047655" y="138874"/>
                  </a:lnTo>
                  <a:cubicBezTo>
                    <a:pt x="1086040" y="138874"/>
                    <a:pt x="1117568" y="170402"/>
                    <a:pt x="1117568" y="208883"/>
                  </a:cubicBez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0" name="Freeform: Shape 59">
              <a:extLst>
                <a:ext uri="{FF2B5EF4-FFF2-40B4-BE49-F238E27FC236}">
                  <a16:creationId xmlns:a16="http://schemas.microsoft.com/office/drawing/2014/main" id="{8EA42EC0-CC00-472D-9C59-C262992F99D9}"/>
                </a:ext>
              </a:extLst>
            </p:cNvPr>
            <p:cNvSpPr/>
            <p:nvPr/>
          </p:nvSpPr>
          <p:spPr>
            <a:xfrm>
              <a:off x="4183110" y="3246961"/>
              <a:ext cx="781336" cy="280130"/>
            </a:xfrm>
            <a:custGeom>
              <a:avLst/>
              <a:gdLst>
                <a:gd name="connsiteX0" fmla="*/ 0 w 781336"/>
                <a:gd name="connsiteY0" fmla="*/ 164116 h 280130"/>
                <a:gd name="connsiteX1" fmla="*/ 0 w 781336"/>
                <a:gd name="connsiteY1" fmla="*/ 280130 h 280130"/>
                <a:gd name="connsiteX2" fmla="*/ 241363 w 781336"/>
                <a:gd name="connsiteY2" fmla="*/ 280130 h 280130"/>
                <a:gd name="connsiteX3" fmla="*/ 290894 w 781336"/>
                <a:gd name="connsiteY3" fmla="*/ 280130 h 280130"/>
                <a:gd name="connsiteX4" fmla="*/ 406241 w 781336"/>
                <a:gd name="connsiteY4" fmla="*/ 280130 h 280130"/>
                <a:gd name="connsiteX5" fmla="*/ 476060 w 781336"/>
                <a:gd name="connsiteY5" fmla="*/ 215741 h 280130"/>
                <a:gd name="connsiteX6" fmla="*/ 556832 w 781336"/>
                <a:gd name="connsiteY6" fmla="*/ 141256 h 280130"/>
                <a:gd name="connsiteX7" fmla="*/ 781336 w 781336"/>
                <a:gd name="connsiteY7" fmla="*/ 141256 h 280130"/>
                <a:gd name="connsiteX8" fmla="*/ 781336 w 781336"/>
                <a:gd name="connsiteY8" fmla="*/ 1524 h 280130"/>
                <a:gd name="connsiteX9" fmla="*/ 530162 w 781336"/>
                <a:gd name="connsiteY9" fmla="*/ 1524 h 280130"/>
                <a:gd name="connsiteX10" fmla="*/ 223647 w 781336"/>
                <a:gd name="connsiteY10" fmla="*/ 0 h 280130"/>
                <a:gd name="connsiteX11" fmla="*/ 157925 w 781336"/>
                <a:gd name="connsiteY11" fmla="*/ 80010 h 280130"/>
                <a:gd name="connsiteX12" fmla="*/ 157925 w 781336"/>
                <a:gd name="connsiteY12" fmla="*/ 94107 h 280130"/>
                <a:gd name="connsiteX13" fmla="*/ 87916 w 781336"/>
                <a:gd name="connsiteY13" fmla="*/ 164116 h 280130"/>
                <a:gd name="connsiteX14" fmla="*/ 0 w 781336"/>
                <a:gd name="connsiteY14" fmla="*/ 164116 h 28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1336" h="280130">
                  <a:moveTo>
                    <a:pt x="0" y="164116"/>
                  </a:moveTo>
                  <a:lnTo>
                    <a:pt x="0" y="280130"/>
                  </a:lnTo>
                  <a:lnTo>
                    <a:pt x="241363" y="280130"/>
                  </a:lnTo>
                  <a:lnTo>
                    <a:pt x="290894" y="280130"/>
                  </a:lnTo>
                  <a:lnTo>
                    <a:pt x="406241" y="280130"/>
                  </a:lnTo>
                  <a:cubicBezTo>
                    <a:pt x="442817" y="280130"/>
                    <a:pt x="473202" y="251651"/>
                    <a:pt x="476060" y="215741"/>
                  </a:cubicBezTo>
                  <a:cubicBezTo>
                    <a:pt x="479488" y="173546"/>
                    <a:pt x="514445" y="141256"/>
                    <a:pt x="556832" y="141256"/>
                  </a:cubicBezTo>
                  <a:lnTo>
                    <a:pt x="781336" y="141256"/>
                  </a:lnTo>
                  <a:lnTo>
                    <a:pt x="781336" y="1524"/>
                  </a:lnTo>
                  <a:lnTo>
                    <a:pt x="530162" y="1524"/>
                  </a:lnTo>
                  <a:lnTo>
                    <a:pt x="223647" y="0"/>
                  </a:lnTo>
                  <a:cubicBezTo>
                    <a:pt x="188500" y="8858"/>
                    <a:pt x="157925" y="42196"/>
                    <a:pt x="157925" y="80010"/>
                  </a:cubicBezTo>
                  <a:lnTo>
                    <a:pt x="157925" y="94107"/>
                  </a:lnTo>
                  <a:cubicBezTo>
                    <a:pt x="157925" y="132588"/>
                    <a:pt x="126397" y="164116"/>
                    <a:pt x="87916" y="164116"/>
                  </a:cubicBezTo>
                  <a:lnTo>
                    <a:pt x="0" y="164116"/>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1" name="Freeform: Shape 60">
              <a:extLst>
                <a:ext uri="{FF2B5EF4-FFF2-40B4-BE49-F238E27FC236}">
                  <a16:creationId xmlns:a16="http://schemas.microsoft.com/office/drawing/2014/main" id="{D8036831-E3F9-413C-82F8-1AAE8176253E}"/>
                </a:ext>
              </a:extLst>
            </p:cNvPr>
            <p:cNvSpPr/>
            <p:nvPr/>
          </p:nvSpPr>
          <p:spPr>
            <a:xfrm>
              <a:off x="3700479" y="2359612"/>
              <a:ext cx="1578101" cy="888872"/>
            </a:xfrm>
            <a:custGeom>
              <a:avLst/>
              <a:gdLst>
                <a:gd name="connsiteX0" fmla="*/ 1423702 w 1578101"/>
                <a:gd name="connsiteY0" fmla="*/ 828389 h 888872"/>
                <a:gd name="connsiteX1" fmla="*/ 1363218 w 1578101"/>
                <a:gd name="connsiteY1" fmla="*/ 888873 h 888872"/>
                <a:gd name="connsiteX2" fmla="*/ 1012793 w 1578101"/>
                <a:gd name="connsiteY2" fmla="*/ 888873 h 888872"/>
                <a:gd name="connsiteX3" fmla="*/ 797909 w 1578101"/>
                <a:gd name="connsiteY3" fmla="*/ 887063 h 888872"/>
                <a:gd name="connsiteX4" fmla="*/ 797909 w 1578101"/>
                <a:gd name="connsiteY4" fmla="*/ 792004 h 888872"/>
                <a:gd name="connsiteX5" fmla="*/ 727900 w 1578101"/>
                <a:gd name="connsiteY5" fmla="*/ 721995 h 888872"/>
                <a:gd name="connsiteX6" fmla="*/ 398716 w 1578101"/>
                <a:gd name="connsiteY6" fmla="*/ 721995 h 888872"/>
                <a:gd name="connsiteX7" fmla="*/ 317945 w 1578101"/>
                <a:gd name="connsiteY7" fmla="*/ 647509 h 888872"/>
                <a:gd name="connsiteX8" fmla="*/ 248126 w 1578101"/>
                <a:gd name="connsiteY8" fmla="*/ 583120 h 888872"/>
                <a:gd name="connsiteX9" fmla="*/ 132683 w 1578101"/>
                <a:gd name="connsiteY9" fmla="*/ 583120 h 888872"/>
                <a:gd name="connsiteX10" fmla="*/ 83153 w 1578101"/>
                <a:gd name="connsiteY10" fmla="*/ 583120 h 888872"/>
                <a:gd name="connsiteX11" fmla="*/ 0 w 1578101"/>
                <a:gd name="connsiteY11" fmla="*/ 583120 h 888872"/>
                <a:gd name="connsiteX12" fmla="*/ 0 w 1578101"/>
                <a:gd name="connsiteY12" fmla="*/ 60484 h 888872"/>
                <a:gd name="connsiteX13" fmla="*/ 60484 w 1578101"/>
                <a:gd name="connsiteY13" fmla="*/ 0 h 888872"/>
                <a:gd name="connsiteX14" fmla="*/ 1420939 w 1578101"/>
                <a:gd name="connsiteY14" fmla="*/ 0 h 888872"/>
                <a:gd name="connsiteX15" fmla="*/ 1420939 w 1578101"/>
                <a:gd name="connsiteY15" fmla="*/ 338328 h 888872"/>
                <a:gd name="connsiteX16" fmla="*/ 1420939 w 1578101"/>
                <a:gd name="connsiteY16" fmla="*/ 390716 h 888872"/>
                <a:gd name="connsiteX17" fmla="*/ 1481423 w 1578101"/>
                <a:gd name="connsiteY17" fmla="*/ 451199 h 888872"/>
                <a:gd name="connsiteX18" fmla="*/ 1575721 w 1578101"/>
                <a:gd name="connsiteY18" fmla="*/ 451199 h 888872"/>
                <a:gd name="connsiteX19" fmla="*/ 1578102 w 1578101"/>
                <a:gd name="connsiteY19" fmla="*/ 729996 h 888872"/>
                <a:gd name="connsiteX20" fmla="*/ 1496282 w 1578101"/>
                <a:gd name="connsiteY20" fmla="*/ 729996 h 888872"/>
                <a:gd name="connsiteX21" fmla="*/ 1423797 w 1578101"/>
                <a:gd name="connsiteY21" fmla="*/ 797624 h 888872"/>
                <a:gd name="connsiteX22" fmla="*/ 1423702 w 1578101"/>
                <a:gd name="connsiteY22" fmla="*/ 828389 h 888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8101" h="888872">
                  <a:moveTo>
                    <a:pt x="1423702" y="828389"/>
                  </a:moveTo>
                  <a:cubicBezTo>
                    <a:pt x="1423511" y="861632"/>
                    <a:pt x="1396460" y="888873"/>
                    <a:pt x="1363218" y="888873"/>
                  </a:cubicBezTo>
                  <a:lnTo>
                    <a:pt x="1012793" y="888873"/>
                  </a:lnTo>
                  <a:lnTo>
                    <a:pt x="797909" y="887063"/>
                  </a:lnTo>
                  <a:lnTo>
                    <a:pt x="797909" y="792004"/>
                  </a:lnTo>
                  <a:cubicBezTo>
                    <a:pt x="797909" y="753523"/>
                    <a:pt x="766381" y="721995"/>
                    <a:pt x="727900" y="721995"/>
                  </a:cubicBezTo>
                  <a:lnTo>
                    <a:pt x="398716" y="721995"/>
                  </a:lnTo>
                  <a:cubicBezTo>
                    <a:pt x="356425" y="721995"/>
                    <a:pt x="321373" y="689705"/>
                    <a:pt x="317945" y="647509"/>
                  </a:cubicBezTo>
                  <a:cubicBezTo>
                    <a:pt x="315087" y="611600"/>
                    <a:pt x="284797" y="583120"/>
                    <a:pt x="248126" y="583120"/>
                  </a:cubicBezTo>
                  <a:lnTo>
                    <a:pt x="132683" y="583120"/>
                  </a:lnTo>
                  <a:lnTo>
                    <a:pt x="83153" y="583120"/>
                  </a:lnTo>
                  <a:lnTo>
                    <a:pt x="0" y="583120"/>
                  </a:lnTo>
                  <a:lnTo>
                    <a:pt x="0" y="60484"/>
                  </a:lnTo>
                  <a:cubicBezTo>
                    <a:pt x="0" y="27242"/>
                    <a:pt x="27241" y="0"/>
                    <a:pt x="60484" y="0"/>
                  </a:cubicBezTo>
                  <a:lnTo>
                    <a:pt x="1420939" y="0"/>
                  </a:lnTo>
                  <a:lnTo>
                    <a:pt x="1420939" y="338328"/>
                  </a:lnTo>
                  <a:lnTo>
                    <a:pt x="1420939" y="390716"/>
                  </a:lnTo>
                  <a:cubicBezTo>
                    <a:pt x="1420939" y="423958"/>
                    <a:pt x="1448181" y="451199"/>
                    <a:pt x="1481423" y="451199"/>
                  </a:cubicBezTo>
                  <a:lnTo>
                    <a:pt x="1575721" y="451199"/>
                  </a:lnTo>
                  <a:lnTo>
                    <a:pt x="1578102" y="729996"/>
                  </a:lnTo>
                  <a:lnTo>
                    <a:pt x="1496282" y="729996"/>
                  </a:lnTo>
                  <a:cubicBezTo>
                    <a:pt x="1457801" y="729996"/>
                    <a:pt x="1423988" y="759047"/>
                    <a:pt x="1423797" y="797624"/>
                  </a:cubicBezTo>
                  <a:lnTo>
                    <a:pt x="1423702" y="828389"/>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2" name="Freeform: Shape 61">
              <a:extLst>
                <a:ext uri="{FF2B5EF4-FFF2-40B4-BE49-F238E27FC236}">
                  <a16:creationId xmlns:a16="http://schemas.microsoft.com/office/drawing/2014/main" id="{97E700EE-8996-4E37-AAEB-1EB990B7019B}"/>
                </a:ext>
              </a:extLst>
            </p:cNvPr>
            <p:cNvSpPr/>
            <p:nvPr/>
          </p:nvSpPr>
          <p:spPr>
            <a:xfrm>
              <a:off x="2589388" y="2358278"/>
              <a:ext cx="1112234" cy="1175003"/>
            </a:xfrm>
            <a:custGeom>
              <a:avLst/>
              <a:gdLst>
                <a:gd name="connsiteX0" fmla="*/ 162115 w 1112234"/>
                <a:gd name="connsiteY0" fmla="*/ 371475 h 1175003"/>
                <a:gd name="connsiteX1" fmla="*/ 162115 w 1112234"/>
                <a:gd name="connsiteY1" fmla="*/ 164402 h 1175003"/>
                <a:gd name="connsiteX2" fmla="*/ 219837 w 1112234"/>
                <a:gd name="connsiteY2" fmla="*/ 164116 h 1175003"/>
                <a:gd name="connsiteX3" fmla="*/ 246412 w 1112234"/>
                <a:gd name="connsiteY3" fmla="*/ 164116 h 1175003"/>
                <a:gd name="connsiteX4" fmla="*/ 322802 w 1112234"/>
                <a:gd name="connsiteY4" fmla="*/ 87725 h 1175003"/>
                <a:gd name="connsiteX5" fmla="*/ 322802 w 1112234"/>
                <a:gd name="connsiteY5" fmla="*/ 69723 h 1175003"/>
                <a:gd name="connsiteX6" fmla="*/ 279844 w 1112234"/>
                <a:gd name="connsiteY6" fmla="*/ 1143 h 1175003"/>
                <a:gd name="connsiteX7" fmla="*/ 876872 w 1112234"/>
                <a:gd name="connsiteY7" fmla="*/ 0 h 1175003"/>
                <a:gd name="connsiteX8" fmla="*/ 948309 w 1112234"/>
                <a:gd name="connsiteY8" fmla="*/ 69723 h 1175003"/>
                <a:gd name="connsiteX9" fmla="*/ 948309 w 1112234"/>
                <a:gd name="connsiteY9" fmla="*/ 87725 h 1175003"/>
                <a:gd name="connsiteX10" fmla="*/ 1024699 w 1112234"/>
                <a:gd name="connsiteY10" fmla="*/ 164116 h 1175003"/>
                <a:gd name="connsiteX11" fmla="*/ 1051274 w 1112234"/>
                <a:gd name="connsiteY11" fmla="*/ 164116 h 1175003"/>
                <a:gd name="connsiteX12" fmla="*/ 1112234 w 1112234"/>
                <a:gd name="connsiteY12" fmla="*/ 133636 h 1175003"/>
                <a:gd name="connsiteX13" fmla="*/ 1112234 w 1112234"/>
                <a:gd name="connsiteY13" fmla="*/ 584263 h 1175003"/>
                <a:gd name="connsiteX14" fmla="*/ 861346 w 1112234"/>
                <a:gd name="connsiteY14" fmla="*/ 584263 h 1175003"/>
                <a:gd name="connsiteX15" fmla="*/ 791337 w 1112234"/>
                <a:gd name="connsiteY15" fmla="*/ 654272 h 1175003"/>
                <a:gd name="connsiteX16" fmla="*/ 791337 w 1112234"/>
                <a:gd name="connsiteY16" fmla="*/ 678656 h 1175003"/>
                <a:gd name="connsiteX17" fmla="*/ 861346 w 1112234"/>
                <a:gd name="connsiteY17" fmla="*/ 748665 h 1175003"/>
                <a:gd name="connsiteX18" fmla="*/ 865441 w 1112234"/>
                <a:gd name="connsiteY18" fmla="*/ 748665 h 1175003"/>
                <a:gd name="connsiteX19" fmla="*/ 946213 w 1112234"/>
                <a:gd name="connsiteY19" fmla="*/ 823150 h 1175003"/>
                <a:gd name="connsiteX20" fmla="*/ 1016032 w 1112234"/>
                <a:gd name="connsiteY20" fmla="*/ 887539 h 1175003"/>
                <a:gd name="connsiteX21" fmla="*/ 1032796 w 1112234"/>
                <a:gd name="connsiteY21" fmla="*/ 887539 h 1175003"/>
                <a:gd name="connsiteX22" fmla="*/ 1112234 w 1112234"/>
                <a:gd name="connsiteY22" fmla="*/ 952786 h 1175003"/>
                <a:gd name="connsiteX23" fmla="*/ 1112234 w 1112234"/>
                <a:gd name="connsiteY23" fmla="*/ 1103948 h 1175003"/>
                <a:gd name="connsiteX24" fmla="*/ 1042225 w 1112234"/>
                <a:gd name="connsiteY24" fmla="*/ 1173956 h 1175003"/>
                <a:gd name="connsiteX25" fmla="*/ 743236 w 1112234"/>
                <a:gd name="connsiteY25" fmla="*/ 1173956 h 1175003"/>
                <a:gd name="connsiteX26" fmla="*/ 735330 w 1112234"/>
                <a:gd name="connsiteY26" fmla="*/ 1174337 h 1175003"/>
                <a:gd name="connsiteX27" fmla="*/ 720757 w 1112234"/>
                <a:gd name="connsiteY27" fmla="*/ 1175004 h 1175003"/>
                <a:gd name="connsiteX28" fmla="*/ 162782 w 1112234"/>
                <a:gd name="connsiteY28" fmla="*/ 1175004 h 1175003"/>
                <a:gd name="connsiteX29" fmla="*/ 162782 w 1112234"/>
                <a:gd name="connsiteY29" fmla="*/ 1111853 h 1175003"/>
                <a:gd name="connsiteX30" fmla="*/ 81820 w 1112234"/>
                <a:gd name="connsiteY30" fmla="*/ 1030891 h 1175003"/>
                <a:gd name="connsiteX31" fmla="*/ 70009 w 1112234"/>
                <a:gd name="connsiteY31" fmla="*/ 1030891 h 1175003"/>
                <a:gd name="connsiteX32" fmla="*/ 0 w 1112234"/>
                <a:gd name="connsiteY32" fmla="*/ 960882 h 1175003"/>
                <a:gd name="connsiteX33" fmla="*/ 0 w 1112234"/>
                <a:gd name="connsiteY33" fmla="*/ 522446 h 1175003"/>
                <a:gd name="connsiteX34" fmla="*/ 70009 w 1112234"/>
                <a:gd name="connsiteY34" fmla="*/ 452438 h 1175003"/>
                <a:gd name="connsiteX35" fmla="*/ 81153 w 1112234"/>
                <a:gd name="connsiteY35" fmla="*/ 452438 h 1175003"/>
                <a:gd name="connsiteX36" fmla="*/ 162115 w 1112234"/>
                <a:gd name="connsiteY36" fmla="*/ 371475 h 1175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12234" h="1175003">
                  <a:moveTo>
                    <a:pt x="162115" y="371475"/>
                  </a:moveTo>
                  <a:lnTo>
                    <a:pt x="162115" y="164402"/>
                  </a:lnTo>
                  <a:lnTo>
                    <a:pt x="219837" y="164116"/>
                  </a:lnTo>
                  <a:lnTo>
                    <a:pt x="246412" y="164116"/>
                  </a:lnTo>
                  <a:cubicBezTo>
                    <a:pt x="288417" y="164116"/>
                    <a:pt x="322802" y="129730"/>
                    <a:pt x="322802" y="87725"/>
                  </a:cubicBezTo>
                  <a:lnTo>
                    <a:pt x="322802" y="69723"/>
                  </a:lnTo>
                  <a:cubicBezTo>
                    <a:pt x="322802" y="39719"/>
                    <a:pt x="305181" y="13621"/>
                    <a:pt x="279844" y="1143"/>
                  </a:cubicBezTo>
                  <a:cubicBezTo>
                    <a:pt x="462439" y="1143"/>
                    <a:pt x="695897" y="0"/>
                    <a:pt x="876872" y="0"/>
                  </a:cubicBezTo>
                  <a:cubicBezTo>
                    <a:pt x="939736" y="1524"/>
                    <a:pt x="948309" y="38767"/>
                    <a:pt x="948309" y="69723"/>
                  </a:cubicBezTo>
                  <a:lnTo>
                    <a:pt x="948309" y="87725"/>
                  </a:lnTo>
                  <a:cubicBezTo>
                    <a:pt x="948309" y="129730"/>
                    <a:pt x="982694" y="164116"/>
                    <a:pt x="1024699" y="164116"/>
                  </a:cubicBezTo>
                  <a:lnTo>
                    <a:pt x="1051274" y="164116"/>
                  </a:lnTo>
                  <a:cubicBezTo>
                    <a:pt x="1076134" y="164116"/>
                    <a:pt x="1098232" y="152114"/>
                    <a:pt x="1112234" y="133636"/>
                  </a:cubicBezTo>
                  <a:lnTo>
                    <a:pt x="1112234" y="584263"/>
                  </a:lnTo>
                  <a:lnTo>
                    <a:pt x="861346" y="584263"/>
                  </a:lnTo>
                  <a:cubicBezTo>
                    <a:pt x="822865" y="584263"/>
                    <a:pt x="791337" y="615791"/>
                    <a:pt x="791337" y="654272"/>
                  </a:cubicBezTo>
                  <a:lnTo>
                    <a:pt x="791337" y="678656"/>
                  </a:lnTo>
                  <a:cubicBezTo>
                    <a:pt x="791337" y="717137"/>
                    <a:pt x="822865" y="748665"/>
                    <a:pt x="861346" y="748665"/>
                  </a:cubicBezTo>
                  <a:lnTo>
                    <a:pt x="865441" y="748665"/>
                  </a:lnTo>
                  <a:cubicBezTo>
                    <a:pt x="907828" y="748665"/>
                    <a:pt x="942784" y="780955"/>
                    <a:pt x="946213" y="823150"/>
                  </a:cubicBezTo>
                  <a:cubicBezTo>
                    <a:pt x="949071" y="859060"/>
                    <a:pt x="979360" y="887539"/>
                    <a:pt x="1016032" y="887539"/>
                  </a:cubicBezTo>
                  <a:lnTo>
                    <a:pt x="1032796" y="887539"/>
                  </a:lnTo>
                  <a:cubicBezTo>
                    <a:pt x="1072039" y="887539"/>
                    <a:pt x="1104900" y="915638"/>
                    <a:pt x="1112234" y="952786"/>
                  </a:cubicBezTo>
                  <a:lnTo>
                    <a:pt x="1112234" y="1103948"/>
                  </a:lnTo>
                  <a:cubicBezTo>
                    <a:pt x="1112234" y="1142429"/>
                    <a:pt x="1080706" y="1173956"/>
                    <a:pt x="1042225" y="1173956"/>
                  </a:cubicBezTo>
                  <a:lnTo>
                    <a:pt x="743236" y="1173956"/>
                  </a:lnTo>
                  <a:cubicBezTo>
                    <a:pt x="740473" y="1173956"/>
                    <a:pt x="738092" y="1174052"/>
                    <a:pt x="735330" y="1174337"/>
                  </a:cubicBezTo>
                  <a:cubicBezTo>
                    <a:pt x="730567" y="1174814"/>
                    <a:pt x="725710" y="1175004"/>
                    <a:pt x="720757" y="1175004"/>
                  </a:cubicBezTo>
                  <a:lnTo>
                    <a:pt x="162782" y="1175004"/>
                  </a:lnTo>
                  <a:lnTo>
                    <a:pt x="162782" y="1111853"/>
                  </a:lnTo>
                  <a:cubicBezTo>
                    <a:pt x="162782" y="1067276"/>
                    <a:pt x="126397" y="1030891"/>
                    <a:pt x="81820" y="1030891"/>
                  </a:cubicBezTo>
                  <a:lnTo>
                    <a:pt x="70009" y="1030891"/>
                  </a:lnTo>
                  <a:cubicBezTo>
                    <a:pt x="31528" y="1030891"/>
                    <a:pt x="0" y="999363"/>
                    <a:pt x="0" y="960882"/>
                  </a:cubicBezTo>
                  <a:lnTo>
                    <a:pt x="0" y="522446"/>
                  </a:lnTo>
                  <a:cubicBezTo>
                    <a:pt x="0" y="483965"/>
                    <a:pt x="31528" y="452438"/>
                    <a:pt x="70009" y="452438"/>
                  </a:cubicBezTo>
                  <a:lnTo>
                    <a:pt x="81153" y="452438"/>
                  </a:lnTo>
                  <a:cubicBezTo>
                    <a:pt x="125730" y="452438"/>
                    <a:pt x="162115" y="416052"/>
                    <a:pt x="162115" y="371475"/>
                  </a:cubicBez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3" name="Freeform: Shape 62">
              <a:extLst>
                <a:ext uri="{FF2B5EF4-FFF2-40B4-BE49-F238E27FC236}">
                  <a16:creationId xmlns:a16="http://schemas.microsoft.com/office/drawing/2014/main" id="{6413D5FD-88A1-4E99-8BF3-01C6F0698E93}"/>
                </a:ext>
              </a:extLst>
            </p:cNvPr>
            <p:cNvSpPr/>
            <p:nvPr/>
          </p:nvSpPr>
          <p:spPr>
            <a:xfrm>
              <a:off x="2763124" y="1790874"/>
              <a:ext cx="304800" cy="536924"/>
            </a:xfrm>
            <a:custGeom>
              <a:avLst/>
              <a:gdLst>
                <a:gd name="connsiteX0" fmla="*/ 303657 w 304800"/>
                <a:gd name="connsiteY0" fmla="*/ 536639 h 536924"/>
                <a:gd name="connsiteX1" fmla="*/ 304800 w 304800"/>
                <a:gd name="connsiteY1" fmla="*/ 57626 h 536924"/>
                <a:gd name="connsiteX2" fmla="*/ 247174 w 304800"/>
                <a:gd name="connsiteY2" fmla="*/ 0 h 536924"/>
                <a:gd name="connsiteX3" fmla="*/ 227076 w 304800"/>
                <a:gd name="connsiteY3" fmla="*/ 0 h 536924"/>
                <a:gd name="connsiteX4" fmla="*/ 169450 w 304800"/>
                <a:gd name="connsiteY4" fmla="*/ 57626 h 536924"/>
                <a:gd name="connsiteX5" fmla="*/ 169450 w 304800"/>
                <a:gd name="connsiteY5" fmla="*/ 66866 h 536924"/>
                <a:gd name="connsiteX6" fmla="*/ 88487 w 304800"/>
                <a:gd name="connsiteY6" fmla="*/ 147828 h 536924"/>
                <a:gd name="connsiteX7" fmla="*/ 76390 w 304800"/>
                <a:gd name="connsiteY7" fmla="*/ 147828 h 536924"/>
                <a:gd name="connsiteX8" fmla="*/ 0 w 304800"/>
                <a:gd name="connsiteY8" fmla="*/ 224219 h 536924"/>
                <a:gd name="connsiteX9" fmla="*/ 0 w 304800"/>
                <a:gd name="connsiteY9" fmla="*/ 432340 h 536924"/>
                <a:gd name="connsiteX10" fmla="*/ 0 w 304800"/>
                <a:gd name="connsiteY10" fmla="*/ 434531 h 536924"/>
                <a:gd name="connsiteX11" fmla="*/ 0 w 304800"/>
                <a:gd name="connsiteY11" fmla="*/ 439579 h 536924"/>
                <a:gd name="connsiteX12" fmla="*/ 0 w 304800"/>
                <a:gd name="connsiteY12" fmla="*/ 441770 h 536924"/>
                <a:gd name="connsiteX13" fmla="*/ 0 w 304800"/>
                <a:gd name="connsiteY13" fmla="*/ 459772 h 536924"/>
                <a:gd name="connsiteX14" fmla="*/ 76390 w 304800"/>
                <a:gd name="connsiteY14" fmla="*/ 536162 h 536924"/>
                <a:gd name="connsiteX15" fmla="*/ 94107 w 304800"/>
                <a:gd name="connsiteY15" fmla="*/ 536162 h 536924"/>
                <a:gd name="connsiteX16" fmla="*/ 117824 w 304800"/>
                <a:gd name="connsiteY16" fmla="*/ 536924 h 536924"/>
                <a:gd name="connsiteX17" fmla="*/ 303657 w 304800"/>
                <a:gd name="connsiteY17" fmla="*/ 536639 h 53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4800" h="536924">
                  <a:moveTo>
                    <a:pt x="303657" y="536639"/>
                  </a:moveTo>
                  <a:lnTo>
                    <a:pt x="304800" y="57626"/>
                  </a:lnTo>
                  <a:cubicBezTo>
                    <a:pt x="304800" y="25908"/>
                    <a:pt x="278892" y="0"/>
                    <a:pt x="247174" y="0"/>
                  </a:cubicBezTo>
                  <a:lnTo>
                    <a:pt x="227076" y="0"/>
                  </a:lnTo>
                  <a:cubicBezTo>
                    <a:pt x="195358" y="0"/>
                    <a:pt x="169450" y="25908"/>
                    <a:pt x="169450" y="57626"/>
                  </a:cubicBezTo>
                  <a:lnTo>
                    <a:pt x="169450" y="66866"/>
                  </a:lnTo>
                  <a:cubicBezTo>
                    <a:pt x="169450" y="111443"/>
                    <a:pt x="133064" y="147828"/>
                    <a:pt x="88487" y="147828"/>
                  </a:cubicBezTo>
                  <a:lnTo>
                    <a:pt x="76390" y="147828"/>
                  </a:lnTo>
                  <a:cubicBezTo>
                    <a:pt x="34385" y="147828"/>
                    <a:pt x="0" y="182213"/>
                    <a:pt x="0" y="224219"/>
                  </a:cubicBezTo>
                  <a:lnTo>
                    <a:pt x="0" y="432340"/>
                  </a:lnTo>
                  <a:cubicBezTo>
                    <a:pt x="0" y="433102"/>
                    <a:pt x="0" y="433864"/>
                    <a:pt x="0" y="434531"/>
                  </a:cubicBezTo>
                  <a:cubicBezTo>
                    <a:pt x="95" y="436340"/>
                    <a:pt x="95" y="437864"/>
                    <a:pt x="0" y="439579"/>
                  </a:cubicBezTo>
                  <a:cubicBezTo>
                    <a:pt x="0" y="440341"/>
                    <a:pt x="0" y="441008"/>
                    <a:pt x="0" y="441770"/>
                  </a:cubicBezTo>
                  <a:lnTo>
                    <a:pt x="0" y="459772"/>
                  </a:lnTo>
                  <a:cubicBezTo>
                    <a:pt x="0" y="501777"/>
                    <a:pt x="34385" y="536162"/>
                    <a:pt x="76390" y="536162"/>
                  </a:cubicBezTo>
                  <a:lnTo>
                    <a:pt x="94107" y="536162"/>
                  </a:lnTo>
                  <a:cubicBezTo>
                    <a:pt x="102775" y="536162"/>
                    <a:pt x="108871" y="536924"/>
                    <a:pt x="117824" y="536924"/>
                  </a:cubicBezTo>
                  <a:cubicBezTo>
                    <a:pt x="176022" y="536924"/>
                    <a:pt x="238982" y="536829"/>
                    <a:pt x="303657" y="536639"/>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4" name="Freeform: Shape 63">
              <a:extLst>
                <a:ext uri="{FF2B5EF4-FFF2-40B4-BE49-F238E27FC236}">
                  <a16:creationId xmlns:a16="http://schemas.microsoft.com/office/drawing/2014/main" id="{D11FD7DF-3CC7-4E66-9DD8-A15D26C32876}"/>
                </a:ext>
              </a:extLst>
            </p:cNvPr>
            <p:cNvSpPr/>
            <p:nvPr/>
          </p:nvSpPr>
          <p:spPr>
            <a:xfrm>
              <a:off x="3109262" y="2015378"/>
              <a:ext cx="266318" cy="238580"/>
            </a:xfrm>
            <a:custGeom>
              <a:avLst/>
              <a:gdLst>
                <a:gd name="connsiteX0" fmla="*/ 208693 w 266318"/>
                <a:gd name="connsiteY0" fmla="*/ 71533 h 238580"/>
                <a:gd name="connsiteX1" fmla="*/ 188690 w 266318"/>
                <a:gd name="connsiteY1" fmla="*/ 71533 h 238580"/>
                <a:gd name="connsiteX2" fmla="*/ 183547 w 266318"/>
                <a:gd name="connsiteY2" fmla="*/ 71818 h 238580"/>
                <a:gd name="connsiteX3" fmla="*/ 183547 w 266318"/>
                <a:gd name="connsiteY3" fmla="*/ 15907 h 238580"/>
                <a:gd name="connsiteX4" fmla="*/ 148876 w 266318"/>
                <a:gd name="connsiteY4" fmla="*/ 286 h 238580"/>
                <a:gd name="connsiteX5" fmla="*/ 136779 w 266318"/>
                <a:gd name="connsiteY5" fmla="*/ 286 h 238580"/>
                <a:gd name="connsiteX6" fmla="*/ 46006 w 266318"/>
                <a:gd name="connsiteY6" fmla="*/ 0 h 238580"/>
                <a:gd name="connsiteX7" fmla="*/ 0 w 266318"/>
                <a:gd name="connsiteY7" fmla="*/ 46006 h 238580"/>
                <a:gd name="connsiteX8" fmla="*/ 0 w 266318"/>
                <a:gd name="connsiteY8" fmla="*/ 134969 h 238580"/>
                <a:gd name="connsiteX9" fmla="*/ 0 w 266318"/>
                <a:gd name="connsiteY9" fmla="*/ 174403 h 238580"/>
                <a:gd name="connsiteX10" fmla="*/ 0 w 266318"/>
                <a:gd name="connsiteY10" fmla="*/ 177451 h 238580"/>
                <a:gd name="connsiteX11" fmla="*/ 0 w 266318"/>
                <a:gd name="connsiteY11" fmla="*/ 178784 h 238580"/>
                <a:gd name="connsiteX12" fmla="*/ 0 w 266318"/>
                <a:gd name="connsiteY12" fmla="*/ 189643 h 238580"/>
                <a:gd name="connsiteX13" fmla="*/ 48768 w 266318"/>
                <a:gd name="connsiteY13" fmla="*/ 238411 h 238580"/>
                <a:gd name="connsiteX14" fmla="*/ 56674 w 266318"/>
                <a:gd name="connsiteY14" fmla="*/ 238411 h 238580"/>
                <a:gd name="connsiteX15" fmla="*/ 180213 w 266318"/>
                <a:gd name="connsiteY15" fmla="*/ 238411 h 238580"/>
                <a:gd name="connsiteX16" fmla="*/ 188690 w 266318"/>
                <a:gd name="connsiteY16" fmla="*/ 238411 h 238580"/>
                <a:gd name="connsiteX17" fmla="*/ 208693 w 266318"/>
                <a:gd name="connsiteY17" fmla="*/ 238411 h 238580"/>
                <a:gd name="connsiteX18" fmla="*/ 266319 w 266318"/>
                <a:gd name="connsiteY18" fmla="*/ 180784 h 238580"/>
                <a:gd name="connsiteX19" fmla="*/ 266319 w 266318"/>
                <a:gd name="connsiteY19" fmla="*/ 129159 h 238580"/>
                <a:gd name="connsiteX20" fmla="*/ 208693 w 266318"/>
                <a:gd name="connsiteY20" fmla="*/ 71533 h 23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6318" h="238580">
                  <a:moveTo>
                    <a:pt x="208693" y="71533"/>
                  </a:moveTo>
                  <a:lnTo>
                    <a:pt x="188690" y="71533"/>
                  </a:lnTo>
                  <a:cubicBezTo>
                    <a:pt x="186976" y="71533"/>
                    <a:pt x="185261" y="71628"/>
                    <a:pt x="183547" y="71818"/>
                  </a:cubicBezTo>
                  <a:lnTo>
                    <a:pt x="183547" y="15907"/>
                  </a:lnTo>
                  <a:cubicBezTo>
                    <a:pt x="183547" y="-3143"/>
                    <a:pt x="167926" y="286"/>
                    <a:pt x="148876" y="286"/>
                  </a:cubicBezTo>
                  <a:lnTo>
                    <a:pt x="136779" y="286"/>
                  </a:lnTo>
                  <a:cubicBezTo>
                    <a:pt x="117729" y="286"/>
                    <a:pt x="46006" y="0"/>
                    <a:pt x="46006" y="0"/>
                  </a:cubicBezTo>
                  <a:cubicBezTo>
                    <a:pt x="20669" y="0"/>
                    <a:pt x="0" y="20669"/>
                    <a:pt x="0" y="46006"/>
                  </a:cubicBezTo>
                  <a:lnTo>
                    <a:pt x="0" y="134969"/>
                  </a:lnTo>
                  <a:cubicBezTo>
                    <a:pt x="0" y="135446"/>
                    <a:pt x="0" y="173926"/>
                    <a:pt x="0" y="174403"/>
                  </a:cubicBezTo>
                  <a:cubicBezTo>
                    <a:pt x="0" y="175450"/>
                    <a:pt x="0" y="176403"/>
                    <a:pt x="0" y="177451"/>
                  </a:cubicBezTo>
                  <a:cubicBezTo>
                    <a:pt x="0" y="177927"/>
                    <a:pt x="0" y="178308"/>
                    <a:pt x="0" y="178784"/>
                  </a:cubicBezTo>
                  <a:lnTo>
                    <a:pt x="0" y="189643"/>
                  </a:lnTo>
                  <a:cubicBezTo>
                    <a:pt x="0" y="216503"/>
                    <a:pt x="22003" y="238411"/>
                    <a:pt x="48768" y="238411"/>
                  </a:cubicBezTo>
                  <a:lnTo>
                    <a:pt x="56674" y="238411"/>
                  </a:lnTo>
                  <a:cubicBezTo>
                    <a:pt x="61913" y="238411"/>
                    <a:pt x="142494" y="238506"/>
                    <a:pt x="180213" y="238411"/>
                  </a:cubicBezTo>
                  <a:cubicBezTo>
                    <a:pt x="182975" y="238792"/>
                    <a:pt x="185833" y="238411"/>
                    <a:pt x="188690" y="238411"/>
                  </a:cubicBezTo>
                  <a:lnTo>
                    <a:pt x="208693" y="238411"/>
                  </a:lnTo>
                  <a:cubicBezTo>
                    <a:pt x="240411" y="238411"/>
                    <a:pt x="266319" y="212503"/>
                    <a:pt x="266319" y="180784"/>
                  </a:cubicBezTo>
                  <a:lnTo>
                    <a:pt x="266319" y="129159"/>
                  </a:lnTo>
                  <a:cubicBezTo>
                    <a:pt x="266319" y="97441"/>
                    <a:pt x="240411" y="71533"/>
                    <a:pt x="208693" y="71533"/>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5" name="Freeform: Shape 64">
              <a:extLst>
                <a:ext uri="{FF2B5EF4-FFF2-40B4-BE49-F238E27FC236}">
                  <a16:creationId xmlns:a16="http://schemas.microsoft.com/office/drawing/2014/main" id="{5533A543-785C-48BD-ADF0-7CBB79F446CD}"/>
                </a:ext>
              </a:extLst>
            </p:cNvPr>
            <p:cNvSpPr/>
            <p:nvPr/>
          </p:nvSpPr>
          <p:spPr>
            <a:xfrm>
              <a:off x="2926191" y="4271089"/>
              <a:ext cx="135255" cy="274415"/>
            </a:xfrm>
            <a:custGeom>
              <a:avLst/>
              <a:gdLst>
                <a:gd name="connsiteX0" fmla="*/ 57626 w 135255"/>
                <a:gd name="connsiteY0" fmla="*/ 274415 h 274415"/>
                <a:gd name="connsiteX1" fmla="*/ 77629 w 135255"/>
                <a:gd name="connsiteY1" fmla="*/ 274415 h 274415"/>
                <a:gd name="connsiteX2" fmla="*/ 135255 w 135255"/>
                <a:gd name="connsiteY2" fmla="*/ 216789 h 274415"/>
                <a:gd name="connsiteX3" fmla="*/ 135255 w 135255"/>
                <a:gd name="connsiteY3" fmla="*/ 57626 h 274415"/>
                <a:gd name="connsiteX4" fmla="*/ 77629 w 135255"/>
                <a:gd name="connsiteY4" fmla="*/ 0 h 274415"/>
                <a:gd name="connsiteX5" fmla="*/ 57626 w 135255"/>
                <a:gd name="connsiteY5" fmla="*/ 0 h 274415"/>
                <a:gd name="connsiteX6" fmla="*/ 0 w 135255"/>
                <a:gd name="connsiteY6" fmla="*/ 57626 h 274415"/>
                <a:gd name="connsiteX7" fmla="*/ 0 w 135255"/>
                <a:gd name="connsiteY7" fmla="*/ 216789 h 274415"/>
                <a:gd name="connsiteX8" fmla="*/ 57626 w 135255"/>
                <a:gd name="connsiteY8" fmla="*/ 274415 h 27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5" h="274415">
                  <a:moveTo>
                    <a:pt x="57626" y="274415"/>
                  </a:moveTo>
                  <a:lnTo>
                    <a:pt x="77629" y="274415"/>
                  </a:lnTo>
                  <a:cubicBezTo>
                    <a:pt x="109347" y="274415"/>
                    <a:pt x="135255" y="248507"/>
                    <a:pt x="135255" y="216789"/>
                  </a:cubicBezTo>
                  <a:lnTo>
                    <a:pt x="135255" y="57626"/>
                  </a:lnTo>
                  <a:cubicBezTo>
                    <a:pt x="135255" y="25908"/>
                    <a:pt x="109347" y="0"/>
                    <a:pt x="77629" y="0"/>
                  </a:cubicBezTo>
                  <a:lnTo>
                    <a:pt x="57626" y="0"/>
                  </a:lnTo>
                  <a:cubicBezTo>
                    <a:pt x="25908" y="0"/>
                    <a:pt x="0" y="25908"/>
                    <a:pt x="0" y="57626"/>
                  </a:cubicBezTo>
                  <a:lnTo>
                    <a:pt x="0" y="216789"/>
                  </a:lnTo>
                  <a:cubicBezTo>
                    <a:pt x="0" y="248412"/>
                    <a:pt x="25908" y="274415"/>
                    <a:pt x="57626" y="274415"/>
                  </a:cubicBez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6" name="Freeform: Shape 65">
              <a:extLst>
                <a:ext uri="{FF2B5EF4-FFF2-40B4-BE49-F238E27FC236}">
                  <a16:creationId xmlns:a16="http://schemas.microsoft.com/office/drawing/2014/main" id="{DF251ECA-FFEA-4F2C-9464-2E5641CE9989}"/>
                </a:ext>
              </a:extLst>
            </p:cNvPr>
            <p:cNvSpPr/>
            <p:nvPr/>
          </p:nvSpPr>
          <p:spPr>
            <a:xfrm>
              <a:off x="2129520" y="2520773"/>
              <a:ext cx="621982" cy="435008"/>
            </a:xfrm>
            <a:custGeom>
              <a:avLst/>
              <a:gdLst>
                <a:gd name="connsiteX0" fmla="*/ 331280 w 621982"/>
                <a:gd name="connsiteY0" fmla="*/ 2 h 435008"/>
                <a:gd name="connsiteX1" fmla="*/ 247841 w 621982"/>
                <a:gd name="connsiteY1" fmla="*/ 83441 h 435008"/>
                <a:gd name="connsiteX2" fmla="*/ 247841 w 621982"/>
                <a:gd name="connsiteY2" fmla="*/ 146592 h 435008"/>
                <a:gd name="connsiteX3" fmla="*/ 83439 w 621982"/>
                <a:gd name="connsiteY3" fmla="*/ 146592 h 435008"/>
                <a:gd name="connsiteX4" fmla="*/ 0 w 621982"/>
                <a:gd name="connsiteY4" fmla="*/ 230030 h 435008"/>
                <a:gd name="connsiteX5" fmla="*/ 0 w 621982"/>
                <a:gd name="connsiteY5" fmla="*/ 283751 h 435008"/>
                <a:gd name="connsiteX6" fmla="*/ 232410 w 621982"/>
                <a:gd name="connsiteY6" fmla="*/ 283751 h 435008"/>
                <a:gd name="connsiteX7" fmla="*/ 315849 w 621982"/>
                <a:gd name="connsiteY7" fmla="*/ 367190 h 435008"/>
                <a:gd name="connsiteX8" fmla="*/ 393001 w 621982"/>
                <a:gd name="connsiteY8" fmla="*/ 435009 h 435008"/>
                <a:gd name="connsiteX9" fmla="*/ 459867 w 621982"/>
                <a:gd name="connsiteY9" fmla="*/ 434437 h 435008"/>
                <a:gd name="connsiteX10" fmla="*/ 459867 w 621982"/>
                <a:gd name="connsiteY10" fmla="*/ 360142 h 435008"/>
                <a:gd name="connsiteX11" fmla="*/ 529876 w 621982"/>
                <a:gd name="connsiteY11" fmla="*/ 290133 h 435008"/>
                <a:gd name="connsiteX12" fmla="*/ 541020 w 621982"/>
                <a:gd name="connsiteY12" fmla="*/ 290133 h 435008"/>
                <a:gd name="connsiteX13" fmla="*/ 621983 w 621982"/>
                <a:gd name="connsiteY13" fmla="*/ 209171 h 435008"/>
                <a:gd name="connsiteX14" fmla="*/ 621983 w 621982"/>
                <a:gd name="connsiteY14" fmla="*/ 2097 h 435008"/>
                <a:gd name="connsiteX15" fmla="*/ 331280 w 621982"/>
                <a:gd name="connsiteY15" fmla="*/ 2 h 435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1982" h="435008">
                  <a:moveTo>
                    <a:pt x="331280" y="2"/>
                  </a:moveTo>
                  <a:cubicBezTo>
                    <a:pt x="285369" y="-284"/>
                    <a:pt x="247841" y="37530"/>
                    <a:pt x="247841" y="83441"/>
                  </a:cubicBezTo>
                  <a:lnTo>
                    <a:pt x="247841" y="146592"/>
                  </a:lnTo>
                  <a:lnTo>
                    <a:pt x="83439" y="146592"/>
                  </a:lnTo>
                  <a:cubicBezTo>
                    <a:pt x="37529" y="146592"/>
                    <a:pt x="0" y="184120"/>
                    <a:pt x="0" y="230030"/>
                  </a:cubicBezTo>
                  <a:lnTo>
                    <a:pt x="0" y="283751"/>
                  </a:lnTo>
                  <a:lnTo>
                    <a:pt x="232410" y="283751"/>
                  </a:lnTo>
                  <a:cubicBezTo>
                    <a:pt x="278321" y="283751"/>
                    <a:pt x="315849" y="321280"/>
                    <a:pt x="315849" y="367190"/>
                  </a:cubicBezTo>
                  <a:cubicBezTo>
                    <a:pt x="312706" y="406052"/>
                    <a:pt x="339947" y="427103"/>
                    <a:pt x="393001" y="435009"/>
                  </a:cubicBezTo>
                  <a:lnTo>
                    <a:pt x="459867" y="434437"/>
                  </a:lnTo>
                  <a:lnTo>
                    <a:pt x="459867" y="360142"/>
                  </a:lnTo>
                  <a:cubicBezTo>
                    <a:pt x="459867" y="321661"/>
                    <a:pt x="491395" y="290133"/>
                    <a:pt x="529876" y="290133"/>
                  </a:cubicBezTo>
                  <a:lnTo>
                    <a:pt x="541020" y="290133"/>
                  </a:lnTo>
                  <a:cubicBezTo>
                    <a:pt x="585597" y="290133"/>
                    <a:pt x="621983" y="253748"/>
                    <a:pt x="621983" y="209171"/>
                  </a:cubicBezTo>
                  <a:lnTo>
                    <a:pt x="621983" y="2097"/>
                  </a:lnTo>
                  <a:lnTo>
                    <a:pt x="331280" y="2"/>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7" name="Freeform: Shape 66">
              <a:extLst>
                <a:ext uri="{FF2B5EF4-FFF2-40B4-BE49-F238E27FC236}">
                  <a16:creationId xmlns:a16="http://schemas.microsoft.com/office/drawing/2014/main" id="{18B987F5-EBC0-43E8-B606-0AC7F7AE8A40}"/>
                </a:ext>
              </a:extLst>
            </p:cNvPr>
            <p:cNvSpPr/>
            <p:nvPr/>
          </p:nvSpPr>
          <p:spPr>
            <a:xfrm>
              <a:off x="1962262" y="2804429"/>
              <a:ext cx="627126" cy="447484"/>
            </a:xfrm>
            <a:custGeom>
              <a:avLst/>
              <a:gdLst>
                <a:gd name="connsiteX0" fmla="*/ 627126 w 627126"/>
                <a:gd name="connsiteY0" fmla="*/ 447485 h 447484"/>
                <a:gd name="connsiteX1" fmla="*/ 627126 w 627126"/>
                <a:gd name="connsiteY1" fmla="*/ 150686 h 447484"/>
                <a:gd name="connsiteX2" fmla="*/ 560260 w 627126"/>
                <a:gd name="connsiteY2" fmla="*/ 151257 h 447484"/>
                <a:gd name="connsiteX3" fmla="*/ 483108 w 627126"/>
                <a:gd name="connsiteY3" fmla="*/ 83439 h 447484"/>
                <a:gd name="connsiteX4" fmla="*/ 399669 w 627126"/>
                <a:gd name="connsiteY4" fmla="*/ 0 h 447484"/>
                <a:gd name="connsiteX5" fmla="*/ 168212 w 627126"/>
                <a:gd name="connsiteY5" fmla="*/ 0 h 447484"/>
                <a:gd name="connsiteX6" fmla="*/ 168212 w 627126"/>
                <a:gd name="connsiteY6" fmla="*/ 69437 h 447484"/>
                <a:gd name="connsiteX7" fmla="*/ 84106 w 627126"/>
                <a:gd name="connsiteY7" fmla="*/ 158401 h 447484"/>
                <a:gd name="connsiteX8" fmla="*/ 0 w 627126"/>
                <a:gd name="connsiteY8" fmla="*/ 158401 h 447484"/>
                <a:gd name="connsiteX9" fmla="*/ 381 w 627126"/>
                <a:gd name="connsiteY9" fmla="*/ 212788 h 447484"/>
                <a:gd name="connsiteX10" fmla="*/ 83820 w 627126"/>
                <a:gd name="connsiteY10" fmla="*/ 296228 h 447484"/>
                <a:gd name="connsiteX11" fmla="*/ 225457 w 627126"/>
                <a:gd name="connsiteY11" fmla="*/ 296228 h 447484"/>
                <a:gd name="connsiteX12" fmla="*/ 318421 w 627126"/>
                <a:gd name="connsiteY12" fmla="*/ 364046 h 447484"/>
                <a:gd name="connsiteX13" fmla="*/ 401860 w 627126"/>
                <a:gd name="connsiteY13" fmla="*/ 447485 h 447484"/>
                <a:gd name="connsiteX14" fmla="*/ 627126 w 627126"/>
                <a:gd name="connsiteY14" fmla="*/ 447485 h 44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7126" h="447484">
                  <a:moveTo>
                    <a:pt x="627126" y="447485"/>
                  </a:moveTo>
                  <a:lnTo>
                    <a:pt x="627126" y="150686"/>
                  </a:lnTo>
                  <a:lnTo>
                    <a:pt x="560260" y="151257"/>
                  </a:lnTo>
                  <a:cubicBezTo>
                    <a:pt x="507301" y="143351"/>
                    <a:pt x="479965" y="122301"/>
                    <a:pt x="483108" y="83439"/>
                  </a:cubicBezTo>
                  <a:cubicBezTo>
                    <a:pt x="483108" y="37529"/>
                    <a:pt x="445580" y="0"/>
                    <a:pt x="399669" y="0"/>
                  </a:cubicBezTo>
                  <a:lnTo>
                    <a:pt x="168212" y="0"/>
                  </a:lnTo>
                  <a:lnTo>
                    <a:pt x="168212" y="69437"/>
                  </a:lnTo>
                  <a:cubicBezTo>
                    <a:pt x="168212" y="115348"/>
                    <a:pt x="130016" y="158401"/>
                    <a:pt x="84106" y="158401"/>
                  </a:cubicBezTo>
                  <a:lnTo>
                    <a:pt x="0" y="158401"/>
                  </a:lnTo>
                  <a:lnTo>
                    <a:pt x="381" y="212788"/>
                  </a:lnTo>
                  <a:cubicBezTo>
                    <a:pt x="667" y="258699"/>
                    <a:pt x="37909" y="296228"/>
                    <a:pt x="83820" y="296228"/>
                  </a:cubicBezTo>
                  <a:lnTo>
                    <a:pt x="225457" y="296228"/>
                  </a:lnTo>
                  <a:cubicBezTo>
                    <a:pt x="307753" y="293180"/>
                    <a:pt x="320326" y="324993"/>
                    <a:pt x="318421" y="364046"/>
                  </a:cubicBezTo>
                  <a:cubicBezTo>
                    <a:pt x="318421" y="409956"/>
                    <a:pt x="355949" y="447485"/>
                    <a:pt x="401860" y="447485"/>
                  </a:cubicBezTo>
                  <a:lnTo>
                    <a:pt x="627126" y="447485"/>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8" name="Freeform: Shape 67">
              <a:extLst>
                <a:ext uri="{FF2B5EF4-FFF2-40B4-BE49-F238E27FC236}">
                  <a16:creationId xmlns:a16="http://schemas.microsoft.com/office/drawing/2014/main" id="{4BAD3166-2690-4E5E-BEB1-1C4DA794B9C2}"/>
                </a:ext>
              </a:extLst>
            </p:cNvPr>
            <p:cNvSpPr/>
            <p:nvPr/>
          </p:nvSpPr>
          <p:spPr>
            <a:xfrm>
              <a:off x="2437369" y="3095990"/>
              <a:ext cx="152019" cy="156019"/>
            </a:xfrm>
            <a:custGeom>
              <a:avLst/>
              <a:gdLst>
                <a:gd name="connsiteX0" fmla="*/ 152019 w 152019"/>
                <a:gd name="connsiteY0" fmla="*/ 0 h 156019"/>
                <a:gd name="connsiteX1" fmla="*/ 57626 w 152019"/>
                <a:gd name="connsiteY1" fmla="*/ 0 h 156019"/>
                <a:gd name="connsiteX2" fmla="*/ 0 w 152019"/>
                <a:gd name="connsiteY2" fmla="*/ 57626 h 156019"/>
                <a:gd name="connsiteX3" fmla="*/ 0 w 152019"/>
                <a:gd name="connsiteY3" fmla="*/ 156019 h 156019"/>
                <a:gd name="connsiteX4" fmla="*/ 152019 w 152019"/>
                <a:gd name="connsiteY4" fmla="*/ 156019 h 156019"/>
                <a:gd name="connsiteX5" fmla="*/ 152019 w 152019"/>
                <a:gd name="connsiteY5" fmla="*/ 0 h 156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019" h="156019">
                  <a:moveTo>
                    <a:pt x="152019" y="0"/>
                  </a:moveTo>
                  <a:lnTo>
                    <a:pt x="57626" y="0"/>
                  </a:lnTo>
                  <a:cubicBezTo>
                    <a:pt x="25908" y="0"/>
                    <a:pt x="0" y="25908"/>
                    <a:pt x="0" y="57626"/>
                  </a:cubicBezTo>
                  <a:lnTo>
                    <a:pt x="0" y="156019"/>
                  </a:lnTo>
                  <a:lnTo>
                    <a:pt x="152019" y="156019"/>
                  </a:lnTo>
                  <a:lnTo>
                    <a:pt x="152019" y="0"/>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9" name="Freeform: Shape 68">
              <a:extLst>
                <a:ext uri="{FF2B5EF4-FFF2-40B4-BE49-F238E27FC236}">
                  <a16:creationId xmlns:a16="http://schemas.microsoft.com/office/drawing/2014/main" id="{3F5D6D0C-AA48-4000-8CF4-536B6532A88B}"/>
                </a:ext>
              </a:extLst>
            </p:cNvPr>
            <p:cNvSpPr/>
            <p:nvPr/>
          </p:nvSpPr>
          <p:spPr>
            <a:xfrm>
              <a:off x="866029" y="2961973"/>
              <a:ext cx="1885569" cy="1438655"/>
            </a:xfrm>
            <a:custGeom>
              <a:avLst/>
              <a:gdLst>
                <a:gd name="connsiteX0" fmla="*/ 945452 w 1885569"/>
                <a:gd name="connsiteY0" fmla="*/ 114776 h 1438655"/>
                <a:gd name="connsiteX1" fmla="*/ 945452 w 1885569"/>
                <a:gd name="connsiteY1" fmla="*/ 205835 h 1438655"/>
                <a:gd name="connsiteX2" fmla="*/ 864489 w 1885569"/>
                <a:gd name="connsiteY2" fmla="*/ 286798 h 1438655"/>
                <a:gd name="connsiteX3" fmla="*/ 558165 w 1885569"/>
                <a:gd name="connsiteY3" fmla="*/ 286798 h 1438655"/>
                <a:gd name="connsiteX4" fmla="*/ 475393 w 1885569"/>
                <a:gd name="connsiteY4" fmla="*/ 359759 h 1438655"/>
                <a:gd name="connsiteX5" fmla="*/ 395002 w 1885569"/>
                <a:gd name="connsiteY5" fmla="*/ 430530 h 1438655"/>
                <a:gd name="connsiteX6" fmla="*/ 57626 w 1885569"/>
                <a:gd name="connsiteY6" fmla="*/ 430530 h 1438655"/>
                <a:gd name="connsiteX7" fmla="*/ 0 w 1885569"/>
                <a:gd name="connsiteY7" fmla="*/ 488156 h 1438655"/>
                <a:gd name="connsiteX8" fmla="*/ 0 w 1885569"/>
                <a:gd name="connsiteY8" fmla="*/ 508159 h 1438655"/>
                <a:gd name="connsiteX9" fmla="*/ 57626 w 1885569"/>
                <a:gd name="connsiteY9" fmla="*/ 565785 h 1438655"/>
                <a:gd name="connsiteX10" fmla="*/ 222885 w 1885569"/>
                <a:gd name="connsiteY10" fmla="*/ 565785 h 1438655"/>
                <a:gd name="connsiteX11" fmla="*/ 303848 w 1885569"/>
                <a:gd name="connsiteY11" fmla="*/ 645890 h 1438655"/>
                <a:gd name="connsiteX12" fmla="*/ 361474 w 1885569"/>
                <a:gd name="connsiteY12" fmla="*/ 702850 h 1438655"/>
                <a:gd name="connsiteX13" fmla="*/ 550736 w 1885569"/>
                <a:gd name="connsiteY13" fmla="*/ 702850 h 1438655"/>
                <a:gd name="connsiteX14" fmla="*/ 631698 w 1885569"/>
                <a:gd name="connsiteY14" fmla="*/ 783812 h 1438655"/>
                <a:gd name="connsiteX15" fmla="*/ 631698 w 1885569"/>
                <a:gd name="connsiteY15" fmla="*/ 924687 h 1438655"/>
                <a:gd name="connsiteX16" fmla="*/ 550736 w 1885569"/>
                <a:gd name="connsiteY16" fmla="*/ 1005649 h 1438655"/>
                <a:gd name="connsiteX17" fmla="*/ 536257 w 1885569"/>
                <a:gd name="connsiteY17" fmla="*/ 1005649 h 1438655"/>
                <a:gd name="connsiteX18" fmla="*/ 478631 w 1885569"/>
                <a:gd name="connsiteY18" fmla="*/ 1063276 h 1438655"/>
                <a:gd name="connsiteX19" fmla="*/ 478631 w 1885569"/>
                <a:gd name="connsiteY19" fmla="*/ 1220914 h 1438655"/>
                <a:gd name="connsiteX20" fmla="*/ 397669 w 1885569"/>
                <a:gd name="connsiteY20" fmla="*/ 1301877 h 1438655"/>
                <a:gd name="connsiteX21" fmla="*/ 883634 w 1885569"/>
                <a:gd name="connsiteY21" fmla="*/ 1301877 h 1438655"/>
                <a:gd name="connsiteX22" fmla="*/ 941261 w 1885569"/>
                <a:gd name="connsiteY22" fmla="*/ 1359503 h 1438655"/>
                <a:gd name="connsiteX23" fmla="*/ 941261 w 1885569"/>
                <a:gd name="connsiteY23" fmla="*/ 1380363 h 1438655"/>
                <a:gd name="connsiteX24" fmla="*/ 941546 w 1885569"/>
                <a:gd name="connsiteY24" fmla="*/ 1380363 h 1438655"/>
                <a:gd name="connsiteX25" fmla="*/ 941546 w 1885569"/>
                <a:gd name="connsiteY25" fmla="*/ 1381030 h 1438655"/>
                <a:gd name="connsiteX26" fmla="*/ 999173 w 1885569"/>
                <a:gd name="connsiteY26" fmla="*/ 1438656 h 1438655"/>
                <a:gd name="connsiteX27" fmla="*/ 1261110 w 1885569"/>
                <a:gd name="connsiteY27" fmla="*/ 1438656 h 1438655"/>
                <a:gd name="connsiteX28" fmla="*/ 1261110 w 1885569"/>
                <a:gd name="connsiteY28" fmla="*/ 1362647 h 1438655"/>
                <a:gd name="connsiteX29" fmla="*/ 1318736 w 1885569"/>
                <a:gd name="connsiteY29" fmla="*/ 1305020 h 1438655"/>
                <a:gd name="connsiteX30" fmla="*/ 1765459 w 1885569"/>
                <a:gd name="connsiteY30" fmla="*/ 1305020 h 1438655"/>
                <a:gd name="connsiteX31" fmla="*/ 1785557 w 1885569"/>
                <a:gd name="connsiteY31" fmla="*/ 1304544 h 1438655"/>
                <a:gd name="connsiteX32" fmla="*/ 1827181 w 1885569"/>
                <a:gd name="connsiteY32" fmla="*/ 1303115 h 1438655"/>
                <a:gd name="connsiteX33" fmla="*/ 1884807 w 1885569"/>
                <a:gd name="connsiteY33" fmla="*/ 1245489 h 1438655"/>
                <a:gd name="connsiteX34" fmla="*/ 1885093 w 1885569"/>
                <a:gd name="connsiteY34" fmla="*/ 865251 h 1438655"/>
                <a:gd name="connsiteX35" fmla="*/ 1789367 w 1885569"/>
                <a:gd name="connsiteY35" fmla="*/ 865251 h 1438655"/>
                <a:gd name="connsiteX36" fmla="*/ 1731740 w 1885569"/>
                <a:gd name="connsiteY36" fmla="*/ 807625 h 1438655"/>
                <a:gd name="connsiteX37" fmla="*/ 1731740 w 1885569"/>
                <a:gd name="connsiteY37" fmla="*/ 629983 h 1438655"/>
                <a:gd name="connsiteX38" fmla="*/ 1789367 w 1885569"/>
                <a:gd name="connsiteY38" fmla="*/ 572357 h 1438655"/>
                <a:gd name="connsiteX39" fmla="*/ 1885474 w 1885569"/>
                <a:gd name="connsiteY39" fmla="*/ 572357 h 1438655"/>
                <a:gd name="connsiteX40" fmla="*/ 1885569 w 1885569"/>
                <a:gd name="connsiteY40" fmla="*/ 495967 h 1438655"/>
                <a:gd name="connsiteX41" fmla="*/ 1805464 w 1885569"/>
                <a:gd name="connsiteY41" fmla="*/ 427101 h 1438655"/>
                <a:gd name="connsiteX42" fmla="*/ 1793653 w 1885569"/>
                <a:gd name="connsiteY42" fmla="*/ 427101 h 1438655"/>
                <a:gd name="connsiteX43" fmla="*/ 1723644 w 1885569"/>
                <a:gd name="connsiteY43" fmla="*/ 357092 h 1438655"/>
                <a:gd name="connsiteX44" fmla="*/ 1723644 w 1885569"/>
                <a:gd name="connsiteY44" fmla="*/ 289750 h 1438655"/>
                <a:gd name="connsiteX45" fmla="*/ 1498378 w 1885569"/>
                <a:gd name="connsiteY45" fmla="*/ 289750 h 1438655"/>
                <a:gd name="connsiteX46" fmla="*/ 1417225 w 1885569"/>
                <a:gd name="connsiteY46" fmla="*/ 225742 h 1438655"/>
                <a:gd name="connsiteX47" fmla="*/ 1415034 w 1885569"/>
                <a:gd name="connsiteY47" fmla="*/ 204025 h 1438655"/>
                <a:gd name="connsiteX48" fmla="*/ 1323308 w 1885569"/>
                <a:gd name="connsiteY48" fmla="*/ 138398 h 1438655"/>
                <a:gd name="connsiteX49" fmla="*/ 1320641 w 1885569"/>
                <a:gd name="connsiteY49" fmla="*/ 138398 h 1438655"/>
                <a:gd name="connsiteX50" fmla="*/ 1180338 w 1885569"/>
                <a:gd name="connsiteY50" fmla="*/ 138398 h 1438655"/>
                <a:gd name="connsiteX51" fmla="*/ 1121950 w 1885569"/>
                <a:gd name="connsiteY51" fmla="*/ 114490 h 1438655"/>
                <a:gd name="connsiteX52" fmla="*/ 1121950 w 1885569"/>
                <a:gd name="connsiteY52" fmla="*/ 114490 h 1438655"/>
                <a:gd name="connsiteX53" fmla="*/ 1115092 w 1885569"/>
                <a:gd name="connsiteY53" fmla="*/ 106966 h 1438655"/>
                <a:gd name="connsiteX54" fmla="*/ 1114616 w 1885569"/>
                <a:gd name="connsiteY54" fmla="*/ 106299 h 1438655"/>
                <a:gd name="connsiteX55" fmla="*/ 1114520 w 1885569"/>
                <a:gd name="connsiteY55" fmla="*/ 106204 h 1438655"/>
                <a:gd name="connsiteX56" fmla="*/ 1114425 w 1885569"/>
                <a:gd name="connsiteY56" fmla="*/ 106108 h 1438655"/>
                <a:gd name="connsiteX57" fmla="*/ 1109853 w 1885569"/>
                <a:gd name="connsiteY57" fmla="*/ 99631 h 1438655"/>
                <a:gd name="connsiteX58" fmla="*/ 1109853 w 1885569"/>
                <a:gd name="connsiteY58" fmla="*/ 99631 h 1438655"/>
                <a:gd name="connsiteX59" fmla="*/ 1108805 w 1885569"/>
                <a:gd name="connsiteY59" fmla="*/ 97917 h 1438655"/>
                <a:gd name="connsiteX60" fmla="*/ 1108805 w 1885569"/>
                <a:gd name="connsiteY60" fmla="*/ 97822 h 1438655"/>
                <a:gd name="connsiteX61" fmla="*/ 1108424 w 1885569"/>
                <a:gd name="connsiteY61" fmla="*/ 97155 h 1438655"/>
                <a:gd name="connsiteX62" fmla="*/ 1108329 w 1885569"/>
                <a:gd name="connsiteY62" fmla="*/ 96964 h 1438655"/>
                <a:gd name="connsiteX63" fmla="*/ 1107853 w 1885569"/>
                <a:gd name="connsiteY63" fmla="*/ 96107 h 1438655"/>
                <a:gd name="connsiteX64" fmla="*/ 1107853 w 1885569"/>
                <a:gd name="connsiteY64" fmla="*/ 96107 h 1438655"/>
                <a:gd name="connsiteX65" fmla="*/ 1107377 w 1885569"/>
                <a:gd name="connsiteY65" fmla="*/ 95250 h 1438655"/>
                <a:gd name="connsiteX66" fmla="*/ 1107377 w 1885569"/>
                <a:gd name="connsiteY66" fmla="*/ 95250 h 1438655"/>
                <a:gd name="connsiteX67" fmla="*/ 1106996 w 1885569"/>
                <a:gd name="connsiteY67" fmla="*/ 94488 h 1438655"/>
                <a:gd name="connsiteX68" fmla="*/ 1106900 w 1885569"/>
                <a:gd name="connsiteY68" fmla="*/ 94393 h 1438655"/>
                <a:gd name="connsiteX69" fmla="*/ 1106424 w 1885569"/>
                <a:gd name="connsiteY69" fmla="*/ 93536 h 1438655"/>
                <a:gd name="connsiteX70" fmla="*/ 1106424 w 1885569"/>
                <a:gd name="connsiteY70" fmla="*/ 93440 h 1438655"/>
                <a:gd name="connsiteX71" fmla="*/ 1106329 w 1885569"/>
                <a:gd name="connsiteY71" fmla="*/ 93154 h 1438655"/>
                <a:gd name="connsiteX72" fmla="*/ 1105948 w 1885569"/>
                <a:gd name="connsiteY72" fmla="*/ 92392 h 1438655"/>
                <a:gd name="connsiteX73" fmla="*/ 1105567 w 1885569"/>
                <a:gd name="connsiteY73" fmla="*/ 91630 h 1438655"/>
                <a:gd name="connsiteX74" fmla="*/ 1105091 w 1885569"/>
                <a:gd name="connsiteY74" fmla="*/ 90678 h 1438655"/>
                <a:gd name="connsiteX75" fmla="*/ 1104995 w 1885569"/>
                <a:gd name="connsiteY75" fmla="*/ 90583 h 1438655"/>
                <a:gd name="connsiteX76" fmla="*/ 1104614 w 1885569"/>
                <a:gd name="connsiteY76" fmla="*/ 89821 h 1438655"/>
                <a:gd name="connsiteX77" fmla="*/ 1104614 w 1885569"/>
                <a:gd name="connsiteY77" fmla="*/ 89821 h 1438655"/>
                <a:gd name="connsiteX78" fmla="*/ 1104233 w 1885569"/>
                <a:gd name="connsiteY78" fmla="*/ 88963 h 1438655"/>
                <a:gd name="connsiteX79" fmla="*/ 1104233 w 1885569"/>
                <a:gd name="connsiteY79" fmla="*/ 88963 h 1438655"/>
                <a:gd name="connsiteX80" fmla="*/ 1103852 w 1885569"/>
                <a:gd name="connsiteY80" fmla="*/ 88011 h 1438655"/>
                <a:gd name="connsiteX81" fmla="*/ 1103662 w 1885569"/>
                <a:gd name="connsiteY81" fmla="*/ 87535 h 1438655"/>
                <a:gd name="connsiteX82" fmla="*/ 1103281 w 1885569"/>
                <a:gd name="connsiteY82" fmla="*/ 86582 h 1438655"/>
                <a:gd name="connsiteX83" fmla="*/ 1103186 w 1885569"/>
                <a:gd name="connsiteY83" fmla="*/ 86392 h 1438655"/>
                <a:gd name="connsiteX84" fmla="*/ 1102614 w 1885569"/>
                <a:gd name="connsiteY84" fmla="*/ 84963 h 1438655"/>
                <a:gd name="connsiteX85" fmla="*/ 1102424 w 1885569"/>
                <a:gd name="connsiteY85" fmla="*/ 84582 h 1438655"/>
                <a:gd name="connsiteX86" fmla="*/ 1097090 w 1885569"/>
                <a:gd name="connsiteY86" fmla="*/ 55245 h 1438655"/>
                <a:gd name="connsiteX87" fmla="*/ 1097090 w 1885569"/>
                <a:gd name="connsiteY87" fmla="*/ 0 h 1438655"/>
                <a:gd name="connsiteX88" fmla="*/ 1029367 w 1885569"/>
                <a:gd name="connsiteY88" fmla="*/ 0 h 1438655"/>
                <a:gd name="connsiteX89" fmla="*/ 945928 w 1885569"/>
                <a:gd name="connsiteY89" fmla="*/ 83439 h 1438655"/>
                <a:gd name="connsiteX90" fmla="*/ 945452 w 1885569"/>
                <a:gd name="connsiteY90" fmla="*/ 114776 h 1438655"/>
                <a:gd name="connsiteX91" fmla="*/ 945452 w 1885569"/>
                <a:gd name="connsiteY91" fmla="*/ 114776 h 1438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885569" h="1438655">
                  <a:moveTo>
                    <a:pt x="945452" y="114776"/>
                  </a:moveTo>
                  <a:lnTo>
                    <a:pt x="945452" y="205835"/>
                  </a:lnTo>
                  <a:cubicBezTo>
                    <a:pt x="945452" y="250412"/>
                    <a:pt x="909066" y="286798"/>
                    <a:pt x="864489" y="286798"/>
                  </a:cubicBezTo>
                  <a:lnTo>
                    <a:pt x="558165" y="286798"/>
                  </a:lnTo>
                  <a:cubicBezTo>
                    <a:pt x="515874" y="286798"/>
                    <a:pt x="480632" y="318706"/>
                    <a:pt x="475393" y="359759"/>
                  </a:cubicBezTo>
                  <a:cubicBezTo>
                    <a:pt x="470249" y="400431"/>
                    <a:pt x="436055" y="430530"/>
                    <a:pt x="395002" y="430530"/>
                  </a:cubicBezTo>
                  <a:lnTo>
                    <a:pt x="57626" y="430530"/>
                  </a:lnTo>
                  <a:cubicBezTo>
                    <a:pt x="25908" y="430530"/>
                    <a:pt x="0" y="456438"/>
                    <a:pt x="0" y="488156"/>
                  </a:cubicBezTo>
                  <a:lnTo>
                    <a:pt x="0" y="508159"/>
                  </a:lnTo>
                  <a:cubicBezTo>
                    <a:pt x="0" y="539877"/>
                    <a:pt x="25908" y="565785"/>
                    <a:pt x="57626" y="565785"/>
                  </a:cubicBezTo>
                  <a:lnTo>
                    <a:pt x="222885" y="565785"/>
                  </a:lnTo>
                  <a:cubicBezTo>
                    <a:pt x="267176" y="565785"/>
                    <a:pt x="303371" y="601599"/>
                    <a:pt x="303848" y="645890"/>
                  </a:cubicBezTo>
                  <a:cubicBezTo>
                    <a:pt x="304229" y="677323"/>
                    <a:pt x="329946" y="702850"/>
                    <a:pt x="361474" y="702850"/>
                  </a:cubicBezTo>
                  <a:lnTo>
                    <a:pt x="550736" y="702850"/>
                  </a:lnTo>
                  <a:cubicBezTo>
                    <a:pt x="595313" y="702850"/>
                    <a:pt x="631698" y="739235"/>
                    <a:pt x="631698" y="783812"/>
                  </a:cubicBezTo>
                  <a:lnTo>
                    <a:pt x="631698" y="924687"/>
                  </a:lnTo>
                  <a:cubicBezTo>
                    <a:pt x="631698" y="969264"/>
                    <a:pt x="595313" y="1005649"/>
                    <a:pt x="550736" y="1005649"/>
                  </a:cubicBezTo>
                  <a:lnTo>
                    <a:pt x="536257" y="1005649"/>
                  </a:lnTo>
                  <a:cubicBezTo>
                    <a:pt x="504539" y="1005649"/>
                    <a:pt x="478631" y="1031557"/>
                    <a:pt x="478631" y="1063276"/>
                  </a:cubicBezTo>
                  <a:lnTo>
                    <a:pt x="478631" y="1220914"/>
                  </a:lnTo>
                  <a:cubicBezTo>
                    <a:pt x="478631" y="1265491"/>
                    <a:pt x="442246" y="1301877"/>
                    <a:pt x="397669" y="1301877"/>
                  </a:cubicBezTo>
                  <a:lnTo>
                    <a:pt x="883634" y="1301877"/>
                  </a:lnTo>
                  <a:cubicBezTo>
                    <a:pt x="915353" y="1301877"/>
                    <a:pt x="941261" y="1327785"/>
                    <a:pt x="941261" y="1359503"/>
                  </a:cubicBezTo>
                  <a:lnTo>
                    <a:pt x="941261" y="1380363"/>
                  </a:lnTo>
                  <a:lnTo>
                    <a:pt x="941546" y="1380363"/>
                  </a:lnTo>
                  <a:lnTo>
                    <a:pt x="941546" y="1381030"/>
                  </a:lnTo>
                  <a:cubicBezTo>
                    <a:pt x="941546" y="1412748"/>
                    <a:pt x="967454" y="1438656"/>
                    <a:pt x="999173" y="1438656"/>
                  </a:cubicBezTo>
                  <a:lnTo>
                    <a:pt x="1261110" y="1438656"/>
                  </a:lnTo>
                  <a:lnTo>
                    <a:pt x="1261110" y="1362647"/>
                  </a:lnTo>
                  <a:cubicBezTo>
                    <a:pt x="1261110" y="1330928"/>
                    <a:pt x="1287018" y="1305020"/>
                    <a:pt x="1318736" y="1305020"/>
                  </a:cubicBezTo>
                  <a:lnTo>
                    <a:pt x="1765459" y="1305020"/>
                  </a:lnTo>
                  <a:lnTo>
                    <a:pt x="1785557" y="1304544"/>
                  </a:lnTo>
                  <a:lnTo>
                    <a:pt x="1827181" y="1303115"/>
                  </a:lnTo>
                  <a:cubicBezTo>
                    <a:pt x="1858804" y="1302067"/>
                    <a:pt x="1884807" y="1277207"/>
                    <a:pt x="1884807" y="1245489"/>
                  </a:cubicBezTo>
                  <a:cubicBezTo>
                    <a:pt x="1884807" y="1118806"/>
                    <a:pt x="1884902" y="991933"/>
                    <a:pt x="1885093" y="865251"/>
                  </a:cubicBezTo>
                  <a:lnTo>
                    <a:pt x="1789367" y="865251"/>
                  </a:lnTo>
                  <a:cubicBezTo>
                    <a:pt x="1757648" y="865251"/>
                    <a:pt x="1731740" y="839343"/>
                    <a:pt x="1731740" y="807625"/>
                  </a:cubicBezTo>
                  <a:lnTo>
                    <a:pt x="1731740" y="629983"/>
                  </a:lnTo>
                  <a:cubicBezTo>
                    <a:pt x="1731740" y="598265"/>
                    <a:pt x="1757648" y="572357"/>
                    <a:pt x="1789367" y="572357"/>
                  </a:cubicBezTo>
                  <a:lnTo>
                    <a:pt x="1885474" y="572357"/>
                  </a:lnTo>
                  <a:lnTo>
                    <a:pt x="1885569" y="495967"/>
                  </a:lnTo>
                  <a:cubicBezTo>
                    <a:pt x="1879663" y="457009"/>
                    <a:pt x="1845945" y="427101"/>
                    <a:pt x="1805464" y="427101"/>
                  </a:cubicBezTo>
                  <a:lnTo>
                    <a:pt x="1793653" y="427101"/>
                  </a:lnTo>
                  <a:cubicBezTo>
                    <a:pt x="1755172" y="427101"/>
                    <a:pt x="1723644" y="395573"/>
                    <a:pt x="1723644" y="357092"/>
                  </a:cubicBezTo>
                  <a:lnTo>
                    <a:pt x="1723644" y="289750"/>
                  </a:lnTo>
                  <a:lnTo>
                    <a:pt x="1498378" y="289750"/>
                  </a:lnTo>
                  <a:cubicBezTo>
                    <a:pt x="1459135" y="289750"/>
                    <a:pt x="1426083" y="262318"/>
                    <a:pt x="1417225" y="225742"/>
                  </a:cubicBezTo>
                  <a:cubicBezTo>
                    <a:pt x="1415415" y="218313"/>
                    <a:pt x="1414748" y="211741"/>
                    <a:pt x="1415034" y="204025"/>
                  </a:cubicBezTo>
                  <a:cubicBezTo>
                    <a:pt x="1416272" y="166211"/>
                    <a:pt x="1402842" y="135826"/>
                    <a:pt x="1323308" y="138398"/>
                  </a:cubicBezTo>
                  <a:cubicBezTo>
                    <a:pt x="1322356" y="138398"/>
                    <a:pt x="1321594" y="138398"/>
                    <a:pt x="1320641" y="138398"/>
                  </a:cubicBezTo>
                  <a:lnTo>
                    <a:pt x="1180338" y="138398"/>
                  </a:lnTo>
                  <a:cubicBezTo>
                    <a:pt x="1157669" y="138398"/>
                    <a:pt x="1137095" y="129254"/>
                    <a:pt x="1121950" y="114490"/>
                  </a:cubicBezTo>
                  <a:lnTo>
                    <a:pt x="1121950" y="114490"/>
                  </a:lnTo>
                  <a:cubicBezTo>
                    <a:pt x="1119569" y="112109"/>
                    <a:pt x="1117283" y="109633"/>
                    <a:pt x="1115092" y="106966"/>
                  </a:cubicBezTo>
                  <a:lnTo>
                    <a:pt x="1114616" y="106299"/>
                  </a:lnTo>
                  <a:lnTo>
                    <a:pt x="1114520" y="106204"/>
                  </a:lnTo>
                  <a:lnTo>
                    <a:pt x="1114425" y="106108"/>
                  </a:lnTo>
                  <a:cubicBezTo>
                    <a:pt x="1112806" y="104013"/>
                    <a:pt x="1111282" y="101822"/>
                    <a:pt x="1109853" y="99631"/>
                  </a:cubicBezTo>
                  <a:lnTo>
                    <a:pt x="1109853" y="99631"/>
                  </a:lnTo>
                  <a:cubicBezTo>
                    <a:pt x="1109472" y="99060"/>
                    <a:pt x="1109186" y="98488"/>
                    <a:pt x="1108805" y="97917"/>
                  </a:cubicBezTo>
                  <a:lnTo>
                    <a:pt x="1108805" y="97822"/>
                  </a:lnTo>
                  <a:lnTo>
                    <a:pt x="1108424" y="97155"/>
                  </a:lnTo>
                  <a:lnTo>
                    <a:pt x="1108329" y="96964"/>
                  </a:lnTo>
                  <a:lnTo>
                    <a:pt x="1107853" y="96107"/>
                  </a:lnTo>
                  <a:lnTo>
                    <a:pt x="1107853" y="96107"/>
                  </a:lnTo>
                  <a:lnTo>
                    <a:pt x="1107377" y="95250"/>
                  </a:lnTo>
                  <a:lnTo>
                    <a:pt x="1107377" y="95250"/>
                  </a:lnTo>
                  <a:lnTo>
                    <a:pt x="1106996" y="94488"/>
                  </a:lnTo>
                  <a:lnTo>
                    <a:pt x="1106900" y="94393"/>
                  </a:lnTo>
                  <a:lnTo>
                    <a:pt x="1106424" y="93536"/>
                  </a:lnTo>
                  <a:lnTo>
                    <a:pt x="1106424" y="93440"/>
                  </a:lnTo>
                  <a:lnTo>
                    <a:pt x="1106329" y="93154"/>
                  </a:lnTo>
                  <a:lnTo>
                    <a:pt x="1105948" y="92392"/>
                  </a:lnTo>
                  <a:lnTo>
                    <a:pt x="1105567" y="91630"/>
                  </a:lnTo>
                  <a:lnTo>
                    <a:pt x="1105091" y="90678"/>
                  </a:lnTo>
                  <a:lnTo>
                    <a:pt x="1104995" y="90583"/>
                  </a:lnTo>
                  <a:lnTo>
                    <a:pt x="1104614" y="89821"/>
                  </a:lnTo>
                  <a:lnTo>
                    <a:pt x="1104614" y="89821"/>
                  </a:lnTo>
                  <a:lnTo>
                    <a:pt x="1104233" y="88963"/>
                  </a:lnTo>
                  <a:lnTo>
                    <a:pt x="1104233" y="88963"/>
                  </a:lnTo>
                  <a:lnTo>
                    <a:pt x="1103852" y="88011"/>
                  </a:lnTo>
                  <a:lnTo>
                    <a:pt x="1103662" y="87535"/>
                  </a:lnTo>
                  <a:lnTo>
                    <a:pt x="1103281" y="86582"/>
                  </a:lnTo>
                  <a:lnTo>
                    <a:pt x="1103186" y="86392"/>
                  </a:lnTo>
                  <a:lnTo>
                    <a:pt x="1102614" y="84963"/>
                  </a:lnTo>
                  <a:lnTo>
                    <a:pt x="1102424" y="84582"/>
                  </a:lnTo>
                  <a:cubicBezTo>
                    <a:pt x="1098995" y="75438"/>
                    <a:pt x="1097090" y="65532"/>
                    <a:pt x="1097090" y="55245"/>
                  </a:cubicBezTo>
                  <a:lnTo>
                    <a:pt x="1097090" y="0"/>
                  </a:lnTo>
                  <a:lnTo>
                    <a:pt x="1029367" y="0"/>
                  </a:lnTo>
                  <a:cubicBezTo>
                    <a:pt x="983456" y="0"/>
                    <a:pt x="945928" y="37529"/>
                    <a:pt x="945928" y="83439"/>
                  </a:cubicBezTo>
                  <a:lnTo>
                    <a:pt x="945452" y="114776"/>
                  </a:lnTo>
                  <a:lnTo>
                    <a:pt x="945452" y="114776"/>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0" name="Freeform: Shape 69">
              <a:extLst>
                <a:ext uri="{FF2B5EF4-FFF2-40B4-BE49-F238E27FC236}">
                  <a16:creationId xmlns:a16="http://schemas.microsoft.com/office/drawing/2014/main" id="{CE9D3C97-CCCA-4A9A-A7CB-D3860EDBD247}"/>
                </a:ext>
              </a:extLst>
            </p:cNvPr>
            <p:cNvSpPr/>
            <p:nvPr/>
          </p:nvSpPr>
          <p:spPr>
            <a:xfrm>
              <a:off x="1972549" y="4846494"/>
              <a:ext cx="135254" cy="128873"/>
            </a:xfrm>
            <a:custGeom>
              <a:avLst/>
              <a:gdLst>
                <a:gd name="connsiteX0" fmla="*/ 57626 w 135254"/>
                <a:gd name="connsiteY0" fmla="*/ 128874 h 128873"/>
                <a:gd name="connsiteX1" fmla="*/ 77629 w 135254"/>
                <a:gd name="connsiteY1" fmla="*/ 128874 h 128873"/>
                <a:gd name="connsiteX2" fmla="*/ 135255 w 135254"/>
                <a:gd name="connsiteY2" fmla="*/ 71247 h 128873"/>
                <a:gd name="connsiteX3" fmla="*/ 135255 w 135254"/>
                <a:gd name="connsiteY3" fmla="*/ 57626 h 128873"/>
                <a:gd name="connsiteX4" fmla="*/ 77629 w 135254"/>
                <a:gd name="connsiteY4" fmla="*/ 0 h 128873"/>
                <a:gd name="connsiteX5" fmla="*/ 57626 w 135254"/>
                <a:gd name="connsiteY5" fmla="*/ 0 h 128873"/>
                <a:gd name="connsiteX6" fmla="*/ 0 w 135254"/>
                <a:gd name="connsiteY6" fmla="*/ 57626 h 128873"/>
                <a:gd name="connsiteX7" fmla="*/ 0 w 135254"/>
                <a:gd name="connsiteY7" fmla="*/ 71247 h 128873"/>
                <a:gd name="connsiteX8" fmla="*/ 57626 w 135254"/>
                <a:gd name="connsiteY8" fmla="*/ 128874 h 12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4" h="128873">
                  <a:moveTo>
                    <a:pt x="57626" y="128874"/>
                  </a:moveTo>
                  <a:lnTo>
                    <a:pt x="77629" y="128874"/>
                  </a:lnTo>
                  <a:cubicBezTo>
                    <a:pt x="109347" y="128874"/>
                    <a:pt x="135255" y="102965"/>
                    <a:pt x="135255" y="71247"/>
                  </a:cubicBezTo>
                  <a:lnTo>
                    <a:pt x="135255" y="57626"/>
                  </a:lnTo>
                  <a:cubicBezTo>
                    <a:pt x="135255" y="25908"/>
                    <a:pt x="109347" y="0"/>
                    <a:pt x="77629" y="0"/>
                  </a:cubicBezTo>
                  <a:lnTo>
                    <a:pt x="57626" y="0"/>
                  </a:lnTo>
                  <a:cubicBezTo>
                    <a:pt x="25908" y="0"/>
                    <a:pt x="0" y="25908"/>
                    <a:pt x="0" y="57626"/>
                  </a:cubicBezTo>
                  <a:lnTo>
                    <a:pt x="0" y="71247"/>
                  </a:lnTo>
                  <a:cubicBezTo>
                    <a:pt x="0" y="102965"/>
                    <a:pt x="25908" y="128874"/>
                    <a:pt x="57626" y="128874"/>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1" name="Freeform: Shape 70">
              <a:extLst>
                <a:ext uri="{FF2B5EF4-FFF2-40B4-BE49-F238E27FC236}">
                  <a16:creationId xmlns:a16="http://schemas.microsoft.com/office/drawing/2014/main" id="{EB67E3B8-E59E-4483-8281-B69EA50C41F3}"/>
                </a:ext>
              </a:extLst>
            </p:cNvPr>
            <p:cNvSpPr/>
            <p:nvPr/>
          </p:nvSpPr>
          <p:spPr>
            <a:xfrm>
              <a:off x="2926191" y="4710763"/>
              <a:ext cx="299656" cy="417766"/>
            </a:xfrm>
            <a:custGeom>
              <a:avLst/>
              <a:gdLst>
                <a:gd name="connsiteX0" fmla="*/ 57626 w 299656"/>
                <a:gd name="connsiteY0" fmla="*/ 417767 h 417766"/>
                <a:gd name="connsiteX1" fmla="*/ 77629 w 299656"/>
                <a:gd name="connsiteY1" fmla="*/ 417767 h 417766"/>
                <a:gd name="connsiteX2" fmla="*/ 135255 w 299656"/>
                <a:gd name="connsiteY2" fmla="*/ 360140 h 417766"/>
                <a:gd name="connsiteX3" fmla="*/ 135255 w 299656"/>
                <a:gd name="connsiteY3" fmla="*/ 216217 h 417766"/>
                <a:gd name="connsiteX4" fmla="*/ 216218 w 299656"/>
                <a:gd name="connsiteY4" fmla="*/ 135255 h 417766"/>
                <a:gd name="connsiteX5" fmla="*/ 242030 w 299656"/>
                <a:gd name="connsiteY5" fmla="*/ 135255 h 417766"/>
                <a:gd name="connsiteX6" fmla="*/ 299656 w 299656"/>
                <a:gd name="connsiteY6" fmla="*/ 77629 h 417766"/>
                <a:gd name="connsiteX7" fmla="*/ 299656 w 299656"/>
                <a:gd name="connsiteY7" fmla="*/ 57626 h 417766"/>
                <a:gd name="connsiteX8" fmla="*/ 242030 w 299656"/>
                <a:gd name="connsiteY8" fmla="*/ 0 h 417766"/>
                <a:gd name="connsiteX9" fmla="*/ 77629 w 299656"/>
                <a:gd name="connsiteY9" fmla="*/ 0 h 417766"/>
                <a:gd name="connsiteX10" fmla="*/ 57626 w 299656"/>
                <a:gd name="connsiteY10" fmla="*/ 0 h 417766"/>
                <a:gd name="connsiteX11" fmla="*/ 56197 w 299656"/>
                <a:gd name="connsiteY11" fmla="*/ 0 h 417766"/>
                <a:gd name="connsiteX12" fmla="*/ 56197 w 299656"/>
                <a:gd name="connsiteY12" fmla="*/ 0 h 417766"/>
                <a:gd name="connsiteX13" fmla="*/ 54769 w 299656"/>
                <a:gd name="connsiteY13" fmla="*/ 95 h 417766"/>
                <a:gd name="connsiteX14" fmla="*/ 54769 w 299656"/>
                <a:gd name="connsiteY14" fmla="*/ 95 h 417766"/>
                <a:gd name="connsiteX15" fmla="*/ 53340 w 299656"/>
                <a:gd name="connsiteY15" fmla="*/ 190 h 417766"/>
                <a:gd name="connsiteX16" fmla="*/ 53340 w 299656"/>
                <a:gd name="connsiteY16" fmla="*/ 190 h 417766"/>
                <a:gd name="connsiteX17" fmla="*/ 51911 w 299656"/>
                <a:gd name="connsiteY17" fmla="*/ 286 h 417766"/>
                <a:gd name="connsiteX18" fmla="*/ 51911 w 299656"/>
                <a:gd name="connsiteY18" fmla="*/ 286 h 417766"/>
                <a:gd name="connsiteX19" fmla="*/ 50482 w 299656"/>
                <a:gd name="connsiteY19" fmla="*/ 476 h 417766"/>
                <a:gd name="connsiteX20" fmla="*/ 50482 w 299656"/>
                <a:gd name="connsiteY20" fmla="*/ 476 h 417766"/>
                <a:gd name="connsiteX21" fmla="*/ 49054 w 299656"/>
                <a:gd name="connsiteY21" fmla="*/ 667 h 417766"/>
                <a:gd name="connsiteX22" fmla="*/ 49054 w 299656"/>
                <a:gd name="connsiteY22" fmla="*/ 667 h 417766"/>
                <a:gd name="connsiteX23" fmla="*/ 47625 w 299656"/>
                <a:gd name="connsiteY23" fmla="*/ 857 h 417766"/>
                <a:gd name="connsiteX24" fmla="*/ 47625 w 299656"/>
                <a:gd name="connsiteY24" fmla="*/ 857 h 417766"/>
                <a:gd name="connsiteX25" fmla="*/ 46196 w 299656"/>
                <a:gd name="connsiteY25" fmla="*/ 1143 h 417766"/>
                <a:gd name="connsiteX26" fmla="*/ 46196 w 299656"/>
                <a:gd name="connsiteY26" fmla="*/ 1143 h 417766"/>
                <a:gd name="connsiteX27" fmla="*/ 44768 w 299656"/>
                <a:gd name="connsiteY27" fmla="*/ 1429 h 417766"/>
                <a:gd name="connsiteX28" fmla="*/ 44768 w 299656"/>
                <a:gd name="connsiteY28" fmla="*/ 1429 h 417766"/>
                <a:gd name="connsiteX29" fmla="*/ 43339 w 299656"/>
                <a:gd name="connsiteY29" fmla="*/ 1809 h 417766"/>
                <a:gd name="connsiteX30" fmla="*/ 43339 w 299656"/>
                <a:gd name="connsiteY30" fmla="*/ 1809 h 417766"/>
                <a:gd name="connsiteX31" fmla="*/ 42005 w 299656"/>
                <a:gd name="connsiteY31" fmla="*/ 2191 h 417766"/>
                <a:gd name="connsiteX32" fmla="*/ 42005 w 299656"/>
                <a:gd name="connsiteY32" fmla="*/ 2191 h 417766"/>
                <a:gd name="connsiteX33" fmla="*/ 40672 w 299656"/>
                <a:gd name="connsiteY33" fmla="*/ 2572 h 417766"/>
                <a:gd name="connsiteX34" fmla="*/ 40672 w 299656"/>
                <a:gd name="connsiteY34" fmla="*/ 2572 h 417766"/>
                <a:gd name="connsiteX35" fmla="*/ 39338 w 299656"/>
                <a:gd name="connsiteY35" fmla="*/ 3048 h 417766"/>
                <a:gd name="connsiteX36" fmla="*/ 39338 w 299656"/>
                <a:gd name="connsiteY36" fmla="*/ 3048 h 417766"/>
                <a:gd name="connsiteX37" fmla="*/ 38005 w 299656"/>
                <a:gd name="connsiteY37" fmla="*/ 3524 h 417766"/>
                <a:gd name="connsiteX38" fmla="*/ 38005 w 299656"/>
                <a:gd name="connsiteY38" fmla="*/ 3524 h 417766"/>
                <a:gd name="connsiteX39" fmla="*/ 36671 w 299656"/>
                <a:gd name="connsiteY39" fmla="*/ 4000 h 417766"/>
                <a:gd name="connsiteX40" fmla="*/ 36671 w 299656"/>
                <a:gd name="connsiteY40" fmla="*/ 4000 h 417766"/>
                <a:gd name="connsiteX41" fmla="*/ 35338 w 299656"/>
                <a:gd name="connsiteY41" fmla="*/ 4572 h 417766"/>
                <a:gd name="connsiteX42" fmla="*/ 35338 w 299656"/>
                <a:gd name="connsiteY42" fmla="*/ 4572 h 417766"/>
                <a:gd name="connsiteX43" fmla="*/ 34099 w 299656"/>
                <a:gd name="connsiteY43" fmla="*/ 5143 h 417766"/>
                <a:gd name="connsiteX44" fmla="*/ 34099 w 299656"/>
                <a:gd name="connsiteY44" fmla="*/ 5143 h 417766"/>
                <a:gd name="connsiteX45" fmla="*/ 32861 w 299656"/>
                <a:gd name="connsiteY45" fmla="*/ 5715 h 417766"/>
                <a:gd name="connsiteX46" fmla="*/ 32861 w 299656"/>
                <a:gd name="connsiteY46" fmla="*/ 5715 h 417766"/>
                <a:gd name="connsiteX47" fmla="*/ 31623 w 299656"/>
                <a:gd name="connsiteY47" fmla="*/ 6382 h 417766"/>
                <a:gd name="connsiteX48" fmla="*/ 31623 w 299656"/>
                <a:gd name="connsiteY48" fmla="*/ 6382 h 417766"/>
                <a:gd name="connsiteX49" fmla="*/ 30385 w 299656"/>
                <a:gd name="connsiteY49" fmla="*/ 7048 h 417766"/>
                <a:gd name="connsiteX50" fmla="*/ 30385 w 299656"/>
                <a:gd name="connsiteY50" fmla="*/ 7048 h 417766"/>
                <a:gd name="connsiteX51" fmla="*/ 29146 w 299656"/>
                <a:gd name="connsiteY51" fmla="*/ 7715 h 417766"/>
                <a:gd name="connsiteX52" fmla="*/ 29146 w 299656"/>
                <a:gd name="connsiteY52" fmla="*/ 7715 h 417766"/>
                <a:gd name="connsiteX53" fmla="*/ 27908 w 299656"/>
                <a:gd name="connsiteY53" fmla="*/ 8382 h 417766"/>
                <a:gd name="connsiteX54" fmla="*/ 27908 w 299656"/>
                <a:gd name="connsiteY54" fmla="*/ 8382 h 417766"/>
                <a:gd name="connsiteX55" fmla="*/ 26765 w 299656"/>
                <a:gd name="connsiteY55" fmla="*/ 9144 h 417766"/>
                <a:gd name="connsiteX56" fmla="*/ 26765 w 299656"/>
                <a:gd name="connsiteY56" fmla="*/ 9144 h 417766"/>
                <a:gd name="connsiteX57" fmla="*/ 25622 w 299656"/>
                <a:gd name="connsiteY57" fmla="*/ 9906 h 417766"/>
                <a:gd name="connsiteX58" fmla="*/ 25622 w 299656"/>
                <a:gd name="connsiteY58" fmla="*/ 9906 h 417766"/>
                <a:gd name="connsiteX59" fmla="*/ 24479 w 299656"/>
                <a:gd name="connsiteY59" fmla="*/ 10668 h 417766"/>
                <a:gd name="connsiteX60" fmla="*/ 24479 w 299656"/>
                <a:gd name="connsiteY60" fmla="*/ 10668 h 417766"/>
                <a:gd name="connsiteX61" fmla="*/ 23336 w 299656"/>
                <a:gd name="connsiteY61" fmla="*/ 11525 h 417766"/>
                <a:gd name="connsiteX62" fmla="*/ 23336 w 299656"/>
                <a:gd name="connsiteY62" fmla="*/ 11525 h 417766"/>
                <a:gd name="connsiteX63" fmla="*/ 22193 w 299656"/>
                <a:gd name="connsiteY63" fmla="*/ 12382 h 417766"/>
                <a:gd name="connsiteX64" fmla="*/ 22193 w 299656"/>
                <a:gd name="connsiteY64" fmla="*/ 12382 h 417766"/>
                <a:gd name="connsiteX65" fmla="*/ 21146 w 299656"/>
                <a:gd name="connsiteY65" fmla="*/ 13240 h 417766"/>
                <a:gd name="connsiteX66" fmla="*/ 21146 w 299656"/>
                <a:gd name="connsiteY66" fmla="*/ 13240 h 417766"/>
                <a:gd name="connsiteX67" fmla="*/ 20098 w 299656"/>
                <a:gd name="connsiteY67" fmla="*/ 14097 h 417766"/>
                <a:gd name="connsiteX68" fmla="*/ 20098 w 299656"/>
                <a:gd name="connsiteY68" fmla="*/ 14097 h 417766"/>
                <a:gd name="connsiteX69" fmla="*/ 19050 w 299656"/>
                <a:gd name="connsiteY69" fmla="*/ 15049 h 417766"/>
                <a:gd name="connsiteX70" fmla="*/ 19050 w 299656"/>
                <a:gd name="connsiteY70" fmla="*/ 15049 h 417766"/>
                <a:gd name="connsiteX71" fmla="*/ 18002 w 299656"/>
                <a:gd name="connsiteY71" fmla="*/ 16002 h 417766"/>
                <a:gd name="connsiteX72" fmla="*/ 18002 w 299656"/>
                <a:gd name="connsiteY72" fmla="*/ 16002 h 417766"/>
                <a:gd name="connsiteX73" fmla="*/ 17050 w 299656"/>
                <a:gd name="connsiteY73" fmla="*/ 16954 h 417766"/>
                <a:gd name="connsiteX74" fmla="*/ 17050 w 299656"/>
                <a:gd name="connsiteY74" fmla="*/ 16954 h 417766"/>
                <a:gd name="connsiteX75" fmla="*/ 16097 w 299656"/>
                <a:gd name="connsiteY75" fmla="*/ 17907 h 417766"/>
                <a:gd name="connsiteX76" fmla="*/ 16097 w 299656"/>
                <a:gd name="connsiteY76" fmla="*/ 17907 h 417766"/>
                <a:gd name="connsiteX77" fmla="*/ 15145 w 299656"/>
                <a:gd name="connsiteY77" fmla="*/ 18955 h 417766"/>
                <a:gd name="connsiteX78" fmla="*/ 15145 w 299656"/>
                <a:gd name="connsiteY78" fmla="*/ 18955 h 417766"/>
                <a:gd name="connsiteX79" fmla="*/ 14192 w 299656"/>
                <a:gd name="connsiteY79" fmla="*/ 20002 h 417766"/>
                <a:gd name="connsiteX80" fmla="*/ 14192 w 299656"/>
                <a:gd name="connsiteY80" fmla="*/ 20002 h 417766"/>
                <a:gd name="connsiteX81" fmla="*/ 13335 w 299656"/>
                <a:gd name="connsiteY81" fmla="*/ 21050 h 417766"/>
                <a:gd name="connsiteX82" fmla="*/ 13335 w 299656"/>
                <a:gd name="connsiteY82" fmla="*/ 21050 h 417766"/>
                <a:gd name="connsiteX83" fmla="*/ 12478 w 299656"/>
                <a:gd name="connsiteY83" fmla="*/ 22098 h 417766"/>
                <a:gd name="connsiteX84" fmla="*/ 12478 w 299656"/>
                <a:gd name="connsiteY84" fmla="*/ 22098 h 417766"/>
                <a:gd name="connsiteX85" fmla="*/ 11621 w 299656"/>
                <a:gd name="connsiteY85" fmla="*/ 23146 h 417766"/>
                <a:gd name="connsiteX86" fmla="*/ 11621 w 299656"/>
                <a:gd name="connsiteY86" fmla="*/ 23146 h 417766"/>
                <a:gd name="connsiteX87" fmla="*/ 10763 w 299656"/>
                <a:gd name="connsiteY87" fmla="*/ 24289 h 417766"/>
                <a:gd name="connsiteX88" fmla="*/ 10763 w 299656"/>
                <a:gd name="connsiteY88" fmla="*/ 24289 h 417766"/>
                <a:gd name="connsiteX89" fmla="*/ 10001 w 299656"/>
                <a:gd name="connsiteY89" fmla="*/ 25432 h 417766"/>
                <a:gd name="connsiteX90" fmla="*/ 10001 w 299656"/>
                <a:gd name="connsiteY90" fmla="*/ 25432 h 417766"/>
                <a:gd name="connsiteX91" fmla="*/ 9239 w 299656"/>
                <a:gd name="connsiteY91" fmla="*/ 26575 h 417766"/>
                <a:gd name="connsiteX92" fmla="*/ 9239 w 299656"/>
                <a:gd name="connsiteY92" fmla="*/ 26575 h 417766"/>
                <a:gd name="connsiteX93" fmla="*/ 8477 w 299656"/>
                <a:gd name="connsiteY93" fmla="*/ 27717 h 417766"/>
                <a:gd name="connsiteX94" fmla="*/ 8477 w 299656"/>
                <a:gd name="connsiteY94" fmla="*/ 27717 h 417766"/>
                <a:gd name="connsiteX95" fmla="*/ 7811 w 299656"/>
                <a:gd name="connsiteY95" fmla="*/ 28956 h 417766"/>
                <a:gd name="connsiteX96" fmla="*/ 7811 w 299656"/>
                <a:gd name="connsiteY96" fmla="*/ 28956 h 417766"/>
                <a:gd name="connsiteX97" fmla="*/ 7144 w 299656"/>
                <a:gd name="connsiteY97" fmla="*/ 30194 h 417766"/>
                <a:gd name="connsiteX98" fmla="*/ 7144 w 299656"/>
                <a:gd name="connsiteY98" fmla="*/ 30194 h 417766"/>
                <a:gd name="connsiteX99" fmla="*/ 6477 w 299656"/>
                <a:gd name="connsiteY99" fmla="*/ 31432 h 417766"/>
                <a:gd name="connsiteX100" fmla="*/ 6477 w 299656"/>
                <a:gd name="connsiteY100" fmla="*/ 31432 h 417766"/>
                <a:gd name="connsiteX101" fmla="*/ 5810 w 299656"/>
                <a:gd name="connsiteY101" fmla="*/ 32671 h 417766"/>
                <a:gd name="connsiteX102" fmla="*/ 5810 w 299656"/>
                <a:gd name="connsiteY102" fmla="*/ 32671 h 417766"/>
                <a:gd name="connsiteX103" fmla="*/ 5239 w 299656"/>
                <a:gd name="connsiteY103" fmla="*/ 33909 h 417766"/>
                <a:gd name="connsiteX104" fmla="*/ 5239 w 299656"/>
                <a:gd name="connsiteY104" fmla="*/ 33909 h 417766"/>
                <a:gd name="connsiteX105" fmla="*/ 4667 w 299656"/>
                <a:gd name="connsiteY105" fmla="*/ 35147 h 417766"/>
                <a:gd name="connsiteX106" fmla="*/ 4667 w 299656"/>
                <a:gd name="connsiteY106" fmla="*/ 35147 h 417766"/>
                <a:gd name="connsiteX107" fmla="*/ 4096 w 299656"/>
                <a:gd name="connsiteY107" fmla="*/ 36481 h 417766"/>
                <a:gd name="connsiteX108" fmla="*/ 4096 w 299656"/>
                <a:gd name="connsiteY108" fmla="*/ 36481 h 417766"/>
                <a:gd name="connsiteX109" fmla="*/ 3620 w 299656"/>
                <a:gd name="connsiteY109" fmla="*/ 37814 h 417766"/>
                <a:gd name="connsiteX110" fmla="*/ 3620 w 299656"/>
                <a:gd name="connsiteY110" fmla="*/ 37814 h 417766"/>
                <a:gd name="connsiteX111" fmla="*/ 3143 w 299656"/>
                <a:gd name="connsiteY111" fmla="*/ 39148 h 417766"/>
                <a:gd name="connsiteX112" fmla="*/ 3143 w 299656"/>
                <a:gd name="connsiteY112" fmla="*/ 39148 h 417766"/>
                <a:gd name="connsiteX113" fmla="*/ 2667 w 299656"/>
                <a:gd name="connsiteY113" fmla="*/ 40481 h 417766"/>
                <a:gd name="connsiteX114" fmla="*/ 2667 w 299656"/>
                <a:gd name="connsiteY114" fmla="*/ 40481 h 417766"/>
                <a:gd name="connsiteX115" fmla="*/ 2286 w 299656"/>
                <a:gd name="connsiteY115" fmla="*/ 41815 h 417766"/>
                <a:gd name="connsiteX116" fmla="*/ 2286 w 299656"/>
                <a:gd name="connsiteY116" fmla="*/ 41815 h 417766"/>
                <a:gd name="connsiteX117" fmla="*/ 1905 w 299656"/>
                <a:gd name="connsiteY117" fmla="*/ 43148 h 417766"/>
                <a:gd name="connsiteX118" fmla="*/ 1905 w 299656"/>
                <a:gd name="connsiteY118" fmla="*/ 43148 h 417766"/>
                <a:gd name="connsiteX119" fmla="*/ 1524 w 299656"/>
                <a:gd name="connsiteY119" fmla="*/ 44482 h 417766"/>
                <a:gd name="connsiteX120" fmla="*/ 1524 w 299656"/>
                <a:gd name="connsiteY120" fmla="*/ 44482 h 417766"/>
                <a:gd name="connsiteX121" fmla="*/ 1238 w 299656"/>
                <a:gd name="connsiteY121" fmla="*/ 45910 h 417766"/>
                <a:gd name="connsiteX122" fmla="*/ 1238 w 299656"/>
                <a:gd name="connsiteY122" fmla="*/ 45910 h 417766"/>
                <a:gd name="connsiteX123" fmla="*/ 953 w 299656"/>
                <a:gd name="connsiteY123" fmla="*/ 47339 h 417766"/>
                <a:gd name="connsiteX124" fmla="*/ 953 w 299656"/>
                <a:gd name="connsiteY124" fmla="*/ 47339 h 417766"/>
                <a:gd name="connsiteX125" fmla="*/ 667 w 299656"/>
                <a:gd name="connsiteY125" fmla="*/ 48768 h 417766"/>
                <a:gd name="connsiteX126" fmla="*/ 667 w 299656"/>
                <a:gd name="connsiteY126" fmla="*/ 48768 h 417766"/>
                <a:gd name="connsiteX127" fmla="*/ 476 w 299656"/>
                <a:gd name="connsiteY127" fmla="*/ 50197 h 417766"/>
                <a:gd name="connsiteX128" fmla="*/ 476 w 299656"/>
                <a:gd name="connsiteY128" fmla="*/ 50197 h 417766"/>
                <a:gd name="connsiteX129" fmla="*/ 286 w 299656"/>
                <a:gd name="connsiteY129" fmla="*/ 51625 h 417766"/>
                <a:gd name="connsiteX130" fmla="*/ 286 w 299656"/>
                <a:gd name="connsiteY130" fmla="*/ 51625 h 417766"/>
                <a:gd name="connsiteX131" fmla="*/ 190 w 299656"/>
                <a:gd name="connsiteY131" fmla="*/ 53054 h 417766"/>
                <a:gd name="connsiteX132" fmla="*/ 190 w 299656"/>
                <a:gd name="connsiteY132" fmla="*/ 53054 h 417766"/>
                <a:gd name="connsiteX133" fmla="*/ 95 w 299656"/>
                <a:gd name="connsiteY133" fmla="*/ 54483 h 417766"/>
                <a:gd name="connsiteX134" fmla="*/ 95 w 299656"/>
                <a:gd name="connsiteY134" fmla="*/ 54483 h 417766"/>
                <a:gd name="connsiteX135" fmla="*/ 95 w 299656"/>
                <a:gd name="connsiteY135" fmla="*/ 54959 h 417766"/>
                <a:gd name="connsiteX136" fmla="*/ 0 w 299656"/>
                <a:gd name="connsiteY136" fmla="*/ 56864 h 417766"/>
                <a:gd name="connsiteX137" fmla="*/ 0 w 299656"/>
                <a:gd name="connsiteY137" fmla="*/ 57340 h 417766"/>
                <a:gd name="connsiteX138" fmla="*/ 0 w 299656"/>
                <a:gd name="connsiteY138" fmla="*/ 57340 h 417766"/>
                <a:gd name="connsiteX139" fmla="*/ 0 w 299656"/>
                <a:gd name="connsiteY139" fmla="*/ 77343 h 417766"/>
                <a:gd name="connsiteX140" fmla="*/ 0 w 299656"/>
                <a:gd name="connsiteY140" fmla="*/ 359855 h 417766"/>
                <a:gd name="connsiteX141" fmla="*/ 57626 w 299656"/>
                <a:gd name="connsiteY141" fmla="*/ 417767 h 417766"/>
                <a:gd name="connsiteX142" fmla="*/ 57626 w 299656"/>
                <a:gd name="connsiteY142" fmla="*/ 417767 h 417766"/>
                <a:gd name="connsiteX143" fmla="*/ 57626 w 299656"/>
                <a:gd name="connsiteY143" fmla="*/ 0 h 417766"/>
                <a:gd name="connsiteX144" fmla="*/ 57626 w 299656"/>
                <a:gd name="connsiteY144" fmla="*/ 0 h 417766"/>
                <a:gd name="connsiteX145" fmla="*/ 57626 w 299656"/>
                <a:gd name="connsiteY145" fmla="*/ 0 h 417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299656" h="417766">
                  <a:moveTo>
                    <a:pt x="57626" y="417767"/>
                  </a:moveTo>
                  <a:lnTo>
                    <a:pt x="77629" y="417767"/>
                  </a:lnTo>
                  <a:cubicBezTo>
                    <a:pt x="109347" y="417767"/>
                    <a:pt x="135255" y="391858"/>
                    <a:pt x="135255" y="360140"/>
                  </a:cubicBezTo>
                  <a:lnTo>
                    <a:pt x="135255" y="216217"/>
                  </a:lnTo>
                  <a:cubicBezTo>
                    <a:pt x="135255" y="171640"/>
                    <a:pt x="171640" y="135255"/>
                    <a:pt x="216218" y="135255"/>
                  </a:cubicBezTo>
                  <a:lnTo>
                    <a:pt x="242030" y="135255"/>
                  </a:lnTo>
                  <a:cubicBezTo>
                    <a:pt x="273748" y="135255"/>
                    <a:pt x="299656" y="109347"/>
                    <a:pt x="299656" y="77629"/>
                  </a:cubicBezTo>
                  <a:lnTo>
                    <a:pt x="299656" y="57626"/>
                  </a:lnTo>
                  <a:cubicBezTo>
                    <a:pt x="299656" y="25908"/>
                    <a:pt x="273748" y="0"/>
                    <a:pt x="242030" y="0"/>
                  </a:cubicBezTo>
                  <a:lnTo>
                    <a:pt x="77629" y="0"/>
                  </a:lnTo>
                  <a:lnTo>
                    <a:pt x="57626" y="0"/>
                  </a:lnTo>
                  <a:lnTo>
                    <a:pt x="56197" y="0"/>
                  </a:lnTo>
                  <a:lnTo>
                    <a:pt x="56197" y="0"/>
                  </a:lnTo>
                  <a:lnTo>
                    <a:pt x="54769" y="95"/>
                  </a:lnTo>
                  <a:lnTo>
                    <a:pt x="54769" y="95"/>
                  </a:lnTo>
                  <a:lnTo>
                    <a:pt x="53340" y="190"/>
                  </a:lnTo>
                  <a:lnTo>
                    <a:pt x="53340" y="190"/>
                  </a:lnTo>
                  <a:lnTo>
                    <a:pt x="51911" y="286"/>
                  </a:lnTo>
                  <a:lnTo>
                    <a:pt x="51911" y="286"/>
                  </a:lnTo>
                  <a:lnTo>
                    <a:pt x="50482" y="476"/>
                  </a:lnTo>
                  <a:lnTo>
                    <a:pt x="50482" y="476"/>
                  </a:lnTo>
                  <a:lnTo>
                    <a:pt x="49054" y="667"/>
                  </a:lnTo>
                  <a:lnTo>
                    <a:pt x="49054" y="667"/>
                  </a:lnTo>
                  <a:lnTo>
                    <a:pt x="47625" y="857"/>
                  </a:lnTo>
                  <a:lnTo>
                    <a:pt x="47625" y="857"/>
                  </a:lnTo>
                  <a:cubicBezTo>
                    <a:pt x="47149" y="952"/>
                    <a:pt x="46672" y="1048"/>
                    <a:pt x="46196" y="1143"/>
                  </a:cubicBezTo>
                  <a:lnTo>
                    <a:pt x="46196" y="1143"/>
                  </a:lnTo>
                  <a:lnTo>
                    <a:pt x="44768" y="1429"/>
                  </a:lnTo>
                  <a:lnTo>
                    <a:pt x="44768" y="1429"/>
                  </a:lnTo>
                  <a:lnTo>
                    <a:pt x="43339" y="1809"/>
                  </a:lnTo>
                  <a:lnTo>
                    <a:pt x="43339" y="1809"/>
                  </a:lnTo>
                  <a:lnTo>
                    <a:pt x="42005" y="2191"/>
                  </a:lnTo>
                  <a:lnTo>
                    <a:pt x="42005" y="2191"/>
                  </a:lnTo>
                  <a:lnTo>
                    <a:pt x="40672" y="2572"/>
                  </a:lnTo>
                  <a:lnTo>
                    <a:pt x="40672" y="2572"/>
                  </a:lnTo>
                  <a:lnTo>
                    <a:pt x="39338" y="3048"/>
                  </a:lnTo>
                  <a:lnTo>
                    <a:pt x="39338" y="3048"/>
                  </a:lnTo>
                  <a:lnTo>
                    <a:pt x="38005" y="3524"/>
                  </a:lnTo>
                  <a:lnTo>
                    <a:pt x="38005" y="3524"/>
                  </a:lnTo>
                  <a:lnTo>
                    <a:pt x="36671" y="4000"/>
                  </a:lnTo>
                  <a:lnTo>
                    <a:pt x="36671" y="4000"/>
                  </a:lnTo>
                  <a:lnTo>
                    <a:pt x="35338" y="4572"/>
                  </a:lnTo>
                  <a:lnTo>
                    <a:pt x="35338" y="4572"/>
                  </a:lnTo>
                  <a:lnTo>
                    <a:pt x="34099" y="5143"/>
                  </a:lnTo>
                  <a:lnTo>
                    <a:pt x="34099" y="5143"/>
                  </a:lnTo>
                  <a:lnTo>
                    <a:pt x="32861" y="5715"/>
                  </a:lnTo>
                  <a:lnTo>
                    <a:pt x="32861" y="5715"/>
                  </a:lnTo>
                  <a:lnTo>
                    <a:pt x="31623" y="6382"/>
                  </a:lnTo>
                  <a:lnTo>
                    <a:pt x="31623" y="6382"/>
                  </a:lnTo>
                  <a:cubicBezTo>
                    <a:pt x="31242" y="6572"/>
                    <a:pt x="30766" y="6763"/>
                    <a:pt x="30385" y="7048"/>
                  </a:cubicBezTo>
                  <a:lnTo>
                    <a:pt x="30385" y="7048"/>
                  </a:lnTo>
                  <a:lnTo>
                    <a:pt x="29146" y="7715"/>
                  </a:lnTo>
                  <a:lnTo>
                    <a:pt x="29146" y="7715"/>
                  </a:lnTo>
                  <a:cubicBezTo>
                    <a:pt x="28765" y="7906"/>
                    <a:pt x="28385" y="8191"/>
                    <a:pt x="27908" y="8382"/>
                  </a:cubicBezTo>
                  <a:lnTo>
                    <a:pt x="27908" y="8382"/>
                  </a:lnTo>
                  <a:lnTo>
                    <a:pt x="26765" y="9144"/>
                  </a:lnTo>
                  <a:lnTo>
                    <a:pt x="26765" y="9144"/>
                  </a:lnTo>
                  <a:lnTo>
                    <a:pt x="25622" y="9906"/>
                  </a:lnTo>
                  <a:lnTo>
                    <a:pt x="25622" y="9906"/>
                  </a:lnTo>
                  <a:lnTo>
                    <a:pt x="24479" y="10668"/>
                  </a:lnTo>
                  <a:lnTo>
                    <a:pt x="24479" y="10668"/>
                  </a:lnTo>
                  <a:lnTo>
                    <a:pt x="23336" y="11525"/>
                  </a:lnTo>
                  <a:lnTo>
                    <a:pt x="23336" y="11525"/>
                  </a:lnTo>
                  <a:lnTo>
                    <a:pt x="22193" y="12382"/>
                  </a:lnTo>
                  <a:lnTo>
                    <a:pt x="22193" y="12382"/>
                  </a:lnTo>
                  <a:cubicBezTo>
                    <a:pt x="21812" y="12668"/>
                    <a:pt x="21431" y="12954"/>
                    <a:pt x="21146" y="13240"/>
                  </a:cubicBezTo>
                  <a:lnTo>
                    <a:pt x="21146" y="13240"/>
                  </a:lnTo>
                  <a:lnTo>
                    <a:pt x="20098" y="14097"/>
                  </a:lnTo>
                  <a:lnTo>
                    <a:pt x="20098" y="14097"/>
                  </a:lnTo>
                  <a:lnTo>
                    <a:pt x="19050" y="15049"/>
                  </a:lnTo>
                  <a:lnTo>
                    <a:pt x="19050" y="15049"/>
                  </a:lnTo>
                  <a:lnTo>
                    <a:pt x="18002" y="16002"/>
                  </a:lnTo>
                  <a:lnTo>
                    <a:pt x="18002" y="16002"/>
                  </a:lnTo>
                  <a:lnTo>
                    <a:pt x="17050" y="16954"/>
                  </a:lnTo>
                  <a:lnTo>
                    <a:pt x="17050" y="16954"/>
                  </a:lnTo>
                  <a:lnTo>
                    <a:pt x="16097" y="17907"/>
                  </a:lnTo>
                  <a:lnTo>
                    <a:pt x="16097" y="17907"/>
                  </a:lnTo>
                  <a:lnTo>
                    <a:pt x="15145" y="18955"/>
                  </a:lnTo>
                  <a:lnTo>
                    <a:pt x="15145" y="18955"/>
                  </a:lnTo>
                  <a:lnTo>
                    <a:pt x="14192" y="20002"/>
                  </a:lnTo>
                  <a:lnTo>
                    <a:pt x="14192" y="20002"/>
                  </a:lnTo>
                  <a:lnTo>
                    <a:pt x="13335" y="21050"/>
                  </a:lnTo>
                  <a:lnTo>
                    <a:pt x="13335" y="21050"/>
                  </a:lnTo>
                  <a:cubicBezTo>
                    <a:pt x="13049" y="21431"/>
                    <a:pt x="12763" y="21812"/>
                    <a:pt x="12478" y="22098"/>
                  </a:cubicBezTo>
                  <a:lnTo>
                    <a:pt x="12478" y="22098"/>
                  </a:lnTo>
                  <a:cubicBezTo>
                    <a:pt x="12192" y="22479"/>
                    <a:pt x="11906" y="22860"/>
                    <a:pt x="11621" y="23146"/>
                  </a:cubicBezTo>
                  <a:lnTo>
                    <a:pt x="11621" y="23146"/>
                  </a:lnTo>
                  <a:lnTo>
                    <a:pt x="10763" y="24289"/>
                  </a:lnTo>
                  <a:lnTo>
                    <a:pt x="10763" y="24289"/>
                  </a:lnTo>
                  <a:lnTo>
                    <a:pt x="10001" y="25432"/>
                  </a:lnTo>
                  <a:lnTo>
                    <a:pt x="10001" y="25432"/>
                  </a:lnTo>
                  <a:lnTo>
                    <a:pt x="9239" y="26575"/>
                  </a:lnTo>
                  <a:lnTo>
                    <a:pt x="9239" y="26575"/>
                  </a:lnTo>
                  <a:lnTo>
                    <a:pt x="8477" y="27717"/>
                  </a:lnTo>
                  <a:lnTo>
                    <a:pt x="8477" y="27717"/>
                  </a:lnTo>
                  <a:lnTo>
                    <a:pt x="7811" y="28956"/>
                  </a:lnTo>
                  <a:lnTo>
                    <a:pt x="7811" y="28956"/>
                  </a:lnTo>
                  <a:lnTo>
                    <a:pt x="7144" y="30194"/>
                  </a:lnTo>
                  <a:lnTo>
                    <a:pt x="7144" y="30194"/>
                  </a:lnTo>
                  <a:lnTo>
                    <a:pt x="6477" y="31432"/>
                  </a:lnTo>
                  <a:lnTo>
                    <a:pt x="6477" y="31432"/>
                  </a:lnTo>
                  <a:lnTo>
                    <a:pt x="5810" y="32671"/>
                  </a:lnTo>
                  <a:lnTo>
                    <a:pt x="5810" y="32671"/>
                  </a:lnTo>
                  <a:lnTo>
                    <a:pt x="5239" y="33909"/>
                  </a:lnTo>
                  <a:lnTo>
                    <a:pt x="5239" y="33909"/>
                  </a:lnTo>
                  <a:cubicBezTo>
                    <a:pt x="5048" y="34290"/>
                    <a:pt x="4858" y="34766"/>
                    <a:pt x="4667" y="35147"/>
                  </a:cubicBezTo>
                  <a:lnTo>
                    <a:pt x="4667" y="35147"/>
                  </a:lnTo>
                  <a:lnTo>
                    <a:pt x="4096" y="36481"/>
                  </a:lnTo>
                  <a:lnTo>
                    <a:pt x="4096" y="36481"/>
                  </a:lnTo>
                  <a:lnTo>
                    <a:pt x="3620" y="37814"/>
                  </a:lnTo>
                  <a:lnTo>
                    <a:pt x="3620" y="37814"/>
                  </a:lnTo>
                  <a:lnTo>
                    <a:pt x="3143" y="39148"/>
                  </a:lnTo>
                  <a:lnTo>
                    <a:pt x="3143" y="39148"/>
                  </a:lnTo>
                  <a:lnTo>
                    <a:pt x="2667" y="40481"/>
                  </a:lnTo>
                  <a:lnTo>
                    <a:pt x="2667" y="40481"/>
                  </a:lnTo>
                  <a:lnTo>
                    <a:pt x="2286" y="41815"/>
                  </a:lnTo>
                  <a:lnTo>
                    <a:pt x="2286" y="41815"/>
                  </a:lnTo>
                  <a:lnTo>
                    <a:pt x="1905" y="43148"/>
                  </a:lnTo>
                  <a:lnTo>
                    <a:pt x="1905" y="43148"/>
                  </a:lnTo>
                  <a:lnTo>
                    <a:pt x="1524" y="44482"/>
                  </a:lnTo>
                  <a:lnTo>
                    <a:pt x="1524" y="44482"/>
                  </a:lnTo>
                  <a:lnTo>
                    <a:pt x="1238" y="45910"/>
                  </a:lnTo>
                  <a:lnTo>
                    <a:pt x="1238" y="45910"/>
                  </a:lnTo>
                  <a:cubicBezTo>
                    <a:pt x="1143" y="46387"/>
                    <a:pt x="1048" y="46863"/>
                    <a:pt x="953" y="47339"/>
                  </a:cubicBezTo>
                  <a:lnTo>
                    <a:pt x="953" y="47339"/>
                  </a:lnTo>
                  <a:lnTo>
                    <a:pt x="667" y="48768"/>
                  </a:lnTo>
                  <a:lnTo>
                    <a:pt x="667" y="48768"/>
                  </a:lnTo>
                  <a:lnTo>
                    <a:pt x="476" y="50197"/>
                  </a:lnTo>
                  <a:lnTo>
                    <a:pt x="476" y="50197"/>
                  </a:lnTo>
                  <a:lnTo>
                    <a:pt x="286" y="51625"/>
                  </a:lnTo>
                  <a:lnTo>
                    <a:pt x="286" y="51625"/>
                  </a:lnTo>
                  <a:lnTo>
                    <a:pt x="190" y="53054"/>
                  </a:lnTo>
                  <a:lnTo>
                    <a:pt x="190" y="53054"/>
                  </a:lnTo>
                  <a:lnTo>
                    <a:pt x="95" y="54483"/>
                  </a:lnTo>
                  <a:lnTo>
                    <a:pt x="95" y="54483"/>
                  </a:lnTo>
                  <a:lnTo>
                    <a:pt x="95" y="54959"/>
                  </a:lnTo>
                  <a:cubicBezTo>
                    <a:pt x="95" y="55626"/>
                    <a:pt x="95" y="56197"/>
                    <a:pt x="0" y="56864"/>
                  </a:cubicBezTo>
                  <a:lnTo>
                    <a:pt x="0" y="57340"/>
                  </a:lnTo>
                  <a:lnTo>
                    <a:pt x="0" y="57340"/>
                  </a:lnTo>
                  <a:lnTo>
                    <a:pt x="0" y="77343"/>
                  </a:lnTo>
                  <a:lnTo>
                    <a:pt x="0" y="359855"/>
                  </a:lnTo>
                  <a:cubicBezTo>
                    <a:pt x="0" y="391858"/>
                    <a:pt x="25908" y="417767"/>
                    <a:pt x="57626" y="417767"/>
                  </a:cubicBezTo>
                  <a:lnTo>
                    <a:pt x="57626" y="417767"/>
                  </a:lnTo>
                  <a:close/>
                  <a:moveTo>
                    <a:pt x="57626" y="0"/>
                  </a:moveTo>
                  <a:lnTo>
                    <a:pt x="57626" y="0"/>
                  </a:lnTo>
                  <a:lnTo>
                    <a:pt x="57626"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2" name="Freeform: Shape 71">
              <a:extLst>
                <a:ext uri="{FF2B5EF4-FFF2-40B4-BE49-F238E27FC236}">
                  <a16:creationId xmlns:a16="http://schemas.microsoft.com/office/drawing/2014/main" id="{8A3E5852-F6AA-45E3-A2C0-3E71F79A6554}"/>
                </a:ext>
              </a:extLst>
            </p:cNvPr>
            <p:cNvSpPr/>
            <p:nvPr/>
          </p:nvSpPr>
          <p:spPr>
            <a:xfrm>
              <a:off x="75454" y="4553410"/>
              <a:ext cx="628078" cy="867822"/>
            </a:xfrm>
            <a:custGeom>
              <a:avLst/>
              <a:gdLst>
                <a:gd name="connsiteX0" fmla="*/ 550069 w 628078"/>
                <a:gd name="connsiteY0" fmla="*/ 300609 h 867822"/>
                <a:gd name="connsiteX1" fmla="*/ 570452 w 628078"/>
                <a:gd name="connsiteY1" fmla="*/ 300609 h 867822"/>
                <a:gd name="connsiteX2" fmla="*/ 628079 w 628078"/>
                <a:gd name="connsiteY2" fmla="*/ 242983 h 867822"/>
                <a:gd name="connsiteX3" fmla="*/ 628079 w 628078"/>
                <a:gd name="connsiteY3" fmla="*/ 57626 h 867822"/>
                <a:gd name="connsiteX4" fmla="*/ 570452 w 628078"/>
                <a:gd name="connsiteY4" fmla="*/ 0 h 867822"/>
                <a:gd name="connsiteX5" fmla="*/ 216599 w 628078"/>
                <a:gd name="connsiteY5" fmla="*/ 0 h 867822"/>
                <a:gd name="connsiteX6" fmla="*/ 158972 w 628078"/>
                <a:gd name="connsiteY6" fmla="*/ 857 h 867822"/>
                <a:gd name="connsiteX7" fmla="*/ 158972 w 628078"/>
                <a:gd name="connsiteY7" fmla="*/ 212884 h 867822"/>
                <a:gd name="connsiteX8" fmla="*/ 78010 w 628078"/>
                <a:gd name="connsiteY8" fmla="*/ 293846 h 867822"/>
                <a:gd name="connsiteX9" fmla="*/ 57626 w 628078"/>
                <a:gd name="connsiteY9" fmla="*/ 293846 h 867822"/>
                <a:gd name="connsiteX10" fmla="*/ 0 w 628078"/>
                <a:gd name="connsiteY10" fmla="*/ 352901 h 867822"/>
                <a:gd name="connsiteX11" fmla="*/ 0 w 628078"/>
                <a:gd name="connsiteY11" fmla="*/ 464153 h 867822"/>
                <a:gd name="connsiteX12" fmla="*/ 0 w 628078"/>
                <a:gd name="connsiteY12" fmla="*/ 520351 h 867822"/>
                <a:gd name="connsiteX13" fmla="*/ 0 w 628078"/>
                <a:gd name="connsiteY13" fmla="*/ 810197 h 867822"/>
                <a:gd name="connsiteX14" fmla="*/ 57626 w 628078"/>
                <a:gd name="connsiteY14" fmla="*/ 867823 h 867822"/>
                <a:gd name="connsiteX15" fmla="*/ 252413 w 628078"/>
                <a:gd name="connsiteY15" fmla="*/ 867823 h 867822"/>
                <a:gd name="connsiteX16" fmla="*/ 310039 w 628078"/>
                <a:gd name="connsiteY16" fmla="*/ 866965 h 867822"/>
                <a:gd name="connsiteX17" fmla="*/ 310039 w 628078"/>
                <a:gd name="connsiteY17" fmla="*/ 660559 h 867822"/>
                <a:gd name="connsiteX18" fmla="*/ 391001 w 628078"/>
                <a:gd name="connsiteY18" fmla="*/ 579596 h 867822"/>
                <a:gd name="connsiteX19" fmla="*/ 411385 w 628078"/>
                <a:gd name="connsiteY19" fmla="*/ 579596 h 867822"/>
                <a:gd name="connsiteX20" fmla="*/ 469011 w 628078"/>
                <a:gd name="connsiteY20" fmla="*/ 520541 h 867822"/>
                <a:gd name="connsiteX21" fmla="*/ 469011 w 628078"/>
                <a:gd name="connsiteY21" fmla="*/ 381667 h 867822"/>
                <a:gd name="connsiteX22" fmla="*/ 550069 w 628078"/>
                <a:gd name="connsiteY22" fmla="*/ 300609 h 867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8078" h="867822">
                  <a:moveTo>
                    <a:pt x="550069" y="300609"/>
                  </a:moveTo>
                  <a:lnTo>
                    <a:pt x="570452" y="300609"/>
                  </a:lnTo>
                  <a:cubicBezTo>
                    <a:pt x="602171" y="300609"/>
                    <a:pt x="628079" y="274701"/>
                    <a:pt x="628079" y="242983"/>
                  </a:cubicBezTo>
                  <a:lnTo>
                    <a:pt x="628079" y="57626"/>
                  </a:lnTo>
                  <a:cubicBezTo>
                    <a:pt x="628079" y="25908"/>
                    <a:pt x="602171" y="0"/>
                    <a:pt x="570452" y="0"/>
                  </a:cubicBezTo>
                  <a:lnTo>
                    <a:pt x="216599" y="0"/>
                  </a:lnTo>
                  <a:lnTo>
                    <a:pt x="158972" y="857"/>
                  </a:lnTo>
                  <a:lnTo>
                    <a:pt x="158972" y="212884"/>
                  </a:lnTo>
                  <a:cubicBezTo>
                    <a:pt x="158972" y="257461"/>
                    <a:pt x="122587" y="293846"/>
                    <a:pt x="78010" y="293846"/>
                  </a:cubicBezTo>
                  <a:lnTo>
                    <a:pt x="57626" y="293846"/>
                  </a:lnTo>
                  <a:cubicBezTo>
                    <a:pt x="25908" y="293846"/>
                    <a:pt x="0" y="320421"/>
                    <a:pt x="0" y="352901"/>
                  </a:cubicBezTo>
                  <a:lnTo>
                    <a:pt x="0" y="464153"/>
                  </a:lnTo>
                  <a:lnTo>
                    <a:pt x="0" y="520351"/>
                  </a:lnTo>
                  <a:lnTo>
                    <a:pt x="0" y="810197"/>
                  </a:lnTo>
                  <a:cubicBezTo>
                    <a:pt x="0" y="841915"/>
                    <a:pt x="25908" y="867823"/>
                    <a:pt x="57626" y="867823"/>
                  </a:cubicBezTo>
                  <a:lnTo>
                    <a:pt x="252413" y="867823"/>
                  </a:lnTo>
                  <a:lnTo>
                    <a:pt x="310039" y="866965"/>
                  </a:lnTo>
                  <a:lnTo>
                    <a:pt x="310039" y="660559"/>
                  </a:lnTo>
                  <a:cubicBezTo>
                    <a:pt x="310039" y="615982"/>
                    <a:pt x="346424" y="579596"/>
                    <a:pt x="391001" y="579596"/>
                  </a:cubicBezTo>
                  <a:lnTo>
                    <a:pt x="411385" y="579596"/>
                  </a:lnTo>
                  <a:cubicBezTo>
                    <a:pt x="443103" y="579596"/>
                    <a:pt x="469011" y="553022"/>
                    <a:pt x="469011" y="520541"/>
                  </a:cubicBezTo>
                  <a:lnTo>
                    <a:pt x="469011" y="381667"/>
                  </a:lnTo>
                  <a:cubicBezTo>
                    <a:pt x="469011" y="336995"/>
                    <a:pt x="505397" y="300609"/>
                    <a:pt x="550069" y="300609"/>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3" name="Freeform: Shape 72">
              <a:extLst>
                <a:ext uri="{FF2B5EF4-FFF2-40B4-BE49-F238E27FC236}">
                  <a16:creationId xmlns:a16="http://schemas.microsoft.com/office/drawing/2014/main" id="{AF4DA893-5D5A-4489-A2A8-083227624CFF}"/>
                </a:ext>
              </a:extLst>
            </p:cNvPr>
            <p:cNvSpPr/>
            <p:nvPr/>
          </p:nvSpPr>
          <p:spPr>
            <a:xfrm>
              <a:off x="234712" y="4126976"/>
              <a:ext cx="1892046" cy="1432274"/>
            </a:xfrm>
            <a:custGeom>
              <a:avLst/>
              <a:gdLst>
                <a:gd name="connsiteX0" fmla="*/ 388906 w 1892046"/>
                <a:gd name="connsiteY0" fmla="*/ 1432274 h 1432274"/>
                <a:gd name="connsiteX1" fmla="*/ 542068 w 1892046"/>
                <a:gd name="connsiteY1" fmla="*/ 1432274 h 1432274"/>
                <a:gd name="connsiteX2" fmla="*/ 624364 w 1892046"/>
                <a:gd name="connsiteY2" fmla="*/ 1362266 h 1432274"/>
                <a:gd name="connsiteX3" fmla="*/ 704279 w 1892046"/>
                <a:gd name="connsiteY3" fmla="*/ 1294352 h 1432274"/>
                <a:gd name="connsiteX4" fmla="*/ 1017461 w 1892046"/>
                <a:gd name="connsiteY4" fmla="*/ 1294352 h 1432274"/>
                <a:gd name="connsiteX5" fmla="*/ 1100042 w 1892046"/>
                <a:gd name="connsiteY5" fmla="*/ 1222724 h 1432274"/>
                <a:gd name="connsiteX6" fmla="*/ 1177576 w 1892046"/>
                <a:gd name="connsiteY6" fmla="*/ 1153287 h 1432274"/>
                <a:gd name="connsiteX7" fmla="*/ 1258253 w 1892046"/>
                <a:gd name="connsiteY7" fmla="*/ 1069943 h 1432274"/>
                <a:gd name="connsiteX8" fmla="*/ 1258253 w 1892046"/>
                <a:gd name="connsiteY8" fmla="*/ 796194 h 1432274"/>
                <a:gd name="connsiteX9" fmla="*/ 1337405 w 1892046"/>
                <a:gd name="connsiteY9" fmla="*/ 715232 h 1432274"/>
                <a:gd name="connsiteX10" fmla="*/ 1417701 w 1892046"/>
                <a:gd name="connsiteY10" fmla="*/ 645605 h 1432274"/>
                <a:gd name="connsiteX11" fmla="*/ 1495235 w 1892046"/>
                <a:gd name="connsiteY11" fmla="*/ 578072 h 1432274"/>
                <a:gd name="connsiteX12" fmla="*/ 1576292 w 1892046"/>
                <a:gd name="connsiteY12" fmla="*/ 495681 h 1432274"/>
                <a:gd name="connsiteX13" fmla="*/ 1657255 w 1892046"/>
                <a:gd name="connsiteY13" fmla="*/ 415671 h 1432274"/>
                <a:gd name="connsiteX14" fmla="*/ 1833658 w 1892046"/>
                <a:gd name="connsiteY14" fmla="*/ 415671 h 1432274"/>
                <a:gd name="connsiteX15" fmla="*/ 1892046 w 1892046"/>
                <a:gd name="connsiteY15" fmla="*/ 363188 h 1432274"/>
                <a:gd name="connsiteX16" fmla="*/ 1891951 w 1892046"/>
                <a:gd name="connsiteY16" fmla="*/ 273177 h 1432274"/>
                <a:gd name="connsiteX17" fmla="*/ 1630299 w 1892046"/>
                <a:gd name="connsiteY17" fmla="*/ 273844 h 1432274"/>
                <a:gd name="connsiteX18" fmla="*/ 1572673 w 1892046"/>
                <a:gd name="connsiteY18" fmla="*/ 216217 h 1432274"/>
                <a:gd name="connsiteX19" fmla="*/ 1572673 w 1892046"/>
                <a:gd name="connsiteY19" fmla="*/ 215551 h 1432274"/>
                <a:gd name="connsiteX20" fmla="*/ 1572387 w 1892046"/>
                <a:gd name="connsiteY20" fmla="*/ 215551 h 1432274"/>
                <a:gd name="connsiteX21" fmla="*/ 1572387 w 1892046"/>
                <a:gd name="connsiteY21" fmla="*/ 194691 h 1432274"/>
                <a:gd name="connsiteX22" fmla="*/ 1514761 w 1892046"/>
                <a:gd name="connsiteY22" fmla="*/ 137065 h 1432274"/>
                <a:gd name="connsiteX23" fmla="*/ 1028795 w 1892046"/>
                <a:gd name="connsiteY23" fmla="*/ 137065 h 1432274"/>
                <a:gd name="connsiteX24" fmla="*/ 1028986 w 1892046"/>
                <a:gd name="connsiteY24" fmla="*/ 137065 h 1432274"/>
                <a:gd name="connsiteX25" fmla="*/ 852869 w 1892046"/>
                <a:gd name="connsiteY25" fmla="*/ 137065 h 1432274"/>
                <a:gd name="connsiteX26" fmla="*/ 771906 w 1892046"/>
                <a:gd name="connsiteY26" fmla="*/ 56959 h 1432274"/>
                <a:gd name="connsiteX27" fmla="*/ 714280 w 1892046"/>
                <a:gd name="connsiteY27" fmla="*/ 0 h 1432274"/>
                <a:gd name="connsiteX28" fmla="*/ 57626 w 1892046"/>
                <a:gd name="connsiteY28" fmla="*/ 0 h 1432274"/>
                <a:gd name="connsiteX29" fmla="*/ 0 w 1892046"/>
                <a:gd name="connsiteY29" fmla="*/ 57626 h 1432274"/>
                <a:gd name="connsiteX30" fmla="*/ 0 w 1892046"/>
                <a:gd name="connsiteY30" fmla="*/ 288798 h 1432274"/>
                <a:gd name="connsiteX31" fmla="*/ 95 w 1892046"/>
                <a:gd name="connsiteY31" fmla="*/ 291655 h 1432274"/>
                <a:gd name="connsiteX32" fmla="*/ 95 w 1892046"/>
                <a:gd name="connsiteY32" fmla="*/ 299656 h 1432274"/>
                <a:gd name="connsiteX33" fmla="*/ 0 w 1892046"/>
                <a:gd name="connsiteY33" fmla="*/ 303466 h 1432274"/>
                <a:gd name="connsiteX34" fmla="*/ 0 w 1892046"/>
                <a:gd name="connsiteY34" fmla="*/ 427387 h 1432274"/>
                <a:gd name="connsiteX35" fmla="*/ 57341 w 1892046"/>
                <a:gd name="connsiteY35" fmla="*/ 426530 h 1432274"/>
                <a:gd name="connsiteX36" fmla="*/ 411099 w 1892046"/>
                <a:gd name="connsiteY36" fmla="*/ 426530 h 1432274"/>
                <a:gd name="connsiteX37" fmla="*/ 468725 w 1892046"/>
                <a:gd name="connsiteY37" fmla="*/ 484156 h 1432274"/>
                <a:gd name="connsiteX38" fmla="*/ 468725 w 1892046"/>
                <a:gd name="connsiteY38" fmla="*/ 669512 h 1432274"/>
                <a:gd name="connsiteX39" fmla="*/ 411099 w 1892046"/>
                <a:gd name="connsiteY39" fmla="*/ 727138 h 1432274"/>
                <a:gd name="connsiteX40" fmla="*/ 390716 w 1892046"/>
                <a:gd name="connsiteY40" fmla="*/ 727138 h 1432274"/>
                <a:gd name="connsiteX41" fmla="*/ 309753 w 1892046"/>
                <a:gd name="connsiteY41" fmla="*/ 808101 h 1432274"/>
                <a:gd name="connsiteX42" fmla="*/ 309753 w 1892046"/>
                <a:gd name="connsiteY42" fmla="*/ 946975 h 1432274"/>
                <a:gd name="connsiteX43" fmla="*/ 252127 w 1892046"/>
                <a:gd name="connsiteY43" fmla="*/ 1006030 h 1432274"/>
                <a:gd name="connsiteX44" fmla="*/ 231743 w 1892046"/>
                <a:gd name="connsiteY44" fmla="*/ 1006030 h 1432274"/>
                <a:gd name="connsiteX45" fmla="*/ 150781 w 1892046"/>
                <a:gd name="connsiteY45" fmla="*/ 1086993 h 1432274"/>
                <a:gd name="connsiteX46" fmla="*/ 150781 w 1892046"/>
                <a:gd name="connsiteY46" fmla="*/ 1293495 h 1432274"/>
                <a:gd name="connsiteX47" fmla="*/ 107347 w 1892046"/>
                <a:gd name="connsiteY47" fmla="*/ 1294162 h 1432274"/>
                <a:gd name="connsiteX48" fmla="*/ 113348 w 1892046"/>
                <a:gd name="connsiteY48" fmla="*/ 1294352 h 1432274"/>
                <a:gd name="connsiteX49" fmla="*/ 226600 w 1892046"/>
                <a:gd name="connsiteY49" fmla="*/ 1294352 h 1432274"/>
                <a:gd name="connsiteX50" fmla="*/ 306515 w 1892046"/>
                <a:gd name="connsiteY50" fmla="*/ 1362266 h 1432274"/>
                <a:gd name="connsiteX51" fmla="*/ 388906 w 1892046"/>
                <a:gd name="connsiteY51" fmla="*/ 1432274 h 143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892046" h="1432274">
                  <a:moveTo>
                    <a:pt x="388906" y="1432274"/>
                  </a:moveTo>
                  <a:lnTo>
                    <a:pt x="542068" y="1432274"/>
                  </a:lnTo>
                  <a:cubicBezTo>
                    <a:pt x="583406" y="1432274"/>
                    <a:pt x="617982" y="1401794"/>
                    <a:pt x="624364" y="1362266"/>
                  </a:cubicBezTo>
                  <a:cubicBezTo>
                    <a:pt x="630841" y="1322737"/>
                    <a:pt x="664274" y="1294352"/>
                    <a:pt x="704279" y="1294352"/>
                  </a:cubicBezTo>
                  <a:lnTo>
                    <a:pt x="1017461" y="1294352"/>
                  </a:lnTo>
                  <a:cubicBezTo>
                    <a:pt x="1059371" y="1294352"/>
                    <a:pt x="1094232" y="1263110"/>
                    <a:pt x="1100042" y="1222724"/>
                  </a:cubicBezTo>
                  <a:cubicBezTo>
                    <a:pt x="1105662" y="1183481"/>
                    <a:pt x="1137952" y="1154526"/>
                    <a:pt x="1177576" y="1153287"/>
                  </a:cubicBezTo>
                  <a:cubicBezTo>
                    <a:pt x="1222248" y="1151858"/>
                    <a:pt x="1258253" y="1114901"/>
                    <a:pt x="1258253" y="1069943"/>
                  </a:cubicBezTo>
                  <a:lnTo>
                    <a:pt x="1258253" y="796194"/>
                  </a:lnTo>
                  <a:cubicBezTo>
                    <a:pt x="1258253" y="752284"/>
                    <a:pt x="1293400" y="716280"/>
                    <a:pt x="1337405" y="715232"/>
                  </a:cubicBezTo>
                  <a:cubicBezTo>
                    <a:pt x="1377696" y="714280"/>
                    <a:pt x="1411224" y="684371"/>
                    <a:pt x="1417701" y="645605"/>
                  </a:cubicBezTo>
                  <a:cubicBezTo>
                    <a:pt x="1424178" y="607123"/>
                    <a:pt x="1456182" y="579215"/>
                    <a:pt x="1495235" y="578072"/>
                  </a:cubicBezTo>
                  <a:cubicBezTo>
                    <a:pt x="1539716" y="576834"/>
                    <a:pt x="1575721" y="540353"/>
                    <a:pt x="1576292" y="495681"/>
                  </a:cubicBezTo>
                  <a:cubicBezTo>
                    <a:pt x="1576864" y="451390"/>
                    <a:pt x="1613059" y="415671"/>
                    <a:pt x="1657255" y="415671"/>
                  </a:cubicBezTo>
                  <a:lnTo>
                    <a:pt x="1833658" y="415671"/>
                  </a:lnTo>
                  <a:cubicBezTo>
                    <a:pt x="1865376" y="415671"/>
                    <a:pt x="1892141" y="395002"/>
                    <a:pt x="1892046" y="363188"/>
                  </a:cubicBezTo>
                  <a:lnTo>
                    <a:pt x="1891951" y="273177"/>
                  </a:lnTo>
                  <a:cubicBezTo>
                    <a:pt x="1804130" y="273177"/>
                    <a:pt x="1718215" y="273844"/>
                    <a:pt x="1630299" y="273844"/>
                  </a:cubicBezTo>
                  <a:cubicBezTo>
                    <a:pt x="1598581" y="273844"/>
                    <a:pt x="1572673" y="247936"/>
                    <a:pt x="1572673" y="216217"/>
                  </a:cubicBezTo>
                  <a:lnTo>
                    <a:pt x="1572673" y="215551"/>
                  </a:lnTo>
                  <a:lnTo>
                    <a:pt x="1572387" y="215551"/>
                  </a:lnTo>
                  <a:lnTo>
                    <a:pt x="1572387" y="194691"/>
                  </a:lnTo>
                  <a:cubicBezTo>
                    <a:pt x="1572387" y="162973"/>
                    <a:pt x="1546479" y="137065"/>
                    <a:pt x="1514761" y="137065"/>
                  </a:cubicBezTo>
                  <a:lnTo>
                    <a:pt x="1028795" y="137065"/>
                  </a:lnTo>
                  <a:lnTo>
                    <a:pt x="1028986" y="137065"/>
                  </a:lnTo>
                  <a:lnTo>
                    <a:pt x="852869" y="137065"/>
                  </a:lnTo>
                  <a:cubicBezTo>
                    <a:pt x="808577" y="137065"/>
                    <a:pt x="772382" y="101251"/>
                    <a:pt x="771906" y="56959"/>
                  </a:cubicBezTo>
                  <a:cubicBezTo>
                    <a:pt x="771525" y="25622"/>
                    <a:pt x="745712" y="0"/>
                    <a:pt x="714280" y="0"/>
                  </a:cubicBezTo>
                  <a:lnTo>
                    <a:pt x="57626" y="0"/>
                  </a:lnTo>
                  <a:cubicBezTo>
                    <a:pt x="25908" y="0"/>
                    <a:pt x="0" y="25908"/>
                    <a:pt x="0" y="57626"/>
                  </a:cubicBezTo>
                  <a:lnTo>
                    <a:pt x="0" y="288798"/>
                  </a:lnTo>
                  <a:cubicBezTo>
                    <a:pt x="0" y="289750"/>
                    <a:pt x="0" y="290703"/>
                    <a:pt x="95" y="291655"/>
                  </a:cubicBezTo>
                  <a:cubicBezTo>
                    <a:pt x="286" y="294418"/>
                    <a:pt x="286" y="296799"/>
                    <a:pt x="95" y="299656"/>
                  </a:cubicBezTo>
                  <a:cubicBezTo>
                    <a:pt x="0" y="300895"/>
                    <a:pt x="0" y="302228"/>
                    <a:pt x="0" y="303466"/>
                  </a:cubicBezTo>
                  <a:lnTo>
                    <a:pt x="0" y="427387"/>
                  </a:lnTo>
                  <a:lnTo>
                    <a:pt x="57341" y="426530"/>
                  </a:lnTo>
                  <a:lnTo>
                    <a:pt x="411099" y="426530"/>
                  </a:lnTo>
                  <a:cubicBezTo>
                    <a:pt x="442817" y="426530"/>
                    <a:pt x="468725" y="452438"/>
                    <a:pt x="468725" y="484156"/>
                  </a:cubicBezTo>
                  <a:lnTo>
                    <a:pt x="468725" y="669512"/>
                  </a:lnTo>
                  <a:cubicBezTo>
                    <a:pt x="468725" y="701230"/>
                    <a:pt x="442817" y="727138"/>
                    <a:pt x="411099" y="727138"/>
                  </a:cubicBezTo>
                  <a:lnTo>
                    <a:pt x="390716" y="727138"/>
                  </a:lnTo>
                  <a:cubicBezTo>
                    <a:pt x="346139" y="727138"/>
                    <a:pt x="309753" y="763524"/>
                    <a:pt x="309753" y="808101"/>
                  </a:cubicBezTo>
                  <a:lnTo>
                    <a:pt x="309753" y="946975"/>
                  </a:lnTo>
                  <a:cubicBezTo>
                    <a:pt x="309753" y="979456"/>
                    <a:pt x="283845" y="1006030"/>
                    <a:pt x="252127" y="1006030"/>
                  </a:cubicBezTo>
                  <a:lnTo>
                    <a:pt x="231743" y="1006030"/>
                  </a:lnTo>
                  <a:cubicBezTo>
                    <a:pt x="187166" y="1006030"/>
                    <a:pt x="150781" y="1042416"/>
                    <a:pt x="150781" y="1086993"/>
                  </a:cubicBezTo>
                  <a:lnTo>
                    <a:pt x="150781" y="1293495"/>
                  </a:lnTo>
                  <a:lnTo>
                    <a:pt x="107347" y="1294162"/>
                  </a:lnTo>
                  <a:cubicBezTo>
                    <a:pt x="109347" y="1294352"/>
                    <a:pt x="111347" y="1294352"/>
                    <a:pt x="113348" y="1294352"/>
                  </a:cubicBezTo>
                  <a:lnTo>
                    <a:pt x="226600" y="1294352"/>
                  </a:lnTo>
                  <a:cubicBezTo>
                    <a:pt x="266605" y="1294352"/>
                    <a:pt x="300038" y="1322832"/>
                    <a:pt x="306515" y="1362266"/>
                  </a:cubicBezTo>
                  <a:cubicBezTo>
                    <a:pt x="312992" y="1401889"/>
                    <a:pt x="347567" y="1432274"/>
                    <a:pt x="388906" y="1432274"/>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4" name="Freeform: Shape 73">
              <a:extLst>
                <a:ext uri="{FF2B5EF4-FFF2-40B4-BE49-F238E27FC236}">
                  <a16:creationId xmlns:a16="http://schemas.microsoft.com/office/drawing/2014/main" id="{4B519E33-07A0-4069-ACAA-B67B710CD6A1}"/>
                </a:ext>
              </a:extLst>
            </p:cNvPr>
            <p:cNvSpPr/>
            <p:nvPr/>
          </p:nvSpPr>
          <p:spPr>
            <a:xfrm>
              <a:off x="3572367" y="5286168"/>
              <a:ext cx="417766" cy="299656"/>
            </a:xfrm>
            <a:custGeom>
              <a:avLst/>
              <a:gdLst>
                <a:gd name="connsiteX0" fmla="*/ 0 w 417766"/>
                <a:gd name="connsiteY0" fmla="*/ 57626 h 299656"/>
                <a:gd name="connsiteX1" fmla="*/ 0 w 417766"/>
                <a:gd name="connsiteY1" fmla="*/ 77628 h 299656"/>
                <a:gd name="connsiteX2" fmla="*/ 57626 w 417766"/>
                <a:gd name="connsiteY2" fmla="*/ 135255 h 299656"/>
                <a:gd name="connsiteX3" fmla="*/ 201549 w 417766"/>
                <a:gd name="connsiteY3" fmla="*/ 135255 h 299656"/>
                <a:gd name="connsiteX4" fmla="*/ 282512 w 417766"/>
                <a:gd name="connsiteY4" fmla="*/ 216218 h 299656"/>
                <a:gd name="connsiteX5" fmla="*/ 282512 w 417766"/>
                <a:gd name="connsiteY5" fmla="*/ 242030 h 299656"/>
                <a:gd name="connsiteX6" fmla="*/ 340138 w 417766"/>
                <a:gd name="connsiteY6" fmla="*/ 299656 h 299656"/>
                <a:gd name="connsiteX7" fmla="*/ 360140 w 417766"/>
                <a:gd name="connsiteY7" fmla="*/ 299656 h 299656"/>
                <a:gd name="connsiteX8" fmla="*/ 417767 w 417766"/>
                <a:gd name="connsiteY8" fmla="*/ 242030 h 299656"/>
                <a:gd name="connsiteX9" fmla="*/ 417767 w 417766"/>
                <a:gd name="connsiteY9" fmla="*/ 77628 h 299656"/>
                <a:gd name="connsiteX10" fmla="*/ 417767 w 417766"/>
                <a:gd name="connsiteY10" fmla="*/ 57626 h 299656"/>
                <a:gd name="connsiteX11" fmla="*/ 417767 w 417766"/>
                <a:gd name="connsiteY11" fmla="*/ 56102 h 299656"/>
                <a:gd name="connsiteX12" fmla="*/ 417767 w 417766"/>
                <a:gd name="connsiteY12" fmla="*/ 56102 h 299656"/>
                <a:gd name="connsiteX13" fmla="*/ 417671 w 417766"/>
                <a:gd name="connsiteY13" fmla="*/ 54673 h 299656"/>
                <a:gd name="connsiteX14" fmla="*/ 417671 w 417766"/>
                <a:gd name="connsiteY14" fmla="*/ 54673 h 299656"/>
                <a:gd name="connsiteX15" fmla="*/ 417576 w 417766"/>
                <a:gd name="connsiteY15" fmla="*/ 53244 h 299656"/>
                <a:gd name="connsiteX16" fmla="*/ 417576 w 417766"/>
                <a:gd name="connsiteY16" fmla="*/ 53244 h 299656"/>
                <a:gd name="connsiteX17" fmla="*/ 417481 w 417766"/>
                <a:gd name="connsiteY17" fmla="*/ 51816 h 299656"/>
                <a:gd name="connsiteX18" fmla="*/ 417481 w 417766"/>
                <a:gd name="connsiteY18" fmla="*/ 51816 h 299656"/>
                <a:gd name="connsiteX19" fmla="*/ 417290 w 417766"/>
                <a:gd name="connsiteY19" fmla="*/ 50387 h 299656"/>
                <a:gd name="connsiteX20" fmla="*/ 417290 w 417766"/>
                <a:gd name="connsiteY20" fmla="*/ 50387 h 299656"/>
                <a:gd name="connsiteX21" fmla="*/ 417100 w 417766"/>
                <a:gd name="connsiteY21" fmla="*/ 48958 h 299656"/>
                <a:gd name="connsiteX22" fmla="*/ 417100 w 417766"/>
                <a:gd name="connsiteY22" fmla="*/ 48958 h 299656"/>
                <a:gd name="connsiteX23" fmla="*/ 416909 w 417766"/>
                <a:gd name="connsiteY23" fmla="*/ 47530 h 299656"/>
                <a:gd name="connsiteX24" fmla="*/ 416909 w 417766"/>
                <a:gd name="connsiteY24" fmla="*/ 47530 h 299656"/>
                <a:gd name="connsiteX25" fmla="*/ 416623 w 417766"/>
                <a:gd name="connsiteY25" fmla="*/ 46101 h 299656"/>
                <a:gd name="connsiteX26" fmla="*/ 416623 w 417766"/>
                <a:gd name="connsiteY26" fmla="*/ 46101 h 299656"/>
                <a:gd name="connsiteX27" fmla="*/ 416338 w 417766"/>
                <a:gd name="connsiteY27" fmla="*/ 44672 h 299656"/>
                <a:gd name="connsiteX28" fmla="*/ 416338 w 417766"/>
                <a:gd name="connsiteY28" fmla="*/ 44672 h 299656"/>
                <a:gd name="connsiteX29" fmla="*/ 415957 w 417766"/>
                <a:gd name="connsiteY29" fmla="*/ 43243 h 299656"/>
                <a:gd name="connsiteX30" fmla="*/ 415957 w 417766"/>
                <a:gd name="connsiteY30" fmla="*/ 43243 h 299656"/>
                <a:gd name="connsiteX31" fmla="*/ 415576 w 417766"/>
                <a:gd name="connsiteY31" fmla="*/ 41910 h 299656"/>
                <a:gd name="connsiteX32" fmla="*/ 415576 w 417766"/>
                <a:gd name="connsiteY32" fmla="*/ 41910 h 299656"/>
                <a:gd name="connsiteX33" fmla="*/ 415195 w 417766"/>
                <a:gd name="connsiteY33" fmla="*/ 40577 h 299656"/>
                <a:gd name="connsiteX34" fmla="*/ 415195 w 417766"/>
                <a:gd name="connsiteY34" fmla="*/ 40577 h 299656"/>
                <a:gd name="connsiteX35" fmla="*/ 414719 w 417766"/>
                <a:gd name="connsiteY35" fmla="*/ 39243 h 299656"/>
                <a:gd name="connsiteX36" fmla="*/ 414719 w 417766"/>
                <a:gd name="connsiteY36" fmla="*/ 39243 h 299656"/>
                <a:gd name="connsiteX37" fmla="*/ 414242 w 417766"/>
                <a:gd name="connsiteY37" fmla="*/ 37909 h 299656"/>
                <a:gd name="connsiteX38" fmla="*/ 414242 w 417766"/>
                <a:gd name="connsiteY38" fmla="*/ 37909 h 299656"/>
                <a:gd name="connsiteX39" fmla="*/ 413766 w 417766"/>
                <a:gd name="connsiteY39" fmla="*/ 36576 h 299656"/>
                <a:gd name="connsiteX40" fmla="*/ 413766 w 417766"/>
                <a:gd name="connsiteY40" fmla="*/ 36576 h 299656"/>
                <a:gd name="connsiteX41" fmla="*/ 413195 w 417766"/>
                <a:gd name="connsiteY41" fmla="*/ 35243 h 299656"/>
                <a:gd name="connsiteX42" fmla="*/ 413195 w 417766"/>
                <a:gd name="connsiteY42" fmla="*/ 35243 h 299656"/>
                <a:gd name="connsiteX43" fmla="*/ 412623 w 417766"/>
                <a:gd name="connsiteY43" fmla="*/ 34004 h 299656"/>
                <a:gd name="connsiteX44" fmla="*/ 412623 w 417766"/>
                <a:gd name="connsiteY44" fmla="*/ 34004 h 299656"/>
                <a:gd name="connsiteX45" fmla="*/ 412052 w 417766"/>
                <a:gd name="connsiteY45" fmla="*/ 32766 h 299656"/>
                <a:gd name="connsiteX46" fmla="*/ 412052 w 417766"/>
                <a:gd name="connsiteY46" fmla="*/ 32766 h 299656"/>
                <a:gd name="connsiteX47" fmla="*/ 411385 w 417766"/>
                <a:gd name="connsiteY47" fmla="*/ 31528 h 299656"/>
                <a:gd name="connsiteX48" fmla="*/ 411385 w 417766"/>
                <a:gd name="connsiteY48" fmla="*/ 31528 h 299656"/>
                <a:gd name="connsiteX49" fmla="*/ 410718 w 417766"/>
                <a:gd name="connsiteY49" fmla="*/ 30289 h 299656"/>
                <a:gd name="connsiteX50" fmla="*/ 410718 w 417766"/>
                <a:gd name="connsiteY50" fmla="*/ 30289 h 299656"/>
                <a:gd name="connsiteX51" fmla="*/ 410051 w 417766"/>
                <a:gd name="connsiteY51" fmla="*/ 29051 h 299656"/>
                <a:gd name="connsiteX52" fmla="*/ 410051 w 417766"/>
                <a:gd name="connsiteY52" fmla="*/ 29051 h 299656"/>
                <a:gd name="connsiteX53" fmla="*/ 409385 w 417766"/>
                <a:gd name="connsiteY53" fmla="*/ 27813 h 299656"/>
                <a:gd name="connsiteX54" fmla="*/ 409385 w 417766"/>
                <a:gd name="connsiteY54" fmla="*/ 27813 h 299656"/>
                <a:gd name="connsiteX55" fmla="*/ 408622 w 417766"/>
                <a:gd name="connsiteY55" fmla="*/ 26670 h 299656"/>
                <a:gd name="connsiteX56" fmla="*/ 408622 w 417766"/>
                <a:gd name="connsiteY56" fmla="*/ 26670 h 299656"/>
                <a:gd name="connsiteX57" fmla="*/ 407861 w 417766"/>
                <a:gd name="connsiteY57" fmla="*/ 25527 h 299656"/>
                <a:gd name="connsiteX58" fmla="*/ 407861 w 417766"/>
                <a:gd name="connsiteY58" fmla="*/ 25527 h 299656"/>
                <a:gd name="connsiteX59" fmla="*/ 407098 w 417766"/>
                <a:gd name="connsiteY59" fmla="*/ 24384 h 299656"/>
                <a:gd name="connsiteX60" fmla="*/ 407098 w 417766"/>
                <a:gd name="connsiteY60" fmla="*/ 24384 h 299656"/>
                <a:gd name="connsiteX61" fmla="*/ 406241 w 417766"/>
                <a:gd name="connsiteY61" fmla="*/ 23241 h 299656"/>
                <a:gd name="connsiteX62" fmla="*/ 406241 w 417766"/>
                <a:gd name="connsiteY62" fmla="*/ 23241 h 299656"/>
                <a:gd name="connsiteX63" fmla="*/ 405384 w 417766"/>
                <a:gd name="connsiteY63" fmla="*/ 22193 h 299656"/>
                <a:gd name="connsiteX64" fmla="*/ 405384 w 417766"/>
                <a:gd name="connsiteY64" fmla="*/ 22193 h 299656"/>
                <a:gd name="connsiteX65" fmla="*/ 404527 w 417766"/>
                <a:gd name="connsiteY65" fmla="*/ 21145 h 299656"/>
                <a:gd name="connsiteX66" fmla="*/ 404527 w 417766"/>
                <a:gd name="connsiteY66" fmla="*/ 21145 h 299656"/>
                <a:gd name="connsiteX67" fmla="*/ 403670 w 417766"/>
                <a:gd name="connsiteY67" fmla="*/ 20098 h 299656"/>
                <a:gd name="connsiteX68" fmla="*/ 403670 w 417766"/>
                <a:gd name="connsiteY68" fmla="*/ 20098 h 299656"/>
                <a:gd name="connsiteX69" fmla="*/ 402717 w 417766"/>
                <a:gd name="connsiteY69" fmla="*/ 19050 h 299656"/>
                <a:gd name="connsiteX70" fmla="*/ 402717 w 417766"/>
                <a:gd name="connsiteY70" fmla="*/ 19050 h 299656"/>
                <a:gd name="connsiteX71" fmla="*/ 401764 w 417766"/>
                <a:gd name="connsiteY71" fmla="*/ 18002 h 299656"/>
                <a:gd name="connsiteX72" fmla="*/ 401764 w 417766"/>
                <a:gd name="connsiteY72" fmla="*/ 18002 h 299656"/>
                <a:gd name="connsiteX73" fmla="*/ 400812 w 417766"/>
                <a:gd name="connsiteY73" fmla="*/ 17050 h 299656"/>
                <a:gd name="connsiteX74" fmla="*/ 400812 w 417766"/>
                <a:gd name="connsiteY74" fmla="*/ 17050 h 299656"/>
                <a:gd name="connsiteX75" fmla="*/ 399860 w 417766"/>
                <a:gd name="connsiteY75" fmla="*/ 16097 h 299656"/>
                <a:gd name="connsiteX76" fmla="*/ 399860 w 417766"/>
                <a:gd name="connsiteY76" fmla="*/ 16097 h 299656"/>
                <a:gd name="connsiteX77" fmla="*/ 398812 w 417766"/>
                <a:gd name="connsiteY77" fmla="*/ 15144 h 299656"/>
                <a:gd name="connsiteX78" fmla="*/ 398812 w 417766"/>
                <a:gd name="connsiteY78" fmla="*/ 15144 h 299656"/>
                <a:gd name="connsiteX79" fmla="*/ 397764 w 417766"/>
                <a:gd name="connsiteY79" fmla="*/ 14192 h 299656"/>
                <a:gd name="connsiteX80" fmla="*/ 397764 w 417766"/>
                <a:gd name="connsiteY80" fmla="*/ 14192 h 299656"/>
                <a:gd name="connsiteX81" fmla="*/ 396716 w 417766"/>
                <a:gd name="connsiteY81" fmla="*/ 13335 h 299656"/>
                <a:gd name="connsiteX82" fmla="*/ 396716 w 417766"/>
                <a:gd name="connsiteY82" fmla="*/ 13335 h 299656"/>
                <a:gd name="connsiteX83" fmla="*/ 395669 w 417766"/>
                <a:gd name="connsiteY83" fmla="*/ 12478 h 299656"/>
                <a:gd name="connsiteX84" fmla="*/ 395669 w 417766"/>
                <a:gd name="connsiteY84" fmla="*/ 12478 h 299656"/>
                <a:gd name="connsiteX85" fmla="*/ 394621 w 417766"/>
                <a:gd name="connsiteY85" fmla="*/ 11620 h 299656"/>
                <a:gd name="connsiteX86" fmla="*/ 394621 w 417766"/>
                <a:gd name="connsiteY86" fmla="*/ 11620 h 299656"/>
                <a:gd name="connsiteX87" fmla="*/ 393478 w 417766"/>
                <a:gd name="connsiteY87" fmla="*/ 10763 h 299656"/>
                <a:gd name="connsiteX88" fmla="*/ 393478 w 417766"/>
                <a:gd name="connsiteY88" fmla="*/ 10763 h 299656"/>
                <a:gd name="connsiteX89" fmla="*/ 392335 w 417766"/>
                <a:gd name="connsiteY89" fmla="*/ 10001 h 299656"/>
                <a:gd name="connsiteX90" fmla="*/ 392335 w 417766"/>
                <a:gd name="connsiteY90" fmla="*/ 10001 h 299656"/>
                <a:gd name="connsiteX91" fmla="*/ 391192 w 417766"/>
                <a:gd name="connsiteY91" fmla="*/ 9239 h 299656"/>
                <a:gd name="connsiteX92" fmla="*/ 391192 w 417766"/>
                <a:gd name="connsiteY92" fmla="*/ 9239 h 299656"/>
                <a:gd name="connsiteX93" fmla="*/ 390049 w 417766"/>
                <a:gd name="connsiteY93" fmla="*/ 8477 h 299656"/>
                <a:gd name="connsiteX94" fmla="*/ 390049 w 417766"/>
                <a:gd name="connsiteY94" fmla="*/ 8477 h 299656"/>
                <a:gd name="connsiteX95" fmla="*/ 388811 w 417766"/>
                <a:gd name="connsiteY95" fmla="*/ 7811 h 299656"/>
                <a:gd name="connsiteX96" fmla="*/ 388811 w 417766"/>
                <a:gd name="connsiteY96" fmla="*/ 7811 h 299656"/>
                <a:gd name="connsiteX97" fmla="*/ 387572 w 417766"/>
                <a:gd name="connsiteY97" fmla="*/ 7144 h 299656"/>
                <a:gd name="connsiteX98" fmla="*/ 387572 w 417766"/>
                <a:gd name="connsiteY98" fmla="*/ 7144 h 299656"/>
                <a:gd name="connsiteX99" fmla="*/ 386334 w 417766"/>
                <a:gd name="connsiteY99" fmla="*/ 6477 h 299656"/>
                <a:gd name="connsiteX100" fmla="*/ 386334 w 417766"/>
                <a:gd name="connsiteY100" fmla="*/ 6477 h 299656"/>
                <a:gd name="connsiteX101" fmla="*/ 385096 w 417766"/>
                <a:gd name="connsiteY101" fmla="*/ 5810 h 299656"/>
                <a:gd name="connsiteX102" fmla="*/ 385096 w 417766"/>
                <a:gd name="connsiteY102" fmla="*/ 5810 h 299656"/>
                <a:gd name="connsiteX103" fmla="*/ 383858 w 417766"/>
                <a:gd name="connsiteY103" fmla="*/ 5239 h 299656"/>
                <a:gd name="connsiteX104" fmla="*/ 383858 w 417766"/>
                <a:gd name="connsiteY104" fmla="*/ 5239 h 299656"/>
                <a:gd name="connsiteX105" fmla="*/ 382619 w 417766"/>
                <a:gd name="connsiteY105" fmla="*/ 4667 h 299656"/>
                <a:gd name="connsiteX106" fmla="*/ 382619 w 417766"/>
                <a:gd name="connsiteY106" fmla="*/ 4667 h 299656"/>
                <a:gd name="connsiteX107" fmla="*/ 381286 w 417766"/>
                <a:gd name="connsiteY107" fmla="*/ 4096 h 299656"/>
                <a:gd name="connsiteX108" fmla="*/ 381286 w 417766"/>
                <a:gd name="connsiteY108" fmla="*/ 4096 h 299656"/>
                <a:gd name="connsiteX109" fmla="*/ 379952 w 417766"/>
                <a:gd name="connsiteY109" fmla="*/ 3620 h 299656"/>
                <a:gd name="connsiteX110" fmla="*/ 379952 w 417766"/>
                <a:gd name="connsiteY110" fmla="*/ 3620 h 299656"/>
                <a:gd name="connsiteX111" fmla="*/ 378619 w 417766"/>
                <a:gd name="connsiteY111" fmla="*/ 3143 h 299656"/>
                <a:gd name="connsiteX112" fmla="*/ 378619 w 417766"/>
                <a:gd name="connsiteY112" fmla="*/ 3143 h 299656"/>
                <a:gd name="connsiteX113" fmla="*/ 377285 w 417766"/>
                <a:gd name="connsiteY113" fmla="*/ 2667 h 299656"/>
                <a:gd name="connsiteX114" fmla="*/ 377285 w 417766"/>
                <a:gd name="connsiteY114" fmla="*/ 2667 h 299656"/>
                <a:gd name="connsiteX115" fmla="*/ 375952 w 417766"/>
                <a:gd name="connsiteY115" fmla="*/ 2286 h 299656"/>
                <a:gd name="connsiteX116" fmla="*/ 375952 w 417766"/>
                <a:gd name="connsiteY116" fmla="*/ 2286 h 299656"/>
                <a:gd name="connsiteX117" fmla="*/ 374618 w 417766"/>
                <a:gd name="connsiteY117" fmla="*/ 1905 h 299656"/>
                <a:gd name="connsiteX118" fmla="*/ 374618 w 417766"/>
                <a:gd name="connsiteY118" fmla="*/ 1905 h 299656"/>
                <a:gd name="connsiteX119" fmla="*/ 373285 w 417766"/>
                <a:gd name="connsiteY119" fmla="*/ 1524 h 299656"/>
                <a:gd name="connsiteX120" fmla="*/ 373285 w 417766"/>
                <a:gd name="connsiteY120" fmla="*/ 1524 h 299656"/>
                <a:gd name="connsiteX121" fmla="*/ 371856 w 417766"/>
                <a:gd name="connsiteY121" fmla="*/ 1238 h 299656"/>
                <a:gd name="connsiteX122" fmla="*/ 371856 w 417766"/>
                <a:gd name="connsiteY122" fmla="*/ 1238 h 299656"/>
                <a:gd name="connsiteX123" fmla="*/ 370427 w 417766"/>
                <a:gd name="connsiteY123" fmla="*/ 952 h 299656"/>
                <a:gd name="connsiteX124" fmla="*/ 370427 w 417766"/>
                <a:gd name="connsiteY124" fmla="*/ 952 h 299656"/>
                <a:gd name="connsiteX125" fmla="*/ 368998 w 417766"/>
                <a:gd name="connsiteY125" fmla="*/ 667 h 299656"/>
                <a:gd name="connsiteX126" fmla="*/ 368998 w 417766"/>
                <a:gd name="connsiteY126" fmla="*/ 667 h 299656"/>
                <a:gd name="connsiteX127" fmla="*/ 367570 w 417766"/>
                <a:gd name="connsiteY127" fmla="*/ 476 h 299656"/>
                <a:gd name="connsiteX128" fmla="*/ 367570 w 417766"/>
                <a:gd name="connsiteY128" fmla="*/ 476 h 299656"/>
                <a:gd name="connsiteX129" fmla="*/ 366141 w 417766"/>
                <a:gd name="connsiteY129" fmla="*/ 285 h 299656"/>
                <a:gd name="connsiteX130" fmla="*/ 366141 w 417766"/>
                <a:gd name="connsiteY130" fmla="*/ 285 h 299656"/>
                <a:gd name="connsiteX131" fmla="*/ 364712 w 417766"/>
                <a:gd name="connsiteY131" fmla="*/ 190 h 299656"/>
                <a:gd name="connsiteX132" fmla="*/ 364712 w 417766"/>
                <a:gd name="connsiteY132" fmla="*/ 190 h 299656"/>
                <a:gd name="connsiteX133" fmla="*/ 363284 w 417766"/>
                <a:gd name="connsiteY133" fmla="*/ 95 h 299656"/>
                <a:gd name="connsiteX134" fmla="*/ 363284 w 417766"/>
                <a:gd name="connsiteY134" fmla="*/ 95 h 299656"/>
                <a:gd name="connsiteX135" fmla="*/ 362807 w 417766"/>
                <a:gd name="connsiteY135" fmla="*/ 95 h 299656"/>
                <a:gd name="connsiteX136" fmla="*/ 360902 w 417766"/>
                <a:gd name="connsiteY136" fmla="*/ 0 h 299656"/>
                <a:gd name="connsiteX137" fmla="*/ 360426 w 417766"/>
                <a:gd name="connsiteY137" fmla="*/ 0 h 299656"/>
                <a:gd name="connsiteX138" fmla="*/ 360426 w 417766"/>
                <a:gd name="connsiteY138" fmla="*/ 0 h 299656"/>
                <a:gd name="connsiteX139" fmla="*/ 340423 w 417766"/>
                <a:gd name="connsiteY139" fmla="*/ 0 h 299656"/>
                <a:gd name="connsiteX140" fmla="*/ 57912 w 417766"/>
                <a:gd name="connsiteY140" fmla="*/ 0 h 299656"/>
                <a:gd name="connsiteX141" fmla="*/ 0 w 417766"/>
                <a:gd name="connsiteY141" fmla="*/ 57626 h 299656"/>
                <a:gd name="connsiteX142" fmla="*/ 0 w 417766"/>
                <a:gd name="connsiteY142" fmla="*/ 57626 h 299656"/>
                <a:gd name="connsiteX143" fmla="*/ 417767 w 417766"/>
                <a:gd name="connsiteY143" fmla="*/ 57626 h 299656"/>
                <a:gd name="connsiteX144" fmla="*/ 417767 w 417766"/>
                <a:gd name="connsiteY144" fmla="*/ 57626 h 299656"/>
                <a:gd name="connsiteX145" fmla="*/ 417767 w 417766"/>
                <a:gd name="connsiteY145" fmla="*/ 57626 h 29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417766" h="299656">
                  <a:moveTo>
                    <a:pt x="0" y="57626"/>
                  </a:moveTo>
                  <a:lnTo>
                    <a:pt x="0" y="77628"/>
                  </a:lnTo>
                  <a:cubicBezTo>
                    <a:pt x="0" y="109347"/>
                    <a:pt x="25908" y="135255"/>
                    <a:pt x="57626" y="135255"/>
                  </a:cubicBezTo>
                  <a:lnTo>
                    <a:pt x="201549" y="135255"/>
                  </a:lnTo>
                  <a:cubicBezTo>
                    <a:pt x="246126" y="135255"/>
                    <a:pt x="282512" y="171640"/>
                    <a:pt x="282512" y="216218"/>
                  </a:cubicBezTo>
                  <a:lnTo>
                    <a:pt x="282512" y="242030"/>
                  </a:lnTo>
                  <a:cubicBezTo>
                    <a:pt x="282512" y="273748"/>
                    <a:pt x="308420" y="299656"/>
                    <a:pt x="340138" y="299656"/>
                  </a:cubicBezTo>
                  <a:lnTo>
                    <a:pt x="360140" y="299656"/>
                  </a:lnTo>
                  <a:cubicBezTo>
                    <a:pt x="391859" y="299656"/>
                    <a:pt x="417767" y="273748"/>
                    <a:pt x="417767" y="242030"/>
                  </a:cubicBezTo>
                  <a:lnTo>
                    <a:pt x="417767" y="77628"/>
                  </a:lnTo>
                  <a:lnTo>
                    <a:pt x="417767" y="57626"/>
                  </a:lnTo>
                  <a:lnTo>
                    <a:pt x="417767" y="56102"/>
                  </a:lnTo>
                  <a:lnTo>
                    <a:pt x="417767" y="56102"/>
                  </a:lnTo>
                  <a:lnTo>
                    <a:pt x="417671" y="54673"/>
                  </a:lnTo>
                  <a:lnTo>
                    <a:pt x="417671" y="54673"/>
                  </a:lnTo>
                  <a:lnTo>
                    <a:pt x="417576" y="53244"/>
                  </a:lnTo>
                  <a:lnTo>
                    <a:pt x="417576" y="53244"/>
                  </a:lnTo>
                  <a:lnTo>
                    <a:pt x="417481" y="51816"/>
                  </a:lnTo>
                  <a:lnTo>
                    <a:pt x="417481" y="51816"/>
                  </a:lnTo>
                  <a:lnTo>
                    <a:pt x="417290" y="50387"/>
                  </a:lnTo>
                  <a:lnTo>
                    <a:pt x="417290" y="50387"/>
                  </a:lnTo>
                  <a:lnTo>
                    <a:pt x="417100" y="48958"/>
                  </a:lnTo>
                  <a:lnTo>
                    <a:pt x="417100" y="48958"/>
                  </a:lnTo>
                  <a:lnTo>
                    <a:pt x="416909" y="47530"/>
                  </a:lnTo>
                  <a:lnTo>
                    <a:pt x="416909" y="47530"/>
                  </a:lnTo>
                  <a:cubicBezTo>
                    <a:pt x="416814" y="47054"/>
                    <a:pt x="416719" y="46577"/>
                    <a:pt x="416623" y="46101"/>
                  </a:cubicBezTo>
                  <a:lnTo>
                    <a:pt x="416623" y="46101"/>
                  </a:lnTo>
                  <a:lnTo>
                    <a:pt x="416338" y="44672"/>
                  </a:lnTo>
                  <a:lnTo>
                    <a:pt x="416338" y="44672"/>
                  </a:lnTo>
                  <a:lnTo>
                    <a:pt x="415957" y="43243"/>
                  </a:lnTo>
                  <a:lnTo>
                    <a:pt x="415957" y="43243"/>
                  </a:lnTo>
                  <a:lnTo>
                    <a:pt x="415576" y="41910"/>
                  </a:lnTo>
                  <a:lnTo>
                    <a:pt x="415576" y="41910"/>
                  </a:lnTo>
                  <a:lnTo>
                    <a:pt x="415195" y="40577"/>
                  </a:lnTo>
                  <a:lnTo>
                    <a:pt x="415195" y="40577"/>
                  </a:lnTo>
                  <a:lnTo>
                    <a:pt x="414719" y="39243"/>
                  </a:lnTo>
                  <a:lnTo>
                    <a:pt x="414719" y="39243"/>
                  </a:lnTo>
                  <a:lnTo>
                    <a:pt x="414242" y="37909"/>
                  </a:lnTo>
                  <a:lnTo>
                    <a:pt x="414242" y="37909"/>
                  </a:lnTo>
                  <a:lnTo>
                    <a:pt x="413766" y="36576"/>
                  </a:lnTo>
                  <a:lnTo>
                    <a:pt x="413766" y="36576"/>
                  </a:lnTo>
                  <a:lnTo>
                    <a:pt x="413195" y="35243"/>
                  </a:lnTo>
                  <a:lnTo>
                    <a:pt x="413195" y="35243"/>
                  </a:lnTo>
                  <a:lnTo>
                    <a:pt x="412623" y="34004"/>
                  </a:lnTo>
                  <a:lnTo>
                    <a:pt x="412623" y="34004"/>
                  </a:lnTo>
                  <a:lnTo>
                    <a:pt x="412052" y="32766"/>
                  </a:lnTo>
                  <a:lnTo>
                    <a:pt x="412052" y="32766"/>
                  </a:lnTo>
                  <a:lnTo>
                    <a:pt x="411385" y="31528"/>
                  </a:lnTo>
                  <a:lnTo>
                    <a:pt x="411385" y="31528"/>
                  </a:lnTo>
                  <a:cubicBezTo>
                    <a:pt x="411194" y="31146"/>
                    <a:pt x="411004" y="30670"/>
                    <a:pt x="410718" y="30289"/>
                  </a:cubicBezTo>
                  <a:lnTo>
                    <a:pt x="410718" y="30289"/>
                  </a:lnTo>
                  <a:lnTo>
                    <a:pt x="410051" y="29051"/>
                  </a:lnTo>
                  <a:lnTo>
                    <a:pt x="410051" y="29051"/>
                  </a:lnTo>
                  <a:cubicBezTo>
                    <a:pt x="409861" y="28670"/>
                    <a:pt x="409575" y="28289"/>
                    <a:pt x="409385" y="27813"/>
                  </a:cubicBezTo>
                  <a:lnTo>
                    <a:pt x="409385" y="27813"/>
                  </a:lnTo>
                  <a:lnTo>
                    <a:pt x="408622" y="26670"/>
                  </a:lnTo>
                  <a:lnTo>
                    <a:pt x="408622" y="26670"/>
                  </a:lnTo>
                  <a:lnTo>
                    <a:pt x="407861" y="25527"/>
                  </a:lnTo>
                  <a:lnTo>
                    <a:pt x="407861" y="25527"/>
                  </a:lnTo>
                  <a:lnTo>
                    <a:pt x="407098" y="24384"/>
                  </a:lnTo>
                  <a:lnTo>
                    <a:pt x="407098" y="24384"/>
                  </a:lnTo>
                  <a:lnTo>
                    <a:pt x="406241" y="23241"/>
                  </a:lnTo>
                  <a:lnTo>
                    <a:pt x="406241" y="23241"/>
                  </a:lnTo>
                  <a:lnTo>
                    <a:pt x="405384" y="22193"/>
                  </a:lnTo>
                  <a:lnTo>
                    <a:pt x="405384" y="22193"/>
                  </a:lnTo>
                  <a:cubicBezTo>
                    <a:pt x="405098" y="21812"/>
                    <a:pt x="404813" y="21431"/>
                    <a:pt x="404527" y="21145"/>
                  </a:cubicBezTo>
                  <a:lnTo>
                    <a:pt x="404527" y="21145"/>
                  </a:lnTo>
                  <a:lnTo>
                    <a:pt x="403670" y="20098"/>
                  </a:lnTo>
                  <a:lnTo>
                    <a:pt x="403670" y="20098"/>
                  </a:lnTo>
                  <a:lnTo>
                    <a:pt x="402717" y="19050"/>
                  </a:lnTo>
                  <a:lnTo>
                    <a:pt x="402717" y="19050"/>
                  </a:lnTo>
                  <a:lnTo>
                    <a:pt x="401764" y="18002"/>
                  </a:lnTo>
                  <a:lnTo>
                    <a:pt x="401764" y="18002"/>
                  </a:lnTo>
                  <a:lnTo>
                    <a:pt x="400812" y="17050"/>
                  </a:lnTo>
                  <a:lnTo>
                    <a:pt x="400812" y="17050"/>
                  </a:lnTo>
                  <a:lnTo>
                    <a:pt x="399860" y="16097"/>
                  </a:lnTo>
                  <a:lnTo>
                    <a:pt x="399860" y="16097"/>
                  </a:lnTo>
                  <a:lnTo>
                    <a:pt x="398812" y="15144"/>
                  </a:lnTo>
                  <a:lnTo>
                    <a:pt x="398812" y="15144"/>
                  </a:lnTo>
                  <a:lnTo>
                    <a:pt x="397764" y="14192"/>
                  </a:lnTo>
                  <a:lnTo>
                    <a:pt x="397764" y="14192"/>
                  </a:lnTo>
                  <a:lnTo>
                    <a:pt x="396716" y="13335"/>
                  </a:lnTo>
                  <a:lnTo>
                    <a:pt x="396716" y="13335"/>
                  </a:lnTo>
                  <a:cubicBezTo>
                    <a:pt x="396335" y="13049"/>
                    <a:pt x="395954" y="12763"/>
                    <a:pt x="395669" y="12478"/>
                  </a:cubicBezTo>
                  <a:lnTo>
                    <a:pt x="395669" y="12478"/>
                  </a:lnTo>
                  <a:cubicBezTo>
                    <a:pt x="395288" y="12192"/>
                    <a:pt x="394906" y="11906"/>
                    <a:pt x="394621" y="11620"/>
                  </a:cubicBezTo>
                  <a:lnTo>
                    <a:pt x="394621" y="11620"/>
                  </a:lnTo>
                  <a:lnTo>
                    <a:pt x="393478" y="10763"/>
                  </a:lnTo>
                  <a:lnTo>
                    <a:pt x="393478" y="10763"/>
                  </a:lnTo>
                  <a:lnTo>
                    <a:pt x="392335" y="10001"/>
                  </a:lnTo>
                  <a:lnTo>
                    <a:pt x="392335" y="10001"/>
                  </a:lnTo>
                  <a:lnTo>
                    <a:pt x="391192" y="9239"/>
                  </a:lnTo>
                  <a:lnTo>
                    <a:pt x="391192" y="9239"/>
                  </a:lnTo>
                  <a:lnTo>
                    <a:pt x="390049" y="8477"/>
                  </a:lnTo>
                  <a:lnTo>
                    <a:pt x="390049" y="8477"/>
                  </a:lnTo>
                  <a:lnTo>
                    <a:pt x="388811" y="7811"/>
                  </a:lnTo>
                  <a:lnTo>
                    <a:pt x="388811" y="7811"/>
                  </a:lnTo>
                  <a:lnTo>
                    <a:pt x="387572" y="7144"/>
                  </a:lnTo>
                  <a:lnTo>
                    <a:pt x="387572" y="7144"/>
                  </a:lnTo>
                  <a:lnTo>
                    <a:pt x="386334" y="6477"/>
                  </a:lnTo>
                  <a:lnTo>
                    <a:pt x="386334" y="6477"/>
                  </a:lnTo>
                  <a:lnTo>
                    <a:pt x="385096" y="5810"/>
                  </a:lnTo>
                  <a:lnTo>
                    <a:pt x="385096" y="5810"/>
                  </a:lnTo>
                  <a:lnTo>
                    <a:pt x="383858" y="5239"/>
                  </a:lnTo>
                  <a:lnTo>
                    <a:pt x="383858" y="5239"/>
                  </a:lnTo>
                  <a:cubicBezTo>
                    <a:pt x="383477" y="5048"/>
                    <a:pt x="383000" y="4858"/>
                    <a:pt x="382619" y="4667"/>
                  </a:cubicBezTo>
                  <a:lnTo>
                    <a:pt x="382619" y="4667"/>
                  </a:lnTo>
                  <a:lnTo>
                    <a:pt x="381286" y="4096"/>
                  </a:lnTo>
                  <a:lnTo>
                    <a:pt x="381286" y="4096"/>
                  </a:lnTo>
                  <a:lnTo>
                    <a:pt x="379952" y="3620"/>
                  </a:lnTo>
                  <a:lnTo>
                    <a:pt x="379952" y="3620"/>
                  </a:lnTo>
                  <a:lnTo>
                    <a:pt x="378619" y="3143"/>
                  </a:lnTo>
                  <a:lnTo>
                    <a:pt x="378619" y="3143"/>
                  </a:lnTo>
                  <a:lnTo>
                    <a:pt x="377285" y="2667"/>
                  </a:lnTo>
                  <a:lnTo>
                    <a:pt x="377285" y="2667"/>
                  </a:lnTo>
                  <a:lnTo>
                    <a:pt x="375952" y="2286"/>
                  </a:lnTo>
                  <a:lnTo>
                    <a:pt x="375952" y="2286"/>
                  </a:lnTo>
                  <a:lnTo>
                    <a:pt x="374618" y="1905"/>
                  </a:lnTo>
                  <a:lnTo>
                    <a:pt x="374618" y="1905"/>
                  </a:lnTo>
                  <a:lnTo>
                    <a:pt x="373285" y="1524"/>
                  </a:lnTo>
                  <a:lnTo>
                    <a:pt x="373285" y="1524"/>
                  </a:lnTo>
                  <a:lnTo>
                    <a:pt x="371856" y="1238"/>
                  </a:lnTo>
                  <a:lnTo>
                    <a:pt x="371856" y="1238"/>
                  </a:lnTo>
                  <a:cubicBezTo>
                    <a:pt x="371380" y="1143"/>
                    <a:pt x="370904" y="1048"/>
                    <a:pt x="370427" y="952"/>
                  </a:cubicBezTo>
                  <a:lnTo>
                    <a:pt x="370427" y="952"/>
                  </a:lnTo>
                  <a:lnTo>
                    <a:pt x="368998" y="667"/>
                  </a:lnTo>
                  <a:lnTo>
                    <a:pt x="368998" y="667"/>
                  </a:lnTo>
                  <a:lnTo>
                    <a:pt x="367570" y="476"/>
                  </a:lnTo>
                  <a:lnTo>
                    <a:pt x="367570" y="476"/>
                  </a:lnTo>
                  <a:lnTo>
                    <a:pt x="366141" y="285"/>
                  </a:lnTo>
                  <a:lnTo>
                    <a:pt x="366141" y="285"/>
                  </a:lnTo>
                  <a:lnTo>
                    <a:pt x="364712" y="190"/>
                  </a:lnTo>
                  <a:lnTo>
                    <a:pt x="364712" y="190"/>
                  </a:lnTo>
                  <a:lnTo>
                    <a:pt x="363284" y="95"/>
                  </a:lnTo>
                  <a:lnTo>
                    <a:pt x="363284" y="95"/>
                  </a:lnTo>
                  <a:lnTo>
                    <a:pt x="362807" y="95"/>
                  </a:lnTo>
                  <a:cubicBezTo>
                    <a:pt x="362141" y="95"/>
                    <a:pt x="361569" y="95"/>
                    <a:pt x="360902" y="0"/>
                  </a:cubicBezTo>
                  <a:lnTo>
                    <a:pt x="360426" y="0"/>
                  </a:lnTo>
                  <a:lnTo>
                    <a:pt x="360426" y="0"/>
                  </a:lnTo>
                  <a:lnTo>
                    <a:pt x="340423" y="0"/>
                  </a:lnTo>
                  <a:lnTo>
                    <a:pt x="57912" y="0"/>
                  </a:lnTo>
                  <a:cubicBezTo>
                    <a:pt x="25908" y="0"/>
                    <a:pt x="0" y="25908"/>
                    <a:pt x="0" y="57626"/>
                  </a:cubicBezTo>
                  <a:lnTo>
                    <a:pt x="0" y="57626"/>
                  </a:lnTo>
                  <a:close/>
                  <a:moveTo>
                    <a:pt x="417767" y="57626"/>
                  </a:moveTo>
                  <a:lnTo>
                    <a:pt x="417767" y="57626"/>
                  </a:lnTo>
                  <a:lnTo>
                    <a:pt x="417767" y="57626"/>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5" name="Freeform: Shape 74">
              <a:extLst>
                <a:ext uri="{FF2B5EF4-FFF2-40B4-BE49-F238E27FC236}">
                  <a16:creationId xmlns:a16="http://schemas.microsoft.com/office/drawing/2014/main" id="{81C386AB-91B8-4AAD-8BEE-4DEC5D3BFA02}"/>
                </a:ext>
              </a:extLst>
            </p:cNvPr>
            <p:cNvSpPr/>
            <p:nvPr/>
          </p:nvSpPr>
          <p:spPr>
            <a:xfrm>
              <a:off x="2750550" y="3676824"/>
              <a:ext cx="1739455" cy="1600200"/>
            </a:xfrm>
            <a:custGeom>
              <a:avLst/>
              <a:gdLst>
                <a:gd name="connsiteX0" fmla="*/ 476 w 1739455"/>
                <a:gd name="connsiteY0" fmla="*/ 514921 h 1600200"/>
                <a:gd name="connsiteX1" fmla="*/ 48006 w 1739455"/>
                <a:gd name="connsiteY1" fmla="*/ 442722 h 1600200"/>
                <a:gd name="connsiteX2" fmla="*/ 234791 w 1739455"/>
                <a:gd name="connsiteY2" fmla="*/ 442722 h 1600200"/>
                <a:gd name="connsiteX3" fmla="*/ 319373 w 1739455"/>
                <a:gd name="connsiteY3" fmla="*/ 508063 h 1600200"/>
                <a:gd name="connsiteX4" fmla="*/ 319373 w 1739455"/>
                <a:gd name="connsiteY4" fmla="*/ 527018 h 1600200"/>
                <a:gd name="connsiteX5" fmla="*/ 377000 w 1739455"/>
                <a:gd name="connsiteY5" fmla="*/ 584645 h 1600200"/>
                <a:gd name="connsiteX6" fmla="*/ 405098 w 1739455"/>
                <a:gd name="connsiteY6" fmla="*/ 584645 h 1600200"/>
                <a:gd name="connsiteX7" fmla="*/ 486061 w 1739455"/>
                <a:gd name="connsiteY7" fmla="*/ 665607 h 1600200"/>
                <a:gd name="connsiteX8" fmla="*/ 486061 w 1739455"/>
                <a:gd name="connsiteY8" fmla="*/ 672751 h 1600200"/>
                <a:gd name="connsiteX9" fmla="*/ 486061 w 1739455"/>
                <a:gd name="connsiteY9" fmla="*/ 674275 h 1600200"/>
                <a:gd name="connsiteX10" fmla="*/ 486061 w 1739455"/>
                <a:gd name="connsiteY10" fmla="*/ 674275 h 1600200"/>
                <a:gd name="connsiteX11" fmla="*/ 486156 w 1739455"/>
                <a:gd name="connsiteY11" fmla="*/ 675704 h 1600200"/>
                <a:gd name="connsiteX12" fmla="*/ 486156 w 1739455"/>
                <a:gd name="connsiteY12" fmla="*/ 675704 h 1600200"/>
                <a:gd name="connsiteX13" fmla="*/ 486251 w 1739455"/>
                <a:gd name="connsiteY13" fmla="*/ 677132 h 1600200"/>
                <a:gd name="connsiteX14" fmla="*/ 486251 w 1739455"/>
                <a:gd name="connsiteY14" fmla="*/ 677132 h 1600200"/>
                <a:gd name="connsiteX15" fmla="*/ 486346 w 1739455"/>
                <a:gd name="connsiteY15" fmla="*/ 678561 h 1600200"/>
                <a:gd name="connsiteX16" fmla="*/ 486346 w 1739455"/>
                <a:gd name="connsiteY16" fmla="*/ 678561 h 1600200"/>
                <a:gd name="connsiteX17" fmla="*/ 486537 w 1739455"/>
                <a:gd name="connsiteY17" fmla="*/ 679990 h 1600200"/>
                <a:gd name="connsiteX18" fmla="*/ 486537 w 1739455"/>
                <a:gd name="connsiteY18" fmla="*/ 679990 h 1600200"/>
                <a:gd name="connsiteX19" fmla="*/ 486728 w 1739455"/>
                <a:gd name="connsiteY19" fmla="*/ 681419 h 1600200"/>
                <a:gd name="connsiteX20" fmla="*/ 486728 w 1739455"/>
                <a:gd name="connsiteY20" fmla="*/ 681419 h 1600200"/>
                <a:gd name="connsiteX21" fmla="*/ 486918 w 1739455"/>
                <a:gd name="connsiteY21" fmla="*/ 682847 h 1600200"/>
                <a:gd name="connsiteX22" fmla="*/ 486918 w 1739455"/>
                <a:gd name="connsiteY22" fmla="*/ 682847 h 1600200"/>
                <a:gd name="connsiteX23" fmla="*/ 509206 w 1739455"/>
                <a:gd name="connsiteY23" fmla="*/ 718852 h 1600200"/>
                <a:gd name="connsiteX24" fmla="*/ 509206 w 1739455"/>
                <a:gd name="connsiteY24" fmla="*/ 718852 h 1600200"/>
                <a:gd name="connsiteX25" fmla="*/ 510350 w 1739455"/>
                <a:gd name="connsiteY25" fmla="*/ 719709 h 1600200"/>
                <a:gd name="connsiteX26" fmla="*/ 510350 w 1739455"/>
                <a:gd name="connsiteY26" fmla="*/ 719709 h 1600200"/>
                <a:gd name="connsiteX27" fmla="*/ 511493 w 1739455"/>
                <a:gd name="connsiteY27" fmla="*/ 720471 h 1600200"/>
                <a:gd name="connsiteX28" fmla="*/ 511493 w 1739455"/>
                <a:gd name="connsiteY28" fmla="*/ 720471 h 1600200"/>
                <a:gd name="connsiteX29" fmla="*/ 512636 w 1739455"/>
                <a:gd name="connsiteY29" fmla="*/ 721233 h 1600200"/>
                <a:gd name="connsiteX30" fmla="*/ 512636 w 1739455"/>
                <a:gd name="connsiteY30" fmla="*/ 721233 h 1600200"/>
                <a:gd name="connsiteX31" fmla="*/ 513779 w 1739455"/>
                <a:gd name="connsiteY31" fmla="*/ 721995 h 1600200"/>
                <a:gd name="connsiteX32" fmla="*/ 513779 w 1739455"/>
                <a:gd name="connsiteY32" fmla="*/ 721995 h 1600200"/>
                <a:gd name="connsiteX33" fmla="*/ 514350 w 1739455"/>
                <a:gd name="connsiteY33" fmla="*/ 722281 h 1600200"/>
                <a:gd name="connsiteX34" fmla="*/ 515684 w 1739455"/>
                <a:gd name="connsiteY34" fmla="*/ 723043 h 1600200"/>
                <a:gd name="connsiteX35" fmla="*/ 516255 w 1739455"/>
                <a:gd name="connsiteY35" fmla="*/ 723329 h 1600200"/>
                <a:gd name="connsiteX36" fmla="*/ 516255 w 1739455"/>
                <a:gd name="connsiteY36" fmla="*/ 723329 h 1600200"/>
                <a:gd name="connsiteX37" fmla="*/ 517493 w 1739455"/>
                <a:gd name="connsiteY37" fmla="*/ 723995 h 1600200"/>
                <a:gd name="connsiteX38" fmla="*/ 517493 w 1739455"/>
                <a:gd name="connsiteY38" fmla="*/ 723995 h 1600200"/>
                <a:gd name="connsiteX39" fmla="*/ 518731 w 1739455"/>
                <a:gd name="connsiteY39" fmla="*/ 724662 h 1600200"/>
                <a:gd name="connsiteX40" fmla="*/ 518731 w 1739455"/>
                <a:gd name="connsiteY40" fmla="*/ 724662 h 1600200"/>
                <a:gd name="connsiteX41" fmla="*/ 519970 w 1739455"/>
                <a:gd name="connsiteY41" fmla="*/ 725234 h 1600200"/>
                <a:gd name="connsiteX42" fmla="*/ 519970 w 1739455"/>
                <a:gd name="connsiteY42" fmla="*/ 725234 h 1600200"/>
                <a:gd name="connsiteX43" fmla="*/ 521208 w 1739455"/>
                <a:gd name="connsiteY43" fmla="*/ 725805 h 1600200"/>
                <a:gd name="connsiteX44" fmla="*/ 521208 w 1739455"/>
                <a:gd name="connsiteY44" fmla="*/ 725805 h 1600200"/>
                <a:gd name="connsiteX45" fmla="*/ 522542 w 1739455"/>
                <a:gd name="connsiteY45" fmla="*/ 726377 h 1600200"/>
                <a:gd name="connsiteX46" fmla="*/ 522542 w 1739455"/>
                <a:gd name="connsiteY46" fmla="*/ 726377 h 1600200"/>
                <a:gd name="connsiteX47" fmla="*/ 523875 w 1739455"/>
                <a:gd name="connsiteY47" fmla="*/ 726853 h 1600200"/>
                <a:gd name="connsiteX48" fmla="*/ 523875 w 1739455"/>
                <a:gd name="connsiteY48" fmla="*/ 726853 h 1600200"/>
                <a:gd name="connsiteX49" fmla="*/ 525209 w 1739455"/>
                <a:gd name="connsiteY49" fmla="*/ 727329 h 1600200"/>
                <a:gd name="connsiteX50" fmla="*/ 525209 w 1739455"/>
                <a:gd name="connsiteY50" fmla="*/ 727329 h 1600200"/>
                <a:gd name="connsiteX51" fmla="*/ 525494 w 1739455"/>
                <a:gd name="connsiteY51" fmla="*/ 727424 h 1600200"/>
                <a:gd name="connsiteX52" fmla="*/ 527590 w 1739455"/>
                <a:gd name="connsiteY52" fmla="*/ 728091 h 1600200"/>
                <a:gd name="connsiteX53" fmla="*/ 527876 w 1739455"/>
                <a:gd name="connsiteY53" fmla="*/ 728186 h 1600200"/>
                <a:gd name="connsiteX54" fmla="*/ 527876 w 1739455"/>
                <a:gd name="connsiteY54" fmla="*/ 728186 h 1600200"/>
                <a:gd name="connsiteX55" fmla="*/ 529209 w 1739455"/>
                <a:gd name="connsiteY55" fmla="*/ 728567 h 1600200"/>
                <a:gd name="connsiteX56" fmla="*/ 529209 w 1739455"/>
                <a:gd name="connsiteY56" fmla="*/ 728567 h 1600200"/>
                <a:gd name="connsiteX57" fmla="*/ 530543 w 1739455"/>
                <a:gd name="connsiteY57" fmla="*/ 728948 h 1600200"/>
                <a:gd name="connsiteX58" fmla="*/ 530543 w 1739455"/>
                <a:gd name="connsiteY58" fmla="*/ 728948 h 1600200"/>
                <a:gd name="connsiteX59" fmla="*/ 531971 w 1739455"/>
                <a:gd name="connsiteY59" fmla="*/ 729234 h 1600200"/>
                <a:gd name="connsiteX60" fmla="*/ 531971 w 1739455"/>
                <a:gd name="connsiteY60" fmla="*/ 729234 h 1600200"/>
                <a:gd name="connsiteX61" fmla="*/ 533400 w 1739455"/>
                <a:gd name="connsiteY61" fmla="*/ 729520 h 1600200"/>
                <a:gd name="connsiteX62" fmla="*/ 533400 w 1739455"/>
                <a:gd name="connsiteY62" fmla="*/ 729520 h 1600200"/>
                <a:gd name="connsiteX63" fmla="*/ 533686 w 1739455"/>
                <a:gd name="connsiteY63" fmla="*/ 729520 h 1600200"/>
                <a:gd name="connsiteX64" fmla="*/ 536067 w 1739455"/>
                <a:gd name="connsiteY64" fmla="*/ 729901 h 1600200"/>
                <a:gd name="connsiteX65" fmla="*/ 536353 w 1739455"/>
                <a:gd name="connsiteY65" fmla="*/ 729901 h 1600200"/>
                <a:gd name="connsiteX66" fmla="*/ 536353 w 1739455"/>
                <a:gd name="connsiteY66" fmla="*/ 729901 h 1600200"/>
                <a:gd name="connsiteX67" fmla="*/ 537781 w 1739455"/>
                <a:gd name="connsiteY67" fmla="*/ 730091 h 1600200"/>
                <a:gd name="connsiteX68" fmla="*/ 537781 w 1739455"/>
                <a:gd name="connsiteY68" fmla="*/ 730091 h 1600200"/>
                <a:gd name="connsiteX69" fmla="*/ 539210 w 1739455"/>
                <a:gd name="connsiteY69" fmla="*/ 730187 h 1600200"/>
                <a:gd name="connsiteX70" fmla="*/ 539210 w 1739455"/>
                <a:gd name="connsiteY70" fmla="*/ 730187 h 1600200"/>
                <a:gd name="connsiteX71" fmla="*/ 540639 w 1739455"/>
                <a:gd name="connsiteY71" fmla="*/ 730282 h 1600200"/>
                <a:gd name="connsiteX72" fmla="*/ 540639 w 1739455"/>
                <a:gd name="connsiteY72" fmla="*/ 730282 h 1600200"/>
                <a:gd name="connsiteX73" fmla="*/ 541115 w 1739455"/>
                <a:gd name="connsiteY73" fmla="*/ 730282 h 1600200"/>
                <a:gd name="connsiteX74" fmla="*/ 544259 w 1739455"/>
                <a:gd name="connsiteY74" fmla="*/ 730377 h 1600200"/>
                <a:gd name="connsiteX75" fmla="*/ 563594 w 1739455"/>
                <a:gd name="connsiteY75" fmla="*/ 730377 h 1600200"/>
                <a:gd name="connsiteX76" fmla="*/ 565880 w 1739455"/>
                <a:gd name="connsiteY76" fmla="*/ 730377 h 1600200"/>
                <a:gd name="connsiteX77" fmla="*/ 646843 w 1739455"/>
                <a:gd name="connsiteY77" fmla="*/ 811339 h 1600200"/>
                <a:gd name="connsiteX78" fmla="*/ 646843 w 1739455"/>
                <a:gd name="connsiteY78" fmla="*/ 814864 h 1600200"/>
                <a:gd name="connsiteX79" fmla="*/ 646843 w 1739455"/>
                <a:gd name="connsiteY79" fmla="*/ 816388 h 1600200"/>
                <a:gd name="connsiteX80" fmla="*/ 646843 w 1739455"/>
                <a:gd name="connsiteY80" fmla="*/ 816388 h 1600200"/>
                <a:gd name="connsiteX81" fmla="*/ 646938 w 1739455"/>
                <a:gd name="connsiteY81" fmla="*/ 817817 h 1600200"/>
                <a:gd name="connsiteX82" fmla="*/ 646938 w 1739455"/>
                <a:gd name="connsiteY82" fmla="*/ 817817 h 1600200"/>
                <a:gd name="connsiteX83" fmla="*/ 647033 w 1739455"/>
                <a:gd name="connsiteY83" fmla="*/ 819245 h 1600200"/>
                <a:gd name="connsiteX84" fmla="*/ 647033 w 1739455"/>
                <a:gd name="connsiteY84" fmla="*/ 819245 h 1600200"/>
                <a:gd name="connsiteX85" fmla="*/ 647129 w 1739455"/>
                <a:gd name="connsiteY85" fmla="*/ 820674 h 1600200"/>
                <a:gd name="connsiteX86" fmla="*/ 647129 w 1739455"/>
                <a:gd name="connsiteY86" fmla="*/ 820674 h 1600200"/>
                <a:gd name="connsiteX87" fmla="*/ 647319 w 1739455"/>
                <a:gd name="connsiteY87" fmla="*/ 822103 h 1600200"/>
                <a:gd name="connsiteX88" fmla="*/ 647319 w 1739455"/>
                <a:gd name="connsiteY88" fmla="*/ 822103 h 1600200"/>
                <a:gd name="connsiteX89" fmla="*/ 647510 w 1739455"/>
                <a:gd name="connsiteY89" fmla="*/ 823531 h 1600200"/>
                <a:gd name="connsiteX90" fmla="*/ 647510 w 1739455"/>
                <a:gd name="connsiteY90" fmla="*/ 823531 h 1600200"/>
                <a:gd name="connsiteX91" fmla="*/ 647795 w 1739455"/>
                <a:gd name="connsiteY91" fmla="*/ 824960 h 1600200"/>
                <a:gd name="connsiteX92" fmla="*/ 647795 w 1739455"/>
                <a:gd name="connsiteY92" fmla="*/ 824960 h 1600200"/>
                <a:gd name="connsiteX93" fmla="*/ 648081 w 1739455"/>
                <a:gd name="connsiteY93" fmla="*/ 826389 h 1600200"/>
                <a:gd name="connsiteX94" fmla="*/ 648081 w 1739455"/>
                <a:gd name="connsiteY94" fmla="*/ 826389 h 1600200"/>
                <a:gd name="connsiteX95" fmla="*/ 648367 w 1739455"/>
                <a:gd name="connsiteY95" fmla="*/ 827818 h 1600200"/>
                <a:gd name="connsiteX96" fmla="*/ 648367 w 1739455"/>
                <a:gd name="connsiteY96" fmla="*/ 827818 h 1600200"/>
                <a:gd name="connsiteX97" fmla="*/ 648748 w 1739455"/>
                <a:gd name="connsiteY97" fmla="*/ 829247 h 1600200"/>
                <a:gd name="connsiteX98" fmla="*/ 648748 w 1739455"/>
                <a:gd name="connsiteY98" fmla="*/ 829247 h 1600200"/>
                <a:gd name="connsiteX99" fmla="*/ 700088 w 1739455"/>
                <a:gd name="connsiteY99" fmla="*/ 872300 h 1600200"/>
                <a:gd name="connsiteX100" fmla="*/ 700088 w 1739455"/>
                <a:gd name="connsiteY100" fmla="*/ 872300 h 1600200"/>
                <a:gd name="connsiteX101" fmla="*/ 701516 w 1739455"/>
                <a:gd name="connsiteY101" fmla="*/ 872395 h 1600200"/>
                <a:gd name="connsiteX102" fmla="*/ 701516 w 1739455"/>
                <a:gd name="connsiteY102" fmla="*/ 872395 h 1600200"/>
                <a:gd name="connsiteX103" fmla="*/ 701993 w 1739455"/>
                <a:gd name="connsiteY103" fmla="*/ 872395 h 1600200"/>
                <a:gd name="connsiteX104" fmla="*/ 705136 w 1739455"/>
                <a:gd name="connsiteY104" fmla="*/ 872490 h 1600200"/>
                <a:gd name="connsiteX105" fmla="*/ 712565 w 1739455"/>
                <a:gd name="connsiteY105" fmla="*/ 872490 h 1600200"/>
                <a:gd name="connsiteX106" fmla="*/ 793528 w 1739455"/>
                <a:gd name="connsiteY106" fmla="*/ 953453 h 1600200"/>
                <a:gd name="connsiteX107" fmla="*/ 793528 w 1739455"/>
                <a:gd name="connsiteY107" fmla="*/ 956977 h 1600200"/>
                <a:gd name="connsiteX108" fmla="*/ 793528 w 1739455"/>
                <a:gd name="connsiteY108" fmla="*/ 958501 h 1600200"/>
                <a:gd name="connsiteX109" fmla="*/ 793528 w 1739455"/>
                <a:gd name="connsiteY109" fmla="*/ 958501 h 1600200"/>
                <a:gd name="connsiteX110" fmla="*/ 793623 w 1739455"/>
                <a:gd name="connsiteY110" fmla="*/ 959930 h 1600200"/>
                <a:gd name="connsiteX111" fmla="*/ 793623 w 1739455"/>
                <a:gd name="connsiteY111" fmla="*/ 959930 h 1600200"/>
                <a:gd name="connsiteX112" fmla="*/ 793718 w 1739455"/>
                <a:gd name="connsiteY112" fmla="*/ 961358 h 1600200"/>
                <a:gd name="connsiteX113" fmla="*/ 793718 w 1739455"/>
                <a:gd name="connsiteY113" fmla="*/ 961358 h 1600200"/>
                <a:gd name="connsiteX114" fmla="*/ 793813 w 1739455"/>
                <a:gd name="connsiteY114" fmla="*/ 962787 h 1600200"/>
                <a:gd name="connsiteX115" fmla="*/ 793813 w 1739455"/>
                <a:gd name="connsiteY115" fmla="*/ 962787 h 1600200"/>
                <a:gd name="connsiteX116" fmla="*/ 794004 w 1739455"/>
                <a:gd name="connsiteY116" fmla="*/ 964216 h 1600200"/>
                <a:gd name="connsiteX117" fmla="*/ 794004 w 1739455"/>
                <a:gd name="connsiteY117" fmla="*/ 964216 h 1600200"/>
                <a:gd name="connsiteX118" fmla="*/ 794195 w 1739455"/>
                <a:gd name="connsiteY118" fmla="*/ 965645 h 1600200"/>
                <a:gd name="connsiteX119" fmla="*/ 794195 w 1739455"/>
                <a:gd name="connsiteY119" fmla="*/ 965645 h 1600200"/>
                <a:gd name="connsiteX120" fmla="*/ 823151 w 1739455"/>
                <a:gd name="connsiteY120" fmla="*/ 1007269 h 1600200"/>
                <a:gd name="connsiteX121" fmla="*/ 823722 w 1739455"/>
                <a:gd name="connsiteY121" fmla="*/ 1007555 h 1600200"/>
                <a:gd name="connsiteX122" fmla="*/ 823722 w 1739455"/>
                <a:gd name="connsiteY122" fmla="*/ 1007555 h 1600200"/>
                <a:gd name="connsiteX123" fmla="*/ 824960 w 1739455"/>
                <a:gd name="connsiteY123" fmla="*/ 1008221 h 1600200"/>
                <a:gd name="connsiteX124" fmla="*/ 824960 w 1739455"/>
                <a:gd name="connsiteY124" fmla="*/ 1008221 h 1600200"/>
                <a:gd name="connsiteX125" fmla="*/ 826198 w 1739455"/>
                <a:gd name="connsiteY125" fmla="*/ 1008888 h 1600200"/>
                <a:gd name="connsiteX126" fmla="*/ 826198 w 1739455"/>
                <a:gd name="connsiteY126" fmla="*/ 1008888 h 1600200"/>
                <a:gd name="connsiteX127" fmla="*/ 827437 w 1739455"/>
                <a:gd name="connsiteY127" fmla="*/ 1009460 h 1600200"/>
                <a:gd name="connsiteX128" fmla="*/ 827437 w 1739455"/>
                <a:gd name="connsiteY128" fmla="*/ 1009460 h 1600200"/>
                <a:gd name="connsiteX129" fmla="*/ 828675 w 1739455"/>
                <a:gd name="connsiteY129" fmla="*/ 1010031 h 1600200"/>
                <a:gd name="connsiteX130" fmla="*/ 828675 w 1739455"/>
                <a:gd name="connsiteY130" fmla="*/ 1010031 h 1600200"/>
                <a:gd name="connsiteX131" fmla="*/ 830009 w 1739455"/>
                <a:gd name="connsiteY131" fmla="*/ 1010603 h 1600200"/>
                <a:gd name="connsiteX132" fmla="*/ 830009 w 1739455"/>
                <a:gd name="connsiteY132" fmla="*/ 1010603 h 1600200"/>
                <a:gd name="connsiteX133" fmla="*/ 831342 w 1739455"/>
                <a:gd name="connsiteY133" fmla="*/ 1011079 h 1600200"/>
                <a:gd name="connsiteX134" fmla="*/ 831342 w 1739455"/>
                <a:gd name="connsiteY134" fmla="*/ 1011079 h 1600200"/>
                <a:gd name="connsiteX135" fmla="*/ 832676 w 1739455"/>
                <a:gd name="connsiteY135" fmla="*/ 1011555 h 1600200"/>
                <a:gd name="connsiteX136" fmla="*/ 832676 w 1739455"/>
                <a:gd name="connsiteY136" fmla="*/ 1011555 h 1600200"/>
                <a:gd name="connsiteX137" fmla="*/ 832961 w 1739455"/>
                <a:gd name="connsiteY137" fmla="*/ 1011650 h 1600200"/>
                <a:gd name="connsiteX138" fmla="*/ 835057 w 1739455"/>
                <a:gd name="connsiteY138" fmla="*/ 1012317 h 1600200"/>
                <a:gd name="connsiteX139" fmla="*/ 835343 w 1739455"/>
                <a:gd name="connsiteY139" fmla="*/ 1012412 h 1600200"/>
                <a:gd name="connsiteX140" fmla="*/ 835343 w 1739455"/>
                <a:gd name="connsiteY140" fmla="*/ 1012412 h 1600200"/>
                <a:gd name="connsiteX141" fmla="*/ 836676 w 1739455"/>
                <a:gd name="connsiteY141" fmla="*/ 1012793 h 1600200"/>
                <a:gd name="connsiteX142" fmla="*/ 836676 w 1739455"/>
                <a:gd name="connsiteY142" fmla="*/ 1012793 h 1600200"/>
                <a:gd name="connsiteX143" fmla="*/ 838010 w 1739455"/>
                <a:gd name="connsiteY143" fmla="*/ 1013174 h 1600200"/>
                <a:gd name="connsiteX144" fmla="*/ 838010 w 1739455"/>
                <a:gd name="connsiteY144" fmla="*/ 1013174 h 1600200"/>
                <a:gd name="connsiteX145" fmla="*/ 839438 w 1739455"/>
                <a:gd name="connsiteY145" fmla="*/ 1013460 h 1600200"/>
                <a:gd name="connsiteX146" fmla="*/ 839438 w 1739455"/>
                <a:gd name="connsiteY146" fmla="*/ 1013460 h 1600200"/>
                <a:gd name="connsiteX147" fmla="*/ 840867 w 1739455"/>
                <a:gd name="connsiteY147" fmla="*/ 1013746 h 1600200"/>
                <a:gd name="connsiteX148" fmla="*/ 840867 w 1739455"/>
                <a:gd name="connsiteY148" fmla="*/ 1013746 h 1600200"/>
                <a:gd name="connsiteX149" fmla="*/ 841153 w 1739455"/>
                <a:gd name="connsiteY149" fmla="*/ 1013746 h 1600200"/>
                <a:gd name="connsiteX150" fmla="*/ 843534 w 1739455"/>
                <a:gd name="connsiteY150" fmla="*/ 1014127 h 1600200"/>
                <a:gd name="connsiteX151" fmla="*/ 843820 w 1739455"/>
                <a:gd name="connsiteY151" fmla="*/ 1014127 h 1600200"/>
                <a:gd name="connsiteX152" fmla="*/ 843820 w 1739455"/>
                <a:gd name="connsiteY152" fmla="*/ 1014127 h 1600200"/>
                <a:gd name="connsiteX153" fmla="*/ 845248 w 1739455"/>
                <a:gd name="connsiteY153" fmla="*/ 1014317 h 1600200"/>
                <a:gd name="connsiteX154" fmla="*/ 845248 w 1739455"/>
                <a:gd name="connsiteY154" fmla="*/ 1014317 h 1600200"/>
                <a:gd name="connsiteX155" fmla="*/ 846677 w 1739455"/>
                <a:gd name="connsiteY155" fmla="*/ 1014413 h 1600200"/>
                <a:gd name="connsiteX156" fmla="*/ 846677 w 1739455"/>
                <a:gd name="connsiteY156" fmla="*/ 1014413 h 1600200"/>
                <a:gd name="connsiteX157" fmla="*/ 848106 w 1739455"/>
                <a:gd name="connsiteY157" fmla="*/ 1014508 h 1600200"/>
                <a:gd name="connsiteX158" fmla="*/ 848106 w 1739455"/>
                <a:gd name="connsiteY158" fmla="*/ 1014508 h 1600200"/>
                <a:gd name="connsiteX159" fmla="*/ 848582 w 1739455"/>
                <a:gd name="connsiteY159" fmla="*/ 1014508 h 1600200"/>
                <a:gd name="connsiteX160" fmla="*/ 851726 w 1739455"/>
                <a:gd name="connsiteY160" fmla="*/ 1014603 h 1600200"/>
                <a:gd name="connsiteX161" fmla="*/ 871156 w 1739455"/>
                <a:gd name="connsiteY161" fmla="*/ 1014603 h 1600200"/>
                <a:gd name="connsiteX162" fmla="*/ 878110 w 1739455"/>
                <a:gd name="connsiteY162" fmla="*/ 1014603 h 1600200"/>
                <a:gd name="connsiteX163" fmla="*/ 959072 w 1739455"/>
                <a:gd name="connsiteY163" fmla="*/ 1095566 h 1600200"/>
                <a:gd name="connsiteX164" fmla="*/ 959072 w 1739455"/>
                <a:gd name="connsiteY164" fmla="*/ 1105376 h 1600200"/>
                <a:gd name="connsiteX165" fmla="*/ 959072 w 1739455"/>
                <a:gd name="connsiteY165" fmla="*/ 1106805 h 1600200"/>
                <a:gd name="connsiteX166" fmla="*/ 959072 w 1739455"/>
                <a:gd name="connsiteY166" fmla="*/ 1106805 h 1600200"/>
                <a:gd name="connsiteX167" fmla="*/ 959168 w 1739455"/>
                <a:gd name="connsiteY167" fmla="*/ 1108234 h 1600200"/>
                <a:gd name="connsiteX168" fmla="*/ 959168 w 1739455"/>
                <a:gd name="connsiteY168" fmla="*/ 1108234 h 1600200"/>
                <a:gd name="connsiteX169" fmla="*/ 959263 w 1739455"/>
                <a:gd name="connsiteY169" fmla="*/ 1109663 h 1600200"/>
                <a:gd name="connsiteX170" fmla="*/ 959263 w 1739455"/>
                <a:gd name="connsiteY170" fmla="*/ 1109663 h 1600200"/>
                <a:gd name="connsiteX171" fmla="*/ 959358 w 1739455"/>
                <a:gd name="connsiteY171" fmla="*/ 1111091 h 1600200"/>
                <a:gd name="connsiteX172" fmla="*/ 959358 w 1739455"/>
                <a:gd name="connsiteY172" fmla="*/ 1111091 h 1600200"/>
                <a:gd name="connsiteX173" fmla="*/ 959548 w 1739455"/>
                <a:gd name="connsiteY173" fmla="*/ 1112520 h 1600200"/>
                <a:gd name="connsiteX174" fmla="*/ 959548 w 1739455"/>
                <a:gd name="connsiteY174" fmla="*/ 1112520 h 1600200"/>
                <a:gd name="connsiteX175" fmla="*/ 959739 w 1739455"/>
                <a:gd name="connsiteY175" fmla="*/ 1113949 h 1600200"/>
                <a:gd name="connsiteX176" fmla="*/ 959739 w 1739455"/>
                <a:gd name="connsiteY176" fmla="*/ 1113949 h 1600200"/>
                <a:gd name="connsiteX177" fmla="*/ 959930 w 1739455"/>
                <a:gd name="connsiteY177" fmla="*/ 1115378 h 1600200"/>
                <a:gd name="connsiteX178" fmla="*/ 959930 w 1739455"/>
                <a:gd name="connsiteY178" fmla="*/ 1115378 h 1600200"/>
                <a:gd name="connsiteX179" fmla="*/ 960215 w 1739455"/>
                <a:gd name="connsiteY179" fmla="*/ 1116806 h 1600200"/>
                <a:gd name="connsiteX180" fmla="*/ 960215 w 1739455"/>
                <a:gd name="connsiteY180" fmla="*/ 1116806 h 1600200"/>
                <a:gd name="connsiteX181" fmla="*/ 960501 w 1739455"/>
                <a:gd name="connsiteY181" fmla="*/ 1118235 h 1600200"/>
                <a:gd name="connsiteX182" fmla="*/ 960501 w 1739455"/>
                <a:gd name="connsiteY182" fmla="*/ 1118235 h 1600200"/>
                <a:gd name="connsiteX183" fmla="*/ 960882 w 1739455"/>
                <a:gd name="connsiteY183" fmla="*/ 1119664 h 1600200"/>
                <a:gd name="connsiteX184" fmla="*/ 960882 w 1739455"/>
                <a:gd name="connsiteY184" fmla="*/ 1119664 h 1600200"/>
                <a:gd name="connsiteX185" fmla="*/ 961263 w 1739455"/>
                <a:gd name="connsiteY185" fmla="*/ 1120997 h 1600200"/>
                <a:gd name="connsiteX186" fmla="*/ 961263 w 1739455"/>
                <a:gd name="connsiteY186" fmla="*/ 1120997 h 1600200"/>
                <a:gd name="connsiteX187" fmla="*/ 961644 w 1739455"/>
                <a:gd name="connsiteY187" fmla="*/ 1122331 h 1600200"/>
                <a:gd name="connsiteX188" fmla="*/ 961644 w 1739455"/>
                <a:gd name="connsiteY188" fmla="*/ 1122331 h 1600200"/>
                <a:gd name="connsiteX189" fmla="*/ 962120 w 1739455"/>
                <a:gd name="connsiteY189" fmla="*/ 1123664 h 1600200"/>
                <a:gd name="connsiteX190" fmla="*/ 962120 w 1739455"/>
                <a:gd name="connsiteY190" fmla="*/ 1123664 h 1600200"/>
                <a:gd name="connsiteX191" fmla="*/ 962597 w 1739455"/>
                <a:gd name="connsiteY191" fmla="*/ 1124998 h 1600200"/>
                <a:gd name="connsiteX192" fmla="*/ 962597 w 1739455"/>
                <a:gd name="connsiteY192" fmla="*/ 1124998 h 1600200"/>
                <a:gd name="connsiteX193" fmla="*/ 963073 w 1739455"/>
                <a:gd name="connsiteY193" fmla="*/ 1126331 h 1600200"/>
                <a:gd name="connsiteX194" fmla="*/ 963073 w 1739455"/>
                <a:gd name="connsiteY194" fmla="*/ 1126331 h 1600200"/>
                <a:gd name="connsiteX195" fmla="*/ 963644 w 1739455"/>
                <a:gd name="connsiteY195" fmla="*/ 1127665 h 1600200"/>
                <a:gd name="connsiteX196" fmla="*/ 963644 w 1739455"/>
                <a:gd name="connsiteY196" fmla="*/ 1127665 h 1600200"/>
                <a:gd name="connsiteX197" fmla="*/ 964216 w 1739455"/>
                <a:gd name="connsiteY197" fmla="*/ 1128903 h 1600200"/>
                <a:gd name="connsiteX198" fmla="*/ 964216 w 1739455"/>
                <a:gd name="connsiteY198" fmla="*/ 1128903 h 1600200"/>
                <a:gd name="connsiteX199" fmla="*/ 964787 w 1739455"/>
                <a:gd name="connsiteY199" fmla="*/ 1130141 h 1600200"/>
                <a:gd name="connsiteX200" fmla="*/ 964787 w 1739455"/>
                <a:gd name="connsiteY200" fmla="*/ 1130141 h 1600200"/>
                <a:gd name="connsiteX201" fmla="*/ 965454 w 1739455"/>
                <a:gd name="connsiteY201" fmla="*/ 1131380 h 1600200"/>
                <a:gd name="connsiteX202" fmla="*/ 965454 w 1739455"/>
                <a:gd name="connsiteY202" fmla="*/ 1131380 h 1600200"/>
                <a:gd name="connsiteX203" fmla="*/ 966121 w 1739455"/>
                <a:gd name="connsiteY203" fmla="*/ 1132618 h 1600200"/>
                <a:gd name="connsiteX204" fmla="*/ 966121 w 1739455"/>
                <a:gd name="connsiteY204" fmla="*/ 1132618 h 1600200"/>
                <a:gd name="connsiteX205" fmla="*/ 966788 w 1739455"/>
                <a:gd name="connsiteY205" fmla="*/ 1133856 h 1600200"/>
                <a:gd name="connsiteX206" fmla="*/ 966788 w 1739455"/>
                <a:gd name="connsiteY206" fmla="*/ 1133856 h 1600200"/>
                <a:gd name="connsiteX207" fmla="*/ 967454 w 1739455"/>
                <a:gd name="connsiteY207" fmla="*/ 1135094 h 1600200"/>
                <a:gd name="connsiteX208" fmla="*/ 967454 w 1739455"/>
                <a:gd name="connsiteY208" fmla="*/ 1135094 h 1600200"/>
                <a:gd name="connsiteX209" fmla="*/ 968216 w 1739455"/>
                <a:gd name="connsiteY209" fmla="*/ 1136237 h 1600200"/>
                <a:gd name="connsiteX210" fmla="*/ 968216 w 1739455"/>
                <a:gd name="connsiteY210" fmla="*/ 1136237 h 1600200"/>
                <a:gd name="connsiteX211" fmla="*/ 968978 w 1739455"/>
                <a:gd name="connsiteY211" fmla="*/ 1137380 h 1600200"/>
                <a:gd name="connsiteX212" fmla="*/ 968978 w 1739455"/>
                <a:gd name="connsiteY212" fmla="*/ 1137380 h 1600200"/>
                <a:gd name="connsiteX213" fmla="*/ 969740 w 1739455"/>
                <a:gd name="connsiteY213" fmla="*/ 1138523 h 1600200"/>
                <a:gd name="connsiteX214" fmla="*/ 969740 w 1739455"/>
                <a:gd name="connsiteY214" fmla="*/ 1138523 h 1600200"/>
                <a:gd name="connsiteX215" fmla="*/ 970597 w 1739455"/>
                <a:gd name="connsiteY215" fmla="*/ 1139666 h 1600200"/>
                <a:gd name="connsiteX216" fmla="*/ 970597 w 1739455"/>
                <a:gd name="connsiteY216" fmla="*/ 1139666 h 1600200"/>
                <a:gd name="connsiteX217" fmla="*/ 971455 w 1739455"/>
                <a:gd name="connsiteY217" fmla="*/ 1140809 h 1600200"/>
                <a:gd name="connsiteX218" fmla="*/ 971455 w 1739455"/>
                <a:gd name="connsiteY218" fmla="*/ 1140809 h 1600200"/>
                <a:gd name="connsiteX219" fmla="*/ 972312 w 1739455"/>
                <a:gd name="connsiteY219" fmla="*/ 1141857 h 1600200"/>
                <a:gd name="connsiteX220" fmla="*/ 972312 w 1739455"/>
                <a:gd name="connsiteY220" fmla="*/ 1141857 h 1600200"/>
                <a:gd name="connsiteX221" fmla="*/ 973169 w 1739455"/>
                <a:gd name="connsiteY221" fmla="*/ 1142905 h 1600200"/>
                <a:gd name="connsiteX222" fmla="*/ 973169 w 1739455"/>
                <a:gd name="connsiteY222" fmla="*/ 1142905 h 1600200"/>
                <a:gd name="connsiteX223" fmla="*/ 974122 w 1739455"/>
                <a:gd name="connsiteY223" fmla="*/ 1143953 h 1600200"/>
                <a:gd name="connsiteX224" fmla="*/ 974122 w 1739455"/>
                <a:gd name="connsiteY224" fmla="*/ 1143953 h 1600200"/>
                <a:gd name="connsiteX225" fmla="*/ 975074 w 1739455"/>
                <a:gd name="connsiteY225" fmla="*/ 1145000 h 1600200"/>
                <a:gd name="connsiteX226" fmla="*/ 975074 w 1739455"/>
                <a:gd name="connsiteY226" fmla="*/ 1145000 h 1600200"/>
                <a:gd name="connsiteX227" fmla="*/ 976027 w 1739455"/>
                <a:gd name="connsiteY227" fmla="*/ 1145953 h 1600200"/>
                <a:gd name="connsiteX228" fmla="*/ 976027 w 1739455"/>
                <a:gd name="connsiteY228" fmla="*/ 1145953 h 1600200"/>
                <a:gd name="connsiteX229" fmla="*/ 976979 w 1739455"/>
                <a:gd name="connsiteY229" fmla="*/ 1146905 h 1600200"/>
                <a:gd name="connsiteX230" fmla="*/ 976979 w 1739455"/>
                <a:gd name="connsiteY230" fmla="*/ 1146905 h 1600200"/>
                <a:gd name="connsiteX231" fmla="*/ 978027 w 1739455"/>
                <a:gd name="connsiteY231" fmla="*/ 1147858 h 1600200"/>
                <a:gd name="connsiteX232" fmla="*/ 978027 w 1739455"/>
                <a:gd name="connsiteY232" fmla="*/ 1147858 h 1600200"/>
                <a:gd name="connsiteX233" fmla="*/ 979075 w 1739455"/>
                <a:gd name="connsiteY233" fmla="*/ 1148810 h 1600200"/>
                <a:gd name="connsiteX234" fmla="*/ 979075 w 1739455"/>
                <a:gd name="connsiteY234" fmla="*/ 1148810 h 1600200"/>
                <a:gd name="connsiteX235" fmla="*/ 980122 w 1739455"/>
                <a:gd name="connsiteY235" fmla="*/ 1149668 h 1600200"/>
                <a:gd name="connsiteX236" fmla="*/ 980122 w 1739455"/>
                <a:gd name="connsiteY236" fmla="*/ 1149668 h 1600200"/>
                <a:gd name="connsiteX237" fmla="*/ 981170 w 1739455"/>
                <a:gd name="connsiteY237" fmla="*/ 1150525 h 1600200"/>
                <a:gd name="connsiteX238" fmla="*/ 981170 w 1739455"/>
                <a:gd name="connsiteY238" fmla="*/ 1150525 h 1600200"/>
                <a:gd name="connsiteX239" fmla="*/ 982218 w 1739455"/>
                <a:gd name="connsiteY239" fmla="*/ 1151382 h 1600200"/>
                <a:gd name="connsiteX240" fmla="*/ 982218 w 1739455"/>
                <a:gd name="connsiteY240" fmla="*/ 1151382 h 1600200"/>
                <a:gd name="connsiteX241" fmla="*/ 983361 w 1739455"/>
                <a:gd name="connsiteY241" fmla="*/ 1152239 h 1600200"/>
                <a:gd name="connsiteX242" fmla="*/ 983361 w 1739455"/>
                <a:gd name="connsiteY242" fmla="*/ 1152239 h 1600200"/>
                <a:gd name="connsiteX243" fmla="*/ 984504 w 1739455"/>
                <a:gd name="connsiteY243" fmla="*/ 1153001 h 1600200"/>
                <a:gd name="connsiteX244" fmla="*/ 984504 w 1739455"/>
                <a:gd name="connsiteY244" fmla="*/ 1153001 h 1600200"/>
                <a:gd name="connsiteX245" fmla="*/ 985647 w 1739455"/>
                <a:gd name="connsiteY245" fmla="*/ 1153763 h 1600200"/>
                <a:gd name="connsiteX246" fmla="*/ 985647 w 1739455"/>
                <a:gd name="connsiteY246" fmla="*/ 1153763 h 1600200"/>
                <a:gd name="connsiteX247" fmla="*/ 986790 w 1739455"/>
                <a:gd name="connsiteY247" fmla="*/ 1154525 h 1600200"/>
                <a:gd name="connsiteX248" fmla="*/ 986790 w 1739455"/>
                <a:gd name="connsiteY248" fmla="*/ 1154525 h 1600200"/>
                <a:gd name="connsiteX249" fmla="*/ 988028 w 1739455"/>
                <a:gd name="connsiteY249" fmla="*/ 1155192 h 1600200"/>
                <a:gd name="connsiteX250" fmla="*/ 988028 w 1739455"/>
                <a:gd name="connsiteY250" fmla="*/ 1155192 h 1600200"/>
                <a:gd name="connsiteX251" fmla="*/ 989267 w 1739455"/>
                <a:gd name="connsiteY251" fmla="*/ 1155859 h 1600200"/>
                <a:gd name="connsiteX252" fmla="*/ 989267 w 1739455"/>
                <a:gd name="connsiteY252" fmla="*/ 1155859 h 1600200"/>
                <a:gd name="connsiteX253" fmla="*/ 990505 w 1739455"/>
                <a:gd name="connsiteY253" fmla="*/ 1156526 h 1600200"/>
                <a:gd name="connsiteX254" fmla="*/ 990505 w 1739455"/>
                <a:gd name="connsiteY254" fmla="*/ 1156526 h 1600200"/>
                <a:gd name="connsiteX255" fmla="*/ 991743 w 1739455"/>
                <a:gd name="connsiteY255" fmla="*/ 1157192 h 1600200"/>
                <a:gd name="connsiteX256" fmla="*/ 991743 w 1739455"/>
                <a:gd name="connsiteY256" fmla="*/ 1157192 h 1600200"/>
                <a:gd name="connsiteX257" fmla="*/ 992981 w 1739455"/>
                <a:gd name="connsiteY257" fmla="*/ 1157764 h 1600200"/>
                <a:gd name="connsiteX258" fmla="*/ 992981 w 1739455"/>
                <a:gd name="connsiteY258" fmla="*/ 1157764 h 1600200"/>
                <a:gd name="connsiteX259" fmla="*/ 994220 w 1739455"/>
                <a:gd name="connsiteY259" fmla="*/ 1158335 h 1600200"/>
                <a:gd name="connsiteX260" fmla="*/ 994220 w 1739455"/>
                <a:gd name="connsiteY260" fmla="*/ 1158335 h 1600200"/>
                <a:gd name="connsiteX261" fmla="*/ 995553 w 1739455"/>
                <a:gd name="connsiteY261" fmla="*/ 1158907 h 1600200"/>
                <a:gd name="connsiteX262" fmla="*/ 995553 w 1739455"/>
                <a:gd name="connsiteY262" fmla="*/ 1158907 h 1600200"/>
                <a:gd name="connsiteX263" fmla="*/ 996887 w 1739455"/>
                <a:gd name="connsiteY263" fmla="*/ 1159383 h 1600200"/>
                <a:gd name="connsiteX264" fmla="*/ 996887 w 1739455"/>
                <a:gd name="connsiteY264" fmla="*/ 1159383 h 1600200"/>
                <a:gd name="connsiteX265" fmla="*/ 998220 w 1739455"/>
                <a:gd name="connsiteY265" fmla="*/ 1159859 h 1600200"/>
                <a:gd name="connsiteX266" fmla="*/ 998220 w 1739455"/>
                <a:gd name="connsiteY266" fmla="*/ 1159859 h 1600200"/>
                <a:gd name="connsiteX267" fmla="*/ 999554 w 1739455"/>
                <a:gd name="connsiteY267" fmla="*/ 1160336 h 1600200"/>
                <a:gd name="connsiteX268" fmla="*/ 999554 w 1739455"/>
                <a:gd name="connsiteY268" fmla="*/ 1160336 h 1600200"/>
                <a:gd name="connsiteX269" fmla="*/ 1000887 w 1739455"/>
                <a:gd name="connsiteY269" fmla="*/ 1160717 h 1600200"/>
                <a:gd name="connsiteX270" fmla="*/ 1000887 w 1739455"/>
                <a:gd name="connsiteY270" fmla="*/ 1160717 h 1600200"/>
                <a:gd name="connsiteX271" fmla="*/ 1002221 w 1739455"/>
                <a:gd name="connsiteY271" fmla="*/ 1161098 h 1600200"/>
                <a:gd name="connsiteX272" fmla="*/ 1002221 w 1739455"/>
                <a:gd name="connsiteY272" fmla="*/ 1161098 h 1600200"/>
                <a:gd name="connsiteX273" fmla="*/ 1003554 w 1739455"/>
                <a:gd name="connsiteY273" fmla="*/ 1161479 h 1600200"/>
                <a:gd name="connsiteX274" fmla="*/ 1003554 w 1739455"/>
                <a:gd name="connsiteY274" fmla="*/ 1161479 h 1600200"/>
                <a:gd name="connsiteX275" fmla="*/ 1004983 w 1739455"/>
                <a:gd name="connsiteY275" fmla="*/ 1161764 h 1600200"/>
                <a:gd name="connsiteX276" fmla="*/ 1004983 w 1739455"/>
                <a:gd name="connsiteY276" fmla="*/ 1161764 h 1600200"/>
                <a:gd name="connsiteX277" fmla="*/ 1006412 w 1739455"/>
                <a:gd name="connsiteY277" fmla="*/ 1162050 h 1600200"/>
                <a:gd name="connsiteX278" fmla="*/ 1006412 w 1739455"/>
                <a:gd name="connsiteY278" fmla="*/ 1162050 h 1600200"/>
                <a:gd name="connsiteX279" fmla="*/ 1007840 w 1739455"/>
                <a:gd name="connsiteY279" fmla="*/ 1162336 h 1600200"/>
                <a:gd name="connsiteX280" fmla="*/ 1007840 w 1739455"/>
                <a:gd name="connsiteY280" fmla="*/ 1162336 h 1600200"/>
                <a:gd name="connsiteX281" fmla="*/ 1009269 w 1739455"/>
                <a:gd name="connsiteY281" fmla="*/ 1162526 h 1600200"/>
                <a:gd name="connsiteX282" fmla="*/ 1009269 w 1739455"/>
                <a:gd name="connsiteY282" fmla="*/ 1162526 h 1600200"/>
                <a:gd name="connsiteX283" fmla="*/ 1010698 w 1739455"/>
                <a:gd name="connsiteY283" fmla="*/ 1162717 h 1600200"/>
                <a:gd name="connsiteX284" fmla="*/ 1010698 w 1739455"/>
                <a:gd name="connsiteY284" fmla="*/ 1162717 h 1600200"/>
                <a:gd name="connsiteX285" fmla="*/ 1012127 w 1739455"/>
                <a:gd name="connsiteY285" fmla="*/ 1162812 h 1600200"/>
                <a:gd name="connsiteX286" fmla="*/ 1012127 w 1739455"/>
                <a:gd name="connsiteY286" fmla="*/ 1162812 h 1600200"/>
                <a:gd name="connsiteX287" fmla="*/ 1013555 w 1739455"/>
                <a:gd name="connsiteY287" fmla="*/ 1162907 h 1600200"/>
                <a:gd name="connsiteX288" fmla="*/ 1013555 w 1739455"/>
                <a:gd name="connsiteY288" fmla="*/ 1162907 h 1600200"/>
                <a:gd name="connsiteX289" fmla="*/ 1014031 w 1739455"/>
                <a:gd name="connsiteY289" fmla="*/ 1162907 h 1600200"/>
                <a:gd name="connsiteX290" fmla="*/ 1017175 w 1739455"/>
                <a:gd name="connsiteY290" fmla="*/ 1163003 h 1600200"/>
                <a:gd name="connsiteX291" fmla="*/ 1047560 w 1739455"/>
                <a:gd name="connsiteY291" fmla="*/ 1163003 h 1600200"/>
                <a:gd name="connsiteX292" fmla="*/ 1199483 w 1739455"/>
                <a:gd name="connsiteY292" fmla="*/ 1163003 h 1600200"/>
                <a:gd name="connsiteX293" fmla="*/ 1280446 w 1739455"/>
                <a:gd name="connsiteY293" fmla="*/ 1243965 h 1600200"/>
                <a:gd name="connsiteX294" fmla="*/ 1280446 w 1739455"/>
                <a:gd name="connsiteY294" fmla="*/ 1375886 h 1600200"/>
                <a:gd name="connsiteX295" fmla="*/ 1280446 w 1739455"/>
                <a:gd name="connsiteY295" fmla="*/ 1539431 h 1600200"/>
                <a:gd name="connsiteX296" fmla="*/ 1280446 w 1739455"/>
                <a:gd name="connsiteY296" fmla="*/ 1542574 h 1600200"/>
                <a:gd name="connsiteX297" fmla="*/ 1338072 w 1739455"/>
                <a:gd name="connsiteY297" fmla="*/ 1600200 h 1600200"/>
                <a:gd name="connsiteX298" fmla="*/ 1358075 w 1739455"/>
                <a:gd name="connsiteY298" fmla="*/ 1600200 h 1600200"/>
                <a:gd name="connsiteX299" fmla="*/ 1415701 w 1739455"/>
                <a:gd name="connsiteY299" fmla="*/ 1542574 h 1600200"/>
                <a:gd name="connsiteX300" fmla="*/ 1415701 w 1739455"/>
                <a:gd name="connsiteY300" fmla="*/ 1534477 h 1600200"/>
                <a:gd name="connsiteX301" fmla="*/ 1496663 w 1739455"/>
                <a:gd name="connsiteY301" fmla="*/ 1453515 h 1600200"/>
                <a:gd name="connsiteX302" fmla="*/ 1527239 w 1739455"/>
                <a:gd name="connsiteY302" fmla="*/ 1453515 h 1600200"/>
                <a:gd name="connsiteX303" fmla="*/ 1584865 w 1739455"/>
                <a:gd name="connsiteY303" fmla="*/ 1395889 h 1600200"/>
                <a:gd name="connsiteX304" fmla="*/ 1584865 w 1739455"/>
                <a:gd name="connsiteY304" fmla="*/ 1375886 h 1600200"/>
                <a:gd name="connsiteX305" fmla="*/ 1546765 w 1739455"/>
                <a:gd name="connsiteY305" fmla="*/ 1321689 h 1600200"/>
                <a:gd name="connsiteX306" fmla="*/ 1477518 w 1739455"/>
                <a:gd name="connsiteY306" fmla="*/ 1318070 h 1600200"/>
                <a:gd name="connsiteX307" fmla="*/ 1429988 w 1739455"/>
                <a:gd name="connsiteY307" fmla="*/ 1231487 h 1600200"/>
                <a:gd name="connsiteX308" fmla="*/ 1498759 w 1739455"/>
                <a:gd name="connsiteY308" fmla="*/ 1164527 h 1600200"/>
                <a:gd name="connsiteX309" fmla="*/ 1681829 w 1739455"/>
                <a:gd name="connsiteY309" fmla="*/ 1164527 h 1600200"/>
                <a:gd name="connsiteX310" fmla="*/ 1739456 w 1739455"/>
                <a:gd name="connsiteY310" fmla="*/ 1106900 h 1600200"/>
                <a:gd name="connsiteX311" fmla="*/ 1739456 w 1739455"/>
                <a:gd name="connsiteY311" fmla="*/ 1086898 h 1600200"/>
                <a:gd name="connsiteX312" fmla="*/ 1681829 w 1739455"/>
                <a:gd name="connsiteY312" fmla="*/ 1029272 h 1600200"/>
                <a:gd name="connsiteX313" fmla="*/ 1498854 w 1739455"/>
                <a:gd name="connsiteY313" fmla="*/ 1029272 h 1600200"/>
                <a:gd name="connsiteX314" fmla="*/ 1417892 w 1739455"/>
                <a:gd name="connsiteY314" fmla="*/ 948309 h 1600200"/>
                <a:gd name="connsiteX315" fmla="*/ 1417892 w 1739455"/>
                <a:gd name="connsiteY315" fmla="*/ 942594 h 1600200"/>
                <a:gd name="connsiteX316" fmla="*/ 1360265 w 1739455"/>
                <a:gd name="connsiteY316" fmla="*/ 884968 h 1600200"/>
                <a:gd name="connsiteX317" fmla="*/ 1186148 w 1739455"/>
                <a:gd name="connsiteY317" fmla="*/ 884968 h 1600200"/>
                <a:gd name="connsiteX318" fmla="*/ 1105186 w 1739455"/>
                <a:gd name="connsiteY318" fmla="*/ 804005 h 1600200"/>
                <a:gd name="connsiteX319" fmla="*/ 1105186 w 1739455"/>
                <a:gd name="connsiteY319" fmla="*/ 646176 h 1600200"/>
                <a:gd name="connsiteX320" fmla="*/ 1097089 w 1739455"/>
                <a:gd name="connsiteY320" fmla="*/ 616839 h 1600200"/>
                <a:gd name="connsiteX321" fmla="*/ 1096423 w 1739455"/>
                <a:gd name="connsiteY321" fmla="*/ 615696 h 1600200"/>
                <a:gd name="connsiteX322" fmla="*/ 1046417 w 1739455"/>
                <a:gd name="connsiteY322" fmla="*/ 586550 h 1600200"/>
                <a:gd name="connsiteX323" fmla="*/ 1024128 w 1739455"/>
                <a:gd name="connsiteY323" fmla="*/ 586550 h 1600200"/>
                <a:gd name="connsiteX324" fmla="*/ 943165 w 1739455"/>
                <a:gd name="connsiteY324" fmla="*/ 505587 h 1600200"/>
                <a:gd name="connsiteX325" fmla="*/ 943165 w 1739455"/>
                <a:gd name="connsiteY325" fmla="*/ 505206 h 1600200"/>
                <a:gd name="connsiteX326" fmla="*/ 885539 w 1739455"/>
                <a:gd name="connsiteY326" fmla="*/ 446818 h 1600200"/>
                <a:gd name="connsiteX327" fmla="*/ 844772 w 1739455"/>
                <a:gd name="connsiteY327" fmla="*/ 445580 h 1600200"/>
                <a:gd name="connsiteX328" fmla="*/ 795242 w 1739455"/>
                <a:gd name="connsiteY328" fmla="*/ 388525 h 1600200"/>
                <a:gd name="connsiteX329" fmla="*/ 795242 w 1739455"/>
                <a:gd name="connsiteY329" fmla="*/ 368522 h 1600200"/>
                <a:gd name="connsiteX330" fmla="*/ 852869 w 1739455"/>
                <a:gd name="connsiteY330" fmla="*/ 310896 h 1600200"/>
                <a:gd name="connsiteX331" fmla="*/ 952119 w 1739455"/>
                <a:gd name="connsiteY331" fmla="*/ 310896 h 1600200"/>
                <a:gd name="connsiteX332" fmla="*/ 951167 w 1739455"/>
                <a:gd name="connsiteY332" fmla="*/ 57626 h 1600200"/>
                <a:gd name="connsiteX333" fmla="*/ 893540 w 1739455"/>
                <a:gd name="connsiteY333" fmla="*/ 0 h 1600200"/>
                <a:gd name="connsiteX334" fmla="*/ 214598 w 1739455"/>
                <a:gd name="connsiteY334" fmla="*/ 0 h 1600200"/>
                <a:gd name="connsiteX335" fmla="*/ 157353 w 1739455"/>
                <a:gd name="connsiteY335" fmla="*/ 51149 h 1600200"/>
                <a:gd name="connsiteX336" fmla="*/ 157353 w 1739455"/>
                <a:gd name="connsiteY336" fmla="*/ 93059 h 1600200"/>
                <a:gd name="connsiteX337" fmla="*/ 99727 w 1739455"/>
                <a:gd name="connsiteY337" fmla="*/ 150686 h 1600200"/>
                <a:gd name="connsiteX338" fmla="*/ 0 w 1739455"/>
                <a:gd name="connsiteY338" fmla="*/ 150686 h 1600200"/>
                <a:gd name="connsiteX339" fmla="*/ 476 w 1739455"/>
                <a:gd name="connsiteY339" fmla="*/ 514921 h 1600200"/>
                <a:gd name="connsiteX340" fmla="*/ 476 w 1739455"/>
                <a:gd name="connsiteY340" fmla="*/ 514921 h 1600200"/>
                <a:gd name="connsiteX341" fmla="*/ 959358 w 1739455"/>
                <a:gd name="connsiteY341" fmla="*/ 1105281 h 1600200"/>
                <a:gd name="connsiteX342" fmla="*/ 959358 w 1739455"/>
                <a:gd name="connsiteY342" fmla="*/ 1105281 h 1600200"/>
                <a:gd name="connsiteX343" fmla="*/ 959358 w 1739455"/>
                <a:gd name="connsiteY343" fmla="*/ 1105281 h 1600200"/>
                <a:gd name="connsiteX344" fmla="*/ 959358 w 1739455"/>
                <a:gd name="connsiteY344" fmla="*/ 1105281 h 1600200"/>
                <a:gd name="connsiteX345" fmla="*/ 486156 w 1739455"/>
                <a:gd name="connsiteY345" fmla="*/ 672655 h 1600200"/>
                <a:gd name="connsiteX346" fmla="*/ 486156 w 1739455"/>
                <a:gd name="connsiteY346" fmla="*/ 672655 h 1600200"/>
                <a:gd name="connsiteX347" fmla="*/ 486156 w 1739455"/>
                <a:gd name="connsiteY347" fmla="*/ 672655 h 1600200"/>
                <a:gd name="connsiteX348" fmla="*/ 486156 w 1739455"/>
                <a:gd name="connsiteY348" fmla="*/ 672655 h 1600200"/>
                <a:gd name="connsiteX349" fmla="*/ 647033 w 1739455"/>
                <a:gd name="connsiteY349" fmla="*/ 814769 h 1600200"/>
                <a:gd name="connsiteX350" fmla="*/ 647033 w 1739455"/>
                <a:gd name="connsiteY350" fmla="*/ 814769 h 1600200"/>
                <a:gd name="connsiteX351" fmla="*/ 647033 w 1739455"/>
                <a:gd name="connsiteY351" fmla="*/ 814769 h 1600200"/>
                <a:gd name="connsiteX352" fmla="*/ 647033 w 1739455"/>
                <a:gd name="connsiteY352" fmla="*/ 814769 h 1600200"/>
                <a:gd name="connsiteX353" fmla="*/ 793813 w 1739455"/>
                <a:gd name="connsiteY353" fmla="*/ 956881 h 1600200"/>
                <a:gd name="connsiteX354" fmla="*/ 793813 w 1739455"/>
                <a:gd name="connsiteY354" fmla="*/ 956881 h 1600200"/>
                <a:gd name="connsiteX355" fmla="*/ 793813 w 1739455"/>
                <a:gd name="connsiteY355" fmla="*/ 956881 h 16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Lst>
              <a:rect l="l" t="t" r="r" b="b"/>
              <a:pathLst>
                <a:path w="1739455" h="1600200">
                  <a:moveTo>
                    <a:pt x="476" y="514921"/>
                  </a:moveTo>
                  <a:cubicBezTo>
                    <a:pt x="0" y="531686"/>
                    <a:pt x="10001" y="442722"/>
                    <a:pt x="48006" y="442722"/>
                  </a:cubicBezTo>
                  <a:lnTo>
                    <a:pt x="234791" y="442722"/>
                  </a:lnTo>
                  <a:cubicBezTo>
                    <a:pt x="271939" y="443389"/>
                    <a:pt x="319373" y="430435"/>
                    <a:pt x="319373" y="508063"/>
                  </a:cubicBezTo>
                  <a:lnTo>
                    <a:pt x="319373" y="527018"/>
                  </a:lnTo>
                  <a:cubicBezTo>
                    <a:pt x="319373" y="558737"/>
                    <a:pt x="345281" y="584645"/>
                    <a:pt x="377000" y="584645"/>
                  </a:cubicBezTo>
                  <a:lnTo>
                    <a:pt x="405098" y="584645"/>
                  </a:lnTo>
                  <a:cubicBezTo>
                    <a:pt x="449675" y="584645"/>
                    <a:pt x="486061" y="621030"/>
                    <a:pt x="486061" y="665607"/>
                  </a:cubicBezTo>
                  <a:lnTo>
                    <a:pt x="486061" y="672751"/>
                  </a:lnTo>
                  <a:lnTo>
                    <a:pt x="486061" y="674275"/>
                  </a:lnTo>
                  <a:lnTo>
                    <a:pt x="486061" y="674275"/>
                  </a:lnTo>
                  <a:lnTo>
                    <a:pt x="486156" y="675704"/>
                  </a:lnTo>
                  <a:lnTo>
                    <a:pt x="486156" y="675704"/>
                  </a:lnTo>
                  <a:lnTo>
                    <a:pt x="486251" y="677132"/>
                  </a:lnTo>
                  <a:lnTo>
                    <a:pt x="486251" y="677132"/>
                  </a:lnTo>
                  <a:lnTo>
                    <a:pt x="486346" y="678561"/>
                  </a:lnTo>
                  <a:lnTo>
                    <a:pt x="486346" y="678561"/>
                  </a:lnTo>
                  <a:lnTo>
                    <a:pt x="486537" y="679990"/>
                  </a:lnTo>
                  <a:lnTo>
                    <a:pt x="486537" y="679990"/>
                  </a:lnTo>
                  <a:lnTo>
                    <a:pt x="486728" y="681419"/>
                  </a:lnTo>
                  <a:lnTo>
                    <a:pt x="486728" y="681419"/>
                  </a:lnTo>
                  <a:lnTo>
                    <a:pt x="486918" y="682847"/>
                  </a:lnTo>
                  <a:lnTo>
                    <a:pt x="486918" y="682847"/>
                  </a:lnTo>
                  <a:cubicBezTo>
                    <a:pt x="489395" y="697039"/>
                    <a:pt x="497586" y="709994"/>
                    <a:pt x="509206" y="718852"/>
                  </a:cubicBezTo>
                  <a:lnTo>
                    <a:pt x="509206" y="718852"/>
                  </a:lnTo>
                  <a:lnTo>
                    <a:pt x="510350" y="719709"/>
                  </a:lnTo>
                  <a:lnTo>
                    <a:pt x="510350" y="719709"/>
                  </a:lnTo>
                  <a:lnTo>
                    <a:pt x="511493" y="720471"/>
                  </a:lnTo>
                  <a:lnTo>
                    <a:pt x="511493" y="720471"/>
                  </a:lnTo>
                  <a:lnTo>
                    <a:pt x="512636" y="721233"/>
                  </a:lnTo>
                  <a:lnTo>
                    <a:pt x="512636" y="721233"/>
                  </a:lnTo>
                  <a:lnTo>
                    <a:pt x="513779" y="721995"/>
                  </a:lnTo>
                  <a:lnTo>
                    <a:pt x="513779" y="721995"/>
                  </a:lnTo>
                  <a:lnTo>
                    <a:pt x="514350" y="722281"/>
                  </a:lnTo>
                  <a:cubicBezTo>
                    <a:pt x="514826" y="722567"/>
                    <a:pt x="515207" y="722757"/>
                    <a:pt x="515684" y="723043"/>
                  </a:cubicBezTo>
                  <a:lnTo>
                    <a:pt x="516255" y="723329"/>
                  </a:lnTo>
                  <a:lnTo>
                    <a:pt x="516255" y="723329"/>
                  </a:lnTo>
                  <a:lnTo>
                    <a:pt x="517493" y="723995"/>
                  </a:lnTo>
                  <a:lnTo>
                    <a:pt x="517493" y="723995"/>
                  </a:lnTo>
                  <a:lnTo>
                    <a:pt x="518731" y="724662"/>
                  </a:lnTo>
                  <a:lnTo>
                    <a:pt x="518731" y="724662"/>
                  </a:lnTo>
                  <a:lnTo>
                    <a:pt x="519970" y="725234"/>
                  </a:lnTo>
                  <a:lnTo>
                    <a:pt x="519970" y="725234"/>
                  </a:lnTo>
                  <a:cubicBezTo>
                    <a:pt x="520351" y="725424"/>
                    <a:pt x="520827" y="725614"/>
                    <a:pt x="521208" y="725805"/>
                  </a:cubicBezTo>
                  <a:lnTo>
                    <a:pt x="521208" y="725805"/>
                  </a:lnTo>
                  <a:lnTo>
                    <a:pt x="522542" y="726377"/>
                  </a:lnTo>
                  <a:lnTo>
                    <a:pt x="522542" y="726377"/>
                  </a:lnTo>
                  <a:lnTo>
                    <a:pt x="523875" y="726853"/>
                  </a:lnTo>
                  <a:lnTo>
                    <a:pt x="523875" y="726853"/>
                  </a:lnTo>
                  <a:lnTo>
                    <a:pt x="525209" y="727329"/>
                  </a:lnTo>
                  <a:lnTo>
                    <a:pt x="525209" y="727329"/>
                  </a:lnTo>
                  <a:lnTo>
                    <a:pt x="525494" y="727424"/>
                  </a:lnTo>
                  <a:cubicBezTo>
                    <a:pt x="526256" y="727615"/>
                    <a:pt x="526828" y="727805"/>
                    <a:pt x="527590" y="728091"/>
                  </a:cubicBezTo>
                  <a:lnTo>
                    <a:pt x="527876" y="728186"/>
                  </a:lnTo>
                  <a:lnTo>
                    <a:pt x="527876" y="728186"/>
                  </a:lnTo>
                  <a:lnTo>
                    <a:pt x="529209" y="728567"/>
                  </a:lnTo>
                  <a:lnTo>
                    <a:pt x="529209" y="728567"/>
                  </a:lnTo>
                  <a:lnTo>
                    <a:pt x="530543" y="728948"/>
                  </a:lnTo>
                  <a:lnTo>
                    <a:pt x="530543" y="728948"/>
                  </a:lnTo>
                  <a:lnTo>
                    <a:pt x="531971" y="729234"/>
                  </a:lnTo>
                  <a:lnTo>
                    <a:pt x="531971" y="729234"/>
                  </a:lnTo>
                  <a:cubicBezTo>
                    <a:pt x="532447" y="729329"/>
                    <a:pt x="532924" y="729425"/>
                    <a:pt x="533400" y="729520"/>
                  </a:cubicBezTo>
                  <a:lnTo>
                    <a:pt x="533400" y="729520"/>
                  </a:lnTo>
                  <a:lnTo>
                    <a:pt x="533686" y="729520"/>
                  </a:lnTo>
                  <a:cubicBezTo>
                    <a:pt x="534543" y="729615"/>
                    <a:pt x="535210" y="729805"/>
                    <a:pt x="536067" y="729901"/>
                  </a:cubicBezTo>
                  <a:lnTo>
                    <a:pt x="536353" y="729901"/>
                  </a:lnTo>
                  <a:lnTo>
                    <a:pt x="536353" y="729901"/>
                  </a:lnTo>
                  <a:lnTo>
                    <a:pt x="537781" y="730091"/>
                  </a:lnTo>
                  <a:lnTo>
                    <a:pt x="537781" y="730091"/>
                  </a:lnTo>
                  <a:lnTo>
                    <a:pt x="539210" y="730187"/>
                  </a:lnTo>
                  <a:lnTo>
                    <a:pt x="539210" y="730187"/>
                  </a:lnTo>
                  <a:lnTo>
                    <a:pt x="540639" y="730282"/>
                  </a:lnTo>
                  <a:lnTo>
                    <a:pt x="540639" y="730282"/>
                  </a:lnTo>
                  <a:lnTo>
                    <a:pt x="541115" y="730282"/>
                  </a:lnTo>
                  <a:cubicBezTo>
                    <a:pt x="542258" y="730282"/>
                    <a:pt x="543115" y="730377"/>
                    <a:pt x="544259" y="730377"/>
                  </a:cubicBezTo>
                  <a:lnTo>
                    <a:pt x="563594" y="730377"/>
                  </a:lnTo>
                  <a:lnTo>
                    <a:pt x="565880" y="730377"/>
                  </a:lnTo>
                  <a:cubicBezTo>
                    <a:pt x="610457" y="730377"/>
                    <a:pt x="646843" y="766763"/>
                    <a:pt x="646843" y="811339"/>
                  </a:cubicBezTo>
                  <a:lnTo>
                    <a:pt x="646843" y="814864"/>
                  </a:lnTo>
                  <a:lnTo>
                    <a:pt x="646843" y="816388"/>
                  </a:lnTo>
                  <a:lnTo>
                    <a:pt x="646843" y="816388"/>
                  </a:lnTo>
                  <a:lnTo>
                    <a:pt x="646938" y="817817"/>
                  </a:lnTo>
                  <a:lnTo>
                    <a:pt x="646938" y="817817"/>
                  </a:lnTo>
                  <a:lnTo>
                    <a:pt x="647033" y="819245"/>
                  </a:lnTo>
                  <a:lnTo>
                    <a:pt x="647033" y="819245"/>
                  </a:lnTo>
                  <a:lnTo>
                    <a:pt x="647129" y="820674"/>
                  </a:lnTo>
                  <a:lnTo>
                    <a:pt x="647129" y="820674"/>
                  </a:lnTo>
                  <a:lnTo>
                    <a:pt x="647319" y="822103"/>
                  </a:lnTo>
                  <a:lnTo>
                    <a:pt x="647319" y="822103"/>
                  </a:lnTo>
                  <a:lnTo>
                    <a:pt x="647510" y="823531"/>
                  </a:lnTo>
                  <a:lnTo>
                    <a:pt x="647510" y="823531"/>
                  </a:lnTo>
                  <a:lnTo>
                    <a:pt x="647795" y="824960"/>
                  </a:lnTo>
                  <a:lnTo>
                    <a:pt x="647795" y="824960"/>
                  </a:lnTo>
                  <a:cubicBezTo>
                    <a:pt x="647890" y="825437"/>
                    <a:pt x="647986" y="825913"/>
                    <a:pt x="648081" y="826389"/>
                  </a:cubicBezTo>
                  <a:lnTo>
                    <a:pt x="648081" y="826389"/>
                  </a:lnTo>
                  <a:lnTo>
                    <a:pt x="648367" y="827818"/>
                  </a:lnTo>
                  <a:lnTo>
                    <a:pt x="648367" y="827818"/>
                  </a:lnTo>
                  <a:lnTo>
                    <a:pt x="648748" y="829247"/>
                  </a:lnTo>
                  <a:lnTo>
                    <a:pt x="648748" y="829247"/>
                  </a:lnTo>
                  <a:cubicBezTo>
                    <a:pt x="654939" y="852392"/>
                    <a:pt x="675227" y="870204"/>
                    <a:pt x="700088" y="872300"/>
                  </a:cubicBezTo>
                  <a:lnTo>
                    <a:pt x="700088" y="872300"/>
                  </a:lnTo>
                  <a:lnTo>
                    <a:pt x="701516" y="872395"/>
                  </a:lnTo>
                  <a:lnTo>
                    <a:pt x="701516" y="872395"/>
                  </a:lnTo>
                  <a:lnTo>
                    <a:pt x="701993" y="872395"/>
                  </a:lnTo>
                  <a:cubicBezTo>
                    <a:pt x="703136" y="872395"/>
                    <a:pt x="703993" y="872490"/>
                    <a:pt x="705136" y="872490"/>
                  </a:cubicBezTo>
                  <a:lnTo>
                    <a:pt x="712565" y="872490"/>
                  </a:lnTo>
                  <a:cubicBezTo>
                    <a:pt x="757142" y="872490"/>
                    <a:pt x="793528" y="908876"/>
                    <a:pt x="793528" y="953453"/>
                  </a:cubicBezTo>
                  <a:lnTo>
                    <a:pt x="793528" y="956977"/>
                  </a:lnTo>
                  <a:lnTo>
                    <a:pt x="793528" y="958501"/>
                  </a:lnTo>
                  <a:lnTo>
                    <a:pt x="793528" y="958501"/>
                  </a:lnTo>
                  <a:lnTo>
                    <a:pt x="793623" y="959930"/>
                  </a:lnTo>
                  <a:lnTo>
                    <a:pt x="793623" y="959930"/>
                  </a:lnTo>
                  <a:lnTo>
                    <a:pt x="793718" y="961358"/>
                  </a:lnTo>
                  <a:lnTo>
                    <a:pt x="793718" y="961358"/>
                  </a:lnTo>
                  <a:lnTo>
                    <a:pt x="793813" y="962787"/>
                  </a:lnTo>
                  <a:lnTo>
                    <a:pt x="793813" y="962787"/>
                  </a:lnTo>
                  <a:lnTo>
                    <a:pt x="794004" y="964216"/>
                  </a:lnTo>
                  <a:lnTo>
                    <a:pt x="794004" y="964216"/>
                  </a:lnTo>
                  <a:lnTo>
                    <a:pt x="794195" y="965645"/>
                  </a:lnTo>
                  <a:lnTo>
                    <a:pt x="794195" y="965645"/>
                  </a:lnTo>
                  <a:cubicBezTo>
                    <a:pt x="797147" y="983361"/>
                    <a:pt x="807530" y="998315"/>
                    <a:pt x="823151" y="1007269"/>
                  </a:cubicBezTo>
                  <a:lnTo>
                    <a:pt x="823722" y="1007555"/>
                  </a:lnTo>
                  <a:lnTo>
                    <a:pt x="823722" y="1007555"/>
                  </a:lnTo>
                  <a:lnTo>
                    <a:pt x="824960" y="1008221"/>
                  </a:lnTo>
                  <a:lnTo>
                    <a:pt x="824960" y="1008221"/>
                  </a:lnTo>
                  <a:lnTo>
                    <a:pt x="826198" y="1008888"/>
                  </a:lnTo>
                  <a:lnTo>
                    <a:pt x="826198" y="1008888"/>
                  </a:lnTo>
                  <a:lnTo>
                    <a:pt x="827437" y="1009460"/>
                  </a:lnTo>
                  <a:lnTo>
                    <a:pt x="827437" y="1009460"/>
                  </a:lnTo>
                  <a:cubicBezTo>
                    <a:pt x="827818" y="1009650"/>
                    <a:pt x="828294" y="1009841"/>
                    <a:pt x="828675" y="1010031"/>
                  </a:cubicBezTo>
                  <a:lnTo>
                    <a:pt x="828675" y="1010031"/>
                  </a:lnTo>
                  <a:lnTo>
                    <a:pt x="830009" y="1010603"/>
                  </a:lnTo>
                  <a:lnTo>
                    <a:pt x="830009" y="1010603"/>
                  </a:lnTo>
                  <a:lnTo>
                    <a:pt x="831342" y="1011079"/>
                  </a:lnTo>
                  <a:lnTo>
                    <a:pt x="831342" y="1011079"/>
                  </a:lnTo>
                  <a:lnTo>
                    <a:pt x="832676" y="1011555"/>
                  </a:lnTo>
                  <a:lnTo>
                    <a:pt x="832676" y="1011555"/>
                  </a:lnTo>
                  <a:lnTo>
                    <a:pt x="832961" y="1011650"/>
                  </a:lnTo>
                  <a:cubicBezTo>
                    <a:pt x="833723" y="1011841"/>
                    <a:pt x="834295" y="1012031"/>
                    <a:pt x="835057" y="1012317"/>
                  </a:cubicBezTo>
                  <a:lnTo>
                    <a:pt x="835343" y="1012412"/>
                  </a:lnTo>
                  <a:lnTo>
                    <a:pt x="835343" y="1012412"/>
                  </a:lnTo>
                  <a:lnTo>
                    <a:pt x="836676" y="1012793"/>
                  </a:lnTo>
                  <a:lnTo>
                    <a:pt x="836676" y="1012793"/>
                  </a:lnTo>
                  <a:lnTo>
                    <a:pt x="838010" y="1013174"/>
                  </a:lnTo>
                  <a:lnTo>
                    <a:pt x="838010" y="1013174"/>
                  </a:lnTo>
                  <a:lnTo>
                    <a:pt x="839438" y="1013460"/>
                  </a:lnTo>
                  <a:lnTo>
                    <a:pt x="839438" y="1013460"/>
                  </a:lnTo>
                  <a:cubicBezTo>
                    <a:pt x="839914" y="1013555"/>
                    <a:pt x="840391" y="1013651"/>
                    <a:pt x="840867" y="1013746"/>
                  </a:cubicBezTo>
                  <a:lnTo>
                    <a:pt x="840867" y="1013746"/>
                  </a:lnTo>
                  <a:lnTo>
                    <a:pt x="841153" y="1013746"/>
                  </a:lnTo>
                  <a:cubicBezTo>
                    <a:pt x="842010" y="1013841"/>
                    <a:pt x="842677" y="1014031"/>
                    <a:pt x="843534" y="1014127"/>
                  </a:cubicBezTo>
                  <a:lnTo>
                    <a:pt x="843820" y="1014127"/>
                  </a:lnTo>
                  <a:lnTo>
                    <a:pt x="843820" y="1014127"/>
                  </a:lnTo>
                  <a:lnTo>
                    <a:pt x="845248" y="1014317"/>
                  </a:lnTo>
                  <a:lnTo>
                    <a:pt x="845248" y="1014317"/>
                  </a:lnTo>
                  <a:lnTo>
                    <a:pt x="846677" y="1014413"/>
                  </a:lnTo>
                  <a:lnTo>
                    <a:pt x="846677" y="1014413"/>
                  </a:lnTo>
                  <a:lnTo>
                    <a:pt x="848106" y="1014508"/>
                  </a:lnTo>
                  <a:lnTo>
                    <a:pt x="848106" y="1014508"/>
                  </a:lnTo>
                  <a:lnTo>
                    <a:pt x="848582" y="1014508"/>
                  </a:lnTo>
                  <a:cubicBezTo>
                    <a:pt x="849725" y="1014508"/>
                    <a:pt x="850583" y="1014603"/>
                    <a:pt x="851726" y="1014603"/>
                  </a:cubicBezTo>
                  <a:lnTo>
                    <a:pt x="871156" y="1014603"/>
                  </a:lnTo>
                  <a:lnTo>
                    <a:pt x="878110" y="1014603"/>
                  </a:lnTo>
                  <a:cubicBezTo>
                    <a:pt x="922687" y="1014603"/>
                    <a:pt x="959072" y="1050989"/>
                    <a:pt x="959072" y="1095566"/>
                  </a:cubicBezTo>
                  <a:lnTo>
                    <a:pt x="959072" y="1105376"/>
                  </a:lnTo>
                  <a:lnTo>
                    <a:pt x="959072" y="1106805"/>
                  </a:lnTo>
                  <a:lnTo>
                    <a:pt x="959072" y="1106805"/>
                  </a:lnTo>
                  <a:lnTo>
                    <a:pt x="959168" y="1108234"/>
                  </a:lnTo>
                  <a:lnTo>
                    <a:pt x="959168" y="1108234"/>
                  </a:lnTo>
                  <a:lnTo>
                    <a:pt x="959263" y="1109663"/>
                  </a:lnTo>
                  <a:lnTo>
                    <a:pt x="959263" y="1109663"/>
                  </a:lnTo>
                  <a:lnTo>
                    <a:pt x="959358" y="1111091"/>
                  </a:lnTo>
                  <a:lnTo>
                    <a:pt x="959358" y="1111091"/>
                  </a:lnTo>
                  <a:lnTo>
                    <a:pt x="959548" y="1112520"/>
                  </a:lnTo>
                  <a:lnTo>
                    <a:pt x="959548" y="1112520"/>
                  </a:lnTo>
                  <a:lnTo>
                    <a:pt x="959739" y="1113949"/>
                  </a:lnTo>
                  <a:lnTo>
                    <a:pt x="959739" y="1113949"/>
                  </a:lnTo>
                  <a:lnTo>
                    <a:pt x="959930" y="1115378"/>
                  </a:lnTo>
                  <a:lnTo>
                    <a:pt x="959930" y="1115378"/>
                  </a:lnTo>
                  <a:cubicBezTo>
                    <a:pt x="960025" y="1115854"/>
                    <a:pt x="960120" y="1116330"/>
                    <a:pt x="960215" y="1116806"/>
                  </a:cubicBezTo>
                  <a:lnTo>
                    <a:pt x="960215" y="1116806"/>
                  </a:lnTo>
                  <a:lnTo>
                    <a:pt x="960501" y="1118235"/>
                  </a:lnTo>
                  <a:lnTo>
                    <a:pt x="960501" y="1118235"/>
                  </a:lnTo>
                  <a:lnTo>
                    <a:pt x="960882" y="1119664"/>
                  </a:lnTo>
                  <a:lnTo>
                    <a:pt x="960882" y="1119664"/>
                  </a:lnTo>
                  <a:lnTo>
                    <a:pt x="961263" y="1120997"/>
                  </a:lnTo>
                  <a:lnTo>
                    <a:pt x="961263" y="1120997"/>
                  </a:lnTo>
                  <a:lnTo>
                    <a:pt x="961644" y="1122331"/>
                  </a:lnTo>
                  <a:lnTo>
                    <a:pt x="961644" y="1122331"/>
                  </a:lnTo>
                  <a:lnTo>
                    <a:pt x="962120" y="1123664"/>
                  </a:lnTo>
                  <a:lnTo>
                    <a:pt x="962120" y="1123664"/>
                  </a:lnTo>
                  <a:lnTo>
                    <a:pt x="962597" y="1124998"/>
                  </a:lnTo>
                  <a:lnTo>
                    <a:pt x="962597" y="1124998"/>
                  </a:lnTo>
                  <a:lnTo>
                    <a:pt x="963073" y="1126331"/>
                  </a:lnTo>
                  <a:lnTo>
                    <a:pt x="963073" y="1126331"/>
                  </a:lnTo>
                  <a:lnTo>
                    <a:pt x="963644" y="1127665"/>
                  </a:lnTo>
                  <a:lnTo>
                    <a:pt x="963644" y="1127665"/>
                  </a:lnTo>
                  <a:lnTo>
                    <a:pt x="964216" y="1128903"/>
                  </a:lnTo>
                  <a:lnTo>
                    <a:pt x="964216" y="1128903"/>
                  </a:lnTo>
                  <a:lnTo>
                    <a:pt x="964787" y="1130141"/>
                  </a:lnTo>
                  <a:lnTo>
                    <a:pt x="964787" y="1130141"/>
                  </a:lnTo>
                  <a:lnTo>
                    <a:pt x="965454" y="1131380"/>
                  </a:lnTo>
                  <a:lnTo>
                    <a:pt x="965454" y="1131380"/>
                  </a:lnTo>
                  <a:cubicBezTo>
                    <a:pt x="965645" y="1131761"/>
                    <a:pt x="965835" y="1132237"/>
                    <a:pt x="966121" y="1132618"/>
                  </a:cubicBezTo>
                  <a:lnTo>
                    <a:pt x="966121" y="1132618"/>
                  </a:lnTo>
                  <a:lnTo>
                    <a:pt x="966788" y="1133856"/>
                  </a:lnTo>
                  <a:lnTo>
                    <a:pt x="966788" y="1133856"/>
                  </a:lnTo>
                  <a:cubicBezTo>
                    <a:pt x="966978" y="1134237"/>
                    <a:pt x="967264" y="1134618"/>
                    <a:pt x="967454" y="1135094"/>
                  </a:cubicBezTo>
                  <a:lnTo>
                    <a:pt x="967454" y="1135094"/>
                  </a:lnTo>
                  <a:lnTo>
                    <a:pt x="968216" y="1136237"/>
                  </a:lnTo>
                  <a:lnTo>
                    <a:pt x="968216" y="1136237"/>
                  </a:lnTo>
                  <a:lnTo>
                    <a:pt x="968978" y="1137380"/>
                  </a:lnTo>
                  <a:lnTo>
                    <a:pt x="968978" y="1137380"/>
                  </a:lnTo>
                  <a:lnTo>
                    <a:pt x="969740" y="1138523"/>
                  </a:lnTo>
                  <a:lnTo>
                    <a:pt x="969740" y="1138523"/>
                  </a:lnTo>
                  <a:lnTo>
                    <a:pt x="970597" y="1139666"/>
                  </a:lnTo>
                  <a:lnTo>
                    <a:pt x="970597" y="1139666"/>
                  </a:lnTo>
                  <a:lnTo>
                    <a:pt x="971455" y="1140809"/>
                  </a:lnTo>
                  <a:lnTo>
                    <a:pt x="971455" y="1140809"/>
                  </a:lnTo>
                  <a:cubicBezTo>
                    <a:pt x="971740" y="1141190"/>
                    <a:pt x="972026" y="1141571"/>
                    <a:pt x="972312" y="1141857"/>
                  </a:cubicBezTo>
                  <a:lnTo>
                    <a:pt x="972312" y="1141857"/>
                  </a:lnTo>
                  <a:lnTo>
                    <a:pt x="973169" y="1142905"/>
                  </a:lnTo>
                  <a:lnTo>
                    <a:pt x="973169" y="1142905"/>
                  </a:lnTo>
                  <a:lnTo>
                    <a:pt x="974122" y="1143953"/>
                  </a:lnTo>
                  <a:lnTo>
                    <a:pt x="974122" y="1143953"/>
                  </a:lnTo>
                  <a:lnTo>
                    <a:pt x="975074" y="1145000"/>
                  </a:lnTo>
                  <a:lnTo>
                    <a:pt x="975074" y="1145000"/>
                  </a:lnTo>
                  <a:lnTo>
                    <a:pt x="976027" y="1145953"/>
                  </a:lnTo>
                  <a:lnTo>
                    <a:pt x="976027" y="1145953"/>
                  </a:lnTo>
                  <a:lnTo>
                    <a:pt x="976979" y="1146905"/>
                  </a:lnTo>
                  <a:lnTo>
                    <a:pt x="976979" y="1146905"/>
                  </a:lnTo>
                  <a:lnTo>
                    <a:pt x="978027" y="1147858"/>
                  </a:lnTo>
                  <a:lnTo>
                    <a:pt x="978027" y="1147858"/>
                  </a:lnTo>
                  <a:lnTo>
                    <a:pt x="979075" y="1148810"/>
                  </a:lnTo>
                  <a:lnTo>
                    <a:pt x="979075" y="1148810"/>
                  </a:lnTo>
                  <a:lnTo>
                    <a:pt x="980122" y="1149668"/>
                  </a:lnTo>
                  <a:lnTo>
                    <a:pt x="980122" y="1149668"/>
                  </a:lnTo>
                  <a:cubicBezTo>
                    <a:pt x="980504" y="1149953"/>
                    <a:pt x="980885" y="1150239"/>
                    <a:pt x="981170" y="1150525"/>
                  </a:cubicBezTo>
                  <a:lnTo>
                    <a:pt x="981170" y="1150525"/>
                  </a:lnTo>
                  <a:cubicBezTo>
                    <a:pt x="981551" y="1150811"/>
                    <a:pt x="981932" y="1151096"/>
                    <a:pt x="982218" y="1151382"/>
                  </a:cubicBezTo>
                  <a:lnTo>
                    <a:pt x="982218" y="1151382"/>
                  </a:lnTo>
                  <a:lnTo>
                    <a:pt x="983361" y="1152239"/>
                  </a:lnTo>
                  <a:lnTo>
                    <a:pt x="983361" y="1152239"/>
                  </a:lnTo>
                  <a:lnTo>
                    <a:pt x="984504" y="1153001"/>
                  </a:lnTo>
                  <a:lnTo>
                    <a:pt x="984504" y="1153001"/>
                  </a:lnTo>
                  <a:lnTo>
                    <a:pt x="985647" y="1153763"/>
                  </a:lnTo>
                  <a:lnTo>
                    <a:pt x="985647" y="1153763"/>
                  </a:lnTo>
                  <a:lnTo>
                    <a:pt x="986790" y="1154525"/>
                  </a:lnTo>
                  <a:lnTo>
                    <a:pt x="986790" y="1154525"/>
                  </a:lnTo>
                  <a:lnTo>
                    <a:pt x="988028" y="1155192"/>
                  </a:lnTo>
                  <a:lnTo>
                    <a:pt x="988028" y="1155192"/>
                  </a:lnTo>
                  <a:lnTo>
                    <a:pt x="989267" y="1155859"/>
                  </a:lnTo>
                  <a:lnTo>
                    <a:pt x="989267" y="1155859"/>
                  </a:lnTo>
                  <a:lnTo>
                    <a:pt x="990505" y="1156526"/>
                  </a:lnTo>
                  <a:lnTo>
                    <a:pt x="990505" y="1156526"/>
                  </a:lnTo>
                  <a:lnTo>
                    <a:pt x="991743" y="1157192"/>
                  </a:lnTo>
                  <a:lnTo>
                    <a:pt x="991743" y="1157192"/>
                  </a:lnTo>
                  <a:lnTo>
                    <a:pt x="992981" y="1157764"/>
                  </a:lnTo>
                  <a:lnTo>
                    <a:pt x="992981" y="1157764"/>
                  </a:lnTo>
                  <a:cubicBezTo>
                    <a:pt x="993362" y="1157954"/>
                    <a:pt x="993838" y="1158145"/>
                    <a:pt x="994220" y="1158335"/>
                  </a:cubicBezTo>
                  <a:lnTo>
                    <a:pt x="994220" y="1158335"/>
                  </a:lnTo>
                  <a:lnTo>
                    <a:pt x="995553" y="1158907"/>
                  </a:lnTo>
                  <a:lnTo>
                    <a:pt x="995553" y="1158907"/>
                  </a:lnTo>
                  <a:lnTo>
                    <a:pt x="996887" y="1159383"/>
                  </a:lnTo>
                  <a:lnTo>
                    <a:pt x="996887" y="1159383"/>
                  </a:lnTo>
                  <a:lnTo>
                    <a:pt x="998220" y="1159859"/>
                  </a:lnTo>
                  <a:lnTo>
                    <a:pt x="998220" y="1159859"/>
                  </a:lnTo>
                  <a:lnTo>
                    <a:pt x="999554" y="1160336"/>
                  </a:lnTo>
                  <a:lnTo>
                    <a:pt x="999554" y="1160336"/>
                  </a:lnTo>
                  <a:lnTo>
                    <a:pt x="1000887" y="1160717"/>
                  </a:lnTo>
                  <a:lnTo>
                    <a:pt x="1000887" y="1160717"/>
                  </a:lnTo>
                  <a:lnTo>
                    <a:pt x="1002221" y="1161098"/>
                  </a:lnTo>
                  <a:lnTo>
                    <a:pt x="1002221" y="1161098"/>
                  </a:lnTo>
                  <a:lnTo>
                    <a:pt x="1003554" y="1161479"/>
                  </a:lnTo>
                  <a:lnTo>
                    <a:pt x="1003554" y="1161479"/>
                  </a:lnTo>
                  <a:lnTo>
                    <a:pt x="1004983" y="1161764"/>
                  </a:lnTo>
                  <a:lnTo>
                    <a:pt x="1004983" y="1161764"/>
                  </a:lnTo>
                  <a:cubicBezTo>
                    <a:pt x="1005459" y="1161860"/>
                    <a:pt x="1005935" y="1161955"/>
                    <a:pt x="1006412" y="1162050"/>
                  </a:cubicBezTo>
                  <a:lnTo>
                    <a:pt x="1006412" y="1162050"/>
                  </a:lnTo>
                  <a:lnTo>
                    <a:pt x="1007840" y="1162336"/>
                  </a:lnTo>
                  <a:lnTo>
                    <a:pt x="1007840" y="1162336"/>
                  </a:lnTo>
                  <a:lnTo>
                    <a:pt x="1009269" y="1162526"/>
                  </a:lnTo>
                  <a:lnTo>
                    <a:pt x="1009269" y="1162526"/>
                  </a:lnTo>
                  <a:lnTo>
                    <a:pt x="1010698" y="1162717"/>
                  </a:lnTo>
                  <a:lnTo>
                    <a:pt x="1010698" y="1162717"/>
                  </a:lnTo>
                  <a:lnTo>
                    <a:pt x="1012127" y="1162812"/>
                  </a:lnTo>
                  <a:lnTo>
                    <a:pt x="1012127" y="1162812"/>
                  </a:lnTo>
                  <a:lnTo>
                    <a:pt x="1013555" y="1162907"/>
                  </a:lnTo>
                  <a:lnTo>
                    <a:pt x="1013555" y="1162907"/>
                  </a:lnTo>
                  <a:lnTo>
                    <a:pt x="1014031" y="1162907"/>
                  </a:lnTo>
                  <a:cubicBezTo>
                    <a:pt x="1015079" y="1162907"/>
                    <a:pt x="1016032" y="1163003"/>
                    <a:pt x="1017175" y="1163003"/>
                  </a:cubicBezTo>
                  <a:lnTo>
                    <a:pt x="1047560" y="1163003"/>
                  </a:lnTo>
                  <a:lnTo>
                    <a:pt x="1199483" y="1163003"/>
                  </a:lnTo>
                  <a:cubicBezTo>
                    <a:pt x="1244060" y="1163003"/>
                    <a:pt x="1280446" y="1199388"/>
                    <a:pt x="1280446" y="1243965"/>
                  </a:cubicBezTo>
                  <a:lnTo>
                    <a:pt x="1280446" y="1375886"/>
                  </a:lnTo>
                  <a:lnTo>
                    <a:pt x="1280446" y="1539431"/>
                  </a:lnTo>
                  <a:lnTo>
                    <a:pt x="1280446" y="1542574"/>
                  </a:lnTo>
                  <a:cubicBezTo>
                    <a:pt x="1280446" y="1574292"/>
                    <a:pt x="1306354" y="1600200"/>
                    <a:pt x="1338072" y="1600200"/>
                  </a:cubicBezTo>
                  <a:lnTo>
                    <a:pt x="1358075" y="1600200"/>
                  </a:lnTo>
                  <a:cubicBezTo>
                    <a:pt x="1389793" y="1600200"/>
                    <a:pt x="1415701" y="1574292"/>
                    <a:pt x="1415701" y="1542574"/>
                  </a:cubicBezTo>
                  <a:lnTo>
                    <a:pt x="1415701" y="1534477"/>
                  </a:lnTo>
                  <a:cubicBezTo>
                    <a:pt x="1415701" y="1489900"/>
                    <a:pt x="1452086" y="1453515"/>
                    <a:pt x="1496663" y="1453515"/>
                  </a:cubicBezTo>
                  <a:lnTo>
                    <a:pt x="1527239" y="1453515"/>
                  </a:lnTo>
                  <a:cubicBezTo>
                    <a:pt x="1558957" y="1453515"/>
                    <a:pt x="1584865" y="1427607"/>
                    <a:pt x="1584865" y="1395889"/>
                  </a:cubicBezTo>
                  <a:lnTo>
                    <a:pt x="1584865" y="1375886"/>
                  </a:lnTo>
                  <a:cubicBezTo>
                    <a:pt x="1584865" y="1351026"/>
                    <a:pt x="1568958" y="1329690"/>
                    <a:pt x="1546765" y="1321689"/>
                  </a:cubicBezTo>
                  <a:cubicBezTo>
                    <a:pt x="1535716" y="1317689"/>
                    <a:pt x="1493520" y="1325689"/>
                    <a:pt x="1477518" y="1318070"/>
                  </a:cubicBezTo>
                  <a:cubicBezTo>
                    <a:pt x="1439609" y="1299877"/>
                    <a:pt x="1425226" y="1259014"/>
                    <a:pt x="1429988" y="1231487"/>
                  </a:cubicBezTo>
                  <a:cubicBezTo>
                    <a:pt x="1436846" y="1192435"/>
                    <a:pt x="1459039" y="1164527"/>
                    <a:pt x="1498759" y="1164527"/>
                  </a:cubicBezTo>
                  <a:lnTo>
                    <a:pt x="1681829" y="1164527"/>
                  </a:lnTo>
                  <a:cubicBezTo>
                    <a:pt x="1713548" y="1164527"/>
                    <a:pt x="1739456" y="1138619"/>
                    <a:pt x="1739456" y="1106900"/>
                  </a:cubicBezTo>
                  <a:lnTo>
                    <a:pt x="1739456" y="1086898"/>
                  </a:lnTo>
                  <a:cubicBezTo>
                    <a:pt x="1739456" y="1055180"/>
                    <a:pt x="1713548" y="1029272"/>
                    <a:pt x="1681829" y="1029272"/>
                  </a:cubicBezTo>
                  <a:lnTo>
                    <a:pt x="1498854" y="1029272"/>
                  </a:lnTo>
                  <a:cubicBezTo>
                    <a:pt x="1454277" y="1029272"/>
                    <a:pt x="1417892" y="992886"/>
                    <a:pt x="1417892" y="948309"/>
                  </a:cubicBezTo>
                  <a:lnTo>
                    <a:pt x="1417892" y="942594"/>
                  </a:lnTo>
                  <a:cubicBezTo>
                    <a:pt x="1417892" y="910876"/>
                    <a:pt x="1391984" y="884968"/>
                    <a:pt x="1360265" y="884968"/>
                  </a:cubicBezTo>
                  <a:lnTo>
                    <a:pt x="1186148" y="884968"/>
                  </a:lnTo>
                  <a:cubicBezTo>
                    <a:pt x="1141571" y="884968"/>
                    <a:pt x="1105186" y="848582"/>
                    <a:pt x="1105186" y="804005"/>
                  </a:cubicBezTo>
                  <a:lnTo>
                    <a:pt x="1105186" y="646176"/>
                  </a:lnTo>
                  <a:cubicBezTo>
                    <a:pt x="1105186" y="635508"/>
                    <a:pt x="1102233" y="625412"/>
                    <a:pt x="1097089" y="616839"/>
                  </a:cubicBezTo>
                  <a:cubicBezTo>
                    <a:pt x="1096804" y="616458"/>
                    <a:pt x="1096613" y="616077"/>
                    <a:pt x="1096423" y="615696"/>
                  </a:cubicBezTo>
                  <a:cubicBezTo>
                    <a:pt x="1086517" y="598361"/>
                    <a:pt x="1067753" y="586550"/>
                    <a:pt x="1046417" y="586550"/>
                  </a:cubicBezTo>
                  <a:lnTo>
                    <a:pt x="1024128" y="586550"/>
                  </a:lnTo>
                  <a:cubicBezTo>
                    <a:pt x="979551" y="586550"/>
                    <a:pt x="943165" y="550164"/>
                    <a:pt x="943165" y="505587"/>
                  </a:cubicBezTo>
                  <a:lnTo>
                    <a:pt x="943165" y="505206"/>
                  </a:lnTo>
                  <a:cubicBezTo>
                    <a:pt x="943165" y="473488"/>
                    <a:pt x="917162" y="447770"/>
                    <a:pt x="885539" y="446818"/>
                  </a:cubicBezTo>
                  <a:lnTo>
                    <a:pt x="844772" y="445580"/>
                  </a:lnTo>
                  <a:cubicBezTo>
                    <a:pt x="816864" y="441674"/>
                    <a:pt x="795242" y="417481"/>
                    <a:pt x="795242" y="388525"/>
                  </a:cubicBezTo>
                  <a:lnTo>
                    <a:pt x="795242" y="368522"/>
                  </a:lnTo>
                  <a:cubicBezTo>
                    <a:pt x="795242" y="336804"/>
                    <a:pt x="821150" y="310896"/>
                    <a:pt x="852869" y="310896"/>
                  </a:cubicBezTo>
                  <a:lnTo>
                    <a:pt x="952119" y="310896"/>
                  </a:lnTo>
                  <a:lnTo>
                    <a:pt x="951167" y="57626"/>
                  </a:lnTo>
                  <a:cubicBezTo>
                    <a:pt x="951071" y="26003"/>
                    <a:pt x="925259" y="0"/>
                    <a:pt x="893540" y="0"/>
                  </a:cubicBezTo>
                  <a:lnTo>
                    <a:pt x="214598" y="0"/>
                  </a:lnTo>
                  <a:cubicBezTo>
                    <a:pt x="185166" y="0"/>
                    <a:pt x="160592" y="22479"/>
                    <a:pt x="157353" y="51149"/>
                  </a:cubicBezTo>
                  <a:lnTo>
                    <a:pt x="157353" y="93059"/>
                  </a:lnTo>
                  <a:cubicBezTo>
                    <a:pt x="157353" y="124778"/>
                    <a:pt x="131445" y="150686"/>
                    <a:pt x="99727" y="150686"/>
                  </a:cubicBezTo>
                  <a:lnTo>
                    <a:pt x="0" y="150686"/>
                  </a:lnTo>
                  <a:lnTo>
                    <a:pt x="476" y="514921"/>
                  </a:lnTo>
                  <a:lnTo>
                    <a:pt x="476" y="514921"/>
                  </a:lnTo>
                  <a:close/>
                  <a:moveTo>
                    <a:pt x="959358" y="1105281"/>
                  </a:moveTo>
                  <a:lnTo>
                    <a:pt x="959358" y="1105281"/>
                  </a:lnTo>
                  <a:lnTo>
                    <a:pt x="959358" y="1105281"/>
                  </a:lnTo>
                  <a:lnTo>
                    <a:pt x="959358" y="1105281"/>
                  </a:lnTo>
                  <a:close/>
                  <a:moveTo>
                    <a:pt x="486156" y="672655"/>
                  </a:moveTo>
                  <a:lnTo>
                    <a:pt x="486156" y="672655"/>
                  </a:lnTo>
                  <a:lnTo>
                    <a:pt x="486156" y="672655"/>
                  </a:lnTo>
                  <a:lnTo>
                    <a:pt x="486156" y="672655"/>
                  </a:lnTo>
                  <a:close/>
                  <a:moveTo>
                    <a:pt x="647033" y="814769"/>
                  </a:moveTo>
                  <a:lnTo>
                    <a:pt x="647033" y="814769"/>
                  </a:lnTo>
                  <a:lnTo>
                    <a:pt x="647033" y="814769"/>
                  </a:lnTo>
                  <a:lnTo>
                    <a:pt x="647033" y="814769"/>
                  </a:lnTo>
                  <a:close/>
                  <a:moveTo>
                    <a:pt x="793813" y="956881"/>
                  </a:moveTo>
                  <a:lnTo>
                    <a:pt x="793813" y="956881"/>
                  </a:lnTo>
                  <a:lnTo>
                    <a:pt x="793813" y="956881"/>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6" name="Freeform: Shape 75">
              <a:extLst>
                <a:ext uri="{FF2B5EF4-FFF2-40B4-BE49-F238E27FC236}">
                  <a16:creationId xmlns:a16="http://schemas.microsoft.com/office/drawing/2014/main" id="{ADBE45A6-1754-4E48-8162-FDC37FDF368B}"/>
                </a:ext>
              </a:extLst>
            </p:cNvPr>
            <p:cNvSpPr/>
            <p:nvPr/>
          </p:nvSpPr>
          <p:spPr>
            <a:xfrm>
              <a:off x="2597579" y="3391265"/>
              <a:ext cx="633888" cy="436149"/>
            </a:xfrm>
            <a:custGeom>
              <a:avLst/>
              <a:gdLst>
                <a:gd name="connsiteX0" fmla="*/ 633889 w 633888"/>
                <a:gd name="connsiteY0" fmla="*/ 285464 h 436149"/>
                <a:gd name="connsiteX1" fmla="*/ 633889 w 633888"/>
                <a:gd name="connsiteY1" fmla="*/ 142208 h 436149"/>
                <a:gd name="connsiteX2" fmla="*/ 57626 w 633888"/>
                <a:gd name="connsiteY2" fmla="*/ 143256 h 436149"/>
                <a:gd name="connsiteX3" fmla="*/ 0 w 633888"/>
                <a:gd name="connsiteY3" fmla="*/ 200882 h 436149"/>
                <a:gd name="connsiteX4" fmla="*/ 0 w 633888"/>
                <a:gd name="connsiteY4" fmla="*/ 378523 h 436149"/>
                <a:gd name="connsiteX5" fmla="*/ 57626 w 633888"/>
                <a:gd name="connsiteY5" fmla="*/ 436150 h 436149"/>
                <a:gd name="connsiteX6" fmla="*/ 253079 w 633888"/>
                <a:gd name="connsiteY6" fmla="*/ 436150 h 436149"/>
                <a:gd name="connsiteX7" fmla="*/ 310705 w 633888"/>
                <a:gd name="connsiteY7" fmla="*/ 378523 h 436149"/>
                <a:gd name="connsiteX8" fmla="*/ 310705 w 633888"/>
                <a:gd name="connsiteY8" fmla="*/ 336613 h 436149"/>
                <a:gd name="connsiteX9" fmla="*/ 367951 w 633888"/>
                <a:gd name="connsiteY9" fmla="*/ 285464 h 436149"/>
                <a:gd name="connsiteX10" fmla="*/ 633889 w 633888"/>
                <a:gd name="connsiteY10" fmla="*/ 285464 h 436149"/>
                <a:gd name="connsiteX11" fmla="*/ 633889 w 633888"/>
                <a:gd name="connsiteY11" fmla="*/ 285464 h 436149"/>
                <a:gd name="connsiteX12" fmla="*/ 91345 w 633888"/>
                <a:gd name="connsiteY12" fmla="*/ 0 h 436149"/>
                <a:gd name="connsiteX13" fmla="*/ 91345 w 633888"/>
                <a:gd name="connsiteY13" fmla="*/ 0 h 436149"/>
                <a:gd name="connsiteX14" fmla="*/ 91345 w 633888"/>
                <a:gd name="connsiteY14" fmla="*/ 0 h 436149"/>
                <a:gd name="connsiteX15" fmla="*/ 91345 w 633888"/>
                <a:gd name="connsiteY15" fmla="*/ 0 h 43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3888" h="436149">
                  <a:moveTo>
                    <a:pt x="633889" y="285464"/>
                  </a:moveTo>
                  <a:lnTo>
                    <a:pt x="633889" y="142208"/>
                  </a:lnTo>
                  <a:cubicBezTo>
                    <a:pt x="427482" y="142208"/>
                    <a:pt x="249746" y="143256"/>
                    <a:pt x="57626" y="143256"/>
                  </a:cubicBezTo>
                  <a:cubicBezTo>
                    <a:pt x="25908" y="143256"/>
                    <a:pt x="0" y="169164"/>
                    <a:pt x="0" y="200882"/>
                  </a:cubicBezTo>
                  <a:lnTo>
                    <a:pt x="0" y="378523"/>
                  </a:lnTo>
                  <a:cubicBezTo>
                    <a:pt x="0" y="410242"/>
                    <a:pt x="25908" y="436150"/>
                    <a:pt x="57626" y="436150"/>
                  </a:cubicBezTo>
                  <a:lnTo>
                    <a:pt x="253079" y="436150"/>
                  </a:lnTo>
                  <a:cubicBezTo>
                    <a:pt x="284797" y="436150"/>
                    <a:pt x="310705" y="410242"/>
                    <a:pt x="310705" y="378523"/>
                  </a:cubicBezTo>
                  <a:lnTo>
                    <a:pt x="310705" y="336613"/>
                  </a:lnTo>
                  <a:cubicBezTo>
                    <a:pt x="313944" y="307943"/>
                    <a:pt x="338519" y="285464"/>
                    <a:pt x="367951" y="285464"/>
                  </a:cubicBezTo>
                  <a:lnTo>
                    <a:pt x="633889" y="285464"/>
                  </a:lnTo>
                  <a:lnTo>
                    <a:pt x="633889" y="285464"/>
                  </a:lnTo>
                  <a:close/>
                  <a:moveTo>
                    <a:pt x="91345" y="0"/>
                  </a:moveTo>
                  <a:lnTo>
                    <a:pt x="91345" y="0"/>
                  </a:lnTo>
                  <a:lnTo>
                    <a:pt x="91345" y="0"/>
                  </a:lnTo>
                  <a:lnTo>
                    <a:pt x="91345"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7" name="Freeform: Shape 76">
              <a:extLst>
                <a:ext uri="{FF2B5EF4-FFF2-40B4-BE49-F238E27FC236}">
                  <a16:creationId xmlns:a16="http://schemas.microsoft.com/office/drawing/2014/main" id="{62F51B9B-4E03-4045-B10D-5D366682E2F4}"/>
                </a:ext>
              </a:extLst>
            </p:cNvPr>
            <p:cNvSpPr/>
            <p:nvPr/>
          </p:nvSpPr>
          <p:spPr>
            <a:xfrm>
              <a:off x="3231373" y="3411077"/>
              <a:ext cx="951737" cy="573595"/>
            </a:xfrm>
            <a:custGeom>
              <a:avLst/>
              <a:gdLst>
                <a:gd name="connsiteX0" fmla="*/ 472440 w 951737"/>
                <a:gd name="connsiteY0" fmla="*/ 0 h 573595"/>
                <a:gd name="connsiteX1" fmla="*/ 951738 w 951737"/>
                <a:gd name="connsiteY1" fmla="*/ 0 h 573595"/>
                <a:gd name="connsiteX2" fmla="*/ 951738 w 951737"/>
                <a:gd name="connsiteY2" fmla="*/ 213265 h 573595"/>
                <a:gd name="connsiteX3" fmla="*/ 894112 w 951737"/>
                <a:gd name="connsiteY3" fmla="*/ 270891 h 573595"/>
                <a:gd name="connsiteX4" fmla="*/ 859250 w 951737"/>
                <a:gd name="connsiteY4" fmla="*/ 270891 h 573595"/>
                <a:gd name="connsiteX5" fmla="*/ 786574 w 951737"/>
                <a:gd name="connsiteY5" fmla="*/ 347567 h 573595"/>
                <a:gd name="connsiteX6" fmla="*/ 786574 w 951737"/>
                <a:gd name="connsiteY6" fmla="*/ 515969 h 573595"/>
                <a:gd name="connsiteX7" fmla="*/ 728948 w 951737"/>
                <a:gd name="connsiteY7" fmla="*/ 573596 h 573595"/>
                <a:gd name="connsiteX8" fmla="*/ 472535 w 951737"/>
                <a:gd name="connsiteY8" fmla="*/ 573596 h 573595"/>
                <a:gd name="connsiteX9" fmla="*/ 475869 w 951737"/>
                <a:gd name="connsiteY9" fmla="*/ 515969 h 573595"/>
                <a:gd name="connsiteX10" fmla="*/ 475869 w 951737"/>
                <a:gd name="connsiteY10" fmla="*/ 316802 h 573595"/>
                <a:gd name="connsiteX11" fmla="*/ 418624 w 951737"/>
                <a:gd name="connsiteY11" fmla="*/ 265652 h 573595"/>
                <a:gd name="connsiteX12" fmla="*/ 0 w 951737"/>
                <a:gd name="connsiteY12" fmla="*/ 265652 h 573595"/>
                <a:gd name="connsiteX13" fmla="*/ 0 w 951737"/>
                <a:gd name="connsiteY13" fmla="*/ 122396 h 573595"/>
                <a:gd name="connsiteX14" fmla="*/ 78772 w 951737"/>
                <a:gd name="connsiteY14" fmla="*/ 122396 h 573595"/>
                <a:gd name="connsiteX15" fmla="*/ 93345 w 951737"/>
                <a:gd name="connsiteY15" fmla="*/ 121729 h 573595"/>
                <a:gd name="connsiteX16" fmla="*/ 101251 w 951737"/>
                <a:gd name="connsiteY16" fmla="*/ 121348 h 573595"/>
                <a:gd name="connsiteX17" fmla="*/ 400240 w 951737"/>
                <a:gd name="connsiteY17" fmla="*/ 121348 h 573595"/>
                <a:gd name="connsiteX18" fmla="*/ 470249 w 951737"/>
                <a:gd name="connsiteY18" fmla="*/ 51340 h 573595"/>
                <a:gd name="connsiteX19" fmla="*/ 472440 w 951737"/>
                <a:gd name="connsiteY19" fmla="*/ 0 h 573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51737" h="573595">
                  <a:moveTo>
                    <a:pt x="472440" y="0"/>
                  </a:moveTo>
                  <a:lnTo>
                    <a:pt x="951738" y="0"/>
                  </a:lnTo>
                  <a:lnTo>
                    <a:pt x="951738" y="213265"/>
                  </a:lnTo>
                  <a:cubicBezTo>
                    <a:pt x="951738" y="244983"/>
                    <a:pt x="925830" y="270891"/>
                    <a:pt x="894112" y="270891"/>
                  </a:cubicBezTo>
                  <a:lnTo>
                    <a:pt x="859250" y="270891"/>
                  </a:lnTo>
                  <a:cubicBezTo>
                    <a:pt x="802957" y="270891"/>
                    <a:pt x="784955" y="325946"/>
                    <a:pt x="786574" y="347567"/>
                  </a:cubicBezTo>
                  <a:lnTo>
                    <a:pt x="786574" y="515969"/>
                  </a:lnTo>
                  <a:cubicBezTo>
                    <a:pt x="786574" y="547688"/>
                    <a:pt x="760666" y="573596"/>
                    <a:pt x="728948" y="573596"/>
                  </a:cubicBezTo>
                  <a:lnTo>
                    <a:pt x="472535" y="573596"/>
                  </a:lnTo>
                  <a:lnTo>
                    <a:pt x="475869" y="515969"/>
                  </a:lnTo>
                  <a:lnTo>
                    <a:pt x="475869" y="316802"/>
                  </a:lnTo>
                  <a:cubicBezTo>
                    <a:pt x="472630" y="288131"/>
                    <a:pt x="448056" y="265652"/>
                    <a:pt x="418624" y="265652"/>
                  </a:cubicBezTo>
                  <a:lnTo>
                    <a:pt x="0" y="265652"/>
                  </a:lnTo>
                  <a:lnTo>
                    <a:pt x="0" y="122396"/>
                  </a:lnTo>
                  <a:lnTo>
                    <a:pt x="78772" y="122396"/>
                  </a:lnTo>
                  <a:cubicBezTo>
                    <a:pt x="83725" y="122396"/>
                    <a:pt x="88582" y="122111"/>
                    <a:pt x="93345" y="121729"/>
                  </a:cubicBezTo>
                  <a:cubicBezTo>
                    <a:pt x="96107" y="121444"/>
                    <a:pt x="98488" y="121348"/>
                    <a:pt x="101251" y="121348"/>
                  </a:cubicBezTo>
                  <a:lnTo>
                    <a:pt x="400240" y="121348"/>
                  </a:lnTo>
                  <a:cubicBezTo>
                    <a:pt x="438721" y="121348"/>
                    <a:pt x="468630" y="89821"/>
                    <a:pt x="470249" y="51340"/>
                  </a:cubicBezTo>
                  <a:lnTo>
                    <a:pt x="472440" y="0"/>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8" name="Freeform: Shape 77">
              <a:extLst>
                <a:ext uri="{FF2B5EF4-FFF2-40B4-BE49-F238E27FC236}">
                  <a16:creationId xmlns:a16="http://schemas.microsoft.com/office/drawing/2014/main" id="{A1A71930-64E4-44CF-BCC5-2C1AA1D05337}"/>
                </a:ext>
              </a:extLst>
            </p:cNvPr>
            <p:cNvSpPr/>
            <p:nvPr/>
          </p:nvSpPr>
          <p:spPr>
            <a:xfrm>
              <a:off x="3704003" y="3830177"/>
              <a:ext cx="314039" cy="154495"/>
            </a:xfrm>
            <a:custGeom>
              <a:avLst/>
              <a:gdLst>
                <a:gd name="connsiteX0" fmla="*/ 314039 w 314039"/>
                <a:gd name="connsiteY0" fmla="*/ 0 h 154495"/>
                <a:gd name="connsiteX1" fmla="*/ 314039 w 314039"/>
                <a:gd name="connsiteY1" fmla="*/ 96869 h 154495"/>
                <a:gd name="connsiteX2" fmla="*/ 256413 w 314039"/>
                <a:gd name="connsiteY2" fmla="*/ 154496 h 154495"/>
                <a:gd name="connsiteX3" fmla="*/ 0 w 314039"/>
                <a:gd name="connsiteY3" fmla="*/ 154496 h 154495"/>
                <a:gd name="connsiteX4" fmla="*/ 3334 w 314039"/>
                <a:gd name="connsiteY4" fmla="*/ 96869 h 154495"/>
                <a:gd name="connsiteX5" fmla="*/ 3334 w 314039"/>
                <a:gd name="connsiteY5" fmla="*/ 0 h 154495"/>
                <a:gd name="connsiteX6" fmla="*/ 314039 w 314039"/>
                <a:gd name="connsiteY6" fmla="*/ 0 h 154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039" h="154495">
                  <a:moveTo>
                    <a:pt x="314039" y="0"/>
                  </a:moveTo>
                  <a:lnTo>
                    <a:pt x="314039" y="96869"/>
                  </a:lnTo>
                  <a:cubicBezTo>
                    <a:pt x="314039" y="128588"/>
                    <a:pt x="288131" y="154496"/>
                    <a:pt x="256413" y="154496"/>
                  </a:cubicBezTo>
                  <a:lnTo>
                    <a:pt x="0" y="154496"/>
                  </a:lnTo>
                  <a:lnTo>
                    <a:pt x="3334" y="96869"/>
                  </a:lnTo>
                  <a:lnTo>
                    <a:pt x="3334" y="0"/>
                  </a:lnTo>
                  <a:lnTo>
                    <a:pt x="314039" y="0"/>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81" name="Freeform: Shape 80">
              <a:extLst>
                <a:ext uri="{FF2B5EF4-FFF2-40B4-BE49-F238E27FC236}">
                  <a16:creationId xmlns:a16="http://schemas.microsoft.com/office/drawing/2014/main" id="{7DB9E8EB-2B5D-4391-9D44-13E2D271D45A}"/>
                </a:ext>
              </a:extLst>
            </p:cNvPr>
            <p:cNvSpPr/>
            <p:nvPr/>
          </p:nvSpPr>
          <p:spPr>
            <a:xfrm>
              <a:off x="3828495" y="3830462"/>
              <a:ext cx="820769" cy="493014"/>
            </a:xfrm>
            <a:custGeom>
              <a:avLst/>
              <a:gdLst>
                <a:gd name="connsiteX0" fmla="*/ 0 w 820769"/>
                <a:gd name="connsiteY0" fmla="*/ 154210 h 493014"/>
                <a:gd name="connsiteX1" fmla="*/ 41053 w 820769"/>
                <a:gd name="connsiteY1" fmla="*/ 220313 h 493014"/>
                <a:gd name="connsiteX2" fmla="*/ 41053 w 820769"/>
                <a:gd name="connsiteY2" fmla="*/ 239268 h 493014"/>
                <a:gd name="connsiteX3" fmla="*/ 98679 w 820769"/>
                <a:gd name="connsiteY3" fmla="*/ 296894 h 493014"/>
                <a:gd name="connsiteX4" fmla="*/ 126778 w 820769"/>
                <a:gd name="connsiteY4" fmla="*/ 296894 h 493014"/>
                <a:gd name="connsiteX5" fmla="*/ 207740 w 820769"/>
                <a:gd name="connsiteY5" fmla="*/ 377857 h 493014"/>
                <a:gd name="connsiteX6" fmla="*/ 207740 w 820769"/>
                <a:gd name="connsiteY6" fmla="*/ 385001 h 493014"/>
                <a:gd name="connsiteX7" fmla="*/ 207740 w 820769"/>
                <a:gd name="connsiteY7" fmla="*/ 386524 h 493014"/>
                <a:gd name="connsiteX8" fmla="*/ 207740 w 820769"/>
                <a:gd name="connsiteY8" fmla="*/ 386524 h 493014"/>
                <a:gd name="connsiteX9" fmla="*/ 207835 w 820769"/>
                <a:gd name="connsiteY9" fmla="*/ 387953 h 493014"/>
                <a:gd name="connsiteX10" fmla="*/ 207835 w 820769"/>
                <a:gd name="connsiteY10" fmla="*/ 387953 h 493014"/>
                <a:gd name="connsiteX11" fmla="*/ 207931 w 820769"/>
                <a:gd name="connsiteY11" fmla="*/ 389382 h 493014"/>
                <a:gd name="connsiteX12" fmla="*/ 207931 w 820769"/>
                <a:gd name="connsiteY12" fmla="*/ 389382 h 493014"/>
                <a:gd name="connsiteX13" fmla="*/ 208026 w 820769"/>
                <a:gd name="connsiteY13" fmla="*/ 390811 h 493014"/>
                <a:gd name="connsiteX14" fmla="*/ 208026 w 820769"/>
                <a:gd name="connsiteY14" fmla="*/ 390811 h 493014"/>
                <a:gd name="connsiteX15" fmla="*/ 208216 w 820769"/>
                <a:gd name="connsiteY15" fmla="*/ 392239 h 493014"/>
                <a:gd name="connsiteX16" fmla="*/ 208216 w 820769"/>
                <a:gd name="connsiteY16" fmla="*/ 392239 h 493014"/>
                <a:gd name="connsiteX17" fmla="*/ 208407 w 820769"/>
                <a:gd name="connsiteY17" fmla="*/ 393668 h 493014"/>
                <a:gd name="connsiteX18" fmla="*/ 208407 w 820769"/>
                <a:gd name="connsiteY18" fmla="*/ 393668 h 493014"/>
                <a:gd name="connsiteX19" fmla="*/ 208597 w 820769"/>
                <a:gd name="connsiteY19" fmla="*/ 395097 h 493014"/>
                <a:gd name="connsiteX20" fmla="*/ 208597 w 820769"/>
                <a:gd name="connsiteY20" fmla="*/ 395097 h 493014"/>
                <a:gd name="connsiteX21" fmla="*/ 230886 w 820769"/>
                <a:gd name="connsiteY21" fmla="*/ 431102 h 493014"/>
                <a:gd name="connsiteX22" fmla="*/ 230886 w 820769"/>
                <a:gd name="connsiteY22" fmla="*/ 431102 h 493014"/>
                <a:gd name="connsiteX23" fmla="*/ 232029 w 820769"/>
                <a:gd name="connsiteY23" fmla="*/ 431959 h 493014"/>
                <a:gd name="connsiteX24" fmla="*/ 232029 w 820769"/>
                <a:gd name="connsiteY24" fmla="*/ 431959 h 493014"/>
                <a:gd name="connsiteX25" fmla="*/ 233172 w 820769"/>
                <a:gd name="connsiteY25" fmla="*/ 432721 h 493014"/>
                <a:gd name="connsiteX26" fmla="*/ 233172 w 820769"/>
                <a:gd name="connsiteY26" fmla="*/ 432721 h 493014"/>
                <a:gd name="connsiteX27" fmla="*/ 234315 w 820769"/>
                <a:gd name="connsiteY27" fmla="*/ 433483 h 493014"/>
                <a:gd name="connsiteX28" fmla="*/ 234315 w 820769"/>
                <a:gd name="connsiteY28" fmla="*/ 433483 h 493014"/>
                <a:gd name="connsiteX29" fmla="*/ 235458 w 820769"/>
                <a:gd name="connsiteY29" fmla="*/ 434245 h 493014"/>
                <a:gd name="connsiteX30" fmla="*/ 235458 w 820769"/>
                <a:gd name="connsiteY30" fmla="*/ 434245 h 493014"/>
                <a:gd name="connsiteX31" fmla="*/ 236029 w 820769"/>
                <a:gd name="connsiteY31" fmla="*/ 434530 h 493014"/>
                <a:gd name="connsiteX32" fmla="*/ 237363 w 820769"/>
                <a:gd name="connsiteY32" fmla="*/ 435293 h 493014"/>
                <a:gd name="connsiteX33" fmla="*/ 237934 w 820769"/>
                <a:gd name="connsiteY33" fmla="*/ 435578 h 493014"/>
                <a:gd name="connsiteX34" fmla="*/ 237934 w 820769"/>
                <a:gd name="connsiteY34" fmla="*/ 435578 h 493014"/>
                <a:gd name="connsiteX35" fmla="*/ 239173 w 820769"/>
                <a:gd name="connsiteY35" fmla="*/ 436245 h 493014"/>
                <a:gd name="connsiteX36" fmla="*/ 239173 w 820769"/>
                <a:gd name="connsiteY36" fmla="*/ 436245 h 493014"/>
                <a:gd name="connsiteX37" fmla="*/ 240411 w 820769"/>
                <a:gd name="connsiteY37" fmla="*/ 436912 h 493014"/>
                <a:gd name="connsiteX38" fmla="*/ 240411 w 820769"/>
                <a:gd name="connsiteY38" fmla="*/ 436912 h 493014"/>
                <a:gd name="connsiteX39" fmla="*/ 241649 w 820769"/>
                <a:gd name="connsiteY39" fmla="*/ 437483 h 493014"/>
                <a:gd name="connsiteX40" fmla="*/ 241649 w 820769"/>
                <a:gd name="connsiteY40" fmla="*/ 437483 h 493014"/>
                <a:gd name="connsiteX41" fmla="*/ 242888 w 820769"/>
                <a:gd name="connsiteY41" fmla="*/ 438055 h 493014"/>
                <a:gd name="connsiteX42" fmla="*/ 242888 w 820769"/>
                <a:gd name="connsiteY42" fmla="*/ 438055 h 493014"/>
                <a:gd name="connsiteX43" fmla="*/ 244221 w 820769"/>
                <a:gd name="connsiteY43" fmla="*/ 438626 h 493014"/>
                <a:gd name="connsiteX44" fmla="*/ 244221 w 820769"/>
                <a:gd name="connsiteY44" fmla="*/ 438626 h 493014"/>
                <a:gd name="connsiteX45" fmla="*/ 245554 w 820769"/>
                <a:gd name="connsiteY45" fmla="*/ 439103 h 493014"/>
                <a:gd name="connsiteX46" fmla="*/ 245554 w 820769"/>
                <a:gd name="connsiteY46" fmla="*/ 439103 h 493014"/>
                <a:gd name="connsiteX47" fmla="*/ 246888 w 820769"/>
                <a:gd name="connsiteY47" fmla="*/ 439579 h 493014"/>
                <a:gd name="connsiteX48" fmla="*/ 246888 w 820769"/>
                <a:gd name="connsiteY48" fmla="*/ 439579 h 493014"/>
                <a:gd name="connsiteX49" fmla="*/ 247174 w 820769"/>
                <a:gd name="connsiteY49" fmla="*/ 439674 h 493014"/>
                <a:gd name="connsiteX50" fmla="*/ 249269 w 820769"/>
                <a:gd name="connsiteY50" fmla="*/ 440341 h 493014"/>
                <a:gd name="connsiteX51" fmla="*/ 249555 w 820769"/>
                <a:gd name="connsiteY51" fmla="*/ 440436 h 493014"/>
                <a:gd name="connsiteX52" fmla="*/ 249555 w 820769"/>
                <a:gd name="connsiteY52" fmla="*/ 440436 h 493014"/>
                <a:gd name="connsiteX53" fmla="*/ 250888 w 820769"/>
                <a:gd name="connsiteY53" fmla="*/ 440817 h 493014"/>
                <a:gd name="connsiteX54" fmla="*/ 250888 w 820769"/>
                <a:gd name="connsiteY54" fmla="*/ 440817 h 493014"/>
                <a:gd name="connsiteX55" fmla="*/ 252222 w 820769"/>
                <a:gd name="connsiteY55" fmla="*/ 441198 h 493014"/>
                <a:gd name="connsiteX56" fmla="*/ 252222 w 820769"/>
                <a:gd name="connsiteY56" fmla="*/ 441198 h 493014"/>
                <a:gd name="connsiteX57" fmla="*/ 253651 w 820769"/>
                <a:gd name="connsiteY57" fmla="*/ 441484 h 493014"/>
                <a:gd name="connsiteX58" fmla="*/ 253651 w 820769"/>
                <a:gd name="connsiteY58" fmla="*/ 441484 h 493014"/>
                <a:gd name="connsiteX59" fmla="*/ 255079 w 820769"/>
                <a:gd name="connsiteY59" fmla="*/ 441770 h 493014"/>
                <a:gd name="connsiteX60" fmla="*/ 255079 w 820769"/>
                <a:gd name="connsiteY60" fmla="*/ 441770 h 493014"/>
                <a:gd name="connsiteX61" fmla="*/ 255365 w 820769"/>
                <a:gd name="connsiteY61" fmla="*/ 441770 h 493014"/>
                <a:gd name="connsiteX62" fmla="*/ 257746 w 820769"/>
                <a:gd name="connsiteY62" fmla="*/ 442151 h 493014"/>
                <a:gd name="connsiteX63" fmla="*/ 258032 w 820769"/>
                <a:gd name="connsiteY63" fmla="*/ 442151 h 493014"/>
                <a:gd name="connsiteX64" fmla="*/ 258032 w 820769"/>
                <a:gd name="connsiteY64" fmla="*/ 442151 h 493014"/>
                <a:gd name="connsiteX65" fmla="*/ 259461 w 820769"/>
                <a:gd name="connsiteY65" fmla="*/ 442341 h 493014"/>
                <a:gd name="connsiteX66" fmla="*/ 259461 w 820769"/>
                <a:gd name="connsiteY66" fmla="*/ 442341 h 493014"/>
                <a:gd name="connsiteX67" fmla="*/ 260890 w 820769"/>
                <a:gd name="connsiteY67" fmla="*/ 442436 h 493014"/>
                <a:gd name="connsiteX68" fmla="*/ 260890 w 820769"/>
                <a:gd name="connsiteY68" fmla="*/ 442436 h 493014"/>
                <a:gd name="connsiteX69" fmla="*/ 262318 w 820769"/>
                <a:gd name="connsiteY69" fmla="*/ 442531 h 493014"/>
                <a:gd name="connsiteX70" fmla="*/ 262318 w 820769"/>
                <a:gd name="connsiteY70" fmla="*/ 442531 h 493014"/>
                <a:gd name="connsiteX71" fmla="*/ 262795 w 820769"/>
                <a:gd name="connsiteY71" fmla="*/ 442531 h 493014"/>
                <a:gd name="connsiteX72" fmla="*/ 265938 w 820769"/>
                <a:gd name="connsiteY72" fmla="*/ 442627 h 493014"/>
                <a:gd name="connsiteX73" fmla="*/ 431768 w 820769"/>
                <a:gd name="connsiteY73" fmla="*/ 442627 h 493014"/>
                <a:gd name="connsiteX74" fmla="*/ 434054 w 820769"/>
                <a:gd name="connsiteY74" fmla="*/ 442627 h 493014"/>
                <a:gd name="connsiteX75" fmla="*/ 509016 w 820769"/>
                <a:gd name="connsiteY75" fmla="*/ 493014 h 493014"/>
                <a:gd name="connsiteX76" fmla="*/ 506349 w 820769"/>
                <a:gd name="connsiteY76" fmla="*/ 345377 h 493014"/>
                <a:gd name="connsiteX77" fmla="*/ 423767 w 820769"/>
                <a:gd name="connsiteY77" fmla="*/ 276130 h 493014"/>
                <a:gd name="connsiteX78" fmla="*/ 408622 w 820769"/>
                <a:gd name="connsiteY78" fmla="*/ 276130 h 493014"/>
                <a:gd name="connsiteX79" fmla="*/ 350996 w 820769"/>
                <a:gd name="connsiteY79" fmla="*/ 218504 h 493014"/>
                <a:gd name="connsiteX80" fmla="*/ 350996 w 820769"/>
                <a:gd name="connsiteY80" fmla="*/ 198501 h 493014"/>
                <a:gd name="connsiteX81" fmla="*/ 408622 w 820769"/>
                <a:gd name="connsiteY81" fmla="*/ 140875 h 493014"/>
                <a:gd name="connsiteX82" fmla="*/ 820769 w 820769"/>
                <a:gd name="connsiteY82" fmla="*/ 140875 h 493014"/>
                <a:gd name="connsiteX83" fmla="*/ 820769 w 820769"/>
                <a:gd name="connsiteY83" fmla="*/ 0 h 493014"/>
                <a:gd name="connsiteX84" fmla="*/ 189547 w 820769"/>
                <a:gd name="connsiteY84" fmla="*/ 0 h 493014"/>
                <a:gd name="connsiteX85" fmla="*/ 189547 w 820769"/>
                <a:gd name="connsiteY85" fmla="*/ 96869 h 493014"/>
                <a:gd name="connsiteX86" fmla="*/ 131921 w 820769"/>
                <a:gd name="connsiteY86" fmla="*/ 154496 h 493014"/>
                <a:gd name="connsiteX87" fmla="*/ 0 w 820769"/>
                <a:gd name="connsiteY87" fmla="*/ 154496 h 493014"/>
                <a:gd name="connsiteX88" fmla="*/ 0 w 820769"/>
                <a:gd name="connsiteY88" fmla="*/ 154210 h 493014"/>
                <a:gd name="connsiteX89" fmla="*/ 207740 w 820769"/>
                <a:gd name="connsiteY89" fmla="*/ 384905 h 493014"/>
                <a:gd name="connsiteX90" fmla="*/ 207740 w 820769"/>
                <a:gd name="connsiteY90" fmla="*/ 384905 h 493014"/>
                <a:gd name="connsiteX91" fmla="*/ 207740 w 820769"/>
                <a:gd name="connsiteY91" fmla="*/ 384905 h 493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820769" h="493014">
                  <a:moveTo>
                    <a:pt x="0" y="154210"/>
                  </a:moveTo>
                  <a:cubicBezTo>
                    <a:pt x="24003" y="154496"/>
                    <a:pt x="41053" y="169450"/>
                    <a:pt x="41053" y="220313"/>
                  </a:cubicBezTo>
                  <a:lnTo>
                    <a:pt x="41053" y="239268"/>
                  </a:lnTo>
                  <a:cubicBezTo>
                    <a:pt x="41053" y="270986"/>
                    <a:pt x="66961" y="296894"/>
                    <a:pt x="98679" y="296894"/>
                  </a:cubicBezTo>
                  <a:lnTo>
                    <a:pt x="126778" y="296894"/>
                  </a:lnTo>
                  <a:cubicBezTo>
                    <a:pt x="171355" y="296894"/>
                    <a:pt x="207740" y="333280"/>
                    <a:pt x="207740" y="377857"/>
                  </a:cubicBezTo>
                  <a:lnTo>
                    <a:pt x="207740" y="385001"/>
                  </a:lnTo>
                  <a:lnTo>
                    <a:pt x="207740" y="386524"/>
                  </a:lnTo>
                  <a:lnTo>
                    <a:pt x="207740" y="386524"/>
                  </a:lnTo>
                  <a:lnTo>
                    <a:pt x="207835" y="387953"/>
                  </a:lnTo>
                  <a:lnTo>
                    <a:pt x="207835" y="387953"/>
                  </a:lnTo>
                  <a:lnTo>
                    <a:pt x="207931" y="389382"/>
                  </a:lnTo>
                  <a:lnTo>
                    <a:pt x="207931" y="389382"/>
                  </a:lnTo>
                  <a:lnTo>
                    <a:pt x="208026" y="390811"/>
                  </a:lnTo>
                  <a:lnTo>
                    <a:pt x="208026" y="390811"/>
                  </a:lnTo>
                  <a:lnTo>
                    <a:pt x="208216" y="392239"/>
                  </a:lnTo>
                  <a:lnTo>
                    <a:pt x="208216" y="392239"/>
                  </a:lnTo>
                  <a:lnTo>
                    <a:pt x="208407" y="393668"/>
                  </a:lnTo>
                  <a:lnTo>
                    <a:pt x="208407" y="393668"/>
                  </a:lnTo>
                  <a:lnTo>
                    <a:pt x="208597" y="395097"/>
                  </a:lnTo>
                  <a:lnTo>
                    <a:pt x="208597" y="395097"/>
                  </a:lnTo>
                  <a:cubicBezTo>
                    <a:pt x="211074" y="409289"/>
                    <a:pt x="219265" y="422243"/>
                    <a:pt x="230886" y="431102"/>
                  </a:cubicBezTo>
                  <a:lnTo>
                    <a:pt x="230886" y="431102"/>
                  </a:lnTo>
                  <a:lnTo>
                    <a:pt x="232029" y="431959"/>
                  </a:lnTo>
                  <a:lnTo>
                    <a:pt x="232029" y="431959"/>
                  </a:lnTo>
                  <a:lnTo>
                    <a:pt x="233172" y="432721"/>
                  </a:lnTo>
                  <a:lnTo>
                    <a:pt x="233172" y="432721"/>
                  </a:lnTo>
                  <a:lnTo>
                    <a:pt x="234315" y="433483"/>
                  </a:lnTo>
                  <a:lnTo>
                    <a:pt x="234315" y="433483"/>
                  </a:lnTo>
                  <a:lnTo>
                    <a:pt x="235458" y="434245"/>
                  </a:lnTo>
                  <a:lnTo>
                    <a:pt x="235458" y="434245"/>
                  </a:lnTo>
                  <a:lnTo>
                    <a:pt x="236029" y="434530"/>
                  </a:lnTo>
                  <a:cubicBezTo>
                    <a:pt x="236506" y="434816"/>
                    <a:pt x="236887" y="435007"/>
                    <a:pt x="237363" y="435293"/>
                  </a:cubicBezTo>
                  <a:lnTo>
                    <a:pt x="237934" y="435578"/>
                  </a:lnTo>
                  <a:lnTo>
                    <a:pt x="237934" y="435578"/>
                  </a:lnTo>
                  <a:lnTo>
                    <a:pt x="239173" y="436245"/>
                  </a:lnTo>
                  <a:lnTo>
                    <a:pt x="239173" y="436245"/>
                  </a:lnTo>
                  <a:lnTo>
                    <a:pt x="240411" y="436912"/>
                  </a:lnTo>
                  <a:lnTo>
                    <a:pt x="240411" y="436912"/>
                  </a:lnTo>
                  <a:lnTo>
                    <a:pt x="241649" y="437483"/>
                  </a:lnTo>
                  <a:lnTo>
                    <a:pt x="241649" y="437483"/>
                  </a:lnTo>
                  <a:cubicBezTo>
                    <a:pt x="242030" y="437674"/>
                    <a:pt x="242506" y="437864"/>
                    <a:pt x="242888" y="438055"/>
                  </a:cubicBezTo>
                  <a:lnTo>
                    <a:pt x="242888" y="438055"/>
                  </a:lnTo>
                  <a:lnTo>
                    <a:pt x="244221" y="438626"/>
                  </a:lnTo>
                  <a:lnTo>
                    <a:pt x="244221" y="438626"/>
                  </a:lnTo>
                  <a:lnTo>
                    <a:pt x="245554" y="439103"/>
                  </a:lnTo>
                  <a:lnTo>
                    <a:pt x="245554" y="439103"/>
                  </a:lnTo>
                  <a:lnTo>
                    <a:pt x="246888" y="439579"/>
                  </a:lnTo>
                  <a:lnTo>
                    <a:pt x="246888" y="439579"/>
                  </a:lnTo>
                  <a:lnTo>
                    <a:pt x="247174" y="439674"/>
                  </a:lnTo>
                  <a:cubicBezTo>
                    <a:pt x="247936" y="439864"/>
                    <a:pt x="248507" y="440055"/>
                    <a:pt x="249269" y="440341"/>
                  </a:cubicBezTo>
                  <a:lnTo>
                    <a:pt x="249555" y="440436"/>
                  </a:lnTo>
                  <a:lnTo>
                    <a:pt x="249555" y="440436"/>
                  </a:lnTo>
                  <a:lnTo>
                    <a:pt x="250888" y="440817"/>
                  </a:lnTo>
                  <a:lnTo>
                    <a:pt x="250888" y="440817"/>
                  </a:lnTo>
                  <a:lnTo>
                    <a:pt x="252222" y="441198"/>
                  </a:lnTo>
                  <a:lnTo>
                    <a:pt x="252222" y="441198"/>
                  </a:lnTo>
                  <a:lnTo>
                    <a:pt x="253651" y="441484"/>
                  </a:lnTo>
                  <a:lnTo>
                    <a:pt x="253651" y="441484"/>
                  </a:lnTo>
                  <a:cubicBezTo>
                    <a:pt x="254127" y="441579"/>
                    <a:pt x="254603" y="441674"/>
                    <a:pt x="255079" y="441770"/>
                  </a:cubicBezTo>
                  <a:lnTo>
                    <a:pt x="255079" y="441770"/>
                  </a:lnTo>
                  <a:lnTo>
                    <a:pt x="255365" y="441770"/>
                  </a:lnTo>
                  <a:cubicBezTo>
                    <a:pt x="256222" y="441865"/>
                    <a:pt x="256889" y="442055"/>
                    <a:pt x="257746" y="442151"/>
                  </a:cubicBezTo>
                  <a:lnTo>
                    <a:pt x="258032" y="442151"/>
                  </a:lnTo>
                  <a:lnTo>
                    <a:pt x="258032" y="442151"/>
                  </a:lnTo>
                  <a:lnTo>
                    <a:pt x="259461" y="442341"/>
                  </a:lnTo>
                  <a:lnTo>
                    <a:pt x="259461" y="442341"/>
                  </a:lnTo>
                  <a:lnTo>
                    <a:pt x="260890" y="442436"/>
                  </a:lnTo>
                  <a:lnTo>
                    <a:pt x="260890" y="442436"/>
                  </a:lnTo>
                  <a:lnTo>
                    <a:pt x="262318" y="442531"/>
                  </a:lnTo>
                  <a:lnTo>
                    <a:pt x="262318" y="442531"/>
                  </a:lnTo>
                  <a:lnTo>
                    <a:pt x="262795" y="442531"/>
                  </a:lnTo>
                  <a:cubicBezTo>
                    <a:pt x="263938" y="442531"/>
                    <a:pt x="264795" y="442627"/>
                    <a:pt x="265938" y="442627"/>
                  </a:cubicBezTo>
                  <a:lnTo>
                    <a:pt x="431768" y="442627"/>
                  </a:lnTo>
                  <a:lnTo>
                    <a:pt x="434054" y="442627"/>
                  </a:lnTo>
                  <a:cubicBezTo>
                    <a:pt x="467868" y="442627"/>
                    <a:pt x="496824" y="463487"/>
                    <a:pt x="509016" y="493014"/>
                  </a:cubicBezTo>
                  <a:lnTo>
                    <a:pt x="506349" y="345377"/>
                  </a:lnTo>
                  <a:cubicBezTo>
                    <a:pt x="505015" y="273463"/>
                    <a:pt x="439007" y="276606"/>
                    <a:pt x="423767" y="276130"/>
                  </a:cubicBezTo>
                  <a:lnTo>
                    <a:pt x="408622" y="276130"/>
                  </a:lnTo>
                  <a:cubicBezTo>
                    <a:pt x="376904" y="276130"/>
                    <a:pt x="350996" y="250222"/>
                    <a:pt x="350996" y="218504"/>
                  </a:cubicBezTo>
                  <a:lnTo>
                    <a:pt x="350996" y="198501"/>
                  </a:lnTo>
                  <a:cubicBezTo>
                    <a:pt x="350996" y="166783"/>
                    <a:pt x="376904" y="140875"/>
                    <a:pt x="408622" y="140875"/>
                  </a:cubicBezTo>
                  <a:lnTo>
                    <a:pt x="820769" y="140875"/>
                  </a:lnTo>
                  <a:lnTo>
                    <a:pt x="820769" y="0"/>
                  </a:lnTo>
                  <a:lnTo>
                    <a:pt x="189547" y="0"/>
                  </a:lnTo>
                  <a:lnTo>
                    <a:pt x="189547" y="96869"/>
                  </a:lnTo>
                  <a:cubicBezTo>
                    <a:pt x="189547" y="128588"/>
                    <a:pt x="163639" y="154496"/>
                    <a:pt x="131921" y="154496"/>
                  </a:cubicBezTo>
                  <a:lnTo>
                    <a:pt x="0" y="154496"/>
                  </a:lnTo>
                  <a:lnTo>
                    <a:pt x="0" y="154210"/>
                  </a:lnTo>
                  <a:close/>
                  <a:moveTo>
                    <a:pt x="207740" y="384905"/>
                  </a:moveTo>
                  <a:lnTo>
                    <a:pt x="207740" y="384905"/>
                  </a:lnTo>
                  <a:lnTo>
                    <a:pt x="207740" y="384905"/>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82" name="Freeform: Shape 81">
              <a:extLst>
                <a:ext uri="{FF2B5EF4-FFF2-40B4-BE49-F238E27FC236}">
                  <a16:creationId xmlns:a16="http://schemas.microsoft.com/office/drawing/2014/main" id="{2A319A01-1506-48E7-8264-66BC09F1C34C}"/>
                </a:ext>
              </a:extLst>
            </p:cNvPr>
            <p:cNvSpPr/>
            <p:nvPr/>
          </p:nvSpPr>
          <p:spPr>
            <a:xfrm>
              <a:off x="5452983" y="5721461"/>
              <a:ext cx="448627" cy="135254"/>
            </a:xfrm>
            <a:custGeom>
              <a:avLst/>
              <a:gdLst>
                <a:gd name="connsiteX0" fmla="*/ 0 w 448627"/>
                <a:gd name="connsiteY0" fmla="*/ 57626 h 135254"/>
                <a:gd name="connsiteX1" fmla="*/ 0 w 448627"/>
                <a:gd name="connsiteY1" fmla="*/ 77628 h 135254"/>
                <a:gd name="connsiteX2" fmla="*/ 57626 w 448627"/>
                <a:gd name="connsiteY2" fmla="*/ 135255 h 135254"/>
                <a:gd name="connsiteX3" fmla="*/ 391001 w 448627"/>
                <a:gd name="connsiteY3" fmla="*/ 135255 h 135254"/>
                <a:gd name="connsiteX4" fmla="*/ 448627 w 448627"/>
                <a:gd name="connsiteY4" fmla="*/ 77628 h 135254"/>
                <a:gd name="connsiteX5" fmla="*/ 448627 w 448627"/>
                <a:gd name="connsiteY5" fmla="*/ 57626 h 135254"/>
                <a:gd name="connsiteX6" fmla="*/ 391001 w 448627"/>
                <a:gd name="connsiteY6" fmla="*/ 0 h 135254"/>
                <a:gd name="connsiteX7" fmla="*/ 57626 w 448627"/>
                <a:gd name="connsiteY7" fmla="*/ 0 h 135254"/>
                <a:gd name="connsiteX8" fmla="*/ 0 w 448627"/>
                <a:gd name="connsiteY8" fmla="*/ 57626 h 13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8627" h="135254">
                  <a:moveTo>
                    <a:pt x="0" y="57626"/>
                  </a:moveTo>
                  <a:lnTo>
                    <a:pt x="0" y="77628"/>
                  </a:lnTo>
                  <a:cubicBezTo>
                    <a:pt x="0" y="109347"/>
                    <a:pt x="25908" y="135255"/>
                    <a:pt x="57626" y="135255"/>
                  </a:cubicBezTo>
                  <a:lnTo>
                    <a:pt x="391001" y="135255"/>
                  </a:lnTo>
                  <a:cubicBezTo>
                    <a:pt x="422720" y="135255"/>
                    <a:pt x="448627" y="109347"/>
                    <a:pt x="448627" y="77628"/>
                  </a:cubicBezTo>
                  <a:lnTo>
                    <a:pt x="448627" y="57626"/>
                  </a:lnTo>
                  <a:cubicBezTo>
                    <a:pt x="448627" y="25908"/>
                    <a:pt x="422720" y="0"/>
                    <a:pt x="391001" y="0"/>
                  </a:cubicBezTo>
                  <a:lnTo>
                    <a:pt x="57626" y="0"/>
                  </a:lnTo>
                  <a:cubicBezTo>
                    <a:pt x="26003" y="0"/>
                    <a:pt x="0" y="25908"/>
                    <a:pt x="0" y="57626"/>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83" name="Freeform: Shape 82">
              <a:extLst>
                <a:ext uri="{FF2B5EF4-FFF2-40B4-BE49-F238E27FC236}">
                  <a16:creationId xmlns:a16="http://schemas.microsoft.com/office/drawing/2014/main" id="{ACC3D5D9-F647-479C-8F4E-492E0219DACE}"/>
                </a:ext>
              </a:extLst>
            </p:cNvPr>
            <p:cNvSpPr/>
            <p:nvPr/>
          </p:nvSpPr>
          <p:spPr>
            <a:xfrm>
              <a:off x="4806046" y="4414821"/>
              <a:ext cx="945927" cy="1170241"/>
            </a:xfrm>
            <a:custGeom>
              <a:avLst/>
              <a:gdLst>
                <a:gd name="connsiteX0" fmla="*/ 168402 w 945927"/>
                <a:gd name="connsiteY0" fmla="*/ 288131 h 1170241"/>
                <a:gd name="connsiteX1" fmla="*/ 168402 w 945927"/>
                <a:gd name="connsiteY1" fmla="*/ 520827 h 1170241"/>
                <a:gd name="connsiteX2" fmla="*/ 110776 w 945927"/>
                <a:gd name="connsiteY2" fmla="*/ 578453 h 1170241"/>
                <a:gd name="connsiteX3" fmla="*/ 0 w 945927"/>
                <a:gd name="connsiteY3" fmla="*/ 578453 h 1170241"/>
                <a:gd name="connsiteX4" fmla="*/ 0 w 945927"/>
                <a:gd name="connsiteY4" fmla="*/ 664083 h 1170241"/>
                <a:gd name="connsiteX5" fmla="*/ 0 w 945927"/>
                <a:gd name="connsiteY5" fmla="*/ 665607 h 1170241"/>
                <a:gd name="connsiteX6" fmla="*/ 0 w 945927"/>
                <a:gd name="connsiteY6" fmla="*/ 665607 h 1170241"/>
                <a:gd name="connsiteX7" fmla="*/ 95 w 945927"/>
                <a:gd name="connsiteY7" fmla="*/ 667036 h 1170241"/>
                <a:gd name="connsiteX8" fmla="*/ 95 w 945927"/>
                <a:gd name="connsiteY8" fmla="*/ 667036 h 1170241"/>
                <a:gd name="connsiteX9" fmla="*/ 190 w 945927"/>
                <a:gd name="connsiteY9" fmla="*/ 668465 h 1170241"/>
                <a:gd name="connsiteX10" fmla="*/ 190 w 945927"/>
                <a:gd name="connsiteY10" fmla="*/ 668465 h 1170241"/>
                <a:gd name="connsiteX11" fmla="*/ 286 w 945927"/>
                <a:gd name="connsiteY11" fmla="*/ 669893 h 1170241"/>
                <a:gd name="connsiteX12" fmla="*/ 286 w 945927"/>
                <a:gd name="connsiteY12" fmla="*/ 669893 h 1170241"/>
                <a:gd name="connsiteX13" fmla="*/ 476 w 945927"/>
                <a:gd name="connsiteY13" fmla="*/ 671322 h 1170241"/>
                <a:gd name="connsiteX14" fmla="*/ 476 w 945927"/>
                <a:gd name="connsiteY14" fmla="*/ 671322 h 1170241"/>
                <a:gd name="connsiteX15" fmla="*/ 667 w 945927"/>
                <a:gd name="connsiteY15" fmla="*/ 672751 h 1170241"/>
                <a:gd name="connsiteX16" fmla="*/ 667 w 945927"/>
                <a:gd name="connsiteY16" fmla="*/ 672751 h 1170241"/>
                <a:gd name="connsiteX17" fmla="*/ 29623 w 945927"/>
                <a:gd name="connsiteY17" fmla="*/ 714375 h 1170241"/>
                <a:gd name="connsiteX18" fmla="*/ 30194 w 945927"/>
                <a:gd name="connsiteY18" fmla="*/ 714661 h 1170241"/>
                <a:gd name="connsiteX19" fmla="*/ 30194 w 945927"/>
                <a:gd name="connsiteY19" fmla="*/ 714661 h 1170241"/>
                <a:gd name="connsiteX20" fmla="*/ 31432 w 945927"/>
                <a:gd name="connsiteY20" fmla="*/ 715328 h 1170241"/>
                <a:gd name="connsiteX21" fmla="*/ 31432 w 945927"/>
                <a:gd name="connsiteY21" fmla="*/ 715328 h 1170241"/>
                <a:gd name="connsiteX22" fmla="*/ 32671 w 945927"/>
                <a:gd name="connsiteY22" fmla="*/ 715994 h 1170241"/>
                <a:gd name="connsiteX23" fmla="*/ 32671 w 945927"/>
                <a:gd name="connsiteY23" fmla="*/ 715994 h 1170241"/>
                <a:gd name="connsiteX24" fmla="*/ 33909 w 945927"/>
                <a:gd name="connsiteY24" fmla="*/ 716566 h 1170241"/>
                <a:gd name="connsiteX25" fmla="*/ 33909 w 945927"/>
                <a:gd name="connsiteY25" fmla="*/ 716566 h 1170241"/>
                <a:gd name="connsiteX26" fmla="*/ 35147 w 945927"/>
                <a:gd name="connsiteY26" fmla="*/ 717137 h 1170241"/>
                <a:gd name="connsiteX27" fmla="*/ 35147 w 945927"/>
                <a:gd name="connsiteY27" fmla="*/ 717137 h 1170241"/>
                <a:gd name="connsiteX28" fmla="*/ 36481 w 945927"/>
                <a:gd name="connsiteY28" fmla="*/ 717709 h 1170241"/>
                <a:gd name="connsiteX29" fmla="*/ 36481 w 945927"/>
                <a:gd name="connsiteY29" fmla="*/ 717709 h 1170241"/>
                <a:gd name="connsiteX30" fmla="*/ 37814 w 945927"/>
                <a:gd name="connsiteY30" fmla="*/ 718185 h 1170241"/>
                <a:gd name="connsiteX31" fmla="*/ 37814 w 945927"/>
                <a:gd name="connsiteY31" fmla="*/ 718185 h 1170241"/>
                <a:gd name="connsiteX32" fmla="*/ 39148 w 945927"/>
                <a:gd name="connsiteY32" fmla="*/ 718661 h 1170241"/>
                <a:gd name="connsiteX33" fmla="*/ 39148 w 945927"/>
                <a:gd name="connsiteY33" fmla="*/ 718661 h 1170241"/>
                <a:gd name="connsiteX34" fmla="*/ 39433 w 945927"/>
                <a:gd name="connsiteY34" fmla="*/ 718756 h 1170241"/>
                <a:gd name="connsiteX35" fmla="*/ 41529 w 945927"/>
                <a:gd name="connsiteY35" fmla="*/ 719423 h 1170241"/>
                <a:gd name="connsiteX36" fmla="*/ 41815 w 945927"/>
                <a:gd name="connsiteY36" fmla="*/ 719519 h 1170241"/>
                <a:gd name="connsiteX37" fmla="*/ 41815 w 945927"/>
                <a:gd name="connsiteY37" fmla="*/ 719519 h 1170241"/>
                <a:gd name="connsiteX38" fmla="*/ 43148 w 945927"/>
                <a:gd name="connsiteY38" fmla="*/ 719899 h 1170241"/>
                <a:gd name="connsiteX39" fmla="*/ 43148 w 945927"/>
                <a:gd name="connsiteY39" fmla="*/ 719899 h 1170241"/>
                <a:gd name="connsiteX40" fmla="*/ 44482 w 945927"/>
                <a:gd name="connsiteY40" fmla="*/ 720280 h 1170241"/>
                <a:gd name="connsiteX41" fmla="*/ 44482 w 945927"/>
                <a:gd name="connsiteY41" fmla="*/ 720280 h 1170241"/>
                <a:gd name="connsiteX42" fmla="*/ 45910 w 945927"/>
                <a:gd name="connsiteY42" fmla="*/ 720566 h 1170241"/>
                <a:gd name="connsiteX43" fmla="*/ 45910 w 945927"/>
                <a:gd name="connsiteY43" fmla="*/ 720566 h 1170241"/>
                <a:gd name="connsiteX44" fmla="*/ 47339 w 945927"/>
                <a:gd name="connsiteY44" fmla="*/ 720852 h 1170241"/>
                <a:gd name="connsiteX45" fmla="*/ 47339 w 945927"/>
                <a:gd name="connsiteY45" fmla="*/ 720852 h 1170241"/>
                <a:gd name="connsiteX46" fmla="*/ 47625 w 945927"/>
                <a:gd name="connsiteY46" fmla="*/ 720852 h 1170241"/>
                <a:gd name="connsiteX47" fmla="*/ 50006 w 945927"/>
                <a:gd name="connsiteY47" fmla="*/ 721233 h 1170241"/>
                <a:gd name="connsiteX48" fmla="*/ 50292 w 945927"/>
                <a:gd name="connsiteY48" fmla="*/ 721233 h 1170241"/>
                <a:gd name="connsiteX49" fmla="*/ 50292 w 945927"/>
                <a:gd name="connsiteY49" fmla="*/ 721233 h 1170241"/>
                <a:gd name="connsiteX50" fmla="*/ 51721 w 945927"/>
                <a:gd name="connsiteY50" fmla="*/ 721424 h 1170241"/>
                <a:gd name="connsiteX51" fmla="*/ 51721 w 945927"/>
                <a:gd name="connsiteY51" fmla="*/ 721424 h 1170241"/>
                <a:gd name="connsiteX52" fmla="*/ 53149 w 945927"/>
                <a:gd name="connsiteY52" fmla="*/ 721518 h 1170241"/>
                <a:gd name="connsiteX53" fmla="*/ 53149 w 945927"/>
                <a:gd name="connsiteY53" fmla="*/ 721518 h 1170241"/>
                <a:gd name="connsiteX54" fmla="*/ 54578 w 945927"/>
                <a:gd name="connsiteY54" fmla="*/ 721614 h 1170241"/>
                <a:gd name="connsiteX55" fmla="*/ 54578 w 945927"/>
                <a:gd name="connsiteY55" fmla="*/ 721614 h 1170241"/>
                <a:gd name="connsiteX56" fmla="*/ 55054 w 945927"/>
                <a:gd name="connsiteY56" fmla="*/ 721614 h 1170241"/>
                <a:gd name="connsiteX57" fmla="*/ 58198 w 945927"/>
                <a:gd name="connsiteY57" fmla="*/ 721709 h 1170241"/>
                <a:gd name="connsiteX58" fmla="*/ 77629 w 945927"/>
                <a:gd name="connsiteY58" fmla="*/ 721709 h 1170241"/>
                <a:gd name="connsiteX59" fmla="*/ 84582 w 945927"/>
                <a:gd name="connsiteY59" fmla="*/ 721709 h 1170241"/>
                <a:gd name="connsiteX60" fmla="*/ 165545 w 945927"/>
                <a:gd name="connsiteY60" fmla="*/ 802672 h 1170241"/>
                <a:gd name="connsiteX61" fmla="*/ 165545 w 945927"/>
                <a:gd name="connsiteY61" fmla="*/ 812483 h 1170241"/>
                <a:gd name="connsiteX62" fmla="*/ 165545 w 945927"/>
                <a:gd name="connsiteY62" fmla="*/ 814006 h 1170241"/>
                <a:gd name="connsiteX63" fmla="*/ 165545 w 945927"/>
                <a:gd name="connsiteY63" fmla="*/ 814006 h 1170241"/>
                <a:gd name="connsiteX64" fmla="*/ 165640 w 945927"/>
                <a:gd name="connsiteY64" fmla="*/ 815435 h 1170241"/>
                <a:gd name="connsiteX65" fmla="*/ 165640 w 945927"/>
                <a:gd name="connsiteY65" fmla="*/ 815435 h 1170241"/>
                <a:gd name="connsiteX66" fmla="*/ 165735 w 945927"/>
                <a:gd name="connsiteY66" fmla="*/ 816864 h 1170241"/>
                <a:gd name="connsiteX67" fmla="*/ 165735 w 945927"/>
                <a:gd name="connsiteY67" fmla="*/ 816864 h 1170241"/>
                <a:gd name="connsiteX68" fmla="*/ 165830 w 945927"/>
                <a:gd name="connsiteY68" fmla="*/ 818293 h 1170241"/>
                <a:gd name="connsiteX69" fmla="*/ 165830 w 945927"/>
                <a:gd name="connsiteY69" fmla="*/ 818293 h 1170241"/>
                <a:gd name="connsiteX70" fmla="*/ 166021 w 945927"/>
                <a:gd name="connsiteY70" fmla="*/ 819721 h 1170241"/>
                <a:gd name="connsiteX71" fmla="*/ 166021 w 945927"/>
                <a:gd name="connsiteY71" fmla="*/ 819721 h 1170241"/>
                <a:gd name="connsiteX72" fmla="*/ 166211 w 945927"/>
                <a:gd name="connsiteY72" fmla="*/ 821150 h 1170241"/>
                <a:gd name="connsiteX73" fmla="*/ 166211 w 945927"/>
                <a:gd name="connsiteY73" fmla="*/ 821150 h 1170241"/>
                <a:gd name="connsiteX74" fmla="*/ 166497 w 945927"/>
                <a:gd name="connsiteY74" fmla="*/ 822579 h 1170241"/>
                <a:gd name="connsiteX75" fmla="*/ 166497 w 945927"/>
                <a:gd name="connsiteY75" fmla="*/ 822579 h 1170241"/>
                <a:gd name="connsiteX76" fmla="*/ 166783 w 945927"/>
                <a:gd name="connsiteY76" fmla="*/ 824008 h 1170241"/>
                <a:gd name="connsiteX77" fmla="*/ 166783 w 945927"/>
                <a:gd name="connsiteY77" fmla="*/ 824008 h 1170241"/>
                <a:gd name="connsiteX78" fmla="*/ 167068 w 945927"/>
                <a:gd name="connsiteY78" fmla="*/ 825437 h 1170241"/>
                <a:gd name="connsiteX79" fmla="*/ 167068 w 945927"/>
                <a:gd name="connsiteY79" fmla="*/ 825437 h 1170241"/>
                <a:gd name="connsiteX80" fmla="*/ 167449 w 945927"/>
                <a:gd name="connsiteY80" fmla="*/ 826865 h 1170241"/>
                <a:gd name="connsiteX81" fmla="*/ 167449 w 945927"/>
                <a:gd name="connsiteY81" fmla="*/ 826865 h 1170241"/>
                <a:gd name="connsiteX82" fmla="*/ 167830 w 945927"/>
                <a:gd name="connsiteY82" fmla="*/ 828199 h 1170241"/>
                <a:gd name="connsiteX83" fmla="*/ 167830 w 945927"/>
                <a:gd name="connsiteY83" fmla="*/ 828199 h 1170241"/>
                <a:gd name="connsiteX84" fmla="*/ 168211 w 945927"/>
                <a:gd name="connsiteY84" fmla="*/ 829532 h 1170241"/>
                <a:gd name="connsiteX85" fmla="*/ 168211 w 945927"/>
                <a:gd name="connsiteY85" fmla="*/ 829532 h 1170241"/>
                <a:gd name="connsiteX86" fmla="*/ 168687 w 945927"/>
                <a:gd name="connsiteY86" fmla="*/ 830866 h 1170241"/>
                <a:gd name="connsiteX87" fmla="*/ 168687 w 945927"/>
                <a:gd name="connsiteY87" fmla="*/ 830866 h 1170241"/>
                <a:gd name="connsiteX88" fmla="*/ 169164 w 945927"/>
                <a:gd name="connsiteY88" fmla="*/ 832199 h 1170241"/>
                <a:gd name="connsiteX89" fmla="*/ 169164 w 945927"/>
                <a:gd name="connsiteY89" fmla="*/ 832199 h 1170241"/>
                <a:gd name="connsiteX90" fmla="*/ 169640 w 945927"/>
                <a:gd name="connsiteY90" fmla="*/ 833533 h 1170241"/>
                <a:gd name="connsiteX91" fmla="*/ 169640 w 945927"/>
                <a:gd name="connsiteY91" fmla="*/ 833533 h 1170241"/>
                <a:gd name="connsiteX92" fmla="*/ 170212 w 945927"/>
                <a:gd name="connsiteY92" fmla="*/ 834866 h 1170241"/>
                <a:gd name="connsiteX93" fmla="*/ 170212 w 945927"/>
                <a:gd name="connsiteY93" fmla="*/ 834866 h 1170241"/>
                <a:gd name="connsiteX94" fmla="*/ 170783 w 945927"/>
                <a:gd name="connsiteY94" fmla="*/ 836105 h 1170241"/>
                <a:gd name="connsiteX95" fmla="*/ 170783 w 945927"/>
                <a:gd name="connsiteY95" fmla="*/ 836105 h 1170241"/>
                <a:gd name="connsiteX96" fmla="*/ 171355 w 945927"/>
                <a:gd name="connsiteY96" fmla="*/ 837343 h 1170241"/>
                <a:gd name="connsiteX97" fmla="*/ 171355 w 945927"/>
                <a:gd name="connsiteY97" fmla="*/ 837343 h 1170241"/>
                <a:gd name="connsiteX98" fmla="*/ 172021 w 945927"/>
                <a:gd name="connsiteY98" fmla="*/ 838581 h 1170241"/>
                <a:gd name="connsiteX99" fmla="*/ 172021 w 945927"/>
                <a:gd name="connsiteY99" fmla="*/ 838581 h 1170241"/>
                <a:gd name="connsiteX100" fmla="*/ 172688 w 945927"/>
                <a:gd name="connsiteY100" fmla="*/ 839819 h 1170241"/>
                <a:gd name="connsiteX101" fmla="*/ 172688 w 945927"/>
                <a:gd name="connsiteY101" fmla="*/ 839819 h 1170241"/>
                <a:gd name="connsiteX102" fmla="*/ 173355 w 945927"/>
                <a:gd name="connsiteY102" fmla="*/ 841058 h 1170241"/>
                <a:gd name="connsiteX103" fmla="*/ 173355 w 945927"/>
                <a:gd name="connsiteY103" fmla="*/ 841058 h 1170241"/>
                <a:gd name="connsiteX104" fmla="*/ 174021 w 945927"/>
                <a:gd name="connsiteY104" fmla="*/ 842296 h 1170241"/>
                <a:gd name="connsiteX105" fmla="*/ 174021 w 945927"/>
                <a:gd name="connsiteY105" fmla="*/ 842296 h 1170241"/>
                <a:gd name="connsiteX106" fmla="*/ 174784 w 945927"/>
                <a:gd name="connsiteY106" fmla="*/ 843439 h 1170241"/>
                <a:gd name="connsiteX107" fmla="*/ 174784 w 945927"/>
                <a:gd name="connsiteY107" fmla="*/ 843439 h 1170241"/>
                <a:gd name="connsiteX108" fmla="*/ 175546 w 945927"/>
                <a:gd name="connsiteY108" fmla="*/ 844582 h 1170241"/>
                <a:gd name="connsiteX109" fmla="*/ 175546 w 945927"/>
                <a:gd name="connsiteY109" fmla="*/ 844582 h 1170241"/>
                <a:gd name="connsiteX110" fmla="*/ 176308 w 945927"/>
                <a:gd name="connsiteY110" fmla="*/ 845725 h 1170241"/>
                <a:gd name="connsiteX111" fmla="*/ 176308 w 945927"/>
                <a:gd name="connsiteY111" fmla="*/ 845725 h 1170241"/>
                <a:gd name="connsiteX112" fmla="*/ 177165 w 945927"/>
                <a:gd name="connsiteY112" fmla="*/ 846868 h 1170241"/>
                <a:gd name="connsiteX113" fmla="*/ 177165 w 945927"/>
                <a:gd name="connsiteY113" fmla="*/ 846868 h 1170241"/>
                <a:gd name="connsiteX114" fmla="*/ 178022 w 945927"/>
                <a:gd name="connsiteY114" fmla="*/ 848011 h 1170241"/>
                <a:gd name="connsiteX115" fmla="*/ 178022 w 945927"/>
                <a:gd name="connsiteY115" fmla="*/ 848011 h 1170241"/>
                <a:gd name="connsiteX116" fmla="*/ 178879 w 945927"/>
                <a:gd name="connsiteY116" fmla="*/ 849058 h 1170241"/>
                <a:gd name="connsiteX117" fmla="*/ 178879 w 945927"/>
                <a:gd name="connsiteY117" fmla="*/ 849058 h 1170241"/>
                <a:gd name="connsiteX118" fmla="*/ 179737 w 945927"/>
                <a:gd name="connsiteY118" fmla="*/ 850106 h 1170241"/>
                <a:gd name="connsiteX119" fmla="*/ 179737 w 945927"/>
                <a:gd name="connsiteY119" fmla="*/ 850106 h 1170241"/>
                <a:gd name="connsiteX120" fmla="*/ 180689 w 945927"/>
                <a:gd name="connsiteY120" fmla="*/ 851154 h 1170241"/>
                <a:gd name="connsiteX121" fmla="*/ 180689 w 945927"/>
                <a:gd name="connsiteY121" fmla="*/ 851154 h 1170241"/>
                <a:gd name="connsiteX122" fmla="*/ 181642 w 945927"/>
                <a:gd name="connsiteY122" fmla="*/ 852202 h 1170241"/>
                <a:gd name="connsiteX123" fmla="*/ 181642 w 945927"/>
                <a:gd name="connsiteY123" fmla="*/ 852202 h 1170241"/>
                <a:gd name="connsiteX124" fmla="*/ 182594 w 945927"/>
                <a:gd name="connsiteY124" fmla="*/ 853154 h 1170241"/>
                <a:gd name="connsiteX125" fmla="*/ 182594 w 945927"/>
                <a:gd name="connsiteY125" fmla="*/ 853154 h 1170241"/>
                <a:gd name="connsiteX126" fmla="*/ 183546 w 945927"/>
                <a:gd name="connsiteY126" fmla="*/ 854107 h 1170241"/>
                <a:gd name="connsiteX127" fmla="*/ 183546 w 945927"/>
                <a:gd name="connsiteY127" fmla="*/ 854107 h 1170241"/>
                <a:gd name="connsiteX128" fmla="*/ 184595 w 945927"/>
                <a:gd name="connsiteY128" fmla="*/ 855059 h 1170241"/>
                <a:gd name="connsiteX129" fmla="*/ 184595 w 945927"/>
                <a:gd name="connsiteY129" fmla="*/ 855059 h 1170241"/>
                <a:gd name="connsiteX130" fmla="*/ 185642 w 945927"/>
                <a:gd name="connsiteY130" fmla="*/ 856011 h 1170241"/>
                <a:gd name="connsiteX131" fmla="*/ 185642 w 945927"/>
                <a:gd name="connsiteY131" fmla="*/ 856011 h 1170241"/>
                <a:gd name="connsiteX132" fmla="*/ 186690 w 945927"/>
                <a:gd name="connsiteY132" fmla="*/ 856869 h 1170241"/>
                <a:gd name="connsiteX133" fmla="*/ 186690 w 945927"/>
                <a:gd name="connsiteY133" fmla="*/ 856869 h 1170241"/>
                <a:gd name="connsiteX134" fmla="*/ 187737 w 945927"/>
                <a:gd name="connsiteY134" fmla="*/ 857726 h 1170241"/>
                <a:gd name="connsiteX135" fmla="*/ 187737 w 945927"/>
                <a:gd name="connsiteY135" fmla="*/ 857726 h 1170241"/>
                <a:gd name="connsiteX136" fmla="*/ 188786 w 945927"/>
                <a:gd name="connsiteY136" fmla="*/ 858583 h 1170241"/>
                <a:gd name="connsiteX137" fmla="*/ 188786 w 945927"/>
                <a:gd name="connsiteY137" fmla="*/ 858583 h 1170241"/>
                <a:gd name="connsiteX138" fmla="*/ 189929 w 945927"/>
                <a:gd name="connsiteY138" fmla="*/ 859441 h 1170241"/>
                <a:gd name="connsiteX139" fmla="*/ 189929 w 945927"/>
                <a:gd name="connsiteY139" fmla="*/ 859441 h 1170241"/>
                <a:gd name="connsiteX140" fmla="*/ 191071 w 945927"/>
                <a:gd name="connsiteY140" fmla="*/ 860202 h 1170241"/>
                <a:gd name="connsiteX141" fmla="*/ 191071 w 945927"/>
                <a:gd name="connsiteY141" fmla="*/ 860202 h 1170241"/>
                <a:gd name="connsiteX142" fmla="*/ 192214 w 945927"/>
                <a:gd name="connsiteY142" fmla="*/ 860965 h 1170241"/>
                <a:gd name="connsiteX143" fmla="*/ 192214 w 945927"/>
                <a:gd name="connsiteY143" fmla="*/ 860965 h 1170241"/>
                <a:gd name="connsiteX144" fmla="*/ 193357 w 945927"/>
                <a:gd name="connsiteY144" fmla="*/ 861727 h 1170241"/>
                <a:gd name="connsiteX145" fmla="*/ 193357 w 945927"/>
                <a:gd name="connsiteY145" fmla="*/ 861727 h 1170241"/>
                <a:gd name="connsiteX146" fmla="*/ 194596 w 945927"/>
                <a:gd name="connsiteY146" fmla="*/ 862394 h 1170241"/>
                <a:gd name="connsiteX147" fmla="*/ 194596 w 945927"/>
                <a:gd name="connsiteY147" fmla="*/ 862394 h 1170241"/>
                <a:gd name="connsiteX148" fmla="*/ 195834 w 945927"/>
                <a:gd name="connsiteY148" fmla="*/ 863060 h 1170241"/>
                <a:gd name="connsiteX149" fmla="*/ 195834 w 945927"/>
                <a:gd name="connsiteY149" fmla="*/ 863060 h 1170241"/>
                <a:gd name="connsiteX150" fmla="*/ 197072 w 945927"/>
                <a:gd name="connsiteY150" fmla="*/ 863727 h 1170241"/>
                <a:gd name="connsiteX151" fmla="*/ 197072 w 945927"/>
                <a:gd name="connsiteY151" fmla="*/ 863727 h 1170241"/>
                <a:gd name="connsiteX152" fmla="*/ 198311 w 945927"/>
                <a:gd name="connsiteY152" fmla="*/ 864393 h 1170241"/>
                <a:gd name="connsiteX153" fmla="*/ 198311 w 945927"/>
                <a:gd name="connsiteY153" fmla="*/ 864393 h 1170241"/>
                <a:gd name="connsiteX154" fmla="*/ 199549 w 945927"/>
                <a:gd name="connsiteY154" fmla="*/ 864965 h 1170241"/>
                <a:gd name="connsiteX155" fmla="*/ 199549 w 945927"/>
                <a:gd name="connsiteY155" fmla="*/ 864965 h 1170241"/>
                <a:gd name="connsiteX156" fmla="*/ 200787 w 945927"/>
                <a:gd name="connsiteY156" fmla="*/ 865536 h 1170241"/>
                <a:gd name="connsiteX157" fmla="*/ 200787 w 945927"/>
                <a:gd name="connsiteY157" fmla="*/ 865536 h 1170241"/>
                <a:gd name="connsiteX158" fmla="*/ 202120 w 945927"/>
                <a:gd name="connsiteY158" fmla="*/ 866109 h 1170241"/>
                <a:gd name="connsiteX159" fmla="*/ 202120 w 945927"/>
                <a:gd name="connsiteY159" fmla="*/ 866109 h 1170241"/>
                <a:gd name="connsiteX160" fmla="*/ 203454 w 945927"/>
                <a:gd name="connsiteY160" fmla="*/ 866585 h 1170241"/>
                <a:gd name="connsiteX161" fmla="*/ 203454 w 945927"/>
                <a:gd name="connsiteY161" fmla="*/ 866585 h 1170241"/>
                <a:gd name="connsiteX162" fmla="*/ 204788 w 945927"/>
                <a:gd name="connsiteY162" fmla="*/ 867061 h 1170241"/>
                <a:gd name="connsiteX163" fmla="*/ 204788 w 945927"/>
                <a:gd name="connsiteY163" fmla="*/ 867061 h 1170241"/>
                <a:gd name="connsiteX164" fmla="*/ 206121 w 945927"/>
                <a:gd name="connsiteY164" fmla="*/ 867537 h 1170241"/>
                <a:gd name="connsiteX165" fmla="*/ 206121 w 945927"/>
                <a:gd name="connsiteY165" fmla="*/ 867537 h 1170241"/>
                <a:gd name="connsiteX166" fmla="*/ 207454 w 945927"/>
                <a:gd name="connsiteY166" fmla="*/ 867918 h 1170241"/>
                <a:gd name="connsiteX167" fmla="*/ 207454 w 945927"/>
                <a:gd name="connsiteY167" fmla="*/ 867918 h 1170241"/>
                <a:gd name="connsiteX168" fmla="*/ 208788 w 945927"/>
                <a:gd name="connsiteY168" fmla="*/ 868299 h 1170241"/>
                <a:gd name="connsiteX169" fmla="*/ 208788 w 945927"/>
                <a:gd name="connsiteY169" fmla="*/ 868299 h 1170241"/>
                <a:gd name="connsiteX170" fmla="*/ 210121 w 945927"/>
                <a:gd name="connsiteY170" fmla="*/ 868680 h 1170241"/>
                <a:gd name="connsiteX171" fmla="*/ 210121 w 945927"/>
                <a:gd name="connsiteY171" fmla="*/ 868680 h 1170241"/>
                <a:gd name="connsiteX172" fmla="*/ 211550 w 945927"/>
                <a:gd name="connsiteY172" fmla="*/ 868966 h 1170241"/>
                <a:gd name="connsiteX173" fmla="*/ 211550 w 945927"/>
                <a:gd name="connsiteY173" fmla="*/ 868966 h 1170241"/>
                <a:gd name="connsiteX174" fmla="*/ 212979 w 945927"/>
                <a:gd name="connsiteY174" fmla="*/ 869251 h 1170241"/>
                <a:gd name="connsiteX175" fmla="*/ 212979 w 945927"/>
                <a:gd name="connsiteY175" fmla="*/ 869251 h 1170241"/>
                <a:gd name="connsiteX176" fmla="*/ 214408 w 945927"/>
                <a:gd name="connsiteY176" fmla="*/ 869537 h 1170241"/>
                <a:gd name="connsiteX177" fmla="*/ 214408 w 945927"/>
                <a:gd name="connsiteY177" fmla="*/ 869537 h 1170241"/>
                <a:gd name="connsiteX178" fmla="*/ 215836 w 945927"/>
                <a:gd name="connsiteY178" fmla="*/ 869727 h 1170241"/>
                <a:gd name="connsiteX179" fmla="*/ 215836 w 945927"/>
                <a:gd name="connsiteY179" fmla="*/ 869727 h 1170241"/>
                <a:gd name="connsiteX180" fmla="*/ 217265 w 945927"/>
                <a:gd name="connsiteY180" fmla="*/ 869918 h 1170241"/>
                <a:gd name="connsiteX181" fmla="*/ 217265 w 945927"/>
                <a:gd name="connsiteY181" fmla="*/ 869918 h 1170241"/>
                <a:gd name="connsiteX182" fmla="*/ 218694 w 945927"/>
                <a:gd name="connsiteY182" fmla="*/ 870013 h 1170241"/>
                <a:gd name="connsiteX183" fmla="*/ 218694 w 945927"/>
                <a:gd name="connsiteY183" fmla="*/ 870013 h 1170241"/>
                <a:gd name="connsiteX184" fmla="*/ 220123 w 945927"/>
                <a:gd name="connsiteY184" fmla="*/ 870109 h 1170241"/>
                <a:gd name="connsiteX185" fmla="*/ 220123 w 945927"/>
                <a:gd name="connsiteY185" fmla="*/ 870109 h 1170241"/>
                <a:gd name="connsiteX186" fmla="*/ 220599 w 945927"/>
                <a:gd name="connsiteY186" fmla="*/ 870109 h 1170241"/>
                <a:gd name="connsiteX187" fmla="*/ 223742 w 945927"/>
                <a:gd name="connsiteY187" fmla="*/ 870204 h 1170241"/>
                <a:gd name="connsiteX188" fmla="*/ 236505 w 945927"/>
                <a:gd name="connsiteY188" fmla="*/ 870204 h 1170241"/>
                <a:gd name="connsiteX189" fmla="*/ 251270 w 945927"/>
                <a:gd name="connsiteY189" fmla="*/ 870204 h 1170241"/>
                <a:gd name="connsiteX190" fmla="*/ 332232 w 945927"/>
                <a:gd name="connsiteY190" fmla="*/ 951167 h 1170241"/>
                <a:gd name="connsiteX191" fmla="*/ 332232 w 945927"/>
                <a:gd name="connsiteY191" fmla="*/ 1014508 h 1170241"/>
                <a:gd name="connsiteX192" fmla="*/ 332232 w 945927"/>
                <a:gd name="connsiteY192" fmla="*/ 1109472 h 1170241"/>
                <a:gd name="connsiteX193" fmla="*/ 332232 w 945927"/>
                <a:gd name="connsiteY193" fmla="*/ 1112615 h 1170241"/>
                <a:gd name="connsiteX194" fmla="*/ 389858 w 945927"/>
                <a:gd name="connsiteY194" fmla="*/ 1170242 h 1170241"/>
                <a:gd name="connsiteX195" fmla="*/ 564737 w 945927"/>
                <a:gd name="connsiteY195" fmla="*/ 1170242 h 1170241"/>
                <a:gd name="connsiteX196" fmla="*/ 622363 w 945927"/>
                <a:gd name="connsiteY196" fmla="*/ 1112615 h 1170241"/>
                <a:gd name="connsiteX197" fmla="*/ 622363 w 945927"/>
                <a:gd name="connsiteY197" fmla="*/ 1104519 h 1170241"/>
                <a:gd name="connsiteX198" fmla="*/ 624364 w 945927"/>
                <a:gd name="connsiteY198" fmla="*/ 600646 h 1170241"/>
                <a:gd name="connsiteX199" fmla="*/ 572928 w 945927"/>
                <a:gd name="connsiteY199" fmla="*/ 559403 h 1170241"/>
                <a:gd name="connsiteX200" fmla="*/ 529494 w 945927"/>
                <a:gd name="connsiteY200" fmla="*/ 559403 h 1170241"/>
                <a:gd name="connsiteX201" fmla="*/ 471868 w 945927"/>
                <a:gd name="connsiteY201" fmla="*/ 501777 h 1170241"/>
                <a:gd name="connsiteX202" fmla="*/ 471868 w 945927"/>
                <a:gd name="connsiteY202" fmla="*/ 481774 h 1170241"/>
                <a:gd name="connsiteX203" fmla="*/ 529494 w 945927"/>
                <a:gd name="connsiteY203" fmla="*/ 424148 h 1170241"/>
                <a:gd name="connsiteX204" fmla="*/ 888302 w 945927"/>
                <a:gd name="connsiteY204" fmla="*/ 423100 h 1170241"/>
                <a:gd name="connsiteX205" fmla="*/ 945928 w 945927"/>
                <a:gd name="connsiteY205" fmla="*/ 365474 h 1170241"/>
                <a:gd name="connsiteX206" fmla="*/ 945928 w 945927"/>
                <a:gd name="connsiteY206" fmla="*/ 208312 h 1170241"/>
                <a:gd name="connsiteX207" fmla="*/ 945452 w 945927"/>
                <a:gd name="connsiteY207" fmla="*/ 202025 h 1170241"/>
                <a:gd name="connsiteX208" fmla="*/ 945452 w 945927"/>
                <a:gd name="connsiteY208" fmla="*/ 0 h 1170241"/>
                <a:gd name="connsiteX209" fmla="*/ 857726 w 945927"/>
                <a:gd name="connsiteY209" fmla="*/ 0 h 1170241"/>
                <a:gd name="connsiteX210" fmla="*/ 802577 w 945927"/>
                <a:gd name="connsiteY210" fmla="*/ 41053 h 1170241"/>
                <a:gd name="connsiteX211" fmla="*/ 802577 w 945927"/>
                <a:gd name="connsiteY211" fmla="*/ 83058 h 1170241"/>
                <a:gd name="connsiteX212" fmla="*/ 744950 w 945927"/>
                <a:gd name="connsiteY212" fmla="*/ 140684 h 1170241"/>
                <a:gd name="connsiteX213" fmla="*/ 635508 w 945927"/>
                <a:gd name="connsiteY213" fmla="*/ 140684 h 1170241"/>
                <a:gd name="connsiteX214" fmla="*/ 635508 w 945927"/>
                <a:gd name="connsiteY214" fmla="*/ 230505 h 1170241"/>
                <a:gd name="connsiteX215" fmla="*/ 577882 w 945927"/>
                <a:gd name="connsiteY215" fmla="*/ 288131 h 1170241"/>
                <a:gd name="connsiteX216" fmla="*/ 168402 w 945927"/>
                <a:gd name="connsiteY216" fmla="*/ 288131 h 1170241"/>
                <a:gd name="connsiteX217" fmla="*/ 165640 w 945927"/>
                <a:gd name="connsiteY217" fmla="*/ 812483 h 1170241"/>
                <a:gd name="connsiteX218" fmla="*/ 165640 w 945927"/>
                <a:gd name="connsiteY218" fmla="*/ 812483 h 1170241"/>
                <a:gd name="connsiteX219" fmla="*/ 165640 w 945927"/>
                <a:gd name="connsiteY219" fmla="*/ 812483 h 1170241"/>
                <a:gd name="connsiteX220" fmla="*/ 165640 w 945927"/>
                <a:gd name="connsiteY220" fmla="*/ 812483 h 1170241"/>
                <a:gd name="connsiteX221" fmla="*/ 0 w 945927"/>
                <a:gd name="connsiteY221" fmla="*/ 664083 h 1170241"/>
                <a:gd name="connsiteX222" fmla="*/ 0 w 945927"/>
                <a:gd name="connsiteY222" fmla="*/ 664083 h 1170241"/>
                <a:gd name="connsiteX223" fmla="*/ 0 w 945927"/>
                <a:gd name="connsiteY223" fmla="*/ 664083 h 1170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Lst>
              <a:rect l="l" t="t" r="r" b="b"/>
              <a:pathLst>
                <a:path w="945927" h="1170241">
                  <a:moveTo>
                    <a:pt x="168402" y="288131"/>
                  </a:moveTo>
                  <a:lnTo>
                    <a:pt x="168402" y="520827"/>
                  </a:lnTo>
                  <a:cubicBezTo>
                    <a:pt x="168402" y="552450"/>
                    <a:pt x="142494" y="578453"/>
                    <a:pt x="110776" y="578453"/>
                  </a:cubicBezTo>
                  <a:lnTo>
                    <a:pt x="0" y="578453"/>
                  </a:lnTo>
                  <a:lnTo>
                    <a:pt x="0" y="664083"/>
                  </a:lnTo>
                  <a:lnTo>
                    <a:pt x="0" y="665607"/>
                  </a:lnTo>
                  <a:lnTo>
                    <a:pt x="0" y="665607"/>
                  </a:lnTo>
                  <a:lnTo>
                    <a:pt x="95" y="667036"/>
                  </a:lnTo>
                  <a:lnTo>
                    <a:pt x="95" y="667036"/>
                  </a:lnTo>
                  <a:lnTo>
                    <a:pt x="190" y="668465"/>
                  </a:lnTo>
                  <a:lnTo>
                    <a:pt x="190" y="668465"/>
                  </a:lnTo>
                  <a:lnTo>
                    <a:pt x="286" y="669893"/>
                  </a:lnTo>
                  <a:lnTo>
                    <a:pt x="286" y="669893"/>
                  </a:lnTo>
                  <a:lnTo>
                    <a:pt x="476" y="671322"/>
                  </a:lnTo>
                  <a:lnTo>
                    <a:pt x="476" y="671322"/>
                  </a:lnTo>
                  <a:lnTo>
                    <a:pt x="667" y="672751"/>
                  </a:lnTo>
                  <a:lnTo>
                    <a:pt x="667" y="672751"/>
                  </a:lnTo>
                  <a:cubicBezTo>
                    <a:pt x="3619" y="690467"/>
                    <a:pt x="14001" y="705421"/>
                    <a:pt x="29623" y="714375"/>
                  </a:cubicBezTo>
                  <a:lnTo>
                    <a:pt x="30194" y="714661"/>
                  </a:lnTo>
                  <a:lnTo>
                    <a:pt x="30194" y="714661"/>
                  </a:lnTo>
                  <a:lnTo>
                    <a:pt x="31432" y="715328"/>
                  </a:lnTo>
                  <a:lnTo>
                    <a:pt x="31432" y="715328"/>
                  </a:lnTo>
                  <a:lnTo>
                    <a:pt x="32671" y="715994"/>
                  </a:lnTo>
                  <a:lnTo>
                    <a:pt x="32671" y="715994"/>
                  </a:lnTo>
                  <a:lnTo>
                    <a:pt x="33909" y="716566"/>
                  </a:lnTo>
                  <a:lnTo>
                    <a:pt x="33909" y="716566"/>
                  </a:lnTo>
                  <a:cubicBezTo>
                    <a:pt x="34290" y="716756"/>
                    <a:pt x="34766" y="716947"/>
                    <a:pt x="35147" y="717137"/>
                  </a:cubicBezTo>
                  <a:lnTo>
                    <a:pt x="35147" y="717137"/>
                  </a:lnTo>
                  <a:lnTo>
                    <a:pt x="36481" y="717709"/>
                  </a:lnTo>
                  <a:lnTo>
                    <a:pt x="36481" y="717709"/>
                  </a:lnTo>
                  <a:lnTo>
                    <a:pt x="37814" y="718185"/>
                  </a:lnTo>
                  <a:lnTo>
                    <a:pt x="37814" y="718185"/>
                  </a:lnTo>
                  <a:lnTo>
                    <a:pt x="39148" y="718661"/>
                  </a:lnTo>
                  <a:lnTo>
                    <a:pt x="39148" y="718661"/>
                  </a:lnTo>
                  <a:lnTo>
                    <a:pt x="39433" y="718756"/>
                  </a:lnTo>
                  <a:cubicBezTo>
                    <a:pt x="40195" y="718947"/>
                    <a:pt x="40767" y="719233"/>
                    <a:pt x="41529" y="719423"/>
                  </a:cubicBezTo>
                  <a:lnTo>
                    <a:pt x="41815" y="719519"/>
                  </a:lnTo>
                  <a:lnTo>
                    <a:pt x="41815" y="719519"/>
                  </a:lnTo>
                  <a:lnTo>
                    <a:pt x="43148" y="719899"/>
                  </a:lnTo>
                  <a:lnTo>
                    <a:pt x="43148" y="719899"/>
                  </a:lnTo>
                  <a:lnTo>
                    <a:pt x="44482" y="720280"/>
                  </a:lnTo>
                  <a:lnTo>
                    <a:pt x="44482" y="720280"/>
                  </a:lnTo>
                  <a:lnTo>
                    <a:pt x="45910" y="720566"/>
                  </a:lnTo>
                  <a:lnTo>
                    <a:pt x="45910" y="720566"/>
                  </a:lnTo>
                  <a:cubicBezTo>
                    <a:pt x="46387" y="720662"/>
                    <a:pt x="46863" y="720757"/>
                    <a:pt x="47339" y="720852"/>
                  </a:cubicBezTo>
                  <a:lnTo>
                    <a:pt x="47339" y="720852"/>
                  </a:lnTo>
                  <a:lnTo>
                    <a:pt x="47625" y="720852"/>
                  </a:lnTo>
                  <a:cubicBezTo>
                    <a:pt x="48482" y="720947"/>
                    <a:pt x="49149" y="721138"/>
                    <a:pt x="50006" y="721233"/>
                  </a:cubicBezTo>
                  <a:lnTo>
                    <a:pt x="50292" y="721233"/>
                  </a:lnTo>
                  <a:lnTo>
                    <a:pt x="50292" y="721233"/>
                  </a:lnTo>
                  <a:lnTo>
                    <a:pt x="51721" y="721424"/>
                  </a:lnTo>
                  <a:lnTo>
                    <a:pt x="51721" y="721424"/>
                  </a:lnTo>
                  <a:lnTo>
                    <a:pt x="53149" y="721518"/>
                  </a:lnTo>
                  <a:lnTo>
                    <a:pt x="53149" y="721518"/>
                  </a:lnTo>
                  <a:lnTo>
                    <a:pt x="54578" y="721614"/>
                  </a:lnTo>
                  <a:lnTo>
                    <a:pt x="54578" y="721614"/>
                  </a:lnTo>
                  <a:lnTo>
                    <a:pt x="55054" y="721614"/>
                  </a:lnTo>
                  <a:cubicBezTo>
                    <a:pt x="56197" y="721614"/>
                    <a:pt x="57055" y="721709"/>
                    <a:pt x="58198" y="721709"/>
                  </a:cubicBezTo>
                  <a:lnTo>
                    <a:pt x="77629" y="721709"/>
                  </a:lnTo>
                  <a:lnTo>
                    <a:pt x="84582" y="721709"/>
                  </a:lnTo>
                  <a:cubicBezTo>
                    <a:pt x="129159" y="721709"/>
                    <a:pt x="165545" y="758095"/>
                    <a:pt x="165545" y="802672"/>
                  </a:cubicBezTo>
                  <a:lnTo>
                    <a:pt x="165545" y="812483"/>
                  </a:lnTo>
                  <a:lnTo>
                    <a:pt x="165545" y="814006"/>
                  </a:lnTo>
                  <a:lnTo>
                    <a:pt x="165545" y="814006"/>
                  </a:lnTo>
                  <a:lnTo>
                    <a:pt x="165640" y="815435"/>
                  </a:lnTo>
                  <a:lnTo>
                    <a:pt x="165640" y="815435"/>
                  </a:lnTo>
                  <a:lnTo>
                    <a:pt x="165735" y="816864"/>
                  </a:lnTo>
                  <a:lnTo>
                    <a:pt x="165735" y="816864"/>
                  </a:lnTo>
                  <a:lnTo>
                    <a:pt x="165830" y="818293"/>
                  </a:lnTo>
                  <a:lnTo>
                    <a:pt x="165830" y="818293"/>
                  </a:lnTo>
                  <a:lnTo>
                    <a:pt x="166021" y="819721"/>
                  </a:lnTo>
                  <a:lnTo>
                    <a:pt x="166021" y="819721"/>
                  </a:lnTo>
                  <a:lnTo>
                    <a:pt x="166211" y="821150"/>
                  </a:lnTo>
                  <a:lnTo>
                    <a:pt x="166211" y="821150"/>
                  </a:lnTo>
                  <a:lnTo>
                    <a:pt x="166497" y="822579"/>
                  </a:lnTo>
                  <a:lnTo>
                    <a:pt x="166497" y="822579"/>
                  </a:lnTo>
                  <a:cubicBezTo>
                    <a:pt x="166592" y="823055"/>
                    <a:pt x="166688" y="823531"/>
                    <a:pt x="166783" y="824008"/>
                  </a:cubicBezTo>
                  <a:lnTo>
                    <a:pt x="166783" y="824008"/>
                  </a:lnTo>
                  <a:lnTo>
                    <a:pt x="167068" y="825437"/>
                  </a:lnTo>
                  <a:lnTo>
                    <a:pt x="167068" y="825437"/>
                  </a:lnTo>
                  <a:lnTo>
                    <a:pt x="167449" y="826865"/>
                  </a:lnTo>
                  <a:lnTo>
                    <a:pt x="167449" y="826865"/>
                  </a:lnTo>
                  <a:lnTo>
                    <a:pt x="167830" y="828199"/>
                  </a:lnTo>
                  <a:lnTo>
                    <a:pt x="167830" y="828199"/>
                  </a:lnTo>
                  <a:lnTo>
                    <a:pt x="168211" y="829532"/>
                  </a:lnTo>
                  <a:lnTo>
                    <a:pt x="168211" y="829532"/>
                  </a:lnTo>
                  <a:lnTo>
                    <a:pt x="168687" y="830866"/>
                  </a:lnTo>
                  <a:lnTo>
                    <a:pt x="168687" y="830866"/>
                  </a:lnTo>
                  <a:lnTo>
                    <a:pt x="169164" y="832199"/>
                  </a:lnTo>
                  <a:lnTo>
                    <a:pt x="169164" y="832199"/>
                  </a:lnTo>
                  <a:lnTo>
                    <a:pt x="169640" y="833533"/>
                  </a:lnTo>
                  <a:lnTo>
                    <a:pt x="169640" y="833533"/>
                  </a:lnTo>
                  <a:lnTo>
                    <a:pt x="170212" y="834866"/>
                  </a:lnTo>
                  <a:lnTo>
                    <a:pt x="170212" y="834866"/>
                  </a:lnTo>
                  <a:lnTo>
                    <a:pt x="170783" y="836105"/>
                  </a:lnTo>
                  <a:lnTo>
                    <a:pt x="170783" y="836105"/>
                  </a:lnTo>
                  <a:lnTo>
                    <a:pt x="171355" y="837343"/>
                  </a:lnTo>
                  <a:lnTo>
                    <a:pt x="171355" y="837343"/>
                  </a:lnTo>
                  <a:lnTo>
                    <a:pt x="172021" y="838581"/>
                  </a:lnTo>
                  <a:lnTo>
                    <a:pt x="172021" y="838581"/>
                  </a:lnTo>
                  <a:cubicBezTo>
                    <a:pt x="172212" y="838962"/>
                    <a:pt x="172402" y="839438"/>
                    <a:pt x="172688" y="839819"/>
                  </a:cubicBezTo>
                  <a:lnTo>
                    <a:pt x="172688" y="839819"/>
                  </a:lnTo>
                  <a:lnTo>
                    <a:pt x="173355" y="841058"/>
                  </a:lnTo>
                  <a:lnTo>
                    <a:pt x="173355" y="841058"/>
                  </a:lnTo>
                  <a:cubicBezTo>
                    <a:pt x="173545" y="841438"/>
                    <a:pt x="173831" y="841819"/>
                    <a:pt x="174021" y="842296"/>
                  </a:cubicBezTo>
                  <a:lnTo>
                    <a:pt x="174021" y="842296"/>
                  </a:lnTo>
                  <a:lnTo>
                    <a:pt x="174784" y="843439"/>
                  </a:lnTo>
                  <a:lnTo>
                    <a:pt x="174784" y="843439"/>
                  </a:lnTo>
                  <a:lnTo>
                    <a:pt x="175546" y="844582"/>
                  </a:lnTo>
                  <a:lnTo>
                    <a:pt x="175546" y="844582"/>
                  </a:lnTo>
                  <a:lnTo>
                    <a:pt x="176308" y="845725"/>
                  </a:lnTo>
                  <a:lnTo>
                    <a:pt x="176308" y="845725"/>
                  </a:lnTo>
                  <a:lnTo>
                    <a:pt x="177165" y="846868"/>
                  </a:lnTo>
                  <a:lnTo>
                    <a:pt x="177165" y="846868"/>
                  </a:lnTo>
                  <a:lnTo>
                    <a:pt x="178022" y="848011"/>
                  </a:lnTo>
                  <a:lnTo>
                    <a:pt x="178022" y="848011"/>
                  </a:lnTo>
                  <a:cubicBezTo>
                    <a:pt x="178308" y="848392"/>
                    <a:pt x="178594" y="848773"/>
                    <a:pt x="178879" y="849058"/>
                  </a:cubicBezTo>
                  <a:lnTo>
                    <a:pt x="178879" y="849058"/>
                  </a:lnTo>
                  <a:lnTo>
                    <a:pt x="179737" y="850106"/>
                  </a:lnTo>
                  <a:lnTo>
                    <a:pt x="179737" y="850106"/>
                  </a:lnTo>
                  <a:lnTo>
                    <a:pt x="180689" y="851154"/>
                  </a:lnTo>
                  <a:lnTo>
                    <a:pt x="180689" y="851154"/>
                  </a:lnTo>
                  <a:lnTo>
                    <a:pt x="181642" y="852202"/>
                  </a:lnTo>
                  <a:lnTo>
                    <a:pt x="181642" y="852202"/>
                  </a:lnTo>
                  <a:lnTo>
                    <a:pt x="182594" y="853154"/>
                  </a:lnTo>
                  <a:lnTo>
                    <a:pt x="182594" y="853154"/>
                  </a:lnTo>
                  <a:lnTo>
                    <a:pt x="183546" y="854107"/>
                  </a:lnTo>
                  <a:lnTo>
                    <a:pt x="183546" y="854107"/>
                  </a:lnTo>
                  <a:lnTo>
                    <a:pt x="184595" y="855059"/>
                  </a:lnTo>
                  <a:lnTo>
                    <a:pt x="184595" y="855059"/>
                  </a:lnTo>
                  <a:lnTo>
                    <a:pt x="185642" y="856011"/>
                  </a:lnTo>
                  <a:lnTo>
                    <a:pt x="185642" y="856011"/>
                  </a:lnTo>
                  <a:lnTo>
                    <a:pt x="186690" y="856869"/>
                  </a:lnTo>
                  <a:lnTo>
                    <a:pt x="186690" y="856869"/>
                  </a:lnTo>
                  <a:cubicBezTo>
                    <a:pt x="187071" y="857155"/>
                    <a:pt x="187452" y="857440"/>
                    <a:pt x="187737" y="857726"/>
                  </a:cubicBezTo>
                  <a:lnTo>
                    <a:pt x="187737" y="857726"/>
                  </a:lnTo>
                  <a:cubicBezTo>
                    <a:pt x="188119" y="858012"/>
                    <a:pt x="188500" y="858298"/>
                    <a:pt x="188786" y="858583"/>
                  </a:cubicBezTo>
                  <a:lnTo>
                    <a:pt x="188786" y="858583"/>
                  </a:lnTo>
                  <a:lnTo>
                    <a:pt x="189929" y="859441"/>
                  </a:lnTo>
                  <a:lnTo>
                    <a:pt x="189929" y="859441"/>
                  </a:lnTo>
                  <a:lnTo>
                    <a:pt x="191071" y="860202"/>
                  </a:lnTo>
                  <a:lnTo>
                    <a:pt x="191071" y="860202"/>
                  </a:lnTo>
                  <a:lnTo>
                    <a:pt x="192214" y="860965"/>
                  </a:lnTo>
                  <a:lnTo>
                    <a:pt x="192214" y="860965"/>
                  </a:lnTo>
                  <a:lnTo>
                    <a:pt x="193357" y="861727"/>
                  </a:lnTo>
                  <a:lnTo>
                    <a:pt x="193357" y="861727"/>
                  </a:lnTo>
                  <a:lnTo>
                    <a:pt x="194596" y="862394"/>
                  </a:lnTo>
                  <a:lnTo>
                    <a:pt x="194596" y="862394"/>
                  </a:lnTo>
                  <a:lnTo>
                    <a:pt x="195834" y="863060"/>
                  </a:lnTo>
                  <a:lnTo>
                    <a:pt x="195834" y="863060"/>
                  </a:lnTo>
                  <a:lnTo>
                    <a:pt x="197072" y="863727"/>
                  </a:lnTo>
                  <a:lnTo>
                    <a:pt x="197072" y="863727"/>
                  </a:lnTo>
                  <a:lnTo>
                    <a:pt x="198311" y="864393"/>
                  </a:lnTo>
                  <a:lnTo>
                    <a:pt x="198311" y="864393"/>
                  </a:lnTo>
                  <a:lnTo>
                    <a:pt x="199549" y="864965"/>
                  </a:lnTo>
                  <a:lnTo>
                    <a:pt x="199549" y="864965"/>
                  </a:lnTo>
                  <a:cubicBezTo>
                    <a:pt x="199930" y="865156"/>
                    <a:pt x="200406" y="865346"/>
                    <a:pt x="200787" y="865536"/>
                  </a:cubicBezTo>
                  <a:lnTo>
                    <a:pt x="200787" y="865536"/>
                  </a:lnTo>
                  <a:lnTo>
                    <a:pt x="202120" y="866109"/>
                  </a:lnTo>
                  <a:lnTo>
                    <a:pt x="202120" y="866109"/>
                  </a:lnTo>
                  <a:lnTo>
                    <a:pt x="203454" y="866585"/>
                  </a:lnTo>
                  <a:lnTo>
                    <a:pt x="203454" y="866585"/>
                  </a:lnTo>
                  <a:lnTo>
                    <a:pt x="204788" y="867061"/>
                  </a:lnTo>
                  <a:lnTo>
                    <a:pt x="204788" y="867061"/>
                  </a:lnTo>
                  <a:lnTo>
                    <a:pt x="206121" y="867537"/>
                  </a:lnTo>
                  <a:lnTo>
                    <a:pt x="206121" y="867537"/>
                  </a:lnTo>
                  <a:lnTo>
                    <a:pt x="207454" y="867918"/>
                  </a:lnTo>
                  <a:lnTo>
                    <a:pt x="207454" y="867918"/>
                  </a:lnTo>
                  <a:lnTo>
                    <a:pt x="208788" y="868299"/>
                  </a:lnTo>
                  <a:lnTo>
                    <a:pt x="208788" y="868299"/>
                  </a:lnTo>
                  <a:lnTo>
                    <a:pt x="210121" y="868680"/>
                  </a:lnTo>
                  <a:lnTo>
                    <a:pt x="210121" y="868680"/>
                  </a:lnTo>
                  <a:lnTo>
                    <a:pt x="211550" y="868966"/>
                  </a:lnTo>
                  <a:lnTo>
                    <a:pt x="211550" y="868966"/>
                  </a:lnTo>
                  <a:cubicBezTo>
                    <a:pt x="212027" y="869061"/>
                    <a:pt x="212503" y="869156"/>
                    <a:pt x="212979" y="869251"/>
                  </a:cubicBezTo>
                  <a:lnTo>
                    <a:pt x="212979" y="869251"/>
                  </a:lnTo>
                  <a:lnTo>
                    <a:pt x="214408" y="869537"/>
                  </a:lnTo>
                  <a:lnTo>
                    <a:pt x="214408" y="869537"/>
                  </a:lnTo>
                  <a:lnTo>
                    <a:pt x="215836" y="869727"/>
                  </a:lnTo>
                  <a:lnTo>
                    <a:pt x="215836" y="869727"/>
                  </a:lnTo>
                  <a:lnTo>
                    <a:pt x="217265" y="869918"/>
                  </a:lnTo>
                  <a:lnTo>
                    <a:pt x="217265" y="869918"/>
                  </a:lnTo>
                  <a:lnTo>
                    <a:pt x="218694" y="870013"/>
                  </a:lnTo>
                  <a:lnTo>
                    <a:pt x="218694" y="870013"/>
                  </a:lnTo>
                  <a:lnTo>
                    <a:pt x="220123" y="870109"/>
                  </a:lnTo>
                  <a:lnTo>
                    <a:pt x="220123" y="870109"/>
                  </a:lnTo>
                  <a:lnTo>
                    <a:pt x="220599" y="870109"/>
                  </a:lnTo>
                  <a:cubicBezTo>
                    <a:pt x="221646" y="870109"/>
                    <a:pt x="222599" y="870204"/>
                    <a:pt x="223742" y="870204"/>
                  </a:cubicBezTo>
                  <a:lnTo>
                    <a:pt x="236505" y="870204"/>
                  </a:lnTo>
                  <a:lnTo>
                    <a:pt x="251270" y="870204"/>
                  </a:lnTo>
                  <a:cubicBezTo>
                    <a:pt x="295846" y="870204"/>
                    <a:pt x="332232" y="906590"/>
                    <a:pt x="332232" y="951167"/>
                  </a:cubicBezTo>
                  <a:lnTo>
                    <a:pt x="332232" y="1014508"/>
                  </a:lnTo>
                  <a:lnTo>
                    <a:pt x="332232" y="1109472"/>
                  </a:lnTo>
                  <a:lnTo>
                    <a:pt x="332232" y="1112615"/>
                  </a:lnTo>
                  <a:cubicBezTo>
                    <a:pt x="332232" y="1144238"/>
                    <a:pt x="358140" y="1170242"/>
                    <a:pt x="389858" y="1170242"/>
                  </a:cubicBezTo>
                  <a:lnTo>
                    <a:pt x="564737" y="1170242"/>
                  </a:lnTo>
                  <a:cubicBezTo>
                    <a:pt x="596455" y="1170242"/>
                    <a:pt x="622363" y="1144333"/>
                    <a:pt x="622363" y="1112615"/>
                  </a:cubicBezTo>
                  <a:lnTo>
                    <a:pt x="622363" y="1104519"/>
                  </a:lnTo>
                  <a:lnTo>
                    <a:pt x="624364" y="600646"/>
                  </a:lnTo>
                  <a:cubicBezTo>
                    <a:pt x="623983" y="579501"/>
                    <a:pt x="613696" y="559403"/>
                    <a:pt x="572928" y="559403"/>
                  </a:cubicBezTo>
                  <a:lnTo>
                    <a:pt x="529494" y="559403"/>
                  </a:lnTo>
                  <a:cubicBezTo>
                    <a:pt x="497777" y="559403"/>
                    <a:pt x="471868" y="533495"/>
                    <a:pt x="471868" y="501777"/>
                  </a:cubicBezTo>
                  <a:lnTo>
                    <a:pt x="471868" y="481774"/>
                  </a:lnTo>
                  <a:cubicBezTo>
                    <a:pt x="471868" y="450056"/>
                    <a:pt x="497777" y="424148"/>
                    <a:pt x="529494" y="424148"/>
                  </a:cubicBezTo>
                  <a:cubicBezTo>
                    <a:pt x="649034" y="424148"/>
                    <a:pt x="767810" y="423100"/>
                    <a:pt x="888302" y="423100"/>
                  </a:cubicBezTo>
                  <a:cubicBezTo>
                    <a:pt x="920019" y="423100"/>
                    <a:pt x="945928" y="397192"/>
                    <a:pt x="945928" y="365474"/>
                  </a:cubicBezTo>
                  <a:lnTo>
                    <a:pt x="945928" y="208312"/>
                  </a:lnTo>
                  <a:cubicBezTo>
                    <a:pt x="945928" y="205359"/>
                    <a:pt x="945928" y="202501"/>
                    <a:pt x="945452" y="202025"/>
                  </a:cubicBezTo>
                  <a:lnTo>
                    <a:pt x="945452" y="0"/>
                  </a:lnTo>
                  <a:lnTo>
                    <a:pt x="857726" y="0"/>
                  </a:lnTo>
                  <a:cubicBezTo>
                    <a:pt x="831818" y="0"/>
                    <a:pt x="809720" y="17431"/>
                    <a:pt x="802577" y="41053"/>
                  </a:cubicBezTo>
                  <a:lnTo>
                    <a:pt x="802577" y="83058"/>
                  </a:lnTo>
                  <a:cubicBezTo>
                    <a:pt x="802577" y="114681"/>
                    <a:pt x="776668" y="140684"/>
                    <a:pt x="744950" y="140684"/>
                  </a:cubicBezTo>
                  <a:lnTo>
                    <a:pt x="635508" y="140684"/>
                  </a:lnTo>
                  <a:lnTo>
                    <a:pt x="635508" y="230505"/>
                  </a:lnTo>
                  <a:cubicBezTo>
                    <a:pt x="635508" y="262128"/>
                    <a:pt x="609600" y="288131"/>
                    <a:pt x="577882" y="288131"/>
                  </a:cubicBezTo>
                  <a:lnTo>
                    <a:pt x="168402" y="288131"/>
                  </a:lnTo>
                  <a:close/>
                  <a:moveTo>
                    <a:pt x="165640" y="812483"/>
                  </a:moveTo>
                  <a:lnTo>
                    <a:pt x="165640" y="812483"/>
                  </a:lnTo>
                  <a:lnTo>
                    <a:pt x="165640" y="812483"/>
                  </a:lnTo>
                  <a:lnTo>
                    <a:pt x="165640" y="812483"/>
                  </a:lnTo>
                  <a:close/>
                  <a:moveTo>
                    <a:pt x="0" y="664083"/>
                  </a:moveTo>
                  <a:lnTo>
                    <a:pt x="0" y="664083"/>
                  </a:lnTo>
                  <a:lnTo>
                    <a:pt x="0" y="664083"/>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0" name="Freeform: Shape 119">
              <a:extLst>
                <a:ext uri="{FF2B5EF4-FFF2-40B4-BE49-F238E27FC236}">
                  <a16:creationId xmlns:a16="http://schemas.microsoft.com/office/drawing/2014/main" id="{22FCF579-D6C2-4B89-B667-A6F686154050}"/>
                </a:ext>
              </a:extLst>
            </p:cNvPr>
            <p:cNvSpPr/>
            <p:nvPr/>
          </p:nvSpPr>
          <p:spPr>
            <a:xfrm>
              <a:off x="5763689" y="4552457"/>
              <a:ext cx="678846" cy="1020508"/>
            </a:xfrm>
            <a:custGeom>
              <a:avLst/>
              <a:gdLst>
                <a:gd name="connsiteX0" fmla="*/ 374332 w 678846"/>
                <a:gd name="connsiteY0" fmla="*/ 1020509 h 1020508"/>
                <a:gd name="connsiteX1" fmla="*/ 678847 w 678846"/>
                <a:gd name="connsiteY1" fmla="*/ 1020509 h 1020508"/>
                <a:gd name="connsiteX2" fmla="*/ 678847 w 678846"/>
                <a:gd name="connsiteY2" fmla="*/ 0 h 1020508"/>
                <a:gd name="connsiteX3" fmla="*/ 544925 w 678846"/>
                <a:gd name="connsiteY3" fmla="*/ 0 h 1020508"/>
                <a:gd name="connsiteX4" fmla="*/ 474916 w 678846"/>
                <a:gd name="connsiteY4" fmla="*/ 70009 h 1020508"/>
                <a:gd name="connsiteX5" fmla="*/ 474916 w 678846"/>
                <a:gd name="connsiteY5" fmla="*/ 153258 h 1020508"/>
                <a:gd name="connsiteX6" fmla="*/ 234410 w 678846"/>
                <a:gd name="connsiteY6" fmla="*/ 153258 h 1020508"/>
                <a:gd name="connsiteX7" fmla="*/ 164402 w 678846"/>
                <a:gd name="connsiteY7" fmla="*/ 223266 h 1020508"/>
                <a:gd name="connsiteX8" fmla="*/ 164402 w 678846"/>
                <a:gd name="connsiteY8" fmla="*/ 284893 h 1020508"/>
                <a:gd name="connsiteX9" fmla="*/ 70009 w 678846"/>
                <a:gd name="connsiteY9" fmla="*/ 284893 h 1020508"/>
                <a:gd name="connsiteX10" fmla="*/ 0 w 678846"/>
                <a:gd name="connsiteY10" fmla="*/ 354902 h 1020508"/>
                <a:gd name="connsiteX11" fmla="*/ 0 w 678846"/>
                <a:gd name="connsiteY11" fmla="*/ 662845 h 1020508"/>
                <a:gd name="connsiteX12" fmla="*/ 70009 w 678846"/>
                <a:gd name="connsiteY12" fmla="*/ 732854 h 1020508"/>
                <a:gd name="connsiteX13" fmla="*/ 122682 w 678846"/>
                <a:gd name="connsiteY13" fmla="*/ 732854 h 1020508"/>
                <a:gd name="connsiteX14" fmla="*/ 164402 w 678846"/>
                <a:gd name="connsiteY14" fmla="*/ 777145 h 1020508"/>
                <a:gd name="connsiteX15" fmla="*/ 164402 w 678846"/>
                <a:gd name="connsiteY15" fmla="*/ 806292 h 1020508"/>
                <a:gd name="connsiteX16" fmla="*/ 234410 w 678846"/>
                <a:gd name="connsiteY16" fmla="*/ 876300 h 1020508"/>
                <a:gd name="connsiteX17" fmla="*/ 316706 w 678846"/>
                <a:gd name="connsiteY17" fmla="*/ 876300 h 1020508"/>
                <a:gd name="connsiteX18" fmla="*/ 316706 w 678846"/>
                <a:gd name="connsiteY18" fmla="*/ 962692 h 1020508"/>
                <a:gd name="connsiteX19" fmla="*/ 374332 w 678846"/>
                <a:gd name="connsiteY19" fmla="*/ 1020509 h 1020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78846" h="1020508">
                  <a:moveTo>
                    <a:pt x="374332" y="1020509"/>
                  </a:moveTo>
                  <a:lnTo>
                    <a:pt x="678847" y="1020509"/>
                  </a:lnTo>
                  <a:lnTo>
                    <a:pt x="678847" y="0"/>
                  </a:lnTo>
                  <a:lnTo>
                    <a:pt x="544925" y="0"/>
                  </a:lnTo>
                  <a:cubicBezTo>
                    <a:pt x="506444" y="0"/>
                    <a:pt x="474916" y="31528"/>
                    <a:pt x="474916" y="70009"/>
                  </a:cubicBezTo>
                  <a:lnTo>
                    <a:pt x="474916" y="153258"/>
                  </a:lnTo>
                  <a:lnTo>
                    <a:pt x="234410" y="153258"/>
                  </a:lnTo>
                  <a:cubicBezTo>
                    <a:pt x="195929" y="153258"/>
                    <a:pt x="164402" y="184785"/>
                    <a:pt x="164402" y="223266"/>
                  </a:cubicBezTo>
                  <a:lnTo>
                    <a:pt x="164402" y="284893"/>
                  </a:lnTo>
                  <a:lnTo>
                    <a:pt x="70009" y="284893"/>
                  </a:lnTo>
                  <a:cubicBezTo>
                    <a:pt x="31528" y="284893"/>
                    <a:pt x="0" y="316421"/>
                    <a:pt x="0" y="354902"/>
                  </a:cubicBezTo>
                  <a:lnTo>
                    <a:pt x="0" y="662845"/>
                  </a:lnTo>
                  <a:cubicBezTo>
                    <a:pt x="0" y="701326"/>
                    <a:pt x="31528" y="732854"/>
                    <a:pt x="70009" y="732854"/>
                  </a:cubicBezTo>
                  <a:lnTo>
                    <a:pt x="122682" y="732854"/>
                  </a:lnTo>
                  <a:cubicBezTo>
                    <a:pt x="149066" y="734854"/>
                    <a:pt x="165545" y="754475"/>
                    <a:pt x="164402" y="777145"/>
                  </a:cubicBezTo>
                  <a:lnTo>
                    <a:pt x="164402" y="806292"/>
                  </a:lnTo>
                  <a:cubicBezTo>
                    <a:pt x="164402" y="844772"/>
                    <a:pt x="195929" y="876300"/>
                    <a:pt x="234410" y="876300"/>
                  </a:cubicBezTo>
                  <a:lnTo>
                    <a:pt x="316706" y="876300"/>
                  </a:lnTo>
                  <a:lnTo>
                    <a:pt x="316706" y="962692"/>
                  </a:lnTo>
                  <a:cubicBezTo>
                    <a:pt x="316706" y="994600"/>
                    <a:pt x="342615" y="1020509"/>
                    <a:pt x="374332" y="1020509"/>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1" name="Freeform: Shape 120">
              <a:extLst>
                <a:ext uri="{FF2B5EF4-FFF2-40B4-BE49-F238E27FC236}">
                  <a16:creationId xmlns:a16="http://schemas.microsoft.com/office/drawing/2014/main" id="{1B5151B4-4356-44BA-84DE-1C04644E6D16}"/>
                </a:ext>
              </a:extLst>
            </p:cNvPr>
            <p:cNvSpPr/>
            <p:nvPr/>
          </p:nvSpPr>
          <p:spPr>
            <a:xfrm>
              <a:off x="5282867" y="4139834"/>
              <a:ext cx="864774" cy="563117"/>
            </a:xfrm>
            <a:custGeom>
              <a:avLst/>
              <a:gdLst>
                <a:gd name="connsiteX0" fmla="*/ 0 w 864774"/>
                <a:gd name="connsiteY0" fmla="*/ 208979 h 563117"/>
                <a:gd name="connsiteX1" fmla="*/ 0 w 864774"/>
                <a:gd name="connsiteY1" fmla="*/ 563118 h 563117"/>
                <a:gd name="connsiteX2" fmla="*/ 101251 w 864774"/>
                <a:gd name="connsiteY2" fmla="*/ 563118 h 563117"/>
                <a:gd name="connsiteX3" fmla="*/ 158877 w 864774"/>
                <a:gd name="connsiteY3" fmla="*/ 505492 h 563117"/>
                <a:gd name="connsiteX4" fmla="*/ 158877 w 864774"/>
                <a:gd name="connsiteY4" fmla="*/ 415671 h 563117"/>
                <a:gd name="connsiteX5" fmla="*/ 268319 w 864774"/>
                <a:gd name="connsiteY5" fmla="*/ 415671 h 563117"/>
                <a:gd name="connsiteX6" fmla="*/ 325945 w 864774"/>
                <a:gd name="connsiteY6" fmla="*/ 358045 h 563117"/>
                <a:gd name="connsiteX7" fmla="*/ 325945 w 864774"/>
                <a:gd name="connsiteY7" fmla="*/ 321564 h 563117"/>
                <a:gd name="connsiteX8" fmla="*/ 381095 w 864774"/>
                <a:gd name="connsiteY8" fmla="*/ 280511 h 563117"/>
                <a:gd name="connsiteX9" fmla="*/ 864775 w 864774"/>
                <a:gd name="connsiteY9" fmla="*/ 280416 h 563117"/>
                <a:gd name="connsiteX10" fmla="*/ 864775 w 864774"/>
                <a:gd name="connsiteY10" fmla="*/ 278416 h 563117"/>
                <a:gd name="connsiteX11" fmla="*/ 856679 w 864774"/>
                <a:gd name="connsiteY11" fmla="*/ 278416 h 563117"/>
                <a:gd name="connsiteX12" fmla="*/ 799052 w 864774"/>
                <a:gd name="connsiteY12" fmla="*/ 220789 h 563117"/>
                <a:gd name="connsiteX13" fmla="*/ 799052 w 864774"/>
                <a:gd name="connsiteY13" fmla="*/ 1143 h 563117"/>
                <a:gd name="connsiteX14" fmla="*/ 786575 w 864774"/>
                <a:gd name="connsiteY14" fmla="*/ 0 h 563117"/>
                <a:gd name="connsiteX15" fmla="*/ 453580 w 864774"/>
                <a:gd name="connsiteY15" fmla="*/ 0 h 563117"/>
                <a:gd name="connsiteX16" fmla="*/ 404050 w 864774"/>
                <a:gd name="connsiteY16" fmla="*/ 0 h 563117"/>
                <a:gd name="connsiteX17" fmla="*/ 288703 w 864774"/>
                <a:gd name="connsiteY17" fmla="*/ 0 h 563117"/>
                <a:gd name="connsiteX18" fmla="*/ 218884 w 864774"/>
                <a:gd name="connsiteY18" fmla="*/ 64389 h 563117"/>
                <a:gd name="connsiteX19" fmla="*/ 138113 w 864774"/>
                <a:gd name="connsiteY19" fmla="*/ 138874 h 563117"/>
                <a:gd name="connsiteX20" fmla="*/ 69913 w 864774"/>
                <a:gd name="connsiteY20" fmla="*/ 138874 h 563117"/>
                <a:gd name="connsiteX21" fmla="*/ 0 w 864774"/>
                <a:gd name="connsiteY21" fmla="*/ 208979 h 56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4774" h="563117">
                  <a:moveTo>
                    <a:pt x="0" y="208979"/>
                  </a:moveTo>
                  <a:lnTo>
                    <a:pt x="0" y="563118"/>
                  </a:lnTo>
                  <a:lnTo>
                    <a:pt x="101251" y="563118"/>
                  </a:lnTo>
                  <a:cubicBezTo>
                    <a:pt x="132969" y="563118"/>
                    <a:pt x="158877" y="537210"/>
                    <a:pt x="158877" y="505492"/>
                  </a:cubicBezTo>
                  <a:lnTo>
                    <a:pt x="158877" y="415671"/>
                  </a:lnTo>
                  <a:lnTo>
                    <a:pt x="268319" y="415671"/>
                  </a:lnTo>
                  <a:cubicBezTo>
                    <a:pt x="300038" y="415671"/>
                    <a:pt x="325945" y="389763"/>
                    <a:pt x="325945" y="358045"/>
                  </a:cubicBezTo>
                  <a:lnTo>
                    <a:pt x="325945" y="321564"/>
                  </a:lnTo>
                  <a:cubicBezTo>
                    <a:pt x="333089" y="297847"/>
                    <a:pt x="355187" y="280511"/>
                    <a:pt x="381095" y="280511"/>
                  </a:cubicBezTo>
                  <a:cubicBezTo>
                    <a:pt x="546449" y="280511"/>
                    <a:pt x="390430" y="280416"/>
                    <a:pt x="864775" y="280416"/>
                  </a:cubicBezTo>
                  <a:lnTo>
                    <a:pt x="864775" y="278416"/>
                  </a:lnTo>
                  <a:lnTo>
                    <a:pt x="856679" y="278416"/>
                  </a:lnTo>
                  <a:cubicBezTo>
                    <a:pt x="825055" y="278416"/>
                    <a:pt x="799052" y="252508"/>
                    <a:pt x="799052" y="220789"/>
                  </a:cubicBezTo>
                  <a:lnTo>
                    <a:pt x="799052" y="1143"/>
                  </a:lnTo>
                  <a:cubicBezTo>
                    <a:pt x="795052" y="381"/>
                    <a:pt x="790860" y="0"/>
                    <a:pt x="786575" y="0"/>
                  </a:cubicBezTo>
                  <a:lnTo>
                    <a:pt x="453580" y="0"/>
                  </a:lnTo>
                  <a:lnTo>
                    <a:pt x="404050" y="0"/>
                  </a:lnTo>
                  <a:lnTo>
                    <a:pt x="288703" y="0"/>
                  </a:lnTo>
                  <a:cubicBezTo>
                    <a:pt x="252126" y="0"/>
                    <a:pt x="221742" y="28480"/>
                    <a:pt x="218884" y="64389"/>
                  </a:cubicBezTo>
                  <a:cubicBezTo>
                    <a:pt x="215551" y="106585"/>
                    <a:pt x="180499" y="138874"/>
                    <a:pt x="138113" y="138874"/>
                  </a:cubicBezTo>
                  <a:lnTo>
                    <a:pt x="69913" y="138874"/>
                  </a:lnTo>
                  <a:cubicBezTo>
                    <a:pt x="31528" y="138970"/>
                    <a:pt x="0" y="170497"/>
                    <a:pt x="0" y="208979"/>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2" name="Freeform: Shape 121">
              <a:extLst>
                <a:ext uri="{FF2B5EF4-FFF2-40B4-BE49-F238E27FC236}">
                  <a16:creationId xmlns:a16="http://schemas.microsoft.com/office/drawing/2014/main" id="{2196E3EC-3083-4807-880D-1039E101BB0A}"/>
                </a:ext>
              </a:extLst>
            </p:cNvPr>
            <p:cNvSpPr/>
            <p:nvPr/>
          </p:nvSpPr>
          <p:spPr>
            <a:xfrm>
              <a:off x="4017848" y="3391550"/>
              <a:ext cx="1149861" cy="437387"/>
            </a:xfrm>
            <a:custGeom>
              <a:avLst/>
              <a:gdLst>
                <a:gd name="connsiteX0" fmla="*/ 16292 w 1149861"/>
                <a:gd name="connsiteY0" fmla="*/ 437388 h 437387"/>
                <a:gd name="connsiteX1" fmla="*/ 927834 w 1149861"/>
                <a:gd name="connsiteY1" fmla="*/ 437388 h 437387"/>
                <a:gd name="connsiteX2" fmla="*/ 985460 w 1149861"/>
                <a:gd name="connsiteY2" fmla="*/ 379762 h 437387"/>
                <a:gd name="connsiteX3" fmla="*/ 985460 w 1149861"/>
                <a:gd name="connsiteY3" fmla="*/ 216217 h 437387"/>
                <a:gd name="connsiteX4" fmla="*/ 1066423 w 1149861"/>
                <a:gd name="connsiteY4" fmla="*/ 135255 h 437387"/>
                <a:gd name="connsiteX5" fmla="*/ 1092236 w 1149861"/>
                <a:gd name="connsiteY5" fmla="*/ 135255 h 437387"/>
                <a:gd name="connsiteX6" fmla="*/ 1149862 w 1149861"/>
                <a:gd name="connsiteY6" fmla="*/ 77629 h 437387"/>
                <a:gd name="connsiteX7" fmla="*/ 1149862 w 1149861"/>
                <a:gd name="connsiteY7" fmla="*/ 57626 h 437387"/>
                <a:gd name="connsiteX8" fmla="*/ 1092236 w 1149861"/>
                <a:gd name="connsiteY8" fmla="*/ 0 h 437387"/>
                <a:gd name="connsiteX9" fmla="*/ 927834 w 1149861"/>
                <a:gd name="connsiteY9" fmla="*/ 0 h 437387"/>
                <a:gd name="connsiteX10" fmla="*/ 698662 w 1149861"/>
                <a:gd name="connsiteY10" fmla="*/ 0 h 437387"/>
                <a:gd name="connsiteX11" fmla="*/ 641322 w 1149861"/>
                <a:gd name="connsiteY11" fmla="*/ 71056 h 437387"/>
                <a:gd name="connsiteX12" fmla="*/ 571504 w 1149861"/>
                <a:gd name="connsiteY12" fmla="*/ 135446 h 437387"/>
                <a:gd name="connsiteX13" fmla="*/ 456156 w 1149861"/>
                <a:gd name="connsiteY13" fmla="*/ 135446 h 437387"/>
                <a:gd name="connsiteX14" fmla="*/ 406626 w 1149861"/>
                <a:gd name="connsiteY14" fmla="*/ 135446 h 437387"/>
                <a:gd name="connsiteX15" fmla="*/ 165262 w 1149861"/>
                <a:gd name="connsiteY15" fmla="*/ 135446 h 437387"/>
                <a:gd name="connsiteX16" fmla="*/ 165262 w 1149861"/>
                <a:gd name="connsiteY16" fmla="*/ 232696 h 437387"/>
                <a:gd name="connsiteX17" fmla="*/ 107636 w 1149861"/>
                <a:gd name="connsiteY17" fmla="*/ 290322 h 437387"/>
                <a:gd name="connsiteX18" fmla="*/ 72775 w 1149861"/>
                <a:gd name="connsiteY18" fmla="*/ 290322 h 437387"/>
                <a:gd name="connsiteX19" fmla="*/ 99 w 1149861"/>
                <a:gd name="connsiteY19" fmla="*/ 366998 h 437387"/>
                <a:gd name="connsiteX20" fmla="*/ 99 w 1149861"/>
                <a:gd name="connsiteY20" fmla="*/ 435007 h 437387"/>
                <a:gd name="connsiteX21" fmla="*/ 16292 w 1149861"/>
                <a:gd name="connsiteY21" fmla="*/ 437388 h 437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49861" h="437387">
                  <a:moveTo>
                    <a:pt x="16292" y="437388"/>
                  </a:moveTo>
                  <a:lnTo>
                    <a:pt x="927834" y="437388"/>
                  </a:lnTo>
                  <a:cubicBezTo>
                    <a:pt x="959552" y="437388"/>
                    <a:pt x="985460" y="411480"/>
                    <a:pt x="985460" y="379762"/>
                  </a:cubicBezTo>
                  <a:lnTo>
                    <a:pt x="985460" y="216217"/>
                  </a:lnTo>
                  <a:cubicBezTo>
                    <a:pt x="985460" y="171640"/>
                    <a:pt x="1021846" y="135255"/>
                    <a:pt x="1066423" y="135255"/>
                  </a:cubicBezTo>
                  <a:lnTo>
                    <a:pt x="1092236" y="135255"/>
                  </a:lnTo>
                  <a:cubicBezTo>
                    <a:pt x="1123954" y="135255"/>
                    <a:pt x="1149862" y="109347"/>
                    <a:pt x="1149862" y="77629"/>
                  </a:cubicBezTo>
                  <a:lnTo>
                    <a:pt x="1149862" y="57626"/>
                  </a:lnTo>
                  <a:cubicBezTo>
                    <a:pt x="1149862" y="25908"/>
                    <a:pt x="1123954" y="0"/>
                    <a:pt x="1092236" y="0"/>
                  </a:cubicBezTo>
                  <a:lnTo>
                    <a:pt x="927834" y="0"/>
                  </a:lnTo>
                  <a:lnTo>
                    <a:pt x="698662" y="0"/>
                  </a:lnTo>
                  <a:cubicBezTo>
                    <a:pt x="667420" y="9334"/>
                    <a:pt x="644084" y="36957"/>
                    <a:pt x="641322" y="71056"/>
                  </a:cubicBezTo>
                  <a:cubicBezTo>
                    <a:pt x="638465" y="106966"/>
                    <a:pt x="608175" y="135446"/>
                    <a:pt x="571504" y="135446"/>
                  </a:cubicBezTo>
                  <a:lnTo>
                    <a:pt x="456156" y="135446"/>
                  </a:lnTo>
                  <a:lnTo>
                    <a:pt x="406626" y="135446"/>
                  </a:lnTo>
                  <a:lnTo>
                    <a:pt x="165262" y="135446"/>
                  </a:lnTo>
                  <a:lnTo>
                    <a:pt x="165262" y="232696"/>
                  </a:lnTo>
                  <a:cubicBezTo>
                    <a:pt x="165262" y="264414"/>
                    <a:pt x="139354" y="290322"/>
                    <a:pt x="107636" y="290322"/>
                  </a:cubicBezTo>
                  <a:lnTo>
                    <a:pt x="72775" y="290322"/>
                  </a:lnTo>
                  <a:cubicBezTo>
                    <a:pt x="16482" y="290322"/>
                    <a:pt x="-1520" y="345376"/>
                    <a:pt x="99" y="366998"/>
                  </a:cubicBezTo>
                  <a:lnTo>
                    <a:pt x="99" y="435007"/>
                  </a:lnTo>
                  <a:cubicBezTo>
                    <a:pt x="5338" y="436626"/>
                    <a:pt x="10672" y="437388"/>
                    <a:pt x="16292" y="437388"/>
                  </a:cubicBez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3" name="Freeform: Shape 122">
              <a:extLst>
                <a:ext uri="{FF2B5EF4-FFF2-40B4-BE49-F238E27FC236}">
                  <a16:creationId xmlns:a16="http://schemas.microsoft.com/office/drawing/2014/main" id="{C6862D5D-B4FD-494B-8DB6-CCE1245FA70B}"/>
                </a:ext>
              </a:extLst>
            </p:cNvPr>
            <p:cNvSpPr/>
            <p:nvPr/>
          </p:nvSpPr>
          <p:spPr>
            <a:xfrm>
              <a:off x="4975781" y="4445015"/>
              <a:ext cx="307848" cy="259556"/>
            </a:xfrm>
            <a:custGeom>
              <a:avLst/>
              <a:gdLst>
                <a:gd name="connsiteX0" fmla="*/ 115157 w 307848"/>
                <a:gd name="connsiteY0" fmla="*/ 0 h 259556"/>
                <a:gd name="connsiteX1" fmla="*/ 0 w 307848"/>
                <a:gd name="connsiteY1" fmla="*/ 114300 h 259556"/>
                <a:gd name="connsiteX2" fmla="*/ 0 w 307848"/>
                <a:gd name="connsiteY2" fmla="*/ 259556 h 259556"/>
                <a:gd name="connsiteX3" fmla="*/ 115157 w 307848"/>
                <a:gd name="connsiteY3" fmla="*/ 259556 h 259556"/>
                <a:gd name="connsiteX4" fmla="*/ 154305 w 307848"/>
                <a:gd name="connsiteY4" fmla="*/ 259556 h 259556"/>
                <a:gd name="connsiteX5" fmla="*/ 307848 w 307848"/>
                <a:gd name="connsiteY5" fmla="*/ 259556 h 259556"/>
                <a:gd name="connsiteX6" fmla="*/ 307848 w 307848"/>
                <a:gd name="connsiteY6" fmla="*/ 0 h 259556"/>
                <a:gd name="connsiteX7" fmla="*/ 115157 w 307848"/>
                <a:gd name="connsiteY7" fmla="*/ 0 h 25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848" h="259556">
                  <a:moveTo>
                    <a:pt x="115157" y="0"/>
                  </a:moveTo>
                  <a:cubicBezTo>
                    <a:pt x="51816" y="0"/>
                    <a:pt x="0" y="51435"/>
                    <a:pt x="0" y="114300"/>
                  </a:cubicBezTo>
                  <a:lnTo>
                    <a:pt x="0" y="259556"/>
                  </a:lnTo>
                  <a:lnTo>
                    <a:pt x="115157" y="259556"/>
                  </a:lnTo>
                  <a:lnTo>
                    <a:pt x="154305" y="259556"/>
                  </a:lnTo>
                  <a:lnTo>
                    <a:pt x="307848" y="259556"/>
                  </a:lnTo>
                  <a:lnTo>
                    <a:pt x="307848" y="0"/>
                  </a:lnTo>
                  <a:lnTo>
                    <a:pt x="115157"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4" name="Freeform: Shape 123">
              <a:extLst>
                <a:ext uri="{FF2B5EF4-FFF2-40B4-BE49-F238E27FC236}">
                  <a16:creationId xmlns:a16="http://schemas.microsoft.com/office/drawing/2014/main" id="{BDEF878B-2EEC-44BB-BEB4-3E3EBB217931}"/>
                </a:ext>
              </a:extLst>
            </p:cNvPr>
            <p:cNvSpPr/>
            <p:nvPr/>
          </p:nvSpPr>
          <p:spPr>
            <a:xfrm>
              <a:off x="4180063" y="3970003"/>
              <a:ext cx="470820" cy="419195"/>
            </a:xfrm>
            <a:custGeom>
              <a:avLst/>
              <a:gdLst>
                <a:gd name="connsiteX0" fmla="*/ 57626 w 470820"/>
                <a:gd name="connsiteY0" fmla="*/ 571 h 419195"/>
                <a:gd name="connsiteX1" fmla="*/ 0 w 470820"/>
                <a:gd name="connsiteY1" fmla="*/ 58198 h 419195"/>
                <a:gd name="connsiteX2" fmla="*/ 0 w 470820"/>
                <a:gd name="connsiteY2" fmla="*/ 78200 h 419195"/>
                <a:gd name="connsiteX3" fmla="*/ 57626 w 470820"/>
                <a:gd name="connsiteY3" fmla="*/ 135827 h 419195"/>
                <a:gd name="connsiteX4" fmla="*/ 72771 w 470820"/>
                <a:gd name="connsiteY4" fmla="*/ 135827 h 419195"/>
                <a:gd name="connsiteX5" fmla="*/ 155353 w 470820"/>
                <a:gd name="connsiteY5" fmla="*/ 205073 h 419195"/>
                <a:gd name="connsiteX6" fmla="*/ 157448 w 470820"/>
                <a:gd name="connsiteY6" fmla="*/ 319945 h 419195"/>
                <a:gd name="connsiteX7" fmla="*/ 158877 w 470820"/>
                <a:gd name="connsiteY7" fmla="*/ 325946 h 419195"/>
                <a:gd name="connsiteX8" fmla="*/ 158877 w 470820"/>
                <a:gd name="connsiteY8" fmla="*/ 347853 h 419195"/>
                <a:gd name="connsiteX9" fmla="*/ 230219 w 470820"/>
                <a:gd name="connsiteY9" fmla="*/ 419195 h 419195"/>
                <a:gd name="connsiteX10" fmla="*/ 293275 w 470820"/>
                <a:gd name="connsiteY10" fmla="*/ 419195 h 419195"/>
                <a:gd name="connsiteX11" fmla="*/ 293275 w 470820"/>
                <a:gd name="connsiteY11" fmla="*/ 418338 h 419195"/>
                <a:gd name="connsiteX12" fmla="*/ 382714 w 470820"/>
                <a:gd name="connsiteY12" fmla="*/ 418338 h 419195"/>
                <a:gd name="connsiteX13" fmla="*/ 470821 w 470820"/>
                <a:gd name="connsiteY13" fmla="*/ 330232 h 419195"/>
                <a:gd name="connsiteX14" fmla="*/ 470821 w 470820"/>
                <a:gd name="connsiteY14" fmla="*/ 0 h 419195"/>
                <a:gd name="connsiteX15" fmla="*/ 57626 w 470820"/>
                <a:gd name="connsiteY15" fmla="*/ 571 h 41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0820" h="419195">
                  <a:moveTo>
                    <a:pt x="57626" y="571"/>
                  </a:moveTo>
                  <a:cubicBezTo>
                    <a:pt x="25908" y="571"/>
                    <a:pt x="0" y="26479"/>
                    <a:pt x="0" y="58198"/>
                  </a:cubicBezTo>
                  <a:lnTo>
                    <a:pt x="0" y="78200"/>
                  </a:lnTo>
                  <a:cubicBezTo>
                    <a:pt x="0" y="109919"/>
                    <a:pt x="25908" y="135827"/>
                    <a:pt x="57626" y="135827"/>
                  </a:cubicBezTo>
                  <a:lnTo>
                    <a:pt x="72771" y="135827"/>
                  </a:lnTo>
                  <a:cubicBezTo>
                    <a:pt x="88011" y="136303"/>
                    <a:pt x="154114" y="133160"/>
                    <a:pt x="155353" y="205073"/>
                  </a:cubicBezTo>
                  <a:lnTo>
                    <a:pt x="157448" y="319945"/>
                  </a:lnTo>
                  <a:cubicBezTo>
                    <a:pt x="158020" y="321850"/>
                    <a:pt x="158496" y="323850"/>
                    <a:pt x="158877" y="325946"/>
                  </a:cubicBezTo>
                  <a:lnTo>
                    <a:pt x="158877" y="347853"/>
                  </a:lnTo>
                  <a:cubicBezTo>
                    <a:pt x="158877" y="387096"/>
                    <a:pt x="190976" y="419195"/>
                    <a:pt x="230219" y="419195"/>
                  </a:cubicBezTo>
                  <a:lnTo>
                    <a:pt x="293275" y="419195"/>
                  </a:lnTo>
                  <a:lnTo>
                    <a:pt x="293275" y="418338"/>
                  </a:lnTo>
                  <a:lnTo>
                    <a:pt x="382714" y="418338"/>
                  </a:lnTo>
                  <a:cubicBezTo>
                    <a:pt x="431197" y="418338"/>
                    <a:pt x="470821" y="378714"/>
                    <a:pt x="470821" y="330232"/>
                  </a:cubicBezTo>
                  <a:lnTo>
                    <a:pt x="470821" y="0"/>
                  </a:lnTo>
                  <a:lnTo>
                    <a:pt x="57626" y="571"/>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5" name="Freeform: Shape 124">
              <a:extLst>
                <a:ext uri="{FF2B5EF4-FFF2-40B4-BE49-F238E27FC236}">
                  <a16:creationId xmlns:a16="http://schemas.microsoft.com/office/drawing/2014/main" id="{015E406B-7ED7-4D8F-8453-9FB621679AD5}"/>
                </a:ext>
              </a:extLst>
            </p:cNvPr>
            <p:cNvSpPr/>
            <p:nvPr/>
          </p:nvSpPr>
          <p:spPr>
            <a:xfrm>
              <a:off x="5003118" y="3381263"/>
              <a:ext cx="1432559" cy="951547"/>
            </a:xfrm>
            <a:custGeom>
              <a:avLst/>
              <a:gdLst>
                <a:gd name="connsiteX0" fmla="*/ 1331309 w 1432559"/>
                <a:gd name="connsiteY0" fmla="*/ 122872 h 951547"/>
                <a:gd name="connsiteX1" fmla="*/ 1217009 w 1432559"/>
                <a:gd name="connsiteY1" fmla="*/ 8572 h 951547"/>
                <a:gd name="connsiteX2" fmla="*/ 1217009 w 1432559"/>
                <a:gd name="connsiteY2" fmla="*/ 0 h 951547"/>
                <a:gd name="connsiteX3" fmla="*/ 508921 w 1432559"/>
                <a:gd name="connsiteY3" fmla="*/ 0 h 951547"/>
                <a:gd name="connsiteX4" fmla="*/ 459391 w 1432559"/>
                <a:gd name="connsiteY4" fmla="*/ 0 h 951547"/>
                <a:gd name="connsiteX5" fmla="*/ 344043 w 1432559"/>
                <a:gd name="connsiteY5" fmla="*/ 0 h 951547"/>
                <a:gd name="connsiteX6" fmla="*/ 274225 w 1432559"/>
                <a:gd name="connsiteY6" fmla="*/ 64389 h 951547"/>
                <a:gd name="connsiteX7" fmla="*/ 193453 w 1432559"/>
                <a:gd name="connsiteY7" fmla="*/ 138875 h 951547"/>
                <a:gd name="connsiteX8" fmla="*/ 70009 w 1432559"/>
                <a:gd name="connsiteY8" fmla="*/ 138875 h 951547"/>
                <a:gd name="connsiteX9" fmla="*/ 0 w 1432559"/>
                <a:gd name="connsiteY9" fmla="*/ 208883 h 951547"/>
                <a:gd name="connsiteX10" fmla="*/ 0 w 1432559"/>
                <a:gd name="connsiteY10" fmla="*/ 447008 h 951547"/>
                <a:gd name="connsiteX11" fmla="*/ 222980 w 1432559"/>
                <a:gd name="connsiteY11" fmla="*/ 447008 h 951547"/>
                <a:gd name="connsiteX12" fmla="*/ 281749 w 1432559"/>
                <a:gd name="connsiteY12" fmla="*/ 505778 h 951547"/>
                <a:gd name="connsiteX13" fmla="*/ 281749 w 1432559"/>
                <a:gd name="connsiteY13" fmla="*/ 542258 h 951547"/>
                <a:gd name="connsiteX14" fmla="*/ 281749 w 1432559"/>
                <a:gd name="connsiteY14" fmla="*/ 951547 h 951547"/>
                <a:gd name="connsiteX15" fmla="*/ 349853 w 1432559"/>
                <a:gd name="connsiteY15" fmla="*/ 897446 h 951547"/>
                <a:gd name="connsiteX16" fmla="*/ 418052 w 1432559"/>
                <a:gd name="connsiteY16" fmla="*/ 897446 h 951547"/>
                <a:gd name="connsiteX17" fmla="*/ 498824 w 1432559"/>
                <a:gd name="connsiteY17" fmla="*/ 822960 h 951547"/>
                <a:gd name="connsiteX18" fmla="*/ 568643 w 1432559"/>
                <a:gd name="connsiteY18" fmla="*/ 758571 h 951547"/>
                <a:gd name="connsiteX19" fmla="*/ 683990 w 1432559"/>
                <a:gd name="connsiteY19" fmla="*/ 758571 h 951547"/>
                <a:gd name="connsiteX20" fmla="*/ 733520 w 1432559"/>
                <a:gd name="connsiteY20" fmla="*/ 758571 h 951547"/>
                <a:gd name="connsiteX21" fmla="*/ 1066514 w 1432559"/>
                <a:gd name="connsiteY21" fmla="*/ 758571 h 951547"/>
                <a:gd name="connsiteX22" fmla="*/ 1078992 w 1432559"/>
                <a:gd name="connsiteY22" fmla="*/ 759714 h 951547"/>
                <a:gd name="connsiteX23" fmla="*/ 1078992 w 1432559"/>
                <a:gd name="connsiteY23" fmla="*/ 617506 h 951547"/>
                <a:gd name="connsiteX24" fmla="*/ 1136618 w 1432559"/>
                <a:gd name="connsiteY24" fmla="*/ 559880 h 951547"/>
                <a:gd name="connsiteX25" fmla="*/ 1156621 w 1432559"/>
                <a:gd name="connsiteY25" fmla="*/ 559880 h 951547"/>
                <a:gd name="connsiteX26" fmla="*/ 1158335 w 1432559"/>
                <a:gd name="connsiteY26" fmla="*/ 559880 h 951547"/>
                <a:gd name="connsiteX27" fmla="*/ 1209199 w 1432559"/>
                <a:gd name="connsiteY27" fmla="*/ 559880 h 951547"/>
                <a:gd name="connsiteX28" fmla="*/ 1266825 w 1432559"/>
                <a:gd name="connsiteY28" fmla="*/ 502253 h 951547"/>
                <a:gd name="connsiteX29" fmla="*/ 1266825 w 1432559"/>
                <a:gd name="connsiteY29" fmla="*/ 425768 h 951547"/>
                <a:gd name="connsiteX30" fmla="*/ 1349121 w 1432559"/>
                <a:gd name="connsiteY30" fmla="*/ 425768 h 951547"/>
                <a:gd name="connsiteX31" fmla="*/ 1432560 w 1432559"/>
                <a:gd name="connsiteY31" fmla="*/ 342329 h 951547"/>
                <a:gd name="connsiteX32" fmla="*/ 1432560 w 1432559"/>
                <a:gd name="connsiteY32" fmla="*/ 122777 h 951547"/>
                <a:gd name="connsiteX33" fmla="*/ 1331309 w 1432559"/>
                <a:gd name="connsiteY33" fmla="*/ 122777 h 95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32559" h="951547">
                  <a:moveTo>
                    <a:pt x="1331309" y="122872"/>
                  </a:moveTo>
                  <a:cubicBezTo>
                    <a:pt x="1268444" y="122872"/>
                    <a:pt x="1217009" y="71438"/>
                    <a:pt x="1217009" y="8572"/>
                  </a:cubicBezTo>
                  <a:lnTo>
                    <a:pt x="1217009" y="0"/>
                  </a:lnTo>
                  <a:lnTo>
                    <a:pt x="508921" y="0"/>
                  </a:lnTo>
                  <a:lnTo>
                    <a:pt x="459391" y="0"/>
                  </a:lnTo>
                  <a:lnTo>
                    <a:pt x="344043" y="0"/>
                  </a:lnTo>
                  <a:cubicBezTo>
                    <a:pt x="307467" y="0"/>
                    <a:pt x="277082" y="28480"/>
                    <a:pt x="274225" y="64389"/>
                  </a:cubicBezTo>
                  <a:cubicBezTo>
                    <a:pt x="270891" y="106585"/>
                    <a:pt x="235839" y="138875"/>
                    <a:pt x="193453" y="138875"/>
                  </a:cubicBezTo>
                  <a:lnTo>
                    <a:pt x="70009" y="138875"/>
                  </a:lnTo>
                  <a:cubicBezTo>
                    <a:pt x="31528" y="138875"/>
                    <a:pt x="0" y="170497"/>
                    <a:pt x="0" y="208883"/>
                  </a:cubicBezTo>
                  <a:lnTo>
                    <a:pt x="0" y="447008"/>
                  </a:lnTo>
                  <a:lnTo>
                    <a:pt x="222980" y="447008"/>
                  </a:lnTo>
                  <a:cubicBezTo>
                    <a:pt x="255270" y="447008"/>
                    <a:pt x="281749" y="473488"/>
                    <a:pt x="281749" y="505778"/>
                  </a:cubicBezTo>
                  <a:lnTo>
                    <a:pt x="281749" y="542258"/>
                  </a:lnTo>
                  <a:lnTo>
                    <a:pt x="281749" y="951547"/>
                  </a:lnTo>
                  <a:cubicBezTo>
                    <a:pt x="288988" y="920687"/>
                    <a:pt x="316896" y="897446"/>
                    <a:pt x="349853" y="897446"/>
                  </a:cubicBezTo>
                  <a:lnTo>
                    <a:pt x="418052" y="897446"/>
                  </a:lnTo>
                  <a:cubicBezTo>
                    <a:pt x="460343" y="897446"/>
                    <a:pt x="495395" y="865156"/>
                    <a:pt x="498824" y="822960"/>
                  </a:cubicBezTo>
                  <a:cubicBezTo>
                    <a:pt x="501682" y="787051"/>
                    <a:pt x="532066" y="758571"/>
                    <a:pt x="568643" y="758571"/>
                  </a:cubicBezTo>
                  <a:lnTo>
                    <a:pt x="683990" y="758571"/>
                  </a:lnTo>
                  <a:lnTo>
                    <a:pt x="733520" y="758571"/>
                  </a:lnTo>
                  <a:lnTo>
                    <a:pt x="1066514" y="758571"/>
                  </a:lnTo>
                  <a:cubicBezTo>
                    <a:pt x="1070800" y="758571"/>
                    <a:pt x="1074896" y="758952"/>
                    <a:pt x="1078992" y="759714"/>
                  </a:cubicBezTo>
                  <a:lnTo>
                    <a:pt x="1078992" y="617506"/>
                  </a:lnTo>
                  <a:cubicBezTo>
                    <a:pt x="1078992" y="585788"/>
                    <a:pt x="1104900" y="559880"/>
                    <a:pt x="1136618" y="559880"/>
                  </a:cubicBezTo>
                  <a:lnTo>
                    <a:pt x="1156621" y="559880"/>
                  </a:lnTo>
                  <a:cubicBezTo>
                    <a:pt x="1157192" y="559880"/>
                    <a:pt x="1157764" y="559880"/>
                    <a:pt x="1158335" y="559880"/>
                  </a:cubicBezTo>
                  <a:lnTo>
                    <a:pt x="1209199" y="559880"/>
                  </a:lnTo>
                  <a:cubicBezTo>
                    <a:pt x="1240917" y="559880"/>
                    <a:pt x="1266825" y="533972"/>
                    <a:pt x="1266825" y="502253"/>
                  </a:cubicBezTo>
                  <a:lnTo>
                    <a:pt x="1266825" y="425768"/>
                  </a:lnTo>
                  <a:lnTo>
                    <a:pt x="1349121" y="425768"/>
                  </a:lnTo>
                  <a:cubicBezTo>
                    <a:pt x="1395031" y="425768"/>
                    <a:pt x="1432560" y="388239"/>
                    <a:pt x="1432560" y="342329"/>
                  </a:cubicBezTo>
                  <a:lnTo>
                    <a:pt x="1432560" y="122777"/>
                  </a:lnTo>
                  <a:lnTo>
                    <a:pt x="1331309" y="122777"/>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6" name="Freeform: Shape 125">
              <a:extLst>
                <a:ext uri="{FF2B5EF4-FFF2-40B4-BE49-F238E27FC236}">
                  <a16:creationId xmlns:a16="http://schemas.microsoft.com/office/drawing/2014/main" id="{FDA9CE58-0B13-4CCA-AEB4-660DF867DAE3}"/>
                </a:ext>
              </a:extLst>
            </p:cNvPr>
            <p:cNvSpPr/>
            <p:nvPr/>
          </p:nvSpPr>
          <p:spPr>
            <a:xfrm>
              <a:off x="3245469" y="381555"/>
              <a:ext cx="1149858" cy="1834229"/>
            </a:xfrm>
            <a:custGeom>
              <a:avLst/>
              <a:gdLst>
                <a:gd name="connsiteX0" fmla="*/ 935450 w 1149858"/>
                <a:gd name="connsiteY0" fmla="*/ 0 h 1834229"/>
                <a:gd name="connsiteX1" fmla="*/ 644367 w 1149858"/>
                <a:gd name="connsiteY1" fmla="*/ 0 h 1834229"/>
                <a:gd name="connsiteX2" fmla="*/ 436912 w 1149858"/>
                <a:gd name="connsiteY2" fmla="*/ 0 h 1834229"/>
                <a:gd name="connsiteX3" fmla="*/ 340043 w 1149858"/>
                <a:gd name="connsiteY3" fmla="*/ 96869 h 1834229"/>
                <a:gd name="connsiteX4" fmla="*/ 340043 w 1149858"/>
                <a:gd name="connsiteY4" fmla="*/ 393764 h 1834229"/>
                <a:gd name="connsiteX5" fmla="*/ 98774 w 1149858"/>
                <a:gd name="connsiteY5" fmla="*/ 393764 h 1834229"/>
                <a:gd name="connsiteX6" fmla="*/ 1905 w 1149858"/>
                <a:gd name="connsiteY6" fmla="*/ 490633 h 1834229"/>
                <a:gd name="connsiteX7" fmla="*/ 1905 w 1149858"/>
                <a:gd name="connsiteY7" fmla="*/ 659606 h 1834229"/>
                <a:gd name="connsiteX8" fmla="*/ 0 w 1149858"/>
                <a:gd name="connsiteY8" fmla="*/ 659892 h 1834229"/>
                <a:gd name="connsiteX9" fmla="*/ 0 w 1149858"/>
                <a:gd name="connsiteY9" fmla="*/ 916305 h 1834229"/>
                <a:gd name="connsiteX10" fmla="*/ 0 w 1149858"/>
                <a:gd name="connsiteY10" fmla="*/ 998410 h 1834229"/>
                <a:gd name="connsiteX11" fmla="*/ 0 w 1149858"/>
                <a:gd name="connsiteY11" fmla="*/ 1315593 h 1834229"/>
                <a:gd name="connsiteX12" fmla="*/ 78486 w 1149858"/>
                <a:gd name="connsiteY12" fmla="*/ 1398842 h 1834229"/>
                <a:gd name="connsiteX13" fmla="*/ 154686 w 1149858"/>
                <a:gd name="connsiteY13" fmla="*/ 1479709 h 1834229"/>
                <a:gd name="connsiteX14" fmla="*/ 154686 w 1149858"/>
                <a:gd name="connsiteY14" fmla="*/ 1601343 h 1834229"/>
                <a:gd name="connsiteX15" fmla="*/ 234506 w 1149858"/>
                <a:gd name="connsiteY15" fmla="*/ 1684687 h 1834229"/>
                <a:gd name="connsiteX16" fmla="*/ 312039 w 1149858"/>
                <a:gd name="connsiteY16" fmla="*/ 1765649 h 1834229"/>
                <a:gd name="connsiteX17" fmla="*/ 312039 w 1149858"/>
                <a:gd name="connsiteY17" fmla="*/ 1776603 h 1834229"/>
                <a:gd name="connsiteX18" fmla="*/ 369665 w 1149858"/>
                <a:gd name="connsiteY18" fmla="*/ 1834229 h 1834229"/>
                <a:gd name="connsiteX19" fmla="*/ 389668 w 1149858"/>
                <a:gd name="connsiteY19" fmla="*/ 1834229 h 1834229"/>
                <a:gd name="connsiteX20" fmla="*/ 447294 w 1149858"/>
                <a:gd name="connsiteY20" fmla="*/ 1776603 h 1834229"/>
                <a:gd name="connsiteX21" fmla="*/ 447294 w 1149858"/>
                <a:gd name="connsiteY21" fmla="*/ 1765745 h 1834229"/>
                <a:gd name="connsiteX22" fmla="*/ 528257 w 1149858"/>
                <a:gd name="connsiteY22" fmla="*/ 1684782 h 1834229"/>
                <a:gd name="connsiteX23" fmla="*/ 681323 w 1149858"/>
                <a:gd name="connsiteY23" fmla="*/ 1684782 h 1834229"/>
                <a:gd name="connsiteX24" fmla="*/ 764762 w 1149858"/>
                <a:gd name="connsiteY24" fmla="*/ 1601343 h 1834229"/>
                <a:gd name="connsiteX25" fmla="*/ 764762 w 1149858"/>
                <a:gd name="connsiteY25" fmla="*/ 1348835 h 1834229"/>
                <a:gd name="connsiteX26" fmla="*/ 681323 w 1149858"/>
                <a:gd name="connsiteY26" fmla="*/ 1265396 h 1834229"/>
                <a:gd name="connsiteX27" fmla="*/ 602171 w 1149858"/>
                <a:gd name="connsiteY27" fmla="*/ 1186910 h 1834229"/>
                <a:gd name="connsiteX28" fmla="*/ 683133 w 1149858"/>
                <a:gd name="connsiteY28" fmla="*/ 1105948 h 1834229"/>
                <a:gd name="connsiteX29" fmla="*/ 860870 w 1149858"/>
                <a:gd name="connsiteY29" fmla="*/ 1105948 h 1834229"/>
                <a:gd name="connsiteX30" fmla="*/ 918496 w 1149858"/>
                <a:gd name="connsiteY30" fmla="*/ 1048322 h 1834229"/>
                <a:gd name="connsiteX31" fmla="*/ 918496 w 1149858"/>
                <a:gd name="connsiteY31" fmla="*/ 1028319 h 1834229"/>
                <a:gd name="connsiteX32" fmla="*/ 860870 w 1149858"/>
                <a:gd name="connsiteY32" fmla="*/ 970693 h 1834229"/>
                <a:gd name="connsiteX33" fmla="*/ 845725 w 1149858"/>
                <a:gd name="connsiteY33" fmla="*/ 970693 h 1834229"/>
                <a:gd name="connsiteX34" fmla="*/ 764762 w 1149858"/>
                <a:gd name="connsiteY34" fmla="*/ 889730 h 1834229"/>
                <a:gd name="connsiteX35" fmla="*/ 764762 w 1149858"/>
                <a:gd name="connsiteY35" fmla="*/ 759047 h 1834229"/>
                <a:gd name="connsiteX36" fmla="*/ 763905 w 1149858"/>
                <a:gd name="connsiteY36" fmla="*/ 730282 h 1834229"/>
                <a:gd name="connsiteX37" fmla="*/ 798862 w 1149858"/>
                <a:gd name="connsiteY37" fmla="*/ 730282 h 1834229"/>
                <a:gd name="connsiteX38" fmla="*/ 935355 w 1149858"/>
                <a:gd name="connsiteY38" fmla="*/ 640937 h 1834229"/>
                <a:gd name="connsiteX39" fmla="*/ 935355 w 1149858"/>
                <a:gd name="connsiteY39" fmla="*/ 636556 h 1834229"/>
                <a:gd name="connsiteX40" fmla="*/ 935355 w 1149858"/>
                <a:gd name="connsiteY40" fmla="*/ 626555 h 1834229"/>
                <a:gd name="connsiteX41" fmla="*/ 1006221 w 1149858"/>
                <a:gd name="connsiteY41" fmla="*/ 626555 h 1834229"/>
                <a:gd name="connsiteX42" fmla="*/ 1149858 w 1149858"/>
                <a:gd name="connsiteY42" fmla="*/ 490061 h 1834229"/>
                <a:gd name="connsiteX43" fmla="*/ 1149858 w 1149858"/>
                <a:gd name="connsiteY43" fmla="*/ 0 h 1834229"/>
                <a:gd name="connsiteX44" fmla="*/ 935450 w 1149858"/>
                <a:gd name="connsiteY44" fmla="*/ 0 h 183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49858" h="1834229">
                  <a:moveTo>
                    <a:pt x="935450" y="0"/>
                  </a:moveTo>
                  <a:lnTo>
                    <a:pt x="644367" y="0"/>
                  </a:lnTo>
                  <a:lnTo>
                    <a:pt x="436912" y="0"/>
                  </a:lnTo>
                  <a:cubicBezTo>
                    <a:pt x="383477" y="0"/>
                    <a:pt x="340043" y="43339"/>
                    <a:pt x="340043" y="96869"/>
                  </a:cubicBezTo>
                  <a:lnTo>
                    <a:pt x="340043" y="393764"/>
                  </a:lnTo>
                  <a:lnTo>
                    <a:pt x="98774" y="393764"/>
                  </a:lnTo>
                  <a:cubicBezTo>
                    <a:pt x="45339" y="393764"/>
                    <a:pt x="1905" y="437102"/>
                    <a:pt x="1905" y="490633"/>
                  </a:cubicBezTo>
                  <a:lnTo>
                    <a:pt x="1905" y="659606"/>
                  </a:lnTo>
                  <a:lnTo>
                    <a:pt x="0" y="659892"/>
                  </a:lnTo>
                  <a:lnTo>
                    <a:pt x="0" y="916305"/>
                  </a:lnTo>
                  <a:lnTo>
                    <a:pt x="0" y="998410"/>
                  </a:lnTo>
                  <a:lnTo>
                    <a:pt x="0" y="1315593"/>
                  </a:lnTo>
                  <a:cubicBezTo>
                    <a:pt x="0" y="1359789"/>
                    <a:pt x="34862" y="1396270"/>
                    <a:pt x="78486" y="1398842"/>
                  </a:cubicBezTo>
                  <a:cubicBezTo>
                    <a:pt x="121349" y="1401413"/>
                    <a:pt x="154686" y="1436751"/>
                    <a:pt x="154686" y="1479709"/>
                  </a:cubicBezTo>
                  <a:lnTo>
                    <a:pt x="154686" y="1601343"/>
                  </a:lnTo>
                  <a:cubicBezTo>
                    <a:pt x="154686" y="1646015"/>
                    <a:pt x="190310" y="1682782"/>
                    <a:pt x="234506" y="1684687"/>
                  </a:cubicBezTo>
                  <a:cubicBezTo>
                    <a:pt x="277844" y="1686592"/>
                    <a:pt x="312039" y="1722215"/>
                    <a:pt x="312039" y="1765649"/>
                  </a:cubicBezTo>
                  <a:lnTo>
                    <a:pt x="312039" y="1776603"/>
                  </a:lnTo>
                  <a:cubicBezTo>
                    <a:pt x="312039" y="1808321"/>
                    <a:pt x="337947" y="1834229"/>
                    <a:pt x="369665" y="1834229"/>
                  </a:cubicBezTo>
                  <a:lnTo>
                    <a:pt x="389668" y="1834229"/>
                  </a:lnTo>
                  <a:cubicBezTo>
                    <a:pt x="421386" y="1834229"/>
                    <a:pt x="447294" y="1808321"/>
                    <a:pt x="447294" y="1776603"/>
                  </a:cubicBezTo>
                  <a:lnTo>
                    <a:pt x="447294" y="1765745"/>
                  </a:lnTo>
                  <a:cubicBezTo>
                    <a:pt x="447294" y="1721168"/>
                    <a:pt x="483680" y="1684782"/>
                    <a:pt x="528257" y="1684782"/>
                  </a:cubicBezTo>
                  <a:lnTo>
                    <a:pt x="681323" y="1684782"/>
                  </a:lnTo>
                  <a:cubicBezTo>
                    <a:pt x="727234" y="1684782"/>
                    <a:pt x="764762" y="1647254"/>
                    <a:pt x="764762" y="1601343"/>
                  </a:cubicBezTo>
                  <a:lnTo>
                    <a:pt x="764762" y="1348835"/>
                  </a:lnTo>
                  <a:cubicBezTo>
                    <a:pt x="764762" y="1302925"/>
                    <a:pt x="726662" y="1258253"/>
                    <a:pt x="681323" y="1265396"/>
                  </a:cubicBezTo>
                  <a:cubicBezTo>
                    <a:pt x="633508" y="1272921"/>
                    <a:pt x="601028" y="1256348"/>
                    <a:pt x="602171" y="1186910"/>
                  </a:cubicBezTo>
                  <a:cubicBezTo>
                    <a:pt x="602933" y="1142333"/>
                    <a:pt x="638556" y="1105948"/>
                    <a:pt x="683133" y="1105948"/>
                  </a:cubicBezTo>
                  <a:lnTo>
                    <a:pt x="860870" y="1105948"/>
                  </a:lnTo>
                  <a:cubicBezTo>
                    <a:pt x="892588" y="1105948"/>
                    <a:pt x="918496" y="1080040"/>
                    <a:pt x="918496" y="1048322"/>
                  </a:cubicBezTo>
                  <a:lnTo>
                    <a:pt x="918496" y="1028319"/>
                  </a:lnTo>
                  <a:cubicBezTo>
                    <a:pt x="918496" y="996601"/>
                    <a:pt x="892588" y="970693"/>
                    <a:pt x="860870" y="970693"/>
                  </a:cubicBezTo>
                  <a:lnTo>
                    <a:pt x="845725" y="970693"/>
                  </a:lnTo>
                  <a:cubicBezTo>
                    <a:pt x="801148" y="970693"/>
                    <a:pt x="764762" y="934307"/>
                    <a:pt x="764762" y="889730"/>
                  </a:cubicBezTo>
                  <a:lnTo>
                    <a:pt x="764762" y="759047"/>
                  </a:lnTo>
                  <a:cubicBezTo>
                    <a:pt x="764762" y="748951"/>
                    <a:pt x="764381" y="740950"/>
                    <a:pt x="763905" y="730282"/>
                  </a:cubicBezTo>
                  <a:lnTo>
                    <a:pt x="798862" y="730282"/>
                  </a:lnTo>
                  <a:cubicBezTo>
                    <a:pt x="874300" y="730282"/>
                    <a:pt x="935355" y="716375"/>
                    <a:pt x="935355" y="640937"/>
                  </a:cubicBezTo>
                  <a:lnTo>
                    <a:pt x="935355" y="636556"/>
                  </a:lnTo>
                  <a:lnTo>
                    <a:pt x="935355" y="626555"/>
                  </a:lnTo>
                  <a:lnTo>
                    <a:pt x="1006221" y="626555"/>
                  </a:lnTo>
                  <a:cubicBezTo>
                    <a:pt x="1081659" y="626555"/>
                    <a:pt x="1149858" y="565404"/>
                    <a:pt x="1149858" y="490061"/>
                  </a:cubicBezTo>
                  <a:lnTo>
                    <a:pt x="1149858" y="0"/>
                  </a:lnTo>
                  <a:lnTo>
                    <a:pt x="93545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7" name="Freeform: Shape 126">
              <a:extLst>
                <a:ext uri="{FF2B5EF4-FFF2-40B4-BE49-F238E27FC236}">
                  <a16:creationId xmlns:a16="http://schemas.microsoft.com/office/drawing/2014/main" id="{81C07194-EC3B-408A-AFC7-945F624F9FBE}"/>
                </a:ext>
              </a:extLst>
            </p:cNvPr>
            <p:cNvSpPr/>
            <p:nvPr/>
          </p:nvSpPr>
          <p:spPr>
            <a:xfrm>
              <a:off x="4395518" y="260683"/>
              <a:ext cx="1290351" cy="1074229"/>
            </a:xfrm>
            <a:custGeom>
              <a:avLst/>
              <a:gdLst>
                <a:gd name="connsiteX0" fmla="*/ 1290352 w 1290351"/>
                <a:gd name="connsiteY0" fmla="*/ 314516 h 1074229"/>
                <a:gd name="connsiteX1" fmla="*/ 626555 w 1290351"/>
                <a:gd name="connsiteY1" fmla="*/ 314516 h 1074229"/>
                <a:gd name="connsiteX2" fmla="*/ 626555 w 1290351"/>
                <a:gd name="connsiteY2" fmla="*/ 136493 h 1074229"/>
                <a:gd name="connsiteX3" fmla="*/ 490061 w 1290351"/>
                <a:gd name="connsiteY3" fmla="*/ 0 h 1074229"/>
                <a:gd name="connsiteX4" fmla="*/ 407765 w 1290351"/>
                <a:gd name="connsiteY4" fmla="*/ 0 h 1074229"/>
                <a:gd name="connsiteX5" fmla="*/ 407765 w 1290351"/>
                <a:gd name="connsiteY5" fmla="*/ 286 h 1074229"/>
                <a:gd name="connsiteX6" fmla="*/ 248983 w 1290351"/>
                <a:gd name="connsiteY6" fmla="*/ 286 h 1074229"/>
                <a:gd name="connsiteX7" fmla="*/ 248983 w 1290351"/>
                <a:gd name="connsiteY7" fmla="*/ 28861 h 1074229"/>
                <a:gd name="connsiteX8" fmla="*/ 156877 w 1290351"/>
                <a:gd name="connsiteY8" fmla="*/ 120967 h 1074229"/>
                <a:gd name="connsiteX9" fmla="*/ 0 w 1290351"/>
                <a:gd name="connsiteY9" fmla="*/ 120967 h 1074229"/>
                <a:gd name="connsiteX10" fmla="*/ 0 w 1290351"/>
                <a:gd name="connsiteY10" fmla="*/ 595408 h 1074229"/>
                <a:gd name="connsiteX11" fmla="*/ 270986 w 1290351"/>
                <a:gd name="connsiteY11" fmla="*/ 595408 h 1074229"/>
                <a:gd name="connsiteX12" fmla="*/ 270986 w 1290351"/>
                <a:gd name="connsiteY12" fmla="*/ 990791 h 1074229"/>
                <a:gd name="connsiteX13" fmla="*/ 354425 w 1290351"/>
                <a:gd name="connsiteY13" fmla="*/ 1074230 h 1074229"/>
                <a:gd name="connsiteX14" fmla="*/ 954500 w 1290351"/>
                <a:gd name="connsiteY14" fmla="*/ 1074230 h 1074229"/>
                <a:gd name="connsiteX15" fmla="*/ 1034415 w 1290351"/>
                <a:gd name="connsiteY15" fmla="*/ 1074230 h 1074229"/>
                <a:gd name="connsiteX16" fmla="*/ 1034701 w 1290351"/>
                <a:gd name="connsiteY16" fmla="*/ 1004602 h 1074229"/>
                <a:gd name="connsiteX17" fmla="*/ 1113186 w 1290351"/>
                <a:gd name="connsiteY17" fmla="*/ 932974 h 1074229"/>
                <a:gd name="connsiteX18" fmla="*/ 1189386 w 1290351"/>
                <a:gd name="connsiteY18" fmla="*/ 863251 h 1074229"/>
                <a:gd name="connsiteX19" fmla="*/ 1272064 w 1290351"/>
                <a:gd name="connsiteY19" fmla="*/ 791337 h 1074229"/>
                <a:gd name="connsiteX20" fmla="*/ 1287780 w 1290351"/>
                <a:gd name="connsiteY20" fmla="*/ 791337 h 1074229"/>
                <a:gd name="connsiteX21" fmla="*/ 1290352 w 1290351"/>
                <a:gd name="connsiteY21" fmla="*/ 314516 h 107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90351" h="1074229">
                  <a:moveTo>
                    <a:pt x="1290352" y="314516"/>
                  </a:moveTo>
                  <a:lnTo>
                    <a:pt x="626555" y="314516"/>
                  </a:lnTo>
                  <a:lnTo>
                    <a:pt x="626555" y="136493"/>
                  </a:lnTo>
                  <a:cubicBezTo>
                    <a:pt x="626555" y="61055"/>
                    <a:pt x="565404" y="0"/>
                    <a:pt x="490061" y="0"/>
                  </a:cubicBezTo>
                  <a:lnTo>
                    <a:pt x="407765" y="0"/>
                  </a:lnTo>
                  <a:lnTo>
                    <a:pt x="407765" y="286"/>
                  </a:lnTo>
                  <a:lnTo>
                    <a:pt x="248983" y="286"/>
                  </a:lnTo>
                  <a:lnTo>
                    <a:pt x="248983" y="28861"/>
                  </a:lnTo>
                  <a:cubicBezTo>
                    <a:pt x="248983" y="79724"/>
                    <a:pt x="207740" y="120967"/>
                    <a:pt x="156877" y="120967"/>
                  </a:cubicBezTo>
                  <a:lnTo>
                    <a:pt x="0" y="120967"/>
                  </a:lnTo>
                  <a:lnTo>
                    <a:pt x="0" y="595408"/>
                  </a:lnTo>
                  <a:lnTo>
                    <a:pt x="270986" y="595408"/>
                  </a:lnTo>
                  <a:lnTo>
                    <a:pt x="270986" y="990791"/>
                  </a:lnTo>
                  <a:cubicBezTo>
                    <a:pt x="270986" y="1036701"/>
                    <a:pt x="308515" y="1074230"/>
                    <a:pt x="354425" y="1074230"/>
                  </a:cubicBezTo>
                  <a:lnTo>
                    <a:pt x="954500" y="1074230"/>
                  </a:lnTo>
                  <a:lnTo>
                    <a:pt x="1034415" y="1074230"/>
                  </a:lnTo>
                  <a:lnTo>
                    <a:pt x="1034701" y="1004602"/>
                  </a:lnTo>
                  <a:cubicBezTo>
                    <a:pt x="1034891" y="965168"/>
                    <a:pt x="1073087" y="934879"/>
                    <a:pt x="1113186" y="932974"/>
                  </a:cubicBezTo>
                  <a:cubicBezTo>
                    <a:pt x="1152430" y="931069"/>
                    <a:pt x="1183958" y="902113"/>
                    <a:pt x="1189386" y="863251"/>
                  </a:cubicBezTo>
                  <a:cubicBezTo>
                    <a:pt x="1195006" y="822770"/>
                    <a:pt x="1230058" y="791337"/>
                    <a:pt x="1272064" y="791337"/>
                  </a:cubicBezTo>
                  <a:lnTo>
                    <a:pt x="1287780" y="791337"/>
                  </a:lnTo>
                  <a:cubicBezTo>
                    <a:pt x="1287208" y="673227"/>
                    <a:pt x="1290352" y="511397"/>
                    <a:pt x="1290352" y="314516"/>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8" name="Freeform: Shape 127">
              <a:extLst>
                <a:ext uri="{FF2B5EF4-FFF2-40B4-BE49-F238E27FC236}">
                  <a16:creationId xmlns:a16="http://schemas.microsoft.com/office/drawing/2014/main" id="{6B2906E9-2D4B-4CB3-AE59-72F915171DA2}"/>
                </a:ext>
              </a:extLst>
            </p:cNvPr>
            <p:cNvSpPr/>
            <p:nvPr/>
          </p:nvSpPr>
          <p:spPr>
            <a:xfrm>
              <a:off x="2456609" y="-24876"/>
              <a:ext cx="2346960" cy="1813083"/>
            </a:xfrm>
            <a:custGeom>
              <a:avLst/>
              <a:gdLst>
                <a:gd name="connsiteX0" fmla="*/ 862298 w 2346960"/>
                <a:gd name="connsiteY0" fmla="*/ 0 h 1813083"/>
                <a:gd name="connsiteX1" fmla="*/ 654368 w 2346960"/>
                <a:gd name="connsiteY1" fmla="*/ 207931 h 1813083"/>
                <a:gd name="connsiteX2" fmla="*/ 654368 w 2346960"/>
                <a:gd name="connsiteY2" fmla="*/ 444437 h 1813083"/>
                <a:gd name="connsiteX3" fmla="*/ 513112 w 2346960"/>
                <a:gd name="connsiteY3" fmla="*/ 444437 h 1813083"/>
                <a:gd name="connsiteX4" fmla="*/ 305181 w 2346960"/>
                <a:gd name="connsiteY4" fmla="*/ 652367 h 1813083"/>
                <a:gd name="connsiteX5" fmla="*/ 305181 w 2346960"/>
                <a:gd name="connsiteY5" fmla="*/ 1066514 h 1813083"/>
                <a:gd name="connsiteX6" fmla="*/ 268319 w 2346960"/>
                <a:gd name="connsiteY6" fmla="*/ 1078135 h 1813083"/>
                <a:gd name="connsiteX7" fmla="*/ 235458 w 2346960"/>
                <a:gd name="connsiteY7" fmla="*/ 1090327 h 1813083"/>
                <a:gd name="connsiteX8" fmla="*/ 162497 w 2346960"/>
                <a:gd name="connsiteY8" fmla="*/ 1173099 h 1813083"/>
                <a:gd name="connsiteX9" fmla="*/ 162497 w 2346960"/>
                <a:gd name="connsiteY9" fmla="*/ 1441228 h 1813083"/>
                <a:gd name="connsiteX10" fmla="*/ 81915 w 2346960"/>
                <a:gd name="connsiteY10" fmla="*/ 1522190 h 1813083"/>
                <a:gd name="connsiteX11" fmla="*/ 0 w 2346960"/>
                <a:gd name="connsiteY11" fmla="*/ 1605629 h 1813083"/>
                <a:gd name="connsiteX12" fmla="*/ 0 w 2346960"/>
                <a:gd name="connsiteY12" fmla="*/ 1729645 h 1813083"/>
                <a:gd name="connsiteX13" fmla="*/ 83439 w 2346960"/>
                <a:gd name="connsiteY13" fmla="*/ 1813084 h 1813083"/>
                <a:gd name="connsiteX14" fmla="*/ 364141 w 2346960"/>
                <a:gd name="connsiteY14" fmla="*/ 1813084 h 1813083"/>
                <a:gd name="connsiteX15" fmla="*/ 447484 w 2346960"/>
                <a:gd name="connsiteY15" fmla="*/ 1733264 h 1813083"/>
                <a:gd name="connsiteX16" fmla="*/ 527590 w 2346960"/>
                <a:gd name="connsiteY16" fmla="*/ 1655731 h 1813083"/>
                <a:gd name="connsiteX17" fmla="*/ 609600 w 2346960"/>
                <a:gd name="connsiteY17" fmla="*/ 1581817 h 1813083"/>
                <a:gd name="connsiteX18" fmla="*/ 687896 w 2346960"/>
                <a:gd name="connsiteY18" fmla="*/ 1508951 h 1813083"/>
                <a:gd name="connsiteX19" fmla="*/ 708184 w 2346960"/>
                <a:gd name="connsiteY19" fmla="*/ 1508951 h 1813083"/>
                <a:gd name="connsiteX20" fmla="*/ 789146 w 2346960"/>
                <a:gd name="connsiteY20" fmla="*/ 1589913 h 1813083"/>
                <a:gd name="connsiteX21" fmla="*/ 789146 w 2346960"/>
                <a:gd name="connsiteY21" fmla="*/ 1404557 h 1813083"/>
                <a:gd name="connsiteX22" fmla="*/ 789146 w 2346960"/>
                <a:gd name="connsiteY22" fmla="*/ 1322451 h 1813083"/>
                <a:gd name="connsiteX23" fmla="*/ 789146 w 2346960"/>
                <a:gd name="connsiteY23" fmla="*/ 1066038 h 1813083"/>
                <a:gd name="connsiteX24" fmla="*/ 787908 w 2346960"/>
                <a:gd name="connsiteY24" fmla="*/ 1066038 h 1813083"/>
                <a:gd name="connsiteX25" fmla="*/ 787908 w 2346960"/>
                <a:gd name="connsiteY25" fmla="*/ 876300 h 1813083"/>
                <a:gd name="connsiteX26" fmla="*/ 793337 w 2346960"/>
                <a:gd name="connsiteY26" fmla="*/ 876300 h 1813083"/>
                <a:gd name="connsiteX27" fmla="*/ 887921 w 2346960"/>
                <a:gd name="connsiteY27" fmla="*/ 800100 h 1813083"/>
                <a:gd name="connsiteX28" fmla="*/ 1129189 w 2346960"/>
                <a:gd name="connsiteY28" fmla="*/ 800100 h 1813083"/>
                <a:gd name="connsiteX29" fmla="*/ 1129189 w 2346960"/>
                <a:gd name="connsiteY29" fmla="*/ 503301 h 1813083"/>
                <a:gd name="connsiteX30" fmla="*/ 1226058 w 2346960"/>
                <a:gd name="connsiteY30" fmla="*/ 406432 h 1813083"/>
                <a:gd name="connsiteX31" fmla="*/ 1433513 w 2346960"/>
                <a:gd name="connsiteY31" fmla="*/ 406432 h 1813083"/>
                <a:gd name="connsiteX32" fmla="*/ 1724597 w 2346960"/>
                <a:gd name="connsiteY32" fmla="*/ 406432 h 1813083"/>
                <a:gd name="connsiteX33" fmla="*/ 2096072 w 2346960"/>
                <a:gd name="connsiteY33" fmla="*/ 406432 h 1813083"/>
                <a:gd name="connsiteX34" fmla="*/ 2188178 w 2346960"/>
                <a:gd name="connsiteY34" fmla="*/ 314325 h 1813083"/>
                <a:gd name="connsiteX35" fmla="*/ 2188178 w 2346960"/>
                <a:gd name="connsiteY35" fmla="*/ 285750 h 1813083"/>
                <a:gd name="connsiteX36" fmla="*/ 2346960 w 2346960"/>
                <a:gd name="connsiteY36" fmla="*/ 285750 h 1813083"/>
                <a:gd name="connsiteX37" fmla="*/ 2346960 w 2346960"/>
                <a:gd name="connsiteY37" fmla="*/ 0 h 1813083"/>
                <a:gd name="connsiteX38" fmla="*/ 862298 w 2346960"/>
                <a:gd name="connsiteY38" fmla="*/ 0 h 181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346960" h="1813083">
                  <a:moveTo>
                    <a:pt x="862298" y="0"/>
                  </a:moveTo>
                  <a:cubicBezTo>
                    <a:pt x="747427" y="0"/>
                    <a:pt x="654368" y="93155"/>
                    <a:pt x="654368" y="207931"/>
                  </a:cubicBezTo>
                  <a:lnTo>
                    <a:pt x="654368" y="444437"/>
                  </a:lnTo>
                  <a:lnTo>
                    <a:pt x="513112" y="444437"/>
                  </a:lnTo>
                  <a:cubicBezTo>
                    <a:pt x="398240" y="444437"/>
                    <a:pt x="305181" y="537591"/>
                    <a:pt x="305181" y="652367"/>
                  </a:cubicBezTo>
                  <a:lnTo>
                    <a:pt x="305181" y="1066514"/>
                  </a:lnTo>
                  <a:cubicBezTo>
                    <a:pt x="291846" y="1067562"/>
                    <a:pt x="279273" y="1071563"/>
                    <a:pt x="268319" y="1078135"/>
                  </a:cubicBezTo>
                  <a:cubicBezTo>
                    <a:pt x="258223" y="1084231"/>
                    <a:pt x="247174" y="1088803"/>
                    <a:pt x="235458" y="1090327"/>
                  </a:cubicBezTo>
                  <a:cubicBezTo>
                    <a:pt x="194405" y="1095470"/>
                    <a:pt x="162497" y="1130713"/>
                    <a:pt x="162497" y="1173099"/>
                  </a:cubicBezTo>
                  <a:lnTo>
                    <a:pt x="162497" y="1441228"/>
                  </a:lnTo>
                  <a:cubicBezTo>
                    <a:pt x="162497" y="1485519"/>
                    <a:pt x="126206" y="1521428"/>
                    <a:pt x="81915" y="1522190"/>
                  </a:cubicBezTo>
                  <a:cubicBezTo>
                    <a:pt x="36671" y="1522952"/>
                    <a:pt x="0" y="1560195"/>
                    <a:pt x="0" y="1605629"/>
                  </a:cubicBezTo>
                  <a:lnTo>
                    <a:pt x="0" y="1729645"/>
                  </a:lnTo>
                  <a:cubicBezTo>
                    <a:pt x="0" y="1775555"/>
                    <a:pt x="37529" y="1813084"/>
                    <a:pt x="83439" y="1813084"/>
                  </a:cubicBezTo>
                  <a:lnTo>
                    <a:pt x="364141" y="1813084"/>
                  </a:lnTo>
                  <a:cubicBezTo>
                    <a:pt x="408813" y="1813084"/>
                    <a:pt x="445580" y="1777460"/>
                    <a:pt x="447484" y="1733264"/>
                  </a:cubicBezTo>
                  <a:cubicBezTo>
                    <a:pt x="449390" y="1690211"/>
                    <a:pt x="484442" y="1656207"/>
                    <a:pt x="527590" y="1655731"/>
                  </a:cubicBezTo>
                  <a:cubicBezTo>
                    <a:pt x="569881" y="1655255"/>
                    <a:pt x="604838" y="1622965"/>
                    <a:pt x="609600" y="1581817"/>
                  </a:cubicBezTo>
                  <a:cubicBezTo>
                    <a:pt x="614267" y="1540859"/>
                    <a:pt x="646748" y="1508951"/>
                    <a:pt x="687896" y="1508951"/>
                  </a:cubicBezTo>
                  <a:lnTo>
                    <a:pt x="708184" y="1508951"/>
                  </a:lnTo>
                  <a:cubicBezTo>
                    <a:pt x="752761" y="1508951"/>
                    <a:pt x="789146" y="1545336"/>
                    <a:pt x="789146" y="1589913"/>
                  </a:cubicBezTo>
                  <a:lnTo>
                    <a:pt x="789146" y="1404557"/>
                  </a:lnTo>
                  <a:lnTo>
                    <a:pt x="789146" y="1322451"/>
                  </a:lnTo>
                  <a:lnTo>
                    <a:pt x="789146" y="1066038"/>
                  </a:lnTo>
                  <a:lnTo>
                    <a:pt x="787908" y="1066038"/>
                  </a:lnTo>
                  <a:lnTo>
                    <a:pt x="787908" y="876300"/>
                  </a:lnTo>
                  <a:lnTo>
                    <a:pt x="793337" y="876300"/>
                  </a:lnTo>
                  <a:cubicBezTo>
                    <a:pt x="802767" y="832771"/>
                    <a:pt x="841534" y="800100"/>
                    <a:pt x="887921" y="800100"/>
                  </a:cubicBezTo>
                  <a:lnTo>
                    <a:pt x="1129189" y="800100"/>
                  </a:lnTo>
                  <a:lnTo>
                    <a:pt x="1129189" y="503301"/>
                  </a:lnTo>
                  <a:cubicBezTo>
                    <a:pt x="1129189" y="449866"/>
                    <a:pt x="1172527" y="406432"/>
                    <a:pt x="1226058" y="406432"/>
                  </a:cubicBezTo>
                  <a:lnTo>
                    <a:pt x="1433513" y="406432"/>
                  </a:lnTo>
                  <a:lnTo>
                    <a:pt x="1724597" y="406432"/>
                  </a:lnTo>
                  <a:lnTo>
                    <a:pt x="2096072" y="406432"/>
                  </a:lnTo>
                  <a:cubicBezTo>
                    <a:pt x="2146935" y="406432"/>
                    <a:pt x="2188178" y="365189"/>
                    <a:pt x="2188178" y="314325"/>
                  </a:cubicBezTo>
                  <a:lnTo>
                    <a:pt x="2188178" y="285750"/>
                  </a:lnTo>
                  <a:lnTo>
                    <a:pt x="2346960" y="285750"/>
                  </a:lnTo>
                  <a:lnTo>
                    <a:pt x="2346960" y="0"/>
                  </a:lnTo>
                  <a:lnTo>
                    <a:pt x="862298"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9" name="Freeform: Shape 128">
              <a:extLst>
                <a:ext uri="{FF2B5EF4-FFF2-40B4-BE49-F238E27FC236}">
                  <a16:creationId xmlns:a16="http://schemas.microsoft.com/office/drawing/2014/main" id="{51D0CF0F-4233-4970-B46B-65DA292542AA}"/>
                </a:ext>
              </a:extLst>
            </p:cNvPr>
            <p:cNvSpPr/>
            <p:nvPr/>
          </p:nvSpPr>
          <p:spPr>
            <a:xfrm>
              <a:off x="4963684" y="2644504"/>
              <a:ext cx="1471421" cy="875728"/>
            </a:xfrm>
            <a:custGeom>
              <a:avLst/>
              <a:gdLst>
                <a:gd name="connsiteX0" fmla="*/ 157829 w 1471421"/>
                <a:gd name="connsiteY0" fmla="*/ 0 h 875728"/>
                <a:gd name="connsiteX1" fmla="*/ 157829 w 1471421"/>
                <a:gd name="connsiteY1" fmla="*/ 53245 h 875728"/>
                <a:gd name="connsiteX2" fmla="*/ 157829 w 1471421"/>
                <a:gd name="connsiteY2" fmla="*/ 105632 h 875728"/>
                <a:gd name="connsiteX3" fmla="*/ 200406 w 1471421"/>
                <a:gd name="connsiteY3" fmla="*/ 163354 h 875728"/>
                <a:gd name="connsiteX4" fmla="*/ 218313 w 1471421"/>
                <a:gd name="connsiteY4" fmla="*/ 166116 h 875728"/>
                <a:gd name="connsiteX5" fmla="*/ 312515 w 1471421"/>
                <a:gd name="connsiteY5" fmla="*/ 166116 h 875728"/>
                <a:gd name="connsiteX6" fmla="*/ 314134 w 1471421"/>
                <a:gd name="connsiteY6" fmla="*/ 166116 h 875728"/>
                <a:gd name="connsiteX7" fmla="*/ 314801 w 1471421"/>
                <a:gd name="connsiteY7" fmla="*/ 442722 h 875728"/>
                <a:gd name="connsiteX8" fmla="*/ 314801 w 1471421"/>
                <a:gd name="connsiteY8" fmla="*/ 444913 h 875728"/>
                <a:gd name="connsiteX9" fmla="*/ 314801 w 1471421"/>
                <a:gd name="connsiteY9" fmla="*/ 444913 h 875728"/>
                <a:gd name="connsiteX10" fmla="*/ 232982 w 1471421"/>
                <a:gd name="connsiteY10" fmla="*/ 444913 h 875728"/>
                <a:gd name="connsiteX11" fmla="*/ 162020 w 1471421"/>
                <a:gd name="connsiteY11" fmla="*/ 498538 h 875728"/>
                <a:gd name="connsiteX12" fmla="*/ 160401 w 1471421"/>
                <a:gd name="connsiteY12" fmla="*/ 512540 h 875728"/>
                <a:gd name="connsiteX13" fmla="*/ 160211 w 1471421"/>
                <a:gd name="connsiteY13" fmla="*/ 543497 h 875728"/>
                <a:gd name="connsiteX14" fmla="*/ 99726 w 1471421"/>
                <a:gd name="connsiteY14" fmla="*/ 603980 h 875728"/>
                <a:gd name="connsiteX15" fmla="*/ 381 w 1471421"/>
                <a:gd name="connsiteY15" fmla="*/ 603980 h 875728"/>
                <a:gd name="connsiteX16" fmla="*/ 381 w 1471421"/>
                <a:gd name="connsiteY16" fmla="*/ 743712 h 875728"/>
                <a:gd name="connsiteX17" fmla="*/ 0 w 1471421"/>
                <a:gd name="connsiteY17" fmla="*/ 743712 h 875728"/>
                <a:gd name="connsiteX18" fmla="*/ 0 w 1471421"/>
                <a:gd name="connsiteY18" fmla="*/ 747141 h 875728"/>
                <a:gd name="connsiteX19" fmla="*/ 146114 w 1471421"/>
                <a:gd name="connsiteY19" fmla="*/ 747141 h 875728"/>
                <a:gd name="connsiteX20" fmla="*/ 203740 w 1471421"/>
                <a:gd name="connsiteY20" fmla="*/ 804767 h 875728"/>
                <a:gd name="connsiteX21" fmla="*/ 203740 w 1471421"/>
                <a:gd name="connsiteY21" fmla="*/ 824770 h 875728"/>
                <a:gd name="connsiteX22" fmla="*/ 172879 w 1471421"/>
                <a:gd name="connsiteY22" fmla="*/ 875729 h 875728"/>
                <a:gd name="connsiteX23" fmla="*/ 232600 w 1471421"/>
                <a:gd name="connsiteY23" fmla="*/ 875729 h 875728"/>
                <a:gd name="connsiteX24" fmla="*/ 313373 w 1471421"/>
                <a:gd name="connsiteY24" fmla="*/ 801243 h 875728"/>
                <a:gd name="connsiteX25" fmla="*/ 383191 w 1471421"/>
                <a:gd name="connsiteY25" fmla="*/ 736854 h 875728"/>
                <a:gd name="connsiteX26" fmla="*/ 498539 w 1471421"/>
                <a:gd name="connsiteY26" fmla="*/ 736854 h 875728"/>
                <a:gd name="connsiteX27" fmla="*/ 548068 w 1471421"/>
                <a:gd name="connsiteY27" fmla="*/ 736854 h 875728"/>
                <a:gd name="connsiteX28" fmla="*/ 1256157 w 1471421"/>
                <a:gd name="connsiteY28" fmla="*/ 736854 h 875728"/>
                <a:gd name="connsiteX29" fmla="*/ 1256157 w 1471421"/>
                <a:gd name="connsiteY29" fmla="*/ 745427 h 875728"/>
                <a:gd name="connsiteX30" fmla="*/ 1370457 w 1471421"/>
                <a:gd name="connsiteY30" fmla="*/ 859727 h 875728"/>
                <a:gd name="connsiteX31" fmla="*/ 1471422 w 1471421"/>
                <a:gd name="connsiteY31" fmla="*/ 859727 h 875728"/>
                <a:gd name="connsiteX32" fmla="*/ 1471422 w 1471421"/>
                <a:gd name="connsiteY32" fmla="*/ 843439 h 875728"/>
                <a:gd name="connsiteX33" fmla="*/ 1471422 w 1471421"/>
                <a:gd name="connsiteY33" fmla="*/ 390620 h 875728"/>
                <a:gd name="connsiteX34" fmla="*/ 1471422 w 1471421"/>
                <a:gd name="connsiteY34" fmla="*/ 191 h 875728"/>
                <a:gd name="connsiteX35" fmla="*/ 157829 w 1471421"/>
                <a:gd name="connsiteY35" fmla="*/ 191 h 875728"/>
                <a:gd name="connsiteX36" fmla="*/ 1255395 w 1471421"/>
                <a:gd name="connsiteY36" fmla="*/ 736663 h 875728"/>
                <a:gd name="connsiteX37" fmla="*/ 947452 w 1471421"/>
                <a:gd name="connsiteY37" fmla="*/ 736663 h 875728"/>
                <a:gd name="connsiteX38" fmla="*/ 947452 w 1471421"/>
                <a:gd name="connsiteY38" fmla="*/ 496157 h 875728"/>
                <a:gd name="connsiteX39" fmla="*/ 1062609 w 1471421"/>
                <a:gd name="connsiteY39" fmla="*/ 381857 h 875728"/>
                <a:gd name="connsiteX40" fmla="*/ 1255395 w 1471421"/>
                <a:gd name="connsiteY40" fmla="*/ 381857 h 875728"/>
                <a:gd name="connsiteX41" fmla="*/ 1255395 w 1471421"/>
                <a:gd name="connsiteY41" fmla="*/ 736663 h 875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471421" h="875728">
                  <a:moveTo>
                    <a:pt x="157829" y="0"/>
                  </a:moveTo>
                  <a:lnTo>
                    <a:pt x="157829" y="53245"/>
                  </a:lnTo>
                  <a:lnTo>
                    <a:pt x="157829" y="105632"/>
                  </a:lnTo>
                  <a:cubicBezTo>
                    <a:pt x="157829" y="132683"/>
                    <a:pt x="175832" y="155638"/>
                    <a:pt x="200406" y="163354"/>
                  </a:cubicBezTo>
                  <a:cubicBezTo>
                    <a:pt x="206121" y="165163"/>
                    <a:pt x="212122" y="166116"/>
                    <a:pt x="218313" y="166116"/>
                  </a:cubicBezTo>
                  <a:lnTo>
                    <a:pt x="312515" y="166116"/>
                  </a:lnTo>
                  <a:lnTo>
                    <a:pt x="314134" y="166116"/>
                  </a:lnTo>
                  <a:lnTo>
                    <a:pt x="314801" y="442722"/>
                  </a:lnTo>
                  <a:lnTo>
                    <a:pt x="314801" y="444913"/>
                  </a:lnTo>
                  <a:lnTo>
                    <a:pt x="314801" y="444913"/>
                  </a:lnTo>
                  <a:lnTo>
                    <a:pt x="232982" y="444913"/>
                  </a:lnTo>
                  <a:cubicBezTo>
                    <a:pt x="199263" y="444913"/>
                    <a:pt x="169164" y="467201"/>
                    <a:pt x="162020" y="498538"/>
                  </a:cubicBezTo>
                  <a:cubicBezTo>
                    <a:pt x="160973" y="503015"/>
                    <a:pt x="160496" y="507683"/>
                    <a:pt x="160401" y="512540"/>
                  </a:cubicBezTo>
                  <a:lnTo>
                    <a:pt x="160211" y="543497"/>
                  </a:lnTo>
                  <a:cubicBezTo>
                    <a:pt x="160020" y="576739"/>
                    <a:pt x="132969" y="603980"/>
                    <a:pt x="99726" y="603980"/>
                  </a:cubicBezTo>
                  <a:lnTo>
                    <a:pt x="381" y="603980"/>
                  </a:lnTo>
                  <a:lnTo>
                    <a:pt x="381" y="743712"/>
                  </a:lnTo>
                  <a:lnTo>
                    <a:pt x="0" y="743712"/>
                  </a:lnTo>
                  <a:lnTo>
                    <a:pt x="0" y="747141"/>
                  </a:lnTo>
                  <a:lnTo>
                    <a:pt x="146114" y="747141"/>
                  </a:lnTo>
                  <a:cubicBezTo>
                    <a:pt x="177832" y="747141"/>
                    <a:pt x="203740" y="773049"/>
                    <a:pt x="203740" y="804767"/>
                  </a:cubicBezTo>
                  <a:lnTo>
                    <a:pt x="203740" y="824770"/>
                  </a:lnTo>
                  <a:cubicBezTo>
                    <a:pt x="203740" y="846773"/>
                    <a:pt x="191167" y="866013"/>
                    <a:pt x="172879" y="875729"/>
                  </a:cubicBezTo>
                  <a:lnTo>
                    <a:pt x="232600" y="875729"/>
                  </a:lnTo>
                  <a:cubicBezTo>
                    <a:pt x="274891" y="875729"/>
                    <a:pt x="309943" y="843439"/>
                    <a:pt x="313373" y="801243"/>
                  </a:cubicBezTo>
                  <a:cubicBezTo>
                    <a:pt x="316230" y="765334"/>
                    <a:pt x="346615" y="736854"/>
                    <a:pt x="383191" y="736854"/>
                  </a:cubicBezTo>
                  <a:lnTo>
                    <a:pt x="498539" y="736854"/>
                  </a:lnTo>
                  <a:lnTo>
                    <a:pt x="548068" y="736854"/>
                  </a:lnTo>
                  <a:lnTo>
                    <a:pt x="1256157" y="736854"/>
                  </a:lnTo>
                  <a:lnTo>
                    <a:pt x="1256157" y="745427"/>
                  </a:lnTo>
                  <a:cubicBezTo>
                    <a:pt x="1256157" y="808292"/>
                    <a:pt x="1307592" y="859727"/>
                    <a:pt x="1370457" y="859727"/>
                  </a:cubicBezTo>
                  <a:lnTo>
                    <a:pt x="1471422" y="859727"/>
                  </a:lnTo>
                  <a:lnTo>
                    <a:pt x="1471422" y="843439"/>
                  </a:lnTo>
                  <a:lnTo>
                    <a:pt x="1471422" y="390620"/>
                  </a:lnTo>
                  <a:lnTo>
                    <a:pt x="1471422" y="191"/>
                  </a:lnTo>
                  <a:lnTo>
                    <a:pt x="157829" y="191"/>
                  </a:lnTo>
                  <a:close/>
                  <a:moveTo>
                    <a:pt x="1255395" y="736663"/>
                  </a:moveTo>
                  <a:lnTo>
                    <a:pt x="947452" y="736663"/>
                  </a:lnTo>
                  <a:lnTo>
                    <a:pt x="947452" y="496157"/>
                  </a:lnTo>
                  <a:cubicBezTo>
                    <a:pt x="947452" y="433292"/>
                    <a:pt x="999268" y="381857"/>
                    <a:pt x="1062609" y="381857"/>
                  </a:cubicBezTo>
                  <a:lnTo>
                    <a:pt x="1255395" y="381857"/>
                  </a:lnTo>
                  <a:lnTo>
                    <a:pt x="1255395" y="736663"/>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30" name="Freeform: Shape 129">
              <a:extLst>
                <a:ext uri="{FF2B5EF4-FFF2-40B4-BE49-F238E27FC236}">
                  <a16:creationId xmlns:a16="http://schemas.microsoft.com/office/drawing/2014/main" id="{F365C1AE-BE6C-4275-82BA-282E4009909E}"/>
                </a:ext>
              </a:extLst>
            </p:cNvPr>
            <p:cNvSpPr/>
            <p:nvPr/>
          </p:nvSpPr>
          <p:spPr>
            <a:xfrm>
              <a:off x="5911136" y="3026362"/>
              <a:ext cx="307943" cy="354806"/>
            </a:xfrm>
            <a:custGeom>
              <a:avLst/>
              <a:gdLst>
                <a:gd name="connsiteX0" fmla="*/ 115158 w 307943"/>
                <a:gd name="connsiteY0" fmla="*/ 0 h 354806"/>
                <a:gd name="connsiteX1" fmla="*/ 0 w 307943"/>
                <a:gd name="connsiteY1" fmla="*/ 114300 h 354806"/>
                <a:gd name="connsiteX2" fmla="*/ 0 w 307943"/>
                <a:gd name="connsiteY2" fmla="*/ 354806 h 354806"/>
                <a:gd name="connsiteX3" fmla="*/ 307943 w 307943"/>
                <a:gd name="connsiteY3" fmla="*/ 354806 h 354806"/>
                <a:gd name="connsiteX4" fmla="*/ 307943 w 307943"/>
                <a:gd name="connsiteY4" fmla="*/ 0 h 354806"/>
                <a:gd name="connsiteX5" fmla="*/ 115158 w 307943"/>
                <a:gd name="connsiteY5" fmla="*/ 0 h 35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943" h="354806">
                  <a:moveTo>
                    <a:pt x="115158" y="0"/>
                  </a:moveTo>
                  <a:cubicBezTo>
                    <a:pt x="51816" y="0"/>
                    <a:pt x="0" y="51435"/>
                    <a:pt x="0" y="114300"/>
                  </a:cubicBezTo>
                  <a:lnTo>
                    <a:pt x="0" y="354806"/>
                  </a:lnTo>
                  <a:lnTo>
                    <a:pt x="307943" y="354806"/>
                  </a:lnTo>
                  <a:lnTo>
                    <a:pt x="307943" y="0"/>
                  </a:lnTo>
                  <a:lnTo>
                    <a:pt x="115158"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31" name="Freeform: Shape 130">
              <a:extLst>
                <a:ext uri="{FF2B5EF4-FFF2-40B4-BE49-F238E27FC236}">
                  <a16:creationId xmlns:a16="http://schemas.microsoft.com/office/drawing/2014/main" id="{2B3D20F9-63D4-4DC8-9C2C-A0EE3A910E57}"/>
                </a:ext>
              </a:extLst>
            </p:cNvPr>
            <p:cNvSpPr/>
            <p:nvPr/>
          </p:nvSpPr>
          <p:spPr>
            <a:xfrm>
              <a:off x="4803283" y="-24876"/>
              <a:ext cx="1632204" cy="2667095"/>
            </a:xfrm>
            <a:custGeom>
              <a:avLst/>
              <a:gdLst>
                <a:gd name="connsiteX0" fmla="*/ 1496949 w 1632204"/>
                <a:gd name="connsiteY0" fmla="*/ 1233678 h 2667095"/>
                <a:gd name="connsiteX1" fmla="*/ 1436942 w 1632204"/>
                <a:gd name="connsiteY1" fmla="*/ 1173671 h 2667095"/>
                <a:gd name="connsiteX2" fmla="*/ 1436942 w 1632204"/>
                <a:gd name="connsiteY2" fmla="*/ 1152811 h 2667095"/>
                <a:gd name="connsiteX3" fmla="*/ 1496949 w 1632204"/>
                <a:gd name="connsiteY3" fmla="*/ 1092803 h 2667095"/>
                <a:gd name="connsiteX4" fmla="*/ 1629346 w 1632204"/>
                <a:gd name="connsiteY4" fmla="*/ 1092803 h 2667095"/>
                <a:gd name="connsiteX5" fmla="*/ 1629823 w 1632204"/>
                <a:gd name="connsiteY5" fmla="*/ 596932 h 2667095"/>
                <a:gd name="connsiteX6" fmla="*/ 1264444 w 1632204"/>
                <a:gd name="connsiteY6" fmla="*/ 596932 h 2667095"/>
                <a:gd name="connsiteX7" fmla="*/ 1264444 w 1632204"/>
                <a:gd name="connsiteY7" fmla="*/ 96869 h 2667095"/>
                <a:gd name="connsiteX8" fmla="*/ 1167574 w 1632204"/>
                <a:gd name="connsiteY8" fmla="*/ 0 h 2667095"/>
                <a:gd name="connsiteX9" fmla="*/ 0 w 1632204"/>
                <a:gd name="connsiteY9" fmla="*/ 0 h 2667095"/>
                <a:gd name="connsiteX10" fmla="*/ 0 w 1632204"/>
                <a:gd name="connsiteY10" fmla="*/ 285464 h 2667095"/>
                <a:gd name="connsiteX11" fmla="*/ 82296 w 1632204"/>
                <a:gd name="connsiteY11" fmla="*/ 285464 h 2667095"/>
                <a:gd name="connsiteX12" fmla="*/ 218789 w 1632204"/>
                <a:gd name="connsiteY12" fmla="*/ 421958 h 2667095"/>
                <a:gd name="connsiteX13" fmla="*/ 218789 w 1632204"/>
                <a:gd name="connsiteY13" fmla="*/ 599980 h 2667095"/>
                <a:gd name="connsiteX14" fmla="*/ 882587 w 1632204"/>
                <a:gd name="connsiteY14" fmla="*/ 599980 h 2667095"/>
                <a:gd name="connsiteX15" fmla="*/ 879919 w 1632204"/>
                <a:gd name="connsiteY15" fmla="*/ 1064324 h 2667095"/>
                <a:gd name="connsiteX16" fmla="*/ 879919 w 1632204"/>
                <a:gd name="connsiteY16" fmla="*/ 1076516 h 2667095"/>
                <a:gd name="connsiteX17" fmla="*/ 872966 w 1632204"/>
                <a:gd name="connsiteY17" fmla="*/ 1076516 h 2667095"/>
                <a:gd name="connsiteX18" fmla="*/ 864203 w 1632204"/>
                <a:gd name="connsiteY18" fmla="*/ 1076516 h 2667095"/>
                <a:gd name="connsiteX19" fmla="*/ 856011 w 1632204"/>
                <a:gd name="connsiteY19" fmla="*/ 1076897 h 2667095"/>
                <a:gd name="connsiteX20" fmla="*/ 853440 w 1632204"/>
                <a:gd name="connsiteY20" fmla="*/ 1077278 h 2667095"/>
                <a:gd name="connsiteX21" fmla="*/ 848106 w 1632204"/>
                <a:gd name="connsiteY21" fmla="*/ 1078135 h 2667095"/>
                <a:gd name="connsiteX22" fmla="*/ 847439 w 1632204"/>
                <a:gd name="connsiteY22" fmla="*/ 1078325 h 2667095"/>
                <a:gd name="connsiteX23" fmla="*/ 845153 w 1632204"/>
                <a:gd name="connsiteY23" fmla="*/ 1078897 h 2667095"/>
                <a:gd name="connsiteX24" fmla="*/ 840486 w 1632204"/>
                <a:gd name="connsiteY24" fmla="*/ 1080135 h 2667095"/>
                <a:gd name="connsiteX25" fmla="*/ 837438 w 1632204"/>
                <a:gd name="connsiteY25" fmla="*/ 1081183 h 2667095"/>
                <a:gd name="connsiteX26" fmla="*/ 833056 w 1632204"/>
                <a:gd name="connsiteY26" fmla="*/ 1082802 h 2667095"/>
                <a:gd name="connsiteX27" fmla="*/ 830104 w 1632204"/>
                <a:gd name="connsiteY27" fmla="*/ 1084136 h 2667095"/>
                <a:gd name="connsiteX28" fmla="*/ 826008 w 1632204"/>
                <a:gd name="connsiteY28" fmla="*/ 1086136 h 2667095"/>
                <a:gd name="connsiteX29" fmla="*/ 824484 w 1632204"/>
                <a:gd name="connsiteY29" fmla="*/ 1086993 h 2667095"/>
                <a:gd name="connsiteX30" fmla="*/ 823055 w 1632204"/>
                <a:gd name="connsiteY30" fmla="*/ 1087755 h 2667095"/>
                <a:gd name="connsiteX31" fmla="*/ 819150 w 1632204"/>
                <a:gd name="connsiteY31" fmla="*/ 1090136 h 2667095"/>
                <a:gd name="connsiteX32" fmla="*/ 818674 w 1632204"/>
                <a:gd name="connsiteY32" fmla="*/ 1090422 h 2667095"/>
                <a:gd name="connsiteX33" fmla="*/ 816483 w 1632204"/>
                <a:gd name="connsiteY33" fmla="*/ 1091946 h 2667095"/>
                <a:gd name="connsiteX34" fmla="*/ 812768 w 1632204"/>
                <a:gd name="connsiteY34" fmla="*/ 1094708 h 2667095"/>
                <a:gd name="connsiteX35" fmla="*/ 810292 w 1632204"/>
                <a:gd name="connsiteY35" fmla="*/ 1096709 h 2667095"/>
                <a:gd name="connsiteX36" fmla="*/ 806767 w 1632204"/>
                <a:gd name="connsiteY36" fmla="*/ 1099852 h 2667095"/>
                <a:gd name="connsiteX37" fmla="*/ 804577 w 1632204"/>
                <a:gd name="connsiteY37" fmla="*/ 1101947 h 2667095"/>
                <a:gd name="connsiteX38" fmla="*/ 801148 w 1632204"/>
                <a:gd name="connsiteY38" fmla="*/ 1105662 h 2667095"/>
                <a:gd name="connsiteX39" fmla="*/ 799434 w 1632204"/>
                <a:gd name="connsiteY39" fmla="*/ 1107662 h 2667095"/>
                <a:gd name="connsiteX40" fmla="*/ 795909 w 1632204"/>
                <a:gd name="connsiteY40" fmla="*/ 1112330 h 2667095"/>
                <a:gd name="connsiteX41" fmla="*/ 795814 w 1632204"/>
                <a:gd name="connsiteY41" fmla="*/ 1112520 h 2667095"/>
                <a:gd name="connsiteX42" fmla="*/ 794861 w 1632204"/>
                <a:gd name="connsiteY42" fmla="*/ 1113854 h 2667095"/>
                <a:gd name="connsiteX43" fmla="*/ 790765 w 1632204"/>
                <a:gd name="connsiteY43" fmla="*/ 1120521 h 2667095"/>
                <a:gd name="connsiteX44" fmla="*/ 790480 w 1632204"/>
                <a:gd name="connsiteY44" fmla="*/ 1121093 h 2667095"/>
                <a:gd name="connsiteX45" fmla="*/ 787337 w 1632204"/>
                <a:gd name="connsiteY45" fmla="*/ 1127570 h 2667095"/>
                <a:gd name="connsiteX46" fmla="*/ 786479 w 1632204"/>
                <a:gd name="connsiteY46" fmla="*/ 1129951 h 2667095"/>
                <a:gd name="connsiteX47" fmla="*/ 784669 w 1632204"/>
                <a:gd name="connsiteY47" fmla="*/ 1134904 h 2667095"/>
                <a:gd name="connsiteX48" fmla="*/ 783908 w 1632204"/>
                <a:gd name="connsiteY48" fmla="*/ 1137666 h 2667095"/>
                <a:gd name="connsiteX49" fmla="*/ 783908 w 1632204"/>
                <a:gd name="connsiteY49" fmla="*/ 1137857 h 2667095"/>
                <a:gd name="connsiteX50" fmla="*/ 782669 w 1632204"/>
                <a:gd name="connsiteY50" fmla="*/ 1142524 h 2667095"/>
                <a:gd name="connsiteX51" fmla="*/ 782574 w 1632204"/>
                <a:gd name="connsiteY51" fmla="*/ 1143000 h 2667095"/>
                <a:gd name="connsiteX52" fmla="*/ 782098 w 1632204"/>
                <a:gd name="connsiteY52" fmla="*/ 1145762 h 2667095"/>
                <a:gd name="connsiteX53" fmla="*/ 780764 w 1632204"/>
                <a:gd name="connsiteY53" fmla="*/ 1160336 h 2667095"/>
                <a:gd name="connsiteX54" fmla="*/ 709517 w 1632204"/>
                <a:gd name="connsiteY54" fmla="*/ 1218438 h 2667095"/>
                <a:gd name="connsiteX55" fmla="*/ 702850 w 1632204"/>
                <a:gd name="connsiteY55" fmla="*/ 1218819 h 2667095"/>
                <a:gd name="connsiteX56" fmla="*/ 700754 w 1632204"/>
                <a:gd name="connsiteY56" fmla="*/ 1219010 h 2667095"/>
                <a:gd name="connsiteX57" fmla="*/ 699802 w 1632204"/>
                <a:gd name="connsiteY57" fmla="*/ 1219105 h 2667095"/>
                <a:gd name="connsiteX58" fmla="*/ 693801 w 1632204"/>
                <a:gd name="connsiteY58" fmla="*/ 1220057 h 2667095"/>
                <a:gd name="connsiteX59" fmla="*/ 692563 w 1632204"/>
                <a:gd name="connsiteY59" fmla="*/ 1220248 h 2667095"/>
                <a:gd name="connsiteX60" fmla="*/ 627031 w 1632204"/>
                <a:gd name="connsiteY60" fmla="*/ 1290923 h 2667095"/>
                <a:gd name="connsiteX61" fmla="*/ 626745 w 1632204"/>
                <a:gd name="connsiteY61" fmla="*/ 1359884 h 2667095"/>
                <a:gd name="connsiteX62" fmla="*/ 626174 w 1632204"/>
                <a:gd name="connsiteY62" fmla="*/ 1359884 h 2667095"/>
                <a:gd name="connsiteX63" fmla="*/ 626174 w 1632204"/>
                <a:gd name="connsiteY63" fmla="*/ 1359884 h 2667095"/>
                <a:gd name="connsiteX64" fmla="*/ 887349 w 1632204"/>
                <a:gd name="connsiteY64" fmla="*/ 1359884 h 2667095"/>
                <a:gd name="connsiteX65" fmla="*/ 957358 w 1632204"/>
                <a:gd name="connsiteY65" fmla="*/ 1429893 h 2667095"/>
                <a:gd name="connsiteX66" fmla="*/ 957358 w 1632204"/>
                <a:gd name="connsiteY66" fmla="*/ 1454277 h 2667095"/>
                <a:gd name="connsiteX67" fmla="*/ 887349 w 1632204"/>
                <a:gd name="connsiteY67" fmla="*/ 1524286 h 2667095"/>
                <a:gd name="connsiteX68" fmla="*/ 626174 w 1632204"/>
                <a:gd name="connsiteY68" fmla="*/ 1524286 h 2667095"/>
                <a:gd name="connsiteX69" fmla="*/ 626174 w 1632204"/>
                <a:gd name="connsiteY69" fmla="*/ 1814417 h 2667095"/>
                <a:gd name="connsiteX70" fmla="*/ 626174 w 1632204"/>
                <a:gd name="connsiteY70" fmla="*/ 1959959 h 2667095"/>
                <a:gd name="connsiteX71" fmla="*/ 1134046 w 1632204"/>
                <a:gd name="connsiteY71" fmla="*/ 1959959 h 2667095"/>
                <a:gd name="connsiteX72" fmla="*/ 1249204 w 1632204"/>
                <a:gd name="connsiteY72" fmla="*/ 2074259 h 2667095"/>
                <a:gd name="connsiteX73" fmla="*/ 1249204 w 1632204"/>
                <a:gd name="connsiteY73" fmla="*/ 2667095 h 2667095"/>
                <a:gd name="connsiteX74" fmla="*/ 1632204 w 1632204"/>
                <a:gd name="connsiteY74" fmla="*/ 2667095 h 2667095"/>
                <a:gd name="connsiteX75" fmla="*/ 1632204 w 1632204"/>
                <a:gd name="connsiteY75" fmla="*/ 1233678 h 2667095"/>
                <a:gd name="connsiteX76" fmla="*/ 1496949 w 1632204"/>
                <a:gd name="connsiteY76" fmla="*/ 1233678 h 2667095"/>
                <a:gd name="connsiteX77" fmla="*/ 1277398 w 1632204"/>
                <a:gd name="connsiteY77" fmla="*/ 1311974 h 2667095"/>
                <a:gd name="connsiteX78" fmla="*/ 1217390 w 1632204"/>
                <a:gd name="connsiteY78" fmla="*/ 1371981 h 2667095"/>
                <a:gd name="connsiteX79" fmla="*/ 1196530 w 1632204"/>
                <a:gd name="connsiteY79" fmla="*/ 1371981 h 2667095"/>
                <a:gd name="connsiteX80" fmla="*/ 1136523 w 1632204"/>
                <a:gd name="connsiteY80" fmla="*/ 1313117 h 2667095"/>
                <a:gd name="connsiteX81" fmla="*/ 1055560 w 1632204"/>
                <a:gd name="connsiteY81" fmla="*/ 1233583 h 2667095"/>
                <a:gd name="connsiteX82" fmla="*/ 1016222 w 1632204"/>
                <a:gd name="connsiteY82" fmla="*/ 1233583 h 2667095"/>
                <a:gd name="connsiteX83" fmla="*/ 956215 w 1632204"/>
                <a:gd name="connsiteY83" fmla="*/ 1173575 h 2667095"/>
                <a:gd name="connsiteX84" fmla="*/ 956215 w 1632204"/>
                <a:gd name="connsiteY84" fmla="*/ 1152716 h 2667095"/>
                <a:gd name="connsiteX85" fmla="*/ 1016222 w 1632204"/>
                <a:gd name="connsiteY85" fmla="*/ 1092708 h 2667095"/>
                <a:gd name="connsiteX86" fmla="*/ 1181005 w 1632204"/>
                <a:gd name="connsiteY86" fmla="*/ 1092708 h 2667095"/>
                <a:gd name="connsiteX87" fmla="*/ 1189959 w 1632204"/>
                <a:gd name="connsiteY87" fmla="*/ 1092232 h 2667095"/>
                <a:gd name="connsiteX88" fmla="*/ 1196530 w 1632204"/>
                <a:gd name="connsiteY88" fmla="*/ 1091851 h 2667095"/>
                <a:gd name="connsiteX89" fmla="*/ 1217390 w 1632204"/>
                <a:gd name="connsiteY89" fmla="*/ 1091851 h 2667095"/>
                <a:gd name="connsiteX90" fmla="*/ 1277398 w 1632204"/>
                <a:gd name="connsiteY90" fmla="*/ 1151858 h 2667095"/>
                <a:gd name="connsiteX91" fmla="*/ 1277398 w 1632204"/>
                <a:gd name="connsiteY91" fmla="*/ 1311974 h 266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632204" h="2667095">
                  <a:moveTo>
                    <a:pt x="1496949" y="1233678"/>
                  </a:moveTo>
                  <a:cubicBezTo>
                    <a:pt x="1463992" y="1233678"/>
                    <a:pt x="1436942" y="1206627"/>
                    <a:pt x="1436942" y="1173671"/>
                  </a:cubicBezTo>
                  <a:lnTo>
                    <a:pt x="1436942" y="1152811"/>
                  </a:lnTo>
                  <a:cubicBezTo>
                    <a:pt x="1436942" y="1119854"/>
                    <a:pt x="1463897" y="1092803"/>
                    <a:pt x="1496949" y="1092803"/>
                  </a:cubicBezTo>
                  <a:lnTo>
                    <a:pt x="1629346" y="1092803"/>
                  </a:lnTo>
                  <a:lnTo>
                    <a:pt x="1629823" y="596932"/>
                  </a:lnTo>
                  <a:lnTo>
                    <a:pt x="1264444" y="596932"/>
                  </a:lnTo>
                  <a:lnTo>
                    <a:pt x="1264444" y="96869"/>
                  </a:lnTo>
                  <a:cubicBezTo>
                    <a:pt x="1264444" y="43434"/>
                    <a:pt x="1221105" y="0"/>
                    <a:pt x="1167574" y="0"/>
                  </a:cubicBezTo>
                  <a:lnTo>
                    <a:pt x="0" y="0"/>
                  </a:lnTo>
                  <a:lnTo>
                    <a:pt x="0" y="285464"/>
                  </a:lnTo>
                  <a:lnTo>
                    <a:pt x="82296" y="285464"/>
                  </a:lnTo>
                  <a:cubicBezTo>
                    <a:pt x="157734" y="285464"/>
                    <a:pt x="218789" y="346615"/>
                    <a:pt x="218789" y="421958"/>
                  </a:cubicBezTo>
                  <a:lnTo>
                    <a:pt x="218789" y="599980"/>
                  </a:lnTo>
                  <a:lnTo>
                    <a:pt x="882587" y="599980"/>
                  </a:lnTo>
                  <a:cubicBezTo>
                    <a:pt x="882587" y="790861"/>
                    <a:pt x="879634" y="920306"/>
                    <a:pt x="879919" y="1064324"/>
                  </a:cubicBezTo>
                  <a:cubicBezTo>
                    <a:pt x="880967" y="1072229"/>
                    <a:pt x="881062" y="1076516"/>
                    <a:pt x="879919" y="1076516"/>
                  </a:cubicBezTo>
                  <a:lnTo>
                    <a:pt x="872966" y="1076516"/>
                  </a:lnTo>
                  <a:cubicBezTo>
                    <a:pt x="869537" y="1076611"/>
                    <a:pt x="866489" y="1076516"/>
                    <a:pt x="864203" y="1076516"/>
                  </a:cubicBezTo>
                  <a:cubicBezTo>
                    <a:pt x="861441" y="1076516"/>
                    <a:pt x="858679" y="1076706"/>
                    <a:pt x="856011" y="1076897"/>
                  </a:cubicBezTo>
                  <a:cubicBezTo>
                    <a:pt x="855155" y="1076992"/>
                    <a:pt x="854297" y="1077182"/>
                    <a:pt x="853440" y="1077278"/>
                  </a:cubicBezTo>
                  <a:cubicBezTo>
                    <a:pt x="851630" y="1077468"/>
                    <a:pt x="849821" y="1077754"/>
                    <a:pt x="848106" y="1078135"/>
                  </a:cubicBezTo>
                  <a:cubicBezTo>
                    <a:pt x="847915" y="1078135"/>
                    <a:pt x="847630" y="1078230"/>
                    <a:pt x="847439" y="1078325"/>
                  </a:cubicBezTo>
                  <a:cubicBezTo>
                    <a:pt x="846677" y="1078516"/>
                    <a:pt x="845915" y="1078706"/>
                    <a:pt x="845153" y="1078897"/>
                  </a:cubicBezTo>
                  <a:cubicBezTo>
                    <a:pt x="843534" y="1079278"/>
                    <a:pt x="842010" y="1079659"/>
                    <a:pt x="840486" y="1080135"/>
                  </a:cubicBezTo>
                  <a:cubicBezTo>
                    <a:pt x="839438" y="1080421"/>
                    <a:pt x="838486" y="1080802"/>
                    <a:pt x="837438" y="1081183"/>
                  </a:cubicBezTo>
                  <a:cubicBezTo>
                    <a:pt x="836009" y="1081659"/>
                    <a:pt x="834485" y="1082231"/>
                    <a:pt x="833056" y="1082802"/>
                  </a:cubicBezTo>
                  <a:cubicBezTo>
                    <a:pt x="832009" y="1083183"/>
                    <a:pt x="831056" y="1083659"/>
                    <a:pt x="830104" y="1084136"/>
                  </a:cubicBezTo>
                  <a:cubicBezTo>
                    <a:pt x="828675" y="1084802"/>
                    <a:pt x="827342" y="1085374"/>
                    <a:pt x="826008" y="1086136"/>
                  </a:cubicBezTo>
                  <a:cubicBezTo>
                    <a:pt x="825532" y="1086422"/>
                    <a:pt x="825055" y="1086707"/>
                    <a:pt x="824484" y="1086993"/>
                  </a:cubicBezTo>
                  <a:cubicBezTo>
                    <a:pt x="824008" y="1087279"/>
                    <a:pt x="823531" y="1087469"/>
                    <a:pt x="823055" y="1087755"/>
                  </a:cubicBezTo>
                  <a:cubicBezTo>
                    <a:pt x="821722" y="1088517"/>
                    <a:pt x="820483" y="1089279"/>
                    <a:pt x="819150" y="1090136"/>
                  </a:cubicBezTo>
                  <a:cubicBezTo>
                    <a:pt x="818960" y="1090232"/>
                    <a:pt x="818864" y="1090327"/>
                    <a:pt x="818674" y="1090422"/>
                  </a:cubicBezTo>
                  <a:cubicBezTo>
                    <a:pt x="817911" y="1090898"/>
                    <a:pt x="817150" y="1091375"/>
                    <a:pt x="816483" y="1091946"/>
                  </a:cubicBezTo>
                  <a:cubicBezTo>
                    <a:pt x="815245" y="1092803"/>
                    <a:pt x="814006" y="1093756"/>
                    <a:pt x="812768" y="1094708"/>
                  </a:cubicBezTo>
                  <a:cubicBezTo>
                    <a:pt x="811911" y="1095375"/>
                    <a:pt x="811149" y="1095947"/>
                    <a:pt x="810292" y="1096709"/>
                  </a:cubicBezTo>
                  <a:cubicBezTo>
                    <a:pt x="809053" y="1097756"/>
                    <a:pt x="807910" y="1098804"/>
                    <a:pt x="806767" y="1099852"/>
                  </a:cubicBezTo>
                  <a:cubicBezTo>
                    <a:pt x="806005" y="1100519"/>
                    <a:pt x="805339" y="1101185"/>
                    <a:pt x="804577" y="1101947"/>
                  </a:cubicBezTo>
                  <a:cubicBezTo>
                    <a:pt x="803434" y="1103186"/>
                    <a:pt x="802291" y="1104424"/>
                    <a:pt x="801148" y="1105662"/>
                  </a:cubicBezTo>
                  <a:cubicBezTo>
                    <a:pt x="800576" y="1106329"/>
                    <a:pt x="799910" y="1106996"/>
                    <a:pt x="799434" y="1107662"/>
                  </a:cubicBezTo>
                  <a:cubicBezTo>
                    <a:pt x="798195" y="1109186"/>
                    <a:pt x="797052" y="1110710"/>
                    <a:pt x="795909" y="1112330"/>
                  </a:cubicBezTo>
                  <a:cubicBezTo>
                    <a:pt x="795909" y="1112425"/>
                    <a:pt x="795814" y="1112425"/>
                    <a:pt x="795814" y="1112520"/>
                  </a:cubicBezTo>
                  <a:cubicBezTo>
                    <a:pt x="795528" y="1112996"/>
                    <a:pt x="795147" y="1113377"/>
                    <a:pt x="794861" y="1113854"/>
                  </a:cubicBezTo>
                  <a:cubicBezTo>
                    <a:pt x="793433" y="1116044"/>
                    <a:pt x="792004" y="1118235"/>
                    <a:pt x="790765" y="1120521"/>
                  </a:cubicBezTo>
                  <a:cubicBezTo>
                    <a:pt x="790670" y="1120712"/>
                    <a:pt x="790575" y="1120902"/>
                    <a:pt x="790480" y="1121093"/>
                  </a:cubicBezTo>
                  <a:cubicBezTo>
                    <a:pt x="789336" y="1123188"/>
                    <a:pt x="788289" y="1125379"/>
                    <a:pt x="787337" y="1127570"/>
                  </a:cubicBezTo>
                  <a:cubicBezTo>
                    <a:pt x="787051" y="1128332"/>
                    <a:pt x="786765" y="1129094"/>
                    <a:pt x="786479" y="1129951"/>
                  </a:cubicBezTo>
                  <a:cubicBezTo>
                    <a:pt x="785812" y="1131570"/>
                    <a:pt x="785146" y="1133285"/>
                    <a:pt x="784669" y="1134904"/>
                  </a:cubicBezTo>
                  <a:cubicBezTo>
                    <a:pt x="784384" y="1135856"/>
                    <a:pt x="784098" y="1136714"/>
                    <a:pt x="783908" y="1137666"/>
                  </a:cubicBezTo>
                  <a:cubicBezTo>
                    <a:pt x="783908" y="1137761"/>
                    <a:pt x="783908" y="1137761"/>
                    <a:pt x="783908" y="1137857"/>
                  </a:cubicBezTo>
                  <a:cubicBezTo>
                    <a:pt x="783431" y="1139381"/>
                    <a:pt x="783050" y="1141000"/>
                    <a:pt x="782669" y="1142524"/>
                  </a:cubicBezTo>
                  <a:cubicBezTo>
                    <a:pt x="782669" y="1142714"/>
                    <a:pt x="782574" y="1142905"/>
                    <a:pt x="782574" y="1143000"/>
                  </a:cubicBezTo>
                  <a:cubicBezTo>
                    <a:pt x="782383" y="1143953"/>
                    <a:pt x="782193" y="1144810"/>
                    <a:pt x="782098" y="1145762"/>
                  </a:cubicBezTo>
                  <a:cubicBezTo>
                    <a:pt x="781240" y="1150525"/>
                    <a:pt x="780764" y="1155287"/>
                    <a:pt x="780764" y="1160336"/>
                  </a:cubicBezTo>
                  <a:cubicBezTo>
                    <a:pt x="780288" y="1185863"/>
                    <a:pt x="744760" y="1217771"/>
                    <a:pt x="709517" y="1218438"/>
                  </a:cubicBezTo>
                  <a:cubicBezTo>
                    <a:pt x="707231" y="1218438"/>
                    <a:pt x="705040" y="1218628"/>
                    <a:pt x="702850" y="1218819"/>
                  </a:cubicBezTo>
                  <a:cubicBezTo>
                    <a:pt x="702183" y="1218914"/>
                    <a:pt x="701421" y="1218914"/>
                    <a:pt x="700754" y="1219010"/>
                  </a:cubicBezTo>
                  <a:cubicBezTo>
                    <a:pt x="700469" y="1219010"/>
                    <a:pt x="700087" y="1219105"/>
                    <a:pt x="699802" y="1219105"/>
                  </a:cubicBezTo>
                  <a:cubicBezTo>
                    <a:pt x="697801" y="1219391"/>
                    <a:pt x="695801" y="1219676"/>
                    <a:pt x="693801" y="1220057"/>
                  </a:cubicBezTo>
                  <a:cubicBezTo>
                    <a:pt x="693420" y="1220153"/>
                    <a:pt x="692943" y="1220248"/>
                    <a:pt x="692563" y="1220248"/>
                  </a:cubicBezTo>
                  <a:cubicBezTo>
                    <a:pt x="658273" y="1227487"/>
                    <a:pt x="631698" y="1255871"/>
                    <a:pt x="627031" y="1290923"/>
                  </a:cubicBezTo>
                  <a:lnTo>
                    <a:pt x="626745" y="1359884"/>
                  </a:lnTo>
                  <a:lnTo>
                    <a:pt x="626174" y="1359884"/>
                  </a:lnTo>
                  <a:lnTo>
                    <a:pt x="626174" y="1359884"/>
                  </a:lnTo>
                  <a:lnTo>
                    <a:pt x="887349" y="1359884"/>
                  </a:lnTo>
                  <a:cubicBezTo>
                    <a:pt x="925830" y="1359884"/>
                    <a:pt x="957358" y="1391412"/>
                    <a:pt x="957358" y="1429893"/>
                  </a:cubicBezTo>
                  <a:lnTo>
                    <a:pt x="957358" y="1454277"/>
                  </a:lnTo>
                  <a:cubicBezTo>
                    <a:pt x="957358" y="1492758"/>
                    <a:pt x="925830" y="1524286"/>
                    <a:pt x="887349" y="1524286"/>
                  </a:cubicBezTo>
                  <a:lnTo>
                    <a:pt x="626174" y="1524286"/>
                  </a:lnTo>
                  <a:lnTo>
                    <a:pt x="626174" y="1814417"/>
                  </a:lnTo>
                  <a:lnTo>
                    <a:pt x="626174" y="1959959"/>
                  </a:lnTo>
                  <a:lnTo>
                    <a:pt x="1134046" y="1959959"/>
                  </a:lnTo>
                  <a:cubicBezTo>
                    <a:pt x="1197388" y="1959959"/>
                    <a:pt x="1249204" y="2011394"/>
                    <a:pt x="1249204" y="2074259"/>
                  </a:cubicBezTo>
                  <a:lnTo>
                    <a:pt x="1249204" y="2667095"/>
                  </a:lnTo>
                  <a:lnTo>
                    <a:pt x="1632204" y="2667095"/>
                  </a:lnTo>
                  <a:lnTo>
                    <a:pt x="1632204" y="1233678"/>
                  </a:lnTo>
                  <a:lnTo>
                    <a:pt x="1496949" y="1233678"/>
                  </a:lnTo>
                  <a:close/>
                  <a:moveTo>
                    <a:pt x="1277398" y="1311974"/>
                  </a:moveTo>
                  <a:cubicBezTo>
                    <a:pt x="1277398" y="1344930"/>
                    <a:pt x="1250442" y="1371981"/>
                    <a:pt x="1217390" y="1371981"/>
                  </a:cubicBezTo>
                  <a:lnTo>
                    <a:pt x="1196530" y="1371981"/>
                  </a:lnTo>
                  <a:cubicBezTo>
                    <a:pt x="1163955" y="1371981"/>
                    <a:pt x="1137190" y="1345597"/>
                    <a:pt x="1136523" y="1313117"/>
                  </a:cubicBezTo>
                  <a:cubicBezTo>
                    <a:pt x="1135666" y="1269016"/>
                    <a:pt x="1099661" y="1233583"/>
                    <a:pt x="1055560" y="1233583"/>
                  </a:cubicBezTo>
                  <a:lnTo>
                    <a:pt x="1016222" y="1233583"/>
                  </a:lnTo>
                  <a:cubicBezTo>
                    <a:pt x="983266" y="1233583"/>
                    <a:pt x="956215" y="1206627"/>
                    <a:pt x="956215" y="1173575"/>
                  </a:cubicBezTo>
                  <a:lnTo>
                    <a:pt x="956215" y="1152716"/>
                  </a:lnTo>
                  <a:cubicBezTo>
                    <a:pt x="956215" y="1119759"/>
                    <a:pt x="983171" y="1092708"/>
                    <a:pt x="1016222" y="1092708"/>
                  </a:cubicBezTo>
                  <a:lnTo>
                    <a:pt x="1181005" y="1092708"/>
                  </a:lnTo>
                  <a:cubicBezTo>
                    <a:pt x="1184148" y="1092708"/>
                    <a:pt x="1186815" y="1092518"/>
                    <a:pt x="1189959" y="1092232"/>
                  </a:cubicBezTo>
                  <a:cubicBezTo>
                    <a:pt x="1192149" y="1091946"/>
                    <a:pt x="1194340" y="1091851"/>
                    <a:pt x="1196530" y="1091851"/>
                  </a:cubicBezTo>
                  <a:lnTo>
                    <a:pt x="1217390" y="1091851"/>
                  </a:lnTo>
                  <a:cubicBezTo>
                    <a:pt x="1250347" y="1091851"/>
                    <a:pt x="1277398" y="1118807"/>
                    <a:pt x="1277398" y="1151858"/>
                  </a:cubicBezTo>
                  <a:lnTo>
                    <a:pt x="1277398" y="1311974"/>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32" name="Freeform: Shape 131">
              <a:extLst>
                <a:ext uri="{FF2B5EF4-FFF2-40B4-BE49-F238E27FC236}">
                  <a16:creationId xmlns:a16="http://schemas.microsoft.com/office/drawing/2014/main" id="{AC70116A-7652-4811-8D66-234C32436A2F}"/>
                </a:ext>
              </a:extLst>
            </p:cNvPr>
            <p:cNvSpPr/>
            <p:nvPr/>
          </p:nvSpPr>
          <p:spPr>
            <a:xfrm>
              <a:off x="5121228" y="1934892"/>
              <a:ext cx="931164" cy="707326"/>
            </a:xfrm>
            <a:custGeom>
              <a:avLst/>
              <a:gdLst>
                <a:gd name="connsiteX0" fmla="*/ 931164 w 931164"/>
                <a:gd name="connsiteY0" fmla="*/ 114300 h 707326"/>
                <a:gd name="connsiteX1" fmla="*/ 816007 w 931164"/>
                <a:gd name="connsiteY1" fmla="*/ 0 h 707326"/>
                <a:gd name="connsiteX2" fmla="*/ 308134 w 931164"/>
                <a:gd name="connsiteY2" fmla="*/ 0 h 707326"/>
                <a:gd name="connsiteX3" fmla="*/ 308134 w 931164"/>
                <a:gd name="connsiteY3" fmla="*/ 143827 h 707326"/>
                <a:gd name="connsiteX4" fmla="*/ 308229 w 931164"/>
                <a:gd name="connsiteY4" fmla="*/ 143827 h 707326"/>
                <a:gd name="connsiteX5" fmla="*/ 308229 w 931164"/>
                <a:gd name="connsiteY5" fmla="*/ 206883 h 707326"/>
                <a:gd name="connsiteX6" fmla="*/ 308229 w 931164"/>
                <a:gd name="connsiteY6" fmla="*/ 219742 h 707326"/>
                <a:gd name="connsiteX7" fmla="*/ 308229 w 931164"/>
                <a:gd name="connsiteY7" fmla="*/ 227933 h 707326"/>
                <a:gd name="connsiteX8" fmla="*/ 308134 w 931164"/>
                <a:gd name="connsiteY8" fmla="*/ 229171 h 707326"/>
                <a:gd name="connsiteX9" fmla="*/ 308134 w 931164"/>
                <a:gd name="connsiteY9" fmla="*/ 230696 h 707326"/>
                <a:gd name="connsiteX10" fmla="*/ 307943 w 931164"/>
                <a:gd name="connsiteY10" fmla="*/ 232410 h 707326"/>
                <a:gd name="connsiteX11" fmla="*/ 307658 w 931164"/>
                <a:gd name="connsiteY11" fmla="*/ 235363 h 707326"/>
                <a:gd name="connsiteX12" fmla="*/ 307181 w 931164"/>
                <a:gd name="connsiteY12" fmla="*/ 238411 h 707326"/>
                <a:gd name="connsiteX13" fmla="*/ 306610 w 931164"/>
                <a:gd name="connsiteY13" fmla="*/ 241268 h 707326"/>
                <a:gd name="connsiteX14" fmla="*/ 305848 w 931164"/>
                <a:gd name="connsiteY14" fmla="*/ 244221 h 707326"/>
                <a:gd name="connsiteX15" fmla="*/ 304991 w 931164"/>
                <a:gd name="connsiteY15" fmla="*/ 246983 h 707326"/>
                <a:gd name="connsiteX16" fmla="*/ 303943 w 931164"/>
                <a:gd name="connsiteY16" fmla="*/ 249746 h 707326"/>
                <a:gd name="connsiteX17" fmla="*/ 302895 w 931164"/>
                <a:gd name="connsiteY17" fmla="*/ 252413 h 707326"/>
                <a:gd name="connsiteX18" fmla="*/ 301657 w 931164"/>
                <a:gd name="connsiteY18" fmla="*/ 254984 h 707326"/>
                <a:gd name="connsiteX19" fmla="*/ 300324 w 931164"/>
                <a:gd name="connsiteY19" fmla="*/ 257556 h 707326"/>
                <a:gd name="connsiteX20" fmla="*/ 298799 w 931164"/>
                <a:gd name="connsiteY20" fmla="*/ 260032 h 707326"/>
                <a:gd name="connsiteX21" fmla="*/ 297275 w 931164"/>
                <a:gd name="connsiteY21" fmla="*/ 262414 h 707326"/>
                <a:gd name="connsiteX22" fmla="*/ 295561 w 931164"/>
                <a:gd name="connsiteY22" fmla="*/ 264700 h 707326"/>
                <a:gd name="connsiteX23" fmla="*/ 293751 w 931164"/>
                <a:gd name="connsiteY23" fmla="*/ 266986 h 707326"/>
                <a:gd name="connsiteX24" fmla="*/ 291846 w 931164"/>
                <a:gd name="connsiteY24" fmla="*/ 269081 h 707326"/>
                <a:gd name="connsiteX25" fmla="*/ 289846 w 931164"/>
                <a:gd name="connsiteY25" fmla="*/ 271177 h 707326"/>
                <a:gd name="connsiteX26" fmla="*/ 287655 w 931164"/>
                <a:gd name="connsiteY26" fmla="*/ 273082 h 707326"/>
                <a:gd name="connsiteX27" fmla="*/ 285560 w 931164"/>
                <a:gd name="connsiteY27" fmla="*/ 274892 h 707326"/>
                <a:gd name="connsiteX28" fmla="*/ 283179 w 931164"/>
                <a:gd name="connsiteY28" fmla="*/ 276606 h 707326"/>
                <a:gd name="connsiteX29" fmla="*/ 280892 w 931164"/>
                <a:gd name="connsiteY29" fmla="*/ 278225 h 707326"/>
                <a:gd name="connsiteX30" fmla="*/ 278321 w 931164"/>
                <a:gd name="connsiteY30" fmla="*/ 279749 h 707326"/>
                <a:gd name="connsiteX31" fmla="*/ 275940 w 931164"/>
                <a:gd name="connsiteY31" fmla="*/ 281178 h 707326"/>
                <a:gd name="connsiteX32" fmla="*/ 273177 w 931164"/>
                <a:gd name="connsiteY32" fmla="*/ 282511 h 707326"/>
                <a:gd name="connsiteX33" fmla="*/ 270701 w 931164"/>
                <a:gd name="connsiteY33" fmla="*/ 283655 h 707326"/>
                <a:gd name="connsiteX34" fmla="*/ 267653 w 931164"/>
                <a:gd name="connsiteY34" fmla="*/ 284797 h 707326"/>
                <a:gd name="connsiteX35" fmla="*/ 265272 w 931164"/>
                <a:gd name="connsiteY35" fmla="*/ 285655 h 707326"/>
                <a:gd name="connsiteX36" fmla="*/ 261938 w 931164"/>
                <a:gd name="connsiteY36" fmla="*/ 286512 h 707326"/>
                <a:gd name="connsiteX37" fmla="*/ 259556 w 931164"/>
                <a:gd name="connsiteY37" fmla="*/ 287084 h 707326"/>
                <a:gd name="connsiteX38" fmla="*/ 255651 w 931164"/>
                <a:gd name="connsiteY38" fmla="*/ 287655 h 707326"/>
                <a:gd name="connsiteX39" fmla="*/ 253651 w 931164"/>
                <a:gd name="connsiteY39" fmla="*/ 287941 h 707326"/>
                <a:gd name="connsiteX40" fmla="*/ 247555 w 931164"/>
                <a:gd name="connsiteY40" fmla="*/ 288226 h 707326"/>
                <a:gd name="connsiteX41" fmla="*/ 157449 w 931164"/>
                <a:gd name="connsiteY41" fmla="*/ 288226 h 707326"/>
                <a:gd name="connsiteX42" fmla="*/ 157449 w 931164"/>
                <a:gd name="connsiteY42" fmla="*/ 363950 h 707326"/>
                <a:gd name="connsiteX43" fmla="*/ 96964 w 931164"/>
                <a:gd name="connsiteY43" fmla="*/ 424434 h 707326"/>
                <a:gd name="connsiteX44" fmla="*/ 0 w 931164"/>
                <a:gd name="connsiteY44" fmla="*/ 424434 h 707326"/>
                <a:gd name="connsiteX45" fmla="*/ 0 w 931164"/>
                <a:gd name="connsiteY45" fmla="*/ 707326 h 707326"/>
                <a:gd name="connsiteX46" fmla="*/ 930879 w 931164"/>
                <a:gd name="connsiteY46" fmla="*/ 707326 h 707326"/>
                <a:gd name="connsiteX47" fmla="*/ 930879 w 931164"/>
                <a:gd name="connsiteY47" fmla="*/ 114300 h 70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31164" h="707326">
                  <a:moveTo>
                    <a:pt x="931164" y="114300"/>
                  </a:moveTo>
                  <a:cubicBezTo>
                    <a:pt x="931164" y="51435"/>
                    <a:pt x="879348" y="0"/>
                    <a:pt x="816007" y="0"/>
                  </a:cubicBezTo>
                  <a:lnTo>
                    <a:pt x="308134" y="0"/>
                  </a:lnTo>
                  <a:lnTo>
                    <a:pt x="308134" y="143827"/>
                  </a:lnTo>
                  <a:lnTo>
                    <a:pt x="308229" y="143827"/>
                  </a:lnTo>
                  <a:lnTo>
                    <a:pt x="308229" y="206883"/>
                  </a:lnTo>
                  <a:lnTo>
                    <a:pt x="308229" y="219742"/>
                  </a:lnTo>
                  <a:lnTo>
                    <a:pt x="308229" y="227933"/>
                  </a:lnTo>
                  <a:cubicBezTo>
                    <a:pt x="308229" y="228314"/>
                    <a:pt x="308134" y="228790"/>
                    <a:pt x="308134" y="229171"/>
                  </a:cubicBezTo>
                  <a:lnTo>
                    <a:pt x="308134" y="230696"/>
                  </a:lnTo>
                  <a:cubicBezTo>
                    <a:pt x="308134" y="231267"/>
                    <a:pt x="308039" y="231838"/>
                    <a:pt x="307943" y="232410"/>
                  </a:cubicBezTo>
                  <a:cubicBezTo>
                    <a:pt x="307848" y="233363"/>
                    <a:pt x="307753" y="234315"/>
                    <a:pt x="307658" y="235363"/>
                  </a:cubicBezTo>
                  <a:cubicBezTo>
                    <a:pt x="307563" y="236410"/>
                    <a:pt x="307372" y="237363"/>
                    <a:pt x="307181" y="238411"/>
                  </a:cubicBezTo>
                  <a:cubicBezTo>
                    <a:pt x="306991" y="239363"/>
                    <a:pt x="306800" y="240316"/>
                    <a:pt x="306610" y="241268"/>
                  </a:cubicBezTo>
                  <a:cubicBezTo>
                    <a:pt x="306420" y="242221"/>
                    <a:pt x="306134" y="243173"/>
                    <a:pt x="305848" y="244221"/>
                  </a:cubicBezTo>
                  <a:cubicBezTo>
                    <a:pt x="305562" y="245173"/>
                    <a:pt x="305371" y="246031"/>
                    <a:pt x="304991" y="246983"/>
                  </a:cubicBezTo>
                  <a:cubicBezTo>
                    <a:pt x="304705" y="247936"/>
                    <a:pt x="304324" y="248793"/>
                    <a:pt x="303943" y="249746"/>
                  </a:cubicBezTo>
                  <a:cubicBezTo>
                    <a:pt x="303562" y="250603"/>
                    <a:pt x="303276" y="251555"/>
                    <a:pt x="302895" y="252413"/>
                  </a:cubicBezTo>
                  <a:cubicBezTo>
                    <a:pt x="302514" y="253270"/>
                    <a:pt x="302038" y="254127"/>
                    <a:pt x="301657" y="254984"/>
                  </a:cubicBezTo>
                  <a:cubicBezTo>
                    <a:pt x="301180" y="255842"/>
                    <a:pt x="300800" y="256699"/>
                    <a:pt x="300324" y="257556"/>
                  </a:cubicBezTo>
                  <a:cubicBezTo>
                    <a:pt x="299847" y="258413"/>
                    <a:pt x="299371" y="259175"/>
                    <a:pt x="298799" y="260032"/>
                  </a:cubicBezTo>
                  <a:cubicBezTo>
                    <a:pt x="298323" y="260794"/>
                    <a:pt x="297752" y="261652"/>
                    <a:pt x="297275" y="262414"/>
                  </a:cubicBezTo>
                  <a:cubicBezTo>
                    <a:pt x="296704" y="263176"/>
                    <a:pt x="296133" y="263938"/>
                    <a:pt x="295561" y="264700"/>
                  </a:cubicBezTo>
                  <a:cubicBezTo>
                    <a:pt x="294990" y="265462"/>
                    <a:pt x="294418" y="266224"/>
                    <a:pt x="293751" y="266986"/>
                  </a:cubicBezTo>
                  <a:cubicBezTo>
                    <a:pt x="293180" y="267748"/>
                    <a:pt x="292513" y="268414"/>
                    <a:pt x="291846" y="269081"/>
                  </a:cubicBezTo>
                  <a:cubicBezTo>
                    <a:pt x="291179" y="269748"/>
                    <a:pt x="290513" y="270510"/>
                    <a:pt x="289846" y="271177"/>
                  </a:cubicBezTo>
                  <a:cubicBezTo>
                    <a:pt x="289179" y="271843"/>
                    <a:pt x="288417" y="272510"/>
                    <a:pt x="287655" y="273082"/>
                  </a:cubicBezTo>
                  <a:cubicBezTo>
                    <a:pt x="286988" y="273748"/>
                    <a:pt x="286227" y="274320"/>
                    <a:pt x="285560" y="274892"/>
                  </a:cubicBezTo>
                  <a:cubicBezTo>
                    <a:pt x="284798" y="275463"/>
                    <a:pt x="284036" y="276034"/>
                    <a:pt x="283179" y="276606"/>
                  </a:cubicBezTo>
                  <a:cubicBezTo>
                    <a:pt x="282416" y="277177"/>
                    <a:pt x="281654" y="277749"/>
                    <a:pt x="280892" y="278225"/>
                  </a:cubicBezTo>
                  <a:cubicBezTo>
                    <a:pt x="280035" y="278797"/>
                    <a:pt x="279178" y="279273"/>
                    <a:pt x="278321" y="279749"/>
                  </a:cubicBezTo>
                  <a:cubicBezTo>
                    <a:pt x="277559" y="280225"/>
                    <a:pt x="276796" y="280702"/>
                    <a:pt x="275940" y="281178"/>
                  </a:cubicBezTo>
                  <a:cubicBezTo>
                    <a:pt x="274987" y="281654"/>
                    <a:pt x="274130" y="282130"/>
                    <a:pt x="273177" y="282511"/>
                  </a:cubicBezTo>
                  <a:cubicBezTo>
                    <a:pt x="272320" y="282892"/>
                    <a:pt x="271558" y="283273"/>
                    <a:pt x="270701" y="283655"/>
                  </a:cubicBezTo>
                  <a:cubicBezTo>
                    <a:pt x="269748" y="284035"/>
                    <a:pt x="268700" y="284417"/>
                    <a:pt x="267653" y="284797"/>
                  </a:cubicBezTo>
                  <a:cubicBezTo>
                    <a:pt x="266891" y="285083"/>
                    <a:pt x="266033" y="285369"/>
                    <a:pt x="265272" y="285655"/>
                  </a:cubicBezTo>
                  <a:cubicBezTo>
                    <a:pt x="264129" y="286036"/>
                    <a:pt x="263080" y="286226"/>
                    <a:pt x="261938" y="286512"/>
                  </a:cubicBezTo>
                  <a:cubicBezTo>
                    <a:pt x="261176" y="286702"/>
                    <a:pt x="260414" y="286988"/>
                    <a:pt x="259556" y="287084"/>
                  </a:cubicBezTo>
                  <a:cubicBezTo>
                    <a:pt x="258223" y="287369"/>
                    <a:pt x="256890" y="287464"/>
                    <a:pt x="255651" y="287655"/>
                  </a:cubicBezTo>
                  <a:cubicBezTo>
                    <a:pt x="254984" y="287750"/>
                    <a:pt x="254318" y="287846"/>
                    <a:pt x="253651" y="287941"/>
                  </a:cubicBezTo>
                  <a:cubicBezTo>
                    <a:pt x="251651" y="288131"/>
                    <a:pt x="249650" y="288226"/>
                    <a:pt x="247555" y="288226"/>
                  </a:cubicBezTo>
                  <a:lnTo>
                    <a:pt x="157449" y="288226"/>
                  </a:lnTo>
                  <a:lnTo>
                    <a:pt x="157449" y="363950"/>
                  </a:lnTo>
                  <a:cubicBezTo>
                    <a:pt x="157449" y="397192"/>
                    <a:pt x="130207" y="424434"/>
                    <a:pt x="96964" y="424434"/>
                  </a:cubicBezTo>
                  <a:lnTo>
                    <a:pt x="0" y="424434"/>
                  </a:lnTo>
                  <a:lnTo>
                    <a:pt x="0" y="707326"/>
                  </a:lnTo>
                  <a:lnTo>
                    <a:pt x="930879" y="707326"/>
                  </a:lnTo>
                  <a:lnTo>
                    <a:pt x="930879" y="11430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33" name="Freeform: Shape 132">
              <a:extLst>
                <a:ext uri="{FF2B5EF4-FFF2-40B4-BE49-F238E27FC236}">
                  <a16:creationId xmlns:a16="http://schemas.microsoft.com/office/drawing/2014/main" id="{B3880A1B-9EB4-45B9-9C91-A7B0300BDEE2}"/>
                </a:ext>
              </a:extLst>
            </p:cNvPr>
            <p:cNvSpPr/>
            <p:nvPr/>
          </p:nvSpPr>
          <p:spPr>
            <a:xfrm>
              <a:off x="4648978" y="4562649"/>
              <a:ext cx="325278" cy="429958"/>
            </a:xfrm>
            <a:custGeom>
              <a:avLst/>
              <a:gdLst>
                <a:gd name="connsiteX0" fmla="*/ 211741 w 325278"/>
                <a:gd name="connsiteY0" fmla="*/ 95 h 429958"/>
                <a:gd name="connsiteX1" fmla="*/ 172593 w 325278"/>
                <a:gd name="connsiteY1" fmla="*/ 95 h 429958"/>
                <a:gd name="connsiteX2" fmla="*/ 107252 w 325278"/>
                <a:gd name="connsiteY2" fmla="*/ 95 h 429958"/>
                <a:gd name="connsiteX3" fmla="*/ 95155 w 325278"/>
                <a:gd name="connsiteY3" fmla="*/ 95 h 429958"/>
                <a:gd name="connsiteX4" fmla="*/ 0 w 325278"/>
                <a:gd name="connsiteY4" fmla="*/ 95 h 429958"/>
                <a:gd name="connsiteX5" fmla="*/ 11621 w 325278"/>
                <a:gd name="connsiteY5" fmla="*/ 34004 h 429958"/>
                <a:gd name="connsiteX6" fmla="*/ 11049 w 325278"/>
                <a:gd name="connsiteY6" fmla="*/ 232791 h 429958"/>
                <a:gd name="connsiteX7" fmla="*/ 11049 w 325278"/>
                <a:gd name="connsiteY7" fmla="*/ 236315 h 429958"/>
                <a:gd name="connsiteX8" fmla="*/ 11049 w 325278"/>
                <a:gd name="connsiteY8" fmla="*/ 237839 h 429958"/>
                <a:gd name="connsiteX9" fmla="*/ 11049 w 325278"/>
                <a:gd name="connsiteY9" fmla="*/ 237839 h 429958"/>
                <a:gd name="connsiteX10" fmla="*/ 11144 w 325278"/>
                <a:gd name="connsiteY10" fmla="*/ 239268 h 429958"/>
                <a:gd name="connsiteX11" fmla="*/ 11144 w 325278"/>
                <a:gd name="connsiteY11" fmla="*/ 239268 h 429958"/>
                <a:gd name="connsiteX12" fmla="*/ 11239 w 325278"/>
                <a:gd name="connsiteY12" fmla="*/ 240697 h 429958"/>
                <a:gd name="connsiteX13" fmla="*/ 11239 w 325278"/>
                <a:gd name="connsiteY13" fmla="*/ 240697 h 429958"/>
                <a:gd name="connsiteX14" fmla="*/ 11335 w 325278"/>
                <a:gd name="connsiteY14" fmla="*/ 242126 h 429958"/>
                <a:gd name="connsiteX15" fmla="*/ 11335 w 325278"/>
                <a:gd name="connsiteY15" fmla="*/ 242126 h 429958"/>
                <a:gd name="connsiteX16" fmla="*/ 11525 w 325278"/>
                <a:gd name="connsiteY16" fmla="*/ 243554 h 429958"/>
                <a:gd name="connsiteX17" fmla="*/ 11525 w 325278"/>
                <a:gd name="connsiteY17" fmla="*/ 243554 h 429958"/>
                <a:gd name="connsiteX18" fmla="*/ 11716 w 325278"/>
                <a:gd name="connsiteY18" fmla="*/ 244983 h 429958"/>
                <a:gd name="connsiteX19" fmla="*/ 11716 w 325278"/>
                <a:gd name="connsiteY19" fmla="*/ 244983 h 429958"/>
                <a:gd name="connsiteX20" fmla="*/ 12002 w 325278"/>
                <a:gd name="connsiteY20" fmla="*/ 246412 h 429958"/>
                <a:gd name="connsiteX21" fmla="*/ 12002 w 325278"/>
                <a:gd name="connsiteY21" fmla="*/ 246412 h 429958"/>
                <a:gd name="connsiteX22" fmla="*/ 12287 w 325278"/>
                <a:gd name="connsiteY22" fmla="*/ 247841 h 429958"/>
                <a:gd name="connsiteX23" fmla="*/ 12287 w 325278"/>
                <a:gd name="connsiteY23" fmla="*/ 247841 h 429958"/>
                <a:gd name="connsiteX24" fmla="*/ 12573 w 325278"/>
                <a:gd name="connsiteY24" fmla="*/ 249269 h 429958"/>
                <a:gd name="connsiteX25" fmla="*/ 12573 w 325278"/>
                <a:gd name="connsiteY25" fmla="*/ 249269 h 429958"/>
                <a:gd name="connsiteX26" fmla="*/ 12954 w 325278"/>
                <a:gd name="connsiteY26" fmla="*/ 250698 h 429958"/>
                <a:gd name="connsiteX27" fmla="*/ 12954 w 325278"/>
                <a:gd name="connsiteY27" fmla="*/ 250698 h 429958"/>
                <a:gd name="connsiteX28" fmla="*/ 64294 w 325278"/>
                <a:gd name="connsiteY28" fmla="*/ 293751 h 429958"/>
                <a:gd name="connsiteX29" fmla="*/ 64294 w 325278"/>
                <a:gd name="connsiteY29" fmla="*/ 293751 h 429958"/>
                <a:gd name="connsiteX30" fmla="*/ 65722 w 325278"/>
                <a:gd name="connsiteY30" fmla="*/ 293846 h 429958"/>
                <a:gd name="connsiteX31" fmla="*/ 65722 w 325278"/>
                <a:gd name="connsiteY31" fmla="*/ 293846 h 429958"/>
                <a:gd name="connsiteX32" fmla="*/ 66199 w 325278"/>
                <a:gd name="connsiteY32" fmla="*/ 293846 h 429958"/>
                <a:gd name="connsiteX33" fmla="*/ 69342 w 325278"/>
                <a:gd name="connsiteY33" fmla="*/ 293941 h 429958"/>
                <a:gd name="connsiteX34" fmla="*/ 76771 w 325278"/>
                <a:gd name="connsiteY34" fmla="*/ 293941 h 429958"/>
                <a:gd name="connsiteX35" fmla="*/ 157734 w 325278"/>
                <a:gd name="connsiteY35" fmla="*/ 374904 h 429958"/>
                <a:gd name="connsiteX36" fmla="*/ 157734 w 325278"/>
                <a:gd name="connsiteY36" fmla="*/ 429959 h 429958"/>
                <a:gd name="connsiteX37" fmla="*/ 268510 w 325278"/>
                <a:gd name="connsiteY37" fmla="*/ 429959 h 429958"/>
                <a:gd name="connsiteX38" fmla="*/ 325279 w 325278"/>
                <a:gd name="connsiteY38" fmla="*/ 381476 h 429958"/>
                <a:gd name="connsiteX39" fmla="*/ 325279 w 325278"/>
                <a:gd name="connsiteY39" fmla="*/ 0 h 429958"/>
                <a:gd name="connsiteX40" fmla="*/ 211741 w 325278"/>
                <a:gd name="connsiteY40" fmla="*/ 0 h 42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5278" h="429958">
                  <a:moveTo>
                    <a:pt x="211741" y="95"/>
                  </a:moveTo>
                  <a:lnTo>
                    <a:pt x="172593" y="95"/>
                  </a:lnTo>
                  <a:lnTo>
                    <a:pt x="107252" y="95"/>
                  </a:lnTo>
                  <a:lnTo>
                    <a:pt x="95155" y="95"/>
                  </a:lnTo>
                  <a:lnTo>
                    <a:pt x="0" y="95"/>
                  </a:lnTo>
                  <a:cubicBezTo>
                    <a:pt x="7239" y="7906"/>
                    <a:pt x="11716" y="18764"/>
                    <a:pt x="11621" y="34004"/>
                  </a:cubicBezTo>
                  <a:lnTo>
                    <a:pt x="11049" y="232791"/>
                  </a:lnTo>
                  <a:lnTo>
                    <a:pt x="11049" y="236315"/>
                  </a:lnTo>
                  <a:lnTo>
                    <a:pt x="11049" y="237839"/>
                  </a:lnTo>
                  <a:lnTo>
                    <a:pt x="11049" y="237839"/>
                  </a:lnTo>
                  <a:lnTo>
                    <a:pt x="11144" y="239268"/>
                  </a:lnTo>
                  <a:lnTo>
                    <a:pt x="11144" y="239268"/>
                  </a:lnTo>
                  <a:lnTo>
                    <a:pt x="11239" y="240697"/>
                  </a:lnTo>
                  <a:lnTo>
                    <a:pt x="11239" y="240697"/>
                  </a:lnTo>
                  <a:lnTo>
                    <a:pt x="11335" y="242126"/>
                  </a:lnTo>
                  <a:lnTo>
                    <a:pt x="11335" y="242126"/>
                  </a:lnTo>
                  <a:lnTo>
                    <a:pt x="11525" y="243554"/>
                  </a:lnTo>
                  <a:lnTo>
                    <a:pt x="11525" y="243554"/>
                  </a:lnTo>
                  <a:lnTo>
                    <a:pt x="11716" y="244983"/>
                  </a:lnTo>
                  <a:lnTo>
                    <a:pt x="11716" y="244983"/>
                  </a:lnTo>
                  <a:lnTo>
                    <a:pt x="12002" y="246412"/>
                  </a:lnTo>
                  <a:lnTo>
                    <a:pt x="12002" y="246412"/>
                  </a:lnTo>
                  <a:cubicBezTo>
                    <a:pt x="12097" y="246888"/>
                    <a:pt x="12192" y="247364"/>
                    <a:pt x="12287" y="247841"/>
                  </a:cubicBezTo>
                  <a:lnTo>
                    <a:pt x="12287" y="247841"/>
                  </a:lnTo>
                  <a:lnTo>
                    <a:pt x="12573" y="249269"/>
                  </a:lnTo>
                  <a:lnTo>
                    <a:pt x="12573" y="249269"/>
                  </a:lnTo>
                  <a:lnTo>
                    <a:pt x="12954" y="250698"/>
                  </a:lnTo>
                  <a:lnTo>
                    <a:pt x="12954" y="250698"/>
                  </a:lnTo>
                  <a:cubicBezTo>
                    <a:pt x="19145" y="273844"/>
                    <a:pt x="39434" y="291655"/>
                    <a:pt x="64294" y="293751"/>
                  </a:cubicBezTo>
                  <a:lnTo>
                    <a:pt x="64294" y="293751"/>
                  </a:lnTo>
                  <a:lnTo>
                    <a:pt x="65722" y="293846"/>
                  </a:lnTo>
                  <a:lnTo>
                    <a:pt x="65722" y="293846"/>
                  </a:lnTo>
                  <a:lnTo>
                    <a:pt x="66199" y="293846"/>
                  </a:lnTo>
                  <a:cubicBezTo>
                    <a:pt x="67342" y="293846"/>
                    <a:pt x="68199" y="293941"/>
                    <a:pt x="69342" y="293941"/>
                  </a:cubicBezTo>
                  <a:lnTo>
                    <a:pt x="76771" y="293941"/>
                  </a:lnTo>
                  <a:cubicBezTo>
                    <a:pt x="121349" y="293941"/>
                    <a:pt x="157734" y="330327"/>
                    <a:pt x="157734" y="374904"/>
                  </a:cubicBezTo>
                  <a:lnTo>
                    <a:pt x="157734" y="429959"/>
                  </a:lnTo>
                  <a:lnTo>
                    <a:pt x="268510" y="429959"/>
                  </a:lnTo>
                  <a:cubicBezTo>
                    <a:pt x="297085" y="429959"/>
                    <a:pt x="320898" y="408813"/>
                    <a:pt x="325279" y="381476"/>
                  </a:cubicBezTo>
                  <a:cubicBezTo>
                    <a:pt x="325279" y="381476"/>
                    <a:pt x="325279" y="80201"/>
                    <a:pt x="325279" y="0"/>
                  </a:cubicBezTo>
                  <a:lnTo>
                    <a:pt x="211741"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34" name="Freeform: Shape 133">
              <a:extLst>
                <a:ext uri="{FF2B5EF4-FFF2-40B4-BE49-F238E27FC236}">
                  <a16:creationId xmlns:a16="http://schemas.microsoft.com/office/drawing/2014/main" id="{5BC2B00C-9F8A-4C22-AADA-E14BA6C13698}"/>
                </a:ext>
              </a:extLst>
            </p:cNvPr>
            <p:cNvSpPr/>
            <p:nvPr/>
          </p:nvSpPr>
          <p:spPr>
            <a:xfrm>
              <a:off x="4486386" y="4284043"/>
              <a:ext cx="276796" cy="278606"/>
            </a:xfrm>
            <a:custGeom>
              <a:avLst/>
              <a:gdLst>
                <a:gd name="connsiteX0" fmla="*/ 115158 w 276796"/>
                <a:gd name="connsiteY0" fmla="*/ 95 h 278606"/>
                <a:gd name="connsiteX1" fmla="*/ 0 w 276796"/>
                <a:gd name="connsiteY1" fmla="*/ 114395 h 278606"/>
                <a:gd name="connsiteX2" fmla="*/ 0 w 276796"/>
                <a:gd name="connsiteY2" fmla="*/ 164402 h 278606"/>
                <a:gd name="connsiteX3" fmla="*/ 191 w 276796"/>
                <a:gd name="connsiteY3" fmla="*/ 167545 h 278606"/>
                <a:gd name="connsiteX4" fmla="*/ 0 w 276796"/>
                <a:gd name="connsiteY4" fmla="*/ 170688 h 278606"/>
                <a:gd name="connsiteX5" fmla="*/ 0 w 276796"/>
                <a:gd name="connsiteY5" fmla="*/ 278606 h 278606"/>
                <a:gd name="connsiteX6" fmla="*/ 115158 w 276796"/>
                <a:gd name="connsiteY6" fmla="*/ 278606 h 278606"/>
                <a:gd name="connsiteX7" fmla="*/ 154305 w 276796"/>
                <a:gd name="connsiteY7" fmla="*/ 278606 h 278606"/>
                <a:gd name="connsiteX8" fmla="*/ 276797 w 276796"/>
                <a:gd name="connsiteY8" fmla="*/ 278606 h 278606"/>
                <a:gd name="connsiteX9" fmla="*/ 276797 w 276796"/>
                <a:gd name="connsiteY9" fmla="*/ 0 h 278606"/>
                <a:gd name="connsiteX10" fmla="*/ 115158 w 276796"/>
                <a:gd name="connsiteY10" fmla="*/ 0 h 27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6796" h="278606">
                  <a:moveTo>
                    <a:pt x="115158" y="95"/>
                  </a:moveTo>
                  <a:cubicBezTo>
                    <a:pt x="51816" y="95"/>
                    <a:pt x="0" y="51530"/>
                    <a:pt x="0" y="114395"/>
                  </a:cubicBezTo>
                  <a:lnTo>
                    <a:pt x="0" y="164402"/>
                  </a:lnTo>
                  <a:cubicBezTo>
                    <a:pt x="0" y="165449"/>
                    <a:pt x="95" y="166497"/>
                    <a:pt x="191" y="167545"/>
                  </a:cubicBezTo>
                  <a:cubicBezTo>
                    <a:pt x="95" y="168593"/>
                    <a:pt x="0" y="169640"/>
                    <a:pt x="0" y="170688"/>
                  </a:cubicBezTo>
                  <a:lnTo>
                    <a:pt x="0" y="278606"/>
                  </a:lnTo>
                  <a:lnTo>
                    <a:pt x="115158" y="278606"/>
                  </a:lnTo>
                  <a:lnTo>
                    <a:pt x="154305" y="278606"/>
                  </a:lnTo>
                  <a:lnTo>
                    <a:pt x="276797" y="278606"/>
                  </a:lnTo>
                  <a:lnTo>
                    <a:pt x="276797" y="0"/>
                  </a:lnTo>
                  <a:lnTo>
                    <a:pt x="115158"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35" name="Freeform: Shape 134">
              <a:extLst>
                <a:ext uri="{FF2B5EF4-FFF2-40B4-BE49-F238E27FC236}">
                  <a16:creationId xmlns:a16="http://schemas.microsoft.com/office/drawing/2014/main" id="{A918E8A8-378C-4B35-8CB9-04D03B86D1E2}"/>
                </a:ext>
              </a:extLst>
            </p:cNvPr>
            <p:cNvSpPr/>
            <p:nvPr/>
          </p:nvSpPr>
          <p:spPr>
            <a:xfrm>
              <a:off x="4651074" y="3828367"/>
              <a:ext cx="633888" cy="734377"/>
            </a:xfrm>
            <a:custGeom>
              <a:avLst/>
              <a:gdLst>
                <a:gd name="connsiteX0" fmla="*/ 575024 w 633888"/>
                <a:gd name="connsiteY0" fmla="*/ 0 h 734377"/>
                <a:gd name="connsiteX1" fmla="*/ 472916 w 633888"/>
                <a:gd name="connsiteY1" fmla="*/ 0 h 734377"/>
                <a:gd name="connsiteX2" fmla="*/ 273463 w 633888"/>
                <a:gd name="connsiteY2" fmla="*/ 0 h 734377"/>
                <a:gd name="connsiteX3" fmla="*/ 247079 w 633888"/>
                <a:gd name="connsiteY3" fmla="*/ 0 h 734377"/>
                <a:gd name="connsiteX4" fmla="*/ 233648 w 633888"/>
                <a:gd name="connsiteY4" fmla="*/ 857 h 734377"/>
                <a:gd name="connsiteX5" fmla="*/ 82487 w 633888"/>
                <a:gd name="connsiteY5" fmla="*/ 1238 h 734377"/>
                <a:gd name="connsiteX6" fmla="*/ 762 w 633888"/>
                <a:gd name="connsiteY6" fmla="*/ 762 h 734377"/>
                <a:gd name="connsiteX7" fmla="*/ 762 w 633888"/>
                <a:gd name="connsiteY7" fmla="*/ 141637 h 734377"/>
                <a:gd name="connsiteX8" fmla="*/ 0 w 633888"/>
                <a:gd name="connsiteY8" fmla="*/ 141637 h 734377"/>
                <a:gd name="connsiteX9" fmla="*/ 0 w 633888"/>
                <a:gd name="connsiteY9" fmla="*/ 455771 h 734377"/>
                <a:gd name="connsiteX10" fmla="*/ 93250 w 633888"/>
                <a:gd name="connsiteY10" fmla="*/ 455771 h 734377"/>
                <a:gd name="connsiteX11" fmla="*/ 105346 w 633888"/>
                <a:gd name="connsiteY11" fmla="*/ 455771 h 734377"/>
                <a:gd name="connsiteX12" fmla="*/ 110776 w 633888"/>
                <a:gd name="connsiteY12" fmla="*/ 455771 h 734377"/>
                <a:gd name="connsiteX13" fmla="*/ 110776 w 633888"/>
                <a:gd name="connsiteY13" fmla="*/ 734378 h 734377"/>
                <a:gd name="connsiteX14" fmla="*/ 182309 w 633888"/>
                <a:gd name="connsiteY14" fmla="*/ 734378 h 734377"/>
                <a:gd name="connsiteX15" fmla="*/ 218504 w 633888"/>
                <a:gd name="connsiteY15" fmla="*/ 734378 h 734377"/>
                <a:gd name="connsiteX16" fmla="*/ 324993 w 633888"/>
                <a:gd name="connsiteY16" fmla="*/ 734378 h 734377"/>
                <a:gd name="connsiteX17" fmla="*/ 324993 w 633888"/>
                <a:gd name="connsiteY17" fmla="*/ 711232 h 734377"/>
                <a:gd name="connsiteX18" fmla="*/ 437674 w 633888"/>
                <a:gd name="connsiteY18" fmla="*/ 615029 h 734377"/>
                <a:gd name="connsiteX19" fmla="*/ 633889 w 633888"/>
                <a:gd name="connsiteY19" fmla="*/ 615029 h 734377"/>
                <a:gd name="connsiteX20" fmla="*/ 633889 w 633888"/>
                <a:gd name="connsiteY20" fmla="*/ 512731 h 734377"/>
                <a:gd name="connsiteX21" fmla="*/ 633889 w 633888"/>
                <a:gd name="connsiteY21" fmla="*/ 232886 h 734377"/>
                <a:gd name="connsiteX22" fmla="*/ 633889 w 633888"/>
                <a:gd name="connsiteY22" fmla="*/ 58769 h 734377"/>
                <a:gd name="connsiteX23" fmla="*/ 575024 w 633888"/>
                <a:gd name="connsiteY23" fmla="*/ 0 h 734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3888" h="734377">
                  <a:moveTo>
                    <a:pt x="575024" y="0"/>
                  </a:moveTo>
                  <a:lnTo>
                    <a:pt x="472916" y="0"/>
                  </a:lnTo>
                  <a:lnTo>
                    <a:pt x="273463" y="0"/>
                  </a:lnTo>
                  <a:lnTo>
                    <a:pt x="247079" y="0"/>
                  </a:lnTo>
                  <a:cubicBezTo>
                    <a:pt x="242506" y="0"/>
                    <a:pt x="238030" y="381"/>
                    <a:pt x="233648" y="857"/>
                  </a:cubicBezTo>
                  <a:lnTo>
                    <a:pt x="82487" y="1238"/>
                  </a:lnTo>
                  <a:lnTo>
                    <a:pt x="762" y="762"/>
                  </a:lnTo>
                  <a:lnTo>
                    <a:pt x="762" y="141637"/>
                  </a:lnTo>
                  <a:lnTo>
                    <a:pt x="0" y="141637"/>
                  </a:lnTo>
                  <a:lnTo>
                    <a:pt x="0" y="455771"/>
                  </a:lnTo>
                  <a:lnTo>
                    <a:pt x="93250" y="455771"/>
                  </a:lnTo>
                  <a:lnTo>
                    <a:pt x="105346" y="455771"/>
                  </a:lnTo>
                  <a:lnTo>
                    <a:pt x="110776" y="455771"/>
                  </a:lnTo>
                  <a:lnTo>
                    <a:pt x="110776" y="734378"/>
                  </a:lnTo>
                  <a:lnTo>
                    <a:pt x="182309" y="734378"/>
                  </a:lnTo>
                  <a:lnTo>
                    <a:pt x="218504" y="734378"/>
                  </a:lnTo>
                  <a:lnTo>
                    <a:pt x="324993" y="734378"/>
                  </a:lnTo>
                  <a:lnTo>
                    <a:pt x="324993" y="711232"/>
                  </a:lnTo>
                  <a:cubicBezTo>
                    <a:pt x="333756" y="656939"/>
                    <a:pt x="381000" y="615029"/>
                    <a:pt x="437674" y="615029"/>
                  </a:cubicBezTo>
                  <a:lnTo>
                    <a:pt x="633889" y="615029"/>
                  </a:lnTo>
                  <a:lnTo>
                    <a:pt x="633889" y="512731"/>
                  </a:lnTo>
                  <a:lnTo>
                    <a:pt x="633889" y="232886"/>
                  </a:lnTo>
                  <a:lnTo>
                    <a:pt x="633889" y="58769"/>
                  </a:lnTo>
                  <a:cubicBezTo>
                    <a:pt x="633699" y="26384"/>
                    <a:pt x="607314" y="0"/>
                    <a:pt x="575024" y="0"/>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602328109"/>
      </p:ext>
    </p:extLst>
  </p:cSld>
  <p:clrMap bg1="lt1" tx1="dk1" bg2="lt2" tx2="dk2" accent1="accent1" accent2="accent2" accent3="accent3" accent4="accent4" accent5="accent5" accent6="accent6" hlink="hlink" folHlink="folHlink"/>
  <p:sldLayoutIdLst>
    <p:sldLayoutId id="2147488742" r:id="rId1"/>
    <p:sldLayoutId id="2147488743" r:id="rId2"/>
    <p:sldLayoutId id="2147488744" r:id="rId3"/>
    <p:sldLayoutId id="2147488745" r:id="rId4"/>
  </p:sldLayoutIdLst>
  <p:hf hdr="0" ftr="0" dt="0"/>
  <p:txStyles>
    <p:titleStyle>
      <a:lvl1pPr marL="0" indent="0" algn="l" rtl="0" eaLnBrk="1" fontAlgn="base" hangingPunct="1">
        <a:spcBef>
          <a:spcPct val="0"/>
        </a:spcBef>
        <a:spcAft>
          <a:spcPct val="0"/>
        </a:spcAft>
        <a:defRPr sz="1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p:titleStyle>
    <p:body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3366FF"/>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100FE"/>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p:bodyStyle>
    <p:otherStyle>
      <a:defPPr>
        <a:defRPr lang="fr-FR"/>
      </a:defPPr>
      <a:lvl1pPr marL="0" algn="l" defTabSz="440284" rtl="0" eaLnBrk="1" latinLnBrk="0" hangingPunct="1">
        <a:defRPr sz="1733" kern="1200">
          <a:solidFill>
            <a:schemeClr val="tx1"/>
          </a:solidFill>
          <a:latin typeface="+mn-lt"/>
          <a:ea typeface="+mn-ea"/>
          <a:cs typeface="+mn-cs"/>
        </a:defRPr>
      </a:lvl1pPr>
      <a:lvl2pPr marL="440284" algn="l" defTabSz="440284" rtl="0" eaLnBrk="1" latinLnBrk="0" hangingPunct="1">
        <a:defRPr sz="1733" kern="1200">
          <a:solidFill>
            <a:schemeClr val="tx1"/>
          </a:solidFill>
          <a:latin typeface="+mn-lt"/>
          <a:ea typeface="+mn-ea"/>
          <a:cs typeface="+mn-cs"/>
        </a:defRPr>
      </a:lvl2pPr>
      <a:lvl3pPr marL="880567" algn="l" defTabSz="440284" rtl="0" eaLnBrk="1" latinLnBrk="0" hangingPunct="1">
        <a:defRPr sz="1733" kern="1200">
          <a:solidFill>
            <a:schemeClr val="tx1"/>
          </a:solidFill>
          <a:latin typeface="+mn-lt"/>
          <a:ea typeface="+mn-ea"/>
          <a:cs typeface="+mn-cs"/>
        </a:defRPr>
      </a:lvl3pPr>
      <a:lvl4pPr marL="1320851" algn="l" defTabSz="440284" rtl="0" eaLnBrk="1" latinLnBrk="0" hangingPunct="1">
        <a:defRPr sz="1733" kern="1200">
          <a:solidFill>
            <a:schemeClr val="tx1"/>
          </a:solidFill>
          <a:latin typeface="+mn-lt"/>
          <a:ea typeface="+mn-ea"/>
          <a:cs typeface="+mn-cs"/>
        </a:defRPr>
      </a:lvl4pPr>
      <a:lvl5pPr marL="1761134" algn="l" defTabSz="440284" rtl="0" eaLnBrk="1" latinLnBrk="0" hangingPunct="1">
        <a:defRPr sz="1733" kern="1200">
          <a:solidFill>
            <a:schemeClr val="tx1"/>
          </a:solidFill>
          <a:latin typeface="+mn-lt"/>
          <a:ea typeface="+mn-ea"/>
          <a:cs typeface="+mn-cs"/>
        </a:defRPr>
      </a:lvl5pPr>
      <a:lvl6pPr marL="2201418" algn="l" defTabSz="440284" rtl="0" eaLnBrk="1" latinLnBrk="0" hangingPunct="1">
        <a:defRPr sz="1733" kern="1200">
          <a:solidFill>
            <a:schemeClr val="tx1"/>
          </a:solidFill>
          <a:latin typeface="+mn-lt"/>
          <a:ea typeface="+mn-ea"/>
          <a:cs typeface="+mn-cs"/>
        </a:defRPr>
      </a:lvl6pPr>
      <a:lvl7pPr marL="2641702" algn="l" defTabSz="440284" rtl="0" eaLnBrk="1" latinLnBrk="0" hangingPunct="1">
        <a:defRPr sz="1733" kern="1200">
          <a:solidFill>
            <a:schemeClr val="tx1"/>
          </a:solidFill>
          <a:latin typeface="+mn-lt"/>
          <a:ea typeface="+mn-ea"/>
          <a:cs typeface="+mn-cs"/>
        </a:defRPr>
      </a:lvl7pPr>
      <a:lvl8pPr marL="3081985" algn="l" defTabSz="440284" rtl="0" eaLnBrk="1" latinLnBrk="0" hangingPunct="1">
        <a:defRPr sz="1733" kern="1200">
          <a:solidFill>
            <a:schemeClr val="tx1"/>
          </a:solidFill>
          <a:latin typeface="+mn-lt"/>
          <a:ea typeface="+mn-ea"/>
          <a:cs typeface="+mn-cs"/>
        </a:defRPr>
      </a:lvl8pPr>
      <a:lvl9pPr marL="3522269" algn="l" defTabSz="440284" rtl="0" eaLnBrk="1" latinLnBrk="0" hangingPunct="1">
        <a:defRPr sz="173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5AA23E-9F3B-4705-91CC-5E7E5423DC71}"/>
              </a:ext>
            </a:extLst>
          </p:cNvPr>
          <p:cNvPicPr>
            <a:picLocks noChangeAspect="1"/>
          </p:cNvPicPr>
          <p:nvPr userDrawn="1"/>
        </p:nvPicPr>
        <p:blipFill>
          <a:blip r:embed="rId7"/>
          <a:stretch>
            <a:fillRect/>
          </a:stretch>
        </p:blipFill>
        <p:spPr>
          <a:xfrm>
            <a:off x="0" y="0"/>
            <a:ext cx="9906000" cy="835819"/>
          </a:xfrm>
          <a:prstGeom prst="rect">
            <a:avLst/>
          </a:prstGeom>
        </p:spPr>
      </p:pic>
      <p:sp>
        <p:nvSpPr>
          <p:cNvPr id="2" name="Espace réservé du numéro de diapositive 1"/>
          <p:cNvSpPr>
            <a:spLocks noGrp="1"/>
          </p:cNvSpPr>
          <p:nvPr>
            <p:ph type="sldNum" sz="quarter" idx="4"/>
          </p:nvPr>
        </p:nvSpPr>
        <p:spPr>
          <a:xfrm>
            <a:off x="9148969" y="6553200"/>
            <a:ext cx="665523" cy="273089"/>
          </a:xfrm>
          <a:prstGeom prst="rect">
            <a:avLst/>
          </a:prstGeom>
        </p:spPr>
        <p:txBody>
          <a:bodyPr vert="horz" lIns="91440" tIns="45720" rIns="91440" bIns="45720" rtlCol="0" anchor="ctr"/>
          <a:lstStyle>
            <a:lvl1pPr algn="r">
              <a:defRPr sz="900" b="0" i="0">
                <a:solidFill>
                  <a:schemeClr val="bg1">
                    <a:lumMod val="50000"/>
                  </a:schemeClr>
                </a:solidFill>
                <a:latin typeface="+mn-lt"/>
                <a:ea typeface="Arial Unicode MS" panose="020B0604020202020204" pitchFamily="34" charset="-128"/>
                <a:cs typeface="Arial" panose="020B0604020202020204" pitchFamily="34" charset="0"/>
              </a:defRPr>
            </a:lvl1pPr>
          </a:lstStyle>
          <a:p>
            <a:fld id="{F551322C-20B2-48C3-B63D-68158FEBF630}" type="slidenum">
              <a:rPr lang="en-US" smtClean="0"/>
              <a:pPr/>
              <a:t>‹Nr.›</a:t>
            </a:fld>
            <a:endParaRPr lang="en-US" dirty="0"/>
          </a:p>
        </p:txBody>
      </p:sp>
      <p:sp>
        <p:nvSpPr>
          <p:cNvPr id="5" name="Title Placeholder 4"/>
          <p:cNvSpPr>
            <a:spLocks noGrp="1"/>
          </p:cNvSpPr>
          <p:nvPr>
            <p:ph type="title"/>
          </p:nvPr>
        </p:nvSpPr>
        <p:spPr>
          <a:xfrm>
            <a:off x="540000" y="108000"/>
            <a:ext cx="8543925" cy="336550"/>
          </a:xfrm>
          <a:prstGeom prst="rect">
            <a:avLst/>
          </a:prstGeom>
        </p:spPr>
        <p:txBody>
          <a:bodyPr vert="horz" lIns="72000" tIns="36000" rIns="72000" bIns="36000" rtlCol="0" anchor="t">
            <a:noAutofit/>
          </a:bodyPr>
          <a:lstStyle/>
          <a:p>
            <a:pPr lvl="0"/>
            <a:r>
              <a:rPr lang="en-US" dirty="0"/>
              <a:t>Click to edit Master title style</a:t>
            </a:r>
            <a:endParaRPr lang="nl-NL" dirty="0"/>
          </a:p>
        </p:txBody>
      </p:sp>
      <p:sp>
        <p:nvSpPr>
          <p:cNvPr id="3" name="Text Placeholder 2"/>
          <p:cNvSpPr>
            <a:spLocks noGrp="1"/>
          </p:cNvSpPr>
          <p:nvPr>
            <p:ph type="body" idx="1"/>
          </p:nvPr>
        </p:nvSpPr>
        <p:spPr>
          <a:xfrm>
            <a:off x="539999" y="1080000"/>
            <a:ext cx="9000000" cy="4351338"/>
          </a:xfrm>
          <a:prstGeom prst="rect">
            <a:avLst/>
          </a:prstGeom>
        </p:spPr>
        <p:txBody>
          <a:bodyPr vert="horz" lIns="91440" tIns="45720" rIns="91440" bIns="45720" rtlCol="0">
            <a:noAutofit/>
          </a:bodyPr>
          <a:lstStyle/>
          <a:p>
            <a:pPr lvl="0"/>
            <a:r>
              <a:rPr lang="en-US" dirty="0"/>
              <a:t>Edit Master text styles</a:t>
            </a:r>
          </a:p>
          <a:p>
            <a:pPr lvl="1"/>
            <a:r>
              <a:rPr lang="en-US" dirty="0"/>
              <a:t>[Add text]</a:t>
            </a:r>
          </a:p>
          <a:p>
            <a:pPr lvl="2"/>
            <a:r>
              <a:rPr lang="en-US" dirty="0"/>
              <a:t>[Add text]</a:t>
            </a:r>
          </a:p>
          <a:p>
            <a:pPr lvl="3"/>
            <a:r>
              <a:rPr lang="en-US" dirty="0"/>
              <a:t>[Add text]</a:t>
            </a:r>
          </a:p>
        </p:txBody>
      </p:sp>
      <p:grpSp>
        <p:nvGrpSpPr>
          <p:cNvPr id="45" name="Graphic 3">
            <a:extLst>
              <a:ext uri="{FF2B5EF4-FFF2-40B4-BE49-F238E27FC236}">
                <a16:creationId xmlns:a16="http://schemas.microsoft.com/office/drawing/2014/main" id="{56B033C0-3928-468B-8CF6-1496F52E0712}"/>
              </a:ext>
            </a:extLst>
          </p:cNvPr>
          <p:cNvGrpSpPr>
            <a:grpSpLocks noChangeAspect="1"/>
          </p:cNvGrpSpPr>
          <p:nvPr userDrawn="1"/>
        </p:nvGrpSpPr>
        <p:grpSpPr>
          <a:xfrm>
            <a:off x="8928000" y="20857"/>
            <a:ext cx="857650" cy="792366"/>
            <a:chOff x="66025" y="-34306"/>
            <a:chExt cx="6381750" cy="5895975"/>
          </a:xfrm>
        </p:grpSpPr>
        <p:sp>
          <p:nvSpPr>
            <p:cNvPr id="47" name="Freeform: Shape 46">
              <a:extLst>
                <a:ext uri="{FF2B5EF4-FFF2-40B4-BE49-F238E27FC236}">
                  <a16:creationId xmlns:a16="http://schemas.microsoft.com/office/drawing/2014/main" id="{8FFBD3D4-4671-45AB-B604-0CEAAC63B7C9}"/>
                </a:ext>
              </a:extLst>
            </p:cNvPr>
            <p:cNvSpPr/>
            <p:nvPr/>
          </p:nvSpPr>
          <p:spPr>
            <a:xfrm>
              <a:off x="5751687" y="4420250"/>
              <a:ext cx="484155" cy="202882"/>
            </a:xfrm>
            <a:custGeom>
              <a:avLst/>
              <a:gdLst>
                <a:gd name="connsiteX0" fmla="*/ 426530 w 484155"/>
                <a:gd name="connsiteY0" fmla="*/ 0 h 202882"/>
                <a:gd name="connsiteX1" fmla="*/ 396050 w 484155"/>
                <a:gd name="connsiteY1" fmla="*/ 0 h 202882"/>
                <a:gd name="connsiteX2" fmla="*/ 0 w 484155"/>
                <a:gd name="connsiteY2" fmla="*/ 95 h 202882"/>
                <a:gd name="connsiteX3" fmla="*/ 0 w 484155"/>
                <a:gd name="connsiteY3" fmla="*/ 196596 h 202882"/>
                <a:gd name="connsiteX4" fmla="*/ 476 w 484155"/>
                <a:gd name="connsiteY4" fmla="*/ 202882 h 202882"/>
                <a:gd name="connsiteX5" fmla="*/ 69152 w 484155"/>
                <a:gd name="connsiteY5" fmla="*/ 135255 h 202882"/>
                <a:gd name="connsiteX6" fmla="*/ 426530 w 484155"/>
                <a:gd name="connsiteY6" fmla="*/ 135350 h 202882"/>
                <a:gd name="connsiteX7" fmla="*/ 484156 w 484155"/>
                <a:gd name="connsiteY7" fmla="*/ 77724 h 202882"/>
                <a:gd name="connsiteX8" fmla="*/ 484156 w 484155"/>
                <a:gd name="connsiteY8" fmla="*/ 57721 h 202882"/>
                <a:gd name="connsiteX9" fmla="*/ 426530 w 484155"/>
                <a:gd name="connsiteY9" fmla="*/ 0 h 20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4155" h="202882">
                  <a:moveTo>
                    <a:pt x="426530" y="0"/>
                  </a:moveTo>
                  <a:lnTo>
                    <a:pt x="396050" y="0"/>
                  </a:lnTo>
                  <a:cubicBezTo>
                    <a:pt x="63913" y="0"/>
                    <a:pt x="40767" y="0"/>
                    <a:pt x="0" y="95"/>
                  </a:cubicBezTo>
                  <a:lnTo>
                    <a:pt x="0" y="196596"/>
                  </a:lnTo>
                  <a:cubicBezTo>
                    <a:pt x="571" y="196977"/>
                    <a:pt x="476" y="199930"/>
                    <a:pt x="476" y="202882"/>
                  </a:cubicBezTo>
                  <a:cubicBezTo>
                    <a:pt x="476" y="170497"/>
                    <a:pt x="7334" y="135255"/>
                    <a:pt x="69152" y="135255"/>
                  </a:cubicBezTo>
                  <a:lnTo>
                    <a:pt x="426530" y="135350"/>
                  </a:lnTo>
                  <a:cubicBezTo>
                    <a:pt x="458248" y="135350"/>
                    <a:pt x="484156" y="109442"/>
                    <a:pt x="484156" y="77724"/>
                  </a:cubicBezTo>
                  <a:lnTo>
                    <a:pt x="484156" y="57721"/>
                  </a:lnTo>
                  <a:cubicBezTo>
                    <a:pt x="484156" y="25908"/>
                    <a:pt x="458153" y="0"/>
                    <a:pt x="426530" y="0"/>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48" name="Freeform: Shape 47">
              <a:extLst>
                <a:ext uri="{FF2B5EF4-FFF2-40B4-BE49-F238E27FC236}">
                  <a16:creationId xmlns:a16="http://schemas.microsoft.com/office/drawing/2014/main" id="{70E968C3-6094-4563-9C29-65EB27A50039}"/>
                </a:ext>
              </a:extLst>
            </p:cNvPr>
            <p:cNvSpPr/>
            <p:nvPr/>
          </p:nvSpPr>
          <p:spPr>
            <a:xfrm>
              <a:off x="4971686" y="522730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49" name="Freeform: Shape 48">
              <a:extLst>
                <a:ext uri="{FF2B5EF4-FFF2-40B4-BE49-F238E27FC236}">
                  <a16:creationId xmlns:a16="http://schemas.microsoft.com/office/drawing/2014/main" id="{55A31E9F-A94F-45F8-BF93-D84A8C6DA807}"/>
                </a:ext>
              </a:extLst>
            </p:cNvPr>
            <p:cNvSpPr/>
            <p:nvPr/>
          </p:nvSpPr>
          <p:spPr>
            <a:xfrm>
              <a:off x="4507341" y="4487116"/>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0" name="Freeform: Shape 49">
              <a:extLst>
                <a:ext uri="{FF2B5EF4-FFF2-40B4-BE49-F238E27FC236}">
                  <a16:creationId xmlns:a16="http://schemas.microsoft.com/office/drawing/2014/main" id="{C2DB8481-8B23-479A-9514-240E6508D49C}"/>
                </a:ext>
              </a:extLst>
            </p:cNvPr>
            <p:cNvSpPr/>
            <p:nvPr/>
          </p:nvSpPr>
          <p:spPr>
            <a:xfrm>
              <a:off x="4659360" y="4799536"/>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1" name="Freeform: Shape 50">
              <a:extLst>
                <a:ext uri="{FF2B5EF4-FFF2-40B4-BE49-F238E27FC236}">
                  <a16:creationId xmlns:a16="http://schemas.microsoft.com/office/drawing/2014/main" id="{20BC56EA-7519-4612-A39E-81EBB7DD740C}"/>
                </a:ext>
              </a:extLst>
            </p:cNvPr>
            <p:cNvSpPr/>
            <p:nvPr/>
          </p:nvSpPr>
          <p:spPr>
            <a:xfrm>
              <a:off x="4806046" y="507890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2" name="Freeform: Shape 51">
              <a:extLst>
                <a:ext uri="{FF2B5EF4-FFF2-40B4-BE49-F238E27FC236}">
                  <a16:creationId xmlns:a16="http://schemas.microsoft.com/office/drawing/2014/main" id="{63C56C61-7E4E-4C7A-8C28-8EC4584AD35D}"/>
                </a:ext>
              </a:extLst>
            </p:cNvPr>
            <p:cNvSpPr/>
            <p:nvPr/>
          </p:nvSpPr>
          <p:spPr>
            <a:xfrm>
              <a:off x="539988" y="2223595"/>
              <a:ext cx="151257" cy="159829"/>
            </a:xfrm>
            <a:custGeom>
              <a:avLst/>
              <a:gdLst>
                <a:gd name="connsiteX0" fmla="*/ 151257 w 151257"/>
                <a:gd name="connsiteY0" fmla="*/ 159829 h 159829"/>
                <a:gd name="connsiteX1" fmla="*/ 151257 w 151257"/>
                <a:gd name="connsiteY1" fmla="*/ 83439 h 159829"/>
                <a:gd name="connsiteX2" fmla="*/ 67818 w 151257"/>
                <a:gd name="connsiteY2" fmla="*/ 0 h 159829"/>
                <a:gd name="connsiteX3" fmla="*/ 0 w 151257"/>
                <a:gd name="connsiteY3" fmla="*/ 0 h 159829"/>
                <a:gd name="connsiteX4" fmla="*/ 0 w 151257"/>
                <a:gd name="connsiteY4" fmla="*/ 76391 h 159829"/>
                <a:gd name="connsiteX5" fmla="*/ 83439 w 151257"/>
                <a:gd name="connsiteY5" fmla="*/ 159829 h 159829"/>
                <a:gd name="connsiteX6" fmla="*/ 151257 w 151257"/>
                <a:gd name="connsiteY6" fmla="*/ 159829 h 159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257" h="159829">
                  <a:moveTo>
                    <a:pt x="151257" y="159829"/>
                  </a:moveTo>
                  <a:lnTo>
                    <a:pt x="151257" y="83439"/>
                  </a:lnTo>
                  <a:cubicBezTo>
                    <a:pt x="151257" y="37529"/>
                    <a:pt x="113729" y="0"/>
                    <a:pt x="67818" y="0"/>
                  </a:cubicBezTo>
                  <a:lnTo>
                    <a:pt x="0" y="0"/>
                  </a:lnTo>
                  <a:lnTo>
                    <a:pt x="0" y="76391"/>
                  </a:lnTo>
                  <a:cubicBezTo>
                    <a:pt x="0" y="122301"/>
                    <a:pt x="37529" y="159829"/>
                    <a:pt x="83439" y="159829"/>
                  </a:cubicBezTo>
                  <a:lnTo>
                    <a:pt x="151257" y="159829"/>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3" name="Freeform: Shape 52">
              <a:extLst>
                <a:ext uri="{FF2B5EF4-FFF2-40B4-BE49-F238E27FC236}">
                  <a16:creationId xmlns:a16="http://schemas.microsoft.com/office/drawing/2014/main" id="{4805347C-EEE8-4911-8713-96A3756D3ABD}"/>
                </a:ext>
              </a:extLst>
            </p:cNvPr>
            <p:cNvSpPr/>
            <p:nvPr/>
          </p:nvSpPr>
          <p:spPr>
            <a:xfrm>
              <a:off x="243761" y="2223595"/>
              <a:ext cx="447484" cy="566261"/>
            </a:xfrm>
            <a:custGeom>
              <a:avLst/>
              <a:gdLst>
                <a:gd name="connsiteX0" fmla="*/ 83344 w 447484"/>
                <a:gd name="connsiteY0" fmla="*/ 566261 h 566261"/>
                <a:gd name="connsiteX1" fmla="*/ 364046 w 447484"/>
                <a:gd name="connsiteY1" fmla="*/ 566261 h 566261"/>
                <a:gd name="connsiteX2" fmla="*/ 447485 w 447484"/>
                <a:gd name="connsiteY2" fmla="*/ 482822 h 566261"/>
                <a:gd name="connsiteX3" fmla="*/ 447485 w 447484"/>
                <a:gd name="connsiteY3" fmla="*/ 240316 h 566261"/>
                <a:gd name="connsiteX4" fmla="*/ 447485 w 447484"/>
                <a:gd name="connsiteY4" fmla="*/ 159829 h 566261"/>
                <a:gd name="connsiteX5" fmla="*/ 379667 w 447484"/>
                <a:gd name="connsiteY5" fmla="*/ 159829 h 566261"/>
                <a:gd name="connsiteX6" fmla="*/ 375952 w 447484"/>
                <a:gd name="connsiteY6" fmla="*/ 159829 h 566261"/>
                <a:gd name="connsiteX7" fmla="*/ 372999 w 447484"/>
                <a:gd name="connsiteY7" fmla="*/ 159544 h 566261"/>
                <a:gd name="connsiteX8" fmla="*/ 296228 w 447484"/>
                <a:gd name="connsiteY8" fmla="*/ 76391 h 566261"/>
                <a:gd name="connsiteX9" fmla="*/ 296228 w 447484"/>
                <a:gd name="connsiteY9" fmla="*/ 0 h 566261"/>
                <a:gd name="connsiteX10" fmla="*/ 237458 w 447484"/>
                <a:gd name="connsiteY10" fmla="*/ 0 h 566261"/>
                <a:gd name="connsiteX11" fmla="*/ 156496 w 447484"/>
                <a:gd name="connsiteY11" fmla="*/ 78676 h 566261"/>
                <a:gd name="connsiteX12" fmla="*/ 77153 w 447484"/>
                <a:gd name="connsiteY12" fmla="*/ 159639 h 566261"/>
                <a:gd name="connsiteX13" fmla="*/ 0 w 447484"/>
                <a:gd name="connsiteY13" fmla="*/ 240506 h 566261"/>
                <a:gd name="connsiteX14" fmla="*/ 0 w 447484"/>
                <a:gd name="connsiteY14" fmla="*/ 482632 h 566261"/>
                <a:gd name="connsiteX15" fmla="*/ 83344 w 447484"/>
                <a:gd name="connsiteY15" fmla="*/ 566261 h 56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7484" h="566261">
                  <a:moveTo>
                    <a:pt x="83344" y="566261"/>
                  </a:moveTo>
                  <a:lnTo>
                    <a:pt x="364046" y="566261"/>
                  </a:lnTo>
                  <a:cubicBezTo>
                    <a:pt x="409956" y="566261"/>
                    <a:pt x="447485" y="528733"/>
                    <a:pt x="447485" y="482822"/>
                  </a:cubicBezTo>
                  <a:lnTo>
                    <a:pt x="447485" y="240316"/>
                  </a:lnTo>
                  <a:lnTo>
                    <a:pt x="447485" y="159829"/>
                  </a:lnTo>
                  <a:lnTo>
                    <a:pt x="379667" y="159829"/>
                  </a:lnTo>
                  <a:cubicBezTo>
                    <a:pt x="378428" y="159829"/>
                    <a:pt x="377190" y="159829"/>
                    <a:pt x="375952" y="159829"/>
                  </a:cubicBezTo>
                  <a:cubicBezTo>
                    <a:pt x="374999" y="159734"/>
                    <a:pt x="373951" y="159639"/>
                    <a:pt x="372999" y="159544"/>
                  </a:cubicBezTo>
                  <a:cubicBezTo>
                    <a:pt x="330232" y="156115"/>
                    <a:pt x="296228" y="120015"/>
                    <a:pt x="296228" y="76391"/>
                  </a:cubicBezTo>
                  <a:lnTo>
                    <a:pt x="296228" y="0"/>
                  </a:lnTo>
                  <a:lnTo>
                    <a:pt x="237458" y="0"/>
                  </a:lnTo>
                  <a:cubicBezTo>
                    <a:pt x="193643" y="0"/>
                    <a:pt x="157734" y="34957"/>
                    <a:pt x="156496" y="78676"/>
                  </a:cubicBezTo>
                  <a:cubicBezTo>
                    <a:pt x="155258" y="122110"/>
                    <a:pt x="120396" y="157543"/>
                    <a:pt x="77153" y="159639"/>
                  </a:cubicBezTo>
                  <a:cubicBezTo>
                    <a:pt x="33909" y="161734"/>
                    <a:pt x="0" y="197263"/>
                    <a:pt x="0" y="240506"/>
                  </a:cubicBezTo>
                  <a:lnTo>
                    <a:pt x="0" y="482632"/>
                  </a:lnTo>
                  <a:cubicBezTo>
                    <a:pt x="0" y="528733"/>
                    <a:pt x="37529" y="566261"/>
                    <a:pt x="83344" y="566261"/>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4" name="Freeform: Shape 53">
              <a:extLst>
                <a:ext uri="{FF2B5EF4-FFF2-40B4-BE49-F238E27FC236}">
                  <a16:creationId xmlns:a16="http://schemas.microsoft.com/office/drawing/2014/main" id="{FB9ADC9D-67CE-485B-9843-09372F3614C1}"/>
                </a:ext>
              </a:extLst>
            </p:cNvPr>
            <p:cNvSpPr/>
            <p:nvPr/>
          </p:nvSpPr>
          <p:spPr>
            <a:xfrm>
              <a:off x="718392" y="1652285"/>
              <a:ext cx="1079087" cy="1436369"/>
            </a:xfrm>
            <a:custGeom>
              <a:avLst/>
              <a:gdLst>
                <a:gd name="connsiteX0" fmla="*/ 235363 w 1079087"/>
                <a:gd name="connsiteY0" fmla="*/ 707612 h 1436369"/>
                <a:gd name="connsiteX1" fmla="*/ 366617 w 1079087"/>
                <a:gd name="connsiteY1" fmla="*/ 707612 h 1436369"/>
                <a:gd name="connsiteX2" fmla="*/ 373856 w 1079087"/>
                <a:gd name="connsiteY2" fmla="*/ 707326 h 1436369"/>
                <a:gd name="connsiteX3" fmla="*/ 387953 w 1079087"/>
                <a:gd name="connsiteY3" fmla="*/ 707326 h 1436369"/>
                <a:gd name="connsiteX4" fmla="*/ 388906 w 1079087"/>
                <a:gd name="connsiteY4" fmla="*/ 707422 h 1436369"/>
                <a:gd name="connsiteX5" fmla="*/ 463772 w 1079087"/>
                <a:gd name="connsiteY5" fmla="*/ 788194 h 1436369"/>
                <a:gd name="connsiteX6" fmla="*/ 463772 w 1079087"/>
                <a:gd name="connsiteY6" fmla="*/ 789527 h 1436369"/>
                <a:gd name="connsiteX7" fmla="*/ 386239 w 1079087"/>
                <a:gd name="connsiteY7" fmla="*/ 870490 h 1436369"/>
                <a:gd name="connsiteX8" fmla="*/ 306896 w 1079087"/>
                <a:gd name="connsiteY8" fmla="*/ 945166 h 1436369"/>
                <a:gd name="connsiteX9" fmla="*/ 226314 w 1079087"/>
                <a:gd name="connsiteY9" fmla="*/ 1017746 h 1436369"/>
                <a:gd name="connsiteX10" fmla="*/ 206407 w 1079087"/>
                <a:gd name="connsiteY10" fmla="*/ 1017746 h 1436369"/>
                <a:gd name="connsiteX11" fmla="*/ 146495 w 1079087"/>
                <a:gd name="connsiteY11" fmla="*/ 1077658 h 1436369"/>
                <a:gd name="connsiteX12" fmla="*/ 146495 w 1079087"/>
                <a:gd name="connsiteY12" fmla="*/ 1083850 h 1436369"/>
                <a:gd name="connsiteX13" fmla="*/ 206407 w 1079087"/>
                <a:gd name="connsiteY13" fmla="*/ 1143762 h 1436369"/>
                <a:gd name="connsiteX14" fmla="*/ 225362 w 1079087"/>
                <a:gd name="connsiteY14" fmla="*/ 1143762 h 1436369"/>
                <a:gd name="connsiteX15" fmla="*/ 306324 w 1079087"/>
                <a:gd name="connsiteY15" fmla="*/ 1224724 h 1436369"/>
                <a:gd name="connsiteX16" fmla="*/ 306324 w 1079087"/>
                <a:gd name="connsiteY16" fmla="*/ 1229392 h 1436369"/>
                <a:gd name="connsiteX17" fmla="*/ 225362 w 1079087"/>
                <a:gd name="connsiteY17" fmla="*/ 1310354 h 1436369"/>
                <a:gd name="connsiteX18" fmla="*/ 59912 w 1079087"/>
                <a:gd name="connsiteY18" fmla="*/ 1310354 h 1436369"/>
                <a:gd name="connsiteX19" fmla="*/ 0 w 1079087"/>
                <a:gd name="connsiteY19" fmla="*/ 1370266 h 1436369"/>
                <a:gd name="connsiteX20" fmla="*/ 0 w 1079087"/>
                <a:gd name="connsiteY20" fmla="*/ 1376458 h 1436369"/>
                <a:gd name="connsiteX21" fmla="*/ 59912 w 1079087"/>
                <a:gd name="connsiteY21" fmla="*/ 1436370 h 1436369"/>
                <a:gd name="connsiteX22" fmla="*/ 389954 w 1079087"/>
                <a:gd name="connsiteY22" fmla="*/ 1436370 h 1436369"/>
                <a:gd name="connsiteX23" fmla="*/ 397764 w 1079087"/>
                <a:gd name="connsiteY23" fmla="*/ 1436370 h 1436369"/>
                <a:gd name="connsiteX24" fmla="*/ 521208 w 1079087"/>
                <a:gd name="connsiteY24" fmla="*/ 1436370 h 1436369"/>
                <a:gd name="connsiteX25" fmla="*/ 603980 w 1079087"/>
                <a:gd name="connsiteY25" fmla="*/ 1363218 h 1436369"/>
                <a:gd name="connsiteX26" fmla="*/ 684371 w 1079087"/>
                <a:gd name="connsiteY26" fmla="*/ 1292162 h 1436369"/>
                <a:gd name="connsiteX27" fmla="*/ 838390 w 1079087"/>
                <a:gd name="connsiteY27" fmla="*/ 1292162 h 1436369"/>
                <a:gd name="connsiteX28" fmla="*/ 920782 w 1079087"/>
                <a:gd name="connsiteY28" fmla="*/ 1221581 h 1436369"/>
                <a:gd name="connsiteX29" fmla="*/ 998315 w 1079087"/>
                <a:gd name="connsiteY29" fmla="*/ 1153192 h 1436369"/>
                <a:gd name="connsiteX30" fmla="*/ 1079087 w 1079087"/>
                <a:gd name="connsiteY30" fmla="*/ 1069848 h 1436369"/>
                <a:gd name="connsiteX31" fmla="*/ 1079087 w 1079087"/>
                <a:gd name="connsiteY31" fmla="*/ 956310 h 1436369"/>
                <a:gd name="connsiteX32" fmla="*/ 998792 w 1079087"/>
                <a:gd name="connsiteY32" fmla="*/ 872966 h 1436369"/>
                <a:gd name="connsiteX33" fmla="*/ 921258 w 1079087"/>
                <a:gd name="connsiteY33" fmla="*/ 800672 h 1436369"/>
                <a:gd name="connsiteX34" fmla="*/ 840581 w 1079087"/>
                <a:gd name="connsiteY34" fmla="*/ 726186 h 1436369"/>
                <a:gd name="connsiteX35" fmla="*/ 761810 w 1079087"/>
                <a:gd name="connsiteY35" fmla="*/ 645223 h 1436369"/>
                <a:gd name="connsiteX36" fmla="*/ 761810 w 1079087"/>
                <a:gd name="connsiteY36" fmla="*/ 515969 h 1436369"/>
                <a:gd name="connsiteX37" fmla="*/ 684657 w 1079087"/>
                <a:gd name="connsiteY37" fmla="*/ 432816 h 1436369"/>
                <a:gd name="connsiteX38" fmla="*/ 609695 w 1079087"/>
                <a:gd name="connsiteY38" fmla="*/ 352044 h 1436369"/>
                <a:gd name="connsiteX39" fmla="*/ 609695 w 1079087"/>
                <a:gd name="connsiteY39" fmla="*/ 224980 h 1436369"/>
                <a:gd name="connsiteX40" fmla="*/ 527780 w 1079087"/>
                <a:gd name="connsiteY40" fmla="*/ 141541 h 1436369"/>
                <a:gd name="connsiteX41" fmla="*/ 449009 w 1079087"/>
                <a:gd name="connsiteY41" fmla="*/ 71818 h 1436369"/>
                <a:gd name="connsiteX42" fmla="*/ 366427 w 1079087"/>
                <a:gd name="connsiteY42" fmla="*/ 0 h 1436369"/>
                <a:gd name="connsiteX43" fmla="*/ 235363 w 1079087"/>
                <a:gd name="connsiteY43" fmla="*/ 0 h 1436369"/>
                <a:gd name="connsiteX44" fmla="*/ 151924 w 1079087"/>
                <a:gd name="connsiteY44" fmla="*/ 83439 h 1436369"/>
                <a:gd name="connsiteX45" fmla="*/ 151924 w 1079087"/>
                <a:gd name="connsiteY45" fmla="*/ 624268 h 1436369"/>
                <a:gd name="connsiteX46" fmla="*/ 235363 w 1079087"/>
                <a:gd name="connsiteY46" fmla="*/ 707612 h 143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79087" h="1436369">
                  <a:moveTo>
                    <a:pt x="235363" y="707612"/>
                  </a:moveTo>
                  <a:lnTo>
                    <a:pt x="366617" y="707612"/>
                  </a:lnTo>
                  <a:cubicBezTo>
                    <a:pt x="369094" y="707612"/>
                    <a:pt x="371475" y="707517"/>
                    <a:pt x="373856" y="707326"/>
                  </a:cubicBezTo>
                  <a:cubicBezTo>
                    <a:pt x="378809" y="706850"/>
                    <a:pt x="383000" y="706850"/>
                    <a:pt x="387953" y="707326"/>
                  </a:cubicBezTo>
                  <a:cubicBezTo>
                    <a:pt x="388239" y="707326"/>
                    <a:pt x="388620" y="707422"/>
                    <a:pt x="388906" y="707422"/>
                  </a:cubicBezTo>
                  <a:cubicBezTo>
                    <a:pt x="431292" y="710660"/>
                    <a:pt x="463772" y="745712"/>
                    <a:pt x="463772" y="788194"/>
                  </a:cubicBezTo>
                  <a:lnTo>
                    <a:pt x="463772" y="789527"/>
                  </a:lnTo>
                  <a:cubicBezTo>
                    <a:pt x="463772" y="832866"/>
                    <a:pt x="429578" y="868585"/>
                    <a:pt x="386239" y="870490"/>
                  </a:cubicBezTo>
                  <a:cubicBezTo>
                    <a:pt x="344900" y="872299"/>
                    <a:pt x="311182" y="904494"/>
                    <a:pt x="306896" y="945166"/>
                  </a:cubicBezTo>
                  <a:cubicBezTo>
                    <a:pt x="302514" y="986599"/>
                    <a:pt x="267938" y="1017746"/>
                    <a:pt x="226314" y="1017746"/>
                  </a:cubicBezTo>
                  <a:lnTo>
                    <a:pt x="206407" y="1017746"/>
                  </a:lnTo>
                  <a:cubicBezTo>
                    <a:pt x="173450" y="1017746"/>
                    <a:pt x="146495" y="1044702"/>
                    <a:pt x="146495" y="1077658"/>
                  </a:cubicBezTo>
                  <a:lnTo>
                    <a:pt x="146495" y="1083850"/>
                  </a:lnTo>
                  <a:cubicBezTo>
                    <a:pt x="146495" y="1116806"/>
                    <a:pt x="173450" y="1143762"/>
                    <a:pt x="206407" y="1143762"/>
                  </a:cubicBezTo>
                  <a:lnTo>
                    <a:pt x="225362" y="1143762"/>
                  </a:lnTo>
                  <a:cubicBezTo>
                    <a:pt x="269939" y="1143762"/>
                    <a:pt x="306324" y="1180148"/>
                    <a:pt x="306324" y="1224724"/>
                  </a:cubicBezTo>
                  <a:lnTo>
                    <a:pt x="306324" y="1229392"/>
                  </a:lnTo>
                  <a:cubicBezTo>
                    <a:pt x="306324" y="1273969"/>
                    <a:pt x="269939" y="1310354"/>
                    <a:pt x="225362" y="1310354"/>
                  </a:cubicBezTo>
                  <a:lnTo>
                    <a:pt x="59912" y="1310354"/>
                  </a:lnTo>
                  <a:cubicBezTo>
                    <a:pt x="26956" y="1310354"/>
                    <a:pt x="0" y="1337310"/>
                    <a:pt x="0" y="1370266"/>
                  </a:cubicBezTo>
                  <a:lnTo>
                    <a:pt x="0" y="1376458"/>
                  </a:lnTo>
                  <a:cubicBezTo>
                    <a:pt x="0" y="1409414"/>
                    <a:pt x="26956" y="1436370"/>
                    <a:pt x="59912" y="1436370"/>
                  </a:cubicBezTo>
                  <a:lnTo>
                    <a:pt x="389954" y="1436370"/>
                  </a:lnTo>
                  <a:lnTo>
                    <a:pt x="397764" y="1436370"/>
                  </a:lnTo>
                  <a:lnTo>
                    <a:pt x="521208" y="1436370"/>
                  </a:lnTo>
                  <a:cubicBezTo>
                    <a:pt x="563594" y="1436370"/>
                    <a:pt x="598932" y="1404271"/>
                    <a:pt x="603980" y="1363218"/>
                  </a:cubicBezTo>
                  <a:cubicBezTo>
                    <a:pt x="609028" y="1322451"/>
                    <a:pt x="643223" y="1292162"/>
                    <a:pt x="684371" y="1292162"/>
                  </a:cubicBezTo>
                  <a:lnTo>
                    <a:pt x="838390" y="1292162"/>
                  </a:lnTo>
                  <a:cubicBezTo>
                    <a:pt x="879920" y="1292162"/>
                    <a:pt x="914590" y="1261396"/>
                    <a:pt x="920782" y="1221581"/>
                  </a:cubicBezTo>
                  <a:cubicBezTo>
                    <a:pt x="926878" y="1182719"/>
                    <a:pt x="958977" y="1154335"/>
                    <a:pt x="998315" y="1153192"/>
                  </a:cubicBezTo>
                  <a:cubicBezTo>
                    <a:pt x="1042988" y="1151763"/>
                    <a:pt x="1079087" y="1114806"/>
                    <a:pt x="1079087" y="1069848"/>
                  </a:cubicBezTo>
                  <a:lnTo>
                    <a:pt x="1079087" y="956310"/>
                  </a:lnTo>
                  <a:cubicBezTo>
                    <a:pt x="1079087" y="911447"/>
                    <a:pt x="1043273" y="874586"/>
                    <a:pt x="998792" y="872966"/>
                  </a:cubicBezTo>
                  <a:cubicBezTo>
                    <a:pt x="958310" y="871442"/>
                    <a:pt x="925640" y="840962"/>
                    <a:pt x="921258" y="800672"/>
                  </a:cubicBezTo>
                  <a:cubicBezTo>
                    <a:pt x="916877" y="759619"/>
                    <a:pt x="882396" y="727329"/>
                    <a:pt x="840581" y="726186"/>
                  </a:cubicBezTo>
                  <a:cubicBezTo>
                    <a:pt x="796766" y="724948"/>
                    <a:pt x="761810" y="689038"/>
                    <a:pt x="761810" y="645223"/>
                  </a:cubicBezTo>
                  <a:lnTo>
                    <a:pt x="761810" y="515969"/>
                  </a:lnTo>
                  <a:cubicBezTo>
                    <a:pt x="761810" y="472154"/>
                    <a:pt x="727615" y="436055"/>
                    <a:pt x="684657" y="432816"/>
                  </a:cubicBezTo>
                  <a:cubicBezTo>
                    <a:pt x="642271" y="429577"/>
                    <a:pt x="609695" y="394525"/>
                    <a:pt x="609695" y="352044"/>
                  </a:cubicBezTo>
                  <a:lnTo>
                    <a:pt x="609695" y="224980"/>
                  </a:lnTo>
                  <a:cubicBezTo>
                    <a:pt x="609695" y="179641"/>
                    <a:pt x="572929" y="142399"/>
                    <a:pt x="527780" y="141541"/>
                  </a:cubicBezTo>
                  <a:cubicBezTo>
                    <a:pt x="487680" y="140875"/>
                    <a:pt x="454533" y="111538"/>
                    <a:pt x="449009" y="71818"/>
                  </a:cubicBezTo>
                  <a:cubicBezTo>
                    <a:pt x="443294" y="31337"/>
                    <a:pt x="408337" y="0"/>
                    <a:pt x="366427" y="0"/>
                  </a:cubicBezTo>
                  <a:lnTo>
                    <a:pt x="235363" y="0"/>
                  </a:lnTo>
                  <a:cubicBezTo>
                    <a:pt x="189452" y="0"/>
                    <a:pt x="151924" y="37528"/>
                    <a:pt x="151924" y="83439"/>
                  </a:cubicBezTo>
                  <a:lnTo>
                    <a:pt x="151924" y="624268"/>
                  </a:lnTo>
                  <a:cubicBezTo>
                    <a:pt x="151924" y="670084"/>
                    <a:pt x="189452" y="707612"/>
                    <a:pt x="235363" y="707612"/>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5" name="Freeform: Shape 54">
              <a:extLst>
                <a:ext uri="{FF2B5EF4-FFF2-40B4-BE49-F238E27FC236}">
                  <a16:creationId xmlns:a16="http://schemas.microsoft.com/office/drawing/2014/main" id="{47B7A1B4-FD2D-44A8-A32B-03E30BD09CF7}"/>
                </a:ext>
              </a:extLst>
            </p:cNvPr>
            <p:cNvSpPr/>
            <p:nvPr/>
          </p:nvSpPr>
          <p:spPr>
            <a:xfrm>
              <a:off x="4979019" y="1499219"/>
              <a:ext cx="450437" cy="290036"/>
            </a:xfrm>
            <a:custGeom>
              <a:avLst/>
              <a:gdLst>
                <a:gd name="connsiteX0" fmla="*/ 450438 w 450437"/>
                <a:gd name="connsiteY0" fmla="*/ 0 h 290036"/>
                <a:gd name="connsiteX1" fmla="*/ 70009 w 450437"/>
                <a:gd name="connsiteY1" fmla="*/ 0 h 290036"/>
                <a:gd name="connsiteX2" fmla="*/ 0 w 450437"/>
                <a:gd name="connsiteY2" fmla="*/ 70009 h 290036"/>
                <a:gd name="connsiteX3" fmla="*/ 0 w 450437"/>
                <a:gd name="connsiteY3" fmla="*/ 220028 h 290036"/>
                <a:gd name="connsiteX4" fmla="*/ 70009 w 450437"/>
                <a:gd name="connsiteY4" fmla="*/ 290036 h 290036"/>
                <a:gd name="connsiteX5" fmla="*/ 450438 w 450437"/>
                <a:gd name="connsiteY5" fmla="*/ 290036 h 290036"/>
                <a:gd name="connsiteX6" fmla="*/ 450438 w 450437"/>
                <a:gd name="connsiteY6" fmla="*/ 0 h 2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437" h="290036">
                  <a:moveTo>
                    <a:pt x="450438" y="0"/>
                  </a:moveTo>
                  <a:lnTo>
                    <a:pt x="70009" y="0"/>
                  </a:lnTo>
                  <a:cubicBezTo>
                    <a:pt x="31528" y="0"/>
                    <a:pt x="0" y="31528"/>
                    <a:pt x="0" y="70009"/>
                  </a:cubicBezTo>
                  <a:lnTo>
                    <a:pt x="0" y="220028"/>
                  </a:lnTo>
                  <a:cubicBezTo>
                    <a:pt x="0" y="258509"/>
                    <a:pt x="31528" y="290036"/>
                    <a:pt x="70009" y="290036"/>
                  </a:cubicBezTo>
                  <a:lnTo>
                    <a:pt x="450438" y="290036"/>
                  </a:lnTo>
                  <a:lnTo>
                    <a:pt x="450438"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6" name="Freeform: Shape 55">
              <a:extLst>
                <a:ext uri="{FF2B5EF4-FFF2-40B4-BE49-F238E27FC236}">
                  <a16:creationId xmlns:a16="http://schemas.microsoft.com/office/drawing/2014/main" id="{577E858F-FC3D-459D-84E3-39455C9A7343}"/>
                </a:ext>
              </a:extLst>
            </p:cNvPr>
            <p:cNvSpPr/>
            <p:nvPr/>
          </p:nvSpPr>
          <p:spPr>
            <a:xfrm>
              <a:off x="4666981" y="1789445"/>
              <a:ext cx="762571" cy="290036"/>
            </a:xfrm>
            <a:custGeom>
              <a:avLst/>
              <a:gdLst>
                <a:gd name="connsiteX0" fmla="*/ 762476 w 762571"/>
                <a:gd name="connsiteY0" fmla="*/ 290036 h 290036"/>
                <a:gd name="connsiteX1" fmla="*/ 70009 w 762571"/>
                <a:gd name="connsiteY1" fmla="*/ 290036 h 290036"/>
                <a:gd name="connsiteX2" fmla="*/ 0 w 762571"/>
                <a:gd name="connsiteY2" fmla="*/ 220028 h 290036"/>
                <a:gd name="connsiteX3" fmla="*/ 0 w 762571"/>
                <a:gd name="connsiteY3" fmla="*/ 70009 h 290036"/>
                <a:gd name="connsiteX4" fmla="*/ 70009 w 762571"/>
                <a:gd name="connsiteY4" fmla="*/ 0 h 290036"/>
                <a:gd name="connsiteX5" fmla="*/ 208216 w 762571"/>
                <a:gd name="connsiteY5" fmla="*/ 0 h 290036"/>
                <a:gd name="connsiteX6" fmla="*/ 299847 w 762571"/>
                <a:gd name="connsiteY6" fmla="*/ 61531 h 290036"/>
                <a:gd name="connsiteX7" fmla="*/ 299847 w 762571"/>
                <a:gd name="connsiteY7" fmla="*/ 77629 h 290036"/>
                <a:gd name="connsiteX8" fmla="*/ 368046 w 762571"/>
                <a:gd name="connsiteY8" fmla="*/ 145828 h 290036"/>
                <a:gd name="connsiteX9" fmla="*/ 391763 w 762571"/>
                <a:gd name="connsiteY9" fmla="*/ 145828 h 290036"/>
                <a:gd name="connsiteX10" fmla="*/ 459962 w 762571"/>
                <a:gd name="connsiteY10" fmla="*/ 77629 h 290036"/>
                <a:gd name="connsiteX11" fmla="*/ 459962 w 762571"/>
                <a:gd name="connsiteY11" fmla="*/ 61531 h 290036"/>
                <a:gd name="connsiteX12" fmla="*/ 421005 w 762571"/>
                <a:gd name="connsiteY12" fmla="*/ 0 h 290036"/>
                <a:gd name="connsiteX13" fmla="*/ 762571 w 762571"/>
                <a:gd name="connsiteY13" fmla="*/ 0 h 290036"/>
                <a:gd name="connsiteX14" fmla="*/ 762571 w 762571"/>
                <a:gd name="connsiteY14" fmla="*/ 290036 h 2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2571" h="290036">
                  <a:moveTo>
                    <a:pt x="762476" y="290036"/>
                  </a:moveTo>
                  <a:lnTo>
                    <a:pt x="70009" y="290036"/>
                  </a:lnTo>
                  <a:cubicBezTo>
                    <a:pt x="31528" y="290036"/>
                    <a:pt x="0" y="258509"/>
                    <a:pt x="0" y="220028"/>
                  </a:cubicBezTo>
                  <a:lnTo>
                    <a:pt x="0" y="70009"/>
                  </a:lnTo>
                  <a:cubicBezTo>
                    <a:pt x="0" y="31528"/>
                    <a:pt x="31528" y="0"/>
                    <a:pt x="70009" y="0"/>
                  </a:cubicBezTo>
                  <a:lnTo>
                    <a:pt x="208216" y="0"/>
                  </a:lnTo>
                  <a:cubicBezTo>
                    <a:pt x="268224" y="1143"/>
                    <a:pt x="299847" y="34480"/>
                    <a:pt x="299847" y="61531"/>
                  </a:cubicBezTo>
                  <a:lnTo>
                    <a:pt x="299847" y="77629"/>
                  </a:lnTo>
                  <a:cubicBezTo>
                    <a:pt x="299847" y="115157"/>
                    <a:pt x="330517" y="145828"/>
                    <a:pt x="368046" y="145828"/>
                  </a:cubicBezTo>
                  <a:lnTo>
                    <a:pt x="391763" y="145828"/>
                  </a:lnTo>
                  <a:cubicBezTo>
                    <a:pt x="429292" y="145828"/>
                    <a:pt x="459962" y="115157"/>
                    <a:pt x="459962" y="77629"/>
                  </a:cubicBezTo>
                  <a:lnTo>
                    <a:pt x="459962" y="61531"/>
                  </a:lnTo>
                  <a:cubicBezTo>
                    <a:pt x="459962" y="34480"/>
                    <a:pt x="443960" y="10954"/>
                    <a:pt x="421005" y="0"/>
                  </a:cubicBezTo>
                  <a:lnTo>
                    <a:pt x="762571" y="0"/>
                  </a:lnTo>
                  <a:lnTo>
                    <a:pt x="762571" y="290036"/>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7" name="Freeform: Shape 56">
              <a:extLst>
                <a:ext uri="{FF2B5EF4-FFF2-40B4-BE49-F238E27FC236}">
                  <a16:creationId xmlns:a16="http://schemas.microsoft.com/office/drawing/2014/main" id="{4D18E699-492E-4A0A-8F83-20CA3D9275C1}"/>
                </a:ext>
              </a:extLst>
            </p:cNvPr>
            <p:cNvSpPr/>
            <p:nvPr/>
          </p:nvSpPr>
          <p:spPr>
            <a:xfrm>
              <a:off x="4752787" y="2078719"/>
              <a:ext cx="676764" cy="280797"/>
            </a:xfrm>
            <a:custGeom>
              <a:avLst/>
              <a:gdLst>
                <a:gd name="connsiteX0" fmla="*/ 676764 w 676764"/>
                <a:gd name="connsiteY0" fmla="*/ 63056 h 280797"/>
                <a:gd name="connsiteX1" fmla="*/ 676764 w 676764"/>
                <a:gd name="connsiteY1" fmla="*/ 75914 h 280797"/>
                <a:gd name="connsiteX2" fmla="*/ 676764 w 676764"/>
                <a:gd name="connsiteY2" fmla="*/ 84106 h 280797"/>
                <a:gd name="connsiteX3" fmla="*/ 616281 w 676764"/>
                <a:gd name="connsiteY3" fmla="*/ 144590 h 280797"/>
                <a:gd name="connsiteX4" fmla="*/ 526174 w 676764"/>
                <a:gd name="connsiteY4" fmla="*/ 144590 h 280797"/>
                <a:gd name="connsiteX5" fmla="*/ 526174 w 676764"/>
                <a:gd name="connsiteY5" fmla="*/ 220313 h 280797"/>
                <a:gd name="connsiteX6" fmla="*/ 465691 w 676764"/>
                <a:gd name="connsiteY6" fmla="*/ 280797 h 280797"/>
                <a:gd name="connsiteX7" fmla="*/ 227566 w 676764"/>
                <a:gd name="connsiteY7" fmla="*/ 280797 h 280797"/>
                <a:gd name="connsiteX8" fmla="*/ 227566 w 676764"/>
                <a:gd name="connsiteY8" fmla="*/ 205073 h 280797"/>
                <a:gd name="connsiteX9" fmla="*/ 167082 w 676764"/>
                <a:gd name="connsiteY9" fmla="*/ 144590 h 280797"/>
                <a:gd name="connsiteX10" fmla="*/ 7348 w 676764"/>
                <a:gd name="connsiteY10" fmla="*/ 144590 h 280797"/>
                <a:gd name="connsiteX11" fmla="*/ 67832 w 676764"/>
                <a:gd name="connsiteY11" fmla="*/ 84106 h 280797"/>
                <a:gd name="connsiteX12" fmla="*/ 67832 w 676764"/>
                <a:gd name="connsiteY12" fmla="*/ 63056 h 280797"/>
                <a:gd name="connsiteX13" fmla="*/ 7348 w 676764"/>
                <a:gd name="connsiteY13" fmla="*/ 2572 h 280797"/>
                <a:gd name="connsiteX14" fmla="*/ 96502 w 676764"/>
                <a:gd name="connsiteY14" fmla="*/ 1905 h 280797"/>
                <a:gd name="connsiteX15" fmla="*/ 96502 w 676764"/>
                <a:gd name="connsiteY15" fmla="*/ 0 h 280797"/>
                <a:gd name="connsiteX16" fmla="*/ 465691 w 676764"/>
                <a:gd name="connsiteY16" fmla="*/ 0 h 280797"/>
                <a:gd name="connsiteX17" fmla="*/ 676764 w 676764"/>
                <a:gd name="connsiteY17" fmla="*/ 0 h 280797"/>
                <a:gd name="connsiteX18" fmla="*/ 676764 w 676764"/>
                <a:gd name="connsiteY18" fmla="*/ 63056 h 280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76764" h="280797">
                  <a:moveTo>
                    <a:pt x="676764" y="63056"/>
                  </a:moveTo>
                  <a:lnTo>
                    <a:pt x="676764" y="75914"/>
                  </a:lnTo>
                  <a:lnTo>
                    <a:pt x="676764" y="84106"/>
                  </a:lnTo>
                  <a:cubicBezTo>
                    <a:pt x="676764" y="117348"/>
                    <a:pt x="649523" y="144590"/>
                    <a:pt x="616281" y="144590"/>
                  </a:cubicBezTo>
                  <a:lnTo>
                    <a:pt x="526174" y="144590"/>
                  </a:lnTo>
                  <a:lnTo>
                    <a:pt x="526174" y="220313"/>
                  </a:lnTo>
                  <a:cubicBezTo>
                    <a:pt x="526174" y="253556"/>
                    <a:pt x="498933" y="280797"/>
                    <a:pt x="465691" y="280797"/>
                  </a:cubicBezTo>
                  <a:lnTo>
                    <a:pt x="227566" y="280797"/>
                  </a:lnTo>
                  <a:lnTo>
                    <a:pt x="227566" y="205073"/>
                  </a:lnTo>
                  <a:cubicBezTo>
                    <a:pt x="227566" y="171831"/>
                    <a:pt x="200324" y="144590"/>
                    <a:pt x="167082" y="144590"/>
                  </a:cubicBezTo>
                  <a:lnTo>
                    <a:pt x="7348" y="144590"/>
                  </a:lnTo>
                  <a:cubicBezTo>
                    <a:pt x="40590" y="144590"/>
                    <a:pt x="67832" y="117443"/>
                    <a:pt x="67832" y="84106"/>
                  </a:cubicBezTo>
                  <a:lnTo>
                    <a:pt x="67832" y="63056"/>
                  </a:lnTo>
                  <a:cubicBezTo>
                    <a:pt x="67832" y="29813"/>
                    <a:pt x="40590" y="2572"/>
                    <a:pt x="7348" y="2572"/>
                  </a:cubicBezTo>
                  <a:cubicBezTo>
                    <a:pt x="-18370" y="2572"/>
                    <a:pt x="26302" y="2286"/>
                    <a:pt x="96502" y="1905"/>
                  </a:cubicBezTo>
                  <a:lnTo>
                    <a:pt x="96502" y="0"/>
                  </a:lnTo>
                  <a:lnTo>
                    <a:pt x="465691" y="0"/>
                  </a:lnTo>
                  <a:lnTo>
                    <a:pt x="676764" y="0"/>
                  </a:lnTo>
                  <a:lnTo>
                    <a:pt x="676764" y="63056"/>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8" name="Freeform: Shape 57">
              <a:extLst>
                <a:ext uri="{FF2B5EF4-FFF2-40B4-BE49-F238E27FC236}">
                  <a16:creationId xmlns:a16="http://schemas.microsoft.com/office/drawing/2014/main" id="{D57D48E2-D36D-4C65-8FB4-4F27AF98A90F}"/>
                </a:ext>
              </a:extLst>
            </p:cNvPr>
            <p:cNvSpPr/>
            <p:nvPr/>
          </p:nvSpPr>
          <p:spPr>
            <a:xfrm>
              <a:off x="4480672" y="2223214"/>
              <a:ext cx="495776" cy="136207"/>
            </a:xfrm>
            <a:custGeom>
              <a:avLst/>
              <a:gdLst>
                <a:gd name="connsiteX0" fmla="*/ 495776 w 495776"/>
                <a:gd name="connsiteY0" fmla="*/ 136208 h 136207"/>
                <a:gd name="connsiteX1" fmla="*/ 495776 w 495776"/>
                <a:gd name="connsiteY1" fmla="*/ 60484 h 136207"/>
                <a:gd name="connsiteX2" fmla="*/ 435292 w 495776"/>
                <a:gd name="connsiteY2" fmla="*/ 0 h 136207"/>
                <a:gd name="connsiteX3" fmla="*/ 89630 w 495776"/>
                <a:gd name="connsiteY3" fmla="*/ 0 h 136207"/>
                <a:gd name="connsiteX4" fmla="*/ 29146 w 495776"/>
                <a:gd name="connsiteY4" fmla="*/ 60484 h 136207"/>
                <a:gd name="connsiteX5" fmla="*/ 29146 w 495776"/>
                <a:gd name="connsiteY5" fmla="*/ 73914 h 136207"/>
                <a:gd name="connsiteX6" fmla="*/ 0 w 495776"/>
                <a:gd name="connsiteY6" fmla="*/ 136208 h 136207"/>
                <a:gd name="connsiteX7" fmla="*/ 495776 w 495776"/>
                <a:gd name="connsiteY7" fmla="*/ 136208 h 13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776" h="136207">
                  <a:moveTo>
                    <a:pt x="495776" y="136208"/>
                  </a:moveTo>
                  <a:lnTo>
                    <a:pt x="495776" y="60484"/>
                  </a:lnTo>
                  <a:cubicBezTo>
                    <a:pt x="495776" y="27242"/>
                    <a:pt x="468534" y="0"/>
                    <a:pt x="435292" y="0"/>
                  </a:cubicBezTo>
                  <a:lnTo>
                    <a:pt x="89630" y="0"/>
                  </a:lnTo>
                  <a:cubicBezTo>
                    <a:pt x="56388" y="0"/>
                    <a:pt x="29146" y="27242"/>
                    <a:pt x="29146" y="60484"/>
                  </a:cubicBezTo>
                  <a:lnTo>
                    <a:pt x="29146" y="73914"/>
                  </a:lnTo>
                  <a:cubicBezTo>
                    <a:pt x="29146" y="98870"/>
                    <a:pt x="17907" y="121253"/>
                    <a:pt x="0" y="136208"/>
                  </a:cubicBezTo>
                  <a:lnTo>
                    <a:pt x="495776" y="136208"/>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9" name="Freeform: Shape 58">
              <a:extLst>
                <a:ext uri="{FF2B5EF4-FFF2-40B4-BE49-F238E27FC236}">
                  <a16:creationId xmlns:a16="http://schemas.microsoft.com/office/drawing/2014/main" id="{CC95BA71-F64B-4E49-913A-83C7DB7E2B10}"/>
                </a:ext>
              </a:extLst>
            </p:cNvPr>
            <p:cNvSpPr/>
            <p:nvPr/>
          </p:nvSpPr>
          <p:spPr>
            <a:xfrm>
              <a:off x="3380820" y="2942637"/>
              <a:ext cx="1117568" cy="468344"/>
            </a:xfrm>
            <a:custGeom>
              <a:avLst/>
              <a:gdLst>
                <a:gd name="connsiteX0" fmla="*/ 1117568 w 1117568"/>
                <a:gd name="connsiteY0" fmla="*/ 208883 h 468344"/>
                <a:gd name="connsiteX1" fmla="*/ 1117568 w 1117568"/>
                <a:gd name="connsiteY1" fmla="*/ 303943 h 468344"/>
                <a:gd name="connsiteX2" fmla="*/ 1047559 w 1117568"/>
                <a:gd name="connsiteY2" fmla="*/ 303276 h 468344"/>
                <a:gd name="connsiteX3" fmla="*/ 1041273 w 1117568"/>
                <a:gd name="connsiteY3" fmla="*/ 303276 h 468344"/>
                <a:gd name="connsiteX4" fmla="*/ 960310 w 1117568"/>
                <a:gd name="connsiteY4" fmla="*/ 384238 h 468344"/>
                <a:gd name="connsiteX5" fmla="*/ 960310 w 1117568"/>
                <a:gd name="connsiteY5" fmla="*/ 398335 h 468344"/>
                <a:gd name="connsiteX6" fmla="*/ 890302 w 1117568"/>
                <a:gd name="connsiteY6" fmla="*/ 468344 h 468344"/>
                <a:gd name="connsiteX7" fmla="*/ 323088 w 1117568"/>
                <a:gd name="connsiteY7" fmla="*/ 468344 h 468344"/>
                <a:gd name="connsiteX8" fmla="*/ 322421 w 1117568"/>
                <a:gd name="connsiteY8" fmla="*/ 398335 h 468344"/>
                <a:gd name="connsiteX9" fmla="*/ 322421 w 1117568"/>
                <a:gd name="connsiteY9" fmla="*/ 384238 h 468344"/>
                <a:gd name="connsiteX10" fmla="*/ 241459 w 1117568"/>
                <a:gd name="connsiteY10" fmla="*/ 303276 h 468344"/>
                <a:gd name="connsiteX11" fmla="*/ 224695 w 1117568"/>
                <a:gd name="connsiteY11" fmla="*/ 303276 h 468344"/>
                <a:gd name="connsiteX12" fmla="*/ 154876 w 1117568"/>
                <a:gd name="connsiteY12" fmla="*/ 238887 h 468344"/>
                <a:gd name="connsiteX13" fmla="*/ 74104 w 1117568"/>
                <a:gd name="connsiteY13" fmla="*/ 164401 h 468344"/>
                <a:gd name="connsiteX14" fmla="*/ 70009 w 1117568"/>
                <a:gd name="connsiteY14" fmla="*/ 164401 h 468344"/>
                <a:gd name="connsiteX15" fmla="*/ 0 w 1117568"/>
                <a:gd name="connsiteY15" fmla="*/ 94393 h 468344"/>
                <a:gd name="connsiteX16" fmla="*/ 0 w 1117568"/>
                <a:gd name="connsiteY16" fmla="*/ 70009 h 468344"/>
                <a:gd name="connsiteX17" fmla="*/ 70009 w 1117568"/>
                <a:gd name="connsiteY17" fmla="*/ 0 h 468344"/>
                <a:gd name="connsiteX18" fmla="*/ 403003 w 1117568"/>
                <a:gd name="connsiteY18" fmla="*/ 0 h 468344"/>
                <a:gd name="connsiteX19" fmla="*/ 452533 w 1117568"/>
                <a:gd name="connsiteY19" fmla="*/ 0 h 468344"/>
                <a:gd name="connsiteX20" fmla="*/ 567880 w 1117568"/>
                <a:gd name="connsiteY20" fmla="*/ 0 h 468344"/>
                <a:gd name="connsiteX21" fmla="*/ 637699 w 1117568"/>
                <a:gd name="connsiteY21" fmla="*/ 64389 h 468344"/>
                <a:gd name="connsiteX22" fmla="*/ 718471 w 1117568"/>
                <a:gd name="connsiteY22" fmla="*/ 138874 h 468344"/>
                <a:gd name="connsiteX23" fmla="*/ 1047655 w 1117568"/>
                <a:gd name="connsiteY23" fmla="*/ 138874 h 468344"/>
                <a:gd name="connsiteX24" fmla="*/ 1117568 w 1117568"/>
                <a:gd name="connsiteY24" fmla="*/ 208883 h 46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7568" h="468344">
                  <a:moveTo>
                    <a:pt x="1117568" y="208883"/>
                  </a:moveTo>
                  <a:lnTo>
                    <a:pt x="1117568" y="303943"/>
                  </a:lnTo>
                  <a:lnTo>
                    <a:pt x="1047559" y="303276"/>
                  </a:lnTo>
                  <a:lnTo>
                    <a:pt x="1041273" y="303276"/>
                  </a:lnTo>
                  <a:cubicBezTo>
                    <a:pt x="996696" y="303276"/>
                    <a:pt x="960310" y="339662"/>
                    <a:pt x="960310" y="384238"/>
                  </a:cubicBezTo>
                  <a:lnTo>
                    <a:pt x="960310" y="398335"/>
                  </a:lnTo>
                  <a:cubicBezTo>
                    <a:pt x="960310" y="436816"/>
                    <a:pt x="928783" y="468344"/>
                    <a:pt x="890302" y="468344"/>
                  </a:cubicBezTo>
                  <a:lnTo>
                    <a:pt x="323088" y="468344"/>
                  </a:lnTo>
                  <a:lnTo>
                    <a:pt x="322421" y="398335"/>
                  </a:lnTo>
                  <a:lnTo>
                    <a:pt x="322421" y="384238"/>
                  </a:lnTo>
                  <a:cubicBezTo>
                    <a:pt x="322421" y="339662"/>
                    <a:pt x="286036" y="303276"/>
                    <a:pt x="241459" y="303276"/>
                  </a:cubicBezTo>
                  <a:lnTo>
                    <a:pt x="224695" y="303276"/>
                  </a:lnTo>
                  <a:cubicBezTo>
                    <a:pt x="188023" y="303276"/>
                    <a:pt x="157734" y="274796"/>
                    <a:pt x="154876" y="238887"/>
                  </a:cubicBezTo>
                  <a:cubicBezTo>
                    <a:pt x="151447" y="196691"/>
                    <a:pt x="116491" y="164401"/>
                    <a:pt x="74104" y="164401"/>
                  </a:cubicBezTo>
                  <a:lnTo>
                    <a:pt x="70009" y="164401"/>
                  </a:lnTo>
                  <a:cubicBezTo>
                    <a:pt x="31528" y="164401"/>
                    <a:pt x="0" y="132874"/>
                    <a:pt x="0" y="94393"/>
                  </a:cubicBezTo>
                  <a:lnTo>
                    <a:pt x="0" y="70009"/>
                  </a:lnTo>
                  <a:cubicBezTo>
                    <a:pt x="0" y="31528"/>
                    <a:pt x="31528" y="0"/>
                    <a:pt x="70009" y="0"/>
                  </a:cubicBezTo>
                  <a:lnTo>
                    <a:pt x="403003" y="0"/>
                  </a:lnTo>
                  <a:lnTo>
                    <a:pt x="452533" y="0"/>
                  </a:lnTo>
                  <a:lnTo>
                    <a:pt x="567880" y="0"/>
                  </a:lnTo>
                  <a:cubicBezTo>
                    <a:pt x="604456" y="0"/>
                    <a:pt x="634841" y="28480"/>
                    <a:pt x="637699" y="64389"/>
                  </a:cubicBezTo>
                  <a:cubicBezTo>
                    <a:pt x="641128" y="106585"/>
                    <a:pt x="676084" y="138874"/>
                    <a:pt x="718471" y="138874"/>
                  </a:cubicBezTo>
                  <a:lnTo>
                    <a:pt x="1047655" y="138874"/>
                  </a:lnTo>
                  <a:cubicBezTo>
                    <a:pt x="1086040" y="138874"/>
                    <a:pt x="1117568" y="170402"/>
                    <a:pt x="1117568" y="208883"/>
                  </a:cubicBez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0" name="Freeform: Shape 59">
              <a:extLst>
                <a:ext uri="{FF2B5EF4-FFF2-40B4-BE49-F238E27FC236}">
                  <a16:creationId xmlns:a16="http://schemas.microsoft.com/office/drawing/2014/main" id="{8EA42EC0-CC00-472D-9C59-C262992F99D9}"/>
                </a:ext>
              </a:extLst>
            </p:cNvPr>
            <p:cNvSpPr/>
            <p:nvPr/>
          </p:nvSpPr>
          <p:spPr>
            <a:xfrm>
              <a:off x="4183110" y="3246961"/>
              <a:ext cx="781336" cy="280130"/>
            </a:xfrm>
            <a:custGeom>
              <a:avLst/>
              <a:gdLst>
                <a:gd name="connsiteX0" fmla="*/ 0 w 781336"/>
                <a:gd name="connsiteY0" fmla="*/ 164116 h 280130"/>
                <a:gd name="connsiteX1" fmla="*/ 0 w 781336"/>
                <a:gd name="connsiteY1" fmla="*/ 280130 h 280130"/>
                <a:gd name="connsiteX2" fmla="*/ 241363 w 781336"/>
                <a:gd name="connsiteY2" fmla="*/ 280130 h 280130"/>
                <a:gd name="connsiteX3" fmla="*/ 290894 w 781336"/>
                <a:gd name="connsiteY3" fmla="*/ 280130 h 280130"/>
                <a:gd name="connsiteX4" fmla="*/ 406241 w 781336"/>
                <a:gd name="connsiteY4" fmla="*/ 280130 h 280130"/>
                <a:gd name="connsiteX5" fmla="*/ 476060 w 781336"/>
                <a:gd name="connsiteY5" fmla="*/ 215741 h 280130"/>
                <a:gd name="connsiteX6" fmla="*/ 556832 w 781336"/>
                <a:gd name="connsiteY6" fmla="*/ 141256 h 280130"/>
                <a:gd name="connsiteX7" fmla="*/ 781336 w 781336"/>
                <a:gd name="connsiteY7" fmla="*/ 141256 h 280130"/>
                <a:gd name="connsiteX8" fmla="*/ 781336 w 781336"/>
                <a:gd name="connsiteY8" fmla="*/ 1524 h 280130"/>
                <a:gd name="connsiteX9" fmla="*/ 530162 w 781336"/>
                <a:gd name="connsiteY9" fmla="*/ 1524 h 280130"/>
                <a:gd name="connsiteX10" fmla="*/ 223647 w 781336"/>
                <a:gd name="connsiteY10" fmla="*/ 0 h 280130"/>
                <a:gd name="connsiteX11" fmla="*/ 157925 w 781336"/>
                <a:gd name="connsiteY11" fmla="*/ 80010 h 280130"/>
                <a:gd name="connsiteX12" fmla="*/ 157925 w 781336"/>
                <a:gd name="connsiteY12" fmla="*/ 94107 h 280130"/>
                <a:gd name="connsiteX13" fmla="*/ 87916 w 781336"/>
                <a:gd name="connsiteY13" fmla="*/ 164116 h 280130"/>
                <a:gd name="connsiteX14" fmla="*/ 0 w 781336"/>
                <a:gd name="connsiteY14" fmla="*/ 164116 h 28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1336" h="280130">
                  <a:moveTo>
                    <a:pt x="0" y="164116"/>
                  </a:moveTo>
                  <a:lnTo>
                    <a:pt x="0" y="280130"/>
                  </a:lnTo>
                  <a:lnTo>
                    <a:pt x="241363" y="280130"/>
                  </a:lnTo>
                  <a:lnTo>
                    <a:pt x="290894" y="280130"/>
                  </a:lnTo>
                  <a:lnTo>
                    <a:pt x="406241" y="280130"/>
                  </a:lnTo>
                  <a:cubicBezTo>
                    <a:pt x="442817" y="280130"/>
                    <a:pt x="473202" y="251651"/>
                    <a:pt x="476060" y="215741"/>
                  </a:cubicBezTo>
                  <a:cubicBezTo>
                    <a:pt x="479488" y="173546"/>
                    <a:pt x="514445" y="141256"/>
                    <a:pt x="556832" y="141256"/>
                  </a:cubicBezTo>
                  <a:lnTo>
                    <a:pt x="781336" y="141256"/>
                  </a:lnTo>
                  <a:lnTo>
                    <a:pt x="781336" y="1524"/>
                  </a:lnTo>
                  <a:lnTo>
                    <a:pt x="530162" y="1524"/>
                  </a:lnTo>
                  <a:lnTo>
                    <a:pt x="223647" y="0"/>
                  </a:lnTo>
                  <a:cubicBezTo>
                    <a:pt x="188500" y="8858"/>
                    <a:pt x="157925" y="42196"/>
                    <a:pt x="157925" y="80010"/>
                  </a:cubicBezTo>
                  <a:lnTo>
                    <a:pt x="157925" y="94107"/>
                  </a:lnTo>
                  <a:cubicBezTo>
                    <a:pt x="157925" y="132588"/>
                    <a:pt x="126397" y="164116"/>
                    <a:pt x="87916" y="164116"/>
                  </a:cubicBezTo>
                  <a:lnTo>
                    <a:pt x="0" y="164116"/>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1" name="Freeform: Shape 60">
              <a:extLst>
                <a:ext uri="{FF2B5EF4-FFF2-40B4-BE49-F238E27FC236}">
                  <a16:creationId xmlns:a16="http://schemas.microsoft.com/office/drawing/2014/main" id="{D8036831-E3F9-413C-82F8-1AAE8176253E}"/>
                </a:ext>
              </a:extLst>
            </p:cNvPr>
            <p:cNvSpPr/>
            <p:nvPr/>
          </p:nvSpPr>
          <p:spPr>
            <a:xfrm>
              <a:off x="3700479" y="2359612"/>
              <a:ext cx="1578101" cy="888872"/>
            </a:xfrm>
            <a:custGeom>
              <a:avLst/>
              <a:gdLst>
                <a:gd name="connsiteX0" fmla="*/ 1423702 w 1578101"/>
                <a:gd name="connsiteY0" fmla="*/ 828389 h 888872"/>
                <a:gd name="connsiteX1" fmla="*/ 1363218 w 1578101"/>
                <a:gd name="connsiteY1" fmla="*/ 888873 h 888872"/>
                <a:gd name="connsiteX2" fmla="*/ 1012793 w 1578101"/>
                <a:gd name="connsiteY2" fmla="*/ 888873 h 888872"/>
                <a:gd name="connsiteX3" fmla="*/ 797909 w 1578101"/>
                <a:gd name="connsiteY3" fmla="*/ 887063 h 888872"/>
                <a:gd name="connsiteX4" fmla="*/ 797909 w 1578101"/>
                <a:gd name="connsiteY4" fmla="*/ 792004 h 888872"/>
                <a:gd name="connsiteX5" fmla="*/ 727900 w 1578101"/>
                <a:gd name="connsiteY5" fmla="*/ 721995 h 888872"/>
                <a:gd name="connsiteX6" fmla="*/ 398716 w 1578101"/>
                <a:gd name="connsiteY6" fmla="*/ 721995 h 888872"/>
                <a:gd name="connsiteX7" fmla="*/ 317945 w 1578101"/>
                <a:gd name="connsiteY7" fmla="*/ 647509 h 888872"/>
                <a:gd name="connsiteX8" fmla="*/ 248126 w 1578101"/>
                <a:gd name="connsiteY8" fmla="*/ 583120 h 888872"/>
                <a:gd name="connsiteX9" fmla="*/ 132683 w 1578101"/>
                <a:gd name="connsiteY9" fmla="*/ 583120 h 888872"/>
                <a:gd name="connsiteX10" fmla="*/ 83153 w 1578101"/>
                <a:gd name="connsiteY10" fmla="*/ 583120 h 888872"/>
                <a:gd name="connsiteX11" fmla="*/ 0 w 1578101"/>
                <a:gd name="connsiteY11" fmla="*/ 583120 h 888872"/>
                <a:gd name="connsiteX12" fmla="*/ 0 w 1578101"/>
                <a:gd name="connsiteY12" fmla="*/ 60484 h 888872"/>
                <a:gd name="connsiteX13" fmla="*/ 60484 w 1578101"/>
                <a:gd name="connsiteY13" fmla="*/ 0 h 888872"/>
                <a:gd name="connsiteX14" fmla="*/ 1420939 w 1578101"/>
                <a:gd name="connsiteY14" fmla="*/ 0 h 888872"/>
                <a:gd name="connsiteX15" fmla="*/ 1420939 w 1578101"/>
                <a:gd name="connsiteY15" fmla="*/ 338328 h 888872"/>
                <a:gd name="connsiteX16" fmla="*/ 1420939 w 1578101"/>
                <a:gd name="connsiteY16" fmla="*/ 390716 h 888872"/>
                <a:gd name="connsiteX17" fmla="*/ 1481423 w 1578101"/>
                <a:gd name="connsiteY17" fmla="*/ 451199 h 888872"/>
                <a:gd name="connsiteX18" fmla="*/ 1575721 w 1578101"/>
                <a:gd name="connsiteY18" fmla="*/ 451199 h 888872"/>
                <a:gd name="connsiteX19" fmla="*/ 1578102 w 1578101"/>
                <a:gd name="connsiteY19" fmla="*/ 729996 h 888872"/>
                <a:gd name="connsiteX20" fmla="*/ 1496282 w 1578101"/>
                <a:gd name="connsiteY20" fmla="*/ 729996 h 888872"/>
                <a:gd name="connsiteX21" fmla="*/ 1423797 w 1578101"/>
                <a:gd name="connsiteY21" fmla="*/ 797624 h 888872"/>
                <a:gd name="connsiteX22" fmla="*/ 1423702 w 1578101"/>
                <a:gd name="connsiteY22" fmla="*/ 828389 h 888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8101" h="888872">
                  <a:moveTo>
                    <a:pt x="1423702" y="828389"/>
                  </a:moveTo>
                  <a:cubicBezTo>
                    <a:pt x="1423511" y="861632"/>
                    <a:pt x="1396460" y="888873"/>
                    <a:pt x="1363218" y="888873"/>
                  </a:cubicBezTo>
                  <a:lnTo>
                    <a:pt x="1012793" y="888873"/>
                  </a:lnTo>
                  <a:lnTo>
                    <a:pt x="797909" y="887063"/>
                  </a:lnTo>
                  <a:lnTo>
                    <a:pt x="797909" y="792004"/>
                  </a:lnTo>
                  <a:cubicBezTo>
                    <a:pt x="797909" y="753523"/>
                    <a:pt x="766381" y="721995"/>
                    <a:pt x="727900" y="721995"/>
                  </a:cubicBezTo>
                  <a:lnTo>
                    <a:pt x="398716" y="721995"/>
                  </a:lnTo>
                  <a:cubicBezTo>
                    <a:pt x="356425" y="721995"/>
                    <a:pt x="321373" y="689705"/>
                    <a:pt x="317945" y="647509"/>
                  </a:cubicBezTo>
                  <a:cubicBezTo>
                    <a:pt x="315087" y="611600"/>
                    <a:pt x="284797" y="583120"/>
                    <a:pt x="248126" y="583120"/>
                  </a:cubicBezTo>
                  <a:lnTo>
                    <a:pt x="132683" y="583120"/>
                  </a:lnTo>
                  <a:lnTo>
                    <a:pt x="83153" y="583120"/>
                  </a:lnTo>
                  <a:lnTo>
                    <a:pt x="0" y="583120"/>
                  </a:lnTo>
                  <a:lnTo>
                    <a:pt x="0" y="60484"/>
                  </a:lnTo>
                  <a:cubicBezTo>
                    <a:pt x="0" y="27242"/>
                    <a:pt x="27241" y="0"/>
                    <a:pt x="60484" y="0"/>
                  </a:cubicBezTo>
                  <a:lnTo>
                    <a:pt x="1420939" y="0"/>
                  </a:lnTo>
                  <a:lnTo>
                    <a:pt x="1420939" y="338328"/>
                  </a:lnTo>
                  <a:lnTo>
                    <a:pt x="1420939" y="390716"/>
                  </a:lnTo>
                  <a:cubicBezTo>
                    <a:pt x="1420939" y="423958"/>
                    <a:pt x="1448181" y="451199"/>
                    <a:pt x="1481423" y="451199"/>
                  </a:cubicBezTo>
                  <a:lnTo>
                    <a:pt x="1575721" y="451199"/>
                  </a:lnTo>
                  <a:lnTo>
                    <a:pt x="1578102" y="729996"/>
                  </a:lnTo>
                  <a:lnTo>
                    <a:pt x="1496282" y="729996"/>
                  </a:lnTo>
                  <a:cubicBezTo>
                    <a:pt x="1457801" y="729996"/>
                    <a:pt x="1423988" y="759047"/>
                    <a:pt x="1423797" y="797624"/>
                  </a:cubicBezTo>
                  <a:lnTo>
                    <a:pt x="1423702" y="828389"/>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2" name="Freeform: Shape 61">
              <a:extLst>
                <a:ext uri="{FF2B5EF4-FFF2-40B4-BE49-F238E27FC236}">
                  <a16:creationId xmlns:a16="http://schemas.microsoft.com/office/drawing/2014/main" id="{97E700EE-8996-4E37-AAEB-1EB990B7019B}"/>
                </a:ext>
              </a:extLst>
            </p:cNvPr>
            <p:cNvSpPr/>
            <p:nvPr/>
          </p:nvSpPr>
          <p:spPr>
            <a:xfrm>
              <a:off x="2589388" y="2358278"/>
              <a:ext cx="1112234" cy="1175003"/>
            </a:xfrm>
            <a:custGeom>
              <a:avLst/>
              <a:gdLst>
                <a:gd name="connsiteX0" fmla="*/ 162115 w 1112234"/>
                <a:gd name="connsiteY0" fmla="*/ 371475 h 1175003"/>
                <a:gd name="connsiteX1" fmla="*/ 162115 w 1112234"/>
                <a:gd name="connsiteY1" fmla="*/ 164402 h 1175003"/>
                <a:gd name="connsiteX2" fmla="*/ 219837 w 1112234"/>
                <a:gd name="connsiteY2" fmla="*/ 164116 h 1175003"/>
                <a:gd name="connsiteX3" fmla="*/ 246412 w 1112234"/>
                <a:gd name="connsiteY3" fmla="*/ 164116 h 1175003"/>
                <a:gd name="connsiteX4" fmla="*/ 322802 w 1112234"/>
                <a:gd name="connsiteY4" fmla="*/ 87725 h 1175003"/>
                <a:gd name="connsiteX5" fmla="*/ 322802 w 1112234"/>
                <a:gd name="connsiteY5" fmla="*/ 69723 h 1175003"/>
                <a:gd name="connsiteX6" fmla="*/ 279844 w 1112234"/>
                <a:gd name="connsiteY6" fmla="*/ 1143 h 1175003"/>
                <a:gd name="connsiteX7" fmla="*/ 876872 w 1112234"/>
                <a:gd name="connsiteY7" fmla="*/ 0 h 1175003"/>
                <a:gd name="connsiteX8" fmla="*/ 948309 w 1112234"/>
                <a:gd name="connsiteY8" fmla="*/ 69723 h 1175003"/>
                <a:gd name="connsiteX9" fmla="*/ 948309 w 1112234"/>
                <a:gd name="connsiteY9" fmla="*/ 87725 h 1175003"/>
                <a:gd name="connsiteX10" fmla="*/ 1024699 w 1112234"/>
                <a:gd name="connsiteY10" fmla="*/ 164116 h 1175003"/>
                <a:gd name="connsiteX11" fmla="*/ 1051274 w 1112234"/>
                <a:gd name="connsiteY11" fmla="*/ 164116 h 1175003"/>
                <a:gd name="connsiteX12" fmla="*/ 1112234 w 1112234"/>
                <a:gd name="connsiteY12" fmla="*/ 133636 h 1175003"/>
                <a:gd name="connsiteX13" fmla="*/ 1112234 w 1112234"/>
                <a:gd name="connsiteY13" fmla="*/ 584263 h 1175003"/>
                <a:gd name="connsiteX14" fmla="*/ 861346 w 1112234"/>
                <a:gd name="connsiteY14" fmla="*/ 584263 h 1175003"/>
                <a:gd name="connsiteX15" fmla="*/ 791337 w 1112234"/>
                <a:gd name="connsiteY15" fmla="*/ 654272 h 1175003"/>
                <a:gd name="connsiteX16" fmla="*/ 791337 w 1112234"/>
                <a:gd name="connsiteY16" fmla="*/ 678656 h 1175003"/>
                <a:gd name="connsiteX17" fmla="*/ 861346 w 1112234"/>
                <a:gd name="connsiteY17" fmla="*/ 748665 h 1175003"/>
                <a:gd name="connsiteX18" fmla="*/ 865441 w 1112234"/>
                <a:gd name="connsiteY18" fmla="*/ 748665 h 1175003"/>
                <a:gd name="connsiteX19" fmla="*/ 946213 w 1112234"/>
                <a:gd name="connsiteY19" fmla="*/ 823150 h 1175003"/>
                <a:gd name="connsiteX20" fmla="*/ 1016032 w 1112234"/>
                <a:gd name="connsiteY20" fmla="*/ 887539 h 1175003"/>
                <a:gd name="connsiteX21" fmla="*/ 1032796 w 1112234"/>
                <a:gd name="connsiteY21" fmla="*/ 887539 h 1175003"/>
                <a:gd name="connsiteX22" fmla="*/ 1112234 w 1112234"/>
                <a:gd name="connsiteY22" fmla="*/ 952786 h 1175003"/>
                <a:gd name="connsiteX23" fmla="*/ 1112234 w 1112234"/>
                <a:gd name="connsiteY23" fmla="*/ 1103948 h 1175003"/>
                <a:gd name="connsiteX24" fmla="*/ 1042225 w 1112234"/>
                <a:gd name="connsiteY24" fmla="*/ 1173956 h 1175003"/>
                <a:gd name="connsiteX25" fmla="*/ 743236 w 1112234"/>
                <a:gd name="connsiteY25" fmla="*/ 1173956 h 1175003"/>
                <a:gd name="connsiteX26" fmla="*/ 735330 w 1112234"/>
                <a:gd name="connsiteY26" fmla="*/ 1174337 h 1175003"/>
                <a:gd name="connsiteX27" fmla="*/ 720757 w 1112234"/>
                <a:gd name="connsiteY27" fmla="*/ 1175004 h 1175003"/>
                <a:gd name="connsiteX28" fmla="*/ 162782 w 1112234"/>
                <a:gd name="connsiteY28" fmla="*/ 1175004 h 1175003"/>
                <a:gd name="connsiteX29" fmla="*/ 162782 w 1112234"/>
                <a:gd name="connsiteY29" fmla="*/ 1111853 h 1175003"/>
                <a:gd name="connsiteX30" fmla="*/ 81820 w 1112234"/>
                <a:gd name="connsiteY30" fmla="*/ 1030891 h 1175003"/>
                <a:gd name="connsiteX31" fmla="*/ 70009 w 1112234"/>
                <a:gd name="connsiteY31" fmla="*/ 1030891 h 1175003"/>
                <a:gd name="connsiteX32" fmla="*/ 0 w 1112234"/>
                <a:gd name="connsiteY32" fmla="*/ 960882 h 1175003"/>
                <a:gd name="connsiteX33" fmla="*/ 0 w 1112234"/>
                <a:gd name="connsiteY33" fmla="*/ 522446 h 1175003"/>
                <a:gd name="connsiteX34" fmla="*/ 70009 w 1112234"/>
                <a:gd name="connsiteY34" fmla="*/ 452438 h 1175003"/>
                <a:gd name="connsiteX35" fmla="*/ 81153 w 1112234"/>
                <a:gd name="connsiteY35" fmla="*/ 452438 h 1175003"/>
                <a:gd name="connsiteX36" fmla="*/ 162115 w 1112234"/>
                <a:gd name="connsiteY36" fmla="*/ 371475 h 1175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12234" h="1175003">
                  <a:moveTo>
                    <a:pt x="162115" y="371475"/>
                  </a:moveTo>
                  <a:lnTo>
                    <a:pt x="162115" y="164402"/>
                  </a:lnTo>
                  <a:lnTo>
                    <a:pt x="219837" y="164116"/>
                  </a:lnTo>
                  <a:lnTo>
                    <a:pt x="246412" y="164116"/>
                  </a:lnTo>
                  <a:cubicBezTo>
                    <a:pt x="288417" y="164116"/>
                    <a:pt x="322802" y="129730"/>
                    <a:pt x="322802" y="87725"/>
                  </a:cubicBezTo>
                  <a:lnTo>
                    <a:pt x="322802" y="69723"/>
                  </a:lnTo>
                  <a:cubicBezTo>
                    <a:pt x="322802" y="39719"/>
                    <a:pt x="305181" y="13621"/>
                    <a:pt x="279844" y="1143"/>
                  </a:cubicBezTo>
                  <a:cubicBezTo>
                    <a:pt x="462439" y="1143"/>
                    <a:pt x="695897" y="0"/>
                    <a:pt x="876872" y="0"/>
                  </a:cubicBezTo>
                  <a:cubicBezTo>
                    <a:pt x="939736" y="1524"/>
                    <a:pt x="948309" y="38767"/>
                    <a:pt x="948309" y="69723"/>
                  </a:cubicBezTo>
                  <a:lnTo>
                    <a:pt x="948309" y="87725"/>
                  </a:lnTo>
                  <a:cubicBezTo>
                    <a:pt x="948309" y="129730"/>
                    <a:pt x="982694" y="164116"/>
                    <a:pt x="1024699" y="164116"/>
                  </a:cubicBezTo>
                  <a:lnTo>
                    <a:pt x="1051274" y="164116"/>
                  </a:lnTo>
                  <a:cubicBezTo>
                    <a:pt x="1076134" y="164116"/>
                    <a:pt x="1098232" y="152114"/>
                    <a:pt x="1112234" y="133636"/>
                  </a:cubicBezTo>
                  <a:lnTo>
                    <a:pt x="1112234" y="584263"/>
                  </a:lnTo>
                  <a:lnTo>
                    <a:pt x="861346" y="584263"/>
                  </a:lnTo>
                  <a:cubicBezTo>
                    <a:pt x="822865" y="584263"/>
                    <a:pt x="791337" y="615791"/>
                    <a:pt x="791337" y="654272"/>
                  </a:cubicBezTo>
                  <a:lnTo>
                    <a:pt x="791337" y="678656"/>
                  </a:lnTo>
                  <a:cubicBezTo>
                    <a:pt x="791337" y="717137"/>
                    <a:pt x="822865" y="748665"/>
                    <a:pt x="861346" y="748665"/>
                  </a:cubicBezTo>
                  <a:lnTo>
                    <a:pt x="865441" y="748665"/>
                  </a:lnTo>
                  <a:cubicBezTo>
                    <a:pt x="907828" y="748665"/>
                    <a:pt x="942784" y="780955"/>
                    <a:pt x="946213" y="823150"/>
                  </a:cubicBezTo>
                  <a:cubicBezTo>
                    <a:pt x="949071" y="859060"/>
                    <a:pt x="979360" y="887539"/>
                    <a:pt x="1016032" y="887539"/>
                  </a:cubicBezTo>
                  <a:lnTo>
                    <a:pt x="1032796" y="887539"/>
                  </a:lnTo>
                  <a:cubicBezTo>
                    <a:pt x="1072039" y="887539"/>
                    <a:pt x="1104900" y="915638"/>
                    <a:pt x="1112234" y="952786"/>
                  </a:cubicBezTo>
                  <a:lnTo>
                    <a:pt x="1112234" y="1103948"/>
                  </a:lnTo>
                  <a:cubicBezTo>
                    <a:pt x="1112234" y="1142429"/>
                    <a:pt x="1080706" y="1173956"/>
                    <a:pt x="1042225" y="1173956"/>
                  </a:cubicBezTo>
                  <a:lnTo>
                    <a:pt x="743236" y="1173956"/>
                  </a:lnTo>
                  <a:cubicBezTo>
                    <a:pt x="740473" y="1173956"/>
                    <a:pt x="738092" y="1174052"/>
                    <a:pt x="735330" y="1174337"/>
                  </a:cubicBezTo>
                  <a:cubicBezTo>
                    <a:pt x="730567" y="1174814"/>
                    <a:pt x="725710" y="1175004"/>
                    <a:pt x="720757" y="1175004"/>
                  </a:cubicBezTo>
                  <a:lnTo>
                    <a:pt x="162782" y="1175004"/>
                  </a:lnTo>
                  <a:lnTo>
                    <a:pt x="162782" y="1111853"/>
                  </a:lnTo>
                  <a:cubicBezTo>
                    <a:pt x="162782" y="1067276"/>
                    <a:pt x="126397" y="1030891"/>
                    <a:pt x="81820" y="1030891"/>
                  </a:cubicBezTo>
                  <a:lnTo>
                    <a:pt x="70009" y="1030891"/>
                  </a:lnTo>
                  <a:cubicBezTo>
                    <a:pt x="31528" y="1030891"/>
                    <a:pt x="0" y="999363"/>
                    <a:pt x="0" y="960882"/>
                  </a:cubicBezTo>
                  <a:lnTo>
                    <a:pt x="0" y="522446"/>
                  </a:lnTo>
                  <a:cubicBezTo>
                    <a:pt x="0" y="483965"/>
                    <a:pt x="31528" y="452438"/>
                    <a:pt x="70009" y="452438"/>
                  </a:cubicBezTo>
                  <a:lnTo>
                    <a:pt x="81153" y="452438"/>
                  </a:lnTo>
                  <a:cubicBezTo>
                    <a:pt x="125730" y="452438"/>
                    <a:pt x="162115" y="416052"/>
                    <a:pt x="162115" y="371475"/>
                  </a:cubicBez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3" name="Freeform: Shape 62">
              <a:extLst>
                <a:ext uri="{FF2B5EF4-FFF2-40B4-BE49-F238E27FC236}">
                  <a16:creationId xmlns:a16="http://schemas.microsoft.com/office/drawing/2014/main" id="{6413D5FD-88A1-4E99-8BF3-01C6F0698E93}"/>
                </a:ext>
              </a:extLst>
            </p:cNvPr>
            <p:cNvSpPr/>
            <p:nvPr/>
          </p:nvSpPr>
          <p:spPr>
            <a:xfrm>
              <a:off x="2763124" y="1790874"/>
              <a:ext cx="304800" cy="536924"/>
            </a:xfrm>
            <a:custGeom>
              <a:avLst/>
              <a:gdLst>
                <a:gd name="connsiteX0" fmla="*/ 303657 w 304800"/>
                <a:gd name="connsiteY0" fmla="*/ 536639 h 536924"/>
                <a:gd name="connsiteX1" fmla="*/ 304800 w 304800"/>
                <a:gd name="connsiteY1" fmla="*/ 57626 h 536924"/>
                <a:gd name="connsiteX2" fmla="*/ 247174 w 304800"/>
                <a:gd name="connsiteY2" fmla="*/ 0 h 536924"/>
                <a:gd name="connsiteX3" fmla="*/ 227076 w 304800"/>
                <a:gd name="connsiteY3" fmla="*/ 0 h 536924"/>
                <a:gd name="connsiteX4" fmla="*/ 169450 w 304800"/>
                <a:gd name="connsiteY4" fmla="*/ 57626 h 536924"/>
                <a:gd name="connsiteX5" fmla="*/ 169450 w 304800"/>
                <a:gd name="connsiteY5" fmla="*/ 66866 h 536924"/>
                <a:gd name="connsiteX6" fmla="*/ 88487 w 304800"/>
                <a:gd name="connsiteY6" fmla="*/ 147828 h 536924"/>
                <a:gd name="connsiteX7" fmla="*/ 76390 w 304800"/>
                <a:gd name="connsiteY7" fmla="*/ 147828 h 536924"/>
                <a:gd name="connsiteX8" fmla="*/ 0 w 304800"/>
                <a:gd name="connsiteY8" fmla="*/ 224219 h 536924"/>
                <a:gd name="connsiteX9" fmla="*/ 0 w 304800"/>
                <a:gd name="connsiteY9" fmla="*/ 432340 h 536924"/>
                <a:gd name="connsiteX10" fmla="*/ 0 w 304800"/>
                <a:gd name="connsiteY10" fmla="*/ 434531 h 536924"/>
                <a:gd name="connsiteX11" fmla="*/ 0 w 304800"/>
                <a:gd name="connsiteY11" fmla="*/ 439579 h 536924"/>
                <a:gd name="connsiteX12" fmla="*/ 0 w 304800"/>
                <a:gd name="connsiteY12" fmla="*/ 441770 h 536924"/>
                <a:gd name="connsiteX13" fmla="*/ 0 w 304800"/>
                <a:gd name="connsiteY13" fmla="*/ 459772 h 536924"/>
                <a:gd name="connsiteX14" fmla="*/ 76390 w 304800"/>
                <a:gd name="connsiteY14" fmla="*/ 536162 h 536924"/>
                <a:gd name="connsiteX15" fmla="*/ 94107 w 304800"/>
                <a:gd name="connsiteY15" fmla="*/ 536162 h 536924"/>
                <a:gd name="connsiteX16" fmla="*/ 117824 w 304800"/>
                <a:gd name="connsiteY16" fmla="*/ 536924 h 536924"/>
                <a:gd name="connsiteX17" fmla="*/ 303657 w 304800"/>
                <a:gd name="connsiteY17" fmla="*/ 536639 h 53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4800" h="536924">
                  <a:moveTo>
                    <a:pt x="303657" y="536639"/>
                  </a:moveTo>
                  <a:lnTo>
                    <a:pt x="304800" y="57626"/>
                  </a:lnTo>
                  <a:cubicBezTo>
                    <a:pt x="304800" y="25908"/>
                    <a:pt x="278892" y="0"/>
                    <a:pt x="247174" y="0"/>
                  </a:cubicBezTo>
                  <a:lnTo>
                    <a:pt x="227076" y="0"/>
                  </a:lnTo>
                  <a:cubicBezTo>
                    <a:pt x="195358" y="0"/>
                    <a:pt x="169450" y="25908"/>
                    <a:pt x="169450" y="57626"/>
                  </a:cubicBezTo>
                  <a:lnTo>
                    <a:pt x="169450" y="66866"/>
                  </a:lnTo>
                  <a:cubicBezTo>
                    <a:pt x="169450" y="111443"/>
                    <a:pt x="133064" y="147828"/>
                    <a:pt x="88487" y="147828"/>
                  </a:cubicBezTo>
                  <a:lnTo>
                    <a:pt x="76390" y="147828"/>
                  </a:lnTo>
                  <a:cubicBezTo>
                    <a:pt x="34385" y="147828"/>
                    <a:pt x="0" y="182213"/>
                    <a:pt x="0" y="224219"/>
                  </a:cubicBezTo>
                  <a:lnTo>
                    <a:pt x="0" y="432340"/>
                  </a:lnTo>
                  <a:cubicBezTo>
                    <a:pt x="0" y="433102"/>
                    <a:pt x="0" y="433864"/>
                    <a:pt x="0" y="434531"/>
                  </a:cubicBezTo>
                  <a:cubicBezTo>
                    <a:pt x="95" y="436340"/>
                    <a:pt x="95" y="437864"/>
                    <a:pt x="0" y="439579"/>
                  </a:cubicBezTo>
                  <a:cubicBezTo>
                    <a:pt x="0" y="440341"/>
                    <a:pt x="0" y="441008"/>
                    <a:pt x="0" y="441770"/>
                  </a:cubicBezTo>
                  <a:lnTo>
                    <a:pt x="0" y="459772"/>
                  </a:lnTo>
                  <a:cubicBezTo>
                    <a:pt x="0" y="501777"/>
                    <a:pt x="34385" y="536162"/>
                    <a:pt x="76390" y="536162"/>
                  </a:cubicBezTo>
                  <a:lnTo>
                    <a:pt x="94107" y="536162"/>
                  </a:lnTo>
                  <a:cubicBezTo>
                    <a:pt x="102775" y="536162"/>
                    <a:pt x="108871" y="536924"/>
                    <a:pt x="117824" y="536924"/>
                  </a:cubicBezTo>
                  <a:cubicBezTo>
                    <a:pt x="176022" y="536924"/>
                    <a:pt x="238982" y="536829"/>
                    <a:pt x="303657" y="536639"/>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4" name="Freeform: Shape 63">
              <a:extLst>
                <a:ext uri="{FF2B5EF4-FFF2-40B4-BE49-F238E27FC236}">
                  <a16:creationId xmlns:a16="http://schemas.microsoft.com/office/drawing/2014/main" id="{D11FD7DF-3CC7-4E66-9DD8-A15D26C32876}"/>
                </a:ext>
              </a:extLst>
            </p:cNvPr>
            <p:cNvSpPr/>
            <p:nvPr/>
          </p:nvSpPr>
          <p:spPr>
            <a:xfrm>
              <a:off x="3109262" y="2015378"/>
              <a:ext cx="266318" cy="238580"/>
            </a:xfrm>
            <a:custGeom>
              <a:avLst/>
              <a:gdLst>
                <a:gd name="connsiteX0" fmla="*/ 208693 w 266318"/>
                <a:gd name="connsiteY0" fmla="*/ 71533 h 238580"/>
                <a:gd name="connsiteX1" fmla="*/ 188690 w 266318"/>
                <a:gd name="connsiteY1" fmla="*/ 71533 h 238580"/>
                <a:gd name="connsiteX2" fmla="*/ 183547 w 266318"/>
                <a:gd name="connsiteY2" fmla="*/ 71818 h 238580"/>
                <a:gd name="connsiteX3" fmla="*/ 183547 w 266318"/>
                <a:gd name="connsiteY3" fmla="*/ 15907 h 238580"/>
                <a:gd name="connsiteX4" fmla="*/ 148876 w 266318"/>
                <a:gd name="connsiteY4" fmla="*/ 286 h 238580"/>
                <a:gd name="connsiteX5" fmla="*/ 136779 w 266318"/>
                <a:gd name="connsiteY5" fmla="*/ 286 h 238580"/>
                <a:gd name="connsiteX6" fmla="*/ 46006 w 266318"/>
                <a:gd name="connsiteY6" fmla="*/ 0 h 238580"/>
                <a:gd name="connsiteX7" fmla="*/ 0 w 266318"/>
                <a:gd name="connsiteY7" fmla="*/ 46006 h 238580"/>
                <a:gd name="connsiteX8" fmla="*/ 0 w 266318"/>
                <a:gd name="connsiteY8" fmla="*/ 134969 h 238580"/>
                <a:gd name="connsiteX9" fmla="*/ 0 w 266318"/>
                <a:gd name="connsiteY9" fmla="*/ 174403 h 238580"/>
                <a:gd name="connsiteX10" fmla="*/ 0 w 266318"/>
                <a:gd name="connsiteY10" fmla="*/ 177451 h 238580"/>
                <a:gd name="connsiteX11" fmla="*/ 0 w 266318"/>
                <a:gd name="connsiteY11" fmla="*/ 178784 h 238580"/>
                <a:gd name="connsiteX12" fmla="*/ 0 w 266318"/>
                <a:gd name="connsiteY12" fmla="*/ 189643 h 238580"/>
                <a:gd name="connsiteX13" fmla="*/ 48768 w 266318"/>
                <a:gd name="connsiteY13" fmla="*/ 238411 h 238580"/>
                <a:gd name="connsiteX14" fmla="*/ 56674 w 266318"/>
                <a:gd name="connsiteY14" fmla="*/ 238411 h 238580"/>
                <a:gd name="connsiteX15" fmla="*/ 180213 w 266318"/>
                <a:gd name="connsiteY15" fmla="*/ 238411 h 238580"/>
                <a:gd name="connsiteX16" fmla="*/ 188690 w 266318"/>
                <a:gd name="connsiteY16" fmla="*/ 238411 h 238580"/>
                <a:gd name="connsiteX17" fmla="*/ 208693 w 266318"/>
                <a:gd name="connsiteY17" fmla="*/ 238411 h 238580"/>
                <a:gd name="connsiteX18" fmla="*/ 266319 w 266318"/>
                <a:gd name="connsiteY18" fmla="*/ 180784 h 238580"/>
                <a:gd name="connsiteX19" fmla="*/ 266319 w 266318"/>
                <a:gd name="connsiteY19" fmla="*/ 129159 h 238580"/>
                <a:gd name="connsiteX20" fmla="*/ 208693 w 266318"/>
                <a:gd name="connsiteY20" fmla="*/ 71533 h 23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6318" h="238580">
                  <a:moveTo>
                    <a:pt x="208693" y="71533"/>
                  </a:moveTo>
                  <a:lnTo>
                    <a:pt x="188690" y="71533"/>
                  </a:lnTo>
                  <a:cubicBezTo>
                    <a:pt x="186976" y="71533"/>
                    <a:pt x="185261" y="71628"/>
                    <a:pt x="183547" y="71818"/>
                  </a:cubicBezTo>
                  <a:lnTo>
                    <a:pt x="183547" y="15907"/>
                  </a:lnTo>
                  <a:cubicBezTo>
                    <a:pt x="183547" y="-3143"/>
                    <a:pt x="167926" y="286"/>
                    <a:pt x="148876" y="286"/>
                  </a:cubicBezTo>
                  <a:lnTo>
                    <a:pt x="136779" y="286"/>
                  </a:lnTo>
                  <a:cubicBezTo>
                    <a:pt x="117729" y="286"/>
                    <a:pt x="46006" y="0"/>
                    <a:pt x="46006" y="0"/>
                  </a:cubicBezTo>
                  <a:cubicBezTo>
                    <a:pt x="20669" y="0"/>
                    <a:pt x="0" y="20669"/>
                    <a:pt x="0" y="46006"/>
                  </a:cubicBezTo>
                  <a:lnTo>
                    <a:pt x="0" y="134969"/>
                  </a:lnTo>
                  <a:cubicBezTo>
                    <a:pt x="0" y="135446"/>
                    <a:pt x="0" y="173926"/>
                    <a:pt x="0" y="174403"/>
                  </a:cubicBezTo>
                  <a:cubicBezTo>
                    <a:pt x="0" y="175450"/>
                    <a:pt x="0" y="176403"/>
                    <a:pt x="0" y="177451"/>
                  </a:cubicBezTo>
                  <a:cubicBezTo>
                    <a:pt x="0" y="177927"/>
                    <a:pt x="0" y="178308"/>
                    <a:pt x="0" y="178784"/>
                  </a:cubicBezTo>
                  <a:lnTo>
                    <a:pt x="0" y="189643"/>
                  </a:lnTo>
                  <a:cubicBezTo>
                    <a:pt x="0" y="216503"/>
                    <a:pt x="22003" y="238411"/>
                    <a:pt x="48768" y="238411"/>
                  </a:cubicBezTo>
                  <a:lnTo>
                    <a:pt x="56674" y="238411"/>
                  </a:lnTo>
                  <a:cubicBezTo>
                    <a:pt x="61913" y="238411"/>
                    <a:pt x="142494" y="238506"/>
                    <a:pt x="180213" y="238411"/>
                  </a:cubicBezTo>
                  <a:cubicBezTo>
                    <a:pt x="182975" y="238792"/>
                    <a:pt x="185833" y="238411"/>
                    <a:pt x="188690" y="238411"/>
                  </a:cubicBezTo>
                  <a:lnTo>
                    <a:pt x="208693" y="238411"/>
                  </a:lnTo>
                  <a:cubicBezTo>
                    <a:pt x="240411" y="238411"/>
                    <a:pt x="266319" y="212503"/>
                    <a:pt x="266319" y="180784"/>
                  </a:cubicBezTo>
                  <a:lnTo>
                    <a:pt x="266319" y="129159"/>
                  </a:lnTo>
                  <a:cubicBezTo>
                    <a:pt x="266319" y="97441"/>
                    <a:pt x="240411" y="71533"/>
                    <a:pt x="208693" y="71533"/>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5" name="Freeform: Shape 64">
              <a:extLst>
                <a:ext uri="{FF2B5EF4-FFF2-40B4-BE49-F238E27FC236}">
                  <a16:creationId xmlns:a16="http://schemas.microsoft.com/office/drawing/2014/main" id="{5533A543-785C-48BD-ADF0-7CBB79F446CD}"/>
                </a:ext>
              </a:extLst>
            </p:cNvPr>
            <p:cNvSpPr/>
            <p:nvPr/>
          </p:nvSpPr>
          <p:spPr>
            <a:xfrm>
              <a:off x="2926191" y="4271089"/>
              <a:ext cx="135255" cy="274415"/>
            </a:xfrm>
            <a:custGeom>
              <a:avLst/>
              <a:gdLst>
                <a:gd name="connsiteX0" fmla="*/ 57626 w 135255"/>
                <a:gd name="connsiteY0" fmla="*/ 274415 h 274415"/>
                <a:gd name="connsiteX1" fmla="*/ 77629 w 135255"/>
                <a:gd name="connsiteY1" fmla="*/ 274415 h 274415"/>
                <a:gd name="connsiteX2" fmla="*/ 135255 w 135255"/>
                <a:gd name="connsiteY2" fmla="*/ 216789 h 274415"/>
                <a:gd name="connsiteX3" fmla="*/ 135255 w 135255"/>
                <a:gd name="connsiteY3" fmla="*/ 57626 h 274415"/>
                <a:gd name="connsiteX4" fmla="*/ 77629 w 135255"/>
                <a:gd name="connsiteY4" fmla="*/ 0 h 274415"/>
                <a:gd name="connsiteX5" fmla="*/ 57626 w 135255"/>
                <a:gd name="connsiteY5" fmla="*/ 0 h 274415"/>
                <a:gd name="connsiteX6" fmla="*/ 0 w 135255"/>
                <a:gd name="connsiteY6" fmla="*/ 57626 h 274415"/>
                <a:gd name="connsiteX7" fmla="*/ 0 w 135255"/>
                <a:gd name="connsiteY7" fmla="*/ 216789 h 274415"/>
                <a:gd name="connsiteX8" fmla="*/ 57626 w 135255"/>
                <a:gd name="connsiteY8" fmla="*/ 274415 h 27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5" h="274415">
                  <a:moveTo>
                    <a:pt x="57626" y="274415"/>
                  </a:moveTo>
                  <a:lnTo>
                    <a:pt x="77629" y="274415"/>
                  </a:lnTo>
                  <a:cubicBezTo>
                    <a:pt x="109347" y="274415"/>
                    <a:pt x="135255" y="248507"/>
                    <a:pt x="135255" y="216789"/>
                  </a:cubicBezTo>
                  <a:lnTo>
                    <a:pt x="135255" y="57626"/>
                  </a:lnTo>
                  <a:cubicBezTo>
                    <a:pt x="135255" y="25908"/>
                    <a:pt x="109347" y="0"/>
                    <a:pt x="77629" y="0"/>
                  </a:cubicBezTo>
                  <a:lnTo>
                    <a:pt x="57626" y="0"/>
                  </a:lnTo>
                  <a:cubicBezTo>
                    <a:pt x="25908" y="0"/>
                    <a:pt x="0" y="25908"/>
                    <a:pt x="0" y="57626"/>
                  </a:cubicBezTo>
                  <a:lnTo>
                    <a:pt x="0" y="216789"/>
                  </a:lnTo>
                  <a:cubicBezTo>
                    <a:pt x="0" y="248412"/>
                    <a:pt x="25908" y="274415"/>
                    <a:pt x="57626" y="274415"/>
                  </a:cubicBez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6" name="Freeform: Shape 65">
              <a:extLst>
                <a:ext uri="{FF2B5EF4-FFF2-40B4-BE49-F238E27FC236}">
                  <a16:creationId xmlns:a16="http://schemas.microsoft.com/office/drawing/2014/main" id="{DF251ECA-FFEA-4F2C-9464-2E5641CE9989}"/>
                </a:ext>
              </a:extLst>
            </p:cNvPr>
            <p:cNvSpPr/>
            <p:nvPr/>
          </p:nvSpPr>
          <p:spPr>
            <a:xfrm>
              <a:off x="2129520" y="2520773"/>
              <a:ext cx="621982" cy="435008"/>
            </a:xfrm>
            <a:custGeom>
              <a:avLst/>
              <a:gdLst>
                <a:gd name="connsiteX0" fmla="*/ 331280 w 621982"/>
                <a:gd name="connsiteY0" fmla="*/ 2 h 435008"/>
                <a:gd name="connsiteX1" fmla="*/ 247841 w 621982"/>
                <a:gd name="connsiteY1" fmla="*/ 83441 h 435008"/>
                <a:gd name="connsiteX2" fmla="*/ 247841 w 621982"/>
                <a:gd name="connsiteY2" fmla="*/ 146592 h 435008"/>
                <a:gd name="connsiteX3" fmla="*/ 83439 w 621982"/>
                <a:gd name="connsiteY3" fmla="*/ 146592 h 435008"/>
                <a:gd name="connsiteX4" fmla="*/ 0 w 621982"/>
                <a:gd name="connsiteY4" fmla="*/ 230030 h 435008"/>
                <a:gd name="connsiteX5" fmla="*/ 0 w 621982"/>
                <a:gd name="connsiteY5" fmla="*/ 283751 h 435008"/>
                <a:gd name="connsiteX6" fmla="*/ 232410 w 621982"/>
                <a:gd name="connsiteY6" fmla="*/ 283751 h 435008"/>
                <a:gd name="connsiteX7" fmla="*/ 315849 w 621982"/>
                <a:gd name="connsiteY7" fmla="*/ 367190 h 435008"/>
                <a:gd name="connsiteX8" fmla="*/ 393001 w 621982"/>
                <a:gd name="connsiteY8" fmla="*/ 435009 h 435008"/>
                <a:gd name="connsiteX9" fmla="*/ 459867 w 621982"/>
                <a:gd name="connsiteY9" fmla="*/ 434437 h 435008"/>
                <a:gd name="connsiteX10" fmla="*/ 459867 w 621982"/>
                <a:gd name="connsiteY10" fmla="*/ 360142 h 435008"/>
                <a:gd name="connsiteX11" fmla="*/ 529876 w 621982"/>
                <a:gd name="connsiteY11" fmla="*/ 290133 h 435008"/>
                <a:gd name="connsiteX12" fmla="*/ 541020 w 621982"/>
                <a:gd name="connsiteY12" fmla="*/ 290133 h 435008"/>
                <a:gd name="connsiteX13" fmla="*/ 621983 w 621982"/>
                <a:gd name="connsiteY13" fmla="*/ 209171 h 435008"/>
                <a:gd name="connsiteX14" fmla="*/ 621983 w 621982"/>
                <a:gd name="connsiteY14" fmla="*/ 2097 h 435008"/>
                <a:gd name="connsiteX15" fmla="*/ 331280 w 621982"/>
                <a:gd name="connsiteY15" fmla="*/ 2 h 435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1982" h="435008">
                  <a:moveTo>
                    <a:pt x="331280" y="2"/>
                  </a:moveTo>
                  <a:cubicBezTo>
                    <a:pt x="285369" y="-284"/>
                    <a:pt x="247841" y="37530"/>
                    <a:pt x="247841" y="83441"/>
                  </a:cubicBezTo>
                  <a:lnTo>
                    <a:pt x="247841" y="146592"/>
                  </a:lnTo>
                  <a:lnTo>
                    <a:pt x="83439" y="146592"/>
                  </a:lnTo>
                  <a:cubicBezTo>
                    <a:pt x="37529" y="146592"/>
                    <a:pt x="0" y="184120"/>
                    <a:pt x="0" y="230030"/>
                  </a:cubicBezTo>
                  <a:lnTo>
                    <a:pt x="0" y="283751"/>
                  </a:lnTo>
                  <a:lnTo>
                    <a:pt x="232410" y="283751"/>
                  </a:lnTo>
                  <a:cubicBezTo>
                    <a:pt x="278321" y="283751"/>
                    <a:pt x="315849" y="321280"/>
                    <a:pt x="315849" y="367190"/>
                  </a:cubicBezTo>
                  <a:cubicBezTo>
                    <a:pt x="312706" y="406052"/>
                    <a:pt x="339947" y="427103"/>
                    <a:pt x="393001" y="435009"/>
                  </a:cubicBezTo>
                  <a:lnTo>
                    <a:pt x="459867" y="434437"/>
                  </a:lnTo>
                  <a:lnTo>
                    <a:pt x="459867" y="360142"/>
                  </a:lnTo>
                  <a:cubicBezTo>
                    <a:pt x="459867" y="321661"/>
                    <a:pt x="491395" y="290133"/>
                    <a:pt x="529876" y="290133"/>
                  </a:cubicBezTo>
                  <a:lnTo>
                    <a:pt x="541020" y="290133"/>
                  </a:lnTo>
                  <a:cubicBezTo>
                    <a:pt x="585597" y="290133"/>
                    <a:pt x="621983" y="253748"/>
                    <a:pt x="621983" y="209171"/>
                  </a:cubicBezTo>
                  <a:lnTo>
                    <a:pt x="621983" y="2097"/>
                  </a:lnTo>
                  <a:lnTo>
                    <a:pt x="331280" y="2"/>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7" name="Freeform: Shape 66">
              <a:extLst>
                <a:ext uri="{FF2B5EF4-FFF2-40B4-BE49-F238E27FC236}">
                  <a16:creationId xmlns:a16="http://schemas.microsoft.com/office/drawing/2014/main" id="{18B987F5-EBC0-43E8-B606-0AC7F7AE8A40}"/>
                </a:ext>
              </a:extLst>
            </p:cNvPr>
            <p:cNvSpPr/>
            <p:nvPr/>
          </p:nvSpPr>
          <p:spPr>
            <a:xfrm>
              <a:off x="1962262" y="2804429"/>
              <a:ext cx="627126" cy="447484"/>
            </a:xfrm>
            <a:custGeom>
              <a:avLst/>
              <a:gdLst>
                <a:gd name="connsiteX0" fmla="*/ 627126 w 627126"/>
                <a:gd name="connsiteY0" fmla="*/ 447485 h 447484"/>
                <a:gd name="connsiteX1" fmla="*/ 627126 w 627126"/>
                <a:gd name="connsiteY1" fmla="*/ 150686 h 447484"/>
                <a:gd name="connsiteX2" fmla="*/ 560260 w 627126"/>
                <a:gd name="connsiteY2" fmla="*/ 151257 h 447484"/>
                <a:gd name="connsiteX3" fmla="*/ 483108 w 627126"/>
                <a:gd name="connsiteY3" fmla="*/ 83439 h 447484"/>
                <a:gd name="connsiteX4" fmla="*/ 399669 w 627126"/>
                <a:gd name="connsiteY4" fmla="*/ 0 h 447484"/>
                <a:gd name="connsiteX5" fmla="*/ 168212 w 627126"/>
                <a:gd name="connsiteY5" fmla="*/ 0 h 447484"/>
                <a:gd name="connsiteX6" fmla="*/ 168212 w 627126"/>
                <a:gd name="connsiteY6" fmla="*/ 69437 h 447484"/>
                <a:gd name="connsiteX7" fmla="*/ 84106 w 627126"/>
                <a:gd name="connsiteY7" fmla="*/ 158401 h 447484"/>
                <a:gd name="connsiteX8" fmla="*/ 0 w 627126"/>
                <a:gd name="connsiteY8" fmla="*/ 158401 h 447484"/>
                <a:gd name="connsiteX9" fmla="*/ 381 w 627126"/>
                <a:gd name="connsiteY9" fmla="*/ 212788 h 447484"/>
                <a:gd name="connsiteX10" fmla="*/ 83820 w 627126"/>
                <a:gd name="connsiteY10" fmla="*/ 296228 h 447484"/>
                <a:gd name="connsiteX11" fmla="*/ 225457 w 627126"/>
                <a:gd name="connsiteY11" fmla="*/ 296228 h 447484"/>
                <a:gd name="connsiteX12" fmla="*/ 318421 w 627126"/>
                <a:gd name="connsiteY12" fmla="*/ 364046 h 447484"/>
                <a:gd name="connsiteX13" fmla="*/ 401860 w 627126"/>
                <a:gd name="connsiteY13" fmla="*/ 447485 h 447484"/>
                <a:gd name="connsiteX14" fmla="*/ 627126 w 627126"/>
                <a:gd name="connsiteY14" fmla="*/ 447485 h 44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7126" h="447484">
                  <a:moveTo>
                    <a:pt x="627126" y="447485"/>
                  </a:moveTo>
                  <a:lnTo>
                    <a:pt x="627126" y="150686"/>
                  </a:lnTo>
                  <a:lnTo>
                    <a:pt x="560260" y="151257"/>
                  </a:lnTo>
                  <a:cubicBezTo>
                    <a:pt x="507301" y="143351"/>
                    <a:pt x="479965" y="122301"/>
                    <a:pt x="483108" y="83439"/>
                  </a:cubicBezTo>
                  <a:cubicBezTo>
                    <a:pt x="483108" y="37529"/>
                    <a:pt x="445580" y="0"/>
                    <a:pt x="399669" y="0"/>
                  </a:cubicBezTo>
                  <a:lnTo>
                    <a:pt x="168212" y="0"/>
                  </a:lnTo>
                  <a:lnTo>
                    <a:pt x="168212" y="69437"/>
                  </a:lnTo>
                  <a:cubicBezTo>
                    <a:pt x="168212" y="115348"/>
                    <a:pt x="130016" y="158401"/>
                    <a:pt x="84106" y="158401"/>
                  </a:cubicBezTo>
                  <a:lnTo>
                    <a:pt x="0" y="158401"/>
                  </a:lnTo>
                  <a:lnTo>
                    <a:pt x="381" y="212788"/>
                  </a:lnTo>
                  <a:cubicBezTo>
                    <a:pt x="667" y="258699"/>
                    <a:pt x="37909" y="296228"/>
                    <a:pt x="83820" y="296228"/>
                  </a:cubicBezTo>
                  <a:lnTo>
                    <a:pt x="225457" y="296228"/>
                  </a:lnTo>
                  <a:cubicBezTo>
                    <a:pt x="307753" y="293180"/>
                    <a:pt x="320326" y="324993"/>
                    <a:pt x="318421" y="364046"/>
                  </a:cubicBezTo>
                  <a:cubicBezTo>
                    <a:pt x="318421" y="409956"/>
                    <a:pt x="355949" y="447485"/>
                    <a:pt x="401860" y="447485"/>
                  </a:cubicBezTo>
                  <a:lnTo>
                    <a:pt x="627126" y="447485"/>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8" name="Freeform: Shape 67">
              <a:extLst>
                <a:ext uri="{FF2B5EF4-FFF2-40B4-BE49-F238E27FC236}">
                  <a16:creationId xmlns:a16="http://schemas.microsoft.com/office/drawing/2014/main" id="{4BAD3166-2690-4E5E-BEB1-1C4DA794B9C2}"/>
                </a:ext>
              </a:extLst>
            </p:cNvPr>
            <p:cNvSpPr/>
            <p:nvPr/>
          </p:nvSpPr>
          <p:spPr>
            <a:xfrm>
              <a:off x="2437369" y="3095990"/>
              <a:ext cx="152019" cy="156019"/>
            </a:xfrm>
            <a:custGeom>
              <a:avLst/>
              <a:gdLst>
                <a:gd name="connsiteX0" fmla="*/ 152019 w 152019"/>
                <a:gd name="connsiteY0" fmla="*/ 0 h 156019"/>
                <a:gd name="connsiteX1" fmla="*/ 57626 w 152019"/>
                <a:gd name="connsiteY1" fmla="*/ 0 h 156019"/>
                <a:gd name="connsiteX2" fmla="*/ 0 w 152019"/>
                <a:gd name="connsiteY2" fmla="*/ 57626 h 156019"/>
                <a:gd name="connsiteX3" fmla="*/ 0 w 152019"/>
                <a:gd name="connsiteY3" fmla="*/ 156019 h 156019"/>
                <a:gd name="connsiteX4" fmla="*/ 152019 w 152019"/>
                <a:gd name="connsiteY4" fmla="*/ 156019 h 156019"/>
                <a:gd name="connsiteX5" fmla="*/ 152019 w 152019"/>
                <a:gd name="connsiteY5" fmla="*/ 0 h 156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019" h="156019">
                  <a:moveTo>
                    <a:pt x="152019" y="0"/>
                  </a:moveTo>
                  <a:lnTo>
                    <a:pt x="57626" y="0"/>
                  </a:lnTo>
                  <a:cubicBezTo>
                    <a:pt x="25908" y="0"/>
                    <a:pt x="0" y="25908"/>
                    <a:pt x="0" y="57626"/>
                  </a:cubicBezTo>
                  <a:lnTo>
                    <a:pt x="0" y="156019"/>
                  </a:lnTo>
                  <a:lnTo>
                    <a:pt x="152019" y="156019"/>
                  </a:lnTo>
                  <a:lnTo>
                    <a:pt x="152019" y="0"/>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9" name="Freeform: Shape 68">
              <a:extLst>
                <a:ext uri="{FF2B5EF4-FFF2-40B4-BE49-F238E27FC236}">
                  <a16:creationId xmlns:a16="http://schemas.microsoft.com/office/drawing/2014/main" id="{3F5D6D0C-AA48-4000-8CF4-536B6532A88B}"/>
                </a:ext>
              </a:extLst>
            </p:cNvPr>
            <p:cNvSpPr/>
            <p:nvPr/>
          </p:nvSpPr>
          <p:spPr>
            <a:xfrm>
              <a:off x="866029" y="2961973"/>
              <a:ext cx="1885569" cy="1438655"/>
            </a:xfrm>
            <a:custGeom>
              <a:avLst/>
              <a:gdLst>
                <a:gd name="connsiteX0" fmla="*/ 945452 w 1885569"/>
                <a:gd name="connsiteY0" fmla="*/ 114776 h 1438655"/>
                <a:gd name="connsiteX1" fmla="*/ 945452 w 1885569"/>
                <a:gd name="connsiteY1" fmla="*/ 205835 h 1438655"/>
                <a:gd name="connsiteX2" fmla="*/ 864489 w 1885569"/>
                <a:gd name="connsiteY2" fmla="*/ 286798 h 1438655"/>
                <a:gd name="connsiteX3" fmla="*/ 558165 w 1885569"/>
                <a:gd name="connsiteY3" fmla="*/ 286798 h 1438655"/>
                <a:gd name="connsiteX4" fmla="*/ 475393 w 1885569"/>
                <a:gd name="connsiteY4" fmla="*/ 359759 h 1438655"/>
                <a:gd name="connsiteX5" fmla="*/ 395002 w 1885569"/>
                <a:gd name="connsiteY5" fmla="*/ 430530 h 1438655"/>
                <a:gd name="connsiteX6" fmla="*/ 57626 w 1885569"/>
                <a:gd name="connsiteY6" fmla="*/ 430530 h 1438655"/>
                <a:gd name="connsiteX7" fmla="*/ 0 w 1885569"/>
                <a:gd name="connsiteY7" fmla="*/ 488156 h 1438655"/>
                <a:gd name="connsiteX8" fmla="*/ 0 w 1885569"/>
                <a:gd name="connsiteY8" fmla="*/ 508159 h 1438655"/>
                <a:gd name="connsiteX9" fmla="*/ 57626 w 1885569"/>
                <a:gd name="connsiteY9" fmla="*/ 565785 h 1438655"/>
                <a:gd name="connsiteX10" fmla="*/ 222885 w 1885569"/>
                <a:gd name="connsiteY10" fmla="*/ 565785 h 1438655"/>
                <a:gd name="connsiteX11" fmla="*/ 303848 w 1885569"/>
                <a:gd name="connsiteY11" fmla="*/ 645890 h 1438655"/>
                <a:gd name="connsiteX12" fmla="*/ 361474 w 1885569"/>
                <a:gd name="connsiteY12" fmla="*/ 702850 h 1438655"/>
                <a:gd name="connsiteX13" fmla="*/ 550736 w 1885569"/>
                <a:gd name="connsiteY13" fmla="*/ 702850 h 1438655"/>
                <a:gd name="connsiteX14" fmla="*/ 631698 w 1885569"/>
                <a:gd name="connsiteY14" fmla="*/ 783812 h 1438655"/>
                <a:gd name="connsiteX15" fmla="*/ 631698 w 1885569"/>
                <a:gd name="connsiteY15" fmla="*/ 924687 h 1438655"/>
                <a:gd name="connsiteX16" fmla="*/ 550736 w 1885569"/>
                <a:gd name="connsiteY16" fmla="*/ 1005649 h 1438655"/>
                <a:gd name="connsiteX17" fmla="*/ 536257 w 1885569"/>
                <a:gd name="connsiteY17" fmla="*/ 1005649 h 1438655"/>
                <a:gd name="connsiteX18" fmla="*/ 478631 w 1885569"/>
                <a:gd name="connsiteY18" fmla="*/ 1063276 h 1438655"/>
                <a:gd name="connsiteX19" fmla="*/ 478631 w 1885569"/>
                <a:gd name="connsiteY19" fmla="*/ 1220914 h 1438655"/>
                <a:gd name="connsiteX20" fmla="*/ 397669 w 1885569"/>
                <a:gd name="connsiteY20" fmla="*/ 1301877 h 1438655"/>
                <a:gd name="connsiteX21" fmla="*/ 883634 w 1885569"/>
                <a:gd name="connsiteY21" fmla="*/ 1301877 h 1438655"/>
                <a:gd name="connsiteX22" fmla="*/ 941261 w 1885569"/>
                <a:gd name="connsiteY22" fmla="*/ 1359503 h 1438655"/>
                <a:gd name="connsiteX23" fmla="*/ 941261 w 1885569"/>
                <a:gd name="connsiteY23" fmla="*/ 1380363 h 1438655"/>
                <a:gd name="connsiteX24" fmla="*/ 941546 w 1885569"/>
                <a:gd name="connsiteY24" fmla="*/ 1380363 h 1438655"/>
                <a:gd name="connsiteX25" fmla="*/ 941546 w 1885569"/>
                <a:gd name="connsiteY25" fmla="*/ 1381030 h 1438655"/>
                <a:gd name="connsiteX26" fmla="*/ 999173 w 1885569"/>
                <a:gd name="connsiteY26" fmla="*/ 1438656 h 1438655"/>
                <a:gd name="connsiteX27" fmla="*/ 1261110 w 1885569"/>
                <a:gd name="connsiteY27" fmla="*/ 1438656 h 1438655"/>
                <a:gd name="connsiteX28" fmla="*/ 1261110 w 1885569"/>
                <a:gd name="connsiteY28" fmla="*/ 1362647 h 1438655"/>
                <a:gd name="connsiteX29" fmla="*/ 1318736 w 1885569"/>
                <a:gd name="connsiteY29" fmla="*/ 1305020 h 1438655"/>
                <a:gd name="connsiteX30" fmla="*/ 1765459 w 1885569"/>
                <a:gd name="connsiteY30" fmla="*/ 1305020 h 1438655"/>
                <a:gd name="connsiteX31" fmla="*/ 1785557 w 1885569"/>
                <a:gd name="connsiteY31" fmla="*/ 1304544 h 1438655"/>
                <a:gd name="connsiteX32" fmla="*/ 1827181 w 1885569"/>
                <a:gd name="connsiteY32" fmla="*/ 1303115 h 1438655"/>
                <a:gd name="connsiteX33" fmla="*/ 1884807 w 1885569"/>
                <a:gd name="connsiteY33" fmla="*/ 1245489 h 1438655"/>
                <a:gd name="connsiteX34" fmla="*/ 1885093 w 1885569"/>
                <a:gd name="connsiteY34" fmla="*/ 865251 h 1438655"/>
                <a:gd name="connsiteX35" fmla="*/ 1789367 w 1885569"/>
                <a:gd name="connsiteY35" fmla="*/ 865251 h 1438655"/>
                <a:gd name="connsiteX36" fmla="*/ 1731740 w 1885569"/>
                <a:gd name="connsiteY36" fmla="*/ 807625 h 1438655"/>
                <a:gd name="connsiteX37" fmla="*/ 1731740 w 1885569"/>
                <a:gd name="connsiteY37" fmla="*/ 629983 h 1438655"/>
                <a:gd name="connsiteX38" fmla="*/ 1789367 w 1885569"/>
                <a:gd name="connsiteY38" fmla="*/ 572357 h 1438655"/>
                <a:gd name="connsiteX39" fmla="*/ 1885474 w 1885569"/>
                <a:gd name="connsiteY39" fmla="*/ 572357 h 1438655"/>
                <a:gd name="connsiteX40" fmla="*/ 1885569 w 1885569"/>
                <a:gd name="connsiteY40" fmla="*/ 495967 h 1438655"/>
                <a:gd name="connsiteX41" fmla="*/ 1805464 w 1885569"/>
                <a:gd name="connsiteY41" fmla="*/ 427101 h 1438655"/>
                <a:gd name="connsiteX42" fmla="*/ 1793653 w 1885569"/>
                <a:gd name="connsiteY42" fmla="*/ 427101 h 1438655"/>
                <a:gd name="connsiteX43" fmla="*/ 1723644 w 1885569"/>
                <a:gd name="connsiteY43" fmla="*/ 357092 h 1438655"/>
                <a:gd name="connsiteX44" fmla="*/ 1723644 w 1885569"/>
                <a:gd name="connsiteY44" fmla="*/ 289750 h 1438655"/>
                <a:gd name="connsiteX45" fmla="*/ 1498378 w 1885569"/>
                <a:gd name="connsiteY45" fmla="*/ 289750 h 1438655"/>
                <a:gd name="connsiteX46" fmla="*/ 1417225 w 1885569"/>
                <a:gd name="connsiteY46" fmla="*/ 225742 h 1438655"/>
                <a:gd name="connsiteX47" fmla="*/ 1415034 w 1885569"/>
                <a:gd name="connsiteY47" fmla="*/ 204025 h 1438655"/>
                <a:gd name="connsiteX48" fmla="*/ 1323308 w 1885569"/>
                <a:gd name="connsiteY48" fmla="*/ 138398 h 1438655"/>
                <a:gd name="connsiteX49" fmla="*/ 1320641 w 1885569"/>
                <a:gd name="connsiteY49" fmla="*/ 138398 h 1438655"/>
                <a:gd name="connsiteX50" fmla="*/ 1180338 w 1885569"/>
                <a:gd name="connsiteY50" fmla="*/ 138398 h 1438655"/>
                <a:gd name="connsiteX51" fmla="*/ 1121950 w 1885569"/>
                <a:gd name="connsiteY51" fmla="*/ 114490 h 1438655"/>
                <a:gd name="connsiteX52" fmla="*/ 1121950 w 1885569"/>
                <a:gd name="connsiteY52" fmla="*/ 114490 h 1438655"/>
                <a:gd name="connsiteX53" fmla="*/ 1115092 w 1885569"/>
                <a:gd name="connsiteY53" fmla="*/ 106966 h 1438655"/>
                <a:gd name="connsiteX54" fmla="*/ 1114616 w 1885569"/>
                <a:gd name="connsiteY54" fmla="*/ 106299 h 1438655"/>
                <a:gd name="connsiteX55" fmla="*/ 1114520 w 1885569"/>
                <a:gd name="connsiteY55" fmla="*/ 106204 h 1438655"/>
                <a:gd name="connsiteX56" fmla="*/ 1114425 w 1885569"/>
                <a:gd name="connsiteY56" fmla="*/ 106108 h 1438655"/>
                <a:gd name="connsiteX57" fmla="*/ 1109853 w 1885569"/>
                <a:gd name="connsiteY57" fmla="*/ 99631 h 1438655"/>
                <a:gd name="connsiteX58" fmla="*/ 1109853 w 1885569"/>
                <a:gd name="connsiteY58" fmla="*/ 99631 h 1438655"/>
                <a:gd name="connsiteX59" fmla="*/ 1108805 w 1885569"/>
                <a:gd name="connsiteY59" fmla="*/ 97917 h 1438655"/>
                <a:gd name="connsiteX60" fmla="*/ 1108805 w 1885569"/>
                <a:gd name="connsiteY60" fmla="*/ 97822 h 1438655"/>
                <a:gd name="connsiteX61" fmla="*/ 1108424 w 1885569"/>
                <a:gd name="connsiteY61" fmla="*/ 97155 h 1438655"/>
                <a:gd name="connsiteX62" fmla="*/ 1108329 w 1885569"/>
                <a:gd name="connsiteY62" fmla="*/ 96964 h 1438655"/>
                <a:gd name="connsiteX63" fmla="*/ 1107853 w 1885569"/>
                <a:gd name="connsiteY63" fmla="*/ 96107 h 1438655"/>
                <a:gd name="connsiteX64" fmla="*/ 1107853 w 1885569"/>
                <a:gd name="connsiteY64" fmla="*/ 96107 h 1438655"/>
                <a:gd name="connsiteX65" fmla="*/ 1107377 w 1885569"/>
                <a:gd name="connsiteY65" fmla="*/ 95250 h 1438655"/>
                <a:gd name="connsiteX66" fmla="*/ 1107377 w 1885569"/>
                <a:gd name="connsiteY66" fmla="*/ 95250 h 1438655"/>
                <a:gd name="connsiteX67" fmla="*/ 1106996 w 1885569"/>
                <a:gd name="connsiteY67" fmla="*/ 94488 h 1438655"/>
                <a:gd name="connsiteX68" fmla="*/ 1106900 w 1885569"/>
                <a:gd name="connsiteY68" fmla="*/ 94393 h 1438655"/>
                <a:gd name="connsiteX69" fmla="*/ 1106424 w 1885569"/>
                <a:gd name="connsiteY69" fmla="*/ 93536 h 1438655"/>
                <a:gd name="connsiteX70" fmla="*/ 1106424 w 1885569"/>
                <a:gd name="connsiteY70" fmla="*/ 93440 h 1438655"/>
                <a:gd name="connsiteX71" fmla="*/ 1106329 w 1885569"/>
                <a:gd name="connsiteY71" fmla="*/ 93154 h 1438655"/>
                <a:gd name="connsiteX72" fmla="*/ 1105948 w 1885569"/>
                <a:gd name="connsiteY72" fmla="*/ 92392 h 1438655"/>
                <a:gd name="connsiteX73" fmla="*/ 1105567 w 1885569"/>
                <a:gd name="connsiteY73" fmla="*/ 91630 h 1438655"/>
                <a:gd name="connsiteX74" fmla="*/ 1105091 w 1885569"/>
                <a:gd name="connsiteY74" fmla="*/ 90678 h 1438655"/>
                <a:gd name="connsiteX75" fmla="*/ 1104995 w 1885569"/>
                <a:gd name="connsiteY75" fmla="*/ 90583 h 1438655"/>
                <a:gd name="connsiteX76" fmla="*/ 1104614 w 1885569"/>
                <a:gd name="connsiteY76" fmla="*/ 89821 h 1438655"/>
                <a:gd name="connsiteX77" fmla="*/ 1104614 w 1885569"/>
                <a:gd name="connsiteY77" fmla="*/ 89821 h 1438655"/>
                <a:gd name="connsiteX78" fmla="*/ 1104233 w 1885569"/>
                <a:gd name="connsiteY78" fmla="*/ 88963 h 1438655"/>
                <a:gd name="connsiteX79" fmla="*/ 1104233 w 1885569"/>
                <a:gd name="connsiteY79" fmla="*/ 88963 h 1438655"/>
                <a:gd name="connsiteX80" fmla="*/ 1103852 w 1885569"/>
                <a:gd name="connsiteY80" fmla="*/ 88011 h 1438655"/>
                <a:gd name="connsiteX81" fmla="*/ 1103662 w 1885569"/>
                <a:gd name="connsiteY81" fmla="*/ 87535 h 1438655"/>
                <a:gd name="connsiteX82" fmla="*/ 1103281 w 1885569"/>
                <a:gd name="connsiteY82" fmla="*/ 86582 h 1438655"/>
                <a:gd name="connsiteX83" fmla="*/ 1103186 w 1885569"/>
                <a:gd name="connsiteY83" fmla="*/ 86392 h 1438655"/>
                <a:gd name="connsiteX84" fmla="*/ 1102614 w 1885569"/>
                <a:gd name="connsiteY84" fmla="*/ 84963 h 1438655"/>
                <a:gd name="connsiteX85" fmla="*/ 1102424 w 1885569"/>
                <a:gd name="connsiteY85" fmla="*/ 84582 h 1438655"/>
                <a:gd name="connsiteX86" fmla="*/ 1097090 w 1885569"/>
                <a:gd name="connsiteY86" fmla="*/ 55245 h 1438655"/>
                <a:gd name="connsiteX87" fmla="*/ 1097090 w 1885569"/>
                <a:gd name="connsiteY87" fmla="*/ 0 h 1438655"/>
                <a:gd name="connsiteX88" fmla="*/ 1029367 w 1885569"/>
                <a:gd name="connsiteY88" fmla="*/ 0 h 1438655"/>
                <a:gd name="connsiteX89" fmla="*/ 945928 w 1885569"/>
                <a:gd name="connsiteY89" fmla="*/ 83439 h 1438655"/>
                <a:gd name="connsiteX90" fmla="*/ 945452 w 1885569"/>
                <a:gd name="connsiteY90" fmla="*/ 114776 h 1438655"/>
                <a:gd name="connsiteX91" fmla="*/ 945452 w 1885569"/>
                <a:gd name="connsiteY91" fmla="*/ 114776 h 1438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885569" h="1438655">
                  <a:moveTo>
                    <a:pt x="945452" y="114776"/>
                  </a:moveTo>
                  <a:lnTo>
                    <a:pt x="945452" y="205835"/>
                  </a:lnTo>
                  <a:cubicBezTo>
                    <a:pt x="945452" y="250412"/>
                    <a:pt x="909066" y="286798"/>
                    <a:pt x="864489" y="286798"/>
                  </a:cubicBezTo>
                  <a:lnTo>
                    <a:pt x="558165" y="286798"/>
                  </a:lnTo>
                  <a:cubicBezTo>
                    <a:pt x="515874" y="286798"/>
                    <a:pt x="480632" y="318706"/>
                    <a:pt x="475393" y="359759"/>
                  </a:cubicBezTo>
                  <a:cubicBezTo>
                    <a:pt x="470249" y="400431"/>
                    <a:pt x="436055" y="430530"/>
                    <a:pt x="395002" y="430530"/>
                  </a:cubicBezTo>
                  <a:lnTo>
                    <a:pt x="57626" y="430530"/>
                  </a:lnTo>
                  <a:cubicBezTo>
                    <a:pt x="25908" y="430530"/>
                    <a:pt x="0" y="456438"/>
                    <a:pt x="0" y="488156"/>
                  </a:cubicBezTo>
                  <a:lnTo>
                    <a:pt x="0" y="508159"/>
                  </a:lnTo>
                  <a:cubicBezTo>
                    <a:pt x="0" y="539877"/>
                    <a:pt x="25908" y="565785"/>
                    <a:pt x="57626" y="565785"/>
                  </a:cubicBezTo>
                  <a:lnTo>
                    <a:pt x="222885" y="565785"/>
                  </a:lnTo>
                  <a:cubicBezTo>
                    <a:pt x="267176" y="565785"/>
                    <a:pt x="303371" y="601599"/>
                    <a:pt x="303848" y="645890"/>
                  </a:cubicBezTo>
                  <a:cubicBezTo>
                    <a:pt x="304229" y="677323"/>
                    <a:pt x="329946" y="702850"/>
                    <a:pt x="361474" y="702850"/>
                  </a:cubicBezTo>
                  <a:lnTo>
                    <a:pt x="550736" y="702850"/>
                  </a:lnTo>
                  <a:cubicBezTo>
                    <a:pt x="595313" y="702850"/>
                    <a:pt x="631698" y="739235"/>
                    <a:pt x="631698" y="783812"/>
                  </a:cubicBezTo>
                  <a:lnTo>
                    <a:pt x="631698" y="924687"/>
                  </a:lnTo>
                  <a:cubicBezTo>
                    <a:pt x="631698" y="969264"/>
                    <a:pt x="595313" y="1005649"/>
                    <a:pt x="550736" y="1005649"/>
                  </a:cubicBezTo>
                  <a:lnTo>
                    <a:pt x="536257" y="1005649"/>
                  </a:lnTo>
                  <a:cubicBezTo>
                    <a:pt x="504539" y="1005649"/>
                    <a:pt x="478631" y="1031557"/>
                    <a:pt x="478631" y="1063276"/>
                  </a:cubicBezTo>
                  <a:lnTo>
                    <a:pt x="478631" y="1220914"/>
                  </a:lnTo>
                  <a:cubicBezTo>
                    <a:pt x="478631" y="1265491"/>
                    <a:pt x="442246" y="1301877"/>
                    <a:pt x="397669" y="1301877"/>
                  </a:cubicBezTo>
                  <a:lnTo>
                    <a:pt x="883634" y="1301877"/>
                  </a:lnTo>
                  <a:cubicBezTo>
                    <a:pt x="915353" y="1301877"/>
                    <a:pt x="941261" y="1327785"/>
                    <a:pt x="941261" y="1359503"/>
                  </a:cubicBezTo>
                  <a:lnTo>
                    <a:pt x="941261" y="1380363"/>
                  </a:lnTo>
                  <a:lnTo>
                    <a:pt x="941546" y="1380363"/>
                  </a:lnTo>
                  <a:lnTo>
                    <a:pt x="941546" y="1381030"/>
                  </a:lnTo>
                  <a:cubicBezTo>
                    <a:pt x="941546" y="1412748"/>
                    <a:pt x="967454" y="1438656"/>
                    <a:pt x="999173" y="1438656"/>
                  </a:cubicBezTo>
                  <a:lnTo>
                    <a:pt x="1261110" y="1438656"/>
                  </a:lnTo>
                  <a:lnTo>
                    <a:pt x="1261110" y="1362647"/>
                  </a:lnTo>
                  <a:cubicBezTo>
                    <a:pt x="1261110" y="1330928"/>
                    <a:pt x="1287018" y="1305020"/>
                    <a:pt x="1318736" y="1305020"/>
                  </a:cubicBezTo>
                  <a:lnTo>
                    <a:pt x="1765459" y="1305020"/>
                  </a:lnTo>
                  <a:lnTo>
                    <a:pt x="1785557" y="1304544"/>
                  </a:lnTo>
                  <a:lnTo>
                    <a:pt x="1827181" y="1303115"/>
                  </a:lnTo>
                  <a:cubicBezTo>
                    <a:pt x="1858804" y="1302067"/>
                    <a:pt x="1884807" y="1277207"/>
                    <a:pt x="1884807" y="1245489"/>
                  </a:cubicBezTo>
                  <a:cubicBezTo>
                    <a:pt x="1884807" y="1118806"/>
                    <a:pt x="1884902" y="991933"/>
                    <a:pt x="1885093" y="865251"/>
                  </a:cubicBezTo>
                  <a:lnTo>
                    <a:pt x="1789367" y="865251"/>
                  </a:lnTo>
                  <a:cubicBezTo>
                    <a:pt x="1757648" y="865251"/>
                    <a:pt x="1731740" y="839343"/>
                    <a:pt x="1731740" y="807625"/>
                  </a:cubicBezTo>
                  <a:lnTo>
                    <a:pt x="1731740" y="629983"/>
                  </a:lnTo>
                  <a:cubicBezTo>
                    <a:pt x="1731740" y="598265"/>
                    <a:pt x="1757648" y="572357"/>
                    <a:pt x="1789367" y="572357"/>
                  </a:cubicBezTo>
                  <a:lnTo>
                    <a:pt x="1885474" y="572357"/>
                  </a:lnTo>
                  <a:lnTo>
                    <a:pt x="1885569" y="495967"/>
                  </a:lnTo>
                  <a:cubicBezTo>
                    <a:pt x="1879663" y="457009"/>
                    <a:pt x="1845945" y="427101"/>
                    <a:pt x="1805464" y="427101"/>
                  </a:cubicBezTo>
                  <a:lnTo>
                    <a:pt x="1793653" y="427101"/>
                  </a:lnTo>
                  <a:cubicBezTo>
                    <a:pt x="1755172" y="427101"/>
                    <a:pt x="1723644" y="395573"/>
                    <a:pt x="1723644" y="357092"/>
                  </a:cubicBezTo>
                  <a:lnTo>
                    <a:pt x="1723644" y="289750"/>
                  </a:lnTo>
                  <a:lnTo>
                    <a:pt x="1498378" y="289750"/>
                  </a:lnTo>
                  <a:cubicBezTo>
                    <a:pt x="1459135" y="289750"/>
                    <a:pt x="1426083" y="262318"/>
                    <a:pt x="1417225" y="225742"/>
                  </a:cubicBezTo>
                  <a:cubicBezTo>
                    <a:pt x="1415415" y="218313"/>
                    <a:pt x="1414748" y="211741"/>
                    <a:pt x="1415034" y="204025"/>
                  </a:cubicBezTo>
                  <a:cubicBezTo>
                    <a:pt x="1416272" y="166211"/>
                    <a:pt x="1402842" y="135826"/>
                    <a:pt x="1323308" y="138398"/>
                  </a:cubicBezTo>
                  <a:cubicBezTo>
                    <a:pt x="1322356" y="138398"/>
                    <a:pt x="1321594" y="138398"/>
                    <a:pt x="1320641" y="138398"/>
                  </a:cubicBezTo>
                  <a:lnTo>
                    <a:pt x="1180338" y="138398"/>
                  </a:lnTo>
                  <a:cubicBezTo>
                    <a:pt x="1157669" y="138398"/>
                    <a:pt x="1137095" y="129254"/>
                    <a:pt x="1121950" y="114490"/>
                  </a:cubicBezTo>
                  <a:lnTo>
                    <a:pt x="1121950" y="114490"/>
                  </a:lnTo>
                  <a:cubicBezTo>
                    <a:pt x="1119569" y="112109"/>
                    <a:pt x="1117283" y="109633"/>
                    <a:pt x="1115092" y="106966"/>
                  </a:cubicBezTo>
                  <a:lnTo>
                    <a:pt x="1114616" y="106299"/>
                  </a:lnTo>
                  <a:lnTo>
                    <a:pt x="1114520" y="106204"/>
                  </a:lnTo>
                  <a:lnTo>
                    <a:pt x="1114425" y="106108"/>
                  </a:lnTo>
                  <a:cubicBezTo>
                    <a:pt x="1112806" y="104013"/>
                    <a:pt x="1111282" y="101822"/>
                    <a:pt x="1109853" y="99631"/>
                  </a:cubicBezTo>
                  <a:lnTo>
                    <a:pt x="1109853" y="99631"/>
                  </a:lnTo>
                  <a:cubicBezTo>
                    <a:pt x="1109472" y="99060"/>
                    <a:pt x="1109186" y="98488"/>
                    <a:pt x="1108805" y="97917"/>
                  </a:cubicBezTo>
                  <a:lnTo>
                    <a:pt x="1108805" y="97822"/>
                  </a:lnTo>
                  <a:lnTo>
                    <a:pt x="1108424" y="97155"/>
                  </a:lnTo>
                  <a:lnTo>
                    <a:pt x="1108329" y="96964"/>
                  </a:lnTo>
                  <a:lnTo>
                    <a:pt x="1107853" y="96107"/>
                  </a:lnTo>
                  <a:lnTo>
                    <a:pt x="1107853" y="96107"/>
                  </a:lnTo>
                  <a:lnTo>
                    <a:pt x="1107377" y="95250"/>
                  </a:lnTo>
                  <a:lnTo>
                    <a:pt x="1107377" y="95250"/>
                  </a:lnTo>
                  <a:lnTo>
                    <a:pt x="1106996" y="94488"/>
                  </a:lnTo>
                  <a:lnTo>
                    <a:pt x="1106900" y="94393"/>
                  </a:lnTo>
                  <a:lnTo>
                    <a:pt x="1106424" y="93536"/>
                  </a:lnTo>
                  <a:lnTo>
                    <a:pt x="1106424" y="93440"/>
                  </a:lnTo>
                  <a:lnTo>
                    <a:pt x="1106329" y="93154"/>
                  </a:lnTo>
                  <a:lnTo>
                    <a:pt x="1105948" y="92392"/>
                  </a:lnTo>
                  <a:lnTo>
                    <a:pt x="1105567" y="91630"/>
                  </a:lnTo>
                  <a:lnTo>
                    <a:pt x="1105091" y="90678"/>
                  </a:lnTo>
                  <a:lnTo>
                    <a:pt x="1104995" y="90583"/>
                  </a:lnTo>
                  <a:lnTo>
                    <a:pt x="1104614" y="89821"/>
                  </a:lnTo>
                  <a:lnTo>
                    <a:pt x="1104614" y="89821"/>
                  </a:lnTo>
                  <a:lnTo>
                    <a:pt x="1104233" y="88963"/>
                  </a:lnTo>
                  <a:lnTo>
                    <a:pt x="1104233" y="88963"/>
                  </a:lnTo>
                  <a:lnTo>
                    <a:pt x="1103852" y="88011"/>
                  </a:lnTo>
                  <a:lnTo>
                    <a:pt x="1103662" y="87535"/>
                  </a:lnTo>
                  <a:lnTo>
                    <a:pt x="1103281" y="86582"/>
                  </a:lnTo>
                  <a:lnTo>
                    <a:pt x="1103186" y="86392"/>
                  </a:lnTo>
                  <a:lnTo>
                    <a:pt x="1102614" y="84963"/>
                  </a:lnTo>
                  <a:lnTo>
                    <a:pt x="1102424" y="84582"/>
                  </a:lnTo>
                  <a:cubicBezTo>
                    <a:pt x="1098995" y="75438"/>
                    <a:pt x="1097090" y="65532"/>
                    <a:pt x="1097090" y="55245"/>
                  </a:cubicBezTo>
                  <a:lnTo>
                    <a:pt x="1097090" y="0"/>
                  </a:lnTo>
                  <a:lnTo>
                    <a:pt x="1029367" y="0"/>
                  </a:lnTo>
                  <a:cubicBezTo>
                    <a:pt x="983456" y="0"/>
                    <a:pt x="945928" y="37529"/>
                    <a:pt x="945928" y="83439"/>
                  </a:cubicBezTo>
                  <a:lnTo>
                    <a:pt x="945452" y="114776"/>
                  </a:lnTo>
                  <a:lnTo>
                    <a:pt x="945452" y="114776"/>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0" name="Freeform: Shape 69">
              <a:extLst>
                <a:ext uri="{FF2B5EF4-FFF2-40B4-BE49-F238E27FC236}">
                  <a16:creationId xmlns:a16="http://schemas.microsoft.com/office/drawing/2014/main" id="{CE9D3C97-CCCA-4A9A-A7CB-D3860EDBD247}"/>
                </a:ext>
              </a:extLst>
            </p:cNvPr>
            <p:cNvSpPr/>
            <p:nvPr/>
          </p:nvSpPr>
          <p:spPr>
            <a:xfrm>
              <a:off x="1972549" y="4846494"/>
              <a:ext cx="135254" cy="128873"/>
            </a:xfrm>
            <a:custGeom>
              <a:avLst/>
              <a:gdLst>
                <a:gd name="connsiteX0" fmla="*/ 57626 w 135254"/>
                <a:gd name="connsiteY0" fmla="*/ 128874 h 128873"/>
                <a:gd name="connsiteX1" fmla="*/ 77629 w 135254"/>
                <a:gd name="connsiteY1" fmla="*/ 128874 h 128873"/>
                <a:gd name="connsiteX2" fmla="*/ 135255 w 135254"/>
                <a:gd name="connsiteY2" fmla="*/ 71247 h 128873"/>
                <a:gd name="connsiteX3" fmla="*/ 135255 w 135254"/>
                <a:gd name="connsiteY3" fmla="*/ 57626 h 128873"/>
                <a:gd name="connsiteX4" fmla="*/ 77629 w 135254"/>
                <a:gd name="connsiteY4" fmla="*/ 0 h 128873"/>
                <a:gd name="connsiteX5" fmla="*/ 57626 w 135254"/>
                <a:gd name="connsiteY5" fmla="*/ 0 h 128873"/>
                <a:gd name="connsiteX6" fmla="*/ 0 w 135254"/>
                <a:gd name="connsiteY6" fmla="*/ 57626 h 128873"/>
                <a:gd name="connsiteX7" fmla="*/ 0 w 135254"/>
                <a:gd name="connsiteY7" fmla="*/ 71247 h 128873"/>
                <a:gd name="connsiteX8" fmla="*/ 57626 w 135254"/>
                <a:gd name="connsiteY8" fmla="*/ 128874 h 12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4" h="128873">
                  <a:moveTo>
                    <a:pt x="57626" y="128874"/>
                  </a:moveTo>
                  <a:lnTo>
                    <a:pt x="77629" y="128874"/>
                  </a:lnTo>
                  <a:cubicBezTo>
                    <a:pt x="109347" y="128874"/>
                    <a:pt x="135255" y="102965"/>
                    <a:pt x="135255" y="71247"/>
                  </a:cubicBezTo>
                  <a:lnTo>
                    <a:pt x="135255" y="57626"/>
                  </a:lnTo>
                  <a:cubicBezTo>
                    <a:pt x="135255" y="25908"/>
                    <a:pt x="109347" y="0"/>
                    <a:pt x="77629" y="0"/>
                  </a:cubicBezTo>
                  <a:lnTo>
                    <a:pt x="57626" y="0"/>
                  </a:lnTo>
                  <a:cubicBezTo>
                    <a:pt x="25908" y="0"/>
                    <a:pt x="0" y="25908"/>
                    <a:pt x="0" y="57626"/>
                  </a:cubicBezTo>
                  <a:lnTo>
                    <a:pt x="0" y="71247"/>
                  </a:lnTo>
                  <a:cubicBezTo>
                    <a:pt x="0" y="102965"/>
                    <a:pt x="25908" y="128874"/>
                    <a:pt x="57626" y="128874"/>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1" name="Freeform: Shape 70">
              <a:extLst>
                <a:ext uri="{FF2B5EF4-FFF2-40B4-BE49-F238E27FC236}">
                  <a16:creationId xmlns:a16="http://schemas.microsoft.com/office/drawing/2014/main" id="{EB67E3B8-E59E-4483-8281-B69EA50C41F3}"/>
                </a:ext>
              </a:extLst>
            </p:cNvPr>
            <p:cNvSpPr/>
            <p:nvPr/>
          </p:nvSpPr>
          <p:spPr>
            <a:xfrm>
              <a:off x="2926191" y="4710763"/>
              <a:ext cx="299656" cy="417766"/>
            </a:xfrm>
            <a:custGeom>
              <a:avLst/>
              <a:gdLst>
                <a:gd name="connsiteX0" fmla="*/ 57626 w 299656"/>
                <a:gd name="connsiteY0" fmla="*/ 417767 h 417766"/>
                <a:gd name="connsiteX1" fmla="*/ 77629 w 299656"/>
                <a:gd name="connsiteY1" fmla="*/ 417767 h 417766"/>
                <a:gd name="connsiteX2" fmla="*/ 135255 w 299656"/>
                <a:gd name="connsiteY2" fmla="*/ 360140 h 417766"/>
                <a:gd name="connsiteX3" fmla="*/ 135255 w 299656"/>
                <a:gd name="connsiteY3" fmla="*/ 216217 h 417766"/>
                <a:gd name="connsiteX4" fmla="*/ 216218 w 299656"/>
                <a:gd name="connsiteY4" fmla="*/ 135255 h 417766"/>
                <a:gd name="connsiteX5" fmla="*/ 242030 w 299656"/>
                <a:gd name="connsiteY5" fmla="*/ 135255 h 417766"/>
                <a:gd name="connsiteX6" fmla="*/ 299656 w 299656"/>
                <a:gd name="connsiteY6" fmla="*/ 77629 h 417766"/>
                <a:gd name="connsiteX7" fmla="*/ 299656 w 299656"/>
                <a:gd name="connsiteY7" fmla="*/ 57626 h 417766"/>
                <a:gd name="connsiteX8" fmla="*/ 242030 w 299656"/>
                <a:gd name="connsiteY8" fmla="*/ 0 h 417766"/>
                <a:gd name="connsiteX9" fmla="*/ 77629 w 299656"/>
                <a:gd name="connsiteY9" fmla="*/ 0 h 417766"/>
                <a:gd name="connsiteX10" fmla="*/ 57626 w 299656"/>
                <a:gd name="connsiteY10" fmla="*/ 0 h 417766"/>
                <a:gd name="connsiteX11" fmla="*/ 56197 w 299656"/>
                <a:gd name="connsiteY11" fmla="*/ 0 h 417766"/>
                <a:gd name="connsiteX12" fmla="*/ 56197 w 299656"/>
                <a:gd name="connsiteY12" fmla="*/ 0 h 417766"/>
                <a:gd name="connsiteX13" fmla="*/ 54769 w 299656"/>
                <a:gd name="connsiteY13" fmla="*/ 95 h 417766"/>
                <a:gd name="connsiteX14" fmla="*/ 54769 w 299656"/>
                <a:gd name="connsiteY14" fmla="*/ 95 h 417766"/>
                <a:gd name="connsiteX15" fmla="*/ 53340 w 299656"/>
                <a:gd name="connsiteY15" fmla="*/ 190 h 417766"/>
                <a:gd name="connsiteX16" fmla="*/ 53340 w 299656"/>
                <a:gd name="connsiteY16" fmla="*/ 190 h 417766"/>
                <a:gd name="connsiteX17" fmla="*/ 51911 w 299656"/>
                <a:gd name="connsiteY17" fmla="*/ 286 h 417766"/>
                <a:gd name="connsiteX18" fmla="*/ 51911 w 299656"/>
                <a:gd name="connsiteY18" fmla="*/ 286 h 417766"/>
                <a:gd name="connsiteX19" fmla="*/ 50482 w 299656"/>
                <a:gd name="connsiteY19" fmla="*/ 476 h 417766"/>
                <a:gd name="connsiteX20" fmla="*/ 50482 w 299656"/>
                <a:gd name="connsiteY20" fmla="*/ 476 h 417766"/>
                <a:gd name="connsiteX21" fmla="*/ 49054 w 299656"/>
                <a:gd name="connsiteY21" fmla="*/ 667 h 417766"/>
                <a:gd name="connsiteX22" fmla="*/ 49054 w 299656"/>
                <a:gd name="connsiteY22" fmla="*/ 667 h 417766"/>
                <a:gd name="connsiteX23" fmla="*/ 47625 w 299656"/>
                <a:gd name="connsiteY23" fmla="*/ 857 h 417766"/>
                <a:gd name="connsiteX24" fmla="*/ 47625 w 299656"/>
                <a:gd name="connsiteY24" fmla="*/ 857 h 417766"/>
                <a:gd name="connsiteX25" fmla="*/ 46196 w 299656"/>
                <a:gd name="connsiteY25" fmla="*/ 1143 h 417766"/>
                <a:gd name="connsiteX26" fmla="*/ 46196 w 299656"/>
                <a:gd name="connsiteY26" fmla="*/ 1143 h 417766"/>
                <a:gd name="connsiteX27" fmla="*/ 44768 w 299656"/>
                <a:gd name="connsiteY27" fmla="*/ 1429 h 417766"/>
                <a:gd name="connsiteX28" fmla="*/ 44768 w 299656"/>
                <a:gd name="connsiteY28" fmla="*/ 1429 h 417766"/>
                <a:gd name="connsiteX29" fmla="*/ 43339 w 299656"/>
                <a:gd name="connsiteY29" fmla="*/ 1809 h 417766"/>
                <a:gd name="connsiteX30" fmla="*/ 43339 w 299656"/>
                <a:gd name="connsiteY30" fmla="*/ 1809 h 417766"/>
                <a:gd name="connsiteX31" fmla="*/ 42005 w 299656"/>
                <a:gd name="connsiteY31" fmla="*/ 2191 h 417766"/>
                <a:gd name="connsiteX32" fmla="*/ 42005 w 299656"/>
                <a:gd name="connsiteY32" fmla="*/ 2191 h 417766"/>
                <a:gd name="connsiteX33" fmla="*/ 40672 w 299656"/>
                <a:gd name="connsiteY33" fmla="*/ 2572 h 417766"/>
                <a:gd name="connsiteX34" fmla="*/ 40672 w 299656"/>
                <a:gd name="connsiteY34" fmla="*/ 2572 h 417766"/>
                <a:gd name="connsiteX35" fmla="*/ 39338 w 299656"/>
                <a:gd name="connsiteY35" fmla="*/ 3048 h 417766"/>
                <a:gd name="connsiteX36" fmla="*/ 39338 w 299656"/>
                <a:gd name="connsiteY36" fmla="*/ 3048 h 417766"/>
                <a:gd name="connsiteX37" fmla="*/ 38005 w 299656"/>
                <a:gd name="connsiteY37" fmla="*/ 3524 h 417766"/>
                <a:gd name="connsiteX38" fmla="*/ 38005 w 299656"/>
                <a:gd name="connsiteY38" fmla="*/ 3524 h 417766"/>
                <a:gd name="connsiteX39" fmla="*/ 36671 w 299656"/>
                <a:gd name="connsiteY39" fmla="*/ 4000 h 417766"/>
                <a:gd name="connsiteX40" fmla="*/ 36671 w 299656"/>
                <a:gd name="connsiteY40" fmla="*/ 4000 h 417766"/>
                <a:gd name="connsiteX41" fmla="*/ 35338 w 299656"/>
                <a:gd name="connsiteY41" fmla="*/ 4572 h 417766"/>
                <a:gd name="connsiteX42" fmla="*/ 35338 w 299656"/>
                <a:gd name="connsiteY42" fmla="*/ 4572 h 417766"/>
                <a:gd name="connsiteX43" fmla="*/ 34099 w 299656"/>
                <a:gd name="connsiteY43" fmla="*/ 5143 h 417766"/>
                <a:gd name="connsiteX44" fmla="*/ 34099 w 299656"/>
                <a:gd name="connsiteY44" fmla="*/ 5143 h 417766"/>
                <a:gd name="connsiteX45" fmla="*/ 32861 w 299656"/>
                <a:gd name="connsiteY45" fmla="*/ 5715 h 417766"/>
                <a:gd name="connsiteX46" fmla="*/ 32861 w 299656"/>
                <a:gd name="connsiteY46" fmla="*/ 5715 h 417766"/>
                <a:gd name="connsiteX47" fmla="*/ 31623 w 299656"/>
                <a:gd name="connsiteY47" fmla="*/ 6382 h 417766"/>
                <a:gd name="connsiteX48" fmla="*/ 31623 w 299656"/>
                <a:gd name="connsiteY48" fmla="*/ 6382 h 417766"/>
                <a:gd name="connsiteX49" fmla="*/ 30385 w 299656"/>
                <a:gd name="connsiteY49" fmla="*/ 7048 h 417766"/>
                <a:gd name="connsiteX50" fmla="*/ 30385 w 299656"/>
                <a:gd name="connsiteY50" fmla="*/ 7048 h 417766"/>
                <a:gd name="connsiteX51" fmla="*/ 29146 w 299656"/>
                <a:gd name="connsiteY51" fmla="*/ 7715 h 417766"/>
                <a:gd name="connsiteX52" fmla="*/ 29146 w 299656"/>
                <a:gd name="connsiteY52" fmla="*/ 7715 h 417766"/>
                <a:gd name="connsiteX53" fmla="*/ 27908 w 299656"/>
                <a:gd name="connsiteY53" fmla="*/ 8382 h 417766"/>
                <a:gd name="connsiteX54" fmla="*/ 27908 w 299656"/>
                <a:gd name="connsiteY54" fmla="*/ 8382 h 417766"/>
                <a:gd name="connsiteX55" fmla="*/ 26765 w 299656"/>
                <a:gd name="connsiteY55" fmla="*/ 9144 h 417766"/>
                <a:gd name="connsiteX56" fmla="*/ 26765 w 299656"/>
                <a:gd name="connsiteY56" fmla="*/ 9144 h 417766"/>
                <a:gd name="connsiteX57" fmla="*/ 25622 w 299656"/>
                <a:gd name="connsiteY57" fmla="*/ 9906 h 417766"/>
                <a:gd name="connsiteX58" fmla="*/ 25622 w 299656"/>
                <a:gd name="connsiteY58" fmla="*/ 9906 h 417766"/>
                <a:gd name="connsiteX59" fmla="*/ 24479 w 299656"/>
                <a:gd name="connsiteY59" fmla="*/ 10668 h 417766"/>
                <a:gd name="connsiteX60" fmla="*/ 24479 w 299656"/>
                <a:gd name="connsiteY60" fmla="*/ 10668 h 417766"/>
                <a:gd name="connsiteX61" fmla="*/ 23336 w 299656"/>
                <a:gd name="connsiteY61" fmla="*/ 11525 h 417766"/>
                <a:gd name="connsiteX62" fmla="*/ 23336 w 299656"/>
                <a:gd name="connsiteY62" fmla="*/ 11525 h 417766"/>
                <a:gd name="connsiteX63" fmla="*/ 22193 w 299656"/>
                <a:gd name="connsiteY63" fmla="*/ 12382 h 417766"/>
                <a:gd name="connsiteX64" fmla="*/ 22193 w 299656"/>
                <a:gd name="connsiteY64" fmla="*/ 12382 h 417766"/>
                <a:gd name="connsiteX65" fmla="*/ 21146 w 299656"/>
                <a:gd name="connsiteY65" fmla="*/ 13240 h 417766"/>
                <a:gd name="connsiteX66" fmla="*/ 21146 w 299656"/>
                <a:gd name="connsiteY66" fmla="*/ 13240 h 417766"/>
                <a:gd name="connsiteX67" fmla="*/ 20098 w 299656"/>
                <a:gd name="connsiteY67" fmla="*/ 14097 h 417766"/>
                <a:gd name="connsiteX68" fmla="*/ 20098 w 299656"/>
                <a:gd name="connsiteY68" fmla="*/ 14097 h 417766"/>
                <a:gd name="connsiteX69" fmla="*/ 19050 w 299656"/>
                <a:gd name="connsiteY69" fmla="*/ 15049 h 417766"/>
                <a:gd name="connsiteX70" fmla="*/ 19050 w 299656"/>
                <a:gd name="connsiteY70" fmla="*/ 15049 h 417766"/>
                <a:gd name="connsiteX71" fmla="*/ 18002 w 299656"/>
                <a:gd name="connsiteY71" fmla="*/ 16002 h 417766"/>
                <a:gd name="connsiteX72" fmla="*/ 18002 w 299656"/>
                <a:gd name="connsiteY72" fmla="*/ 16002 h 417766"/>
                <a:gd name="connsiteX73" fmla="*/ 17050 w 299656"/>
                <a:gd name="connsiteY73" fmla="*/ 16954 h 417766"/>
                <a:gd name="connsiteX74" fmla="*/ 17050 w 299656"/>
                <a:gd name="connsiteY74" fmla="*/ 16954 h 417766"/>
                <a:gd name="connsiteX75" fmla="*/ 16097 w 299656"/>
                <a:gd name="connsiteY75" fmla="*/ 17907 h 417766"/>
                <a:gd name="connsiteX76" fmla="*/ 16097 w 299656"/>
                <a:gd name="connsiteY76" fmla="*/ 17907 h 417766"/>
                <a:gd name="connsiteX77" fmla="*/ 15145 w 299656"/>
                <a:gd name="connsiteY77" fmla="*/ 18955 h 417766"/>
                <a:gd name="connsiteX78" fmla="*/ 15145 w 299656"/>
                <a:gd name="connsiteY78" fmla="*/ 18955 h 417766"/>
                <a:gd name="connsiteX79" fmla="*/ 14192 w 299656"/>
                <a:gd name="connsiteY79" fmla="*/ 20002 h 417766"/>
                <a:gd name="connsiteX80" fmla="*/ 14192 w 299656"/>
                <a:gd name="connsiteY80" fmla="*/ 20002 h 417766"/>
                <a:gd name="connsiteX81" fmla="*/ 13335 w 299656"/>
                <a:gd name="connsiteY81" fmla="*/ 21050 h 417766"/>
                <a:gd name="connsiteX82" fmla="*/ 13335 w 299656"/>
                <a:gd name="connsiteY82" fmla="*/ 21050 h 417766"/>
                <a:gd name="connsiteX83" fmla="*/ 12478 w 299656"/>
                <a:gd name="connsiteY83" fmla="*/ 22098 h 417766"/>
                <a:gd name="connsiteX84" fmla="*/ 12478 w 299656"/>
                <a:gd name="connsiteY84" fmla="*/ 22098 h 417766"/>
                <a:gd name="connsiteX85" fmla="*/ 11621 w 299656"/>
                <a:gd name="connsiteY85" fmla="*/ 23146 h 417766"/>
                <a:gd name="connsiteX86" fmla="*/ 11621 w 299656"/>
                <a:gd name="connsiteY86" fmla="*/ 23146 h 417766"/>
                <a:gd name="connsiteX87" fmla="*/ 10763 w 299656"/>
                <a:gd name="connsiteY87" fmla="*/ 24289 h 417766"/>
                <a:gd name="connsiteX88" fmla="*/ 10763 w 299656"/>
                <a:gd name="connsiteY88" fmla="*/ 24289 h 417766"/>
                <a:gd name="connsiteX89" fmla="*/ 10001 w 299656"/>
                <a:gd name="connsiteY89" fmla="*/ 25432 h 417766"/>
                <a:gd name="connsiteX90" fmla="*/ 10001 w 299656"/>
                <a:gd name="connsiteY90" fmla="*/ 25432 h 417766"/>
                <a:gd name="connsiteX91" fmla="*/ 9239 w 299656"/>
                <a:gd name="connsiteY91" fmla="*/ 26575 h 417766"/>
                <a:gd name="connsiteX92" fmla="*/ 9239 w 299656"/>
                <a:gd name="connsiteY92" fmla="*/ 26575 h 417766"/>
                <a:gd name="connsiteX93" fmla="*/ 8477 w 299656"/>
                <a:gd name="connsiteY93" fmla="*/ 27717 h 417766"/>
                <a:gd name="connsiteX94" fmla="*/ 8477 w 299656"/>
                <a:gd name="connsiteY94" fmla="*/ 27717 h 417766"/>
                <a:gd name="connsiteX95" fmla="*/ 7811 w 299656"/>
                <a:gd name="connsiteY95" fmla="*/ 28956 h 417766"/>
                <a:gd name="connsiteX96" fmla="*/ 7811 w 299656"/>
                <a:gd name="connsiteY96" fmla="*/ 28956 h 417766"/>
                <a:gd name="connsiteX97" fmla="*/ 7144 w 299656"/>
                <a:gd name="connsiteY97" fmla="*/ 30194 h 417766"/>
                <a:gd name="connsiteX98" fmla="*/ 7144 w 299656"/>
                <a:gd name="connsiteY98" fmla="*/ 30194 h 417766"/>
                <a:gd name="connsiteX99" fmla="*/ 6477 w 299656"/>
                <a:gd name="connsiteY99" fmla="*/ 31432 h 417766"/>
                <a:gd name="connsiteX100" fmla="*/ 6477 w 299656"/>
                <a:gd name="connsiteY100" fmla="*/ 31432 h 417766"/>
                <a:gd name="connsiteX101" fmla="*/ 5810 w 299656"/>
                <a:gd name="connsiteY101" fmla="*/ 32671 h 417766"/>
                <a:gd name="connsiteX102" fmla="*/ 5810 w 299656"/>
                <a:gd name="connsiteY102" fmla="*/ 32671 h 417766"/>
                <a:gd name="connsiteX103" fmla="*/ 5239 w 299656"/>
                <a:gd name="connsiteY103" fmla="*/ 33909 h 417766"/>
                <a:gd name="connsiteX104" fmla="*/ 5239 w 299656"/>
                <a:gd name="connsiteY104" fmla="*/ 33909 h 417766"/>
                <a:gd name="connsiteX105" fmla="*/ 4667 w 299656"/>
                <a:gd name="connsiteY105" fmla="*/ 35147 h 417766"/>
                <a:gd name="connsiteX106" fmla="*/ 4667 w 299656"/>
                <a:gd name="connsiteY106" fmla="*/ 35147 h 417766"/>
                <a:gd name="connsiteX107" fmla="*/ 4096 w 299656"/>
                <a:gd name="connsiteY107" fmla="*/ 36481 h 417766"/>
                <a:gd name="connsiteX108" fmla="*/ 4096 w 299656"/>
                <a:gd name="connsiteY108" fmla="*/ 36481 h 417766"/>
                <a:gd name="connsiteX109" fmla="*/ 3620 w 299656"/>
                <a:gd name="connsiteY109" fmla="*/ 37814 h 417766"/>
                <a:gd name="connsiteX110" fmla="*/ 3620 w 299656"/>
                <a:gd name="connsiteY110" fmla="*/ 37814 h 417766"/>
                <a:gd name="connsiteX111" fmla="*/ 3143 w 299656"/>
                <a:gd name="connsiteY111" fmla="*/ 39148 h 417766"/>
                <a:gd name="connsiteX112" fmla="*/ 3143 w 299656"/>
                <a:gd name="connsiteY112" fmla="*/ 39148 h 417766"/>
                <a:gd name="connsiteX113" fmla="*/ 2667 w 299656"/>
                <a:gd name="connsiteY113" fmla="*/ 40481 h 417766"/>
                <a:gd name="connsiteX114" fmla="*/ 2667 w 299656"/>
                <a:gd name="connsiteY114" fmla="*/ 40481 h 417766"/>
                <a:gd name="connsiteX115" fmla="*/ 2286 w 299656"/>
                <a:gd name="connsiteY115" fmla="*/ 41815 h 417766"/>
                <a:gd name="connsiteX116" fmla="*/ 2286 w 299656"/>
                <a:gd name="connsiteY116" fmla="*/ 41815 h 417766"/>
                <a:gd name="connsiteX117" fmla="*/ 1905 w 299656"/>
                <a:gd name="connsiteY117" fmla="*/ 43148 h 417766"/>
                <a:gd name="connsiteX118" fmla="*/ 1905 w 299656"/>
                <a:gd name="connsiteY118" fmla="*/ 43148 h 417766"/>
                <a:gd name="connsiteX119" fmla="*/ 1524 w 299656"/>
                <a:gd name="connsiteY119" fmla="*/ 44482 h 417766"/>
                <a:gd name="connsiteX120" fmla="*/ 1524 w 299656"/>
                <a:gd name="connsiteY120" fmla="*/ 44482 h 417766"/>
                <a:gd name="connsiteX121" fmla="*/ 1238 w 299656"/>
                <a:gd name="connsiteY121" fmla="*/ 45910 h 417766"/>
                <a:gd name="connsiteX122" fmla="*/ 1238 w 299656"/>
                <a:gd name="connsiteY122" fmla="*/ 45910 h 417766"/>
                <a:gd name="connsiteX123" fmla="*/ 953 w 299656"/>
                <a:gd name="connsiteY123" fmla="*/ 47339 h 417766"/>
                <a:gd name="connsiteX124" fmla="*/ 953 w 299656"/>
                <a:gd name="connsiteY124" fmla="*/ 47339 h 417766"/>
                <a:gd name="connsiteX125" fmla="*/ 667 w 299656"/>
                <a:gd name="connsiteY125" fmla="*/ 48768 h 417766"/>
                <a:gd name="connsiteX126" fmla="*/ 667 w 299656"/>
                <a:gd name="connsiteY126" fmla="*/ 48768 h 417766"/>
                <a:gd name="connsiteX127" fmla="*/ 476 w 299656"/>
                <a:gd name="connsiteY127" fmla="*/ 50197 h 417766"/>
                <a:gd name="connsiteX128" fmla="*/ 476 w 299656"/>
                <a:gd name="connsiteY128" fmla="*/ 50197 h 417766"/>
                <a:gd name="connsiteX129" fmla="*/ 286 w 299656"/>
                <a:gd name="connsiteY129" fmla="*/ 51625 h 417766"/>
                <a:gd name="connsiteX130" fmla="*/ 286 w 299656"/>
                <a:gd name="connsiteY130" fmla="*/ 51625 h 417766"/>
                <a:gd name="connsiteX131" fmla="*/ 190 w 299656"/>
                <a:gd name="connsiteY131" fmla="*/ 53054 h 417766"/>
                <a:gd name="connsiteX132" fmla="*/ 190 w 299656"/>
                <a:gd name="connsiteY132" fmla="*/ 53054 h 417766"/>
                <a:gd name="connsiteX133" fmla="*/ 95 w 299656"/>
                <a:gd name="connsiteY133" fmla="*/ 54483 h 417766"/>
                <a:gd name="connsiteX134" fmla="*/ 95 w 299656"/>
                <a:gd name="connsiteY134" fmla="*/ 54483 h 417766"/>
                <a:gd name="connsiteX135" fmla="*/ 95 w 299656"/>
                <a:gd name="connsiteY135" fmla="*/ 54959 h 417766"/>
                <a:gd name="connsiteX136" fmla="*/ 0 w 299656"/>
                <a:gd name="connsiteY136" fmla="*/ 56864 h 417766"/>
                <a:gd name="connsiteX137" fmla="*/ 0 w 299656"/>
                <a:gd name="connsiteY137" fmla="*/ 57340 h 417766"/>
                <a:gd name="connsiteX138" fmla="*/ 0 w 299656"/>
                <a:gd name="connsiteY138" fmla="*/ 57340 h 417766"/>
                <a:gd name="connsiteX139" fmla="*/ 0 w 299656"/>
                <a:gd name="connsiteY139" fmla="*/ 77343 h 417766"/>
                <a:gd name="connsiteX140" fmla="*/ 0 w 299656"/>
                <a:gd name="connsiteY140" fmla="*/ 359855 h 417766"/>
                <a:gd name="connsiteX141" fmla="*/ 57626 w 299656"/>
                <a:gd name="connsiteY141" fmla="*/ 417767 h 417766"/>
                <a:gd name="connsiteX142" fmla="*/ 57626 w 299656"/>
                <a:gd name="connsiteY142" fmla="*/ 417767 h 417766"/>
                <a:gd name="connsiteX143" fmla="*/ 57626 w 299656"/>
                <a:gd name="connsiteY143" fmla="*/ 0 h 417766"/>
                <a:gd name="connsiteX144" fmla="*/ 57626 w 299656"/>
                <a:gd name="connsiteY144" fmla="*/ 0 h 417766"/>
                <a:gd name="connsiteX145" fmla="*/ 57626 w 299656"/>
                <a:gd name="connsiteY145" fmla="*/ 0 h 417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299656" h="417766">
                  <a:moveTo>
                    <a:pt x="57626" y="417767"/>
                  </a:moveTo>
                  <a:lnTo>
                    <a:pt x="77629" y="417767"/>
                  </a:lnTo>
                  <a:cubicBezTo>
                    <a:pt x="109347" y="417767"/>
                    <a:pt x="135255" y="391858"/>
                    <a:pt x="135255" y="360140"/>
                  </a:cubicBezTo>
                  <a:lnTo>
                    <a:pt x="135255" y="216217"/>
                  </a:lnTo>
                  <a:cubicBezTo>
                    <a:pt x="135255" y="171640"/>
                    <a:pt x="171640" y="135255"/>
                    <a:pt x="216218" y="135255"/>
                  </a:cubicBezTo>
                  <a:lnTo>
                    <a:pt x="242030" y="135255"/>
                  </a:lnTo>
                  <a:cubicBezTo>
                    <a:pt x="273748" y="135255"/>
                    <a:pt x="299656" y="109347"/>
                    <a:pt x="299656" y="77629"/>
                  </a:cubicBezTo>
                  <a:lnTo>
                    <a:pt x="299656" y="57626"/>
                  </a:lnTo>
                  <a:cubicBezTo>
                    <a:pt x="299656" y="25908"/>
                    <a:pt x="273748" y="0"/>
                    <a:pt x="242030" y="0"/>
                  </a:cubicBezTo>
                  <a:lnTo>
                    <a:pt x="77629" y="0"/>
                  </a:lnTo>
                  <a:lnTo>
                    <a:pt x="57626" y="0"/>
                  </a:lnTo>
                  <a:lnTo>
                    <a:pt x="56197" y="0"/>
                  </a:lnTo>
                  <a:lnTo>
                    <a:pt x="56197" y="0"/>
                  </a:lnTo>
                  <a:lnTo>
                    <a:pt x="54769" y="95"/>
                  </a:lnTo>
                  <a:lnTo>
                    <a:pt x="54769" y="95"/>
                  </a:lnTo>
                  <a:lnTo>
                    <a:pt x="53340" y="190"/>
                  </a:lnTo>
                  <a:lnTo>
                    <a:pt x="53340" y="190"/>
                  </a:lnTo>
                  <a:lnTo>
                    <a:pt x="51911" y="286"/>
                  </a:lnTo>
                  <a:lnTo>
                    <a:pt x="51911" y="286"/>
                  </a:lnTo>
                  <a:lnTo>
                    <a:pt x="50482" y="476"/>
                  </a:lnTo>
                  <a:lnTo>
                    <a:pt x="50482" y="476"/>
                  </a:lnTo>
                  <a:lnTo>
                    <a:pt x="49054" y="667"/>
                  </a:lnTo>
                  <a:lnTo>
                    <a:pt x="49054" y="667"/>
                  </a:lnTo>
                  <a:lnTo>
                    <a:pt x="47625" y="857"/>
                  </a:lnTo>
                  <a:lnTo>
                    <a:pt x="47625" y="857"/>
                  </a:lnTo>
                  <a:cubicBezTo>
                    <a:pt x="47149" y="952"/>
                    <a:pt x="46672" y="1048"/>
                    <a:pt x="46196" y="1143"/>
                  </a:cubicBezTo>
                  <a:lnTo>
                    <a:pt x="46196" y="1143"/>
                  </a:lnTo>
                  <a:lnTo>
                    <a:pt x="44768" y="1429"/>
                  </a:lnTo>
                  <a:lnTo>
                    <a:pt x="44768" y="1429"/>
                  </a:lnTo>
                  <a:lnTo>
                    <a:pt x="43339" y="1809"/>
                  </a:lnTo>
                  <a:lnTo>
                    <a:pt x="43339" y="1809"/>
                  </a:lnTo>
                  <a:lnTo>
                    <a:pt x="42005" y="2191"/>
                  </a:lnTo>
                  <a:lnTo>
                    <a:pt x="42005" y="2191"/>
                  </a:lnTo>
                  <a:lnTo>
                    <a:pt x="40672" y="2572"/>
                  </a:lnTo>
                  <a:lnTo>
                    <a:pt x="40672" y="2572"/>
                  </a:lnTo>
                  <a:lnTo>
                    <a:pt x="39338" y="3048"/>
                  </a:lnTo>
                  <a:lnTo>
                    <a:pt x="39338" y="3048"/>
                  </a:lnTo>
                  <a:lnTo>
                    <a:pt x="38005" y="3524"/>
                  </a:lnTo>
                  <a:lnTo>
                    <a:pt x="38005" y="3524"/>
                  </a:lnTo>
                  <a:lnTo>
                    <a:pt x="36671" y="4000"/>
                  </a:lnTo>
                  <a:lnTo>
                    <a:pt x="36671" y="4000"/>
                  </a:lnTo>
                  <a:lnTo>
                    <a:pt x="35338" y="4572"/>
                  </a:lnTo>
                  <a:lnTo>
                    <a:pt x="35338" y="4572"/>
                  </a:lnTo>
                  <a:lnTo>
                    <a:pt x="34099" y="5143"/>
                  </a:lnTo>
                  <a:lnTo>
                    <a:pt x="34099" y="5143"/>
                  </a:lnTo>
                  <a:lnTo>
                    <a:pt x="32861" y="5715"/>
                  </a:lnTo>
                  <a:lnTo>
                    <a:pt x="32861" y="5715"/>
                  </a:lnTo>
                  <a:lnTo>
                    <a:pt x="31623" y="6382"/>
                  </a:lnTo>
                  <a:lnTo>
                    <a:pt x="31623" y="6382"/>
                  </a:lnTo>
                  <a:cubicBezTo>
                    <a:pt x="31242" y="6572"/>
                    <a:pt x="30766" y="6763"/>
                    <a:pt x="30385" y="7048"/>
                  </a:cubicBezTo>
                  <a:lnTo>
                    <a:pt x="30385" y="7048"/>
                  </a:lnTo>
                  <a:lnTo>
                    <a:pt x="29146" y="7715"/>
                  </a:lnTo>
                  <a:lnTo>
                    <a:pt x="29146" y="7715"/>
                  </a:lnTo>
                  <a:cubicBezTo>
                    <a:pt x="28765" y="7906"/>
                    <a:pt x="28385" y="8191"/>
                    <a:pt x="27908" y="8382"/>
                  </a:cubicBezTo>
                  <a:lnTo>
                    <a:pt x="27908" y="8382"/>
                  </a:lnTo>
                  <a:lnTo>
                    <a:pt x="26765" y="9144"/>
                  </a:lnTo>
                  <a:lnTo>
                    <a:pt x="26765" y="9144"/>
                  </a:lnTo>
                  <a:lnTo>
                    <a:pt x="25622" y="9906"/>
                  </a:lnTo>
                  <a:lnTo>
                    <a:pt x="25622" y="9906"/>
                  </a:lnTo>
                  <a:lnTo>
                    <a:pt x="24479" y="10668"/>
                  </a:lnTo>
                  <a:lnTo>
                    <a:pt x="24479" y="10668"/>
                  </a:lnTo>
                  <a:lnTo>
                    <a:pt x="23336" y="11525"/>
                  </a:lnTo>
                  <a:lnTo>
                    <a:pt x="23336" y="11525"/>
                  </a:lnTo>
                  <a:lnTo>
                    <a:pt x="22193" y="12382"/>
                  </a:lnTo>
                  <a:lnTo>
                    <a:pt x="22193" y="12382"/>
                  </a:lnTo>
                  <a:cubicBezTo>
                    <a:pt x="21812" y="12668"/>
                    <a:pt x="21431" y="12954"/>
                    <a:pt x="21146" y="13240"/>
                  </a:cubicBezTo>
                  <a:lnTo>
                    <a:pt x="21146" y="13240"/>
                  </a:lnTo>
                  <a:lnTo>
                    <a:pt x="20098" y="14097"/>
                  </a:lnTo>
                  <a:lnTo>
                    <a:pt x="20098" y="14097"/>
                  </a:lnTo>
                  <a:lnTo>
                    <a:pt x="19050" y="15049"/>
                  </a:lnTo>
                  <a:lnTo>
                    <a:pt x="19050" y="15049"/>
                  </a:lnTo>
                  <a:lnTo>
                    <a:pt x="18002" y="16002"/>
                  </a:lnTo>
                  <a:lnTo>
                    <a:pt x="18002" y="16002"/>
                  </a:lnTo>
                  <a:lnTo>
                    <a:pt x="17050" y="16954"/>
                  </a:lnTo>
                  <a:lnTo>
                    <a:pt x="17050" y="16954"/>
                  </a:lnTo>
                  <a:lnTo>
                    <a:pt x="16097" y="17907"/>
                  </a:lnTo>
                  <a:lnTo>
                    <a:pt x="16097" y="17907"/>
                  </a:lnTo>
                  <a:lnTo>
                    <a:pt x="15145" y="18955"/>
                  </a:lnTo>
                  <a:lnTo>
                    <a:pt x="15145" y="18955"/>
                  </a:lnTo>
                  <a:lnTo>
                    <a:pt x="14192" y="20002"/>
                  </a:lnTo>
                  <a:lnTo>
                    <a:pt x="14192" y="20002"/>
                  </a:lnTo>
                  <a:lnTo>
                    <a:pt x="13335" y="21050"/>
                  </a:lnTo>
                  <a:lnTo>
                    <a:pt x="13335" y="21050"/>
                  </a:lnTo>
                  <a:cubicBezTo>
                    <a:pt x="13049" y="21431"/>
                    <a:pt x="12763" y="21812"/>
                    <a:pt x="12478" y="22098"/>
                  </a:cubicBezTo>
                  <a:lnTo>
                    <a:pt x="12478" y="22098"/>
                  </a:lnTo>
                  <a:cubicBezTo>
                    <a:pt x="12192" y="22479"/>
                    <a:pt x="11906" y="22860"/>
                    <a:pt x="11621" y="23146"/>
                  </a:cubicBezTo>
                  <a:lnTo>
                    <a:pt x="11621" y="23146"/>
                  </a:lnTo>
                  <a:lnTo>
                    <a:pt x="10763" y="24289"/>
                  </a:lnTo>
                  <a:lnTo>
                    <a:pt x="10763" y="24289"/>
                  </a:lnTo>
                  <a:lnTo>
                    <a:pt x="10001" y="25432"/>
                  </a:lnTo>
                  <a:lnTo>
                    <a:pt x="10001" y="25432"/>
                  </a:lnTo>
                  <a:lnTo>
                    <a:pt x="9239" y="26575"/>
                  </a:lnTo>
                  <a:lnTo>
                    <a:pt x="9239" y="26575"/>
                  </a:lnTo>
                  <a:lnTo>
                    <a:pt x="8477" y="27717"/>
                  </a:lnTo>
                  <a:lnTo>
                    <a:pt x="8477" y="27717"/>
                  </a:lnTo>
                  <a:lnTo>
                    <a:pt x="7811" y="28956"/>
                  </a:lnTo>
                  <a:lnTo>
                    <a:pt x="7811" y="28956"/>
                  </a:lnTo>
                  <a:lnTo>
                    <a:pt x="7144" y="30194"/>
                  </a:lnTo>
                  <a:lnTo>
                    <a:pt x="7144" y="30194"/>
                  </a:lnTo>
                  <a:lnTo>
                    <a:pt x="6477" y="31432"/>
                  </a:lnTo>
                  <a:lnTo>
                    <a:pt x="6477" y="31432"/>
                  </a:lnTo>
                  <a:lnTo>
                    <a:pt x="5810" y="32671"/>
                  </a:lnTo>
                  <a:lnTo>
                    <a:pt x="5810" y="32671"/>
                  </a:lnTo>
                  <a:lnTo>
                    <a:pt x="5239" y="33909"/>
                  </a:lnTo>
                  <a:lnTo>
                    <a:pt x="5239" y="33909"/>
                  </a:lnTo>
                  <a:cubicBezTo>
                    <a:pt x="5048" y="34290"/>
                    <a:pt x="4858" y="34766"/>
                    <a:pt x="4667" y="35147"/>
                  </a:cubicBezTo>
                  <a:lnTo>
                    <a:pt x="4667" y="35147"/>
                  </a:lnTo>
                  <a:lnTo>
                    <a:pt x="4096" y="36481"/>
                  </a:lnTo>
                  <a:lnTo>
                    <a:pt x="4096" y="36481"/>
                  </a:lnTo>
                  <a:lnTo>
                    <a:pt x="3620" y="37814"/>
                  </a:lnTo>
                  <a:lnTo>
                    <a:pt x="3620" y="37814"/>
                  </a:lnTo>
                  <a:lnTo>
                    <a:pt x="3143" y="39148"/>
                  </a:lnTo>
                  <a:lnTo>
                    <a:pt x="3143" y="39148"/>
                  </a:lnTo>
                  <a:lnTo>
                    <a:pt x="2667" y="40481"/>
                  </a:lnTo>
                  <a:lnTo>
                    <a:pt x="2667" y="40481"/>
                  </a:lnTo>
                  <a:lnTo>
                    <a:pt x="2286" y="41815"/>
                  </a:lnTo>
                  <a:lnTo>
                    <a:pt x="2286" y="41815"/>
                  </a:lnTo>
                  <a:lnTo>
                    <a:pt x="1905" y="43148"/>
                  </a:lnTo>
                  <a:lnTo>
                    <a:pt x="1905" y="43148"/>
                  </a:lnTo>
                  <a:lnTo>
                    <a:pt x="1524" y="44482"/>
                  </a:lnTo>
                  <a:lnTo>
                    <a:pt x="1524" y="44482"/>
                  </a:lnTo>
                  <a:lnTo>
                    <a:pt x="1238" y="45910"/>
                  </a:lnTo>
                  <a:lnTo>
                    <a:pt x="1238" y="45910"/>
                  </a:lnTo>
                  <a:cubicBezTo>
                    <a:pt x="1143" y="46387"/>
                    <a:pt x="1048" y="46863"/>
                    <a:pt x="953" y="47339"/>
                  </a:cubicBezTo>
                  <a:lnTo>
                    <a:pt x="953" y="47339"/>
                  </a:lnTo>
                  <a:lnTo>
                    <a:pt x="667" y="48768"/>
                  </a:lnTo>
                  <a:lnTo>
                    <a:pt x="667" y="48768"/>
                  </a:lnTo>
                  <a:lnTo>
                    <a:pt x="476" y="50197"/>
                  </a:lnTo>
                  <a:lnTo>
                    <a:pt x="476" y="50197"/>
                  </a:lnTo>
                  <a:lnTo>
                    <a:pt x="286" y="51625"/>
                  </a:lnTo>
                  <a:lnTo>
                    <a:pt x="286" y="51625"/>
                  </a:lnTo>
                  <a:lnTo>
                    <a:pt x="190" y="53054"/>
                  </a:lnTo>
                  <a:lnTo>
                    <a:pt x="190" y="53054"/>
                  </a:lnTo>
                  <a:lnTo>
                    <a:pt x="95" y="54483"/>
                  </a:lnTo>
                  <a:lnTo>
                    <a:pt x="95" y="54483"/>
                  </a:lnTo>
                  <a:lnTo>
                    <a:pt x="95" y="54959"/>
                  </a:lnTo>
                  <a:cubicBezTo>
                    <a:pt x="95" y="55626"/>
                    <a:pt x="95" y="56197"/>
                    <a:pt x="0" y="56864"/>
                  </a:cubicBezTo>
                  <a:lnTo>
                    <a:pt x="0" y="57340"/>
                  </a:lnTo>
                  <a:lnTo>
                    <a:pt x="0" y="57340"/>
                  </a:lnTo>
                  <a:lnTo>
                    <a:pt x="0" y="77343"/>
                  </a:lnTo>
                  <a:lnTo>
                    <a:pt x="0" y="359855"/>
                  </a:lnTo>
                  <a:cubicBezTo>
                    <a:pt x="0" y="391858"/>
                    <a:pt x="25908" y="417767"/>
                    <a:pt x="57626" y="417767"/>
                  </a:cubicBezTo>
                  <a:lnTo>
                    <a:pt x="57626" y="417767"/>
                  </a:lnTo>
                  <a:close/>
                  <a:moveTo>
                    <a:pt x="57626" y="0"/>
                  </a:moveTo>
                  <a:lnTo>
                    <a:pt x="57626" y="0"/>
                  </a:lnTo>
                  <a:lnTo>
                    <a:pt x="57626"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2" name="Freeform: Shape 71">
              <a:extLst>
                <a:ext uri="{FF2B5EF4-FFF2-40B4-BE49-F238E27FC236}">
                  <a16:creationId xmlns:a16="http://schemas.microsoft.com/office/drawing/2014/main" id="{8A3E5852-F6AA-45E3-A2C0-3E71F79A6554}"/>
                </a:ext>
              </a:extLst>
            </p:cNvPr>
            <p:cNvSpPr/>
            <p:nvPr/>
          </p:nvSpPr>
          <p:spPr>
            <a:xfrm>
              <a:off x="75454" y="4553410"/>
              <a:ext cx="628078" cy="867822"/>
            </a:xfrm>
            <a:custGeom>
              <a:avLst/>
              <a:gdLst>
                <a:gd name="connsiteX0" fmla="*/ 550069 w 628078"/>
                <a:gd name="connsiteY0" fmla="*/ 300609 h 867822"/>
                <a:gd name="connsiteX1" fmla="*/ 570452 w 628078"/>
                <a:gd name="connsiteY1" fmla="*/ 300609 h 867822"/>
                <a:gd name="connsiteX2" fmla="*/ 628079 w 628078"/>
                <a:gd name="connsiteY2" fmla="*/ 242983 h 867822"/>
                <a:gd name="connsiteX3" fmla="*/ 628079 w 628078"/>
                <a:gd name="connsiteY3" fmla="*/ 57626 h 867822"/>
                <a:gd name="connsiteX4" fmla="*/ 570452 w 628078"/>
                <a:gd name="connsiteY4" fmla="*/ 0 h 867822"/>
                <a:gd name="connsiteX5" fmla="*/ 216599 w 628078"/>
                <a:gd name="connsiteY5" fmla="*/ 0 h 867822"/>
                <a:gd name="connsiteX6" fmla="*/ 158972 w 628078"/>
                <a:gd name="connsiteY6" fmla="*/ 857 h 867822"/>
                <a:gd name="connsiteX7" fmla="*/ 158972 w 628078"/>
                <a:gd name="connsiteY7" fmla="*/ 212884 h 867822"/>
                <a:gd name="connsiteX8" fmla="*/ 78010 w 628078"/>
                <a:gd name="connsiteY8" fmla="*/ 293846 h 867822"/>
                <a:gd name="connsiteX9" fmla="*/ 57626 w 628078"/>
                <a:gd name="connsiteY9" fmla="*/ 293846 h 867822"/>
                <a:gd name="connsiteX10" fmla="*/ 0 w 628078"/>
                <a:gd name="connsiteY10" fmla="*/ 352901 h 867822"/>
                <a:gd name="connsiteX11" fmla="*/ 0 w 628078"/>
                <a:gd name="connsiteY11" fmla="*/ 464153 h 867822"/>
                <a:gd name="connsiteX12" fmla="*/ 0 w 628078"/>
                <a:gd name="connsiteY12" fmla="*/ 520351 h 867822"/>
                <a:gd name="connsiteX13" fmla="*/ 0 w 628078"/>
                <a:gd name="connsiteY13" fmla="*/ 810197 h 867822"/>
                <a:gd name="connsiteX14" fmla="*/ 57626 w 628078"/>
                <a:gd name="connsiteY14" fmla="*/ 867823 h 867822"/>
                <a:gd name="connsiteX15" fmla="*/ 252413 w 628078"/>
                <a:gd name="connsiteY15" fmla="*/ 867823 h 867822"/>
                <a:gd name="connsiteX16" fmla="*/ 310039 w 628078"/>
                <a:gd name="connsiteY16" fmla="*/ 866965 h 867822"/>
                <a:gd name="connsiteX17" fmla="*/ 310039 w 628078"/>
                <a:gd name="connsiteY17" fmla="*/ 660559 h 867822"/>
                <a:gd name="connsiteX18" fmla="*/ 391001 w 628078"/>
                <a:gd name="connsiteY18" fmla="*/ 579596 h 867822"/>
                <a:gd name="connsiteX19" fmla="*/ 411385 w 628078"/>
                <a:gd name="connsiteY19" fmla="*/ 579596 h 867822"/>
                <a:gd name="connsiteX20" fmla="*/ 469011 w 628078"/>
                <a:gd name="connsiteY20" fmla="*/ 520541 h 867822"/>
                <a:gd name="connsiteX21" fmla="*/ 469011 w 628078"/>
                <a:gd name="connsiteY21" fmla="*/ 381667 h 867822"/>
                <a:gd name="connsiteX22" fmla="*/ 550069 w 628078"/>
                <a:gd name="connsiteY22" fmla="*/ 300609 h 867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8078" h="867822">
                  <a:moveTo>
                    <a:pt x="550069" y="300609"/>
                  </a:moveTo>
                  <a:lnTo>
                    <a:pt x="570452" y="300609"/>
                  </a:lnTo>
                  <a:cubicBezTo>
                    <a:pt x="602171" y="300609"/>
                    <a:pt x="628079" y="274701"/>
                    <a:pt x="628079" y="242983"/>
                  </a:cubicBezTo>
                  <a:lnTo>
                    <a:pt x="628079" y="57626"/>
                  </a:lnTo>
                  <a:cubicBezTo>
                    <a:pt x="628079" y="25908"/>
                    <a:pt x="602171" y="0"/>
                    <a:pt x="570452" y="0"/>
                  </a:cubicBezTo>
                  <a:lnTo>
                    <a:pt x="216599" y="0"/>
                  </a:lnTo>
                  <a:lnTo>
                    <a:pt x="158972" y="857"/>
                  </a:lnTo>
                  <a:lnTo>
                    <a:pt x="158972" y="212884"/>
                  </a:lnTo>
                  <a:cubicBezTo>
                    <a:pt x="158972" y="257461"/>
                    <a:pt x="122587" y="293846"/>
                    <a:pt x="78010" y="293846"/>
                  </a:cubicBezTo>
                  <a:lnTo>
                    <a:pt x="57626" y="293846"/>
                  </a:lnTo>
                  <a:cubicBezTo>
                    <a:pt x="25908" y="293846"/>
                    <a:pt x="0" y="320421"/>
                    <a:pt x="0" y="352901"/>
                  </a:cubicBezTo>
                  <a:lnTo>
                    <a:pt x="0" y="464153"/>
                  </a:lnTo>
                  <a:lnTo>
                    <a:pt x="0" y="520351"/>
                  </a:lnTo>
                  <a:lnTo>
                    <a:pt x="0" y="810197"/>
                  </a:lnTo>
                  <a:cubicBezTo>
                    <a:pt x="0" y="841915"/>
                    <a:pt x="25908" y="867823"/>
                    <a:pt x="57626" y="867823"/>
                  </a:cubicBezTo>
                  <a:lnTo>
                    <a:pt x="252413" y="867823"/>
                  </a:lnTo>
                  <a:lnTo>
                    <a:pt x="310039" y="866965"/>
                  </a:lnTo>
                  <a:lnTo>
                    <a:pt x="310039" y="660559"/>
                  </a:lnTo>
                  <a:cubicBezTo>
                    <a:pt x="310039" y="615982"/>
                    <a:pt x="346424" y="579596"/>
                    <a:pt x="391001" y="579596"/>
                  </a:cubicBezTo>
                  <a:lnTo>
                    <a:pt x="411385" y="579596"/>
                  </a:lnTo>
                  <a:cubicBezTo>
                    <a:pt x="443103" y="579596"/>
                    <a:pt x="469011" y="553022"/>
                    <a:pt x="469011" y="520541"/>
                  </a:cubicBezTo>
                  <a:lnTo>
                    <a:pt x="469011" y="381667"/>
                  </a:lnTo>
                  <a:cubicBezTo>
                    <a:pt x="469011" y="336995"/>
                    <a:pt x="505397" y="300609"/>
                    <a:pt x="550069" y="300609"/>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3" name="Freeform: Shape 72">
              <a:extLst>
                <a:ext uri="{FF2B5EF4-FFF2-40B4-BE49-F238E27FC236}">
                  <a16:creationId xmlns:a16="http://schemas.microsoft.com/office/drawing/2014/main" id="{AF4DA893-5D5A-4489-A2A8-083227624CFF}"/>
                </a:ext>
              </a:extLst>
            </p:cNvPr>
            <p:cNvSpPr/>
            <p:nvPr/>
          </p:nvSpPr>
          <p:spPr>
            <a:xfrm>
              <a:off x="234712" y="4126976"/>
              <a:ext cx="1892046" cy="1432274"/>
            </a:xfrm>
            <a:custGeom>
              <a:avLst/>
              <a:gdLst>
                <a:gd name="connsiteX0" fmla="*/ 388906 w 1892046"/>
                <a:gd name="connsiteY0" fmla="*/ 1432274 h 1432274"/>
                <a:gd name="connsiteX1" fmla="*/ 542068 w 1892046"/>
                <a:gd name="connsiteY1" fmla="*/ 1432274 h 1432274"/>
                <a:gd name="connsiteX2" fmla="*/ 624364 w 1892046"/>
                <a:gd name="connsiteY2" fmla="*/ 1362266 h 1432274"/>
                <a:gd name="connsiteX3" fmla="*/ 704279 w 1892046"/>
                <a:gd name="connsiteY3" fmla="*/ 1294352 h 1432274"/>
                <a:gd name="connsiteX4" fmla="*/ 1017461 w 1892046"/>
                <a:gd name="connsiteY4" fmla="*/ 1294352 h 1432274"/>
                <a:gd name="connsiteX5" fmla="*/ 1100042 w 1892046"/>
                <a:gd name="connsiteY5" fmla="*/ 1222724 h 1432274"/>
                <a:gd name="connsiteX6" fmla="*/ 1177576 w 1892046"/>
                <a:gd name="connsiteY6" fmla="*/ 1153287 h 1432274"/>
                <a:gd name="connsiteX7" fmla="*/ 1258253 w 1892046"/>
                <a:gd name="connsiteY7" fmla="*/ 1069943 h 1432274"/>
                <a:gd name="connsiteX8" fmla="*/ 1258253 w 1892046"/>
                <a:gd name="connsiteY8" fmla="*/ 796194 h 1432274"/>
                <a:gd name="connsiteX9" fmla="*/ 1337405 w 1892046"/>
                <a:gd name="connsiteY9" fmla="*/ 715232 h 1432274"/>
                <a:gd name="connsiteX10" fmla="*/ 1417701 w 1892046"/>
                <a:gd name="connsiteY10" fmla="*/ 645605 h 1432274"/>
                <a:gd name="connsiteX11" fmla="*/ 1495235 w 1892046"/>
                <a:gd name="connsiteY11" fmla="*/ 578072 h 1432274"/>
                <a:gd name="connsiteX12" fmla="*/ 1576292 w 1892046"/>
                <a:gd name="connsiteY12" fmla="*/ 495681 h 1432274"/>
                <a:gd name="connsiteX13" fmla="*/ 1657255 w 1892046"/>
                <a:gd name="connsiteY13" fmla="*/ 415671 h 1432274"/>
                <a:gd name="connsiteX14" fmla="*/ 1833658 w 1892046"/>
                <a:gd name="connsiteY14" fmla="*/ 415671 h 1432274"/>
                <a:gd name="connsiteX15" fmla="*/ 1892046 w 1892046"/>
                <a:gd name="connsiteY15" fmla="*/ 363188 h 1432274"/>
                <a:gd name="connsiteX16" fmla="*/ 1891951 w 1892046"/>
                <a:gd name="connsiteY16" fmla="*/ 273177 h 1432274"/>
                <a:gd name="connsiteX17" fmla="*/ 1630299 w 1892046"/>
                <a:gd name="connsiteY17" fmla="*/ 273844 h 1432274"/>
                <a:gd name="connsiteX18" fmla="*/ 1572673 w 1892046"/>
                <a:gd name="connsiteY18" fmla="*/ 216217 h 1432274"/>
                <a:gd name="connsiteX19" fmla="*/ 1572673 w 1892046"/>
                <a:gd name="connsiteY19" fmla="*/ 215551 h 1432274"/>
                <a:gd name="connsiteX20" fmla="*/ 1572387 w 1892046"/>
                <a:gd name="connsiteY20" fmla="*/ 215551 h 1432274"/>
                <a:gd name="connsiteX21" fmla="*/ 1572387 w 1892046"/>
                <a:gd name="connsiteY21" fmla="*/ 194691 h 1432274"/>
                <a:gd name="connsiteX22" fmla="*/ 1514761 w 1892046"/>
                <a:gd name="connsiteY22" fmla="*/ 137065 h 1432274"/>
                <a:gd name="connsiteX23" fmla="*/ 1028795 w 1892046"/>
                <a:gd name="connsiteY23" fmla="*/ 137065 h 1432274"/>
                <a:gd name="connsiteX24" fmla="*/ 1028986 w 1892046"/>
                <a:gd name="connsiteY24" fmla="*/ 137065 h 1432274"/>
                <a:gd name="connsiteX25" fmla="*/ 852869 w 1892046"/>
                <a:gd name="connsiteY25" fmla="*/ 137065 h 1432274"/>
                <a:gd name="connsiteX26" fmla="*/ 771906 w 1892046"/>
                <a:gd name="connsiteY26" fmla="*/ 56959 h 1432274"/>
                <a:gd name="connsiteX27" fmla="*/ 714280 w 1892046"/>
                <a:gd name="connsiteY27" fmla="*/ 0 h 1432274"/>
                <a:gd name="connsiteX28" fmla="*/ 57626 w 1892046"/>
                <a:gd name="connsiteY28" fmla="*/ 0 h 1432274"/>
                <a:gd name="connsiteX29" fmla="*/ 0 w 1892046"/>
                <a:gd name="connsiteY29" fmla="*/ 57626 h 1432274"/>
                <a:gd name="connsiteX30" fmla="*/ 0 w 1892046"/>
                <a:gd name="connsiteY30" fmla="*/ 288798 h 1432274"/>
                <a:gd name="connsiteX31" fmla="*/ 95 w 1892046"/>
                <a:gd name="connsiteY31" fmla="*/ 291655 h 1432274"/>
                <a:gd name="connsiteX32" fmla="*/ 95 w 1892046"/>
                <a:gd name="connsiteY32" fmla="*/ 299656 h 1432274"/>
                <a:gd name="connsiteX33" fmla="*/ 0 w 1892046"/>
                <a:gd name="connsiteY33" fmla="*/ 303466 h 1432274"/>
                <a:gd name="connsiteX34" fmla="*/ 0 w 1892046"/>
                <a:gd name="connsiteY34" fmla="*/ 427387 h 1432274"/>
                <a:gd name="connsiteX35" fmla="*/ 57341 w 1892046"/>
                <a:gd name="connsiteY35" fmla="*/ 426530 h 1432274"/>
                <a:gd name="connsiteX36" fmla="*/ 411099 w 1892046"/>
                <a:gd name="connsiteY36" fmla="*/ 426530 h 1432274"/>
                <a:gd name="connsiteX37" fmla="*/ 468725 w 1892046"/>
                <a:gd name="connsiteY37" fmla="*/ 484156 h 1432274"/>
                <a:gd name="connsiteX38" fmla="*/ 468725 w 1892046"/>
                <a:gd name="connsiteY38" fmla="*/ 669512 h 1432274"/>
                <a:gd name="connsiteX39" fmla="*/ 411099 w 1892046"/>
                <a:gd name="connsiteY39" fmla="*/ 727138 h 1432274"/>
                <a:gd name="connsiteX40" fmla="*/ 390716 w 1892046"/>
                <a:gd name="connsiteY40" fmla="*/ 727138 h 1432274"/>
                <a:gd name="connsiteX41" fmla="*/ 309753 w 1892046"/>
                <a:gd name="connsiteY41" fmla="*/ 808101 h 1432274"/>
                <a:gd name="connsiteX42" fmla="*/ 309753 w 1892046"/>
                <a:gd name="connsiteY42" fmla="*/ 946975 h 1432274"/>
                <a:gd name="connsiteX43" fmla="*/ 252127 w 1892046"/>
                <a:gd name="connsiteY43" fmla="*/ 1006030 h 1432274"/>
                <a:gd name="connsiteX44" fmla="*/ 231743 w 1892046"/>
                <a:gd name="connsiteY44" fmla="*/ 1006030 h 1432274"/>
                <a:gd name="connsiteX45" fmla="*/ 150781 w 1892046"/>
                <a:gd name="connsiteY45" fmla="*/ 1086993 h 1432274"/>
                <a:gd name="connsiteX46" fmla="*/ 150781 w 1892046"/>
                <a:gd name="connsiteY46" fmla="*/ 1293495 h 1432274"/>
                <a:gd name="connsiteX47" fmla="*/ 107347 w 1892046"/>
                <a:gd name="connsiteY47" fmla="*/ 1294162 h 1432274"/>
                <a:gd name="connsiteX48" fmla="*/ 113348 w 1892046"/>
                <a:gd name="connsiteY48" fmla="*/ 1294352 h 1432274"/>
                <a:gd name="connsiteX49" fmla="*/ 226600 w 1892046"/>
                <a:gd name="connsiteY49" fmla="*/ 1294352 h 1432274"/>
                <a:gd name="connsiteX50" fmla="*/ 306515 w 1892046"/>
                <a:gd name="connsiteY50" fmla="*/ 1362266 h 1432274"/>
                <a:gd name="connsiteX51" fmla="*/ 388906 w 1892046"/>
                <a:gd name="connsiteY51" fmla="*/ 1432274 h 143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892046" h="1432274">
                  <a:moveTo>
                    <a:pt x="388906" y="1432274"/>
                  </a:moveTo>
                  <a:lnTo>
                    <a:pt x="542068" y="1432274"/>
                  </a:lnTo>
                  <a:cubicBezTo>
                    <a:pt x="583406" y="1432274"/>
                    <a:pt x="617982" y="1401794"/>
                    <a:pt x="624364" y="1362266"/>
                  </a:cubicBezTo>
                  <a:cubicBezTo>
                    <a:pt x="630841" y="1322737"/>
                    <a:pt x="664274" y="1294352"/>
                    <a:pt x="704279" y="1294352"/>
                  </a:cubicBezTo>
                  <a:lnTo>
                    <a:pt x="1017461" y="1294352"/>
                  </a:lnTo>
                  <a:cubicBezTo>
                    <a:pt x="1059371" y="1294352"/>
                    <a:pt x="1094232" y="1263110"/>
                    <a:pt x="1100042" y="1222724"/>
                  </a:cubicBezTo>
                  <a:cubicBezTo>
                    <a:pt x="1105662" y="1183481"/>
                    <a:pt x="1137952" y="1154526"/>
                    <a:pt x="1177576" y="1153287"/>
                  </a:cubicBezTo>
                  <a:cubicBezTo>
                    <a:pt x="1222248" y="1151858"/>
                    <a:pt x="1258253" y="1114901"/>
                    <a:pt x="1258253" y="1069943"/>
                  </a:cubicBezTo>
                  <a:lnTo>
                    <a:pt x="1258253" y="796194"/>
                  </a:lnTo>
                  <a:cubicBezTo>
                    <a:pt x="1258253" y="752284"/>
                    <a:pt x="1293400" y="716280"/>
                    <a:pt x="1337405" y="715232"/>
                  </a:cubicBezTo>
                  <a:cubicBezTo>
                    <a:pt x="1377696" y="714280"/>
                    <a:pt x="1411224" y="684371"/>
                    <a:pt x="1417701" y="645605"/>
                  </a:cubicBezTo>
                  <a:cubicBezTo>
                    <a:pt x="1424178" y="607123"/>
                    <a:pt x="1456182" y="579215"/>
                    <a:pt x="1495235" y="578072"/>
                  </a:cubicBezTo>
                  <a:cubicBezTo>
                    <a:pt x="1539716" y="576834"/>
                    <a:pt x="1575721" y="540353"/>
                    <a:pt x="1576292" y="495681"/>
                  </a:cubicBezTo>
                  <a:cubicBezTo>
                    <a:pt x="1576864" y="451390"/>
                    <a:pt x="1613059" y="415671"/>
                    <a:pt x="1657255" y="415671"/>
                  </a:cubicBezTo>
                  <a:lnTo>
                    <a:pt x="1833658" y="415671"/>
                  </a:lnTo>
                  <a:cubicBezTo>
                    <a:pt x="1865376" y="415671"/>
                    <a:pt x="1892141" y="395002"/>
                    <a:pt x="1892046" y="363188"/>
                  </a:cubicBezTo>
                  <a:lnTo>
                    <a:pt x="1891951" y="273177"/>
                  </a:lnTo>
                  <a:cubicBezTo>
                    <a:pt x="1804130" y="273177"/>
                    <a:pt x="1718215" y="273844"/>
                    <a:pt x="1630299" y="273844"/>
                  </a:cubicBezTo>
                  <a:cubicBezTo>
                    <a:pt x="1598581" y="273844"/>
                    <a:pt x="1572673" y="247936"/>
                    <a:pt x="1572673" y="216217"/>
                  </a:cubicBezTo>
                  <a:lnTo>
                    <a:pt x="1572673" y="215551"/>
                  </a:lnTo>
                  <a:lnTo>
                    <a:pt x="1572387" y="215551"/>
                  </a:lnTo>
                  <a:lnTo>
                    <a:pt x="1572387" y="194691"/>
                  </a:lnTo>
                  <a:cubicBezTo>
                    <a:pt x="1572387" y="162973"/>
                    <a:pt x="1546479" y="137065"/>
                    <a:pt x="1514761" y="137065"/>
                  </a:cubicBezTo>
                  <a:lnTo>
                    <a:pt x="1028795" y="137065"/>
                  </a:lnTo>
                  <a:lnTo>
                    <a:pt x="1028986" y="137065"/>
                  </a:lnTo>
                  <a:lnTo>
                    <a:pt x="852869" y="137065"/>
                  </a:lnTo>
                  <a:cubicBezTo>
                    <a:pt x="808577" y="137065"/>
                    <a:pt x="772382" y="101251"/>
                    <a:pt x="771906" y="56959"/>
                  </a:cubicBezTo>
                  <a:cubicBezTo>
                    <a:pt x="771525" y="25622"/>
                    <a:pt x="745712" y="0"/>
                    <a:pt x="714280" y="0"/>
                  </a:cubicBezTo>
                  <a:lnTo>
                    <a:pt x="57626" y="0"/>
                  </a:lnTo>
                  <a:cubicBezTo>
                    <a:pt x="25908" y="0"/>
                    <a:pt x="0" y="25908"/>
                    <a:pt x="0" y="57626"/>
                  </a:cubicBezTo>
                  <a:lnTo>
                    <a:pt x="0" y="288798"/>
                  </a:lnTo>
                  <a:cubicBezTo>
                    <a:pt x="0" y="289750"/>
                    <a:pt x="0" y="290703"/>
                    <a:pt x="95" y="291655"/>
                  </a:cubicBezTo>
                  <a:cubicBezTo>
                    <a:pt x="286" y="294418"/>
                    <a:pt x="286" y="296799"/>
                    <a:pt x="95" y="299656"/>
                  </a:cubicBezTo>
                  <a:cubicBezTo>
                    <a:pt x="0" y="300895"/>
                    <a:pt x="0" y="302228"/>
                    <a:pt x="0" y="303466"/>
                  </a:cubicBezTo>
                  <a:lnTo>
                    <a:pt x="0" y="427387"/>
                  </a:lnTo>
                  <a:lnTo>
                    <a:pt x="57341" y="426530"/>
                  </a:lnTo>
                  <a:lnTo>
                    <a:pt x="411099" y="426530"/>
                  </a:lnTo>
                  <a:cubicBezTo>
                    <a:pt x="442817" y="426530"/>
                    <a:pt x="468725" y="452438"/>
                    <a:pt x="468725" y="484156"/>
                  </a:cubicBezTo>
                  <a:lnTo>
                    <a:pt x="468725" y="669512"/>
                  </a:lnTo>
                  <a:cubicBezTo>
                    <a:pt x="468725" y="701230"/>
                    <a:pt x="442817" y="727138"/>
                    <a:pt x="411099" y="727138"/>
                  </a:cubicBezTo>
                  <a:lnTo>
                    <a:pt x="390716" y="727138"/>
                  </a:lnTo>
                  <a:cubicBezTo>
                    <a:pt x="346139" y="727138"/>
                    <a:pt x="309753" y="763524"/>
                    <a:pt x="309753" y="808101"/>
                  </a:cubicBezTo>
                  <a:lnTo>
                    <a:pt x="309753" y="946975"/>
                  </a:lnTo>
                  <a:cubicBezTo>
                    <a:pt x="309753" y="979456"/>
                    <a:pt x="283845" y="1006030"/>
                    <a:pt x="252127" y="1006030"/>
                  </a:cubicBezTo>
                  <a:lnTo>
                    <a:pt x="231743" y="1006030"/>
                  </a:lnTo>
                  <a:cubicBezTo>
                    <a:pt x="187166" y="1006030"/>
                    <a:pt x="150781" y="1042416"/>
                    <a:pt x="150781" y="1086993"/>
                  </a:cubicBezTo>
                  <a:lnTo>
                    <a:pt x="150781" y="1293495"/>
                  </a:lnTo>
                  <a:lnTo>
                    <a:pt x="107347" y="1294162"/>
                  </a:lnTo>
                  <a:cubicBezTo>
                    <a:pt x="109347" y="1294352"/>
                    <a:pt x="111347" y="1294352"/>
                    <a:pt x="113348" y="1294352"/>
                  </a:cubicBezTo>
                  <a:lnTo>
                    <a:pt x="226600" y="1294352"/>
                  </a:lnTo>
                  <a:cubicBezTo>
                    <a:pt x="266605" y="1294352"/>
                    <a:pt x="300038" y="1322832"/>
                    <a:pt x="306515" y="1362266"/>
                  </a:cubicBezTo>
                  <a:cubicBezTo>
                    <a:pt x="312992" y="1401889"/>
                    <a:pt x="347567" y="1432274"/>
                    <a:pt x="388906" y="1432274"/>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4" name="Freeform: Shape 73">
              <a:extLst>
                <a:ext uri="{FF2B5EF4-FFF2-40B4-BE49-F238E27FC236}">
                  <a16:creationId xmlns:a16="http://schemas.microsoft.com/office/drawing/2014/main" id="{4B519E33-07A0-4069-ACAA-B67B710CD6A1}"/>
                </a:ext>
              </a:extLst>
            </p:cNvPr>
            <p:cNvSpPr/>
            <p:nvPr/>
          </p:nvSpPr>
          <p:spPr>
            <a:xfrm>
              <a:off x="3572367" y="5286168"/>
              <a:ext cx="417766" cy="299656"/>
            </a:xfrm>
            <a:custGeom>
              <a:avLst/>
              <a:gdLst>
                <a:gd name="connsiteX0" fmla="*/ 0 w 417766"/>
                <a:gd name="connsiteY0" fmla="*/ 57626 h 299656"/>
                <a:gd name="connsiteX1" fmla="*/ 0 w 417766"/>
                <a:gd name="connsiteY1" fmla="*/ 77628 h 299656"/>
                <a:gd name="connsiteX2" fmla="*/ 57626 w 417766"/>
                <a:gd name="connsiteY2" fmla="*/ 135255 h 299656"/>
                <a:gd name="connsiteX3" fmla="*/ 201549 w 417766"/>
                <a:gd name="connsiteY3" fmla="*/ 135255 h 299656"/>
                <a:gd name="connsiteX4" fmla="*/ 282512 w 417766"/>
                <a:gd name="connsiteY4" fmla="*/ 216218 h 299656"/>
                <a:gd name="connsiteX5" fmla="*/ 282512 w 417766"/>
                <a:gd name="connsiteY5" fmla="*/ 242030 h 299656"/>
                <a:gd name="connsiteX6" fmla="*/ 340138 w 417766"/>
                <a:gd name="connsiteY6" fmla="*/ 299656 h 299656"/>
                <a:gd name="connsiteX7" fmla="*/ 360140 w 417766"/>
                <a:gd name="connsiteY7" fmla="*/ 299656 h 299656"/>
                <a:gd name="connsiteX8" fmla="*/ 417767 w 417766"/>
                <a:gd name="connsiteY8" fmla="*/ 242030 h 299656"/>
                <a:gd name="connsiteX9" fmla="*/ 417767 w 417766"/>
                <a:gd name="connsiteY9" fmla="*/ 77628 h 299656"/>
                <a:gd name="connsiteX10" fmla="*/ 417767 w 417766"/>
                <a:gd name="connsiteY10" fmla="*/ 57626 h 299656"/>
                <a:gd name="connsiteX11" fmla="*/ 417767 w 417766"/>
                <a:gd name="connsiteY11" fmla="*/ 56102 h 299656"/>
                <a:gd name="connsiteX12" fmla="*/ 417767 w 417766"/>
                <a:gd name="connsiteY12" fmla="*/ 56102 h 299656"/>
                <a:gd name="connsiteX13" fmla="*/ 417671 w 417766"/>
                <a:gd name="connsiteY13" fmla="*/ 54673 h 299656"/>
                <a:gd name="connsiteX14" fmla="*/ 417671 w 417766"/>
                <a:gd name="connsiteY14" fmla="*/ 54673 h 299656"/>
                <a:gd name="connsiteX15" fmla="*/ 417576 w 417766"/>
                <a:gd name="connsiteY15" fmla="*/ 53244 h 299656"/>
                <a:gd name="connsiteX16" fmla="*/ 417576 w 417766"/>
                <a:gd name="connsiteY16" fmla="*/ 53244 h 299656"/>
                <a:gd name="connsiteX17" fmla="*/ 417481 w 417766"/>
                <a:gd name="connsiteY17" fmla="*/ 51816 h 299656"/>
                <a:gd name="connsiteX18" fmla="*/ 417481 w 417766"/>
                <a:gd name="connsiteY18" fmla="*/ 51816 h 299656"/>
                <a:gd name="connsiteX19" fmla="*/ 417290 w 417766"/>
                <a:gd name="connsiteY19" fmla="*/ 50387 h 299656"/>
                <a:gd name="connsiteX20" fmla="*/ 417290 w 417766"/>
                <a:gd name="connsiteY20" fmla="*/ 50387 h 299656"/>
                <a:gd name="connsiteX21" fmla="*/ 417100 w 417766"/>
                <a:gd name="connsiteY21" fmla="*/ 48958 h 299656"/>
                <a:gd name="connsiteX22" fmla="*/ 417100 w 417766"/>
                <a:gd name="connsiteY22" fmla="*/ 48958 h 299656"/>
                <a:gd name="connsiteX23" fmla="*/ 416909 w 417766"/>
                <a:gd name="connsiteY23" fmla="*/ 47530 h 299656"/>
                <a:gd name="connsiteX24" fmla="*/ 416909 w 417766"/>
                <a:gd name="connsiteY24" fmla="*/ 47530 h 299656"/>
                <a:gd name="connsiteX25" fmla="*/ 416623 w 417766"/>
                <a:gd name="connsiteY25" fmla="*/ 46101 h 299656"/>
                <a:gd name="connsiteX26" fmla="*/ 416623 w 417766"/>
                <a:gd name="connsiteY26" fmla="*/ 46101 h 299656"/>
                <a:gd name="connsiteX27" fmla="*/ 416338 w 417766"/>
                <a:gd name="connsiteY27" fmla="*/ 44672 h 299656"/>
                <a:gd name="connsiteX28" fmla="*/ 416338 w 417766"/>
                <a:gd name="connsiteY28" fmla="*/ 44672 h 299656"/>
                <a:gd name="connsiteX29" fmla="*/ 415957 w 417766"/>
                <a:gd name="connsiteY29" fmla="*/ 43243 h 299656"/>
                <a:gd name="connsiteX30" fmla="*/ 415957 w 417766"/>
                <a:gd name="connsiteY30" fmla="*/ 43243 h 299656"/>
                <a:gd name="connsiteX31" fmla="*/ 415576 w 417766"/>
                <a:gd name="connsiteY31" fmla="*/ 41910 h 299656"/>
                <a:gd name="connsiteX32" fmla="*/ 415576 w 417766"/>
                <a:gd name="connsiteY32" fmla="*/ 41910 h 299656"/>
                <a:gd name="connsiteX33" fmla="*/ 415195 w 417766"/>
                <a:gd name="connsiteY33" fmla="*/ 40577 h 299656"/>
                <a:gd name="connsiteX34" fmla="*/ 415195 w 417766"/>
                <a:gd name="connsiteY34" fmla="*/ 40577 h 299656"/>
                <a:gd name="connsiteX35" fmla="*/ 414719 w 417766"/>
                <a:gd name="connsiteY35" fmla="*/ 39243 h 299656"/>
                <a:gd name="connsiteX36" fmla="*/ 414719 w 417766"/>
                <a:gd name="connsiteY36" fmla="*/ 39243 h 299656"/>
                <a:gd name="connsiteX37" fmla="*/ 414242 w 417766"/>
                <a:gd name="connsiteY37" fmla="*/ 37909 h 299656"/>
                <a:gd name="connsiteX38" fmla="*/ 414242 w 417766"/>
                <a:gd name="connsiteY38" fmla="*/ 37909 h 299656"/>
                <a:gd name="connsiteX39" fmla="*/ 413766 w 417766"/>
                <a:gd name="connsiteY39" fmla="*/ 36576 h 299656"/>
                <a:gd name="connsiteX40" fmla="*/ 413766 w 417766"/>
                <a:gd name="connsiteY40" fmla="*/ 36576 h 299656"/>
                <a:gd name="connsiteX41" fmla="*/ 413195 w 417766"/>
                <a:gd name="connsiteY41" fmla="*/ 35243 h 299656"/>
                <a:gd name="connsiteX42" fmla="*/ 413195 w 417766"/>
                <a:gd name="connsiteY42" fmla="*/ 35243 h 299656"/>
                <a:gd name="connsiteX43" fmla="*/ 412623 w 417766"/>
                <a:gd name="connsiteY43" fmla="*/ 34004 h 299656"/>
                <a:gd name="connsiteX44" fmla="*/ 412623 w 417766"/>
                <a:gd name="connsiteY44" fmla="*/ 34004 h 299656"/>
                <a:gd name="connsiteX45" fmla="*/ 412052 w 417766"/>
                <a:gd name="connsiteY45" fmla="*/ 32766 h 299656"/>
                <a:gd name="connsiteX46" fmla="*/ 412052 w 417766"/>
                <a:gd name="connsiteY46" fmla="*/ 32766 h 299656"/>
                <a:gd name="connsiteX47" fmla="*/ 411385 w 417766"/>
                <a:gd name="connsiteY47" fmla="*/ 31528 h 299656"/>
                <a:gd name="connsiteX48" fmla="*/ 411385 w 417766"/>
                <a:gd name="connsiteY48" fmla="*/ 31528 h 299656"/>
                <a:gd name="connsiteX49" fmla="*/ 410718 w 417766"/>
                <a:gd name="connsiteY49" fmla="*/ 30289 h 299656"/>
                <a:gd name="connsiteX50" fmla="*/ 410718 w 417766"/>
                <a:gd name="connsiteY50" fmla="*/ 30289 h 299656"/>
                <a:gd name="connsiteX51" fmla="*/ 410051 w 417766"/>
                <a:gd name="connsiteY51" fmla="*/ 29051 h 299656"/>
                <a:gd name="connsiteX52" fmla="*/ 410051 w 417766"/>
                <a:gd name="connsiteY52" fmla="*/ 29051 h 299656"/>
                <a:gd name="connsiteX53" fmla="*/ 409385 w 417766"/>
                <a:gd name="connsiteY53" fmla="*/ 27813 h 299656"/>
                <a:gd name="connsiteX54" fmla="*/ 409385 w 417766"/>
                <a:gd name="connsiteY54" fmla="*/ 27813 h 299656"/>
                <a:gd name="connsiteX55" fmla="*/ 408622 w 417766"/>
                <a:gd name="connsiteY55" fmla="*/ 26670 h 299656"/>
                <a:gd name="connsiteX56" fmla="*/ 408622 w 417766"/>
                <a:gd name="connsiteY56" fmla="*/ 26670 h 299656"/>
                <a:gd name="connsiteX57" fmla="*/ 407861 w 417766"/>
                <a:gd name="connsiteY57" fmla="*/ 25527 h 299656"/>
                <a:gd name="connsiteX58" fmla="*/ 407861 w 417766"/>
                <a:gd name="connsiteY58" fmla="*/ 25527 h 299656"/>
                <a:gd name="connsiteX59" fmla="*/ 407098 w 417766"/>
                <a:gd name="connsiteY59" fmla="*/ 24384 h 299656"/>
                <a:gd name="connsiteX60" fmla="*/ 407098 w 417766"/>
                <a:gd name="connsiteY60" fmla="*/ 24384 h 299656"/>
                <a:gd name="connsiteX61" fmla="*/ 406241 w 417766"/>
                <a:gd name="connsiteY61" fmla="*/ 23241 h 299656"/>
                <a:gd name="connsiteX62" fmla="*/ 406241 w 417766"/>
                <a:gd name="connsiteY62" fmla="*/ 23241 h 299656"/>
                <a:gd name="connsiteX63" fmla="*/ 405384 w 417766"/>
                <a:gd name="connsiteY63" fmla="*/ 22193 h 299656"/>
                <a:gd name="connsiteX64" fmla="*/ 405384 w 417766"/>
                <a:gd name="connsiteY64" fmla="*/ 22193 h 299656"/>
                <a:gd name="connsiteX65" fmla="*/ 404527 w 417766"/>
                <a:gd name="connsiteY65" fmla="*/ 21145 h 299656"/>
                <a:gd name="connsiteX66" fmla="*/ 404527 w 417766"/>
                <a:gd name="connsiteY66" fmla="*/ 21145 h 299656"/>
                <a:gd name="connsiteX67" fmla="*/ 403670 w 417766"/>
                <a:gd name="connsiteY67" fmla="*/ 20098 h 299656"/>
                <a:gd name="connsiteX68" fmla="*/ 403670 w 417766"/>
                <a:gd name="connsiteY68" fmla="*/ 20098 h 299656"/>
                <a:gd name="connsiteX69" fmla="*/ 402717 w 417766"/>
                <a:gd name="connsiteY69" fmla="*/ 19050 h 299656"/>
                <a:gd name="connsiteX70" fmla="*/ 402717 w 417766"/>
                <a:gd name="connsiteY70" fmla="*/ 19050 h 299656"/>
                <a:gd name="connsiteX71" fmla="*/ 401764 w 417766"/>
                <a:gd name="connsiteY71" fmla="*/ 18002 h 299656"/>
                <a:gd name="connsiteX72" fmla="*/ 401764 w 417766"/>
                <a:gd name="connsiteY72" fmla="*/ 18002 h 299656"/>
                <a:gd name="connsiteX73" fmla="*/ 400812 w 417766"/>
                <a:gd name="connsiteY73" fmla="*/ 17050 h 299656"/>
                <a:gd name="connsiteX74" fmla="*/ 400812 w 417766"/>
                <a:gd name="connsiteY74" fmla="*/ 17050 h 299656"/>
                <a:gd name="connsiteX75" fmla="*/ 399860 w 417766"/>
                <a:gd name="connsiteY75" fmla="*/ 16097 h 299656"/>
                <a:gd name="connsiteX76" fmla="*/ 399860 w 417766"/>
                <a:gd name="connsiteY76" fmla="*/ 16097 h 299656"/>
                <a:gd name="connsiteX77" fmla="*/ 398812 w 417766"/>
                <a:gd name="connsiteY77" fmla="*/ 15144 h 299656"/>
                <a:gd name="connsiteX78" fmla="*/ 398812 w 417766"/>
                <a:gd name="connsiteY78" fmla="*/ 15144 h 299656"/>
                <a:gd name="connsiteX79" fmla="*/ 397764 w 417766"/>
                <a:gd name="connsiteY79" fmla="*/ 14192 h 299656"/>
                <a:gd name="connsiteX80" fmla="*/ 397764 w 417766"/>
                <a:gd name="connsiteY80" fmla="*/ 14192 h 299656"/>
                <a:gd name="connsiteX81" fmla="*/ 396716 w 417766"/>
                <a:gd name="connsiteY81" fmla="*/ 13335 h 299656"/>
                <a:gd name="connsiteX82" fmla="*/ 396716 w 417766"/>
                <a:gd name="connsiteY82" fmla="*/ 13335 h 299656"/>
                <a:gd name="connsiteX83" fmla="*/ 395669 w 417766"/>
                <a:gd name="connsiteY83" fmla="*/ 12478 h 299656"/>
                <a:gd name="connsiteX84" fmla="*/ 395669 w 417766"/>
                <a:gd name="connsiteY84" fmla="*/ 12478 h 299656"/>
                <a:gd name="connsiteX85" fmla="*/ 394621 w 417766"/>
                <a:gd name="connsiteY85" fmla="*/ 11620 h 299656"/>
                <a:gd name="connsiteX86" fmla="*/ 394621 w 417766"/>
                <a:gd name="connsiteY86" fmla="*/ 11620 h 299656"/>
                <a:gd name="connsiteX87" fmla="*/ 393478 w 417766"/>
                <a:gd name="connsiteY87" fmla="*/ 10763 h 299656"/>
                <a:gd name="connsiteX88" fmla="*/ 393478 w 417766"/>
                <a:gd name="connsiteY88" fmla="*/ 10763 h 299656"/>
                <a:gd name="connsiteX89" fmla="*/ 392335 w 417766"/>
                <a:gd name="connsiteY89" fmla="*/ 10001 h 299656"/>
                <a:gd name="connsiteX90" fmla="*/ 392335 w 417766"/>
                <a:gd name="connsiteY90" fmla="*/ 10001 h 299656"/>
                <a:gd name="connsiteX91" fmla="*/ 391192 w 417766"/>
                <a:gd name="connsiteY91" fmla="*/ 9239 h 299656"/>
                <a:gd name="connsiteX92" fmla="*/ 391192 w 417766"/>
                <a:gd name="connsiteY92" fmla="*/ 9239 h 299656"/>
                <a:gd name="connsiteX93" fmla="*/ 390049 w 417766"/>
                <a:gd name="connsiteY93" fmla="*/ 8477 h 299656"/>
                <a:gd name="connsiteX94" fmla="*/ 390049 w 417766"/>
                <a:gd name="connsiteY94" fmla="*/ 8477 h 299656"/>
                <a:gd name="connsiteX95" fmla="*/ 388811 w 417766"/>
                <a:gd name="connsiteY95" fmla="*/ 7811 h 299656"/>
                <a:gd name="connsiteX96" fmla="*/ 388811 w 417766"/>
                <a:gd name="connsiteY96" fmla="*/ 7811 h 299656"/>
                <a:gd name="connsiteX97" fmla="*/ 387572 w 417766"/>
                <a:gd name="connsiteY97" fmla="*/ 7144 h 299656"/>
                <a:gd name="connsiteX98" fmla="*/ 387572 w 417766"/>
                <a:gd name="connsiteY98" fmla="*/ 7144 h 299656"/>
                <a:gd name="connsiteX99" fmla="*/ 386334 w 417766"/>
                <a:gd name="connsiteY99" fmla="*/ 6477 h 299656"/>
                <a:gd name="connsiteX100" fmla="*/ 386334 w 417766"/>
                <a:gd name="connsiteY100" fmla="*/ 6477 h 299656"/>
                <a:gd name="connsiteX101" fmla="*/ 385096 w 417766"/>
                <a:gd name="connsiteY101" fmla="*/ 5810 h 299656"/>
                <a:gd name="connsiteX102" fmla="*/ 385096 w 417766"/>
                <a:gd name="connsiteY102" fmla="*/ 5810 h 299656"/>
                <a:gd name="connsiteX103" fmla="*/ 383858 w 417766"/>
                <a:gd name="connsiteY103" fmla="*/ 5239 h 299656"/>
                <a:gd name="connsiteX104" fmla="*/ 383858 w 417766"/>
                <a:gd name="connsiteY104" fmla="*/ 5239 h 299656"/>
                <a:gd name="connsiteX105" fmla="*/ 382619 w 417766"/>
                <a:gd name="connsiteY105" fmla="*/ 4667 h 299656"/>
                <a:gd name="connsiteX106" fmla="*/ 382619 w 417766"/>
                <a:gd name="connsiteY106" fmla="*/ 4667 h 299656"/>
                <a:gd name="connsiteX107" fmla="*/ 381286 w 417766"/>
                <a:gd name="connsiteY107" fmla="*/ 4096 h 299656"/>
                <a:gd name="connsiteX108" fmla="*/ 381286 w 417766"/>
                <a:gd name="connsiteY108" fmla="*/ 4096 h 299656"/>
                <a:gd name="connsiteX109" fmla="*/ 379952 w 417766"/>
                <a:gd name="connsiteY109" fmla="*/ 3620 h 299656"/>
                <a:gd name="connsiteX110" fmla="*/ 379952 w 417766"/>
                <a:gd name="connsiteY110" fmla="*/ 3620 h 299656"/>
                <a:gd name="connsiteX111" fmla="*/ 378619 w 417766"/>
                <a:gd name="connsiteY111" fmla="*/ 3143 h 299656"/>
                <a:gd name="connsiteX112" fmla="*/ 378619 w 417766"/>
                <a:gd name="connsiteY112" fmla="*/ 3143 h 299656"/>
                <a:gd name="connsiteX113" fmla="*/ 377285 w 417766"/>
                <a:gd name="connsiteY113" fmla="*/ 2667 h 299656"/>
                <a:gd name="connsiteX114" fmla="*/ 377285 w 417766"/>
                <a:gd name="connsiteY114" fmla="*/ 2667 h 299656"/>
                <a:gd name="connsiteX115" fmla="*/ 375952 w 417766"/>
                <a:gd name="connsiteY115" fmla="*/ 2286 h 299656"/>
                <a:gd name="connsiteX116" fmla="*/ 375952 w 417766"/>
                <a:gd name="connsiteY116" fmla="*/ 2286 h 299656"/>
                <a:gd name="connsiteX117" fmla="*/ 374618 w 417766"/>
                <a:gd name="connsiteY117" fmla="*/ 1905 h 299656"/>
                <a:gd name="connsiteX118" fmla="*/ 374618 w 417766"/>
                <a:gd name="connsiteY118" fmla="*/ 1905 h 299656"/>
                <a:gd name="connsiteX119" fmla="*/ 373285 w 417766"/>
                <a:gd name="connsiteY119" fmla="*/ 1524 h 299656"/>
                <a:gd name="connsiteX120" fmla="*/ 373285 w 417766"/>
                <a:gd name="connsiteY120" fmla="*/ 1524 h 299656"/>
                <a:gd name="connsiteX121" fmla="*/ 371856 w 417766"/>
                <a:gd name="connsiteY121" fmla="*/ 1238 h 299656"/>
                <a:gd name="connsiteX122" fmla="*/ 371856 w 417766"/>
                <a:gd name="connsiteY122" fmla="*/ 1238 h 299656"/>
                <a:gd name="connsiteX123" fmla="*/ 370427 w 417766"/>
                <a:gd name="connsiteY123" fmla="*/ 952 h 299656"/>
                <a:gd name="connsiteX124" fmla="*/ 370427 w 417766"/>
                <a:gd name="connsiteY124" fmla="*/ 952 h 299656"/>
                <a:gd name="connsiteX125" fmla="*/ 368998 w 417766"/>
                <a:gd name="connsiteY125" fmla="*/ 667 h 299656"/>
                <a:gd name="connsiteX126" fmla="*/ 368998 w 417766"/>
                <a:gd name="connsiteY126" fmla="*/ 667 h 299656"/>
                <a:gd name="connsiteX127" fmla="*/ 367570 w 417766"/>
                <a:gd name="connsiteY127" fmla="*/ 476 h 299656"/>
                <a:gd name="connsiteX128" fmla="*/ 367570 w 417766"/>
                <a:gd name="connsiteY128" fmla="*/ 476 h 299656"/>
                <a:gd name="connsiteX129" fmla="*/ 366141 w 417766"/>
                <a:gd name="connsiteY129" fmla="*/ 285 h 299656"/>
                <a:gd name="connsiteX130" fmla="*/ 366141 w 417766"/>
                <a:gd name="connsiteY130" fmla="*/ 285 h 299656"/>
                <a:gd name="connsiteX131" fmla="*/ 364712 w 417766"/>
                <a:gd name="connsiteY131" fmla="*/ 190 h 299656"/>
                <a:gd name="connsiteX132" fmla="*/ 364712 w 417766"/>
                <a:gd name="connsiteY132" fmla="*/ 190 h 299656"/>
                <a:gd name="connsiteX133" fmla="*/ 363284 w 417766"/>
                <a:gd name="connsiteY133" fmla="*/ 95 h 299656"/>
                <a:gd name="connsiteX134" fmla="*/ 363284 w 417766"/>
                <a:gd name="connsiteY134" fmla="*/ 95 h 299656"/>
                <a:gd name="connsiteX135" fmla="*/ 362807 w 417766"/>
                <a:gd name="connsiteY135" fmla="*/ 95 h 299656"/>
                <a:gd name="connsiteX136" fmla="*/ 360902 w 417766"/>
                <a:gd name="connsiteY136" fmla="*/ 0 h 299656"/>
                <a:gd name="connsiteX137" fmla="*/ 360426 w 417766"/>
                <a:gd name="connsiteY137" fmla="*/ 0 h 299656"/>
                <a:gd name="connsiteX138" fmla="*/ 360426 w 417766"/>
                <a:gd name="connsiteY138" fmla="*/ 0 h 299656"/>
                <a:gd name="connsiteX139" fmla="*/ 340423 w 417766"/>
                <a:gd name="connsiteY139" fmla="*/ 0 h 299656"/>
                <a:gd name="connsiteX140" fmla="*/ 57912 w 417766"/>
                <a:gd name="connsiteY140" fmla="*/ 0 h 299656"/>
                <a:gd name="connsiteX141" fmla="*/ 0 w 417766"/>
                <a:gd name="connsiteY141" fmla="*/ 57626 h 299656"/>
                <a:gd name="connsiteX142" fmla="*/ 0 w 417766"/>
                <a:gd name="connsiteY142" fmla="*/ 57626 h 299656"/>
                <a:gd name="connsiteX143" fmla="*/ 417767 w 417766"/>
                <a:gd name="connsiteY143" fmla="*/ 57626 h 299656"/>
                <a:gd name="connsiteX144" fmla="*/ 417767 w 417766"/>
                <a:gd name="connsiteY144" fmla="*/ 57626 h 299656"/>
                <a:gd name="connsiteX145" fmla="*/ 417767 w 417766"/>
                <a:gd name="connsiteY145" fmla="*/ 57626 h 29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417766" h="299656">
                  <a:moveTo>
                    <a:pt x="0" y="57626"/>
                  </a:moveTo>
                  <a:lnTo>
                    <a:pt x="0" y="77628"/>
                  </a:lnTo>
                  <a:cubicBezTo>
                    <a:pt x="0" y="109347"/>
                    <a:pt x="25908" y="135255"/>
                    <a:pt x="57626" y="135255"/>
                  </a:cubicBezTo>
                  <a:lnTo>
                    <a:pt x="201549" y="135255"/>
                  </a:lnTo>
                  <a:cubicBezTo>
                    <a:pt x="246126" y="135255"/>
                    <a:pt x="282512" y="171640"/>
                    <a:pt x="282512" y="216218"/>
                  </a:cubicBezTo>
                  <a:lnTo>
                    <a:pt x="282512" y="242030"/>
                  </a:lnTo>
                  <a:cubicBezTo>
                    <a:pt x="282512" y="273748"/>
                    <a:pt x="308420" y="299656"/>
                    <a:pt x="340138" y="299656"/>
                  </a:cubicBezTo>
                  <a:lnTo>
                    <a:pt x="360140" y="299656"/>
                  </a:lnTo>
                  <a:cubicBezTo>
                    <a:pt x="391859" y="299656"/>
                    <a:pt x="417767" y="273748"/>
                    <a:pt x="417767" y="242030"/>
                  </a:cubicBezTo>
                  <a:lnTo>
                    <a:pt x="417767" y="77628"/>
                  </a:lnTo>
                  <a:lnTo>
                    <a:pt x="417767" y="57626"/>
                  </a:lnTo>
                  <a:lnTo>
                    <a:pt x="417767" y="56102"/>
                  </a:lnTo>
                  <a:lnTo>
                    <a:pt x="417767" y="56102"/>
                  </a:lnTo>
                  <a:lnTo>
                    <a:pt x="417671" y="54673"/>
                  </a:lnTo>
                  <a:lnTo>
                    <a:pt x="417671" y="54673"/>
                  </a:lnTo>
                  <a:lnTo>
                    <a:pt x="417576" y="53244"/>
                  </a:lnTo>
                  <a:lnTo>
                    <a:pt x="417576" y="53244"/>
                  </a:lnTo>
                  <a:lnTo>
                    <a:pt x="417481" y="51816"/>
                  </a:lnTo>
                  <a:lnTo>
                    <a:pt x="417481" y="51816"/>
                  </a:lnTo>
                  <a:lnTo>
                    <a:pt x="417290" y="50387"/>
                  </a:lnTo>
                  <a:lnTo>
                    <a:pt x="417290" y="50387"/>
                  </a:lnTo>
                  <a:lnTo>
                    <a:pt x="417100" y="48958"/>
                  </a:lnTo>
                  <a:lnTo>
                    <a:pt x="417100" y="48958"/>
                  </a:lnTo>
                  <a:lnTo>
                    <a:pt x="416909" y="47530"/>
                  </a:lnTo>
                  <a:lnTo>
                    <a:pt x="416909" y="47530"/>
                  </a:lnTo>
                  <a:cubicBezTo>
                    <a:pt x="416814" y="47054"/>
                    <a:pt x="416719" y="46577"/>
                    <a:pt x="416623" y="46101"/>
                  </a:cubicBezTo>
                  <a:lnTo>
                    <a:pt x="416623" y="46101"/>
                  </a:lnTo>
                  <a:lnTo>
                    <a:pt x="416338" y="44672"/>
                  </a:lnTo>
                  <a:lnTo>
                    <a:pt x="416338" y="44672"/>
                  </a:lnTo>
                  <a:lnTo>
                    <a:pt x="415957" y="43243"/>
                  </a:lnTo>
                  <a:lnTo>
                    <a:pt x="415957" y="43243"/>
                  </a:lnTo>
                  <a:lnTo>
                    <a:pt x="415576" y="41910"/>
                  </a:lnTo>
                  <a:lnTo>
                    <a:pt x="415576" y="41910"/>
                  </a:lnTo>
                  <a:lnTo>
                    <a:pt x="415195" y="40577"/>
                  </a:lnTo>
                  <a:lnTo>
                    <a:pt x="415195" y="40577"/>
                  </a:lnTo>
                  <a:lnTo>
                    <a:pt x="414719" y="39243"/>
                  </a:lnTo>
                  <a:lnTo>
                    <a:pt x="414719" y="39243"/>
                  </a:lnTo>
                  <a:lnTo>
                    <a:pt x="414242" y="37909"/>
                  </a:lnTo>
                  <a:lnTo>
                    <a:pt x="414242" y="37909"/>
                  </a:lnTo>
                  <a:lnTo>
                    <a:pt x="413766" y="36576"/>
                  </a:lnTo>
                  <a:lnTo>
                    <a:pt x="413766" y="36576"/>
                  </a:lnTo>
                  <a:lnTo>
                    <a:pt x="413195" y="35243"/>
                  </a:lnTo>
                  <a:lnTo>
                    <a:pt x="413195" y="35243"/>
                  </a:lnTo>
                  <a:lnTo>
                    <a:pt x="412623" y="34004"/>
                  </a:lnTo>
                  <a:lnTo>
                    <a:pt x="412623" y="34004"/>
                  </a:lnTo>
                  <a:lnTo>
                    <a:pt x="412052" y="32766"/>
                  </a:lnTo>
                  <a:lnTo>
                    <a:pt x="412052" y="32766"/>
                  </a:lnTo>
                  <a:lnTo>
                    <a:pt x="411385" y="31528"/>
                  </a:lnTo>
                  <a:lnTo>
                    <a:pt x="411385" y="31528"/>
                  </a:lnTo>
                  <a:cubicBezTo>
                    <a:pt x="411194" y="31146"/>
                    <a:pt x="411004" y="30670"/>
                    <a:pt x="410718" y="30289"/>
                  </a:cubicBezTo>
                  <a:lnTo>
                    <a:pt x="410718" y="30289"/>
                  </a:lnTo>
                  <a:lnTo>
                    <a:pt x="410051" y="29051"/>
                  </a:lnTo>
                  <a:lnTo>
                    <a:pt x="410051" y="29051"/>
                  </a:lnTo>
                  <a:cubicBezTo>
                    <a:pt x="409861" y="28670"/>
                    <a:pt x="409575" y="28289"/>
                    <a:pt x="409385" y="27813"/>
                  </a:cubicBezTo>
                  <a:lnTo>
                    <a:pt x="409385" y="27813"/>
                  </a:lnTo>
                  <a:lnTo>
                    <a:pt x="408622" y="26670"/>
                  </a:lnTo>
                  <a:lnTo>
                    <a:pt x="408622" y="26670"/>
                  </a:lnTo>
                  <a:lnTo>
                    <a:pt x="407861" y="25527"/>
                  </a:lnTo>
                  <a:lnTo>
                    <a:pt x="407861" y="25527"/>
                  </a:lnTo>
                  <a:lnTo>
                    <a:pt x="407098" y="24384"/>
                  </a:lnTo>
                  <a:lnTo>
                    <a:pt x="407098" y="24384"/>
                  </a:lnTo>
                  <a:lnTo>
                    <a:pt x="406241" y="23241"/>
                  </a:lnTo>
                  <a:lnTo>
                    <a:pt x="406241" y="23241"/>
                  </a:lnTo>
                  <a:lnTo>
                    <a:pt x="405384" y="22193"/>
                  </a:lnTo>
                  <a:lnTo>
                    <a:pt x="405384" y="22193"/>
                  </a:lnTo>
                  <a:cubicBezTo>
                    <a:pt x="405098" y="21812"/>
                    <a:pt x="404813" y="21431"/>
                    <a:pt x="404527" y="21145"/>
                  </a:cubicBezTo>
                  <a:lnTo>
                    <a:pt x="404527" y="21145"/>
                  </a:lnTo>
                  <a:lnTo>
                    <a:pt x="403670" y="20098"/>
                  </a:lnTo>
                  <a:lnTo>
                    <a:pt x="403670" y="20098"/>
                  </a:lnTo>
                  <a:lnTo>
                    <a:pt x="402717" y="19050"/>
                  </a:lnTo>
                  <a:lnTo>
                    <a:pt x="402717" y="19050"/>
                  </a:lnTo>
                  <a:lnTo>
                    <a:pt x="401764" y="18002"/>
                  </a:lnTo>
                  <a:lnTo>
                    <a:pt x="401764" y="18002"/>
                  </a:lnTo>
                  <a:lnTo>
                    <a:pt x="400812" y="17050"/>
                  </a:lnTo>
                  <a:lnTo>
                    <a:pt x="400812" y="17050"/>
                  </a:lnTo>
                  <a:lnTo>
                    <a:pt x="399860" y="16097"/>
                  </a:lnTo>
                  <a:lnTo>
                    <a:pt x="399860" y="16097"/>
                  </a:lnTo>
                  <a:lnTo>
                    <a:pt x="398812" y="15144"/>
                  </a:lnTo>
                  <a:lnTo>
                    <a:pt x="398812" y="15144"/>
                  </a:lnTo>
                  <a:lnTo>
                    <a:pt x="397764" y="14192"/>
                  </a:lnTo>
                  <a:lnTo>
                    <a:pt x="397764" y="14192"/>
                  </a:lnTo>
                  <a:lnTo>
                    <a:pt x="396716" y="13335"/>
                  </a:lnTo>
                  <a:lnTo>
                    <a:pt x="396716" y="13335"/>
                  </a:lnTo>
                  <a:cubicBezTo>
                    <a:pt x="396335" y="13049"/>
                    <a:pt x="395954" y="12763"/>
                    <a:pt x="395669" y="12478"/>
                  </a:cubicBezTo>
                  <a:lnTo>
                    <a:pt x="395669" y="12478"/>
                  </a:lnTo>
                  <a:cubicBezTo>
                    <a:pt x="395288" y="12192"/>
                    <a:pt x="394906" y="11906"/>
                    <a:pt x="394621" y="11620"/>
                  </a:cubicBezTo>
                  <a:lnTo>
                    <a:pt x="394621" y="11620"/>
                  </a:lnTo>
                  <a:lnTo>
                    <a:pt x="393478" y="10763"/>
                  </a:lnTo>
                  <a:lnTo>
                    <a:pt x="393478" y="10763"/>
                  </a:lnTo>
                  <a:lnTo>
                    <a:pt x="392335" y="10001"/>
                  </a:lnTo>
                  <a:lnTo>
                    <a:pt x="392335" y="10001"/>
                  </a:lnTo>
                  <a:lnTo>
                    <a:pt x="391192" y="9239"/>
                  </a:lnTo>
                  <a:lnTo>
                    <a:pt x="391192" y="9239"/>
                  </a:lnTo>
                  <a:lnTo>
                    <a:pt x="390049" y="8477"/>
                  </a:lnTo>
                  <a:lnTo>
                    <a:pt x="390049" y="8477"/>
                  </a:lnTo>
                  <a:lnTo>
                    <a:pt x="388811" y="7811"/>
                  </a:lnTo>
                  <a:lnTo>
                    <a:pt x="388811" y="7811"/>
                  </a:lnTo>
                  <a:lnTo>
                    <a:pt x="387572" y="7144"/>
                  </a:lnTo>
                  <a:lnTo>
                    <a:pt x="387572" y="7144"/>
                  </a:lnTo>
                  <a:lnTo>
                    <a:pt x="386334" y="6477"/>
                  </a:lnTo>
                  <a:lnTo>
                    <a:pt x="386334" y="6477"/>
                  </a:lnTo>
                  <a:lnTo>
                    <a:pt x="385096" y="5810"/>
                  </a:lnTo>
                  <a:lnTo>
                    <a:pt x="385096" y="5810"/>
                  </a:lnTo>
                  <a:lnTo>
                    <a:pt x="383858" y="5239"/>
                  </a:lnTo>
                  <a:lnTo>
                    <a:pt x="383858" y="5239"/>
                  </a:lnTo>
                  <a:cubicBezTo>
                    <a:pt x="383477" y="5048"/>
                    <a:pt x="383000" y="4858"/>
                    <a:pt x="382619" y="4667"/>
                  </a:cubicBezTo>
                  <a:lnTo>
                    <a:pt x="382619" y="4667"/>
                  </a:lnTo>
                  <a:lnTo>
                    <a:pt x="381286" y="4096"/>
                  </a:lnTo>
                  <a:lnTo>
                    <a:pt x="381286" y="4096"/>
                  </a:lnTo>
                  <a:lnTo>
                    <a:pt x="379952" y="3620"/>
                  </a:lnTo>
                  <a:lnTo>
                    <a:pt x="379952" y="3620"/>
                  </a:lnTo>
                  <a:lnTo>
                    <a:pt x="378619" y="3143"/>
                  </a:lnTo>
                  <a:lnTo>
                    <a:pt x="378619" y="3143"/>
                  </a:lnTo>
                  <a:lnTo>
                    <a:pt x="377285" y="2667"/>
                  </a:lnTo>
                  <a:lnTo>
                    <a:pt x="377285" y="2667"/>
                  </a:lnTo>
                  <a:lnTo>
                    <a:pt x="375952" y="2286"/>
                  </a:lnTo>
                  <a:lnTo>
                    <a:pt x="375952" y="2286"/>
                  </a:lnTo>
                  <a:lnTo>
                    <a:pt x="374618" y="1905"/>
                  </a:lnTo>
                  <a:lnTo>
                    <a:pt x="374618" y="1905"/>
                  </a:lnTo>
                  <a:lnTo>
                    <a:pt x="373285" y="1524"/>
                  </a:lnTo>
                  <a:lnTo>
                    <a:pt x="373285" y="1524"/>
                  </a:lnTo>
                  <a:lnTo>
                    <a:pt x="371856" y="1238"/>
                  </a:lnTo>
                  <a:lnTo>
                    <a:pt x="371856" y="1238"/>
                  </a:lnTo>
                  <a:cubicBezTo>
                    <a:pt x="371380" y="1143"/>
                    <a:pt x="370904" y="1048"/>
                    <a:pt x="370427" y="952"/>
                  </a:cubicBezTo>
                  <a:lnTo>
                    <a:pt x="370427" y="952"/>
                  </a:lnTo>
                  <a:lnTo>
                    <a:pt x="368998" y="667"/>
                  </a:lnTo>
                  <a:lnTo>
                    <a:pt x="368998" y="667"/>
                  </a:lnTo>
                  <a:lnTo>
                    <a:pt x="367570" y="476"/>
                  </a:lnTo>
                  <a:lnTo>
                    <a:pt x="367570" y="476"/>
                  </a:lnTo>
                  <a:lnTo>
                    <a:pt x="366141" y="285"/>
                  </a:lnTo>
                  <a:lnTo>
                    <a:pt x="366141" y="285"/>
                  </a:lnTo>
                  <a:lnTo>
                    <a:pt x="364712" y="190"/>
                  </a:lnTo>
                  <a:lnTo>
                    <a:pt x="364712" y="190"/>
                  </a:lnTo>
                  <a:lnTo>
                    <a:pt x="363284" y="95"/>
                  </a:lnTo>
                  <a:lnTo>
                    <a:pt x="363284" y="95"/>
                  </a:lnTo>
                  <a:lnTo>
                    <a:pt x="362807" y="95"/>
                  </a:lnTo>
                  <a:cubicBezTo>
                    <a:pt x="362141" y="95"/>
                    <a:pt x="361569" y="95"/>
                    <a:pt x="360902" y="0"/>
                  </a:cubicBezTo>
                  <a:lnTo>
                    <a:pt x="360426" y="0"/>
                  </a:lnTo>
                  <a:lnTo>
                    <a:pt x="360426" y="0"/>
                  </a:lnTo>
                  <a:lnTo>
                    <a:pt x="340423" y="0"/>
                  </a:lnTo>
                  <a:lnTo>
                    <a:pt x="57912" y="0"/>
                  </a:lnTo>
                  <a:cubicBezTo>
                    <a:pt x="25908" y="0"/>
                    <a:pt x="0" y="25908"/>
                    <a:pt x="0" y="57626"/>
                  </a:cubicBezTo>
                  <a:lnTo>
                    <a:pt x="0" y="57626"/>
                  </a:lnTo>
                  <a:close/>
                  <a:moveTo>
                    <a:pt x="417767" y="57626"/>
                  </a:moveTo>
                  <a:lnTo>
                    <a:pt x="417767" y="57626"/>
                  </a:lnTo>
                  <a:lnTo>
                    <a:pt x="417767" y="57626"/>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5" name="Freeform: Shape 74">
              <a:extLst>
                <a:ext uri="{FF2B5EF4-FFF2-40B4-BE49-F238E27FC236}">
                  <a16:creationId xmlns:a16="http://schemas.microsoft.com/office/drawing/2014/main" id="{81C386AB-91B8-4AAD-8BEE-4DEC5D3BFA02}"/>
                </a:ext>
              </a:extLst>
            </p:cNvPr>
            <p:cNvSpPr/>
            <p:nvPr/>
          </p:nvSpPr>
          <p:spPr>
            <a:xfrm>
              <a:off x="2750550" y="3676824"/>
              <a:ext cx="1739455" cy="1600200"/>
            </a:xfrm>
            <a:custGeom>
              <a:avLst/>
              <a:gdLst>
                <a:gd name="connsiteX0" fmla="*/ 476 w 1739455"/>
                <a:gd name="connsiteY0" fmla="*/ 514921 h 1600200"/>
                <a:gd name="connsiteX1" fmla="*/ 48006 w 1739455"/>
                <a:gd name="connsiteY1" fmla="*/ 442722 h 1600200"/>
                <a:gd name="connsiteX2" fmla="*/ 234791 w 1739455"/>
                <a:gd name="connsiteY2" fmla="*/ 442722 h 1600200"/>
                <a:gd name="connsiteX3" fmla="*/ 319373 w 1739455"/>
                <a:gd name="connsiteY3" fmla="*/ 508063 h 1600200"/>
                <a:gd name="connsiteX4" fmla="*/ 319373 w 1739455"/>
                <a:gd name="connsiteY4" fmla="*/ 527018 h 1600200"/>
                <a:gd name="connsiteX5" fmla="*/ 377000 w 1739455"/>
                <a:gd name="connsiteY5" fmla="*/ 584645 h 1600200"/>
                <a:gd name="connsiteX6" fmla="*/ 405098 w 1739455"/>
                <a:gd name="connsiteY6" fmla="*/ 584645 h 1600200"/>
                <a:gd name="connsiteX7" fmla="*/ 486061 w 1739455"/>
                <a:gd name="connsiteY7" fmla="*/ 665607 h 1600200"/>
                <a:gd name="connsiteX8" fmla="*/ 486061 w 1739455"/>
                <a:gd name="connsiteY8" fmla="*/ 672751 h 1600200"/>
                <a:gd name="connsiteX9" fmla="*/ 486061 w 1739455"/>
                <a:gd name="connsiteY9" fmla="*/ 674275 h 1600200"/>
                <a:gd name="connsiteX10" fmla="*/ 486061 w 1739455"/>
                <a:gd name="connsiteY10" fmla="*/ 674275 h 1600200"/>
                <a:gd name="connsiteX11" fmla="*/ 486156 w 1739455"/>
                <a:gd name="connsiteY11" fmla="*/ 675704 h 1600200"/>
                <a:gd name="connsiteX12" fmla="*/ 486156 w 1739455"/>
                <a:gd name="connsiteY12" fmla="*/ 675704 h 1600200"/>
                <a:gd name="connsiteX13" fmla="*/ 486251 w 1739455"/>
                <a:gd name="connsiteY13" fmla="*/ 677132 h 1600200"/>
                <a:gd name="connsiteX14" fmla="*/ 486251 w 1739455"/>
                <a:gd name="connsiteY14" fmla="*/ 677132 h 1600200"/>
                <a:gd name="connsiteX15" fmla="*/ 486346 w 1739455"/>
                <a:gd name="connsiteY15" fmla="*/ 678561 h 1600200"/>
                <a:gd name="connsiteX16" fmla="*/ 486346 w 1739455"/>
                <a:gd name="connsiteY16" fmla="*/ 678561 h 1600200"/>
                <a:gd name="connsiteX17" fmla="*/ 486537 w 1739455"/>
                <a:gd name="connsiteY17" fmla="*/ 679990 h 1600200"/>
                <a:gd name="connsiteX18" fmla="*/ 486537 w 1739455"/>
                <a:gd name="connsiteY18" fmla="*/ 679990 h 1600200"/>
                <a:gd name="connsiteX19" fmla="*/ 486728 w 1739455"/>
                <a:gd name="connsiteY19" fmla="*/ 681419 h 1600200"/>
                <a:gd name="connsiteX20" fmla="*/ 486728 w 1739455"/>
                <a:gd name="connsiteY20" fmla="*/ 681419 h 1600200"/>
                <a:gd name="connsiteX21" fmla="*/ 486918 w 1739455"/>
                <a:gd name="connsiteY21" fmla="*/ 682847 h 1600200"/>
                <a:gd name="connsiteX22" fmla="*/ 486918 w 1739455"/>
                <a:gd name="connsiteY22" fmla="*/ 682847 h 1600200"/>
                <a:gd name="connsiteX23" fmla="*/ 509206 w 1739455"/>
                <a:gd name="connsiteY23" fmla="*/ 718852 h 1600200"/>
                <a:gd name="connsiteX24" fmla="*/ 509206 w 1739455"/>
                <a:gd name="connsiteY24" fmla="*/ 718852 h 1600200"/>
                <a:gd name="connsiteX25" fmla="*/ 510350 w 1739455"/>
                <a:gd name="connsiteY25" fmla="*/ 719709 h 1600200"/>
                <a:gd name="connsiteX26" fmla="*/ 510350 w 1739455"/>
                <a:gd name="connsiteY26" fmla="*/ 719709 h 1600200"/>
                <a:gd name="connsiteX27" fmla="*/ 511493 w 1739455"/>
                <a:gd name="connsiteY27" fmla="*/ 720471 h 1600200"/>
                <a:gd name="connsiteX28" fmla="*/ 511493 w 1739455"/>
                <a:gd name="connsiteY28" fmla="*/ 720471 h 1600200"/>
                <a:gd name="connsiteX29" fmla="*/ 512636 w 1739455"/>
                <a:gd name="connsiteY29" fmla="*/ 721233 h 1600200"/>
                <a:gd name="connsiteX30" fmla="*/ 512636 w 1739455"/>
                <a:gd name="connsiteY30" fmla="*/ 721233 h 1600200"/>
                <a:gd name="connsiteX31" fmla="*/ 513779 w 1739455"/>
                <a:gd name="connsiteY31" fmla="*/ 721995 h 1600200"/>
                <a:gd name="connsiteX32" fmla="*/ 513779 w 1739455"/>
                <a:gd name="connsiteY32" fmla="*/ 721995 h 1600200"/>
                <a:gd name="connsiteX33" fmla="*/ 514350 w 1739455"/>
                <a:gd name="connsiteY33" fmla="*/ 722281 h 1600200"/>
                <a:gd name="connsiteX34" fmla="*/ 515684 w 1739455"/>
                <a:gd name="connsiteY34" fmla="*/ 723043 h 1600200"/>
                <a:gd name="connsiteX35" fmla="*/ 516255 w 1739455"/>
                <a:gd name="connsiteY35" fmla="*/ 723329 h 1600200"/>
                <a:gd name="connsiteX36" fmla="*/ 516255 w 1739455"/>
                <a:gd name="connsiteY36" fmla="*/ 723329 h 1600200"/>
                <a:gd name="connsiteX37" fmla="*/ 517493 w 1739455"/>
                <a:gd name="connsiteY37" fmla="*/ 723995 h 1600200"/>
                <a:gd name="connsiteX38" fmla="*/ 517493 w 1739455"/>
                <a:gd name="connsiteY38" fmla="*/ 723995 h 1600200"/>
                <a:gd name="connsiteX39" fmla="*/ 518731 w 1739455"/>
                <a:gd name="connsiteY39" fmla="*/ 724662 h 1600200"/>
                <a:gd name="connsiteX40" fmla="*/ 518731 w 1739455"/>
                <a:gd name="connsiteY40" fmla="*/ 724662 h 1600200"/>
                <a:gd name="connsiteX41" fmla="*/ 519970 w 1739455"/>
                <a:gd name="connsiteY41" fmla="*/ 725234 h 1600200"/>
                <a:gd name="connsiteX42" fmla="*/ 519970 w 1739455"/>
                <a:gd name="connsiteY42" fmla="*/ 725234 h 1600200"/>
                <a:gd name="connsiteX43" fmla="*/ 521208 w 1739455"/>
                <a:gd name="connsiteY43" fmla="*/ 725805 h 1600200"/>
                <a:gd name="connsiteX44" fmla="*/ 521208 w 1739455"/>
                <a:gd name="connsiteY44" fmla="*/ 725805 h 1600200"/>
                <a:gd name="connsiteX45" fmla="*/ 522542 w 1739455"/>
                <a:gd name="connsiteY45" fmla="*/ 726377 h 1600200"/>
                <a:gd name="connsiteX46" fmla="*/ 522542 w 1739455"/>
                <a:gd name="connsiteY46" fmla="*/ 726377 h 1600200"/>
                <a:gd name="connsiteX47" fmla="*/ 523875 w 1739455"/>
                <a:gd name="connsiteY47" fmla="*/ 726853 h 1600200"/>
                <a:gd name="connsiteX48" fmla="*/ 523875 w 1739455"/>
                <a:gd name="connsiteY48" fmla="*/ 726853 h 1600200"/>
                <a:gd name="connsiteX49" fmla="*/ 525209 w 1739455"/>
                <a:gd name="connsiteY49" fmla="*/ 727329 h 1600200"/>
                <a:gd name="connsiteX50" fmla="*/ 525209 w 1739455"/>
                <a:gd name="connsiteY50" fmla="*/ 727329 h 1600200"/>
                <a:gd name="connsiteX51" fmla="*/ 525494 w 1739455"/>
                <a:gd name="connsiteY51" fmla="*/ 727424 h 1600200"/>
                <a:gd name="connsiteX52" fmla="*/ 527590 w 1739455"/>
                <a:gd name="connsiteY52" fmla="*/ 728091 h 1600200"/>
                <a:gd name="connsiteX53" fmla="*/ 527876 w 1739455"/>
                <a:gd name="connsiteY53" fmla="*/ 728186 h 1600200"/>
                <a:gd name="connsiteX54" fmla="*/ 527876 w 1739455"/>
                <a:gd name="connsiteY54" fmla="*/ 728186 h 1600200"/>
                <a:gd name="connsiteX55" fmla="*/ 529209 w 1739455"/>
                <a:gd name="connsiteY55" fmla="*/ 728567 h 1600200"/>
                <a:gd name="connsiteX56" fmla="*/ 529209 w 1739455"/>
                <a:gd name="connsiteY56" fmla="*/ 728567 h 1600200"/>
                <a:gd name="connsiteX57" fmla="*/ 530543 w 1739455"/>
                <a:gd name="connsiteY57" fmla="*/ 728948 h 1600200"/>
                <a:gd name="connsiteX58" fmla="*/ 530543 w 1739455"/>
                <a:gd name="connsiteY58" fmla="*/ 728948 h 1600200"/>
                <a:gd name="connsiteX59" fmla="*/ 531971 w 1739455"/>
                <a:gd name="connsiteY59" fmla="*/ 729234 h 1600200"/>
                <a:gd name="connsiteX60" fmla="*/ 531971 w 1739455"/>
                <a:gd name="connsiteY60" fmla="*/ 729234 h 1600200"/>
                <a:gd name="connsiteX61" fmla="*/ 533400 w 1739455"/>
                <a:gd name="connsiteY61" fmla="*/ 729520 h 1600200"/>
                <a:gd name="connsiteX62" fmla="*/ 533400 w 1739455"/>
                <a:gd name="connsiteY62" fmla="*/ 729520 h 1600200"/>
                <a:gd name="connsiteX63" fmla="*/ 533686 w 1739455"/>
                <a:gd name="connsiteY63" fmla="*/ 729520 h 1600200"/>
                <a:gd name="connsiteX64" fmla="*/ 536067 w 1739455"/>
                <a:gd name="connsiteY64" fmla="*/ 729901 h 1600200"/>
                <a:gd name="connsiteX65" fmla="*/ 536353 w 1739455"/>
                <a:gd name="connsiteY65" fmla="*/ 729901 h 1600200"/>
                <a:gd name="connsiteX66" fmla="*/ 536353 w 1739455"/>
                <a:gd name="connsiteY66" fmla="*/ 729901 h 1600200"/>
                <a:gd name="connsiteX67" fmla="*/ 537781 w 1739455"/>
                <a:gd name="connsiteY67" fmla="*/ 730091 h 1600200"/>
                <a:gd name="connsiteX68" fmla="*/ 537781 w 1739455"/>
                <a:gd name="connsiteY68" fmla="*/ 730091 h 1600200"/>
                <a:gd name="connsiteX69" fmla="*/ 539210 w 1739455"/>
                <a:gd name="connsiteY69" fmla="*/ 730187 h 1600200"/>
                <a:gd name="connsiteX70" fmla="*/ 539210 w 1739455"/>
                <a:gd name="connsiteY70" fmla="*/ 730187 h 1600200"/>
                <a:gd name="connsiteX71" fmla="*/ 540639 w 1739455"/>
                <a:gd name="connsiteY71" fmla="*/ 730282 h 1600200"/>
                <a:gd name="connsiteX72" fmla="*/ 540639 w 1739455"/>
                <a:gd name="connsiteY72" fmla="*/ 730282 h 1600200"/>
                <a:gd name="connsiteX73" fmla="*/ 541115 w 1739455"/>
                <a:gd name="connsiteY73" fmla="*/ 730282 h 1600200"/>
                <a:gd name="connsiteX74" fmla="*/ 544259 w 1739455"/>
                <a:gd name="connsiteY74" fmla="*/ 730377 h 1600200"/>
                <a:gd name="connsiteX75" fmla="*/ 563594 w 1739455"/>
                <a:gd name="connsiteY75" fmla="*/ 730377 h 1600200"/>
                <a:gd name="connsiteX76" fmla="*/ 565880 w 1739455"/>
                <a:gd name="connsiteY76" fmla="*/ 730377 h 1600200"/>
                <a:gd name="connsiteX77" fmla="*/ 646843 w 1739455"/>
                <a:gd name="connsiteY77" fmla="*/ 811339 h 1600200"/>
                <a:gd name="connsiteX78" fmla="*/ 646843 w 1739455"/>
                <a:gd name="connsiteY78" fmla="*/ 814864 h 1600200"/>
                <a:gd name="connsiteX79" fmla="*/ 646843 w 1739455"/>
                <a:gd name="connsiteY79" fmla="*/ 816388 h 1600200"/>
                <a:gd name="connsiteX80" fmla="*/ 646843 w 1739455"/>
                <a:gd name="connsiteY80" fmla="*/ 816388 h 1600200"/>
                <a:gd name="connsiteX81" fmla="*/ 646938 w 1739455"/>
                <a:gd name="connsiteY81" fmla="*/ 817817 h 1600200"/>
                <a:gd name="connsiteX82" fmla="*/ 646938 w 1739455"/>
                <a:gd name="connsiteY82" fmla="*/ 817817 h 1600200"/>
                <a:gd name="connsiteX83" fmla="*/ 647033 w 1739455"/>
                <a:gd name="connsiteY83" fmla="*/ 819245 h 1600200"/>
                <a:gd name="connsiteX84" fmla="*/ 647033 w 1739455"/>
                <a:gd name="connsiteY84" fmla="*/ 819245 h 1600200"/>
                <a:gd name="connsiteX85" fmla="*/ 647129 w 1739455"/>
                <a:gd name="connsiteY85" fmla="*/ 820674 h 1600200"/>
                <a:gd name="connsiteX86" fmla="*/ 647129 w 1739455"/>
                <a:gd name="connsiteY86" fmla="*/ 820674 h 1600200"/>
                <a:gd name="connsiteX87" fmla="*/ 647319 w 1739455"/>
                <a:gd name="connsiteY87" fmla="*/ 822103 h 1600200"/>
                <a:gd name="connsiteX88" fmla="*/ 647319 w 1739455"/>
                <a:gd name="connsiteY88" fmla="*/ 822103 h 1600200"/>
                <a:gd name="connsiteX89" fmla="*/ 647510 w 1739455"/>
                <a:gd name="connsiteY89" fmla="*/ 823531 h 1600200"/>
                <a:gd name="connsiteX90" fmla="*/ 647510 w 1739455"/>
                <a:gd name="connsiteY90" fmla="*/ 823531 h 1600200"/>
                <a:gd name="connsiteX91" fmla="*/ 647795 w 1739455"/>
                <a:gd name="connsiteY91" fmla="*/ 824960 h 1600200"/>
                <a:gd name="connsiteX92" fmla="*/ 647795 w 1739455"/>
                <a:gd name="connsiteY92" fmla="*/ 824960 h 1600200"/>
                <a:gd name="connsiteX93" fmla="*/ 648081 w 1739455"/>
                <a:gd name="connsiteY93" fmla="*/ 826389 h 1600200"/>
                <a:gd name="connsiteX94" fmla="*/ 648081 w 1739455"/>
                <a:gd name="connsiteY94" fmla="*/ 826389 h 1600200"/>
                <a:gd name="connsiteX95" fmla="*/ 648367 w 1739455"/>
                <a:gd name="connsiteY95" fmla="*/ 827818 h 1600200"/>
                <a:gd name="connsiteX96" fmla="*/ 648367 w 1739455"/>
                <a:gd name="connsiteY96" fmla="*/ 827818 h 1600200"/>
                <a:gd name="connsiteX97" fmla="*/ 648748 w 1739455"/>
                <a:gd name="connsiteY97" fmla="*/ 829247 h 1600200"/>
                <a:gd name="connsiteX98" fmla="*/ 648748 w 1739455"/>
                <a:gd name="connsiteY98" fmla="*/ 829247 h 1600200"/>
                <a:gd name="connsiteX99" fmla="*/ 700088 w 1739455"/>
                <a:gd name="connsiteY99" fmla="*/ 872300 h 1600200"/>
                <a:gd name="connsiteX100" fmla="*/ 700088 w 1739455"/>
                <a:gd name="connsiteY100" fmla="*/ 872300 h 1600200"/>
                <a:gd name="connsiteX101" fmla="*/ 701516 w 1739455"/>
                <a:gd name="connsiteY101" fmla="*/ 872395 h 1600200"/>
                <a:gd name="connsiteX102" fmla="*/ 701516 w 1739455"/>
                <a:gd name="connsiteY102" fmla="*/ 872395 h 1600200"/>
                <a:gd name="connsiteX103" fmla="*/ 701993 w 1739455"/>
                <a:gd name="connsiteY103" fmla="*/ 872395 h 1600200"/>
                <a:gd name="connsiteX104" fmla="*/ 705136 w 1739455"/>
                <a:gd name="connsiteY104" fmla="*/ 872490 h 1600200"/>
                <a:gd name="connsiteX105" fmla="*/ 712565 w 1739455"/>
                <a:gd name="connsiteY105" fmla="*/ 872490 h 1600200"/>
                <a:gd name="connsiteX106" fmla="*/ 793528 w 1739455"/>
                <a:gd name="connsiteY106" fmla="*/ 953453 h 1600200"/>
                <a:gd name="connsiteX107" fmla="*/ 793528 w 1739455"/>
                <a:gd name="connsiteY107" fmla="*/ 956977 h 1600200"/>
                <a:gd name="connsiteX108" fmla="*/ 793528 w 1739455"/>
                <a:gd name="connsiteY108" fmla="*/ 958501 h 1600200"/>
                <a:gd name="connsiteX109" fmla="*/ 793528 w 1739455"/>
                <a:gd name="connsiteY109" fmla="*/ 958501 h 1600200"/>
                <a:gd name="connsiteX110" fmla="*/ 793623 w 1739455"/>
                <a:gd name="connsiteY110" fmla="*/ 959930 h 1600200"/>
                <a:gd name="connsiteX111" fmla="*/ 793623 w 1739455"/>
                <a:gd name="connsiteY111" fmla="*/ 959930 h 1600200"/>
                <a:gd name="connsiteX112" fmla="*/ 793718 w 1739455"/>
                <a:gd name="connsiteY112" fmla="*/ 961358 h 1600200"/>
                <a:gd name="connsiteX113" fmla="*/ 793718 w 1739455"/>
                <a:gd name="connsiteY113" fmla="*/ 961358 h 1600200"/>
                <a:gd name="connsiteX114" fmla="*/ 793813 w 1739455"/>
                <a:gd name="connsiteY114" fmla="*/ 962787 h 1600200"/>
                <a:gd name="connsiteX115" fmla="*/ 793813 w 1739455"/>
                <a:gd name="connsiteY115" fmla="*/ 962787 h 1600200"/>
                <a:gd name="connsiteX116" fmla="*/ 794004 w 1739455"/>
                <a:gd name="connsiteY116" fmla="*/ 964216 h 1600200"/>
                <a:gd name="connsiteX117" fmla="*/ 794004 w 1739455"/>
                <a:gd name="connsiteY117" fmla="*/ 964216 h 1600200"/>
                <a:gd name="connsiteX118" fmla="*/ 794195 w 1739455"/>
                <a:gd name="connsiteY118" fmla="*/ 965645 h 1600200"/>
                <a:gd name="connsiteX119" fmla="*/ 794195 w 1739455"/>
                <a:gd name="connsiteY119" fmla="*/ 965645 h 1600200"/>
                <a:gd name="connsiteX120" fmla="*/ 823151 w 1739455"/>
                <a:gd name="connsiteY120" fmla="*/ 1007269 h 1600200"/>
                <a:gd name="connsiteX121" fmla="*/ 823722 w 1739455"/>
                <a:gd name="connsiteY121" fmla="*/ 1007555 h 1600200"/>
                <a:gd name="connsiteX122" fmla="*/ 823722 w 1739455"/>
                <a:gd name="connsiteY122" fmla="*/ 1007555 h 1600200"/>
                <a:gd name="connsiteX123" fmla="*/ 824960 w 1739455"/>
                <a:gd name="connsiteY123" fmla="*/ 1008221 h 1600200"/>
                <a:gd name="connsiteX124" fmla="*/ 824960 w 1739455"/>
                <a:gd name="connsiteY124" fmla="*/ 1008221 h 1600200"/>
                <a:gd name="connsiteX125" fmla="*/ 826198 w 1739455"/>
                <a:gd name="connsiteY125" fmla="*/ 1008888 h 1600200"/>
                <a:gd name="connsiteX126" fmla="*/ 826198 w 1739455"/>
                <a:gd name="connsiteY126" fmla="*/ 1008888 h 1600200"/>
                <a:gd name="connsiteX127" fmla="*/ 827437 w 1739455"/>
                <a:gd name="connsiteY127" fmla="*/ 1009460 h 1600200"/>
                <a:gd name="connsiteX128" fmla="*/ 827437 w 1739455"/>
                <a:gd name="connsiteY128" fmla="*/ 1009460 h 1600200"/>
                <a:gd name="connsiteX129" fmla="*/ 828675 w 1739455"/>
                <a:gd name="connsiteY129" fmla="*/ 1010031 h 1600200"/>
                <a:gd name="connsiteX130" fmla="*/ 828675 w 1739455"/>
                <a:gd name="connsiteY130" fmla="*/ 1010031 h 1600200"/>
                <a:gd name="connsiteX131" fmla="*/ 830009 w 1739455"/>
                <a:gd name="connsiteY131" fmla="*/ 1010603 h 1600200"/>
                <a:gd name="connsiteX132" fmla="*/ 830009 w 1739455"/>
                <a:gd name="connsiteY132" fmla="*/ 1010603 h 1600200"/>
                <a:gd name="connsiteX133" fmla="*/ 831342 w 1739455"/>
                <a:gd name="connsiteY133" fmla="*/ 1011079 h 1600200"/>
                <a:gd name="connsiteX134" fmla="*/ 831342 w 1739455"/>
                <a:gd name="connsiteY134" fmla="*/ 1011079 h 1600200"/>
                <a:gd name="connsiteX135" fmla="*/ 832676 w 1739455"/>
                <a:gd name="connsiteY135" fmla="*/ 1011555 h 1600200"/>
                <a:gd name="connsiteX136" fmla="*/ 832676 w 1739455"/>
                <a:gd name="connsiteY136" fmla="*/ 1011555 h 1600200"/>
                <a:gd name="connsiteX137" fmla="*/ 832961 w 1739455"/>
                <a:gd name="connsiteY137" fmla="*/ 1011650 h 1600200"/>
                <a:gd name="connsiteX138" fmla="*/ 835057 w 1739455"/>
                <a:gd name="connsiteY138" fmla="*/ 1012317 h 1600200"/>
                <a:gd name="connsiteX139" fmla="*/ 835343 w 1739455"/>
                <a:gd name="connsiteY139" fmla="*/ 1012412 h 1600200"/>
                <a:gd name="connsiteX140" fmla="*/ 835343 w 1739455"/>
                <a:gd name="connsiteY140" fmla="*/ 1012412 h 1600200"/>
                <a:gd name="connsiteX141" fmla="*/ 836676 w 1739455"/>
                <a:gd name="connsiteY141" fmla="*/ 1012793 h 1600200"/>
                <a:gd name="connsiteX142" fmla="*/ 836676 w 1739455"/>
                <a:gd name="connsiteY142" fmla="*/ 1012793 h 1600200"/>
                <a:gd name="connsiteX143" fmla="*/ 838010 w 1739455"/>
                <a:gd name="connsiteY143" fmla="*/ 1013174 h 1600200"/>
                <a:gd name="connsiteX144" fmla="*/ 838010 w 1739455"/>
                <a:gd name="connsiteY144" fmla="*/ 1013174 h 1600200"/>
                <a:gd name="connsiteX145" fmla="*/ 839438 w 1739455"/>
                <a:gd name="connsiteY145" fmla="*/ 1013460 h 1600200"/>
                <a:gd name="connsiteX146" fmla="*/ 839438 w 1739455"/>
                <a:gd name="connsiteY146" fmla="*/ 1013460 h 1600200"/>
                <a:gd name="connsiteX147" fmla="*/ 840867 w 1739455"/>
                <a:gd name="connsiteY147" fmla="*/ 1013746 h 1600200"/>
                <a:gd name="connsiteX148" fmla="*/ 840867 w 1739455"/>
                <a:gd name="connsiteY148" fmla="*/ 1013746 h 1600200"/>
                <a:gd name="connsiteX149" fmla="*/ 841153 w 1739455"/>
                <a:gd name="connsiteY149" fmla="*/ 1013746 h 1600200"/>
                <a:gd name="connsiteX150" fmla="*/ 843534 w 1739455"/>
                <a:gd name="connsiteY150" fmla="*/ 1014127 h 1600200"/>
                <a:gd name="connsiteX151" fmla="*/ 843820 w 1739455"/>
                <a:gd name="connsiteY151" fmla="*/ 1014127 h 1600200"/>
                <a:gd name="connsiteX152" fmla="*/ 843820 w 1739455"/>
                <a:gd name="connsiteY152" fmla="*/ 1014127 h 1600200"/>
                <a:gd name="connsiteX153" fmla="*/ 845248 w 1739455"/>
                <a:gd name="connsiteY153" fmla="*/ 1014317 h 1600200"/>
                <a:gd name="connsiteX154" fmla="*/ 845248 w 1739455"/>
                <a:gd name="connsiteY154" fmla="*/ 1014317 h 1600200"/>
                <a:gd name="connsiteX155" fmla="*/ 846677 w 1739455"/>
                <a:gd name="connsiteY155" fmla="*/ 1014413 h 1600200"/>
                <a:gd name="connsiteX156" fmla="*/ 846677 w 1739455"/>
                <a:gd name="connsiteY156" fmla="*/ 1014413 h 1600200"/>
                <a:gd name="connsiteX157" fmla="*/ 848106 w 1739455"/>
                <a:gd name="connsiteY157" fmla="*/ 1014508 h 1600200"/>
                <a:gd name="connsiteX158" fmla="*/ 848106 w 1739455"/>
                <a:gd name="connsiteY158" fmla="*/ 1014508 h 1600200"/>
                <a:gd name="connsiteX159" fmla="*/ 848582 w 1739455"/>
                <a:gd name="connsiteY159" fmla="*/ 1014508 h 1600200"/>
                <a:gd name="connsiteX160" fmla="*/ 851726 w 1739455"/>
                <a:gd name="connsiteY160" fmla="*/ 1014603 h 1600200"/>
                <a:gd name="connsiteX161" fmla="*/ 871156 w 1739455"/>
                <a:gd name="connsiteY161" fmla="*/ 1014603 h 1600200"/>
                <a:gd name="connsiteX162" fmla="*/ 878110 w 1739455"/>
                <a:gd name="connsiteY162" fmla="*/ 1014603 h 1600200"/>
                <a:gd name="connsiteX163" fmla="*/ 959072 w 1739455"/>
                <a:gd name="connsiteY163" fmla="*/ 1095566 h 1600200"/>
                <a:gd name="connsiteX164" fmla="*/ 959072 w 1739455"/>
                <a:gd name="connsiteY164" fmla="*/ 1105376 h 1600200"/>
                <a:gd name="connsiteX165" fmla="*/ 959072 w 1739455"/>
                <a:gd name="connsiteY165" fmla="*/ 1106805 h 1600200"/>
                <a:gd name="connsiteX166" fmla="*/ 959072 w 1739455"/>
                <a:gd name="connsiteY166" fmla="*/ 1106805 h 1600200"/>
                <a:gd name="connsiteX167" fmla="*/ 959168 w 1739455"/>
                <a:gd name="connsiteY167" fmla="*/ 1108234 h 1600200"/>
                <a:gd name="connsiteX168" fmla="*/ 959168 w 1739455"/>
                <a:gd name="connsiteY168" fmla="*/ 1108234 h 1600200"/>
                <a:gd name="connsiteX169" fmla="*/ 959263 w 1739455"/>
                <a:gd name="connsiteY169" fmla="*/ 1109663 h 1600200"/>
                <a:gd name="connsiteX170" fmla="*/ 959263 w 1739455"/>
                <a:gd name="connsiteY170" fmla="*/ 1109663 h 1600200"/>
                <a:gd name="connsiteX171" fmla="*/ 959358 w 1739455"/>
                <a:gd name="connsiteY171" fmla="*/ 1111091 h 1600200"/>
                <a:gd name="connsiteX172" fmla="*/ 959358 w 1739455"/>
                <a:gd name="connsiteY172" fmla="*/ 1111091 h 1600200"/>
                <a:gd name="connsiteX173" fmla="*/ 959548 w 1739455"/>
                <a:gd name="connsiteY173" fmla="*/ 1112520 h 1600200"/>
                <a:gd name="connsiteX174" fmla="*/ 959548 w 1739455"/>
                <a:gd name="connsiteY174" fmla="*/ 1112520 h 1600200"/>
                <a:gd name="connsiteX175" fmla="*/ 959739 w 1739455"/>
                <a:gd name="connsiteY175" fmla="*/ 1113949 h 1600200"/>
                <a:gd name="connsiteX176" fmla="*/ 959739 w 1739455"/>
                <a:gd name="connsiteY176" fmla="*/ 1113949 h 1600200"/>
                <a:gd name="connsiteX177" fmla="*/ 959930 w 1739455"/>
                <a:gd name="connsiteY177" fmla="*/ 1115378 h 1600200"/>
                <a:gd name="connsiteX178" fmla="*/ 959930 w 1739455"/>
                <a:gd name="connsiteY178" fmla="*/ 1115378 h 1600200"/>
                <a:gd name="connsiteX179" fmla="*/ 960215 w 1739455"/>
                <a:gd name="connsiteY179" fmla="*/ 1116806 h 1600200"/>
                <a:gd name="connsiteX180" fmla="*/ 960215 w 1739455"/>
                <a:gd name="connsiteY180" fmla="*/ 1116806 h 1600200"/>
                <a:gd name="connsiteX181" fmla="*/ 960501 w 1739455"/>
                <a:gd name="connsiteY181" fmla="*/ 1118235 h 1600200"/>
                <a:gd name="connsiteX182" fmla="*/ 960501 w 1739455"/>
                <a:gd name="connsiteY182" fmla="*/ 1118235 h 1600200"/>
                <a:gd name="connsiteX183" fmla="*/ 960882 w 1739455"/>
                <a:gd name="connsiteY183" fmla="*/ 1119664 h 1600200"/>
                <a:gd name="connsiteX184" fmla="*/ 960882 w 1739455"/>
                <a:gd name="connsiteY184" fmla="*/ 1119664 h 1600200"/>
                <a:gd name="connsiteX185" fmla="*/ 961263 w 1739455"/>
                <a:gd name="connsiteY185" fmla="*/ 1120997 h 1600200"/>
                <a:gd name="connsiteX186" fmla="*/ 961263 w 1739455"/>
                <a:gd name="connsiteY186" fmla="*/ 1120997 h 1600200"/>
                <a:gd name="connsiteX187" fmla="*/ 961644 w 1739455"/>
                <a:gd name="connsiteY187" fmla="*/ 1122331 h 1600200"/>
                <a:gd name="connsiteX188" fmla="*/ 961644 w 1739455"/>
                <a:gd name="connsiteY188" fmla="*/ 1122331 h 1600200"/>
                <a:gd name="connsiteX189" fmla="*/ 962120 w 1739455"/>
                <a:gd name="connsiteY189" fmla="*/ 1123664 h 1600200"/>
                <a:gd name="connsiteX190" fmla="*/ 962120 w 1739455"/>
                <a:gd name="connsiteY190" fmla="*/ 1123664 h 1600200"/>
                <a:gd name="connsiteX191" fmla="*/ 962597 w 1739455"/>
                <a:gd name="connsiteY191" fmla="*/ 1124998 h 1600200"/>
                <a:gd name="connsiteX192" fmla="*/ 962597 w 1739455"/>
                <a:gd name="connsiteY192" fmla="*/ 1124998 h 1600200"/>
                <a:gd name="connsiteX193" fmla="*/ 963073 w 1739455"/>
                <a:gd name="connsiteY193" fmla="*/ 1126331 h 1600200"/>
                <a:gd name="connsiteX194" fmla="*/ 963073 w 1739455"/>
                <a:gd name="connsiteY194" fmla="*/ 1126331 h 1600200"/>
                <a:gd name="connsiteX195" fmla="*/ 963644 w 1739455"/>
                <a:gd name="connsiteY195" fmla="*/ 1127665 h 1600200"/>
                <a:gd name="connsiteX196" fmla="*/ 963644 w 1739455"/>
                <a:gd name="connsiteY196" fmla="*/ 1127665 h 1600200"/>
                <a:gd name="connsiteX197" fmla="*/ 964216 w 1739455"/>
                <a:gd name="connsiteY197" fmla="*/ 1128903 h 1600200"/>
                <a:gd name="connsiteX198" fmla="*/ 964216 w 1739455"/>
                <a:gd name="connsiteY198" fmla="*/ 1128903 h 1600200"/>
                <a:gd name="connsiteX199" fmla="*/ 964787 w 1739455"/>
                <a:gd name="connsiteY199" fmla="*/ 1130141 h 1600200"/>
                <a:gd name="connsiteX200" fmla="*/ 964787 w 1739455"/>
                <a:gd name="connsiteY200" fmla="*/ 1130141 h 1600200"/>
                <a:gd name="connsiteX201" fmla="*/ 965454 w 1739455"/>
                <a:gd name="connsiteY201" fmla="*/ 1131380 h 1600200"/>
                <a:gd name="connsiteX202" fmla="*/ 965454 w 1739455"/>
                <a:gd name="connsiteY202" fmla="*/ 1131380 h 1600200"/>
                <a:gd name="connsiteX203" fmla="*/ 966121 w 1739455"/>
                <a:gd name="connsiteY203" fmla="*/ 1132618 h 1600200"/>
                <a:gd name="connsiteX204" fmla="*/ 966121 w 1739455"/>
                <a:gd name="connsiteY204" fmla="*/ 1132618 h 1600200"/>
                <a:gd name="connsiteX205" fmla="*/ 966788 w 1739455"/>
                <a:gd name="connsiteY205" fmla="*/ 1133856 h 1600200"/>
                <a:gd name="connsiteX206" fmla="*/ 966788 w 1739455"/>
                <a:gd name="connsiteY206" fmla="*/ 1133856 h 1600200"/>
                <a:gd name="connsiteX207" fmla="*/ 967454 w 1739455"/>
                <a:gd name="connsiteY207" fmla="*/ 1135094 h 1600200"/>
                <a:gd name="connsiteX208" fmla="*/ 967454 w 1739455"/>
                <a:gd name="connsiteY208" fmla="*/ 1135094 h 1600200"/>
                <a:gd name="connsiteX209" fmla="*/ 968216 w 1739455"/>
                <a:gd name="connsiteY209" fmla="*/ 1136237 h 1600200"/>
                <a:gd name="connsiteX210" fmla="*/ 968216 w 1739455"/>
                <a:gd name="connsiteY210" fmla="*/ 1136237 h 1600200"/>
                <a:gd name="connsiteX211" fmla="*/ 968978 w 1739455"/>
                <a:gd name="connsiteY211" fmla="*/ 1137380 h 1600200"/>
                <a:gd name="connsiteX212" fmla="*/ 968978 w 1739455"/>
                <a:gd name="connsiteY212" fmla="*/ 1137380 h 1600200"/>
                <a:gd name="connsiteX213" fmla="*/ 969740 w 1739455"/>
                <a:gd name="connsiteY213" fmla="*/ 1138523 h 1600200"/>
                <a:gd name="connsiteX214" fmla="*/ 969740 w 1739455"/>
                <a:gd name="connsiteY214" fmla="*/ 1138523 h 1600200"/>
                <a:gd name="connsiteX215" fmla="*/ 970597 w 1739455"/>
                <a:gd name="connsiteY215" fmla="*/ 1139666 h 1600200"/>
                <a:gd name="connsiteX216" fmla="*/ 970597 w 1739455"/>
                <a:gd name="connsiteY216" fmla="*/ 1139666 h 1600200"/>
                <a:gd name="connsiteX217" fmla="*/ 971455 w 1739455"/>
                <a:gd name="connsiteY217" fmla="*/ 1140809 h 1600200"/>
                <a:gd name="connsiteX218" fmla="*/ 971455 w 1739455"/>
                <a:gd name="connsiteY218" fmla="*/ 1140809 h 1600200"/>
                <a:gd name="connsiteX219" fmla="*/ 972312 w 1739455"/>
                <a:gd name="connsiteY219" fmla="*/ 1141857 h 1600200"/>
                <a:gd name="connsiteX220" fmla="*/ 972312 w 1739455"/>
                <a:gd name="connsiteY220" fmla="*/ 1141857 h 1600200"/>
                <a:gd name="connsiteX221" fmla="*/ 973169 w 1739455"/>
                <a:gd name="connsiteY221" fmla="*/ 1142905 h 1600200"/>
                <a:gd name="connsiteX222" fmla="*/ 973169 w 1739455"/>
                <a:gd name="connsiteY222" fmla="*/ 1142905 h 1600200"/>
                <a:gd name="connsiteX223" fmla="*/ 974122 w 1739455"/>
                <a:gd name="connsiteY223" fmla="*/ 1143953 h 1600200"/>
                <a:gd name="connsiteX224" fmla="*/ 974122 w 1739455"/>
                <a:gd name="connsiteY224" fmla="*/ 1143953 h 1600200"/>
                <a:gd name="connsiteX225" fmla="*/ 975074 w 1739455"/>
                <a:gd name="connsiteY225" fmla="*/ 1145000 h 1600200"/>
                <a:gd name="connsiteX226" fmla="*/ 975074 w 1739455"/>
                <a:gd name="connsiteY226" fmla="*/ 1145000 h 1600200"/>
                <a:gd name="connsiteX227" fmla="*/ 976027 w 1739455"/>
                <a:gd name="connsiteY227" fmla="*/ 1145953 h 1600200"/>
                <a:gd name="connsiteX228" fmla="*/ 976027 w 1739455"/>
                <a:gd name="connsiteY228" fmla="*/ 1145953 h 1600200"/>
                <a:gd name="connsiteX229" fmla="*/ 976979 w 1739455"/>
                <a:gd name="connsiteY229" fmla="*/ 1146905 h 1600200"/>
                <a:gd name="connsiteX230" fmla="*/ 976979 w 1739455"/>
                <a:gd name="connsiteY230" fmla="*/ 1146905 h 1600200"/>
                <a:gd name="connsiteX231" fmla="*/ 978027 w 1739455"/>
                <a:gd name="connsiteY231" fmla="*/ 1147858 h 1600200"/>
                <a:gd name="connsiteX232" fmla="*/ 978027 w 1739455"/>
                <a:gd name="connsiteY232" fmla="*/ 1147858 h 1600200"/>
                <a:gd name="connsiteX233" fmla="*/ 979075 w 1739455"/>
                <a:gd name="connsiteY233" fmla="*/ 1148810 h 1600200"/>
                <a:gd name="connsiteX234" fmla="*/ 979075 w 1739455"/>
                <a:gd name="connsiteY234" fmla="*/ 1148810 h 1600200"/>
                <a:gd name="connsiteX235" fmla="*/ 980122 w 1739455"/>
                <a:gd name="connsiteY235" fmla="*/ 1149668 h 1600200"/>
                <a:gd name="connsiteX236" fmla="*/ 980122 w 1739455"/>
                <a:gd name="connsiteY236" fmla="*/ 1149668 h 1600200"/>
                <a:gd name="connsiteX237" fmla="*/ 981170 w 1739455"/>
                <a:gd name="connsiteY237" fmla="*/ 1150525 h 1600200"/>
                <a:gd name="connsiteX238" fmla="*/ 981170 w 1739455"/>
                <a:gd name="connsiteY238" fmla="*/ 1150525 h 1600200"/>
                <a:gd name="connsiteX239" fmla="*/ 982218 w 1739455"/>
                <a:gd name="connsiteY239" fmla="*/ 1151382 h 1600200"/>
                <a:gd name="connsiteX240" fmla="*/ 982218 w 1739455"/>
                <a:gd name="connsiteY240" fmla="*/ 1151382 h 1600200"/>
                <a:gd name="connsiteX241" fmla="*/ 983361 w 1739455"/>
                <a:gd name="connsiteY241" fmla="*/ 1152239 h 1600200"/>
                <a:gd name="connsiteX242" fmla="*/ 983361 w 1739455"/>
                <a:gd name="connsiteY242" fmla="*/ 1152239 h 1600200"/>
                <a:gd name="connsiteX243" fmla="*/ 984504 w 1739455"/>
                <a:gd name="connsiteY243" fmla="*/ 1153001 h 1600200"/>
                <a:gd name="connsiteX244" fmla="*/ 984504 w 1739455"/>
                <a:gd name="connsiteY244" fmla="*/ 1153001 h 1600200"/>
                <a:gd name="connsiteX245" fmla="*/ 985647 w 1739455"/>
                <a:gd name="connsiteY245" fmla="*/ 1153763 h 1600200"/>
                <a:gd name="connsiteX246" fmla="*/ 985647 w 1739455"/>
                <a:gd name="connsiteY246" fmla="*/ 1153763 h 1600200"/>
                <a:gd name="connsiteX247" fmla="*/ 986790 w 1739455"/>
                <a:gd name="connsiteY247" fmla="*/ 1154525 h 1600200"/>
                <a:gd name="connsiteX248" fmla="*/ 986790 w 1739455"/>
                <a:gd name="connsiteY248" fmla="*/ 1154525 h 1600200"/>
                <a:gd name="connsiteX249" fmla="*/ 988028 w 1739455"/>
                <a:gd name="connsiteY249" fmla="*/ 1155192 h 1600200"/>
                <a:gd name="connsiteX250" fmla="*/ 988028 w 1739455"/>
                <a:gd name="connsiteY250" fmla="*/ 1155192 h 1600200"/>
                <a:gd name="connsiteX251" fmla="*/ 989267 w 1739455"/>
                <a:gd name="connsiteY251" fmla="*/ 1155859 h 1600200"/>
                <a:gd name="connsiteX252" fmla="*/ 989267 w 1739455"/>
                <a:gd name="connsiteY252" fmla="*/ 1155859 h 1600200"/>
                <a:gd name="connsiteX253" fmla="*/ 990505 w 1739455"/>
                <a:gd name="connsiteY253" fmla="*/ 1156526 h 1600200"/>
                <a:gd name="connsiteX254" fmla="*/ 990505 w 1739455"/>
                <a:gd name="connsiteY254" fmla="*/ 1156526 h 1600200"/>
                <a:gd name="connsiteX255" fmla="*/ 991743 w 1739455"/>
                <a:gd name="connsiteY255" fmla="*/ 1157192 h 1600200"/>
                <a:gd name="connsiteX256" fmla="*/ 991743 w 1739455"/>
                <a:gd name="connsiteY256" fmla="*/ 1157192 h 1600200"/>
                <a:gd name="connsiteX257" fmla="*/ 992981 w 1739455"/>
                <a:gd name="connsiteY257" fmla="*/ 1157764 h 1600200"/>
                <a:gd name="connsiteX258" fmla="*/ 992981 w 1739455"/>
                <a:gd name="connsiteY258" fmla="*/ 1157764 h 1600200"/>
                <a:gd name="connsiteX259" fmla="*/ 994220 w 1739455"/>
                <a:gd name="connsiteY259" fmla="*/ 1158335 h 1600200"/>
                <a:gd name="connsiteX260" fmla="*/ 994220 w 1739455"/>
                <a:gd name="connsiteY260" fmla="*/ 1158335 h 1600200"/>
                <a:gd name="connsiteX261" fmla="*/ 995553 w 1739455"/>
                <a:gd name="connsiteY261" fmla="*/ 1158907 h 1600200"/>
                <a:gd name="connsiteX262" fmla="*/ 995553 w 1739455"/>
                <a:gd name="connsiteY262" fmla="*/ 1158907 h 1600200"/>
                <a:gd name="connsiteX263" fmla="*/ 996887 w 1739455"/>
                <a:gd name="connsiteY263" fmla="*/ 1159383 h 1600200"/>
                <a:gd name="connsiteX264" fmla="*/ 996887 w 1739455"/>
                <a:gd name="connsiteY264" fmla="*/ 1159383 h 1600200"/>
                <a:gd name="connsiteX265" fmla="*/ 998220 w 1739455"/>
                <a:gd name="connsiteY265" fmla="*/ 1159859 h 1600200"/>
                <a:gd name="connsiteX266" fmla="*/ 998220 w 1739455"/>
                <a:gd name="connsiteY266" fmla="*/ 1159859 h 1600200"/>
                <a:gd name="connsiteX267" fmla="*/ 999554 w 1739455"/>
                <a:gd name="connsiteY267" fmla="*/ 1160336 h 1600200"/>
                <a:gd name="connsiteX268" fmla="*/ 999554 w 1739455"/>
                <a:gd name="connsiteY268" fmla="*/ 1160336 h 1600200"/>
                <a:gd name="connsiteX269" fmla="*/ 1000887 w 1739455"/>
                <a:gd name="connsiteY269" fmla="*/ 1160717 h 1600200"/>
                <a:gd name="connsiteX270" fmla="*/ 1000887 w 1739455"/>
                <a:gd name="connsiteY270" fmla="*/ 1160717 h 1600200"/>
                <a:gd name="connsiteX271" fmla="*/ 1002221 w 1739455"/>
                <a:gd name="connsiteY271" fmla="*/ 1161098 h 1600200"/>
                <a:gd name="connsiteX272" fmla="*/ 1002221 w 1739455"/>
                <a:gd name="connsiteY272" fmla="*/ 1161098 h 1600200"/>
                <a:gd name="connsiteX273" fmla="*/ 1003554 w 1739455"/>
                <a:gd name="connsiteY273" fmla="*/ 1161479 h 1600200"/>
                <a:gd name="connsiteX274" fmla="*/ 1003554 w 1739455"/>
                <a:gd name="connsiteY274" fmla="*/ 1161479 h 1600200"/>
                <a:gd name="connsiteX275" fmla="*/ 1004983 w 1739455"/>
                <a:gd name="connsiteY275" fmla="*/ 1161764 h 1600200"/>
                <a:gd name="connsiteX276" fmla="*/ 1004983 w 1739455"/>
                <a:gd name="connsiteY276" fmla="*/ 1161764 h 1600200"/>
                <a:gd name="connsiteX277" fmla="*/ 1006412 w 1739455"/>
                <a:gd name="connsiteY277" fmla="*/ 1162050 h 1600200"/>
                <a:gd name="connsiteX278" fmla="*/ 1006412 w 1739455"/>
                <a:gd name="connsiteY278" fmla="*/ 1162050 h 1600200"/>
                <a:gd name="connsiteX279" fmla="*/ 1007840 w 1739455"/>
                <a:gd name="connsiteY279" fmla="*/ 1162336 h 1600200"/>
                <a:gd name="connsiteX280" fmla="*/ 1007840 w 1739455"/>
                <a:gd name="connsiteY280" fmla="*/ 1162336 h 1600200"/>
                <a:gd name="connsiteX281" fmla="*/ 1009269 w 1739455"/>
                <a:gd name="connsiteY281" fmla="*/ 1162526 h 1600200"/>
                <a:gd name="connsiteX282" fmla="*/ 1009269 w 1739455"/>
                <a:gd name="connsiteY282" fmla="*/ 1162526 h 1600200"/>
                <a:gd name="connsiteX283" fmla="*/ 1010698 w 1739455"/>
                <a:gd name="connsiteY283" fmla="*/ 1162717 h 1600200"/>
                <a:gd name="connsiteX284" fmla="*/ 1010698 w 1739455"/>
                <a:gd name="connsiteY284" fmla="*/ 1162717 h 1600200"/>
                <a:gd name="connsiteX285" fmla="*/ 1012127 w 1739455"/>
                <a:gd name="connsiteY285" fmla="*/ 1162812 h 1600200"/>
                <a:gd name="connsiteX286" fmla="*/ 1012127 w 1739455"/>
                <a:gd name="connsiteY286" fmla="*/ 1162812 h 1600200"/>
                <a:gd name="connsiteX287" fmla="*/ 1013555 w 1739455"/>
                <a:gd name="connsiteY287" fmla="*/ 1162907 h 1600200"/>
                <a:gd name="connsiteX288" fmla="*/ 1013555 w 1739455"/>
                <a:gd name="connsiteY288" fmla="*/ 1162907 h 1600200"/>
                <a:gd name="connsiteX289" fmla="*/ 1014031 w 1739455"/>
                <a:gd name="connsiteY289" fmla="*/ 1162907 h 1600200"/>
                <a:gd name="connsiteX290" fmla="*/ 1017175 w 1739455"/>
                <a:gd name="connsiteY290" fmla="*/ 1163003 h 1600200"/>
                <a:gd name="connsiteX291" fmla="*/ 1047560 w 1739455"/>
                <a:gd name="connsiteY291" fmla="*/ 1163003 h 1600200"/>
                <a:gd name="connsiteX292" fmla="*/ 1199483 w 1739455"/>
                <a:gd name="connsiteY292" fmla="*/ 1163003 h 1600200"/>
                <a:gd name="connsiteX293" fmla="*/ 1280446 w 1739455"/>
                <a:gd name="connsiteY293" fmla="*/ 1243965 h 1600200"/>
                <a:gd name="connsiteX294" fmla="*/ 1280446 w 1739455"/>
                <a:gd name="connsiteY294" fmla="*/ 1375886 h 1600200"/>
                <a:gd name="connsiteX295" fmla="*/ 1280446 w 1739455"/>
                <a:gd name="connsiteY295" fmla="*/ 1539431 h 1600200"/>
                <a:gd name="connsiteX296" fmla="*/ 1280446 w 1739455"/>
                <a:gd name="connsiteY296" fmla="*/ 1542574 h 1600200"/>
                <a:gd name="connsiteX297" fmla="*/ 1338072 w 1739455"/>
                <a:gd name="connsiteY297" fmla="*/ 1600200 h 1600200"/>
                <a:gd name="connsiteX298" fmla="*/ 1358075 w 1739455"/>
                <a:gd name="connsiteY298" fmla="*/ 1600200 h 1600200"/>
                <a:gd name="connsiteX299" fmla="*/ 1415701 w 1739455"/>
                <a:gd name="connsiteY299" fmla="*/ 1542574 h 1600200"/>
                <a:gd name="connsiteX300" fmla="*/ 1415701 w 1739455"/>
                <a:gd name="connsiteY300" fmla="*/ 1534477 h 1600200"/>
                <a:gd name="connsiteX301" fmla="*/ 1496663 w 1739455"/>
                <a:gd name="connsiteY301" fmla="*/ 1453515 h 1600200"/>
                <a:gd name="connsiteX302" fmla="*/ 1527239 w 1739455"/>
                <a:gd name="connsiteY302" fmla="*/ 1453515 h 1600200"/>
                <a:gd name="connsiteX303" fmla="*/ 1584865 w 1739455"/>
                <a:gd name="connsiteY303" fmla="*/ 1395889 h 1600200"/>
                <a:gd name="connsiteX304" fmla="*/ 1584865 w 1739455"/>
                <a:gd name="connsiteY304" fmla="*/ 1375886 h 1600200"/>
                <a:gd name="connsiteX305" fmla="*/ 1546765 w 1739455"/>
                <a:gd name="connsiteY305" fmla="*/ 1321689 h 1600200"/>
                <a:gd name="connsiteX306" fmla="*/ 1477518 w 1739455"/>
                <a:gd name="connsiteY306" fmla="*/ 1318070 h 1600200"/>
                <a:gd name="connsiteX307" fmla="*/ 1429988 w 1739455"/>
                <a:gd name="connsiteY307" fmla="*/ 1231487 h 1600200"/>
                <a:gd name="connsiteX308" fmla="*/ 1498759 w 1739455"/>
                <a:gd name="connsiteY308" fmla="*/ 1164527 h 1600200"/>
                <a:gd name="connsiteX309" fmla="*/ 1681829 w 1739455"/>
                <a:gd name="connsiteY309" fmla="*/ 1164527 h 1600200"/>
                <a:gd name="connsiteX310" fmla="*/ 1739456 w 1739455"/>
                <a:gd name="connsiteY310" fmla="*/ 1106900 h 1600200"/>
                <a:gd name="connsiteX311" fmla="*/ 1739456 w 1739455"/>
                <a:gd name="connsiteY311" fmla="*/ 1086898 h 1600200"/>
                <a:gd name="connsiteX312" fmla="*/ 1681829 w 1739455"/>
                <a:gd name="connsiteY312" fmla="*/ 1029272 h 1600200"/>
                <a:gd name="connsiteX313" fmla="*/ 1498854 w 1739455"/>
                <a:gd name="connsiteY313" fmla="*/ 1029272 h 1600200"/>
                <a:gd name="connsiteX314" fmla="*/ 1417892 w 1739455"/>
                <a:gd name="connsiteY314" fmla="*/ 948309 h 1600200"/>
                <a:gd name="connsiteX315" fmla="*/ 1417892 w 1739455"/>
                <a:gd name="connsiteY315" fmla="*/ 942594 h 1600200"/>
                <a:gd name="connsiteX316" fmla="*/ 1360265 w 1739455"/>
                <a:gd name="connsiteY316" fmla="*/ 884968 h 1600200"/>
                <a:gd name="connsiteX317" fmla="*/ 1186148 w 1739455"/>
                <a:gd name="connsiteY317" fmla="*/ 884968 h 1600200"/>
                <a:gd name="connsiteX318" fmla="*/ 1105186 w 1739455"/>
                <a:gd name="connsiteY318" fmla="*/ 804005 h 1600200"/>
                <a:gd name="connsiteX319" fmla="*/ 1105186 w 1739455"/>
                <a:gd name="connsiteY319" fmla="*/ 646176 h 1600200"/>
                <a:gd name="connsiteX320" fmla="*/ 1097089 w 1739455"/>
                <a:gd name="connsiteY320" fmla="*/ 616839 h 1600200"/>
                <a:gd name="connsiteX321" fmla="*/ 1096423 w 1739455"/>
                <a:gd name="connsiteY321" fmla="*/ 615696 h 1600200"/>
                <a:gd name="connsiteX322" fmla="*/ 1046417 w 1739455"/>
                <a:gd name="connsiteY322" fmla="*/ 586550 h 1600200"/>
                <a:gd name="connsiteX323" fmla="*/ 1024128 w 1739455"/>
                <a:gd name="connsiteY323" fmla="*/ 586550 h 1600200"/>
                <a:gd name="connsiteX324" fmla="*/ 943165 w 1739455"/>
                <a:gd name="connsiteY324" fmla="*/ 505587 h 1600200"/>
                <a:gd name="connsiteX325" fmla="*/ 943165 w 1739455"/>
                <a:gd name="connsiteY325" fmla="*/ 505206 h 1600200"/>
                <a:gd name="connsiteX326" fmla="*/ 885539 w 1739455"/>
                <a:gd name="connsiteY326" fmla="*/ 446818 h 1600200"/>
                <a:gd name="connsiteX327" fmla="*/ 844772 w 1739455"/>
                <a:gd name="connsiteY327" fmla="*/ 445580 h 1600200"/>
                <a:gd name="connsiteX328" fmla="*/ 795242 w 1739455"/>
                <a:gd name="connsiteY328" fmla="*/ 388525 h 1600200"/>
                <a:gd name="connsiteX329" fmla="*/ 795242 w 1739455"/>
                <a:gd name="connsiteY329" fmla="*/ 368522 h 1600200"/>
                <a:gd name="connsiteX330" fmla="*/ 852869 w 1739455"/>
                <a:gd name="connsiteY330" fmla="*/ 310896 h 1600200"/>
                <a:gd name="connsiteX331" fmla="*/ 952119 w 1739455"/>
                <a:gd name="connsiteY331" fmla="*/ 310896 h 1600200"/>
                <a:gd name="connsiteX332" fmla="*/ 951167 w 1739455"/>
                <a:gd name="connsiteY332" fmla="*/ 57626 h 1600200"/>
                <a:gd name="connsiteX333" fmla="*/ 893540 w 1739455"/>
                <a:gd name="connsiteY333" fmla="*/ 0 h 1600200"/>
                <a:gd name="connsiteX334" fmla="*/ 214598 w 1739455"/>
                <a:gd name="connsiteY334" fmla="*/ 0 h 1600200"/>
                <a:gd name="connsiteX335" fmla="*/ 157353 w 1739455"/>
                <a:gd name="connsiteY335" fmla="*/ 51149 h 1600200"/>
                <a:gd name="connsiteX336" fmla="*/ 157353 w 1739455"/>
                <a:gd name="connsiteY336" fmla="*/ 93059 h 1600200"/>
                <a:gd name="connsiteX337" fmla="*/ 99727 w 1739455"/>
                <a:gd name="connsiteY337" fmla="*/ 150686 h 1600200"/>
                <a:gd name="connsiteX338" fmla="*/ 0 w 1739455"/>
                <a:gd name="connsiteY338" fmla="*/ 150686 h 1600200"/>
                <a:gd name="connsiteX339" fmla="*/ 476 w 1739455"/>
                <a:gd name="connsiteY339" fmla="*/ 514921 h 1600200"/>
                <a:gd name="connsiteX340" fmla="*/ 476 w 1739455"/>
                <a:gd name="connsiteY340" fmla="*/ 514921 h 1600200"/>
                <a:gd name="connsiteX341" fmla="*/ 959358 w 1739455"/>
                <a:gd name="connsiteY341" fmla="*/ 1105281 h 1600200"/>
                <a:gd name="connsiteX342" fmla="*/ 959358 w 1739455"/>
                <a:gd name="connsiteY342" fmla="*/ 1105281 h 1600200"/>
                <a:gd name="connsiteX343" fmla="*/ 959358 w 1739455"/>
                <a:gd name="connsiteY343" fmla="*/ 1105281 h 1600200"/>
                <a:gd name="connsiteX344" fmla="*/ 959358 w 1739455"/>
                <a:gd name="connsiteY344" fmla="*/ 1105281 h 1600200"/>
                <a:gd name="connsiteX345" fmla="*/ 486156 w 1739455"/>
                <a:gd name="connsiteY345" fmla="*/ 672655 h 1600200"/>
                <a:gd name="connsiteX346" fmla="*/ 486156 w 1739455"/>
                <a:gd name="connsiteY346" fmla="*/ 672655 h 1600200"/>
                <a:gd name="connsiteX347" fmla="*/ 486156 w 1739455"/>
                <a:gd name="connsiteY347" fmla="*/ 672655 h 1600200"/>
                <a:gd name="connsiteX348" fmla="*/ 486156 w 1739455"/>
                <a:gd name="connsiteY348" fmla="*/ 672655 h 1600200"/>
                <a:gd name="connsiteX349" fmla="*/ 647033 w 1739455"/>
                <a:gd name="connsiteY349" fmla="*/ 814769 h 1600200"/>
                <a:gd name="connsiteX350" fmla="*/ 647033 w 1739455"/>
                <a:gd name="connsiteY350" fmla="*/ 814769 h 1600200"/>
                <a:gd name="connsiteX351" fmla="*/ 647033 w 1739455"/>
                <a:gd name="connsiteY351" fmla="*/ 814769 h 1600200"/>
                <a:gd name="connsiteX352" fmla="*/ 647033 w 1739455"/>
                <a:gd name="connsiteY352" fmla="*/ 814769 h 1600200"/>
                <a:gd name="connsiteX353" fmla="*/ 793813 w 1739455"/>
                <a:gd name="connsiteY353" fmla="*/ 956881 h 1600200"/>
                <a:gd name="connsiteX354" fmla="*/ 793813 w 1739455"/>
                <a:gd name="connsiteY354" fmla="*/ 956881 h 1600200"/>
                <a:gd name="connsiteX355" fmla="*/ 793813 w 1739455"/>
                <a:gd name="connsiteY355" fmla="*/ 956881 h 16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Lst>
              <a:rect l="l" t="t" r="r" b="b"/>
              <a:pathLst>
                <a:path w="1739455" h="1600200">
                  <a:moveTo>
                    <a:pt x="476" y="514921"/>
                  </a:moveTo>
                  <a:cubicBezTo>
                    <a:pt x="0" y="531686"/>
                    <a:pt x="10001" y="442722"/>
                    <a:pt x="48006" y="442722"/>
                  </a:cubicBezTo>
                  <a:lnTo>
                    <a:pt x="234791" y="442722"/>
                  </a:lnTo>
                  <a:cubicBezTo>
                    <a:pt x="271939" y="443389"/>
                    <a:pt x="319373" y="430435"/>
                    <a:pt x="319373" y="508063"/>
                  </a:cubicBezTo>
                  <a:lnTo>
                    <a:pt x="319373" y="527018"/>
                  </a:lnTo>
                  <a:cubicBezTo>
                    <a:pt x="319373" y="558737"/>
                    <a:pt x="345281" y="584645"/>
                    <a:pt x="377000" y="584645"/>
                  </a:cubicBezTo>
                  <a:lnTo>
                    <a:pt x="405098" y="584645"/>
                  </a:lnTo>
                  <a:cubicBezTo>
                    <a:pt x="449675" y="584645"/>
                    <a:pt x="486061" y="621030"/>
                    <a:pt x="486061" y="665607"/>
                  </a:cubicBezTo>
                  <a:lnTo>
                    <a:pt x="486061" y="672751"/>
                  </a:lnTo>
                  <a:lnTo>
                    <a:pt x="486061" y="674275"/>
                  </a:lnTo>
                  <a:lnTo>
                    <a:pt x="486061" y="674275"/>
                  </a:lnTo>
                  <a:lnTo>
                    <a:pt x="486156" y="675704"/>
                  </a:lnTo>
                  <a:lnTo>
                    <a:pt x="486156" y="675704"/>
                  </a:lnTo>
                  <a:lnTo>
                    <a:pt x="486251" y="677132"/>
                  </a:lnTo>
                  <a:lnTo>
                    <a:pt x="486251" y="677132"/>
                  </a:lnTo>
                  <a:lnTo>
                    <a:pt x="486346" y="678561"/>
                  </a:lnTo>
                  <a:lnTo>
                    <a:pt x="486346" y="678561"/>
                  </a:lnTo>
                  <a:lnTo>
                    <a:pt x="486537" y="679990"/>
                  </a:lnTo>
                  <a:lnTo>
                    <a:pt x="486537" y="679990"/>
                  </a:lnTo>
                  <a:lnTo>
                    <a:pt x="486728" y="681419"/>
                  </a:lnTo>
                  <a:lnTo>
                    <a:pt x="486728" y="681419"/>
                  </a:lnTo>
                  <a:lnTo>
                    <a:pt x="486918" y="682847"/>
                  </a:lnTo>
                  <a:lnTo>
                    <a:pt x="486918" y="682847"/>
                  </a:lnTo>
                  <a:cubicBezTo>
                    <a:pt x="489395" y="697039"/>
                    <a:pt x="497586" y="709994"/>
                    <a:pt x="509206" y="718852"/>
                  </a:cubicBezTo>
                  <a:lnTo>
                    <a:pt x="509206" y="718852"/>
                  </a:lnTo>
                  <a:lnTo>
                    <a:pt x="510350" y="719709"/>
                  </a:lnTo>
                  <a:lnTo>
                    <a:pt x="510350" y="719709"/>
                  </a:lnTo>
                  <a:lnTo>
                    <a:pt x="511493" y="720471"/>
                  </a:lnTo>
                  <a:lnTo>
                    <a:pt x="511493" y="720471"/>
                  </a:lnTo>
                  <a:lnTo>
                    <a:pt x="512636" y="721233"/>
                  </a:lnTo>
                  <a:lnTo>
                    <a:pt x="512636" y="721233"/>
                  </a:lnTo>
                  <a:lnTo>
                    <a:pt x="513779" y="721995"/>
                  </a:lnTo>
                  <a:lnTo>
                    <a:pt x="513779" y="721995"/>
                  </a:lnTo>
                  <a:lnTo>
                    <a:pt x="514350" y="722281"/>
                  </a:lnTo>
                  <a:cubicBezTo>
                    <a:pt x="514826" y="722567"/>
                    <a:pt x="515207" y="722757"/>
                    <a:pt x="515684" y="723043"/>
                  </a:cubicBezTo>
                  <a:lnTo>
                    <a:pt x="516255" y="723329"/>
                  </a:lnTo>
                  <a:lnTo>
                    <a:pt x="516255" y="723329"/>
                  </a:lnTo>
                  <a:lnTo>
                    <a:pt x="517493" y="723995"/>
                  </a:lnTo>
                  <a:lnTo>
                    <a:pt x="517493" y="723995"/>
                  </a:lnTo>
                  <a:lnTo>
                    <a:pt x="518731" y="724662"/>
                  </a:lnTo>
                  <a:lnTo>
                    <a:pt x="518731" y="724662"/>
                  </a:lnTo>
                  <a:lnTo>
                    <a:pt x="519970" y="725234"/>
                  </a:lnTo>
                  <a:lnTo>
                    <a:pt x="519970" y="725234"/>
                  </a:lnTo>
                  <a:cubicBezTo>
                    <a:pt x="520351" y="725424"/>
                    <a:pt x="520827" y="725614"/>
                    <a:pt x="521208" y="725805"/>
                  </a:cubicBezTo>
                  <a:lnTo>
                    <a:pt x="521208" y="725805"/>
                  </a:lnTo>
                  <a:lnTo>
                    <a:pt x="522542" y="726377"/>
                  </a:lnTo>
                  <a:lnTo>
                    <a:pt x="522542" y="726377"/>
                  </a:lnTo>
                  <a:lnTo>
                    <a:pt x="523875" y="726853"/>
                  </a:lnTo>
                  <a:lnTo>
                    <a:pt x="523875" y="726853"/>
                  </a:lnTo>
                  <a:lnTo>
                    <a:pt x="525209" y="727329"/>
                  </a:lnTo>
                  <a:lnTo>
                    <a:pt x="525209" y="727329"/>
                  </a:lnTo>
                  <a:lnTo>
                    <a:pt x="525494" y="727424"/>
                  </a:lnTo>
                  <a:cubicBezTo>
                    <a:pt x="526256" y="727615"/>
                    <a:pt x="526828" y="727805"/>
                    <a:pt x="527590" y="728091"/>
                  </a:cubicBezTo>
                  <a:lnTo>
                    <a:pt x="527876" y="728186"/>
                  </a:lnTo>
                  <a:lnTo>
                    <a:pt x="527876" y="728186"/>
                  </a:lnTo>
                  <a:lnTo>
                    <a:pt x="529209" y="728567"/>
                  </a:lnTo>
                  <a:lnTo>
                    <a:pt x="529209" y="728567"/>
                  </a:lnTo>
                  <a:lnTo>
                    <a:pt x="530543" y="728948"/>
                  </a:lnTo>
                  <a:lnTo>
                    <a:pt x="530543" y="728948"/>
                  </a:lnTo>
                  <a:lnTo>
                    <a:pt x="531971" y="729234"/>
                  </a:lnTo>
                  <a:lnTo>
                    <a:pt x="531971" y="729234"/>
                  </a:lnTo>
                  <a:cubicBezTo>
                    <a:pt x="532447" y="729329"/>
                    <a:pt x="532924" y="729425"/>
                    <a:pt x="533400" y="729520"/>
                  </a:cubicBezTo>
                  <a:lnTo>
                    <a:pt x="533400" y="729520"/>
                  </a:lnTo>
                  <a:lnTo>
                    <a:pt x="533686" y="729520"/>
                  </a:lnTo>
                  <a:cubicBezTo>
                    <a:pt x="534543" y="729615"/>
                    <a:pt x="535210" y="729805"/>
                    <a:pt x="536067" y="729901"/>
                  </a:cubicBezTo>
                  <a:lnTo>
                    <a:pt x="536353" y="729901"/>
                  </a:lnTo>
                  <a:lnTo>
                    <a:pt x="536353" y="729901"/>
                  </a:lnTo>
                  <a:lnTo>
                    <a:pt x="537781" y="730091"/>
                  </a:lnTo>
                  <a:lnTo>
                    <a:pt x="537781" y="730091"/>
                  </a:lnTo>
                  <a:lnTo>
                    <a:pt x="539210" y="730187"/>
                  </a:lnTo>
                  <a:lnTo>
                    <a:pt x="539210" y="730187"/>
                  </a:lnTo>
                  <a:lnTo>
                    <a:pt x="540639" y="730282"/>
                  </a:lnTo>
                  <a:lnTo>
                    <a:pt x="540639" y="730282"/>
                  </a:lnTo>
                  <a:lnTo>
                    <a:pt x="541115" y="730282"/>
                  </a:lnTo>
                  <a:cubicBezTo>
                    <a:pt x="542258" y="730282"/>
                    <a:pt x="543115" y="730377"/>
                    <a:pt x="544259" y="730377"/>
                  </a:cubicBezTo>
                  <a:lnTo>
                    <a:pt x="563594" y="730377"/>
                  </a:lnTo>
                  <a:lnTo>
                    <a:pt x="565880" y="730377"/>
                  </a:lnTo>
                  <a:cubicBezTo>
                    <a:pt x="610457" y="730377"/>
                    <a:pt x="646843" y="766763"/>
                    <a:pt x="646843" y="811339"/>
                  </a:cubicBezTo>
                  <a:lnTo>
                    <a:pt x="646843" y="814864"/>
                  </a:lnTo>
                  <a:lnTo>
                    <a:pt x="646843" y="816388"/>
                  </a:lnTo>
                  <a:lnTo>
                    <a:pt x="646843" y="816388"/>
                  </a:lnTo>
                  <a:lnTo>
                    <a:pt x="646938" y="817817"/>
                  </a:lnTo>
                  <a:lnTo>
                    <a:pt x="646938" y="817817"/>
                  </a:lnTo>
                  <a:lnTo>
                    <a:pt x="647033" y="819245"/>
                  </a:lnTo>
                  <a:lnTo>
                    <a:pt x="647033" y="819245"/>
                  </a:lnTo>
                  <a:lnTo>
                    <a:pt x="647129" y="820674"/>
                  </a:lnTo>
                  <a:lnTo>
                    <a:pt x="647129" y="820674"/>
                  </a:lnTo>
                  <a:lnTo>
                    <a:pt x="647319" y="822103"/>
                  </a:lnTo>
                  <a:lnTo>
                    <a:pt x="647319" y="822103"/>
                  </a:lnTo>
                  <a:lnTo>
                    <a:pt x="647510" y="823531"/>
                  </a:lnTo>
                  <a:lnTo>
                    <a:pt x="647510" y="823531"/>
                  </a:lnTo>
                  <a:lnTo>
                    <a:pt x="647795" y="824960"/>
                  </a:lnTo>
                  <a:lnTo>
                    <a:pt x="647795" y="824960"/>
                  </a:lnTo>
                  <a:cubicBezTo>
                    <a:pt x="647890" y="825437"/>
                    <a:pt x="647986" y="825913"/>
                    <a:pt x="648081" y="826389"/>
                  </a:cubicBezTo>
                  <a:lnTo>
                    <a:pt x="648081" y="826389"/>
                  </a:lnTo>
                  <a:lnTo>
                    <a:pt x="648367" y="827818"/>
                  </a:lnTo>
                  <a:lnTo>
                    <a:pt x="648367" y="827818"/>
                  </a:lnTo>
                  <a:lnTo>
                    <a:pt x="648748" y="829247"/>
                  </a:lnTo>
                  <a:lnTo>
                    <a:pt x="648748" y="829247"/>
                  </a:lnTo>
                  <a:cubicBezTo>
                    <a:pt x="654939" y="852392"/>
                    <a:pt x="675227" y="870204"/>
                    <a:pt x="700088" y="872300"/>
                  </a:cubicBezTo>
                  <a:lnTo>
                    <a:pt x="700088" y="872300"/>
                  </a:lnTo>
                  <a:lnTo>
                    <a:pt x="701516" y="872395"/>
                  </a:lnTo>
                  <a:lnTo>
                    <a:pt x="701516" y="872395"/>
                  </a:lnTo>
                  <a:lnTo>
                    <a:pt x="701993" y="872395"/>
                  </a:lnTo>
                  <a:cubicBezTo>
                    <a:pt x="703136" y="872395"/>
                    <a:pt x="703993" y="872490"/>
                    <a:pt x="705136" y="872490"/>
                  </a:cubicBezTo>
                  <a:lnTo>
                    <a:pt x="712565" y="872490"/>
                  </a:lnTo>
                  <a:cubicBezTo>
                    <a:pt x="757142" y="872490"/>
                    <a:pt x="793528" y="908876"/>
                    <a:pt x="793528" y="953453"/>
                  </a:cubicBezTo>
                  <a:lnTo>
                    <a:pt x="793528" y="956977"/>
                  </a:lnTo>
                  <a:lnTo>
                    <a:pt x="793528" y="958501"/>
                  </a:lnTo>
                  <a:lnTo>
                    <a:pt x="793528" y="958501"/>
                  </a:lnTo>
                  <a:lnTo>
                    <a:pt x="793623" y="959930"/>
                  </a:lnTo>
                  <a:lnTo>
                    <a:pt x="793623" y="959930"/>
                  </a:lnTo>
                  <a:lnTo>
                    <a:pt x="793718" y="961358"/>
                  </a:lnTo>
                  <a:lnTo>
                    <a:pt x="793718" y="961358"/>
                  </a:lnTo>
                  <a:lnTo>
                    <a:pt x="793813" y="962787"/>
                  </a:lnTo>
                  <a:lnTo>
                    <a:pt x="793813" y="962787"/>
                  </a:lnTo>
                  <a:lnTo>
                    <a:pt x="794004" y="964216"/>
                  </a:lnTo>
                  <a:lnTo>
                    <a:pt x="794004" y="964216"/>
                  </a:lnTo>
                  <a:lnTo>
                    <a:pt x="794195" y="965645"/>
                  </a:lnTo>
                  <a:lnTo>
                    <a:pt x="794195" y="965645"/>
                  </a:lnTo>
                  <a:cubicBezTo>
                    <a:pt x="797147" y="983361"/>
                    <a:pt x="807530" y="998315"/>
                    <a:pt x="823151" y="1007269"/>
                  </a:cubicBezTo>
                  <a:lnTo>
                    <a:pt x="823722" y="1007555"/>
                  </a:lnTo>
                  <a:lnTo>
                    <a:pt x="823722" y="1007555"/>
                  </a:lnTo>
                  <a:lnTo>
                    <a:pt x="824960" y="1008221"/>
                  </a:lnTo>
                  <a:lnTo>
                    <a:pt x="824960" y="1008221"/>
                  </a:lnTo>
                  <a:lnTo>
                    <a:pt x="826198" y="1008888"/>
                  </a:lnTo>
                  <a:lnTo>
                    <a:pt x="826198" y="1008888"/>
                  </a:lnTo>
                  <a:lnTo>
                    <a:pt x="827437" y="1009460"/>
                  </a:lnTo>
                  <a:lnTo>
                    <a:pt x="827437" y="1009460"/>
                  </a:lnTo>
                  <a:cubicBezTo>
                    <a:pt x="827818" y="1009650"/>
                    <a:pt x="828294" y="1009841"/>
                    <a:pt x="828675" y="1010031"/>
                  </a:cubicBezTo>
                  <a:lnTo>
                    <a:pt x="828675" y="1010031"/>
                  </a:lnTo>
                  <a:lnTo>
                    <a:pt x="830009" y="1010603"/>
                  </a:lnTo>
                  <a:lnTo>
                    <a:pt x="830009" y="1010603"/>
                  </a:lnTo>
                  <a:lnTo>
                    <a:pt x="831342" y="1011079"/>
                  </a:lnTo>
                  <a:lnTo>
                    <a:pt x="831342" y="1011079"/>
                  </a:lnTo>
                  <a:lnTo>
                    <a:pt x="832676" y="1011555"/>
                  </a:lnTo>
                  <a:lnTo>
                    <a:pt x="832676" y="1011555"/>
                  </a:lnTo>
                  <a:lnTo>
                    <a:pt x="832961" y="1011650"/>
                  </a:lnTo>
                  <a:cubicBezTo>
                    <a:pt x="833723" y="1011841"/>
                    <a:pt x="834295" y="1012031"/>
                    <a:pt x="835057" y="1012317"/>
                  </a:cubicBezTo>
                  <a:lnTo>
                    <a:pt x="835343" y="1012412"/>
                  </a:lnTo>
                  <a:lnTo>
                    <a:pt x="835343" y="1012412"/>
                  </a:lnTo>
                  <a:lnTo>
                    <a:pt x="836676" y="1012793"/>
                  </a:lnTo>
                  <a:lnTo>
                    <a:pt x="836676" y="1012793"/>
                  </a:lnTo>
                  <a:lnTo>
                    <a:pt x="838010" y="1013174"/>
                  </a:lnTo>
                  <a:lnTo>
                    <a:pt x="838010" y="1013174"/>
                  </a:lnTo>
                  <a:lnTo>
                    <a:pt x="839438" y="1013460"/>
                  </a:lnTo>
                  <a:lnTo>
                    <a:pt x="839438" y="1013460"/>
                  </a:lnTo>
                  <a:cubicBezTo>
                    <a:pt x="839914" y="1013555"/>
                    <a:pt x="840391" y="1013651"/>
                    <a:pt x="840867" y="1013746"/>
                  </a:cubicBezTo>
                  <a:lnTo>
                    <a:pt x="840867" y="1013746"/>
                  </a:lnTo>
                  <a:lnTo>
                    <a:pt x="841153" y="1013746"/>
                  </a:lnTo>
                  <a:cubicBezTo>
                    <a:pt x="842010" y="1013841"/>
                    <a:pt x="842677" y="1014031"/>
                    <a:pt x="843534" y="1014127"/>
                  </a:cubicBezTo>
                  <a:lnTo>
                    <a:pt x="843820" y="1014127"/>
                  </a:lnTo>
                  <a:lnTo>
                    <a:pt x="843820" y="1014127"/>
                  </a:lnTo>
                  <a:lnTo>
                    <a:pt x="845248" y="1014317"/>
                  </a:lnTo>
                  <a:lnTo>
                    <a:pt x="845248" y="1014317"/>
                  </a:lnTo>
                  <a:lnTo>
                    <a:pt x="846677" y="1014413"/>
                  </a:lnTo>
                  <a:lnTo>
                    <a:pt x="846677" y="1014413"/>
                  </a:lnTo>
                  <a:lnTo>
                    <a:pt x="848106" y="1014508"/>
                  </a:lnTo>
                  <a:lnTo>
                    <a:pt x="848106" y="1014508"/>
                  </a:lnTo>
                  <a:lnTo>
                    <a:pt x="848582" y="1014508"/>
                  </a:lnTo>
                  <a:cubicBezTo>
                    <a:pt x="849725" y="1014508"/>
                    <a:pt x="850583" y="1014603"/>
                    <a:pt x="851726" y="1014603"/>
                  </a:cubicBezTo>
                  <a:lnTo>
                    <a:pt x="871156" y="1014603"/>
                  </a:lnTo>
                  <a:lnTo>
                    <a:pt x="878110" y="1014603"/>
                  </a:lnTo>
                  <a:cubicBezTo>
                    <a:pt x="922687" y="1014603"/>
                    <a:pt x="959072" y="1050989"/>
                    <a:pt x="959072" y="1095566"/>
                  </a:cubicBezTo>
                  <a:lnTo>
                    <a:pt x="959072" y="1105376"/>
                  </a:lnTo>
                  <a:lnTo>
                    <a:pt x="959072" y="1106805"/>
                  </a:lnTo>
                  <a:lnTo>
                    <a:pt x="959072" y="1106805"/>
                  </a:lnTo>
                  <a:lnTo>
                    <a:pt x="959168" y="1108234"/>
                  </a:lnTo>
                  <a:lnTo>
                    <a:pt x="959168" y="1108234"/>
                  </a:lnTo>
                  <a:lnTo>
                    <a:pt x="959263" y="1109663"/>
                  </a:lnTo>
                  <a:lnTo>
                    <a:pt x="959263" y="1109663"/>
                  </a:lnTo>
                  <a:lnTo>
                    <a:pt x="959358" y="1111091"/>
                  </a:lnTo>
                  <a:lnTo>
                    <a:pt x="959358" y="1111091"/>
                  </a:lnTo>
                  <a:lnTo>
                    <a:pt x="959548" y="1112520"/>
                  </a:lnTo>
                  <a:lnTo>
                    <a:pt x="959548" y="1112520"/>
                  </a:lnTo>
                  <a:lnTo>
                    <a:pt x="959739" y="1113949"/>
                  </a:lnTo>
                  <a:lnTo>
                    <a:pt x="959739" y="1113949"/>
                  </a:lnTo>
                  <a:lnTo>
                    <a:pt x="959930" y="1115378"/>
                  </a:lnTo>
                  <a:lnTo>
                    <a:pt x="959930" y="1115378"/>
                  </a:lnTo>
                  <a:cubicBezTo>
                    <a:pt x="960025" y="1115854"/>
                    <a:pt x="960120" y="1116330"/>
                    <a:pt x="960215" y="1116806"/>
                  </a:cubicBezTo>
                  <a:lnTo>
                    <a:pt x="960215" y="1116806"/>
                  </a:lnTo>
                  <a:lnTo>
                    <a:pt x="960501" y="1118235"/>
                  </a:lnTo>
                  <a:lnTo>
                    <a:pt x="960501" y="1118235"/>
                  </a:lnTo>
                  <a:lnTo>
                    <a:pt x="960882" y="1119664"/>
                  </a:lnTo>
                  <a:lnTo>
                    <a:pt x="960882" y="1119664"/>
                  </a:lnTo>
                  <a:lnTo>
                    <a:pt x="961263" y="1120997"/>
                  </a:lnTo>
                  <a:lnTo>
                    <a:pt x="961263" y="1120997"/>
                  </a:lnTo>
                  <a:lnTo>
                    <a:pt x="961644" y="1122331"/>
                  </a:lnTo>
                  <a:lnTo>
                    <a:pt x="961644" y="1122331"/>
                  </a:lnTo>
                  <a:lnTo>
                    <a:pt x="962120" y="1123664"/>
                  </a:lnTo>
                  <a:lnTo>
                    <a:pt x="962120" y="1123664"/>
                  </a:lnTo>
                  <a:lnTo>
                    <a:pt x="962597" y="1124998"/>
                  </a:lnTo>
                  <a:lnTo>
                    <a:pt x="962597" y="1124998"/>
                  </a:lnTo>
                  <a:lnTo>
                    <a:pt x="963073" y="1126331"/>
                  </a:lnTo>
                  <a:lnTo>
                    <a:pt x="963073" y="1126331"/>
                  </a:lnTo>
                  <a:lnTo>
                    <a:pt x="963644" y="1127665"/>
                  </a:lnTo>
                  <a:lnTo>
                    <a:pt x="963644" y="1127665"/>
                  </a:lnTo>
                  <a:lnTo>
                    <a:pt x="964216" y="1128903"/>
                  </a:lnTo>
                  <a:lnTo>
                    <a:pt x="964216" y="1128903"/>
                  </a:lnTo>
                  <a:lnTo>
                    <a:pt x="964787" y="1130141"/>
                  </a:lnTo>
                  <a:lnTo>
                    <a:pt x="964787" y="1130141"/>
                  </a:lnTo>
                  <a:lnTo>
                    <a:pt x="965454" y="1131380"/>
                  </a:lnTo>
                  <a:lnTo>
                    <a:pt x="965454" y="1131380"/>
                  </a:lnTo>
                  <a:cubicBezTo>
                    <a:pt x="965645" y="1131761"/>
                    <a:pt x="965835" y="1132237"/>
                    <a:pt x="966121" y="1132618"/>
                  </a:cubicBezTo>
                  <a:lnTo>
                    <a:pt x="966121" y="1132618"/>
                  </a:lnTo>
                  <a:lnTo>
                    <a:pt x="966788" y="1133856"/>
                  </a:lnTo>
                  <a:lnTo>
                    <a:pt x="966788" y="1133856"/>
                  </a:lnTo>
                  <a:cubicBezTo>
                    <a:pt x="966978" y="1134237"/>
                    <a:pt x="967264" y="1134618"/>
                    <a:pt x="967454" y="1135094"/>
                  </a:cubicBezTo>
                  <a:lnTo>
                    <a:pt x="967454" y="1135094"/>
                  </a:lnTo>
                  <a:lnTo>
                    <a:pt x="968216" y="1136237"/>
                  </a:lnTo>
                  <a:lnTo>
                    <a:pt x="968216" y="1136237"/>
                  </a:lnTo>
                  <a:lnTo>
                    <a:pt x="968978" y="1137380"/>
                  </a:lnTo>
                  <a:lnTo>
                    <a:pt x="968978" y="1137380"/>
                  </a:lnTo>
                  <a:lnTo>
                    <a:pt x="969740" y="1138523"/>
                  </a:lnTo>
                  <a:lnTo>
                    <a:pt x="969740" y="1138523"/>
                  </a:lnTo>
                  <a:lnTo>
                    <a:pt x="970597" y="1139666"/>
                  </a:lnTo>
                  <a:lnTo>
                    <a:pt x="970597" y="1139666"/>
                  </a:lnTo>
                  <a:lnTo>
                    <a:pt x="971455" y="1140809"/>
                  </a:lnTo>
                  <a:lnTo>
                    <a:pt x="971455" y="1140809"/>
                  </a:lnTo>
                  <a:cubicBezTo>
                    <a:pt x="971740" y="1141190"/>
                    <a:pt x="972026" y="1141571"/>
                    <a:pt x="972312" y="1141857"/>
                  </a:cubicBezTo>
                  <a:lnTo>
                    <a:pt x="972312" y="1141857"/>
                  </a:lnTo>
                  <a:lnTo>
                    <a:pt x="973169" y="1142905"/>
                  </a:lnTo>
                  <a:lnTo>
                    <a:pt x="973169" y="1142905"/>
                  </a:lnTo>
                  <a:lnTo>
                    <a:pt x="974122" y="1143953"/>
                  </a:lnTo>
                  <a:lnTo>
                    <a:pt x="974122" y="1143953"/>
                  </a:lnTo>
                  <a:lnTo>
                    <a:pt x="975074" y="1145000"/>
                  </a:lnTo>
                  <a:lnTo>
                    <a:pt x="975074" y="1145000"/>
                  </a:lnTo>
                  <a:lnTo>
                    <a:pt x="976027" y="1145953"/>
                  </a:lnTo>
                  <a:lnTo>
                    <a:pt x="976027" y="1145953"/>
                  </a:lnTo>
                  <a:lnTo>
                    <a:pt x="976979" y="1146905"/>
                  </a:lnTo>
                  <a:lnTo>
                    <a:pt x="976979" y="1146905"/>
                  </a:lnTo>
                  <a:lnTo>
                    <a:pt x="978027" y="1147858"/>
                  </a:lnTo>
                  <a:lnTo>
                    <a:pt x="978027" y="1147858"/>
                  </a:lnTo>
                  <a:lnTo>
                    <a:pt x="979075" y="1148810"/>
                  </a:lnTo>
                  <a:lnTo>
                    <a:pt x="979075" y="1148810"/>
                  </a:lnTo>
                  <a:lnTo>
                    <a:pt x="980122" y="1149668"/>
                  </a:lnTo>
                  <a:lnTo>
                    <a:pt x="980122" y="1149668"/>
                  </a:lnTo>
                  <a:cubicBezTo>
                    <a:pt x="980504" y="1149953"/>
                    <a:pt x="980885" y="1150239"/>
                    <a:pt x="981170" y="1150525"/>
                  </a:cubicBezTo>
                  <a:lnTo>
                    <a:pt x="981170" y="1150525"/>
                  </a:lnTo>
                  <a:cubicBezTo>
                    <a:pt x="981551" y="1150811"/>
                    <a:pt x="981932" y="1151096"/>
                    <a:pt x="982218" y="1151382"/>
                  </a:cubicBezTo>
                  <a:lnTo>
                    <a:pt x="982218" y="1151382"/>
                  </a:lnTo>
                  <a:lnTo>
                    <a:pt x="983361" y="1152239"/>
                  </a:lnTo>
                  <a:lnTo>
                    <a:pt x="983361" y="1152239"/>
                  </a:lnTo>
                  <a:lnTo>
                    <a:pt x="984504" y="1153001"/>
                  </a:lnTo>
                  <a:lnTo>
                    <a:pt x="984504" y="1153001"/>
                  </a:lnTo>
                  <a:lnTo>
                    <a:pt x="985647" y="1153763"/>
                  </a:lnTo>
                  <a:lnTo>
                    <a:pt x="985647" y="1153763"/>
                  </a:lnTo>
                  <a:lnTo>
                    <a:pt x="986790" y="1154525"/>
                  </a:lnTo>
                  <a:lnTo>
                    <a:pt x="986790" y="1154525"/>
                  </a:lnTo>
                  <a:lnTo>
                    <a:pt x="988028" y="1155192"/>
                  </a:lnTo>
                  <a:lnTo>
                    <a:pt x="988028" y="1155192"/>
                  </a:lnTo>
                  <a:lnTo>
                    <a:pt x="989267" y="1155859"/>
                  </a:lnTo>
                  <a:lnTo>
                    <a:pt x="989267" y="1155859"/>
                  </a:lnTo>
                  <a:lnTo>
                    <a:pt x="990505" y="1156526"/>
                  </a:lnTo>
                  <a:lnTo>
                    <a:pt x="990505" y="1156526"/>
                  </a:lnTo>
                  <a:lnTo>
                    <a:pt x="991743" y="1157192"/>
                  </a:lnTo>
                  <a:lnTo>
                    <a:pt x="991743" y="1157192"/>
                  </a:lnTo>
                  <a:lnTo>
                    <a:pt x="992981" y="1157764"/>
                  </a:lnTo>
                  <a:lnTo>
                    <a:pt x="992981" y="1157764"/>
                  </a:lnTo>
                  <a:cubicBezTo>
                    <a:pt x="993362" y="1157954"/>
                    <a:pt x="993838" y="1158145"/>
                    <a:pt x="994220" y="1158335"/>
                  </a:cubicBezTo>
                  <a:lnTo>
                    <a:pt x="994220" y="1158335"/>
                  </a:lnTo>
                  <a:lnTo>
                    <a:pt x="995553" y="1158907"/>
                  </a:lnTo>
                  <a:lnTo>
                    <a:pt x="995553" y="1158907"/>
                  </a:lnTo>
                  <a:lnTo>
                    <a:pt x="996887" y="1159383"/>
                  </a:lnTo>
                  <a:lnTo>
                    <a:pt x="996887" y="1159383"/>
                  </a:lnTo>
                  <a:lnTo>
                    <a:pt x="998220" y="1159859"/>
                  </a:lnTo>
                  <a:lnTo>
                    <a:pt x="998220" y="1159859"/>
                  </a:lnTo>
                  <a:lnTo>
                    <a:pt x="999554" y="1160336"/>
                  </a:lnTo>
                  <a:lnTo>
                    <a:pt x="999554" y="1160336"/>
                  </a:lnTo>
                  <a:lnTo>
                    <a:pt x="1000887" y="1160717"/>
                  </a:lnTo>
                  <a:lnTo>
                    <a:pt x="1000887" y="1160717"/>
                  </a:lnTo>
                  <a:lnTo>
                    <a:pt x="1002221" y="1161098"/>
                  </a:lnTo>
                  <a:lnTo>
                    <a:pt x="1002221" y="1161098"/>
                  </a:lnTo>
                  <a:lnTo>
                    <a:pt x="1003554" y="1161479"/>
                  </a:lnTo>
                  <a:lnTo>
                    <a:pt x="1003554" y="1161479"/>
                  </a:lnTo>
                  <a:lnTo>
                    <a:pt x="1004983" y="1161764"/>
                  </a:lnTo>
                  <a:lnTo>
                    <a:pt x="1004983" y="1161764"/>
                  </a:lnTo>
                  <a:cubicBezTo>
                    <a:pt x="1005459" y="1161860"/>
                    <a:pt x="1005935" y="1161955"/>
                    <a:pt x="1006412" y="1162050"/>
                  </a:cubicBezTo>
                  <a:lnTo>
                    <a:pt x="1006412" y="1162050"/>
                  </a:lnTo>
                  <a:lnTo>
                    <a:pt x="1007840" y="1162336"/>
                  </a:lnTo>
                  <a:lnTo>
                    <a:pt x="1007840" y="1162336"/>
                  </a:lnTo>
                  <a:lnTo>
                    <a:pt x="1009269" y="1162526"/>
                  </a:lnTo>
                  <a:lnTo>
                    <a:pt x="1009269" y="1162526"/>
                  </a:lnTo>
                  <a:lnTo>
                    <a:pt x="1010698" y="1162717"/>
                  </a:lnTo>
                  <a:lnTo>
                    <a:pt x="1010698" y="1162717"/>
                  </a:lnTo>
                  <a:lnTo>
                    <a:pt x="1012127" y="1162812"/>
                  </a:lnTo>
                  <a:lnTo>
                    <a:pt x="1012127" y="1162812"/>
                  </a:lnTo>
                  <a:lnTo>
                    <a:pt x="1013555" y="1162907"/>
                  </a:lnTo>
                  <a:lnTo>
                    <a:pt x="1013555" y="1162907"/>
                  </a:lnTo>
                  <a:lnTo>
                    <a:pt x="1014031" y="1162907"/>
                  </a:lnTo>
                  <a:cubicBezTo>
                    <a:pt x="1015079" y="1162907"/>
                    <a:pt x="1016032" y="1163003"/>
                    <a:pt x="1017175" y="1163003"/>
                  </a:cubicBezTo>
                  <a:lnTo>
                    <a:pt x="1047560" y="1163003"/>
                  </a:lnTo>
                  <a:lnTo>
                    <a:pt x="1199483" y="1163003"/>
                  </a:lnTo>
                  <a:cubicBezTo>
                    <a:pt x="1244060" y="1163003"/>
                    <a:pt x="1280446" y="1199388"/>
                    <a:pt x="1280446" y="1243965"/>
                  </a:cubicBezTo>
                  <a:lnTo>
                    <a:pt x="1280446" y="1375886"/>
                  </a:lnTo>
                  <a:lnTo>
                    <a:pt x="1280446" y="1539431"/>
                  </a:lnTo>
                  <a:lnTo>
                    <a:pt x="1280446" y="1542574"/>
                  </a:lnTo>
                  <a:cubicBezTo>
                    <a:pt x="1280446" y="1574292"/>
                    <a:pt x="1306354" y="1600200"/>
                    <a:pt x="1338072" y="1600200"/>
                  </a:cubicBezTo>
                  <a:lnTo>
                    <a:pt x="1358075" y="1600200"/>
                  </a:lnTo>
                  <a:cubicBezTo>
                    <a:pt x="1389793" y="1600200"/>
                    <a:pt x="1415701" y="1574292"/>
                    <a:pt x="1415701" y="1542574"/>
                  </a:cubicBezTo>
                  <a:lnTo>
                    <a:pt x="1415701" y="1534477"/>
                  </a:lnTo>
                  <a:cubicBezTo>
                    <a:pt x="1415701" y="1489900"/>
                    <a:pt x="1452086" y="1453515"/>
                    <a:pt x="1496663" y="1453515"/>
                  </a:cubicBezTo>
                  <a:lnTo>
                    <a:pt x="1527239" y="1453515"/>
                  </a:lnTo>
                  <a:cubicBezTo>
                    <a:pt x="1558957" y="1453515"/>
                    <a:pt x="1584865" y="1427607"/>
                    <a:pt x="1584865" y="1395889"/>
                  </a:cubicBezTo>
                  <a:lnTo>
                    <a:pt x="1584865" y="1375886"/>
                  </a:lnTo>
                  <a:cubicBezTo>
                    <a:pt x="1584865" y="1351026"/>
                    <a:pt x="1568958" y="1329690"/>
                    <a:pt x="1546765" y="1321689"/>
                  </a:cubicBezTo>
                  <a:cubicBezTo>
                    <a:pt x="1535716" y="1317689"/>
                    <a:pt x="1493520" y="1325689"/>
                    <a:pt x="1477518" y="1318070"/>
                  </a:cubicBezTo>
                  <a:cubicBezTo>
                    <a:pt x="1439609" y="1299877"/>
                    <a:pt x="1425226" y="1259014"/>
                    <a:pt x="1429988" y="1231487"/>
                  </a:cubicBezTo>
                  <a:cubicBezTo>
                    <a:pt x="1436846" y="1192435"/>
                    <a:pt x="1459039" y="1164527"/>
                    <a:pt x="1498759" y="1164527"/>
                  </a:cubicBezTo>
                  <a:lnTo>
                    <a:pt x="1681829" y="1164527"/>
                  </a:lnTo>
                  <a:cubicBezTo>
                    <a:pt x="1713548" y="1164527"/>
                    <a:pt x="1739456" y="1138619"/>
                    <a:pt x="1739456" y="1106900"/>
                  </a:cubicBezTo>
                  <a:lnTo>
                    <a:pt x="1739456" y="1086898"/>
                  </a:lnTo>
                  <a:cubicBezTo>
                    <a:pt x="1739456" y="1055180"/>
                    <a:pt x="1713548" y="1029272"/>
                    <a:pt x="1681829" y="1029272"/>
                  </a:cubicBezTo>
                  <a:lnTo>
                    <a:pt x="1498854" y="1029272"/>
                  </a:lnTo>
                  <a:cubicBezTo>
                    <a:pt x="1454277" y="1029272"/>
                    <a:pt x="1417892" y="992886"/>
                    <a:pt x="1417892" y="948309"/>
                  </a:cubicBezTo>
                  <a:lnTo>
                    <a:pt x="1417892" y="942594"/>
                  </a:lnTo>
                  <a:cubicBezTo>
                    <a:pt x="1417892" y="910876"/>
                    <a:pt x="1391984" y="884968"/>
                    <a:pt x="1360265" y="884968"/>
                  </a:cubicBezTo>
                  <a:lnTo>
                    <a:pt x="1186148" y="884968"/>
                  </a:lnTo>
                  <a:cubicBezTo>
                    <a:pt x="1141571" y="884968"/>
                    <a:pt x="1105186" y="848582"/>
                    <a:pt x="1105186" y="804005"/>
                  </a:cubicBezTo>
                  <a:lnTo>
                    <a:pt x="1105186" y="646176"/>
                  </a:lnTo>
                  <a:cubicBezTo>
                    <a:pt x="1105186" y="635508"/>
                    <a:pt x="1102233" y="625412"/>
                    <a:pt x="1097089" y="616839"/>
                  </a:cubicBezTo>
                  <a:cubicBezTo>
                    <a:pt x="1096804" y="616458"/>
                    <a:pt x="1096613" y="616077"/>
                    <a:pt x="1096423" y="615696"/>
                  </a:cubicBezTo>
                  <a:cubicBezTo>
                    <a:pt x="1086517" y="598361"/>
                    <a:pt x="1067753" y="586550"/>
                    <a:pt x="1046417" y="586550"/>
                  </a:cubicBezTo>
                  <a:lnTo>
                    <a:pt x="1024128" y="586550"/>
                  </a:lnTo>
                  <a:cubicBezTo>
                    <a:pt x="979551" y="586550"/>
                    <a:pt x="943165" y="550164"/>
                    <a:pt x="943165" y="505587"/>
                  </a:cubicBezTo>
                  <a:lnTo>
                    <a:pt x="943165" y="505206"/>
                  </a:lnTo>
                  <a:cubicBezTo>
                    <a:pt x="943165" y="473488"/>
                    <a:pt x="917162" y="447770"/>
                    <a:pt x="885539" y="446818"/>
                  </a:cubicBezTo>
                  <a:lnTo>
                    <a:pt x="844772" y="445580"/>
                  </a:lnTo>
                  <a:cubicBezTo>
                    <a:pt x="816864" y="441674"/>
                    <a:pt x="795242" y="417481"/>
                    <a:pt x="795242" y="388525"/>
                  </a:cubicBezTo>
                  <a:lnTo>
                    <a:pt x="795242" y="368522"/>
                  </a:lnTo>
                  <a:cubicBezTo>
                    <a:pt x="795242" y="336804"/>
                    <a:pt x="821150" y="310896"/>
                    <a:pt x="852869" y="310896"/>
                  </a:cubicBezTo>
                  <a:lnTo>
                    <a:pt x="952119" y="310896"/>
                  </a:lnTo>
                  <a:lnTo>
                    <a:pt x="951167" y="57626"/>
                  </a:lnTo>
                  <a:cubicBezTo>
                    <a:pt x="951071" y="26003"/>
                    <a:pt x="925259" y="0"/>
                    <a:pt x="893540" y="0"/>
                  </a:cubicBezTo>
                  <a:lnTo>
                    <a:pt x="214598" y="0"/>
                  </a:lnTo>
                  <a:cubicBezTo>
                    <a:pt x="185166" y="0"/>
                    <a:pt x="160592" y="22479"/>
                    <a:pt x="157353" y="51149"/>
                  </a:cubicBezTo>
                  <a:lnTo>
                    <a:pt x="157353" y="93059"/>
                  </a:lnTo>
                  <a:cubicBezTo>
                    <a:pt x="157353" y="124778"/>
                    <a:pt x="131445" y="150686"/>
                    <a:pt x="99727" y="150686"/>
                  </a:cubicBezTo>
                  <a:lnTo>
                    <a:pt x="0" y="150686"/>
                  </a:lnTo>
                  <a:lnTo>
                    <a:pt x="476" y="514921"/>
                  </a:lnTo>
                  <a:lnTo>
                    <a:pt x="476" y="514921"/>
                  </a:lnTo>
                  <a:close/>
                  <a:moveTo>
                    <a:pt x="959358" y="1105281"/>
                  </a:moveTo>
                  <a:lnTo>
                    <a:pt x="959358" y="1105281"/>
                  </a:lnTo>
                  <a:lnTo>
                    <a:pt x="959358" y="1105281"/>
                  </a:lnTo>
                  <a:lnTo>
                    <a:pt x="959358" y="1105281"/>
                  </a:lnTo>
                  <a:close/>
                  <a:moveTo>
                    <a:pt x="486156" y="672655"/>
                  </a:moveTo>
                  <a:lnTo>
                    <a:pt x="486156" y="672655"/>
                  </a:lnTo>
                  <a:lnTo>
                    <a:pt x="486156" y="672655"/>
                  </a:lnTo>
                  <a:lnTo>
                    <a:pt x="486156" y="672655"/>
                  </a:lnTo>
                  <a:close/>
                  <a:moveTo>
                    <a:pt x="647033" y="814769"/>
                  </a:moveTo>
                  <a:lnTo>
                    <a:pt x="647033" y="814769"/>
                  </a:lnTo>
                  <a:lnTo>
                    <a:pt x="647033" y="814769"/>
                  </a:lnTo>
                  <a:lnTo>
                    <a:pt x="647033" y="814769"/>
                  </a:lnTo>
                  <a:close/>
                  <a:moveTo>
                    <a:pt x="793813" y="956881"/>
                  </a:moveTo>
                  <a:lnTo>
                    <a:pt x="793813" y="956881"/>
                  </a:lnTo>
                  <a:lnTo>
                    <a:pt x="793813" y="956881"/>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6" name="Freeform: Shape 75">
              <a:extLst>
                <a:ext uri="{FF2B5EF4-FFF2-40B4-BE49-F238E27FC236}">
                  <a16:creationId xmlns:a16="http://schemas.microsoft.com/office/drawing/2014/main" id="{ADBE45A6-1754-4E48-8162-FDC37FDF368B}"/>
                </a:ext>
              </a:extLst>
            </p:cNvPr>
            <p:cNvSpPr/>
            <p:nvPr/>
          </p:nvSpPr>
          <p:spPr>
            <a:xfrm>
              <a:off x="2597579" y="3391265"/>
              <a:ext cx="633888" cy="436149"/>
            </a:xfrm>
            <a:custGeom>
              <a:avLst/>
              <a:gdLst>
                <a:gd name="connsiteX0" fmla="*/ 633889 w 633888"/>
                <a:gd name="connsiteY0" fmla="*/ 285464 h 436149"/>
                <a:gd name="connsiteX1" fmla="*/ 633889 w 633888"/>
                <a:gd name="connsiteY1" fmla="*/ 142208 h 436149"/>
                <a:gd name="connsiteX2" fmla="*/ 57626 w 633888"/>
                <a:gd name="connsiteY2" fmla="*/ 143256 h 436149"/>
                <a:gd name="connsiteX3" fmla="*/ 0 w 633888"/>
                <a:gd name="connsiteY3" fmla="*/ 200882 h 436149"/>
                <a:gd name="connsiteX4" fmla="*/ 0 w 633888"/>
                <a:gd name="connsiteY4" fmla="*/ 378523 h 436149"/>
                <a:gd name="connsiteX5" fmla="*/ 57626 w 633888"/>
                <a:gd name="connsiteY5" fmla="*/ 436150 h 436149"/>
                <a:gd name="connsiteX6" fmla="*/ 253079 w 633888"/>
                <a:gd name="connsiteY6" fmla="*/ 436150 h 436149"/>
                <a:gd name="connsiteX7" fmla="*/ 310705 w 633888"/>
                <a:gd name="connsiteY7" fmla="*/ 378523 h 436149"/>
                <a:gd name="connsiteX8" fmla="*/ 310705 w 633888"/>
                <a:gd name="connsiteY8" fmla="*/ 336613 h 436149"/>
                <a:gd name="connsiteX9" fmla="*/ 367951 w 633888"/>
                <a:gd name="connsiteY9" fmla="*/ 285464 h 436149"/>
                <a:gd name="connsiteX10" fmla="*/ 633889 w 633888"/>
                <a:gd name="connsiteY10" fmla="*/ 285464 h 436149"/>
                <a:gd name="connsiteX11" fmla="*/ 633889 w 633888"/>
                <a:gd name="connsiteY11" fmla="*/ 285464 h 436149"/>
                <a:gd name="connsiteX12" fmla="*/ 91345 w 633888"/>
                <a:gd name="connsiteY12" fmla="*/ 0 h 436149"/>
                <a:gd name="connsiteX13" fmla="*/ 91345 w 633888"/>
                <a:gd name="connsiteY13" fmla="*/ 0 h 436149"/>
                <a:gd name="connsiteX14" fmla="*/ 91345 w 633888"/>
                <a:gd name="connsiteY14" fmla="*/ 0 h 436149"/>
                <a:gd name="connsiteX15" fmla="*/ 91345 w 633888"/>
                <a:gd name="connsiteY15" fmla="*/ 0 h 43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3888" h="436149">
                  <a:moveTo>
                    <a:pt x="633889" y="285464"/>
                  </a:moveTo>
                  <a:lnTo>
                    <a:pt x="633889" y="142208"/>
                  </a:lnTo>
                  <a:cubicBezTo>
                    <a:pt x="427482" y="142208"/>
                    <a:pt x="249746" y="143256"/>
                    <a:pt x="57626" y="143256"/>
                  </a:cubicBezTo>
                  <a:cubicBezTo>
                    <a:pt x="25908" y="143256"/>
                    <a:pt x="0" y="169164"/>
                    <a:pt x="0" y="200882"/>
                  </a:cubicBezTo>
                  <a:lnTo>
                    <a:pt x="0" y="378523"/>
                  </a:lnTo>
                  <a:cubicBezTo>
                    <a:pt x="0" y="410242"/>
                    <a:pt x="25908" y="436150"/>
                    <a:pt x="57626" y="436150"/>
                  </a:cubicBezTo>
                  <a:lnTo>
                    <a:pt x="253079" y="436150"/>
                  </a:lnTo>
                  <a:cubicBezTo>
                    <a:pt x="284797" y="436150"/>
                    <a:pt x="310705" y="410242"/>
                    <a:pt x="310705" y="378523"/>
                  </a:cubicBezTo>
                  <a:lnTo>
                    <a:pt x="310705" y="336613"/>
                  </a:lnTo>
                  <a:cubicBezTo>
                    <a:pt x="313944" y="307943"/>
                    <a:pt x="338519" y="285464"/>
                    <a:pt x="367951" y="285464"/>
                  </a:cubicBezTo>
                  <a:lnTo>
                    <a:pt x="633889" y="285464"/>
                  </a:lnTo>
                  <a:lnTo>
                    <a:pt x="633889" y="285464"/>
                  </a:lnTo>
                  <a:close/>
                  <a:moveTo>
                    <a:pt x="91345" y="0"/>
                  </a:moveTo>
                  <a:lnTo>
                    <a:pt x="91345" y="0"/>
                  </a:lnTo>
                  <a:lnTo>
                    <a:pt x="91345" y="0"/>
                  </a:lnTo>
                  <a:lnTo>
                    <a:pt x="91345"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7" name="Freeform: Shape 76">
              <a:extLst>
                <a:ext uri="{FF2B5EF4-FFF2-40B4-BE49-F238E27FC236}">
                  <a16:creationId xmlns:a16="http://schemas.microsoft.com/office/drawing/2014/main" id="{62F51B9B-4E03-4045-B10D-5D366682E2F4}"/>
                </a:ext>
              </a:extLst>
            </p:cNvPr>
            <p:cNvSpPr/>
            <p:nvPr/>
          </p:nvSpPr>
          <p:spPr>
            <a:xfrm>
              <a:off x="3231373" y="3411077"/>
              <a:ext cx="951737" cy="573595"/>
            </a:xfrm>
            <a:custGeom>
              <a:avLst/>
              <a:gdLst>
                <a:gd name="connsiteX0" fmla="*/ 472440 w 951737"/>
                <a:gd name="connsiteY0" fmla="*/ 0 h 573595"/>
                <a:gd name="connsiteX1" fmla="*/ 951738 w 951737"/>
                <a:gd name="connsiteY1" fmla="*/ 0 h 573595"/>
                <a:gd name="connsiteX2" fmla="*/ 951738 w 951737"/>
                <a:gd name="connsiteY2" fmla="*/ 213265 h 573595"/>
                <a:gd name="connsiteX3" fmla="*/ 894112 w 951737"/>
                <a:gd name="connsiteY3" fmla="*/ 270891 h 573595"/>
                <a:gd name="connsiteX4" fmla="*/ 859250 w 951737"/>
                <a:gd name="connsiteY4" fmla="*/ 270891 h 573595"/>
                <a:gd name="connsiteX5" fmla="*/ 786574 w 951737"/>
                <a:gd name="connsiteY5" fmla="*/ 347567 h 573595"/>
                <a:gd name="connsiteX6" fmla="*/ 786574 w 951737"/>
                <a:gd name="connsiteY6" fmla="*/ 515969 h 573595"/>
                <a:gd name="connsiteX7" fmla="*/ 728948 w 951737"/>
                <a:gd name="connsiteY7" fmla="*/ 573596 h 573595"/>
                <a:gd name="connsiteX8" fmla="*/ 472535 w 951737"/>
                <a:gd name="connsiteY8" fmla="*/ 573596 h 573595"/>
                <a:gd name="connsiteX9" fmla="*/ 475869 w 951737"/>
                <a:gd name="connsiteY9" fmla="*/ 515969 h 573595"/>
                <a:gd name="connsiteX10" fmla="*/ 475869 w 951737"/>
                <a:gd name="connsiteY10" fmla="*/ 316802 h 573595"/>
                <a:gd name="connsiteX11" fmla="*/ 418624 w 951737"/>
                <a:gd name="connsiteY11" fmla="*/ 265652 h 573595"/>
                <a:gd name="connsiteX12" fmla="*/ 0 w 951737"/>
                <a:gd name="connsiteY12" fmla="*/ 265652 h 573595"/>
                <a:gd name="connsiteX13" fmla="*/ 0 w 951737"/>
                <a:gd name="connsiteY13" fmla="*/ 122396 h 573595"/>
                <a:gd name="connsiteX14" fmla="*/ 78772 w 951737"/>
                <a:gd name="connsiteY14" fmla="*/ 122396 h 573595"/>
                <a:gd name="connsiteX15" fmla="*/ 93345 w 951737"/>
                <a:gd name="connsiteY15" fmla="*/ 121729 h 573595"/>
                <a:gd name="connsiteX16" fmla="*/ 101251 w 951737"/>
                <a:gd name="connsiteY16" fmla="*/ 121348 h 573595"/>
                <a:gd name="connsiteX17" fmla="*/ 400240 w 951737"/>
                <a:gd name="connsiteY17" fmla="*/ 121348 h 573595"/>
                <a:gd name="connsiteX18" fmla="*/ 470249 w 951737"/>
                <a:gd name="connsiteY18" fmla="*/ 51340 h 573595"/>
                <a:gd name="connsiteX19" fmla="*/ 472440 w 951737"/>
                <a:gd name="connsiteY19" fmla="*/ 0 h 573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51737" h="573595">
                  <a:moveTo>
                    <a:pt x="472440" y="0"/>
                  </a:moveTo>
                  <a:lnTo>
                    <a:pt x="951738" y="0"/>
                  </a:lnTo>
                  <a:lnTo>
                    <a:pt x="951738" y="213265"/>
                  </a:lnTo>
                  <a:cubicBezTo>
                    <a:pt x="951738" y="244983"/>
                    <a:pt x="925830" y="270891"/>
                    <a:pt x="894112" y="270891"/>
                  </a:cubicBezTo>
                  <a:lnTo>
                    <a:pt x="859250" y="270891"/>
                  </a:lnTo>
                  <a:cubicBezTo>
                    <a:pt x="802957" y="270891"/>
                    <a:pt x="784955" y="325946"/>
                    <a:pt x="786574" y="347567"/>
                  </a:cubicBezTo>
                  <a:lnTo>
                    <a:pt x="786574" y="515969"/>
                  </a:lnTo>
                  <a:cubicBezTo>
                    <a:pt x="786574" y="547688"/>
                    <a:pt x="760666" y="573596"/>
                    <a:pt x="728948" y="573596"/>
                  </a:cubicBezTo>
                  <a:lnTo>
                    <a:pt x="472535" y="573596"/>
                  </a:lnTo>
                  <a:lnTo>
                    <a:pt x="475869" y="515969"/>
                  </a:lnTo>
                  <a:lnTo>
                    <a:pt x="475869" y="316802"/>
                  </a:lnTo>
                  <a:cubicBezTo>
                    <a:pt x="472630" y="288131"/>
                    <a:pt x="448056" y="265652"/>
                    <a:pt x="418624" y="265652"/>
                  </a:cubicBezTo>
                  <a:lnTo>
                    <a:pt x="0" y="265652"/>
                  </a:lnTo>
                  <a:lnTo>
                    <a:pt x="0" y="122396"/>
                  </a:lnTo>
                  <a:lnTo>
                    <a:pt x="78772" y="122396"/>
                  </a:lnTo>
                  <a:cubicBezTo>
                    <a:pt x="83725" y="122396"/>
                    <a:pt x="88582" y="122111"/>
                    <a:pt x="93345" y="121729"/>
                  </a:cubicBezTo>
                  <a:cubicBezTo>
                    <a:pt x="96107" y="121444"/>
                    <a:pt x="98488" y="121348"/>
                    <a:pt x="101251" y="121348"/>
                  </a:cubicBezTo>
                  <a:lnTo>
                    <a:pt x="400240" y="121348"/>
                  </a:lnTo>
                  <a:cubicBezTo>
                    <a:pt x="438721" y="121348"/>
                    <a:pt x="468630" y="89821"/>
                    <a:pt x="470249" y="51340"/>
                  </a:cubicBezTo>
                  <a:lnTo>
                    <a:pt x="472440" y="0"/>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8" name="Freeform: Shape 77">
              <a:extLst>
                <a:ext uri="{FF2B5EF4-FFF2-40B4-BE49-F238E27FC236}">
                  <a16:creationId xmlns:a16="http://schemas.microsoft.com/office/drawing/2014/main" id="{A1A71930-64E4-44CF-BCC5-2C1AA1D05337}"/>
                </a:ext>
              </a:extLst>
            </p:cNvPr>
            <p:cNvSpPr/>
            <p:nvPr/>
          </p:nvSpPr>
          <p:spPr>
            <a:xfrm>
              <a:off x="3704003" y="3830177"/>
              <a:ext cx="314039" cy="154495"/>
            </a:xfrm>
            <a:custGeom>
              <a:avLst/>
              <a:gdLst>
                <a:gd name="connsiteX0" fmla="*/ 314039 w 314039"/>
                <a:gd name="connsiteY0" fmla="*/ 0 h 154495"/>
                <a:gd name="connsiteX1" fmla="*/ 314039 w 314039"/>
                <a:gd name="connsiteY1" fmla="*/ 96869 h 154495"/>
                <a:gd name="connsiteX2" fmla="*/ 256413 w 314039"/>
                <a:gd name="connsiteY2" fmla="*/ 154496 h 154495"/>
                <a:gd name="connsiteX3" fmla="*/ 0 w 314039"/>
                <a:gd name="connsiteY3" fmla="*/ 154496 h 154495"/>
                <a:gd name="connsiteX4" fmla="*/ 3334 w 314039"/>
                <a:gd name="connsiteY4" fmla="*/ 96869 h 154495"/>
                <a:gd name="connsiteX5" fmla="*/ 3334 w 314039"/>
                <a:gd name="connsiteY5" fmla="*/ 0 h 154495"/>
                <a:gd name="connsiteX6" fmla="*/ 314039 w 314039"/>
                <a:gd name="connsiteY6" fmla="*/ 0 h 154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039" h="154495">
                  <a:moveTo>
                    <a:pt x="314039" y="0"/>
                  </a:moveTo>
                  <a:lnTo>
                    <a:pt x="314039" y="96869"/>
                  </a:lnTo>
                  <a:cubicBezTo>
                    <a:pt x="314039" y="128588"/>
                    <a:pt x="288131" y="154496"/>
                    <a:pt x="256413" y="154496"/>
                  </a:cubicBezTo>
                  <a:lnTo>
                    <a:pt x="0" y="154496"/>
                  </a:lnTo>
                  <a:lnTo>
                    <a:pt x="3334" y="96869"/>
                  </a:lnTo>
                  <a:lnTo>
                    <a:pt x="3334" y="0"/>
                  </a:lnTo>
                  <a:lnTo>
                    <a:pt x="314039" y="0"/>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81" name="Freeform: Shape 80">
              <a:extLst>
                <a:ext uri="{FF2B5EF4-FFF2-40B4-BE49-F238E27FC236}">
                  <a16:creationId xmlns:a16="http://schemas.microsoft.com/office/drawing/2014/main" id="{7DB9E8EB-2B5D-4391-9D44-13E2D271D45A}"/>
                </a:ext>
              </a:extLst>
            </p:cNvPr>
            <p:cNvSpPr/>
            <p:nvPr/>
          </p:nvSpPr>
          <p:spPr>
            <a:xfrm>
              <a:off x="3828495" y="3830462"/>
              <a:ext cx="820769" cy="493014"/>
            </a:xfrm>
            <a:custGeom>
              <a:avLst/>
              <a:gdLst>
                <a:gd name="connsiteX0" fmla="*/ 0 w 820769"/>
                <a:gd name="connsiteY0" fmla="*/ 154210 h 493014"/>
                <a:gd name="connsiteX1" fmla="*/ 41053 w 820769"/>
                <a:gd name="connsiteY1" fmla="*/ 220313 h 493014"/>
                <a:gd name="connsiteX2" fmla="*/ 41053 w 820769"/>
                <a:gd name="connsiteY2" fmla="*/ 239268 h 493014"/>
                <a:gd name="connsiteX3" fmla="*/ 98679 w 820769"/>
                <a:gd name="connsiteY3" fmla="*/ 296894 h 493014"/>
                <a:gd name="connsiteX4" fmla="*/ 126778 w 820769"/>
                <a:gd name="connsiteY4" fmla="*/ 296894 h 493014"/>
                <a:gd name="connsiteX5" fmla="*/ 207740 w 820769"/>
                <a:gd name="connsiteY5" fmla="*/ 377857 h 493014"/>
                <a:gd name="connsiteX6" fmla="*/ 207740 w 820769"/>
                <a:gd name="connsiteY6" fmla="*/ 385001 h 493014"/>
                <a:gd name="connsiteX7" fmla="*/ 207740 w 820769"/>
                <a:gd name="connsiteY7" fmla="*/ 386524 h 493014"/>
                <a:gd name="connsiteX8" fmla="*/ 207740 w 820769"/>
                <a:gd name="connsiteY8" fmla="*/ 386524 h 493014"/>
                <a:gd name="connsiteX9" fmla="*/ 207835 w 820769"/>
                <a:gd name="connsiteY9" fmla="*/ 387953 h 493014"/>
                <a:gd name="connsiteX10" fmla="*/ 207835 w 820769"/>
                <a:gd name="connsiteY10" fmla="*/ 387953 h 493014"/>
                <a:gd name="connsiteX11" fmla="*/ 207931 w 820769"/>
                <a:gd name="connsiteY11" fmla="*/ 389382 h 493014"/>
                <a:gd name="connsiteX12" fmla="*/ 207931 w 820769"/>
                <a:gd name="connsiteY12" fmla="*/ 389382 h 493014"/>
                <a:gd name="connsiteX13" fmla="*/ 208026 w 820769"/>
                <a:gd name="connsiteY13" fmla="*/ 390811 h 493014"/>
                <a:gd name="connsiteX14" fmla="*/ 208026 w 820769"/>
                <a:gd name="connsiteY14" fmla="*/ 390811 h 493014"/>
                <a:gd name="connsiteX15" fmla="*/ 208216 w 820769"/>
                <a:gd name="connsiteY15" fmla="*/ 392239 h 493014"/>
                <a:gd name="connsiteX16" fmla="*/ 208216 w 820769"/>
                <a:gd name="connsiteY16" fmla="*/ 392239 h 493014"/>
                <a:gd name="connsiteX17" fmla="*/ 208407 w 820769"/>
                <a:gd name="connsiteY17" fmla="*/ 393668 h 493014"/>
                <a:gd name="connsiteX18" fmla="*/ 208407 w 820769"/>
                <a:gd name="connsiteY18" fmla="*/ 393668 h 493014"/>
                <a:gd name="connsiteX19" fmla="*/ 208597 w 820769"/>
                <a:gd name="connsiteY19" fmla="*/ 395097 h 493014"/>
                <a:gd name="connsiteX20" fmla="*/ 208597 w 820769"/>
                <a:gd name="connsiteY20" fmla="*/ 395097 h 493014"/>
                <a:gd name="connsiteX21" fmla="*/ 230886 w 820769"/>
                <a:gd name="connsiteY21" fmla="*/ 431102 h 493014"/>
                <a:gd name="connsiteX22" fmla="*/ 230886 w 820769"/>
                <a:gd name="connsiteY22" fmla="*/ 431102 h 493014"/>
                <a:gd name="connsiteX23" fmla="*/ 232029 w 820769"/>
                <a:gd name="connsiteY23" fmla="*/ 431959 h 493014"/>
                <a:gd name="connsiteX24" fmla="*/ 232029 w 820769"/>
                <a:gd name="connsiteY24" fmla="*/ 431959 h 493014"/>
                <a:gd name="connsiteX25" fmla="*/ 233172 w 820769"/>
                <a:gd name="connsiteY25" fmla="*/ 432721 h 493014"/>
                <a:gd name="connsiteX26" fmla="*/ 233172 w 820769"/>
                <a:gd name="connsiteY26" fmla="*/ 432721 h 493014"/>
                <a:gd name="connsiteX27" fmla="*/ 234315 w 820769"/>
                <a:gd name="connsiteY27" fmla="*/ 433483 h 493014"/>
                <a:gd name="connsiteX28" fmla="*/ 234315 w 820769"/>
                <a:gd name="connsiteY28" fmla="*/ 433483 h 493014"/>
                <a:gd name="connsiteX29" fmla="*/ 235458 w 820769"/>
                <a:gd name="connsiteY29" fmla="*/ 434245 h 493014"/>
                <a:gd name="connsiteX30" fmla="*/ 235458 w 820769"/>
                <a:gd name="connsiteY30" fmla="*/ 434245 h 493014"/>
                <a:gd name="connsiteX31" fmla="*/ 236029 w 820769"/>
                <a:gd name="connsiteY31" fmla="*/ 434530 h 493014"/>
                <a:gd name="connsiteX32" fmla="*/ 237363 w 820769"/>
                <a:gd name="connsiteY32" fmla="*/ 435293 h 493014"/>
                <a:gd name="connsiteX33" fmla="*/ 237934 w 820769"/>
                <a:gd name="connsiteY33" fmla="*/ 435578 h 493014"/>
                <a:gd name="connsiteX34" fmla="*/ 237934 w 820769"/>
                <a:gd name="connsiteY34" fmla="*/ 435578 h 493014"/>
                <a:gd name="connsiteX35" fmla="*/ 239173 w 820769"/>
                <a:gd name="connsiteY35" fmla="*/ 436245 h 493014"/>
                <a:gd name="connsiteX36" fmla="*/ 239173 w 820769"/>
                <a:gd name="connsiteY36" fmla="*/ 436245 h 493014"/>
                <a:gd name="connsiteX37" fmla="*/ 240411 w 820769"/>
                <a:gd name="connsiteY37" fmla="*/ 436912 h 493014"/>
                <a:gd name="connsiteX38" fmla="*/ 240411 w 820769"/>
                <a:gd name="connsiteY38" fmla="*/ 436912 h 493014"/>
                <a:gd name="connsiteX39" fmla="*/ 241649 w 820769"/>
                <a:gd name="connsiteY39" fmla="*/ 437483 h 493014"/>
                <a:gd name="connsiteX40" fmla="*/ 241649 w 820769"/>
                <a:gd name="connsiteY40" fmla="*/ 437483 h 493014"/>
                <a:gd name="connsiteX41" fmla="*/ 242888 w 820769"/>
                <a:gd name="connsiteY41" fmla="*/ 438055 h 493014"/>
                <a:gd name="connsiteX42" fmla="*/ 242888 w 820769"/>
                <a:gd name="connsiteY42" fmla="*/ 438055 h 493014"/>
                <a:gd name="connsiteX43" fmla="*/ 244221 w 820769"/>
                <a:gd name="connsiteY43" fmla="*/ 438626 h 493014"/>
                <a:gd name="connsiteX44" fmla="*/ 244221 w 820769"/>
                <a:gd name="connsiteY44" fmla="*/ 438626 h 493014"/>
                <a:gd name="connsiteX45" fmla="*/ 245554 w 820769"/>
                <a:gd name="connsiteY45" fmla="*/ 439103 h 493014"/>
                <a:gd name="connsiteX46" fmla="*/ 245554 w 820769"/>
                <a:gd name="connsiteY46" fmla="*/ 439103 h 493014"/>
                <a:gd name="connsiteX47" fmla="*/ 246888 w 820769"/>
                <a:gd name="connsiteY47" fmla="*/ 439579 h 493014"/>
                <a:gd name="connsiteX48" fmla="*/ 246888 w 820769"/>
                <a:gd name="connsiteY48" fmla="*/ 439579 h 493014"/>
                <a:gd name="connsiteX49" fmla="*/ 247174 w 820769"/>
                <a:gd name="connsiteY49" fmla="*/ 439674 h 493014"/>
                <a:gd name="connsiteX50" fmla="*/ 249269 w 820769"/>
                <a:gd name="connsiteY50" fmla="*/ 440341 h 493014"/>
                <a:gd name="connsiteX51" fmla="*/ 249555 w 820769"/>
                <a:gd name="connsiteY51" fmla="*/ 440436 h 493014"/>
                <a:gd name="connsiteX52" fmla="*/ 249555 w 820769"/>
                <a:gd name="connsiteY52" fmla="*/ 440436 h 493014"/>
                <a:gd name="connsiteX53" fmla="*/ 250888 w 820769"/>
                <a:gd name="connsiteY53" fmla="*/ 440817 h 493014"/>
                <a:gd name="connsiteX54" fmla="*/ 250888 w 820769"/>
                <a:gd name="connsiteY54" fmla="*/ 440817 h 493014"/>
                <a:gd name="connsiteX55" fmla="*/ 252222 w 820769"/>
                <a:gd name="connsiteY55" fmla="*/ 441198 h 493014"/>
                <a:gd name="connsiteX56" fmla="*/ 252222 w 820769"/>
                <a:gd name="connsiteY56" fmla="*/ 441198 h 493014"/>
                <a:gd name="connsiteX57" fmla="*/ 253651 w 820769"/>
                <a:gd name="connsiteY57" fmla="*/ 441484 h 493014"/>
                <a:gd name="connsiteX58" fmla="*/ 253651 w 820769"/>
                <a:gd name="connsiteY58" fmla="*/ 441484 h 493014"/>
                <a:gd name="connsiteX59" fmla="*/ 255079 w 820769"/>
                <a:gd name="connsiteY59" fmla="*/ 441770 h 493014"/>
                <a:gd name="connsiteX60" fmla="*/ 255079 w 820769"/>
                <a:gd name="connsiteY60" fmla="*/ 441770 h 493014"/>
                <a:gd name="connsiteX61" fmla="*/ 255365 w 820769"/>
                <a:gd name="connsiteY61" fmla="*/ 441770 h 493014"/>
                <a:gd name="connsiteX62" fmla="*/ 257746 w 820769"/>
                <a:gd name="connsiteY62" fmla="*/ 442151 h 493014"/>
                <a:gd name="connsiteX63" fmla="*/ 258032 w 820769"/>
                <a:gd name="connsiteY63" fmla="*/ 442151 h 493014"/>
                <a:gd name="connsiteX64" fmla="*/ 258032 w 820769"/>
                <a:gd name="connsiteY64" fmla="*/ 442151 h 493014"/>
                <a:gd name="connsiteX65" fmla="*/ 259461 w 820769"/>
                <a:gd name="connsiteY65" fmla="*/ 442341 h 493014"/>
                <a:gd name="connsiteX66" fmla="*/ 259461 w 820769"/>
                <a:gd name="connsiteY66" fmla="*/ 442341 h 493014"/>
                <a:gd name="connsiteX67" fmla="*/ 260890 w 820769"/>
                <a:gd name="connsiteY67" fmla="*/ 442436 h 493014"/>
                <a:gd name="connsiteX68" fmla="*/ 260890 w 820769"/>
                <a:gd name="connsiteY68" fmla="*/ 442436 h 493014"/>
                <a:gd name="connsiteX69" fmla="*/ 262318 w 820769"/>
                <a:gd name="connsiteY69" fmla="*/ 442531 h 493014"/>
                <a:gd name="connsiteX70" fmla="*/ 262318 w 820769"/>
                <a:gd name="connsiteY70" fmla="*/ 442531 h 493014"/>
                <a:gd name="connsiteX71" fmla="*/ 262795 w 820769"/>
                <a:gd name="connsiteY71" fmla="*/ 442531 h 493014"/>
                <a:gd name="connsiteX72" fmla="*/ 265938 w 820769"/>
                <a:gd name="connsiteY72" fmla="*/ 442627 h 493014"/>
                <a:gd name="connsiteX73" fmla="*/ 431768 w 820769"/>
                <a:gd name="connsiteY73" fmla="*/ 442627 h 493014"/>
                <a:gd name="connsiteX74" fmla="*/ 434054 w 820769"/>
                <a:gd name="connsiteY74" fmla="*/ 442627 h 493014"/>
                <a:gd name="connsiteX75" fmla="*/ 509016 w 820769"/>
                <a:gd name="connsiteY75" fmla="*/ 493014 h 493014"/>
                <a:gd name="connsiteX76" fmla="*/ 506349 w 820769"/>
                <a:gd name="connsiteY76" fmla="*/ 345377 h 493014"/>
                <a:gd name="connsiteX77" fmla="*/ 423767 w 820769"/>
                <a:gd name="connsiteY77" fmla="*/ 276130 h 493014"/>
                <a:gd name="connsiteX78" fmla="*/ 408622 w 820769"/>
                <a:gd name="connsiteY78" fmla="*/ 276130 h 493014"/>
                <a:gd name="connsiteX79" fmla="*/ 350996 w 820769"/>
                <a:gd name="connsiteY79" fmla="*/ 218504 h 493014"/>
                <a:gd name="connsiteX80" fmla="*/ 350996 w 820769"/>
                <a:gd name="connsiteY80" fmla="*/ 198501 h 493014"/>
                <a:gd name="connsiteX81" fmla="*/ 408622 w 820769"/>
                <a:gd name="connsiteY81" fmla="*/ 140875 h 493014"/>
                <a:gd name="connsiteX82" fmla="*/ 820769 w 820769"/>
                <a:gd name="connsiteY82" fmla="*/ 140875 h 493014"/>
                <a:gd name="connsiteX83" fmla="*/ 820769 w 820769"/>
                <a:gd name="connsiteY83" fmla="*/ 0 h 493014"/>
                <a:gd name="connsiteX84" fmla="*/ 189547 w 820769"/>
                <a:gd name="connsiteY84" fmla="*/ 0 h 493014"/>
                <a:gd name="connsiteX85" fmla="*/ 189547 w 820769"/>
                <a:gd name="connsiteY85" fmla="*/ 96869 h 493014"/>
                <a:gd name="connsiteX86" fmla="*/ 131921 w 820769"/>
                <a:gd name="connsiteY86" fmla="*/ 154496 h 493014"/>
                <a:gd name="connsiteX87" fmla="*/ 0 w 820769"/>
                <a:gd name="connsiteY87" fmla="*/ 154496 h 493014"/>
                <a:gd name="connsiteX88" fmla="*/ 0 w 820769"/>
                <a:gd name="connsiteY88" fmla="*/ 154210 h 493014"/>
                <a:gd name="connsiteX89" fmla="*/ 207740 w 820769"/>
                <a:gd name="connsiteY89" fmla="*/ 384905 h 493014"/>
                <a:gd name="connsiteX90" fmla="*/ 207740 w 820769"/>
                <a:gd name="connsiteY90" fmla="*/ 384905 h 493014"/>
                <a:gd name="connsiteX91" fmla="*/ 207740 w 820769"/>
                <a:gd name="connsiteY91" fmla="*/ 384905 h 493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820769" h="493014">
                  <a:moveTo>
                    <a:pt x="0" y="154210"/>
                  </a:moveTo>
                  <a:cubicBezTo>
                    <a:pt x="24003" y="154496"/>
                    <a:pt x="41053" y="169450"/>
                    <a:pt x="41053" y="220313"/>
                  </a:cubicBezTo>
                  <a:lnTo>
                    <a:pt x="41053" y="239268"/>
                  </a:lnTo>
                  <a:cubicBezTo>
                    <a:pt x="41053" y="270986"/>
                    <a:pt x="66961" y="296894"/>
                    <a:pt x="98679" y="296894"/>
                  </a:cubicBezTo>
                  <a:lnTo>
                    <a:pt x="126778" y="296894"/>
                  </a:lnTo>
                  <a:cubicBezTo>
                    <a:pt x="171355" y="296894"/>
                    <a:pt x="207740" y="333280"/>
                    <a:pt x="207740" y="377857"/>
                  </a:cubicBezTo>
                  <a:lnTo>
                    <a:pt x="207740" y="385001"/>
                  </a:lnTo>
                  <a:lnTo>
                    <a:pt x="207740" y="386524"/>
                  </a:lnTo>
                  <a:lnTo>
                    <a:pt x="207740" y="386524"/>
                  </a:lnTo>
                  <a:lnTo>
                    <a:pt x="207835" y="387953"/>
                  </a:lnTo>
                  <a:lnTo>
                    <a:pt x="207835" y="387953"/>
                  </a:lnTo>
                  <a:lnTo>
                    <a:pt x="207931" y="389382"/>
                  </a:lnTo>
                  <a:lnTo>
                    <a:pt x="207931" y="389382"/>
                  </a:lnTo>
                  <a:lnTo>
                    <a:pt x="208026" y="390811"/>
                  </a:lnTo>
                  <a:lnTo>
                    <a:pt x="208026" y="390811"/>
                  </a:lnTo>
                  <a:lnTo>
                    <a:pt x="208216" y="392239"/>
                  </a:lnTo>
                  <a:lnTo>
                    <a:pt x="208216" y="392239"/>
                  </a:lnTo>
                  <a:lnTo>
                    <a:pt x="208407" y="393668"/>
                  </a:lnTo>
                  <a:lnTo>
                    <a:pt x="208407" y="393668"/>
                  </a:lnTo>
                  <a:lnTo>
                    <a:pt x="208597" y="395097"/>
                  </a:lnTo>
                  <a:lnTo>
                    <a:pt x="208597" y="395097"/>
                  </a:lnTo>
                  <a:cubicBezTo>
                    <a:pt x="211074" y="409289"/>
                    <a:pt x="219265" y="422243"/>
                    <a:pt x="230886" y="431102"/>
                  </a:cubicBezTo>
                  <a:lnTo>
                    <a:pt x="230886" y="431102"/>
                  </a:lnTo>
                  <a:lnTo>
                    <a:pt x="232029" y="431959"/>
                  </a:lnTo>
                  <a:lnTo>
                    <a:pt x="232029" y="431959"/>
                  </a:lnTo>
                  <a:lnTo>
                    <a:pt x="233172" y="432721"/>
                  </a:lnTo>
                  <a:lnTo>
                    <a:pt x="233172" y="432721"/>
                  </a:lnTo>
                  <a:lnTo>
                    <a:pt x="234315" y="433483"/>
                  </a:lnTo>
                  <a:lnTo>
                    <a:pt x="234315" y="433483"/>
                  </a:lnTo>
                  <a:lnTo>
                    <a:pt x="235458" y="434245"/>
                  </a:lnTo>
                  <a:lnTo>
                    <a:pt x="235458" y="434245"/>
                  </a:lnTo>
                  <a:lnTo>
                    <a:pt x="236029" y="434530"/>
                  </a:lnTo>
                  <a:cubicBezTo>
                    <a:pt x="236506" y="434816"/>
                    <a:pt x="236887" y="435007"/>
                    <a:pt x="237363" y="435293"/>
                  </a:cubicBezTo>
                  <a:lnTo>
                    <a:pt x="237934" y="435578"/>
                  </a:lnTo>
                  <a:lnTo>
                    <a:pt x="237934" y="435578"/>
                  </a:lnTo>
                  <a:lnTo>
                    <a:pt x="239173" y="436245"/>
                  </a:lnTo>
                  <a:lnTo>
                    <a:pt x="239173" y="436245"/>
                  </a:lnTo>
                  <a:lnTo>
                    <a:pt x="240411" y="436912"/>
                  </a:lnTo>
                  <a:lnTo>
                    <a:pt x="240411" y="436912"/>
                  </a:lnTo>
                  <a:lnTo>
                    <a:pt x="241649" y="437483"/>
                  </a:lnTo>
                  <a:lnTo>
                    <a:pt x="241649" y="437483"/>
                  </a:lnTo>
                  <a:cubicBezTo>
                    <a:pt x="242030" y="437674"/>
                    <a:pt x="242506" y="437864"/>
                    <a:pt x="242888" y="438055"/>
                  </a:cubicBezTo>
                  <a:lnTo>
                    <a:pt x="242888" y="438055"/>
                  </a:lnTo>
                  <a:lnTo>
                    <a:pt x="244221" y="438626"/>
                  </a:lnTo>
                  <a:lnTo>
                    <a:pt x="244221" y="438626"/>
                  </a:lnTo>
                  <a:lnTo>
                    <a:pt x="245554" y="439103"/>
                  </a:lnTo>
                  <a:lnTo>
                    <a:pt x="245554" y="439103"/>
                  </a:lnTo>
                  <a:lnTo>
                    <a:pt x="246888" y="439579"/>
                  </a:lnTo>
                  <a:lnTo>
                    <a:pt x="246888" y="439579"/>
                  </a:lnTo>
                  <a:lnTo>
                    <a:pt x="247174" y="439674"/>
                  </a:lnTo>
                  <a:cubicBezTo>
                    <a:pt x="247936" y="439864"/>
                    <a:pt x="248507" y="440055"/>
                    <a:pt x="249269" y="440341"/>
                  </a:cubicBezTo>
                  <a:lnTo>
                    <a:pt x="249555" y="440436"/>
                  </a:lnTo>
                  <a:lnTo>
                    <a:pt x="249555" y="440436"/>
                  </a:lnTo>
                  <a:lnTo>
                    <a:pt x="250888" y="440817"/>
                  </a:lnTo>
                  <a:lnTo>
                    <a:pt x="250888" y="440817"/>
                  </a:lnTo>
                  <a:lnTo>
                    <a:pt x="252222" y="441198"/>
                  </a:lnTo>
                  <a:lnTo>
                    <a:pt x="252222" y="441198"/>
                  </a:lnTo>
                  <a:lnTo>
                    <a:pt x="253651" y="441484"/>
                  </a:lnTo>
                  <a:lnTo>
                    <a:pt x="253651" y="441484"/>
                  </a:lnTo>
                  <a:cubicBezTo>
                    <a:pt x="254127" y="441579"/>
                    <a:pt x="254603" y="441674"/>
                    <a:pt x="255079" y="441770"/>
                  </a:cubicBezTo>
                  <a:lnTo>
                    <a:pt x="255079" y="441770"/>
                  </a:lnTo>
                  <a:lnTo>
                    <a:pt x="255365" y="441770"/>
                  </a:lnTo>
                  <a:cubicBezTo>
                    <a:pt x="256222" y="441865"/>
                    <a:pt x="256889" y="442055"/>
                    <a:pt x="257746" y="442151"/>
                  </a:cubicBezTo>
                  <a:lnTo>
                    <a:pt x="258032" y="442151"/>
                  </a:lnTo>
                  <a:lnTo>
                    <a:pt x="258032" y="442151"/>
                  </a:lnTo>
                  <a:lnTo>
                    <a:pt x="259461" y="442341"/>
                  </a:lnTo>
                  <a:lnTo>
                    <a:pt x="259461" y="442341"/>
                  </a:lnTo>
                  <a:lnTo>
                    <a:pt x="260890" y="442436"/>
                  </a:lnTo>
                  <a:lnTo>
                    <a:pt x="260890" y="442436"/>
                  </a:lnTo>
                  <a:lnTo>
                    <a:pt x="262318" y="442531"/>
                  </a:lnTo>
                  <a:lnTo>
                    <a:pt x="262318" y="442531"/>
                  </a:lnTo>
                  <a:lnTo>
                    <a:pt x="262795" y="442531"/>
                  </a:lnTo>
                  <a:cubicBezTo>
                    <a:pt x="263938" y="442531"/>
                    <a:pt x="264795" y="442627"/>
                    <a:pt x="265938" y="442627"/>
                  </a:cubicBezTo>
                  <a:lnTo>
                    <a:pt x="431768" y="442627"/>
                  </a:lnTo>
                  <a:lnTo>
                    <a:pt x="434054" y="442627"/>
                  </a:lnTo>
                  <a:cubicBezTo>
                    <a:pt x="467868" y="442627"/>
                    <a:pt x="496824" y="463487"/>
                    <a:pt x="509016" y="493014"/>
                  </a:cubicBezTo>
                  <a:lnTo>
                    <a:pt x="506349" y="345377"/>
                  </a:lnTo>
                  <a:cubicBezTo>
                    <a:pt x="505015" y="273463"/>
                    <a:pt x="439007" y="276606"/>
                    <a:pt x="423767" y="276130"/>
                  </a:cubicBezTo>
                  <a:lnTo>
                    <a:pt x="408622" y="276130"/>
                  </a:lnTo>
                  <a:cubicBezTo>
                    <a:pt x="376904" y="276130"/>
                    <a:pt x="350996" y="250222"/>
                    <a:pt x="350996" y="218504"/>
                  </a:cubicBezTo>
                  <a:lnTo>
                    <a:pt x="350996" y="198501"/>
                  </a:lnTo>
                  <a:cubicBezTo>
                    <a:pt x="350996" y="166783"/>
                    <a:pt x="376904" y="140875"/>
                    <a:pt x="408622" y="140875"/>
                  </a:cubicBezTo>
                  <a:lnTo>
                    <a:pt x="820769" y="140875"/>
                  </a:lnTo>
                  <a:lnTo>
                    <a:pt x="820769" y="0"/>
                  </a:lnTo>
                  <a:lnTo>
                    <a:pt x="189547" y="0"/>
                  </a:lnTo>
                  <a:lnTo>
                    <a:pt x="189547" y="96869"/>
                  </a:lnTo>
                  <a:cubicBezTo>
                    <a:pt x="189547" y="128588"/>
                    <a:pt x="163639" y="154496"/>
                    <a:pt x="131921" y="154496"/>
                  </a:cubicBezTo>
                  <a:lnTo>
                    <a:pt x="0" y="154496"/>
                  </a:lnTo>
                  <a:lnTo>
                    <a:pt x="0" y="154210"/>
                  </a:lnTo>
                  <a:close/>
                  <a:moveTo>
                    <a:pt x="207740" y="384905"/>
                  </a:moveTo>
                  <a:lnTo>
                    <a:pt x="207740" y="384905"/>
                  </a:lnTo>
                  <a:lnTo>
                    <a:pt x="207740" y="384905"/>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82" name="Freeform: Shape 81">
              <a:extLst>
                <a:ext uri="{FF2B5EF4-FFF2-40B4-BE49-F238E27FC236}">
                  <a16:creationId xmlns:a16="http://schemas.microsoft.com/office/drawing/2014/main" id="{2A319A01-1506-48E7-8264-66BC09F1C34C}"/>
                </a:ext>
              </a:extLst>
            </p:cNvPr>
            <p:cNvSpPr/>
            <p:nvPr/>
          </p:nvSpPr>
          <p:spPr>
            <a:xfrm>
              <a:off x="5452983" y="5721461"/>
              <a:ext cx="448627" cy="135254"/>
            </a:xfrm>
            <a:custGeom>
              <a:avLst/>
              <a:gdLst>
                <a:gd name="connsiteX0" fmla="*/ 0 w 448627"/>
                <a:gd name="connsiteY0" fmla="*/ 57626 h 135254"/>
                <a:gd name="connsiteX1" fmla="*/ 0 w 448627"/>
                <a:gd name="connsiteY1" fmla="*/ 77628 h 135254"/>
                <a:gd name="connsiteX2" fmla="*/ 57626 w 448627"/>
                <a:gd name="connsiteY2" fmla="*/ 135255 h 135254"/>
                <a:gd name="connsiteX3" fmla="*/ 391001 w 448627"/>
                <a:gd name="connsiteY3" fmla="*/ 135255 h 135254"/>
                <a:gd name="connsiteX4" fmla="*/ 448627 w 448627"/>
                <a:gd name="connsiteY4" fmla="*/ 77628 h 135254"/>
                <a:gd name="connsiteX5" fmla="*/ 448627 w 448627"/>
                <a:gd name="connsiteY5" fmla="*/ 57626 h 135254"/>
                <a:gd name="connsiteX6" fmla="*/ 391001 w 448627"/>
                <a:gd name="connsiteY6" fmla="*/ 0 h 135254"/>
                <a:gd name="connsiteX7" fmla="*/ 57626 w 448627"/>
                <a:gd name="connsiteY7" fmla="*/ 0 h 135254"/>
                <a:gd name="connsiteX8" fmla="*/ 0 w 448627"/>
                <a:gd name="connsiteY8" fmla="*/ 57626 h 13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8627" h="135254">
                  <a:moveTo>
                    <a:pt x="0" y="57626"/>
                  </a:moveTo>
                  <a:lnTo>
                    <a:pt x="0" y="77628"/>
                  </a:lnTo>
                  <a:cubicBezTo>
                    <a:pt x="0" y="109347"/>
                    <a:pt x="25908" y="135255"/>
                    <a:pt x="57626" y="135255"/>
                  </a:cubicBezTo>
                  <a:lnTo>
                    <a:pt x="391001" y="135255"/>
                  </a:lnTo>
                  <a:cubicBezTo>
                    <a:pt x="422720" y="135255"/>
                    <a:pt x="448627" y="109347"/>
                    <a:pt x="448627" y="77628"/>
                  </a:cubicBezTo>
                  <a:lnTo>
                    <a:pt x="448627" y="57626"/>
                  </a:lnTo>
                  <a:cubicBezTo>
                    <a:pt x="448627" y="25908"/>
                    <a:pt x="422720" y="0"/>
                    <a:pt x="391001" y="0"/>
                  </a:cubicBezTo>
                  <a:lnTo>
                    <a:pt x="57626" y="0"/>
                  </a:lnTo>
                  <a:cubicBezTo>
                    <a:pt x="26003" y="0"/>
                    <a:pt x="0" y="25908"/>
                    <a:pt x="0" y="57626"/>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83" name="Freeform: Shape 82">
              <a:extLst>
                <a:ext uri="{FF2B5EF4-FFF2-40B4-BE49-F238E27FC236}">
                  <a16:creationId xmlns:a16="http://schemas.microsoft.com/office/drawing/2014/main" id="{ACC3D5D9-F647-479C-8F4E-492E0219DACE}"/>
                </a:ext>
              </a:extLst>
            </p:cNvPr>
            <p:cNvSpPr/>
            <p:nvPr/>
          </p:nvSpPr>
          <p:spPr>
            <a:xfrm>
              <a:off x="4806046" y="4414821"/>
              <a:ext cx="945927" cy="1170241"/>
            </a:xfrm>
            <a:custGeom>
              <a:avLst/>
              <a:gdLst>
                <a:gd name="connsiteX0" fmla="*/ 168402 w 945927"/>
                <a:gd name="connsiteY0" fmla="*/ 288131 h 1170241"/>
                <a:gd name="connsiteX1" fmla="*/ 168402 w 945927"/>
                <a:gd name="connsiteY1" fmla="*/ 520827 h 1170241"/>
                <a:gd name="connsiteX2" fmla="*/ 110776 w 945927"/>
                <a:gd name="connsiteY2" fmla="*/ 578453 h 1170241"/>
                <a:gd name="connsiteX3" fmla="*/ 0 w 945927"/>
                <a:gd name="connsiteY3" fmla="*/ 578453 h 1170241"/>
                <a:gd name="connsiteX4" fmla="*/ 0 w 945927"/>
                <a:gd name="connsiteY4" fmla="*/ 664083 h 1170241"/>
                <a:gd name="connsiteX5" fmla="*/ 0 w 945927"/>
                <a:gd name="connsiteY5" fmla="*/ 665607 h 1170241"/>
                <a:gd name="connsiteX6" fmla="*/ 0 w 945927"/>
                <a:gd name="connsiteY6" fmla="*/ 665607 h 1170241"/>
                <a:gd name="connsiteX7" fmla="*/ 95 w 945927"/>
                <a:gd name="connsiteY7" fmla="*/ 667036 h 1170241"/>
                <a:gd name="connsiteX8" fmla="*/ 95 w 945927"/>
                <a:gd name="connsiteY8" fmla="*/ 667036 h 1170241"/>
                <a:gd name="connsiteX9" fmla="*/ 190 w 945927"/>
                <a:gd name="connsiteY9" fmla="*/ 668465 h 1170241"/>
                <a:gd name="connsiteX10" fmla="*/ 190 w 945927"/>
                <a:gd name="connsiteY10" fmla="*/ 668465 h 1170241"/>
                <a:gd name="connsiteX11" fmla="*/ 286 w 945927"/>
                <a:gd name="connsiteY11" fmla="*/ 669893 h 1170241"/>
                <a:gd name="connsiteX12" fmla="*/ 286 w 945927"/>
                <a:gd name="connsiteY12" fmla="*/ 669893 h 1170241"/>
                <a:gd name="connsiteX13" fmla="*/ 476 w 945927"/>
                <a:gd name="connsiteY13" fmla="*/ 671322 h 1170241"/>
                <a:gd name="connsiteX14" fmla="*/ 476 w 945927"/>
                <a:gd name="connsiteY14" fmla="*/ 671322 h 1170241"/>
                <a:gd name="connsiteX15" fmla="*/ 667 w 945927"/>
                <a:gd name="connsiteY15" fmla="*/ 672751 h 1170241"/>
                <a:gd name="connsiteX16" fmla="*/ 667 w 945927"/>
                <a:gd name="connsiteY16" fmla="*/ 672751 h 1170241"/>
                <a:gd name="connsiteX17" fmla="*/ 29623 w 945927"/>
                <a:gd name="connsiteY17" fmla="*/ 714375 h 1170241"/>
                <a:gd name="connsiteX18" fmla="*/ 30194 w 945927"/>
                <a:gd name="connsiteY18" fmla="*/ 714661 h 1170241"/>
                <a:gd name="connsiteX19" fmla="*/ 30194 w 945927"/>
                <a:gd name="connsiteY19" fmla="*/ 714661 h 1170241"/>
                <a:gd name="connsiteX20" fmla="*/ 31432 w 945927"/>
                <a:gd name="connsiteY20" fmla="*/ 715328 h 1170241"/>
                <a:gd name="connsiteX21" fmla="*/ 31432 w 945927"/>
                <a:gd name="connsiteY21" fmla="*/ 715328 h 1170241"/>
                <a:gd name="connsiteX22" fmla="*/ 32671 w 945927"/>
                <a:gd name="connsiteY22" fmla="*/ 715994 h 1170241"/>
                <a:gd name="connsiteX23" fmla="*/ 32671 w 945927"/>
                <a:gd name="connsiteY23" fmla="*/ 715994 h 1170241"/>
                <a:gd name="connsiteX24" fmla="*/ 33909 w 945927"/>
                <a:gd name="connsiteY24" fmla="*/ 716566 h 1170241"/>
                <a:gd name="connsiteX25" fmla="*/ 33909 w 945927"/>
                <a:gd name="connsiteY25" fmla="*/ 716566 h 1170241"/>
                <a:gd name="connsiteX26" fmla="*/ 35147 w 945927"/>
                <a:gd name="connsiteY26" fmla="*/ 717137 h 1170241"/>
                <a:gd name="connsiteX27" fmla="*/ 35147 w 945927"/>
                <a:gd name="connsiteY27" fmla="*/ 717137 h 1170241"/>
                <a:gd name="connsiteX28" fmla="*/ 36481 w 945927"/>
                <a:gd name="connsiteY28" fmla="*/ 717709 h 1170241"/>
                <a:gd name="connsiteX29" fmla="*/ 36481 w 945927"/>
                <a:gd name="connsiteY29" fmla="*/ 717709 h 1170241"/>
                <a:gd name="connsiteX30" fmla="*/ 37814 w 945927"/>
                <a:gd name="connsiteY30" fmla="*/ 718185 h 1170241"/>
                <a:gd name="connsiteX31" fmla="*/ 37814 w 945927"/>
                <a:gd name="connsiteY31" fmla="*/ 718185 h 1170241"/>
                <a:gd name="connsiteX32" fmla="*/ 39148 w 945927"/>
                <a:gd name="connsiteY32" fmla="*/ 718661 h 1170241"/>
                <a:gd name="connsiteX33" fmla="*/ 39148 w 945927"/>
                <a:gd name="connsiteY33" fmla="*/ 718661 h 1170241"/>
                <a:gd name="connsiteX34" fmla="*/ 39433 w 945927"/>
                <a:gd name="connsiteY34" fmla="*/ 718756 h 1170241"/>
                <a:gd name="connsiteX35" fmla="*/ 41529 w 945927"/>
                <a:gd name="connsiteY35" fmla="*/ 719423 h 1170241"/>
                <a:gd name="connsiteX36" fmla="*/ 41815 w 945927"/>
                <a:gd name="connsiteY36" fmla="*/ 719519 h 1170241"/>
                <a:gd name="connsiteX37" fmla="*/ 41815 w 945927"/>
                <a:gd name="connsiteY37" fmla="*/ 719519 h 1170241"/>
                <a:gd name="connsiteX38" fmla="*/ 43148 w 945927"/>
                <a:gd name="connsiteY38" fmla="*/ 719899 h 1170241"/>
                <a:gd name="connsiteX39" fmla="*/ 43148 w 945927"/>
                <a:gd name="connsiteY39" fmla="*/ 719899 h 1170241"/>
                <a:gd name="connsiteX40" fmla="*/ 44482 w 945927"/>
                <a:gd name="connsiteY40" fmla="*/ 720280 h 1170241"/>
                <a:gd name="connsiteX41" fmla="*/ 44482 w 945927"/>
                <a:gd name="connsiteY41" fmla="*/ 720280 h 1170241"/>
                <a:gd name="connsiteX42" fmla="*/ 45910 w 945927"/>
                <a:gd name="connsiteY42" fmla="*/ 720566 h 1170241"/>
                <a:gd name="connsiteX43" fmla="*/ 45910 w 945927"/>
                <a:gd name="connsiteY43" fmla="*/ 720566 h 1170241"/>
                <a:gd name="connsiteX44" fmla="*/ 47339 w 945927"/>
                <a:gd name="connsiteY44" fmla="*/ 720852 h 1170241"/>
                <a:gd name="connsiteX45" fmla="*/ 47339 w 945927"/>
                <a:gd name="connsiteY45" fmla="*/ 720852 h 1170241"/>
                <a:gd name="connsiteX46" fmla="*/ 47625 w 945927"/>
                <a:gd name="connsiteY46" fmla="*/ 720852 h 1170241"/>
                <a:gd name="connsiteX47" fmla="*/ 50006 w 945927"/>
                <a:gd name="connsiteY47" fmla="*/ 721233 h 1170241"/>
                <a:gd name="connsiteX48" fmla="*/ 50292 w 945927"/>
                <a:gd name="connsiteY48" fmla="*/ 721233 h 1170241"/>
                <a:gd name="connsiteX49" fmla="*/ 50292 w 945927"/>
                <a:gd name="connsiteY49" fmla="*/ 721233 h 1170241"/>
                <a:gd name="connsiteX50" fmla="*/ 51721 w 945927"/>
                <a:gd name="connsiteY50" fmla="*/ 721424 h 1170241"/>
                <a:gd name="connsiteX51" fmla="*/ 51721 w 945927"/>
                <a:gd name="connsiteY51" fmla="*/ 721424 h 1170241"/>
                <a:gd name="connsiteX52" fmla="*/ 53149 w 945927"/>
                <a:gd name="connsiteY52" fmla="*/ 721518 h 1170241"/>
                <a:gd name="connsiteX53" fmla="*/ 53149 w 945927"/>
                <a:gd name="connsiteY53" fmla="*/ 721518 h 1170241"/>
                <a:gd name="connsiteX54" fmla="*/ 54578 w 945927"/>
                <a:gd name="connsiteY54" fmla="*/ 721614 h 1170241"/>
                <a:gd name="connsiteX55" fmla="*/ 54578 w 945927"/>
                <a:gd name="connsiteY55" fmla="*/ 721614 h 1170241"/>
                <a:gd name="connsiteX56" fmla="*/ 55054 w 945927"/>
                <a:gd name="connsiteY56" fmla="*/ 721614 h 1170241"/>
                <a:gd name="connsiteX57" fmla="*/ 58198 w 945927"/>
                <a:gd name="connsiteY57" fmla="*/ 721709 h 1170241"/>
                <a:gd name="connsiteX58" fmla="*/ 77629 w 945927"/>
                <a:gd name="connsiteY58" fmla="*/ 721709 h 1170241"/>
                <a:gd name="connsiteX59" fmla="*/ 84582 w 945927"/>
                <a:gd name="connsiteY59" fmla="*/ 721709 h 1170241"/>
                <a:gd name="connsiteX60" fmla="*/ 165545 w 945927"/>
                <a:gd name="connsiteY60" fmla="*/ 802672 h 1170241"/>
                <a:gd name="connsiteX61" fmla="*/ 165545 w 945927"/>
                <a:gd name="connsiteY61" fmla="*/ 812483 h 1170241"/>
                <a:gd name="connsiteX62" fmla="*/ 165545 w 945927"/>
                <a:gd name="connsiteY62" fmla="*/ 814006 h 1170241"/>
                <a:gd name="connsiteX63" fmla="*/ 165545 w 945927"/>
                <a:gd name="connsiteY63" fmla="*/ 814006 h 1170241"/>
                <a:gd name="connsiteX64" fmla="*/ 165640 w 945927"/>
                <a:gd name="connsiteY64" fmla="*/ 815435 h 1170241"/>
                <a:gd name="connsiteX65" fmla="*/ 165640 w 945927"/>
                <a:gd name="connsiteY65" fmla="*/ 815435 h 1170241"/>
                <a:gd name="connsiteX66" fmla="*/ 165735 w 945927"/>
                <a:gd name="connsiteY66" fmla="*/ 816864 h 1170241"/>
                <a:gd name="connsiteX67" fmla="*/ 165735 w 945927"/>
                <a:gd name="connsiteY67" fmla="*/ 816864 h 1170241"/>
                <a:gd name="connsiteX68" fmla="*/ 165830 w 945927"/>
                <a:gd name="connsiteY68" fmla="*/ 818293 h 1170241"/>
                <a:gd name="connsiteX69" fmla="*/ 165830 w 945927"/>
                <a:gd name="connsiteY69" fmla="*/ 818293 h 1170241"/>
                <a:gd name="connsiteX70" fmla="*/ 166021 w 945927"/>
                <a:gd name="connsiteY70" fmla="*/ 819721 h 1170241"/>
                <a:gd name="connsiteX71" fmla="*/ 166021 w 945927"/>
                <a:gd name="connsiteY71" fmla="*/ 819721 h 1170241"/>
                <a:gd name="connsiteX72" fmla="*/ 166211 w 945927"/>
                <a:gd name="connsiteY72" fmla="*/ 821150 h 1170241"/>
                <a:gd name="connsiteX73" fmla="*/ 166211 w 945927"/>
                <a:gd name="connsiteY73" fmla="*/ 821150 h 1170241"/>
                <a:gd name="connsiteX74" fmla="*/ 166497 w 945927"/>
                <a:gd name="connsiteY74" fmla="*/ 822579 h 1170241"/>
                <a:gd name="connsiteX75" fmla="*/ 166497 w 945927"/>
                <a:gd name="connsiteY75" fmla="*/ 822579 h 1170241"/>
                <a:gd name="connsiteX76" fmla="*/ 166783 w 945927"/>
                <a:gd name="connsiteY76" fmla="*/ 824008 h 1170241"/>
                <a:gd name="connsiteX77" fmla="*/ 166783 w 945927"/>
                <a:gd name="connsiteY77" fmla="*/ 824008 h 1170241"/>
                <a:gd name="connsiteX78" fmla="*/ 167068 w 945927"/>
                <a:gd name="connsiteY78" fmla="*/ 825437 h 1170241"/>
                <a:gd name="connsiteX79" fmla="*/ 167068 w 945927"/>
                <a:gd name="connsiteY79" fmla="*/ 825437 h 1170241"/>
                <a:gd name="connsiteX80" fmla="*/ 167449 w 945927"/>
                <a:gd name="connsiteY80" fmla="*/ 826865 h 1170241"/>
                <a:gd name="connsiteX81" fmla="*/ 167449 w 945927"/>
                <a:gd name="connsiteY81" fmla="*/ 826865 h 1170241"/>
                <a:gd name="connsiteX82" fmla="*/ 167830 w 945927"/>
                <a:gd name="connsiteY82" fmla="*/ 828199 h 1170241"/>
                <a:gd name="connsiteX83" fmla="*/ 167830 w 945927"/>
                <a:gd name="connsiteY83" fmla="*/ 828199 h 1170241"/>
                <a:gd name="connsiteX84" fmla="*/ 168211 w 945927"/>
                <a:gd name="connsiteY84" fmla="*/ 829532 h 1170241"/>
                <a:gd name="connsiteX85" fmla="*/ 168211 w 945927"/>
                <a:gd name="connsiteY85" fmla="*/ 829532 h 1170241"/>
                <a:gd name="connsiteX86" fmla="*/ 168687 w 945927"/>
                <a:gd name="connsiteY86" fmla="*/ 830866 h 1170241"/>
                <a:gd name="connsiteX87" fmla="*/ 168687 w 945927"/>
                <a:gd name="connsiteY87" fmla="*/ 830866 h 1170241"/>
                <a:gd name="connsiteX88" fmla="*/ 169164 w 945927"/>
                <a:gd name="connsiteY88" fmla="*/ 832199 h 1170241"/>
                <a:gd name="connsiteX89" fmla="*/ 169164 w 945927"/>
                <a:gd name="connsiteY89" fmla="*/ 832199 h 1170241"/>
                <a:gd name="connsiteX90" fmla="*/ 169640 w 945927"/>
                <a:gd name="connsiteY90" fmla="*/ 833533 h 1170241"/>
                <a:gd name="connsiteX91" fmla="*/ 169640 w 945927"/>
                <a:gd name="connsiteY91" fmla="*/ 833533 h 1170241"/>
                <a:gd name="connsiteX92" fmla="*/ 170212 w 945927"/>
                <a:gd name="connsiteY92" fmla="*/ 834866 h 1170241"/>
                <a:gd name="connsiteX93" fmla="*/ 170212 w 945927"/>
                <a:gd name="connsiteY93" fmla="*/ 834866 h 1170241"/>
                <a:gd name="connsiteX94" fmla="*/ 170783 w 945927"/>
                <a:gd name="connsiteY94" fmla="*/ 836105 h 1170241"/>
                <a:gd name="connsiteX95" fmla="*/ 170783 w 945927"/>
                <a:gd name="connsiteY95" fmla="*/ 836105 h 1170241"/>
                <a:gd name="connsiteX96" fmla="*/ 171355 w 945927"/>
                <a:gd name="connsiteY96" fmla="*/ 837343 h 1170241"/>
                <a:gd name="connsiteX97" fmla="*/ 171355 w 945927"/>
                <a:gd name="connsiteY97" fmla="*/ 837343 h 1170241"/>
                <a:gd name="connsiteX98" fmla="*/ 172021 w 945927"/>
                <a:gd name="connsiteY98" fmla="*/ 838581 h 1170241"/>
                <a:gd name="connsiteX99" fmla="*/ 172021 w 945927"/>
                <a:gd name="connsiteY99" fmla="*/ 838581 h 1170241"/>
                <a:gd name="connsiteX100" fmla="*/ 172688 w 945927"/>
                <a:gd name="connsiteY100" fmla="*/ 839819 h 1170241"/>
                <a:gd name="connsiteX101" fmla="*/ 172688 w 945927"/>
                <a:gd name="connsiteY101" fmla="*/ 839819 h 1170241"/>
                <a:gd name="connsiteX102" fmla="*/ 173355 w 945927"/>
                <a:gd name="connsiteY102" fmla="*/ 841058 h 1170241"/>
                <a:gd name="connsiteX103" fmla="*/ 173355 w 945927"/>
                <a:gd name="connsiteY103" fmla="*/ 841058 h 1170241"/>
                <a:gd name="connsiteX104" fmla="*/ 174021 w 945927"/>
                <a:gd name="connsiteY104" fmla="*/ 842296 h 1170241"/>
                <a:gd name="connsiteX105" fmla="*/ 174021 w 945927"/>
                <a:gd name="connsiteY105" fmla="*/ 842296 h 1170241"/>
                <a:gd name="connsiteX106" fmla="*/ 174784 w 945927"/>
                <a:gd name="connsiteY106" fmla="*/ 843439 h 1170241"/>
                <a:gd name="connsiteX107" fmla="*/ 174784 w 945927"/>
                <a:gd name="connsiteY107" fmla="*/ 843439 h 1170241"/>
                <a:gd name="connsiteX108" fmla="*/ 175546 w 945927"/>
                <a:gd name="connsiteY108" fmla="*/ 844582 h 1170241"/>
                <a:gd name="connsiteX109" fmla="*/ 175546 w 945927"/>
                <a:gd name="connsiteY109" fmla="*/ 844582 h 1170241"/>
                <a:gd name="connsiteX110" fmla="*/ 176308 w 945927"/>
                <a:gd name="connsiteY110" fmla="*/ 845725 h 1170241"/>
                <a:gd name="connsiteX111" fmla="*/ 176308 w 945927"/>
                <a:gd name="connsiteY111" fmla="*/ 845725 h 1170241"/>
                <a:gd name="connsiteX112" fmla="*/ 177165 w 945927"/>
                <a:gd name="connsiteY112" fmla="*/ 846868 h 1170241"/>
                <a:gd name="connsiteX113" fmla="*/ 177165 w 945927"/>
                <a:gd name="connsiteY113" fmla="*/ 846868 h 1170241"/>
                <a:gd name="connsiteX114" fmla="*/ 178022 w 945927"/>
                <a:gd name="connsiteY114" fmla="*/ 848011 h 1170241"/>
                <a:gd name="connsiteX115" fmla="*/ 178022 w 945927"/>
                <a:gd name="connsiteY115" fmla="*/ 848011 h 1170241"/>
                <a:gd name="connsiteX116" fmla="*/ 178879 w 945927"/>
                <a:gd name="connsiteY116" fmla="*/ 849058 h 1170241"/>
                <a:gd name="connsiteX117" fmla="*/ 178879 w 945927"/>
                <a:gd name="connsiteY117" fmla="*/ 849058 h 1170241"/>
                <a:gd name="connsiteX118" fmla="*/ 179737 w 945927"/>
                <a:gd name="connsiteY118" fmla="*/ 850106 h 1170241"/>
                <a:gd name="connsiteX119" fmla="*/ 179737 w 945927"/>
                <a:gd name="connsiteY119" fmla="*/ 850106 h 1170241"/>
                <a:gd name="connsiteX120" fmla="*/ 180689 w 945927"/>
                <a:gd name="connsiteY120" fmla="*/ 851154 h 1170241"/>
                <a:gd name="connsiteX121" fmla="*/ 180689 w 945927"/>
                <a:gd name="connsiteY121" fmla="*/ 851154 h 1170241"/>
                <a:gd name="connsiteX122" fmla="*/ 181642 w 945927"/>
                <a:gd name="connsiteY122" fmla="*/ 852202 h 1170241"/>
                <a:gd name="connsiteX123" fmla="*/ 181642 w 945927"/>
                <a:gd name="connsiteY123" fmla="*/ 852202 h 1170241"/>
                <a:gd name="connsiteX124" fmla="*/ 182594 w 945927"/>
                <a:gd name="connsiteY124" fmla="*/ 853154 h 1170241"/>
                <a:gd name="connsiteX125" fmla="*/ 182594 w 945927"/>
                <a:gd name="connsiteY125" fmla="*/ 853154 h 1170241"/>
                <a:gd name="connsiteX126" fmla="*/ 183546 w 945927"/>
                <a:gd name="connsiteY126" fmla="*/ 854107 h 1170241"/>
                <a:gd name="connsiteX127" fmla="*/ 183546 w 945927"/>
                <a:gd name="connsiteY127" fmla="*/ 854107 h 1170241"/>
                <a:gd name="connsiteX128" fmla="*/ 184595 w 945927"/>
                <a:gd name="connsiteY128" fmla="*/ 855059 h 1170241"/>
                <a:gd name="connsiteX129" fmla="*/ 184595 w 945927"/>
                <a:gd name="connsiteY129" fmla="*/ 855059 h 1170241"/>
                <a:gd name="connsiteX130" fmla="*/ 185642 w 945927"/>
                <a:gd name="connsiteY130" fmla="*/ 856011 h 1170241"/>
                <a:gd name="connsiteX131" fmla="*/ 185642 w 945927"/>
                <a:gd name="connsiteY131" fmla="*/ 856011 h 1170241"/>
                <a:gd name="connsiteX132" fmla="*/ 186690 w 945927"/>
                <a:gd name="connsiteY132" fmla="*/ 856869 h 1170241"/>
                <a:gd name="connsiteX133" fmla="*/ 186690 w 945927"/>
                <a:gd name="connsiteY133" fmla="*/ 856869 h 1170241"/>
                <a:gd name="connsiteX134" fmla="*/ 187737 w 945927"/>
                <a:gd name="connsiteY134" fmla="*/ 857726 h 1170241"/>
                <a:gd name="connsiteX135" fmla="*/ 187737 w 945927"/>
                <a:gd name="connsiteY135" fmla="*/ 857726 h 1170241"/>
                <a:gd name="connsiteX136" fmla="*/ 188786 w 945927"/>
                <a:gd name="connsiteY136" fmla="*/ 858583 h 1170241"/>
                <a:gd name="connsiteX137" fmla="*/ 188786 w 945927"/>
                <a:gd name="connsiteY137" fmla="*/ 858583 h 1170241"/>
                <a:gd name="connsiteX138" fmla="*/ 189929 w 945927"/>
                <a:gd name="connsiteY138" fmla="*/ 859441 h 1170241"/>
                <a:gd name="connsiteX139" fmla="*/ 189929 w 945927"/>
                <a:gd name="connsiteY139" fmla="*/ 859441 h 1170241"/>
                <a:gd name="connsiteX140" fmla="*/ 191071 w 945927"/>
                <a:gd name="connsiteY140" fmla="*/ 860202 h 1170241"/>
                <a:gd name="connsiteX141" fmla="*/ 191071 w 945927"/>
                <a:gd name="connsiteY141" fmla="*/ 860202 h 1170241"/>
                <a:gd name="connsiteX142" fmla="*/ 192214 w 945927"/>
                <a:gd name="connsiteY142" fmla="*/ 860965 h 1170241"/>
                <a:gd name="connsiteX143" fmla="*/ 192214 w 945927"/>
                <a:gd name="connsiteY143" fmla="*/ 860965 h 1170241"/>
                <a:gd name="connsiteX144" fmla="*/ 193357 w 945927"/>
                <a:gd name="connsiteY144" fmla="*/ 861727 h 1170241"/>
                <a:gd name="connsiteX145" fmla="*/ 193357 w 945927"/>
                <a:gd name="connsiteY145" fmla="*/ 861727 h 1170241"/>
                <a:gd name="connsiteX146" fmla="*/ 194596 w 945927"/>
                <a:gd name="connsiteY146" fmla="*/ 862394 h 1170241"/>
                <a:gd name="connsiteX147" fmla="*/ 194596 w 945927"/>
                <a:gd name="connsiteY147" fmla="*/ 862394 h 1170241"/>
                <a:gd name="connsiteX148" fmla="*/ 195834 w 945927"/>
                <a:gd name="connsiteY148" fmla="*/ 863060 h 1170241"/>
                <a:gd name="connsiteX149" fmla="*/ 195834 w 945927"/>
                <a:gd name="connsiteY149" fmla="*/ 863060 h 1170241"/>
                <a:gd name="connsiteX150" fmla="*/ 197072 w 945927"/>
                <a:gd name="connsiteY150" fmla="*/ 863727 h 1170241"/>
                <a:gd name="connsiteX151" fmla="*/ 197072 w 945927"/>
                <a:gd name="connsiteY151" fmla="*/ 863727 h 1170241"/>
                <a:gd name="connsiteX152" fmla="*/ 198311 w 945927"/>
                <a:gd name="connsiteY152" fmla="*/ 864393 h 1170241"/>
                <a:gd name="connsiteX153" fmla="*/ 198311 w 945927"/>
                <a:gd name="connsiteY153" fmla="*/ 864393 h 1170241"/>
                <a:gd name="connsiteX154" fmla="*/ 199549 w 945927"/>
                <a:gd name="connsiteY154" fmla="*/ 864965 h 1170241"/>
                <a:gd name="connsiteX155" fmla="*/ 199549 w 945927"/>
                <a:gd name="connsiteY155" fmla="*/ 864965 h 1170241"/>
                <a:gd name="connsiteX156" fmla="*/ 200787 w 945927"/>
                <a:gd name="connsiteY156" fmla="*/ 865536 h 1170241"/>
                <a:gd name="connsiteX157" fmla="*/ 200787 w 945927"/>
                <a:gd name="connsiteY157" fmla="*/ 865536 h 1170241"/>
                <a:gd name="connsiteX158" fmla="*/ 202120 w 945927"/>
                <a:gd name="connsiteY158" fmla="*/ 866109 h 1170241"/>
                <a:gd name="connsiteX159" fmla="*/ 202120 w 945927"/>
                <a:gd name="connsiteY159" fmla="*/ 866109 h 1170241"/>
                <a:gd name="connsiteX160" fmla="*/ 203454 w 945927"/>
                <a:gd name="connsiteY160" fmla="*/ 866585 h 1170241"/>
                <a:gd name="connsiteX161" fmla="*/ 203454 w 945927"/>
                <a:gd name="connsiteY161" fmla="*/ 866585 h 1170241"/>
                <a:gd name="connsiteX162" fmla="*/ 204788 w 945927"/>
                <a:gd name="connsiteY162" fmla="*/ 867061 h 1170241"/>
                <a:gd name="connsiteX163" fmla="*/ 204788 w 945927"/>
                <a:gd name="connsiteY163" fmla="*/ 867061 h 1170241"/>
                <a:gd name="connsiteX164" fmla="*/ 206121 w 945927"/>
                <a:gd name="connsiteY164" fmla="*/ 867537 h 1170241"/>
                <a:gd name="connsiteX165" fmla="*/ 206121 w 945927"/>
                <a:gd name="connsiteY165" fmla="*/ 867537 h 1170241"/>
                <a:gd name="connsiteX166" fmla="*/ 207454 w 945927"/>
                <a:gd name="connsiteY166" fmla="*/ 867918 h 1170241"/>
                <a:gd name="connsiteX167" fmla="*/ 207454 w 945927"/>
                <a:gd name="connsiteY167" fmla="*/ 867918 h 1170241"/>
                <a:gd name="connsiteX168" fmla="*/ 208788 w 945927"/>
                <a:gd name="connsiteY168" fmla="*/ 868299 h 1170241"/>
                <a:gd name="connsiteX169" fmla="*/ 208788 w 945927"/>
                <a:gd name="connsiteY169" fmla="*/ 868299 h 1170241"/>
                <a:gd name="connsiteX170" fmla="*/ 210121 w 945927"/>
                <a:gd name="connsiteY170" fmla="*/ 868680 h 1170241"/>
                <a:gd name="connsiteX171" fmla="*/ 210121 w 945927"/>
                <a:gd name="connsiteY171" fmla="*/ 868680 h 1170241"/>
                <a:gd name="connsiteX172" fmla="*/ 211550 w 945927"/>
                <a:gd name="connsiteY172" fmla="*/ 868966 h 1170241"/>
                <a:gd name="connsiteX173" fmla="*/ 211550 w 945927"/>
                <a:gd name="connsiteY173" fmla="*/ 868966 h 1170241"/>
                <a:gd name="connsiteX174" fmla="*/ 212979 w 945927"/>
                <a:gd name="connsiteY174" fmla="*/ 869251 h 1170241"/>
                <a:gd name="connsiteX175" fmla="*/ 212979 w 945927"/>
                <a:gd name="connsiteY175" fmla="*/ 869251 h 1170241"/>
                <a:gd name="connsiteX176" fmla="*/ 214408 w 945927"/>
                <a:gd name="connsiteY176" fmla="*/ 869537 h 1170241"/>
                <a:gd name="connsiteX177" fmla="*/ 214408 w 945927"/>
                <a:gd name="connsiteY177" fmla="*/ 869537 h 1170241"/>
                <a:gd name="connsiteX178" fmla="*/ 215836 w 945927"/>
                <a:gd name="connsiteY178" fmla="*/ 869727 h 1170241"/>
                <a:gd name="connsiteX179" fmla="*/ 215836 w 945927"/>
                <a:gd name="connsiteY179" fmla="*/ 869727 h 1170241"/>
                <a:gd name="connsiteX180" fmla="*/ 217265 w 945927"/>
                <a:gd name="connsiteY180" fmla="*/ 869918 h 1170241"/>
                <a:gd name="connsiteX181" fmla="*/ 217265 w 945927"/>
                <a:gd name="connsiteY181" fmla="*/ 869918 h 1170241"/>
                <a:gd name="connsiteX182" fmla="*/ 218694 w 945927"/>
                <a:gd name="connsiteY182" fmla="*/ 870013 h 1170241"/>
                <a:gd name="connsiteX183" fmla="*/ 218694 w 945927"/>
                <a:gd name="connsiteY183" fmla="*/ 870013 h 1170241"/>
                <a:gd name="connsiteX184" fmla="*/ 220123 w 945927"/>
                <a:gd name="connsiteY184" fmla="*/ 870109 h 1170241"/>
                <a:gd name="connsiteX185" fmla="*/ 220123 w 945927"/>
                <a:gd name="connsiteY185" fmla="*/ 870109 h 1170241"/>
                <a:gd name="connsiteX186" fmla="*/ 220599 w 945927"/>
                <a:gd name="connsiteY186" fmla="*/ 870109 h 1170241"/>
                <a:gd name="connsiteX187" fmla="*/ 223742 w 945927"/>
                <a:gd name="connsiteY187" fmla="*/ 870204 h 1170241"/>
                <a:gd name="connsiteX188" fmla="*/ 236505 w 945927"/>
                <a:gd name="connsiteY188" fmla="*/ 870204 h 1170241"/>
                <a:gd name="connsiteX189" fmla="*/ 251270 w 945927"/>
                <a:gd name="connsiteY189" fmla="*/ 870204 h 1170241"/>
                <a:gd name="connsiteX190" fmla="*/ 332232 w 945927"/>
                <a:gd name="connsiteY190" fmla="*/ 951167 h 1170241"/>
                <a:gd name="connsiteX191" fmla="*/ 332232 w 945927"/>
                <a:gd name="connsiteY191" fmla="*/ 1014508 h 1170241"/>
                <a:gd name="connsiteX192" fmla="*/ 332232 w 945927"/>
                <a:gd name="connsiteY192" fmla="*/ 1109472 h 1170241"/>
                <a:gd name="connsiteX193" fmla="*/ 332232 w 945927"/>
                <a:gd name="connsiteY193" fmla="*/ 1112615 h 1170241"/>
                <a:gd name="connsiteX194" fmla="*/ 389858 w 945927"/>
                <a:gd name="connsiteY194" fmla="*/ 1170242 h 1170241"/>
                <a:gd name="connsiteX195" fmla="*/ 564737 w 945927"/>
                <a:gd name="connsiteY195" fmla="*/ 1170242 h 1170241"/>
                <a:gd name="connsiteX196" fmla="*/ 622363 w 945927"/>
                <a:gd name="connsiteY196" fmla="*/ 1112615 h 1170241"/>
                <a:gd name="connsiteX197" fmla="*/ 622363 w 945927"/>
                <a:gd name="connsiteY197" fmla="*/ 1104519 h 1170241"/>
                <a:gd name="connsiteX198" fmla="*/ 624364 w 945927"/>
                <a:gd name="connsiteY198" fmla="*/ 600646 h 1170241"/>
                <a:gd name="connsiteX199" fmla="*/ 572928 w 945927"/>
                <a:gd name="connsiteY199" fmla="*/ 559403 h 1170241"/>
                <a:gd name="connsiteX200" fmla="*/ 529494 w 945927"/>
                <a:gd name="connsiteY200" fmla="*/ 559403 h 1170241"/>
                <a:gd name="connsiteX201" fmla="*/ 471868 w 945927"/>
                <a:gd name="connsiteY201" fmla="*/ 501777 h 1170241"/>
                <a:gd name="connsiteX202" fmla="*/ 471868 w 945927"/>
                <a:gd name="connsiteY202" fmla="*/ 481774 h 1170241"/>
                <a:gd name="connsiteX203" fmla="*/ 529494 w 945927"/>
                <a:gd name="connsiteY203" fmla="*/ 424148 h 1170241"/>
                <a:gd name="connsiteX204" fmla="*/ 888302 w 945927"/>
                <a:gd name="connsiteY204" fmla="*/ 423100 h 1170241"/>
                <a:gd name="connsiteX205" fmla="*/ 945928 w 945927"/>
                <a:gd name="connsiteY205" fmla="*/ 365474 h 1170241"/>
                <a:gd name="connsiteX206" fmla="*/ 945928 w 945927"/>
                <a:gd name="connsiteY206" fmla="*/ 208312 h 1170241"/>
                <a:gd name="connsiteX207" fmla="*/ 945452 w 945927"/>
                <a:gd name="connsiteY207" fmla="*/ 202025 h 1170241"/>
                <a:gd name="connsiteX208" fmla="*/ 945452 w 945927"/>
                <a:gd name="connsiteY208" fmla="*/ 0 h 1170241"/>
                <a:gd name="connsiteX209" fmla="*/ 857726 w 945927"/>
                <a:gd name="connsiteY209" fmla="*/ 0 h 1170241"/>
                <a:gd name="connsiteX210" fmla="*/ 802577 w 945927"/>
                <a:gd name="connsiteY210" fmla="*/ 41053 h 1170241"/>
                <a:gd name="connsiteX211" fmla="*/ 802577 w 945927"/>
                <a:gd name="connsiteY211" fmla="*/ 83058 h 1170241"/>
                <a:gd name="connsiteX212" fmla="*/ 744950 w 945927"/>
                <a:gd name="connsiteY212" fmla="*/ 140684 h 1170241"/>
                <a:gd name="connsiteX213" fmla="*/ 635508 w 945927"/>
                <a:gd name="connsiteY213" fmla="*/ 140684 h 1170241"/>
                <a:gd name="connsiteX214" fmla="*/ 635508 w 945927"/>
                <a:gd name="connsiteY214" fmla="*/ 230505 h 1170241"/>
                <a:gd name="connsiteX215" fmla="*/ 577882 w 945927"/>
                <a:gd name="connsiteY215" fmla="*/ 288131 h 1170241"/>
                <a:gd name="connsiteX216" fmla="*/ 168402 w 945927"/>
                <a:gd name="connsiteY216" fmla="*/ 288131 h 1170241"/>
                <a:gd name="connsiteX217" fmla="*/ 165640 w 945927"/>
                <a:gd name="connsiteY217" fmla="*/ 812483 h 1170241"/>
                <a:gd name="connsiteX218" fmla="*/ 165640 w 945927"/>
                <a:gd name="connsiteY218" fmla="*/ 812483 h 1170241"/>
                <a:gd name="connsiteX219" fmla="*/ 165640 w 945927"/>
                <a:gd name="connsiteY219" fmla="*/ 812483 h 1170241"/>
                <a:gd name="connsiteX220" fmla="*/ 165640 w 945927"/>
                <a:gd name="connsiteY220" fmla="*/ 812483 h 1170241"/>
                <a:gd name="connsiteX221" fmla="*/ 0 w 945927"/>
                <a:gd name="connsiteY221" fmla="*/ 664083 h 1170241"/>
                <a:gd name="connsiteX222" fmla="*/ 0 w 945927"/>
                <a:gd name="connsiteY222" fmla="*/ 664083 h 1170241"/>
                <a:gd name="connsiteX223" fmla="*/ 0 w 945927"/>
                <a:gd name="connsiteY223" fmla="*/ 664083 h 1170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Lst>
              <a:rect l="l" t="t" r="r" b="b"/>
              <a:pathLst>
                <a:path w="945927" h="1170241">
                  <a:moveTo>
                    <a:pt x="168402" y="288131"/>
                  </a:moveTo>
                  <a:lnTo>
                    <a:pt x="168402" y="520827"/>
                  </a:lnTo>
                  <a:cubicBezTo>
                    <a:pt x="168402" y="552450"/>
                    <a:pt x="142494" y="578453"/>
                    <a:pt x="110776" y="578453"/>
                  </a:cubicBezTo>
                  <a:lnTo>
                    <a:pt x="0" y="578453"/>
                  </a:lnTo>
                  <a:lnTo>
                    <a:pt x="0" y="664083"/>
                  </a:lnTo>
                  <a:lnTo>
                    <a:pt x="0" y="665607"/>
                  </a:lnTo>
                  <a:lnTo>
                    <a:pt x="0" y="665607"/>
                  </a:lnTo>
                  <a:lnTo>
                    <a:pt x="95" y="667036"/>
                  </a:lnTo>
                  <a:lnTo>
                    <a:pt x="95" y="667036"/>
                  </a:lnTo>
                  <a:lnTo>
                    <a:pt x="190" y="668465"/>
                  </a:lnTo>
                  <a:lnTo>
                    <a:pt x="190" y="668465"/>
                  </a:lnTo>
                  <a:lnTo>
                    <a:pt x="286" y="669893"/>
                  </a:lnTo>
                  <a:lnTo>
                    <a:pt x="286" y="669893"/>
                  </a:lnTo>
                  <a:lnTo>
                    <a:pt x="476" y="671322"/>
                  </a:lnTo>
                  <a:lnTo>
                    <a:pt x="476" y="671322"/>
                  </a:lnTo>
                  <a:lnTo>
                    <a:pt x="667" y="672751"/>
                  </a:lnTo>
                  <a:lnTo>
                    <a:pt x="667" y="672751"/>
                  </a:lnTo>
                  <a:cubicBezTo>
                    <a:pt x="3619" y="690467"/>
                    <a:pt x="14001" y="705421"/>
                    <a:pt x="29623" y="714375"/>
                  </a:cubicBezTo>
                  <a:lnTo>
                    <a:pt x="30194" y="714661"/>
                  </a:lnTo>
                  <a:lnTo>
                    <a:pt x="30194" y="714661"/>
                  </a:lnTo>
                  <a:lnTo>
                    <a:pt x="31432" y="715328"/>
                  </a:lnTo>
                  <a:lnTo>
                    <a:pt x="31432" y="715328"/>
                  </a:lnTo>
                  <a:lnTo>
                    <a:pt x="32671" y="715994"/>
                  </a:lnTo>
                  <a:lnTo>
                    <a:pt x="32671" y="715994"/>
                  </a:lnTo>
                  <a:lnTo>
                    <a:pt x="33909" y="716566"/>
                  </a:lnTo>
                  <a:lnTo>
                    <a:pt x="33909" y="716566"/>
                  </a:lnTo>
                  <a:cubicBezTo>
                    <a:pt x="34290" y="716756"/>
                    <a:pt x="34766" y="716947"/>
                    <a:pt x="35147" y="717137"/>
                  </a:cubicBezTo>
                  <a:lnTo>
                    <a:pt x="35147" y="717137"/>
                  </a:lnTo>
                  <a:lnTo>
                    <a:pt x="36481" y="717709"/>
                  </a:lnTo>
                  <a:lnTo>
                    <a:pt x="36481" y="717709"/>
                  </a:lnTo>
                  <a:lnTo>
                    <a:pt x="37814" y="718185"/>
                  </a:lnTo>
                  <a:lnTo>
                    <a:pt x="37814" y="718185"/>
                  </a:lnTo>
                  <a:lnTo>
                    <a:pt x="39148" y="718661"/>
                  </a:lnTo>
                  <a:lnTo>
                    <a:pt x="39148" y="718661"/>
                  </a:lnTo>
                  <a:lnTo>
                    <a:pt x="39433" y="718756"/>
                  </a:lnTo>
                  <a:cubicBezTo>
                    <a:pt x="40195" y="718947"/>
                    <a:pt x="40767" y="719233"/>
                    <a:pt x="41529" y="719423"/>
                  </a:cubicBezTo>
                  <a:lnTo>
                    <a:pt x="41815" y="719519"/>
                  </a:lnTo>
                  <a:lnTo>
                    <a:pt x="41815" y="719519"/>
                  </a:lnTo>
                  <a:lnTo>
                    <a:pt x="43148" y="719899"/>
                  </a:lnTo>
                  <a:lnTo>
                    <a:pt x="43148" y="719899"/>
                  </a:lnTo>
                  <a:lnTo>
                    <a:pt x="44482" y="720280"/>
                  </a:lnTo>
                  <a:lnTo>
                    <a:pt x="44482" y="720280"/>
                  </a:lnTo>
                  <a:lnTo>
                    <a:pt x="45910" y="720566"/>
                  </a:lnTo>
                  <a:lnTo>
                    <a:pt x="45910" y="720566"/>
                  </a:lnTo>
                  <a:cubicBezTo>
                    <a:pt x="46387" y="720662"/>
                    <a:pt x="46863" y="720757"/>
                    <a:pt x="47339" y="720852"/>
                  </a:cubicBezTo>
                  <a:lnTo>
                    <a:pt x="47339" y="720852"/>
                  </a:lnTo>
                  <a:lnTo>
                    <a:pt x="47625" y="720852"/>
                  </a:lnTo>
                  <a:cubicBezTo>
                    <a:pt x="48482" y="720947"/>
                    <a:pt x="49149" y="721138"/>
                    <a:pt x="50006" y="721233"/>
                  </a:cubicBezTo>
                  <a:lnTo>
                    <a:pt x="50292" y="721233"/>
                  </a:lnTo>
                  <a:lnTo>
                    <a:pt x="50292" y="721233"/>
                  </a:lnTo>
                  <a:lnTo>
                    <a:pt x="51721" y="721424"/>
                  </a:lnTo>
                  <a:lnTo>
                    <a:pt x="51721" y="721424"/>
                  </a:lnTo>
                  <a:lnTo>
                    <a:pt x="53149" y="721518"/>
                  </a:lnTo>
                  <a:lnTo>
                    <a:pt x="53149" y="721518"/>
                  </a:lnTo>
                  <a:lnTo>
                    <a:pt x="54578" y="721614"/>
                  </a:lnTo>
                  <a:lnTo>
                    <a:pt x="54578" y="721614"/>
                  </a:lnTo>
                  <a:lnTo>
                    <a:pt x="55054" y="721614"/>
                  </a:lnTo>
                  <a:cubicBezTo>
                    <a:pt x="56197" y="721614"/>
                    <a:pt x="57055" y="721709"/>
                    <a:pt x="58198" y="721709"/>
                  </a:cubicBezTo>
                  <a:lnTo>
                    <a:pt x="77629" y="721709"/>
                  </a:lnTo>
                  <a:lnTo>
                    <a:pt x="84582" y="721709"/>
                  </a:lnTo>
                  <a:cubicBezTo>
                    <a:pt x="129159" y="721709"/>
                    <a:pt x="165545" y="758095"/>
                    <a:pt x="165545" y="802672"/>
                  </a:cubicBezTo>
                  <a:lnTo>
                    <a:pt x="165545" y="812483"/>
                  </a:lnTo>
                  <a:lnTo>
                    <a:pt x="165545" y="814006"/>
                  </a:lnTo>
                  <a:lnTo>
                    <a:pt x="165545" y="814006"/>
                  </a:lnTo>
                  <a:lnTo>
                    <a:pt x="165640" y="815435"/>
                  </a:lnTo>
                  <a:lnTo>
                    <a:pt x="165640" y="815435"/>
                  </a:lnTo>
                  <a:lnTo>
                    <a:pt x="165735" y="816864"/>
                  </a:lnTo>
                  <a:lnTo>
                    <a:pt x="165735" y="816864"/>
                  </a:lnTo>
                  <a:lnTo>
                    <a:pt x="165830" y="818293"/>
                  </a:lnTo>
                  <a:lnTo>
                    <a:pt x="165830" y="818293"/>
                  </a:lnTo>
                  <a:lnTo>
                    <a:pt x="166021" y="819721"/>
                  </a:lnTo>
                  <a:lnTo>
                    <a:pt x="166021" y="819721"/>
                  </a:lnTo>
                  <a:lnTo>
                    <a:pt x="166211" y="821150"/>
                  </a:lnTo>
                  <a:lnTo>
                    <a:pt x="166211" y="821150"/>
                  </a:lnTo>
                  <a:lnTo>
                    <a:pt x="166497" y="822579"/>
                  </a:lnTo>
                  <a:lnTo>
                    <a:pt x="166497" y="822579"/>
                  </a:lnTo>
                  <a:cubicBezTo>
                    <a:pt x="166592" y="823055"/>
                    <a:pt x="166688" y="823531"/>
                    <a:pt x="166783" y="824008"/>
                  </a:cubicBezTo>
                  <a:lnTo>
                    <a:pt x="166783" y="824008"/>
                  </a:lnTo>
                  <a:lnTo>
                    <a:pt x="167068" y="825437"/>
                  </a:lnTo>
                  <a:lnTo>
                    <a:pt x="167068" y="825437"/>
                  </a:lnTo>
                  <a:lnTo>
                    <a:pt x="167449" y="826865"/>
                  </a:lnTo>
                  <a:lnTo>
                    <a:pt x="167449" y="826865"/>
                  </a:lnTo>
                  <a:lnTo>
                    <a:pt x="167830" y="828199"/>
                  </a:lnTo>
                  <a:lnTo>
                    <a:pt x="167830" y="828199"/>
                  </a:lnTo>
                  <a:lnTo>
                    <a:pt x="168211" y="829532"/>
                  </a:lnTo>
                  <a:lnTo>
                    <a:pt x="168211" y="829532"/>
                  </a:lnTo>
                  <a:lnTo>
                    <a:pt x="168687" y="830866"/>
                  </a:lnTo>
                  <a:lnTo>
                    <a:pt x="168687" y="830866"/>
                  </a:lnTo>
                  <a:lnTo>
                    <a:pt x="169164" y="832199"/>
                  </a:lnTo>
                  <a:lnTo>
                    <a:pt x="169164" y="832199"/>
                  </a:lnTo>
                  <a:lnTo>
                    <a:pt x="169640" y="833533"/>
                  </a:lnTo>
                  <a:lnTo>
                    <a:pt x="169640" y="833533"/>
                  </a:lnTo>
                  <a:lnTo>
                    <a:pt x="170212" y="834866"/>
                  </a:lnTo>
                  <a:lnTo>
                    <a:pt x="170212" y="834866"/>
                  </a:lnTo>
                  <a:lnTo>
                    <a:pt x="170783" y="836105"/>
                  </a:lnTo>
                  <a:lnTo>
                    <a:pt x="170783" y="836105"/>
                  </a:lnTo>
                  <a:lnTo>
                    <a:pt x="171355" y="837343"/>
                  </a:lnTo>
                  <a:lnTo>
                    <a:pt x="171355" y="837343"/>
                  </a:lnTo>
                  <a:lnTo>
                    <a:pt x="172021" y="838581"/>
                  </a:lnTo>
                  <a:lnTo>
                    <a:pt x="172021" y="838581"/>
                  </a:lnTo>
                  <a:cubicBezTo>
                    <a:pt x="172212" y="838962"/>
                    <a:pt x="172402" y="839438"/>
                    <a:pt x="172688" y="839819"/>
                  </a:cubicBezTo>
                  <a:lnTo>
                    <a:pt x="172688" y="839819"/>
                  </a:lnTo>
                  <a:lnTo>
                    <a:pt x="173355" y="841058"/>
                  </a:lnTo>
                  <a:lnTo>
                    <a:pt x="173355" y="841058"/>
                  </a:lnTo>
                  <a:cubicBezTo>
                    <a:pt x="173545" y="841438"/>
                    <a:pt x="173831" y="841819"/>
                    <a:pt x="174021" y="842296"/>
                  </a:cubicBezTo>
                  <a:lnTo>
                    <a:pt x="174021" y="842296"/>
                  </a:lnTo>
                  <a:lnTo>
                    <a:pt x="174784" y="843439"/>
                  </a:lnTo>
                  <a:lnTo>
                    <a:pt x="174784" y="843439"/>
                  </a:lnTo>
                  <a:lnTo>
                    <a:pt x="175546" y="844582"/>
                  </a:lnTo>
                  <a:lnTo>
                    <a:pt x="175546" y="844582"/>
                  </a:lnTo>
                  <a:lnTo>
                    <a:pt x="176308" y="845725"/>
                  </a:lnTo>
                  <a:lnTo>
                    <a:pt x="176308" y="845725"/>
                  </a:lnTo>
                  <a:lnTo>
                    <a:pt x="177165" y="846868"/>
                  </a:lnTo>
                  <a:lnTo>
                    <a:pt x="177165" y="846868"/>
                  </a:lnTo>
                  <a:lnTo>
                    <a:pt x="178022" y="848011"/>
                  </a:lnTo>
                  <a:lnTo>
                    <a:pt x="178022" y="848011"/>
                  </a:lnTo>
                  <a:cubicBezTo>
                    <a:pt x="178308" y="848392"/>
                    <a:pt x="178594" y="848773"/>
                    <a:pt x="178879" y="849058"/>
                  </a:cubicBezTo>
                  <a:lnTo>
                    <a:pt x="178879" y="849058"/>
                  </a:lnTo>
                  <a:lnTo>
                    <a:pt x="179737" y="850106"/>
                  </a:lnTo>
                  <a:lnTo>
                    <a:pt x="179737" y="850106"/>
                  </a:lnTo>
                  <a:lnTo>
                    <a:pt x="180689" y="851154"/>
                  </a:lnTo>
                  <a:lnTo>
                    <a:pt x="180689" y="851154"/>
                  </a:lnTo>
                  <a:lnTo>
                    <a:pt x="181642" y="852202"/>
                  </a:lnTo>
                  <a:lnTo>
                    <a:pt x="181642" y="852202"/>
                  </a:lnTo>
                  <a:lnTo>
                    <a:pt x="182594" y="853154"/>
                  </a:lnTo>
                  <a:lnTo>
                    <a:pt x="182594" y="853154"/>
                  </a:lnTo>
                  <a:lnTo>
                    <a:pt x="183546" y="854107"/>
                  </a:lnTo>
                  <a:lnTo>
                    <a:pt x="183546" y="854107"/>
                  </a:lnTo>
                  <a:lnTo>
                    <a:pt x="184595" y="855059"/>
                  </a:lnTo>
                  <a:lnTo>
                    <a:pt x="184595" y="855059"/>
                  </a:lnTo>
                  <a:lnTo>
                    <a:pt x="185642" y="856011"/>
                  </a:lnTo>
                  <a:lnTo>
                    <a:pt x="185642" y="856011"/>
                  </a:lnTo>
                  <a:lnTo>
                    <a:pt x="186690" y="856869"/>
                  </a:lnTo>
                  <a:lnTo>
                    <a:pt x="186690" y="856869"/>
                  </a:lnTo>
                  <a:cubicBezTo>
                    <a:pt x="187071" y="857155"/>
                    <a:pt x="187452" y="857440"/>
                    <a:pt x="187737" y="857726"/>
                  </a:cubicBezTo>
                  <a:lnTo>
                    <a:pt x="187737" y="857726"/>
                  </a:lnTo>
                  <a:cubicBezTo>
                    <a:pt x="188119" y="858012"/>
                    <a:pt x="188500" y="858298"/>
                    <a:pt x="188786" y="858583"/>
                  </a:cubicBezTo>
                  <a:lnTo>
                    <a:pt x="188786" y="858583"/>
                  </a:lnTo>
                  <a:lnTo>
                    <a:pt x="189929" y="859441"/>
                  </a:lnTo>
                  <a:lnTo>
                    <a:pt x="189929" y="859441"/>
                  </a:lnTo>
                  <a:lnTo>
                    <a:pt x="191071" y="860202"/>
                  </a:lnTo>
                  <a:lnTo>
                    <a:pt x="191071" y="860202"/>
                  </a:lnTo>
                  <a:lnTo>
                    <a:pt x="192214" y="860965"/>
                  </a:lnTo>
                  <a:lnTo>
                    <a:pt x="192214" y="860965"/>
                  </a:lnTo>
                  <a:lnTo>
                    <a:pt x="193357" y="861727"/>
                  </a:lnTo>
                  <a:lnTo>
                    <a:pt x="193357" y="861727"/>
                  </a:lnTo>
                  <a:lnTo>
                    <a:pt x="194596" y="862394"/>
                  </a:lnTo>
                  <a:lnTo>
                    <a:pt x="194596" y="862394"/>
                  </a:lnTo>
                  <a:lnTo>
                    <a:pt x="195834" y="863060"/>
                  </a:lnTo>
                  <a:lnTo>
                    <a:pt x="195834" y="863060"/>
                  </a:lnTo>
                  <a:lnTo>
                    <a:pt x="197072" y="863727"/>
                  </a:lnTo>
                  <a:lnTo>
                    <a:pt x="197072" y="863727"/>
                  </a:lnTo>
                  <a:lnTo>
                    <a:pt x="198311" y="864393"/>
                  </a:lnTo>
                  <a:lnTo>
                    <a:pt x="198311" y="864393"/>
                  </a:lnTo>
                  <a:lnTo>
                    <a:pt x="199549" y="864965"/>
                  </a:lnTo>
                  <a:lnTo>
                    <a:pt x="199549" y="864965"/>
                  </a:lnTo>
                  <a:cubicBezTo>
                    <a:pt x="199930" y="865156"/>
                    <a:pt x="200406" y="865346"/>
                    <a:pt x="200787" y="865536"/>
                  </a:cubicBezTo>
                  <a:lnTo>
                    <a:pt x="200787" y="865536"/>
                  </a:lnTo>
                  <a:lnTo>
                    <a:pt x="202120" y="866109"/>
                  </a:lnTo>
                  <a:lnTo>
                    <a:pt x="202120" y="866109"/>
                  </a:lnTo>
                  <a:lnTo>
                    <a:pt x="203454" y="866585"/>
                  </a:lnTo>
                  <a:lnTo>
                    <a:pt x="203454" y="866585"/>
                  </a:lnTo>
                  <a:lnTo>
                    <a:pt x="204788" y="867061"/>
                  </a:lnTo>
                  <a:lnTo>
                    <a:pt x="204788" y="867061"/>
                  </a:lnTo>
                  <a:lnTo>
                    <a:pt x="206121" y="867537"/>
                  </a:lnTo>
                  <a:lnTo>
                    <a:pt x="206121" y="867537"/>
                  </a:lnTo>
                  <a:lnTo>
                    <a:pt x="207454" y="867918"/>
                  </a:lnTo>
                  <a:lnTo>
                    <a:pt x="207454" y="867918"/>
                  </a:lnTo>
                  <a:lnTo>
                    <a:pt x="208788" y="868299"/>
                  </a:lnTo>
                  <a:lnTo>
                    <a:pt x="208788" y="868299"/>
                  </a:lnTo>
                  <a:lnTo>
                    <a:pt x="210121" y="868680"/>
                  </a:lnTo>
                  <a:lnTo>
                    <a:pt x="210121" y="868680"/>
                  </a:lnTo>
                  <a:lnTo>
                    <a:pt x="211550" y="868966"/>
                  </a:lnTo>
                  <a:lnTo>
                    <a:pt x="211550" y="868966"/>
                  </a:lnTo>
                  <a:cubicBezTo>
                    <a:pt x="212027" y="869061"/>
                    <a:pt x="212503" y="869156"/>
                    <a:pt x="212979" y="869251"/>
                  </a:cubicBezTo>
                  <a:lnTo>
                    <a:pt x="212979" y="869251"/>
                  </a:lnTo>
                  <a:lnTo>
                    <a:pt x="214408" y="869537"/>
                  </a:lnTo>
                  <a:lnTo>
                    <a:pt x="214408" y="869537"/>
                  </a:lnTo>
                  <a:lnTo>
                    <a:pt x="215836" y="869727"/>
                  </a:lnTo>
                  <a:lnTo>
                    <a:pt x="215836" y="869727"/>
                  </a:lnTo>
                  <a:lnTo>
                    <a:pt x="217265" y="869918"/>
                  </a:lnTo>
                  <a:lnTo>
                    <a:pt x="217265" y="869918"/>
                  </a:lnTo>
                  <a:lnTo>
                    <a:pt x="218694" y="870013"/>
                  </a:lnTo>
                  <a:lnTo>
                    <a:pt x="218694" y="870013"/>
                  </a:lnTo>
                  <a:lnTo>
                    <a:pt x="220123" y="870109"/>
                  </a:lnTo>
                  <a:lnTo>
                    <a:pt x="220123" y="870109"/>
                  </a:lnTo>
                  <a:lnTo>
                    <a:pt x="220599" y="870109"/>
                  </a:lnTo>
                  <a:cubicBezTo>
                    <a:pt x="221646" y="870109"/>
                    <a:pt x="222599" y="870204"/>
                    <a:pt x="223742" y="870204"/>
                  </a:cubicBezTo>
                  <a:lnTo>
                    <a:pt x="236505" y="870204"/>
                  </a:lnTo>
                  <a:lnTo>
                    <a:pt x="251270" y="870204"/>
                  </a:lnTo>
                  <a:cubicBezTo>
                    <a:pt x="295846" y="870204"/>
                    <a:pt x="332232" y="906590"/>
                    <a:pt x="332232" y="951167"/>
                  </a:cubicBezTo>
                  <a:lnTo>
                    <a:pt x="332232" y="1014508"/>
                  </a:lnTo>
                  <a:lnTo>
                    <a:pt x="332232" y="1109472"/>
                  </a:lnTo>
                  <a:lnTo>
                    <a:pt x="332232" y="1112615"/>
                  </a:lnTo>
                  <a:cubicBezTo>
                    <a:pt x="332232" y="1144238"/>
                    <a:pt x="358140" y="1170242"/>
                    <a:pt x="389858" y="1170242"/>
                  </a:cubicBezTo>
                  <a:lnTo>
                    <a:pt x="564737" y="1170242"/>
                  </a:lnTo>
                  <a:cubicBezTo>
                    <a:pt x="596455" y="1170242"/>
                    <a:pt x="622363" y="1144333"/>
                    <a:pt x="622363" y="1112615"/>
                  </a:cubicBezTo>
                  <a:lnTo>
                    <a:pt x="622363" y="1104519"/>
                  </a:lnTo>
                  <a:lnTo>
                    <a:pt x="624364" y="600646"/>
                  </a:lnTo>
                  <a:cubicBezTo>
                    <a:pt x="623983" y="579501"/>
                    <a:pt x="613696" y="559403"/>
                    <a:pt x="572928" y="559403"/>
                  </a:cubicBezTo>
                  <a:lnTo>
                    <a:pt x="529494" y="559403"/>
                  </a:lnTo>
                  <a:cubicBezTo>
                    <a:pt x="497777" y="559403"/>
                    <a:pt x="471868" y="533495"/>
                    <a:pt x="471868" y="501777"/>
                  </a:cubicBezTo>
                  <a:lnTo>
                    <a:pt x="471868" y="481774"/>
                  </a:lnTo>
                  <a:cubicBezTo>
                    <a:pt x="471868" y="450056"/>
                    <a:pt x="497777" y="424148"/>
                    <a:pt x="529494" y="424148"/>
                  </a:cubicBezTo>
                  <a:cubicBezTo>
                    <a:pt x="649034" y="424148"/>
                    <a:pt x="767810" y="423100"/>
                    <a:pt x="888302" y="423100"/>
                  </a:cubicBezTo>
                  <a:cubicBezTo>
                    <a:pt x="920019" y="423100"/>
                    <a:pt x="945928" y="397192"/>
                    <a:pt x="945928" y="365474"/>
                  </a:cubicBezTo>
                  <a:lnTo>
                    <a:pt x="945928" y="208312"/>
                  </a:lnTo>
                  <a:cubicBezTo>
                    <a:pt x="945928" y="205359"/>
                    <a:pt x="945928" y="202501"/>
                    <a:pt x="945452" y="202025"/>
                  </a:cubicBezTo>
                  <a:lnTo>
                    <a:pt x="945452" y="0"/>
                  </a:lnTo>
                  <a:lnTo>
                    <a:pt x="857726" y="0"/>
                  </a:lnTo>
                  <a:cubicBezTo>
                    <a:pt x="831818" y="0"/>
                    <a:pt x="809720" y="17431"/>
                    <a:pt x="802577" y="41053"/>
                  </a:cubicBezTo>
                  <a:lnTo>
                    <a:pt x="802577" y="83058"/>
                  </a:lnTo>
                  <a:cubicBezTo>
                    <a:pt x="802577" y="114681"/>
                    <a:pt x="776668" y="140684"/>
                    <a:pt x="744950" y="140684"/>
                  </a:cubicBezTo>
                  <a:lnTo>
                    <a:pt x="635508" y="140684"/>
                  </a:lnTo>
                  <a:lnTo>
                    <a:pt x="635508" y="230505"/>
                  </a:lnTo>
                  <a:cubicBezTo>
                    <a:pt x="635508" y="262128"/>
                    <a:pt x="609600" y="288131"/>
                    <a:pt x="577882" y="288131"/>
                  </a:cubicBezTo>
                  <a:lnTo>
                    <a:pt x="168402" y="288131"/>
                  </a:lnTo>
                  <a:close/>
                  <a:moveTo>
                    <a:pt x="165640" y="812483"/>
                  </a:moveTo>
                  <a:lnTo>
                    <a:pt x="165640" y="812483"/>
                  </a:lnTo>
                  <a:lnTo>
                    <a:pt x="165640" y="812483"/>
                  </a:lnTo>
                  <a:lnTo>
                    <a:pt x="165640" y="812483"/>
                  </a:lnTo>
                  <a:close/>
                  <a:moveTo>
                    <a:pt x="0" y="664083"/>
                  </a:moveTo>
                  <a:lnTo>
                    <a:pt x="0" y="664083"/>
                  </a:lnTo>
                  <a:lnTo>
                    <a:pt x="0" y="664083"/>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0" name="Freeform: Shape 119">
              <a:extLst>
                <a:ext uri="{FF2B5EF4-FFF2-40B4-BE49-F238E27FC236}">
                  <a16:creationId xmlns:a16="http://schemas.microsoft.com/office/drawing/2014/main" id="{22FCF579-D6C2-4B89-B667-A6F686154050}"/>
                </a:ext>
              </a:extLst>
            </p:cNvPr>
            <p:cNvSpPr/>
            <p:nvPr/>
          </p:nvSpPr>
          <p:spPr>
            <a:xfrm>
              <a:off x="5763689" y="4552457"/>
              <a:ext cx="678846" cy="1020508"/>
            </a:xfrm>
            <a:custGeom>
              <a:avLst/>
              <a:gdLst>
                <a:gd name="connsiteX0" fmla="*/ 374332 w 678846"/>
                <a:gd name="connsiteY0" fmla="*/ 1020509 h 1020508"/>
                <a:gd name="connsiteX1" fmla="*/ 678847 w 678846"/>
                <a:gd name="connsiteY1" fmla="*/ 1020509 h 1020508"/>
                <a:gd name="connsiteX2" fmla="*/ 678847 w 678846"/>
                <a:gd name="connsiteY2" fmla="*/ 0 h 1020508"/>
                <a:gd name="connsiteX3" fmla="*/ 544925 w 678846"/>
                <a:gd name="connsiteY3" fmla="*/ 0 h 1020508"/>
                <a:gd name="connsiteX4" fmla="*/ 474916 w 678846"/>
                <a:gd name="connsiteY4" fmla="*/ 70009 h 1020508"/>
                <a:gd name="connsiteX5" fmla="*/ 474916 w 678846"/>
                <a:gd name="connsiteY5" fmla="*/ 153258 h 1020508"/>
                <a:gd name="connsiteX6" fmla="*/ 234410 w 678846"/>
                <a:gd name="connsiteY6" fmla="*/ 153258 h 1020508"/>
                <a:gd name="connsiteX7" fmla="*/ 164402 w 678846"/>
                <a:gd name="connsiteY7" fmla="*/ 223266 h 1020508"/>
                <a:gd name="connsiteX8" fmla="*/ 164402 w 678846"/>
                <a:gd name="connsiteY8" fmla="*/ 284893 h 1020508"/>
                <a:gd name="connsiteX9" fmla="*/ 70009 w 678846"/>
                <a:gd name="connsiteY9" fmla="*/ 284893 h 1020508"/>
                <a:gd name="connsiteX10" fmla="*/ 0 w 678846"/>
                <a:gd name="connsiteY10" fmla="*/ 354902 h 1020508"/>
                <a:gd name="connsiteX11" fmla="*/ 0 w 678846"/>
                <a:gd name="connsiteY11" fmla="*/ 662845 h 1020508"/>
                <a:gd name="connsiteX12" fmla="*/ 70009 w 678846"/>
                <a:gd name="connsiteY12" fmla="*/ 732854 h 1020508"/>
                <a:gd name="connsiteX13" fmla="*/ 122682 w 678846"/>
                <a:gd name="connsiteY13" fmla="*/ 732854 h 1020508"/>
                <a:gd name="connsiteX14" fmla="*/ 164402 w 678846"/>
                <a:gd name="connsiteY14" fmla="*/ 777145 h 1020508"/>
                <a:gd name="connsiteX15" fmla="*/ 164402 w 678846"/>
                <a:gd name="connsiteY15" fmla="*/ 806292 h 1020508"/>
                <a:gd name="connsiteX16" fmla="*/ 234410 w 678846"/>
                <a:gd name="connsiteY16" fmla="*/ 876300 h 1020508"/>
                <a:gd name="connsiteX17" fmla="*/ 316706 w 678846"/>
                <a:gd name="connsiteY17" fmla="*/ 876300 h 1020508"/>
                <a:gd name="connsiteX18" fmla="*/ 316706 w 678846"/>
                <a:gd name="connsiteY18" fmla="*/ 962692 h 1020508"/>
                <a:gd name="connsiteX19" fmla="*/ 374332 w 678846"/>
                <a:gd name="connsiteY19" fmla="*/ 1020509 h 1020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78846" h="1020508">
                  <a:moveTo>
                    <a:pt x="374332" y="1020509"/>
                  </a:moveTo>
                  <a:lnTo>
                    <a:pt x="678847" y="1020509"/>
                  </a:lnTo>
                  <a:lnTo>
                    <a:pt x="678847" y="0"/>
                  </a:lnTo>
                  <a:lnTo>
                    <a:pt x="544925" y="0"/>
                  </a:lnTo>
                  <a:cubicBezTo>
                    <a:pt x="506444" y="0"/>
                    <a:pt x="474916" y="31528"/>
                    <a:pt x="474916" y="70009"/>
                  </a:cubicBezTo>
                  <a:lnTo>
                    <a:pt x="474916" y="153258"/>
                  </a:lnTo>
                  <a:lnTo>
                    <a:pt x="234410" y="153258"/>
                  </a:lnTo>
                  <a:cubicBezTo>
                    <a:pt x="195929" y="153258"/>
                    <a:pt x="164402" y="184785"/>
                    <a:pt x="164402" y="223266"/>
                  </a:cubicBezTo>
                  <a:lnTo>
                    <a:pt x="164402" y="284893"/>
                  </a:lnTo>
                  <a:lnTo>
                    <a:pt x="70009" y="284893"/>
                  </a:lnTo>
                  <a:cubicBezTo>
                    <a:pt x="31528" y="284893"/>
                    <a:pt x="0" y="316421"/>
                    <a:pt x="0" y="354902"/>
                  </a:cubicBezTo>
                  <a:lnTo>
                    <a:pt x="0" y="662845"/>
                  </a:lnTo>
                  <a:cubicBezTo>
                    <a:pt x="0" y="701326"/>
                    <a:pt x="31528" y="732854"/>
                    <a:pt x="70009" y="732854"/>
                  </a:cubicBezTo>
                  <a:lnTo>
                    <a:pt x="122682" y="732854"/>
                  </a:lnTo>
                  <a:cubicBezTo>
                    <a:pt x="149066" y="734854"/>
                    <a:pt x="165545" y="754475"/>
                    <a:pt x="164402" y="777145"/>
                  </a:cubicBezTo>
                  <a:lnTo>
                    <a:pt x="164402" y="806292"/>
                  </a:lnTo>
                  <a:cubicBezTo>
                    <a:pt x="164402" y="844772"/>
                    <a:pt x="195929" y="876300"/>
                    <a:pt x="234410" y="876300"/>
                  </a:cubicBezTo>
                  <a:lnTo>
                    <a:pt x="316706" y="876300"/>
                  </a:lnTo>
                  <a:lnTo>
                    <a:pt x="316706" y="962692"/>
                  </a:lnTo>
                  <a:cubicBezTo>
                    <a:pt x="316706" y="994600"/>
                    <a:pt x="342615" y="1020509"/>
                    <a:pt x="374332" y="1020509"/>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1" name="Freeform: Shape 120">
              <a:extLst>
                <a:ext uri="{FF2B5EF4-FFF2-40B4-BE49-F238E27FC236}">
                  <a16:creationId xmlns:a16="http://schemas.microsoft.com/office/drawing/2014/main" id="{1B5151B4-4356-44BA-84DE-1C04644E6D16}"/>
                </a:ext>
              </a:extLst>
            </p:cNvPr>
            <p:cNvSpPr/>
            <p:nvPr/>
          </p:nvSpPr>
          <p:spPr>
            <a:xfrm>
              <a:off x="5282867" y="4139834"/>
              <a:ext cx="864774" cy="563117"/>
            </a:xfrm>
            <a:custGeom>
              <a:avLst/>
              <a:gdLst>
                <a:gd name="connsiteX0" fmla="*/ 0 w 864774"/>
                <a:gd name="connsiteY0" fmla="*/ 208979 h 563117"/>
                <a:gd name="connsiteX1" fmla="*/ 0 w 864774"/>
                <a:gd name="connsiteY1" fmla="*/ 563118 h 563117"/>
                <a:gd name="connsiteX2" fmla="*/ 101251 w 864774"/>
                <a:gd name="connsiteY2" fmla="*/ 563118 h 563117"/>
                <a:gd name="connsiteX3" fmla="*/ 158877 w 864774"/>
                <a:gd name="connsiteY3" fmla="*/ 505492 h 563117"/>
                <a:gd name="connsiteX4" fmla="*/ 158877 w 864774"/>
                <a:gd name="connsiteY4" fmla="*/ 415671 h 563117"/>
                <a:gd name="connsiteX5" fmla="*/ 268319 w 864774"/>
                <a:gd name="connsiteY5" fmla="*/ 415671 h 563117"/>
                <a:gd name="connsiteX6" fmla="*/ 325945 w 864774"/>
                <a:gd name="connsiteY6" fmla="*/ 358045 h 563117"/>
                <a:gd name="connsiteX7" fmla="*/ 325945 w 864774"/>
                <a:gd name="connsiteY7" fmla="*/ 321564 h 563117"/>
                <a:gd name="connsiteX8" fmla="*/ 381095 w 864774"/>
                <a:gd name="connsiteY8" fmla="*/ 280511 h 563117"/>
                <a:gd name="connsiteX9" fmla="*/ 864775 w 864774"/>
                <a:gd name="connsiteY9" fmla="*/ 280416 h 563117"/>
                <a:gd name="connsiteX10" fmla="*/ 864775 w 864774"/>
                <a:gd name="connsiteY10" fmla="*/ 278416 h 563117"/>
                <a:gd name="connsiteX11" fmla="*/ 856679 w 864774"/>
                <a:gd name="connsiteY11" fmla="*/ 278416 h 563117"/>
                <a:gd name="connsiteX12" fmla="*/ 799052 w 864774"/>
                <a:gd name="connsiteY12" fmla="*/ 220789 h 563117"/>
                <a:gd name="connsiteX13" fmla="*/ 799052 w 864774"/>
                <a:gd name="connsiteY13" fmla="*/ 1143 h 563117"/>
                <a:gd name="connsiteX14" fmla="*/ 786575 w 864774"/>
                <a:gd name="connsiteY14" fmla="*/ 0 h 563117"/>
                <a:gd name="connsiteX15" fmla="*/ 453580 w 864774"/>
                <a:gd name="connsiteY15" fmla="*/ 0 h 563117"/>
                <a:gd name="connsiteX16" fmla="*/ 404050 w 864774"/>
                <a:gd name="connsiteY16" fmla="*/ 0 h 563117"/>
                <a:gd name="connsiteX17" fmla="*/ 288703 w 864774"/>
                <a:gd name="connsiteY17" fmla="*/ 0 h 563117"/>
                <a:gd name="connsiteX18" fmla="*/ 218884 w 864774"/>
                <a:gd name="connsiteY18" fmla="*/ 64389 h 563117"/>
                <a:gd name="connsiteX19" fmla="*/ 138113 w 864774"/>
                <a:gd name="connsiteY19" fmla="*/ 138874 h 563117"/>
                <a:gd name="connsiteX20" fmla="*/ 69913 w 864774"/>
                <a:gd name="connsiteY20" fmla="*/ 138874 h 563117"/>
                <a:gd name="connsiteX21" fmla="*/ 0 w 864774"/>
                <a:gd name="connsiteY21" fmla="*/ 208979 h 56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4774" h="563117">
                  <a:moveTo>
                    <a:pt x="0" y="208979"/>
                  </a:moveTo>
                  <a:lnTo>
                    <a:pt x="0" y="563118"/>
                  </a:lnTo>
                  <a:lnTo>
                    <a:pt x="101251" y="563118"/>
                  </a:lnTo>
                  <a:cubicBezTo>
                    <a:pt x="132969" y="563118"/>
                    <a:pt x="158877" y="537210"/>
                    <a:pt x="158877" y="505492"/>
                  </a:cubicBezTo>
                  <a:lnTo>
                    <a:pt x="158877" y="415671"/>
                  </a:lnTo>
                  <a:lnTo>
                    <a:pt x="268319" y="415671"/>
                  </a:lnTo>
                  <a:cubicBezTo>
                    <a:pt x="300038" y="415671"/>
                    <a:pt x="325945" y="389763"/>
                    <a:pt x="325945" y="358045"/>
                  </a:cubicBezTo>
                  <a:lnTo>
                    <a:pt x="325945" y="321564"/>
                  </a:lnTo>
                  <a:cubicBezTo>
                    <a:pt x="333089" y="297847"/>
                    <a:pt x="355187" y="280511"/>
                    <a:pt x="381095" y="280511"/>
                  </a:cubicBezTo>
                  <a:cubicBezTo>
                    <a:pt x="546449" y="280511"/>
                    <a:pt x="390430" y="280416"/>
                    <a:pt x="864775" y="280416"/>
                  </a:cubicBezTo>
                  <a:lnTo>
                    <a:pt x="864775" y="278416"/>
                  </a:lnTo>
                  <a:lnTo>
                    <a:pt x="856679" y="278416"/>
                  </a:lnTo>
                  <a:cubicBezTo>
                    <a:pt x="825055" y="278416"/>
                    <a:pt x="799052" y="252508"/>
                    <a:pt x="799052" y="220789"/>
                  </a:cubicBezTo>
                  <a:lnTo>
                    <a:pt x="799052" y="1143"/>
                  </a:lnTo>
                  <a:cubicBezTo>
                    <a:pt x="795052" y="381"/>
                    <a:pt x="790860" y="0"/>
                    <a:pt x="786575" y="0"/>
                  </a:cubicBezTo>
                  <a:lnTo>
                    <a:pt x="453580" y="0"/>
                  </a:lnTo>
                  <a:lnTo>
                    <a:pt x="404050" y="0"/>
                  </a:lnTo>
                  <a:lnTo>
                    <a:pt x="288703" y="0"/>
                  </a:lnTo>
                  <a:cubicBezTo>
                    <a:pt x="252126" y="0"/>
                    <a:pt x="221742" y="28480"/>
                    <a:pt x="218884" y="64389"/>
                  </a:cubicBezTo>
                  <a:cubicBezTo>
                    <a:pt x="215551" y="106585"/>
                    <a:pt x="180499" y="138874"/>
                    <a:pt x="138113" y="138874"/>
                  </a:cubicBezTo>
                  <a:lnTo>
                    <a:pt x="69913" y="138874"/>
                  </a:lnTo>
                  <a:cubicBezTo>
                    <a:pt x="31528" y="138970"/>
                    <a:pt x="0" y="170497"/>
                    <a:pt x="0" y="208979"/>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2" name="Freeform: Shape 121">
              <a:extLst>
                <a:ext uri="{FF2B5EF4-FFF2-40B4-BE49-F238E27FC236}">
                  <a16:creationId xmlns:a16="http://schemas.microsoft.com/office/drawing/2014/main" id="{2196E3EC-3083-4807-880D-1039E101BB0A}"/>
                </a:ext>
              </a:extLst>
            </p:cNvPr>
            <p:cNvSpPr/>
            <p:nvPr/>
          </p:nvSpPr>
          <p:spPr>
            <a:xfrm>
              <a:off x="4017848" y="3391550"/>
              <a:ext cx="1149861" cy="437387"/>
            </a:xfrm>
            <a:custGeom>
              <a:avLst/>
              <a:gdLst>
                <a:gd name="connsiteX0" fmla="*/ 16292 w 1149861"/>
                <a:gd name="connsiteY0" fmla="*/ 437388 h 437387"/>
                <a:gd name="connsiteX1" fmla="*/ 927834 w 1149861"/>
                <a:gd name="connsiteY1" fmla="*/ 437388 h 437387"/>
                <a:gd name="connsiteX2" fmla="*/ 985460 w 1149861"/>
                <a:gd name="connsiteY2" fmla="*/ 379762 h 437387"/>
                <a:gd name="connsiteX3" fmla="*/ 985460 w 1149861"/>
                <a:gd name="connsiteY3" fmla="*/ 216217 h 437387"/>
                <a:gd name="connsiteX4" fmla="*/ 1066423 w 1149861"/>
                <a:gd name="connsiteY4" fmla="*/ 135255 h 437387"/>
                <a:gd name="connsiteX5" fmla="*/ 1092236 w 1149861"/>
                <a:gd name="connsiteY5" fmla="*/ 135255 h 437387"/>
                <a:gd name="connsiteX6" fmla="*/ 1149862 w 1149861"/>
                <a:gd name="connsiteY6" fmla="*/ 77629 h 437387"/>
                <a:gd name="connsiteX7" fmla="*/ 1149862 w 1149861"/>
                <a:gd name="connsiteY7" fmla="*/ 57626 h 437387"/>
                <a:gd name="connsiteX8" fmla="*/ 1092236 w 1149861"/>
                <a:gd name="connsiteY8" fmla="*/ 0 h 437387"/>
                <a:gd name="connsiteX9" fmla="*/ 927834 w 1149861"/>
                <a:gd name="connsiteY9" fmla="*/ 0 h 437387"/>
                <a:gd name="connsiteX10" fmla="*/ 698662 w 1149861"/>
                <a:gd name="connsiteY10" fmla="*/ 0 h 437387"/>
                <a:gd name="connsiteX11" fmla="*/ 641322 w 1149861"/>
                <a:gd name="connsiteY11" fmla="*/ 71056 h 437387"/>
                <a:gd name="connsiteX12" fmla="*/ 571504 w 1149861"/>
                <a:gd name="connsiteY12" fmla="*/ 135446 h 437387"/>
                <a:gd name="connsiteX13" fmla="*/ 456156 w 1149861"/>
                <a:gd name="connsiteY13" fmla="*/ 135446 h 437387"/>
                <a:gd name="connsiteX14" fmla="*/ 406626 w 1149861"/>
                <a:gd name="connsiteY14" fmla="*/ 135446 h 437387"/>
                <a:gd name="connsiteX15" fmla="*/ 165262 w 1149861"/>
                <a:gd name="connsiteY15" fmla="*/ 135446 h 437387"/>
                <a:gd name="connsiteX16" fmla="*/ 165262 w 1149861"/>
                <a:gd name="connsiteY16" fmla="*/ 232696 h 437387"/>
                <a:gd name="connsiteX17" fmla="*/ 107636 w 1149861"/>
                <a:gd name="connsiteY17" fmla="*/ 290322 h 437387"/>
                <a:gd name="connsiteX18" fmla="*/ 72775 w 1149861"/>
                <a:gd name="connsiteY18" fmla="*/ 290322 h 437387"/>
                <a:gd name="connsiteX19" fmla="*/ 99 w 1149861"/>
                <a:gd name="connsiteY19" fmla="*/ 366998 h 437387"/>
                <a:gd name="connsiteX20" fmla="*/ 99 w 1149861"/>
                <a:gd name="connsiteY20" fmla="*/ 435007 h 437387"/>
                <a:gd name="connsiteX21" fmla="*/ 16292 w 1149861"/>
                <a:gd name="connsiteY21" fmla="*/ 437388 h 437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49861" h="437387">
                  <a:moveTo>
                    <a:pt x="16292" y="437388"/>
                  </a:moveTo>
                  <a:lnTo>
                    <a:pt x="927834" y="437388"/>
                  </a:lnTo>
                  <a:cubicBezTo>
                    <a:pt x="959552" y="437388"/>
                    <a:pt x="985460" y="411480"/>
                    <a:pt x="985460" y="379762"/>
                  </a:cubicBezTo>
                  <a:lnTo>
                    <a:pt x="985460" y="216217"/>
                  </a:lnTo>
                  <a:cubicBezTo>
                    <a:pt x="985460" y="171640"/>
                    <a:pt x="1021846" y="135255"/>
                    <a:pt x="1066423" y="135255"/>
                  </a:cubicBezTo>
                  <a:lnTo>
                    <a:pt x="1092236" y="135255"/>
                  </a:lnTo>
                  <a:cubicBezTo>
                    <a:pt x="1123954" y="135255"/>
                    <a:pt x="1149862" y="109347"/>
                    <a:pt x="1149862" y="77629"/>
                  </a:cubicBezTo>
                  <a:lnTo>
                    <a:pt x="1149862" y="57626"/>
                  </a:lnTo>
                  <a:cubicBezTo>
                    <a:pt x="1149862" y="25908"/>
                    <a:pt x="1123954" y="0"/>
                    <a:pt x="1092236" y="0"/>
                  </a:cubicBezTo>
                  <a:lnTo>
                    <a:pt x="927834" y="0"/>
                  </a:lnTo>
                  <a:lnTo>
                    <a:pt x="698662" y="0"/>
                  </a:lnTo>
                  <a:cubicBezTo>
                    <a:pt x="667420" y="9334"/>
                    <a:pt x="644084" y="36957"/>
                    <a:pt x="641322" y="71056"/>
                  </a:cubicBezTo>
                  <a:cubicBezTo>
                    <a:pt x="638465" y="106966"/>
                    <a:pt x="608175" y="135446"/>
                    <a:pt x="571504" y="135446"/>
                  </a:cubicBezTo>
                  <a:lnTo>
                    <a:pt x="456156" y="135446"/>
                  </a:lnTo>
                  <a:lnTo>
                    <a:pt x="406626" y="135446"/>
                  </a:lnTo>
                  <a:lnTo>
                    <a:pt x="165262" y="135446"/>
                  </a:lnTo>
                  <a:lnTo>
                    <a:pt x="165262" y="232696"/>
                  </a:lnTo>
                  <a:cubicBezTo>
                    <a:pt x="165262" y="264414"/>
                    <a:pt x="139354" y="290322"/>
                    <a:pt x="107636" y="290322"/>
                  </a:cubicBezTo>
                  <a:lnTo>
                    <a:pt x="72775" y="290322"/>
                  </a:lnTo>
                  <a:cubicBezTo>
                    <a:pt x="16482" y="290322"/>
                    <a:pt x="-1520" y="345376"/>
                    <a:pt x="99" y="366998"/>
                  </a:cubicBezTo>
                  <a:lnTo>
                    <a:pt x="99" y="435007"/>
                  </a:lnTo>
                  <a:cubicBezTo>
                    <a:pt x="5338" y="436626"/>
                    <a:pt x="10672" y="437388"/>
                    <a:pt x="16292" y="437388"/>
                  </a:cubicBez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3" name="Freeform: Shape 122">
              <a:extLst>
                <a:ext uri="{FF2B5EF4-FFF2-40B4-BE49-F238E27FC236}">
                  <a16:creationId xmlns:a16="http://schemas.microsoft.com/office/drawing/2014/main" id="{C6862D5D-B4FD-494B-8DB6-CCE1245FA70B}"/>
                </a:ext>
              </a:extLst>
            </p:cNvPr>
            <p:cNvSpPr/>
            <p:nvPr/>
          </p:nvSpPr>
          <p:spPr>
            <a:xfrm>
              <a:off x="4975781" y="4445015"/>
              <a:ext cx="307848" cy="259556"/>
            </a:xfrm>
            <a:custGeom>
              <a:avLst/>
              <a:gdLst>
                <a:gd name="connsiteX0" fmla="*/ 115157 w 307848"/>
                <a:gd name="connsiteY0" fmla="*/ 0 h 259556"/>
                <a:gd name="connsiteX1" fmla="*/ 0 w 307848"/>
                <a:gd name="connsiteY1" fmla="*/ 114300 h 259556"/>
                <a:gd name="connsiteX2" fmla="*/ 0 w 307848"/>
                <a:gd name="connsiteY2" fmla="*/ 259556 h 259556"/>
                <a:gd name="connsiteX3" fmla="*/ 115157 w 307848"/>
                <a:gd name="connsiteY3" fmla="*/ 259556 h 259556"/>
                <a:gd name="connsiteX4" fmla="*/ 154305 w 307848"/>
                <a:gd name="connsiteY4" fmla="*/ 259556 h 259556"/>
                <a:gd name="connsiteX5" fmla="*/ 307848 w 307848"/>
                <a:gd name="connsiteY5" fmla="*/ 259556 h 259556"/>
                <a:gd name="connsiteX6" fmla="*/ 307848 w 307848"/>
                <a:gd name="connsiteY6" fmla="*/ 0 h 259556"/>
                <a:gd name="connsiteX7" fmla="*/ 115157 w 307848"/>
                <a:gd name="connsiteY7" fmla="*/ 0 h 25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848" h="259556">
                  <a:moveTo>
                    <a:pt x="115157" y="0"/>
                  </a:moveTo>
                  <a:cubicBezTo>
                    <a:pt x="51816" y="0"/>
                    <a:pt x="0" y="51435"/>
                    <a:pt x="0" y="114300"/>
                  </a:cubicBezTo>
                  <a:lnTo>
                    <a:pt x="0" y="259556"/>
                  </a:lnTo>
                  <a:lnTo>
                    <a:pt x="115157" y="259556"/>
                  </a:lnTo>
                  <a:lnTo>
                    <a:pt x="154305" y="259556"/>
                  </a:lnTo>
                  <a:lnTo>
                    <a:pt x="307848" y="259556"/>
                  </a:lnTo>
                  <a:lnTo>
                    <a:pt x="307848" y="0"/>
                  </a:lnTo>
                  <a:lnTo>
                    <a:pt x="115157"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4" name="Freeform: Shape 123">
              <a:extLst>
                <a:ext uri="{FF2B5EF4-FFF2-40B4-BE49-F238E27FC236}">
                  <a16:creationId xmlns:a16="http://schemas.microsoft.com/office/drawing/2014/main" id="{BDEF878B-2EEC-44BB-BEB4-3E3EBB217931}"/>
                </a:ext>
              </a:extLst>
            </p:cNvPr>
            <p:cNvSpPr/>
            <p:nvPr/>
          </p:nvSpPr>
          <p:spPr>
            <a:xfrm>
              <a:off x="4180063" y="3970003"/>
              <a:ext cx="470820" cy="419195"/>
            </a:xfrm>
            <a:custGeom>
              <a:avLst/>
              <a:gdLst>
                <a:gd name="connsiteX0" fmla="*/ 57626 w 470820"/>
                <a:gd name="connsiteY0" fmla="*/ 571 h 419195"/>
                <a:gd name="connsiteX1" fmla="*/ 0 w 470820"/>
                <a:gd name="connsiteY1" fmla="*/ 58198 h 419195"/>
                <a:gd name="connsiteX2" fmla="*/ 0 w 470820"/>
                <a:gd name="connsiteY2" fmla="*/ 78200 h 419195"/>
                <a:gd name="connsiteX3" fmla="*/ 57626 w 470820"/>
                <a:gd name="connsiteY3" fmla="*/ 135827 h 419195"/>
                <a:gd name="connsiteX4" fmla="*/ 72771 w 470820"/>
                <a:gd name="connsiteY4" fmla="*/ 135827 h 419195"/>
                <a:gd name="connsiteX5" fmla="*/ 155353 w 470820"/>
                <a:gd name="connsiteY5" fmla="*/ 205073 h 419195"/>
                <a:gd name="connsiteX6" fmla="*/ 157448 w 470820"/>
                <a:gd name="connsiteY6" fmla="*/ 319945 h 419195"/>
                <a:gd name="connsiteX7" fmla="*/ 158877 w 470820"/>
                <a:gd name="connsiteY7" fmla="*/ 325946 h 419195"/>
                <a:gd name="connsiteX8" fmla="*/ 158877 w 470820"/>
                <a:gd name="connsiteY8" fmla="*/ 347853 h 419195"/>
                <a:gd name="connsiteX9" fmla="*/ 230219 w 470820"/>
                <a:gd name="connsiteY9" fmla="*/ 419195 h 419195"/>
                <a:gd name="connsiteX10" fmla="*/ 293275 w 470820"/>
                <a:gd name="connsiteY10" fmla="*/ 419195 h 419195"/>
                <a:gd name="connsiteX11" fmla="*/ 293275 w 470820"/>
                <a:gd name="connsiteY11" fmla="*/ 418338 h 419195"/>
                <a:gd name="connsiteX12" fmla="*/ 382714 w 470820"/>
                <a:gd name="connsiteY12" fmla="*/ 418338 h 419195"/>
                <a:gd name="connsiteX13" fmla="*/ 470821 w 470820"/>
                <a:gd name="connsiteY13" fmla="*/ 330232 h 419195"/>
                <a:gd name="connsiteX14" fmla="*/ 470821 w 470820"/>
                <a:gd name="connsiteY14" fmla="*/ 0 h 419195"/>
                <a:gd name="connsiteX15" fmla="*/ 57626 w 470820"/>
                <a:gd name="connsiteY15" fmla="*/ 571 h 41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0820" h="419195">
                  <a:moveTo>
                    <a:pt x="57626" y="571"/>
                  </a:moveTo>
                  <a:cubicBezTo>
                    <a:pt x="25908" y="571"/>
                    <a:pt x="0" y="26479"/>
                    <a:pt x="0" y="58198"/>
                  </a:cubicBezTo>
                  <a:lnTo>
                    <a:pt x="0" y="78200"/>
                  </a:lnTo>
                  <a:cubicBezTo>
                    <a:pt x="0" y="109919"/>
                    <a:pt x="25908" y="135827"/>
                    <a:pt x="57626" y="135827"/>
                  </a:cubicBezTo>
                  <a:lnTo>
                    <a:pt x="72771" y="135827"/>
                  </a:lnTo>
                  <a:cubicBezTo>
                    <a:pt x="88011" y="136303"/>
                    <a:pt x="154114" y="133160"/>
                    <a:pt x="155353" y="205073"/>
                  </a:cubicBezTo>
                  <a:lnTo>
                    <a:pt x="157448" y="319945"/>
                  </a:lnTo>
                  <a:cubicBezTo>
                    <a:pt x="158020" y="321850"/>
                    <a:pt x="158496" y="323850"/>
                    <a:pt x="158877" y="325946"/>
                  </a:cubicBezTo>
                  <a:lnTo>
                    <a:pt x="158877" y="347853"/>
                  </a:lnTo>
                  <a:cubicBezTo>
                    <a:pt x="158877" y="387096"/>
                    <a:pt x="190976" y="419195"/>
                    <a:pt x="230219" y="419195"/>
                  </a:cubicBezTo>
                  <a:lnTo>
                    <a:pt x="293275" y="419195"/>
                  </a:lnTo>
                  <a:lnTo>
                    <a:pt x="293275" y="418338"/>
                  </a:lnTo>
                  <a:lnTo>
                    <a:pt x="382714" y="418338"/>
                  </a:lnTo>
                  <a:cubicBezTo>
                    <a:pt x="431197" y="418338"/>
                    <a:pt x="470821" y="378714"/>
                    <a:pt x="470821" y="330232"/>
                  </a:cubicBezTo>
                  <a:lnTo>
                    <a:pt x="470821" y="0"/>
                  </a:lnTo>
                  <a:lnTo>
                    <a:pt x="57626" y="571"/>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5" name="Freeform: Shape 124">
              <a:extLst>
                <a:ext uri="{FF2B5EF4-FFF2-40B4-BE49-F238E27FC236}">
                  <a16:creationId xmlns:a16="http://schemas.microsoft.com/office/drawing/2014/main" id="{015E406B-7ED7-4D8F-8453-9FB621679AD5}"/>
                </a:ext>
              </a:extLst>
            </p:cNvPr>
            <p:cNvSpPr/>
            <p:nvPr/>
          </p:nvSpPr>
          <p:spPr>
            <a:xfrm>
              <a:off x="5003118" y="3381263"/>
              <a:ext cx="1432559" cy="951547"/>
            </a:xfrm>
            <a:custGeom>
              <a:avLst/>
              <a:gdLst>
                <a:gd name="connsiteX0" fmla="*/ 1331309 w 1432559"/>
                <a:gd name="connsiteY0" fmla="*/ 122872 h 951547"/>
                <a:gd name="connsiteX1" fmla="*/ 1217009 w 1432559"/>
                <a:gd name="connsiteY1" fmla="*/ 8572 h 951547"/>
                <a:gd name="connsiteX2" fmla="*/ 1217009 w 1432559"/>
                <a:gd name="connsiteY2" fmla="*/ 0 h 951547"/>
                <a:gd name="connsiteX3" fmla="*/ 508921 w 1432559"/>
                <a:gd name="connsiteY3" fmla="*/ 0 h 951547"/>
                <a:gd name="connsiteX4" fmla="*/ 459391 w 1432559"/>
                <a:gd name="connsiteY4" fmla="*/ 0 h 951547"/>
                <a:gd name="connsiteX5" fmla="*/ 344043 w 1432559"/>
                <a:gd name="connsiteY5" fmla="*/ 0 h 951547"/>
                <a:gd name="connsiteX6" fmla="*/ 274225 w 1432559"/>
                <a:gd name="connsiteY6" fmla="*/ 64389 h 951547"/>
                <a:gd name="connsiteX7" fmla="*/ 193453 w 1432559"/>
                <a:gd name="connsiteY7" fmla="*/ 138875 h 951547"/>
                <a:gd name="connsiteX8" fmla="*/ 70009 w 1432559"/>
                <a:gd name="connsiteY8" fmla="*/ 138875 h 951547"/>
                <a:gd name="connsiteX9" fmla="*/ 0 w 1432559"/>
                <a:gd name="connsiteY9" fmla="*/ 208883 h 951547"/>
                <a:gd name="connsiteX10" fmla="*/ 0 w 1432559"/>
                <a:gd name="connsiteY10" fmla="*/ 447008 h 951547"/>
                <a:gd name="connsiteX11" fmla="*/ 222980 w 1432559"/>
                <a:gd name="connsiteY11" fmla="*/ 447008 h 951547"/>
                <a:gd name="connsiteX12" fmla="*/ 281749 w 1432559"/>
                <a:gd name="connsiteY12" fmla="*/ 505778 h 951547"/>
                <a:gd name="connsiteX13" fmla="*/ 281749 w 1432559"/>
                <a:gd name="connsiteY13" fmla="*/ 542258 h 951547"/>
                <a:gd name="connsiteX14" fmla="*/ 281749 w 1432559"/>
                <a:gd name="connsiteY14" fmla="*/ 951547 h 951547"/>
                <a:gd name="connsiteX15" fmla="*/ 349853 w 1432559"/>
                <a:gd name="connsiteY15" fmla="*/ 897446 h 951547"/>
                <a:gd name="connsiteX16" fmla="*/ 418052 w 1432559"/>
                <a:gd name="connsiteY16" fmla="*/ 897446 h 951547"/>
                <a:gd name="connsiteX17" fmla="*/ 498824 w 1432559"/>
                <a:gd name="connsiteY17" fmla="*/ 822960 h 951547"/>
                <a:gd name="connsiteX18" fmla="*/ 568643 w 1432559"/>
                <a:gd name="connsiteY18" fmla="*/ 758571 h 951547"/>
                <a:gd name="connsiteX19" fmla="*/ 683990 w 1432559"/>
                <a:gd name="connsiteY19" fmla="*/ 758571 h 951547"/>
                <a:gd name="connsiteX20" fmla="*/ 733520 w 1432559"/>
                <a:gd name="connsiteY20" fmla="*/ 758571 h 951547"/>
                <a:gd name="connsiteX21" fmla="*/ 1066514 w 1432559"/>
                <a:gd name="connsiteY21" fmla="*/ 758571 h 951547"/>
                <a:gd name="connsiteX22" fmla="*/ 1078992 w 1432559"/>
                <a:gd name="connsiteY22" fmla="*/ 759714 h 951547"/>
                <a:gd name="connsiteX23" fmla="*/ 1078992 w 1432559"/>
                <a:gd name="connsiteY23" fmla="*/ 617506 h 951547"/>
                <a:gd name="connsiteX24" fmla="*/ 1136618 w 1432559"/>
                <a:gd name="connsiteY24" fmla="*/ 559880 h 951547"/>
                <a:gd name="connsiteX25" fmla="*/ 1156621 w 1432559"/>
                <a:gd name="connsiteY25" fmla="*/ 559880 h 951547"/>
                <a:gd name="connsiteX26" fmla="*/ 1158335 w 1432559"/>
                <a:gd name="connsiteY26" fmla="*/ 559880 h 951547"/>
                <a:gd name="connsiteX27" fmla="*/ 1209199 w 1432559"/>
                <a:gd name="connsiteY27" fmla="*/ 559880 h 951547"/>
                <a:gd name="connsiteX28" fmla="*/ 1266825 w 1432559"/>
                <a:gd name="connsiteY28" fmla="*/ 502253 h 951547"/>
                <a:gd name="connsiteX29" fmla="*/ 1266825 w 1432559"/>
                <a:gd name="connsiteY29" fmla="*/ 425768 h 951547"/>
                <a:gd name="connsiteX30" fmla="*/ 1349121 w 1432559"/>
                <a:gd name="connsiteY30" fmla="*/ 425768 h 951547"/>
                <a:gd name="connsiteX31" fmla="*/ 1432560 w 1432559"/>
                <a:gd name="connsiteY31" fmla="*/ 342329 h 951547"/>
                <a:gd name="connsiteX32" fmla="*/ 1432560 w 1432559"/>
                <a:gd name="connsiteY32" fmla="*/ 122777 h 951547"/>
                <a:gd name="connsiteX33" fmla="*/ 1331309 w 1432559"/>
                <a:gd name="connsiteY33" fmla="*/ 122777 h 95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32559" h="951547">
                  <a:moveTo>
                    <a:pt x="1331309" y="122872"/>
                  </a:moveTo>
                  <a:cubicBezTo>
                    <a:pt x="1268444" y="122872"/>
                    <a:pt x="1217009" y="71438"/>
                    <a:pt x="1217009" y="8572"/>
                  </a:cubicBezTo>
                  <a:lnTo>
                    <a:pt x="1217009" y="0"/>
                  </a:lnTo>
                  <a:lnTo>
                    <a:pt x="508921" y="0"/>
                  </a:lnTo>
                  <a:lnTo>
                    <a:pt x="459391" y="0"/>
                  </a:lnTo>
                  <a:lnTo>
                    <a:pt x="344043" y="0"/>
                  </a:lnTo>
                  <a:cubicBezTo>
                    <a:pt x="307467" y="0"/>
                    <a:pt x="277082" y="28480"/>
                    <a:pt x="274225" y="64389"/>
                  </a:cubicBezTo>
                  <a:cubicBezTo>
                    <a:pt x="270891" y="106585"/>
                    <a:pt x="235839" y="138875"/>
                    <a:pt x="193453" y="138875"/>
                  </a:cubicBezTo>
                  <a:lnTo>
                    <a:pt x="70009" y="138875"/>
                  </a:lnTo>
                  <a:cubicBezTo>
                    <a:pt x="31528" y="138875"/>
                    <a:pt x="0" y="170497"/>
                    <a:pt x="0" y="208883"/>
                  </a:cubicBezTo>
                  <a:lnTo>
                    <a:pt x="0" y="447008"/>
                  </a:lnTo>
                  <a:lnTo>
                    <a:pt x="222980" y="447008"/>
                  </a:lnTo>
                  <a:cubicBezTo>
                    <a:pt x="255270" y="447008"/>
                    <a:pt x="281749" y="473488"/>
                    <a:pt x="281749" y="505778"/>
                  </a:cubicBezTo>
                  <a:lnTo>
                    <a:pt x="281749" y="542258"/>
                  </a:lnTo>
                  <a:lnTo>
                    <a:pt x="281749" y="951547"/>
                  </a:lnTo>
                  <a:cubicBezTo>
                    <a:pt x="288988" y="920687"/>
                    <a:pt x="316896" y="897446"/>
                    <a:pt x="349853" y="897446"/>
                  </a:cubicBezTo>
                  <a:lnTo>
                    <a:pt x="418052" y="897446"/>
                  </a:lnTo>
                  <a:cubicBezTo>
                    <a:pt x="460343" y="897446"/>
                    <a:pt x="495395" y="865156"/>
                    <a:pt x="498824" y="822960"/>
                  </a:cubicBezTo>
                  <a:cubicBezTo>
                    <a:pt x="501682" y="787051"/>
                    <a:pt x="532066" y="758571"/>
                    <a:pt x="568643" y="758571"/>
                  </a:cubicBezTo>
                  <a:lnTo>
                    <a:pt x="683990" y="758571"/>
                  </a:lnTo>
                  <a:lnTo>
                    <a:pt x="733520" y="758571"/>
                  </a:lnTo>
                  <a:lnTo>
                    <a:pt x="1066514" y="758571"/>
                  </a:lnTo>
                  <a:cubicBezTo>
                    <a:pt x="1070800" y="758571"/>
                    <a:pt x="1074896" y="758952"/>
                    <a:pt x="1078992" y="759714"/>
                  </a:cubicBezTo>
                  <a:lnTo>
                    <a:pt x="1078992" y="617506"/>
                  </a:lnTo>
                  <a:cubicBezTo>
                    <a:pt x="1078992" y="585788"/>
                    <a:pt x="1104900" y="559880"/>
                    <a:pt x="1136618" y="559880"/>
                  </a:cubicBezTo>
                  <a:lnTo>
                    <a:pt x="1156621" y="559880"/>
                  </a:lnTo>
                  <a:cubicBezTo>
                    <a:pt x="1157192" y="559880"/>
                    <a:pt x="1157764" y="559880"/>
                    <a:pt x="1158335" y="559880"/>
                  </a:cubicBezTo>
                  <a:lnTo>
                    <a:pt x="1209199" y="559880"/>
                  </a:lnTo>
                  <a:cubicBezTo>
                    <a:pt x="1240917" y="559880"/>
                    <a:pt x="1266825" y="533972"/>
                    <a:pt x="1266825" y="502253"/>
                  </a:cubicBezTo>
                  <a:lnTo>
                    <a:pt x="1266825" y="425768"/>
                  </a:lnTo>
                  <a:lnTo>
                    <a:pt x="1349121" y="425768"/>
                  </a:lnTo>
                  <a:cubicBezTo>
                    <a:pt x="1395031" y="425768"/>
                    <a:pt x="1432560" y="388239"/>
                    <a:pt x="1432560" y="342329"/>
                  </a:cubicBezTo>
                  <a:lnTo>
                    <a:pt x="1432560" y="122777"/>
                  </a:lnTo>
                  <a:lnTo>
                    <a:pt x="1331309" y="122777"/>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6" name="Freeform: Shape 125">
              <a:extLst>
                <a:ext uri="{FF2B5EF4-FFF2-40B4-BE49-F238E27FC236}">
                  <a16:creationId xmlns:a16="http://schemas.microsoft.com/office/drawing/2014/main" id="{FDA9CE58-0B13-4CCA-AEB4-660DF867DAE3}"/>
                </a:ext>
              </a:extLst>
            </p:cNvPr>
            <p:cNvSpPr/>
            <p:nvPr/>
          </p:nvSpPr>
          <p:spPr>
            <a:xfrm>
              <a:off x="3245469" y="381555"/>
              <a:ext cx="1149858" cy="1834229"/>
            </a:xfrm>
            <a:custGeom>
              <a:avLst/>
              <a:gdLst>
                <a:gd name="connsiteX0" fmla="*/ 935450 w 1149858"/>
                <a:gd name="connsiteY0" fmla="*/ 0 h 1834229"/>
                <a:gd name="connsiteX1" fmla="*/ 644367 w 1149858"/>
                <a:gd name="connsiteY1" fmla="*/ 0 h 1834229"/>
                <a:gd name="connsiteX2" fmla="*/ 436912 w 1149858"/>
                <a:gd name="connsiteY2" fmla="*/ 0 h 1834229"/>
                <a:gd name="connsiteX3" fmla="*/ 340043 w 1149858"/>
                <a:gd name="connsiteY3" fmla="*/ 96869 h 1834229"/>
                <a:gd name="connsiteX4" fmla="*/ 340043 w 1149858"/>
                <a:gd name="connsiteY4" fmla="*/ 393764 h 1834229"/>
                <a:gd name="connsiteX5" fmla="*/ 98774 w 1149858"/>
                <a:gd name="connsiteY5" fmla="*/ 393764 h 1834229"/>
                <a:gd name="connsiteX6" fmla="*/ 1905 w 1149858"/>
                <a:gd name="connsiteY6" fmla="*/ 490633 h 1834229"/>
                <a:gd name="connsiteX7" fmla="*/ 1905 w 1149858"/>
                <a:gd name="connsiteY7" fmla="*/ 659606 h 1834229"/>
                <a:gd name="connsiteX8" fmla="*/ 0 w 1149858"/>
                <a:gd name="connsiteY8" fmla="*/ 659892 h 1834229"/>
                <a:gd name="connsiteX9" fmla="*/ 0 w 1149858"/>
                <a:gd name="connsiteY9" fmla="*/ 916305 h 1834229"/>
                <a:gd name="connsiteX10" fmla="*/ 0 w 1149858"/>
                <a:gd name="connsiteY10" fmla="*/ 998410 h 1834229"/>
                <a:gd name="connsiteX11" fmla="*/ 0 w 1149858"/>
                <a:gd name="connsiteY11" fmla="*/ 1315593 h 1834229"/>
                <a:gd name="connsiteX12" fmla="*/ 78486 w 1149858"/>
                <a:gd name="connsiteY12" fmla="*/ 1398842 h 1834229"/>
                <a:gd name="connsiteX13" fmla="*/ 154686 w 1149858"/>
                <a:gd name="connsiteY13" fmla="*/ 1479709 h 1834229"/>
                <a:gd name="connsiteX14" fmla="*/ 154686 w 1149858"/>
                <a:gd name="connsiteY14" fmla="*/ 1601343 h 1834229"/>
                <a:gd name="connsiteX15" fmla="*/ 234506 w 1149858"/>
                <a:gd name="connsiteY15" fmla="*/ 1684687 h 1834229"/>
                <a:gd name="connsiteX16" fmla="*/ 312039 w 1149858"/>
                <a:gd name="connsiteY16" fmla="*/ 1765649 h 1834229"/>
                <a:gd name="connsiteX17" fmla="*/ 312039 w 1149858"/>
                <a:gd name="connsiteY17" fmla="*/ 1776603 h 1834229"/>
                <a:gd name="connsiteX18" fmla="*/ 369665 w 1149858"/>
                <a:gd name="connsiteY18" fmla="*/ 1834229 h 1834229"/>
                <a:gd name="connsiteX19" fmla="*/ 389668 w 1149858"/>
                <a:gd name="connsiteY19" fmla="*/ 1834229 h 1834229"/>
                <a:gd name="connsiteX20" fmla="*/ 447294 w 1149858"/>
                <a:gd name="connsiteY20" fmla="*/ 1776603 h 1834229"/>
                <a:gd name="connsiteX21" fmla="*/ 447294 w 1149858"/>
                <a:gd name="connsiteY21" fmla="*/ 1765745 h 1834229"/>
                <a:gd name="connsiteX22" fmla="*/ 528257 w 1149858"/>
                <a:gd name="connsiteY22" fmla="*/ 1684782 h 1834229"/>
                <a:gd name="connsiteX23" fmla="*/ 681323 w 1149858"/>
                <a:gd name="connsiteY23" fmla="*/ 1684782 h 1834229"/>
                <a:gd name="connsiteX24" fmla="*/ 764762 w 1149858"/>
                <a:gd name="connsiteY24" fmla="*/ 1601343 h 1834229"/>
                <a:gd name="connsiteX25" fmla="*/ 764762 w 1149858"/>
                <a:gd name="connsiteY25" fmla="*/ 1348835 h 1834229"/>
                <a:gd name="connsiteX26" fmla="*/ 681323 w 1149858"/>
                <a:gd name="connsiteY26" fmla="*/ 1265396 h 1834229"/>
                <a:gd name="connsiteX27" fmla="*/ 602171 w 1149858"/>
                <a:gd name="connsiteY27" fmla="*/ 1186910 h 1834229"/>
                <a:gd name="connsiteX28" fmla="*/ 683133 w 1149858"/>
                <a:gd name="connsiteY28" fmla="*/ 1105948 h 1834229"/>
                <a:gd name="connsiteX29" fmla="*/ 860870 w 1149858"/>
                <a:gd name="connsiteY29" fmla="*/ 1105948 h 1834229"/>
                <a:gd name="connsiteX30" fmla="*/ 918496 w 1149858"/>
                <a:gd name="connsiteY30" fmla="*/ 1048322 h 1834229"/>
                <a:gd name="connsiteX31" fmla="*/ 918496 w 1149858"/>
                <a:gd name="connsiteY31" fmla="*/ 1028319 h 1834229"/>
                <a:gd name="connsiteX32" fmla="*/ 860870 w 1149858"/>
                <a:gd name="connsiteY32" fmla="*/ 970693 h 1834229"/>
                <a:gd name="connsiteX33" fmla="*/ 845725 w 1149858"/>
                <a:gd name="connsiteY33" fmla="*/ 970693 h 1834229"/>
                <a:gd name="connsiteX34" fmla="*/ 764762 w 1149858"/>
                <a:gd name="connsiteY34" fmla="*/ 889730 h 1834229"/>
                <a:gd name="connsiteX35" fmla="*/ 764762 w 1149858"/>
                <a:gd name="connsiteY35" fmla="*/ 759047 h 1834229"/>
                <a:gd name="connsiteX36" fmla="*/ 763905 w 1149858"/>
                <a:gd name="connsiteY36" fmla="*/ 730282 h 1834229"/>
                <a:gd name="connsiteX37" fmla="*/ 798862 w 1149858"/>
                <a:gd name="connsiteY37" fmla="*/ 730282 h 1834229"/>
                <a:gd name="connsiteX38" fmla="*/ 935355 w 1149858"/>
                <a:gd name="connsiteY38" fmla="*/ 640937 h 1834229"/>
                <a:gd name="connsiteX39" fmla="*/ 935355 w 1149858"/>
                <a:gd name="connsiteY39" fmla="*/ 636556 h 1834229"/>
                <a:gd name="connsiteX40" fmla="*/ 935355 w 1149858"/>
                <a:gd name="connsiteY40" fmla="*/ 626555 h 1834229"/>
                <a:gd name="connsiteX41" fmla="*/ 1006221 w 1149858"/>
                <a:gd name="connsiteY41" fmla="*/ 626555 h 1834229"/>
                <a:gd name="connsiteX42" fmla="*/ 1149858 w 1149858"/>
                <a:gd name="connsiteY42" fmla="*/ 490061 h 1834229"/>
                <a:gd name="connsiteX43" fmla="*/ 1149858 w 1149858"/>
                <a:gd name="connsiteY43" fmla="*/ 0 h 1834229"/>
                <a:gd name="connsiteX44" fmla="*/ 935450 w 1149858"/>
                <a:gd name="connsiteY44" fmla="*/ 0 h 183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49858" h="1834229">
                  <a:moveTo>
                    <a:pt x="935450" y="0"/>
                  </a:moveTo>
                  <a:lnTo>
                    <a:pt x="644367" y="0"/>
                  </a:lnTo>
                  <a:lnTo>
                    <a:pt x="436912" y="0"/>
                  </a:lnTo>
                  <a:cubicBezTo>
                    <a:pt x="383477" y="0"/>
                    <a:pt x="340043" y="43339"/>
                    <a:pt x="340043" y="96869"/>
                  </a:cubicBezTo>
                  <a:lnTo>
                    <a:pt x="340043" y="393764"/>
                  </a:lnTo>
                  <a:lnTo>
                    <a:pt x="98774" y="393764"/>
                  </a:lnTo>
                  <a:cubicBezTo>
                    <a:pt x="45339" y="393764"/>
                    <a:pt x="1905" y="437102"/>
                    <a:pt x="1905" y="490633"/>
                  </a:cubicBezTo>
                  <a:lnTo>
                    <a:pt x="1905" y="659606"/>
                  </a:lnTo>
                  <a:lnTo>
                    <a:pt x="0" y="659892"/>
                  </a:lnTo>
                  <a:lnTo>
                    <a:pt x="0" y="916305"/>
                  </a:lnTo>
                  <a:lnTo>
                    <a:pt x="0" y="998410"/>
                  </a:lnTo>
                  <a:lnTo>
                    <a:pt x="0" y="1315593"/>
                  </a:lnTo>
                  <a:cubicBezTo>
                    <a:pt x="0" y="1359789"/>
                    <a:pt x="34862" y="1396270"/>
                    <a:pt x="78486" y="1398842"/>
                  </a:cubicBezTo>
                  <a:cubicBezTo>
                    <a:pt x="121349" y="1401413"/>
                    <a:pt x="154686" y="1436751"/>
                    <a:pt x="154686" y="1479709"/>
                  </a:cubicBezTo>
                  <a:lnTo>
                    <a:pt x="154686" y="1601343"/>
                  </a:lnTo>
                  <a:cubicBezTo>
                    <a:pt x="154686" y="1646015"/>
                    <a:pt x="190310" y="1682782"/>
                    <a:pt x="234506" y="1684687"/>
                  </a:cubicBezTo>
                  <a:cubicBezTo>
                    <a:pt x="277844" y="1686592"/>
                    <a:pt x="312039" y="1722215"/>
                    <a:pt x="312039" y="1765649"/>
                  </a:cubicBezTo>
                  <a:lnTo>
                    <a:pt x="312039" y="1776603"/>
                  </a:lnTo>
                  <a:cubicBezTo>
                    <a:pt x="312039" y="1808321"/>
                    <a:pt x="337947" y="1834229"/>
                    <a:pt x="369665" y="1834229"/>
                  </a:cubicBezTo>
                  <a:lnTo>
                    <a:pt x="389668" y="1834229"/>
                  </a:lnTo>
                  <a:cubicBezTo>
                    <a:pt x="421386" y="1834229"/>
                    <a:pt x="447294" y="1808321"/>
                    <a:pt x="447294" y="1776603"/>
                  </a:cubicBezTo>
                  <a:lnTo>
                    <a:pt x="447294" y="1765745"/>
                  </a:lnTo>
                  <a:cubicBezTo>
                    <a:pt x="447294" y="1721168"/>
                    <a:pt x="483680" y="1684782"/>
                    <a:pt x="528257" y="1684782"/>
                  </a:cubicBezTo>
                  <a:lnTo>
                    <a:pt x="681323" y="1684782"/>
                  </a:lnTo>
                  <a:cubicBezTo>
                    <a:pt x="727234" y="1684782"/>
                    <a:pt x="764762" y="1647254"/>
                    <a:pt x="764762" y="1601343"/>
                  </a:cubicBezTo>
                  <a:lnTo>
                    <a:pt x="764762" y="1348835"/>
                  </a:lnTo>
                  <a:cubicBezTo>
                    <a:pt x="764762" y="1302925"/>
                    <a:pt x="726662" y="1258253"/>
                    <a:pt x="681323" y="1265396"/>
                  </a:cubicBezTo>
                  <a:cubicBezTo>
                    <a:pt x="633508" y="1272921"/>
                    <a:pt x="601028" y="1256348"/>
                    <a:pt x="602171" y="1186910"/>
                  </a:cubicBezTo>
                  <a:cubicBezTo>
                    <a:pt x="602933" y="1142333"/>
                    <a:pt x="638556" y="1105948"/>
                    <a:pt x="683133" y="1105948"/>
                  </a:cubicBezTo>
                  <a:lnTo>
                    <a:pt x="860870" y="1105948"/>
                  </a:lnTo>
                  <a:cubicBezTo>
                    <a:pt x="892588" y="1105948"/>
                    <a:pt x="918496" y="1080040"/>
                    <a:pt x="918496" y="1048322"/>
                  </a:cubicBezTo>
                  <a:lnTo>
                    <a:pt x="918496" y="1028319"/>
                  </a:lnTo>
                  <a:cubicBezTo>
                    <a:pt x="918496" y="996601"/>
                    <a:pt x="892588" y="970693"/>
                    <a:pt x="860870" y="970693"/>
                  </a:cubicBezTo>
                  <a:lnTo>
                    <a:pt x="845725" y="970693"/>
                  </a:lnTo>
                  <a:cubicBezTo>
                    <a:pt x="801148" y="970693"/>
                    <a:pt x="764762" y="934307"/>
                    <a:pt x="764762" y="889730"/>
                  </a:cubicBezTo>
                  <a:lnTo>
                    <a:pt x="764762" y="759047"/>
                  </a:lnTo>
                  <a:cubicBezTo>
                    <a:pt x="764762" y="748951"/>
                    <a:pt x="764381" y="740950"/>
                    <a:pt x="763905" y="730282"/>
                  </a:cubicBezTo>
                  <a:lnTo>
                    <a:pt x="798862" y="730282"/>
                  </a:lnTo>
                  <a:cubicBezTo>
                    <a:pt x="874300" y="730282"/>
                    <a:pt x="935355" y="716375"/>
                    <a:pt x="935355" y="640937"/>
                  </a:cubicBezTo>
                  <a:lnTo>
                    <a:pt x="935355" y="636556"/>
                  </a:lnTo>
                  <a:lnTo>
                    <a:pt x="935355" y="626555"/>
                  </a:lnTo>
                  <a:lnTo>
                    <a:pt x="1006221" y="626555"/>
                  </a:lnTo>
                  <a:cubicBezTo>
                    <a:pt x="1081659" y="626555"/>
                    <a:pt x="1149858" y="565404"/>
                    <a:pt x="1149858" y="490061"/>
                  </a:cubicBezTo>
                  <a:lnTo>
                    <a:pt x="1149858" y="0"/>
                  </a:lnTo>
                  <a:lnTo>
                    <a:pt x="93545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7" name="Freeform: Shape 126">
              <a:extLst>
                <a:ext uri="{FF2B5EF4-FFF2-40B4-BE49-F238E27FC236}">
                  <a16:creationId xmlns:a16="http://schemas.microsoft.com/office/drawing/2014/main" id="{81C07194-EC3B-408A-AFC7-945F624F9FBE}"/>
                </a:ext>
              </a:extLst>
            </p:cNvPr>
            <p:cNvSpPr/>
            <p:nvPr/>
          </p:nvSpPr>
          <p:spPr>
            <a:xfrm>
              <a:off x="4395518" y="260683"/>
              <a:ext cx="1290351" cy="1074229"/>
            </a:xfrm>
            <a:custGeom>
              <a:avLst/>
              <a:gdLst>
                <a:gd name="connsiteX0" fmla="*/ 1290352 w 1290351"/>
                <a:gd name="connsiteY0" fmla="*/ 314516 h 1074229"/>
                <a:gd name="connsiteX1" fmla="*/ 626555 w 1290351"/>
                <a:gd name="connsiteY1" fmla="*/ 314516 h 1074229"/>
                <a:gd name="connsiteX2" fmla="*/ 626555 w 1290351"/>
                <a:gd name="connsiteY2" fmla="*/ 136493 h 1074229"/>
                <a:gd name="connsiteX3" fmla="*/ 490061 w 1290351"/>
                <a:gd name="connsiteY3" fmla="*/ 0 h 1074229"/>
                <a:gd name="connsiteX4" fmla="*/ 407765 w 1290351"/>
                <a:gd name="connsiteY4" fmla="*/ 0 h 1074229"/>
                <a:gd name="connsiteX5" fmla="*/ 407765 w 1290351"/>
                <a:gd name="connsiteY5" fmla="*/ 286 h 1074229"/>
                <a:gd name="connsiteX6" fmla="*/ 248983 w 1290351"/>
                <a:gd name="connsiteY6" fmla="*/ 286 h 1074229"/>
                <a:gd name="connsiteX7" fmla="*/ 248983 w 1290351"/>
                <a:gd name="connsiteY7" fmla="*/ 28861 h 1074229"/>
                <a:gd name="connsiteX8" fmla="*/ 156877 w 1290351"/>
                <a:gd name="connsiteY8" fmla="*/ 120967 h 1074229"/>
                <a:gd name="connsiteX9" fmla="*/ 0 w 1290351"/>
                <a:gd name="connsiteY9" fmla="*/ 120967 h 1074229"/>
                <a:gd name="connsiteX10" fmla="*/ 0 w 1290351"/>
                <a:gd name="connsiteY10" fmla="*/ 595408 h 1074229"/>
                <a:gd name="connsiteX11" fmla="*/ 270986 w 1290351"/>
                <a:gd name="connsiteY11" fmla="*/ 595408 h 1074229"/>
                <a:gd name="connsiteX12" fmla="*/ 270986 w 1290351"/>
                <a:gd name="connsiteY12" fmla="*/ 990791 h 1074229"/>
                <a:gd name="connsiteX13" fmla="*/ 354425 w 1290351"/>
                <a:gd name="connsiteY13" fmla="*/ 1074230 h 1074229"/>
                <a:gd name="connsiteX14" fmla="*/ 954500 w 1290351"/>
                <a:gd name="connsiteY14" fmla="*/ 1074230 h 1074229"/>
                <a:gd name="connsiteX15" fmla="*/ 1034415 w 1290351"/>
                <a:gd name="connsiteY15" fmla="*/ 1074230 h 1074229"/>
                <a:gd name="connsiteX16" fmla="*/ 1034701 w 1290351"/>
                <a:gd name="connsiteY16" fmla="*/ 1004602 h 1074229"/>
                <a:gd name="connsiteX17" fmla="*/ 1113186 w 1290351"/>
                <a:gd name="connsiteY17" fmla="*/ 932974 h 1074229"/>
                <a:gd name="connsiteX18" fmla="*/ 1189386 w 1290351"/>
                <a:gd name="connsiteY18" fmla="*/ 863251 h 1074229"/>
                <a:gd name="connsiteX19" fmla="*/ 1272064 w 1290351"/>
                <a:gd name="connsiteY19" fmla="*/ 791337 h 1074229"/>
                <a:gd name="connsiteX20" fmla="*/ 1287780 w 1290351"/>
                <a:gd name="connsiteY20" fmla="*/ 791337 h 1074229"/>
                <a:gd name="connsiteX21" fmla="*/ 1290352 w 1290351"/>
                <a:gd name="connsiteY21" fmla="*/ 314516 h 107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90351" h="1074229">
                  <a:moveTo>
                    <a:pt x="1290352" y="314516"/>
                  </a:moveTo>
                  <a:lnTo>
                    <a:pt x="626555" y="314516"/>
                  </a:lnTo>
                  <a:lnTo>
                    <a:pt x="626555" y="136493"/>
                  </a:lnTo>
                  <a:cubicBezTo>
                    <a:pt x="626555" y="61055"/>
                    <a:pt x="565404" y="0"/>
                    <a:pt x="490061" y="0"/>
                  </a:cubicBezTo>
                  <a:lnTo>
                    <a:pt x="407765" y="0"/>
                  </a:lnTo>
                  <a:lnTo>
                    <a:pt x="407765" y="286"/>
                  </a:lnTo>
                  <a:lnTo>
                    <a:pt x="248983" y="286"/>
                  </a:lnTo>
                  <a:lnTo>
                    <a:pt x="248983" y="28861"/>
                  </a:lnTo>
                  <a:cubicBezTo>
                    <a:pt x="248983" y="79724"/>
                    <a:pt x="207740" y="120967"/>
                    <a:pt x="156877" y="120967"/>
                  </a:cubicBezTo>
                  <a:lnTo>
                    <a:pt x="0" y="120967"/>
                  </a:lnTo>
                  <a:lnTo>
                    <a:pt x="0" y="595408"/>
                  </a:lnTo>
                  <a:lnTo>
                    <a:pt x="270986" y="595408"/>
                  </a:lnTo>
                  <a:lnTo>
                    <a:pt x="270986" y="990791"/>
                  </a:lnTo>
                  <a:cubicBezTo>
                    <a:pt x="270986" y="1036701"/>
                    <a:pt x="308515" y="1074230"/>
                    <a:pt x="354425" y="1074230"/>
                  </a:cubicBezTo>
                  <a:lnTo>
                    <a:pt x="954500" y="1074230"/>
                  </a:lnTo>
                  <a:lnTo>
                    <a:pt x="1034415" y="1074230"/>
                  </a:lnTo>
                  <a:lnTo>
                    <a:pt x="1034701" y="1004602"/>
                  </a:lnTo>
                  <a:cubicBezTo>
                    <a:pt x="1034891" y="965168"/>
                    <a:pt x="1073087" y="934879"/>
                    <a:pt x="1113186" y="932974"/>
                  </a:cubicBezTo>
                  <a:cubicBezTo>
                    <a:pt x="1152430" y="931069"/>
                    <a:pt x="1183958" y="902113"/>
                    <a:pt x="1189386" y="863251"/>
                  </a:cubicBezTo>
                  <a:cubicBezTo>
                    <a:pt x="1195006" y="822770"/>
                    <a:pt x="1230058" y="791337"/>
                    <a:pt x="1272064" y="791337"/>
                  </a:cubicBezTo>
                  <a:lnTo>
                    <a:pt x="1287780" y="791337"/>
                  </a:lnTo>
                  <a:cubicBezTo>
                    <a:pt x="1287208" y="673227"/>
                    <a:pt x="1290352" y="511397"/>
                    <a:pt x="1290352" y="314516"/>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8" name="Freeform: Shape 127">
              <a:extLst>
                <a:ext uri="{FF2B5EF4-FFF2-40B4-BE49-F238E27FC236}">
                  <a16:creationId xmlns:a16="http://schemas.microsoft.com/office/drawing/2014/main" id="{6B2906E9-2D4B-4CB3-AE59-72F915171DA2}"/>
                </a:ext>
              </a:extLst>
            </p:cNvPr>
            <p:cNvSpPr/>
            <p:nvPr/>
          </p:nvSpPr>
          <p:spPr>
            <a:xfrm>
              <a:off x="2456609" y="-24876"/>
              <a:ext cx="2346960" cy="1813083"/>
            </a:xfrm>
            <a:custGeom>
              <a:avLst/>
              <a:gdLst>
                <a:gd name="connsiteX0" fmla="*/ 862298 w 2346960"/>
                <a:gd name="connsiteY0" fmla="*/ 0 h 1813083"/>
                <a:gd name="connsiteX1" fmla="*/ 654368 w 2346960"/>
                <a:gd name="connsiteY1" fmla="*/ 207931 h 1813083"/>
                <a:gd name="connsiteX2" fmla="*/ 654368 w 2346960"/>
                <a:gd name="connsiteY2" fmla="*/ 444437 h 1813083"/>
                <a:gd name="connsiteX3" fmla="*/ 513112 w 2346960"/>
                <a:gd name="connsiteY3" fmla="*/ 444437 h 1813083"/>
                <a:gd name="connsiteX4" fmla="*/ 305181 w 2346960"/>
                <a:gd name="connsiteY4" fmla="*/ 652367 h 1813083"/>
                <a:gd name="connsiteX5" fmla="*/ 305181 w 2346960"/>
                <a:gd name="connsiteY5" fmla="*/ 1066514 h 1813083"/>
                <a:gd name="connsiteX6" fmla="*/ 268319 w 2346960"/>
                <a:gd name="connsiteY6" fmla="*/ 1078135 h 1813083"/>
                <a:gd name="connsiteX7" fmla="*/ 235458 w 2346960"/>
                <a:gd name="connsiteY7" fmla="*/ 1090327 h 1813083"/>
                <a:gd name="connsiteX8" fmla="*/ 162497 w 2346960"/>
                <a:gd name="connsiteY8" fmla="*/ 1173099 h 1813083"/>
                <a:gd name="connsiteX9" fmla="*/ 162497 w 2346960"/>
                <a:gd name="connsiteY9" fmla="*/ 1441228 h 1813083"/>
                <a:gd name="connsiteX10" fmla="*/ 81915 w 2346960"/>
                <a:gd name="connsiteY10" fmla="*/ 1522190 h 1813083"/>
                <a:gd name="connsiteX11" fmla="*/ 0 w 2346960"/>
                <a:gd name="connsiteY11" fmla="*/ 1605629 h 1813083"/>
                <a:gd name="connsiteX12" fmla="*/ 0 w 2346960"/>
                <a:gd name="connsiteY12" fmla="*/ 1729645 h 1813083"/>
                <a:gd name="connsiteX13" fmla="*/ 83439 w 2346960"/>
                <a:gd name="connsiteY13" fmla="*/ 1813084 h 1813083"/>
                <a:gd name="connsiteX14" fmla="*/ 364141 w 2346960"/>
                <a:gd name="connsiteY14" fmla="*/ 1813084 h 1813083"/>
                <a:gd name="connsiteX15" fmla="*/ 447484 w 2346960"/>
                <a:gd name="connsiteY15" fmla="*/ 1733264 h 1813083"/>
                <a:gd name="connsiteX16" fmla="*/ 527590 w 2346960"/>
                <a:gd name="connsiteY16" fmla="*/ 1655731 h 1813083"/>
                <a:gd name="connsiteX17" fmla="*/ 609600 w 2346960"/>
                <a:gd name="connsiteY17" fmla="*/ 1581817 h 1813083"/>
                <a:gd name="connsiteX18" fmla="*/ 687896 w 2346960"/>
                <a:gd name="connsiteY18" fmla="*/ 1508951 h 1813083"/>
                <a:gd name="connsiteX19" fmla="*/ 708184 w 2346960"/>
                <a:gd name="connsiteY19" fmla="*/ 1508951 h 1813083"/>
                <a:gd name="connsiteX20" fmla="*/ 789146 w 2346960"/>
                <a:gd name="connsiteY20" fmla="*/ 1589913 h 1813083"/>
                <a:gd name="connsiteX21" fmla="*/ 789146 w 2346960"/>
                <a:gd name="connsiteY21" fmla="*/ 1404557 h 1813083"/>
                <a:gd name="connsiteX22" fmla="*/ 789146 w 2346960"/>
                <a:gd name="connsiteY22" fmla="*/ 1322451 h 1813083"/>
                <a:gd name="connsiteX23" fmla="*/ 789146 w 2346960"/>
                <a:gd name="connsiteY23" fmla="*/ 1066038 h 1813083"/>
                <a:gd name="connsiteX24" fmla="*/ 787908 w 2346960"/>
                <a:gd name="connsiteY24" fmla="*/ 1066038 h 1813083"/>
                <a:gd name="connsiteX25" fmla="*/ 787908 w 2346960"/>
                <a:gd name="connsiteY25" fmla="*/ 876300 h 1813083"/>
                <a:gd name="connsiteX26" fmla="*/ 793337 w 2346960"/>
                <a:gd name="connsiteY26" fmla="*/ 876300 h 1813083"/>
                <a:gd name="connsiteX27" fmla="*/ 887921 w 2346960"/>
                <a:gd name="connsiteY27" fmla="*/ 800100 h 1813083"/>
                <a:gd name="connsiteX28" fmla="*/ 1129189 w 2346960"/>
                <a:gd name="connsiteY28" fmla="*/ 800100 h 1813083"/>
                <a:gd name="connsiteX29" fmla="*/ 1129189 w 2346960"/>
                <a:gd name="connsiteY29" fmla="*/ 503301 h 1813083"/>
                <a:gd name="connsiteX30" fmla="*/ 1226058 w 2346960"/>
                <a:gd name="connsiteY30" fmla="*/ 406432 h 1813083"/>
                <a:gd name="connsiteX31" fmla="*/ 1433513 w 2346960"/>
                <a:gd name="connsiteY31" fmla="*/ 406432 h 1813083"/>
                <a:gd name="connsiteX32" fmla="*/ 1724597 w 2346960"/>
                <a:gd name="connsiteY32" fmla="*/ 406432 h 1813083"/>
                <a:gd name="connsiteX33" fmla="*/ 2096072 w 2346960"/>
                <a:gd name="connsiteY33" fmla="*/ 406432 h 1813083"/>
                <a:gd name="connsiteX34" fmla="*/ 2188178 w 2346960"/>
                <a:gd name="connsiteY34" fmla="*/ 314325 h 1813083"/>
                <a:gd name="connsiteX35" fmla="*/ 2188178 w 2346960"/>
                <a:gd name="connsiteY35" fmla="*/ 285750 h 1813083"/>
                <a:gd name="connsiteX36" fmla="*/ 2346960 w 2346960"/>
                <a:gd name="connsiteY36" fmla="*/ 285750 h 1813083"/>
                <a:gd name="connsiteX37" fmla="*/ 2346960 w 2346960"/>
                <a:gd name="connsiteY37" fmla="*/ 0 h 1813083"/>
                <a:gd name="connsiteX38" fmla="*/ 862298 w 2346960"/>
                <a:gd name="connsiteY38" fmla="*/ 0 h 181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346960" h="1813083">
                  <a:moveTo>
                    <a:pt x="862298" y="0"/>
                  </a:moveTo>
                  <a:cubicBezTo>
                    <a:pt x="747427" y="0"/>
                    <a:pt x="654368" y="93155"/>
                    <a:pt x="654368" y="207931"/>
                  </a:cubicBezTo>
                  <a:lnTo>
                    <a:pt x="654368" y="444437"/>
                  </a:lnTo>
                  <a:lnTo>
                    <a:pt x="513112" y="444437"/>
                  </a:lnTo>
                  <a:cubicBezTo>
                    <a:pt x="398240" y="444437"/>
                    <a:pt x="305181" y="537591"/>
                    <a:pt x="305181" y="652367"/>
                  </a:cubicBezTo>
                  <a:lnTo>
                    <a:pt x="305181" y="1066514"/>
                  </a:lnTo>
                  <a:cubicBezTo>
                    <a:pt x="291846" y="1067562"/>
                    <a:pt x="279273" y="1071563"/>
                    <a:pt x="268319" y="1078135"/>
                  </a:cubicBezTo>
                  <a:cubicBezTo>
                    <a:pt x="258223" y="1084231"/>
                    <a:pt x="247174" y="1088803"/>
                    <a:pt x="235458" y="1090327"/>
                  </a:cubicBezTo>
                  <a:cubicBezTo>
                    <a:pt x="194405" y="1095470"/>
                    <a:pt x="162497" y="1130713"/>
                    <a:pt x="162497" y="1173099"/>
                  </a:cubicBezTo>
                  <a:lnTo>
                    <a:pt x="162497" y="1441228"/>
                  </a:lnTo>
                  <a:cubicBezTo>
                    <a:pt x="162497" y="1485519"/>
                    <a:pt x="126206" y="1521428"/>
                    <a:pt x="81915" y="1522190"/>
                  </a:cubicBezTo>
                  <a:cubicBezTo>
                    <a:pt x="36671" y="1522952"/>
                    <a:pt x="0" y="1560195"/>
                    <a:pt x="0" y="1605629"/>
                  </a:cubicBezTo>
                  <a:lnTo>
                    <a:pt x="0" y="1729645"/>
                  </a:lnTo>
                  <a:cubicBezTo>
                    <a:pt x="0" y="1775555"/>
                    <a:pt x="37529" y="1813084"/>
                    <a:pt x="83439" y="1813084"/>
                  </a:cubicBezTo>
                  <a:lnTo>
                    <a:pt x="364141" y="1813084"/>
                  </a:lnTo>
                  <a:cubicBezTo>
                    <a:pt x="408813" y="1813084"/>
                    <a:pt x="445580" y="1777460"/>
                    <a:pt x="447484" y="1733264"/>
                  </a:cubicBezTo>
                  <a:cubicBezTo>
                    <a:pt x="449390" y="1690211"/>
                    <a:pt x="484442" y="1656207"/>
                    <a:pt x="527590" y="1655731"/>
                  </a:cubicBezTo>
                  <a:cubicBezTo>
                    <a:pt x="569881" y="1655255"/>
                    <a:pt x="604838" y="1622965"/>
                    <a:pt x="609600" y="1581817"/>
                  </a:cubicBezTo>
                  <a:cubicBezTo>
                    <a:pt x="614267" y="1540859"/>
                    <a:pt x="646748" y="1508951"/>
                    <a:pt x="687896" y="1508951"/>
                  </a:cubicBezTo>
                  <a:lnTo>
                    <a:pt x="708184" y="1508951"/>
                  </a:lnTo>
                  <a:cubicBezTo>
                    <a:pt x="752761" y="1508951"/>
                    <a:pt x="789146" y="1545336"/>
                    <a:pt x="789146" y="1589913"/>
                  </a:cubicBezTo>
                  <a:lnTo>
                    <a:pt x="789146" y="1404557"/>
                  </a:lnTo>
                  <a:lnTo>
                    <a:pt x="789146" y="1322451"/>
                  </a:lnTo>
                  <a:lnTo>
                    <a:pt x="789146" y="1066038"/>
                  </a:lnTo>
                  <a:lnTo>
                    <a:pt x="787908" y="1066038"/>
                  </a:lnTo>
                  <a:lnTo>
                    <a:pt x="787908" y="876300"/>
                  </a:lnTo>
                  <a:lnTo>
                    <a:pt x="793337" y="876300"/>
                  </a:lnTo>
                  <a:cubicBezTo>
                    <a:pt x="802767" y="832771"/>
                    <a:pt x="841534" y="800100"/>
                    <a:pt x="887921" y="800100"/>
                  </a:cubicBezTo>
                  <a:lnTo>
                    <a:pt x="1129189" y="800100"/>
                  </a:lnTo>
                  <a:lnTo>
                    <a:pt x="1129189" y="503301"/>
                  </a:lnTo>
                  <a:cubicBezTo>
                    <a:pt x="1129189" y="449866"/>
                    <a:pt x="1172527" y="406432"/>
                    <a:pt x="1226058" y="406432"/>
                  </a:cubicBezTo>
                  <a:lnTo>
                    <a:pt x="1433513" y="406432"/>
                  </a:lnTo>
                  <a:lnTo>
                    <a:pt x="1724597" y="406432"/>
                  </a:lnTo>
                  <a:lnTo>
                    <a:pt x="2096072" y="406432"/>
                  </a:lnTo>
                  <a:cubicBezTo>
                    <a:pt x="2146935" y="406432"/>
                    <a:pt x="2188178" y="365189"/>
                    <a:pt x="2188178" y="314325"/>
                  </a:cubicBezTo>
                  <a:lnTo>
                    <a:pt x="2188178" y="285750"/>
                  </a:lnTo>
                  <a:lnTo>
                    <a:pt x="2346960" y="285750"/>
                  </a:lnTo>
                  <a:lnTo>
                    <a:pt x="2346960" y="0"/>
                  </a:lnTo>
                  <a:lnTo>
                    <a:pt x="862298"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9" name="Freeform: Shape 128">
              <a:extLst>
                <a:ext uri="{FF2B5EF4-FFF2-40B4-BE49-F238E27FC236}">
                  <a16:creationId xmlns:a16="http://schemas.microsoft.com/office/drawing/2014/main" id="{51D0CF0F-4233-4970-B46B-65DA292542AA}"/>
                </a:ext>
              </a:extLst>
            </p:cNvPr>
            <p:cNvSpPr/>
            <p:nvPr/>
          </p:nvSpPr>
          <p:spPr>
            <a:xfrm>
              <a:off x="4963684" y="2644504"/>
              <a:ext cx="1471421" cy="875728"/>
            </a:xfrm>
            <a:custGeom>
              <a:avLst/>
              <a:gdLst>
                <a:gd name="connsiteX0" fmla="*/ 157829 w 1471421"/>
                <a:gd name="connsiteY0" fmla="*/ 0 h 875728"/>
                <a:gd name="connsiteX1" fmla="*/ 157829 w 1471421"/>
                <a:gd name="connsiteY1" fmla="*/ 53245 h 875728"/>
                <a:gd name="connsiteX2" fmla="*/ 157829 w 1471421"/>
                <a:gd name="connsiteY2" fmla="*/ 105632 h 875728"/>
                <a:gd name="connsiteX3" fmla="*/ 200406 w 1471421"/>
                <a:gd name="connsiteY3" fmla="*/ 163354 h 875728"/>
                <a:gd name="connsiteX4" fmla="*/ 218313 w 1471421"/>
                <a:gd name="connsiteY4" fmla="*/ 166116 h 875728"/>
                <a:gd name="connsiteX5" fmla="*/ 312515 w 1471421"/>
                <a:gd name="connsiteY5" fmla="*/ 166116 h 875728"/>
                <a:gd name="connsiteX6" fmla="*/ 314134 w 1471421"/>
                <a:gd name="connsiteY6" fmla="*/ 166116 h 875728"/>
                <a:gd name="connsiteX7" fmla="*/ 314801 w 1471421"/>
                <a:gd name="connsiteY7" fmla="*/ 442722 h 875728"/>
                <a:gd name="connsiteX8" fmla="*/ 314801 w 1471421"/>
                <a:gd name="connsiteY8" fmla="*/ 444913 h 875728"/>
                <a:gd name="connsiteX9" fmla="*/ 314801 w 1471421"/>
                <a:gd name="connsiteY9" fmla="*/ 444913 h 875728"/>
                <a:gd name="connsiteX10" fmla="*/ 232982 w 1471421"/>
                <a:gd name="connsiteY10" fmla="*/ 444913 h 875728"/>
                <a:gd name="connsiteX11" fmla="*/ 162020 w 1471421"/>
                <a:gd name="connsiteY11" fmla="*/ 498538 h 875728"/>
                <a:gd name="connsiteX12" fmla="*/ 160401 w 1471421"/>
                <a:gd name="connsiteY12" fmla="*/ 512540 h 875728"/>
                <a:gd name="connsiteX13" fmla="*/ 160211 w 1471421"/>
                <a:gd name="connsiteY13" fmla="*/ 543497 h 875728"/>
                <a:gd name="connsiteX14" fmla="*/ 99726 w 1471421"/>
                <a:gd name="connsiteY14" fmla="*/ 603980 h 875728"/>
                <a:gd name="connsiteX15" fmla="*/ 381 w 1471421"/>
                <a:gd name="connsiteY15" fmla="*/ 603980 h 875728"/>
                <a:gd name="connsiteX16" fmla="*/ 381 w 1471421"/>
                <a:gd name="connsiteY16" fmla="*/ 743712 h 875728"/>
                <a:gd name="connsiteX17" fmla="*/ 0 w 1471421"/>
                <a:gd name="connsiteY17" fmla="*/ 743712 h 875728"/>
                <a:gd name="connsiteX18" fmla="*/ 0 w 1471421"/>
                <a:gd name="connsiteY18" fmla="*/ 747141 h 875728"/>
                <a:gd name="connsiteX19" fmla="*/ 146114 w 1471421"/>
                <a:gd name="connsiteY19" fmla="*/ 747141 h 875728"/>
                <a:gd name="connsiteX20" fmla="*/ 203740 w 1471421"/>
                <a:gd name="connsiteY20" fmla="*/ 804767 h 875728"/>
                <a:gd name="connsiteX21" fmla="*/ 203740 w 1471421"/>
                <a:gd name="connsiteY21" fmla="*/ 824770 h 875728"/>
                <a:gd name="connsiteX22" fmla="*/ 172879 w 1471421"/>
                <a:gd name="connsiteY22" fmla="*/ 875729 h 875728"/>
                <a:gd name="connsiteX23" fmla="*/ 232600 w 1471421"/>
                <a:gd name="connsiteY23" fmla="*/ 875729 h 875728"/>
                <a:gd name="connsiteX24" fmla="*/ 313373 w 1471421"/>
                <a:gd name="connsiteY24" fmla="*/ 801243 h 875728"/>
                <a:gd name="connsiteX25" fmla="*/ 383191 w 1471421"/>
                <a:gd name="connsiteY25" fmla="*/ 736854 h 875728"/>
                <a:gd name="connsiteX26" fmla="*/ 498539 w 1471421"/>
                <a:gd name="connsiteY26" fmla="*/ 736854 h 875728"/>
                <a:gd name="connsiteX27" fmla="*/ 548068 w 1471421"/>
                <a:gd name="connsiteY27" fmla="*/ 736854 h 875728"/>
                <a:gd name="connsiteX28" fmla="*/ 1256157 w 1471421"/>
                <a:gd name="connsiteY28" fmla="*/ 736854 h 875728"/>
                <a:gd name="connsiteX29" fmla="*/ 1256157 w 1471421"/>
                <a:gd name="connsiteY29" fmla="*/ 745427 h 875728"/>
                <a:gd name="connsiteX30" fmla="*/ 1370457 w 1471421"/>
                <a:gd name="connsiteY30" fmla="*/ 859727 h 875728"/>
                <a:gd name="connsiteX31" fmla="*/ 1471422 w 1471421"/>
                <a:gd name="connsiteY31" fmla="*/ 859727 h 875728"/>
                <a:gd name="connsiteX32" fmla="*/ 1471422 w 1471421"/>
                <a:gd name="connsiteY32" fmla="*/ 843439 h 875728"/>
                <a:gd name="connsiteX33" fmla="*/ 1471422 w 1471421"/>
                <a:gd name="connsiteY33" fmla="*/ 390620 h 875728"/>
                <a:gd name="connsiteX34" fmla="*/ 1471422 w 1471421"/>
                <a:gd name="connsiteY34" fmla="*/ 191 h 875728"/>
                <a:gd name="connsiteX35" fmla="*/ 157829 w 1471421"/>
                <a:gd name="connsiteY35" fmla="*/ 191 h 875728"/>
                <a:gd name="connsiteX36" fmla="*/ 1255395 w 1471421"/>
                <a:gd name="connsiteY36" fmla="*/ 736663 h 875728"/>
                <a:gd name="connsiteX37" fmla="*/ 947452 w 1471421"/>
                <a:gd name="connsiteY37" fmla="*/ 736663 h 875728"/>
                <a:gd name="connsiteX38" fmla="*/ 947452 w 1471421"/>
                <a:gd name="connsiteY38" fmla="*/ 496157 h 875728"/>
                <a:gd name="connsiteX39" fmla="*/ 1062609 w 1471421"/>
                <a:gd name="connsiteY39" fmla="*/ 381857 h 875728"/>
                <a:gd name="connsiteX40" fmla="*/ 1255395 w 1471421"/>
                <a:gd name="connsiteY40" fmla="*/ 381857 h 875728"/>
                <a:gd name="connsiteX41" fmla="*/ 1255395 w 1471421"/>
                <a:gd name="connsiteY41" fmla="*/ 736663 h 875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471421" h="875728">
                  <a:moveTo>
                    <a:pt x="157829" y="0"/>
                  </a:moveTo>
                  <a:lnTo>
                    <a:pt x="157829" y="53245"/>
                  </a:lnTo>
                  <a:lnTo>
                    <a:pt x="157829" y="105632"/>
                  </a:lnTo>
                  <a:cubicBezTo>
                    <a:pt x="157829" y="132683"/>
                    <a:pt x="175832" y="155638"/>
                    <a:pt x="200406" y="163354"/>
                  </a:cubicBezTo>
                  <a:cubicBezTo>
                    <a:pt x="206121" y="165163"/>
                    <a:pt x="212122" y="166116"/>
                    <a:pt x="218313" y="166116"/>
                  </a:cubicBezTo>
                  <a:lnTo>
                    <a:pt x="312515" y="166116"/>
                  </a:lnTo>
                  <a:lnTo>
                    <a:pt x="314134" y="166116"/>
                  </a:lnTo>
                  <a:lnTo>
                    <a:pt x="314801" y="442722"/>
                  </a:lnTo>
                  <a:lnTo>
                    <a:pt x="314801" y="444913"/>
                  </a:lnTo>
                  <a:lnTo>
                    <a:pt x="314801" y="444913"/>
                  </a:lnTo>
                  <a:lnTo>
                    <a:pt x="232982" y="444913"/>
                  </a:lnTo>
                  <a:cubicBezTo>
                    <a:pt x="199263" y="444913"/>
                    <a:pt x="169164" y="467201"/>
                    <a:pt x="162020" y="498538"/>
                  </a:cubicBezTo>
                  <a:cubicBezTo>
                    <a:pt x="160973" y="503015"/>
                    <a:pt x="160496" y="507683"/>
                    <a:pt x="160401" y="512540"/>
                  </a:cubicBezTo>
                  <a:lnTo>
                    <a:pt x="160211" y="543497"/>
                  </a:lnTo>
                  <a:cubicBezTo>
                    <a:pt x="160020" y="576739"/>
                    <a:pt x="132969" y="603980"/>
                    <a:pt x="99726" y="603980"/>
                  </a:cubicBezTo>
                  <a:lnTo>
                    <a:pt x="381" y="603980"/>
                  </a:lnTo>
                  <a:lnTo>
                    <a:pt x="381" y="743712"/>
                  </a:lnTo>
                  <a:lnTo>
                    <a:pt x="0" y="743712"/>
                  </a:lnTo>
                  <a:lnTo>
                    <a:pt x="0" y="747141"/>
                  </a:lnTo>
                  <a:lnTo>
                    <a:pt x="146114" y="747141"/>
                  </a:lnTo>
                  <a:cubicBezTo>
                    <a:pt x="177832" y="747141"/>
                    <a:pt x="203740" y="773049"/>
                    <a:pt x="203740" y="804767"/>
                  </a:cubicBezTo>
                  <a:lnTo>
                    <a:pt x="203740" y="824770"/>
                  </a:lnTo>
                  <a:cubicBezTo>
                    <a:pt x="203740" y="846773"/>
                    <a:pt x="191167" y="866013"/>
                    <a:pt x="172879" y="875729"/>
                  </a:cubicBezTo>
                  <a:lnTo>
                    <a:pt x="232600" y="875729"/>
                  </a:lnTo>
                  <a:cubicBezTo>
                    <a:pt x="274891" y="875729"/>
                    <a:pt x="309943" y="843439"/>
                    <a:pt x="313373" y="801243"/>
                  </a:cubicBezTo>
                  <a:cubicBezTo>
                    <a:pt x="316230" y="765334"/>
                    <a:pt x="346615" y="736854"/>
                    <a:pt x="383191" y="736854"/>
                  </a:cubicBezTo>
                  <a:lnTo>
                    <a:pt x="498539" y="736854"/>
                  </a:lnTo>
                  <a:lnTo>
                    <a:pt x="548068" y="736854"/>
                  </a:lnTo>
                  <a:lnTo>
                    <a:pt x="1256157" y="736854"/>
                  </a:lnTo>
                  <a:lnTo>
                    <a:pt x="1256157" y="745427"/>
                  </a:lnTo>
                  <a:cubicBezTo>
                    <a:pt x="1256157" y="808292"/>
                    <a:pt x="1307592" y="859727"/>
                    <a:pt x="1370457" y="859727"/>
                  </a:cubicBezTo>
                  <a:lnTo>
                    <a:pt x="1471422" y="859727"/>
                  </a:lnTo>
                  <a:lnTo>
                    <a:pt x="1471422" y="843439"/>
                  </a:lnTo>
                  <a:lnTo>
                    <a:pt x="1471422" y="390620"/>
                  </a:lnTo>
                  <a:lnTo>
                    <a:pt x="1471422" y="191"/>
                  </a:lnTo>
                  <a:lnTo>
                    <a:pt x="157829" y="191"/>
                  </a:lnTo>
                  <a:close/>
                  <a:moveTo>
                    <a:pt x="1255395" y="736663"/>
                  </a:moveTo>
                  <a:lnTo>
                    <a:pt x="947452" y="736663"/>
                  </a:lnTo>
                  <a:lnTo>
                    <a:pt x="947452" y="496157"/>
                  </a:lnTo>
                  <a:cubicBezTo>
                    <a:pt x="947452" y="433292"/>
                    <a:pt x="999268" y="381857"/>
                    <a:pt x="1062609" y="381857"/>
                  </a:cubicBezTo>
                  <a:lnTo>
                    <a:pt x="1255395" y="381857"/>
                  </a:lnTo>
                  <a:lnTo>
                    <a:pt x="1255395" y="736663"/>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30" name="Freeform: Shape 129">
              <a:extLst>
                <a:ext uri="{FF2B5EF4-FFF2-40B4-BE49-F238E27FC236}">
                  <a16:creationId xmlns:a16="http://schemas.microsoft.com/office/drawing/2014/main" id="{F365C1AE-BE6C-4275-82BA-282E4009909E}"/>
                </a:ext>
              </a:extLst>
            </p:cNvPr>
            <p:cNvSpPr/>
            <p:nvPr/>
          </p:nvSpPr>
          <p:spPr>
            <a:xfrm>
              <a:off x="5911136" y="3026362"/>
              <a:ext cx="307943" cy="354806"/>
            </a:xfrm>
            <a:custGeom>
              <a:avLst/>
              <a:gdLst>
                <a:gd name="connsiteX0" fmla="*/ 115158 w 307943"/>
                <a:gd name="connsiteY0" fmla="*/ 0 h 354806"/>
                <a:gd name="connsiteX1" fmla="*/ 0 w 307943"/>
                <a:gd name="connsiteY1" fmla="*/ 114300 h 354806"/>
                <a:gd name="connsiteX2" fmla="*/ 0 w 307943"/>
                <a:gd name="connsiteY2" fmla="*/ 354806 h 354806"/>
                <a:gd name="connsiteX3" fmla="*/ 307943 w 307943"/>
                <a:gd name="connsiteY3" fmla="*/ 354806 h 354806"/>
                <a:gd name="connsiteX4" fmla="*/ 307943 w 307943"/>
                <a:gd name="connsiteY4" fmla="*/ 0 h 354806"/>
                <a:gd name="connsiteX5" fmla="*/ 115158 w 307943"/>
                <a:gd name="connsiteY5" fmla="*/ 0 h 35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943" h="354806">
                  <a:moveTo>
                    <a:pt x="115158" y="0"/>
                  </a:moveTo>
                  <a:cubicBezTo>
                    <a:pt x="51816" y="0"/>
                    <a:pt x="0" y="51435"/>
                    <a:pt x="0" y="114300"/>
                  </a:cubicBezTo>
                  <a:lnTo>
                    <a:pt x="0" y="354806"/>
                  </a:lnTo>
                  <a:lnTo>
                    <a:pt x="307943" y="354806"/>
                  </a:lnTo>
                  <a:lnTo>
                    <a:pt x="307943" y="0"/>
                  </a:lnTo>
                  <a:lnTo>
                    <a:pt x="115158"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31" name="Freeform: Shape 130">
              <a:extLst>
                <a:ext uri="{FF2B5EF4-FFF2-40B4-BE49-F238E27FC236}">
                  <a16:creationId xmlns:a16="http://schemas.microsoft.com/office/drawing/2014/main" id="{2B3D20F9-63D4-4DC8-9C2C-A0EE3A910E57}"/>
                </a:ext>
              </a:extLst>
            </p:cNvPr>
            <p:cNvSpPr/>
            <p:nvPr/>
          </p:nvSpPr>
          <p:spPr>
            <a:xfrm>
              <a:off x="4803283" y="-24876"/>
              <a:ext cx="1632204" cy="2667095"/>
            </a:xfrm>
            <a:custGeom>
              <a:avLst/>
              <a:gdLst>
                <a:gd name="connsiteX0" fmla="*/ 1496949 w 1632204"/>
                <a:gd name="connsiteY0" fmla="*/ 1233678 h 2667095"/>
                <a:gd name="connsiteX1" fmla="*/ 1436942 w 1632204"/>
                <a:gd name="connsiteY1" fmla="*/ 1173671 h 2667095"/>
                <a:gd name="connsiteX2" fmla="*/ 1436942 w 1632204"/>
                <a:gd name="connsiteY2" fmla="*/ 1152811 h 2667095"/>
                <a:gd name="connsiteX3" fmla="*/ 1496949 w 1632204"/>
                <a:gd name="connsiteY3" fmla="*/ 1092803 h 2667095"/>
                <a:gd name="connsiteX4" fmla="*/ 1629346 w 1632204"/>
                <a:gd name="connsiteY4" fmla="*/ 1092803 h 2667095"/>
                <a:gd name="connsiteX5" fmla="*/ 1629823 w 1632204"/>
                <a:gd name="connsiteY5" fmla="*/ 596932 h 2667095"/>
                <a:gd name="connsiteX6" fmla="*/ 1264444 w 1632204"/>
                <a:gd name="connsiteY6" fmla="*/ 596932 h 2667095"/>
                <a:gd name="connsiteX7" fmla="*/ 1264444 w 1632204"/>
                <a:gd name="connsiteY7" fmla="*/ 96869 h 2667095"/>
                <a:gd name="connsiteX8" fmla="*/ 1167574 w 1632204"/>
                <a:gd name="connsiteY8" fmla="*/ 0 h 2667095"/>
                <a:gd name="connsiteX9" fmla="*/ 0 w 1632204"/>
                <a:gd name="connsiteY9" fmla="*/ 0 h 2667095"/>
                <a:gd name="connsiteX10" fmla="*/ 0 w 1632204"/>
                <a:gd name="connsiteY10" fmla="*/ 285464 h 2667095"/>
                <a:gd name="connsiteX11" fmla="*/ 82296 w 1632204"/>
                <a:gd name="connsiteY11" fmla="*/ 285464 h 2667095"/>
                <a:gd name="connsiteX12" fmla="*/ 218789 w 1632204"/>
                <a:gd name="connsiteY12" fmla="*/ 421958 h 2667095"/>
                <a:gd name="connsiteX13" fmla="*/ 218789 w 1632204"/>
                <a:gd name="connsiteY13" fmla="*/ 599980 h 2667095"/>
                <a:gd name="connsiteX14" fmla="*/ 882587 w 1632204"/>
                <a:gd name="connsiteY14" fmla="*/ 599980 h 2667095"/>
                <a:gd name="connsiteX15" fmla="*/ 879919 w 1632204"/>
                <a:gd name="connsiteY15" fmla="*/ 1064324 h 2667095"/>
                <a:gd name="connsiteX16" fmla="*/ 879919 w 1632204"/>
                <a:gd name="connsiteY16" fmla="*/ 1076516 h 2667095"/>
                <a:gd name="connsiteX17" fmla="*/ 872966 w 1632204"/>
                <a:gd name="connsiteY17" fmla="*/ 1076516 h 2667095"/>
                <a:gd name="connsiteX18" fmla="*/ 864203 w 1632204"/>
                <a:gd name="connsiteY18" fmla="*/ 1076516 h 2667095"/>
                <a:gd name="connsiteX19" fmla="*/ 856011 w 1632204"/>
                <a:gd name="connsiteY19" fmla="*/ 1076897 h 2667095"/>
                <a:gd name="connsiteX20" fmla="*/ 853440 w 1632204"/>
                <a:gd name="connsiteY20" fmla="*/ 1077278 h 2667095"/>
                <a:gd name="connsiteX21" fmla="*/ 848106 w 1632204"/>
                <a:gd name="connsiteY21" fmla="*/ 1078135 h 2667095"/>
                <a:gd name="connsiteX22" fmla="*/ 847439 w 1632204"/>
                <a:gd name="connsiteY22" fmla="*/ 1078325 h 2667095"/>
                <a:gd name="connsiteX23" fmla="*/ 845153 w 1632204"/>
                <a:gd name="connsiteY23" fmla="*/ 1078897 h 2667095"/>
                <a:gd name="connsiteX24" fmla="*/ 840486 w 1632204"/>
                <a:gd name="connsiteY24" fmla="*/ 1080135 h 2667095"/>
                <a:gd name="connsiteX25" fmla="*/ 837438 w 1632204"/>
                <a:gd name="connsiteY25" fmla="*/ 1081183 h 2667095"/>
                <a:gd name="connsiteX26" fmla="*/ 833056 w 1632204"/>
                <a:gd name="connsiteY26" fmla="*/ 1082802 h 2667095"/>
                <a:gd name="connsiteX27" fmla="*/ 830104 w 1632204"/>
                <a:gd name="connsiteY27" fmla="*/ 1084136 h 2667095"/>
                <a:gd name="connsiteX28" fmla="*/ 826008 w 1632204"/>
                <a:gd name="connsiteY28" fmla="*/ 1086136 h 2667095"/>
                <a:gd name="connsiteX29" fmla="*/ 824484 w 1632204"/>
                <a:gd name="connsiteY29" fmla="*/ 1086993 h 2667095"/>
                <a:gd name="connsiteX30" fmla="*/ 823055 w 1632204"/>
                <a:gd name="connsiteY30" fmla="*/ 1087755 h 2667095"/>
                <a:gd name="connsiteX31" fmla="*/ 819150 w 1632204"/>
                <a:gd name="connsiteY31" fmla="*/ 1090136 h 2667095"/>
                <a:gd name="connsiteX32" fmla="*/ 818674 w 1632204"/>
                <a:gd name="connsiteY32" fmla="*/ 1090422 h 2667095"/>
                <a:gd name="connsiteX33" fmla="*/ 816483 w 1632204"/>
                <a:gd name="connsiteY33" fmla="*/ 1091946 h 2667095"/>
                <a:gd name="connsiteX34" fmla="*/ 812768 w 1632204"/>
                <a:gd name="connsiteY34" fmla="*/ 1094708 h 2667095"/>
                <a:gd name="connsiteX35" fmla="*/ 810292 w 1632204"/>
                <a:gd name="connsiteY35" fmla="*/ 1096709 h 2667095"/>
                <a:gd name="connsiteX36" fmla="*/ 806767 w 1632204"/>
                <a:gd name="connsiteY36" fmla="*/ 1099852 h 2667095"/>
                <a:gd name="connsiteX37" fmla="*/ 804577 w 1632204"/>
                <a:gd name="connsiteY37" fmla="*/ 1101947 h 2667095"/>
                <a:gd name="connsiteX38" fmla="*/ 801148 w 1632204"/>
                <a:gd name="connsiteY38" fmla="*/ 1105662 h 2667095"/>
                <a:gd name="connsiteX39" fmla="*/ 799434 w 1632204"/>
                <a:gd name="connsiteY39" fmla="*/ 1107662 h 2667095"/>
                <a:gd name="connsiteX40" fmla="*/ 795909 w 1632204"/>
                <a:gd name="connsiteY40" fmla="*/ 1112330 h 2667095"/>
                <a:gd name="connsiteX41" fmla="*/ 795814 w 1632204"/>
                <a:gd name="connsiteY41" fmla="*/ 1112520 h 2667095"/>
                <a:gd name="connsiteX42" fmla="*/ 794861 w 1632204"/>
                <a:gd name="connsiteY42" fmla="*/ 1113854 h 2667095"/>
                <a:gd name="connsiteX43" fmla="*/ 790765 w 1632204"/>
                <a:gd name="connsiteY43" fmla="*/ 1120521 h 2667095"/>
                <a:gd name="connsiteX44" fmla="*/ 790480 w 1632204"/>
                <a:gd name="connsiteY44" fmla="*/ 1121093 h 2667095"/>
                <a:gd name="connsiteX45" fmla="*/ 787337 w 1632204"/>
                <a:gd name="connsiteY45" fmla="*/ 1127570 h 2667095"/>
                <a:gd name="connsiteX46" fmla="*/ 786479 w 1632204"/>
                <a:gd name="connsiteY46" fmla="*/ 1129951 h 2667095"/>
                <a:gd name="connsiteX47" fmla="*/ 784669 w 1632204"/>
                <a:gd name="connsiteY47" fmla="*/ 1134904 h 2667095"/>
                <a:gd name="connsiteX48" fmla="*/ 783908 w 1632204"/>
                <a:gd name="connsiteY48" fmla="*/ 1137666 h 2667095"/>
                <a:gd name="connsiteX49" fmla="*/ 783908 w 1632204"/>
                <a:gd name="connsiteY49" fmla="*/ 1137857 h 2667095"/>
                <a:gd name="connsiteX50" fmla="*/ 782669 w 1632204"/>
                <a:gd name="connsiteY50" fmla="*/ 1142524 h 2667095"/>
                <a:gd name="connsiteX51" fmla="*/ 782574 w 1632204"/>
                <a:gd name="connsiteY51" fmla="*/ 1143000 h 2667095"/>
                <a:gd name="connsiteX52" fmla="*/ 782098 w 1632204"/>
                <a:gd name="connsiteY52" fmla="*/ 1145762 h 2667095"/>
                <a:gd name="connsiteX53" fmla="*/ 780764 w 1632204"/>
                <a:gd name="connsiteY53" fmla="*/ 1160336 h 2667095"/>
                <a:gd name="connsiteX54" fmla="*/ 709517 w 1632204"/>
                <a:gd name="connsiteY54" fmla="*/ 1218438 h 2667095"/>
                <a:gd name="connsiteX55" fmla="*/ 702850 w 1632204"/>
                <a:gd name="connsiteY55" fmla="*/ 1218819 h 2667095"/>
                <a:gd name="connsiteX56" fmla="*/ 700754 w 1632204"/>
                <a:gd name="connsiteY56" fmla="*/ 1219010 h 2667095"/>
                <a:gd name="connsiteX57" fmla="*/ 699802 w 1632204"/>
                <a:gd name="connsiteY57" fmla="*/ 1219105 h 2667095"/>
                <a:gd name="connsiteX58" fmla="*/ 693801 w 1632204"/>
                <a:gd name="connsiteY58" fmla="*/ 1220057 h 2667095"/>
                <a:gd name="connsiteX59" fmla="*/ 692563 w 1632204"/>
                <a:gd name="connsiteY59" fmla="*/ 1220248 h 2667095"/>
                <a:gd name="connsiteX60" fmla="*/ 627031 w 1632204"/>
                <a:gd name="connsiteY60" fmla="*/ 1290923 h 2667095"/>
                <a:gd name="connsiteX61" fmla="*/ 626745 w 1632204"/>
                <a:gd name="connsiteY61" fmla="*/ 1359884 h 2667095"/>
                <a:gd name="connsiteX62" fmla="*/ 626174 w 1632204"/>
                <a:gd name="connsiteY62" fmla="*/ 1359884 h 2667095"/>
                <a:gd name="connsiteX63" fmla="*/ 626174 w 1632204"/>
                <a:gd name="connsiteY63" fmla="*/ 1359884 h 2667095"/>
                <a:gd name="connsiteX64" fmla="*/ 887349 w 1632204"/>
                <a:gd name="connsiteY64" fmla="*/ 1359884 h 2667095"/>
                <a:gd name="connsiteX65" fmla="*/ 957358 w 1632204"/>
                <a:gd name="connsiteY65" fmla="*/ 1429893 h 2667095"/>
                <a:gd name="connsiteX66" fmla="*/ 957358 w 1632204"/>
                <a:gd name="connsiteY66" fmla="*/ 1454277 h 2667095"/>
                <a:gd name="connsiteX67" fmla="*/ 887349 w 1632204"/>
                <a:gd name="connsiteY67" fmla="*/ 1524286 h 2667095"/>
                <a:gd name="connsiteX68" fmla="*/ 626174 w 1632204"/>
                <a:gd name="connsiteY68" fmla="*/ 1524286 h 2667095"/>
                <a:gd name="connsiteX69" fmla="*/ 626174 w 1632204"/>
                <a:gd name="connsiteY69" fmla="*/ 1814417 h 2667095"/>
                <a:gd name="connsiteX70" fmla="*/ 626174 w 1632204"/>
                <a:gd name="connsiteY70" fmla="*/ 1959959 h 2667095"/>
                <a:gd name="connsiteX71" fmla="*/ 1134046 w 1632204"/>
                <a:gd name="connsiteY71" fmla="*/ 1959959 h 2667095"/>
                <a:gd name="connsiteX72" fmla="*/ 1249204 w 1632204"/>
                <a:gd name="connsiteY72" fmla="*/ 2074259 h 2667095"/>
                <a:gd name="connsiteX73" fmla="*/ 1249204 w 1632204"/>
                <a:gd name="connsiteY73" fmla="*/ 2667095 h 2667095"/>
                <a:gd name="connsiteX74" fmla="*/ 1632204 w 1632204"/>
                <a:gd name="connsiteY74" fmla="*/ 2667095 h 2667095"/>
                <a:gd name="connsiteX75" fmla="*/ 1632204 w 1632204"/>
                <a:gd name="connsiteY75" fmla="*/ 1233678 h 2667095"/>
                <a:gd name="connsiteX76" fmla="*/ 1496949 w 1632204"/>
                <a:gd name="connsiteY76" fmla="*/ 1233678 h 2667095"/>
                <a:gd name="connsiteX77" fmla="*/ 1277398 w 1632204"/>
                <a:gd name="connsiteY77" fmla="*/ 1311974 h 2667095"/>
                <a:gd name="connsiteX78" fmla="*/ 1217390 w 1632204"/>
                <a:gd name="connsiteY78" fmla="*/ 1371981 h 2667095"/>
                <a:gd name="connsiteX79" fmla="*/ 1196530 w 1632204"/>
                <a:gd name="connsiteY79" fmla="*/ 1371981 h 2667095"/>
                <a:gd name="connsiteX80" fmla="*/ 1136523 w 1632204"/>
                <a:gd name="connsiteY80" fmla="*/ 1313117 h 2667095"/>
                <a:gd name="connsiteX81" fmla="*/ 1055560 w 1632204"/>
                <a:gd name="connsiteY81" fmla="*/ 1233583 h 2667095"/>
                <a:gd name="connsiteX82" fmla="*/ 1016222 w 1632204"/>
                <a:gd name="connsiteY82" fmla="*/ 1233583 h 2667095"/>
                <a:gd name="connsiteX83" fmla="*/ 956215 w 1632204"/>
                <a:gd name="connsiteY83" fmla="*/ 1173575 h 2667095"/>
                <a:gd name="connsiteX84" fmla="*/ 956215 w 1632204"/>
                <a:gd name="connsiteY84" fmla="*/ 1152716 h 2667095"/>
                <a:gd name="connsiteX85" fmla="*/ 1016222 w 1632204"/>
                <a:gd name="connsiteY85" fmla="*/ 1092708 h 2667095"/>
                <a:gd name="connsiteX86" fmla="*/ 1181005 w 1632204"/>
                <a:gd name="connsiteY86" fmla="*/ 1092708 h 2667095"/>
                <a:gd name="connsiteX87" fmla="*/ 1189959 w 1632204"/>
                <a:gd name="connsiteY87" fmla="*/ 1092232 h 2667095"/>
                <a:gd name="connsiteX88" fmla="*/ 1196530 w 1632204"/>
                <a:gd name="connsiteY88" fmla="*/ 1091851 h 2667095"/>
                <a:gd name="connsiteX89" fmla="*/ 1217390 w 1632204"/>
                <a:gd name="connsiteY89" fmla="*/ 1091851 h 2667095"/>
                <a:gd name="connsiteX90" fmla="*/ 1277398 w 1632204"/>
                <a:gd name="connsiteY90" fmla="*/ 1151858 h 2667095"/>
                <a:gd name="connsiteX91" fmla="*/ 1277398 w 1632204"/>
                <a:gd name="connsiteY91" fmla="*/ 1311974 h 266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632204" h="2667095">
                  <a:moveTo>
                    <a:pt x="1496949" y="1233678"/>
                  </a:moveTo>
                  <a:cubicBezTo>
                    <a:pt x="1463992" y="1233678"/>
                    <a:pt x="1436942" y="1206627"/>
                    <a:pt x="1436942" y="1173671"/>
                  </a:cubicBezTo>
                  <a:lnTo>
                    <a:pt x="1436942" y="1152811"/>
                  </a:lnTo>
                  <a:cubicBezTo>
                    <a:pt x="1436942" y="1119854"/>
                    <a:pt x="1463897" y="1092803"/>
                    <a:pt x="1496949" y="1092803"/>
                  </a:cubicBezTo>
                  <a:lnTo>
                    <a:pt x="1629346" y="1092803"/>
                  </a:lnTo>
                  <a:lnTo>
                    <a:pt x="1629823" y="596932"/>
                  </a:lnTo>
                  <a:lnTo>
                    <a:pt x="1264444" y="596932"/>
                  </a:lnTo>
                  <a:lnTo>
                    <a:pt x="1264444" y="96869"/>
                  </a:lnTo>
                  <a:cubicBezTo>
                    <a:pt x="1264444" y="43434"/>
                    <a:pt x="1221105" y="0"/>
                    <a:pt x="1167574" y="0"/>
                  </a:cubicBezTo>
                  <a:lnTo>
                    <a:pt x="0" y="0"/>
                  </a:lnTo>
                  <a:lnTo>
                    <a:pt x="0" y="285464"/>
                  </a:lnTo>
                  <a:lnTo>
                    <a:pt x="82296" y="285464"/>
                  </a:lnTo>
                  <a:cubicBezTo>
                    <a:pt x="157734" y="285464"/>
                    <a:pt x="218789" y="346615"/>
                    <a:pt x="218789" y="421958"/>
                  </a:cubicBezTo>
                  <a:lnTo>
                    <a:pt x="218789" y="599980"/>
                  </a:lnTo>
                  <a:lnTo>
                    <a:pt x="882587" y="599980"/>
                  </a:lnTo>
                  <a:cubicBezTo>
                    <a:pt x="882587" y="790861"/>
                    <a:pt x="879634" y="920306"/>
                    <a:pt x="879919" y="1064324"/>
                  </a:cubicBezTo>
                  <a:cubicBezTo>
                    <a:pt x="880967" y="1072229"/>
                    <a:pt x="881062" y="1076516"/>
                    <a:pt x="879919" y="1076516"/>
                  </a:cubicBezTo>
                  <a:lnTo>
                    <a:pt x="872966" y="1076516"/>
                  </a:lnTo>
                  <a:cubicBezTo>
                    <a:pt x="869537" y="1076611"/>
                    <a:pt x="866489" y="1076516"/>
                    <a:pt x="864203" y="1076516"/>
                  </a:cubicBezTo>
                  <a:cubicBezTo>
                    <a:pt x="861441" y="1076516"/>
                    <a:pt x="858679" y="1076706"/>
                    <a:pt x="856011" y="1076897"/>
                  </a:cubicBezTo>
                  <a:cubicBezTo>
                    <a:pt x="855155" y="1076992"/>
                    <a:pt x="854297" y="1077182"/>
                    <a:pt x="853440" y="1077278"/>
                  </a:cubicBezTo>
                  <a:cubicBezTo>
                    <a:pt x="851630" y="1077468"/>
                    <a:pt x="849821" y="1077754"/>
                    <a:pt x="848106" y="1078135"/>
                  </a:cubicBezTo>
                  <a:cubicBezTo>
                    <a:pt x="847915" y="1078135"/>
                    <a:pt x="847630" y="1078230"/>
                    <a:pt x="847439" y="1078325"/>
                  </a:cubicBezTo>
                  <a:cubicBezTo>
                    <a:pt x="846677" y="1078516"/>
                    <a:pt x="845915" y="1078706"/>
                    <a:pt x="845153" y="1078897"/>
                  </a:cubicBezTo>
                  <a:cubicBezTo>
                    <a:pt x="843534" y="1079278"/>
                    <a:pt x="842010" y="1079659"/>
                    <a:pt x="840486" y="1080135"/>
                  </a:cubicBezTo>
                  <a:cubicBezTo>
                    <a:pt x="839438" y="1080421"/>
                    <a:pt x="838486" y="1080802"/>
                    <a:pt x="837438" y="1081183"/>
                  </a:cubicBezTo>
                  <a:cubicBezTo>
                    <a:pt x="836009" y="1081659"/>
                    <a:pt x="834485" y="1082231"/>
                    <a:pt x="833056" y="1082802"/>
                  </a:cubicBezTo>
                  <a:cubicBezTo>
                    <a:pt x="832009" y="1083183"/>
                    <a:pt x="831056" y="1083659"/>
                    <a:pt x="830104" y="1084136"/>
                  </a:cubicBezTo>
                  <a:cubicBezTo>
                    <a:pt x="828675" y="1084802"/>
                    <a:pt x="827342" y="1085374"/>
                    <a:pt x="826008" y="1086136"/>
                  </a:cubicBezTo>
                  <a:cubicBezTo>
                    <a:pt x="825532" y="1086422"/>
                    <a:pt x="825055" y="1086707"/>
                    <a:pt x="824484" y="1086993"/>
                  </a:cubicBezTo>
                  <a:cubicBezTo>
                    <a:pt x="824008" y="1087279"/>
                    <a:pt x="823531" y="1087469"/>
                    <a:pt x="823055" y="1087755"/>
                  </a:cubicBezTo>
                  <a:cubicBezTo>
                    <a:pt x="821722" y="1088517"/>
                    <a:pt x="820483" y="1089279"/>
                    <a:pt x="819150" y="1090136"/>
                  </a:cubicBezTo>
                  <a:cubicBezTo>
                    <a:pt x="818960" y="1090232"/>
                    <a:pt x="818864" y="1090327"/>
                    <a:pt x="818674" y="1090422"/>
                  </a:cubicBezTo>
                  <a:cubicBezTo>
                    <a:pt x="817911" y="1090898"/>
                    <a:pt x="817150" y="1091375"/>
                    <a:pt x="816483" y="1091946"/>
                  </a:cubicBezTo>
                  <a:cubicBezTo>
                    <a:pt x="815245" y="1092803"/>
                    <a:pt x="814006" y="1093756"/>
                    <a:pt x="812768" y="1094708"/>
                  </a:cubicBezTo>
                  <a:cubicBezTo>
                    <a:pt x="811911" y="1095375"/>
                    <a:pt x="811149" y="1095947"/>
                    <a:pt x="810292" y="1096709"/>
                  </a:cubicBezTo>
                  <a:cubicBezTo>
                    <a:pt x="809053" y="1097756"/>
                    <a:pt x="807910" y="1098804"/>
                    <a:pt x="806767" y="1099852"/>
                  </a:cubicBezTo>
                  <a:cubicBezTo>
                    <a:pt x="806005" y="1100519"/>
                    <a:pt x="805339" y="1101185"/>
                    <a:pt x="804577" y="1101947"/>
                  </a:cubicBezTo>
                  <a:cubicBezTo>
                    <a:pt x="803434" y="1103186"/>
                    <a:pt x="802291" y="1104424"/>
                    <a:pt x="801148" y="1105662"/>
                  </a:cubicBezTo>
                  <a:cubicBezTo>
                    <a:pt x="800576" y="1106329"/>
                    <a:pt x="799910" y="1106996"/>
                    <a:pt x="799434" y="1107662"/>
                  </a:cubicBezTo>
                  <a:cubicBezTo>
                    <a:pt x="798195" y="1109186"/>
                    <a:pt x="797052" y="1110710"/>
                    <a:pt x="795909" y="1112330"/>
                  </a:cubicBezTo>
                  <a:cubicBezTo>
                    <a:pt x="795909" y="1112425"/>
                    <a:pt x="795814" y="1112425"/>
                    <a:pt x="795814" y="1112520"/>
                  </a:cubicBezTo>
                  <a:cubicBezTo>
                    <a:pt x="795528" y="1112996"/>
                    <a:pt x="795147" y="1113377"/>
                    <a:pt x="794861" y="1113854"/>
                  </a:cubicBezTo>
                  <a:cubicBezTo>
                    <a:pt x="793433" y="1116044"/>
                    <a:pt x="792004" y="1118235"/>
                    <a:pt x="790765" y="1120521"/>
                  </a:cubicBezTo>
                  <a:cubicBezTo>
                    <a:pt x="790670" y="1120712"/>
                    <a:pt x="790575" y="1120902"/>
                    <a:pt x="790480" y="1121093"/>
                  </a:cubicBezTo>
                  <a:cubicBezTo>
                    <a:pt x="789336" y="1123188"/>
                    <a:pt x="788289" y="1125379"/>
                    <a:pt x="787337" y="1127570"/>
                  </a:cubicBezTo>
                  <a:cubicBezTo>
                    <a:pt x="787051" y="1128332"/>
                    <a:pt x="786765" y="1129094"/>
                    <a:pt x="786479" y="1129951"/>
                  </a:cubicBezTo>
                  <a:cubicBezTo>
                    <a:pt x="785812" y="1131570"/>
                    <a:pt x="785146" y="1133285"/>
                    <a:pt x="784669" y="1134904"/>
                  </a:cubicBezTo>
                  <a:cubicBezTo>
                    <a:pt x="784384" y="1135856"/>
                    <a:pt x="784098" y="1136714"/>
                    <a:pt x="783908" y="1137666"/>
                  </a:cubicBezTo>
                  <a:cubicBezTo>
                    <a:pt x="783908" y="1137761"/>
                    <a:pt x="783908" y="1137761"/>
                    <a:pt x="783908" y="1137857"/>
                  </a:cubicBezTo>
                  <a:cubicBezTo>
                    <a:pt x="783431" y="1139381"/>
                    <a:pt x="783050" y="1141000"/>
                    <a:pt x="782669" y="1142524"/>
                  </a:cubicBezTo>
                  <a:cubicBezTo>
                    <a:pt x="782669" y="1142714"/>
                    <a:pt x="782574" y="1142905"/>
                    <a:pt x="782574" y="1143000"/>
                  </a:cubicBezTo>
                  <a:cubicBezTo>
                    <a:pt x="782383" y="1143953"/>
                    <a:pt x="782193" y="1144810"/>
                    <a:pt x="782098" y="1145762"/>
                  </a:cubicBezTo>
                  <a:cubicBezTo>
                    <a:pt x="781240" y="1150525"/>
                    <a:pt x="780764" y="1155287"/>
                    <a:pt x="780764" y="1160336"/>
                  </a:cubicBezTo>
                  <a:cubicBezTo>
                    <a:pt x="780288" y="1185863"/>
                    <a:pt x="744760" y="1217771"/>
                    <a:pt x="709517" y="1218438"/>
                  </a:cubicBezTo>
                  <a:cubicBezTo>
                    <a:pt x="707231" y="1218438"/>
                    <a:pt x="705040" y="1218628"/>
                    <a:pt x="702850" y="1218819"/>
                  </a:cubicBezTo>
                  <a:cubicBezTo>
                    <a:pt x="702183" y="1218914"/>
                    <a:pt x="701421" y="1218914"/>
                    <a:pt x="700754" y="1219010"/>
                  </a:cubicBezTo>
                  <a:cubicBezTo>
                    <a:pt x="700469" y="1219010"/>
                    <a:pt x="700087" y="1219105"/>
                    <a:pt x="699802" y="1219105"/>
                  </a:cubicBezTo>
                  <a:cubicBezTo>
                    <a:pt x="697801" y="1219391"/>
                    <a:pt x="695801" y="1219676"/>
                    <a:pt x="693801" y="1220057"/>
                  </a:cubicBezTo>
                  <a:cubicBezTo>
                    <a:pt x="693420" y="1220153"/>
                    <a:pt x="692943" y="1220248"/>
                    <a:pt x="692563" y="1220248"/>
                  </a:cubicBezTo>
                  <a:cubicBezTo>
                    <a:pt x="658273" y="1227487"/>
                    <a:pt x="631698" y="1255871"/>
                    <a:pt x="627031" y="1290923"/>
                  </a:cubicBezTo>
                  <a:lnTo>
                    <a:pt x="626745" y="1359884"/>
                  </a:lnTo>
                  <a:lnTo>
                    <a:pt x="626174" y="1359884"/>
                  </a:lnTo>
                  <a:lnTo>
                    <a:pt x="626174" y="1359884"/>
                  </a:lnTo>
                  <a:lnTo>
                    <a:pt x="887349" y="1359884"/>
                  </a:lnTo>
                  <a:cubicBezTo>
                    <a:pt x="925830" y="1359884"/>
                    <a:pt x="957358" y="1391412"/>
                    <a:pt x="957358" y="1429893"/>
                  </a:cubicBezTo>
                  <a:lnTo>
                    <a:pt x="957358" y="1454277"/>
                  </a:lnTo>
                  <a:cubicBezTo>
                    <a:pt x="957358" y="1492758"/>
                    <a:pt x="925830" y="1524286"/>
                    <a:pt x="887349" y="1524286"/>
                  </a:cubicBezTo>
                  <a:lnTo>
                    <a:pt x="626174" y="1524286"/>
                  </a:lnTo>
                  <a:lnTo>
                    <a:pt x="626174" y="1814417"/>
                  </a:lnTo>
                  <a:lnTo>
                    <a:pt x="626174" y="1959959"/>
                  </a:lnTo>
                  <a:lnTo>
                    <a:pt x="1134046" y="1959959"/>
                  </a:lnTo>
                  <a:cubicBezTo>
                    <a:pt x="1197388" y="1959959"/>
                    <a:pt x="1249204" y="2011394"/>
                    <a:pt x="1249204" y="2074259"/>
                  </a:cubicBezTo>
                  <a:lnTo>
                    <a:pt x="1249204" y="2667095"/>
                  </a:lnTo>
                  <a:lnTo>
                    <a:pt x="1632204" y="2667095"/>
                  </a:lnTo>
                  <a:lnTo>
                    <a:pt x="1632204" y="1233678"/>
                  </a:lnTo>
                  <a:lnTo>
                    <a:pt x="1496949" y="1233678"/>
                  </a:lnTo>
                  <a:close/>
                  <a:moveTo>
                    <a:pt x="1277398" y="1311974"/>
                  </a:moveTo>
                  <a:cubicBezTo>
                    <a:pt x="1277398" y="1344930"/>
                    <a:pt x="1250442" y="1371981"/>
                    <a:pt x="1217390" y="1371981"/>
                  </a:cubicBezTo>
                  <a:lnTo>
                    <a:pt x="1196530" y="1371981"/>
                  </a:lnTo>
                  <a:cubicBezTo>
                    <a:pt x="1163955" y="1371981"/>
                    <a:pt x="1137190" y="1345597"/>
                    <a:pt x="1136523" y="1313117"/>
                  </a:cubicBezTo>
                  <a:cubicBezTo>
                    <a:pt x="1135666" y="1269016"/>
                    <a:pt x="1099661" y="1233583"/>
                    <a:pt x="1055560" y="1233583"/>
                  </a:cubicBezTo>
                  <a:lnTo>
                    <a:pt x="1016222" y="1233583"/>
                  </a:lnTo>
                  <a:cubicBezTo>
                    <a:pt x="983266" y="1233583"/>
                    <a:pt x="956215" y="1206627"/>
                    <a:pt x="956215" y="1173575"/>
                  </a:cubicBezTo>
                  <a:lnTo>
                    <a:pt x="956215" y="1152716"/>
                  </a:lnTo>
                  <a:cubicBezTo>
                    <a:pt x="956215" y="1119759"/>
                    <a:pt x="983171" y="1092708"/>
                    <a:pt x="1016222" y="1092708"/>
                  </a:cubicBezTo>
                  <a:lnTo>
                    <a:pt x="1181005" y="1092708"/>
                  </a:lnTo>
                  <a:cubicBezTo>
                    <a:pt x="1184148" y="1092708"/>
                    <a:pt x="1186815" y="1092518"/>
                    <a:pt x="1189959" y="1092232"/>
                  </a:cubicBezTo>
                  <a:cubicBezTo>
                    <a:pt x="1192149" y="1091946"/>
                    <a:pt x="1194340" y="1091851"/>
                    <a:pt x="1196530" y="1091851"/>
                  </a:cubicBezTo>
                  <a:lnTo>
                    <a:pt x="1217390" y="1091851"/>
                  </a:lnTo>
                  <a:cubicBezTo>
                    <a:pt x="1250347" y="1091851"/>
                    <a:pt x="1277398" y="1118807"/>
                    <a:pt x="1277398" y="1151858"/>
                  </a:cubicBezTo>
                  <a:lnTo>
                    <a:pt x="1277398" y="1311974"/>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32" name="Freeform: Shape 131">
              <a:extLst>
                <a:ext uri="{FF2B5EF4-FFF2-40B4-BE49-F238E27FC236}">
                  <a16:creationId xmlns:a16="http://schemas.microsoft.com/office/drawing/2014/main" id="{AC70116A-7652-4811-8D66-234C32436A2F}"/>
                </a:ext>
              </a:extLst>
            </p:cNvPr>
            <p:cNvSpPr/>
            <p:nvPr/>
          </p:nvSpPr>
          <p:spPr>
            <a:xfrm>
              <a:off x="5121228" y="1934892"/>
              <a:ext cx="931164" cy="707326"/>
            </a:xfrm>
            <a:custGeom>
              <a:avLst/>
              <a:gdLst>
                <a:gd name="connsiteX0" fmla="*/ 931164 w 931164"/>
                <a:gd name="connsiteY0" fmla="*/ 114300 h 707326"/>
                <a:gd name="connsiteX1" fmla="*/ 816007 w 931164"/>
                <a:gd name="connsiteY1" fmla="*/ 0 h 707326"/>
                <a:gd name="connsiteX2" fmla="*/ 308134 w 931164"/>
                <a:gd name="connsiteY2" fmla="*/ 0 h 707326"/>
                <a:gd name="connsiteX3" fmla="*/ 308134 w 931164"/>
                <a:gd name="connsiteY3" fmla="*/ 143827 h 707326"/>
                <a:gd name="connsiteX4" fmla="*/ 308229 w 931164"/>
                <a:gd name="connsiteY4" fmla="*/ 143827 h 707326"/>
                <a:gd name="connsiteX5" fmla="*/ 308229 w 931164"/>
                <a:gd name="connsiteY5" fmla="*/ 206883 h 707326"/>
                <a:gd name="connsiteX6" fmla="*/ 308229 w 931164"/>
                <a:gd name="connsiteY6" fmla="*/ 219742 h 707326"/>
                <a:gd name="connsiteX7" fmla="*/ 308229 w 931164"/>
                <a:gd name="connsiteY7" fmla="*/ 227933 h 707326"/>
                <a:gd name="connsiteX8" fmla="*/ 308134 w 931164"/>
                <a:gd name="connsiteY8" fmla="*/ 229171 h 707326"/>
                <a:gd name="connsiteX9" fmla="*/ 308134 w 931164"/>
                <a:gd name="connsiteY9" fmla="*/ 230696 h 707326"/>
                <a:gd name="connsiteX10" fmla="*/ 307943 w 931164"/>
                <a:gd name="connsiteY10" fmla="*/ 232410 h 707326"/>
                <a:gd name="connsiteX11" fmla="*/ 307658 w 931164"/>
                <a:gd name="connsiteY11" fmla="*/ 235363 h 707326"/>
                <a:gd name="connsiteX12" fmla="*/ 307181 w 931164"/>
                <a:gd name="connsiteY12" fmla="*/ 238411 h 707326"/>
                <a:gd name="connsiteX13" fmla="*/ 306610 w 931164"/>
                <a:gd name="connsiteY13" fmla="*/ 241268 h 707326"/>
                <a:gd name="connsiteX14" fmla="*/ 305848 w 931164"/>
                <a:gd name="connsiteY14" fmla="*/ 244221 h 707326"/>
                <a:gd name="connsiteX15" fmla="*/ 304991 w 931164"/>
                <a:gd name="connsiteY15" fmla="*/ 246983 h 707326"/>
                <a:gd name="connsiteX16" fmla="*/ 303943 w 931164"/>
                <a:gd name="connsiteY16" fmla="*/ 249746 h 707326"/>
                <a:gd name="connsiteX17" fmla="*/ 302895 w 931164"/>
                <a:gd name="connsiteY17" fmla="*/ 252413 h 707326"/>
                <a:gd name="connsiteX18" fmla="*/ 301657 w 931164"/>
                <a:gd name="connsiteY18" fmla="*/ 254984 h 707326"/>
                <a:gd name="connsiteX19" fmla="*/ 300324 w 931164"/>
                <a:gd name="connsiteY19" fmla="*/ 257556 h 707326"/>
                <a:gd name="connsiteX20" fmla="*/ 298799 w 931164"/>
                <a:gd name="connsiteY20" fmla="*/ 260032 h 707326"/>
                <a:gd name="connsiteX21" fmla="*/ 297275 w 931164"/>
                <a:gd name="connsiteY21" fmla="*/ 262414 h 707326"/>
                <a:gd name="connsiteX22" fmla="*/ 295561 w 931164"/>
                <a:gd name="connsiteY22" fmla="*/ 264700 h 707326"/>
                <a:gd name="connsiteX23" fmla="*/ 293751 w 931164"/>
                <a:gd name="connsiteY23" fmla="*/ 266986 h 707326"/>
                <a:gd name="connsiteX24" fmla="*/ 291846 w 931164"/>
                <a:gd name="connsiteY24" fmla="*/ 269081 h 707326"/>
                <a:gd name="connsiteX25" fmla="*/ 289846 w 931164"/>
                <a:gd name="connsiteY25" fmla="*/ 271177 h 707326"/>
                <a:gd name="connsiteX26" fmla="*/ 287655 w 931164"/>
                <a:gd name="connsiteY26" fmla="*/ 273082 h 707326"/>
                <a:gd name="connsiteX27" fmla="*/ 285560 w 931164"/>
                <a:gd name="connsiteY27" fmla="*/ 274892 h 707326"/>
                <a:gd name="connsiteX28" fmla="*/ 283179 w 931164"/>
                <a:gd name="connsiteY28" fmla="*/ 276606 h 707326"/>
                <a:gd name="connsiteX29" fmla="*/ 280892 w 931164"/>
                <a:gd name="connsiteY29" fmla="*/ 278225 h 707326"/>
                <a:gd name="connsiteX30" fmla="*/ 278321 w 931164"/>
                <a:gd name="connsiteY30" fmla="*/ 279749 h 707326"/>
                <a:gd name="connsiteX31" fmla="*/ 275940 w 931164"/>
                <a:gd name="connsiteY31" fmla="*/ 281178 h 707326"/>
                <a:gd name="connsiteX32" fmla="*/ 273177 w 931164"/>
                <a:gd name="connsiteY32" fmla="*/ 282511 h 707326"/>
                <a:gd name="connsiteX33" fmla="*/ 270701 w 931164"/>
                <a:gd name="connsiteY33" fmla="*/ 283655 h 707326"/>
                <a:gd name="connsiteX34" fmla="*/ 267653 w 931164"/>
                <a:gd name="connsiteY34" fmla="*/ 284797 h 707326"/>
                <a:gd name="connsiteX35" fmla="*/ 265272 w 931164"/>
                <a:gd name="connsiteY35" fmla="*/ 285655 h 707326"/>
                <a:gd name="connsiteX36" fmla="*/ 261938 w 931164"/>
                <a:gd name="connsiteY36" fmla="*/ 286512 h 707326"/>
                <a:gd name="connsiteX37" fmla="*/ 259556 w 931164"/>
                <a:gd name="connsiteY37" fmla="*/ 287084 h 707326"/>
                <a:gd name="connsiteX38" fmla="*/ 255651 w 931164"/>
                <a:gd name="connsiteY38" fmla="*/ 287655 h 707326"/>
                <a:gd name="connsiteX39" fmla="*/ 253651 w 931164"/>
                <a:gd name="connsiteY39" fmla="*/ 287941 h 707326"/>
                <a:gd name="connsiteX40" fmla="*/ 247555 w 931164"/>
                <a:gd name="connsiteY40" fmla="*/ 288226 h 707326"/>
                <a:gd name="connsiteX41" fmla="*/ 157449 w 931164"/>
                <a:gd name="connsiteY41" fmla="*/ 288226 h 707326"/>
                <a:gd name="connsiteX42" fmla="*/ 157449 w 931164"/>
                <a:gd name="connsiteY42" fmla="*/ 363950 h 707326"/>
                <a:gd name="connsiteX43" fmla="*/ 96964 w 931164"/>
                <a:gd name="connsiteY43" fmla="*/ 424434 h 707326"/>
                <a:gd name="connsiteX44" fmla="*/ 0 w 931164"/>
                <a:gd name="connsiteY44" fmla="*/ 424434 h 707326"/>
                <a:gd name="connsiteX45" fmla="*/ 0 w 931164"/>
                <a:gd name="connsiteY45" fmla="*/ 707326 h 707326"/>
                <a:gd name="connsiteX46" fmla="*/ 930879 w 931164"/>
                <a:gd name="connsiteY46" fmla="*/ 707326 h 707326"/>
                <a:gd name="connsiteX47" fmla="*/ 930879 w 931164"/>
                <a:gd name="connsiteY47" fmla="*/ 114300 h 70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31164" h="707326">
                  <a:moveTo>
                    <a:pt x="931164" y="114300"/>
                  </a:moveTo>
                  <a:cubicBezTo>
                    <a:pt x="931164" y="51435"/>
                    <a:pt x="879348" y="0"/>
                    <a:pt x="816007" y="0"/>
                  </a:cubicBezTo>
                  <a:lnTo>
                    <a:pt x="308134" y="0"/>
                  </a:lnTo>
                  <a:lnTo>
                    <a:pt x="308134" y="143827"/>
                  </a:lnTo>
                  <a:lnTo>
                    <a:pt x="308229" y="143827"/>
                  </a:lnTo>
                  <a:lnTo>
                    <a:pt x="308229" y="206883"/>
                  </a:lnTo>
                  <a:lnTo>
                    <a:pt x="308229" y="219742"/>
                  </a:lnTo>
                  <a:lnTo>
                    <a:pt x="308229" y="227933"/>
                  </a:lnTo>
                  <a:cubicBezTo>
                    <a:pt x="308229" y="228314"/>
                    <a:pt x="308134" y="228790"/>
                    <a:pt x="308134" y="229171"/>
                  </a:cubicBezTo>
                  <a:lnTo>
                    <a:pt x="308134" y="230696"/>
                  </a:lnTo>
                  <a:cubicBezTo>
                    <a:pt x="308134" y="231267"/>
                    <a:pt x="308039" y="231838"/>
                    <a:pt x="307943" y="232410"/>
                  </a:cubicBezTo>
                  <a:cubicBezTo>
                    <a:pt x="307848" y="233363"/>
                    <a:pt x="307753" y="234315"/>
                    <a:pt x="307658" y="235363"/>
                  </a:cubicBezTo>
                  <a:cubicBezTo>
                    <a:pt x="307563" y="236410"/>
                    <a:pt x="307372" y="237363"/>
                    <a:pt x="307181" y="238411"/>
                  </a:cubicBezTo>
                  <a:cubicBezTo>
                    <a:pt x="306991" y="239363"/>
                    <a:pt x="306800" y="240316"/>
                    <a:pt x="306610" y="241268"/>
                  </a:cubicBezTo>
                  <a:cubicBezTo>
                    <a:pt x="306420" y="242221"/>
                    <a:pt x="306134" y="243173"/>
                    <a:pt x="305848" y="244221"/>
                  </a:cubicBezTo>
                  <a:cubicBezTo>
                    <a:pt x="305562" y="245173"/>
                    <a:pt x="305371" y="246031"/>
                    <a:pt x="304991" y="246983"/>
                  </a:cubicBezTo>
                  <a:cubicBezTo>
                    <a:pt x="304705" y="247936"/>
                    <a:pt x="304324" y="248793"/>
                    <a:pt x="303943" y="249746"/>
                  </a:cubicBezTo>
                  <a:cubicBezTo>
                    <a:pt x="303562" y="250603"/>
                    <a:pt x="303276" y="251555"/>
                    <a:pt x="302895" y="252413"/>
                  </a:cubicBezTo>
                  <a:cubicBezTo>
                    <a:pt x="302514" y="253270"/>
                    <a:pt x="302038" y="254127"/>
                    <a:pt x="301657" y="254984"/>
                  </a:cubicBezTo>
                  <a:cubicBezTo>
                    <a:pt x="301180" y="255842"/>
                    <a:pt x="300800" y="256699"/>
                    <a:pt x="300324" y="257556"/>
                  </a:cubicBezTo>
                  <a:cubicBezTo>
                    <a:pt x="299847" y="258413"/>
                    <a:pt x="299371" y="259175"/>
                    <a:pt x="298799" y="260032"/>
                  </a:cubicBezTo>
                  <a:cubicBezTo>
                    <a:pt x="298323" y="260794"/>
                    <a:pt x="297752" y="261652"/>
                    <a:pt x="297275" y="262414"/>
                  </a:cubicBezTo>
                  <a:cubicBezTo>
                    <a:pt x="296704" y="263176"/>
                    <a:pt x="296133" y="263938"/>
                    <a:pt x="295561" y="264700"/>
                  </a:cubicBezTo>
                  <a:cubicBezTo>
                    <a:pt x="294990" y="265462"/>
                    <a:pt x="294418" y="266224"/>
                    <a:pt x="293751" y="266986"/>
                  </a:cubicBezTo>
                  <a:cubicBezTo>
                    <a:pt x="293180" y="267748"/>
                    <a:pt x="292513" y="268414"/>
                    <a:pt x="291846" y="269081"/>
                  </a:cubicBezTo>
                  <a:cubicBezTo>
                    <a:pt x="291179" y="269748"/>
                    <a:pt x="290513" y="270510"/>
                    <a:pt x="289846" y="271177"/>
                  </a:cubicBezTo>
                  <a:cubicBezTo>
                    <a:pt x="289179" y="271843"/>
                    <a:pt x="288417" y="272510"/>
                    <a:pt x="287655" y="273082"/>
                  </a:cubicBezTo>
                  <a:cubicBezTo>
                    <a:pt x="286988" y="273748"/>
                    <a:pt x="286227" y="274320"/>
                    <a:pt x="285560" y="274892"/>
                  </a:cubicBezTo>
                  <a:cubicBezTo>
                    <a:pt x="284798" y="275463"/>
                    <a:pt x="284036" y="276034"/>
                    <a:pt x="283179" y="276606"/>
                  </a:cubicBezTo>
                  <a:cubicBezTo>
                    <a:pt x="282416" y="277177"/>
                    <a:pt x="281654" y="277749"/>
                    <a:pt x="280892" y="278225"/>
                  </a:cubicBezTo>
                  <a:cubicBezTo>
                    <a:pt x="280035" y="278797"/>
                    <a:pt x="279178" y="279273"/>
                    <a:pt x="278321" y="279749"/>
                  </a:cubicBezTo>
                  <a:cubicBezTo>
                    <a:pt x="277559" y="280225"/>
                    <a:pt x="276796" y="280702"/>
                    <a:pt x="275940" y="281178"/>
                  </a:cubicBezTo>
                  <a:cubicBezTo>
                    <a:pt x="274987" y="281654"/>
                    <a:pt x="274130" y="282130"/>
                    <a:pt x="273177" y="282511"/>
                  </a:cubicBezTo>
                  <a:cubicBezTo>
                    <a:pt x="272320" y="282892"/>
                    <a:pt x="271558" y="283273"/>
                    <a:pt x="270701" y="283655"/>
                  </a:cubicBezTo>
                  <a:cubicBezTo>
                    <a:pt x="269748" y="284035"/>
                    <a:pt x="268700" y="284417"/>
                    <a:pt x="267653" y="284797"/>
                  </a:cubicBezTo>
                  <a:cubicBezTo>
                    <a:pt x="266891" y="285083"/>
                    <a:pt x="266033" y="285369"/>
                    <a:pt x="265272" y="285655"/>
                  </a:cubicBezTo>
                  <a:cubicBezTo>
                    <a:pt x="264129" y="286036"/>
                    <a:pt x="263080" y="286226"/>
                    <a:pt x="261938" y="286512"/>
                  </a:cubicBezTo>
                  <a:cubicBezTo>
                    <a:pt x="261176" y="286702"/>
                    <a:pt x="260414" y="286988"/>
                    <a:pt x="259556" y="287084"/>
                  </a:cubicBezTo>
                  <a:cubicBezTo>
                    <a:pt x="258223" y="287369"/>
                    <a:pt x="256890" y="287464"/>
                    <a:pt x="255651" y="287655"/>
                  </a:cubicBezTo>
                  <a:cubicBezTo>
                    <a:pt x="254984" y="287750"/>
                    <a:pt x="254318" y="287846"/>
                    <a:pt x="253651" y="287941"/>
                  </a:cubicBezTo>
                  <a:cubicBezTo>
                    <a:pt x="251651" y="288131"/>
                    <a:pt x="249650" y="288226"/>
                    <a:pt x="247555" y="288226"/>
                  </a:cubicBezTo>
                  <a:lnTo>
                    <a:pt x="157449" y="288226"/>
                  </a:lnTo>
                  <a:lnTo>
                    <a:pt x="157449" y="363950"/>
                  </a:lnTo>
                  <a:cubicBezTo>
                    <a:pt x="157449" y="397192"/>
                    <a:pt x="130207" y="424434"/>
                    <a:pt x="96964" y="424434"/>
                  </a:cubicBezTo>
                  <a:lnTo>
                    <a:pt x="0" y="424434"/>
                  </a:lnTo>
                  <a:lnTo>
                    <a:pt x="0" y="707326"/>
                  </a:lnTo>
                  <a:lnTo>
                    <a:pt x="930879" y="707326"/>
                  </a:lnTo>
                  <a:lnTo>
                    <a:pt x="930879" y="11430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33" name="Freeform: Shape 132">
              <a:extLst>
                <a:ext uri="{FF2B5EF4-FFF2-40B4-BE49-F238E27FC236}">
                  <a16:creationId xmlns:a16="http://schemas.microsoft.com/office/drawing/2014/main" id="{B3880A1B-9EB4-45B9-9C91-A7B0300BDEE2}"/>
                </a:ext>
              </a:extLst>
            </p:cNvPr>
            <p:cNvSpPr/>
            <p:nvPr/>
          </p:nvSpPr>
          <p:spPr>
            <a:xfrm>
              <a:off x="4648978" y="4562649"/>
              <a:ext cx="325278" cy="429958"/>
            </a:xfrm>
            <a:custGeom>
              <a:avLst/>
              <a:gdLst>
                <a:gd name="connsiteX0" fmla="*/ 211741 w 325278"/>
                <a:gd name="connsiteY0" fmla="*/ 95 h 429958"/>
                <a:gd name="connsiteX1" fmla="*/ 172593 w 325278"/>
                <a:gd name="connsiteY1" fmla="*/ 95 h 429958"/>
                <a:gd name="connsiteX2" fmla="*/ 107252 w 325278"/>
                <a:gd name="connsiteY2" fmla="*/ 95 h 429958"/>
                <a:gd name="connsiteX3" fmla="*/ 95155 w 325278"/>
                <a:gd name="connsiteY3" fmla="*/ 95 h 429958"/>
                <a:gd name="connsiteX4" fmla="*/ 0 w 325278"/>
                <a:gd name="connsiteY4" fmla="*/ 95 h 429958"/>
                <a:gd name="connsiteX5" fmla="*/ 11621 w 325278"/>
                <a:gd name="connsiteY5" fmla="*/ 34004 h 429958"/>
                <a:gd name="connsiteX6" fmla="*/ 11049 w 325278"/>
                <a:gd name="connsiteY6" fmla="*/ 232791 h 429958"/>
                <a:gd name="connsiteX7" fmla="*/ 11049 w 325278"/>
                <a:gd name="connsiteY7" fmla="*/ 236315 h 429958"/>
                <a:gd name="connsiteX8" fmla="*/ 11049 w 325278"/>
                <a:gd name="connsiteY8" fmla="*/ 237839 h 429958"/>
                <a:gd name="connsiteX9" fmla="*/ 11049 w 325278"/>
                <a:gd name="connsiteY9" fmla="*/ 237839 h 429958"/>
                <a:gd name="connsiteX10" fmla="*/ 11144 w 325278"/>
                <a:gd name="connsiteY10" fmla="*/ 239268 h 429958"/>
                <a:gd name="connsiteX11" fmla="*/ 11144 w 325278"/>
                <a:gd name="connsiteY11" fmla="*/ 239268 h 429958"/>
                <a:gd name="connsiteX12" fmla="*/ 11239 w 325278"/>
                <a:gd name="connsiteY12" fmla="*/ 240697 h 429958"/>
                <a:gd name="connsiteX13" fmla="*/ 11239 w 325278"/>
                <a:gd name="connsiteY13" fmla="*/ 240697 h 429958"/>
                <a:gd name="connsiteX14" fmla="*/ 11335 w 325278"/>
                <a:gd name="connsiteY14" fmla="*/ 242126 h 429958"/>
                <a:gd name="connsiteX15" fmla="*/ 11335 w 325278"/>
                <a:gd name="connsiteY15" fmla="*/ 242126 h 429958"/>
                <a:gd name="connsiteX16" fmla="*/ 11525 w 325278"/>
                <a:gd name="connsiteY16" fmla="*/ 243554 h 429958"/>
                <a:gd name="connsiteX17" fmla="*/ 11525 w 325278"/>
                <a:gd name="connsiteY17" fmla="*/ 243554 h 429958"/>
                <a:gd name="connsiteX18" fmla="*/ 11716 w 325278"/>
                <a:gd name="connsiteY18" fmla="*/ 244983 h 429958"/>
                <a:gd name="connsiteX19" fmla="*/ 11716 w 325278"/>
                <a:gd name="connsiteY19" fmla="*/ 244983 h 429958"/>
                <a:gd name="connsiteX20" fmla="*/ 12002 w 325278"/>
                <a:gd name="connsiteY20" fmla="*/ 246412 h 429958"/>
                <a:gd name="connsiteX21" fmla="*/ 12002 w 325278"/>
                <a:gd name="connsiteY21" fmla="*/ 246412 h 429958"/>
                <a:gd name="connsiteX22" fmla="*/ 12287 w 325278"/>
                <a:gd name="connsiteY22" fmla="*/ 247841 h 429958"/>
                <a:gd name="connsiteX23" fmla="*/ 12287 w 325278"/>
                <a:gd name="connsiteY23" fmla="*/ 247841 h 429958"/>
                <a:gd name="connsiteX24" fmla="*/ 12573 w 325278"/>
                <a:gd name="connsiteY24" fmla="*/ 249269 h 429958"/>
                <a:gd name="connsiteX25" fmla="*/ 12573 w 325278"/>
                <a:gd name="connsiteY25" fmla="*/ 249269 h 429958"/>
                <a:gd name="connsiteX26" fmla="*/ 12954 w 325278"/>
                <a:gd name="connsiteY26" fmla="*/ 250698 h 429958"/>
                <a:gd name="connsiteX27" fmla="*/ 12954 w 325278"/>
                <a:gd name="connsiteY27" fmla="*/ 250698 h 429958"/>
                <a:gd name="connsiteX28" fmla="*/ 64294 w 325278"/>
                <a:gd name="connsiteY28" fmla="*/ 293751 h 429958"/>
                <a:gd name="connsiteX29" fmla="*/ 64294 w 325278"/>
                <a:gd name="connsiteY29" fmla="*/ 293751 h 429958"/>
                <a:gd name="connsiteX30" fmla="*/ 65722 w 325278"/>
                <a:gd name="connsiteY30" fmla="*/ 293846 h 429958"/>
                <a:gd name="connsiteX31" fmla="*/ 65722 w 325278"/>
                <a:gd name="connsiteY31" fmla="*/ 293846 h 429958"/>
                <a:gd name="connsiteX32" fmla="*/ 66199 w 325278"/>
                <a:gd name="connsiteY32" fmla="*/ 293846 h 429958"/>
                <a:gd name="connsiteX33" fmla="*/ 69342 w 325278"/>
                <a:gd name="connsiteY33" fmla="*/ 293941 h 429958"/>
                <a:gd name="connsiteX34" fmla="*/ 76771 w 325278"/>
                <a:gd name="connsiteY34" fmla="*/ 293941 h 429958"/>
                <a:gd name="connsiteX35" fmla="*/ 157734 w 325278"/>
                <a:gd name="connsiteY35" fmla="*/ 374904 h 429958"/>
                <a:gd name="connsiteX36" fmla="*/ 157734 w 325278"/>
                <a:gd name="connsiteY36" fmla="*/ 429959 h 429958"/>
                <a:gd name="connsiteX37" fmla="*/ 268510 w 325278"/>
                <a:gd name="connsiteY37" fmla="*/ 429959 h 429958"/>
                <a:gd name="connsiteX38" fmla="*/ 325279 w 325278"/>
                <a:gd name="connsiteY38" fmla="*/ 381476 h 429958"/>
                <a:gd name="connsiteX39" fmla="*/ 325279 w 325278"/>
                <a:gd name="connsiteY39" fmla="*/ 0 h 429958"/>
                <a:gd name="connsiteX40" fmla="*/ 211741 w 325278"/>
                <a:gd name="connsiteY40" fmla="*/ 0 h 42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5278" h="429958">
                  <a:moveTo>
                    <a:pt x="211741" y="95"/>
                  </a:moveTo>
                  <a:lnTo>
                    <a:pt x="172593" y="95"/>
                  </a:lnTo>
                  <a:lnTo>
                    <a:pt x="107252" y="95"/>
                  </a:lnTo>
                  <a:lnTo>
                    <a:pt x="95155" y="95"/>
                  </a:lnTo>
                  <a:lnTo>
                    <a:pt x="0" y="95"/>
                  </a:lnTo>
                  <a:cubicBezTo>
                    <a:pt x="7239" y="7906"/>
                    <a:pt x="11716" y="18764"/>
                    <a:pt x="11621" y="34004"/>
                  </a:cubicBezTo>
                  <a:lnTo>
                    <a:pt x="11049" y="232791"/>
                  </a:lnTo>
                  <a:lnTo>
                    <a:pt x="11049" y="236315"/>
                  </a:lnTo>
                  <a:lnTo>
                    <a:pt x="11049" y="237839"/>
                  </a:lnTo>
                  <a:lnTo>
                    <a:pt x="11049" y="237839"/>
                  </a:lnTo>
                  <a:lnTo>
                    <a:pt x="11144" y="239268"/>
                  </a:lnTo>
                  <a:lnTo>
                    <a:pt x="11144" y="239268"/>
                  </a:lnTo>
                  <a:lnTo>
                    <a:pt x="11239" y="240697"/>
                  </a:lnTo>
                  <a:lnTo>
                    <a:pt x="11239" y="240697"/>
                  </a:lnTo>
                  <a:lnTo>
                    <a:pt x="11335" y="242126"/>
                  </a:lnTo>
                  <a:lnTo>
                    <a:pt x="11335" y="242126"/>
                  </a:lnTo>
                  <a:lnTo>
                    <a:pt x="11525" y="243554"/>
                  </a:lnTo>
                  <a:lnTo>
                    <a:pt x="11525" y="243554"/>
                  </a:lnTo>
                  <a:lnTo>
                    <a:pt x="11716" y="244983"/>
                  </a:lnTo>
                  <a:lnTo>
                    <a:pt x="11716" y="244983"/>
                  </a:lnTo>
                  <a:lnTo>
                    <a:pt x="12002" y="246412"/>
                  </a:lnTo>
                  <a:lnTo>
                    <a:pt x="12002" y="246412"/>
                  </a:lnTo>
                  <a:cubicBezTo>
                    <a:pt x="12097" y="246888"/>
                    <a:pt x="12192" y="247364"/>
                    <a:pt x="12287" y="247841"/>
                  </a:cubicBezTo>
                  <a:lnTo>
                    <a:pt x="12287" y="247841"/>
                  </a:lnTo>
                  <a:lnTo>
                    <a:pt x="12573" y="249269"/>
                  </a:lnTo>
                  <a:lnTo>
                    <a:pt x="12573" y="249269"/>
                  </a:lnTo>
                  <a:lnTo>
                    <a:pt x="12954" y="250698"/>
                  </a:lnTo>
                  <a:lnTo>
                    <a:pt x="12954" y="250698"/>
                  </a:lnTo>
                  <a:cubicBezTo>
                    <a:pt x="19145" y="273844"/>
                    <a:pt x="39434" y="291655"/>
                    <a:pt x="64294" y="293751"/>
                  </a:cubicBezTo>
                  <a:lnTo>
                    <a:pt x="64294" y="293751"/>
                  </a:lnTo>
                  <a:lnTo>
                    <a:pt x="65722" y="293846"/>
                  </a:lnTo>
                  <a:lnTo>
                    <a:pt x="65722" y="293846"/>
                  </a:lnTo>
                  <a:lnTo>
                    <a:pt x="66199" y="293846"/>
                  </a:lnTo>
                  <a:cubicBezTo>
                    <a:pt x="67342" y="293846"/>
                    <a:pt x="68199" y="293941"/>
                    <a:pt x="69342" y="293941"/>
                  </a:cubicBezTo>
                  <a:lnTo>
                    <a:pt x="76771" y="293941"/>
                  </a:lnTo>
                  <a:cubicBezTo>
                    <a:pt x="121349" y="293941"/>
                    <a:pt x="157734" y="330327"/>
                    <a:pt x="157734" y="374904"/>
                  </a:cubicBezTo>
                  <a:lnTo>
                    <a:pt x="157734" y="429959"/>
                  </a:lnTo>
                  <a:lnTo>
                    <a:pt x="268510" y="429959"/>
                  </a:lnTo>
                  <a:cubicBezTo>
                    <a:pt x="297085" y="429959"/>
                    <a:pt x="320898" y="408813"/>
                    <a:pt x="325279" y="381476"/>
                  </a:cubicBezTo>
                  <a:cubicBezTo>
                    <a:pt x="325279" y="381476"/>
                    <a:pt x="325279" y="80201"/>
                    <a:pt x="325279" y="0"/>
                  </a:cubicBezTo>
                  <a:lnTo>
                    <a:pt x="211741"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34" name="Freeform: Shape 133">
              <a:extLst>
                <a:ext uri="{FF2B5EF4-FFF2-40B4-BE49-F238E27FC236}">
                  <a16:creationId xmlns:a16="http://schemas.microsoft.com/office/drawing/2014/main" id="{5BC2B00C-9F8A-4C22-AADA-E14BA6C13698}"/>
                </a:ext>
              </a:extLst>
            </p:cNvPr>
            <p:cNvSpPr/>
            <p:nvPr/>
          </p:nvSpPr>
          <p:spPr>
            <a:xfrm>
              <a:off x="4486386" y="4284043"/>
              <a:ext cx="276796" cy="278606"/>
            </a:xfrm>
            <a:custGeom>
              <a:avLst/>
              <a:gdLst>
                <a:gd name="connsiteX0" fmla="*/ 115158 w 276796"/>
                <a:gd name="connsiteY0" fmla="*/ 95 h 278606"/>
                <a:gd name="connsiteX1" fmla="*/ 0 w 276796"/>
                <a:gd name="connsiteY1" fmla="*/ 114395 h 278606"/>
                <a:gd name="connsiteX2" fmla="*/ 0 w 276796"/>
                <a:gd name="connsiteY2" fmla="*/ 164402 h 278606"/>
                <a:gd name="connsiteX3" fmla="*/ 191 w 276796"/>
                <a:gd name="connsiteY3" fmla="*/ 167545 h 278606"/>
                <a:gd name="connsiteX4" fmla="*/ 0 w 276796"/>
                <a:gd name="connsiteY4" fmla="*/ 170688 h 278606"/>
                <a:gd name="connsiteX5" fmla="*/ 0 w 276796"/>
                <a:gd name="connsiteY5" fmla="*/ 278606 h 278606"/>
                <a:gd name="connsiteX6" fmla="*/ 115158 w 276796"/>
                <a:gd name="connsiteY6" fmla="*/ 278606 h 278606"/>
                <a:gd name="connsiteX7" fmla="*/ 154305 w 276796"/>
                <a:gd name="connsiteY7" fmla="*/ 278606 h 278606"/>
                <a:gd name="connsiteX8" fmla="*/ 276797 w 276796"/>
                <a:gd name="connsiteY8" fmla="*/ 278606 h 278606"/>
                <a:gd name="connsiteX9" fmla="*/ 276797 w 276796"/>
                <a:gd name="connsiteY9" fmla="*/ 0 h 278606"/>
                <a:gd name="connsiteX10" fmla="*/ 115158 w 276796"/>
                <a:gd name="connsiteY10" fmla="*/ 0 h 27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6796" h="278606">
                  <a:moveTo>
                    <a:pt x="115158" y="95"/>
                  </a:moveTo>
                  <a:cubicBezTo>
                    <a:pt x="51816" y="95"/>
                    <a:pt x="0" y="51530"/>
                    <a:pt x="0" y="114395"/>
                  </a:cubicBezTo>
                  <a:lnTo>
                    <a:pt x="0" y="164402"/>
                  </a:lnTo>
                  <a:cubicBezTo>
                    <a:pt x="0" y="165449"/>
                    <a:pt x="95" y="166497"/>
                    <a:pt x="191" y="167545"/>
                  </a:cubicBezTo>
                  <a:cubicBezTo>
                    <a:pt x="95" y="168593"/>
                    <a:pt x="0" y="169640"/>
                    <a:pt x="0" y="170688"/>
                  </a:cubicBezTo>
                  <a:lnTo>
                    <a:pt x="0" y="278606"/>
                  </a:lnTo>
                  <a:lnTo>
                    <a:pt x="115158" y="278606"/>
                  </a:lnTo>
                  <a:lnTo>
                    <a:pt x="154305" y="278606"/>
                  </a:lnTo>
                  <a:lnTo>
                    <a:pt x="276797" y="278606"/>
                  </a:lnTo>
                  <a:lnTo>
                    <a:pt x="276797" y="0"/>
                  </a:lnTo>
                  <a:lnTo>
                    <a:pt x="115158"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35" name="Freeform: Shape 134">
              <a:extLst>
                <a:ext uri="{FF2B5EF4-FFF2-40B4-BE49-F238E27FC236}">
                  <a16:creationId xmlns:a16="http://schemas.microsoft.com/office/drawing/2014/main" id="{A918E8A8-378C-4B35-8CB9-04D03B86D1E2}"/>
                </a:ext>
              </a:extLst>
            </p:cNvPr>
            <p:cNvSpPr/>
            <p:nvPr/>
          </p:nvSpPr>
          <p:spPr>
            <a:xfrm>
              <a:off x="4651074" y="3828367"/>
              <a:ext cx="633888" cy="734377"/>
            </a:xfrm>
            <a:custGeom>
              <a:avLst/>
              <a:gdLst>
                <a:gd name="connsiteX0" fmla="*/ 575024 w 633888"/>
                <a:gd name="connsiteY0" fmla="*/ 0 h 734377"/>
                <a:gd name="connsiteX1" fmla="*/ 472916 w 633888"/>
                <a:gd name="connsiteY1" fmla="*/ 0 h 734377"/>
                <a:gd name="connsiteX2" fmla="*/ 273463 w 633888"/>
                <a:gd name="connsiteY2" fmla="*/ 0 h 734377"/>
                <a:gd name="connsiteX3" fmla="*/ 247079 w 633888"/>
                <a:gd name="connsiteY3" fmla="*/ 0 h 734377"/>
                <a:gd name="connsiteX4" fmla="*/ 233648 w 633888"/>
                <a:gd name="connsiteY4" fmla="*/ 857 h 734377"/>
                <a:gd name="connsiteX5" fmla="*/ 82487 w 633888"/>
                <a:gd name="connsiteY5" fmla="*/ 1238 h 734377"/>
                <a:gd name="connsiteX6" fmla="*/ 762 w 633888"/>
                <a:gd name="connsiteY6" fmla="*/ 762 h 734377"/>
                <a:gd name="connsiteX7" fmla="*/ 762 w 633888"/>
                <a:gd name="connsiteY7" fmla="*/ 141637 h 734377"/>
                <a:gd name="connsiteX8" fmla="*/ 0 w 633888"/>
                <a:gd name="connsiteY8" fmla="*/ 141637 h 734377"/>
                <a:gd name="connsiteX9" fmla="*/ 0 w 633888"/>
                <a:gd name="connsiteY9" fmla="*/ 455771 h 734377"/>
                <a:gd name="connsiteX10" fmla="*/ 93250 w 633888"/>
                <a:gd name="connsiteY10" fmla="*/ 455771 h 734377"/>
                <a:gd name="connsiteX11" fmla="*/ 105346 w 633888"/>
                <a:gd name="connsiteY11" fmla="*/ 455771 h 734377"/>
                <a:gd name="connsiteX12" fmla="*/ 110776 w 633888"/>
                <a:gd name="connsiteY12" fmla="*/ 455771 h 734377"/>
                <a:gd name="connsiteX13" fmla="*/ 110776 w 633888"/>
                <a:gd name="connsiteY13" fmla="*/ 734378 h 734377"/>
                <a:gd name="connsiteX14" fmla="*/ 182309 w 633888"/>
                <a:gd name="connsiteY14" fmla="*/ 734378 h 734377"/>
                <a:gd name="connsiteX15" fmla="*/ 218504 w 633888"/>
                <a:gd name="connsiteY15" fmla="*/ 734378 h 734377"/>
                <a:gd name="connsiteX16" fmla="*/ 324993 w 633888"/>
                <a:gd name="connsiteY16" fmla="*/ 734378 h 734377"/>
                <a:gd name="connsiteX17" fmla="*/ 324993 w 633888"/>
                <a:gd name="connsiteY17" fmla="*/ 711232 h 734377"/>
                <a:gd name="connsiteX18" fmla="*/ 437674 w 633888"/>
                <a:gd name="connsiteY18" fmla="*/ 615029 h 734377"/>
                <a:gd name="connsiteX19" fmla="*/ 633889 w 633888"/>
                <a:gd name="connsiteY19" fmla="*/ 615029 h 734377"/>
                <a:gd name="connsiteX20" fmla="*/ 633889 w 633888"/>
                <a:gd name="connsiteY20" fmla="*/ 512731 h 734377"/>
                <a:gd name="connsiteX21" fmla="*/ 633889 w 633888"/>
                <a:gd name="connsiteY21" fmla="*/ 232886 h 734377"/>
                <a:gd name="connsiteX22" fmla="*/ 633889 w 633888"/>
                <a:gd name="connsiteY22" fmla="*/ 58769 h 734377"/>
                <a:gd name="connsiteX23" fmla="*/ 575024 w 633888"/>
                <a:gd name="connsiteY23" fmla="*/ 0 h 734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3888" h="734377">
                  <a:moveTo>
                    <a:pt x="575024" y="0"/>
                  </a:moveTo>
                  <a:lnTo>
                    <a:pt x="472916" y="0"/>
                  </a:lnTo>
                  <a:lnTo>
                    <a:pt x="273463" y="0"/>
                  </a:lnTo>
                  <a:lnTo>
                    <a:pt x="247079" y="0"/>
                  </a:lnTo>
                  <a:cubicBezTo>
                    <a:pt x="242506" y="0"/>
                    <a:pt x="238030" y="381"/>
                    <a:pt x="233648" y="857"/>
                  </a:cubicBezTo>
                  <a:lnTo>
                    <a:pt x="82487" y="1238"/>
                  </a:lnTo>
                  <a:lnTo>
                    <a:pt x="762" y="762"/>
                  </a:lnTo>
                  <a:lnTo>
                    <a:pt x="762" y="141637"/>
                  </a:lnTo>
                  <a:lnTo>
                    <a:pt x="0" y="141637"/>
                  </a:lnTo>
                  <a:lnTo>
                    <a:pt x="0" y="455771"/>
                  </a:lnTo>
                  <a:lnTo>
                    <a:pt x="93250" y="455771"/>
                  </a:lnTo>
                  <a:lnTo>
                    <a:pt x="105346" y="455771"/>
                  </a:lnTo>
                  <a:lnTo>
                    <a:pt x="110776" y="455771"/>
                  </a:lnTo>
                  <a:lnTo>
                    <a:pt x="110776" y="734378"/>
                  </a:lnTo>
                  <a:lnTo>
                    <a:pt x="182309" y="734378"/>
                  </a:lnTo>
                  <a:lnTo>
                    <a:pt x="218504" y="734378"/>
                  </a:lnTo>
                  <a:lnTo>
                    <a:pt x="324993" y="734378"/>
                  </a:lnTo>
                  <a:lnTo>
                    <a:pt x="324993" y="711232"/>
                  </a:lnTo>
                  <a:cubicBezTo>
                    <a:pt x="333756" y="656939"/>
                    <a:pt x="381000" y="615029"/>
                    <a:pt x="437674" y="615029"/>
                  </a:cubicBezTo>
                  <a:lnTo>
                    <a:pt x="633889" y="615029"/>
                  </a:lnTo>
                  <a:lnTo>
                    <a:pt x="633889" y="512731"/>
                  </a:lnTo>
                  <a:lnTo>
                    <a:pt x="633889" y="232886"/>
                  </a:lnTo>
                  <a:lnTo>
                    <a:pt x="633889" y="58769"/>
                  </a:lnTo>
                  <a:cubicBezTo>
                    <a:pt x="633699" y="26384"/>
                    <a:pt x="607314" y="0"/>
                    <a:pt x="575024" y="0"/>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927089660"/>
      </p:ext>
    </p:extLst>
  </p:cSld>
  <p:clrMap bg1="lt1" tx1="dk1" bg2="lt2" tx2="dk2" accent1="accent1" accent2="accent2" accent3="accent3" accent4="accent4" accent5="accent5" accent6="accent6" hlink="hlink" folHlink="folHlink"/>
  <p:sldLayoutIdLst>
    <p:sldLayoutId id="2147488748" r:id="rId1"/>
    <p:sldLayoutId id="2147488749" r:id="rId2"/>
    <p:sldLayoutId id="2147488750" r:id="rId3"/>
    <p:sldLayoutId id="2147488751" r:id="rId4"/>
    <p:sldLayoutId id="2147488776" r:id="rId5"/>
  </p:sldLayoutIdLst>
  <p:hf hdr="0" ftr="0" dt="0"/>
  <p:txStyles>
    <p:titleStyle>
      <a:lvl1pPr marL="0" indent="0" algn="l" rtl="0" eaLnBrk="1" fontAlgn="base" hangingPunct="1">
        <a:spcBef>
          <a:spcPct val="0"/>
        </a:spcBef>
        <a:spcAft>
          <a:spcPct val="0"/>
        </a:spcAft>
        <a:defRPr sz="1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p:titleStyle>
    <p:body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3366FF"/>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100FE"/>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p:bodyStyle>
    <p:otherStyle>
      <a:defPPr>
        <a:defRPr lang="fr-FR"/>
      </a:defPPr>
      <a:lvl1pPr marL="0" algn="l" defTabSz="440284" rtl="0" eaLnBrk="1" latinLnBrk="0" hangingPunct="1">
        <a:defRPr sz="1733" kern="1200">
          <a:solidFill>
            <a:schemeClr val="tx1"/>
          </a:solidFill>
          <a:latin typeface="+mn-lt"/>
          <a:ea typeface="+mn-ea"/>
          <a:cs typeface="+mn-cs"/>
        </a:defRPr>
      </a:lvl1pPr>
      <a:lvl2pPr marL="440284" algn="l" defTabSz="440284" rtl="0" eaLnBrk="1" latinLnBrk="0" hangingPunct="1">
        <a:defRPr sz="1733" kern="1200">
          <a:solidFill>
            <a:schemeClr val="tx1"/>
          </a:solidFill>
          <a:latin typeface="+mn-lt"/>
          <a:ea typeface="+mn-ea"/>
          <a:cs typeface="+mn-cs"/>
        </a:defRPr>
      </a:lvl2pPr>
      <a:lvl3pPr marL="880567" algn="l" defTabSz="440284" rtl="0" eaLnBrk="1" latinLnBrk="0" hangingPunct="1">
        <a:defRPr sz="1733" kern="1200">
          <a:solidFill>
            <a:schemeClr val="tx1"/>
          </a:solidFill>
          <a:latin typeface="+mn-lt"/>
          <a:ea typeface="+mn-ea"/>
          <a:cs typeface="+mn-cs"/>
        </a:defRPr>
      </a:lvl3pPr>
      <a:lvl4pPr marL="1320851" algn="l" defTabSz="440284" rtl="0" eaLnBrk="1" latinLnBrk="0" hangingPunct="1">
        <a:defRPr sz="1733" kern="1200">
          <a:solidFill>
            <a:schemeClr val="tx1"/>
          </a:solidFill>
          <a:latin typeface="+mn-lt"/>
          <a:ea typeface="+mn-ea"/>
          <a:cs typeface="+mn-cs"/>
        </a:defRPr>
      </a:lvl4pPr>
      <a:lvl5pPr marL="1761134" algn="l" defTabSz="440284" rtl="0" eaLnBrk="1" latinLnBrk="0" hangingPunct="1">
        <a:defRPr sz="1733" kern="1200">
          <a:solidFill>
            <a:schemeClr val="tx1"/>
          </a:solidFill>
          <a:latin typeface="+mn-lt"/>
          <a:ea typeface="+mn-ea"/>
          <a:cs typeface="+mn-cs"/>
        </a:defRPr>
      </a:lvl5pPr>
      <a:lvl6pPr marL="2201418" algn="l" defTabSz="440284" rtl="0" eaLnBrk="1" latinLnBrk="0" hangingPunct="1">
        <a:defRPr sz="1733" kern="1200">
          <a:solidFill>
            <a:schemeClr val="tx1"/>
          </a:solidFill>
          <a:latin typeface="+mn-lt"/>
          <a:ea typeface="+mn-ea"/>
          <a:cs typeface="+mn-cs"/>
        </a:defRPr>
      </a:lvl6pPr>
      <a:lvl7pPr marL="2641702" algn="l" defTabSz="440284" rtl="0" eaLnBrk="1" latinLnBrk="0" hangingPunct="1">
        <a:defRPr sz="1733" kern="1200">
          <a:solidFill>
            <a:schemeClr val="tx1"/>
          </a:solidFill>
          <a:latin typeface="+mn-lt"/>
          <a:ea typeface="+mn-ea"/>
          <a:cs typeface="+mn-cs"/>
        </a:defRPr>
      </a:lvl7pPr>
      <a:lvl8pPr marL="3081985" algn="l" defTabSz="440284" rtl="0" eaLnBrk="1" latinLnBrk="0" hangingPunct="1">
        <a:defRPr sz="1733" kern="1200">
          <a:solidFill>
            <a:schemeClr val="tx1"/>
          </a:solidFill>
          <a:latin typeface="+mn-lt"/>
          <a:ea typeface="+mn-ea"/>
          <a:cs typeface="+mn-cs"/>
        </a:defRPr>
      </a:lvl8pPr>
      <a:lvl9pPr marL="3522269" algn="l" defTabSz="440284" rtl="0" eaLnBrk="1" latinLnBrk="0" hangingPunct="1">
        <a:defRPr sz="173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5AA23E-9F3B-4705-91CC-5E7E5423DC71}"/>
              </a:ext>
            </a:extLst>
          </p:cNvPr>
          <p:cNvPicPr>
            <a:picLocks noChangeAspect="1"/>
          </p:cNvPicPr>
          <p:nvPr userDrawn="1"/>
        </p:nvPicPr>
        <p:blipFill>
          <a:blip r:embed="rId7"/>
          <a:stretch>
            <a:fillRect/>
          </a:stretch>
        </p:blipFill>
        <p:spPr>
          <a:xfrm>
            <a:off x="0" y="0"/>
            <a:ext cx="9906000" cy="835819"/>
          </a:xfrm>
          <a:prstGeom prst="rect">
            <a:avLst/>
          </a:prstGeom>
        </p:spPr>
      </p:pic>
      <p:sp>
        <p:nvSpPr>
          <p:cNvPr id="2" name="Espace réservé du numéro de diapositive 1"/>
          <p:cNvSpPr>
            <a:spLocks noGrp="1"/>
          </p:cNvSpPr>
          <p:nvPr>
            <p:ph type="sldNum" sz="quarter" idx="4"/>
          </p:nvPr>
        </p:nvSpPr>
        <p:spPr>
          <a:xfrm>
            <a:off x="9148969" y="6553200"/>
            <a:ext cx="665523" cy="273089"/>
          </a:xfrm>
          <a:prstGeom prst="rect">
            <a:avLst/>
          </a:prstGeom>
        </p:spPr>
        <p:txBody>
          <a:bodyPr vert="horz" lIns="91440" tIns="45720" rIns="91440" bIns="45720" rtlCol="0" anchor="ctr"/>
          <a:lstStyle>
            <a:lvl1pPr algn="r">
              <a:defRPr sz="900" b="0" i="0">
                <a:solidFill>
                  <a:schemeClr val="bg1">
                    <a:lumMod val="50000"/>
                  </a:schemeClr>
                </a:solidFill>
                <a:latin typeface="+mn-lt"/>
                <a:ea typeface="Arial Unicode MS" panose="020B0604020202020204" pitchFamily="34" charset="-128"/>
                <a:cs typeface="Arial" panose="020B0604020202020204" pitchFamily="34" charset="0"/>
              </a:defRPr>
            </a:lvl1pPr>
          </a:lstStyle>
          <a:p>
            <a:fld id="{F551322C-20B2-48C3-B63D-68158FEBF630}" type="slidenum">
              <a:rPr lang="en-US" smtClean="0"/>
              <a:pPr/>
              <a:t>‹Nr.›</a:t>
            </a:fld>
            <a:endParaRPr lang="en-US" dirty="0"/>
          </a:p>
        </p:txBody>
      </p:sp>
      <p:sp>
        <p:nvSpPr>
          <p:cNvPr id="5" name="Title Placeholder 4"/>
          <p:cNvSpPr>
            <a:spLocks noGrp="1"/>
          </p:cNvSpPr>
          <p:nvPr>
            <p:ph type="title"/>
          </p:nvPr>
        </p:nvSpPr>
        <p:spPr>
          <a:xfrm>
            <a:off x="540000" y="108000"/>
            <a:ext cx="8543925" cy="336550"/>
          </a:xfrm>
          <a:prstGeom prst="rect">
            <a:avLst/>
          </a:prstGeom>
        </p:spPr>
        <p:txBody>
          <a:bodyPr vert="horz" lIns="72000" tIns="36000" rIns="72000" bIns="36000" rtlCol="0" anchor="t">
            <a:noAutofit/>
          </a:bodyPr>
          <a:lstStyle/>
          <a:p>
            <a:pPr lvl="0"/>
            <a:r>
              <a:rPr lang="en-US" dirty="0"/>
              <a:t>Click to edit Master title style</a:t>
            </a:r>
            <a:endParaRPr lang="nl-NL" dirty="0"/>
          </a:p>
        </p:txBody>
      </p:sp>
      <p:sp>
        <p:nvSpPr>
          <p:cNvPr id="3" name="Text Placeholder 2"/>
          <p:cNvSpPr>
            <a:spLocks noGrp="1"/>
          </p:cNvSpPr>
          <p:nvPr>
            <p:ph type="body" idx="1"/>
          </p:nvPr>
        </p:nvSpPr>
        <p:spPr>
          <a:xfrm>
            <a:off x="539999" y="1080000"/>
            <a:ext cx="9000000" cy="4351338"/>
          </a:xfrm>
          <a:prstGeom prst="rect">
            <a:avLst/>
          </a:prstGeom>
        </p:spPr>
        <p:txBody>
          <a:bodyPr vert="horz" lIns="91440" tIns="45720" rIns="91440" bIns="45720" rtlCol="0">
            <a:noAutofit/>
          </a:bodyPr>
          <a:lstStyle/>
          <a:p>
            <a:pPr lvl="0"/>
            <a:r>
              <a:rPr lang="en-US" dirty="0"/>
              <a:t>Edit Master text styles</a:t>
            </a:r>
          </a:p>
          <a:p>
            <a:pPr lvl="1"/>
            <a:r>
              <a:rPr lang="en-US" dirty="0"/>
              <a:t>[Add text]</a:t>
            </a:r>
          </a:p>
          <a:p>
            <a:pPr lvl="2"/>
            <a:r>
              <a:rPr lang="en-US" dirty="0"/>
              <a:t>[Add text]</a:t>
            </a:r>
          </a:p>
          <a:p>
            <a:pPr lvl="3"/>
            <a:r>
              <a:rPr lang="en-US" dirty="0"/>
              <a:t>[Add text]</a:t>
            </a:r>
          </a:p>
        </p:txBody>
      </p:sp>
      <p:grpSp>
        <p:nvGrpSpPr>
          <p:cNvPr id="45" name="Graphic 3">
            <a:extLst>
              <a:ext uri="{FF2B5EF4-FFF2-40B4-BE49-F238E27FC236}">
                <a16:creationId xmlns:a16="http://schemas.microsoft.com/office/drawing/2014/main" id="{56B033C0-3928-468B-8CF6-1496F52E0712}"/>
              </a:ext>
            </a:extLst>
          </p:cNvPr>
          <p:cNvGrpSpPr>
            <a:grpSpLocks noChangeAspect="1"/>
          </p:cNvGrpSpPr>
          <p:nvPr userDrawn="1"/>
        </p:nvGrpSpPr>
        <p:grpSpPr>
          <a:xfrm>
            <a:off x="8928000" y="20857"/>
            <a:ext cx="857650" cy="792366"/>
            <a:chOff x="66025" y="-34306"/>
            <a:chExt cx="6381750" cy="5895975"/>
          </a:xfrm>
        </p:grpSpPr>
        <p:sp>
          <p:nvSpPr>
            <p:cNvPr id="47" name="Freeform: Shape 46">
              <a:extLst>
                <a:ext uri="{FF2B5EF4-FFF2-40B4-BE49-F238E27FC236}">
                  <a16:creationId xmlns:a16="http://schemas.microsoft.com/office/drawing/2014/main" id="{8FFBD3D4-4671-45AB-B604-0CEAAC63B7C9}"/>
                </a:ext>
              </a:extLst>
            </p:cNvPr>
            <p:cNvSpPr/>
            <p:nvPr/>
          </p:nvSpPr>
          <p:spPr>
            <a:xfrm>
              <a:off x="5751687" y="4420250"/>
              <a:ext cx="484155" cy="202882"/>
            </a:xfrm>
            <a:custGeom>
              <a:avLst/>
              <a:gdLst>
                <a:gd name="connsiteX0" fmla="*/ 426530 w 484155"/>
                <a:gd name="connsiteY0" fmla="*/ 0 h 202882"/>
                <a:gd name="connsiteX1" fmla="*/ 396050 w 484155"/>
                <a:gd name="connsiteY1" fmla="*/ 0 h 202882"/>
                <a:gd name="connsiteX2" fmla="*/ 0 w 484155"/>
                <a:gd name="connsiteY2" fmla="*/ 95 h 202882"/>
                <a:gd name="connsiteX3" fmla="*/ 0 w 484155"/>
                <a:gd name="connsiteY3" fmla="*/ 196596 h 202882"/>
                <a:gd name="connsiteX4" fmla="*/ 476 w 484155"/>
                <a:gd name="connsiteY4" fmla="*/ 202882 h 202882"/>
                <a:gd name="connsiteX5" fmla="*/ 69152 w 484155"/>
                <a:gd name="connsiteY5" fmla="*/ 135255 h 202882"/>
                <a:gd name="connsiteX6" fmla="*/ 426530 w 484155"/>
                <a:gd name="connsiteY6" fmla="*/ 135350 h 202882"/>
                <a:gd name="connsiteX7" fmla="*/ 484156 w 484155"/>
                <a:gd name="connsiteY7" fmla="*/ 77724 h 202882"/>
                <a:gd name="connsiteX8" fmla="*/ 484156 w 484155"/>
                <a:gd name="connsiteY8" fmla="*/ 57721 h 202882"/>
                <a:gd name="connsiteX9" fmla="*/ 426530 w 484155"/>
                <a:gd name="connsiteY9" fmla="*/ 0 h 20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4155" h="202882">
                  <a:moveTo>
                    <a:pt x="426530" y="0"/>
                  </a:moveTo>
                  <a:lnTo>
                    <a:pt x="396050" y="0"/>
                  </a:lnTo>
                  <a:cubicBezTo>
                    <a:pt x="63913" y="0"/>
                    <a:pt x="40767" y="0"/>
                    <a:pt x="0" y="95"/>
                  </a:cubicBezTo>
                  <a:lnTo>
                    <a:pt x="0" y="196596"/>
                  </a:lnTo>
                  <a:cubicBezTo>
                    <a:pt x="571" y="196977"/>
                    <a:pt x="476" y="199930"/>
                    <a:pt x="476" y="202882"/>
                  </a:cubicBezTo>
                  <a:cubicBezTo>
                    <a:pt x="476" y="170497"/>
                    <a:pt x="7334" y="135255"/>
                    <a:pt x="69152" y="135255"/>
                  </a:cubicBezTo>
                  <a:lnTo>
                    <a:pt x="426530" y="135350"/>
                  </a:lnTo>
                  <a:cubicBezTo>
                    <a:pt x="458248" y="135350"/>
                    <a:pt x="484156" y="109442"/>
                    <a:pt x="484156" y="77724"/>
                  </a:cubicBezTo>
                  <a:lnTo>
                    <a:pt x="484156" y="57721"/>
                  </a:lnTo>
                  <a:cubicBezTo>
                    <a:pt x="484156" y="25908"/>
                    <a:pt x="458153" y="0"/>
                    <a:pt x="426530" y="0"/>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48" name="Freeform: Shape 47">
              <a:extLst>
                <a:ext uri="{FF2B5EF4-FFF2-40B4-BE49-F238E27FC236}">
                  <a16:creationId xmlns:a16="http://schemas.microsoft.com/office/drawing/2014/main" id="{70E968C3-6094-4563-9C29-65EB27A50039}"/>
                </a:ext>
              </a:extLst>
            </p:cNvPr>
            <p:cNvSpPr/>
            <p:nvPr/>
          </p:nvSpPr>
          <p:spPr>
            <a:xfrm>
              <a:off x="4971686" y="522730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49" name="Freeform: Shape 48">
              <a:extLst>
                <a:ext uri="{FF2B5EF4-FFF2-40B4-BE49-F238E27FC236}">
                  <a16:creationId xmlns:a16="http://schemas.microsoft.com/office/drawing/2014/main" id="{55A31E9F-A94F-45F8-BF93-D84A8C6DA807}"/>
                </a:ext>
              </a:extLst>
            </p:cNvPr>
            <p:cNvSpPr/>
            <p:nvPr/>
          </p:nvSpPr>
          <p:spPr>
            <a:xfrm>
              <a:off x="4507341" y="4487116"/>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0" name="Freeform: Shape 49">
              <a:extLst>
                <a:ext uri="{FF2B5EF4-FFF2-40B4-BE49-F238E27FC236}">
                  <a16:creationId xmlns:a16="http://schemas.microsoft.com/office/drawing/2014/main" id="{C2DB8481-8B23-479A-9514-240E6508D49C}"/>
                </a:ext>
              </a:extLst>
            </p:cNvPr>
            <p:cNvSpPr/>
            <p:nvPr/>
          </p:nvSpPr>
          <p:spPr>
            <a:xfrm>
              <a:off x="4659360" y="4799536"/>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1" name="Freeform: Shape 50">
              <a:extLst>
                <a:ext uri="{FF2B5EF4-FFF2-40B4-BE49-F238E27FC236}">
                  <a16:creationId xmlns:a16="http://schemas.microsoft.com/office/drawing/2014/main" id="{20BC56EA-7519-4612-A39E-81EBB7DD740C}"/>
                </a:ext>
              </a:extLst>
            </p:cNvPr>
            <p:cNvSpPr/>
            <p:nvPr/>
          </p:nvSpPr>
          <p:spPr>
            <a:xfrm>
              <a:off x="4806046" y="507890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2" name="Freeform: Shape 51">
              <a:extLst>
                <a:ext uri="{FF2B5EF4-FFF2-40B4-BE49-F238E27FC236}">
                  <a16:creationId xmlns:a16="http://schemas.microsoft.com/office/drawing/2014/main" id="{63C56C61-7E4E-4C7A-8C28-8EC4584AD35D}"/>
                </a:ext>
              </a:extLst>
            </p:cNvPr>
            <p:cNvSpPr/>
            <p:nvPr/>
          </p:nvSpPr>
          <p:spPr>
            <a:xfrm>
              <a:off x="539988" y="2223595"/>
              <a:ext cx="151257" cy="159829"/>
            </a:xfrm>
            <a:custGeom>
              <a:avLst/>
              <a:gdLst>
                <a:gd name="connsiteX0" fmla="*/ 151257 w 151257"/>
                <a:gd name="connsiteY0" fmla="*/ 159829 h 159829"/>
                <a:gd name="connsiteX1" fmla="*/ 151257 w 151257"/>
                <a:gd name="connsiteY1" fmla="*/ 83439 h 159829"/>
                <a:gd name="connsiteX2" fmla="*/ 67818 w 151257"/>
                <a:gd name="connsiteY2" fmla="*/ 0 h 159829"/>
                <a:gd name="connsiteX3" fmla="*/ 0 w 151257"/>
                <a:gd name="connsiteY3" fmla="*/ 0 h 159829"/>
                <a:gd name="connsiteX4" fmla="*/ 0 w 151257"/>
                <a:gd name="connsiteY4" fmla="*/ 76391 h 159829"/>
                <a:gd name="connsiteX5" fmla="*/ 83439 w 151257"/>
                <a:gd name="connsiteY5" fmla="*/ 159829 h 159829"/>
                <a:gd name="connsiteX6" fmla="*/ 151257 w 151257"/>
                <a:gd name="connsiteY6" fmla="*/ 159829 h 159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257" h="159829">
                  <a:moveTo>
                    <a:pt x="151257" y="159829"/>
                  </a:moveTo>
                  <a:lnTo>
                    <a:pt x="151257" y="83439"/>
                  </a:lnTo>
                  <a:cubicBezTo>
                    <a:pt x="151257" y="37529"/>
                    <a:pt x="113729" y="0"/>
                    <a:pt x="67818" y="0"/>
                  </a:cubicBezTo>
                  <a:lnTo>
                    <a:pt x="0" y="0"/>
                  </a:lnTo>
                  <a:lnTo>
                    <a:pt x="0" y="76391"/>
                  </a:lnTo>
                  <a:cubicBezTo>
                    <a:pt x="0" y="122301"/>
                    <a:pt x="37529" y="159829"/>
                    <a:pt x="83439" y="159829"/>
                  </a:cubicBezTo>
                  <a:lnTo>
                    <a:pt x="151257" y="159829"/>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3" name="Freeform: Shape 52">
              <a:extLst>
                <a:ext uri="{FF2B5EF4-FFF2-40B4-BE49-F238E27FC236}">
                  <a16:creationId xmlns:a16="http://schemas.microsoft.com/office/drawing/2014/main" id="{4805347C-EEE8-4911-8713-96A3756D3ABD}"/>
                </a:ext>
              </a:extLst>
            </p:cNvPr>
            <p:cNvSpPr/>
            <p:nvPr/>
          </p:nvSpPr>
          <p:spPr>
            <a:xfrm>
              <a:off x="243761" y="2223595"/>
              <a:ext cx="447484" cy="566261"/>
            </a:xfrm>
            <a:custGeom>
              <a:avLst/>
              <a:gdLst>
                <a:gd name="connsiteX0" fmla="*/ 83344 w 447484"/>
                <a:gd name="connsiteY0" fmla="*/ 566261 h 566261"/>
                <a:gd name="connsiteX1" fmla="*/ 364046 w 447484"/>
                <a:gd name="connsiteY1" fmla="*/ 566261 h 566261"/>
                <a:gd name="connsiteX2" fmla="*/ 447485 w 447484"/>
                <a:gd name="connsiteY2" fmla="*/ 482822 h 566261"/>
                <a:gd name="connsiteX3" fmla="*/ 447485 w 447484"/>
                <a:gd name="connsiteY3" fmla="*/ 240316 h 566261"/>
                <a:gd name="connsiteX4" fmla="*/ 447485 w 447484"/>
                <a:gd name="connsiteY4" fmla="*/ 159829 h 566261"/>
                <a:gd name="connsiteX5" fmla="*/ 379667 w 447484"/>
                <a:gd name="connsiteY5" fmla="*/ 159829 h 566261"/>
                <a:gd name="connsiteX6" fmla="*/ 375952 w 447484"/>
                <a:gd name="connsiteY6" fmla="*/ 159829 h 566261"/>
                <a:gd name="connsiteX7" fmla="*/ 372999 w 447484"/>
                <a:gd name="connsiteY7" fmla="*/ 159544 h 566261"/>
                <a:gd name="connsiteX8" fmla="*/ 296228 w 447484"/>
                <a:gd name="connsiteY8" fmla="*/ 76391 h 566261"/>
                <a:gd name="connsiteX9" fmla="*/ 296228 w 447484"/>
                <a:gd name="connsiteY9" fmla="*/ 0 h 566261"/>
                <a:gd name="connsiteX10" fmla="*/ 237458 w 447484"/>
                <a:gd name="connsiteY10" fmla="*/ 0 h 566261"/>
                <a:gd name="connsiteX11" fmla="*/ 156496 w 447484"/>
                <a:gd name="connsiteY11" fmla="*/ 78676 h 566261"/>
                <a:gd name="connsiteX12" fmla="*/ 77153 w 447484"/>
                <a:gd name="connsiteY12" fmla="*/ 159639 h 566261"/>
                <a:gd name="connsiteX13" fmla="*/ 0 w 447484"/>
                <a:gd name="connsiteY13" fmla="*/ 240506 h 566261"/>
                <a:gd name="connsiteX14" fmla="*/ 0 w 447484"/>
                <a:gd name="connsiteY14" fmla="*/ 482632 h 566261"/>
                <a:gd name="connsiteX15" fmla="*/ 83344 w 447484"/>
                <a:gd name="connsiteY15" fmla="*/ 566261 h 56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7484" h="566261">
                  <a:moveTo>
                    <a:pt x="83344" y="566261"/>
                  </a:moveTo>
                  <a:lnTo>
                    <a:pt x="364046" y="566261"/>
                  </a:lnTo>
                  <a:cubicBezTo>
                    <a:pt x="409956" y="566261"/>
                    <a:pt x="447485" y="528733"/>
                    <a:pt x="447485" y="482822"/>
                  </a:cubicBezTo>
                  <a:lnTo>
                    <a:pt x="447485" y="240316"/>
                  </a:lnTo>
                  <a:lnTo>
                    <a:pt x="447485" y="159829"/>
                  </a:lnTo>
                  <a:lnTo>
                    <a:pt x="379667" y="159829"/>
                  </a:lnTo>
                  <a:cubicBezTo>
                    <a:pt x="378428" y="159829"/>
                    <a:pt x="377190" y="159829"/>
                    <a:pt x="375952" y="159829"/>
                  </a:cubicBezTo>
                  <a:cubicBezTo>
                    <a:pt x="374999" y="159734"/>
                    <a:pt x="373951" y="159639"/>
                    <a:pt x="372999" y="159544"/>
                  </a:cubicBezTo>
                  <a:cubicBezTo>
                    <a:pt x="330232" y="156115"/>
                    <a:pt x="296228" y="120015"/>
                    <a:pt x="296228" y="76391"/>
                  </a:cubicBezTo>
                  <a:lnTo>
                    <a:pt x="296228" y="0"/>
                  </a:lnTo>
                  <a:lnTo>
                    <a:pt x="237458" y="0"/>
                  </a:lnTo>
                  <a:cubicBezTo>
                    <a:pt x="193643" y="0"/>
                    <a:pt x="157734" y="34957"/>
                    <a:pt x="156496" y="78676"/>
                  </a:cubicBezTo>
                  <a:cubicBezTo>
                    <a:pt x="155258" y="122110"/>
                    <a:pt x="120396" y="157543"/>
                    <a:pt x="77153" y="159639"/>
                  </a:cubicBezTo>
                  <a:cubicBezTo>
                    <a:pt x="33909" y="161734"/>
                    <a:pt x="0" y="197263"/>
                    <a:pt x="0" y="240506"/>
                  </a:cubicBezTo>
                  <a:lnTo>
                    <a:pt x="0" y="482632"/>
                  </a:lnTo>
                  <a:cubicBezTo>
                    <a:pt x="0" y="528733"/>
                    <a:pt x="37529" y="566261"/>
                    <a:pt x="83344" y="566261"/>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4" name="Freeform: Shape 53">
              <a:extLst>
                <a:ext uri="{FF2B5EF4-FFF2-40B4-BE49-F238E27FC236}">
                  <a16:creationId xmlns:a16="http://schemas.microsoft.com/office/drawing/2014/main" id="{FB9ADC9D-67CE-485B-9843-09372F3614C1}"/>
                </a:ext>
              </a:extLst>
            </p:cNvPr>
            <p:cNvSpPr/>
            <p:nvPr/>
          </p:nvSpPr>
          <p:spPr>
            <a:xfrm>
              <a:off x="718392" y="1652285"/>
              <a:ext cx="1079087" cy="1436369"/>
            </a:xfrm>
            <a:custGeom>
              <a:avLst/>
              <a:gdLst>
                <a:gd name="connsiteX0" fmla="*/ 235363 w 1079087"/>
                <a:gd name="connsiteY0" fmla="*/ 707612 h 1436369"/>
                <a:gd name="connsiteX1" fmla="*/ 366617 w 1079087"/>
                <a:gd name="connsiteY1" fmla="*/ 707612 h 1436369"/>
                <a:gd name="connsiteX2" fmla="*/ 373856 w 1079087"/>
                <a:gd name="connsiteY2" fmla="*/ 707326 h 1436369"/>
                <a:gd name="connsiteX3" fmla="*/ 387953 w 1079087"/>
                <a:gd name="connsiteY3" fmla="*/ 707326 h 1436369"/>
                <a:gd name="connsiteX4" fmla="*/ 388906 w 1079087"/>
                <a:gd name="connsiteY4" fmla="*/ 707422 h 1436369"/>
                <a:gd name="connsiteX5" fmla="*/ 463772 w 1079087"/>
                <a:gd name="connsiteY5" fmla="*/ 788194 h 1436369"/>
                <a:gd name="connsiteX6" fmla="*/ 463772 w 1079087"/>
                <a:gd name="connsiteY6" fmla="*/ 789527 h 1436369"/>
                <a:gd name="connsiteX7" fmla="*/ 386239 w 1079087"/>
                <a:gd name="connsiteY7" fmla="*/ 870490 h 1436369"/>
                <a:gd name="connsiteX8" fmla="*/ 306896 w 1079087"/>
                <a:gd name="connsiteY8" fmla="*/ 945166 h 1436369"/>
                <a:gd name="connsiteX9" fmla="*/ 226314 w 1079087"/>
                <a:gd name="connsiteY9" fmla="*/ 1017746 h 1436369"/>
                <a:gd name="connsiteX10" fmla="*/ 206407 w 1079087"/>
                <a:gd name="connsiteY10" fmla="*/ 1017746 h 1436369"/>
                <a:gd name="connsiteX11" fmla="*/ 146495 w 1079087"/>
                <a:gd name="connsiteY11" fmla="*/ 1077658 h 1436369"/>
                <a:gd name="connsiteX12" fmla="*/ 146495 w 1079087"/>
                <a:gd name="connsiteY12" fmla="*/ 1083850 h 1436369"/>
                <a:gd name="connsiteX13" fmla="*/ 206407 w 1079087"/>
                <a:gd name="connsiteY13" fmla="*/ 1143762 h 1436369"/>
                <a:gd name="connsiteX14" fmla="*/ 225362 w 1079087"/>
                <a:gd name="connsiteY14" fmla="*/ 1143762 h 1436369"/>
                <a:gd name="connsiteX15" fmla="*/ 306324 w 1079087"/>
                <a:gd name="connsiteY15" fmla="*/ 1224724 h 1436369"/>
                <a:gd name="connsiteX16" fmla="*/ 306324 w 1079087"/>
                <a:gd name="connsiteY16" fmla="*/ 1229392 h 1436369"/>
                <a:gd name="connsiteX17" fmla="*/ 225362 w 1079087"/>
                <a:gd name="connsiteY17" fmla="*/ 1310354 h 1436369"/>
                <a:gd name="connsiteX18" fmla="*/ 59912 w 1079087"/>
                <a:gd name="connsiteY18" fmla="*/ 1310354 h 1436369"/>
                <a:gd name="connsiteX19" fmla="*/ 0 w 1079087"/>
                <a:gd name="connsiteY19" fmla="*/ 1370266 h 1436369"/>
                <a:gd name="connsiteX20" fmla="*/ 0 w 1079087"/>
                <a:gd name="connsiteY20" fmla="*/ 1376458 h 1436369"/>
                <a:gd name="connsiteX21" fmla="*/ 59912 w 1079087"/>
                <a:gd name="connsiteY21" fmla="*/ 1436370 h 1436369"/>
                <a:gd name="connsiteX22" fmla="*/ 389954 w 1079087"/>
                <a:gd name="connsiteY22" fmla="*/ 1436370 h 1436369"/>
                <a:gd name="connsiteX23" fmla="*/ 397764 w 1079087"/>
                <a:gd name="connsiteY23" fmla="*/ 1436370 h 1436369"/>
                <a:gd name="connsiteX24" fmla="*/ 521208 w 1079087"/>
                <a:gd name="connsiteY24" fmla="*/ 1436370 h 1436369"/>
                <a:gd name="connsiteX25" fmla="*/ 603980 w 1079087"/>
                <a:gd name="connsiteY25" fmla="*/ 1363218 h 1436369"/>
                <a:gd name="connsiteX26" fmla="*/ 684371 w 1079087"/>
                <a:gd name="connsiteY26" fmla="*/ 1292162 h 1436369"/>
                <a:gd name="connsiteX27" fmla="*/ 838390 w 1079087"/>
                <a:gd name="connsiteY27" fmla="*/ 1292162 h 1436369"/>
                <a:gd name="connsiteX28" fmla="*/ 920782 w 1079087"/>
                <a:gd name="connsiteY28" fmla="*/ 1221581 h 1436369"/>
                <a:gd name="connsiteX29" fmla="*/ 998315 w 1079087"/>
                <a:gd name="connsiteY29" fmla="*/ 1153192 h 1436369"/>
                <a:gd name="connsiteX30" fmla="*/ 1079087 w 1079087"/>
                <a:gd name="connsiteY30" fmla="*/ 1069848 h 1436369"/>
                <a:gd name="connsiteX31" fmla="*/ 1079087 w 1079087"/>
                <a:gd name="connsiteY31" fmla="*/ 956310 h 1436369"/>
                <a:gd name="connsiteX32" fmla="*/ 998792 w 1079087"/>
                <a:gd name="connsiteY32" fmla="*/ 872966 h 1436369"/>
                <a:gd name="connsiteX33" fmla="*/ 921258 w 1079087"/>
                <a:gd name="connsiteY33" fmla="*/ 800672 h 1436369"/>
                <a:gd name="connsiteX34" fmla="*/ 840581 w 1079087"/>
                <a:gd name="connsiteY34" fmla="*/ 726186 h 1436369"/>
                <a:gd name="connsiteX35" fmla="*/ 761810 w 1079087"/>
                <a:gd name="connsiteY35" fmla="*/ 645223 h 1436369"/>
                <a:gd name="connsiteX36" fmla="*/ 761810 w 1079087"/>
                <a:gd name="connsiteY36" fmla="*/ 515969 h 1436369"/>
                <a:gd name="connsiteX37" fmla="*/ 684657 w 1079087"/>
                <a:gd name="connsiteY37" fmla="*/ 432816 h 1436369"/>
                <a:gd name="connsiteX38" fmla="*/ 609695 w 1079087"/>
                <a:gd name="connsiteY38" fmla="*/ 352044 h 1436369"/>
                <a:gd name="connsiteX39" fmla="*/ 609695 w 1079087"/>
                <a:gd name="connsiteY39" fmla="*/ 224980 h 1436369"/>
                <a:gd name="connsiteX40" fmla="*/ 527780 w 1079087"/>
                <a:gd name="connsiteY40" fmla="*/ 141541 h 1436369"/>
                <a:gd name="connsiteX41" fmla="*/ 449009 w 1079087"/>
                <a:gd name="connsiteY41" fmla="*/ 71818 h 1436369"/>
                <a:gd name="connsiteX42" fmla="*/ 366427 w 1079087"/>
                <a:gd name="connsiteY42" fmla="*/ 0 h 1436369"/>
                <a:gd name="connsiteX43" fmla="*/ 235363 w 1079087"/>
                <a:gd name="connsiteY43" fmla="*/ 0 h 1436369"/>
                <a:gd name="connsiteX44" fmla="*/ 151924 w 1079087"/>
                <a:gd name="connsiteY44" fmla="*/ 83439 h 1436369"/>
                <a:gd name="connsiteX45" fmla="*/ 151924 w 1079087"/>
                <a:gd name="connsiteY45" fmla="*/ 624268 h 1436369"/>
                <a:gd name="connsiteX46" fmla="*/ 235363 w 1079087"/>
                <a:gd name="connsiteY46" fmla="*/ 707612 h 143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79087" h="1436369">
                  <a:moveTo>
                    <a:pt x="235363" y="707612"/>
                  </a:moveTo>
                  <a:lnTo>
                    <a:pt x="366617" y="707612"/>
                  </a:lnTo>
                  <a:cubicBezTo>
                    <a:pt x="369094" y="707612"/>
                    <a:pt x="371475" y="707517"/>
                    <a:pt x="373856" y="707326"/>
                  </a:cubicBezTo>
                  <a:cubicBezTo>
                    <a:pt x="378809" y="706850"/>
                    <a:pt x="383000" y="706850"/>
                    <a:pt x="387953" y="707326"/>
                  </a:cubicBezTo>
                  <a:cubicBezTo>
                    <a:pt x="388239" y="707326"/>
                    <a:pt x="388620" y="707422"/>
                    <a:pt x="388906" y="707422"/>
                  </a:cubicBezTo>
                  <a:cubicBezTo>
                    <a:pt x="431292" y="710660"/>
                    <a:pt x="463772" y="745712"/>
                    <a:pt x="463772" y="788194"/>
                  </a:cubicBezTo>
                  <a:lnTo>
                    <a:pt x="463772" y="789527"/>
                  </a:lnTo>
                  <a:cubicBezTo>
                    <a:pt x="463772" y="832866"/>
                    <a:pt x="429578" y="868585"/>
                    <a:pt x="386239" y="870490"/>
                  </a:cubicBezTo>
                  <a:cubicBezTo>
                    <a:pt x="344900" y="872299"/>
                    <a:pt x="311182" y="904494"/>
                    <a:pt x="306896" y="945166"/>
                  </a:cubicBezTo>
                  <a:cubicBezTo>
                    <a:pt x="302514" y="986599"/>
                    <a:pt x="267938" y="1017746"/>
                    <a:pt x="226314" y="1017746"/>
                  </a:cubicBezTo>
                  <a:lnTo>
                    <a:pt x="206407" y="1017746"/>
                  </a:lnTo>
                  <a:cubicBezTo>
                    <a:pt x="173450" y="1017746"/>
                    <a:pt x="146495" y="1044702"/>
                    <a:pt x="146495" y="1077658"/>
                  </a:cubicBezTo>
                  <a:lnTo>
                    <a:pt x="146495" y="1083850"/>
                  </a:lnTo>
                  <a:cubicBezTo>
                    <a:pt x="146495" y="1116806"/>
                    <a:pt x="173450" y="1143762"/>
                    <a:pt x="206407" y="1143762"/>
                  </a:cubicBezTo>
                  <a:lnTo>
                    <a:pt x="225362" y="1143762"/>
                  </a:lnTo>
                  <a:cubicBezTo>
                    <a:pt x="269939" y="1143762"/>
                    <a:pt x="306324" y="1180148"/>
                    <a:pt x="306324" y="1224724"/>
                  </a:cubicBezTo>
                  <a:lnTo>
                    <a:pt x="306324" y="1229392"/>
                  </a:lnTo>
                  <a:cubicBezTo>
                    <a:pt x="306324" y="1273969"/>
                    <a:pt x="269939" y="1310354"/>
                    <a:pt x="225362" y="1310354"/>
                  </a:cubicBezTo>
                  <a:lnTo>
                    <a:pt x="59912" y="1310354"/>
                  </a:lnTo>
                  <a:cubicBezTo>
                    <a:pt x="26956" y="1310354"/>
                    <a:pt x="0" y="1337310"/>
                    <a:pt x="0" y="1370266"/>
                  </a:cubicBezTo>
                  <a:lnTo>
                    <a:pt x="0" y="1376458"/>
                  </a:lnTo>
                  <a:cubicBezTo>
                    <a:pt x="0" y="1409414"/>
                    <a:pt x="26956" y="1436370"/>
                    <a:pt x="59912" y="1436370"/>
                  </a:cubicBezTo>
                  <a:lnTo>
                    <a:pt x="389954" y="1436370"/>
                  </a:lnTo>
                  <a:lnTo>
                    <a:pt x="397764" y="1436370"/>
                  </a:lnTo>
                  <a:lnTo>
                    <a:pt x="521208" y="1436370"/>
                  </a:lnTo>
                  <a:cubicBezTo>
                    <a:pt x="563594" y="1436370"/>
                    <a:pt x="598932" y="1404271"/>
                    <a:pt x="603980" y="1363218"/>
                  </a:cubicBezTo>
                  <a:cubicBezTo>
                    <a:pt x="609028" y="1322451"/>
                    <a:pt x="643223" y="1292162"/>
                    <a:pt x="684371" y="1292162"/>
                  </a:cubicBezTo>
                  <a:lnTo>
                    <a:pt x="838390" y="1292162"/>
                  </a:lnTo>
                  <a:cubicBezTo>
                    <a:pt x="879920" y="1292162"/>
                    <a:pt x="914590" y="1261396"/>
                    <a:pt x="920782" y="1221581"/>
                  </a:cubicBezTo>
                  <a:cubicBezTo>
                    <a:pt x="926878" y="1182719"/>
                    <a:pt x="958977" y="1154335"/>
                    <a:pt x="998315" y="1153192"/>
                  </a:cubicBezTo>
                  <a:cubicBezTo>
                    <a:pt x="1042988" y="1151763"/>
                    <a:pt x="1079087" y="1114806"/>
                    <a:pt x="1079087" y="1069848"/>
                  </a:cubicBezTo>
                  <a:lnTo>
                    <a:pt x="1079087" y="956310"/>
                  </a:lnTo>
                  <a:cubicBezTo>
                    <a:pt x="1079087" y="911447"/>
                    <a:pt x="1043273" y="874586"/>
                    <a:pt x="998792" y="872966"/>
                  </a:cubicBezTo>
                  <a:cubicBezTo>
                    <a:pt x="958310" y="871442"/>
                    <a:pt x="925640" y="840962"/>
                    <a:pt x="921258" y="800672"/>
                  </a:cubicBezTo>
                  <a:cubicBezTo>
                    <a:pt x="916877" y="759619"/>
                    <a:pt x="882396" y="727329"/>
                    <a:pt x="840581" y="726186"/>
                  </a:cubicBezTo>
                  <a:cubicBezTo>
                    <a:pt x="796766" y="724948"/>
                    <a:pt x="761810" y="689038"/>
                    <a:pt x="761810" y="645223"/>
                  </a:cubicBezTo>
                  <a:lnTo>
                    <a:pt x="761810" y="515969"/>
                  </a:lnTo>
                  <a:cubicBezTo>
                    <a:pt x="761810" y="472154"/>
                    <a:pt x="727615" y="436055"/>
                    <a:pt x="684657" y="432816"/>
                  </a:cubicBezTo>
                  <a:cubicBezTo>
                    <a:pt x="642271" y="429577"/>
                    <a:pt x="609695" y="394525"/>
                    <a:pt x="609695" y="352044"/>
                  </a:cubicBezTo>
                  <a:lnTo>
                    <a:pt x="609695" y="224980"/>
                  </a:lnTo>
                  <a:cubicBezTo>
                    <a:pt x="609695" y="179641"/>
                    <a:pt x="572929" y="142399"/>
                    <a:pt x="527780" y="141541"/>
                  </a:cubicBezTo>
                  <a:cubicBezTo>
                    <a:pt x="487680" y="140875"/>
                    <a:pt x="454533" y="111538"/>
                    <a:pt x="449009" y="71818"/>
                  </a:cubicBezTo>
                  <a:cubicBezTo>
                    <a:pt x="443294" y="31337"/>
                    <a:pt x="408337" y="0"/>
                    <a:pt x="366427" y="0"/>
                  </a:cubicBezTo>
                  <a:lnTo>
                    <a:pt x="235363" y="0"/>
                  </a:lnTo>
                  <a:cubicBezTo>
                    <a:pt x="189452" y="0"/>
                    <a:pt x="151924" y="37528"/>
                    <a:pt x="151924" y="83439"/>
                  </a:cubicBezTo>
                  <a:lnTo>
                    <a:pt x="151924" y="624268"/>
                  </a:lnTo>
                  <a:cubicBezTo>
                    <a:pt x="151924" y="670084"/>
                    <a:pt x="189452" y="707612"/>
                    <a:pt x="235363" y="707612"/>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5" name="Freeform: Shape 54">
              <a:extLst>
                <a:ext uri="{FF2B5EF4-FFF2-40B4-BE49-F238E27FC236}">
                  <a16:creationId xmlns:a16="http://schemas.microsoft.com/office/drawing/2014/main" id="{47B7A1B4-FD2D-44A8-A32B-03E30BD09CF7}"/>
                </a:ext>
              </a:extLst>
            </p:cNvPr>
            <p:cNvSpPr/>
            <p:nvPr/>
          </p:nvSpPr>
          <p:spPr>
            <a:xfrm>
              <a:off x="4979019" y="1499219"/>
              <a:ext cx="450437" cy="290036"/>
            </a:xfrm>
            <a:custGeom>
              <a:avLst/>
              <a:gdLst>
                <a:gd name="connsiteX0" fmla="*/ 450438 w 450437"/>
                <a:gd name="connsiteY0" fmla="*/ 0 h 290036"/>
                <a:gd name="connsiteX1" fmla="*/ 70009 w 450437"/>
                <a:gd name="connsiteY1" fmla="*/ 0 h 290036"/>
                <a:gd name="connsiteX2" fmla="*/ 0 w 450437"/>
                <a:gd name="connsiteY2" fmla="*/ 70009 h 290036"/>
                <a:gd name="connsiteX3" fmla="*/ 0 w 450437"/>
                <a:gd name="connsiteY3" fmla="*/ 220028 h 290036"/>
                <a:gd name="connsiteX4" fmla="*/ 70009 w 450437"/>
                <a:gd name="connsiteY4" fmla="*/ 290036 h 290036"/>
                <a:gd name="connsiteX5" fmla="*/ 450438 w 450437"/>
                <a:gd name="connsiteY5" fmla="*/ 290036 h 290036"/>
                <a:gd name="connsiteX6" fmla="*/ 450438 w 450437"/>
                <a:gd name="connsiteY6" fmla="*/ 0 h 2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437" h="290036">
                  <a:moveTo>
                    <a:pt x="450438" y="0"/>
                  </a:moveTo>
                  <a:lnTo>
                    <a:pt x="70009" y="0"/>
                  </a:lnTo>
                  <a:cubicBezTo>
                    <a:pt x="31528" y="0"/>
                    <a:pt x="0" y="31528"/>
                    <a:pt x="0" y="70009"/>
                  </a:cubicBezTo>
                  <a:lnTo>
                    <a:pt x="0" y="220028"/>
                  </a:lnTo>
                  <a:cubicBezTo>
                    <a:pt x="0" y="258509"/>
                    <a:pt x="31528" y="290036"/>
                    <a:pt x="70009" y="290036"/>
                  </a:cubicBezTo>
                  <a:lnTo>
                    <a:pt x="450438" y="290036"/>
                  </a:lnTo>
                  <a:lnTo>
                    <a:pt x="450438"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6" name="Freeform: Shape 55">
              <a:extLst>
                <a:ext uri="{FF2B5EF4-FFF2-40B4-BE49-F238E27FC236}">
                  <a16:creationId xmlns:a16="http://schemas.microsoft.com/office/drawing/2014/main" id="{577E858F-FC3D-459D-84E3-39455C9A7343}"/>
                </a:ext>
              </a:extLst>
            </p:cNvPr>
            <p:cNvSpPr/>
            <p:nvPr/>
          </p:nvSpPr>
          <p:spPr>
            <a:xfrm>
              <a:off x="4666981" y="1789445"/>
              <a:ext cx="762571" cy="290036"/>
            </a:xfrm>
            <a:custGeom>
              <a:avLst/>
              <a:gdLst>
                <a:gd name="connsiteX0" fmla="*/ 762476 w 762571"/>
                <a:gd name="connsiteY0" fmla="*/ 290036 h 290036"/>
                <a:gd name="connsiteX1" fmla="*/ 70009 w 762571"/>
                <a:gd name="connsiteY1" fmla="*/ 290036 h 290036"/>
                <a:gd name="connsiteX2" fmla="*/ 0 w 762571"/>
                <a:gd name="connsiteY2" fmla="*/ 220028 h 290036"/>
                <a:gd name="connsiteX3" fmla="*/ 0 w 762571"/>
                <a:gd name="connsiteY3" fmla="*/ 70009 h 290036"/>
                <a:gd name="connsiteX4" fmla="*/ 70009 w 762571"/>
                <a:gd name="connsiteY4" fmla="*/ 0 h 290036"/>
                <a:gd name="connsiteX5" fmla="*/ 208216 w 762571"/>
                <a:gd name="connsiteY5" fmla="*/ 0 h 290036"/>
                <a:gd name="connsiteX6" fmla="*/ 299847 w 762571"/>
                <a:gd name="connsiteY6" fmla="*/ 61531 h 290036"/>
                <a:gd name="connsiteX7" fmla="*/ 299847 w 762571"/>
                <a:gd name="connsiteY7" fmla="*/ 77629 h 290036"/>
                <a:gd name="connsiteX8" fmla="*/ 368046 w 762571"/>
                <a:gd name="connsiteY8" fmla="*/ 145828 h 290036"/>
                <a:gd name="connsiteX9" fmla="*/ 391763 w 762571"/>
                <a:gd name="connsiteY9" fmla="*/ 145828 h 290036"/>
                <a:gd name="connsiteX10" fmla="*/ 459962 w 762571"/>
                <a:gd name="connsiteY10" fmla="*/ 77629 h 290036"/>
                <a:gd name="connsiteX11" fmla="*/ 459962 w 762571"/>
                <a:gd name="connsiteY11" fmla="*/ 61531 h 290036"/>
                <a:gd name="connsiteX12" fmla="*/ 421005 w 762571"/>
                <a:gd name="connsiteY12" fmla="*/ 0 h 290036"/>
                <a:gd name="connsiteX13" fmla="*/ 762571 w 762571"/>
                <a:gd name="connsiteY13" fmla="*/ 0 h 290036"/>
                <a:gd name="connsiteX14" fmla="*/ 762571 w 762571"/>
                <a:gd name="connsiteY14" fmla="*/ 290036 h 2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2571" h="290036">
                  <a:moveTo>
                    <a:pt x="762476" y="290036"/>
                  </a:moveTo>
                  <a:lnTo>
                    <a:pt x="70009" y="290036"/>
                  </a:lnTo>
                  <a:cubicBezTo>
                    <a:pt x="31528" y="290036"/>
                    <a:pt x="0" y="258509"/>
                    <a:pt x="0" y="220028"/>
                  </a:cubicBezTo>
                  <a:lnTo>
                    <a:pt x="0" y="70009"/>
                  </a:lnTo>
                  <a:cubicBezTo>
                    <a:pt x="0" y="31528"/>
                    <a:pt x="31528" y="0"/>
                    <a:pt x="70009" y="0"/>
                  </a:cubicBezTo>
                  <a:lnTo>
                    <a:pt x="208216" y="0"/>
                  </a:lnTo>
                  <a:cubicBezTo>
                    <a:pt x="268224" y="1143"/>
                    <a:pt x="299847" y="34480"/>
                    <a:pt x="299847" y="61531"/>
                  </a:cubicBezTo>
                  <a:lnTo>
                    <a:pt x="299847" y="77629"/>
                  </a:lnTo>
                  <a:cubicBezTo>
                    <a:pt x="299847" y="115157"/>
                    <a:pt x="330517" y="145828"/>
                    <a:pt x="368046" y="145828"/>
                  </a:cubicBezTo>
                  <a:lnTo>
                    <a:pt x="391763" y="145828"/>
                  </a:lnTo>
                  <a:cubicBezTo>
                    <a:pt x="429292" y="145828"/>
                    <a:pt x="459962" y="115157"/>
                    <a:pt x="459962" y="77629"/>
                  </a:cubicBezTo>
                  <a:lnTo>
                    <a:pt x="459962" y="61531"/>
                  </a:lnTo>
                  <a:cubicBezTo>
                    <a:pt x="459962" y="34480"/>
                    <a:pt x="443960" y="10954"/>
                    <a:pt x="421005" y="0"/>
                  </a:cubicBezTo>
                  <a:lnTo>
                    <a:pt x="762571" y="0"/>
                  </a:lnTo>
                  <a:lnTo>
                    <a:pt x="762571" y="290036"/>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7" name="Freeform: Shape 56">
              <a:extLst>
                <a:ext uri="{FF2B5EF4-FFF2-40B4-BE49-F238E27FC236}">
                  <a16:creationId xmlns:a16="http://schemas.microsoft.com/office/drawing/2014/main" id="{4D18E699-492E-4A0A-8F83-20CA3D9275C1}"/>
                </a:ext>
              </a:extLst>
            </p:cNvPr>
            <p:cNvSpPr/>
            <p:nvPr/>
          </p:nvSpPr>
          <p:spPr>
            <a:xfrm>
              <a:off x="4752787" y="2078719"/>
              <a:ext cx="676764" cy="280797"/>
            </a:xfrm>
            <a:custGeom>
              <a:avLst/>
              <a:gdLst>
                <a:gd name="connsiteX0" fmla="*/ 676764 w 676764"/>
                <a:gd name="connsiteY0" fmla="*/ 63056 h 280797"/>
                <a:gd name="connsiteX1" fmla="*/ 676764 w 676764"/>
                <a:gd name="connsiteY1" fmla="*/ 75914 h 280797"/>
                <a:gd name="connsiteX2" fmla="*/ 676764 w 676764"/>
                <a:gd name="connsiteY2" fmla="*/ 84106 h 280797"/>
                <a:gd name="connsiteX3" fmla="*/ 616281 w 676764"/>
                <a:gd name="connsiteY3" fmla="*/ 144590 h 280797"/>
                <a:gd name="connsiteX4" fmla="*/ 526174 w 676764"/>
                <a:gd name="connsiteY4" fmla="*/ 144590 h 280797"/>
                <a:gd name="connsiteX5" fmla="*/ 526174 w 676764"/>
                <a:gd name="connsiteY5" fmla="*/ 220313 h 280797"/>
                <a:gd name="connsiteX6" fmla="*/ 465691 w 676764"/>
                <a:gd name="connsiteY6" fmla="*/ 280797 h 280797"/>
                <a:gd name="connsiteX7" fmla="*/ 227566 w 676764"/>
                <a:gd name="connsiteY7" fmla="*/ 280797 h 280797"/>
                <a:gd name="connsiteX8" fmla="*/ 227566 w 676764"/>
                <a:gd name="connsiteY8" fmla="*/ 205073 h 280797"/>
                <a:gd name="connsiteX9" fmla="*/ 167082 w 676764"/>
                <a:gd name="connsiteY9" fmla="*/ 144590 h 280797"/>
                <a:gd name="connsiteX10" fmla="*/ 7348 w 676764"/>
                <a:gd name="connsiteY10" fmla="*/ 144590 h 280797"/>
                <a:gd name="connsiteX11" fmla="*/ 67832 w 676764"/>
                <a:gd name="connsiteY11" fmla="*/ 84106 h 280797"/>
                <a:gd name="connsiteX12" fmla="*/ 67832 w 676764"/>
                <a:gd name="connsiteY12" fmla="*/ 63056 h 280797"/>
                <a:gd name="connsiteX13" fmla="*/ 7348 w 676764"/>
                <a:gd name="connsiteY13" fmla="*/ 2572 h 280797"/>
                <a:gd name="connsiteX14" fmla="*/ 96502 w 676764"/>
                <a:gd name="connsiteY14" fmla="*/ 1905 h 280797"/>
                <a:gd name="connsiteX15" fmla="*/ 96502 w 676764"/>
                <a:gd name="connsiteY15" fmla="*/ 0 h 280797"/>
                <a:gd name="connsiteX16" fmla="*/ 465691 w 676764"/>
                <a:gd name="connsiteY16" fmla="*/ 0 h 280797"/>
                <a:gd name="connsiteX17" fmla="*/ 676764 w 676764"/>
                <a:gd name="connsiteY17" fmla="*/ 0 h 280797"/>
                <a:gd name="connsiteX18" fmla="*/ 676764 w 676764"/>
                <a:gd name="connsiteY18" fmla="*/ 63056 h 280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76764" h="280797">
                  <a:moveTo>
                    <a:pt x="676764" y="63056"/>
                  </a:moveTo>
                  <a:lnTo>
                    <a:pt x="676764" y="75914"/>
                  </a:lnTo>
                  <a:lnTo>
                    <a:pt x="676764" y="84106"/>
                  </a:lnTo>
                  <a:cubicBezTo>
                    <a:pt x="676764" y="117348"/>
                    <a:pt x="649523" y="144590"/>
                    <a:pt x="616281" y="144590"/>
                  </a:cubicBezTo>
                  <a:lnTo>
                    <a:pt x="526174" y="144590"/>
                  </a:lnTo>
                  <a:lnTo>
                    <a:pt x="526174" y="220313"/>
                  </a:lnTo>
                  <a:cubicBezTo>
                    <a:pt x="526174" y="253556"/>
                    <a:pt x="498933" y="280797"/>
                    <a:pt x="465691" y="280797"/>
                  </a:cubicBezTo>
                  <a:lnTo>
                    <a:pt x="227566" y="280797"/>
                  </a:lnTo>
                  <a:lnTo>
                    <a:pt x="227566" y="205073"/>
                  </a:lnTo>
                  <a:cubicBezTo>
                    <a:pt x="227566" y="171831"/>
                    <a:pt x="200324" y="144590"/>
                    <a:pt x="167082" y="144590"/>
                  </a:cubicBezTo>
                  <a:lnTo>
                    <a:pt x="7348" y="144590"/>
                  </a:lnTo>
                  <a:cubicBezTo>
                    <a:pt x="40590" y="144590"/>
                    <a:pt x="67832" y="117443"/>
                    <a:pt x="67832" y="84106"/>
                  </a:cubicBezTo>
                  <a:lnTo>
                    <a:pt x="67832" y="63056"/>
                  </a:lnTo>
                  <a:cubicBezTo>
                    <a:pt x="67832" y="29813"/>
                    <a:pt x="40590" y="2572"/>
                    <a:pt x="7348" y="2572"/>
                  </a:cubicBezTo>
                  <a:cubicBezTo>
                    <a:pt x="-18370" y="2572"/>
                    <a:pt x="26302" y="2286"/>
                    <a:pt x="96502" y="1905"/>
                  </a:cubicBezTo>
                  <a:lnTo>
                    <a:pt x="96502" y="0"/>
                  </a:lnTo>
                  <a:lnTo>
                    <a:pt x="465691" y="0"/>
                  </a:lnTo>
                  <a:lnTo>
                    <a:pt x="676764" y="0"/>
                  </a:lnTo>
                  <a:lnTo>
                    <a:pt x="676764" y="63056"/>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8" name="Freeform: Shape 57">
              <a:extLst>
                <a:ext uri="{FF2B5EF4-FFF2-40B4-BE49-F238E27FC236}">
                  <a16:creationId xmlns:a16="http://schemas.microsoft.com/office/drawing/2014/main" id="{D57D48E2-D36D-4C65-8FB4-4F27AF98A90F}"/>
                </a:ext>
              </a:extLst>
            </p:cNvPr>
            <p:cNvSpPr/>
            <p:nvPr/>
          </p:nvSpPr>
          <p:spPr>
            <a:xfrm>
              <a:off x="4480672" y="2223214"/>
              <a:ext cx="495776" cy="136207"/>
            </a:xfrm>
            <a:custGeom>
              <a:avLst/>
              <a:gdLst>
                <a:gd name="connsiteX0" fmla="*/ 495776 w 495776"/>
                <a:gd name="connsiteY0" fmla="*/ 136208 h 136207"/>
                <a:gd name="connsiteX1" fmla="*/ 495776 w 495776"/>
                <a:gd name="connsiteY1" fmla="*/ 60484 h 136207"/>
                <a:gd name="connsiteX2" fmla="*/ 435292 w 495776"/>
                <a:gd name="connsiteY2" fmla="*/ 0 h 136207"/>
                <a:gd name="connsiteX3" fmla="*/ 89630 w 495776"/>
                <a:gd name="connsiteY3" fmla="*/ 0 h 136207"/>
                <a:gd name="connsiteX4" fmla="*/ 29146 w 495776"/>
                <a:gd name="connsiteY4" fmla="*/ 60484 h 136207"/>
                <a:gd name="connsiteX5" fmla="*/ 29146 w 495776"/>
                <a:gd name="connsiteY5" fmla="*/ 73914 h 136207"/>
                <a:gd name="connsiteX6" fmla="*/ 0 w 495776"/>
                <a:gd name="connsiteY6" fmla="*/ 136208 h 136207"/>
                <a:gd name="connsiteX7" fmla="*/ 495776 w 495776"/>
                <a:gd name="connsiteY7" fmla="*/ 136208 h 13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776" h="136207">
                  <a:moveTo>
                    <a:pt x="495776" y="136208"/>
                  </a:moveTo>
                  <a:lnTo>
                    <a:pt x="495776" y="60484"/>
                  </a:lnTo>
                  <a:cubicBezTo>
                    <a:pt x="495776" y="27242"/>
                    <a:pt x="468534" y="0"/>
                    <a:pt x="435292" y="0"/>
                  </a:cubicBezTo>
                  <a:lnTo>
                    <a:pt x="89630" y="0"/>
                  </a:lnTo>
                  <a:cubicBezTo>
                    <a:pt x="56388" y="0"/>
                    <a:pt x="29146" y="27242"/>
                    <a:pt x="29146" y="60484"/>
                  </a:cubicBezTo>
                  <a:lnTo>
                    <a:pt x="29146" y="73914"/>
                  </a:lnTo>
                  <a:cubicBezTo>
                    <a:pt x="29146" y="98870"/>
                    <a:pt x="17907" y="121253"/>
                    <a:pt x="0" y="136208"/>
                  </a:cubicBezTo>
                  <a:lnTo>
                    <a:pt x="495776" y="136208"/>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9" name="Freeform: Shape 58">
              <a:extLst>
                <a:ext uri="{FF2B5EF4-FFF2-40B4-BE49-F238E27FC236}">
                  <a16:creationId xmlns:a16="http://schemas.microsoft.com/office/drawing/2014/main" id="{CC95BA71-F64B-4E49-913A-83C7DB7E2B10}"/>
                </a:ext>
              </a:extLst>
            </p:cNvPr>
            <p:cNvSpPr/>
            <p:nvPr/>
          </p:nvSpPr>
          <p:spPr>
            <a:xfrm>
              <a:off x="3380820" y="2942637"/>
              <a:ext cx="1117568" cy="468344"/>
            </a:xfrm>
            <a:custGeom>
              <a:avLst/>
              <a:gdLst>
                <a:gd name="connsiteX0" fmla="*/ 1117568 w 1117568"/>
                <a:gd name="connsiteY0" fmla="*/ 208883 h 468344"/>
                <a:gd name="connsiteX1" fmla="*/ 1117568 w 1117568"/>
                <a:gd name="connsiteY1" fmla="*/ 303943 h 468344"/>
                <a:gd name="connsiteX2" fmla="*/ 1047559 w 1117568"/>
                <a:gd name="connsiteY2" fmla="*/ 303276 h 468344"/>
                <a:gd name="connsiteX3" fmla="*/ 1041273 w 1117568"/>
                <a:gd name="connsiteY3" fmla="*/ 303276 h 468344"/>
                <a:gd name="connsiteX4" fmla="*/ 960310 w 1117568"/>
                <a:gd name="connsiteY4" fmla="*/ 384238 h 468344"/>
                <a:gd name="connsiteX5" fmla="*/ 960310 w 1117568"/>
                <a:gd name="connsiteY5" fmla="*/ 398335 h 468344"/>
                <a:gd name="connsiteX6" fmla="*/ 890302 w 1117568"/>
                <a:gd name="connsiteY6" fmla="*/ 468344 h 468344"/>
                <a:gd name="connsiteX7" fmla="*/ 323088 w 1117568"/>
                <a:gd name="connsiteY7" fmla="*/ 468344 h 468344"/>
                <a:gd name="connsiteX8" fmla="*/ 322421 w 1117568"/>
                <a:gd name="connsiteY8" fmla="*/ 398335 h 468344"/>
                <a:gd name="connsiteX9" fmla="*/ 322421 w 1117568"/>
                <a:gd name="connsiteY9" fmla="*/ 384238 h 468344"/>
                <a:gd name="connsiteX10" fmla="*/ 241459 w 1117568"/>
                <a:gd name="connsiteY10" fmla="*/ 303276 h 468344"/>
                <a:gd name="connsiteX11" fmla="*/ 224695 w 1117568"/>
                <a:gd name="connsiteY11" fmla="*/ 303276 h 468344"/>
                <a:gd name="connsiteX12" fmla="*/ 154876 w 1117568"/>
                <a:gd name="connsiteY12" fmla="*/ 238887 h 468344"/>
                <a:gd name="connsiteX13" fmla="*/ 74104 w 1117568"/>
                <a:gd name="connsiteY13" fmla="*/ 164401 h 468344"/>
                <a:gd name="connsiteX14" fmla="*/ 70009 w 1117568"/>
                <a:gd name="connsiteY14" fmla="*/ 164401 h 468344"/>
                <a:gd name="connsiteX15" fmla="*/ 0 w 1117568"/>
                <a:gd name="connsiteY15" fmla="*/ 94393 h 468344"/>
                <a:gd name="connsiteX16" fmla="*/ 0 w 1117568"/>
                <a:gd name="connsiteY16" fmla="*/ 70009 h 468344"/>
                <a:gd name="connsiteX17" fmla="*/ 70009 w 1117568"/>
                <a:gd name="connsiteY17" fmla="*/ 0 h 468344"/>
                <a:gd name="connsiteX18" fmla="*/ 403003 w 1117568"/>
                <a:gd name="connsiteY18" fmla="*/ 0 h 468344"/>
                <a:gd name="connsiteX19" fmla="*/ 452533 w 1117568"/>
                <a:gd name="connsiteY19" fmla="*/ 0 h 468344"/>
                <a:gd name="connsiteX20" fmla="*/ 567880 w 1117568"/>
                <a:gd name="connsiteY20" fmla="*/ 0 h 468344"/>
                <a:gd name="connsiteX21" fmla="*/ 637699 w 1117568"/>
                <a:gd name="connsiteY21" fmla="*/ 64389 h 468344"/>
                <a:gd name="connsiteX22" fmla="*/ 718471 w 1117568"/>
                <a:gd name="connsiteY22" fmla="*/ 138874 h 468344"/>
                <a:gd name="connsiteX23" fmla="*/ 1047655 w 1117568"/>
                <a:gd name="connsiteY23" fmla="*/ 138874 h 468344"/>
                <a:gd name="connsiteX24" fmla="*/ 1117568 w 1117568"/>
                <a:gd name="connsiteY24" fmla="*/ 208883 h 46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7568" h="468344">
                  <a:moveTo>
                    <a:pt x="1117568" y="208883"/>
                  </a:moveTo>
                  <a:lnTo>
                    <a:pt x="1117568" y="303943"/>
                  </a:lnTo>
                  <a:lnTo>
                    <a:pt x="1047559" y="303276"/>
                  </a:lnTo>
                  <a:lnTo>
                    <a:pt x="1041273" y="303276"/>
                  </a:lnTo>
                  <a:cubicBezTo>
                    <a:pt x="996696" y="303276"/>
                    <a:pt x="960310" y="339662"/>
                    <a:pt x="960310" y="384238"/>
                  </a:cubicBezTo>
                  <a:lnTo>
                    <a:pt x="960310" y="398335"/>
                  </a:lnTo>
                  <a:cubicBezTo>
                    <a:pt x="960310" y="436816"/>
                    <a:pt x="928783" y="468344"/>
                    <a:pt x="890302" y="468344"/>
                  </a:cubicBezTo>
                  <a:lnTo>
                    <a:pt x="323088" y="468344"/>
                  </a:lnTo>
                  <a:lnTo>
                    <a:pt x="322421" y="398335"/>
                  </a:lnTo>
                  <a:lnTo>
                    <a:pt x="322421" y="384238"/>
                  </a:lnTo>
                  <a:cubicBezTo>
                    <a:pt x="322421" y="339662"/>
                    <a:pt x="286036" y="303276"/>
                    <a:pt x="241459" y="303276"/>
                  </a:cubicBezTo>
                  <a:lnTo>
                    <a:pt x="224695" y="303276"/>
                  </a:lnTo>
                  <a:cubicBezTo>
                    <a:pt x="188023" y="303276"/>
                    <a:pt x="157734" y="274796"/>
                    <a:pt x="154876" y="238887"/>
                  </a:cubicBezTo>
                  <a:cubicBezTo>
                    <a:pt x="151447" y="196691"/>
                    <a:pt x="116491" y="164401"/>
                    <a:pt x="74104" y="164401"/>
                  </a:cubicBezTo>
                  <a:lnTo>
                    <a:pt x="70009" y="164401"/>
                  </a:lnTo>
                  <a:cubicBezTo>
                    <a:pt x="31528" y="164401"/>
                    <a:pt x="0" y="132874"/>
                    <a:pt x="0" y="94393"/>
                  </a:cubicBezTo>
                  <a:lnTo>
                    <a:pt x="0" y="70009"/>
                  </a:lnTo>
                  <a:cubicBezTo>
                    <a:pt x="0" y="31528"/>
                    <a:pt x="31528" y="0"/>
                    <a:pt x="70009" y="0"/>
                  </a:cubicBezTo>
                  <a:lnTo>
                    <a:pt x="403003" y="0"/>
                  </a:lnTo>
                  <a:lnTo>
                    <a:pt x="452533" y="0"/>
                  </a:lnTo>
                  <a:lnTo>
                    <a:pt x="567880" y="0"/>
                  </a:lnTo>
                  <a:cubicBezTo>
                    <a:pt x="604456" y="0"/>
                    <a:pt x="634841" y="28480"/>
                    <a:pt x="637699" y="64389"/>
                  </a:cubicBezTo>
                  <a:cubicBezTo>
                    <a:pt x="641128" y="106585"/>
                    <a:pt x="676084" y="138874"/>
                    <a:pt x="718471" y="138874"/>
                  </a:cubicBezTo>
                  <a:lnTo>
                    <a:pt x="1047655" y="138874"/>
                  </a:lnTo>
                  <a:cubicBezTo>
                    <a:pt x="1086040" y="138874"/>
                    <a:pt x="1117568" y="170402"/>
                    <a:pt x="1117568" y="208883"/>
                  </a:cubicBez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0" name="Freeform: Shape 59">
              <a:extLst>
                <a:ext uri="{FF2B5EF4-FFF2-40B4-BE49-F238E27FC236}">
                  <a16:creationId xmlns:a16="http://schemas.microsoft.com/office/drawing/2014/main" id="{8EA42EC0-CC00-472D-9C59-C262992F99D9}"/>
                </a:ext>
              </a:extLst>
            </p:cNvPr>
            <p:cNvSpPr/>
            <p:nvPr/>
          </p:nvSpPr>
          <p:spPr>
            <a:xfrm>
              <a:off x="4183110" y="3246961"/>
              <a:ext cx="781336" cy="280130"/>
            </a:xfrm>
            <a:custGeom>
              <a:avLst/>
              <a:gdLst>
                <a:gd name="connsiteX0" fmla="*/ 0 w 781336"/>
                <a:gd name="connsiteY0" fmla="*/ 164116 h 280130"/>
                <a:gd name="connsiteX1" fmla="*/ 0 w 781336"/>
                <a:gd name="connsiteY1" fmla="*/ 280130 h 280130"/>
                <a:gd name="connsiteX2" fmla="*/ 241363 w 781336"/>
                <a:gd name="connsiteY2" fmla="*/ 280130 h 280130"/>
                <a:gd name="connsiteX3" fmla="*/ 290894 w 781336"/>
                <a:gd name="connsiteY3" fmla="*/ 280130 h 280130"/>
                <a:gd name="connsiteX4" fmla="*/ 406241 w 781336"/>
                <a:gd name="connsiteY4" fmla="*/ 280130 h 280130"/>
                <a:gd name="connsiteX5" fmla="*/ 476060 w 781336"/>
                <a:gd name="connsiteY5" fmla="*/ 215741 h 280130"/>
                <a:gd name="connsiteX6" fmla="*/ 556832 w 781336"/>
                <a:gd name="connsiteY6" fmla="*/ 141256 h 280130"/>
                <a:gd name="connsiteX7" fmla="*/ 781336 w 781336"/>
                <a:gd name="connsiteY7" fmla="*/ 141256 h 280130"/>
                <a:gd name="connsiteX8" fmla="*/ 781336 w 781336"/>
                <a:gd name="connsiteY8" fmla="*/ 1524 h 280130"/>
                <a:gd name="connsiteX9" fmla="*/ 530162 w 781336"/>
                <a:gd name="connsiteY9" fmla="*/ 1524 h 280130"/>
                <a:gd name="connsiteX10" fmla="*/ 223647 w 781336"/>
                <a:gd name="connsiteY10" fmla="*/ 0 h 280130"/>
                <a:gd name="connsiteX11" fmla="*/ 157925 w 781336"/>
                <a:gd name="connsiteY11" fmla="*/ 80010 h 280130"/>
                <a:gd name="connsiteX12" fmla="*/ 157925 w 781336"/>
                <a:gd name="connsiteY12" fmla="*/ 94107 h 280130"/>
                <a:gd name="connsiteX13" fmla="*/ 87916 w 781336"/>
                <a:gd name="connsiteY13" fmla="*/ 164116 h 280130"/>
                <a:gd name="connsiteX14" fmla="*/ 0 w 781336"/>
                <a:gd name="connsiteY14" fmla="*/ 164116 h 28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1336" h="280130">
                  <a:moveTo>
                    <a:pt x="0" y="164116"/>
                  </a:moveTo>
                  <a:lnTo>
                    <a:pt x="0" y="280130"/>
                  </a:lnTo>
                  <a:lnTo>
                    <a:pt x="241363" y="280130"/>
                  </a:lnTo>
                  <a:lnTo>
                    <a:pt x="290894" y="280130"/>
                  </a:lnTo>
                  <a:lnTo>
                    <a:pt x="406241" y="280130"/>
                  </a:lnTo>
                  <a:cubicBezTo>
                    <a:pt x="442817" y="280130"/>
                    <a:pt x="473202" y="251651"/>
                    <a:pt x="476060" y="215741"/>
                  </a:cubicBezTo>
                  <a:cubicBezTo>
                    <a:pt x="479488" y="173546"/>
                    <a:pt x="514445" y="141256"/>
                    <a:pt x="556832" y="141256"/>
                  </a:cubicBezTo>
                  <a:lnTo>
                    <a:pt x="781336" y="141256"/>
                  </a:lnTo>
                  <a:lnTo>
                    <a:pt x="781336" y="1524"/>
                  </a:lnTo>
                  <a:lnTo>
                    <a:pt x="530162" y="1524"/>
                  </a:lnTo>
                  <a:lnTo>
                    <a:pt x="223647" y="0"/>
                  </a:lnTo>
                  <a:cubicBezTo>
                    <a:pt x="188500" y="8858"/>
                    <a:pt x="157925" y="42196"/>
                    <a:pt x="157925" y="80010"/>
                  </a:cubicBezTo>
                  <a:lnTo>
                    <a:pt x="157925" y="94107"/>
                  </a:lnTo>
                  <a:cubicBezTo>
                    <a:pt x="157925" y="132588"/>
                    <a:pt x="126397" y="164116"/>
                    <a:pt x="87916" y="164116"/>
                  </a:cubicBezTo>
                  <a:lnTo>
                    <a:pt x="0" y="164116"/>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1" name="Freeform: Shape 60">
              <a:extLst>
                <a:ext uri="{FF2B5EF4-FFF2-40B4-BE49-F238E27FC236}">
                  <a16:creationId xmlns:a16="http://schemas.microsoft.com/office/drawing/2014/main" id="{D8036831-E3F9-413C-82F8-1AAE8176253E}"/>
                </a:ext>
              </a:extLst>
            </p:cNvPr>
            <p:cNvSpPr/>
            <p:nvPr/>
          </p:nvSpPr>
          <p:spPr>
            <a:xfrm>
              <a:off x="3700479" y="2359612"/>
              <a:ext cx="1578101" cy="888872"/>
            </a:xfrm>
            <a:custGeom>
              <a:avLst/>
              <a:gdLst>
                <a:gd name="connsiteX0" fmla="*/ 1423702 w 1578101"/>
                <a:gd name="connsiteY0" fmla="*/ 828389 h 888872"/>
                <a:gd name="connsiteX1" fmla="*/ 1363218 w 1578101"/>
                <a:gd name="connsiteY1" fmla="*/ 888873 h 888872"/>
                <a:gd name="connsiteX2" fmla="*/ 1012793 w 1578101"/>
                <a:gd name="connsiteY2" fmla="*/ 888873 h 888872"/>
                <a:gd name="connsiteX3" fmla="*/ 797909 w 1578101"/>
                <a:gd name="connsiteY3" fmla="*/ 887063 h 888872"/>
                <a:gd name="connsiteX4" fmla="*/ 797909 w 1578101"/>
                <a:gd name="connsiteY4" fmla="*/ 792004 h 888872"/>
                <a:gd name="connsiteX5" fmla="*/ 727900 w 1578101"/>
                <a:gd name="connsiteY5" fmla="*/ 721995 h 888872"/>
                <a:gd name="connsiteX6" fmla="*/ 398716 w 1578101"/>
                <a:gd name="connsiteY6" fmla="*/ 721995 h 888872"/>
                <a:gd name="connsiteX7" fmla="*/ 317945 w 1578101"/>
                <a:gd name="connsiteY7" fmla="*/ 647509 h 888872"/>
                <a:gd name="connsiteX8" fmla="*/ 248126 w 1578101"/>
                <a:gd name="connsiteY8" fmla="*/ 583120 h 888872"/>
                <a:gd name="connsiteX9" fmla="*/ 132683 w 1578101"/>
                <a:gd name="connsiteY9" fmla="*/ 583120 h 888872"/>
                <a:gd name="connsiteX10" fmla="*/ 83153 w 1578101"/>
                <a:gd name="connsiteY10" fmla="*/ 583120 h 888872"/>
                <a:gd name="connsiteX11" fmla="*/ 0 w 1578101"/>
                <a:gd name="connsiteY11" fmla="*/ 583120 h 888872"/>
                <a:gd name="connsiteX12" fmla="*/ 0 w 1578101"/>
                <a:gd name="connsiteY12" fmla="*/ 60484 h 888872"/>
                <a:gd name="connsiteX13" fmla="*/ 60484 w 1578101"/>
                <a:gd name="connsiteY13" fmla="*/ 0 h 888872"/>
                <a:gd name="connsiteX14" fmla="*/ 1420939 w 1578101"/>
                <a:gd name="connsiteY14" fmla="*/ 0 h 888872"/>
                <a:gd name="connsiteX15" fmla="*/ 1420939 w 1578101"/>
                <a:gd name="connsiteY15" fmla="*/ 338328 h 888872"/>
                <a:gd name="connsiteX16" fmla="*/ 1420939 w 1578101"/>
                <a:gd name="connsiteY16" fmla="*/ 390716 h 888872"/>
                <a:gd name="connsiteX17" fmla="*/ 1481423 w 1578101"/>
                <a:gd name="connsiteY17" fmla="*/ 451199 h 888872"/>
                <a:gd name="connsiteX18" fmla="*/ 1575721 w 1578101"/>
                <a:gd name="connsiteY18" fmla="*/ 451199 h 888872"/>
                <a:gd name="connsiteX19" fmla="*/ 1578102 w 1578101"/>
                <a:gd name="connsiteY19" fmla="*/ 729996 h 888872"/>
                <a:gd name="connsiteX20" fmla="*/ 1496282 w 1578101"/>
                <a:gd name="connsiteY20" fmla="*/ 729996 h 888872"/>
                <a:gd name="connsiteX21" fmla="*/ 1423797 w 1578101"/>
                <a:gd name="connsiteY21" fmla="*/ 797624 h 888872"/>
                <a:gd name="connsiteX22" fmla="*/ 1423702 w 1578101"/>
                <a:gd name="connsiteY22" fmla="*/ 828389 h 888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8101" h="888872">
                  <a:moveTo>
                    <a:pt x="1423702" y="828389"/>
                  </a:moveTo>
                  <a:cubicBezTo>
                    <a:pt x="1423511" y="861632"/>
                    <a:pt x="1396460" y="888873"/>
                    <a:pt x="1363218" y="888873"/>
                  </a:cubicBezTo>
                  <a:lnTo>
                    <a:pt x="1012793" y="888873"/>
                  </a:lnTo>
                  <a:lnTo>
                    <a:pt x="797909" y="887063"/>
                  </a:lnTo>
                  <a:lnTo>
                    <a:pt x="797909" y="792004"/>
                  </a:lnTo>
                  <a:cubicBezTo>
                    <a:pt x="797909" y="753523"/>
                    <a:pt x="766381" y="721995"/>
                    <a:pt x="727900" y="721995"/>
                  </a:cubicBezTo>
                  <a:lnTo>
                    <a:pt x="398716" y="721995"/>
                  </a:lnTo>
                  <a:cubicBezTo>
                    <a:pt x="356425" y="721995"/>
                    <a:pt x="321373" y="689705"/>
                    <a:pt x="317945" y="647509"/>
                  </a:cubicBezTo>
                  <a:cubicBezTo>
                    <a:pt x="315087" y="611600"/>
                    <a:pt x="284797" y="583120"/>
                    <a:pt x="248126" y="583120"/>
                  </a:cubicBezTo>
                  <a:lnTo>
                    <a:pt x="132683" y="583120"/>
                  </a:lnTo>
                  <a:lnTo>
                    <a:pt x="83153" y="583120"/>
                  </a:lnTo>
                  <a:lnTo>
                    <a:pt x="0" y="583120"/>
                  </a:lnTo>
                  <a:lnTo>
                    <a:pt x="0" y="60484"/>
                  </a:lnTo>
                  <a:cubicBezTo>
                    <a:pt x="0" y="27242"/>
                    <a:pt x="27241" y="0"/>
                    <a:pt x="60484" y="0"/>
                  </a:cubicBezTo>
                  <a:lnTo>
                    <a:pt x="1420939" y="0"/>
                  </a:lnTo>
                  <a:lnTo>
                    <a:pt x="1420939" y="338328"/>
                  </a:lnTo>
                  <a:lnTo>
                    <a:pt x="1420939" y="390716"/>
                  </a:lnTo>
                  <a:cubicBezTo>
                    <a:pt x="1420939" y="423958"/>
                    <a:pt x="1448181" y="451199"/>
                    <a:pt x="1481423" y="451199"/>
                  </a:cubicBezTo>
                  <a:lnTo>
                    <a:pt x="1575721" y="451199"/>
                  </a:lnTo>
                  <a:lnTo>
                    <a:pt x="1578102" y="729996"/>
                  </a:lnTo>
                  <a:lnTo>
                    <a:pt x="1496282" y="729996"/>
                  </a:lnTo>
                  <a:cubicBezTo>
                    <a:pt x="1457801" y="729996"/>
                    <a:pt x="1423988" y="759047"/>
                    <a:pt x="1423797" y="797624"/>
                  </a:cubicBezTo>
                  <a:lnTo>
                    <a:pt x="1423702" y="828389"/>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2" name="Freeform: Shape 61">
              <a:extLst>
                <a:ext uri="{FF2B5EF4-FFF2-40B4-BE49-F238E27FC236}">
                  <a16:creationId xmlns:a16="http://schemas.microsoft.com/office/drawing/2014/main" id="{97E700EE-8996-4E37-AAEB-1EB990B7019B}"/>
                </a:ext>
              </a:extLst>
            </p:cNvPr>
            <p:cNvSpPr/>
            <p:nvPr/>
          </p:nvSpPr>
          <p:spPr>
            <a:xfrm>
              <a:off x="2589388" y="2358278"/>
              <a:ext cx="1112234" cy="1175003"/>
            </a:xfrm>
            <a:custGeom>
              <a:avLst/>
              <a:gdLst>
                <a:gd name="connsiteX0" fmla="*/ 162115 w 1112234"/>
                <a:gd name="connsiteY0" fmla="*/ 371475 h 1175003"/>
                <a:gd name="connsiteX1" fmla="*/ 162115 w 1112234"/>
                <a:gd name="connsiteY1" fmla="*/ 164402 h 1175003"/>
                <a:gd name="connsiteX2" fmla="*/ 219837 w 1112234"/>
                <a:gd name="connsiteY2" fmla="*/ 164116 h 1175003"/>
                <a:gd name="connsiteX3" fmla="*/ 246412 w 1112234"/>
                <a:gd name="connsiteY3" fmla="*/ 164116 h 1175003"/>
                <a:gd name="connsiteX4" fmla="*/ 322802 w 1112234"/>
                <a:gd name="connsiteY4" fmla="*/ 87725 h 1175003"/>
                <a:gd name="connsiteX5" fmla="*/ 322802 w 1112234"/>
                <a:gd name="connsiteY5" fmla="*/ 69723 h 1175003"/>
                <a:gd name="connsiteX6" fmla="*/ 279844 w 1112234"/>
                <a:gd name="connsiteY6" fmla="*/ 1143 h 1175003"/>
                <a:gd name="connsiteX7" fmla="*/ 876872 w 1112234"/>
                <a:gd name="connsiteY7" fmla="*/ 0 h 1175003"/>
                <a:gd name="connsiteX8" fmla="*/ 948309 w 1112234"/>
                <a:gd name="connsiteY8" fmla="*/ 69723 h 1175003"/>
                <a:gd name="connsiteX9" fmla="*/ 948309 w 1112234"/>
                <a:gd name="connsiteY9" fmla="*/ 87725 h 1175003"/>
                <a:gd name="connsiteX10" fmla="*/ 1024699 w 1112234"/>
                <a:gd name="connsiteY10" fmla="*/ 164116 h 1175003"/>
                <a:gd name="connsiteX11" fmla="*/ 1051274 w 1112234"/>
                <a:gd name="connsiteY11" fmla="*/ 164116 h 1175003"/>
                <a:gd name="connsiteX12" fmla="*/ 1112234 w 1112234"/>
                <a:gd name="connsiteY12" fmla="*/ 133636 h 1175003"/>
                <a:gd name="connsiteX13" fmla="*/ 1112234 w 1112234"/>
                <a:gd name="connsiteY13" fmla="*/ 584263 h 1175003"/>
                <a:gd name="connsiteX14" fmla="*/ 861346 w 1112234"/>
                <a:gd name="connsiteY14" fmla="*/ 584263 h 1175003"/>
                <a:gd name="connsiteX15" fmla="*/ 791337 w 1112234"/>
                <a:gd name="connsiteY15" fmla="*/ 654272 h 1175003"/>
                <a:gd name="connsiteX16" fmla="*/ 791337 w 1112234"/>
                <a:gd name="connsiteY16" fmla="*/ 678656 h 1175003"/>
                <a:gd name="connsiteX17" fmla="*/ 861346 w 1112234"/>
                <a:gd name="connsiteY17" fmla="*/ 748665 h 1175003"/>
                <a:gd name="connsiteX18" fmla="*/ 865441 w 1112234"/>
                <a:gd name="connsiteY18" fmla="*/ 748665 h 1175003"/>
                <a:gd name="connsiteX19" fmla="*/ 946213 w 1112234"/>
                <a:gd name="connsiteY19" fmla="*/ 823150 h 1175003"/>
                <a:gd name="connsiteX20" fmla="*/ 1016032 w 1112234"/>
                <a:gd name="connsiteY20" fmla="*/ 887539 h 1175003"/>
                <a:gd name="connsiteX21" fmla="*/ 1032796 w 1112234"/>
                <a:gd name="connsiteY21" fmla="*/ 887539 h 1175003"/>
                <a:gd name="connsiteX22" fmla="*/ 1112234 w 1112234"/>
                <a:gd name="connsiteY22" fmla="*/ 952786 h 1175003"/>
                <a:gd name="connsiteX23" fmla="*/ 1112234 w 1112234"/>
                <a:gd name="connsiteY23" fmla="*/ 1103948 h 1175003"/>
                <a:gd name="connsiteX24" fmla="*/ 1042225 w 1112234"/>
                <a:gd name="connsiteY24" fmla="*/ 1173956 h 1175003"/>
                <a:gd name="connsiteX25" fmla="*/ 743236 w 1112234"/>
                <a:gd name="connsiteY25" fmla="*/ 1173956 h 1175003"/>
                <a:gd name="connsiteX26" fmla="*/ 735330 w 1112234"/>
                <a:gd name="connsiteY26" fmla="*/ 1174337 h 1175003"/>
                <a:gd name="connsiteX27" fmla="*/ 720757 w 1112234"/>
                <a:gd name="connsiteY27" fmla="*/ 1175004 h 1175003"/>
                <a:gd name="connsiteX28" fmla="*/ 162782 w 1112234"/>
                <a:gd name="connsiteY28" fmla="*/ 1175004 h 1175003"/>
                <a:gd name="connsiteX29" fmla="*/ 162782 w 1112234"/>
                <a:gd name="connsiteY29" fmla="*/ 1111853 h 1175003"/>
                <a:gd name="connsiteX30" fmla="*/ 81820 w 1112234"/>
                <a:gd name="connsiteY30" fmla="*/ 1030891 h 1175003"/>
                <a:gd name="connsiteX31" fmla="*/ 70009 w 1112234"/>
                <a:gd name="connsiteY31" fmla="*/ 1030891 h 1175003"/>
                <a:gd name="connsiteX32" fmla="*/ 0 w 1112234"/>
                <a:gd name="connsiteY32" fmla="*/ 960882 h 1175003"/>
                <a:gd name="connsiteX33" fmla="*/ 0 w 1112234"/>
                <a:gd name="connsiteY33" fmla="*/ 522446 h 1175003"/>
                <a:gd name="connsiteX34" fmla="*/ 70009 w 1112234"/>
                <a:gd name="connsiteY34" fmla="*/ 452438 h 1175003"/>
                <a:gd name="connsiteX35" fmla="*/ 81153 w 1112234"/>
                <a:gd name="connsiteY35" fmla="*/ 452438 h 1175003"/>
                <a:gd name="connsiteX36" fmla="*/ 162115 w 1112234"/>
                <a:gd name="connsiteY36" fmla="*/ 371475 h 1175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12234" h="1175003">
                  <a:moveTo>
                    <a:pt x="162115" y="371475"/>
                  </a:moveTo>
                  <a:lnTo>
                    <a:pt x="162115" y="164402"/>
                  </a:lnTo>
                  <a:lnTo>
                    <a:pt x="219837" y="164116"/>
                  </a:lnTo>
                  <a:lnTo>
                    <a:pt x="246412" y="164116"/>
                  </a:lnTo>
                  <a:cubicBezTo>
                    <a:pt x="288417" y="164116"/>
                    <a:pt x="322802" y="129730"/>
                    <a:pt x="322802" y="87725"/>
                  </a:cubicBezTo>
                  <a:lnTo>
                    <a:pt x="322802" y="69723"/>
                  </a:lnTo>
                  <a:cubicBezTo>
                    <a:pt x="322802" y="39719"/>
                    <a:pt x="305181" y="13621"/>
                    <a:pt x="279844" y="1143"/>
                  </a:cubicBezTo>
                  <a:cubicBezTo>
                    <a:pt x="462439" y="1143"/>
                    <a:pt x="695897" y="0"/>
                    <a:pt x="876872" y="0"/>
                  </a:cubicBezTo>
                  <a:cubicBezTo>
                    <a:pt x="939736" y="1524"/>
                    <a:pt x="948309" y="38767"/>
                    <a:pt x="948309" y="69723"/>
                  </a:cubicBezTo>
                  <a:lnTo>
                    <a:pt x="948309" y="87725"/>
                  </a:lnTo>
                  <a:cubicBezTo>
                    <a:pt x="948309" y="129730"/>
                    <a:pt x="982694" y="164116"/>
                    <a:pt x="1024699" y="164116"/>
                  </a:cubicBezTo>
                  <a:lnTo>
                    <a:pt x="1051274" y="164116"/>
                  </a:lnTo>
                  <a:cubicBezTo>
                    <a:pt x="1076134" y="164116"/>
                    <a:pt x="1098232" y="152114"/>
                    <a:pt x="1112234" y="133636"/>
                  </a:cubicBezTo>
                  <a:lnTo>
                    <a:pt x="1112234" y="584263"/>
                  </a:lnTo>
                  <a:lnTo>
                    <a:pt x="861346" y="584263"/>
                  </a:lnTo>
                  <a:cubicBezTo>
                    <a:pt x="822865" y="584263"/>
                    <a:pt x="791337" y="615791"/>
                    <a:pt x="791337" y="654272"/>
                  </a:cubicBezTo>
                  <a:lnTo>
                    <a:pt x="791337" y="678656"/>
                  </a:lnTo>
                  <a:cubicBezTo>
                    <a:pt x="791337" y="717137"/>
                    <a:pt x="822865" y="748665"/>
                    <a:pt x="861346" y="748665"/>
                  </a:cubicBezTo>
                  <a:lnTo>
                    <a:pt x="865441" y="748665"/>
                  </a:lnTo>
                  <a:cubicBezTo>
                    <a:pt x="907828" y="748665"/>
                    <a:pt x="942784" y="780955"/>
                    <a:pt x="946213" y="823150"/>
                  </a:cubicBezTo>
                  <a:cubicBezTo>
                    <a:pt x="949071" y="859060"/>
                    <a:pt x="979360" y="887539"/>
                    <a:pt x="1016032" y="887539"/>
                  </a:cubicBezTo>
                  <a:lnTo>
                    <a:pt x="1032796" y="887539"/>
                  </a:lnTo>
                  <a:cubicBezTo>
                    <a:pt x="1072039" y="887539"/>
                    <a:pt x="1104900" y="915638"/>
                    <a:pt x="1112234" y="952786"/>
                  </a:cubicBezTo>
                  <a:lnTo>
                    <a:pt x="1112234" y="1103948"/>
                  </a:lnTo>
                  <a:cubicBezTo>
                    <a:pt x="1112234" y="1142429"/>
                    <a:pt x="1080706" y="1173956"/>
                    <a:pt x="1042225" y="1173956"/>
                  </a:cubicBezTo>
                  <a:lnTo>
                    <a:pt x="743236" y="1173956"/>
                  </a:lnTo>
                  <a:cubicBezTo>
                    <a:pt x="740473" y="1173956"/>
                    <a:pt x="738092" y="1174052"/>
                    <a:pt x="735330" y="1174337"/>
                  </a:cubicBezTo>
                  <a:cubicBezTo>
                    <a:pt x="730567" y="1174814"/>
                    <a:pt x="725710" y="1175004"/>
                    <a:pt x="720757" y="1175004"/>
                  </a:cubicBezTo>
                  <a:lnTo>
                    <a:pt x="162782" y="1175004"/>
                  </a:lnTo>
                  <a:lnTo>
                    <a:pt x="162782" y="1111853"/>
                  </a:lnTo>
                  <a:cubicBezTo>
                    <a:pt x="162782" y="1067276"/>
                    <a:pt x="126397" y="1030891"/>
                    <a:pt x="81820" y="1030891"/>
                  </a:cubicBezTo>
                  <a:lnTo>
                    <a:pt x="70009" y="1030891"/>
                  </a:lnTo>
                  <a:cubicBezTo>
                    <a:pt x="31528" y="1030891"/>
                    <a:pt x="0" y="999363"/>
                    <a:pt x="0" y="960882"/>
                  </a:cubicBezTo>
                  <a:lnTo>
                    <a:pt x="0" y="522446"/>
                  </a:lnTo>
                  <a:cubicBezTo>
                    <a:pt x="0" y="483965"/>
                    <a:pt x="31528" y="452438"/>
                    <a:pt x="70009" y="452438"/>
                  </a:cubicBezTo>
                  <a:lnTo>
                    <a:pt x="81153" y="452438"/>
                  </a:lnTo>
                  <a:cubicBezTo>
                    <a:pt x="125730" y="452438"/>
                    <a:pt x="162115" y="416052"/>
                    <a:pt x="162115" y="371475"/>
                  </a:cubicBez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3" name="Freeform: Shape 62">
              <a:extLst>
                <a:ext uri="{FF2B5EF4-FFF2-40B4-BE49-F238E27FC236}">
                  <a16:creationId xmlns:a16="http://schemas.microsoft.com/office/drawing/2014/main" id="{6413D5FD-88A1-4E99-8BF3-01C6F0698E93}"/>
                </a:ext>
              </a:extLst>
            </p:cNvPr>
            <p:cNvSpPr/>
            <p:nvPr/>
          </p:nvSpPr>
          <p:spPr>
            <a:xfrm>
              <a:off x="2763124" y="1790874"/>
              <a:ext cx="304800" cy="536924"/>
            </a:xfrm>
            <a:custGeom>
              <a:avLst/>
              <a:gdLst>
                <a:gd name="connsiteX0" fmla="*/ 303657 w 304800"/>
                <a:gd name="connsiteY0" fmla="*/ 536639 h 536924"/>
                <a:gd name="connsiteX1" fmla="*/ 304800 w 304800"/>
                <a:gd name="connsiteY1" fmla="*/ 57626 h 536924"/>
                <a:gd name="connsiteX2" fmla="*/ 247174 w 304800"/>
                <a:gd name="connsiteY2" fmla="*/ 0 h 536924"/>
                <a:gd name="connsiteX3" fmla="*/ 227076 w 304800"/>
                <a:gd name="connsiteY3" fmla="*/ 0 h 536924"/>
                <a:gd name="connsiteX4" fmla="*/ 169450 w 304800"/>
                <a:gd name="connsiteY4" fmla="*/ 57626 h 536924"/>
                <a:gd name="connsiteX5" fmla="*/ 169450 w 304800"/>
                <a:gd name="connsiteY5" fmla="*/ 66866 h 536924"/>
                <a:gd name="connsiteX6" fmla="*/ 88487 w 304800"/>
                <a:gd name="connsiteY6" fmla="*/ 147828 h 536924"/>
                <a:gd name="connsiteX7" fmla="*/ 76390 w 304800"/>
                <a:gd name="connsiteY7" fmla="*/ 147828 h 536924"/>
                <a:gd name="connsiteX8" fmla="*/ 0 w 304800"/>
                <a:gd name="connsiteY8" fmla="*/ 224219 h 536924"/>
                <a:gd name="connsiteX9" fmla="*/ 0 w 304800"/>
                <a:gd name="connsiteY9" fmla="*/ 432340 h 536924"/>
                <a:gd name="connsiteX10" fmla="*/ 0 w 304800"/>
                <a:gd name="connsiteY10" fmla="*/ 434531 h 536924"/>
                <a:gd name="connsiteX11" fmla="*/ 0 w 304800"/>
                <a:gd name="connsiteY11" fmla="*/ 439579 h 536924"/>
                <a:gd name="connsiteX12" fmla="*/ 0 w 304800"/>
                <a:gd name="connsiteY12" fmla="*/ 441770 h 536924"/>
                <a:gd name="connsiteX13" fmla="*/ 0 w 304800"/>
                <a:gd name="connsiteY13" fmla="*/ 459772 h 536924"/>
                <a:gd name="connsiteX14" fmla="*/ 76390 w 304800"/>
                <a:gd name="connsiteY14" fmla="*/ 536162 h 536924"/>
                <a:gd name="connsiteX15" fmla="*/ 94107 w 304800"/>
                <a:gd name="connsiteY15" fmla="*/ 536162 h 536924"/>
                <a:gd name="connsiteX16" fmla="*/ 117824 w 304800"/>
                <a:gd name="connsiteY16" fmla="*/ 536924 h 536924"/>
                <a:gd name="connsiteX17" fmla="*/ 303657 w 304800"/>
                <a:gd name="connsiteY17" fmla="*/ 536639 h 53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4800" h="536924">
                  <a:moveTo>
                    <a:pt x="303657" y="536639"/>
                  </a:moveTo>
                  <a:lnTo>
                    <a:pt x="304800" y="57626"/>
                  </a:lnTo>
                  <a:cubicBezTo>
                    <a:pt x="304800" y="25908"/>
                    <a:pt x="278892" y="0"/>
                    <a:pt x="247174" y="0"/>
                  </a:cubicBezTo>
                  <a:lnTo>
                    <a:pt x="227076" y="0"/>
                  </a:lnTo>
                  <a:cubicBezTo>
                    <a:pt x="195358" y="0"/>
                    <a:pt x="169450" y="25908"/>
                    <a:pt x="169450" y="57626"/>
                  </a:cubicBezTo>
                  <a:lnTo>
                    <a:pt x="169450" y="66866"/>
                  </a:lnTo>
                  <a:cubicBezTo>
                    <a:pt x="169450" y="111443"/>
                    <a:pt x="133064" y="147828"/>
                    <a:pt x="88487" y="147828"/>
                  </a:cubicBezTo>
                  <a:lnTo>
                    <a:pt x="76390" y="147828"/>
                  </a:lnTo>
                  <a:cubicBezTo>
                    <a:pt x="34385" y="147828"/>
                    <a:pt x="0" y="182213"/>
                    <a:pt x="0" y="224219"/>
                  </a:cubicBezTo>
                  <a:lnTo>
                    <a:pt x="0" y="432340"/>
                  </a:lnTo>
                  <a:cubicBezTo>
                    <a:pt x="0" y="433102"/>
                    <a:pt x="0" y="433864"/>
                    <a:pt x="0" y="434531"/>
                  </a:cubicBezTo>
                  <a:cubicBezTo>
                    <a:pt x="95" y="436340"/>
                    <a:pt x="95" y="437864"/>
                    <a:pt x="0" y="439579"/>
                  </a:cubicBezTo>
                  <a:cubicBezTo>
                    <a:pt x="0" y="440341"/>
                    <a:pt x="0" y="441008"/>
                    <a:pt x="0" y="441770"/>
                  </a:cubicBezTo>
                  <a:lnTo>
                    <a:pt x="0" y="459772"/>
                  </a:lnTo>
                  <a:cubicBezTo>
                    <a:pt x="0" y="501777"/>
                    <a:pt x="34385" y="536162"/>
                    <a:pt x="76390" y="536162"/>
                  </a:cubicBezTo>
                  <a:lnTo>
                    <a:pt x="94107" y="536162"/>
                  </a:lnTo>
                  <a:cubicBezTo>
                    <a:pt x="102775" y="536162"/>
                    <a:pt x="108871" y="536924"/>
                    <a:pt x="117824" y="536924"/>
                  </a:cubicBezTo>
                  <a:cubicBezTo>
                    <a:pt x="176022" y="536924"/>
                    <a:pt x="238982" y="536829"/>
                    <a:pt x="303657" y="536639"/>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4" name="Freeform: Shape 63">
              <a:extLst>
                <a:ext uri="{FF2B5EF4-FFF2-40B4-BE49-F238E27FC236}">
                  <a16:creationId xmlns:a16="http://schemas.microsoft.com/office/drawing/2014/main" id="{D11FD7DF-3CC7-4E66-9DD8-A15D26C32876}"/>
                </a:ext>
              </a:extLst>
            </p:cNvPr>
            <p:cNvSpPr/>
            <p:nvPr/>
          </p:nvSpPr>
          <p:spPr>
            <a:xfrm>
              <a:off x="3109262" y="2015378"/>
              <a:ext cx="266318" cy="238580"/>
            </a:xfrm>
            <a:custGeom>
              <a:avLst/>
              <a:gdLst>
                <a:gd name="connsiteX0" fmla="*/ 208693 w 266318"/>
                <a:gd name="connsiteY0" fmla="*/ 71533 h 238580"/>
                <a:gd name="connsiteX1" fmla="*/ 188690 w 266318"/>
                <a:gd name="connsiteY1" fmla="*/ 71533 h 238580"/>
                <a:gd name="connsiteX2" fmla="*/ 183547 w 266318"/>
                <a:gd name="connsiteY2" fmla="*/ 71818 h 238580"/>
                <a:gd name="connsiteX3" fmla="*/ 183547 w 266318"/>
                <a:gd name="connsiteY3" fmla="*/ 15907 h 238580"/>
                <a:gd name="connsiteX4" fmla="*/ 148876 w 266318"/>
                <a:gd name="connsiteY4" fmla="*/ 286 h 238580"/>
                <a:gd name="connsiteX5" fmla="*/ 136779 w 266318"/>
                <a:gd name="connsiteY5" fmla="*/ 286 h 238580"/>
                <a:gd name="connsiteX6" fmla="*/ 46006 w 266318"/>
                <a:gd name="connsiteY6" fmla="*/ 0 h 238580"/>
                <a:gd name="connsiteX7" fmla="*/ 0 w 266318"/>
                <a:gd name="connsiteY7" fmla="*/ 46006 h 238580"/>
                <a:gd name="connsiteX8" fmla="*/ 0 w 266318"/>
                <a:gd name="connsiteY8" fmla="*/ 134969 h 238580"/>
                <a:gd name="connsiteX9" fmla="*/ 0 w 266318"/>
                <a:gd name="connsiteY9" fmla="*/ 174403 h 238580"/>
                <a:gd name="connsiteX10" fmla="*/ 0 w 266318"/>
                <a:gd name="connsiteY10" fmla="*/ 177451 h 238580"/>
                <a:gd name="connsiteX11" fmla="*/ 0 w 266318"/>
                <a:gd name="connsiteY11" fmla="*/ 178784 h 238580"/>
                <a:gd name="connsiteX12" fmla="*/ 0 w 266318"/>
                <a:gd name="connsiteY12" fmla="*/ 189643 h 238580"/>
                <a:gd name="connsiteX13" fmla="*/ 48768 w 266318"/>
                <a:gd name="connsiteY13" fmla="*/ 238411 h 238580"/>
                <a:gd name="connsiteX14" fmla="*/ 56674 w 266318"/>
                <a:gd name="connsiteY14" fmla="*/ 238411 h 238580"/>
                <a:gd name="connsiteX15" fmla="*/ 180213 w 266318"/>
                <a:gd name="connsiteY15" fmla="*/ 238411 h 238580"/>
                <a:gd name="connsiteX16" fmla="*/ 188690 w 266318"/>
                <a:gd name="connsiteY16" fmla="*/ 238411 h 238580"/>
                <a:gd name="connsiteX17" fmla="*/ 208693 w 266318"/>
                <a:gd name="connsiteY17" fmla="*/ 238411 h 238580"/>
                <a:gd name="connsiteX18" fmla="*/ 266319 w 266318"/>
                <a:gd name="connsiteY18" fmla="*/ 180784 h 238580"/>
                <a:gd name="connsiteX19" fmla="*/ 266319 w 266318"/>
                <a:gd name="connsiteY19" fmla="*/ 129159 h 238580"/>
                <a:gd name="connsiteX20" fmla="*/ 208693 w 266318"/>
                <a:gd name="connsiteY20" fmla="*/ 71533 h 23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6318" h="238580">
                  <a:moveTo>
                    <a:pt x="208693" y="71533"/>
                  </a:moveTo>
                  <a:lnTo>
                    <a:pt x="188690" y="71533"/>
                  </a:lnTo>
                  <a:cubicBezTo>
                    <a:pt x="186976" y="71533"/>
                    <a:pt x="185261" y="71628"/>
                    <a:pt x="183547" y="71818"/>
                  </a:cubicBezTo>
                  <a:lnTo>
                    <a:pt x="183547" y="15907"/>
                  </a:lnTo>
                  <a:cubicBezTo>
                    <a:pt x="183547" y="-3143"/>
                    <a:pt x="167926" y="286"/>
                    <a:pt x="148876" y="286"/>
                  </a:cubicBezTo>
                  <a:lnTo>
                    <a:pt x="136779" y="286"/>
                  </a:lnTo>
                  <a:cubicBezTo>
                    <a:pt x="117729" y="286"/>
                    <a:pt x="46006" y="0"/>
                    <a:pt x="46006" y="0"/>
                  </a:cubicBezTo>
                  <a:cubicBezTo>
                    <a:pt x="20669" y="0"/>
                    <a:pt x="0" y="20669"/>
                    <a:pt x="0" y="46006"/>
                  </a:cubicBezTo>
                  <a:lnTo>
                    <a:pt x="0" y="134969"/>
                  </a:lnTo>
                  <a:cubicBezTo>
                    <a:pt x="0" y="135446"/>
                    <a:pt x="0" y="173926"/>
                    <a:pt x="0" y="174403"/>
                  </a:cubicBezTo>
                  <a:cubicBezTo>
                    <a:pt x="0" y="175450"/>
                    <a:pt x="0" y="176403"/>
                    <a:pt x="0" y="177451"/>
                  </a:cubicBezTo>
                  <a:cubicBezTo>
                    <a:pt x="0" y="177927"/>
                    <a:pt x="0" y="178308"/>
                    <a:pt x="0" y="178784"/>
                  </a:cubicBezTo>
                  <a:lnTo>
                    <a:pt x="0" y="189643"/>
                  </a:lnTo>
                  <a:cubicBezTo>
                    <a:pt x="0" y="216503"/>
                    <a:pt x="22003" y="238411"/>
                    <a:pt x="48768" y="238411"/>
                  </a:cubicBezTo>
                  <a:lnTo>
                    <a:pt x="56674" y="238411"/>
                  </a:lnTo>
                  <a:cubicBezTo>
                    <a:pt x="61913" y="238411"/>
                    <a:pt x="142494" y="238506"/>
                    <a:pt x="180213" y="238411"/>
                  </a:cubicBezTo>
                  <a:cubicBezTo>
                    <a:pt x="182975" y="238792"/>
                    <a:pt x="185833" y="238411"/>
                    <a:pt x="188690" y="238411"/>
                  </a:cubicBezTo>
                  <a:lnTo>
                    <a:pt x="208693" y="238411"/>
                  </a:lnTo>
                  <a:cubicBezTo>
                    <a:pt x="240411" y="238411"/>
                    <a:pt x="266319" y="212503"/>
                    <a:pt x="266319" y="180784"/>
                  </a:cubicBezTo>
                  <a:lnTo>
                    <a:pt x="266319" y="129159"/>
                  </a:lnTo>
                  <a:cubicBezTo>
                    <a:pt x="266319" y="97441"/>
                    <a:pt x="240411" y="71533"/>
                    <a:pt x="208693" y="71533"/>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5" name="Freeform: Shape 64">
              <a:extLst>
                <a:ext uri="{FF2B5EF4-FFF2-40B4-BE49-F238E27FC236}">
                  <a16:creationId xmlns:a16="http://schemas.microsoft.com/office/drawing/2014/main" id="{5533A543-785C-48BD-ADF0-7CBB79F446CD}"/>
                </a:ext>
              </a:extLst>
            </p:cNvPr>
            <p:cNvSpPr/>
            <p:nvPr/>
          </p:nvSpPr>
          <p:spPr>
            <a:xfrm>
              <a:off x="2926191" y="4271089"/>
              <a:ext cx="135255" cy="274415"/>
            </a:xfrm>
            <a:custGeom>
              <a:avLst/>
              <a:gdLst>
                <a:gd name="connsiteX0" fmla="*/ 57626 w 135255"/>
                <a:gd name="connsiteY0" fmla="*/ 274415 h 274415"/>
                <a:gd name="connsiteX1" fmla="*/ 77629 w 135255"/>
                <a:gd name="connsiteY1" fmla="*/ 274415 h 274415"/>
                <a:gd name="connsiteX2" fmla="*/ 135255 w 135255"/>
                <a:gd name="connsiteY2" fmla="*/ 216789 h 274415"/>
                <a:gd name="connsiteX3" fmla="*/ 135255 w 135255"/>
                <a:gd name="connsiteY3" fmla="*/ 57626 h 274415"/>
                <a:gd name="connsiteX4" fmla="*/ 77629 w 135255"/>
                <a:gd name="connsiteY4" fmla="*/ 0 h 274415"/>
                <a:gd name="connsiteX5" fmla="*/ 57626 w 135255"/>
                <a:gd name="connsiteY5" fmla="*/ 0 h 274415"/>
                <a:gd name="connsiteX6" fmla="*/ 0 w 135255"/>
                <a:gd name="connsiteY6" fmla="*/ 57626 h 274415"/>
                <a:gd name="connsiteX7" fmla="*/ 0 w 135255"/>
                <a:gd name="connsiteY7" fmla="*/ 216789 h 274415"/>
                <a:gd name="connsiteX8" fmla="*/ 57626 w 135255"/>
                <a:gd name="connsiteY8" fmla="*/ 274415 h 27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5" h="274415">
                  <a:moveTo>
                    <a:pt x="57626" y="274415"/>
                  </a:moveTo>
                  <a:lnTo>
                    <a:pt x="77629" y="274415"/>
                  </a:lnTo>
                  <a:cubicBezTo>
                    <a:pt x="109347" y="274415"/>
                    <a:pt x="135255" y="248507"/>
                    <a:pt x="135255" y="216789"/>
                  </a:cubicBezTo>
                  <a:lnTo>
                    <a:pt x="135255" y="57626"/>
                  </a:lnTo>
                  <a:cubicBezTo>
                    <a:pt x="135255" y="25908"/>
                    <a:pt x="109347" y="0"/>
                    <a:pt x="77629" y="0"/>
                  </a:cubicBezTo>
                  <a:lnTo>
                    <a:pt x="57626" y="0"/>
                  </a:lnTo>
                  <a:cubicBezTo>
                    <a:pt x="25908" y="0"/>
                    <a:pt x="0" y="25908"/>
                    <a:pt x="0" y="57626"/>
                  </a:cubicBezTo>
                  <a:lnTo>
                    <a:pt x="0" y="216789"/>
                  </a:lnTo>
                  <a:cubicBezTo>
                    <a:pt x="0" y="248412"/>
                    <a:pt x="25908" y="274415"/>
                    <a:pt x="57626" y="274415"/>
                  </a:cubicBez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6" name="Freeform: Shape 65">
              <a:extLst>
                <a:ext uri="{FF2B5EF4-FFF2-40B4-BE49-F238E27FC236}">
                  <a16:creationId xmlns:a16="http://schemas.microsoft.com/office/drawing/2014/main" id="{DF251ECA-FFEA-4F2C-9464-2E5641CE9989}"/>
                </a:ext>
              </a:extLst>
            </p:cNvPr>
            <p:cNvSpPr/>
            <p:nvPr/>
          </p:nvSpPr>
          <p:spPr>
            <a:xfrm>
              <a:off x="2129520" y="2520773"/>
              <a:ext cx="621982" cy="435008"/>
            </a:xfrm>
            <a:custGeom>
              <a:avLst/>
              <a:gdLst>
                <a:gd name="connsiteX0" fmla="*/ 331280 w 621982"/>
                <a:gd name="connsiteY0" fmla="*/ 2 h 435008"/>
                <a:gd name="connsiteX1" fmla="*/ 247841 w 621982"/>
                <a:gd name="connsiteY1" fmla="*/ 83441 h 435008"/>
                <a:gd name="connsiteX2" fmla="*/ 247841 w 621982"/>
                <a:gd name="connsiteY2" fmla="*/ 146592 h 435008"/>
                <a:gd name="connsiteX3" fmla="*/ 83439 w 621982"/>
                <a:gd name="connsiteY3" fmla="*/ 146592 h 435008"/>
                <a:gd name="connsiteX4" fmla="*/ 0 w 621982"/>
                <a:gd name="connsiteY4" fmla="*/ 230030 h 435008"/>
                <a:gd name="connsiteX5" fmla="*/ 0 w 621982"/>
                <a:gd name="connsiteY5" fmla="*/ 283751 h 435008"/>
                <a:gd name="connsiteX6" fmla="*/ 232410 w 621982"/>
                <a:gd name="connsiteY6" fmla="*/ 283751 h 435008"/>
                <a:gd name="connsiteX7" fmla="*/ 315849 w 621982"/>
                <a:gd name="connsiteY7" fmla="*/ 367190 h 435008"/>
                <a:gd name="connsiteX8" fmla="*/ 393001 w 621982"/>
                <a:gd name="connsiteY8" fmla="*/ 435009 h 435008"/>
                <a:gd name="connsiteX9" fmla="*/ 459867 w 621982"/>
                <a:gd name="connsiteY9" fmla="*/ 434437 h 435008"/>
                <a:gd name="connsiteX10" fmla="*/ 459867 w 621982"/>
                <a:gd name="connsiteY10" fmla="*/ 360142 h 435008"/>
                <a:gd name="connsiteX11" fmla="*/ 529876 w 621982"/>
                <a:gd name="connsiteY11" fmla="*/ 290133 h 435008"/>
                <a:gd name="connsiteX12" fmla="*/ 541020 w 621982"/>
                <a:gd name="connsiteY12" fmla="*/ 290133 h 435008"/>
                <a:gd name="connsiteX13" fmla="*/ 621983 w 621982"/>
                <a:gd name="connsiteY13" fmla="*/ 209171 h 435008"/>
                <a:gd name="connsiteX14" fmla="*/ 621983 w 621982"/>
                <a:gd name="connsiteY14" fmla="*/ 2097 h 435008"/>
                <a:gd name="connsiteX15" fmla="*/ 331280 w 621982"/>
                <a:gd name="connsiteY15" fmla="*/ 2 h 435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1982" h="435008">
                  <a:moveTo>
                    <a:pt x="331280" y="2"/>
                  </a:moveTo>
                  <a:cubicBezTo>
                    <a:pt x="285369" y="-284"/>
                    <a:pt x="247841" y="37530"/>
                    <a:pt x="247841" y="83441"/>
                  </a:cubicBezTo>
                  <a:lnTo>
                    <a:pt x="247841" y="146592"/>
                  </a:lnTo>
                  <a:lnTo>
                    <a:pt x="83439" y="146592"/>
                  </a:lnTo>
                  <a:cubicBezTo>
                    <a:pt x="37529" y="146592"/>
                    <a:pt x="0" y="184120"/>
                    <a:pt x="0" y="230030"/>
                  </a:cubicBezTo>
                  <a:lnTo>
                    <a:pt x="0" y="283751"/>
                  </a:lnTo>
                  <a:lnTo>
                    <a:pt x="232410" y="283751"/>
                  </a:lnTo>
                  <a:cubicBezTo>
                    <a:pt x="278321" y="283751"/>
                    <a:pt x="315849" y="321280"/>
                    <a:pt x="315849" y="367190"/>
                  </a:cubicBezTo>
                  <a:cubicBezTo>
                    <a:pt x="312706" y="406052"/>
                    <a:pt x="339947" y="427103"/>
                    <a:pt x="393001" y="435009"/>
                  </a:cubicBezTo>
                  <a:lnTo>
                    <a:pt x="459867" y="434437"/>
                  </a:lnTo>
                  <a:lnTo>
                    <a:pt x="459867" y="360142"/>
                  </a:lnTo>
                  <a:cubicBezTo>
                    <a:pt x="459867" y="321661"/>
                    <a:pt x="491395" y="290133"/>
                    <a:pt x="529876" y="290133"/>
                  </a:cubicBezTo>
                  <a:lnTo>
                    <a:pt x="541020" y="290133"/>
                  </a:lnTo>
                  <a:cubicBezTo>
                    <a:pt x="585597" y="290133"/>
                    <a:pt x="621983" y="253748"/>
                    <a:pt x="621983" y="209171"/>
                  </a:cubicBezTo>
                  <a:lnTo>
                    <a:pt x="621983" y="2097"/>
                  </a:lnTo>
                  <a:lnTo>
                    <a:pt x="331280" y="2"/>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7" name="Freeform: Shape 66">
              <a:extLst>
                <a:ext uri="{FF2B5EF4-FFF2-40B4-BE49-F238E27FC236}">
                  <a16:creationId xmlns:a16="http://schemas.microsoft.com/office/drawing/2014/main" id="{18B987F5-EBC0-43E8-B606-0AC7F7AE8A40}"/>
                </a:ext>
              </a:extLst>
            </p:cNvPr>
            <p:cNvSpPr/>
            <p:nvPr/>
          </p:nvSpPr>
          <p:spPr>
            <a:xfrm>
              <a:off x="1962262" y="2804429"/>
              <a:ext cx="627126" cy="447484"/>
            </a:xfrm>
            <a:custGeom>
              <a:avLst/>
              <a:gdLst>
                <a:gd name="connsiteX0" fmla="*/ 627126 w 627126"/>
                <a:gd name="connsiteY0" fmla="*/ 447485 h 447484"/>
                <a:gd name="connsiteX1" fmla="*/ 627126 w 627126"/>
                <a:gd name="connsiteY1" fmla="*/ 150686 h 447484"/>
                <a:gd name="connsiteX2" fmla="*/ 560260 w 627126"/>
                <a:gd name="connsiteY2" fmla="*/ 151257 h 447484"/>
                <a:gd name="connsiteX3" fmla="*/ 483108 w 627126"/>
                <a:gd name="connsiteY3" fmla="*/ 83439 h 447484"/>
                <a:gd name="connsiteX4" fmla="*/ 399669 w 627126"/>
                <a:gd name="connsiteY4" fmla="*/ 0 h 447484"/>
                <a:gd name="connsiteX5" fmla="*/ 168212 w 627126"/>
                <a:gd name="connsiteY5" fmla="*/ 0 h 447484"/>
                <a:gd name="connsiteX6" fmla="*/ 168212 w 627126"/>
                <a:gd name="connsiteY6" fmla="*/ 69437 h 447484"/>
                <a:gd name="connsiteX7" fmla="*/ 84106 w 627126"/>
                <a:gd name="connsiteY7" fmla="*/ 158401 h 447484"/>
                <a:gd name="connsiteX8" fmla="*/ 0 w 627126"/>
                <a:gd name="connsiteY8" fmla="*/ 158401 h 447484"/>
                <a:gd name="connsiteX9" fmla="*/ 381 w 627126"/>
                <a:gd name="connsiteY9" fmla="*/ 212788 h 447484"/>
                <a:gd name="connsiteX10" fmla="*/ 83820 w 627126"/>
                <a:gd name="connsiteY10" fmla="*/ 296228 h 447484"/>
                <a:gd name="connsiteX11" fmla="*/ 225457 w 627126"/>
                <a:gd name="connsiteY11" fmla="*/ 296228 h 447484"/>
                <a:gd name="connsiteX12" fmla="*/ 318421 w 627126"/>
                <a:gd name="connsiteY12" fmla="*/ 364046 h 447484"/>
                <a:gd name="connsiteX13" fmla="*/ 401860 w 627126"/>
                <a:gd name="connsiteY13" fmla="*/ 447485 h 447484"/>
                <a:gd name="connsiteX14" fmla="*/ 627126 w 627126"/>
                <a:gd name="connsiteY14" fmla="*/ 447485 h 44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7126" h="447484">
                  <a:moveTo>
                    <a:pt x="627126" y="447485"/>
                  </a:moveTo>
                  <a:lnTo>
                    <a:pt x="627126" y="150686"/>
                  </a:lnTo>
                  <a:lnTo>
                    <a:pt x="560260" y="151257"/>
                  </a:lnTo>
                  <a:cubicBezTo>
                    <a:pt x="507301" y="143351"/>
                    <a:pt x="479965" y="122301"/>
                    <a:pt x="483108" y="83439"/>
                  </a:cubicBezTo>
                  <a:cubicBezTo>
                    <a:pt x="483108" y="37529"/>
                    <a:pt x="445580" y="0"/>
                    <a:pt x="399669" y="0"/>
                  </a:cubicBezTo>
                  <a:lnTo>
                    <a:pt x="168212" y="0"/>
                  </a:lnTo>
                  <a:lnTo>
                    <a:pt x="168212" y="69437"/>
                  </a:lnTo>
                  <a:cubicBezTo>
                    <a:pt x="168212" y="115348"/>
                    <a:pt x="130016" y="158401"/>
                    <a:pt x="84106" y="158401"/>
                  </a:cubicBezTo>
                  <a:lnTo>
                    <a:pt x="0" y="158401"/>
                  </a:lnTo>
                  <a:lnTo>
                    <a:pt x="381" y="212788"/>
                  </a:lnTo>
                  <a:cubicBezTo>
                    <a:pt x="667" y="258699"/>
                    <a:pt x="37909" y="296228"/>
                    <a:pt x="83820" y="296228"/>
                  </a:cubicBezTo>
                  <a:lnTo>
                    <a:pt x="225457" y="296228"/>
                  </a:lnTo>
                  <a:cubicBezTo>
                    <a:pt x="307753" y="293180"/>
                    <a:pt x="320326" y="324993"/>
                    <a:pt x="318421" y="364046"/>
                  </a:cubicBezTo>
                  <a:cubicBezTo>
                    <a:pt x="318421" y="409956"/>
                    <a:pt x="355949" y="447485"/>
                    <a:pt x="401860" y="447485"/>
                  </a:cubicBezTo>
                  <a:lnTo>
                    <a:pt x="627126" y="447485"/>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8" name="Freeform: Shape 67">
              <a:extLst>
                <a:ext uri="{FF2B5EF4-FFF2-40B4-BE49-F238E27FC236}">
                  <a16:creationId xmlns:a16="http://schemas.microsoft.com/office/drawing/2014/main" id="{4BAD3166-2690-4E5E-BEB1-1C4DA794B9C2}"/>
                </a:ext>
              </a:extLst>
            </p:cNvPr>
            <p:cNvSpPr/>
            <p:nvPr/>
          </p:nvSpPr>
          <p:spPr>
            <a:xfrm>
              <a:off x="2437369" y="3095990"/>
              <a:ext cx="152019" cy="156019"/>
            </a:xfrm>
            <a:custGeom>
              <a:avLst/>
              <a:gdLst>
                <a:gd name="connsiteX0" fmla="*/ 152019 w 152019"/>
                <a:gd name="connsiteY0" fmla="*/ 0 h 156019"/>
                <a:gd name="connsiteX1" fmla="*/ 57626 w 152019"/>
                <a:gd name="connsiteY1" fmla="*/ 0 h 156019"/>
                <a:gd name="connsiteX2" fmla="*/ 0 w 152019"/>
                <a:gd name="connsiteY2" fmla="*/ 57626 h 156019"/>
                <a:gd name="connsiteX3" fmla="*/ 0 w 152019"/>
                <a:gd name="connsiteY3" fmla="*/ 156019 h 156019"/>
                <a:gd name="connsiteX4" fmla="*/ 152019 w 152019"/>
                <a:gd name="connsiteY4" fmla="*/ 156019 h 156019"/>
                <a:gd name="connsiteX5" fmla="*/ 152019 w 152019"/>
                <a:gd name="connsiteY5" fmla="*/ 0 h 156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019" h="156019">
                  <a:moveTo>
                    <a:pt x="152019" y="0"/>
                  </a:moveTo>
                  <a:lnTo>
                    <a:pt x="57626" y="0"/>
                  </a:lnTo>
                  <a:cubicBezTo>
                    <a:pt x="25908" y="0"/>
                    <a:pt x="0" y="25908"/>
                    <a:pt x="0" y="57626"/>
                  </a:cubicBezTo>
                  <a:lnTo>
                    <a:pt x="0" y="156019"/>
                  </a:lnTo>
                  <a:lnTo>
                    <a:pt x="152019" y="156019"/>
                  </a:lnTo>
                  <a:lnTo>
                    <a:pt x="152019" y="0"/>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9" name="Freeform: Shape 68">
              <a:extLst>
                <a:ext uri="{FF2B5EF4-FFF2-40B4-BE49-F238E27FC236}">
                  <a16:creationId xmlns:a16="http://schemas.microsoft.com/office/drawing/2014/main" id="{3F5D6D0C-AA48-4000-8CF4-536B6532A88B}"/>
                </a:ext>
              </a:extLst>
            </p:cNvPr>
            <p:cNvSpPr/>
            <p:nvPr/>
          </p:nvSpPr>
          <p:spPr>
            <a:xfrm>
              <a:off x="866029" y="2961973"/>
              <a:ext cx="1885569" cy="1438655"/>
            </a:xfrm>
            <a:custGeom>
              <a:avLst/>
              <a:gdLst>
                <a:gd name="connsiteX0" fmla="*/ 945452 w 1885569"/>
                <a:gd name="connsiteY0" fmla="*/ 114776 h 1438655"/>
                <a:gd name="connsiteX1" fmla="*/ 945452 w 1885569"/>
                <a:gd name="connsiteY1" fmla="*/ 205835 h 1438655"/>
                <a:gd name="connsiteX2" fmla="*/ 864489 w 1885569"/>
                <a:gd name="connsiteY2" fmla="*/ 286798 h 1438655"/>
                <a:gd name="connsiteX3" fmla="*/ 558165 w 1885569"/>
                <a:gd name="connsiteY3" fmla="*/ 286798 h 1438655"/>
                <a:gd name="connsiteX4" fmla="*/ 475393 w 1885569"/>
                <a:gd name="connsiteY4" fmla="*/ 359759 h 1438655"/>
                <a:gd name="connsiteX5" fmla="*/ 395002 w 1885569"/>
                <a:gd name="connsiteY5" fmla="*/ 430530 h 1438655"/>
                <a:gd name="connsiteX6" fmla="*/ 57626 w 1885569"/>
                <a:gd name="connsiteY6" fmla="*/ 430530 h 1438655"/>
                <a:gd name="connsiteX7" fmla="*/ 0 w 1885569"/>
                <a:gd name="connsiteY7" fmla="*/ 488156 h 1438655"/>
                <a:gd name="connsiteX8" fmla="*/ 0 w 1885569"/>
                <a:gd name="connsiteY8" fmla="*/ 508159 h 1438655"/>
                <a:gd name="connsiteX9" fmla="*/ 57626 w 1885569"/>
                <a:gd name="connsiteY9" fmla="*/ 565785 h 1438655"/>
                <a:gd name="connsiteX10" fmla="*/ 222885 w 1885569"/>
                <a:gd name="connsiteY10" fmla="*/ 565785 h 1438655"/>
                <a:gd name="connsiteX11" fmla="*/ 303848 w 1885569"/>
                <a:gd name="connsiteY11" fmla="*/ 645890 h 1438655"/>
                <a:gd name="connsiteX12" fmla="*/ 361474 w 1885569"/>
                <a:gd name="connsiteY12" fmla="*/ 702850 h 1438655"/>
                <a:gd name="connsiteX13" fmla="*/ 550736 w 1885569"/>
                <a:gd name="connsiteY13" fmla="*/ 702850 h 1438655"/>
                <a:gd name="connsiteX14" fmla="*/ 631698 w 1885569"/>
                <a:gd name="connsiteY14" fmla="*/ 783812 h 1438655"/>
                <a:gd name="connsiteX15" fmla="*/ 631698 w 1885569"/>
                <a:gd name="connsiteY15" fmla="*/ 924687 h 1438655"/>
                <a:gd name="connsiteX16" fmla="*/ 550736 w 1885569"/>
                <a:gd name="connsiteY16" fmla="*/ 1005649 h 1438655"/>
                <a:gd name="connsiteX17" fmla="*/ 536257 w 1885569"/>
                <a:gd name="connsiteY17" fmla="*/ 1005649 h 1438655"/>
                <a:gd name="connsiteX18" fmla="*/ 478631 w 1885569"/>
                <a:gd name="connsiteY18" fmla="*/ 1063276 h 1438655"/>
                <a:gd name="connsiteX19" fmla="*/ 478631 w 1885569"/>
                <a:gd name="connsiteY19" fmla="*/ 1220914 h 1438655"/>
                <a:gd name="connsiteX20" fmla="*/ 397669 w 1885569"/>
                <a:gd name="connsiteY20" fmla="*/ 1301877 h 1438655"/>
                <a:gd name="connsiteX21" fmla="*/ 883634 w 1885569"/>
                <a:gd name="connsiteY21" fmla="*/ 1301877 h 1438655"/>
                <a:gd name="connsiteX22" fmla="*/ 941261 w 1885569"/>
                <a:gd name="connsiteY22" fmla="*/ 1359503 h 1438655"/>
                <a:gd name="connsiteX23" fmla="*/ 941261 w 1885569"/>
                <a:gd name="connsiteY23" fmla="*/ 1380363 h 1438655"/>
                <a:gd name="connsiteX24" fmla="*/ 941546 w 1885569"/>
                <a:gd name="connsiteY24" fmla="*/ 1380363 h 1438655"/>
                <a:gd name="connsiteX25" fmla="*/ 941546 w 1885569"/>
                <a:gd name="connsiteY25" fmla="*/ 1381030 h 1438655"/>
                <a:gd name="connsiteX26" fmla="*/ 999173 w 1885569"/>
                <a:gd name="connsiteY26" fmla="*/ 1438656 h 1438655"/>
                <a:gd name="connsiteX27" fmla="*/ 1261110 w 1885569"/>
                <a:gd name="connsiteY27" fmla="*/ 1438656 h 1438655"/>
                <a:gd name="connsiteX28" fmla="*/ 1261110 w 1885569"/>
                <a:gd name="connsiteY28" fmla="*/ 1362647 h 1438655"/>
                <a:gd name="connsiteX29" fmla="*/ 1318736 w 1885569"/>
                <a:gd name="connsiteY29" fmla="*/ 1305020 h 1438655"/>
                <a:gd name="connsiteX30" fmla="*/ 1765459 w 1885569"/>
                <a:gd name="connsiteY30" fmla="*/ 1305020 h 1438655"/>
                <a:gd name="connsiteX31" fmla="*/ 1785557 w 1885569"/>
                <a:gd name="connsiteY31" fmla="*/ 1304544 h 1438655"/>
                <a:gd name="connsiteX32" fmla="*/ 1827181 w 1885569"/>
                <a:gd name="connsiteY32" fmla="*/ 1303115 h 1438655"/>
                <a:gd name="connsiteX33" fmla="*/ 1884807 w 1885569"/>
                <a:gd name="connsiteY33" fmla="*/ 1245489 h 1438655"/>
                <a:gd name="connsiteX34" fmla="*/ 1885093 w 1885569"/>
                <a:gd name="connsiteY34" fmla="*/ 865251 h 1438655"/>
                <a:gd name="connsiteX35" fmla="*/ 1789367 w 1885569"/>
                <a:gd name="connsiteY35" fmla="*/ 865251 h 1438655"/>
                <a:gd name="connsiteX36" fmla="*/ 1731740 w 1885569"/>
                <a:gd name="connsiteY36" fmla="*/ 807625 h 1438655"/>
                <a:gd name="connsiteX37" fmla="*/ 1731740 w 1885569"/>
                <a:gd name="connsiteY37" fmla="*/ 629983 h 1438655"/>
                <a:gd name="connsiteX38" fmla="*/ 1789367 w 1885569"/>
                <a:gd name="connsiteY38" fmla="*/ 572357 h 1438655"/>
                <a:gd name="connsiteX39" fmla="*/ 1885474 w 1885569"/>
                <a:gd name="connsiteY39" fmla="*/ 572357 h 1438655"/>
                <a:gd name="connsiteX40" fmla="*/ 1885569 w 1885569"/>
                <a:gd name="connsiteY40" fmla="*/ 495967 h 1438655"/>
                <a:gd name="connsiteX41" fmla="*/ 1805464 w 1885569"/>
                <a:gd name="connsiteY41" fmla="*/ 427101 h 1438655"/>
                <a:gd name="connsiteX42" fmla="*/ 1793653 w 1885569"/>
                <a:gd name="connsiteY42" fmla="*/ 427101 h 1438655"/>
                <a:gd name="connsiteX43" fmla="*/ 1723644 w 1885569"/>
                <a:gd name="connsiteY43" fmla="*/ 357092 h 1438655"/>
                <a:gd name="connsiteX44" fmla="*/ 1723644 w 1885569"/>
                <a:gd name="connsiteY44" fmla="*/ 289750 h 1438655"/>
                <a:gd name="connsiteX45" fmla="*/ 1498378 w 1885569"/>
                <a:gd name="connsiteY45" fmla="*/ 289750 h 1438655"/>
                <a:gd name="connsiteX46" fmla="*/ 1417225 w 1885569"/>
                <a:gd name="connsiteY46" fmla="*/ 225742 h 1438655"/>
                <a:gd name="connsiteX47" fmla="*/ 1415034 w 1885569"/>
                <a:gd name="connsiteY47" fmla="*/ 204025 h 1438655"/>
                <a:gd name="connsiteX48" fmla="*/ 1323308 w 1885569"/>
                <a:gd name="connsiteY48" fmla="*/ 138398 h 1438655"/>
                <a:gd name="connsiteX49" fmla="*/ 1320641 w 1885569"/>
                <a:gd name="connsiteY49" fmla="*/ 138398 h 1438655"/>
                <a:gd name="connsiteX50" fmla="*/ 1180338 w 1885569"/>
                <a:gd name="connsiteY50" fmla="*/ 138398 h 1438655"/>
                <a:gd name="connsiteX51" fmla="*/ 1121950 w 1885569"/>
                <a:gd name="connsiteY51" fmla="*/ 114490 h 1438655"/>
                <a:gd name="connsiteX52" fmla="*/ 1121950 w 1885569"/>
                <a:gd name="connsiteY52" fmla="*/ 114490 h 1438655"/>
                <a:gd name="connsiteX53" fmla="*/ 1115092 w 1885569"/>
                <a:gd name="connsiteY53" fmla="*/ 106966 h 1438655"/>
                <a:gd name="connsiteX54" fmla="*/ 1114616 w 1885569"/>
                <a:gd name="connsiteY54" fmla="*/ 106299 h 1438655"/>
                <a:gd name="connsiteX55" fmla="*/ 1114520 w 1885569"/>
                <a:gd name="connsiteY55" fmla="*/ 106204 h 1438655"/>
                <a:gd name="connsiteX56" fmla="*/ 1114425 w 1885569"/>
                <a:gd name="connsiteY56" fmla="*/ 106108 h 1438655"/>
                <a:gd name="connsiteX57" fmla="*/ 1109853 w 1885569"/>
                <a:gd name="connsiteY57" fmla="*/ 99631 h 1438655"/>
                <a:gd name="connsiteX58" fmla="*/ 1109853 w 1885569"/>
                <a:gd name="connsiteY58" fmla="*/ 99631 h 1438655"/>
                <a:gd name="connsiteX59" fmla="*/ 1108805 w 1885569"/>
                <a:gd name="connsiteY59" fmla="*/ 97917 h 1438655"/>
                <a:gd name="connsiteX60" fmla="*/ 1108805 w 1885569"/>
                <a:gd name="connsiteY60" fmla="*/ 97822 h 1438655"/>
                <a:gd name="connsiteX61" fmla="*/ 1108424 w 1885569"/>
                <a:gd name="connsiteY61" fmla="*/ 97155 h 1438655"/>
                <a:gd name="connsiteX62" fmla="*/ 1108329 w 1885569"/>
                <a:gd name="connsiteY62" fmla="*/ 96964 h 1438655"/>
                <a:gd name="connsiteX63" fmla="*/ 1107853 w 1885569"/>
                <a:gd name="connsiteY63" fmla="*/ 96107 h 1438655"/>
                <a:gd name="connsiteX64" fmla="*/ 1107853 w 1885569"/>
                <a:gd name="connsiteY64" fmla="*/ 96107 h 1438655"/>
                <a:gd name="connsiteX65" fmla="*/ 1107377 w 1885569"/>
                <a:gd name="connsiteY65" fmla="*/ 95250 h 1438655"/>
                <a:gd name="connsiteX66" fmla="*/ 1107377 w 1885569"/>
                <a:gd name="connsiteY66" fmla="*/ 95250 h 1438655"/>
                <a:gd name="connsiteX67" fmla="*/ 1106996 w 1885569"/>
                <a:gd name="connsiteY67" fmla="*/ 94488 h 1438655"/>
                <a:gd name="connsiteX68" fmla="*/ 1106900 w 1885569"/>
                <a:gd name="connsiteY68" fmla="*/ 94393 h 1438655"/>
                <a:gd name="connsiteX69" fmla="*/ 1106424 w 1885569"/>
                <a:gd name="connsiteY69" fmla="*/ 93536 h 1438655"/>
                <a:gd name="connsiteX70" fmla="*/ 1106424 w 1885569"/>
                <a:gd name="connsiteY70" fmla="*/ 93440 h 1438655"/>
                <a:gd name="connsiteX71" fmla="*/ 1106329 w 1885569"/>
                <a:gd name="connsiteY71" fmla="*/ 93154 h 1438655"/>
                <a:gd name="connsiteX72" fmla="*/ 1105948 w 1885569"/>
                <a:gd name="connsiteY72" fmla="*/ 92392 h 1438655"/>
                <a:gd name="connsiteX73" fmla="*/ 1105567 w 1885569"/>
                <a:gd name="connsiteY73" fmla="*/ 91630 h 1438655"/>
                <a:gd name="connsiteX74" fmla="*/ 1105091 w 1885569"/>
                <a:gd name="connsiteY74" fmla="*/ 90678 h 1438655"/>
                <a:gd name="connsiteX75" fmla="*/ 1104995 w 1885569"/>
                <a:gd name="connsiteY75" fmla="*/ 90583 h 1438655"/>
                <a:gd name="connsiteX76" fmla="*/ 1104614 w 1885569"/>
                <a:gd name="connsiteY76" fmla="*/ 89821 h 1438655"/>
                <a:gd name="connsiteX77" fmla="*/ 1104614 w 1885569"/>
                <a:gd name="connsiteY77" fmla="*/ 89821 h 1438655"/>
                <a:gd name="connsiteX78" fmla="*/ 1104233 w 1885569"/>
                <a:gd name="connsiteY78" fmla="*/ 88963 h 1438655"/>
                <a:gd name="connsiteX79" fmla="*/ 1104233 w 1885569"/>
                <a:gd name="connsiteY79" fmla="*/ 88963 h 1438655"/>
                <a:gd name="connsiteX80" fmla="*/ 1103852 w 1885569"/>
                <a:gd name="connsiteY80" fmla="*/ 88011 h 1438655"/>
                <a:gd name="connsiteX81" fmla="*/ 1103662 w 1885569"/>
                <a:gd name="connsiteY81" fmla="*/ 87535 h 1438655"/>
                <a:gd name="connsiteX82" fmla="*/ 1103281 w 1885569"/>
                <a:gd name="connsiteY82" fmla="*/ 86582 h 1438655"/>
                <a:gd name="connsiteX83" fmla="*/ 1103186 w 1885569"/>
                <a:gd name="connsiteY83" fmla="*/ 86392 h 1438655"/>
                <a:gd name="connsiteX84" fmla="*/ 1102614 w 1885569"/>
                <a:gd name="connsiteY84" fmla="*/ 84963 h 1438655"/>
                <a:gd name="connsiteX85" fmla="*/ 1102424 w 1885569"/>
                <a:gd name="connsiteY85" fmla="*/ 84582 h 1438655"/>
                <a:gd name="connsiteX86" fmla="*/ 1097090 w 1885569"/>
                <a:gd name="connsiteY86" fmla="*/ 55245 h 1438655"/>
                <a:gd name="connsiteX87" fmla="*/ 1097090 w 1885569"/>
                <a:gd name="connsiteY87" fmla="*/ 0 h 1438655"/>
                <a:gd name="connsiteX88" fmla="*/ 1029367 w 1885569"/>
                <a:gd name="connsiteY88" fmla="*/ 0 h 1438655"/>
                <a:gd name="connsiteX89" fmla="*/ 945928 w 1885569"/>
                <a:gd name="connsiteY89" fmla="*/ 83439 h 1438655"/>
                <a:gd name="connsiteX90" fmla="*/ 945452 w 1885569"/>
                <a:gd name="connsiteY90" fmla="*/ 114776 h 1438655"/>
                <a:gd name="connsiteX91" fmla="*/ 945452 w 1885569"/>
                <a:gd name="connsiteY91" fmla="*/ 114776 h 1438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885569" h="1438655">
                  <a:moveTo>
                    <a:pt x="945452" y="114776"/>
                  </a:moveTo>
                  <a:lnTo>
                    <a:pt x="945452" y="205835"/>
                  </a:lnTo>
                  <a:cubicBezTo>
                    <a:pt x="945452" y="250412"/>
                    <a:pt x="909066" y="286798"/>
                    <a:pt x="864489" y="286798"/>
                  </a:cubicBezTo>
                  <a:lnTo>
                    <a:pt x="558165" y="286798"/>
                  </a:lnTo>
                  <a:cubicBezTo>
                    <a:pt x="515874" y="286798"/>
                    <a:pt x="480632" y="318706"/>
                    <a:pt x="475393" y="359759"/>
                  </a:cubicBezTo>
                  <a:cubicBezTo>
                    <a:pt x="470249" y="400431"/>
                    <a:pt x="436055" y="430530"/>
                    <a:pt x="395002" y="430530"/>
                  </a:cubicBezTo>
                  <a:lnTo>
                    <a:pt x="57626" y="430530"/>
                  </a:lnTo>
                  <a:cubicBezTo>
                    <a:pt x="25908" y="430530"/>
                    <a:pt x="0" y="456438"/>
                    <a:pt x="0" y="488156"/>
                  </a:cubicBezTo>
                  <a:lnTo>
                    <a:pt x="0" y="508159"/>
                  </a:lnTo>
                  <a:cubicBezTo>
                    <a:pt x="0" y="539877"/>
                    <a:pt x="25908" y="565785"/>
                    <a:pt x="57626" y="565785"/>
                  </a:cubicBezTo>
                  <a:lnTo>
                    <a:pt x="222885" y="565785"/>
                  </a:lnTo>
                  <a:cubicBezTo>
                    <a:pt x="267176" y="565785"/>
                    <a:pt x="303371" y="601599"/>
                    <a:pt x="303848" y="645890"/>
                  </a:cubicBezTo>
                  <a:cubicBezTo>
                    <a:pt x="304229" y="677323"/>
                    <a:pt x="329946" y="702850"/>
                    <a:pt x="361474" y="702850"/>
                  </a:cubicBezTo>
                  <a:lnTo>
                    <a:pt x="550736" y="702850"/>
                  </a:lnTo>
                  <a:cubicBezTo>
                    <a:pt x="595313" y="702850"/>
                    <a:pt x="631698" y="739235"/>
                    <a:pt x="631698" y="783812"/>
                  </a:cubicBezTo>
                  <a:lnTo>
                    <a:pt x="631698" y="924687"/>
                  </a:lnTo>
                  <a:cubicBezTo>
                    <a:pt x="631698" y="969264"/>
                    <a:pt x="595313" y="1005649"/>
                    <a:pt x="550736" y="1005649"/>
                  </a:cubicBezTo>
                  <a:lnTo>
                    <a:pt x="536257" y="1005649"/>
                  </a:lnTo>
                  <a:cubicBezTo>
                    <a:pt x="504539" y="1005649"/>
                    <a:pt x="478631" y="1031557"/>
                    <a:pt x="478631" y="1063276"/>
                  </a:cubicBezTo>
                  <a:lnTo>
                    <a:pt x="478631" y="1220914"/>
                  </a:lnTo>
                  <a:cubicBezTo>
                    <a:pt x="478631" y="1265491"/>
                    <a:pt x="442246" y="1301877"/>
                    <a:pt x="397669" y="1301877"/>
                  </a:cubicBezTo>
                  <a:lnTo>
                    <a:pt x="883634" y="1301877"/>
                  </a:lnTo>
                  <a:cubicBezTo>
                    <a:pt x="915353" y="1301877"/>
                    <a:pt x="941261" y="1327785"/>
                    <a:pt x="941261" y="1359503"/>
                  </a:cubicBezTo>
                  <a:lnTo>
                    <a:pt x="941261" y="1380363"/>
                  </a:lnTo>
                  <a:lnTo>
                    <a:pt x="941546" y="1380363"/>
                  </a:lnTo>
                  <a:lnTo>
                    <a:pt x="941546" y="1381030"/>
                  </a:lnTo>
                  <a:cubicBezTo>
                    <a:pt x="941546" y="1412748"/>
                    <a:pt x="967454" y="1438656"/>
                    <a:pt x="999173" y="1438656"/>
                  </a:cubicBezTo>
                  <a:lnTo>
                    <a:pt x="1261110" y="1438656"/>
                  </a:lnTo>
                  <a:lnTo>
                    <a:pt x="1261110" y="1362647"/>
                  </a:lnTo>
                  <a:cubicBezTo>
                    <a:pt x="1261110" y="1330928"/>
                    <a:pt x="1287018" y="1305020"/>
                    <a:pt x="1318736" y="1305020"/>
                  </a:cubicBezTo>
                  <a:lnTo>
                    <a:pt x="1765459" y="1305020"/>
                  </a:lnTo>
                  <a:lnTo>
                    <a:pt x="1785557" y="1304544"/>
                  </a:lnTo>
                  <a:lnTo>
                    <a:pt x="1827181" y="1303115"/>
                  </a:lnTo>
                  <a:cubicBezTo>
                    <a:pt x="1858804" y="1302067"/>
                    <a:pt x="1884807" y="1277207"/>
                    <a:pt x="1884807" y="1245489"/>
                  </a:cubicBezTo>
                  <a:cubicBezTo>
                    <a:pt x="1884807" y="1118806"/>
                    <a:pt x="1884902" y="991933"/>
                    <a:pt x="1885093" y="865251"/>
                  </a:cubicBezTo>
                  <a:lnTo>
                    <a:pt x="1789367" y="865251"/>
                  </a:lnTo>
                  <a:cubicBezTo>
                    <a:pt x="1757648" y="865251"/>
                    <a:pt x="1731740" y="839343"/>
                    <a:pt x="1731740" y="807625"/>
                  </a:cubicBezTo>
                  <a:lnTo>
                    <a:pt x="1731740" y="629983"/>
                  </a:lnTo>
                  <a:cubicBezTo>
                    <a:pt x="1731740" y="598265"/>
                    <a:pt x="1757648" y="572357"/>
                    <a:pt x="1789367" y="572357"/>
                  </a:cubicBezTo>
                  <a:lnTo>
                    <a:pt x="1885474" y="572357"/>
                  </a:lnTo>
                  <a:lnTo>
                    <a:pt x="1885569" y="495967"/>
                  </a:lnTo>
                  <a:cubicBezTo>
                    <a:pt x="1879663" y="457009"/>
                    <a:pt x="1845945" y="427101"/>
                    <a:pt x="1805464" y="427101"/>
                  </a:cubicBezTo>
                  <a:lnTo>
                    <a:pt x="1793653" y="427101"/>
                  </a:lnTo>
                  <a:cubicBezTo>
                    <a:pt x="1755172" y="427101"/>
                    <a:pt x="1723644" y="395573"/>
                    <a:pt x="1723644" y="357092"/>
                  </a:cubicBezTo>
                  <a:lnTo>
                    <a:pt x="1723644" y="289750"/>
                  </a:lnTo>
                  <a:lnTo>
                    <a:pt x="1498378" y="289750"/>
                  </a:lnTo>
                  <a:cubicBezTo>
                    <a:pt x="1459135" y="289750"/>
                    <a:pt x="1426083" y="262318"/>
                    <a:pt x="1417225" y="225742"/>
                  </a:cubicBezTo>
                  <a:cubicBezTo>
                    <a:pt x="1415415" y="218313"/>
                    <a:pt x="1414748" y="211741"/>
                    <a:pt x="1415034" y="204025"/>
                  </a:cubicBezTo>
                  <a:cubicBezTo>
                    <a:pt x="1416272" y="166211"/>
                    <a:pt x="1402842" y="135826"/>
                    <a:pt x="1323308" y="138398"/>
                  </a:cubicBezTo>
                  <a:cubicBezTo>
                    <a:pt x="1322356" y="138398"/>
                    <a:pt x="1321594" y="138398"/>
                    <a:pt x="1320641" y="138398"/>
                  </a:cubicBezTo>
                  <a:lnTo>
                    <a:pt x="1180338" y="138398"/>
                  </a:lnTo>
                  <a:cubicBezTo>
                    <a:pt x="1157669" y="138398"/>
                    <a:pt x="1137095" y="129254"/>
                    <a:pt x="1121950" y="114490"/>
                  </a:cubicBezTo>
                  <a:lnTo>
                    <a:pt x="1121950" y="114490"/>
                  </a:lnTo>
                  <a:cubicBezTo>
                    <a:pt x="1119569" y="112109"/>
                    <a:pt x="1117283" y="109633"/>
                    <a:pt x="1115092" y="106966"/>
                  </a:cubicBezTo>
                  <a:lnTo>
                    <a:pt x="1114616" y="106299"/>
                  </a:lnTo>
                  <a:lnTo>
                    <a:pt x="1114520" y="106204"/>
                  </a:lnTo>
                  <a:lnTo>
                    <a:pt x="1114425" y="106108"/>
                  </a:lnTo>
                  <a:cubicBezTo>
                    <a:pt x="1112806" y="104013"/>
                    <a:pt x="1111282" y="101822"/>
                    <a:pt x="1109853" y="99631"/>
                  </a:cubicBezTo>
                  <a:lnTo>
                    <a:pt x="1109853" y="99631"/>
                  </a:lnTo>
                  <a:cubicBezTo>
                    <a:pt x="1109472" y="99060"/>
                    <a:pt x="1109186" y="98488"/>
                    <a:pt x="1108805" y="97917"/>
                  </a:cubicBezTo>
                  <a:lnTo>
                    <a:pt x="1108805" y="97822"/>
                  </a:lnTo>
                  <a:lnTo>
                    <a:pt x="1108424" y="97155"/>
                  </a:lnTo>
                  <a:lnTo>
                    <a:pt x="1108329" y="96964"/>
                  </a:lnTo>
                  <a:lnTo>
                    <a:pt x="1107853" y="96107"/>
                  </a:lnTo>
                  <a:lnTo>
                    <a:pt x="1107853" y="96107"/>
                  </a:lnTo>
                  <a:lnTo>
                    <a:pt x="1107377" y="95250"/>
                  </a:lnTo>
                  <a:lnTo>
                    <a:pt x="1107377" y="95250"/>
                  </a:lnTo>
                  <a:lnTo>
                    <a:pt x="1106996" y="94488"/>
                  </a:lnTo>
                  <a:lnTo>
                    <a:pt x="1106900" y="94393"/>
                  </a:lnTo>
                  <a:lnTo>
                    <a:pt x="1106424" y="93536"/>
                  </a:lnTo>
                  <a:lnTo>
                    <a:pt x="1106424" y="93440"/>
                  </a:lnTo>
                  <a:lnTo>
                    <a:pt x="1106329" y="93154"/>
                  </a:lnTo>
                  <a:lnTo>
                    <a:pt x="1105948" y="92392"/>
                  </a:lnTo>
                  <a:lnTo>
                    <a:pt x="1105567" y="91630"/>
                  </a:lnTo>
                  <a:lnTo>
                    <a:pt x="1105091" y="90678"/>
                  </a:lnTo>
                  <a:lnTo>
                    <a:pt x="1104995" y="90583"/>
                  </a:lnTo>
                  <a:lnTo>
                    <a:pt x="1104614" y="89821"/>
                  </a:lnTo>
                  <a:lnTo>
                    <a:pt x="1104614" y="89821"/>
                  </a:lnTo>
                  <a:lnTo>
                    <a:pt x="1104233" y="88963"/>
                  </a:lnTo>
                  <a:lnTo>
                    <a:pt x="1104233" y="88963"/>
                  </a:lnTo>
                  <a:lnTo>
                    <a:pt x="1103852" y="88011"/>
                  </a:lnTo>
                  <a:lnTo>
                    <a:pt x="1103662" y="87535"/>
                  </a:lnTo>
                  <a:lnTo>
                    <a:pt x="1103281" y="86582"/>
                  </a:lnTo>
                  <a:lnTo>
                    <a:pt x="1103186" y="86392"/>
                  </a:lnTo>
                  <a:lnTo>
                    <a:pt x="1102614" y="84963"/>
                  </a:lnTo>
                  <a:lnTo>
                    <a:pt x="1102424" y="84582"/>
                  </a:lnTo>
                  <a:cubicBezTo>
                    <a:pt x="1098995" y="75438"/>
                    <a:pt x="1097090" y="65532"/>
                    <a:pt x="1097090" y="55245"/>
                  </a:cubicBezTo>
                  <a:lnTo>
                    <a:pt x="1097090" y="0"/>
                  </a:lnTo>
                  <a:lnTo>
                    <a:pt x="1029367" y="0"/>
                  </a:lnTo>
                  <a:cubicBezTo>
                    <a:pt x="983456" y="0"/>
                    <a:pt x="945928" y="37529"/>
                    <a:pt x="945928" y="83439"/>
                  </a:cubicBezTo>
                  <a:lnTo>
                    <a:pt x="945452" y="114776"/>
                  </a:lnTo>
                  <a:lnTo>
                    <a:pt x="945452" y="114776"/>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0" name="Freeform: Shape 69">
              <a:extLst>
                <a:ext uri="{FF2B5EF4-FFF2-40B4-BE49-F238E27FC236}">
                  <a16:creationId xmlns:a16="http://schemas.microsoft.com/office/drawing/2014/main" id="{CE9D3C97-CCCA-4A9A-A7CB-D3860EDBD247}"/>
                </a:ext>
              </a:extLst>
            </p:cNvPr>
            <p:cNvSpPr/>
            <p:nvPr/>
          </p:nvSpPr>
          <p:spPr>
            <a:xfrm>
              <a:off x="1972549" y="4846494"/>
              <a:ext cx="135254" cy="128873"/>
            </a:xfrm>
            <a:custGeom>
              <a:avLst/>
              <a:gdLst>
                <a:gd name="connsiteX0" fmla="*/ 57626 w 135254"/>
                <a:gd name="connsiteY0" fmla="*/ 128874 h 128873"/>
                <a:gd name="connsiteX1" fmla="*/ 77629 w 135254"/>
                <a:gd name="connsiteY1" fmla="*/ 128874 h 128873"/>
                <a:gd name="connsiteX2" fmla="*/ 135255 w 135254"/>
                <a:gd name="connsiteY2" fmla="*/ 71247 h 128873"/>
                <a:gd name="connsiteX3" fmla="*/ 135255 w 135254"/>
                <a:gd name="connsiteY3" fmla="*/ 57626 h 128873"/>
                <a:gd name="connsiteX4" fmla="*/ 77629 w 135254"/>
                <a:gd name="connsiteY4" fmla="*/ 0 h 128873"/>
                <a:gd name="connsiteX5" fmla="*/ 57626 w 135254"/>
                <a:gd name="connsiteY5" fmla="*/ 0 h 128873"/>
                <a:gd name="connsiteX6" fmla="*/ 0 w 135254"/>
                <a:gd name="connsiteY6" fmla="*/ 57626 h 128873"/>
                <a:gd name="connsiteX7" fmla="*/ 0 w 135254"/>
                <a:gd name="connsiteY7" fmla="*/ 71247 h 128873"/>
                <a:gd name="connsiteX8" fmla="*/ 57626 w 135254"/>
                <a:gd name="connsiteY8" fmla="*/ 128874 h 12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4" h="128873">
                  <a:moveTo>
                    <a:pt x="57626" y="128874"/>
                  </a:moveTo>
                  <a:lnTo>
                    <a:pt x="77629" y="128874"/>
                  </a:lnTo>
                  <a:cubicBezTo>
                    <a:pt x="109347" y="128874"/>
                    <a:pt x="135255" y="102965"/>
                    <a:pt x="135255" y="71247"/>
                  </a:cubicBezTo>
                  <a:lnTo>
                    <a:pt x="135255" y="57626"/>
                  </a:lnTo>
                  <a:cubicBezTo>
                    <a:pt x="135255" y="25908"/>
                    <a:pt x="109347" y="0"/>
                    <a:pt x="77629" y="0"/>
                  </a:cubicBezTo>
                  <a:lnTo>
                    <a:pt x="57626" y="0"/>
                  </a:lnTo>
                  <a:cubicBezTo>
                    <a:pt x="25908" y="0"/>
                    <a:pt x="0" y="25908"/>
                    <a:pt x="0" y="57626"/>
                  </a:cubicBezTo>
                  <a:lnTo>
                    <a:pt x="0" y="71247"/>
                  </a:lnTo>
                  <a:cubicBezTo>
                    <a:pt x="0" y="102965"/>
                    <a:pt x="25908" y="128874"/>
                    <a:pt x="57626" y="128874"/>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1" name="Freeform: Shape 70">
              <a:extLst>
                <a:ext uri="{FF2B5EF4-FFF2-40B4-BE49-F238E27FC236}">
                  <a16:creationId xmlns:a16="http://schemas.microsoft.com/office/drawing/2014/main" id="{EB67E3B8-E59E-4483-8281-B69EA50C41F3}"/>
                </a:ext>
              </a:extLst>
            </p:cNvPr>
            <p:cNvSpPr/>
            <p:nvPr/>
          </p:nvSpPr>
          <p:spPr>
            <a:xfrm>
              <a:off x="2926191" y="4710763"/>
              <a:ext cx="299656" cy="417766"/>
            </a:xfrm>
            <a:custGeom>
              <a:avLst/>
              <a:gdLst>
                <a:gd name="connsiteX0" fmla="*/ 57626 w 299656"/>
                <a:gd name="connsiteY0" fmla="*/ 417767 h 417766"/>
                <a:gd name="connsiteX1" fmla="*/ 77629 w 299656"/>
                <a:gd name="connsiteY1" fmla="*/ 417767 h 417766"/>
                <a:gd name="connsiteX2" fmla="*/ 135255 w 299656"/>
                <a:gd name="connsiteY2" fmla="*/ 360140 h 417766"/>
                <a:gd name="connsiteX3" fmla="*/ 135255 w 299656"/>
                <a:gd name="connsiteY3" fmla="*/ 216217 h 417766"/>
                <a:gd name="connsiteX4" fmla="*/ 216218 w 299656"/>
                <a:gd name="connsiteY4" fmla="*/ 135255 h 417766"/>
                <a:gd name="connsiteX5" fmla="*/ 242030 w 299656"/>
                <a:gd name="connsiteY5" fmla="*/ 135255 h 417766"/>
                <a:gd name="connsiteX6" fmla="*/ 299656 w 299656"/>
                <a:gd name="connsiteY6" fmla="*/ 77629 h 417766"/>
                <a:gd name="connsiteX7" fmla="*/ 299656 w 299656"/>
                <a:gd name="connsiteY7" fmla="*/ 57626 h 417766"/>
                <a:gd name="connsiteX8" fmla="*/ 242030 w 299656"/>
                <a:gd name="connsiteY8" fmla="*/ 0 h 417766"/>
                <a:gd name="connsiteX9" fmla="*/ 77629 w 299656"/>
                <a:gd name="connsiteY9" fmla="*/ 0 h 417766"/>
                <a:gd name="connsiteX10" fmla="*/ 57626 w 299656"/>
                <a:gd name="connsiteY10" fmla="*/ 0 h 417766"/>
                <a:gd name="connsiteX11" fmla="*/ 56197 w 299656"/>
                <a:gd name="connsiteY11" fmla="*/ 0 h 417766"/>
                <a:gd name="connsiteX12" fmla="*/ 56197 w 299656"/>
                <a:gd name="connsiteY12" fmla="*/ 0 h 417766"/>
                <a:gd name="connsiteX13" fmla="*/ 54769 w 299656"/>
                <a:gd name="connsiteY13" fmla="*/ 95 h 417766"/>
                <a:gd name="connsiteX14" fmla="*/ 54769 w 299656"/>
                <a:gd name="connsiteY14" fmla="*/ 95 h 417766"/>
                <a:gd name="connsiteX15" fmla="*/ 53340 w 299656"/>
                <a:gd name="connsiteY15" fmla="*/ 190 h 417766"/>
                <a:gd name="connsiteX16" fmla="*/ 53340 w 299656"/>
                <a:gd name="connsiteY16" fmla="*/ 190 h 417766"/>
                <a:gd name="connsiteX17" fmla="*/ 51911 w 299656"/>
                <a:gd name="connsiteY17" fmla="*/ 286 h 417766"/>
                <a:gd name="connsiteX18" fmla="*/ 51911 w 299656"/>
                <a:gd name="connsiteY18" fmla="*/ 286 h 417766"/>
                <a:gd name="connsiteX19" fmla="*/ 50482 w 299656"/>
                <a:gd name="connsiteY19" fmla="*/ 476 h 417766"/>
                <a:gd name="connsiteX20" fmla="*/ 50482 w 299656"/>
                <a:gd name="connsiteY20" fmla="*/ 476 h 417766"/>
                <a:gd name="connsiteX21" fmla="*/ 49054 w 299656"/>
                <a:gd name="connsiteY21" fmla="*/ 667 h 417766"/>
                <a:gd name="connsiteX22" fmla="*/ 49054 w 299656"/>
                <a:gd name="connsiteY22" fmla="*/ 667 h 417766"/>
                <a:gd name="connsiteX23" fmla="*/ 47625 w 299656"/>
                <a:gd name="connsiteY23" fmla="*/ 857 h 417766"/>
                <a:gd name="connsiteX24" fmla="*/ 47625 w 299656"/>
                <a:gd name="connsiteY24" fmla="*/ 857 h 417766"/>
                <a:gd name="connsiteX25" fmla="*/ 46196 w 299656"/>
                <a:gd name="connsiteY25" fmla="*/ 1143 h 417766"/>
                <a:gd name="connsiteX26" fmla="*/ 46196 w 299656"/>
                <a:gd name="connsiteY26" fmla="*/ 1143 h 417766"/>
                <a:gd name="connsiteX27" fmla="*/ 44768 w 299656"/>
                <a:gd name="connsiteY27" fmla="*/ 1429 h 417766"/>
                <a:gd name="connsiteX28" fmla="*/ 44768 w 299656"/>
                <a:gd name="connsiteY28" fmla="*/ 1429 h 417766"/>
                <a:gd name="connsiteX29" fmla="*/ 43339 w 299656"/>
                <a:gd name="connsiteY29" fmla="*/ 1809 h 417766"/>
                <a:gd name="connsiteX30" fmla="*/ 43339 w 299656"/>
                <a:gd name="connsiteY30" fmla="*/ 1809 h 417766"/>
                <a:gd name="connsiteX31" fmla="*/ 42005 w 299656"/>
                <a:gd name="connsiteY31" fmla="*/ 2191 h 417766"/>
                <a:gd name="connsiteX32" fmla="*/ 42005 w 299656"/>
                <a:gd name="connsiteY32" fmla="*/ 2191 h 417766"/>
                <a:gd name="connsiteX33" fmla="*/ 40672 w 299656"/>
                <a:gd name="connsiteY33" fmla="*/ 2572 h 417766"/>
                <a:gd name="connsiteX34" fmla="*/ 40672 w 299656"/>
                <a:gd name="connsiteY34" fmla="*/ 2572 h 417766"/>
                <a:gd name="connsiteX35" fmla="*/ 39338 w 299656"/>
                <a:gd name="connsiteY35" fmla="*/ 3048 h 417766"/>
                <a:gd name="connsiteX36" fmla="*/ 39338 w 299656"/>
                <a:gd name="connsiteY36" fmla="*/ 3048 h 417766"/>
                <a:gd name="connsiteX37" fmla="*/ 38005 w 299656"/>
                <a:gd name="connsiteY37" fmla="*/ 3524 h 417766"/>
                <a:gd name="connsiteX38" fmla="*/ 38005 w 299656"/>
                <a:gd name="connsiteY38" fmla="*/ 3524 h 417766"/>
                <a:gd name="connsiteX39" fmla="*/ 36671 w 299656"/>
                <a:gd name="connsiteY39" fmla="*/ 4000 h 417766"/>
                <a:gd name="connsiteX40" fmla="*/ 36671 w 299656"/>
                <a:gd name="connsiteY40" fmla="*/ 4000 h 417766"/>
                <a:gd name="connsiteX41" fmla="*/ 35338 w 299656"/>
                <a:gd name="connsiteY41" fmla="*/ 4572 h 417766"/>
                <a:gd name="connsiteX42" fmla="*/ 35338 w 299656"/>
                <a:gd name="connsiteY42" fmla="*/ 4572 h 417766"/>
                <a:gd name="connsiteX43" fmla="*/ 34099 w 299656"/>
                <a:gd name="connsiteY43" fmla="*/ 5143 h 417766"/>
                <a:gd name="connsiteX44" fmla="*/ 34099 w 299656"/>
                <a:gd name="connsiteY44" fmla="*/ 5143 h 417766"/>
                <a:gd name="connsiteX45" fmla="*/ 32861 w 299656"/>
                <a:gd name="connsiteY45" fmla="*/ 5715 h 417766"/>
                <a:gd name="connsiteX46" fmla="*/ 32861 w 299656"/>
                <a:gd name="connsiteY46" fmla="*/ 5715 h 417766"/>
                <a:gd name="connsiteX47" fmla="*/ 31623 w 299656"/>
                <a:gd name="connsiteY47" fmla="*/ 6382 h 417766"/>
                <a:gd name="connsiteX48" fmla="*/ 31623 w 299656"/>
                <a:gd name="connsiteY48" fmla="*/ 6382 h 417766"/>
                <a:gd name="connsiteX49" fmla="*/ 30385 w 299656"/>
                <a:gd name="connsiteY49" fmla="*/ 7048 h 417766"/>
                <a:gd name="connsiteX50" fmla="*/ 30385 w 299656"/>
                <a:gd name="connsiteY50" fmla="*/ 7048 h 417766"/>
                <a:gd name="connsiteX51" fmla="*/ 29146 w 299656"/>
                <a:gd name="connsiteY51" fmla="*/ 7715 h 417766"/>
                <a:gd name="connsiteX52" fmla="*/ 29146 w 299656"/>
                <a:gd name="connsiteY52" fmla="*/ 7715 h 417766"/>
                <a:gd name="connsiteX53" fmla="*/ 27908 w 299656"/>
                <a:gd name="connsiteY53" fmla="*/ 8382 h 417766"/>
                <a:gd name="connsiteX54" fmla="*/ 27908 w 299656"/>
                <a:gd name="connsiteY54" fmla="*/ 8382 h 417766"/>
                <a:gd name="connsiteX55" fmla="*/ 26765 w 299656"/>
                <a:gd name="connsiteY55" fmla="*/ 9144 h 417766"/>
                <a:gd name="connsiteX56" fmla="*/ 26765 w 299656"/>
                <a:gd name="connsiteY56" fmla="*/ 9144 h 417766"/>
                <a:gd name="connsiteX57" fmla="*/ 25622 w 299656"/>
                <a:gd name="connsiteY57" fmla="*/ 9906 h 417766"/>
                <a:gd name="connsiteX58" fmla="*/ 25622 w 299656"/>
                <a:gd name="connsiteY58" fmla="*/ 9906 h 417766"/>
                <a:gd name="connsiteX59" fmla="*/ 24479 w 299656"/>
                <a:gd name="connsiteY59" fmla="*/ 10668 h 417766"/>
                <a:gd name="connsiteX60" fmla="*/ 24479 w 299656"/>
                <a:gd name="connsiteY60" fmla="*/ 10668 h 417766"/>
                <a:gd name="connsiteX61" fmla="*/ 23336 w 299656"/>
                <a:gd name="connsiteY61" fmla="*/ 11525 h 417766"/>
                <a:gd name="connsiteX62" fmla="*/ 23336 w 299656"/>
                <a:gd name="connsiteY62" fmla="*/ 11525 h 417766"/>
                <a:gd name="connsiteX63" fmla="*/ 22193 w 299656"/>
                <a:gd name="connsiteY63" fmla="*/ 12382 h 417766"/>
                <a:gd name="connsiteX64" fmla="*/ 22193 w 299656"/>
                <a:gd name="connsiteY64" fmla="*/ 12382 h 417766"/>
                <a:gd name="connsiteX65" fmla="*/ 21146 w 299656"/>
                <a:gd name="connsiteY65" fmla="*/ 13240 h 417766"/>
                <a:gd name="connsiteX66" fmla="*/ 21146 w 299656"/>
                <a:gd name="connsiteY66" fmla="*/ 13240 h 417766"/>
                <a:gd name="connsiteX67" fmla="*/ 20098 w 299656"/>
                <a:gd name="connsiteY67" fmla="*/ 14097 h 417766"/>
                <a:gd name="connsiteX68" fmla="*/ 20098 w 299656"/>
                <a:gd name="connsiteY68" fmla="*/ 14097 h 417766"/>
                <a:gd name="connsiteX69" fmla="*/ 19050 w 299656"/>
                <a:gd name="connsiteY69" fmla="*/ 15049 h 417766"/>
                <a:gd name="connsiteX70" fmla="*/ 19050 w 299656"/>
                <a:gd name="connsiteY70" fmla="*/ 15049 h 417766"/>
                <a:gd name="connsiteX71" fmla="*/ 18002 w 299656"/>
                <a:gd name="connsiteY71" fmla="*/ 16002 h 417766"/>
                <a:gd name="connsiteX72" fmla="*/ 18002 w 299656"/>
                <a:gd name="connsiteY72" fmla="*/ 16002 h 417766"/>
                <a:gd name="connsiteX73" fmla="*/ 17050 w 299656"/>
                <a:gd name="connsiteY73" fmla="*/ 16954 h 417766"/>
                <a:gd name="connsiteX74" fmla="*/ 17050 w 299656"/>
                <a:gd name="connsiteY74" fmla="*/ 16954 h 417766"/>
                <a:gd name="connsiteX75" fmla="*/ 16097 w 299656"/>
                <a:gd name="connsiteY75" fmla="*/ 17907 h 417766"/>
                <a:gd name="connsiteX76" fmla="*/ 16097 w 299656"/>
                <a:gd name="connsiteY76" fmla="*/ 17907 h 417766"/>
                <a:gd name="connsiteX77" fmla="*/ 15145 w 299656"/>
                <a:gd name="connsiteY77" fmla="*/ 18955 h 417766"/>
                <a:gd name="connsiteX78" fmla="*/ 15145 w 299656"/>
                <a:gd name="connsiteY78" fmla="*/ 18955 h 417766"/>
                <a:gd name="connsiteX79" fmla="*/ 14192 w 299656"/>
                <a:gd name="connsiteY79" fmla="*/ 20002 h 417766"/>
                <a:gd name="connsiteX80" fmla="*/ 14192 w 299656"/>
                <a:gd name="connsiteY80" fmla="*/ 20002 h 417766"/>
                <a:gd name="connsiteX81" fmla="*/ 13335 w 299656"/>
                <a:gd name="connsiteY81" fmla="*/ 21050 h 417766"/>
                <a:gd name="connsiteX82" fmla="*/ 13335 w 299656"/>
                <a:gd name="connsiteY82" fmla="*/ 21050 h 417766"/>
                <a:gd name="connsiteX83" fmla="*/ 12478 w 299656"/>
                <a:gd name="connsiteY83" fmla="*/ 22098 h 417766"/>
                <a:gd name="connsiteX84" fmla="*/ 12478 w 299656"/>
                <a:gd name="connsiteY84" fmla="*/ 22098 h 417766"/>
                <a:gd name="connsiteX85" fmla="*/ 11621 w 299656"/>
                <a:gd name="connsiteY85" fmla="*/ 23146 h 417766"/>
                <a:gd name="connsiteX86" fmla="*/ 11621 w 299656"/>
                <a:gd name="connsiteY86" fmla="*/ 23146 h 417766"/>
                <a:gd name="connsiteX87" fmla="*/ 10763 w 299656"/>
                <a:gd name="connsiteY87" fmla="*/ 24289 h 417766"/>
                <a:gd name="connsiteX88" fmla="*/ 10763 w 299656"/>
                <a:gd name="connsiteY88" fmla="*/ 24289 h 417766"/>
                <a:gd name="connsiteX89" fmla="*/ 10001 w 299656"/>
                <a:gd name="connsiteY89" fmla="*/ 25432 h 417766"/>
                <a:gd name="connsiteX90" fmla="*/ 10001 w 299656"/>
                <a:gd name="connsiteY90" fmla="*/ 25432 h 417766"/>
                <a:gd name="connsiteX91" fmla="*/ 9239 w 299656"/>
                <a:gd name="connsiteY91" fmla="*/ 26575 h 417766"/>
                <a:gd name="connsiteX92" fmla="*/ 9239 w 299656"/>
                <a:gd name="connsiteY92" fmla="*/ 26575 h 417766"/>
                <a:gd name="connsiteX93" fmla="*/ 8477 w 299656"/>
                <a:gd name="connsiteY93" fmla="*/ 27717 h 417766"/>
                <a:gd name="connsiteX94" fmla="*/ 8477 w 299656"/>
                <a:gd name="connsiteY94" fmla="*/ 27717 h 417766"/>
                <a:gd name="connsiteX95" fmla="*/ 7811 w 299656"/>
                <a:gd name="connsiteY95" fmla="*/ 28956 h 417766"/>
                <a:gd name="connsiteX96" fmla="*/ 7811 w 299656"/>
                <a:gd name="connsiteY96" fmla="*/ 28956 h 417766"/>
                <a:gd name="connsiteX97" fmla="*/ 7144 w 299656"/>
                <a:gd name="connsiteY97" fmla="*/ 30194 h 417766"/>
                <a:gd name="connsiteX98" fmla="*/ 7144 w 299656"/>
                <a:gd name="connsiteY98" fmla="*/ 30194 h 417766"/>
                <a:gd name="connsiteX99" fmla="*/ 6477 w 299656"/>
                <a:gd name="connsiteY99" fmla="*/ 31432 h 417766"/>
                <a:gd name="connsiteX100" fmla="*/ 6477 w 299656"/>
                <a:gd name="connsiteY100" fmla="*/ 31432 h 417766"/>
                <a:gd name="connsiteX101" fmla="*/ 5810 w 299656"/>
                <a:gd name="connsiteY101" fmla="*/ 32671 h 417766"/>
                <a:gd name="connsiteX102" fmla="*/ 5810 w 299656"/>
                <a:gd name="connsiteY102" fmla="*/ 32671 h 417766"/>
                <a:gd name="connsiteX103" fmla="*/ 5239 w 299656"/>
                <a:gd name="connsiteY103" fmla="*/ 33909 h 417766"/>
                <a:gd name="connsiteX104" fmla="*/ 5239 w 299656"/>
                <a:gd name="connsiteY104" fmla="*/ 33909 h 417766"/>
                <a:gd name="connsiteX105" fmla="*/ 4667 w 299656"/>
                <a:gd name="connsiteY105" fmla="*/ 35147 h 417766"/>
                <a:gd name="connsiteX106" fmla="*/ 4667 w 299656"/>
                <a:gd name="connsiteY106" fmla="*/ 35147 h 417766"/>
                <a:gd name="connsiteX107" fmla="*/ 4096 w 299656"/>
                <a:gd name="connsiteY107" fmla="*/ 36481 h 417766"/>
                <a:gd name="connsiteX108" fmla="*/ 4096 w 299656"/>
                <a:gd name="connsiteY108" fmla="*/ 36481 h 417766"/>
                <a:gd name="connsiteX109" fmla="*/ 3620 w 299656"/>
                <a:gd name="connsiteY109" fmla="*/ 37814 h 417766"/>
                <a:gd name="connsiteX110" fmla="*/ 3620 w 299656"/>
                <a:gd name="connsiteY110" fmla="*/ 37814 h 417766"/>
                <a:gd name="connsiteX111" fmla="*/ 3143 w 299656"/>
                <a:gd name="connsiteY111" fmla="*/ 39148 h 417766"/>
                <a:gd name="connsiteX112" fmla="*/ 3143 w 299656"/>
                <a:gd name="connsiteY112" fmla="*/ 39148 h 417766"/>
                <a:gd name="connsiteX113" fmla="*/ 2667 w 299656"/>
                <a:gd name="connsiteY113" fmla="*/ 40481 h 417766"/>
                <a:gd name="connsiteX114" fmla="*/ 2667 w 299656"/>
                <a:gd name="connsiteY114" fmla="*/ 40481 h 417766"/>
                <a:gd name="connsiteX115" fmla="*/ 2286 w 299656"/>
                <a:gd name="connsiteY115" fmla="*/ 41815 h 417766"/>
                <a:gd name="connsiteX116" fmla="*/ 2286 w 299656"/>
                <a:gd name="connsiteY116" fmla="*/ 41815 h 417766"/>
                <a:gd name="connsiteX117" fmla="*/ 1905 w 299656"/>
                <a:gd name="connsiteY117" fmla="*/ 43148 h 417766"/>
                <a:gd name="connsiteX118" fmla="*/ 1905 w 299656"/>
                <a:gd name="connsiteY118" fmla="*/ 43148 h 417766"/>
                <a:gd name="connsiteX119" fmla="*/ 1524 w 299656"/>
                <a:gd name="connsiteY119" fmla="*/ 44482 h 417766"/>
                <a:gd name="connsiteX120" fmla="*/ 1524 w 299656"/>
                <a:gd name="connsiteY120" fmla="*/ 44482 h 417766"/>
                <a:gd name="connsiteX121" fmla="*/ 1238 w 299656"/>
                <a:gd name="connsiteY121" fmla="*/ 45910 h 417766"/>
                <a:gd name="connsiteX122" fmla="*/ 1238 w 299656"/>
                <a:gd name="connsiteY122" fmla="*/ 45910 h 417766"/>
                <a:gd name="connsiteX123" fmla="*/ 953 w 299656"/>
                <a:gd name="connsiteY123" fmla="*/ 47339 h 417766"/>
                <a:gd name="connsiteX124" fmla="*/ 953 w 299656"/>
                <a:gd name="connsiteY124" fmla="*/ 47339 h 417766"/>
                <a:gd name="connsiteX125" fmla="*/ 667 w 299656"/>
                <a:gd name="connsiteY125" fmla="*/ 48768 h 417766"/>
                <a:gd name="connsiteX126" fmla="*/ 667 w 299656"/>
                <a:gd name="connsiteY126" fmla="*/ 48768 h 417766"/>
                <a:gd name="connsiteX127" fmla="*/ 476 w 299656"/>
                <a:gd name="connsiteY127" fmla="*/ 50197 h 417766"/>
                <a:gd name="connsiteX128" fmla="*/ 476 w 299656"/>
                <a:gd name="connsiteY128" fmla="*/ 50197 h 417766"/>
                <a:gd name="connsiteX129" fmla="*/ 286 w 299656"/>
                <a:gd name="connsiteY129" fmla="*/ 51625 h 417766"/>
                <a:gd name="connsiteX130" fmla="*/ 286 w 299656"/>
                <a:gd name="connsiteY130" fmla="*/ 51625 h 417766"/>
                <a:gd name="connsiteX131" fmla="*/ 190 w 299656"/>
                <a:gd name="connsiteY131" fmla="*/ 53054 h 417766"/>
                <a:gd name="connsiteX132" fmla="*/ 190 w 299656"/>
                <a:gd name="connsiteY132" fmla="*/ 53054 h 417766"/>
                <a:gd name="connsiteX133" fmla="*/ 95 w 299656"/>
                <a:gd name="connsiteY133" fmla="*/ 54483 h 417766"/>
                <a:gd name="connsiteX134" fmla="*/ 95 w 299656"/>
                <a:gd name="connsiteY134" fmla="*/ 54483 h 417766"/>
                <a:gd name="connsiteX135" fmla="*/ 95 w 299656"/>
                <a:gd name="connsiteY135" fmla="*/ 54959 h 417766"/>
                <a:gd name="connsiteX136" fmla="*/ 0 w 299656"/>
                <a:gd name="connsiteY136" fmla="*/ 56864 h 417766"/>
                <a:gd name="connsiteX137" fmla="*/ 0 w 299656"/>
                <a:gd name="connsiteY137" fmla="*/ 57340 h 417766"/>
                <a:gd name="connsiteX138" fmla="*/ 0 w 299656"/>
                <a:gd name="connsiteY138" fmla="*/ 57340 h 417766"/>
                <a:gd name="connsiteX139" fmla="*/ 0 w 299656"/>
                <a:gd name="connsiteY139" fmla="*/ 77343 h 417766"/>
                <a:gd name="connsiteX140" fmla="*/ 0 w 299656"/>
                <a:gd name="connsiteY140" fmla="*/ 359855 h 417766"/>
                <a:gd name="connsiteX141" fmla="*/ 57626 w 299656"/>
                <a:gd name="connsiteY141" fmla="*/ 417767 h 417766"/>
                <a:gd name="connsiteX142" fmla="*/ 57626 w 299656"/>
                <a:gd name="connsiteY142" fmla="*/ 417767 h 417766"/>
                <a:gd name="connsiteX143" fmla="*/ 57626 w 299656"/>
                <a:gd name="connsiteY143" fmla="*/ 0 h 417766"/>
                <a:gd name="connsiteX144" fmla="*/ 57626 w 299656"/>
                <a:gd name="connsiteY144" fmla="*/ 0 h 417766"/>
                <a:gd name="connsiteX145" fmla="*/ 57626 w 299656"/>
                <a:gd name="connsiteY145" fmla="*/ 0 h 417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299656" h="417766">
                  <a:moveTo>
                    <a:pt x="57626" y="417767"/>
                  </a:moveTo>
                  <a:lnTo>
                    <a:pt x="77629" y="417767"/>
                  </a:lnTo>
                  <a:cubicBezTo>
                    <a:pt x="109347" y="417767"/>
                    <a:pt x="135255" y="391858"/>
                    <a:pt x="135255" y="360140"/>
                  </a:cubicBezTo>
                  <a:lnTo>
                    <a:pt x="135255" y="216217"/>
                  </a:lnTo>
                  <a:cubicBezTo>
                    <a:pt x="135255" y="171640"/>
                    <a:pt x="171640" y="135255"/>
                    <a:pt x="216218" y="135255"/>
                  </a:cubicBezTo>
                  <a:lnTo>
                    <a:pt x="242030" y="135255"/>
                  </a:lnTo>
                  <a:cubicBezTo>
                    <a:pt x="273748" y="135255"/>
                    <a:pt x="299656" y="109347"/>
                    <a:pt x="299656" y="77629"/>
                  </a:cubicBezTo>
                  <a:lnTo>
                    <a:pt x="299656" y="57626"/>
                  </a:lnTo>
                  <a:cubicBezTo>
                    <a:pt x="299656" y="25908"/>
                    <a:pt x="273748" y="0"/>
                    <a:pt x="242030" y="0"/>
                  </a:cubicBezTo>
                  <a:lnTo>
                    <a:pt x="77629" y="0"/>
                  </a:lnTo>
                  <a:lnTo>
                    <a:pt x="57626" y="0"/>
                  </a:lnTo>
                  <a:lnTo>
                    <a:pt x="56197" y="0"/>
                  </a:lnTo>
                  <a:lnTo>
                    <a:pt x="56197" y="0"/>
                  </a:lnTo>
                  <a:lnTo>
                    <a:pt x="54769" y="95"/>
                  </a:lnTo>
                  <a:lnTo>
                    <a:pt x="54769" y="95"/>
                  </a:lnTo>
                  <a:lnTo>
                    <a:pt x="53340" y="190"/>
                  </a:lnTo>
                  <a:lnTo>
                    <a:pt x="53340" y="190"/>
                  </a:lnTo>
                  <a:lnTo>
                    <a:pt x="51911" y="286"/>
                  </a:lnTo>
                  <a:lnTo>
                    <a:pt x="51911" y="286"/>
                  </a:lnTo>
                  <a:lnTo>
                    <a:pt x="50482" y="476"/>
                  </a:lnTo>
                  <a:lnTo>
                    <a:pt x="50482" y="476"/>
                  </a:lnTo>
                  <a:lnTo>
                    <a:pt x="49054" y="667"/>
                  </a:lnTo>
                  <a:lnTo>
                    <a:pt x="49054" y="667"/>
                  </a:lnTo>
                  <a:lnTo>
                    <a:pt x="47625" y="857"/>
                  </a:lnTo>
                  <a:lnTo>
                    <a:pt x="47625" y="857"/>
                  </a:lnTo>
                  <a:cubicBezTo>
                    <a:pt x="47149" y="952"/>
                    <a:pt x="46672" y="1048"/>
                    <a:pt x="46196" y="1143"/>
                  </a:cubicBezTo>
                  <a:lnTo>
                    <a:pt x="46196" y="1143"/>
                  </a:lnTo>
                  <a:lnTo>
                    <a:pt x="44768" y="1429"/>
                  </a:lnTo>
                  <a:lnTo>
                    <a:pt x="44768" y="1429"/>
                  </a:lnTo>
                  <a:lnTo>
                    <a:pt x="43339" y="1809"/>
                  </a:lnTo>
                  <a:lnTo>
                    <a:pt x="43339" y="1809"/>
                  </a:lnTo>
                  <a:lnTo>
                    <a:pt x="42005" y="2191"/>
                  </a:lnTo>
                  <a:lnTo>
                    <a:pt x="42005" y="2191"/>
                  </a:lnTo>
                  <a:lnTo>
                    <a:pt x="40672" y="2572"/>
                  </a:lnTo>
                  <a:lnTo>
                    <a:pt x="40672" y="2572"/>
                  </a:lnTo>
                  <a:lnTo>
                    <a:pt x="39338" y="3048"/>
                  </a:lnTo>
                  <a:lnTo>
                    <a:pt x="39338" y="3048"/>
                  </a:lnTo>
                  <a:lnTo>
                    <a:pt x="38005" y="3524"/>
                  </a:lnTo>
                  <a:lnTo>
                    <a:pt x="38005" y="3524"/>
                  </a:lnTo>
                  <a:lnTo>
                    <a:pt x="36671" y="4000"/>
                  </a:lnTo>
                  <a:lnTo>
                    <a:pt x="36671" y="4000"/>
                  </a:lnTo>
                  <a:lnTo>
                    <a:pt x="35338" y="4572"/>
                  </a:lnTo>
                  <a:lnTo>
                    <a:pt x="35338" y="4572"/>
                  </a:lnTo>
                  <a:lnTo>
                    <a:pt x="34099" y="5143"/>
                  </a:lnTo>
                  <a:lnTo>
                    <a:pt x="34099" y="5143"/>
                  </a:lnTo>
                  <a:lnTo>
                    <a:pt x="32861" y="5715"/>
                  </a:lnTo>
                  <a:lnTo>
                    <a:pt x="32861" y="5715"/>
                  </a:lnTo>
                  <a:lnTo>
                    <a:pt x="31623" y="6382"/>
                  </a:lnTo>
                  <a:lnTo>
                    <a:pt x="31623" y="6382"/>
                  </a:lnTo>
                  <a:cubicBezTo>
                    <a:pt x="31242" y="6572"/>
                    <a:pt x="30766" y="6763"/>
                    <a:pt x="30385" y="7048"/>
                  </a:cubicBezTo>
                  <a:lnTo>
                    <a:pt x="30385" y="7048"/>
                  </a:lnTo>
                  <a:lnTo>
                    <a:pt x="29146" y="7715"/>
                  </a:lnTo>
                  <a:lnTo>
                    <a:pt x="29146" y="7715"/>
                  </a:lnTo>
                  <a:cubicBezTo>
                    <a:pt x="28765" y="7906"/>
                    <a:pt x="28385" y="8191"/>
                    <a:pt x="27908" y="8382"/>
                  </a:cubicBezTo>
                  <a:lnTo>
                    <a:pt x="27908" y="8382"/>
                  </a:lnTo>
                  <a:lnTo>
                    <a:pt x="26765" y="9144"/>
                  </a:lnTo>
                  <a:lnTo>
                    <a:pt x="26765" y="9144"/>
                  </a:lnTo>
                  <a:lnTo>
                    <a:pt x="25622" y="9906"/>
                  </a:lnTo>
                  <a:lnTo>
                    <a:pt x="25622" y="9906"/>
                  </a:lnTo>
                  <a:lnTo>
                    <a:pt x="24479" y="10668"/>
                  </a:lnTo>
                  <a:lnTo>
                    <a:pt x="24479" y="10668"/>
                  </a:lnTo>
                  <a:lnTo>
                    <a:pt x="23336" y="11525"/>
                  </a:lnTo>
                  <a:lnTo>
                    <a:pt x="23336" y="11525"/>
                  </a:lnTo>
                  <a:lnTo>
                    <a:pt x="22193" y="12382"/>
                  </a:lnTo>
                  <a:lnTo>
                    <a:pt x="22193" y="12382"/>
                  </a:lnTo>
                  <a:cubicBezTo>
                    <a:pt x="21812" y="12668"/>
                    <a:pt x="21431" y="12954"/>
                    <a:pt x="21146" y="13240"/>
                  </a:cubicBezTo>
                  <a:lnTo>
                    <a:pt x="21146" y="13240"/>
                  </a:lnTo>
                  <a:lnTo>
                    <a:pt x="20098" y="14097"/>
                  </a:lnTo>
                  <a:lnTo>
                    <a:pt x="20098" y="14097"/>
                  </a:lnTo>
                  <a:lnTo>
                    <a:pt x="19050" y="15049"/>
                  </a:lnTo>
                  <a:lnTo>
                    <a:pt x="19050" y="15049"/>
                  </a:lnTo>
                  <a:lnTo>
                    <a:pt x="18002" y="16002"/>
                  </a:lnTo>
                  <a:lnTo>
                    <a:pt x="18002" y="16002"/>
                  </a:lnTo>
                  <a:lnTo>
                    <a:pt x="17050" y="16954"/>
                  </a:lnTo>
                  <a:lnTo>
                    <a:pt x="17050" y="16954"/>
                  </a:lnTo>
                  <a:lnTo>
                    <a:pt x="16097" y="17907"/>
                  </a:lnTo>
                  <a:lnTo>
                    <a:pt x="16097" y="17907"/>
                  </a:lnTo>
                  <a:lnTo>
                    <a:pt x="15145" y="18955"/>
                  </a:lnTo>
                  <a:lnTo>
                    <a:pt x="15145" y="18955"/>
                  </a:lnTo>
                  <a:lnTo>
                    <a:pt x="14192" y="20002"/>
                  </a:lnTo>
                  <a:lnTo>
                    <a:pt x="14192" y="20002"/>
                  </a:lnTo>
                  <a:lnTo>
                    <a:pt x="13335" y="21050"/>
                  </a:lnTo>
                  <a:lnTo>
                    <a:pt x="13335" y="21050"/>
                  </a:lnTo>
                  <a:cubicBezTo>
                    <a:pt x="13049" y="21431"/>
                    <a:pt x="12763" y="21812"/>
                    <a:pt x="12478" y="22098"/>
                  </a:cubicBezTo>
                  <a:lnTo>
                    <a:pt x="12478" y="22098"/>
                  </a:lnTo>
                  <a:cubicBezTo>
                    <a:pt x="12192" y="22479"/>
                    <a:pt x="11906" y="22860"/>
                    <a:pt x="11621" y="23146"/>
                  </a:cubicBezTo>
                  <a:lnTo>
                    <a:pt x="11621" y="23146"/>
                  </a:lnTo>
                  <a:lnTo>
                    <a:pt x="10763" y="24289"/>
                  </a:lnTo>
                  <a:lnTo>
                    <a:pt x="10763" y="24289"/>
                  </a:lnTo>
                  <a:lnTo>
                    <a:pt x="10001" y="25432"/>
                  </a:lnTo>
                  <a:lnTo>
                    <a:pt x="10001" y="25432"/>
                  </a:lnTo>
                  <a:lnTo>
                    <a:pt x="9239" y="26575"/>
                  </a:lnTo>
                  <a:lnTo>
                    <a:pt x="9239" y="26575"/>
                  </a:lnTo>
                  <a:lnTo>
                    <a:pt x="8477" y="27717"/>
                  </a:lnTo>
                  <a:lnTo>
                    <a:pt x="8477" y="27717"/>
                  </a:lnTo>
                  <a:lnTo>
                    <a:pt x="7811" y="28956"/>
                  </a:lnTo>
                  <a:lnTo>
                    <a:pt x="7811" y="28956"/>
                  </a:lnTo>
                  <a:lnTo>
                    <a:pt x="7144" y="30194"/>
                  </a:lnTo>
                  <a:lnTo>
                    <a:pt x="7144" y="30194"/>
                  </a:lnTo>
                  <a:lnTo>
                    <a:pt x="6477" y="31432"/>
                  </a:lnTo>
                  <a:lnTo>
                    <a:pt x="6477" y="31432"/>
                  </a:lnTo>
                  <a:lnTo>
                    <a:pt x="5810" y="32671"/>
                  </a:lnTo>
                  <a:lnTo>
                    <a:pt x="5810" y="32671"/>
                  </a:lnTo>
                  <a:lnTo>
                    <a:pt x="5239" y="33909"/>
                  </a:lnTo>
                  <a:lnTo>
                    <a:pt x="5239" y="33909"/>
                  </a:lnTo>
                  <a:cubicBezTo>
                    <a:pt x="5048" y="34290"/>
                    <a:pt x="4858" y="34766"/>
                    <a:pt x="4667" y="35147"/>
                  </a:cubicBezTo>
                  <a:lnTo>
                    <a:pt x="4667" y="35147"/>
                  </a:lnTo>
                  <a:lnTo>
                    <a:pt x="4096" y="36481"/>
                  </a:lnTo>
                  <a:lnTo>
                    <a:pt x="4096" y="36481"/>
                  </a:lnTo>
                  <a:lnTo>
                    <a:pt x="3620" y="37814"/>
                  </a:lnTo>
                  <a:lnTo>
                    <a:pt x="3620" y="37814"/>
                  </a:lnTo>
                  <a:lnTo>
                    <a:pt x="3143" y="39148"/>
                  </a:lnTo>
                  <a:lnTo>
                    <a:pt x="3143" y="39148"/>
                  </a:lnTo>
                  <a:lnTo>
                    <a:pt x="2667" y="40481"/>
                  </a:lnTo>
                  <a:lnTo>
                    <a:pt x="2667" y="40481"/>
                  </a:lnTo>
                  <a:lnTo>
                    <a:pt x="2286" y="41815"/>
                  </a:lnTo>
                  <a:lnTo>
                    <a:pt x="2286" y="41815"/>
                  </a:lnTo>
                  <a:lnTo>
                    <a:pt x="1905" y="43148"/>
                  </a:lnTo>
                  <a:lnTo>
                    <a:pt x="1905" y="43148"/>
                  </a:lnTo>
                  <a:lnTo>
                    <a:pt x="1524" y="44482"/>
                  </a:lnTo>
                  <a:lnTo>
                    <a:pt x="1524" y="44482"/>
                  </a:lnTo>
                  <a:lnTo>
                    <a:pt x="1238" y="45910"/>
                  </a:lnTo>
                  <a:lnTo>
                    <a:pt x="1238" y="45910"/>
                  </a:lnTo>
                  <a:cubicBezTo>
                    <a:pt x="1143" y="46387"/>
                    <a:pt x="1048" y="46863"/>
                    <a:pt x="953" y="47339"/>
                  </a:cubicBezTo>
                  <a:lnTo>
                    <a:pt x="953" y="47339"/>
                  </a:lnTo>
                  <a:lnTo>
                    <a:pt x="667" y="48768"/>
                  </a:lnTo>
                  <a:lnTo>
                    <a:pt x="667" y="48768"/>
                  </a:lnTo>
                  <a:lnTo>
                    <a:pt x="476" y="50197"/>
                  </a:lnTo>
                  <a:lnTo>
                    <a:pt x="476" y="50197"/>
                  </a:lnTo>
                  <a:lnTo>
                    <a:pt x="286" y="51625"/>
                  </a:lnTo>
                  <a:lnTo>
                    <a:pt x="286" y="51625"/>
                  </a:lnTo>
                  <a:lnTo>
                    <a:pt x="190" y="53054"/>
                  </a:lnTo>
                  <a:lnTo>
                    <a:pt x="190" y="53054"/>
                  </a:lnTo>
                  <a:lnTo>
                    <a:pt x="95" y="54483"/>
                  </a:lnTo>
                  <a:lnTo>
                    <a:pt x="95" y="54483"/>
                  </a:lnTo>
                  <a:lnTo>
                    <a:pt x="95" y="54959"/>
                  </a:lnTo>
                  <a:cubicBezTo>
                    <a:pt x="95" y="55626"/>
                    <a:pt x="95" y="56197"/>
                    <a:pt x="0" y="56864"/>
                  </a:cubicBezTo>
                  <a:lnTo>
                    <a:pt x="0" y="57340"/>
                  </a:lnTo>
                  <a:lnTo>
                    <a:pt x="0" y="57340"/>
                  </a:lnTo>
                  <a:lnTo>
                    <a:pt x="0" y="77343"/>
                  </a:lnTo>
                  <a:lnTo>
                    <a:pt x="0" y="359855"/>
                  </a:lnTo>
                  <a:cubicBezTo>
                    <a:pt x="0" y="391858"/>
                    <a:pt x="25908" y="417767"/>
                    <a:pt x="57626" y="417767"/>
                  </a:cubicBezTo>
                  <a:lnTo>
                    <a:pt x="57626" y="417767"/>
                  </a:lnTo>
                  <a:close/>
                  <a:moveTo>
                    <a:pt x="57626" y="0"/>
                  </a:moveTo>
                  <a:lnTo>
                    <a:pt x="57626" y="0"/>
                  </a:lnTo>
                  <a:lnTo>
                    <a:pt x="57626"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2" name="Freeform: Shape 71">
              <a:extLst>
                <a:ext uri="{FF2B5EF4-FFF2-40B4-BE49-F238E27FC236}">
                  <a16:creationId xmlns:a16="http://schemas.microsoft.com/office/drawing/2014/main" id="{8A3E5852-F6AA-45E3-A2C0-3E71F79A6554}"/>
                </a:ext>
              </a:extLst>
            </p:cNvPr>
            <p:cNvSpPr/>
            <p:nvPr/>
          </p:nvSpPr>
          <p:spPr>
            <a:xfrm>
              <a:off x="75454" y="4553410"/>
              <a:ext cx="628078" cy="867822"/>
            </a:xfrm>
            <a:custGeom>
              <a:avLst/>
              <a:gdLst>
                <a:gd name="connsiteX0" fmla="*/ 550069 w 628078"/>
                <a:gd name="connsiteY0" fmla="*/ 300609 h 867822"/>
                <a:gd name="connsiteX1" fmla="*/ 570452 w 628078"/>
                <a:gd name="connsiteY1" fmla="*/ 300609 h 867822"/>
                <a:gd name="connsiteX2" fmla="*/ 628079 w 628078"/>
                <a:gd name="connsiteY2" fmla="*/ 242983 h 867822"/>
                <a:gd name="connsiteX3" fmla="*/ 628079 w 628078"/>
                <a:gd name="connsiteY3" fmla="*/ 57626 h 867822"/>
                <a:gd name="connsiteX4" fmla="*/ 570452 w 628078"/>
                <a:gd name="connsiteY4" fmla="*/ 0 h 867822"/>
                <a:gd name="connsiteX5" fmla="*/ 216599 w 628078"/>
                <a:gd name="connsiteY5" fmla="*/ 0 h 867822"/>
                <a:gd name="connsiteX6" fmla="*/ 158972 w 628078"/>
                <a:gd name="connsiteY6" fmla="*/ 857 h 867822"/>
                <a:gd name="connsiteX7" fmla="*/ 158972 w 628078"/>
                <a:gd name="connsiteY7" fmla="*/ 212884 h 867822"/>
                <a:gd name="connsiteX8" fmla="*/ 78010 w 628078"/>
                <a:gd name="connsiteY8" fmla="*/ 293846 h 867822"/>
                <a:gd name="connsiteX9" fmla="*/ 57626 w 628078"/>
                <a:gd name="connsiteY9" fmla="*/ 293846 h 867822"/>
                <a:gd name="connsiteX10" fmla="*/ 0 w 628078"/>
                <a:gd name="connsiteY10" fmla="*/ 352901 h 867822"/>
                <a:gd name="connsiteX11" fmla="*/ 0 w 628078"/>
                <a:gd name="connsiteY11" fmla="*/ 464153 h 867822"/>
                <a:gd name="connsiteX12" fmla="*/ 0 w 628078"/>
                <a:gd name="connsiteY12" fmla="*/ 520351 h 867822"/>
                <a:gd name="connsiteX13" fmla="*/ 0 w 628078"/>
                <a:gd name="connsiteY13" fmla="*/ 810197 h 867822"/>
                <a:gd name="connsiteX14" fmla="*/ 57626 w 628078"/>
                <a:gd name="connsiteY14" fmla="*/ 867823 h 867822"/>
                <a:gd name="connsiteX15" fmla="*/ 252413 w 628078"/>
                <a:gd name="connsiteY15" fmla="*/ 867823 h 867822"/>
                <a:gd name="connsiteX16" fmla="*/ 310039 w 628078"/>
                <a:gd name="connsiteY16" fmla="*/ 866965 h 867822"/>
                <a:gd name="connsiteX17" fmla="*/ 310039 w 628078"/>
                <a:gd name="connsiteY17" fmla="*/ 660559 h 867822"/>
                <a:gd name="connsiteX18" fmla="*/ 391001 w 628078"/>
                <a:gd name="connsiteY18" fmla="*/ 579596 h 867822"/>
                <a:gd name="connsiteX19" fmla="*/ 411385 w 628078"/>
                <a:gd name="connsiteY19" fmla="*/ 579596 h 867822"/>
                <a:gd name="connsiteX20" fmla="*/ 469011 w 628078"/>
                <a:gd name="connsiteY20" fmla="*/ 520541 h 867822"/>
                <a:gd name="connsiteX21" fmla="*/ 469011 w 628078"/>
                <a:gd name="connsiteY21" fmla="*/ 381667 h 867822"/>
                <a:gd name="connsiteX22" fmla="*/ 550069 w 628078"/>
                <a:gd name="connsiteY22" fmla="*/ 300609 h 867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8078" h="867822">
                  <a:moveTo>
                    <a:pt x="550069" y="300609"/>
                  </a:moveTo>
                  <a:lnTo>
                    <a:pt x="570452" y="300609"/>
                  </a:lnTo>
                  <a:cubicBezTo>
                    <a:pt x="602171" y="300609"/>
                    <a:pt x="628079" y="274701"/>
                    <a:pt x="628079" y="242983"/>
                  </a:cubicBezTo>
                  <a:lnTo>
                    <a:pt x="628079" y="57626"/>
                  </a:lnTo>
                  <a:cubicBezTo>
                    <a:pt x="628079" y="25908"/>
                    <a:pt x="602171" y="0"/>
                    <a:pt x="570452" y="0"/>
                  </a:cubicBezTo>
                  <a:lnTo>
                    <a:pt x="216599" y="0"/>
                  </a:lnTo>
                  <a:lnTo>
                    <a:pt x="158972" y="857"/>
                  </a:lnTo>
                  <a:lnTo>
                    <a:pt x="158972" y="212884"/>
                  </a:lnTo>
                  <a:cubicBezTo>
                    <a:pt x="158972" y="257461"/>
                    <a:pt x="122587" y="293846"/>
                    <a:pt x="78010" y="293846"/>
                  </a:cubicBezTo>
                  <a:lnTo>
                    <a:pt x="57626" y="293846"/>
                  </a:lnTo>
                  <a:cubicBezTo>
                    <a:pt x="25908" y="293846"/>
                    <a:pt x="0" y="320421"/>
                    <a:pt x="0" y="352901"/>
                  </a:cubicBezTo>
                  <a:lnTo>
                    <a:pt x="0" y="464153"/>
                  </a:lnTo>
                  <a:lnTo>
                    <a:pt x="0" y="520351"/>
                  </a:lnTo>
                  <a:lnTo>
                    <a:pt x="0" y="810197"/>
                  </a:lnTo>
                  <a:cubicBezTo>
                    <a:pt x="0" y="841915"/>
                    <a:pt x="25908" y="867823"/>
                    <a:pt x="57626" y="867823"/>
                  </a:cubicBezTo>
                  <a:lnTo>
                    <a:pt x="252413" y="867823"/>
                  </a:lnTo>
                  <a:lnTo>
                    <a:pt x="310039" y="866965"/>
                  </a:lnTo>
                  <a:lnTo>
                    <a:pt x="310039" y="660559"/>
                  </a:lnTo>
                  <a:cubicBezTo>
                    <a:pt x="310039" y="615982"/>
                    <a:pt x="346424" y="579596"/>
                    <a:pt x="391001" y="579596"/>
                  </a:cubicBezTo>
                  <a:lnTo>
                    <a:pt x="411385" y="579596"/>
                  </a:lnTo>
                  <a:cubicBezTo>
                    <a:pt x="443103" y="579596"/>
                    <a:pt x="469011" y="553022"/>
                    <a:pt x="469011" y="520541"/>
                  </a:cubicBezTo>
                  <a:lnTo>
                    <a:pt x="469011" y="381667"/>
                  </a:lnTo>
                  <a:cubicBezTo>
                    <a:pt x="469011" y="336995"/>
                    <a:pt x="505397" y="300609"/>
                    <a:pt x="550069" y="300609"/>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3" name="Freeform: Shape 72">
              <a:extLst>
                <a:ext uri="{FF2B5EF4-FFF2-40B4-BE49-F238E27FC236}">
                  <a16:creationId xmlns:a16="http://schemas.microsoft.com/office/drawing/2014/main" id="{AF4DA893-5D5A-4489-A2A8-083227624CFF}"/>
                </a:ext>
              </a:extLst>
            </p:cNvPr>
            <p:cNvSpPr/>
            <p:nvPr/>
          </p:nvSpPr>
          <p:spPr>
            <a:xfrm>
              <a:off x="234712" y="4126976"/>
              <a:ext cx="1892046" cy="1432274"/>
            </a:xfrm>
            <a:custGeom>
              <a:avLst/>
              <a:gdLst>
                <a:gd name="connsiteX0" fmla="*/ 388906 w 1892046"/>
                <a:gd name="connsiteY0" fmla="*/ 1432274 h 1432274"/>
                <a:gd name="connsiteX1" fmla="*/ 542068 w 1892046"/>
                <a:gd name="connsiteY1" fmla="*/ 1432274 h 1432274"/>
                <a:gd name="connsiteX2" fmla="*/ 624364 w 1892046"/>
                <a:gd name="connsiteY2" fmla="*/ 1362266 h 1432274"/>
                <a:gd name="connsiteX3" fmla="*/ 704279 w 1892046"/>
                <a:gd name="connsiteY3" fmla="*/ 1294352 h 1432274"/>
                <a:gd name="connsiteX4" fmla="*/ 1017461 w 1892046"/>
                <a:gd name="connsiteY4" fmla="*/ 1294352 h 1432274"/>
                <a:gd name="connsiteX5" fmla="*/ 1100042 w 1892046"/>
                <a:gd name="connsiteY5" fmla="*/ 1222724 h 1432274"/>
                <a:gd name="connsiteX6" fmla="*/ 1177576 w 1892046"/>
                <a:gd name="connsiteY6" fmla="*/ 1153287 h 1432274"/>
                <a:gd name="connsiteX7" fmla="*/ 1258253 w 1892046"/>
                <a:gd name="connsiteY7" fmla="*/ 1069943 h 1432274"/>
                <a:gd name="connsiteX8" fmla="*/ 1258253 w 1892046"/>
                <a:gd name="connsiteY8" fmla="*/ 796194 h 1432274"/>
                <a:gd name="connsiteX9" fmla="*/ 1337405 w 1892046"/>
                <a:gd name="connsiteY9" fmla="*/ 715232 h 1432274"/>
                <a:gd name="connsiteX10" fmla="*/ 1417701 w 1892046"/>
                <a:gd name="connsiteY10" fmla="*/ 645605 h 1432274"/>
                <a:gd name="connsiteX11" fmla="*/ 1495235 w 1892046"/>
                <a:gd name="connsiteY11" fmla="*/ 578072 h 1432274"/>
                <a:gd name="connsiteX12" fmla="*/ 1576292 w 1892046"/>
                <a:gd name="connsiteY12" fmla="*/ 495681 h 1432274"/>
                <a:gd name="connsiteX13" fmla="*/ 1657255 w 1892046"/>
                <a:gd name="connsiteY13" fmla="*/ 415671 h 1432274"/>
                <a:gd name="connsiteX14" fmla="*/ 1833658 w 1892046"/>
                <a:gd name="connsiteY14" fmla="*/ 415671 h 1432274"/>
                <a:gd name="connsiteX15" fmla="*/ 1892046 w 1892046"/>
                <a:gd name="connsiteY15" fmla="*/ 363188 h 1432274"/>
                <a:gd name="connsiteX16" fmla="*/ 1891951 w 1892046"/>
                <a:gd name="connsiteY16" fmla="*/ 273177 h 1432274"/>
                <a:gd name="connsiteX17" fmla="*/ 1630299 w 1892046"/>
                <a:gd name="connsiteY17" fmla="*/ 273844 h 1432274"/>
                <a:gd name="connsiteX18" fmla="*/ 1572673 w 1892046"/>
                <a:gd name="connsiteY18" fmla="*/ 216217 h 1432274"/>
                <a:gd name="connsiteX19" fmla="*/ 1572673 w 1892046"/>
                <a:gd name="connsiteY19" fmla="*/ 215551 h 1432274"/>
                <a:gd name="connsiteX20" fmla="*/ 1572387 w 1892046"/>
                <a:gd name="connsiteY20" fmla="*/ 215551 h 1432274"/>
                <a:gd name="connsiteX21" fmla="*/ 1572387 w 1892046"/>
                <a:gd name="connsiteY21" fmla="*/ 194691 h 1432274"/>
                <a:gd name="connsiteX22" fmla="*/ 1514761 w 1892046"/>
                <a:gd name="connsiteY22" fmla="*/ 137065 h 1432274"/>
                <a:gd name="connsiteX23" fmla="*/ 1028795 w 1892046"/>
                <a:gd name="connsiteY23" fmla="*/ 137065 h 1432274"/>
                <a:gd name="connsiteX24" fmla="*/ 1028986 w 1892046"/>
                <a:gd name="connsiteY24" fmla="*/ 137065 h 1432274"/>
                <a:gd name="connsiteX25" fmla="*/ 852869 w 1892046"/>
                <a:gd name="connsiteY25" fmla="*/ 137065 h 1432274"/>
                <a:gd name="connsiteX26" fmla="*/ 771906 w 1892046"/>
                <a:gd name="connsiteY26" fmla="*/ 56959 h 1432274"/>
                <a:gd name="connsiteX27" fmla="*/ 714280 w 1892046"/>
                <a:gd name="connsiteY27" fmla="*/ 0 h 1432274"/>
                <a:gd name="connsiteX28" fmla="*/ 57626 w 1892046"/>
                <a:gd name="connsiteY28" fmla="*/ 0 h 1432274"/>
                <a:gd name="connsiteX29" fmla="*/ 0 w 1892046"/>
                <a:gd name="connsiteY29" fmla="*/ 57626 h 1432274"/>
                <a:gd name="connsiteX30" fmla="*/ 0 w 1892046"/>
                <a:gd name="connsiteY30" fmla="*/ 288798 h 1432274"/>
                <a:gd name="connsiteX31" fmla="*/ 95 w 1892046"/>
                <a:gd name="connsiteY31" fmla="*/ 291655 h 1432274"/>
                <a:gd name="connsiteX32" fmla="*/ 95 w 1892046"/>
                <a:gd name="connsiteY32" fmla="*/ 299656 h 1432274"/>
                <a:gd name="connsiteX33" fmla="*/ 0 w 1892046"/>
                <a:gd name="connsiteY33" fmla="*/ 303466 h 1432274"/>
                <a:gd name="connsiteX34" fmla="*/ 0 w 1892046"/>
                <a:gd name="connsiteY34" fmla="*/ 427387 h 1432274"/>
                <a:gd name="connsiteX35" fmla="*/ 57341 w 1892046"/>
                <a:gd name="connsiteY35" fmla="*/ 426530 h 1432274"/>
                <a:gd name="connsiteX36" fmla="*/ 411099 w 1892046"/>
                <a:gd name="connsiteY36" fmla="*/ 426530 h 1432274"/>
                <a:gd name="connsiteX37" fmla="*/ 468725 w 1892046"/>
                <a:gd name="connsiteY37" fmla="*/ 484156 h 1432274"/>
                <a:gd name="connsiteX38" fmla="*/ 468725 w 1892046"/>
                <a:gd name="connsiteY38" fmla="*/ 669512 h 1432274"/>
                <a:gd name="connsiteX39" fmla="*/ 411099 w 1892046"/>
                <a:gd name="connsiteY39" fmla="*/ 727138 h 1432274"/>
                <a:gd name="connsiteX40" fmla="*/ 390716 w 1892046"/>
                <a:gd name="connsiteY40" fmla="*/ 727138 h 1432274"/>
                <a:gd name="connsiteX41" fmla="*/ 309753 w 1892046"/>
                <a:gd name="connsiteY41" fmla="*/ 808101 h 1432274"/>
                <a:gd name="connsiteX42" fmla="*/ 309753 w 1892046"/>
                <a:gd name="connsiteY42" fmla="*/ 946975 h 1432274"/>
                <a:gd name="connsiteX43" fmla="*/ 252127 w 1892046"/>
                <a:gd name="connsiteY43" fmla="*/ 1006030 h 1432274"/>
                <a:gd name="connsiteX44" fmla="*/ 231743 w 1892046"/>
                <a:gd name="connsiteY44" fmla="*/ 1006030 h 1432274"/>
                <a:gd name="connsiteX45" fmla="*/ 150781 w 1892046"/>
                <a:gd name="connsiteY45" fmla="*/ 1086993 h 1432274"/>
                <a:gd name="connsiteX46" fmla="*/ 150781 w 1892046"/>
                <a:gd name="connsiteY46" fmla="*/ 1293495 h 1432274"/>
                <a:gd name="connsiteX47" fmla="*/ 107347 w 1892046"/>
                <a:gd name="connsiteY47" fmla="*/ 1294162 h 1432274"/>
                <a:gd name="connsiteX48" fmla="*/ 113348 w 1892046"/>
                <a:gd name="connsiteY48" fmla="*/ 1294352 h 1432274"/>
                <a:gd name="connsiteX49" fmla="*/ 226600 w 1892046"/>
                <a:gd name="connsiteY49" fmla="*/ 1294352 h 1432274"/>
                <a:gd name="connsiteX50" fmla="*/ 306515 w 1892046"/>
                <a:gd name="connsiteY50" fmla="*/ 1362266 h 1432274"/>
                <a:gd name="connsiteX51" fmla="*/ 388906 w 1892046"/>
                <a:gd name="connsiteY51" fmla="*/ 1432274 h 143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892046" h="1432274">
                  <a:moveTo>
                    <a:pt x="388906" y="1432274"/>
                  </a:moveTo>
                  <a:lnTo>
                    <a:pt x="542068" y="1432274"/>
                  </a:lnTo>
                  <a:cubicBezTo>
                    <a:pt x="583406" y="1432274"/>
                    <a:pt x="617982" y="1401794"/>
                    <a:pt x="624364" y="1362266"/>
                  </a:cubicBezTo>
                  <a:cubicBezTo>
                    <a:pt x="630841" y="1322737"/>
                    <a:pt x="664274" y="1294352"/>
                    <a:pt x="704279" y="1294352"/>
                  </a:cubicBezTo>
                  <a:lnTo>
                    <a:pt x="1017461" y="1294352"/>
                  </a:lnTo>
                  <a:cubicBezTo>
                    <a:pt x="1059371" y="1294352"/>
                    <a:pt x="1094232" y="1263110"/>
                    <a:pt x="1100042" y="1222724"/>
                  </a:cubicBezTo>
                  <a:cubicBezTo>
                    <a:pt x="1105662" y="1183481"/>
                    <a:pt x="1137952" y="1154526"/>
                    <a:pt x="1177576" y="1153287"/>
                  </a:cubicBezTo>
                  <a:cubicBezTo>
                    <a:pt x="1222248" y="1151858"/>
                    <a:pt x="1258253" y="1114901"/>
                    <a:pt x="1258253" y="1069943"/>
                  </a:cubicBezTo>
                  <a:lnTo>
                    <a:pt x="1258253" y="796194"/>
                  </a:lnTo>
                  <a:cubicBezTo>
                    <a:pt x="1258253" y="752284"/>
                    <a:pt x="1293400" y="716280"/>
                    <a:pt x="1337405" y="715232"/>
                  </a:cubicBezTo>
                  <a:cubicBezTo>
                    <a:pt x="1377696" y="714280"/>
                    <a:pt x="1411224" y="684371"/>
                    <a:pt x="1417701" y="645605"/>
                  </a:cubicBezTo>
                  <a:cubicBezTo>
                    <a:pt x="1424178" y="607123"/>
                    <a:pt x="1456182" y="579215"/>
                    <a:pt x="1495235" y="578072"/>
                  </a:cubicBezTo>
                  <a:cubicBezTo>
                    <a:pt x="1539716" y="576834"/>
                    <a:pt x="1575721" y="540353"/>
                    <a:pt x="1576292" y="495681"/>
                  </a:cubicBezTo>
                  <a:cubicBezTo>
                    <a:pt x="1576864" y="451390"/>
                    <a:pt x="1613059" y="415671"/>
                    <a:pt x="1657255" y="415671"/>
                  </a:cubicBezTo>
                  <a:lnTo>
                    <a:pt x="1833658" y="415671"/>
                  </a:lnTo>
                  <a:cubicBezTo>
                    <a:pt x="1865376" y="415671"/>
                    <a:pt x="1892141" y="395002"/>
                    <a:pt x="1892046" y="363188"/>
                  </a:cubicBezTo>
                  <a:lnTo>
                    <a:pt x="1891951" y="273177"/>
                  </a:lnTo>
                  <a:cubicBezTo>
                    <a:pt x="1804130" y="273177"/>
                    <a:pt x="1718215" y="273844"/>
                    <a:pt x="1630299" y="273844"/>
                  </a:cubicBezTo>
                  <a:cubicBezTo>
                    <a:pt x="1598581" y="273844"/>
                    <a:pt x="1572673" y="247936"/>
                    <a:pt x="1572673" y="216217"/>
                  </a:cubicBezTo>
                  <a:lnTo>
                    <a:pt x="1572673" y="215551"/>
                  </a:lnTo>
                  <a:lnTo>
                    <a:pt x="1572387" y="215551"/>
                  </a:lnTo>
                  <a:lnTo>
                    <a:pt x="1572387" y="194691"/>
                  </a:lnTo>
                  <a:cubicBezTo>
                    <a:pt x="1572387" y="162973"/>
                    <a:pt x="1546479" y="137065"/>
                    <a:pt x="1514761" y="137065"/>
                  </a:cubicBezTo>
                  <a:lnTo>
                    <a:pt x="1028795" y="137065"/>
                  </a:lnTo>
                  <a:lnTo>
                    <a:pt x="1028986" y="137065"/>
                  </a:lnTo>
                  <a:lnTo>
                    <a:pt x="852869" y="137065"/>
                  </a:lnTo>
                  <a:cubicBezTo>
                    <a:pt x="808577" y="137065"/>
                    <a:pt x="772382" y="101251"/>
                    <a:pt x="771906" y="56959"/>
                  </a:cubicBezTo>
                  <a:cubicBezTo>
                    <a:pt x="771525" y="25622"/>
                    <a:pt x="745712" y="0"/>
                    <a:pt x="714280" y="0"/>
                  </a:cubicBezTo>
                  <a:lnTo>
                    <a:pt x="57626" y="0"/>
                  </a:lnTo>
                  <a:cubicBezTo>
                    <a:pt x="25908" y="0"/>
                    <a:pt x="0" y="25908"/>
                    <a:pt x="0" y="57626"/>
                  </a:cubicBezTo>
                  <a:lnTo>
                    <a:pt x="0" y="288798"/>
                  </a:lnTo>
                  <a:cubicBezTo>
                    <a:pt x="0" y="289750"/>
                    <a:pt x="0" y="290703"/>
                    <a:pt x="95" y="291655"/>
                  </a:cubicBezTo>
                  <a:cubicBezTo>
                    <a:pt x="286" y="294418"/>
                    <a:pt x="286" y="296799"/>
                    <a:pt x="95" y="299656"/>
                  </a:cubicBezTo>
                  <a:cubicBezTo>
                    <a:pt x="0" y="300895"/>
                    <a:pt x="0" y="302228"/>
                    <a:pt x="0" y="303466"/>
                  </a:cubicBezTo>
                  <a:lnTo>
                    <a:pt x="0" y="427387"/>
                  </a:lnTo>
                  <a:lnTo>
                    <a:pt x="57341" y="426530"/>
                  </a:lnTo>
                  <a:lnTo>
                    <a:pt x="411099" y="426530"/>
                  </a:lnTo>
                  <a:cubicBezTo>
                    <a:pt x="442817" y="426530"/>
                    <a:pt x="468725" y="452438"/>
                    <a:pt x="468725" y="484156"/>
                  </a:cubicBezTo>
                  <a:lnTo>
                    <a:pt x="468725" y="669512"/>
                  </a:lnTo>
                  <a:cubicBezTo>
                    <a:pt x="468725" y="701230"/>
                    <a:pt x="442817" y="727138"/>
                    <a:pt x="411099" y="727138"/>
                  </a:cubicBezTo>
                  <a:lnTo>
                    <a:pt x="390716" y="727138"/>
                  </a:lnTo>
                  <a:cubicBezTo>
                    <a:pt x="346139" y="727138"/>
                    <a:pt x="309753" y="763524"/>
                    <a:pt x="309753" y="808101"/>
                  </a:cubicBezTo>
                  <a:lnTo>
                    <a:pt x="309753" y="946975"/>
                  </a:lnTo>
                  <a:cubicBezTo>
                    <a:pt x="309753" y="979456"/>
                    <a:pt x="283845" y="1006030"/>
                    <a:pt x="252127" y="1006030"/>
                  </a:cubicBezTo>
                  <a:lnTo>
                    <a:pt x="231743" y="1006030"/>
                  </a:lnTo>
                  <a:cubicBezTo>
                    <a:pt x="187166" y="1006030"/>
                    <a:pt x="150781" y="1042416"/>
                    <a:pt x="150781" y="1086993"/>
                  </a:cubicBezTo>
                  <a:lnTo>
                    <a:pt x="150781" y="1293495"/>
                  </a:lnTo>
                  <a:lnTo>
                    <a:pt x="107347" y="1294162"/>
                  </a:lnTo>
                  <a:cubicBezTo>
                    <a:pt x="109347" y="1294352"/>
                    <a:pt x="111347" y="1294352"/>
                    <a:pt x="113348" y="1294352"/>
                  </a:cubicBezTo>
                  <a:lnTo>
                    <a:pt x="226600" y="1294352"/>
                  </a:lnTo>
                  <a:cubicBezTo>
                    <a:pt x="266605" y="1294352"/>
                    <a:pt x="300038" y="1322832"/>
                    <a:pt x="306515" y="1362266"/>
                  </a:cubicBezTo>
                  <a:cubicBezTo>
                    <a:pt x="312992" y="1401889"/>
                    <a:pt x="347567" y="1432274"/>
                    <a:pt x="388906" y="1432274"/>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4" name="Freeform: Shape 73">
              <a:extLst>
                <a:ext uri="{FF2B5EF4-FFF2-40B4-BE49-F238E27FC236}">
                  <a16:creationId xmlns:a16="http://schemas.microsoft.com/office/drawing/2014/main" id="{4B519E33-07A0-4069-ACAA-B67B710CD6A1}"/>
                </a:ext>
              </a:extLst>
            </p:cNvPr>
            <p:cNvSpPr/>
            <p:nvPr/>
          </p:nvSpPr>
          <p:spPr>
            <a:xfrm>
              <a:off x="3572367" y="5286168"/>
              <a:ext cx="417766" cy="299656"/>
            </a:xfrm>
            <a:custGeom>
              <a:avLst/>
              <a:gdLst>
                <a:gd name="connsiteX0" fmla="*/ 0 w 417766"/>
                <a:gd name="connsiteY0" fmla="*/ 57626 h 299656"/>
                <a:gd name="connsiteX1" fmla="*/ 0 w 417766"/>
                <a:gd name="connsiteY1" fmla="*/ 77628 h 299656"/>
                <a:gd name="connsiteX2" fmla="*/ 57626 w 417766"/>
                <a:gd name="connsiteY2" fmla="*/ 135255 h 299656"/>
                <a:gd name="connsiteX3" fmla="*/ 201549 w 417766"/>
                <a:gd name="connsiteY3" fmla="*/ 135255 h 299656"/>
                <a:gd name="connsiteX4" fmla="*/ 282512 w 417766"/>
                <a:gd name="connsiteY4" fmla="*/ 216218 h 299656"/>
                <a:gd name="connsiteX5" fmla="*/ 282512 w 417766"/>
                <a:gd name="connsiteY5" fmla="*/ 242030 h 299656"/>
                <a:gd name="connsiteX6" fmla="*/ 340138 w 417766"/>
                <a:gd name="connsiteY6" fmla="*/ 299656 h 299656"/>
                <a:gd name="connsiteX7" fmla="*/ 360140 w 417766"/>
                <a:gd name="connsiteY7" fmla="*/ 299656 h 299656"/>
                <a:gd name="connsiteX8" fmla="*/ 417767 w 417766"/>
                <a:gd name="connsiteY8" fmla="*/ 242030 h 299656"/>
                <a:gd name="connsiteX9" fmla="*/ 417767 w 417766"/>
                <a:gd name="connsiteY9" fmla="*/ 77628 h 299656"/>
                <a:gd name="connsiteX10" fmla="*/ 417767 w 417766"/>
                <a:gd name="connsiteY10" fmla="*/ 57626 h 299656"/>
                <a:gd name="connsiteX11" fmla="*/ 417767 w 417766"/>
                <a:gd name="connsiteY11" fmla="*/ 56102 h 299656"/>
                <a:gd name="connsiteX12" fmla="*/ 417767 w 417766"/>
                <a:gd name="connsiteY12" fmla="*/ 56102 h 299656"/>
                <a:gd name="connsiteX13" fmla="*/ 417671 w 417766"/>
                <a:gd name="connsiteY13" fmla="*/ 54673 h 299656"/>
                <a:gd name="connsiteX14" fmla="*/ 417671 w 417766"/>
                <a:gd name="connsiteY14" fmla="*/ 54673 h 299656"/>
                <a:gd name="connsiteX15" fmla="*/ 417576 w 417766"/>
                <a:gd name="connsiteY15" fmla="*/ 53244 h 299656"/>
                <a:gd name="connsiteX16" fmla="*/ 417576 w 417766"/>
                <a:gd name="connsiteY16" fmla="*/ 53244 h 299656"/>
                <a:gd name="connsiteX17" fmla="*/ 417481 w 417766"/>
                <a:gd name="connsiteY17" fmla="*/ 51816 h 299656"/>
                <a:gd name="connsiteX18" fmla="*/ 417481 w 417766"/>
                <a:gd name="connsiteY18" fmla="*/ 51816 h 299656"/>
                <a:gd name="connsiteX19" fmla="*/ 417290 w 417766"/>
                <a:gd name="connsiteY19" fmla="*/ 50387 h 299656"/>
                <a:gd name="connsiteX20" fmla="*/ 417290 w 417766"/>
                <a:gd name="connsiteY20" fmla="*/ 50387 h 299656"/>
                <a:gd name="connsiteX21" fmla="*/ 417100 w 417766"/>
                <a:gd name="connsiteY21" fmla="*/ 48958 h 299656"/>
                <a:gd name="connsiteX22" fmla="*/ 417100 w 417766"/>
                <a:gd name="connsiteY22" fmla="*/ 48958 h 299656"/>
                <a:gd name="connsiteX23" fmla="*/ 416909 w 417766"/>
                <a:gd name="connsiteY23" fmla="*/ 47530 h 299656"/>
                <a:gd name="connsiteX24" fmla="*/ 416909 w 417766"/>
                <a:gd name="connsiteY24" fmla="*/ 47530 h 299656"/>
                <a:gd name="connsiteX25" fmla="*/ 416623 w 417766"/>
                <a:gd name="connsiteY25" fmla="*/ 46101 h 299656"/>
                <a:gd name="connsiteX26" fmla="*/ 416623 w 417766"/>
                <a:gd name="connsiteY26" fmla="*/ 46101 h 299656"/>
                <a:gd name="connsiteX27" fmla="*/ 416338 w 417766"/>
                <a:gd name="connsiteY27" fmla="*/ 44672 h 299656"/>
                <a:gd name="connsiteX28" fmla="*/ 416338 w 417766"/>
                <a:gd name="connsiteY28" fmla="*/ 44672 h 299656"/>
                <a:gd name="connsiteX29" fmla="*/ 415957 w 417766"/>
                <a:gd name="connsiteY29" fmla="*/ 43243 h 299656"/>
                <a:gd name="connsiteX30" fmla="*/ 415957 w 417766"/>
                <a:gd name="connsiteY30" fmla="*/ 43243 h 299656"/>
                <a:gd name="connsiteX31" fmla="*/ 415576 w 417766"/>
                <a:gd name="connsiteY31" fmla="*/ 41910 h 299656"/>
                <a:gd name="connsiteX32" fmla="*/ 415576 w 417766"/>
                <a:gd name="connsiteY32" fmla="*/ 41910 h 299656"/>
                <a:gd name="connsiteX33" fmla="*/ 415195 w 417766"/>
                <a:gd name="connsiteY33" fmla="*/ 40577 h 299656"/>
                <a:gd name="connsiteX34" fmla="*/ 415195 w 417766"/>
                <a:gd name="connsiteY34" fmla="*/ 40577 h 299656"/>
                <a:gd name="connsiteX35" fmla="*/ 414719 w 417766"/>
                <a:gd name="connsiteY35" fmla="*/ 39243 h 299656"/>
                <a:gd name="connsiteX36" fmla="*/ 414719 w 417766"/>
                <a:gd name="connsiteY36" fmla="*/ 39243 h 299656"/>
                <a:gd name="connsiteX37" fmla="*/ 414242 w 417766"/>
                <a:gd name="connsiteY37" fmla="*/ 37909 h 299656"/>
                <a:gd name="connsiteX38" fmla="*/ 414242 w 417766"/>
                <a:gd name="connsiteY38" fmla="*/ 37909 h 299656"/>
                <a:gd name="connsiteX39" fmla="*/ 413766 w 417766"/>
                <a:gd name="connsiteY39" fmla="*/ 36576 h 299656"/>
                <a:gd name="connsiteX40" fmla="*/ 413766 w 417766"/>
                <a:gd name="connsiteY40" fmla="*/ 36576 h 299656"/>
                <a:gd name="connsiteX41" fmla="*/ 413195 w 417766"/>
                <a:gd name="connsiteY41" fmla="*/ 35243 h 299656"/>
                <a:gd name="connsiteX42" fmla="*/ 413195 w 417766"/>
                <a:gd name="connsiteY42" fmla="*/ 35243 h 299656"/>
                <a:gd name="connsiteX43" fmla="*/ 412623 w 417766"/>
                <a:gd name="connsiteY43" fmla="*/ 34004 h 299656"/>
                <a:gd name="connsiteX44" fmla="*/ 412623 w 417766"/>
                <a:gd name="connsiteY44" fmla="*/ 34004 h 299656"/>
                <a:gd name="connsiteX45" fmla="*/ 412052 w 417766"/>
                <a:gd name="connsiteY45" fmla="*/ 32766 h 299656"/>
                <a:gd name="connsiteX46" fmla="*/ 412052 w 417766"/>
                <a:gd name="connsiteY46" fmla="*/ 32766 h 299656"/>
                <a:gd name="connsiteX47" fmla="*/ 411385 w 417766"/>
                <a:gd name="connsiteY47" fmla="*/ 31528 h 299656"/>
                <a:gd name="connsiteX48" fmla="*/ 411385 w 417766"/>
                <a:gd name="connsiteY48" fmla="*/ 31528 h 299656"/>
                <a:gd name="connsiteX49" fmla="*/ 410718 w 417766"/>
                <a:gd name="connsiteY49" fmla="*/ 30289 h 299656"/>
                <a:gd name="connsiteX50" fmla="*/ 410718 w 417766"/>
                <a:gd name="connsiteY50" fmla="*/ 30289 h 299656"/>
                <a:gd name="connsiteX51" fmla="*/ 410051 w 417766"/>
                <a:gd name="connsiteY51" fmla="*/ 29051 h 299656"/>
                <a:gd name="connsiteX52" fmla="*/ 410051 w 417766"/>
                <a:gd name="connsiteY52" fmla="*/ 29051 h 299656"/>
                <a:gd name="connsiteX53" fmla="*/ 409385 w 417766"/>
                <a:gd name="connsiteY53" fmla="*/ 27813 h 299656"/>
                <a:gd name="connsiteX54" fmla="*/ 409385 w 417766"/>
                <a:gd name="connsiteY54" fmla="*/ 27813 h 299656"/>
                <a:gd name="connsiteX55" fmla="*/ 408622 w 417766"/>
                <a:gd name="connsiteY55" fmla="*/ 26670 h 299656"/>
                <a:gd name="connsiteX56" fmla="*/ 408622 w 417766"/>
                <a:gd name="connsiteY56" fmla="*/ 26670 h 299656"/>
                <a:gd name="connsiteX57" fmla="*/ 407861 w 417766"/>
                <a:gd name="connsiteY57" fmla="*/ 25527 h 299656"/>
                <a:gd name="connsiteX58" fmla="*/ 407861 w 417766"/>
                <a:gd name="connsiteY58" fmla="*/ 25527 h 299656"/>
                <a:gd name="connsiteX59" fmla="*/ 407098 w 417766"/>
                <a:gd name="connsiteY59" fmla="*/ 24384 h 299656"/>
                <a:gd name="connsiteX60" fmla="*/ 407098 w 417766"/>
                <a:gd name="connsiteY60" fmla="*/ 24384 h 299656"/>
                <a:gd name="connsiteX61" fmla="*/ 406241 w 417766"/>
                <a:gd name="connsiteY61" fmla="*/ 23241 h 299656"/>
                <a:gd name="connsiteX62" fmla="*/ 406241 w 417766"/>
                <a:gd name="connsiteY62" fmla="*/ 23241 h 299656"/>
                <a:gd name="connsiteX63" fmla="*/ 405384 w 417766"/>
                <a:gd name="connsiteY63" fmla="*/ 22193 h 299656"/>
                <a:gd name="connsiteX64" fmla="*/ 405384 w 417766"/>
                <a:gd name="connsiteY64" fmla="*/ 22193 h 299656"/>
                <a:gd name="connsiteX65" fmla="*/ 404527 w 417766"/>
                <a:gd name="connsiteY65" fmla="*/ 21145 h 299656"/>
                <a:gd name="connsiteX66" fmla="*/ 404527 w 417766"/>
                <a:gd name="connsiteY66" fmla="*/ 21145 h 299656"/>
                <a:gd name="connsiteX67" fmla="*/ 403670 w 417766"/>
                <a:gd name="connsiteY67" fmla="*/ 20098 h 299656"/>
                <a:gd name="connsiteX68" fmla="*/ 403670 w 417766"/>
                <a:gd name="connsiteY68" fmla="*/ 20098 h 299656"/>
                <a:gd name="connsiteX69" fmla="*/ 402717 w 417766"/>
                <a:gd name="connsiteY69" fmla="*/ 19050 h 299656"/>
                <a:gd name="connsiteX70" fmla="*/ 402717 w 417766"/>
                <a:gd name="connsiteY70" fmla="*/ 19050 h 299656"/>
                <a:gd name="connsiteX71" fmla="*/ 401764 w 417766"/>
                <a:gd name="connsiteY71" fmla="*/ 18002 h 299656"/>
                <a:gd name="connsiteX72" fmla="*/ 401764 w 417766"/>
                <a:gd name="connsiteY72" fmla="*/ 18002 h 299656"/>
                <a:gd name="connsiteX73" fmla="*/ 400812 w 417766"/>
                <a:gd name="connsiteY73" fmla="*/ 17050 h 299656"/>
                <a:gd name="connsiteX74" fmla="*/ 400812 w 417766"/>
                <a:gd name="connsiteY74" fmla="*/ 17050 h 299656"/>
                <a:gd name="connsiteX75" fmla="*/ 399860 w 417766"/>
                <a:gd name="connsiteY75" fmla="*/ 16097 h 299656"/>
                <a:gd name="connsiteX76" fmla="*/ 399860 w 417766"/>
                <a:gd name="connsiteY76" fmla="*/ 16097 h 299656"/>
                <a:gd name="connsiteX77" fmla="*/ 398812 w 417766"/>
                <a:gd name="connsiteY77" fmla="*/ 15144 h 299656"/>
                <a:gd name="connsiteX78" fmla="*/ 398812 w 417766"/>
                <a:gd name="connsiteY78" fmla="*/ 15144 h 299656"/>
                <a:gd name="connsiteX79" fmla="*/ 397764 w 417766"/>
                <a:gd name="connsiteY79" fmla="*/ 14192 h 299656"/>
                <a:gd name="connsiteX80" fmla="*/ 397764 w 417766"/>
                <a:gd name="connsiteY80" fmla="*/ 14192 h 299656"/>
                <a:gd name="connsiteX81" fmla="*/ 396716 w 417766"/>
                <a:gd name="connsiteY81" fmla="*/ 13335 h 299656"/>
                <a:gd name="connsiteX82" fmla="*/ 396716 w 417766"/>
                <a:gd name="connsiteY82" fmla="*/ 13335 h 299656"/>
                <a:gd name="connsiteX83" fmla="*/ 395669 w 417766"/>
                <a:gd name="connsiteY83" fmla="*/ 12478 h 299656"/>
                <a:gd name="connsiteX84" fmla="*/ 395669 w 417766"/>
                <a:gd name="connsiteY84" fmla="*/ 12478 h 299656"/>
                <a:gd name="connsiteX85" fmla="*/ 394621 w 417766"/>
                <a:gd name="connsiteY85" fmla="*/ 11620 h 299656"/>
                <a:gd name="connsiteX86" fmla="*/ 394621 w 417766"/>
                <a:gd name="connsiteY86" fmla="*/ 11620 h 299656"/>
                <a:gd name="connsiteX87" fmla="*/ 393478 w 417766"/>
                <a:gd name="connsiteY87" fmla="*/ 10763 h 299656"/>
                <a:gd name="connsiteX88" fmla="*/ 393478 w 417766"/>
                <a:gd name="connsiteY88" fmla="*/ 10763 h 299656"/>
                <a:gd name="connsiteX89" fmla="*/ 392335 w 417766"/>
                <a:gd name="connsiteY89" fmla="*/ 10001 h 299656"/>
                <a:gd name="connsiteX90" fmla="*/ 392335 w 417766"/>
                <a:gd name="connsiteY90" fmla="*/ 10001 h 299656"/>
                <a:gd name="connsiteX91" fmla="*/ 391192 w 417766"/>
                <a:gd name="connsiteY91" fmla="*/ 9239 h 299656"/>
                <a:gd name="connsiteX92" fmla="*/ 391192 w 417766"/>
                <a:gd name="connsiteY92" fmla="*/ 9239 h 299656"/>
                <a:gd name="connsiteX93" fmla="*/ 390049 w 417766"/>
                <a:gd name="connsiteY93" fmla="*/ 8477 h 299656"/>
                <a:gd name="connsiteX94" fmla="*/ 390049 w 417766"/>
                <a:gd name="connsiteY94" fmla="*/ 8477 h 299656"/>
                <a:gd name="connsiteX95" fmla="*/ 388811 w 417766"/>
                <a:gd name="connsiteY95" fmla="*/ 7811 h 299656"/>
                <a:gd name="connsiteX96" fmla="*/ 388811 w 417766"/>
                <a:gd name="connsiteY96" fmla="*/ 7811 h 299656"/>
                <a:gd name="connsiteX97" fmla="*/ 387572 w 417766"/>
                <a:gd name="connsiteY97" fmla="*/ 7144 h 299656"/>
                <a:gd name="connsiteX98" fmla="*/ 387572 w 417766"/>
                <a:gd name="connsiteY98" fmla="*/ 7144 h 299656"/>
                <a:gd name="connsiteX99" fmla="*/ 386334 w 417766"/>
                <a:gd name="connsiteY99" fmla="*/ 6477 h 299656"/>
                <a:gd name="connsiteX100" fmla="*/ 386334 w 417766"/>
                <a:gd name="connsiteY100" fmla="*/ 6477 h 299656"/>
                <a:gd name="connsiteX101" fmla="*/ 385096 w 417766"/>
                <a:gd name="connsiteY101" fmla="*/ 5810 h 299656"/>
                <a:gd name="connsiteX102" fmla="*/ 385096 w 417766"/>
                <a:gd name="connsiteY102" fmla="*/ 5810 h 299656"/>
                <a:gd name="connsiteX103" fmla="*/ 383858 w 417766"/>
                <a:gd name="connsiteY103" fmla="*/ 5239 h 299656"/>
                <a:gd name="connsiteX104" fmla="*/ 383858 w 417766"/>
                <a:gd name="connsiteY104" fmla="*/ 5239 h 299656"/>
                <a:gd name="connsiteX105" fmla="*/ 382619 w 417766"/>
                <a:gd name="connsiteY105" fmla="*/ 4667 h 299656"/>
                <a:gd name="connsiteX106" fmla="*/ 382619 w 417766"/>
                <a:gd name="connsiteY106" fmla="*/ 4667 h 299656"/>
                <a:gd name="connsiteX107" fmla="*/ 381286 w 417766"/>
                <a:gd name="connsiteY107" fmla="*/ 4096 h 299656"/>
                <a:gd name="connsiteX108" fmla="*/ 381286 w 417766"/>
                <a:gd name="connsiteY108" fmla="*/ 4096 h 299656"/>
                <a:gd name="connsiteX109" fmla="*/ 379952 w 417766"/>
                <a:gd name="connsiteY109" fmla="*/ 3620 h 299656"/>
                <a:gd name="connsiteX110" fmla="*/ 379952 w 417766"/>
                <a:gd name="connsiteY110" fmla="*/ 3620 h 299656"/>
                <a:gd name="connsiteX111" fmla="*/ 378619 w 417766"/>
                <a:gd name="connsiteY111" fmla="*/ 3143 h 299656"/>
                <a:gd name="connsiteX112" fmla="*/ 378619 w 417766"/>
                <a:gd name="connsiteY112" fmla="*/ 3143 h 299656"/>
                <a:gd name="connsiteX113" fmla="*/ 377285 w 417766"/>
                <a:gd name="connsiteY113" fmla="*/ 2667 h 299656"/>
                <a:gd name="connsiteX114" fmla="*/ 377285 w 417766"/>
                <a:gd name="connsiteY114" fmla="*/ 2667 h 299656"/>
                <a:gd name="connsiteX115" fmla="*/ 375952 w 417766"/>
                <a:gd name="connsiteY115" fmla="*/ 2286 h 299656"/>
                <a:gd name="connsiteX116" fmla="*/ 375952 w 417766"/>
                <a:gd name="connsiteY116" fmla="*/ 2286 h 299656"/>
                <a:gd name="connsiteX117" fmla="*/ 374618 w 417766"/>
                <a:gd name="connsiteY117" fmla="*/ 1905 h 299656"/>
                <a:gd name="connsiteX118" fmla="*/ 374618 w 417766"/>
                <a:gd name="connsiteY118" fmla="*/ 1905 h 299656"/>
                <a:gd name="connsiteX119" fmla="*/ 373285 w 417766"/>
                <a:gd name="connsiteY119" fmla="*/ 1524 h 299656"/>
                <a:gd name="connsiteX120" fmla="*/ 373285 w 417766"/>
                <a:gd name="connsiteY120" fmla="*/ 1524 h 299656"/>
                <a:gd name="connsiteX121" fmla="*/ 371856 w 417766"/>
                <a:gd name="connsiteY121" fmla="*/ 1238 h 299656"/>
                <a:gd name="connsiteX122" fmla="*/ 371856 w 417766"/>
                <a:gd name="connsiteY122" fmla="*/ 1238 h 299656"/>
                <a:gd name="connsiteX123" fmla="*/ 370427 w 417766"/>
                <a:gd name="connsiteY123" fmla="*/ 952 h 299656"/>
                <a:gd name="connsiteX124" fmla="*/ 370427 w 417766"/>
                <a:gd name="connsiteY124" fmla="*/ 952 h 299656"/>
                <a:gd name="connsiteX125" fmla="*/ 368998 w 417766"/>
                <a:gd name="connsiteY125" fmla="*/ 667 h 299656"/>
                <a:gd name="connsiteX126" fmla="*/ 368998 w 417766"/>
                <a:gd name="connsiteY126" fmla="*/ 667 h 299656"/>
                <a:gd name="connsiteX127" fmla="*/ 367570 w 417766"/>
                <a:gd name="connsiteY127" fmla="*/ 476 h 299656"/>
                <a:gd name="connsiteX128" fmla="*/ 367570 w 417766"/>
                <a:gd name="connsiteY128" fmla="*/ 476 h 299656"/>
                <a:gd name="connsiteX129" fmla="*/ 366141 w 417766"/>
                <a:gd name="connsiteY129" fmla="*/ 285 h 299656"/>
                <a:gd name="connsiteX130" fmla="*/ 366141 w 417766"/>
                <a:gd name="connsiteY130" fmla="*/ 285 h 299656"/>
                <a:gd name="connsiteX131" fmla="*/ 364712 w 417766"/>
                <a:gd name="connsiteY131" fmla="*/ 190 h 299656"/>
                <a:gd name="connsiteX132" fmla="*/ 364712 w 417766"/>
                <a:gd name="connsiteY132" fmla="*/ 190 h 299656"/>
                <a:gd name="connsiteX133" fmla="*/ 363284 w 417766"/>
                <a:gd name="connsiteY133" fmla="*/ 95 h 299656"/>
                <a:gd name="connsiteX134" fmla="*/ 363284 w 417766"/>
                <a:gd name="connsiteY134" fmla="*/ 95 h 299656"/>
                <a:gd name="connsiteX135" fmla="*/ 362807 w 417766"/>
                <a:gd name="connsiteY135" fmla="*/ 95 h 299656"/>
                <a:gd name="connsiteX136" fmla="*/ 360902 w 417766"/>
                <a:gd name="connsiteY136" fmla="*/ 0 h 299656"/>
                <a:gd name="connsiteX137" fmla="*/ 360426 w 417766"/>
                <a:gd name="connsiteY137" fmla="*/ 0 h 299656"/>
                <a:gd name="connsiteX138" fmla="*/ 360426 w 417766"/>
                <a:gd name="connsiteY138" fmla="*/ 0 h 299656"/>
                <a:gd name="connsiteX139" fmla="*/ 340423 w 417766"/>
                <a:gd name="connsiteY139" fmla="*/ 0 h 299656"/>
                <a:gd name="connsiteX140" fmla="*/ 57912 w 417766"/>
                <a:gd name="connsiteY140" fmla="*/ 0 h 299656"/>
                <a:gd name="connsiteX141" fmla="*/ 0 w 417766"/>
                <a:gd name="connsiteY141" fmla="*/ 57626 h 299656"/>
                <a:gd name="connsiteX142" fmla="*/ 0 w 417766"/>
                <a:gd name="connsiteY142" fmla="*/ 57626 h 299656"/>
                <a:gd name="connsiteX143" fmla="*/ 417767 w 417766"/>
                <a:gd name="connsiteY143" fmla="*/ 57626 h 299656"/>
                <a:gd name="connsiteX144" fmla="*/ 417767 w 417766"/>
                <a:gd name="connsiteY144" fmla="*/ 57626 h 299656"/>
                <a:gd name="connsiteX145" fmla="*/ 417767 w 417766"/>
                <a:gd name="connsiteY145" fmla="*/ 57626 h 29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417766" h="299656">
                  <a:moveTo>
                    <a:pt x="0" y="57626"/>
                  </a:moveTo>
                  <a:lnTo>
                    <a:pt x="0" y="77628"/>
                  </a:lnTo>
                  <a:cubicBezTo>
                    <a:pt x="0" y="109347"/>
                    <a:pt x="25908" y="135255"/>
                    <a:pt x="57626" y="135255"/>
                  </a:cubicBezTo>
                  <a:lnTo>
                    <a:pt x="201549" y="135255"/>
                  </a:lnTo>
                  <a:cubicBezTo>
                    <a:pt x="246126" y="135255"/>
                    <a:pt x="282512" y="171640"/>
                    <a:pt x="282512" y="216218"/>
                  </a:cubicBezTo>
                  <a:lnTo>
                    <a:pt x="282512" y="242030"/>
                  </a:lnTo>
                  <a:cubicBezTo>
                    <a:pt x="282512" y="273748"/>
                    <a:pt x="308420" y="299656"/>
                    <a:pt x="340138" y="299656"/>
                  </a:cubicBezTo>
                  <a:lnTo>
                    <a:pt x="360140" y="299656"/>
                  </a:lnTo>
                  <a:cubicBezTo>
                    <a:pt x="391859" y="299656"/>
                    <a:pt x="417767" y="273748"/>
                    <a:pt x="417767" y="242030"/>
                  </a:cubicBezTo>
                  <a:lnTo>
                    <a:pt x="417767" y="77628"/>
                  </a:lnTo>
                  <a:lnTo>
                    <a:pt x="417767" y="57626"/>
                  </a:lnTo>
                  <a:lnTo>
                    <a:pt x="417767" y="56102"/>
                  </a:lnTo>
                  <a:lnTo>
                    <a:pt x="417767" y="56102"/>
                  </a:lnTo>
                  <a:lnTo>
                    <a:pt x="417671" y="54673"/>
                  </a:lnTo>
                  <a:lnTo>
                    <a:pt x="417671" y="54673"/>
                  </a:lnTo>
                  <a:lnTo>
                    <a:pt x="417576" y="53244"/>
                  </a:lnTo>
                  <a:lnTo>
                    <a:pt x="417576" y="53244"/>
                  </a:lnTo>
                  <a:lnTo>
                    <a:pt x="417481" y="51816"/>
                  </a:lnTo>
                  <a:lnTo>
                    <a:pt x="417481" y="51816"/>
                  </a:lnTo>
                  <a:lnTo>
                    <a:pt x="417290" y="50387"/>
                  </a:lnTo>
                  <a:lnTo>
                    <a:pt x="417290" y="50387"/>
                  </a:lnTo>
                  <a:lnTo>
                    <a:pt x="417100" y="48958"/>
                  </a:lnTo>
                  <a:lnTo>
                    <a:pt x="417100" y="48958"/>
                  </a:lnTo>
                  <a:lnTo>
                    <a:pt x="416909" y="47530"/>
                  </a:lnTo>
                  <a:lnTo>
                    <a:pt x="416909" y="47530"/>
                  </a:lnTo>
                  <a:cubicBezTo>
                    <a:pt x="416814" y="47054"/>
                    <a:pt x="416719" y="46577"/>
                    <a:pt x="416623" y="46101"/>
                  </a:cubicBezTo>
                  <a:lnTo>
                    <a:pt x="416623" y="46101"/>
                  </a:lnTo>
                  <a:lnTo>
                    <a:pt x="416338" y="44672"/>
                  </a:lnTo>
                  <a:lnTo>
                    <a:pt x="416338" y="44672"/>
                  </a:lnTo>
                  <a:lnTo>
                    <a:pt x="415957" y="43243"/>
                  </a:lnTo>
                  <a:lnTo>
                    <a:pt x="415957" y="43243"/>
                  </a:lnTo>
                  <a:lnTo>
                    <a:pt x="415576" y="41910"/>
                  </a:lnTo>
                  <a:lnTo>
                    <a:pt x="415576" y="41910"/>
                  </a:lnTo>
                  <a:lnTo>
                    <a:pt x="415195" y="40577"/>
                  </a:lnTo>
                  <a:lnTo>
                    <a:pt x="415195" y="40577"/>
                  </a:lnTo>
                  <a:lnTo>
                    <a:pt x="414719" y="39243"/>
                  </a:lnTo>
                  <a:lnTo>
                    <a:pt x="414719" y="39243"/>
                  </a:lnTo>
                  <a:lnTo>
                    <a:pt x="414242" y="37909"/>
                  </a:lnTo>
                  <a:lnTo>
                    <a:pt x="414242" y="37909"/>
                  </a:lnTo>
                  <a:lnTo>
                    <a:pt x="413766" y="36576"/>
                  </a:lnTo>
                  <a:lnTo>
                    <a:pt x="413766" y="36576"/>
                  </a:lnTo>
                  <a:lnTo>
                    <a:pt x="413195" y="35243"/>
                  </a:lnTo>
                  <a:lnTo>
                    <a:pt x="413195" y="35243"/>
                  </a:lnTo>
                  <a:lnTo>
                    <a:pt x="412623" y="34004"/>
                  </a:lnTo>
                  <a:lnTo>
                    <a:pt x="412623" y="34004"/>
                  </a:lnTo>
                  <a:lnTo>
                    <a:pt x="412052" y="32766"/>
                  </a:lnTo>
                  <a:lnTo>
                    <a:pt x="412052" y="32766"/>
                  </a:lnTo>
                  <a:lnTo>
                    <a:pt x="411385" y="31528"/>
                  </a:lnTo>
                  <a:lnTo>
                    <a:pt x="411385" y="31528"/>
                  </a:lnTo>
                  <a:cubicBezTo>
                    <a:pt x="411194" y="31146"/>
                    <a:pt x="411004" y="30670"/>
                    <a:pt x="410718" y="30289"/>
                  </a:cubicBezTo>
                  <a:lnTo>
                    <a:pt x="410718" y="30289"/>
                  </a:lnTo>
                  <a:lnTo>
                    <a:pt x="410051" y="29051"/>
                  </a:lnTo>
                  <a:lnTo>
                    <a:pt x="410051" y="29051"/>
                  </a:lnTo>
                  <a:cubicBezTo>
                    <a:pt x="409861" y="28670"/>
                    <a:pt x="409575" y="28289"/>
                    <a:pt x="409385" y="27813"/>
                  </a:cubicBezTo>
                  <a:lnTo>
                    <a:pt x="409385" y="27813"/>
                  </a:lnTo>
                  <a:lnTo>
                    <a:pt x="408622" y="26670"/>
                  </a:lnTo>
                  <a:lnTo>
                    <a:pt x="408622" y="26670"/>
                  </a:lnTo>
                  <a:lnTo>
                    <a:pt x="407861" y="25527"/>
                  </a:lnTo>
                  <a:lnTo>
                    <a:pt x="407861" y="25527"/>
                  </a:lnTo>
                  <a:lnTo>
                    <a:pt x="407098" y="24384"/>
                  </a:lnTo>
                  <a:lnTo>
                    <a:pt x="407098" y="24384"/>
                  </a:lnTo>
                  <a:lnTo>
                    <a:pt x="406241" y="23241"/>
                  </a:lnTo>
                  <a:lnTo>
                    <a:pt x="406241" y="23241"/>
                  </a:lnTo>
                  <a:lnTo>
                    <a:pt x="405384" y="22193"/>
                  </a:lnTo>
                  <a:lnTo>
                    <a:pt x="405384" y="22193"/>
                  </a:lnTo>
                  <a:cubicBezTo>
                    <a:pt x="405098" y="21812"/>
                    <a:pt x="404813" y="21431"/>
                    <a:pt x="404527" y="21145"/>
                  </a:cubicBezTo>
                  <a:lnTo>
                    <a:pt x="404527" y="21145"/>
                  </a:lnTo>
                  <a:lnTo>
                    <a:pt x="403670" y="20098"/>
                  </a:lnTo>
                  <a:lnTo>
                    <a:pt x="403670" y="20098"/>
                  </a:lnTo>
                  <a:lnTo>
                    <a:pt x="402717" y="19050"/>
                  </a:lnTo>
                  <a:lnTo>
                    <a:pt x="402717" y="19050"/>
                  </a:lnTo>
                  <a:lnTo>
                    <a:pt x="401764" y="18002"/>
                  </a:lnTo>
                  <a:lnTo>
                    <a:pt x="401764" y="18002"/>
                  </a:lnTo>
                  <a:lnTo>
                    <a:pt x="400812" y="17050"/>
                  </a:lnTo>
                  <a:lnTo>
                    <a:pt x="400812" y="17050"/>
                  </a:lnTo>
                  <a:lnTo>
                    <a:pt x="399860" y="16097"/>
                  </a:lnTo>
                  <a:lnTo>
                    <a:pt x="399860" y="16097"/>
                  </a:lnTo>
                  <a:lnTo>
                    <a:pt x="398812" y="15144"/>
                  </a:lnTo>
                  <a:lnTo>
                    <a:pt x="398812" y="15144"/>
                  </a:lnTo>
                  <a:lnTo>
                    <a:pt x="397764" y="14192"/>
                  </a:lnTo>
                  <a:lnTo>
                    <a:pt x="397764" y="14192"/>
                  </a:lnTo>
                  <a:lnTo>
                    <a:pt x="396716" y="13335"/>
                  </a:lnTo>
                  <a:lnTo>
                    <a:pt x="396716" y="13335"/>
                  </a:lnTo>
                  <a:cubicBezTo>
                    <a:pt x="396335" y="13049"/>
                    <a:pt x="395954" y="12763"/>
                    <a:pt x="395669" y="12478"/>
                  </a:cubicBezTo>
                  <a:lnTo>
                    <a:pt x="395669" y="12478"/>
                  </a:lnTo>
                  <a:cubicBezTo>
                    <a:pt x="395288" y="12192"/>
                    <a:pt x="394906" y="11906"/>
                    <a:pt x="394621" y="11620"/>
                  </a:cubicBezTo>
                  <a:lnTo>
                    <a:pt x="394621" y="11620"/>
                  </a:lnTo>
                  <a:lnTo>
                    <a:pt x="393478" y="10763"/>
                  </a:lnTo>
                  <a:lnTo>
                    <a:pt x="393478" y="10763"/>
                  </a:lnTo>
                  <a:lnTo>
                    <a:pt x="392335" y="10001"/>
                  </a:lnTo>
                  <a:lnTo>
                    <a:pt x="392335" y="10001"/>
                  </a:lnTo>
                  <a:lnTo>
                    <a:pt x="391192" y="9239"/>
                  </a:lnTo>
                  <a:lnTo>
                    <a:pt x="391192" y="9239"/>
                  </a:lnTo>
                  <a:lnTo>
                    <a:pt x="390049" y="8477"/>
                  </a:lnTo>
                  <a:lnTo>
                    <a:pt x="390049" y="8477"/>
                  </a:lnTo>
                  <a:lnTo>
                    <a:pt x="388811" y="7811"/>
                  </a:lnTo>
                  <a:lnTo>
                    <a:pt x="388811" y="7811"/>
                  </a:lnTo>
                  <a:lnTo>
                    <a:pt x="387572" y="7144"/>
                  </a:lnTo>
                  <a:lnTo>
                    <a:pt x="387572" y="7144"/>
                  </a:lnTo>
                  <a:lnTo>
                    <a:pt x="386334" y="6477"/>
                  </a:lnTo>
                  <a:lnTo>
                    <a:pt x="386334" y="6477"/>
                  </a:lnTo>
                  <a:lnTo>
                    <a:pt x="385096" y="5810"/>
                  </a:lnTo>
                  <a:lnTo>
                    <a:pt x="385096" y="5810"/>
                  </a:lnTo>
                  <a:lnTo>
                    <a:pt x="383858" y="5239"/>
                  </a:lnTo>
                  <a:lnTo>
                    <a:pt x="383858" y="5239"/>
                  </a:lnTo>
                  <a:cubicBezTo>
                    <a:pt x="383477" y="5048"/>
                    <a:pt x="383000" y="4858"/>
                    <a:pt x="382619" y="4667"/>
                  </a:cubicBezTo>
                  <a:lnTo>
                    <a:pt x="382619" y="4667"/>
                  </a:lnTo>
                  <a:lnTo>
                    <a:pt x="381286" y="4096"/>
                  </a:lnTo>
                  <a:lnTo>
                    <a:pt x="381286" y="4096"/>
                  </a:lnTo>
                  <a:lnTo>
                    <a:pt x="379952" y="3620"/>
                  </a:lnTo>
                  <a:lnTo>
                    <a:pt x="379952" y="3620"/>
                  </a:lnTo>
                  <a:lnTo>
                    <a:pt x="378619" y="3143"/>
                  </a:lnTo>
                  <a:lnTo>
                    <a:pt x="378619" y="3143"/>
                  </a:lnTo>
                  <a:lnTo>
                    <a:pt x="377285" y="2667"/>
                  </a:lnTo>
                  <a:lnTo>
                    <a:pt x="377285" y="2667"/>
                  </a:lnTo>
                  <a:lnTo>
                    <a:pt x="375952" y="2286"/>
                  </a:lnTo>
                  <a:lnTo>
                    <a:pt x="375952" y="2286"/>
                  </a:lnTo>
                  <a:lnTo>
                    <a:pt x="374618" y="1905"/>
                  </a:lnTo>
                  <a:lnTo>
                    <a:pt x="374618" y="1905"/>
                  </a:lnTo>
                  <a:lnTo>
                    <a:pt x="373285" y="1524"/>
                  </a:lnTo>
                  <a:lnTo>
                    <a:pt x="373285" y="1524"/>
                  </a:lnTo>
                  <a:lnTo>
                    <a:pt x="371856" y="1238"/>
                  </a:lnTo>
                  <a:lnTo>
                    <a:pt x="371856" y="1238"/>
                  </a:lnTo>
                  <a:cubicBezTo>
                    <a:pt x="371380" y="1143"/>
                    <a:pt x="370904" y="1048"/>
                    <a:pt x="370427" y="952"/>
                  </a:cubicBezTo>
                  <a:lnTo>
                    <a:pt x="370427" y="952"/>
                  </a:lnTo>
                  <a:lnTo>
                    <a:pt x="368998" y="667"/>
                  </a:lnTo>
                  <a:lnTo>
                    <a:pt x="368998" y="667"/>
                  </a:lnTo>
                  <a:lnTo>
                    <a:pt x="367570" y="476"/>
                  </a:lnTo>
                  <a:lnTo>
                    <a:pt x="367570" y="476"/>
                  </a:lnTo>
                  <a:lnTo>
                    <a:pt x="366141" y="285"/>
                  </a:lnTo>
                  <a:lnTo>
                    <a:pt x="366141" y="285"/>
                  </a:lnTo>
                  <a:lnTo>
                    <a:pt x="364712" y="190"/>
                  </a:lnTo>
                  <a:lnTo>
                    <a:pt x="364712" y="190"/>
                  </a:lnTo>
                  <a:lnTo>
                    <a:pt x="363284" y="95"/>
                  </a:lnTo>
                  <a:lnTo>
                    <a:pt x="363284" y="95"/>
                  </a:lnTo>
                  <a:lnTo>
                    <a:pt x="362807" y="95"/>
                  </a:lnTo>
                  <a:cubicBezTo>
                    <a:pt x="362141" y="95"/>
                    <a:pt x="361569" y="95"/>
                    <a:pt x="360902" y="0"/>
                  </a:cubicBezTo>
                  <a:lnTo>
                    <a:pt x="360426" y="0"/>
                  </a:lnTo>
                  <a:lnTo>
                    <a:pt x="360426" y="0"/>
                  </a:lnTo>
                  <a:lnTo>
                    <a:pt x="340423" y="0"/>
                  </a:lnTo>
                  <a:lnTo>
                    <a:pt x="57912" y="0"/>
                  </a:lnTo>
                  <a:cubicBezTo>
                    <a:pt x="25908" y="0"/>
                    <a:pt x="0" y="25908"/>
                    <a:pt x="0" y="57626"/>
                  </a:cubicBezTo>
                  <a:lnTo>
                    <a:pt x="0" y="57626"/>
                  </a:lnTo>
                  <a:close/>
                  <a:moveTo>
                    <a:pt x="417767" y="57626"/>
                  </a:moveTo>
                  <a:lnTo>
                    <a:pt x="417767" y="57626"/>
                  </a:lnTo>
                  <a:lnTo>
                    <a:pt x="417767" y="57626"/>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5" name="Freeform: Shape 74">
              <a:extLst>
                <a:ext uri="{FF2B5EF4-FFF2-40B4-BE49-F238E27FC236}">
                  <a16:creationId xmlns:a16="http://schemas.microsoft.com/office/drawing/2014/main" id="{81C386AB-91B8-4AAD-8BEE-4DEC5D3BFA02}"/>
                </a:ext>
              </a:extLst>
            </p:cNvPr>
            <p:cNvSpPr/>
            <p:nvPr/>
          </p:nvSpPr>
          <p:spPr>
            <a:xfrm>
              <a:off x="2750550" y="3676824"/>
              <a:ext cx="1739455" cy="1600200"/>
            </a:xfrm>
            <a:custGeom>
              <a:avLst/>
              <a:gdLst>
                <a:gd name="connsiteX0" fmla="*/ 476 w 1739455"/>
                <a:gd name="connsiteY0" fmla="*/ 514921 h 1600200"/>
                <a:gd name="connsiteX1" fmla="*/ 48006 w 1739455"/>
                <a:gd name="connsiteY1" fmla="*/ 442722 h 1600200"/>
                <a:gd name="connsiteX2" fmla="*/ 234791 w 1739455"/>
                <a:gd name="connsiteY2" fmla="*/ 442722 h 1600200"/>
                <a:gd name="connsiteX3" fmla="*/ 319373 w 1739455"/>
                <a:gd name="connsiteY3" fmla="*/ 508063 h 1600200"/>
                <a:gd name="connsiteX4" fmla="*/ 319373 w 1739455"/>
                <a:gd name="connsiteY4" fmla="*/ 527018 h 1600200"/>
                <a:gd name="connsiteX5" fmla="*/ 377000 w 1739455"/>
                <a:gd name="connsiteY5" fmla="*/ 584645 h 1600200"/>
                <a:gd name="connsiteX6" fmla="*/ 405098 w 1739455"/>
                <a:gd name="connsiteY6" fmla="*/ 584645 h 1600200"/>
                <a:gd name="connsiteX7" fmla="*/ 486061 w 1739455"/>
                <a:gd name="connsiteY7" fmla="*/ 665607 h 1600200"/>
                <a:gd name="connsiteX8" fmla="*/ 486061 w 1739455"/>
                <a:gd name="connsiteY8" fmla="*/ 672751 h 1600200"/>
                <a:gd name="connsiteX9" fmla="*/ 486061 w 1739455"/>
                <a:gd name="connsiteY9" fmla="*/ 674275 h 1600200"/>
                <a:gd name="connsiteX10" fmla="*/ 486061 w 1739455"/>
                <a:gd name="connsiteY10" fmla="*/ 674275 h 1600200"/>
                <a:gd name="connsiteX11" fmla="*/ 486156 w 1739455"/>
                <a:gd name="connsiteY11" fmla="*/ 675704 h 1600200"/>
                <a:gd name="connsiteX12" fmla="*/ 486156 w 1739455"/>
                <a:gd name="connsiteY12" fmla="*/ 675704 h 1600200"/>
                <a:gd name="connsiteX13" fmla="*/ 486251 w 1739455"/>
                <a:gd name="connsiteY13" fmla="*/ 677132 h 1600200"/>
                <a:gd name="connsiteX14" fmla="*/ 486251 w 1739455"/>
                <a:gd name="connsiteY14" fmla="*/ 677132 h 1600200"/>
                <a:gd name="connsiteX15" fmla="*/ 486346 w 1739455"/>
                <a:gd name="connsiteY15" fmla="*/ 678561 h 1600200"/>
                <a:gd name="connsiteX16" fmla="*/ 486346 w 1739455"/>
                <a:gd name="connsiteY16" fmla="*/ 678561 h 1600200"/>
                <a:gd name="connsiteX17" fmla="*/ 486537 w 1739455"/>
                <a:gd name="connsiteY17" fmla="*/ 679990 h 1600200"/>
                <a:gd name="connsiteX18" fmla="*/ 486537 w 1739455"/>
                <a:gd name="connsiteY18" fmla="*/ 679990 h 1600200"/>
                <a:gd name="connsiteX19" fmla="*/ 486728 w 1739455"/>
                <a:gd name="connsiteY19" fmla="*/ 681419 h 1600200"/>
                <a:gd name="connsiteX20" fmla="*/ 486728 w 1739455"/>
                <a:gd name="connsiteY20" fmla="*/ 681419 h 1600200"/>
                <a:gd name="connsiteX21" fmla="*/ 486918 w 1739455"/>
                <a:gd name="connsiteY21" fmla="*/ 682847 h 1600200"/>
                <a:gd name="connsiteX22" fmla="*/ 486918 w 1739455"/>
                <a:gd name="connsiteY22" fmla="*/ 682847 h 1600200"/>
                <a:gd name="connsiteX23" fmla="*/ 509206 w 1739455"/>
                <a:gd name="connsiteY23" fmla="*/ 718852 h 1600200"/>
                <a:gd name="connsiteX24" fmla="*/ 509206 w 1739455"/>
                <a:gd name="connsiteY24" fmla="*/ 718852 h 1600200"/>
                <a:gd name="connsiteX25" fmla="*/ 510350 w 1739455"/>
                <a:gd name="connsiteY25" fmla="*/ 719709 h 1600200"/>
                <a:gd name="connsiteX26" fmla="*/ 510350 w 1739455"/>
                <a:gd name="connsiteY26" fmla="*/ 719709 h 1600200"/>
                <a:gd name="connsiteX27" fmla="*/ 511493 w 1739455"/>
                <a:gd name="connsiteY27" fmla="*/ 720471 h 1600200"/>
                <a:gd name="connsiteX28" fmla="*/ 511493 w 1739455"/>
                <a:gd name="connsiteY28" fmla="*/ 720471 h 1600200"/>
                <a:gd name="connsiteX29" fmla="*/ 512636 w 1739455"/>
                <a:gd name="connsiteY29" fmla="*/ 721233 h 1600200"/>
                <a:gd name="connsiteX30" fmla="*/ 512636 w 1739455"/>
                <a:gd name="connsiteY30" fmla="*/ 721233 h 1600200"/>
                <a:gd name="connsiteX31" fmla="*/ 513779 w 1739455"/>
                <a:gd name="connsiteY31" fmla="*/ 721995 h 1600200"/>
                <a:gd name="connsiteX32" fmla="*/ 513779 w 1739455"/>
                <a:gd name="connsiteY32" fmla="*/ 721995 h 1600200"/>
                <a:gd name="connsiteX33" fmla="*/ 514350 w 1739455"/>
                <a:gd name="connsiteY33" fmla="*/ 722281 h 1600200"/>
                <a:gd name="connsiteX34" fmla="*/ 515684 w 1739455"/>
                <a:gd name="connsiteY34" fmla="*/ 723043 h 1600200"/>
                <a:gd name="connsiteX35" fmla="*/ 516255 w 1739455"/>
                <a:gd name="connsiteY35" fmla="*/ 723329 h 1600200"/>
                <a:gd name="connsiteX36" fmla="*/ 516255 w 1739455"/>
                <a:gd name="connsiteY36" fmla="*/ 723329 h 1600200"/>
                <a:gd name="connsiteX37" fmla="*/ 517493 w 1739455"/>
                <a:gd name="connsiteY37" fmla="*/ 723995 h 1600200"/>
                <a:gd name="connsiteX38" fmla="*/ 517493 w 1739455"/>
                <a:gd name="connsiteY38" fmla="*/ 723995 h 1600200"/>
                <a:gd name="connsiteX39" fmla="*/ 518731 w 1739455"/>
                <a:gd name="connsiteY39" fmla="*/ 724662 h 1600200"/>
                <a:gd name="connsiteX40" fmla="*/ 518731 w 1739455"/>
                <a:gd name="connsiteY40" fmla="*/ 724662 h 1600200"/>
                <a:gd name="connsiteX41" fmla="*/ 519970 w 1739455"/>
                <a:gd name="connsiteY41" fmla="*/ 725234 h 1600200"/>
                <a:gd name="connsiteX42" fmla="*/ 519970 w 1739455"/>
                <a:gd name="connsiteY42" fmla="*/ 725234 h 1600200"/>
                <a:gd name="connsiteX43" fmla="*/ 521208 w 1739455"/>
                <a:gd name="connsiteY43" fmla="*/ 725805 h 1600200"/>
                <a:gd name="connsiteX44" fmla="*/ 521208 w 1739455"/>
                <a:gd name="connsiteY44" fmla="*/ 725805 h 1600200"/>
                <a:gd name="connsiteX45" fmla="*/ 522542 w 1739455"/>
                <a:gd name="connsiteY45" fmla="*/ 726377 h 1600200"/>
                <a:gd name="connsiteX46" fmla="*/ 522542 w 1739455"/>
                <a:gd name="connsiteY46" fmla="*/ 726377 h 1600200"/>
                <a:gd name="connsiteX47" fmla="*/ 523875 w 1739455"/>
                <a:gd name="connsiteY47" fmla="*/ 726853 h 1600200"/>
                <a:gd name="connsiteX48" fmla="*/ 523875 w 1739455"/>
                <a:gd name="connsiteY48" fmla="*/ 726853 h 1600200"/>
                <a:gd name="connsiteX49" fmla="*/ 525209 w 1739455"/>
                <a:gd name="connsiteY49" fmla="*/ 727329 h 1600200"/>
                <a:gd name="connsiteX50" fmla="*/ 525209 w 1739455"/>
                <a:gd name="connsiteY50" fmla="*/ 727329 h 1600200"/>
                <a:gd name="connsiteX51" fmla="*/ 525494 w 1739455"/>
                <a:gd name="connsiteY51" fmla="*/ 727424 h 1600200"/>
                <a:gd name="connsiteX52" fmla="*/ 527590 w 1739455"/>
                <a:gd name="connsiteY52" fmla="*/ 728091 h 1600200"/>
                <a:gd name="connsiteX53" fmla="*/ 527876 w 1739455"/>
                <a:gd name="connsiteY53" fmla="*/ 728186 h 1600200"/>
                <a:gd name="connsiteX54" fmla="*/ 527876 w 1739455"/>
                <a:gd name="connsiteY54" fmla="*/ 728186 h 1600200"/>
                <a:gd name="connsiteX55" fmla="*/ 529209 w 1739455"/>
                <a:gd name="connsiteY55" fmla="*/ 728567 h 1600200"/>
                <a:gd name="connsiteX56" fmla="*/ 529209 w 1739455"/>
                <a:gd name="connsiteY56" fmla="*/ 728567 h 1600200"/>
                <a:gd name="connsiteX57" fmla="*/ 530543 w 1739455"/>
                <a:gd name="connsiteY57" fmla="*/ 728948 h 1600200"/>
                <a:gd name="connsiteX58" fmla="*/ 530543 w 1739455"/>
                <a:gd name="connsiteY58" fmla="*/ 728948 h 1600200"/>
                <a:gd name="connsiteX59" fmla="*/ 531971 w 1739455"/>
                <a:gd name="connsiteY59" fmla="*/ 729234 h 1600200"/>
                <a:gd name="connsiteX60" fmla="*/ 531971 w 1739455"/>
                <a:gd name="connsiteY60" fmla="*/ 729234 h 1600200"/>
                <a:gd name="connsiteX61" fmla="*/ 533400 w 1739455"/>
                <a:gd name="connsiteY61" fmla="*/ 729520 h 1600200"/>
                <a:gd name="connsiteX62" fmla="*/ 533400 w 1739455"/>
                <a:gd name="connsiteY62" fmla="*/ 729520 h 1600200"/>
                <a:gd name="connsiteX63" fmla="*/ 533686 w 1739455"/>
                <a:gd name="connsiteY63" fmla="*/ 729520 h 1600200"/>
                <a:gd name="connsiteX64" fmla="*/ 536067 w 1739455"/>
                <a:gd name="connsiteY64" fmla="*/ 729901 h 1600200"/>
                <a:gd name="connsiteX65" fmla="*/ 536353 w 1739455"/>
                <a:gd name="connsiteY65" fmla="*/ 729901 h 1600200"/>
                <a:gd name="connsiteX66" fmla="*/ 536353 w 1739455"/>
                <a:gd name="connsiteY66" fmla="*/ 729901 h 1600200"/>
                <a:gd name="connsiteX67" fmla="*/ 537781 w 1739455"/>
                <a:gd name="connsiteY67" fmla="*/ 730091 h 1600200"/>
                <a:gd name="connsiteX68" fmla="*/ 537781 w 1739455"/>
                <a:gd name="connsiteY68" fmla="*/ 730091 h 1600200"/>
                <a:gd name="connsiteX69" fmla="*/ 539210 w 1739455"/>
                <a:gd name="connsiteY69" fmla="*/ 730187 h 1600200"/>
                <a:gd name="connsiteX70" fmla="*/ 539210 w 1739455"/>
                <a:gd name="connsiteY70" fmla="*/ 730187 h 1600200"/>
                <a:gd name="connsiteX71" fmla="*/ 540639 w 1739455"/>
                <a:gd name="connsiteY71" fmla="*/ 730282 h 1600200"/>
                <a:gd name="connsiteX72" fmla="*/ 540639 w 1739455"/>
                <a:gd name="connsiteY72" fmla="*/ 730282 h 1600200"/>
                <a:gd name="connsiteX73" fmla="*/ 541115 w 1739455"/>
                <a:gd name="connsiteY73" fmla="*/ 730282 h 1600200"/>
                <a:gd name="connsiteX74" fmla="*/ 544259 w 1739455"/>
                <a:gd name="connsiteY74" fmla="*/ 730377 h 1600200"/>
                <a:gd name="connsiteX75" fmla="*/ 563594 w 1739455"/>
                <a:gd name="connsiteY75" fmla="*/ 730377 h 1600200"/>
                <a:gd name="connsiteX76" fmla="*/ 565880 w 1739455"/>
                <a:gd name="connsiteY76" fmla="*/ 730377 h 1600200"/>
                <a:gd name="connsiteX77" fmla="*/ 646843 w 1739455"/>
                <a:gd name="connsiteY77" fmla="*/ 811339 h 1600200"/>
                <a:gd name="connsiteX78" fmla="*/ 646843 w 1739455"/>
                <a:gd name="connsiteY78" fmla="*/ 814864 h 1600200"/>
                <a:gd name="connsiteX79" fmla="*/ 646843 w 1739455"/>
                <a:gd name="connsiteY79" fmla="*/ 816388 h 1600200"/>
                <a:gd name="connsiteX80" fmla="*/ 646843 w 1739455"/>
                <a:gd name="connsiteY80" fmla="*/ 816388 h 1600200"/>
                <a:gd name="connsiteX81" fmla="*/ 646938 w 1739455"/>
                <a:gd name="connsiteY81" fmla="*/ 817817 h 1600200"/>
                <a:gd name="connsiteX82" fmla="*/ 646938 w 1739455"/>
                <a:gd name="connsiteY82" fmla="*/ 817817 h 1600200"/>
                <a:gd name="connsiteX83" fmla="*/ 647033 w 1739455"/>
                <a:gd name="connsiteY83" fmla="*/ 819245 h 1600200"/>
                <a:gd name="connsiteX84" fmla="*/ 647033 w 1739455"/>
                <a:gd name="connsiteY84" fmla="*/ 819245 h 1600200"/>
                <a:gd name="connsiteX85" fmla="*/ 647129 w 1739455"/>
                <a:gd name="connsiteY85" fmla="*/ 820674 h 1600200"/>
                <a:gd name="connsiteX86" fmla="*/ 647129 w 1739455"/>
                <a:gd name="connsiteY86" fmla="*/ 820674 h 1600200"/>
                <a:gd name="connsiteX87" fmla="*/ 647319 w 1739455"/>
                <a:gd name="connsiteY87" fmla="*/ 822103 h 1600200"/>
                <a:gd name="connsiteX88" fmla="*/ 647319 w 1739455"/>
                <a:gd name="connsiteY88" fmla="*/ 822103 h 1600200"/>
                <a:gd name="connsiteX89" fmla="*/ 647510 w 1739455"/>
                <a:gd name="connsiteY89" fmla="*/ 823531 h 1600200"/>
                <a:gd name="connsiteX90" fmla="*/ 647510 w 1739455"/>
                <a:gd name="connsiteY90" fmla="*/ 823531 h 1600200"/>
                <a:gd name="connsiteX91" fmla="*/ 647795 w 1739455"/>
                <a:gd name="connsiteY91" fmla="*/ 824960 h 1600200"/>
                <a:gd name="connsiteX92" fmla="*/ 647795 w 1739455"/>
                <a:gd name="connsiteY92" fmla="*/ 824960 h 1600200"/>
                <a:gd name="connsiteX93" fmla="*/ 648081 w 1739455"/>
                <a:gd name="connsiteY93" fmla="*/ 826389 h 1600200"/>
                <a:gd name="connsiteX94" fmla="*/ 648081 w 1739455"/>
                <a:gd name="connsiteY94" fmla="*/ 826389 h 1600200"/>
                <a:gd name="connsiteX95" fmla="*/ 648367 w 1739455"/>
                <a:gd name="connsiteY95" fmla="*/ 827818 h 1600200"/>
                <a:gd name="connsiteX96" fmla="*/ 648367 w 1739455"/>
                <a:gd name="connsiteY96" fmla="*/ 827818 h 1600200"/>
                <a:gd name="connsiteX97" fmla="*/ 648748 w 1739455"/>
                <a:gd name="connsiteY97" fmla="*/ 829247 h 1600200"/>
                <a:gd name="connsiteX98" fmla="*/ 648748 w 1739455"/>
                <a:gd name="connsiteY98" fmla="*/ 829247 h 1600200"/>
                <a:gd name="connsiteX99" fmla="*/ 700088 w 1739455"/>
                <a:gd name="connsiteY99" fmla="*/ 872300 h 1600200"/>
                <a:gd name="connsiteX100" fmla="*/ 700088 w 1739455"/>
                <a:gd name="connsiteY100" fmla="*/ 872300 h 1600200"/>
                <a:gd name="connsiteX101" fmla="*/ 701516 w 1739455"/>
                <a:gd name="connsiteY101" fmla="*/ 872395 h 1600200"/>
                <a:gd name="connsiteX102" fmla="*/ 701516 w 1739455"/>
                <a:gd name="connsiteY102" fmla="*/ 872395 h 1600200"/>
                <a:gd name="connsiteX103" fmla="*/ 701993 w 1739455"/>
                <a:gd name="connsiteY103" fmla="*/ 872395 h 1600200"/>
                <a:gd name="connsiteX104" fmla="*/ 705136 w 1739455"/>
                <a:gd name="connsiteY104" fmla="*/ 872490 h 1600200"/>
                <a:gd name="connsiteX105" fmla="*/ 712565 w 1739455"/>
                <a:gd name="connsiteY105" fmla="*/ 872490 h 1600200"/>
                <a:gd name="connsiteX106" fmla="*/ 793528 w 1739455"/>
                <a:gd name="connsiteY106" fmla="*/ 953453 h 1600200"/>
                <a:gd name="connsiteX107" fmla="*/ 793528 w 1739455"/>
                <a:gd name="connsiteY107" fmla="*/ 956977 h 1600200"/>
                <a:gd name="connsiteX108" fmla="*/ 793528 w 1739455"/>
                <a:gd name="connsiteY108" fmla="*/ 958501 h 1600200"/>
                <a:gd name="connsiteX109" fmla="*/ 793528 w 1739455"/>
                <a:gd name="connsiteY109" fmla="*/ 958501 h 1600200"/>
                <a:gd name="connsiteX110" fmla="*/ 793623 w 1739455"/>
                <a:gd name="connsiteY110" fmla="*/ 959930 h 1600200"/>
                <a:gd name="connsiteX111" fmla="*/ 793623 w 1739455"/>
                <a:gd name="connsiteY111" fmla="*/ 959930 h 1600200"/>
                <a:gd name="connsiteX112" fmla="*/ 793718 w 1739455"/>
                <a:gd name="connsiteY112" fmla="*/ 961358 h 1600200"/>
                <a:gd name="connsiteX113" fmla="*/ 793718 w 1739455"/>
                <a:gd name="connsiteY113" fmla="*/ 961358 h 1600200"/>
                <a:gd name="connsiteX114" fmla="*/ 793813 w 1739455"/>
                <a:gd name="connsiteY114" fmla="*/ 962787 h 1600200"/>
                <a:gd name="connsiteX115" fmla="*/ 793813 w 1739455"/>
                <a:gd name="connsiteY115" fmla="*/ 962787 h 1600200"/>
                <a:gd name="connsiteX116" fmla="*/ 794004 w 1739455"/>
                <a:gd name="connsiteY116" fmla="*/ 964216 h 1600200"/>
                <a:gd name="connsiteX117" fmla="*/ 794004 w 1739455"/>
                <a:gd name="connsiteY117" fmla="*/ 964216 h 1600200"/>
                <a:gd name="connsiteX118" fmla="*/ 794195 w 1739455"/>
                <a:gd name="connsiteY118" fmla="*/ 965645 h 1600200"/>
                <a:gd name="connsiteX119" fmla="*/ 794195 w 1739455"/>
                <a:gd name="connsiteY119" fmla="*/ 965645 h 1600200"/>
                <a:gd name="connsiteX120" fmla="*/ 823151 w 1739455"/>
                <a:gd name="connsiteY120" fmla="*/ 1007269 h 1600200"/>
                <a:gd name="connsiteX121" fmla="*/ 823722 w 1739455"/>
                <a:gd name="connsiteY121" fmla="*/ 1007555 h 1600200"/>
                <a:gd name="connsiteX122" fmla="*/ 823722 w 1739455"/>
                <a:gd name="connsiteY122" fmla="*/ 1007555 h 1600200"/>
                <a:gd name="connsiteX123" fmla="*/ 824960 w 1739455"/>
                <a:gd name="connsiteY123" fmla="*/ 1008221 h 1600200"/>
                <a:gd name="connsiteX124" fmla="*/ 824960 w 1739455"/>
                <a:gd name="connsiteY124" fmla="*/ 1008221 h 1600200"/>
                <a:gd name="connsiteX125" fmla="*/ 826198 w 1739455"/>
                <a:gd name="connsiteY125" fmla="*/ 1008888 h 1600200"/>
                <a:gd name="connsiteX126" fmla="*/ 826198 w 1739455"/>
                <a:gd name="connsiteY126" fmla="*/ 1008888 h 1600200"/>
                <a:gd name="connsiteX127" fmla="*/ 827437 w 1739455"/>
                <a:gd name="connsiteY127" fmla="*/ 1009460 h 1600200"/>
                <a:gd name="connsiteX128" fmla="*/ 827437 w 1739455"/>
                <a:gd name="connsiteY128" fmla="*/ 1009460 h 1600200"/>
                <a:gd name="connsiteX129" fmla="*/ 828675 w 1739455"/>
                <a:gd name="connsiteY129" fmla="*/ 1010031 h 1600200"/>
                <a:gd name="connsiteX130" fmla="*/ 828675 w 1739455"/>
                <a:gd name="connsiteY130" fmla="*/ 1010031 h 1600200"/>
                <a:gd name="connsiteX131" fmla="*/ 830009 w 1739455"/>
                <a:gd name="connsiteY131" fmla="*/ 1010603 h 1600200"/>
                <a:gd name="connsiteX132" fmla="*/ 830009 w 1739455"/>
                <a:gd name="connsiteY132" fmla="*/ 1010603 h 1600200"/>
                <a:gd name="connsiteX133" fmla="*/ 831342 w 1739455"/>
                <a:gd name="connsiteY133" fmla="*/ 1011079 h 1600200"/>
                <a:gd name="connsiteX134" fmla="*/ 831342 w 1739455"/>
                <a:gd name="connsiteY134" fmla="*/ 1011079 h 1600200"/>
                <a:gd name="connsiteX135" fmla="*/ 832676 w 1739455"/>
                <a:gd name="connsiteY135" fmla="*/ 1011555 h 1600200"/>
                <a:gd name="connsiteX136" fmla="*/ 832676 w 1739455"/>
                <a:gd name="connsiteY136" fmla="*/ 1011555 h 1600200"/>
                <a:gd name="connsiteX137" fmla="*/ 832961 w 1739455"/>
                <a:gd name="connsiteY137" fmla="*/ 1011650 h 1600200"/>
                <a:gd name="connsiteX138" fmla="*/ 835057 w 1739455"/>
                <a:gd name="connsiteY138" fmla="*/ 1012317 h 1600200"/>
                <a:gd name="connsiteX139" fmla="*/ 835343 w 1739455"/>
                <a:gd name="connsiteY139" fmla="*/ 1012412 h 1600200"/>
                <a:gd name="connsiteX140" fmla="*/ 835343 w 1739455"/>
                <a:gd name="connsiteY140" fmla="*/ 1012412 h 1600200"/>
                <a:gd name="connsiteX141" fmla="*/ 836676 w 1739455"/>
                <a:gd name="connsiteY141" fmla="*/ 1012793 h 1600200"/>
                <a:gd name="connsiteX142" fmla="*/ 836676 w 1739455"/>
                <a:gd name="connsiteY142" fmla="*/ 1012793 h 1600200"/>
                <a:gd name="connsiteX143" fmla="*/ 838010 w 1739455"/>
                <a:gd name="connsiteY143" fmla="*/ 1013174 h 1600200"/>
                <a:gd name="connsiteX144" fmla="*/ 838010 w 1739455"/>
                <a:gd name="connsiteY144" fmla="*/ 1013174 h 1600200"/>
                <a:gd name="connsiteX145" fmla="*/ 839438 w 1739455"/>
                <a:gd name="connsiteY145" fmla="*/ 1013460 h 1600200"/>
                <a:gd name="connsiteX146" fmla="*/ 839438 w 1739455"/>
                <a:gd name="connsiteY146" fmla="*/ 1013460 h 1600200"/>
                <a:gd name="connsiteX147" fmla="*/ 840867 w 1739455"/>
                <a:gd name="connsiteY147" fmla="*/ 1013746 h 1600200"/>
                <a:gd name="connsiteX148" fmla="*/ 840867 w 1739455"/>
                <a:gd name="connsiteY148" fmla="*/ 1013746 h 1600200"/>
                <a:gd name="connsiteX149" fmla="*/ 841153 w 1739455"/>
                <a:gd name="connsiteY149" fmla="*/ 1013746 h 1600200"/>
                <a:gd name="connsiteX150" fmla="*/ 843534 w 1739455"/>
                <a:gd name="connsiteY150" fmla="*/ 1014127 h 1600200"/>
                <a:gd name="connsiteX151" fmla="*/ 843820 w 1739455"/>
                <a:gd name="connsiteY151" fmla="*/ 1014127 h 1600200"/>
                <a:gd name="connsiteX152" fmla="*/ 843820 w 1739455"/>
                <a:gd name="connsiteY152" fmla="*/ 1014127 h 1600200"/>
                <a:gd name="connsiteX153" fmla="*/ 845248 w 1739455"/>
                <a:gd name="connsiteY153" fmla="*/ 1014317 h 1600200"/>
                <a:gd name="connsiteX154" fmla="*/ 845248 w 1739455"/>
                <a:gd name="connsiteY154" fmla="*/ 1014317 h 1600200"/>
                <a:gd name="connsiteX155" fmla="*/ 846677 w 1739455"/>
                <a:gd name="connsiteY155" fmla="*/ 1014413 h 1600200"/>
                <a:gd name="connsiteX156" fmla="*/ 846677 w 1739455"/>
                <a:gd name="connsiteY156" fmla="*/ 1014413 h 1600200"/>
                <a:gd name="connsiteX157" fmla="*/ 848106 w 1739455"/>
                <a:gd name="connsiteY157" fmla="*/ 1014508 h 1600200"/>
                <a:gd name="connsiteX158" fmla="*/ 848106 w 1739455"/>
                <a:gd name="connsiteY158" fmla="*/ 1014508 h 1600200"/>
                <a:gd name="connsiteX159" fmla="*/ 848582 w 1739455"/>
                <a:gd name="connsiteY159" fmla="*/ 1014508 h 1600200"/>
                <a:gd name="connsiteX160" fmla="*/ 851726 w 1739455"/>
                <a:gd name="connsiteY160" fmla="*/ 1014603 h 1600200"/>
                <a:gd name="connsiteX161" fmla="*/ 871156 w 1739455"/>
                <a:gd name="connsiteY161" fmla="*/ 1014603 h 1600200"/>
                <a:gd name="connsiteX162" fmla="*/ 878110 w 1739455"/>
                <a:gd name="connsiteY162" fmla="*/ 1014603 h 1600200"/>
                <a:gd name="connsiteX163" fmla="*/ 959072 w 1739455"/>
                <a:gd name="connsiteY163" fmla="*/ 1095566 h 1600200"/>
                <a:gd name="connsiteX164" fmla="*/ 959072 w 1739455"/>
                <a:gd name="connsiteY164" fmla="*/ 1105376 h 1600200"/>
                <a:gd name="connsiteX165" fmla="*/ 959072 w 1739455"/>
                <a:gd name="connsiteY165" fmla="*/ 1106805 h 1600200"/>
                <a:gd name="connsiteX166" fmla="*/ 959072 w 1739455"/>
                <a:gd name="connsiteY166" fmla="*/ 1106805 h 1600200"/>
                <a:gd name="connsiteX167" fmla="*/ 959168 w 1739455"/>
                <a:gd name="connsiteY167" fmla="*/ 1108234 h 1600200"/>
                <a:gd name="connsiteX168" fmla="*/ 959168 w 1739455"/>
                <a:gd name="connsiteY168" fmla="*/ 1108234 h 1600200"/>
                <a:gd name="connsiteX169" fmla="*/ 959263 w 1739455"/>
                <a:gd name="connsiteY169" fmla="*/ 1109663 h 1600200"/>
                <a:gd name="connsiteX170" fmla="*/ 959263 w 1739455"/>
                <a:gd name="connsiteY170" fmla="*/ 1109663 h 1600200"/>
                <a:gd name="connsiteX171" fmla="*/ 959358 w 1739455"/>
                <a:gd name="connsiteY171" fmla="*/ 1111091 h 1600200"/>
                <a:gd name="connsiteX172" fmla="*/ 959358 w 1739455"/>
                <a:gd name="connsiteY172" fmla="*/ 1111091 h 1600200"/>
                <a:gd name="connsiteX173" fmla="*/ 959548 w 1739455"/>
                <a:gd name="connsiteY173" fmla="*/ 1112520 h 1600200"/>
                <a:gd name="connsiteX174" fmla="*/ 959548 w 1739455"/>
                <a:gd name="connsiteY174" fmla="*/ 1112520 h 1600200"/>
                <a:gd name="connsiteX175" fmla="*/ 959739 w 1739455"/>
                <a:gd name="connsiteY175" fmla="*/ 1113949 h 1600200"/>
                <a:gd name="connsiteX176" fmla="*/ 959739 w 1739455"/>
                <a:gd name="connsiteY176" fmla="*/ 1113949 h 1600200"/>
                <a:gd name="connsiteX177" fmla="*/ 959930 w 1739455"/>
                <a:gd name="connsiteY177" fmla="*/ 1115378 h 1600200"/>
                <a:gd name="connsiteX178" fmla="*/ 959930 w 1739455"/>
                <a:gd name="connsiteY178" fmla="*/ 1115378 h 1600200"/>
                <a:gd name="connsiteX179" fmla="*/ 960215 w 1739455"/>
                <a:gd name="connsiteY179" fmla="*/ 1116806 h 1600200"/>
                <a:gd name="connsiteX180" fmla="*/ 960215 w 1739455"/>
                <a:gd name="connsiteY180" fmla="*/ 1116806 h 1600200"/>
                <a:gd name="connsiteX181" fmla="*/ 960501 w 1739455"/>
                <a:gd name="connsiteY181" fmla="*/ 1118235 h 1600200"/>
                <a:gd name="connsiteX182" fmla="*/ 960501 w 1739455"/>
                <a:gd name="connsiteY182" fmla="*/ 1118235 h 1600200"/>
                <a:gd name="connsiteX183" fmla="*/ 960882 w 1739455"/>
                <a:gd name="connsiteY183" fmla="*/ 1119664 h 1600200"/>
                <a:gd name="connsiteX184" fmla="*/ 960882 w 1739455"/>
                <a:gd name="connsiteY184" fmla="*/ 1119664 h 1600200"/>
                <a:gd name="connsiteX185" fmla="*/ 961263 w 1739455"/>
                <a:gd name="connsiteY185" fmla="*/ 1120997 h 1600200"/>
                <a:gd name="connsiteX186" fmla="*/ 961263 w 1739455"/>
                <a:gd name="connsiteY186" fmla="*/ 1120997 h 1600200"/>
                <a:gd name="connsiteX187" fmla="*/ 961644 w 1739455"/>
                <a:gd name="connsiteY187" fmla="*/ 1122331 h 1600200"/>
                <a:gd name="connsiteX188" fmla="*/ 961644 w 1739455"/>
                <a:gd name="connsiteY188" fmla="*/ 1122331 h 1600200"/>
                <a:gd name="connsiteX189" fmla="*/ 962120 w 1739455"/>
                <a:gd name="connsiteY189" fmla="*/ 1123664 h 1600200"/>
                <a:gd name="connsiteX190" fmla="*/ 962120 w 1739455"/>
                <a:gd name="connsiteY190" fmla="*/ 1123664 h 1600200"/>
                <a:gd name="connsiteX191" fmla="*/ 962597 w 1739455"/>
                <a:gd name="connsiteY191" fmla="*/ 1124998 h 1600200"/>
                <a:gd name="connsiteX192" fmla="*/ 962597 w 1739455"/>
                <a:gd name="connsiteY192" fmla="*/ 1124998 h 1600200"/>
                <a:gd name="connsiteX193" fmla="*/ 963073 w 1739455"/>
                <a:gd name="connsiteY193" fmla="*/ 1126331 h 1600200"/>
                <a:gd name="connsiteX194" fmla="*/ 963073 w 1739455"/>
                <a:gd name="connsiteY194" fmla="*/ 1126331 h 1600200"/>
                <a:gd name="connsiteX195" fmla="*/ 963644 w 1739455"/>
                <a:gd name="connsiteY195" fmla="*/ 1127665 h 1600200"/>
                <a:gd name="connsiteX196" fmla="*/ 963644 w 1739455"/>
                <a:gd name="connsiteY196" fmla="*/ 1127665 h 1600200"/>
                <a:gd name="connsiteX197" fmla="*/ 964216 w 1739455"/>
                <a:gd name="connsiteY197" fmla="*/ 1128903 h 1600200"/>
                <a:gd name="connsiteX198" fmla="*/ 964216 w 1739455"/>
                <a:gd name="connsiteY198" fmla="*/ 1128903 h 1600200"/>
                <a:gd name="connsiteX199" fmla="*/ 964787 w 1739455"/>
                <a:gd name="connsiteY199" fmla="*/ 1130141 h 1600200"/>
                <a:gd name="connsiteX200" fmla="*/ 964787 w 1739455"/>
                <a:gd name="connsiteY200" fmla="*/ 1130141 h 1600200"/>
                <a:gd name="connsiteX201" fmla="*/ 965454 w 1739455"/>
                <a:gd name="connsiteY201" fmla="*/ 1131380 h 1600200"/>
                <a:gd name="connsiteX202" fmla="*/ 965454 w 1739455"/>
                <a:gd name="connsiteY202" fmla="*/ 1131380 h 1600200"/>
                <a:gd name="connsiteX203" fmla="*/ 966121 w 1739455"/>
                <a:gd name="connsiteY203" fmla="*/ 1132618 h 1600200"/>
                <a:gd name="connsiteX204" fmla="*/ 966121 w 1739455"/>
                <a:gd name="connsiteY204" fmla="*/ 1132618 h 1600200"/>
                <a:gd name="connsiteX205" fmla="*/ 966788 w 1739455"/>
                <a:gd name="connsiteY205" fmla="*/ 1133856 h 1600200"/>
                <a:gd name="connsiteX206" fmla="*/ 966788 w 1739455"/>
                <a:gd name="connsiteY206" fmla="*/ 1133856 h 1600200"/>
                <a:gd name="connsiteX207" fmla="*/ 967454 w 1739455"/>
                <a:gd name="connsiteY207" fmla="*/ 1135094 h 1600200"/>
                <a:gd name="connsiteX208" fmla="*/ 967454 w 1739455"/>
                <a:gd name="connsiteY208" fmla="*/ 1135094 h 1600200"/>
                <a:gd name="connsiteX209" fmla="*/ 968216 w 1739455"/>
                <a:gd name="connsiteY209" fmla="*/ 1136237 h 1600200"/>
                <a:gd name="connsiteX210" fmla="*/ 968216 w 1739455"/>
                <a:gd name="connsiteY210" fmla="*/ 1136237 h 1600200"/>
                <a:gd name="connsiteX211" fmla="*/ 968978 w 1739455"/>
                <a:gd name="connsiteY211" fmla="*/ 1137380 h 1600200"/>
                <a:gd name="connsiteX212" fmla="*/ 968978 w 1739455"/>
                <a:gd name="connsiteY212" fmla="*/ 1137380 h 1600200"/>
                <a:gd name="connsiteX213" fmla="*/ 969740 w 1739455"/>
                <a:gd name="connsiteY213" fmla="*/ 1138523 h 1600200"/>
                <a:gd name="connsiteX214" fmla="*/ 969740 w 1739455"/>
                <a:gd name="connsiteY214" fmla="*/ 1138523 h 1600200"/>
                <a:gd name="connsiteX215" fmla="*/ 970597 w 1739455"/>
                <a:gd name="connsiteY215" fmla="*/ 1139666 h 1600200"/>
                <a:gd name="connsiteX216" fmla="*/ 970597 w 1739455"/>
                <a:gd name="connsiteY216" fmla="*/ 1139666 h 1600200"/>
                <a:gd name="connsiteX217" fmla="*/ 971455 w 1739455"/>
                <a:gd name="connsiteY217" fmla="*/ 1140809 h 1600200"/>
                <a:gd name="connsiteX218" fmla="*/ 971455 w 1739455"/>
                <a:gd name="connsiteY218" fmla="*/ 1140809 h 1600200"/>
                <a:gd name="connsiteX219" fmla="*/ 972312 w 1739455"/>
                <a:gd name="connsiteY219" fmla="*/ 1141857 h 1600200"/>
                <a:gd name="connsiteX220" fmla="*/ 972312 w 1739455"/>
                <a:gd name="connsiteY220" fmla="*/ 1141857 h 1600200"/>
                <a:gd name="connsiteX221" fmla="*/ 973169 w 1739455"/>
                <a:gd name="connsiteY221" fmla="*/ 1142905 h 1600200"/>
                <a:gd name="connsiteX222" fmla="*/ 973169 w 1739455"/>
                <a:gd name="connsiteY222" fmla="*/ 1142905 h 1600200"/>
                <a:gd name="connsiteX223" fmla="*/ 974122 w 1739455"/>
                <a:gd name="connsiteY223" fmla="*/ 1143953 h 1600200"/>
                <a:gd name="connsiteX224" fmla="*/ 974122 w 1739455"/>
                <a:gd name="connsiteY224" fmla="*/ 1143953 h 1600200"/>
                <a:gd name="connsiteX225" fmla="*/ 975074 w 1739455"/>
                <a:gd name="connsiteY225" fmla="*/ 1145000 h 1600200"/>
                <a:gd name="connsiteX226" fmla="*/ 975074 w 1739455"/>
                <a:gd name="connsiteY226" fmla="*/ 1145000 h 1600200"/>
                <a:gd name="connsiteX227" fmla="*/ 976027 w 1739455"/>
                <a:gd name="connsiteY227" fmla="*/ 1145953 h 1600200"/>
                <a:gd name="connsiteX228" fmla="*/ 976027 w 1739455"/>
                <a:gd name="connsiteY228" fmla="*/ 1145953 h 1600200"/>
                <a:gd name="connsiteX229" fmla="*/ 976979 w 1739455"/>
                <a:gd name="connsiteY229" fmla="*/ 1146905 h 1600200"/>
                <a:gd name="connsiteX230" fmla="*/ 976979 w 1739455"/>
                <a:gd name="connsiteY230" fmla="*/ 1146905 h 1600200"/>
                <a:gd name="connsiteX231" fmla="*/ 978027 w 1739455"/>
                <a:gd name="connsiteY231" fmla="*/ 1147858 h 1600200"/>
                <a:gd name="connsiteX232" fmla="*/ 978027 w 1739455"/>
                <a:gd name="connsiteY232" fmla="*/ 1147858 h 1600200"/>
                <a:gd name="connsiteX233" fmla="*/ 979075 w 1739455"/>
                <a:gd name="connsiteY233" fmla="*/ 1148810 h 1600200"/>
                <a:gd name="connsiteX234" fmla="*/ 979075 w 1739455"/>
                <a:gd name="connsiteY234" fmla="*/ 1148810 h 1600200"/>
                <a:gd name="connsiteX235" fmla="*/ 980122 w 1739455"/>
                <a:gd name="connsiteY235" fmla="*/ 1149668 h 1600200"/>
                <a:gd name="connsiteX236" fmla="*/ 980122 w 1739455"/>
                <a:gd name="connsiteY236" fmla="*/ 1149668 h 1600200"/>
                <a:gd name="connsiteX237" fmla="*/ 981170 w 1739455"/>
                <a:gd name="connsiteY237" fmla="*/ 1150525 h 1600200"/>
                <a:gd name="connsiteX238" fmla="*/ 981170 w 1739455"/>
                <a:gd name="connsiteY238" fmla="*/ 1150525 h 1600200"/>
                <a:gd name="connsiteX239" fmla="*/ 982218 w 1739455"/>
                <a:gd name="connsiteY239" fmla="*/ 1151382 h 1600200"/>
                <a:gd name="connsiteX240" fmla="*/ 982218 w 1739455"/>
                <a:gd name="connsiteY240" fmla="*/ 1151382 h 1600200"/>
                <a:gd name="connsiteX241" fmla="*/ 983361 w 1739455"/>
                <a:gd name="connsiteY241" fmla="*/ 1152239 h 1600200"/>
                <a:gd name="connsiteX242" fmla="*/ 983361 w 1739455"/>
                <a:gd name="connsiteY242" fmla="*/ 1152239 h 1600200"/>
                <a:gd name="connsiteX243" fmla="*/ 984504 w 1739455"/>
                <a:gd name="connsiteY243" fmla="*/ 1153001 h 1600200"/>
                <a:gd name="connsiteX244" fmla="*/ 984504 w 1739455"/>
                <a:gd name="connsiteY244" fmla="*/ 1153001 h 1600200"/>
                <a:gd name="connsiteX245" fmla="*/ 985647 w 1739455"/>
                <a:gd name="connsiteY245" fmla="*/ 1153763 h 1600200"/>
                <a:gd name="connsiteX246" fmla="*/ 985647 w 1739455"/>
                <a:gd name="connsiteY246" fmla="*/ 1153763 h 1600200"/>
                <a:gd name="connsiteX247" fmla="*/ 986790 w 1739455"/>
                <a:gd name="connsiteY247" fmla="*/ 1154525 h 1600200"/>
                <a:gd name="connsiteX248" fmla="*/ 986790 w 1739455"/>
                <a:gd name="connsiteY248" fmla="*/ 1154525 h 1600200"/>
                <a:gd name="connsiteX249" fmla="*/ 988028 w 1739455"/>
                <a:gd name="connsiteY249" fmla="*/ 1155192 h 1600200"/>
                <a:gd name="connsiteX250" fmla="*/ 988028 w 1739455"/>
                <a:gd name="connsiteY250" fmla="*/ 1155192 h 1600200"/>
                <a:gd name="connsiteX251" fmla="*/ 989267 w 1739455"/>
                <a:gd name="connsiteY251" fmla="*/ 1155859 h 1600200"/>
                <a:gd name="connsiteX252" fmla="*/ 989267 w 1739455"/>
                <a:gd name="connsiteY252" fmla="*/ 1155859 h 1600200"/>
                <a:gd name="connsiteX253" fmla="*/ 990505 w 1739455"/>
                <a:gd name="connsiteY253" fmla="*/ 1156526 h 1600200"/>
                <a:gd name="connsiteX254" fmla="*/ 990505 w 1739455"/>
                <a:gd name="connsiteY254" fmla="*/ 1156526 h 1600200"/>
                <a:gd name="connsiteX255" fmla="*/ 991743 w 1739455"/>
                <a:gd name="connsiteY255" fmla="*/ 1157192 h 1600200"/>
                <a:gd name="connsiteX256" fmla="*/ 991743 w 1739455"/>
                <a:gd name="connsiteY256" fmla="*/ 1157192 h 1600200"/>
                <a:gd name="connsiteX257" fmla="*/ 992981 w 1739455"/>
                <a:gd name="connsiteY257" fmla="*/ 1157764 h 1600200"/>
                <a:gd name="connsiteX258" fmla="*/ 992981 w 1739455"/>
                <a:gd name="connsiteY258" fmla="*/ 1157764 h 1600200"/>
                <a:gd name="connsiteX259" fmla="*/ 994220 w 1739455"/>
                <a:gd name="connsiteY259" fmla="*/ 1158335 h 1600200"/>
                <a:gd name="connsiteX260" fmla="*/ 994220 w 1739455"/>
                <a:gd name="connsiteY260" fmla="*/ 1158335 h 1600200"/>
                <a:gd name="connsiteX261" fmla="*/ 995553 w 1739455"/>
                <a:gd name="connsiteY261" fmla="*/ 1158907 h 1600200"/>
                <a:gd name="connsiteX262" fmla="*/ 995553 w 1739455"/>
                <a:gd name="connsiteY262" fmla="*/ 1158907 h 1600200"/>
                <a:gd name="connsiteX263" fmla="*/ 996887 w 1739455"/>
                <a:gd name="connsiteY263" fmla="*/ 1159383 h 1600200"/>
                <a:gd name="connsiteX264" fmla="*/ 996887 w 1739455"/>
                <a:gd name="connsiteY264" fmla="*/ 1159383 h 1600200"/>
                <a:gd name="connsiteX265" fmla="*/ 998220 w 1739455"/>
                <a:gd name="connsiteY265" fmla="*/ 1159859 h 1600200"/>
                <a:gd name="connsiteX266" fmla="*/ 998220 w 1739455"/>
                <a:gd name="connsiteY266" fmla="*/ 1159859 h 1600200"/>
                <a:gd name="connsiteX267" fmla="*/ 999554 w 1739455"/>
                <a:gd name="connsiteY267" fmla="*/ 1160336 h 1600200"/>
                <a:gd name="connsiteX268" fmla="*/ 999554 w 1739455"/>
                <a:gd name="connsiteY268" fmla="*/ 1160336 h 1600200"/>
                <a:gd name="connsiteX269" fmla="*/ 1000887 w 1739455"/>
                <a:gd name="connsiteY269" fmla="*/ 1160717 h 1600200"/>
                <a:gd name="connsiteX270" fmla="*/ 1000887 w 1739455"/>
                <a:gd name="connsiteY270" fmla="*/ 1160717 h 1600200"/>
                <a:gd name="connsiteX271" fmla="*/ 1002221 w 1739455"/>
                <a:gd name="connsiteY271" fmla="*/ 1161098 h 1600200"/>
                <a:gd name="connsiteX272" fmla="*/ 1002221 w 1739455"/>
                <a:gd name="connsiteY272" fmla="*/ 1161098 h 1600200"/>
                <a:gd name="connsiteX273" fmla="*/ 1003554 w 1739455"/>
                <a:gd name="connsiteY273" fmla="*/ 1161479 h 1600200"/>
                <a:gd name="connsiteX274" fmla="*/ 1003554 w 1739455"/>
                <a:gd name="connsiteY274" fmla="*/ 1161479 h 1600200"/>
                <a:gd name="connsiteX275" fmla="*/ 1004983 w 1739455"/>
                <a:gd name="connsiteY275" fmla="*/ 1161764 h 1600200"/>
                <a:gd name="connsiteX276" fmla="*/ 1004983 w 1739455"/>
                <a:gd name="connsiteY276" fmla="*/ 1161764 h 1600200"/>
                <a:gd name="connsiteX277" fmla="*/ 1006412 w 1739455"/>
                <a:gd name="connsiteY277" fmla="*/ 1162050 h 1600200"/>
                <a:gd name="connsiteX278" fmla="*/ 1006412 w 1739455"/>
                <a:gd name="connsiteY278" fmla="*/ 1162050 h 1600200"/>
                <a:gd name="connsiteX279" fmla="*/ 1007840 w 1739455"/>
                <a:gd name="connsiteY279" fmla="*/ 1162336 h 1600200"/>
                <a:gd name="connsiteX280" fmla="*/ 1007840 w 1739455"/>
                <a:gd name="connsiteY280" fmla="*/ 1162336 h 1600200"/>
                <a:gd name="connsiteX281" fmla="*/ 1009269 w 1739455"/>
                <a:gd name="connsiteY281" fmla="*/ 1162526 h 1600200"/>
                <a:gd name="connsiteX282" fmla="*/ 1009269 w 1739455"/>
                <a:gd name="connsiteY282" fmla="*/ 1162526 h 1600200"/>
                <a:gd name="connsiteX283" fmla="*/ 1010698 w 1739455"/>
                <a:gd name="connsiteY283" fmla="*/ 1162717 h 1600200"/>
                <a:gd name="connsiteX284" fmla="*/ 1010698 w 1739455"/>
                <a:gd name="connsiteY284" fmla="*/ 1162717 h 1600200"/>
                <a:gd name="connsiteX285" fmla="*/ 1012127 w 1739455"/>
                <a:gd name="connsiteY285" fmla="*/ 1162812 h 1600200"/>
                <a:gd name="connsiteX286" fmla="*/ 1012127 w 1739455"/>
                <a:gd name="connsiteY286" fmla="*/ 1162812 h 1600200"/>
                <a:gd name="connsiteX287" fmla="*/ 1013555 w 1739455"/>
                <a:gd name="connsiteY287" fmla="*/ 1162907 h 1600200"/>
                <a:gd name="connsiteX288" fmla="*/ 1013555 w 1739455"/>
                <a:gd name="connsiteY288" fmla="*/ 1162907 h 1600200"/>
                <a:gd name="connsiteX289" fmla="*/ 1014031 w 1739455"/>
                <a:gd name="connsiteY289" fmla="*/ 1162907 h 1600200"/>
                <a:gd name="connsiteX290" fmla="*/ 1017175 w 1739455"/>
                <a:gd name="connsiteY290" fmla="*/ 1163003 h 1600200"/>
                <a:gd name="connsiteX291" fmla="*/ 1047560 w 1739455"/>
                <a:gd name="connsiteY291" fmla="*/ 1163003 h 1600200"/>
                <a:gd name="connsiteX292" fmla="*/ 1199483 w 1739455"/>
                <a:gd name="connsiteY292" fmla="*/ 1163003 h 1600200"/>
                <a:gd name="connsiteX293" fmla="*/ 1280446 w 1739455"/>
                <a:gd name="connsiteY293" fmla="*/ 1243965 h 1600200"/>
                <a:gd name="connsiteX294" fmla="*/ 1280446 w 1739455"/>
                <a:gd name="connsiteY294" fmla="*/ 1375886 h 1600200"/>
                <a:gd name="connsiteX295" fmla="*/ 1280446 w 1739455"/>
                <a:gd name="connsiteY295" fmla="*/ 1539431 h 1600200"/>
                <a:gd name="connsiteX296" fmla="*/ 1280446 w 1739455"/>
                <a:gd name="connsiteY296" fmla="*/ 1542574 h 1600200"/>
                <a:gd name="connsiteX297" fmla="*/ 1338072 w 1739455"/>
                <a:gd name="connsiteY297" fmla="*/ 1600200 h 1600200"/>
                <a:gd name="connsiteX298" fmla="*/ 1358075 w 1739455"/>
                <a:gd name="connsiteY298" fmla="*/ 1600200 h 1600200"/>
                <a:gd name="connsiteX299" fmla="*/ 1415701 w 1739455"/>
                <a:gd name="connsiteY299" fmla="*/ 1542574 h 1600200"/>
                <a:gd name="connsiteX300" fmla="*/ 1415701 w 1739455"/>
                <a:gd name="connsiteY300" fmla="*/ 1534477 h 1600200"/>
                <a:gd name="connsiteX301" fmla="*/ 1496663 w 1739455"/>
                <a:gd name="connsiteY301" fmla="*/ 1453515 h 1600200"/>
                <a:gd name="connsiteX302" fmla="*/ 1527239 w 1739455"/>
                <a:gd name="connsiteY302" fmla="*/ 1453515 h 1600200"/>
                <a:gd name="connsiteX303" fmla="*/ 1584865 w 1739455"/>
                <a:gd name="connsiteY303" fmla="*/ 1395889 h 1600200"/>
                <a:gd name="connsiteX304" fmla="*/ 1584865 w 1739455"/>
                <a:gd name="connsiteY304" fmla="*/ 1375886 h 1600200"/>
                <a:gd name="connsiteX305" fmla="*/ 1546765 w 1739455"/>
                <a:gd name="connsiteY305" fmla="*/ 1321689 h 1600200"/>
                <a:gd name="connsiteX306" fmla="*/ 1477518 w 1739455"/>
                <a:gd name="connsiteY306" fmla="*/ 1318070 h 1600200"/>
                <a:gd name="connsiteX307" fmla="*/ 1429988 w 1739455"/>
                <a:gd name="connsiteY307" fmla="*/ 1231487 h 1600200"/>
                <a:gd name="connsiteX308" fmla="*/ 1498759 w 1739455"/>
                <a:gd name="connsiteY308" fmla="*/ 1164527 h 1600200"/>
                <a:gd name="connsiteX309" fmla="*/ 1681829 w 1739455"/>
                <a:gd name="connsiteY309" fmla="*/ 1164527 h 1600200"/>
                <a:gd name="connsiteX310" fmla="*/ 1739456 w 1739455"/>
                <a:gd name="connsiteY310" fmla="*/ 1106900 h 1600200"/>
                <a:gd name="connsiteX311" fmla="*/ 1739456 w 1739455"/>
                <a:gd name="connsiteY311" fmla="*/ 1086898 h 1600200"/>
                <a:gd name="connsiteX312" fmla="*/ 1681829 w 1739455"/>
                <a:gd name="connsiteY312" fmla="*/ 1029272 h 1600200"/>
                <a:gd name="connsiteX313" fmla="*/ 1498854 w 1739455"/>
                <a:gd name="connsiteY313" fmla="*/ 1029272 h 1600200"/>
                <a:gd name="connsiteX314" fmla="*/ 1417892 w 1739455"/>
                <a:gd name="connsiteY314" fmla="*/ 948309 h 1600200"/>
                <a:gd name="connsiteX315" fmla="*/ 1417892 w 1739455"/>
                <a:gd name="connsiteY315" fmla="*/ 942594 h 1600200"/>
                <a:gd name="connsiteX316" fmla="*/ 1360265 w 1739455"/>
                <a:gd name="connsiteY316" fmla="*/ 884968 h 1600200"/>
                <a:gd name="connsiteX317" fmla="*/ 1186148 w 1739455"/>
                <a:gd name="connsiteY317" fmla="*/ 884968 h 1600200"/>
                <a:gd name="connsiteX318" fmla="*/ 1105186 w 1739455"/>
                <a:gd name="connsiteY318" fmla="*/ 804005 h 1600200"/>
                <a:gd name="connsiteX319" fmla="*/ 1105186 w 1739455"/>
                <a:gd name="connsiteY319" fmla="*/ 646176 h 1600200"/>
                <a:gd name="connsiteX320" fmla="*/ 1097089 w 1739455"/>
                <a:gd name="connsiteY320" fmla="*/ 616839 h 1600200"/>
                <a:gd name="connsiteX321" fmla="*/ 1096423 w 1739455"/>
                <a:gd name="connsiteY321" fmla="*/ 615696 h 1600200"/>
                <a:gd name="connsiteX322" fmla="*/ 1046417 w 1739455"/>
                <a:gd name="connsiteY322" fmla="*/ 586550 h 1600200"/>
                <a:gd name="connsiteX323" fmla="*/ 1024128 w 1739455"/>
                <a:gd name="connsiteY323" fmla="*/ 586550 h 1600200"/>
                <a:gd name="connsiteX324" fmla="*/ 943165 w 1739455"/>
                <a:gd name="connsiteY324" fmla="*/ 505587 h 1600200"/>
                <a:gd name="connsiteX325" fmla="*/ 943165 w 1739455"/>
                <a:gd name="connsiteY325" fmla="*/ 505206 h 1600200"/>
                <a:gd name="connsiteX326" fmla="*/ 885539 w 1739455"/>
                <a:gd name="connsiteY326" fmla="*/ 446818 h 1600200"/>
                <a:gd name="connsiteX327" fmla="*/ 844772 w 1739455"/>
                <a:gd name="connsiteY327" fmla="*/ 445580 h 1600200"/>
                <a:gd name="connsiteX328" fmla="*/ 795242 w 1739455"/>
                <a:gd name="connsiteY328" fmla="*/ 388525 h 1600200"/>
                <a:gd name="connsiteX329" fmla="*/ 795242 w 1739455"/>
                <a:gd name="connsiteY329" fmla="*/ 368522 h 1600200"/>
                <a:gd name="connsiteX330" fmla="*/ 852869 w 1739455"/>
                <a:gd name="connsiteY330" fmla="*/ 310896 h 1600200"/>
                <a:gd name="connsiteX331" fmla="*/ 952119 w 1739455"/>
                <a:gd name="connsiteY331" fmla="*/ 310896 h 1600200"/>
                <a:gd name="connsiteX332" fmla="*/ 951167 w 1739455"/>
                <a:gd name="connsiteY332" fmla="*/ 57626 h 1600200"/>
                <a:gd name="connsiteX333" fmla="*/ 893540 w 1739455"/>
                <a:gd name="connsiteY333" fmla="*/ 0 h 1600200"/>
                <a:gd name="connsiteX334" fmla="*/ 214598 w 1739455"/>
                <a:gd name="connsiteY334" fmla="*/ 0 h 1600200"/>
                <a:gd name="connsiteX335" fmla="*/ 157353 w 1739455"/>
                <a:gd name="connsiteY335" fmla="*/ 51149 h 1600200"/>
                <a:gd name="connsiteX336" fmla="*/ 157353 w 1739455"/>
                <a:gd name="connsiteY336" fmla="*/ 93059 h 1600200"/>
                <a:gd name="connsiteX337" fmla="*/ 99727 w 1739455"/>
                <a:gd name="connsiteY337" fmla="*/ 150686 h 1600200"/>
                <a:gd name="connsiteX338" fmla="*/ 0 w 1739455"/>
                <a:gd name="connsiteY338" fmla="*/ 150686 h 1600200"/>
                <a:gd name="connsiteX339" fmla="*/ 476 w 1739455"/>
                <a:gd name="connsiteY339" fmla="*/ 514921 h 1600200"/>
                <a:gd name="connsiteX340" fmla="*/ 476 w 1739455"/>
                <a:gd name="connsiteY340" fmla="*/ 514921 h 1600200"/>
                <a:gd name="connsiteX341" fmla="*/ 959358 w 1739455"/>
                <a:gd name="connsiteY341" fmla="*/ 1105281 h 1600200"/>
                <a:gd name="connsiteX342" fmla="*/ 959358 w 1739455"/>
                <a:gd name="connsiteY342" fmla="*/ 1105281 h 1600200"/>
                <a:gd name="connsiteX343" fmla="*/ 959358 w 1739455"/>
                <a:gd name="connsiteY343" fmla="*/ 1105281 h 1600200"/>
                <a:gd name="connsiteX344" fmla="*/ 959358 w 1739455"/>
                <a:gd name="connsiteY344" fmla="*/ 1105281 h 1600200"/>
                <a:gd name="connsiteX345" fmla="*/ 486156 w 1739455"/>
                <a:gd name="connsiteY345" fmla="*/ 672655 h 1600200"/>
                <a:gd name="connsiteX346" fmla="*/ 486156 w 1739455"/>
                <a:gd name="connsiteY346" fmla="*/ 672655 h 1600200"/>
                <a:gd name="connsiteX347" fmla="*/ 486156 w 1739455"/>
                <a:gd name="connsiteY347" fmla="*/ 672655 h 1600200"/>
                <a:gd name="connsiteX348" fmla="*/ 486156 w 1739455"/>
                <a:gd name="connsiteY348" fmla="*/ 672655 h 1600200"/>
                <a:gd name="connsiteX349" fmla="*/ 647033 w 1739455"/>
                <a:gd name="connsiteY349" fmla="*/ 814769 h 1600200"/>
                <a:gd name="connsiteX350" fmla="*/ 647033 w 1739455"/>
                <a:gd name="connsiteY350" fmla="*/ 814769 h 1600200"/>
                <a:gd name="connsiteX351" fmla="*/ 647033 w 1739455"/>
                <a:gd name="connsiteY351" fmla="*/ 814769 h 1600200"/>
                <a:gd name="connsiteX352" fmla="*/ 647033 w 1739455"/>
                <a:gd name="connsiteY352" fmla="*/ 814769 h 1600200"/>
                <a:gd name="connsiteX353" fmla="*/ 793813 w 1739455"/>
                <a:gd name="connsiteY353" fmla="*/ 956881 h 1600200"/>
                <a:gd name="connsiteX354" fmla="*/ 793813 w 1739455"/>
                <a:gd name="connsiteY354" fmla="*/ 956881 h 1600200"/>
                <a:gd name="connsiteX355" fmla="*/ 793813 w 1739455"/>
                <a:gd name="connsiteY355" fmla="*/ 956881 h 16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Lst>
              <a:rect l="l" t="t" r="r" b="b"/>
              <a:pathLst>
                <a:path w="1739455" h="1600200">
                  <a:moveTo>
                    <a:pt x="476" y="514921"/>
                  </a:moveTo>
                  <a:cubicBezTo>
                    <a:pt x="0" y="531686"/>
                    <a:pt x="10001" y="442722"/>
                    <a:pt x="48006" y="442722"/>
                  </a:cubicBezTo>
                  <a:lnTo>
                    <a:pt x="234791" y="442722"/>
                  </a:lnTo>
                  <a:cubicBezTo>
                    <a:pt x="271939" y="443389"/>
                    <a:pt x="319373" y="430435"/>
                    <a:pt x="319373" y="508063"/>
                  </a:cubicBezTo>
                  <a:lnTo>
                    <a:pt x="319373" y="527018"/>
                  </a:lnTo>
                  <a:cubicBezTo>
                    <a:pt x="319373" y="558737"/>
                    <a:pt x="345281" y="584645"/>
                    <a:pt x="377000" y="584645"/>
                  </a:cubicBezTo>
                  <a:lnTo>
                    <a:pt x="405098" y="584645"/>
                  </a:lnTo>
                  <a:cubicBezTo>
                    <a:pt x="449675" y="584645"/>
                    <a:pt x="486061" y="621030"/>
                    <a:pt x="486061" y="665607"/>
                  </a:cubicBezTo>
                  <a:lnTo>
                    <a:pt x="486061" y="672751"/>
                  </a:lnTo>
                  <a:lnTo>
                    <a:pt x="486061" y="674275"/>
                  </a:lnTo>
                  <a:lnTo>
                    <a:pt x="486061" y="674275"/>
                  </a:lnTo>
                  <a:lnTo>
                    <a:pt x="486156" y="675704"/>
                  </a:lnTo>
                  <a:lnTo>
                    <a:pt x="486156" y="675704"/>
                  </a:lnTo>
                  <a:lnTo>
                    <a:pt x="486251" y="677132"/>
                  </a:lnTo>
                  <a:lnTo>
                    <a:pt x="486251" y="677132"/>
                  </a:lnTo>
                  <a:lnTo>
                    <a:pt x="486346" y="678561"/>
                  </a:lnTo>
                  <a:lnTo>
                    <a:pt x="486346" y="678561"/>
                  </a:lnTo>
                  <a:lnTo>
                    <a:pt x="486537" y="679990"/>
                  </a:lnTo>
                  <a:lnTo>
                    <a:pt x="486537" y="679990"/>
                  </a:lnTo>
                  <a:lnTo>
                    <a:pt x="486728" y="681419"/>
                  </a:lnTo>
                  <a:lnTo>
                    <a:pt x="486728" y="681419"/>
                  </a:lnTo>
                  <a:lnTo>
                    <a:pt x="486918" y="682847"/>
                  </a:lnTo>
                  <a:lnTo>
                    <a:pt x="486918" y="682847"/>
                  </a:lnTo>
                  <a:cubicBezTo>
                    <a:pt x="489395" y="697039"/>
                    <a:pt x="497586" y="709994"/>
                    <a:pt x="509206" y="718852"/>
                  </a:cubicBezTo>
                  <a:lnTo>
                    <a:pt x="509206" y="718852"/>
                  </a:lnTo>
                  <a:lnTo>
                    <a:pt x="510350" y="719709"/>
                  </a:lnTo>
                  <a:lnTo>
                    <a:pt x="510350" y="719709"/>
                  </a:lnTo>
                  <a:lnTo>
                    <a:pt x="511493" y="720471"/>
                  </a:lnTo>
                  <a:lnTo>
                    <a:pt x="511493" y="720471"/>
                  </a:lnTo>
                  <a:lnTo>
                    <a:pt x="512636" y="721233"/>
                  </a:lnTo>
                  <a:lnTo>
                    <a:pt x="512636" y="721233"/>
                  </a:lnTo>
                  <a:lnTo>
                    <a:pt x="513779" y="721995"/>
                  </a:lnTo>
                  <a:lnTo>
                    <a:pt x="513779" y="721995"/>
                  </a:lnTo>
                  <a:lnTo>
                    <a:pt x="514350" y="722281"/>
                  </a:lnTo>
                  <a:cubicBezTo>
                    <a:pt x="514826" y="722567"/>
                    <a:pt x="515207" y="722757"/>
                    <a:pt x="515684" y="723043"/>
                  </a:cubicBezTo>
                  <a:lnTo>
                    <a:pt x="516255" y="723329"/>
                  </a:lnTo>
                  <a:lnTo>
                    <a:pt x="516255" y="723329"/>
                  </a:lnTo>
                  <a:lnTo>
                    <a:pt x="517493" y="723995"/>
                  </a:lnTo>
                  <a:lnTo>
                    <a:pt x="517493" y="723995"/>
                  </a:lnTo>
                  <a:lnTo>
                    <a:pt x="518731" y="724662"/>
                  </a:lnTo>
                  <a:lnTo>
                    <a:pt x="518731" y="724662"/>
                  </a:lnTo>
                  <a:lnTo>
                    <a:pt x="519970" y="725234"/>
                  </a:lnTo>
                  <a:lnTo>
                    <a:pt x="519970" y="725234"/>
                  </a:lnTo>
                  <a:cubicBezTo>
                    <a:pt x="520351" y="725424"/>
                    <a:pt x="520827" y="725614"/>
                    <a:pt x="521208" y="725805"/>
                  </a:cubicBezTo>
                  <a:lnTo>
                    <a:pt x="521208" y="725805"/>
                  </a:lnTo>
                  <a:lnTo>
                    <a:pt x="522542" y="726377"/>
                  </a:lnTo>
                  <a:lnTo>
                    <a:pt x="522542" y="726377"/>
                  </a:lnTo>
                  <a:lnTo>
                    <a:pt x="523875" y="726853"/>
                  </a:lnTo>
                  <a:lnTo>
                    <a:pt x="523875" y="726853"/>
                  </a:lnTo>
                  <a:lnTo>
                    <a:pt x="525209" y="727329"/>
                  </a:lnTo>
                  <a:lnTo>
                    <a:pt x="525209" y="727329"/>
                  </a:lnTo>
                  <a:lnTo>
                    <a:pt x="525494" y="727424"/>
                  </a:lnTo>
                  <a:cubicBezTo>
                    <a:pt x="526256" y="727615"/>
                    <a:pt x="526828" y="727805"/>
                    <a:pt x="527590" y="728091"/>
                  </a:cubicBezTo>
                  <a:lnTo>
                    <a:pt x="527876" y="728186"/>
                  </a:lnTo>
                  <a:lnTo>
                    <a:pt x="527876" y="728186"/>
                  </a:lnTo>
                  <a:lnTo>
                    <a:pt x="529209" y="728567"/>
                  </a:lnTo>
                  <a:lnTo>
                    <a:pt x="529209" y="728567"/>
                  </a:lnTo>
                  <a:lnTo>
                    <a:pt x="530543" y="728948"/>
                  </a:lnTo>
                  <a:lnTo>
                    <a:pt x="530543" y="728948"/>
                  </a:lnTo>
                  <a:lnTo>
                    <a:pt x="531971" y="729234"/>
                  </a:lnTo>
                  <a:lnTo>
                    <a:pt x="531971" y="729234"/>
                  </a:lnTo>
                  <a:cubicBezTo>
                    <a:pt x="532447" y="729329"/>
                    <a:pt x="532924" y="729425"/>
                    <a:pt x="533400" y="729520"/>
                  </a:cubicBezTo>
                  <a:lnTo>
                    <a:pt x="533400" y="729520"/>
                  </a:lnTo>
                  <a:lnTo>
                    <a:pt x="533686" y="729520"/>
                  </a:lnTo>
                  <a:cubicBezTo>
                    <a:pt x="534543" y="729615"/>
                    <a:pt x="535210" y="729805"/>
                    <a:pt x="536067" y="729901"/>
                  </a:cubicBezTo>
                  <a:lnTo>
                    <a:pt x="536353" y="729901"/>
                  </a:lnTo>
                  <a:lnTo>
                    <a:pt x="536353" y="729901"/>
                  </a:lnTo>
                  <a:lnTo>
                    <a:pt x="537781" y="730091"/>
                  </a:lnTo>
                  <a:lnTo>
                    <a:pt x="537781" y="730091"/>
                  </a:lnTo>
                  <a:lnTo>
                    <a:pt x="539210" y="730187"/>
                  </a:lnTo>
                  <a:lnTo>
                    <a:pt x="539210" y="730187"/>
                  </a:lnTo>
                  <a:lnTo>
                    <a:pt x="540639" y="730282"/>
                  </a:lnTo>
                  <a:lnTo>
                    <a:pt x="540639" y="730282"/>
                  </a:lnTo>
                  <a:lnTo>
                    <a:pt x="541115" y="730282"/>
                  </a:lnTo>
                  <a:cubicBezTo>
                    <a:pt x="542258" y="730282"/>
                    <a:pt x="543115" y="730377"/>
                    <a:pt x="544259" y="730377"/>
                  </a:cubicBezTo>
                  <a:lnTo>
                    <a:pt x="563594" y="730377"/>
                  </a:lnTo>
                  <a:lnTo>
                    <a:pt x="565880" y="730377"/>
                  </a:lnTo>
                  <a:cubicBezTo>
                    <a:pt x="610457" y="730377"/>
                    <a:pt x="646843" y="766763"/>
                    <a:pt x="646843" y="811339"/>
                  </a:cubicBezTo>
                  <a:lnTo>
                    <a:pt x="646843" y="814864"/>
                  </a:lnTo>
                  <a:lnTo>
                    <a:pt x="646843" y="816388"/>
                  </a:lnTo>
                  <a:lnTo>
                    <a:pt x="646843" y="816388"/>
                  </a:lnTo>
                  <a:lnTo>
                    <a:pt x="646938" y="817817"/>
                  </a:lnTo>
                  <a:lnTo>
                    <a:pt x="646938" y="817817"/>
                  </a:lnTo>
                  <a:lnTo>
                    <a:pt x="647033" y="819245"/>
                  </a:lnTo>
                  <a:lnTo>
                    <a:pt x="647033" y="819245"/>
                  </a:lnTo>
                  <a:lnTo>
                    <a:pt x="647129" y="820674"/>
                  </a:lnTo>
                  <a:lnTo>
                    <a:pt x="647129" y="820674"/>
                  </a:lnTo>
                  <a:lnTo>
                    <a:pt x="647319" y="822103"/>
                  </a:lnTo>
                  <a:lnTo>
                    <a:pt x="647319" y="822103"/>
                  </a:lnTo>
                  <a:lnTo>
                    <a:pt x="647510" y="823531"/>
                  </a:lnTo>
                  <a:lnTo>
                    <a:pt x="647510" y="823531"/>
                  </a:lnTo>
                  <a:lnTo>
                    <a:pt x="647795" y="824960"/>
                  </a:lnTo>
                  <a:lnTo>
                    <a:pt x="647795" y="824960"/>
                  </a:lnTo>
                  <a:cubicBezTo>
                    <a:pt x="647890" y="825437"/>
                    <a:pt x="647986" y="825913"/>
                    <a:pt x="648081" y="826389"/>
                  </a:cubicBezTo>
                  <a:lnTo>
                    <a:pt x="648081" y="826389"/>
                  </a:lnTo>
                  <a:lnTo>
                    <a:pt x="648367" y="827818"/>
                  </a:lnTo>
                  <a:lnTo>
                    <a:pt x="648367" y="827818"/>
                  </a:lnTo>
                  <a:lnTo>
                    <a:pt x="648748" y="829247"/>
                  </a:lnTo>
                  <a:lnTo>
                    <a:pt x="648748" y="829247"/>
                  </a:lnTo>
                  <a:cubicBezTo>
                    <a:pt x="654939" y="852392"/>
                    <a:pt x="675227" y="870204"/>
                    <a:pt x="700088" y="872300"/>
                  </a:cubicBezTo>
                  <a:lnTo>
                    <a:pt x="700088" y="872300"/>
                  </a:lnTo>
                  <a:lnTo>
                    <a:pt x="701516" y="872395"/>
                  </a:lnTo>
                  <a:lnTo>
                    <a:pt x="701516" y="872395"/>
                  </a:lnTo>
                  <a:lnTo>
                    <a:pt x="701993" y="872395"/>
                  </a:lnTo>
                  <a:cubicBezTo>
                    <a:pt x="703136" y="872395"/>
                    <a:pt x="703993" y="872490"/>
                    <a:pt x="705136" y="872490"/>
                  </a:cubicBezTo>
                  <a:lnTo>
                    <a:pt x="712565" y="872490"/>
                  </a:lnTo>
                  <a:cubicBezTo>
                    <a:pt x="757142" y="872490"/>
                    <a:pt x="793528" y="908876"/>
                    <a:pt x="793528" y="953453"/>
                  </a:cubicBezTo>
                  <a:lnTo>
                    <a:pt x="793528" y="956977"/>
                  </a:lnTo>
                  <a:lnTo>
                    <a:pt x="793528" y="958501"/>
                  </a:lnTo>
                  <a:lnTo>
                    <a:pt x="793528" y="958501"/>
                  </a:lnTo>
                  <a:lnTo>
                    <a:pt x="793623" y="959930"/>
                  </a:lnTo>
                  <a:lnTo>
                    <a:pt x="793623" y="959930"/>
                  </a:lnTo>
                  <a:lnTo>
                    <a:pt x="793718" y="961358"/>
                  </a:lnTo>
                  <a:lnTo>
                    <a:pt x="793718" y="961358"/>
                  </a:lnTo>
                  <a:lnTo>
                    <a:pt x="793813" y="962787"/>
                  </a:lnTo>
                  <a:lnTo>
                    <a:pt x="793813" y="962787"/>
                  </a:lnTo>
                  <a:lnTo>
                    <a:pt x="794004" y="964216"/>
                  </a:lnTo>
                  <a:lnTo>
                    <a:pt x="794004" y="964216"/>
                  </a:lnTo>
                  <a:lnTo>
                    <a:pt x="794195" y="965645"/>
                  </a:lnTo>
                  <a:lnTo>
                    <a:pt x="794195" y="965645"/>
                  </a:lnTo>
                  <a:cubicBezTo>
                    <a:pt x="797147" y="983361"/>
                    <a:pt x="807530" y="998315"/>
                    <a:pt x="823151" y="1007269"/>
                  </a:cubicBezTo>
                  <a:lnTo>
                    <a:pt x="823722" y="1007555"/>
                  </a:lnTo>
                  <a:lnTo>
                    <a:pt x="823722" y="1007555"/>
                  </a:lnTo>
                  <a:lnTo>
                    <a:pt x="824960" y="1008221"/>
                  </a:lnTo>
                  <a:lnTo>
                    <a:pt x="824960" y="1008221"/>
                  </a:lnTo>
                  <a:lnTo>
                    <a:pt x="826198" y="1008888"/>
                  </a:lnTo>
                  <a:lnTo>
                    <a:pt x="826198" y="1008888"/>
                  </a:lnTo>
                  <a:lnTo>
                    <a:pt x="827437" y="1009460"/>
                  </a:lnTo>
                  <a:lnTo>
                    <a:pt x="827437" y="1009460"/>
                  </a:lnTo>
                  <a:cubicBezTo>
                    <a:pt x="827818" y="1009650"/>
                    <a:pt x="828294" y="1009841"/>
                    <a:pt x="828675" y="1010031"/>
                  </a:cubicBezTo>
                  <a:lnTo>
                    <a:pt x="828675" y="1010031"/>
                  </a:lnTo>
                  <a:lnTo>
                    <a:pt x="830009" y="1010603"/>
                  </a:lnTo>
                  <a:lnTo>
                    <a:pt x="830009" y="1010603"/>
                  </a:lnTo>
                  <a:lnTo>
                    <a:pt x="831342" y="1011079"/>
                  </a:lnTo>
                  <a:lnTo>
                    <a:pt x="831342" y="1011079"/>
                  </a:lnTo>
                  <a:lnTo>
                    <a:pt x="832676" y="1011555"/>
                  </a:lnTo>
                  <a:lnTo>
                    <a:pt x="832676" y="1011555"/>
                  </a:lnTo>
                  <a:lnTo>
                    <a:pt x="832961" y="1011650"/>
                  </a:lnTo>
                  <a:cubicBezTo>
                    <a:pt x="833723" y="1011841"/>
                    <a:pt x="834295" y="1012031"/>
                    <a:pt x="835057" y="1012317"/>
                  </a:cubicBezTo>
                  <a:lnTo>
                    <a:pt x="835343" y="1012412"/>
                  </a:lnTo>
                  <a:lnTo>
                    <a:pt x="835343" y="1012412"/>
                  </a:lnTo>
                  <a:lnTo>
                    <a:pt x="836676" y="1012793"/>
                  </a:lnTo>
                  <a:lnTo>
                    <a:pt x="836676" y="1012793"/>
                  </a:lnTo>
                  <a:lnTo>
                    <a:pt x="838010" y="1013174"/>
                  </a:lnTo>
                  <a:lnTo>
                    <a:pt x="838010" y="1013174"/>
                  </a:lnTo>
                  <a:lnTo>
                    <a:pt x="839438" y="1013460"/>
                  </a:lnTo>
                  <a:lnTo>
                    <a:pt x="839438" y="1013460"/>
                  </a:lnTo>
                  <a:cubicBezTo>
                    <a:pt x="839914" y="1013555"/>
                    <a:pt x="840391" y="1013651"/>
                    <a:pt x="840867" y="1013746"/>
                  </a:cubicBezTo>
                  <a:lnTo>
                    <a:pt x="840867" y="1013746"/>
                  </a:lnTo>
                  <a:lnTo>
                    <a:pt x="841153" y="1013746"/>
                  </a:lnTo>
                  <a:cubicBezTo>
                    <a:pt x="842010" y="1013841"/>
                    <a:pt x="842677" y="1014031"/>
                    <a:pt x="843534" y="1014127"/>
                  </a:cubicBezTo>
                  <a:lnTo>
                    <a:pt x="843820" y="1014127"/>
                  </a:lnTo>
                  <a:lnTo>
                    <a:pt x="843820" y="1014127"/>
                  </a:lnTo>
                  <a:lnTo>
                    <a:pt x="845248" y="1014317"/>
                  </a:lnTo>
                  <a:lnTo>
                    <a:pt x="845248" y="1014317"/>
                  </a:lnTo>
                  <a:lnTo>
                    <a:pt x="846677" y="1014413"/>
                  </a:lnTo>
                  <a:lnTo>
                    <a:pt x="846677" y="1014413"/>
                  </a:lnTo>
                  <a:lnTo>
                    <a:pt x="848106" y="1014508"/>
                  </a:lnTo>
                  <a:lnTo>
                    <a:pt x="848106" y="1014508"/>
                  </a:lnTo>
                  <a:lnTo>
                    <a:pt x="848582" y="1014508"/>
                  </a:lnTo>
                  <a:cubicBezTo>
                    <a:pt x="849725" y="1014508"/>
                    <a:pt x="850583" y="1014603"/>
                    <a:pt x="851726" y="1014603"/>
                  </a:cubicBezTo>
                  <a:lnTo>
                    <a:pt x="871156" y="1014603"/>
                  </a:lnTo>
                  <a:lnTo>
                    <a:pt x="878110" y="1014603"/>
                  </a:lnTo>
                  <a:cubicBezTo>
                    <a:pt x="922687" y="1014603"/>
                    <a:pt x="959072" y="1050989"/>
                    <a:pt x="959072" y="1095566"/>
                  </a:cubicBezTo>
                  <a:lnTo>
                    <a:pt x="959072" y="1105376"/>
                  </a:lnTo>
                  <a:lnTo>
                    <a:pt x="959072" y="1106805"/>
                  </a:lnTo>
                  <a:lnTo>
                    <a:pt x="959072" y="1106805"/>
                  </a:lnTo>
                  <a:lnTo>
                    <a:pt x="959168" y="1108234"/>
                  </a:lnTo>
                  <a:lnTo>
                    <a:pt x="959168" y="1108234"/>
                  </a:lnTo>
                  <a:lnTo>
                    <a:pt x="959263" y="1109663"/>
                  </a:lnTo>
                  <a:lnTo>
                    <a:pt x="959263" y="1109663"/>
                  </a:lnTo>
                  <a:lnTo>
                    <a:pt x="959358" y="1111091"/>
                  </a:lnTo>
                  <a:lnTo>
                    <a:pt x="959358" y="1111091"/>
                  </a:lnTo>
                  <a:lnTo>
                    <a:pt x="959548" y="1112520"/>
                  </a:lnTo>
                  <a:lnTo>
                    <a:pt x="959548" y="1112520"/>
                  </a:lnTo>
                  <a:lnTo>
                    <a:pt x="959739" y="1113949"/>
                  </a:lnTo>
                  <a:lnTo>
                    <a:pt x="959739" y="1113949"/>
                  </a:lnTo>
                  <a:lnTo>
                    <a:pt x="959930" y="1115378"/>
                  </a:lnTo>
                  <a:lnTo>
                    <a:pt x="959930" y="1115378"/>
                  </a:lnTo>
                  <a:cubicBezTo>
                    <a:pt x="960025" y="1115854"/>
                    <a:pt x="960120" y="1116330"/>
                    <a:pt x="960215" y="1116806"/>
                  </a:cubicBezTo>
                  <a:lnTo>
                    <a:pt x="960215" y="1116806"/>
                  </a:lnTo>
                  <a:lnTo>
                    <a:pt x="960501" y="1118235"/>
                  </a:lnTo>
                  <a:lnTo>
                    <a:pt x="960501" y="1118235"/>
                  </a:lnTo>
                  <a:lnTo>
                    <a:pt x="960882" y="1119664"/>
                  </a:lnTo>
                  <a:lnTo>
                    <a:pt x="960882" y="1119664"/>
                  </a:lnTo>
                  <a:lnTo>
                    <a:pt x="961263" y="1120997"/>
                  </a:lnTo>
                  <a:lnTo>
                    <a:pt x="961263" y="1120997"/>
                  </a:lnTo>
                  <a:lnTo>
                    <a:pt x="961644" y="1122331"/>
                  </a:lnTo>
                  <a:lnTo>
                    <a:pt x="961644" y="1122331"/>
                  </a:lnTo>
                  <a:lnTo>
                    <a:pt x="962120" y="1123664"/>
                  </a:lnTo>
                  <a:lnTo>
                    <a:pt x="962120" y="1123664"/>
                  </a:lnTo>
                  <a:lnTo>
                    <a:pt x="962597" y="1124998"/>
                  </a:lnTo>
                  <a:lnTo>
                    <a:pt x="962597" y="1124998"/>
                  </a:lnTo>
                  <a:lnTo>
                    <a:pt x="963073" y="1126331"/>
                  </a:lnTo>
                  <a:lnTo>
                    <a:pt x="963073" y="1126331"/>
                  </a:lnTo>
                  <a:lnTo>
                    <a:pt x="963644" y="1127665"/>
                  </a:lnTo>
                  <a:lnTo>
                    <a:pt x="963644" y="1127665"/>
                  </a:lnTo>
                  <a:lnTo>
                    <a:pt x="964216" y="1128903"/>
                  </a:lnTo>
                  <a:lnTo>
                    <a:pt x="964216" y="1128903"/>
                  </a:lnTo>
                  <a:lnTo>
                    <a:pt x="964787" y="1130141"/>
                  </a:lnTo>
                  <a:lnTo>
                    <a:pt x="964787" y="1130141"/>
                  </a:lnTo>
                  <a:lnTo>
                    <a:pt x="965454" y="1131380"/>
                  </a:lnTo>
                  <a:lnTo>
                    <a:pt x="965454" y="1131380"/>
                  </a:lnTo>
                  <a:cubicBezTo>
                    <a:pt x="965645" y="1131761"/>
                    <a:pt x="965835" y="1132237"/>
                    <a:pt x="966121" y="1132618"/>
                  </a:cubicBezTo>
                  <a:lnTo>
                    <a:pt x="966121" y="1132618"/>
                  </a:lnTo>
                  <a:lnTo>
                    <a:pt x="966788" y="1133856"/>
                  </a:lnTo>
                  <a:lnTo>
                    <a:pt x="966788" y="1133856"/>
                  </a:lnTo>
                  <a:cubicBezTo>
                    <a:pt x="966978" y="1134237"/>
                    <a:pt x="967264" y="1134618"/>
                    <a:pt x="967454" y="1135094"/>
                  </a:cubicBezTo>
                  <a:lnTo>
                    <a:pt x="967454" y="1135094"/>
                  </a:lnTo>
                  <a:lnTo>
                    <a:pt x="968216" y="1136237"/>
                  </a:lnTo>
                  <a:lnTo>
                    <a:pt x="968216" y="1136237"/>
                  </a:lnTo>
                  <a:lnTo>
                    <a:pt x="968978" y="1137380"/>
                  </a:lnTo>
                  <a:lnTo>
                    <a:pt x="968978" y="1137380"/>
                  </a:lnTo>
                  <a:lnTo>
                    <a:pt x="969740" y="1138523"/>
                  </a:lnTo>
                  <a:lnTo>
                    <a:pt x="969740" y="1138523"/>
                  </a:lnTo>
                  <a:lnTo>
                    <a:pt x="970597" y="1139666"/>
                  </a:lnTo>
                  <a:lnTo>
                    <a:pt x="970597" y="1139666"/>
                  </a:lnTo>
                  <a:lnTo>
                    <a:pt x="971455" y="1140809"/>
                  </a:lnTo>
                  <a:lnTo>
                    <a:pt x="971455" y="1140809"/>
                  </a:lnTo>
                  <a:cubicBezTo>
                    <a:pt x="971740" y="1141190"/>
                    <a:pt x="972026" y="1141571"/>
                    <a:pt x="972312" y="1141857"/>
                  </a:cubicBezTo>
                  <a:lnTo>
                    <a:pt x="972312" y="1141857"/>
                  </a:lnTo>
                  <a:lnTo>
                    <a:pt x="973169" y="1142905"/>
                  </a:lnTo>
                  <a:lnTo>
                    <a:pt x="973169" y="1142905"/>
                  </a:lnTo>
                  <a:lnTo>
                    <a:pt x="974122" y="1143953"/>
                  </a:lnTo>
                  <a:lnTo>
                    <a:pt x="974122" y="1143953"/>
                  </a:lnTo>
                  <a:lnTo>
                    <a:pt x="975074" y="1145000"/>
                  </a:lnTo>
                  <a:lnTo>
                    <a:pt x="975074" y="1145000"/>
                  </a:lnTo>
                  <a:lnTo>
                    <a:pt x="976027" y="1145953"/>
                  </a:lnTo>
                  <a:lnTo>
                    <a:pt x="976027" y="1145953"/>
                  </a:lnTo>
                  <a:lnTo>
                    <a:pt x="976979" y="1146905"/>
                  </a:lnTo>
                  <a:lnTo>
                    <a:pt x="976979" y="1146905"/>
                  </a:lnTo>
                  <a:lnTo>
                    <a:pt x="978027" y="1147858"/>
                  </a:lnTo>
                  <a:lnTo>
                    <a:pt x="978027" y="1147858"/>
                  </a:lnTo>
                  <a:lnTo>
                    <a:pt x="979075" y="1148810"/>
                  </a:lnTo>
                  <a:lnTo>
                    <a:pt x="979075" y="1148810"/>
                  </a:lnTo>
                  <a:lnTo>
                    <a:pt x="980122" y="1149668"/>
                  </a:lnTo>
                  <a:lnTo>
                    <a:pt x="980122" y="1149668"/>
                  </a:lnTo>
                  <a:cubicBezTo>
                    <a:pt x="980504" y="1149953"/>
                    <a:pt x="980885" y="1150239"/>
                    <a:pt x="981170" y="1150525"/>
                  </a:cubicBezTo>
                  <a:lnTo>
                    <a:pt x="981170" y="1150525"/>
                  </a:lnTo>
                  <a:cubicBezTo>
                    <a:pt x="981551" y="1150811"/>
                    <a:pt x="981932" y="1151096"/>
                    <a:pt x="982218" y="1151382"/>
                  </a:cubicBezTo>
                  <a:lnTo>
                    <a:pt x="982218" y="1151382"/>
                  </a:lnTo>
                  <a:lnTo>
                    <a:pt x="983361" y="1152239"/>
                  </a:lnTo>
                  <a:lnTo>
                    <a:pt x="983361" y="1152239"/>
                  </a:lnTo>
                  <a:lnTo>
                    <a:pt x="984504" y="1153001"/>
                  </a:lnTo>
                  <a:lnTo>
                    <a:pt x="984504" y="1153001"/>
                  </a:lnTo>
                  <a:lnTo>
                    <a:pt x="985647" y="1153763"/>
                  </a:lnTo>
                  <a:lnTo>
                    <a:pt x="985647" y="1153763"/>
                  </a:lnTo>
                  <a:lnTo>
                    <a:pt x="986790" y="1154525"/>
                  </a:lnTo>
                  <a:lnTo>
                    <a:pt x="986790" y="1154525"/>
                  </a:lnTo>
                  <a:lnTo>
                    <a:pt x="988028" y="1155192"/>
                  </a:lnTo>
                  <a:lnTo>
                    <a:pt x="988028" y="1155192"/>
                  </a:lnTo>
                  <a:lnTo>
                    <a:pt x="989267" y="1155859"/>
                  </a:lnTo>
                  <a:lnTo>
                    <a:pt x="989267" y="1155859"/>
                  </a:lnTo>
                  <a:lnTo>
                    <a:pt x="990505" y="1156526"/>
                  </a:lnTo>
                  <a:lnTo>
                    <a:pt x="990505" y="1156526"/>
                  </a:lnTo>
                  <a:lnTo>
                    <a:pt x="991743" y="1157192"/>
                  </a:lnTo>
                  <a:lnTo>
                    <a:pt x="991743" y="1157192"/>
                  </a:lnTo>
                  <a:lnTo>
                    <a:pt x="992981" y="1157764"/>
                  </a:lnTo>
                  <a:lnTo>
                    <a:pt x="992981" y="1157764"/>
                  </a:lnTo>
                  <a:cubicBezTo>
                    <a:pt x="993362" y="1157954"/>
                    <a:pt x="993838" y="1158145"/>
                    <a:pt x="994220" y="1158335"/>
                  </a:cubicBezTo>
                  <a:lnTo>
                    <a:pt x="994220" y="1158335"/>
                  </a:lnTo>
                  <a:lnTo>
                    <a:pt x="995553" y="1158907"/>
                  </a:lnTo>
                  <a:lnTo>
                    <a:pt x="995553" y="1158907"/>
                  </a:lnTo>
                  <a:lnTo>
                    <a:pt x="996887" y="1159383"/>
                  </a:lnTo>
                  <a:lnTo>
                    <a:pt x="996887" y="1159383"/>
                  </a:lnTo>
                  <a:lnTo>
                    <a:pt x="998220" y="1159859"/>
                  </a:lnTo>
                  <a:lnTo>
                    <a:pt x="998220" y="1159859"/>
                  </a:lnTo>
                  <a:lnTo>
                    <a:pt x="999554" y="1160336"/>
                  </a:lnTo>
                  <a:lnTo>
                    <a:pt x="999554" y="1160336"/>
                  </a:lnTo>
                  <a:lnTo>
                    <a:pt x="1000887" y="1160717"/>
                  </a:lnTo>
                  <a:lnTo>
                    <a:pt x="1000887" y="1160717"/>
                  </a:lnTo>
                  <a:lnTo>
                    <a:pt x="1002221" y="1161098"/>
                  </a:lnTo>
                  <a:lnTo>
                    <a:pt x="1002221" y="1161098"/>
                  </a:lnTo>
                  <a:lnTo>
                    <a:pt x="1003554" y="1161479"/>
                  </a:lnTo>
                  <a:lnTo>
                    <a:pt x="1003554" y="1161479"/>
                  </a:lnTo>
                  <a:lnTo>
                    <a:pt x="1004983" y="1161764"/>
                  </a:lnTo>
                  <a:lnTo>
                    <a:pt x="1004983" y="1161764"/>
                  </a:lnTo>
                  <a:cubicBezTo>
                    <a:pt x="1005459" y="1161860"/>
                    <a:pt x="1005935" y="1161955"/>
                    <a:pt x="1006412" y="1162050"/>
                  </a:cubicBezTo>
                  <a:lnTo>
                    <a:pt x="1006412" y="1162050"/>
                  </a:lnTo>
                  <a:lnTo>
                    <a:pt x="1007840" y="1162336"/>
                  </a:lnTo>
                  <a:lnTo>
                    <a:pt x="1007840" y="1162336"/>
                  </a:lnTo>
                  <a:lnTo>
                    <a:pt x="1009269" y="1162526"/>
                  </a:lnTo>
                  <a:lnTo>
                    <a:pt x="1009269" y="1162526"/>
                  </a:lnTo>
                  <a:lnTo>
                    <a:pt x="1010698" y="1162717"/>
                  </a:lnTo>
                  <a:lnTo>
                    <a:pt x="1010698" y="1162717"/>
                  </a:lnTo>
                  <a:lnTo>
                    <a:pt x="1012127" y="1162812"/>
                  </a:lnTo>
                  <a:lnTo>
                    <a:pt x="1012127" y="1162812"/>
                  </a:lnTo>
                  <a:lnTo>
                    <a:pt x="1013555" y="1162907"/>
                  </a:lnTo>
                  <a:lnTo>
                    <a:pt x="1013555" y="1162907"/>
                  </a:lnTo>
                  <a:lnTo>
                    <a:pt x="1014031" y="1162907"/>
                  </a:lnTo>
                  <a:cubicBezTo>
                    <a:pt x="1015079" y="1162907"/>
                    <a:pt x="1016032" y="1163003"/>
                    <a:pt x="1017175" y="1163003"/>
                  </a:cubicBezTo>
                  <a:lnTo>
                    <a:pt x="1047560" y="1163003"/>
                  </a:lnTo>
                  <a:lnTo>
                    <a:pt x="1199483" y="1163003"/>
                  </a:lnTo>
                  <a:cubicBezTo>
                    <a:pt x="1244060" y="1163003"/>
                    <a:pt x="1280446" y="1199388"/>
                    <a:pt x="1280446" y="1243965"/>
                  </a:cubicBezTo>
                  <a:lnTo>
                    <a:pt x="1280446" y="1375886"/>
                  </a:lnTo>
                  <a:lnTo>
                    <a:pt x="1280446" y="1539431"/>
                  </a:lnTo>
                  <a:lnTo>
                    <a:pt x="1280446" y="1542574"/>
                  </a:lnTo>
                  <a:cubicBezTo>
                    <a:pt x="1280446" y="1574292"/>
                    <a:pt x="1306354" y="1600200"/>
                    <a:pt x="1338072" y="1600200"/>
                  </a:cubicBezTo>
                  <a:lnTo>
                    <a:pt x="1358075" y="1600200"/>
                  </a:lnTo>
                  <a:cubicBezTo>
                    <a:pt x="1389793" y="1600200"/>
                    <a:pt x="1415701" y="1574292"/>
                    <a:pt x="1415701" y="1542574"/>
                  </a:cubicBezTo>
                  <a:lnTo>
                    <a:pt x="1415701" y="1534477"/>
                  </a:lnTo>
                  <a:cubicBezTo>
                    <a:pt x="1415701" y="1489900"/>
                    <a:pt x="1452086" y="1453515"/>
                    <a:pt x="1496663" y="1453515"/>
                  </a:cubicBezTo>
                  <a:lnTo>
                    <a:pt x="1527239" y="1453515"/>
                  </a:lnTo>
                  <a:cubicBezTo>
                    <a:pt x="1558957" y="1453515"/>
                    <a:pt x="1584865" y="1427607"/>
                    <a:pt x="1584865" y="1395889"/>
                  </a:cubicBezTo>
                  <a:lnTo>
                    <a:pt x="1584865" y="1375886"/>
                  </a:lnTo>
                  <a:cubicBezTo>
                    <a:pt x="1584865" y="1351026"/>
                    <a:pt x="1568958" y="1329690"/>
                    <a:pt x="1546765" y="1321689"/>
                  </a:cubicBezTo>
                  <a:cubicBezTo>
                    <a:pt x="1535716" y="1317689"/>
                    <a:pt x="1493520" y="1325689"/>
                    <a:pt x="1477518" y="1318070"/>
                  </a:cubicBezTo>
                  <a:cubicBezTo>
                    <a:pt x="1439609" y="1299877"/>
                    <a:pt x="1425226" y="1259014"/>
                    <a:pt x="1429988" y="1231487"/>
                  </a:cubicBezTo>
                  <a:cubicBezTo>
                    <a:pt x="1436846" y="1192435"/>
                    <a:pt x="1459039" y="1164527"/>
                    <a:pt x="1498759" y="1164527"/>
                  </a:cubicBezTo>
                  <a:lnTo>
                    <a:pt x="1681829" y="1164527"/>
                  </a:lnTo>
                  <a:cubicBezTo>
                    <a:pt x="1713548" y="1164527"/>
                    <a:pt x="1739456" y="1138619"/>
                    <a:pt x="1739456" y="1106900"/>
                  </a:cubicBezTo>
                  <a:lnTo>
                    <a:pt x="1739456" y="1086898"/>
                  </a:lnTo>
                  <a:cubicBezTo>
                    <a:pt x="1739456" y="1055180"/>
                    <a:pt x="1713548" y="1029272"/>
                    <a:pt x="1681829" y="1029272"/>
                  </a:cubicBezTo>
                  <a:lnTo>
                    <a:pt x="1498854" y="1029272"/>
                  </a:lnTo>
                  <a:cubicBezTo>
                    <a:pt x="1454277" y="1029272"/>
                    <a:pt x="1417892" y="992886"/>
                    <a:pt x="1417892" y="948309"/>
                  </a:cubicBezTo>
                  <a:lnTo>
                    <a:pt x="1417892" y="942594"/>
                  </a:lnTo>
                  <a:cubicBezTo>
                    <a:pt x="1417892" y="910876"/>
                    <a:pt x="1391984" y="884968"/>
                    <a:pt x="1360265" y="884968"/>
                  </a:cubicBezTo>
                  <a:lnTo>
                    <a:pt x="1186148" y="884968"/>
                  </a:lnTo>
                  <a:cubicBezTo>
                    <a:pt x="1141571" y="884968"/>
                    <a:pt x="1105186" y="848582"/>
                    <a:pt x="1105186" y="804005"/>
                  </a:cubicBezTo>
                  <a:lnTo>
                    <a:pt x="1105186" y="646176"/>
                  </a:lnTo>
                  <a:cubicBezTo>
                    <a:pt x="1105186" y="635508"/>
                    <a:pt x="1102233" y="625412"/>
                    <a:pt x="1097089" y="616839"/>
                  </a:cubicBezTo>
                  <a:cubicBezTo>
                    <a:pt x="1096804" y="616458"/>
                    <a:pt x="1096613" y="616077"/>
                    <a:pt x="1096423" y="615696"/>
                  </a:cubicBezTo>
                  <a:cubicBezTo>
                    <a:pt x="1086517" y="598361"/>
                    <a:pt x="1067753" y="586550"/>
                    <a:pt x="1046417" y="586550"/>
                  </a:cubicBezTo>
                  <a:lnTo>
                    <a:pt x="1024128" y="586550"/>
                  </a:lnTo>
                  <a:cubicBezTo>
                    <a:pt x="979551" y="586550"/>
                    <a:pt x="943165" y="550164"/>
                    <a:pt x="943165" y="505587"/>
                  </a:cubicBezTo>
                  <a:lnTo>
                    <a:pt x="943165" y="505206"/>
                  </a:lnTo>
                  <a:cubicBezTo>
                    <a:pt x="943165" y="473488"/>
                    <a:pt x="917162" y="447770"/>
                    <a:pt x="885539" y="446818"/>
                  </a:cubicBezTo>
                  <a:lnTo>
                    <a:pt x="844772" y="445580"/>
                  </a:lnTo>
                  <a:cubicBezTo>
                    <a:pt x="816864" y="441674"/>
                    <a:pt x="795242" y="417481"/>
                    <a:pt x="795242" y="388525"/>
                  </a:cubicBezTo>
                  <a:lnTo>
                    <a:pt x="795242" y="368522"/>
                  </a:lnTo>
                  <a:cubicBezTo>
                    <a:pt x="795242" y="336804"/>
                    <a:pt x="821150" y="310896"/>
                    <a:pt x="852869" y="310896"/>
                  </a:cubicBezTo>
                  <a:lnTo>
                    <a:pt x="952119" y="310896"/>
                  </a:lnTo>
                  <a:lnTo>
                    <a:pt x="951167" y="57626"/>
                  </a:lnTo>
                  <a:cubicBezTo>
                    <a:pt x="951071" y="26003"/>
                    <a:pt x="925259" y="0"/>
                    <a:pt x="893540" y="0"/>
                  </a:cubicBezTo>
                  <a:lnTo>
                    <a:pt x="214598" y="0"/>
                  </a:lnTo>
                  <a:cubicBezTo>
                    <a:pt x="185166" y="0"/>
                    <a:pt x="160592" y="22479"/>
                    <a:pt x="157353" y="51149"/>
                  </a:cubicBezTo>
                  <a:lnTo>
                    <a:pt x="157353" y="93059"/>
                  </a:lnTo>
                  <a:cubicBezTo>
                    <a:pt x="157353" y="124778"/>
                    <a:pt x="131445" y="150686"/>
                    <a:pt x="99727" y="150686"/>
                  </a:cubicBezTo>
                  <a:lnTo>
                    <a:pt x="0" y="150686"/>
                  </a:lnTo>
                  <a:lnTo>
                    <a:pt x="476" y="514921"/>
                  </a:lnTo>
                  <a:lnTo>
                    <a:pt x="476" y="514921"/>
                  </a:lnTo>
                  <a:close/>
                  <a:moveTo>
                    <a:pt x="959358" y="1105281"/>
                  </a:moveTo>
                  <a:lnTo>
                    <a:pt x="959358" y="1105281"/>
                  </a:lnTo>
                  <a:lnTo>
                    <a:pt x="959358" y="1105281"/>
                  </a:lnTo>
                  <a:lnTo>
                    <a:pt x="959358" y="1105281"/>
                  </a:lnTo>
                  <a:close/>
                  <a:moveTo>
                    <a:pt x="486156" y="672655"/>
                  </a:moveTo>
                  <a:lnTo>
                    <a:pt x="486156" y="672655"/>
                  </a:lnTo>
                  <a:lnTo>
                    <a:pt x="486156" y="672655"/>
                  </a:lnTo>
                  <a:lnTo>
                    <a:pt x="486156" y="672655"/>
                  </a:lnTo>
                  <a:close/>
                  <a:moveTo>
                    <a:pt x="647033" y="814769"/>
                  </a:moveTo>
                  <a:lnTo>
                    <a:pt x="647033" y="814769"/>
                  </a:lnTo>
                  <a:lnTo>
                    <a:pt x="647033" y="814769"/>
                  </a:lnTo>
                  <a:lnTo>
                    <a:pt x="647033" y="814769"/>
                  </a:lnTo>
                  <a:close/>
                  <a:moveTo>
                    <a:pt x="793813" y="956881"/>
                  </a:moveTo>
                  <a:lnTo>
                    <a:pt x="793813" y="956881"/>
                  </a:lnTo>
                  <a:lnTo>
                    <a:pt x="793813" y="956881"/>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6" name="Freeform: Shape 75">
              <a:extLst>
                <a:ext uri="{FF2B5EF4-FFF2-40B4-BE49-F238E27FC236}">
                  <a16:creationId xmlns:a16="http://schemas.microsoft.com/office/drawing/2014/main" id="{ADBE45A6-1754-4E48-8162-FDC37FDF368B}"/>
                </a:ext>
              </a:extLst>
            </p:cNvPr>
            <p:cNvSpPr/>
            <p:nvPr/>
          </p:nvSpPr>
          <p:spPr>
            <a:xfrm>
              <a:off x="2597579" y="3391265"/>
              <a:ext cx="633888" cy="436149"/>
            </a:xfrm>
            <a:custGeom>
              <a:avLst/>
              <a:gdLst>
                <a:gd name="connsiteX0" fmla="*/ 633889 w 633888"/>
                <a:gd name="connsiteY0" fmla="*/ 285464 h 436149"/>
                <a:gd name="connsiteX1" fmla="*/ 633889 w 633888"/>
                <a:gd name="connsiteY1" fmla="*/ 142208 h 436149"/>
                <a:gd name="connsiteX2" fmla="*/ 57626 w 633888"/>
                <a:gd name="connsiteY2" fmla="*/ 143256 h 436149"/>
                <a:gd name="connsiteX3" fmla="*/ 0 w 633888"/>
                <a:gd name="connsiteY3" fmla="*/ 200882 h 436149"/>
                <a:gd name="connsiteX4" fmla="*/ 0 w 633888"/>
                <a:gd name="connsiteY4" fmla="*/ 378523 h 436149"/>
                <a:gd name="connsiteX5" fmla="*/ 57626 w 633888"/>
                <a:gd name="connsiteY5" fmla="*/ 436150 h 436149"/>
                <a:gd name="connsiteX6" fmla="*/ 253079 w 633888"/>
                <a:gd name="connsiteY6" fmla="*/ 436150 h 436149"/>
                <a:gd name="connsiteX7" fmla="*/ 310705 w 633888"/>
                <a:gd name="connsiteY7" fmla="*/ 378523 h 436149"/>
                <a:gd name="connsiteX8" fmla="*/ 310705 w 633888"/>
                <a:gd name="connsiteY8" fmla="*/ 336613 h 436149"/>
                <a:gd name="connsiteX9" fmla="*/ 367951 w 633888"/>
                <a:gd name="connsiteY9" fmla="*/ 285464 h 436149"/>
                <a:gd name="connsiteX10" fmla="*/ 633889 w 633888"/>
                <a:gd name="connsiteY10" fmla="*/ 285464 h 436149"/>
                <a:gd name="connsiteX11" fmla="*/ 633889 w 633888"/>
                <a:gd name="connsiteY11" fmla="*/ 285464 h 436149"/>
                <a:gd name="connsiteX12" fmla="*/ 91345 w 633888"/>
                <a:gd name="connsiteY12" fmla="*/ 0 h 436149"/>
                <a:gd name="connsiteX13" fmla="*/ 91345 w 633888"/>
                <a:gd name="connsiteY13" fmla="*/ 0 h 436149"/>
                <a:gd name="connsiteX14" fmla="*/ 91345 w 633888"/>
                <a:gd name="connsiteY14" fmla="*/ 0 h 436149"/>
                <a:gd name="connsiteX15" fmla="*/ 91345 w 633888"/>
                <a:gd name="connsiteY15" fmla="*/ 0 h 43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3888" h="436149">
                  <a:moveTo>
                    <a:pt x="633889" y="285464"/>
                  </a:moveTo>
                  <a:lnTo>
                    <a:pt x="633889" y="142208"/>
                  </a:lnTo>
                  <a:cubicBezTo>
                    <a:pt x="427482" y="142208"/>
                    <a:pt x="249746" y="143256"/>
                    <a:pt x="57626" y="143256"/>
                  </a:cubicBezTo>
                  <a:cubicBezTo>
                    <a:pt x="25908" y="143256"/>
                    <a:pt x="0" y="169164"/>
                    <a:pt x="0" y="200882"/>
                  </a:cubicBezTo>
                  <a:lnTo>
                    <a:pt x="0" y="378523"/>
                  </a:lnTo>
                  <a:cubicBezTo>
                    <a:pt x="0" y="410242"/>
                    <a:pt x="25908" y="436150"/>
                    <a:pt x="57626" y="436150"/>
                  </a:cubicBezTo>
                  <a:lnTo>
                    <a:pt x="253079" y="436150"/>
                  </a:lnTo>
                  <a:cubicBezTo>
                    <a:pt x="284797" y="436150"/>
                    <a:pt x="310705" y="410242"/>
                    <a:pt x="310705" y="378523"/>
                  </a:cubicBezTo>
                  <a:lnTo>
                    <a:pt x="310705" y="336613"/>
                  </a:lnTo>
                  <a:cubicBezTo>
                    <a:pt x="313944" y="307943"/>
                    <a:pt x="338519" y="285464"/>
                    <a:pt x="367951" y="285464"/>
                  </a:cubicBezTo>
                  <a:lnTo>
                    <a:pt x="633889" y="285464"/>
                  </a:lnTo>
                  <a:lnTo>
                    <a:pt x="633889" y="285464"/>
                  </a:lnTo>
                  <a:close/>
                  <a:moveTo>
                    <a:pt x="91345" y="0"/>
                  </a:moveTo>
                  <a:lnTo>
                    <a:pt x="91345" y="0"/>
                  </a:lnTo>
                  <a:lnTo>
                    <a:pt x="91345" y="0"/>
                  </a:lnTo>
                  <a:lnTo>
                    <a:pt x="91345"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7" name="Freeform: Shape 76">
              <a:extLst>
                <a:ext uri="{FF2B5EF4-FFF2-40B4-BE49-F238E27FC236}">
                  <a16:creationId xmlns:a16="http://schemas.microsoft.com/office/drawing/2014/main" id="{62F51B9B-4E03-4045-B10D-5D366682E2F4}"/>
                </a:ext>
              </a:extLst>
            </p:cNvPr>
            <p:cNvSpPr/>
            <p:nvPr/>
          </p:nvSpPr>
          <p:spPr>
            <a:xfrm>
              <a:off x="3231373" y="3411077"/>
              <a:ext cx="951737" cy="573595"/>
            </a:xfrm>
            <a:custGeom>
              <a:avLst/>
              <a:gdLst>
                <a:gd name="connsiteX0" fmla="*/ 472440 w 951737"/>
                <a:gd name="connsiteY0" fmla="*/ 0 h 573595"/>
                <a:gd name="connsiteX1" fmla="*/ 951738 w 951737"/>
                <a:gd name="connsiteY1" fmla="*/ 0 h 573595"/>
                <a:gd name="connsiteX2" fmla="*/ 951738 w 951737"/>
                <a:gd name="connsiteY2" fmla="*/ 213265 h 573595"/>
                <a:gd name="connsiteX3" fmla="*/ 894112 w 951737"/>
                <a:gd name="connsiteY3" fmla="*/ 270891 h 573595"/>
                <a:gd name="connsiteX4" fmla="*/ 859250 w 951737"/>
                <a:gd name="connsiteY4" fmla="*/ 270891 h 573595"/>
                <a:gd name="connsiteX5" fmla="*/ 786574 w 951737"/>
                <a:gd name="connsiteY5" fmla="*/ 347567 h 573595"/>
                <a:gd name="connsiteX6" fmla="*/ 786574 w 951737"/>
                <a:gd name="connsiteY6" fmla="*/ 515969 h 573595"/>
                <a:gd name="connsiteX7" fmla="*/ 728948 w 951737"/>
                <a:gd name="connsiteY7" fmla="*/ 573596 h 573595"/>
                <a:gd name="connsiteX8" fmla="*/ 472535 w 951737"/>
                <a:gd name="connsiteY8" fmla="*/ 573596 h 573595"/>
                <a:gd name="connsiteX9" fmla="*/ 475869 w 951737"/>
                <a:gd name="connsiteY9" fmla="*/ 515969 h 573595"/>
                <a:gd name="connsiteX10" fmla="*/ 475869 w 951737"/>
                <a:gd name="connsiteY10" fmla="*/ 316802 h 573595"/>
                <a:gd name="connsiteX11" fmla="*/ 418624 w 951737"/>
                <a:gd name="connsiteY11" fmla="*/ 265652 h 573595"/>
                <a:gd name="connsiteX12" fmla="*/ 0 w 951737"/>
                <a:gd name="connsiteY12" fmla="*/ 265652 h 573595"/>
                <a:gd name="connsiteX13" fmla="*/ 0 w 951737"/>
                <a:gd name="connsiteY13" fmla="*/ 122396 h 573595"/>
                <a:gd name="connsiteX14" fmla="*/ 78772 w 951737"/>
                <a:gd name="connsiteY14" fmla="*/ 122396 h 573595"/>
                <a:gd name="connsiteX15" fmla="*/ 93345 w 951737"/>
                <a:gd name="connsiteY15" fmla="*/ 121729 h 573595"/>
                <a:gd name="connsiteX16" fmla="*/ 101251 w 951737"/>
                <a:gd name="connsiteY16" fmla="*/ 121348 h 573595"/>
                <a:gd name="connsiteX17" fmla="*/ 400240 w 951737"/>
                <a:gd name="connsiteY17" fmla="*/ 121348 h 573595"/>
                <a:gd name="connsiteX18" fmla="*/ 470249 w 951737"/>
                <a:gd name="connsiteY18" fmla="*/ 51340 h 573595"/>
                <a:gd name="connsiteX19" fmla="*/ 472440 w 951737"/>
                <a:gd name="connsiteY19" fmla="*/ 0 h 573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51737" h="573595">
                  <a:moveTo>
                    <a:pt x="472440" y="0"/>
                  </a:moveTo>
                  <a:lnTo>
                    <a:pt x="951738" y="0"/>
                  </a:lnTo>
                  <a:lnTo>
                    <a:pt x="951738" y="213265"/>
                  </a:lnTo>
                  <a:cubicBezTo>
                    <a:pt x="951738" y="244983"/>
                    <a:pt x="925830" y="270891"/>
                    <a:pt x="894112" y="270891"/>
                  </a:cubicBezTo>
                  <a:lnTo>
                    <a:pt x="859250" y="270891"/>
                  </a:lnTo>
                  <a:cubicBezTo>
                    <a:pt x="802957" y="270891"/>
                    <a:pt x="784955" y="325946"/>
                    <a:pt x="786574" y="347567"/>
                  </a:cubicBezTo>
                  <a:lnTo>
                    <a:pt x="786574" y="515969"/>
                  </a:lnTo>
                  <a:cubicBezTo>
                    <a:pt x="786574" y="547688"/>
                    <a:pt x="760666" y="573596"/>
                    <a:pt x="728948" y="573596"/>
                  </a:cubicBezTo>
                  <a:lnTo>
                    <a:pt x="472535" y="573596"/>
                  </a:lnTo>
                  <a:lnTo>
                    <a:pt x="475869" y="515969"/>
                  </a:lnTo>
                  <a:lnTo>
                    <a:pt x="475869" y="316802"/>
                  </a:lnTo>
                  <a:cubicBezTo>
                    <a:pt x="472630" y="288131"/>
                    <a:pt x="448056" y="265652"/>
                    <a:pt x="418624" y="265652"/>
                  </a:cubicBezTo>
                  <a:lnTo>
                    <a:pt x="0" y="265652"/>
                  </a:lnTo>
                  <a:lnTo>
                    <a:pt x="0" y="122396"/>
                  </a:lnTo>
                  <a:lnTo>
                    <a:pt x="78772" y="122396"/>
                  </a:lnTo>
                  <a:cubicBezTo>
                    <a:pt x="83725" y="122396"/>
                    <a:pt x="88582" y="122111"/>
                    <a:pt x="93345" y="121729"/>
                  </a:cubicBezTo>
                  <a:cubicBezTo>
                    <a:pt x="96107" y="121444"/>
                    <a:pt x="98488" y="121348"/>
                    <a:pt x="101251" y="121348"/>
                  </a:cubicBezTo>
                  <a:lnTo>
                    <a:pt x="400240" y="121348"/>
                  </a:lnTo>
                  <a:cubicBezTo>
                    <a:pt x="438721" y="121348"/>
                    <a:pt x="468630" y="89821"/>
                    <a:pt x="470249" y="51340"/>
                  </a:cubicBezTo>
                  <a:lnTo>
                    <a:pt x="472440" y="0"/>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8" name="Freeform: Shape 77">
              <a:extLst>
                <a:ext uri="{FF2B5EF4-FFF2-40B4-BE49-F238E27FC236}">
                  <a16:creationId xmlns:a16="http://schemas.microsoft.com/office/drawing/2014/main" id="{A1A71930-64E4-44CF-BCC5-2C1AA1D05337}"/>
                </a:ext>
              </a:extLst>
            </p:cNvPr>
            <p:cNvSpPr/>
            <p:nvPr/>
          </p:nvSpPr>
          <p:spPr>
            <a:xfrm>
              <a:off x="3704003" y="3830177"/>
              <a:ext cx="314039" cy="154495"/>
            </a:xfrm>
            <a:custGeom>
              <a:avLst/>
              <a:gdLst>
                <a:gd name="connsiteX0" fmla="*/ 314039 w 314039"/>
                <a:gd name="connsiteY0" fmla="*/ 0 h 154495"/>
                <a:gd name="connsiteX1" fmla="*/ 314039 w 314039"/>
                <a:gd name="connsiteY1" fmla="*/ 96869 h 154495"/>
                <a:gd name="connsiteX2" fmla="*/ 256413 w 314039"/>
                <a:gd name="connsiteY2" fmla="*/ 154496 h 154495"/>
                <a:gd name="connsiteX3" fmla="*/ 0 w 314039"/>
                <a:gd name="connsiteY3" fmla="*/ 154496 h 154495"/>
                <a:gd name="connsiteX4" fmla="*/ 3334 w 314039"/>
                <a:gd name="connsiteY4" fmla="*/ 96869 h 154495"/>
                <a:gd name="connsiteX5" fmla="*/ 3334 w 314039"/>
                <a:gd name="connsiteY5" fmla="*/ 0 h 154495"/>
                <a:gd name="connsiteX6" fmla="*/ 314039 w 314039"/>
                <a:gd name="connsiteY6" fmla="*/ 0 h 154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039" h="154495">
                  <a:moveTo>
                    <a:pt x="314039" y="0"/>
                  </a:moveTo>
                  <a:lnTo>
                    <a:pt x="314039" y="96869"/>
                  </a:lnTo>
                  <a:cubicBezTo>
                    <a:pt x="314039" y="128588"/>
                    <a:pt x="288131" y="154496"/>
                    <a:pt x="256413" y="154496"/>
                  </a:cubicBezTo>
                  <a:lnTo>
                    <a:pt x="0" y="154496"/>
                  </a:lnTo>
                  <a:lnTo>
                    <a:pt x="3334" y="96869"/>
                  </a:lnTo>
                  <a:lnTo>
                    <a:pt x="3334" y="0"/>
                  </a:lnTo>
                  <a:lnTo>
                    <a:pt x="314039" y="0"/>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81" name="Freeform: Shape 80">
              <a:extLst>
                <a:ext uri="{FF2B5EF4-FFF2-40B4-BE49-F238E27FC236}">
                  <a16:creationId xmlns:a16="http://schemas.microsoft.com/office/drawing/2014/main" id="{7DB9E8EB-2B5D-4391-9D44-13E2D271D45A}"/>
                </a:ext>
              </a:extLst>
            </p:cNvPr>
            <p:cNvSpPr/>
            <p:nvPr/>
          </p:nvSpPr>
          <p:spPr>
            <a:xfrm>
              <a:off x="3828495" y="3830462"/>
              <a:ext cx="820769" cy="493014"/>
            </a:xfrm>
            <a:custGeom>
              <a:avLst/>
              <a:gdLst>
                <a:gd name="connsiteX0" fmla="*/ 0 w 820769"/>
                <a:gd name="connsiteY0" fmla="*/ 154210 h 493014"/>
                <a:gd name="connsiteX1" fmla="*/ 41053 w 820769"/>
                <a:gd name="connsiteY1" fmla="*/ 220313 h 493014"/>
                <a:gd name="connsiteX2" fmla="*/ 41053 w 820769"/>
                <a:gd name="connsiteY2" fmla="*/ 239268 h 493014"/>
                <a:gd name="connsiteX3" fmla="*/ 98679 w 820769"/>
                <a:gd name="connsiteY3" fmla="*/ 296894 h 493014"/>
                <a:gd name="connsiteX4" fmla="*/ 126778 w 820769"/>
                <a:gd name="connsiteY4" fmla="*/ 296894 h 493014"/>
                <a:gd name="connsiteX5" fmla="*/ 207740 w 820769"/>
                <a:gd name="connsiteY5" fmla="*/ 377857 h 493014"/>
                <a:gd name="connsiteX6" fmla="*/ 207740 w 820769"/>
                <a:gd name="connsiteY6" fmla="*/ 385001 h 493014"/>
                <a:gd name="connsiteX7" fmla="*/ 207740 w 820769"/>
                <a:gd name="connsiteY7" fmla="*/ 386524 h 493014"/>
                <a:gd name="connsiteX8" fmla="*/ 207740 w 820769"/>
                <a:gd name="connsiteY8" fmla="*/ 386524 h 493014"/>
                <a:gd name="connsiteX9" fmla="*/ 207835 w 820769"/>
                <a:gd name="connsiteY9" fmla="*/ 387953 h 493014"/>
                <a:gd name="connsiteX10" fmla="*/ 207835 w 820769"/>
                <a:gd name="connsiteY10" fmla="*/ 387953 h 493014"/>
                <a:gd name="connsiteX11" fmla="*/ 207931 w 820769"/>
                <a:gd name="connsiteY11" fmla="*/ 389382 h 493014"/>
                <a:gd name="connsiteX12" fmla="*/ 207931 w 820769"/>
                <a:gd name="connsiteY12" fmla="*/ 389382 h 493014"/>
                <a:gd name="connsiteX13" fmla="*/ 208026 w 820769"/>
                <a:gd name="connsiteY13" fmla="*/ 390811 h 493014"/>
                <a:gd name="connsiteX14" fmla="*/ 208026 w 820769"/>
                <a:gd name="connsiteY14" fmla="*/ 390811 h 493014"/>
                <a:gd name="connsiteX15" fmla="*/ 208216 w 820769"/>
                <a:gd name="connsiteY15" fmla="*/ 392239 h 493014"/>
                <a:gd name="connsiteX16" fmla="*/ 208216 w 820769"/>
                <a:gd name="connsiteY16" fmla="*/ 392239 h 493014"/>
                <a:gd name="connsiteX17" fmla="*/ 208407 w 820769"/>
                <a:gd name="connsiteY17" fmla="*/ 393668 h 493014"/>
                <a:gd name="connsiteX18" fmla="*/ 208407 w 820769"/>
                <a:gd name="connsiteY18" fmla="*/ 393668 h 493014"/>
                <a:gd name="connsiteX19" fmla="*/ 208597 w 820769"/>
                <a:gd name="connsiteY19" fmla="*/ 395097 h 493014"/>
                <a:gd name="connsiteX20" fmla="*/ 208597 w 820769"/>
                <a:gd name="connsiteY20" fmla="*/ 395097 h 493014"/>
                <a:gd name="connsiteX21" fmla="*/ 230886 w 820769"/>
                <a:gd name="connsiteY21" fmla="*/ 431102 h 493014"/>
                <a:gd name="connsiteX22" fmla="*/ 230886 w 820769"/>
                <a:gd name="connsiteY22" fmla="*/ 431102 h 493014"/>
                <a:gd name="connsiteX23" fmla="*/ 232029 w 820769"/>
                <a:gd name="connsiteY23" fmla="*/ 431959 h 493014"/>
                <a:gd name="connsiteX24" fmla="*/ 232029 w 820769"/>
                <a:gd name="connsiteY24" fmla="*/ 431959 h 493014"/>
                <a:gd name="connsiteX25" fmla="*/ 233172 w 820769"/>
                <a:gd name="connsiteY25" fmla="*/ 432721 h 493014"/>
                <a:gd name="connsiteX26" fmla="*/ 233172 w 820769"/>
                <a:gd name="connsiteY26" fmla="*/ 432721 h 493014"/>
                <a:gd name="connsiteX27" fmla="*/ 234315 w 820769"/>
                <a:gd name="connsiteY27" fmla="*/ 433483 h 493014"/>
                <a:gd name="connsiteX28" fmla="*/ 234315 w 820769"/>
                <a:gd name="connsiteY28" fmla="*/ 433483 h 493014"/>
                <a:gd name="connsiteX29" fmla="*/ 235458 w 820769"/>
                <a:gd name="connsiteY29" fmla="*/ 434245 h 493014"/>
                <a:gd name="connsiteX30" fmla="*/ 235458 w 820769"/>
                <a:gd name="connsiteY30" fmla="*/ 434245 h 493014"/>
                <a:gd name="connsiteX31" fmla="*/ 236029 w 820769"/>
                <a:gd name="connsiteY31" fmla="*/ 434530 h 493014"/>
                <a:gd name="connsiteX32" fmla="*/ 237363 w 820769"/>
                <a:gd name="connsiteY32" fmla="*/ 435293 h 493014"/>
                <a:gd name="connsiteX33" fmla="*/ 237934 w 820769"/>
                <a:gd name="connsiteY33" fmla="*/ 435578 h 493014"/>
                <a:gd name="connsiteX34" fmla="*/ 237934 w 820769"/>
                <a:gd name="connsiteY34" fmla="*/ 435578 h 493014"/>
                <a:gd name="connsiteX35" fmla="*/ 239173 w 820769"/>
                <a:gd name="connsiteY35" fmla="*/ 436245 h 493014"/>
                <a:gd name="connsiteX36" fmla="*/ 239173 w 820769"/>
                <a:gd name="connsiteY36" fmla="*/ 436245 h 493014"/>
                <a:gd name="connsiteX37" fmla="*/ 240411 w 820769"/>
                <a:gd name="connsiteY37" fmla="*/ 436912 h 493014"/>
                <a:gd name="connsiteX38" fmla="*/ 240411 w 820769"/>
                <a:gd name="connsiteY38" fmla="*/ 436912 h 493014"/>
                <a:gd name="connsiteX39" fmla="*/ 241649 w 820769"/>
                <a:gd name="connsiteY39" fmla="*/ 437483 h 493014"/>
                <a:gd name="connsiteX40" fmla="*/ 241649 w 820769"/>
                <a:gd name="connsiteY40" fmla="*/ 437483 h 493014"/>
                <a:gd name="connsiteX41" fmla="*/ 242888 w 820769"/>
                <a:gd name="connsiteY41" fmla="*/ 438055 h 493014"/>
                <a:gd name="connsiteX42" fmla="*/ 242888 w 820769"/>
                <a:gd name="connsiteY42" fmla="*/ 438055 h 493014"/>
                <a:gd name="connsiteX43" fmla="*/ 244221 w 820769"/>
                <a:gd name="connsiteY43" fmla="*/ 438626 h 493014"/>
                <a:gd name="connsiteX44" fmla="*/ 244221 w 820769"/>
                <a:gd name="connsiteY44" fmla="*/ 438626 h 493014"/>
                <a:gd name="connsiteX45" fmla="*/ 245554 w 820769"/>
                <a:gd name="connsiteY45" fmla="*/ 439103 h 493014"/>
                <a:gd name="connsiteX46" fmla="*/ 245554 w 820769"/>
                <a:gd name="connsiteY46" fmla="*/ 439103 h 493014"/>
                <a:gd name="connsiteX47" fmla="*/ 246888 w 820769"/>
                <a:gd name="connsiteY47" fmla="*/ 439579 h 493014"/>
                <a:gd name="connsiteX48" fmla="*/ 246888 w 820769"/>
                <a:gd name="connsiteY48" fmla="*/ 439579 h 493014"/>
                <a:gd name="connsiteX49" fmla="*/ 247174 w 820769"/>
                <a:gd name="connsiteY49" fmla="*/ 439674 h 493014"/>
                <a:gd name="connsiteX50" fmla="*/ 249269 w 820769"/>
                <a:gd name="connsiteY50" fmla="*/ 440341 h 493014"/>
                <a:gd name="connsiteX51" fmla="*/ 249555 w 820769"/>
                <a:gd name="connsiteY51" fmla="*/ 440436 h 493014"/>
                <a:gd name="connsiteX52" fmla="*/ 249555 w 820769"/>
                <a:gd name="connsiteY52" fmla="*/ 440436 h 493014"/>
                <a:gd name="connsiteX53" fmla="*/ 250888 w 820769"/>
                <a:gd name="connsiteY53" fmla="*/ 440817 h 493014"/>
                <a:gd name="connsiteX54" fmla="*/ 250888 w 820769"/>
                <a:gd name="connsiteY54" fmla="*/ 440817 h 493014"/>
                <a:gd name="connsiteX55" fmla="*/ 252222 w 820769"/>
                <a:gd name="connsiteY55" fmla="*/ 441198 h 493014"/>
                <a:gd name="connsiteX56" fmla="*/ 252222 w 820769"/>
                <a:gd name="connsiteY56" fmla="*/ 441198 h 493014"/>
                <a:gd name="connsiteX57" fmla="*/ 253651 w 820769"/>
                <a:gd name="connsiteY57" fmla="*/ 441484 h 493014"/>
                <a:gd name="connsiteX58" fmla="*/ 253651 w 820769"/>
                <a:gd name="connsiteY58" fmla="*/ 441484 h 493014"/>
                <a:gd name="connsiteX59" fmla="*/ 255079 w 820769"/>
                <a:gd name="connsiteY59" fmla="*/ 441770 h 493014"/>
                <a:gd name="connsiteX60" fmla="*/ 255079 w 820769"/>
                <a:gd name="connsiteY60" fmla="*/ 441770 h 493014"/>
                <a:gd name="connsiteX61" fmla="*/ 255365 w 820769"/>
                <a:gd name="connsiteY61" fmla="*/ 441770 h 493014"/>
                <a:gd name="connsiteX62" fmla="*/ 257746 w 820769"/>
                <a:gd name="connsiteY62" fmla="*/ 442151 h 493014"/>
                <a:gd name="connsiteX63" fmla="*/ 258032 w 820769"/>
                <a:gd name="connsiteY63" fmla="*/ 442151 h 493014"/>
                <a:gd name="connsiteX64" fmla="*/ 258032 w 820769"/>
                <a:gd name="connsiteY64" fmla="*/ 442151 h 493014"/>
                <a:gd name="connsiteX65" fmla="*/ 259461 w 820769"/>
                <a:gd name="connsiteY65" fmla="*/ 442341 h 493014"/>
                <a:gd name="connsiteX66" fmla="*/ 259461 w 820769"/>
                <a:gd name="connsiteY66" fmla="*/ 442341 h 493014"/>
                <a:gd name="connsiteX67" fmla="*/ 260890 w 820769"/>
                <a:gd name="connsiteY67" fmla="*/ 442436 h 493014"/>
                <a:gd name="connsiteX68" fmla="*/ 260890 w 820769"/>
                <a:gd name="connsiteY68" fmla="*/ 442436 h 493014"/>
                <a:gd name="connsiteX69" fmla="*/ 262318 w 820769"/>
                <a:gd name="connsiteY69" fmla="*/ 442531 h 493014"/>
                <a:gd name="connsiteX70" fmla="*/ 262318 w 820769"/>
                <a:gd name="connsiteY70" fmla="*/ 442531 h 493014"/>
                <a:gd name="connsiteX71" fmla="*/ 262795 w 820769"/>
                <a:gd name="connsiteY71" fmla="*/ 442531 h 493014"/>
                <a:gd name="connsiteX72" fmla="*/ 265938 w 820769"/>
                <a:gd name="connsiteY72" fmla="*/ 442627 h 493014"/>
                <a:gd name="connsiteX73" fmla="*/ 431768 w 820769"/>
                <a:gd name="connsiteY73" fmla="*/ 442627 h 493014"/>
                <a:gd name="connsiteX74" fmla="*/ 434054 w 820769"/>
                <a:gd name="connsiteY74" fmla="*/ 442627 h 493014"/>
                <a:gd name="connsiteX75" fmla="*/ 509016 w 820769"/>
                <a:gd name="connsiteY75" fmla="*/ 493014 h 493014"/>
                <a:gd name="connsiteX76" fmla="*/ 506349 w 820769"/>
                <a:gd name="connsiteY76" fmla="*/ 345377 h 493014"/>
                <a:gd name="connsiteX77" fmla="*/ 423767 w 820769"/>
                <a:gd name="connsiteY77" fmla="*/ 276130 h 493014"/>
                <a:gd name="connsiteX78" fmla="*/ 408622 w 820769"/>
                <a:gd name="connsiteY78" fmla="*/ 276130 h 493014"/>
                <a:gd name="connsiteX79" fmla="*/ 350996 w 820769"/>
                <a:gd name="connsiteY79" fmla="*/ 218504 h 493014"/>
                <a:gd name="connsiteX80" fmla="*/ 350996 w 820769"/>
                <a:gd name="connsiteY80" fmla="*/ 198501 h 493014"/>
                <a:gd name="connsiteX81" fmla="*/ 408622 w 820769"/>
                <a:gd name="connsiteY81" fmla="*/ 140875 h 493014"/>
                <a:gd name="connsiteX82" fmla="*/ 820769 w 820769"/>
                <a:gd name="connsiteY82" fmla="*/ 140875 h 493014"/>
                <a:gd name="connsiteX83" fmla="*/ 820769 w 820769"/>
                <a:gd name="connsiteY83" fmla="*/ 0 h 493014"/>
                <a:gd name="connsiteX84" fmla="*/ 189547 w 820769"/>
                <a:gd name="connsiteY84" fmla="*/ 0 h 493014"/>
                <a:gd name="connsiteX85" fmla="*/ 189547 w 820769"/>
                <a:gd name="connsiteY85" fmla="*/ 96869 h 493014"/>
                <a:gd name="connsiteX86" fmla="*/ 131921 w 820769"/>
                <a:gd name="connsiteY86" fmla="*/ 154496 h 493014"/>
                <a:gd name="connsiteX87" fmla="*/ 0 w 820769"/>
                <a:gd name="connsiteY87" fmla="*/ 154496 h 493014"/>
                <a:gd name="connsiteX88" fmla="*/ 0 w 820769"/>
                <a:gd name="connsiteY88" fmla="*/ 154210 h 493014"/>
                <a:gd name="connsiteX89" fmla="*/ 207740 w 820769"/>
                <a:gd name="connsiteY89" fmla="*/ 384905 h 493014"/>
                <a:gd name="connsiteX90" fmla="*/ 207740 w 820769"/>
                <a:gd name="connsiteY90" fmla="*/ 384905 h 493014"/>
                <a:gd name="connsiteX91" fmla="*/ 207740 w 820769"/>
                <a:gd name="connsiteY91" fmla="*/ 384905 h 493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820769" h="493014">
                  <a:moveTo>
                    <a:pt x="0" y="154210"/>
                  </a:moveTo>
                  <a:cubicBezTo>
                    <a:pt x="24003" y="154496"/>
                    <a:pt x="41053" y="169450"/>
                    <a:pt x="41053" y="220313"/>
                  </a:cubicBezTo>
                  <a:lnTo>
                    <a:pt x="41053" y="239268"/>
                  </a:lnTo>
                  <a:cubicBezTo>
                    <a:pt x="41053" y="270986"/>
                    <a:pt x="66961" y="296894"/>
                    <a:pt x="98679" y="296894"/>
                  </a:cubicBezTo>
                  <a:lnTo>
                    <a:pt x="126778" y="296894"/>
                  </a:lnTo>
                  <a:cubicBezTo>
                    <a:pt x="171355" y="296894"/>
                    <a:pt x="207740" y="333280"/>
                    <a:pt x="207740" y="377857"/>
                  </a:cubicBezTo>
                  <a:lnTo>
                    <a:pt x="207740" y="385001"/>
                  </a:lnTo>
                  <a:lnTo>
                    <a:pt x="207740" y="386524"/>
                  </a:lnTo>
                  <a:lnTo>
                    <a:pt x="207740" y="386524"/>
                  </a:lnTo>
                  <a:lnTo>
                    <a:pt x="207835" y="387953"/>
                  </a:lnTo>
                  <a:lnTo>
                    <a:pt x="207835" y="387953"/>
                  </a:lnTo>
                  <a:lnTo>
                    <a:pt x="207931" y="389382"/>
                  </a:lnTo>
                  <a:lnTo>
                    <a:pt x="207931" y="389382"/>
                  </a:lnTo>
                  <a:lnTo>
                    <a:pt x="208026" y="390811"/>
                  </a:lnTo>
                  <a:lnTo>
                    <a:pt x="208026" y="390811"/>
                  </a:lnTo>
                  <a:lnTo>
                    <a:pt x="208216" y="392239"/>
                  </a:lnTo>
                  <a:lnTo>
                    <a:pt x="208216" y="392239"/>
                  </a:lnTo>
                  <a:lnTo>
                    <a:pt x="208407" y="393668"/>
                  </a:lnTo>
                  <a:lnTo>
                    <a:pt x="208407" y="393668"/>
                  </a:lnTo>
                  <a:lnTo>
                    <a:pt x="208597" y="395097"/>
                  </a:lnTo>
                  <a:lnTo>
                    <a:pt x="208597" y="395097"/>
                  </a:lnTo>
                  <a:cubicBezTo>
                    <a:pt x="211074" y="409289"/>
                    <a:pt x="219265" y="422243"/>
                    <a:pt x="230886" y="431102"/>
                  </a:cubicBezTo>
                  <a:lnTo>
                    <a:pt x="230886" y="431102"/>
                  </a:lnTo>
                  <a:lnTo>
                    <a:pt x="232029" y="431959"/>
                  </a:lnTo>
                  <a:lnTo>
                    <a:pt x="232029" y="431959"/>
                  </a:lnTo>
                  <a:lnTo>
                    <a:pt x="233172" y="432721"/>
                  </a:lnTo>
                  <a:lnTo>
                    <a:pt x="233172" y="432721"/>
                  </a:lnTo>
                  <a:lnTo>
                    <a:pt x="234315" y="433483"/>
                  </a:lnTo>
                  <a:lnTo>
                    <a:pt x="234315" y="433483"/>
                  </a:lnTo>
                  <a:lnTo>
                    <a:pt x="235458" y="434245"/>
                  </a:lnTo>
                  <a:lnTo>
                    <a:pt x="235458" y="434245"/>
                  </a:lnTo>
                  <a:lnTo>
                    <a:pt x="236029" y="434530"/>
                  </a:lnTo>
                  <a:cubicBezTo>
                    <a:pt x="236506" y="434816"/>
                    <a:pt x="236887" y="435007"/>
                    <a:pt x="237363" y="435293"/>
                  </a:cubicBezTo>
                  <a:lnTo>
                    <a:pt x="237934" y="435578"/>
                  </a:lnTo>
                  <a:lnTo>
                    <a:pt x="237934" y="435578"/>
                  </a:lnTo>
                  <a:lnTo>
                    <a:pt x="239173" y="436245"/>
                  </a:lnTo>
                  <a:lnTo>
                    <a:pt x="239173" y="436245"/>
                  </a:lnTo>
                  <a:lnTo>
                    <a:pt x="240411" y="436912"/>
                  </a:lnTo>
                  <a:lnTo>
                    <a:pt x="240411" y="436912"/>
                  </a:lnTo>
                  <a:lnTo>
                    <a:pt x="241649" y="437483"/>
                  </a:lnTo>
                  <a:lnTo>
                    <a:pt x="241649" y="437483"/>
                  </a:lnTo>
                  <a:cubicBezTo>
                    <a:pt x="242030" y="437674"/>
                    <a:pt x="242506" y="437864"/>
                    <a:pt x="242888" y="438055"/>
                  </a:cubicBezTo>
                  <a:lnTo>
                    <a:pt x="242888" y="438055"/>
                  </a:lnTo>
                  <a:lnTo>
                    <a:pt x="244221" y="438626"/>
                  </a:lnTo>
                  <a:lnTo>
                    <a:pt x="244221" y="438626"/>
                  </a:lnTo>
                  <a:lnTo>
                    <a:pt x="245554" y="439103"/>
                  </a:lnTo>
                  <a:lnTo>
                    <a:pt x="245554" y="439103"/>
                  </a:lnTo>
                  <a:lnTo>
                    <a:pt x="246888" y="439579"/>
                  </a:lnTo>
                  <a:lnTo>
                    <a:pt x="246888" y="439579"/>
                  </a:lnTo>
                  <a:lnTo>
                    <a:pt x="247174" y="439674"/>
                  </a:lnTo>
                  <a:cubicBezTo>
                    <a:pt x="247936" y="439864"/>
                    <a:pt x="248507" y="440055"/>
                    <a:pt x="249269" y="440341"/>
                  </a:cubicBezTo>
                  <a:lnTo>
                    <a:pt x="249555" y="440436"/>
                  </a:lnTo>
                  <a:lnTo>
                    <a:pt x="249555" y="440436"/>
                  </a:lnTo>
                  <a:lnTo>
                    <a:pt x="250888" y="440817"/>
                  </a:lnTo>
                  <a:lnTo>
                    <a:pt x="250888" y="440817"/>
                  </a:lnTo>
                  <a:lnTo>
                    <a:pt x="252222" y="441198"/>
                  </a:lnTo>
                  <a:lnTo>
                    <a:pt x="252222" y="441198"/>
                  </a:lnTo>
                  <a:lnTo>
                    <a:pt x="253651" y="441484"/>
                  </a:lnTo>
                  <a:lnTo>
                    <a:pt x="253651" y="441484"/>
                  </a:lnTo>
                  <a:cubicBezTo>
                    <a:pt x="254127" y="441579"/>
                    <a:pt x="254603" y="441674"/>
                    <a:pt x="255079" y="441770"/>
                  </a:cubicBezTo>
                  <a:lnTo>
                    <a:pt x="255079" y="441770"/>
                  </a:lnTo>
                  <a:lnTo>
                    <a:pt x="255365" y="441770"/>
                  </a:lnTo>
                  <a:cubicBezTo>
                    <a:pt x="256222" y="441865"/>
                    <a:pt x="256889" y="442055"/>
                    <a:pt x="257746" y="442151"/>
                  </a:cubicBezTo>
                  <a:lnTo>
                    <a:pt x="258032" y="442151"/>
                  </a:lnTo>
                  <a:lnTo>
                    <a:pt x="258032" y="442151"/>
                  </a:lnTo>
                  <a:lnTo>
                    <a:pt x="259461" y="442341"/>
                  </a:lnTo>
                  <a:lnTo>
                    <a:pt x="259461" y="442341"/>
                  </a:lnTo>
                  <a:lnTo>
                    <a:pt x="260890" y="442436"/>
                  </a:lnTo>
                  <a:lnTo>
                    <a:pt x="260890" y="442436"/>
                  </a:lnTo>
                  <a:lnTo>
                    <a:pt x="262318" y="442531"/>
                  </a:lnTo>
                  <a:lnTo>
                    <a:pt x="262318" y="442531"/>
                  </a:lnTo>
                  <a:lnTo>
                    <a:pt x="262795" y="442531"/>
                  </a:lnTo>
                  <a:cubicBezTo>
                    <a:pt x="263938" y="442531"/>
                    <a:pt x="264795" y="442627"/>
                    <a:pt x="265938" y="442627"/>
                  </a:cubicBezTo>
                  <a:lnTo>
                    <a:pt x="431768" y="442627"/>
                  </a:lnTo>
                  <a:lnTo>
                    <a:pt x="434054" y="442627"/>
                  </a:lnTo>
                  <a:cubicBezTo>
                    <a:pt x="467868" y="442627"/>
                    <a:pt x="496824" y="463487"/>
                    <a:pt x="509016" y="493014"/>
                  </a:cubicBezTo>
                  <a:lnTo>
                    <a:pt x="506349" y="345377"/>
                  </a:lnTo>
                  <a:cubicBezTo>
                    <a:pt x="505015" y="273463"/>
                    <a:pt x="439007" y="276606"/>
                    <a:pt x="423767" y="276130"/>
                  </a:cubicBezTo>
                  <a:lnTo>
                    <a:pt x="408622" y="276130"/>
                  </a:lnTo>
                  <a:cubicBezTo>
                    <a:pt x="376904" y="276130"/>
                    <a:pt x="350996" y="250222"/>
                    <a:pt x="350996" y="218504"/>
                  </a:cubicBezTo>
                  <a:lnTo>
                    <a:pt x="350996" y="198501"/>
                  </a:lnTo>
                  <a:cubicBezTo>
                    <a:pt x="350996" y="166783"/>
                    <a:pt x="376904" y="140875"/>
                    <a:pt x="408622" y="140875"/>
                  </a:cubicBezTo>
                  <a:lnTo>
                    <a:pt x="820769" y="140875"/>
                  </a:lnTo>
                  <a:lnTo>
                    <a:pt x="820769" y="0"/>
                  </a:lnTo>
                  <a:lnTo>
                    <a:pt x="189547" y="0"/>
                  </a:lnTo>
                  <a:lnTo>
                    <a:pt x="189547" y="96869"/>
                  </a:lnTo>
                  <a:cubicBezTo>
                    <a:pt x="189547" y="128588"/>
                    <a:pt x="163639" y="154496"/>
                    <a:pt x="131921" y="154496"/>
                  </a:cubicBezTo>
                  <a:lnTo>
                    <a:pt x="0" y="154496"/>
                  </a:lnTo>
                  <a:lnTo>
                    <a:pt x="0" y="154210"/>
                  </a:lnTo>
                  <a:close/>
                  <a:moveTo>
                    <a:pt x="207740" y="384905"/>
                  </a:moveTo>
                  <a:lnTo>
                    <a:pt x="207740" y="384905"/>
                  </a:lnTo>
                  <a:lnTo>
                    <a:pt x="207740" y="384905"/>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82" name="Freeform: Shape 81">
              <a:extLst>
                <a:ext uri="{FF2B5EF4-FFF2-40B4-BE49-F238E27FC236}">
                  <a16:creationId xmlns:a16="http://schemas.microsoft.com/office/drawing/2014/main" id="{2A319A01-1506-48E7-8264-66BC09F1C34C}"/>
                </a:ext>
              </a:extLst>
            </p:cNvPr>
            <p:cNvSpPr/>
            <p:nvPr/>
          </p:nvSpPr>
          <p:spPr>
            <a:xfrm>
              <a:off x="5452983" y="5721461"/>
              <a:ext cx="448627" cy="135254"/>
            </a:xfrm>
            <a:custGeom>
              <a:avLst/>
              <a:gdLst>
                <a:gd name="connsiteX0" fmla="*/ 0 w 448627"/>
                <a:gd name="connsiteY0" fmla="*/ 57626 h 135254"/>
                <a:gd name="connsiteX1" fmla="*/ 0 w 448627"/>
                <a:gd name="connsiteY1" fmla="*/ 77628 h 135254"/>
                <a:gd name="connsiteX2" fmla="*/ 57626 w 448627"/>
                <a:gd name="connsiteY2" fmla="*/ 135255 h 135254"/>
                <a:gd name="connsiteX3" fmla="*/ 391001 w 448627"/>
                <a:gd name="connsiteY3" fmla="*/ 135255 h 135254"/>
                <a:gd name="connsiteX4" fmla="*/ 448627 w 448627"/>
                <a:gd name="connsiteY4" fmla="*/ 77628 h 135254"/>
                <a:gd name="connsiteX5" fmla="*/ 448627 w 448627"/>
                <a:gd name="connsiteY5" fmla="*/ 57626 h 135254"/>
                <a:gd name="connsiteX6" fmla="*/ 391001 w 448627"/>
                <a:gd name="connsiteY6" fmla="*/ 0 h 135254"/>
                <a:gd name="connsiteX7" fmla="*/ 57626 w 448627"/>
                <a:gd name="connsiteY7" fmla="*/ 0 h 135254"/>
                <a:gd name="connsiteX8" fmla="*/ 0 w 448627"/>
                <a:gd name="connsiteY8" fmla="*/ 57626 h 13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8627" h="135254">
                  <a:moveTo>
                    <a:pt x="0" y="57626"/>
                  </a:moveTo>
                  <a:lnTo>
                    <a:pt x="0" y="77628"/>
                  </a:lnTo>
                  <a:cubicBezTo>
                    <a:pt x="0" y="109347"/>
                    <a:pt x="25908" y="135255"/>
                    <a:pt x="57626" y="135255"/>
                  </a:cubicBezTo>
                  <a:lnTo>
                    <a:pt x="391001" y="135255"/>
                  </a:lnTo>
                  <a:cubicBezTo>
                    <a:pt x="422720" y="135255"/>
                    <a:pt x="448627" y="109347"/>
                    <a:pt x="448627" y="77628"/>
                  </a:cubicBezTo>
                  <a:lnTo>
                    <a:pt x="448627" y="57626"/>
                  </a:lnTo>
                  <a:cubicBezTo>
                    <a:pt x="448627" y="25908"/>
                    <a:pt x="422720" y="0"/>
                    <a:pt x="391001" y="0"/>
                  </a:cubicBezTo>
                  <a:lnTo>
                    <a:pt x="57626" y="0"/>
                  </a:lnTo>
                  <a:cubicBezTo>
                    <a:pt x="26003" y="0"/>
                    <a:pt x="0" y="25908"/>
                    <a:pt x="0" y="57626"/>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83" name="Freeform: Shape 82">
              <a:extLst>
                <a:ext uri="{FF2B5EF4-FFF2-40B4-BE49-F238E27FC236}">
                  <a16:creationId xmlns:a16="http://schemas.microsoft.com/office/drawing/2014/main" id="{ACC3D5D9-F647-479C-8F4E-492E0219DACE}"/>
                </a:ext>
              </a:extLst>
            </p:cNvPr>
            <p:cNvSpPr/>
            <p:nvPr/>
          </p:nvSpPr>
          <p:spPr>
            <a:xfrm>
              <a:off x="4806046" y="4414821"/>
              <a:ext cx="945927" cy="1170241"/>
            </a:xfrm>
            <a:custGeom>
              <a:avLst/>
              <a:gdLst>
                <a:gd name="connsiteX0" fmla="*/ 168402 w 945927"/>
                <a:gd name="connsiteY0" fmla="*/ 288131 h 1170241"/>
                <a:gd name="connsiteX1" fmla="*/ 168402 w 945927"/>
                <a:gd name="connsiteY1" fmla="*/ 520827 h 1170241"/>
                <a:gd name="connsiteX2" fmla="*/ 110776 w 945927"/>
                <a:gd name="connsiteY2" fmla="*/ 578453 h 1170241"/>
                <a:gd name="connsiteX3" fmla="*/ 0 w 945927"/>
                <a:gd name="connsiteY3" fmla="*/ 578453 h 1170241"/>
                <a:gd name="connsiteX4" fmla="*/ 0 w 945927"/>
                <a:gd name="connsiteY4" fmla="*/ 664083 h 1170241"/>
                <a:gd name="connsiteX5" fmla="*/ 0 w 945927"/>
                <a:gd name="connsiteY5" fmla="*/ 665607 h 1170241"/>
                <a:gd name="connsiteX6" fmla="*/ 0 w 945927"/>
                <a:gd name="connsiteY6" fmla="*/ 665607 h 1170241"/>
                <a:gd name="connsiteX7" fmla="*/ 95 w 945927"/>
                <a:gd name="connsiteY7" fmla="*/ 667036 h 1170241"/>
                <a:gd name="connsiteX8" fmla="*/ 95 w 945927"/>
                <a:gd name="connsiteY8" fmla="*/ 667036 h 1170241"/>
                <a:gd name="connsiteX9" fmla="*/ 190 w 945927"/>
                <a:gd name="connsiteY9" fmla="*/ 668465 h 1170241"/>
                <a:gd name="connsiteX10" fmla="*/ 190 w 945927"/>
                <a:gd name="connsiteY10" fmla="*/ 668465 h 1170241"/>
                <a:gd name="connsiteX11" fmla="*/ 286 w 945927"/>
                <a:gd name="connsiteY11" fmla="*/ 669893 h 1170241"/>
                <a:gd name="connsiteX12" fmla="*/ 286 w 945927"/>
                <a:gd name="connsiteY12" fmla="*/ 669893 h 1170241"/>
                <a:gd name="connsiteX13" fmla="*/ 476 w 945927"/>
                <a:gd name="connsiteY13" fmla="*/ 671322 h 1170241"/>
                <a:gd name="connsiteX14" fmla="*/ 476 w 945927"/>
                <a:gd name="connsiteY14" fmla="*/ 671322 h 1170241"/>
                <a:gd name="connsiteX15" fmla="*/ 667 w 945927"/>
                <a:gd name="connsiteY15" fmla="*/ 672751 h 1170241"/>
                <a:gd name="connsiteX16" fmla="*/ 667 w 945927"/>
                <a:gd name="connsiteY16" fmla="*/ 672751 h 1170241"/>
                <a:gd name="connsiteX17" fmla="*/ 29623 w 945927"/>
                <a:gd name="connsiteY17" fmla="*/ 714375 h 1170241"/>
                <a:gd name="connsiteX18" fmla="*/ 30194 w 945927"/>
                <a:gd name="connsiteY18" fmla="*/ 714661 h 1170241"/>
                <a:gd name="connsiteX19" fmla="*/ 30194 w 945927"/>
                <a:gd name="connsiteY19" fmla="*/ 714661 h 1170241"/>
                <a:gd name="connsiteX20" fmla="*/ 31432 w 945927"/>
                <a:gd name="connsiteY20" fmla="*/ 715328 h 1170241"/>
                <a:gd name="connsiteX21" fmla="*/ 31432 w 945927"/>
                <a:gd name="connsiteY21" fmla="*/ 715328 h 1170241"/>
                <a:gd name="connsiteX22" fmla="*/ 32671 w 945927"/>
                <a:gd name="connsiteY22" fmla="*/ 715994 h 1170241"/>
                <a:gd name="connsiteX23" fmla="*/ 32671 w 945927"/>
                <a:gd name="connsiteY23" fmla="*/ 715994 h 1170241"/>
                <a:gd name="connsiteX24" fmla="*/ 33909 w 945927"/>
                <a:gd name="connsiteY24" fmla="*/ 716566 h 1170241"/>
                <a:gd name="connsiteX25" fmla="*/ 33909 w 945927"/>
                <a:gd name="connsiteY25" fmla="*/ 716566 h 1170241"/>
                <a:gd name="connsiteX26" fmla="*/ 35147 w 945927"/>
                <a:gd name="connsiteY26" fmla="*/ 717137 h 1170241"/>
                <a:gd name="connsiteX27" fmla="*/ 35147 w 945927"/>
                <a:gd name="connsiteY27" fmla="*/ 717137 h 1170241"/>
                <a:gd name="connsiteX28" fmla="*/ 36481 w 945927"/>
                <a:gd name="connsiteY28" fmla="*/ 717709 h 1170241"/>
                <a:gd name="connsiteX29" fmla="*/ 36481 w 945927"/>
                <a:gd name="connsiteY29" fmla="*/ 717709 h 1170241"/>
                <a:gd name="connsiteX30" fmla="*/ 37814 w 945927"/>
                <a:gd name="connsiteY30" fmla="*/ 718185 h 1170241"/>
                <a:gd name="connsiteX31" fmla="*/ 37814 w 945927"/>
                <a:gd name="connsiteY31" fmla="*/ 718185 h 1170241"/>
                <a:gd name="connsiteX32" fmla="*/ 39148 w 945927"/>
                <a:gd name="connsiteY32" fmla="*/ 718661 h 1170241"/>
                <a:gd name="connsiteX33" fmla="*/ 39148 w 945927"/>
                <a:gd name="connsiteY33" fmla="*/ 718661 h 1170241"/>
                <a:gd name="connsiteX34" fmla="*/ 39433 w 945927"/>
                <a:gd name="connsiteY34" fmla="*/ 718756 h 1170241"/>
                <a:gd name="connsiteX35" fmla="*/ 41529 w 945927"/>
                <a:gd name="connsiteY35" fmla="*/ 719423 h 1170241"/>
                <a:gd name="connsiteX36" fmla="*/ 41815 w 945927"/>
                <a:gd name="connsiteY36" fmla="*/ 719519 h 1170241"/>
                <a:gd name="connsiteX37" fmla="*/ 41815 w 945927"/>
                <a:gd name="connsiteY37" fmla="*/ 719519 h 1170241"/>
                <a:gd name="connsiteX38" fmla="*/ 43148 w 945927"/>
                <a:gd name="connsiteY38" fmla="*/ 719899 h 1170241"/>
                <a:gd name="connsiteX39" fmla="*/ 43148 w 945927"/>
                <a:gd name="connsiteY39" fmla="*/ 719899 h 1170241"/>
                <a:gd name="connsiteX40" fmla="*/ 44482 w 945927"/>
                <a:gd name="connsiteY40" fmla="*/ 720280 h 1170241"/>
                <a:gd name="connsiteX41" fmla="*/ 44482 w 945927"/>
                <a:gd name="connsiteY41" fmla="*/ 720280 h 1170241"/>
                <a:gd name="connsiteX42" fmla="*/ 45910 w 945927"/>
                <a:gd name="connsiteY42" fmla="*/ 720566 h 1170241"/>
                <a:gd name="connsiteX43" fmla="*/ 45910 w 945927"/>
                <a:gd name="connsiteY43" fmla="*/ 720566 h 1170241"/>
                <a:gd name="connsiteX44" fmla="*/ 47339 w 945927"/>
                <a:gd name="connsiteY44" fmla="*/ 720852 h 1170241"/>
                <a:gd name="connsiteX45" fmla="*/ 47339 w 945927"/>
                <a:gd name="connsiteY45" fmla="*/ 720852 h 1170241"/>
                <a:gd name="connsiteX46" fmla="*/ 47625 w 945927"/>
                <a:gd name="connsiteY46" fmla="*/ 720852 h 1170241"/>
                <a:gd name="connsiteX47" fmla="*/ 50006 w 945927"/>
                <a:gd name="connsiteY47" fmla="*/ 721233 h 1170241"/>
                <a:gd name="connsiteX48" fmla="*/ 50292 w 945927"/>
                <a:gd name="connsiteY48" fmla="*/ 721233 h 1170241"/>
                <a:gd name="connsiteX49" fmla="*/ 50292 w 945927"/>
                <a:gd name="connsiteY49" fmla="*/ 721233 h 1170241"/>
                <a:gd name="connsiteX50" fmla="*/ 51721 w 945927"/>
                <a:gd name="connsiteY50" fmla="*/ 721424 h 1170241"/>
                <a:gd name="connsiteX51" fmla="*/ 51721 w 945927"/>
                <a:gd name="connsiteY51" fmla="*/ 721424 h 1170241"/>
                <a:gd name="connsiteX52" fmla="*/ 53149 w 945927"/>
                <a:gd name="connsiteY52" fmla="*/ 721518 h 1170241"/>
                <a:gd name="connsiteX53" fmla="*/ 53149 w 945927"/>
                <a:gd name="connsiteY53" fmla="*/ 721518 h 1170241"/>
                <a:gd name="connsiteX54" fmla="*/ 54578 w 945927"/>
                <a:gd name="connsiteY54" fmla="*/ 721614 h 1170241"/>
                <a:gd name="connsiteX55" fmla="*/ 54578 w 945927"/>
                <a:gd name="connsiteY55" fmla="*/ 721614 h 1170241"/>
                <a:gd name="connsiteX56" fmla="*/ 55054 w 945927"/>
                <a:gd name="connsiteY56" fmla="*/ 721614 h 1170241"/>
                <a:gd name="connsiteX57" fmla="*/ 58198 w 945927"/>
                <a:gd name="connsiteY57" fmla="*/ 721709 h 1170241"/>
                <a:gd name="connsiteX58" fmla="*/ 77629 w 945927"/>
                <a:gd name="connsiteY58" fmla="*/ 721709 h 1170241"/>
                <a:gd name="connsiteX59" fmla="*/ 84582 w 945927"/>
                <a:gd name="connsiteY59" fmla="*/ 721709 h 1170241"/>
                <a:gd name="connsiteX60" fmla="*/ 165545 w 945927"/>
                <a:gd name="connsiteY60" fmla="*/ 802672 h 1170241"/>
                <a:gd name="connsiteX61" fmla="*/ 165545 w 945927"/>
                <a:gd name="connsiteY61" fmla="*/ 812483 h 1170241"/>
                <a:gd name="connsiteX62" fmla="*/ 165545 w 945927"/>
                <a:gd name="connsiteY62" fmla="*/ 814006 h 1170241"/>
                <a:gd name="connsiteX63" fmla="*/ 165545 w 945927"/>
                <a:gd name="connsiteY63" fmla="*/ 814006 h 1170241"/>
                <a:gd name="connsiteX64" fmla="*/ 165640 w 945927"/>
                <a:gd name="connsiteY64" fmla="*/ 815435 h 1170241"/>
                <a:gd name="connsiteX65" fmla="*/ 165640 w 945927"/>
                <a:gd name="connsiteY65" fmla="*/ 815435 h 1170241"/>
                <a:gd name="connsiteX66" fmla="*/ 165735 w 945927"/>
                <a:gd name="connsiteY66" fmla="*/ 816864 h 1170241"/>
                <a:gd name="connsiteX67" fmla="*/ 165735 w 945927"/>
                <a:gd name="connsiteY67" fmla="*/ 816864 h 1170241"/>
                <a:gd name="connsiteX68" fmla="*/ 165830 w 945927"/>
                <a:gd name="connsiteY68" fmla="*/ 818293 h 1170241"/>
                <a:gd name="connsiteX69" fmla="*/ 165830 w 945927"/>
                <a:gd name="connsiteY69" fmla="*/ 818293 h 1170241"/>
                <a:gd name="connsiteX70" fmla="*/ 166021 w 945927"/>
                <a:gd name="connsiteY70" fmla="*/ 819721 h 1170241"/>
                <a:gd name="connsiteX71" fmla="*/ 166021 w 945927"/>
                <a:gd name="connsiteY71" fmla="*/ 819721 h 1170241"/>
                <a:gd name="connsiteX72" fmla="*/ 166211 w 945927"/>
                <a:gd name="connsiteY72" fmla="*/ 821150 h 1170241"/>
                <a:gd name="connsiteX73" fmla="*/ 166211 w 945927"/>
                <a:gd name="connsiteY73" fmla="*/ 821150 h 1170241"/>
                <a:gd name="connsiteX74" fmla="*/ 166497 w 945927"/>
                <a:gd name="connsiteY74" fmla="*/ 822579 h 1170241"/>
                <a:gd name="connsiteX75" fmla="*/ 166497 w 945927"/>
                <a:gd name="connsiteY75" fmla="*/ 822579 h 1170241"/>
                <a:gd name="connsiteX76" fmla="*/ 166783 w 945927"/>
                <a:gd name="connsiteY76" fmla="*/ 824008 h 1170241"/>
                <a:gd name="connsiteX77" fmla="*/ 166783 w 945927"/>
                <a:gd name="connsiteY77" fmla="*/ 824008 h 1170241"/>
                <a:gd name="connsiteX78" fmla="*/ 167068 w 945927"/>
                <a:gd name="connsiteY78" fmla="*/ 825437 h 1170241"/>
                <a:gd name="connsiteX79" fmla="*/ 167068 w 945927"/>
                <a:gd name="connsiteY79" fmla="*/ 825437 h 1170241"/>
                <a:gd name="connsiteX80" fmla="*/ 167449 w 945927"/>
                <a:gd name="connsiteY80" fmla="*/ 826865 h 1170241"/>
                <a:gd name="connsiteX81" fmla="*/ 167449 w 945927"/>
                <a:gd name="connsiteY81" fmla="*/ 826865 h 1170241"/>
                <a:gd name="connsiteX82" fmla="*/ 167830 w 945927"/>
                <a:gd name="connsiteY82" fmla="*/ 828199 h 1170241"/>
                <a:gd name="connsiteX83" fmla="*/ 167830 w 945927"/>
                <a:gd name="connsiteY83" fmla="*/ 828199 h 1170241"/>
                <a:gd name="connsiteX84" fmla="*/ 168211 w 945927"/>
                <a:gd name="connsiteY84" fmla="*/ 829532 h 1170241"/>
                <a:gd name="connsiteX85" fmla="*/ 168211 w 945927"/>
                <a:gd name="connsiteY85" fmla="*/ 829532 h 1170241"/>
                <a:gd name="connsiteX86" fmla="*/ 168687 w 945927"/>
                <a:gd name="connsiteY86" fmla="*/ 830866 h 1170241"/>
                <a:gd name="connsiteX87" fmla="*/ 168687 w 945927"/>
                <a:gd name="connsiteY87" fmla="*/ 830866 h 1170241"/>
                <a:gd name="connsiteX88" fmla="*/ 169164 w 945927"/>
                <a:gd name="connsiteY88" fmla="*/ 832199 h 1170241"/>
                <a:gd name="connsiteX89" fmla="*/ 169164 w 945927"/>
                <a:gd name="connsiteY89" fmla="*/ 832199 h 1170241"/>
                <a:gd name="connsiteX90" fmla="*/ 169640 w 945927"/>
                <a:gd name="connsiteY90" fmla="*/ 833533 h 1170241"/>
                <a:gd name="connsiteX91" fmla="*/ 169640 w 945927"/>
                <a:gd name="connsiteY91" fmla="*/ 833533 h 1170241"/>
                <a:gd name="connsiteX92" fmla="*/ 170212 w 945927"/>
                <a:gd name="connsiteY92" fmla="*/ 834866 h 1170241"/>
                <a:gd name="connsiteX93" fmla="*/ 170212 w 945927"/>
                <a:gd name="connsiteY93" fmla="*/ 834866 h 1170241"/>
                <a:gd name="connsiteX94" fmla="*/ 170783 w 945927"/>
                <a:gd name="connsiteY94" fmla="*/ 836105 h 1170241"/>
                <a:gd name="connsiteX95" fmla="*/ 170783 w 945927"/>
                <a:gd name="connsiteY95" fmla="*/ 836105 h 1170241"/>
                <a:gd name="connsiteX96" fmla="*/ 171355 w 945927"/>
                <a:gd name="connsiteY96" fmla="*/ 837343 h 1170241"/>
                <a:gd name="connsiteX97" fmla="*/ 171355 w 945927"/>
                <a:gd name="connsiteY97" fmla="*/ 837343 h 1170241"/>
                <a:gd name="connsiteX98" fmla="*/ 172021 w 945927"/>
                <a:gd name="connsiteY98" fmla="*/ 838581 h 1170241"/>
                <a:gd name="connsiteX99" fmla="*/ 172021 w 945927"/>
                <a:gd name="connsiteY99" fmla="*/ 838581 h 1170241"/>
                <a:gd name="connsiteX100" fmla="*/ 172688 w 945927"/>
                <a:gd name="connsiteY100" fmla="*/ 839819 h 1170241"/>
                <a:gd name="connsiteX101" fmla="*/ 172688 w 945927"/>
                <a:gd name="connsiteY101" fmla="*/ 839819 h 1170241"/>
                <a:gd name="connsiteX102" fmla="*/ 173355 w 945927"/>
                <a:gd name="connsiteY102" fmla="*/ 841058 h 1170241"/>
                <a:gd name="connsiteX103" fmla="*/ 173355 w 945927"/>
                <a:gd name="connsiteY103" fmla="*/ 841058 h 1170241"/>
                <a:gd name="connsiteX104" fmla="*/ 174021 w 945927"/>
                <a:gd name="connsiteY104" fmla="*/ 842296 h 1170241"/>
                <a:gd name="connsiteX105" fmla="*/ 174021 w 945927"/>
                <a:gd name="connsiteY105" fmla="*/ 842296 h 1170241"/>
                <a:gd name="connsiteX106" fmla="*/ 174784 w 945927"/>
                <a:gd name="connsiteY106" fmla="*/ 843439 h 1170241"/>
                <a:gd name="connsiteX107" fmla="*/ 174784 w 945927"/>
                <a:gd name="connsiteY107" fmla="*/ 843439 h 1170241"/>
                <a:gd name="connsiteX108" fmla="*/ 175546 w 945927"/>
                <a:gd name="connsiteY108" fmla="*/ 844582 h 1170241"/>
                <a:gd name="connsiteX109" fmla="*/ 175546 w 945927"/>
                <a:gd name="connsiteY109" fmla="*/ 844582 h 1170241"/>
                <a:gd name="connsiteX110" fmla="*/ 176308 w 945927"/>
                <a:gd name="connsiteY110" fmla="*/ 845725 h 1170241"/>
                <a:gd name="connsiteX111" fmla="*/ 176308 w 945927"/>
                <a:gd name="connsiteY111" fmla="*/ 845725 h 1170241"/>
                <a:gd name="connsiteX112" fmla="*/ 177165 w 945927"/>
                <a:gd name="connsiteY112" fmla="*/ 846868 h 1170241"/>
                <a:gd name="connsiteX113" fmla="*/ 177165 w 945927"/>
                <a:gd name="connsiteY113" fmla="*/ 846868 h 1170241"/>
                <a:gd name="connsiteX114" fmla="*/ 178022 w 945927"/>
                <a:gd name="connsiteY114" fmla="*/ 848011 h 1170241"/>
                <a:gd name="connsiteX115" fmla="*/ 178022 w 945927"/>
                <a:gd name="connsiteY115" fmla="*/ 848011 h 1170241"/>
                <a:gd name="connsiteX116" fmla="*/ 178879 w 945927"/>
                <a:gd name="connsiteY116" fmla="*/ 849058 h 1170241"/>
                <a:gd name="connsiteX117" fmla="*/ 178879 w 945927"/>
                <a:gd name="connsiteY117" fmla="*/ 849058 h 1170241"/>
                <a:gd name="connsiteX118" fmla="*/ 179737 w 945927"/>
                <a:gd name="connsiteY118" fmla="*/ 850106 h 1170241"/>
                <a:gd name="connsiteX119" fmla="*/ 179737 w 945927"/>
                <a:gd name="connsiteY119" fmla="*/ 850106 h 1170241"/>
                <a:gd name="connsiteX120" fmla="*/ 180689 w 945927"/>
                <a:gd name="connsiteY120" fmla="*/ 851154 h 1170241"/>
                <a:gd name="connsiteX121" fmla="*/ 180689 w 945927"/>
                <a:gd name="connsiteY121" fmla="*/ 851154 h 1170241"/>
                <a:gd name="connsiteX122" fmla="*/ 181642 w 945927"/>
                <a:gd name="connsiteY122" fmla="*/ 852202 h 1170241"/>
                <a:gd name="connsiteX123" fmla="*/ 181642 w 945927"/>
                <a:gd name="connsiteY123" fmla="*/ 852202 h 1170241"/>
                <a:gd name="connsiteX124" fmla="*/ 182594 w 945927"/>
                <a:gd name="connsiteY124" fmla="*/ 853154 h 1170241"/>
                <a:gd name="connsiteX125" fmla="*/ 182594 w 945927"/>
                <a:gd name="connsiteY125" fmla="*/ 853154 h 1170241"/>
                <a:gd name="connsiteX126" fmla="*/ 183546 w 945927"/>
                <a:gd name="connsiteY126" fmla="*/ 854107 h 1170241"/>
                <a:gd name="connsiteX127" fmla="*/ 183546 w 945927"/>
                <a:gd name="connsiteY127" fmla="*/ 854107 h 1170241"/>
                <a:gd name="connsiteX128" fmla="*/ 184595 w 945927"/>
                <a:gd name="connsiteY128" fmla="*/ 855059 h 1170241"/>
                <a:gd name="connsiteX129" fmla="*/ 184595 w 945927"/>
                <a:gd name="connsiteY129" fmla="*/ 855059 h 1170241"/>
                <a:gd name="connsiteX130" fmla="*/ 185642 w 945927"/>
                <a:gd name="connsiteY130" fmla="*/ 856011 h 1170241"/>
                <a:gd name="connsiteX131" fmla="*/ 185642 w 945927"/>
                <a:gd name="connsiteY131" fmla="*/ 856011 h 1170241"/>
                <a:gd name="connsiteX132" fmla="*/ 186690 w 945927"/>
                <a:gd name="connsiteY132" fmla="*/ 856869 h 1170241"/>
                <a:gd name="connsiteX133" fmla="*/ 186690 w 945927"/>
                <a:gd name="connsiteY133" fmla="*/ 856869 h 1170241"/>
                <a:gd name="connsiteX134" fmla="*/ 187737 w 945927"/>
                <a:gd name="connsiteY134" fmla="*/ 857726 h 1170241"/>
                <a:gd name="connsiteX135" fmla="*/ 187737 w 945927"/>
                <a:gd name="connsiteY135" fmla="*/ 857726 h 1170241"/>
                <a:gd name="connsiteX136" fmla="*/ 188786 w 945927"/>
                <a:gd name="connsiteY136" fmla="*/ 858583 h 1170241"/>
                <a:gd name="connsiteX137" fmla="*/ 188786 w 945927"/>
                <a:gd name="connsiteY137" fmla="*/ 858583 h 1170241"/>
                <a:gd name="connsiteX138" fmla="*/ 189929 w 945927"/>
                <a:gd name="connsiteY138" fmla="*/ 859441 h 1170241"/>
                <a:gd name="connsiteX139" fmla="*/ 189929 w 945927"/>
                <a:gd name="connsiteY139" fmla="*/ 859441 h 1170241"/>
                <a:gd name="connsiteX140" fmla="*/ 191071 w 945927"/>
                <a:gd name="connsiteY140" fmla="*/ 860202 h 1170241"/>
                <a:gd name="connsiteX141" fmla="*/ 191071 w 945927"/>
                <a:gd name="connsiteY141" fmla="*/ 860202 h 1170241"/>
                <a:gd name="connsiteX142" fmla="*/ 192214 w 945927"/>
                <a:gd name="connsiteY142" fmla="*/ 860965 h 1170241"/>
                <a:gd name="connsiteX143" fmla="*/ 192214 w 945927"/>
                <a:gd name="connsiteY143" fmla="*/ 860965 h 1170241"/>
                <a:gd name="connsiteX144" fmla="*/ 193357 w 945927"/>
                <a:gd name="connsiteY144" fmla="*/ 861727 h 1170241"/>
                <a:gd name="connsiteX145" fmla="*/ 193357 w 945927"/>
                <a:gd name="connsiteY145" fmla="*/ 861727 h 1170241"/>
                <a:gd name="connsiteX146" fmla="*/ 194596 w 945927"/>
                <a:gd name="connsiteY146" fmla="*/ 862394 h 1170241"/>
                <a:gd name="connsiteX147" fmla="*/ 194596 w 945927"/>
                <a:gd name="connsiteY147" fmla="*/ 862394 h 1170241"/>
                <a:gd name="connsiteX148" fmla="*/ 195834 w 945927"/>
                <a:gd name="connsiteY148" fmla="*/ 863060 h 1170241"/>
                <a:gd name="connsiteX149" fmla="*/ 195834 w 945927"/>
                <a:gd name="connsiteY149" fmla="*/ 863060 h 1170241"/>
                <a:gd name="connsiteX150" fmla="*/ 197072 w 945927"/>
                <a:gd name="connsiteY150" fmla="*/ 863727 h 1170241"/>
                <a:gd name="connsiteX151" fmla="*/ 197072 w 945927"/>
                <a:gd name="connsiteY151" fmla="*/ 863727 h 1170241"/>
                <a:gd name="connsiteX152" fmla="*/ 198311 w 945927"/>
                <a:gd name="connsiteY152" fmla="*/ 864393 h 1170241"/>
                <a:gd name="connsiteX153" fmla="*/ 198311 w 945927"/>
                <a:gd name="connsiteY153" fmla="*/ 864393 h 1170241"/>
                <a:gd name="connsiteX154" fmla="*/ 199549 w 945927"/>
                <a:gd name="connsiteY154" fmla="*/ 864965 h 1170241"/>
                <a:gd name="connsiteX155" fmla="*/ 199549 w 945927"/>
                <a:gd name="connsiteY155" fmla="*/ 864965 h 1170241"/>
                <a:gd name="connsiteX156" fmla="*/ 200787 w 945927"/>
                <a:gd name="connsiteY156" fmla="*/ 865536 h 1170241"/>
                <a:gd name="connsiteX157" fmla="*/ 200787 w 945927"/>
                <a:gd name="connsiteY157" fmla="*/ 865536 h 1170241"/>
                <a:gd name="connsiteX158" fmla="*/ 202120 w 945927"/>
                <a:gd name="connsiteY158" fmla="*/ 866109 h 1170241"/>
                <a:gd name="connsiteX159" fmla="*/ 202120 w 945927"/>
                <a:gd name="connsiteY159" fmla="*/ 866109 h 1170241"/>
                <a:gd name="connsiteX160" fmla="*/ 203454 w 945927"/>
                <a:gd name="connsiteY160" fmla="*/ 866585 h 1170241"/>
                <a:gd name="connsiteX161" fmla="*/ 203454 w 945927"/>
                <a:gd name="connsiteY161" fmla="*/ 866585 h 1170241"/>
                <a:gd name="connsiteX162" fmla="*/ 204788 w 945927"/>
                <a:gd name="connsiteY162" fmla="*/ 867061 h 1170241"/>
                <a:gd name="connsiteX163" fmla="*/ 204788 w 945927"/>
                <a:gd name="connsiteY163" fmla="*/ 867061 h 1170241"/>
                <a:gd name="connsiteX164" fmla="*/ 206121 w 945927"/>
                <a:gd name="connsiteY164" fmla="*/ 867537 h 1170241"/>
                <a:gd name="connsiteX165" fmla="*/ 206121 w 945927"/>
                <a:gd name="connsiteY165" fmla="*/ 867537 h 1170241"/>
                <a:gd name="connsiteX166" fmla="*/ 207454 w 945927"/>
                <a:gd name="connsiteY166" fmla="*/ 867918 h 1170241"/>
                <a:gd name="connsiteX167" fmla="*/ 207454 w 945927"/>
                <a:gd name="connsiteY167" fmla="*/ 867918 h 1170241"/>
                <a:gd name="connsiteX168" fmla="*/ 208788 w 945927"/>
                <a:gd name="connsiteY168" fmla="*/ 868299 h 1170241"/>
                <a:gd name="connsiteX169" fmla="*/ 208788 w 945927"/>
                <a:gd name="connsiteY169" fmla="*/ 868299 h 1170241"/>
                <a:gd name="connsiteX170" fmla="*/ 210121 w 945927"/>
                <a:gd name="connsiteY170" fmla="*/ 868680 h 1170241"/>
                <a:gd name="connsiteX171" fmla="*/ 210121 w 945927"/>
                <a:gd name="connsiteY171" fmla="*/ 868680 h 1170241"/>
                <a:gd name="connsiteX172" fmla="*/ 211550 w 945927"/>
                <a:gd name="connsiteY172" fmla="*/ 868966 h 1170241"/>
                <a:gd name="connsiteX173" fmla="*/ 211550 w 945927"/>
                <a:gd name="connsiteY173" fmla="*/ 868966 h 1170241"/>
                <a:gd name="connsiteX174" fmla="*/ 212979 w 945927"/>
                <a:gd name="connsiteY174" fmla="*/ 869251 h 1170241"/>
                <a:gd name="connsiteX175" fmla="*/ 212979 w 945927"/>
                <a:gd name="connsiteY175" fmla="*/ 869251 h 1170241"/>
                <a:gd name="connsiteX176" fmla="*/ 214408 w 945927"/>
                <a:gd name="connsiteY176" fmla="*/ 869537 h 1170241"/>
                <a:gd name="connsiteX177" fmla="*/ 214408 w 945927"/>
                <a:gd name="connsiteY177" fmla="*/ 869537 h 1170241"/>
                <a:gd name="connsiteX178" fmla="*/ 215836 w 945927"/>
                <a:gd name="connsiteY178" fmla="*/ 869727 h 1170241"/>
                <a:gd name="connsiteX179" fmla="*/ 215836 w 945927"/>
                <a:gd name="connsiteY179" fmla="*/ 869727 h 1170241"/>
                <a:gd name="connsiteX180" fmla="*/ 217265 w 945927"/>
                <a:gd name="connsiteY180" fmla="*/ 869918 h 1170241"/>
                <a:gd name="connsiteX181" fmla="*/ 217265 w 945927"/>
                <a:gd name="connsiteY181" fmla="*/ 869918 h 1170241"/>
                <a:gd name="connsiteX182" fmla="*/ 218694 w 945927"/>
                <a:gd name="connsiteY182" fmla="*/ 870013 h 1170241"/>
                <a:gd name="connsiteX183" fmla="*/ 218694 w 945927"/>
                <a:gd name="connsiteY183" fmla="*/ 870013 h 1170241"/>
                <a:gd name="connsiteX184" fmla="*/ 220123 w 945927"/>
                <a:gd name="connsiteY184" fmla="*/ 870109 h 1170241"/>
                <a:gd name="connsiteX185" fmla="*/ 220123 w 945927"/>
                <a:gd name="connsiteY185" fmla="*/ 870109 h 1170241"/>
                <a:gd name="connsiteX186" fmla="*/ 220599 w 945927"/>
                <a:gd name="connsiteY186" fmla="*/ 870109 h 1170241"/>
                <a:gd name="connsiteX187" fmla="*/ 223742 w 945927"/>
                <a:gd name="connsiteY187" fmla="*/ 870204 h 1170241"/>
                <a:gd name="connsiteX188" fmla="*/ 236505 w 945927"/>
                <a:gd name="connsiteY188" fmla="*/ 870204 h 1170241"/>
                <a:gd name="connsiteX189" fmla="*/ 251270 w 945927"/>
                <a:gd name="connsiteY189" fmla="*/ 870204 h 1170241"/>
                <a:gd name="connsiteX190" fmla="*/ 332232 w 945927"/>
                <a:gd name="connsiteY190" fmla="*/ 951167 h 1170241"/>
                <a:gd name="connsiteX191" fmla="*/ 332232 w 945927"/>
                <a:gd name="connsiteY191" fmla="*/ 1014508 h 1170241"/>
                <a:gd name="connsiteX192" fmla="*/ 332232 w 945927"/>
                <a:gd name="connsiteY192" fmla="*/ 1109472 h 1170241"/>
                <a:gd name="connsiteX193" fmla="*/ 332232 w 945927"/>
                <a:gd name="connsiteY193" fmla="*/ 1112615 h 1170241"/>
                <a:gd name="connsiteX194" fmla="*/ 389858 w 945927"/>
                <a:gd name="connsiteY194" fmla="*/ 1170242 h 1170241"/>
                <a:gd name="connsiteX195" fmla="*/ 564737 w 945927"/>
                <a:gd name="connsiteY195" fmla="*/ 1170242 h 1170241"/>
                <a:gd name="connsiteX196" fmla="*/ 622363 w 945927"/>
                <a:gd name="connsiteY196" fmla="*/ 1112615 h 1170241"/>
                <a:gd name="connsiteX197" fmla="*/ 622363 w 945927"/>
                <a:gd name="connsiteY197" fmla="*/ 1104519 h 1170241"/>
                <a:gd name="connsiteX198" fmla="*/ 624364 w 945927"/>
                <a:gd name="connsiteY198" fmla="*/ 600646 h 1170241"/>
                <a:gd name="connsiteX199" fmla="*/ 572928 w 945927"/>
                <a:gd name="connsiteY199" fmla="*/ 559403 h 1170241"/>
                <a:gd name="connsiteX200" fmla="*/ 529494 w 945927"/>
                <a:gd name="connsiteY200" fmla="*/ 559403 h 1170241"/>
                <a:gd name="connsiteX201" fmla="*/ 471868 w 945927"/>
                <a:gd name="connsiteY201" fmla="*/ 501777 h 1170241"/>
                <a:gd name="connsiteX202" fmla="*/ 471868 w 945927"/>
                <a:gd name="connsiteY202" fmla="*/ 481774 h 1170241"/>
                <a:gd name="connsiteX203" fmla="*/ 529494 w 945927"/>
                <a:gd name="connsiteY203" fmla="*/ 424148 h 1170241"/>
                <a:gd name="connsiteX204" fmla="*/ 888302 w 945927"/>
                <a:gd name="connsiteY204" fmla="*/ 423100 h 1170241"/>
                <a:gd name="connsiteX205" fmla="*/ 945928 w 945927"/>
                <a:gd name="connsiteY205" fmla="*/ 365474 h 1170241"/>
                <a:gd name="connsiteX206" fmla="*/ 945928 w 945927"/>
                <a:gd name="connsiteY206" fmla="*/ 208312 h 1170241"/>
                <a:gd name="connsiteX207" fmla="*/ 945452 w 945927"/>
                <a:gd name="connsiteY207" fmla="*/ 202025 h 1170241"/>
                <a:gd name="connsiteX208" fmla="*/ 945452 w 945927"/>
                <a:gd name="connsiteY208" fmla="*/ 0 h 1170241"/>
                <a:gd name="connsiteX209" fmla="*/ 857726 w 945927"/>
                <a:gd name="connsiteY209" fmla="*/ 0 h 1170241"/>
                <a:gd name="connsiteX210" fmla="*/ 802577 w 945927"/>
                <a:gd name="connsiteY210" fmla="*/ 41053 h 1170241"/>
                <a:gd name="connsiteX211" fmla="*/ 802577 w 945927"/>
                <a:gd name="connsiteY211" fmla="*/ 83058 h 1170241"/>
                <a:gd name="connsiteX212" fmla="*/ 744950 w 945927"/>
                <a:gd name="connsiteY212" fmla="*/ 140684 h 1170241"/>
                <a:gd name="connsiteX213" fmla="*/ 635508 w 945927"/>
                <a:gd name="connsiteY213" fmla="*/ 140684 h 1170241"/>
                <a:gd name="connsiteX214" fmla="*/ 635508 w 945927"/>
                <a:gd name="connsiteY214" fmla="*/ 230505 h 1170241"/>
                <a:gd name="connsiteX215" fmla="*/ 577882 w 945927"/>
                <a:gd name="connsiteY215" fmla="*/ 288131 h 1170241"/>
                <a:gd name="connsiteX216" fmla="*/ 168402 w 945927"/>
                <a:gd name="connsiteY216" fmla="*/ 288131 h 1170241"/>
                <a:gd name="connsiteX217" fmla="*/ 165640 w 945927"/>
                <a:gd name="connsiteY217" fmla="*/ 812483 h 1170241"/>
                <a:gd name="connsiteX218" fmla="*/ 165640 w 945927"/>
                <a:gd name="connsiteY218" fmla="*/ 812483 h 1170241"/>
                <a:gd name="connsiteX219" fmla="*/ 165640 w 945927"/>
                <a:gd name="connsiteY219" fmla="*/ 812483 h 1170241"/>
                <a:gd name="connsiteX220" fmla="*/ 165640 w 945927"/>
                <a:gd name="connsiteY220" fmla="*/ 812483 h 1170241"/>
                <a:gd name="connsiteX221" fmla="*/ 0 w 945927"/>
                <a:gd name="connsiteY221" fmla="*/ 664083 h 1170241"/>
                <a:gd name="connsiteX222" fmla="*/ 0 w 945927"/>
                <a:gd name="connsiteY222" fmla="*/ 664083 h 1170241"/>
                <a:gd name="connsiteX223" fmla="*/ 0 w 945927"/>
                <a:gd name="connsiteY223" fmla="*/ 664083 h 1170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Lst>
              <a:rect l="l" t="t" r="r" b="b"/>
              <a:pathLst>
                <a:path w="945927" h="1170241">
                  <a:moveTo>
                    <a:pt x="168402" y="288131"/>
                  </a:moveTo>
                  <a:lnTo>
                    <a:pt x="168402" y="520827"/>
                  </a:lnTo>
                  <a:cubicBezTo>
                    <a:pt x="168402" y="552450"/>
                    <a:pt x="142494" y="578453"/>
                    <a:pt x="110776" y="578453"/>
                  </a:cubicBezTo>
                  <a:lnTo>
                    <a:pt x="0" y="578453"/>
                  </a:lnTo>
                  <a:lnTo>
                    <a:pt x="0" y="664083"/>
                  </a:lnTo>
                  <a:lnTo>
                    <a:pt x="0" y="665607"/>
                  </a:lnTo>
                  <a:lnTo>
                    <a:pt x="0" y="665607"/>
                  </a:lnTo>
                  <a:lnTo>
                    <a:pt x="95" y="667036"/>
                  </a:lnTo>
                  <a:lnTo>
                    <a:pt x="95" y="667036"/>
                  </a:lnTo>
                  <a:lnTo>
                    <a:pt x="190" y="668465"/>
                  </a:lnTo>
                  <a:lnTo>
                    <a:pt x="190" y="668465"/>
                  </a:lnTo>
                  <a:lnTo>
                    <a:pt x="286" y="669893"/>
                  </a:lnTo>
                  <a:lnTo>
                    <a:pt x="286" y="669893"/>
                  </a:lnTo>
                  <a:lnTo>
                    <a:pt x="476" y="671322"/>
                  </a:lnTo>
                  <a:lnTo>
                    <a:pt x="476" y="671322"/>
                  </a:lnTo>
                  <a:lnTo>
                    <a:pt x="667" y="672751"/>
                  </a:lnTo>
                  <a:lnTo>
                    <a:pt x="667" y="672751"/>
                  </a:lnTo>
                  <a:cubicBezTo>
                    <a:pt x="3619" y="690467"/>
                    <a:pt x="14001" y="705421"/>
                    <a:pt x="29623" y="714375"/>
                  </a:cubicBezTo>
                  <a:lnTo>
                    <a:pt x="30194" y="714661"/>
                  </a:lnTo>
                  <a:lnTo>
                    <a:pt x="30194" y="714661"/>
                  </a:lnTo>
                  <a:lnTo>
                    <a:pt x="31432" y="715328"/>
                  </a:lnTo>
                  <a:lnTo>
                    <a:pt x="31432" y="715328"/>
                  </a:lnTo>
                  <a:lnTo>
                    <a:pt x="32671" y="715994"/>
                  </a:lnTo>
                  <a:lnTo>
                    <a:pt x="32671" y="715994"/>
                  </a:lnTo>
                  <a:lnTo>
                    <a:pt x="33909" y="716566"/>
                  </a:lnTo>
                  <a:lnTo>
                    <a:pt x="33909" y="716566"/>
                  </a:lnTo>
                  <a:cubicBezTo>
                    <a:pt x="34290" y="716756"/>
                    <a:pt x="34766" y="716947"/>
                    <a:pt x="35147" y="717137"/>
                  </a:cubicBezTo>
                  <a:lnTo>
                    <a:pt x="35147" y="717137"/>
                  </a:lnTo>
                  <a:lnTo>
                    <a:pt x="36481" y="717709"/>
                  </a:lnTo>
                  <a:lnTo>
                    <a:pt x="36481" y="717709"/>
                  </a:lnTo>
                  <a:lnTo>
                    <a:pt x="37814" y="718185"/>
                  </a:lnTo>
                  <a:lnTo>
                    <a:pt x="37814" y="718185"/>
                  </a:lnTo>
                  <a:lnTo>
                    <a:pt x="39148" y="718661"/>
                  </a:lnTo>
                  <a:lnTo>
                    <a:pt x="39148" y="718661"/>
                  </a:lnTo>
                  <a:lnTo>
                    <a:pt x="39433" y="718756"/>
                  </a:lnTo>
                  <a:cubicBezTo>
                    <a:pt x="40195" y="718947"/>
                    <a:pt x="40767" y="719233"/>
                    <a:pt x="41529" y="719423"/>
                  </a:cubicBezTo>
                  <a:lnTo>
                    <a:pt x="41815" y="719519"/>
                  </a:lnTo>
                  <a:lnTo>
                    <a:pt x="41815" y="719519"/>
                  </a:lnTo>
                  <a:lnTo>
                    <a:pt x="43148" y="719899"/>
                  </a:lnTo>
                  <a:lnTo>
                    <a:pt x="43148" y="719899"/>
                  </a:lnTo>
                  <a:lnTo>
                    <a:pt x="44482" y="720280"/>
                  </a:lnTo>
                  <a:lnTo>
                    <a:pt x="44482" y="720280"/>
                  </a:lnTo>
                  <a:lnTo>
                    <a:pt x="45910" y="720566"/>
                  </a:lnTo>
                  <a:lnTo>
                    <a:pt x="45910" y="720566"/>
                  </a:lnTo>
                  <a:cubicBezTo>
                    <a:pt x="46387" y="720662"/>
                    <a:pt x="46863" y="720757"/>
                    <a:pt x="47339" y="720852"/>
                  </a:cubicBezTo>
                  <a:lnTo>
                    <a:pt x="47339" y="720852"/>
                  </a:lnTo>
                  <a:lnTo>
                    <a:pt x="47625" y="720852"/>
                  </a:lnTo>
                  <a:cubicBezTo>
                    <a:pt x="48482" y="720947"/>
                    <a:pt x="49149" y="721138"/>
                    <a:pt x="50006" y="721233"/>
                  </a:cubicBezTo>
                  <a:lnTo>
                    <a:pt x="50292" y="721233"/>
                  </a:lnTo>
                  <a:lnTo>
                    <a:pt x="50292" y="721233"/>
                  </a:lnTo>
                  <a:lnTo>
                    <a:pt x="51721" y="721424"/>
                  </a:lnTo>
                  <a:lnTo>
                    <a:pt x="51721" y="721424"/>
                  </a:lnTo>
                  <a:lnTo>
                    <a:pt x="53149" y="721518"/>
                  </a:lnTo>
                  <a:lnTo>
                    <a:pt x="53149" y="721518"/>
                  </a:lnTo>
                  <a:lnTo>
                    <a:pt x="54578" y="721614"/>
                  </a:lnTo>
                  <a:lnTo>
                    <a:pt x="54578" y="721614"/>
                  </a:lnTo>
                  <a:lnTo>
                    <a:pt x="55054" y="721614"/>
                  </a:lnTo>
                  <a:cubicBezTo>
                    <a:pt x="56197" y="721614"/>
                    <a:pt x="57055" y="721709"/>
                    <a:pt x="58198" y="721709"/>
                  </a:cubicBezTo>
                  <a:lnTo>
                    <a:pt x="77629" y="721709"/>
                  </a:lnTo>
                  <a:lnTo>
                    <a:pt x="84582" y="721709"/>
                  </a:lnTo>
                  <a:cubicBezTo>
                    <a:pt x="129159" y="721709"/>
                    <a:pt x="165545" y="758095"/>
                    <a:pt x="165545" y="802672"/>
                  </a:cubicBezTo>
                  <a:lnTo>
                    <a:pt x="165545" y="812483"/>
                  </a:lnTo>
                  <a:lnTo>
                    <a:pt x="165545" y="814006"/>
                  </a:lnTo>
                  <a:lnTo>
                    <a:pt x="165545" y="814006"/>
                  </a:lnTo>
                  <a:lnTo>
                    <a:pt x="165640" y="815435"/>
                  </a:lnTo>
                  <a:lnTo>
                    <a:pt x="165640" y="815435"/>
                  </a:lnTo>
                  <a:lnTo>
                    <a:pt x="165735" y="816864"/>
                  </a:lnTo>
                  <a:lnTo>
                    <a:pt x="165735" y="816864"/>
                  </a:lnTo>
                  <a:lnTo>
                    <a:pt x="165830" y="818293"/>
                  </a:lnTo>
                  <a:lnTo>
                    <a:pt x="165830" y="818293"/>
                  </a:lnTo>
                  <a:lnTo>
                    <a:pt x="166021" y="819721"/>
                  </a:lnTo>
                  <a:lnTo>
                    <a:pt x="166021" y="819721"/>
                  </a:lnTo>
                  <a:lnTo>
                    <a:pt x="166211" y="821150"/>
                  </a:lnTo>
                  <a:lnTo>
                    <a:pt x="166211" y="821150"/>
                  </a:lnTo>
                  <a:lnTo>
                    <a:pt x="166497" y="822579"/>
                  </a:lnTo>
                  <a:lnTo>
                    <a:pt x="166497" y="822579"/>
                  </a:lnTo>
                  <a:cubicBezTo>
                    <a:pt x="166592" y="823055"/>
                    <a:pt x="166688" y="823531"/>
                    <a:pt x="166783" y="824008"/>
                  </a:cubicBezTo>
                  <a:lnTo>
                    <a:pt x="166783" y="824008"/>
                  </a:lnTo>
                  <a:lnTo>
                    <a:pt x="167068" y="825437"/>
                  </a:lnTo>
                  <a:lnTo>
                    <a:pt x="167068" y="825437"/>
                  </a:lnTo>
                  <a:lnTo>
                    <a:pt x="167449" y="826865"/>
                  </a:lnTo>
                  <a:lnTo>
                    <a:pt x="167449" y="826865"/>
                  </a:lnTo>
                  <a:lnTo>
                    <a:pt x="167830" y="828199"/>
                  </a:lnTo>
                  <a:lnTo>
                    <a:pt x="167830" y="828199"/>
                  </a:lnTo>
                  <a:lnTo>
                    <a:pt x="168211" y="829532"/>
                  </a:lnTo>
                  <a:lnTo>
                    <a:pt x="168211" y="829532"/>
                  </a:lnTo>
                  <a:lnTo>
                    <a:pt x="168687" y="830866"/>
                  </a:lnTo>
                  <a:lnTo>
                    <a:pt x="168687" y="830866"/>
                  </a:lnTo>
                  <a:lnTo>
                    <a:pt x="169164" y="832199"/>
                  </a:lnTo>
                  <a:lnTo>
                    <a:pt x="169164" y="832199"/>
                  </a:lnTo>
                  <a:lnTo>
                    <a:pt x="169640" y="833533"/>
                  </a:lnTo>
                  <a:lnTo>
                    <a:pt x="169640" y="833533"/>
                  </a:lnTo>
                  <a:lnTo>
                    <a:pt x="170212" y="834866"/>
                  </a:lnTo>
                  <a:lnTo>
                    <a:pt x="170212" y="834866"/>
                  </a:lnTo>
                  <a:lnTo>
                    <a:pt x="170783" y="836105"/>
                  </a:lnTo>
                  <a:lnTo>
                    <a:pt x="170783" y="836105"/>
                  </a:lnTo>
                  <a:lnTo>
                    <a:pt x="171355" y="837343"/>
                  </a:lnTo>
                  <a:lnTo>
                    <a:pt x="171355" y="837343"/>
                  </a:lnTo>
                  <a:lnTo>
                    <a:pt x="172021" y="838581"/>
                  </a:lnTo>
                  <a:lnTo>
                    <a:pt x="172021" y="838581"/>
                  </a:lnTo>
                  <a:cubicBezTo>
                    <a:pt x="172212" y="838962"/>
                    <a:pt x="172402" y="839438"/>
                    <a:pt x="172688" y="839819"/>
                  </a:cubicBezTo>
                  <a:lnTo>
                    <a:pt x="172688" y="839819"/>
                  </a:lnTo>
                  <a:lnTo>
                    <a:pt x="173355" y="841058"/>
                  </a:lnTo>
                  <a:lnTo>
                    <a:pt x="173355" y="841058"/>
                  </a:lnTo>
                  <a:cubicBezTo>
                    <a:pt x="173545" y="841438"/>
                    <a:pt x="173831" y="841819"/>
                    <a:pt x="174021" y="842296"/>
                  </a:cubicBezTo>
                  <a:lnTo>
                    <a:pt x="174021" y="842296"/>
                  </a:lnTo>
                  <a:lnTo>
                    <a:pt x="174784" y="843439"/>
                  </a:lnTo>
                  <a:lnTo>
                    <a:pt x="174784" y="843439"/>
                  </a:lnTo>
                  <a:lnTo>
                    <a:pt x="175546" y="844582"/>
                  </a:lnTo>
                  <a:lnTo>
                    <a:pt x="175546" y="844582"/>
                  </a:lnTo>
                  <a:lnTo>
                    <a:pt x="176308" y="845725"/>
                  </a:lnTo>
                  <a:lnTo>
                    <a:pt x="176308" y="845725"/>
                  </a:lnTo>
                  <a:lnTo>
                    <a:pt x="177165" y="846868"/>
                  </a:lnTo>
                  <a:lnTo>
                    <a:pt x="177165" y="846868"/>
                  </a:lnTo>
                  <a:lnTo>
                    <a:pt x="178022" y="848011"/>
                  </a:lnTo>
                  <a:lnTo>
                    <a:pt x="178022" y="848011"/>
                  </a:lnTo>
                  <a:cubicBezTo>
                    <a:pt x="178308" y="848392"/>
                    <a:pt x="178594" y="848773"/>
                    <a:pt x="178879" y="849058"/>
                  </a:cubicBezTo>
                  <a:lnTo>
                    <a:pt x="178879" y="849058"/>
                  </a:lnTo>
                  <a:lnTo>
                    <a:pt x="179737" y="850106"/>
                  </a:lnTo>
                  <a:lnTo>
                    <a:pt x="179737" y="850106"/>
                  </a:lnTo>
                  <a:lnTo>
                    <a:pt x="180689" y="851154"/>
                  </a:lnTo>
                  <a:lnTo>
                    <a:pt x="180689" y="851154"/>
                  </a:lnTo>
                  <a:lnTo>
                    <a:pt x="181642" y="852202"/>
                  </a:lnTo>
                  <a:lnTo>
                    <a:pt x="181642" y="852202"/>
                  </a:lnTo>
                  <a:lnTo>
                    <a:pt x="182594" y="853154"/>
                  </a:lnTo>
                  <a:lnTo>
                    <a:pt x="182594" y="853154"/>
                  </a:lnTo>
                  <a:lnTo>
                    <a:pt x="183546" y="854107"/>
                  </a:lnTo>
                  <a:lnTo>
                    <a:pt x="183546" y="854107"/>
                  </a:lnTo>
                  <a:lnTo>
                    <a:pt x="184595" y="855059"/>
                  </a:lnTo>
                  <a:lnTo>
                    <a:pt x="184595" y="855059"/>
                  </a:lnTo>
                  <a:lnTo>
                    <a:pt x="185642" y="856011"/>
                  </a:lnTo>
                  <a:lnTo>
                    <a:pt x="185642" y="856011"/>
                  </a:lnTo>
                  <a:lnTo>
                    <a:pt x="186690" y="856869"/>
                  </a:lnTo>
                  <a:lnTo>
                    <a:pt x="186690" y="856869"/>
                  </a:lnTo>
                  <a:cubicBezTo>
                    <a:pt x="187071" y="857155"/>
                    <a:pt x="187452" y="857440"/>
                    <a:pt x="187737" y="857726"/>
                  </a:cubicBezTo>
                  <a:lnTo>
                    <a:pt x="187737" y="857726"/>
                  </a:lnTo>
                  <a:cubicBezTo>
                    <a:pt x="188119" y="858012"/>
                    <a:pt x="188500" y="858298"/>
                    <a:pt x="188786" y="858583"/>
                  </a:cubicBezTo>
                  <a:lnTo>
                    <a:pt x="188786" y="858583"/>
                  </a:lnTo>
                  <a:lnTo>
                    <a:pt x="189929" y="859441"/>
                  </a:lnTo>
                  <a:lnTo>
                    <a:pt x="189929" y="859441"/>
                  </a:lnTo>
                  <a:lnTo>
                    <a:pt x="191071" y="860202"/>
                  </a:lnTo>
                  <a:lnTo>
                    <a:pt x="191071" y="860202"/>
                  </a:lnTo>
                  <a:lnTo>
                    <a:pt x="192214" y="860965"/>
                  </a:lnTo>
                  <a:lnTo>
                    <a:pt x="192214" y="860965"/>
                  </a:lnTo>
                  <a:lnTo>
                    <a:pt x="193357" y="861727"/>
                  </a:lnTo>
                  <a:lnTo>
                    <a:pt x="193357" y="861727"/>
                  </a:lnTo>
                  <a:lnTo>
                    <a:pt x="194596" y="862394"/>
                  </a:lnTo>
                  <a:lnTo>
                    <a:pt x="194596" y="862394"/>
                  </a:lnTo>
                  <a:lnTo>
                    <a:pt x="195834" y="863060"/>
                  </a:lnTo>
                  <a:lnTo>
                    <a:pt x="195834" y="863060"/>
                  </a:lnTo>
                  <a:lnTo>
                    <a:pt x="197072" y="863727"/>
                  </a:lnTo>
                  <a:lnTo>
                    <a:pt x="197072" y="863727"/>
                  </a:lnTo>
                  <a:lnTo>
                    <a:pt x="198311" y="864393"/>
                  </a:lnTo>
                  <a:lnTo>
                    <a:pt x="198311" y="864393"/>
                  </a:lnTo>
                  <a:lnTo>
                    <a:pt x="199549" y="864965"/>
                  </a:lnTo>
                  <a:lnTo>
                    <a:pt x="199549" y="864965"/>
                  </a:lnTo>
                  <a:cubicBezTo>
                    <a:pt x="199930" y="865156"/>
                    <a:pt x="200406" y="865346"/>
                    <a:pt x="200787" y="865536"/>
                  </a:cubicBezTo>
                  <a:lnTo>
                    <a:pt x="200787" y="865536"/>
                  </a:lnTo>
                  <a:lnTo>
                    <a:pt x="202120" y="866109"/>
                  </a:lnTo>
                  <a:lnTo>
                    <a:pt x="202120" y="866109"/>
                  </a:lnTo>
                  <a:lnTo>
                    <a:pt x="203454" y="866585"/>
                  </a:lnTo>
                  <a:lnTo>
                    <a:pt x="203454" y="866585"/>
                  </a:lnTo>
                  <a:lnTo>
                    <a:pt x="204788" y="867061"/>
                  </a:lnTo>
                  <a:lnTo>
                    <a:pt x="204788" y="867061"/>
                  </a:lnTo>
                  <a:lnTo>
                    <a:pt x="206121" y="867537"/>
                  </a:lnTo>
                  <a:lnTo>
                    <a:pt x="206121" y="867537"/>
                  </a:lnTo>
                  <a:lnTo>
                    <a:pt x="207454" y="867918"/>
                  </a:lnTo>
                  <a:lnTo>
                    <a:pt x="207454" y="867918"/>
                  </a:lnTo>
                  <a:lnTo>
                    <a:pt x="208788" y="868299"/>
                  </a:lnTo>
                  <a:lnTo>
                    <a:pt x="208788" y="868299"/>
                  </a:lnTo>
                  <a:lnTo>
                    <a:pt x="210121" y="868680"/>
                  </a:lnTo>
                  <a:lnTo>
                    <a:pt x="210121" y="868680"/>
                  </a:lnTo>
                  <a:lnTo>
                    <a:pt x="211550" y="868966"/>
                  </a:lnTo>
                  <a:lnTo>
                    <a:pt x="211550" y="868966"/>
                  </a:lnTo>
                  <a:cubicBezTo>
                    <a:pt x="212027" y="869061"/>
                    <a:pt x="212503" y="869156"/>
                    <a:pt x="212979" y="869251"/>
                  </a:cubicBezTo>
                  <a:lnTo>
                    <a:pt x="212979" y="869251"/>
                  </a:lnTo>
                  <a:lnTo>
                    <a:pt x="214408" y="869537"/>
                  </a:lnTo>
                  <a:lnTo>
                    <a:pt x="214408" y="869537"/>
                  </a:lnTo>
                  <a:lnTo>
                    <a:pt x="215836" y="869727"/>
                  </a:lnTo>
                  <a:lnTo>
                    <a:pt x="215836" y="869727"/>
                  </a:lnTo>
                  <a:lnTo>
                    <a:pt x="217265" y="869918"/>
                  </a:lnTo>
                  <a:lnTo>
                    <a:pt x="217265" y="869918"/>
                  </a:lnTo>
                  <a:lnTo>
                    <a:pt x="218694" y="870013"/>
                  </a:lnTo>
                  <a:lnTo>
                    <a:pt x="218694" y="870013"/>
                  </a:lnTo>
                  <a:lnTo>
                    <a:pt x="220123" y="870109"/>
                  </a:lnTo>
                  <a:lnTo>
                    <a:pt x="220123" y="870109"/>
                  </a:lnTo>
                  <a:lnTo>
                    <a:pt x="220599" y="870109"/>
                  </a:lnTo>
                  <a:cubicBezTo>
                    <a:pt x="221646" y="870109"/>
                    <a:pt x="222599" y="870204"/>
                    <a:pt x="223742" y="870204"/>
                  </a:cubicBezTo>
                  <a:lnTo>
                    <a:pt x="236505" y="870204"/>
                  </a:lnTo>
                  <a:lnTo>
                    <a:pt x="251270" y="870204"/>
                  </a:lnTo>
                  <a:cubicBezTo>
                    <a:pt x="295846" y="870204"/>
                    <a:pt x="332232" y="906590"/>
                    <a:pt x="332232" y="951167"/>
                  </a:cubicBezTo>
                  <a:lnTo>
                    <a:pt x="332232" y="1014508"/>
                  </a:lnTo>
                  <a:lnTo>
                    <a:pt x="332232" y="1109472"/>
                  </a:lnTo>
                  <a:lnTo>
                    <a:pt x="332232" y="1112615"/>
                  </a:lnTo>
                  <a:cubicBezTo>
                    <a:pt x="332232" y="1144238"/>
                    <a:pt x="358140" y="1170242"/>
                    <a:pt x="389858" y="1170242"/>
                  </a:cubicBezTo>
                  <a:lnTo>
                    <a:pt x="564737" y="1170242"/>
                  </a:lnTo>
                  <a:cubicBezTo>
                    <a:pt x="596455" y="1170242"/>
                    <a:pt x="622363" y="1144333"/>
                    <a:pt x="622363" y="1112615"/>
                  </a:cubicBezTo>
                  <a:lnTo>
                    <a:pt x="622363" y="1104519"/>
                  </a:lnTo>
                  <a:lnTo>
                    <a:pt x="624364" y="600646"/>
                  </a:lnTo>
                  <a:cubicBezTo>
                    <a:pt x="623983" y="579501"/>
                    <a:pt x="613696" y="559403"/>
                    <a:pt x="572928" y="559403"/>
                  </a:cubicBezTo>
                  <a:lnTo>
                    <a:pt x="529494" y="559403"/>
                  </a:lnTo>
                  <a:cubicBezTo>
                    <a:pt x="497777" y="559403"/>
                    <a:pt x="471868" y="533495"/>
                    <a:pt x="471868" y="501777"/>
                  </a:cubicBezTo>
                  <a:lnTo>
                    <a:pt x="471868" y="481774"/>
                  </a:lnTo>
                  <a:cubicBezTo>
                    <a:pt x="471868" y="450056"/>
                    <a:pt x="497777" y="424148"/>
                    <a:pt x="529494" y="424148"/>
                  </a:cubicBezTo>
                  <a:cubicBezTo>
                    <a:pt x="649034" y="424148"/>
                    <a:pt x="767810" y="423100"/>
                    <a:pt x="888302" y="423100"/>
                  </a:cubicBezTo>
                  <a:cubicBezTo>
                    <a:pt x="920019" y="423100"/>
                    <a:pt x="945928" y="397192"/>
                    <a:pt x="945928" y="365474"/>
                  </a:cubicBezTo>
                  <a:lnTo>
                    <a:pt x="945928" y="208312"/>
                  </a:lnTo>
                  <a:cubicBezTo>
                    <a:pt x="945928" y="205359"/>
                    <a:pt x="945928" y="202501"/>
                    <a:pt x="945452" y="202025"/>
                  </a:cubicBezTo>
                  <a:lnTo>
                    <a:pt x="945452" y="0"/>
                  </a:lnTo>
                  <a:lnTo>
                    <a:pt x="857726" y="0"/>
                  </a:lnTo>
                  <a:cubicBezTo>
                    <a:pt x="831818" y="0"/>
                    <a:pt x="809720" y="17431"/>
                    <a:pt x="802577" y="41053"/>
                  </a:cubicBezTo>
                  <a:lnTo>
                    <a:pt x="802577" y="83058"/>
                  </a:lnTo>
                  <a:cubicBezTo>
                    <a:pt x="802577" y="114681"/>
                    <a:pt x="776668" y="140684"/>
                    <a:pt x="744950" y="140684"/>
                  </a:cubicBezTo>
                  <a:lnTo>
                    <a:pt x="635508" y="140684"/>
                  </a:lnTo>
                  <a:lnTo>
                    <a:pt x="635508" y="230505"/>
                  </a:lnTo>
                  <a:cubicBezTo>
                    <a:pt x="635508" y="262128"/>
                    <a:pt x="609600" y="288131"/>
                    <a:pt x="577882" y="288131"/>
                  </a:cubicBezTo>
                  <a:lnTo>
                    <a:pt x="168402" y="288131"/>
                  </a:lnTo>
                  <a:close/>
                  <a:moveTo>
                    <a:pt x="165640" y="812483"/>
                  </a:moveTo>
                  <a:lnTo>
                    <a:pt x="165640" y="812483"/>
                  </a:lnTo>
                  <a:lnTo>
                    <a:pt x="165640" y="812483"/>
                  </a:lnTo>
                  <a:lnTo>
                    <a:pt x="165640" y="812483"/>
                  </a:lnTo>
                  <a:close/>
                  <a:moveTo>
                    <a:pt x="0" y="664083"/>
                  </a:moveTo>
                  <a:lnTo>
                    <a:pt x="0" y="664083"/>
                  </a:lnTo>
                  <a:lnTo>
                    <a:pt x="0" y="664083"/>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0" name="Freeform: Shape 119">
              <a:extLst>
                <a:ext uri="{FF2B5EF4-FFF2-40B4-BE49-F238E27FC236}">
                  <a16:creationId xmlns:a16="http://schemas.microsoft.com/office/drawing/2014/main" id="{22FCF579-D6C2-4B89-B667-A6F686154050}"/>
                </a:ext>
              </a:extLst>
            </p:cNvPr>
            <p:cNvSpPr/>
            <p:nvPr/>
          </p:nvSpPr>
          <p:spPr>
            <a:xfrm>
              <a:off x="5763689" y="4552457"/>
              <a:ext cx="678846" cy="1020508"/>
            </a:xfrm>
            <a:custGeom>
              <a:avLst/>
              <a:gdLst>
                <a:gd name="connsiteX0" fmla="*/ 374332 w 678846"/>
                <a:gd name="connsiteY0" fmla="*/ 1020509 h 1020508"/>
                <a:gd name="connsiteX1" fmla="*/ 678847 w 678846"/>
                <a:gd name="connsiteY1" fmla="*/ 1020509 h 1020508"/>
                <a:gd name="connsiteX2" fmla="*/ 678847 w 678846"/>
                <a:gd name="connsiteY2" fmla="*/ 0 h 1020508"/>
                <a:gd name="connsiteX3" fmla="*/ 544925 w 678846"/>
                <a:gd name="connsiteY3" fmla="*/ 0 h 1020508"/>
                <a:gd name="connsiteX4" fmla="*/ 474916 w 678846"/>
                <a:gd name="connsiteY4" fmla="*/ 70009 h 1020508"/>
                <a:gd name="connsiteX5" fmla="*/ 474916 w 678846"/>
                <a:gd name="connsiteY5" fmla="*/ 153258 h 1020508"/>
                <a:gd name="connsiteX6" fmla="*/ 234410 w 678846"/>
                <a:gd name="connsiteY6" fmla="*/ 153258 h 1020508"/>
                <a:gd name="connsiteX7" fmla="*/ 164402 w 678846"/>
                <a:gd name="connsiteY7" fmla="*/ 223266 h 1020508"/>
                <a:gd name="connsiteX8" fmla="*/ 164402 w 678846"/>
                <a:gd name="connsiteY8" fmla="*/ 284893 h 1020508"/>
                <a:gd name="connsiteX9" fmla="*/ 70009 w 678846"/>
                <a:gd name="connsiteY9" fmla="*/ 284893 h 1020508"/>
                <a:gd name="connsiteX10" fmla="*/ 0 w 678846"/>
                <a:gd name="connsiteY10" fmla="*/ 354902 h 1020508"/>
                <a:gd name="connsiteX11" fmla="*/ 0 w 678846"/>
                <a:gd name="connsiteY11" fmla="*/ 662845 h 1020508"/>
                <a:gd name="connsiteX12" fmla="*/ 70009 w 678846"/>
                <a:gd name="connsiteY12" fmla="*/ 732854 h 1020508"/>
                <a:gd name="connsiteX13" fmla="*/ 122682 w 678846"/>
                <a:gd name="connsiteY13" fmla="*/ 732854 h 1020508"/>
                <a:gd name="connsiteX14" fmla="*/ 164402 w 678846"/>
                <a:gd name="connsiteY14" fmla="*/ 777145 h 1020508"/>
                <a:gd name="connsiteX15" fmla="*/ 164402 w 678846"/>
                <a:gd name="connsiteY15" fmla="*/ 806292 h 1020508"/>
                <a:gd name="connsiteX16" fmla="*/ 234410 w 678846"/>
                <a:gd name="connsiteY16" fmla="*/ 876300 h 1020508"/>
                <a:gd name="connsiteX17" fmla="*/ 316706 w 678846"/>
                <a:gd name="connsiteY17" fmla="*/ 876300 h 1020508"/>
                <a:gd name="connsiteX18" fmla="*/ 316706 w 678846"/>
                <a:gd name="connsiteY18" fmla="*/ 962692 h 1020508"/>
                <a:gd name="connsiteX19" fmla="*/ 374332 w 678846"/>
                <a:gd name="connsiteY19" fmla="*/ 1020509 h 1020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78846" h="1020508">
                  <a:moveTo>
                    <a:pt x="374332" y="1020509"/>
                  </a:moveTo>
                  <a:lnTo>
                    <a:pt x="678847" y="1020509"/>
                  </a:lnTo>
                  <a:lnTo>
                    <a:pt x="678847" y="0"/>
                  </a:lnTo>
                  <a:lnTo>
                    <a:pt x="544925" y="0"/>
                  </a:lnTo>
                  <a:cubicBezTo>
                    <a:pt x="506444" y="0"/>
                    <a:pt x="474916" y="31528"/>
                    <a:pt x="474916" y="70009"/>
                  </a:cubicBezTo>
                  <a:lnTo>
                    <a:pt x="474916" y="153258"/>
                  </a:lnTo>
                  <a:lnTo>
                    <a:pt x="234410" y="153258"/>
                  </a:lnTo>
                  <a:cubicBezTo>
                    <a:pt x="195929" y="153258"/>
                    <a:pt x="164402" y="184785"/>
                    <a:pt x="164402" y="223266"/>
                  </a:cubicBezTo>
                  <a:lnTo>
                    <a:pt x="164402" y="284893"/>
                  </a:lnTo>
                  <a:lnTo>
                    <a:pt x="70009" y="284893"/>
                  </a:lnTo>
                  <a:cubicBezTo>
                    <a:pt x="31528" y="284893"/>
                    <a:pt x="0" y="316421"/>
                    <a:pt x="0" y="354902"/>
                  </a:cubicBezTo>
                  <a:lnTo>
                    <a:pt x="0" y="662845"/>
                  </a:lnTo>
                  <a:cubicBezTo>
                    <a:pt x="0" y="701326"/>
                    <a:pt x="31528" y="732854"/>
                    <a:pt x="70009" y="732854"/>
                  </a:cubicBezTo>
                  <a:lnTo>
                    <a:pt x="122682" y="732854"/>
                  </a:lnTo>
                  <a:cubicBezTo>
                    <a:pt x="149066" y="734854"/>
                    <a:pt x="165545" y="754475"/>
                    <a:pt x="164402" y="777145"/>
                  </a:cubicBezTo>
                  <a:lnTo>
                    <a:pt x="164402" y="806292"/>
                  </a:lnTo>
                  <a:cubicBezTo>
                    <a:pt x="164402" y="844772"/>
                    <a:pt x="195929" y="876300"/>
                    <a:pt x="234410" y="876300"/>
                  </a:cubicBezTo>
                  <a:lnTo>
                    <a:pt x="316706" y="876300"/>
                  </a:lnTo>
                  <a:lnTo>
                    <a:pt x="316706" y="962692"/>
                  </a:lnTo>
                  <a:cubicBezTo>
                    <a:pt x="316706" y="994600"/>
                    <a:pt x="342615" y="1020509"/>
                    <a:pt x="374332" y="1020509"/>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1" name="Freeform: Shape 120">
              <a:extLst>
                <a:ext uri="{FF2B5EF4-FFF2-40B4-BE49-F238E27FC236}">
                  <a16:creationId xmlns:a16="http://schemas.microsoft.com/office/drawing/2014/main" id="{1B5151B4-4356-44BA-84DE-1C04644E6D16}"/>
                </a:ext>
              </a:extLst>
            </p:cNvPr>
            <p:cNvSpPr/>
            <p:nvPr/>
          </p:nvSpPr>
          <p:spPr>
            <a:xfrm>
              <a:off x="5282867" y="4139834"/>
              <a:ext cx="864774" cy="563117"/>
            </a:xfrm>
            <a:custGeom>
              <a:avLst/>
              <a:gdLst>
                <a:gd name="connsiteX0" fmla="*/ 0 w 864774"/>
                <a:gd name="connsiteY0" fmla="*/ 208979 h 563117"/>
                <a:gd name="connsiteX1" fmla="*/ 0 w 864774"/>
                <a:gd name="connsiteY1" fmla="*/ 563118 h 563117"/>
                <a:gd name="connsiteX2" fmla="*/ 101251 w 864774"/>
                <a:gd name="connsiteY2" fmla="*/ 563118 h 563117"/>
                <a:gd name="connsiteX3" fmla="*/ 158877 w 864774"/>
                <a:gd name="connsiteY3" fmla="*/ 505492 h 563117"/>
                <a:gd name="connsiteX4" fmla="*/ 158877 w 864774"/>
                <a:gd name="connsiteY4" fmla="*/ 415671 h 563117"/>
                <a:gd name="connsiteX5" fmla="*/ 268319 w 864774"/>
                <a:gd name="connsiteY5" fmla="*/ 415671 h 563117"/>
                <a:gd name="connsiteX6" fmla="*/ 325945 w 864774"/>
                <a:gd name="connsiteY6" fmla="*/ 358045 h 563117"/>
                <a:gd name="connsiteX7" fmla="*/ 325945 w 864774"/>
                <a:gd name="connsiteY7" fmla="*/ 321564 h 563117"/>
                <a:gd name="connsiteX8" fmla="*/ 381095 w 864774"/>
                <a:gd name="connsiteY8" fmla="*/ 280511 h 563117"/>
                <a:gd name="connsiteX9" fmla="*/ 864775 w 864774"/>
                <a:gd name="connsiteY9" fmla="*/ 280416 h 563117"/>
                <a:gd name="connsiteX10" fmla="*/ 864775 w 864774"/>
                <a:gd name="connsiteY10" fmla="*/ 278416 h 563117"/>
                <a:gd name="connsiteX11" fmla="*/ 856679 w 864774"/>
                <a:gd name="connsiteY11" fmla="*/ 278416 h 563117"/>
                <a:gd name="connsiteX12" fmla="*/ 799052 w 864774"/>
                <a:gd name="connsiteY12" fmla="*/ 220789 h 563117"/>
                <a:gd name="connsiteX13" fmla="*/ 799052 w 864774"/>
                <a:gd name="connsiteY13" fmla="*/ 1143 h 563117"/>
                <a:gd name="connsiteX14" fmla="*/ 786575 w 864774"/>
                <a:gd name="connsiteY14" fmla="*/ 0 h 563117"/>
                <a:gd name="connsiteX15" fmla="*/ 453580 w 864774"/>
                <a:gd name="connsiteY15" fmla="*/ 0 h 563117"/>
                <a:gd name="connsiteX16" fmla="*/ 404050 w 864774"/>
                <a:gd name="connsiteY16" fmla="*/ 0 h 563117"/>
                <a:gd name="connsiteX17" fmla="*/ 288703 w 864774"/>
                <a:gd name="connsiteY17" fmla="*/ 0 h 563117"/>
                <a:gd name="connsiteX18" fmla="*/ 218884 w 864774"/>
                <a:gd name="connsiteY18" fmla="*/ 64389 h 563117"/>
                <a:gd name="connsiteX19" fmla="*/ 138113 w 864774"/>
                <a:gd name="connsiteY19" fmla="*/ 138874 h 563117"/>
                <a:gd name="connsiteX20" fmla="*/ 69913 w 864774"/>
                <a:gd name="connsiteY20" fmla="*/ 138874 h 563117"/>
                <a:gd name="connsiteX21" fmla="*/ 0 w 864774"/>
                <a:gd name="connsiteY21" fmla="*/ 208979 h 56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4774" h="563117">
                  <a:moveTo>
                    <a:pt x="0" y="208979"/>
                  </a:moveTo>
                  <a:lnTo>
                    <a:pt x="0" y="563118"/>
                  </a:lnTo>
                  <a:lnTo>
                    <a:pt x="101251" y="563118"/>
                  </a:lnTo>
                  <a:cubicBezTo>
                    <a:pt x="132969" y="563118"/>
                    <a:pt x="158877" y="537210"/>
                    <a:pt x="158877" y="505492"/>
                  </a:cubicBezTo>
                  <a:lnTo>
                    <a:pt x="158877" y="415671"/>
                  </a:lnTo>
                  <a:lnTo>
                    <a:pt x="268319" y="415671"/>
                  </a:lnTo>
                  <a:cubicBezTo>
                    <a:pt x="300038" y="415671"/>
                    <a:pt x="325945" y="389763"/>
                    <a:pt x="325945" y="358045"/>
                  </a:cubicBezTo>
                  <a:lnTo>
                    <a:pt x="325945" y="321564"/>
                  </a:lnTo>
                  <a:cubicBezTo>
                    <a:pt x="333089" y="297847"/>
                    <a:pt x="355187" y="280511"/>
                    <a:pt x="381095" y="280511"/>
                  </a:cubicBezTo>
                  <a:cubicBezTo>
                    <a:pt x="546449" y="280511"/>
                    <a:pt x="390430" y="280416"/>
                    <a:pt x="864775" y="280416"/>
                  </a:cubicBezTo>
                  <a:lnTo>
                    <a:pt x="864775" y="278416"/>
                  </a:lnTo>
                  <a:lnTo>
                    <a:pt x="856679" y="278416"/>
                  </a:lnTo>
                  <a:cubicBezTo>
                    <a:pt x="825055" y="278416"/>
                    <a:pt x="799052" y="252508"/>
                    <a:pt x="799052" y="220789"/>
                  </a:cubicBezTo>
                  <a:lnTo>
                    <a:pt x="799052" y="1143"/>
                  </a:lnTo>
                  <a:cubicBezTo>
                    <a:pt x="795052" y="381"/>
                    <a:pt x="790860" y="0"/>
                    <a:pt x="786575" y="0"/>
                  </a:cubicBezTo>
                  <a:lnTo>
                    <a:pt x="453580" y="0"/>
                  </a:lnTo>
                  <a:lnTo>
                    <a:pt x="404050" y="0"/>
                  </a:lnTo>
                  <a:lnTo>
                    <a:pt x="288703" y="0"/>
                  </a:lnTo>
                  <a:cubicBezTo>
                    <a:pt x="252126" y="0"/>
                    <a:pt x="221742" y="28480"/>
                    <a:pt x="218884" y="64389"/>
                  </a:cubicBezTo>
                  <a:cubicBezTo>
                    <a:pt x="215551" y="106585"/>
                    <a:pt x="180499" y="138874"/>
                    <a:pt x="138113" y="138874"/>
                  </a:cubicBezTo>
                  <a:lnTo>
                    <a:pt x="69913" y="138874"/>
                  </a:lnTo>
                  <a:cubicBezTo>
                    <a:pt x="31528" y="138970"/>
                    <a:pt x="0" y="170497"/>
                    <a:pt x="0" y="208979"/>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2" name="Freeform: Shape 121">
              <a:extLst>
                <a:ext uri="{FF2B5EF4-FFF2-40B4-BE49-F238E27FC236}">
                  <a16:creationId xmlns:a16="http://schemas.microsoft.com/office/drawing/2014/main" id="{2196E3EC-3083-4807-880D-1039E101BB0A}"/>
                </a:ext>
              </a:extLst>
            </p:cNvPr>
            <p:cNvSpPr/>
            <p:nvPr/>
          </p:nvSpPr>
          <p:spPr>
            <a:xfrm>
              <a:off x="4017848" y="3391550"/>
              <a:ext cx="1149861" cy="437387"/>
            </a:xfrm>
            <a:custGeom>
              <a:avLst/>
              <a:gdLst>
                <a:gd name="connsiteX0" fmla="*/ 16292 w 1149861"/>
                <a:gd name="connsiteY0" fmla="*/ 437388 h 437387"/>
                <a:gd name="connsiteX1" fmla="*/ 927834 w 1149861"/>
                <a:gd name="connsiteY1" fmla="*/ 437388 h 437387"/>
                <a:gd name="connsiteX2" fmla="*/ 985460 w 1149861"/>
                <a:gd name="connsiteY2" fmla="*/ 379762 h 437387"/>
                <a:gd name="connsiteX3" fmla="*/ 985460 w 1149861"/>
                <a:gd name="connsiteY3" fmla="*/ 216217 h 437387"/>
                <a:gd name="connsiteX4" fmla="*/ 1066423 w 1149861"/>
                <a:gd name="connsiteY4" fmla="*/ 135255 h 437387"/>
                <a:gd name="connsiteX5" fmla="*/ 1092236 w 1149861"/>
                <a:gd name="connsiteY5" fmla="*/ 135255 h 437387"/>
                <a:gd name="connsiteX6" fmla="*/ 1149862 w 1149861"/>
                <a:gd name="connsiteY6" fmla="*/ 77629 h 437387"/>
                <a:gd name="connsiteX7" fmla="*/ 1149862 w 1149861"/>
                <a:gd name="connsiteY7" fmla="*/ 57626 h 437387"/>
                <a:gd name="connsiteX8" fmla="*/ 1092236 w 1149861"/>
                <a:gd name="connsiteY8" fmla="*/ 0 h 437387"/>
                <a:gd name="connsiteX9" fmla="*/ 927834 w 1149861"/>
                <a:gd name="connsiteY9" fmla="*/ 0 h 437387"/>
                <a:gd name="connsiteX10" fmla="*/ 698662 w 1149861"/>
                <a:gd name="connsiteY10" fmla="*/ 0 h 437387"/>
                <a:gd name="connsiteX11" fmla="*/ 641322 w 1149861"/>
                <a:gd name="connsiteY11" fmla="*/ 71056 h 437387"/>
                <a:gd name="connsiteX12" fmla="*/ 571504 w 1149861"/>
                <a:gd name="connsiteY12" fmla="*/ 135446 h 437387"/>
                <a:gd name="connsiteX13" fmla="*/ 456156 w 1149861"/>
                <a:gd name="connsiteY13" fmla="*/ 135446 h 437387"/>
                <a:gd name="connsiteX14" fmla="*/ 406626 w 1149861"/>
                <a:gd name="connsiteY14" fmla="*/ 135446 h 437387"/>
                <a:gd name="connsiteX15" fmla="*/ 165262 w 1149861"/>
                <a:gd name="connsiteY15" fmla="*/ 135446 h 437387"/>
                <a:gd name="connsiteX16" fmla="*/ 165262 w 1149861"/>
                <a:gd name="connsiteY16" fmla="*/ 232696 h 437387"/>
                <a:gd name="connsiteX17" fmla="*/ 107636 w 1149861"/>
                <a:gd name="connsiteY17" fmla="*/ 290322 h 437387"/>
                <a:gd name="connsiteX18" fmla="*/ 72775 w 1149861"/>
                <a:gd name="connsiteY18" fmla="*/ 290322 h 437387"/>
                <a:gd name="connsiteX19" fmla="*/ 99 w 1149861"/>
                <a:gd name="connsiteY19" fmla="*/ 366998 h 437387"/>
                <a:gd name="connsiteX20" fmla="*/ 99 w 1149861"/>
                <a:gd name="connsiteY20" fmla="*/ 435007 h 437387"/>
                <a:gd name="connsiteX21" fmla="*/ 16292 w 1149861"/>
                <a:gd name="connsiteY21" fmla="*/ 437388 h 437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49861" h="437387">
                  <a:moveTo>
                    <a:pt x="16292" y="437388"/>
                  </a:moveTo>
                  <a:lnTo>
                    <a:pt x="927834" y="437388"/>
                  </a:lnTo>
                  <a:cubicBezTo>
                    <a:pt x="959552" y="437388"/>
                    <a:pt x="985460" y="411480"/>
                    <a:pt x="985460" y="379762"/>
                  </a:cubicBezTo>
                  <a:lnTo>
                    <a:pt x="985460" y="216217"/>
                  </a:lnTo>
                  <a:cubicBezTo>
                    <a:pt x="985460" y="171640"/>
                    <a:pt x="1021846" y="135255"/>
                    <a:pt x="1066423" y="135255"/>
                  </a:cubicBezTo>
                  <a:lnTo>
                    <a:pt x="1092236" y="135255"/>
                  </a:lnTo>
                  <a:cubicBezTo>
                    <a:pt x="1123954" y="135255"/>
                    <a:pt x="1149862" y="109347"/>
                    <a:pt x="1149862" y="77629"/>
                  </a:cubicBezTo>
                  <a:lnTo>
                    <a:pt x="1149862" y="57626"/>
                  </a:lnTo>
                  <a:cubicBezTo>
                    <a:pt x="1149862" y="25908"/>
                    <a:pt x="1123954" y="0"/>
                    <a:pt x="1092236" y="0"/>
                  </a:cubicBezTo>
                  <a:lnTo>
                    <a:pt x="927834" y="0"/>
                  </a:lnTo>
                  <a:lnTo>
                    <a:pt x="698662" y="0"/>
                  </a:lnTo>
                  <a:cubicBezTo>
                    <a:pt x="667420" y="9334"/>
                    <a:pt x="644084" y="36957"/>
                    <a:pt x="641322" y="71056"/>
                  </a:cubicBezTo>
                  <a:cubicBezTo>
                    <a:pt x="638465" y="106966"/>
                    <a:pt x="608175" y="135446"/>
                    <a:pt x="571504" y="135446"/>
                  </a:cubicBezTo>
                  <a:lnTo>
                    <a:pt x="456156" y="135446"/>
                  </a:lnTo>
                  <a:lnTo>
                    <a:pt x="406626" y="135446"/>
                  </a:lnTo>
                  <a:lnTo>
                    <a:pt x="165262" y="135446"/>
                  </a:lnTo>
                  <a:lnTo>
                    <a:pt x="165262" y="232696"/>
                  </a:lnTo>
                  <a:cubicBezTo>
                    <a:pt x="165262" y="264414"/>
                    <a:pt x="139354" y="290322"/>
                    <a:pt x="107636" y="290322"/>
                  </a:cubicBezTo>
                  <a:lnTo>
                    <a:pt x="72775" y="290322"/>
                  </a:lnTo>
                  <a:cubicBezTo>
                    <a:pt x="16482" y="290322"/>
                    <a:pt x="-1520" y="345376"/>
                    <a:pt x="99" y="366998"/>
                  </a:cubicBezTo>
                  <a:lnTo>
                    <a:pt x="99" y="435007"/>
                  </a:lnTo>
                  <a:cubicBezTo>
                    <a:pt x="5338" y="436626"/>
                    <a:pt x="10672" y="437388"/>
                    <a:pt x="16292" y="437388"/>
                  </a:cubicBez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3" name="Freeform: Shape 122">
              <a:extLst>
                <a:ext uri="{FF2B5EF4-FFF2-40B4-BE49-F238E27FC236}">
                  <a16:creationId xmlns:a16="http://schemas.microsoft.com/office/drawing/2014/main" id="{C6862D5D-B4FD-494B-8DB6-CCE1245FA70B}"/>
                </a:ext>
              </a:extLst>
            </p:cNvPr>
            <p:cNvSpPr/>
            <p:nvPr/>
          </p:nvSpPr>
          <p:spPr>
            <a:xfrm>
              <a:off x="4975781" y="4445015"/>
              <a:ext cx="307848" cy="259556"/>
            </a:xfrm>
            <a:custGeom>
              <a:avLst/>
              <a:gdLst>
                <a:gd name="connsiteX0" fmla="*/ 115157 w 307848"/>
                <a:gd name="connsiteY0" fmla="*/ 0 h 259556"/>
                <a:gd name="connsiteX1" fmla="*/ 0 w 307848"/>
                <a:gd name="connsiteY1" fmla="*/ 114300 h 259556"/>
                <a:gd name="connsiteX2" fmla="*/ 0 w 307848"/>
                <a:gd name="connsiteY2" fmla="*/ 259556 h 259556"/>
                <a:gd name="connsiteX3" fmla="*/ 115157 w 307848"/>
                <a:gd name="connsiteY3" fmla="*/ 259556 h 259556"/>
                <a:gd name="connsiteX4" fmla="*/ 154305 w 307848"/>
                <a:gd name="connsiteY4" fmla="*/ 259556 h 259556"/>
                <a:gd name="connsiteX5" fmla="*/ 307848 w 307848"/>
                <a:gd name="connsiteY5" fmla="*/ 259556 h 259556"/>
                <a:gd name="connsiteX6" fmla="*/ 307848 w 307848"/>
                <a:gd name="connsiteY6" fmla="*/ 0 h 259556"/>
                <a:gd name="connsiteX7" fmla="*/ 115157 w 307848"/>
                <a:gd name="connsiteY7" fmla="*/ 0 h 25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848" h="259556">
                  <a:moveTo>
                    <a:pt x="115157" y="0"/>
                  </a:moveTo>
                  <a:cubicBezTo>
                    <a:pt x="51816" y="0"/>
                    <a:pt x="0" y="51435"/>
                    <a:pt x="0" y="114300"/>
                  </a:cubicBezTo>
                  <a:lnTo>
                    <a:pt x="0" y="259556"/>
                  </a:lnTo>
                  <a:lnTo>
                    <a:pt x="115157" y="259556"/>
                  </a:lnTo>
                  <a:lnTo>
                    <a:pt x="154305" y="259556"/>
                  </a:lnTo>
                  <a:lnTo>
                    <a:pt x="307848" y="259556"/>
                  </a:lnTo>
                  <a:lnTo>
                    <a:pt x="307848" y="0"/>
                  </a:lnTo>
                  <a:lnTo>
                    <a:pt x="115157"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4" name="Freeform: Shape 123">
              <a:extLst>
                <a:ext uri="{FF2B5EF4-FFF2-40B4-BE49-F238E27FC236}">
                  <a16:creationId xmlns:a16="http://schemas.microsoft.com/office/drawing/2014/main" id="{BDEF878B-2EEC-44BB-BEB4-3E3EBB217931}"/>
                </a:ext>
              </a:extLst>
            </p:cNvPr>
            <p:cNvSpPr/>
            <p:nvPr/>
          </p:nvSpPr>
          <p:spPr>
            <a:xfrm>
              <a:off x="4180063" y="3970003"/>
              <a:ext cx="470820" cy="419195"/>
            </a:xfrm>
            <a:custGeom>
              <a:avLst/>
              <a:gdLst>
                <a:gd name="connsiteX0" fmla="*/ 57626 w 470820"/>
                <a:gd name="connsiteY0" fmla="*/ 571 h 419195"/>
                <a:gd name="connsiteX1" fmla="*/ 0 w 470820"/>
                <a:gd name="connsiteY1" fmla="*/ 58198 h 419195"/>
                <a:gd name="connsiteX2" fmla="*/ 0 w 470820"/>
                <a:gd name="connsiteY2" fmla="*/ 78200 h 419195"/>
                <a:gd name="connsiteX3" fmla="*/ 57626 w 470820"/>
                <a:gd name="connsiteY3" fmla="*/ 135827 h 419195"/>
                <a:gd name="connsiteX4" fmla="*/ 72771 w 470820"/>
                <a:gd name="connsiteY4" fmla="*/ 135827 h 419195"/>
                <a:gd name="connsiteX5" fmla="*/ 155353 w 470820"/>
                <a:gd name="connsiteY5" fmla="*/ 205073 h 419195"/>
                <a:gd name="connsiteX6" fmla="*/ 157448 w 470820"/>
                <a:gd name="connsiteY6" fmla="*/ 319945 h 419195"/>
                <a:gd name="connsiteX7" fmla="*/ 158877 w 470820"/>
                <a:gd name="connsiteY7" fmla="*/ 325946 h 419195"/>
                <a:gd name="connsiteX8" fmla="*/ 158877 w 470820"/>
                <a:gd name="connsiteY8" fmla="*/ 347853 h 419195"/>
                <a:gd name="connsiteX9" fmla="*/ 230219 w 470820"/>
                <a:gd name="connsiteY9" fmla="*/ 419195 h 419195"/>
                <a:gd name="connsiteX10" fmla="*/ 293275 w 470820"/>
                <a:gd name="connsiteY10" fmla="*/ 419195 h 419195"/>
                <a:gd name="connsiteX11" fmla="*/ 293275 w 470820"/>
                <a:gd name="connsiteY11" fmla="*/ 418338 h 419195"/>
                <a:gd name="connsiteX12" fmla="*/ 382714 w 470820"/>
                <a:gd name="connsiteY12" fmla="*/ 418338 h 419195"/>
                <a:gd name="connsiteX13" fmla="*/ 470821 w 470820"/>
                <a:gd name="connsiteY13" fmla="*/ 330232 h 419195"/>
                <a:gd name="connsiteX14" fmla="*/ 470821 w 470820"/>
                <a:gd name="connsiteY14" fmla="*/ 0 h 419195"/>
                <a:gd name="connsiteX15" fmla="*/ 57626 w 470820"/>
                <a:gd name="connsiteY15" fmla="*/ 571 h 41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0820" h="419195">
                  <a:moveTo>
                    <a:pt x="57626" y="571"/>
                  </a:moveTo>
                  <a:cubicBezTo>
                    <a:pt x="25908" y="571"/>
                    <a:pt x="0" y="26479"/>
                    <a:pt x="0" y="58198"/>
                  </a:cubicBezTo>
                  <a:lnTo>
                    <a:pt x="0" y="78200"/>
                  </a:lnTo>
                  <a:cubicBezTo>
                    <a:pt x="0" y="109919"/>
                    <a:pt x="25908" y="135827"/>
                    <a:pt x="57626" y="135827"/>
                  </a:cubicBezTo>
                  <a:lnTo>
                    <a:pt x="72771" y="135827"/>
                  </a:lnTo>
                  <a:cubicBezTo>
                    <a:pt x="88011" y="136303"/>
                    <a:pt x="154114" y="133160"/>
                    <a:pt x="155353" y="205073"/>
                  </a:cubicBezTo>
                  <a:lnTo>
                    <a:pt x="157448" y="319945"/>
                  </a:lnTo>
                  <a:cubicBezTo>
                    <a:pt x="158020" y="321850"/>
                    <a:pt x="158496" y="323850"/>
                    <a:pt x="158877" y="325946"/>
                  </a:cubicBezTo>
                  <a:lnTo>
                    <a:pt x="158877" y="347853"/>
                  </a:lnTo>
                  <a:cubicBezTo>
                    <a:pt x="158877" y="387096"/>
                    <a:pt x="190976" y="419195"/>
                    <a:pt x="230219" y="419195"/>
                  </a:cubicBezTo>
                  <a:lnTo>
                    <a:pt x="293275" y="419195"/>
                  </a:lnTo>
                  <a:lnTo>
                    <a:pt x="293275" y="418338"/>
                  </a:lnTo>
                  <a:lnTo>
                    <a:pt x="382714" y="418338"/>
                  </a:lnTo>
                  <a:cubicBezTo>
                    <a:pt x="431197" y="418338"/>
                    <a:pt x="470821" y="378714"/>
                    <a:pt x="470821" y="330232"/>
                  </a:cubicBezTo>
                  <a:lnTo>
                    <a:pt x="470821" y="0"/>
                  </a:lnTo>
                  <a:lnTo>
                    <a:pt x="57626" y="571"/>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5" name="Freeform: Shape 124">
              <a:extLst>
                <a:ext uri="{FF2B5EF4-FFF2-40B4-BE49-F238E27FC236}">
                  <a16:creationId xmlns:a16="http://schemas.microsoft.com/office/drawing/2014/main" id="{015E406B-7ED7-4D8F-8453-9FB621679AD5}"/>
                </a:ext>
              </a:extLst>
            </p:cNvPr>
            <p:cNvSpPr/>
            <p:nvPr/>
          </p:nvSpPr>
          <p:spPr>
            <a:xfrm>
              <a:off x="5003118" y="3381263"/>
              <a:ext cx="1432559" cy="951547"/>
            </a:xfrm>
            <a:custGeom>
              <a:avLst/>
              <a:gdLst>
                <a:gd name="connsiteX0" fmla="*/ 1331309 w 1432559"/>
                <a:gd name="connsiteY0" fmla="*/ 122872 h 951547"/>
                <a:gd name="connsiteX1" fmla="*/ 1217009 w 1432559"/>
                <a:gd name="connsiteY1" fmla="*/ 8572 h 951547"/>
                <a:gd name="connsiteX2" fmla="*/ 1217009 w 1432559"/>
                <a:gd name="connsiteY2" fmla="*/ 0 h 951547"/>
                <a:gd name="connsiteX3" fmla="*/ 508921 w 1432559"/>
                <a:gd name="connsiteY3" fmla="*/ 0 h 951547"/>
                <a:gd name="connsiteX4" fmla="*/ 459391 w 1432559"/>
                <a:gd name="connsiteY4" fmla="*/ 0 h 951547"/>
                <a:gd name="connsiteX5" fmla="*/ 344043 w 1432559"/>
                <a:gd name="connsiteY5" fmla="*/ 0 h 951547"/>
                <a:gd name="connsiteX6" fmla="*/ 274225 w 1432559"/>
                <a:gd name="connsiteY6" fmla="*/ 64389 h 951547"/>
                <a:gd name="connsiteX7" fmla="*/ 193453 w 1432559"/>
                <a:gd name="connsiteY7" fmla="*/ 138875 h 951547"/>
                <a:gd name="connsiteX8" fmla="*/ 70009 w 1432559"/>
                <a:gd name="connsiteY8" fmla="*/ 138875 h 951547"/>
                <a:gd name="connsiteX9" fmla="*/ 0 w 1432559"/>
                <a:gd name="connsiteY9" fmla="*/ 208883 h 951547"/>
                <a:gd name="connsiteX10" fmla="*/ 0 w 1432559"/>
                <a:gd name="connsiteY10" fmla="*/ 447008 h 951547"/>
                <a:gd name="connsiteX11" fmla="*/ 222980 w 1432559"/>
                <a:gd name="connsiteY11" fmla="*/ 447008 h 951547"/>
                <a:gd name="connsiteX12" fmla="*/ 281749 w 1432559"/>
                <a:gd name="connsiteY12" fmla="*/ 505778 h 951547"/>
                <a:gd name="connsiteX13" fmla="*/ 281749 w 1432559"/>
                <a:gd name="connsiteY13" fmla="*/ 542258 h 951547"/>
                <a:gd name="connsiteX14" fmla="*/ 281749 w 1432559"/>
                <a:gd name="connsiteY14" fmla="*/ 951547 h 951547"/>
                <a:gd name="connsiteX15" fmla="*/ 349853 w 1432559"/>
                <a:gd name="connsiteY15" fmla="*/ 897446 h 951547"/>
                <a:gd name="connsiteX16" fmla="*/ 418052 w 1432559"/>
                <a:gd name="connsiteY16" fmla="*/ 897446 h 951547"/>
                <a:gd name="connsiteX17" fmla="*/ 498824 w 1432559"/>
                <a:gd name="connsiteY17" fmla="*/ 822960 h 951547"/>
                <a:gd name="connsiteX18" fmla="*/ 568643 w 1432559"/>
                <a:gd name="connsiteY18" fmla="*/ 758571 h 951547"/>
                <a:gd name="connsiteX19" fmla="*/ 683990 w 1432559"/>
                <a:gd name="connsiteY19" fmla="*/ 758571 h 951547"/>
                <a:gd name="connsiteX20" fmla="*/ 733520 w 1432559"/>
                <a:gd name="connsiteY20" fmla="*/ 758571 h 951547"/>
                <a:gd name="connsiteX21" fmla="*/ 1066514 w 1432559"/>
                <a:gd name="connsiteY21" fmla="*/ 758571 h 951547"/>
                <a:gd name="connsiteX22" fmla="*/ 1078992 w 1432559"/>
                <a:gd name="connsiteY22" fmla="*/ 759714 h 951547"/>
                <a:gd name="connsiteX23" fmla="*/ 1078992 w 1432559"/>
                <a:gd name="connsiteY23" fmla="*/ 617506 h 951547"/>
                <a:gd name="connsiteX24" fmla="*/ 1136618 w 1432559"/>
                <a:gd name="connsiteY24" fmla="*/ 559880 h 951547"/>
                <a:gd name="connsiteX25" fmla="*/ 1156621 w 1432559"/>
                <a:gd name="connsiteY25" fmla="*/ 559880 h 951547"/>
                <a:gd name="connsiteX26" fmla="*/ 1158335 w 1432559"/>
                <a:gd name="connsiteY26" fmla="*/ 559880 h 951547"/>
                <a:gd name="connsiteX27" fmla="*/ 1209199 w 1432559"/>
                <a:gd name="connsiteY27" fmla="*/ 559880 h 951547"/>
                <a:gd name="connsiteX28" fmla="*/ 1266825 w 1432559"/>
                <a:gd name="connsiteY28" fmla="*/ 502253 h 951547"/>
                <a:gd name="connsiteX29" fmla="*/ 1266825 w 1432559"/>
                <a:gd name="connsiteY29" fmla="*/ 425768 h 951547"/>
                <a:gd name="connsiteX30" fmla="*/ 1349121 w 1432559"/>
                <a:gd name="connsiteY30" fmla="*/ 425768 h 951547"/>
                <a:gd name="connsiteX31" fmla="*/ 1432560 w 1432559"/>
                <a:gd name="connsiteY31" fmla="*/ 342329 h 951547"/>
                <a:gd name="connsiteX32" fmla="*/ 1432560 w 1432559"/>
                <a:gd name="connsiteY32" fmla="*/ 122777 h 951547"/>
                <a:gd name="connsiteX33" fmla="*/ 1331309 w 1432559"/>
                <a:gd name="connsiteY33" fmla="*/ 122777 h 95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32559" h="951547">
                  <a:moveTo>
                    <a:pt x="1331309" y="122872"/>
                  </a:moveTo>
                  <a:cubicBezTo>
                    <a:pt x="1268444" y="122872"/>
                    <a:pt x="1217009" y="71438"/>
                    <a:pt x="1217009" y="8572"/>
                  </a:cubicBezTo>
                  <a:lnTo>
                    <a:pt x="1217009" y="0"/>
                  </a:lnTo>
                  <a:lnTo>
                    <a:pt x="508921" y="0"/>
                  </a:lnTo>
                  <a:lnTo>
                    <a:pt x="459391" y="0"/>
                  </a:lnTo>
                  <a:lnTo>
                    <a:pt x="344043" y="0"/>
                  </a:lnTo>
                  <a:cubicBezTo>
                    <a:pt x="307467" y="0"/>
                    <a:pt x="277082" y="28480"/>
                    <a:pt x="274225" y="64389"/>
                  </a:cubicBezTo>
                  <a:cubicBezTo>
                    <a:pt x="270891" y="106585"/>
                    <a:pt x="235839" y="138875"/>
                    <a:pt x="193453" y="138875"/>
                  </a:cubicBezTo>
                  <a:lnTo>
                    <a:pt x="70009" y="138875"/>
                  </a:lnTo>
                  <a:cubicBezTo>
                    <a:pt x="31528" y="138875"/>
                    <a:pt x="0" y="170497"/>
                    <a:pt x="0" y="208883"/>
                  </a:cubicBezTo>
                  <a:lnTo>
                    <a:pt x="0" y="447008"/>
                  </a:lnTo>
                  <a:lnTo>
                    <a:pt x="222980" y="447008"/>
                  </a:lnTo>
                  <a:cubicBezTo>
                    <a:pt x="255270" y="447008"/>
                    <a:pt x="281749" y="473488"/>
                    <a:pt x="281749" y="505778"/>
                  </a:cubicBezTo>
                  <a:lnTo>
                    <a:pt x="281749" y="542258"/>
                  </a:lnTo>
                  <a:lnTo>
                    <a:pt x="281749" y="951547"/>
                  </a:lnTo>
                  <a:cubicBezTo>
                    <a:pt x="288988" y="920687"/>
                    <a:pt x="316896" y="897446"/>
                    <a:pt x="349853" y="897446"/>
                  </a:cubicBezTo>
                  <a:lnTo>
                    <a:pt x="418052" y="897446"/>
                  </a:lnTo>
                  <a:cubicBezTo>
                    <a:pt x="460343" y="897446"/>
                    <a:pt x="495395" y="865156"/>
                    <a:pt x="498824" y="822960"/>
                  </a:cubicBezTo>
                  <a:cubicBezTo>
                    <a:pt x="501682" y="787051"/>
                    <a:pt x="532066" y="758571"/>
                    <a:pt x="568643" y="758571"/>
                  </a:cubicBezTo>
                  <a:lnTo>
                    <a:pt x="683990" y="758571"/>
                  </a:lnTo>
                  <a:lnTo>
                    <a:pt x="733520" y="758571"/>
                  </a:lnTo>
                  <a:lnTo>
                    <a:pt x="1066514" y="758571"/>
                  </a:lnTo>
                  <a:cubicBezTo>
                    <a:pt x="1070800" y="758571"/>
                    <a:pt x="1074896" y="758952"/>
                    <a:pt x="1078992" y="759714"/>
                  </a:cubicBezTo>
                  <a:lnTo>
                    <a:pt x="1078992" y="617506"/>
                  </a:lnTo>
                  <a:cubicBezTo>
                    <a:pt x="1078992" y="585788"/>
                    <a:pt x="1104900" y="559880"/>
                    <a:pt x="1136618" y="559880"/>
                  </a:cubicBezTo>
                  <a:lnTo>
                    <a:pt x="1156621" y="559880"/>
                  </a:lnTo>
                  <a:cubicBezTo>
                    <a:pt x="1157192" y="559880"/>
                    <a:pt x="1157764" y="559880"/>
                    <a:pt x="1158335" y="559880"/>
                  </a:cubicBezTo>
                  <a:lnTo>
                    <a:pt x="1209199" y="559880"/>
                  </a:lnTo>
                  <a:cubicBezTo>
                    <a:pt x="1240917" y="559880"/>
                    <a:pt x="1266825" y="533972"/>
                    <a:pt x="1266825" y="502253"/>
                  </a:cubicBezTo>
                  <a:lnTo>
                    <a:pt x="1266825" y="425768"/>
                  </a:lnTo>
                  <a:lnTo>
                    <a:pt x="1349121" y="425768"/>
                  </a:lnTo>
                  <a:cubicBezTo>
                    <a:pt x="1395031" y="425768"/>
                    <a:pt x="1432560" y="388239"/>
                    <a:pt x="1432560" y="342329"/>
                  </a:cubicBezTo>
                  <a:lnTo>
                    <a:pt x="1432560" y="122777"/>
                  </a:lnTo>
                  <a:lnTo>
                    <a:pt x="1331309" y="122777"/>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6" name="Freeform: Shape 125">
              <a:extLst>
                <a:ext uri="{FF2B5EF4-FFF2-40B4-BE49-F238E27FC236}">
                  <a16:creationId xmlns:a16="http://schemas.microsoft.com/office/drawing/2014/main" id="{FDA9CE58-0B13-4CCA-AEB4-660DF867DAE3}"/>
                </a:ext>
              </a:extLst>
            </p:cNvPr>
            <p:cNvSpPr/>
            <p:nvPr/>
          </p:nvSpPr>
          <p:spPr>
            <a:xfrm>
              <a:off x="3245469" y="381555"/>
              <a:ext cx="1149858" cy="1834229"/>
            </a:xfrm>
            <a:custGeom>
              <a:avLst/>
              <a:gdLst>
                <a:gd name="connsiteX0" fmla="*/ 935450 w 1149858"/>
                <a:gd name="connsiteY0" fmla="*/ 0 h 1834229"/>
                <a:gd name="connsiteX1" fmla="*/ 644367 w 1149858"/>
                <a:gd name="connsiteY1" fmla="*/ 0 h 1834229"/>
                <a:gd name="connsiteX2" fmla="*/ 436912 w 1149858"/>
                <a:gd name="connsiteY2" fmla="*/ 0 h 1834229"/>
                <a:gd name="connsiteX3" fmla="*/ 340043 w 1149858"/>
                <a:gd name="connsiteY3" fmla="*/ 96869 h 1834229"/>
                <a:gd name="connsiteX4" fmla="*/ 340043 w 1149858"/>
                <a:gd name="connsiteY4" fmla="*/ 393764 h 1834229"/>
                <a:gd name="connsiteX5" fmla="*/ 98774 w 1149858"/>
                <a:gd name="connsiteY5" fmla="*/ 393764 h 1834229"/>
                <a:gd name="connsiteX6" fmla="*/ 1905 w 1149858"/>
                <a:gd name="connsiteY6" fmla="*/ 490633 h 1834229"/>
                <a:gd name="connsiteX7" fmla="*/ 1905 w 1149858"/>
                <a:gd name="connsiteY7" fmla="*/ 659606 h 1834229"/>
                <a:gd name="connsiteX8" fmla="*/ 0 w 1149858"/>
                <a:gd name="connsiteY8" fmla="*/ 659892 h 1834229"/>
                <a:gd name="connsiteX9" fmla="*/ 0 w 1149858"/>
                <a:gd name="connsiteY9" fmla="*/ 916305 h 1834229"/>
                <a:gd name="connsiteX10" fmla="*/ 0 w 1149858"/>
                <a:gd name="connsiteY10" fmla="*/ 998410 h 1834229"/>
                <a:gd name="connsiteX11" fmla="*/ 0 w 1149858"/>
                <a:gd name="connsiteY11" fmla="*/ 1315593 h 1834229"/>
                <a:gd name="connsiteX12" fmla="*/ 78486 w 1149858"/>
                <a:gd name="connsiteY12" fmla="*/ 1398842 h 1834229"/>
                <a:gd name="connsiteX13" fmla="*/ 154686 w 1149858"/>
                <a:gd name="connsiteY13" fmla="*/ 1479709 h 1834229"/>
                <a:gd name="connsiteX14" fmla="*/ 154686 w 1149858"/>
                <a:gd name="connsiteY14" fmla="*/ 1601343 h 1834229"/>
                <a:gd name="connsiteX15" fmla="*/ 234506 w 1149858"/>
                <a:gd name="connsiteY15" fmla="*/ 1684687 h 1834229"/>
                <a:gd name="connsiteX16" fmla="*/ 312039 w 1149858"/>
                <a:gd name="connsiteY16" fmla="*/ 1765649 h 1834229"/>
                <a:gd name="connsiteX17" fmla="*/ 312039 w 1149858"/>
                <a:gd name="connsiteY17" fmla="*/ 1776603 h 1834229"/>
                <a:gd name="connsiteX18" fmla="*/ 369665 w 1149858"/>
                <a:gd name="connsiteY18" fmla="*/ 1834229 h 1834229"/>
                <a:gd name="connsiteX19" fmla="*/ 389668 w 1149858"/>
                <a:gd name="connsiteY19" fmla="*/ 1834229 h 1834229"/>
                <a:gd name="connsiteX20" fmla="*/ 447294 w 1149858"/>
                <a:gd name="connsiteY20" fmla="*/ 1776603 h 1834229"/>
                <a:gd name="connsiteX21" fmla="*/ 447294 w 1149858"/>
                <a:gd name="connsiteY21" fmla="*/ 1765745 h 1834229"/>
                <a:gd name="connsiteX22" fmla="*/ 528257 w 1149858"/>
                <a:gd name="connsiteY22" fmla="*/ 1684782 h 1834229"/>
                <a:gd name="connsiteX23" fmla="*/ 681323 w 1149858"/>
                <a:gd name="connsiteY23" fmla="*/ 1684782 h 1834229"/>
                <a:gd name="connsiteX24" fmla="*/ 764762 w 1149858"/>
                <a:gd name="connsiteY24" fmla="*/ 1601343 h 1834229"/>
                <a:gd name="connsiteX25" fmla="*/ 764762 w 1149858"/>
                <a:gd name="connsiteY25" fmla="*/ 1348835 h 1834229"/>
                <a:gd name="connsiteX26" fmla="*/ 681323 w 1149858"/>
                <a:gd name="connsiteY26" fmla="*/ 1265396 h 1834229"/>
                <a:gd name="connsiteX27" fmla="*/ 602171 w 1149858"/>
                <a:gd name="connsiteY27" fmla="*/ 1186910 h 1834229"/>
                <a:gd name="connsiteX28" fmla="*/ 683133 w 1149858"/>
                <a:gd name="connsiteY28" fmla="*/ 1105948 h 1834229"/>
                <a:gd name="connsiteX29" fmla="*/ 860870 w 1149858"/>
                <a:gd name="connsiteY29" fmla="*/ 1105948 h 1834229"/>
                <a:gd name="connsiteX30" fmla="*/ 918496 w 1149858"/>
                <a:gd name="connsiteY30" fmla="*/ 1048322 h 1834229"/>
                <a:gd name="connsiteX31" fmla="*/ 918496 w 1149858"/>
                <a:gd name="connsiteY31" fmla="*/ 1028319 h 1834229"/>
                <a:gd name="connsiteX32" fmla="*/ 860870 w 1149858"/>
                <a:gd name="connsiteY32" fmla="*/ 970693 h 1834229"/>
                <a:gd name="connsiteX33" fmla="*/ 845725 w 1149858"/>
                <a:gd name="connsiteY33" fmla="*/ 970693 h 1834229"/>
                <a:gd name="connsiteX34" fmla="*/ 764762 w 1149858"/>
                <a:gd name="connsiteY34" fmla="*/ 889730 h 1834229"/>
                <a:gd name="connsiteX35" fmla="*/ 764762 w 1149858"/>
                <a:gd name="connsiteY35" fmla="*/ 759047 h 1834229"/>
                <a:gd name="connsiteX36" fmla="*/ 763905 w 1149858"/>
                <a:gd name="connsiteY36" fmla="*/ 730282 h 1834229"/>
                <a:gd name="connsiteX37" fmla="*/ 798862 w 1149858"/>
                <a:gd name="connsiteY37" fmla="*/ 730282 h 1834229"/>
                <a:gd name="connsiteX38" fmla="*/ 935355 w 1149858"/>
                <a:gd name="connsiteY38" fmla="*/ 640937 h 1834229"/>
                <a:gd name="connsiteX39" fmla="*/ 935355 w 1149858"/>
                <a:gd name="connsiteY39" fmla="*/ 636556 h 1834229"/>
                <a:gd name="connsiteX40" fmla="*/ 935355 w 1149858"/>
                <a:gd name="connsiteY40" fmla="*/ 626555 h 1834229"/>
                <a:gd name="connsiteX41" fmla="*/ 1006221 w 1149858"/>
                <a:gd name="connsiteY41" fmla="*/ 626555 h 1834229"/>
                <a:gd name="connsiteX42" fmla="*/ 1149858 w 1149858"/>
                <a:gd name="connsiteY42" fmla="*/ 490061 h 1834229"/>
                <a:gd name="connsiteX43" fmla="*/ 1149858 w 1149858"/>
                <a:gd name="connsiteY43" fmla="*/ 0 h 1834229"/>
                <a:gd name="connsiteX44" fmla="*/ 935450 w 1149858"/>
                <a:gd name="connsiteY44" fmla="*/ 0 h 183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49858" h="1834229">
                  <a:moveTo>
                    <a:pt x="935450" y="0"/>
                  </a:moveTo>
                  <a:lnTo>
                    <a:pt x="644367" y="0"/>
                  </a:lnTo>
                  <a:lnTo>
                    <a:pt x="436912" y="0"/>
                  </a:lnTo>
                  <a:cubicBezTo>
                    <a:pt x="383477" y="0"/>
                    <a:pt x="340043" y="43339"/>
                    <a:pt x="340043" y="96869"/>
                  </a:cubicBezTo>
                  <a:lnTo>
                    <a:pt x="340043" y="393764"/>
                  </a:lnTo>
                  <a:lnTo>
                    <a:pt x="98774" y="393764"/>
                  </a:lnTo>
                  <a:cubicBezTo>
                    <a:pt x="45339" y="393764"/>
                    <a:pt x="1905" y="437102"/>
                    <a:pt x="1905" y="490633"/>
                  </a:cubicBezTo>
                  <a:lnTo>
                    <a:pt x="1905" y="659606"/>
                  </a:lnTo>
                  <a:lnTo>
                    <a:pt x="0" y="659892"/>
                  </a:lnTo>
                  <a:lnTo>
                    <a:pt x="0" y="916305"/>
                  </a:lnTo>
                  <a:lnTo>
                    <a:pt x="0" y="998410"/>
                  </a:lnTo>
                  <a:lnTo>
                    <a:pt x="0" y="1315593"/>
                  </a:lnTo>
                  <a:cubicBezTo>
                    <a:pt x="0" y="1359789"/>
                    <a:pt x="34862" y="1396270"/>
                    <a:pt x="78486" y="1398842"/>
                  </a:cubicBezTo>
                  <a:cubicBezTo>
                    <a:pt x="121349" y="1401413"/>
                    <a:pt x="154686" y="1436751"/>
                    <a:pt x="154686" y="1479709"/>
                  </a:cubicBezTo>
                  <a:lnTo>
                    <a:pt x="154686" y="1601343"/>
                  </a:lnTo>
                  <a:cubicBezTo>
                    <a:pt x="154686" y="1646015"/>
                    <a:pt x="190310" y="1682782"/>
                    <a:pt x="234506" y="1684687"/>
                  </a:cubicBezTo>
                  <a:cubicBezTo>
                    <a:pt x="277844" y="1686592"/>
                    <a:pt x="312039" y="1722215"/>
                    <a:pt x="312039" y="1765649"/>
                  </a:cubicBezTo>
                  <a:lnTo>
                    <a:pt x="312039" y="1776603"/>
                  </a:lnTo>
                  <a:cubicBezTo>
                    <a:pt x="312039" y="1808321"/>
                    <a:pt x="337947" y="1834229"/>
                    <a:pt x="369665" y="1834229"/>
                  </a:cubicBezTo>
                  <a:lnTo>
                    <a:pt x="389668" y="1834229"/>
                  </a:lnTo>
                  <a:cubicBezTo>
                    <a:pt x="421386" y="1834229"/>
                    <a:pt x="447294" y="1808321"/>
                    <a:pt x="447294" y="1776603"/>
                  </a:cubicBezTo>
                  <a:lnTo>
                    <a:pt x="447294" y="1765745"/>
                  </a:lnTo>
                  <a:cubicBezTo>
                    <a:pt x="447294" y="1721168"/>
                    <a:pt x="483680" y="1684782"/>
                    <a:pt x="528257" y="1684782"/>
                  </a:cubicBezTo>
                  <a:lnTo>
                    <a:pt x="681323" y="1684782"/>
                  </a:lnTo>
                  <a:cubicBezTo>
                    <a:pt x="727234" y="1684782"/>
                    <a:pt x="764762" y="1647254"/>
                    <a:pt x="764762" y="1601343"/>
                  </a:cubicBezTo>
                  <a:lnTo>
                    <a:pt x="764762" y="1348835"/>
                  </a:lnTo>
                  <a:cubicBezTo>
                    <a:pt x="764762" y="1302925"/>
                    <a:pt x="726662" y="1258253"/>
                    <a:pt x="681323" y="1265396"/>
                  </a:cubicBezTo>
                  <a:cubicBezTo>
                    <a:pt x="633508" y="1272921"/>
                    <a:pt x="601028" y="1256348"/>
                    <a:pt x="602171" y="1186910"/>
                  </a:cubicBezTo>
                  <a:cubicBezTo>
                    <a:pt x="602933" y="1142333"/>
                    <a:pt x="638556" y="1105948"/>
                    <a:pt x="683133" y="1105948"/>
                  </a:cubicBezTo>
                  <a:lnTo>
                    <a:pt x="860870" y="1105948"/>
                  </a:lnTo>
                  <a:cubicBezTo>
                    <a:pt x="892588" y="1105948"/>
                    <a:pt x="918496" y="1080040"/>
                    <a:pt x="918496" y="1048322"/>
                  </a:cubicBezTo>
                  <a:lnTo>
                    <a:pt x="918496" y="1028319"/>
                  </a:lnTo>
                  <a:cubicBezTo>
                    <a:pt x="918496" y="996601"/>
                    <a:pt x="892588" y="970693"/>
                    <a:pt x="860870" y="970693"/>
                  </a:cubicBezTo>
                  <a:lnTo>
                    <a:pt x="845725" y="970693"/>
                  </a:lnTo>
                  <a:cubicBezTo>
                    <a:pt x="801148" y="970693"/>
                    <a:pt x="764762" y="934307"/>
                    <a:pt x="764762" y="889730"/>
                  </a:cubicBezTo>
                  <a:lnTo>
                    <a:pt x="764762" y="759047"/>
                  </a:lnTo>
                  <a:cubicBezTo>
                    <a:pt x="764762" y="748951"/>
                    <a:pt x="764381" y="740950"/>
                    <a:pt x="763905" y="730282"/>
                  </a:cubicBezTo>
                  <a:lnTo>
                    <a:pt x="798862" y="730282"/>
                  </a:lnTo>
                  <a:cubicBezTo>
                    <a:pt x="874300" y="730282"/>
                    <a:pt x="935355" y="716375"/>
                    <a:pt x="935355" y="640937"/>
                  </a:cubicBezTo>
                  <a:lnTo>
                    <a:pt x="935355" y="636556"/>
                  </a:lnTo>
                  <a:lnTo>
                    <a:pt x="935355" y="626555"/>
                  </a:lnTo>
                  <a:lnTo>
                    <a:pt x="1006221" y="626555"/>
                  </a:lnTo>
                  <a:cubicBezTo>
                    <a:pt x="1081659" y="626555"/>
                    <a:pt x="1149858" y="565404"/>
                    <a:pt x="1149858" y="490061"/>
                  </a:cubicBezTo>
                  <a:lnTo>
                    <a:pt x="1149858" y="0"/>
                  </a:lnTo>
                  <a:lnTo>
                    <a:pt x="93545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7" name="Freeform: Shape 126">
              <a:extLst>
                <a:ext uri="{FF2B5EF4-FFF2-40B4-BE49-F238E27FC236}">
                  <a16:creationId xmlns:a16="http://schemas.microsoft.com/office/drawing/2014/main" id="{81C07194-EC3B-408A-AFC7-945F624F9FBE}"/>
                </a:ext>
              </a:extLst>
            </p:cNvPr>
            <p:cNvSpPr/>
            <p:nvPr/>
          </p:nvSpPr>
          <p:spPr>
            <a:xfrm>
              <a:off x="4395518" y="260683"/>
              <a:ext cx="1290351" cy="1074229"/>
            </a:xfrm>
            <a:custGeom>
              <a:avLst/>
              <a:gdLst>
                <a:gd name="connsiteX0" fmla="*/ 1290352 w 1290351"/>
                <a:gd name="connsiteY0" fmla="*/ 314516 h 1074229"/>
                <a:gd name="connsiteX1" fmla="*/ 626555 w 1290351"/>
                <a:gd name="connsiteY1" fmla="*/ 314516 h 1074229"/>
                <a:gd name="connsiteX2" fmla="*/ 626555 w 1290351"/>
                <a:gd name="connsiteY2" fmla="*/ 136493 h 1074229"/>
                <a:gd name="connsiteX3" fmla="*/ 490061 w 1290351"/>
                <a:gd name="connsiteY3" fmla="*/ 0 h 1074229"/>
                <a:gd name="connsiteX4" fmla="*/ 407765 w 1290351"/>
                <a:gd name="connsiteY4" fmla="*/ 0 h 1074229"/>
                <a:gd name="connsiteX5" fmla="*/ 407765 w 1290351"/>
                <a:gd name="connsiteY5" fmla="*/ 286 h 1074229"/>
                <a:gd name="connsiteX6" fmla="*/ 248983 w 1290351"/>
                <a:gd name="connsiteY6" fmla="*/ 286 h 1074229"/>
                <a:gd name="connsiteX7" fmla="*/ 248983 w 1290351"/>
                <a:gd name="connsiteY7" fmla="*/ 28861 h 1074229"/>
                <a:gd name="connsiteX8" fmla="*/ 156877 w 1290351"/>
                <a:gd name="connsiteY8" fmla="*/ 120967 h 1074229"/>
                <a:gd name="connsiteX9" fmla="*/ 0 w 1290351"/>
                <a:gd name="connsiteY9" fmla="*/ 120967 h 1074229"/>
                <a:gd name="connsiteX10" fmla="*/ 0 w 1290351"/>
                <a:gd name="connsiteY10" fmla="*/ 595408 h 1074229"/>
                <a:gd name="connsiteX11" fmla="*/ 270986 w 1290351"/>
                <a:gd name="connsiteY11" fmla="*/ 595408 h 1074229"/>
                <a:gd name="connsiteX12" fmla="*/ 270986 w 1290351"/>
                <a:gd name="connsiteY12" fmla="*/ 990791 h 1074229"/>
                <a:gd name="connsiteX13" fmla="*/ 354425 w 1290351"/>
                <a:gd name="connsiteY13" fmla="*/ 1074230 h 1074229"/>
                <a:gd name="connsiteX14" fmla="*/ 954500 w 1290351"/>
                <a:gd name="connsiteY14" fmla="*/ 1074230 h 1074229"/>
                <a:gd name="connsiteX15" fmla="*/ 1034415 w 1290351"/>
                <a:gd name="connsiteY15" fmla="*/ 1074230 h 1074229"/>
                <a:gd name="connsiteX16" fmla="*/ 1034701 w 1290351"/>
                <a:gd name="connsiteY16" fmla="*/ 1004602 h 1074229"/>
                <a:gd name="connsiteX17" fmla="*/ 1113186 w 1290351"/>
                <a:gd name="connsiteY17" fmla="*/ 932974 h 1074229"/>
                <a:gd name="connsiteX18" fmla="*/ 1189386 w 1290351"/>
                <a:gd name="connsiteY18" fmla="*/ 863251 h 1074229"/>
                <a:gd name="connsiteX19" fmla="*/ 1272064 w 1290351"/>
                <a:gd name="connsiteY19" fmla="*/ 791337 h 1074229"/>
                <a:gd name="connsiteX20" fmla="*/ 1287780 w 1290351"/>
                <a:gd name="connsiteY20" fmla="*/ 791337 h 1074229"/>
                <a:gd name="connsiteX21" fmla="*/ 1290352 w 1290351"/>
                <a:gd name="connsiteY21" fmla="*/ 314516 h 107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90351" h="1074229">
                  <a:moveTo>
                    <a:pt x="1290352" y="314516"/>
                  </a:moveTo>
                  <a:lnTo>
                    <a:pt x="626555" y="314516"/>
                  </a:lnTo>
                  <a:lnTo>
                    <a:pt x="626555" y="136493"/>
                  </a:lnTo>
                  <a:cubicBezTo>
                    <a:pt x="626555" y="61055"/>
                    <a:pt x="565404" y="0"/>
                    <a:pt x="490061" y="0"/>
                  </a:cubicBezTo>
                  <a:lnTo>
                    <a:pt x="407765" y="0"/>
                  </a:lnTo>
                  <a:lnTo>
                    <a:pt x="407765" y="286"/>
                  </a:lnTo>
                  <a:lnTo>
                    <a:pt x="248983" y="286"/>
                  </a:lnTo>
                  <a:lnTo>
                    <a:pt x="248983" y="28861"/>
                  </a:lnTo>
                  <a:cubicBezTo>
                    <a:pt x="248983" y="79724"/>
                    <a:pt x="207740" y="120967"/>
                    <a:pt x="156877" y="120967"/>
                  </a:cubicBezTo>
                  <a:lnTo>
                    <a:pt x="0" y="120967"/>
                  </a:lnTo>
                  <a:lnTo>
                    <a:pt x="0" y="595408"/>
                  </a:lnTo>
                  <a:lnTo>
                    <a:pt x="270986" y="595408"/>
                  </a:lnTo>
                  <a:lnTo>
                    <a:pt x="270986" y="990791"/>
                  </a:lnTo>
                  <a:cubicBezTo>
                    <a:pt x="270986" y="1036701"/>
                    <a:pt x="308515" y="1074230"/>
                    <a:pt x="354425" y="1074230"/>
                  </a:cubicBezTo>
                  <a:lnTo>
                    <a:pt x="954500" y="1074230"/>
                  </a:lnTo>
                  <a:lnTo>
                    <a:pt x="1034415" y="1074230"/>
                  </a:lnTo>
                  <a:lnTo>
                    <a:pt x="1034701" y="1004602"/>
                  </a:lnTo>
                  <a:cubicBezTo>
                    <a:pt x="1034891" y="965168"/>
                    <a:pt x="1073087" y="934879"/>
                    <a:pt x="1113186" y="932974"/>
                  </a:cubicBezTo>
                  <a:cubicBezTo>
                    <a:pt x="1152430" y="931069"/>
                    <a:pt x="1183958" y="902113"/>
                    <a:pt x="1189386" y="863251"/>
                  </a:cubicBezTo>
                  <a:cubicBezTo>
                    <a:pt x="1195006" y="822770"/>
                    <a:pt x="1230058" y="791337"/>
                    <a:pt x="1272064" y="791337"/>
                  </a:cubicBezTo>
                  <a:lnTo>
                    <a:pt x="1287780" y="791337"/>
                  </a:lnTo>
                  <a:cubicBezTo>
                    <a:pt x="1287208" y="673227"/>
                    <a:pt x="1290352" y="511397"/>
                    <a:pt x="1290352" y="314516"/>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8" name="Freeform: Shape 127">
              <a:extLst>
                <a:ext uri="{FF2B5EF4-FFF2-40B4-BE49-F238E27FC236}">
                  <a16:creationId xmlns:a16="http://schemas.microsoft.com/office/drawing/2014/main" id="{6B2906E9-2D4B-4CB3-AE59-72F915171DA2}"/>
                </a:ext>
              </a:extLst>
            </p:cNvPr>
            <p:cNvSpPr/>
            <p:nvPr/>
          </p:nvSpPr>
          <p:spPr>
            <a:xfrm>
              <a:off x="2456609" y="-24876"/>
              <a:ext cx="2346960" cy="1813083"/>
            </a:xfrm>
            <a:custGeom>
              <a:avLst/>
              <a:gdLst>
                <a:gd name="connsiteX0" fmla="*/ 862298 w 2346960"/>
                <a:gd name="connsiteY0" fmla="*/ 0 h 1813083"/>
                <a:gd name="connsiteX1" fmla="*/ 654368 w 2346960"/>
                <a:gd name="connsiteY1" fmla="*/ 207931 h 1813083"/>
                <a:gd name="connsiteX2" fmla="*/ 654368 w 2346960"/>
                <a:gd name="connsiteY2" fmla="*/ 444437 h 1813083"/>
                <a:gd name="connsiteX3" fmla="*/ 513112 w 2346960"/>
                <a:gd name="connsiteY3" fmla="*/ 444437 h 1813083"/>
                <a:gd name="connsiteX4" fmla="*/ 305181 w 2346960"/>
                <a:gd name="connsiteY4" fmla="*/ 652367 h 1813083"/>
                <a:gd name="connsiteX5" fmla="*/ 305181 w 2346960"/>
                <a:gd name="connsiteY5" fmla="*/ 1066514 h 1813083"/>
                <a:gd name="connsiteX6" fmla="*/ 268319 w 2346960"/>
                <a:gd name="connsiteY6" fmla="*/ 1078135 h 1813083"/>
                <a:gd name="connsiteX7" fmla="*/ 235458 w 2346960"/>
                <a:gd name="connsiteY7" fmla="*/ 1090327 h 1813083"/>
                <a:gd name="connsiteX8" fmla="*/ 162497 w 2346960"/>
                <a:gd name="connsiteY8" fmla="*/ 1173099 h 1813083"/>
                <a:gd name="connsiteX9" fmla="*/ 162497 w 2346960"/>
                <a:gd name="connsiteY9" fmla="*/ 1441228 h 1813083"/>
                <a:gd name="connsiteX10" fmla="*/ 81915 w 2346960"/>
                <a:gd name="connsiteY10" fmla="*/ 1522190 h 1813083"/>
                <a:gd name="connsiteX11" fmla="*/ 0 w 2346960"/>
                <a:gd name="connsiteY11" fmla="*/ 1605629 h 1813083"/>
                <a:gd name="connsiteX12" fmla="*/ 0 w 2346960"/>
                <a:gd name="connsiteY12" fmla="*/ 1729645 h 1813083"/>
                <a:gd name="connsiteX13" fmla="*/ 83439 w 2346960"/>
                <a:gd name="connsiteY13" fmla="*/ 1813084 h 1813083"/>
                <a:gd name="connsiteX14" fmla="*/ 364141 w 2346960"/>
                <a:gd name="connsiteY14" fmla="*/ 1813084 h 1813083"/>
                <a:gd name="connsiteX15" fmla="*/ 447484 w 2346960"/>
                <a:gd name="connsiteY15" fmla="*/ 1733264 h 1813083"/>
                <a:gd name="connsiteX16" fmla="*/ 527590 w 2346960"/>
                <a:gd name="connsiteY16" fmla="*/ 1655731 h 1813083"/>
                <a:gd name="connsiteX17" fmla="*/ 609600 w 2346960"/>
                <a:gd name="connsiteY17" fmla="*/ 1581817 h 1813083"/>
                <a:gd name="connsiteX18" fmla="*/ 687896 w 2346960"/>
                <a:gd name="connsiteY18" fmla="*/ 1508951 h 1813083"/>
                <a:gd name="connsiteX19" fmla="*/ 708184 w 2346960"/>
                <a:gd name="connsiteY19" fmla="*/ 1508951 h 1813083"/>
                <a:gd name="connsiteX20" fmla="*/ 789146 w 2346960"/>
                <a:gd name="connsiteY20" fmla="*/ 1589913 h 1813083"/>
                <a:gd name="connsiteX21" fmla="*/ 789146 w 2346960"/>
                <a:gd name="connsiteY21" fmla="*/ 1404557 h 1813083"/>
                <a:gd name="connsiteX22" fmla="*/ 789146 w 2346960"/>
                <a:gd name="connsiteY22" fmla="*/ 1322451 h 1813083"/>
                <a:gd name="connsiteX23" fmla="*/ 789146 w 2346960"/>
                <a:gd name="connsiteY23" fmla="*/ 1066038 h 1813083"/>
                <a:gd name="connsiteX24" fmla="*/ 787908 w 2346960"/>
                <a:gd name="connsiteY24" fmla="*/ 1066038 h 1813083"/>
                <a:gd name="connsiteX25" fmla="*/ 787908 w 2346960"/>
                <a:gd name="connsiteY25" fmla="*/ 876300 h 1813083"/>
                <a:gd name="connsiteX26" fmla="*/ 793337 w 2346960"/>
                <a:gd name="connsiteY26" fmla="*/ 876300 h 1813083"/>
                <a:gd name="connsiteX27" fmla="*/ 887921 w 2346960"/>
                <a:gd name="connsiteY27" fmla="*/ 800100 h 1813083"/>
                <a:gd name="connsiteX28" fmla="*/ 1129189 w 2346960"/>
                <a:gd name="connsiteY28" fmla="*/ 800100 h 1813083"/>
                <a:gd name="connsiteX29" fmla="*/ 1129189 w 2346960"/>
                <a:gd name="connsiteY29" fmla="*/ 503301 h 1813083"/>
                <a:gd name="connsiteX30" fmla="*/ 1226058 w 2346960"/>
                <a:gd name="connsiteY30" fmla="*/ 406432 h 1813083"/>
                <a:gd name="connsiteX31" fmla="*/ 1433513 w 2346960"/>
                <a:gd name="connsiteY31" fmla="*/ 406432 h 1813083"/>
                <a:gd name="connsiteX32" fmla="*/ 1724597 w 2346960"/>
                <a:gd name="connsiteY32" fmla="*/ 406432 h 1813083"/>
                <a:gd name="connsiteX33" fmla="*/ 2096072 w 2346960"/>
                <a:gd name="connsiteY33" fmla="*/ 406432 h 1813083"/>
                <a:gd name="connsiteX34" fmla="*/ 2188178 w 2346960"/>
                <a:gd name="connsiteY34" fmla="*/ 314325 h 1813083"/>
                <a:gd name="connsiteX35" fmla="*/ 2188178 w 2346960"/>
                <a:gd name="connsiteY35" fmla="*/ 285750 h 1813083"/>
                <a:gd name="connsiteX36" fmla="*/ 2346960 w 2346960"/>
                <a:gd name="connsiteY36" fmla="*/ 285750 h 1813083"/>
                <a:gd name="connsiteX37" fmla="*/ 2346960 w 2346960"/>
                <a:gd name="connsiteY37" fmla="*/ 0 h 1813083"/>
                <a:gd name="connsiteX38" fmla="*/ 862298 w 2346960"/>
                <a:gd name="connsiteY38" fmla="*/ 0 h 181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346960" h="1813083">
                  <a:moveTo>
                    <a:pt x="862298" y="0"/>
                  </a:moveTo>
                  <a:cubicBezTo>
                    <a:pt x="747427" y="0"/>
                    <a:pt x="654368" y="93155"/>
                    <a:pt x="654368" y="207931"/>
                  </a:cubicBezTo>
                  <a:lnTo>
                    <a:pt x="654368" y="444437"/>
                  </a:lnTo>
                  <a:lnTo>
                    <a:pt x="513112" y="444437"/>
                  </a:lnTo>
                  <a:cubicBezTo>
                    <a:pt x="398240" y="444437"/>
                    <a:pt x="305181" y="537591"/>
                    <a:pt x="305181" y="652367"/>
                  </a:cubicBezTo>
                  <a:lnTo>
                    <a:pt x="305181" y="1066514"/>
                  </a:lnTo>
                  <a:cubicBezTo>
                    <a:pt x="291846" y="1067562"/>
                    <a:pt x="279273" y="1071563"/>
                    <a:pt x="268319" y="1078135"/>
                  </a:cubicBezTo>
                  <a:cubicBezTo>
                    <a:pt x="258223" y="1084231"/>
                    <a:pt x="247174" y="1088803"/>
                    <a:pt x="235458" y="1090327"/>
                  </a:cubicBezTo>
                  <a:cubicBezTo>
                    <a:pt x="194405" y="1095470"/>
                    <a:pt x="162497" y="1130713"/>
                    <a:pt x="162497" y="1173099"/>
                  </a:cubicBezTo>
                  <a:lnTo>
                    <a:pt x="162497" y="1441228"/>
                  </a:lnTo>
                  <a:cubicBezTo>
                    <a:pt x="162497" y="1485519"/>
                    <a:pt x="126206" y="1521428"/>
                    <a:pt x="81915" y="1522190"/>
                  </a:cubicBezTo>
                  <a:cubicBezTo>
                    <a:pt x="36671" y="1522952"/>
                    <a:pt x="0" y="1560195"/>
                    <a:pt x="0" y="1605629"/>
                  </a:cubicBezTo>
                  <a:lnTo>
                    <a:pt x="0" y="1729645"/>
                  </a:lnTo>
                  <a:cubicBezTo>
                    <a:pt x="0" y="1775555"/>
                    <a:pt x="37529" y="1813084"/>
                    <a:pt x="83439" y="1813084"/>
                  </a:cubicBezTo>
                  <a:lnTo>
                    <a:pt x="364141" y="1813084"/>
                  </a:lnTo>
                  <a:cubicBezTo>
                    <a:pt x="408813" y="1813084"/>
                    <a:pt x="445580" y="1777460"/>
                    <a:pt x="447484" y="1733264"/>
                  </a:cubicBezTo>
                  <a:cubicBezTo>
                    <a:pt x="449390" y="1690211"/>
                    <a:pt x="484442" y="1656207"/>
                    <a:pt x="527590" y="1655731"/>
                  </a:cubicBezTo>
                  <a:cubicBezTo>
                    <a:pt x="569881" y="1655255"/>
                    <a:pt x="604838" y="1622965"/>
                    <a:pt x="609600" y="1581817"/>
                  </a:cubicBezTo>
                  <a:cubicBezTo>
                    <a:pt x="614267" y="1540859"/>
                    <a:pt x="646748" y="1508951"/>
                    <a:pt x="687896" y="1508951"/>
                  </a:cubicBezTo>
                  <a:lnTo>
                    <a:pt x="708184" y="1508951"/>
                  </a:lnTo>
                  <a:cubicBezTo>
                    <a:pt x="752761" y="1508951"/>
                    <a:pt x="789146" y="1545336"/>
                    <a:pt x="789146" y="1589913"/>
                  </a:cubicBezTo>
                  <a:lnTo>
                    <a:pt x="789146" y="1404557"/>
                  </a:lnTo>
                  <a:lnTo>
                    <a:pt x="789146" y="1322451"/>
                  </a:lnTo>
                  <a:lnTo>
                    <a:pt x="789146" y="1066038"/>
                  </a:lnTo>
                  <a:lnTo>
                    <a:pt x="787908" y="1066038"/>
                  </a:lnTo>
                  <a:lnTo>
                    <a:pt x="787908" y="876300"/>
                  </a:lnTo>
                  <a:lnTo>
                    <a:pt x="793337" y="876300"/>
                  </a:lnTo>
                  <a:cubicBezTo>
                    <a:pt x="802767" y="832771"/>
                    <a:pt x="841534" y="800100"/>
                    <a:pt x="887921" y="800100"/>
                  </a:cubicBezTo>
                  <a:lnTo>
                    <a:pt x="1129189" y="800100"/>
                  </a:lnTo>
                  <a:lnTo>
                    <a:pt x="1129189" y="503301"/>
                  </a:lnTo>
                  <a:cubicBezTo>
                    <a:pt x="1129189" y="449866"/>
                    <a:pt x="1172527" y="406432"/>
                    <a:pt x="1226058" y="406432"/>
                  </a:cubicBezTo>
                  <a:lnTo>
                    <a:pt x="1433513" y="406432"/>
                  </a:lnTo>
                  <a:lnTo>
                    <a:pt x="1724597" y="406432"/>
                  </a:lnTo>
                  <a:lnTo>
                    <a:pt x="2096072" y="406432"/>
                  </a:lnTo>
                  <a:cubicBezTo>
                    <a:pt x="2146935" y="406432"/>
                    <a:pt x="2188178" y="365189"/>
                    <a:pt x="2188178" y="314325"/>
                  </a:cubicBezTo>
                  <a:lnTo>
                    <a:pt x="2188178" y="285750"/>
                  </a:lnTo>
                  <a:lnTo>
                    <a:pt x="2346960" y="285750"/>
                  </a:lnTo>
                  <a:lnTo>
                    <a:pt x="2346960" y="0"/>
                  </a:lnTo>
                  <a:lnTo>
                    <a:pt x="862298"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9" name="Freeform: Shape 128">
              <a:extLst>
                <a:ext uri="{FF2B5EF4-FFF2-40B4-BE49-F238E27FC236}">
                  <a16:creationId xmlns:a16="http://schemas.microsoft.com/office/drawing/2014/main" id="{51D0CF0F-4233-4970-B46B-65DA292542AA}"/>
                </a:ext>
              </a:extLst>
            </p:cNvPr>
            <p:cNvSpPr/>
            <p:nvPr/>
          </p:nvSpPr>
          <p:spPr>
            <a:xfrm>
              <a:off x="4963684" y="2644504"/>
              <a:ext cx="1471421" cy="875728"/>
            </a:xfrm>
            <a:custGeom>
              <a:avLst/>
              <a:gdLst>
                <a:gd name="connsiteX0" fmla="*/ 157829 w 1471421"/>
                <a:gd name="connsiteY0" fmla="*/ 0 h 875728"/>
                <a:gd name="connsiteX1" fmla="*/ 157829 w 1471421"/>
                <a:gd name="connsiteY1" fmla="*/ 53245 h 875728"/>
                <a:gd name="connsiteX2" fmla="*/ 157829 w 1471421"/>
                <a:gd name="connsiteY2" fmla="*/ 105632 h 875728"/>
                <a:gd name="connsiteX3" fmla="*/ 200406 w 1471421"/>
                <a:gd name="connsiteY3" fmla="*/ 163354 h 875728"/>
                <a:gd name="connsiteX4" fmla="*/ 218313 w 1471421"/>
                <a:gd name="connsiteY4" fmla="*/ 166116 h 875728"/>
                <a:gd name="connsiteX5" fmla="*/ 312515 w 1471421"/>
                <a:gd name="connsiteY5" fmla="*/ 166116 h 875728"/>
                <a:gd name="connsiteX6" fmla="*/ 314134 w 1471421"/>
                <a:gd name="connsiteY6" fmla="*/ 166116 h 875728"/>
                <a:gd name="connsiteX7" fmla="*/ 314801 w 1471421"/>
                <a:gd name="connsiteY7" fmla="*/ 442722 h 875728"/>
                <a:gd name="connsiteX8" fmla="*/ 314801 w 1471421"/>
                <a:gd name="connsiteY8" fmla="*/ 444913 h 875728"/>
                <a:gd name="connsiteX9" fmla="*/ 314801 w 1471421"/>
                <a:gd name="connsiteY9" fmla="*/ 444913 h 875728"/>
                <a:gd name="connsiteX10" fmla="*/ 232982 w 1471421"/>
                <a:gd name="connsiteY10" fmla="*/ 444913 h 875728"/>
                <a:gd name="connsiteX11" fmla="*/ 162020 w 1471421"/>
                <a:gd name="connsiteY11" fmla="*/ 498538 h 875728"/>
                <a:gd name="connsiteX12" fmla="*/ 160401 w 1471421"/>
                <a:gd name="connsiteY12" fmla="*/ 512540 h 875728"/>
                <a:gd name="connsiteX13" fmla="*/ 160211 w 1471421"/>
                <a:gd name="connsiteY13" fmla="*/ 543497 h 875728"/>
                <a:gd name="connsiteX14" fmla="*/ 99726 w 1471421"/>
                <a:gd name="connsiteY14" fmla="*/ 603980 h 875728"/>
                <a:gd name="connsiteX15" fmla="*/ 381 w 1471421"/>
                <a:gd name="connsiteY15" fmla="*/ 603980 h 875728"/>
                <a:gd name="connsiteX16" fmla="*/ 381 w 1471421"/>
                <a:gd name="connsiteY16" fmla="*/ 743712 h 875728"/>
                <a:gd name="connsiteX17" fmla="*/ 0 w 1471421"/>
                <a:gd name="connsiteY17" fmla="*/ 743712 h 875728"/>
                <a:gd name="connsiteX18" fmla="*/ 0 w 1471421"/>
                <a:gd name="connsiteY18" fmla="*/ 747141 h 875728"/>
                <a:gd name="connsiteX19" fmla="*/ 146114 w 1471421"/>
                <a:gd name="connsiteY19" fmla="*/ 747141 h 875728"/>
                <a:gd name="connsiteX20" fmla="*/ 203740 w 1471421"/>
                <a:gd name="connsiteY20" fmla="*/ 804767 h 875728"/>
                <a:gd name="connsiteX21" fmla="*/ 203740 w 1471421"/>
                <a:gd name="connsiteY21" fmla="*/ 824770 h 875728"/>
                <a:gd name="connsiteX22" fmla="*/ 172879 w 1471421"/>
                <a:gd name="connsiteY22" fmla="*/ 875729 h 875728"/>
                <a:gd name="connsiteX23" fmla="*/ 232600 w 1471421"/>
                <a:gd name="connsiteY23" fmla="*/ 875729 h 875728"/>
                <a:gd name="connsiteX24" fmla="*/ 313373 w 1471421"/>
                <a:gd name="connsiteY24" fmla="*/ 801243 h 875728"/>
                <a:gd name="connsiteX25" fmla="*/ 383191 w 1471421"/>
                <a:gd name="connsiteY25" fmla="*/ 736854 h 875728"/>
                <a:gd name="connsiteX26" fmla="*/ 498539 w 1471421"/>
                <a:gd name="connsiteY26" fmla="*/ 736854 h 875728"/>
                <a:gd name="connsiteX27" fmla="*/ 548068 w 1471421"/>
                <a:gd name="connsiteY27" fmla="*/ 736854 h 875728"/>
                <a:gd name="connsiteX28" fmla="*/ 1256157 w 1471421"/>
                <a:gd name="connsiteY28" fmla="*/ 736854 h 875728"/>
                <a:gd name="connsiteX29" fmla="*/ 1256157 w 1471421"/>
                <a:gd name="connsiteY29" fmla="*/ 745427 h 875728"/>
                <a:gd name="connsiteX30" fmla="*/ 1370457 w 1471421"/>
                <a:gd name="connsiteY30" fmla="*/ 859727 h 875728"/>
                <a:gd name="connsiteX31" fmla="*/ 1471422 w 1471421"/>
                <a:gd name="connsiteY31" fmla="*/ 859727 h 875728"/>
                <a:gd name="connsiteX32" fmla="*/ 1471422 w 1471421"/>
                <a:gd name="connsiteY32" fmla="*/ 843439 h 875728"/>
                <a:gd name="connsiteX33" fmla="*/ 1471422 w 1471421"/>
                <a:gd name="connsiteY33" fmla="*/ 390620 h 875728"/>
                <a:gd name="connsiteX34" fmla="*/ 1471422 w 1471421"/>
                <a:gd name="connsiteY34" fmla="*/ 191 h 875728"/>
                <a:gd name="connsiteX35" fmla="*/ 157829 w 1471421"/>
                <a:gd name="connsiteY35" fmla="*/ 191 h 875728"/>
                <a:gd name="connsiteX36" fmla="*/ 1255395 w 1471421"/>
                <a:gd name="connsiteY36" fmla="*/ 736663 h 875728"/>
                <a:gd name="connsiteX37" fmla="*/ 947452 w 1471421"/>
                <a:gd name="connsiteY37" fmla="*/ 736663 h 875728"/>
                <a:gd name="connsiteX38" fmla="*/ 947452 w 1471421"/>
                <a:gd name="connsiteY38" fmla="*/ 496157 h 875728"/>
                <a:gd name="connsiteX39" fmla="*/ 1062609 w 1471421"/>
                <a:gd name="connsiteY39" fmla="*/ 381857 h 875728"/>
                <a:gd name="connsiteX40" fmla="*/ 1255395 w 1471421"/>
                <a:gd name="connsiteY40" fmla="*/ 381857 h 875728"/>
                <a:gd name="connsiteX41" fmla="*/ 1255395 w 1471421"/>
                <a:gd name="connsiteY41" fmla="*/ 736663 h 875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471421" h="875728">
                  <a:moveTo>
                    <a:pt x="157829" y="0"/>
                  </a:moveTo>
                  <a:lnTo>
                    <a:pt x="157829" y="53245"/>
                  </a:lnTo>
                  <a:lnTo>
                    <a:pt x="157829" y="105632"/>
                  </a:lnTo>
                  <a:cubicBezTo>
                    <a:pt x="157829" y="132683"/>
                    <a:pt x="175832" y="155638"/>
                    <a:pt x="200406" y="163354"/>
                  </a:cubicBezTo>
                  <a:cubicBezTo>
                    <a:pt x="206121" y="165163"/>
                    <a:pt x="212122" y="166116"/>
                    <a:pt x="218313" y="166116"/>
                  </a:cubicBezTo>
                  <a:lnTo>
                    <a:pt x="312515" y="166116"/>
                  </a:lnTo>
                  <a:lnTo>
                    <a:pt x="314134" y="166116"/>
                  </a:lnTo>
                  <a:lnTo>
                    <a:pt x="314801" y="442722"/>
                  </a:lnTo>
                  <a:lnTo>
                    <a:pt x="314801" y="444913"/>
                  </a:lnTo>
                  <a:lnTo>
                    <a:pt x="314801" y="444913"/>
                  </a:lnTo>
                  <a:lnTo>
                    <a:pt x="232982" y="444913"/>
                  </a:lnTo>
                  <a:cubicBezTo>
                    <a:pt x="199263" y="444913"/>
                    <a:pt x="169164" y="467201"/>
                    <a:pt x="162020" y="498538"/>
                  </a:cubicBezTo>
                  <a:cubicBezTo>
                    <a:pt x="160973" y="503015"/>
                    <a:pt x="160496" y="507683"/>
                    <a:pt x="160401" y="512540"/>
                  </a:cubicBezTo>
                  <a:lnTo>
                    <a:pt x="160211" y="543497"/>
                  </a:lnTo>
                  <a:cubicBezTo>
                    <a:pt x="160020" y="576739"/>
                    <a:pt x="132969" y="603980"/>
                    <a:pt x="99726" y="603980"/>
                  </a:cubicBezTo>
                  <a:lnTo>
                    <a:pt x="381" y="603980"/>
                  </a:lnTo>
                  <a:lnTo>
                    <a:pt x="381" y="743712"/>
                  </a:lnTo>
                  <a:lnTo>
                    <a:pt x="0" y="743712"/>
                  </a:lnTo>
                  <a:lnTo>
                    <a:pt x="0" y="747141"/>
                  </a:lnTo>
                  <a:lnTo>
                    <a:pt x="146114" y="747141"/>
                  </a:lnTo>
                  <a:cubicBezTo>
                    <a:pt x="177832" y="747141"/>
                    <a:pt x="203740" y="773049"/>
                    <a:pt x="203740" y="804767"/>
                  </a:cubicBezTo>
                  <a:lnTo>
                    <a:pt x="203740" y="824770"/>
                  </a:lnTo>
                  <a:cubicBezTo>
                    <a:pt x="203740" y="846773"/>
                    <a:pt x="191167" y="866013"/>
                    <a:pt x="172879" y="875729"/>
                  </a:cubicBezTo>
                  <a:lnTo>
                    <a:pt x="232600" y="875729"/>
                  </a:lnTo>
                  <a:cubicBezTo>
                    <a:pt x="274891" y="875729"/>
                    <a:pt x="309943" y="843439"/>
                    <a:pt x="313373" y="801243"/>
                  </a:cubicBezTo>
                  <a:cubicBezTo>
                    <a:pt x="316230" y="765334"/>
                    <a:pt x="346615" y="736854"/>
                    <a:pt x="383191" y="736854"/>
                  </a:cubicBezTo>
                  <a:lnTo>
                    <a:pt x="498539" y="736854"/>
                  </a:lnTo>
                  <a:lnTo>
                    <a:pt x="548068" y="736854"/>
                  </a:lnTo>
                  <a:lnTo>
                    <a:pt x="1256157" y="736854"/>
                  </a:lnTo>
                  <a:lnTo>
                    <a:pt x="1256157" y="745427"/>
                  </a:lnTo>
                  <a:cubicBezTo>
                    <a:pt x="1256157" y="808292"/>
                    <a:pt x="1307592" y="859727"/>
                    <a:pt x="1370457" y="859727"/>
                  </a:cubicBezTo>
                  <a:lnTo>
                    <a:pt x="1471422" y="859727"/>
                  </a:lnTo>
                  <a:lnTo>
                    <a:pt x="1471422" y="843439"/>
                  </a:lnTo>
                  <a:lnTo>
                    <a:pt x="1471422" y="390620"/>
                  </a:lnTo>
                  <a:lnTo>
                    <a:pt x="1471422" y="191"/>
                  </a:lnTo>
                  <a:lnTo>
                    <a:pt x="157829" y="191"/>
                  </a:lnTo>
                  <a:close/>
                  <a:moveTo>
                    <a:pt x="1255395" y="736663"/>
                  </a:moveTo>
                  <a:lnTo>
                    <a:pt x="947452" y="736663"/>
                  </a:lnTo>
                  <a:lnTo>
                    <a:pt x="947452" y="496157"/>
                  </a:lnTo>
                  <a:cubicBezTo>
                    <a:pt x="947452" y="433292"/>
                    <a:pt x="999268" y="381857"/>
                    <a:pt x="1062609" y="381857"/>
                  </a:cubicBezTo>
                  <a:lnTo>
                    <a:pt x="1255395" y="381857"/>
                  </a:lnTo>
                  <a:lnTo>
                    <a:pt x="1255395" y="736663"/>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30" name="Freeform: Shape 129">
              <a:extLst>
                <a:ext uri="{FF2B5EF4-FFF2-40B4-BE49-F238E27FC236}">
                  <a16:creationId xmlns:a16="http://schemas.microsoft.com/office/drawing/2014/main" id="{F365C1AE-BE6C-4275-82BA-282E4009909E}"/>
                </a:ext>
              </a:extLst>
            </p:cNvPr>
            <p:cNvSpPr/>
            <p:nvPr/>
          </p:nvSpPr>
          <p:spPr>
            <a:xfrm>
              <a:off x="5911136" y="3026362"/>
              <a:ext cx="307943" cy="354806"/>
            </a:xfrm>
            <a:custGeom>
              <a:avLst/>
              <a:gdLst>
                <a:gd name="connsiteX0" fmla="*/ 115158 w 307943"/>
                <a:gd name="connsiteY0" fmla="*/ 0 h 354806"/>
                <a:gd name="connsiteX1" fmla="*/ 0 w 307943"/>
                <a:gd name="connsiteY1" fmla="*/ 114300 h 354806"/>
                <a:gd name="connsiteX2" fmla="*/ 0 w 307943"/>
                <a:gd name="connsiteY2" fmla="*/ 354806 h 354806"/>
                <a:gd name="connsiteX3" fmla="*/ 307943 w 307943"/>
                <a:gd name="connsiteY3" fmla="*/ 354806 h 354806"/>
                <a:gd name="connsiteX4" fmla="*/ 307943 w 307943"/>
                <a:gd name="connsiteY4" fmla="*/ 0 h 354806"/>
                <a:gd name="connsiteX5" fmla="*/ 115158 w 307943"/>
                <a:gd name="connsiteY5" fmla="*/ 0 h 35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943" h="354806">
                  <a:moveTo>
                    <a:pt x="115158" y="0"/>
                  </a:moveTo>
                  <a:cubicBezTo>
                    <a:pt x="51816" y="0"/>
                    <a:pt x="0" y="51435"/>
                    <a:pt x="0" y="114300"/>
                  </a:cubicBezTo>
                  <a:lnTo>
                    <a:pt x="0" y="354806"/>
                  </a:lnTo>
                  <a:lnTo>
                    <a:pt x="307943" y="354806"/>
                  </a:lnTo>
                  <a:lnTo>
                    <a:pt x="307943" y="0"/>
                  </a:lnTo>
                  <a:lnTo>
                    <a:pt x="115158"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31" name="Freeform: Shape 130">
              <a:extLst>
                <a:ext uri="{FF2B5EF4-FFF2-40B4-BE49-F238E27FC236}">
                  <a16:creationId xmlns:a16="http://schemas.microsoft.com/office/drawing/2014/main" id="{2B3D20F9-63D4-4DC8-9C2C-A0EE3A910E57}"/>
                </a:ext>
              </a:extLst>
            </p:cNvPr>
            <p:cNvSpPr/>
            <p:nvPr/>
          </p:nvSpPr>
          <p:spPr>
            <a:xfrm>
              <a:off x="4803283" y="-24876"/>
              <a:ext cx="1632204" cy="2667095"/>
            </a:xfrm>
            <a:custGeom>
              <a:avLst/>
              <a:gdLst>
                <a:gd name="connsiteX0" fmla="*/ 1496949 w 1632204"/>
                <a:gd name="connsiteY0" fmla="*/ 1233678 h 2667095"/>
                <a:gd name="connsiteX1" fmla="*/ 1436942 w 1632204"/>
                <a:gd name="connsiteY1" fmla="*/ 1173671 h 2667095"/>
                <a:gd name="connsiteX2" fmla="*/ 1436942 w 1632204"/>
                <a:gd name="connsiteY2" fmla="*/ 1152811 h 2667095"/>
                <a:gd name="connsiteX3" fmla="*/ 1496949 w 1632204"/>
                <a:gd name="connsiteY3" fmla="*/ 1092803 h 2667095"/>
                <a:gd name="connsiteX4" fmla="*/ 1629346 w 1632204"/>
                <a:gd name="connsiteY4" fmla="*/ 1092803 h 2667095"/>
                <a:gd name="connsiteX5" fmla="*/ 1629823 w 1632204"/>
                <a:gd name="connsiteY5" fmla="*/ 596932 h 2667095"/>
                <a:gd name="connsiteX6" fmla="*/ 1264444 w 1632204"/>
                <a:gd name="connsiteY6" fmla="*/ 596932 h 2667095"/>
                <a:gd name="connsiteX7" fmla="*/ 1264444 w 1632204"/>
                <a:gd name="connsiteY7" fmla="*/ 96869 h 2667095"/>
                <a:gd name="connsiteX8" fmla="*/ 1167574 w 1632204"/>
                <a:gd name="connsiteY8" fmla="*/ 0 h 2667095"/>
                <a:gd name="connsiteX9" fmla="*/ 0 w 1632204"/>
                <a:gd name="connsiteY9" fmla="*/ 0 h 2667095"/>
                <a:gd name="connsiteX10" fmla="*/ 0 w 1632204"/>
                <a:gd name="connsiteY10" fmla="*/ 285464 h 2667095"/>
                <a:gd name="connsiteX11" fmla="*/ 82296 w 1632204"/>
                <a:gd name="connsiteY11" fmla="*/ 285464 h 2667095"/>
                <a:gd name="connsiteX12" fmla="*/ 218789 w 1632204"/>
                <a:gd name="connsiteY12" fmla="*/ 421958 h 2667095"/>
                <a:gd name="connsiteX13" fmla="*/ 218789 w 1632204"/>
                <a:gd name="connsiteY13" fmla="*/ 599980 h 2667095"/>
                <a:gd name="connsiteX14" fmla="*/ 882587 w 1632204"/>
                <a:gd name="connsiteY14" fmla="*/ 599980 h 2667095"/>
                <a:gd name="connsiteX15" fmla="*/ 879919 w 1632204"/>
                <a:gd name="connsiteY15" fmla="*/ 1064324 h 2667095"/>
                <a:gd name="connsiteX16" fmla="*/ 879919 w 1632204"/>
                <a:gd name="connsiteY16" fmla="*/ 1076516 h 2667095"/>
                <a:gd name="connsiteX17" fmla="*/ 872966 w 1632204"/>
                <a:gd name="connsiteY17" fmla="*/ 1076516 h 2667095"/>
                <a:gd name="connsiteX18" fmla="*/ 864203 w 1632204"/>
                <a:gd name="connsiteY18" fmla="*/ 1076516 h 2667095"/>
                <a:gd name="connsiteX19" fmla="*/ 856011 w 1632204"/>
                <a:gd name="connsiteY19" fmla="*/ 1076897 h 2667095"/>
                <a:gd name="connsiteX20" fmla="*/ 853440 w 1632204"/>
                <a:gd name="connsiteY20" fmla="*/ 1077278 h 2667095"/>
                <a:gd name="connsiteX21" fmla="*/ 848106 w 1632204"/>
                <a:gd name="connsiteY21" fmla="*/ 1078135 h 2667095"/>
                <a:gd name="connsiteX22" fmla="*/ 847439 w 1632204"/>
                <a:gd name="connsiteY22" fmla="*/ 1078325 h 2667095"/>
                <a:gd name="connsiteX23" fmla="*/ 845153 w 1632204"/>
                <a:gd name="connsiteY23" fmla="*/ 1078897 h 2667095"/>
                <a:gd name="connsiteX24" fmla="*/ 840486 w 1632204"/>
                <a:gd name="connsiteY24" fmla="*/ 1080135 h 2667095"/>
                <a:gd name="connsiteX25" fmla="*/ 837438 w 1632204"/>
                <a:gd name="connsiteY25" fmla="*/ 1081183 h 2667095"/>
                <a:gd name="connsiteX26" fmla="*/ 833056 w 1632204"/>
                <a:gd name="connsiteY26" fmla="*/ 1082802 h 2667095"/>
                <a:gd name="connsiteX27" fmla="*/ 830104 w 1632204"/>
                <a:gd name="connsiteY27" fmla="*/ 1084136 h 2667095"/>
                <a:gd name="connsiteX28" fmla="*/ 826008 w 1632204"/>
                <a:gd name="connsiteY28" fmla="*/ 1086136 h 2667095"/>
                <a:gd name="connsiteX29" fmla="*/ 824484 w 1632204"/>
                <a:gd name="connsiteY29" fmla="*/ 1086993 h 2667095"/>
                <a:gd name="connsiteX30" fmla="*/ 823055 w 1632204"/>
                <a:gd name="connsiteY30" fmla="*/ 1087755 h 2667095"/>
                <a:gd name="connsiteX31" fmla="*/ 819150 w 1632204"/>
                <a:gd name="connsiteY31" fmla="*/ 1090136 h 2667095"/>
                <a:gd name="connsiteX32" fmla="*/ 818674 w 1632204"/>
                <a:gd name="connsiteY32" fmla="*/ 1090422 h 2667095"/>
                <a:gd name="connsiteX33" fmla="*/ 816483 w 1632204"/>
                <a:gd name="connsiteY33" fmla="*/ 1091946 h 2667095"/>
                <a:gd name="connsiteX34" fmla="*/ 812768 w 1632204"/>
                <a:gd name="connsiteY34" fmla="*/ 1094708 h 2667095"/>
                <a:gd name="connsiteX35" fmla="*/ 810292 w 1632204"/>
                <a:gd name="connsiteY35" fmla="*/ 1096709 h 2667095"/>
                <a:gd name="connsiteX36" fmla="*/ 806767 w 1632204"/>
                <a:gd name="connsiteY36" fmla="*/ 1099852 h 2667095"/>
                <a:gd name="connsiteX37" fmla="*/ 804577 w 1632204"/>
                <a:gd name="connsiteY37" fmla="*/ 1101947 h 2667095"/>
                <a:gd name="connsiteX38" fmla="*/ 801148 w 1632204"/>
                <a:gd name="connsiteY38" fmla="*/ 1105662 h 2667095"/>
                <a:gd name="connsiteX39" fmla="*/ 799434 w 1632204"/>
                <a:gd name="connsiteY39" fmla="*/ 1107662 h 2667095"/>
                <a:gd name="connsiteX40" fmla="*/ 795909 w 1632204"/>
                <a:gd name="connsiteY40" fmla="*/ 1112330 h 2667095"/>
                <a:gd name="connsiteX41" fmla="*/ 795814 w 1632204"/>
                <a:gd name="connsiteY41" fmla="*/ 1112520 h 2667095"/>
                <a:gd name="connsiteX42" fmla="*/ 794861 w 1632204"/>
                <a:gd name="connsiteY42" fmla="*/ 1113854 h 2667095"/>
                <a:gd name="connsiteX43" fmla="*/ 790765 w 1632204"/>
                <a:gd name="connsiteY43" fmla="*/ 1120521 h 2667095"/>
                <a:gd name="connsiteX44" fmla="*/ 790480 w 1632204"/>
                <a:gd name="connsiteY44" fmla="*/ 1121093 h 2667095"/>
                <a:gd name="connsiteX45" fmla="*/ 787337 w 1632204"/>
                <a:gd name="connsiteY45" fmla="*/ 1127570 h 2667095"/>
                <a:gd name="connsiteX46" fmla="*/ 786479 w 1632204"/>
                <a:gd name="connsiteY46" fmla="*/ 1129951 h 2667095"/>
                <a:gd name="connsiteX47" fmla="*/ 784669 w 1632204"/>
                <a:gd name="connsiteY47" fmla="*/ 1134904 h 2667095"/>
                <a:gd name="connsiteX48" fmla="*/ 783908 w 1632204"/>
                <a:gd name="connsiteY48" fmla="*/ 1137666 h 2667095"/>
                <a:gd name="connsiteX49" fmla="*/ 783908 w 1632204"/>
                <a:gd name="connsiteY49" fmla="*/ 1137857 h 2667095"/>
                <a:gd name="connsiteX50" fmla="*/ 782669 w 1632204"/>
                <a:gd name="connsiteY50" fmla="*/ 1142524 h 2667095"/>
                <a:gd name="connsiteX51" fmla="*/ 782574 w 1632204"/>
                <a:gd name="connsiteY51" fmla="*/ 1143000 h 2667095"/>
                <a:gd name="connsiteX52" fmla="*/ 782098 w 1632204"/>
                <a:gd name="connsiteY52" fmla="*/ 1145762 h 2667095"/>
                <a:gd name="connsiteX53" fmla="*/ 780764 w 1632204"/>
                <a:gd name="connsiteY53" fmla="*/ 1160336 h 2667095"/>
                <a:gd name="connsiteX54" fmla="*/ 709517 w 1632204"/>
                <a:gd name="connsiteY54" fmla="*/ 1218438 h 2667095"/>
                <a:gd name="connsiteX55" fmla="*/ 702850 w 1632204"/>
                <a:gd name="connsiteY55" fmla="*/ 1218819 h 2667095"/>
                <a:gd name="connsiteX56" fmla="*/ 700754 w 1632204"/>
                <a:gd name="connsiteY56" fmla="*/ 1219010 h 2667095"/>
                <a:gd name="connsiteX57" fmla="*/ 699802 w 1632204"/>
                <a:gd name="connsiteY57" fmla="*/ 1219105 h 2667095"/>
                <a:gd name="connsiteX58" fmla="*/ 693801 w 1632204"/>
                <a:gd name="connsiteY58" fmla="*/ 1220057 h 2667095"/>
                <a:gd name="connsiteX59" fmla="*/ 692563 w 1632204"/>
                <a:gd name="connsiteY59" fmla="*/ 1220248 h 2667095"/>
                <a:gd name="connsiteX60" fmla="*/ 627031 w 1632204"/>
                <a:gd name="connsiteY60" fmla="*/ 1290923 h 2667095"/>
                <a:gd name="connsiteX61" fmla="*/ 626745 w 1632204"/>
                <a:gd name="connsiteY61" fmla="*/ 1359884 h 2667095"/>
                <a:gd name="connsiteX62" fmla="*/ 626174 w 1632204"/>
                <a:gd name="connsiteY62" fmla="*/ 1359884 h 2667095"/>
                <a:gd name="connsiteX63" fmla="*/ 626174 w 1632204"/>
                <a:gd name="connsiteY63" fmla="*/ 1359884 h 2667095"/>
                <a:gd name="connsiteX64" fmla="*/ 887349 w 1632204"/>
                <a:gd name="connsiteY64" fmla="*/ 1359884 h 2667095"/>
                <a:gd name="connsiteX65" fmla="*/ 957358 w 1632204"/>
                <a:gd name="connsiteY65" fmla="*/ 1429893 h 2667095"/>
                <a:gd name="connsiteX66" fmla="*/ 957358 w 1632204"/>
                <a:gd name="connsiteY66" fmla="*/ 1454277 h 2667095"/>
                <a:gd name="connsiteX67" fmla="*/ 887349 w 1632204"/>
                <a:gd name="connsiteY67" fmla="*/ 1524286 h 2667095"/>
                <a:gd name="connsiteX68" fmla="*/ 626174 w 1632204"/>
                <a:gd name="connsiteY68" fmla="*/ 1524286 h 2667095"/>
                <a:gd name="connsiteX69" fmla="*/ 626174 w 1632204"/>
                <a:gd name="connsiteY69" fmla="*/ 1814417 h 2667095"/>
                <a:gd name="connsiteX70" fmla="*/ 626174 w 1632204"/>
                <a:gd name="connsiteY70" fmla="*/ 1959959 h 2667095"/>
                <a:gd name="connsiteX71" fmla="*/ 1134046 w 1632204"/>
                <a:gd name="connsiteY71" fmla="*/ 1959959 h 2667095"/>
                <a:gd name="connsiteX72" fmla="*/ 1249204 w 1632204"/>
                <a:gd name="connsiteY72" fmla="*/ 2074259 h 2667095"/>
                <a:gd name="connsiteX73" fmla="*/ 1249204 w 1632204"/>
                <a:gd name="connsiteY73" fmla="*/ 2667095 h 2667095"/>
                <a:gd name="connsiteX74" fmla="*/ 1632204 w 1632204"/>
                <a:gd name="connsiteY74" fmla="*/ 2667095 h 2667095"/>
                <a:gd name="connsiteX75" fmla="*/ 1632204 w 1632204"/>
                <a:gd name="connsiteY75" fmla="*/ 1233678 h 2667095"/>
                <a:gd name="connsiteX76" fmla="*/ 1496949 w 1632204"/>
                <a:gd name="connsiteY76" fmla="*/ 1233678 h 2667095"/>
                <a:gd name="connsiteX77" fmla="*/ 1277398 w 1632204"/>
                <a:gd name="connsiteY77" fmla="*/ 1311974 h 2667095"/>
                <a:gd name="connsiteX78" fmla="*/ 1217390 w 1632204"/>
                <a:gd name="connsiteY78" fmla="*/ 1371981 h 2667095"/>
                <a:gd name="connsiteX79" fmla="*/ 1196530 w 1632204"/>
                <a:gd name="connsiteY79" fmla="*/ 1371981 h 2667095"/>
                <a:gd name="connsiteX80" fmla="*/ 1136523 w 1632204"/>
                <a:gd name="connsiteY80" fmla="*/ 1313117 h 2667095"/>
                <a:gd name="connsiteX81" fmla="*/ 1055560 w 1632204"/>
                <a:gd name="connsiteY81" fmla="*/ 1233583 h 2667095"/>
                <a:gd name="connsiteX82" fmla="*/ 1016222 w 1632204"/>
                <a:gd name="connsiteY82" fmla="*/ 1233583 h 2667095"/>
                <a:gd name="connsiteX83" fmla="*/ 956215 w 1632204"/>
                <a:gd name="connsiteY83" fmla="*/ 1173575 h 2667095"/>
                <a:gd name="connsiteX84" fmla="*/ 956215 w 1632204"/>
                <a:gd name="connsiteY84" fmla="*/ 1152716 h 2667095"/>
                <a:gd name="connsiteX85" fmla="*/ 1016222 w 1632204"/>
                <a:gd name="connsiteY85" fmla="*/ 1092708 h 2667095"/>
                <a:gd name="connsiteX86" fmla="*/ 1181005 w 1632204"/>
                <a:gd name="connsiteY86" fmla="*/ 1092708 h 2667095"/>
                <a:gd name="connsiteX87" fmla="*/ 1189959 w 1632204"/>
                <a:gd name="connsiteY87" fmla="*/ 1092232 h 2667095"/>
                <a:gd name="connsiteX88" fmla="*/ 1196530 w 1632204"/>
                <a:gd name="connsiteY88" fmla="*/ 1091851 h 2667095"/>
                <a:gd name="connsiteX89" fmla="*/ 1217390 w 1632204"/>
                <a:gd name="connsiteY89" fmla="*/ 1091851 h 2667095"/>
                <a:gd name="connsiteX90" fmla="*/ 1277398 w 1632204"/>
                <a:gd name="connsiteY90" fmla="*/ 1151858 h 2667095"/>
                <a:gd name="connsiteX91" fmla="*/ 1277398 w 1632204"/>
                <a:gd name="connsiteY91" fmla="*/ 1311974 h 266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632204" h="2667095">
                  <a:moveTo>
                    <a:pt x="1496949" y="1233678"/>
                  </a:moveTo>
                  <a:cubicBezTo>
                    <a:pt x="1463992" y="1233678"/>
                    <a:pt x="1436942" y="1206627"/>
                    <a:pt x="1436942" y="1173671"/>
                  </a:cubicBezTo>
                  <a:lnTo>
                    <a:pt x="1436942" y="1152811"/>
                  </a:lnTo>
                  <a:cubicBezTo>
                    <a:pt x="1436942" y="1119854"/>
                    <a:pt x="1463897" y="1092803"/>
                    <a:pt x="1496949" y="1092803"/>
                  </a:cubicBezTo>
                  <a:lnTo>
                    <a:pt x="1629346" y="1092803"/>
                  </a:lnTo>
                  <a:lnTo>
                    <a:pt x="1629823" y="596932"/>
                  </a:lnTo>
                  <a:lnTo>
                    <a:pt x="1264444" y="596932"/>
                  </a:lnTo>
                  <a:lnTo>
                    <a:pt x="1264444" y="96869"/>
                  </a:lnTo>
                  <a:cubicBezTo>
                    <a:pt x="1264444" y="43434"/>
                    <a:pt x="1221105" y="0"/>
                    <a:pt x="1167574" y="0"/>
                  </a:cubicBezTo>
                  <a:lnTo>
                    <a:pt x="0" y="0"/>
                  </a:lnTo>
                  <a:lnTo>
                    <a:pt x="0" y="285464"/>
                  </a:lnTo>
                  <a:lnTo>
                    <a:pt x="82296" y="285464"/>
                  </a:lnTo>
                  <a:cubicBezTo>
                    <a:pt x="157734" y="285464"/>
                    <a:pt x="218789" y="346615"/>
                    <a:pt x="218789" y="421958"/>
                  </a:cubicBezTo>
                  <a:lnTo>
                    <a:pt x="218789" y="599980"/>
                  </a:lnTo>
                  <a:lnTo>
                    <a:pt x="882587" y="599980"/>
                  </a:lnTo>
                  <a:cubicBezTo>
                    <a:pt x="882587" y="790861"/>
                    <a:pt x="879634" y="920306"/>
                    <a:pt x="879919" y="1064324"/>
                  </a:cubicBezTo>
                  <a:cubicBezTo>
                    <a:pt x="880967" y="1072229"/>
                    <a:pt x="881062" y="1076516"/>
                    <a:pt x="879919" y="1076516"/>
                  </a:cubicBezTo>
                  <a:lnTo>
                    <a:pt x="872966" y="1076516"/>
                  </a:lnTo>
                  <a:cubicBezTo>
                    <a:pt x="869537" y="1076611"/>
                    <a:pt x="866489" y="1076516"/>
                    <a:pt x="864203" y="1076516"/>
                  </a:cubicBezTo>
                  <a:cubicBezTo>
                    <a:pt x="861441" y="1076516"/>
                    <a:pt x="858679" y="1076706"/>
                    <a:pt x="856011" y="1076897"/>
                  </a:cubicBezTo>
                  <a:cubicBezTo>
                    <a:pt x="855155" y="1076992"/>
                    <a:pt x="854297" y="1077182"/>
                    <a:pt x="853440" y="1077278"/>
                  </a:cubicBezTo>
                  <a:cubicBezTo>
                    <a:pt x="851630" y="1077468"/>
                    <a:pt x="849821" y="1077754"/>
                    <a:pt x="848106" y="1078135"/>
                  </a:cubicBezTo>
                  <a:cubicBezTo>
                    <a:pt x="847915" y="1078135"/>
                    <a:pt x="847630" y="1078230"/>
                    <a:pt x="847439" y="1078325"/>
                  </a:cubicBezTo>
                  <a:cubicBezTo>
                    <a:pt x="846677" y="1078516"/>
                    <a:pt x="845915" y="1078706"/>
                    <a:pt x="845153" y="1078897"/>
                  </a:cubicBezTo>
                  <a:cubicBezTo>
                    <a:pt x="843534" y="1079278"/>
                    <a:pt x="842010" y="1079659"/>
                    <a:pt x="840486" y="1080135"/>
                  </a:cubicBezTo>
                  <a:cubicBezTo>
                    <a:pt x="839438" y="1080421"/>
                    <a:pt x="838486" y="1080802"/>
                    <a:pt x="837438" y="1081183"/>
                  </a:cubicBezTo>
                  <a:cubicBezTo>
                    <a:pt x="836009" y="1081659"/>
                    <a:pt x="834485" y="1082231"/>
                    <a:pt x="833056" y="1082802"/>
                  </a:cubicBezTo>
                  <a:cubicBezTo>
                    <a:pt x="832009" y="1083183"/>
                    <a:pt x="831056" y="1083659"/>
                    <a:pt x="830104" y="1084136"/>
                  </a:cubicBezTo>
                  <a:cubicBezTo>
                    <a:pt x="828675" y="1084802"/>
                    <a:pt x="827342" y="1085374"/>
                    <a:pt x="826008" y="1086136"/>
                  </a:cubicBezTo>
                  <a:cubicBezTo>
                    <a:pt x="825532" y="1086422"/>
                    <a:pt x="825055" y="1086707"/>
                    <a:pt x="824484" y="1086993"/>
                  </a:cubicBezTo>
                  <a:cubicBezTo>
                    <a:pt x="824008" y="1087279"/>
                    <a:pt x="823531" y="1087469"/>
                    <a:pt x="823055" y="1087755"/>
                  </a:cubicBezTo>
                  <a:cubicBezTo>
                    <a:pt x="821722" y="1088517"/>
                    <a:pt x="820483" y="1089279"/>
                    <a:pt x="819150" y="1090136"/>
                  </a:cubicBezTo>
                  <a:cubicBezTo>
                    <a:pt x="818960" y="1090232"/>
                    <a:pt x="818864" y="1090327"/>
                    <a:pt x="818674" y="1090422"/>
                  </a:cubicBezTo>
                  <a:cubicBezTo>
                    <a:pt x="817911" y="1090898"/>
                    <a:pt x="817150" y="1091375"/>
                    <a:pt x="816483" y="1091946"/>
                  </a:cubicBezTo>
                  <a:cubicBezTo>
                    <a:pt x="815245" y="1092803"/>
                    <a:pt x="814006" y="1093756"/>
                    <a:pt x="812768" y="1094708"/>
                  </a:cubicBezTo>
                  <a:cubicBezTo>
                    <a:pt x="811911" y="1095375"/>
                    <a:pt x="811149" y="1095947"/>
                    <a:pt x="810292" y="1096709"/>
                  </a:cubicBezTo>
                  <a:cubicBezTo>
                    <a:pt x="809053" y="1097756"/>
                    <a:pt x="807910" y="1098804"/>
                    <a:pt x="806767" y="1099852"/>
                  </a:cubicBezTo>
                  <a:cubicBezTo>
                    <a:pt x="806005" y="1100519"/>
                    <a:pt x="805339" y="1101185"/>
                    <a:pt x="804577" y="1101947"/>
                  </a:cubicBezTo>
                  <a:cubicBezTo>
                    <a:pt x="803434" y="1103186"/>
                    <a:pt x="802291" y="1104424"/>
                    <a:pt x="801148" y="1105662"/>
                  </a:cubicBezTo>
                  <a:cubicBezTo>
                    <a:pt x="800576" y="1106329"/>
                    <a:pt x="799910" y="1106996"/>
                    <a:pt x="799434" y="1107662"/>
                  </a:cubicBezTo>
                  <a:cubicBezTo>
                    <a:pt x="798195" y="1109186"/>
                    <a:pt x="797052" y="1110710"/>
                    <a:pt x="795909" y="1112330"/>
                  </a:cubicBezTo>
                  <a:cubicBezTo>
                    <a:pt x="795909" y="1112425"/>
                    <a:pt x="795814" y="1112425"/>
                    <a:pt x="795814" y="1112520"/>
                  </a:cubicBezTo>
                  <a:cubicBezTo>
                    <a:pt x="795528" y="1112996"/>
                    <a:pt x="795147" y="1113377"/>
                    <a:pt x="794861" y="1113854"/>
                  </a:cubicBezTo>
                  <a:cubicBezTo>
                    <a:pt x="793433" y="1116044"/>
                    <a:pt x="792004" y="1118235"/>
                    <a:pt x="790765" y="1120521"/>
                  </a:cubicBezTo>
                  <a:cubicBezTo>
                    <a:pt x="790670" y="1120712"/>
                    <a:pt x="790575" y="1120902"/>
                    <a:pt x="790480" y="1121093"/>
                  </a:cubicBezTo>
                  <a:cubicBezTo>
                    <a:pt x="789336" y="1123188"/>
                    <a:pt x="788289" y="1125379"/>
                    <a:pt x="787337" y="1127570"/>
                  </a:cubicBezTo>
                  <a:cubicBezTo>
                    <a:pt x="787051" y="1128332"/>
                    <a:pt x="786765" y="1129094"/>
                    <a:pt x="786479" y="1129951"/>
                  </a:cubicBezTo>
                  <a:cubicBezTo>
                    <a:pt x="785812" y="1131570"/>
                    <a:pt x="785146" y="1133285"/>
                    <a:pt x="784669" y="1134904"/>
                  </a:cubicBezTo>
                  <a:cubicBezTo>
                    <a:pt x="784384" y="1135856"/>
                    <a:pt x="784098" y="1136714"/>
                    <a:pt x="783908" y="1137666"/>
                  </a:cubicBezTo>
                  <a:cubicBezTo>
                    <a:pt x="783908" y="1137761"/>
                    <a:pt x="783908" y="1137761"/>
                    <a:pt x="783908" y="1137857"/>
                  </a:cubicBezTo>
                  <a:cubicBezTo>
                    <a:pt x="783431" y="1139381"/>
                    <a:pt x="783050" y="1141000"/>
                    <a:pt x="782669" y="1142524"/>
                  </a:cubicBezTo>
                  <a:cubicBezTo>
                    <a:pt x="782669" y="1142714"/>
                    <a:pt x="782574" y="1142905"/>
                    <a:pt x="782574" y="1143000"/>
                  </a:cubicBezTo>
                  <a:cubicBezTo>
                    <a:pt x="782383" y="1143953"/>
                    <a:pt x="782193" y="1144810"/>
                    <a:pt x="782098" y="1145762"/>
                  </a:cubicBezTo>
                  <a:cubicBezTo>
                    <a:pt x="781240" y="1150525"/>
                    <a:pt x="780764" y="1155287"/>
                    <a:pt x="780764" y="1160336"/>
                  </a:cubicBezTo>
                  <a:cubicBezTo>
                    <a:pt x="780288" y="1185863"/>
                    <a:pt x="744760" y="1217771"/>
                    <a:pt x="709517" y="1218438"/>
                  </a:cubicBezTo>
                  <a:cubicBezTo>
                    <a:pt x="707231" y="1218438"/>
                    <a:pt x="705040" y="1218628"/>
                    <a:pt x="702850" y="1218819"/>
                  </a:cubicBezTo>
                  <a:cubicBezTo>
                    <a:pt x="702183" y="1218914"/>
                    <a:pt x="701421" y="1218914"/>
                    <a:pt x="700754" y="1219010"/>
                  </a:cubicBezTo>
                  <a:cubicBezTo>
                    <a:pt x="700469" y="1219010"/>
                    <a:pt x="700087" y="1219105"/>
                    <a:pt x="699802" y="1219105"/>
                  </a:cubicBezTo>
                  <a:cubicBezTo>
                    <a:pt x="697801" y="1219391"/>
                    <a:pt x="695801" y="1219676"/>
                    <a:pt x="693801" y="1220057"/>
                  </a:cubicBezTo>
                  <a:cubicBezTo>
                    <a:pt x="693420" y="1220153"/>
                    <a:pt x="692943" y="1220248"/>
                    <a:pt x="692563" y="1220248"/>
                  </a:cubicBezTo>
                  <a:cubicBezTo>
                    <a:pt x="658273" y="1227487"/>
                    <a:pt x="631698" y="1255871"/>
                    <a:pt x="627031" y="1290923"/>
                  </a:cubicBezTo>
                  <a:lnTo>
                    <a:pt x="626745" y="1359884"/>
                  </a:lnTo>
                  <a:lnTo>
                    <a:pt x="626174" y="1359884"/>
                  </a:lnTo>
                  <a:lnTo>
                    <a:pt x="626174" y="1359884"/>
                  </a:lnTo>
                  <a:lnTo>
                    <a:pt x="887349" y="1359884"/>
                  </a:lnTo>
                  <a:cubicBezTo>
                    <a:pt x="925830" y="1359884"/>
                    <a:pt x="957358" y="1391412"/>
                    <a:pt x="957358" y="1429893"/>
                  </a:cubicBezTo>
                  <a:lnTo>
                    <a:pt x="957358" y="1454277"/>
                  </a:lnTo>
                  <a:cubicBezTo>
                    <a:pt x="957358" y="1492758"/>
                    <a:pt x="925830" y="1524286"/>
                    <a:pt x="887349" y="1524286"/>
                  </a:cubicBezTo>
                  <a:lnTo>
                    <a:pt x="626174" y="1524286"/>
                  </a:lnTo>
                  <a:lnTo>
                    <a:pt x="626174" y="1814417"/>
                  </a:lnTo>
                  <a:lnTo>
                    <a:pt x="626174" y="1959959"/>
                  </a:lnTo>
                  <a:lnTo>
                    <a:pt x="1134046" y="1959959"/>
                  </a:lnTo>
                  <a:cubicBezTo>
                    <a:pt x="1197388" y="1959959"/>
                    <a:pt x="1249204" y="2011394"/>
                    <a:pt x="1249204" y="2074259"/>
                  </a:cubicBezTo>
                  <a:lnTo>
                    <a:pt x="1249204" y="2667095"/>
                  </a:lnTo>
                  <a:lnTo>
                    <a:pt x="1632204" y="2667095"/>
                  </a:lnTo>
                  <a:lnTo>
                    <a:pt x="1632204" y="1233678"/>
                  </a:lnTo>
                  <a:lnTo>
                    <a:pt x="1496949" y="1233678"/>
                  </a:lnTo>
                  <a:close/>
                  <a:moveTo>
                    <a:pt x="1277398" y="1311974"/>
                  </a:moveTo>
                  <a:cubicBezTo>
                    <a:pt x="1277398" y="1344930"/>
                    <a:pt x="1250442" y="1371981"/>
                    <a:pt x="1217390" y="1371981"/>
                  </a:cubicBezTo>
                  <a:lnTo>
                    <a:pt x="1196530" y="1371981"/>
                  </a:lnTo>
                  <a:cubicBezTo>
                    <a:pt x="1163955" y="1371981"/>
                    <a:pt x="1137190" y="1345597"/>
                    <a:pt x="1136523" y="1313117"/>
                  </a:cubicBezTo>
                  <a:cubicBezTo>
                    <a:pt x="1135666" y="1269016"/>
                    <a:pt x="1099661" y="1233583"/>
                    <a:pt x="1055560" y="1233583"/>
                  </a:cubicBezTo>
                  <a:lnTo>
                    <a:pt x="1016222" y="1233583"/>
                  </a:lnTo>
                  <a:cubicBezTo>
                    <a:pt x="983266" y="1233583"/>
                    <a:pt x="956215" y="1206627"/>
                    <a:pt x="956215" y="1173575"/>
                  </a:cubicBezTo>
                  <a:lnTo>
                    <a:pt x="956215" y="1152716"/>
                  </a:lnTo>
                  <a:cubicBezTo>
                    <a:pt x="956215" y="1119759"/>
                    <a:pt x="983171" y="1092708"/>
                    <a:pt x="1016222" y="1092708"/>
                  </a:cubicBezTo>
                  <a:lnTo>
                    <a:pt x="1181005" y="1092708"/>
                  </a:lnTo>
                  <a:cubicBezTo>
                    <a:pt x="1184148" y="1092708"/>
                    <a:pt x="1186815" y="1092518"/>
                    <a:pt x="1189959" y="1092232"/>
                  </a:cubicBezTo>
                  <a:cubicBezTo>
                    <a:pt x="1192149" y="1091946"/>
                    <a:pt x="1194340" y="1091851"/>
                    <a:pt x="1196530" y="1091851"/>
                  </a:cubicBezTo>
                  <a:lnTo>
                    <a:pt x="1217390" y="1091851"/>
                  </a:lnTo>
                  <a:cubicBezTo>
                    <a:pt x="1250347" y="1091851"/>
                    <a:pt x="1277398" y="1118807"/>
                    <a:pt x="1277398" y="1151858"/>
                  </a:cubicBezTo>
                  <a:lnTo>
                    <a:pt x="1277398" y="1311974"/>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32" name="Freeform: Shape 131">
              <a:extLst>
                <a:ext uri="{FF2B5EF4-FFF2-40B4-BE49-F238E27FC236}">
                  <a16:creationId xmlns:a16="http://schemas.microsoft.com/office/drawing/2014/main" id="{AC70116A-7652-4811-8D66-234C32436A2F}"/>
                </a:ext>
              </a:extLst>
            </p:cNvPr>
            <p:cNvSpPr/>
            <p:nvPr/>
          </p:nvSpPr>
          <p:spPr>
            <a:xfrm>
              <a:off x="5121228" y="1934892"/>
              <a:ext cx="931164" cy="707326"/>
            </a:xfrm>
            <a:custGeom>
              <a:avLst/>
              <a:gdLst>
                <a:gd name="connsiteX0" fmla="*/ 931164 w 931164"/>
                <a:gd name="connsiteY0" fmla="*/ 114300 h 707326"/>
                <a:gd name="connsiteX1" fmla="*/ 816007 w 931164"/>
                <a:gd name="connsiteY1" fmla="*/ 0 h 707326"/>
                <a:gd name="connsiteX2" fmla="*/ 308134 w 931164"/>
                <a:gd name="connsiteY2" fmla="*/ 0 h 707326"/>
                <a:gd name="connsiteX3" fmla="*/ 308134 w 931164"/>
                <a:gd name="connsiteY3" fmla="*/ 143827 h 707326"/>
                <a:gd name="connsiteX4" fmla="*/ 308229 w 931164"/>
                <a:gd name="connsiteY4" fmla="*/ 143827 h 707326"/>
                <a:gd name="connsiteX5" fmla="*/ 308229 w 931164"/>
                <a:gd name="connsiteY5" fmla="*/ 206883 h 707326"/>
                <a:gd name="connsiteX6" fmla="*/ 308229 w 931164"/>
                <a:gd name="connsiteY6" fmla="*/ 219742 h 707326"/>
                <a:gd name="connsiteX7" fmla="*/ 308229 w 931164"/>
                <a:gd name="connsiteY7" fmla="*/ 227933 h 707326"/>
                <a:gd name="connsiteX8" fmla="*/ 308134 w 931164"/>
                <a:gd name="connsiteY8" fmla="*/ 229171 h 707326"/>
                <a:gd name="connsiteX9" fmla="*/ 308134 w 931164"/>
                <a:gd name="connsiteY9" fmla="*/ 230696 h 707326"/>
                <a:gd name="connsiteX10" fmla="*/ 307943 w 931164"/>
                <a:gd name="connsiteY10" fmla="*/ 232410 h 707326"/>
                <a:gd name="connsiteX11" fmla="*/ 307658 w 931164"/>
                <a:gd name="connsiteY11" fmla="*/ 235363 h 707326"/>
                <a:gd name="connsiteX12" fmla="*/ 307181 w 931164"/>
                <a:gd name="connsiteY12" fmla="*/ 238411 h 707326"/>
                <a:gd name="connsiteX13" fmla="*/ 306610 w 931164"/>
                <a:gd name="connsiteY13" fmla="*/ 241268 h 707326"/>
                <a:gd name="connsiteX14" fmla="*/ 305848 w 931164"/>
                <a:gd name="connsiteY14" fmla="*/ 244221 h 707326"/>
                <a:gd name="connsiteX15" fmla="*/ 304991 w 931164"/>
                <a:gd name="connsiteY15" fmla="*/ 246983 h 707326"/>
                <a:gd name="connsiteX16" fmla="*/ 303943 w 931164"/>
                <a:gd name="connsiteY16" fmla="*/ 249746 h 707326"/>
                <a:gd name="connsiteX17" fmla="*/ 302895 w 931164"/>
                <a:gd name="connsiteY17" fmla="*/ 252413 h 707326"/>
                <a:gd name="connsiteX18" fmla="*/ 301657 w 931164"/>
                <a:gd name="connsiteY18" fmla="*/ 254984 h 707326"/>
                <a:gd name="connsiteX19" fmla="*/ 300324 w 931164"/>
                <a:gd name="connsiteY19" fmla="*/ 257556 h 707326"/>
                <a:gd name="connsiteX20" fmla="*/ 298799 w 931164"/>
                <a:gd name="connsiteY20" fmla="*/ 260032 h 707326"/>
                <a:gd name="connsiteX21" fmla="*/ 297275 w 931164"/>
                <a:gd name="connsiteY21" fmla="*/ 262414 h 707326"/>
                <a:gd name="connsiteX22" fmla="*/ 295561 w 931164"/>
                <a:gd name="connsiteY22" fmla="*/ 264700 h 707326"/>
                <a:gd name="connsiteX23" fmla="*/ 293751 w 931164"/>
                <a:gd name="connsiteY23" fmla="*/ 266986 h 707326"/>
                <a:gd name="connsiteX24" fmla="*/ 291846 w 931164"/>
                <a:gd name="connsiteY24" fmla="*/ 269081 h 707326"/>
                <a:gd name="connsiteX25" fmla="*/ 289846 w 931164"/>
                <a:gd name="connsiteY25" fmla="*/ 271177 h 707326"/>
                <a:gd name="connsiteX26" fmla="*/ 287655 w 931164"/>
                <a:gd name="connsiteY26" fmla="*/ 273082 h 707326"/>
                <a:gd name="connsiteX27" fmla="*/ 285560 w 931164"/>
                <a:gd name="connsiteY27" fmla="*/ 274892 h 707326"/>
                <a:gd name="connsiteX28" fmla="*/ 283179 w 931164"/>
                <a:gd name="connsiteY28" fmla="*/ 276606 h 707326"/>
                <a:gd name="connsiteX29" fmla="*/ 280892 w 931164"/>
                <a:gd name="connsiteY29" fmla="*/ 278225 h 707326"/>
                <a:gd name="connsiteX30" fmla="*/ 278321 w 931164"/>
                <a:gd name="connsiteY30" fmla="*/ 279749 h 707326"/>
                <a:gd name="connsiteX31" fmla="*/ 275940 w 931164"/>
                <a:gd name="connsiteY31" fmla="*/ 281178 h 707326"/>
                <a:gd name="connsiteX32" fmla="*/ 273177 w 931164"/>
                <a:gd name="connsiteY32" fmla="*/ 282511 h 707326"/>
                <a:gd name="connsiteX33" fmla="*/ 270701 w 931164"/>
                <a:gd name="connsiteY33" fmla="*/ 283655 h 707326"/>
                <a:gd name="connsiteX34" fmla="*/ 267653 w 931164"/>
                <a:gd name="connsiteY34" fmla="*/ 284797 h 707326"/>
                <a:gd name="connsiteX35" fmla="*/ 265272 w 931164"/>
                <a:gd name="connsiteY35" fmla="*/ 285655 h 707326"/>
                <a:gd name="connsiteX36" fmla="*/ 261938 w 931164"/>
                <a:gd name="connsiteY36" fmla="*/ 286512 h 707326"/>
                <a:gd name="connsiteX37" fmla="*/ 259556 w 931164"/>
                <a:gd name="connsiteY37" fmla="*/ 287084 h 707326"/>
                <a:gd name="connsiteX38" fmla="*/ 255651 w 931164"/>
                <a:gd name="connsiteY38" fmla="*/ 287655 h 707326"/>
                <a:gd name="connsiteX39" fmla="*/ 253651 w 931164"/>
                <a:gd name="connsiteY39" fmla="*/ 287941 h 707326"/>
                <a:gd name="connsiteX40" fmla="*/ 247555 w 931164"/>
                <a:gd name="connsiteY40" fmla="*/ 288226 h 707326"/>
                <a:gd name="connsiteX41" fmla="*/ 157449 w 931164"/>
                <a:gd name="connsiteY41" fmla="*/ 288226 h 707326"/>
                <a:gd name="connsiteX42" fmla="*/ 157449 w 931164"/>
                <a:gd name="connsiteY42" fmla="*/ 363950 h 707326"/>
                <a:gd name="connsiteX43" fmla="*/ 96964 w 931164"/>
                <a:gd name="connsiteY43" fmla="*/ 424434 h 707326"/>
                <a:gd name="connsiteX44" fmla="*/ 0 w 931164"/>
                <a:gd name="connsiteY44" fmla="*/ 424434 h 707326"/>
                <a:gd name="connsiteX45" fmla="*/ 0 w 931164"/>
                <a:gd name="connsiteY45" fmla="*/ 707326 h 707326"/>
                <a:gd name="connsiteX46" fmla="*/ 930879 w 931164"/>
                <a:gd name="connsiteY46" fmla="*/ 707326 h 707326"/>
                <a:gd name="connsiteX47" fmla="*/ 930879 w 931164"/>
                <a:gd name="connsiteY47" fmla="*/ 114300 h 70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31164" h="707326">
                  <a:moveTo>
                    <a:pt x="931164" y="114300"/>
                  </a:moveTo>
                  <a:cubicBezTo>
                    <a:pt x="931164" y="51435"/>
                    <a:pt x="879348" y="0"/>
                    <a:pt x="816007" y="0"/>
                  </a:cubicBezTo>
                  <a:lnTo>
                    <a:pt x="308134" y="0"/>
                  </a:lnTo>
                  <a:lnTo>
                    <a:pt x="308134" y="143827"/>
                  </a:lnTo>
                  <a:lnTo>
                    <a:pt x="308229" y="143827"/>
                  </a:lnTo>
                  <a:lnTo>
                    <a:pt x="308229" y="206883"/>
                  </a:lnTo>
                  <a:lnTo>
                    <a:pt x="308229" y="219742"/>
                  </a:lnTo>
                  <a:lnTo>
                    <a:pt x="308229" y="227933"/>
                  </a:lnTo>
                  <a:cubicBezTo>
                    <a:pt x="308229" y="228314"/>
                    <a:pt x="308134" y="228790"/>
                    <a:pt x="308134" y="229171"/>
                  </a:cubicBezTo>
                  <a:lnTo>
                    <a:pt x="308134" y="230696"/>
                  </a:lnTo>
                  <a:cubicBezTo>
                    <a:pt x="308134" y="231267"/>
                    <a:pt x="308039" y="231838"/>
                    <a:pt x="307943" y="232410"/>
                  </a:cubicBezTo>
                  <a:cubicBezTo>
                    <a:pt x="307848" y="233363"/>
                    <a:pt x="307753" y="234315"/>
                    <a:pt x="307658" y="235363"/>
                  </a:cubicBezTo>
                  <a:cubicBezTo>
                    <a:pt x="307563" y="236410"/>
                    <a:pt x="307372" y="237363"/>
                    <a:pt x="307181" y="238411"/>
                  </a:cubicBezTo>
                  <a:cubicBezTo>
                    <a:pt x="306991" y="239363"/>
                    <a:pt x="306800" y="240316"/>
                    <a:pt x="306610" y="241268"/>
                  </a:cubicBezTo>
                  <a:cubicBezTo>
                    <a:pt x="306420" y="242221"/>
                    <a:pt x="306134" y="243173"/>
                    <a:pt x="305848" y="244221"/>
                  </a:cubicBezTo>
                  <a:cubicBezTo>
                    <a:pt x="305562" y="245173"/>
                    <a:pt x="305371" y="246031"/>
                    <a:pt x="304991" y="246983"/>
                  </a:cubicBezTo>
                  <a:cubicBezTo>
                    <a:pt x="304705" y="247936"/>
                    <a:pt x="304324" y="248793"/>
                    <a:pt x="303943" y="249746"/>
                  </a:cubicBezTo>
                  <a:cubicBezTo>
                    <a:pt x="303562" y="250603"/>
                    <a:pt x="303276" y="251555"/>
                    <a:pt x="302895" y="252413"/>
                  </a:cubicBezTo>
                  <a:cubicBezTo>
                    <a:pt x="302514" y="253270"/>
                    <a:pt x="302038" y="254127"/>
                    <a:pt x="301657" y="254984"/>
                  </a:cubicBezTo>
                  <a:cubicBezTo>
                    <a:pt x="301180" y="255842"/>
                    <a:pt x="300800" y="256699"/>
                    <a:pt x="300324" y="257556"/>
                  </a:cubicBezTo>
                  <a:cubicBezTo>
                    <a:pt x="299847" y="258413"/>
                    <a:pt x="299371" y="259175"/>
                    <a:pt x="298799" y="260032"/>
                  </a:cubicBezTo>
                  <a:cubicBezTo>
                    <a:pt x="298323" y="260794"/>
                    <a:pt x="297752" y="261652"/>
                    <a:pt x="297275" y="262414"/>
                  </a:cubicBezTo>
                  <a:cubicBezTo>
                    <a:pt x="296704" y="263176"/>
                    <a:pt x="296133" y="263938"/>
                    <a:pt x="295561" y="264700"/>
                  </a:cubicBezTo>
                  <a:cubicBezTo>
                    <a:pt x="294990" y="265462"/>
                    <a:pt x="294418" y="266224"/>
                    <a:pt x="293751" y="266986"/>
                  </a:cubicBezTo>
                  <a:cubicBezTo>
                    <a:pt x="293180" y="267748"/>
                    <a:pt x="292513" y="268414"/>
                    <a:pt x="291846" y="269081"/>
                  </a:cubicBezTo>
                  <a:cubicBezTo>
                    <a:pt x="291179" y="269748"/>
                    <a:pt x="290513" y="270510"/>
                    <a:pt x="289846" y="271177"/>
                  </a:cubicBezTo>
                  <a:cubicBezTo>
                    <a:pt x="289179" y="271843"/>
                    <a:pt x="288417" y="272510"/>
                    <a:pt x="287655" y="273082"/>
                  </a:cubicBezTo>
                  <a:cubicBezTo>
                    <a:pt x="286988" y="273748"/>
                    <a:pt x="286227" y="274320"/>
                    <a:pt x="285560" y="274892"/>
                  </a:cubicBezTo>
                  <a:cubicBezTo>
                    <a:pt x="284798" y="275463"/>
                    <a:pt x="284036" y="276034"/>
                    <a:pt x="283179" y="276606"/>
                  </a:cubicBezTo>
                  <a:cubicBezTo>
                    <a:pt x="282416" y="277177"/>
                    <a:pt x="281654" y="277749"/>
                    <a:pt x="280892" y="278225"/>
                  </a:cubicBezTo>
                  <a:cubicBezTo>
                    <a:pt x="280035" y="278797"/>
                    <a:pt x="279178" y="279273"/>
                    <a:pt x="278321" y="279749"/>
                  </a:cubicBezTo>
                  <a:cubicBezTo>
                    <a:pt x="277559" y="280225"/>
                    <a:pt x="276796" y="280702"/>
                    <a:pt x="275940" y="281178"/>
                  </a:cubicBezTo>
                  <a:cubicBezTo>
                    <a:pt x="274987" y="281654"/>
                    <a:pt x="274130" y="282130"/>
                    <a:pt x="273177" y="282511"/>
                  </a:cubicBezTo>
                  <a:cubicBezTo>
                    <a:pt x="272320" y="282892"/>
                    <a:pt x="271558" y="283273"/>
                    <a:pt x="270701" y="283655"/>
                  </a:cubicBezTo>
                  <a:cubicBezTo>
                    <a:pt x="269748" y="284035"/>
                    <a:pt x="268700" y="284417"/>
                    <a:pt x="267653" y="284797"/>
                  </a:cubicBezTo>
                  <a:cubicBezTo>
                    <a:pt x="266891" y="285083"/>
                    <a:pt x="266033" y="285369"/>
                    <a:pt x="265272" y="285655"/>
                  </a:cubicBezTo>
                  <a:cubicBezTo>
                    <a:pt x="264129" y="286036"/>
                    <a:pt x="263080" y="286226"/>
                    <a:pt x="261938" y="286512"/>
                  </a:cubicBezTo>
                  <a:cubicBezTo>
                    <a:pt x="261176" y="286702"/>
                    <a:pt x="260414" y="286988"/>
                    <a:pt x="259556" y="287084"/>
                  </a:cubicBezTo>
                  <a:cubicBezTo>
                    <a:pt x="258223" y="287369"/>
                    <a:pt x="256890" y="287464"/>
                    <a:pt x="255651" y="287655"/>
                  </a:cubicBezTo>
                  <a:cubicBezTo>
                    <a:pt x="254984" y="287750"/>
                    <a:pt x="254318" y="287846"/>
                    <a:pt x="253651" y="287941"/>
                  </a:cubicBezTo>
                  <a:cubicBezTo>
                    <a:pt x="251651" y="288131"/>
                    <a:pt x="249650" y="288226"/>
                    <a:pt x="247555" y="288226"/>
                  </a:cubicBezTo>
                  <a:lnTo>
                    <a:pt x="157449" y="288226"/>
                  </a:lnTo>
                  <a:lnTo>
                    <a:pt x="157449" y="363950"/>
                  </a:lnTo>
                  <a:cubicBezTo>
                    <a:pt x="157449" y="397192"/>
                    <a:pt x="130207" y="424434"/>
                    <a:pt x="96964" y="424434"/>
                  </a:cubicBezTo>
                  <a:lnTo>
                    <a:pt x="0" y="424434"/>
                  </a:lnTo>
                  <a:lnTo>
                    <a:pt x="0" y="707326"/>
                  </a:lnTo>
                  <a:lnTo>
                    <a:pt x="930879" y="707326"/>
                  </a:lnTo>
                  <a:lnTo>
                    <a:pt x="930879" y="11430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33" name="Freeform: Shape 132">
              <a:extLst>
                <a:ext uri="{FF2B5EF4-FFF2-40B4-BE49-F238E27FC236}">
                  <a16:creationId xmlns:a16="http://schemas.microsoft.com/office/drawing/2014/main" id="{B3880A1B-9EB4-45B9-9C91-A7B0300BDEE2}"/>
                </a:ext>
              </a:extLst>
            </p:cNvPr>
            <p:cNvSpPr/>
            <p:nvPr/>
          </p:nvSpPr>
          <p:spPr>
            <a:xfrm>
              <a:off x="4648978" y="4562649"/>
              <a:ext cx="325278" cy="429958"/>
            </a:xfrm>
            <a:custGeom>
              <a:avLst/>
              <a:gdLst>
                <a:gd name="connsiteX0" fmla="*/ 211741 w 325278"/>
                <a:gd name="connsiteY0" fmla="*/ 95 h 429958"/>
                <a:gd name="connsiteX1" fmla="*/ 172593 w 325278"/>
                <a:gd name="connsiteY1" fmla="*/ 95 h 429958"/>
                <a:gd name="connsiteX2" fmla="*/ 107252 w 325278"/>
                <a:gd name="connsiteY2" fmla="*/ 95 h 429958"/>
                <a:gd name="connsiteX3" fmla="*/ 95155 w 325278"/>
                <a:gd name="connsiteY3" fmla="*/ 95 h 429958"/>
                <a:gd name="connsiteX4" fmla="*/ 0 w 325278"/>
                <a:gd name="connsiteY4" fmla="*/ 95 h 429958"/>
                <a:gd name="connsiteX5" fmla="*/ 11621 w 325278"/>
                <a:gd name="connsiteY5" fmla="*/ 34004 h 429958"/>
                <a:gd name="connsiteX6" fmla="*/ 11049 w 325278"/>
                <a:gd name="connsiteY6" fmla="*/ 232791 h 429958"/>
                <a:gd name="connsiteX7" fmla="*/ 11049 w 325278"/>
                <a:gd name="connsiteY7" fmla="*/ 236315 h 429958"/>
                <a:gd name="connsiteX8" fmla="*/ 11049 w 325278"/>
                <a:gd name="connsiteY8" fmla="*/ 237839 h 429958"/>
                <a:gd name="connsiteX9" fmla="*/ 11049 w 325278"/>
                <a:gd name="connsiteY9" fmla="*/ 237839 h 429958"/>
                <a:gd name="connsiteX10" fmla="*/ 11144 w 325278"/>
                <a:gd name="connsiteY10" fmla="*/ 239268 h 429958"/>
                <a:gd name="connsiteX11" fmla="*/ 11144 w 325278"/>
                <a:gd name="connsiteY11" fmla="*/ 239268 h 429958"/>
                <a:gd name="connsiteX12" fmla="*/ 11239 w 325278"/>
                <a:gd name="connsiteY12" fmla="*/ 240697 h 429958"/>
                <a:gd name="connsiteX13" fmla="*/ 11239 w 325278"/>
                <a:gd name="connsiteY13" fmla="*/ 240697 h 429958"/>
                <a:gd name="connsiteX14" fmla="*/ 11335 w 325278"/>
                <a:gd name="connsiteY14" fmla="*/ 242126 h 429958"/>
                <a:gd name="connsiteX15" fmla="*/ 11335 w 325278"/>
                <a:gd name="connsiteY15" fmla="*/ 242126 h 429958"/>
                <a:gd name="connsiteX16" fmla="*/ 11525 w 325278"/>
                <a:gd name="connsiteY16" fmla="*/ 243554 h 429958"/>
                <a:gd name="connsiteX17" fmla="*/ 11525 w 325278"/>
                <a:gd name="connsiteY17" fmla="*/ 243554 h 429958"/>
                <a:gd name="connsiteX18" fmla="*/ 11716 w 325278"/>
                <a:gd name="connsiteY18" fmla="*/ 244983 h 429958"/>
                <a:gd name="connsiteX19" fmla="*/ 11716 w 325278"/>
                <a:gd name="connsiteY19" fmla="*/ 244983 h 429958"/>
                <a:gd name="connsiteX20" fmla="*/ 12002 w 325278"/>
                <a:gd name="connsiteY20" fmla="*/ 246412 h 429958"/>
                <a:gd name="connsiteX21" fmla="*/ 12002 w 325278"/>
                <a:gd name="connsiteY21" fmla="*/ 246412 h 429958"/>
                <a:gd name="connsiteX22" fmla="*/ 12287 w 325278"/>
                <a:gd name="connsiteY22" fmla="*/ 247841 h 429958"/>
                <a:gd name="connsiteX23" fmla="*/ 12287 w 325278"/>
                <a:gd name="connsiteY23" fmla="*/ 247841 h 429958"/>
                <a:gd name="connsiteX24" fmla="*/ 12573 w 325278"/>
                <a:gd name="connsiteY24" fmla="*/ 249269 h 429958"/>
                <a:gd name="connsiteX25" fmla="*/ 12573 w 325278"/>
                <a:gd name="connsiteY25" fmla="*/ 249269 h 429958"/>
                <a:gd name="connsiteX26" fmla="*/ 12954 w 325278"/>
                <a:gd name="connsiteY26" fmla="*/ 250698 h 429958"/>
                <a:gd name="connsiteX27" fmla="*/ 12954 w 325278"/>
                <a:gd name="connsiteY27" fmla="*/ 250698 h 429958"/>
                <a:gd name="connsiteX28" fmla="*/ 64294 w 325278"/>
                <a:gd name="connsiteY28" fmla="*/ 293751 h 429958"/>
                <a:gd name="connsiteX29" fmla="*/ 64294 w 325278"/>
                <a:gd name="connsiteY29" fmla="*/ 293751 h 429958"/>
                <a:gd name="connsiteX30" fmla="*/ 65722 w 325278"/>
                <a:gd name="connsiteY30" fmla="*/ 293846 h 429958"/>
                <a:gd name="connsiteX31" fmla="*/ 65722 w 325278"/>
                <a:gd name="connsiteY31" fmla="*/ 293846 h 429958"/>
                <a:gd name="connsiteX32" fmla="*/ 66199 w 325278"/>
                <a:gd name="connsiteY32" fmla="*/ 293846 h 429958"/>
                <a:gd name="connsiteX33" fmla="*/ 69342 w 325278"/>
                <a:gd name="connsiteY33" fmla="*/ 293941 h 429958"/>
                <a:gd name="connsiteX34" fmla="*/ 76771 w 325278"/>
                <a:gd name="connsiteY34" fmla="*/ 293941 h 429958"/>
                <a:gd name="connsiteX35" fmla="*/ 157734 w 325278"/>
                <a:gd name="connsiteY35" fmla="*/ 374904 h 429958"/>
                <a:gd name="connsiteX36" fmla="*/ 157734 w 325278"/>
                <a:gd name="connsiteY36" fmla="*/ 429959 h 429958"/>
                <a:gd name="connsiteX37" fmla="*/ 268510 w 325278"/>
                <a:gd name="connsiteY37" fmla="*/ 429959 h 429958"/>
                <a:gd name="connsiteX38" fmla="*/ 325279 w 325278"/>
                <a:gd name="connsiteY38" fmla="*/ 381476 h 429958"/>
                <a:gd name="connsiteX39" fmla="*/ 325279 w 325278"/>
                <a:gd name="connsiteY39" fmla="*/ 0 h 429958"/>
                <a:gd name="connsiteX40" fmla="*/ 211741 w 325278"/>
                <a:gd name="connsiteY40" fmla="*/ 0 h 42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5278" h="429958">
                  <a:moveTo>
                    <a:pt x="211741" y="95"/>
                  </a:moveTo>
                  <a:lnTo>
                    <a:pt x="172593" y="95"/>
                  </a:lnTo>
                  <a:lnTo>
                    <a:pt x="107252" y="95"/>
                  </a:lnTo>
                  <a:lnTo>
                    <a:pt x="95155" y="95"/>
                  </a:lnTo>
                  <a:lnTo>
                    <a:pt x="0" y="95"/>
                  </a:lnTo>
                  <a:cubicBezTo>
                    <a:pt x="7239" y="7906"/>
                    <a:pt x="11716" y="18764"/>
                    <a:pt x="11621" y="34004"/>
                  </a:cubicBezTo>
                  <a:lnTo>
                    <a:pt x="11049" y="232791"/>
                  </a:lnTo>
                  <a:lnTo>
                    <a:pt x="11049" y="236315"/>
                  </a:lnTo>
                  <a:lnTo>
                    <a:pt x="11049" y="237839"/>
                  </a:lnTo>
                  <a:lnTo>
                    <a:pt x="11049" y="237839"/>
                  </a:lnTo>
                  <a:lnTo>
                    <a:pt x="11144" y="239268"/>
                  </a:lnTo>
                  <a:lnTo>
                    <a:pt x="11144" y="239268"/>
                  </a:lnTo>
                  <a:lnTo>
                    <a:pt x="11239" y="240697"/>
                  </a:lnTo>
                  <a:lnTo>
                    <a:pt x="11239" y="240697"/>
                  </a:lnTo>
                  <a:lnTo>
                    <a:pt x="11335" y="242126"/>
                  </a:lnTo>
                  <a:lnTo>
                    <a:pt x="11335" y="242126"/>
                  </a:lnTo>
                  <a:lnTo>
                    <a:pt x="11525" y="243554"/>
                  </a:lnTo>
                  <a:lnTo>
                    <a:pt x="11525" y="243554"/>
                  </a:lnTo>
                  <a:lnTo>
                    <a:pt x="11716" y="244983"/>
                  </a:lnTo>
                  <a:lnTo>
                    <a:pt x="11716" y="244983"/>
                  </a:lnTo>
                  <a:lnTo>
                    <a:pt x="12002" y="246412"/>
                  </a:lnTo>
                  <a:lnTo>
                    <a:pt x="12002" y="246412"/>
                  </a:lnTo>
                  <a:cubicBezTo>
                    <a:pt x="12097" y="246888"/>
                    <a:pt x="12192" y="247364"/>
                    <a:pt x="12287" y="247841"/>
                  </a:cubicBezTo>
                  <a:lnTo>
                    <a:pt x="12287" y="247841"/>
                  </a:lnTo>
                  <a:lnTo>
                    <a:pt x="12573" y="249269"/>
                  </a:lnTo>
                  <a:lnTo>
                    <a:pt x="12573" y="249269"/>
                  </a:lnTo>
                  <a:lnTo>
                    <a:pt x="12954" y="250698"/>
                  </a:lnTo>
                  <a:lnTo>
                    <a:pt x="12954" y="250698"/>
                  </a:lnTo>
                  <a:cubicBezTo>
                    <a:pt x="19145" y="273844"/>
                    <a:pt x="39434" y="291655"/>
                    <a:pt x="64294" y="293751"/>
                  </a:cubicBezTo>
                  <a:lnTo>
                    <a:pt x="64294" y="293751"/>
                  </a:lnTo>
                  <a:lnTo>
                    <a:pt x="65722" y="293846"/>
                  </a:lnTo>
                  <a:lnTo>
                    <a:pt x="65722" y="293846"/>
                  </a:lnTo>
                  <a:lnTo>
                    <a:pt x="66199" y="293846"/>
                  </a:lnTo>
                  <a:cubicBezTo>
                    <a:pt x="67342" y="293846"/>
                    <a:pt x="68199" y="293941"/>
                    <a:pt x="69342" y="293941"/>
                  </a:cubicBezTo>
                  <a:lnTo>
                    <a:pt x="76771" y="293941"/>
                  </a:lnTo>
                  <a:cubicBezTo>
                    <a:pt x="121349" y="293941"/>
                    <a:pt x="157734" y="330327"/>
                    <a:pt x="157734" y="374904"/>
                  </a:cubicBezTo>
                  <a:lnTo>
                    <a:pt x="157734" y="429959"/>
                  </a:lnTo>
                  <a:lnTo>
                    <a:pt x="268510" y="429959"/>
                  </a:lnTo>
                  <a:cubicBezTo>
                    <a:pt x="297085" y="429959"/>
                    <a:pt x="320898" y="408813"/>
                    <a:pt x="325279" y="381476"/>
                  </a:cubicBezTo>
                  <a:cubicBezTo>
                    <a:pt x="325279" y="381476"/>
                    <a:pt x="325279" y="80201"/>
                    <a:pt x="325279" y="0"/>
                  </a:cubicBezTo>
                  <a:lnTo>
                    <a:pt x="211741"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34" name="Freeform: Shape 133">
              <a:extLst>
                <a:ext uri="{FF2B5EF4-FFF2-40B4-BE49-F238E27FC236}">
                  <a16:creationId xmlns:a16="http://schemas.microsoft.com/office/drawing/2014/main" id="{5BC2B00C-9F8A-4C22-AADA-E14BA6C13698}"/>
                </a:ext>
              </a:extLst>
            </p:cNvPr>
            <p:cNvSpPr/>
            <p:nvPr/>
          </p:nvSpPr>
          <p:spPr>
            <a:xfrm>
              <a:off x="4486386" y="4284043"/>
              <a:ext cx="276796" cy="278606"/>
            </a:xfrm>
            <a:custGeom>
              <a:avLst/>
              <a:gdLst>
                <a:gd name="connsiteX0" fmla="*/ 115158 w 276796"/>
                <a:gd name="connsiteY0" fmla="*/ 95 h 278606"/>
                <a:gd name="connsiteX1" fmla="*/ 0 w 276796"/>
                <a:gd name="connsiteY1" fmla="*/ 114395 h 278606"/>
                <a:gd name="connsiteX2" fmla="*/ 0 w 276796"/>
                <a:gd name="connsiteY2" fmla="*/ 164402 h 278606"/>
                <a:gd name="connsiteX3" fmla="*/ 191 w 276796"/>
                <a:gd name="connsiteY3" fmla="*/ 167545 h 278606"/>
                <a:gd name="connsiteX4" fmla="*/ 0 w 276796"/>
                <a:gd name="connsiteY4" fmla="*/ 170688 h 278606"/>
                <a:gd name="connsiteX5" fmla="*/ 0 w 276796"/>
                <a:gd name="connsiteY5" fmla="*/ 278606 h 278606"/>
                <a:gd name="connsiteX6" fmla="*/ 115158 w 276796"/>
                <a:gd name="connsiteY6" fmla="*/ 278606 h 278606"/>
                <a:gd name="connsiteX7" fmla="*/ 154305 w 276796"/>
                <a:gd name="connsiteY7" fmla="*/ 278606 h 278606"/>
                <a:gd name="connsiteX8" fmla="*/ 276797 w 276796"/>
                <a:gd name="connsiteY8" fmla="*/ 278606 h 278606"/>
                <a:gd name="connsiteX9" fmla="*/ 276797 w 276796"/>
                <a:gd name="connsiteY9" fmla="*/ 0 h 278606"/>
                <a:gd name="connsiteX10" fmla="*/ 115158 w 276796"/>
                <a:gd name="connsiteY10" fmla="*/ 0 h 27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6796" h="278606">
                  <a:moveTo>
                    <a:pt x="115158" y="95"/>
                  </a:moveTo>
                  <a:cubicBezTo>
                    <a:pt x="51816" y="95"/>
                    <a:pt x="0" y="51530"/>
                    <a:pt x="0" y="114395"/>
                  </a:cubicBezTo>
                  <a:lnTo>
                    <a:pt x="0" y="164402"/>
                  </a:lnTo>
                  <a:cubicBezTo>
                    <a:pt x="0" y="165449"/>
                    <a:pt x="95" y="166497"/>
                    <a:pt x="191" y="167545"/>
                  </a:cubicBezTo>
                  <a:cubicBezTo>
                    <a:pt x="95" y="168593"/>
                    <a:pt x="0" y="169640"/>
                    <a:pt x="0" y="170688"/>
                  </a:cubicBezTo>
                  <a:lnTo>
                    <a:pt x="0" y="278606"/>
                  </a:lnTo>
                  <a:lnTo>
                    <a:pt x="115158" y="278606"/>
                  </a:lnTo>
                  <a:lnTo>
                    <a:pt x="154305" y="278606"/>
                  </a:lnTo>
                  <a:lnTo>
                    <a:pt x="276797" y="278606"/>
                  </a:lnTo>
                  <a:lnTo>
                    <a:pt x="276797" y="0"/>
                  </a:lnTo>
                  <a:lnTo>
                    <a:pt x="115158"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35" name="Freeform: Shape 134">
              <a:extLst>
                <a:ext uri="{FF2B5EF4-FFF2-40B4-BE49-F238E27FC236}">
                  <a16:creationId xmlns:a16="http://schemas.microsoft.com/office/drawing/2014/main" id="{A918E8A8-378C-4B35-8CB9-04D03B86D1E2}"/>
                </a:ext>
              </a:extLst>
            </p:cNvPr>
            <p:cNvSpPr/>
            <p:nvPr/>
          </p:nvSpPr>
          <p:spPr>
            <a:xfrm>
              <a:off x="4651074" y="3828367"/>
              <a:ext cx="633888" cy="734377"/>
            </a:xfrm>
            <a:custGeom>
              <a:avLst/>
              <a:gdLst>
                <a:gd name="connsiteX0" fmla="*/ 575024 w 633888"/>
                <a:gd name="connsiteY0" fmla="*/ 0 h 734377"/>
                <a:gd name="connsiteX1" fmla="*/ 472916 w 633888"/>
                <a:gd name="connsiteY1" fmla="*/ 0 h 734377"/>
                <a:gd name="connsiteX2" fmla="*/ 273463 w 633888"/>
                <a:gd name="connsiteY2" fmla="*/ 0 h 734377"/>
                <a:gd name="connsiteX3" fmla="*/ 247079 w 633888"/>
                <a:gd name="connsiteY3" fmla="*/ 0 h 734377"/>
                <a:gd name="connsiteX4" fmla="*/ 233648 w 633888"/>
                <a:gd name="connsiteY4" fmla="*/ 857 h 734377"/>
                <a:gd name="connsiteX5" fmla="*/ 82487 w 633888"/>
                <a:gd name="connsiteY5" fmla="*/ 1238 h 734377"/>
                <a:gd name="connsiteX6" fmla="*/ 762 w 633888"/>
                <a:gd name="connsiteY6" fmla="*/ 762 h 734377"/>
                <a:gd name="connsiteX7" fmla="*/ 762 w 633888"/>
                <a:gd name="connsiteY7" fmla="*/ 141637 h 734377"/>
                <a:gd name="connsiteX8" fmla="*/ 0 w 633888"/>
                <a:gd name="connsiteY8" fmla="*/ 141637 h 734377"/>
                <a:gd name="connsiteX9" fmla="*/ 0 w 633888"/>
                <a:gd name="connsiteY9" fmla="*/ 455771 h 734377"/>
                <a:gd name="connsiteX10" fmla="*/ 93250 w 633888"/>
                <a:gd name="connsiteY10" fmla="*/ 455771 h 734377"/>
                <a:gd name="connsiteX11" fmla="*/ 105346 w 633888"/>
                <a:gd name="connsiteY11" fmla="*/ 455771 h 734377"/>
                <a:gd name="connsiteX12" fmla="*/ 110776 w 633888"/>
                <a:gd name="connsiteY12" fmla="*/ 455771 h 734377"/>
                <a:gd name="connsiteX13" fmla="*/ 110776 w 633888"/>
                <a:gd name="connsiteY13" fmla="*/ 734378 h 734377"/>
                <a:gd name="connsiteX14" fmla="*/ 182309 w 633888"/>
                <a:gd name="connsiteY14" fmla="*/ 734378 h 734377"/>
                <a:gd name="connsiteX15" fmla="*/ 218504 w 633888"/>
                <a:gd name="connsiteY15" fmla="*/ 734378 h 734377"/>
                <a:gd name="connsiteX16" fmla="*/ 324993 w 633888"/>
                <a:gd name="connsiteY16" fmla="*/ 734378 h 734377"/>
                <a:gd name="connsiteX17" fmla="*/ 324993 w 633888"/>
                <a:gd name="connsiteY17" fmla="*/ 711232 h 734377"/>
                <a:gd name="connsiteX18" fmla="*/ 437674 w 633888"/>
                <a:gd name="connsiteY18" fmla="*/ 615029 h 734377"/>
                <a:gd name="connsiteX19" fmla="*/ 633889 w 633888"/>
                <a:gd name="connsiteY19" fmla="*/ 615029 h 734377"/>
                <a:gd name="connsiteX20" fmla="*/ 633889 w 633888"/>
                <a:gd name="connsiteY20" fmla="*/ 512731 h 734377"/>
                <a:gd name="connsiteX21" fmla="*/ 633889 w 633888"/>
                <a:gd name="connsiteY21" fmla="*/ 232886 h 734377"/>
                <a:gd name="connsiteX22" fmla="*/ 633889 w 633888"/>
                <a:gd name="connsiteY22" fmla="*/ 58769 h 734377"/>
                <a:gd name="connsiteX23" fmla="*/ 575024 w 633888"/>
                <a:gd name="connsiteY23" fmla="*/ 0 h 734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3888" h="734377">
                  <a:moveTo>
                    <a:pt x="575024" y="0"/>
                  </a:moveTo>
                  <a:lnTo>
                    <a:pt x="472916" y="0"/>
                  </a:lnTo>
                  <a:lnTo>
                    <a:pt x="273463" y="0"/>
                  </a:lnTo>
                  <a:lnTo>
                    <a:pt x="247079" y="0"/>
                  </a:lnTo>
                  <a:cubicBezTo>
                    <a:pt x="242506" y="0"/>
                    <a:pt x="238030" y="381"/>
                    <a:pt x="233648" y="857"/>
                  </a:cubicBezTo>
                  <a:lnTo>
                    <a:pt x="82487" y="1238"/>
                  </a:lnTo>
                  <a:lnTo>
                    <a:pt x="762" y="762"/>
                  </a:lnTo>
                  <a:lnTo>
                    <a:pt x="762" y="141637"/>
                  </a:lnTo>
                  <a:lnTo>
                    <a:pt x="0" y="141637"/>
                  </a:lnTo>
                  <a:lnTo>
                    <a:pt x="0" y="455771"/>
                  </a:lnTo>
                  <a:lnTo>
                    <a:pt x="93250" y="455771"/>
                  </a:lnTo>
                  <a:lnTo>
                    <a:pt x="105346" y="455771"/>
                  </a:lnTo>
                  <a:lnTo>
                    <a:pt x="110776" y="455771"/>
                  </a:lnTo>
                  <a:lnTo>
                    <a:pt x="110776" y="734378"/>
                  </a:lnTo>
                  <a:lnTo>
                    <a:pt x="182309" y="734378"/>
                  </a:lnTo>
                  <a:lnTo>
                    <a:pt x="218504" y="734378"/>
                  </a:lnTo>
                  <a:lnTo>
                    <a:pt x="324993" y="734378"/>
                  </a:lnTo>
                  <a:lnTo>
                    <a:pt x="324993" y="711232"/>
                  </a:lnTo>
                  <a:cubicBezTo>
                    <a:pt x="333756" y="656939"/>
                    <a:pt x="381000" y="615029"/>
                    <a:pt x="437674" y="615029"/>
                  </a:cubicBezTo>
                  <a:lnTo>
                    <a:pt x="633889" y="615029"/>
                  </a:lnTo>
                  <a:lnTo>
                    <a:pt x="633889" y="512731"/>
                  </a:lnTo>
                  <a:lnTo>
                    <a:pt x="633889" y="232886"/>
                  </a:lnTo>
                  <a:lnTo>
                    <a:pt x="633889" y="58769"/>
                  </a:lnTo>
                  <a:cubicBezTo>
                    <a:pt x="633699" y="26384"/>
                    <a:pt x="607314" y="0"/>
                    <a:pt x="575024" y="0"/>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061388023"/>
      </p:ext>
    </p:extLst>
  </p:cSld>
  <p:clrMap bg1="lt1" tx1="dk1" bg2="lt2" tx2="dk2" accent1="accent1" accent2="accent2" accent3="accent3" accent4="accent4" accent5="accent5" accent6="accent6" hlink="hlink" folHlink="folHlink"/>
  <p:sldLayoutIdLst>
    <p:sldLayoutId id="2147488768" r:id="rId1"/>
    <p:sldLayoutId id="2147488769" r:id="rId2"/>
    <p:sldLayoutId id="2147488770" r:id="rId3"/>
    <p:sldLayoutId id="2147488771" r:id="rId4"/>
    <p:sldLayoutId id="2147488772" r:id="rId5"/>
  </p:sldLayoutIdLst>
  <p:hf hdr="0" ftr="0" dt="0"/>
  <p:txStyles>
    <p:titleStyle>
      <a:lvl1pPr marL="0" indent="0" algn="l" rtl="0" eaLnBrk="1" fontAlgn="base" hangingPunct="1">
        <a:spcBef>
          <a:spcPct val="0"/>
        </a:spcBef>
        <a:spcAft>
          <a:spcPct val="0"/>
        </a:spcAft>
        <a:defRPr sz="1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p:titleStyle>
    <p:body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3366FF"/>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100FE"/>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p:bodyStyle>
    <p:otherStyle>
      <a:defPPr>
        <a:defRPr lang="fr-FR"/>
      </a:defPPr>
      <a:lvl1pPr marL="0" algn="l" defTabSz="440284" rtl="0" eaLnBrk="1" latinLnBrk="0" hangingPunct="1">
        <a:defRPr sz="1733" kern="1200">
          <a:solidFill>
            <a:schemeClr val="tx1"/>
          </a:solidFill>
          <a:latin typeface="+mn-lt"/>
          <a:ea typeface="+mn-ea"/>
          <a:cs typeface="+mn-cs"/>
        </a:defRPr>
      </a:lvl1pPr>
      <a:lvl2pPr marL="440284" algn="l" defTabSz="440284" rtl="0" eaLnBrk="1" latinLnBrk="0" hangingPunct="1">
        <a:defRPr sz="1733" kern="1200">
          <a:solidFill>
            <a:schemeClr val="tx1"/>
          </a:solidFill>
          <a:latin typeface="+mn-lt"/>
          <a:ea typeface="+mn-ea"/>
          <a:cs typeface="+mn-cs"/>
        </a:defRPr>
      </a:lvl2pPr>
      <a:lvl3pPr marL="880567" algn="l" defTabSz="440284" rtl="0" eaLnBrk="1" latinLnBrk="0" hangingPunct="1">
        <a:defRPr sz="1733" kern="1200">
          <a:solidFill>
            <a:schemeClr val="tx1"/>
          </a:solidFill>
          <a:latin typeface="+mn-lt"/>
          <a:ea typeface="+mn-ea"/>
          <a:cs typeface="+mn-cs"/>
        </a:defRPr>
      </a:lvl3pPr>
      <a:lvl4pPr marL="1320851" algn="l" defTabSz="440284" rtl="0" eaLnBrk="1" latinLnBrk="0" hangingPunct="1">
        <a:defRPr sz="1733" kern="1200">
          <a:solidFill>
            <a:schemeClr val="tx1"/>
          </a:solidFill>
          <a:latin typeface="+mn-lt"/>
          <a:ea typeface="+mn-ea"/>
          <a:cs typeface="+mn-cs"/>
        </a:defRPr>
      </a:lvl4pPr>
      <a:lvl5pPr marL="1761134" algn="l" defTabSz="440284" rtl="0" eaLnBrk="1" latinLnBrk="0" hangingPunct="1">
        <a:defRPr sz="1733" kern="1200">
          <a:solidFill>
            <a:schemeClr val="tx1"/>
          </a:solidFill>
          <a:latin typeface="+mn-lt"/>
          <a:ea typeface="+mn-ea"/>
          <a:cs typeface="+mn-cs"/>
        </a:defRPr>
      </a:lvl5pPr>
      <a:lvl6pPr marL="2201418" algn="l" defTabSz="440284" rtl="0" eaLnBrk="1" latinLnBrk="0" hangingPunct="1">
        <a:defRPr sz="1733" kern="1200">
          <a:solidFill>
            <a:schemeClr val="tx1"/>
          </a:solidFill>
          <a:latin typeface="+mn-lt"/>
          <a:ea typeface="+mn-ea"/>
          <a:cs typeface="+mn-cs"/>
        </a:defRPr>
      </a:lvl6pPr>
      <a:lvl7pPr marL="2641702" algn="l" defTabSz="440284" rtl="0" eaLnBrk="1" latinLnBrk="0" hangingPunct="1">
        <a:defRPr sz="1733" kern="1200">
          <a:solidFill>
            <a:schemeClr val="tx1"/>
          </a:solidFill>
          <a:latin typeface="+mn-lt"/>
          <a:ea typeface="+mn-ea"/>
          <a:cs typeface="+mn-cs"/>
        </a:defRPr>
      </a:lvl7pPr>
      <a:lvl8pPr marL="3081985" algn="l" defTabSz="440284" rtl="0" eaLnBrk="1" latinLnBrk="0" hangingPunct="1">
        <a:defRPr sz="1733" kern="1200">
          <a:solidFill>
            <a:schemeClr val="tx1"/>
          </a:solidFill>
          <a:latin typeface="+mn-lt"/>
          <a:ea typeface="+mn-ea"/>
          <a:cs typeface="+mn-cs"/>
        </a:defRPr>
      </a:lvl8pPr>
      <a:lvl9pPr marL="3522269" algn="l" defTabSz="440284" rtl="0" eaLnBrk="1" latinLnBrk="0" hangingPunct="1">
        <a:defRPr sz="173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6"/>
            <a:ext cx="8543925"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81038" y="6356351"/>
            <a:ext cx="2228850" cy="365125"/>
          </a:xfrm>
          <a:prstGeom prst="rect">
            <a:avLst/>
          </a:prstGeom>
        </p:spPr>
        <p:txBody>
          <a:bodyPr vert="horz" lIns="91440" tIns="45720" rIns="91440" bIns="45720" rtlCol="0" anchor="ctr"/>
          <a:lstStyle>
            <a:lvl1pPr algn="l">
              <a:defRPr sz="975">
                <a:solidFill>
                  <a:schemeClr val="tx1">
                    <a:tint val="75000"/>
                  </a:schemeClr>
                </a:solidFill>
              </a:defRPr>
            </a:lvl1pPr>
          </a:lstStyle>
          <a:p>
            <a:fld id="{627ED9C8-F09A-4D9E-BEC0-4725162E21FF}" type="datetimeFigureOut">
              <a:rPr lang="en-US" smtClean="0"/>
              <a:t>8/31/2022</a:t>
            </a:fld>
            <a:endParaRPr lang="en-US"/>
          </a:p>
        </p:txBody>
      </p:sp>
      <p:sp>
        <p:nvSpPr>
          <p:cNvPr id="5" name="Footer Placeholder 4"/>
          <p:cNvSpPr>
            <a:spLocks noGrp="1"/>
          </p:cNvSpPr>
          <p:nvPr>
            <p:ph type="ftr" sz="quarter" idx="3"/>
          </p:nvPr>
        </p:nvSpPr>
        <p:spPr>
          <a:xfrm>
            <a:off x="3281363" y="6356351"/>
            <a:ext cx="3343275" cy="365125"/>
          </a:xfrm>
          <a:prstGeom prst="rect">
            <a:avLst/>
          </a:prstGeom>
        </p:spPr>
        <p:txBody>
          <a:bodyPr vert="horz" lIns="91440" tIns="45720" rIns="91440" bIns="45720" rtlCol="0" anchor="ctr"/>
          <a:lstStyle>
            <a:lvl1pPr algn="ctr">
              <a:defRPr sz="97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996113" y="6356351"/>
            <a:ext cx="2228850" cy="365125"/>
          </a:xfrm>
          <a:prstGeom prst="rect">
            <a:avLst/>
          </a:prstGeom>
        </p:spPr>
        <p:txBody>
          <a:bodyPr vert="horz" lIns="91440" tIns="45720" rIns="91440" bIns="45720" rtlCol="0" anchor="ctr"/>
          <a:lstStyle>
            <a:lvl1pPr algn="r">
              <a:defRPr sz="975">
                <a:solidFill>
                  <a:schemeClr val="tx1">
                    <a:tint val="75000"/>
                  </a:schemeClr>
                </a:solidFill>
              </a:defRPr>
            </a:lvl1pPr>
          </a:lstStyle>
          <a:p>
            <a:fld id="{8C7D807A-D3EC-4DEA-86E2-120E4093F1A6}" type="slidenum">
              <a:rPr lang="en-US" smtClean="0"/>
              <a:t>‹Nr.›</a:t>
            </a:fld>
            <a:endParaRPr lang="en-US"/>
          </a:p>
        </p:txBody>
      </p:sp>
    </p:spTree>
    <p:extLst>
      <p:ext uri="{BB962C8B-B14F-4D97-AF65-F5344CB8AC3E}">
        <p14:creationId xmlns:p14="http://schemas.microsoft.com/office/powerpoint/2010/main" val="1445922642"/>
      </p:ext>
    </p:extLst>
  </p:cSld>
  <p:clrMap bg1="lt1" tx1="dk1" bg2="lt2" tx2="dk2" accent1="accent1" accent2="accent2" accent3="accent3" accent4="accent4" accent5="accent5" accent6="accent6" hlink="hlink" folHlink="folHlink"/>
  <p:txStyles>
    <p:titleStyle>
      <a:lvl1pPr algn="l" defTabSz="742950" rtl="0" eaLnBrk="1" latinLnBrk="0" hangingPunct="1">
        <a:lnSpc>
          <a:spcPct val="90000"/>
        </a:lnSpc>
        <a:spcBef>
          <a:spcPct val="0"/>
        </a:spcBef>
        <a:buNone/>
        <a:defRPr sz="3575" kern="1200">
          <a:solidFill>
            <a:schemeClr val="tx1"/>
          </a:solidFill>
          <a:latin typeface="+mj-lt"/>
          <a:ea typeface="+mj-ea"/>
          <a:cs typeface="+mj-cs"/>
        </a:defRPr>
      </a:lvl1pPr>
    </p:titleStyle>
    <p:bodyStyle>
      <a:lvl1pPr marL="185738" indent="-185738" algn="l" defTabSz="742950" rtl="0" eaLnBrk="1" latinLnBrk="0" hangingPunct="1">
        <a:lnSpc>
          <a:spcPct val="90000"/>
        </a:lnSpc>
        <a:spcBef>
          <a:spcPts val="813"/>
        </a:spcBef>
        <a:buFont typeface="Arial" panose="020B0604020202020204" pitchFamily="34" charset="0"/>
        <a:buChar char="•"/>
        <a:defRPr sz="2275" kern="1200">
          <a:solidFill>
            <a:schemeClr val="tx1"/>
          </a:solidFill>
          <a:latin typeface="+mn-lt"/>
          <a:ea typeface="+mn-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p:bodyStyle>
    <p:otherStyle>
      <a:defPPr>
        <a:defRPr lang="en-US"/>
      </a:defPPr>
      <a:lvl1pPr marL="0" algn="l" defTabSz="742950" rtl="0" eaLnBrk="1" latinLnBrk="0" hangingPunct="1">
        <a:defRPr sz="1463" kern="1200">
          <a:solidFill>
            <a:schemeClr val="tx1"/>
          </a:solidFill>
          <a:latin typeface="+mn-lt"/>
          <a:ea typeface="+mn-ea"/>
          <a:cs typeface="+mn-cs"/>
        </a:defRPr>
      </a:lvl1pPr>
      <a:lvl2pPr marL="371475" algn="l" defTabSz="742950" rtl="0" eaLnBrk="1" latinLnBrk="0" hangingPunct="1">
        <a:defRPr sz="1463" kern="1200">
          <a:solidFill>
            <a:schemeClr val="tx1"/>
          </a:solidFill>
          <a:latin typeface="+mn-lt"/>
          <a:ea typeface="+mn-ea"/>
          <a:cs typeface="+mn-cs"/>
        </a:defRPr>
      </a:lvl2pPr>
      <a:lvl3pPr marL="742950" algn="l" defTabSz="742950" rtl="0" eaLnBrk="1" latinLnBrk="0" hangingPunct="1">
        <a:defRPr sz="1463" kern="1200">
          <a:solidFill>
            <a:schemeClr val="tx1"/>
          </a:solidFill>
          <a:latin typeface="+mn-lt"/>
          <a:ea typeface="+mn-ea"/>
          <a:cs typeface="+mn-cs"/>
        </a:defRPr>
      </a:lvl3pPr>
      <a:lvl4pPr marL="1114425" algn="l" defTabSz="742950" rtl="0" eaLnBrk="1" latinLnBrk="0" hangingPunct="1">
        <a:defRPr sz="1463" kern="1200">
          <a:solidFill>
            <a:schemeClr val="tx1"/>
          </a:solidFill>
          <a:latin typeface="+mn-lt"/>
          <a:ea typeface="+mn-ea"/>
          <a:cs typeface="+mn-cs"/>
        </a:defRPr>
      </a:lvl4pPr>
      <a:lvl5pPr marL="1485900" algn="l" defTabSz="742950" rtl="0" eaLnBrk="1" latinLnBrk="0" hangingPunct="1">
        <a:defRPr sz="1463" kern="1200">
          <a:solidFill>
            <a:schemeClr val="tx1"/>
          </a:solidFill>
          <a:latin typeface="+mn-lt"/>
          <a:ea typeface="+mn-ea"/>
          <a:cs typeface="+mn-cs"/>
        </a:defRPr>
      </a:lvl5pPr>
      <a:lvl6pPr marL="1857375" algn="l" defTabSz="742950" rtl="0" eaLnBrk="1" latinLnBrk="0" hangingPunct="1">
        <a:defRPr sz="1463" kern="1200">
          <a:solidFill>
            <a:schemeClr val="tx1"/>
          </a:solidFill>
          <a:latin typeface="+mn-lt"/>
          <a:ea typeface="+mn-ea"/>
          <a:cs typeface="+mn-cs"/>
        </a:defRPr>
      </a:lvl6pPr>
      <a:lvl7pPr marL="2228850" algn="l" defTabSz="742950" rtl="0" eaLnBrk="1" latinLnBrk="0" hangingPunct="1">
        <a:defRPr sz="1463" kern="1200">
          <a:solidFill>
            <a:schemeClr val="tx1"/>
          </a:solidFill>
          <a:latin typeface="+mn-lt"/>
          <a:ea typeface="+mn-ea"/>
          <a:cs typeface="+mn-cs"/>
        </a:defRPr>
      </a:lvl7pPr>
      <a:lvl8pPr marL="2600325" algn="l" defTabSz="742950" rtl="0" eaLnBrk="1" latinLnBrk="0" hangingPunct="1">
        <a:defRPr sz="1463" kern="1200">
          <a:solidFill>
            <a:schemeClr val="tx1"/>
          </a:solidFill>
          <a:latin typeface="+mn-lt"/>
          <a:ea typeface="+mn-ea"/>
          <a:cs typeface="+mn-cs"/>
        </a:defRPr>
      </a:lvl8pPr>
      <a:lvl9pPr marL="2971800" algn="l" defTabSz="742950" rtl="0" eaLnBrk="1" latinLnBrk="0" hangingPunct="1">
        <a:defRPr sz="146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hyperlink" Target="https://app.powerbi.com/groups/me/reports/cb34bef3-8d58-497f-a351-9dbb521170c5/?pbi_source=PowerPoint" TargetMode="External"/><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100.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14.xml"/></Relationships>
</file>

<file path=ppt/slides/_rels/slide101.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14.xml"/></Relationships>
</file>

<file path=ppt/slides/_rels/slide102.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14.xml"/></Relationships>
</file>

<file path=ppt/slides/_rels/slide103.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14.xml"/></Relationships>
</file>

<file path=ppt/slides/_rels/slide104.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1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hyperlink" Target="https://app.powerbi.com/groups/me/reports/cb34bef3-8d58-497f-a351-9dbb521170c5/?pbi_source=PowerPoint" TargetMode="External"/><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41.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hyperlink" Target="https://app.powerbi.com/groups/me/reports/cb34bef3-8d58-497f-a351-9dbb521170c5/?pbi_source=PowerPoint" TargetMode="External"/><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42.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hyperlink" Target="https://app.powerbi.com/groups/me/reports/cb34bef3-8d58-497f-a351-9dbb521170c5/?pbi_source=PowerPoint" TargetMode="External"/><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43.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hyperlink" Target="https://app.powerbi.com/groups/me/reports/cb34bef3-8d58-497f-a351-9dbb521170c5/?pbi_source=PowerPoint" TargetMode="External"/><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44.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hyperlink" Target="https://app.powerbi.com/groups/me/reports/cb34bef3-8d58-497f-a351-9dbb521170c5/?pbi_source=PowerPoint" TargetMode="External"/><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45.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hyperlink" Target="https://app.powerbi.com/groups/me/reports/cb34bef3-8d58-497f-a351-9dbb521170c5/?pbi_source=PowerPoint" TargetMode="External"/><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46.pn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hyperlink" Target="https://app.powerbi.com/groups/me/reports/cb34bef3-8d58-497f-a351-9dbb521170c5/?pbi_source=PowerPoint" TargetMode="External"/><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47.pn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hyperlink" Target="https://app.powerbi.com/groups/me/reports/cb34bef3-8d58-497f-a351-9dbb521170c5/?pbi_source=PowerPoint" TargetMode="External"/><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48.png"/></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4.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14.xml"/></Relationships>
</file>

<file path=ppt/slides/_rels/slide185.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14.xml"/></Relationships>
</file>

<file path=ppt/slides/_rels/slide186.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14.xml"/></Relationships>
</file>

<file path=ppt/slides/_rels/slide187.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14.xml"/></Relationships>
</file>

<file path=ppt/slides/_rels/slide188.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14.xml"/></Relationships>
</file>

<file path=ppt/slides/_rels/slide189.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hyperlink" Target="https://app.powerbi.com/groups/me/reports/cb34bef3-8d58-497f-a351-9dbb521170c5/?pbi_source=PowerPoint" TargetMode="External"/><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49.png"/></Relationships>
</file>

<file path=ppt/slides/_rels/slide190.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14.xml"/></Relationships>
</file>

<file path=ppt/slides/_rels/slide191.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14.xml"/></Relationships>
</file>

<file path=ppt/slides/_rels/slide192.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14.xml"/></Relationships>
</file>

<file path=ppt/slides/_rels/slide193.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14.xml"/></Relationships>
</file>

<file path=ppt/slides/_rels/slide194.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14.xml"/></Relationships>
</file>

<file path=ppt/slides/_rels/slide195.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14.xml"/></Relationships>
</file>

<file path=ppt/slides/_rels/slide196.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14.xml"/></Relationships>
</file>

<file path=ppt/slides/_rels/slide197.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14.xml"/></Relationships>
</file>

<file path=ppt/slides/_rels/slide198.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14.xml"/></Relationships>
</file>

<file path=ppt/slides/_rels/slide199.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app.powerbi.com/groups/me/reports/cb34bef3-8d58-497f-a351-9dbb521170c5/?pbi_source=PowerPoint" TargetMode="External"/><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50.png"/></Relationships>
</file>

<file path=ppt/slides/_rels/slide200.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png"/><Relationship Id="rId1" Type="http://schemas.openxmlformats.org/officeDocument/2006/relationships/slideLayout" Target="../slideLayouts/slideLayout14.xml"/></Relationships>
</file>

<file path=ppt/slides/_rels/slide201.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Layout" Target="../slideLayouts/slideLayout14.xml"/></Relationships>
</file>

<file path=ppt/slides/_rels/slide202.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png"/><Relationship Id="rId1" Type="http://schemas.openxmlformats.org/officeDocument/2006/relationships/slideLayout" Target="../slideLayouts/slideLayout14.xml"/></Relationships>
</file>

<file path=ppt/slides/_rels/slide203.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png"/><Relationship Id="rId1" Type="http://schemas.openxmlformats.org/officeDocument/2006/relationships/slideLayout" Target="../slideLayouts/slideLayout14.xml"/></Relationships>
</file>

<file path=ppt/slides/_rels/slide204.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14.xml"/></Relationships>
</file>

<file path=ppt/slides/_rels/slide205.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png"/><Relationship Id="rId1" Type="http://schemas.openxmlformats.org/officeDocument/2006/relationships/slideLayout" Target="../slideLayouts/slideLayout14.xml"/></Relationships>
</file>

<file path=ppt/slides/_rels/slide206.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91.png"/><Relationship Id="rId1" Type="http://schemas.openxmlformats.org/officeDocument/2006/relationships/slideLayout" Target="../slideLayouts/slideLayout14.xml"/></Relationships>
</file>

<file path=ppt/slides/_rels/slide207.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193.png"/><Relationship Id="rId1" Type="http://schemas.openxmlformats.org/officeDocument/2006/relationships/slideLayout" Target="../slideLayouts/slideLayout14.xml"/></Relationships>
</file>

<file path=ppt/slides/_rels/slide208.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png"/><Relationship Id="rId1" Type="http://schemas.openxmlformats.org/officeDocument/2006/relationships/slideLayout" Target="../slideLayouts/slideLayout14.xml"/></Relationships>
</file>

<file path=ppt/slides/_rels/slide209.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hyperlink" Target="https://app.powerbi.com/groups/me/reports/cb34bef3-8d58-497f-a351-9dbb521170c5/?pbi_source=PowerPoint" TargetMode="External"/><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51.png"/></Relationships>
</file>

<file path=ppt/slides/_rels/slide210.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99.png"/><Relationship Id="rId1" Type="http://schemas.openxmlformats.org/officeDocument/2006/relationships/slideLayout" Target="../slideLayouts/slideLayout14.xml"/></Relationships>
</file>

<file path=ppt/slides/_rels/slide211.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01.png"/><Relationship Id="rId1" Type="http://schemas.openxmlformats.org/officeDocument/2006/relationships/slideLayout" Target="../slideLayouts/slideLayout14.xml"/></Relationships>
</file>

<file path=ppt/slides/_rels/slide212.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3.png"/><Relationship Id="rId1" Type="http://schemas.openxmlformats.org/officeDocument/2006/relationships/slideLayout" Target="../slideLayouts/slideLayout14.xml"/></Relationships>
</file>

<file path=ppt/slides/_rels/slide213.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image" Target="../media/image205.png"/><Relationship Id="rId1" Type="http://schemas.openxmlformats.org/officeDocument/2006/relationships/slideLayout" Target="../slideLayouts/slideLayout14.xml"/></Relationships>
</file>

<file path=ppt/slides/_rels/slide214.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hyperlink" Target="https://app.powerbi.com/groups/me/reports/cb34bef3-8d58-497f-a351-9dbb521170c5/?pbi_source=PowerPoint" TargetMode="External"/><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hyperlink" Target="https://app.powerbi.com/groups/me/reports/cb34bef3-8d58-497f-a351-9dbb521170c5/?pbi_source=PowerPoint" TargetMode="External"/><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hyperlink" Target="https://app.powerbi.com/groups/me/reports/cb34bef3-8d58-497f-a351-9dbb521170c5/?pbi_source=PowerPoint" TargetMode="External"/><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hyperlink" Target="https://app.powerbi.com/groups/me/reports/cb34bef3-8d58-497f-a351-9dbb521170c5/?pbi_source=PowerPoint" TargetMode="External"/><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hyperlink" Target="https://app.powerbi.com/groups/me/reports/cb34bef3-8d58-497f-a351-9dbb521170c5/?pbi_source=PowerPoint" TargetMode="External"/><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hyperlink" Target="https://app.powerbi.com/groups/me/reports/cb34bef3-8d58-497f-a351-9dbb521170c5/?pbi_source=PowerPoint" TargetMode="External"/><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hyperlink" Target="https://app.powerbi.com/groups/me/reports/cb34bef3-8d58-497f-a351-9dbb521170c5/?pbi_source=PowerPoint" TargetMode="External"/><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3" Type="http://schemas.openxmlformats.org/officeDocument/2006/relationships/hyperlink" Target="https://app.powerbi.com/groups/me/reports/cb34bef3-8d58-497f-a351-9dbb521170c5/?pbi_source=PowerPoint" TargetMode="External"/><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slide" Target="slide7.xml"/><Relationship Id="rId7" Type="http://schemas.openxmlformats.org/officeDocument/2006/relationships/slide" Target="slide72.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slide" Target="slide64.xml"/><Relationship Id="rId5" Type="http://schemas.openxmlformats.org/officeDocument/2006/relationships/slide" Target="slide39.xml"/><Relationship Id="rId4" Type="http://schemas.openxmlformats.org/officeDocument/2006/relationships/slide" Target="slide37.xml"/></Relationships>
</file>

<file path=ppt/slides/_rels/slide30.xml.rels><?xml version="1.0" encoding="UTF-8" standalone="yes"?>
<Relationships xmlns="http://schemas.openxmlformats.org/package/2006/relationships"><Relationship Id="rId3" Type="http://schemas.openxmlformats.org/officeDocument/2006/relationships/hyperlink" Target="https://app.powerbi.com/groups/me/reports/cb34bef3-8d58-497f-a351-9dbb521170c5/?pbi_source=PowerPoint" TargetMode="External"/><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60.png"/></Relationships>
</file>

<file path=ppt/slides/_rels/slide31.xml.rels><?xml version="1.0" encoding="UTF-8" standalone="yes"?>
<Relationships xmlns="http://schemas.openxmlformats.org/package/2006/relationships"><Relationship Id="rId3" Type="http://schemas.openxmlformats.org/officeDocument/2006/relationships/hyperlink" Target="https://app.powerbi.com/groups/me/reports/cb34bef3-8d58-497f-a351-9dbb521170c5/?pbi_source=PowerPoint" TargetMode="External"/><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61.png"/></Relationships>
</file>

<file path=ppt/slides/_rels/slide32.xml.rels><?xml version="1.0" encoding="UTF-8" standalone="yes"?>
<Relationships xmlns="http://schemas.openxmlformats.org/package/2006/relationships"><Relationship Id="rId3" Type="http://schemas.openxmlformats.org/officeDocument/2006/relationships/hyperlink" Target="https://app.powerbi.com/groups/me/reports/cb34bef3-8d58-497f-a351-9dbb521170c5/?pbi_source=PowerPoint" TargetMode="External"/><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62.png"/></Relationships>
</file>

<file path=ppt/slides/_rels/slide33.xml.rels><?xml version="1.0" encoding="UTF-8" standalone="yes"?>
<Relationships xmlns="http://schemas.openxmlformats.org/package/2006/relationships"><Relationship Id="rId3" Type="http://schemas.openxmlformats.org/officeDocument/2006/relationships/hyperlink" Target="https://app.powerbi.com/groups/me/reports/cb34bef3-8d58-497f-a351-9dbb521170c5/?pbi_source=PowerPoint" TargetMode="External"/><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image" Target="../media/image63.png"/></Relationships>
</file>

<file path=ppt/slides/_rels/slide34.xml.rels><?xml version="1.0" encoding="UTF-8" standalone="yes"?>
<Relationships xmlns="http://schemas.openxmlformats.org/package/2006/relationships"><Relationship Id="rId3" Type="http://schemas.openxmlformats.org/officeDocument/2006/relationships/hyperlink" Target="https://app.powerbi.com/groups/me/reports/cb34bef3-8d58-497f-a351-9dbb521170c5/?pbi_source=PowerPoint" TargetMode="External"/><Relationship Id="rId2" Type="http://schemas.openxmlformats.org/officeDocument/2006/relationships/notesSlide" Target="../notesSlides/notesSlide34.xml"/><Relationship Id="rId1" Type="http://schemas.openxmlformats.org/officeDocument/2006/relationships/slideLayout" Target="../slideLayouts/slideLayout5.xml"/><Relationship Id="rId4" Type="http://schemas.openxmlformats.org/officeDocument/2006/relationships/image" Target="../media/image64.png"/></Relationships>
</file>

<file path=ppt/slides/_rels/slide35.xml.rels><?xml version="1.0" encoding="UTF-8" standalone="yes"?>
<Relationships xmlns="http://schemas.openxmlformats.org/package/2006/relationships"><Relationship Id="rId3" Type="http://schemas.openxmlformats.org/officeDocument/2006/relationships/hyperlink" Target="https://app.powerbi.com/groups/me/reports/cb34bef3-8d58-497f-a351-9dbb521170c5/?pbi_source=PowerPoint" TargetMode="External"/><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65.png"/></Relationships>
</file>

<file path=ppt/slides/_rels/slide36.xml.rels><?xml version="1.0" encoding="UTF-8" standalone="yes"?>
<Relationships xmlns="http://schemas.openxmlformats.org/package/2006/relationships"><Relationship Id="rId3" Type="http://schemas.openxmlformats.org/officeDocument/2006/relationships/hyperlink" Target="https://app.powerbi.com/groups/me/reports/cb34bef3-8d58-497f-a351-9dbb521170c5/?pbi_source=PowerPoint" TargetMode="External"/><Relationship Id="rId2" Type="http://schemas.openxmlformats.org/officeDocument/2006/relationships/notesSlide" Target="../notesSlides/notesSlide36.xml"/><Relationship Id="rId1" Type="http://schemas.openxmlformats.org/officeDocument/2006/relationships/slideLayout" Target="../slideLayouts/slideLayout5.xml"/><Relationship Id="rId4" Type="http://schemas.openxmlformats.org/officeDocument/2006/relationships/image" Target="../media/image66.png"/></Relationships>
</file>

<file path=ppt/slides/_rels/slide37.xml.rels><?xml version="1.0" encoding="UTF-8" standalone="yes"?>
<Relationships xmlns="http://schemas.openxmlformats.org/package/2006/relationships"><Relationship Id="rId3" Type="http://schemas.openxmlformats.org/officeDocument/2006/relationships/hyperlink" Target="https://app.powerbi.com/groups/me/reports/fb9b4cc8-6417-4f74-9f7e-04ffeb534d39/?pbi_source=PowerPoint" TargetMode="External"/><Relationship Id="rId2" Type="http://schemas.openxmlformats.org/officeDocument/2006/relationships/notesSlide" Target="../notesSlides/notesSlide37.xml"/><Relationship Id="rId1" Type="http://schemas.openxmlformats.org/officeDocument/2006/relationships/slideLayout" Target="../slideLayouts/slideLayout5.xml"/><Relationship Id="rId4" Type="http://schemas.openxmlformats.org/officeDocument/2006/relationships/image" Target="../media/image67.png"/></Relationships>
</file>

<file path=ppt/slides/_rels/slide38.xml.rels><?xml version="1.0" encoding="UTF-8" standalone="yes"?>
<Relationships xmlns="http://schemas.openxmlformats.org/package/2006/relationships"><Relationship Id="rId3" Type="http://schemas.openxmlformats.org/officeDocument/2006/relationships/hyperlink" Target="https://core-parallelrun-publicationtool.jao.eu/validationReductions" TargetMode="External"/><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hyperlink" Target="https://app.powerbi.com/groups/me/reports/0c4a2195-fbfa-4b18-aeb2-f38d52ac0e4f/?pbi_source=PowerPoint" TargetMode="External"/><Relationship Id="rId2" Type="http://schemas.openxmlformats.org/officeDocument/2006/relationships/notesSlide" Target="../notesSlides/notesSlide39.xml"/><Relationship Id="rId1" Type="http://schemas.openxmlformats.org/officeDocument/2006/relationships/slideLayout" Target="../slideLayouts/slideLayout5.xml"/><Relationship Id="rId4" Type="http://schemas.openxmlformats.org/officeDocument/2006/relationships/image" Target="../media/image68.png"/></Relationships>
</file>

<file path=ppt/slides/_rels/slide4.xml.rels><?xml version="1.0" encoding="UTF-8" standalone="yes"?>
<Relationships xmlns="http://schemas.openxmlformats.org/package/2006/relationships"><Relationship Id="rId3" Type="http://schemas.openxmlformats.org/officeDocument/2006/relationships/hyperlink" Target="https://www.jao.eu/kpi-reports"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hyperlink" Target="https://app.powerbi.com/groups/me/reports/0c4a2195-fbfa-4b18-aeb2-f38d52ac0e4f/?pbi_source=PowerPoint" TargetMode="External"/><Relationship Id="rId2" Type="http://schemas.openxmlformats.org/officeDocument/2006/relationships/notesSlide" Target="../notesSlides/notesSlide40.xml"/><Relationship Id="rId1" Type="http://schemas.openxmlformats.org/officeDocument/2006/relationships/slideLayout" Target="../slideLayouts/slideLayout5.xml"/><Relationship Id="rId4" Type="http://schemas.openxmlformats.org/officeDocument/2006/relationships/image" Target="../media/image69.png"/></Relationships>
</file>

<file path=ppt/slides/_rels/slide41.xml.rels><?xml version="1.0" encoding="UTF-8" standalone="yes"?>
<Relationships xmlns="http://schemas.openxmlformats.org/package/2006/relationships"><Relationship Id="rId3" Type="http://schemas.openxmlformats.org/officeDocument/2006/relationships/hyperlink" Target="https://app.powerbi.com/groups/me/reports/0c4a2195-fbfa-4b18-aeb2-f38d52ac0e4f/?pbi_source=PowerPoint" TargetMode="External"/><Relationship Id="rId2" Type="http://schemas.openxmlformats.org/officeDocument/2006/relationships/notesSlide" Target="../notesSlides/notesSlide41.xml"/><Relationship Id="rId1" Type="http://schemas.openxmlformats.org/officeDocument/2006/relationships/slideLayout" Target="../slideLayouts/slideLayout5.xml"/><Relationship Id="rId4" Type="http://schemas.openxmlformats.org/officeDocument/2006/relationships/image" Target="../media/image70.png"/></Relationships>
</file>

<file path=ppt/slides/_rels/slide42.xml.rels><?xml version="1.0" encoding="UTF-8" standalone="yes"?>
<Relationships xmlns="http://schemas.openxmlformats.org/package/2006/relationships"><Relationship Id="rId3" Type="http://schemas.openxmlformats.org/officeDocument/2006/relationships/hyperlink" Target="https://app.powerbi.com/groups/me/reports/0c4a2195-fbfa-4b18-aeb2-f38d52ac0e4f/?pbi_source=PowerPoint" TargetMode="External"/><Relationship Id="rId2" Type="http://schemas.openxmlformats.org/officeDocument/2006/relationships/notesSlide" Target="../notesSlides/notesSlide42.xml"/><Relationship Id="rId1" Type="http://schemas.openxmlformats.org/officeDocument/2006/relationships/slideLayout" Target="../slideLayouts/slideLayout5.xml"/><Relationship Id="rId4" Type="http://schemas.openxmlformats.org/officeDocument/2006/relationships/image" Target="../media/image71.png"/></Relationships>
</file>

<file path=ppt/slides/_rels/slide43.xml.rels><?xml version="1.0" encoding="UTF-8" standalone="yes"?>
<Relationships xmlns="http://schemas.openxmlformats.org/package/2006/relationships"><Relationship Id="rId3" Type="http://schemas.openxmlformats.org/officeDocument/2006/relationships/hyperlink" Target="https://app.powerbi.com/groups/me/reports/0c4a2195-fbfa-4b18-aeb2-f38d52ac0e4f/?pbi_source=PowerPoint" TargetMode="External"/><Relationship Id="rId2" Type="http://schemas.openxmlformats.org/officeDocument/2006/relationships/notesSlide" Target="../notesSlides/notesSlide43.xml"/><Relationship Id="rId1" Type="http://schemas.openxmlformats.org/officeDocument/2006/relationships/slideLayout" Target="../slideLayouts/slideLayout5.xml"/><Relationship Id="rId4" Type="http://schemas.openxmlformats.org/officeDocument/2006/relationships/image" Target="../media/image72.png"/></Relationships>
</file>

<file path=ppt/slides/_rels/slide44.xml.rels><?xml version="1.0" encoding="UTF-8" standalone="yes"?>
<Relationships xmlns="http://schemas.openxmlformats.org/package/2006/relationships"><Relationship Id="rId3" Type="http://schemas.openxmlformats.org/officeDocument/2006/relationships/hyperlink" Target="https://app.powerbi.com/groups/me/reports/0c4a2195-fbfa-4b18-aeb2-f38d52ac0e4f/?pbi_source=PowerPoint" TargetMode="External"/><Relationship Id="rId2" Type="http://schemas.openxmlformats.org/officeDocument/2006/relationships/notesSlide" Target="../notesSlides/notesSlide44.xml"/><Relationship Id="rId1" Type="http://schemas.openxmlformats.org/officeDocument/2006/relationships/slideLayout" Target="../slideLayouts/slideLayout5.xml"/><Relationship Id="rId4" Type="http://schemas.openxmlformats.org/officeDocument/2006/relationships/image" Target="../media/image73.png"/></Relationships>
</file>

<file path=ppt/slides/_rels/slide4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75.png"/></Relationships>
</file>

<file path=ppt/slides/_rels/slide4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77.png"/></Relationships>
</file>

<file path=ppt/slides/_rels/slide4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79.png"/></Relationships>
</file>

<file path=ppt/slides/_rels/slide4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81.png"/></Relationships>
</file>

<file path=ppt/slides/_rels/slide4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83.png"/></Relationships>
</file>

<file path=ppt/slides/_rels/slide5.xml.rels><?xml version="1.0" encoding="UTF-8" standalone="yes"?>
<Relationships xmlns="http://schemas.openxmlformats.org/package/2006/relationships"><Relationship Id="rId3" Type="http://schemas.openxmlformats.org/officeDocument/2006/relationships/hyperlink" Target="https://www.jao.eu/core-fb-da-parallel-run-0"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85.png"/></Relationships>
</file>

<file path=ppt/slides/_rels/slide5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87.png"/></Relationships>
</file>

<file path=ppt/slides/_rels/slide5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89.png"/></Relationships>
</file>

<file path=ppt/slides/_rels/slide5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91.png"/></Relationships>
</file>

<file path=ppt/slides/_rels/slide5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93.png"/></Relationships>
</file>

<file path=ppt/slides/_rels/slide5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95.png"/></Relationships>
</file>

<file path=ppt/slides/_rels/slide5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97.png"/></Relationships>
</file>

<file path=ppt/slides/_rels/slide5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99.png"/></Relationships>
</file>

<file path=ppt/slides/_rels/slide5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101.png"/></Relationships>
</file>

<file path=ppt/slides/_rels/slide5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103.png"/></Relationships>
</file>

<file path=ppt/slides/_rels/slide6.xml.rels><?xml version="1.0" encoding="UTF-8" standalone="yes"?>
<Relationships xmlns="http://schemas.openxmlformats.org/package/2006/relationships"><Relationship Id="rId3" Type="http://schemas.openxmlformats.org/officeDocument/2006/relationships/hyperlink" Target="https://www.jao.eu/core-fb-da-parallel-run-0"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hyperlink" Target="https://www.bmwi.de/Redaktion/DE/Downloads/A/aktionsplan-gebotszone.pdf?__blob=publicationFile&amp;v=4" TargetMode="External"/><Relationship Id="rId4" Type="http://schemas.openxmlformats.org/officeDocument/2006/relationships/hyperlink" Target="https://www.bmk.gv.at/dam/jcr:bb4181fc-41cd-4c96-9f68-26350c69f712/Action_Plan_Austria.pdf"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105.png"/></Relationships>
</file>

<file path=ppt/slides/_rels/slide6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app.powerbi.com/groups/me/reports/cb34bef3-8d58-497f-a351-9dbb521170c5/?pbi_source=PowerPoint" TargetMode="External"/><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37.png"/></Relationships>
</file>

<file path=ppt/slides/_rels/slide7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22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64.xml"/><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3" Type="http://schemas.openxmlformats.org/officeDocument/2006/relationships/hyperlink" Target="https://app.powerbi.com/groups/me/reports/0c322f08-439d-491f-85bf-5c919491c3f9/?pbi_source=PowerPoint" TargetMode="External"/><Relationship Id="rId2" Type="http://schemas.openxmlformats.org/officeDocument/2006/relationships/notesSlide" Target="../notesSlides/notesSlide65.xml"/><Relationship Id="rId1" Type="http://schemas.openxmlformats.org/officeDocument/2006/relationships/slideLayout" Target="../slideLayouts/slideLayout10.xml"/><Relationship Id="rId4" Type="http://schemas.openxmlformats.org/officeDocument/2006/relationships/image" Target="../media/image116.png"/></Relationships>
</file>

<file path=ppt/slides/_rels/slide75.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hyperlink" Target="https://app.powerbi.com/groups/me/reports/cb34bef3-8d58-497f-a351-9dbb521170c5/?pbi_source=PowerPoint" TargetMode="External"/><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80.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4.xml"/></Relationships>
</file>

<file path=ppt/slides/_rels/slide86.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14.xml"/></Relationships>
</file>

<file path=ppt/slides/_rels/slide88.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4.xml"/></Relationships>
</file>

<file path=ppt/slides/_rels/slide89.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hyperlink" Target="https://app.powerbi.com/groups/me/reports/cb34bef3-8d58-497f-a351-9dbb521170c5/?pbi_source=PowerPoint" TargetMode="External"/><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39.png"/></Relationships>
</file>

<file path=ppt/slides/_rels/slide90.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14.xml"/></Relationships>
</file>

<file path=ppt/slides/_rels/slide91.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14.xml"/></Relationships>
</file>

<file path=ppt/slides/_rels/slide92.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14.xml"/></Relationships>
</file>

<file path=ppt/slides/_rels/slide93.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14.xml"/></Relationships>
</file>

<file path=ppt/slides/_rels/slide95.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14.xml"/></Relationships>
</file>

<file path=ppt/slides/_rels/slide96.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14.xml"/></Relationships>
</file>

<file path=ppt/slides/_rels/slide97.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14.xml"/></Relationships>
</file>

<file path=ppt/slides/_rels/slide98.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14.xml"/></Relationships>
</file>

<file path=ppt/slides/_rels/slide99.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vert="horz" lIns="91440" tIns="45720" rIns="91440" bIns="45720" rtlCol="0" anchor="t">
            <a:noAutofit/>
          </a:bodyPr>
          <a:lstStyle/>
          <a:p>
            <a:r>
              <a:rPr lang="en-US" dirty="0"/>
              <a:t>Core Parallel Run KPI report </a:t>
            </a:r>
          </a:p>
          <a:p>
            <a:r>
              <a:rPr lang="de-DE" dirty="0">
                <a:ea typeface="Arial Unicode MS"/>
                <a:cs typeface="Arial"/>
              </a:rPr>
              <a:t>April 2021</a:t>
            </a:r>
            <a:endParaRPr lang="en-US" dirty="0">
              <a:ea typeface="Arial Unicode MS"/>
              <a:cs typeface="Arial"/>
            </a:endParaRPr>
          </a:p>
        </p:txBody>
      </p:sp>
      <p:sp>
        <p:nvSpPr>
          <p:cNvPr id="4" name="Text Placeholder 3"/>
          <p:cNvSpPr>
            <a:spLocks noGrp="1"/>
          </p:cNvSpPr>
          <p:nvPr>
            <p:ph type="body" sz="quarter" idx="12"/>
          </p:nvPr>
        </p:nvSpPr>
        <p:spPr/>
        <p:txBody>
          <a:bodyPr/>
          <a:lstStyle/>
          <a:p>
            <a:r>
              <a:rPr lang="en-US" dirty="0"/>
              <a:t>Core FB MC </a:t>
            </a:r>
          </a:p>
        </p:txBody>
      </p:sp>
    </p:spTree>
    <p:extLst>
      <p:ext uri="{BB962C8B-B14F-4D97-AF65-F5344CB8AC3E}">
        <p14:creationId xmlns:p14="http://schemas.microsoft.com/office/powerpoint/2010/main" val="37902526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tableEx ,Average Maximum AMR per BD (MW) by TSO ,tableEx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 +2_4</a:t>
            </a:r>
          </a:p>
        </p:txBody>
      </p:sp>
      <p:sp>
        <p:nvSpPr>
          <p:cNvPr id="5" name="Title 4">
            <a:extLst>
              <a:ext uri="{FF2B5EF4-FFF2-40B4-BE49-F238E27FC236}">
                <a16:creationId xmlns:a16="http://schemas.microsoft.com/office/drawing/2014/main" id="{31C1E447-F081-4F58-B9CE-8C48835A5878}"/>
              </a:ext>
            </a:extLst>
          </p:cNvPr>
          <p:cNvSpPr txBox="1">
            <a:spLocks/>
          </p:cNvSpPr>
          <p:nvPr/>
        </p:nvSpPr>
        <p:spPr>
          <a:xfrm>
            <a:off x="61912" y="306388"/>
            <a:ext cx="332708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1: Average maximum AMR per CNE per BD</a:t>
            </a:r>
          </a:p>
        </p:txBody>
      </p:sp>
      <p:sp>
        <p:nvSpPr>
          <p:cNvPr id="6" name="Title 4">
            <a:extLst>
              <a:ext uri="{FF2B5EF4-FFF2-40B4-BE49-F238E27FC236}">
                <a16:creationId xmlns:a16="http://schemas.microsoft.com/office/drawing/2014/main" id="{9259C097-522F-4B39-A7CF-F6525142AC8B}"/>
              </a:ext>
            </a:extLst>
          </p:cNvPr>
          <p:cNvSpPr txBox="1">
            <a:spLocks/>
          </p:cNvSpPr>
          <p:nvPr/>
        </p:nvSpPr>
        <p:spPr>
          <a:xfrm>
            <a:off x="5500619" y="306388"/>
            <a:ext cx="3439956"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397467599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PoljeZBesedilom 3">
            <a:extLst>
              <a:ext uri="{FF2B5EF4-FFF2-40B4-BE49-F238E27FC236}">
                <a16:creationId xmlns:a16="http://schemas.microsoft.com/office/drawing/2014/main" id="{7C841443-AFBB-4106-BB4C-D0EE673E7836}"/>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cs-CZ" dirty="0"/>
              <a:t>BD20220426</a:t>
            </a:r>
          </a:p>
        </p:txBody>
      </p:sp>
      <p:sp>
        <p:nvSpPr>
          <p:cNvPr id="7" name="Nadpis 1">
            <a:extLst>
              <a:ext uri="{FF2B5EF4-FFF2-40B4-BE49-F238E27FC236}">
                <a16:creationId xmlns:a16="http://schemas.microsoft.com/office/drawing/2014/main" id="{B5D55664-C79B-4F81-96CF-DE9DED568F78}"/>
              </a:ext>
            </a:extLst>
          </p:cNvPr>
          <p:cNvSpPr txBox="1">
            <a:spLocks/>
          </p:cNvSpPr>
          <p:nvPr/>
        </p:nvSpPr>
        <p:spPr>
          <a:xfrm>
            <a:off x="539999" y="108000"/>
            <a:ext cx="6798796" cy="336550"/>
          </a:xfrm>
          <a:prstGeom prst="rect">
            <a:avLst/>
          </a:prstGeom>
        </p:spPr>
        <p:txBody>
          <a:bodyPr/>
          <a:lstStyle>
            <a:lvl1pPr marL="0" indent="0" algn="l" rtl="0" eaLnBrk="1" fontAlgn="base" hangingPunct="1">
              <a:spcBef>
                <a:spcPct val="0"/>
              </a:spcBef>
              <a:spcAft>
                <a:spcPct val="0"/>
              </a:spcAft>
              <a:defRPr sz="1600" b="0" i="0">
                <a:solidFill>
                  <a:srgbClr val="008000"/>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sl-SI" altLang="sl-SI" kern="0"/>
              <a:t>Parallel Run KPI report</a:t>
            </a:r>
            <a:br>
              <a:rPr lang="sl-SI" altLang="sl-SI" kern="0"/>
            </a:br>
            <a:endParaRPr lang="cs-CZ" kern="0" dirty="0"/>
          </a:p>
        </p:txBody>
      </p:sp>
      <p:sp>
        <p:nvSpPr>
          <p:cNvPr id="8" name="Zástupný symbol pro text 2">
            <a:extLst>
              <a:ext uri="{FF2B5EF4-FFF2-40B4-BE49-F238E27FC236}">
                <a16:creationId xmlns:a16="http://schemas.microsoft.com/office/drawing/2014/main" id="{325B20BB-5215-4BBA-A539-0F85FFA13D43}"/>
              </a:ext>
            </a:extLst>
          </p:cNvPr>
          <p:cNvSpPr txBox="1">
            <a:spLocks/>
          </p:cNvSpPr>
          <p:nvPr/>
        </p:nvSpPr>
        <p:spPr>
          <a:xfrm>
            <a:off x="540000" y="461650"/>
            <a:ext cx="8376894" cy="363850"/>
          </a:xfrm>
          <a:prstGeom prst="rect">
            <a:avLst/>
          </a:prstGeom>
        </p:spPr>
        <p:txBody>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008000"/>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08000"/>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r>
              <a:rPr lang="en-US" altLang="sl-SI" kern="0"/>
              <a:t>KPI 9: Clearing prices, price spreads and price convergence</a:t>
            </a:r>
            <a:endParaRPr lang="sl-SI" altLang="sl-SI" kern="0"/>
          </a:p>
          <a:p>
            <a:endParaRPr lang="cs-CZ" kern="0" dirty="0"/>
          </a:p>
        </p:txBody>
      </p:sp>
      <p:pic>
        <p:nvPicPr>
          <p:cNvPr id="3" name="Obrázek 2">
            <a:extLst>
              <a:ext uri="{FF2B5EF4-FFF2-40B4-BE49-F238E27FC236}">
                <a16:creationId xmlns:a16="http://schemas.microsoft.com/office/drawing/2014/main" id="{68613F8D-0B35-4310-B6EC-1DAF5A5E9748}"/>
              </a:ext>
            </a:extLst>
          </p:cNvPr>
          <p:cNvPicPr>
            <a:picLocks noChangeAspect="1"/>
          </p:cNvPicPr>
          <p:nvPr/>
        </p:nvPicPr>
        <p:blipFill>
          <a:blip r:embed="rId2"/>
          <a:stretch>
            <a:fillRect/>
          </a:stretch>
        </p:blipFill>
        <p:spPr>
          <a:xfrm>
            <a:off x="1619250" y="1174015"/>
            <a:ext cx="5871515" cy="5217260"/>
          </a:xfrm>
          <a:prstGeom prst="rect">
            <a:avLst/>
          </a:prstGeom>
        </p:spPr>
      </p:pic>
    </p:spTree>
    <p:extLst>
      <p:ext uri="{BB962C8B-B14F-4D97-AF65-F5344CB8AC3E}">
        <p14:creationId xmlns:p14="http://schemas.microsoft.com/office/powerpoint/2010/main" val="375526649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PoljeZBesedilom 3">
            <a:extLst>
              <a:ext uri="{FF2B5EF4-FFF2-40B4-BE49-F238E27FC236}">
                <a16:creationId xmlns:a16="http://schemas.microsoft.com/office/drawing/2014/main" id="{7C841443-AFBB-4106-BB4C-D0EE673E7836}"/>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cs-CZ" dirty="0"/>
              <a:t>BD20220427</a:t>
            </a:r>
          </a:p>
        </p:txBody>
      </p:sp>
      <p:sp>
        <p:nvSpPr>
          <p:cNvPr id="7" name="Nadpis 1">
            <a:extLst>
              <a:ext uri="{FF2B5EF4-FFF2-40B4-BE49-F238E27FC236}">
                <a16:creationId xmlns:a16="http://schemas.microsoft.com/office/drawing/2014/main" id="{B5D55664-C79B-4F81-96CF-DE9DED568F78}"/>
              </a:ext>
            </a:extLst>
          </p:cNvPr>
          <p:cNvSpPr txBox="1">
            <a:spLocks/>
          </p:cNvSpPr>
          <p:nvPr/>
        </p:nvSpPr>
        <p:spPr>
          <a:xfrm>
            <a:off x="539999" y="108000"/>
            <a:ext cx="6798796" cy="336550"/>
          </a:xfrm>
          <a:prstGeom prst="rect">
            <a:avLst/>
          </a:prstGeom>
        </p:spPr>
        <p:txBody>
          <a:bodyPr/>
          <a:lstStyle>
            <a:lvl1pPr marL="0" indent="0" algn="l" rtl="0" eaLnBrk="1" fontAlgn="base" hangingPunct="1">
              <a:spcBef>
                <a:spcPct val="0"/>
              </a:spcBef>
              <a:spcAft>
                <a:spcPct val="0"/>
              </a:spcAft>
              <a:defRPr sz="1600" b="0" i="0">
                <a:solidFill>
                  <a:srgbClr val="008000"/>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sl-SI" altLang="sl-SI" kern="0"/>
              <a:t>Parallel Run KPI report</a:t>
            </a:r>
            <a:br>
              <a:rPr lang="sl-SI" altLang="sl-SI" kern="0"/>
            </a:br>
            <a:endParaRPr lang="cs-CZ" kern="0" dirty="0"/>
          </a:p>
        </p:txBody>
      </p:sp>
      <p:sp>
        <p:nvSpPr>
          <p:cNvPr id="8" name="Zástupný symbol pro text 2">
            <a:extLst>
              <a:ext uri="{FF2B5EF4-FFF2-40B4-BE49-F238E27FC236}">
                <a16:creationId xmlns:a16="http://schemas.microsoft.com/office/drawing/2014/main" id="{325B20BB-5215-4BBA-A539-0F85FFA13D43}"/>
              </a:ext>
            </a:extLst>
          </p:cNvPr>
          <p:cNvSpPr txBox="1">
            <a:spLocks/>
          </p:cNvSpPr>
          <p:nvPr/>
        </p:nvSpPr>
        <p:spPr>
          <a:xfrm>
            <a:off x="540000" y="461650"/>
            <a:ext cx="8376894" cy="363850"/>
          </a:xfrm>
          <a:prstGeom prst="rect">
            <a:avLst/>
          </a:prstGeom>
        </p:spPr>
        <p:txBody>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008000"/>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08000"/>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r>
              <a:rPr lang="en-US" altLang="sl-SI" kern="0"/>
              <a:t>KPI 9: Clearing prices, price spreads and price convergence</a:t>
            </a:r>
            <a:endParaRPr lang="sl-SI" altLang="sl-SI" kern="0"/>
          </a:p>
          <a:p>
            <a:endParaRPr lang="cs-CZ" kern="0" dirty="0"/>
          </a:p>
        </p:txBody>
      </p:sp>
      <p:pic>
        <p:nvPicPr>
          <p:cNvPr id="3" name="Obrázek 2">
            <a:extLst>
              <a:ext uri="{FF2B5EF4-FFF2-40B4-BE49-F238E27FC236}">
                <a16:creationId xmlns:a16="http://schemas.microsoft.com/office/drawing/2014/main" id="{F3BA06C7-781F-4E93-997D-ACE6FB1157E0}"/>
              </a:ext>
            </a:extLst>
          </p:cNvPr>
          <p:cNvPicPr>
            <a:picLocks noChangeAspect="1"/>
          </p:cNvPicPr>
          <p:nvPr/>
        </p:nvPicPr>
        <p:blipFill>
          <a:blip r:embed="rId2"/>
          <a:stretch>
            <a:fillRect/>
          </a:stretch>
        </p:blipFill>
        <p:spPr>
          <a:xfrm>
            <a:off x="1624012" y="1160638"/>
            <a:ext cx="5874067" cy="5235399"/>
          </a:xfrm>
          <a:prstGeom prst="rect">
            <a:avLst/>
          </a:prstGeom>
        </p:spPr>
      </p:pic>
    </p:spTree>
    <p:extLst>
      <p:ext uri="{BB962C8B-B14F-4D97-AF65-F5344CB8AC3E}">
        <p14:creationId xmlns:p14="http://schemas.microsoft.com/office/powerpoint/2010/main" val="294508071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PoljeZBesedilom 3">
            <a:extLst>
              <a:ext uri="{FF2B5EF4-FFF2-40B4-BE49-F238E27FC236}">
                <a16:creationId xmlns:a16="http://schemas.microsoft.com/office/drawing/2014/main" id="{7C841443-AFBB-4106-BB4C-D0EE673E7836}"/>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cs-CZ" dirty="0"/>
              <a:t>BD20220428</a:t>
            </a:r>
          </a:p>
        </p:txBody>
      </p:sp>
      <p:sp>
        <p:nvSpPr>
          <p:cNvPr id="7" name="Nadpis 1">
            <a:extLst>
              <a:ext uri="{FF2B5EF4-FFF2-40B4-BE49-F238E27FC236}">
                <a16:creationId xmlns:a16="http://schemas.microsoft.com/office/drawing/2014/main" id="{B5D55664-C79B-4F81-96CF-DE9DED568F78}"/>
              </a:ext>
            </a:extLst>
          </p:cNvPr>
          <p:cNvSpPr txBox="1">
            <a:spLocks/>
          </p:cNvSpPr>
          <p:nvPr/>
        </p:nvSpPr>
        <p:spPr>
          <a:xfrm>
            <a:off x="539999" y="108000"/>
            <a:ext cx="6798796" cy="336550"/>
          </a:xfrm>
          <a:prstGeom prst="rect">
            <a:avLst/>
          </a:prstGeom>
        </p:spPr>
        <p:txBody>
          <a:bodyPr/>
          <a:lstStyle>
            <a:lvl1pPr marL="0" indent="0" algn="l" rtl="0" eaLnBrk="1" fontAlgn="base" hangingPunct="1">
              <a:spcBef>
                <a:spcPct val="0"/>
              </a:spcBef>
              <a:spcAft>
                <a:spcPct val="0"/>
              </a:spcAft>
              <a:defRPr sz="1600" b="0" i="0">
                <a:solidFill>
                  <a:srgbClr val="008000"/>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sl-SI" altLang="sl-SI" kern="0"/>
              <a:t>Parallel Run KPI report</a:t>
            </a:r>
            <a:br>
              <a:rPr lang="sl-SI" altLang="sl-SI" kern="0"/>
            </a:br>
            <a:endParaRPr lang="cs-CZ" kern="0" dirty="0"/>
          </a:p>
        </p:txBody>
      </p:sp>
      <p:sp>
        <p:nvSpPr>
          <p:cNvPr id="8" name="Zástupný symbol pro text 2">
            <a:extLst>
              <a:ext uri="{FF2B5EF4-FFF2-40B4-BE49-F238E27FC236}">
                <a16:creationId xmlns:a16="http://schemas.microsoft.com/office/drawing/2014/main" id="{325B20BB-5215-4BBA-A539-0F85FFA13D43}"/>
              </a:ext>
            </a:extLst>
          </p:cNvPr>
          <p:cNvSpPr txBox="1">
            <a:spLocks/>
          </p:cNvSpPr>
          <p:nvPr/>
        </p:nvSpPr>
        <p:spPr>
          <a:xfrm>
            <a:off x="540000" y="461650"/>
            <a:ext cx="8376894" cy="363850"/>
          </a:xfrm>
          <a:prstGeom prst="rect">
            <a:avLst/>
          </a:prstGeom>
        </p:spPr>
        <p:txBody>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008000"/>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08000"/>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r>
              <a:rPr lang="en-US" altLang="sl-SI" kern="0"/>
              <a:t>KPI 9: Clearing prices, price spreads and price convergence</a:t>
            </a:r>
            <a:endParaRPr lang="sl-SI" altLang="sl-SI" kern="0"/>
          </a:p>
          <a:p>
            <a:endParaRPr lang="cs-CZ" kern="0" dirty="0"/>
          </a:p>
        </p:txBody>
      </p:sp>
      <p:pic>
        <p:nvPicPr>
          <p:cNvPr id="3" name="Obrázek 2">
            <a:extLst>
              <a:ext uri="{FF2B5EF4-FFF2-40B4-BE49-F238E27FC236}">
                <a16:creationId xmlns:a16="http://schemas.microsoft.com/office/drawing/2014/main" id="{D9FC94B0-24ED-4808-A033-54717210A219}"/>
              </a:ext>
            </a:extLst>
          </p:cNvPr>
          <p:cNvPicPr>
            <a:picLocks noChangeAspect="1"/>
          </p:cNvPicPr>
          <p:nvPr/>
        </p:nvPicPr>
        <p:blipFill>
          <a:blip r:embed="rId2"/>
          <a:stretch>
            <a:fillRect/>
          </a:stretch>
        </p:blipFill>
        <p:spPr>
          <a:xfrm>
            <a:off x="1624013" y="1173677"/>
            <a:ext cx="5859438" cy="5222360"/>
          </a:xfrm>
          <a:prstGeom prst="rect">
            <a:avLst/>
          </a:prstGeom>
        </p:spPr>
      </p:pic>
    </p:spTree>
    <p:extLst>
      <p:ext uri="{BB962C8B-B14F-4D97-AF65-F5344CB8AC3E}">
        <p14:creationId xmlns:p14="http://schemas.microsoft.com/office/powerpoint/2010/main" val="105959682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PoljeZBesedilom 3">
            <a:extLst>
              <a:ext uri="{FF2B5EF4-FFF2-40B4-BE49-F238E27FC236}">
                <a16:creationId xmlns:a16="http://schemas.microsoft.com/office/drawing/2014/main" id="{7C841443-AFBB-4106-BB4C-D0EE673E7836}"/>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cs-CZ" dirty="0"/>
              <a:t>BD20220429</a:t>
            </a:r>
          </a:p>
        </p:txBody>
      </p:sp>
      <p:sp>
        <p:nvSpPr>
          <p:cNvPr id="7" name="Nadpis 1">
            <a:extLst>
              <a:ext uri="{FF2B5EF4-FFF2-40B4-BE49-F238E27FC236}">
                <a16:creationId xmlns:a16="http://schemas.microsoft.com/office/drawing/2014/main" id="{B5D55664-C79B-4F81-96CF-DE9DED568F78}"/>
              </a:ext>
            </a:extLst>
          </p:cNvPr>
          <p:cNvSpPr txBox="1">
            <a:spLocks/>
          </p:cNvSpPr>
          <p:nvPr/>
        </p:nvSpPr>
        <p:spPr>
          <a:xfrm>
            <a:off x="539999" y="108000"/>
            <a:ext cx="6798796" cy="336550"/>
          </a:xfrm>
          <a:prstGeom prst="rect">
            <a:avLst/>
          </a:prstGeom>
        </p:spPr>
        <p:txBody>
          <a:bodyPr/>
          <a:lstStyle>
            <a:lvl1pPr marL="0" indent="0" algn="l" rtl="0" eaLnBrk="1" fontAlgn="base" hangingPunct="1">
              <a:spcBef>
                <a:spcPct val="0"/>
              </a:spcBef>
              <a:spcAft>
                <a:spcPct val="0"/>
              </a:spcAft>
              <a:defRPr sz="1600" b="0" i="0">
                <a:solidFill>
                  <a:srgbClr val="008000"/>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sl-SI" altLang="sl-SI" kern="0"/>
              <a:t>Parallel Run KPI report</a:t>
            </a:r>
            <a:br>
              <a:rPr lang="sl-SI" altLang="sl-SI" kern="0"/>
            </a:br>
            <a:endParaRPr lang="cs-CZ" kern="0" dirty="0"/>
          </a:p>
        </p:txBody>
      </p:sp>
      <p:sp>
        <p:nvSpPr>
          <p:cNvPr id="8" name="Zástupný symbol pro text 2">
            <a:extLst>
              <a:ext uri="{FF2B5EF4-FFF2-40B4-BE49-F238E27FC236}">
                <a16:creationId xmlns:a16="http://schemas.microsoft.com/office/drawing/2014/main" id="{325B20BB-5215-4BBA-A539-0F85FFA13D43}"/>
              </a:ext>
            </a:extLst>
          </p:cNvPr>
          <p:cNvSpPr txBox="1">
            <a:spLocks/>
          </p:cNvSpPr>
          <p:nvPr/>
        </p:nvSpPr>
        <p:spPr>
          <a:xfrm>
            <a:off x="540000" y="461650"/>
            <a:ext cx="8376894" cy="363850"/>
          </a:xfrm>
          <a:prstGeom prst="rect">
            <a:avLst/>
          </a:prstGeom>
        </p:spPr>
        <p:txBody>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008000"/>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08000"/>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r>
              <a:rPr lang="en-US" altLang="sl-SI" kern="0"/>
              <a:t>KPI 9: Clearing prices, price spreads and price convergence</a:t>
            </a:r>
            <a:endParaRPr lang="sl-SI" altLang="sl-SI" kern="0"/>
          </a:p>
          <a:p>
            <a:endParaRPr lang="cs-CZ" kern="0" dirty="0"/>
          </a:p>
        </p:txBody>
      </p:sp>
      <p:pic>
        <p:nvPicPr>
          <p:cNvPr id="3" name="Obrázek 2">
            <a:extLst>
              <a:ext uri="{FF2B5EF4-FFF2-40B4-BE49-F238E27FC236}">
                <a16:creationId xmlns:a16="http://schemas.microsoft.com/office/drawing/2014/main" id="{B2C29215-6A44-494E-9246-F006FA6B82DC}"/>
              </a:ext>
            </a:extLst>
          </p:cNvPr>
          <p:cNvPicPr>
            <a:picLocks noChangeAspect="1"/>
          </p:cNvPicPr>
          <p:nvPr/>
        </p:nvPicPr>
        <p:blipFill>
          <a:blip r:embed="rId2"/>
          <a:stretch>
            <a:fillRect/>
          </a:stretch>
        </p:blipFill>
        <p:spPr>
          <a:xfrm>
            <a:off x="1619250" y="1176899"/>
            <a:ext cx="5864200" cy="5219138"/>
          </a:xfrm>
          <a:prstGeom prst="rect">
            <a:avLst/>
          </a:prstGeom>
        </p:spPr>
      </p:pic>
    </p:spTree>
    <p:extLst>
      <p:ext uri="{BB962C8B-B14F-4D97-AF65-F5344CB8AC3E}">
        <p14:creationId xmlns:p14="http://schemas.microsoft.com/office/powerpoint/2010/main" val="22164206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PoljeZBesedilom 3">
            <a:extLst>
              <a:ext uri="{FF2B5EF4-FFF2-40B4-BE49-F238E27FC236}">
                <a16:creationId xmlns:a16="http://schemas.microsoft.com/office/drawing/2014/main" id="{7C841443-AFBB-4106-BB4C-D0EE673E7836}"/>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cs-CZ" dirty="0"/>
              <a:t>BD20220430</a:t>
            </a:r>
          </a:p>
        </p:txBody>
      </p:sp>
      <p:sp>
        <p:nvSpPr>
          <p:cNvPr id="7" name="Nadpis 1">
            <a:extLst>
              <a:ext uri="{FF2B5EF4-FFF2-40B4-BE49-F238E27FC236}">
                <a16:creationId xmlns:a16="http://schemas.microsoft.com/office/drawing/2014/main" id="{B5D55664-C79B-4F81-96CF-DE9DED568F78}"/>
              </a:ext>
            </a:extLst>
          </p:cNvPr>
          <p:cNvSpPr txBox="1">
            <a:spLocks/>
          </p:cNvSpPr>
          <p:nvPr/>
        </p:nvSpPr>
        <p:spPr>
          <a:xfrm>
            <a:off x="539999" y="108000"/>
            <a:ext cx="6798796" cy="336550"/>
          </a:xfrm>
          <a:prstGeom prst="rect">
            <a:avLst/>
          </a:prstGeom>
        </p:spPr>
        <p:txBody>
          <a:bodyPr/>
          <a:lstStyle>
            <a:lvl1pPr marL="0" indent="0" algn="l" rtl="0" eaLnBrk="1" fontAlgn="base" hangingPunct="1">
              <a:spcBef>
                <a:spcPct val="0"/>
              </a:spcBef>
              <a:spcAft>
                <a:spcPct val="0"/>
              </a:spcAft>
              <a:defRPr sz="1600" b="0" i="0">
                <a:solidFill>
                  <a:srgbClr val="008000"/>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sl-SI" altLang="sl-SI" kern="0"/>
              <a:t>Parallel Run KPI report</a:t>
            </a:r>
            <a:br>
              <a:rPr lang="sl-SI" altLang="sl-SI" kern="0"/>
            </a:br>
            <a:endParaRPr lang="cs-CZ" kern="0" dirty="0"/>
          </a:p>
        </p:txBody>
      </p:sp>
      <p:sp>
        <p:nvSpPr>
          <p:cNvPr id="8" name="Zástupný symbol pro text 2">
            <a:extLst>
              <a:ext uri="{FF2B5EF4-FFF2-40B4-BE49-F238E27FC236}">
                <a16:creationId xmlns:a16="http://schemas.microsoft.com/office/drawing/2014/main" id="{325B20BB-5215-4BBA-A539-0F85FFA13D43}"/>
              </a:ext>
            </a:extLst>
          </p:cNvPr>
          <p:cNvSpPr txBox="1">
            <a:spLocks/>
          </p:cNvSpPr>
          <p:nvPr/>
        </p:nvSpPr>
        <p:spPr>
          <a:xfrm>
            <a:off x="540000" y="461650"/>
            <a:ext cx="8376894" cy="363850"/>
          </a:xfrm>
          <a:prstGeom prst="rect">
            <a:avLst/>
          </a:prstGeom>
        </p:spPr>
        <p:txBody>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008000"/>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08000"/>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r>
              <a:rPr lang="en-US" altLang="sl-SI" kern="0"/>
              <a:t>KPI 9: Clearing prices, price spreads and price convergence</a:t>
            </a:r>
            <a:endParaRPr lang="sl-SI" altLang="sl-SI" kern="0"/>
          </a:p>
          <a:p>
            <a:endParaRPr lang="cs-CZ" kern="0" dirty="0"/>
          </a:p>
        </p:txBody>
      </p:sp>
      <p:pic>
        <p:nvPicPr>
          <p:cNvPr id="3" name="Obrázek 2">
            <a:extLst>
              <a:ext uri="{FF2B5EF4-FFF2-40B4-BE49-F238E27FC236}">
                <a16:creationId xmlns:a16="http://schemas.microsoft.com/office/drawing/2014/main" id="{B1D6426A-D9CB-481A-ACA1-49F84DAC41C8}"/>
              </a:ext>
            </a:extLst>
          </p:cNvPr>
          <p:cNvPicPr>
            <a:picLocks noChangeAspect="1"/>
          </p:cNvPicPr>
          <p:nvPr/>
        </p:nvPicPr>
        <p:blipFill>
          <a:blip r:embed="rId2"/>
          <a:stretch>
            <a:fillRect/>
          </a:stretch>
        </p:blipFill>
        <p:spPr>
          <a:xfrm>
            <a:off x="1604963" y="1133786"/>
            <a:ext cx="5929694" cy="5271776"/>
          </a:xfrm>
          <a:prstGeom prst="rect">
            <a:avLst/>
          </a:prstGeom>
        </p:spPr>
      </p:pic>
    </p:spTree>
    <p:extLst>
      <p:ext uri="{BB962C8B-B14F-4D97-AF65-F5344CB8AC3E}">
        <p14:creationId xmlns:p14="http://schemas.microsoft.com/office/powerpoint/2010/main" val="167705399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BD20220401</a:t>
            </a:r>
            <a:r>
              <a:rPr lang="en-US" altLang="hu-HU" sz="1400" dirty="0">
                <a:solidFill>
                  <a:srgbClr val="008000"/>
                </a:solidFill>
              </a:rPr>
              <a:t> (part </a:t>
            </a:r>
            <a:r>
              <a:rPr lang="sl-SI" altLang="hu-HU" sz="1400" dirty="0">
                <a:solidFill>
                  <a:srgbClr val="008000"/>
                </a:solidFill>
              </a:rPr>
              <a:t>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9" name="Tabulka 8">
            <a:extLst>
              <a:ext uri="{FF2B5EF4-FFF2-40B4-BE49-F238E27FC236}">
                <a16:creationId xmlns:a16="http://schemas.microsoft.com/office/drawing/2014/main" id="{2091AD71-5E0F-46B4-8A6E-C5E7B903240D}"/>
              </a:ext>
            </a:extLst>
          </p:cNvPr>
          <p:cNvGraphicFramePr>
            <a:graphicFrameLocks noGrp="1"/>
          </p:cNvGraphicFramePr>
          <p:nvPr>
            <p:extLst>
              <p:ext uri="{D42A27DB-BD31-4B8C-83A1-F6EECF244321}">
                <p14:modId xmlns:p14="http://schemas.microsoft.com/office/powerpoint/2010/main" val="2917105839"/>
              </p:ext>
            </p:extLst>
          </p:nvPr>
        </p:nvGraphicFramePr>
        <p:xfrm>
          <a:off x="369234" y="962452"/>
          <a:ext cx="8957646" cy="5540769"/>
        </p:xfrm>
        <a:graphic>
          <a:graphicData uri="http://schemas.openxmlformats.org/drawingml/2006/table">
            <a:tbl>
              <a:tblPr/>
              <a:tblGrid>
                <a:gridCol w="6864165">
                  <a:extLst>
                    <a:ext uri="{9D8B030D-6E8A-4147-A177-3AD203B41FA5}">
                      <a16:colId xmlns:a16="http://schemas.microsoft.com/office/drawing/2014/main" val="1506539057"/>
                    </a:ext>
                  </a:extLst>
                </a:gridCol>
                <a:gridCol w="1545789">
                  <a:extLst>
                    <a:ext uri="{9D8B030D-6E8A-4147-A177-3AD203B41FA5}">
                      <a16:colId xmlns:a16="http://schemas.microsoft.com/office/drawing/2014/main" val="2249234236"/>
                    </a:ext>
                  </a:extLst>
                </a:gridCol>
                <a:gridCol w="547692">
                  <a:extLst>
                    <a:ext uri="{9D8B030D-6E8A-4147-A177-3AD203B41FA5}">
                      <a16:colId xmlns:a16="http://schemas.microsoft.com/office/drawing/2014/main" val="2760939810"/>
                    </a:ext>
                  </a:extLst>
                </a:gridCol>
              </a:tblGrid>
              <a:tr h="142071">
                <a:tc>
                  <a:txBody>
                    <a:bodyPr/>
                    <a:lstStyle/>
                    <a:p>
                      <a:pPr algn="l" fontAlgn="b"/>
                      <a:r>
                        <a:rPr lang="cs-CZ" sz="700" b="1" i="0" u="none" strike="noStrike" dirty="0" err="1">
                          <a:solidFill>
                            <a:srgbClr val="000000"/>
                          </a:solidFill>
                          <a:effectLst/>
                          <a:latin typeface="Arial" panose="020B0604020202020204" pitchFamily="34" charset="0"/>
                        </a:rPr>
                        <a:t>Hour</a:t>
                      </a:r>
                      <a:endParaRPr lang="cs-CZ" sz="700" b="1" i="0" u="none" strike="noStrike" dirty="0">
                        <a:solidFill>
                          <a:srgbClr val="000000"/>
                        </a:solidFill>
                        <a:effectLst/>
                        <a:latin typeface="Arial" panose="020B0604020202020204" pitchFamily="34" charset="0"/>
                      </a:endParaRP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1125965946"/>
                  </a:ext>
                </a:extLst>
              </a:tr>
              <a:tr h="142071">
                <a:tc>
                  <a:txBody>
                    <a:bodyPr/>
                    <a:lstStyle/>
                    <a:p>
                      <a:pPr algn="l" fontAlgn="b"/>
                      <a:r>
                        <a:rPr lang="cs-CZ" sz="700" b="1"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949,04</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146%</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545343071"/>
                  </a:ext>
                </a:extLst>
              </a:tr>
              <a:tr h="142071">
                <a:tc>
                  <a:txBody>
                    <a:bodyPr/>
                    <a:lstStyle/>
                    <a:p>
                      <a:pPr algn="l" fontAlgn="b"/>
                      <a:r>
                        <a:rPr lang="cs-CZ" sz="700" b="0" i="0" u="none" strike="noStrike">
                          <a:solidFill>
                            <a:srgbClr val="000000"/>
                          </a:solidFill>
                          <a:effectLst/>
                          <a:latin typeface="Arial" panose="020B0604020202020204" pitchFamily="34" charset="0"/>
                        </a:rPr>
                        <a:t>[HR-BA] 220kV Zakucac - Mostar [OPP] [HR] / N-1 Konjsko - Mostar</a:t>
                      </a:r>
                    </a:p>
                  </a:txBody>
                  <a:tcPr marL="7875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949,04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772663168"/>
                  </a:ext>
                </a:extLst>
              </a:tr>
              <a:tr h="142071">
                <a:tc>
                  <a:txBody>
                    <a:bodyPr/>
                    <a:lstStyle/>
                    <a:p>
                      <a:pPr algn="l" fontAlgn="b"/>
                      <a:r>
                        <a:rPr lang="cs-CZ" sz="700" b="0" i="0" u="none" strike="noStrike">
                          <a:solidFill>
                            <a:srgbClr val="000000"/>
                          </a:solidFill>
                          <a:effectLst/>
                          <a:latin typeface="Arial" panose="020B0604020202020204" pitchFamily="34" charset="0"/>
                        </a:rPr>
                        <a:t>[NL-D2] Meeden-Diele  380 Z [OPP] [NL] / N-1 Gronau - Gronau TR 441 E</a:t>
                      </a:r>
                    </a:p>
                  </a:txBody>
                  <a:tcPr marL="78757"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243,92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457227025"/>
                  </a:ext>
                </a:extLst>
              </a:tr>
              <a:tr h="142071">
                <a:tc>
                  <a:txBody>
                    <a:bodyPr/>
                    <a:lstStyle/>
                    <a:p>
                      <a:pPr algn="l" fontAlgn="b"/>
                      <a:r>
                        <a:rPr lang="cs-CZ" sz="700" b="0" i="0" u="none" strike="noStrike">
                          <a:solidFill>
                            <a:srgbClr val="000000"/>
                          </a:solidFill>
                          <a:effectLst/>
                          <a:latin typeface="Arial" panose="020B0604020202020204" pitchFamily="34" charset="0"/>
                        </a:rPr>
                        <a:t>[BE-FR] Avelgem - Avelin 80 [DIR] [FR] / N-1 Achene - Lonny 380.19</a:t>
                      </a:r>
                    </a:p>
                  </a:txBody>
                  <a:tcPr marL="78757"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334,41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32%</a:t>
                      </a:r>
                    </a:p>
                  </a:txBody>
                  <a:tcPr marL="0" marR="0" marT="0" marB="0" anchor="b">
                    <a:lnL>
                      <a:noFill/>
                    </a:lnL>
                    <a:lnR>
                      <a:noFill/>
                    </a:lnR>
                    <a:lnT>
                      <a:noFill/>
                    </a:lnT>
                    <a:lnB>
                      <a:noFill/>
                    </a:lnB>
                  </a:tcPr>
                </a:tc>
                <a:extLst>
                  <a:ext uri="{0D108BD9-81ED-4DB2-BD59-A6C34878D82A}">
                    <a16:rowId xmlns:a16="http://schemas.microsoft.com/office/drawing/2014/main" val="3949903688"/>
                  </a:ext>
                </a:extLst>
              </a:tr>
              <a:tr h="142071">
                <a:tc>
                  <a:txBody>
                    <a:bodyPr/>
                    <a:lstStyle/>
                    <a:p>
                      <a:pPr algn="l" fontAlgn="b"/>
                      <a:r>
                        <a:rPr lang="de-DE" sz="700" b="0" i="0" u="none" strike="noStrike">
                          <a:solidFill>
                            <a:srgbClr val="000000"/>
                          </a:solidFill>
                          <a:effectLst/>
                          <a:latin typeface="Arial" panose="020B0604020202020204" pitchFamily="34" charset="0"/>
                        </a:rPr>
                        <a:t>[D7-D7] Buerstadt - Lambsheim BUERST W [DIR] / N-1 Sechtem - Paffendorf - Oberzier SECHTM S</a:t>
                      </a:r>
                    </a:p>
                  </a:txBody>
                  <a:tcPr marL="78757"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512,95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073135963"/>
                  </a:ext>
                </a:extLst>
              </a:tr>
              <a:tr h="142071">
                <a:tc>
                  <a:txBody>
                    <a:bodyPr/>
                    <a:lstStyle/>
                    <a:p>
                      <a:pPr algn="l" fontAlgn="b"/>
                      <a:r>
                        <a:rPr lang="cs-CZ" sz="700" b="0" i="0" u="none" strike="noStrike">
                          <a:solidFill>
                            <a:srgbClr val="000000"/>
                          </a:solidFill>
                          <a:effectLst/>
                          <a:latin typeface="Arial" panose="020B0604020202020204" pitchFamily="34" charset="0"/>
                        </a:rPr>
                        <a:t>[AT-AT] Rosegg - Villach Sued 267B [DIR] / N-1 Feistritz - Obersielach 268</a:t>
                      </a:r>
                    </a:p>
                  </a:txBody>
                  <a:tcPr marL="78757"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105,48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57%</a:t>
                      </a:r>
                    </a:p>
                  </a:txBody>
                  <a:tcPr marL="0" marR="0" marT="0" marB="0" anchor="b">
                    <a:lnL>
                      <a:noFill/>
                    </a:lnL>
                    <a:lnR>
                      <a:noFill/>
                    </a:lnR>
                    <a:lnT>
                      <a:noFill/>
                    </a:lnT>
                    <a:lnB>
                      <a:noFill/>
                    </a:lnB>
                  </a:tcPr>
                </a:tc>
                <a:extLst>
                  <a:ext uri="{0D108BD9-81ED-4DB2-BD59-A6C34878D82A}">
                    <a16:rowId xmlns:a16="http://schemas.microsoft.com/office/drawing/2014/main" val="26401202"/>
                  </a:ext>
                </a:extLst>
              </a:tr>
              <a:tr h="142071">
                <a:tc>
                  <a:txBody>
                    <a:bodyPr/>
                    <a:lstStyle/>
                    <a:p>
                      <a:pPr algn="l" fontAlgn="b"/>
                      <a:r>
                        <a:rPr lang="cs-CZ" sz="700" b="1" i="0" u="none" strike="noStrike">
                          <a:solidFill>
                            <a:srgbClr val="000000"/>
                          </a:solidFill>
                          <a:effectLst/>
                          <a:latin typeface="Arial" panose="020B0604020202020204" pitchFamily="34" charset="0"/>
                        </a:rPr>
                        <a:t>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687,52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80%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706881831"/>
                  </a:ext>
                </a:extLst>
              </a:tr>
              <a:tr h="142071">
                <a:tc>
                  <a:txBody>
                    <a:bodyPr/>
                    <a:lstStyle/>
                    <a:p>
                      <a:pPr algn="l" fontAlgn="b"/>
                      <a:r>
                        <a:rPr lang="cs-CZ" sz="700" b="0" i="0" u="none" strike="noStrike">
                          <a:solidFill>
                            <a:srgbClr val="000000"/>
                          </a:solidFill>
                          <a:effectLst/>
                          <a:latin typeface="Arial" panose="020B0604020202020204" pitchFamily="34" charset="0"/>
                        </a:rPr>
                        <a:t>[NL-D2] Meeden-Diele  380 Z [OPP] [NL] / N-1 Gronau - Gronau TR 441 E</a:t>
                      </a:r>
                    </a:p>
                  </a:txBody>
                  <a:tcPr marL="7875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297,76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467410369"/>
                  </a:ext>
                </a:extLst>
              </a:tr>
              <a:tr h="142071">
                <a:tc>
                  <a:txBody>
                    <a:bodyPr/>
                    <a:lstStyle/>
                    <a:p>
                      <a:pPr algn="l" fontAlgn="b"/>
                      <a:r>
                        <a:rPr lang="en-US" sz="700" b="0" i="0" u="none" strike="noStrike">
                          <a:solidFill>
                            <a:srgbClr val="000000"/>
                          </a:solidFill>
                          <a:effectLst/>
                          <a:latin typeface="Arial" panose="020B0604020202020204" pitchFamily="34" charset="0"/>
                        </a:rPr>
                        <a:t>[BE-FR] Achene - Lonny 19 [DIR] [FR] / N-1 Avelgem - Avelin 380.80</a:t>
                      </a:r>
                    </a:p>
                  </a:txBody>
                  <a:tcPr marL="78757"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292,4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40%</a:t>
                      </a:r>
                    </a:p>
                  </a:txBody>
                  <a:tcPr marL="0" marR="0" marT="0" marB="0" anchor="b">
                    <a:lnL>
                      <a:noFill/>
                    </a:lnL>
                    <a:lnR>
                      <a:noFill/>
                    </a:lnR>
                    <a:lnT>
                      <a:noFill/>
                    </a:lnT>
                    <a:lnB>
                      <a:noFill/>
                    </a:lnB>
                  </a:tcPr>
                </a:tc>
                <a:extLst>
                  <a:ext uri="{0D108BD9-81ED-4DB2-BD59-A6C34878D82A}">
                    <a16:rowId xmlns:a16="http://schemas.microsoft.com/office/drawing/2014/main" val="2969121959"/>
                  </a:ext>
                </a:extLst>
              </a:tr>
              <a:tr h="142071">
                <a:tc>
                  <a:txBody>
                    <a:bodyPr/>
                    <a:lstStyle/>
                    <a:p>
                      <a:pPr algn="l" fontAlgn="b"/>
                      <a:r>
                        <a:rPr lang="de-DE" sz="700" b="0" i="0" u="none" strike="noStrike">
                          <a:solidFill>
                            <a:srgbClr val="000000"/>
                          </a:solidFill>
                          <a:effectLst/>
                          <a:latin typeface="Arial" panose="020B0604020202020204" pitchFamily="34" charset="0"/>
                        </a:rPr>
                        <a:t>[D7-D7] Buerstadt - Lambsheim BUERST W [DIR] / N-1 Rheinau - Hoheneck KUGELB W</a:t>
                      </a:r>
                    </a:p>
                  </a:txBody>
                  <a:tcPr marL="78757"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687,52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61488378"/>
                  </a:ext>
                </a:extLst>
              </a:tr>
              <a:tr h="142071">
                <a:tc>
                  <a:txBody>
                    <a:bodyPr/>
                    <a:lstStyle/>
                    <a:p>
                      <a:pPr algn="l" fontAlgn="b"/>
                      <a:r>
                        <a:rPr lang="cs-CZ" sz="700" b="1" i="0" u="none" strike="noStrike">
                          <a:solidFill>
                            <a:srgbClr val="000000"/>
                          </a:solidFill>
                          <a:effectLst/>
                          <a:latin typeface="Arial" panose="020B0604020202020204" pitchFamily="34" charset="0"/>
                        </a:rPr>
                        <a:t>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1351,34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231036114"/>
                  </a:ext>
                </a:extLst>
              </a:tr>
              <a:tr h="142071">
                <a:tc>
                  <a:txBody>
                    <a:bodyPr/>
                    <a:lstStyle/>
                    <a:p>
                      <a:pPr algn="l" fontAlgn="b"/>
                      <a:r>
                        <a:rPr lang="cs-CZ" sz="700" b="0" i="0" u="none" strike="noStrike">
                          <a:solidFill>
                            <a:srgbClr val="000000"/>
                          </a:solidFill>
                          <a:effectLst/>
                          <a:latin typeface="Arial" panose="020B0604020202020204" pitchFamily="34" charset="0"/>
                        </a:rPr>
                        <a:t>[HR-BA] 220kV Zakucac - Mostar [OPP] [HR] / N-1 Konjsko - Mostar</a:t>
                      </a:r>
                    </a:p>
                  </a:txBody>
                  <a:tcPr marL="7875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1351,34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796798061"/>
                  </a:ext>
                </a:extLst>
              </a:tr>
              <a:tr h="142071">
                <a:tc>
                  <a:txBody>
                    <a:bodyPr/>
                    <a:lstStyle/>
                    <a:p>
                      <a:pPr algn="l" fontAlgn="b"/>
                      <a:r>
                        <a:rPr lang="cs-CZ" sz="700" b="0" i="0" u="none" strike="noStrike">
                          <a:solidFill>
                            <a:srgbClr val="000000"/>
                          </a:solidFill>
                          <a:effectLst/>
                          <a:latin typeface="Arial" panose="020B0604020202020204" pitchFamily="34" charset="0"/>
                        </a:rPr>
                        <a:t>[NL-D2] Meeden-Diele  380 Z [OPP] [NL] / N-1 COBRA HVDC</a:t>
                      </a:r>
                    </a:p>
                  </a:txBody>
                  <a:tcPr marL="78757"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147,76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836966816"/>
                  </a:ext>
                </a:extLst>
              </a:tr>
              <a:tr h="142071">
                <a:tc>
                  <a:txBody>
                    <a:bodyPr/>
                    <a:lstStyle/>
                    <a:p>
                      <a:pPr algn="l" fontAlgn="b"/>
                      <a:r>
                        <a:rPr lang="en-US" sz="700" b="0" i="0" u="none" strike="noStrike">
                          <a:solidFill>
                            <a:srgbClr val="000000"/>
                          </a:solidFill>
                          <a:effectLst/>
                          <a:latin typeface="Arial" panose="020B0604020202020204" pitchFamily="34" charset="0"/>
                        </a:rPr>
                        <a:t>[BE-FR] Achene - Lonny 19 [DIR] [FR] / N-1 Avelgem - Avelin 380.80</a:t>
                      </a:r>
                    </a:p>
                  </a:txBody>
                  <a:tcPr marL="78757"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227,4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39%</a:t>
                      </a:r>
                    </a:p>
                  </a:txBody>
                  <a:tcPr marL="0" marR="0" marT="0" marB="0" anchor="b">
                    <a:lnL>
                      <a:noFill/>
                    </a:lnL>
                    <a:lnR>
                      <a:noFill/>
                    </a:lnR>
                    <a:lnT>
                      <a:noFill/>
                    </a:lnT>
                    <a:lnB>
                      <a:noFill/>
                    </a:lnB>
                  </a:tcPr>
                </a:tc>
                <a:extLst>
                  <a:ext uri="{0D108BD9-81ED-4DB2-BD59-A6C34878D82A}">
                    <a16:rowId xmlns:a16="http://schemas.microsoft.com/office/drawing/2014/main" val="1625613704"/>
                  </a:ext>
                </a:extLst>
              </a:tr>
              <a:tr h="142071">
                <a:tc>
                  <a:txBody>
                    <a:bodyPr/>
                    <a:lstStyle/>
                    <a:p>
                      <a:pPr algn="l" fontAlgn="b"/>
                      <a:r>
                        <a:rPr lang="pt-BR" sz="700" b="0" i="0" u="none" strike="noStrike">
                          <a:solidFill>
                            <a:srgbClr val="000000"/>
                          </a:solidFill>
                          <a:effectLst/>
                          <a:latin typeface="Arial" panose="020B0604020202020204" pitchFamily="34" charset="0"/>
                        </a:rPr>
                        <a:t>[RO-RO] Paroseni - Targu Jiu Nord [OPP] / N-1 Resita - Timisoara</a:t>
                      </a:r>
                    </a:p>
                  </a:txBody>
                  <a:tcPr marL="78757"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61,49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23%</a:t>
                      </a:r>
                    </a:p>
                  </a:txBody>
                  <a:tcPr marL="0" marR="0" marT="0" marB="0" anchor="b">
                    <a:lnL>
                      <a:noFill/>
                    </a:lnL>
                    <a:lnR>
                      <a:noFill/>
                    </a:lnR>
                    <a:lnT>
                      <a:noFill/>
                    </a:lnT>
                    <a:lnB>
                      <a:noFill/>
                    </a:lnB>
                  </a:tcPr>
                </a:tc>
                <a:extLst>
                  <a:ext uri="{0D108BD9-81ED-4DB2-BD59-A6C34878D82A}">
                    <a16:rowId xmlns:a16="http://schemas.microsoft.com/office/drawing/2014/main" val="3088479602"/>
                  </a:ext>
                </a:extLst>
              </a:tr>
              <a:tr h="142071">
                <a:tc>
                  <a:txBody>
                    <a:bodyPr/>
                    <a:lstStyle/>
                    <a:p>
                      <a:pPr algn="l" fontAlgn="b"/>
                      <a:r>
                        <a:rPr lang="cs-CZ" sz="700" b="0" i="0" u="none" strike="noStrike">
                          <a:solidFill>
                            <a:srgbClr val="000000"/>
                          </a:solidFill>
                          <a:effectLst/>
                          <a:latin typeface="Arial" panose="020B0604020202020204" pitchFamily="34" charset="0"/>
                        </a:rPr>
                        <a:t>[D7-D7] Buerstadt - Lambsheim BUERST W [DIR] / N-1 Avelgem - Avelin 380.80</a:t>
                      </a:r>
                    </a:p>
                  </a:txBody>
                  <a:tcPr marL="78757"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693,33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81615161"/>
                  </a:ext>
                </a:extLst>
              </a:tr>
              <a:tr h="142071">
                <a:tc>
                  <a:txBody>
                    <a:bodyPr/>
                    <a:lstStyle/>
                    <a:p>
                      <a:pPr algn="l" fontAlgn="b"/>
                      <a:r>
                        <a:rPr lang="cs-CZ" sz="700" b="1" i="0" u="none" strike="noStrike">
                          <a:solidFill>
                            <a:srgbClr val="000000"/>
                          </a:solidFill>
                          <a:effectLst/>
                          <a:latin typeface="Arial" panose="020B0604020202020204" pitchFamily="34" charset="0"/>
                        </a:rPr>
                        <a:t>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1171,09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173%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402748737"/>
                  </a:ext>
                </a:extLst>
              </a:tr>
              <a:tr h="142071">
                <a:tc>
                  <a:txBody>
                    <a:bodyPr/>
                    <a:lstStyle/>
                    <a:p>
                      <a:pPr algn="l" fontAlgn="b"/>
                      <a:r>
                        <a:rPr lang="cs-CZ" sz="700" b="0" i="0" u="none" strike="noStrike">
                          <a:solidFill>
                            <a:srgbClr val="000000"/>
                          </a:solidFill>
                          <a:effectLst/>
                          <a:latin typeface="Arial" panose="020B0604020202020204" pitchFamily="34" charset="0"/>
                        </a:rPr>
                        <a:t>[HR-BA] 220kV Zakucac - Mostar [OPP] [HR] / N-1 Konjsko - Mostar</a:t>
                      </a:r>
                    </a:p>
                  </a:txBody>
                  <a:tcPr marL="7875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1171,09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166803648"/>
                  </a:ext>
                </a:extLst>
              </a:tr>
              <a:tr h="142071">
                <a:tc>
                  <a:txBody>
                    <a:bodyPr/>
                    <a:lstStyle/>
                    <a:p>
                      <a:pPr algn="l" fontAlgn="b"/>
                      <a:r>
                        <a:rPr lang="cs-CZ" sz="700" b="0" i="0" u="none" strike="noStrike">
                          <a:solidFill>
                            <a:srgbClr val="000000"/>
                          </a:solidFill>
                          <a:effectLst/>
                          <a:latin typeface="Arial" panose="020B0604020202020204" pitchFamily="34" charset="0"/>
                        </a:rPr>
                        <a:t>[NL-D2] Meeden-Diele  380 Z [OPP] [NL] / N-1 COBRA HVDC</a:t>
                      </a:r>
                    </a:p>
                  </a:txBody>
                  <a:tcPr marL="78757"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17,43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190647621"/>
                  </a:ext>
                </a:extLst>
              </a:tr>
              <a:tr h="142071">
                <a:tc>
                  <a:txBody>
                    <a:bodyPr/>
                    <a:lstStyle/>
                    <a:p>
                      <a:pPr algn="l" fontAlgn="b"/>
                      <a:r>
                        <a:rPr lang="en-US" sz="700" b="0" i="0" u="none" strike="noStrike">
                          <a:solidFill>
                            <a:srgbClr val="000000"/>
                          </a:solidFill>
                          <a:effectLst/>
                          <a:latin typeface="Arial" panose="020B0604020202020204" pitchFamily="34" charset="0"/>
                        </a:rPr>
                        <a:t>[BE-FR] Achene - Lonny 19 [DIR] [FR] / N-1 Avelgem - Avelin 380.80</a:t>
                      </a:r>
                    </a:p>
                  </a:txBody>
                  <a:tcPr marL="78757"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124,23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45%</a:t>
                      </a:r>
                    </a:p>
                  </a:txBody>
                  <a:tcPr marL="0" marR="0" marT="0" marB="0" anchor="b">
                    <a:lnL>
                      <a:noFill/>
                    </a:lnL>
                    <a:lnR>
                      <a:noFill/>
                    </a:lnR>
                    <a:lnT>
                      <a:noFill/>
                    </a:lnT>
                    <a:lnB>
                      <a:noFill/>
                    </a:lnB>
                  </a:tcPr>
                </a:tc>
                <a:extLst>
                  <a:ext uri="{0D108BD9-81ED-4DB2-BD59-A6C34878D82A}">
                    <a16:rowId xmlns:a16="http://schemas.microsoft.com/office/drawing/2014/main" val="2876952197"/>
                  </a:ext>
                </a:extLst>
              </a:tr>
              <a:tr h="142071">
                <a:tc>
                  <a:txBody>
                    <a:bodyPr/>
                    <a:lstStyle/>
                    <a:p>
                      <a:pPr algn="l" fontAlgn="b"/>
                      <a:r>
                        <a:rPr lang="pt-BR" sz="700" b="0" i="0" u="none" strike="noStrike">
                          <a:solidFill>
                            <a:srgbClr val="000000"/>
                          </a:solidFill>
                          <a:effectLst/>
                          <a:latin typeface="Arial" panose="020B0604020202020204" pitchFamily="34" charset="0"/>
                        </a:rPr>
                        <a:t>[RO-RO] Paroseni - Targu Jiu Nord [OPP] / N-1 Resita - Timisoara</a:t>
                      </a:r>
                    </a:p>
                  </a:txBody>
                  <a:tcPr marL="78757"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227,64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23%</a:t>
                      </a:r>
                    </a:p>
                  </a:txBody>
                  <a:tcPr marL="0" marR="0" marT="0" marB="0" anchor="b">
                    <a:lnL>
                      <a:noFill/>
                    </a:lnL>
                    <a:lnR>
                      <a:noFill/>
                    </a:lnR>
                    <a:lnT>
                      <a:noFill/>
                    </a:lnT>
                    <a:lnB>
                      <a:noFill/>
                    </a:lnB>
                  </a:tcPr>
                </a:tc>
                <a:extLst>
                  <a:ext uri="{0D108BD9-81ED-4DB2-BD59-A6C34878D82A}">
                    <a16:rowId xmlns:a16="http://schemas.microsoft.com/office/drawing/2014/main" val="3721525701"/>
                  </a:ext>
                </a:extLst>
              </a:tr>
              <a:tr h="142071">
                <a:tc>
                  <a:txBody>
                    <a:bodyPr/>
                    <a:lstStyle/>
                    <a:p>
                      <a:pPr algn="l" fontAlgn="b"/>
                      <a:r>
                        <a:rPr lang="de-DE" sz="700" b="0" i="0" u="none" strike="noStrike">
                          <a:solidFill>
                            <a:srgbClr val="000000"/>
                          </a:solidFill>
                          <a:effectLst/>
                          <a:latin typeface="Arial" panose="020B0604020202020204" pitchFamily="34" charset="0"/>
                        </a:rPr>
                        <a:t>[D7-D7] Buerstadt - Lambsheim BUERST W [DIR] / N-1 Sechtem - Paffendorf - Oberzier SECHTM S</a:t>
                      </a:r>
                    </a:p>
                  </a:txBody>
                  <a:tcPr marL="78757"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805,53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691472899"/>
                  </a:ext>
                </a:extLst>
              </a:tr>
              <a:tr h="142071">
                <a:tc>
                  <a:txBody>
                    <a:bodyPr/>
                    <a:lstStyle/>
                    <a:p>
                      <a:pPr algn="l" fontAlgn="b"/>
                      <a:r>
                        <a:rPr lang="cs-CZ" sz="700" b="0" i="0" u="none" strike="noStrike">
                          <a:solidFill>
                            <a:srgbClr val="000000"/>
                          </a:solidFill>
                          <a:effectLst/>
                          <a:latin typeface="Arial" panose="020B0604020202020204" pitchFamily="34" charset="0"/>
                        </a:rPr>
                        <a:t>[AT-AT] Rosegg - Villach Sued 267B [DIR] / N-1 Feistritz - Obersielach 268</a:t>
                      </a:r>
                    </a:p>
                  </a:txBody>
                  <a:tcPr marL="78757"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41,09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56%</a:t>
                      </a:r>
                    </a:p>
                  </a:txBody>
                  <a:tcPr marL="0" marR="0" marT="0" marB="0" anchor="b">
                    <a:lnL>
                      <a:noFill/>
                    </a:lnL>
                    <a:lnR>
                      <a:noFill/>
                    </a:lnR>
                    <a:lnT>
                      <a:noFill/>
                    </a:lnT>
                    <a:lnB>
                      <a:noFill/>
                    </a:lnB>
                  </a:tcPr>
                </a:tc>
                <a:extLst>
                  <a:ext uri="{0D108BD9-81ED-4DB2-BD59-A6C34878D82A}">
                    <a16:rowId xmlns:a16="http://schemas.microsoft.com/office/drawing/2014/main" val="1054739970"/>
                  </a:ext>
                </a:extLst>
              </a:tr>
              <a:tr h="142071">
                <a:tc>
                  <a:txBody>
                    <a:bodyPr/>
                    <a:lstStyle/>
                    <a:p>
                      <a:pPr algn="l" fontAlgn="b"/>
                      <a:r>
                        <a:rPr lang="cs-CZ" sz="700" b="1" i="0" u="none" strike="noStrike">
                          <a:solidFill>
                            <a:srgbClr val="000000"/>
                          </a:solidFill>
                          <a:effectLst/>
                          <a:latin typeface="Arial" panose="020B0604020202020204" pitchFamily="34" charset="0"/>
                        </a:rPr>
                        <a:t>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1095,86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146%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865157992"/>
                  </a:ext>
                </a:extLst>
              </a:tr>
              <a:tr h="142071">
                <a:tc>
                  <a:txBody>
                    <a:bodyPr/>
                    <a:lstStyle/>
                    <a:p>
                      <a:pPr algn="l" fontAlgn="b"/>
                      <a:r>
                        <a:rPr lang="cs-CZ" sz="700" b="0" i="0" u="none" strike="noStrike">
                          <a:solidFill>
                            <a:srgbClr val="000000"/>
                          </a:solidFill>
                          <a:effectLst/>
                          <a:latin typeface="Arial" panose="020B0604020202020204" pitchFamily="34" charset="0"/>
                        </a:rPr>
                        <a:t>[HR-BA] 220kV Zakucac - Mostar [OPP] [HR] / N-1 Konjsko - Mostar</a:t>
                      </a:r>
                    </a:p>
                  </a:txBody>
                  <a:tcPr marL="7875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1095,86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530150466"/>
                  </a:ext>
                </a:extLst>
              </a:tr>
              <a:tr h="142071">
                <a:tc>
                  <a:txBody>
                    <a:bodyPr/>
                    <a:lstStyle/>
                    <a:p>
                      <a:pPr algn="l" fontAlgn="b"/>
                      <a:r>
                        <a:rPr lang="de-DE" sz="700" b="0" i="0" u="none" strike="noStrike">
                          <a:solidFill>
                            <a:srgbClr val="000000"/>
                          </a:solidFill>
                          <a:effectLst/>
                          <a:latin typeface="Arial" panose="020B0604020202020204" pitchFamily="34" charset="0"/>
                        </a:rPr>
                        <a:t>[AT-AT] Tauern - Weissenbach 221 [OPP] / N-1 Tauern - Weissenbach 221</a:t>
                      </a:r>
                    </a:p>
                  </a:txBody>
                  <a:tcPr marL="78757"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246,42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57%</a:t>
                      </a:r>
                    </a:p>
                  </a:txBody>
                  <a:tcPr marL="0" marR="0" marT="0" marB="0" anchor="b">
                    <a:lnL>
                      <a:noFill/>
                    </a:lnL>
                    <a:lnR>
                      <a:noFill/>
                    </a:lnR>
                    <a:lnT>
                      <a:noFill/>
                    </a:lnT>
                    <a:lnB>
                      <a:noFill/>
                    </a:lnB>
                  </a:tcPr>
                </a:tc>
                <a:extLst>
                  <a:ext uri="{0D108BD9-81ED-4DB2-BD59-A6C34878D82A}">
                    <a16:rowId xmlns:a16="http://schemas.microsoft.com/office/drawing/2014/main" val="3998901006"/>
                  </a:ext>
                </a:extLst>
              </a:tr>
              <a:tr h="142071">
                <a:tc>
                  <a:txBody>
                    <a:bodyPr/>
                    <a:lstStyle/>
                    <a:p>
                      <a:pPr algn="l" fontAlgn="b"/>
                      <a:r>
                        <a:rPr lang="cs-CZ" sz="700" b="0" i="0" u="none" strike="noStrike">
                          <a:solidFill>
                            <a:srgbClr val="000000"/>
                          </a:solidFill>
                          <a:effectLst/>
                          <a:latin typeface="Arial" panose="020B0604020202020204" pitchFamily="34" charset="0"/>
                        </a:rPr>
                        <a:t>[NL-D2] Meeden-Diele  380 Z [OPP] [NL] / N-1 COBRA HVDC</a:t>
                      </a:r>
                    </a:p>
                  </a:txBody>
                  <a:tcPr marL="78757"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150,11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878176738"/>
                  </a:ext>
                </a:extLst>
              </a:tr>
              <a:tr h="142071">
                <a:tc>
                  <a:txBody>
                    <a:bodyPr/>
                    <a:lstStyle/>
                    <a:p>
                      <a:pPr algn="l" fontAlgn="b"/>
                      <a:r>
                        <a:rPr lang="en-US" sz="700" b="0" i="0" u="none" strike="noStrike">
                          <a:solidFill>
                            <a:srgbClr val="000000"/>
                          </a:solidFill>
                          <a:effectLst/>
                          <a:latin typeface="Arial" panose="020B0604020202020204" pitchFamily="34" charset="0"/>
                        </a:rPr>
                        <a:t>[BE-FR] Achene - Lonny 19 [DIR] [FR] / N-1 Avelgem - Avelin 380.80</a:t>
                      </a:r>
                    </a:p>
                  </a:txBody>
                  <a:tcPr marL="78757"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244,93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42%</a:t>
                      </a:r>
                    </a:p>
                  </a:txBody>
                  <a:tcPr marL="0" marR="0" marT="0" marB="0" anchor="b">
                    <a:lnL>
                      <a:noFill/>
                    </a:lnL>
                    <a:lnR>
                      <a:noFill/>
                    </a:lnR>
                    <a:lnT>
                      <a:noFill/>
                    </a:lnT>
                    <a:lnB>
                      <a:noFill/>
                    </a:lnB>
                  </a:tcPr>
                </a:tc>
                <a:extLst>
                  <a:ext uri="{0D108BD9-81ED-4DB2-BD59-A6C34878D82A}">
                    <a16:rowId xmlns:a16="http://schemas.microsoft.com/office/drawing/2014/main" val="2004028749"/>
                  </a:ext>
                </a:extLst>
              </a:tr>
              <a:tr h="142071">
                <a:tc>
                  <a:txBody>
                    <a:bodyPr/>
                    <a:lstStyle/>
                    <a:p>
                      <a:pPr algn="l" fontAlgn="b"/>
                      <a:r>
                        <a:rPr lang="de-DE" sz="700" b="0" i="0" u="none" strike="noStrike">
                          <a:solidFill>
                            <a:srgbClr val="000000"/>
                          </a:solidFill>
                          <a:effectLst/>
                          <a:latin typeface="Arial" panose="020B0604020202020204" pitchFamily="34" charset="0"/>
                        </a:rPr>
                        <a:t>[D7-D7] Buerstadt - Lambsheim BUERST W [DIR] / N-1 Rheinau - Hoheneck KUGELB O</a:t>
                      </a:r>
                    </a:p>
                  </a:txBody>
                  <a:tcPr marL="78757"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642,61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366372299"/>
                  </a:ext>
                </a:extLst>
              </a:tr>
              <a:tr h="142071">
                <a:tc>
                  <a:txBody>
                    <a:bodyPr/>
                    <a:lstStyle/>
                    <a:p>
                      <a:pPr algn="l" fontAlgn="b"/>
                      <a:r>
                        <a:rPr lang="cs-CZ" sz="700" b="1" i="0" u="none" strike="noStrike">
                          <a:solidFill>
                            <a:srgbClr val="000000"/>
                          </a:solidFill>
                          <a:effectLst/>
                          <a:latin typeface="Arial" panose="020B0604020202020204" pitchFamily="34" charset="0"/>
                        </a:rPr>
                        <a:t>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897,13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49%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012969887"/>
                  </a:ext>
                </a:extLst>
              </a:tr>
              <a:tr h="142071">
                <a:tc>
                  <a:txBody>
                    <a:bodyPr/>
                    <a:lstStyle/>
                    <a:p>
                      <a:pPr algn="l" fontAlgn="b"/>
                      <a:r>
                        <a:rPr lang="cs-CZ" sz="700" b="0" i="0" u="none" strike="noStrike">
                          <a:solidFill>
                            <a:srgbClr val="000000"/>
                          </a:solidFill>
                          <a:effectLst/>
                          <a:latin typeface="Arial" panose="020B0604020202020204" pitchFamily="34" charset="0"/>
                        </a:rPr>
                        <a:t>[HR-BA] 220kV Zakucac - Mostar [OPP] [HR] / N-1 Konjsko - Mostar</a:t>
                      </a:r>
                    </a:p>
                  </a:txBody>
                  <a:tcPr marL="7875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892,99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976407405"/>
                  </a:ext>
                </a:extLst>
              </a:tr>
              <a:tr h="142071">
                <a:tc>
                  <a:txBody>
                    <a:bodyPr/>
                    <a:lstStyle/>
                    <a:p>
                      <a:pPr algn="l" fontAlgn="b"/>
                      <a:r>
                        <a:rPr lang="cs-CZ" sz="700" b="0" i="0" u="none" strike="noStrike">
                          <a:solidFill>
                            <a:srgbClr val="000000"/>
                          </a:solidFill>
                          <a:effectLst/>
                          <a:latin typeface="Arial" panose="020B0604020202020204" pitchFamily="34" charset="0"/>
                        </a:rPr>
                        <a:t>[NL-D2] Meeden-Diele  380 Z [OPP] [NL] / N-1 COBRA HVDC</a:t>
                      </a:r>
                    </a:p>
                  </a:txBody>
                  <a:tcPr marL="78757"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66,37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231641545"/>
                  </a:ext>
                </a:extLst>
              </a:tr>
              <a:tr h="142071">
                <a:tc>
                  <a:txBody>
                    <a:bodyPr/>
                    <a:lstStyle/>
                    <a:p>
                      <a:pPr algn="l" fontAlgn="b"/>
                      <a:r>
                        <a:rPr lang="de-DE" sz="700" b="0" i="0" u="none" strike="noStrike">
                          <a:solidFill>
                            <a:srgbClr val="000000"/>
                          </a:solidFill>
                          <a:effectLst/>
                          <a:latin typeface="Arial" panose="020B0604020202020204" pitchFamily="34" charset="0"/>
                        </a:rPr>
                        <a:t>[D7-D7] Buerstadt - Lambsheim BUERST W [DIR] / N-1 Rheinau - Hoheneck KUGELB O</a:t>
                      </a:r>
                    </a:p>
                  </a:txBody>
                  <a:tcPr marL="78757"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897,13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497212967"/>
                  </a:ext>
                </a:extLst>
              </a:tr>
              <a:tr h="142071">
                <a:tc>
                  <a:txBody>
                    <a:bodyPr/>
                    <a:lstStyle/>
                    <a:p>
                      <a:pPr algn="l" fontAlgn="b"/>
                      <a:r>
                        <a:rPr lang="cs-CZ" sz="700" b="1" i="0" u="none" strike="noStrike">
                          <a:solidFill>
                            <a:srgbClr val="000000"/>
                          </a:solidFill>
                          <a:effectLst/>
                          <a:latin typeface="Arial" panose="020B0604020202020204" pitchFamily="34" charset="0"/>
                        </a:rPr>
                        <a:t>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2036,9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63%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200889409"/>
                  </a:ext>
                </a:extLst>
              </a:tr>
              <a:tr h="142071">
                <a:tc>
                  <a:txBody>
                    <a:bodyPr/>
                    <a:lstStyle/>
                    <a:p>
                      <a:pPr algn="l" fontAlgn="b"/>
                      <a:r>
                        <a:rPr lang="de-DE" sz="700" b="0" i="0" u="none" strike="noStrike">
                          <a:solidFill>
                            <a:srgbClr val="000000"/>
                          </a:solidFill>
                          <a:effectLst/>
                          <a:latin typeface="Arial" panose="020B0604020202020204" pitchFamily="34" charset="0"/>
                        </a:rPr>
                        <a:t>[D8-D8] Pasewalk - Vierraden 306 [DIR] / N-1 Vierraden - Neuenhagen 304</a:t>
                      </a:r>
                    </a:p>
                  </a:txBody>
                  <a:tcPr marL="7875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186,55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956797654"/>
                  </a:ext>
                </a:extLst>
              </a:tr>
              <a:tr h="142071">
                <a:tc>
                  <a:txBody>
                    <a:bodyPr/>
                    <a:lstStyle/>
                    <a:p>
                      <a:pPr algn="l" fontAlgn="b"/>
                      <a:r>
                        <a:rPr lang="cs-CZ" sz="700" b="0" i="0" u="none" strike="noStrike">
                          <a:solidFill>
                            <a:srgbClr val="000000"/>
                          </a:solidFill>
                          <a:effectLst/>
                          <a:latin typeface="Arial" panose="020B0604020202020204" pitchFamily="34" charset="0"/>
                        </a:rPr>
                        <a:t>[NL-D2] Meeden-Diele  380 Z [OPP] [NL] / N-1 COBRA HVDC</a:t>
                      </a:r>
                    </a:p>
                  </a:txBody>
                  <a:tcPr marL="78757"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67,21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888833441"/>
                  </a:ext>
                </a:extLst>
              </a:tr>
              <a:tr h="142071">
                <a:tc>
                  <a:txBody>
                    <a:bodyPr/>
                    <a:lstStyle/>
                    <a:p>
                      <a:pPr algn="l" fontAlgn="b"/>
                      <a:r>
                        <a:rPr lang="cs-CZ" sz="700" b="0" i="0" u="none" strike="noStrike">
                          <a:solidFill>
                            <a:srgbClr val="000000"/>
                          </a:solidFill>
                          <a:effectLst/>
                          <a:latin typeface="Arial" panose="020B0604020202020204" pitchFamily="34" charset="0"/>
                        </a:rPr>
                        <a:t>[RO-RO] Urechesti - Targu Jiu Nord [DIR] / N-1 Sibiu Sud - Mintia</a:t>
                      </a:r>
                    </a:p>
                  </a:txBody>
                  <a:tcPr marL="78757"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2036,9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327370613"/>
                  </a:ext>
                </a:extLst>
              </a:tr>
              <a:tr h="142071">
                <a:tc>
                  <a:txBody>
                    <a:bodyPr/>
                    <a:lstStyle/>
                    <a:p>
                      <a:pPr algn="l" fontAlgn="b"/>
                      <a:r>
                        <a:rPr lang="de-DE" sz="700" b="0" i="0" u="none" strike="noStrike">
                          <a:solidFill>
                            <a:srgbClr val="000000"/>
                          </a:solidFill>
                          <a:effectLst/>
                          <a:latin typeface="Arial" panose="020B0604020202020204" pitchFamily="34" charset="0"/>
                        </a:rPr>
                        <a:t>[D7-D7] Buerstadt - Lambsheim BUERST W [DIR] / N-1 Rheinau - Hoheneck KUGELB W</a:t>
                      </a:r>
                    </a:p>
                  </a:txBody>
                  <a:tcPr marL="78757"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1039,02</a:t>
                      </a:r>
                    </a:p>
                  </a:txBody>
                  <a:tcPr marL="0" marR="0" marT="0" marB="0" anchor="b">
                    <a:lnL>
                      <a:noFill/>
                    </a:lnL>
                    <a:lnR>
                      <a:noFill/>
                    </a:lnR>
                    <a:lnT>
                      <a:noFill/>
                    </a:lnT>
                    <a:lnB>
                      <a:noFill/>
                    </a:lnB>
                  </a:tcPr>
                </a:tc>
                <a:tc>
                  <a:txBody>
                    <a:bodyPr/>
                    <a:lstStyle/>
                    <a:p>
                      <a:pPr algn="r" fontAlgn="b"/>
                      <a:r>
                        <a:rPr lang="cs-CZ" sz="700" b="0" i="0" u="none" strike="noStrike" dirty="0">
                          <a:solidFill>
                            <a:srgbClr val="000000"/>
                          </a:solidFill>
                          <a:effectLst/>
                          <a:latin typeface="Arial" panose="020B0604020202020204" pitchFamily="34" charset="0"/>
                        </a:rPr>
                        <a:t>22%</a:t>
                      </a:r>
                    </a:p>
                  </a:txBody>
                  <a:tcPr marL="0" marR="0" marT="0" marB="0" anchor="b">
                    <a:lnL>
                      <a:noFill/>
                    </a:lnL>
                    <a:lnR>
                      <a:noFill/>
                    </a:lnR>
                    <a:lnT>
                      <a:noFill/>
                    </a:lnT>
                    <a:lnB>
                      <a:noFill/>
                    </a:lnB>
                  </a:tcPr>
                </a:tc>
                <a:extLst>
                  <a:ext uri="{0D108BD9-81ED-4DB2-BD59-A6C34878D82A}">
                    <a16:rowId xmlns:a16="http://schemas.microsoft.com/office/drawing/2014/main" val="3746808161"/>
                  </a:ext>
                </a:extLst>
              </a:tr>
            </a:tbl>
          </a:graphicData>
        </a:graphic>
      </p:graphicFrame>
    </p:spTree>
    <p:extLst>
      <p:ext uri="{BB962C8B-B14F-4D97-AF65-F5344CB8AC3E}">
        <p14:creationId xmlns:p14="http://schemas.microsoft.com/office/powerpoint/2010/main" val="309736307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BD20220401</a:t>
            </a:r>
            <a:r>
              <a:rPr lang="en-US" altLang="hu-HU" sz="1400" dirty="0">
                <a:solidFill>
                  <a:srgbClr val="008000"/>
                </a:solidFill>
              </a:rPr>
              <a:t> (part </a:t>
            </a:r>
            <a:r>
              <a:rPr lang="sl-SI" altLang="hu-HU" sz="1400" dirty="0">
                <a:solidFill>
                  <a:srgbClr val="008000"/>
                </a:solidFill>
              </a:rPr>
              <a:t>II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6" name="Tabulka 5">
            <a:extLst>
              <a:ext uri="{FF2B5EF4-FFF2-40B4-BE49-F238E27FC236}">
                <a16:creationId xmlns:a16="http://schemas.microsoft.com/office/drawing/2014/main" id="{DBA3BABD-5220-4297-8EC4-F2E3DD9BFFAB}"/>
              </a:ext>
            </a:extLst>
          </p:cNvPr>
          <p:cNvGraphicFramePr>
            <a:graphicFrameLocks noGrp="1"/>
          </p:cNvGraphicFramePr>
          <p:nvPr>
            <p:extLst>
              <p:ext uri="{D42A27DB-BD31-4B8C-83A1-F6EECF244321}">
                <p14:modId xmlns:p14="http://schemas.microsoft.com/office/powerpoint/2010/main" val="1574424003"/>
              </p:ext>
            </p:extLst>
          </p:nvPr>
        </p:nvGraphicFramePr>
        <p:xfrm>
          <a:off x="332393" y="973131"/>
          <a:ext cx="8892074" cy="5449597"/>
        </p:xfrm>
        <a:graphic>
          <a:graphicData uri="http://schemas.openxmlformats.org/drawingml/2006/table">
            <a:tbl>
              <a:tblPr/>
              <a:tblGrid>
                <a:gridCol w="6796214">
                  <a:extLst>
                    <a:ext uri="{9D8B030D-6E8A-4147-A177-3AD203B41FA5}">
                      <a16:colId xmlns:a16="http://schemas.microsoft.com/office/drawing/2014/main" val="1669472842"/>
                    </a:ext>
                  </a:extLst>
                </a:gridCol>
                <a:gridCol w="1547546">
                  <a:extLst>
                    <a:ext uri="{9D8B030D-6E8A-4147-A177-3AD203B41FA5}">
                      <a16:colId xmlns:a16="http://schemas.microsoft.com/office/drawing/2014/main" val="1849671352"/>
                    </a:ext>
                  </a:extLst>
                </a:gridCol>
                <a:gridCol w="548314">
                  <a:extLst>
                    <a:ext uri="{9D8B030D-6E8A-4147-A177-3AD203B41FA5}">
                      <a16:colId xmlns:a16="http://schemas.microsoft.com/office/drawing/2014/main" val="876346859"/>
                    </a:ext>
                  </a:extLst>
                </a:gridCol>
              </a:tblGrid>
              <a:tr h="132917">
                <a:tc>
                  <a:txBody>
                    <a:bodyPr/>
                    <a:lstStyle/>
                    <a:p>
                      <a:pPr algn="l" fontAlgn="b"/>
                      <a:r>
                        <a:rPr lang="cs-CZ" sz="700" b="1" i="0" u="none" strike="noStrike" dirty="0" err="1">
                          <a:solidFill>
                            <a:srgbClr val="000000"/>
                          </a:solidFill>
                          <a:effectLst/>
                          <a:latin typeface="Arial" panose="020B0604020202020204" pitchFamily="34" charset="0"/>
                        </a:rPr>
                        <a:t>Hour</a:t>
                      </a:r>
                      <a:endParaRPr lang="cs-CZ" sz="700" b="1" i="0" u="none" strike="noStrike" dirty="0">
                        <a:solidFill>
                          <a:srgbClr val="000000"/>
                        </a:solidFill>
                        <a:effectLst/>
                        <a:latin typeface="Arial" panose="020B0604020202020204" pitchFamily="34" charset="0"/>
                      </a:endParaRP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3405445860"/>
                  </a:ext>
                </a:extLst>
              </a:tr>
              <a:tr h="132917">
                <a:tc>
                  <a:txBody>
                    <a:bodyPr/>
                    <a:lstStyle/>
                    <a:p>
                      <a:pPr algn="l" fontAlgn="b"/>
                      <a:r>
                        <a:rPr lang="cs-CZ" sz="700" b="1" i="0" u="none" strike="noStrike">
                          <a:solidFill>
                            <a:srgbClr val="000000"/>
                          </a:solidFill>
                          <a:effectLst/>
                          <a:latin typeface="Arial" panose="020B0604020202020204" pitchFamily="34" charset="0"/>
                        </a:rPr>
                        <a:t>8</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1358,32</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124%</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342001416"/>
                  </a:ext>
                </a:extLst>
              </a:tr>
              <a:tr h="132917">
                <a:tc>
                  <a:txBody>
                    <a:bodyPr/>
                    <a:lstStyle/>
                    <a:p>
                      <a:pPr algn="l" fontAlgn="b"/>
                      <a:r>
                        <a:rPr lang="cs-CZ" sz="700" b="0" i="0" u="none" strike="noStrike">
                          <a:solidFill>
                            <a:srgbClr val="000000"/>
                          </a:solidFill>
                          <a:effectLst/>
                          <a:latin typeface="Arial" panose="020B0604020202020204" pitchFamily="34" charset="0"/>
                        </a:rPr>
                        <a:t>[CZ-D8] Hradec - Rohrsdorf 446 [OPP] [D8] / N-1 Hradec - Rohrsdorf 1</a:t>
                      </a:r>
                    </a:p>
                  </a:txBody>
                  <a:tcPr marL="74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2,53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598688274"/>
                  </a:ext>
                </a:extLst>
              </a:tr>
              <a:tr h="132917">
                <a:tc>
                  <a:txBody>
                    <a:bodyPr/>
                    <a:lstStyle/>
                    <a:p>
                      <a:pPr algn="l" fontAlgn="b"/>
                      <a:r>
                        <a:rPr lang="de-DE" sz="700" b="0" i="0" u="none" strike="noStrike">
                          <a:solidFill>
                            <a:srgbClr val="000000"/>
                          </a:solidFill>
                          <a:effectLst/>
                          <a:latin typeface="Arial" panose="020B0604020202020204" pitchFamily="34" charset="0"/>
                        </a:rPr>
                        <a:t>[D2-NL] Diele - Meeden SCHWARZ [DIR] [D2] / N-1 Gronau - Gronau TR 441 E</a:t>
                      </a:r>
                    </a:p>
                  </a:txBody>
                  <a:tcPr marL="7491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201,17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839738146"/>
                  </a:ext>
                </a:extLst>
              </a:tr>
              <a:tr h="132917">
                <a:tc>
                  <a:txBody>
                    <a:bodyPr/>
                    <a:lstStyle/>
                    <a:p>
                      <a:pPr algn="l" fontAlgn="b"/>
                      <a:r>
                        <a:rPr lang="cs-CZ" sz="700" b="0" i="0" u="none" strike="noStrike">
                          <a:solidFill>
                            <a:srgbClr val="000000"/>
                          </a:solidFill>
                          <a:effectLst/>
                          <a:latin typeface="Arial" panose="020B0604020202020204" pitchFamily="34" charset="0"/>
                        </a:rPr>
                        <a:t>[RO-RO] Paroseni - Targu Jiu Nord [OPP] / N-1 Sibiu Sud - Mintia</a:t>
                      </a:r>
                    </a:p>
                  </a:txBody>
                  <a:tcPr marL="7491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1358,32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159690137"/>
                  </a:ext>
                </a:extLst>
              </a:tr>
              <a:tr h="132917">
                <a:tc>
                  <a:txBody>
                    <a:bodyPr/>
                    <a:lstStyle/>
                    <a:p>
                      <a:pPr algn="l" fontAlgn="b"/>
                      <a:r>
                        <a:rPr lang="cs-CZ" sz="700" b="0" i="0" u="none" strike="noStrike">
                          <a:solidFill>
                            <a:srgbClr val="000000"/>
                          </a:solidFill>
                          <a:effectLst/>
                          <a:latin typeface="Arial" panose="020B0604020202020204" pitchFamily="34" charset="0"/>
                        </a:rPr>
                        <a:t>[BE-FR] Avelgem - Avelin 80 [DIR] [FR] / N-1 Achene - Lonny 380.19</a:t>
                      </a:r>
                    </a:p>
                  </a:txBody>
                  <a:tcPr marL="7491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100,42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37%</a:t>
                      </a:r>
                    </a:p>
                  </a:txBody>
                  <a:tcPr marL="0" marR="0" marT="0" marB="0" anchor="b">
                    <a:lnL>
                      <a:noFill/>
                    </a:lnL>
                    <a:lnR>
                      <a:noFill/>
                    </a:lnR>
                    <a:lnT>
                      <a:noFill/>
                    </a:lnT>
                    <a:lnB>
                      <a:noFill/>
                    </a:lnB>
                  </a:tcPr>
                </a:tc>
                <a:extLst>
                  <a:ext uri="{0D108BD9-81ED-4DB2-BD59-A6C34878D82A}">
                    <a16:rowId xmlns:a16="http://schemas.microsoft.com/office/drawing/2014/main" val="3717489758"/>
                  </a:ext>
                </a:extLst>
              </a:tr>
              <a:tr h="132917">
                <a:tc>
                  <a:txBody>
                    <a:bodyPr/>
                    <a:lstStyle/>
                    <a:p>
                      <a:pPr algn="l" fontAlgn="b"/>
                      <a:r>
                        <a:rPr lang="de-DE" sz="700" b="0" i="0" u="none" strike="noStrike">
                          <a:solidFill>
                            <a:srgbClr val="000000"/>
                          </a:solidFill>
                          <a:effectLst/>
                          <a:latin typeface="Arial" panose="020B0604020202020204" pitchFamily="34" charset="0"/>
                        </a:rPr>
                        <a:t>[D7-D7] Buerstadt - Lambsheim BUERST W [DIR] / N-1 Dahlem - Niederstedem SELHN W</a:t>
                      </a:r>
                    </a:p>
                  </a:txBody>
                  <a:tcPr marL="7491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1199,09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017111686"/>
                  </a:ext>
                </a:extLst>
              </a:tr>
              <a:tr h="132917">
                <a:tc>
                  <a:txBody>
                    <a:bodyPr/>
                    <a:lstStyle/>
                    <a:p>
                      <a:pPr algn="l" fontAlgn="b"/>
                      <a:r>
                        <a:rPr lang="cs-CZ" sz="700" b="0" i="0" u="none" strike="noStrike">
                          <a:solidFill>
                            <a:srgbClr val="000000"/>
                          </a:solidFill>
                          <a:effectLst/>
                          <a:latin typeface="Arial" panose="020B0604020202020204" pitchFamily="34" charset="0"/>
                        </a:rPr>
                        <a:t>[D8-PL] Krajnik - Vierraden 2 [OPP] [PL] / N-1 Mikulowa - Pasikurowice</a:t>
                      </a:r>
                    </a:p>
                  </a:txBody>
                  <a:tcPr marL="7491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33,51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11%</a:t>
                      </a:r>
                    </a:p>
                  </a:txBody>
                  <a:tcPr marL="0" marR="0" marT="0" marB="0" anchor="b">
                    <a:lnL>
                      <a:noFill/>
                    </a:lnL>
                    <a:lnR>
                      <a:noFill/>
                    </a:lnR>
                    <a:lnT>
                      <a:noFill/>
                    </a:lnT>
                    <a:lnB>
                      <a:noFill/>
                    </a:lnB>
                  </a:tcPr>
                </a:tc>
                <a:extLst>
                  <a:ext uri="{0D108BD9-81ED-4DB2-BD59-A6C34878D82A}">
                    <a16:rowId xmlns:a16="http://schemas.microsoft.com/office/drawing/2014/main" val="1760954848"/>
                  </a:ext>
                </a:extLst>
              </a:tr>
              <a:tr h="132917">
                <a:tc>
                  <a:txBody>
                    <a:bodyPr/>
                    <a:lstStyle/>
                    <a:p>
                      <a:pPr algn="l" fontAlgn="b"/>
                      <a:r>
                        <a:rPr lang="cs-CZ" sz="700" b="1" i="0" u="none" strike="noStrike">
                          <a:solidFill>
                            <a:srgbClr val="000000"/>
                          </a:solidFill>
                          <a:effectLst/>
                          <a:latin typeface="Arial" panose="020B0604020202020204" pitchFamily="34" charset="0"/>
                        </a:rPr>
                        <a:t>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1608,25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189%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41062878"/>
                  </a:ext>
                </a:extLst>
              </a:tr>
              <a:tr h="132917">
                <a:tc>
                  <a:txBody>
                    <a:bodyPr/>
                    <a:lstStyle/>
                    <a:p>
                      <a:pPr algn="l" fontAlgn="b"/>
                      <a:r>
                        <a:rPr lang="cs-CZ" sz="700" b="0" i="0" u="none" strike="noStrike" dirty="0">
                          <a:solidFill>
                            <a:srgbClr val="000000"/>
                          </a:solidFill>
                          <a:effectLst/>
                          <a:latin typeface="Arial" panose="020B0604020202020204" pitchFamily="34" charset="0"/>
                        </a:rPr>
                        <a:t>[AT-AT] </a:t>
                      </a:r>
                      <a:r>
                        <a:rPr lang="cs-CZ" sz="700" b="0" i="0" u="none" strike="noStrike" dirty="0" err="1">
                          <a:solidFill>
                            <a:srgbClr val="000000"/>
                          </a:solidFill>
                          <a:effectLst/>
                          <a:latin typeface="Arial" panose="020B0604020202020204" pitchFamily="34" charset="0"/>
                        </a:rPr>
                        <a:t>Westtirol</a:t>
                      </a:r>
                      <a:r>
                        <a:rPr lang="cs-CZ" sz="700" b="0" i="0" u="none" strike="noStrike" dirty="0">
                          <a:solidFill>
                            <a:srgbClr val="000000"/>
                          </a:solidFill>
                          <a:effectLst/>
                          <a:latin typeface="Arial" panose="020B0604020202020204" pitchFamily="34" charset="0"/>
                        </a:rPr>
                        <a:t> 1 - </a:t>
                      </a:r>
                      <a:r>
                        <a:rPr lang="cs-CZ" sz="700" b="0" i="0" u="none" strike="noStrike" dirty="0" err="1">
                          <a:solidFill>
                            <a:srgbClr val="000000"/>
                          </a:solidFill>
                          <a:effectLst/>
                          <a:latin typeface="Arial" panose="020B0604020202020204" pitchFamily="34" charset="0"/>
                        </a:rPr>
                        <a:t>Westtirol</a:t>
                      </a:r>
                      <a:r>
                        <a:rPr lang="cs-CZ" sz="700" b="0" i="0" u="none" strike="noStrike" dirty="0">
                          <a:solidFill>
                            <a:srgbClr val="000000"/>
                          </a:solidFill>
                          <a:effectLst/>
                          <a:latin typeface="Arial" panose="020B0604020202020204" pitchFamily="34" charset="0"/>
                        </a:rPr>
                        <a:t> 2 WTRHU41 [OPP] / N-1 </a:t>
                      </a:r>
                      <a:r>
                        <a:rPr lang="cs-CZ" sz="700" b="0" i="0" u="none" strike="noStrike" dirty="0" err="1">
                          <a:solidFill>
                            <a:srgbClr val="000000"/>
                          </a:solidFill>
                          <a:effectLst/>
                          <a:latin typeface="Arial" panose="020B0604020202020204" pitchFamily="34" charset="0"/>
                        </a:rPr>
                        <a:t>Buers</a:t>
                      </a:r>
                      <a:r>
                        <a:rPr lang="cs-CZ" sz="700" b="0" i="0" u="none" strike="noStrike" dirty="0">
                          <a:solidFill>
                            <a:srgbClr val="000000"/>
                          </a:solidFill>
                          <a:effectLst/>
                          <a:latin typeface="Arial" panose="020B0604020202020204" pitchFamily="34" charset="0"/>
                        </a:rPr>
                        <a:t> - </a:t>
                      </a:r>
                      <a:r>
                        <a:rPr lang="cs-CZ" sz="700" b="0" i="0" u="none" strike="noStrike" dirty="0" err="1">
                          <a:solidFill>
                            <a:srgbClr val="000000"/>
                          </a:solidFill>
                          <a:effectLst/>
                          <a:latin typeface="Arial" panose="020B0604020202020204" pitchFamily="34" charset="0"/>
                        </a:rPr>
                        <a:t>Westtirol</a:t>
                      </a:r>
                      <a:r>
                        <a:rPr lang="cs-CZ" sz="700" b="0" i="0" u="none" strike="noStrike" dirty="0">
                          <a:solidFill>
                            <a:srgbClr val="000000"/>
                          </a:solidFill>
                          <a:effectLst/>
                          <a:latin typeface="Arial" panose="020B0604020202020204" pitchFamily="34" charset="0"/>
                        </a:rPr>
                        <a:t> </a:t>
                      </a:r>
                      <a:r>
                        <a:rPr lang="cs-CZ" sz="700" b="0" i="0" u="none" strike="noStrike" dirty="0" err="1">
                          <a:solidFill>
                            <a:srgbClr val="000000"/>
                          </a:solidFill>
                          <a:effectLst/>
                          <a:latin typeface="Arial" panose="020B0604020202020204" pitchFamily="34" charset="0"/>
                        </a:rPr>
                        <a:t>ws</a:t>
                      </a:r>
                      <a:r>
                        <a:rPr lang="cs-CZ" sz="700" b="0" i="0" u="none" strike="noStrike" dirty="0">
                          <a:solidFill>
                            <a:srgbClr val="000000"/>
                          </a:solidFill>
                          <a:effectLst/>
                          <a:latin typeface="Arial" panose="020B0604020202020204" pitchFamily="34" charset="0"/>
                        </a:rPr>
                        <a:t> (421)</a:t>
                      </a:r>
                    </a:p>
                  </a:txBody>
                  <a:tcPr marL="74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5,62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770835404"/>
                  </a:ext>
                </a:extLst>
              </a:tr>
              <a:tr h="132917">
                <a:tc>
                  <a:txBody>
                    <a:bodyPr/>
                    <a:lstStyle/>
                    <a:p>
                      <a:pPr algn="l" fontAlgn="b"/>
                      <a:r>
                        <a:rPr lang="cs-CZ" sz="700" b="0" i="0" u="none" strike="noStrike">
                          <a:solidFill>
                            <a:srgbClr val="000000"/>
                          </a:solidFill>
                          <a:effectLst/>
                          <a:latin typeface="Arial" panose="020B0604020202020204" pitchFamily="34" charset="0"/>
                        </a:rPr>
                        <a:t>[CZ-D8] Hradec - Rohrsdorf 446 [OPP] [D8] / N-1 Hradec - Rohrsdorf 1</a:t>
                      </a:r>
                    </a:p>
                  </a:txBody>
                  <a:tcPr marL="7491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13,78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35%</a:t>
                      </a:r>
                    </a:p>
                  </a:txBody>
                  <a:tcPr marL="0" marR="0" marT="0" marB="0" anchor="b">
                    <a:lnL>
                      <a:noFill/>
                    </a:lnL>
                    <a:lnR>
                      <a:noFill/>
                    </a:lnR>
                    <a:lnT>
                      <a:noFill/>
                    </a:lnT>
                    <a:lnB>
                      <a:noFill/>
                    </a:lnB>
                  </a:tcPr>
                </a:tc>
                <a:extLst>
                  <a:ext uri="{0D108BD9-81ED-4DB2-BD59-A6C34878D82A}">
                    <a16:rowId xmlns:a16="http://schemas.microsoft.com/office/drawing/2014/main" val="1390844076"/>
                  </a:ext>
                </a:extLst>
              </a:tr>
              <a:tr h="132917">
                <a:tc>
                  <a:txBody>
                    <a:bodyPr/>
                    <a:lstStyle/>
                    <a:p>
                      <a:pPr algn="l" fontAlgn="b"/>
                      <a:r>
                        <a:rPr lang="cs-CZ" sz="700" b="0" i="0" u="none" strike="noStrike">
                          <a:solidFill>
                            <a:srgbClr val="000000"/>
                          </a:solidFill>
                          <a:effectLst/>
                          <a:latin typeface="Arial" panose="020B0604020202020204" pitchFamily="34" charset="0"/>
                        </a:rPr>
                        <a:t>[NL-D2] Meeden-Diele  380 Z [OPP] [NL] / N-1 COBRA HVDC</a:t>
                      </a:r>
                    </a:p>
                  </a:txBody>
                  <a:tcPr marL="7491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276,65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111083940"/>
                  </a:ext>
                </a:extLst>
              </a:tr>
              <a:tr h="132917">
                <a:tc>
                  <a:txBody>
                    <a:bodyPr/>
                    <a:lstStyle/>
                    <a:p>
                      <a:pPr algn="l" fontAlgn="b"/>
                      <a:r>
                        <a:rPr lang="cs-CZ" sz="700" b="0" i="0" u="none" strike="noStrike">
                          <a:solidFill>
                            <a:srgbClr val="000000"/>
                          </a:solidFill>
                          <a:effectLst/>
                          <a:latin typeface="Arial" panose="020B0604020202020204" pitchFamily="34" charset="0"/>
                        </a:rPr>
                        <a:t>[RO-RO] Urechesti - Targu Jiu Nord [DIR] / N-1 Sibiu Sud - Mintia</a:t>
                      </a:r>
                    </a:p>
                  </a:txBody>
                  <a:tcPr marL="7491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1608,25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289433158"/>
                  </a:ext>
                </a:extLst>
              </a:tr>
              <a:tr h="132917">
                <a:tc>
                  <a:txBody>
                    <a:bodyPr/>
                    <a:lstStyle/>
                    <a:p>
                      <a:pPr algn="l" fontAlgn="b"/>
                      <a:r>
                        <a:rPr lang="de-DE" sz="700" b="0" i="0" u="none" strike="noStrike">
                          <a:solidFill>
                            <a:srgbClr val="000000"/>
                          </a:solidFill>
                          <a:effectLst/>
                          <a:latin typeface="Arial" panose="020B0604020202020204" pitchFamily="34" charset="0"/>
                        </a:rPr>
                        <a:t>[D7-D7] Buerstadt - Lambsheim BUERST W [DIR] / N-1 Dahlem - Niederstedem SELHN W</a:t>
                      </a:r>
                    </a:p>
                  </a:txBody>
                  <a:tcPr marL="7491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1478,45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402416338"/>
                  </a:ext>
                </a:extLst>
              </a:tr>
              <a:tr h="132917">
                <a:tc>
                  <a:txBody>
                    <a:bodyPr/>
                    <a:lstStyle/>
                    <a:p>
                      <a:pPr algn="l" fontAlgn="b"/>
                      <a:r>
                        <a:rPr lang="cs-CZ" sz="700" b="0" i="0" u="none" strike="noStrike">
                          <a:solidFill>
                            <a:srgbClr val="000000"/>
                          </a:solidFill>
                          <a:effectLst/>
                          <a:latin typeface="Arial" panose="020B0604020202020204" pitchFamily="34" charset="0"/>
                        </a:rPr>
                        <a:t>[D8-PL] Krajnik - Vierraden 2 [OPP] [PL] / N-1 Mikulowa - Pasikurowice</a:t>
                      </a:r>
                    </a:p>
                  </a:txBody>
                  <a:tcPr marL="7491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61,93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a:t>
                      </a:r>
                    </a:p>
                  </a:txBody>
                  <a:tcPr marL="0" marR="0" marT="0" marB="0" anchor="b">
                    <a:lnL>
                      <a:noFill/>
                    </a:lnL>
                    <a:lnR>
                      <a:noFill/>
                    </a:lnR>
                    <a:lnT>
                      <a:noFill/>
                    </a:lnT>
                    <a:lnB>
                      <a:noFill/>
                    </a:lnB>
                  </a:tcPr>
                </a:tc>
                <a:extLst>
                  <a:ext uri="{0D108BD9-81ED-4DB2-BD59-A6C34878D82A}">
                    <a16:rowId xmlns:a16="http://schemas.microsoft.com/office/drawing/2014/main" val="4002472890"/>
                  </a:ext>
                </a:extLst>
              </a:tr>
              <a:tr h="132917">
                <a:tc>
                  <a:txBody>
                    <a:bodyPr/>
                    <a:lstStyle/>
                    <a:p>
                      <a:pPr algn="l" fontAlgn="b"/>
                      <a:r>
                        <a:rPr lang="cs-CZ" sz="700" b="0" i="0" u="none" strike="noStrike">
                          <a:solidFill>
                            <a:srgbClr val="000000"/>
                          </a:solidFill>
                          <a:effectLst/>
                          <a:latin typeface="Arial" panose="020B0604020202020204" pitchFamily="34" charset="0"/>
                        </a:rPr>
                        <a:t>[AT-SI] Obersielach - Podlog 247 [DIR] [AT] / N-1 Cirkovce-Podlog</a:t>
                      </a:r>
                    </a:p>
                  </a:txBody>
                  <a:tcPr marL="7491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0,35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93%</a:t>
                      </a:r>
                    </a:p>
                  </a:txBody>
                  <a:tcPr marL="0" marR="0" marT="0" marB="0" anchor="b">
                    <a:lnL>
                      <a:noFill/>
                    </a:lnL>
                    <a:lnR>
                      <a:noFill/>
                    </a:lnR>
                    <a:lnT>
                      <a:noFill/>
                    </a:lnT>
                    <a:lnB>
                      <a:noFill/>
                    </a:lnB>
                  </a:tcPr>
                </a:tc>
                <a:extLst>
                  <a:ext uri="{0D108BD9-81ED-4DB2-BD59-A6C34878D82A}">
                    <a16:rowId xmlns:a16="http://schemas.microsoft.com/office/drawing/2014/main" val="2880002989"/>
                  </a:ext>
                </a:extLst>
              </a:tr>
              <a:tr h="132917">
                <a:tc>
                  <a:txBody>
                    <a:bodyPr/>
                    <a:lstStyle/>
                    <a:p>
                      <a:pPr algn="l" fontAlgn="b"/>
                      <a:r>
                        <a:rPr lang="cs-CZ" sz="700" b="1" i="0" u="none" strike="noStrike">
                          <a:solidFill>
                            <a:srgbClr val="000000"/>
                          </a:solidFill>
                          <a:effectLst/>
                          <a:latin typeface="Arial" panose="020B0604020202020204" pitchFamily="34" charset="0"/>
                        </a:rPr>
                        <a:t>10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1604,65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91%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024534374"/>
                  </a:ext>
                </a:extLst>
              </a:tr>
              <a:tr h="132917">
                <a:tc>
                  <a:txBody>
                    <a:bodyPr/>
                    <a:lstStyle/>
                    <a:p>
                      <a:pPr algn="l" fontAlgn="b"/>
                      <a:r>
                        <a:rPr lang="cs-CZ" sz="700" b="0" i="0" u="none" strike="noStrike">
                          <a:solidFill>
                            <a:srgbClr val="000000"/>
                          </a:solidFill>
                          <a:effectLst/>
                          <a:latin typeface="Arial" panose="020B0604020202020204" pitchFamily="34" charset="0"/>
                        </a:rPr>
                        <a:t>[NL-D2] Meeden-Diele  380 Z [OPP] [NL] / N-1 COBRA HVDC</a:t>
                      </a:r>
                    </a:p>
                  </a:txBody>
                  <a:tcPr marL="74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359,68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703968170"/>
                  </a:ext>
                </a:extLst>
              </a:tr>
              <a:tr h="132917">
                <a:tc>
                  <a:txBody>
                    <a:bodyPr/>
                    <a:lstStyle/>
                    <a:p>
                      <a:pPr algn="l" fontAlgn="b"/>
                      <a:r>
                        <a:rPr lang="cs-CZ" sz="700" b="0" i="0" u="none" strike="noStrike">
                          <a:solidFill>
                            <a:srgbClr val="000000"/>
                          </a:solidFill>
                          <a:effectLst/>
                          <a:latin typeface="Arial" panose="020B0604020202020204" pitchFamily="34" charset="0"/>
                        </a:rPr>
                        <a:t>[BE-FR] Avelgem - Avelin 80 [DIR] [FR] / N-1 Achene - Lonny 380.19</a:t>
                      </a:r>
                    </a:p>
                  </a:txBody>
                  <a:tcPr marL="7491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82,98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27%</a:t>
                      </a:r>
                    </a:p>
                  </a:txBody>
                  <a:tcPr marL="0" marR="0" marT="0" marB="0" anchor="b">
                    <a:lnL>
                      <a:noFill/>
                    </a:lnL>
                    <a:lnR>
                      <a:noFill/>
                    </a:lnR>
                    <a:lnT>
                      <a:noFill/>
                    </a:lnT>
                    <a:lnB>
                      <a:noFill/>
                    </a:lnB>
                  </a:tcPr>
                </a:tc>
                <a:extLst>
                  <a:ext uri="{0D108BD9-81ED-4DB2-BD59-A6C34878D82A}">
                    <a16:rowId xmlns:a16="http://schemas.microsoft.com/office/drawing/2014/main" val="2032764257"/>
                  </a:ext>
                </a:extLst>
              </a:tr>
              <a:tr h="132917">
                <a:tc>
                  <a:txBody>
                    <a:bodyPr/>
                    <a:lstStyle/>
                    <a:p>
                      <a:pPr algn="l" fontAlgn="b"/>
                      <a:r>
                        <a:rPr lang="pt-BR" sz="700" b="0" i="0" u="none" strike="noStrike">
                          <a:solidFill>
                            <a:srgbClr val="000000"/>
                          </a:solidFill>
                          <a:effectLst/>
                          <a:latin typeface="Arial" panose="020B0604020202020204" pitchFamily="34" charset="0"/>
                        </a:rPr>
                        <a:t>[RO-RO] Paroseni - Targu Jiu Nord [OPP] / N-1 Resita - Timisoara</a:t>
                      </a:r>
                    </a:p>
                  </a:txBody>
                  <a:tcPr marL="7491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1604,65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12%</a:t>
                      </a:r>
                    </a:p>
                  </a:txBody>
                  <a:tcPr marL="0" marR="0" marT="0" marB="0" anchor="b">
                    <a:lnL>
                      <a:noFill/>
                    </a:lnL>
                    <a:lnR>
                      <a:noFill/>
                    </a:lnR>
                    <a:lnT>
                      <a:noFill/>
                    </a:lnT>
                    <a:lnB>
                      <a:noFill/>
                    </a:lnB>
                  </a:tcPr>
                </a:tc>
                <a:extLst>
                  <a:ext uri="{0D108BD9-81ED-4DB2-BD59-A6C34878D82A}">
                    <a16:rowId xmlns:a16="http://schemas.microsoft.com/office/drawing/2014/main" val="686495000"/>
                  </a:ext>
                </a:extLst>
              </a:tr>
              <a:tr h="132917">
                <a:tc>
                  <a:txBody>
                    <a:bodyPr/>
                    <a:lstStyle/>
                    <a:p>
                      <a:pPr algn="l" fontAlgn="b"/>
                      <a:r>
                        <a:rPr lang="de-DE" sz="700" b="0" i="0" u="none" strike="noStrike">
                          <a:solidFill>
                            <a:srgbClr val="000000"/>
                          </a:solidFill>
                          <a:effectLst/>
                          <a:latin typeface="Arial" panose="020B0604020202020204" pitchFamily="34" charset="0"/>
                        </a:rPr>
                        <a:t>[D7-D7] Buerstadt - Lambsheim BUERST W [DIR] / N-1 Dahlem - Niederstedem SELHN W</a:t>
                      </a:r>
                    </a:p>
                  </a:txBody>
                  <a:tcPr marL="7491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996,43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183550641"/>
                  </a:ext>
                </a:extLst>
              </a:tr>
              <a:tr h="132917">
                <a:tc>
                  <a:txBody>
                    <a:bodyPr/>
                    <a:lstStyle/>
                    <a:p>
                      <a:pPr algn="l" fontAlgn="b"/>
                      <a:r>
                        <a:rPr lang="cs-CZ" sz="700" b="0" i="0" u="none" strike="noStrike">
                          <a:solidFill>
                            <a:srgbClr val="000000"/>
                          </a:solidFill>
                          <a:effectLst/>
                          <a:latin typeface="Arial" panose="020B0604020202020204" pitchFamily="34" charset="0"/>
                        </a:rPr>
                        <a:t>[D8-PL] Krajnik - Vierraden 2 [OPP] [PL] / N-1 Mikulowa - Pasikurowice</a:t>
                      </a:r>
                    </a:p>
                  </a:txBody>
                  <a:tcPr marL="7491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83,65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13%</a:t>
                      </a:r>
                    </a:p>
                  </a:txBody>
                  <a:tcPr marL="0" marR="0" marT="0" marB="0" anchor="b">
                    <a:lnL>
                      <a:noFill/>
                    </a:lnL>
                    <a:lnR>
                      <a:noFill/>
                    </a:lnR>
                    <a:lnT>
                      <a:noFill/>
                    </a:lnT>
                    <a:lnB>
                      <a:noFill/>
                    </a:lnB>
                  </a:tcPr>
                </a:tc>
                <a:extLst>
                  <a:ext uri="{0D108BD9-81ED-4DB2-BD59-A6C34878D82A}">
                    <a16:rowId xmlns:a16="http://schemas.microsoft.com/office/drawing/2014/main" val="3803495957"/>
                  </a:ext>
                </a:extLst>
              </a:tr>
              <a:tr h="132917">
                <a:tc>
                  <a:txBody>
                    <a:bodyPr/>
                    <a:lstStyle/>
                    <a:p>
                      <a:pPr algn="l" fontAlgn="b"/>
                      <a:r>
                        <a:rPr lang="cs-CZ" sz="700" b="1" i="0" u="none" strike="noStrike">
                          <a:solidFill>
                            <a:srgbClr val="000000"/>
                          </a:solidFill>
                          <a:effectLst/>
                          <a:latin typeface="Arial" panose="020B0604020202020204" pitchFamily="34" charset="0"/>
                        </a:rPr>
                        <a:t>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1978,36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206%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852230247"/>
                  </a:ext>
                </a:extLst>
              </a:tr>
              <a:tr h="132917">
                <a:tc>
                  <a:txBody>
                    <a:bodyPr/>
                    <a:lstStyle/>
                    <a:p>
                      <a:pPr algn="l" fontAlgn="b"/>
                      <a:r>
                        <a:rPr lang="cs-CZ" sz="700" b="0" i="0" u="none" strike="noStrike">
                          <a:solidFill>
                            <a:srgbClr val="000000"/>
                          </a:solidFill>
                          <a:effectLst/>
                          <a:latin typeface="Arial" panose="020B0604020202020204" pitchFamily="34" charset="0"/>
                        </a:rPr>
                        <a:t>[AT-AT] Westtirol 1 - Westtirol 2 WTRHU41 [OPP] / N-1 Buers - Westtirol ws (421)</a:t>
                      </a:r>
                    </a:p>
                  </a:txBody>
                  <a:tcPr marL="74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23,44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125492219"/>
                  </a:ext>
                </a:extLst>
              </a:tr>
              <a:tr h="132917">
                <a:tc>
                  <a:txBody>
                    <a:bodyPr/>
                    <a:lstStyle/>
                    <a:p>
                      <a:pPr algn="l" fontAlgn="b"/>
                      <a:r>
                        <a:rPr lang="cs-CZ" sz="700" b="0" i="0" u="none" strike="noStrike">
                          <a:solidFill>
                            <a:srgbClr val="000000"/>
                          </a:solidFill>
                          <a:effectLst/>
                          <a:latin typeface="Arial" panose="020B0604020202020204" pitchFamily="34" charset="0"/>
                        </a:rPr>
                        <a:t>[CZ-D8] Hradec - Rohrsdorf 446 [OPP] [D8] / N-1 Hradec - Rohrsdorf 1</a:t>
                      </a:r>
                    </a:p>
                  </a:txBody>
                  <a:tcPr marL="7491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152,72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34%</a:t>
                      </a:r>
                    </a:p>
                  </a:txBody>
                  <a:tcPr marL="0" marR="0" marT="0" marB="0" anchor="b">
                    <a:lnL>
                      <a:noFill/>
                    </a:lnL>
                    <a:lnR>
                      <a:noFill/>
                    </a:lnR>
                    <a:lnT>
                      <a:noFill/>
                    </a:lnT>
                    <a:lnB>
                      <a:noFill/>
                    </a:lnB>
                  </a:tcPr>
                </a:tc>
                <a:extLst>
                  <a:ext uri="{0D108BD9-81ED-4DB2-BD59-A6C34878D82A}">
                    <a16:rowId xmlns:a16="http://schemas.microsoft.com/office/drawing/2014/main" val="4219012022"/>
                  </a:ext>
                </a:extLst>
              </a:tr>
              <a:tr h="132917">
                <a:tc>
                  <a:txBody>
                    <a:bodyPr/>
                    <a:lstStyle/>
                    <a:p>
                      <a:pPr algn="l" fontAlgn="b"/>
                      <a:r>
                        <a:rPr lang="cs-CZ" sz="700" b="0" i="0" u="none" strike="noStrike">
                          <a:solidFill>
                            <a:srgbClr val="000000"/>
                          </a:solidFill>
                          <a:effectLst/>
                          <a:latin typeface="Arial" panose="020B0604020202020204" pitchFamily="34" charset="0"/>
                        </a:rPr>
                        <a:t>[HR-BA] 220kV Zakucac - Mostar [OPP] [HR] / BASECASE</a:t>
                      </a:r>
                    </a:p>
                  </a:txBody>
                  <a:tcPr marL="7491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390,63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a:t>
                      </a:r>
                    </a:p>
                  </a:txBody>
                  <a:tcPr marL="0" marR="0" marT="0" marB="0" anchor="b">
                    <a:lnL>
                      <a:noFill/>
                    </a:lnL>
                    <a:lnR>
                      <a:noFill/>
                    </a:lnR>
                    <a:lnT>
                      <a:noFill/>
                    </a:lnT>
                    <a:lnB>
                      <a:noFill/>
                    </a:lnB>
                  </a:tcPr>
                </a:tc>
                <a:extLst>
                  <a:ext uri="{0D108BD9-81ED-4DB2-BD59-A6C34878D82A}">
                    <a16:rowId xmlns:a16="http://schemas.microsoft.com/office/drawing/2014/main" val="3990145559"/>
                  </a:ext>
                </a:extLst>
              </a:tr>
              <a:tr h="132917">
                <a:tc>
                  <a:txBody>
                    <a:bodyPr/>
                    <a:lstStyle/>
                    <a:p>
                      <a:pPr algn="l" fontAlgn="b"/>
                      <a:r>
                        <a:rPr lang="cs-CZ" sz="700" b="0" i="0" u="none" strike="noStrike">
                          <a:solidFill>
                            <a:srgbClr val="000000"/>
                          </a:solidFill>
                          <a:effectLst/>
                          <a:latin typeface="Arial" panose="020B0604020202020204" pitchFamily="34" charset="0"/>
                        </a:rPr>
                        <a:t>[NL-D2] Meeden-Diele  380 Z [OPP] [NL] / N-1 COBRA HVDC</a:t>
                      </a:r>
                    </a:p>
                  </a:txBody>
                  <a:tcPr marL="7491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240,91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535834590"/>
                  </a:ext>
                </a:extLst>
              </a:tr>
              <a:tr h="132917">
                <a:tc>
                  <a:txBody>
                    <a:bodyPr/>
                    <a:lstStyle/>
                    <a:p>
                      <a:pPr algn="l" fontAlgn="b"/>
                      <a:r>
                        <a:rPr lang="cs-CZ" sz="700" b="0" i="0" u="none" strike="noStrike">
                          <a:solidFill>
                            <a:srgbClr val="000000"/>
                          </a:solidFill>
                          <a:effectLst/>
                          <a:latin typeface="Arial" panose="020B0604020202020204" pitchFamily="34" charset="0"/>
                        </a:rPr>
                        <a:t>[BE-FR] Avelgem - Avelin 80 [DIR] [FR] / N-1 Achene - Lonny 380.19</a:t>
                      </a:r>
                    </a:p>
                  </a:txBody>
                  <a:tcPr marL="7491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242,1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22%</a:t>
                      </a:r>
                    </a:p>
                  </a:txBody>
                  <a:tcPr marL="0" marR="0" marT="0" marB="0" anchor="b">
                    <a:lnL>
                      <a:noFill/>
                    </a:lnL>
                    <a:lnR>
                      <a:noFill/>
                    </a:lnR>
                    <a:lnT>
                      <a:noFill/>
                    </a:lnT>
                    <a:lnB>
                      <a:noFill/>
                    </a:lnB>
                  </a:tcPr>
                </a:tc>
                <a:extLst>
                  <a:ext uri="{0D108BD9-81ED-4DB2-BD59-A6C34878D82A}">
                    <a16:rowId xmlns:a16="http://schemas.microsoft.com/office/drawing/2014/main" val="1971450678"/>
                  </a:ext>
                </a:extLst>
              </a:tr>
              <a:tr h="132917">
                <a:tc>
                  <a:txBody>
                    <a:bodyPr/>
                    <a:lstStyle/>
                    <a:p>
                      <a:pPr algn="l" fontAlgn="b"/>
                      <a:r>
                        <a:rPr lang="cs-CZ" sz="700" b="0" i="0" u="none" strike="noStrike" dirty="0">
                          <a:solidFill>
                            <a:srgbClr val="000000"/>
                          </a:solidFill>
                          <a:effectLst/>
                          <a:latin typeface="Arial" panose="020B0604020202020204" pitchFamily="34" charset="0"/>
                        </a:rPr>
                        <a:t>[NL-NL] </a:t>
                      </a:r>
                      <a:r>
                        <a:rPr lang="cs-CZ" sz="700" b="0" i="0" u="none" strike="noStrike" dirty="0" err="1">
                          <a:solidFill>
                            <a:srgbClr val="000000"/>
                          </a:solidFill>
                          <a:effectLst/>
                          <a:latin typeface="Arial" panose="020B0604020202020204" pitchFamily="34" charset="0"/>
                        </a:rPr>
                        <a:t>Dodewaard-Doetinchem</a:t>
                      </a:r>
                      <a:r>
                        <a:rPr lang="cs-CZ" sz="700" b="0" i="0" u="none" strike="noStrike" dirty="0">
                          <a:solidFill>
                            <a:srgbClr val="000000"/>
                          </a:solidFill>
                          <a:effectLst/>
                          <a:latin typeface="Arial" panose="020B0604020202020204" pitchFamily="34" charset="0"/>
                        </a:rPr>
                        <a:t> 380 W [OPP] / N-1 </a:t>
                      </a:r>
                      <a:r>
                        <a:rPr lang="cs-CZ" sz="700" b="0" i="0" u="none" strike="noStrike" dirty="0" err="1">
                          <a:solidFill>
                            <a:srgbClr val="000000"/>
                          </a:solidFill>
                          <a:effectLst/>
                          <a:latin typeface="Arial" panose="020B0604020202020204" pitchFamily="34" charset="0"/>
                        </a:rPr>
                        <a:t>Dodewaard-Doetinchem</a:t>
                      </a:r>
                      <a:r>
                        <a:rPr lang="cs-CZ" sz="700" b="0" i="0" u="none" strike="noStrike" dirty="0">
                          <a:solidFill>
                            <a:srgbClr val="000000"/>
                          </a:solidFill>
                          <a:effectLst/>
                          <a:latin typeface="Arial" panose="020B0604020202020204" pitchFamily="34" charset="0"/>
                        </a:rPr>
                        <a:t> 380 Z</a:t>
                      </a:r>
                    </a:p>
                  </a:txBody>
                  <a:tcPr marL="7491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0,25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352896466"/>
                  </a:ext>
                </a:extLst>
              </a:tr>
              <a:tr h="132917">
                <a:tc>
                  <a:txBody>
                    <a:bodyPr/>
                    <a:lstStyle/>
                    <a:p>
                      <a:pPr algn="l" fontAlgn="b"/>
                      <a:r>
                        <a:rPr lang="cs-CZ" sz="700" b="0" i="0" u="none" strike="noStrike">
                          <a:solidFill>
                            <a:srgbClr val="000000"/>
                          </a:solidFill>
                          <a:effectLst/>
                          <a:latin typeface="Arial" panose="020B0604020202020204" pitchFamily="34" charset="0"/>
                        </a:rPr>
                        <a:t>[PL-PL] Krosno Iskrzynia - Rzeszow [OPP] / N-1 Krosno Iskrzynia - Tarnow</a:t>
                      </a:r>
                    </a:p>
                  </a:txBody>
                  <a:tcPr marL="7491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85,26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64%</a:t>
                      </a:r>
                    </a:p>
                  </a:txBody>
                  <a:tcPr marL="0" marR="0" marT="0" marB="0" anchor="b">
                    <a:lnL>
                      <a:noFill/>
                    </a:lnL>
                    <a:lnR>
                      <a:noFill/>
                    </a:lnR>
                    <a:lnT>
                      <a:noFill/>
                    </a:lnT>
                    <a:lnB>
                      <a:noFill/>
                    </a:lnB>
                  </a:tcPr>
                </a:tc>
                <a:extLst>
                  <a:ext uri="{0D108BD9-81ED-4DB2-BD59-A6C34878D82A}">
                    <a16:rowId xmlns:a16="http://schemas.microsoft.com/office/drawing/2014/main" val="1612354613"/>
                  </a:ext>
                </a:extLst>
              </a:tr>
              <a:tr h="132917">
                <a:tc>
                  <a:txBody>
                    <a:bodyPr/>
                    <a:lstStyle/>
                    <a:p>
                      <a:pPr algn="l" fontAlgn="b"/>
                      <a:r>
                        <a:rPr lang="pt-BR" sz="700" b="0" i="0" u="none" strike="noStrike">
                          <a:solidFill>
                            <a:srgbClr val="000000"/>
                          </a:solidFill>
                          <a:effectLst/>
                          <a:latin typeface="Arial" panose="020B0604020202020204" pitchFamily="34" charset="0"/>
                        </a:rPr>
                        <a:t>[RO-RO] Paroseni - Targu Jiu Nord [OPP] / N-1 Resita - Timisoara</a:t>
                      </a:r>
                    </a:p>
                  </a:txBody>
                  <a:tcPr marL="7491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1978,36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516156937"/>
                  </a:ext>
                </a:extLst>
              </a:tr>
              <a:tr h="132917">
                <a:tc>
                  <a:txBody>
                    <a:bodyPr/>
                    <a:lstStyle/>
                    <a:p>
                      <a:pPr algn="l" fontAlgn="b"/>
                      <a:r>
                        <a:rPr lang="de-DE" sz="700" b="0" i="0" u="none" strike="noStrike">
                          <a:solidFill>
                            <a:srgbClr val="000000"/>
                          </a:solidFill>
                          <a:effectLst/>
                          <a:latin typeface="Arial" panose="020B0604020202020204" pitchFamily="34" charset="0"/>
                        </a:rPr>
                        <a:t>[D7-D7] Buerstadt - Lambsheim BUERST W [DIR] / N-1 Dahlem - Niederstedem SELHN W</a:t>
                      </a:r>
                    </a:p>
                  </a:txBody>
                  <a:tcPr marL="7491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572,58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818393762"/>
                  </a:ext>
                </a:extLst>
              </a:tr>
              <a:tr h="132917">
                <a:tc>
                  <a:txBody>
                    <a:bodyPr/>
                    <a:lstStyle/>
                    <a:p>
                      <a:pPr algn="l" fontAlgn="b"/>
                      <a:r>
                        <a:rPr lang="cs-CZ" sz="700" b="1" i="0" u="none" strike="noStrike">
                          <a:solidFill>
                            <a:srgbClr val="000000"/>
                          </a:solidFill>
                          <a:effectLst/>
                          <a:latin typeface="Arial" panose="020B0604020202020204" pitchFamily="34" charset="0"/>
                        </a:rPr>
                        <a:t>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2045,91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208%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091741077"/>
                  </a:ext>
                </a:extLst>
              </a:tr>
              <a:tr h="132917">
                <a:tc>
                  <a:txBody>
                    <a:bodyPr/>
                    <a:lstStyle/>
                    <a:p>
                      <a:pPr algn="l" fontAlgn="b"/>
                      <a:r>
                        <a:rPr lang="cs-CZ" sz="700" b="0" i="0" u="none" strike="noStrike">
                          <a:solidFill>
                            <a:srgbClr val="000000"/>
                          </a:solidFill>
                          <a:effectLst/>
                          <a:latin typeface="Arial" panose="020B0604020202020204" pitchFamily="34" charset="0"/>
                        </a:rPr>
                        <a:t>[CZ-D8] Hradec - Rohrsdorf 446 [OPP] [D8] / N-1 Hradec - Rohrsdorf 1</a:t>
                      </a:r>
                    </a:p>
                  </a:txBody>
                  <a:tcPr marL="74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82,12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743931888"/>
                  </a:ext>
                </a:extLst>
              </a:tr>
              <a:tr h="132917">
                <a:tc>
                  <a:txBody>
                    <a:bodyPr/>
                    <a:lstStyle/>
                    <a:p>
                      <a:pPr algn="l" fontAlgn="b"/>
                      <a:r>
                        <a:rPr lang="pt-BR" sz="700" b="0" i="0" u="none" strike="noStrike">
                          <a:solidFill>
                            <a:srgbClr val="000000"/>
                          </a:solidFill>
                          <a:effectLst/>
                          <a:latin typeface="Arial" panose="020B0604020202020204" pitchFamily="34" charset="0"/>
                        </a:rPr>
                        <a:t>[RO-RO] Resita - Timisoara c1 [DIR] / N-1 Resita - Timisoara c2</a:t>
                      </a:r>
                    </a:p>
                  </a:txBody>
                  <a:tcPr marL="7491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2045,91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278738224"/>
                  </a:ext>
                </a:extLst>
              </a:tr>
              <a:tr h="132917">
                <a:tc>
                  <a:txBody>
                    <a:bodyPr/>
                    <a:lstStyle/>
                    <a:p>
                      <a:pPr algn="l" fontAlgn="b"/>
                      <a:r>
                        <a:rPr lang="cs-CZ" sz="700" b="0" i="0" u="none" strike="noStrike">
                          <a:solidFill>
                            <a:srgbClr val="000000"/>
                          </a:solidFill>
                          <a:effectLst/>
                          <a:latin typeface="Arial" panose="020B0604020202020204" pitchFamily="34" charset="0"/>
                        </a:rPr>
                        <a:t>[HR-BA] 220kV Zakucac - Mostar [OPP] [HR] / BASECASE</a:t>
                      </a:r>
                    </a:p>
                  </a:txBody>
                  <a:tcPr marL="7491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376,94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a:t>
                      </a:r>
                    </a:p>
                  </a:txBody>
                  <a:tcPr marL="0" marR="0" marT="0" marB="0" anchor="b">
                    <a:lnL>
                      <a:noFill/>
                    </a:lnL>
                    <a:lnR>
                      <a:noFill/>
                    </a:lnR>
                    <a:lnT>
                      <a:noFill/>
                    </a:lnT>
                    <a:lnB>
                      <a:noFill/>
                    </a:lnB>
                  </a:tcPr>
                </a:tc>
                <a:extLst>
                  <a:ext uri="{0D108BD9-81ED-4DB2-BD59-A6C34878D82A}">
                    <a16:rowId xmlns:a16="http://schemas.microsoft.com/office/drawing/2014/main" val="2413490416"/>
                  </a:ext>
                </a:extLst>
              </a:tr>
              <a:tr h="132917">
                <a:tc>
                  <a:txBody>
                    <a:bodyPr/>
                    <a:lstStyle/>
                    <a:p>
                      <a:pPr algn="l" fontAlgn="b"/>
                      <a:r>
                        <a:rPr lang="cs-CZ" sz="700" b="0" i="0" u="none" strike="noStrike">
                          <a:solidFill>
                            <a:srgbClr val="000000"/>
                          </a:solidFill>
                          <a:effectLst/>
                          <a:latin typeface="Arial" panose="020B0604020202020204" pitchFamily="34" charset="0"/>
                        </a:rPr>
                        <a:t>[NL-D2] Meeden-Diele  380 Z [OPP] [NL] / N-1 COBRA HVDC</a:t>
                      </a:r>
                    </a:p>
                  </a:txBody>
                  <a:tcPr marL="7491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129,71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165532165"/>
                  </a:ext>
                </a:extLst>
              </a:tr>
              <a:tr h="132917">
                <a:tc>
                  <a:txBody>
                    <a:bodyPr/>
                    <a:lstStyle/>
                    <a:p>
                      <a:pPr algn="l" fontAlgn="b"/>
                      <a:r>
                        <a:rPr lang="cs-CZ" sz="700" b="0" i="0" u="none" strike="noStrike">
                          <a:solidFill>
                            <a:srgbClr val="000000"/>
                          </a:solidFill>
                          <a:effectLst/>
                          <a:latin typeface="Arial" panose="020B0604020202020204" pitchFamily="34" charset="0"/>
                        </a:rPr>
                        <a:t>[CZ-PL] Wielopole - Nosovice [DIR] [PL] / N-1 Albrechtice - Nosovice</a:t>
                      </a:r>
                    </a:p>
                  </a:txBody>
                  <a:tcPr marL="7491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124,38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56%</a:t>
                      </a:r>
                    </a:p>
                  </a:txBody>
                  <a:tcPr marL="0" marR="0" marT="0" marB="0" anchor="b">
                    <a:lnL>
                      <a:noFill/>
                    </a:lnL>
                    <a:lnR>
                      <a:noFill/>
                    </a:lnR>
                    <a:lnT>
                      <a:noFill/>
                    </a:lnT>
                    <a:lnB>
                      <a:noFill/>
                    </a:lnB>
                  </a:tcPr>
                </a:tc>
                <a:extLst>
                  <a:ext uri="{0D108BD9-81ED-4DB2-BD59-A6C34878D82A}">
                    <a16:rowId xmlns:a16="http://schemas.microsoft.com/office/drawing/2014/main" val="4214389119"/>
                  </a:ext>
                </a:extLst>
              </a:tr>
              <a:tr h="132917">
                <a:tc>
                  <a:txBody>
                    <a:bodyPr/>
                    <a:lstStyle/>
                    <a:p>
                      <a:pPr algn="l" fontAlgn="b"/>
                      <a:r>
                        <a:rPr lang="cs-CZ" sz="700" b="0" i="0" u="none" strike="noStrike">
                          <a:solidFill>
                            <a:srgbClr val="000000"/>
                          </a:solidFill>
                          <a:effectLst/>
                          <a:latin typeface="Arial" panose="020B0604020202020204" pitchFamily="34" charset="0"/>
                        </a:rPr>
                        <a:t>[PL-PL] Krosno Iskrzynia - Rzeszow [OPP] / N-1 Krosno Iskrzynia - Tarnow</a:t>
                      </a:r>
                    </a:p>
                  </a:txBody>
                  <a:tcPr marL="7491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52,9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65%</a:t>
                      </a:r>
                    </a:p>
                  </a:txBody>
                  <a:tcPr marL="0" marR="0" marT="0" marB="0" anchor="b">
                    <a:lnL>
                      <a:noFill/>
                    </a:lnL>
                    <a:lnR>
                      <a:noFill/>
                    </a:lnR>
                    <a:lnT>
                      <a:noFill/>
                    </a:lnT>
                    <a:lnB>
                      <a:noFill/>
                    </a:lnB>
                  </a:tcPr>
                </a:tc>
                <a:extLst>
                  <a:ext uri="{0D108BD9-81ED-4DB2-BD59-A6C34878D82A}">
                    <a16:rowId xmlns:a16="http://schemas.microsoft.com/office/drawing/2014/main" val="3887792740"/>
                  </a:ext>
                </a:extLst>
              </a:tr>
              <a:tr h="132917">
                <a:tc>
                  <a:txBody>
                    <a:bodyPr/>
                    <a:lstStyle/>
                    <a:p>
                      <a:pPr algn="l" fontAlgn="b"/>
                      <a:r>
                        <a:rPr lang="de-DE" sz="700" b="0" i="0" u="none" strike="noStrike">
                          <a:solidFill>
                            <a:srgbClr val="000000"/>
                          </a:solidFill>
                          <a:effectLst/>
                          <a:latin typeface="Arial" panose="020B0604020202020204" pitchFamily="34" charset="0"/>
                        </a:rPr>
                        <a:t>[D7-D7] Buerstadt - Lambsheim BUERST W [DIR] / N-1 Dahlem - Niederstedem SELHN W</a:t>
                      </a:r>
                    </a:p>
                  </a:txBody>
                  <a:tcPr marL="7491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928,92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627391958"/>
                  </a:ext>
                </a:extLst>
              </a:tr>
              <a:tr h="132917">
                <a:tc>
                  <a:txBody>
                    <a:bodyPr/>
                    <a:lstStyle/>
                    <a:p>
                      <a:pPr algn="l" fontAlgn="b"/>
                      <a:r>
                        <a:rPr lang="cs-CZ" sz="700" b="0" i="0" u="none" strike="noStrike">
                          <a:solidFill>
                            <a:srgbClr val="000000"/>
                          </a:solidFill>
                          <a:effectLst/>
                          <a:latin typeface="Arial" panose="020B0604020202020204" pitchFamily="34" charset="0"/>
                        </a:rPr>
                        <a:t>[D8-PL] Krajnik - Vierraden 2 [OPP] [PL] / N-1 Mikulowa - Pasikurowice</a:t>
                      </a:r>
                    </a:p>
                  </a:txBody>
                  <a:tcPr marL="7491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231,72</a:t>
                      </a:r>
                    </a:p>
                  </a:txBody>
                  <a:tcPr marL="0" marR="0" marT="0" marB="0" anchor="b">
                    <a:lnL>
                      <a:noFill/>
                    </a:lnL>
                    <a:lnR>
                      <a:noFill/>
                    </a:lnR>
                    <a:lnT>
                      <a:noFill/>
                    </a:lnT>
                    <a:lnB>
                      <a:noFill/>
                    </a:lnB>
                  </a:tcPr>
                </a:tc>
                <a:tc>
                  <a:txBody>
                    <a:bodyPr/>
                    <a:lstStyle/>
                    <a:p>
                      <a:pPr algn="r" fontAlgn="b"/>
                      <a:r>
                        <a:rPr lang="cs-CZ" sz="700" b="0" i="0" u="none" strike="noStrike" dirty="0">
                          <a:solidFill>
                            <a:srgbClr val="000000"/>
                          </a:solidFill>
                          <a:effectLst/>
                          <a:latin typeface="Arial" panose="020B0604020202020204" pitchFamily="34" charset="0"/>
                        </a:rPr>
                        <a:t>3%</a:t>
                      </a:r>
                    </a:p>
                  </a:txBody>
                  <a:tcPr marL="0" marR="0" marT="0" marB="0" anchor="b">
                    <a:lnL>
                      <a:noFill/>
                    </a:lnL>
                    <a:lnR>
                      <a:noFill/>
                    </a:lnR>
                    <a:lnT>
                      <a:noFill/>
                    </a:lnT>
                    <a:lnB>
                      <a:noFill/>
                    </a:lnB>
                  </a:tcPr>
                </a:tc>
                <a:extLst>
                  <a:ext uri="{0D108BD9-81ED-4DB2-BD59-A6C34878D82A}">
                    <a16:rowId xmlns:a16="http://schemas.microsoft.com/office/drawing/2014/main" val="3031742127"/>
                  </a:ext>
                </a:extLst>
              </a:tr>
            </a:tbl>
          </a:graphicData>
        </a:graphic>
      </p:graphicFrame>
    </p:spTree>
    <p:extLst>
      <p:ext uri="{BB962C8B-B14F-4D97-AF65-F5344CB8AC3E}">
        <p14:creationId xmlns:p14="http://schemas.microsoft.com/office/powerpoint/2010/main" val="135290945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BD20220401</a:t>
            </a:r>
            <a:r>
              <a:rPr lang="en-US" altLang="hu-HU" sz="1400" dirty="0">
                <a:solidFill>
                  <a:srgbClr val="008000"/>
                </a:solidFill>
              </a:rPr>
              <a:t> (part </a:t>
            </a:r>
            <a:r>
              <a:rPr lang="cs-CZ" altLang="hu-HU" sz="1400" dirty="0">
                <a:solidFill>
                  <a:srgbClr val="008000"/>
                </a:solidFill>
              </a:rPr>
              <a:t>I</a:t>
            </a:r>
            <a:r>
              <a:rPr lang="sl-SI" altLang="hu-HU" sz="1400" dirty="0">
                <a:solidFill>
                  <a:srgbClr val="008000"/>
                </a:solidFill>
              </a:rPr>
              <a:t>II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ulka 1">
            <a:extLst>
              <a:ext uri="{FF2B5EF4-FFF2-40B4-BE49-F238E27FC236}">
                <a16:creationId xmlns:a16="http://schemas.microsoft.com/office/drawing/2014/main" id="{5FEC3EEE-4588-41DC-AB3B-64B1BDEB082D}"/>
              </a:ext>
            </a:extLst>
          </p:cNvPr>
          <p:cNvGraphicFramePr>
            <a:graphicFrameLocks noGrp="1"/>
          </p:cNvGraphicFramePr>
          <p:nvPr>
            <p:extLst>
              <p:ext uri="{D42A27DB-BD31-4B8C-83A1-F6EECF244321}">
                <p14:modId xmlns:p14="http://schemas.microsoft.com/office/powerpoint/2010/main" val="224590113"/>
              </p:ext>
            </p:extLst>
          </p:nvPr>
        </p:nvGraphicFramePr>
        <p:xfrm>
          <a:off x="302371" y="955142"/>
          <a:ext cx="8936727" cy="5651492"/>
        </p:xfrm>
        <a:graphic>
          <a:graphicData uri="http://schemas.openxmlformats.org/drawingml/2006/table">
            <a:tbl>
              <a:tblPr/>
              <a:tblGrid>
                <a:gridCol w="6830343">
                  <a:extLst>
                    <a:ext uri="{9D8B030D-6E8A-4147-A177-3AD203B41FA5}">
                      <a16:colId xmlns:a16="http://schemas.microsoft.com/office/drawing/2014/main" val="3639804466"/>
                    </a:ext>
                  </a:extLst>
                </a:gridCol>
                <a:gridCol w="1555317">
                  <a:extLst>
                    <a:ext uri="{9D8B030D-6E8A-4147-A177-3AD203B41FA5}">
                      <a16:colId xmlns:a16="http://schemas.microsoft.com/office/drawing/2014/main" val="3866388879"/>
                    </a:ext>
                  </a:extLst>
                </a:gridCol>
                <a:gridCol w="551067">
                  <a:extLst>
                    <a:ext uri="{9D8B030D-6E8A-4147-A177-3AD203B41FA5}">
                      <a16:colId xmlns:a16="http://schemas.microsoft.com/office/drawing/2014/main" val="2157862096"/>
                    </a:ext>
                  </a:extLst>
                </a:gridCol>
              </a:tblGrid>
              <a:tr h="128443">
                <a:tc>
                  <a:txBody>
                    <a:bodyPr/>
                    <a:lstStyle/>
                    <a:p>
                      <a:pPr algn="l" fontAlgn="b"/>
                      <a:r>
                        <a:rPr lang="cs-CZ" sz="7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4066121663"/>
                  </a:ext>
                </a:extLst>
              </a:tr>
              <a:tr h="128443">
                <a:tc>
                  <a:txBody>
                    <a:bodyPr/>
                    <a:lstStyle/>
                    <a:p>
                      <a:pPr algn="l" fontAlgn="b"/>
                      <a:r>
                        <a:rPr lang="cs-CZ" sz="700" b="1" i="0" u="none" strike="noStrike">
                          <a:solidFill>
                            <a:srgbClr val="000000"/>
                          </a:solidFill>
                          <a:effectLst/>
                          <a:latin typeface="Arial" panose="020B0604020202020204" pitchFamily="34" charset="0"/>
                        </a:rPr>
                        <a:t>13</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1866,14</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471%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399354159"/>
                  </a:ext>
                </a:extLst>
              </a:tr>
              <a:tr h="128443">
                <a:tc>
                  <a:txBody>
                    <a:bodyPr/>
                    <a:lstStyle/>
                    <a:p>
                      <a:pPr algn="l" fontAlgn="b"/>
                      <a:r>
                        <a:rPr lang="cs-CZ" sz="700" b="0" i="0" u="none" strike="noStrike">
                          <a:solidFill>
                            <a:srgbClr val="000000"/>
                          </a:solidFill>
                          <a:effectLst/>
                          <a:latin typeface="Arial" panose="020B0604020202020204" pitchFamily="34" charset="0"/>
                        </a:rPr>
                        <a:t>[CZ-D8] Hradec - Rohrsdorf 446 [OPP] [D8] / N-1 Hradec - Rohrsdorf 1</a:t>
                      </a:r>
                    </a:p>
                  </a:txBody>
                  <a:tcPr marL="6980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112,75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831661072"/>
                  </a:ext>
                </a:extLst>
              </a:tr>
              <a:tr h="128443">
                <a:tc>
                  <a:txBody>
                    <a:bodyPr/>
                    <a:lstStyle/>
                    <a:p>
                      <a:pPr algn="l" fontAlgn="b"/>
                      <a:r>
                        <a:rPr lang="pt-BR" sz="700" b="0" i="0" u="none" strike="noStrike">
                          <a:solidFill>
                            <a:srgbClr val="000000"/>
                          </a:solidFill>
                          <a:effectLst/>
                          <a:latin typeface="Arial" panose="020B0604020202020204" pitchFamily="34" charset="0"/>
                        </a:rPr>
                        <a:t>[RO-RO] Resita - Timisoara c1 [DIR] / N-1 Resita - Timisoara c2</a:t>
                      </a:r>
                    </a:p>
                  </a:txBody>
                  <a:tcPr marL="6980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1866,14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046114572"/>
                  </a:ext>
                </a:extLst>
              </a:tr>
              <a:tr h="128443">
                <a:tc>
                  <a:txBody>
                    <a:bodyPr/>
                    <a:lstStyle/>
                    <a:p>
                      <a:pPr algn="l" fontAlgn="b"/>
                      <a:r>
                        <a:rPr lang="cs-CZ" sz="700" b="0" i="0" u="none" strike="noStrike">
                          <a:solidFill>
                            <a:srgbClr val="000000"/>
                          </a:solidFill>
                          <a:effectLst/>
                          <a:latin typeface="Arial" panose="020B0604020202020204" pitchFamily="34" charset="0"/>
                        </a:rPr>
                        <a:t>[HR-BA] 220kV Zakucac - Mostar [OPP] [HR] / BASECASE</a:t>
                      </a:r>
                    </a:p>
                  </a:txBody>
                  <a:tcPr marL="6980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323,93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a:t>
                      </a:r>
                    </a:p>
                  </a:txBody>
                  <a:tcPr marL="0" marR="0" marT="0" marB="0" anchor="b">
                    <a:lnL>
                      <a:noFill/>
                    </a:lnL>
                    <a:lnR>
                      <a:noFill/>
                    </a:lnR>
                    <a:lnT>
                      <a:noFill/>
                    </a:lnT>
                    <a:lnB>
                      <a:noFill/>
                    </a:lnB>
                  </a:tcPr>
                </a:tc>
                <a:extLst>
                  <a:ext uri="{0D108BD9-81ED-4DB2-BD59-A6C34878D82A}">
                    <a16:rowId xmlns:a16="http://schemas.microsoft.com/office/drawing/2014/main" val="2427299287"/>
                  </a:ext>
                </a:extLst>
              </a:tr>
              <a:tr h="128443">
                <a:tc>
                  <a:txBody>
                    <a:bodyPr/>
                    <a:lstStyle/>
                    <a:p>
                      <a:pPr algn="l" fontAlgn="b"/>
                      <a:r>
                        <a:rPr lang="cs-CZ" sz="700" b="0" i="0" u="none" strike="noStrike">
                          <a:solidFill>
                            <a:srgbClr val="000000"/>
                          </a:solidFill>
                          <a:effectLst/>
                          <a:latin typeface="Arial" panose="020B0604020202020204" pitchFamily="34" charset="0"/>
                        </a:rPr>
                        <a:t>[CZ-SK] Nosovice - Varin [DIR] [SK] / N-1 Sokolnice - Stupava</a:t>
                      </a:r>
                    </a:p>
                  </a:txBody>
                  <a:tcPr marL="6980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12,52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90%</a:t>
                      </a:r>
                    </a:p>
                  </a:txBody>
                  <a:tcPr marL="0" marR="0" marT="0" marB="0" anchor="b">
                    <a:lnL>
                      <a:noFill/>
                    </a:lnL>
                    <a:lnR>
                      <a:noFill/>
                    </a:lnR>
                    <a:lnT>
                      <a:noFill/>
                    </a:lnT>
                    <a:lnB>
                      <a:noFill/>
                    </a:lnB>
                  </a:tcPr>
                </a:tc>
                <a:extLst>
                  <a:ext uri="{0D108BD9-81ED-4DB2-BD59-A6C34878D82A}">
                    <a16:rowId xmlns:a16="http://schemas.microsoft.com/office/drawing/2014/main" val="3567769021"/>
                  </a:ext>
                </a:extLst>
              </a:tr>
              <a:tr h="128443">
                <a:tc>
                  <a:txBody>
                    <a:bodyPr/>
                    <a:lstStyle/>
                    <a:p>
                      <a:pPr algn="l" fontAlgn="b"/>
                      <a:r>
                        <a:rPr lang="cs-CZ" sz="700" b="0" i="0" u="none" strike="noStrike">
                          <a:solidFill>
                            <a:srgbClr val="000000"/>
                          </a:solidFill>
                          <a:effectLst/>
                          <a:latin typeface="Arial" panose="020B0604020202020204" pitchFamily="34" charset="0"/>
                        </a:rPr>
                        <a:t>[BE-FR] Avelgem - Avelin 80 [DIR] [FR] / N-1 Achene - Lonny 380.19</a:t>
                      </a:r>
                    </a:p>
                  </a:txBody>
                  <a:tcPr marL="6980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444,34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4113800496"/>
                  </a:ext>
                </a:extLst>
              </a:tr>
              <a:tr h="128443">
                <a:tc>
                  <a:txBody>
                    <a:bodyPr/>
                    <a:lstStyle/>
                    <a:p>
                      <a:pPr algn="l" fontAlgn="b"/>
                      <a:r>
                        <a:rPr lang="cs-CZ" sz="700" b="0" i="0" u="none" strike="noStrike">
                          <a:solidFill>
                            <a:srgbClr val="000000"/>
                          </a:solidFill>
                          <a:effectLst/>
                          <a:latin typeface="Arial" panose="020B0604020202020204" pitchFamily="34" charset="0"/>
                        </a:rPr>
                        <a:t>[CZ-PL] Wielopole - Nosovice [DIR] [PL] / N-1 Albrechtice - Nosovice</a:t>
                      </a:r>
                    </a:p>
                  </a:txBody>
                  <a:tcPr marL="6980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125,94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57%</a:t>
                      </a:r>
                    </a:p>
                  </a:txBody>
                  <a:tcPr marL="0" marR="0" marT="0" marB="0" anchor="b">
                    <a:lnL>
                      <a:noFill/>
                    </a:lnL>
                    <a:lnR>
                      <a:noFill/>
                    </a:lnR>
                    <a:lnT>
                      <a:noFill/>
                    </a:lnT>
                    <a:lnB>
                      <a:noFill/>
                    </a:lnB>
                  </a:tcPr>
                </a:tc>
                <a:extLst>
                  <a:ext uri="{0D108BD9-81ED-4DB2-BD59-A6C34878D82A}">
                    <a16:rowId xmlns:a16="http://schemas.microsoft.com/office/drawing/2014/main" val="2717696624"/>
                  </a:ext>
                </a:extLst>
              </a:tr>
              <a:tr h="128443">
                <a:tc>
                  <a:txBody>
                    <a:bodyPr/>
                    <a:lstStyle/>
                    <a:p>
                      <a:pPr algn="l" fontAlgn="b"/>
                      <a:r>
                        <a:rPr lang="cs-CZ" sz="700" b="0" i="0" u="none" strike="noStrike">
                          <a:solidFill>
                            <a:srgbClr val="000000"/>
                          </a:solidFill>
                          <a:effectLst/>
                          <a:latin typeface="Arial" panose="020B0604020202020204" pitchFamily="34" charset="0"/>
                        </a:rPr>
                        <a:t>[NL-NL] Dodewaard-Doetinchem 380 W [OPP] / N-1 Dodewaard-Doetinchem 380 Z</a:t>
                      </a:r>
                    </a:p>
                  </a:txBody>
                  <a:tcPr marL="6980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586,01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616995768"/>
                  </a:ext>
                </a:extLst>
              </a:tr>
              <a:tr h="128443">
                <a:tc>
                  <a:txBody>
                    <a:bodyPr/>
                    <a:lstStyle/>
                    <a:p>
                      <a:pPr algn="l" fontAlgn="b"/>
                      <a:r>
                        <a:rPr lang="cs-CZ" sz="700" b="0" i="0" u="none" strike="noStrike">
                          <a:solidFill>
                            <a:srgbClr val="000000"/>
                          </a:solidFill>
                          <a:effectLst/>
                          <a:latin typeface="Arial" panose="020B0604020202020204" pitchFamily="34" charset="0"/>
                        </a:rPr>
                        <a:t>[PL-PL] Krosno Iskrzynia - Rzeszow [OPP] / N-1 Krosno Iskrzynia - Tarnow</a:t>
                      </a:r>
                    </a:p>
                  </a:txBody>
                  <a:tcPr marL="6980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2,81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71%</a:t>
                      </a:r>
                    </a:p>
                  </a:txBody>
                  <a:tcPr marL="0" marR="0" marT="0" marB="0" anchor="b">
                    <a:lnL>
                      <a:noFill/>
                    </a:lnL>
                    <a:lnR>
                      <a:noFill/>
                    </a:lnR>
                    <a:lnT>
                      <a:noFill/>
                    </a:lnT>
                    <a:lnB>
                      <a:noFill/>
                    </a:lnB>
                  </a:tcPr>
                </a:tc>
                <a:extLst>
                  <a:ext uri="{0D108BD9-81ED-4DB2-BD59-A6C34878D82A}">
                    <a16:rowId xmlns:a16="http://schemas.microsoft.com/office/drawing/2014/main" val="99192888"/>
                  </a:ext>
                </a:extLst>
              </a:tr>
              <a:tr h="128443">
                <a:tc>
                  <a:txBody>
                    <a:bodyPr/>
                    <a:lstStyle/>
                    <a:p>
                      <a:pPr algn="l" fontAlgn="b"/>
                      <a:r>
                        <a:rPr lang="de-DE" sz="700" b="0" i="0" u="none" strike="noStrike" dirty="0">
                          <a:solidFill>
                            <a:srgbClr val="000000"/>
                          </a:solidFill>
                          <a:effectLst/>
                          <a:latin typeface="Arial" panose="020B0604020202020204" pitchFamily="34" charset="0"/>
                        </a:rPr>
                        <a:t>[D7-D7] </a:t>
                      </a:r>
                      <a:r>
                        <a:rPr lang="de-DE" sz="700" b="0" i="0" u="none" strike="noStrike" dirty="0" err="1">
                          <a:solidFill>
                            <a:srgbClr val="000000"/>
                          </a:solidFill>
                          <a:effectLst/>
                          <a:latin typeface="Arial" panose="020B0604020202020204" pitchFamily="34" charset="0"/>
                        </a:rPr>
                        <a:t>Buerstadt</a:t>
                      </a:r>
                      <a:r>
                        <a:rPr lang="de-DE" sz="700" b="0" i="0" u="none" strike="noStrike" dirty="0">
                          <a:solidFill>
                            <a:srgbClr val="000000"/>
                          </a:solidFill>
                          <a:effectLst/>
                          <a:latin typeface="Arial" panose="020B0604020202020204" pitchFamily="34" charset="0"/>
                        </a:rPr>
                        <a:t> - </a:t>
                      </a:r>
                      <a:r>
                        <a:rPr lang="de-DE" sz="700" b="0" i="0" u="none" strike="noStrike" dirty="0" err="1">
                          <a:solidFill>
                            <a:srgbClr val="000000"/>
                          </a:solidFill>
                          <a:effectLst/>
                          <a:latin typeface="Arial" panose="020B0604020202020204" pitchFamily="34" charset="0"/>
                        </a:rPr>
                        <a:t>Lambsheim</a:t>
                      </a:r>
                      <a:r>
                        <a:rPr lang="de-DE" sz="700" b="0" i="0" u="none" strike="noStrike" dirty="0">
                          <a:solidFill>
                            <a:srgbClr val="000000"/>
                          </a:solidFill>
                          <a:effectLst/>
                          <a:latin typeface="Arial" panose="020B0604020202020204" pitchFamily="34" charset="0"/>
                        </a:rPr>
                        <a:t> BUERST W [DIR] / N-1 Dahlem - </a:t>
                      </a:r>
                      <a:r>
                        <a:rPr lang="de-DE" sz="700" b="0" i="0" u="none" strike="noStrike" dirty="0" err="1">
                          <a:solidFill>
                            <a:srgbClr val="000000"/>
                          </a:solidFill>
                          <a:effectLst/>
                          <a:latin typeface="Arial" panose="020B0604020202020204" pitchFamily="34" charset="0"/>
                        </a:rPr>
                        <a:t>Niederstedem</a:t>
                      </a:r>
                      <a:r>
                        <a:rPr lang="de-DE" sz="700" b="0" i="0" u="none" strike="noStrike" dirty="0">
                          <a:solidFill>
                            <a:srgbClr val="000000"/>
                          </a:solidFill>
                          <a:effectLst/>
                          <a:latin typeface="Arial" panose="020B0604020202020204" pitchFamily="34" charset="0"/>
                        </a:rPr>
                        <a:t> SELHN W</a:t>
                      </a:r>
                    </a:p>
                  </a:txBody>
                  <a:tcPr marL="6980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154,99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13219990"/>
                  </a:ext>
                </a:extLst>
              </a:tr>
              <a:tr h="128443">
                <a:tc>
                  <a:txBody>
                    <a:bodyPr/>
                    <a:lstStyle/>
                    <a:p>
                      <a:pPr algn="l" fontAlgn="b"/>
                      <a:r>
                        <a:rPr lang="cs-CZ" sz="700" b="0" i="0" u="none" strike="noStrike">
                          <a:solidFill>
                            <a:srgbClr val="000000"/>
                          </a:solidFill>
                          <a:effectLst/>
                          <a:latin typeface="Arial" panose="020B0604020202020204" pitchFamily="34" charset="0"/>
                        </a:rPr>
                        <a:t>[AT-SI] Obersielach - Podlog 247 [DIR] [AT] / N-1 Cirkovce-Podlog</a:t>
                      </a:r>
                    </a:p>
                  </a:txBody>
                  <a:tcPr marL="6980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35,07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109%</a:t>
                      </a:r>
                    </a:p>
                  </a:txBody>
                  <a:tcPr marL="0" marR="0" marT="0" marB="0" anchor="b">
                    <a:lnL>
                      <a:noFill/>
                    </a:lnL>
                    <a:lnR>
                      <a:noFill/>
                    </a:lnR>
                    <a:lnT>
                      <a:noFill/>
                    </a:lnT>
                    <a:lnB>
                      <a:noFill/>
                    </a:lnB>
                  </a:tcPr>
                </a:tc>
                <a:extLst>
                  <a:ext uri="{0D108BD9-81ED-4DB2-BD59-A6C34878D82A}">
                    <a16:rowId xmlns:a16="http://schemas.microsoft.com/office/drawing/2014/main" val="2993591122"/>
                  </a:ext>
                </a:extLst>
              </a:tr>
              <a:tr h="128443">
                <a:tc>
                  <a:txBody>
                    <a:bodyPr/>
                    <a:lstStyle/>
                    <a:p>
                      <a:pPr algn="l" fontAlgn="b"/>
                      <a:r>
                        <a:rPr lang="de-DE" sz="700" b="0" i="0" u="none" strike="noStrike">
                          <a:solidFill>
                            <a:srgbClr val="000000"/>
                          </a:solidFill>
                          <a:effectLst/>
                          <a:latin typeface="Arial" panose="020B0604020202020204" pitchFamily="34" charset="0"/>
                        </a:rPr>
                        <a:t>[D7-D7] Y Paffendorf - Oberzier SECHTM S [DIR] / N-1 Sechtem - Paffendorf - Oberzier SECHTM N</a:t>
                      </a:r>
                    </a:p>
                  </a:txBody>
                  <a:tcPr marL="6980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73,58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41%</a:t>
                      </a:r>
                    </a:p>
                  </a:txBody>
                  <a:tcPr marL="0" marR="0" marT="0" marB="0" anchor="b">
                    <a:lnL>
                      <a:noFill/>
                    </a:lnL>
                    <a:lnR>
                      <a:noFill/>
                    </a:lnR>
                    <a:lnT>
                      <a:noFill/>
                    </a:lnT>
                    <a:lnB>
                      <a:noFill/>
                    </a:lnB>
                  </a:tcPr>
                </a:tc>
                <a:extLst>
                  <a:ext uri="{0D108BD9-81ED-4DB2-BD59-A6C34878D82A}">
                    <a16:rowId xmlns:a16="http://schemas.microsoft.com/office/drawing/2014/main" val="1231310349"/>
                  </a:ext>
                </a:extLst>
              </a:tr>
              <a:tr h="128443">
                <a:tc>
                  <a:txBody>
                    <a:bodyPr/>
                    <a:lstStyle/>
                    <a:p>
                      <a:pPr algn="l" fontAlgn="b"/>
                      <a:r>
                        <a:rPr lang="cs-CZ" sz="700" b="1" i="0" u="none" strike="noStrike">
                          <a:solidFill>
                            <a:srgbClr val="000000"/>
                          </a:solidFill>
                          <a:effectLst/>
                          <a:latin typeface="Arial" panose="020B0604020202020204" pitchFamily="34" charset="0"/>
                        </a:rPr>
                        <a:t>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1859,15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92%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882270872"/>
                  </a:ext>
                </a:extLst>
              </a:tr>
              <a:tr h="128443">
                <a:tc>
                  <a:txBody>
                    <a:bodyPr/>
                    <a:lstStyle/>
                    <a:p>
                      <a:pPr algn="l" fontAlgn="b"/>
                      <a:r>
                        <a:rPr lang="cs-CZ" sz="700" b="0" i="0" u="none" strike="noStrike">
                          <a:solidFill>
                            <a:srgbClr val="000000"/>
                          </a:solidFill>
                          <a:effectLst/>
                          <a:latin typeface="Arial" panose="020B0604020202020204" pitchFamily="34" charset="0"/>
                        </a:rPr>
                        <a:t>[NL-D2] Meeden-Diele  380 Z [OPP] [NL] / N-1 COBRA HVDC</a:t>
                      </a:r>
                    </a:p>
                  </a:txBody>
                  <a:tcPr marL="6980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179,09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584767859"/>
                  </a:ext>
                </a:extLst>
              </a:tr>
              <a:tr h="128443">
                <a:tc>
                  <a:txBody>
                    <a:bodyPr/>
                    <a:lstStyle/>
                    <a:p>
                      <a:pPr algn="l" fontAlgn="b"/>
                      <a:r>
                        <a:rPr lang="en-US" sz="700" b="0" i="0" u="none" strike="noStrike">
                          <a:solidFill>
                            <a:srgbClr val="000000"/>
                          </a:solidFill>
                          <a:effectLst/>
                          <a:latin typeface="Arial" panose="020B0604020202020204" pitchFamily="34" charset="0"/>
                        </a:rPr>
                        <a:t>[BE-FR] Achene - Lonny 19 [DIR] [FR] / N-1 Avelgem - Avelin 380.80</a:t>
                      </a:r>
                    </a:p>
                  </a:txBody>
                  <a:tcPr marL="6980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192,89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36%</a:t>
                      </a:r>
                    </a:p>
                  </a:txBody>
                  <a:tcPr marL="0" marR="0" marT="0" marB="0" anchor="b">
                    <a:lnL>
                      <a:noFill/>
                    </a:lnL>
                    <a:lnR>
                      <a:noFill/>
                    </a:lnR>
                    <a:lnT>
                      <a:noFill/>
                    </a:lnT>
                    <a:lnB>
                      <a:noFill/>
                    </a:lnB>
                  </a:tcPr>
                </a:tc>
                <a:extLst>
                  <a:ext uri="{0D108BD9-81ED-4DB2-BD59-A6C34878D82A}">
                    <a16:rowId xmlns:a16="http://schemas.microsoft.com/office/drawing/2014/main" val="217763571"/>
                  </a:ext>
                </a:extLst>
              </a:tr>
              <a:tr h="128443">
                <a:tc>
                  <a:txBody>
                    <a:bodyPr/>
                    <a:lstStyle/>
                    <a:p>
                      <a:pPr algn="l" fontAlgn="b"/>
                      <a:r>
                        <a:rPr lang="pt-BR" sz="700" b="0" i="0" u="none" strike="noStrike">
                          <a:solidFill>
                            <a:srgbClr val="000000"/>
                          </a:solidFill>
                          <a:effectLst/>
                          <a:latin typeface="Arial" panose="020B0604020202020204" pitchFamily="34" charset="0"/>
                        </a:rPr>
                        <a:t>[RO-RO] Paroseni - Targu Jiu Nord [OPP] / N-1 Resita - Timisoara</a:t>
                      </a:r>
                    </a:p>
                  </a:txBody>
                  <a:tcPr marL="6980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1859,15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16%</a:t>
                      </a:r>
                    </a:p>
                  </a:txBody>
                  <a:tcPr marL="0" marR="0" marT="0" marB="0" anchor="b">
                    <a:lnL>
                      <a:noFill/>
                    </a:lnL>
                    <a:lnR>
                      <a:noFill/>
                    </a:lnR>
                    <a:lnT>
                      <a:noFill/>
                    </a:lnT>
                    <a:lnB>
                      <a:noFill/>
                    </a:lnB>
                  </a:tcPr>
                </a:tc>
                <a:extLst>
                  <a:ext uri="{0D108BD9-81ED-4DB2-BD59-A6C34878D82A}">
                    <a16:rowId xmlns:a16="http://schemas.microsoft.com/office/drawing/2014/main" val="1118468161"/>
                  </a:ext>
                </a:extLst>
              </a:tr>
              <a:tr h="128443">
                <a:tc>
                  <a:txBody>
                    <a:bodyPr/>
                    <a:lstStyle/>
                    <a:p>
                      <a:pPr algn="l" fontAlgn="b"/>
                      <a:r>
                        <a:rPr lang="de-DE" sz="700" b="0" i="0" u="none" strike="noStrike">
                          <a:solidFill>
                            <a:srgbClr val="000000"/>
                          </a:solidFill>
                          <a:effectLst/>
                          <a:latin typeface="Arial" panose="020B0604020202020204" pitchFamily="34" charset="0"/>
                        </a:rPr>
                        <a:t>[D7-D7] Buerstadt - Lambsheim BUERST W [DIR] / N-1 Dahlem - Niederstedem SELHN W</a:t>
                      </a:r>
                    </a:p>
                  </a:txBody>
                  <a:tcPr marL="6980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686,48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00754924"/>
                  </a:ext>
                </a:extLst>
              </a:tr>
              <a:tr h="128443">
                <a:tc>
                  <a:txBody>
                    <a:bodyPr/>
                    <a:lstStyle/>
                    <a:p>
                      <a:pPr algn="l" fontAlgn="b"/>
                      <a:r>
                        <a:rPr lang="cs-CZ" sz="700" b="1" i="0" u="none" strike="noStrike" dirty="0">
                          <a:solidFill>
                            <a:srgbClr val="000000"/>
                          </a:solidFill>
                          <a:effectLst/>
                          <a:latin typeface="Arial" panose="020B0604020202020204" pitchFamily="34" charset="0"/>
                        </a:rPr>
                        <a:t>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1576,13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239%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851054364"/>
                  </a:ext>
                </a:extLst>
              </a:tr>
              <a:tr h="128443">
                <a:tc>
                  <a:txBody>
                    <a:bodyPr/>
                    <a:lstStyle/>
                    <a:p>
                      <a:pPr algn="l" fontAlgn="b"/>
                      <a:r>
                        <a:rPr lang="cs-CZ" sz="700" b="0" i="0" u="none" strike="noStrike">
                          <a:solidFill>
                            <a:srgbClr val="000000"/>
                          </a:solidFill>
                          <a:effectLst/>
                          <a:latin typeface="Arial" panose="020B0604020202020204" pitchFamily="34" charset="0"/>
                        </a:rPr>
                        <a:t>[CZ-D8] Hradec - Rohrsdorf 446 [OPP] [D8] / N-1 Hradec - Rohrsdorf 1</a:t>
                      </a:r>
                    </a:p>
                  </a:txBody>
                  <a:tcPr marL="6980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65,4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339173269"/>
                  </a:ext>
                </a:extLst>
              </a:tr>
              <a:tr h="128443">
                <a:tc>
                  <a:txBody>
                    <a:bodyPr/>
                    <a:lstStyle/>
                    <a:p>
                      <a:pPr algn="l" fontAlgn="b"/>
                      <a:r>
                        <a:rPr lang="pt-BR" sz="700" b="0" i="0" u="none" strike="noStrike">
                          <a:solidFill>
                            <a:srgbClr val="000000"/>
                          </a:solidFill>
                          <a:effectLst/>
                          <a:latin typeface="Arial" panose="020B0604020202020204" pitchFamily="34" charset="0"/>
                        </a:rPr>
                        <a:t>[RO-RO] Resita - Timisoara c1 [DIR] / N-1 Resita - Timisoara c2</a:t>
                      </a:r>
                    </a:p>
                  </a:txBody>
                  <a:tcPr marL="6980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1576,13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902652487"/>
                  </a:ext>
                </a:extLst>
              </a:tr>
              <a:tr h="128443">
                <a:tc>
                  <a:txBody>
                    <a:bodyPr/>
                    <a:lstStyle/>
                    <a:p>
                      <a:pPr algn="l" fontAlgn="b"/>
                      <a:r>
                        <a:rPr lang="cs-CZ" sz="700" b="0" i="0" u="none" strike="noStrike">
                          <a:solidFill>
                            <a:srgbClr val="000000"/>
                          </a:solidFill>
                          <a:effectLst/>
                          <a:latin typeface="Arial" panose="020B0604020202020204" pitchFamily="34" charset="0"/>
                        </a:rPr>
                        <a:t>[HR-BA] 220kV Zakucac - Mostar [OPP] [HR] / BASECASE</a:t>
                      </a:r>
                    </a:p>
                  </a:txBody>
                  <a:tcPr marL="6980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205,43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a:t>
                      </a:r>
                    </a:p>
                  </a:txBody>
                  <a:tcPr marL="0" marR="0" marT="0" marB="0" anchor="b">
                    <a:lnL>
                      <a:noFill/>
                    </a:lnL>
                    <a:lnR>
                      <a:noFill/>
                    </a:lnR>
                    <a:lnT>
                      <a:noFill/>
                    </a:lnT>
                    <a:lnB>
                      <a:noFill/>
                    </a:lnB>
                  </a:tcPr>
                </a:tc>
                <a:extLst>
                  <a:ext uri="{0D108BD9-81ED-4DB2-BD59-A6C34878D82A}">
                    <a16:rowId xmlns:a16="http://schemas.microsoft.com/office/drawing/2014/main" val="3699118107"/>
                  </a:ext>
                </a:extLst>
              </a:tr>
              <a:tr h="128443">
                <a:tc>
                  <a:txBody>
                    <a:bodyPr/>
                    <a:lstStyle/>
                    <a:p>
                      <a:pPr algn="l" fontAlgn="b"/>
                      <a:r>
                        <a:rPr lang="cs-CZ" sz="700" b="0" i="0" u="none" strike="noStrike">
                          <a:solidFill>
                            <a:srgbClr val="000000"/>
                          </a:solidFill>
                          <a:effectLst/>
                          <a:latin typeface="Arial" panose="020B0604020202020204" pitchFamily="34" charset="0"/>
                        </a:rPr>
                        <a:t>[AT-AT] Salzburg - Tauern 231A [DIR] / N-1 Salzburg - Tauern 232A</a:t>
                      </a:r>
                    </a:p>
                  </a:txBody>
                  <a:tcPr marL="6980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47,61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56%</a:t>
                      </a:r>
                    </a:p>
                  </a:txBody>
                  <a:tcPr marL="0" marR="0" marT="0" marB="0" anchor="b">
                    <a:lnL>
                      <a:noFill/>
                    </a:lnL>
                    <a:lnR>
                      <a:noFill/>
                    </a:lnR>
                    <a:lnT>
                      <a:noFill/>
                    </a:lnT>
                    <a:lnB>
                      <a:noFill/>
                    </a:lnB>
                  </a:tcPr>
                </a:tc>
                <a:extLst>
                  <a:ext uri="{0D108BD9-81ED-4DB2-BD59-A6C34878D82A}">
                    <a16:rowId xmlns:a16="http://schemas.microsoft.com/office/drawing/2014/main" val="3197618762"/>
                  </a:ext>
                </a:extLst>
              </a:tr>
              <a:tr h="128443">
                <a:tc>
                  <a:txBody>
                    <a:bodyPr/>
                    <a:lstStyle/>
                    <a:p>
                      <a:pPr algn="l" fontAlgn="b"/>
                      <a:r>
                        <a:rPr lang="cs-CZ" sz="700" b="0" i="0" u="none" strike="noStrike">
                          <a:solidFill>
                            <a:srgbClr val="000000"/>
                          </a:solidFill>
                          <a:effectLst/>
                          <a:latin typeface="Arial" panose="020B0604020202020204" pitchFamily="34" charset="0"/>
                        </a:rPr>
                        <a:t>[NL-D2] Meeden-Diele  380 Z [OPP] [NL] / N-1 COBRA HVDC</a:t>
                      </a:r>
                    </a:p>
                  </a:txBody>
                  <a:tcPr marL="6980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145,13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155592895"/>
                  </a:ext>
                </a:extLst>
              </a:tr>
              <a:tr h="128443">
                <a:tc>
                  <a:txBody>
                    <a:bodyPr/>
                    <a:lstStyle/>
                    <a:p>
                      <a:pPr algn="l" fontAlgn="b"/>
                      <a:r>
                        <a:rPr lang="en-US" sz="700" b="0" i="0" u="none" strike="noStrike">
                          <a:solidFill>
                            <a:srgbClr val="000000"/>
                          </a:solidFill>
                          <a:effectLst/>
                          <a:latin typeface="Arial" panose="020B0604020202020204" pitchFamily="34" charset="0"/>
                        </a:rPr>
                        <a:t>[BE-FR] Achene - Lonny 19 [DIR] [FR] / N-1 Avelgem - Avelin 380.80</a:t>
                      </a:r>
                    </a:p>
                  </a:txBody>
                  <a:tcPr marL="6980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102,06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43%</a:t>
                      </a:r>
                    </a:p>
                  </a:txBody>
                  <a:tcPr marL="0" marR="0" marT="0" marB="0" anchor="b">
                    <a:lnL>
                      <a:noFill/>
                    </a:lnL>
                    <a:lnR>
                      <a:noFill/>
                    </a:lnR>
                    <a:lnT>
                      <a:noFill/>
                    </a:lnT>
                    <a:lnB>
                      <a:noFill/>
                    </a:lnB>
                  </a:tcPr>
                </a:tc>
                <a:extLst>
                  <a:ext uri="{0D108BD9-81ED-4DB2-BD59-A6C34878D82A}">
                    <a16:rowId xmlns:a16="http://schemas.microsoft.com/office/drawing/2014/main" val="320863320"/>
                  </a:ext>
                </a:extLst>
              </a:tr>
              <a:tr h="128443">
                <a:tc>
                  <a:txBody>
                    <a:bodyPr/>
                    <a:lstStyle/>
                    <a:p>
                      <a:pPr algn="l" fontAlgn="b"/>
                      <a:r>
                        <a:rPr lang="cs-CZ" sz="700" b="0" i="0" u="none" strike="noStrike" dirty="0">
                          <a:solidFill>
                            <a:srgbClr val="000000"/>
                          </a:solidFill>
                          <a:effectLst/>
                          <a:latin typeface="Arial" panose="020B0604020202020204" pitchFamily="34" charset="0"/>
                        </a:rPr>
                        <a:t>[CZ-PL] </a:t>
                      </a:r>
                      <a:r>
                        <a:rPr lang="cs-CZ" sz="700" b="0" i="0" u="none" strike="noStrike" dirty="0" err="1">
                          <a:solidFill>
                            <a:srgbClr val="000000"/>
                          </a:solidFill>
                          <a:effectLst/>
                          <a:latin typeface="Arial" panose="020B0604020202020204" pitchFamily="34" charset="0"/>
                        </a:rPr>
                        <a:t>Wielopole</a:t>
                      </a:r>
                      <a:r>
                        <a:rPr lang="cs-CZ" sz="700" b="0" i="0" u="none" strike="noStrike" dirty="0">
                          <a:solidFill>
                            <a:srgbClr val="000000"/>
                          </a:solidFill>
                          <a:effectLst/>
                          <a:latin typeface="Arial" panose="020B0604020202020204" pitchFamily="34" charset="0"/>
                        </a:rPr>
                        <a:t> - </a:t>
                      </a:r>
                      <a:r>
                        <a:rPr lang="cs-CZ" sz="700" b="0" i="0" u="none" strike="noStrike" dirty="0" err="1">
                          <a:solidFill>
                            <a:srgbClr val="000000"/>
                          </a:solidFill>
                          <a:effectLst/>
                          <a:latin typeface="Arial" panose="020B0604020202020204" pitchFamily="34" charset="0"/>
                        </a:rPr>
                        <a:t>Nosovice</a:t>
                      </a:r>
                      <a:r>
                        <a:rPr lang="cs-CZ" sz="700" b="0" i="0" u="none" strike="noStrike" dirty="0">
                          <a:solidFill>
                            <a:srgbClr val="000000"/>
                          </a:solidFill>
                          <a:effectLst/>
                          <a:latin typeface="Arial" panose="020B0604020202020204" pitchFamily="34" charset="0"/>
                        </a:rPr>
                        <a:t> [DIR] [PL] / N-1 Albrechtice - </a:t>
                      </a:r>
                      <a:r>
                        <a:rPr lang="cs-CZ" sz="700" b="0" i="0" u="none" strike="noStrike" dirty="0" err="1">
                          <a:solidFill>
                            <a:srgbClr val="000000"/>
                          </a:solidFill>
                          <a:effectLst/>
                          <a:latin typeface="Arial" panose="020B0604020202020204" pitchFamily="34" charset="0"/>
                        </a:rPr>
                        <a:t>Nosovice</a:t>
                      </a:r>
                      <a:endParaRPr lang="cs-CZ" sz="700" b="0" i="0" u="none" strike="noStrike" dirty="0">
                        <a:solidFill>
                          <a:srgbClr val="000000"/>
                        </a:solidFill>
                        <a:effectLst/>
                        <a:latin typeface="Arial" panose="020B0604020202020204" pitchFamily="34" charset="0"/>
                      </a:endParaRPr>
                    </a:p>
                  </a:txBody>
                  <a:tcPr marL="6980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15,41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58%</a:t>
                      </a:r>
                    </a:p>
                  </a:txBody>
                  <a:tcPr marL="0" marR="0" marT="0" marB="0" anchor="b">
                    <a:lnL>
                      <a:noFill/>
                    </a:lnL>
                    <a:lnR>
                      <a:noFill/>
                    </a:lnR>
                    <a:lnT>
                      <a:noFill/>
                    </a:lnT>
                    <a:lnB>
                      <a:noFill/>
                    </a:lnB>
                  </a:tcPr>
                </a:tc>
                <a:extLst>
                  <a:ext uri="{0D108BD9-81ED-4DB2-BD59-A6C34878D82A}">
                    <a16:rowId xmlns:a16="http://schemas.microsoft.com/office/drawing/2014/main" val="3590685090"/>
                  </a:ext>
                </a:extLst>
              </a:tr>
              <a:tr h="128443">
                <a:tc>
                  <a:txBody>
                    <a:bodyPr/>
                    <a:lstStyle/>
                    <a:p>
                      <a:pPr algn="l" fontAlgn="b"/>
                      <a:r>
                        <a:rPr lang="de-DE" sz="700" b="0" i="0" u="none" strike="noStrike">
                          <a:solidFill>
                            <a:srgbClr val="000000"/>
                          </a:solidFill>
                          <a:effectLst/>
                          <a:latin typeface="Arial" panose="020B0604020202020204" pitchFamily="34" charset="0"/>
                        </a:rPr>
                        <a:t>[D7-D7] Buerstadt - Lambsheim BUERST W [DIR] / N-1 Dahlem - Niederstedem SELHN W</a:t>
                      </a:r>
                    </a:p>
                  </a:txBody>
                  <a:tcPr marL="6980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732,32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22%</a:t>
                      </a:r>
                    </a:p>
                  </a:txBody>
                  <a:tcPr marL="0" marR="0" marT="0" marB="0" anchor="b">
                    <a:lnL>
                      <a:noFill/>
                    </a:lnL>
                    <a:lnR>
                      <a:noFill/>
                    </a:lnR>
                    <a:lnT>
                      <a:noFill/>
                    </a:lnT>
                    <a:lnB>
                      <a:noFill/>
                    </a:lnB>
                  </a:tcPr>
                </a:tc>
                <a:extLst>
                  <a:ext uri="{0D108BD9-81ED-4DB2-BD59-A6C34878D82A}">
                    <a16:rowId xmlns:a16="http://schemas.microsoft.com/office/drawing/2014/main" val="3528285345"/>
                  </a:ext>
                </a:extLst>
              </a:tr>
              <a:tr h="128443">
                <a:tc>
                  <a:txBody>
                    <a:bodyPr/>
                    <a:lstStyle/>
                    <a:p>
                      <a:pPr algn="l" fontAlgn="b"/>
                      <a:r>
                        <a:rPr lang="cs-CZ" sz="700" b="1" i="0" u="none" strike="noStrike">
                          <a:solidFill>
                            <a:srgbClr val="000000"/>
                          </a:solidFill>
                          <a:effectLst/>
                          <a:latin typeface="Arial" panose="020B0604020202020204" pitchFamily="34" charset="0"/>
                        </a:rPr>
                        <a:t>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1611,95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157%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166395431"/>
                  </a:ext>
                </a:extLst>
              </a:tr>
              <a:tr h="128443">
                <a:tc>
                  <a:txBody>
                    <a:bodyPr/>
                    <a:lstStyle/>
                    <a:p>
                      <a:pPr algn="l" fontAlgn="b"/>
                      <a:r>
                        <a:rPr lang="cs-CZ" sz="700" b="0" i="0" u="none" strike="noStrike">
                          <a:solidFill>
                            <a:srgbClr val="000000"/>
                          </a:solidFill>
                          <a:effectLst/>
                          <a:latin typeface="Arial" panose="020B0604020202020204" pitchFamily="34" charset="0"/>
                        </a:rPr>
                        <a:t>[CZ-D8] Hradec - Rohrsdorf 446 [OPP] [D8] / N-1 Hradec - Rohrsdorf 1</a:t>
                      </a:r>
                    </a:p>
                  </a:txBody>
                  <a:tcPr marL="6980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52,64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136233867"/>
                  </a:ext>
                </a:extLst>
              </a:tr>
              <a:tr h="128443">
                <a:tc>
                  <a:txBody>
                    <a:bodyPr/>
                    <a:lstStyle/>
                    <a:p>
                      <a:pPr algn="l" fontAlgn="b"/>
                      <a:r>
                        <a:rPr lang="pt-BR" sz="700" b="0" i="0" u="none" strike="noStrike">
                          <a:solidFill>
                            <a:srgbClr val="000000"/>
                          </a:solidFill>
                          <a:effectLst/>
                          <a:latin typeface="Arial" panose="020B0604020202020204" pitchFamily="34" charset="0"/>
                        </a:rPr>
                        <a:t>[RO-RO] Resita - Timisoara c1 [DIR] / N-1 Resita - Timisoara c2</a:t>
                      </a:r>
                    </a:p>
                  </a:txBody>
                  <a:tcPr marL="6980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1611,95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105206822"/>
                  </a:ext>
                </a:extLst>
              </a:tr>
              <a:tr h="128443">
                <a:tc>
                  <a:txBody>
                    <a:bodyPr/>
                    <a:lstStyle/>
                    <a:p>
                      <a:pPr algn="l" fontAlgn="b"/>
                      <a:r>
                        <a:rPr lang="cs-CZ" sz="700" b="0" i="0" u="none" strike="noStrike">
                          <a:solidFill>
                            <a:srgbClr val="000000"/>
                          </a:solidFill>
                          <a:effectLst/>
                          <a:latin typeface="Arial" panose="020B0604020202020204" pitchFamily="34" charset="0"/>
                        </a:rPr>
                        <a:t>[AT-AT] Salzburg - Tauern 231A [DIR] / N-1 Salzburg - Tauern 232A</a:t>
                      </a:r>
                    </a:p>
                  </a:txBody>
                  <a:tcPr marL="6980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355,66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72%</a:t>
                      </a:r>
                    </a:p>
                  </a:txBody>
                  <a:tcPr marL="0" marR="0" marT="0" marB="0" anchor="b">
                    <a:lnL>
                      <a:noFill/>
                    </a:lnL>
                    <a:lnR>
                      <a:noFill/>
                    </a:lnR>
                    <a:lnT>
                      <a:noFill/>
                    </a:lnT>
                    <a:lnB>
                      <a:noFill/>
                    </a:lnB>
                  </a:tcPr>
                </a:tc>
                <a:extLst>
                  <a:ext uri="{0D108BD9-81ED-4DB2-BD59-A6C34878D82A}">
                    <a16:rowId xmlns:a16="http://schemas.microsoft.com/office/drawing/2014/main" val="1781854942"/>
                  </a:ext>
                </a:extLst>
              </a:tr>
              <a:tr h="128443">
                <a:tc>
                  <a:txBody>
                    <a:bodyPr/>
                    <a:lstStyle/>
                    <a:p>
                      <a:pPr algn="l" fontAlgn="b"/>
                      <a:r>
                        <a:rPr lang="cs-CZ" sz="700" b="0" i="0" u="none" strike="noStrike">
                          <a:solidFill>
                            <a:srgbClr val="000000"/>
                          </a:solidFill>
                          <a:effectLst/>
                          <a:latin typeface="Arial" panose="020B0604020202020204" pitchFamily="34" charset="0"/>
                        </a:rPr>
                        <a:t>[NL-D2] Meeden-Diele  380 Z [OPP] [NL] / N-1 COBRA HVDC</a:t>
                      </a:r>
                    </a:p>
                  </a:txBody>
                  <a:tcPr marL="6980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113,98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25%</a:t>
                      </a:r>
                    </a:p>
                  </a:txBody>
                  <a:tcPr marL="0" marR="0" marT="0" marB="0" anchor="b">
                    <a:lnL>
                      <a:noFill/>
                    </a:lnL>
                    <a:lnR>
                      <a:noFill/>
                    </a:lnR>
                    <a:lnT>
                      <a:noFill/>
                    </a:lnT>
                    <a:lnB>
                      <a:noFill/>
                    </a:lnB>
                  </a:tcPr>
                </a:tc>
                <a:extLst>
                  <a:ext uri="{0D108BD9-81ED-4DB2-BD59-A6C34878D82A}">
                    <a16:rowId xmlns:a16="http://schemas.microsoft.com/office/drawing/2014/main" val="2774870545"/>
                  </a:ext>
                </a:extLst>
              </a:tr>
              <a:tr h="128443">
                <a:tc>
                  <a:txBody>
                    <a:bodyPr/>
                    <a:lstStyle/>
                    <a:p>
                      <a:pPr algn="l" fontAlgn="b"/>
                      <a:r>
                        <a:rPr lang="de-DE" sz="700" b="0" i="0" u="none" strike="noStrike">
                          <a:solidFill>
                            <a:srgbClr val="000000"/>
                          </a:solidFill>
                          <a:effectLst/>
                          <a:latin typeface="Arial" panose="020B0604020202020204" pitchFamily="34" charset="0"/>
                        </a:rPr>
                        <a:t>[D7-D7] Buerstadt - Lambsheim BUERST W [DIR] / N-1 Dahlem - Niederstedem SELHN W</a:t>
                      </a:r>
                    </a:p>
                  </a:txBody>
                  <a:tcPr marL="6980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852,71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27%</a:t>
                      </a:r>
                    </a:p>
                  </a:txBody>
                  <a:tcPr marL="0" marR="0" marT="0" marB="0" anchor="b">
                    <a:lnL>
                      <a:noFill/>
                    </a:lnL>
                    <a:lnR>
                      <a:noFill/>
                    </a:lnR>
                    <a:lnT>
                      <a:noFill/>
                    </a:lnT>
                    <a:lnB>
                      <a:noFill/>
                    </a:lnB>
                  </a:tcPr>
                </a:tc>
                <a:extLst>
                  <a:ext uri="{0D108BD9-81ED-4DB2-BD59-A6C34878D82A}">
                    <a16:rowId xmlns:a16="http://schemas.microsoft.com/office/drawing/2014/main" val="4108028563"/>
                  </a:ext>
                </a:extLst>
              </a:tr>
              <a:tr h="128443">
                <a:tc>
                  <a:txBody>
                    <a:bodyPr/>
                    <a:lstStyle/>
                    <a:p>
                      <a:pPr algn="l" fontAlgn="b"/>
                      <a:r>
                        <a:rPr lang="cs-CZ" sz="700" b="1" i="0" u="none" strike="noStrike">
                          <a:solidFill>
                            <a:srgbClr val="000000"/>
                          </a:solidFill>
                          <a:effectLst/>
                          <a:latin typeface="Arial" panose="020B0604020202020204" pitchFamily="34" charset="0"/>
                        </a:rPr>
                        <a:t>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2005,19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154%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91671637"/>
                  </a:ext>
                </a:extLst>
              </a:tr>
              <a:tr h="128443">
                <a:tc>
                  <a:txBody>
                    <a:bodyPr/>
                    <a:lstStyle/>
                    <a:p>
                      <a:pPr algn="l" fontAlgn="b"/>
                      <a:r>
                        <a:rPr lang="cs-CZ" sz="700" b="0" i="0" u="none" strike="noStrike">
                          <a:solidFill>
                            <a:srgbClr val="000000"/>
                          </a:solidFill>
                          <a:effectLst/>
                          <a:latin typeface="Arial" panose="020B0604020202020204" pitchFamily="34" charset="0"/>
                        </a:rPr>
                        <a:t>[AT-AT] Salzburg - Tauern 231A [DIR] / N-1 Salzburg - Tauern 232A</a:t>
                      </a:r>
                    </a:p>
                  </a:txBody>
                  <a:tcPr marL="6980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239,29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78%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978693716"/>
                  </a:ext>
                </a:extLst>
              </a:tr>
              <a:tr h="128443">
                <a:tc>
                  <a:txBody>
                    <a:bodyPr/>
                    <a:lstStyle/>
                    <a:p>
                      <a:pPr algn="l" fontAlgn="b"/>
                      <a:r>
                        <a:rPr lang="cs-CZ" sz="700" b="0" i="0" u="none" strike="noStrike">
                          <a:solidFill>
                            <a:srgbClr val="000000"/>
                          </a:solidFill>
                          <a:effectLst/>
                          <a:latin typeface="Arial" panose="020B0604020202020204" pitchFamily="34" charset="0"/>
                        </a:rPr>
                        <a:t>[NL-D2] Meeden-Diele  380 Z [OPP] [NL] / N-1 COBRA HVDC</a:t>
                      </a:r>
                    </a:p>
                  </a:txBody>
                  <a:tcPr marL="6980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96,91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27%</a:t>
                      </a:r>
                    </a:p>
                  </a:txBody>
                  <a:tcPr marL="0" marR="0" marT="0" marB="0" anchor="b">
                    <a:lnL>
                      <a:noFill/>
                    </a:lnL>
                    <a:lnR>
                      <a:noFill/>
                    </a:lnR>
                    <a:lnT>
                      <a:noFill/>
                    </a:lnT>
                    <a:lnB>
                      <a:noFill/>
                    </a:lnB>
                  </a:tcPr>
                </a:tc>
                <a:extLst>
                  <a:ext uri="{0D108BD9-81ED-4DB2-BD59-A6C34878D82A}">
                    <a16:rowId xmlns:a16="http://schemas.microsoft.com/office/drawing/2014/main" val="427902531"/>
                  </a:ext>
                </a:extLst>
              </a:tr>
              <a:tr h="128443">
                <a:tc>
                  <a:txBody>
                    <a:bodyPr/>
                    <a:lstStyle/>
                    <a:p>
                      <a:pPr algn="l" fontAlgn="b"/>
                      <a:r>
                        <a:rPr lang="cs-CZ" sz="700" b="0" i="0" u="none" strike="noStrike">
                          <a:solidFill>
                            <a:srgbClr val="000000"/>
                          </a:solidFill>
                          <a:effectLst/>
                          <a:latin typeface="Arial" panose="020B0604020202020204" pitchFamily="34" charset="0"/>
                        </a:rPr>
                        <a:t>[RO-RO] Urechesti - Targu Jiu Nord [DIR] / N-1 Sibiu Sud - Mintia</a:t>
                      </a:r>
                    </a:p>
                  </a:txBody>
                  <a:tcPr marL="6980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2005,19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a:t>
                      </a:r>
                    </a:p>
                  </a:txBody>
                  <a:tcPr marL="0" marR="0" marT="0" marB="0" anchor="b">
                    <a:lnL>
                      <a:noFill/>
                    </a:lnL>
                    <a:lnR>
                      <a:noFill/>
                    </a:lnR>
                    <a:lnT>
                      <a:noFill/>
                    </a:lnT>
                    <a:lnB>
                      <a:noFill/>
                    </a:lnB>
                  </a:tcPr>
                </a:tc>
                <a:extLst>
                  <a:ext uri="{0D108BD9-81ED-4DB2-BD59-A6C34878D82A}">
                    <a16:rowId xmlns:a16="http://schemas.microsoft.com/office/drawing/2014/main" val="3788756129"/>
                  </a:ext>
                </a:extLst>
              </a:tr>
              <a:tr h="128443">
                <a:tc>
                  <a:txBody>
                    <a:bodyPr/>
                    <a:lstStyle/>
                    <a:p>
                      <a:pPr algn="l" fontAlgn="b"/>
                      <a:r>
                        <a:rPr lang="de-DE" sz="700" b="0" i="0" u="none" strike="noStrike">
                          <a:solidFill>
                            <a:srgbClr val="000000"/>
                          </a:solidFill>
                          <a:effectLst/>
                          <a:latin typeface="Arial" panose="020B0604020202020204" pitchFamily="34" charset="0"/>
                        </a:rPr>
                        <a:t>[D7-D7] Buerstadt - Lambsheim BUERST W [DIR] / N-1 Dahlem - Niederstedem SELHN W</a:t>
                      </a:r>
                    </a:p>
                  </a:txBody>
                  <a:tcPr marL="6980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739,36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27%</a:t>
                      </a:r>
                    </a:p>
                  </a:txBody>
                  <a:tcPr marL="0" marR="0" marT="0" marB="0" anchor="b">
                    <a:lnL>
                      <a:noFill/>
                    </a:lnL>
                    <a:lnR>
                      <a:noFill/>
                    </a:lnR>
                    <a:lnT>
                      <a:noFill/>
                    </a:lnT>
                    <a:lnB>
                      <a:noFill/>
                    </a:lnB>
                  </a:tcPr>
                </a:tc>
                <a:extLst>
                  <a:ext uri="{0D108BD9-81ED-4DB2-BD59-A6C34878D82A}">
                    <a16:rowId xmlns:a16="http://schemas.microsoft.com/office/drawing/2014/main" val="373526912"/>
                  </a:ext>
                </a:extLst>
              </a:tr>
              <a:tr h="128443">
                <a:tc>
                  <a:txBody>
                    <a:bodyPr/>
                    <a:lstStyle/>
                    <a:p>
                      <a:pPr algn="l" fontAlgn="b"/>
                      <a:r>
                        <a:rPr lang="cs-CZ" sz="700" b="0" i="0" u="none" strike="noStrike">
                          <a:solidFill>
                            <a:srgbClr val="000000"/>
                          </a:solidFill>
                          <a:effectLst/>
                          <a:latin typeface="Arial" panose="020B0604020202020204" pitchFamily="34" charset="0"/>
                        </a:rPr>
                        <a:t>[D8-PL] Krajnik - Vierraden 2 [OPP] [PL] / N-1 Mikulowa - Pasikurowice</a:t>
                      </a:r>
                    </a:p>
                  </a:txBody>
                  <a:tcPr marL="6980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18,89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14%</a:t>
                      </a:r>
                    </a:p>
                  </a:txBody>
                  <a:tcPr marL="0" marR="0" marT="0" marB="0" anchor="b">
                    <a:lnL>
                      <a:noFill/>
                    </a:lnL>
                    <a:lnR>
                      <a:noFill/>
                    </a:lnR>
                    <a:lnT>
                      <a:noFill/>
                    </a:lnT>
                    <a:lnB>
                      <a:noFill/>
                    </a:lnB>
                  </a:tcPr>
                </a:tc>
                <a:extLst>
                  <a:ext uri="{0D108BD9-81ED-4DB2-BD59-A6C34878D82A}">
                    <a16:rowId xmlns:a16="http://schemas.microsoft.com/office/drawing/2014/main" val="16570608"/>
                  </a:ext>
                </a:extLst>
              </a:tr>
              <a:tr h="128443">
                <a:tc>
                  <a:txBody>
                    <a:bodyPr/>
                    <a:lstStyle/>
                    <a:p>
                      <a:pPr algn="l" fontAlgn="b"/>
                      <a:r>
                        <a:rPr lang="cs-CZ" sz="700" b="1" i="0" u="none" strike="noStrike">
                          <a:solidFill>
                            <a:srgbClr val="000000"/>
                          </a:solidFill>
                          <a:effectLst/>
                          <a:latin typeface="Arial" panose="020B0604020202020204" pitchFamily="34" charset="0"/>
                        </a:rPr>
                        <a:t>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815,68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94%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593517131"/>
                  </a:ext>
                </a:extLst>
              </a:tr>
              <a:tr h="128443">
                <a:tc>
                  <a:txBody>
                    <a:bodyPr/>
                    <a:lstStyle/>
                    <a:p>
                      <a:pPr algn="l" fontAlgn="b"/>
                      <a:r>
                        <a:rPr lang="pt-BR" sz="700" b="0" i="0" u="none" strike="noStrike">
                          <a:solidFill>
                            <a:srgbClr val="000000"/>
                          </a:solidFill>
                          <a:effectLst/>
                          <a:latin typeface="Arial" panose="020B0604020202020204" pitchFamily="34" charset="0"/>
                        </a:rPr>
                        <a:t>[RO-RO] Resita - Timisoara c1 [DIR] / N-1 Resita - Timisoara c2</a:t>
                      </a:r>
                    </a:p>
                  </a:txBody>
                  <a:tcPr marL="6980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799,07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138843260"/>
                  </a:ext>
                </a:extLst>
              </a:tr>
              <a:tr h="128443">
                <a:tc>
                  <a:txBody>
                    <a:bodyPr/>
                    <a:lstStyle/>
                    <a:p>
                      <a:pPr algn="l" fontAlgn="b"/>
                      <a:r>
                        <a:rPr lang="cs-CZ" sz="700" b="0" i="0" u="none" strike="noStrike">
                          <a:solidFill>
                            <a:srgbClr val="000000"/>
                          </a:solidFill>
                          <a:effectLst/>
                          <a:latin typeface="Arial" panose="020B0604020202020204" pitchFamily="34" charset="0"/>
                        </a:rPr>
                        <a:t>[NL-D2] Meeden-Diele  380 Z [OPP] [NL] / N-1 COBRA HVDC</a:t>
                      </a:r>
                    </a:p>
                  </a:txBody>
                  <a:tcPr marL="6980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61,28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25%</a:t>
                      </a:r>
                    </a:p>
                  </a:txBody>
                  <a:tcPr marL="0" marR="0" marT="0" marB="0" anchor="b">
                    <a:lnL>
                      <a:noFill/>
                    </a:lnL>
                    <a:lnR>
                      <a:noFill/>
                    </a:lnR>
                    <a:lnT>
                      <a:noFill/>
                    </a:lnT>
                    <a:lnB>
                      <a:noFill/>
                    </a:lnB>
                  </a:tcPr>
                </a:tc>
                <a:extLst>
                  <a:ext uri="{0D108BD9-81ED-4DB2-BD59-A6C34878D82A}">
                    <a16:rowId xmlns:a16="http://schemas.microsoft.com/office/drawing/2014/main" val="2448296289"/>
                  </a:ext>
                </a:extLst>
              </a:tr>
              <a:tr h="128443">
                <a:tc>
                  <a:txBody>
                    <a:bodyPr/>
                    <a:lstStyle/>
                    <a:p>
                      <a:pPr algn="l" fontAlgn="b"/>
                      <a:r>
                        <a:rPr lang="de-DE" sz="700" b="0" i="0" u="none" strike="noStrike">
                          <a:solidFill>
                            <a:srgbClr val="000000"/>
                          </a:solidFill>
                          <a:effectLst/>
                          <a:latin typeface="Arial" panose="020B0604020202020204" pitchFamily="34" charset="0"/>
                        </a:rPr>
                        <a:t>[D7-D7] Buerstadt - Lambsheim BUERST W [DIR] / N-1 Rheinau - Hoheneck KUGELB O</a:t>
                      </a:r>
                    </a:p>
                  </a:txBody>
                  <a:tcPr marL="6980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815,68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24%</a:t>
                      </a:r>
                    </a:p>
                  </a:txBody>
                  <a:tcPr marL="0" marR="0" marT="0" marB="0" anchor="b">
                    <a:lnL>
                      <a:noFill/>
                    </a:lnL>
                    <a:lnR>
                      <a:noFill/>
                    </a:lnR>
                    <a:lnT>
                      <a:noFill/>
                    </a:lnT>
                    <a:lnB>
                      <a:noFill/>
                    </a:lnB>
                  </a:tcPr>
                </a:tc>
                <a:extLst>
                  <a:ext uri="{0D108BD9-81ED-4DB2-BD59-A6C34878D82A}">
                    <a16:rowId xmlns:a16="http://schemas.microsoft.com/office/drawing/2014/main" val="712218622"/>
                  </a:ext>
                </a:extLst>
              </a:tr>
              <a:tr h="128443">
                <a:tc>
                  <a:txBody>
                    <a:bodyPr/>
                    <a:lstStyle/>
                    <a:p>
                      <a:pPr algn="l" fontAlgn="b"/>
                      <a:r>
                        <a:rPr lang="cs-CZ" sz="700" b="0" i="0" u="none" strike="noStrike">
                          <a:solidFill>
                            <a:srgbClr val="000000"/>
                          </a:solidFill>
                          <a:effectLst/>
                          <a:latin typeface="Arial" panose="020B0604020202020204" pitchFamily="34" charset="0"/>
                        </a:rPr>
                        <a:t>[D8-PL] Krajnik - Vierraden 2 [OPP] [PL] / N-1 Mikulowa - Pasikurowice</a:t>
                      </a:r>
                    </a:p>
                  </a:txBody>
                  <a:tcPr marL="6980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63,97</a:t>
                      </a:r>
                    </a:p>
                  </a:txBody>
                  <a:tcPr marL="0" marR="0" marT="0" marB="0" anchor="b">
                    <a:lnL>
                      <a:noFill/>
                    </a:lnL>
                    <a:lnR>
                      <a:noFill/>
                    </a:lnR>
                    <a:lnT>
                      <a:noFill/>
                    </a:lnT>
                    <a:lnB>
                      <a:noFill/>
                    </a:lnB>
                  </a:tcPr>
                </a:tc>
                <a:tc>
                  <a:txBody>
                    <a:bodyPr/>
                    <a:lstStyle/>
                    <a:p>
                      <a:pPr algn="r" fontAlgn="b"/>
                      <a:r>
                        <a:rPr lang="cs-CZ" sz="700" b="0" i="0" u="none" strike="noStrike" dirty="0">
                          <a:solidFill>
                            <a:srgbClr val="000000"/>
                          </a:solidFill>
                          <a:effectLst/>
                          <a:latin typeface="Arial" panose="020B0604020202020204" pitchFamily="34" charset="0"/>
                        </a:rPr>
                        <a:t>22%</a:t>
                      </a:r>
                    </a:p>
                  </a:txBody>
                  <a:tcPr marL="0" marR="0" marT="0" marB="0" anchor="b">
                    <a:lnL>
                      <a:noFill/>
                    </a:lnL>
                    <a:lnR>
                      <a:noFill/>
                    </a:lnR>
                    <a:lnT>
                      <a:noFill/>
                    </a:lnT>
                    <a:lnB>
                      <a:noFill/>
                    </a:lnB>
                  </a:tcPr>
                </a:tc>
                <a:extLst>
                  <a:ext uri="{0D108BD9-81ED-4DB2-BD59-A6C34878D82A}">
                    <a16:rowId xmlns:a16="http://schemas.microsoft.com/office/drawing/2014/main" val="3628524890"/>
                  </a:ext>
                </a:extLst>
              </a:tr>
            </a:tbl>
          </a:graphicData>
        </a:graphic>
      </p:graphicFrame>
    </p:spTree>
    <p:extLst>
      <p:ext uri="{BB962C8B-B14F-4D97-AF65-F5344CB8AC3E}">
        <p14:creationId xmlns:p14="http://schemas.microsoft.com/office/powerpoint/2010/main" val="54608504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BD20220401</a:t>
            </a:r>
            <a:r>
              <a:rPr lang="en-US" altLang="hu-HU" sz="1400" dirty="0">
                <a:solidFill>
                  <a:srgbClr val="008000"/>
                </a:solidFill>
              </a:rPr>
              <a:t> (part </a:t>
            </a:r>
            <a:r>
              <a:rPr lang="cs-CZ" altLang="hu-HU" sz="1400" dirty="0">
                <a:solidFill>
                  <a:srgbClr val="008000"/>
                </a:solidFill>
              </a:rPr>
              <a:t>I</a:t>
            </a:r>
            <a:r>
              <a:rPr lang="sl-SI" altLang="hu-HU" sz="1400" dirty="0">
                <a:solidFill>
                  <a:srgbClr val="008000"/>
                </a:solidFill>
              </a:rPr>
              <a:t>V</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ulka 1">
            <a:extLst>
              <a:ext uri="{FF2B5EF4-FFF2-40B4-BE49-F238E27FC236}">
                <a16:creationId xmlns:a16="http://schemas.microsoft.com/office/drawing/2014/main" id="{C649DD1F-278B-4DFF-8282-021E3AEDC125}"/>
              </a:ext>
            </a:extLst>
          </p:cNvPr>
          <p:cNvGraphicFramePr>
            <a:graphicFrameLocks noGrp="1"/>
          </p:cNvGraphicFramePr>
          <p:nvPr>
            <p:extLst>
              <p:ext uri="{D42A27DB-BD31-4B8C-83A1-F6EECF244321}">
                <p14:modId xmlns:p14="http://schemas.microsoft.com/office/powerpoint/2010/main" val="1758497083"/>
              </p:ext>
            </p:extLst>
          </p:nvPr>
        </p:nvGraphicFramePr>
        <p:xfrm>
          <a:off x="267319" y="1006347"/>
          <a:ext cx="8942518" cy="3404716"/>
        </p:xfrm>
        <a:graphic>
          <a:graphicData uri="http://schemas.openxmlformats.org/drawingml/2006/table">
            <a:tbl>
              <a:tblPr/>
              <a:tblGrid>
                <a:gridCol w="6676663">
                  <a:extLst>
                    <a:ext uri="{9D8B030D-6E8A-4147-A177-3AD203B41FA5}">
                      <a16:colId xmlns:a16="http://schemas.microsoft.com/office/drawing/2014/main" val="201853406"/>
                    </a:ext>
                  </a:extLst>
                </a:gridCol>
                <a:gridCol w="1673067">
                  <a:extLst>
                    <a:ext uri="{9D8B030D-6E8A-4147-A177-3AD203B41FA5}">
                      <a16:colId xmlns:a16="http://schemas.microsoft.com/office/drawing/2014/main" val="1848290042"/>
                    </a:ext>
                  </a:extLst>
                </a:gridCol>
                <a:gridCol w="592788">
                  <a:extLst>
                    <a:ext uri="{9D8B030D-6E8A-4147-A177-3AD203B41FA5}">
                      <a16:colId xmlns:a16="http://schemas.microsoft.com/office/drawing/2014/main" val="888815621"/>
                    </a:ext>
                  </a:extLst>
                </a:gridCol>
              </a:tblGrid>
              <a:tr h="121597">
                <a:tc>
                  <a:txBody>
                    <a:bodyPr/>
                    <a:lstStyle/>
                    <a:p>
                      <a:pPr algn="l" fontAlgn="b"/>
                      <a:r>
                        <a:rPr lang="cs-CZ" sz="7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2816043181"/>
                  </a:ext>
                </a:extLst>
              </a:tr>
              <a:tr h="121597">
                <a:tc>
                  <a:txBody>
                    <a:bodyPr/>
                    <a:lstStyle/>
                    <a:p>
                      <a:pPr algn="l" fontAlgn="b"/>
                      <a:r>
                        <a:rPr lang="cs-CZ" sz="700" b="1" i="0" u="none" strike="noStrike">
                          <a:solidFill>
                            <a:srgbClr val="000000"/>
                          </a:solidFill>
                          <a:effectLst/>
                          <a:latin typeface="Arial" panose="020B0604020202020204" pitchFamily="34" charset="0"/>
                        </a:rPr>
                        <a:t>19</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858,18</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87%</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884265507"/>
                  </a:ext>
                </a:extLst>
              </a:tr>
              <a:tr h="121597">
                <a:tc>
                  <a:txBody>
                    <a:bodyPr/>
                    <a:lstStyle/>
                    <a:p>
                      <a:pPr algn="l" fontAlgn="b"/>
                      <a:r>
                        <a:rPr lang="pt-BR" sz="700" b="0" i="0" u="none" strike="noStrike">
                          <a:solidFill>
                            <a:srgbClr val="000000"/>
                          </a:solidFill>
                          <a:effectLst/>
                          <a:latin typeface="Arial" panose="020B0604020202020204" pitchFamily="34" charset="0"/>
                        </a:rPr>
                        <a:t>[RO-RO] Resita - Timisoara c1 [DIR] / N-1 Resita - Timisoara c2</a:t>
                      </a:r>
                    </a:p>
                  </a:txBody>
                  <a:tcPr marL="10969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811,74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642613061"/>
                  </a:ext>
                </a:extLst>
              </a:tr>
              <a:tr h="121597">
                <a:tc>
                  <a:txBody>
                    <a:bodyPr/>
                    <a:lstStyle/>
                    <a:p>
                      <a:pPr algn="l" fontAlgn="b"/>
                      <a:r>
                        <a:rPr lang="cs-CZ" sz="700" b="0" i="0" u="none" strike="noStrike">
                          <a:solidFill>
                            <a:srgbClr val="000000"/>
                          </a:solidFill>
                          <a:effectLst/>
                          <a:latin typeface="Arial" panose="020B0604020202020204" pitchFamily="34" charset="0"/>
                        </a:rPr>
                        <a:t>[NL-D2] Meeden-Diele  380 Z [OPP] [NL] / N-1 COBRA HVDC</a:t>
                      </a:r>
                    </a:p>
                  </a:txBody>
                  <a:tcPr marL="10969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198,89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699326067"/>
                  </a:ext>
                </a:extLst>
              </a:tr>
              <a:tr h="121597">
                <a:tc>
                  <a:txBody>
                    <a:bodyPr/>
                    <a:lstStyle/>
                    <a:p>
                      <a:pPr algn="l" fontAlgn="b"/>
                      <a:r>
                        <a:rPr lang="de-DE" sz="700" b="0" i="0" u="none" strike="noStrike" dirty="0">
                          <a:solidFill>
                            <a:srgbClr val="000000"/>
                          </a:solidFill>
                          <a:effectLst/>
                          <a:latin typeface="Arial" panose="020B0604020202020204" pitchFamily="34" charset="0"/>
                        </a:rPr>
                        <a:t>[D7-D7] </a:t>
                      </a:r>
                      <a:r>
                        <a:rPr lang="de-DE" sz="700" b="0" i="0" u="none" strike="noStrike" dirty="0" err="1">
                          <a:solidFill>
                            <a:srgbClr val="000000"/>
                          </a:solidFill>
                          <a:effectLst/>
                          <a:latin typeface="Arial" panose="020B0604020202020204" pitchFamily="34" charset="0"/>
                        </a:rPr>
                        <a:t>Buerstadt</a:t>
                      </a:r>
                      <a:r>
                        <a:rPr lang="de-DE" sz="700" b="0" i="0" u="none" strike="noStrike" dirty="0">
                          <a:solidFill>
                            <a:srgbClr val="000000"/>
                          </a:solidFill>
                          <a:effectLst/>
                          <a:latin typeface="Arial" panose="020B0604020202020204" pitchFamily="34" charset="0"/>
                        </a:rPr>
                        <a:t> - </a:t>
                      </a:r>
                      <a:r>
                        <a:rPr lang="de-DE" sz="700" b="0" i="0" u="none" strike="noStrike" dirty="0" err="1">
                          <a:solidFill>
                            <a:srgbClr val="000000"/>
                          </a:solidFill>
                          <a:effectLst/>
                          <a:latin typeface="Arial" panose="020B0604020202020204" pitchFamily="34" charset="0"/>
                        </a:rPr>
                        <a:t>Lambsheim</a:t>
                      </a:r>
                      <a:r>
                        <a:rPr lang="de-DE" sz="700" b="0" i="0" u="none" strike="noStrike" dirty="0">
                          <a:solidFill>
                            <a:srgbClr val="000000"/>
                          </a:solidFill>
                          <a:effectLst/>
                          <a:latin typeface="Arial" panose="020B0604020202020204" pitchFamily="34" charset="0"/>
                        </a:rPr>
                        <a:t> BUERST W [DIR] / N-1 Rheinau - Hoheneck KUGELB O</a:t>
                      </a:r>
                    </a:p>
                  </a:txBody>
                  <a:tcPr marL="10969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858,18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22%</a:t>
                      </a:r>
                    </a:p>
                  </a:txBody>
                  <a:tcPr marL="0" marR="0" marT="0" marB="0" anchor="b">
                    <a:lnL>
                      <a:noFill/>
                    </a:lnL>
                    <a:lnR>
                      <a:noFill/>
                    </a:lnR>
                    <a:lnT>
                      <a:noFill/>
                    </a:lnT>
                    <a:lnB>
                      <a:noFill/>
                    </a:lnB>
                  </a:tcPr>
                </a:tc>
                <a:extLst>
                  <a:ext uri="{0D108BD9-81ED-4DB2-BD59-A6C34878D82A}">
                    <a16:rowId xmlns:a16="http://schemas.microsoft.com/office/drawing/2014/main" val="1762932278"/>
                  </a:ext>
                </a:extLst>
              </a:tr>
              <a:tr h="121597">
                <a:tc>
                  <a:txBody>
                    <a:bodyPr/>
                    <a:lstStyle/>
                    <a:p>
                      <a:pPr algn="l" fontAlgn="b"/>
                      <a:r>
                        <a:rPr lang="cs-CZ" sz="700" b="0" i="0" u="none" strike="noStrike">
                          <a:solidFill>
                            <a:srgbClr val="000000"/>
                          </a:solidFill>
                          <a:effectLst/>
                          <a:latin typeface="Arial" panose="020B0604020202020204" pitchFamily="34" charset="0"/>
                        </a:rPr>
                        <a:t>[D8-PL] Krajnik - Vierraden 2 [OPP] [PL] / N-1 Mikulowa - Pasikurowice</a:t>
                      </a:r>
                    </a:p>
                  </a:txBody>
                  <a:tcPr marL="10969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60,99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21%</a:t>
                      </a:r>
                    </a:p>
                  </a:txBody>
                  <a:tcPr marL="0" marR="0" marT="0" marB="0" anchor="b">
                    <a:lnL>
                      <a:noFill/>
                    </a:lnL>
                    <a:lnR>
                      <a:noFill/>
                    </a:lnR>
                    <a:lnT>
                      <a:noFill/>
                    </a:lnT>
                    <a:lnB>
                      <a:noFill/>
                    </a:lnB>
                  </a:tcPr>
                </a:tc>
                <a:extLst>
                  <a:ext uri="{0D108BD9-81ED-4DB2-BD59-A6C34878D82A}">
                    <a16:rowId xmlns:a16="http://schemas.microsoft.com/office/drawing/2014/main" val="3870881192"/>
                  </a:ext>
                </a:extLst>
              </a:tr>
              <a:tr h="121597">
                <a:tc>
                  <a:txBody>
                    <a:bodyPr/>
                    <a:lstStyle/>
                    <a:p>
                      <a:pPr algn="l" fontAlgn="b"/>
                      <a:r>
                        <a:rPr lang="cs-CZ" sz="700" b="1" i="0" u="none" strike="noStrike">
                          <a:solidFill>
                            <a:srgbClr val="000000"/>
                          </a:solidFill>
                          <a:effectLst/>
                          <a:latin typeface="Arial" panose="020B0604020202020204" pitchFamily="34" charset="0"/>
                        </a:rPr>
                        <a:t>20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968,46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64%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513179107"/>
                  </a:ext>
                </a:extLst>
              </a:tr>
              <a:tr h="121597">
                <a:tc>
                  <a:txBody>
                    <a:bodyPr/>
                    <a:lstStyle/>
                    <a:p>
                      <a:pPr algn="l" fontAlgn="b"/>
                      <a:r>
                        <a:rPr lang="cs-CZ" sz="700" b="0" i="0" u="none" strike="noStrike">
                          <a:solidFill>
                            <a:srgbClr val="000000"/>
                          </a:solidFill>
                          <a:effectLst/>
                          <a:latin typeface="Arial" panose="020B0604020202020204" pitchFamily="34" charset="0"/>
                        </a:rPr>
                        <a:t>[NL-D2] Meeden-Diele  380 Z [OPP] [NL] / N-1 COBRA HVDC</a:t>
                      </a:r>
                    </a:p>
                  </a:txBody>
                  <a:tcPr marL="10969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294,47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320304087"/>
                  </a:ext>
                </a:extLst>
              </a:tr>
              <a:tr h="121597">
                <a:tc>
                  <a:txBody>
                    <a:bodyPr/>
                    <a:lstStyle/>
                    <a:p>
                      <a:pPr algn="l" fontAlgn="b"/>
                      <a:r>
                        <a:rPr lang="de-DE" sz="700" b="0" i="0" u="none" strike="noStrike">
                          <a:solidFill>
                            <a:srgbClr val="000000"/>
                          </a:solidFill>
                          <a:effectLst/>
                          <a:latin typeface="Arial" panose="020B0604020202020204" pitchFamily="34" charset="0"/>
                        </a:rPr>
                        <a:t>[D7-D7] Buerstadt - Lambsheim BUERST W [DIR] / N-1 Rheinau - Hoheneck KUGELB O</a:t>
                      </a:r>
                    </a:p>
                  </a:txBody>
                  <a:tcPr marL="10969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968,46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25%</a:t>
                      </a:r>
                    </a:p>
                  </a:txBody>
                  <a:tcPr marL="0" marR="0" marT="0" marB="0" anchor="b">
                    <a:lnL>
                      <a:noFill/>
                    </a:lnL>
                    <a:lnR>
                      <a:noFill/>
                    </a:lnR>
                    <a:lnT>
                      <a:noFill/>
                    </a:lnT>
                    <a:lnB>
                      <a:noFill/>
                    </a:lnB>
                  </a:tcPr>
                </a:tc>
                <a:extLst>
                  <a:ext uri="{0D108BD9-81ED-4DB2-BD59-A6C34878D82A}">
                    <a16:rowId xmlns:a16="http://schemas.microsoft.com/office/drawing/2014/main" val="3892510921"/>
                  </a:ext>
                </a:extLst>
              </a:tr>
              <a:tr h="121597">
                <a:tc>
                  <a:txBody>
                    <a:bodyPr/>
                    <a:lstStyle/>
                    <a:p>
                      <a:pPr algn="l" fontAlgn="b"/>
                      <a:r>
                        <a:rPr lang="cs-CZ" sz="700" b="0" i="0" u="none" strike="noStrike">
                          <a:solidFill>
                            <a:srgbClr val="000000"/>
                          </a:solidFill>
                          <a:effectLst/>
                          <a:latin typeface="Arial" panose="020B0604020202020204" pitchFamily="34" charset="0"/>
                        </a:rPr>
                        <a:t>[D8-PL] Krajnik - Vierraden 2 [OPP] [PL] / N-1 Mikulowa - Pasikurowice</a:t>
                      </a:r>
                    </a:p>
                  </a:txBody>
                  <a:tcPr marL="10969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59,03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19%</a:t>
                      </a:r>
                    </a:p>
                  </a:txBody>
                  <a:tcPr marL="0" marR="0" marT="0" marB="0" anchor="b">
                    <a:lnL>
                      <a:noFill/>
                    </a:lnL>
                    <a:lnR>
                      <a:noFill/>
                    </a:lnR>
                    <a:lnT>
                      <a:noFill/>
                    </a:lnT>
                    <a:lnB>
                      <a:noFill/>
                    </a:lnB>
                  </a:tcPr>
                </a:tc>
                <a:extLst>
                  <a:ext uri="{0D108BD9-81ED-4DB2-BD59-A6C34878D82A}">
                    <a16:rowId xmlns:a16="http://schemas.microsoft.com/office/drawing/2014/main" val="377257551"/>
                  </a:ext>
                </a:extLst>
              </a:tr>
              <a:tr h="121597">
                <a:tc>
                  <a:txBody>
                    <a:bodyPr/>
                    <a:lstStyle/>
                    <a:p>
                      <a:pPr algn="l" fontAlgn="b"/>
                      <a:r>
                        <a:rPr lang="cs-CZ" sz="700" b="1" i="0" u="none" strike="noStrike">
                          <a:solidFill>
                            <a:srgbClr val="000000"/>
                          </a:solidFill>
                          <a:effectLst/>
                          <a:latin typeface="Arial" panose="020B0604020202020204" pitchFamily="34" charset="0"/>
                        </a:rPr>
                        <a:t>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1475,34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77%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098522709"/>
                  </a:ext>
                </a:extLst>
              </a:tr>
              <a:tr h="121597">
                <a:tc>
                  <a:txBody>
                    <a:bodyPr/>
                    <a:lstStyle/>
                    <a:p>
                      <a:pPr algn="l" fontAlgn="b"/>
                      <a:r>
                        <a:rPr lang="cs-CZ" sz="700" b="0" i="0" u="none" strike="noStrike">
                          <a:solidFill>
                            <a:srgbClr val="000000"/>
                          </a:solidFill>
                          <a:effectLst/>
                          <a:latin typeface="Arial" panose="020B0604020202020204" pitchFamily="34" charset="0"/>
                        </a:rPr>
                        <a:t>[NL-D2] Meeden-Diele  380 Z [OPP] [NL] / N-1 COBRA HVDC</a:t>
                      </a:r>
                    </a:p>
                  </a:txBody>
                  <a:tcPr marL="10969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736,51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160698032"/>
                  </a:ext>
                </a:extLst>
              </a:tr>
              <a:tr h="121597">
                <a:tc>
                  <a:txBody>
                    <a:bodyPr/>
                    <a:lstStyle/>
                    <a:p>
                      <a:pPr algn="l" fontAlgn="b"/>
                      <a:r>
                        <a:rPr lang="pt-BR" sz="700" b="0" i="0" u="none" strike="noStrike">
                          <a:solidFill>
                            <a:srgbClr val="000000"/>
                          </a:solidFill>
                          <a:effectLst/>
                          <a:latin typeface="Arial" panose="020B0604020202020204" pitchFamily="34" charset="0"/>
                        </a:rPr>
                        <a:t>[RO-RO] Paroseni - Targu Jiu Nord [OPP] / N-1 Resita - Timisoara</a:t>
                      </a:r>
                    </a:p>
                  </a:txBody>
                  <a:tcPr marL="10969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1475,34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a:t>
                      </a:r>
                    </a:p>
                  </a:txBody>
                  <a:tcPr marL="0" marR="0" marT="0" marB="0" anchor="b">
                    <a:lnL>
                      <a:noFill/>
                    </a:lnL>
                    <a:lnR>
                      <a:noFill/>
                    </a:lnR>
                    <a:lnT>
                      <a:noFill/>
                    </a:lnT>
                    <a:lnB>
                      <a:noFill/>
                    </a:lnB>
                  </a:tcPr>
                </a:tc>
                <a:extLst>
                  <a:ext uri="{0D108BD9-81ED-4DB2-BD59-A6C34878D82A}">
                    <a16:rowId xmlns:a16="http://schemas.microsoft.com/office/drawing/2014/main" val="1232608870"/>
                  </a:ext>
                </a:extLst>
              </a:tr>
              <a:tr h="121597">
                <a:tc>
                  <a:txBody>
                    <a:bodyPr/>
                    <a:lstStyle/>
                    <a:p>
                      <a:pPr algn="l" fontAlgn="b"/>
                      <a:r>
                        <a:rPr lang="cs-CZ" sz="700" b="0" i="0" u="none" strike="noStrike">
                          <a:solidFill>
                            <a:srgbClr val="000000"/>
                          </a:solidFill>
                          <a:effectLst/>
                          <a:latin typeface="Arial" panose="020B0604020202020204" pitchFamily="34" charset="0"/>
                        </a:rPr>
                        <a:t>[D8-PL] Krajnik - Vierraden 2 [OPP] [PL] / N-1 Mikulowa - Pasikurowice</a:t>
                      </a:r>
                    </a:p>
                  </a:txBody>
                  <a:tcPr marL="10969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61,92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22%</a:t>
                      </a:r>
                    </a:p>
                  </a:txBody>
                  <a:tcPr marL="0" marR="0" marT="0" marB="0" anchor="b">
                    <a:lnL>
                      <a:noFill/>
                    </a:lnL>
                    <a:lnR>
                      <a:noFill/>
                    </a:lnR>
                    <a:lnT>
                      <a:noFill/>
                    </a:lnT>
                    <a:lnB>
                      <a:noFill/>
                    </a:lnB>
                  </a:tcPr>
                </a:tc>
                <a:extLst>
                  <a:ext uri="{0D108BD9-81ED-4DB2-BD59-A6C34878D82A}">
                    <a16:rowId xmlns:a16="http://schemas.microsoft.com/office/drawing/2014/main" val="2058268081"/>
                  </a:ext>
                </a:extLst>
              </a:tr>
              <a:tr h="121597">
                <a:tc>
                  <a:txBody>
                    <a:bodyPr/>
                    <a:lstStyle/>
                    <a:p>
                      <a:pPr algn="l" fontAlgn="b"/>
                      <a:r>
                        <a:rPr lang="de-DE" sz="700" b="0" i="0" u="none" strike="noStrike">
                          <a:solidFill>
                            <a:srgbClr val="000000"/>
                          </a:solidFill>
                          <a:effectLst/>
                          <a:latin typeface="Arial" panose="020B0604020202020204" pitchFamily="34" charset="0"/>
                        </a:rPr>
                        <a:t>[D7-D7] Buerstadt - Lambsheim BUERST W [DIR] / N-1 Rheinau - Hoheneck KUGELB W</a:t>
                      </a:r>
                    </a:p>
                  </a:txBody>
                  <a:tcPr marL="10969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1145,87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25%</a:t>
                      </a:r>
                    </a:p>
                  </a:txBody>
                  <a:tcPr marL="0" marR="0" marT="0" marB="0" anchor="b">
                    <a:lnL>
                      <a:noFill/>
                    </a:lnL>
                    <a:lnR>
                      <a:noFill/>
                    </a:lnR>
                    <a:lnT>
                      <a:noFill/>
                    </a:lnT>
                    <a:lnB>
                      <a:noFill/>
                    </a:lnB>
                  </a:tcPr>
                </a:tc>
                <a:extLst>
                  <a:ext uri="{0D108BD9-81ED-4DB2-BD59-A6C34878D82A}">
                    <a16:rowId xmlns:a16="http://schemas.microsoft.com/office/drawing/2014/main" val="1759178006"/>
                  </a:ext>
                </a:extLst>
              </a:tr>
              <a:tr h="121597">
                <a:tc>
                  <a:txBody>
                    <a:bodyPr/>
                    <a:lstStyle/>
                    <a:p>
                      <a:pPr algn="l" fontAlgn="b"/>
                      <a:r>
                        <a:rPr lang="cs-CZ" sz="700" b="1" i="0" u="none" strike="noStrike">
                          <a:solidFill>
                            <a:srgbClr val="000000"/>
                          </a:solidFill>
                          <a:effectLst/>
                          <a:latin typeface="Arial" panose="020B0604020202020204" pitchFamily="34" charset="0"/>
                        </a:rPr>
                        <a:t>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1449,8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72%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818398980"/>
                  </a:ext>
                </a:extLst>
              </a:tr>
              <a:tr h="121597">
                <a:tc>
                  <a:txBody>
                    <a:bodyPr/>
                    <a:lstStyle/>
                    <a:p>
                      <a:pPr algn="l" fontAlgn="b"/>
                      <a:r>
                        <a:rPr lang="pt-BR" sz="700" b="0" i="0" u="none" strike="noStrike">
                          <a:solidFill>
                            <a:srgbClr val="000000"/>
                          </a:solidFill>
                          <a:effectLst/>
                          <a:latin typeface="Arial" panose="020B0604020202020204" pitchFamily="34" charset="0"/>
                        </a:rPr>
                        <a:t>[RO-RO] Resita - Timisoara c1 [DIR] / N-1 Resita - Timisoara c2</a:t>
                      </a:r>
                    </a:p>
                  </a:txBody>
                  <a:tcPr marL="10969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900,5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109862812"/>
                  </a:ext>
                </a:extLst>
              </a:tr>
              <a:tr h="121597">
                <a:tc>
                  <a:txBody>
                    <a:bodyPr/>
                    <a:lstStyle/>
                    <a:p>
                      <a:pPr algn="l" fontAlgn="b"/>
                      <a:r>
                        <a:rPr lang="cs-CZ" sz="700" b="0" i="0" u="none" strike="noStrike">
                          <a:solidFill>
                            <a:srgbClr val="000000"/>
                          </a:solidFill>
                          <a:effectLst/>
                          <a:latin typeface="Arial" panose="020B0604020202020204" pitchFamily="34" charset="0"/>
                        </a:rPr>
                        <a:t>[NL-NL] Diemen-Lelystad 380 W [OPP] / N-1 Diemen-Lelystad 380 Z</a:t>
                      </a:r>
                    </a:p>
                  </a:txBody>
                  <a:tcPr marL="10969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1449,8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42283677"/>
                  </a:ext>
                </a:extLst>
              </a:tr>
              <a:tr h="121597">
                <a:tc>
                  <a:txBody>
                    <a:bodyPr/>
                    <a:lstStyle/>
                    <a:p>
                      <a:pPr algn="l" fontAlgn="b"/>
                      <a:r>
                        <a:rPr lang="de-DE" sz="700" b="0" i="0" u="none" strike="noStrike">
                          <a:solidFill>
                            <a:srgbClr val="000000"/>
                          </a:solidFill>
                          <a:effectLst/>
                          <a:latin typeface="Arial" panose="020B0604020202020204" pitchFamily="34" charset="0"/>
                        </a:rPr>
                        <a:t>[D7-D7] Buerstadt - Lambsheim BUERST W [DIR] / N-1 Rheinau - Hoheneck KUGELB O</a:t>
                      </a:r>
                    </a:p>
                  </a:txBody>
                  <a:tcPr marL="10969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275,21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29%</a:t>
                      </a:r>
                    </a:p>
                  </a:txBody>
                  <a:tcPr marL="0" marR="0" marT="0" marB="0" anchor="b">
                    <a:lnL>
                      <a:noFill/>
                    </a:lnL>
                    <a:lnR>
                      <a:noFill/>
                    </a:lnR>
                    <a:lnT>
                      <a:noFill/>
                    </a:lnT>
                    <a:lnB>
                      <a:noFill/>
                    </a:lnB>
                  </a:tcPr>
                </a:tc>
                <a:extLst>
                  <a:ext uri="{0D108BD9-81ED-4DB2-BD59-A6C34878D82A}">
                    <a16:rowId xmlns:a16="http://schemas.microsoft.com/office/drawing/2014/main" val="575181544"/>
                  </a:ext>
                </a:extLst>
              </a:tr>
              <a:tr h="121597">
                <a:tc>
                  <a:txBody>
                    <a:bodyPr/>
                    <a:lstStyle/>
                    <a:p>
                      <a:pPr algn="l" fontAlgn="b"/>
                      <a:r>
                        <a:rPr lang="cs-CZ" sz="700" b="1" i="0" u="none" strike="noStrike">
                          <a:solidFill>
                            <a:srgbClr val="000000"/>
                          </a:solidFill>
                          <a:effectLst/>
                          <a:latin typeface="Arial" panose="020B0604020202020204" pitchFamily="34" charset="0"/>
                        </a:rPr>
                        <a:t>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922,42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74%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024727809"/>
                  </a:ext>
                </a:extLst>
              </a:tr>
              <a:tr h="121597">
                <a:tc>
                  <a:txBody>
                    <a:bodyPr/>
                    <a:lstStyle/>
                    <a:p>
                      <a:pPr algn="l" fontAlgn="b"/>
                      <a:r>
                        <a:rPr lang="cs-CZ" sz="700" b="0" i="0" u="none" strike="noStrike">
                          <a:solidFill>
                            <a:srgbClr val="000000"/>
                          </a:solidFill>
                          <a:effectLst/>
                          <a:latin typeface="Arial" panose="020B0604020202020204" pitchFamily="34" charset="0"/>
                        </a:rPr>
                        <a:t>[NL-D2] Meeden-Diele  380 Z [OPP] [NL] / N-1 COBRA HVDC</a:t>
                      </a:r>
                    </a:p>
                  </a:txBody>
                  <a:tcPr marL="10969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420,58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279078858"/>
                  </a:ext>
                </a:extLst>
              </a:tr>
              <a:tr h="121597">
                <a:tc>
                  <a:txBody>
                    <a:bodyPr/>
                    <a:lstStyle/>
                    <a:p>
                      <a:pPr algn="l" fontAlgn="b"/>
                      <a:r>
                        <a:rPr lang="pt-BR" sz="700" b="0" i="0" u="none" strike="noStrike">
                          <a:solidFill>
                            <a:srgbClr val="000000"/>
                          </a:solidFill>
                          <a:effectLst/>
                          <a:latin typeface="Arial" panose="020B0604020202020204" pitchFamily="34" charset="0"/>
                        </a:rPr>
                        <a:t>[RO-RO] Paroseni - Targu Jiu Nord [OPP] / N-1 Resita - Timisoara</a:t>
                      </a:r>
                    </a:p>
                  </a:txBody>
                  <a:tcPr marL="10969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902,12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13%</a:t>
                      </a:r>
                    </a:p>
                  </a:txBody>
                  <a:tcPr marL="0" marR="0" marT="0" marB="0" anchor="b">
                    <a:lnL>
                      <a:noFill/>
                    </a:lnL>
                    <a:lnR>
                      <a:noFill/>
                    </a:lnR>
                    <a:lnT>
                      <a:noFill/>
                    </a:lnT>
                    <a:lnB>
                      <a:noFill/>
                    </a:lnB>
                  </a:tcPr>
                </a:tc>
                <a:extLst>
                  <a:ext uri="{0D108BD9-81ED-4DB2-BD59-A6C34878D82A}">
                    <a16:rowId xmlns:a16="http://schemas.microsoft.com/office/drawing/2014/main" val="61103029"/>
                  </a:ext>
                </a:extLst>
              </a:tr>
              <a:tr h="121597">
                <a:tc>
                  <a:txBody>
                    <a:bodyPr/>
                    <a:lstStyle/>
                    <a:p>
                      <a:pPr algn="l" fontAlgn="b"/>
                      <a:r>
                        <a:rPr lang="de-DE" sz="700" b="0" i="0" u="none" strike="noStrike">
                          <a:solidFill>
                            <a:srgbClr val="000000"/>
                          </a:solidFill>
                          <a:effectLst/>
                          <a:latin typeface="Arial" panose="020B0604020202020204" pitchFamily="34" charset="0"/>
                        </a:rPr>
                        <a:t>[D7-D7] Buerstadt - Lambsheim BUERST W [DIR] / N-1 Rheinau - Hoheneck KUGELB W</a:t>
                      </a:r>
                    </a:p>
                  </a:txBody>
                  <a:tcPr marL="10969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922,42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28%</a:t>
                      </a:r>
                    </a:p>
                  </a:txBody>
                  <a:tcPr marL="0" marR="0" marT="0" marB="0" anchor="b">
                    <a:lnL>
                      <a:noFill/>
                    </a:lnL>
                    <a:lnR>
                      <a:noFill/>
                    </a:lnR>
                    <a:lnT>
                      <a:noFill/>
                    </a:lnT>
                    <a:lnB>
                      <a:noFill/>
                    </a:lnB>
                  </a:tcPr>
                </a:tc>
                <a:extLst>
                  <a:ext uri="{0D108BD9-81ED-4DB2-BD59-A6C34878D82A}">
                    <a16:rowId xmlns:a16="http://schemas.microsoft.com/office/drawing/2014/main" val="1326394928"/>
                  </a:ext>
                </a:extLst>
              </a:tr>
              <a:tr h="121597">
                <a:tc>
                  <a:txBody>
                    <a:bodyPr/>
                    <a:lstStyle/>
                    <a:p>
                      <a:pPr algn="l" fontAlgn="b"/>
                      <a:r>
                        <a:rPr lang="cs-CZ" sz="700" b="1" i="0" u="none" strike="noStrike">
                          <a:solidFill>
                            <a:srgbClr val="000000"/>
                          </a:solidFill>
                          <a:effectLst/>
                          <a:latin typeface="Arial" panose="020B0604020202020204" pitchFamily="34" charset="0"/>
                        </a:rPr>
                        <a:t>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1187,94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61%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628532871"/>
                  </a:ext>
                </a:extLst>
              </a:tr>
              <a:tr h="121597">
                <a:tc>
                  <a:txBody>
                    <a:bodyPr/>
                    <a:lstStyle/>
                    <a:p>
                      <a:pPr algn="l" fontAlgn="b"/>
                      <a:r>
                        <a:rPr lang="cs-CZ" sz="700" b="0" i="0" u="none" strike="noStrike">
                          <a:solidFill>
                            <a:srgbClr val="000000"/>
                          </a:solidFill>
                          <a:effectLst/>
                          <a:latin typeface="Arial" panose="020B0604020202020204" pitchFamily="34" charset="0"/>
                        </a:rPr>
                        <a:t>[HR-BA] 220kV Zakucac - Mostar [OPP] [HR] / N-1 Konjsko - Mostar</a:t>
                      </a:r>
                    </a:p>
                  </a:txBody>
                  <a:tcPr marL="10969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1187,94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251203059"/>
                  </a:ext>
                </a:extLst>
              </a:tr>
              <a:tr h="121597">
                <a:tc>
                  <a:txBody>
                    <a:bodyPr/>
                    <a:lstStyle/>
                    <a:p>
                      <a:pPr algn="l" fontAlgn="b"/>
                      <a:r>
                        <a:rPr lang="cs-CZ" sz="700" b="0" i="0" u="none" strike="noStrike">
                          <a:solidFill>
                            <a:srgbClr val="000000"/>
                          </a:solidFill>
                          <a:effectLst/>
                          <a:latin typeface="Arial" panose="020B0604020202020204" pitchFamily="34" charset="0"/>
                        </a:rPr>
                        <a:t>[NL-D2] Meeden-Diele  380 Z [OPP] [NL] / N-1 COBRA HVDC</a:t>
                      </a:r>
                    </a:p>
                  </a:txBody>
                  <a:tcPr marL="10969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722,78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29%</a:t>
                      </a:r>
                    </a:p>
                  </a:txBody>
                  <a:tcPr marL="0" marR="0" marT="0" marB="0" anchor="b">
                    <a:lnL>
                      <a:noFill/>
                    </a:lnL>
                    <a:lnR>
                      <a:noFill/>
                    </a:lnR>
                    <a:lnT>
                      <a:noFill/>
                    </a:lnT>
                    <a:lnB>
                      <a:noFill/>
                    </a:lnB>
                  </a:tcPr>
                </a:tc>
                <a:extLst>
                  <a:ext uri="{0D108BD9-81ED-4DB2-BD59-A6C34878D82A}">
                    <a16:rowId xmlns:a16="http://schemas.microsoft.com/office/drawing/2014/main" val="2905646467"/>
                  </a:ext>
                </a:extLst>
              </a:tr>
              <a:tr h="121597">
                <a:tc>
                  <a:txBody>
                    <a:bodyPr/>
                    <a:lstStyle/>
                    <a:p>
                      <a:pPr algn="l" fontAlgn="b"/>
                      <a:r>
                        <a:rPr lang="de-DE" sz="700" b="0" i="0" u="none" strike="noStrike">
                          <a:solidFill>
                            <a:srgbClr val="000000"/>
                          </a:solidFill>
                          <a:effectLst/>
                          <a:latin typeface="Arial" panose="020B0604020202020204" pitchFamily="34" charset="0"/>
                        </a:rPr>
                        <a:t>[D7-D7] Buerstadt - Lambsheim BUERST W [DIR] / N-1 Rheinau - Hoheneck KUGELB O</a:t>
                      </a:r>
                    </a:p>
                  </a:txBody>
                  <a:tcPr marL="109698"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0" i="0" u="none" strike="noStrike">
                          <a:solidFill>
                            <a:srgbClr val="000000"/>
                          </a:solidFill>
                          <a:effectLst/>
                          <a:latin typeface="Arial" panose="020B0604020202020204" pitchFamily="34" charset="0"/>
                        </a:rPr>
                        <a:t>781,99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0" i="0" u="none" strike="noStrike">
                          <a:solidFill>
                            <a:srgbClr val="000000"/>
                          </a:solidFill>
                          <a:effectLst/>
                          <a:latin typeface="Arial" panose="020B0604020202020204" pitchFamily="34" charset="0"/>
                        </a:rPr>
                        <a:t>26%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533615750"/>
                  </a:ext>
                </a:extLst>
              </a:tr>
              <a:tr h="121597">
                <a:tc>
                  <a:txBody>
                    <a:bodyPr/>
                    <a:lstStyle/>
                    <a:p>
                      <a:pPr algn="l" fontAlgn="b"/>
                      <a:r>
                        <a:rPr lang="cs-CZ" sz="700" b="1" i="0" u="none" strike="noStrike">
                          <a:solidFill>
                            <a:srgbClr val="000000"/>
                          </a:solidFill>
                          <a:effectLst/>
                          <a:latin typeface="Arial" panose="020B0604020202020204" pitchFamily="34" charset="0"/>
                        </a:rPr>
                        <a:t>Total sum</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cs-CZ" sz="700" b="1" i="0" u="none" strike="noStrike" dirty="0">
                          <a:solidFill>
                            <a:srgbClr val="000000"/>
                          </a:solidFill>
                          <a:effectLst/>
                          <a:latin typeface="Arial" panose="020B0604020202020204" pitchFamily="34" charset="0"/>
                        </a:rPr>
                        <a:t>1475,34</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cs-CZ" sz="700" b="1" i="0" u="none" strike="noStrike" dirty="0">
                          <a:solidFill>
                            <a:srgbClr val="000000"/>
                          </a:solidFill>
                          <a:effectLst/>
                          <a:latin typeface="Arial" panose="020B0604020202020204" pitchFamily="34" charset="0"/>
                        </a:rPr>
                        <a:t>435%</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extLst>
                  <a:ext uri="{0D108BD9-81ED-4DB2-BD59-A6C34878D82A}">
                    <a16:rowId xmlns:a16="http://schemas.microsoft.com/office/drawing/2014/main" val="3602528018"/>
                  </a:ext>
                </a:extLst>
              </a:tr>
            </a:tbl>
          </a:graphicData>
        </a:graphic>
      </p:graphicFrame>
    </p:spTree>
    <p:extLst>
      <p:ext uri="{BB962C8B-B14F-4D97-AF65-F5344CB8AC3E}">
        <p14:creationId xmlns:p14="http://schemas.microsoft.com/office/powerpoint/2010/main" val="392479867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BD20220402</a:t>
            </a:r>
            <a:r>
              <a:rPr lang="en-US" altLang="hu-HU" sz="1400" dirty="0">
                <a:solidFill>
                  <a:srgbClr val="008000"/>
                </a:solidFill>
              </a:rPr>
              <a:t> (part </a:t>
            </a:r>
            <a:r>
              <a:rPr lang="sl-SI" altLang="hu-HU" sz="1400" dirty="0">
                <a:solidFill>
                  <a:srgbClr val="008000"/>
                </a:solidFill>
              </a:rPr>
              <a:t>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ulka 1">
            <a:extLst>
              <a:ext uri="{FF2B5EF4-FFF2-40B4-BE49-F238E27FC236}">
                <a16:creationId xmlns:a16="http://schemas.microsoft.com/office/drawing/2014/main" id="{5B778C60-0F18-4451-ADEB-774E283DDF87}"/>
              </a:ext>
            </a:extLst>
          </p:cNvPr>
          <p:cNvGraphicFramePr>
            <a:graphicFrameLocks noGrp="1"/>
          </p:cNvGraphicFramePr>
          <p:nvPr>
            <p:extLst>
              <p:ext uri="{D42A27DB-BD31-4B8C-83A1-F6EECF244321}">
                <p14:modId xmlns:p14="http://schemas.microsoft.com/office/powerpoint/2010/main" val="3975938779"/>
              </p:ext>
            </p:extLst>
          </p:nvPr>
        </p:nvGraphicFramePr>
        <p:xfrm>
          <a:off x="397404" y="1086811"/>
          <a:ext cx="8870954" cy="5533437"/>
        </p:xfrm>
        <a:graphic>
          <a:graphicData uri="http://schemas.openxmlformats.org/drawingml/2006/table">
            <a:tbl>
              <a:tblPr/>
              <a:tblGrid>
                <a:gridCol w="6883286">
                  <a:extLst>
                    <a:ext uri="{9D8B030D-6E8A-4147-A177-3AD203B41FA5}">
                      <a16:colId xmlns:a16="http://schemas.microsoft.com/office/drawing/2014/main" val="3024045913"/>
                    </a:ext>
                  </a:extLst>
                </a:gridCol>
                <a:gridCol w="1467659">
                  <a:extLst>
                    <a:ext uri="{9D8B030D-6E8A-4147-A177-3AD203B41FA5}">
                      <a16:colId xmlns:a16="http://schemas.microsoft.com/office/drawing/2014/main" val="421617329"/>
                    </a:ext>
                  </a:extLst>
                </a:gridCol>
                <a:gridCol w="520009">
                  <a:extLst>
                    <a:ext uri="{9D8B030D-6E8A-4147-A177-3AD203B41FA5}">
                      <a16:colId xmlns:a16="http://schemas.microsoft.com/office/drawing/2014/main" val="2250503038"/>
                    </a:ext>
                  </a:extLst>
                </a:gridCol>
              </a:tblGrid>
              <a:tr h="141883">
                <a:tc>
                  <a:txBody>
                    <a:bodyPr/>
                    <a:lstStyle/>
                    <a:p>
                      <a:pPr algn="l" fontAlgn="b"/>
                      <a:r>
                        <a:rPr lang="cs-CZ" sz="700" b="1" i="0" u="none" strike="noStrike" dirty="0" err="1">
                          <a:solidFill>
                            <a:srgbClr val="000000"/>
                          </a:solidFill>
                          <a:effectLst/>
                          <a:latin typeface="Arial" panose="020B0604020202020204" pitchFamily="34" charset="0"/>
                        </a:rPr>
                        <a:t>Hour</a:t>
                      </a:r>
                      <a:endParaRPr lang="cs-CZ" sz="700" b="1" i="0" u="none" strike="noStrike" dirty="0">
                        <a:solidFill>
                          <a:srgbClr val="000000"/>
                        </a:solidFill>
                        <a:effectLst/>
                        <a:latin typeface="Arial" panose="020B0604020202020204" pitchFamily="34" charset="0"/>
                      </a:endParaRP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2962095806"/>
                  </a:ext>
                </a:extLst>
              </a:tr>
              <a:tr h="141883">
                <a:tc>
                  <a:txBody>
                    <a:bodyPr/>
                    <a:lstStyle/>
                    <a:p>
                      <a:pPr algn="l" fontAlgn="b"/>
                      <a:r>
                        <a:rPr lang="cs-CZ" sz="700" b="1"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1166,51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74%</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201854291"/>
                  </a:ext>
                </a:extLst>
              </a:tr>
              <a:tr h="141883">
                <a:tc>
                  <a:txBody>
                    <a:bodyPr/>
                    <a:lstStyle/>
                    <a:p>
                      <a:pPr algn="l" fontAlgn="b"/>
                      <a:r>
                        <a:rPr lang="de-DE" sz="700" b="0" i="0" u="none" strike="noStrike">
                          <a:solidFill>
                            <a:srgbClr val="000000"/>
                          </a:solidFill>
                          <a:effectLst/>
                          <a:latin typeface="Arial" panose="020B0604020202020204" pitchFamily="34" charset="0"/>
                        </a:rPr>
                        <a:t>[D2-NL] Diele - Meeden SCHWARZ [DIR] [D2] / N-1 Doerpen West - Y Niederlangen EOWS</a:t>
                      </a:r>
                    </a:p>
                  </a:txBody>
                  <a:tcPr marL="7875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1097,12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511032310"/>
                  </a:ext>
                </a:extLst>
              </a:tr>
              <a:tr h="141883">
                <a:tc>
                  <a:txBody>
                    <a:bodyPr/>
                    <a:lstStyle/>
                    <a:p>
                      <a:pPr algn="l" fontAlgn="b"/>
                      <a:r>
                        <a:rPr lang="cs-CZ" sz="700" b="0" i="0" u="none" strike="noStrike">
                          <a:solidFill>
                            <a:srgbClr val="000000"/>
                          </a:solidFill>
                          <a:effectLst/>
                          <a:latin typeface="Arial" panose="020B0604020202020204" pitchFamily="34" charset="0"/>
                        </a:rPr>
                        <a:t>[BE-FR] Avelgem - Avelin 80 [DIR] [FR] / N-1 Achene - Lonny 380.19</a:t>
                      </a:r>
                    </a:p>
                  </a:txBody>
                  <a:tcPr marL="78757"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373,84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34%</a:t>
                      </a:r>
                    </a:p>
                  </a:txBody>
                  <a:tcPr marL="0" marR="0" marT="0" marB="0" anchor="b">
                    <a:lnL>
                      <a:noFill/>
                    </a:lnL>
                    <a:lnR>
                      <a:noFill/>
                    </a:lnR>
                    <a:lnT>
                      <a:noFill/>
                    </a:lnT>
                    <a:lnB>
                      <a:noFill/>
                    </a:lnB>
                  </a:tcPr>
                </a:tc>
                <a:extLst>
                  <a:ext uri="{0D108BD9-81ED-4DB2-BD59-A6C34878D82A}">
                    <a16:rowId xmlns:a16="http://schemas.microsoft.com/office/drawing/2014/main" val="3903147089"/>
                  </a:ext>
                </a:extLst>
              </a:tr>
              <a:tr h="141883">
                <a:tc>
                  <a:txBody>
                    <a:bodyPr/>
                    <a:lstStyle/>
                    <a:p>
                      <a:pPr algn="l" fontAlgn="b"/>
                      <a:r>
                        <a:rPr lang="cs-CZ" sz="700" b="0" i="0" u="none" strike="noStrike">
                          <a:solidFill>
                            <a:srgbClr val="000000"/>
                          </a:solidFill>
                          <a:effectLst/>
                          <a:latin typeface="Arial" panose="020B0604020202020204" pitchFamily="34" charset="0"/>
                        </a:rPr>
                        <a:t>[D2-D7] Grosskrotzenburg - Urberach UMAIN N2 [DIR] [D7] / N-1 Dettingen - Grosskrotzenburg UMAIN S1</a:t>
                      </a:r>
                    </a:p>
                  </a:txBody>
                  <a:tcPr marL="78757"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1166,51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97996690"/>
                  </a:ext>
                </a:extLst>
              </a:tr>
              <a:tr h="141883">
                <a:tc>
                  <a:txBody>
                    <a:bodyPr/>
                    <a:lstStyle/>
                    <a:p>
                      <a:pPr algn="l" fontAlgn="b"/>
                      <a:r>
                        <a:rPr lang="cs-CZ" sz="700" b="1" i="0" u="none" strike="noStrike">
                          <a:solidFill>
                            <a:srgbClr val="000000"/>
                          </a:solidFill>
                          <a:effectLst/>
                          <a:latin typeface="Arial" panose="020B0604020202020204" pitchFamily="34" charset="0"/>
                        </a:rPr>
                        <a:t>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1320,31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98%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686941645"/>
                  </a:ext>
                </a:extLst>
              </a:tr>
              <a:tr h="141883">
                <a:tc>
                  <a:txBody>
                    <a:bodyPr/>
                    <a:lstStyle/>
                    <a:p>
                      <a:pPr algn="l" fontAlgn="b"/>
                      <a:r>
                        <a:rPr lang="cs-CZ" sz="700" b="0" i="0" u="none" strike="noStrike">
                          <a:solidFill>
                            <a:srgbClr val="000000"/>
                          </a:solidFill>
                          <a:effectLst/>
                          <a:latin typeface="Arial" panose="020B0604020202020204" pitchFamily="34" charset="0"/>
                        </a:rPr>
                        <a:t>[NL-NL] Diemen-Lelystad 380 W [OPP] / N-1 Diemen-Lelystad 380 Z</a:t>
                      </a:r>
                    </a:p>
                  </a:txBody>
                  <a:tcPr marL="7875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503,63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581025284"/>
                  </a:ext>
                </a:extLst>
              </a:tr>
              <a:tr h="141883">
                <a:tc>
                  <a:txBody>
                    <a:bodyPr/>
                    <a:lstStyle/>
                    <a:p>
                      <a:pPr algn="l" fontAlgn="b"/>
                      <a:r>
                        <a:rPr lang="cs-CZ" sz="700" b="0" i="0" u="none" strike="noStrike">
                          <a:solidFill>
                            <a:srgbClr val="000000"/>
                          </a:solidFill>
                          <a:effectLst/>
                          <a:latin typeface="Arial" panose="020B0604020202020204" pitchFamily="34" charset="0"/>
                        </a:rPr>
                        <a:t>[D2-D4] Grafenrheinfeld - Stalldorf 416 [DIR] [D2] / N-1 Hoepfingen - Hueffenhardt ge</a:t>
                      </a:r>
                    </a:p>
                  </a:txBody>
                  <a:tcPr marL="78757"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1320,31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21%</a:t>
                      </a:r>
                    </a:p>
                  </a:txBody>
                  <a:tcPr marL="0" marR="0" marT="0" marB="0" anchor="b">
                    <a:lnL>
                      <a:noFill/>
                    </a:lnL>
                    <a:lnR>
                      <a:noFill/>
                    </a:lnR>
                    <a:lnT>
                      <a:noFill/>
                    </a:lnT>
                    <a:lnB>
                      <a:noFill/>
                    </a:lnB>
                  </a:tcPr>
                </a:tc>
                <a:extLst>
                  <a:ext uri="{0D108BD9-81ED-4DB2-BD59-A6C34878D82A}">
                    <a16:rowId xmlns:a16="http://schemas.microsoft.com/office/drawing/2014/main" val="4027515214"/>
                  </a:ext>
                </a:extLst>
              </a:tr>
              <a:tr h="141883">
                <a:tc>
                  <a:txBody>
                    <a:bodyPr/>
                    <a:lstStyle/>
                    <a:p>
                      <a:pPr algn="l" fontAlgn="b"/>
                      <a:r>
                        <a:rPr lang="cs-CZ" sz="700" b="0" i="0" u="none" strike="noStrike">
                          <a:solidFill>
                            <a:srgbClr val="000000"/>
                          </a:solidFill>
                          <a:effectLst/>
                          <a:latin typeface="Arial" panose="020B0604020202020204" pitchFamily="34" charset="0"/>
                        </a:rPr>
                        <a:t>[BE-FR] Avelgem - Avelin 80 [DIR] [FR] / N-1 Achene - Lonny 380.19</a:t>
                      </a:r>
                    </a:p>
                  </a:txBody>
                  <a:tcPr marL="78757"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159,2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49%</a:t>
                      </a:r>
                    </a:p>
                  </a:txBody>
                  <a:tcPr marL="0" marR="0" marT="0" marB="0" anchor="b">
                    <a:lnL>
                      <a:noFill/>
                    </a:lnL>
                    <a:lnR>
                      <a:noFill/>
                    </a:lnR>
                    <a:lnT>
                      <a:noFill/>
                    </a:lnT>
                    <a:lnB>
                      <a:noFill/>
                    </a:lnB>
                  </a:tcPr>
                </a:tc>
                <a:extLst>
                  <a:ext uri="{0D108BD9-81ED-4DB2-BD59-A6C34878D82A}">
                    <a16:rowId xmlns:a16="http://schemas.microsoft.com/office/drawing/2014/main" val="1101938538"/>
                  </a:ext>
                </a:extLst>
              </a:tr>
              <a:tr h="141883">
                <a:tc>
                  <a:txBody>
                    <a:bodyPr/>
                    <a:lstStyle/>
                    <a:p>
                      <a:pPr algn="l" fontAlgn="b"/>
                      <a:r>
                        <a:rPr lang="cs-CZ" sz="700" b="1" i="0" u="none" strike="noStrike">
                          <a:solidFill>
                            <a:srgbClr val="000000"/>
                          </a:solidFill>
                          <a:effectLst/>
                          <a:latin typeface="Arial" panose="020B0604020202020204" pitchFamily="34" charset="0"/>
                        </a:rPr>
                        <a:t>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2193,85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46%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751696560"/>
                  </a:ext>
                </a:extLst>
              </a:tr>
              <a:tr h="141883">
                <a:tc>
                  <a:txBody>
                    <a:bodyPr/>
                    <a:lstStyle/>
                    <a:p>
                      <a:pPr algn="l" fontAlgn="b"/>
                      <a:r>
                        <a:rPr lang="de-DE" sz="700" b="0" i="0" u="none" strike="noStrike">
                          <a:solidFill>
                            <a:srgbClr val="000000"/>
                          </a:solidFill>
                          <a:effectLst/>
                          <a:latin typeface="Arial" panose="020B0604020202020204" pitchFamily="34" charset="0"/>
                        </a:rPr>
                        <a:t>[D7-D7] Gronau - Gronau TR 441 E [OPP] / N-1 Gronau - Kusenhorst HAMALD</a:t>
                      </a:r>
                    </a:p>
                  </a:txBody>
                  <a:tcPr marL="7875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281,42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906866135"/>
                  </a:ext>
                </a:extLst>
              </a:tr>
              <a:tr h="141883">
                <a:tc>
                  <a:txBody>
                    <a:bodyPr/>
                    <a:lstStyle/>
                    <a:p>
                      <a:pPr algn="l" fontAlgn="b"/>
                      <a:r>
                        <a:rPr lang="cs-CZ" sz="700" b="0" i="0" u="none" strike="noStrike">
                          <a:solidFill>
                            <a:srgbClr val="000000"/>
                          </a:solidFill>
                          <a:effectLst/>
                          <a:latin typeface="Arial" panose="020B0604020202020204" pitchFamily="34" charset="0"/>
                        </a:rPr>
                        <a:t>[D2-D7] Grosskrotzenburg - Urberach UMAIN N2 [DIR] [D7] / N-1 Dettingen - Grosskrotzenburg UMAIN S1</a:t>
                      </a:r>
                    </a:p>
                  </a:txBody>
                  <a:tcPr marL="78757"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2193,85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21%</a:t>
                      </a:r>
                    </a:p>
                  </a:txBody>
                  <a:tcPr marL="0" marR="0" marT="0" marB="0" anchor="b">
                    <a:lnL>
                      <a:noFill/>
                    </a:lnL>
                    <a:lnR>
                      <a:noFill/>
                    </a:lnR>
                    <a:lnT>
                      <a:noFill/>
                    </a:lnT>
                    <a:lnB>
                      <a:noFill/>
                    </a:lnB>
                  </a:tcPr>
                </a:tc>
                <a:extLst>
                  <a:ext uri="{0D108BD9-81ED-4DB2-BD59-A6C34878D82A}">
                    <a16:rowId xmlns:a16="http://schemas.microsoft.com/office/drawing/2014/main" val="3564303319"/>
                  </a:ext>
                </a:extLst>
              </a:tr>
              <a:tr h="141883">
                <a:tc>
                  <a:txBody>
                    <a:bodyPr/>
                    <a:lstStyle/>
                    <a:p>
                      <a:pPr algn="l" fontAlgn="b"/>
                      <a:r>
                        <a:rPr lang="cs-CZ" sz="700" b="1" i="0" u="none" strike="noStrike">
                          <a:solidFill>
                            <a:srgbClr val="000000"/>
                          </a:solidFill>
                          <a:effectLst/>
                          <a:latin typeface="Arial" panose="020B0604020202020204" pitchFamily="34" charset="0"/>
                        </a:rPr>
                        <a:t>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1977,26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86%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205635435"/>
                  </a:ext>
                </a:extLst>
              </a:tr>
              <a:tr h="141883">
                <a:tc>
                  <a:txBody>
                    <a:bodyPr/>
                    <a:lstStyle/>
                    <a:p>
                      <a:pPr algn="l" fontAlgn="b"/>
                      <a:r>
                        <a:rPr lang="de-DE" sz="700" b="0" i="0" u="none" strike="noStrike">
                          <a:solidFill>
                            <a:srgbClr val="000000"/>
                          </a:solidFill>
                          <a:effectLst/>
                          <a:latin typeface="Arial" panose="020B0604020202020204" pitchFamily="34" charset="0"/>
                        </a:rPr>
                        <a:t>[D2-NL] Diele - Meeden SCHWARZ [DIR] [D2] / N-1 Gronau - Hanekenfaehr GRONAU W</a:t>
                      </a:r>
                    </a:p>
                  </a:txBody>
                  <a:tcPr marL="7875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274,5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42%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563669734"/>
                  </a:ext>
                </a:extLst>
              </a:tr>
              <a:tr h="141883">
                <a:tc>
                  <a:txBody>
                    <a:bodyPr/>
                    <a:lstStyle/>
                    <a:p>
                      <a:pPr algn="l" fontAlgn="b"/>
                      <a:r>
                        <a:rPr lang="cs-CZ" sz="700" b="0" i="0" u="none" strike="noStrike">
                          <a:solidFill>
                            <a:srgbClr val="000000"/>
                          </a:solidFill>
                          <a:effectLst/>
                          <a:latin typeface="Arial" panose="020B0604020202020204" pitchFamily="34" charset="0"/>
                        </a:rPr>
                        <a:t>[D2-D4] Grafenrheinfeld - Stalldorf 416 [DIR] [D2] / N-1 Hoepfingen - Hueffenhardt ge</a:t>
                      </a:r>
                    </a:p>
                  </a:txBody>
                  <a:tcPr marL="78757"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44,59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22%</a:t>
                      </a:r>
                    </a:p>
                  </a:txBody>
                  <a:tcPr marL="0" marR="0" marT="0" marB="0" anchor="b">
                    <a:lnL>
                      <a:noFill/>
                    </a:lnL>
                    <a:lnR>
                      <a:noFill/>
                    </a:lnR>
                    <a:lnT>
                      <a:noFill/>
                    </a:lnT>
                    <a:lnB>
                      <a:noFill/>
                    </a:lnB>
                  </a:tcPr>
                </a:tc>
                <a:extLst>
                  <a:ext uri="{0D108BD9-81ED-4DB2-BD59-A6C34878D82A}">
                    <a16:rowId xmlns:a16="http://schemas.microsoft.com/office/drawing/2014/main" val="1919495610"/>
                  </a:ext>
                </a:extLst>
              </a:tr>
              <a:tr h="141883">
                <a:tc>
                  <a:txBody>
                    <a:bodyPr/>
                    <a:lstStyle/>
                    <a:p>
                      <a:pPr algn="l" fontAlgn="b"/>
                      <a:r>
                        <a:rPr lang="cs-CZ" sz="700" b="0" i="0" u="none" strike="noStrike">
                          <a:solidFill>
                            <a:srgbClr val="000000"/>
                          </a:solidFill>
                          <a:effectLst/>
                          <a:latin typeface="Arial" panose="020B0604020202020204" pitchFamily="34" charset="0"/>
                        </a:rPr>
                        <a:t>[D2-D7] Grosskrotzenburg - Urberach UMAIN N2 [DIR] [D7] / N-1 Dettingen - Grosskrotzenburg UMAIN S1</a:t>
                      </a:r>
                    </a:p>
                  </a:txBody>
                  <a:tcPr marL="78757"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1977,26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22%</a:t>
                      </a:r>
                    </a:p>
                  </a:txBody>
                  <a:tcPr marL="0" marR="0" marT="0" marB="0" anchor="b">
                    <a:lnL>
                      <a:noFill/>
                    </a:lnL>
                    <a:lnR>
                      <a:noFill/>
                    </a:lnR>
                    <a:lnT>
                      <a:noFill/>
                    </a:lnT>
                    <a:lnB>
                      <a:noFill/>
                    </a:lnB>
                  </a:tcPr>
                </a:tc>
                <a:extLst>
                  <a:ext uri="{0D108BD9-81ED-4DB2-BD59-A6C34878D82A}">
                    <a16:rowId xmlns:a16="http://schemas.microsoft.com/office/drawing/2014/main" val="4146339457"/>
                  </a:ext>
                </a:extLst>
              </a:tr>
              <a:tr h="141883">
                <a:tc>
                  <a:txBody>
                    <a:bodyPr/>
                    <a:lstStyle/>
                    <a:p>
                      <a:pPr algn="l" fontAlgn="b"/>
                      <a:r>
                        <a:rPr lang="cs-CZ" sz="700" b="1" i="0" u="none" strike="noStrike">
                          <a:solidFill>
                            <a:srgbClr val="000000"/>
                          </a:solidFill>
                          <a:effectLst/>
                          <a:latin typeface="Arial" panose="020B0604020202020204" pitchFamily="34" charset="0"/>
                        </a:rPr>
                        <a:t>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1817,49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59%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989752046"/>
                  </a:ext>
                </a:extLst>
              </a:tr>
              <a:tr h="141883">
                <a:tc>
                  <a:txBody>
                    <a:bodyPr/>
                    <a:lstStyle/>
                    <a:p>
                      <a:pPr algn="l" fontAlgn="b"/>
                      <a:r>
                        <a:rPr lang="de-DE" sz="700" b="0" i="0" u="none" strike="noStrike">
                          <a:solidFill>
                            <a:srgbClr val="000000"/>
                          </a:solidFill>
                          <a:effectLst/>
                          <a:latin typeface="Arial" panose="020B0604020202020204" pitchFamily="34" charset="0"/>
                        </a:rPr>
                        <a:t>[D2-D4] Grafenrheinfeld - Stalldorf 416 [DIR] [D2] / N-1 Grafenrheinfeld - Hoepfingen ge (411)</a:t>
                      </a:r>
                    </a:p>
                  </a:txBody>
                  <a:tcPr marL="7875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82,46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074024830"/>
                  </a:ext>
                </a:extLst>
              </a:tr>
              <a:tr h="141883">
                <a:tc>
                  <a:txBody>
                    <a:bodyPr/>
                    <a:lstStyle/>
                    <a:p>
                      <a:pPr algn="l" fontAlgn="b"/>
                      <a:r>
                        <a:rPr lang="cs-CZ" sz="700" b="0" i="0" u="none" strike="noStrike">
                          <a:solidFill>
                            <a:srgbClr val="000000"/>
                          </a:solidFill>
                          <a:effectLst/>
                          <a:latin typeface="Arial" panose="020B0604020202020204" pitchFamily="34" charset="0"/>
                        </a:rPr>
                        <a:t>[NL-NL] Diemen-Lelystad 380 Z [OPP] / N-1 Diemen-Lelystad 380 W</a:t>
                      </a:r>
                    </a:p>
                  </a:txBody>
                  <a:tcPr marL="78757"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391,03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4069137686"/>
                  </a:ext>
                </a:extLst>
              </a:tr>
              <a:tr h="141883">
                <a:tc>
                  <a:txBody>
                    <a:bodyPr/>
                    <a:lstStyle/>
                    <a:p>
                      <a:pPr algn="l" fontAlgn="b"/>
                      <a:r>
                        <a:rPr lang="cs-CZ" sz="700" b="0" i="0" u="none" strike="noStrike">
                          <a:solidFill>
                            <a:srgbClr val="000000"/>
                          </a:solidFill>
                          <a:effectLst/>
                          <a:latin typeface="Arial" panose="020B0604020202020204" pitchFamily="34" charset="0"/>
                        </a:rPr>
                        <a:t>[D2-D7] Grosskrotzenburg - Urberach UMAIN N2 [DIR] [D7] / N-1 Dettingen - Grosskrotzenburg UMAIN S1</a:t>
                      </a:r>
                    </a:p>
                  </a:txBody>
                  <a:tcPr marL="78757"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1817,49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955318813"/>
                  </a:ext>
                </a:extLst>
              </a:tr>
              <a:tr h="141883">
                <a:tc>
                  <a:txBody>
                    <a:bodyPr/>
                    <a:lstStyle/>
                    <a:p>
                      <a:pPr algn="l" fontAlgn="b"/>
                      <a:r>
                        <a:rPr lang="cs-CZ" sz="700" b="1" i="0" u="none" strike="noStrike">
                          <a:solidFill>
                            <a:srgbClr val="000000"/>
                          </a:solidFill>
                          <a:effectLst/>
                          <a:latin typeface="Arial" panose="020B0604020202020204" pitchFamily="34" charset="0"/>
                        </a:rPr>
                        <a:t>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2193,18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54%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888046920"/>
                  </a:ext>
                </a:extLst>
              </a:tr>
              <a:tr h="141883">
                <a:tc>
                  <a:txBody>
                    <a:bodyPr/>
                    <a:lstStyle/>
                    <a:p>
                      <a:pPr algn="l" fontAlgn="b"/>
                      <a:r>
                        <a:rPr lang="de-DE" sz="700" b="0" i="0" u="none" strike="noStrike">
                          <a:solidFill>
                            <a:srgbClr val="000000"/>
                          </a:solidFill>
                          <a:effectLst/>
                          <a:latin typeface="Arial" panose="020B0604020202020204" pitchFamily="34" charset="0"/>
                        </a:rPr>
                        <a:t>[D2-NL] Diele - Meeden SCHWARZ [DIR] [D2] / N-1 Gronau - Hanekenfaehr GRONAU W</a:t>
                      </a:r>
                    </a:p>
                  </a:txBody>
                  <a:tcPr marL="7875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410,22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292012354"/>
                  </a:ext>
                </a:extLst>
              </a:tr>
              <a:tr h="141883">
                <a:tc>
                  <a:txBody>
                    <a:bodyPr/>
                    <a:lstStyle/>
                    <a:p>
                      <a:pPr algn="l" fontAlgn="b"/>
                      <a:r>
                        <a:rPr lang="cs-CZ" sz="700" b="0" i="0" u="none" strike="noStrike">
                          <a:solidFill>
                            <a:srgbClr val="000000"/>
                          </a:solidFill>
                          <a:effectLst/>
                          <a:latin typeface="Arial" panose="020B0604020202020204" pitchFamily="34" charset="0"/>
                        </a:rPr>
                        <a:t>[D2-D7] Grosskrotzenburg - Urberach UMAIN N2 [DIR] [D7] / N-1 Dettingen - Grosskrotzenburg UMAIN S1</a:t>
                      </a:r>
                    </a:p>
                  </a:txBody>
                  <a:tcPr marL="78757"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2193,18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142740729"/>
                  </a:ext>
                </a:extLst>
              </a:tr>
              <a:tr h="141883">
                <a:tc>
                  <a:txBody>
                    <a:bodyPr/>
                    <a:lstStyle/>
                    <a:p>
                      <a:pPr algn="l" fontAlgn="b"/>
                      <a:r>
                        <a:rPr lang="cs-CZ" sz="700" b="1" i="0" u="none" strike="noStrike">
                          <a:solidFill>
                            <a:srgbClr val="000000"/>
                          </a:solidFill>
                          <a:effectLst/>
                          <a:latin typeface="Arial" panose="020B0604020202020204" pitchFamily="34" charset="0"/>
                        </a:rPr>
                        <a:t>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2017,08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040258204"/>
                  </a:ext>
                </a:extLst>
              </a:tr>
              <a:tr h="141883">
                <a:tc>
                  <a:txBody>
                    <a:bodyPr/>
                    <a:lstStyle/>
                    <a:p>
                      <a:pPr algn="l" fontAlgn="b"/>
                      <a:r>
                        <a:rPr lang="cs-CZ" sz="700" b="0" i="0" u="none" strike="noStrike">
                          <a:solidFill>
                            <a:srgbClr val="000000"/>
                          </a:solidFill>
                          <a:effectLst/>
                          <a:latin typeface="Arial" panose="020B0604020202020204" pitchFamily="34" charset="0"/>
                        </a:rPr>
                        <a:t>[AT-AT] Salzburg - Tauern 231A [DIR] / N-1 Salzburg - Tauern 232A</a:t>
                      </a:r>
                    </a:p>
                  </a:txBody>
                  <a:tcPr marL="7875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130,62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76%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732310730"/>
                  </a:ext>
                </a:extLst>
              </a:tr>
              <a:tr h="141883">
                <a:tc>
                  <a:txBody>
                    <a:bodyPr/>
                    <a:lstStyle/>
                    <a:p>
                      <a:pPr algn="l" fontAlgn="b"/>
                      <a:r>
                        <a:rPr lang="cs-CZ" sz="700" b="0" i="0" u="none" strike="noStrike">
                          <a:solidFill>
                            <a:srgbClr val="000000"/>
                          </a:solidFill>
                          <a:effectLst/>
                          <a:latin typeface="Arial" panose="020B0604020202020204" pitchFamily="34" charset="0"/>
                        </a:rPr>
                        <a:t>[NL-NL] Diemen-Lelystad 380 Z [OPP] / N-1 Diemen-Lelystad 380 W</a:t>
                      </a:r>
                    </a:p>
                  </a:txBody>
                  <a:tcPr marL="78757"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508,36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25%</a:t>
                      </a:r>
                    </a:p>
                  </a:txBody>
                  <a:tcPr marL="0" marR="0" marT="0" marB="0" anchor="b">
                    <a:lnL>
                      <a:noFill/>
                    </a:lnL>
                    <a:lnR>
                      <a:noFill/>
                    </a:lnR>
                    <a:lnT>
                      <a:noFill/>
                    </a:lnT>
                    <a:lnB>
                      <a:noFill/>
                    </a:lnB>
                  </a:tcPr>
                </a:tc>
                <a:extLst>
                  <a:ext uri="{0D108BD9-81ED-4DB2-BD59-A6C34878D82A}">
                    <a16:rowId xmlns:a16="http://schemas.microsoft.com/office/drawing/2014/main" val="261873483"/>
                  </a:ext>
                </a:extLst>
              </a:tr>
              <a:tr h="141883">
                <a:tc>
                  <a:txBody>
                    <a:bodyPr/>
                    <a:lstStyle/>
                    <a:p>
                      <a:pPr algn="l" fontAlgn="b"/>
                      <a:r>
                        <a:rPr lang="cs-CZ" sz="700" b="0" i="0" u="none" strike="noStrike">
                          <a:solidFill>
                            <a:srgbClr val="000000"/>
                          </a:solidFill>
                          <a:effectLst/>
                          <a:latin typeface="Arial" panose="020B0604020202020204" pitchFamily="34" charset="0"/>
                        </a:rPr>
                        <a:t>[D2-D7] Grosskrotzenburg - Urberach UMAIN N2 [DIR] [D7] / N-1 Dettingen - Grosskrotzenburg UMAIN S1</a:t>
                      </a:r>
                    </a:p>
                  </a:txBody>
                  <a:tcPr marL="78757"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2017,08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436364153"/>
                  </a:ext>
                </a:extLst>
              </a:tr>
              <a:tr h="141883">
                <a:tc>
                  <a:txBody>
                    <a:bodyPr/>
                    <a:lstStyle/>
                    <a:p>
                      <a:pPr algn="l" fontAlgn="b"/>
                      <a:r>
                        <a:rPr lang="cs-CZ" sz="700" b="1" i="0" u="none" strike="noStrike">
                          <a:solidFill>
                            <a:srgbClr val="000000"/>
                          </a:solidFill>
                          <a:effectLst/>
                          <a:latin typeface="Arial" panose="020B0604020202020204" pitchFamily="34" charset="0"/>
                        </a:rPr>
                        <a:t>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1447,6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64%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776969162"/>
                  </a:ext>
                </a:extLst>
              </a:tr>
              <a:tr h="141883">
                <a:tc>
                  <a:txBody>
                    <a:bodyPr/>
                    <a:lstStyle/>
                    <a:p>
                      <a:pPr algn="l" fontAlgn="b"/>
                      <a:r>
                        <a:rPr lang="de-DE" sz="700" b="0" i="0" u="none" strike="noStrike">
                          <a:solidFill>
                            <a:srgbClr val="000000"/>
                          </a:solidFill>
                          <a:effectLst/>
                          <a:latin typeface="Arial" panose="020B0604020202020204" pitchFamily="34" charset="0"/>
                        </a:rPr>
                        <a:t>[D2-D2] Conneforde - Diele ROT [DIR] / N-1 Conneforde - Diele WEISS</a:t>
                      </a:r>
                    </a:p>
                  </a:txBody>
                  <a:tcPr marL="7875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413,37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985330888"/>
                  </a:ext>
                </a:extLst>
              </a:tr>
              <a:tr h="141883">
                <a:tc>
                  <a:txBody>
                    <a:bodyPr/>
                    <a:lstStyle/>
                    <a:p>
                      <a:pPr algn="l" fontAlgn="b"/>
                      <a:r>
                        <a:rPr lang="cs-CZ" sz="700" b="0" i="0" u="none" strike="noStrike">
                          <a:solidFill>
                            <a:srgbClr val="000000"/>
                          </a:solidFill>
                          <a:effectLst/>
                          <a:latin typeface="Arial" panose="020B0604020202020204" pitchFamily="34" charset="0"/>
                        </a:rPr>
                        <a:t>[D2-D4] Grafenrheinfeld - Stalldorf 416 [DIR] [D2] / N-1 Hoepfingen - Hueffenhardt ge</a:t>
                      </a:r>
                    </a:p>
                  </a:txBody>
                  <a:tcPr marL="78757"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444,9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289261627"/>
                  </a:ext>
                </a:extLst>
              </a:tr>
              <a:tr h="141883">
                <a:tc>
                  <a:txBody>
                    <a:bodyPr/>
                    <a:lstStyle/>
                    <a:p>
                      <a:pPr algn="l" fontAlgn="b"/>
                      <a:r>
                        <a:rPr lang="cs-CZ" sz="700" b="0" i="0" u="none" strike="noStrike">
                          <a:solidFill>
                            <a:srgbClr val="000000"/>
                          </a:solidFill>
                          <a:effectLst/>
                          <a:latin typeface="Arial" panose="020B0604020202020204" pitchFamily="34" charset="0"/>
                        </a:rPr>
                        <a:t>[D2-D7] Grosskrotzenburg - Urberach UMAIN N2 [DIR] [D7] / N-1 Dettingen - Grosskrotzenburg UMAIN S1</a:t>
                      </a:r>
                    </a:p>
                  </a:txBody>
                  <a:tcPr marL="78757"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1447,6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24%</a:t>
                      </a:r>
                    </a:p>
                  </a:txBody>
                  <a:tcPr marL="0" marR="0" marT="0" marB="0" anchor="b">
                    <a:lnL>
                      <a:noFill/>
                    </a:lnL>
                    <a:lnR>
                      <a:noFill/>
                    </a:lnR>
                    <a:lnT>
                      <a:noFill/>
                    </a:lnT>
                    <a:lnB>
                      <a:noFill/>
                    </a:lnB>
                  </a:tcPr>
                </a:tc>
                <a:extLst>
                  <a:ext uri="{0D108BD9-81ED-4DB2-BD59-A6C34878D82A}">
                    <a16:rowId xmlns:a16="http://schemas.microsoft.com/office/drawing/2014/main" val="3556268847"/>
                  </a:ext>
                </a:extLst>
              </a:tr>
              <a:tr h="141883">
                <a:tc>
                  <a:txBody>
                    <a:bodyPr/>
                    <a:lstStyle/>
                    <a:p>
                      <a:pPr algn="l" fontAlgn="b"/>
                      <a:r>
                        <a:rPr lang="cs-CZ" sz="700" b="1" i="0" u="none" strike="noStrike">
                          <a:solidFill>
                            <a:srgbClr val="000000"/>
                          </a:solidFill>
                          <a:effectLst/>
                          <a:latin typeface="Arial" panose="020B0604020202020204" pitchFamily="34" charset="0"/>
                        </a:rPr>
                        <a:t>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476,35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154%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587193317"/>
                  </a:ext>
                </a:extLst>
              </a:tr>
              <a:tr h="141883">
                <a:tc>
                  <a:txBody>
                    <a:bodyPr/>
                    <a:lstStyle/>
                    <a:p>
                      <a:pPr algn="l" fontAlgn="b"/>
                      <a:r>
                        <a:rPr lang="cs-CZ" sz="700" b="0" i="0" u="none" strike="noStrike">
                          <a:solidFill>
                            <a:srgbClr val="000000"/>
                          </a:solidFill>
                          <a:effectLst/>
                          <a:latin typeface="Arial" panose="020B0604020202020204" pitchFamily="34" charset="0"/>
                        </a:rPr>
                        <a:t>[NL-NL] Diemen-Lelystad 380 W [OPP] / N-1 Diemen-Lelystad 380 Z</a:t>
                      </a:r>
                    </a:p>
                  </a:txBody>
                  <a:tcPr marL="7875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357,78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46%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641415249"/>
                  </a:ext>
                </a:extLst>
              </a:tr>
              <a:tr h="141883">
                <a:tc>
                  <a:txBody>
                    <a:bodyPr/>
                    <a:lstStyle/>
                    <a:p>
                      <a:pPr algn="l" fontAlgn="b"/>
                      <a:r>
                        <a:rPr lang="cs-CZ" sz="700" b="0" i="0" u="none" strike="noStrike">
                          <a:solidFill>
                            <a:srgbClr val="000000"/>
                          </a:solidFill>
                          <a:effectLst/>
                          <a:latin typeface="Arial" panose="020B0604020202020204" pitchFamily="34" charset="0"/>
                        </a:rPr>
                        <a:t>[BE-FR] Avelgem - Avelin 80 [DIR] [FR] / N-1 Achene - Lonny 380.19</a:t>
                      </a:r>
                    </a:p>
                  </a:txBody>
                  <a:tcPr marL="78757"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286,95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73%</a:t>
                      </a:r>
                    </a:p>
                  </a:txBody>
                  <a:tcPr marL="0" marR="0" marT="0" marB="0" anchor="b">
                    <a:lnL>
                      <a:noFill/>
                    </a:lnL>
                    <a:lnR>
                      <a:noFill/>
                    </a:lnR>
                    <a:lnT>
                      <a:noFill/>
                    </a:lnT>
                    <a:lnB>
                      <a:noFill/>
                    </a:lnB>
                  </a:tcPr>
                </a:tc>
                <a:extLst>
                  <a:ext uri="{0D108BD9-81ED-4DB2-BD59-A6C34878D82A}">
                    <a16:rowId xmlns:a16="http://schemas.microsoft.com/office/drawing/2014/main" val="515837629"/>
                  </a:ext>
                </a:extLst>
              </a:tr>
              <a:tr h="141883">
                <a:tc>
                  <a:txBody>
                    <a:bodyPr/>
                    <a:lstStyle/>
                    <a:p>
                      <a:pPr algn="l" fontAlgn="b"/>
                      <a:r>
                        <a:rPr lang="cs-CZ" sz="700" b="0" i="0" u="none" strike="noStrike">
                          <a:solidFill>
                            <a:srgbClr val="000000"/>
                          </a:solidFill>
                          <a:effectLst/>
                          <a:latin typeface="Arial" panose="020B0604020202020204" pitchFamily="34" charset="0"/>
                        </a:rPr>
                        <a:t>[D2-D7] Grosskrotzenburg - Urberach UMAIN N2 [DIR] [D7] / N-1 Dettingen - Grosskrotzenburg UMAIN S1</a:t>
                      </a:r>
                    </a:p>
                  </a:txBody>
                  <a:tcPr marL="78757"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476,35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36%</a:t>
                      </a:r>
                    </a:p>
                  </a:txBody>
                  <a:tcPr marL="0" marR="0" marT="0" marB="0" anchor="b">
                    <a:lnL>
                      <a:noFill/>
                    </a:lnL>
                    <a:lnR>
                      <a:noFill/>
                    </a:lnR>
                    <a:lnT>
                      <a:noFill/>
                    </a:lnT>
                    <a:lnB>
                      <a:noFill/>
                    </a:lnB>
                  </a:tcPr>
                </a:tc>
                <a:extLst>
                  <a:ext uri="{0D108BD9-81ED-4DB2-BD59-A6C34878D82A}">
                    <a16:rowId xmlns:a16="http://schemas.microsoft.com/office/drawing/2014/main" val="4165584587"/>
                  </a:ext>
                </a:extLst>
              </a:tr>
              <a:tr h="141883">
                <a:tc>
                  <a:txBody>
                    <a:bodyPr/>
                    <a:lstStyle/>
                    <a:p>
                      <a:pPr algn="l" fontAlgn="b"/>
                      <a:r>
                        <a:rPr lang="cs-CZ" sz="700" b="1" i="0" u="none" strike="noStrike">
                          <a:solidFill>
                            <a:srgbClr val="000000"/>
                          </a:solidFill>
                          <a:effectLst/>
                          <a:latin typeface="Arial" panose="020B0604020202020204" pitchFamily="34" charset="0"/>
                        </a:rPr>
                        <a:t>10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1076,79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891184464"/>
                  </a:ext>
                </a:extLst>
              </a:tr>
              <a:tr h="141883">
                <a:tc>
                  <a:txBody>
                    <a:bodyPr/>
                    <a:lstStyle/>
                    <a:p>
                      <a:pPr algn="l" fontAlgn="b"/>
                      <a:r>
                        <a:rPr lang="de-DE" sz="700" b="0" i="0" u="none" strike="noStrike">
                          <a:solidFill>
                            <a:srgbClr val="000000"/>
                          </a:solidFill>
                          <a:effectLst/>
                          <a:latin typeface="Arial" panose="020B0604020202020204" pitchFamily="34" charset="0"/>
                        </a:rPr>
                        <a:t>[D2-NL] Diele - Meeden SCHWARZ [DIR] [D2] / N-1 Gronau - Hanekenfaehr GRONAU W</a:t>
                      </a:r>
                    </a:p>
                  </a:txBody>
                  <a:tcPr marL="7875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225,19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59%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341869861"/>
                  </a:ext>
                </a:extLst>
              </a:tr>
              <a:tr h="141883">
                <a:tc>
                  <a:txBody>
                    <a:bodyPr/>
                    <a:lstStyle/>
                    <a:p>
                      <a:pPr algn="l" fontAlgn="b"/>
                      <a:r>
                        <a:rPr lang="cs-CZ" sz="700" b="0" i="0" u="none" strike="noStrike">
                          <a:solidFill>
                            <a:srgbClr val="000000"/>
                          </a:solidFill>
                          <a:effectLst/>
                          <a:latin typeface="Arial" panose="020B0604020202020204" pitchFamily="34" charset="0"/>
                        </a:rPr>
                        <a:t>[BE-FR] Avelgem - Avelin 80 [DIR] [FR] / N-1 Achene - Lonny 380.19</a:t>
                      </a:r>
                    </a:p>
                  </a:txBody>
                  <a:tcPr marL="78757"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437,61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39%</a:t>
                      </a:r>
                    </a:p>
                  </a:txBody>
                  <a:tcPr marL="0" marR="0" marT="0" marB="0" anchor="b">
                    <a:lnL>
                      <a:noFill/>
                    </a:lnL>
                    <a:lnR>
                      <a:noFill/>
                    </a:lnR>
                    <a:lnT>
                      <a:noFill/>
                    </a:lnT>
                    <a:lnB>
                      <a:noFill/>
                    </a:lnB>
                  </a:tcPr>
                </a:tc>
                <a:extLst>
                  <a:ext uri="{0D108BD9-81ED-4DB2-BD59-A6C34878D82A}">
                    <a16:rowId xmlns:a16="http://schemas.microsoft.com/office/drawing/2014/main" val="4055694749"/>
                  </a:ext>
                </a:extLst>
              </a:tr>
              <a:tr h="141883">
                <a:tc>
                  <a:txBody>
                    <a:bodyPr/>
                    <a:lstStyle/>
                    <a:p>
                      <a:pPr algn="l" fontAlgn="b"/>
                      <a:r>
                        <a:rPr lang="cs-CZ" sz="700" b="0" i="0" u="none" strike="noStrike">
                          <a:solidFill>
                            <a:srgbClr val="000000"/>
                          </a:solidFill>
                          <a:effectLst/>
                          <a:latin typeface="Arial" panose="020B0604020202020204" pitchFamily="34" charset="0"/>
                        </a:rPr>
                        <a:t>[D2-D7] Grosskrotzenburg - Urberach UMAIN N2 [DIR] [D7] / N-1 Dettingen - Grosskrotzenburg UMAIN S1</a:t>
                      </a:r>
                    </a:p>
                  </a:txBody>
                  <a:tcPr marL="78757"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1076,79</a:t>
                      </a:r>
                    </a:p>
                  </a:txBody>
                  <a:tcPr marL="0" marR="0" marT="0" marB="0" anchor="b">
                    <a:lnL>
                      <a:noFill/>
                    </a:lnL>
                    <a:lnR>
                      <a:noFill/>
                    </a:lnR>
                    <a:lnT>
                      <a:noFill/>
                    </a:lnT>
                    <a:lnB>
                      <a:noFill/>
                    </a:lnB>
                  </a:tcPr>
                </a:tc>
                <a:tc>
                  <a:txBody>
                    <a:bodyPr/>
                    <a:lstStyle/>
                    <a:p>
                      <a:pPr algn="r" fontAlgn="b"/>
                      <a:r>
                        <a:rPr lang="cs-CZ" sz="700" b="0" i="0" u="none" strike="noStrike" dirty="0">
                          <a:solidFill>
                            <a:srgbClr val="000000"/>
                          </a:solidFill>
                          <a:effectLst/>
                          <a:latin typeface="Arial" panose="020B0604020202020204" pitchFamily="34" charset="0"/>
                        </a:rPr>
                        <a:t>26%</a:t>
                      </a:r>
                    </a:p>
                  </a:txBody>
                  <a:tcPr marL="0" marR="0" marT="0" marB="0" anchor="b">
                    <a:lnL>
                      <a:noFill/>
                    </a:lnL>
                    <a:lnR>
                      <a:noFill/>
                    </a:lnR>
                    <a:lnT>
                      <a:noFill/>
                    </a:lnT>
                    <a:lnB>
                      <a:noFill/>
                    </a:lnB>
                  </a:tcPr>
                </a:tc>
                <a:extLst>
                  <a:ext uri="{0D108BD9-81ED-4DB2-BD59-A6C34878D82A}">
                    <a16:rowId xmlns:a16="http://schemas.microsoft.com/office/drawing/2014/main" val="2421414927"/>
                  </a:ext>
                </a:extLst>
              </a:tr>
            </a:tbl>
          </a:graphicData>
        </a:graphic>
      </p:graphicFrame>
    </p:spTree>
    <p:extLst>
      <p:ext uri="{BB962C8B-B14F-4D97-AF65-F5344CB8AC3E}">
        <p14:creationId xmlns:p14="http://schemas.microsoft.com/office/powerpoint/2010/main" val="2322101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tableEx ,Average Maximum AMR per BD (MW) by TSO ,tableEx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 +2_5</a:t>
            </a:r>
          </a:p>
        </p:txBody>
      </p:sp>
      <p:sp>
        <p:nvSpPr>
          <p:cNvPr id="5" name="Title 4">
            <a:extLst>
              <a:ext uri="{FF2B5EF4-FFF2-40B4-BE49-F238E27FC236}">
                <a16:creationId xmlns:a16="http://schemas.microsoft.com/office/drawing/2014/main" id="{31C1E447-F081-4F58-B9CE-8C48835A5878}"/>
              </a:ext>
            </a:extLst>
          </p:cNvPr>
          <p:cNvSpPr txBox="1">
            <a:spLocks/>
          </p:cNvSpPr>
          <p:nvPr/>
        </p:nvSpPr>
        <p:spPr>
          <a:xfrm>
            <a:off x="61912" y="306388"/>
            <a:ext cx="332708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1: Average maximum AMR per CNE per BD</a:t>
            </a:r>
          </a:p>
        </p:txBody>
      </p:sp>
      <p:sp>
        <p:nvSpPr>
          <p:cNvPr id="6" name="Title 4">
            <a:extLst>
              <a:ext uri="{FF2B5EF4-FFF2-40B4-BE49-F238E27FC236}">
                <a16:creationId xmlns:a16="http://schemas.microsoft.com/office/drawing/2014/main" id="{9259C097-522F-4B39-A7CF-F6525142AC8B}"/>
              </a:ext>
            </a:extLst>
          </p:cNvPr>
          <p:cNvSpPr txBox="1">
            <a:spLocks/>
          </p:cNvSpPr>
          <p:nvPr/>
        </p:nvSpPr>
        <p:spPr>
          <a:xfrm>
            <a:off x="5500619" y="306388"/>
            <a:ext cx="3439956"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42481937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BD20220402</a:t>
            </a:r>
            <a:r>
              <a:rPr lang="en-US" altLang="hu-HU" sz="1400" dirty="0">
                <a:solidFill>
                  <a:srgbClr val="008000"/>
                </a:solidFill>
              </a:rPr>
              <a:t> (part </a:t>
            </a:r>
            <a:r>
              <a:rPr lang="sl-SI" altLang="hu-HU" sz="1400" dirty="0">
                <a:solidFill>
                  <a:srgbClr val="008000"/>
                </a:solidFill>
              </a:rPr>
              <a:t>II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ulka 1">
            <a:extLst>
              <a:ext uri="{FF2B5EF4-FFF2-40B4-BE49-F238E27FC236}">
                <a16:creationId xmlns:a16="http://schemas.microsoft.com/office/drawing/2014/main" id="{45BD589D-4A39-4905-A1A9-766AFF43E1EF}"/>
              </a:ext>
            </a:extLst>
          </p:cNvPr>
          <p:cNvGraphicFramePr>
            <a:graphicFrameLocks noGrp="1"/>
          </p:cNvGraphicFramePr>
          <p:nvPr>
            <p:extLst>
              <p:ext uri="{D42A27DB-BD31-4B8C-83A1-F6EECF244321}">
                <p14:modId xmlns:p14="http://schemas.microsoft.com/office/powerpoint/2010/main" val="3530703146"/>
              </p:ext>
            </p:extLst>
          </p:nvPr>
        </p:nvGraphicFramePr>
        <p:xfrm>
          <a:off x="396720" y="1025251"/>
          <a:ext cx="8878953" cy="5565736"/>
        </p:xfrm>
        <a:graphic>
          <a:graphicData uri="http://schemas.openxmlformats.org/drawingml/2006/table">
            <a:tbl>
              <a:tblPr/>
              <a:tblGrid>
                <a:gridCol w="6889492">
                  <a:extLst>
                    <a:ext uri="{9D8B030D-6E8A-4147-A177-3AD203B41FA5}">
                      <a16:colId xmlns:a16="http://schemas.microsoft.com/office/drawing/2014/main" val="1960460479"/>
                    </a:ext>
                  </a:extLst>
                </a:gridCol>
                <a:gridCol w="1468982">
                  <a:extLst>
                    <a:ext uri="{9D8B030D-6E8A-4147-A177-3AD203B41FA5}">
                      <a16:colId xmlns:a16="http://schemas.microsoft.com/office/drawing/2014/main" val="2641992053"/>
                    </a:ext>
                  </a:extLst>
                </a:gridCol>
                <a:gridCol w="520479">
                  <a:extLst>
                    <a:ext uri="{9D8B030D-6E8A-4147-A177-3AD203B41FA5}">
                      <a16:colId xmlns:a16="http://schemas.microsoft.com/office/drawing/2014/main" val="1059893878"/>
                    </a:ext>
                  </a:extLst>
                </a:gridCol>
              </a:tblGrid>
              <a:tr h="126494">
                <a:tc>
                  <a:txBody>
                    <a:bodyPr/>
                    <a:lstStyle/>
                    <a:p>
                      <a:pPr algn="l" fontAlgn="b"/>
                      <a:r>
                        <a:rPr lang="cs-CZ" sz="7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1019386946"/>
                  </a:ext>
                </a:extLst>
              </a:tr>
              <a:tr h="126494">
                <a:tc>
                  <a:txBody>
                    <a:bodyPr/>
                    <a:lstStyle/>
                    <a:p>
                      <a:pPr algn="l" fontAlgn="b"/>
                      <a:r>
                        <a:rPr lang="cs-CZ" sz="700" b="1" i="0" u="none" strike="noStrike">
                          <a:solidFill>
                            <a:srgbClr val="000000"/>
                          </a:solidFill>
                          <a:effectLst/>
                          <a:latin typeface="Arial" panose="020B0604020202020204" pitchFamily="34" charset="0"/>
                        </a:rPr>
                        <a:t>11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2172,07</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101%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471797851"/>
                  </a:ext>
                </a:extLst>
              </a:tr>
              <a:tr h="126494">
                <a:tc>
                  <a:txBody>
                    <a:bodyPr/>
                    <a:lstStyle/>
                    <a:p>
                      <a:pPr algn="l" fontAlgn="b"/>
                      <a:r>
                        <a:rPr lang="cs-CZ" sz="700" b="0" i="0" u="none" strike="noStrike">
                          <a:solidFill>
                            <a:srgbClr val="000000"/>
                          </a:solidFill>
                          <a:effectLst/>
                          <a:latin typeface="Arial" panose="020B0604020202020204" pitchFamily="34" charset="0"/>
                        </a:rPr>
                        <a:t>[D7-D2] Urberach - Grosskrotzenburg [OPP] [D2] / N-1 Dettingen - Grosskrotzenburg UMAIN S1</a:t>
                      </a:r>
                    </a:p>
                  </a:txBody>
                  <a:tcPr marL="74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2172,07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650319283"/>
                  </a:ext>
                </a:extLst>
              </a:tr>
              <a:tr h="126494">
                <a:tc>
                  <a:txBody>
                    <a:bodyPr/>
                    <a:lstStyle/>
                    <a:p>
                      <a:pPr algn="l" fontAlgn="b"/>
                      <a:r>
                        <a:rPr lang="en-US" sz="700" b="0" i="0" u="none" strike="noStrike">
                          <a:solidFill>
                            <a:srgbClr val="000000"/>
                          </a:solidFill>
                          <a:effectLst/>
                          <a:latin typeface="Arial" panose="020B0604020202020204" pitchFamily="34" charset="0"/>
                        </a:rPr>
                        <a:t>[BE-FR] Achene - Lonny 19 [DIR] [FR] / N-1 Avelgem - Avelin 380.80</a:t>
                      </a:r>
                    </a:p>
                  </a:txBody>
                  <a:tcPr marL="7491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92,07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38%</a:t>
                      </a:r>
                    </a:p>
                  </a:txBody>
                  <a:tcPr marL="0" marR="0" marT="0" marB="0" anchor="b">
                    <a:lnL>
                      <a:noFill/>
                    </a:lnL>
                    <a:lnR>
                      <a:noFill/>
                    </a:lnR>
                    <a:lnT>
                      <a:noFill/>
                    </a:lnT>
                    <a:lnB>
                      <a:noFill/>
                    </a:lnB>
                  </a:tcPr>
                </a:tc>
                <a:extLst>
                  <a:ext uri="{0D108BD9-81ED-4DB2-BD59-A6C34878D82A}">
                    <a16:rowId xmlns:a16="http://schemas.microsoft.com/office/drawing/2014/main" val="848990492"/>
                  </a:ext>
                </a:extLst>
              </a:tr>
              <a:tr h="126494">
                <a:tc>
                  <a:txBody>
                    <a:bodyPr/>
                    <a:lstStyle/>
                    <a:p>
                      <a:pPr algn="l" fontAlgn="b"/>
                      <a:r>
                        <a:rPr lang="cs-CZ" sz="700" b="0" i="0" u="none" strike="noStrike">
                          <a:solidFill>
                            <a:srgbClr val="000000"/>
                          </a:solidFill>
                          <a:effectLst/>
                          <a:latin typeface="Arial" panose="020B0604020202020204" pitchFamily="34" charset="0"/>
                        </a:rPr>
                        <a:t>[BE-FR] Avelgem - Avelin 80 [DIR] [FR] / N-1 Faux Fresnay - Mery</a:t>
                      </a:r>
                    </a:p>
                  </a:txBody>
                  <a:tcPr marL="7491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99,35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43%</a:t>
                      </a:r>
                    </a:p>
                  </a:txBody>
                  <a:tcPr marL="0" marR="0" marT="0" marB="0" anchor="b">
                    <a:lnL>
                      <a:noFill/>
                    </a:lnL>
                    <a:lnR>
                      <a:noFill/>
                    </a:lnR>
                    <a:lnT>
                      <a:noFill/>
                    </a:lnT>
                    <a:lnB>
                      <a:noFill/>
                    </a:lnB>
                  </a:tcPr>
                </a:tc>
                <a:extLst>
                  <a:ext uri="{0D108BD9-81ED-4DB2-BD59-A6C34878D82A}">
                    <a16:rowId xmlns:a16="http://schemas.microsoft.com/office/drawing/2014/main" val="4290591401"/>
                  </a:ext>
                </a:extLst>
              </a:tr>
              <a:tr h="126494">
                <a:tc>
                  <a:txBody>
                    <a:bodyPr/>
                    <a:lstStyle/>
                    <a:p>
                      <a:pPr algn="l" fontAlgn="b"/>
                      <a:r>
                        <a:rPr lang="cs-CZ" sz="700" b="1" i="0" u="none" strike="noStrike">
                          <a:solidFill>
                            <a:srgbClr val="000000"/>
                          </a:solidFill>
                          <a:effectLst/>
                          <a:latin typeface="Arial" panose="020B0604020202020204" pitchFamily="34" charset="0"/>
                        </a:rPr>
                        <a:t>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1473,79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182%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458253279"/>
                  </a:ext>
                </a:extLst>
              </a:tr>
              <a:tr h="126494">
                <a:tc>
                  <a:txBody>
                    <a:bodyPr/>
                    <a:lstStyle/>
                    <a:p>
                      <a:pPr algn="l" fontAlgn="b"/>
                      <a:r>
                        <a:rPr lang="de-DE" sz="700" b="0" i="0" u="none" strike="noStrike">
                          <a:solidFill>
                            <a:srgbClr val="000000"/>
                          </a:solidFill>
                          <a:effectLst/>
                          <a:latin typeface="Arial" panose="020B0604020202020204" pitchFamily="34" charset="0"/>
                        </a:rPr>
                        <a:t>[D2-NL] Diele - Meeden SCHWARZ [DIR] [D2] / N-1 Gronau - Hanekenfaehr GRONAU W</a:t>
                      </a:r>
                    </a:p>
                  </a:txBody>
                  <a:tcPr marL="74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71,28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41%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03877818"/>
                  </a:ext>
                </a:extLst>
              </a:tr>
              <a:tr h="126494">
                <a:tc>
                  <a:txBody>
                    <a:bodyPr/>
                    <a:lstStyle/>
                    <a:p>
                      <a:pPr algn="l" fontAlgn="b"/>
                      <a:r>
                        <a:rPr lang="cs-CZ" sz="700" b="0" i="0" u="none" strike="noStrike">
                          <a:solidFill>
                            <a:srgbClr val="000000"/>
                          </a:solidFill>
                          <a:effectLst/>
                          <a:latin typeface="Arial" panose="020B0604020202020204" pitchFamily="34" charset="0"/>
                        </a:rPr>
                        <a:t>[D7-D2] Urberach - Grosskrotzenburg [OPP] [D2] / N-1 Dettingen - Grosskrotzenburg UMAIN S1</a:t>
                      </a:r>
                    </a:p>
                  </a:txBody>
                  <a:tcPr marL="7491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1473,79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21%</a:t>
                      </a:r>
                    </a:p>
                  </a:txBody>
                  <a:tcPr marL="0" marR="0" marT="0" marB="0" anchor="b">
                    <a:lnL>
                      <a:noFill/>
                    </a:lnL>
                    <a:lnR>
                      <a:noFill/>
                    </a:lnR>
                    <a:lnT>
                      <a:noFill/>
                    </a:lnT>
                    <a:lnB>
                      <a:noFill/>
                    </a:lnB>
                  </a:tcPr>
                </a:tc>
                <a:extLst>
                  <a:ext uri="{0D108BD9-81ED-4DB2-BD59-A6C34878D82A}">
                    <a16:rowId xmlns:a16="http://schemas.microsoft.com/office/drawing/2014/main" val="660573305"/>
                  </a:ext>
                </a:extLst>
              </a:tr>
              <a:tr h="126494">
                <a:tc>
                  <a:txBody>
                    <a:bodyPr/>
                    <a:lstStyle/>
                    <a:p>
                      <a:pPr algn="l" fontAlgn="b"/>
                      <a:r>
                        <a:rPr lang="cs-CZ" sz="700" b="0" i="0" u="none" strike="noStrike">
                          <a:solidFill>
                            <a:srgbClr val="000000"/>
                          </a:solidFill>
                          <a:effectLst/>
                          <a:latin typeface="Arial" panose="020B0604020202020204" pitchFamily="34" charset="0"/>
                        </a:rPr>
                        <a:t>[AT-AT] Salzburg - Tauern 231A [DIR] / N-1 Salzburg - Tauern 232A</a:t>
                      </a:r>
                    </a:p>
                  </a:txBody>
                  <a:tcPr marL="7491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31,28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79%</a:t>
                      </a:r>
                    </a:p>
                  </a:txBody>
                  <a:tcPr marL="0" marR="0" marT="0" marB="0" anchor="b">
                    <a:lnL>
                      <a:noFill/>
                    </a:lnL>
                    <a:lnR>
                      <a:noFill/>
                    </a:lnR>
                    <a:lnT>
                      <a:noFill/>
                    </a:lnT>
                    <a:lnB>
                      <a:noFill/>
                    </a:lnB>
                  </a:tcPr>
                </a:tc>
                <a:extLst>
                  <a:ext uri="{0D108BD9-81ED-4DB2-BD59-A6C34878D82A}">
                    <a16:rowId xmlns:a16="http://schemas.microsoft.com/office/drawing/2014/main" val="2135256863"/>
                  </a:ext>
                </a:extLst>
              </a:tr>
              <a:tr h="126494">
                <a:tc>
                  <a:txBody>
                    <a:bodyPr/>
                    <a:lstStyle/>
                    <a:p>
                      <a:pPr algn="l" fontAlgn="b"/>
                      <a:r>
                        <a:rPr lang="cs-CZ" sz="700" b="0" i="0" u="none" strike="noStrike">
                          <a:solidFill>
                            <a:srgbClr val="000000"/>
                          </a:solidFill>
                          <a:effectLst/>
                          <a:latin typeface="Arial" panose="020B0604020202020204" pitchFamily="34" charset="0"/>
                        </a:rPr>
                        <a:t>[BE-FR] Avelgem - Avelin 80 [DIR] [FR] / N-1 Faux Fresnay - Mery</a:t>
                      </a:r>
                    </a:p>
                  </a:txBody>
                  <a:tcPr marL="7491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384,41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41%</a:t>
                      </a:r>
                    </a:p>
                  </a:txBody>
                  <a:tcPr marL="0" marR="0" marT="0" marB="0" anchor="b">
                    <a:lnL>
                      <a:noFill/>
                    </a:lnL>
                    <a:lnR>
                      <a:noFill/>
                    </a:lnR>
                    <a:lnT>
                      <a:noFill/>
                    </a:lnT>
                    <a:lnB>
                      <a:noFill/>
                    </a:lnB>
                  </a:tcPr>
                </a:tc>
                <a:extLst>
                  <a:ext uri="{0D108BD9-81ED-4DB2-BD59-A6C34878D82A}">
                    <a16:rowId xmlns:a16="http://schemas.microsoft.com/office/drawing/2014/main" val="602153750"/>
                  </a:ext>
                </a:extLst>
              </a:tr>
              <a:tr h="126494">
                <a:tc>
                  <a:txBody>
                    <a:bodyPr/>
                    <a:lstStyle/>
                    <a:p>
                      <a:pPr algn="l" fontAlgn="b"/>
                      <a:r>
                        <a:rPr lang="cs-CZ" sz="700" b="1" i="0" u="none" strike="noStrike">
                          <a:solidFill>
                            <a:srgbClr val="000000"/>
                          </a:solidFill>
                          <a:effectLst/>
                          <a:latin typeface="Arial" panose="020B0604020202020204" pitchFamily="34" charset="0"/>
                        </a:rPr>
                        <a:t>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1087,61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230%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9374513"/>
                  </a:ext>
                </a:extLst>
              </a:tr>
              <a:tr h="126494">
                <a:tc>
                  <a:txBody>
                    <a:bodyPr/>
                    <a:lstStyle/>
                    <a:p>
                      <a:pPr algn="l" fontAlgn="b"/>
                      <a:r>
                        <a:rPr lang="de-DE" sz="700" b="0" i="0" u="none" strike="noStrike">
                          <a:solidFill>
                            <a:srgbClr val="000000"/>
                          </a:solidFill>
                          <a:effectLst/>
                          <a:latin typeface="Arial" panose="020B0604020202020204" pitchFamily="34" charset="0"/>
                        </a:rPr>
                        <a:t>[D2-NL] Diele - Meeden SCHWARZ [DIR] [D2] / N-1 Gronau - Hanekenfaehr GRONAU W</a:t>
                      </a:r>
                    </a:p>
                  </a:txBody>
                  <a:tcPr marL="74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325,29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643112461"/>
                  </a:ext>
                </a:extLst>
              </a:tr>
              <a:tr h="126494">
                <a:tc>
                  <a:txBody>
                    <a:bodyPr/>
                    <a:lstStyle/>
                    <a:p>
                      <a:pPr algn="l" fontAlgn="b"/>
                      <a:r>
                        <a:rPr lang="pt-BR" sz="700" b="0" i="0" u="none" strike="noStrike">
                          <a:solidFill>
                            <a:srgbClr val="000000"/>
                          </a:solidFill>
                          <a:effectLst/>
                          <a:latin typeface="Arial" panose="020B0604020202020204" pitchFamily="34" charset="0"/>
                        </a:rPr>
                        <a:t>[RO-RO] Resita - Timisoara c1 [DIR] / N-1 Resita - Timisoara c2</a:t>
                      </a:r>
                    </a:p>
                  </a:txBody>
                  <a:tcPr marL="7491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82,02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43%</a:t>
                      </a:r>
                    </a:p>
                  </a:txBody>
                  <a:tcPr marL="0" marR="0" marT="0" marB="0" anchor="b">
                    <a:lnL>
                      <a:noFill/>
                    </a:lnL>
                    <a:lnR>
                      <a:noFill/>
                    </a:lnR>
                    <a:lnT>
                      <a:noFill/>
                    </a:lnT>
                    <a:lnB>
                      <a:noFill/>
                    </a:lnB>
                  </a:tcPr>
                </a:tc>
                <a:extLst>
                  <a:ext uri="{0D108BD9-81ED-4DB2-BD59-A6C34878D82A}">
                    <a16:rowId xmlns:a16="http://schemas.microsoft.com/office/drawing/2014/main" val="3557329360"/>
                  </a:ext>
                </a:extLst>
              </a:tr>
              <a:tr h="126494">
                <a:tc>
                  <a:txBody>
                    <a:bodyPr/>
                    <a:lstStyle/>
                    <a:p>
                      <a:pPr algn="l" fontAlgn="b"/>
                      <a:r>
                        <a:rPr lang="cs-CZ" sz="700" b="0" i="0" u="none" strike="noStrike">
                          <a:solidFill>
                            <a:srgbClr val="000000"/>
                          </a:solidFill>
                          <a:effectLst/>
                          <a:latin typeface="Arial" panose="020B0604020202020204" pitchFamily="34" charset="0"/>
                        </a:rPr>
                        <a:t>[AT-AT] Salzburg - Tauern 231A [DIR] / N-1 Salzburg - Tauern 232A</a:t>
                      </a:r>
                    </a:p>
                  </a:txBody>
                  <a:tcPr marL="7491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97,58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48%</a:t>
                      </a:r>
                    </a:p>
                  </a:txBody>
                  <a:tcPr marL="0" marR="0" marT="0" marB="0" anchor="b">
                    <a:lnL>
                      <a:noFill/>
                    </a:lnL>
                    <a:lnR>
                      <a:noFill/>
                    </a:lnR>
                    <a:lnT>
                      <a:noFill/>
                    </a:lnT>
                    <a:lnB>
                      <a:noFill/>
                    </a:lnB>
                  </a:tcPr>
                </a:tc>
                <a:extLst>
                  <a:ext uri="{0D108BD9-81ED-4DB2-BD59-A6C34878D82A}">
                    <a16:rowId xmlns:a16="http://schemas.microsoft.com/office/drawing/2014/main" val="541475734"/>
                  </a:ext>
                </a:extLst>
              </a:tr>
              <a:tr h="126494">
                <a:tc>
                  <a:txBody>
                    <a:bodyPr/>
                    <a:lstStyle/>
                    <a:p>
                      <a:pPr algn="l" fontAlgn="b"/>
                      <a:r>
                        <a:rPr lang="de-DE" sz="700" b="0" i="0" u="none" strike="noStrike">
                          <a:solidFill>
                            <a:srgbClr val="000000"/>
                          </a:solidFill>
                          <a:effectLst/>
                          <a:latin typeface="Arial" panose="020B0604020202020204" pitchFamily="34" charset="0"/>
                        </a:rPr>
                        <a:t>[AT-AT] Tauern - Weissenbach 221 [OPP] / N-1 Tauern - Weissenbach 221</a:t>
                      </a:r>
                    </a:p>
                  </a:txBody>
                  <a:tcPr marL="7491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1087,61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32%</a:t>
                      </a:r>
                    </a:p>
                  </a:txBody>
                  <a:tcPr marL="0" marR="0" marT="0" marB="0" anchor="b">
                    <a:lnL>
                      <a:noFill/>
                    </a:lnL>
                    <a:lnR>
                      <a:noFill/>
                    </a:lnR>
                    <a:lnT>
                      <a:noFill/>
                    </a:lnT>
                    <a:lnB>
                      <a:noFill/>
                    </a:lnB>
                  </a:tcPr>
                </a:tc>
                <a:extLst>
                  <a:ext uri="{0D108BD9-81ED-4DB2-BD59-A6C34878D82A}">
                    <a16:rowId xmlns:a16="http://schemas.microsoft.com/office/drawing/2014/main" val="3736514890"/>
                  </a:ext>
                </a:extLst>
              </a:tr>
              <a:tr h="126494">
                <a:tc>
                  <a:txBody>
                    <a:bodyPr/>
                    <a:lstStyle/>
                    <a:p>
                      <a:pPr algn="l" fontAlgn="b"/>
                      <a:r>
                        <a:rPr lang="de-DE" sz="700" b="0" i="0" u="none" strike="noStrike">
                          <a:solidFill>
                            <a:srgbClr val="000000"/>
                          </a:solidFill>
                          <a:effectLst/>
                          <a:latin typeface="Arial" panose="020B0604020202020204" pitchFamily="34" charset="0"/>
                        </a:rPr>
                        <a:t>[D7-D7] Buerstadt - Lambsheim BUERST W [DIR] / N-1 Rheinau - Hoheneck KUGELB O</a:t>
                      </a:r>
                    </a:p>
                  </a:txBody>
                  <a:tcPr marL="7491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375,56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27%</a:t>
                      </a:r>
                    </a:p>
                  </a:txBody>
                  <a:tcPr marL="0" marR="0" marT="0" marB="0" anchor="b">
                    <a:lnL>
                      <a:noFill/>
                    </a:lnL>
                    <a:lnR>
                      <a:noFill/>
                    </a:lnR>
                    <a:lnT>
                      <a:noFill/>
                    </a:lnT>
                    <a:lnB>
                      <a:noFill/>
                    </a:lnB>
                  </a:tcPr>
                </a:tc>
                <a:extLst>
                  <a:ext uri="{0D108BD9-81ED-4DB2-BD59-A6C34878D82A}">
                    <a16:rowId xmlns:a16="http://schemas.microsoft.com/office/drawing/2014/main" val="1034753601"/>
                  </a:ext>
                </a:extLst>
              </a:tr>
              <a:tr h="126494">
                <a:tc>
                  <a:txBody>
                    <a:bodyPr/>
                    <a:lstStyle/>
                    <a:p>
                      <a:pPr algn="l" fontAlgn="b"/>
                      <a:r>
                        <a:rPr lang="cs-CZ" sz="700" b="0" i="0" u="none" strike="noStrike">
                          <a:solidFill>
                            <a:srgbClr val="000000"/>
                          </a:solidFill>
                          <a:effectLst/>
                          <a:latin typeface="Arial" panose="020B0604020202020204" pitchFamily="34" charset="0"/>
                        </a:rPr>
                        <a:t>[BE-FR] Avelgem - Avelin 80 [DIR] [FR] / N-1 Avelin - Gavrelle 1</a:t>
                      </a:r>
                    </a:p>
                  </a:txBody>
                  <a:tcPr marL="7491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693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44%</a:t>
                      </a:r>
                    </a:p>
                  </a:txBody>
                  <a:tcPr marL="0" marR="0" marT="0" marB="0" anchor="b">
                    <a:lnL>
                      <a:noFill/>
                    </a:lnL>
                    <a:lnR>
                      <a:noFill/>
                    </a:lnR>
                    <a:lnT>
                      <a:noFill/>
                    </a:lnT>
                    <a:lnB>
                      <a:noFill/>
                    </a:lnB>
                  </a:tcPr>
                </a:tc>
                <a:extLst>
                  <a:ext uri="{0D108BD9-81ED-4DB2-BD59-A6C34878D82A}">
                    <a16:rowId xmlns:a16="http://schemas.microsoft.com/office/drawing/2014/main" val="4218744197"/>
                  </a:ext>
                </a:extLst>
              </a:tr>
              <a:tr h="126494">
                <a:tc>
                  <a:txBody>
                    <a:bodyPr/>
                    <a:lstStyle/>
                    <a:p>
                      <a:pPr algn="l" fontAlgn="b"/>
                      <a:r>
                        <a:rPr lang="cs-CZ" sz="700" b="1" i="0" u="none" strike="noStrike">
                          <a:solidFill>
                            <a:srgbClr val="000000"/>
                          </a:solidFill>
                          <a:effectLst/>
                          <a:latin typeface="Arial" panose="020B0604020202020204" pitchFamily="34" charset="0"/>
                        </a:rPr>
                        <a:t>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1043,6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136%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873131618"/>
                  </a:ext>
                </a:extLst>
              </a:tr>
              <a:tr h="126494">
                <a:tc>
                  <a:txBody>
                    <a:bodyPr/>
                    <a:lstStyle/>
                    <a:p>
                      <a:pPr algn="l" fontAlgn="b"/>
                      <a:r>
                        <a:rPr lang="de-DE" sz="700" b="0" i="0" u="none" strike="noStrike">
                          <a:solidFill>
                            <a:srgbClr val="000000"/>
                          </a:solidFill>
                          <a:effectLst/>
                          <a:latin typeface="Arial" panose="020B0604020202020204" pitchFamily="34" charset="0"/>
                        </a:rPr>
                        <a:t>[D2-NL] Diele - Meeden SCHWARZ [DIR] [D2] / N-1 Gronau - Hanekenfaehr GRONAU W</a:t>
                      </a:r>
                    </a:p>
                  </a:txBody>
                  <a:tcPr marL="74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193,89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7047449"/>
                  </a:ext>
                </a:extLst>
              </a:tr>
              <a:tr h="126494">
                <a:tc>
                  <a:txBody>
                    <a:bodyPr/>
                    <a:lstStyle/>
                    <a:p>
                      <a:pPr algn="l" fontAlgn="b"/>
                      <a:r>
                        <a:rPr lang="de-DE" sz="700" b="0" i="0" u="none" strike="noStrike">
                          <a:solidFill>
                            <a:srgbClr val="000000"/>
                          </a:solidFill>
                          <a:effectLst/>
                          <a:latin typeface="Arial" panose="020B0604020202020204" pitchFamily="34" charset="0"/>
                        </a:rPr>
                        <a:t>[AT-AT] Tauern - Weissenbach 221 [OPP] / N-1 Tauern - Weissenbach 221</a:t>
                      </a:r>
                    </a:p>
                  </a:txBody>
                  <a:tcPr marL="7491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1043,6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35%</a:t>
                      </a:r>
                    </a:p>
                  </a:txBody>
                  <a:tcPr marL="0" marR="0" marT="0" marB="0" anchor="b">
                    <a:lnL>
                      <a:noFill/>
                    </a:lnL>
                    <a:lnR>
                      <a:noFill/>
                    </a:lnR>
                    <a:lnT>
                      <a:noFill/>
                    </a:lnT>
                    <a:lnB>
                      <a:noFill/>
                    </a:lnB>
                  </a:tcPr>
                </a:tc>
                <a:extLst>
                  <a:ext uri="{0D108BD9-81ED-4DB2-BD59-A6C34878D82A}">
                    <a16:rowId xmlns:a16="http://schemas.microsoft.com/office/drawing/2014/main" val="1028836538"/>
                  </a:ext>
                </a:extLst>
              </a:tr>
              <a:tr h="126494">
                <a:tc>
                  <a:txBody>
                    <a:bodyPr/>
                    <a:lstStyle/>
                    <a:p>
                      <a:pPr algn="l" fontAlgn="b"/>
                      <a:r>
                        <a:rPr lang="en-US" sz="700" b="0" i="0" u="none" strike="noStrike">
                          <a:solidFill>
                            <a:srgbClr val="000000"/>
                          </a:solidFill>
                          <a:effectLst/>
                          <a:latin typeface="Arial" panose="020B0604020202020204" pitchFamily="34" charset="0"/>
                        </a:rPr>
                        <a:t>[BE-BE] Achene - Gramme 380.10 [OPP] / N-1 Avelgem - Avelin 380.80</a:t>
                      </a:r>
                    </a:p>
                  </a:txBody>
                  <a:tcPr marL="7491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352,49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52%</a:t>
                      </a:r>
                    </a:p>
                  </a:txBody>
                  <a:tcPr marL="0" marR="0" marT="0" marB="0" anchor="b">
                    <a:lnL>
                      <a:noFill/>
                    </a:lnL>
                    <a:lnR>
                      <a:noFill/>
                    </a:lnR>
                    <a:lnT>
                      <a:noFill/>
                    </a:lnT>
                    <a:lnB>
                      <a:noFill/>
                    </a:lnB>
                  </a:tcPr>
                </a:tc>
                <a:extLst>
                  <a:ext uri="{0D108BD9-81ED-4DB2-BD59-A6C34878D82A}">
                    <a16:rowId xmlns:a16="http://schemas.microsoft.com/office/drawing/2014/main" val="2757856887"/>
                  </a:ext>
                </a:extLst>
              </a:tr>
              <a:tr h="126494">
                <a:tc>
                  <a:txBody>
                    <a:bodyPr/>
                    <a:lstStyle/>
                    <a:p>
                      <a:pPr algn="l" fontAlgn="b"/>
                      <a:r>
                        <a:rPr lang="de-DE" sz="700" b="0" i="0" u="none" strike="noStrike">
                          <a:solidFill>
                            <a:srgbClr val="000000"/>
                          </a:solidFill>
                          <a:effectLst/>
                          <a:latin typeface="Arial" panose="020B0604020202020204" pitchFamily="34" charset="0"/>
                        </a:rPr>
                        <a:t>[D7-D7] Buerstadt - Lambsheim BUERST W [DIR] / N-1 Rheinau - Hoheneck KUGELB O</a:t>
                      </a:r>
                    </a:p>
                  </a:txBody>
                  <a:tcPr marL="7491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954,66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24%</a:t>
                      </a:r>
                    </a:p>
                  </a:txBody>
                  <a:tcPr marL="0" marR="0" marT="0" marB="0" anchor="b">
                    <a:lnL>
                      <a:noFill/>
                    </a:lnL>
                    <a:lnR>
                      <a:noFill/>
                    </a:lnR>
                    <a:lnT>
                      <a:noFill/>
                    </a:lnT>
                    <a:lnB>
                      <a:noFill/>
                    </a:lnB>
                  </a:tcPr>
                </a:tc>
                <a:extLst>
                  <a:ext uri="{0D108BD9-81ED-4DB2-BD59-A6C34878D82A}">
                    <a16:rowId xmlns:a16="http://schemas.microsoft.com/office/drawing/2014/main" val="53057272"/>
                  </a:ext>
                </a:extLst>
              </a:tr>
              <a:tr h="126494">
                <a:tc>
                  <a:txBody>
                    <a:bodyPr/>
                    <a:lstStyle/>
                    <a:p>
                      <a:pPr algn="l" fontAlgn="b"/>
                      <a:r>
                        <a:rPr lang="cs-CZ" sz="700" b="1" i="0" u="none" strike="noStrike">
                          <a:solidFill>
                            <a:srgbClr val="000000"/>
                          </a:solidFill>
                          <a:effectLst/>
                          <a:latin typeface="Arial" panose="020B0604020202020204" pitchFamily="34" charset="0"/>
                        </a:rPr>
                        <a:t>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842,19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134%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037138007"/>
                  </a:ext>
                </a:extLst>
              </a:tr>
              <a:tr h="126494">
                <a:tc>
                  <a:txBody>
                    <a:bodyPr/>
                    <a:lstStyle/>
                    <a:p>
                      <a:pPr algn="l" fontAlgn="b"/>
                      <a:r>
                        <a:rPr lang="cs-CZ" sz="700" b="0" i="0" u="none" strike="noStrike">
                          <a:solidFill>
                            <a:srgbClr val="000000"/>
                          </a:solidFill>
                          <a:effectLst/>
                          <a:latin typeface="Arial" panose="020B0604020202020204" pitchFamily="34" charset="0"/>
                        </a:rPr>
                        <a:t>[AT-AT] Salzburg - Tauern 231A [DIR] / N-1 Salzburg - Tauern 232A</a:t>
                      </a:r>
                    </a:p>
                  </a:txBody>
                  <a:tcPr marL="74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842,19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52%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091118089"/>
                  </a:ext>
                </a:extLst>
              </a:tr>
              <a:tr h="126494">
                <a:tc>
                  <a:txBody>
                    <a:bodyPr/>
                    <a:lstStyle/>
                    <a:p>
                      <a:pPr algn="l" fontAlgn="b"/>
                      <a:r>
                        <a:rPr lang="cs-CZ" sz="700" b="0" i="0" u="none" strike="noStrike">
                          <a:solidFill>
                            <a:srgbClr val="000000"/>
                          </a:solidFill>
                          <a:effectLst/>
                          <a:latin typeface="Arial" panose="020B0604020202020204" pitchFamily="34" charset="0"/>
                        </a:rPr>
                        <a:t>[BE-FR] Avelgem - Avelin 80 [DIR] [FR] / N-1 Achene - Lonny 380.19</a:t>
                      </a:r>
                    </a:p>
                  </a:txBody>
                  <a:tcPr marL="7491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487,2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53%</a:t>
                      </a:r>
                    </a:p>
                  </a:txBody>
                  <a:tcPr marL="0" marR="0" marT="0" marB="0" anchor="b">
                    <a:lnL>
                      <a:noFill/>
                    </a:lnL>
                    <a:lnR>
                      <a:noFill/>
                    </a:lnR>
                    <a:lnT>
                      <a:noFill/>
                    </a:lnT>
                    <a:lnB>
                      <a:noFill/>
                    </a:lnB>
                  </a:tcPr>
                </a:tc>
                <a:extLst>
                  <a:ext uri="{0D108BD9-81ED-4DB2-BD59-A6C34878D82A}">
                    <a16:rowId xmlns:a16="http://schemas.microsoft.com/office/drawing/2014/main" val="2683209660"/>
                  </a:ext>
                </a:extLst>
              </a:tr>
              <a:tr h="126494">
                <a:tc>
                  <a:txBody>
                    <a:bodyPr/>
                    <a:lstStyle/>
                    <a:p>
                      <a:pPr algn="l" fontAlgn="b"/>
                      <a:r>
                        <a:rPr lang="de-DE" sz="700" b="0" i="0" u="none" strike="noStrike">
                          <a:solidFill>
                            <a:srgbClr val="000000"/>
                          </a:solidFill>
                          <a:effectLst/>
                          <a:latin typeface="Arial" panose="020B0604020202020204" pitchFamily="34" charset="0"/>
                        </a:rPr>
                        <a:t>[D7-D7] Buerstadt - Lambsheim BUERST W [DIR] / N-1 Rheinau - Hoheneck KUGELB O</a:t>
                      </a:r>
                    </a:p>
                  </a:txBody>
                  <a:tcPr marL="7491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744,74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29%</a:t>
                      </a:r>
                    </a:p>
                  </a:txBody>
                  <a:tcPr marL="0" marR="0" marT="0" marB="0" anchor="b">
                    <a:lnL>
                      <a:noFill/>
                    </a:lnL>
                    <a:lnR>
                      <a:noFill/>
                    </a:lnR>
                    <a:lnT>
                      <a:noFill/>
                    </a:lnT>
                    <a:lnB>
                      <a:noFill/>
                    </a:lnB>
                  </a:tcPr>
                </a:tc>
                <a:extLst>
                  <a:ext uri="{0D108BD9-81ED-4DB2-BD59-A6C34878D82A}">
                    <a16:rowId xmlns:a16="http://schemas.microsoft.com/office/drawing/2014/main" val="3528685311"/>
                  </a:ext>
                </a:extLst>
              </a:tr>
              <a:tr h="126494">
                <a:tc>
                  <a:txBody>
                    <a:bodyPr/>
                    <a:lstStyle/>
                    <a:p>
                      <a:pPr algn="l" fontAlgn="b"/>
                      <a:r>
                        <a:rPr lang="cs-CZ" sz="700" b="1" i="0" u="none" strike="noStrike">
                          <a:solidFill>
                            <a:srgbClr val="000000"/>
                          </a:solidFill>
                          <a:effectLst/>
                          <a:latin typeface="Arial" panose="020B0604020202020204" pitchFamily="34" charset="0"/>
                        </a:rPr>
                        <a:t>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1483,68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168%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483907970"/>
                  </a:ext>
                </a:extLst>
              </a:tr>
              <a:tr h="126494">
                <a:tc>
                  <a:txBody>
                    <a:bodyPr/>
                    <a:lstStyle/>
                    <a:p>
                      <a:pPr algn="l" fontAlgn="b"/>
                      <a:r>
                        <a:rPr lang="cs-CZ" sz="700" b="0" i="0" u="none" strike="noStrike">
                          <a:solidFill>
                            <a:srgbClr val="000000"/>
                          </a:solidFill>
                          <a:effectLst/>
                          <a:latin typeface="Arial" panose="020B0604020202020204" pitchFamily="34" charset="0"/>
                        </a:rPr>
                        <a:t>[D7-D2] Urberach - Grosskrotzenburg [OPP] [D2] / N-1 Dettingen - Grosskrotzenburg UMAIN S1</a:t>
                      </a:r>
                    </a:p>
                  </a:txBody>
                  <a:tcPr marL="74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1483,68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172930411"/>
                  </a:ext>
                </a:extLst>
              </a:tr>
              <a:tr h="126494">
                <a:tc>
                  <a:txBody>
                    <a:bodyPr/>
                    <a:lstStyle/>
                    <a:p>
                      <a:pPr algn="l" fontAlgn="b"/>
                      <a:r>
                        <a:rPr lang="cs-CZ" sz="700" b="0" i="0" u="none" strike="noStrike">
                          <a:solidFill>
                            <a:srgbClr val="000000"/>
                          </a:solidFill>
                          <a:effectLst/>
                          <a:latin typeface="Arial" panose="020B0604020202020204" pitchFamily="34" charset="0"/>
                        </a:rPr>
                        <a:t>[AT-AT] Salzburg - Tauern 231A [DIR] / N-1 Salzburg - Tauern 232A</a:t>
                      </a:r>
                    </a:p>
                  </a:txBody>
                  <a:tcPr marL="7491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768,98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55%</a:t>
                      </a:r>
                    </a:p>
                  </a:txBody>
                  <a:tcPr marL="0" marR="0" marT="0" marB="0" anchor="b">
                    <a:lnL>
                      <a:noFill/>
                    </a:lnL>
                    <a:lnR>
                      <a:noFill/>
                    </a:lnR>
                    <a:lnT>
                      <a:noFill/>
                    </a:lnT>
                    <a:lnB>
                      <a:noFill/>
                    </a:lnB>
                  </a:tcPr>
                </a:tc>
                <a:extLst>
                  <a:ext uri="{0D108BD9-81ED-4DB2-BD59-A6C34878D82A}">
                    <a16:rowId xmlns:a16="http://schemas.microsoft.com/office/drawing/2014/main" val="944247368"/>
                  </a:ext>
                </a:extLst>
              </a:tr>
              <a:tr h="126494">
                <a:tc>
                  <a:txBody>
                    <a:bodyPr/>
                    <a:lstStyle/>
                    <a:p>
                      <a:pPr algn="l" fontAlgn="b"/>
                      <a:r>
                        <a:rPr lang="en-US" sz="700" b="0" i="0" u="none" strike="noStrike">
                          <a:solidFill>
                            <a:srgbClr val="000000"/>
                          </a:solidFill>
                          <a:effectLst/>
                          <a:latin typeface="Arial" panose="020B0604020202020204" pitchFamily="34" charset="0"/>
                        </a:rPr>
                        <a:t>[BE-BE] Achene - Gramme 380.10 [OPP] / N-1 Avelgem - Avelin 380.80</a:t>
                      </a:r>
                    </a:p>
                  </a:txBody>
                  <a:tcPr marL="7491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129,39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64%</a:t>
                      </a:r>
                    </a:p>
                  </a:txBody>
                  <a:tcPr marL="0" marR="0" marT="0" marB="0" anchor="b">
                    <a:lnL>
                      <a:noFill/>
                    </a:lnL>
                    <a:lnR>
                      <a:noFill/>
                    </a:lnR>
                    <a:lnT>
                      <a:noFill/>
                    </a:lnT>
                    <a:lnB>
                      <a:noFill/>
                    </a:lnB>
                  </a:tcPr>
                </a:tc>
                <a:extLst>
                  <a:ext uri="{0D108BD9-81ED-4DB2-BD59-A6C34878D82A}">
                    <a16:rowId xmlns:a16="http://schemas.microsoft.com/office/drawing/2014/main" val="3001377382"/>
                  </a:ext>
                </a:extLst>
              </a:tr>
              <a:tr h="126494">
                <a:tc>
                  <a:txBody>
                    <a:bodyPr/>
                    <a:lstStyle/>
                    <a:p>
                      <a:pPr algn="l" fontAlgn="b"/>
                      <a:r>
                        <a:rPr lang="de-DE" sz="700" b="0" i="0" u="none" strike="noStrike">
                          <a:solidFill>
                            <a:srgbClr val="000000"/>
                          </a:solidFill>
                          <a:effectLst/>
                          <a:latin typeface="Arial" panose="020B0604020202020204" pitchFamily="34" charset="0"/>
                        </a:rPr>
                        <a:t>[D7-D7] Buerstadt - Lambsheim BUERST W [DIR] / N-1 Rheinau - Hoheneck KUGELB O</a:t>
                      </a:r>
                    </a:p>
                  </a:txBody>
                  <a:tcPr marL="7491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135,65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29%</a:t>
                      </a:r>
                    </a:p>
                  </a:txBody>
                  <a:tcPr marL="0" marR="0" marT="0" marB="0" anchor="b">
                    <a:lnL>
                      <a:noFill/>
                    </a:lnL>
                    <a:lnR>
                      <a:noFill/>
                    </a:lnR>
                    <a:lnT>
                      <a:noFill/>
                    </a:lnT>
                    <a:lnB>
                      <a:noFill/>
                    </a:lnB>
                  </a:tcPr>
                </a:tc>
                <a:extLst>
                  <a:ext uri="{0D108BD9-81ED-4DB2-BD59-A6C34878D82A}">
                    <a16:rowId xmlns:a16="http://schemas.microsoft.com/office/drawing/2014/main" val="623900745"/>
                  </a:ext>
                </a:extLst>
              </a:tr>
              <a:tr h="126494">
                <a:tc>
                  <a:txBody>
                    <a:bodyPr/>
                    <a:lstStyle/>
                    <a:p>
                      <a:pPr algn="l" fontAlgn="b"/>
                      <a:r>
                        <a:rPr lang="cs-CZ" sz="700" b="1" i="0" u="none" strike="noStrike">
                          <a:solidFill>
                            <a:srgbClr val="000000"/>
                          </a:solidFill>
                          <a:effectLst/>
                          <a:latin typeface="Arial" panose="020B0604020202020204" pitchFamily="34" charset="0"/>
                        </a:rPr>
                        <a:t>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1651,02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196%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659130530"/>
                  </a:ext>
                </a:extLst>
              </a:tr>
              <a:tr h="126494">
                <a:tc>
                  <a:txBody>
                    <a:bodyPr/>
                    <a:lstStyle/>
                    <a:p>
                      <a:pPr algn="l" fontAlgn="b"/>
                      <a:r>
                        <a:rPr lang="cs-CZ" sz="700" b="0" i="0" u="none" strike="noStrike">
                          <a:solidFill>
                            <a:srgbClr val="000000"/>
                          </a:solidFill>
                          <a:effectLst/>
                          <a:latin typeface="Arial" panose="020B0604020202020204" pitchFamily="34" charset="0"/>
                        </a:rPr>
                        <a:t>[AT-AT] Salzburg - Tauern 231A [DIR] / N-1 Salzburg - Tauern 232A</a:t>
                      </a:r>
                    </a:p>
                  </a:txBody>
                  <a:tcPr marL="74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431,38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72%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361759508"/>
                  </a:ext>
                </a:extLst>
              </a:tr>
              <a:tr h="126494">
                <a:tc>
                  <a:txBody>
                    <a:bodyPr/>
                    <a:lstStyle/>
                    <a:p>
                      <a:pPr algn="l" fontAlgn="b"/>
                      <a:r>
                        <a:rPr lang="cs-CZ" sz="700" b="0" i="0" u="none" strike="noStrike">
                          <a:solidFill>
                            <a:srgbClr val="000000"/>
                          </a:solidFill>
                          <a:effectLst/>
                          <a:latin typeface="Arial" panose="020B0604020202020204" pitchFamily="34" charset="0"/>
                        </a:rPr>
                        <a:t>[BE-FR] Avelgem - Avelin 80 [DIR] [FR] / N-1 Achene - Lonny 380.19</a:t>
                      </a:r>
                    </a:p>
                  </a:txBody>
                  <a:tcPr marL="7491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47,15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56%</a:t>
                      </a:r>
                    </a:p>
                  </a:txBody>
                  <a:tcPr marL="0" marR="0" marT="0" marB="0" anchor="b">
                    <a:lnL>
                      <a:noFill/>
                    </a:lnL>
                    <a:lnR>
                      <a:noFill/>
                    </a:lnR>
                    <a:lnT>
                      <a:noFill/>
                    </a:lnT>
                    <a:lnB>
                      <a:noFill/>
                    </a:lnB>
                  </a:tcPr>
                </a:tc>
                <a:extLst>
                  <a:ext uri="{0D108BD9-81ED-4DB2-BD59-A6C34878D82A}">
                    <a16:rowId xmlns:a16="http://schemas.microsoft.com/office/drawing/2014/main" val="1522784462"/>
                  </a:ext>
                </a:extLst>
              </a:tr>
              <a:tr h="126494">
                <a:tc>
                  <a:txBody>
                    <a:bodyPr/>
                    <a:lstStyle/>
                    <a:p>
                      <a:pPr algn="l" fontAlgn="b"/>
                      <a:r>
                        <a:rPr lang="en-US" sz="700" b="0" i="0" u="none" strike="noStrike">
                          <a:solidFill>
                            <a:srgbClr val="000000"/>
                          </a:solidFill>
                          <a:effectLst/>
                          <a:latin typeface="Arial" panose="020B0604020202020204" pitchFamily="34" charset="0"/>
                        </a:rPr>
                        <a:t>[BE-FR] Achene - Lonny 19 [DIR] [FR] / N-1 Avelgem - Avelin 380.80</a:t>
                      </a:r>
                    </a:p>
                  </a:txBody>
                  <a:tcPr marL="7491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66,27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49%</a:t>
                      </a:r>
                    </a:p>
                  </a:txBody>
                  <a:tcPr marL="0" marR="0" marT="0" marB="0" anchor="b">
                    <a:lnL>
                      <a:noFill/>
                    </a:lnL>
                    <a:lnR>
                      <a:noFill/>
                    </a:lnR>
                    <a:lnT>
                      <a:noFill/>
                    </a:lnT>
                    <a:lnB>
                      <a:noFill/>
                    </a:lnB>
                  </a:tcPr>
                </a:tc>
                <a:extLst>
                  <a:ext uri="{0D108BD9-81ED-4DB2-BD59-A6C34878D82A}">
                    <a16:rowId xmlns:a16="http://schemas.microsoft.com/office/drawing/2014/main" val="4036590553"/>
                  </a:ext>
                </a:extLst>
              </a:tr>
              <a:tr h="252988">
                <a:tc>
                  <a:txBody>
                    <a:bodyPr/>
                    <a:lstStyle/>
                    <a:p>
                      <a:pPr algn="l" fontAlgn="b"/>
                      <a:r>
                        <a:rPr lang="cs-CZ" sz="700" b="0" i="0" u="none" strike="noStrike">
                          <a:solidFill>
                            <a:srgbClr val="000000"/>
                          </a:solidFill>
                          <a:effectLst/>
                          <a:latin typeface="Arial" panose="020B0604020202020204" pitchFamily="34" charset="0"/>
                        </a:rPr>
                        <a:t>[D2-D7] Grosskrotzenburg - Urberach UMAIN N2 [DIR] [D7] / N-1 Dettingen - Grosskrotzenburg UMAIN S1</a:t>
                      </a:r>
                    </a:p>
                  </a:txBody>
                  <a:tcPr marL="7491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1651,02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783540903"/>
                  </a:ext>
                </a:extLst>
              </a:tr>
              <a:tr h="126494">
                <a:tc>
                  <a:txBody>
                    <a:bodyPr/>
                    <a:lstStyle/>
                    <a:p>
                      <a:pPr algn="l" fontAlgn="b"/>
                      <a:r>
                        <a:rPr lang="cs-CZ" sz="700" b="1" i="0" u="none" strike="noStrike">
                          <a:solidFill>
                            <a:srgbClr val="000000"/>
                          </a:solidFill>
                          <a:effectLst/>
                          <a:latin typeface="Arial" panose="020B0604020202020204" pitchFamily="34" charset="0"/>
                        </a:rPr>
                        <a:t>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2113,24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234131875"/>
                  </a:ext>
                </a:extLst>
              </a:tr>
              <a:tr h="252988">
                <a:tc>
                  <a:txBody>
                    <a:bodyPr/>
                    <a:lstStyle/>
                    <a:p>
                      <a:pPr algn="l" fontAlgn="b"/>
                      <a:r>
                        <a:rPr lang="cs-CZ" sz="700" b="0" i="0" u="none" strike="noStrike">
                          <a:solidFill>
                            <a:srgbClr val="000000"/>
                          </a:solidFill>
                          <a:effectLst/>
                          <a:latin typeface="Arial" panose="020B0604020202020204" pitchFamily="34" charset="0"/>
                        </a:rPr>
                        <a:t>[D2-D7] Grosskrotzenburg - Urberach UMAIN N2 [DIR] [D7] / N-1 Dettingen - Grosskrotzenburg UMAIN S1</a:t>
                      </a:r>
                    </a:p>
                  </a:txBody>
                  <a:tcPr marL="74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2113,24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8165779"/>
                  </a:ext>
                </a:extLst>
              </a:tr>
              <a:tr h="126494">
                <a:tc>
                  <a:txBody>
                    <a:bodyPr/>
                    <a:lstStyle/>
                    <a:p>
                      <a:pPr algn="l" fontAlgn="b"/>
                      <a:r>
                        <a:rPr lang="cs-CZ" sz="700" b="1" i="0" u="none" strike="noStrike">
                          <a:solidFill>
                            <a:srgbClr val="000000"/>
                          </a:solidFill>
                          <a:effectLst/>
                          <a:latin typeface="Arial" panose="020B0604020202020204" pitchFamily="34" charset="0"/>
                        </a:rPr>
                        <a:t>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1390,79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97%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522831369"/>
                  </a:ext>
                </a:extLst>
              </a:tr>
              <a:tr h="126494">
                <a:tc>
                  <a:txBody>
                    <a:bodyPr/>
                    <a:lstStyle/>
                    <a:p>
                      <a:pPr algn="l" fontAlgn="b"/>
                      <a:r>
                        <a:rPr lang="cs-CZ" sz="700" b="0" i="0" u="none" strike="noStrike">
                          <a:solidFill>
                            <a:srgbClr val="000000"/>
                          </a:solidFill>
                          <a:effectLst/>
                          <a:latin typeface="Arial" panose="020B0604020202020204" pitchFamily="34" charset="0"/>
                        </a:rPr>
                        <a:t>[BE-FR] Avelgem - Avelin 80 [DIR] [FR] / N-1 Achene - Lonny 380.19</a:t>
                      </a:r>
                    </a:p>
                  </a:txBody>
                  <a:tcPr marL="74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128,88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68%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857193265"/>
                  </a:ext>
                </a:extLst>
              </a:tr>
              <a:tr h="252988">
                <a:tc>
                  <a:txBody>
                    <a:bodyPr/>
                    <a:lstStyle/>
                    <a:p>
                      <a:pPr algn="l" fontAlgn="b"/>
                      <a:r>
                        <a:rPr lang="cs-CZ" sz="700" b="0" i="0" u="none" strike="noStrike">
                          <a:solidFill>
                            <a:srgbClr val="000000"/>
                          </a:solidFill>
                          <a:effectLst/>
                          <a:latin typeface="Arial" panose="020B0604020202020204" pitchFamily="34" charset="0"/>
                        </a:rPr>
                        <a:t>[D2-D7] Grosskrotzenburg - Urberach UMAIN N2 [DIR] [D7] / N-1 Dettingen - Grosskrotzenburg UMAIN S1</a:t>
                      </a:r>
                    </a:p>
                  </a:txBody>
                  <a:tcPr marL="7491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1390,79</a:t>
                      </a:r>
                    </a:p>
                  </a:txBody>
                  <a:tcPr marL="0" marR="0" marT="0" marB="0" anchor="b">
                    <a:lnL>
                      <a:noFill/>
                    </a:lnL>
                    <a:lnR>
                      <a:noFill/>
                    </a:lnR>
                    <a:lnT>
                      <a:noFill/>
                    </a:lnT>
                    <a:lnB>
                      <a:noFill/>
                    </a:lnB>
                  </a:tcPr>
                </a:tc>
                <a:tc>
                  <a:txBody>
                    <a:bodyPr/>
                    <a:lstStyle/>
                    <a:p>
                      <a:pPr algn="r" fontAlgn="b"/>
                      <a:r>
                        <a:rPr lang="cs-CZ" sz="700" b="0" i="0" u="none" strike="noStrike" dirty="0">
                          <a:solidFill>
                            <a:srgbClr val="000000"/>
                          </a:solidFill>
                          <a:effectLst/>
                          <a:latin typeface="Arial" panose="020B0604020202020204" pitchFamily="34" charset="0"/>
                        </a:rPr>
                        <a:t>29%</a:t>
                      </a:r>
                    </a:p>
                  </a:txBody>
                  <a:tcPr marL="0" marR="0" marT="0" marB="0" anchor="b">
                    <a:lnL>
                      <a:noFill/>
                    </a:lnL>
                    <a:lnR>
                      <a:noFill/>
                    </a:lnR>
                    <a:lnT>
                      <a:noFill/>
                    </a:lnT>
                    <a:lnB>
                      <a:noFill/>
                    </a:lnB>
                  </a:tcPr>
                </a:tc>
                <a:extLst>
                  <a:ext uri="{0D108BD9-81ED-4DB2-BD59-A6C34878D82A}">
                    <a16:rowId xmlns:a16="http://schemas.microsoft.com/office/drawing/2014/main" val="3091546291"/>
                  </a:ext>
                </a:extLst>
              </a:tr>
            </a:tbl>
          </a:graphicData>
        </a:graphic>
      </p:graphicFrame>
    </p:spTree>
    <p:extLst>
      <p:ext uri="{BB962C8B-B14F-4D97-AF65-F5344CB8AC3E}">
        <p14:creationId xmlns:p14="http://schemas.microsoft.com/office/powerpoint/2010/main" val="189071596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BD20220402</a:t>
            </a:r>
            <a:r>
              <a:rPr lang="en-US" altLang="hu-HU" sz="1400" dirty="0">
                <a:solidFill>
                  <a:srgbClr val="008000"/>
                </a:solidFill>
              </a:rPr>
              <a:t> (part </a:t>
            </a:r>
            <a:r>
              <a:rPr lang="cs-CZ" altLang="hu-HU" sz="1400" dirty="0">
                <a:solidFill>
                  <a:srgbClr val="008000"/>
                </a:solidFill>
              </a:rPr>
              <a:t>I</a:t>
            </a:r>
            <a:r>
              <a:rPr lang="sl-SI" altLang="hu-HU" sz="1400" dirty="0">
                <a:solidFill>
                  <a:srgbClr val="008000"/>
                </a:solidFill>
              </a:rPr>
              <a:t>II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3" name="Tabulka 2">
            <a:extLst>
              <a:ext uri="{FF2B5EF4-FFF2-40B4-BE49-F238E27FC236}">
                <a16:creationId xmlns:a16="http://schemas.microsoft.com/office/drawing/2014/main" id="{8AC9455F-4891-470D-AB93-863DC6A79256}"/>
              </a:ext>
            </a:extLst>
          </p:cNvPr>
          <p:cNvGraphicFramePr>
            <a:graphicFrameLocks noGrp="1"/>
          </p:cNvGraphicFramePr>
          <p:nvPr>
            <p:extLst>
              <p:ext uri="{D42A27DB-BD31-4B8C-83A1-F6EECF244321}">
                <p14:modId xmlns:p14="http://schemas.microsoft.com/office/powerpoint/2010/main" val="2079066322"/>
              </p:ext>
            </p:extLst>
          </p:nvPr>
        </p:nvGraphicFramePr>
        <p:xfrm>
          <a:off x="368764" y="1092118"/>
          <a:ext cx="8716714" cy="3611550"/>
        </p:xfrm>
        <a:graphic>
          <a:graphicData uri="http://schemas.openxmlformats.org/drawingml/2006/table">
            <a:tbl>
              <a:tblPr/>
              <a:tblGrid>
                <a:gridCol w="6763605">
                  <a:extLst>
                    <a:ext uri="{9D8B030D-6E8A-4147-A177-3AD203B41FA5}">
                      <a16:colId xmlns:a16="http://schemas.microsoft.com/office/drawing/2014/main" val="449925141"/>
                    </a:ext>
                  </a:extLst>
                </a:gridCol>
                <a:gridCol w="1442141">
                  <a:extLst>
                    <a:ext uri="{9D8B030D-6E8A-4147-A177-3AD203B41FA5}">
                      <a16:colId xmlns:a16="http://schemas.microsoft.com/office/drawing/2014/main" val="4290204013"/>
                    </a:ext>
                  </a:extLst>
                </a:gridCol>
                <a:gridCol w="510968">
                  <a:extLst>
                    <a:ext uri="{9D8B030D-6E8A-4147-A177-3AD203B41FA5}">
                      <a16:colId xmlns:a16="http://schemas.microsoft.com/office/drawing/2014/main" val="3606320460"/>
                    </a:ext>
                  </a:extLst>
                </a:gridCol>
              </a:tblGrid>
              <a:tr h="144462">
                <a:tc>
                  <a:txBody>
                    <a:bodyPr/>
                    <a:lstStyle/>
                    <a:p>
                      <a:pPr algn="l" fontAlgn="b"/>
                      <a:r>
                        <a:rPr lang="cs-CZ" sz="7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2438172058"/>
                  </a:ext>
                </a:extLst>
              </a:tr>
              <a:tr h="144462">
                <a:tc>
                  <a:txBody>
                    <a:bodyPr/>
                    <a:lstStyle/>
                    <a:p>
                      <a:pPr algn="l" fontAlgn="b"/>
                      <a:r>
                        <a:rPr lang="cs-CZ" sz="700" b="1"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1089,89</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196%</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436783644"/>
                  </a:ext>
                </a:extLst>
              </a:tr>
              <a:tr h="144462">
                <a:tc>
                  <a:txBody>
                    <a:bodyPr/>
                    <a:lstStyle/>
                    <a:p>
                      <a:pPr algn="l" fontAlgn="b"/>
                      <a:r>
                        <a:rPr lang="cs-CZ" sz="700" b="0" i="0" u="none" strike="noStrike">
                          <a:solidFill>
                            <a:srgbClr val="000000"/>
                          </a:solidFill>
                          <a:effectLst/>
                          <a:latin typeface="Arial" panose="020B0604020202020204" pitchFamily="34" charset="0"/>
                        </a:rPr>
                        <a:t>[AT-AT] Westtirol 1 - Westtirol 2 WTRHU41 [OPP] / N-1 Buers - Westtirol ws (421)</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66,39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535549177"/>
                  </a:ext>
                </a:extLst>
              </a:tr>
              <a:tr h="144462">
                <a:tc>
                  <a:txBody>
                    <a:bodyPr/>
                    <a:lstStyle/>
                    <a:p>
                      <a:pPr algn="l" fontAlgn="b"/>
                      <a:r>
                        <a:rPr lang="cs-CZ" sz="700" b="0" i="0" u="none" strike="noStrike">
                          <a:solidFill>
                            <a:srgbClr val="000000"/>
                          </a:solidFill>
                          <a:effectLst/>
                          <a:latin typeface="Arial" panose="020B0604020202020204" pitchFamily="34" charset="0"/>
                        </a:rPr>
                        <a:t>[BE-FR] Avelgem - Avelin 80 [DIR] [FR] / N-1 Achene - Lonny 380.19</a:t>
                      </a:r>
                    </a:p>
                  </a:txBody>
                  <a:tcPr marL="11430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55,27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70%</a:t>
                      </a:r>
                    </a:p>
                  </a:txBody>
                  <a:tcPr marL="0" marR="0" marT="0" marB="0" anchor="b">
                    <a:lnL>
                      <a:noFill/>
                    </a:lnL>
                    <a:lnR>
                      <a:noFill/>
                    </a:lnR>
                    <a:lnT>
                      <a:noFill/>
                    </a:lnT>
                    <a:lnB>
                      <a:noFill/>
                    </a:lnB>
                  </a:tcPr>
                </a:tc>
                <a:extLst>
                  <a:ext uri="{0D108BD9-81ED-4DB2-BD59-A6C34878D82A}">
                    <a16:rowId xmlns:a16="http://schemas.microsoft.com/office/drawing/2014/main" val="2928195125"/>
                  </a:ext>
                </a:extLst>
              </a:tr>
              <a:tr h="144462">
                <a:tc>
                  <a:txBody>
                    <a:bodyPr/>
                    <a:lstStyle/>
                    <a:p>
                      <a:pPr algn="l" fontAlgn="b"/>
                      <a:r>
                        <a:rPr lang="cs-CZ" sz="700" b="0" i="0" u="none" strike="noStrike">
                          <a:solidFill>
                            <a:srgbClr val="000000"/>
                          </a:solidFill>
                          <a:effectLst/>
                          <a:latin typeface="Arial" panose="020B0604020202020204" pitchFamily="34" charset="0"/>
                        </a:rPr>
                        <a:t>[PL-PL] Krosno Iskrzynia - Rzeszow [OPP] / N-1 Krosno Iskrzynia - Tarnow</a:t>
                      </a:r>
                    </a:p>
                  </a:txBody>
                  <a:tcPr marL="11430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200,58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65%</a:t>
                      </a:r>
                    </a:p>
                  </a:txBody>
                  <a:tcPr marL="0" marR="0" marT="0" marB="0" anchor="b">
                    <a:lnL>
                      <a:noFill/>
                    </a:lnL>
                    <a:lnR>
                      <a:noFill/>
                    </a:lnR>
                    <a:lnT>
                      <a:noFill/>
                    </a:lnT>
                    <a:lnB>
                      <a:noFill/>
                    </a:lnB>
                  </a:tcPr>
                </a:tc>
                <a:extLst>
                  <a:ext uri="{0D108BD9-81ED-4DB2-BD59-A6C34878D82A}">
                    <a16:rowId xmlns:a16="http://schemas.microsoft.com/office/drawing/2014/main" val="3720985341"/>
                  </a:ext>
                </a:extLst>
              </a:tr>
              <a:tr h="144462">
                <a:tc>
                  <a:txBody>
                    <a:bodyPr/>
                    <a:lstStyle/>
                    <a:p>
                      <a:pPr algn="l" fontAlgn="b"/>
                      <a:r>
                        <a:rPr lang="cs-CZ" sz="700" b="0" i="0" u="none" strike="noStrike">
                          <a:solidFill>
                            <a:srgbClr val="000000"/>
                          </a:solidFill>
                          <a:effectLst/>
                          <a:latin typeface="Arial" panose="020B0604020202020204" pitchFamily="34" charset="0"/>
                        </a:rPr>
                        <a:t>[D2-D7] Grosskrotzenburg - Urberach UMAIN N2 [DIR] [D7] / N-1 Dettingen - Grosskrotzenburg UMAIN S1</a:t>
                      </a:r>
                    </a:p>
                  </a:txBody>
                  <a:tcPr marL="11430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1089,89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33%</a:t>
                      </a:r>
                    </a:p>
                  </a:txBody>
                  <a:tcPr marL="0" marR="0" marT="0" marB="0" anchor="b">
                    <a:lnL>
                      <a:noFill/>
                    </a:lnL>
                    <a:lnR>
                      <a:noFill/>
                    </a:lnR>
                    <a:lnT>
                      <a:noFill/>
                    </a:lnT>
                    <a:lnB>
                      <a:noFill/>
                    </a:lnB>
                  </a:tcPr>
                </a:tc>
                <a:extLst>
                  <a:ext uri="{0D108BD9-81ED-4DB2-BD59-A6C34878D82A}">
                    <a16:rowId xmlns:a16="http://schemas.microsoft.com/office/drawing/2014/main" val="2561673847"/>
                  </a:ext>
                </a:extLst>
              </a:tr>
              <a:tr h="144462">
                <a:tc>
                  <a:txBody>
                    <a:bodyPr/>
                    <a:lstStyle/>
                    <a:p>
                      <a:pPr algn="l" fontAlgn="b"/>
                      <a:r>
                        <a:rPr lang="cs-CZ" sz="700" b="1" i="0" u="none" strike="noStrike">
                          <a:solidFill>
                            <a:srgbClr val="000000"/>
                          </a:solidFill>
                          <a:effectLst/>
                          <a:latin typeface="Arial" panose="020B0604020202020204" pitchFamily="34" charset="0"/>
                        </a:rPr>
                        <a:t>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2339,3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138%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693260100"/>
                  </a:ext>
                </a:extLst>
              </a:tr>
              <a:tr h="144462">
                <a:tc>
                  <a:txBody>
                    <a:bodyPr/>
                    <a:lstStyle/>
                    <a:p>
                      <a:pPr algn="l" fontAlgn="b"/>
                      <a:r>
                        <a:rPr lang="de-DE" sz="700" b="0" i="0" u="none" strike="noStrike">
                          <a:solidFill>
                            <a:srgbClr val="000000"/>
                          </a:solidFill>
                          <a:effectLst/>
                          <a:latin typeface="Arial" panose="020B0604020202020204" pitchFamily="34" charset="0"/>
                        </a:rPr>
                        <a:t>[D2-D2] Conneforde - Diele WEISS [DIR] / N-1 Conneforde - Diele ROT</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2339,3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733666333"/>
                  </a:ext>
                </a:extLst>
              </a:tr>
              <a:tr h="144462">
                <a:tc>
                  <a:txBody>
                    <a:bodyPr/>
                    <a:lstStyle/>
                    <a:p>
                      <a:pPr algn="l" fontAlgn="b"/>
                      <a:r>
                        <a:rPr lang="cs-CZ" sz="700" b="0" i="0" u="none" strike="noStrike">
                          <a:solidFill>
                            <a:srgbClr val="000000"/>
                          </a:solidFill>
                          <a:effectLst/>
                          <a:latin typeface="Arial" panose="020B0604020202020204" pitchFamily="34" charset="0"/>
                        </a:rPr>
                        <a:t>[BE-FR] Avelgem - Avelin 80 [DIR] [FR] / N-1 Achene - Lonny 380.19</a:t>
                      </a:r>
                    </a:p>
                  </a:txBody>
                  <a:tcPr marL="11430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236,49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51%</a:t>
                      </a:r>
                    </a:p>
                  </a:txBody>
                  <a:tcPr marL="0" marR="0" marT="0" marB="0" anchor="b">
                    <a:lnL>
                      <a:noFill/>
                    </a:lnL>
                    <a:lnR>
                      <a:noFill/>
                    </a:lnR>
                    <a:lnT>
                      <a:noFill/>
                    </a:lnT>
                    <a:lnB>
                      <a:noFill/>
                    </a:lnB>
                  </a:tcPr>
                </a:tc>
                <a:extLst>
                  <a:ext uri="{0D108BD9-81ED-4DB2-BD59-A6C34878D82A}">
                    <a16:rowId xmlns:a16="http://schemas.microsoft.com/office/drawing/2014/main" val="1308973477"/>
                  </a:ext>
                </a:extLst>
              </a:tr>
              <a:tr h="144462">
                <a:tc>
                  <a:txBody>
                    <a:bodyPr/>
                    <a:lstStyle/>
                    <a:p>
                      <a:pPr algn="l" fontAlgn="b"/>
                      <a:r>
                        <a:rPr lang="cs-CZ" sz="700" b="0" i="0" u="none" strike="noStrike">
                          <a:solidFill>
                            <a:srgbClr val="000000"/>
                          </a:solidFill>
                          <a:effectLst/>
                          <a:latin typeface="Arial" panose="020B0604020202020204" pitchFamily="34" charset="0"/>
                        </a:rPr>
                        <a:t>[PL-PL] Krosno Iskrzynia - Rzeszow [OPP] / N-1 Krosno Iskrzynia - Tarnow</a:t>
                      </a:r>
                    </a:p>
                  </a:txBody>
                  <a:tcPr marL="11430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3,69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65%</a:t>
                      </a:r>
                    </a:p>
                  </a:txBody>
                  <a:tcPr marL="0" marR="0" marT="0" marB="0" anchor="b">
                    <a:lnL>
                      <a:noFill/>
                    </a:lnL>
                    <a:lnR>
                      <a:noFill/>
                    </a:lnR>
                    <a:lnT>
                      <a:noFill/>
                    </a:lnT>
                    <a:lnB>
                      <a:noFill/>
                    </a:lnB>
                  </a:tcPr>
                </a:tc>
                <a:extLst>
                  <a:ext uri="{0D108BD9-81ED-4DB2-BD59-A6C34878D82A}">
                    <a16:rowId xmlns:a16="http://schemas.microsoft.com/office/drawing/2014/main" val="995265294"/>
                  </a:ext>
                </a:extLst>
              </a:tr>
              <a:tr h="144462">
                <a:tc>
                  <a:txBody>
                    <a:bodyPr/>
                    <a:lstStyle/>
                    <a:p>
                      <a:pPr algn="l" fontAlgn="b"/>
                      <a:r>
                        <a:rPr lang="cs-CZ" sz="700" b="1" i="0" u="none" strike="noStrike">
                          <a:solidFill>
                            <a:srgbClr val="000000"/>
                          </a:solidFill>
                          <a:effectLst/>
                          <a:latin typeface="Arial" panose="020B0604020202020204" pitchFamily="34" charset="0"/>
                        </a:rPr>
                        <a:t>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1552,87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903062189"/>
                  </a:ext>
                </a:extLst>
              </a:tr>
              <a:tr h="144462">
                <a:tc>
                  <a:txBody>
                    <a:bodyPr/>
                    <a:lstStyle/>
                    <a:p>
                      <a:pPr algn="l" fontAlgn="b"/>
                      <a:r>
                        <a:rPr lang="cs-CZ" sz="700" b="0" i="0" u="none" strike="noStrike">
                          <a:solidFill>
                            <a:srgbClr val="000000"/>
                          </a:solidFill>
                          <a:effectLst/>
                          <a:latin typeface="Arial" panose="020B0604020202020204" pitchFamily="34" charset="0"/>
                        </a:rPr>
                        <a:t>[AT-AT] Westtirol 1 - Westtirol 2 WTRHU41 [OPP] / N-1 Buers - Westtirol ws (421)</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6,29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383908985"/>
                  </a:ext>
                </a:extLst>
              </a:tr>
              <a:tr h="144462">
                <a:tc>
                  <a:txBody>
                    <a:bodyPr/>
                    <a:lstStyle/>
                    <a:p>
                      <a:pPr algn="l" fontAlgn="b"/>
                      <a:r>
                        <a:rPr lang="de-DE" sz="700" b="0" i="0" u="none" strike="noStrike">
                          <a:solidFill>
                            <a:srgbClr val="000000"/>
                          </a:solidFill>
                          <a:effectLst/>
                          <a:latin typeface="Arial" panose="020B0604020202020204" pitchFamily="34" charset="0"/>
                        </a:rPr>
                        <a:t>[D2-D4] Grafenrheinfeld - Stalldorf 416 [DIR] [D2] / N-1 Grafenrheinfeld - Hoepfingen ge (411)</a:t>
                      </a:r>
                    </a:p>
                  </a:txBody>
                  <a:tcPr marL="11430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1552,87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27%</a:t>
                      </a:r>
                    </a:p>
                  </a:txBody>
                  <a:tcPr marL="0" marR="0" marT="0" marB="0" anchor="b">
                    <a:lnL>
                      <a:noFill/>
                    </a:lnL>
                    <a:lnR>
                      <a:noFill/>
                    </a:lnR>
                    <a:lnT>
                      <a:noFill/>
                    </a:lnT>
                    <a:lnB>
                      <a:noFill/>
                    </a:lnB>
                  </a:tcPr>
                </a:tc>
                <a:extLst>
                  <a:ext uri="{0D108BD9-81ED-4DB2-BD59-A6C34878D82A}">
                    <a16:rowId xmlns:a16="http://schemas.microsoft.com/office/drawing/2014/main" val="1403824820"/>
                  </a:ext>
                </a:extLst>
              </a:tr>
              <a:tr h="144462">
                <a:tc>
                  <a:txBody>
                    <a:bodyPr/>
                    <a:lstStyle/>
                    <a:p>
                      <a:pPr algn="l" fontAlgn="b"/>
                      <a:r>
                        <a:rPr lang="de-DE" sz="700" b="0" i="0" u="none" strike="noStrike">
                          <a:solidFill>
                            <a:srgbClr val="000000"/>
                          </a:solidFill>
                          <a:effectLst/>
                          <a:latin typeface="Arial" panose="020B0604020202020204" pitchFamily="34" charset="0"/>
                        </a:rPr>
                        <a:t>[D2-NL] Diele - Meeden SCHWARZ [DIR] [D2] / N-1 Gronau - Hanekenfaehr GRONAU W</a:t>
                      </a:r>
                    </a:p>
                  </a:txBody>
                  <a:tcPr marL="11430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256,77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57%</a:t>
                      </a:r>
                    </a:p>
                  </a:txBody>
                  <a:tcPr marL="0" marR="0" marT="0" marB="0" anchor="b">
                    <a:lnL>
                      <a:noFill/>
                    </a:lnL>
                    <a:lnR>
                      <a:noFill/>
                    </a:lnR>
                    <a:lnT>
                      <a:noFill/>
                    </a:lnT>
                    <a:lnB>
                      <a:noFill/>
                    </a:lnB>
                  </a:tcPr>
                </a:tc>
                <a:extLst>
                  <a:ext uri="{0D108BD9-81ED-4DB2-BD59-A6C34878D82A}">
                    <a16:rowId xmlns:a16="http://schemas.microsoft.com/office/drawing/2014/main" val="1518839224"/>
                  </a:ext>
                </a:extLst>
              </a:tr>
              <a:tr h="144462">
                <a:tc>
                  <a:txBody>
                    <a:bodyPr/>
                    <a:lstStyle/>
                    <a:p>
                      <a:pPr algn="l" fontAlgn="b"/>
                      <a:r>
                        <a:rPr lang="cs-CZ" sz="700" b="1" i="0" u="none" strike="noStrike">
                          <a:solidFill>
                            <a:srgbClr val="000000"/>
                          </a:solidFill>
                          <a:effectLst/>
                          <a:latin typeface="Arial" panose="020B0604020202020204" pitchFamily="34" charset="0"/>
                        </a:rPr>
                        <a:t>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1337,16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144%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84977333"/>
                  </a:ext>
                </a:extLst>
              </a:tr>
              <a:tr h="144462">
                <a:tc>
                  <a:txBody>
                    <a:bodyPr/>
                    <a:lstStyle/>
                    <a:p>
                      <a:pPr algn="l" fontAlgn="b"/>
                      <a:r>
                        <a:rPr lang="cs-CZ" sz="700" b="0" i="0" u="none" strike="noStrike">
                          <a:solidFill>
                            <a:srgbClr val="000000"/>
                          </a:solidFill>
                          <a:effectLst/>
                          <a:latin typeface="Arial" panose="020B0604020202020204" pitchFamily="34" charset="0"/>
                        </a:rPr>
                        <a:t>[NL-NL] Diemen-Lelystad 380 W [OPP] / N-1 Diemen-Lelystad 380 Z</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1337,16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407725945"/>
                  </a:ext>
                </a:extLst>
              </a:tr>
              <a:tr h="144462">
                <a:tc>
                  <a:txBody>
                    <a:bodyPr/>
                    <a:lstStyle/>
                    <a:p>
                      <a:pPr algn="l" fontAlgn="b"/>
                      <a:r>
                        <a:rPr lang="cs-CZ" sz="700" b="0" i="0" u="none" strike="noStrike">
                          <a:solidFill>
                            <a:srgbClr val="000000"/>
                          </a:solidFill>
                          <a:effectLst/>
                          <a:latin typeface="Arial" panose="020B0604020202020204" pitchFamily="34" charset="0"/>
                        </a:rPr>
                        <a:t>[D2-D4] Grafenrheinfeld - Stalldorf 416 [DIR] [D2] / N-1 Hoepfingen - Hueffenhardt ge</a:t>
                      </a:r>
                    </a:p>
                  </a:txBody>
                  <a:tcPr marL="11430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61,77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31%</a:t>
                      </a:r>
                    </a:p>
                  </a:txBody>
                  <a:tcPr marL="0" marR="0" marT="0" marB="0" anchor="b">
                    <a:lnL>
                      <a:noFill/>
                    </a:lnL>
                    <a:lnR>
                      <a:noFill/>
                    </a:lnR>
                    <a:lnT>
                      <a:noFill/>
                    </a:lnT>
                    <a:lnB>
                      <a:noFill/>
                    </a:lnB>
                  </a:tcPr>
                </a:tc>
                <a:extLst>
                  <a:ext uri="{0D108BD9-81ED-4DB2-BD59-A6C34878D82A}">
                    <a16:rowId xmlns:a16="http://schemas.microsoft.com/office/drawing/2014/main" val="3289062941"/>
                  </a:ext>
                </a:extLst>
              </a:tr>
              <a:tr h="144462">
                <a:tc>
                  <a:txBody>
                    <a:bodyPr/>
                    <a:lstStyle/>
                    <a:p>
                      <a:pPr algn="l" fontAlgn="b"/>
                      <a:r>
                        <a:rPr lang="de-DE" sz="700" b="0" i="0" u="none" strike="noStrike">
                          <a:solidFill>
                            <a:srgbClr val="000000"/>
                          </a:solidFill>
                          <a:effectLst/>
                          <a:latin typeface="Arial" panose="020B0604020202020204" pitchFamily="34" charset="0"/>
                        </a:rPr>
                        <a:t>[CZ-D2] Hradec - Etzenricht 441 [DIR] [D2] / N-1 Prestice - Etzenricht</a:t>
                      </a:r>
                    </a:p>
                  </a:txBody>
                  <a:tcPr marL="11430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532,32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34%</a:t>
                      </a:r>
                    </a:p>
                  </a:txBody>
                  <a:tcPr marL="0" marR="0" marT="0" marB="0" anchor="b">
                    <a:lnL>
                      <a:noFill/>
                    </a:lnL>
                    <a:lnR>
                      <a:noFill/>
                    </a:lnR>
                    <a:lnT>
                      <a:noFill/>
                    </a:lnT>
                    <a:lnB>
                      <a:noFill/>
                    </a:lnB>
                  </a:tcPr>
                </a:tc>
                <a:extLst>
                  <a:ext uri="{0D108BD9-81ED-4DB2-BD59-A6C34878D82A}">
                    <a16:rowId xmlns:a16="http://schemas.microsoft.com/office/drawing/2014/main" val="393286501"/>
                  </a:ext>
                </a:extLst>
              </a:tr>
              <a:tr h="144462">
                <a:tc>
                  <a:txBody>
                    <a:bodyPr/>
                    <a:lstStyle/>
                    <a:p>
                      <a:pPr algn="l" fontAlgn="b"/>
                      <a:r>
                        <a:rPr lang="cs-CZ" sz="700" b="0" i="0" u="none" strike="noStrike">
                          <a:solidFill>
                            <a:srgbClr val="000000"/>
                          </a:solidFill>
                          <a:effectLst/>
                          <a:latin typeface="Arial" panose="020B0604020202020204" pitchFamily="34" charset="0"/>
                        </a:rPr>
                        <a:t>[BE-FR] Avelgem - Avelin 80 [DIR] [FR] / N-1 Achene - Lonny 380.19</a:t>
                      </a:r>
                    </a:p>
                  </a:txBody>
                  <a:tcPr marL="11430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257,36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58%</a:t>
                      </a:r>
                    </a:p>
                  </a:txBody>
                  <a:tcPr marL="0" marR="0" marT="0" marB="0" anchor="b">
                    <a:lnL>
                      <a:noFill/>
                    </a:lnL>
                    <a:lnR>
                      <a:noFill/>
                    </a:lnR>
                    <a:lnT>
                      <a:noFill/>
                    </a:lnT>
                    <a:lnB>
                      <a:noFill/>
                    </a:lnB>
                  </a:tcPr>
                </a:tc>
                <a:extLst>
                  <a:ext uri="{0D108BD9-81ED-4DB2-BD59-A6C34878D82A}">
                    <a16:rowId xmlns:a16="http://schemas.microsoft.com/office/drawing/2014/main" val="3669184931"/>
                  </a:ext>
                </a:extLst>
              </a:tr>
              <a:tr h="144462">
                <a:tc>
                  <a:txBody>
                    <a:bodyPr/>
                    <a:lstStyle/>
                    <a:p>
                      <a:pPr algn="l" fontAlgn="b"/>
                      <a:r>
                        <a:rPr lang="cs-CZ" sz="700" b="1" i="0" u="none" strike="noStrike">
                          <a:solidFill>
                            <a:srgbClr val="000000"/>
                          </a:solidFill>
                          <a:effectLst/>
                          <a:latin typeface="Arial" panose="020B0604020202020204" pitchFamily="34" charset="0"/>
                        </a:rPr>
                        <a:t>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1069,54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177%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257475046"/>
                  </a:ext>
                </a:extLst>
              </a:tr>
              <a:tr h="144462">
                <a:tc>
                  <a:txBody>
                    <a:bodyPr/>
                    <a:lstStyle/>
                    <a:p>
                      <a:pPr algn="l" fontAlgn="b"/>
                      <a:r>
                        <a:rPr lang="cs-CZ" sz="700" b="0" i="0" u="none" strike="noStrike">
                          <a:solidFill>
                            <a:srgbClr val="000000"/>
                          </a:solidFill>
                          <a:effectLst/>
                          <a:latin typeface="Arial" panose="020B0604020202020204" pitchFamily="34" charset="0"/>
                        </a:rPr>
                        <a:t>[D2-D4] Grafenrheinfeld - Stalldorf 416 [DIR] [D2] / N-1 Hoepfingen - Hueffenhardt ge</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1069,54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155856252"/>
                  </a:ext>
                </a:extLst>
              </a:tr>
              <a:tr h="144462">
                <a:tc>
                  <a:txBody>
                    <a:bodyPr/>
                    <a:lstStyle/>
                    <a:p>
                      <a:pPr algn="l" fontAlgn="b"/>
                      <a:r>
                        <a:rPr lang="de-DE" sz="700" b="0" i="0" u="none" strike="noStrike" dirty="0">
                          <a:solidFill>
                            <a:srgbClr val="000000"/>
                          </a:solidFill>
                          <a:effectLst/>
                          <a:latin typeface="Arial" panose="020B0604020202020204" pitchFamily="34" charset="0"/>
                        </a:rPr>
                        <a:t>[CZ-D2] Hradec - </a:t>
                      </a:r>
                      <a:r>
                        <a:rPr lang="de-DE" sz="700" b="0" i="0" u="none" strike="noStrike" dirty="0" err="1">
                          <a:solidFill>
                            <a:srgbClr val="000000"/>
                          </a:solidFill>
                          <a:effectLst/>
                          <a:latin typeface="Arial" panose="020B0604020202020204" pitchFamily="34" charset="0"/>
                        </a:rPr>
                        <a:t>Etzenricht</a:t>
                      </a:r>
                      <a:r>
                        <a:rPr lang="de-DE" sz="700" b="0" i="0" u="none" strike="noStrike" dirty="0">
                          <a:solidFill>
                            <a:srgbClr val="000000"/>
                          </a:solidFill>
                          <a:effectLst/>
                          <a:latin typeface="Arial" panose="020B0604020202020204" pitchFamily="34" charset="0"/>
                        </a:rPr>
                        <a:t> 441 [DIR] [D2] / N-1 </a:t>
                      </a:r>
                      <a:r>
                        <a:rPr lang="de-DE" sz="700" b="0" i="0" u="none" strike="noStrike" dirty="0" err="1">
                          <a:solidFill>
                            <a:srgbClr val="000000"/>
                          </a:solidFill>
                          <a:effectLst/>
                          <a:latin typeface="Arial" panose="020B0604020202020204" pitchFamily="34" charset="0"/>
                        </a:rPr>
                        <a:t>Prestice</a:t>
                      </a:r>
                      <a:r>
                        <a:rPr lang="de-DE" sz="700" b="0" i="0" u="none" strike="noStrike" dirty="0">
                          <a:solidFill>
                            <a:srgbClr val="000000"/>
                          </a:solidFill>
                          <a:effectLst/>
                          <a:latin typeface="Arial" panose="020B0604020202020204" pitchFamily="34" charset="0"/>
                        </a:rPr>
                        <a:t> - </a:t>
                      </a:r>
                      <a:r>
                        <a:rPr lang="de-DE" sz="700" b="0" i="0" u="none" strike="noStrike" dirty="0" err="1">
                          <a:solidFill>
                            <a:srgbClr val="000000"/>
                          </a:solidFill>
                          <a:effectLst/>
                          <a:latin typeface="Arial" panose="020B0604020202020204" pitchFamily="34" charset="0"/>
                        </a:rPr>
                        <a:t>Etzenricht</a:t>
                      </a:r>
                      <a:endParaRPr lang="de-DE" sz="700" b="0" i="0" u="none" strike="noStrike" dirty="0">
                        <a:solidFill>
                          <a:srgbClr val="000000"/>
                        </a:solidFill>
                        <a:effectLst/>
                        <a:latin typeface="Arial" panose="020B0604020202020204" pitchFamily="34" charset="0"/>
                      </a:endParaRPr>
                    </a:p>
                  </a:txBody>
                  <a:tcPr marL="11430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445,82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35%</a:t>
                      </a:r>
                    </a:p>
                  </a:txBody>
                  <a:tcPr marL="0" marR="0" marT="0" marB="0" anchor="b">
                    <a:lnL>
                      <a:noFill/>
                    </a:lnL>
                    <a:lnR>
                      <a:noFill/>
                    </a:lnR>
                    <a:lnT>
                      <a:noFill/>
                    </a:lnT>
                    <a:lnB>
                      <a:noFill/>
                    </a:lnB>
                  </a:tcPr>
                </a:tc>
                <a:extLst>
                  <a:ext uri="{0D108BD9-81ED-4DB2-BD59-A6C34878D82A}">
                    <a16:rowId xmlns:a16="http://schemas.microsoft.com/office/drawing/2014/main" val="517594177"/>
                  </a:ext>
                </a:extLst>
              </a:tr>
              <a:tr h="144462">
                <a:tc>
                  <a:txBody>
                    <a:bodyPr/>
                    <a:lstStyle/>
                    <a:p>
                      <a:pPr algn="l" fontAlgn="b"/>
                      <a:r>
                        <a:rPr lang="en-US" sz="700" b="0" i="0" u="none" strike="noStrike">
                          <a:solidFill>
                            <a:srgbClr val="000000"/>
                          </a:solidFill>
                          <a:effectLst/>
                          <a:latin typeface="Arial" panose="020B0604020202020204" pitchFamily="34" charset="0"/>
                        </a:rPr>
                        <a:t>[BE-FR] Achene - Lonny 19 [DIR] [FR] / N-1 Avelgem - Avelin 380.80</a:t>
                      </a:r>
                    </a:p>
                  </a:txBody>
                  <a:tcPr marL="11430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67,89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31%</a:t>
                      </a:r>
                    </a:p>
                  </a:txBody>
                  <a:tcPr marL="0" marR="0" marT="0" marB="0" anchor="b">
                    <a:lnL>
                      <a:noFill/>
                    </a:lnL>
                    <a:lnR>
                      <a:noFill/>
                    </a:lnR>
                    <a:lnT>
                      <a:noFill/>
                    </a:lnT>
                    <a:lnB>
                      <a:noFill/>
                    </a:lnB>
                  </a:tcPr>
                </a:tc>
                <a:extLst>
                  <a:ext uri="{0D108BD9-81ED-4DB2-BD59-A6C34878D82A}">
                    <a16:rowId xmlns:a16="http://schemas.microsoft.com/office/drawing/2014/main" val="1706050337"/>
                  </a:ext>
                </a:extLst>
              </a:tr>
              <a:tr h="144462">
                <a:tc>
                  <a:txBody>
                    <a:bodyPr/>
                    <a:lstStyle/>
                    <a:p>
                      <a:pPr algn="l" fontAlgn="b"/>
                      <a:r>
                        <a:rPr lang="de-DE" sz="700" b="0" i="0" u="none" strike="noStrike">
                          <a:solidFill>
                            <a:srgbClr val="000000"/>
                          </a:solidFill>
                          <a:effectLst/>
                          <a:latin typeface="Arial" panose="020B0604020202020204" pitchFamily="34" charset="0"/>
                        </a:rPr>
                        <a:t>[D7-D7] Y Paffendorf - Oberzier SECHTM N [DIR] / N-1 Sechtem - Paffendorf - Oberzier SECHTM S</a:t>
                      </a:r>
                    </a:p>
                  </a:txBody>
                  <a:tcPr marL="11430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0" i="0" u="none" strike="noStrike">
                          <a:solidFill>
                            <a:srgbClr val="000000"/>
                          </a:solidFill>
                          <a:effectLst/>
                          <a:latin typeface="Arial" panose="020B0604020202020204" pitchFamily="34" charset="0"/>
                        </a:rPr>
                        <a:t>8,63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0" i="0" u="none" strike="noStrike">
                          <a:solidFill>
                            <a:srgbClr val="000000"/>
                          </a:solidFill>
                          <a:effectLst/>
                          <a:latin typeface="Arial" panose="020B0604020202020204" pitchFamily="34" charset="0"/>
                        </a:rPr>
                        <a:t>76%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333008133"/>
                  </a:ext>
                </a:extLst>
              </a:tr>
              <a:tr h="144462">
                <a:tc>
                  <a:txBody>
                    <a:bodyPr/>
                    <a:lstStyle/>
                    <a:p>
                      <a:pPr algn="l" fontAlgn="b"/>
                      <a:r>
                        <a:rPr lang="cs-CZ" sz="700" b="1" i="0" u="none" strike="noStrike">
                          <a:solidFill>
                            <a:srgbClr val="000000"/>
                          </a:solidFill>
                          <a:effectLst/>
                          <a:latin typeface="Arial" panose="020B0604020202020204" pitchFamily="34" charset="0"/>
                        </a:rPr>
                        <a:t>Total sum</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cs-CZ" sz="700" b="1" i="0" u="none" strike="noStrike">
                          <a:solidFill>
                            <a:srgbClr val="000000"/>
                          </a:solidFill>
                          <a:effectLst/>
                          <a:latin typeface="Arial" panose="020B0604020202020204" pitchFamily="34" charset="0"/>
                        </a:rPr>
                        <a:t>2339,3</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cs-CZ" sz="700" b="1" i="0" u="none" strike="noStrike" dirty="0">
                          <a:solidFill>
                            <a:srgbClr val="000000"/>
                          </a:solidFill>
                          <a:effectLst/>
                          <a:latin typeface="Arial" panose="020B0604020202020204" pitchFamily="34" charset="0"/>
                        </a:rPr>
                        <a:t>776%</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extLst>
                  <a:ext uri="{0D108BD9-81ED-4DB2-BD59-A6C34878D82A}">
                    <a16:rowId xmlns:a16="http://schemas.microsoft.com/office/drawing/2014/main" val="872347893"/>
                  </a:ext>
                </a:extLst>
              </a:tr>
            </a:tbl>
          </a:graphicData>
        </a:graphic>
      </p:graphicFrame>
    </p:spTree>
    <p:extLst>
      <p:ext uri="{BB962C8B-B14F-4D97-AF65-F5344CB8AC3E}">
        <p14:creationId xmlns:p14="http://schemas.microsoft.com/office/powerpoint/2010/main" val="237991565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BD20220403</a:t>
            </a:r>
            <a:r>
              <a:rPr lang="en-US" altLang="hu-HU" sz="1400" dirty="0">
                <a:solidFill>
                  <a:srgbClr val="008000"/>
                </a:solidFill>
              </a:rPr>
              <a:t> (part </a:t>
            </a:r>
            <a:r>
              <a:rPr lang="sl-SI" altLang="hu-HU" sz="1400" dirty="0">
                <a:solidFill>
                  <a:srgbClr val="008000"/>
                </a:solidFill>
              </a:rPr>
              <a:t>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ulka 1">
            <a:extLst>
              <a:ext uri="{FF2B5EF4-FFF2-40B4-BE49-F238E27FC236}">
                <a16:creationId xmlns:a16="http://schemas.microsoft.com/office/drawing/2014/main" id="{AC305242-6968-4F41-A7EB-25152D31FBDF}"/>
              </a:ext>
            </a:extLst>
          </p:cNvPr>
          <p:cNvGraphicFramePr>
            <a:graphicFrameLocks noGrp="1"/>
          </p:cNvGraphicFramePr>
          <p:nvPr>
            <p:extLst>
              <p:ext uri="{D42A27DB-BD31-4B8C-83A1-F6EECF244321}">
                <p14:modId xmlns:p14="http://schemas.microsoft.com/office/powerpoint/2010/main" val="1059114214"/>
              </p:ext>
            </p:extLst>
          </p:nvPr>
        </p:nvGraphicFramePr>
        <p:xfrm>
          <a:off x="358557" y="1101454"/>
          <a:ext cx="8778127" cy="5387120"/>
        </p:xfrm>
        <a:graphic>
          <a:graphicData uri="http://schemas.openxmlformats.org/drawingml/2006/table">
            <a:tbl>
              <a:tblPr/>
              <a:tblGrid>
                <a:gridCol w="6811258">
                  <a:extLst>
                    <a:ext uri="{9D8B030D-6E8A-4147-A177-3AD203B41FA5}">
                      <a16:colId xmlns:a16="http://schemas.microsoft.com/office/drawing/2014/main" val="2506346874"/>
                    </a:ext>
                  </a:extLst>
                </a:gridCol>
                <a:gridCol w="1452301">
                  <a:extLst>
                    <a:ext uri="{9D8B030D-6E8A-4147-A177-3AD203B41FA5}">
                      <a16:colId xmlns:a16="http://schemas.microsoft.com/office/drawing/2014/main" val="17812084"/>
                    </a:ext>
                  </a:extLst>
                </a:gridCol>
                <a:gridCol w="514568">
                  <a:extLst>
                    <a:ext uri="{9D8B030D-6E8A-4147-A177-3AD203B41FA5}">
                      <a16:colId xmlns:a16="http://schemas.microsoft.com/office/drawing/2014/main" val="2980099746"/>
                    </a:ext>
                  </a:extLst>
                </a:gridCol>
              </a:tblGrid>
              <a:tr h="134678">
                <a:tc>
                  <a:txBody>
                    <a:bodyPr/>
                    <a:lstStyle/>
                    <a:p>
                      <a:pPr algn="l" fontAlgn="b"/>
                      <a:r>
                        <a:rPr lang="cs-CZ" sz="7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814561387"/>
                  </a:ext>
                </a:extLst>
              </a:tr>
              <a:tr h="134678">
                <a:tc>
                  <a:txBody>
                    <a:bodyPr/>
                    <a:lstStyle/>
                    <a:p>
                      <a:pPr algn="l" fontAlgn="b"/>
                      <a:r>
                        <a:rPr lang="cs-CZ" sz="700" b="1"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544,34</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247%</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146310699"/>
                  </a:ext>
                </a:extLst>
              </a:tr>
              <a:tr h="134678">
                <a:tc>
                  <a:txBody>
                    <a:bodyPr/>
                    <a:lstStyle/>
                    <a:p>
                      <a:pPr algn="l" fontAlgn="b"/>
                      <a:r>
                        <a:rPr lang="cs-CZ" sz="700" b="0" i="0" u="none" strike="noStrike">
                          <a:solidFill>
                            <a:srgbClr val="000000"/>
                          </a:solidFill>
                          <a:effectLst/>
                          <a:latin typeface="Arial" panose="020B0604020202020204" pitchFamily="34" charset="0"/>
                        </a:rPr>
                        <a:t>[PL-PL] Mikulowa AT1 [OPP] / N-1 Mikulowa AT2</a:t>
                      </a:r>
                    </a:p>
                  </a:txBody>
                  <a:tcPr marL="7678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544,34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63%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619663630"/>
                  </a:ext>
                </a:extLst>
              </a:tr>
              <a:tr h="134678">
                <a:tc>
                  <a:txBody>
                    <a:bodyPr/>
                    <a:lstStyle/>
                    <a:p>
                      <a:pPr algn="l" fontAlgn="b"/>
                      <a:r>
                        <a:rPr lang="cs-CZ" sz="700" b="0" i="0" u="none" strike="noStrike">
                          <a:solidFill>
                            <a:srgbClr val="000000"/>
                          </a:solidFill>
                          <a:effectLst/>
                          <a:latin typeface="Arial" panose="020B0604020202020204" pitchFamily="34" charset="0"/>
                        </a:rPr>
                        <a:t>[D7-D7] Gronau - Gronau TR 441 E [OPP] / N-1 Eemshaven-Meeden-Zwolle 380 W</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434,3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42%</a:t>
                      </a:r>
                    </a:p>
                  </a:txBody>
                  <a:tcPr marL="0" marR="0" marT="0" marB="0" anchor="b">
                    <a:lnL>
                      <a:noFill/>
                    </a:lnL>
                    <a:lnR>
                      <a:noFill/>
                    </a:lnR>
                    <a:lnT>
                      <a:noFill/>
                    </a:lnT>
                    <a:lnB>
                      <a:noFill/>
                    </a:lnB>
                  </a:tcPr>
                </a:tc>
                <a:extLst>
                  <a:ext uri="{0D108BD9-81ED-4DB2-BD59-A6C34878D82A}">
                    <a16:rowId xmlns:a16="http://schemas.microsoft.com/office/drawing/2014/main" val="3602973085"/>
                  </a:ext>
                </a:extLst>
              </a:tr>
              <a:tr h="134678">
                <a:tc>
                  <a:txBody>
                    <a:bodyPr/>
                    <a:lstStyle/>
                    <a:p>
                      <a:pPr algn="l" fontAlgn="b"/>
                      <a:r>
                        <a:rPr lang="de-DE" sz="700" b="0" i="0" u="none" strike="noStrike">
                          <a:solidFill>
                            <a:srgbClr val="000000"/>
                          </a:solidFill>
                          <a:effectLst/>
                          <a:latin typeface="Arial" panose="020B0604020202020204" pitchFamily="34" charset="0"/>
                        </a:rPr>
                        <a:t>[D7-D7] Y Paffendorf - Oberzier SECHTM N [DIR] / N-1 Sechtem - Paffendorf - Oberzier SECHTM S</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280,55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63%</a:t>
                      </a:r>
                    </a:p>
                  </a:txBody>
                  <a:tcPr marL="0" marR="0" marT="0" marB="0" anchor="b">
                    <a:lnL>
                      <a:noFill/>
                    </a:lnL>
                    <a:lnR>
                      <a:noFill/>
                    </a:lnR>
                    <a:lnT>
                      <a:noFill/>
                    </a:lnT>
                    <a:lnB>
                      <a:noFill/>
                    </a:lnB>
                  </a:tcPr>
                </a:tc>
                <a:extLst>
                  <a:ext uri="{0D108BD9-81ED-4DB2-BD59-A6C34878D82A}">
                    <a16:rowId xmlns:a16="http://schemas.microsoft.com/office/drawing/2014/main" val="2434846208"/>
                  </a:ext>
                </a:extLst>
              </a:tr>
              <a:tr h="134678">
                <a:tc>
                  <a:txBody>
                    <a:bodyPr/>
                    <a:lstStyle/>
                    <a:p>
                      <a:pPr algn="l" fontAlgn="b"/>
                      <a:r>
                        <a:rPr lang="cs-CZ" sz="700" b="0" i="0" u="none" strike="noStrike">
                          <a:solidFill>
                            <a:srgbClr val="000000"/>
                          </a:solidFill>
                          <a:effectLst/>
                          <a:latin typeface="Arial" panose="020B0604020202020204" pitchFamily="34" charset="0"/>
                        </a:rPr>
                        <a:t>[FR-D7] Vigy - Ensdorf VIGY2 S [OPP] [D7] / N-1 Ensdorf - Vigy VIGY1 N</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377,51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78%</a:t>
                      </a:r>
                    </a:p>
                  </a:txBody>
                  <a:tcPr marL="0" marR="0" marT="0" marB="0" anchor="b">
                    <a:lnL>
                      <a:noFill/>
                    </a:lnL>
                    <a:lnR>
                      <a:noFill/>
                    </a:lnR>
                    <a:lnT>
                      <a:noFill/>
                    </a:lnT>
                    <a:lnB>
                      <a:noFill/>
                    </a:lnB>
                  </a:tcPr>
                </a:tc>
                <a:extLst>
                  <a:ext uri="{0D108BD9-81ED-4DB2-BD59-A6C34878D82A}">
                    <a16:rowId xmlns:a16="http://schemas.microsoft.com/office/drawing/2014/main" val="2292496463"/>
                  </a:ext>
                </a:extLst>
              </a:tr>
              <a:tr h="134678">
                <a:tc>
                  <a:txBody>
                    <a:bodyPr/>
                    <a:lstStyle/>
                    <a:p>
                      <a:pPr algn="l" fontAlgn="b"/>
                      <a:r>
                        <a:rPr lang="cs-CZ" sz="700" b="1" i="0" u="none" strike="noStrike">
                          <a:solidFill>
                            <a:srgbClr val="000000"/>
                          </a:solidFill>
                          <a:effectLst/>
                          <a:latin typeface="Arial" panose="020B0604020202020204" pitchFamily="34" charset="0"/>
                        </a:rPr>
                        <a:t>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609,52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294%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373733334"/>
                  </a:ext>
                </a:extLst>
              </a:tr>
              <a:tr h="134678">
                <a:tc>
                  <a:txBody>
                    <a:bodyPr/>
                    <a:lstStyle/>
                    <a:p>
                      <a:pPr algn="l" fontAlgn="b"/>
                      <a:r>
                        <a:rPr lang="cs-CZ" sz="700" b="0" i="0" u="none" strike="noStrike">
                          <a:solidFill>
                            <a:srgbClr val="000000"/>
                          </a:solidFill>
                          <a:effectLst/>
                          <a:latin typeface="Arial" panose="020B0604020202020204" pitchFamily="34" charset="0"/>
                        </a:rPr>
                        <a:t>[PL-PL] Mikulowa AT1 [OPP] / N-1 Mikulowa AT2</a:t>
                      </a:r>
                    </a:p>
                  </a:txBody>
                  <a:tcPr marL="7678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609,52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63%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119803546"/>
                  </a:ext>
                </a:extLst>
              </a:tr>
              <a:tr h="134678">
                <a:tc>
                  <a:txBody>
                    <a:bodyPr/>
                    <a:lstStyle/>
                    <a:p>
                      <a:pPr algn="l" fontAlgn="b"/>
                      <a:r>
                        <a:rPr lang="cs-CZ" sz="700" b="0" i="0" u="none" strike="noStrike">
                          <a:solidFill>
                            <a:srgbClr val="000000"/>
                          </a:solidFill>
                          <a:effectLst/>
                          <a:latin typeface="Arial" panose="020B0604020202020204" pitchFamily="34" charset="0"/>
                        </a:rPr>
                        <a:t>[D7-FR] Ensdorf - Vigy VIGY2 S [DIR] [FR] / N-1 Ensdorf - Vigy VIGY1 N</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404,98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87%</a:t>
                      </a:r>
                    </a:p>
                  </a:txBody>
                  <a:tcPr marL="0" marR="0" marT="0" marB="0" anchor="b">
                    <a:lnL>
                      <a:noFill/>
                    </a:lnL>
                    <a:lnR>
                      <a:noFill/>
                    </a:lnR>
                    <a:lnT>
                      <a:noFill/>
                    </a:lnT>
                    <a:lnB>
                      <a:noFill/>
                    </a:lnB>
                  </a:tcPr>
                </a:tc>
                <a:extLst>
                  <a:ext uri="{0D108BD9-81ED-4DB2-BD59-A6C34878D82A}">
                    <a16:rowId xmlns:a16="http://schemas.microsoft.com/office/drawing/2014/main" val="4053349044"/>
                  </a:ext>
                </a:extLst>
              </a:tr>
              <a:tr h="134678">
                <a:tc>
                  <a:txBody>
                    <a:bodyPr/>
                    <a:lstStyle/>
                    <a:p>
                      <a:pPr algn="l" fontAlgn="b"/>
                      <a:r>
                        <a:rPr lang="cs-CZ" sz="700" b="0" i="0" u="none" strike="noStrike">
                          <a:solidFill>
                            <a:srgbClr val="000000"/>
                          </a:solidFill>
                          <a:effectLst/>
                          <a:latin typeface="Arial" panose="020B0604020202020204" pitchFamily="34" charset="0"/>
                        </a:rPr>
                        <a:t>[NL-D2] Meeden-Diele  380 Z [OPP] [NL] / N-1 COBRA HVDC</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23,87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68%</a:t>
                      </a:r>
                    </a:p>
                  </a:txBody>
                  <a:tcPr marL="0" marR="0" marT="0" marB="0" anchor="b">
                    <a:lnL>
                      <a:noFill/>
                    </a:lnL>
                    <a:lnR>
                      <a:noFill/>
                    </a:lnR>
                    <a:lnT>
                      <a:noFill/>
                    </a:lnT>
                    <a:lnB>
                      <a:noFill/>
                    </a:lnB>
                  </a:tcPr>
                </a:tc>
                <a:extLst>
                  <a:ext uri="{0D108BD9-81ED-4DB2-BD59-A6C34878D82A}">
                    <a16:rowId xmlns:a16="http://schemas.microsoft.com/office/drawing/2014/main" val="3308310474"/>
                  </a:ext>
                </a:extLst>
              </a:tr>
              <a:tr h="134678">
                <a:tc>
                  <a:txBody>
                    <a:bodyPr/>
                    <a:lstStyle/>
                    <a:p>
                      <a:pPr algn="l" fontAlgn="b"/>
                      <a:r>
                        <a:rPr lang="de-DE" sz="700" b="0" i="0" u="none" strike="noStrike">
                          <a:solidFill>
                            <a:srgbClr val="000000"/>
                          </a:solidFill>
                          <a:effectLst/>
                          <a:latin typeface="Arial" panose="020B0604020202020204" pitchFamily="34" charset="0"/>
                        </a:rPr>
                        <a:t>[D7-D7] Y Paffendorf - Oberzier SECHTM N [DIR] / N-1 Sechtem - Paffendorf - Oberzier SECHTM S</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213,56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75%</a:t>
                      </a:r>
                    </a:p>
                  </a:txBody>
                  <a:tcPr marL="0" marR="0" marT="0" marB="0" anchor="b">
                    <a:lnL>
                      <a:noFill/>
                    </a:lnL>
                    <a:lnR>
                      <a:noFill/>
                    </a:lnR>
                    <a:lnT>
                      <a:noFill/>
                    </a:lnT>
                    <a:lnB>
                      <a:noFill/>
                    </a:lnB>
                  </a:tcPr>
                </a:tc>
                <a:extLst>
                  <a:ext uri="{0D108BD9-81ED-4DB2-BD59-A6C34878D82A}">
                    <a16:rowId xmlns:a16="http://schemas.microsoft.com/office/drawing/2014/main" val="1555471590"/>
                  </a:ext>
                </a:extLst>
              </a:tr>
              <a:tr h="134678">
                <a:tc>
                  <a:txBody>
                    <a:bodyPr/>
                    <a:lstStyle/>
                    <a:p>
                      <a:pPr algn="l" fontAlgn="b"/>
                      <a:r>
                        <a:rPr lang="cs-CZ" sz="700" b="1" i="0" u="none" strike="noStrike">
                          <a:solidFill>
                            <a:srgbClr val="000000"/>
                          </a:solidFill>
                          <a:effectLst/>
                          <a:latin typeface="Arial" panose="020B0604020202020204" pitchFamily="34" charset="0"/>
                        </a:rPr>
                        <a:t>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628,1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310%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554837729"/>
                  </a:ext>
                </a:extLst>
              </a:tr>
              <a:tr h="134678">
                <a:tc>
                  <a:txBody>
                    <a:bodyPr/>
                    <a:lstStyle/>
                    <a:p>
                      <a:pPr algn="l" fontAlgn="b"/>
                      <a:r>
                        <a:rPr lang="de-DE" sz="700" b="0" i="0" u="none" strike="noStrike">
                          <a:solidFill>
                            <a:srgbClr val="000000"/>
                          </a:solidFill>
                          <a:effectLst/>
                          <a:latin typeface="Arial" panose="020B0604020202020204" pitchFamily="34" charset="0"/>
                        </a:rPr>
                        <a:t>[D2-NL] Diele - Meeden SCHWARZ [DIR] [D2] / N-1 Gronau - Gronau TR 441 E</a:t>
                      </a:r>
                    </a:p>
                  </a:txBody>
                  <a:tcPr marL="7678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238,96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80%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650756402"/>
                  </a:ext>
                </a:extLst>
              </a:tr>
              <a:tr h="134678">
                <a:tc>
                  <a:txBody>
                    <a:bodyPr/>
                    <a:lstStyle/>
                    <a:p>
                      <a:pPr algn="l" fontAlgn="b"/>
                      <a:r>
                        <a:rPr lang="cs-CZ" sz="700" b="0" i="0" u="none" strike="noStrike">
                          <a:solidFill>
                            <a:srgbClr val="000000"/>
                          </a:solidFill>
                          <a:effectLst/>
                          <a:latin typeface="Arial" panose="020B0604020202020204" pitchFamily="34" charset="0"/>
                        </a:rPr>
                        <a:t>[PL-PL] Mikulowa AT1 [OPP] / N-1 Mikulowa AT2</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628,1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63%</a:t>
                      </a:r>
                    </a:p>
                  </a:txBody>
                  <a:tcPr marL="0" marR="0" marT="0" marB="0" anchor="b">
                    <a:lnL>
                      <a:noFill/>
                    </a:lnL>
                    <a:lnR>
                      <a:noFill/>
                    </a:lnR>
                    <a:lnT>
                      <a:noFill/>
                    </a:lnT>
                    <a:lnB>
                      <a:noFill/>
                    </a:lnB>
                  </a:tcPr>
                </a:tc>
                <a:extLst>
                  <a:ext uri="{0D108BD9-81ED-4DB2-BD59-A6C34878D82A}">
                    <a16:rowId xmlns:a16="http://schemas.microsoft.com/office/drawing/2014/main" val="565474605"/>
                  </a:ext>
                </a:extLst>
              </a:tr>
              <a:tr h="134678">
                <a:tc>
                  <a:txBody>
                    <a:bodyPr/>
                    <a:lstStyle/>
                    <a:p>
                      <a:pPr algn="l" fontAlgn="b"/>
                      <a:r>
                        <a:rPr lang="cs-CZ" sz="700" b="0" i="0" u="none" strike="noStrike">
                          <a:solidFill>
                            <a:srgbClr val="000000"/>
                          </a:solidFill>
                          <a:effectLst/>
                          <a:latin typeface="Arial" panose="020B0604020202020204" pitchFamily="34" charset="0"/>
                        </a:rPr>
                        <a:t>[D7-FR] Ensdorf - Vigy VIGY2 S [DIR] [FR] / N-1 Ensdorf - Vigy VIGY1 N</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332,63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89%</a:t>
                      </a:r>
                    </a:p>
                  </a:txBody>
                  <a:tcPr marL="0" marR="0" marT="0" marB="0" anchor="b">
                    <a:lnL>
                      <a:noFill/>
                    </a:lnL>
                    <a:lnR>
                      <a:noFill/>
                    </a:lnR>
                    <a:lnT>
                      <a:noFill/>
                    </a:lnT>
                    <a:lnB>
                      <a:noFill/>
                    </a:lnB>
                  </a:tcPr>
                </a:tc>
                <a:extLst>
                  <a:ext uri="{0D108BD9-81ED-4DB2-BD59-A6C34878D82A}">
                    <a16:rowId xmlns:a16="http://schemas.microsoft.com/office/drawing/2014/main" val="3288811594"/>
                  </a:ext>
                </a:extLst>
              </a:tr>
              <a:tr h="134678">
                <a:tc>
                  <a:txBody>
                    <a:bodyPr/>
                    <a:lstStyle/>
                    <a:p>
                      <a:pPr algn="l" fontAlgn="b"/>
                      <a:r>
                        <a:rPr lang="de-DE" sz="700" b="0" i="0" u="none" strike="noStrike">
                          <a:solidFill>
                            <a:srgbClr val="000000"/>
                          </a:solidFill>
                          <a:effectLst/>
                          <a:latin typeface="Arial" panose="020B0604020202020204" pitchFamily="34" charset="0"/>
                        </a:rPr>
                        <a:t>[D7-D7] Y Paffendorf - Oberzier SECHTM N [DIR] / N-1 Sechtem - Paffendorf - Oberzier SECHTM S</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206,98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77%</a:t>
                      </a:r>
                    </a:p>
                  </a:txBody>
                  <a:tcPr marL="0" marR="0" marT="0" marB="0" anchor="b">
                    <a:lnL>
                      <a:noFill/>
                    </a:lnL>
                    <a:lnR>
                      <a:noFill/>
                    </a:lnR>
                    <a:lnT>
                      <a:noFill/>
                    </a:lnT>
                    <a:lnB>
                      <a:noFill/>
                    </a:lnB>
                  </a:tcPr>
                </a:tc>
                <a:extLst>
                  <a:ext uri="{0D108BD9-81ED-4DB2-BD59-A6C34878D82A}">
                    <a16:rowId xmlns:a16="http://schemas.microsoft.com/office/drawing/2014/main" val="3402794478"/>
                  </a:ext>
                </a:extLst>
              </a:tr>
              <a:tr h="134678">
                <a:tc>
                  <a:txBody>
                    <a:bodyPr/>
                    <a:lstStyle/>
                    <a:p>
                      <a:pPr algn="l" fontAlgn="b"/>
                      <a:r>
                        <a:rPr lang="cs-CZ" sz="700" b="1" i="0" u="none" strike="noStrike">
                          <a:solidFill>
                            <a:srgbClr val="000000"/>
                          </a:solidFill>
                          <a:effectLst/>
                          <a:latin typeface="Arial" panose="020B0604020202020204" pitchFamily="34" charset="0"/>
                        </a:rPr>
                        <a:t>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680,19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227%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45953765"/>
                  </a:ext>
                </a:extLst>
              </a:tr>
              <a:tr h="134678">
                <a:tc>
                  <a:txBody>
                    <a:bodyPr/>
                    <a:lstStyle/>
                    <a:p>
                      <a:pPr algn="l" fontAlgn="b"/>
                      <a:r>
                        <a:rPr lang="cs-CZ" sz="700" b="0" i="0" u="none" strike="noStrike">
                          <a:solidFill>
                            <a:srgbClr val="000000"/>
                          </a:solidFill>
                          <a:effectLst/>
                          <a:latin typeface="Arial" panose="020B0604020202020204" pitchFamily="34" charset="0"/>
                        </a:rPr>
                        <a:t>[PL-PL] Mikulowa AT1 [OPP] / N-1 Mikulowa AT2</a:t>
                      </a:r>
                    </a:p>
                  </a:txBody>
                  <a:tcPr marL="7678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680,19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58%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592085404"/>
                  </a:ext>
                </a:extLst>
              </a:tr>
              <a:tr h="134678">
                <a:tc>
                  <a:txBody>
                    <a:bodyPr/>
                    <a:lstStyle/>
                    <a:p>
                      <a:pPr algn="l" fontAlgn="b"/>
                      <a:r>
                        <a:rPr lang="cs-CZ" sz="700" b="0" i="0" u="none" strike="noStrike">
                          <a:solidFill>
                            <a:srgbClr val="000000"/>
                          </a:solidFill>
                          <a:effectLst/>
                          <a:latin typeface="Arial" panose="020B0604020202020204" pitchFamily="34" charset="0"/>
                        </a:rPr>
                        <a:t>[D7-FR] Ensdorf - Vigy VIGY2 S [DIR] [FR] / N-1 Ensdorf - Vigy VIGY1 N</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387,03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90%</a:t>
                      </a:r>
                    </a:p>
                  </a:txBody>
                  <a:tcPr marL="0" marR="0" marT="0" marB="0" anchor="b">
                    <a:lnL>
                      <a:noFill/>
                    </a:lnL>
                    <a:lnR>
                      <a:noFill/>
                    </a:lnR>
                    <a:lnT>
                      <a:noFill/>
                    </a:lnT>
                    <a:lnB>
                      <a:noFill/>
                    </a:lnB>
                  </a:tcPr>
                </a:tc>
                <a:extLst>
                  <a:ext uri="{0D108BD9-81ED-4DB2-BD59-A6C34878D82A}">
                    <a16:rowId xmlns:a16="http://schemas.microsoft.com/office/drawing/2014/main" val="3967521237"/>
                  </a:ext>
                </a:extLst>
              </a:tr>
              <a:tr h="134678">
                <a:tc>
                  <a:txBody>
                    <a:bodyPr/>
                    <a:lstStyle/>
                    <a:p>
                      <a:pPr algn="l" fontAlgn="b"/>
                      <a:r>
                        <a:rPr lang="de-DE" sz="700" b="0" i="0" u="none" strike="noStrike">
                          <a:solidFill>
                            <a:srgbClr val="000000"/>
                          </a:solidFill>
                          <a:effectLst/>
                          <a:latin typeface="Arial" panose="020B0604020202020204" pitchFamily="34" charset="0"/>
                        </a:rPr>
                        <a:t>[D7-D7] Y Paffendorf - Oberzier SECHTM N [DIR] / N-1 Sechtem - Paffendorf - Oberzier SECHTM S</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203,89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79%</a:t>
                      </a:r>
                    </a:p>
                  </a:txBody>
                  <a:tcPr marL="0" marR="0" marT="0" marB="0" anchor="b">
                    <a:lnL>
                      <a:noFill/>
                    </a:lnL>
                    <a:lnR>
                      <a:noFill/>
                    </a:lnR>
                    <a:lnT>
                      <a:noFill/>
                    </a:lnT>
                    <a:lnB>
                      <a:noFill/>
                    </a:lnB>
                  </a:tcPr>
                </a:tc>
                <a:extLst>
                  <a:ext uri="{0D108BD9-81ED-4DB2-BD59-A6C34878D82A}">
                    <a16:rowId xmlns:a16="http://schemas.microsoft.com/office/drawing/2014/main" val="362612407"/>
                  </a:ext>
                </a:extLst>
              </a:tr>
              <a:tr h="134678">
                <a:tc>
                  <a:txBody>
                    <a:bodyPr/>
                    <a:lstStyle/>
                    <a:p>
                      <a:pPr algn="l" fontAlgn="b"/>
                      <a:r>
                        <a:rPr lang="cs-CZ" sz="700" b="1" i="0" u="none" strike="noStrike">
                          <a:solidFill>
                            <a:srgbClr val="000000"/>
                          </a:solidFill>
                          <a:effectLst/>
                          <a:latin typeface="Arial" panose="020B0604020202020204" pitchFamily="34" charset="0"/>
                        </a:rPr>
                        <a:t>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678,49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294%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354689035"/>
                  </a:ext>
                </a:extLst>
              </a:tr>
              <a:tr h="134678">
                <a:tc>
                  <a:txBody>
                    <a:bodyPr/>
                    <a:lstStyle/>
                    <a:p>
                      <a:pPr algn="l" fontAlgn="b"/>
                      <a:r>
                        <a:rPr lang="cs-CZ" sz="700" b="0" i="0" u="none" strike="noStrike">
                          <a:solidFill>
                            <a:srgbClr val="000000"/>
                          </a:solidFill>
                          <a:effectLst/>
                          <a:latin typeface="Arial" panose="020B0604020202020204" pitchFamily="34" charset="0"/>
                        </a:rPr>
                        <a:t>[PL-PL] Mikulowa AT1 [OPP] / N-1 Mikulowa AT2</a:t>
                      </a:r>
                    </a:p>
                  </a:txBody>
                  <a:tcPr marL="7678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678,49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52%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478654039"/>
                  </a:ext>
                </a:extLst>
              </a:tr>
              <a:tr h="134678">
                <a:tc>
                  <a:txBody>
                    <a:bodyPr/>
                    <a:lstStyle/>
                    <a:p>
                      <a:pPr algn="l" fontAlgn="b"/>
                      <a:r>
                        <a:rPr lang="cs-CZ" sz="700" b="0" i="0" u="none" strike="noStrike">
                          <a:solidFill>
                            <a:srgbClr val="000000"/>
                          </a:solidFill>
                          <a:effectLst/>
                          <a:latin typeface="Arial" panose="020B0604020202020204" pitchFamily="34" charset="0"/>
                        </a:rPr>
                        <a:t>[D7-FR] Ensdorf - Vigy VIGY2 S [DIR] [FR] / N-1 Ensdorf - Vigy VIGY1 N</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264,2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95%</a:t>
                      </a:r>
                    </a:p>
                  </a:txBody>
                  <a:tcPr marL="0" marR="0" marT="0" marB="0" anchor="b">
                    <a:lnL>
                      <a:noFill/>
                    </a:lnL>
                    <a:lnR>
                      <a:noFill/>
                    </a:lnR>
                    <a:lnT>
                      <a:noFill/>
                    </a:lnT>
                    <a:lnB>
                      <a:noFill/>
                    </a:lnB>
                  </a:tcPr>
                </a:tc>
                <a:extLst>
                  <a:ext uri="{0D108BD9-81ED-4DB2-BD59-A6C34878D82A}">
                    <a16:rowId xmlns:a16="http://schemas.microsoft.com/office/drawing/2014/main" val="2081987974"/>
                  </a:ext>
                </a:extLst>
              </a:tr>
              <a:tr h="134678">
                <a:tc>
                  <a:txBody>
                    <a:bodyPr/>
                    <a:lstStyle/>
                    <a:p>
                      <a:pPr algn="l" fontAlgn="b"/>
                      <a:r>
                        <a:rPr lang="cs-CZ" sz="700" b="0" i="0" u="none" strike="noStrike">
                          <a:solidFill>
                            <a:srgbClr val="000000"/>
                          </a:solidFill>
                          <a:effectLst/>
                          <a:latin typeface="Arial" panose="020B0604020202020204" pitchFamily="34" charset="0"/>
                        </a:rPr>
                        <a:t>[NL-D7] Maasbracht-Oberzier 380 W [OPP] [NL] / N-1 Maasbracht - Siersdorf SELFK SW/Z</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49,69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72%</a:t>
                      </a:r>
                    </a:p>
                  </a:txBody>
                  <a:tcPr marL="0" marR="0" marT="0" marB="0" anchor="b">
                    <a:lnL>
                      <a:noFill/>
                    </a:lnL>
                    <a:lnR>
                      <a:noFill/>
                    </a:lnR>
                    <a:lnT>
                      <a:noFill/>
                    </a:lnT>
                    <a:lnB>
                      <a:noFill/>
                    </a:lnB>
                  </a:tcPr>
                </a:tc>
                <a:extLst>
                  <a:ext uri="{0D108BD9-81ED-4DB2-BD59-A6C34878D82A}">
                    <a16:rowId xmlns:a16="http://schemas.microsoft.com/office/drawing/2014/main" val="2408403408"/>
                  </a:ext>
                </a:extLst>
              </a:tr>
              <a:tr h="134678">
                <a:tc>
                  <a:txBody>
                    <a:bodyPr/>
                    <a:lstStyle/>
                    <a:p>
                      <a:pPr algn="l" fontAlgn="b"/>
                      <a:r>
                        <a:rPr lang="de-DE" sz="700" b="0" i="0" u="none" strike="noStrike">
                          <a:solidFill>
                            <a:srgbClr val="000000"/>
                          </a:solidFill>
                          <a:effectLst/>
                          <a:latin typeface="Arial" panose="020B0604020202020204" pitchFamily="34" charset="0"/>
                        </a:rPr>
                        <a:t>[D7-D7] Y Paffendorf - Oberzier SECHTM N [DIR] / N-1 Sechtem - Paffendorf - Oberzier SECHTM S</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235,48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74%</a:t>
                      </a:r>
                    </a:p>
                  </a:txBody>
                  <a:tcPr marL="0" marR="0" marT="0" marB="0" anchor="b">
                    <a:lnL>
                      <a:noFill/>
                    </a:lnL>
                    <a:lnR>
                      <a:noFill/>
                    </a:lnR>
                    <a:lnT>
                      <a:noFill/>
                    </a:lnT>
                    <a:lnB>
                      <a:noFill/>
                    </a:lnB>
                  </a:tcPr>
                </a:tc>
                <a:extLst>
                  <a:ext uri="{0D108BD9-81ED-4DB2-BD59-A6C34878D82A}">
                    <a16:rowId xmlns:a16="http://schemas.microsoft.com/office/drawing/2014/main" val="3201441492"/>
                  </a:ext>
                </a:extLst>
              </a:tr>
              <a:tr h="134678">
                <a:tc>
                  <a:txBody>
                    <a:bodyPr/>
                    <a:lstStyle/>
                    <a:p>
                      <a:pPr algn="l" fontAlgn="b"/>
                      <a:r>
                        <a:rPr lang="cs-CZ" sz="700" b="1" i="0" u="none" strike="noStrike">
                          <a:solidFill>
                            <a:srgbClr val="000000"/>
                          </a:solidFill>
                          <a:effectLst/>
                          <a:latin typeface="Arial" panose="020B0604020202020204" pitchFamily="34" charset="0"/>
                        </a:rPr>
                        <a:t>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443,55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301%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520427732"/>
                  </a:ext>
                </a:extLst>
              </a:tr>
              <a:tr h="134678">
                <a:tc>
                  <a:txBody>
                    <a:bodyPr/>
                    <a:lstStyle/>
                    <a:p>
                      <a:pPr algn="l" fontAlgn="b"/>
                      <a:r>
                        <a:rPr lang="de-DE" sz="700" b="0" i="0" u="none" strike="noStrike">
                          <a:solidFill>
                            <a:srgbClr val="000000"/>
                          </a:solidFill>
                          <a:effectLst/>
                          <a:latin typeface="Arial" panose="020B0604020202020204" pitchFamily="34" charset="0"/>
                        </a:rPr>
                        <a:t>[D2-NL] Diele - Meeden SCHWARZ [DIR] [D2] / N-1 Gronau - Hanekenfaehr GRONAU W</a:t>
                      </a:r>
                    </a:p>
                  </a:txBody>
                  <a:tcPr marL="7678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357,03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67%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936704272"/>
                  </a:ext>
                </a:extLst>
              </a:tr>
              <a:tr h="134678">
                <a:tc>
                  <a:txBody>
                    <a:bodyPr/>
                    <a:lstStyle/>
                    <a:p>
                      <a:pPr algn="l" fontAlgn="b"/>
                      <a:r>
                        <a:rPr lang="cs-CZ" sz="700" b="0" i="0" u="none" strike="noStrike">
                          <a:solidFill>
                            <a:srgbClr val="000000"/>
                          </a:solidFill>
                          <a:effectLst/>
                          <a:latin typeface="Arial" panose="020B0604020202020204" pitchFamily="34" charset="0"/>
                        </a:rPr>
                        <a:t>[PL-PL] Mikulowa AT1 [OPP] / N-1 Mikulowa AT2</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443,55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69%</a:t>
                      </a:r>
                    </a:p>
                  </a:txBody>
                  <a:tcPr marL="0" marR="0" marT="0" marB="0" anchor="b">
                    <a:lnL>
                      <a:noFill/>
                    </a:lnL>
                    <a:lnR>
                      <a:noFill/>
                    </a:lnR>
                    <a:lnT>
                      <a:noFill/>
                    </a:lnT>
                    <a:lnB>
                      <a:noFill/>
                    </a:lnB>
                  </a:tcPr>
                </a:tc>
                <a:extLst>
                  <a:ext uri="{0D108BD9-81ED-4DB2-BD59-A6C34878D82A}">
                    <a16:rowId xmlns:a16="http://schemas.microsoft.com/office/drawing/2014/main" val="3413850370"/>
                  </a:ext>
                </a:extLst>
              </a:tr>
              <a:tr h="134678">
                <a:tc>
                  <a:txBody>
                    <a:bodyPr/>
                    <a:lstStyle/>
                    <a:p>
                      <a:pPr algn="l" fontAlgn="b"/>
                      <a:r>
                        <a:rPr lang="cs-CZ" sz="700" b="0" i="0" u="none" strike="noStrike">
                          <a:solidFill>
                            <a:srgbClr val="000000"/>
                          </a:solidFill>
                          <a:effectLst/>
                          <a:latin typeface="Arial" panose="020B0604020202020204" pitchFamily="34" charset="0"/>
                        </a:rPr>
                        <a:t>[D7-FR] Ensdorf - Vigy VIGY2 S [DIR] [FR] / N-1 Ensdorf - Vigy VIGY1 N</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276,47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91%</a:t>
                      </a:r>
                    </a:p>
                  </a:txBody>
                  <a:tcPr marL="0" marR="0" marT="0" marB="0" anchor="b">
                    <a:lnL>
                      <a:noFill/>
                    </a:lnL>
                    <a:lnR>
                      <a:noFill/>
                    </a:lnR>
                    <a:lnT>
                      <a:noFill/>
                    </a:lnT>
                    <a:lnB>
                      <a:noFill/>
                    </a:lnB>
                  </a:tcPr>
                </a:tc>
                <a:extLst>
                  <a:ext uri="{0D108BD9-81ED-4DB2-BD59-A6C34878D82A}">
                    <a16:rowId xmlns:a16="http://schemas.microsoft.com/office/drawing/2014/main" val="1241846528"/>
                  </a:ext>
                </a:extLst>
              </a:tr>
              <a:tr h="134678">
                <a:tc>
                  <a:txBody>
                    <a:bodyPr/>
                    <a:lstStyle/>
                    <a:p>
                      <a:pPr algn="l" fontAlgn="b"/>
                      <a:r>
                        <a:rPr lang="de-DE" sz="700" b="0" i="0" u="none" strike="noStrike">
                          <a:solidFill>
                            <a:srgbClr val="000000"/>
                          </a:solidFill>
                          <a:effectLst/>
                          <a:latin typeface="Arial" panose="020B0604020202020204" pitchFamily="34" charset="0"/>
                        </a:rPr>
                        <a:t>[D7-D7] Y Paffendorf - Oberzier SECHTM N [DIR] / N-1 Sechtem - Paffendorf - Oberzier SECHTM S</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184,43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75%</a:t>
                      </a:r>
                    </a:p>
                  </a:txBody>
                  <a:tcPr marL="0" marR="0" marT="0" marB="0" anchor="b">
                    <a:lnL>
                      <a:noFill/>
                    </a:lnL>
                    <a:lnR>
                      <a:noFill/>
                    </a:lnR>
                    <a:lnT>
                      <a:noFill/>
                    </a:lnT>
                    <a:lnB>
                      <a:noFill/>
                    </a:lnB>
                  </a:tcPr>
                </a:tc>
                <a:extLst>
                  <a:ext uri="{0D108BD9-81ED-4DB2-BD59-A6C34878D82A}">
                    <a16:rowId xmlns:a16="http://schemas.microsoft.com/office/drawing/2014/main" val="1848341299"/>
                  </a:ext>
                </a:extLst>
              </a:tr>
              <a:tr h="134678">
                <a:tc>
                  <a:txBody>
                    <a:bodyPr/>
                    <a:lstStyle/>
                    <a:p>
                      <a:pPr algn="l" fontAlgn="b"/>
                      <a:r>
                        <a:rPr lang="cs-CZ" sz="700" b="1" i="0" u="none" strike="noStrike">
                          <a:solidFill>
                            <a:srgbClr val="000000"/>
                          </a:solidFill>
                          <a:effectLst/>
                          <a:latin typeface="Arial" panose="020B0604020202020204" pitchFamily="34" charset="0"/>
                        </a:rPr>
                        <a:t>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554,46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344%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948283328"/>
                  </a:ext>
                </a:extLst>
              </a:tr>
              <a:tr h="134678">
                <a:tc>
                  <a:txBody>
                    <a:bodyPr/>
                    <a:lstStyle/>
                    <a:p>
                      <a:pPr algn="l" fontAlgn="b"/>
                      <a:r>
                        <a:rPr lang="de-DE" sz="700" b="0" i="0" u="none" strike="noStrike">
                          <a:solidFill>
                            <a:srgbClr val="000000"/>
                          </a:solidFill>
                          <a:effectLst/>
                          <a:latin typeface="Arial" panose="020B0604020202020204" pitchFamily="34" charset="0"/>
                        </a:rPr>
                        <a:t>[D2-NL] Diele - Meeden SCHWARZ [DIR] [D2] / N-1 Gronau - Hanekenfaehr GRONAU W</a:t>
                      </a:r>
                    </a:p>
                  </a:txBody>
                  <a:tcPr marL="7678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348,71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62%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593951040"/>
                  </a:ext>
                </a:extLst>
              </a:tr>
              <a:tr h="134678">
                <a:tc>
                  <a:txBody>
                    <a:bodyPr/>
                    <a:lstStyle/>
                    <a:p>
                      <a:pPr algn="l" fontAlgn="b"/>
                      <a:r>
                        <a:rPr lang="cs-CZ" sz="700" b="0" i="0" u="none" strike="noStrike">
                          <a:solidFill>
                            <a:srgbClr val="000000"/>
                          </a:solidFill>
                          <a:effectLst/>
                          <a:latin typeface="Arial" panose="020B0604020202020204" pitchFamily="34" charset="0"/>
                        </a:rPr>
                        <a:t>[PL-PL] Mikulowa AT1 [OPP] / N-1 Mikulowa AT2</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554,46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58%</a:t>
                      </a:r>
                    </a:p>
                  </a:txBody>
                  <a:tcPr marL="0" marR="0" marT="0" marB="0" anchor="b">
                    <a:lnL>
                      <a:noFill/>
                    </a:lnL>
                    <a:lnR>
                      <a:noFill/>
                    </a:lnR>
                    <a:lnT>
                      <a:noFill/>
                    </a:lnT>
                    <a:lnB>
                      <a:noFill/>
                    </a:lnB>
                  </a:tcPr>
                </a:tc>
                <a:extLst>
                  <a:ext uri="{0D108BD9-81ED-4DB2-BD59-A6C34878D82A}">
                    <a16:rowId xmlns:a16="http://schemas.microsoft.com/office/drawing/2014/main" val="1042350625"/>
                  </a:ext>
                </a:extLst>
              </a:tr>
              <a:tr h="134678">
                <a:tc>
                  <a:txBody>
                    <a:bodyPr/>
                    <a:lstStyle/>
                    <a:p>
                      <a:pPr algn="l" fontAlgn="b"/>
                      <a:r>
                        <a:rPr lang="de-DE" sz="700" b="0" i="0" u="none" strike="noStrike">
                          <a:solidFill>
                            <a:srgbClr val="000000"/>
                          </a:solidFill>
                          <a:effectLst/>
                          <a:latin typeface="Arial" panose="020B0604020202020204" pitchFamily="34" charset="0"/>
                        </a:rPr>
                        <a:t>[AT-AT] Tauern - Weissenbach 221 [OPP] / N-1 Tauern - Weissenbach 221</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125,33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59%</a:t>
                      </a:r>
                    </a:p>
                  </a:txBody>
                  <a:tcPr marL="0" marR="0" marT="0" marB="0" anchor="b">
                    <a:lnL>
                      <a:noFill/>
                    </a:lnL>
                    <a:lnR>
                      <a:noFill/>
                    </a:lnR>
                    <a:lnT>
                      <a:noFill/>
                    </a:lnT>
                    <a:lnB>
                      <a:noFill/>
                    </a:lnB>
                  </a:tcPr>
                </a:tc>
                <a:extLst>
                  <a:ext uri="{0D108BD9-81ED-4DB2-BD59-A6C34878D82A}">
                    <a16:rowId xmlns:a16="http://schemas.microsoft.com/office/drawing/2014/main" val="854849518"/>
                  </a:ext>
                </a:extLst>
              </a:tr>
              <a:tr h="134678">
                <a:tc>
                  <a:txBody>
                    <a:bodyPr/>
                    <a:lstStyle/>
                    <a:p>
                      <a:pPr algn="l" fontAlgn="b"/>
                      <a:r>
                        <a:rPr lang="cs-CZ" sz="700" b="0" i="0" u="none" strike="noStrike">
                          <a:solidFill>
                            <a:srgbClr val="000000"/>
                          </a:solidFill>
                          <a:effectLst/>
                          <a:latin typeface="Arial" panose="020B0604020202020204" pitchFamily="34" charset="0"/>
                        </a:rPr>
                        <a:t>[D7-FR] Ensdorf - Vigy VIGY2 S [DIR] [FR] / N-1 Ensdorf - Vigy VIGY1 N</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321,97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91%</a:t>
                      </a:r>
                    </a:p>
                  </a:txBody>
                  <a:tcPr marL="0" marR="0" marT="0" marB="0" anchor="b">
                    <a:lnL>
                      <a:noFill/>
                    </a:lnL>
                    <a:lnR>
                      <a:noFill/>
                    </a:lnR>
                    <a:lnT>
                      <a:noFill/>
                    </a:lnT>
                    <a:lnB>
                      <a:noFill/>
                    </a:lnB>
                  </a:tcPr>
                </a:tc>
                <a:extLst>
                  <a:ext uri="{0D108BD9-81ED-4DB2-BD59-A6C34878D82A}">
                    <a16:rowId xmlns:a16="http://schemas.microsoft.com/office/drawing/2014/main" val="1117741220"/>
                  </a:ext>
                </a:extLst>
              </a:tr>
              <a:tr h="134678">
                <a:tc>
                  <a:txBody>
                    <a:bodyPr/>
                    <a:lstStyle/>
                    <a:p>
                      <a:pPr algn="l" fontAlgn="b"/>
                      <a:r>
                        <a:rPr lang="de-DE" sz="700" b="0" i="0" u="none" strike="noStrike">
                          <a:solidFill>
                            <a:srgbClr val="000000"/>
                          </a:solidFill>
                          <a:effectLst/>
                          <a:latin typeface="Arial" panose="020B0604020202020204" pitchFamily="34" charset="0"/>
                        </a:rPr>
                        <a:t>[D7-D7] Y Paffendorf - Oberzier SECHTM N [DIR] / N-1 Sechtem - Paffendorf - Oberzier SECHTM S</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206,53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73%</a:t>
                      </a:r>
                    </a:p>
                  </a:txBody>
                  <a:tcPr marL="0" marR="0" marT="0" marB="0" anchor="b">
                    <a:lnL>
                      <a:noFill/>
                    </a:lnL>
                    <a:lnR>
                      <a:noFill/>
                    </a:lnR>
                    <a:lnT>
                      <a:noFill/>
                    </a:lnT>
                    <a:lnB>
                      <a:noFill/>
                    </a:lnB>
                  </a:tcPr>
                </a:tc>
                <a:extLst>
                  <a:ext uri="{0D108BD9-81ED-4DB2-BD59-A6C34878D82A}">
                    <a16:rowId xmlns:a16="http://schemas.microsoft.com/office/drawing/2014/main" val="1682026574"/>
                  </a:ext>
                </a:extLst>
              </a:tr>
              <a:tr h="134678">
                <a:tc>
                  <a:txBody>
                    <a:bodyPr/>
                    <a:lstStyle/>
                    <a:p>
                      <a:pPr algn="l" fontAlgn="b"/>
                      <a:r>
                        <a:rPr lang="cs-CZ" sz="700" b="1" i="0" u="none" strike="noStrike">
                          <a:solidFill>
                            <a:srgbClr val="000000"/>
                          </a:solidFill>
                          <a:effectLst/>
                          <a:latin typeface="Arial" panose="020B0604020202020204" pitchFamily="34" charset="0"/>
                        </a:rPr>
                        <a:t>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513,07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248%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516282557"/>
                  </a:ext>
                </a:extLst>
              </a:tr>
              <a:tr h="134678">
                <a:tc>
                  <a:txBody>
                    <a:bodyPr/>
                    <a:lstStyle/>
                    <a:p>
                      <a:pPr algn="l" fontAlgn="b"/>
                      <a:r>
                        <a:rPr lang="cs-CZ" sz="700" b="0" i="0" u="none" strike="noStrike">
                          <a:solidFill>
                            <a:srgbClr val="000000"/>
                          </a:solidFill>
                          <a:effectLst/>
                          <a:latin typeface="Arial" panose="020B0604020202020204" pitchFamily="34" charset="0"/>
                        </a:rPr>
                        <a:t>[PL-PL] Mikulowa AT1 [OPP] / N-1 Mikulowa AT2</a:t>
                      </a:r>
                    </a:p>
                  </a:txBody>
                  <a:tcPr marL="7678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513,07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74%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440481012"/>
                  </a:ext>
                </a:extLst>
              </a:tr>
              <a:tr h="134678">
                <a:tc>
                  <a:txBody>
                    <a:bodyPr/>
                    <a:lstStyle/>
                    <a:p>
                      <a:pPr algn="l" fontAlgn="b"/>
                      <a:r>
                        <a:rPr lang="cs-CZ" sz="700" b="0" i="0" u="none" strike="noStrike">
                          <a:solidFill>
                            <a:srgbClr val="000000"/>
                          </a:solidFill>
                          <a:effectLst/>
                          <a:latin typeface="Arial" panose="020B0604020202020204" pitchFamily="34" charset="0"/>
                        </a:rPr>
                        <a:t>[D7-FR] Ensdorf - Vigy VIGY2 S [DIR] [FR] / N-1 Ensdorf - Vigy VIGY1 N</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391,3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94%</a:t>
                      </a:r>
                    </a:p>
                  </a:txBody>
                  <a:tcPr marL="0" marR="0" marT="0" marB="0" anchor="b">
                    <a:lnL>
                      <a:noFill/>
                    </a:lnL>
                    <a:lnR>
                      <a:noFill/>
                    </a:lnR>
                    <a:lnT>
                      <a:noFill/>
                    </a:lnT>
                    <a:lnB>
                      <a:noFill/>
                    </a:lnB>
                  </a:tcPr>
                </a:tc>
                <a:extLst>
                  <a:ext uri="{0D108BD9-81ED-4DB2-BD59-A6C34878D82A}">
                    <a16:rowId xmlns:a16="http://schemas.microsoft.com/office/drawing/2014/main" val="381237787"/>
                  </a:ext>
                </a:extLst>
              </a:tr>
              <a:tr h="134678">
                <a:tc>
                  <a:txBody>
                    <a:bodyPr/>
                    <a:lstStyle/>
                    <a:p>
                      <a:pPr algn="l" fontAlgn="b"/>
                      <a:r>
                        <a:rPr lang="de-DE" sz="700" b="0" i="0" u="none" strike="noStrike">
                          <a:solidFill>
                            <a:srgbClr val="000000"/>
                          </a:solidFill>
                          <a:effectLst/>
                          <a:latin typeface="Arial" panose="020B0604020202020204" pitchFamily="34" charset="0"/>
                        </a:rPr>
                        <a:t>[D7-D7] Y Paffendorf - Oberzier SECHTM N [DIR] / N-1 Sechtem - Paffendorf - Oberzier SECHTM S</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204,33</a:t>
                      </a:r>
                    </a:p>
                  </a:txBody>
                  <a:tcPr marL="0" marR="0" marT="0" marB="0" anchor="b">
                    <a:lnL>
                      <a:noFill/>
                    </a:lnL>
                    <a:lnR>
                      <a:noFill/>
                    </a:lnR>
                    <a:lnT>
                      <a:noFill/>
                    </a:lnT>
                    <a:lnB>
                      <a:noFill/>
                    </a:lnB>
                  </a:tcPr>
                </a:tc>
                <a:tc>
                  <a:txBody>
                    <a:bodyPr/>
                    <a:lstStyle/>
                    <a:p>
                      <a:pPr algn="r" fontAlgn="b"/>
                      <a:r>
                        <a:rPr lang="cs-CZ" sz="700" b="0" i="0" u="none" strike="noStrike" dirty="0">
                          <a:solidFill>
                            <a:srgbClr val="000000"/>
                          </a:solidFill>
                          <a:effectLst/>
                          <a:latin typeface="Arial" panose="020B0604020202020204" pitchFamily="34" charset="0"/>
                        </a:rPr>
                        <a:t>80%</a:t>
                      </a:r>
                    </a:p>
                  </a:txBody>
                  <a:tcPr marL="0" marR="0" marT="0" marB="0" anchor="b">
                    <a:lnL>
                      <a:noFill/>
                    </a:lnL>
                    <a:lnR>
                      <a:noFill/>
                    </a:lnR>
                    <a:lnT>
                      <a:noFill/>
                    </a:lnT>
                    <a:lnB>
                      <a:noFill/>
                    </a:lnB>
                  </a:tcPr>
                </a:tc>
                <a:extLst>
                  <a:ext uri="{0D108BD9-81ED-4DB2-BD59-A6C34878D82A}">
                    <a16:rowId xmlns:a16="http://schemas.microsoft.com/office/drawing/2014/main" val="3801602386"/>
                  </a:ext>
                </a:extLst>
              </a:tr>
            </a:tbl>
          </a:graphicData>
        </a:graphic>
      </p:graphicFrame>
    </p:spTree>
    <p:extLst>
      <p:ext uri="{BB962C8B-B14F-4D97-AF65-F5344CB8AC3E}">
        <p14:creationId xmlns:p14="http://schemas.microsoft.com/office/powerpoint/2010/main" val="363228700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BD20220403</a:t>
            </a:r>
            <a:r>
              <a:rPr lang="en-US" altLang="hu-HU" sz="1400" dirty="0">
                <a:solidFill>
                  <a:srgbClr val="008000"/>
                </a:solidFill>
              </a:rPr>
              <a:t> (part </a:t>
            </a:r>
            <a:r>
              <a:rPr lang="sl-SI" altLang="hu-HU" sz="1400" dirty="0">
                <a:solidFill>
                  <a:srgbClr val="008000"/>
                </a:solidFill>
              </a:rPr>
              <a:t>II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ulka 1">
            <a:extLst>
              <a:ext uri="{FF2B5EF4-FFF2-40B4-BE49-F238E27FC236}">
                <a16:creationId xmlns:a16="http://schemas.microsoft.com/office/drawing/2014/main" id="{4ED144F0-627A-47DA-91D0-6299D3179095}"/>
              </a:ext>
            </a:extLst>
          </p:cNvPr>
          <p:cNvGraphicFramePr>
            <a:graphicFrameLocks noGrp="1"/>
          </p:cNvGraphicFramePr>
          <p:nvPr>
            <p:extLst>
              <p:ext uri="{D42A27DB-BD31-4B8C-83A1-F6EECF244321}">
                <p14:modId xmlns:p14="http://schemas.microsoft.com/office/powerpoint/2010/main" val="1342867044"/>
              </p:ext>
            </p:extLst>
          </p:nvPr>
        </p:nvGraphicFramePr>
        <p:xfrm>
          <a:off x="449517" y="1101450"/>
          <a:ext cx="8592070" cy="5467602"/>
        </p:xfrm>
        <a:graphic>
          <a:graphicData uri="http://schemas.openxmlformats.org/drawingml/2006/table">
            <a:tbl>
              <a:tblPr/>
              <a:tblGrid>
                <a:gridCol w="6666891">
                  <a:extLst>
                    <a:ext uri="{9D8B030D-6E8A-4147-A177-3AD203B41FA5}">
                      <a16:colId xmlns:a16="http://schemas.microsoft.com/office/drawing/2014/main" val="2247988007"/>
                    </a:ext>
                  </a:extLst>
                </a:gridCol>
                <a:gridCol w="1421518">
                  <a:extLst>
                    <a:ext uri="{9D8B030D-6E8A-4147-A177-3AD203B41FA5}">
                      <a16:colId xmlns:a16="http://schemas.microsoft.com/office/drawing/2014/main" val="9240383"/>
                    </a:ext>
                  </a:extLst>
                </a:gridCol>
                <a:gridCol w="503661">
                  <a:extLst>
                    <a:ext uri="{9D8B030D-6E8A-4147-A177-3AD203B41FA5}">
                      <a16:colId xmlns:a16="http://schemas.microsoft.com/office/drawing/2014/main" val="1172437203"/>
                    </a:ext>
                  </a:extLst>
                </a:gridCol>
              </a:tblGrid>
              <a:tr h="130181">
                <a:tc>
                  <a:txBody>
                    <a:bodyPr/>
                    <a:lstStyle/>
                    <a:p>
                      <a:pPr algn="l" fontAlgn="b"/>
                      <a:r>
                        <a:rPr lang="cs-CZ" sz="7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991294829"/>
                  </a:ext>
                </a:extLst>
              </a:tr>
              <a:tr h="130181">
                <a:tc>
                  <a:txBody>
                    <a:bodyPr/>
                    <a:lstStyle/>
                    <a:p>
                      <a:pPr algn="l" fontAlgn="b"/>
                      <a:r>
                        <a:rPr lang="cs-CZ" sz="700" b="1" i="0" u="none" strike="noStrike">
                          <a:solidFill>
                            <a:srgbClr val="000000"/>
                          </a:solidFill>
                          <a:effectLst/>
                          <a:latin typeface="Arial" panose="020B0604020202020204" pitchFamily="34" charset="0"/>
                        </a:rPr>
                        <a:t>9</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456,26</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363%</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279842673"/>
                  </a:ext>
                </a:extLst>
              </a:tr>
              <a:tr h="130181">
                <a:tc>
                  <a:txBody>
                    <a:bodyPr/>
                    <a:lstStyle/>
                    <a:p>
                      <a:pPr algn="l" fontAlgn="b"/>
                      <a:r>
                        <a:rPr lang="cs-CZ" sz="700" b="0" i="0" u="none" strike="noStrike">
                          <a:solidFill>
                            <a:srgbClr val="000000"/>
                          </a:solidFill>
                          <a:effectLst/>
                          <a:latin typeface="Arial" panose="020B0604020202020204" pitchFamily="34" charset="0"/>
                        </a:rPr>
                        <a:t>[PL-PL] Mikulowa AT1 [OPP] / N-1 Mikulowa AT2</a:t>
                      </a:r>
                    </a:p>
                  </a:txBody>
                  <a:tcPr marL="7313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456,26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72%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957221922"/>
                  </a:ext>
                </a:extLst>
              </a:tr>
              <a:tr h="130181">
                <a:tc>
                  <a:txBody>
                    <a:bodyPr/>
                    <a:lstStyle/>
                    <a:p>
                      <a:pPr algn="l" fontAlgn="b"/>
                      <a:r>
                        <a:rPr lang="cs-CZ" sz="700" b="0" i="0" u="none" strike="noStrike">
                          <a:solidFill>
                            <a:srgbClr val="000000"/>
                          </a:solidFill>
                          <a:effectLst/>
                          <a:latin typeface="Arial" panose="020B0604020202020204" pitchFamily="34" charset="0"/>
                        </a:rPr>
                        <a:t>[NL-NL] Diemen-Lelystad 380 W [OPP] / N-1 Diemen-Lelystad 380 Z</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205,46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47%</a:t>
                      </a:r>
                    </a:p>
                  </a:txBody>
                  <a:tcPr marL="0" marR="0" marT="0" marB="0" anchor="b">
                    <a:lnL>
                      <a:noFill/>
                    </a:lnL>
                    <a:lnR>
                      <a:noFill/>
                    </a:lnR>
                    <a:lnT>
                      <a:noFill/>
                    </a:lnT>
                    <a:lnB>
                      <a:noFill/>
                    </a:lnB>
                  </a:tcPr>
                </a:tc>
                <a:extLst>
                  <a:ext uri="{0D108BD9-81ED-4DB2-BD59-A6C34878D82A}">
                    <a16:rowId xmlns:a16="http://schemas.microsoft.com/office/drawing/2014/main" val="1569841644"/>
                  </a:ext>
                </a:extLst>
              </a:tr>
              <a:tr h="130181">
                <a:tc>
                  <a:txBody>
                    <a:bodyPr/>
                    <a:lstStyle/>
                    <a:p>
                      <a:pPr algn="l" fontAlgn="b"/>
                      <a:r>
                        <a:rPr lang="de-DE" sz="700" b="0" i="0" u="none" strike="noStrike">
                          <a:solidFill>
                            <a:srgbClr val="000000"/>
                          </a:solidFill>
                          <a:effectLst/>
                          <a:latin typeface="Arial" panose="020B0604020202020204" pitchFamily="34" charset="0"/>
                        </a:rPr>
                        <a:t>[AT-AT] Tauern - Weissenbach 221 [OPP] / N-1 Tauern - Weissenbach 221</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12,29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64%</a:t>
                      </a:r>
                    </a:p>
                  </a:txBody>
                  <a:tcPr marL="0" marR="0" marT="0" marB="0" anchor="b">
                    <a:lnL>
                      <a:noFill/>
                    </a:lnL>
                    <a:lnR>
                      <a:noFill/>
                    </a:lnR>
                    <a:lnT>
                      <a:noFill/>
                    </a:lnT>
                    <a:lnB>
                      <a:noFill/>
                    </a:lnB>
                  </a:tcPr>
                </a:tc>
                <a:extLst>
                  <a:ext uri="{0D108BD9-81ED-4DB2-BD59-A6C34878D82A}">
                    <a16:rowId xmlns:a16="http://schemas.microsoft.com/office/drawing/2014/main" val="1509721899"/>
                  </a:ext>
                </a:extLst>
              </a:tr>
              <a:tr h="130181">
                <a:tc>
                  <a:txBody>
                    <a:bodyPr/>
                    <a:lstStyle/>
                    <a:p>
                      <a:pPr algn="l" fontAlgn="b"/>
                      <a:r>
                        <a:rPr lang="cs-CZ" sz="700" b="0" i="0" u="none" strike="noStrike">
                          <a:solidFill>
                            <a:srgbClr val="000000"/>
                          </a:solidFill>
                          <a:effectLst/>
                          <a:latin typeface="Arial" panose="020B0604020202020204" pitchFamily="34" charset="0"/>
                        </a:rPr>
                        <a:t>[D7-FR] Ensdorf - Vigy VIGY2 S [DIR] [FR] / N-1 Ensdorf - Vigy VIGY1 N</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278,54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97%</a:t>
                      </a:r>
                    </a:p>
                  </a:txBody>
                  <a:tcPr marL="0" marR="0" marT="0" marB="0" anchor="b">
                    <a:lnL>
                      <a:noFill/>
                    </a:lnL>
                    <a:lnR>
                      <a:noFill/>
                    </a:lnR>
                    <a:lnT>
                      <a:noFill/>
                    </a:lnT>
                    <a:lnB>
                      <a:noFill/>
                    </a:lnB>
                  </a:tcPr>
                </a:tc>
                <a:extLst>
                  <a:ext uri="{0D108BD9-81ED-4DB2-BD59-A6C34878D82A}">
                    <a16:rowId xmlns:a16="http://schemas.microsoft.com/office/drawing/2014/main" val="3045186259"/>
                  </a:ext>
                </a:extLst>
              </a:tr>
              <a:tr h="130181">
                <a:tc>
                  <a:txBody>
                    <a:bodyPr/>
                    <a:lstStyle/>
                    <a:p>
                      <a:pPr algn="l" fontAlgn="b"/>
                      <a:r>
                        <a:rPr lang="de-DE" sz="700" b="0" i="0" u="none" strike="noStrike">
                          <a:solidFill>
                            <a:srgbClr val="000000"/>
                          </a:solidFill>
                          <a:effectLst/>
                          <a:latin typeface="Arial" panose="020B0604020202020204" pitchFamily="34" charset="0"/>
                        </a:rPr>
                        <a:t>[D7-D7] Y Paffendorf - Oberzier SECHTM N [DIR] / N-1 Sechtem - Paffendorf - Oberzier SECHTM S</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199,37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82%</a:t>
                      </a:r>
                    </a:p>
                  </a:txBody>
                  <a:tcPr marL="0" marR="0" marT="0" marB="0" anchor="b">
                    <a:lnL>
                      <a:noFill/>
                    </a:lnL>
                    <a:lnR>
                      <a:noFill/>
                    </a:lnR>
                    <a:lnT>
                      <a:noFill/>
                    </a:lnT>
                    <a:lnB>
                      <a:noFill/>
                    </a:lnB>
                  </a:tcPr>
                </a:tc>
                <a:extLst>
                  <a:ext uri="{0D108BD9-81ED-4DB2-BD59-A6C34878D82A}">
                    <a16:rowId xmlns:a16="http://schemas.microsoft.com/office/drawing/2014/main" val="3670958992"/>
                  </a:ext>
                </a:extLst>
              </a:tr>
              <a:tr h="130181">
                <a:tc>
                  <a:txBody>
                    <a:bodyPr/>
                    <a:lstStyle/>
                    <a:p>
                      <a:pPr algn="l" fontAlgn="b"/>
                      <a:r>
                        <a:rPr lang="cs-CZ" sz="700" b="1" i="0" u="none" strike="noStrike">
                          <a:solidFill>
                            <a:srgbClr val="000000"/>
                          </a:solidFill>
                          <a:effectLst/>
                          <a:latin typeface="Arial" panose="020B0604020202020204" pitchFamily="34" charset="0"/>
                        </a:rPr>
                        <a:t>10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1035,21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154%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067304076"/>
                  </a:ext>
                </a:extLst>
              </a:tr>
              <a:tr h="130181">
                <a:tc>
                  <a:txBody>
                    <a:bodyPr/>
                    <a:lstStyle/>
                    <a:p>
                      <a:pPr algn="l" fontAlgn="b"/>
                      <a:r>
                        <a:rPr lang="cs-CZ" sz="700" b="0" i="0" u="none" strike="noStrike">
                          <a:solidFill>
                            <a:srgbClr val="000000"/>
                          </a:solidFill>
                          <a:effectLst/>
                          <a:latin typeface="Arial" panose="020B0604020202020204" pitchFamily="34" charset="0"/>
                        </a:rPr>
                        <a:t>[NL-NL] Diemen-Lelystad 380 W [OPP] / N-1 Diemen-Lelystad 380 Z</a:t>
                      </a:r>
                    </a:p>
                  </a:txBody>
                  <a:tcPr marL="7313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1035,21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657895782"/>
                  </a:ext>
                </a:extLst>
              </a:tr>
              <a:tr h="130181">
                <a:tc>
                  <a:txBody>
                    <a:bodyPr/>
                    <a:lstStyle/>
                    <a:p>
                      <a:pPr algn="l" fontAlgn="b"/>
                      <a:r>
                        <a:rPr lang="de-DE" sz="700" b="0" i="0" u="none" strike="noStrike">
                          <a:solidFill>
                            <a:srgbClr val="000000"/>
                          </a:solidFill>
                          <a:effectLst/>
                          <a:latin typeface="Arial" panose="020B0604020202020204" pitchFamily="34" charset="0"/>
                        </a:rPr>
                        <a:t>[AT-AT] Tauern - Weissenbach 221 [OPP] / N-1 Tauern - Weissenbach 221</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857,41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57%</a:t>
                      </a:r>
                    </a:p>
                  </a:txBody>
                  <a:tcPr marL="0" marR="0" marT="0" marB="0" anchor="b">
                    <a:lnL>
                      <a:noFill/>
                    </a:lnL>
                    <a:lnR>
                      <a:noFill/>
                    </a:lnR>
                    <a:lnT>
                      <a:noFill/>
                    </a:lnT>
                    <a:lnB>
                      <a:noFill/>
                    </a:lnB>
                  </a:tcPr>
                </a:tc>
                <a:extLst>
                  <a:ext uri="{0D108BD9-81ED-4DB2-BD59-A6C34878D82A}">
                    <a16:rowId xmlns:a16="http://schemas.microsoft.com/office/drawing/2014/main" val="3272834208"/>
                  </a:ext>
                </a:extLst>
              </a:tr>
              <a:tr h="130181">
                <a:tc>
                  <a:txBody>
                    <a:bodyPr/>
                    <a:lstStyle/>
                    <a:p>
                      <a:pPr algn="l" fontAlgn="b"/>
                      <a:r>
                        <a:rPr lang="en-US" sz="700" b="0" i="0" u="none" strike="noStrike">
                          <a:solidFill>
                            <a:srgbClr val="000000"/>
                          </a:solidFill>
                          <a:effectLst/>
                          <a:latin typeface="Arial" panose="020B0604020202020204" pitchFamily="34" charset="0"/>
                        </a:rPr>
                        <a:t>[BE-FR] Achene - Lonny 19 [DIR] [FR] / N-1 Avelgem - Avelin 380.80</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182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65%</a:t>
                      </a:r>
                    </a:p>
                  </a:txBody>
                  <a:tcPr marL="0" marR="0" marT="0" marB="0" anchor="b">
                    <a:lnL>
                      <a:noFill/>
                    </a:lnL>
                    <a:lnR>
                      <a:noFill/>
                    </a:lnR>
                    <a:lnT>
                      <a:noFill/>
                    </a:lnT>
                    <a:lnB>
                      <a:noFill/>
                    </a:lnB>
                  </a:tcPr>
                </a:tc>
                <a:extLst>
                  <a:ext uri="{0D108BD9-81ED-4DB2-BD59-A6C34878D82A}">
                    <a16:rowId xmlns:a16="http://schemas.microsoft.com/office/drawing/2014/main" val="1496003560"/>
                  </a:ext>
                </a:extLst>
              </a:tr>
              <a:tr h="130181">
                <a:tc>
                  <a:txBody>
                    <a:bodyPr/>
                    <a:lstStyle/>
                    <a:p>
                      <a:pPr algn="l" fontAlgn="b"/>
                      <a:r>
                        <a:rPr lang="cs-CZ" sz="700" b="1" i="0" u="none" strike="noStrike">
                          <a:solidFill>
                            <a:srgbClr val="000000"/>
                          </a:solidFill>
                          <a:effectLst/>
                          <a:latin typeface="Arial" panose="020B0604020202020204" pitchFamily="34" charset="0"/>
                        </a:rPr>
                        <a:t>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1072,04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270%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428101886"/>
                  </a:ext>
                </a:extLst>
              </a:tr>
              <a:tr h="130181">
                <a:tc>
                  <a:txBody>
                    <a:bodyPr/>
                    <a:lstStyle/>
                    <a:p>
                      <a:pPr algn="l" fontAlgn="b"/>
                      <a:r>
                        <a:rPr lang="cs-CZ" sz="700" b="0" i="0" u="none" strike="noStrike">
                          <a:solidFill>
                            <a:srgbClr val="000000"/>
                          </a:solidFill>
                          <a:effectLst/>
                          <a:latin typeface="Arial" panose="020B0604020202020204" pitchFamily="34" charset="0"/>
                        </a:rPr>
                        <a:t>[PL-PL] Mikulowa AT1 [OPP] / N-1 Mikulowa AT2</a:t>
                      </a:r>
                    </a:p>
                  </a:txBody>
                  <a:tcPr marL="7313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175,73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79%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370163508"/>
                  </a:ext>
                </a:extLst>
              </a:tr>
              <a:tr h="130181">
                <a:tc>
                  <a:txBody>
                    <a:bodyPr/>
                    <a:lstStyle/>
                    <a:p>
                      <a:pPr algn="l" fontAlgn="b"/>
                      <a:r>
                        <a:rPr lang="de-DE" sz="700" b="0" i="0" u="none" strike="noStrike">
                          <a:solidFill>
                            <a:srgbClr val="000000"/>
                          </a:solidFill>
                          <a:effectLst/>
                          <a:latin typeface="Arial" panose="020B0604020202020204" pitchFamily="34" charset="0"/>
                        </a:rPr>
                        <a:t>[AT-AT] Tauern - Weissenbach 221 [OPP] / N-1 Tauern - Weissenbach 221</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1072,04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46%</a:t>
                      </a:r>
                    </a:p>
                  </a:txBody>
                  <a:tcPr marL="0" marR="0" marT="0" marB="0" anchor="b">
                    <a:lnL>
                      <a:noFill/>
                    </a:lnL>
                    <a:lnR>
                      <a:noFill/>
                    </a:lnR>
                    <a:lnT>
                      <a:noFill/>
                    </a:lnT>
                    <a:lnB>
                      <a:noFill/>
                    </a:lnB>
                  </a:tcPr>
                </a:tc>
                <a:extLst>
                  <a:ext uri="{0D108BD9-81ED-4DB2-BD59-A6C34878D82A}">
                    <a16:rowId xmlns:a16="http://schemas.microsoft.com/office/drawing/2014/main" val="2643607083"/>
                  </a:ext>
                </a:extLst>
              </a:tr>
              <a:tr h="130181">
                <a:tc>
                  <a:txBody>
                    <a:bodyPr/>
                    <a:lstStyle/>
                    <a:p>
                      <a:pPr algn="l" fontAlgn="b"/>
                      <a:r>
                        <a:rPr lang="de-DE" sz="700" b="0" i="0" u="none" strike="noStrike">
                          <a:solidFill>
                            <a:srgbClr val="000000"/>
                          </a:solidFill>
                          <a:effectLst/>
                          <a:latin typeface="Arial" panose="020B0604020202020204" pitchFamily="34" charset="0"/>
                        </a:rPr>
                        <a:t>[D7-D7] Y Paffendorf - Oberzier SECHTM N [DIR] / N-1 Sechtem - Paffendorf - Oberzier SECHTM S</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154,82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66%</a:t>
                      </a:r>
                    </a:p>
                  </a:txBody>
                  <a:tcPr marL="0" marR="0" marT="0" marB="0" anchor="b">
                    <a:lnL>
                      <a:noFill/>
                    </a:lnL>
                    <a:lnR>
                      <a:noFill/>
                    </a:lnR>
                    <a:lnT>
                      <a:noFill/>
                    </a:lnT>
                    <a:lnB>
                      <a:noFill/>
                    </a:lnB>
                  </a:tcPr>
                </a:tc>
                <a:extLst>
                  <a:ext uri="{0D108BD9-81ED-4DB2-BD59-A6C34878D82A}">
                    <a16:rowId xmlns:a16="http://schemas.microsoft.com/office/drawing/2014/main" val="1502803954"/>
                  </a:ext>
                </a:extLst>
              </a:tr>
              <a:tr h="130181">
                <a:tc>
                  <a:txBody>
                    <a:bodyPr/>
                    <a:lstStyle/>
                    <a:p>
                      <a:pPr algn="l" fontAlgn="b"/>
                      <a:r>
                        <a:rPr lang="cs-CZ" sz="700" b="0" i="0" u="none" strike="noStrike">
                          <a:solidFill>
                            <a:srgbClr val="000000"/>
                          </a:solidFill>
                          <a:effectLst/>
                          <a:latin typeface="Arial" panose="020B0604020202020204" pitchFamily="34" charset="0"/>
                        </a:rPr>
                        <a:t>[FR-D7] Vigy - Ensdorf VIGY2 S [OPP] [D7] / N-1 Ensdorf - Vigy VIGY1 N</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290,78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78%</a:t>
                      </a:r>
                    </a:p>
                  </a:txBody>
                  <a:tcPr marL="0" marR="0" marT="0" marB="0" anchor="b">
                    <a:lnL>
                      <a:noFill/>
                    </a:lnL>
                    <a:lnR>
                      <a:noFill/>
                    </a:lnR>
                    <a:lnT>
                      <a:noFill/>
                    </a:lnT>
                    <a:lnB>
                      <a:noFill/>
                    </a:lnB>
                  </a:tcPr>
                </a:tc>
                <a:extLst>
                  <a:ext uri="{0D108BD9-81ED-4DB2-BD59-A6C34878D82A}">
                    <a16:rowId xmlns:a16="http://schemas.microsoft.com/office/drawing/2014/main" val="4004220089"/>
                  </a:ext>
                </a:extLst>
              </a:tr>
              <a:tr h="130181">
                <a:tc>
                  <a:txBody>
                    <a:bodyPr/>
                    <a:lstStyle/>
                    <a:p>
                      <a:pPr algn="l" fontAlgn="b"/>
                      <a:r>
                        <a:rPr lang="cs-CZ" sz="700" b="1" i="0" u="none" strike="noStrike">
                          <a:solidFill>
                            <a:srgbClr val="000000"/>
                          </a:solidFill>
                          <a:effectLst/>
                          <a:latin typeface="Arial" panose="020B0604020202020204" pitchFamily="34" charset="0"/>
                        </a:rPr>
                        <a:t>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1158,3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303%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068133532"/>
                  </a:ext>
                </a:extLst>
              </a:tr>
              <a:tr h="130181">
                <a:tc>
                  <a:txBody>
                    <a:bodyPr/>
                    <a:lstStyle/>
                    <a:p>
                      <a:pPr algn="l" fontAlgn="b"/>
                      <a:r>
                        <a:rPr lang="de-DE" sz="700" b="0" i="0" u="none" strike="noStrike">
                          <a:solidFill>
                            <a:srgbClr val="000000"/>
                          </a:solidFill>
                          <a:effectLst/>
                          <a:latin typeface="Arial" panose="020B0604020202020204" pitchFamily="34" charset="0"/>
                        </a:rPr>
                        <a:t>[AT-AT] Tauern - Weissenbach 221 [OPP] / N-1 Tauern - Weissenbach 221</a:t>
                      </a:r>
                    </a:p>
                  </a:txBody>
                  <a:tcPr marL="7313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1158,3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48%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708600647"/>
                  </a:ext>
                </a:extLst>
              </a:tr>
              <a:tr h="130181">
                <a:tc>
                  <a:txBody>
                    <a:bodyPr/>
                    <a:lstStyle/>
                    <a:p>
                      <a:pPr algn="l" fontAlgn="b"/>
                      <a:r>
                        <a:rPr lang="en-US" sz="700" b="0" i="0" u="none" strike="noStrike">
                          <a:solidFill>
                            <a:srgbClr val="000000"/>
                          </a:solidFill>
                          <a:effectLst/>
                          <a:latin typeface="Arial" panose="020B0604020202020204" pitchFamily="34" charset="0"/>
                        </a:rPr>
                        <a:t>[BE-BE] Achene - Gramme 380.10 [OPP] / N-1 Avelgem - Avelin 380.80</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37,52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72%</a:t>
                      </a:r>
                    </a:p>
                  </a:txBody>
                  <a:tcPr marL="0" marR="0" marT="0" marB="0" anchor="b">
                    <a:lnL>
                      <a:noFill/>
                    </a:lnL>
                    <a:lnR>
                      <a:noFill/>
                    </a:lnR>
                    <a:lnT>
                      <a:noFill/>
                    </a:lnT>
                    <a:lnB>
                      <a:noFill/>
                    </a:lnB>
                  </a:tcPr>
                </a:tc>
                <a:extLst>
                  <a:ext uri="{0D108BD9-81ED-4DB2-BD59-A6C34878D82A}">
                    <a16:rowId xmlns:a16="http://schemas.microsoft.com/office/drawing/2014/main" val="3395080054"/>
                  </a:ext>
                </a:extLst>
              </a:tr>
              <a:tr h="130181">
                <a:tc>
                  <a:txBody>
                    <a:bodyPr/>
                    <a:lstStyle/>
                    <a:p>
                      <a:pPr algn="l" fontAlgn="b"/>
                      <a:r>
                        <a:rPr lang="de-DE" sz="700" b="0" i="0" u="none" strike="noStrike">
                          <a:solidFill>
                            <a:srgbClr val="000000"/>
                          </a:solidFill>
                          <a:effectLst/>
                          <a:latin typeface="Arial" panose="020B0604020202020204" pitchFamily="34" charset="0"/>
                        </a:rPr>
                        <a:t>[D2-D7] Oberbachern - Meitingen OBACHE N [DIR] [D7] / N-1 Meitingen - Oberbachern OBACHE S</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491,02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36%</a:t>
                      </a:r>
                    </a:p>
                  </a:txBody>
                  <a:tcPr marL="0" marR="0" marT="0" marB="0" anchor="b">
                    <a:lnL>
                      <a:noFill/>
                    </a:lnL>
                    <a:lnR>
                      <a:noFill/>
                    </a:lnR>
                    <a:lnT>
                      <a:noFill/>
                    </a:lnT>
                    <a:lnB>
                      <a:noFill/>
                    </a:lnB>
                  </a:tcPr>
                </a:tc>
                <a:extLst>
                  <a:ext uri="{0D108BD9-81ED-4DB2-BD59-A6C34878D82A}">
                    <a16:rowId xmlns:a16="http://schemas.microsoft.com/office/drawing/2014/main" val="3904524713"/>
                  </a:ext>
                </a:extLst>
              </a:tr>
              <a:tr h="130181">
                <a:tc>
                  <a:txBody>
                    <a:bodyPr/>
                    <a:lstStyle/>
                    <a:p>
                      <a:pPr algn="l" fontAlgn="b"/>
                      <a:r>
                        <a:rPr lang="de-DE" sz="700" b="0" i="0" u="none" strike="noStrike">
                          <a:solidFill>
                            <a:srgbClr val="000000"/>
                          </a:solidFill>
                          <a:effectLst/>
                          <a:latin typeface="Arial" panose="020B0604020202020204" pitchFamily="34" charset="0"/>
                        </a:rPr>
                        <a:t>[D7-D7] Y Paffendorf - Oberzier SECHTM N [DIR] / N-1 Sechtem - Paffendorf - Oberzier SECHTM S</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55,79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66%</a:t>
                      </a:r>
                    </a:p>
                  </a:txBody>
                  <a:tcPr marL="0" marR="0" marT="0" marB="0" anchor="b">
                    <a:lnL>
                      <a:noFill/>
                    </a:lnL>
                    <a:lnR>
                      <a:noFill/>
                    </a:lnR>
                    <a:lnT>
                      <a:noFill/>
                    </a:lnT>
                    <a:lnB>
                      <a:noFill/>
                    </a:lnB>
                  </a:tcPr>
                </a:tc>
                <a:extLst>
                  <a:ext uri="{0D108BD9-81ED-4DB2-BD59-A6C34878D82A}">
                    <a16:rowId xmlns:a16="http://schemas.microsoft.com/office/drawing/2014/main" val="1302738295"/>
                  </a:ext>
                </a:extLst>
              </a:tr>
              <a:tr h="130181">
                <a:tc>
                  <a:txBody>
                    <a:bodyPr/>
                    <a:lstStyle/>
                    <a:p>
                      <a:pPr algn="l" fontAlgn="b"/>
                      <a:r>
                        <a:rPr lang="cs-CZ" sz="700" b="0" i="0" u="none" strike="noStrike">
                          <a:solidFill>
                            <a:srgbClr val="000000"/>
                          </a:solidFill>
                          <a:effectLst/>
                          <a:latin typeface="Arial" panose="020B0604020202020204" pitchFamily="34" charset="0"/>
                        </a:rPr>
                        <a:t>[FR-D7] Vigy - Ensdorf VIGY2 S [OPP] [D7] / N-1 Ensdorf - Vigy VIGY1 N</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129,27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81%</a:t>
                      </a:r>
                    </a:p>
                  </a:txBody>
                  <a:tcPr marL="0" marR="0" marT="0" marB="0" anchor="b">
                    <a:lnL>
                      <a:noFill/>
                    </a:lnL>
                    <a:lnR>
                      <a:noFill/>
                    </a:lnR>
                    <a:lnT>
                      <a:noFill/>
                    </a:lnT>
                    <a:lnB>
                      <a:noFill/>
                    </a:lnB>
                  </a:tcPr>
                </a:tc>
                <a:extLst>
                  <a:ext uri="{0D108BD9-81ED-4DB2-BD59-A6C34878D82A}">
                    <a16:rowId xmlns:a16="http://schemas.microsoft.com/office/drawing/2014/main" val="3178540988"/>
                  </a:ext>
                </a:extLst>
              </a:tr>
              <a:tr h="130181">
                <a:tc>
                  <a:txBody>
                    <a:bodyPr/>
                    <a:lstStyle/>
                    <a:p>
                      <a:pPr algn="l" fontAlgn="b"/>
                      <a:r>
                        <a:rPr lang="cs-CZ" sz="700" b="1" i="0" u="none" strike="noStrike">
                          <a:solidFill>
                            <a:srgbClr val="000000"/>
                          </a:solidFill>
                          <a:effectLst/>
                          <a:latin typeface="Arial" panose="020B0604020202020204" pitchFamily="34" charset="0"/>
                        </a:rPr>
                        <a:t>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2023,16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162%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939811413"/>
                  </a:ext>
                </a:extLst>
              </a:tr>
              <a:tr h="130181">
                <a:tc>
                  <a:txBody>
                    <a:bodyPr/>
                    <a:lstStyle/>
                    <a:p>
                      <a:pPr algn="l" fontAlgn="b"/>
                      <a:r>
                        <a:rPr lang="de-DE" sz="700" b="0" i="0" u="none" strike="noStrike">
                          <a:solidFill>
                            <a:srgbClr val="000000"/>
                          </a:solidFill>
                          <a:effectLst/>
                          <a:latin typeface="Arial" panose="020B0604020202020204" pitchFamily="34" charset="0"/>
                        </a:rPr>
                        <a:t>[AT-AT] Tauern - Weissenbach 221 [OPP] / N-1 Tauern - Weissenbach 221</a:t>
                      </a:r>
                    </a:p>
                  </a:txBody>
                  <a:tcPr marL="7313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2023,16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083959410"/>
                  </a:ext>
                </a:extLst>
              </a:tr>
              <a:tr h="130181">
                <a:tc>
                  <a:txBody>
                    <a:bodyPr/>
                    <a:lstStyle/>
                    <a:p>
                      <a:pPr algn="l" fontAlgn="b"/>
                      <a:r>
                        <a:rPr lang="de-DE" sz="700" b="0" i="0" u="none" strike="noStrike">
                          <a:solidFill>
                            <a:srgbClr val="000000"/>
                          </a:solidFill>
                          <a:effectLst/>
                          <a:latin typeface="Arial" panose="020B0604020202020204" pitchFamily="34" charset="0"/>
                        </a:rPr>
                        <a:t>[D7-D7] Y Paffendorf - Oberzier SECHTM N [DIR] / N-1 Sechtem - Paffendorf - Oberzier SECHTM S</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185,03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57%</a:t>
                      </a:r>
                    </a:p>
                  </a:txBody>
                  <a:tcPr marL="0" marR="0" marT="0" marB="0" anchor="b">
                    <a:lnL>
                      <a:noFill/>
                    </a:lnL>
                    <a:lnR>
                      <a:noFill/>
                    </a:lnR>
                    <a:lnT>
                      <a:noFill/>
                    </a:lnT>
                    <a:lnB>
                      <a:noFill/>
                    </a:lnB>
                  </a:tcPr>
                </a:tc>
                <a:extLst>
                  <a:ext uri="{0D108BD9-81ED-4DB2-BD59-A6C34878D82A}">
                    <a16:rowId xmlns:a16="http://schemas.microsoft.com/office/drawing/2014/main" val="1090560895"/>
                  </a:ext>
                </a:extLst>
              </a:tr>
              <a:tr h="130181">
                <a:tc>
                  <a:txBody>
                    <a:bodyPr/>
                    <a:lstStyle/>
                    <a:p>
                      <a:pPr algn="l" fontAlgn="b"/>
                      <a:r>
                        <a:rPr lang="cs-CZ" sz="700" b="0" i="0" u="none" strike="noStrike">
                          <a:solidFill>
                            <a:srgbClr val="000000"/>
                          </a:solidFill>
                          <a:effectLst/>
                          <a:latin typeface="Arial" panose="020B0604020202020204" pitchFamily="34" charset="0"/>
                        </a:rPr>
                        <a:t>[FR-D7] Vigy - Ensdorf VIGY2 S [OPP] [D7] / N-1 Ensdorf - Vigy VIGY1 N</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451,53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66%</a:t>
                      </a:r>
                    </a:p>
                  </a:txBody>
                  <a:tcPr marL="0" marR="0" marT="0" marB="0" anchor="b">
                    <a:lnL>
                      <a:noFill/>
                    </a:lnL>
                    <a:lnR>
                      <a:noFill/>
                    </a:lnR>
                    <a:lnT>
                      <a:noFill/>
                    </a:lnT>
                    <a:lnB>
                      <a:noFill/>
                    </a:lnB>
                  </a:tcPr>
                </a:tc>
                <a:extLst>
                  <a:ext uri="{0D108BD9-81ED-4DB2-BD59-A6C34878D82A}">
                    <a16:rowId xmlns:a16="http://schemas.microsoft.com/office/drawing/2014/main" val="2680252956"/>
                  </a:ext>
                </a:extLst>
              </a:tr>
              <a:tr h="130181">
                <a:tc>
                  <a:txBody>
                    <a:bodyPr/>
                    <a:lstStyle/>
                    <a:p>
                      <a:pPr algn="l" fontAlgn="b"/>
                      <a:r>
                        <a:rPr lang="cs-CZ" sz="700" b="1" i="0" u="none" strike="noStrike">
                          <a:solidFill>
                            <a:srgbClr val="000000"/>
                          </a:solidFill>
                          <a:effectLst/>
                          <a:latin typeface="Arial" panose="020B0604020202020204" pitchFamily="34" charset="0"/>
                        </a:rPr>
                        <a:t>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727,74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99261523"/>
                  </a:ext>
                </a:extLst>
              </a:tr>
              <a:tr h="130181">
                <a:tc>
                  <a:txBody>
                    <a:bodyPr/>
                    <a:lstStyle/>
                    <a:p>
                      <a:pPr algn="l" fontAlgn="b"/>
                      <a:r>
                        <a:rPr lang="de-DE" sz="700" b="0" i="0" u="none" strike="noStrike">
                          <a:solidFill>
                            <a:srgbClr val="000000"/>
                          </a:solidFill>
                          <a:effectLst/>
                          <a:latin typeface="Arial" panose="020B0604020202020204" pitchFamily="34" charset="0"/>
                        </a:rPr>
                        <a:t>[D7-D7] Y Paffendorf - Oberzier SECHTM N [DIR] / N-1 Sechtem - Paffendorf - Oberzier SECHTM S</a:t>
                      </a:r>
                    </a:p>
                  </a:txBody>
                  <a:tcPr marL="7313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382,29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54%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760357642"/>
                  </a:ext>
                </a:extLst>
              </a:tr>
              <a:tr h="130181">
                <a:tc>
                  <a:txBody>
                    <a:bodyPr/>
                    <a:lstStyle/>
                    <a:p>
                      <a:pPr algn="l" fontAlgn="b"/>
                      <a:r>
                        <a:rPr lang="cs-CZ" sz="700" b="0" i="0" u="none" strike="noStrike">
                          <a:solidFill>
                            <a:srgbClr val="000000"/>
                          </a:solidFill>
                          <a:effectLst/>
                          <a:latin typeface="Arial" panose="020B0604020202020204" pitchFamily="34" charset="0"/>
                        </a:rPr>
                        <a:t>[FR-D7] Vigy - Ensdorf VIGY2 S [OPP] [D7] / N-1 Ensdorf - Vigy VIGY1 N</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727,74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62%</a:t>
                      </a:r>
                    </a:p>
                  </a:txBody>
                  <a:tcPr marL="0" marR="0" marT="0" marB="0" anchor="b">
                    <a:lnL>
                      <a:noFill/>
                    </a:lnL>
                    <a:lnR>
                      <a:noFill/>
                    </a:lnR>
                    <a:lnT>
                      <a:noFill/>
                    </a:lnT>
                    <a:lnB>
                      <a:noFill/>
                    </a:lnB>
                  </a:tcPr>
                </a:tc>
                <a:extLst>
                  <a:ext uri="{0D108BD9-81ED-4DB2-BD59-A6C34878D82A}">
                    <a16:rowId xmlns:a16="http://schemas.microsoft.com/office/drawing/2014/main" val="3062116354"/>
                  </a:ext>
                </a:extLst>
              </a:tr>
              <a:tr h="130181">
                <a:tc>
                  <a:txBody>
                    <a:bodyPr/>
                    <a:lstStyle/>
                    <a:p>
                      <a:pPr algn="l" fontAlgn="b"/>
                      <a:r>
                        <a:rPr lang="cs-CZ" sz="700" b="1" i="0" u="none" strike="noStrike">
                          <a:solidFill>
                            <a:srgbClr val="000000"/>
                          </a:solidFill>
                          <a:effectLst/>
                          <a:latin typeface="Arial" panose="020B0604020202020204" pitchFamily="34" charset="0"/>
                        </a:rPr>
                        <a:t>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600,16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120%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060093455"/>
                  </a:ext>
                </a:extLst>
              </a:tr>
              <a:tr h="130181">
                <a:tc>
                  <a:txBody>
                    <a:bodyPr/>
                    <a:lstStyle/>
                    <a:p>
                      <a:pPr algn="l" fontAlgn="b"/>
                      <a:r>
                        <a:rPr lang="de-DE" sz="700" b="0" i="0" u="none" strike="noStrike">
                          <a:solidFill>
                            <a:srgbClr val="000000"/>
                          </a:solidFill>
                          <a:effectLst/>
                          <a:latin typeface="Arial" panose="020B0604020202020204" pitchFamily="34" charset="0"/>
                        </a:rPr>
                        <a:t>[D7-D7] Y Paffendorf - Oberzier SECHTM N [DIR] / N-1 Sechtem - Paffendorf - Oberzier SECHTM S</a:t>
                      </a:r>
                    </a:p>
                  </a:txBody>
                  <a:tcPr marL="7313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315,26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56%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994094667"/>
                  </a:ext>
                </a:extLst>
              </a:tr>
              <a:tr h="130181">
                <a:tc>
                  <a:txBody>
                    <a:bodyPr/>
                    <a:lstStyle/>
                    <a:p>
                      <a:pPr algn="l" fontAlgn="b"/>
                      <a:r>
                        <a:rPr lang="cs-CZ" sz="700" b="0" i="0" u="none" strike="noStrike">
                          <a:solidFill>
                            <a:srgbClr val="000000"/>
                          </a:solidFill>
                          <a:effectLst/>
                          <a:latin typeface="Arial" panose="020B0604020202020204" pitchFamily="34" charset="0"/>
                        </a:rPr>
                        <a:t>[FR-D7] Vigy - Ensdorf VIGY2 S [OPP] [D7] / N-1 Ensdorf - Vigy VIGY1 N</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600,16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64%</a:t>
                      </a:r>
                    </a:p>
                  </a:txBody>
                  <a:tcPr marL="0" marR="0" marT="0" marB="0" anchor="b">
                    <a:lnL>
                      <a:noFill/>
                    </a:lnL>
                    <a:lnR>
                      <a:noFill/>
                    </a:lnR>
                    <a:lnT>
                      <a:noFill/>
                    </a:lnT>
                    <a:lnB>
                      <a:noFill/>
                    </a:lnB>
                  </a:tcPr>
                </a:tc>
                <a:extLst>
                  <a:ext uri="{0D108BD9-81ED-4DB2-BD59-A6C34878D82A}">
                    <a16:rowId xmlns:a16="http://schemas.microsoft.com/office/drawing/2014/main" val="2134900479"/>
                  </a:ext>
                </a:extLst>
              </a:tr>
              <a:tr h="130181">
                <a:tc>
                  <a:txBody>
                    <a:bodyPr/>
                    <a:lstStyle/>
                    <a:p>
                      <a:pPr algn="l" fontAlgn="b"/>
                      <a:r>
                        <a:rPr lang="cs-CZ" sz="700" b="1" i="0" u="none" strike="noStrike">
                          <a:solidFill>
                            <a:srgbClr val="000000"/>
                          </a:solidFill>
                          <a:effectLst/>
                          <a:latin typeface="Arial" panose="020B0604020202020204" pitchFamily="34" charset="0"/>
                        </a:rPr>
                        <a:t>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1083,87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775795201"/>
                  </a:ext>
                </a:extLst>
              </a:tr>
              <a:tr h="130181">
                <a:tc>
                  <a:txBody>
                    <a:bodyPr/>
                    <a:lstStyle/>
                    <a:p>
                      <a:pPr algn="l" fontAlgn="b"/>
                      <a:r>
                        <a:rPr lang="cs-CZ" sz="700" b="0" i="0" u="none" strike="noStrike">
                          <a:solidFill>
                            <a:srgbClr val="000000"/>
                          </a:solidFill>
                          <a:effectLst/>
                          <a:latin typeface="Arial" panose="020B0604020202020204" pitchFamily="34" charset="0"/>
                        </a:rPr>
                        <a:t>[NL-NL] Diemen-Lelystad 380 W [OPP] / N-1 Diemen-Lelystad 380 Z</a:t>
                      </a:r>
                    </a:p>
                  </a:txBody>
                  <a:tcPr marL="7313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327,03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513233911"/>
                  </a:ext>
                </a:extLst>
              </a:tr>
              <a:tr h="130181">
                <a:tc>
                  <a:txBody>
                    <a:bodyPr/>
                    <a:lstStyle/>
                    <a:p>
                      <a:pPr algn="l" fontAlgn="b"/>
                      <a:r>
                        <a:rPr lang="cs-CZ" sz="700" b="0" i="0" u="none" strike="noStrike">
                          <a:solidFill>
                            <a:srgbClr val="000000"/>
                          </a:solidFill>
                          <a:effectLst/>
                          <a:latin typeface="Arial" panose="020B0604020202020204" pitchFamily="34" charset="0"/>
                        </a:rPr>
                        <a:t>[AT-AT] Salzburg - Tauern 231A [DIR] / N-1 Salzburg - Tauern 232A</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1083,87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62%</a:t>
                      </a:r>
                    </a:p>
                  </a:txBody>
                  <a:tcPr marL="0" marR="0" marT="0" marB="0" anchor="b">
                    <a:lnL>
                      <a:noFill/>
                    </a:lnL>
                    <a:lnR>
                      <a:noFill/>
                    </a:lnR>
                    <a:lnT>
                      <a:noFill/>
                    </a:lnT>
                    <a:lnB>
                      <a:noFill/>
                    </a:lnB>
                  </a:tcPr>
                </a:tc>
                <a:extLst>
                  <a:ext uri="{0D108BD9-81ED-4DB2-BD59-A6C34878D82A}">
                    <a16:rowId xmlns:a16="http://schemas.microsoft.com/office/drawing/2014/main" val="1594733619"/>
                  </a:ext>
                </a:extLst>
              </a:tr>
              <a:tr h="130181">
                <a:tc>
                  <a:txBody>
                    <a:bodyPr/>
                    <a:lstStyle/>
                    <a:p>
                      <a:pPr algn="l" fontAlgn="b"/>
                      <a:r>
                        <a:rPr lang="cs-CZ" sz="700" b="0" i="0" u="none" strike="noStrike">
                          <a:solidFill>
                            <a:srgbClr val="000000"/>
                          </a:solidFill>
                          <a:effectLst/>
                          <a:latin typeface="Arial" panose="020B0604020202020204" pitchFamily="34" charset="0"/>
                        </a:rPr>
                        <a:t>[D7-FR] Ensdorf - Vigy VIGY2 S [DIR] [FR] / N-1 Ensdorf - Vigy VIGY1 N</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365,87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72%</a:t>
                      </a:r>
                    </a:p>
                  </a:txBody>
                  <a:tcPr marL="0" marR="0" marT="0" marB="0" anchor="b">
                    <a:lnL>
                      <a:noFill/>
                    </a:lnL>
                    <a:lnR>
                      <a:noFill/>
                    </a:lnR>
                    <a:lnT>
                      <a:noFill/>
                    </a:lnT>
                    <a:lnB>
                      <a:noFill/>
                    </a:lnB>
                  </a:tcPr>
                </a:tc>
                <a:extLst>
                  <a:ext uri="{0D108BD9-81ED-4DB2-BD59-A6C34878D82A}">
                    <a16:rowId xmlns:a16="http://schemas.microsoft.com/office/drawing/2014/main" val="3447106822"/>
                  </a:ext>
                </a:extLst>
              </a:tr>
              <a:tr h="130181">
                <a:tc>
                  <a:txBody>
                    <a:bodyPr/>
                    <a:lstStyle/>
                    <a:p>
                      <a:pPr algn="l" fontAlgn="b"/>
                      <a:r>
                        <a:rPr lang="de-DE" sz="700" b="0" i="0" u="none" strike="noStrike">
                          <a:solidFill>
                            <a:srgbClr val="000000"/>
                          </a:solidFill>
                          <a:effectLst/>
                          <a:latin typeface="Arial" panose="020B0604020202020204" pitchFamily="34" charset="0"/>
                        </a:rPr>
                        <a:t>[D7-D7] Y Paffendorf - Oberzier SECHTM N [DIR] / N-1 Sechtem - Paffendorf - Oberzier SECHTM S</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267,73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58%</a:t>
                      </a:r>
                    </a:p>
                  </a:txBody>
                  <a:tcPr marL="0" marR="0" marT="0" marB="0" anchor="b">
                    <a:lnL>
                      <a:noFill/>
                    </a:lnL>
                    <a:lnR>
                      <a:noFill/>
                    </a:lnR>
                    <a:lnT>
                      <a:noFill/>
                    </a:lnT>
                    <a:lnB>
                      <a:noFill/>
                    </a:lnB>
                  </a:tcPr>
                </a:tc>
                <a:extLst>
                  <a:ext uri="{0D108BD9-81ED-4DB2-BD59-A6C34878D82A}">
                    <a16:rowId xmlns:a16="http://schemas.microsoft.com/office/drawing/2014/main" val="2356196186"/>
                  </a:ext>
                </a:extLst>
              </a:tr>
              <a:tr h="130181">
                <a:tc>
                  <a:txBody>
                    <a:bodyPr/>
                    <a:lstStyle/>
                    <a:p>
                      <a:pPr algn="l" fontAlgn="b"/>
                      <a:r>
                        <a:rPr lang="cs-CZ" sz="700" b="1" i="0" u="none" strike="noStrike">
                          <a:solidFill>
                            <a:srgbClr val="000000"/>
                          </a:solidFill>
                          <a:effectLst/>
                          <a:latin typeface="Arial" panose="020B0604020202020204" pitchFamily="34" charset="0"/>
                        </a:rPr>
                        <a:t>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1252,16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177%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299294829"/>
                  </a:ext>
                </a:extLst>
              </a:tr>
              <a:tr h="130181">
                <a:tc>
                  <a:txBody>
                    <a:bodyPr/>
                    <a:lstStyle/>
                    <a:p>
                      <a:pPr algn="l" fontAlgn="b"/>
                      <a:r>
                        <a:rPr lang="de-DE" sz="700" b="0" i="0" u="none" strike="noStrike">
                          <a:solidFill>
                            <a:srgbClr val="000000"/>
                          </a:solidFill>
                          <a:effectLst/>
                          <a:latin typeface="Arial" panose="020B0604020202020204" pitchFamily="34" charset="0"/>
                        </a:rPr>
                        <a:t>[D7-D7] Buerstadt - Lambsheim BUERST W [DIR] / N-1 Rheinau - Hoheneck KUGELB O</a:t>
                      </a:r>
                    </a:p>
                  </a:txBody>
                  <a:tcPr marL="7313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480,99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43%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058820409"/>
                  </a:ext>
                </a:extLst>
              </a:tr>
              <a:tr h="130181">
                <a:tc>
                  <a:txBody>
                    <a:bodyPr/>
                    <a:lstStyle/>
                    <a:p>
                      <a:pPr algn="l" fontAlgn="b"/>
                      <a:r>
                        <a:rPr lang="de-DE" sz="700" b="0" i="0" u="none" strike="noStrike">
                          <a:solidFill>
                            <a:srgbClr val="000000"/>
                          </a:solidFill>
                          <a:effectLst/>
                          <a:latin typeface="Arial" panose="020B0604020202020204" pitchFamily="34" charset="0"/>
                        </a:rPr>
                        <a:t>[AT-AT] Phyrn - Weissenbach 201A [DIR] / N-1 Ernsthofen 2 - Weissenbach 202</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1252,16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46%</a:t>
                      </a:r>
                    </a:p>
                  </a:txBody>
                  <a:tcPr marL="0" marR="0" marT="0" marB="0" anchor="b">
                    <a:lnL>
                      <a:noFill/>
                    </a:lnL>
                    <a:lnR>
                      <a:noFill/>
                    </a:lnR>
                    <a:lnT>
                      <a:noFill/>
                    </a:lnT>
                    <a:lnB>
                      <a:noFill/>
                    </a:lnB>
                  </a:tcPr>
                </a:tc>
                <a:extLst>
                  <a:ext uri="{0D108BD9-81ED-4DB2-BD59-A6C34878D82A}">
                    <a16:rowId xmlns:a16="http://schemas.microsoft.com/office/drawing/2014/main" val="2454605166"/>
                  </a:ext>
                </a:extLst>
              </a:tr>
              <a:tr h="130181">
                <a:tc>
                  <a:txBody>
                    <a:bodyPr/>
                    <a:lstStyle/>
                    <a:p>
                      <a:pPr algn="l" fontAlgn="b"/>
                      <a:r>
                        <a:rPr lang="cs-CZ" sz="700" b="0" i="0" u="none" strike="noStrike">
                          <a:solidFill>
                            <a:srgbClr val="000000"/>
                          </a:solidFill>
                          <a:effectLst/>
                          <a:latin typeface="Arial" panose="020B0604020202020204" pitchFamily="34" charset="0"/>
                        </a:rPr>
                        <a:t>[NL-NL] Diemen-Lelystad 380 Z [OPP] / N-1 Diemen-Lelystad 380 W</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443,5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24%</a:t>
                      </a:r>
                    </a:p>
                  </a:txBody>
                  <a:tcPr marL="0" marR="0" marT="0" marB="0" anchor="b">
                    <a:lnL>
                      <a:noFill/>
                    </a:lnL>
                    <a:lnR>
                      <a:noFill/>
                    </a:lnR>
                    <a:lnT>
                      <a:noFill/>
                    </a:lnT>
                    <a:lnB>
                      <a:noFill/>
                    </a:lnB>
                  </a:tcPr>
                </a:tc>
                <a:extLst>
                  <a:ext uri="{0D108BD9-81ED-4DB2-BD59-A6C34878D82A}">
                    <a16:rowId xmlns:a16="http://schemas.microsoft.com/office/drawing/2014/main" val="2449056307"/>
                  </a:ext>
                </a:extLst>
              </a:tr>
              <a:tr h="130181">
                <a:tc>
                  <a:txBody>
                    <a:bodyPr/>
                    <a:lstStyle/>
                    <a:p>
                      <a:pPr algn="l" fontAlgn="b"/>
                      <a:r>
                        <a:rPr lang="de-DE" sz="700" b="0" i="0" u="none" strike="noStrike">
                          <a:solidFill>
                            <a:srgbClr val="000000"/>
                          </a:solidFill>
                          <a:effectLst/>
                          <a:latin typeface="Arial" panose="020B0604020202020204" pitchFamily="34" charset="0"/>
                        </a:rPr>
                        <a:t>[D7-D7] Y Paffendorf - Oberzier SECHTM N [DIR] / N-1 Sechtem - Paffendorf - Oberzier SECHTM S</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227,04</a:t>
                      </a:r>
                    </a:p>
                  </a:txBody>
                  <a:tcPr marL="0" marR="0" marT="0" marB="0" anchor="b">
                    <a:lnL>
                      <a:noFill/>
                    </a:lnL>
                    <a:lnR>
                      <a:noFill/>
                    </a:lnR>
                    <a:lnT>
                      <a:noFill/>
                    </a:lnT>
                    <a:lnB>
                      <a:noFill/>
                    </a:lnB>
                  </a:tcPr>
                </a:tc>
                <a:tc>
                  <a:txBody>
                    <a:bodyPr/>
                    <a:lstStyle/>
                    <a:p>
                      <a:pPr algn="r" fontAlgn="b"/>
                      <a:r>
                        <a:rPr lang="cs-CZ" sz="700" b="0" i="0" u="none" strike="noStrike" dirty="0">
                          <a:solidFill>
                            <a:srgbClr val="000000"/>
                          </a:solidFill>
                          <a:effectLst/>
                          <a:latin typeface="Arial" panose="020B0604020202020204" pitchFamily="34" charset="0"/>
                        </a:rPr>
                        <a:t>63%</a:t>
                      </a:r>
                    </a:p>
                  </a:txBody>
                  <a:tcPr marL="0" marR="0" marT="0" marB="0" anchor="b">
                    <a:lnL>
                      <a:noFill/>
                    </a:lnL>
                    <a:lnR>
                      <a:noFill/>
                    </a:lnR>
                    <a:lnT>
                      <a:noFill/>
                    </a:lnT>
                    <a:lnB>
                      <a:noFill/>
                    </a:lnB>
                  </a:tcPr>
                </a:tc>
                <a:extLst>
                  <a:ext uri="{0D108BD9-81ED-4DB2-BD59-A6C34878D82A}">
                    <a16:rowId xmlns:a16="http://schemas.microsoft.com/office/drawing/2014/main" val="725601275"/>
                  </a:ext>
                </a:extLst>
              </a:tr>
            </a:tbl>
          </a:graphicData>
        </a:graphic>
      </p:graphicFrame>
    </p:spTree>
    <p:extLst>
      <p:ext uri="{BB962C8B-B14F-4D97-AF65-F5344CB8AC3E}">
        <p14:creationId xmlns:p14="http://schemas.microsoft.com/office/powerpoint/2010/main" val="158427682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BD20220403</a:t>
            </a:r>
            <a:r>
              <a:rPr lang="en-US" altLang="hu-HU" sz="1400" dirty="0">
                <a:solidFill>
                  <a:srgbClr val="008000"/>
                </a:solidFill>
              </a:rPr>
              <a:t> (part </a:t>
            </a:r>
            <a:r>
              <a:rPr lang="cs-CZ" altLang="hu-HU" sz="1400" dirty="0">
                <a:solidFill>
                  <a:srgbClr val="008000"/>
                </a:solidFill>
              </a:rPr>
              <a:t>I</a:t>
            </a:r>
            <a:r>
              <a:rPr lang="sl-SI" altLang="hu-HU" sz="1400" dirty="0">
                <a:solidFill>
                  <a:srgbClr val="008000"/>
                </a:solidFill>
              </a:rPr>
              <a:t>II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ulka 1">
            <a:extLst>
              <a:ext uri="{FF2B5EF4-FFF2-40B4-BE49-F238E27FC236}">
                <a16:creationId xmlns:a16="http://schemas.microsoft.com/office/drawing/2014/main" id="{963DD0C3-7E6D-41BA-A4C1-987E75A73699}"/>
              </a:ext>
            </a:extLst>
          </p:cNvPr>
          <p:cNvGraphicFramePr>
            <a:graphicFrameLocks noGrp="1"/>
          </p:cNvGraphicFramePr>
          <p:nvPr>
            <p:extLst>
              <p:ext uri="{D42A27DB-BD31-4B8C-83A1-F6EECF244321}">
                <p14:modId xmlns:p14="http://schemas.microsoft.com/office/powerpoint/2010/main" val="201807552"/>
              </p:ext>
            </p:extLst>
          </p:nvPr>
        </p:nvGraphicFramePr>
        <p:xfrm>
          <a:off x="463256" y="1079492"/>
          <a:ext cx="8775841" cy="4194784"/>
        </p:xfrm>
        <a:graphic>
          <a:graphicData uri="http://schemas.openxmlformats.org/drawingml/2006/table">
            <a:tbl>
              <a:tblPr/>
              <a:tblGrid>
                <a:gridCol w="6809484">
                  <a:extLst>
                    <a:ext uri="{9D8B030D-6E8A-4147-A177-3AD203B41FA5}">
                      <a16:colId xmlns:a16="http://schemas.microsoft.com/office/drawing/2014/main" val="346588824"/>
                    </a:ext>
                  </a:extLst>
                </a:gridCol>
                <a:gridCol w="1451923">
                  <a:extLst>
                    <a:ext uri="{9D8B030D-6E8A-4147-A177-3AD203B41FA5}">
                      <a16:colId xmlns:a16="http://schemas.microsoft.com/office/drawing/2014/main" val="3601753008"/>
                    </a:ext>
                  </a:extLst>
                </a:gridCol>
                <a:gridCol w="514434">
                  <a:extLst>
                    <a:ext uri="{9D8B030D-6E8A-4147-A177-3AD203B41FA5}">
                      <a16:colId xmlns:a16="http://schemas.microsoft.com/office/drawing/2014/main" val="3890702313"/>
                    </a:ext>
                  </a:extLst>
                </a:gridCol>
              </a:tblGrid>
              <a:tr h="123376">
                <a:tc>
                  <a:txBody>
                    <a:bodyPr/>
                    <a:lstStyle/>
                    <a:p>
                      <a:pPr algn="l" fontAlgn="b"/>
                      <a:r>
                        <a:rPr lang="cs-CZ" sz="7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1719493090"/>
                  </a:ext>
                </a:extLst>
              </a:tr>
              <a:tr h="123376">
                <a:tc>
                  <a:txBody>
                    <a:bodyPr/>
                    <a:lstStyle/>
                    <a:p>
                      <a:pPr algn="l" fontAlgn="b"/>
                      <a:r>
                        <a:rPr lang="cs-CZ" sz="700" b="1" i="0" u="none" strike="noStrike">
                          <a:solidFill>
                            <a:srgbClr val="000000"/>
                          </a:solidFill>
                          <a:effectLst/>
                          <a:latin typeface="Arial" panose="020B0604020202020204" pitchFamily="34" charset="0"/>
                        </a:rPr>
                        <a:t>18</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939,83</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222%</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141546727"/>
                  </a:ext>
                </a:extLst>
              </a:tr>
              <a:tr h="123376">
                <a:tc>
                  <a:txBody>
                    <a:bodyPr/>
                    <a:lstStyle/>
                    <a:p>
                      <a:pPr algn="l" fontAlgn="b"/>
                      <a:r>
                        <a:rPr lang="cs-CZ" sz="700" b="0" i="0" u="none" strike="noStrike">
                          <a:solidFill>
                            <a:srgbClr val="000000"/>
                          </a:solidFill>
                          <a:effectLst/>
                          <a:latin typeface="Arial" panose="020B0604020202020204" pitchFamily="34" charset="0"/>
                        </a:rPr>
                        <a:t>[NL-NL] Diemen-Lelystad 380 W [OPP] / N-1 Diemen-Lelystad 380 Z</a:t>
                      </a:r>
                    </a:p>
                  </a:txBody>
                  <a:tcPr marL="90339"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538,4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077199814"/>
                  </a:ext>
                </a:extLst>
              </a:tr>
              <a:tr h="123376">
                <a:tc>
                  <a:txBody>
                    <a:bodyPr/>
                    <a:lstStyle/>
                    <a:p>
                      <a:pPr algn="l" fontAlgn="b"/>
                      <a:r>
                        <a:rPr lang="cs-CZ" sz="700" b="0" i="0" u="none" strike="noStrike">
                          <a:solidFill>
                            <a:srgbClr val="000000"/>
                          </a:solidFill>
                          <a:effectLst/>
                          <a:latin typeface="Arial" panose="020B0604020202020204" pitchFamily="34" charset="0"/>
                        </a:rPr>
                        <a:t>[AT-AT] Salzburg - Tauern 231A [DIR] / N-1 Salzburg - Tauern 232A</a:t>
                      </a:r>
                    </a:p>
                  </a:txBody>
                  <a:tcPr marL="90339"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525,23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85%</a:t>
                      </a:r>
                    </a:p>
                  </a:txBody>
                  <a:tcPr marL="0" marR="0" marT="0" marB="0" anchor="b">
                    <a:lnL>
                      <a:noFill/>
                    </a:lnL>
                    <a:lnR>
                      <a:noFill/>
                    </a:lnR>
                    <a:lnT>
                      <a:noFill/>
                    </a:lnT>
                    <a:lnB>
                      <a:noFill/>
                    </a:lnB>
                  </a:tcPr>
                </a:tc>
                <a:extLst>
                  <a:ext uri="{0D108BD9-81ED-4DB2-BD59-A6C34878D82A}">
                    <a16:rowId xmlns:a16="http://schemas.microsoft.com/office/drawing/2014/main" val="3999345739"/>
                  </a:ext>
                </a:extLst>
              </a:tr>
              <a:tr h="123376">
                <a:tc>
                  <a:txBody>
                    <a:bodyPr/>
                    <a:lstStyle/>
                    <a:p>
                      <a:pPr algn="l" fontAlgn="b"/>
                      <a:r>
                        <a:rPr lang="de-DE" sz="700" b="0" i="0" u="none" strike="noStrike">
                          <a:solidFill>
                            <a:srgbClr val="000000"/>
                          </a:solidFill>
                          <a:effectLst/>
                          <a:latin typeface="Arial" panose="020B0604020202020204" pitchFamily="34" charset="0"/>
                        </a:rPr>
                        <a:t>[D7-D7] Y Paffendorf - Oberzier SECHTM N [DIR] / N-1 Sechtem - Paffendorf - Oberzier SECHTM S</a:t>
                      </a:r>
                    </a:p>
                  </a:txBody>
                  <a:tcPr marL="90339"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169,94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72%</a:t>
                      </a:r>
                    </a:p>
                  </a:txBody>
                  <a:tcPr marL="0" marR="0" marT="0" marB="0" anchor="b">
                    <a:lnL>
                      <a:noFill/>
                    </a:lnL>
                    <a:lnR>
                      <a:noFill/>
                    </a:lnR>
                    <a:lnT>
                      <a:noFill/>
                    </a:lnT>
                    <a:lnB>
                      <a:noFill/>
                    </a:lnB>
                  </a:tcPr>
                </a:tc>
                <a:extLst>
                  <a:ext uri="{0D108BD9-81ED-4DB2-BD59-A6C34878D82A}">
                    <a16:rowId xmlns:a16="http://schemas.microsoft.com/office/drawing/2014/main" val="1836104438"/>
                  </a:ext>
                </a:extLst>
              </a:tr>
              <a:tr h="123376">
                <a:tc>
                  <a:txBody>
                    <a:bodyPr/>
                    <a:lstStyle/>
                    <a:p>
                      <a:pPr algn="l" fontAlgn="b"/>
                      <a:r>
                        <a:rPr lang="cs-CZ" sz="700" b="0" i="0" u="none" strike="noStrike">
                          <a:solidFill>
                            <a:srgbClr val="000000"/>
                          </a:solidFill>
                          <a:effectLst/>
                          <a:latin typeface="Arial" panose="020B0604020202020204" pitchFamily="34" charset="0"/>
                        </a:rPr>
                        <a:t>[D2-D7] Grosskrotzenburg - Urberach UMAIN N2 [DIR] [D7] / N-1 Dettingen - Grosskrotzenburg UMAIN S1</a:t>
                      </a:r>
                    </a:p>
                  </a:txBody>
                  <a:tcPr marL="90339"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939,83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34%</a:t>
                      </a:r>
                    </a:p>
                  </a:txBody>
                  <a:tcPr marL="0" marR="0" marT="0" marB="0" anchor="b">
                    <a:lnL>
                      <a:noFill/>
                    </a:lnL>
                    <a:lnR>
                      <a:noFill/>
                    </a:lnR>
                    <a:lnT>
                      <a:noFill/>
                    </a:lnT>
                    <a:lnB>
                      <a:noFill/>
                    </a:lnB>
                  </a:tcPr>
                </a:tc>
                <a:extLst>
                  <a:ext uri="{0D108BD9-81ED-4DB2-BD59-A6C34878D82A}">
                    <a16:rowId xmlns:a16="http://schemas.microsoft.com/office/drawing/2014/main" val="929455752"/>
                  </a:ext>
                </a:extLst>
              </a:tr>
              <a:tr h="123376">
                <a:tc>
                  <a:txBody>
                    <a:bodyPr/>
                    <a:lstStyle/>
                    <a:p>
                      <a:pPr algn="l" fontAlgn="b"/>
                      <a:r>
                        <a:rPr lang="cs-CZ" sz="700" b="1" i="0" u="none" strike="noStrike">
                          <a:solidFill>
                            <a:srgbClr val="000000"/>
                          </a:solidFill>
                          <a:effectLst/>
                          <a:latin typeface="Arial" panose="020B0604020202020204" pitchFamily="34" charset="0"/>
                        </a:rPr>
                        <a:t>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1511,03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87%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703858591"/>
                  </a:ext>
                </a:extLst>
              </a:tr>
              <a:tr h="123376">
                <a:tc>
                  <a:txBody>
                    <a:bodyPr/>
                    <a:lstStyle/>
                    <a:p>
                      <a:pPr algn="l" fontAlgn="b"/>
                      <a:r>
                        <a:rPr lang="cs-CZ" sz="700" b="0" i="0" u="none" strike="noStrike">
                          <a:solidFill>
                            <a:srgbClr val="000000"/>
                          </a:solidFill>
                          <a:effectLst/>
                          <a:latin typeface="Arial" panose="020B0604020202020204" pitchFamily="34" charset="0"/>
                        </a:rPr>
                        <a:t>[NL-NL] Diemen-Lelystad 380 W [OPP] / N-1 Diemen-Lelystad 380 Z</a:t>
                      </a:r>
                    </a:p>
                  </a:txBody>
                  <a:tcPr marL="90339"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407,49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452469670"/>
                  </a:ext>
                </a:extLst>
              </a:tr>
              <a:tr h="123376">
                <a:tc>
                  <a:txBody>
                    <a:bodyPr/>
                    <a:lstStyle/>
                    <a:p>
                      <a:pPr algn="l" fontAlgn="b"/>
                      <a:r>
                        <a:rPr lang="nl-NL" sz="700" b="0" i="0" u="none" strike="noStrike">
                          <a:solidFill>
                            <a:srgbClr val="000000"/>
                          </a:solidFill>
                          <a:effectLst/>
                          <a:latin typeface="Arial" panose="020B0604020202020204" pitchFamily="34" charset="0"/>
                        </a:rPr>
                        <a:t>[NL-D2] Meeden-Diele  380 Z [OPP] [NL] / N-1 Meppen - Niederlangen - Doerpen West EMSLD OW</a:t>
                      </a:r>
                    </a:p>
                  </a:txBody>
                  <a:tcPr marL="90339"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207,28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30%</a:t>
                      </a:r>
                    </a:p>
                  </a:txBody>
                  <a:tcPr marL="0" marR="0" marT="0" marB="0" anchor="b">
                    <a:lnL>
                      <a:noFill/>
                    </a:lnL>
                    <a:lnR>
                      <a:noFill/>
                    </a:lnR>
                    <a:lnT>
                      <a:noFill/>
                    </a:lnT>
                    <a:lnB>
                      <a:noFill/>
                    </a:lnB>
                  </a:tcPr>
                </a:tc>
                <a:extLst>
                  <a:ext uri="{0D108BD9-81ED-4DB2-BD59-A6C34878D82A}">
                    <a16:rowId xmlns:a16="http://schemas.microsoft.com/office/drawing/2014/main" val="257673889"/>
                  </a:ext>
                </a:extLst>
              </a:tr>
              <a:tr h="123376">
                <a:tc>
                  <a:txBody>
                    <a:bodyPr/>
                    <a:lstStyle/>
                    <a:p>
                      <a:pPr algn="l" fontAlgn="b"/>
                      <a:r>
                        <a:rPr lang="cs-CZ" sz="700" b="0" i="0" u="none" strike="noStrike">
                          <a:solidFill>
                            <a:srgbClr val="000000"/>
                          </a:solidFill>
                          <a:effectLst/>
                          <a:latin typeface="Arial" panose="020B0604020202020204" pitchFamily="34" charset="0"/>
                        </a:rPr>
                        <a:t>[D2-D7] Grosskrotzenburg - Urberach UMAIN N2 [DIR] [D7] / N-1 Dettingen - Grosskrotzenburg UMAIN S1</a:t>
                      </a:r>
                    </a:p>
                  </a:txBody>
                  <a:tcPr marL="90339"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1511,03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29%</a:t>
                      </a:r>
                    </a:p>
                  </a:txBody>
                  <a:tcPr marL="0" marR="0" marT="0" marB="0" anchor="b">
                    <a:lnL>
                      <a:noFill/>
                    </a:lnL>
                    <a:lnR>
                      <a:noFill/>
                    </a:lnR>
                    <a:lnT>
                      <a:noFill/>
                    </a:lnT>
                    <a:lnB>
                      <a:noFill/>
                    </a:lnB>
                  </a:tcPr>
                </a:tc>
                <a:extLst>
                  <a:ext uri="{0D108BD9-81ED-4DB2-BD59-A6C34878D82A}">
                    <a16:rowId xmlns:a16="http://schemas.microsoft.com/office/drawing/2014/main" val="2968085926"/>
                  </a:ext>
                </a:extLst>
              </a:tr>
              <a:tr h="123376">
                <a:tc>
                  <a:txBody>
                    <a:bodyPr/>
                    <a:lstStyle/>
                    <a:p>
                      <a:pPr algn="l" fontAlgn="b"/>
                      <a:r>
                        <a:rPr lang="cs-CZ" sz="700" b="1" i="0" u="none" strike="noStrike">
                          <a:solidFill>
                            <a:srgbClr val="000000"/>
                          </a:solidFill>
                          <a:effectLst/>
                          <a:latin typeface="Arial" panose="020B0604020202020204" pitchFamily="34" charset="0"/>
                        </a:rPr>
                        <a:t>20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1963,06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129%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005964151"/>
                  </a:ext>
                </a:extLst>
              </a:tr>
              <a:tr h="123376">
                <a:tc>
                  <a:txBody>
                    <a:bodyPr/>
                    <a:lstStyle/>
                    <a:p>
                      <a:pPr algn="l" fontAlgn="b"/>
                      <a:r>
                        <a:rPr lang="de-DE" sz="700" b="0" i="0" u="none" strike="noStrike">
                          <a:solidFill>
                            <a:srgbClr val="000000"/>
                          </a:solidFill>
                          <a:effectLst/>
                          <a:latin typeface="Arial" panose="020B0604020202020204" pitchFamily="34" charset="0"/>
                        </a:rPr>
                        <a:t>[D2-NL] Diele - Meeden SCHWARZ [DIR] [D2] / N-1 Gronau - Hanekenfaehr GRONAU W</a:t>
                      </a:r>
                    </a:p>
                  </a:txBody>
                  <a:tcPr marL="90339"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147,45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43%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163995865"/>
                  </a:ext>
                </a:extLst>
              </a:tr>
              <a:tr h="123376">
                <a:tc>
                  <a:txBody>
                    <a:bodyPr/>
                    <a:lstStyle/>
                    <a:p>
                      <a:pPr algn="l" fontAlgn="b"/>
                      <a:r>
                        <a:rPr lang="de-DE" sz="700" b="0" i="0" u="none" strike="noStrike">
                          <a:solidFill>
                            <a:srgbClr val="000000"/>
                          </a:solidFill>
                          <a:effectLst/>
                          <a:latin typeface="Arial" panose="020B0604020202020204" pitchFamily="34" charset="0"/>
                        </a:rPr>
                        <a:t>[D7-D7] Y Paffendorf - Oberzier SECHTM N [DIR] / N-1 Sechtem - Paffendorf - Oberzier SECHTM S</a:t>
                      </a:r>
                    </a:p>
                  </a:txBody>
                  <a:tcPr marL="90339"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96,26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62%</a:t>
                      </a:r>
                    </a:p>
                  </a:txBody>
                  <a:tcPr marL="0" marR="0" marT="0" marB="0" anchor="b">
                    <a:lnL>
                      <a:noFill/>
                    </a:lnL>
                    <a:lnR>
                      <a:noFill/>
                    </a:lnR>
                    <a:lnT>
                      <a:noFill/>
                    </a:lnT>
                    <a:lnB>
                      <a:noFill/>
                    </a:lnB>
                  </a:tcPr>
                </a:tc>
                <a:extLst>
                  <a:ext uri="{0D108BD9-81ED-4DB2-BD59-A6C34878D82A}">
                    <a16:rowId xmlns:a16="http://schemas.microsoft.com/office/drawing/2014/main" val="3718460151"/>
                  </a:ext>
                </a:extLst>
              </a:tr>
              <a:tr h="123376">
                <a:tc>
                  <a:txBody>
                    <a:bodyPr/>
                    <a:lstStyle/>
                    <a:p>
                      <a:pPr algn="l" fontAlgn="b"/>
                      <a:r>
                        <a:rPr lang="cs-CZ" sz="700" b="0" i="0" u="none" strike="noStrike">
                          <a:solidFill>
                            <a:srgbClr val="000000"/>
                          </a:solidFill>
                          <a:effectLst/>
                          <a:latin typeface="Arial" panose="020B0604020202020204" pitchFamily="34" charset="0"/>
                        </a:rPr>
                        <a:t>[D2-D7] Grosskrotzenburg - Urberach UMAIN N2 [DIR] [D7] / N-1 Dettingen - Grosskrotzenburg UMAIN S1</a:t>
                      </a:r>
                    </a:p>
                  </a:txBody>
                  <a:tcPr marL="90339"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1963,06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24%</a:t>
                      </a:r>
                    </a:p>
                  </a:txBody>
                  <a:tcPr marL="0" marR="0" marT="0" marB="0" anchor="b">
                    <a:lnL>
                      <a:noFill/>
                    </a:lnL>
                    <a:lnR>
                      <a:noFill/>
                    </a:lnR>
                    <a:lnT>
                      <a:noFill/>
                    </a:lnT>
                    <a:lnB>
                      <a:noFill/>
                    </a:lnB>
                  </a:tcPr>
                </a:tc>
                <a:extLst>
                  <a:ext uri="{0D108BD9-81ED-4DB2-BD59-A6C34878D82A}">
                    <a16:rowId xmlns:a16="http://schemas.microsoft.com/office/drawing/2014/main" val="374820925"/>
                  </a:ext>
                </a:extLst>
              </a:tr>
              <a:tr h="123376">
                <a:tc>
                  <a:txBody>
                    <a:bodyPr/>
                    <a:lstStyle/>
                    <a:p>
                      <a:pPr algn="l" fontAlgn="b"/>
                      <a:r>
                        <a:rPr lang="cs-CZ" sz="700" b="1" i="0" u="none" strike="noStrike">
                          <a:solidFill>
                            <a:srgbClr val="000000"/>
                          </a:solidFill>
                          <a:effectLst/>
                          <a:latin typeface="Arial" panose="020B0604020202020204" pitchFamily="34" charset="0"/>
                        </a:rPr>
                        <a:t>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2172,7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98%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229844814"/>
                  </a:ext>
                </a:extLst>
              </a:tr>
              <a:tr h="123376">
                <a:tc>
                  <a:txBody>
                    <a:bodyPr/>
                    <a:lstStyle/>
                    <a:p>
                      <a:pPr algn="l" fontAlgn="b"/>
                      <a:r>
                        <a:rPr lang="de-DE" sz="700" b="0" i="0" u="none" strike="noStrike">
                          <a:solidFill>
                            <a:srgbClr val="000000"/>
                          </a:solidFill>
                          <a:effectLst/>
                          <a:latin typeface="Arial" panose="020B0604020202020204" pitchFamily="34" charset="0"/>
                        </a:rPr>
                        <a:t>[D2-NL] Diele - Meeden SCHWARZ [DIR] [D2] / N-1 Gronau - Hanekenfaehr GRONAU W</a:t>
                      </a:r>
                    </a:p>
                  </a:txBody>
                  <a:tcPr marL="90339"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256,38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43%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759036984"/>
                  </a:ext>
                </a:extLst>
              </a:tr>
              <a:tr h="123376">
                <a:tc>
                  <a:txBody>
                    <a:bodyPr/>
                    <a:lstStyle/>
                    <a:p>
                      <a:pPr algn="l" fontAlgn="b"/>
                      <a:r>
                        <a:rPr lang="cs-CZ" sz="700" b="0" i="0" u="none" strike="noStrike">
                          <a:solidFill>
                            <a:srgbClr val="000000"/>
                          </a:solidFill>
                          <a:effectLst/>
                          <a:latin typeface="Arial" panose="020B0604020202020204" pitchFamily="34" charset="0"/>
                        </a:rPr>
                        <a:t>[NL-NL] Diemen-Lelystad 380 W [OPP] / N-1 Diemen-Lelystad 380 Z</a:t>
                      </a:r>
                    </a:p>
                  </a:txBody>
                  <a:tcPr marL="90339"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2172,7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26%</a:t>
                      </a:r>
                    </a:p>
                  </a:txBody>
                  <a:tcPr marL="0" marR="0" marT="0" marB="0" anchor="b">
                    <a:lnL>
                      <a:noFill/>
                    </a:lnL>
                    <a:lnR>
                      <a:noFill/>
                    </a:lnR>
                    <a:lnT>
                      <a:noFill/>
                    </a:lnT>
                    <a:lnB>
                      <a:noFill/>
                    </a:lnB>
                  </a:tcPr>
                </a:tc>
                <a:extLst>
                  <a:ext uri="{0D108BD9-81ED-4DB2-BD59-A6C34878D82A}">
                    <a16:rowId xmlns:a16="http://schemas.microsoft.com/office/drawing/2014/main" val="981720193"/>
                  </a:ext>
                </a:extLst>
              </a:tr>
              <a:tr h="123376">
                <a:tc>
                  <a:txBody>
                    <a:bodyPr/>
                    <a:lstStyle/>
                    <a:p>
                      <a:pPr algn="l" fontAlgn="b"/>
                      <a:r>
                        <a:rPr lang="cs-CZ" sz="700" b="0" i="0" u="none" strike="noStrike">
                          <a:solidFill>
                            <a:srgbClr val="000000"/>
                          </a:solidFill>
                          <a:effectLst/>
                          <a:latin typeface="Arial" panose="020B0604020202020204" pitchFamily="34" charset="0"/>
                        </a:rPr>
                        <a:t>[D2-D7] Grosskrotzenburg - Urberach UMAIN N2 [DIR] [D7] / N-1 Dettingen - Grosskrotzenburg UMAIN S1</a:t>
                      </a:r>
                    </a:p>
                  </a:txBody>
                  <a:tcPr marL="90339"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1009,28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30%</a:t>
                      </a:r>
                    </a:p>
                  </a:txBody>
                  <a:tcPr marL="0" marR="0" marT="0" marB="0" anchor="b">
                    <a:lnL>
                      <a:noFill/>
                    </a:lnL>
                    <a:lnR>
                      <a:noFill/>
                    </a:lnR>
                    <a:lnT>
                      <a:noFill/>
                    </a:lnT>
                    <a:lnB>
                      <a:noFill/>
                    </a:lnB>
                  </a:tcPr>
                </a:tc>
                <a:extLst>
                  <a:ext uri="{0D108BD9-81ED-4DB2-BD59-A6C34878D82A}">
                    <a16:rowId xmlns:a16="http://schemas.microsoft.com/office/drawing/2014/main" val="1630054519"/>
                  </a:ext>
                </a:extLst>
              </a:tr>
              <a:tr h="123376">
                <a:tc>
                  <a:txBody>
                    <a:bodyPr/>
                    <a:lstStyle/>
                    <a:p>
                      <a:pPr algn="l" fontAlgn="b"/>
                      <a:r>
                        <a:rPr lang="cs-CZ" sz="700" b="1" i="0" u="none" strike="noStrike">
                          <a:solidFill>
                            <a:srgbClr val="000000"/>
                          </a:solidFill>
                          <a:effectLst/>
                          <a:latin typeface="Arial" panose="020B0604020202020204" pitchFamily="34" charset="0"/>
                        </a:rPr>
                        <a:t>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2639,18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837844147"/>
                  </a:ext>
                </a:extLst>
              </a:tr>
              <a:tr h="123376">
                <a:tc>
                  <a:txBody>
                    <a:bodyPr/>
                    <a:lstStyle/>
                    <a:p>
                      <a:pPr algn="l" fontAlgn="b"/>
                      <a:r>
                        <a:rPr lang="de-DE" sz="700" b="0" i="0" u="none" strike="noStrike">
                          <a:solidFill>
                            <a:srgbClr val="000000"/>
                          </a:solidFill>
                          <a:effectLst/>
                          <a:latin typeface="Arial" panose="020B0604020202020204" pitchFamily="34" charset="0"/>
                        </a:rPr>
                        <a:t>[D2-NL] Diele - Meeden SCHWARZ [DIR] [D2] / N-1 Gronau - Hanekenfaehr GRONAU W</a:t>
                      </a:r>
                    </a:p>
                  </a:txBody>
                  <a:tcPr marL="90339"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161,77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243350082"/>
                  </a:ext>
                </a:extLst>
              </a:tr>
              <a:tr h="123376">
                <a:tc>
                  <a:txBody>
                    <a:bodyPr/>
                    <a:lstStyle/>
                    <a:p>
                      <a:pPr algn="l" fontAlgn="b"/>
                      <a:r>
                        <a:rPr lang="en-US" sz="700" b="0" i="0" u="none" strike="noStrike">
                          <a:solidFill>
                            <a:srgbClr val="000000"/>
                          </a:solidFill>
                          <a:effectLst/>
                          <a:latin typeface="Arial" panose="020B0604020202020204" pitchFamily="34" charset="0"/>
                        </a:rPr>
                        <a:t>[BE-FR] Achene - Lonny 19 [DIR] [FR] / N-1 Avelgem - Avelin 380.80</a:t>
                      </a:r>
                    </a:p>
                  </a:txBody>
                  <a:tcPr marL="90339"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908,79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40%</a:t>
                      </a:r>
                    </a:p>
                  </a:txBody>
                  <a:tcPr marL="0" marR="0" marT="0" marB="0" anchor="b">
                    <a:lnL>
                      <a:noFill/>
                    </a:lnL>
                    <a:lnR>
                      <a:noFill/>
                    </a:lnR>
                    <a:lnT>
                      <a:noFill/>
                    </a:lnT>
                    <a:lnB>
                      <a:noFill/>
                    </a:lnB>
                  </a:tcPr>
                </a:tc>
                <a:extLst>
                  <a:ext uri="{0D108BD9-81ED-4DB2-BD59-A6C34878D82A}">
                    <a16:rowId xmlns:a16="http://schemas.microsoft.com/office/drawing/2014/main" val="1755468754"/>
                  </a:ext>
                </a:extLst>
              </a:tr>
              <a:tr h="123376">
                <a:tc>
                  <a:txBody>
                    <a:bodyPr/>
                    <a:lstStyle/>
                    <a:p>
                      <a:pPr algn="l" fontAlgn="b"/>
                      <a:r>
                        <a:rPr lang="cs-CZ" sz="700" b="0" i="0" u="none" strike="noStrike">
                          <a:solidFill>
                            <a:srgbClr val="000000"/>
                          </a:solidFill>
                          <a:effectLst/>
                          <a:latin typeface="Arial" panose="020B0604020202020204" pitchFamily="34" charset="0"/>
                        </a:rPr>
                        <a:t>[NL-NL] Diemen-Lelystad 380 Z [OPP] / N-1 Diemen-Lelystad 380 W</a:t>
                      </a:r>
                    </a:p>
                  </a:txBody>
                  <a:tcPr marL="90339"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2250,14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266317334"/>
                  </a:ext>
                </a:extLst>
              </a:tr>
              <a:tr h="123376">
                <a:tc>
                  <a:txBody>
                    <a:bodyPr/>
                    <a:lstStyle/>
                    <a:p>
                      <a:pPr algn="l" fontAlgn="b"/>
                      <a:r>
                        <a:rPr lang="cs-CZ" sz="700" b="0" i="0" u="none" strike="noStrike">
                          <a:solidFill>
                            <a:srgbClr val="000000"/>
                          </a:solidFill>
                          <a:effectLst/>
                          <a:latin typeface="Arial" panose="020B0604020202020204" pitchFamily="34" charset="0"/>
                        </a:rPr>
                        <a:t>[D2-D7] Grosskrotzenburg - Urberach UMAIN N2 [DIR] [D7] / N-1 Dettingen - Grosskrotzenburg UMAIN S1</a:t>
                      </a:r>
                    </a:p>
                  </a:txBody>
                  <a:tcPr marL="90339"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2639,18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232749270"/>
                  </a:ext>
                </a:extLst>
              </a:tr>
              <a:tr h="123376">
                <a:tc>
                  <a:txBody>
                    <a:bodyPr/>
                    <a:lstStyle/>
                    <a:p>
                      <a:pPr algn="l" fontAlgn="b"/>
                      <a:r>
                        <a:rPr lang="cs-CZ" sz="700" b="1" i="0" u="none" strike="noStrike">
                          <a:solidFill>
                            <a:srgbClr val="000000"/>
                          </a:solidFill>
                          <a:effectLst/>
                          <a:latin typeface="Arial" panose="020B0604020202020204" pitchFamily="34" charset="0"/>
                        </a:rPr>
                        <a:t>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3088,61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108%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145436134"/>
                  </a:ext>
                </a:extLst>
              </a:tr>
              <a:tr h="123376">
                <a:tc>
                  <a:txBody>
                    <a:bodyPr/>
                    <a:lstStyle/>
                    <a:p>
                      <a:pPr algn="l" fontAlgn="b"/>
                      <a:r>
                        <a:rPr lang="cs-CZ" sz="700" b="0" i="0" u="none" strike="noStrike">
                          <a:solidFill>
                            <a:srgbClr val="000000"/>
                          </a:solidFill>
                          <a:effectLst/>
                          <a:latin typeface="Arial" panose="020B0604020202020204" pitchFamily="34" charset="0"/>
                        </a:rPr>
                        <a:t>[NL-D2] Meeden-Diele  380 Z [OPP] [NL] / N-1 Gronau - Hanekenfaehr GRONAU W</a:t>
                      </a:r>
                    </a:p>
                  </a:txBody>
                  <a:tcPr marL="90339"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503,58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384039390"/>
                  </a:ext>
                </a:extLst>
              </a:tr>
              <a:tr h="123376">
                <a:tc>
                  <a:txBody>
                    <a:bodyPr/>
                    <a:lstStyle/>
                    <a:p>
                      <a:pPr algn="l" fontAlgn="b"/>
                      <a:r>
                        <a:rPr lang="cs-CZ" sz="700" b="0" i="0" u="none" strike="noStrike">
                          <a:solidFill>
                            <a:srgbClr val="000000"/>
                          </a:solidFill>
                          <a:effectLst/>
                          <a:latin typeface="Arial" panose="020B0604020202020204" pitchFamily="34" charset="0"/>
                        </a:rPr>
                        <a:t>[BE-FR] Avelgem - Avelin 80 [DIR] [FR] / N-1 Achene - Lonny 380.19</a:t>
                      </a:r>
                    </a:p>
                  </a:txBody>
                  <a:tcPr marL="90339"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1030,43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39%</a:t>
                      </a:r>
                    </a:p>
                  </a:txBody>
                  <a:tcPr marL="0" marR="0" marT="0" marB="0" anchor="b">
                    <a:lnL>
                      <a:noFill/>
                    </a:lnL>
                    <a:lnR>
                      <a:noFill/>
                    </a:lnR>
                    <a:lnT>
                      <a:noFill/>
                    </a:lnT>
                    <a:lnB>
                      <a:noFill/>
                    </a:lnB>
                  </a:tcPr>
                </a:tc>
                <a:extLst>
                  <a:ext uri="{0D108BD9-81ED-4DB2-BD59-A6C34878D82A}">
                    <a16:rowId xmlns:a16="http://schemas.microsoft.com/office/drawing/2014/main" val="1095989485"/>
                  </a:ext>
                </a:extLst>
              </a:tr>
              <a:tr h="123376">
                <a:tc>
                  <a:txBody>
                    <a:bodyPr/>
                    <a:lstStyle/>
                    <a:p>
                      <a:pPr algn="l" fontAlgn="b"/>
                      <a:r>
                        <a:rPr lang="de-DE" sz="700" b="0" i="0" u="none" strike="noStrike">
                          <a:solidFill>
                            <a:srgbClr val="000000"/>
                          </a:solidFill>
                          <a:effectLst/>
                          <a:latin typeface="Arial" panose="020B0604020202020204" pitchFamily="34" charset="0"/>
                        </a:rPr>
                        <a:t>[D7-D7] Buerstadt - Lambsheim BUERST W [DIR] / N-1 Dahlem - Niederstedem SELHN W</a:t>
                      </a:r>
                    </a:p>
                  </a:txBody>
                  <a:tcPr marL="90339"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686,79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28%</a:t>
                      </a:r>
                    </a:p>
                  </a:txBody>
                  <a:tcPr marL="0" marR="0" marT="0" marB="0" anchor="b">
                    <a:lnL>
                      <a:noFill/>
                    </a:lnL>
                    <a:lnR>
                      <a:noFill/>
                    </a:lnR>
                    <a:lnT>
                      <a:noFill/>
                    </a:lnT>
                    <a:lnB>
                      <a:noFill/>
                    </a:lnB>
                  </a:tcPr>
                </a:tc>
                <a:extLst>
                  <a:ext uri="{0D108BD9-81ED-4DB2-BD59-A6C34878D82A}">
                    <a16:rowId xmlns:a16="http://schemas.microsoft.com/office/drawing/2014/main" val="497349619"/>
                  </a:ext>
                </a:extLst>
              </a:tr>
              <a:tr h="123376">
                <a:tc>
                  <a:txBody>
                    <a:bodyPr/>
                    <a:lstStyle/>
                    <a:p>
                      <a:pPr algn="l" fontAlgn="b"/>
                      <a:r>
                        <a:rPr lang="cs-CZ" sz="700" b="0" i="0" u="none" strike="noStrike">
                          <a:solidFill>
                            <a:srgbClr val="000000"/>
                          </a:solidFill>
                          <a:effectLst/>
                          <a:latin typeface="Arial" panose="020B0604020202020204" pitchFamily="34" charset="0"/>
                        </a:rPr>
                        <a:t>[D2-D7] Grosskrotzenburg - Urberach UMAIN N2 [DIR] [D7] / N-1 Dettingen - Grosskrotzenburg UMAIN S1</a:t>
                      </a:r>
                    </a:p>
                  </a:txBody>
                  <a:tcPr marL="90339"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3088,61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178768204"/>
                  </a:ext>
                </a:extLst>
              </a:tr>
              <a:tr h="123376">
                <a:tc>
                  <a:txBody>
                    <a:bodyPr/>
                    <a:lstStyle/>
                    <a:p>
                      <a:pPr algn="l" fontAlgn="b"/>
                      <a:r>
                        <a:rPr lang="cs-CZ" sz="700" b="1" i="0" u="none" strike="noStrike">
                          <a:solidFill>
                            <a:srgbClr val="000000"/>
                          </a:solidFill>
                          <a:effectLst/>
                          <a:latin typeface="Arial" panose="020B0604020202020204" pitchFamily="34" charset="0"/>
                        </a:rPr>
                        <a:t>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2280,08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96%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209033140"/>
                  </a:ext>
                </a:extLst>
              </a:tr>
              <a:tr h="123376">
                <a:tc>
                  <a:txBody>
                    <a:bodyPr/>
                    <a:lstStyle/>
                    <a:p>
                      <a:pPr algn="l" fontAlgn="b"/>
                      <a:r>
                        <a:rPr lang="cs-CZ" sz="700" b="0" i="0" u="none" strike="noStrike">
                          <a:solidFill>
                            <a:srgbClr val="000000"/>
                          </a:solidFill>
                          <a:effectLst/>
                          <a:latin typeface="Arial" panose="020B0604020202020204" pitchFamily="34" charset="0"/>
                        </a:rPr>
                        <a:t>[NL-NL] Diemen-Lelystad 380 W [OPP] / N-1 Diemen-Lelystad 380 Z</a:t>
                      </a:r>
                    </a:p>
                  </a:txBody>
                  <a:tcPr marL="90339"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378,73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126047852"/>
                  </a:ext>
                </a:extLst>
              </a:tr>
              <a:tr h="123376">
                <a:tc>
                  <a:txBody>
                    <a:bodyPr/>
                    <a:lstStyle/>
                    <a:p>
                      <a:pPr algn="l" fontAlgn="b"/>
                      <a:r>
                        <a:rPr lang="cs-CZ" sz="700" b="0" i="0" u="none" strike="noStrike">
                          <a:solidFill>
                            <a:srgbClr val="000000"/>
                          </a:solidFill>
                          <a:effectLst/>
                          <a:latin typeface="Arial" panose="020B0604020202020204" pitchFamily="34" charset="0"/>
                        </a:rPr>
                        <a:t>[NL-D2] Meeden-Diele  380 Z [OPP] [NL] / N-1 Gronau - Hanekenfaehr GRONAU W</a:t>
                      </a:r>
                    </a:p>
                  </a:txBody>
                  <a:tcPr marL="90339"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431,75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033332003"/>
                  </a:ext>
                </a:extLst>
              </a:tr>
              <a:tr h="123376">
                <a:tc>
                  <a:txBody>
                    <a:bodyPr/>
                    <a:lstStyle/>
                    <a:p>
                      <a:pPr algn="l" fontAlgn="b"/>
                      <a:r>
                        <a:rPr lang="cs-CZ" sz="700" b="0" i="0" u="none" strike="noStrike">
                          <a:solidFill>
                            <a:srgbClr val="000000"/>
                          </a:solidFill>
                          <a:effectLst/>
                          <a:latin typeface="Arial" panose="020B0604020202020204" pitchFamily="34" charset="0"/>
                        </a:rPr>
                        <a:t>[BE-FR] Avelgem - Avelin 80 [DIR] [FR] / N-1 Achene - Lonny 380.19</a:t>
                      </a:r>
                    </a:p>
                  </a:txBody>
                  <a:tcPr marL="90339"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742,57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37%</a:t>
                      </a:r>
                    </a:p>
                  </a:txBody>
                  <a:tcPr marL="0" marR="0" marT="0" marB="0" anchor="b">
                    <a:lnL>
                      <a:noFill/>
                    </a:lnL>
                    <a:lnR>
                      <a:noFill/>
                    </a:lnR>
                    <a:lnT>
                      <a:noFill/>
                    </a:lnT>
                    <a:lnB>
                      <a:noFill/>
                    </a:lnB>
                  </a:tcPr>
                </a:tc>
                <a:extLst>
                  <a:ext uri="{0D108BD9-81ED-4DB2-BD59-A6C34878D82A}">
                    <a16:rowId xmlns:a16="http://schemas.microsoft.com/office/drawing/2014/main" val="1506045305"/>
                  </a:ext>
                </a:extLst>
              </a:tr>
              <a:tr h="123376">
                <a:tc>
                  <a:txBody>
                    <a:bodyPr/>
                    <a:lstStyle/>
                    <a:p>
                      <a:pPr algn="l" fontAlgn="b"/>
                      <a:r>
                        <a:rPr lang="cs-CZ" sz="700" b="0" i="0" u="none" strike="noStrike">
                          <a:solidFill>
                            <a:srgbClr val="000000"/>
                          </a:solidFill>
                          <a:effectLst/>
                          <a:latin typeface="Arial" panose="020B0604020202020204" pitchFamily="34" charset="0"/>
                        </a:rPr>
                        <a:t>[D2-D7] Grosskrotzenburg - Urberach UMAIN N2 [DIR] [D7] / N-1 Dettingen - Grosskrotzenburg UMAIN S1</a:t>
                      </a:r>
                    </a:p>
                  </a:txBody>
                  <a:tcPr marL="90339"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0" i="0" u="none" strike="noStrike">
                          <a:solidFill>
                            <a:srgbClr val="000000"/>
                          </a:solidFill>
                          <a:effectLst/>
                          <a:latin typeface="Arial" panose="020B0604020202020204" pitchFamily="34" charset="0"/>
                        </a:rPr>
                        <a:t>2280,08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61663999"/>
                  </a:ext>
                </a:extLst>
              </a:tr>
              <a:tr h="123376">
                <a:tc>
                  <a:txBody>
                    <a:bodyPr/>
                    <a:lstStyle/>
                    <a:p>
                      <a:pPr algn="l" fontAlgn="b"/>
                      <a:r>
                        <a:rPr lang="cs-CZ" sz="700" b="1" i="0" u="none" strike="noStrike">
                          <a:solidFill>
                            <a:srgbClr val="000000"/>
                          </a:solidFill>
                          <a:effectLst/>
                          <a:latin typeface="Arial" panose="020B0604020202020204" pitchFamily="34" charset="0"/>
                        </a:rPr>
                        <a:t>Total sum</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cs-CZ" sz="700" b="1" i="0" u="none" strike="noStrike">
                          <a:solidFill>
                            <a:srgbClr val="000000"/>
                          </a:solidFill>
                          <a:effectLst/>
                          <a:latin typeface="Arial" panose="020B0604020202020204" pitchFamily="34" charset="0"/>
                        </a:rPr>
                        <a:t>3088,61</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cs-CZ" sz="700" b="1" i="0" u="none" strike="noStrike" dirty="0">
                          <a:solidFill>
                            <a:srgbClr val="000000"/>
                          </a:solidFill>
                          <a:effectLst/>
                          <a:latin typeface="Arial" panose="020B0604020202020204" pitchFamily="34" charset="0"/>
                        </a:rPr>
                        <a:t>852%</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extLst>
                  <a:ext uri="{0D108BD9-81ED-4DB2-BD59-A6C34878D82A}">
                    <a16:rowId xmlns:a16="http://schemas.microsoft.com/office/drawing/2014/main" val="1756764520"/>
                  </a:ext>
                </a:extLst>
              </a:tr>
            </a:tbl>
          </a:graphicData>
        </a:graphic>
      </p:graphicFrame>
    </p:spTree>
    <p:extLst>
      <p:ext uri="{BB962C8B-B14F-4D97-AF65-F5344CB8AC3E}">
        <p14:creationId xmlns:p14="http://schemas.microsoft.com/office/powerpoint/2010/main" val="54815125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BD20220404</a:t>
            </a:r>
            <a:r>
              <a:rPr lang="en-US" altLang="hu-HU" sz="1400" dirty="0">
                <a:solidFill>
                  <a:srgbClr val="008000"/>
                </a:solidFill>
              </a:rPr>
              <a:t> (part </a:t>
            </a:r>
            <a:r>
              <a:rPr lang="sl-SI" altLang="hu-HU" sz="1400" dirty="0">
                <a:solidFill>
                  <a:srgbClr val="008000"/>
                </a:solidFill>
              </a:rPr>
              <a:t>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ulka 1">
            <a:extLst>
              <a:ext uri="{FF2B5EF4-FFF2-40B4-BE49-F238E27FC236}">
                <a16:creationId xmlns:a16="http://schemas.microsoft.com/office/drawing/2014/main" id="{C87134F6-6434-4A4F-9C99-A663283167EF}"/>
              </a:ext>
            </a:extLst>
          </p:cNvPr>
          <p:cNvGraphicFramePr>
            <a:graphicFrameLocks noGrp="1"/>
          </p:cNvGraphicFramePr>
          <p:nvPr>
            <p:extLst>
              <p:ext uri="{D42A27DB-BD31-4B8C-83A1-F6EECF244321}">
                <p14:modId xmlns:p14="http://schemas.microsoft.com/office/powerpoint/2010/main" val="2595357261"/>
              </p:ext>
            </p:extLst>
          </p:nvPr>
        </p:nvGraphicFramePr>
        <p:xfrm>
          <a:off x="442387" y="1108757"/>
          <a:ext cx="8745503" cy="5241249"/>
        </p:xfrm>
        <a:graphic>
          <a:graphicData uri="http://schemas.openxmlformats.org/drawingml/2006/table">
            <a:tbl>
              <a:tblPr/>
              <a:tblGrid>
                <a:gridCol w="6701602">
                  <a:extLst>
                    <a:ext uri="{9D8B030D-6E8A-4147-A177-3AD203B41FA5}">
                      <a16:colId xmlns:a16="http://schemas.microsoft.com/office/drawing/2014/main" val="2003245821"/>
                    </a:ext>
                  </a:extLst>
                </a:gridCol>
                <a:gridCol w="1509180">
                  <a:extLst>
                    <a:ext uri="{9D8B030D-6E8A-4147-A177-3AD203B41FA5}">
                      <a16:colId xmlns:a16="http://schemas.microsoft.com/office/drawing/2014/main" val="1502531952"/>
                    </a:ext>
                  </a:extLst>
                </a:gridCol>
                <a:gridCol w="534721">
                  <a:extLst>
                    <a:ext uri="{9D8B030D-6E8A-4147-A177-3AD203B41FA5}">
                      <a16:colId xmlns:a16="http://schemas.microsoft.com/office/drawing/2014/main" val="267610001"/>
                    </a:ext>
                  </a:extLst>
                </a:gridCol>
              </a:tblGrid>
              <a:tr h="134391">
                <a:tc>
                  <a:txBody>
                    <a:bodyPr/>
                    <a:lstStyle/>
                    <a:p>
                      <a:pPr algn="l" fontAlgn="b"/>
                      <a:r>
                        <a:rPr lang="cs-CZ" sz="7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2678425545"/>
                  </a:ext>
                </a:extLst>
              </a:tr>
              <a:tr h="134391">
                <a:tc>
                  <a:txBody>
                    <a:bodyPr/>
                    <a:lstStyle/>
                    <a:p>
                      <a:pPr algn="l" fontAlgn="b"/>
                      <a:r>
                        <a:rPr lang="cs-CZ" sz="700" b="1"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1195,19</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132%</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466083797"/>
                  </a:ext>
                </a:extLst>
              </a:tr>
              <a:tr h="134391">
                <a:tc>
                  <a:txBody>
                    <a:bodyPr/>
                    <a:lstStyle/>
                    <a:p>
                      <a:pPr algn="l" fontAlgn="b"/>
                      <a:r>
                        <a:rPr lang="cs-CZ" sz="700" b="0" i="0" u="none" strike="noStrike">
                          <a:solidFill>
                            <a:srgbClr val="000000"/>
                          </a:solidFill>
                          <a:effectLst/>
                          <a:latin typeface="Arial" panose="020B0604020202020204" pitchFamily="34" charset="0"/>
                        </a:rPr>
                        <a:t>[NL-NL] Diemen-Lelystad 380 W [OPP] / N-1 Diemen-Lelystad 380 Z</a:t>
                      </a:r>
                    </a:p>
                  </a:txBody>
                  <a:tcPr marL="7875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1079,19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487157397"/>
                  </a:ext>
                </a:extLst>
              </a:tr>
              <a:tr h="134391">
                <a:tc>
                  <a:txBody>
                    <a:bodyPr/>
                    <a:lstStyle/>
                    <a:p>
                      <a:pPr algn="l" fontAlgn="b"/>
                      <a:r>
                        <a:rPr lang="cs-CZ" sz="700" b="0" i="0" u="none" strike="noStrike">
                          <a:solidFill>
                            <a:srgbClr val="000000"/>
                          </a:solidFill>
                          <a:effectLst/>
                          <a:latin typeface="Arial" panose="020B0604020202020204" pitchFamily="34" charset="0"/>
                        </a:rPr>
                        <a:t>[AT-AT] Salzburg - Tauern 231A [DIR] / N-1 Salzburg - Tauern 232A</a:t>
                      </a:r>
                    </a:p>
                  </a:txBody>
                  <a:tcPr marL="78757"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117,64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84%</a:t>
                      </a:r>
                    </a:p>
                  </a:txBody>
                  <a:tcPr marL="0" marR="0" marT="0" marB="0" anchor="b">
                    <a:lnL>
                      <a:noFill/>
                    </a:lnL>
                    <a:lnR>
                      <a:noFill/>
                    </a:lnR>
                    <a:lnT>
                      <a:noFill/>
                    </a:lnT>
                    <a:lnB>
                      <a:noFill/>
                    </a:lnB>
                  </a:tcPr>
                </a:tc>
                <a:extLst>
                  <a:ext uri="{0D108BD9-81ED-4DB2-BD59-A6C34878D82A}">
                    <a16:rowId xmlns:a16="http://schemas.microsoft.com/office/drawing/2014/main" val="3058615885"/>
                  </a:ext>
                </a:extLst>
              </a:tr>
              <a:tr h="134391">
                <a:tc>
                  <a:txBody>
                    <a:bodyPr/>
                    <a:lstStyle/>
                    <a:p>
                      <a:pPr algn="l" fontAlgn="b"/>
                      <a:r>
                        <a:rPr lang="de-DE" sz="700" b="0" i="0" u="none" strike="noStrike">
                          <a:solidFill>
                            <a:srgbClr val="000000"/>
                          </a:solidFill>
                          <a:effectLst/>
                          <a:latin typeface="Arial" panose="020B0604020202020204" pitchFamily="34" charset="0"/>
                        </a:rPr>
                        <a:t>[D7-D7] Buerstadt - Lambsheim BUERST W [DIR] / N-1 Rheinau - Hoheneck KUGELB O</a:t>
                      </a:r>
                    </a:p>
                  </a:txBody>
                  <a:tcPr marL="78757"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1195,19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28%</a:t>
                      </a:r>
                    </a:p>
                  </a:txBody>
                  <a:tcPr marL="0" marR="0" marT="0" marB="0" anchor="b">
                    <a:lnL>
                      <a:noFill/>
                    </a:lnL>
                    <a:lnR>
                      <a:noFill/>
                    </a:lnR>
                    <a:lnT>
                      <a:noFill/>
                    </a:lnT>
                    <a:lnB>
                      <a:noFill/>
                    </a:lnB>
                  </a:tcPr>
                </a:tc>
                <a:extLst>
                  <a:ext uri="{0D108BD9-81ED-4DB2-BD59-A6C34878D82A}">
                    <a16:rowId xmlns:a16="http://schemas.microsoft.com/office/drawing/2014/main" val="3529038710"/>
                  </a:ext>
                </a:extLst>
              </a:tr>
              <a:tr h="134391">
                <a:tc>
                  <a:txBody>
                    <a:bodyPr/>
                    <a:lstStyle/>
                    <a:p>
                      <a:pPr algn="l" fontAlgn="b"/>
                      <a:r>
                        <a:rPr lang="cs-CZ" sz="700" b="1" i="0" u="none" strike="noStrike">
                          <a:solidFill>
                            <a:srgbClr val="000000"/>
                          </a:solidFill>
                          <a:effectLst/>
                          <a:latin typeface="Arial" panose="020B0604020202020204" pitchFamily="34" charset="0"/>
                        </a:rPr>
                        <a:t>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1604,02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142%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070230433"/>
                  </a:ext>
                </a:extLst>
              </a:tr>
              <a:tr h="134391">
                <a:tc>
                  <a:txBody>
                    <a:bodyPr/>
                    <a:lstStyle/>
                    <a:p>
                      <a:pPr algn="l" fontAlgn="b"/>
                      <a:r>
                        <a:rPr lang="cs-CZ" sz="700" b="0" i="0" u="none" strike="noStrike">
                          <a:solidFill>
                            <a:srgbClr val="000000"/>
                          </a:solidFill>
                          <a:effectLst/>
                          <a:latin typeface="Arial" panose="020B0604020202020204" pitchFamily="34" charset="0"/>
                        </a:rPr>
                        <a:t>[AT-AT] Salzburg - Tauern 231A [DIR] / N-1 Salzburg - Tauern 232A</a:t>
                      </a:r>
                    </a:p>
                  </a:txBody>
                  <a:tcPr marL="7875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242,79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88%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662723054"/>
                  </a:ext>
                </a:extLst>
              </a:tr>
              <a:tr h="134391">
                <a:tc>
                  <a:txBody>
                    <a:bodyPr/>
                    <a:lstStyle/>
                    <a:p>
                      <a:pPr algn="l" fontAlgn="b"/>
                      <a:r>
                        <a:rPr lang="cs-CZ" sz="700" b="0" i="0" u="none" strike="noStrike">
                          <a:solidFill>
                            <a:srgbClr val="000000"/>
                          </a:solidFill>
                          <a:effectLst/>
                          <a:latin typeface="Arial" panose="020B0604020202020204" pitchFamily="34" charset="0"/>
                        </a:rPr>
                        <a:t>[NL-D2] Meeden-Diele  380 Z [OPP] [NL] / N-1 COBRA HVDC</a:t>
                      </a:r>
                    </a:p>
                  </a:txBody>
                  <a:tcPr marL="78757"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384,72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32%</a:t>
                      </a:r>
                    </a:p>
                  </a:txBody>
                  <a:tcPr marL="0" marR="0" marT="0" marB="0" anchor="b">
                    <a:lnL>
                      <a:noFill/>
                    </a:lnL>
                    <a:lnR>
                      <a:noFill/>
                    </a:lnR>
                    <a:lnT>
                      <a:noFill/>
                    </a:lnT>
                    <a:lnB>
                      <a:noFill/>
                    </a:lnB>
                  </a:tcPr>
                </a:tc>
                <a:extLst>
                  <a:ext uri="{0D108BD9-81ED-4DB2-BD59-A6C34878D82A}">
                    <a16:rowId xmlns:a16="http://schemas.microsoft.com/office/drawing/2014/main" val="255599992"/>
                  </a:ext>
                </a:extLst>
              </a:tr>
              <a:tr h="134391">
                <a:tc>
                  <a:txBody>
                    <a:bodyPr/>
                    <a:lstStyle/>
                    <a:p>
                      <a:pPr algn="l" fontAlgn="b"/>
                      <a:r>
                        <a:rPr lang="de-DE" sz="700" b="0" i="0" u="none" strike="noStrike">
                          <a:solidFill>
                            <a:srgbClr val="000000"/>
                          </a:solidFill>
                          <a:effectLst/>
                          <a:latin typeface="Arial" panose="020B0604020202020204" pitchFamily="34" charset="0"/>
                        </a:rPr>
                        <a:t>[D7-D7] Buerstadt - Lambsheim BUERST W [DIR] / N-1 Rheinau - Hoheneck KUGELB O</a:t>
                      </a:r>
                    </a:p>
                  </a:txBody>
                  <a:tcPr marL="78757"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1604,02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22%</a:t>
                      </a:r>
                    </a:p>
                  </a:txBody>
                  <a:tcPr marL="0" marR="0" marT="0" marB="0" anchor="b">
                    <a:lnL>
                      <a:noFill/>
                    </a:lnL>
                    <a:lnR>
                      <a:noFill/>
                    </a:lnR>
                    <a:lnT>
                      <a:noFill/>
                    </a:lnT>
                    <a:lnB>
                      <a:noFill/>
                    </a:lnB>
                  </a:tcPr>
                </a:tc>
                <a:extLst>
                  <a:ext uri="{0D108BD9-81ED-4DB2-BD59-A6C34878D82A}">
                    <a16:rowId xmlns:a16="http://schemas.microsoft.com/office/drawing/2014/main" val="2469903497"/>
                  </a:ext>
                </a:extLst>
              </a:tr>
              <a:tr h="134391">
                <a:tc>
                  <a:txBody>
                    <a:bodyPr/>
                    <a:lstStyle/>
                    <a:p>
                      <a:pPr algn="l" fontAlgn="b"/>
                      <a:r>
                        <a:rPr lang="cs-CZ" sz="700" b="1" i="0" u="none" strike="noStrike">
                          <a:solidFill>
                            <a:srgbClr val="000000"/>
                          </a:solidFill>
                          <a:effectLst/>
                          <a:latin typeface="Arial" panose="020B0604020202020204" pitchFamily="34" charset="0"/>
                        </a:rPr>
                        <a:t>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1558,74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98%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894251926"/>
                  </a:ext>
                </a:extLst>
              </a:tr>
              <a:tr h="134391">
                <a:tc>
                  <a:txBody>
                    <a:bodyPr/>
                    <a:lstStyle/>
                    <a:p>
                      <a:pPr algn="l" fontAlgn="b"/>
                      <a:r>
                        <a:rPr lang="cs-CZ" sz="700" b="0" i="0" u="none" strike="noStrike">
                          <a:solidFill>
                            <a:srgbClr val="000000"/>
                          </a:solidFill>
                          <a:effectLst/>
                          <a:latin typeface="Arial" panose="020B0604020202020204" pitchFamily="34" charset="0"/>
                        </a:rPr>
                        <a:t>[NL-D2] Meeden-Diele  380 Z [OPP] [NL] / N-1 COBRA HVDC</a:t>
                      </a:r>
                    </a:p>
                  </a:txBody>
                  <a:tcPr marL="7875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400,58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00365320"/>
                  </a:ext>
                </a:extLst>
              </a:tr>
              <a:tr h="134391">
                <a:tc>
                  <a:txBody>
                    <a:bodyPr/>
                    <a:lstStyle/>
                    <a:p>
                      <a:pPr algn="l" fontAlgn="b"/>
                      <a:r>
                        <a:rPr lang="en-US" sz="700" b="0" i="0" u="none" strike="noStrike">
                          <a:solidFill>
                            <a:srgbClr val="000000"/>
                          </a:solidFill>
                          <a:effectLst/>
                          <a:latin typeface="Arial" panose="020B0604020202020204" pitchFamily="34" charset="0"/>
                        </a:rPr>
                        <a:t>[BE-FR] Achene - Lonny 19 [DIR] [FR] / N-1 Avelgem - Avelin 380.80</a:t>
                      </a:r>
                    </a:p>
                  </a:txBody>
                  <a:tcPr marL="78757"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292,85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50%</a:t>
                      </a:r>
                    </a:p>
                  </a:txBody>
                  <a:tcPr marL="0" marR="0" marT="0" marB="0" anchor="b">
                    <a:lnL>
                      <a:noFill/>
                    </a:lnL>
                    <a:lnR>
                      <a:noFill/>
                    </a:lnR>
                    <a:lnT>
                      <a:noFill/>
                    </a:lnT>
                    <a:lnB>
                      <a:noFill/>
                    </a:lnB>
                  </a:tcPr>
                </a:tc>
                <a:extLst>
                  <a:ext uri="{0D108BD9-81ED-4DB2-BD59-A6C34878D82A}">
                    <a16:rowId xmlns:a16="http://schemas.microsoft.com/office/drawing/2014/main" val="3920255344"/>
                  </a:ext>
                </a:extLst>
              </a:tr>
              <a:tr h="134391">
                <a:tc>
                  <a:txBody>
                    <a:bodyPr/>
                    <a:lstStyle/>
                    <a:p>
                      <a:pPr algn="l" fontAlgn="b"/>
                      <a:r>
                        <a:rPr lang="de-DE" sz="700" b="0" i="0" u="none" strike="noStrike">
                          <a:solidFill>
                            <a:srgbClr val="000000"/>
                          </a:solidFill>
                          <a:effectLst/>
                          <a:latin typeface="Arial" panose="020B0604020202020204" pitchFamily="34" charset="0"/>
                        </a:rPr>
                        <a:t>[D7-D7] Buerstadt - Lambsheim BUERST W [DIR] / N-1 Rheinau - Hoheneck KUGELB O</a:t>
                      </a:r>
                    </a:p>
                  </a:txBody>
                  <a:tcPr marL="78757"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1558,74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23%</a:t>
                      </a:r>
                    </a:p>
                  </a:txBody>
                  <a:tcPr marL="0" marR="0" marT="0" marB="0" anchor="b">
                    <a:lnL>
                      <a:noFill/>
                    </a:lnL>
                    <a:lnR>
                      <a:noFill/>
                    </a:lnR>
                    <a:lnT>
                      <a:noFill/>
                    </a:lnT>
                    <a:lnB>
                      <a:noFill/>
                    </a:lnB>
                  </a:tcPr>
                </a:tc>
                <a:extLst>
                  <a:ext uri="{0D108BD9-81ED-4DB2-BD59-A6C34878D82A}">
                    <a16:rowId xmlns:a16="http://schemas.microsoft.com/office/drawing/2014/main" val="3571840368"/>
                  </a:ext>
                </a:extLst>
              </a:tr>
              <a:tr h="134391">
                <a:tc>
                  <a:txBody>
                    <a:bodyPr/>
                    <a:lstStyle/>
                    <a:p>
                      <a:pPr algn="l" fontAlgn="b"/>
                      <a:r>
                        <a:rPr lang="cs-CZ" sz="700" b="1" i="0" u="none" strike="noStrike">
                          <a:solidFill>
                            <a:srgbClr val="000000"/>
                          </a:solidFill>
                          <a:effectLst/>
                          <a:latin typeface="Arial" panose="020B0604020202020204" pitchFamily="34" charset="0"/>
                        </a:rPr>
                        <a:t>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1355,8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147%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526383500"/>
                  </a:ext>
                </a:extLst>
              </a:tr>
              <a:tr h="134391">
                <a:tc>
                  <a:txBody>
                    <a:bodyPr/>
                    <a:lstStyle/>
                    <a:p>
                      <a:pPr algn="l" fontAlgn="b"/>
                      <a:r>
                        <a:rPr lang="cs-CZ" sz="700" b="0" i="0" u="none" strike="noStrike">
                          <a:solidFill>
                            <a:srgbClr val="000000"/>
                          </a:solidFill>
                          <a:effectLst/>
                          <a:latin typeface="Arial" panose="020B0604020202020204" pitchFamily="34" charset="0"/>
                        </a:rPr>
                        <a:t>[CZ-D8] Hradec - Rohrsdorf 446 [OPP] [D8] / N-1 Hradec - Rohrsdorf 1</a:t>
                      </a:r>
                    </a:p>
                  </a:txBody>
                  <a:tcPr marL="7875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50,57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42%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981027456"/>
                  </a:ext>
                </a:extLst>
              </a:tr>
              <a:tr h="134391">
                <a:tc>
                  <a:txBody>
                    <a:bodyPr/>
                    <a:lstStyle/>
                    <a:p>
                      <a:pPr algn="l" fontAlgn="b"/>
                      <a:r>
                        <a:rPr lang="cs-CZ" sz="700" b="0" i="0" u="none" strike="noStrike">
                          <a:solidFill>
                            <a:srgbClr val="000000"/>
                          </a:solidFill>
                          <a:effectLst/>
                          <a:latin typeface="Arial" panose="020B0604020202020204" pitchFamily="34" charset="0"/>
                        </a:rPr>
                        <a:t>[NL-D2] Meeden-Diele  380 Z [OPP] [NL] / N-1 COBRA HVDC</a:t>
                      </a:r>
                    </a:p>
                  </a:txBody>
                  <a:tcPr marL="78757"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516,56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25%</a:t>
                      </a:r>
                    </a:p>
                  </a:txBody>
                  <a:tcPr marL="0" marR="0" marT="0" marB="0" anchor="b">
                    <a:lnL>
                      <a:noFill/>
                    </a:lnL>
                    <a:lnR>
                      <a:noFill/>
                    </a:lnR>
                    <a:lnT>
                      <a:noFill/>
                    </a:lnT>
                    <a:lnB>
                      <a:noFill/>
                    </a:lnB>
                  </a:tcPr>
                </a:tc>
                <a:extLst>
                  <a:ext uri="{0D108BD9-81ED-4DB2-BD59-A6C34878D82A}">
                    <a16:rowId xmlns:a16="http://schemas.microsoft.com/office/drawing/2014/main" val="212396852"/>
                  </a:ext>
                </a:extLst>
              </a:tr>
              <a:tr h="134391">
                <a:tc>
                  <a:txBody>
                    <a:bodyPr/>
                    <a:lstStyle/>
                    <a:p>
                      <a:pPr algn="l" fontAlgn="b"/>
                      <a:r>
                        <a:rPr lang="en-US" sz="700" b="0" i="0" u="none" strike="noStrike">
                          <a:solidFill>
                            <a:srgbClr val="000000"/>
                          </a:solidFill>
                          <a:effectLst/>
                          <a:latin typeface="Arial" panose="020B0604020202020204" pitchFamily="34" charset="0"/>
                        </a:rPr>
                        <a:t>[BE-FR] Achene - Lonny 19 [DIR] [FR] / N-1 Avelgem - Avelin 380.80</a:t>
                      </a:r>
                    </a:p>
                  </a:txBody>
                  <a:tcPr marL="78757"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361,42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55%</a:t>
                      </a:r>
                    </a:p>
                  </a:txBody>
                  <a:tcPr marL="0" marR="0" marT="0" marB="0" anchor="b">
                    <a:lnL>
                      <a:noFill/>
                    </a:lnL>
                    <a:lnR>
                      <a:noFill/>
                    </a:lnR>
                    <a:lnT>
                      <a:noFill/>
                    </a:lnT>
                    <a:lnB>
                      <a:noFill/>
                    </a:lnB>
                  </a:tcPr>
                </a:tc>
                <a:extLst>
                  <a:ext uri="{0D108BD9-81ED-4DB2-BD59-A6C34878D82A}">
                    <a16:rowId xmlns:a16="http://schemas.microsoft.com/office/drawing/2014/main" val="3149040098"/>
                  </a:ext>
                </a:extLst>
              </a:tr>
              <a:tr h="134391">
                <a:tc>
                  <a:txBody>
                    <a:bodyPr/>
                    <a:lstStyle/>
                    <a:p>
                      <a:pPr algn="l" fontAlgn="b"/>
                      <a:r>
                        <a:rPr lang="de-DE" sz="700" b="0" i="0" u="none" strike="noStrike">
                          <a:solidFill>
                            <a:srgbClr val="000000"/>
                          </a:solidFill>
                          <a:effectLst/>
                          <a:latin typeface="Arial" panose="020B0604020202020204" pitchFamily="34" charset="0"/>
                        </a:rPr>
                        <a:t>[D7-D7] Buerstadt - Lambsheim BUERST W [DIR] / N-1 Rheinau - Hoheneck KUGELB O</a:t>
                      </a:r>
                    </a:p>
                  </a:txBody>
                  <a:tcPr marL="78757"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1355,8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25%</a:t>
                      </a:r>
                    </a:p>
                  </a:txBody>
                  <a:tcPr marL="0" marR="0" marT="0" marB="0" anchor="b">
                    <a:lnL>
                      <a:noFill/>
                    </a:lnL>
                    <a:lnR>
                      <a:noFill/>
                    </a:lnR>
                    <a:lnT>
                      <a:noFill/>
                    </a:lnT>
                    <a:lnB>
                      <a:noFill/>
                    </a:lnB>
                  </a:tcPr>
                </a:tc>
                <a:extLst>
                  <a:ext uri="{0D108BD9-81ED-4DB2-BD59-A6C34878D82A}">
                    <a16:rowId xmlns:a16="http://schemas.microsoft.com/office/drawing/2014/main" val="3276377000"/>
                  </a:ext>
                </a:extLst>
              </a:tr>
              <a:tr h="134391">
                <a:tc>
                  <a:txBody>
                    <a:bodyPr/>
                    <a:lstStyle/>
                    <a:p>
                      <a:pPr algn="l" fontAlgn="b"/>
                      <a:r>
                        <a:rPr lang="cs-CZ" sz="700" b="1" i="0" u="none" strike="noStrike">
                          <a:solidFill>
                            <a:srgbClr val="000000"/>
                          </a:solidFill>
                          <a:effectLst/>
                          <a:latin typeface="Arial" panose="020B0604020202020204" pitchFamily="34" charset="0"/>
                        </a:rPr>
                        <a:t>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1819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92%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879308737"/>
                  </a:ext>
                </a:extLst>
              </a:tr>
              <a:tr h="134391">
                <a:tc>
                  <a:txBody>
                    <a:bodyPr/>
                    <a:lstStyle/>
                    <a:p>
                      <a:pPr algn="l" fontAlgn="b"/>
                      <a:r>
                        <a:rPr lang="cs-CZ" sz="700" b="0" i="0" u="none" strike="noStrike">
                          <a:solidFill>
                            <a:srgbClr val="000000"/>
                          </a:solidFill>
                          <a:effectLst/>
                          <a:latin typeface="Arial" panose="020B0604020202020204" pitchFamily="34" charset="0"/>
                        </a:rPr>
                        <a:t>[CZ-D8] Hradec - Rohrsdorf 446 [OPP] [D8] / N-1 Hradec - Rohrsdorf 1</a:t>
                      </a:r>
                    </a:p>
                  </a:txBody>
                  <a:tcPr marL="7875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146,98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40%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207959730"/>
                  </a:ext>
                </a:extLst>
              </a:tr>
              <a:tr h="134391">
                <a:tc>
                  <a:txBody>
                    <a:bodyPr/>
                    <a:lstStyle/>
                    <a:p>
                      <a:pPr algn="l" fontAlgn="b"/>
                      <a:r>
                        <a:rPr lang="cs-CZ" sz="700" b="0" i="0" u="none" strike="noStrike">
                          <a:solidFill>
                            <a:srgbClr val="000000"/>
                          </a:solidFill>
                          <a:effectLst/>
                          <a:latin typeface="Arial" panose="020B0604020202020204" pitchFamily="34" charset="0"/>
                        </a:rPr>
                        <a:t>[NL-D2] Meeden-Diele  380 Z [OPP] [NL] / N-1 COBRA HVDC</a:t>
                      </a:r>
                    </a:p>
                  </a:txBody>
                  <a:tcPr marL="78757"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54,93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27%</a:t>
                      </a:r>
                    </a:p>
                  </a:txBody>
                  <a:tcPr marL="0" marR="0" marT="0" marB="0" anchor="b">
                    <a:lnL>
                      <a:noFill/>
                    </a:lnL>
                    <a:lnR>
                      <a:noFill/>
                    </a:lnR>
                    <a:lnT>
                      <a:noFill/>
                    </a:lnT>
                    <a:lnB>
                      <a:noFill/>
                    </a:lnB>
                  </a:tcPr>
                </a:tc>
                <a:extLst>
                  <a:ext uri="{0D108BD9-81ED-4DB2-BD59-A6C34878D82A}">
                    <a16:rowId xmlns:a16="http://schemas.microsoft.com/office/drawing/2014/main" val="2883831359"/>
                  </a:ext>
                </a:extLst>
              </a:tr>
              <a:tr h="134391">
                <a:tc>
                  <a:txBody>
                    <a:bodyPr/>
                    <a:lstStyle/>
                    <a:p>
                      <a:pPr algn="l" fontAlgn="b"/>
                      <a:r>
                        <a:rPr lang="de-DE" sz="700" b="0" i="0" u="none" strike="noStrike">
                          <a:solidFill>
                            <a:srgbClr val="000000"/>
                          </a:solidFill>
                          <a:effectLst/>
                          <a:latin typeface="Arial" panose="020B0604020202020204" pitchFamily="34" charset="0"/>
                        </a:rPr>
                        <a:t>[D7-D7] Buerstadt - Lambsheim BUERST W [DIR] / N-1 Rheinau - Hoheneck KUGELB O</a:t>
                      </a:r>
                    </a:p>
                  </a:txBody>
                  <a:tcPr marL="78757"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1819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25%</a:t>
                      </a:r>
                    </a:p>
                  </a:txBody>
                  <a:tcPr marL="0" marR="0" marT="0" marB="0" anchor="b">
                    <a:lnL>
                      <a:noFill/>
                    </a:lnL>
                    <a:lnR>
                      <a:noFill/>
                    </a:lnR>
                    <a:lnT>
                      <a:noFill/>
                    </a:lnT>
                    <a:lnB>
                      <a:noFill/>
                    </a:lnB>
                  </a:tcPr>
                </a:tc>
                <a:extLst>
                  <a:ext uri="{0D108BD9-81ED-4DB2-BD59-A6C34878D82A}">
                    <a16:rowId xmlns:a16="http://schemas.microsoft.com/office/drawing/2014/main" val="2930859337"/>
                  </a:ext>
                </a:extLst>
              </a:tr>
              <a:tr h="134391">
                <a:tc>
                  <a:txBody>
                    <a:bodyPr/>
                    <a:lstStyle/>
                    <a:p>
                      <a:pPr algn="l" fontAlgn="b"/>
                      <a:r>
                        <a:rPr lang="cs-CZ" sz="700" b="1" i="0" u="none" strike="noStrike">
                          <a:solidFill>
                            <a:srgbClr val="000000"/>
                          </a:solidFill>
                          <a:effectLst/>
                          <a:latin typeface="Arial" panose="020B0604020202020204" pitchFamily="34" charset="0"/>
                        </a:rPr>
                        <a:t>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2080,96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99%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155578160"/>
                  </a:ext>
                </a:extLst>
              </a:tr>
              <a:tr h="134391">
                <a:tc>
                  <a:txBody>
                    <a:bodyPr/>
                    <a:lstStyle/>
                    <a:p>
                      <a:pPr algn="l" fontAlgn="b"/>
                      <a:r>
                        <a:rPr lang="cs-CZ" sz="700" b="0" i="0" u="none" strike="noStrike">
                          <a:solidFill>
                            <a:srgbClr val="000000"/>
                          </a:solidFill>
                          <a:effectLst/>
                          <a:latin typeface="Arial" panose="020B0604020202020204" pitchFamily="34" charset="0"/>
                        </a:rPr>
                        <a:t>[CZ-D8] Hradec - Rohrsdorf 446 [OPP] [D8] / N-1 Hradec - Rohrsdorf 1</a:t>
                      </a:r>
                    </a:p>
                  </a:txBody>
                  <a:tcPr marL="7875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508,04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519720642"/>
                  </a:ext>
                </a:extLst>
              </a:tr>
              <a:tr h="134391">
                <a:tc>
                  <a:txBody>
                    <a:bodyPr/>
                    <a:lstStyle/>
                    <a:p>
                      <a:pPr algn="l" fontAlgn="b"/>
                      <a:r>
                        <a:rPr lang="cs-CZ" sz="700" b="0" i="0" u="none" strike="noStrike">
                          <a:solidFill>
                            <a:srgbClr val="000000"/>
                          </a:solidFill>
                          <a:effectLst/>
                          <a:latin typeface="Arial" panose="020B0604020202020204" pitchFamily="34" charset="0"/>
                        </a:rPr>
                        <a:t>[NL-D2] Meeden-Diele  380 Z [OPP] [NL] / N-1 COBRA HVDC</a:t>
                      </a:r>
                    </a:p>
                  </a:txBody>
                  <a:tcPr marL="78757"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323,83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4274836853"/>
                  </a:ext>
                </a:extLst>
              </a:tr>
              <a:tr h="134391">
                <a:tc>
                  <a:txBody>
                    <a:bodyPr/>
                    <a:lstStyle/>
                    <a:p>
                      <a:pPr algn="l" fontAlgn="b"/>
                      <a:r>
                        <a:rPr lang="de-DE" sz="700" b="0" i="0" u="none" strike="noStrike">
                          <a:solidFill>
                            <a:srgbClr val="000000"/>
                          </a:solidFill>
                          <a:effectLst/>
                          <a:latin typeface="Arial" panose="020B0604020202020204" pitchFamily="34" charset="0"/>
                        </a:rPr>
                        <a:t>[D7-D7] Buerstadt - Lambsheim BUERST W [DIR] / N-1 Rheinau - Hoheneck KUGELB O</a:t>
                      </a:r>
                    </a:p>
                  </a:txBody>
                  <a:tcPr marL="78757"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2080,96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24%</a:t>
                      </a:r>
                    </a:p>
                  </a:txBody>
                  <a:tcPr marL="0" marR="0" marT="0" marB="0" anchor="b">
                    <a:lnL>
                      <a:noFill/>
                    </a:lnL>
                    <a:lnR>
                      <a:noFill/>
                    </a:lnR>
                    <a:lnT>
                      <a:noFill/>
                    </a:lnT>
                    <a:lnB>
                      <a:noFill/>
                    </a:lnB>
                  </a:tcPr>
                </a:tc>
                <a:extLst>
                  <a:ext uri="{0D108BD9-81ED-4DB2-BD59-A6C34878D82A}">
                    <a16:rowId xmlns:a16="http://schemas.microsoft.com/office/drawing/2014/main" val="1294985561"/>
                  </a:ext>
                </a:extLst>
              </a:tr>
              <a:tr h="134391">
                <a:tc>
                  <a:txBody>
                    <a:bodyPr/>
                    <a:lstStyle/>
                    <a:p>
                      <a:pPr algn="l" fontAlgn="b"/>
                      <a:r>
                        <a:rPr lang="cs-CZ" sz="700" b="0" i="0" u="none" strike="noStrike">
                          <a:solidFill>
                            <a:srgbClr val="000000"/>
                          </a:solidFill>
                          <a:effectLst/>
                          <a:latin typeface="Arial" panose="020B0604020202020204" pitchFamily="34" charset="0"/>
                        </a:rPr>
                        <a:t>[D8-PL] Krajnik - Vierraden 2 [OPP] [PL] / N-1 Mikulowa - Pasikurowice</a:t>
                      </a:r>
                    </a:p>
                  </a:txBody>
                  <a:tcPr marL="78757"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4,39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18%</a:t>
                      </a:r>
                    </a:p>
                  </a:txBody>
                  <a:tcPr marL="0" marR="0" marT="0" marB="0" anchor="b">
                    <a:lnL>
                      <a:noFill/>
                    </a:lnL>
                    <a:lnR>
                      <a:noFill/>
                    </a:lnR>
                    <a:lnT>
                      <a:noFill/>
                    </a:lnT>
                    <a:lnB>
                      <a:noFill/>
                    </a:lnB>
                  </a:tcPr>
                </a:tc>
                <a:extLst>
                  <a:ext uri="{0D108BD9-81ED-4DB2-BD59-A6C34878D82A}">
                    <a16:rowId xmlns:a16="http://schemas.microsoft.com/office/drawing/2014/main" val="265553174"/>
                  </a:ext>
                </a:extLst>
              </a:tr>
              <a:tr h="134391">
                <a:tc>
                  <a:txBody>
                    <a:bodyPr/>
                    <a:lstStyle/>
                    <a:p>
                      <a:pPr algn="l" fontAlgn="b"/>
                      <a:r>
                        <a:rPr lang="cs-CZ" sz="700" b="1" i="0" u="none" strike="noStrike">
                          <a:solidFill>
                            <a:srgbClr val="000000"/>
                          </a:solidFill>
                          <a:effectLst/>
                          <a:latin typeface="Arial" panose="020B0604020202020204" pitchFamily="34" charset="0"/>
                        </a:rPr>
                        <a:t>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2129,57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156%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479190032"/>
                  </a:ext>
                </a:extLst>
              </a:tr>
              <a:tr h="134391">
                <a:tc>
                  <a:txBody>
                    <a:bodyPr/>
                    <a:lstStyle/>
                    <a:p>
                      <a:pPr algn="l" fontAlgn="b"/>
                      <a:r>
                        <a:rPr lang="cs-CZ" sz="700" b="0" i="0" u="none" strike="noStrike">
                          <a:solidFill>
                            <a:srgbClr val="000000"/>
                          </a:solidFill>
                          <a:effectLst/>
                          <a:latin typeface="Arial" panose="020B0604020202020204" pitchFamily="34" charset="0"/>
                        </a:rPr>
                        <a:t>[CZ-SK] Nosovice - Varin [DIR] [CZ] / N-1 Sokolnice - Stupava</a:t>
                      </a:r>
                    </a:p>
                  </a:txBody>
                  <a:tcPr marL="7875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234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75%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515434173"/>
                  </a:ext>
                </a:extLst>
              </a:tr>
              <a:tr h="134391">
                <a:tc>
                  <a:txBody>
                    <a:bodyPr/>
                    <a:lstStyle/>
                    <a:p>
                      <a:pPr algn="l" fontAlgn="b"/>
                      <a:r>
                        <a:rPr lang="cs-CZ" sz="700" b="0" i="0" u="none" strike="noStrike">
                          <a:solidFill>
                            <a:srgbClr val="000000"/>
                          </a:solidFill>
                          <a:effectLst/>
                          <a:latin typeface="Arial" panose="020B0604020202020204" pitchFamily="34" charset="0"/>
                        </a:rPr>
                        <a:t>[CZ-D8] Hradec - Rohrsdorf 446 [OPP] [D8] / N-1 Hradec - Rohrsdorf 1</a:t>
                      </a:r>
                    </a:p>
                  </a:txBody>
                  <a:tcPr marL="78757"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505,86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38%</a:t>
                      </a:r>
                    </a:p>
                  </a:txBody>
                  <a:tcPr marL="0" marR="0" marT="0" marB="0" anchor="b">
                    <a:lnL>
                      <a:noFill/>
                    </a:lnL>
                    <a:lnR>
                      <a:noFill/>
                    </a:lnR>
                    <a:lnT>
                      <a:noFill/>
                    </a:lnT>
                    <a:lnB>
                      <a:noFill/>
                    </a:lnB>
                  </a:tcPr>
                </a:tc>
                <a:extLst>
                  <a:ext uri="{0D108BD9-81ED-4DB2-BD59-A6C34878D82A}">
                    <a16:rowId xmlns:a16="http://schemas.microsoft.com/office/drawing/2014/main" val="1912643660"/>
                  </a:ext>
                </a:extLst>
              </a:tr>
              <a:tr h="134391">
                <a:tc>
                  <a:txBody>
                    <a:bodyPr/>
                    <a:lstStyle/>
                    <a:p>
                      <a:pPr algn="l" fontAlgn="b"/>
                      <a:r>
                        <a:rPr lang="cs-CZ" sz="700" b="0" i="0" u="none" strike="noStrike">
                          <a:solidFill>
                            <a:srgbClr val="000000"/>
                          </a:solidFill>
                          <a:effectLst/>
                          <a:latin typeface="Arial" panose="020B0604020202020204" pitchFamily="34" charset="0"/>
                        </a:rPr>
                        <a:t>[NL-D2] Meeden-Diele  380 Z [OPP] [NL] / N-1 COBRA HVDC</a:t>
                      </a:r>
                    </a:p>
                  </a:txBody>
                  <a:tcPr marL="78757"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388,7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641360525"/>
                  </a:ext>
                </a:extLst>
              </a:tr>
              <a:tr h="134391">
                <a:tc>
                  <a:txBody>
                    <a:bodyPr/>
                    <a:lstStyle/>
                    <a:p>
                      <a:pPr algn="l" fontAlgn="b"/>
                      <a:r>
                        <a:rPr lang="de-DE" sz="700" b="0" i="0" u="none" strike="noStrike">
                          <a:solidFill>
                            <a:srgbClr val="000000"/>
                          </a:solidFill>
                          <a:effectLst/>
                          <a:latin typeface="Arial" panose="020B0604020202020204" pitchFamily="34" charset="0"/>
                        </a:rPr>
                        <a:t>[D7-D7] Buerstadt - Lambsheim BUERST W [DIR] / N-1 Rheinau - Hoheneck KUGELB O</a:t>
                      </a:r>
                    </a:p>
                  </a:txBody>
                  <a:tcPr marL="78757"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2129,57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24%</a:t>
                      </a:r>
                    </a:p>
                  </a:txBody>
                  <a:tcPr marL="0" marR="0" marT="0" marB="0" anchor="b">
                    <a:lnL>
                      <a:noFill/>
                    </a:lnL>
                    <a:lnR>
                      <a:noFill/>
                    </a:lnR>
                    <a:lnT>
                      <a:noFill/>
                    </a:lnT>
                    <a:lnB>
                      <a:noFill/>
                    </a:lnB>
                  </a:tcPr>
                </a:tc>
                <a:extLst>
                  <a:ext uri="{0D108BD9-81ED-4DB2-BD59-A6C34878D82A}">
                    <a16:rowId xmlns:a16="http://schemas.microsoft.com/office/drawing/2014/main" val="2687794519"/>
                  </a:ext>
                </a:extLst>
              </a:tr>
              <a:tr h="134391">
                <a:tc>
                  <a:txBody>
                    <a:bodyPr/>
                    <a:lstStyle/>
                    <a:p>
                      <a:pPr algn="l" fontAlgn="b"/>
                      <a:r>
                        <a:rPr lang="cs-CZ" sz="700" b="1" i="0" u="none" strike="noStrike">
                          <a:solidFill>
                            <a:srgbClr val="000000"/>
                          </a:solidFill>
                          <a:effectLst/>
                          <a:latin typeface="Arial" panose="020B0604020202020204" pitchFamily="34" charset="0"/>
                        </a:rPr>
                        <a:t>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8078,49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236%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136174245"/>
                  </a:ext>
                </a:extLst>
              </a:tr>
              <a:tr h="134391">
                <a:tc>
                  <a:txBody>
                    <a:bodyPr/>
                    <a:lstStyle/>
                    <a:p>
                      <a:pPr algn="l" fontAlgn="b"/>
                      <a:r>
                        <a:rPr lang="cs-CZ" sz="700" b="0" i="0" u="none" strike="noStrike">
                          <a:solidFill>
                            <a:srgbClr val="000000"/>
                          </a:solidFill>
                          <a:effectLst/>
                          <a:latin typeface="Arial" panose="020B0604020202020204" pitchFamily="34" charset="0"/>
                        </a:rPr>
                        <a:t>[CZ-SK] Nosovice - Varin [DIR] [CZ] / N-1 Sokolnice - Stupava</a:t>
                      </a:r>
                    </a:p>
                  </a:txBody>
                  <a:tcPr marL="7875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363,17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69%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958134898"/>
                  </a:ext>
                </a:extLst>
              </a:tr>
              <a:tr h="134391">
                <a:tc>
                  <a:txBody>
                    <a:bodyPr/>
                    <a:lstStyle/>
                    <a:p>
                      <a:pPr algn="l" fontAlgn="b"/>
                      <a:r>
                        <a:rPr lang="cs-CZ" sz="700" b="0" i="0" u="none" strike="noStrike">
                          <a:solidFill>
                            <a:srgbClr val="000000"/>
                          </a:solidFill>
                          <a:effectLst/>
                          <a:latin typeface="Arial" panose="020B0604020202020204" pitchFamily="34" charset="0"/>
                        </a:rPr>
                        <a:t>[CZ-D8] Hradec - Rohrsdorf 445 [OPP] [D8] / N-1 Hradec - Rohrsdorf 2</a:t>
                      </a:r>
                    </a:p>
                  </a:txBody>
                  <a:tcPr marL="78757"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742,45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35%</a:t>
                      </a:r>
                    </a:p>
                  </a:txBody>
                  <a:tcPr marL="0" marR="0" marT="0" marB="0" anchor="b">
                    <a:lnL>
                      <a:noFill/>
                    </a:lnL>
                    <a:lnR>
                      <a:noFill/>
                    </a:lnR>
                    <a:lnT>
                      <a:noFill/>
                    </a:lnT>
                    <a:lnB>
                      <a:noFill/>
                    </a:lnB>
                  </a:tcPr>
                </a:tc>
                <a:extLst>
                  <a:ext uri="{0D108BD9-81ED-4DB2-BD59-A6C34878D82A}">
                    <a16:rowId xmlns:a16="http://schemas.microsoft.com/office/drawing/2014/main" val="4215320795"/>
                  </a:ext>
                </a:extLst>
              </a:tr>
              <a:tr h="134391">
                <a:tc>
                  <a:txBody>
                    <a:bodyPr/>
                    <a:lstStyle/>
                    <a:p>
                      <a:pPr algn="l" fontAlgn="b"/>
                      <a:r>
                        <a:rPr lang="cs-CZ" sz="700" b="0" i="0" u="none" strike="noStrike">
                          <a:solidFill>
                            <a:srgbClr val="000000"/>
                          </a:solidFill>
                          <a:effectLst/>
                          <a:latin typeface="Arial" panose="020B0604020202020204" pitchFamily="34" charset="0"/>
                        </a:rPr>
                        <a:t>[NL-D2] Meeden-Diele  380 Z [OPP] [NL] / N-1 COBRA HVDC</a:t>
                      </a:r>
                    </a:p>
                  </a:txBody>
                  <a:tcPr marL="78757"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1349,9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607596583"/>
                  </a:ext>
                </a:extLst>
              </a:tr>
              <a:tr h="134391">
                <a:tc>
                  <a:txBody>
                    <a:bodyPr/>
                    <a:lstStyle/>
                    <a:p>
                      <a:pPr algn="l" fontAlgn="b"/>
                      <a:r>
                        <a:rPr lang="en-US" sz="700" b="0" i="0" u="none" strike="noStrike">
                          <a:solidFill>
                            <a:srgbClr val="000000"/>
                          </a:solidFill>
                          <a:effectLst/>
                          <a:latin typeface="Arial" panose="020B0604020202020204" pitchFamily="34" charset="0"/>
                        </a:rPr>
                        <a:t>[BE-BE] Achene - Gramme 380.10 [OPP] / N-1 Avelgem - Avelin 380.80</a:t>
                      </a:r>
                    </a:p>
                  </a:txBody>
                  <a:tcPr marL="78757"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1284,87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73%</a:t>
                      </a:r>
                    </a:p>
                  </a:txBody>
                  <a:tcPr marL="0" marR="0" marT="0" marB="0" anchor="b">
                    <a:lnL>
                      <a:noFill/>
                    </a:lnL>
                    <a:lnR>
                      <a:noFill/>
                    </a:lnR>
                    <a:lnT>
                      <a:noFill/>
                    </a:lnT>
                    <a:lnB>
                      <a:noFill/>
                    </a:lnB>
                  </a:tcPr>
                </a:tc>
                <a:extLst>
                  <a:ext uri="{0D108BD9-81ED-4DB2-BD59-A6C34878D82A}">
                    <a16:rowId xmlns:a16="http://schemas.microsoft.com/office/drawing/2014/main" val="373716540"/>
                  </a:ext>
                </a:extLst>
              </a:tr>
              <a:tr h="134391">
                <a:tc>
                  <a:txBody>
                    <a:bodyPr/>
                    <a:lstStyle/>
                    <a:p>
                      <a:pPr algn="l" fontAlgn="b"/>
                      <a:r>
                        <a:rPr lang="de-DE" sz="700" b="0" i="0" u="none" strike="noStrike">
                          <a:solidFill>
                            <a:srgbClr val="000000"/>
                          </a:solidFill>
                          <a:effectLst/>
                          <a:latin typeface="Arial" panose="020B0604020202020204" pitchFamily="34" charset="0"/>
                        </a:rPr>
                        <a:t>[D7-D7] Buerstadt - Lambsheim BUERST W [DIR] / N-1 Achene - Gramme 380.10</a:t>
                      </a:r>
                    </a:p>
                  </a:txBody>
                  <a:tcPr marL="78757"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8078,49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076020255"/>
                  </a:ext>
                </a:extLst>
              </a:tr>
              <a:tr h="134391">
                <a:tc>
                  <a:txBody>
                    <a:bodyPr/>
                    <a:lstStyle/>
                    <a:p>
                      <a:pPr algn="l" fontAlgn="b"/>
                      <a:r>
                        <a:rPr lang="cs-CZ" sz="700" b="0" i="0" u="none" strike="noStrike">
                          <a:solidFill>
                            <a:srgbClr val="000000"/>
                          </a:solidFill>
                          <a:effectLst/>
                          <a:latin typeface="Arial" panose="020B0604020202020204" pitchFamily="34" charset="0"/>
                        </a:rPr>
                        <a:t>[PL-PL] Mikulowa AT2 [DIR] / N-1 Mikulowa - Pasikurowice</a:t>
                      </a:r>
                    </a:p>
                  </a:txBody>
                  <a:tcPr marL="78757"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1083,41</a:t>
                      </a:r>
                    </a:p>
                  </a:txBody>
                  <a:tcPr marL="0" marR="0" marT="0" marB="0" anchor="b">
                    <a:lnL>
                      <a:noFill/>
                    </a:lnL>
                    <a:lnR>
                      <a:noFill/>
                    </a:lnR>
                    <a:lnT>
                      <a:noFill/>
                    </a:lnT>
                    <a:lnB>
                      <a:noFill/>
                    </a:lnB>
                  </a:tcPr>
                </a:tc>
                <a:tc>
                  <a:txBody>
                    <a:bodyPr/>
                    <a:lstStyle/>
                    <a:p>
                      <a:pPr algn="r" fontAlgn="b"/>
                      <a:r>
                        <a:rPr lang="cs-CZ" sz="700" b="0" i="0" u="none" strike="noStrike" dirty="0">
                          <a:solidFill>
                            <a:srgbClr val="000000"/>
                          </a:solidFill>
                          <a:effectLst/>
                          <a:latin typeface="Arial" panose="020B0604020202020204" pitchFamily="34" charset="0"/>
                        </a:rPr>
                        <a:t>19%</a:t>
                      </a:r>
                    </a:p>
                  </a:txBody>
                  <a:tcPr marL="0" marR="0" marT="0" marB="0" anchor="b">
                    <a:lnL>
                      <a:noFill/>
                    </a:lnL>
                    <a:lnR>
                      <a:noFill/>
                    </a:lnR>
                    <a:lnT>
                      <a:noFill/>
                    </a:lnT>
                    <a:lnB>
                      <a:noFill/>
                    </a:lnB>
                  </a:tcPr>
                </a:tc>
                <a:extLst>
                  <a:ext uri="{0D108BD9-81ED-4DB2-BD59-A6C34878D82A}">
                    <a16:rowId xmlns:a16="http://schemas.microsoft.com/office/drawing/2014/main" val="314187773"/>
                  </a:ext>
                </a:extLst>
              </a:tr>
            </a:tbl>
          </a:graphicData>
        </a:graphic>
      </p:graphicFrame>
    </p:spTree>
    <p:extLst>
      <p:ext uri="{BB962C8B-B14F-4D97-AF65-F5344CB8AC3E}">
        <p14:creationId xmlns:p14="http://schemas.microsoft.com/office/powerpoint/2010/main" val="181590776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BD20220404</a:t>
            </a:r>
            <a:r>
              <a:rPr lang="en-US" altLang="hu-HU" sz="1400" dirty="0">
                <a:solidFill>
                  <a:srgbClr val="008000"/>
                </a:solidFill>
              </a:rPr>
              <a:t> (part </a:t>
            </a:r>
            <a:r>
              <a:rPr lang="sl-SI" altLang="hu-HU" sz="1400" dirty="0">
                <a:solidFill>
                  <a:srgbClr val="008000"/>
                </a:solidFill>
              </a:rPr>
              <a:t>II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ulka 1">
            <a:extLst>
              <a:ext uri="{FF2B5EF4-FFF2-40B4-BE49-F238E27FC236}">
                <a16:creationId xmlns:a16="http://schemas.microsoft.com/office/drawing/2014/main" id="{3C130417-5505-4A2E-8429-9739CE28FFD5}"/>
              </a:ext>
            </a:extLst>
          </p:cNvPr>
          <p:cNvGraphicFramePr>
            <a:graphicFrameLocks noGrp="1"/>
          </p:cNvGraphicFramePr>
          <p:nvPr>
            <p:extLst>
              <p:ext uri="{D42A27DB-BD31-4B8C-83A1-F6EECF244321}">
                <p14:modId xmlns:p14="http://schemas.microsoft.com/office/powerpoint/2010/main" val="1447706508"/>
              </p:ext>
            </p:extLst>
          </p:nvPr>
        </p:nvGraphicFramePr>
        <p:xfrm>
          <a:off x="453587" y="1104596"/>
          <a:ext cx="8653837" cy="5325457"/>
        </p:xfrm>
        <a:graphic>
          <a:graphicData uri="http://schemas.openxmlformats.org/drawingml/2006/table">
            <a:tbl>
              <a:tblPr/>
              <a:tblGrid>
                <a:gridCol w="6631360">
                  <a:extLst>
                    <a:ext uri="{9D8B030D-6E8A-4147-A177-3AD203B41FA5}">
                      <a16:colId xmlns:a16="http://schemas.microsoft.com/office/drawing/2014/main" val="1005763474"/>
                    </a:ext>
                  </a:extLst>
                </a:gridCol>
                <a:gridCol w="1493361">
                  <a:extLst>
                    <a:ext uri="{9D8B030D-6E8A-4147-A177-3AD203B41FA5}">
                      <a16:colId xmlns:a16="http://schemas.microsoft.com/office/drawing/2014/main" val="1496192849"/>
                    </a:ext>
                  </a:extLst>
                </a:gridCol>
                <a:gridCol w="529116">
                  <a:extLst>
                    <a:ext uri="{9D8B030D-6E8A-4147-A177-3AD203B41FA5}">
                      <a16:colId xmlns:a16="http://schemas.microsoft.com/office/drawing/2014/main" val="365112392"/>
                    </a:ext>
                  </a:extLst>
                </a:gridCol>
              </a:tblGrid>
              <a:tr h="112225">
                <a:tc>
                  <a:txBody>
                    <a:bodyPr/>
                    <a:lstStyle/>
                    <a:p>
                      <a:pPr algn="l" fontAlgn="b"/>
                      <a:r>
                        <a:rPr lang="cs-CZ" sz="7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164652785"/>
                  </a:ext>
                </a:extLst>
              </a:tr>
              <a:tr h="127152">
                <a:tc>
                  <a:txBody>
                    <a:bodyPr/>
                    <a:lstStyle/>
                    <a:p>
                      <a:pPr algn="l" fontAlgn="b"/>
                      <a:r>
                        <a:rPr lang="cs-CZ" sz="700" b="1" i="0" u="none" strike="noStrike">
                          <a:solidFill>
                            <a:srgbClr val="000000"/>
                          </a:solidFill>
                          <a:effectLst/>
                          <a:latin typeface="Arial" panose="020B0604020202020204" pitchFamily="34" charset="0"/>
                        </a:rPr>
                        <a:t>9</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6696,63</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174%</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7336861"/>
                  </a:ext>
                </a:extLst>
              </a:tr>
              <a:tr h="127152">
                <a:tc>
                  <a:txBody>
                    <a:bodyPr/>
                    <a:lstStyle/>
                    <a:p>
                      <a:pPr algn="l" fontAlgn="b"/>
                      <a:r>
                        <a:rPr lang="cs-CZ" sz="700" b="0" i="0" u="none" strike="noStrike">
                          <a:solidFill>
                            <a:srgbClr val="000000"/>
                          </a:solidFill>
                          <a:effectLst/>
                          <a:latin typeface="Arial" panose="020B0604020202020204" pitchFamily="34" charset="0"/>
                        </a:rPr>
                        <a:t>[NL-D2] Meeden-Diele  380 Z [OPP] [NL] / N-1 COBRA HVDC</a:t>
                      </a:r>
                    </a:p>
                  </a:txBody>
                  <a:tcPr marL="7313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1360,27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242192212"/>
                  </a:ext>
                </a:extLst>
              </a:tr>
              <a:tr h="127152">
                <a:tc>
                  <a:txBody>
                    <a:bodyPr/>
                    <a:lstStyle/>
                    <a:p>
                      <a:pPr algn="l" fontAlgn="b"/>
                      <a:r>
                        <a:rPr lang="en-US" sz="700" b="0" i="0" u="none" strike="noStrike">
                          <a:solidFill>
                            <a:srgbClr val="000000"/>
                          </a:solidFill>
                          <a:effectLst/>
                          <a:latin typeface="Arial" panose="020B0604020202020204" pitchFamily="34" charset="0"/>
                        </a:rPr>
                        <a:t>[BE-FR] Achene - Lonny 19 [DIR] [FR] / N-1 Avelgem - Avelin 380.80</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772,93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76%</a:t>
                      </a:r>
                    </a:p>
                  </a:txBody>
                  <a:tcPr marL="0" marR="0" marT="0" marB="0" anchor="b">
                    <a:lnL>
                      <a:noFill/>
                    </a:lnL>
                    <a:lnR>
                      <a:noFill/>
                    </a:lnR>
                    <a:lnT>
                      <a:noFill/>
                    </a:lnT>
                    <a:lnB>
                      <a:noFill/>
                    </a:lnB>
                  </a:tcPr>
                </a:tc>
                <a:extLst>
                  <a:ext uri="{0D108BD9-81ED-4DB2-BD59-A6C34878D82A}">
                    <a16:rowId xmlns:a16="http://schemas.microsoft.com/office/drawing/2014/main" val="3183024802"/>
                  </a:ext>
                </a:extLst>
              </a:tr>
              <a:tr h="127152">
                <a:tc>
                  <a:txBody>
                    <a:bodyPr/>
                    <a:lstStyle/>
                    <a:p>
                      <a:pPr algn="l" fontAlgn="b"/>
                      <a:r>
                        <a:rPr lang="cs-CZ" sz="700" b="0" i="0" u="none" strike="noStrike">
                          <a:solidFill>
                            <a:srgbClr val="000000"/>
                          </a:solidFill>
                          <a:effectLst/>
                          <a:latin typeface="Arial" panose="020B0604020202020204" pitchFamily="34" charset="0"/>
                        </a:rPr>
                        <a:t>[CZ-PL] Wielopole - Nosovice [DIR] [PL] / N-1 Albrechtice - Dobrzen</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1278,16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40%</a:t>
                      </a:r>
                    </a:p>
                  </a:txBody>
                  <a:tcPr marL="0" marR="0" marT="0" marB="0" anchor="b">
                    <a:lnL>
                      <a:noFill/>
                    </a:lnL>
                    <a:lnR>
                      <a:noFill/>
                    </a:lnR>
                    <a:lnT>
                      <a:noFill/>
                    </a:lnT>
                    <a:lnB>
                      <a:noFill/>
                    </a:lnB>
                  </a:tcPr>
                </a:tc>
                <a:extLst>
                  <a:ext uri="{0D108BD9-81ED-4DB2-BD59-A6C34878D82A}">
                    <a16:rowId xmlns:a16="http://schemas.microsoft.com/office/drawing/2014/main" val="230115668"/>
                  </a:ext>
                </a:extLst>
              </a:tr>
              <a:tr h="127152">
                <a:tc>
                  <a:txBody>
                    <a:bodyPr/>
                    <a:lstStyle/>
                    <a:p>
                      <a:pPr algn="l" fontAlgn="b"/>
                      <a:r>
                        <a:rPr lang="cs-CZ" sz="700" b="0" i="0" u="none" strike="noStrike">
                          <a:solidFill>
                            <a:srgbClr val="000000"/>
                          </a:solidFill>
                          <a:effectLst/>
                          <a:latin typeface="Arial" panose="020B0604020202020204" pitchFamily="34" charset="0"/>
                        </a:rPr>
                        <a:t>[D8-PL] Mikulowa PST1 [OPP] [PL] / N-1 Hagenwerder - Mikulowa 1</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1701,43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17%</a:t>
                      </a:r>
                    </a:p>
                  </a:txBody>
                  <a:tcPr marL="0" marR="0" marT="0" marB="0" anchor="b">
                    <a:lnL>
                      <a:noFill/>
                    </a:lnL>
                    <a:lnR>
                      <a:noFill/>
                    </a:lnR>
                    <a:lnT>
                      <a:noFill/>
                    </a:lnT>
                    <a:lnB>
                      <a:noFill/>
                    </a:lnB>
                  </a:tcPr>
                </a:tc>
                <a:extLst>
                  <a:ext uri="{0D108BD9-81ED-4DB2-BD59-A6C34878D82A}">
                    <a16:rowId xmlns:a16="http://schemas.microsoft.com/office/drawing/2014/main" val="3999835868"/>
                  </a:ext>
                </a:extLst>
              </a:tr>
              <a:tr h="127152">
                <a:tc>
                  <a:txBody>
                    <a:bodyPr/>
                    <a:lstStyle/>
                    <a:p>
                      <a:pPr algn="l" fontAlgn="b"/>
                      <a:r>
                        <a:rPr lang="de-DE" sz="700" b="0" i="0" u="none" strike="noStrike">
                          <a:solidFill>
                            <a:srgbClr val="000000"/>
                          </a:solidFill>
                          <a:effectLst/>
                          <a:latin typeface="Arial" panose="020B0604020202020204" pitchFamily="34" charset="0"/>
                        </a:rPr>
                        <a:t>[D7-D7] Buerstadt - Lambsheim BUERST W [DIR] / N-1 Achene - Gramme 380.10</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6696,63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22%</a:t>
                      </a:r>
                    </a:p>
                  </a:txBody>
                  <a:tcPr marL="0" marR="0" marT="0" marB="0" anchor="b">
                    <a:lnL>
                      <a:noFill/>
                    </a:lnL>
                    <a:lnR>
                      <a:noFill/>
                    </a:lnR>
                    <a:lnT>
                      <a:noFill/>
                    </a:lnT>
                    <a:lnB>
                      <a:noFill/>
                    </a:lnB>
                  </a:tcPr>
                </a:tc>
                <a:extLst>
                  <a:ext uri="{0D108BD9-81ED-4DB2-BD59-A6C34878D82A}">
                    <a16:rowId xmlns:a16="http://schemas.microsoft.com/office/drawing/2014/main" val="2555179330"/>
                  </a:ext>
                </a:extLst>
              </a:tr>
              <a:tr h="127152">
                <a:tc>
                  <a:txBody>
                    <a:bodyPr/>
                    <a:lstStyle/>
                    <a:p>
                      <a:pPr algn="l" fontAlgn="b"/>
                      <a:r>
                        <a:rPr lang="cs-CZ" sz="700" b="1" i="0" u="none" strike="noStrike">
                          <a:solidFill>
                            <a:srgbClr val="000000"/>
                          </a:solidFill>
                          <a:effectLst/>
                          <a:latin typeface="Arial" panose="020B0604020202020204" pitchFamily="34" charset="0"/>
                        </a:rPr>
                        <a:t>10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1532,81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239%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096298449"/>
                  </a:ext>
                </a:extLst>
              </a:tr>
              <a:tr h="127152">
                <a:tc>
                  <a:txBody>
                    <a:bodyPr/>
                    <a:lstStyle/>
                    <a:p>
                      <a:pPr algn="l" fontAlgn="b"/>
                      <a:r>
                        <a:rPr lang="cs-CZ" sz="700" b="0" i="0" u="none" strike="noStrike">
                          <a:solidFill>
                            <a:srgbClr val="000000"/>
                          </a:solidFill>
                          <a:effectLst/>
                          <a:latin typeface="Arial" panose="020B0604020202020204" pitchFamily="34" charset="0"/>
                        </a:rPr>
                        <a:t>[NL-D2] Meeden-Diele  380 Z [OPP] [NL] / N-1 COBRA HVDC</a:t>
                      </a:r>
                    </a:p>
                  </a:txBody>
                  <a:tcPr marL="7313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1085,96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896834624"/>
                  </a:ext>
                </a:extLst>
              </a:tr>
              <a:tr h="127152">
                <a:tc>
                  <a:txBody>
                    <a:bodyPr/>
                    <a:lstStyle/>
                    <a:p>
                      <a:pPr algn="l" fontAlgn="b"/>
                      <a:r>
                        <a:rPr lang="en-US" sz="700" b="0" i="0" u="none" strike="noStrike">
                          <a:solidFill>
                            <a:srgbClr val="000000"/>
                          </a:solidFill>
                          <a:effectLst/>
                          <a:latin typeface="Arial" panose="020B0604020202020204" pitchFamily="34" charset="0"/>
                        </a:rPr>
                        <a:t>[BE-FR] Achene - Lonny 19 [DIR] [FR] / N-1 Avelgem - Avelin 380.80</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76,98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59%</a:t>
                      </a:r>
                    </a:p>
                  </a:txBody>
                  <a:tcPr marL="0" marR="0" marT="0" marB="0" anchor="b">
                    <a:lnL>
                      <a:noFill/>
                    </a:lnL>
                    <a:lnR>
                      <a:noFill/>
                    </a:lnR>
                    <a:lnT>
                      <a:noFill/>
                    </a:lnT>
                    <a:lnB>
                      <a:noFill/>
                    </a:lnB>
                  </a:tcPr>
                </a:tc>
                <a:extLst>
                  <a:ext uri="{0D108BD9-81ED-4DB2-BD59-A6C34878D82A}">
                    <a16:rowId xmlns:a16="http://schemas.microsoft.com/office/drawing/2014/main" val="2795974780"/>
                  </a:ext>
                </a:extLst>
              </a:tr>
              <a:tr h="127152">
                <a:tc>
                  <a:txBody>
                    <a:bodyPr/>
                    <a:lstStyle/>
                    <a:p>
                      <a:pPr algn="l" fontAlgn="b"/>
                      <a:r>
                        <a:rPr lang="cs-CZ" sz="700" b="0" i="0" u="none" strike="noStrike">
                          <a:solidFill>
                            <a:srgbClr val="000000"/>
                          </a:solidFill>
                          <a:effectLst/>
                          <a:latin typeface="Arial" panose="020B0604020202020204" pitchFamily="34" charset="0"/>
                        </a:rPr>
                        <a:t>[CZ-PL] Wielopole - Nosovice [DIR] [PL] / N-1 Albrechtice - Dobrzen</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635,2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38%</a:t>
                      </a:r>
                    </a:p>
                  </a:txBody>
                  <a:tcPr marL="0" marR="0" marT="0" marB="0" anchor="b">
                    <a:lnL>
                      <a:noFill/>
                    </a:lnL>
                    <a:lnR>
                      <a:noFill/>
                    </a:lnR>
                    <a:lnT>
                      <a:noFill/>
                    </a:lnT>
                    <a:lnB>
                      <a:noFill/>
                    </a:lnB>
                  </a:tcPr>
                </a:tc>
                <a:extLst>
                  <a:ext uri="{0D108BD9-81ED-4DB2-BD59-A6C34878D82A}">
                    <a16:rowId xmlns:a16="http://schemas.microsoft.com/office/drawing/2014/main" val="3226881072"/>
                  </a:ext>
                </a:extLst>
              </a:tr>
              <a:tr h="127152">
                <a:tc>
                  <a:txBody>
                    <a:bodyPr/>
                    <a:lstStyle/>
                    <a:p>
                      <a:pPr algn="l" fontAlgn="b"/>
                      <a:r>
                        <a:rPr lang="cs-CZ" sz="700" b="0" i="0" u="none" strike="noStrike">
                          <a:solidFill>
                            <a:srgbClr val="000000"/>
                          </a:solidFill>
                          <a:effectLst/>
                          <a:latin typeface="Arial" panose="020B0604020202020204" pitchFamily="34" charset="0"/>
                        </a:rPr>
                        <a:t>[SK-UA] V.Kapusany - Mukachevo (WPS) [DIR] [SK] / N-1 R.Sobota - Sajoivanka</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543,65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58%</a:t>
                      </a:r>
                    </a:p>
                  </a:txBody>
                  <a:tcPr marL="0" marR="0" marT="0" marB="0" anchor="b">
                    <a:lnL>
                      <a:noFill/>
                    </a:lnL>
                    <a:lnR>
                      <a:noFill/>
                    </a:lnR>
                    <a:lnT>
                      <a:noFill/>
                    </a:lnT>
                    <a:lnB>
                      <a:noFill/>
                    </a:lnB>
                  </a:tcPr>
                </a:tc>
                <a:extLst>
                  <a:ext uri="{0D108BD9-81ED-4DB2-BD59-A6C34878D82A}">
                    <a16:rowId xmlns:a16="http://schemas.microsoft.com/office/drawing/2014/main" val="2356138630"/>
                  </a:ext>
                </a:extLst>
              </a:tr>
              <a:tr h="127152">
                <a:tc>
                  <a:txBody>
                    <a:bodyPr/>
                    <a:lstStyle/>
                    <a:p>
                      <a:pPr algn="l" fontAlgn="b"/>
                      <a:r>
                        <a:rPr lang="de-DE" sz="700" b="0" i="0" u="none" strike="noStrike">
                          <a:solidFill>
                            <a:srgbClr val="000000"/>
                          </a:solidFill>
                          <a:effectLst/>
                          <a:latin typeface="Arial" panose="020B0604020202020204" pitchFamily="34" charset="0"/>
                        </a:rPr>
                        <a:t>[D7-D7] Buerstadt - Lambsheim BUERST W [DIR] / N-1 Achene - Lonny 380.19</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1532,81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177472294"/>
                  </a:ext>
                </a:extLst>
              </a:tr>
              <a:tr h="127152">
                <a:tc>
                  <a:txBody>
                    <a:bodyPr/>
                    <a:lstStyle/>
                    <a:p>
                      <a:pPr algn="l" fontAlgn="b"/>
                      <a:r>
                        <a:rPr lang="cs-CZ" sz="700" b="0" i="0" u="none" strike="noStrike">
                          <a:solidFill>
                            <a:srgbClr val="000000"/>
                          </a:solidFill>
                          <a:effectLst/>
                          <a:latin typeface="Arial" panose="020B0604020202020204" pitchFamily="34" charset="0"/>
                        </a:rPr>
                        <a:t>[D7-D7] Eiberg - Y Ohligs OERKHS O [DIR] / N-1 Utfort - Selbeck - Osterath TOESEE W</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1150,38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24%</a:t>
                      </a:r>
                    </a:p>
                  </a:txBody>
                  <a:tcPr marL="0" marR="0" marT="0" marB="0" anchor="b">
                    <a:lnL>
                      <a:noFill/>
                    </a:lnL>
                    <a:lnR>
                      <a:noFill/>
                    </a:lnR>
                    <a:lnT>
                      <a:noFill/>
                    </a:lnT>
                    <a:lnB>
                      <a:noFill/>
                    </a:lnB>
                  </a:tcPr>
                </a:tc>
                <a:extLst>
                  <a:ext uri="{0D108BD9-81ED-4DB2-BD59-A6C34878D82A}">
                    <a16:rowId xmlns:a16="http://schemas.microsoft.com/office/drawing/2014/main" val="1638182810"/>
                  </a:ext>
                </a:extLst>
              </a:tr>
              <a:tr h="127152">
                <a:tc>
                  <a:txBody>
                    <a:bodyPr/>
                    <a:lstStyle/>
                    <a:p>
                      <a:pPr algn="l" fontAlgn="b"/>
                      <a:r>
                        <a:rPr lang="cs-CZ" sz="700" b="0" i="0" u="none" strike="noStrike">
                          <a:solidFill>
                            <a:srgbClr val="000000"/>
                          </a:solidFill>
                          <a:effectLst/>
                          <a:latin typeface="Arial" panose="020B0604020202020204" pitchFamily="34" charset="0"/>
                        </a:rPr>
                        <a:t>[PL-PL] Mikulowa AT2 [DIR] / N-1 Mikulowa - Pasikurowice</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1345,46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19%</a:t>
                      </a:r>
                    </a:p>
                  </a:txBody>
                  <a:tcPr marL="0" marR="0" marT="0" marB="0" anchor="b">
                    <a:lnL>
                      <a:noFill/>
                    </a:lnL>
                    <a:lnR>
                      <a:noFill/>
                    </a:lnR>
                    <a:lnT>
                      <a:noFill/>
                    </a:lnT>
                    <a:lnB>
                      <a:noFill/>
                    </a:lnB>
                  </a:tcPr>
                </a:tc>
                <a:extLst>
                  <a:ext uri="{0D108BD9-81ED-4DB2-BD59-A6C34878D82A}">
                    <a16:rowId xmlns:a16="http://schemas.microsoft.com/office/drawing/2014/main" val="3040650703"/>
                  </a:ext>
                </a:extLst>
              </a:tr>
              <a:tr h="127152">
                <a:tc>
                  <a:txBody>
                    <a:bodyPr/>
                    <a:lstStyle/>
                    <a:p>
                      <a:pPr algn="l" fontAlgn="b"/>
                      <a:r>
                        <a:rPr lang="cs-CZ" sz="700" b="1" i="0" u="none" strike="noStrike">
                          <a:solidFill>
                            <a:srgbClr val="000000"/>
                          </a:solidFill>
                          <a:effectLst/>
                          <a:latin typeface="Arial" panose="020B0604020202020204" pitchFamily="34" charset="0"/>
                        </a:rPr>
                        <a:t>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1322,27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220%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168749489"/>
                  </a:ext>
                </a:extLst>
              </a:tr>
              <a:tr h="127152">
                <a:tc>
                  <a:txBody>
                    <a:bodyPr/>
                    <a:lstStyle/>
                    <a:p>
                      <a:pPr algn="l" fontAlgn="b"/>
                      <a:r>
                        <a:rPr lang="cs-CZ" sz="700" b="0" i="0" u="none" strike="noStrike">
                          <a:solidFill>
                            <a:srgbClr val="000000"/>
                          </a:solidFill>
                          <a:effectLst/>
                          <a:latin typeface="Arial" panose="020B0604020202020204" pitchFamily="34" charset="0"/>
                        </a:rPr>
                        <a:t>[AT-CZ] Duernrohr 1 - Slavetice 437 [OPP] [AT] / N-1 Slavetice - Durnrohr 2</a:t>
                      </a:r>
                    </a:p>
                  </a:txBody>
                  <a:tcPr marL="7313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217,77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988599411"/>
                  </a:ext>
                </a:extLst>
              </a:tr>
              <a:tr h="127152">
                <a:tc>
                  <a:txBody>
                    <a:bodyPr/>
                    <a:lstStyle/>
                    <a:p>
                      <a:pPr algn="l" fontAlgn="b"/>
                      <a:r>
                        <a:rPr lang="cs-CZ" sz="700" b="0" i="0" u="none" strike="noStrike">
                          <a:solidFill>
                            <a:srgbClr val="000000"/>
                          </a:solidFill>
                          <a:effectLst/>
                          <a:latin typeface="Arial" panose="020B0604020202020204" pitchFamily="34" charset="0"/>
                        </a:rPr>
                        <a:t>[NL-D2] Meeden-Diele  380 Z [OPP] [NL] / N-1 COBRA HVDC</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1019,11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23%</a:t>
                      </a:r>
                    </a:p>
                  </a:txBody>
                  <a:tcPr marL="0" marR="0" marT="0" marB="0" anchor="b">
                    <a:lnL>
                      <a:noFill/>
                    </a:lnL>
                    <a:lnR>
                      <a:noFill/>
                    </a:lnR>
                    <a:lnT>
                      <a:noFill/>
                    </a:lnT>
                    <a:lnB>
                      <a:noFill/>
                    </a:lnB>
                  </a:tcPr>
                </a:tc>
                <a:extLst>
                  <a:ext uri="{0D108BD9-81ED-4DB2-BD59-A6C34878D82A}">
                    <a16:rowId xmlns:a16="http://schemas.microsoft.com/office/drawing/2014/main" val="1446654194"/>
                  </a:ext>
                </a:extLst>
              </a:tr>
              <a:tr h="127152">
                <a:tc>
                  <a:txBody>
                    <a:bodyPr/>
                    <a:lstStyle/>
                    <a:p>
                      <a:pPr algn="l" fontAlgn="b"/>
                      <a:r>
                        <a:rPr lang="cs-CZ" sz="700" b="0" i="0" u="none" strike="noStrike">
                          <a:solidFill>
                            <a:srgbClr val="000000"/>
                          </a:solidFill>
                          <a:effectLst/>
                          <a:latin typeface="Arial" panose="020B0604020202020204" pitchFamily="34" charset="0"/>
                        </a:rPr>
                        <a:t>[CZ-PL] Wielopole - Nosovice [DIR] [PL] / N-1 Albrechtice - Dobrzen</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403,27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36%</a:t>
                      </a:r>
                    </a:p>
                  </a:txBody>
                  <a:tcPr marL="0" marR="0" marT="0" marB="0" anchor="b">
                    <a:lnL>
                      <a:noFill/>
                    </a:lnL>
                    <a:lnR>
                      <a:noFill/>
                    </a:lnR>
                    <a:lnT>
                      <a:noFill/>
                    </a:lnT>
                    <a:lnB>
                      <a:noFill/>
                    </a:lnB>
                  </a:tcPr>
                </a:tc>
                <a:extLst>
                  <a:ext uri="{0D108BD9-81ED-4DB2-BD59-A6C34878D82A}">
                    <a16:rowId xmlns:a16="http://schemas.microsoft.com/office/drawing/2014/main" val="1060050188"/>
                  </a:ext>
                </a:extLst>
              </a:tr>
              <a:tr h="127152">
                <a:tc>
                  <a:txBody>
                    <a:bodyPr/>
                    <a:lstStyle/>
                    <a:p>
                      <a:pPr algn="l" fontAlgn="b"/>
                      <a:r>
                        <a:rPr lang="cs-CZ" sz="700" b="0" i="0" u="none" strike="noStrike">
                          <a:solidFill>
                            <a:srgbClr val="000000"/>
                          </a:solidFill>
                          <a:effectLst/>
                          <a:latin typeface="Arial" panose="020B0604020202020204" pitchFamily="34" charset="0"/>
                        </a:rPr>
                        <a:t>[SK-UA] V.Kapusany - Mukachevo (WPS) [DIR] [SK] / N-1 R.Sobota - Sajoivanka</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83,29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61%</a:t>
                      </a:r>
                    </a:p>
                  </a:txBody>
                  <a:tcPr marL="0" marR="0" marT="0" marB="0" anchor="b">
                    <a:lnL>
                      <a:noFill/>
                    </a:lnL>
                    <a:lnR>
                      <a:noFill/>
                    </a:lnR>
                    <a:lnT>
                      <a:noFill/>
                    </a:lnT>
                    <a:lnB>
                      <a:noFill/>
                    </a:lnB>
                  </a:tcPr>
                </a:tc>
                <a:extLst>
                  <a:ext uri="{0D108BD9-81ED-4DB2-BD59-A6C34878D82A}">
                    <a16:rowId xmlns:a16="http://schemas.microsoft.com/office/drawing/2014/main" val="352101496"/>
                  </a:ext>
                </a:extLst>
              </a:tr>
              <a:tr h="127152">
                <a:tc>
                  <a:txBody>
                    <a:bodyPr/>
                    <a:lstStyle/>
                    <a:p>
                      <a:pPr algn="l" fontAlgn="b"/>
                      <a:r>
                        <a:rPr lang="cs-CZ" sz="700" b="0" i="0" u="none" strike="noStrike">
                          <a:solidFill>
                            <a:srgbClr val="000000"/>
                          </a:solidFill>
                          <a:effectLst/>
                          <a:latin typeface="Arial" panose="020B0604020202020204" pitchFamily="34" charset="0"/>
                        </a:rPr>
                        <a:t>[D8-PL] Mikulowa PST1 [OPP] [PL] / N-1 Hagenwerder - Mikulowa 1</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334,48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23%</a:t>
                      </a:r>
                    </a:p>
                  </a:txBody>
                  <a:tcPr marL="0" marR="0" marT="0" marB="0" anchor="b">
                    <a:lnL>
                      <a:noFill/>
                    </a:lnL>
                    <a:lnR>
                      <a:noFill/>
                    </a:lnR>
                    <a:lnT>
                      <a:noFill/>
                    </a:lnT>
                    <a:lnB>
                      <a:noFill/>
                    </a:lnB>
                  </a:tcPr>
                </a:tc>
                <a:extLst>
                  <a:ext uri="{0D108BD9-81ED-4DB2-BD59-A6C34878D82A}">
                    <a16:rowId xmlns:a16="http://schemas.microsoft.com/office/drawing/2014/main" val="567090903"/>
                  </a:ext>
                </a:extLst>
              </a:tr>
              <a:tr h="127152">
                <a:tc>
                  <a:txBody>
                    <a:bodyPr/>
                    <a:lstStyle/>
                    <a:p>
                      <a:pPr algn="l" fontAlgn="b"/>
                      <a:r>
                        <a:rPr lang="cs-CZ" sz="700" b="0" i="0" u="none" strike="noStrike">
                          <a:solidFill>
                            <a:srgbClr val="000000"/>
                          </a:solidFill>
                          <a:effectLst/>
                          <a:latin typeface="Arial" panose="020B0604020202020204" pitchFamily="34" charset="0"/>
                        </a:rPr>
                        <a:t>[D7-D7] Eiberg - Y Ohligs OERKHS O [DIR] / N-1 Utfort - Selbeck - Osterath TOESEE W</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1322,27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25%</a:t>
                      </a:r>
                    </a:p>
                  </a:txBody>
                  <a:tcPr marL="0" marR="0" marT="0" marB="0" anchor="b">
                    <a:lnL>
                      <a:noFill/>
                    </a:lnL>
                    <a:lnR>
                      <a:noFill/>
                    </a:lnR>
                    <a:lnT>
                      <a:noFill/>
                    </a:lnT>
                    <a:lnB>
                      <a:noFill/>
                    </a:lnB>
                  </a:tcPr>
                </a:tc>
                <a:extLst>
                  <a:ext uri="{0D108BD9-81ED-4DB2-BD59-A6C34878D82A}">
                    <a16:rowId xmlns:a16="http://schemas.microsoft.com/office/drawing/2014/main" val="2866614837"/>
                  </a:ext>
                </a:extLst>
              </a:tr>
              <a:tr h="127152">
                <a:tc>
                  <a:txBody>
                    <a:bodyPr/>
                    <a:lstStyle/>
                    <a:p>
                      <a:pPr algn="l" fontAlgn="b"/>
                      <a:r>
                        <a:rPr lang="de-DE" sz="700" b="0" i="0" u="none" strike="noStrike">
                          <a:solidFill>
                            <a:srgbClr val="000000"/>
                          </a:solidFill>
                          <a:effectLst/>
                          <a:latin typeface="Arial" panose="020B0604020202020204" pitchFamily="34" charset="0"/>
                        </a:rPr>
                        <a:t>[D7-D7] Buerstadt - Lambsheim BUERST W [DIR] / N-1 Rheinau - Hoheneck KUGELB W</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969,13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064865858"/>
                  </a:ext>
                </a:extLst>
              </a:tr>
              <a:tr h="127152">
                <a:tc>
                  <a:txBody>
                    <a:bodyPr/>
                    <a:lstStyle/>
                    <a:p>
                      <a:pPr algn="l" fontAlgn="b"/>
                      <a:r>
                        <a:rPr lang="cs-CZ" sz="700" b="1" i="0" u="none" strike="noStrike">
                          <a:solidFill>
                            <a:srgbClr val="000000"/>
                          </a:solidFill>
                          <a:effectLst/>
                          <a:latin typeface="Arial" panose="020B0604020202020204" pitchFamily="34" charset="0"/>
                        </a:rPr>
                        <a:t>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1343,36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126%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608173222"/>
                  </a:ext>
                </a:extLst>
              </a:tr>
              <a:tr h="127152">
                <a:tc>
                  <a:txBody>
                    <a:bodyPr/>
                    <a:lstStyle/>
                    <a:p>
                      <a:pPr algn="l" fontAlgn="b"/>
                      <a:r>
                        <a:rPr lang="pl-PL" sz="700" b="0" i="0" u="none" strike="noStrike">
                          <a:solidFill>
                            <a:srgbClr val="000000"/>
                          </a:solidFill>
                          <a:effectLst/>
                          <a:latin typeface="Arial" panose="020B0604020202020204" pitchFamily="34" charset="0"/>
                        </a:rPr>
                        <a:t>[NL-NL] Ens-Zwolle 380 W [OPP] / N-1 Ens-Zwolle 380 Z</a:t>
                      </a:r>
                    </a:p>
                  </a:txBody>
                  <a:tcPr marL="7313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861,82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175312429"/>
                  </a:ext>
                </a:extLst>
              </a:tr>
              <a:tr h="127152">
                <a:tc>
                  <a:txBody>
                    <a:bodyPr/>
                    <a:lstStyle/>
                    <a:p>
                      <a:pPr algn="l" fontAlgn="b"/>
                      <a:r>
                        <a:rPr lang="cs-CZ" sz="700" b="0" i="0" u="none" strike="noStrike">
                          <a:solidFill>
                            <a:srgbClr val="000000"/>
                          </a:solidFill>
                          <a:effectLst/>
                          <a:latin typeface="Arial" panose="020B0604020202020204" pitchFamily="34" charset="0"/>
                        </a:rPr>
                        <a:t>[CZ-PL] Wielopole - Nosovice [DIR] [PL] / N-1 Albrechtice - Nosovice</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866,1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34%</a:t>
                      </a:r>
                    </a:p>
                  </a:txBody>
                  <a:tcPr marL="0" marR="0" marT="0" marB="0" anchor="b">
                    <a:lnL>
                      <a:noFill/>
                    </a:lnL>
                    <a:lnR>
                      <a:noFill/>
                    </a:lnR>
                    <a:lnT>
                      <a:noFill/>
                    </a:lnT>
                    <a:lnB>
                      <a:noFill/>
                    </a:lnB>
                  </a:tcPr>
                </a:tc>
                <a:extLst>
                  <a:ext uri="{0D108BD9-81ED-4DB2-BD59-A6C34878D82A}">
                    <a16:rowId xmlns:a16="http://schemas.microsoft.com/office/drawing/2014/main" val="637376283"/>
                  </a:ext>
                </a:extLst>
              </a:tr>
              <a:tr h="127152">
                <a:tc>
                  <a:txBody>
                    <a:bodyPr/>
                    <a:lstStyle/>
                    <a:p>
                      <a:pPr algn="l" fontAlgn="b"/>
                      <a:r>
                        <a:rPr lang="de-DE" sz="700" b="0" i="0" u="none" strike="noStrike">
                          <a:solidFill>
                            <a:srgbClr val="000000"/>
                          </a:solidFill>
                          <a:effectLst/>
                          <a:latin typeface="Arial" panose="020B0604020202020204" pitchFamily="34" charset="0"/>
                        </a:rPr>
                        <a:t>[D7-D7] Buerstadt - Lambsheim BUERST W [DIR] / N-1 Rheinau - Hoheneck KUGELB O</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641,22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24%</a:t>
                      </a:r>
                    </a:p>
                  </a:txBody>
                  <a:tcPr marL="0" marR="0" marT="0" marB="0" anchor="b">
                    <a:lnL>
                      <a:noFill/>
                    </a:lnL>
                    <a:lnR>
                      <a:noFill/>
                    </a:lnR>
                    <a:lnT>
                      <a:noFill/>
                    </a:lnT>
                    <a:lnB>
                      <a:noFill/>
                    </a:lnB>
                  </a:tcPr>
                </a:tc>
                <a:extLst>
                  <a:ext uri="{0D108BD9-81ED-4DB2-BD59-A6C34878D82A}">
                    <a16:rowId xmlns:a16="http://schemas.microsoft.com/office/drawing/2014/main" val="3069173694"/>
                  </a:ext>
                </a:extLst>
              </a:tr>
              <a:tr h="127152">
                <a:tc>
                  <a:txBody>
                    <a:bodyPr/>
                    <a:lstStyle/>
                    <a:p>
                      <a:pPr algn="l" fontAlgn="b"/>
                      <a:r>
                        <a:rPr lang="cs-CZ" sz="700" b="0" i="0" u="none" strike="noStrike">
                          <a:solidFill>
                            <a:srgbClr val="000000"/>
                          </a:solidFill>
                          <a:effectLst/>
                          <a:latin typeface="Arial" panose="020B0604020202020204" pitchFamily="34" charset="0"/>
                        </a:rPr>
                        <a:t>[D8-PL] Mikulowa PST1 [OPP] [PL] / N-1 Hagenwerder - Mikulowa 1</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563,65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24%</a:t>
                      </a:r>
                    </a:p>
                  </a:txBody>
                  <a:tcPr marL="0" marR="0" marT="0" marB="0" anchor="b">
                    <a:lnL>
                      <a:noFill/>
                    </a:lnL>
                    <a:lnR>
                      <a:noFill/>
                    </a:lnR>
                    <a:lnT>
                      <a:noFill/>
                    </a:lnT>
                    <a:lnB>
                      <a:noFill/>
                    </a:lnB>
                  </a:tcPr>
                </a:tc>
                <a:extLst>
                  <a:ext uri="{0D108BD9-81ED-4DB2-BD59-A6C34878D82A}">
                    <a16:rowId xmlns:a16="http://schemas.microsoft.com/office/drawing/2014/main" val="3097464494"/>
                  </a:ext>
                </a:extLst>
              </a:tr>
              <a:tr h="127152">
                <a:tc>
                  <a:txBody>
                    <a:bodyPr/>
                    <a:lstStyle/>
                    <a:p>
                      <a:pPr algn="l" fontAlgn="b"/>
                      <a:r>
                        <a:rPr lang="cs-CZ" sz="700" b="0" i="0" u="none" strike="noStrike">
                          <a:solidFill>
                            <a:srgbClr val="000000"/>
                          </a:solidFill>
                          <a:effectLst/>
                          <a:latin typeface="Arial" panose="020B0604020202020204" pitchFamily="34" charset="0"/>
                        </a:rPr>
                        <a:t>[D7-D7] Eiberg - Y Ohligs OERKHS O [DIR] / N-1 Utfort - Selbeck - Osterath TOESEE W</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1343,36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24%</a:t>
                      </a:r>
                    </a:p>
                  </a:txBody>
                  <a:tcPr marL="0" marR="0" marT="0" marB="0" anchor="b">
                    <a:lnL>
                      <a:noFill/>
                    </a:lnL>
                    <a:lnR>
                      <a:noFill/>
                    </a:lnR>
                    <a:lnT>
                      <a:noFill/>
                    </a:lnT>
                    <a:lnB>
                      <a:noFill/>
                    </a:lnB>
                  </a:tcPr>
                </a:tc>
                <a:extLst>
                  <a:ext uri="{0D108BD9-81ED-4DB2-BD59-A6C34878D82A}">
                    <a16:rowId xmlns:a16="http://schemas.microsoft.com/office/drawing/2014/main" val="871523456"/>
                  </a:ext>
                </a:extLst>
              </a:tr>
              <a:tr h="127152">
                <a:tc>
                  <a:txBody>
                    <a:bodyPr/>
                    <a:lstStyle/>
                    <a:p>
                      <a:pPr algn="l" fontAlgn="b"/>
                      <a:r>
                        <a:rPr lang="cs-CZ" sz="700" b="1" i="0" u="none" strike="noStrike">
                          <a:solidFill>
                            <a:srgbClr val="000000"/>
                          </a:solidFill>
                          <a:effectLst/>
                          <a:latin typeface="Arial" panose="020B0604020202020204" pitchFamily="34" charset="0"/>
                        </a:rPr>
                        <a:t>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1225,83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152%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946120175"/>
                  </a:ext>
                </a:extLst>
              </a:tr>
              <a:tr h="127152">
                <a:tc>
                  <a:txBody>
                    <a:bodyPr/>
                    <a:lstStyle/>
                    <a:p>
                      <a:pPr algn="l" fontAlgn="b"/>
                      <a:r>
                        <a:rPr lang="cs-CZ" sz="700" b="0" i="0" u="none" strike="noStrike">
                          <a:solidFill>
                            <a:srgbClr val="000000"/>
                          </a:solidFill>
                          <a:effectLst/>
                          <a:latin typeface="Arial" panose="020B0604020202020204" pitchFamily="34" charset="0"/>
                        </a:rPr>
                        <a:t>[NL-D2] Meeden-Diele  380 Z [OPP] [NL] / N-1 COBRA HVDC</a:t>
                      </a:r>
                    </a:p>
                  </a:txBody>
                  <a:tcPr marL="7313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789,69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764943535"/>
                  </a:ext>
                </a:extLst>
              </a:tr>
              <a:tr h="127152">
                <a:tc>
                  <a:txBody>
                    <a:bodyPr/>
                    <a:lstStyle/>
                    <a:p>
                      <a:pPr algn="l" fontAlgn="b"/>
                      <a:r>
                        <a:rPr lang="cs-CZ" sz="700" b="0" i="0" u="none" strike="noStrike">
                          <a:solidFill>
                            <a:srgbClr val="000000"/>
                          </a:solidFill>
                          <a:effectLst/>
                          <a:latin typeface="Arial" panose="020B0604020202020204" pitchFamily="34" charset="0"/>
                        </a:rPr>
                        <a:t>[CZ-PL] Wielopole - Nosovice [DIR] [PL] / N-1 Albrechtice - Dobrzen</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1225,83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33%</a:t>
                      </a:r>
                    </a:p>
                  </a:txBody>
                  <a:tcPr marL="0" marR="0" marT="0" marB="0" anchor="b">
                    <a:lnL>
                      <a:noFill/>
                    </a:lnL>
                    <a:lnR>
                      <a:noFill/>
                    </a:lnR>
                    <a:lnT>
                      <a:noFill/>
                    </a:lnT>
                    <a:lnB>
                      <a:noFill/>
                    </a:lnB>
                  </a:tcPr>
                </a:tc>
                <a:extLst>
                  <a:ext uri="{0D108BD9-81ED-4DB2-BD59-A6C34878D82A}">
                    <a16:rowId xmlns:a16="http://schemas.microsoft.com/office/drawing/2014/main" val="3016363274"/>
                  </a:ext>
                </a:extLst>
              </a:tr>
              <a:tr h="127152">
                <a:tc>
                  <a:txBody>
                    <a:bodyPr/>
                    <a:lstStyle/>
                    <a:p>
                      <a:pPr algn="l" fontAlgn="b"/>
                      <a:r>
                        <a:rPr lang="de-DE" sz="700" b="0" i="0" u="none" strike="noStrike">
                          <a:solidFill>
                            <a:srgbClr val="000000"/>
                          </a:solidFill>
                          <a:effectLst/>
                          <a:latin typeface="Arial" panose="020B0604020202020204" pitchFamily="34" charset="0"/>
                        </a:rPr>
                        <a:t>[D7-D7] Buerstadt - Lambsheim BUERST W [DIR] / N-1 Rheinau - Hoheneck KUGELB O</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868,56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21%</a:t>
                      </a:r>
                    </a:p>
                  </a:txBody>
                  <a:tcPr marL="0" marR="0" marT="0" marB="0" anchor="b">
                    <a:lnL>
                      <a:noFill/>
                    </a:lnL>
                    <a:lnR>
                      <a:noFill/>
                    </a:lnR>
                    <a:lnT>
                      <a:noFill/>
                    </a:lnT>
                    <a:lnB>
                      <a:noFill/>
                    </a:lnB>
                  </a:tcPr>
                </a:tc>
                <a:extLst>
                  <a:ext uri="{0D108BD9-81ED-4DB2-BD59-A6C34878D82A}">
                    <a16:rowId xmlns:a16="http://schemas.microsoft.com/office/drawing/2014/main" val="276251647"/>
                  </a:ext>
                </a:extLst>
              </a:tr>
              <a:tr h="127152">
                <a:tc>
                  <a:txBody>
                    <a:bodyPr/>
                    <a:lstStyle/>
                    <a:p>
                      <a:pPr algn="l" fontAlgn="b"/>
                      <a:r>
                        <a:rPr lang="cs-CZ" sz="700" b="0" i="0" u="none" strike="noStrike">
                          <a:solidFill>
                            <a:srgbClr val="000000"/>
                          </a:solidFill>
                          <a:effectLst/>
                          <a:latin typeface="Arial" panose="020B0604020202020204" pitchFamily="34" charset="0"/>
                        </a:rPr>
                        <a:t>[D8-PL] Mikulowa PST1 [OPP] [PL] / N-1 Hagenwerder - Mikulowa 1</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999,49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22%</a:t>
                      </a:r>
                    </a:p>
                  </a:txBody>
                  <a:tcPr marL="0" marR="0" marT="0" marB="0" anchor="b">
                    <a:lnL>
                      <a:noFill/>
                    </a:lnL>
                    <a:lnR>
                      <a:noFill/>
                    </a:lnR>
                    <a:lnT>
                      <a:noFill/>
                    </a:lnT>
                    <a:lnB>
                      <a:noFill/>
                    </a:lnB>
                  </a:tcPr>
                </a:tc>
                <a:extLst>
                  <a:ext uri="{0D108BD9-81ED-4DB2-BD59-A6C34878D82A}">
                    <a16:rowId xmlns:a16="http://schemas.microsoft.com/office/drawing/2014/main" val="2004911284"/>
                  </a:ext>
                </a:extLst>
              </a:tr>
              <a:tr h="127152">
                <a:tc>
                  <a:txBody>
                    <a:bodyPr/>
                    <a:lstStyle/>
                    <a:p>
                      <a:pPr algn="l" fontAlgn="b"/>
                      <a:r>
                        <a:rPr lang="de-DE" sz="700" b="0" i="0" u="none" strike="noStrike">
                          <a:solidFill>
                            <a:srgbClr val="000000"/>
                          </a:solidFill>
                          <a:effectLst/>
                          <a:latin typeface="Arial" panose="020B0604020202020204" pitchFamily="34" charset="0"/>
                        </a:rPr>
                        <a:t>[D7-D7] Buerstadt - Lambsheim BUERST W [DIR] / N-1 Sechtem - Paffendorf - Oberzier SECHTM S</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14,61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21%</a:t>
                      </a:r>
                    </a:p>
                  </a:txBody>
                  <a:tcPr marL="0" marR="0" marT="0" marB="0" anchor="b">
                    <a:lnL>
                      <a:noFill/>
                    </a:lnL>
                    <a:lnR>
                      <a:noFill/>
                    </a:lnR>
                    <a:lnT>
                      <a:noFill/>
                    </a:lnT>
                    <a:lnB>
                      <a:noFill/>
                    </a:lnB>
                  </a:tcPr>
                </a:tc>
                <a:extLst>
                  <a:ext uri="{0D108BD9-81ED-4DB2-BD59-A6C34878D82A}">
                    <a16:rowId xmlns:a16="http://schemas.microsoft.com/office/drawing/2014/main" val="1659224288"/>
                  </a:ext>
                </a:extLst>
              </a:tr>
              <a:tr h="127152">
                <a:tc>
                  <a:txBody>
                    <a:bodyPr/>
                    <a:lstStyle/>
                    <a:p>
                      <a:pPr algn="l" fontAlgn="b"/>
                      <a:r>
                        <a:rPr lang="cs-CZ" sz="700" b="0" i="0" u="none" strike="noStrike">
                          <a:solidFill>
                            <a:srgbClr val="000000"/>
                          </a:solidFill>
                          <a:effectLst/>
                          <a:latin typeface="Arial" panose="020B0604020202020204" pitchFamily="34" charset="0"/>
                        </a:rPr>
                        <a:t>[D7-D7] Eiberg - Y Ohligs OERKHS O [DIR] / N-1 Utfort - Selbeck - Osterath TOESEE W</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1189,34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25%</a:t>
                      </a:r>
                    </a:p>
                  </a:txBody>
                  <a:tcPr marL="0" marR="0" marT="0" marB="0" anchor="b">
                    <a:lnL>
                      <a:noFill/>
                    </a:lnL>
                    <a:lnR>
                      <a:noFill/>
                    </a:lnR>
                    <a:lnT>
                      <a:noFill/>
                    </a:lnT>
                    <a:lnB>
                      <a:noFill/>
                    </a:lnB>
                  </a:tcPr>
                </a:tc>
                <a:extLst>
                  <a:ext uri="{0D108BD9-81ED-4DB2-BD59-A6C34878D82A}">
                    <a16:rowId xmlns:a16="http://schemas.microsoft.com/office/drawing/2014/main" val="1624769451"/>
                  </a:ext>
                </a:extLst>
              </a:tr>
              <a:tr h="127152">
                <a:tc>
                  <a:txBody>
                    <a:bodyPr/>
                    <a:lstStyle/>
                    <a:p>
                      <a:pPr algn="l" fontAlgn="b"/>
                      <a:r>
                        <a:rPr lang="cs-CZ" sz="700" b="1" i="0" u="none" strike="noStrike">
                          <a:solidFill>
                            <a:srgbClr val="000000"/>
                          </a:solidFill>
                          <a:effectLst/>
                          <a:latin typeface="Arial" panose="020B0604020202020204" pitchFamily="34" charset="0"/>
                        </a:rPr>
                        <a:t>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2306,09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795395683"/>
                  </a:ext>
                </a:extLst>
              </a:tr>
              <a:tr h="127152">
                <a:tc>
                  <a:txBody>
                    <a:bodyPr/>
                    <a:lstStyle/>
                    <a:p>
                      <a:pPr algn="l" fontAlgn="b"/>
                      <a:r>
                        <a:rPr lang="cs-CZ" sz="700" b="0" i="0" u="none" strike="noStrike">
                          <a:solidFill>
                            <a:srgbClr val="000000"/>
                          </a:solidFill>
                          <a:effectLst/>
                          <a:latin typeface="Arial" panose="020B0604020202020204" pitchFamily="34" charset="0"/>
                        </a:rPr>
                        <a:t>[NL-D2] Meeden-Diele  380 Z [OPP] [NL] / N-1 COBRA HVDC</a:t>
                      </a:r>
                    </a:p>
                  </a:txBody>
                  <a:tcPr marL="7313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913,82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359713877"/>
                  </a:ext>
                </a:extLst>
              </a:tr>
              <a:tr h="127152">
                <a:tc>
                  <a:txBody>
                    <a:bodyPr/>
                    <a:lstStyle/>
                    <a:p>
                      <a:pPr algn="l" fontAlgn="b"/>
                      <a:r>
                        <a:rPr lang="cs-CZ" sz="700" b="0" i="0" u="none" strike="noStrike">
                          <a:solidFill>
                            <a:srgbClr val="000000"/>
                          </a:solidFill>
                          <a:effectLst/>
                          <a:latin typeface="Arial" panose="020B0604020202020204" pitchFamily="34" charset="0"/>
                        </a:rPr>
                        <a:t>[CZ-PL] Wielopole - Nosovice [DIR] [PL] / N-1 Albrechtice - Dobrzen</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1408,15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24%</a:t>
                      </a:r>
                    </a:p>
                  </a:txBody>
                  <a:tcPr marL="0" marR="0" marT="0" marB="0" anchor="b">
                    <a:lnL>
                      <a:noFill/>
                    </a:lnL>
                    <a:lnR>
                      <a:noFill/>
                    </a:lnR>
                    <a:lnT>
                      <a:noFill/>
                    </a:lnT>
                    <a:lnB>
                      <a:noFill/>
                    </a:lnB>
                  </a:tcPr>
                </a:tc>
                <a:extLst>
                  <a:ext uri="{0D108BD9-81ED-4DB2-BD59-A6C34878D82A}">
                    <a16:rowId xmlns:a16="http://schemas.microsoft.com/office/drawing/2014/main" val="40347469"/>
                  </a:ext>
                </a:extLst>
              </a:tr>
              <a:tr h="127152">
                <a:tc>
                  <a:txBody>
                    <a:bodyPr/>
                    <a:lstStyle/>
                    <a:p>
                      <a:pPr algn="l" fontAlgn="b"/>
                      <a:r>
                        <a:rPr lang="de-DE" sz="700" b="0" i="0" u="none" strike="noStrike">
                          <a:solidFill>
                            <a:srgbClr val="000000"/>
                          </a:solidFill>
                          <a:effectLst/>
                          <a:latin typeface="Arial" panose="020B0604020202020204" pitchFamily="34" charset="0"/>
                        </a:rPr>
                        <a:t>[D7-D7] Buerstadt - Lambsheim BUERST W [DIR] / N-1 Rheinau - Hoheneck KUGELB O</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828,81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22%</a:t>
                      </a:r>
                    </a:p>
                  </a:txBody>
                  <a:tcPr marL="0" marR="0" marT="0" marB="0" anchor="b">
                    <a:lnL>
                      <a:noFill/>
                    </a:lnL>
                    <a:lnR>
                      <a:noFill/>
                    </a:lnR>
                    <a:lnT>
                      <a:noFill/>
                    </a:lnT>
                    <a:lnB>
                      <a:noFill/>
                    </a:lnB>
                  </a:tcPr>
                </a:tc>
                <a:extLst>
                  <a:ext uri="{0D108BD9-81ED-4DB2-BD59-A6C34878D82A}">
                    <a16:rowId xmlns:a16="http://schemas.microsoft.com/office/drawing/2014/main" val="3948554507"/>
                  </a:ext>
                </a:extLst>
              </a:tr>
              <a:tr h="127152">
                <a:tc>
                  <a:txBody>
                    <a:bodyPr/>
                    <a:lstStyle/>
                    <a:p>
                      <a:pPr algn="l" fontAlgn="b"/>
                      <a:r>
                        <a:rPr lang="cs-CZ" sz="700" b="0" i="0" u="none" strike="noStrike">
                          <a:solidFill>
                            <a:srgbClr val="000000"/>
                          </a:solidFill>
                          <a:effectLst/>
                          <a:latin typeface="Arial" panose="020B0604020202020204" pitchFamily="34" charset="0"/>
                        </a:rPr>
                        <a:t>[D7-D7] Eiberg - Y Ohligs OERKHS O [DIR] / N-1 Utfort - Selbeck - Osterath TOESEE W</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1186,09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25%</a:t>
                      </a:r>
                    </a:p>
                  </a:txBody>
                  <a:tcPr marL="0" marR="0" marT="0" marB="0" anchor="b">
                    <a:lnL>
                      <a:noFill/>
                    </a:lnL>
                    <a:lnR>
                      <a:noFill/>
                    </a:lnR>
                    <a:lnT>
                      <a:noFill/>
                    </a:lnT>
                    <a:lnB>
                      <a:noFill/>
                    </a:lnB>
                  </a:tcPr>
                </a:tc>
                <a:extLst>
                  <a:ext uri="{0D108BD9-81ED-4DB2-BD59-A6C34878D82A}">
                    <a16:rowId xmlns:a16="http://schemas.microsoft.com/office/drawing/2014/main" val="2781420706"/>
                  </a:ext>
                </a:extLst>
              </a:tr>
              <a:tr h="127152">
                <a:tc>
                  <a:txBody>
                    <a:bodyPr/>
                    <a:lstStyle/>
                    <a:p>
                      <a:pPr algn="l" fontAlgn="b"/>
                      <a:r>
                        <a:rPr lang="cs-CZ" sz="700" b="0" i="0" u="none" strike="noStrike">
                          <a:solidFill>
                            <a:srgbClr val="000000"/>
                          </a:solidFill>
                          <a:effectLst/>
                          <a:latin typeface="Arial" panose="020B0604020202020204" pitchFamily="34" charset="0"/>
                        </a:rPr>
                        <a:t>[PL-PL] Mikulowa AT2 [DIR] / N-1 Mikulowa - Pasikurowice</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2306,09</a:t>
                      </a:r>
                    </a:p>
                  </a:txBody>
                  <a:tcPr marL="0" marR="0" marT="0" marB="0" anchor="b">
                    <a:lnL>
                      <a:noFill/>
                    </a:lnL>
                    <a:lnR>
                      <a:noFill/>
                    </a:lnR>
                    <a:lnT>
                      <a:noFill/>
                    </a:lnT>
                    <a:lnB>
                      <a:noFill/>
                    </a:lnB>
                  </a:tcPr>
                </a:tc>
                <a:tc>
                  <a:txBody>
                    <a:bodyPr/>
                    <a:lstStyle/>
                    <a:p>
                      <a:pPr algn="r" fontAlgn="b"/>
                      <a:r>
                        <a:rPr lang="cs-CZ" sz="700" b="0" i="0" u="none" strike="noStrike" dirty="0">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210669665"/>
                  </a:ext>
                </a:extLst>
              </a:tr>
            </a:tbl>
          </a:graphicData>
        </a:graphic>
      </p:graphicFrame>
    </p:spTree>
    <p:extLst>
      <p:ext uri="{BB962C8B-B14F-4D97-AF65-F5344CB8AC3E}">
        <p14:creationId xmlns:p14="http://schemas.microsoft.com/office/powerpoint/2010/main" val="117705724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BD20220404</a:t>
            </a:r>
            <a:r>
              <a:rPr lang="en-US" altLang="hu-HU" sz="1400" dirty="0">
                <a:solidFill>
                  <a:srgbClr val="008000"/>
                </a:solidFill>
              </a:rPr>
              <a:t> (part </a:t>
            </a:r>
            <a:r>
              <a:rPr lang="cs-CZ" altLang="hu-HU" sz="1400" dirty="0">
                <a:solidFill>
                  <a:srgbClr val="008000"/>
                </a:solidFill>
              </a:rPr>
              <a:t>I</a:t>
            </a:r>
            <a:r>
              <a:rPr lang="sl-SI" altLang="hu-HU" sz="1400" dirty="0">
                <a:solidFill>
                  <a:srgbClr val="008000"/>
                </a:solidFill>
              </a:rPr>
              <a:t>II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ulka 1">
            <a:extLst>
              <a:ext uri="{FF2B5EF4-FFF2-40B4-BE49-F238E27FC236}">
                <a16:creationId xmlns:a16="http://schemas.microsoft.com/office/drawing/2014/main" id="{0A973D8F-F126-46C6-B0C2-F5AFED7A2E36}"/>
              </a:ext>
            </a:extLst>
          </p:cNvPr>
          <p:cNvGraphicFramePr>
            <a:graphicFrameLocks noGrp="1"/>
          </p:cNvGraphicFramePr>
          <p:nvPr>
            <p:extLst>
              <p:ext uri="{D42A27DB-BD31-4B8C-83A1-F6EECF244321}">
                <p14:modId xmlns:p14="http://schemas.microsoft.com/office/powerpoint/2010/main" val="1255877470"/>
              </p:ext>
            </p:extLst>
          </p:nvPr>
        </p:nvGraphicFramePr>
        <p:xfrm>
          <a:off x="390520" y="1072194"/>
          <a:ext cx="8899784" cy="5196924"/>
        </p:xfrm>
        <a:graphic>
          <a:graphicData uri="http://schemas.openxmlformats.org/drawingml/2006/table">
            <a:tbl>
              <a:tblPr/>
              <a:tblGrid>
                <a:gridCol w="6664258">
                  <a:extLst>
                    <a:ext uri="{9D8B030D-6E8A-4147-A177-3AD203B41FA5}">
                      <a16:colId xmlns:a16="http://schemas.microsoft.com/office/drawing/2014/main" val="1019179353"/>
                    </a:ext>
                  </a:extLst>
                </a:gridCol>
                <a:gridCol w="1650673">
                  <a:extLst>
                    <a:ext uri="{9D8B030D-6E8A-4147-A177-3AD203B41FA5}">
                      <a16:colId xmlns:a16="http://schemas.microsoft.com/office/drawing/2014/main" val="3131377368"/>
                    </a:ext>
                  </a:extLst>
                </a:gridCol>
                <a:gridCol w="584853">
                  <a:extLst>
                    <a:ext uri="{9D8B030D-6E8A-4147-A177-3AD203B41FA5}">
                      <a16:colId xmlns:a16="http://schemas.microsoft.com/office/drawing/2014/main" val="3495905654"/>
                    </a:ext>
                  </a:extLst>
                </a:gridCol>
              </a:tblGrid>
              <a:tr h="144359">
                <a:tc>
                  <a:txBody>
                    <a:bodyPr/>
                    <a:lstStyle/>
                    <a:p>
                      <a:pPr algn="l" fontAlgn="b"/>
                      <a:r>
                        <a:rPr lang="cs-CZ" sz="7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796561515"/>
                  </a:ext>
                </a:extLst>
              </a:tr>
              <a:tr h="144359">
                <a:tc>
                  <a:txBody>
                    <a:bodyPr/>
                    <a:lstStyle/>
                    <a:p>
                      <a:pPr algn="l" fontAlgn="b"/>
                      <a:r>
                        <a:rPr lang="cs-CZ" sz="700" b="1" i="0" u="none" strike="noStrike">
                          <a:solidFill>
                            <a:srgbClr val="000000"/>
                          </a:solidFill>
                          <a:effectLst/>
                          <a:latin typeface="Arial" panose="020B0604020202020204" pitchFamily="34" charset="0"/>
                        </a:rPr>
                        <a:t>15</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2468,24</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120%</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380769348"/>
                  </a:ext>
                </a:extLst>
              </a:tr>
              <a:tr h="144359">
                <a:tc>
                  <a:txBody>
                    <a:bodyPr/>
                    <a:lstStyle/>
                    <a:p>
                      <a:pPr algn="l" fontAlgn="b"/>
                      <a:r>
                        <a:rPr lang="cs-CZ" sz="700" b="0" i="0" u="none" strike="noStrike">
                          <a:solidFill>
                            <a:srgbClr val="000000"/>
                          </a:solidFill>
                          <a:effectLst/>
                          <a:latin typeface="Arial" panose="020B0604020202020204" pitchFamily="34" charset="0"/>
                        </a:rPr>
                        <a:t>[NL-D2] Meeden-Diele  380 Z [OPP] [NL] / N-1 COBRA HVDC</a:t>
                      </a:r>
                    </a:p>
                  </a:txBody>
                  <a:tcPr marL="8532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900,96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631270849"/>
                  </a:ext>
                </a:extLst>
              </a:tr>
              <a:tr h="144359">
                <a:tc>
                  <a:txBody>
                    <a:bodyPr/>
                    <a:lstStyle/>
                    <a:p>
                      <a:pPr algn="l" fontAlgn="b"/>
                      <a:r>
                        <a:rPr lang="cs-CZ" sz="700" b="0" i="0" u="none" strike="noStrike">
                          <a:solidFill>
                            <a:srgbClr val="000000"/>
                          </a:solidFill>
                          <a:effectLst/>
                          <a:latin typeface="Arial" panose="020B0604020202020204" pitchFamily="34" charset="0"/>
                        </a:rPr>
                        <a:t>[CZ-PL] Wielopole - Nosovice [DIR] [PL] / N-1 Albrechtice - Dobrzen</a:t>
                      </a:r>
                    </a:p>
                  </a:txBody>
                  <a:tcPr marL="8532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1520,71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26%</a:t>
                      </a:r>
                    </a:p>
                  </a:txBody>
                  <a:tcPr marL="0" marR="0" marT="0" marB="0" anchor="b">
                    <a:lnL>
                      <a:noFill/>
                    </a:lnL>
                    <a:lnR>
                      <a:noFill/>
                    </a:lnR>
                    <a:lnT>
                      <a:noFill/>
                    </a:lnT>
                    <a:lnB>
                      <a:noFill/>
                    </a:lnB>
                  </a:tcPr>
                </a:tc>
                <a:extLst>
                  <a:ext uri="{0D108BD9-81ED-4DB2-BD59-A6C34878D82A}">
                    <a16:rowId xmlns:a16="http://schemas.microsoft.com/office/drawing/2014/main" val="2281693020"/>
                  </a:ext>
                </a:extLst>
              </a:tr>
              <a:tr h="144359">
                <a:tc>
                  <a:txBody>
                    <a:bodyPr/>
                    <a:lstStyle/>
                    <a:p>
                      <a:pPr algn="l" fontAlgn="b"/>
                      <a:r>
                        <a:rPr lang="de-DE" sz="700" b="0" i="0" u="none" strike="noStrike">
                          <a:solidFill>
                            <a:srgbClr val="000000"/>
                          </a:solidFill>
                          <a:effectLst/>
                          <a:latin typeface="Arial" panose="020B0604020202020204" pitchFamily="34" charset="0"/>
                        </a:rPr>
                        <a:t>[D7-D7] Buerstadt - Lambsheim BUERST W [DIR] / N-1 Rheinau - Hoheneck KUGELB O</a:t>
                      </a:r>
                    </a:p>
                  </a:txBody>
                  <a:tcPr marL="8532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683,8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24%</a:t>
                      </a:r>
                    </a:p>
                  </a:txBody>
                  <a:tcPr marL="0" marR="0" marT="0" marB="0" anchor="b">
                    <a:lnL>
                      <a:noFill/>
                    </a:lnL>
                    <a:lnR>
                      <a:noFill/>
                    </a:lnR>
                    <a:lnT>
                      <a:noFill/>
                    </a:lnT>
                    <a:lnB>
                      <a:noFill/>
                    </a:lnB>
                  </a:tcPr>
                </a:tc>
                <a:extLst>
                  <a:ext uri="{0D108BD9-81ED-4DB2-BD59-A6C34878D82A}">
                    <a16:rowId xmlns:a16="http://schemas.microsoft.com/office/drawing/2014/main" val="1730331349"/>
                  </a:ext>
                </a:extLst>
              </a:tr>
              <a:tr h="144359">
                <a:tc>
                  <a:txBody>
                    <a:bodyPr/>
                    <a:lstStyle/>
                    <a:p>
                      <a:pPr algn="l" fontAlgn="b"/>
                      <a:r>
                        <a:rPr lang="cs-CZ" sz="700" b="0" i="0" u="none" strike="noStrike">
                          <a:solidFill>
                            <a:srgbClr val="000000"/>
                          </a:solidFill>
                          <a:effectLst/>
                          <a:latin typeface="Arial" panose="020B0604020202020204" pitchFamily="34" charset="0"/>
                        </a:rPr>
                        <a:t>[D7-D7] Eiberg - Y Ohligs OERKHS O [DIR] / N-1 Utfort - Selbeck - Osterath TOESEE W</a:t>
                      </a:r>
                    </a:p>
                  </a:txBody>
                  <a:tcPr marL="8532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1045,17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25%</a:t>
                      </a:r>
                    </a:p>
                  </a:txBody>
                  <a:tcPr marL="0" marR="0" marT="0" marB="0" anchor="b">
                    <a:lnL>
                      <a:noFill/>
                    </a:lnL>
                    <a:lnR>
                      <a:noFill/>
                    </a:lnR>
                    <a:lnT>
                      <a:noFill/>
                    </a:lnT>
                    <a:lnB>
                      <a:noFill/>
                    </a:lnB>
                  </a:tcPr>
                </a:tc>
                <a:extLst>
                  <a:ext uri="{0D108BD9-81ED-4DB2-BD59-A6C34878D82A}">
                    <a16:rowId xmlns:a16="http://schemas.microsoft.com/office/drawing/2014/main" val="1984836579"/>
                  </a:ext>
                </a:extLst>
              </a:tr>
              <a:tr h="144359">
                <a:tc>
                  <a:txBody>
                    <a:bodyPr/>
                    <a:lstStyle/>
                    <a:p>
                      <a:pPr algn="l" fontAlgn="b"/>
                      <a:r>
                        <a:rPr lang="cs-CZ" sz="700" b="0" i="0" u="none" strike="noStrike">
                          <a:solidFill>
                            <a:srgbClr val="000000"/>
                          </a:solidFill>
                          <a:effectLst/>
                          <a:latin typeface="Arial" panose="020B0604020202020204" pitchFamily="34" charset="0"/>
                        </a:rPr>
                        <a:t>[PL-PL] Mikulowa AT2 [DIR] / N-1 Mikulowa - Pasikurowice</a:t>
                      </a:r>
                    </a:p>
                  </a:txBody>
                  <a:tcPr marL="8532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2468,24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433023094"/>
                  </a:ext>
                </a:extLst>
              </a:tr>
              <a:tr h="144359">
                <a:tc>
                  <a:txBody>
                    <a:bodyPr/>
                    <a:lstStyle/>
                    <a:p>
                      <a:pPr algn="l" fontAlgn="b"/>
                      <a:r>
                        <a:rPr lang="cs-CZ" sz="700" b="1" i="0" u="none" strike="noStrike">
                          <a:solidFill>
                            <a:srgbClr val="000000"/>
                          </a:solidFill>
                          <a:effectLst/>
                          <a:latin typeface="Arial" panose="020B0604020202020204" pitchFamily="34" charset="0"/>
                        </a:rPr>
                        <a:t>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2157,56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162%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746882791"/>
                  </a:ext>
                </a:extLst>
              </a:tr>
              <a:tr h="144359">
                <a:tc>
                  <a:txBody>
                    <a:bodyPr/>
                    <a:lstStyle/>
                    <a:p>
                      <a:pPr algn="l" fontAlgn="b"/>
                      <a:r>
                        <a:rPr lang="cs-CZ" sz="700" b="0" i="0" u="none" strike="noStrike">
                          <a:solidFill>
                            <a:srgbClr val="000000"/>
                          </a:solidFill>
                          <a:effectLst/>
                          <a:latin typeface="Arial" panose="020B0604020202020204" pitchFamily="34" charset="0"/>
                        </a:rPr>
                        <a:t>[AT-CZ] Duernrohr 1 - Slavetice 437 [OPP] [AT] / N-1 Slavetice - Durnrohr 2</a:t>
                      </a:r>
                    </a:p>
                  </a:txBody>
                  <a:tcPr marL="8532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140,03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268760152"/>
                  </a:ext>
                </a:extLst>
              </a:tr>
              <a:tr h="144359">
                <a:tc>
                  <a:txBody>
                    <a:bodyPr/>
                    <a:lstStyle/>
                    <a:p>
                      <a:pPr algn="l" fontAlgn="b"/>
                      <a:r>
                        <a:rPr lang="cs-CZ" sz="700" b="0" i="0" u="none" strike="noStrike">
                          <a:solidFill>
                            <a:srgbClr val="000000"/>
                          </a:solidFill>
                          <a:effectLst/>
                          <a:latin typeface="Arial" panose="020B0604020202020204" pitchFamily="34" charset="0"/>
                        </a:rPr>
                        <a:t>[NL-D2] Meeden-Diele  380 Z [OPP] [NL] / N-1 COBRA HVDC</a:t>
                      </a:r>
                    </a:p>
                  </a:txBody>
                  <a:tcPr marL="8532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827,97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30%</a:t>
                      </a:r>
                    </a:p>
                  </a:txBody>
                  <a:tcPr marL="0" marR="0" marT="0" marB="0" anchor="b">
                    <a:lnL>
                      <a:noFill/>
                    </a:lnL>
                    <a:lnR>
                      <a:noFill/>
                    </a:lnR>
                    <a:lnT>
                      <a:noFill/>
                    </a:lnT>
                    <a:lnB>
                      <a:noFill/>
                    </a:lnB>
                  </a:tcPr>
                </a:tc>
                <a:extLst>
                  <a:ext uri="{0D108BD9-81ED-4DB2-BD59-A6C34878D82A}">
                    <a16:rowId xmlns:a16="http://schemas.microsoft.com/office/drawing/2014/main" val="526415466"/>
                  </a:ext>
                </a:extLst>
              </a:tr>
              <a:tr h="144359">
                <a:tc>
                  <a:txBody>
                    <a:bodyPr/>
                    <a:lstStyle/>
                    <a:p>
                      <a:pPr algn="l" fontAlgn="b"/>
                      <a:r>
                        <a:rPr lang="cs-CZ" sz="700" b="0" i="0" u="none" strike="noStrike">
                          <a:solidFill>
                            <a:srgbClr val="000000"/>
                          </a:solidFill>
                          <a:effectLst/>
                          <a:latin typeface="Arial" panose="020B0604020202020204" pitchFamily="34" charset="0"/>
                        </a:rPr>
                        <a:t>[CZ-PL] Wielopole - Nosovice [DIR] [PL] / N-1 Albrechtice - Dobrzen</a:t>
                      </a:r>
                    </a:p>
                  </a:txBody>
                  <a:tcPr marL="8532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1302,73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26%</a:t>
                      </a:r>
                    </a:p>
                  </a:txBody>
                  <a:tcPr marL="0" marR="0" marT="0" marB="0" anchor="b">
                    <a:lnL>
                      <a:noFill/>
                    </a:lnL>
                    <a:lnR>
                      <a:noFill/>
                    </a:lnR>
                    <a:lnT>
                      <a:noFill/>
                    </a:lnT>
                    <a:lnB>
                      <a:noFill/>
                    </a:lnB>
                  </a:tcPr>
                </a:tc>
                <a:extLst>
                  <a:ext uri="{0D108BD9-81ED-4DB2-BD59-A6C34878D82A}">
                    <a16:rowId xmlns:a16="http://schemas.microsoft.com/office/drawing/2014/main" val="195217561"/>
                  </a:ext>
                </a:extLst>
              </a:tr>
              <a:tr h="144359">
                <a:tc>
                  <a:txBody>
                    <a:bodyPr/>
                    <a:lstStyle/>
                    <a:p>
                      <a:pPr algn="l" fontAlgn="b"/>
                      <a:r>
                        <a:rPr lang="de-DE" sz="700" b="0" i="0" u="none" strike="noStrike">
                          <a:solidFill>
                            <a:srgbClr val="000000"/>
                          </a:solidFill>
                          <a:effectLst/>
                          <a:latin typeface="Arial" panose="020B0604020202020204" pitchFamily="34" charset="0"/>
                        </a:rPr>
                        <a:t>[D7-D7] Buerstadt - Lambsheim BUERST W [DIR] / N-1 Rheinau - Hoheneck KUGELB O</a:t>
                      </a:r>
                    </a:p>
                  </a:txBody>
                  <a:tcPr marL="8532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667,79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26%</a:t>
                      </a:r>
                    </a:p>
                  </a:txBody>
                  <a:tcPr marL="0" marR="0" marT="0" marB="0" anchor="b">
                    <a:lnL>
                      <a:noFill/>
                    </a:lnL>
                    <a:lnR>
                      <a:noFill/>
                    </a:lnR>
                    <a:lnT>
                      <a:noFill/>
                    </a:lnT>
                    <a:lnB>
                      <a:noFill/>
                    </a:lnB>
                  </a:tcPr>
                </a:tc>
                <a:extLst>
                  <a:ext uri="{0D108BD9-81ED-4DB2-BD59-A6C34878D82A}">
                    <a16:rowId xmlns:a16="http://schemas.microsoft.com/office/drawing/2014/main" val="4031474772"/>
                  </a:ext>
                </a:extLst>
              </a:tr>
              <a:tr h="144359">
                <a:tc>
                  <a:txBody>
                    <a:bodyPr/>
                    <a:lstStyle/>
                    <a:p>
                      <a:pPr algn="l" fontAlgn="b"/>
                      <a:r>
                        <a:rPr lang="cs-CZ" sz="700" b="0" i="0" u="none" strike="noStrike">
                          <a:solidFill>
                            <a:srgbClr val="000000"/>
                          </a:solidFill>
                          <a:effectLst/>
                          <a:latin typeface="Arial" panose="020B0604020202020204" pitchFamily="34" charset="0"/>
                        </a:rPr>
                        <a:t>[PL-PL] Mikulowa AT2 [DIR] / N-1 Mikulowa - Pasikurowice</a:t>
                      </a:r>
                    </a:p>
                  </a:txBody>
                  <a:tcPr marL="8532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2157,56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19%</a:t>
                      </a:r>
                    </a:p>
                  </a:txBody>
                  <a:tcPr marL="0" marR="0" marT="0" marB="0" anchor="b">
                    <a:lnL>
                      <a:noFill/>
                    </a:lnL>
                    <a:lnR>
                      <a:noFill/>
                    </a:lnR>
                    <a:lnT>
                      <a:noFill/>
                    </a:lnT>
                    <a:lnB>
                      <a:noFill/>
                    </a:lnB>
                  </a:tcPr>
                </a:tc>
                <a:extLst>
                  <a:ext uri="{0D108BD9-81ED-4DB2-BD59-A6C34878D82A}">
                    <a16:rowId xmlns:a16="http://schemas.microsoft.com/office/drawing/2014/main" val="339880657"/>
                  </a:ext>
                </a:extLst>
              </a:tr>
              <a:tr h="144359">
                <a:tc>
                  <a:txBody>
                    <a:bodyPr/>
                    <a:lstStyle/>
                    <a:p>
                      <a:pPr algn="l" fontAlgn="b"/>
                      <a:r>
                        <a:rPr lang="cs-CZ" sz="700" b="0" i="0" u="none" strike="noStrike">
                          <a:solidFill>
                            <a:srgbClr val="000000"/>
                          </a:solidFill>
                          <a:effectLst/>
                          <a:latin typeface="Arial" panose="020B0604020202020204" pitchFamily="34" charset="0"/>
                        </a:rPr>
                        <a:t>[D7-D7] Eiberg - Y Ohligs OERKHS O [DIR] / N-1 Osterath - Rommerskirchen KNESTE W</a:t>
                      </a:r>
                    </a:p>
                  </a:txBody>
                  <a:tcPr marL="8532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1002,01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26%</a:t>
                      </a:r>
                    </a:p>
                  </a:txBody>
                  <a:tcPr marL="0" marR="0" marT="0" marB="0" anchor="b">
                    <a:lnL>
                      <a:noFill/>
                    </a:lnL>
                    <a:lnR>
                      <a:noFill/>
                    </a:lnR>
                    <a:lnT>
                      <a:noFill/>
                    </a:lnT>
                    <a:lnB>
                      <a:noFill/>
                    </a:lnB>
                  </a:tcPr>
                </a:tc>
                <a:extLst>
                  <a:ext uri="{0D108BD9-81ED-4DB2-BD59-A6C34878D82A}">
                    <a16:rowId xmlns:a16="http://schemas.microsoft.com/office/drawing/2014/main" val="2925711293"/>
                  </a:ext>
                </a:extLst>
              </a:tr>
              <a:tr h="144359">
                <a:tc>
                  <a:txBody>
                    <a:bodyPr/>
                    <a:lstStyle/>
                    <a:p>
                      <a:pPr algn="l" fontAlgn="b"/>
                      <a:r>
                        <a:rPr lang="cs-CZ" sz="700" b="1" i="0" u="none" strike="noStrike">
                          <a:solidFill>
                            <a:srgbClr val="000000"/>
                          </a:solidFill>
                          <a:effectLst/>
                          <a:latin typeface="Arial" panose="020B0604020202020204" pitchFamily="34" charset="0"/>
                        </a:rPr>
                        <a:t>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2083,32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184%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041085789"/>
                  </a:ext>
                </a:extLst>
              </a:tr>
              <a:tr h="144359">
                <a:tc>
                  <a:txBody>
                    <a:bodyPr/>
                    <a:lstStyle/>
                    <a:p>
                      <a:pPr algn="l" fontAlgn="b"/>
                      <a:r>
                        <a:rPr lang="cs-CZ" sz="700" b="0" i="0" u="none" strike="noStrike">
                          <a:solidFill>
                            <a:srgbClr val="000000"/>
                          </a:solidFill>
                          <a:effectLst/>
                          <a:latin typeface="Arial" panose="020B0604020202020204" pitchFamily="34" charset="0"/>
                        </a:rPr>
                        <a:t>[AT-CZ] Duernrohr 1 - Slavetice 437 [OPP] [AT] / N-1 Slavetice - Durnrohr 2</a:t>
                      </a:r>
                    </a:p>
                  </a:txBody>
                  <a:tcPr marL="8532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48,69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440022503"/>
                  </a:ext>
                </a:extLst>
              </a:tr>
              <a:tr h="144359">
                <a:tc>
                  <a:txBody>
                    <a:bodyPr/>
                    <a:lstStyle/>
                    <a:p>
                      <a:pPr algn="l" fontAlgn="b"/>
                      <a:r>
                        <a:rPr lang="cs-CZ" sz="700" b="0" i="0" u="none" strike="noStrike">
                          <a:solidFill>
                            <a:srgbClr val="000000"/>
                          </a:solidFill>
                          <a:effectLst/>
                          <a:latin typeface="Arial" panose="020B0604020202020204" pitchFamily="34" charset="0"/>
                        </a:rPr>
                        <a:t>[NL-NL] Diemen-Lelystad 380 W [OPP] / N-1 Diemen-Lelystad 380 Z</a:t>
                      </a:r>
                    </a:p>
                  </a:txBody>
                  <a:tcPr marL="8532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560,77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688930597"/>
                  </a:ext>
                </a:extLst>
              </a:tr>
              <a:tr h="144359">
                <a:tc>
                  <a:txBody>
                    <a:bodyPr/>
                    <a:lstStyle/>
                    <a:p>
                      <a:pPr algn="l" fontAlgn="b"/>
                      <a:r>
                        <a:rPr lang="cs-CZ" sz="700" b="0" i="0" u="none" strike="noStrike">
                          <a:solidFill>
                            <a:srgbClr val="000000"/>
                          </a:solidFill>
                          <a:effectLst/>
                          <a:latin typeface="Arial" panose="020B0604020202020204" pitchFamily="34" charset="0"/>
                        </a:rPr>
                        <a:t>[NL-D2] Meeden-Diele  380 Z [OPP] [NL] / N-1 COBRA HVDC</a:t>
                      </a:r>
                    </a:p>
                  </a:txBody>
                  <a:tcPr marL="8532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717,36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30%</a:t>
                      </a:r>
                    </a:p>
                  </a:txBody>
                  <a:tcPr marL="0" marR="0" marT="0" marB="0" anchor="b">
                    <a:lnL>
                      <a:noFill/>
                    </a:lnL>
                    <a:lnR>
                      <a:noFill/>
                    </a:lnR>
                    <a:lnT>
                      <a:noFill/>
                    </a:lnT>
                    <a:lnB>
                      <a:noFill/>
                    </a:lnB>
                  </a:tcPr>
                </a:tc>
                <a:extLst>
                  <a:ext uri="{0D108BD9-81ED-4DB2-BD59-A6C34878D82A}">
                    <a16:rowId xmlns:a16="http://schemas.microsoft.com/office/drawing/2014/main" val="1622208398"/>
                  </a:ext>
                </a:extLst>
              </a:tr>
              <a:tr h="144359">
                <a:tc>
                  <a:txBody>
                    <a:bodyPr/>
                    <a:lstStyle/>
                    <a:p>
                      <a:pPr algn="l" fontAlgn="b"/>
                      <a:r>
                        <a:rPr lang="cs-CZ" sz="700" b="0" i="0" u="none" strike="noStrike">
                          <a:solidFill>
                            <a:srgbClr val="000000"/>
                          </a:solidFill>
                          <a:effectLst/>
                          <a:latin typeface="Arial" panose="020B0604020202020204" pitchFamily="34" charset="0"/>
                        </a:rPr>
                        <a:t>[CZ-PL] Wielopole - Nosovice [DIR] [PL] / N-1 Albrechtice - Dobrzen</a:t>
                      </a:r>
                    </a:p>
                  </a:txBody>
                  <a:tcPr marL="8532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1407,14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27%</a:t>
                      </a:r>
                    </a:p>
                  </a:txBody>
                  <a:tcPr marL="0" marR="0" marT="0" marB="0" anchor="b">
                    <a:lnL>
                      <a:noFill/>
                    </a:lnL>
                    <a:lnR>
                      <a:noFill/>
                    </a:lnR>
                    <a:lnT>
                      <a:noFill/>
                    </a:lnT>
                    <a:lnB>
                      <a:noFill/>
                    </a:lnB>
                  </a:tcPr>
                </a:tc>
                <a:extLst>
                  <a:ext uri="{0D108BD9-81ED-4DB2-BD59-A6C34878D82A}">
                    <a16:rowId xmlns:a16="http://schemas.microsoft.com/office/drawing/2014/main" val="1972396451"/>
                  </a:ext>
                </a:extLst>
              </a:tr>
              <a:tr h="144359">
                <a:tc>
                  <a:txBody>
                    <a:bodyPr/>
                    <a:lstStyle/>
                    <a:p>
                      <a:pPr algn="l" fontAlgn="b"/>
                      <a:r>
                        <a:rPr lang="cs-CZ" sz="700" b="0" i="0" u="none" strike="noStrike">
                          <a:solidFill>
                            <a:srgbClr val="000000"/>
                          </a:solidFill>
                          <a:effectLst/>
                          <a:latin typeface="Arial" panose="020B0604020202020204" pitchFamily="34" charset="0"/>
                        </a:rPr>
                        <a:t>[D7-D7] Buerstadt - Lambsheim BUERST W [DIR] / N-1 Pradella-Y/Punt LN300153</a:t>
                      </a:r>
                    </a:p>
                  </a:txBody>
                  <a:tcPr marL="8532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261,63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27%</a:t>
                      </a:r>
                    </a:p>
                  </a:txBody>
                  <a:tcPr marL="0" marR="0" marT="0" marB="0" anchor="b">
                    <a:lnL>
                      <a:noFill/>
                    </a:lnL>
                    <a:lnR>
                      <a:noFill/>
                    </a:lnR>
                    <a:lnT>
                      <a:noFill/>
                    </a:lnT>
                    <a:lnB>
                      <a:noFill/>
                    </a:lnB>
                  </a:tcPr>
                </a:tc>
                <a:extLst>
                  <a:ext uri="{0D108BD9-81ED-4DB2-BD59-A6C34878D82A}">
                    <a16:rowId xmlns:a16="http://schemas.microsoft.com/office/drawing/2014/main" val="2085735292"/>
                  </a:ext>
                </a:extLst>
              </a:tr>
              <a:tr h="144359">
                <a:tc>
                  <a:txBody>
                    <a:bodyPr/>
                    <a:lstStyle/>
                    <a:p>
                      <a:pPr algn="l" fontAlgn="b"/>
                      <a:r>
                        <a:rPr lang="cs-CZ" sz="700" b="0" i="0" u="none" strike="noStrike">
                          <a:solidFill>
                            <a:srgbClr val="000000"/>
                          </a:solidFill>
                          <a:effectLst/>
                          <a:latin typeface="Arial" panose="020B0604020202020204" pitchFamily="34" charset="0"/>
                        </a:rPr>
                        <a:t>[D7-D7] Eiberg - Y Ohligs OERKHS O [DIR] / N-1 Utfort - Selbeck - Osterath TOESEE W</a:t>
                      </a:r>
                    </a:p>
                  </a:txBody>
                  <a:tcPr marL="8532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1031,86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27%</a:t>
                      </a:r>
                    </a:p>
                  </a:txBody>
                  <a:tcPr marL="0" marR="0" marT="0" marB="0" anchor="b">
                    <a:lnL>
                      <a:noFill/>
                    </a:lnL>
                    <a:lnR>
                      <a:noFill/>
                    </a:lnR>
                    <a:lnT>
                      <a:noFill/>
                    </a:lnT>
                    <a:lnB>
                      <a:noFill/>
                    </a:lnB>
                  </a:tcPr>
                </a:tc>
                <a:extLst>
                  <a:ext uri="{0D108BD9-81ED-4DB2-BD59-A6C34878D82A}">
                    <a16:rowId xmlns:a16="http://schemas.microsoft.com/office/drawing/2014/main" val="2617518724"/>
                  </a:ext>
                </a:extLst>
              </a:tr>
              <a:tr h="144359">
                <a:tc>
                  <a:txBody>
                    <a:bodyPr/>
                    <a:lstStyle/>
                    <a:p>
                      <a:pPr algn="l" fontAlgn="b"/>
                      <a:r>
                        <a:rPr lang="cs-CZ" sz="700" b="0" i="0" u="none" strike="noStrike">
                          <a:solidFill>
                            <a:srgbClr val="000000"/>
                          </a:solidFill>
                          <a:effectLst/>
                          <a:latin typeface="Arial" panose="020B0604020202020204" pitchFamily="34" charset="0"/>
                        </a:rPr>
                        <a:t>[PL-PL] Mikulowa AT2 [DIR] / N-1 Mikulowa - Pasikurowice</a:t>
                      </a:r>
                    </a:p>
                  </a:txBody>
                  <a:tcPr marL="8532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2083,32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19%</a:t>
                      </a:r>
                    </a:p>
                  </a:txBody>
                  <a:tcPr marL="0" marR="0" marT="0" marB="0" anchor="b">
                    <a:lnL>
                      <a:noFill/>
                    </a:lnL>
                    <a:lnR>
                      <a:noFill/>
                    </a:lnR>
                    <a:lnT>
                      <a:noFill/>
                    </a:lnT>
                    <a:lnB>
                      <a:noFill/>
                    </a:lnB>
                  </a:tcPr>
                </a:tc>
                <a:extLst>
                  <a:ext uri="{0D108BD9-81ED-4DB2-BD59-A6C34878D82A}">
                    <a16:rowId xmlns:a16="http://schemas.microsoft.com/office/drawing/2014/main" val="1294116317"/>
                  </a:ext>
                </a:extLst>
              </a:tr>
              <a:tr h="144359">
                <a:tc>
                  <a:txBody>
                    <a:bodyPr/>
                    <a:lstStyle/>
                    <a:p>
                      <a:pPr algn="l" fontAlgn="b"/>
                      <a:r>
                        <a:rPr lang="cs-CZ" sz="700" b="1" i="0" u="none" strike="noStrike">
                          <a:solidFill>
                            <a:srgbClr val="000000"/>
                          </a:solidFill>
                          <a:effectLst/>
                          <a:latin typeface="Arial" panose="020B0604020202020204" pitchFamily="34" charset="0"/>
                        </a:rPr>
                        <a:t>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1537,07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310208049"/>
                  </a:ext>
                </a:extLst>
              </a:tr>
              <a:tr h="144359">
                <a:tc>
                  <a:txBody>
                    <a:bodyPr/>
                    <a:lstStyle/>
                    <a:p>
                      <a:pPr algn="l" fontAlgn="b"/>
                      <a:r>
                        <a:rPr lang="cs-CZ" sz="700" b="0" i="0" u="none" strike="noStrike">
                          <a:solidFill>
                            <a:srgbClr val="000000"/>
                          </a:solidFill>
                          <a:effectLst/>
                          <a:latin typeface="Arial" panose="020B0604020202020204" pitchFamily="34" charset="0"/>
                        </a:rPr>
                        <a:t>[NL-NL] Diemen-Lelystad 380 W [OPP] / N-1 Diemen-Lelystad 380 Z</a:t>
                      </a:r>
                    </a:p>
                  </a:txBody>
                  <a:tcPr marL="8532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509,4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317449951"/>
                  </a:ext>
                </a:extLst>
              </a:tr>
              <a:tr h="144359">
                <a:tc>
                  <a:txBody>
                    <a:bodyPr/>
                    <a:lstStyle/>
                    <a:p>
                      <a:pPr algn="l" fontAlgn="b"/>
                      <a:r>
                        <a:rPr lang="pl-PL" sz="700" b="0" i="0" u="none" strike="noStrike">
                          <a:solidFill>
                            <a:srgbClr val="000000"/>
                          </a:solidFill>
                          <a:effectLst/>
                          <a:latin typeface="Arial" panose="020B0604020202020204" pitchFamily="34" charset="0"/>
                        </a:rPr>
                        <a:t>[NL-NL] Ens-Zwolle 380 W [OPP] / N-1 Ens-Zwolle 380 Z</a:t>
                      </a:r>
                    </a:p>
                  </a:txBody>
                  <a:tcPr marL="8532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861,43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968596842"/>
                  </a:ext>
                </a:extLst>
              </a:tr>
              <a:tr h="144359">
                <a:tc>
                  <a:txBody>
                    <a:bodyPr/>
                    <a:lstStyle/>
                    <a:p>
                      <a:pPr algn="l" fontAlgn="b"/>
                      <a:r>
                        <a:rPr lang="cs-CZ" sz="700" b="0" i="0" u="none" strike="noStrike">
                          <a:solidFill>
                            <a:srgbClr val="000000"/>
                          </a:solidFill>
                          <a:effectLst/>
                          <a:latin typeface="Arial" panose="020B0604020202020204" pitchFamily="34" charset="0"/>
                        </a:rPr>
                        <a:t>[CZ-PL] Wielopole - Nosovice [DIR] [PL] / N-1 Albrechtice - Dobrzen</a:t>
                      </a:r>
                    </a:p>
                  </a:txBody>
                  <a:tcPr marL="8532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1227,83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32%</a:t>
                      </a:r>
                    </a:p>
                  </a:txBody>
                  <a:tcPr marL="0" marR="0" marT="0" marB="0" anchor="b">
                    <a:lnL>
                      <a:noFill/>
                    </a:lnL>
                    <a:lnR>
                      <a:noFill/>
                    </a:lnR>
                    <a:lnT>
                      <a:noFill/>
                    </a:lnT>
                    <a:lnB>
                      <a:noFill/>
                    </a:lnB>
                  </a:tcPr>
                </a:tc>
                <a:extLst>
                  <a:ext uri="{0D108BD9-81ED-4DB2-BD59-A6C34878D82A}">
                    <a16:rowId xmlns:a16="http://schemas.microsoft.com/office/drawing/2014/main" val="3665742908"/>
                  </a:ext>
                </a:extLst>
              </a:tr>
              <a:tr h="144359">
                <a:tc>
                  <a:txBody>
                    <a:bodyPr/>
                    <a:lstStyle/>
                    <a:p>
                      <a:pPr algn="l" fontAlgn="b"/>
                      <a:r>
                        <a:rPr lang="cs-CZ" sz="700" b="0" i="0" u="none" strike="noStrike">
                          <a:solidFill>
                            <a:srgbClr val="000000"/>
                          </a:solidFill>
                          <a:effectLst/>
                          <a:latin typeface="Arial" panose="020B0604020202020204" pitchFamily="34" charset="0"/>
                        </a:rPr>
                        <a:t>[D7-D7] Eiberg - Y Ohligs OERKHS O [DIR] / N-1 Utfort - Selbeck - Osterath TOESEE W</a:t>
                      </a:r>
                    </a:p>
                  </a:txBody>
                  <a:tcPr marL="8532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1203,79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26%</a:t>
                      </a:r>
                    </a:p>
                  </a:txBody>
                  <a:tcPr marL="0" marR="0" marT="0" marB="0" anchor="b">
                    <a:lnL>
                      <a:noFill/>
                    </a:lnL>
                    <a:lnR>
                      <a:noFill/>
                    </a:lnR>
                    <a:lnT>
                      <a:noFill/>
                    </a:lnT>
                    <a:lnB>
                      <a:noFill/>
                    </a:lnB>
                  </a:tcPr>
                </a:tc>
                <a:extLst>
                  <a:ext uri="{0D108BD9-81ED-4DB2-BD59-A6C34878D82A}">
                    <a16:rowId xmlns:a16="http://schemas.microsoft.com/office/drawing/2014/main" val="357739965"/>
                  </a:ext>
                </a:extLst>
              </a:tr>
              <a:tr h="144359">
                <a:tc>
                  <a:txBody>
                    <a:bodyPr/>
                    <a:lstStyle/>
                    <a:p>
                      <a:pPr algn="l" fontAlgn="b"/>
                      <a:r>
                        <a:rPr lang="cs-CZ" sz="700" b="0" i="0" u="none" strike="noStrike">
                          <a:solidFill>
                            <a:srgbClr val="000000"/>
                          </a:solidFill>
                          <a:effectLst/>
                          <a:latin typeface="Arial" panose="020B0604020202020204" pitchFamily="34" charset="0"/>
                        </a:rPr>
                        <a:t>[PL-PL] Mikulowa AT2 [DIR] / N-1 Mikulowa - Pasikurowice</a:t>
                      </a:r>
                    </a:p>
                  </a:txBody>
                  <a:tcPr marL="8532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1537,07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19%</a:t>
                      </a:r>
                    </a:p>
                  </a:txBody>
                  <a:tcPr marL="0" marR="0" marT="0" marB="0" anchor="b">
                    <a:lnL>
                      <a:noFill/>
                    </a:lnL>
                    <a:lnR>
                      <a:noFill/>
                    </a:lnR>
                    <a:lnT>
                      <a:noFill/>
                    </a:lnT>
                    <a:lnB>
                      <a:noFill/>
                    </a:lnB>
                  </a:tcPr>
                </a:tc>
                <a:extLst>
                  <a:ext uri="{0D108BD9-81ED-4DB2-BD59-A6C34878D82A}">
                    <a16:rowId xmlns:a16="http://schemas.microsoft.com/office/drawing/2014/main" val="2001622975"/>
                  </a:ext>
                </a:extLst>
              </a:tr>
              <a:tr h="144359">
                <a:tc>
                  <a:txBody>
                    <a:bodyPr/>
                    <a:lstStyle/>
                    <a:p>
                      <a:pPr algn="l" fontAlgn="b"/>
                      <a:r>
                        <a:rPr lang="cs-CZ" sz="700" b="1" i="0" u="none" strike="noStrike">
                          <a:solidFill>
                            <a:srgbClr val="000000"/>
                          </a:solidFill>
                          <a:effectLst/>
                          <a:latin typeface="Arial" panose="020B0604020202020204" pitchFamily="34" charset="0"/>
                        </a:rPr>
                        <a:t>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1258,94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259%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702050999"/>
                  </a:ext>
                </a:extLst>
              </a:tr>
              <a:tr h="144359">
                <a:tc>
                  <a:txBody>
                    <a:bodyPr/>
                    <a:lstStyle/>
                    <a:p>
                      <a:pPr algn="l" fontAlgn="b"/>
                      <a:r>
                        <a:rPr lang="cs-CZ" sz="700" b="0" i="0" u="none" strike="noStrike">
                          <a:solidFill>
                            <a:srgbClr val="000000"/>
                          </a:solidFill>
                          <a:effectLst/>
                          <a:latin typeface="Arial" panose="020B0604020202020204" pitchFamily="34" charset="0"/>
                        </a:rPr>
                        <a:t>[CZ-SK] Nosovice - Varin [DIR] [CZ] / N-1 Sokolnice - Stupava</a:t>
                      </a:r>
                    </a:p>
                  </a:txBody>
                  <a:tcPr marL="8532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119,7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66%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034994539"/>
                  </a:ext>
                </a:extLst>
              </a:tr>
              <a:tr h="144359">
                <a:tc>
                  <a:txBody>
                    <a:bodyPr/>
                    <a:lstStyle/>
                    <a:p>
                      <a:pPr algn="l" fontAlgn="b"/>
                      <a:r>
                        <a:rPr lang="cs-CZ" sz="700" b="0" i="0" u="none" strike="noStrike">
                          <a:solidFill>
                            <a:srgbClr val="000000"/>
                          </a:solidFill>
                          <a:effectLst/>
                          <a:latin typeface="Arial" panose="020B0604020202020204" pitchFamily="34" charset="0"/>
                        </a:rPr>
                        <a:t>[CZ-D8] Hradec - Rohrsdorf 446 [OPP] [D8] / N-1 Hradec - Rohrsdorf 1</a:t>
                      </a:r>
                    </a:p>
                  </a:txBody>
                  <a:tcPr marL="8532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470,26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29%</a:t>
                      </a:r>
                    </a:p>
                  </a:txBody>
                  <a:tcPr marL="0" marR="0" marT="0" marB="0" anchor="b">
                    <a:lnL>
                      <a:noFill/>
                    </a:lnL>
                    <a:lnR>
                      <a:noFill/>
                    </a:lnR>
                    <a:lnT>
                      <a:noFill/>
                    </a:lnT>
                    <a:lnB>
                      <a:noFill/>
                    </a:lnB>
                  </a:tcPr>
                </a:tc>
                <a:extLst>
                  <a:ext uri="{0D108BD9-81ED-4DB2-BD59-A6C34878D82A}">
                    <a16:rowId xmlns:a16="http://schemas.microsoft.com/office/drawing/2014/main" val="2343399848"/>
                  </a:ext>
                </a:extLst>
              </a:tr>
              <a:tr h="144359">
                <a:tc>
                  <a:txBody>
                    <a:bodyPr/>
                    <a:lstStyle/>
                    <a:p>
                      <a:pPr algn="l" fontAlgn="b"/>
                      <a:r>
                        <a:rPr lang="cs-CZ" sz="700" b="0" i="0" u="none" strike="noStrike">
                          <a:solidFill>
                            <a:srgbClr val="000000"/>
                          </a:solidFill>
                          <a:effectLst/>
                          <a:latin typeface="Arial" panose="020B0604020202020204" pitchFamily="34" charset="0"/>
                        </a:rPr>
                        <a:t>[NL-NL] Diemen-Lelystad 380 W [OPP] / N-1 Diemen-Lelystad 380 Z</a:t>
                      </a:r>
                    </a:p>
                  </a:txBody>
                  <a:tcPr marL="8532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1157,92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27109372"/>
                  </a:ext>
                </a:extLst>
              </a:tr>
              <a:tr h="144359">
                <a:tc>
                  <a:txBody>
                    <a:bodyPr/>
                    <a:lstStyle/>
                    <a:p>
                      <a:pPr algn="l" fontAlgn="b"/>
                      <a:r>
                        <a:rPr lang="cs-CZ" sz="700" b="0" i="0" u="none" strike="noStrike">
                          <a:solidFill>
                            <a:srgbClr val="000000"/>
                          </a:solidFill>
                          <a:effectLst/>
                          <a:latin typeface="Arial" panose="020B0604020202020204" pitchFamily="34" charset="0"/>
                        </a:rPr>
                        <a:t>[NL-D2] Meeden-Diele  380 Z [OPP] [NL] / N-1 COBRA HVDC</a:t>
                      </a:r>
                    </a:p>
                  </a:txBody>
                  <a:tcPr marL="8532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378,89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26%</a:t>
                      </a:r>
                    </a:p>
                  </a:txBody>
                  <a:tcPr marL="0" marR="0" marT="0" marB="0" anchor="b">
                    <a:lnL>
                      <a:noFill/>
                    </a:lnL>
                    <a:lnR>
                      <a:noFill/>
                    </a:lnR>
                    <a:lnT>
                      <a:noFill/>
                    </a:lnT>
                    <a:lnB>
                      <a:noFill/>
                    </a:lnB>
                  </a:tcPr>
                </a:tc>
                <a:extLst>
                  <a:ext uri="{0D108BD9-81ED-4DB2-BD59-A6C34878D82A}">
                    <a16:rowId xmlns:a16="http://schemas.microsoft.com/office/drawing/2014/main" val="3269318321"/>
                  </a:ext>
                </a:extLst>
              </a:tr>
              <a:tr h="144359">
                <a:tc>
                  <a:txBody>
                    <a:bodyPr/>
                    <a:lstStyle/>
                    <a:p>
                      <a:pPr algn="l" fontAlgn="b"/>
                      <a:r>
                        <a:rPr lang="cs-CZ" sz="700" b="0" i="0" u="none" strike="noStrike">
                          <a:solidFill>
                            <a:srgbClr val="000000"/>
                          </a:solidFill>
                          <a:effectLst/>
                          <a:latin typeface="Arial" panose="020B0604020202020204" pitchFamily="34" charset="0"/>
                        </a:rPr>
                        <a:t>[CZ-PL] Wielopole - Nosovice [DIR] [PL] / N-1 Albrechtice - Dobrzen</a:t>
                      </a:r>
                    </a:p>
                  </a:txBody>
                  <a:tcPr marL="8532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223,32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39%</a:t>
                      </a:r>
                    </a:p>
                  </a:txBody>
                  <a:tcPr marL="0" marR="0" marT="0" marB="0" anchor="b">
                    <a:lnL>
                      <a:noFill/>
                    </a:lnL>
                    <a:lnR>
                      <a:noFill/>
                    </a:lnR>
                    <a:lnT>
                      <a:noFill/>
                    </a:lnT>
                    <a:lnB>
                      <a:noFill/>
                    </a:lnB>
                  </a:tcPr>
                </a:tc>
                <a:extLst>
                  <a:ext uri="{0D108BD9-81ED-4DB2-BD59-A6C34878D82A}">
                    <a16:rowId xmlns:a16="http://schemas.microsoft.com/office/drawing/2014/main" val="2825046287"/>
                  </a:ext>
                </a:extLst>
              </a:tr>
              <a:tr h="144359">
                <a:tc>
                  <a:txBody>
                    <a:bodyPr/>
                    <a:lstStyle/>
                    <a:p>
                      <a:pPr algn="l" fontAlgn="b"/>
                      <a:r>
                        <a:rPr lang="cs-CZ" sz="700" b="0" i="0" u="none" strike="noStrike">
                          <a:solidFill>
                            <a:srgbClr val="000000"/>
                          </a:solidFill>
                          <a:effectLst/>
                          <a:latin typeface="Arial" panose="020B0604020202020204" pitchFamily="34" charset="0"/>
                        </a:rPr>
                        <a:t>[SK-UA] V.Kapusany - Mukachevo (WPS) [DIR] [SK] / N-1 R.Sobota - Sajoivanka</a:t>
                      </a:r>
                    </a:p>
                  </a:txBody>
                  <a:tcPr marL="8532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283,01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55%</a:t>
                      </a:r>
                    </a:p>
                  </a:txBody>
                  <a:tcPr marL="0" marR="0" marT="0" marB="0" anchor="b">
                    <a:lnL>
                      <a:noFill/>
                    </a:lnL>
                    <a:lnR>
                      <a:noFill/>
                    </a:lnR>
                    <a:lnT>
                      <a:noFill/>
                    </a:lnT>
                    <a:lnB>
                      <a:noFill/>
                    </a:lnB>
                  </a:tcPr>
                </a:tc>
                <a:extLst>
                  <a:ext uri="{0D108BD9-81ED-4DB2-BD59-A6C34878D82A}">
                    <a16:rowId xmlns:a16="http://schemas.microsoft.com/office/drawing/2014/main" val="1604432090"/>
                  </a:ext>
                </a:extLst>
              </a:tr>
              <a:tr h="144359">
                <a:tc>
                  <a:txBody>
                    <a:bodyPr/>
                    <a:lstStyle/>
                    <a:p>
                      <a:pPr algn="l" fontAlgn="b"/>
                      <a:r>
                        <a:rPr lang="cs-CZ" sz="700" b="0" i="0" u="none" strike="noStrike">
                          <a:solidFill>
                            <a:srgbClr val="000000"/>
                          </a:solidFill>
                          <a:effectLst/>
                          <a:latin typeface="Arial" panose="020B0604020202020204" pitchFamily="34" charset="0"/>
                        </a:rPr>
                        <a:t>[D7-D7] Eiberg - Y Ohligs OERKHS O [DIR] / N-1 Osterath - Rommerskirchen KNESTE W</a:t>
                      </a:r>
                    </a:p>
                  </a:txBody>
                  <a:tcPr marL="8532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1258,94</a:t>
                      </a:r>
                    </a:p>
                  </a:txBody>
                  <a:tcPr marL="0" marR="0" marT="0" marB="0" anchor="b">
                    <a:lnL>
                      <a:noFill/>
                    </a:lnL>
                    <a:lnR>
                      <a:noFill/>
                    </a:lnR>
                    <a:lnT>
                      <a:noFill/>
                    </a:lnT>
                    <a:lnB>
                      <a:noFill/>
                    </a:lnB>
                  </a:tcPr>
                </a:tc>
                <a:tc>
                  <a:txBody>
                    <a:bodyPr/>
                    <a:lstStyle/>
                    <a:p>
                      <a:pPr algn="r" fontAlgn="b"/>
                      <a:r>
                        <a:rPr lang="cs-CZ" sz="700" b="0" i="0" u="none" strike="noStrike" dirty="0">
                          <a:solidFill>
                            <a:srgbClr val="000000"/>
                          </a:solidFill>
                          <a:effectLst/>
                          <a:latin typeface="Arial" panose="020B0604020202020204" pitchFamily="34" charset="0"/>
                        </a:rPr>
                        <a:t>24%</a:t>
                      </a:r>
                    </a:p>
                  </a:txBody>
                  <a:tcPr marL="0" marR="0" marT="0" marB="0" anchor="b">
                    <a:lnL>
                      <a:noFill/>
                    </a:lnL>
                    <a:lnR>
                      <a:noFill/>
                    </a:lnR>
                    <a:lnT>
                      <a:noFill/>
                    </a:lnT>
                    <a:lnB>
                      <a:noFill/>
                    </a:lnB>
                  </a:tcPr>
                </a:tc>
                <a:extLst>
                  <a:ext uri="{0D108BD9-81ED-4DB2-BD59-A6C34878D82A}">
                    <a16:rowId xmlns:a16="http://schemas.microsoft.com/office/drawing/2014/main" val="3120436112"/>
                  </a:ext>
                </a:extLst>
              </a:tr>
            </a:tbl>
          </a:graphicData>
        </a:graphic>
      </p:graphicFrame>
    </p:spTree>
    <p:extLst>
      <p:ext uri="{BB962C8B-B14F-4D97-AF65-F5344CB8AC3E}">
        <p14:creationId xmlns:p14="http://schemas.microsoft.com/office/powerpoint/2010/main" val="135818207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BD20220404</a:t>
            </a:r>
            <a:r>
              <a:rPr lang="en-US" altLang="hu-HU" sz="1400" dirty="0">
                <a:solidFill>
                  <a:srgbClr val="008000"/>
                </a:solidFill>
              </a:rPr>
              <a:t> (part </a:t>
            </a:r>
            <a:r>
              <a:rPr lang="cs-CZ" altLang="hu-HU" sz="1400" dirty="0">
                <a:solidFill>
                  <a:srgbClr val="008000"/>
                </a:solidFill>
              </a:rPr>
              <a:t>I</a:t>
            </a:r>
            <a:r>
              <a:rPr lang="sl-SI" altLang="hu-HU" sz="1400" dirty="0">
                <a:solidFill>
                  <a:srgbClr val="008000"/>
                </a:solidFill>
              </a:rPr>
              <a:t>V</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ulka 1">
            <a:extLst>
              <a:ext uri="{FF2B5EF4-FFF2-40B4-BE49-F238E27FC236}">
                <a16:creationId xmlns:a16="http://schemas.microsoft.com/office/drawing/2014/main" id="{F6F7BCD5-B70E-4C21-8EE9-3E1320436A48}"/>
              </a:ext>
            </a:extLst>
          </p:cNvPr>
          <p:cNvGraphicFramePr>
            <a:graphicFrameLocks noGrp="1"/>
          </p:cNvGraphicFramePr>
          <p:nvPr>
            <p:extLst>
              <p:ext uri="{D42A27DB-BD31-4B8C-83A1-F6EECF244321}">
                <p14:modId xmlns:p14="http://schemas.microsoft.com/office/powerpoint/2010/main" val="943680066"/>
              </p:ext>
            </p:extLst>
          </p:nvPr>
        </p:nvGraphicFramePr>
        <p:xfrm>
          <a:off x="459247" y="1079497"/>
          <a:ext cx="8765220" cy="4487382"/>
        </p:xfrm>
        <a:graphic>
          <a:graphicData uri="http://schemas.openxmlformats.org/drawingml/2006/table">
            <a:tbl>
              <a:tblPr/>
              <a:tblGrid>
                <a:gridCol w="6540409">
                  <a:extLst>
                    <a:ext uri="{9D8B030D-6E8A-4147-A177-3AD203B41FA5}">
                      <a16:colId xmlns:a16="http://schemas.microsoft.com/office/drawing/2014/main" val="1161036364"/>
                    </a:ext>
                  </a:extLst>
                </a:gridCol>
                <a:gridCol w="1642761">
                  <a:extLst>
                    <a:ext uri="{9D8B030D-6E8A-4147-A177-3AD203B41FA5}">
                      <a16:colId xmlns:a16="http://schemas.microsoft.com/office/drawing/2014/main" val="2698264771"/>
                    </a:ext>
                  </a:extLst>
                </a:gridCol>
                <a:gridCol w="582050">
                  <a:extLst>
                    <a:ext uri="{9D8B030D-6E8A-4147-A177-3AD203B41FA5}">
                      <a16:colId xmlns:a16="http://schemas.microsoft.com/office/drawing/2014/main" val="1768628711"/>
                    </a:ext>
                  </a:extLst>
                </a:gridCol>
              </a:tblGrid>
              <a:tr h="118089">
                <a:tc>
                  <a:txBody>
                    <a:bodyPr/>
                    <a:lstStyle/>
                    <a:p>
                      <a:pPr algn="l" fontAlgn="b"/>
                      <a:r>
                        <a:rPr lang="cs-CZ" sz="7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1550320035"/>
                  </a:ext>
                </a:extLst>
              </a:tr>
              <a:tr h="118089">
                <a:tc>
                  <a:txBody>
                    <a:bodyPr/>
                    <a:lstStyle/>
                    <a:p>
                      <a:pPr algn="l" fontAlgn="b"/>
                      <a:r>
                        <a:rPr lang="cs-CZ" sz="700" b="1"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2344,34</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192%</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539891051"/>
                  </a:ext>
                </a:extLst>
              </a:tr>
              <a:tr h="118089">
                <a:tc>
                  <a:txBody>
                    <a:bodyPr/>
                    <a:lstStyle/>
                    <a:p>
                      <a:pPr algn="l" fontAlgn="b"/>
                      <a:r>
                        <a:rPr lang="cs-CZ" sz="700" b="0" i="0" u="none" strike="noStrike">
                          <a:solidFill>
                            <a:srgbClr val="000000"/>
                          </a:solidFill>
                          <a:effectLst/>
                          <a:latin typeface="Arial" panose="020B0604020202020204" pitchFamily="34" charset="0"/>
                        </a:rPr>
                        <a:t>[CZ-SK] Nosovice - Varin [DIR] [SK] / N-1 Sokolnice - Stupava</a:t>
                      </a:r>
                    </a:p>
                  </a:txBody>
                  <a:tcPr marL="8083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152,75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48%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846064238"/>
                  </a:ext>
                </a:extLst>
              </a:tr>
              <a:tr h="118089">
                <a:tc>
                  <a:txBody>
                    <a:bodyPr/>
                    <a:lstStyle/>
                    <a:p>
                      <a:pPr algn="l" fontAlgn="b"/>
                      <a:r>
                        <a:rPr lang="cs-CZ" sz="700" b="0" i="0" u="none" strike="noStrike">
                          <a:solidFill>
                            <a:srgbClr val="000000"/>
                          </a:solidFill>
                          <a:effectLst/>
                          <a:latin typeface="Arial" panose="020B0604020202020204" pitchFamily="34" charset="0"/>
                        </a:rPr>
                        <a:t>[NL-D2] Meeden-Diele  380 Z [OPP] [NL] / N-1 COBRA HVDC</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1087,45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393684836"/>
                  </a:ext>
                </a:extLst>
              </a:tr>
              <a:tr h="118089">
                <a:tc>
                  <a:txBody>
                    <a:bodyPr/>
                    <a:lstStyle/>
                    <a:p>
                      <a:pPr algn="l" fontAlgn="b"/>
                      <a:r>
                        <a:rPr lang="cs-CZ" sz="700" b="0" i="0" u="none" strike="noStrike">
                          <a:solidFill>
                            <a:srgbClr val="000000"/>
                          </a:solidFill>
                          <a:effectLst/>
                          <a:latin typeface="Arial" panose="020B0604020202020204" pitchFamily="34" charset="0"/>
                        </a:rPr>
                        <a:t>[CZ-PL] Wielopole - Nosovice [DIR] [PL] / N-1 Albrechtice - Dobrzen</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1454,64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32%</a:t>
                      </a:r>
                    </a:p>
                  </a:txBody>
                  <a:tcPr marL="0" marR="0" marT="0" marB="0" anchor="b">
                    <a:lnL>
                      <a:noFill/>
                    </a:lnL>
                    <a:lnR>
                      <a:noFill/>
                    </a:lnR>
                    <a:lnT>
                      <a:noFill/>
                    </a:lnT>
                    <a:lnB>
                      <a:noFill/>
                    </a:lnB>
                  </a:tcPr>
                </a:tc>
                <a:extLst>
                  <a:ext uri="{0D108BD9-81ED-4DB2-BD59-A6C34878D82A}">
                    <a16:rowId xmlns:a16="http://schemas.microsoft.com/office/drawing/2014/main" val="3296297357"/>
                  </a:ext>
                </a:extLst>
              </a:tr>
              <a:tr h="118089">
                <a:tc>
                  <a:txBody>
                    <a:bodyPr/>
                    <a:lstStyle/>
                    <a:p>
                      <a:pPr algn="l" fontAlgn="b"/>
                      <a:r>
                        <a:rPr lang="cs-CZ" sz="700" b="0" i="0" u="none" strike="noStrike">
                          <a:solidFill>
                            <a:srgbClr val="000000"/>
                          </a:solidFill>
                          <a:effectLst/>
                          <a:latin typeface="Arial" panose="020B0604020202020204" pitchFamily="34" charset="0"/>
                        </a:rPr>
                        <a:t>[SK-UA] V.Kapusany - Mukachevo (WPS) [DIR] [SK] / N-1 R.Sobota - Sajoivanka</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196,13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48%</a:t>
                      </a:r>
                    </a:p>
                  </a:txBody>
                  <a:tcPr marL="0" marR="0" marT="0" marB="0" anchor="b">
                    <a:lnL>
                      <a:noFill/>
                    </a:lnL>
                    <a:lnR>
                      <a:noFill/>
                    </a:lnR>
                    <a:lnT>
                      <a:noFill/>
                    </a:lnT>
                    <a:lnB>
                      <a:noFill/>
                    </a:lnB>
                  </a:tcPr>
                </a:tc>
                <a:extLst>
                  <a:ext uri="{0D108BD9-81ED-4DB2-BD59-A6C34878D82A}">
                    <a16:rowId xmlns:a16="http://schemas.microsoft.com/office/drawing/2014/main" val="1060903463"/>
                  </a:ext>
                </a:extLst>
              </a:tr>
              <a:tr h="118089">
                <a:tc>
                  <a:txBody>
                    <a:bodyPr/>
                    <a:lstStyle/>
                    <a:p>
                      <a:pPr algn="l" fontAlgn="b"/>
                      <a:r>
                        <a:rPr lang="de-DE" sz="700" b="0" i="0" u="none" strike="noStrike">
                          <a:solidFill>
                            <a:srgbClr val="000000"/>
                          </a:solidFill>
                          <a:effectLst/>
                          <a:latin typeface="Arial" panose="020B0604020202020204" pitchFamily="34" charset="0"/>
                        </a:rPr>
                        <a:t>[D7-D7] Buerstadt - Lambsheim BUERST W [DIR] / N-1 Rheinau - Hoheneck KUGELB O</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1523,47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501440413"/>
                  </a:ext>
                </a:extLst>
              </a:tr>
              <a:tr h="118089">
                <a:tc>
                  <a:txBody>
                    <a:bodyPr/>
                    <a:lstStyle/>
                    <a:p>
                      <a:pPr algn="l" fontAlgn="b"/>
                      <a:r>
                        <a:rPr lang="cs-CZ" sz="700" b="0" i="0" u="none" strike="noStrike">
                          <a:solidFill>
                            <a:srgbClr val="000000"/>
                          </a:solidFill>
                          <a:effectLst/>
                          <a:latin typeface="Arial" panose="020B0604020202020204" pitchFamily="34" charset="0"/>
                        </a:rPr>
                        <a:t>[D7-D7] Eiberg - Y Ohligs OERKHS O [DIR] / N-1 Utfort - Selbeck - Osterath TOESEE W</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244,96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232914321"/>
                  </a:ext>
                </a:extLst>
              </a:tr>
              <a:tr h="118089">
                <a:tc>
                  <a:txBody>
                    <a:bodyPr/>
                    <a:lstStyle/>
                    <a:p>
                      <a:pPr algn="l" fontAlgn="b"/>
                      <a:r>
                        <a:rPr lang="cs-CZ" sz="700" b="0" i="0" u="none" strike="noStrike">
                          <a:solidFill>
                            <a:srgbClr val="000000"/>
                          </a:solidFill>
                          <a:effectLst/>
                          <a:latin typeface="Arial" panose="020B0604020202020204" pitchFamily="34" charset="0"/>
                        </a:rPr>
                        <a:t>[D8-PL] Krajnik - Vierraden 2 [OPP] [PL] / N-1 Hagenwerder - Mikulowa 2</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2344,34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a:t>
                      </a:r>
                    </a:p>
                  </a:txBody>
                  <a:tcPr marL="0" marR="0" marT="0" marB="0" anchor="b">
                    <a:lnL>
                      <a:noFill/>
                    </a:lnL>
                    <a:lnR>
                      <a:noFill/>
                    </a:lnR>
                    <a:lnT>
                      <a:noFill/>
                    </a:lnT>
                    <a:lnB>
                      <a:noFill/>
                    </a:lnB>
                  </a:tcPr>
                </a:tc>
                <a:extLst>
                  <a:ext uri="{0D108BD9-81ED-4DB2-BD59-A6C34878D82A}">
                    <a16:rowId xmlns:a16="http://schemas.microsoft.com/office/drawing/2014/main" val="1059920036"/>
                  </a:ext>
                </a:extLst>
              </a:tr>
              <a:tr h="118089">
                <a:tc>
                  <a:txBody>
                    <a:bodyPr/>
                    <a:lstStyle/>
                    <a:p>
                      <a:pPr algn="l" fontAlgn="b"/>
                      <a:r>
                        <a:rPr lang="cs-CZ" sz="700" b="1" i="0" u="none" strike="noStrike">
                          <a:solidFill>
                            <a:srgbClr val="000000"/>
                          </a:solidFill>
                          <a:effectLst/>
                          <a:latin typeface="Arial" panose="020B0604020202020204" pitchFamily="34" charset="0"/>
                        </a:rPr>
                        <a:t>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1377,22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190%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943147073"/>
                  </a:ext>
                </a:extLst>
              </a:tr>
              <a:tr h="118089">
                <a:tc>
                  <a:txBody>
                    <a:bodyPr/>
                    <a:lstStyle/>
                    <a:p>
                      <a:pPr algn="l" fontAlgn="b"/>
                      <a:r>
                        <a:rPr lang="cs-CZ" sz="700" b="0" i="0" u="none" strike="noStrike">
                          <a:solidFill>
                            <a:srgbClr val="000000"/>
                          </a:solidFill>
                          <a:effectLst/>
                          <a:latin typeface="Arial" panose="020B0604020202020204" pitchFamily="34" charset="0"/>
                        </a:rPr>
                        <a:t>[CZ-SK] Nosovice - Varin [DIR] [CZ] / N-1 Sokolnice - Stupava</a:t>
                      </a:r>
                    </a:p>
                  </a:txBody>
                  <a:tcPr marL="8083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804,21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64%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840954446"/>
                  </a:ext>
                </a:extLst>
              </a:tr>
              <a:tr h="118089">
                <a:tc>
                  <a:txBody>
                    <a:bodyPr/>
                    <a:lstStyle/>
                    <a:p>
                      <a:pPr algn="l" fontAlgn="b"/>
                      <a:r>
                        <a:rPr lang="cs-CZ" sz="700" b="0" i="0" u="none" strike="noStrike">
                          <a:solidFill>
                            <a:srgbClr val="000000"/>
                          </a:solidFill>
                          <a:effectLst/>
                          <a:latin typeface="Arial" panose="020B0604020202020204" pitchFamily="34" charset="0"/>
                        </a:rPr>
                        <a:t>[CZ-D8] Hradec - Rohrsdorf 446 [OPP] [D8] / N-1 Hradec - Rohrsdorf 1</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563,94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28%</a:t>
                      </a:r>
                    </a:p>
                  </a:txBody>
                  <a:tcPr marL="0" marR="0" marT="0" marB="0" anchor="b">
                    <a:lnL>
                      <a:noFill/>
                    </a:lnL>
                    <a:lnR>
                      <a:noFill/>
                    </a:lnR>
                    <a:lnT>
                      <a:noFill/>
                    </a:lnT>
                    <a:lnB>
                      <a:noFill/>
                    </a:lnB>
                  </a:tcPr>
                </a:tc>
                <a:extLst>
                  <a:ext uri="{0D108BD9-81ED-4DB2-BD59-A6C34878D82A}">
                    <a16:rowId xmlns:a16="http://schemas.microsoft.com/office/drawing/2014/main" val="1742604089"/>
                  </a:ext>
                </a:extLst>
              </a:tr>
              <a:tr h="118089">
                <a:tc>
                  <a:txBody>
                    <a:bodyPr/>
                    <a:lstStyle/>
                    <a:p>
                      <a:pPr algn="l" fontAlgn="b"/>
                      <a:r>
                        <a:rPr lang="cs-CZ" sz="700" b="0" i="0" u="none" strike="noStrike">
                          <a:solidFill>
                            <a:srgbClr val="000000"/>
                          </a:solidFill>
                          <a:effectLst/>
                          <a:latin typeface="Arial" panose="020B0604020202020204" pitchFamily="34" charset="0"/>
                        </a:rPr>
                        <a:t>[NL-D2] Meeden-Diele  380 Z [OPP] [NL] / N-1 COBRA HVDC</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1377,22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905241907"/>
                  </a:ext>
                </a:extLst>
              </a:tr>
              <a:tr h="118089">
                <a:tc>
                  <a:txBody>
                    <a:bodyPr/>
                    <a:lstStyle/>
                    <a:p>
                      <a:pPr algn="l" fontAlgn="b"/>
                      <a:r>
                        <a:rPr lang="cs-CZ" sz="700" b="0" i="0" u="none" strike="noStrike">
                          <a:solidFill>
                            <a:srgbClr val="000000"/>
                          </a:solidFill>
                          <a:effectLst/>
                          <a:latin typeface="Arial" panose="020B0604020202020204" pitchFamily="34" charset="0"/>
                        </a:rPr>
                        <a:t>[CZ-PL] Wielopole - Nosovice [DIR] [PL] / N-1 Albrechtice - Dobrzen</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79,17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35%</a:t>
                      </a:r>
                    </a:p>
                  </a:txBody>
                  <a:tcPr marL="0" marR="0" marT="0" marB="0" anchor="b">
                    <a:lnL>
                      <a:noFill/>
                    </a:lnL>
                    <a:lnR>
                      <a:noFill/>
                    </a:lnR>
                    <a:lnT>
                      <a:noFill/>
                    </a:lnT>
                    <a:lnB>
                      <a:noFill/>
                    </a:lnB>
                  </a:tcPr>
                </a:tc>
                <a:extLst>
                  <a:ext uri="{0D108BD9-81ED-4DB2-BD59-A6C34878D82A}">
                    <a16:rowId xmlns:a16="http://schemas.microsoft.com/office/drawing/2014/main" val="2103257522"/>
                  </a:ext>
                </a:extLst>
              </a:tr>
              <a:tr h="118089">
                <a:tc>
                  <a:txBody>
                    <a:bodyPr/>
                    <a:lstStyle/>
                    <a:p>
                      <a:pPr algn="l" fontAlgn="b"/>
                      <a:r>
                        <a:rPr lang="de-DE" sz="700" b="0" i="0" u="none" strike="noStrike">
                          <a:solidFill>
                            <a:srgbClr val="000000"/>
                          </a:solidFill>
                          <a:effectLst/>
                          <a:latin typeface="Arial" panose="020B0604020202020204" pitchFamily="34" charset="0"/>
                        </a:rPr>
                        <a:t>[D7-D7] Buerstadt - Lambsheim BUERST W [DIR] / N-1 Rheinau - Hoheneck KUGELB O</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834,05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21%</a:t>
                      </a:r>
                    </a:p>
                  </a:txBody>
                  <a:tcPr marL="0" marR="0" marT="0" marB="0" anchor="b">
                    <a:lnL>
                      <a:noFill/>
                    </a:lnL>
                    <a:lnR>
                      <a:noFill/>
                    </a:lnR>
                    <a:lnT>
                      <a:noFill/>
                    </a:lnT>
                    <a:lnB>
                      <a:noFill/>
                    </a:lnB>
                  </a:tcPr>
                </a:tc>
                <a:extLst>
                  <a:ext uri="{0D108BD9-81ED-4DB2-BD59-A6C34878D82A}">
                    <a16:rowId xmlns:a16="http://schemas.microsoft.com/office/drawing/2014/main" val="2316100806"/>
                  </a:ext>
                </a:extLst>
              </a:tr>
              <a:tr h="118089">
                <a:tc>
                  <a:txBody>
                    <a:bodyPr/>
                    <a:lstStyle/>
                    <a:p>
                      <a:pPr algn="l" fontAlgn="b"/>
                      <a:r>
                        <a:rPr lang="cs-CZ" sz="700" b="0" i="0" u="none" strike="noStrike">
                          <a:solidFill>
                            <a:srgbClr val="000000"/>
                          </a:solidFill>
                          <a:effectLst/>
                          <a:latin typeface="Arial" panose="020B0604020202020204" pitchFamily="34" charset="0"/>
                        </a:rPr>
                        <a:t>[D7-D7] Eiberg - Y Ohligs OERKHS O [DIR] / N-1 Utfort - Selbeck - Osterath TOESEE W</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1308,8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21%</a:t>
                      </a:r>
                    </a:p>
                  </a:txBody>
                  <a:tcPr marL="0" marR="0" marT="0" marB="0" anchor="b">
                    <a:lnL>
                      <a:noFill/>
                    </a:lnL>
                    <a:lnR>
                      <a:noFill/>
                    </a:lnR>
                    <a:lnT>
                      <a:noFill/>
                    </a:lnT>
                    <a:lnB>
                      <a:noFill/>
                    </a:lnB>
                  </a:tcPr>
                </a:tc>
                <a:extLst>
                  <a:ext uri="{0D108BD9-81ED-4DB2-BD59-A6C34878D82A}">
                    <a16:rowId xmlns:a16="http://schemas.microsoft.com/office/drawing/2014/main" val="1751882595"/>
                  </a:ext>
                </a:extLst>
              </a:tr>
              <a:tr h="118089">
                <a:tc>
                  <a:txBody>
                    <a:bodyPr/>
                    <a:lstStyle/>
                    <a:p>
                      <a:pPr algn="l" fontAlgn="b"/>
                      <a:r>
                        <a:rPr lang="cs-CZ" sz="700" b="1" i="0" u="none" strike="noStrike">
                          <a:solidFill>
                            <a:srgbClr val="000000"/>
                          </a:solidFill>
                          <a:effectLst/>
                          <a:latin typeface="Arial" panose="020B0604020202020204" pitchFamily="34" charset="0"/>
                        </a:rPr>
                        <a:t>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1542,73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233%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84759674"/>
                  </a:ext>
                </a:extLst>
              </a:tr>
              <a:tr h="118089">
                <a:tc>
                  <a:txBody>
                    <a:bodyPr/>
                    <a:lstStyle/>
                    <a:p>
                      <a:pPr algn="l" fontAlgn="b"/>
                      <a:r>
                        <a:rPr lang="cs-CZ" sz="700" b="0" i="0" u="none" strike="noStrike">
                          <a:solidFill>
                            <a:srgbClr val="000000"/>
                          </a:solidFill>
                          <a:effectLst/>
                          <a:latin typeface="Arial" panose="020B0604020202020204" pitchFamily="34" charset="0"/>
                        </a:rPr>
                        <a:t>[NL-NL] Diemen-Lelystad 380 W [OPP] / N-1 Diemen-Lelystad 380 Z</a:t>
                      </a:r>
                    </a:p>
                  </a:txBody>
                  <a:tcPr marL="8083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1542,73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53256169"/>
                  </a:ext>
                </a:extLst>
              </a:tr>
              <a:tr h="118089">
                <a:tc>
                  <a:txBody>
                    <a:bodyPr/>
                    <a:lstStyle/>
                    <a:p>
                      <a:pPr algn="l" fontAlgn="b"/>
                      <a:r>
                        <a:rPr lang="cs-CZ" sz="700" b="0" i="0" u="none" strike="noStrike">
                          <a:solidFill>
                            <a:srgbClr val="000000"/>
                          </a:solidFill>
                          <a:effectLst/>
                          <a:latin typeface="Arial" panose="020B0604020202020204" pitchFamily="34" charset="0"/>
                        </a:rPr>
                        <a:t>[CZ-SK] Nosovice - Varin [DIR] [SK] / N-1 Sokolnice - Stupava</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1023,21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53%</a:t>
                      </a:r>
                    </a:p>
                  </a:txBody>
                  <a:tcPr marL="0" marR="0" marT="0" marB="0" anchor="b">
                    <a:lnL>
                      <a:noFill/>
                    </a:lnL>
                    <a:lnR>
                      <a:noFill/>
                    </a:lnR>
                    <a:lnT>
                      <a:noFill/>
                    </a:lnT>
                    <a:lnB>
                      <a:noFill/>
                    </a:lnB>
                  </a:tcPr>
                </a:tc>
                <a:extLst>
                  <a:ext uri="{0D108BD9-81ED-4DB2-BD59-A6C34878D82A}">
                    <a16:rowId xmlns:a16="http://schemas.microsoft.com/office/drawing/2014/main" val="792424378"/>
                  </a:ext>
                </a:extLst>
              </a:tr>
              <a:tr h="118089">
                <a:tc>
                  <a:txBody>
                    <a:bodyPr/>
                    <a:lstStyle/>
                    <a:p>
                      <a:pPr algn="l" fontAlgn="b"/>
                      <a:r>
                        <a:rPr lang="en-US" sz="700" b="0" i="0" u="none" strike="noStrike">
                          <a:solidFill>
                            <a:srgbClr val="000000"/>
                          </a:solidFill>
                          <a:effectLst/>
                          <a:latin typeface="Arial" panose="020B0604020202020204" pitchFamily="34" charset="0"/>
                        </a:rPr>
                        <a:t>[BE-FR] Achene - Lonny 19 [DIR] [FR] / N-1 Avelgem - Avelin 380.80</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115,95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67%</a:t>
                      </a:r>
                    </a:p>
                  </a:txBody>
                  <a:tcPr marL="0" marR="0" marT="0" marB="0" anchor="b">
                    <a:lnL>
                      <a:noFill/>
                    </a:lnL>
                    <a:lnR>
                      <a:noFill/>
                    </a:lnR>
                    <a:lnT>
                      <a:noFill/>
                    </a:lnT>
                    <a:lnB>
                      <a:noFill/>
                    </a:lnB>
                  </a:tcPr>
                </a:tc>
                <a:extLst>
                  <a:ext uri="{0D108BD9-81ED-4DB2-BD59-A6C34878D82A}">
                    <a16:rowId xmlns:a16="http://schemas.microsoft.com/office/drawing/2014/main" val="1635641172"/>
                  </a:ext>
                </a:extLst>
              </a:tr>
              <a:tr h="118089">
                <a:tc>
                  <a:txBody>
                    <a:bodyPr/>
                    <a:lstStyle/>
                    <a:p>
                      <a:pPr algn="l" fontAlgn="b"/>
                      <a:r>
                        <a:rPr lang="cs-CZ" sz="700" b="0" i="0" u="none" strike="noStrike">
                          <a:solidFill>
                            <a:srgbClr val="000000"/>
                          </a:solidFill>
                          <a:effectLst/>
                          <a:latin typeface="Arial" panose="020B0604020202020204" pitchFamily="34" charset="0"/>
                        </a:rPr>
                        <a:t>[CZ-PL] Wielopole - Nosovice [DIR] [PL] / N-1 Albrechtice - Dobrzen</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30,62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38%</a:t>
                      </a:r>
                    </a:p>
                  </a:txBody>
                  <a:tcPr marL="0" marR="0" marT="0" marB="0" anchor="b">
                    <a:lnL>
                      <a:noFill/>
                    </a:lnL>
                    <a:lnR>
                      <a:noFill/>
                    </a:lnR>
                    <a:lnT>
                      <a:noFill/>
                    </a:lnT>
                    <a:lnB>
                      <a:noFill/>
                    </a:lnB>
                  </a:tcPr>
                </a:tc>
                <a:extLst>
                  <a:ext uri="{0D108BD9-81ED-4DB2-BD59-A6C34878D82A}">
                    <a16:rowId xmlns:a16="http://schemas.microsoft.com/office/drawing/2014/main" val="1878218656"/>
                  </a:ext>
                </a:extLst>
              </a:tr>
              <a:tr h="118089">
                <a:tc>
                  <a:txBody>
                    <a:bodyPr/>
                    <a:lstStyle/>
                    <a:p>
                      <a:pPr algn="l" fontAlgn="b"/>
                      <a:r>
                        <a:rPr lang="de-DE" sz="700" b="0" i="0" u="none" strike="noStrike">
                          <a:solidFill>
                            <a:srgbClr val="000000"/>
                          </a:solidFill>
                          <a:effectLst/>
                          <a:latin typeface="Arial" panose="020B0604020202020204" pitchFamily="34" charset="0"/>
                        </a:rPr>
                        <a:t>[D7-D7] Buerstadt - Lambsheim BUERST W [DIR] / N-1 Rheinau - Hoheneck KUGELB O</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93,64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29%</a:t>
                      </a:r>
                    </a:p>
                  </a:txBody>
                  <a:tcPr marL="0" marR="0" marT="0" marB="0" anchor="b">
                    <a:lnL>
                      <a:noFill/>
                    </a:lnL>
                    <a:lnR>
                      <a:noFill/>
                    </a:lnR>
                    <a:lnT>
                      <a:noFill/>
                    </a:lnT>
                    <a:lnB>
                      <a:noFill/>
                    </a:lnB>
                  </a:tcPr>
                </a:tc>
                <a:extLst>
                  <a:ext uri="{0D108BD9-81ED-4DB2-BD59-A6C34878D82A}">
                    <a16:rowId xmlns:a16="http://schemas.microsoft.com/office/drawing/2014/main" val="2653256239"/>
                  </a:ext>
                </a:extLst>
              </a:tr>
              <a:tr h="118089">
                <a:tc>
                  <a:txBody>
                    <a:bodyPr/>
                    <a:lstStyle/>
                    <a:p>
                      <a:pPr algn="l" fontAlgn="b"/>
                      <a:r>
                        <a:rPr lang="cs-CZ" sz="700" b="0" i="0" u="none" strike="noStrike">
                          <a:solidFill>
                            <a:srgbClr val="000000"/>
                          </a:solidFill>
                          <a:effectLst/>
                          <a:latin typeface="Arial" panose="020B0604020202020204" pitchFamily="34" charset="0"/>
                        </a:rPr>
                        <a:t>[D7-D7] Eiberg - Y Ohligs OERKHS O [DIR] / N-1 Utfort - Selbeck - Osterath TOESEE W</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1260,95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26%</a:t>
                      </a:r>
                    </a:p>
                  </a:txBody>
                  <a:tcPr marL="0" marR="0" marT="0" marB="0" anchor="b">
                    <a:lnL>
                      <a:noFill/>
                    </a:lnL>
                    <a:lnR>
                      <a:noFill/>
                    </a:lnR>
                    <a:lnT>
                      <a:noFill/>
                    </a:lnT>
                    <a:lnB>
                      <a:noFill/>
                    </a:lnB>
                  </a:tcPr>
                </a:tc>
                <a:extLst>
                  <a:ext uri="{0D108BD9-81ED-4DB2-BD59-A6C34878D82A}">
                    <a16:rowId xmlns:a16="http://schemas.microsoft.com/office/drawing/2014/main" val="2492356970"/>
                  </a:ext>
                </a:extLst>
              </a:tr>
              <a:tr h="118089">
                <a:tc>
                  <a:txBody>
                    <a:bodyPr/>
                    <a:lstStyle/>
                    <a:p>
                      <a:pPr algn="l" fontAlgn="b"/>
                      <a:r>
                        <a:rPr lang="cs-CZ" sz="700" b="1" i="0" u="none" strike="noStrike">
                          <a:solidFill>
                            <a:srgbClr val="000000"/>
                          </a:solidFill>
                          <a:effectLst/>
                          <a:latin typeface="Arial" panose="020B0604020202020204" pitchFamily="34" charset="0"/>
                        </a:rPr>
                        <a:t>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1389,48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193%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605731972"/>
                  </a:ext>
                </a:extLst>
              </a:tr>
              <a:tr h="118089">
                <a:tc>
                  <a:txBody>
                    <a:bodyPr/>
                    <a:lstStyle/>
                    <a:p>
                      <a:pPr algn="l" fontAlgn="b"/>
                      <a:r>
                        <a:rPr lang="cs-CZ" sz="700" b="0" i="0" u="none" strike="noStrike">
                          <a:solidFill>
                            <a:srgbClr val="000000"/>
                          </a:solidFill>
                          <a:effectLst/>
                          <a:latin typeface="Arial" panose="020B0604020202020204" pitchFamily="34" charset="0"/>
                        </a:rPr>
                        <a:t>[NL-NL] Diemen-Lelystad 380 W [OPP] / N-1 Diemen-Lelystad 380 Z</a:t>
                      </a:r>
                    </a:p>
                  </a:txBody>
                  <a:tcPr marL="8083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916,88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725568326"/>
                  </a:ext>
                </a:extLst>
              </a:tr>
              <a:tr h="118089">
                <a:tc>
                  <a:txBody>
                    <a:bodyPr/>
                    <a:lstStyle/>
                    <a:p>
                      <a:pPr algn="l" fontAlgn="b"/>
                      <a:r>
                        <a:rPr lang="cs-CZ" sz="700" b="0" i="0" u="none" strike="noStrike">
                          <a:solidFill>
                            <a:srgbClr val="000000"/>
                          </a:solidFill>
                          <a:effectLst/>
                          <a:latin typeface="Arial" panose="020B0604020202020204" pitchFamily="34" charset="0"/>
                        </a:rPr>
                        <a:t>[CZ-SK] Nosovice - Varin [DIR] [SK] / N-1 Sokolnice - Stupava</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948,95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59%</a:t>
                      </a:r>
                    </a:p>
                  </a:txBody>
                  <a:tcPr marL="0" marR="0" marT="0" marB="0" anchor="b">
                    <a:lnL>
                      <a:noFill/>
                    </a:lnL>
                    <a:lnR>
                      <a:noFill/>
                    </a:lnR>
                    <a:lnT>
                      <a:noFill/>
                    </a:lnT>
                    <a:lnB>
                      <a:noFill/>
                    </a:lnB>
                  </a:tcPr>
                </a:tc>
                <a:extLst>
                  <a:ext uri="{0D108BD9-81ED-4DB2-BD59-A6C34878D82A}">
                    <a16:rowId xmlns:a16="http://schemas.microsoft.com/office/drawing/2014/main" val="3886114971"/>
                  </a:ext>
                </a:extLst>
              </a:tr>
              <a:tr h="118089">
                <a:tc>
                  <a:txBody>
                    <a:bodyPr/>
                    <a:lstStyle/>
                    <a:p>
                      <a:pPr algn="l" fontAlgn="b"/>
                      <a:r>
                        <a:rPr lang="cs-CZ" sz="700" b="0" i="0" u="none" strike="noStrike">
                          <a:solidFill>
                            <a:srgbClr val="000000"/>
                          </a:solidFill>
                          <a:effectLst/>
                          <a:latin typeface="Arial" panose="020B0604020202020204" pitchFamily="34" charset="0"/>
                        </a:rPr>
                        <a:t>[NL-D2] Meeden-Diele  380 Z [OPP] [NL] / N-1 COBRA HVDC</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63,85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33%</a:t>
                      </a:r>
                    </a:p>
                  </a:txBody>
                  <a:tcPr marL="0" marR="0" marT="0" marB="0" anchor="b">
                    <a:lnL>
                      <a:noFill/>
                    </a:lnL>
                    <a:lnR>
                      <a:noFill/>
                    </a:lnR>
                    <a:lnT>
                      <a:noFill/>
                    </a:lnT>
                    <a:lnB>
                      <a:noFill/>
                    </a:lnB>
                  </a:tcPr>
                </a:tc>
                <a:extLst>
                  <a:ext uri="{0D108BD9-81ED-4DB2-BD59-A6C34878D82A}">
                    <a16:rowId xmlns:a16="http://schemas.microsoft.com/office/drawing/2014/main" val="1418774361"/>
                  </a:ext>
                </a:extLst>
              </a:tr>
              <a:tr h="118089">
                <a:tc>
                  <a:txBody>
                    <a:bodyPr/>
                    <a:lstStyle/>
                    <a:p>
                      <a:pPr algn="l" fontAlgn="b"/>
                      <a:r>
                        <a:rPr lang="cs-CZ" sz="700" b="0" i="0" u="none" strike="noStrike">
                          <a:solidFill>
                            <a:srgbClr val="000000"/>
                          </a:solidFill>
                          <a:effectLst/>
                          <a:latin typeface="Arial" panose="020B0604020202020204" pitchFamily="34" charset="0"/>
                        </a:rPr>
                        <a:t>[D8-PL] Mikulowa PST1 [OPP] [PL] / N-1 Hagenwerder - Mikulowa 1</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18,37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30%</a:t>
                      </a:r>
                    </a:p>
                  </a:txBody>
                  <a:tcPr marL="0" marR="0" marT="0" marB="0" anchor="b">
                    <a:lnL>
                      <a:noFill/>
                    </a:lnL>
                    <a:lnR>
                      <a:noFill/>
                    </a:lnR>
                    <a:lnT>
                      <a:noFill/>
                    </a:lnT>
                    <a:lnB>
                      <a:noFill/>
                    </a:lnB>
                  </a:tcPr>
                </a:tc>
                <a:extLst>
                  <a:ext uri="{0D108BD9-81ED-4DB2-BD59-A6C34878D82A}">
                    <a16:rowId xmlns:a16="http://schemas.microsoft.com/office/drawing/2014/main" val="423845708"/>
                  </a:ext>
                </a:extLst>
              </a:tr>
              <a:tr h="118089">
                <a:tc>
                  <a:txBody>
                    <a:bodyPr/>
                    <a:lstStyle/>
                    <a:p>
                      <a:pPr algn="l" fontAlgn="b"/>
                      <a:r>
                        <a:rPr lang="cs-CZ" sz="700" b="0" i="0" u="none" strike="noStrike">
                          <a:solidFill>
                            <a:srgbClr val="000000"/>
                          </a:solidFill>
                          <a:effectLst/>
                          <a:latin typeface="Arial" panose="020B0604020202020204" pitchFamily="34" charset="0"/>
                        </a:rPr>
                        <a:t>[D7-D7] Buerstadt - Lambsheim BUERST W [DIR] / N-1 Pradella-Y/Punt LN300153</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544,19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24%</a:t>
                      </a:r>
                    </a:p>
                  </a:txBody>
                  <a:tcPr marL="0" marR="0" marT="0" marB="0" anchor="b">
                    <a:lnL>
                      <a:noFill/>
                    </a:lnL>
                    <a:lnR>
                      <a:noFill/>
                    </a:lnR>
                    <a:lnT>
                      <a:noFill/>
                    </a:lnT>
                    <a:lnB>
                      <a:noFill/>
                    </a:lnB>
                  </a:tcPr>
                </a:tc>
                <a:extLst>
                  <a:ext uri="{0D108BD9-81ED-4DB2-BD59-A6C34878D82A}">
                    <a16:rowId xmlns:a16="http://schemas.microsoft.com/office/drawing/2014/main" val="1708072549"/>
                  </a:ext>
                </a:extLst>
              </a:tr>
              <a:tr h="118089">
                <a:tc>
                  <a:txBody>
                    <a:bodyPr/>
                    <a:lstStyle/>
                    <a:p>
                      <a:pPr algn="l" fontAlgn="b"/>
                      <a:r>
                        <a:rPr lang="cs-CZ" sz="700" b="0" i="0" u="none" strike="noStrike">
                          <a:solidFill>
                            <a:srgbClr val="000000"/>
                          </a:solidFill>
                          <a:effectLst/>
                          <a:latin typeface="Arial" panose="020B0604020202020204" pitchFamily="34" charset="0"/>
                        </a:rPr>
                        <a:t>[D7-D7] Eiberg - Y Ohligs OERKHS O [DIR] / N-1 Utfort - Selbeck - Osterath TOESEE W</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1389,48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26%</a:t>
                      </a:r>
                    </a:p>
                  </a:txBody>
                  <a:tcPr marL="0" marR="0" marT="0" marB="0" anchor="b">
                    <a:lnL>
                      <a:noFill/>
                    </a:lnL>
                    <a:lnR>
                      <a:noFill/>
                    </a:lnR>
                    <a:lnT>
                      <a:noFill/>
                    </a:lnT>
                    <a:lnB>
                      <a:noFill/>
                    </a:lnB>
                  </a:tcPr>
                </a:tc>
                <a:extLst>
                  <a:ext uri="{0D108BD9-81ED-4DB2-BD59-A6C34878D82A}">
                    <a16:rowId xmlns:a16="http://schemas.microsoft.com/office/drawing/2014/main" val="1051057798"/>
                  </a:ext>
                </a:extLst>
              </a:tr>
              <a:tr h="118089">
                <a:tc>
                  <a:txBody>
                    <a:bodyPr/>
                    <a:lstStyle/>
                    <a:p>
                      <a:pPr algn="l" fontAlgn="b"/>
                      <a:r>
                        <a:rPr lang="cs-CZ" sz="700" b="1" i="0" u="none" strike="noStrike">
                          <a:solidFill>
                            <a:srgbClr val="000000"/>
                          </a:solidFill>
                          <a:effectLst/>
                          <a:latin typeface="Arial" panose="020B0604020202020204" pitchFamily="34" charset="0"/>
                        </a:rPr>
                        <a:t>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987,88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198%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993381954"/>
                  </a:ext>
                </a:extLst>
              </a:tr>
              <a:tr h="118089">
                <a:tc>
                  <a:txBody>
                    <a:bodyPr/>
                    <a:lstStyle/>
                    <a:p>
                      <a:pPr algn="l" fontAlgn="b"/>
                      <a:r>
                        <a:rPr lang="pl-PL" sz="700" b="0" i="0" u="none" strike="noStrike">
                          <a:solidFill>
                            <a:srgbClr val="000000"/>
                          </a:solidFill>
                          <a:effectLst/>
                          <a:latin typeface="Arial" panose="020B0604020202020204" pitchFamily="34" charset="0"/>
                        </a:rPr>
                        <a:t>[NL-NL] Ens-Zwolle 380 W [OPP] / N-1 Ens-Zwolle 380 Z</a:t>
                      </a:r>
                    </a:p>
                  </a:txBody>
                  <a:tcPr marL="8083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492,2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779473058"/>
                  </a:ext>
                </a:extLst>
              </a:tr>
              <a:tr h="118089">
                <a:tc>
                  <a:txBody>
                    <a:bodyPr/>
                    <a:lstStyle/>
                    <a:p>
                      <a:pPr algn="l" fontAlgn="b"/>
                      <a:r>
                        <a:rPr lang="cs-CZ" sz="700" b="0" i="0" u="none" strike="noStrike">
                          <a:solidFill>
                            <a:srgbClr val="000000"/>
                          </a:solidFill>
                          <a:effectLst/>
                          <a:latin typeface="Arial" panose="020B0604020202020204" pitchFamily="34" charset="0"/>
                        </a:rPr>
                        <a:t>[NL-D2] Meeden-Diele  380 Z [OPP] [NL] / N-1 COBRA HVDC</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247,64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32%</a:t>
                      </a:r>
                    </a:p>
                  </a:txBody>
                  <a:tcPr marL="0" marR="0" marT="0" marB="0" anchor="b">
                    <a:lnL>
                      <a:noFill/>
                    </a:lnL>
                    <a:lnR>
                      <a:noFill/>
                    </a:lnR>
                    <a:lnT>
                      <a:noFill/>
                    </a:lnT>
                    <a:lnB>
                      <a:noFill/>
                    </a:lnB>
                  </a:tcPr>
                </a:tc>
                <a:extLst>
                  <a:ext uri="{0D108BD9-81ED-4DB2-BD59-A6C34878D82A}">
                    <a16:rowId xmlns:a16="http://schemas.microsoft.com/office/drawing/2014/main" val="2765452777"/>
                  </a:ext>
                </a:extLst>
              </a:tr>
              <a:tr h="118089">
                <a:tc>
                  <a:txBody>
                    <a:bodyPr/>
                    <a:lstStyle/>
                    <a:p>
                      <a:pPr algn="l" fontAlgn="b"/>
                      <a:r>
                        <a:rPr lang="cs-CZ" sz="700" b="0" i="0" u="none" strike="noStrike">
                          <a:solidFill>
                            <a:srgbClr val="000000"/>
                          </a:solidFill>
                          <a:effectLst/>
                          <a:latin typeface="Arial" panose="020B0604020202020204" pitchFamily="34" charset="0"/>
                        </a:rPr>
                        <a:t>[SK-UA] V.Kapusany - Mukachevo (WPS) [DIR] [SK] / N-1 R.Sobota - Sajoivanka</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292,71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59%</a:t>
                      </a:r>
                    </a:p>
                  </a:txBody>
                  <a:tcPr marL="0" marR="0" marT="0" marB="0" anchor="b">
                    <a:lnL>
                      <a:noFill/>
                    </a:lnL>
                    <a:lnR>
                      <a:noFill/>
                    </a:lnR>
                    <a:lnT>
                      <a:noFill/>
                    </a:lnT>
                    <a:lnB>
                      <a:noFill/>
                    </a:lnB>
                  </a:tcPr>
                </a:tc>
                <a:extLst>
                  <a:ext uri="{0D108BD9-81ED-4DB2-BD59-A6C34878D82A}">
                    <a16:rowId xmlns:a16="http://schemas.microsoft.com/office/drawing/2014/main" val="1971014552"/>
                  </a:ext>
                </a:extLst>
              </a:tr>
              <a:tr h="118089">
                <a:tc>
                  <a:txBody>
                    <a:bodyPr/>
                    <a:lstStyle/>
                    <a:p>
                      <a:pPr algn="l" fontAlgn="b"/>
                      <a:r>
                        <a:rPr lang="de-DE" sz="700" b="0" i="0" u="none" strike="noStrike">
                          <a:solidFill>
                            <a:srgbClr val="000000"/>
                          </a:solidFill>
                          <a:effectLst/>
                          <a:latin typeface="Arial" panose="020B0604020202020204" pitchFamily="34" charset="0"/>
                        </a:rPr>
                        <a:t>[D7-D7] Buerstadt - Lambsheim BUERST W [DIR] / N-1 Achene - Gramme 380.10</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883,85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28%</a:t>
                      </a:r>
                    </a:p>
                  </a:txBody>
                  <a:tcPr marL="0" marR="0" marT="0" marB="0" anchor="b">
                    <a:lnL>
                      <a:noFill/>
                    </a:lnL>
                    <a:lnR>
                      <a:noFill/>
                    </a:lnR>
                    <a:lnT>
                      <a:noFill/>
                    </a:lnT>
                    <a:lnB>
                      <a:noFill/>
                    </a:lnB>
                  </a:tcPr>
                </a:tc>
                <a:extLst>
                  <a:ext uri="{0D108BD9-81ED-4DB2-BD59-A6C34878D82A}">
                    <a16:rowId xmlns:a16="http://schemas.microsoft.com/office/drawing/2014/main" val="3015063230"/>
                  </a:ext>
                </a:extLst>
              </a:tr>
              <a:tr h="118089">
                <a:tc>
                  <a:txBody>
                    <a:bodyPr/>
                    <a:lstStyle/>
                    <a:p>
                      <a:pPr algn="l" fontAlgn="b"/>
                      <a:r>
                        <a:rPr lang="cs-CZ" sz="700" b="0" i="0" u="none" strike="noStrike">
                          <a:solidFill>
                            <a:srgbClr val="000000"/>
                          </a:solidFill>
                          <a:effectLst/>
                          <a:latin typeface="Arial" panose="020B0604020202020204" pitchFamily="34" charset="0"/>
                        </a:rPr>
                        <a:t>[D7-D7] Eiberg - Y Ohligs OERKHS O [DIR] / N-1 Utfort - Selbeck - Osterath TOESEE W</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987,88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27%</a:t>
                      </a:r>
                    </a:p>
                  </a:txBody>
                  <a:tcPr marL="0" marR="0" marT="0" marB="0" anchor="b">
                    <a:lnL>
                      <a:noFill/>
                    </a:lnL>
                    <a:lnR>
                      <a:noFill/>
                    </a:lnR>
                    <a:lnT>
                      <a:noFill/>
                    </a:lnT>
                    <a:lnB>
                      <a:noFill/>
                    </a:lnB>
                  </a:tcPr>
                </a:tc>
                <a:extLst>
                  <a:ext uri="{0D108BD9-81ED-4DB2-BD59-A6C34878D82A}">
                    <a16:rowId xmlns:a16="http://schemas.microsoft.com/office/drawing/2014/main" val="317107933"/>
                  </a:ext>
                </a:extLst>
              </a:tr>
              <a:tr h="118089">
                <a:tc>
                  <a:txBody>
                    <a:bodyPr/>
                    <a:lstStyle/>
                    <a:p>
                      <a:pPr algn="l" fontAlgn="b"/>
                      <a:r>
                        <a:rPr lang="cs-CZ" sz="700" b="0" i="0" u="none" strike="noStrike">
                          <a:solidFill>
                            <a:srgbClr val="000000"/>
                          </a:solidFill>
                          <a:effectLst/>
                          <a:latin typeface="Arial" panose="020B0604020202020204" pitchFamily="34" charset="0"/>
                        </a:rPr>
                        <a:t>[D8-PL] Mikulowa PST3 [OPP] [PL] / N-1 Hagenwerder - Mikulowa 2</a:t>
                      </a:r>
                    </a:p>
                  </a:txBody>
                  <a:tcPr marL="8083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0" i="0" u="none" strike="noStrike">
                          <a:solidFill>
                            <a:srgbClr val="000000"/>
                          </a:solidFill>
                          <a:effectLst/>
                          <a:latin typeface="Arial" panose="020B0604020202020204" pitchFamily="34" charset="0"/>
                        </a:rPr>
                        <a:t>22,18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0" i="0" u="none" strike="noStrike">
                          <a:solidFill>
                            <a:srgbClr val="000000"/>
                          </a:solidFill>
                          <a:effectLst/>
                          <a:latin typeface="Arial" panose="020B0604020202020204" pitchFamily="34" charset="0"/>
                        </a:rPr>
                        <a:t>32%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604414924"/>
                  </a:ext>
                </a:extLst>
              </a:tr>
              <a:tr h="118089">
                <a:tc>
                  <a:txBody>
                    <a:bodyPr/>
                    <a:lstStyle/>
                    <a:p>
                      <a:pPr algn="l" fontAlgn="b"/>
                      <a:r>
                        <a:rPr lang="cs-CZ" sz="700" b="1" i="0" u="none" strike="noStrike">
                          <a:solidFill>
                            <a:srgbClr val="000000"/>
                          </a:solidFill>
                          <a:effectLst/>
                          <a:latin typeface="Arial" panose="020B0604020202020204" pitchFamily="34" charset="0"/>
                        </a:rPr>
                        <a:t>Total sum</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cs-CZ" sz="700" b="1" i="0" u="none" strike="noStrike">
                          <a:solidFill>
                            <a:srgbClr val="000000"/>
                          </a:solidFill>
                          <a:effectLst/>
                          <a:latin typeface="Arial" panose="020B0604020202020204" pitchFamily="34" charset="0"/>
                        </a:rPr>
                        <a:t>2344,34</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cs-CZ" sz="700" b="1" i="0" u="none" strike="noStrike" dirty="0">
                          <a:solidFill>
                            <a:srgbClr val="000000"/>
                          </a:solidFill>
                          <a:effectLst/>
                          <a:latin typeface="Arial" panose="020B0604020202020204" pitchFamily="34" charset="0"/>
                        </a:rPr>
                        <a:t>1005%</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extLst>
                  <a:ext uri="{0D108BD9-81ED-4DB2-BD59-A6C34878D82A}">
                    <a16:rowId xmlns:a16="http://schemas.microsoft.com/office/drawing/2014/main" val="1150475886"/>
                  </a:ext>
                </a:extLst>
              </a:tr>
            </a:tbl>
          </a:graphicData>
        </a:graphic>
      </p:graphicFrame>
    </p:spTree>
    <p:extLst>
      <p:ext uri="{BB962C8B-B14F-4D97-AF65-F5344CB8AC3E}">
        <p14:creationId xmlns:p14="http://schemas.microsoft.com/office/powerpoint/2010/main" val="51125526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BD20220405</a:t>
            </a:r>
            <a:r>
              <a:rPr lang="en-US" altLang="hu-HU" sz="1400" dirty="0">
                <a:solidFill>
                  <a:srgbClr val="008000"/>
                </a:solidFill>
              </a:rPr>
              <a:t> (part </a:t>
            </a:r>
            <a:r>
              <a:rPr lang="sl-SI" altLang="hu-HU" sz="1400" dirty="0">
                <a:solidFill>
                  <a:srgbClr val="008000"/>
                </a:solidFill>
              </a:rPr>
              <a:t>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3" name="Tabulka 2">
            <a:extLst>
              <a:ext uri="{FF2B5EF4-FFF2-40B4-BE49-F238E27FC236}">
                <a16:creationId xmlns:a16="http://schemas.microsoft.com/office/drawing/2014/main" id="{3CA1C2C2-58F9-4A13-B300-622C82D6EA6D}"/>
              </a:ext>
            </a:extLst>
          </p:cNvPr>
          <p:cNvGraphicFramePr>
            <a:graphicFrameLocks noGrp="1"/>
          </p:cNvGraphicFramePr>
          <p:nvPr>
            <p:extLst>
              <p:ext uri="{D42A27DB-BD31-4B8C-83A1-F6EECF244321}">
                <p14:modId xmlns:p14="http://schemas.microsoft.com/office/powerpoint/2010/main" val="2355779505"/>
              </p:ext>
            </p:extLst>
          </p:nvPr>
        </p:nvGraphicFramePr>
        <p:xfrm>
          <a:off x="478269" y="1079498"/>
          <a:ext cx="8665731" cy="5416409"/>
        </p:xfrm>
        <a:graphic>
          <a:graphicData uri="http://schemas.openxmlformats.org/drawingml/2006/table">
            <a:tbl>
              <a:tblPr/>
              <a:tblGrid>
                <a:gridCol w="6724046">
                  <a:extLst>
                    <a:ext uri="{9D8B030D-6E8A-4147-A177-3AD203B41FA5}">
                      <a16:colId xmlns:a16="http://schemas.microsoft.com/office/drawing/2014/main" val="1908619330"/>
                    </a:ext>
                  </a:extLst>
                </a:gridCol>
                <a:gridCol w="1433706">
                  <a:extLst>
                    <a:ext uri="{9D8B030D-6E8A-4147-A177-3AD203B41FA5}">
                      <a16:colId xmlns:a16="http://schemas.microsoft.com/office/drawing/2014/main" val="1049778366"/>
                    </a:ext>
                  </a:extLst>
                </a:gridCol>
                <a:gridCol w="507979">
                  <a:extLst>
                    <a:ext uri="{9D8B030D-6E8A-4147-A177-3AD203B41FA5}">
                      <a16:colId xmlns:a16="http://schemas.microsoft.com/office/drawing/2014/main" val="1532497714"/>
                    </a:ext>
                  </a:extLst>
                </a:gridCol>
              </a:tblGrid>
              <a:tr h="125963">
                <a:tc>
                  <a:txBody>
                    <a:bodyPr/>
                    <a:lstStyle/>
                    <a:p>
                      <a:pPr algn="l" fontAlgn="b"/>
                      <a:r>
                        <a:rPr lang="cs-CZ" sz="7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1668803107"/>
                  </a:ext>
                </a:extLst>
              </a:tr>
              <a:tr h="125963">
                <a:tc>
                  <a:txBody>
                    <a:bodyPr/>
                    <a:lstStyle/>
                    <a:p>
                      <a:pPr algn="l" fontAlgn="b"/>
                      <a:r>
                        <a:rPr lang="cs-CZ" sz="700" b="1"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2078,44</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141%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91689898"/>
                  </a:ext>
                </a:extLst>
              </a:tr>
              <a:tr h="125963">
                <a:tc>
                  <a:txBody>
                    <a:bodyPr/>
                    <a:lstStyle/>
                    <a:p>
                      <a:pPr algn="l" fontAlgn="b"/>
                      <a:r>
                        <a:rPr lang="cs-CZ" sz="700" b="0" i="0" u="none" strike="noStrike">
                          <a:solidFill>
                            <a:srgbClr val="000000"/>
                          </a:solidFill>
                          <a:effectLst/>
                          <a:latin typeface="Arial" panose="020B0604020202020204" pitchFamily="34" charset="0"/>
                        </a:rPr>
                        <a:t>[NL-D2] Meeden-Diele  380 Z [OPP] [NL] / N-1 COBRA HVDC</a:t>
                      </a:r>
                    </a:p>
                  </a:txBody>
                  <a:tcPr marL="7143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1112,26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943808245"/>
                  </a:ext>
                </a:extLst>
              </a:tr>
              <a:tr h="125963">
                <a:tc>
                  <a:txBody>
                    <a:bodyPr/>
                    <a:lstStyle/>
                    <a:p>
                      <a:pPr algn="l" fontAlgn="b"/>
                      <a:r>
                        <a:rPr lang="cs-CZ" sz="700" b="0" i="0" u="none" strike="noStrike">
                          <a:solidFill>
                            <a:srgbClr val="000000"/>
                          </a:solidFill>
                          <a:effectLst/>
                          <a:latin typeface="Arial" panose="020B0604020202020204" pitchFamily="34" charset="0"/>
                        </a:rPr>
                        <a:t>[CZ-PL] Wielopole - Nosovice [DIR] [PL] / N-1 Albrechtice - Dobrzen</a:t>
                      </a:r>
                    </a:p>
                  </a:txBody>
                  <a:tcPr marL="7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972,7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37%</a:t>
                      </a:r>
                    </a:p>
                  </a:txBody>
                  <a:tcPr marL="0" marR="0" marT="0" marB="0" anchor="b">
                    <a:lnL>
                      <a:noFill/>
                    </a:lnL>
                    <a:lnR>
                      <a:noFill/>
                    </a:lnR>
                    <a:lnT>
                      <a:noFill/>
                    </a:lnT>
                    <a:lnB>
                      <a:noFill/>
                    </a:lnB>
                  </a:tcPr>
                </a:tc>
                <a:extLst>
                  <a:ext uri="{0D108BD9-81ED-4DB2-BD59-A6C34878D82A}">
                    <a16:rowId xmlns:a16="http://schemas.microsoft.com/office/drawing/2014/main" val="3036446247"/>
                  </a:ext>
                </a:extLst>
              </a:tr>
              <a:tr h="125963">
                <a:tc>
                  <a:txBody>
                    <a:bodyPr/>
                    <a:lstStyle/>
                    <a:p>
                      <a:pPr algn="l" fontAlgn="b"/>
                      <a:r>
                        <a:rPr lang="cs-CZ" sz="700" b="0" i="0" u="none" strike="noStrike">
                          <a:solidFill>
                            <a:srgbClr val="000000"/>
                          </a:solidFill>
                          <a:effectLst/>
                          <a:latin typeface="Arial" panose="020B0604020202020204" pitchFamily="34" charset="0"/>
                        </a:rPr>
                        <a:t>[SK-UA] V.Kapusany - Mukachevo (WPS) [DIR] [SK] / N-1 R.Sobota - Sajoivanka</a:t>
                      </a:r>
                    </a:p>
                  </a:txBody>
                  <a:tcPr marL="7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97,98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61%</a:t>
                      </a:r>
                    </a:p>
                  </a:txBody>
                  <a:tcPr marL="0" marR="0" marT="0" marB="0" anchor="b">
                    <a:lnL>
                      <a:noFill/>
                    </a:lnL>
                    <a:lnR>
                      <a:noFill/>
                    </a:lnR>
                    <a:lnT>
                      <a:noFill/>
                    </a:lnT>
                    <a:lnB>
                      <a:noFill/>
                    </a:lnB>
                  </a:tcPr>
                </a:tc>
                <a:extLst>
                  <a:ext uri="{0D108BD9-81ED-4DB2-BD59-A6C34878D82A}">
                    <a16:rowId xmlns:a16="http://schemas.microsoft.com/office/drawing/2014/main" val="86878784"/>
                  </a:ext>
                </a:extLst>
              </a:tr>
              <a:tr h="125963">
                <a:tc>
                  <a:txBody>
                    <a:bodyPr/>
                    <a:lstStyle/>
                    <a:p>
                      <a:pPr algn="l" fontAlgn="b"/>
                      <a:r>
                        <a:rPr lang="de-DE" sz="700" b="0" i="0" u="none" strike="noStrike">
                          <a:solidFill>
                            <a:srgbClr val="000000"/>
                          </a:solidFill>
                          <a:effectLst/>
                          <a:latin typeface="Arial" panose="020B0604020202020204" pitchFamily="34" charset="0"/>
                        </a:rPr>
                        <a:t>[D7-D7] Buerstadt - Lambsheim BUERST W [DIR] / N-1 Rheinau - Hoheneck KUGELB O</a:t>
                      </a:r>
                    </a:p>
                  </a:txBody>
                  <a:tcPr marL="7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1713,9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581506063"/>
                  </a:ext>
                </a:extLst>
              </a:tr>
              <a:tr h="125963">
                <a:tc>
                  <a:txBody>
                    <a:bodyPr/>
                    <a:lstStyle/>
                    <a:p>
                      <a:pPr algn="l" fontAlgn="b"/>
                      <a:r>
                        <a:rPr lang="cs-CZ" sz="700" b="0" i="0" u="none" strike="noStrike">
                          <a:solidFill>
                            <a:srgbClr val="000000"/>
                          </a:solidFill>
                          <a:effectLst/>
                          <a:latin typeface="Arial" panose="020B0604020202020204" pitchFamily="34" charset="0"/>
                        </a:rPr>
                        <a:t>[D8-PL] Krajnik - Vierraden 2 [OPP] [PL] / N-1 Mikulowa - Pasikurowice</a:t>
                      </a:r>
                    </a:p>
                  </a:txBody>
                  <a:tcPr marL="7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2078,44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a:t>
                      </a:r>
                    </a:p>
                  </a:txBody>
                  <a:tcPr marL="0" marR="0" marT="0" marB="0" anchor="b">
                    <a:lnL>
                      <a:noFill/>
                    </a:lnL>
                    <a:lnR>
                      <a:noFill/>
                    </a:lnR>
                    <a:lnT>
                      <a:noFill/>
                    </a:lnT>
                    <a:lnB>
                      <a:noFill/>
                    </a:lnB>
                  </a:tcPr>
                </a:tc>
                <a:extLst>
                  <a:ext uri="{0D108BD9-81ED-4DB2-BD59-A6C34878D82A}">
                    <a16:rowId xmlns:a16="http://schemas.microsoft.com/office/drawing/2014/main" val="3982213597"/>
                  </a:ext>
                </a:extLst>
              </a:tr>
              <a:tr h="125963">
                <a:tc>
                  <a:txBody>
                    <a:bodyPr/>
                    <a:lstStyle/>
                    <a:p>
                      <a:pPr algn="l" fontAlgn="b"/>
                      <a:r>
                        <a:rPr lang="cs-CZ" sz="700" b="1" i="0" u="none" strike="noStrike">
                          <a:solidFill>
                            <a:srgbClr val="000000"/>
                          </a:solidFill>
                          <a:effectLst/>
                          <a:latin typeface="Arial" panose="020B0604020202020204" pitchFamily="34" charset="0"/>
                        </a:rPr>
                        <a:t>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1161,32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195%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99016257"/>
                  </a:ext>
                </a:extLst>
              </a:tr>
              <a:tr h="125963">
                <a:tc>
                  <a:txBody>
                    <a:bodyPr/>
                    <a:lstStyle/>
                    <a:p>
                      <a:pPr algn="l" fontAlgn="b"/>
                      <a:r>
                        <a:rPr lang="cs-CZ" sz="700" b="0" i="0" u="none" strike="noStrike">
                          <a:solidFill>
                            <a:srgbClr val="000000"/>
                          </a:solidFill>
                          <a:effectLst/>
                          <a:latin typeface="Arial" panose="020B0604020202020204" pitchFamily="34" charset="0"/>
                        </a:rPr>
                        <a:t>[CZ-D8] Hradec - Rohrsdorf 446 [OPP] [D8] / N-1 Hradec - Rohrsdorf 1</a:t>
                      </a:r>
                    </a:p>
                  </a:txBody>
                  <a:tcPr marL="7143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90,26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951649040"/>
                  </a:ext>
                </a:extLst>
              </a:tr>
              <a:tr h="125963">
                <a:tc>
                  <a:txBody>
                    <a:bodyPr/>
                    <a:lstStyle/>
                    <a:p>
                      <a:pPr algn="l" fontAlgn="b"/>
                      <a:r>
                        <a:rPr lang="cs-CZ" sz="700" b="0" i="0" u="none" strike="noStrike">
                          <a:solidFill>
                            <a:srgbClr val="000000"/>
                          </a:solidFill>
                          <a:effectLst/>
                          <a:latin typeface="Arial" panose="020B0604020202020204" pitchFamily="34" charset="0"/>
                        </a:rPr>
                        <a:t>[NL-D2] Meeden-Diele  380 Z [OPP] [NL] / N-1 Gronau - Gronau TR 441 E</a:t>
                      </a:r>
                    </a:p>
                  </a:txBody>
                  <a:tcPr marL="7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766,25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26%</a:t>
                      </a:r>
                    </a:p>
                  </a:txBody>
                  <a:tcPr marL="0" marR="0" marT="0" marB="0" anchor="b">
                    <a:lnL>
                      <a:noFill/>
                    </a:lnL>
                    <a:lnR>
                      <a:noFill/>
                    </a:lnR>
                    <a:lnT>
                      <a:noFill/>
                    </a:lnT>
                    <a:lnB>
                      <a:noFill/>
                    </a:lnB>
                  </a:tcPr>
                </a:tc>
                <a:extLst>
                  <a:ext uri="{0D108BD9-81ED-4DB2-BD59-A6C34878D82A}">
                    <a16:rowId xmlns:a16="http://schemas.microsoft.com/office/drawing/2014/main" val="1932977387"/>
                  </a:ext>
                </a:extLst>
              </a:tr>
              <a:tr h="125963">
                <a:tc>
                  <a:txBody>
                    <a:bodyPr/>
                    <a:lstStyle/>
                    <a:p>
                      <a:pPr algn="l" fontAlgn="b"/>
                      <a:r>
                        <a:rPr lang="cs-CZ" sz="700" b="0" i="0" u="none" strike="noStrike">
                          <a:solidFill>
                            <a:srgbClr val="000000"/>
                          </a:solidFill>
                          <a:effectLst/>
                          <a:latin typeface="Arial" panose="020B0604020202020204" pitchFamily="34" charset="0"/>
                        </a:rPr>
                        <a:t>[BE-FR] Avelgem - Avelin 80 [DIR] [FR] / N-1 Achene - Lonny 380.19</a:t>
                      </a:r>
                    </a:p>
                  </a:txBody>
                  <a:tcPr marL="7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535,12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55%</a:t>
                      </a:r>
                    </a:p>
                  </a:txBody>
                  <a:tcPr marL="0" marR="0" marT="0" marB="0" anchor="b">
                    <a:lnL>
                      <a:noFill/>
                    </a:lnL>
                    <a:lnR>
                      <a:noFill/>
                    </a:lnR>
                    <a:lnT>
                      <a:noFill/>
                    </a:lnT>
                    <a:lnB>
                      <a:noFill/>
                    </a:lnB>
                  </a:tcPr>
                </a:tc>
                <a:extLst>
                  <a:ext uri="{0D108BD9-81ED-4DB2-BD59-A6C34878D82A}">
                    <a16:rowId xmlns:a16="http://schemas.microsoft.com/office/drawing/2014/main" val="1558772464"/>
                  </a:ext>
                </a:extLst>
              </a:tr>
              <a:tr h="125963">
                <a:tc>
                  <a:txBody>
                    <a:bodyPr/>
                    <a:lstStyle/>
                    <a:p>
                      <a:pPr algn="l" fontAlgn="b"/>
                      <a:r>
                        <a:rPr lang="cs-CZ" sz="700" b="0" i="0" u="none" strike="noStrike">
                          <a:solidFill>
                            <a:srgbClr val="000000"/>
                          </a:solidFill>
                          <a:effectLst/>
                          <a:latin typeface="Arial" panose="020B0604020202020204" pitchFamily="34" charset="0"/>
                        </a:rPr>
                        <a:t>[CZ-PL] Wielopole - Nosovice [DIR] [PL] / N-1 Albrechtice - Dobrzen</a:t>
                      </a:r>
                    </a:p>
                  </a:txBody>
                  <a:tcPr marL="7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629,51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37%</a:t>
                      </a:r>
                    </a:p>
                  </a:txBody>
                  <a:tcPr marL="0" marR="0" marT="0" marB="0" anchor="b">
                    <a:lnL>
                      <a:noFill/>
                    </a:lnL>
                    <a:lnR>
                      <a:noFill/>
                    </a:lnR>
                    <a:lnT>
                      <a:noFill/>
                    </a:lnT>
                    <a:lnB>
                      <a:noFill/>
                    </a:lnB>
                  </a:tcPr>
                </a:tc>
                <a:extLst>
                  <a:ext uri="{0D108BD9-81ED-4DB2-BD59-A6C34878D82A}">
                    <a16:rowId xmlns:a16="http://schemas.microsoft.com/office/drawing/2014/main" val="2616806084"/>
                  </a:ext>
                </a:extLst>
              </a:tr>
              <a:tr h="125963">
                <a:tc>
                  <a:txBody>
                    <a:bodyPr/>
                    <a:lstStyle/>
                    <a:p>
                      <a:pPr algn="l" fontAlgn="b"/>
                      <a:r>
                        <a:rPr lang="cs-CZ" sz="700" b="0" i="0" u="none" strike="noStrike">
                          <a:solidFill>
                            <a:srgbClr val="000000"/>
                          </a:solidFill>
                          <a:effectLst/>
                          <a:latin typeface="Arial" panose="020B0604020202020204" pitchFamily="34" charset="0"/>
                        </a:rPr>
                        <a:t>[D8-PL] Krajnik - Vierraden 2 [OPP] [PL] / N-1 Mikulowa - Pasikurowice</a:t>
                      </a:r>
                    </a:p>
                  </a:txBody>
                  <a:tcPr marL="7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927,63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21%</a:t>
                      </a:r>
                    </a:p>
                  </a:txBody>
                  <a:tcPr marL="0" marR="0" marT="0" marB="0" anchor="b">
                    <a:lnL>
                      <a:noFill/>
                    </a:lnL>
                    <a:lnR>
                      <a:noFill/>
                    </a:lnR>
                    <a:lnT>
                      <a:noFill/>
                    </a:lnT>
                    <a:lnB>
                      <a:noFill/>
                    </a:lnB>
                  </a:tcPr>
                </a:tc>
                <a:extLst>
                  <a:ext uri="{0D108BD9-81ED-4DB2-BD59-A6C34878D82A}">
                    <a16:rowId xmlns:a16="http://schemas.microsoft.com/office/drawing/2014/main" val="4190051415"/>
                  </a:ext>
                </a:extLst>
              </a:tr>
              <a:tr h="125963">
                <a:tc>
                  <a:txBody>
                    <a:bodyPr/>
                    <a:lstStyle/>
                    <a:p>
                      <a:pPr algn="l" fontAlgn="b"/>
                      <a:r>
                        <a:rPr lang="de-DE" sz="700" b="0" i="0" u="none" strike="noStrike">
                          <a:solidFill>
                            <a:srgbClr val="000000"/>
                          </a:solidFill>
                          <a:effectLst/>
                          <a:latin typeface="Arial" panose="020B0604020202020204" pitchFamily="34" charset="0"/>
                        </a:rPr>
                        <a:t>[D7-D7] Buerstadt - Y Pfungstadt RIED W [OPP] / N-1 Buerstadt - Pfungstadt RIED O</a:t>
                      </a:r>
                    </a:p>
                  </a:txBody>
                  <a:tcPr marL="7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1161,32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299621989"/>
                  </a:ext>
                </a:extLst>
              </a:tr>
              <a:tr h="125963">
                <a:tc>
                  <a:txBody>
                    <a:bodyPr/>
                    <a:lstStyle/>
                    <a:p>
                      <a:pPr algn="l" fontAlgn="b"/>
                      <a:r>
                        <a:rPr lang="cs-CZ" sz="700" b="1" i="0" u="none" strike="noStrike">
                          <a:solidFill>
                            <a:srgbClr val="000000"/>
                          </a:solidFill>
                          <a:effectLst/>
                          <a:latin typeface="Arial" panose="020B0604020202020204" pitchFamily="34" charset="0"/>
                        </a:rPr>
                        <a:t>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2144,99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975403428"/>
                  </a:ext>
                </a:extLst>
              </a:tr>
              <a:tr h="125963">
                <a:tc>
                  <a:txBody>
                    <a:bodyPr/>
                    <a:lstStyle/>
                    <a:p>
                      <a:pPr algn="l" fontAlgn="b"/>
                      <a:r>
                        <a:rPr lang="cs-CZ" sz="700" b="0" i="0" u="none" strike="noStrike">
                          <a:solidFill>
                            <a:srgbClr val="000000"/>
                          </a:solidFill>
                          <a:effectLst/>
                          <a:latin typeface="Arial" panose="020B0604020202020204" pitchFamily="34" charset="0"/>
                        </a:rPr>
                        <a:t>[CZ-D8] Hradec - Rohrsdorf 446 [OPP] [D8] / N-1 Hradec - Rohrsdorf 1</a:t>
                      </a:r>
                    </a:p>
                  </a:txBody>
                  <a:tcPr marL="7143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449,45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69869334"/>
                  </a:ext>
                </a:extLst>
              </a:tr>
              <a:tr h="125963">
                <a:tc>
                  <a:txBody>
                    <a:bodyPr/>
                    <a:lstStyle/>
                    <a:p>
                      <a:pPr algn="l" fontAlgn="b"/>
                      <a:r>
                        <a:rPr lang="cs-CZ" sz="700" b="0" i="0" u="none" strike="noStrike">
                          <a:solidFill>
                            <a:srgbClr val="000000"/>
                          </a:solidFill>
                          <a:effectLst/>
                          <a:latin typeface="Arial" panose="020B0604020202020204" pitchFamily="34" charset="0"/>
                        </a:rPr>
                        <a:t>[NL-D2] Meeden-Diele  380 Z [OPP] [NL] / N-1 Gronau - Gronau TR 441 E</a:t>
                      </a:r>
                    </a:p>
                  </a:txBody>
                  <a:tcPr marL="7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635,27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22%</a:t>
                      </a:r>
                    </a:p>
                  </a:txBody>
                  <a:tcPr marL="0" marR="0" marT="0" marB="0" anchor="b">
                    <a:lnL>
                      <a:noFill/>
                    </a:lnL>
                    <a:lnR>
                      <a:noFill/>
                    </a:lnR>
                    <a:lnT>
                      <a:noFill/>
                    </a:lnT>
                    <a:lnB>
                      <a:noFill/>
                    </a:lnB>
                  </a:tcPr>
                </a:tc>
                <a:extLst>
                  <a:ext uri="{0D108BD9-81ED-4DB2-BD59-A6C34878D82A}">
                    <a16:rowId xmlns:a16="http://schemas.microsoft.com/office/drawing/2014/main" val="1145213663"/>
                  </a:ext>
                </a:extLst>
              </a:tr>
              <a:tr h="125963">
                <a:tc>
                  <a:txBody>
                    <a:bodyPr/>
                    <a:lstStyle/>
                    <a:p>
                      <a:pPr algn="l" fontAlgn="b"/>
                      <a:r>
                        <a:rPr lang="cs-CZ" sz="700" b="0" i="0" u="none" strike="noStrike">
                          <a:solidFill>
                            <a:srgbClr val="000000"/>
                          </a:solidFill>
                          <a:effectLst/>
                          <a:latin typeface="Arial" panose="020B0604020202020204" pitchFamily="34" charset="0"/>
                        </a:rPr>
                        <a:t>[BE-FR] Avelgem - Avelin 80 [DIR] [FR] / N-1 Achene - Lonny 380.19</a:t>
                      </a:r>
                    </a:p>
                  </a:txBody>
                  <a:tcPr marL="7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32,94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63%</a:t>
                      </a:r>
                    </a:p>
                  </a:txBody>
                  <a:tcPr marL="0" marR="0" marT="0" marB="0" anchor="b">
                    <a:lnL>
                      <a:noFill/>
                    </a:lnL>
                    <a:lnR>
                      <a:noFill/>
                    </a:lnR>
                    <a:lnT>
                      <a:noFill/>
                    </a:lnT>
                    <a:lnB>
                      <a:noFill/>
                    </a:lnB>
                  </a:tcPr>
                </a:tc>
                <a:extLst>
                  <a:ext uri="{0D108BD9-81ED-4DB2-BD59-A6C34878D82A}">
                    <a16:rowId xmlns:a16="http://schemas.microsoft.com/office/drawing/2014/main" val="3465170856"/>
                  </a:ext>
                </a:extLst>
              </a:tr>
              <a:tr h="125963">
                <a:tc>
                  <a:txBody>
                    <a:bodyPr/>
                    <a:lstStyle/>
                    <a:p>
                      <a:pPr algn="l" fontAlgn="b"/>
                      <a:r>
                        <a:rPr lang="cs-CZ" sz="700" b="0" i="0" u="none" strike="noStrike">
                          <a:solidFill>
                            <a:srgbClr val="000000"/>
                          </a:solidFill>
                          <a:effectLst/>
                          <a:latin typeface="Arial" panose="020B0604020202020204" pitchFamily="34" charset="0"/>
                        </a:rPr>
                        <a:t>[SK-UA] V.Kapusany - Mukachevo (WPS) [DIR] [SK] / N-1 R.Sobota - Sajoivanka</a:t>
                      </a:r>
                    </a:p>
                  </a:txBody>
                  <a:tcPr marL="7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48,52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59%</a:t>
                      </a:r>
                    </a:p>
                  </a:txBody>
                  <a:tcPr marL="0" marR="0" marT="0" marB="0" anchor="b">
                    <a:lnL>
                      <a:noFill/>
                    </a:lnL>
                    <a:lnR>
                      <a:noFill/>
                    </a:lnR>
                    <a:lnT>
                      <a:noFill/>
                    </a:lnT>
                    <a:lnB>
                      <a:noFill/>
                    </a:lnB>
                  </a:tcPr>
                </a:tc>
                <a:extLst>
                  <a:ext uri="{0D108BD9-81ED-4DB2-BD59-A6C34878D82A}">
                    <a16:rowId xmlns:a16="http://schemas.microsoft.com/office/drawing/2014/main" val="2434280017"/>
                  </a:ext>
                </a:extLst>
              </a:tr>
              <a:tr h="125963">
                <a:tc>
                  <a:txBody>
                    <a:bodyPr/>
                    <a:lstStyle/>
                    <a:p>
                      <a:pPr algn="l" fontAlgn="b"/>
                      <a:r>
                        <a:rPr lang="cs-CZ" sz="700" b="0" i="0" u="none" strike="noStrike">
                          <a:solidFill>
                            <a:srgbClr val="000000"/>
                          </a:solidFill>
                          <a:effectLst/>
                          <a:latin typeface="Arial" panose="020B0604020202020204" pitchFamily="34" charset="0"/>
                        </a:rPr>
                        <a:t>[D8-PL] Krajnik - Vierraden 2 [OPP] [PL] / N-1 Mikulowa - Pasikurowice</a:t>
                      </a:r>
                    </a:p>
                  </a:txBody>
                  <a:tcPr marL="7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327,6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524845926"/>
                  </a:ext>
                </a:extLst>
              </a:tr>
              <a:tr h="125963">
                <a:tc>
                  <a:txBody>
                    <a:bodyPr/>
                    <a:lstStyle/>
                    <a:p>
                      <a:pPr algn="l" fontAlgn="b"/>
                      <a:r>
                        <a:rPr lang="de-DE" sz="700" b="0" i="0" u="none" strike="noStrike">
                          <a:solidFill>
                            <a:srgbClr val="000000"/>
                          </a:solidFill>
                          <a:effectLst/>
                          <a:latin typeface="Arial" panose="020B0604020202020204" pitchFamily="34" charset="0"/>
                        </a:rPr>
                        <a:t>[D7-D7] Buerstadt - Y Pfungstadt RIED W [OPP] / N-1 Buerstadt - Pfungstadt RIED O</a:t>
                      </a:r>
                    </a:p>
                  </a:txBody>
                  <a:tcPr marL="7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2144,99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23%</a:t>
                      </a:r>
                    </a:p>
                  </a:txBody>
                  <a:tcPr marL="0" marR="0" marT="0" marB="0" anchor="b">
                    <a:lnL>
                      <a:noFill/>
                    </a:lnL>
                    <a:lnR>
                      <a:noFill/>
                    </a:lnR>
                    <a:lnT>
                      <a:noFill/>
                    </a:lnT>
                    <a:lnB>
                      <a:noFill/>
                    </a:lnB>
                  </a:tcPr>
                </a:tc>
                <a:extLst>
                  <a:ext uri="{0D108BD9-81ED-4DB2-BD59-A6C34878D82A}">
                    <a16:rowId xmlns:a16="http://schemas.microsoft.com/office/drawing/2014/main" val="3061186349"/>
                  </a:ext>
                </a:extLst>
              </a:tr>
              <a:tr h="125963">
                <a:tc>
                  <a:txBody>
                    <a:bodyPr/>
                    <a:lstStyle/>
                    <a:p>
                      <a:pPr algn="l" fontAlgn="b"/>
                      <a:r>
                        <a:rPr lang="cs-CZ" sz="700" b="1" i="0" u="none" strike="noStrike">
                          <a:solidFill>
                            <a:srgbClr val="000000"/>
                          </a:solidFill>
                          <a:effectLst/>
                          <a:latin typeface="Arial" panose="020B0604020202020204" pitchFamily="34" charset="0"/>
                        </a:rPr>
                        <a:t>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1993,11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237%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296231420"/>
                  </a:ext>
                </a:extLst>
              </a:tr>
              <a:tr h="125963">
                <a:tc>
                  <a:txBody>
                    <a:bodyPr/>
                    <a:lstStyle/>
                    <a:p>
                      <a:pPr algn="l" fontAlgn="b"/>
                      <a:r>
                        <a:rPr lang="cs-CZ" sz="700" b="0" i="0" u="none" strike="noStrike">
                          <a:solidFill>
                            <a:srgbClr val="000000"/>
                          </a:solidFill>
                          <a:effectLst/>
                          <a:latin typeface="Arial" panose="020B0604020202020204" pitchFamily="34" charset="0"/>
                        </a:rPr>
                        <a:t>[CZ-D8] Hradec - Rohrsdorf 446 [OPP] [D8] / N-1 Hradec - Rohrsdorf 1</a:t>
                      </a:r>
                    </a:p>
                  </a:txBody>
                  <a:tcPr marL="7143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509,82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12285607"/>
                  </a:ext>
                </a:extLst>
              </a:tr>
              <a:tr h="125963">
                <a:tc>
                  <a:txBody>
                    <a:bodyPr/>
                    <a:lstStyle/>
                    <a:p>
                      <a:pPr algn="l" fontAlgn="b"/>
                      <a:r>
                        <a:rPr lang="cs-CZ" sz="700" b="0" i="0" u="none" strike="noStrike">
                          <a:solidFill>
                            <a:srgbClr val="000000"/>
                          </a:solidFill>
                          <a:effectLst/>
                          <a:latin typeface="Arial" panose="020B0604020202020204" pitchFamily="34" charset="0"/>
                        </a:rPr>
                        <a:t>[NL-D2] Meeden-Diele  380 Z [OPP] [NL] / N-1 Gronau - Gronau TR 441 E</a:t>
                      </a:r>
                    </a:p>
                  </a:txBody>
                  <a:tcPr marL="7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585,07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23%</a:t>
                      </a:r>
                    </a:p>
                  </a:txBody>
                  <a:tcPr marL="0" marR="0" marT="0" marB="0" anchor="b">
                    <a:lnL>
                      <a:noFill/>
                    </a:lnL>
                    <a:lnR>
                      <a:noFill/>
                    </a:lnR>
                    <a:lnT>
                      <a:noFill/>
                    </a:lnT>
                    <a:lnB>
                      <a:noFill/>
                    </a:lnB>
                  </a:tcPr>
                </a:tc>
                <a:extLst>
                  <a:ext uri="{0D108BD9-81ED-4DB2-BD59-A6C34878D82A}">
                    <a16:rowId xmlns:a16="http://schemas.microsoft.com/office/drawing/2014/main" val="1340776948"/>
                  </a:ext>
                </a:extLst>
              </a:tr>
              <a:tr h="125963">
                <a:tc>
                  <a:txBody>
                    <a:bodyPr/>
                    <a:lstStyle/>
                    <a:p>
                      <a:pPr algn="l" fontAlgn="b"/>
                      <a:r>
                        <a:rPr lang="cs-CZ" sz="700" b="0" i="0" u="none" strike="noStrike">
                          <a:solidFill>
                            <a:srgbClr val="000000"/>
                          </a:solidFill>
                          <a:effectLst/>
                          <a:latin typeface="Arial" panose="020B0604020202020204" pitchFamily="34" charset="0"/>
                        </a:rPr>
                        <a:t>[BE-FR] Avelgem - Avelin 80 [DIR] [FR] / N-1 Achene - Lonny 380.19</a:t>
                      </a:r>
                    </a:p>
                  </a:txBody>
                  <a:tcPr marL="7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27,24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63%</a:t>
                      </a:r>
                    </a:p>
                  </a:txBody>
                  <a:tcPr marL="0" marR="0" marT="0" marB="0" anchor="b">
                    <a:lnL>
                      <a:noFill/>
                    </a:lnL>
                    <a:lnR>
                      <a:noFill/>
                    </a:lnR>
                    <a:lnT>
                      <a:noFill/>
                    </a:lnT>
                    <a:lnB>
                      <a:noFill/>
                    </a:lnB>
                  </a:tcPr>
                </a:tc>
                <a:extLst>
                  <a:ext uri="{0D108BD9-81ED-4DB2-BD59-A6C34878D82A}">
                    <a16:rowId xmlns:a16="http://schemas.microsoft.com/office/drawing/2014/main" val="721238406"/>
                  </a:ext>
                </a:extLst>
              </a:tr>
              <a:tr h="125963">
                <a:tc>
                  <a:txBody>
                    <a:bodyPr/>
                    <a:lstStyle/>
                    <a:p>
                      <a:pPr algn="l" fontAlgn="b"/>
                      <a:r>
                        <a:rPr lang="cs-CZ" sz="700" b="0" i="0" u="none" strike="noStrike">
                          <a:solidFill>
                            <a:srgbClr val="000000"/>
                          </a:solidFill>
                          <a:effectLst/>
                          <a:latin typeface="Arial" panose="020B0604020202020204" pitchFamily="34" charset="0"/>
                        </a:rPr>
                        <a:t>[SK-UA] V.Kapusany - Mukachevo (WPS) [DIR] [SK] / N-1 R.Sobota - Sajoivanka</a:t>
                      </a:r>
                    </a:p>
                  </a:txBody>
                  <a:tcPr marL="7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60,35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59%</a:t>
                      </a:r>
                    </a:p>
                  </a:txBody>
                  <a:tcPr marL="0" marR="0" marT="0" marB="0" anchor="b">
                    <a:lnL>
                      <a:noFill/>
                    </a:lnL>
                    <a:lnR>
                      <a:noFill/>
                    </a:lnR>
                    <a:lnT>
                      <a:noFill/>
                    </a:lnT>
                    <a:lnB>
                      <a:noFill/>
                    </a:lnB>
                  </a:tcPr>
                </a:tc>
                <a:extLst>
                  <a:ext uri="{0D108BD9-81ED-4DB2-BD59-A6C34878D82A}">
                    <a16:rowId xmlns:a16="http://schemas.microsoft.com/office/drawing/2014/main" val="1470113971"/>
                  </a:ext>
                </a:extLst>
              </a:tr>
              <a:tr h="125963">
                <a:tc>
                  <a:txBody>
                    <a:bodyPr/>
                    <a:lstStyle/>
                    <a:p>
                      <a:pPr algn="l" fontAlgn="b"/>
                      <a:r>
                        <a:rPr lang="cs-CZ" sz="700" b="0" i="0" u="none" strike="noStrike">
                          <a:solidFill>
                            <a:srgbClr val="000000"/>
                          </a:solidFill>
                          <a:effectLst/>
                          <a:latin typeface="Arial" panose="020B0604020202020204" pitchFamily="34" charset="0"/>
                        </a:rPr>
                        <a:t>[D8-PL] Mikulowa PST1 [OPP] [PL] / N-1 Hagenwerder - Mikulowa 1</a:t>
                      </a:r>
                    </a:p>
                  </a:txBody>
                  <a:tcPr marL="7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29,63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35%</a:t>
                      </a:r>
                    </a:p>
                  </a:txBody>
                  <a:tcPr marL="0" marR="0" marT="0" marB="0" anchor="b">
                    <a:lnL>
                      <a:noFill/>
                    </a:lnL>
                    <a:lnR>
                      <a:noFill/>
                    </a:lnR>
                    <a:lnT>
                      <a:noFill/>
                    </a:lnT>
                    <a:lnB>
                      <a:noFill/>
                    </a:lnB>
                  </a:tcPr>
                </a:tc>
                <a:extLst>
                  <a:ext uri="{0D108BD9-81ED-4DB2-BD59-A6C34878D82A}">
                    <a16:rowId xmlns:a16="http://schemas.microsoft.com/office/drawing/2014/main" val="4289186457"/>
                  </a:ext>
                </a:extLst>
              </a:tr>
              <a:tr h="125963">
                <a:tc>
                  <a:txBody>
                    <a:bodyPr/>
                    <a:lstStyle/>
                    <a:p>
                      <a:pPr algn="l" fontAlgn="b"/>
                      <a:r>
                        <a:rPr lang="de-DE" sz="700" b="0" i="0" u="none" strike="noStrike">
                          <a:solidFill>
                            <a:srgbClr val="000000"/>
                          </a:solidFill>
                          <a:effectLst/>
                          <a:latin typeface="Arial" panose="020B0604020202020204" pitchFamily="34" charset="0"/>
                        </a:rPr>
                        <a:t>[D7-D7] Buerstadt - Y Pfungstadt RIED W [OPP] / N-1 Buerstadt - Pfungstadt RIED O</a:t>
                      </a:r>
                    </a:p>
                  </a:txBody>
                  <a:tcPr marL="7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1993,11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23%</a:t>
                      </a:r>
                    </a:p>
                  </a:txBody>
                  <a:tcPr marL="0" marR="0" marT="0" marB="0" anchor="b">
                    <a:lnL>
                      <a:noFill/>
                    </a:lnL>
                    <a:lnR>
                      <a:noFill/>
                    </a:lnR>
                    <a:lnT>
                      <a:noFill/>
                    </a:lnT>
                    <a:lnB>
                      <a:noFill/>
                    </a:lnB>
                  </a:tcPr>
                </a:tc>
                <a:extLst>
                  <a:ext uri="{0D108BD9-81ED-4DB2-BD59-A6C34878D82A}">
                    <a16:rowId xmlns:a16="http://schemas.microsoft.com/office/drawing/2014/main" val="2387980553"/>
                  </a:ext>
                </a:extLst>
              </a:tr>
              <a:tr h="125963">
                <a:tc>
                  <a:txBody>
                    <a:bodyPr/>
                    <a:lstStyle/>
                    <a:p>
                      <a:pPr algn="l" fontAlgn="b"/>
                      <a:r>
                        <a:rPr lang="cs-CZ" sz="700" b="1" i="0" u="none" strike="noStrike">
                          <a:solidFill>
                            <a:srgbClr val="000000"/>
                          </a:solidFill>
                          <a:effectLst/>
                          <a:latin typeface="Arial" panose="020B0604020202020204" pitchFamily="34" charset="0"/>
                        </a:rPr>
                        <a:t>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1300,81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301%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765565871"/>
                  </a:ext>
                </a:extLst>
              </a:tr>
              <a:tr h="125963">
                <a:tc>
                  <a:txBody>
                    <a:bodyPr/>
                    <a:lstStyle/>
                    <a:p>
                      <a:pPr algn="l" fontAlgn="b"/>
                      <a:r>
                        <a:rPr lang="cs-CZ" sz="700" b="0" i="0" u="none" strike="noStrike">
                          <a:solidFill>
                            <a:srgbClr val="000000"/>
                          </a:solidFill>
                          <a:effectLst/>
                          <a:latin typeface="Arial" panose="020B0604020202020204" pitchFamily="34" charset="0"/>
                        </a:rPr>
                        <a:t>[CZ-D8] Hradec - Rohrsdorf 446 [OPP] [D8] / N-1 Hradec - Rohrsdorf 1</a:t>
                      </a:r>
                    </a:p>
                  </a:txBody>
                  <a:tcPr marL="7143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325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697909685"/>
                  </a:ext>
                </a:extLst>
              </a:tr>
              <a:tr h="125963">
                <a:tc>
                  <a:txBody>
                    <a:bodyPr/>
                    <a:lstStyle/>
                    <a:p>
                      <a:pPr algn="l" fontAlgn="b"/>
                      <a:r>
                        <a:rPr lang="cs-CZ" sz="700" b="0" i="0" u="none" strike="noStrike">
                          <a:solidFill>
                            <a:srgbClr val="000000"/>
                          </a:solidFill>
                          <a:effectLst/>
                          <a:latin typeface="Arial" panose="020B0604020202020204" pitchFamily="34" charset="0"/>
                        </a:rPr>
                        <a:t>[D7-D2] Urberach - Grosskrotzenburg [OPP] [D2] / N-1 Dettingen - Grosskrotzenburg UMAIN S1</a:t>
                      </a:r>
                    </a:p>
                  </a:txBody>
                  <a:tcPr marL="7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1300,81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056825091"/>
                  </a:ext>
                </a:extLst>
              </a:tr>
              <a:tr h="125963">
                <a:tc>
                  <a:txBody>
                    <a:bodyPr/>
                    <a:lstStyle/>
                    <a:p>
                      <a:pPr algn="l" fontAlgn="b"/>
                      <a:r>
                        <a:rPr lang="cs-CZ" sz="700" b="0" i="0" u="none" strike="noStrike">
                          <a:solidFill>
                            <a:srgbClr val="000000"/>
                          </a:solidFill>
                          <a:effectLst/>
                          <a:latin typeface="Arial" panose="020B0604020202020204" pitchFamily="34" charset="0"/>
                        </a:rPr>
                        <a:t>[NL-D2] Meeden-Diele  380 Z [OPP] [NL] / N-1 Gronau - Gronau TR 441 E</a:t>
                      </a:r>
                    </a:p>
                  </a:txBody>
                  <a:tcPr marL="7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563,12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24%</a:t>
                      </a:r>
                    </a:p>
                  </a:txBody>
                  <a:tcPr marL="0" marR="0" marT="0" marB="0" anchor="b">
                    <a:lnL>
                      <a:noFill/>
                    </a:lnL>
                    <a:lnR>
                      <a:noFill/>
                    </a:lnR>
                    <a:lnT>
                      <a:noFill/>
                    </a:lnT>
                    <a:lnB>
                      <a:noFill/>
                    </a:lnB>
                  </a:tcPr>
                </a:tc>
                <a:extLst>
                  <a:ext uri="{0D108BD9-81ED-4DB2-BD59-A6C34878D82A}">
                    <a16:rowId xmlns:a16="http://schemas.microsoft.com/office/drawing/2014/main" val="3618324250"/>
                  </a:ext>
                </a:extLst>
              </a:tr>
              <a:tr h="125963">
                <a:tc>
                  <a:txBody>
                    <a:bodyPr/>
                    <a:lstStyle/>
                    <a:p>
                      <a:pPr algn="l" fontAlgn="b"/>
                      <a:r>
                        <a:rPr lang="cs-CZ" sz="700" b="0" i="0" u="none" strike="noStrike">
                          <a:solidFill>
                            <a:srgbClr val="000000"/>
                          </a:solidFill>
                          <a:effectLst/>
                          <a:latin typeface="Arial" panose="020B0604020202020204" pitchFamily="34" charset="0"/>
                        </a:rPr>
                        <a:t>[BE-FR] Avelgem - Avelin 80 [DIR] [FR] / N-1 Achene - Lonny 380.19</a:t>
                      </a:r>
                    </a:p>
                  </a:txBody>
                  <a:tcPr marL="7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415,3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69%</a:t>
                      </a:r>
                    </a:p>
                  </a:txBody>
                  <a:tcPr marL="0" marR="0" marT="0" marB="0" anchor="b">
                    <a:lnL>
                      <a:noFill/>
                    </a:lnL>
                    <a:lnR>
                      <a:noFill/>
                    </a:lnR>
                    <a:lnT>
                      <a:noFill/>
                    </a:lnT>
                    <a:lnB>
                      <a:noFill/>
                    </a:lnB>
                  </a:tcPr>
                </a:tc>
                <a:extLst>
                  <a:ext uri="{0D108BD9-81ED-4DB2-BD59-A6C34878D82A}">
                    <a16:rowId xmlns:a16="http://schemas.microsoft.com/office/drawing/2014/main" val="1571049102"/>
                  </a:ext>
                </a:extLst>
              </a:tr>
              <a:tr h="125963">
                <a:tc>
                  <a:txBody>
                    <a:bodyPr/>
                    <a:lstStyle/>
                    <a:p>
                      <a:pPr algn="l" fontAlgn="b"/>
                      <a:r>
                        <a:rPr lang="cs-CZ" sz="700" b="0" i="0" u="none" strike="noStrike">
                          <a:solidFill>
                            <a:srgbClr val="000000"/>
                          </a:solidFill>
                          <a:effectLst/>
                          <a:latin typeface="Arial" panose="020B0604020202020204" pitchFamily="34" charset="0"/>
                        </a:rPr>
                        <a:t>[SK-UA] V.Kapusany - Mukachevo (WPS) [DIR] [SK] / N-1 R.Sobota - Sajoivanka</a:t>
                      </a:r>
                    </a:p>
                  </a:txBody>
                  <a:tcPr marL="7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112,64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58%</a:t>
                      </a:r>
                    </a:p>
                  </a:txBody>
                  <a:tcPr marL="0" marR="0" marT="0" marB="0" anchor="b">
                    <a:lnL>
                      <a:noFill/>
                    </a:lnL>
                    <a:lnR>
                      <a:noFill/>
                    </a:lnR>
                    <a:lnT>
                      <a:noFill/>
                    </a:lnT>
                    <a:lnB>
                      <a:noFill/>
                    </a:lnB>
                  </a:tcPr>
                </a:tc>
                <a:extLst>
                  <a:ext uri="{0D108BD9-81ED-4DB2-BD59-A6C34878D82A}">
                    <a16:rowId xmlns:a16="http://schemas.microsoft.com/office/drawing/2014/main" val="4064886744"/>
                  </a:ext>
                </a:extLst>
              </a:tr>
              <a:tr h="125963">
                <a:tc>
                  <a:txBody>
                    <a:bodyPr/>
                    <a:lstStyle/>
                    <a:p>
                      <a:pPr algn="l" fontAlgn="b"/>
                      <a:r>
                        <a:rPr lang="cs-CZ" sz="700" b="0" i="0" u="none" strike="noStrike">
                          <a:solidFill>
                            <a:srgbClr val="000000"/>
                          </a:solidFill>
                          <a:effectLst/>
                          <a:latin typeface="Arial" panose="020B0604020202020204" pitchFamily="34" charset="0"/>
                        </a:rPr>
                        <a:t>[D8-PL] Mikulowa PST1 [OPP] [PL] / N-1 Hagenwerder - Mikulowa 1</a:t>
                      </a:r>
                    </a:p>
                  </a:txBody>
                  <a:tcPr marL="7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95,21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35%</a:t>
                      </a:r>
                    </a:p>
                  </a:txBody>
                  <a:tcPr marL="0" marR="0" marT="0" marB="0" anchor="b">
                    <a:lnL>
                      <a:noFill/>
                    </a:lnL>
                    <a:lnR>
                      <a:noFill/>
                    </a:lnR>
                    <a:lnT>
                      <a:noFill/>
                    </a:lnT>
                    <a:lnB>
                      <a:noFill/>
                    </a:lnB>
                  </a:tcPr>
                </a:tc>
                <a:extLst>
                  <a:ext uri="{0D108BD9-81ED-4DB2-BD59-A6C34878D82A}">
                    <a16:rowId xmlns:a16="http://schemas.microsoft.com/office/drawing/2014/main" val="1614816259"/>
                  </a:ext>
                </a:extLst>
              </a:tr>
              <a:tr h="125963">
                <a:tc>
                  <a:txBody>
                    <a:bodyPr/>
                    <a:lstStyle/>
                    <a:p>
                      <a:pPr algn="l" fontAlgn="b"/>
                      <a:r>
                        <a:rPr lang="de-DE" sz="700" b="0" i="0" u="none" strike="noStrike">
                          <a:solidFill>
                            <a:srgbClr val="000000"/>
                          </a:solidFill>
                          <a:effectLst/>
                          <a:latin typeface="Arial" panose="020B0604020202020204" pitchFamily="34" charset="0"/>
                        </a:rPr>
                        <a:t>[AT-AT] Phyrn - Weissenbach 201A [DIR] / N-1 Ernsthofen 2 - Weissenbach 202</a:t>
                      </a:r>
                    </a:p>
                  </a:txBody>
                  <a:tcPr marL="7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131,89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61%</a:t>
                      </a:r>
                    </a:p>
                  </a:txBody>
                  <a:tcPr marL="0" marR="0" marT="0" marB="0" anchor="b">
                    <a:lnL>
                      <a:noFill/>
                    </a:lnL>
                    <a:lnR>
                      <a:noFill/>
                    </a:lnR>
                    <a:lnT>
                      <a:noFill/>
                    </a:lnT>
                    <a:lnB>
                      <a:noFill/>
                    </a:lnB>
                  </a:tcPr>
                </a:tc>
                <a:extLst>
                  <a:ext uri="{0D108BD9-81ED-4DB2-BD59-A6C34878D82A}">
                    <a16:rowId xmlns:a16="http://schemas.microsoft.com/office/drawing/2014/main" val="549183990"/>
                  </a:ext>
                </a:extLst>
              </a:tr>
              <a:tr h="125963">
                <a:tc>
                  <a:txBody>
                    <a:bodyPr/>
                    <a:lstStyle/>
                    <a:p>
                      <a:pPr algn="l" fontAlgn="b"/>
                      <a:r>
                        <a:rPr lang="cs-CZ" sz="700" b="1" i="0" u="none" strike="noStrike">
                          <a:solidFill>
                            <a:srgbClr val="000000"/>
                          </a:solidFill>
                          <a:effectLst/>
                          <a:latin typeface="Arial" panose="020B0604020202020204" pitchFamily="34" charset="0"/>
                        </a:rPr>
                        <a:t>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832,85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299%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542623516"/>
                  </a:ext>
                </a:extLst>
              </a:tr>
              <a:tr h="125963">
                <a:tc>
                  <a:txBody>
                    <a:bodyPr/>
                    <a:lstStyle/>
                    <a:p>
                      <a:pPr algn="l" fontAlgn="b"/>
                      <a:r>
                        <a:rPr lang="cs-CZ" sz="700" b="0" i="0" u="none" strike="noStrike">
                          <a:solidFill>
                            <a:srgbClr val="000000"/>
                          </a:solidFill>
                          <a:effectLst/>
                          <a:latin typeface="Arial" panose="020B0604020202020204" pitchFamily="34" charset="0"/>
                        </a:rPr>
                        <a:t>[CZ-D8] Hradec - Rohrsdorf 446 [OPP] [D8] / N-1 Hradec - Rohrsdorf 1</a:t>
                      </a:r>
                    </a:p>
                  </a:txBody>
                  <a:tcPr marL="7143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211,07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186199248"/>
                  </a:ext>
                </a:extLst>
              </a:tr>
              <a:tr h="125963">
                <a:tc>
                  <a:txBody>
                    <a:bodyPr/>
                    <a:lstStyle/>
                    <a:p>
                      <a:pPr algn="l" fontAlgn="b"/>
                      <a:r>
                        <a:rPr lang="cs-CZ" sz="700" b="0" i="0" u="none" strike="noStrike">
                          <a:solidFill>
                            <a:srgbClr val="000000"/>
                          </a:solidFill>
                          <a:effectLst/>
                          <a:latin typeface="Arial" panose="020B0604020202020204" pitchFamily="34" charset="0"/>
                        </a:rPr>
                        <a:t>[CZ-SK] Nosovice - Varin [DIR] [SK] / N-1 Sokolnice - Stupava</a:t>
                      </a:r>
                    </a:p>
                  </a:txBody>
                  <a:tcPr marL="7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137,99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69%</a:t>
                      </a:r>
                    </a:p>
                  </a:txBody>
                  <a:tcPr marL="0" marR="0" marT="0" marB="0" anchor="b">
                    <a:lnL>
                      <a:noFill/>
                    </a:lnL>
                    <a:lnR>
                      <a:noFill/>
                    </a:lnR>
                    <a:lnT>
                      <a:noFill/>
                    </a:lnT>
                    <a:lnB>
                      <a:noFill/>
                    </a:lnB>
                  </a:tcPr>
                </a:tc>
                <a:extLst>
                  <a:ext uri="{0D108BD9-81ED-4DB2-BD59-A6C34878D82A}">
                    <a16:rowId xmlns:a16="http://schemas.microsoft.com/office/drawing/2014/main" val="611419068"/>
                  </a:ext>
                </a:extLst>
              </a:tr>
              <a:tr h="125963">
                <a:tc>
                  <a:txBody>
                    <a:bodyPr/>
                    <a:lstStyle/>
                    <a:p>
                      <a:pPr algn="l" fontAlgn="b"/>
                      <a:r>
                        <a:rPr lang="cs-CZ" sz="700" b="0" i="0" u="none" strike="noStrike">
                          <a:solidFill>
                            <a:srgbClr val="000000"/>
                          </a:solidFill>
                          <a:effectLst/>
                          <a:latin typeface="Arial" panose="020B0604020202020204" pitchFamily="34" charset="0"/>
                        </a:rPr>
                        <a:t>[NL-D2] Meeden-Diele  380 Z [OPP] [NL] / N-1 Gronau - Gronau TR 441 E</a:t>
                      </a:r>
                    </a:p>
                  </a:txBody>
                  <a:tcPr marL="7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832,85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23%</a:t>
                      </a:r>
                    </a:p>
                  </a:txBody>
                  <a:tcPr marL="0" marR="0" marT="0" marB="0" anchor="b">
                    <a:lnL>
                      <a:noFill/>
                    </a:lnL>
                    <a:lnR>
                      <a:noFill/>
                    </a:lnR>
                    <a:lnT>
                      <a:noFill/>
                    </a:lnT>
                    <a:lnB>
                      <a:noFill/>
                    </a:lnB>
                  </a:tcPr>
                </a:tc>
                <a:extLst>
                  <a:ext uri="{0D108BD9-81ED-4DB2-BD59-A6C34878D82A}">
                    <a16:rowId xmlns:a16="http://schemas.microsoft.com/office/drawing/2014/main" val="2774363091"/>
                  </a:ext>
                </a:extLst>
              </a:tr>
              <a:tr h="125963">
                <a:tc>
                  <a:txBody>
                    <a:bodyPr/>
                    <a:lstStyle/>
                    <a:p>
                      <a:pPr algn="l" fontAlgn="b"/>
                      <a:r>
                        <a:rPr lang="cs-CZ" sz="700" b="0" i="0" u="none" strike="noStrike">
                          <a:solidFill>
                            <a:srgbClr val="000000"/>
                          </a:solidFill>
                          <a:effectLst/>
                          <a:latin typeface="Arial" panose="020B0604020202020204" pitchFamily="34" charset="0"/>
                        </a:rPr>
                        <a:t>[BE-FR] Avelgem - Avelin 80 [DIR] [FR] / N-1 Achene - Lonny 380.19</a:t>
                      </a:r>
                    </a:p>
                  </a:txBody>
                  <a:tcPr marL="7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778,71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49%</a:t>
                      </a:r>
                    </a:p>
                  </a:txBody>
                  <a:tcPr marL="0" marR="0" marT="0" marB="0" anchor="b">
                    <a:lnL>
                      <a:noFill/>
                    </a:lnL>
                    <a:lnR>
                      <a:noFill/>
                    </a:lnR>
                    <a:lnT>
                      <a:noFill/>
                    </a:lnT>
                    <a:lnB>
                      <a:noFill/>
                    </a:lnB>
                  </a:tcPr>
                </a:tc>
                <a:extLst>
                  <a:ext uri="{0D108BD9-81ED-4DB2-BD59-A6C34878D82A}">
                    <a16:rowId xmlns:a16="http://schemas.microsoft.com/office/drawing/2014/main" val="1441845900"/>
                  </a:ext>
                </a:extLst>
              </a:tr>
              <a:tr h="125963">
                <a:tc>
                  <a:txBody>
                    <a:bodyPr/>
                    <a:lstStyle/>
                    <a:p>
                      <a:pPr algn="l" fontAlgn="b"/>
                      <a:r>
                        <a:rPr lang="cs-CZ" sz="700" b="0" i="0" u="none" strike="noStrike">
                          <a:solidFill>
                            <a:srgbClr val="000000"/>
                          </a:solidFill>
                          <a:effectLst/>
                          <a:latin typeface="Arial" panose="020B0604020202020204" pitchFamily="34" charset="0"/>
                        </a:rPr>
                        <a:t>[SK-UA] V.Kapusany - Mukachevo (WPS) [DIR] [SK] / N-1 R.Sobota - Sajoivanka</a:t>
                      </a:r>
                    </a:p>
                  </a:txBody>
                  <a:tcPr marL="7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528,82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59%</a:t>
                      </a:r>
                    </a:p>
                  </a:txBody>
                  <a:tcPr marL="0" marR="0" marT="0" marB="0" anchor="b">
                    <a:lnL>
                      <a:noFill/>
                    </a:lnL>
                    <a:lnR>
                      <a:noFill/>
                    </a:lnR>
                    <a:lnT>
                      <a:noFill/>
                    </a:lnT>
                    <a:lnB>
                      <a:noFill/>
                    </a:lnB>
                  </a:tcPr>
                </a:tc>
                <a:extLst>
                  <a:ext uri="{0D108BD9-81ED-4DB2-BD59-A6C34878D82A}">
                    <a16:rowId xmlns:a16="http://schemas.microsoft.com/office/drawing/2014/main" val="3602838828"/>
                  </a:ext>
                </a:extLst>
              </a:tr>
              <a:tr h="125963">
                <a:tc>
                  <a:txBody>
                    <a:bodyPr/>
                    <a:lstStyle/>
                    <a:p>
                      <a:pPr algn="l" fontAlgn="b"/>
                      <a:r>
                        <a:rPr lang="en-US" sz="700" b="0" i="0" u="none" strike="noStrike">
                          <a:solidFill>
                            <a:srgbClr val="000000"/>
                          </a:solidFill>
                          <a:effectLst/>
                          <a:latin typeface="Arial" panose="020B0604020202020204" pitchFamily="34" charset="0"/>
                        </a:rPr>
                        <a:t>[BE-BE] PST Van Eyck 2 [DIR] [BE] / N-1 PST Van Eyck 1</a:t>
                      </a:r>
                    </a:p>
                  </a:txBody>
                  <a:tcPr marL="7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56,65</a:t>
                      </a:r>
                    </a:p>
                  </a:txBody>
                  <a:tcPr marL="0" marR="0" marT="0" marB="0" anchor="b">
                    <a:lnL>
                      <a:noFill/>
                    </a:lnL>
                    <a:lnR>
                      <a:noFill/>
                    </a:lnR>
                    <a:lnT>
                      <a:noFill/>
                    </a:lnT>
                    <a:lnB>
                      <a:noFill/>
                    </a:lnB>
                  </a:tcPr>
                </a:tc>
                <a:tc>
                  <a:txBody>
                    <a:bodyPr/>
                    <a:lstStyle/>
                    <a:p>
                      <a:pPr algn="r" fontAlgn="b"/>
                      <a:r>
                        <a:rPr lang="cs-CZ" sz="700" b="0" i="0" u="none" strike="noStrike" dirty="0">
                          <a:solidFill>
                            <a:srgbClr val="000000"/>
                          </a:solidFill>
                          <a:effectLst/>
                          <a:latin typeface="Arial" panose="020B0604020202020204" pitchFamily="34" charset="0"/>
                        </a:rPr>
                        <a:t>63%</a:t>
                      </a:r>
                    </a:p>
                  </a:txBody>
                  <a:tcPr marL="0" marR="0" marT="0" marB="0" anchor="b">
                    <a:lnL>
                      <a:noFill/>
                    </a:lnL>
                    <a:lnR>
                      <a:noFill/>
                    </a:lnR>
                    <a:lnT>
                      <a:noFill/>
                    </a:lnT>
                    <a:lnB>
                      <a:noFill/>
                    </a:lnB>
                  </a:tcPr>
                </a:tc>
                <a:extLst>
                  <a:ext uri="{0D108BD9-81ED-4DB2-BD59-A6C34878D82A}">
                    <a16:rowId xmlns:a16="http://schemas.microsoft.com/office/drawing/2014/main" val="2574289557"/>
                  </a:ext>
                </a:extLst>
              </a:tr>
            </a:tbl>
          </a:graphicData>
        </a:graphic>
      </p:graphicFrame>
    </p:spTree>
    <p:extLst>
      <p:ext uri="{BB962C8B-B14F-4D97-AF65-F5344CB8AC3E}">
        <p14:creationId xmlns:p14="http://schemas.microsoft.com/office/powerpoint/2010/main" val="5516088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tableEx ,Average Maximum AMR per BD (MW) by TSO ,tableEx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 +2_6</a:t>
            </a:r>
          </a:p>
        </p:txBody>
      </p:sp>
      <p:sp>
        <p:nvSpPr>
          <p:cNvPr id="5" name="Title 4">
            <a:extLst>
              <a:ext uri="{FF2B5EF4-FFF2-40B4-BE49-F238E27FC236}">
                <a16:creationId xmlns:a16="http://schemas.microsoft.com/office/drawing/2014/main" id="{31C1E447-F081-4F58-B9CE-8C48835A5878}"/>
              </a:ext>
            </a:extLst>
          </p:cNvPr>
          <p:cNvSpPr txBox="1">
            <a:spLocks/>
          </p:cNvSpPr>
          <p:nvPr/>
        </p:nvSpPr>
        <p:spPr>
          <a:xfrm>
            <a:off x="61912" y="306388"/>
            <a:ext cx="332708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1: Average maximum AMR per CNE per BD</a:t>
            </a:r>
          </a:p>
        </p:txBody>
      </p:sp>
      <p:sp>
        <p:nvSpPr>
          <p:cNvPr id="6" name="Title 4">
            <a:extLst>
              <a:ext uri="{FF2B5EF4-FFF2-40B4-BE49-F238E27FC236}">
                <a16:creationId xmlns:a16="http://schemas.microsoft.com/office/drawing/2014/main" id="{9259C097-522F-4B39-A7CF-F6525142AC8B}"/>
              </a:ext>
            </a:extLst>
          </p:cNvPr>
          <p:cNvSpPr txBox="1">
            <a:spLocks/>
          </p:cNvSpPr>
          <p:nvPr/>
        </p:nvSpPr>
        <p:spPr>
          <a:xfrm>
            <a:off x="5500619" y="306388"/>
            <a:ext cx="3439956"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213878900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BD20220405</a:t>
            </a:r>
            <a:r>
              <a:rPr lang="en-US" altLang="hu-HU" sz="1400" dirty="0">
                <a:solidFill>
                  <a:srgbClr val="008000"/>
                </a:solidFill>
              </a:rPr>
              <a:t> (part </a:t>
            </a:r>
            <a:r>
              <a:rPr lang="sl-SI" altLang="hu-HU" sz="1400" dirty="0">
                <a:solidFill>
                  <a:srgbClr val="008000"/>
                </a:solidFill>
              </a:rPr>
              <a:t>II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3" name="Tabulka 2">
            <a:extLst>
              <a:ext uri="{FF2B5EF4-FFF2-40B4-BE49-F238E27FC236}">
                <a16:creationId xmlns:a16="http://schemas.microsoft.com/office/drawing/2014/main" id="{8C0BC022-48CA-48C9-8A00-3CDF8AFB6B66}"/>
              </a:ext>
            </a:extLst>
          </p:cNvPr>
          <p:cNvGraphicFramePr>
            <a:graphicFrameLocks noGrp="1"/>
          </p:cNvGraphicFramePr>
          <p:nvPr>
            <p:extLst>
              <p:ext uri="{D42A27DB-BD31-4B8C-83A1-F6EECF244321}">
                <p14:modId xmlns:p14="http://schemas.microsoft.com/office/powerpoint/2010/main" val="782102775"/>
              </p:ext>
            </p:extLst>
          </p:nvPr>
        </p:nvGraphicFramePr>
        <p:xfrm>
          <a:off x="499133" y="1068228"/>
          <a:ext cx="8703389" cy="5464234"/>
        </p:xfrm>
        <a:graphic>
          <a:graphicData uri="http://schemas.openxmlformats.org/drawingml/2006/table">
            <a:tbl>
              <a:tblPr/>
              <a:tblGrid>
                <a:gridCol w="6753265">
                  <a:extLst>
                    <a:ext uri="{9D8B030D-6E8A-4147-A177-3AD203B41FA5}">
                      <a16:colId xmlns:a16="http://schemas.microsoft.com/office/drawing/2014/main" val="739788388"/>
                    </a:ext>
                  </a:extLst>
                </a:gridCol>
                <a:gridCol w="1439936">
                  <a:extLst>
                    <a:ext uri="{9D8B030D-6E8A-4147-A177-3AD203B41FA5}">
                      <a16:colId xmlns:a16="http://schemas.microsoft.com/office/drawing/2014/main" val="3063085413"/>
                    </a:ext>
                  </a:extLst>
                </a:gridCol>
                <a:gridCol w="510188">
                  <a:extLst>
                    <a:ext uri="{9D8B030D-6E8A-4147-A177-3AD203B41FA5}">
                      <a16:colId xmlns:a16="http://schemas.microsoft.com/office/drawing/2014/main" val="313997674"/>
                    </a:ext>
                  </a:extLst>
                </a:gridCol>
              </a:tblGrid>
              <a:tr h="133274">
                <a:tc>
                  <a:txBody>
                    <a:bodyPr/>
                    <a:lstStyle/>
                    <a:p>
                      <a:pPr algn="l" fontAlgn="b"/>
                      <a:r>
                        <a:rPr lang="cs-CZ" sz="7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1096296373"/>
                  </a:ext>
                </a:extLst>
              </a:tr>
              <a:tr h="133274">
                <a:tc>
                  <a:txBody>
                    <a:bodyPr/>
                    <a:lstStyle/>
                    <a:p>
                      <a:pPr algn="l" fontAlgn="b"/>
                      <a:r>
                        <a:rPr lang="cs-CZ" sz="700" b="1" i="0" u="none" strike="noStrike">
                          <a:solidFill>
                            <a:srgbClr val="000000"/>
                          </a:solidFill>
                          <a:effectLst/>
                          <a:latin typeface="Arial" panose="020B0604020202020204" pitchFamily="34" charset="0"/>
                        </a:rPr>
                        <a:t>7</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1011,72</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343%</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797144459"/>
                  </a:ext>
                </a:extLst>
              </a:tr>
              <a:tr h="133274">
                <a:tc>
                  <a:txBody>
                    <a:bodyPr/>
                    <a:lstStyle/>
                    <a:p>
                      <a:pPr algn="l" fontAlgn="b"/>
                      <a:r>
                        <a:rPr lang="cs-CZ" sz="700" b="0" i="0" u="none" strike="noStrike">
                          <a:solidFill>
                            <a:srgbClr val="000000"/>
                          </a:solidFill>
                          <a:effectLst/>
                          <a:latin typeface="Arial" panose="020B0604020202020204" pitchFamily="34" charset="0"/>
                        </a:rPr>
                        <a:t>[AT-D2] St. Peter 2 - Pleinting 258 [OPP] [AT] / N-1 Pleinting - Pirach 257</a:t>
                      </a:r>
                    </a:p>
                  </a:txBody>
                  <a:tcPr marL="74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48,85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107%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695006453"/>
                  </a:ext>
                </a:extLst>
              </a:tr>
              <a:tr h="133274">
                <a:tc>
                  <a:txBody>
                    <a:bodyPr/>
                    <a:lstStyle/>
                    <a:p>
                      <a:pPr algn="l" fontAlgn="b"/>
                      <a:r>
                        <a:rPr lang="cs-CZ" sz="700" b="0" i="0" u="none" strike="noStrike">
                          <a:solidFill>
                            <a:srgbClr val="000000"/>
                          </a:solidFill>
                          <a:effectLst/>
                          <a:latin typeface="Arial" panose="020B0604020202020204" pitchFamily="34" charset="0"/>
                        </a:rPr>
                        <a:t>[CZ-D8] Hradec - Rohrsdorf 446 [OPP] [D8] / N-1 Hradec - Rohrsdorf 1</a:t>
                      </a:r>
                    </a:p>
                  </a:txBody>
                  <a:tcPr marL="7491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139,13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32%</a:t>
                      </a:r>
                    </a:p>
                  </a:txBody>
                  <a:tcPr marL="0" marR="0" marT="0" marB="0" anchor="b">
                    <a:lnL>
                      <a:noFill/>
                    </a:lnL>
                    <a:lnR>
                      <a:noFill/>
                    </a:lnR>
                    <a:lnT>
                      <a:noFill/>
                    </a:lnT>
                    <a:lnB>
                      <a:noFill/>
                    </a:lnB>
                  </a:tcPr>
                </a:tc>
                <a:extLst>
                  <a:ext uri="{0D108BD9-81ED-4DB2-BD59-A6C34878D82A}">
                    <a16:rowId xmlns:a16="http://schemas.microsoft.com/office/drawing/2014/main" val="1467053633"/>
                  </a:ext>
                </a:extLst>
              </a:tr>
              <a:tr h="133274">
                <a:tc>
                  <a:txBody>
                    <a:bodyPr/>
                    <a:lstStyle/>
                    <a:p>
                      <a:pPr algn="l" fontAlgn="b"/>
                      <a:r>
                        <a:rPr lang="cs-CZ" sz="700" b="0" i="0" u="none" strike="noStrike">
                          <a:solidFill>
                            <a:srgbClr val="000000"/>
                          </a:solidFill>
                          <a:effectLst/>
                          <a:latin typeface="Arial" panose="020B0604020202020204" pitchFamily="34" charset="0"/>
                        </a:rPr>
                        <a:t>[NL-NL] Diemen-Lelystad 380 W [OPP] / N-1 Diemen-Lelystad 380 Z</a:t>
                      </a:r>
                    </a:p>
                  </a:txBody>
                  <a:tcPr marL="7491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1011,72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725296148"/>
                  </a:ext>
                </a:extLst>
              </a:tr>
              <a:tr h="133274">
                <a:tc>
                  <a:txBody>
                    <a:bodyPr/>
                    <a:lstStyle/>
                    <a:p>
                      <a:pPr algn="l" fontAlgn="b"/>
                      <a:r>
                        <a:rPr lang="cs-CZ" sz="700" b="0" i="0" u="none" strike="noStrike">
                          <a:solidFill>
                            <a:srgbClr val="000000"/>
                          </a:solidFill>
                          <a:effectLst/>
                          <a:latin typeface="Arial" panose="020B0604020202020204" pitchFamily="34" charset="0"/>
                        </a:rPr>
                        <a:t>[NL-D2] Meeden-Diele  380 Z [OPP] [NL] / N-1 COBRA HVDC</a:t>
                      </a:r>
                    </a:p>
                  </a:txBody>
                  <a:tcPr marL="7491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127,19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812725341"/>
                  </a:ext>
                </a:extLst>
              </a:tr>
              <a:tr h="133274">
                <a:tc>
                  <a:txBody>
                    <a:bodyPr/>
                    <a:lstStyle/>
                    <a:p>
                      <a:pPr algn="l" fontAlgn="b"/>
                      <a:r>
                        <a:rPr lang="cs-CZ" sz="700" b="0" i="0" u="none" strike="noStrike">
                          <a:solidFill>
                            <a:srgbClr val="000000"/>
                          </a:solidFill>
                          <a:effectLst/>
                          <a:latin typeface="Arial" panose="020B0604020202020204" pitchFamily="34" charset="0"/>
                        </a:rPr>
                        <a:t>[BE-FR] Avelgem - Avelin 80 [DIR] [FR] / N-1 Achene - Lonny 380.19</a:t>
                      </a:r>
                    </a:p>
                  </a:txBody>
                  <a:tcPr marL="7491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238,36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69%</a:t>
                      </a:r>
                    </a:p>
                  </a:txBody>
                  <a:tcPr marL="0" marR="0" marT="0" marB="0" anchor="b">
                    <a:lnL>
                      <a:noFill/>
                    </a:lnL>
                    <a:lnR>
                      <a:noFill/>
                    </a:lnR>
                    <a:lnT>
                      <a:noFill/>
                    </a:lnT>
                    <a:lnB>
                      <a:noFill/>
                    </a:lnB>
                  </a:tcPr>
                </a:tc>
                <a:extLst>
                  <a:ext uri="{0D108BD9-81ED-4DB2-BD59-A6C34878D82A}">
                    <a16:rowId xmlns:a16="http://schemas.microsoft.com/office/drawing/2014/main" val="2747920030"/>
                  </a:ext>
                </a:extLst>
              </a:tr>
              <a:tr h="133274">
                <a:tc>
                  <a:txBody>
                    <a:bodyPr/>
                    <a:lstStyle/>
                    <a:p>
                      <a:pPr algn="l" fontAlgn="b"/>
                      <a:r>
                        <a:rPr lang="cs-CZ" sz="700" b="0" i="0" u="none" strike="noStrike">
                          <a:solidFill>
                            <a:srgbClr val="000000"/>
                          </a:solidFill>
                          <a:effectLst/>
                          <a:latin typeface="Arial" panose="020B0604020202020204" pitchFamily="34" charset="0"/>
                        </a:rPr>
                        <a:t>[CZ-PL] Wielopole - Nosovice [DIR] [PL] / N-1 Albrechtice - Dobrzen</a:t>
                      </a:r>
                    </a:p>
                  </a:txBody>
                  <a:tcPr marL="7491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259,77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42%</a:t>
                      </a:r>
                    </a:p>
                  </a:txBody>
                  <a:tcPr marL="0" marR="0" marT="0" marB="0" anchor="b">
                    <a:lnL>
                      <a:noFill/>
                    </a:lnL>
                    <a:lnR>
                      <a:noFill/>
                    </a:lnR>
                    <a:lnT>
                      <a:noFill/>
                    </a:lnT>
                    <a:lnB>
                      <a:noFill/>
                    </a:lnB>
                  </a:tcPr>
                </a:tc>
                <a:extLst>
                  <a:ext uri="{0D108BD9-81ED-4DB2-BD59-A6C34878D82A}">
                    <a16:rowId xmlns:a16="http://schemas.microsoft.com/office/drawing/2014/main" val="3173099487"/>
                  </a:ext>
                </a:extLst>
              </a:tr>
              <a:tr h="133274">
                <a:tc>
                  <a:txBody>
                    <a:bodyPr/>
                    <a:lstStyle/>
                    <a:p>
                      <a:pPr algn="l" fontAlgn="b"/>
                      <a:r>
                        <a:rPr lang="cs-CZ" sz="700" b="0" i="0" u="none" strike="noStrike">
                          <a:solidFill>
                            <a:srgbClr val="000000"/>
                          </a:solidFill>
                          <a:effectLst/>
                          <a:latin typeface="Arial" panose="020B0604020202020204" pitchFamily="34" charset="0"/>
                        </a:rPr>
                        <a:t>[SK-UA] V.Kapusany - Mukachevo (WPS) [DIR] [SK] / N-1 R.Sobota - Sajoivanka</a:t>
                      </a:r>
                    </a:p>
                  </a:txBody>
                  <a:tcPr marL="7491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281,66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53%</a:t>
                      </a:r>
                    </a:p>
                  </a:txBody>
                  <a:tcPr marL="0" marR="0" marT="0" marB="0" anchor="b">
                    <a:lnL>
                      <a:noFill/>
                    </a:lnL>
                    <a:lnR>
                      <a:noFill/>
                    </a:lnR>
                    <a:lnT>
                      <a:noFill/>
                    </a:lnT>
                    <a:lnB>
                      <a:noFill/>
                    </a:lnB>
                  </a:tcPr>
                </a:tc>
                <a:extLst>
                  <a:ext uri="{0D108BD9-81ED-4DB2-BD59-A6C34878D82A}">
                    <a16:rowId xmlns:a16="http://schemas.microsoft.com/office/drawing/2014/main" val="1869397128"/>
                  </a:ext>
                </a:extLst>
              </a:tr>
              <a:tr h="133274">
                <a:tc>
                  <a:txBody>
                    <a:bodyPr/>
                    <a:lstStyle/>
                    <a:p>
                      <a:pPr algn="l" fontAlgn="b"/>
                      <a:r>
                        <a:rPr lang="cs-CZ" sz="700" b="1" i="0" u="none" strike="noStrike">
                          <a:solidFill>
                            <a:srgbClr val="000000"/>
                          </a:solidFill>
                          <a:effectLst/>
                          <a:latin typeface="Arial" panose="020B0604020202020204" pitchFamily="34" charset="0"/>
                        </a:rPr>
                        <a:t>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1853,09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140%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636796805"/>
                  </a:ext>
                </a:extLst>
              </a:tr>
              <a:tr h="133274">
                <a:tc>
                  <a:txBody>
                    <a:bodyPr/>
                    <a:lstStyle/>
                    <a:p>
                      <a:pPr algn="l" fontAlgn="b"/>
                      <a:r>
                        <a:rPr lang="cs-CZ" sz="700" b="0" i="0" u="none" strike="noStrike">
                          <a:solidFill>
                            <a:srgbClr val="000000"/>
                          </a:solidFill>
                          <a:effectLst/>
                          <a:latin typeface="Arial" panose="020B0604020202020204" pitchFamily="34" charset="0"/>
                        </a:rPr>
                        <a:t>[RO-RO] Paroseni - Targu Jiu Nord [OPP] / N-1 Portile de Fier - Resita</a:t>
                      </a:r>
                    </a:p>
                  </a:txBody>
                  <a:tcPr marL="74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1853,09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834413338"/>
                  </a:ext>
                </a:extLst>
              </a:tr>
              <a:tr h="133274">
                <a:tc>
                  <a:txBody>
                    <a:bodyPr/>
                    <a:lstStyle/>
                    <a:p>
                      <a:pPr algn="l" fontAlgn="b"/>
                      <a:r>
                        <a:rPr lang="cs-CZ" sz="700" b="0" i="0" u="none" strike="noStrike">
                          <a:solidFill>
                            <a:srgbClr val="000000"/>
                          </a:solidFill>
                          <a:effectLst/>
                          <a:latin typeface="Arial" panose="020B0604020202020204" pitchFamily="34" charset="0"/>
                        </a:rPr>
                        <a:t>[NL-NL] Diemen-Lelystad 380 W [OPP] / N-1 Diemen-Lelystad 380 Z</a:t>
                      </a:r>
                    </a:p>
                  </a:txBody>
                  <a:tcPr marL="7491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812,69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866257255"/>
                  </a:ext>
                </a:extLst>
              </a:tr>
              <a:tr h="133274">
                <a:tc>
                  <a:txBody>
                    <a:bodyPr/>
                    <a:lstStyle/>
                    <a:p>
                      <a:pPr algn="l" fontAlgn="b"/>
                      <a:r>
                        <a:rPr lang="cs-CZ" sz="700" b="0" i="0" u="none" strike="noStrike">
                          <a:solidFill>
                            <a:srgbClr val="000000"/>
                          </a:solidFill>
                          <a:effectLst/>
                          <a:latin typeface="Arial" panose="020B0604020202020204" pitchFamily="34" charset="0"/>
                        </a:rPr>
                        <a:t>[BE-FR] Avelgem - Avelin 80 [DIR] [FR] / N-1 Achene - Lonny 380.19</a:t>
                      </a:r>
                    </a:p>
                  </a:txBody>
                  <a:tcPr marL="7491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208,88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71%</a:t>
                      </a:r>
                    </a:p>
                  </a:txBody>
                  <a:tcPr marL="0" marR="0" marT="0" marB="0" anchor="b">
                    <a:lnL>
                      <a:noFill/>
                    </a:lnL>
                    <a:lnR>
                      <a:noFill/>
                    </a:lnR>
                    <a:lnT>
                      <a:noFill/>
                    </a:lnT>
                    <a:lnB>
                      <a:noFill/>
                    </a:lnB>
                  </a:tcPr>
                </a:tc>
                <a:extLst>
                  <a:ext uri="{0D108BD9-81ED-4DB2-BD59-A6C34878D82A}">
                    <a16:rowId xmlns:a16="http://schemas.microsoft.com/office/drawing/2014/main" val="1006137699"/>
                  </a:ext>
                </a:extLst>
              </a:tr>
              <a:tr h="133274">
                <a:tc>
                  <a:txBody>
                    <a:bodyPr/>
                    <a:lstStyle/>
                    <a:p>
                      <a:pPr algn="l" fontAlgn="b"/>
                      <a:r>
                        <a:rPr lang="cs-CZ" sz="700" b="0" i="0" u="none" strike="noStrike">
                          <a:solidFill>
                            <a:srgbClr val="000000"/>
                          </a:solidFill>
                          <a:effectLst/>
                          <a:latin typeface="Arial" panose="020B0604020202020204" pitchFamily="34" charset="0"/>
                        </a:rPr>
                        <a:t>[SK-UA] V.Kapusany - Mukachevo (WPS) [DIR] [SK] / N-1 R.Sobota - Sajoivanka</a:t>
                      </a:r>
                    </a:p>
                  </a:txBody>
                  <a:tcPr marL="7491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1051,59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48%</a:t>
                      </a:r>
                    </a:p>
                  </a:txBody>
                  <a:tcPr marL="0" marR="0" marT="0" marB="0" anchor="b">
                    <a:lnL>
                      <a:noFill/>
                    </a:lnL>
                    <a:lnR>
                      <a:noFill/>
                    </a:lnR>
                    <a:lnT>
                      <a:noFill/>
                    </a:lnT>
                    <a:lnB>
                      <a:noFill/>
                    </a:lnB>
                  </a:tcPr>
                </a:tc>
                <a:extLst>
                  <a:ext uri="{0D108BD9-81ED-4DB2-BD59-A6C34878D82A}">
                    <a16:rowId xmlns:a16="http://schemas.microsoft.com/office/drawing/2014/main" val="1829580958"/>
                  </a:ext>
                </a:extLst>
              </a:tr>
              <a:tr h="133274">
                <a:tc>
                  <a:txBody>
                    <a:bodyPr/>
                    <a:lstStyle/>
                    <a:p>
                      <a:pPr algn="l" fontAlgn="b"/>
                      <a:r>
                        <a:rPr lang="cs-CZ" sz="700" b="1" i="0" u="none" strike="noStrike">
                          <a:solidFill>
                            <a:srgbClr val="000000"/>
                          </a:solidFill>
                          <a:effectLst/>
                          <a:latin typeface="Arial" panose="020B0604020202020204" pitchFamily="34" charset="0"/>
                        </a:rPr>
                        <a:t>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1636,16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232%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02185261"/>
                  </a:ext>
                </a:extLst>
              </a:tr>
              <a:tr h="133274">
                <a:tc>
                  <a:txBody>
                    <a:bodyPr/>
                    <a:lstStyle/>
                    <a:p>
                      <a:pPr algn="l" fontAlgn="b"/>
                      <a:r>
                        <a:rPr lang="cs-CZ" sz="700" b="0" i="0" u="none" strike="noStrike">
                          <a:solidFill>
                            <a:srgbClr val="000000"/>
                          </a:solidFill>
                          <a:effectLst/>
                          <a:latin typeface="Arial" panose="020B0604020202020204" pitchFamily="34" charset="0"/>
                        </a:rPr>
                        <a:t>[BE-FR] Avelgem - Avelin 80 [DIR] [FR] / N-1 Achene - Lonny 380.19</a:t>
                      </a:r>
                    </a:p>
                  </a:txBody>
                  <a:tcPr marL="74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73,65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74%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383978908"/>
                  </a:ext>
                </a:extLst>
              </a:tr>
              <a:tr h="133274">
                <a:tc>
                  <a:txBody>
                    <a:bodyPr/>
                    <a:lstStyle/>
                    <a:p>
                      <a:pPr algn="l" fontAlgn="b"/>
                      <a:r>
                        <a:rPr lang="cs-CZ" sz="700" b="0" i="0" u="none" strike="noStrike">
                          <a:solidFill>
                            <a:srgbClr val="000000"/>
                          </a:solidFill>
                          <a:effectLst/>
                          <a:latin typeface="Arial" panose="020B0604020202020204" pitchFamily="34" charset="0"/>
                        </a:rPr>
                        <a:t>[SK-UA] V.Kapusany - Mukachevo (WPS) [DIR] [SK] / N-1 R.Sobota - Sajoivanka</a:t>
                      </a:r>
                    </a:p>
                  </a:txBody>
                  <a:tcPr marL="7491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821,09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52%</a:t>
                      </a:r>
                    </a:p>
                  </a:txBody>
                  <a:tcPr marL="0" marR="0" marT="0" marB="0" anchor="b">
                    <a:lnL>
                      <a:noFill/>
                    </a:lnL>
                    <a:lnR>
                      <a:noFill/>
                    </a:lnR>
                    <a:lnT>
                      <a:noFill/>
                    </a:lnT>
                    <a:lnB>
                      <a:noFill/>
                    </a:lnB>
                  </a:tcPr>
                </a:tc>
                <a:extLst>
                  <a:ext uri="{0D108BD9-81ED-4DB2-BD59-A6C34878D82A}">
                    <a16:rowId xmlns:a16="http://schemas.microsoft.com/office/drawing/2014/main" val="2836898577"/>
                  </a:ext>
                </a:extLst>
              </a:tr>
              <a:tr h="133274">
                <a:tc>
                  <a:txBody>
                    <a:bodyPr/>
                    <a:lstStyle/>
                    <a:p>
                      <a:pPr algn="l" fontAlgn="b"/>
                      <a:r>
                        <a:rPr lang="en-US" sz="700" b="0" i="0" u="none" strike="noStrike">
                          <a:solidFill>
                            <a:srgbClr val="000000"/>
                          </a:solidFill>
                          <a:effectLst/>
                          <a:latin typeface="Arial" panose="020B0604020202020204" pitchFamily="34" charset="0"/>
                        </a:rPr>
                        <a:t>[BE-BE] Achene - Gramme 380.10 [OPP] / N-1 Avelgem - Avelin 380.80</a:t>
                      </a:r>
                    </a:p>
                  </a:txBody>
                  <a:tcPr marL="7491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193,3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84%</a:t>
                      </a:r>
                    </a:p>
                  </a:txBody>
                  <a:tcPr marL="0" marR="0" marT="0" marB="0" anchor="b">
                    <a:lnL>
                      <a:noFill/>
                    </a:lnL>
                    <a:lnR>
                      <a:noFill/>
                    </a:lnR>
                    <a:lnT>
                      <a:noFill/>
                    </a:lnT>
                    <a:lnB>
                      <a:noFill/>
                    </a:lnB>
                  </a:tcPr>
                </a:tc>
                <a:extLst>
                  <a:ext uri="{0D108BD9-81ED-4DB2-BD59-A6C34878D82A}">
                    <a16:rowId xmlns:a16="http://schemas.microsoft.com/office/drawing/2014/main" val="2833166886"/>
                  </a:ext>
                </a:extLst>
              </a:tr>
              <a:tr h="133274">
                <a:tc>
                  <a:txBody>
                    <a:bodyPr/>
                    <a:lstStyle/>
                    <a:p>
                      <a:pPr algn="l" fontAlgn="b"/>
                      <a:r>
                        <a:rPr lang="pt-BR" sz="700" b="0" i="0" u="none" strike="noStrike">
                          <a:solidFill>
                            <a:srgbClr val="000000"/>
                          </a:solidFill>
                          <a:effectLst/>
                          <a:latin typeface="Arial" panose="020B0604020202020204" pitchFamily="34" charset="0"/>
                        </a:rPr>
                        <a:t>[RO-RO] Paroseni - Targu Jiu Nord [OPP] / N-1 Resita - Timisoara</a:t>
                      </a:r>
                    </a:p>
                  </a:txBody>
                  <a:tcPr marL="7491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1636,16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a:t>
                      </a:r>
                    </a:p>
                  </a:txBody>
                  <a:tcPr marL="0" marR="0" marT="0" marB="0" anchor="b">
                    <a:lnL>
                      <a:noFill/>
                    </a:lnL>
                    <a:lnR>
                      <a:noFill/>
                    </a:lnR>
                    <a:lnT>
                      <a:noFill/>
                    </a:lnT>
                    <a:lnB>
                      <a:noFill/>
                    </a:lnB>
                  </a:tcPr>
                </a:tc>
                <a:extLst>
                  <a:ext uri="{0D108BD9-81ED-4DB2-BD59-A6C34878D82A}">
                    <a16:rowId xmlns:a16="http://schemas.microsoft.com/office/drawing/2014/main" val="813384106"/>
                  </a:ext>
                </a:extLst>
              </a:tr>
              <a:tr h="133274">
                <a:tc>
                  <a:txBody>
                    <a:bodyPr/>
                    <a:lstStyle/>
                    <a:p>
                      <a:pPr algn="l" fontAlgn="b"/>
                      <a:r>
                        <a:rPr lang="cs-CZ" sz="700" b="0" i="0" u="none" strike="noStrike">
                          <a:solidFill>
                            <a:srgbClr val="000000"/>
                          </a:solidFill>
                          <a:effectLst/>
                          <a:latin typeface="Arial" panose="020B0604020202020204" pitchFamily="34" charset="0"/>
                        </a:rPr>
                        <a:t>[NL-NL] Diemen-Lelystad 380 Z [OPP] / N-1 Diemen-Lelystad 380 W</a:t>
                      </a:r>
                    </a:p>
                  </a:txBody>
                  <a:tcPr marL="7491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737,62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4108483258"/>
                  </a:ext>
                </a:extLst>
              </a:tr>
              <a:tr h="133274">
                <a:tc>
                  <a:txBody>
                    <a:bodyPr/>
                    <a:lstStyle/>
                    <a:p>
                      <a:pPr algn="l" fontAlgn="b"/>
                      <a:r>
                        <a:rPr lang="cs-CZ" sz="700" b="1" i="0" u="none" strike="noStrike">
                          <a:solidFill>
                            <a:srgbClr val="000000"/>
                          </a:solidFill>
                          <a:effectLst/>
                          <a:latin typeface="Arial" panose="020B0604020202020204" pitchFamily="34" charset="0"/>
                        </a:rPr>
                        <a:t>10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791,63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204%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765299133"/>
                  </a:ext>
                </a:extLst>
              </a:tr>
              <a:tr h="133274">
                <a:tc>
                  <a:txBody>
                    <a:bodyPr/>
                    <a:lstStyle/>
                    <a:p>
                      <a:pPr algn="l" fontAlgn="b"/>
                      <a:r>
                        <a:rPr lang="cs-CZ" sz="700" b="0" i="0" u="none" strike="noStrike">
                          <a:solidFill>
                            <a:srgbClr val="000000"/>
                          </a:solidFill>
                          <a:effectLst/>
                          <a:latin typeface="Arial" panose="020B0604020202020204" pitchFamily="34" charset="0"/>
                        </a:rPr>
                        <a:t>[BE-FR] Avelgem - Avelin 80 [DIR] [FR] / N-1 Achene - Lonny 380.19</a:t>
                      </a:r>
                    </a:p>
                  </a:txBody>
                  <a:tcPr marL="74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178,74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65%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749843357"/>
                  </a:ext>
                </a:extLst>
              </a:tr>
              <a:tr h="133274">
                <a:tc>
                  <a:txBody>
                    <a:bodyPr/>
                    <a:lstStyle/>
                    <a:p>
                      <a:pPr algn="l" fontAlgn="b"/>
                      <a:r>
                        <a:rPr lang="cs-CZ" sz="700" b="0" i="0" u="none" strike="noStrike">
                          <a:solidFill>
                            <a:srgbClr val="000000"/>
                          </a:solidFill>
                          <a:effectLst/>
                          <a:latin typeface="Arial" panose="020B0604020202020204" pitchFamily="34" charset="0"/>
                        </a:rPr>
                        <a:t>[CZ-PL] Wielopole - Nosovice [DIR] [PL] / N-1 Albrechtice - Dobrzen</a:t>
                      </a:r>
                    </a:p>
                  </a:txBody>
                  <a:tcPr marL="7491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311,33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59%</a:t>
                      </a:r>
                    </a:p>
                  </a:txBody>
                  <a:tcPr marL="0" marR="0" marT="0" marB="0" anchor="b">
                    <a:lnL>
                      <a:noFill/>
                    </a:lnL>
                    <a:lnR>
                      <a:noFill/>
                    </a:lnR>
                    <a:lnT>
                      <a:noFill/>
                    </a:lnT>
                    <a:lnB>
                      <a:noFill/>
                    </a:lnB>
                  </a:tcPr>
                </a:tc>
                <a:extLst>
                  <a:ext uri="{0D108BD9-81ED-4DB2-BD59-A6C34878D82A}">
                    <a16:rowId xmlns:a16="http://schemas.microsoft.com/office/drawing/2014/main" val="4107551609"/>
                  </a:ext>
                </a:extLst>
              </a:tr>
              <a:tr h="133274">
                <a:tc>
                  <a:txBody>
                    <a:bodyPr/>
                    <a:lstStyle/>
                    <a:p>
                      <a:pPr algn="l" fontAlgn="b"/>
                      <a:r>
                        <a:rPr lang="pt-BR" sz="700" b="0" i="0" u="none" strike="noStrike">
                          <a:solidFill>
                            <a:srgbClr val="000000"/>
                          </a:solidFill>
                          <a:effectLst/>
                          <a:latin typeface="Arial" panose="020B0604020202020204" pitchFamily="34" charset="0"/>
                        </a:rPr>
                        <a:t>[RO-RO] Paroseni - Targu Jiu Nord [OPP] / N-1 Resita - Timisoara</a:t>
                      </a:r>
                    </a:p>
                  </a:txBody>
                  <a:tcPr marL="7491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36,67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11%</a:t>
                      </a:r>
                    </a:p>
                  </a:txBody>
                  <a:tcPr marL="0" marR="0" marT="0" marB="0" anchor="b">
                    <a:lnL>
                      <a:noFill/>
                    </a:lnL>
                    <a:lnR>
                      <a:noFill/>
                    </a:lnR>
                    <a:lnT>
                      <a:noFill/>
                    </a:lnT>
                    <a:lnB>
                      <a:noFill/>
                    </a:lnB>
                  </a:tcPr>
                </a:tc>
                <a:extLst>
                  <a:ext uri="{0D108BD9-81ED-4DB2-BD59-A6C34878D82A}">
                    <a16:rowId xmlns:a16="http://schemas.microsoft.com/office/drawing/2014/main" val="822209391"/>
                  </a:ext>
                </a:extLst>
              </a:tr>
              <a:tr h="133274">
                <a:tc>
                  <a:txBody>
                    <a:bodyPr/>
                    <a:lstStyle/>
                    <a:p>
                      <a:pPr algn="l" fontAlgn="b"/>
                      <a:r>
                        <a:rPr lang="cs-CZ" sz="700" b="0" i="0" u="none" strike="noStrike">
                          <a:solidFill>
                            <a:srgbClr val="000000"/>
                          </a:solidFill>
                          <a:effectLst/>
                          <a:latin typeface="Arial" panose="020B0604020202020204" pitchFamily="34" charset="0"/>
                        </a:rPr>
                        <a:t>[NL-NL] Diemen-Lelystad 380 Z [OPP] / N-1 Diemen-Lelystad 380 W</a:t>
                      </a:r>
                    </a:p>
                  </a:txBody>
                  <a:tcPr marL="7491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791,63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545878206"/>
                  </a:ext>
                </a:extLst>
              </a:tr>
              <a:tr h="133274">
                <a:tc>
                  <a:txBody>
                    <a:bodyPr/>
                    <a:lstStyle/>
                    <a:p>
                      <a:pPr algn="l" fontAlgn="b"/>
                      <a:r>
                        <a:rPr lang="de-DE" sz="700" b="0" i="0" u="none" strike="noStrike">
                          <a:solidFill>
                            <a:srgbClr val="000000"/>
                          </a:solidFill>
                          <a:effectLst/>
                          <a:latin typeface="Arial" panose="020B0604020202020204" pitchFamily="34" charset="0"/>
                        </a:rPr>
                        <a:t>[D7-D7] Y Paffendorf - Oberzier SECHTM N [DIR] / N-1 Sechtem - Paffendorf - Oberzier SECHTM S</a:t>
                      </a:r>
                    </a:p>
                  </a:txBody>
                  <a:tcPr marL="7491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124,98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49%</a:t>
                      </a:r>
                    </a:p>
                  </a:txBody>
                  <a:tcPr marL="0" marR="0" marT="0" marB="0" anchor="b">
                    <a:lnL>
                      <a:noFill/>
                    </a:lnL>
                    <a:lnR>
                      <a:noFill/>
                    </a:lnR>
                    <a:lnT>
                      <a:noFill/>
                    </a:lnT>
                    <a:lnB>
                      <a:noFill/>
                    </a:lnB>
                  </a:tcPr>
                </a:tc>
                <a:extLst>
                  <a:ext uri="{0D108BD9-81ED-4DB2-BD59-A6C34878D82A}">
                    <a16:rowId xmlns:a16="http://schemas.microsoft.com/office/drawing/2014/main" val="697897976"/>
                  </a:ext>
                </a:extLst>
              </a:tr>
              <a:tr h="133274">
                <a:tc>
                  <a:txBody>
                    <a:bodyPr/>
                    <a:lstStyle/>
                    <a:p>
                      <a:pPr algn="l" fontAlgn="b"/>
                      <a:r>
                        <a:rPr lang="cs-CZ" sz="700" b="1" i="0" u="none" strike="noStrike">
                          <a:solidFill>
                            <a:srgbClr val="000000"/>
                          </a:solidFill>
                          <a:effectLst/>
                          <a:latin typeface="Arial" panose="020B0604020202020204" pitchFamily="34" charset="0"/>
                        </a:rPr>
                        <a:t>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707,51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197%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326376376"/>
                  </a:ext>
                </a:extLst>
              </a:tr>
              <a:tr h="133274">
                <a:tc>
                  <a:txBody>
                    <a:bodyPr/>
                    <a:lstStyle/>
                    <a:p>
                      <a:pPr algn="l" fontAlgn="b"/>
                      <a:r>
                        <a:rPr lang="cs-CZ" sz="700" b="0" i="0" u="none" strike="noStrike">
                          <a:solidFill>
                            <a:srgbClr val="000000"/>
                          </a:solidFill>
                          <a:effectLst/>
                          <a:latin typeface="Arial" panose="020B0604020202020204" pitchFamily="34" charset="0"/>
                        </a:rPr>
                        <a:t>[BE-FR] Avelgem - Avelin 80 [DIR] [FR] / N-1 Achene - Lonny 380.19</a:t>
                      </a:r>
                    </a:p>
                  </a:txBody>
                  <a:tcPr marL="74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203,8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56%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974966454"/>
                  </a:ext>
                </a:extLst>
              </a:tr>
              <a:tr h="133274">
                <a:tc>
                  <a:txBody>
                    <a:bodyPr/>
                    <a:lstStyle/>
                    <a:p>
                      <a:pPr algn="l" fontAlgn="b"/>
                      <a:r>
                        <a:rPr lang="cs-CZ" sz="700" b="0" i="0" u="none" strike="noStrike">
                          <a:solidFill>
                            <a:srgbClr val="000000"/>
                          </a:solidFill>
                          <a:effectLst/>
                          <a:latin typeface="Arial" panose="020B0604020202020204" pitchFamily="34" charset="0"/>
                        </a:rPr>
                        <a:t>[CZ-PL] Wielopole - Nosovice [DIR] [PL] / N-1 Albrechtice - Dobrzen</a:t>
                      </a:r>
                    </a:p>
                  </a:txBody>
                  <a:tcPr marL="7491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244,16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65%</a:t>
                      </a:r>
                    </a:p>
                  </a:txBody>
                  <a:tcPr marL="0" marR="0" marT="0" marB="0" anchor="b">
                    <a:lnL>
                      <a:noFill/>
                    </a:lnL>
                    <a:lnR>
                      <a:noFill/>
                    </a:lnR>
                    <a:lnT>
                      <a:noFill/>
                    </a:lnT>
                    <a:lnB>
                      <a:noFill/>
                    </a:lnB>
                  </a:tcPr>
                </a:tc>
                <a:extLst>
                  <a:ext uri="{0D108BD9-81ED-4DB2-BD59-A6C34878D82A}">
                    <a16:rowId xmlns:a16="http://schemas.microsoft.com/office/drawing/2014/main" val="1517546409"/>
                  </a:ext>
                </a:extLst>
              </a:tr>
              <a:tr h="133274">
                <a:tc>
                  <a:txBody>
                    <a:bodyPr/>
                    <a:lstStyle/>
                    <a:p>
                      <a:pPr algn="l" fontAlgn="b"/>
                      <a:r>
                        <a:rPr lang="cs-CZ" sz="700" b="0" i="0" u="none" strike="noStrike">
                          <a:solidFill>
                            <a:srgbClr val="000000"/>
                          </a:solidFill>
                          <a:effectLst/>
                          <a:latin typeface="Arial" panose="020B0604020202020204" pitchFamily="34" charset="0"/>
                        </a:rPr>
                        <a:t>[NL-NL] Diemen-Lelystad 380 Z [OPP] / N-1 Diemen-Lelystad 380 W</a:t>
                      </a:r>
                    </a:p>
                  </a:txBody>
                  <a:tcPr marL="7491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707,51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754266580"/>
                  </a:ext>
                </a:extLst>
              </a:tr>
              <a:tr h="133274">
                <a:tc>
                  <a:txBody>
                    <a:bodyPr/>
                    <a:lstStyle/>
                    <a:p>
                      <a:pPr algn="l" fontAlgn="b"/>
                      <a:r>
                        <a:rPr lang="de-DE" sz="700" b="0" i="0" u="none" strike="noStrike">
                          <a:solidFill>
                            <a:srgbClr val="000000"/>
                          </a:solidFill>
                          <a:effectLst/>
                          <a:latin typeface="Arial" panose="020B0604020202020204" pitchFamily="34" charset="0"/>
                        </a:rPr>
                        <a:t>[D7-D7] Y Paffendorf - Oberzier SECHTM N [DIR] / N-1 Sechtem - Paffendorf - Oberzier SECHTM S</a:t>
                      </a:r>
                    </a:p>
                  </a:txBody>
                  <a:tcPr marL="7491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94,09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56%</a:t>
                      </a:r>
                    </a:p>
                  </a:txBody>
                  <a:tcPr marL="0" marR="0" marT="0" marB="0" anchor="b">
                    <a:lnL>
                      <a:noFill/>
                    </a:lnL>
                    <a:lnR>
                      <a:noFill/>
                    </a:lnR>
                    <a:lnT>
                      <a:noFill/>
                    </a:lnT>
                    <a:lnB>
                      <a:noFill/>
                    </a:lnB>
                  </a:tcPr>
                </a:tc>
                <a:extLst>
                  <a:ext uri="{0D108BD9-81ED-4DB2-BD59-A6C34878D82A}">
                    <a16:rowId xmlns:a16="http://schemas.microsoft.com/office/drawing/2014/main" val="189044370"/>
                  </a:ext>
                </a:extLst>
              </a:tr>
              <a:tr h="133274">
                <a:tc>
                  <a:txBody>
                    <a:bodyPr/>
                    <a:lstStyle/>
                    <a:p>
                      <a:pPr algn="l" fontAlgn="b"/>
                      <a:r>
                        <a:rPr lang="cs-CZ" sz="700" b="1" i="0" u="none" strike="noStrike">
                          <a:solidFill>
                            <a:srgbClr val="000000"/>
                          </a:solidFill>
                          <a:effectLst/>
                          <a:latin typeface="Arial" panose="020B0604020202020204" pitchFamily="34" charset="0"/>
                        </a:rPr>
                        <a:t>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683,27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194%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853228951"/>
                  </a:ext>
                </a:extLst>
              </a:tr>
              <a:tr h="133274">
                <a:tc>
                  <a:txBody>
                    <a:bodyPr/>
                    <a:lstStyle/>
                    <a:p>
                      <a:pPr algn="l" fontAlgn="b"/>
                      <a:r>
                        <a:rPr lang="cs-CZ" sz="700" b="0" i="0" u="none" strike="noStrike">
                          <a:solidFill>
                            <a:srgbClr val="000000"/>
                          </a:solidFill>
                          <a:effectLst/>
                          <a:latin typeface="Arial" panose="020B0604020202020204" pitchFamily="34" charset="0"/>
                        </a:rPr>
                        <a:t>[BE-FR] Avelgem - Avelin 80 [DIR] [FR] / N-1 Achene - Lonny 380.19</a:t>
                      </a:r>
                    </a:p>
                  </a:txBody>
                  <a:tcPr marL="74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153,45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58%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85974325"/>
                  </a:ext>
                </a:extLst>
              </a:tr>
              <a:tr h="133274">
                <a:tc>
                  <a:txBody>
                    <a:bodyPr/>
                    <a:lstStyle/>
                    <a:p>
                      <a:pPr algn="l" fontAlgn="b"/>
                      <a:r>
                        <a:rPr lang="cs-CZ" sz="700" b="0" i="0" u="none" strike="noStrike">
                          <a:solidFill>
                            <a:srgbClr val="000000"/>
                          </a:solidFill>
                          <a:effectLst/>
                          <a:latin typeface="Arial" panose="020B0604020202020204" pitchFamily="34" charset="0"/>
                        </a:rPr>
                        <a:t>[CZ-PL] Wielopole - Nosovice [DIR] [PL] / N-1 Albrechtice - Dobrzen</a:t>
                      </a:r>
                    </a:p>
                  </a:txBody>
                  <a:tcPr marL="7491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269,43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64%</a:t>
                      </a:r>
                    </a:p>
                  </a:txBody>
                  <a:tcPr marL="0" marR="0" marT="0" marB="0" anchor="b">
                    <a:lnL>
                      <a:noFill/>
                    </a:lnL>
                    <a:lnR>
                      <a:noFill/>
                    </a:lnR>
                    <a:lnT>
                      <a:noFill/>
                    </a:lnT>
                    <a:lnB>
                      <a:noFill/>
                    </a:lnB>
                  </a:tcPr>
                </a:tc>
                <a:extLst>
                  <a:ext uri="{0D108BD9-81ED-4DB2-BD59-A6C34878D82A}">
                    <a16:rowId xmlns:a16="http://schemas.microsoft.com/office/drawing/2014/main" val="1530363474"/>
                  </a:ext>
                </a:extLst>
              </a:tr>
              <a:tr h="133274">
                <a:tc>
                  <a:txBody>
                    <a:bodyPr/>
                    <a:lstStyle/>
                    <a:p>
                      <a:pPr algn="l" fontAlgn="b"/>
                      <a:r>
                        <a:rPr lang="cs-CZ" sz="700" b="0" i="0" u="none" strike="noStrike">
                          <a:solidFill>
                            <a:srgbClr val="000000"/>
                          </a:solidFill>
                          <a:effectLst/>
                          <a:latin typeface="Arial" panose="020B0604020202020204" pitchFamily="34" charset="0"/>
                        </a:rPr>
                        <a:t>[NL-NL] Diemen-Lelystad 380 Z [OPP] / N-1 Diemen-Lelystad 380 W</a:t>
                      </a:r>
                    </a:p>
                  </a:txBody>
                  <a:tcPr marL="7491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683,27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916981357"/>
                  </a:ext>
                </a:extLst>
              </a:tr>
              <a:tr h="133274">
                <a:tc>
                  <a:txBody>
                    <a:bodyPr/>
                    <a:lstStyle/>
                    <a:p>
                      <a:pPr algn="l" fontAlgn="b"/>
                      <a:r>
                        <a:rPr lang="de-DE" sz="700" b="0" i="0" u="none" strike="noStrike">
                          <a:solidFill>
                            <a:srgbClr val="000000"/>
                          </a:solidFill>
                          <a:effectLst/>
                          <a:latin typeface="Arial" panose="020B0604020202020204" pitchFamily="34" charset="0"/>
                        </a:rPr>
                        <a:t>[D7-D7] Y Paffendorf - Oberzier SECHTM N [DIR] / N-1 Sechtem - Paffendorf - Oberzier SECHTM S</a:t>
                      </a:r>
                    </a:p>
                  </a:txBody>
                  <a:tcPr marL="7491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108,25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52%</a:t>
                      </a:r>
                    </a:p>
                  </a:txBody>
                  <a:tcPr marL="0" marR="0" marT="0" marB="0" anchor="b">
                    <a:lnL>
                      <a:noFill/>
                    </a:lnL>
                    <a:lnR>
                      <a:noFill/>
                    </a:lnR>
                    <a:lnT>
                      <a:noFill/>
                    </a:lnT>
                    <a:lnB>
                      <a:noFill/>
                    </a:lnB>
                  </a:tcPr>
                </a:tc>
                <a:extLst>
                  <a:ext uri="{0D108BD9-81ED-4DB2-BD59-A6C34878D82A}">
                    <a16:rowId xmlns:a16="http://schemas.microsoft.com/office/drawing/2014/main" val="338122479"/>
                  </a:ext>
                </a:extLst>
              </a:tr>
              <a:tr h="133274">
                <a:tc>
                  <a:txBody>
                    <a:bodyPr/>
                    <a:lstStyle/>
                    <a:p>
                      <a:pPr algn="l" fontAlgn="b"/>
                      <a:r>
                        <a:rPr lang="cs-CZ" sz="700" b="1" i="0" u="none" strike="noStrike">
                          <a:solidFill>
                            <a:srgbClr val="000000"/>
                          </a:solidFill>
                          <a:effectLst/>
                          <a:latin typeface="Arial" panose="020B0604020202020204" pitchFamily="34" charset="0"/>
                        </a:rPr>
                        <a:t>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722,65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167%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2313106"/>
                  </a:ext>
                </a:extLst>
              </a:tr>
              <a:tr h="133274">
                <a:tc>
                  <a:txBody>
                    <a:bodyPr/>
                    <a:lstStyle/>
                    <a:p>
                      <a:pPr algn="l" fontAlgn="b"/>
                      <a:r>
                        <a:rPr lang="cs-CZ" sz="700" b="0" i="0" u="none" strike="noStrike">
                          <a:solidFill>
                            <a:srgbClr val="000000"/>
                          </a:solidFill>
                          <a:effectLst/>
                          <a:latin typeface="Arial" panose="020B0604020202020204" pitchFamily="34" charset="0"/>
                        </a:rPr>
                        <a:t>[BE-FR] Avelgem - Avelin 80 [DIR] [FR] / N-1 Achene - Lonny 380.19</a:t>
                      </a:r>
                    </a:p>
                  </a:txBody>
                  <a:tcPr marL="74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257,28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48%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981476359"/>
                  </a:ext>
                </a:extLst>
              </a:tr>
              <a:tr h="133274">
                <a:tc>
                  <a:txBody>
                    <a:bodyPr/>
                    <a:lstStyle/>
                    <a:p>
                      <a:pPr algn="l" fontAlgn="b"/>
                      <a:r>
                        <a:rPr lang="cs-CZ" sz="700" b="0" i="0" u="none" strike="noStrike">
                          <a:solidFill>
                            <a:srgbClr val="000000"/>
                          </a:solidFill>
                          <a:effectLst/>
                          <a:latin typeface="Arial" panose="020B0604020202020204" pitchFamily="34" charset="0"/>
                        </a:rPr>
                        <a:t>[CZ-PL] Wielopole - Nosovice [DIR] [PL] / N-1 Albrechtice - Dobrzen</a:t>
                      </a:r>
                    </a:p>
                  </a:txBody>
                  <a:tcPr marL="7491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226,21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63%</a:t>
                      </a:r>
                    </a:p>
                  </a:txBody>
                  <a:tcPr marL="0" marR="0" marT="0" marB="0" anchor="b">
                    <a:lnL>
                      <a:noFill/>
                    </a:lnL>
                    <a:lnR>
                      <a:noFill/>
                    </a:lnR>
                    <a:lnT>
                      <a:noFill/>
                    </a:lnT>
                    <a:lnB>
                      <a:noFill/>
                    </a:lnB>
                  </a:tcPr>
                </a:tc>
                <a:extLst>
                  <a:ext uri="{0D108BD9-81ED-4DB2-BD59-A6C34878D82A}">
                    <a16:rowId xmlns:a16="http://schemas.microsoft.com/office/drawing/2014/main" val="2765286160"/>
                  </a:ext>
                </a:extLst>
              </a:tr>
              <a:tr h="133274">
                <a:tc>
                  <a:txBody>
                    <a:bodyPr/>
                    <a:lstStyle/>
                    <a:p>
                      <a:pPr algn="l" fontAlgn="b"/>
                      <a:r>
                        <a:rPr lang="cs-CZ" sz="700" b="0" i="0" u="none" strike="noStrike">
                          <a:solidFill>
                            <a:srgbClr val="000000"/>
                          </a:solidFill>
                          <a:effectLst/>
                          <a:latin typeface="Arial" panose="020B0604020202020204" pitchFamily="34" charset="0"/>
                        </a:rPr>
                        <a:t>[NL-NL] Diemen-Lelystad 380 Z [OPP] / N-1 Diemen-Lelystad 380 W</a:t>
                      </a:r>
                    </a:p>
                  </a:txBody>
                  <a:tcPr marL="7491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722,65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430598629"/>
                  </a:ext>
                </a:extLst>
              </a:tr>
              <a:tr h="133274">
                <a:tc>
                  <a:txBody>
                    <a:bodyPr/>
                    <a:lstStyle/>
                    <a:p>
                      <a:pPr algn="l" fontAlgn="b"/>
                      <a:r>
                        <a:rPr lang="de-DE" sz="700" b="0" i="0" u="none" strike="noStrike">
                          <a:solidFill>
                            <a:srgbClr val="000000"/>
                          </a:solidFill>
                          <a:effectLst/>
                          <a:latin typeface="Arial" panose="020B0604020202020204" pitchFamily="34" charset="0"/>
                        </a:rPr>
                        <a:t>[D7-D7] Y Paffendorf - Oberzier SECHTM N [DIR] / N-1 Sechtem - Paffendorf - Oberzier SECHTM S</a:t>
                      </a:r>
                    </a:p>
                  </a:txBody>
                  <a:tcPr marL="7491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75,94</a:t>
                      </a:r>
                    </a:p>
                  </a:txBody>
                  <a:tcPr marL="0" marR="0" marT="0" marB="0" anchor="b">
                    <a:lnL>
                      <a:noFill/>
                    </a:lnL>
                    <a:lnR>
                      <a:noFill/>
                    </a:lnR>
                    <a:lnT>
                      <a:noFill/>
                    </a:lnT>
                    <a:lnB>
                      <a:noFill/>
                    </a:lnB>
                  </a:tcPr>
                </a:tc>
                <a:tc>
                  <a:txBody>
                    <a:bodyPr/>
                    <a:lstStyle/>
                    <a:p>
                      <a:pPr algn="r" fontAlgn="b"/>
                      <a:r>
                        <a:rPr lang="cs-CZ" sz="700" b="0" i="0" u="none" strike="noStrike" dirty="0">
                          <a:solidFill>
                            <a:srgbClr val="000000"/>
                          </a:solidFill>
                          <a:effectLst/>
                          <a:latin typeface="Arial" panose="020B0604020202020204" pitchFamily="34" charset="0"/>
                        </a:rPr>
                        <a:t>36%</a:t>
                      </a:r>
                    </a:p>
                  </a:txBody>
                  <a:tcPr marL="0" marR="0" marT="0" marB="0" anchor="b">
                    <a:lnL>
                      <a:noFill/>
                    </a:lnL>
                    <a:lnR>
                      <a:noFill/>
                    </a:lnR>
                    <a:lnT>
                      <a:noFill/>
                    </a:lnT>
                    <a:lnB>
                      <a:noFill/>
                    </a:lnB>
                  </a:tcPr>
                </a:tc>
                <a:extLst>
                  <a:ext uri="{0D108BD9-81ED-4DB2-BD59-A6C34878D82A}">
                    <a16:rowId xmlns:a16="http://schemas.microsoft.com/office/drawing/2014/main" val="1174493906"/>
                  </a:ext>
                </a:extLst>
              </a:tr>
            </a:tbl>
          </a:graphicData>
        </a:graphic>
      </p:graphicFrame>
    </p:spTree>
    <p:extLst>
      <p:ext uri="{BB962C8B-B14F-4D97-AF65-F5344CB8AC3E}">
        <p14:creationId xmlns:p14="http://schemas.microsoft.com/office/powerpoint/2010/main" val="230860590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BD20220405</a:t>
            </a:r>
            <a:r>
              <a:rPr lang="en-US" altLang="hu-HU" sz="1400" dirty="0">
                <a:solidFill>
                  <a:srgbClr val="008000"/>
                </a:solidFill>
              </a:rPr>
              <a:t> (part </a:t>
            </a:r>
            <a:r>
              <a:rPr lang="cs-CZ" altLang="hu-HU" sz="1400" dirty="0">
                <a:solidFill>
                  <a:srgbClr val="008000"/>
                </a:solidFill>
              </a:rPr>
              <a:t>I</a:t>
            </a:r>
            <a:r>
              <a:rPr lang="sl-SI" altLang="hu-HU" sz="1400" dirty="0">
                <a:solidFill>
                  <a:srgbClr val="008000"/>
                </a:solidFill>
              </a:rPr>
              <a:t>II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3" name="Tabulka 2">
            <a:extLst>
              <a:ext uri="{FF2B5EF4-FFF2-40B4-BE49-F238E27FC236}">
                <a16:creationId xmlns:a16="http://schemas.microsoft.com/office/drawing/2014/main" id="{0145938C-B391-4C3E-BFA4-32BA07650AC0}"/>
              </a:ext>
            </a:extLst>
          </p:cNvPr>
          <p:cNvGraphicFramePr>
            <a:graphicFrameLocks noGrp="1"/>
          </p:cNvGraphicFramePr>
          <p:nvPr>
            <p:extLst>
              <p:ext uri="{D42A27DB-BD31-4B8C-83A1-F6EECF244321}">
                <p14:modId xmlns:p14="http://schemas.microsoft.com/office/powerpoint/2010/main" val="189337536"/>
              </p:ext>
            </p:extLst>
          </p:nvPr>
        </p:nvGraphicFramePr>
        <p:xfrm>
          <a:off x="528934" y="1086821"/>
          <a:ext cx="8658957" cy="5489548"/>
        </p:xfrm>
        <a:graphic>
          <a:graphicData uri="http://schemas.openxmlformats.org/drawingml/2006/table">
            <a:tbl>
              <a:tblPr/>
              <a:tblGrid>
                <a:gridCol w="6718790">
                  <a:extLst>
                    <a:ext uri="{9D8B030D-6E8A-4147-A177-3AD203B41FA5}">
                      <a16:colId xmlns:a16="http://schemas.microsoft.com/office/drawing/2014/main" val="2645994496"/>
                    </a:ext>
                  </a:extLst>
                </a:gridCol>
                <a:gridCol w="1432585">
                  <a:extLst>
                    <a:ext uri="{9D8B030D-6E8A-4147-A177-3AD203B41FA5}">
                      <a16:colId xmlns:a16="http://schemas.microsoft.com/office/drawing/2014/main" val="1117128005"/>
                    </a:ext>
                  </a:extLst>
                </a:gridCol>
                <a:gridCol w="507582">
                  <a:extLst>
                    <a:ext uri="{9D8B030D-6E8A-4147-A177-3AD203B41FA5}">
                      <a16:colId xmlns:a16="http://schemas.microsoft.com/office/drawing/2014/main" val="2021364207"/>
                    </a:ext>
                  </a:extLst>
                </a:gridCol>
              </a:tblGrid>
              <a:tr h="119338">
                <a:tc>
                  <a:txBody>
                    <a:bodyPr/>
                    <a:lstStyle/>
                    <a:p>
                      <a:pPr algn="l" fontAlgn="b"/>
                      <a:r>
                        <a:rPr lang="cs-CZ" sz="7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904052418"/>
                  </a:ext>
                </a:extLst>
              </a:tr>
              <a:tr h="119338">
                <a:tc>
                  <a:txBody>
                    <a:bodyPr/>
                    <a:lstStyle/>
                    <a:p>
                      <a:pPr algn="l" fontAlgn="b"/>
                      <a:r>
                        <a:rPr lang="cs-CZ" sz="700" b="1" i="0" u="none" strike="noStrike">
                          <a:solidFill>
                            <a:srgbClr val="000000"/>
                          </a:solidFill>
                          <a:effectLst/>
                          <a:latin typeface="Arial" panose="020B0604020202020204" pitchFamily="34" charset="0"/>
                        </a:rPr>
                        <a:t>14</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394,9</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120%</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299535886"/>
                  </a:ext>
                </a:extLst>
              </a:tr>
              <a:tr h="119338">
                <a:tc>
                  <a:txBody>
                    <a:bodyPr/>
                    <a:lstStyle/>
                    <a:p>
                      <a:pPr algn="l" fontAlgn="b"/>
                      <a:r>
                        <a:rPr lang="cs-CZ" sz="700" b="0" i="0" u="none" strike="noStrike">
                          <a:solidFill>
                            <a:srgbClr val="000000"/>
                          </a:solidFill>
                          <a:effectLst/>
                          <a:latin typeface="Arial" panose="020B0604020202020204" pitchFamily="34" charset="0"/>
                        </a:rPr>
                        <a:t>[BE-FR] Avelgem - Avelin 80 [DIR] [FR] / N-1 Achene - Lonny 380.19</a:t>
                      </a:r>
                    </a:p>
                  </a:txBody>
                  <a:tcPr marL="6677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24,24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56%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253664333"/>
                  </a:ext>
                </a:extLst>
              </a:tr>
              <a:tr h="119338">
                <a:tc>
                  <a:txBody>
                    <a:bodyPr/>
                    <a:lstStyle/>
                    <a:p>
                      <a:pPr algn="l" fontAlgn="b"/>
                      <a:r>
                        <a:rPr lang="cs-CZ" sz="700" b="0" i="0" u="none" strike="noStrike">
                          <a:solidFill>
                            <a:srgbClr val="000000"/>
                          </a:solidFill>
                          <a:effectLst/>
                          <a:latin typeface="Arial" panose="020B0604020202020204" pitchFamily="34" charset="0"/>
                        </a:rPr>
                        <a:t>[D7-D7] Niederstedem - Y Dahlem SELHN W [OPP] / N-1 Dahlem - Rommersheim SELHN O</a:t>
                      </a:r>
                    </a:p>
                  </a:txBody>
                  <a:tcPr marL="6677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394,9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27%</a:t>
                      </a:r>
                    </a:p>
                  </a:txBody>
                  <a:tcPr marL="0" marR="0" marT="0" marB="0" anchor="b">
                    <a:lnL>
                      <a:noFill/>
                    </a:lnL>
                    <a:lnR>
                      <a:noFill/>
                    </a:lnR>
                    <a:lnT>
                      <a:noFill/>
                    </a:lnT>
                    <a:lnB>
                      <a:noFill/>
                    </a:lnB>
                  </a:tcPr>
                </a:tc>
                <a:extLst>
                  <a:ext uri="{0D108BD9-81ED-4DB2-BD59-A6C34878D82A}">
                    <a16:rowId xmlns:a16="http://schemas.microsoft.com/office/drawing/2014/main" val="1759943416"/>
                  </a:ext>
                </a:extLst>
              </a:tr>
              <a:tr h="119338">
                <a:tc>
                  <a:txBody>
                    <a:bodyPr/>
                    <a:lstStyle/>
                    <a:p>
                      <a:pPr algn="l" fontAlgn="b"/>
                      <a:r>
                        <a:rPr lang="de-DE" sz="700" b="0" i="0" u="none" strike="noStrike">
                          <a:solidFill>
                            <a:srgbClr val="000000"/>
                          </a:solidFill>
                          <a:effectLst/>
                          <a:latin typeface="Arial" panose="020B0604020202020204" pitchFamily="34" charset="0"/>
                        </a:rPr>
                        <a:t>[D7-D7] Y Paffendorf - Oberzier SECHTM N [DIR] / N-1 Sechtem - Paffendorf - Oberzier SECHTM S</a:t>
                      </a:r>
                    </a:p>
                  </a:txBody>
                  <a:tcPr marL="6677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212,09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37%</a:t>
                      </a:r>
                    </a:p>
                  </a:txBody>
                  <a:tcPr marL="0" marR="0" marT="0" marB="0" anchor="b">
                    <a:lnL>
                      <a:noFill/>
                    </a:lnL>
                    <a:lnR>
                      <a:noFill/>
                    </a:lnR>
                    <a:lnT>
                      <a:noFill/>
                    </a:lnT>
                    <a:lnB>
                      <a:noFill/>
                    </a:lnB>
                  </a:tcPr>
                </a:tc>
                <a:extLst>
                  <a:ext uri="{0D108BD9-81ED-4DB2-BD59-A6C34878D82A}">
                    <a16:rowId xmlns:a16="http://schemas.microsoft.com/office/drawing/2014/main" val="1718489265"/>
                  </a:ext>
                </a:extLst>
              </a:tr>
              <a:tr h="119338">
                <a:tc>
                  <a:txBody>
                    <a:bodyPr/>
                    <a:lstStyle/>
                    <a:p>
                      <a:pPr algn="l" fontAlgn="b"/>
                      <a:r>
                        <a:rPr lang="cs-CZ" sz="700" b="1" i="0" u="none" strike="noStrike">
                          <a:solidFill>
                            <a:srgbClr val="000000"/>
                          </a:solidFill>
                          <a:effectLst/>
                          <a:latin typeface="Arial" panose="020B0604020202020204" pitchFamily="34" charset="0"/>
                        </a:rPr>
                        <a:t>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510,32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30878376"/>
                  </a:ext>
                </a:extLst>
              </a:tr>
              <a:tr h="119338">
                <a:tc>
                  <a:txBody>
                    <a:bodyPr/>
                    <a:lstStyle/>
                    <a:p>
                      <a:pPr algn="l" fontAlgn="b"/>
                      <a:r>
                        <a:rPr lang="en-US" sz="700" b="0" i="0" u="none" strike="noStrike">
                          <a:solidFill>
                            <a:srgbClr val="000000"/>
                          </a:solidFill>
                          <a:effectLst/>
                          <a:latin typeface="Arial" panose="020B0604020202020204" pitchFamily="34" charset="0"/>
                        </a:rPr>
                        <a:t>[BE-BE] Achene - Gramme 380.10 [OPP] / N-1 Avelgem - Avelin 380.80</a:t>
                      </a:r>
                    </a:p>
                  </a:txBody>
                  <a:tcPr marL="6677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76,35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54%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953378761"/>
                  </a:ext>
                </a:extLst>
              </a:tr>
              <a:tr h="119338">
                <a:tc>
                  <a:txBody>
                    <a:bodyPr/>
                    <a:lstStyle/>
                    <a:p>
                      <a:pPr algn="l" fontAlgn="b"/>
                      <a:r>
                        <a:rPr lang="cs-CZ" sz="700" b="0" i="0" u="none" strike="noStrike">
                          <a:solidFill>
                            <a:srgbClr val="000000"/>
                          </a:solidFill>
                          <a:effectLst/>
                          <a:latin typeface="Arial" panose="020B0604020202020204" pitchFamily="34" charset="0"/>
                        </a:rPr>
                        <a:t>[D7-D7] Niederstedem - Y Dahlem SELHN W [OPP] / N-1 Dahlem - Rommersheim SELHN O</a:t>
                      </a:r>
                    </a:p>
                  </a:txBody>
                  <a:tcPr marL="6677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510,32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23%</a:t>
                      </a:r>
                    </a:p>
                  </a:txBody>
                  <a:tcPr marL="0" marR="0" marT="0" marB="0" anchor="b">
                    <a:lnL>
                      <a:noFill/>
                    </a:lnL>
                    <a:lnR>
                      <a:noFill/>
                    </a:lnR>
                    <a:lnT>
                      <a:noFill/>
                    </a:lnT>
                    <a:lnB>
                      <a:noFill/>
                    </a:lnB>
                  </a:tcPr>
                </a:tc>
                <a:extLst>
                  <a:ext uri="{0D108BD9-81ED-4DB2-BD59-A6C34878D82A}">
                    <a16:rowId xmlns:a16="http://schemas.microsoft.com/office/drawing/2014/main" val="284131028"/>
                  </a:ext>
                </a:extLst>
              </a:tr>
              <a:tr h="119338">
                <a:tc>
                  <a:txBody>
                    <a:bodyPr/>
                    <a:lstStyle/>
                    <a:p>
                      <a:pPr algn="l" fontAlgn="b"/>
                      <a:r>
                        <a:rPr lang="de-DE" sz="700" b="0" i="0" u="none" strike="noStrike">
                          <a:solidFill>
                            <a:srgbClr val="000000"/>
                          </a:solidFill>
                          <a:effectLst/>
                          <a:latin typeface="Arial" panose="020B0604020202020204" pitchFamily="34" charset="0"/>
                        </a:rPr>
                        <a:t>[D7-D7] Y Paffendorf - Oberzier SECHTM N [DIR] / N-1 Sechtem - Paffendorf - Oberzier SECHTM S</a:t>
                      </a:r>
                    </a:p>
                  </a:txBody>
                  <a:tcPr marL="6677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220,96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36%</a:t>
                      </a:r>
                    </a:p>
                  </a:txBody>
                  <a:tcPr marL="0" marR="0" marT="0" marB="0" anchor="b">
                    <a:lnL>
                      <a:noFill/>
                    </a:lnL>
                    <a:lnR>
                      <a:noFill/>
                    </a:lnR>
                    <a:lnT>
                      <a:noFill/>
                    </a:lnT>
                    <a:lnB>
                      <a:noFill/>
                    </a:lnB>
                  </a:tcPr>
                </a:tc>
                <a:extLst>
                  <a:ext uri="{0D108BD9-81ED-4DB2-BD59-A6C34878D82A}">
                    <a16:rowId xmlns:a16="http://schemas.microsoft.com/office/drawing/2014/main" val="3050236722"/>
                  </a:ext>
                </a:extLst>
              </a:tr>
              <a:tr h="119338">
                <a:tc>
                  <a:txBody>
                    <a:bodyPr/>
                    <a:lstStyle/>
                    <a:p>
                      <a:pPr algn="l" fontAlgn="b"/>
                      <a:r>
                        <a:rPr lang="cs-CZ" sz="700" b="1" i="0" u="none" strike="noStrike">
                          <a:solidFill>
                            <a:srgbClr val="000000"/>
                          </a:solidFill>
                          <a:effectLst/>
                          <a:latin typeface="Arial" panose="020B0604020202020204" pitchFamily="34" charset="0"/>
                        </a:rPr>
                        <a:t>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339,14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193%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38174242"/>
                  </a:ext>
                </a:extLst>
              </a:tr>
              <a:tr h="119338">
                <a:tc>
                  <a:txBody>
                    <a:bodyPr/>
                    <a:lstStyle/>
                    <a:p>
                      <a:pPr algn="l" fontAlgn="b"/>
                      <a:r>
                        <a:rPr lang="cs-CZ" sz="700" b="0" i="0" u="none" strike="noStrike">
                          <a:solidFill>
                            <a:srgbClr val="000000"/>
                          </a:solidFill>
                          <a:effectLst/>
                          <a:latin typeface="Arial" panose="020B0604020202020204" pitchFamily="34" charset="0"/>
                        </a:rPr>
                        <a:t>[AT-AT] Salzburg - Tauern 231A [DIR] / N-1 Salzburg - Tauern 232A</a:t>
                      </a:r>
                    </a:p>
                  </a:txBody>
                  <a:tcPr marL="6677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178,65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52%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637709824"/>
                  </a:ext>
                </a:extLst>
              </a:tr>
              <a:tr h="119338">
                <a:tc>
                  <a:txBody>
                    <a:bodyPr/>
                    <a:lstStyle/>
                    <a:p>
                      <a:pPr algn="l" fontAlgn="b"/>
                      <a:r>
                        <a:rPr lang="en-US" sz="700" b="0" i="0" u="none" strike="noStrike">
                          <a:solidFill>
                            <a:srgbClr val="000000"/>
                          </a:solidFill>
                          <a:effectLst/>
                          <a:latin typeface="Arial" panose="020B0604020202020204" pitchFamily="34" charset="0"/>
                        </a:rPr>
                        <a:t>[BE-BE] Achene - Gramme 380.10 [OPP] / N-1 Avelgem - Avelin 380.80</a:t>
                      </a:r>
                    </a:p>
                  </a:txBody>
                  <a:tcPr marL="6677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94,73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69%</a:t>
                      </a:r>
                    </a:p>
                  </a:txBody>
                  <a:tcPr marL="0" marR="0" marT="0" marB="0" anchor="b">
                    <a:lnL>
                      <a:noFill/>
                    </a:lnL>
                    <a:lnR>
                      <a:noFill/>
                    </a:lnR>
                    <a:lnT>
                      <a:noFill/>
                    </a:lnT>
                    <a:lnB>
                      <a:noFill/>
                    </a:lnB>
                  </a:tcPr>
                </a:tc>
                <a:extLst>
                  <a:ext uri="{0D108BD9-81ED-4DB2-BD59-A6C34878D82A}">
                    <a16:rowId xmlns:a16="http://schemas.microsoft.com/office/drawing/2014/main" val="1777514106"/>
                  </a:ext>
                </a:extLst>
              </a:tr>
              <a:tr h="119338">
                <a:tc>
                  <a:txBody>
                    <a:bodyPr/>
                    <a:lstStyle/>
                    <a:p>
                      <a:pPr algn="l" fontAlgn="b"/>
                      <a:r>
                        <a:rPr lang="cs-CZ" sz="700" b="0" i="0" u="none" strike="noStrike">
                          <a:solidFill>
                            <a:srgbClr val="000000"/>
                          </a:solidFill>
                          <a:effectLst/>
                          <a:latin typeface="Arial" panose="020B0604020202020204" pitchFamily="34" charset="0"/>
                        </a:rPr>
                        <a:t>[D7-D7] Niederstedem - Y Dahlem SELHN W [OPP] / N-1 Dahlem - Rommersheim SELHN O</a:t>
                      </a:r>
                    </a:p>
                  </a:txBody>
                  <a:tcPr marL="6677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339,14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27%</a:t>
                      </a:r>
                    </a:p>
                  </a:txBody>
                  <a:tcPr marL="0" marR="0" marT="0" marB="0" anchor="b">
                    <a:lnL>
                      <a:noFill/>
                    </a:lnL>
                    <a:lnR>
                      <a:noFill/>
                    </a:lnR>
                    <a:lnT>
                      <a:noFill/>
                    </a:lnT>
                    <a:lnB>
                      <a:noFill/>
                    </a:lnB>
                  </a:tcPr>
                </a:tc>
                <a:extLst>
                  <a:ext uri="{0D108BD9-81ED-4DB2-BD59-A6C34878D82A}">
                    <a16:rowId xmlns:a16="http://schemas.microsoft.com/office/drawing/2014/main" val="913034066"/>
                  </a:ext>
                </a:extLst>
              </a:tr>
              <a:tr h="119338">
                <a:tc>
                  <a:txBody>
                    <a:bodyPr/>
                    <a:lstStyle/>
                    <a:p>
                      <a:pPr algn="l" fontAlgn="b"/>
                      <a:r>
                        <a:rPr lang="de-DE" sz="700" b="0" i="0" u="none" strike="noStrike">
                          <a:solidFill>
                            <a:srgbClr val="000000"/>
                          </a:solidFill>
                          <a:effectLst/>
                          <a:latin typeface="Arial" panose="020B0604020202020204" pitchFamily="34" charset="0"/>
                        </a:rPr>
                        <a:t>[D7-D7] Y Paffendorf - Oberzier SECHTM N [DIR] / N-1 Sechtem - Paffendorf - Oberzier SECHTM S</a:t>
                      </a:r>
                    </a:p>
                  </a:txBody>
                  <a:tcPr marL="6677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110,13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44%</a:t>
                      </a:r>
                    </a:p>
                  </a:txBody>
                  <a:tcPr marL="0" marR="0" marT="0" marB="0" anchor="b">
                    <a:lnL>
                      <a:noFill/>
                    </a:lnL>
                    <a:lnR>
                      <a:noFill/>
                    </a:lnR>
                    <a:lnT>
                      <a:noFill/>
                    </a:lnT>
                    <a:lnB>
                      <a:noFill/>
                    </a:lnB>
                  </a:tcPr>
                </a:tc>
                <a:extLst>
                  <a:ext uri="{0D108BD9-81ED-4DB2-BD59-A6C34878D82A}">
                    <a16:rowId xmlns:a16="http://schemas.microsoft.com/office/drawing/2014/main" val="728544466"/>
                  </a:ext>
                </a:extLst>
              </a:tr>
              <a:tr h="119338">
                <a:tc>
                  <a:txBody>
                    <a:bodyPr/>
                    <a:lstStyle/>
                    <a:p>
                      <a:pPr algn="l" fontAlgn="b"/>
                      <a:r>
                        <a:rPr lang="cs-CZ" sz="700" b="1" i="0" u="none" strike="noStrike">
                          <a:solidFill>
                            <a:srgbClr val="000000"/>
                          </a:solidFill>
                          <a:effectLst/>
                          <a:latin typeface="Arial" panose="020B0604020202020204" pitchFamily="34" charset="0"/>
                        </a:rPr>
                        <a:t>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240,98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78%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044707465"/>
                  </a:ext>
                </a:extLst>
              </a:tr>
              <a:tr h="119338">
                <a:tc>
                  <a:txBody>
                    <a:bodyPr/>
                    <a:lstStyle/>
                    <a:p>
                      <a:pPr algn="l" fontAlgn="b"/>
                      <a:r>
                        <a:rPr lang="cs-CZ" sz="700" b="0" i="0" u="none" strike="noStrike">
                          <a:solidFill>
                            <a:srgbClr val="000000"/>
                          </a:solidFill>
                          <a:effectLst/>
                          <a:latin typeface="Arial" panose="020B0604020202020204" pitchFamily="34" charset="0"/>
                        </a:rPr>
                        <a:t>[D7-D7] Niederstedem - Y Dahlem SELHN W [OPP] / N-1 Dahlem - Rommersheim SELHN O</a:t>
                      </a:r>
                    </a:p>
                  </a:txBody>
                  <a:tcPr marL="6677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240,98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130754197"/>
                  </a:ext>
                </a:extLst>
              </a:tr>
              <a:tr h="119338">
                <a:tc>
                  <a:txBody>
                    <a:bodyPr/>
                    <a:lstStyle/>
                    <a:p>
                      <a:pPr algn="l" fontAlgn="b"/>
                      <a:r>
                        <a:rPr lang="de-DE" sz="700" b="0" i="0" u="none" strike="noStrike">
                          <a:solidFill>
                            <a:srgbClr val="000000"/>
                          </a:solidFill>
                          <a:effectLst/>
                          <a:latin typeface="Arial" panose="020B0604020202020204" pitchFamily="34" charset="0"/>
                        </a:rPr>
                        <a:t>[D7-D7] Y Paffendorf - Oberzier SECHTM N [DIR] / N-1 Sechtem - Paffendorf - Oberzier SECHTM S</a:t>
                      </a:r>
                    </a:p>
                  </a:txBody>
                  <a:tcPr marL="6677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150,15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44%</a:t>
                      </a:r>
                    </a:p>
                  </a:txBody>
                  <a:tcPr marL="0" marR="0" marT="0" marB="0" anchor="b">
                    <a:lnL>
                      <a:noFill/>
                    </a:lnL>
                    <a:lnR>
                      <a:noFill/>
                    </a:lnR>
                    <a:lnT>
                      <a:noFill/>
                    </a:lnT>
                    <a:lnB>
                      <a:noFill/>
                    </a:lnB>
                  </a:tcPr>
                </a:tc>
                <a:extLst>
                  <a:ext uri="{0D108BD9-81ED-4DB2-BD59-A6C34878D82A}">
                    <a16:rowId xmlns:a16="http://schemas.microsoft.com/office/drawing/2014/main" val="1749832468"/>
                  </a:ext>
                </a:extLst>
              </a:tr>
              <a:tr h="119338">
                <a:tc>
                  <a:txBody>
                    <a:bodyPr/>
                    <a:lstStyle/>
                    <a:p>
                      <a:pPr algn="l" fontAlgn="b"/>
                      <a:r>
                        <a:rPr lang="cs-CZ" sz="700" b="1" i="0" u="none" strike="noStrike">
                          <a:solidFill>
                            <a:srgbClr val="000000"/>
                          </a:solidFill>
                          <a:effectLst/>
                          <a:latin typeface="Arial" panose="020B0604020202020204" pitchFamily="34" charset="0"/>
                        </a:rPr>
                        <a:t>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63,48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136%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192141098"/>
                  </a:ext>
                </a:extLst>
              </a:tr>
              <a:tr h="119338">
                <a:tc>
                  <a:txBody>
                    <a:bodyPr/>
                    <a:lstStyle/>
                    <a:p>
                      <a:pPr algn="l" fontAlgn="b"/>
                      <a:r>
                        <a:rPr lang="en-US" sz="700" b="0" i="0" u="none" strike="noStrike">
                          <a:solidFill>
                            <a:srgbClr val="000000"/>
                          </a:solidFill>
                          <a:effectLst/>
                          <a:latin typeface="Arial" panose="020B0604020202020204" pitchFamily="34" charset="0"/>
                        </a:rPr>
                        <a:t>[BE-BE] Achene - Gramme 380.10 [OPP] / N-1 Avelgem - Avelin 380.80</a:t>
                      </a:r>
                    </a:p>
                  </a:txBody>
                  <a:tcPr marL="6677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22,54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95%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016609566"/>
                  </a:ext>
                </a:extLst>
              </a:tr>
              <a:tr h="119338">
                <a:tc>
                  <a:txBody>
                    <a:bodyPr/>
                    <a:lstStyle/>
                    <a:p>
                      <a:pPr algn="l" fontAlgn="b"/>
                      <a:r>
                        <a:rPr lang="de-DE" sz="700" b="0" i="0" u="none" strike="noStrike">
                          <a:solidFill>
                            <a:srgbClr val="000000"/>
                          </a:solidFill>
                          <a:effectLst/>
                          <a:latin typeface="Arial" panose="020B0604020202020204" pitchFamily="34" charset="0"/>
                        </a:rPr>
                        <a:t>[D7-D7] Buerstadt - Lambsheim BUERST W [DIR] / N-1 Rheinau - Hoheneck KUGELB W</a:t>
                      </a:r>
                    </a:p>
                  </a:txBody>
                  <a:tcPr marL="6677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63,48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41%</a:t>
                      </a:r>
                    </a:p>
                  </a:txBody>
                  <a:tcPr marL="0" marR="0" marT="0" marB="0" anchor="b">
                    <a:lnL>
                      <a:noFill/>
                    </a:lnL>
                    <a:lnR>
                      <a:noFill/>
                    </a:lnR>
                    <a:lnT>
                      <a:noFill/>
                    </a:lnT>
                    <a:lnB>
                      <a:noFill/>
                    </a:lnB>
                  </a:tcPr>
                </a:tc>
                <a:extLst>
                  <a:ext uri="{0D108BD9-81ED-4DB2-BD59-A6C34878D82A}">
                    <a16:rowId xmlns:a16="http://schemas.microsoft.com/office/drawing/2014/main" val="1514368335"/>
                  </a:ext>
                </a:extLst>
              </a:tr>
              <a:tr h="119338">
                <a:tc>
                  <a:txBody>
                    <a:bodyPr/>
                    <a:lstStyle/>
                    <a:p>
                      <a:pPr algn="l" fontAlgn="b"/>
                      <a:r>
                        <a:rPr lang="cs-CZ" sz="700" b="1" i="0" u="none" strike="noStrike">
                          <a:solidFill>
                            <a:srgbClr val="000000"/>
                          </a:solidFill>
                          <a:effectLst/>
                          <a:latin typeface="Arial" panose="020B0604020202020204" pitchFamily="34" charset="0"/>
                        </a:rPr>
                        <a:t>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91,53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109%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345185078"/>
                  </a:ext>
                </a:extLst>
              </a:tr>
              <a:tr h="119338">
                <a:tc>
                  <a:txBody>
                    <a:bodyPr/>
                    <a:lstStyle/>
                    <a:p>
                      <a:pPr algn="l" fontAlgn="b"/>
                      <a:r>
                        <a:rPr lang="cs-CZ" sz="700" b="0" i="0" u="none" strike="noStrike">
                          <a:solidFill>
                            <a:srgbClr val="000000"/>
                          </a:solidFill>
                          <a:effectLst/>
                          <a:latin typeface="Arial" panose="020B0604020202020204" pitchFamily="34" charset="0"/>
                        </a:rPr>
                        <a:t>[NL-NL] Diemen-Lelystad 380 W [OPP] / N-1 Diemen-Lelystad 380 Z</a:t>
                      </a:r>
                    </a:p>
                  </a:txBody>
                  <a:tcPr marL="6677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91,53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558737171"/>
                  </a:ext>
                </a:extLst>
              </a:tr>
              <a:tr h="119338">
                <a:tc>
                  <a:txBody>
                    <a:bodyPr/>
                    <a:lstStyle/>
                    <a:p>
                      <a:pPr algn="l" fontAlgn="b"/>
                      <a:r>
                        <a:rPr lang="en-US" sz="700" b="0" i="0" u="none" strike="noStrike">
                          <a:solidFill>
                            <a:srgbClr val="000000"/>
                          </a:solidFill>
                          <a:effectLst/>
                          <a:latin typeface="Arial" panose="020B0604020202020204" pitchFamily="34" charset="0"/>
                        </a:rPr>
                        <a:t>[BE-BE] Achene - Gramme 380.10 [OPP] / N-1 Avelgem - Avelin 380.80</a:t>
                      </a:r>
                    </a:p>
                  </a:txBody>
                  <a:tcPr marL="6677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28,17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89%</a:t>
                      </a:r>
                    </a:p>
                  </a:txBody>
                  <a:tcPr marL="0" marR="0" marT="0" marB="0" anchor="b">
                    <a:lnL>
                      <a:noFill/>
                    </a:lnL>
                    <a:lnR>
                      <a:noFill/>
                    </a:lnR>
                    <a:lnT>
                      <a:noFill/>
                    </a:lnT>
                    <a:lnB>
                      <a:noFill/>
                    </a:lnB>
                  </a:tcPr>
                </a:tc>
                <a:extLst>
                  <a:ext uri="{0D108BD9-81ED-4DB2-BD59-A6C34878D82A}">
                    <a16:rowId xmlns:a16="http://schemas.microsoft.com/office/drawing/2014/main" val="454449006"/>
                  </a:ext>
                </a:extLst>
              </a:tr>
              <a:tr h="119338">
                <a:tc>
                  <a:txBody>
                    <a:bodyPr/>
                    <a:lstStyle/>
                    <a:p>
                      <a:pPr algn="l" fontAlgn="b"/>
                      <a:r>
                        <a:rPr lang="cs-CZ" sz="700" b="1" i="0" u="none" strike="noStrike">
                          <a:solidFill>
                            <a:srgbClr val="000000"/>
                          </a:solidFill>
                          <a:effectLst/>
                          <a:latin typeface="Arial" panose="020B0604020202020204" pitchFamily="34" charset="0"/>
                        </a:rPr>
                        <a:t>20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303,24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228%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722654159"/>
                  </a:ext>
                </a:extLst>
              </a:tr>
              <a:tr h="119338">
                <a:tc>
                  <a:txBody>
                    <a:bodyPr/>
                    <a:lstStyle/>
                    <a:p>
                      <a:pPr algn="l" fontAlgn="b"/>
                      <a:r>
                        <a:rPr lang="cs-CZ" sz="700" b="0" i="0" u="none" strike="noStrike">
                          <a:solidFill>
                            <a:srgbClr val="000000"/>
                          </a:solidFill>
                          <a:effectLst/>
                          <a:latin typeface="Arial" panose="020B0604020202020204" pitchFamily="34" charset="0"/>
                        </a:rPr>
                        <a:t>[AT-HU] Wien Suedost - Gyoer 245 [DIR] [AT] / N-1 Gyor - Neusiedl</a:t>
                      </a:r>
                    </a:p>
                  </a:txBody>
                  <a:tcPr marL="6677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303,24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51%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928669755"/>
                  </a:ext>
                </a:extLst>
              </a:tr>
              <a:tr h="119338">
                <a:tc>
                  <a:txBody>
                    <a:bodyPr/>
                    <a:lstStyle/>
                    <a:p>
                      <a:pPr algn="l" fontAlgn="b"/>
                      <a:r>
                        <a:rPr lang="cs-CZ" sz="700" b="0" i="0" u="none" strike="noStrike">
                          <a:solidFill>
                            <a:srgbClr val="000000"/>
                          </a:solidFill>
                          <a:effectLst/>
                          <a:latin typeface="Arial" panose="020B0604020202020204" pitchFamily="34" charset="0"/>
                        </a:rPr>
                        <a:t>[SK-UA] V.Kapusany - Mukachevo (WPS) [DIR] [SK] / N-1 R.Sobota - Sajoivanka</a:t>
                      </a:r>
                    </a:p>
                  </a:txBody>
                  <a:tcPr marL="6677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13,85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72%</a:t>
                      </a:r>
                    </a:p>
                  </a:txBody>
                  <a:tcPr marL="0" marR="0" marT="0" marB="0" anchor="b">
                    <a:lnL>
                      <a:noFill/>
                    </a:lnL>
                    <a:lnR>
                      <a:noFill/>
                    </a:lnR>
                    <a:lnT>
                      <a:noFill/>
                    </a:lnT>
                    <a:lnB>
                      <a:noFill/>
                    </a:lnB>
                  </a:tcPr>
                </a:tc>
                <a:extLst>
                  <a:ext uri="{0D108BD9-81ED-4DB2-BD59-A6C34878D82A}">
                    <a16:rowId xmlns:a16="http://schemas.microsoft.com/office/drawing/2014/main" val="3563760326"/>
                  </a:ext>
                </a:extLst>
              </a:tr>
              <a:tr h="119338">
                <a:tc>
                  <a:txBody>
                    <a:bodyPr/>
                    <a:lstStyle/>
                    <a:p>
                      <a:pPr algn="l" fontAlgn="b"/>
                      <a:r>
                        <a:rPr lang="en-US" sz="700" b="0" i="0" u="none" strike="noStrike">
                          <a:solidFill>
                            <a:srgbClr val="000000"/>
                          </a:solidFill>
                          <a:effectLst/>
                          <a:latin typeface="Arial" panose="020B0604020202020204" pitchFamily="34" charset="0"/>
                        </a:rPr>
                        <a:t>[BE-BE] Achene - Gramme 380.10 [OPP] / N-1 Avelgem - Avelin 380.80</a:t>
                      </a:r>
                    </a:p>
                  </a:txBody>
                  <a:tcPr marL="6677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0,06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105%</a:t>
                      </a:r>
                    </a:p>
                  </a:txBody>
                  <a:tcPr marL="0" marR="0" marT="0" marB="0" anchor="b">
                    <a:lnL>
                      <a:noFill/>
                    </a:lnL>
                    <a:lnR>
                      <a:noFill/>
                    </a:lnR>
                    <a:lnT>
                      <a:noFill/>
                    </a:lnT>
                    <a:lnB>
                      <a:noFill/>
                    </a:lnB>
                  </a:tcPr>
                </a:tc>
                <a:extLst>
                  <a:ext uri="{0D108BD9-81ED-4DB2-BD59-A6C34878D82A}">
                    <a16:rowId xmlns:a16="http://schemas.microsoft.com/office/drawing/2014/main" val="3641142096"/>
                  </a:ext>
                </a:extLst>
              </a:tr>
              <a:tr h="119338">
                <a:tc>
                  <a:txBody>
                    <a:bodyPr/>
                    <a:lstStyle/>
                    <a:p>
                      <a:pPr algn="l" fontAlgn="b"/>
                      <a:r>
                        <a:rPr lang="cs-CZ" sz="700" b="1" i="0" u="none" strike="noStrike">
                          <a:solidFill>
                            <a:srgbClr val="000000"/>
                          </a:solidFill>
                          <a:effectLst/>
                          <a:latin typeface="Arial" panose="020B0604020202020204" pitchFamily="34" charset="0"/>
                        </a:rPr>
                        <a:t>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357,45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168%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829910983"/>
                  </a:ext>
                </a:extLst>
              </a:tr>
              <a:tr h="119338">
                <a:tc>
                  <a:txBody>
                    <a:bodyPr/>
                    <a:lstStyle/>
                    <a:p>
                      <a:pPr algn="l" fontAlgn="b"/>
                      <a:r>
                        <a:rPr lang="cs-CZ" sz="700" b="0" i="0" u="none" strike="noStrike">
                          <a:solidFill>
                            <a:srgbClr val="000000"/>
                          </a:solidFill>
                          <a:effectLst/>
                          <a:latin typeface="Arial" panose="020B0604020202020204" pitchFamily="34" charset="0"/>
                        </a:rPr>
                        <a:t>[NL-NL] Diemen-Lelystad 380 W [OPP] / N-1 Diemen-Lelystad 380 Z</a:t>
                      </a:r>
                    </a:p>
                  </a:txBody>
                  <a:tcPr marL="6677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174,61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707652130"/>
                  </a:ext>
                </a:extLst>
              </a:tr>
              <a:tr h="119338">
                <a:tc>
                  <a:txBody>
                    <a:bodyPr/>
                    <a:lstStyle/>
                    <a:p>
                      <a:pPr algn="l" fontAlgn="b"/>
                      <a:r>
                        <a:rPr lang="cs-CZ" sz="700" b="0" i="0" u="none" strike="noStrike">
                          <a:solidFill>
                            <a:srgbClr val="000000"/>
                          </a:solidFill>
                          <a:effectLst/>
                          <a:latin typeface="Arial" panose="020B0604020202020204" pitchFamily="34" charset="0"/>
                        </a:rPr>
                        <a:t>[AT-HU] Wien Suedost - Gyoer 245 [DIR] [AT] / N-1 Neusiedl - Wien Suedost 246A</a:t>
                      </a:r>
                    </a:p>
                  </a:txBody>
                  <a:tcPr marL="6677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357,45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47%</a:t>
                      </a:r>
                    </a:p>
                  </a:txBody>
                  <a:tcPr marL="0" marR="0" marT="0" marB="0" anchor="b">
                    <a:lnL>
                      <a:noFill/>
                    </a:lnL>
                    <a:lnR>
                      <a:noFill/>
                    </a:lnR>
                    <a:lnT>
                      <a:noFill/>
                    </a:lnT>
                    <a:lnB>
                      <a:noFill/>
                    </a:lnB>
                  </a:tcPr>
                </a:tc>
                <a:extLst>
                  <a:ext uri="{0D108BD9-81ED-4DB2-BD59-A6C34878D82A}">
                    <a16:rowId xmlns:a16="http://schemas.microsoft.com/office/drawing/2014/main" val="1426358449"/>
                  </a:ext>
                </a:extLst>
              </a:tr>
              <a:tr h="119338">
                <a:tc>
                  <a:txBody>
                    <a:bodyPr/>
                    <a:lstStyle/>
                    <a:p>
                      <a:pPr algn="l" fontAlgn="b"/>
                      <a:r>
                        <a:rPr lang="en-US" sz="700" b="0" i="0" u="none" strike="noStrike">
                          <a:solidFill>
                            <a:srgbClr val="000000"/>
                          </a:solidFill>
                          <a:effectLst/>
                          <a:latin typeface="Arial" panose="020B0604020202020204" pitchFamily="34" charset="0"/>
                        </a:rPr>
                        <a:t>[BE-BE] Achene - Gramme 380.10 [OPP] / N-1 Avelgem - Avelin 380.80</a:t>
                      </a:r>
                    </a:p>
                  </a:txBody>
                  <a:tcPr marL="6677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62,13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101%</a:t>
                      </a:r>
                    </a:p>
                  </a:txBody>
                  <a:tcPr marL="0" marR="0" marT="0" marB="0" anchor="b">
                    <a:lnL>
                      <a:noFill/>
                    </a:lnL>
                    <a:lnR>
                      <a:noFill/>
                    </a:lnR>
                    <a:lnT>
                      <a:noFill/>
                    </a:lnT>
                    <a:lnB>
                      <a:noFill/>
                    </a:lnB>
                  </a:tcPr>
                </a:tc>
                <a:extLst>
                  <a:ext uri="{0D108BD9-81ED-4DB2-BD59-A6C34878D82A}">
                    <a16:rowId xmlns:a16="http://schemas.microsoft.com/office/drawing/2014/main" val="3524573988"/>
                  </a:ext>
                </a:extLst>
              </a:tr>
              <a:tr h="119338">
                <a:tc>
                  <a:txBody>
                    <a:bodyPr/>
                    <a:lstStyle/>
                    <a:p>
                      <a:pPr algn="l" fontAlgn="b"/>
                      <a:r>
                        <a:rPr lang="cs-CZ" sz="700" b="1" i="0" u="none" strike="noStrike">
                          <a:solidFill>
                            <a:srgbClr val="000000"/>
                          </a:solidFill>
                          <a:effectLst/>
                          <a:latin typeface="Arial" panose="020B0604020202020204" pitchFamily="34" charset="0"/>
                        </a:rPr>
                        <a:t>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648,9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892207235"/>
                  </a:ext>
                </a:extLst>
              </a:tr>
              <a:tr h="119338">
                <a:tc>
                  <a:txBody>
                    <a:bodyPr/>
                    <a:lstStyle/>
                    <a:p>
                      <a:pPr algn="l" fontAlgn="b"/>
                      <a:r>
                        <a:rPr lang="cs-CZ" sz="700" b="0" i="0" u="none" strike="noStrike">
                          <a:solidFill>
                            <a:srgbClr val="000000"/>
                          </a:solidFill>
                          <a:effectLst/>
                          <a:latin typeface="Arial" panose="020B0604020202020204" pitchFamily="34" charset="0"/>
                        </a:rPr>
                        <a:t>[NL-NL] Diemen-Lelystad 380 W [OPP] / N-1 Diemen-Lelystad 380 Z</a:t>
                      </a:r>
                    </a:p>
                  </a:txBody>
                  <a:tcPr marL="6677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648,9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755535689"/>
                  </a:ext>
                </a:extLst>
              </a:tr>
              <a:tr h="119338">
                <a:tc>
                  <a:txBody>
                    <a:bodyPr/>
                    <a:lstStyle/>
                    <a:p>
                      <a:pPr algn="l" fontAlgn="b"/>
                      <a:r>
                        <a:rPr lang="en-US" sz="700" b="0" i="0" u="none" strike="noStrike">
                          <a:solidFill>
                            <a:srgbClr val="000000"/>
                          </a:solidFill>
                          <a:effectLst/>
                          <a:latin typeface="Arial" panose="020B0604020202020204" pitchFamily="34" charset="0"/>
                        </a:rPr>
                        <a:t>[BE-BE] Achene - Gramme 380.10 [OPP] / N-1 Avelgem - Avelin 380.80</a:t>
                      </a:r>
                    </a:p>
                  </a:txBody>
                  <a:tcPr marL="6677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230,88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92%</a:t>
                      </a:r>
                    </a:p>
                  </a:txBody>
                  <a:tcPr marL="0" marR="0" marT="0" marB="0" anchor="b">
                    <a:lnL>
                      <a:noFill/>
                    </a:lnL>
                    <a:lnR>
                      <a:noFill/>
                    </a:lnR>
                    <a:lnT>
                      <a:noFill/>
                    </a:lnT>
                    <a:lnB>
                      <a:noFill/>
                    </a:lnB>
                  </a:tcPr>
                </a:tc>
                <a:extLst>
                  <a:ext uri="{0D108BD9-81ED-4DB2-BD59-A6C34878D82A}">
                    <a16:rowId xmlns:a16="http://schemas.microsoft.com/office/drawing/2014/main" val="2749160961"/>
                  </a:ext>
                </a:extLst>
              </a:tr>
              <a:tr h="119338">
                <a:tc>
                  <a:txBody>
                    <a:bodyPr/>
                    <a:lstStyle/>
                    <a:p>
                      <a:pPr algn="l" fontAlgn="b"/>
                      <a:r>
                        <a:rPr lang="cs-CZ" sz="700" b="1" i="0" u="none" strike="noStrike">
                          <a:solidFill>
                            <a:srgbClr val="000000"/>
                          </a:solidFill>
                          <a:effectLst/>
                          <a:latin typeface="Arial" panose="020B0604020202020204" pitchFamily="34" charset="0"/>
                        </a:rPr>
                        <a:t>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527,02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192%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476798653"/>
                  </a:ext>
                </a:extLst>
              </a:tr>
              <a:tr h="119338">
                <a:tc>
                  <a:txBody>
                    <a:bodyPr/>
                    <a:lstStyle/>
                    <a:p>
                      <a:pPr algn="l" fontAlgn="b"/>
                      <a:r>
                        <a:rPr lang="cs-CZ" sz="700" b="0" i="0" u="none" strike="noStrike">
                          <a:solidFill>
                            <a:srgbClr val="000000"/>
                          </a:solidFill>
                          <a:effectLst/>
                          <a:latin typeface="Arial" panose="020B0604020202020204" pitchFamily="34" charset="0"/>
                        </a:rPr>
                        <a:t>[BE-FR] Avelgem - Avelin 80 [DIR] [FR] / N-1 Achene - Lonny 380.19</a:t>
                      </a:r>
                    </a:p>
                  </a:txBody>
                  <a:tcPr marL="6677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150,01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69%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500814473"/>
                  </a:ext>
                </a:extLst>
              </a:tr>
              <a:tr h="119338">
                <a:tc>
                  <a:txBody>
                    <a:bodyPr/>
                    <a:lstStyle/>
                    <a:p>
                      <a:pPr algn="l" fontAlgn="b"/>
                      <a:r>
                        <a:rPr lang="en-US" sz="700" b="0" i="0" u="none" strike="noStrike">
                          <a:solidFill>
                            <a:srgbClr val="000000"/>
                          </a:solidFill>
                          <a:effectLst/>
                          <a:latin typeface="Arial" panose="020B0604020202020204" pitchFamily="34" charset="0"/>
                        </a:rPr>
                        <a:t>[BE-BE] Achene - Gramme 380.10 [OPP] / N-1 Avelgem - Avelin 380.80</a:t>
                      </a:r>
                    </a:p>
                  </a:txBody>
                  <a:tcPr marL="6677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80,89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74%</a:t>
                      </a:r>
                    </a:p>
                  </a:txBody>
                  <a:tcPr marL="0" marR="0" marT="0" marB="0" anchor="b">
                    <a:lnL>
                      <a:noFill/>
                    </a:lnL>
                    <a:lnR>
                      <a:noFill/>
                    </a:lnR>
                    <a:lnT>
                      <a:noFill/>
                    </a:lnT>
                    <a:lnB>
                      <a:noFill/>
                    </a:lnB>
                  </a:tcPr>
                </a:tc>
                <a:extLst>
                  <a:ext uri="{0D108BD9-81ED-4DB2-BD59-A6C34878D82A}">
                    <a16:rowId xmlns:a16="http://schemas.microsoft.com/office/drawing/2014/main" val="2736965646"/>
                  </a:ext>
                </a:extLst>
              </a:tr>
              <a:tr h="119338">
                <a:tc>
                  <a:txBody>
                    <a:bodyPr/>
                    <a:lstStyle/>
                    <a:p>
                      <a:pPr algn="l" fontAlgn="b"/>
                      <a:r>
                        <a:rPr lang="cs-CZ" sz="700" b="0" i="0" u="none" strike="noStrike">
                          <a:solidFill>
                            <a:srgbClr val="000000"/>
                          </a:solidFill>
                          <a:effectLst/>
                          <a:latin typeface="Arial" panose="020B0604020202020204" pitchFamily="34" charset="0"/>
                        </a:rPr>
                        <a:t>[NL-NL] Diemen-Lelystad 380 Z [OPP] / N-1 Diemen-Lelystad 380 W</a:t>
                      </a:r>
                    </a:p>
                  </a:txBody>
                  <a:tcPr marL="6677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376,1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22%</a:t>
                      </a:r>
                    </a:p>
                  </a:txBody>
                  <a:tcPr marL="0" marR="0" marT="0" marB="0" anchor="b">
                    <a:lnL>
                      <a:noFill/>
                    </a:lnL>
                    <a:lnR>
                      <a:noFill/>
                    </a:lnR>
                    <a:lnT>
                      <a:noFill/>
                    </a:lnT>
                    <a:lnB>
                      <a:noFill/>
                    </a:lnB>
                  </a:tcPr>
                </a:tc>
                <a:extLst>
                  <a:ext uri="{0D108BD9-81ED-4DB2-BD59-A6C34878D82A}">
                    <a16:rowId xmlns:a16="http://schemas.microsoft.com/office/drawing/2014/main" val="204706389"/>
                  </a:ext>
                </a:extLst>
              </a:tr>
              <a:tr h="119338">
                <a:tc>
                  <a:txBody>
                    <a:bodyPr/>
                    <a:lstStyle/>
                    <a:p>
                      <a:pPr algn="l" fontAlgn="b"/>
                      <a:r>
                        <a:rPr lang="cs-CZ" sz="700" b="0" i="0" u="none" strike="noStrike">
                          <a:solidFill>
                            <a:srgbClr val="000000"/>
                          </a:solidFill>
                          <a:effectLst/>
                          <a:latin typeface="Arial" panose="020B0604020202020204" pitchFamily="34" charset="0"/>
                        </a:rPr>
                        <a:t>[D2-D7] Grosskrotzenburg - Urberach UMAIN N2 [DIR] [D7] / N-1 Dettingen - Grosskrotzenburg UMAIN S1</a:t>
                      </a:r>
                    </a:p>
                  </a:txBody>
                  <a:tcPr marL="6677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527,02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27%</a:t>
                      </a:r>
                    </a:p>
                  </a:txBody>
                  <a:tcPr marL="0" marR="0" marT="0" marB="0" anchor="b">
                    <a:lnL>
                      <a:noFill/>
                    </a:lnL>
                    <a:lnR>
                      <a:noFill/>
                    </a:lnR>
                    <a:lnT>
                      <a:noFill/>
                    </a:lnT>
                    <a:lnB>
                      <a:noFill/>
                    </a:lnB>
                  </a:tcPr>
                </a:tc>
                <a:extLst>
                  <a:ext uri="{0D108BD9-81ED-4DB2-BD59-A6C34878D82A}">
                    <a16:rowId xmlns:a16="http://schemas.microsoft.com/office/drawing/2014/main" val="4210158723"/>
                  </a:ext>
                </a:extLst>
              </a:tr>
              <a:tr h="119338">
                <a:tc>
                  <a:txBody>
                    <a:bodyPr/>
                    <a:lstStyle/>
                    <a:p>
                      <a:pPr algn="l" fontAlgn="b"/>
                      <a:r>
                        <a:rPr lang="cs-CZ" sz="700" b="1" i="0" u="none" strike="noStrike">
                          <a:solidFill>
                            <a:srgbClr val="000000"/>
                          </a:solidFill>
                          <a:effectLst/>
                          <a:latin typeface="Arial" panose="020B0604020202020204" pitchFamily="34" charset="0"/>
                        </a:rPr>
                        <a:t>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918,14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317%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816007689"/>
                  </a:ext>
                </a:extLst>
              </a:tr>
              <a:tr h="119338">
                <a:tc>
                  <a:txBody>
                    <a:bodyPr/>
                    <a:lstStyle/>
                    <a:p>
                      <a:pPr algn="l" fontAlgn="b"/>
                      <a:r>
                        <a:rPr lang="cs-CZ" sz="700" b="0" i="0" u="none" strike="noStrike">
                          <a:solidFill>
                            <a:srgbClr val="000000"/>
                          </a:solidFill>
                          <a:effectLst/>
                          <a:latin typeface="Arial" panose="020B0604020202020204" pitchFamily="34" charset="0"/>
                        </a:rPr>
                        <a:t>[D7-FR] Ensdorf - Vigy VIGY2 S [DIR] [FR] / N-1 Ensdorf - Vigy VIGY1 N</a:t>
                      </a:r>
                    </a:p>
                  </a:txBody>
                  <a:tcPr marL="6677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101,98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73%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996690452"/>
                  </a:ext>
                </a:extLst>
              </a:tr>
              <a:tr h="119338">
                <a:tc>
                  <a:txBody>
                    <a:bodyPr/>
                    <a:lstStyle/>
                    <a:p>
                      <a:pPr algn="l" fontAlgn="b"/>
                      <a:r>
                        <a:rPr lang="cs-CZ" sz="700" b="0" i="0" u="none" strike="noStrike">
                          <a:solidFill>
                            <a:srgbClr val="000000"/>
                          </a:solidFill>
                          <a:effectLst/>
                          <a:latin typeface="Arial" panose="020B0604020202020204" pitchFamily="34" charset="0"/>
                        </a:rPr>
                        <a:t>[BE-FR] Avelgem - Avelin 80 [DIR] [FR] / N-1 Achene - Lonny 380.19</a:t>
                      </a:r>
                    </a:p>
                  </a:txBody>
                  <a:tcPr marL="6677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204,71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66%</a:t>
                      </a:r>
                    </a:p>
                  </a:txBody>
                  <a:tcPr marL="0" marR="0" marT="0" marB="0" anchor="b">
                    <a:lnL>
                      <a:noFill/>
                    </a:lnL>
                    <a:lnR>
                      <a:noFill/>
                    </a:lnR>
                    <a:lnT>
                      <a:noFill/>
                    </a:lnT>
                    <a:lnB>
                      <a:noFill/>
                    </a:lnB>
                  </a:tcPr>
                </a:tc>
                <a:extLst>
                  <a:ext uri="{0D108BD9-81ED-4DB2-BD59-A6C34878D82A}">
                    <a16:rowId xmlns:a16="http://schemas.microsoft.com/office/drawing/2014/main" val="4102617866"/>
                  </a:ext>
                </a:extLst>
              </a:tr>
              <a:tr h="119338">
                <a:tc>
                  <a:txBody>
                    <a:bodyPr/>
                    <a:lstStyle/>
                    <a:p>
                      <a:pPr algn="l" fontAlgn="b"/>
                      <a:r>
                        <a:rPr lang="cs-CZ" sz="700" b="0" i="0" u="none" strike="noStrike">
                          <a:solidFill>
                            <a:srgbClr val="000000"/>
                          </a:solidFill>
                          <a:effectLst/>
                          <a:latin typeface="Arial" panose="020B0604020202020204" pitchFamily="34" charset="0"/>
                        </a:rPr>
                        <a:t>[SK-UA] V.Kapusany - Mukachevo (WPS) [DIR] [SK] / N-1 R.Sobota - Sajoivanka</a:t>
                      </a:r>
                    </a:p>
                  </a:txBody>
                  <a:tcPr marL="6677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55,11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81%</a:t>
                      </a:r>
                    </a:p>
                  </a:txBody>
                  <a:tcPr marL="0" marR="0" marT="0" marB="0" anchor="b">
                    <a:lnL>
                      <a:noFill/>
                    </a:lnL>
                    <a:lnR>
                      <a:noFill/>
                    </a:lnR>
                    <a:lnT>
                      <a:noFill/>
                    </a:lnT>
                    <a:lnB>
                      <a:noFill/>
                    </a:lnB>
                  </a:tcPr>
                </a:tc>
                <a:extLst>
                  <a:ext uri="{0D108BD9-81ED-4DB2-BD59-A6C34878D82A}">
                    <a16:rowId xmlns:a16="http://schemas.microsoft.com/office/drawing/2014/main" val="3570983736"/>
                  </a:ext>
                </a:extLst>
              </a:tr>
              <a:tr h="119338">
                <a:tc>
                  <a:txBody>
                    <a:bodyPr/>
                    <a:lstStyle/>
                    <a:p>
                      <a:pPr algn="l" fontAlgn="b"/>
                      <a:r>
                        <a:rPr lang="de-DE" sz="700" b="0" i="0" u="none" strike="noStrike">
                          <a:solidFill>
                            <a:srgbClr val="000000"/>
                          </a:solidFill>
                          <a:effectLst/>
                          <a:latin typeface="Arial" panose="020B0604020202020204" pitchFamily="34" charset="0"/>
                        </a:rPr>
                        <a:t>[D7-D7] Y Paffendorf - Oberzier SECHTM N [DIR] / N-1 Sechtem - Paffendorf - Oberzier SECHTM S</a:t>
                      </a:r>
                    </a:p>
                  </a:txBody>
                  <a:tcPr marL="6677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21,72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64%</a:t>
                      </a:r>
                    </a:p>
                  </a:txBody>
                  <a:tcPr marL="0" marR="0" marT="0" marB="0" anchor="b">
                    <a:lnL>
                      <a:noFill/>
                    </a:lnL>
                    <a:lnR>
                      <a:noFill/>
                    </a:lnR>
                    <a:lnT>
                      <a:noFill/>
                    </a:lnT>
                    <a:lnB>
                      <a:noFill/>
                    </a:lnB>
                  </a:tcPr>
                </a:tc>
                <a:extLst>
                  <a:ext uri="{0D108BD9-81ED-4DB2-BD59-A6C34878D82A}">
                    <a16:rowId xmlns:a16="http://schemas.microsoft.com/office/drawing/2014/main" val="3681547680"/>
                  </a:ext>
                </a:extLst>
              </a:tr>
              <a:tr h="119338">
                <a:tc>
                  <a:txBody>
                    <a:bodyPr/>
                    <a:lstStyle/>
                    <a:p>
                      <a:pPr algn="l" fontAlgn="b"/>
                      <a:r>
                        <a:rPr lang="cs-CZ" sz="700" b="0" i="0" u="none" strike="noStrike">
                          <a:solidFill>
                            <a:srgbClr val="000000"/>
                          </a:solidFill>
                          <a:effectLst/>
                          <a:latin typeface="Arial" panose="020B0604020202020204" pitchFamily="34" charset="0"/>
                        </a:rPr>
                        <a:t>[D2-D7] Grosskrotzenburg - Urberach UMAIN N2 [DIR] [D7] / N-1 Dettingen - Grosskrotzenburg UMAIN S1</a:t>
                      </a:r>
                    </a:p>
                  </a:txBody>
                  <a:tcPr marL="66772"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0" i="0" u="none" strike="noStrike">
                          <a:solidFill>
                            <a:srgbClr val="000000"/>
                          </a:solidFill>
                          <a:effectLst/>
                          <a:latin typeface="Arial" panose="020B0604020202020204" pitchFamily="34" charset="0"/>
                        </a:rPr>
                        <a:t>918,14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0" i="0" u="none" strike="noStrike">
                          <a:solidFill>
                            <a:srgbClr val="000000"/>
                          </a:solidFill>
                          <a:effectLst/>
                          <a:latin typeface="Arial" panose="020B0604020202020204" pitchFamily="34" charset="0"/>
                        </a:rPr>
                        <a:t>33%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265596921"/>
                  </a:ext>
                </a:extLst>
              </a:tr>
              <a:tr h="119338">
                <a:tc>
                  <a:txBody>
                    <a:bodyPr/>
                    <a:lstStyle/>
                    <a:p>
                      <a:pPr algn="l" fontAlgn="b"/>
                      <a:r>
                        <a:rPr lang="cs-CZ" sz="700" b="1" i="0" u="none" strike="noStrike">
                          <a:solidFill>
                            <a:srgbClr val="000000"/>
                          </a:solidFill>
                          <a:effectLst/>
                          <a:latin typeface="Arial" panose="020B0604020202020204" pitchFamily="34" charset="0"/>
                        </a:rPr>
                        <a:t>Total sum</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cs-CZ" sz="700" b="1" i="0" u="none" strike="noStrike">
                          <a:solidFill>
                            <a:srgbClr val="000000"/>
                          </a:solidFill>
                          <a:effectLst/>
                          <a:latin typeface="Arial" panose="020B0604020202020204" pitchFamily="34" charset="0"/>
                        </a:rPr>
                        <a:t>918,14</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cs-CZ" sz="700" b="1" i="0" u="none" strike="noStrike" dirty="0">
                          <a:solidFill>
                            <a:srgbClr val="000000"/>
                          </a:solidFill>
                          <a:effectLst/>
                          <a:latin typeface="Arial" panose="020B0604020202020204" pitchFamily="34" charset="0"/>
                        </a:rPr>
                        <a:t>1764%</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extLst>
                  <a:ext uri="{0D108BD9-81ED-4DB2-BD59-A6C34878D82A}">
                    <a16:rowId xmlns:a16="http://schemas.microsoft.com/office/drawing/2014/main" val="2272028127"/>
                  </a:ext>
                </a:extLst>
              </a:tr>
            </a:tbl>
          </a:graphicData>
        </a:graphic>
      </p:graphicFrame>
    </p:spTree>
    <p:extLst>
      <p:ext uri="{BB962C8B-B14F-4D97-AF65-F5344CB8AC3E}">
        <p14:creationId xmlns:p14="http://schemas.microsoft.com/office/powerpoint/2010/main" val="407071158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BD20220406</a:t>
            </a:r>
            <a:r>
              <a:rPr lang="en-US" altLang="hu-HU" sz="1400" dirty="0">
                <a:solidFill>
                  <a:srgbClr val="008000"/>
                </a:solidFill>
              </a:rPr>
              <a:t> (part </a:t>
            </a:r>
            <a:r>
              <a:rPr lang="sl-SI" altLang="hu-HU" sz="1400" dirty="0">
                <a:solidFill>
                  <a:srgbClr val="008000"/>
                </a:solidFill>
              </a:rPr>
              <a:t>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ulka 1">
            <a:extLst>
              <a:ext uri="{FF2B5EF4-FFF2-40B4-BE49-F238E27FC236}">
                <a16:creationId xmlns:a16="http://schemas.microsoft.com/office/drawing/2014/main" id="{38B82BE9-1E0D-481A-BCB4-E08FE9AC19C7}"/>
              </a:ext>
            </a:extLst>
          </p:cNvPr>
          <p:cNvGraphicFramePr>
            <a:graphicFrameLocks noGrp="1"/>
          </p:cNvGraphicFramePr>
          <p:nvPr>
            <p:extLst>
              <p:ext uri="{D42A27DB-BD31-4B8C-83A1-F6EECF244321}">
                <p14:modId xmlns:p14="http://schemas.microsoft.com/office/powerpoint/2010/main" val="1517135297"/>
              </p:ext>
            </p:extLst>
          </p:nvPr>
        </p:nvGraphicFramePr>
        <p:xfrm>
          <a:off x="485583" y="1046074"/>
          <a:ext cx="8694993" cy="5449831"/>
        </p:xfrm>
        <a:graphic>
          <a:graphicData uri="http://schemas.openxmlformats.org/drawingml/2006/table">
            <a:tbl>
              <a:tblPr/>
              <a:tblGrid>
                <a:gridCol w="6746751">
                  <a:extLst>
                    <a:ext uri="{9D8B030D-6E8A-4147-A177-3AD203B41FA5}">
                      <a16:colId xmlns:a16="http://schemas.microsoft.com/office/drawing/2014/main" val="3315858183"/>
                    </a:ext>
                  </a:extLst>
                </a:gridCol>
                <a:gridCol w="1438547">
                  <a:extLst>
                    <a:ext uri="{9D8B030D-6E8A-4147-A177-3AD203B41FA5}">
                      <a16:colId xmlns:a16="http://schemas.microsoft.com/office/drawing/2014/main" val="993758573"/>
                    </a:ext>
                  </a:extLst>
                </a:gridCol>
                <a:gridCol w="509695">
                  <a:extLst>
                    <a:ext uri="{9D8B030D-6E8A-4147-A177-3AD203B41FA5}">
                      <a16:colId xmlns:a16="http://schemas.microsoft.com/office/drawing/2014/main" val="1281940196"/>
                    </a:ext>
                  </a:extLst>
                </a:gridCol>
              </a:tblGrid>
              <a:tr h="114781">
                <a:tc>
                  <a:txBody>
                    <a:bodyPr/>
                    <a:lstStyle/>
                    <a:p>
                      <a:pPr algn="l" fontAlgn="b"/>
                      <a:r>
                        <a:rPr lang="cs-CZ" sz="7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1146343107"/>
                  </a:ext>
                </a:extLst>
              </a:tr>
              <a:tr h="127025">
                <a:tc>
                  <a:txBody>
                    <a:bodyPr/>
                    <a:lstStyle/>
                    <a:p>
                      <a:pPr algn="l" fontAlgn="b"/>
                      <a:r>
                        <a:rPr lang="cs-CZ" sz="700" b="1"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1961,18</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131%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354741770"/>
                  </a:ext>
                </a:extLst>
              </a:tr>
              <a:tr h="127025">
                <a:tc>
                  <a:txBody>
                    <a:bodyPr/>
                    <a:lstStyle/>
                    <a:p>
                      <a:pPr algn="l" fontAlgn="b"/>
                      <a:r>
                        <a:rPr lang="cs-CZ" sz="700" b="0" i="0" u="none" strike="noStrike">
                          <a:solidFill>
                            <a:srgbClr val="000000"/>
                          </a:solidFill>
                          <a:effectLst/>
                          <a:latin typeface="Arial" panose="020B0604020202020204" pitchFamily="34" charset="0"/>
                        </a:rPr>
                        <a:t>[NL-NL] Diemen-Lelystad 380 W [OPP] / N-1 Diemen-Lelystad 380 Z</a:t>
                      </a:r>
                    </a:p>
                  </a:txBody>
                  <a:tcPr marL="7143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1544,24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057859656"/>
                  </a:ext>
                </a:extLst>
              </a:tr>
              <a:tr h="127025">
                <a:tc>
                  <a:txBody>
                    <a:bodyPr/>
                    <a:lstStyle/>
                    <a:p>
                      <a:pPr algn="l" fontAlgn="b"/>
                      <a:r>
                        <a:rPr lang="en-US" sz="700" b="0" i="0" u="none" strike="noStrike">
                          <a:solidFill>
                            <a:srgbClr val="000000"/>
                          </a:solidFill>
                          <a:effectLst/>
                          <a:latin typeface="Arial" panose="020B0604020202020204" pitchFamily="34" charset="0"/>
                        </a:rPr>
                        <a:t>[BE-BE] Achene - Gramme 380.10 [OPP] / N-1 Avelgem - Avelin 380.80</a:t>
                      </a:r>
                    </a:p>
                  </a:txBody>
                  <a:tcPr marL="7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496,57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63%</a:t>
                      </a:r>
                    </a:p>
                  </a:txBody>
                  <a:tcPr marL="0" marR="0" marT="0" marB="0" anchor="b">
                    <a:lnL>
                      <a:noFill/>
                    </a:lnL>
                    <a:lnR>
                      <a:noFill/>
                    </a:lnR>
                    <a:lnT>
                      <a:noFill/>
                    </a:lnT>
                    <a:lnB>
                      <a:noFill/>
                    </a:lnB>
                  </a:tcPr>
                </a:tc>
                <a:extLst>
                  <a:ext uri="{0D108BD9-81ED-4DB2-BD59-A6C34878D82A}">
                    <a16:rowId xmlns:a16="http://schemas.microsoft.com/office/drawing/2014/main" val="2820369922"/>
                  </a:ext>
                </a:extLst>
              </a:tr>
              <a:tr h="127025">
                <a:tc>
                  <a:txBody>
                    <a:bodyPr/>
                    <a:lstStyle/>
                    <a:p>
                      <a:pPr algn="l" fontAlgn="b"/>
                      <a:r>
                        <a:rPr lang="cs-CZ" sz="700" b="0" i="0" u="none" strike="noStrike">
                          <a:solidFill>
                            <a:srgbClr val="000000"/>
                          </a:solidFill>
                          <a:effectLst/>
                          <a:latin typeface="Arial" panose="020B0604020202020204" pitchFamily="34" charset="0"/>
                        </a:rPr>
                        <a:t>[AT-AT] Bisamberg 2 - Wien Suedost 227 [DIR] / N-1 Bisamberg - Kledering 228B</a:t>
                      </a:r>
                    </a:p>
                  </a:txBody>
                  <a:tcPr marL="7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1961,18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48%</a:t>
                      </a:r>
                    </a:p>
                  </a:txBody>
                  <a:tcPr marL="0" marR="0" marT="0" marB="0" anchor="b">
                    <a:lnL>
                      <a:noFill/>
                    </a:lnL>
                    <a:lnR>
                      <a:noFill/>
                    </a:lnR>
                    <a:lnT>
                      <a:noFill/>
                    </a:lnT>
                    <a:lnB>
                      <a:noFill/>
                    </a:lnB>
                  </a:tcPr>
                </a:tc>
                <a:extLst>
                  <a:ext uri="{0D108BD9-81ED-4DB2-BD59-A6C34878D82A}">
                    <a16:rowId xmlns:a16="http://schemas.microsoft.com/office/drawing/2014/main" val="2111507706"/>
                  </a:ext>
                </a:extLst>
              </a:tr>
              <a:tr h="127025">
                <a:tc>
                  <a:txBody>
                    <a:bodyPr/>
                    <a:lstStyle/>
                    <a:p>
                      <a:pPr algn="l" fontAlgn="b"/>
                      <a:r>
                        <a:rPr lang="cs-CZ" sz="700" b="1" i="0" u="none" strike="noStrike">
                          <a:solidFill>
                            <a:srgbClr val="000000"/>
                          </a:solidFill>
                          <a:effectLst/>
                          <a:latin typeface="Arial" panose="020B0604020202020204" pitchFamily="34" charset="0"/>
                        </a:rPr>
                        <a:t>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2782,22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149%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59962145"/>
                  </a:ext>
                </a:extLst>
              </a:tr>
              <a:tr h="127025">
                <a:tc>
                  <a:txBody>
                    <a:bodyPr/>
                    <a:lstStyle/>
                    <a:p>
                      <a:pPr algn="l" fontAlgn="b"/>
                      <a:r>
                        <a:rPr lang="cs-CZ" sz="700" b="0" i="0" u="none" strike="noStrike">
                          <a:solidFill>
                            <a:srgbClr val="000000"/>
                          </a:solidFill>
                          <a:effectLst/>
                          <a:latin typeface="Arial" panose="020B0604020202020204" pitchFamily="34" charset="0"/>
                        </a:rPr>
                        <a:t>[NL-NL] Diemen-Lelystad 380 W [OPP] / N-1 Diemen-Lelystad 380 Z</a:t>
                      </a:r>
                    </a:p>
                  </a:txBody>
                  <a:tcPr marL="7143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728,46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099750665"/>
                  </a:ext>
                </a:extLst>
              </a:tr>
              <a:tr h="127025">
                <a:tc>
                  <a:txBody>
                    <a:bodyPr/>
                    <a:lstStyle/>
                    <a:p>
                      <a:pPr algn="l" fontAlgn="b"/>
                      <a:r>
                        <a:rPr lang="en-US" sz="700" b="0" i="0" u="none" strike="noStrike">
                          <a:solidFill>
                            <a:srgbClr val="000000"/>
                          </a:solidFill>
                          <a:effectLst/>
                          <a:latin typeface="Arial" panose="020B0604020202020204" pitchFamily="34" charset="0"/>
                        </a:rPr>
                        <a:t>[BE-BE] Achene - Gramme 380.10 [OPP] / N-1 Avelgem - Avelin 380.80</a:t>
                      </a:r>
                    </a:p>
                  </a:txBody>
                  <a:tcPr marL="7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281,03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69%</a:t>
                      </a:r>
                    </a:p>
                  </a:txBody>
                  <a:tcPr marL="0" marR="0" marT="0" marB="0" anchor="b">
                    <a:lnL>
                      <a:noFill/>
                    </a:lnL>
                    <a:lnR>
                      <a:noFill/>
                    </a:lnR>
                    <a:lnT>
                      <a:noFill/>
                    </a:lnT>
                    <a:lnB>
                      <a:noFill/>
                    </a:lnB>
                  </a:tcPr>
                </a:tc>
                <a:extLst>
                  <a:ext uri="{0D108BD9-81ED-4DB2-BD59-A6C34878D82A}">
                    <a16:rowId xmlns:a16="http://schemas.microsoft.com/office/drawing/2014/main" val="92120049"/>
                  </a:ext>
                </a:extLst>
              </a:tr>
              <a:tr h="127025">
                <a:tc>
                  <a:txBody>
                    <a:bodyPr/>
                    <a:lstStyle/>
                    <a:p>
                      <a:pPr algn="l" fontAlgn="b"/>
                      <a:r>
                        <a:rPr lang="cs-CZ" sz="700" b="0" i="0" u="none" strike="noStrike">
                          <a:solidFill>
                            <a:srgbClr val="000000"/>
                          </a:solidFill>
                          <a:effectLst/>
                          <a:latin typeface="Arial" panose="020B0604020202020204" pitchFamily="34" charset="0"/>
                        </a:rPr>
                        <a:t>[AT-AT] Bisamberg 2 - Wien Suedost 227 [DIR] / N-1 Bisamberg - Kledering 228B</a:t>
                      </a:r>
                    </a:p>
                  </a:txBody>
                  <a:tcPr marL="7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2782,22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36%</a:t>
                      </a:r>
                    </a:p>
                  </a:txBody>
                  <a:tcPr marL="0" marR="0" marT="0" marB="0" anchor="b">
                    <a:lnL>
                      <a:noFill/>
                    </a:lnL>
                    <a:lnR>
                      <a:noFill/>
                    </a:lnR>
                    <a:lnT>
                      <a:noFill/>
                    </a:lnT>
                    <a:lnB>
                      <a:noFill/>
                    </a:lnB>
                  </a:tcPr>
                </a:tc>
                <a:extLst>
                  <a:ext uri="{0D108BD9-81ED-4DB2-BD59-A6C34878D82A}">
                    <a16:rowId xmlns:a16="http://schemas.microsoft.com/office/drawing/2014/main" val="2589514277"/>
                  </a:ext>
                </a:extLst>
              </a:tr>
              <a:tr h="127025">
                <a:tc>
                  <a:txBody>
                    <a:bodyPr/>
                    <a:lstStyle/>
                    <a:p>
                      <a:pPr algn="l" fontAlgn="b"/>
                      <a:r>
                        <a:rPr lang="cs-CZ" sz="700" b="0" i="0" u="none" strike="noStrike">
                          <a:solidFill>
                            <a:srgbClr val="000000"/>
                          </a:solidFill>
                          <a:effectLst/>
                          <a:latin typeface="Arial" panose="020B0604020202020204" pitchFamily="34" charset="0"/>
                        </a:rPr>
                        <a:t>[D2-D7] Grosskrotzenburg - Urberach UMAIN N2 [DIR] [D7] / N-1 Dettingen - Grosskrotzenburg UMAIN S1</a:t>
                      </a:r>
                    </a:p>
                  </a:txBody>
                  <a:tcPr marL="7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754,75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23%</a:t>
                      </a:r>
                    </a:p>
                  </a:txBody>
                  <a:tcPr marL="0" marR="0" marT="0" marB="0" anchor="b">
                    <a:lnL>
                      <a:noFill/>
                    </a:lnL>
                    <a:lnR>
                      <a:noFill/>
                    </a:lnR>
                    <a:lnT>
                      <a:noFill/>
                    </a:lnT>
                    <a:lnB>
                      <a:noFill/>
                    </a:lnB>
                  </a:tcPr>
                </a:tc>
                <a:extLst>
                  <a:ext uri="{0D108BD9-81ED-4DB2-BD59-A6C34878D82A}">
                    <a16:rowId xmlns:a16="http://schemas.microsoft.com/office/drawing/2014/main" val="2097525872"/>
                  </a:ext>
                </a:extLst>
              </a:tr>
              <a:tr h="127025">
                <a:tc>
                  <a:txBody>
                    <a:bodyPr/>
                    <a:lstStyle/>
                    <a:p>
                      <a:pPr algn="l" fontAlgn="b"/>
                      <a:r>
                        <a:rPr lang="cs-CZ" sz="700" b="1" i="0" u="none" strike="noStrike">
                          <a:solidFill>
                            <a:srgbClr val="000000"/>
                          </a:solidFill>
                          <a:effectLst/>
                          <a:latin typeface="Arial" panose="020B0604020202020204" pitchFamily="34" charset="0"/>
                        </a:rPr>
                        <a:t>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1456,99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126%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898768766"/>
                  </a:ext>
                </a:extLst>
              </a:tr>
              <a:tr h="127025">
                <a:tc>
                  <a:txBody>
                    <a:bodyPr/>
                    <a:lstStyle/>
                    <a:p>
                      <a:pPr algn="l" fontAlgn="b"/>
                      <a:r>
                        <a:rPr lang="en-US" sz="700" b="0" i="0" u="none" strike="noStrike">
                          <a:solidFill>
                            <a:srgbClr val="000000"/>
                          </a:solidFill>
                          <a:effectLst/>
                          <a:latin typeface="Arial" panose="020B0604020202020204" pitchFamily="34" charset="0"/>
                        </a:rPr>
                        <a:t>[BE-BE] Achene - Gramme 380.10 [OPP] / N-1 Avelgem - Avelin 380.80</a:t>
                      </a:r>
                    </a:p>
                  </a:txBody>
                  <a:tcPr marL="7143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172,42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67%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624835990"/>
                  </a:ext>
                </a:extLst>
              </a:tr>
              <a:tr h="127025">
                <a:tc>
                  <a:txBody>
                    <a:bodyPr/>
                    <a:lstStyle/>
                    <a:p>
                      <a:pPr algn="l" fontAlgn="b"/>
                      <a:r>
                        <a:rPr lang="cs-CZ" sz="700" b="0" i="0" u="none" strike="noStrike">
                          <a:solidFill>
                            <a:srgbClr val="000000"/>
                          </a:solidFill>
                          <a:effectLst/>
                          <a:latin typeface="Arial" panose="020B0604020202020204" pitchFamily="34" charset="0"/>
                        </a:rPr>
                        <a:t>[AT-AT] Bisamberg 2 - Wien Suedost 227 [DIR] / N-1 Bisamberg - Kledering 228B</a:t>
                      </a:r>
                    </a:p>
                  </a:txBody>
                  <a:tcPr marL="7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1254,18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39%</a:t>
                      </a:r>
                    </a:p>
                  </a:txBody>
                  <a:tcPr marL="0" marR="0" marT="0" marB="0" anchor="b">
                    <a:lnL>
                      <a:noFill/>
                    </a:lnL>
                    <a:lnR>
                      <a:noFill/>
                    </a:lnR>
                    <a:lnT>
                      <a:noFill/>
                    </a:lnT>
                    <a:lnB>
                      <a:noFill/>
                    </a:lnB>
                  </a:tcPr>
                </a:tc>
                <a:extLst>
                  <a:ext uri="{0D108BD9-81ED-4DB2-BD59-A6C34878D82A}">
                    <a16:rowId xmlns:a16="http://schemas.microsoft.com/office/drawing/2014/main" val="3423900783"/>
                  </a:ext>
                </a:extLst>
              </a:tr>
              <a:tr h="127025">
                <a:tc>
                  <a:txBody>
                    <a:bodyPr/>
                    <a:lstStyle/>
                    <a:p>
                      <a:pPr algn="l" fontAlgn="b"/>
                      <a:r>
                        <a:rPr lang="cs-CZ" sz="700" b="0" i="0" u="none" strike="noStrike">
                          <a:solidFill>
                            <a:srgbClr val="000000"/>
                          </a:solidFill>
                          <a:effectLst/>
                          <a:latin typeface="Arial" panose="020B0604020202020204" pitchFamily="34" charset="0"/>
                        </a:rPr>
                        <a:t>[D2-D7] Grosskrotzenburg - Urberach UMAIN N2 [DIR] [D7] / N-1 Dettingen - Grosskrotzenburg UMAIN S1</a:t>
                      </a:r>
                    </a:p>
                  </a:txBody>
                  <a:tcPr marL="7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1456,99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045115673"/>
                  </a:ext>
                </a:extLst>
              </a:tr>
              <a:tr h="127025">
                <a:tc>
                  <a:txBody>
                    <a:bodyPr/>
                    <a:lstStyle/>
                    <a:p>
                      <a:pPr algn="l" fontAlgn="b"/>
                      <a:r>
                        <a:rPr lang="cs-CZ" sz="700" b="1" i="0" u="none" strike="noStrike">
                          <a:solidFill>
                            <a:srgbClr val="000000"/>
                          </a:solidFill>
                          <a:effectLst/>
                          <a:latin typeface="Arial" panose="020B0604020202020204" pitchFamily="34" charset="0"/>
                        </a:rPr>
                        <a:t>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2794,82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168%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663859698"/>
                  </a:ext>
                </a:extLst>
              </a:tr>
              <a:tr h="127025">
                <a:tc>
                  <a:txBody>
                    <a:bodyPr/>
                    <a:lstStyle/>
                    <a:p>
                      <a:pPr algn="l" fontAlgn="b"/>
                      <a:r>
                        <a:rPr lang="cs-CZ" sz="700" b="0" i="0" u="none" strike="noStrike">
                          <a:solidFill>
                            <a:srgbClr val="000000"/>
                          </a:solidFill>
                          <a:effectLst/>
                          <a:latin typeface="Arial" panose="020B0604020202020204" pitchFamily="34" charset="0"/>
                        </a:rPr>
                        <a:t>[D7-D2] Urberach - Grosskrotzenburg [OPP] [D2] / N-1 Dettingen - Grosskrotzenburg UMAIN S1</a:t>
                      </a:r>
                    </a:p>
                  </a:txBody>
                  <a:tcPr marL="7143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442,08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243692714"/>
                  </a:ext>
                </a:extLst>
              </a:tr>
              <a:tr h="127025">
                <a:tc>
                  <a:txBody>
                    <a:bodyPr/>
                    <a:lstStyle/>
                    <a:p>
                      <a:pPr algn="l" fontAlgn="b"/>
                      <a:r>
                        <a:rPr lang="cs-CZ" sz="700" b="0" i="0" u="none" strike="noStrike">
                          <a:solidFill>
                            <a:srgbClr val="000000"/>
                          </a:solidFill>
                          <a:effectLst/>
                          <a:latin typeface="Arial" panose="020B0604020202020204" pitchFamily="34" charset="0"/>
                        </a:rPr>
                        <a:t>[NL-NL] Diemen-Lelystad 380 W [OPP] / N-1 Diemen-Lelystad 380 Z</a:t>
                      </a:r>
                    </a:p>
                  </a:txBody>
                  <a:tcPr marL="7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487,52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764103901"/>
                  </a:ext>
                </a:extLst>
              </a:tr>
              <a:tr h="127025">
                <a:tc>
                  <a:txBody>
                    <a:bodyPr/>
                    <a:lstStyle/>
                    <a:p>
                      <a:pPr algn="l" fontAlgn="b"/>
                      <a:r>
                        <a:rPr lang="cs-CZ" sz="700" b="0" i="0" u="none" strike="noStrike">
                          <a:solidFill>
                            <a:srgbClr val="000000"/>
                          </a:solidFill>
                          <a:effectLst/>
                          <a:latin typeface="Arial" panose="020B0604020202020204" pitchFamily="34" charset="0"/>
                        </a:rPr>
                        <a:t>[NL-D2] Meeden-Diele  380 Z [OPP] [NL] / N-1 COBRA HVDC</a:t>
                      </a:r>
                    </a:p>
                  </a:txBody>
                  <a:tcPr marL="7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247,72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668249795"/>
                  </a:ext>
                </a:extLst>
              </a:tr>
              <a:tr h="127025">
                <a:tc>
                  <a:txBody>
                    <a:bodyPr/>
                    <a:lstStyle/>
                    <a:p>
                      <a:pPr algn="l" fontAlgn="b"/>
                      <a:r>
                        <a:rPr lang="en-US" sz="700" b="0" i="0" u="none" strike="noStrike">
                          <a:solidFill>
                            <a:srgbClr val="000000"/>
                          </a:solidFill>
                          <a:effectLst/>
                          <a:latin typeface="Arial" panose="020B0604020202020204" pitchFamily="34" charset="0"/>
                        </a:rPr>
                        <a:t>[BE-FR] Achene - Lonny 19 [DIR] [FR] / N-1 Avelgem - Avelin 380.80</a:t>
                      </a:r>
                    </a:p>
                  </a:txBody>
                  <a:tcPr marL="7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466,08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75%</a:t>
                      </a:r>
                    </a:p>
                  </a:txBody>
                  <a:tcPr marL="0" marR="0" marT="0" marB="0" anchor="b">
                    <a:lnL>
                      <a:noFill/>
                    </a:lnL>
                    <a:lnR>
                      <a:noFill/>
                    </a:lnR>
                    <a:lnT>
                      <a:noFill/>
                    </a:lnT>
                    <a:lnB>
                      <a:noFill/>
                    </a:lnB>
                  </a:tcPr>
                </a:tc>
                <a:extLst>
                  <a:ext uri="{0D108BD9-81ED-4DB2-BD59-A6C34878D82A}">
                    <a16:rowId xmlns:a16="http://schemas.microsoft.com/office/drawing/2014/main" val="4266914704"/>
                  </a:ext>
                </a:extLst>
              </a:tr>
              <a:tr h="127025">
                <a:tc>
                  <a:txBody>
                    <a:bodyPr/>
                    <a:lstStyle/>
                    <a:p>
                      <a:pPr algn="l" fontAlgn="b"/>
                      <a:r>
                        <a:rPr lang="cs-CZ" sz="700" b="0" i="0" u="none" strike="noStrike">
                          <a:solidFill>
                            <a:srgbClr val="000000"/>
                          </a:solidFill>
                          <a:effectLst/>
                          <a:latin typeface="Arial" panose="020B0604020202020204" pitchFamily="34" charset="0"/>
                        </a:rPr>
                        <a:t>[AT-AT] Bisamberg 2 - Wien Suedost 227 [DIR] / N-1 Bisamberg - Kledering 228B</a:t>
                      </a:r>
                    </a:p>
                  </a:txBody>
                  <a:tcPr marL="7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2794,82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31%</a:t>
                      </a:r>
                    </a:p>
                  </a:txBody>
                  <a:tcPr marL="0" marR="0" marT="0" marB="0" anchor="b">
                    <a:lnL>
                      <a:noFill/>
                    </a:lnL>
                    <a:lnR>
                      <a:noFill/>
                    </a:lnR>
                    <a:lnT>
                      <a:noFill/>
                    </a:lnT>
                    <a:lnB>
                      <a:noFill/>
                    </a:lnB>
                  </a:tcPr>
                </a:tc>
                <a:extLst>
                  <a:ext uri="{0D108BD9-81ED-4DB2-BD59-A6C34878D82A}">
                    <a16:rowId xmlns:a16="http://schemas.microsoft.com/office/drawing/2014/main" val="2541837972"/>
                  </a:ext>
                </a:extLst>
              </a:tr>
              <a:tr h="127025">
                <a:tc>
                  <a:txBody>
                    <a:bodyPr/>
                    <a:lstStyle/>
                    <a:p>
                      <a:pPr algn="l" fontAlgn="b"/>
                      <a:r>
                        <a:rPr lang="cs-CZ" sz="700" b="1" i="0" u="none" strike="noStrike">
                          <a:solidFill>
                            <a:srgbClr val="000000"/>
                          </a:solidFill>
                          <a:effectLst/>
                          <a:latin typeface="Arial" panose="020B0604020202020204" pitchFamily="34" charset="0"/>
                        </a:rPr>
                        <a:t>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2913,48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482019141"/>
                  </a:ext>
                </a:extLst>
              </a:tr>
              <a:tr h="127025">
                <a:tc>
                  <a:txBody>
                    <a:bodyPr/>
                    <a:lstStyle/>
                    <a:p>
                      <a:pPr algn="l" fontAlgn="b"/>
                      <a:r>
                        <a:rPr lang="cs-CZ" sz="700" b="0" i="0" u="none" strike="noStrike">
                          <a:solidFill>
                            <a:srgbClr val="000000"/>
                          </a:solidFill>
                          <a:effectLst/>
                          <a:latin typeface="Arial" panose="020B0604020202020204" pitchFamily="34" charset="0"/>
                        </a:rPr>
                        <a:t>[NL-NL] Diemen-Lelystad 380 W [OPP] / N-1 Diemen-Lelystad 380 Z</a:t>
                      </a:r>
                    </a:p>
                  </a:txBody>
                  <a:tcPr marL="7143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1192,57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284086224"/>
                  </a:ext>
                </a:extLst>
              </a:tr>
              <a:tr h="127025">
                <a:tc>
                  <a:txBody>
                    <a:bodyPr/>
                    <a:lstStyle/>
                    <a:p>
                      <a:pPr algn="l" fontAlgn="b"/>
                      <a:r>
                        <a:rPr lang="en-US" sz="700" b="0" i="0" u="none" strike="noStrike">
                          <a:solidFill>
                            <a:srgbClr val="000000"/>
                          </a:solidFill>
                          <a:effectLst/>
                          <a:latin typeface="Arial" panose="020B0604020202020204" pitchFamily="34" charset="0"/>
                        </a:rPr>
                        <a:t>[BE-FR] Achene - Lonny 19 [DIR] [FR] / N-1 Avelgem - Avelin 380.80</a:t>
                      </a:r>
                    </a:p>
                  </a:txBody>
                  <a:tcPr marL="7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501,8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68%</a:t>
                      </a:r>
                    </a:p>
                  </a:txBody>
                  <a:tcPr marL="0" marR="0" marT="0" marB="0" anchor="b">
                    <a:lnL>
                      <a:noFill/>
                    </a:lnL>
                    <a:lnR>
                      <a:noFill/>
                    </a:lnR>
                    <a:lnT>
                      <a:noFill/>
                    </a:lnT>
                    <a:lnB>
                      <a:noFill/>
                    </a:lnB>
                  </a:tcPr>
                </a:tc>
                <a:extLst>
                  <a:ext uri="{0D108BD9-81ED-4DB2-BD59-A6C34878D82A}">
                    <a16:rowId xmlns:a16="http://schemas.microsoft.com/office/drawing/2014/main" val="1555512408"/>
                  </a:ext>
                </a:extLst>
              </a:tr>
              <a:tr h="127025">
                <a:tc>
                  <a:txBody>
                    <a:bodyPr/>
                    <a:lstStyle/>
                    <a:p>
                      <a:pPr algn="l" fontAlgn="b"/>
                      <a:r>
                        <a:rPr lang="cs-CZ" sz="700" b="0" i="0" u="none" strike="noStrike">
                          <a:solidFill>
                            <a:srgbClr val="000000"/>
                          </a:solidFill>
                          <a:effectLst/>
                          <a:latin typeface="Arial" panose="020B0604020202020204" pitchFamily="34" charset="0"/>
                        </a:rPr>
                        <a:t>[AT-AT] Bisamberg 2 - Wien Suedost 227 [DIR] / N-1 Bisamberg - Kledering 228B</a:t>
                      </a:r>
                    </a:p>
                  </a:txBody>
                  <a:tcPr marL="7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2913,48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28%</a:t>
                      </a:r>
                    </a:p>
                  </a:txBody>
                  <a:tcPr marL="0" marR="0" marT="0" marB="0" anchor="b">
                    <a:lnL>
                      <a:noFill/>
                    </a:lnL>
                    <a:lnR>
                      <a:noFill/>
                    </a:lnR>
                    <a:lnT>
                      <a:noFill/>
                    </a:lnT>
                    <a:lnB>
                      <a:noFill/>
                    </a:lnB>
                  </a:tcPr>
                </a:tc>
                <a:extLst>
                  <a:ext uri="{0D108BD9-81ED-4DB2-BD59-A6C34878D82A}">
                    <a16:rowId xmlns:a16="http://schemas.microsoft.com/office/drawing/2014/main" val="2489389570"/>
                  </a:ext>
                </a:extLst>
              </a:tr>
              <a:tr h="127025">
                <a:tc>
                  <a:txBody>
                    <a:bodyPr/>
                    <a:lstStyle/>
                    <a:p>
                      <a:pPr algn="l" fontAlgn="b"/>
                      <a:r>
                        <a:rPr lang="cs-CZ" sz="700" b="1" i="0" u="none" strike="noStrike">
                          <a:solidFill>
                            <a:srgbClr val="000000"/>
                          </a:solidFill>
                          <a:effectLst/>
                          <a:latin typeface="Arial" panose="020B0604020202020204" pitchFamily="34" charset="0"/>
                        </a:rPr>
                        <a:t>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2638,33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190%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009776632"/>
                  </a:ext>
                </a:extLst>
              </a:tr>
              <a:tr h="127025">
                <a:tc>
                  <a:txBody>
                    <a:bodyPr/>
                    <a:lstStyle/>
                    <a:p>
                      <a:pPr algn="l" fontAlgn="b"/>
                      <a:r>
                        <a:rPr lang="cs-CZ" sz="700" b="0" i="0" u="none" strike="noStrike">
                          <a:solidFill>
                            <a:srgbClr val="000000"/>
                          </a:solidFill>
                          <a:effectLst/>
                          <a:latin typeface="Arial" panose="020B0604020202020204" pitchFamily="34" charset="0"/>
                        </a:rPr>
                        <a:t>[NL-D2] Meeden-Diele  380 Z [OPP] [NL] / N-1 COBRA HVDC</a:t>
                      </a:r>
                    </a:p>
                  </a:txBody>
                  <a:tcPr marL="7143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528,62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692744128"/>
                  </a:ext>
                </a:extLst>
              </a:tr>
              <a:tr h="127025">
                <a:tc>
                  <a:txBody>
                    <a:bodyPr/>
                    <a:lstStyle/>
                    <a:p>
                      <a:pPr algn="l" fontAlgn="b"/>
                      <a:r>
                        <a:rPr lang="en-US" sz="700" b="0" i="0" u="none" strike="noStrike">
                          <a:solidFill>
                            <a:srgbClr val="000000"/>
                          </a:solidFill>
                          <a:effectLst/>
                          <a:latin typeface="Arial" panose="020B0604020202020204" pitchFamily="34" charset="0"/>
                        </a:rPr>
                        <a:t>[BE-FR] Achene - Lonny 19 [DIR] [FR] / N-1 Avelgem - Avelin 380.80</a:t>
                      </a:r>
                    </a:p>
                  </a:txBody>
                  <a:tcPr marL="7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804,05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50%</a:t>
                      </a:r>
                    </a:p>
                  </a:txBody>
                  <a:tcPr marL="0" marR="0" marT="0" marB="0" anchor="b">
                    <a:lnL>
                      <a:noFill/>
                    </a:lnL>
                    <a:lnR>
                      <a:noFill/>
                    </a:lnR>
                    <a:lnT>
                      <a:noFill/>
                    </a:lnT>
                    <a:lnB>
                      <a:noFill/>
                    </a:lnB>
                  </a:tcPr>
                </a:tc>
                <a:extLst>
                  <a:ext uri="{0D108BD9-81ED-4DB2-BD59-A6C34878D82A}">
                    <a16:rowId xmlns:a16="http://schemas.microsoft.com/office/drawing/2014/main" val="478677653"/>
                  </a:ext>
                </a:extLst>
              </a:tr>
              <a:tr h="127025">
                <a:tc>
                  <a:txBody>
                    <a:bodyPr/>
                    <a:lstStyle/>
                    <a:p>
                      <a:pPr algn="l" fontAlgn="b"/>
                      <a:r>
                        <a:rPr lang="cs-CZ" sz="700" b="0" i="0" u="none" strike="noStrike">
                          <a:solidFill>
                            <a:srgbClr val="000000"/>
                          </a:solidFill>
                          <a:effectLst/>
                          <a:latin typeface="Arial" panose="020B0604020202020204" pitchFamily="34" charset="0"/>
                        </a:rPr>
                        <a:t>[SK-UA] V.Kapusany - Mukachevo (WPS) [DIR] [SK] / N-1 R.Sobota - Sajoivanka</a:t>
                      </a:r>
                    </a:p>
                  </a:txBody>
                  <a:tcPr marL="7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128,77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62%</a:t>
                      </a:r>
                    </a:p>
                  </a:txBody>
                  <a:tcPr marL="0" marR="0" marT="0" marB="0" anchor="b">
                    <a:lnL>
                      <a:noFill/>
                    </a:lnL>
                    <a:lnR>
                      <a:noFill/>
                    </a:lnR>
                    <a:lnT>
                      <a:noFill/>
                    </a:lnT>
                    <a:lnB>
                      <a:noFill/>
                    </a:lnB>
                  </a:tcPr>
                </a:tc>
                <a:extLst>
                  <a:ext uri="{0D108BD9-81ED-4DB2-BD59-A6C34878D82A}">
                    <a16:rowId xmlns:a16="http://schemas.microsoft.com/office/drawing/2014/main" val="1083042486"/>
                  </a:ext>
                </a:extLst>
              </a:tr>
              <a:tr h="127025">
                <a:tc>
                  <a:txBody>
                    <a:bodyPr/>
                    <a:lstStyle/>
                    <a:p>
                      <a:pPr algn="l" fontAlgn="b"/>
                      <a:r>
                        <a:rPr lang="cs-CZ" sz="700" b="0" i="0" u="none" strike="noStrike">
                          <a:solidFill>
                            <a:srgbClr val="000000"/>
                          </a:solidFill>
                          <a:effectLst/>
                          <a:latin typeface="Arial" panose="020B0604020202020204" pitchFamily="34" charset="0"/>
                        </a:rPr>
                        <a:t>[NL-NL] Diemen-Lelystad 380 Z [OPP] / N-1 Diemen-Lelystad 380 W</a:t>
                      </a:r>
                    </a:p>
                  </a:txBody>
                  <a:tcPr marL="7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131,67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652807610"/>
                  </a:ext>
                </a:extLst>
              </a:tr>
              <a:tr h="127025">
                <a:tc>
                  <a:txBody>
                    <a:bodyPr/>
                    <a:lstStyle/>
                    <a:p>
                      <a:pPr algn="l" fontAlgn="b"/>
                      <a:r>
                        <a:rPr lang="cs-CZ" sz="700" b="0" i="0" u="none" strike="noStrike">
                          <a:solidFill>
                            <a:srgbClr val="000000"/>
                          </a:solidFill>
                          <a:effectLst/>
                          <a:latin typeface="Arial" panose="020B0604020202020204" pitchFamily="34" charset="0"/>
                        </a:rPr>
                        <a:t>[AT-AT] Bisamberg 2 - Wien Suedost 227 [DIR] / N-1 Kledering - Wien Suedost 228A</a:t>
                      </a:r>
                    </a:p>
                  </a:txBody>
                  <a:tcPr marL="7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2638,33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38%</a:t>
                      </a:r>
                    </a:p>
                  </a:txBody>
                  <a:tcPr marL="0" marR="0" marT="0" marB="0" anchor="b">
                    <a:lnL>
                      <a:noFill/>
                    </a:lnL>
                    <a:lnR>
                      <a:noFill/>
                    </a:lnR>
                    <a:lnT>
                      <a:noFill/>
                    </a:lnT>
                    <a:lnB>
                      <a:noFill/>
                    </a:lnB>
                  </a:tcPr>
                </a:tc>
                <a:extLst>
                  <a:ext uri="{0D108BD9-81ED-4DB2-BD59-A6C34878D82A}">
                    <a16:rowId xmlns:a16="http://schemas.microsoft.com/office/drawing/2014/main" val="3095812388"/>
                  </a:ext>
                </a:extLst>
              </a:tr>
              <a:tr h="127025">
                <a:tc>
                  <a:txBody>
                    <a:bodyPr/>
                    <a:lstStyle/>
                    <a:p>
                      <a:pPr algn="l" fontAlgn="b"/>
                      <a:r>
                        <a:rPr lang="cs-CZ" sz="700" b="1" i="0" u="none" strike="noStrike">
                          <a:solidFill>
                            <a:srgbClr val="000000"/>
                          </a:solidFill>
                          <a:effectLst/>
                          <a:latin typeface="Arial" panose="020B0604020202020204" pitchFamily="34" charset="0"/>
                        </a:rPr>
                        <a:t>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2044,32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173%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226904397"/>
                  </a:ext>
                </a:extLst>
              </a:tr>
              <a:tr h="127025">
                <a:tc>
                  <a:txBody>
                    <a:bodyPr/>
                    <a:lstStyle/>
                    <a:p>
                      <a:pPr algn="l" fontAlgn="b"/>
                      <a:r>
                        <a:rPr lang="cs-CZ" sz="700" b="0" i="0" u="none" strike="noStrike">
                          <a:solidFill>
                            <a:srgbClr val="000000"/>
                          </a:solidFill>
                          <a:effectLst/>
                          <a:latin typeface="Arial" panose="020B0604020202020204" pitchFamily="34" charset="0"/>
                        </a:rPr>
                        <a:t>[NL-NL] Diemen-Lelystad 380 W [OPP] / N-1 Diemen-Lelystad 380 Z</a:t>
                      </a:r>
                    </a:p>
                  </a:txBody>
                  <a:tcPr marL="7143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108,33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372549166"/>
                  </a:ext>
                </a:extLst>
              </a:tr>
              <a:tr h="127025">
                <a:tc>
                  <a:txBody>
                    <a:bodyPr/>
                    <a:lstStyle/>
                    <a:p>
                      <a:pPr algn="l" fontAlgn="b"/>
                      <a:r>
                        <a:rPr lang="cs-CZ" sz="700" b="0" i="0" u="none" strike="noStrike">
                          <a:solidFill>
                            <a:srgbClr val="000000"/>
                          </a:solidFill>
                          <a:effectLst/>
                          <a:latin typeface="Arial" panose="020B0604020202020204" pitchFamily="34" charset="0"/>
                        </a:rPr>
                        <a:t>[NL-D2] Meeden-Diele  380 Z [OPP] [NL] / N-1 COBRA HVDC</a:t>
                      </a:r>
                    </a:p>
                  </a:txBody>
                  <a:tcPr marL="7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232,12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51628076"/>
                  </a:ext>
                </a:extLst>
              </a:tr>
              <a:tr h="127025">
                <a:tc>
                  <a:txBody>
                    <a:bodyPr/>
                    <a:lstStyle/>
                    <a:p>
                      <a:pPr algn="l" fontAlgn="b"/>
                      <a:r>
                        <a:rPr lang="en-US" sz="700" b="0" i="0" u="none" strike="noStrike">
                          <a:solidFill>
                            <a:srgbClr val="000000"/>
                          </a:solidFill>
                          <a:effectLst/>
                          <a:latin typeface="Arial" panose="020B0604020202020204" pitchFamily="34" charset="0"/>
                        </a:rPr>
                        <a:t>[BE-FR] Achene - Lonny 19 [DIR] [FR] / N-1 Avelgem - Avelin 380.80</a:t>
                      </a:r>
                    </a:p>
                  </a:txBody>
                  <a:tcPr marL="7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703,22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46%</a:t>
                      </a:r>
                    </a:p>
                  </a:txBody>
                  <a:tcPr marL="0" marR="0" marT="0" marB="0" anchor="b">
                    <a:lnL>
                      <a:noFill/>
                    </a:lnL>
                    <a:lnR>
                      <a:noFill/>
                    </a:lnR>
                    <a:lnT>
                      <a:noFill/>
                    </a:lnT>
                    <a:lnB>
                      <a:noFill/>
                    </a:lnB>
                  </a:tcPr>
                </a:tc>
                <a:extLst>
                  <a:ext uri="{0D108BD9-81ED-4DB2-BD59-A6C34878D82A}">
                    <a16:rowId xmlns:a16="http://schemas.microsoft.com/office/drawing/2014/main" val="2575561193"/>
                  </a:ext>
                </a:extLst>
              </a:tr>
              <a:tr h="127025">
                <a:tc>
                  <a:txBody>
                    <a:bodyPr/>
                    <a:lstStyle/>
                    <a:p>
                      <a:pPr algn="l" fontAlgn="b"/>
                      <a:r>
                        <a:rPr lang="cs-CZ" sz="700" b="0" i="0" u="none" strike="noStrike">
                          <a:solidFill>
                            <a:srgbClr val="000000"/>
                          </a:solidFill>
                          <a:effectLst/>
                          <a:latin typeface="Arial" panose="020B0604020202020204" pitchFamily="34" charset="0"/>
                        </a:rPr>
                        <a:t>[SK-UA] V.Kapusany - Mukachevo (WPS) [DIR] [SK] / N-1 R.Sobota - Sajoivanka</a:t>
                      </a:r>
                    </a:p>
                  </a:txBody>
                  <a:tcPr marL="7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143,87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57%</a:t>
                      </a:r>
                    </a:p>
                  </a:txBody>
                  <a:tcPr marL="0" marR="0" marT="0" marB="0" anchor="b">
                    <a:lnL>
                      <a:noFill/>
                    </a:lnL>
                    <a:lnR>
                      <a:noFill/>
                    </a:lnR>
                    <a:lnT>
                      <a:noFill/>
                    </a:lnT>
                    <a:lnB>
                      <a:noFill/>
                    </a:lnB>
                  </a:tcPr>
                </a:tc>
                <a:extLst>
                  <a:ext uri="{0D108BD9-81ED-4DB2-BD59-A6C34878D82A}">
                    <a16:rowId xmlns:a16="http://schemas.microsoft.com/office/drawing/2014/main" val="3782641658"/>
                  </a:ext>
                </a:extLst>
              </a:tr>
              <a:tr h="127025">
                <a:tc>
                  <a:txBody>
                    <a:bodyPr/>
                    <a:lstStyle/>
                    <a:p>
                      <a:pPr algn="l" fontAlgn="b"/>
                      <a:r>
                        <a:rPr lang="cs-CZ" sz="700" b="0" i="0" u="none" strike="noStrike">
                          <a:solidFill>
                            <a:srgbClr val="000000"/>
                          </a:solidFill>
                          <a:effectLst/>
                          <a:latin typeface="Arial" panose="020B0604020202020204" pitchFamily="34" charset="0"/>
                        </a:rPr>
                        <a:t>[AT-AT] Bisamberg 2 - Wien Suedost 227 [DIR] / N-1 Bisamberg - Kledering 228B</a:t>
                      </a:r>
                    </a:p>
                  </a:txBody>
                  <a:tcPr marL="7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2044,32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31%</a:t>
                      </a:r>
                    </a:p>
                  </a:txBody>
                  <a:tcPr marL="0" marR="0" marT="0" marB="0" anchor="b">
                    <a:lnL>
                      <a:noFill/>
                    </a:lnL>
                    <a:lnR>
                      <a:noFill/>
                    </a:lnR>
                    <a:lnT>
                      <a:noFill/>
                    </a:lnT>
                    <a:lnB>
                      <a:noFill/>
                    </a:lnB>
                  </a:tcPr>
                </a:tc>
                <a:extLst>
                  <a:ext uri="{0D108BD9-81ED-4DB2-BD59-A6C34878D82A}">
                    <a16:rowId xmlns:a16="http://schemas.microsoft.com/office/drawing/2014/main" val="2930156033"/>
                  </a:ext>
                </a:extLst>
              </a:tr>
              <a:tr h="127025">
                <a:tc>
                  <a:txBody>
                    <a:bodyPr/>
                    <a:lstStyle/>
                    <a:p>
                      <a:pPr algn="l" fontAlgn="b"/>
                      <a:r>
                        <a:rPr lang="cs-CZ" sz="700" b="1" i="0" u="none" strike="noStrike">
                          <a:solidFill>
                            <a:srgbClr val="000000"/>
                          </a:solidFill>
                          <a:effectLst/>
                          <a:latin typeface="Arial" panose="020B0604020202020204" pitchFamily="34" charset="0"/>
                        </a:rPr>
                        <a:t>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702,16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225%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789475801"/>
                  </a:ext>
                </a:extLst>
              </a:tr>
              <a:tr h="127025">
                <a:tc>
                  <a:txBody>
                    <a:bodyPr/>
                    <a:lstStyle/>
                    <a:p>
                      <a:pPr algn="l" fontAlgn="b"/>
                      <a:r>
                        <a:rPr lang="cs-CZ" sz="700" b="0" i="0" u="none" strike="noStrike">
                          <a:solidFill>
                            <a:srgbClr val="000000"/>
                          </a:solidFill>
                          <a:effectLst/>
                          <a:latin typeface="Arial" panose="020B0604020202020204" pitchFamily="34" charset="0"/>
                        </a:rPr>
                        <a:t>[CZ-SK] Nosovice - Varin [DIR] [CZ] / N-1 Sokolnice - Stupava</a:t>
                      </a:r>
                    </a:p>
                  </a:txBody>
                  <a:tcPr marL="7143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106,13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65%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205748405"/>
                  </a:ext>
                </a:extLst>
              </a:tr>
              <a:tr h="127025">
                <a:tc>
                  <a:txBody>
                    <a:bodyPr/>
                    <a:lstStyle/>
                    <a:p>
                      <a:pPr algn="l" fontAlgn="b"/>
                      <a:r>
                        <a:rPr lang="de-DE" sz="700" b="0" i="0" u="none" strike="noStrike">
                          <a:solidFill>
                            <a:srgbClr val="000000"/>
                          </a:solidFill>
                          <a:effectLst/>
                          <a:latin typeface="Arial" panose="020B0604020202020204" pitchFamily="34" charset="0"/>
                        </a:rPr>
                        <a:t>[D8-D8] Pasewalk - Vierraden 306 [DIR] / N-1 Vierraden - Neuenhagen 304</a:t>
                      </a:r>
                    </a:p>
                  </a:txBody>
                  <a:tcPr marL="7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632,33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890153983"/>
                  </a:ext>
                </a:extLst>
              </a:tr>
              <a:tr h="127025">
                <a:tc>
                  <a:txBody>
                    <a:bodyPr/>
                    <a:lstStyle/>
                    <a:p>
                      <a:pPr algn="l" fontAlgn="b"/>
                      <a:r>
                        <a:rPr lang="cs-CZ" sz="700" b="0" i="0" u="none" strike="noStrike">
                          <a:solidFill>
                            <a:srgbClr val="000000"/>
                          </a:solidFill>
                          <a:effectLst/>
                          <a:latin typeface="Arial" panose="020B0604020202020204" pitchFamily="34" charset="0"/>
                        </a:rPr>
                        <a:t>[NL-NL] Diemen-Lelystad 380 W [OPP] / N-1 Diemen-Lelystad 380 Z</a:t>
                      </a:r>
                    </a:p>
                  </a:txBody>
                  <a:tcPr marL="7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622,26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632113287"/>
                  </a:ext>
                </a:extLst>
              </a:tr>
              <a:tr h="127025">
                <a:tc>
                  <a:txBody>
                    <a:bodyPr/>
                    <a:lstStyle/>
                    <a:p>
                      <a:pPr algn="l" fontAlgn="b"/>
                      <a:r>
                        <a:rPr lang="en-US" sz="700" b="0" i="0" u="none" strike="noStrike">
                          <a:solidFill>
                            <a:srgbClr val="000000"/>
                          </a:solidFill>
                          <a:effectLst/>
                          <a:latin typeface="Arial" panose="020B0604020202020204" pitchFamily="34" charset="0"/>
                        </a:rPr>
                        <a:t>[BE-FR] Achene - Lonny 19 [DIR] [FR] / N-1 Avelgem - Avelin 380.80</a:t>
                      </a:r>
                    </a:p>
                  </a:txBody>
                  <a:tcPr marL="7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702,16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35%</a:t>
                      </a:r>
                    </a:p>
                  </a:txBody>
                  <a:tcPr marL="0" marR="0" marT="0" marB="0" anchor="b">
                    <a:lnL>
                      <a:noFill/>
                    </a:lnL>
                    <a:lnR>
                      <a:noFill/>
                    </a:lnR>
                    <a:lnT>
                      <a:noFill/>
                    </a:lnT>
                    <a:lnB>
                      <a:noFill/>
                    </a:lnB>
                  </a:tcPr>
                </a:tc>
                <a:extLst>
                  <a:ext uri="{0D108BD9-81ED-4DB2-BD59-A6C34878D82A}">
                    <a16:rowId xmlns:a16="http://schemas.microsoft.com/office/drawing/2014/main" val="265418244"/>
                  </a:ext>
                </a:extLst>
              </a:tr>
              <a:tr h="127025">
                <a:tc>
                  <a:txBody>
                    <a:bodyPr/>
                    <a:lstStyle/>
                    <a:p>
                      <a:pPr algn="l" fontAlgn="b"/>
                      <a:r>
                        <a:rPr lang="cs-CZ" sz="700" b="0" i="0" u="none" strike="noStrike">
                          <a:solidFill>
                            <a:srgbClr val="000000"/>
                          </a:solidFill>
                          <a:effectLst/>
                          <a:latin typeface="Arial" panose="020B0604020202020204" pitchFamily="34" charset="0"/>
                        </a:rPr>
                        <a:t>[SK-UA] V.Kapusany - Mukachevo (WPS) [DIR] [SK] / N-1 R.Sobota - Sajoivanka</a:t>
                      </a:r>
                    </a:p>
                  </a:txBody>
                  <a:tcPr marL="7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682,89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44%</a:t>
                      </a:r>
                    </a:p>
                  </a:txBody>
                  <a:tcPr marL="0" marR="0" marT="0" marB="0" anchor="b">
                    <a:lnL>
                      <a:noFill/>
                    </a:lnL>
                    <a:lnR>
                      <a:noFill/>
                    </a:lnR>
                    <a:lnT>
                      <a:noFill/>
                    </a:lnT>
                    <a:lnB>
                      <a:noFill/>
                    </a:lnB>
                  </a:tcPr>
                </a:tc>
                <a:extLst>
                  <a:ext uri="{0D108BD9-81ED-4DB2-BD59-A6C34878D82A}">
                    <a16:rowId xmlns:a16="http://schemas.microsoft.com/office/drawing/2014/main" val="2857602129"/>
                  </a:ext>
                </a:extLst>
              </a:tr>
              <a:tr h="127025">
                <a:tc>
                  <a:txBody>
                    <a:bodyPr/>
                    <a:lstStyle/>
                    <a:p>
                      <a:pPr algn="l" fontAlgn="b"/>
                      <a:r>
                        <a:rPr lang="cs-CZ" sz="700" b="0" i="0" u="none" strike="noStrike">
                          <a:solidFill>
                            <a:srgbClr val="000000"/>
                          </a:solidFill>
                          <a:effectLst/>
                          <a:latin typeface="Arial" panose="020B0604020202020204" pitchFamily="34" charset="0"/>
                        </a:rPr>
                        <a:t>[PL-PL] Krosno Iskrzynia - Rzeszow [OPP] / N-1 Krosno Iskrzynia - Tarnow</a:t>
                      </a:r>
                    </a:p>
                  </a:txBody>
                  <a:tcPr marL="7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53,01</a:t>
                      </a:r>
                    </a:p>
                  </a:txBody>
                  <a:tcPr marL="0" marR="0" marT="0" marB="0" anchor="b">
                    <a:lnL>
                      <a:noFill/>
                    </a:lnL>
                    <a:lnR>
                      <a:noFill/>
                    </a:lnR>
                    <a:lnT>
                      <a:noFill/>
                    </a:lnT>
                    <a:lnB>
                      <a:noFill/>
                    </a:lnB>
                  </a:tcPr>
                </a:tc>
                <a:tc>
                  <a:txBody>
                    <a:bodyPr/>
                    <a:lstStyle/>
                    <a:p>
                      <a:pPr algn="r" fontAlgn="b"/>
                      <a:r>
                        <a:rPr lang="cs-CZ" sz="700" b="0" i="0" u="none" strike="noStrike" dirty="0">
                          <a:solidFill>
                            <a:srgbClr val="000000"/>
                          </a:solidFill>
                          <a:effectLst/>
                          <a:latin typeface="Arial" panose="020B0604020202020204" pitchFamily="34" charset="0"/>
                        </a:rPr>
                        <a:t>42%</a:t>
                      </a:r>
                    </a:p>
                  </a:txBody>
                  <a:tcPr marL="0" marR="0" marT="0" marB="0" anchor="b">
                    <a:lnL>
                      <a:noFill/>
                    </a:lnL>
                    <a:lnR>
                      <a:noFill/>
                    </a:lnR>
                    <a:lnT>
                      <a:noFill/>
                    </a:lnT>
                    <a:lnB>
                      <a:noFill/>
                    </a:lnB>
                  </a:tcPr>
                </a:tc>
                <a:extLst>
                  <a:ext uri="{0D108BD9-81ED-4DB2-BD59-A6C34878D82A}">
                    <a16:rowId xmlns:a16="http://schemas.microsoft.com/office/drawing/2014/main" val="4120121441"/>
                  </a:ext>
                </a:extLst>
              </a:tr>
            </a:tbl>
          </a:graphicData>
        </a:graphic>
      </p:graphicFrame>
    </p:spTree>
    <p:extLst>
      <p:ext uri="{BB962C8B-B14F-4D97-AF65-F5344CB8AC3E}">
        <p14:creationId xmlns:p14="http://schemas.microsoft.com/office/powerpoint/2010/main" val="189422442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BD20220406</a:t>
            </a:r>
            <a:r>
              <a:rPr lang="en-US" altLang="hu-HU" sz="1400" dirty="0">
                <a:solidFill>
                  <a:srgbClr val="008000"/>
                </a:solidFill>
              </a:rPr>
              <a:t> (part </a:t>
            </a:r>
            <a:r>
              <a:rPr lang="sl-SI" altLang="hu-HU" sz="1400" dirty="0">
                <a:solidFill>
                  <a:srgbClr val="008000"/>
                </a:solidFill>
              </a:rPr>
              <a:t>II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ulka 1">
            <a:extLst>
              <a:ext uri="{FF2B5EF4-FFF2-40B4-BE49-F238E27FC236}">
                <a16:creationId xmlns:a16="http://schemas.microsoft.com/office/drawing/2014/main" id="{25D70387-ED3A-4B0E-BCFE-0DE645E77C31}"/>
              </a:ext>
            </a:extLst>
          </p:cNvPr>
          <p:cNvGraphicFramePr>
            <a:graphicFrameLocks noGrp="1"/>
          </p:cNvGraphicFramePr>
          <p:nvPr>
            <p:extLst>
              <p:ext uri="{D42A27DB-BD31-4B8C-83A1-F6EECF244321}">
                <p14:modId xmlns:p14="http://schemas.microsoft.com/office/powerpoint/2010/main" val="251261642"/>
              </p:ext>
            </p:extLst>
          </p:nvPr>
        </p:nvGraphicFramePr>
        <p:xfrm>
          <a:off x="491809" y="1042916"/>
          <a:ext cx="8696081" cy="5489553"/>
        </p:xfrm>
        <a:graphic>
          <a:graphicData uri="http://schemas.openxmlformats.org/drawingml/2006/table">
            <a:tbl>
              <a:tblPr/>
              <a:tblGrid>
                <a:gridCol w="6692740">
                  <a:extLst>
                    <a:ext uri="{9D8B030D-6E8A-4147-A177-3AD203B41FA5}">
                      <a16:colId xmlns:a16="http://schemas.microsoft.com/office/drawing/2014/main" val="3203783336"/>
                    </a:ext>
                  </a:extLst>
                </a:gridCol>
                <a:gridCol w="1479231">
                  <a:extLst>
                    <a:ext uri="{9D8B030D-6E8A-4147-A177-3AD203B41FA5}">
                      <a16:colId xmlns:a16="http://schemas.microsoft.com/office/drawing/2014/main" val="4153673533"/>
                    </a:ext>
                  </a:extLst>
                </a:gridCol>
                <a:gridCol w="524110">
                  <a:extLst>
                    <a:ext uri="{9D8B030D-6E8A-4147-A177-3AD203B41FA5}">
                      <a16:colId xmlns:a16="http://schemas.microsoft.com/office/drawing/2014/main" val="686441892"/>
                    </a:ext>
                  </a:extLst>
                </a:gridCol>
              </a:tblGrid>
              <a:tr h="116799">
                <a:tc>
                  <a:txBody>
                    <a:bodyPr/>
                    <a:lstStyle/>
                    <a:p>
                      <a:pPr algn="l" fontAlgn="b"/>
                      <a:r>
                        <a:rPr lang="cs-CZ" sz="7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429632126"/>
                  </a:ext>
                </a:extLst>
              </a:tr>
              <a:tr h="116799">
                <a:tc>
                  <a:txBody>
                    <a:bodyPr/>
                    <a:lstStyle/>
                    <a:p>
                      <a:pPr algn="l" fontAlgn="b"/>
                      <a:r>
                        <a:rPr lang="cs-CZ" sz="700" b="1" i="0" u="none" strike="noStrike">
                          <a:solidFill>
                            <a:srgbClr val="000000"/>
                          </a:solidFill>
                          <a:effectLst/>
                          <a:latin typeface="Arial" panose="020B0604020202020204" pitchFamily="34" charset="0"/>
                        </a:rPr>
                        <a:t>9</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771,24</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204%</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766972899"/>
                  </a:ext>
                </a:extLst>
              </a:tr>
              <a:tr h="116799">
                <a:tc>
                  <a:txBody>
                    <a:bodyPr/>
                    <a:lstStyle/>
                    <a:p>
                      <a:pPr algn="l" fontAlgn="b"/>
                      <a:r>
                        <a:rPr lang="cs-CZ" sz="700" b="0" i="0" u="none" strike="noStrike">
                          <a:solidFill>
                            <a:srgbClr val="000000"/>
                          </a:solidFill>
                          <a:effectLst/>
                          <a:latin typeface="Arial" panose="020B0604020202020204" pitchFamily="34" charset="0"/>
                        </a:rPr>
                        <a:t>[CZ-SK] Nosovice - Varin [DIR] [CZ] / N-1 Sokolnice - Stupava</a:t>
                      </a:r>
                    </a:p>
                  </a:txBody>
                  <a:tcPr marL="6535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258,49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62%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505418787"/>
                  </a:ext>
                </a:extLst>
              </a:tr>
              <a:tr h="116799">
                <a:tc>
                  <a:txBody>
                    <a:bodyPr/>
                    <a:lstStyle/>
                    <a:p>
                      <a:pPr algn="l" fontAlgn="b"/>
                      <a:r>
                        <a:rPr lang="de-DE" sz="700" b="0" i="0" u="none" strike="noStrike">
                          <a:solidFill>
                            <a:srgbClr val="000000"/>
                          </a:solidFill>
                          <a:effectLst/>
                          <a:latin typeface="Arial" panose="020B0604020202020204" pitchFamily="34" charset="0"/>
                        </a:rPr>
                        <a:t>[D8-D8] Pasewalk - Vierraden 306 [DIR] / N-1 Vierraden - Neuenhagen 304</a:t>
                      </a:r>
                    </a:p>
                  </a:txBody>
                  <a:tcPr marL="6535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377,81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19%</a:t>
                      </a:r>
                    </a:p>
                  </a:txBody>
                  <a:tcPr marL="0" marR="0" marT="0" marB="0" anchor="b">
                    <a:lnL>
                      <a:noFill/>
                    </a:lnL>
                    <a:lnR>
                      <a:noFill/>
                    </a:lnR>
                    <a:lnT>
                      <a:noFill/>
                    </a:lnT>
                    <a:lnB>
                      <a:noFill/>
                    </a:lnB>
                  </a:tcPr>
                </a:tc>
                <a:extLst>
                  <a:ext uri="{0D108BD9-81ED-4DB2-BD59-A6C34878D82A}">
                    <a16:rowId xmlns:a16="http://schemas.microsoft.com/office/drawing/2014/main" val="2083427042"/>
                  </a:ext>
                </a:extLst>
              </a:tr>
              <a:tr h="116799">
                <a:tc>
                  <a:txBody>
                    <a:bodyPr/>
                    <a:lstStyle/>
                    <a:p>
                      <a:pPr algn="l" fontAlgn="b"/>
                      <a:r>
                        <a:rPr lang="cs-CZ" sz="700" b="0" i="0" u="none" strike="noStrike">
                          <a:solidFill>
                            <a:srgbClr val="000000"/>
                          </a:solidFill>
                          <a:effectLst/>
                          <a:latin typeface="Arial" panose="020B0604020202020204" pitchFamily="34" charset="0"/>
                        </a:rPr>
                        <a:t>[NL-NL] Diemen-Lelystad 380 W [OPP] / N-1 Diemen-Lelystad 380 Z</a:t>
                      </a:r>
                    </a:p>
                  </a:txBody>
                  <a:tcPr marL="6535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748,59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24714780"/>
                  </a:ext>
                </a:extLst>
              </a:tr>
              <a:tr h="116799">
                <a:tc>
                  <a:txBody>
                    <a:bodyPr/>
                    <a:lstStyle/>
                    <a:p>
                      <a:pPr algn="l" fontAlgn="b"/>
                      <a:r>
                        <a:rPr lang="cs-CZ" sz="700" b="0" i="0" u="none" strike="noStrike">
                          <a:solidFill>
                            <a:srgbClr val="000000"/>
                          </a:solidFill>
                          <a:effectLst/>
                          <a:latin typeface="Arial" panose="020B0604020202020204" pitchFamily="34" charset="0"/>
                        </a:rPr>
                        <a:t>[NL-D2] Meeden-Diele  380 Z [OPP] [NL] / N-1 Gronau - Gronau TR 441 E</a:t>
                      </a:r>
                    </a:p>
                  </a:txBody>
                  <a:tcPr marL="6535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110,47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26%</a:t>
                      </a:r>
                    </a:p>
                  </a:txBody>
                  <a:tcPr marL="0" marR="0" marT="0" marB="0" anchor="b">
                    <a:lnL>
                      <a:noFill/>
                    </a:lnL>
                    <a:lnR>
                      <a:noFill/>
                    </a:lnR>
                    <a:lnT>
                      <a:noFill/>
                    </a:lnT>
                    <a:lnB>
                      <a:noFill/>
                    </a:lnB>
                  </a:tcPr>
                </a:tc>
                <a:extLst>
                  <a:ext uri="{0D108BD9-81ED-4DB2-BD59-A6C34878D82A}">
                    <a16:rowId xmlns:a16="http://schemas.microsoft.com/office/drawing/2014/main" val="2997205404"/>
                  </a:ext>
                </a:extLst>
              </a:tr>
              <a:tr h="116799">
                <a:tc>
                  <a:txBody>
                    <a:bodyPr/>
                    <a:lstStyle/>
                    <a:p>
                      <a:pPr algn="l" fontAlgn="b"/>
                      <a:r>
                        <a:rPr lang="en-US" sz="700" b="0" i="0" u="none" strike="noStrike">
                          <a:solidFill>
                            <a:srgbClr val="000000"/>
                          </a:solidFill>
                          <a:effectLst/>
                          <a:latin typeface="Arial" panose="020B0604020202020204" pitchFamily="34" charset="0"/>
                        </a:rPr>
                        <a:t>[BE-FR] Achene - Lonny 19 [DIR] [FR] / N-1 Avelgem - Avelin 380.80</a:t>
                      </a:r>
                    </a:p>
                  </a:txBody>
                  <a:tcPr marL="6535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771,24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36%</a:t>
                      </a:r>
                    </a:p>
                  </a:txBody>
                  <a:tcPr marL="0" marR="0" marT="0" marB="0" anchor="b">
                    <a:lnL>
                      <a:noFill/>
                    </a:lnL>
                    <a:lnR>
                      <a:noFill/>
                    </a:lnR>
                    <a:lnT>
                      <a:noFill/>
                    </a:lnT>
                    <a:lnB>
                      <a:noFill/>
                    </a:lnB>
                  </a:tcPr>
                </a:tc>
                <a:extLst>
                  <a:ext uri="{0D108BD9-81ED-4DB2-BD59-A6C34878D82A}">
                    <a16:rowId xmlns:a16="http://schemas.microsoft.com/office/drawing/2014/main" val="1346737268"/>
                  </a:ext>
                </a:extLst>
              </a:tr>
              <a:tr h="116799">
                <a:tc>
                  <a:txBody>
                    <a:bodyPr/>
                    <a:lstStyle/>
                    <a:p>
                      <a:pPr algn="l" fontAlgn="b"/>
                      <a:r>
                        <a:rPr lang="cs-CZ" sz="700" b="0" i="0" u="none" strike="noStrike">
                          <a:solidFill>
                            <a:srgbClr val="000000"/>
                          </a:solidFill>
                          <a:effectLst/>
                          <a:latin typeface="Arial" panose="020B0604020202020204" pitchFamily="34" charset="0"/>
                        </a:rPr>
                        <a:t>[SK-UA] V.Kapusany - Mukachevo (WPS) [DIR] [SK] / N-1 R.Sobota - Sajoivanka</a:t>
                      </a:r>
                    </a:p>
                  </a:txBody>
                  <a:tcPr marL="6535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475,68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41%</a:t>
                      </a:r>
                    </a:p>
                  </a:txBody>
                  <a:tcPr marL="0" marR="0" marT="0" marB="0" anchor="b">
                    <a:lnL>
                      <a:noFill/>
                    </a:lnL>
                    <a:lnR>
                      <a:noFill/>
                    </a:lnR>
                    <a:lnT>
                      <a:noFill/>
                    </a:lnT>
                    <a:lnB>
                      <a:noFill/>
                    </a:lnB>
                  </a:tcPr>
                </a:tc>
                <a:extLst>
                  <a:ext uri="{0D108BD9-81ED-4DB2-BD59-A6C34878D82A}">
                    <a16:rowId xmlns:a16="http://schemas.microsoft.com/office/drawing/2014/main" val="2927528094"/>
                  </a:ext>
                </a:extLst>
              </a:tr>
              <a:tr h="116799">
                <a:tc>
                  <a:txBody>
                    <a:bodyPr/>
                    <a:lstStyle/>
                    <a:p>
                      <a:pPr algn="l" fontAlgn="b"/>
                      <a:r>
                        <a:rPr lang="cs-CZ" sz="700" b="1" i="0" u="none" strike="noStrike">
                          <a:solidFill>
                            <a:srgbClr val="000000"/>
                          </a:solidFill>
                          <a:effectLst/>
                          <a:latin typeface="Arial" panose="020B0604020202020204" pitchFamily="34" charset="0"/>
                        </a:rPr>
                        <a:t>10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927,03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200%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87950786"/>
                  </a:ext>
                </a:extLst>
              </a:tr>
              <a:tr h="116799">
                <a:tc>
                  <a:txBody>
                    <a:bodyPr/>
                    <a:lstStyle/>
                    <a:p>
                      <a:pPr algn="l" fontAlgn="b"/>
                      <a:r>
                        <a:rPr lang="de-DE" sz="700" b="0" i="0" u="none" strike="noStrike">
                          <a:solidFill>
                            <a:srgbClr val="000000"/>
                          </a:solidFill>
                          <a:effectLst/>
                          <a:latin typeface="Arial" panose="020B0604020202020204" pitchFamily="34" charset="0"/>
                        </a:rPr>
                        <a:t>[D8-D8] Pasewalk - Vierraden 306 [DIR] / N-1 Vierraden - Neuenhagen 304</a:t>
                      </a:r>
                    </a:p>
                  </a:txBody>
                  <a:tcPr marL="6535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677,82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287710173"/>
                  </a:ext>
                </a:extLst>
              </a:tr>
              <a:tr h="116799">
                <a:tc>
                  <a:txBody>
                    <a:bodyPr/>
                    <a:lstStyle/>
                    <a:p>
                      <a:pPr algn="l" fontAlgn="b"/>
                      <a:r>
                        <a:rPr lang="cs-CZ" sz="700" b="0" i="0" u="none" strike="noStrike">
                          <a:solidFill>
                            <a:srgbClr val="000000"/>
                          </a:solidFill>
                          <a:effectLst/>
                          <a:latin typeface="Arial" panose="020B0604020202020204" pitchFamily="34" charset="0"/>
                        </a:rPr>
                        <a:t>[NL-D2] Meeden-Diele  380 Z [OPP] [NL] / N-1 Gronau - Gronau TR 441 E</a:t>
                      </a:r>
                    </a:p>
                  </a:txBody>
                  <a:tcPr marL="6535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927,03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27%</a:t>
                      </a:r>
                    </a:p>
                  </a:txBody>
                  <a:tcPr marL="0" marR="0" marT="0" marB="0" anchor="b">
                    <a:lnL>
                      <a:noFill/>
                    </a:lnL>
                    <a:lnR>
                      <a:noFill/>
                    </a:lnR>
                    <a:lnT>
                      <a:noFill/>
                    </a:lnT>
                    <a:lnB>
                      <a:noFill/>
                    </a:lnB>
                  </a:tcPr>
                </a:tc>
                <a:extLst>
                  <a:ext uri="{0D108BD9-81ED-4DB2-BD59-A6C34878D82A}">
                    <a16:rowId xmlns:a16="http://schemas.microsoft.com/office/drawing/2014/main" val="3903438378"/>
                  </a:ext>
                </a:extLst>
              </a:tr>
              <a:tr h="116799">
                <a:tc>
                  <a:txBody>
                    <a:bodyPr/>
                    <a:lstStyle/>
                    <a:p>
                      <a:pPr algn="l" fontAlgn="b"/>
                      <a:r>
                        <a:rPr lang="cs-CZ" sz="700" b="0" i="0" u="none" strike="noStrike">
                          <a:solidFill>
                            <a:srgbClr val="000000"/>
                          </a:solidFill>
                          <a:effectLst/>
                          <a:latin typeface="Arial" panose="020B0604020202020204" pitchFamily="34" charset="0"/>
                        </a:rPr>
                        <a:t>[BE-FR] Avelgem - Avelin 80 [DIR] [FR] / N-1 Achene - Lonny 380.19</a:t>
                      </a:r>
                    </a:p>
                  </a:txBody>
                  <a:tcPr marL="6535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478,85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50%</a:t>
                      </a:r>
                    </a:p>
                  </a:txBody>
                  <a:tcPr marL="0" marR="0" marT="0" marB="0" anchor="b">
                    <a:lnL>
                      <a:noFill/>
                    </a:lnL>
                    <a:lnR>
                      <a:noFill/>
                    </a:lnR>
                    <a:lnT>
                      <a:noFill/>
                    </a:lnT>
                    <a:lnB>
                      <a:noFill/>
                    </a:lnB>
                  </a:tcPr>
                </a:tc>
                <a:extLst>
                  <a:ext uri="{0D108BD9-81ED-4DB2-BD59-A6C34878D82A}">
                    <a16:rowId xmlns:a16="http://schemas.microsoft.com/office/drawing/2014/main" val="3454515984"/>
                  </a:ext>
                </a:extLst>
              </a:tr>
              <a:tr h="116799">
                <a:tc>
                  <a:txBody>
                    <a:bodyPr/>
                    <a:lstStyle/>
                    <a:p>
                      <a:pPr algn="l" fontAlgn="b"/>
                      <a:r>
                        <a:rPr lang="cs-CZ" sz="700" b="0" i="0" u="none" strike="noStrike">
                          <a:solidFill>
                            <a:srgbClr val="000000"/>
                          </a:solidFill>
                          <a:effectLst/>
                          <a:latin typeface="Arial" panose="020B0604020202020204" pitchFamily="34" charset="0"/>
                        </a:rPr>
                        <a:t>[SK-UA] V.Kapusany - Mukachevo (WPS) [DIR] [SK] / N-1 R.Sobota - Sajoivanka</a:t>
                      </a:r>
                    </a:p>
                  </a:txBody>
                  <a:tcPr marL="6535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288,3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37%</a:t>
                      </a:r>
                    </a:p>
                  </a:txBody>
                  <a:tcPr marL="0" marR="0" marT="0" marB="0" anchor="b">
                    <a:lnL>
                      <a:noFill/>
                    </a:lnL>
                    <a:lnR>
                      <a:noFill/>
                    </a:lnR>
                    <a:lnT>
                      <a:noFill/>
                    </a:lnT>
                    <a:lnB>
                      <a:noFill/>
                    </a:lnB>
                  </a:tcPr>
                </a:tc>
                <a:extLst>
                  <a:ext uri="{0D108BD9-81ED-4DB2-BD59-A6C34878D82A}">
                    <a16:rowId xmlns:a16="http://schemas.microsoft.com/office/drawing/2014/main" val="494251691"/>
                  </a:ext>
                </a:extLst>
              </a:tr>
              <a:tr h="116799">
                <a:tc>
                  <a:txBody>
                    <a:bodyPr/>
                    <a:lstStyle/>
                    <a:p>
                      <a:pPr algn="l" fontAlgn="b"/>
                      <a:r>
                        <a:rPr lang="cs-CZ" sz="700" b="0" i="0" u="none" strike="noStrike">
                          <a:solidFill>
                            <a:srgbClr val="000000"/>
                          </a:solidFill>
                          <a:effectLst/>
                          <a:latin typeface="Arial" panose="020B0604020202020204" pitchFamily="34" charset="0"/>
                        </a:rPr>
                        <a:t>[PL-PL] Krosno Iskrzynia - Rzeszow [OPP] / N-1 Krosno Iskrzynia - Tarnow</a:t>
                      </a:r>
                    </a:p>
                  </a:txBody>
                  <a:tcPr marL="6535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289,79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37%</a:t>
                      </a:r>
                    </a:p>
                  </a:txBody>
                  <a:tcPr marL="0" marR="0" marT="0" marB="0" anchor="b">
                    <a:lnL>
                      <a:noFill/>
                    </a:lnL>
                    <a:lnR>
                      <a:noFill/>
                    </a:lnR>
                    <a:lnT>
                      <a:noFill/>
                    </a:lnT>
                    <a:lnB>
                      <a:noFill/>
                    </a:lnB>
                  </a:tcPr>
                </a:tc>
                <a:extLst>
                  <a:ext uri="{0D108BD9-81ED-4DB2-BD59-A6C34878D82A}">
                    <a16:rowId xmlns:a16="http://schemas.microsoft.com/office/drawing/2014/main" val="134420367"/>
                  </a:ext>
                </a:extLst>
              </a:tr>
              <a:tr h="116799">
                <a:tc>
                  <a:txBody>
                    <a:bodyPr/>
                    <a:lstStyle/>
                    <a:p>
                      <a:pPr algn="l" fontAlgn="b"/>
                      <a:r>
                        <a:rPr lang="cs-CZ" sz="700" b="0" i="0" u="none" strike="noStrike">
                          <a:solidFill>
                            <a:srgbClr val="000000"/>
                          </a:solidFill>
                          <a:effectLst/>
                          <a:latin typeface="Arial" panose="020B0604020202020204" pitchFamily="34" charset="0"/>
                        </a:rPr>
                        <a:t>[D7-D7] Niederstedem - Y Dahlem SELHN W [OPP] / N-1 Dahlem - Rommersheim SELHN O</a:t>
                      </a:r>
                    </a:p>
                  </a:txBody>
                  <a:tcPr marL="6535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184,12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28%</a:t>
                      </a:r>
                    </a:p>
                  </a:txBody>
                  <a:tcPr marL="0" marR="0" marT="0" marB="0" anchor="b">
                    <a:lnL>
                      <a:noFill/>
                    </a:lnL>
                    <a:lnR>
                      <a:noFill/>
                    </a:lnR>
                    <a:lnT>
                      <a:noFill/>
                    </a:lnT>
                    <a:lnB>
                      <a:noFill/>
                    </a:lnB>
                  </a:tcPr>
                </a:tc>
                <a:extLst>
                  <a:ext uri="{0D108BD9-81ED-4DB2-BD59-A6C34878D82A}">
                    <a16:rowId xmlns:a16="http://schemas.microsoft.com/office/drawing/2014/main" val="2361453687"/>
                  </a:ext>
                </a:extLst>
              </a:tr>
              <a:tr h="116799">
                <a:tc>
                  <a:txBody>
                    <a:bodyPr/>
                    <a:lstStyle/>
                    <a:p>
                      <a:pPr algn="l" fontAlgn="b"/>
                      <a:r>
                        <a:rPr lang="cs-CZ" sz="700" b="1" i="0" u="none" strike="noStrike">
                          <a:solidFill>
                            <a:srgbClr val="000000"/>
                          </a:solidFill>
                          <a:effectLst/>
                          <a:latin typeface="Arial" panose="020B0604020202020204" pitchFamily="34" charset="0"/>
                        </a:rPr>
                        <a:t>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1227,83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253%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938163955"/>
                  </a:ext>
                </a:extLst>
              </a:tr>
              <a:tr h="116799">
                <a:tc>
                  <a:txBody>
                    <a:bodyPr/>
                    <a:lstStyle/>
                    <a:p>
                      <a:pPr algn="l" fontAlgn="b"/>
                      <a:r>
                        <a:rPr lang="cs-CZ" sz="700" b="0" i="0" u="none" strike="noStrike">
                          <a:solidFill>
                            <a:srgbClr val="000000"/>
                          </a:solidFill>
                          <a:effectLst/>
                          <a:latin typeface="Arial" panose="020B0604020202020204" pitchFamily="34" charset="0"/>
                        </a:rPr>
                        <a:t>[AT-CZ] Duernrohr 1 - Slavetice 437 [OPP] [AT] / N-1 Slavetice - Durnrohr 2</a:t>
                      </a:r>
                    </a:p>
                  </a:txBody>
                  <a:tcPr marL="6535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111,46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110903993"/>
                  </a:ext>
                </a:extLst>
              </a:tr>
              <a:tr h="116799">
                <a:tc>
                  <a:txBody>
                    <a:bodyPr/>
                    <a:lstStyle/>
                    <a:p>
                      <a:pPr algn="l" fontAlgn="b"/>
                      <a:r>
                        <a:rPr lang="de-DE" sz="700" b="0" i="0" u="none" strike="noStrike">
                          <a:solidFill>
                            <a:srgbClr val="000000"/>
                          </a:solidFill>
                          <a:effectLst/>
                          <a:latin typeface="Arial" panose="020B0604020202020204" pitchFamily="34" charset="0"/>
                        </a:rPr>
                        <a:t>[D8-D8] Pasewalk - Vierraden 306 [DIR] / N-1 Vierraden - Neuenhagen 304</a:t>
                      </a:r>
                    </a:p>
                  </a:txBody>
                  <a:tcPr marL="6535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829,33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141851517"/>
                  </a:ext>
                </a:extLst>
              </a:tr>
              <a:tr h="116799">
                <a:tc>
                  <a:txBody>
                    <a:bodyPr/>
                    <a:lstStyle/>
                    <a:p>
                      <a:pPr algn="l" fontAlgn="b"/>
                      <a:r>
                        <a:rPr lang="cs-CZ" sz="700" b="0" i="0" u="none" strike="noStrike">
                          <a:solidFill>
                            <a:srgbClr val="000000"/>
                          </a:solidFill>
                          <a:effectLst/>
                          <a:latin typeface="Arial" panose="020B0604020202020204" pitchFamily="34" charset="0"/>
                        </a:rPr>
                        <a:t>[NL-D2] Meeden-Diele  380 Z [OPP] [NL] / N-1 Gronau - Gronau TR 441 E</a:t>
                      </a:r>
                    </a:p>
                  </a:txBody>
                  <a:tcPr marL="6535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1227,83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26%</a:t>
                      </a:r>
                    </a:p>
                  </a:txBody>
                  <a:tcPr marL="0" marR="0" marT="0" marB="0" anchor="b">
                    <a:lnL>
                      <a:noFill/>
                    </a:lnL>
                    <a:lnR>
                      <a:noFill/>
                    </a:lnR>
                    <a:lnT>
                      <a:noFill/>
                    </a:lnT>
                    <a:lnB>
                      <a:noFill/>
                    </a:lnB>
                  </a:tcPr>
                </a:tc>
                <a:extLst>
                  <a:ext uri="{0D108BD9-81ED-4DB2-BD59-A6C34878D82A}">
                    <a16:rowId xmlns:a16="http://schemas.microsoft.com/office/drawing/2014/main" val="1155818227"/>
                  </a:ext>
                </a:extLst>
              </a:tr>
              <a:tr h="116799">
                <a:tc>
                  <a:txBody>
                    <a:bodyPr/>
                    <a:lstStyle/>
                    <a:p>
                      <a:pPr algn="l" fontAlgn="b"/>
                      <a:r>
                        <a:rPr lang="en-US" sz="700" b="0" i="0" u="none" strike="noStrike">
                          <a:solidFill>
                            <a:srgbClr val="000000"/>
                          </a:solidFill>
                          <a:effectLst/>
                          <a:latin typeface="Arial" panose="020B0604020202020204" pitchFamily="34" charset="0"/>
                        </a:rPr>
                        <a:t>[BE-FR] Achene - Lonny 19 [DIR] [FR] / N-1 Avelgem - Avelin 380.80</a:t>
                      </a:r>
                    </a:p>
                  </a:txBody>
                  <a:tcPr marL="6535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457,18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45%</a:t>
                      </a:r>
                    </a:p>
                  </a:txBody>
                  <a:tcPr marL="0" marR="0" marT="0" marB="0" anchor="b">
                    <a:lnL>
                      <a:noFill/>
                    </a:lnL>
                    <a:lnR>
                      <a:noFill/>
                    </a:lnR>
                    <a:lnT>
                      <a:noFill/>
                    </a:lnT>
                    <a:lnB>
                      <a:noFill/>
                    </a:lnB>
                  </a:tcPr>
                </a:tc>
                <a:extLst>
                  <a:ext uri="{0D108BD9-81ED-4DB2-BD59-A6C34878D82A}">
                    <a16:rowId xmlns:a16="http://schemas.microsoft.com/office/drawing/2014/main" val="205188612"/>
                  </a:ext>
                </a:extLst>
              </a:tr>
              <a:tr h="116799">
                <a:tc>
                  <a:txBody>
                    <a:bodyPr/>
                    <a:lstStyle/>
                    <a:p>
                      <a:pPr algn="l" fontAlgn="b"/>
                      <a:r>
                        <a:rPr lang="de-DE" sz="700" b="0" i="0" u="none" strike="noStrike">
                          <a:solidFill>
                            <a:srgbClr val="000000"/>
                          </a:solidFill>
                          <a:effectLst/>
                          <a:latin typeface="Arial" panose="020B0604020202020204" pitchFamily="34" charset="0"/>
                        </a:rPr>
                        <a:t>[D4-D7] Hoheneck - Pulverdingen ws [DIR] [D4] / N-1 Donau Ost</a:t>
                      </a:r>
                    </a:p>
                  </a:txBody>
                  <a:tcPr marL="6535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1165,03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932449383"/>
                  </a:ext>
                </a:extLst>
              </a:tr>
              <a:tr h="116799">
                <a:tc>
                  <a:txBody>
                    <a:bodyPr/>
                    <a:lstStyle/>
                    <a:p>
                      <a:pPr algn="l" fontAlgn="b"/>
                      <a:r>
                        <a:rPr lang="cs-CZ" sz="700" b="0" i="0" u="none" strike="noStrike">
                          <a:solidFill>
                            <a:srgbClr val="000000"/>
                          </a:solidFill>
                          <a:effectLst/>
                          <a:latin typeface="Arial" panose="020B0604020202020204" pitchFamily="34" charset="0"/>
                        </a:rPr>
                        <a:t>[PL-PL] Krosno Iskrzynia - Rzeszow [OPP] / N-1 Krosno Iskrzynia - Tarnow</a:t>
                      </a:r>
                    </a:p>
                  </a:txBody>
                  <a:tcPr marL="6535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380,96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37%</a:t>
                      </a:r>
                    </a:p>
                  </a:txBody>
                  <a:tcPr marL="0" marR="0" marT="0" marB="0" anchor="b">
                    <a:lnL>
                      <a:noFill/>
                    </a:lnL>
                    <a:lnR>
                      <a:noFill/>
                    </a:lnR>
                    <a:lnT>
                      <a:noFill/>
                    </a:lnT>
                    <a:lnB>
                      <a:noFill/>
                    </a:lnB>
                  </a:tcPr>
                </a:tc>
                <a:extLst>
                  <a:ext uri="{0D108BD9-81ED-4DB2-BD59-A6C34878D82A}">
                    <a16:rowId xmlns:a16="http://schemas.microsoft.com/office/drawing/2014/main" val="3594884618"/>
                  </a:ext>
                </a:extLst>
              </a:tr>
              <a:tr h="116799">
                <a:tc>
                  <a:txBody>
                    <a:bodyPr/>
                    <a:lstStyle/>
                    <a:p>
                      <a:pPr algn="l" fontAlgn="b"/>
                      <a:r>
                        <a:rPr lang="de-DE" sz="700" b="0" i="0" u="none" strike="noStrike">
                          <a:solidFill>
                            <a:srgbClr val="000000"/>
                          </a:solidFill>
                          <a:effectLst/>
                          <a:latin typeface="Arial" panose="020B0604020202020204" pitchFamily="34" charset="0"/>
                        </a:rPr>
                        <a:t>[AT-AT] Ernsthofen 2 - Weissenbach 202 [DIR] / N-1 Ernsthofen 2 - Klaus 201B</a:t>
                      </a:r>
                    </a:p>
                  </a:txBody>
                  <a:tcPr marL="6535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38,57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72%</a:t>
                      </a:r>
                    </a:p>
                  </a:txBody>
                  <a:tcPr marL="0" marR="0" marT="0" marB="0" anchor="b">
                    <a:lnL>
                      <a:noFill/>
                    </a:lnL>
                    <a:lnR>
                      <a:noFill/>
                    </a:lnR>
                    <a:lnT>
                      <a:noFill/>
                    </a:lnT>
                    <a:lnB>
                      <a:noFill/>
                    </a:lnB>
                  </a:tcPr>
                </a:tc>
                <a:extLst>
                  <a:ext uri="{0D108BD9-81ED-4DB2-BD59-A6C34878D82A}">
                    <a16:rowId xmlns:a16="http://schemas.microsoft.com/office/drawing/2014/main" val="2083382349"/>
                  </a:ext>
                </a:extLst>
              </a:tr>
              <a:tr h="116799">
                <a:tc>
                  <a:txBody>
                    <a:bodyPr/>
                    <a:lstStyle/>
                    <a:p>
                      <a:pPr algn="l" fontAlgn="b"/>
                      <a:r>
                        <a:rPr lang="cs-CZ" sz="700" b="1" i="0" u="none" strike="noStrike">
                          <a:solidFill>
                            <a:srgbClr val="000000"/>
                          </a:solidFill>
                          <a:effectLst/>
                          <a:latin typeface="Arial" panose="020B0604020202020204" pitchFamily="34" charset="0"/>
                        </a:rPr>
                        <a:t>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662,71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705%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854642140"/>
                  </a:ext>
                </a:extLst>
              </a:tr>
              <a:tr h="116799">
                <a:tc>
                  <a:txBody>
                    <a:bodyPr/>
                    <a:lstStyle/>
                    <a:p>
                      <a:pPr algn="l" fontAlgn="b"/>
                      <a:r>
                        <a:rPr lang="pt-BR" sz="700" b="0" i="0" u="none" strike="noStrike">
                          <a:solidFill>
                            <a:srgbClr val="000000"/>
                          </a:solidFill>
                          <a:effectLst/>
                          <a:latin typeface="Arial" panose="020B0604020202020204" pitchFamily="34" charset="0"/>
                        </a:rPr>
                        <a:t>[HR-SI] 400kV Melina - Divaca [DIR] [HR] / N-1 Pehlin - Divaca</a:t>
                      </a:r>
                    </a:p>
                  </a:txBody>
                  <a:tcPr marL="6535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5,54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56%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477265610"/>
                  </a:ext>
                </a:extLst>
              </a:tr>
              <a:tr h="116799">
                <a:tc>
                  <a:txBody>
                    <a:bodyPr/>
                    <a:lstStyle/>
                    <a:p>
                      <a:pPr algn="l" fontAlgn="b"/>
                      <a:r>
                        <a:rPr lang="cs-CZ" sz="700" b="0" i="0" u="none" strike="noStrike">
                          <a:solidFill>
                            <a:srgbClr val="000000"/>
                          </a:solidFill>
                          <a:effectLst/>
                          <a:latin typeface="Arial" panose="020B0604020202020204" pitchFamily="34" charset="0"/>
                        </a:rPr>
                        <a:t>[CZ-D8] Hradec - Rohrsdorf 445 [OPP] [D8] / N-1 Hradec - Rohrsdorf 2</a:t>
                      </a:r>
                    </a:p>
                  </a:txBody>
                  <a:tcPr marL="6535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1,37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27%</a:t>
                      </a:r>
                    </a:p>
                  </a:txBody>
                  <a:tcPr marL="0" marR="0" marT="0" marB="0" anchor="b">
                    <a:lnL>
                      <a:noFill/>
                    </a:lnL>
                    <a:lnR>
                      <a:noFill/>
                    </a:lnR>
                    <a:lnT>
                      <a:noFill/>
                    </a:lnT>
                    <a:lnB>
                      <a:noFill/>
                    </a:lnB>
                  </a:tcPr>
                </a:tc>
                <a:extLst>
                  <a:ext uri="{0D108BD9-81ED-4DB2-BD59-A6C34878D82A}">
                    <a16:rowId xmlns:a16="http://schemas.microsoft.com/office/drawing/2014/main" val="3392917292"/>
                  </a:ext>
                </a:extLst>
              </a:tr>
              <a:tr h="116799">
                <a:tc>
                  <a:txBody>
                    <a:bodyPr/>
                    <a:lstStyle/>
                    <a:p>
                      <a:pPr algn="l" fontAlgn="b"/>
                      <a:r>
                        <a:rPr lang="cs-CZ" sz="700" b="0" i="0" u="none" strike="noStrike">
                          <a:solidFill>
                            <a:srgbClr val="000000"/>
                          </a:solidFill>
                          <a:effectLst/>
                          <a:latin typeface="Arial" panose="020B0604020202020204" pitchFamily="34" charset="0"/>
                        </a:rPr>
                        <a:t>[RO-RO] TR Portile de Fier 400/220 1 [OPP] / N-1 TR Portile de Fier 400/220 2</a:t>
                      </a:r>
                    </a:p>
                  </a:txBody>
                  <a:tcPr marL="6535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2,52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51%</a:t>
                      </a:r>
                    </a:p>
                  </a:txBody>
                  <a:tcPr marL="0" marR="0" marT="0" marB="0" anchor="b">
                    <a:lnL>
                      <a:noFill/>
                    </a:lnL>
                    <a:lnR>
                      <a:noFill/>
                    </a:lnR>
                    <a:lnT>
                      <a:noFill/>
                    </a:lnT>
                    <a:lnB>
                      <a:noFill/>
                    </a:lnB>
                  </a:tcPr>
                </a:tc>
                <a:extLst>
                  <a:ext uri="{0D108BD9-81ED-4DB2-BD59-A6C34878D82A}">
                    <a16:rowId xmlns:a16="http://schemas.microsoft.com/office/drawing/2014/main" val="304153280"/>
                  </a:ext>
                </a:extLst>
              </a:tr>
              <a:tr h="116799">
                <a:tc>
                  <a:txBody>
                    <a:bodyPr/>
                    <a:lstStyle/>
                    <a:p>
                      <a:pPr algn="l" fontAlgn="b"/>
                      <a:r>
                        <a:rPr lang="cs-CZ" sz="700" b="0" i="0" u="none" strike="noStrike">
                          <a:solidFill>
                            <a:srgbClr val="000000"/>
                          </a:solidFill>
                          <a:effectLst/>
                          <a:latin typeface="Arial" panose="020B0604020202020204" pitchFamily="34" charset="0"/>
                        </a:rPr>
                        <a:t>[AT-AT] Salzburg - Tauern 231A [OPP] / N-1 Salzburg - Tauern 232A</a:t>
                      </a:r>
                    </a:p>
                  </a:txBody>
                  <a:tcPr marL="6535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184,85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195%</a:t>
                      </a:r>
                    </a:p>
                  </a:txBody>
                  <a:tcPr marL="0" marR="0" marT="0" marB="0" anchor="b">
                    <a:lnL>
                      <a:noFill/>
                    </a:lnL>
                    <a:lnR>
                      <a:noFill/>
                    </a:lnR>
                    <a:lnT>
                      <a:noFill/>
                    </a:lnT>
                    <a:lnB>
                      <a:noFill/>
                    </a:lnB>
                  </a:tcPr>
                </a:tc>
                <a:extLst>
                  <a:ext uri="{0D108BD9-81ED-4DB2-BD59-A6C34878D82A}">
                    <a16:rowId xmlns:a16="http://schemas.microsoft.com/office/drawing/2014/main" val="352613022"/>
                  </a:ext>
                </a:extLst>
              </a:tr>
              <a:tr h="116799">
                <a:tc>
                  <a:txBody>
                    <a:bodyPr/>
                    <a:lstStyle/>
                    <a:p>
                      <a:pPr algn="l" fontAlgn="b"/>
                      <a:r>
                        <a:rPr lang="cs-CZ" sz="700" b="0" i="0" u="none" strike="noStrike">
                          <a:solidFill>
                            <a:srgbClr val="000000"/>
                          </a:solidFill>
                          <a:effectLst/>
                          <a:latin typeface="Arial" panose="020B0604020202020204" pitchFamily="34" charset="0"/>
                        </a:rPr>
                        <a:t>[NL-D2] Meeden-Diele  380 Z [OPP] [NL] / N-1 Gronau - Gronau TR 441 E</a:t>
                      </a:r>
                    </a:p>
                  </a:txBody>
                  <a:tcPr marL="6535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662,71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22%</a:t>
                      </a:r>
                    </a:p>
                  </a:txBody>
                  <a:tcPr marL="0" marR="0" marT="0" marB="0" anchor="b">
                    <a:lnL>
                      <a:noFill/>
                    </a:lnL>
                    <a:lnR>
                      <a:noFill/>
                    </a:lnR>
                    <a:lnT>
                      <a:noFill/>
                    </a:lnT>
                    <a:lnB>
                      <a:noFill/>
                    </a:lnB>
                  </a:tcPr>
                </a:tc>
                <a:extLst>
                  <a:ext uri="{0D108BD9-81ED-4DB2-BD59-A6C34878D82A}">
                    <a16:rowId xmlns:a16="http://schemas.microsoft.com/office/drawing/2014/main" val="4209936557"/>
                  </a:ext>
                </a:extLst>
              </a:tr>
              <a:tr h="116799">
                <a:tc>
                  <a:txBody>
                    <a:bodyPr/>
                    <a:lstStyle/>
                    <a:p>
                      <a:pPr algn="l" fontAlgn="b"/>
                      <a:r>
                        <a:rPr lang="cs-CZ" sz="700" b="0" i="0" u="none" strike="noStrike">
                          <a:solidFill>
                            <a:srgbClr val="000000"/>
                          </a:solidFill>
                          <a:effectLst/>
                          <a:latin typeface="Arial" panose="020B0604020202020204" pitchFamily="34" charset="0"/>
                        </a:rPr>
                        <a:t>[HU-HU] Gonyu - Gyor [DIR] / N-1 Gabcikovo - Gyor</a:t>
                      </a:r>
                    </a:p>
                  </a:txBody>
                  <a:tcPr marL="6535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17,62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66%</a:t>
                      </a:r>
                    </a:p>
                  </a:txBody>
                  <a:tcPr marL="0" marR="0" marT="0" marB="0" anchor="b">
                    <a:lnL>
                      <a:noFill/>
                    </a:lnL>
                    <a:lnR>
                      <a:noFill/>
                    </a:lnR>
                    <a:lnT>
                      <a:noFill/>
                    </a:lnT>
                    <a:lnB>
                      <a:noFill/>
                    </a:lnB>
                  </a:tcPr>
                </a:tc>
                <a:extLst>
                  <a:ext uri="{0D108BD9-81ED-4DB2-BD59-A6C34878D82A}">
                    <a16:rowId xmlns:a16="http://schemas.microsoft.com/office/drawing/2014/main" val="3632214234"/>
                  </a:ext>
                </a:extLst>
              </a:tr>
              <a:tr h="116799">
                <a:tc>
                  <a:txBody>
                    <a:bodyPr/>
                    <a:lstStyle/>
                    <a:p>
                      <a:pPr algn="l" fontAlgn="b"/>
                      <a:r>
                        <a:rPr lang="cs-CZ" sz="700" b="0" i="0" u="none" strike="noStrike">
                          <a:solidFill>
                            <a:srgbClr val="000000"/>
                          </a:solidFill>
                          <a:effectLst/>
                          <a:latin typeface="Arial" panose="020B0604020202020204" pitchFamily="34" charset="0"/>
                        </a:rPr>
                        <a:t>[CZ-PL] Wielopole - Nosovice [DIR] [PL] / N-1 Albrechtice - Dobrzen</a:t>
                      </a:r>
                    </a:p>
                  </a:txBody>
                  <a:tcPr marL="6535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569,11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36%</a:t>
                      </a:r>
                    </a:p>
                  </a:txBody>
                  <a:tcPr marL="0" marR="0" marT="0" marB="0" anchor="b">
                    <a:lnL>
                      <a:noFill/>
                    </a:lnL>
                    <a:lnR>
                      <a:noFill/>
                    </a:lnR>
                    <a:lnT>
                      <a:noFill/>
                    </a:lnT>
                    <a:lnB>
                      <a:noFill/>
                    </a:lnB>
                  </a:tcPr>
                </a:tc>
                <a:extLst>
                  <a:ext uri="{0D108BD9-81ED-4DB2-BD59-A6C34878D82A}">
                    <a16:rowId xmlns:a16="http://schemas.microsoft.com/office/drawing/2014/main" val="767182926"/>
                  </a:ext>
                </a:extLst>
              </a:tr>
              <a:tr h="116799">
                <a:tc>
                  <a:txBody>
                    <a:bodyPr/>
                    <a:lstStyle/>
                    <a:p>
                      <a:pPr algn="l" fontAlgn="b"/>
                      <a:r>
                        <a:rPr lang="cs-CZ" sz="700" b="0" i="0" u="none" strike="noStrike">
                          <a:solidFill>
                            <a:srgbClr val="000000"/>
                          </a:solidFill>
                          <a:effectLst/>
                          <a:latin typeface="Arial" panose="020B0604020202020204" pitchFamily="34" charset="0"/>
                        </a:rPr>
                        <a:t>[SK-UA] V.Kapusany - Mukachevo (WPS) [DIR] [SK] / N-1 R.Sobota - Sajoivanka</a:t>
                      </a:r>
                    </a:p>
                  </a:txBody>
                  <a:tcPr marL="6535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31,74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43%</a:t>
                      </a:r>
                    </a:p>
                  </a:txBody>
                  <a:tcPr marL="0" marR="0" marT="0" marB="0" anchor="b">
                    <a:lnL>
                      <a:noFill/>
                    </a:lnL>
                    <a:lnR>
                      <a:noFill/>
                    </a:lnR>
                    <a:lnT>
                      <a:noFill/>
                    </a:lnT>
                    <a:lnB>
                      <a:noFill/>
                    </a:lnB>
                  </a:tcPr>
                </a:tc>
                <a:extLst>
                  <a:ext uri="{0D108BD9-81ED-4DB2-BD59-A6C34878D82A}">
                    <a16:rowId xmlns:a16="http://schemas.microsoft.com/office/drawing/2014/main" val="3998590418"/>
                  </a:ext>
                </a:extLst>
              </a:tr>
              <a:tr h="116799">
                <a:tc>
                  <a:txBody>
                    <a:bodyPr/>
                    <a:lstStyle/>
                    <a:p>
                      <a:pPr algn="l" fontAlgn="b"/>
                      <a:r>
                        <a:rPr lang="cs-CZ" sz="700" b="0" i="0" u="none" strike="noStrike">
                          <a:solidFill>
                            <a:srgbClr val="000000"/>
                          </a:solidFill>
                          <a:effectLst/>
                          <a:latin typeface="Arial" panose="020B0604020202020204" pitchFamily="34" charset="0"/>
                        </a:rPr>
                        <a:t>[CZ-SK] Nosovice - Varin [OPP] [SK] / N-1 Sokolnice - Stupava</a:t>
                      </a:r>
                    </a:p>
                  </a:txBody>
                  <a:tcPr marL="6535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30,14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136%</a:t>
                      </a:r>
                    </a:p>
                  </a:txBody>
                  <a:tcPr marL="0" marR="0" marT="0" marB="0" anchor="b">
                    <a:lnL>
                      <a:noFill/>
                    </a:lnL>
                    <a:lnR>
                      <a:noFill/>
                    </a:lnR>
                    <a:lnT>
                      <a:noFill/>
                    </a:lnT>
                    <a:lnB>
                      <a:noFill/>
                    </a:lnB>
                  </a:tcPr>
                </a:tc>
                <a:extLst>
                  <a:ext uri="{0D108BD9-81ED-4DB2-BD59-A6C34878D82A}">
                    <a16:rowId xmlns:a16="http://schemas.microsoft.com/office/drawing/2014/main" val="2641591486"/>
                  </a:ext>
                </a:extLst>
              </a:tr>
              <a:tr h="116799">
                <a:tc>
                  <a:txBody>
                    <a:bodyPr/>
                    <a:lstStyle/>
                    <a:p>
                      <a:pPr algn="l" fontAlgn="b"/>
                      <a:r>
                        <a:rPr lang="cs-CZ" sz="700" b="0" i="0" u="none" strike="noStrike">
                          <a:solidFill>
                            <a:srgbClr val="000000"/>
                          </a:solidFill>
                          <a:effectLst/>
                          <a:latin typeface="Arial" panose="020B0604020202020204" pitchFamily="34" charset="0"/>
                        </a:rPr>
                        <a:t>[BE-BE] Lixhe - Gramme 380.11 [OPP] / N-1 Y-Andre Dumont (-Gramme - Van Eyck) 380.12</a:t>
                      </a:r>
                    </a:p>
                  </a:txBody>
                  <a:tcPr marL="6535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106,18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25%</a:t>
                      </a:r>
                    </a:p>
                  </a:txBody>
                  <a:tcPr marL="0" marR="0" marT="0" marB="0" anchor="b">
                    <a:lnL>
                      <a:noFill/>
                    </a:lnL>
                    <a:lnR>
                      <a:noFill/>
                    </a:lnR>
                    <a:lnT>
                      <a:noFill/>
                    </a:lnT>
                    <a:lnB>
                      <a:noFill/>
                    </a:lnB>
                  </a:tcPr>
                </a:tc>
                <a:extLst>
                  <a:ext uri="{0D108BD9-81ED-4DB2-BD59-A6C34878D82A}">
                    <a16:rowId xmlns:a16="http://schemas.microsoft.com/office/drawing/2014/main" val="1562790483"/>
                  </a:ext>
                </a:extLst>
              </a:tr>
              <a:tr h="116799">
                <a:tc>
                  <a:txBody>
                    <a:bodyPr/>
                    <a:lstStyle/>
                    <a:p>
                      <a:pPr algn="l" fontAlgn="b"/>
                      <a:r>
                        <a:rPr lang="en-US" sz="700" b="0" i="0" u="none" strike="noStrike">
                          <a:solidFill>
                            <a:srgbClr val="000000"/>
                          </a:solidFill>
                          <a:effectLst/>
                          <a:latin typeface="Arial" panose="020B0604020202020204" pitchFamily="34" charset="0"/>
                        </a:rPr>
                        <a:t>[BE-FR] Avelgem - Avelin 380.80 [DIR] [BE] / N-1 Achene - Lonny 380.19</a:t>
                      </a:r>
                    </a:p>
                  </a:txBody>
                  <a:tcPr marL="6535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587,36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19%</a:t>
                      </a:r>
                    </a:p>
                  </a:txBody>
                  <a:tcPr marL="0" marR="0" marT="0" marB="0" anchor="b">
                    <a:lnL>
                      <a:noFill/>
                    </a:lnL>
                    <a:lnR>
                      <a:noFill/>
                    </a:lnR>
                    <a:lnT>
                      <a:noFill/>
                    </a:lnT>
                    <a:lnB>
                      <a:noFill/>
                    </a:lnB>
                  </a:tcPr>
                </a:tc>
                <a:extLst>
                  <a:ext uri="{0D108BD9-81ED-4DB2-BD59-A6C34878D82A}">
                    <a16:rowId xmlns:a16="http://schemas.microsoft.com/office/drawing/2014/main" val="2770211796"/>
                  </a:ext>
                </a:extLst>
              </a:tr>
              <a:tr h="116799">
                <a:tc>
                  <a:txBody>
                    <a:bodyPr/>
                    <a:lstStyle/>
                    <a:p>
                      <a:pPr algn="l" fontAlgn="b"/>
                      <a:r>
                        <a:rPr lang="cs-CZ" sz="700" b="0" i="0" u="none" strike="noStrike">
                          <a:solidFill>
                            <a:srgbClr val="000000"/>
                          </a:solidFill>
                          <a:effectLst/>
                          <a:latin typeface="Arial" panose="020B0604020202020204" pitchFamily="34" charset="0"/>
                        </a:rPr>
                        <a:t>[D8-PL] Mikulowa PST1 [OPP] [PL] / N-1 Hagenwerder - Mikulowa 1</a:t>
                      </a:r>
                    </a:p>
                  </a:txBody>
                  <a:tcPr marL="6535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429,53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a:t>
                      </a:r>
                    </a:p>
                  </a:txBody>
                  <a:tcPr marL="0" marR="0" marT="0" marB="0" anchor="b">
                    <a:lnL>
                      <a:noFill/>
                    </a:lnL>
                    <a:lnR>
                      <a:noFill/>
                    </a:lnR>
                    <a:lnT>
                      <a:noFill/>
                    </a:lnT>
                    <a:lnB>
                      <a:noFill/>
                    </a:lnB>
                  </a:tcPr>
                </a:tc>
                <a:extLst>
                  <a:ext uri="{0D108BD9-81ED-4DB2-BD59-A6C34878D82A}">
                    <a16:rowId xmlns:a16="http://schemas.microsoft.com/office/drawing/2014/main" val="4070613859"/>
                  </a:ext>
                </a:extLst>
              </a:tr>
              <a:tr h="116799">
                <a:tc>
                  <a:txBody>
                    <a:bodyPr/>
                    <a:lstStyle/>
                    <a:p>
                      <a:pPr algn="l" fontAlgn="b"/>
                      <a:r>
                        <a:rPr lang="en-US" sz="700" b="0" i="0" u="none" strike="noStrike">
                          <a:solidFill>
                            <a:srgbClr val="000000"/>
                          </a:solidFill>
                          <a:effectLst/>
                          <a:latin typeface="Arial" panose="020B0604020202020204" pitchFamily="34" charset="0"/>
                        </a:rPr>
                        <a:t>[BE-BE] PST Van Eyck 2 [DIR] [BE] / N-1 ALEGRO DC</a:t>
                      </a:r>
                    </a:p>
                  </a:txBody>
                  <a:tcPr marL="6535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550,36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23%</a:t>
                      </a:r>
                    </a:p>
                  </a:txBody>
                  <a:tcPr marL="0" marR="0" marT="0" marB="0" anchor="b">
                    <a:lnL>
                      <a:noFill/>
                    </a:lnL>
                    <a:lnR>
                      <a:noFill/>
                    </a:lnR>
                    <a:lnT>
                      <a:noFill/>
                    </a:lnT>
                    <a:lnB>
                      <a:noFill/>
                    </a:lnB>
                  </a:tcPr>
                </a:tc>
                <a:extLst>
                  <a:ext uri="{0D108BD9-81ED-4DB2-BD59-A6C34878D82A}">
                    <a16:rowId xmlns:a16="http://schemas.microsoft.com/office/drawing/2014/main" val="962097970"/>
                  </a:ext>
                </a:extLst>
              </a:tr>
              <a:tr h="116799">
                <a:tc>
                  <a:txBody>
                    <a:bodyPr/>
                    <a:lstStyle/>
                    <a:p>
                      <a:pPr algn="l" fontAlgn="b"/>
                      <a:r>
                        <a:rPr lang="cs-CZ" sz="700" b="1" i="0" u="none" strike="noStrike">
                          <a:solidFill>
                            <a:srgbClr val="000000"/>
                          </a:solidFill>
                          <a:effectLst/>
                          <a:latin typeface="Arial" panose="020B0604020202020204" pitchFamily="34" charset="0"/>
                        </a:rPr>
                        <a:t>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626,51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253%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316329131"/>
                  </a:ext>
                </a:extLst>
              </a:tr>
              <a:tr h="116799">
                <a:tc>
                  <a:txBody>
                    <a:bodyPr/>
                    <a:lstStyle/>
                    <a:p>
                      <a:pPr algn="l" fontAlgn="b"/>
                      <a:r>
                        <a:rPr lang="cs-CZ" sz="700" b="0" i="0" u="none" strike="noStrike">
                          <a:solidFill>
                            <a:srgbClr val="000000"/>
                          </a:solidFill>
                          <a:effectLst/>
                          <a:latin typeface="Arial" panose="020B0604020202020204" pitchFamily="34" charset="0"/>
                        </a:rPr>
                        <a:t>[AT-CZ] Duernrohr 1 - Slavetice 437 [OPP] [AT] / N-1 Slavetice - Durnrohr 2</a:t>
                      </a:r>
                    </a:p>
                  </a:txBody>
                  <a:tcPr marL="6535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95,82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195823670"/>
                  </a:ext>
                </a:extLst>
              </a:tr>
              <a:tr h="116799">
                <a:tc>
                  <a:txBody>
                    <a:bodyPr/>
                    <a:lstStyle/>
                    <a:p>
                      <a:pPr algn="l" fontAlgn="b"/>
                      <a:r>
                        <a:rPr lang="cs-CZ" sz="700" b="0" i="0" u="none" strike="noStrike">
                          <a:solidFill>
                            <a:srgbClr val="000000"/>
                          </a:solidFill>
                          <a:effectLst/>
                          <a:latin typeface="Arial" panose="020B0604020202020204" pitchFamily="34" charset="0"/>
                        </a:rPr>
                        <a:t>[NL-D2] Meeden-Diele  380 Z [OPP] [NL] / N-1 Gronau - Gronau TR 441 E</a:t>
                      </a:r>
                    </a:p>
                  </a:txBody>
                  <a:tcPr marL="6535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519,95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165797046"/>
                  </a:ext>
                </a:extLst>
              </a:tr>
              <a:tr h="116799">
                <a:tc>
                  <a:txBody>
                    <a:bodyPr/>
                    <a:lstStyle/>
                    <a:p>
                      <a:pPr algn="l" fontAlgn="b"/>
                      <a:r>
                        <a:rPr lang="cs-CZ" sz="700" b="0" i="0" u="none" strike="noStrike">
                          <a:solidFill>
                            <a:srgbClr val="000000"/>
                          </a:solidFill>
                          <a:effectLst/>
                          <a:latin typeface="Arial" panose="020B0604020202020204" pitchFamily="34" charset="0"/>
                        </a:rPr>
                        <a:t>[CZ-PL] Wielopole - Nosovice [DIR] [PL] / N-1 Albrechtice - Dobrzen</a:t>
                      </a:r>
                    </a:p>
                  </a:txBody>
                  <a:tcPr marL="6535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467,54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35%</a:t>
                      </a:r>
                    </a:p>
                  </a:txBody>
                  <a:tcPr marL="0" marR="0" marT="0" marB="0" anchor="b">
                    <a:lnL>
                      <a:noFill/>
                    </a:lnL>
                    <a:lnR>
                      <a:noFill/>
                    </a:lnR>
                    <a:lnT>
                      <a:noFill/>
                    </a:lnT>
                    <a:lnB>
                      <a:noFill/>
                    </a:lnB>
                  </a:tcPr>
                </a:tc>
                <a:extLst>
                  <a:ext uri="{0D108BD9-81ED-4DB2-BD59-A6C34878D82A}">
                    <a16:rowId xmlns:a16="http://schemas.microsoft.com/office/drawing/2014/main" val="3537780349"/>
                  </a:ext>
                </a:extLst>
              </a:tr>
              <a:tr h="116799">
                <a:tc>
                  <a:txBody>
                    <a:bodyPr/>
                    <a:lstStyle/>
                    <a:p>
                      <a:pPr algn="l" fontAlgn="b"/>
                      <a:r>
                        <a:rPr lang="cs-CZ" sz="700" b="0" i="0" u="none" strike="noStrike">
                          <a:solidFill>
                            <a:srgbClr val="000000"/>
                          </a:solidFill>
                          <a:effectLst/>
                          <a:latin typeface="Arial" panose="020B0604020202020204" pitchFamily="34" charset="0"/>
                        </a:rPr>
                        <a:t>[SK-UA] V.Kapusany - Mukachevo (WPS) [DIR] [SK] / N-1 R.Sobota - Sajoivanka</a:t>
                      </a:r>
                    </a:p>
                  </a:txBody>
                  <a:tcPr marL="6535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1,42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56%</a:t>
                      </a:r>
                    </a:p>
                  </a:txBody>
                  <a:tcPr marL="0" marR="0" marT="0" marB="0" anchor="b">
                    <a:lnL>
                      <a:noFill/>
                    </a:lnL>
                    <a:lnR>
                      <a:noFill/>
                    </a:lnR>
                    <a:lnT>
                      <a:noFill/>
                    </a:lnT>
                    <a:lnB>
                      <a:noFill/>
                    </a:lnB>
                  </a:tcPr>
                </a:tc>
                <a:extLst>
                  <a:ext uri="{0D108BD9-81ED-4DB2-BD59-A6C34878D82A}">
                    <a16:rowId xmlns:a16="http://schemas.microsoft.com/office/drawing/2014/main" val="3351788601"/>
                  </a:ext>
                </a:extLst>
              </a:tr>
              <a:tr h="116799">
                <a:tc>
                  <a:txBody>
                    <a:bodyPr/>
                    <a:lstStyle/>
                    <a:p>
                      <a:pPr algn="l" fontAlgn="b"/>
                      <a:r>
                        <a:rPr lang="en-US" sz="700" b="0" i="0" u="none" strike="noStrike">
                          <a:solidFill>
                            <a:srgbClr val="000000"/>
                          </a:solidFill>
                          <a:effectLst/>
                          <a:latin typeface="Arial" panose="020B0604020202020204" pitchFamily="34" charset="0"/>
                        </a:rPr>
                        <a:t>[BE-FR] Achene - Lonny 380.19 [DIR] [BE] / N-1 Avelgem - Avelin 380.80</a:t>
                      </a:r>
                    </a:p>
                  </a:txBody>
                  <a:tcPr marL="6535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386,25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54%</a:t>
                      </a:r>
                    </a:p>
                  </a:txBody>
                  <a:tcPr marL="0" marR="0" marT="0" marB="0" anchor="b">
                    <a:lnL>
                      <a:noFill/>
                    </a:lnL>
                    <a:lnR>
                      <a:noFill/>
                    </a:lnR>
                    <a:lnT>
                      <a:noFill/>
                    </a:lnT>
                    <a:lnB>
                      <a:noFill/>
                    </a:lnB>
                  </a:tcPr>
                </a:tc>
                <a:extLst>
                  <a:ext uri="{0D108BD9-81ED-4DB2-BD59-A6C34878D82A}">
                    <a16:rowId xmlns:a16="http://schemas.microsoft.com/office/drawing/2014/main" val="2106023478"/>
                  </a:ext>
                </a:extLst>
              </a:tr>
              <a:tr h="116799">
                <a:tc>
                  <a:txBody>
                    <a:bodyPr/>
                    <a:lstStyle/>
                    <a:p>
                      <a:pPr algn="l" fontAlgn="b"/>
                      <a:r>
                        <a:rPr lang="pt-BR" sz="700" b="0" i="0" u="none" strike="noStrike">
                          <a:solidFill>
                            <a:srgbClr val="000000"/>
                          </a:solidFill>
                          <a:effectLst/>
                          <a:latin typeface="Arial" panose="020B0604020202020204" pitchFamily="34" charset="0"/>
                        </a:rPr>
                        <a:t>[RO-RO] Paroseni - Targu Jiu Nord [OPP] / N-1 Resita - Timisoara</a:t>
                      </a:r>
                    </a:p>
                  </a:txBody>
                  <a:tcPr marL="6535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3,28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17%</a:t>
                      </a:r>
                    </a:p>
                  </a:txBody>
                  <a:tcPr marL="0" marR="0" marT="0" marB="0" anchor="b">
                    <a:lnL>
                      <a:noFill/>
                    </a:lnL>
                    <a:lnR>
                      <a:noFill/>
                    </a:lnR>
                    <a:lnT>
                      <a:noFill/>
                    </a:lnT>
                    <a:lnB>
                      <a:noFill/>
                    </a:lnB>
                  </a:tcPr>
                </a:tc>
                <a:extLst>
                  <a:ext uri="{0D108BD9-81ED-4DB2-BD59-A6C34878D82A}">
                    <a16:rowId xmlns:a16="http://schemas.microsoft.com/office/drawing/2014/main" val="2933904670"/>
                  </a:ext>
                </a:extLst>
              </a:tr>
              <a:tr h="116799">
                <a:tc>
                  <a:txBody>
                    <a:bodyPr/>
                    <a:lstStyle/>
                    <a:p>
                      <a:pPr algn="l" fontAlgn="b"/>
                      <a:r>
                        <a:rPr lang="cs-CZ" sz="700" b="0" i="0" u="none" strike="noStrike">
                          <a:solidFill>
                            <a:srgbClr val="000000"/>
                          </a:solidFill>
                          <a:effectLst/>
                          <a:latin typeface="Arial" panose="020B0604020202020204" pitchFamily="34" charset="0"/>
                        </a:rPr>
                        <a:t>[D7-D7] Niederstedem - Y Dahlem SELHN W [OPP] / N-1 Dahlem - Rommersheim SELHN O</a:t>
                      </a:r>
                    </a:p>
                  </a:txBody>
                  <a:tcPr marL="6535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626,51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21%</a:t>
                      </a:r>
                    </a:p>
                  </a:txBody>
                  <a:tcPr marL="0" marR="0" marT="0" marB="0" anchor="b">
                    <a:lnL>
                      <a:noFill/>
                    </a:lnL>
                    <a:lnR>
                      <a:noFill/>
                    </a:lnR>
                    <a:lnT>
                      <a:noFill/>
                    </a:lnT>
                    <a:lnB>
                      <a:noFill/>
                    </a:lnB>
                  </a:tcPr>
                </a:tc>
                <a:extLst>
                  <a:ext uri="{0D108BD9-81ED-4DB2-BD59-A6C34878D82A}">
                    <a16:rowId xmlns:a16="http://schemas.microsoft.com/office/drawing/2014/main" val="3734762013"/>
                  </a:ext>
                </a:extLst>
              </a:tr>
              <a:tr h="116799">
                <a:tc>
                  <a:txBody>
                    <a:bodyPr/>
                    <a:lstStyle/>
                    <a:p>
                      <a:pPr algn="l" fontAlgn="b"/>
                      <a:r>
                        <a:rPr lang="cs-CZ" sz="700" b="0" i="0" u="none" strike="noStrike">
                          <a:solidFill>
                            <a:srgbClr val="000000"/>
                          </a:solidFill>
                          <a:effectLst/>
                          <a:latin typeface="Arial" panose="020B0604020202020204" pitchFamily="34" charset="0"/>
                        </a:rPr>
                        <a:t>[D7-D7] Mengede - Y Huellen WESTFL W [DIR] / N-1 Hattingen  - Witten  KEMNAD S</a:t>
                      </a:r>
                    </a:p>
                  </a:txBody>
                  <a:tcPr marL="6535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380,18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498879141"/>
                  </a:ext>
                </a:extLst>
              </a:tr>
              <a:tr h="116799">
                <a:tc>
                  <a:txBody>
                    <a:bodyPr/>
                    <a:lstStyle/>
                    <a:p>
                      <a:pPr algn="l" fontAlgn="b"/>
                      <a:r>
                        <a:rPr lang="cs-CZ" sz="700" b="0" i="0" u="none" strike="noStrike">
                          <a:solidFill>
                            <a:srgbClr val="000000"/>
                          </a:solidFill>
                          <a:effectLst/>
                          <a:latin typeface="Arial" panose="020B0604020202020204" pitchFamily="34" charset="0"/>
                        </a:rPr>
                        <a:t>[D8-PL] Krajnik - Vierraden 2 [OPP] [PL] / N-1 Hradec - Rohrsdorf 1</a:t>
                      </a:r>
                    </a:p>
                  </a:txBody>
                  <a:tcPr marL="6535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481,38</a:t>
                      </a:r>
                    </a:p>
                  </a:txBody>
                  <a:tcPr marL="0" marR="0" marT="0" marB="0" anchor="b">
                    <a:lnL>
                      <a:noFill/>
                    </a:lnL>
                    <a:lnR>
                      <a:noFill/>
                    </a:lnR>
                    <a:lnT>
                      <a:noFill/>
                    </a:lnT>
                    <a:lnB>
                      <a:noFill/>
                    </a:lnB>
                  </a:tcPr>
                </a:tc>
                <a:tc>
                  <a:txBody>
                    <a:bodyPr/>
                    <a:lstStyle/>
                    <a:p>
                      <a:pPr algn="r" fontAlgn="b"/>
                      <a:r>
                        <a:rPr lang="cs-CZ" sz="700" b="0" i="0" u="none" strike="noStrike" dirty="0">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871696696"/>
                  </a:ext>
                </a:extLst>
              </a:tr>
            </a:tbl>
          </a:graphicData>
        </a:graphic>
      </p:graphicFrame>
    </p:spTree>
    <p:extLst>
      <p:ext uri="{BB962C8B-B14F-4D97-AF65-F5344CB8AC3E}">
        <p14:creationId xmlns:p14="http://schemas.microsoft.com/office/powerpoint/2010/main" val="212383924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BD20220406</a:t>
            </a:r>
            <a:r>
              <a:rPr lang="en-US" altLang="hu-HU" sz="1400" dirty="0">
                <a:solidFill>
                  <a:srgbClr val="008000"/>
                </a:solidFill>
              </a:rPr>
              <a:t> (part </a:t>
            </a:r>
            <a:r>
              <a:rPr lang="cs-CZ" altLang="hu-HU" sz="1400" dirty="0">
                <a:solidFill>
                  <a:srgbClr val="008000"/>
                </a:solidFill>
              </a:rPr>
              <a:t>I</a:t>
            </a:r>
            <a:r>
              <a:rPr lang="sl-SI" altLang="hu-HU" sz="1400" dirty="0">
                <a:solidFill>
                  <a:srgbClr val="008000"/>
                </a:solidFill>
              </a:rPr>
              <a:t>II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ulka 1">
            <a:extLst>
              <a:ext uri="{FF2B5EF4-FFF2-40B4-BE49-F238E27FC236}">
                <a16:creationId xmlns:a16="http://schemas.microsoft.com/office/drawing/2014/main" id="{9380C681-643B-4E8A-880B-A104354887F5}"/>
              </a:ext>
            </a:extLst>
          </p:cNvPr>
          <p:cNvGraphicFramePr>
            <a:graphicFrameLocks noGrp="1"/>
          </p:cNvGraphicFramePr>
          <p:nvPr>
            <p:extLst>
              <p:ext uri="{D42A27DB-BD31-4B8C-83A1-F6EECF244321}">
                <p14:modId xmlns:p14="http://schemas.microsoft.com/office/powerpoint/2010/main" val="2381158511"/>
              </p:ext>
            </p:extLst>
          </p:nvPr>
        </p:nvGraphicFramePr>
        <p:xfrm>
          <a:off x="566444" y="1101452"/>
          <a:ext cx="8709230" cy="5504176"/>
        </p:xfrm>
        <a:graphic>
          <a:graphicData uri="http://schemas.openxmlformats.org/drawingml/2006/table">
            <a:tbl>
              <a:tblPr/>
              <a:tblGrid>
                <a:gridCol w="6702862">
                  <a:extLst>
                    <a:ext uri="{9D8B030D-6E8A-4147-A177-3AD203B41FA5}">
                      <a16:colId xmlns:a16="http://schemas.microsoft.com/office/drawing/2014/main" val="3567780168"/>
                    </a:ext>
                  </a:extLst>
                </a:gridCol>
                <a:gridCol w="1481467">
                  <a:extLst>
                    <a:ext uri="{9D8B030D-6E8A-4147-A177-3AD203B41FA5}">
                      <a16:colId xmlns:a16="http://schemas.microsoft.com/office/drawing/2014/main" val="2813835592"/>
                    </a:ext>
                  </a:extLst>
                </a:gridCol>
                <a:gridCol w="524901">
                  <a:extLst>
                    <a:ext uri="{9D8B030D-6E8A-4147-A177-3AD203B41FA5}">
                      <a16:colId xmlns:a16="http://schemas.microsoft.com/office/drawing/2014/main" val="2852176482"/>
                    </a:ext>
                  </a:extLst>
                </a:gridCol>
              </a:tblGrid>
              <a:tr h="119656">
                <a:tc>
                  <a:txBody>
                    <a:bodyPr/>
                    <a:lstStyle/>
                    <a:p>
                      <a:pPr algn="l" fontAlgn="b"/>
                      <a:r>
                        <a:rPr lang="cs-CZ" sz="7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3774374800"/>
                  </a:ext>
                </a:extLst>
              </a:tr>
              <a:tr h="119656">
                <a:tc>
                  <a:txBody>
                    <a:bodyPr/>
                    <a:lstStyle/>
                    <a:p>
                      <a:pPr algn="l" fontAlgn="b"/>
                      <a:r>
                        <a:rPr lang="cs-CZ" sz="700" b="1" i="0" u="none" strike="noStrike">
                          <a:solidFill>
                            <a:srgbClr val="000000"/>
                          </a:solidFill>
                          <a:effectLst/>
                          <a:latin typeface="Arial" panose="020B0604020202020204" pitchFamily="34" charset="0"/>
                        </a:rPr>
                        <a:t>14</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622,11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449%</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017488925"/>
                  </a:ext>
                </a:extLst>
              </a:tr>
              <a:tr h="119656">
                <a:tc>
                  <a:txBody>
                    <a:bodyPr/>
                    <a:lstStyle/>
                    <a:p>
                      <a:pPr algn="l" fontAlgn="b"/>
                      <a:r>
                        <a:rPr lang="cs-CZ" sz="700" b="0" i="0" u="none" strike="noStrike">
                          <a:solidFill>
                            <a:srgbClr val="000000"/>
                          </a:solidFill>
                          <a:effectLst/>
                          <a:latin typeface="Arial" panose="020B0604020202020204" pitchFamily="34" charset="0"/>
                        </a:rPr>
                        <a:t>[AT-CZ] Duernrohr 1 - Slavetice 437 [OPP] [AT] / N-1 Slavetice - Durnrohr 2</a:t>
                      </a:r>
                    </a:p>
                  </a:txBody>
                  <a:tcPr marL="6677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1,68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620940895"/>
                  </a:ext>
                </a:extLst>
              </a:tr>
              <a:tr h="119656">
                <a:tc>
                  <a:txBody>
                    <a:bodyPr/>
                    <a:lstStyle/>
                    <a:p>
                      <a:pPr algn="l" fontAlgn="b"/>
                      <a:r>
                        <a:rPr lang="pt-BR" sz="700" b="0" i="0" u="none" strike="noStrike">
                          <a:solidFill>
                            <a:srgbClr val="000000"/>
                          </a:solidFill>
                          <a:effectLst/>
                          <a:latin typeface="Arial" panose="020B0604020202020204" pitchFamily="34" charset="0"/>
                        </a:rPr>
                        <a:t>[HR-SI] 220kV Pehlin - Divaca [OPP] [HR] / N-1 Melina - Divaca</a:t>
                      </a:r>
                    </a:p>
                  </a:txBody>
                  <a:tcPr marL="6677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11,14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112%</a:t>
                      </a:r>
                    </a:p>
                  </a:txBody>
                  <a:tcPr marL="0" marR="0" marT="0" marB="0" anchor="b">
                    <a:lnL>
                      <a:noFill/>
                    </a:lnL>
                    <a:lnR>
                      <a:noFill/>
                    </a:lnR>
                    <a:lnT>
                      <a:noFill/>
                    </a:lnT>
                    <a:lnB>
                      <a:noFill/>
                    </a:lnB>
                  </a:tcPr>
                </a:tc>
                <a:extLst>
                  <a:ext uri="{0D108BD9-81ED-4DB2-BD59-A6C34878D82A}">
                    <a16:rowId xmlns:a16="http://schemas.microsoft.com/office/drawing/2014/main" val="1307100923"/>
                  </a:ext>
                </a:extLst>
              </a:tr>
              <a:tr h="119656">
                <a:tc>
                  <a:txBody>
                    <a:bodyPr/>
                    <a:lstStyle/>
                    <a:p>
                      <a:pPr algn="l" fontAlgn="b"/>
                      <a:r>
                        <a:rPr lang="cs-CZ" sz="700" b="0" i="0" u="none" strike="noStrike">
                          <a:solidFill>
                            <a:srgbClr val="000000"/>
                          </a:solidFill>
                          <a:effectLst/>
                          <a:latin typeface="Arial" panose="020B0604020202020204" pitchFamily="34" charset="0"/>
                        </a:rPr>
                        <a:t>[AT-SI] Kainachtal - Maribor 473 [DIR] [AT] / N-1 Maribor-Kainachtal 2</a:t>
                      </a:r>
                    </a:p>
                  </a:txBody>
                  <a:tcPr marL="6677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7,56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33%</a:t>
                      </a:r>
                    </a:p>
                  </a:txBody>
                  <a:tcPr marL="0" marR="0" marT="0" marB="0" anchor="b">
                    <a:lnL>
                      <a:noFill/>
                    </a:lnL>
                    <a:lnR>
                      <a:noFill/>
                    </a:lnR>
                    <a:lnT>
                      <a:noFill/>
                    </a:lnT>
                    <a:lnB>
                      <a:noFill/>
                    </a:lnB>
                  </a:tcPr>
                </a:tc>
                <a:extLst>
                  <a:ext uri="{0D108BD9-81ED-4DB2-BD59-A6C34878D82A}">
                    <a16:rowId xmlns:a16="http://schemas.microsoft.com/office/drawing/2014/main" val="3508240262"/>
                  </a:ext>
                </a:extLst>
              </a:tr>
              <a:tr h="119656">
                <a:tc>
                  <a:txBody>
                    <a:bodyPr/>
                    <a:lstStyle/>
                    <a:p>
                      <a:pPr algn="l" fontAlgn="b"/>
                      <a:r>
                        <a:rPr lang="cs-CZ" sz="700" b="0" i="0" u="none" strike="noStrike">
                          <a:solidFill>
                            <a:srgbClr val="000000"/>
                          </a:solidFill>
                          <a:effectLst/>
                          <a:latin typeface="Arial" panose="020B0604020202020204" pitchFamily="34" charset="0"/>
                        </a:rPr>
                        <a:t>[RO-RO] Paroseni - Targu Jiu Nord [OPP] / N-1 Portile de Fier - Djerdap</a:t>
                      </a:r>
                    </a:p>
                  </a:txBody>
                  <a:tcPr marL="6677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23,3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29%</a:t>
                      </a:r>
                    </a:p>
                  </a:txBody>
                  <a:tcPr marL="0" marR="0" marT="0" marB="0" anchor="b">
                    <a:lnL>
                      <a:noFill/>
                    </a:lnL>
                    <a:lnR>
                      <a:noFill/>
                    </a:lnR>
                    <a:lnT>
                      <a:noFill/>
                    </a:lnT>
                    <a:lnB>
                      <a:noFill/>
                    </a:lnB>
                  </a:tcPr>
                </a:tc>
                <a:extLst>
                  <a:ext uri="{0D108BD9-81ED-4DB2-BD59-A6C34878D82A}">
                    <a16:rowId xmlns:a16="http://schemas.microsoft.com/office/drawing/2014/main" val="2054240796"/>
                  </a:ext>
                </a:extLst>
              </a:tr>
              <a:tr h="119656">
                <a:tc>
                  <a:txBody>
                    <a:bodyPr/>
                    <a:lstStyle/>
                    <a:p>
                      <a:pPr algn="l" fontAlgn="b"/>
                      <a:r>
                        <a:rPr lang="cs-CZ" sz="700" b="0" i="0" u="none" strike="noStrike">
                          <a:solidFill>
                            <a:srgbClr val="000000"/>
                          </a:solidFill>
                          <a:effectLst/>
                          <a:latin typeface="Arial" panose="020B0604020202020204" pitchFamily="34" charset="0"/>
                        </a:rPr>
                        <a:t>[NL-D2] Meeden-Diele  380 Z [OPP] [NL] / N-1 Gronau - Gronau TR 441 E</a:t>
                      </a:r>
                    </a:p>
                  </a:txBody>
                  <a:tcPr marL="6677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563,61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22%</a:t>
                      </a:r>
                    </a:p>
                  </a:txBody>
                  <a:tcPr marL="0" marR="0" marT="0" marB="0" anchor="b">
                    <a:lnL>
                      <a:noFill/>
                    </a:lnL>
                    <a:lnR>
                      <a:noFill/>
                    </a:lnR>
                    <a:lnT>
                      <a:noFill/>
                    </a:lnT>
                    <a:lnB>
                      <a:noFill/>
                    </a:lnB>
                  </a:tcPr>
                </a:tc>
                <a:extLst>
                  <a:ext uri="{0D108BD9-81ED-4DB2-BD59-A6C34878D82A}">
                    <a16:rowId xmlns:a16="http://schemas.microsoft.com/office/drawing/2014/main" val="2481894766"/>
                  </a:ext>
                </a:extLst>
              </a:tr>
              <a:tr h="119656">
                <a:tc>
                  <a:txBody>
                    <a:bodyPr/>
                    <a:lstStyle/>
                    <a:p>
                      <a:pPr algn="l" fontAlgn="b"/>
                      <a:r>
                        <a:rPr lang="en-US" sz="700" b="0" i="0" u="none" strike="noStrike">
                          <a:solidFill>
                            <a:srgbClr val="000000"/>
                          </a:solidFill>
                          <a:effectLst/>
                          <a:latin typeface="Arial" panose="020B0604020202020204" pitchFamily="34" charset="0"/>
                        </a:rPr>
                        <a:t>[BE-FR] Achene - Lonny 19 [DIR] [FR] / N-1 Avelgem - Avelin 380.80</a:t>
                      </a:r>
                    </a:p>
                  </a:txBody>
                  <a:tcPr marL="6677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391,3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47%</a:t>
                      </a:r>
                    </a:p>
                  </a:txBody>
                  <a:tcPr marL="0" marR="0" marT="0" marB="0" anchor="b">
                    <a:lnL>
                      <a:noFill/>
                    </a:lnL>
                    <a:lnR>
                      <a:noFill/>
                    </a:lnR>
                    <a:lnT>
                      <a:noFill/>
                    </a:lnT>
                    <a:lnB>
                      <a:noFill/>
                    </a:lnB>
                  </a:tcPr>
                </a:tc>
                <a:extLst>
                  <a:ext uri="{0D108BD9-81ED-4DB2-BD59-A6C34878D82A}">
                    <a16:rowId xmlns:a16="http://schemas.microsoft.com/office/drawing/2014/main" val="2803204900"/>
                  </a:ext>
                </a:extLst>
              </a:tr>
              <a:tr h="119656">
                <a:tc>
                  <a:txBody>
                    <a:bodyPr/>
                    <a:lstStyle/>
                    <a:p>
                      <a:pPr algn="l" fontAlgn="b"/>
                      <a:r>
                        <a:rPr lang="cs-CZ" sz="700" b="0" i="0" u="none" strike="noStrike">
                          <a:solidFill>
                            <a:srgbClr val="000000"/>
                          </a:solidFill>
                          <a:effectLst/>
                          <a:latin typeface="Arial" panose="020B0604020202020204" pitchFamily="34" charset="0"/>
                        </a:rPr>
                        <a:t>[CZ-PL] Wielopole - Nosovice [DIR] [PL] / N-1 Albrechtice - Dobrzen</a:t>
                      </a:r>
                    </a:p>
                  </a:txBody>
                  <a:tcPr marL="6677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237,43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37%</a:t>
                      </a:r>
                    </a:p>
                  </a:txBody>
                  <a:tcPr marL="0" marR="0" marT="0" marB="0" anchor="b">
                    <a:lnL>
                      <a:noFill/>
                    </a:lnL>
                    <a:lnR>
                      <a:noFill/>
                    </a:lnR>
                    <a:lnT>
                      <a:noFill/>
                    </a:lnT>
                    <a:lnB>
                      <a:noFill/>
                    </a:lnB>
                  </a:tcPr>
                </a:tc>
                <a:extLst>
                  <a:ext uri="{0D108BD9-81ED-4DB2-BD59-A6C34878D82A}">
                    <a16:rowId xmlns:a16="http://schemas.microsoft.com/office/drawing/2014/main" val="1790091917"/>
                  </a:ext>
                </a:extLst>
              </a:tr>
              <a:tr h="119656">
                <a:tc>
                  <a:txBody>
                    <a:bodyPr/>
                    <a:lstStyle/>
                    <a:p>
                      <a:pPr algn="l" fontAlgn="b"/>
                      <a:r>
                        <a:rPr lang="cs-CZ" sz="700" b="0" i="0" u="none" strike="noStrike">
                          <a:solidFill>
                            <a:srgbClr val="000000"/>
                          </a:solidFill>
                          <a:effectLst/>
                          <a:latin typeface="Arial" panose="020B0604020202020204" pitchFamily="34" charset="0"/>
                        </a:rPr>
                        <a:t>[SK-UA] V.Kapusany - Mukachevo (WPS) [DIR] [SK] / N-1 R.Sobota - Sajoivanka</a:t>
                      </a:r>
                    </a:p>
                  </a:txBody>
                  <a:tcPr marL="6677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6,21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50%</a:t>
                      </a:r>
                    </a:p>
                  </a:txBody>
                  <a:tcPr marL="0" marR="0" marT="0" marB="0" anchor="b">
                    <a:lnL>
                      <a:noFill/>
                    </a:lnL>
                    <a:lnR>
                      <a:noFill/>
                    </a:lnR>
                    <a:lnT>
                      <a:noFill/>
                    </a:lnT>
                    <a:lnB>
                      <a:noFill/>
                    </a:lnB>
                  </a:tcPr>
                </a:tc>
                <a:extLst>
                  <a:ext uri="{0D108BD9-81ED-4DB2-BD59-A6C34878D82A}">
                    <a16:rowId xmlns:a16="http://schemas.microsoft.com/office/drawing/2014/main" val="2790042630"/>
                  </a:ext>
                </a:extLst>
              </a:tr>
              <a:tr h="119656">
                <a:tc>
                  <a:txBody>
                    <a:bodyPr/>
                    <a:lstStyle/>
                    <a:p>
                      <a:pPr algn="l" fontAlgn="b"/>
                      <a:r>
                        <a:rPr lang="cs-CZ" sz="700" b="0" i="0" u="none" strike="noStrike">
                          <a:solidFill>
                            <a:srgbClr val="000000"/>
                          </a:solidFill>
                          <a:effectLst/>
                          <a:latin typeface="Arial" panose="020B0604020202020204" pitchFamily="34" charset="0"/>
                        </a:rPr>
                        <a:t>[PL-PL] Krosno Iskrzynia - Rzeszow [OPP] / N-1 Krosno Iskrzynia - Tarnow</a:t>
                      </a:r>
                    </a:p>
                  </a:txBody>
                  <a:tcPr marL="6677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124,96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41%</a:t>
                      </a:r>
                    </a:p>
                  </a:txBody>
                  <a:tcPr marL="0" marR="0" marT="0" marB="0" anchor="b">
                    <a:lnL>
                      <a:noFill/>
                    </a:lnL>
                    <a:lnR>
                      <a:noFill/>
                    </a:lnR>
                    <a:lnT>
                      <a:noFill/>
                    </a:lnT>
                    <a:lnB>
                      <a:noFill/>
                    </a:lnB>
                  </a:tcPr>
                </a:tc>
                <a:extLst>
                  <a:ext uri="{0D108BD9-81ED-4DB2-BD59-A6C34878D82A}">
                    <a16:rowId xmlns:a16="http://schemas.microsoft.com/office/drawing/2014/main" val="99254068"/>
                  </a:ext>
                </a:extLst>
              </a:tr>
              <a:tr h="119656">
                <a:tc>
                  <a:txBody>
                    <a:bodyPr/>
                    <a:lstStyle/>
                    <a:p>
                      <a:pPr algn="l" fontAlgn="b"/>
                      <a:r>
                        <a:rPr lang="cs-CZ" sz="700" b="0" i="0" u="none" strike="noStrike">
                          <a:solidFill>
                            <a:srgbClr val="000000"/>
                          </a:solidFill>
                          <a:effectLst/>
                          <a:latin typeface="Arial" panose="020B0604020202020204" pitchFamily="34" charset="0"/>
                        </a:rPr>
                        <a:t>[D7-D7] Niederstedem - Y Dahlem SELHN W [OPP] / N-1 Dahlem - Rommersheim SELHN O</a:t>
                      </a:r>
                    </a:p>
                  </a:txBody>
                  <a:tcPr marL="6677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622,11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78721772"/>
                  </a:ext>
                </a:extLst>
              </a:tr>
              <a:tr h="119656">
                <a:tc>
                  <a:txBody>
                    <a:bodyPr/>
                    <a:lstStyle/>
                    <a:p>
                      <a:pPr algn="l" fontAlgn="b"/>
                      <a:r>
                        <a:rPr lang="cs-CZ" sz="700" b="0" i="0" u="none" strike="noStrike">
                          <a:solidFill>
                            <a:srgbClr val="000000"/>
                          </a:solidFill>
                          <a:effectLst/>
                          <a:latin typeface="Arial" panose="020B0604020202020204" pitchFamily="34" charset="0"/>
                        </a:rPr>
                        <a:t>[D7-D7] Mengede - Y Huellen WESTFL W [DIR] / N-1 Hattingen  - Witten  KEMNAD S</a:t>
                      </a:r>
                    </a:p>
                  </a:txBody>
                  <a:tcPr marL="6677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350,01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855778139"/>
                  </a:ext>
                </a:extLst>
              </a:tr>
              <a:tr h="119656">
                <a:tc>
                  <a:txBody>
                    <a:bodyPr/>
                    <a:lstStyle/>
                    <a:p>
                      <a:pPr algn="l" fontAlgn="b"/>
                      <a:r>
                        <a:rPr lang="cs-CZ" sz="700" b="0" i="0" u="none" strike="noStrike">
                          <a:solidFill>
                            <a:srgbClr val="000000"/>
                          </a:solidFill>
                          <a:effectLst/>
                          <a:latin typeface="Arial" panose="020B0604020202020204" pitchFamily="34" charset="0"/>
                        </a:rPr>
                        <a:t>[D8-PL] Krajnik - Vierraden 2 [OPP] [PL] / N-1 Hradec - Rohrsdorf 1</a:t>
                      </a:r>
                    </a:p>
                  </a:txBody>
                  <a:tcPr marL="6677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295,12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463019113"/>
                  </a:ext>
                </a:extLst>
              </a:tr>
              <a:tr h="119656">
                <a:tc>
                  <a:txBody>
                    <a:bodyPr/>
                    <a:lstStyle/>
                    <a:p>
                      <a:pPr algn="l" fontAlgn="b"/>
                      <a:r>
                        <a:rPr lang="cs-CZ" sz="700" b="1" i="0" u="none" strike="noStrike">
                          <a:solidFill>
                            <a:srgbClr val="000000"/>
                          </a:solidFill>
                          <a:effectLst/>
                          <a:latin typeface="Arial" panose="020B0604020202020204" pitchFamily="34" charset="0"/>
                        </a:rPr>
                        <a:t>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656,65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304%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589366068"/>
                  </a:ext>
                </a:extLst>
              </a:tr>
              <a:tr h="119656">
                <a:tc>
                  <a:txBody>
                    <a:bodyPr/>
                    <a:lstStyle/>
                    <a:p>
                      <a:pPr algn="l" fontAlgn="b"/>
                      <a:r>
                        <a:rPr lang="cs-CZ" sz="700" b="0" i="0" u="none" strike="noStrike">
                          <a:solidFill>
                            <a:srgbClr val="000000"/>
                          </a:solidFill>
                          <a:effectLst/>
                          <a:latin typeface="Arial" panose="020B0604020202020204" pitchFamily="34" charset="0"/>
                        </a:rPr>
                        <a:t>[AT-AT] Oststeiermark - Wien Suedost 477 [OPP] / N-1 Kainachtal - Y_Mellach 476KT</a:t>
                      </a:r>
                    </a:p>
                  </a:txBody>
                  <a:tcPr marL="6677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10,55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60%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981175204"/>
                  </a:ext>
                </a:extLst>
              </a:tr>
              <a:tr h="119656">
                <a:tc>
                  <a:txBody>
                    <a:bodyPr/>
                    <a:lstStyle/>
                    <a:p>
                      <a:pPr algn="l" fontAlgn="b"/>
                      <a:r>
                        <a:rPr lang="cs-CZ" sz="700" b="0" i="0" u="none" strike="noStrike">
                          <a:solidFill>
                            <a:srgbClr val="000000"/>
                          </a:solidFill>
                          <a:effectLst/>
                          <a:latin typeface="Arial" panose="020B0604020202020204" pitchFamily="34" charset="0"/>
                        </a:rPr>
                        <a:t>[RO-RO] Paroseni - Targu Jiu Nord [OPP] / N-1 Portile de Fier - Djerdap</a:t>
                      </a:r>
                    </a:p>
                  </a:txBody>
                  <a:tcPr marL="6677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37,06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28%</a:t>
                      </a:r>
                    </a:p>
                  </a:txBody>
                  <a:tcPr marL="0" marR="0" marT="0" marB="0" anchor="b">
                    <a:lnL>
                      <a:noFill/>
                    </a:lnL>
                    <a:lnR>
                      <a:noFill/>
                    </a:lnR>
                    <a:lnT>
                      <a:noFill/>
                    </a:lnT>
                    <a:lnB>
                      <a:noFill/>
                    </a:lnB>
                  </a:tcPr>
                </a:tc>
                <a:extLst>
                  <a:ext uri="{0D108BD9-81ED-4DB2-BD59-A6C34878D82A}">
                    <a16:rowId xmlns:a16="http://schemas.microsoft.com/office/drawing/2014/main" val="2524013242"/>
                  </a:ext>
                </a:extLst>
              </a:tr>
              <a:tr h="119656">
                <a:tc>
                  <a:txBody>
                    <a:bodyPr/>
                    <a:lstStyle/>
                    <a:p>
                      <a:pPr algn="l" fontAlgn="b"/>
                      <a:r>
                        <a:rPr lang="cs-CZ" sz="700" b="0" i="0" u="none" strike="noStrike">
                          <a:solidFill>
                            <a:srgbClr val="000000"/>
                          </a:solidFill>
                          <a:effectLst/>
                          <a:latin typeface="Arial" panose="020B0604020202020204" pitchFamily="34" charset="0"/>
                        </a:rPr>
                        <a:t>[HR-HU] 400kV Zerjavinec - Heviz 2 [OPP] [HR] / N-1 Zerjavinec - Heviz 1</a:t>
                      </a:r>
                    </a:p>
                  </a:txBody>
                  <a:tcPr marL="6677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0,74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56%</a:t>
                      </a:r>
                    </a:p>
                  </a:txBody>
                  <a:tcPr marL="0" marR="0" marT="0" marB="0" anchor="b">
                    <a:lnL>
                      <a:noFill/>
                    </a:lnL>
                    <a:lnR>
                      <a:noFill/>
                    </a:lnR>
                    <a:lnT>
                      <a:noFill/>
                    </a:lnT>
                    <a:lnB>
                      <a:noFill/>
                    </a:lnB>
                  </a:tcPr>
                </a:tc>
                <a:extLst>
                  <a:ext uri="{0D108BD9-81ED-4DB2-BD59-A6C34878D82A}">
                    <a16:rowId xmlns:a16="http://schemas.microsoft.com/office/drawing/2014/main" val="2039320652"/>
                  </a:ext>
                </a:extLst>
              </a:tr>
              <a:tr h="119656">
                <a:tc>
                  <a:txBody>
                    <a:bodyPr/>
                    <a:lstStyle/>
                    <a:p>
                      <a:pPr algn="l" fontAlgn="b"/>
                      <a:r>
                        <a:rPr lang="cs-CZ" sz="700" b="0" i="0" u="none" strike="noStrike">
                          <a:solidFill>
                            <a:srgbClr val="000000"/>
                          </a:solidFill>
                          <a:effectLst/>
                          <a:latin typeface="Arial" panose="020B0604020202020204" pitchFamily="34" charset="0"/>
                        </a:rPr>
                        <a:t>[NL-D2] Meeden-Diele  380 Z [OPP] [NL] / N-1 Gronau - Gronau TR 441 E</a:t>
                      </a:r>
                    </a:p>
                  </a:txBody>
                  <a:tcPr marL="6677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656,65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23%</a:t>
                      </a:r>
                    </a:p>
                  </a:txBody>
                  <a:tcPr marL="0" marR="0" marT="0" marB="0" anchor="b">
                    <a:lnL>
                      <a:noFill/>
                    </a:lnL>
                    <a:lnR>
                      <a:noFill/>
                    </a:lnR>
                    <a:lnT>
                      <a:noFill/>
                    </a:lnT>
                    <a:lnB>
                      <a:noFill/>
                    </a:lnB>
                  </a:tcPr>
                </a:tc>
                <a:extLst>
                  <a:ext uri="{0D108BD9-81ED-4DB2-BD59-A6C34878D82A}">
                    <a16:rowId xmlns:a16="http://schemas.microsoft.com/office/drawing/2014/main" val="1055830243"/>
                  </a:ext>
                </a:extLst>
              </a:tr>
              <a:tr h="119656">
                <a:tc>
                  <a:txBody>
                    <a:bodyPr/>
                    <a:lstStyle/>
                    <a:p>
                      <a:pPr algn="l" fontAlgn="b"/>
                      <a:r>
                        <a:rPr lang="en-US" sz="700" b="0" i="0" u="none" strike="noStrike">
                          <a:solidFill>
                            <a:srgbClr val="000000"/>
                          </a:solidFill>
                          <a:effectLst/>
                          <a:latin typeface="Arial" panose="020B0604020202020204" pitchFamily="34" charset="0"/>
                        </a:rPr>
                        <a:t>[BE-FR] Achene - Lonny 19 [DIR] [FR] / N-1 Avelgem - Avelin 380.80</a:t>
                      </a:r>
                    </a:p>
                  </a:txBody>
                  <a:tcPr marL="6677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367,14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45%</a:t>
                      </a:r>
                    </a:p>
                  </a:txBody>
                  <a:tcPr marL="0" marR="0" marT="0" marB="0" anchor="b">
                    <a:lnL>
                      <a:noFill/>
                    </a:lnL>
                    <a:lnR>
                      <a:noFill/>
                    </a:lnR>
                    <a:lnT>
                      <a:noFill/>
                    </a:lnT>
                    <a:lnB>
                      <a:noFill/>
                    </a:lnB>
                  </a:tcPr>
                </a:tc>
                <a:extLst>
                  <a:ext uri="{0D108BD9-81ED-4DB2-BD59-A6C34878D82A}">
                    <a16:rowId xmlns:a16="http://schemas.microsoft.com/office/drawing/2014/main" val="1410956573"/>
                  </a:ext>
                </a:extLst>
              </a:tr>
              <a:tr h="119656">
                <a:tc>
                  <a:txBody>
                    <a:bodyPr/>
                    <a:lstStyle/>
                    <a:p>
                      <a:pPr algn="l" fontAlgn="b"/>
                      <a:r>
                        <a:rPr lang="cs-CZ" sz="700" b="0" i="0" u="none" strike="noStrike">
                          <a:solidFill>
                            <a:srgbClr val="000000"/>
                          </a:solidFill>
                          <a:effectLst/>
                          <a:latin typeface="Arial" panose="020B0604020202020204" pitchFamily="34" charset="0"/>
                        </a:rPr>
                        <a:t>[PL-PL] Krosno Iskrzynia - Rzeszow [OPP] / N-1 Krosno Iskrzynia - Tarnow</a:t>
                      </a:r>
                    </a:p>
                  </a:txBody>
                  <a:tcPr marL="6677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299,89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36%</a:t>
                      </a:r>
                    </a:p>
                  </a:txBody>
                  <a:tcPr marL="0" marR="0" marT="0" marB="0" anchor="b">
                    <a:lnL>
                      <a:noFill/>
                    </a:lnL>
                    <a:lnR>
                      <a:noFill/>
                    </a:lnR>
                    <a:lnT>
                      <a:noFill/>
                    </a:lnT>
                    <a:lnB>
                      <a:noFill/>
                    </a:lnB>
                  </a:tcPr>
                </a:tc>
                <a:extLst>
                  <a:ext uri="{0D108BD9-81ED-4DB2-BD59-A6C34878D82A}">
                    <a16:rowId xmlns:a16="http://schemas.microsoft.com/office/drawing/2014/main" val="2842434621"/>
                  </a:ext>
                </a:extLst>
              </a:tr>
              <a:tr h="119656">
                <a:tc>
                  <a:txBody>
                    <a:bodyPr/>
                    <a:lstStyle/>
                    <a:p>
                      <a:pPr algn="l" fontAlgn="b"/>
                      <a:r>
                        <a:rPr lang="cs-CZ" sz="700" b="0" i="0" u="none" strike="noStrike">
                          <a:solidFill>
                            <a:srgbClr val="000000"/>
                          </a:solidFill>
                          <a:effectLst/>
                          <a:latin typeface="Arial" panose="020B0604020202020204" pitchFamily="34" charset="0"/>
                        </a:rPr>
                        <a:t>[D7-D7] Niederstedem - Y Dahlem SELHN W [OPP] / N-1 Dahlem - Rommersheim SELHN O</a:t>
                      </a:r>
                    </a:p>
                  </a:txBody>
                  <a:tcPr marL="6677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640,61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25%</a:t>
                      </a:r>
                    </a:p>
                  </a:txBody>
                  <a:tcPr marL="0" marR="0" marT="0" marB="0" anchor="b">
                    <a:lnL>
                      <a:noFill/>
                    </a:lnL>
                    <a:lnR>
                      <a:noFill/>
                    </a:lnR>
                    <a:lnT>
                      <a:noFill/>
                    </a:lnT>
                    <a:lnB>
                      <a:noFill/>
                    </a:lnB>
                  </a:tcPr>
                </a:tc>
                <a:extLst>
                  <a:ext uri="{0D108BD9-81ED-4DB2-BD59-A6C34878D82A}">
                    <a16:rowId xmlns:a16="http://schemas.microsoft.com/office/drawing/2014/main" val="2473372037"/>
                  </a:ext>
                </a:extLst>
              </a:tr>
              <a:tr h="119656">
                <a:tc>
                  <a:txBody>
                    <a:bodyPr/>
                    <a:lstStyle/>
                    <a:p>
                      <a:pPr algn="l" fontAlgn="b"/>
                      <a:r>
                        <a:rPr lang="cs-CZ" sz="700" b="0" i="0" u="none" strike="noStrike">
                          <a:solidFill>
                            <a:srgbClr val="000000"/>
                          </a:solidFill>
                          <a:effectLst/>
                          <a:latin typeface="Arial" panose="020B0604020202020204" pitchFamily="34" charset="0"/>
                        </a:rPr>
                        <a:t>[D7-D7] Eiberg - Y Ohligs OERKHS O [DIR] / N-1 Utfort - Selbeck - Osterath TOESEE W</a:t>
                      </a:r>
                    </a:p>
                  </a:txBody>
                  <a:tcPr marL="6677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248,85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23%</a:t>
                      </a:r>
                    </a:p>
                  </a:txBody>
                  <a:tcPr marL="0" marR="0" marT="0" marB="0" anchor="b">
                    <a:lnL>
                      <a:noFill/>
                    </a:lnL>
                    <a:lnR>
                      <a:noFill/>
                    </a:lnR>
                    <a:lnT>
                      <a:noFill/>
                    </a:lnT>
                    <a:lnB>
                      <a:noFill/>
                    </a:lnB>
                  </a:tcPr>
                </a:tc>
                <a:extLst>
                  <a:ext uri="{0D108BD9-81ED-4DB2-BD59-A6C34878D82A}">
                    <a16:rowId xmlns:a16="http://schemas.microsoft.com/office/drawing/2014/main" val="1195218931"/>
                  </a:ext>
                </a:extLst>
              </a:tr>
              <a:tr h="119656">
                <a:tc>
                  <a:txBody>
                    <a:bodyPr/>
                    <a:lstStyle/>
                    <a:p>
                      <a:pPr algn="l" fontAlgn="b"/>
                      <a:r>
                        <a:rPr lang="cs-CZ" sz="700" b="0" i="0" u="none" strike="noStrike">
                          <a:solidFill>
                            <a:srgbClr val="000000"/>
                          </a:solidFill>
                          <a:effectLst/>
                          <a:latin typeface="Arial" panose="020B0604020202020204" pitchFamily="34" charset="0"/>
                        </a:rPr>
                        <a:t>[D8-PL] Krajnik - Vierraden 2 [OPP] [PL] / N-1 Hagenwerder - Mikulowa 2</a:t>
                      </a:r>
                    </a:p>
                  </a:txBody>
                  <a:tcPr marL="6677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151,13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a:t>
                      </a:r>
                    </a:p>
                  </a:txBody>
                  <a:tcPr marL="0" marR="0" marT="0" marB="0" anchor="b">
                    <a:lnL>
                      <a:noFill/>
                    </a:lnL>
                    <a:lnR>
                      <a:noFill/>
                    </a:lnR>
                    <a:lnT>
                      <a:noFill/>
                    </a:lnT>
                    <a:lnB>
                      <a:noFill/>
                    </a:lnB>
                  </a:tcPr>
                </a:tc>
                <a:extLst>
                  <a:ext uri="{0D108BD9-81ED-4DB2-BD59-A6C34878D82A}">
                    <a16:rowId xmlns:a16="http://schemas.microsoft.com/office/drawing/2014/main" val="2643269807"/>
                  </a:ext>
                </a:extLst>
              </a:tr>
              <a:tr h="119656">
                <a:tc>
                  <a:txBody>
                    <a:bodyPr/>
                    <a:lstStyle/>
                    <a:p>
                      <a:pPr algn="l" fontAlgn="b"/>
                      <a:r>
                        <a:rPr lang="cs-CZ" sz="700" b="1" i="0" u="none" strike="noStrike">
                          <a:solidFill>
                            <a:srgbClr val="000000"/>
                          </a:solidFill>
                          <a:effectLst/>
                          <a:latin typeface="Arial" panose="020B0604020202020204" pitchFamily="34" charset="0"/>
                        </a:rPr>
                        <a:t>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827,71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345%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50779046"/>
                  </a:ext>
                </a:extLst>
              </a:tr>
              <a:tr h="119656">
                <a:tc>
                  <a:txBody>
                    <a:bodyPr/>
                    <a:lstStyle/>
                    <a:p>
                      <a:pPr algn="l" fontAlgn="b"/>
                      <a:r>
                        <a:rPr lang="cs-CZ" sz="700" b="0" i="0" u="none" strike="noStrike">
                          <a:solidFill>
                            <a:srgbClr val="000000"/>
                          </a:solidFill>
                          <a:effectLst/>
                          <a:latin typeface="Arial" panose="020B0604020202020204" pitchFamily="34" charset="0"/>
                        </a:rPr>
                        <a:t>[AT-CZ] Duernrohr 1 - Slavetice 437 [OPP] [AT] / N-1 Slavetice - Durnrohr 2</a:t>
                      </a:r>
                    </a:p>
                  </a:txBody>
                  <a:tcPr marL="6677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159,34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865010279"/>
                  </a:ext>
                </a:extLst>
              </a:tr>
              <a:tr h="119656">
                <a:tc>
                  <a:txBody>
                    <a:bodyPr/>
                    <a:lstStyle/>
                    <a:p>
                      <a:pPr algn="l" fontAlgn="b"/>
                      <a:r>
                        <a:rPr lang="de-DE" sz="700" b="0" i="0" u="none" strike="noStrike">
                          <a:solidFill>
                            <a:srgbClr val="000000"/>
                          </a:solidFill>
                          <a:effectLst/>
                          <a:latin typeface="Arial" panose="020B0604020202020204" pitchFamily="34" charset="0"/>
                        </a:rPr>
                        <a:t>[AT-AT] Tauern - Weissenbach 221 [OPP] / N-1 Tauern - Weissenbach 221</a:t>
                      </a:r>
                    </a:p>
                  </a:txBody>
                  <a:tcPr marL="6677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78,39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117%</a:t>
                      </a:r>
                    </a:p>
                  </a:txBody>
                  <a:tcPr marL="0" marR="0" marT="0" marB="0" anchor="b">
                    <a:lnL>
                      <a:noFill/>
                    </a:lnL>
                    <a:lnR>
                      <a:noFill/>
                    </a:lnR>
                    <a:lnT>
                      <a:noFill/>
                    </a:lnT>
                    <a:lnB>
                      <a:noFill/>
                    </a:lnB>
                  </a:tcPr>
                </a:tc>
                <a:extLst>
                  <a:ext uri="{0D108BD9-81ED-4DB2-BD59-A6C34878D82A}">
                    <a16:rowId xmlns:a16="http://schemas.microsoft.com/office/drawing/2014/main" val="1098379973"/>
                  </a:ext>
                </a:extLst>
              </a:tr>
              <a:tr h="119656">
                <a:tc>
                  <a:txBody>
                    <a:bodyPr/>
                    <a:lstStyle/>
                    <a:p>
                      <a:pPr algn="l" fontAlgn="b"/>
                      <a:r>
                        <a:rPr lang="cs-CZ" sz="700" b="0" i="0" u="none" strike="noStrike">
                          <a:solidFill>
                            <a:srgbClr val="000000"/>
                          </a:solidFill>
                          <a:effectLst/>
                          <a:latin typeface="Arial" panose="020B0604020202020204" pitchFamily="34" charset="0"/>
                        </a:rPr>
                        <a:t>[RO-RO] Paroseni - Targu Jiu Nord [OPP] / N-1 Portile de Fier - Djerdap</a:t>
                      </a:r>
                    </a:p>
                  </a:txBody>
                  <a:tcPr marL="6677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47,09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34%</a:t>
                      </a:r>
                    </a:p>
                  </a:txBody>
                  <a:tcPr marL="0" marR="0" marT="0" marB="0" anchor="b">
                    <a:lnL>
                      <a:noFill/>
                    </a:lnL>
                    <a:lnR>
                      <a:noFill/>
                    </a:lnR>
                    <a:lnT>
                      <a:noFill/>
                    </a:lnT>
                    <a:lnB>
                      <a:noFill/>
                    </a:lnB>
                  </a:tcPr>
                </a:tc>
                <a:extLst>
                  <a:ext uri="{0D108BD9-81ED-4DB2-BD59-A6C34878D82A}">
                    <a16:rowId xmlns:a16="http://schemas.microsoft.com/office/drawing/2014/main" val="2510876804"/>
                  </a:ext>
                </a:extLst>
              </a:tr>
              <a:tr h="119656">
                <a:tc>
                  <a:txBody>
                    <a:bodyPr/>
                    <a:lstStyle/>
                    <a:p>
                      <a:pPr algn="l" fontAlgn="b"/>
                      <a:r>
                        <a:rPr lang="cs-CZ" sz="700" b="0" i="0" u="none" strike="noStrike">
                          <a:solidFill>
                            <a:srgbClr val="000000"/>
                          </a:solidFill>
                          <a:effectLst/>
                          <a:latin typeface="Arial" panose="020B0604020202020204" pitchFamily="34" charset="0"/>
                        </a:rPr>
                        <a:t>[NL-D2] Meeden-Diele  380 Z [OPP] [NL] / N-1 COBRA HVDC</a:t>
                      </a:r>
                    </a:p>
                  </a:txBody>
                  <a:tcPr marL="6677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827,71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077058795"/>
                  </a:ext>
                </a:extLst>
              </a:tr>
              <a:tr h="119656">
                <a:tc>
                  <a:txBody>
                    <a:bodyPr/>
                    <a:lstStyle/>
                    <a:p>
                      <a:pPr algn="l" fontAlgn="b"/>
                      <a:r>
                        <a:rPr lang="en-US" sz="700" b="0" i="0" u="none" strike="noStrike">
                          <a:solidFill>
                            <a:srgbClr val="000000"/>
                          </a:solidFill>
                          <a:effectLst/>
                          <a:latin typeface="Arial" panose="020B0604020202020204" pitchFamily="34" charset="0"/>
                        </a:rPr>
                        <a:t>[BE-FR] Achene - Lonny 19 [DIR] [FR] / N-1 Avelgem - Avelin 380.80</a:t>
                      </a:r>
                    </a:p>
                  </a:txBody>
                  <a:tcPr marL="6677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329,35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58%</a:t>
                      </a:r>
                    </a:p>
                  </a:txBody>
                  <a:tcPr marL="0" marR="0" marT="0" marB="0" anchor="b">
                    <a:lnL>
                      <a:noFill/>
                    </a:lnL>
                    <a:lnR>
                      <a:noFill/>
                    </a:lnR>
                    <a:lnT>
                      <a:noFill/>
                    </a:lnT>
                    <a:lnB>
                      <a:noFill/>
                    </a:lnB>
                  </a:tcPr>
                </a:tc>
                <a:extLst>
                  <a:ext uri="{0D108BD9-81ED-4DB2-BD59-A6C34878D82A}">
                    <a16:rowId xmlns:a16="http://schemas.microsoft.com/office/drawing/2014/main" val="1825303484"/>
                  </a:ext>
                </a:extLst>
              </a:tr>
              <a:tr h="119656">
                <a:tc>
                  <a:txBody>
                    <a:bodyPr/>
                    <a:lstStyle/>
                    <a:p>
                      <a:pPr algn="l" fontAlgn="b"/>
                      <a:r>
                        <a:rPr lang="cs-CZ" sz="700" b="0" i="0" u="none" strike="noStrike">
                          <a:solidFill>
                            <a:srgbClr val="000000"/>
                          </a:solidFill>
                          <a:effectLst/>
                          <a:latin typeface="Arial" panose="020B0604020202020204" pitchFamily="34" charset="0"/>
                        </a:rPr>
                        <a:t>[PL-PL] Krosno Iskrzynia - Rzeszow [OPP] / N-1 Krosno Iskrzynia - Tarnow</a:t>
                      </a:r>
                    </a:p>
                  </a:txBody>
                  <a:tcPr marL="6677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379,16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37%</a:t>
                      </a:r>
                    </a:p>
                  </a:txBody>
                  <a:tcPr marL="0" marR="0" marT="0" marB="0" anchor="b">
                    <a:lnL>
                      <a:noFill/>
                    </a:lnL>
                    <a:lnR>
                      <a:noFill/>
                    </a:lnR>
                    <a:lnT>
                      <a:noFill/>
                    </a:lnT>
                    <a:lnB>
                      <a:noFill/>
                    </a:lnB>
                  </a:tcPr>
                </a:tc>
                <a:extLst>
                  <a:ext uri="{0D108BD9-81ED-4DB2-BD59-A6C34878D82A}">
                    <a16:rowId xmlns:a16="http://schemas.microsoft.com/office/drawing/2014/main" val="3920316507"/>
                  </a:ext>
                </a:extLst>
              </a:tr>
              <a:tr h="119656">
                <a:tc>
                  <a:txBody>
                    <a:bodyPr/>
                    <a:lstStyle/>
                    <a:p>
                      <a:pPr algn="l" fontAlgn="b"/>
                      <a:r>
                        <a:rPr lang="cs-CZ" sz="700" b="0" i="0" u="none" strike="noStrike">
                          <a:solidFill>
                            <a:srgbClr val="000000"/>
                          </a:solidFill>
                          <a:effectLst/>
                          <a:latin typeface="Arial" panose="020B0604020202020204" pitchFamily="34" charset="0"/>
                        </a:rPr>
                        <a:t>[D7-D7] Niederstedem - Y Dahlem SELHN W [OPP] / N-1 Dahlem - Rommersheim SELHN O</a:t>
                      </a:r>
                    </a:p>
                  </a:txBody>
                  <a:tcPr marL="6677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573,69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24%</a:t>
                      </a:r>
                    </a:p>
                  </a:txBody>
                  <a:tcPr marL="0" marR="0" marT="0" marB="0" anchor="b">
                    <a:lnL>
                      <a:noFill/>
                    </a:lnL>
                    <a:lnR>
                      <a:noFill/>
                    </a:lnR>
                    <a:lnT>
                      <a:noFill/>
                    </a:lnT>
                    <a:lnB>
                      <a:noFill/>
                    </a:lnB>
                  </a:tcPr>
                </a:tc>
                <a:extLst>
                  <a:ext uri="{0D108BD9-81ED-4DB2-BD59-A6C34878D82A}">
                    <a16:rowId xmlns:a16="http://schemas.microsoft.com/office/drawing/2014/main" val="1079011708"/>
                  </a:ext>
                </a:extLst>
              </a:tr>
              <a:tr h="119656">
                <a:tc>
                  <a:txBody>
                    <a:bodyPr/>
                    <a:lstStyle/>
                    <a:p>
                      <a:pPr algn="l" fontAlgn="b"/>
                      <a:r>
                        <a:rPr lang="cs-CZ" sz="700" b="0" i="0" u="none" strike="noStrike">
                          <a:solidFill>
                            <a:srgbClr val="000000"/>
                          </a:solidFill>
                          <a:effectLst/>
                          <a:latin typeface="Arial" panose="020B0604020202020204" pitchFamily="34" charset="0"/>
                        </a:rPr>
                        <a:t>[D7-D7] Eiberg - Y Ohligs OERKHS O [DIR] / N-1 Utfort - Selbeck - Osterath TOESEE W</a:t>
                      </a:r>
                    </a:p>
                  </a:txBody>
                  <a:tcPr marL="6677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227,74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21%</a:t>
                      </a:r>
                    </a:p>
                  </a:txBody>
                  <a:tcPr marL="0" marR="0" marT="0" marB="0" anchor="b">
                    <a:lnL>
                      <a:noFill/>
                    </a:lnL>
                    <a:lnR>
                      <a:noFill/>
                    </a:lnR>
                    <a:lnT>
                      <a:noFill/>
                    </a:lnT>
                    <a:lnB>
                      <a:noFill/>
                    </a:lnB>
                  </a:tcPr>
                </a:tc>
                <a:extLst>
                  <a:ext uri="{0D108BD9-81ED-4DB2-BD59-A6C34878D82A}">
                    <a16:rowId xmlns:a16="http://schemas.microsoft.com/office/drawing/2014/main" val="1181972081"/>
                  </a:ext>
                </a:extLst>
              </a:tr>
              <a:tr h="119656">
                <a:tc>
                  <a:txBody>
                    <a:bodyPr/>
                    <a:lstStyle/>
                    <a:p>
                      <a:pPr algn="l" fontAlgn="b"/>
                      <a:r>
                        <a:rPr lang="cs-CZ" sz="700" b="0" i="0" u="none" strike="noStrike">
                          <a:solidFill>
                            <a:srgbClr val="000000"/>
                          </a:solidFill>
                          <a:effectLst/>
                          <a:latin typeface="Arial" panose="020B0604020202020204" pitchFamily="34" charset="0"/>
                        </a:rPr>
                        <a:t>[D8-PL] Krajnik - Vierraden 2 [OPP] [PL] / N-1 Hradec - Rohrsdorf 1</a:t>
                      </a:r>
                    </a:p>
                  </a:txBody>
                  <a:tcPr marL="6677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290,71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587960748"/>
                  </a:ext>
                </a:extLst>
              </a:tr>
              <a:tr h="119656">
                <a:tc>
                  <a:txBody>
                    <a:bodyPr/>
                    <a:lstStyle/>
                    <a:p>
                      <a:pPr algn="l" fontAlgn="b"/>
                      <a:r>
                        <a:rPr lang="cs-CZ" sz="700" b="1" i="0" u="none" strike="noStrike">
                          <a:solidFill>
                            <a:srgbClr val="000000"/>
                          </a:solidFill>
                          <a:effectLst/>
                          <a:latin typeface="Arial" panose="020B0604020202020204" pitchFamily="34" charset="0"/>
                        </a:rPr>
                        <a:t>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688,46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459%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659518788"/>
                  </a:ext>
                </a:extLst>
              </a:tr>
              <a:tr h="119656">
                <a:tc>
                  <a:txBody>
                    <a:bodyPr/>
                    <a:lstStyle/>
                    <a:p>
                      <a:pPr algn="l" fontAlgn="b"/>
                      <a:r>
                        <a:rPr lang="cs-CZ" sz="700" b="0" i="0" u="none" strike="noStrike">
                          <a:solidFill>
                            <a:srgbClr val="000000"/>
                          </a:solidFill>
                          <a:effectLst/>
                          <a:latin typeface="Arial" panose="020B0604020202020204" pitchFamily="34" charset="0"/>
                        </a:rPr>
                        <a:t>[AT-CZ] Duernrohr 1 - Slavetice 437 [OPP] [AT] / N-1 Slavetice - Durnrohr 2</a:t>
                      </a:r>
                    </a:p>
                  </a:txBody>
                  <a:tcPr marL="6677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63,45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76454636"/>
                  </a:ext>
                </a:extLst>
              </a:tr>
              <a:tr h="119656">
                <a:tc>
                  <a:txBody>
                    <a:bodyPr/>
                    <a:lstStyle/>
                    <a:p>
                      <a:pPr algn="l" fontAlgn="b"/>
                      <a:r>
                        <a:rPr lang="cs-CZ" sz="700" b="0" i="0" u="none" strike="noStrike">
                          <a:solidFill>
                            <a:srgbClr val="000000"/>
                          </a:solidFill>
                          <a:effectLst/>
                          <a:latin typeface="Arial" panose="020B0604020202020204" pitchFamily="34" charset="0"/>
                        </a:rPr>
                        <a:t>[HR-BA] 220kV Zakucac - Mostar [OPP] [HR] / N-1 Konjsko - Mostar</a:t>
                      </a:r>
                    </a:p>
                  </a:txBody>
                  <a:tcPr marL="6677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4,96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60%</a:t>
                      </a:r>
                    </a:p>
                  </a:txBody>
                  <a:tcPr marL="0" marR="0" marT="0" marB="0" anchor="b">
                    <a:lnL>
                      <a:noFill/>
                    </a:lnL>
                    <a:lnR>
                      <a:noFill/>
                    </a:lnR>
                    <a:lnT>
                      <a:noFill/>
                    </a:lnT>
                    <a:lnB>
                      <a:noFill/>
                    </a:lnB>
                  </a:tcPr>
                </a:tc>
                <a:extLst>
                  <a:ext uri="{0D108BD9-81ED-4DB2-BD59-A6C34878D82A}">
                    <a16:rowId xmlns:a16="http://schemas.microsoft.com/office/drawing/2014/main" val="1108328842"/>
                  </a:ext>
                </a:extLst>
              </a:tr>
              <a:tr h="119656">
                <a:tc>
                  <a:txBody>
                    <a:bodyPr/>
                    <a:lstStyle/>
                    <a:p>
                      <a:pPr algn="l" fontAlgn="b"/>
                      <a:r>
                        <a:rPr lang="cs-CZ" sz="700" b="0" i="0" u="none" strike="noStrike">
                          <a:solidFill>
                            <a:srgbClr val="000000"/>
                          </a:solidFill>
                          <a:effectLst/>
                          <a:latin typeface="Arial" panose="020B0604020202020204" pitchFamily="34" charset="0"/>
                        </a:rPr>
                        <a:t>[AT-AT] Oststeiermark - Wien Suedost 477 [OPP] / N-1 Kainachtal - Y_Mellach 476KT</a:t>
                      </a:r>
                    </a:p>
                  </a:txBody>
                  <a:tcPr marL="6677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33,79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54%</a:t>
                      </a:r>
                    </a:p>
                  </a:txBody>
                  <a:tcPr marL="0" marR="0" marT="0" marB="0" anchor="b">
                    <a:lnL>
                      <a:noFill/>
                    </a:lnL>
                    <a:lnR>
                      <a:noFill/>
                    </a:lnR>
                    <a:lnT>
                      <a:noFill/>
                    </a:lnT>
                    <a:lnB>
                      <a:noFill/>
                    </a:lnB>
                  </a:tcPr>
                </a:tc>
                <a:extLst>
                  <a:ext uri="{0D108BD9-81ED-4DB2-BD59-A6C34878D82A}">
                    <a16:rowId xmlns:a16="http://schemas.microsoft.com/office/drawing/2014/main" val="896906749"/>
                  </a:ext>
                </a:extLst>
              </a:tr>
              <a:tr h="119656">
                <a:tc>
                  <a:txBody>
                    <a:bodyPr/>
                    <a:lstStyle/>
                    <a:p>
                      <a:pPr algn="l" fontAlgn="b"/>
                      <a:r>
                        <a:rPr lang="de-DE" sz="700" b="0" i="0" u="none" strike="noStrike">
                          <a:solidFill>
                            <a:srgbClr val="000000"/>
                          </a:solidFill>
                          <a:effectLst/>
                          <a:latin typeface="Arial" panose="020B0604020202020204" pitchFamily="34" charset="0"/>
                        </a:rPr>
                        <a:t>[AT-AT] Tauern - Weissenbach 221 [OPP] / N-1 Tauern - Weissenbach 221</a:t>
                      </a:r>
                    </a:p>
                  </a:txBody>
                  <a:tcPr marL="6677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101,48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1163037885"/>
                  </a:ext>
                </a:extLst>
              </a:tr>
              <a:tr h="119656">
                <a:tc>
                  <a:txBody>
                    <a:bodyPr/>
                    <a:lstStyle/>
                    <a:p>
                      <a:pPr algn="l" fontAlgn="b"/>
                      <a:r>
                        <a:rPr lang="cs-CZ" sz="700" b="0" i="0" u="none" strike="noStrike">
                          <a:solidFill>
                            <a:srgbClr val="000000"/>
                          </a:solidFill>
                          <a:effectLst/>
                          <a:latin typeface="Arial" panose="020B0604020202020204" pitchFamily="34" charset="0"/>
                        </a:rPr>
                        <a:t>[RO-RO] Paroseni - Targu Jiu Nord [OPP] / N-1 Portile de Fier - Djerdap</a:t>
                      </a:r>
                    </a:p>
                  </a:txBody>
                  <a:tcPr marL="6677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86,02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38%</a:t>
                      </a:r>
                    </a:p>
                  </a:txBody>
                  <a:tcPr marL="0" marR="0" marT="0" marB="0" anchor="b">
                    <a:lnL>
                      <a:noFill/>
                    </a:lnL>
                    <a:lnR>
                      <a:noFill/>
                    </a:lnR>
                    <a:lnT>
                      <a:noFill/>
                    </a:lnT>
                    <a:lnB>
                      <a:noFill/>
                    </a:lnB>
                  </a:tcPr>
                </a:tc>
                <a:extLst>
                  <a:ext uri="{0D108BD9-81ED-4DB2-BD59-A6C34878D82A}">
                    <a16:rowId xmlns:a16="http://schemas.microsoft.com/office/drawing/2014/main" val="3514992022"/>
                  </a:ext>
                </a:extLst>
              </a:tr>
              <a:tr h="119656">
                <a:tc>
                  <a:txBody>
                    <a:bodyPr/>
                    <a:lstStyle/>
                    <a:p>
                      <a:pPr algn="l" fontAlgn="b"/>
                      <a:r>
                        <a:rPr lang="cs-CZ" sz="700" b="0" i="0" u="none" strike="noStrike">
                          <a:solidFill>
                            <a:srgbClr val="000000"/>
                          </a:solidFill>
                          <a:effectLst/>
                          <a:latin typeface="Arial" panose="020B0604020202020204" pitchFamily="34" charset="0"/>
                        </a:rPr>
                        <a:t>[NL-D2] Meeden-Diele  380 Z [OPP] [NL] / N-1 COBRA HVDC</a:t>
                      </a:r>
                    </a:p>
                  </a:txBody>
                  <a:tcPr marL="6677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688,46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47211071"/>
                  </a:ext>
                </a:extLst>
              </a:tr>
              <a:tr h="119656">
                <a:tc>
                  <a:txBody>
                    <a:bodyPr/>
                    <a:lstStyle/>
                    <a:p>
                      <a:pPr algn="l" fontAlgn="b"/>
                      <a:r>
                        <a:rPr lang="en-US" sz="700" b="0" i="0" u="none" strike="noStrike">
                          <a:solidFill>
                            <a:srgbClr val="000000"/>
                          </a:solidFill>
                          <a:effectLst/>
                          <a:latin typeface="Arial" panose="020B0604020202020204" pitchFamily="34" charset="0"/>
                        </a:rPr>
                        <a:t>[BE-FR] Achene - Lonny 19 [DIR] [FR] / N-1 Avelgem - Avelin 380.80</a:t>
                      </a:r>
                    </a:p>
                  </a:txBody>
                  <a:tcPr marL="6677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159,29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65%</a:t>
                      </a:r>
                    </a:p>
                  </a:txBody>
                  <a:tcPr marL="0" marR="0" marT="0" marB="0" anchor="b">
                    <a:lnL>
                      <a:noFill/>
                    </a:lnL>
                    <a:lnR>
                      <a:noFill/>
                    </a:lnR>
                    <a:lnT>
                      <a:noFill/>
                    </a:lnT>
                    <a:lnB>
                      <a:noFill/>
                    </a:lnB>
                  </a:tcPr>
                </a:tc>
                <a:extLst>
                  <a:ext uri="{0D108BD9-81ED-4DB2-BD59-A6C34878D82A}">
                    <a16:rowId xmlns:a16="http://schemas.microsoft.com/office/drawing/2014/main" val="2233223209"/>
                  </a:ext>
                </a:extLst>
              </a:tr>
              <a:tr h="119656">
                <a:tc>
                  <a:txBody>
                    <a:bodyPr/>
                    <a:lstStyle/>
                    <a:p>
                      <a:pPr algn="l" fontAlgn="b"/>
                      <a:r>
                        <a:rPr lang="cs-CZ" sz="700" b="0" i="0" u="none" strike="noStrike">
                          <a:solidFill>
                            <a:srgbClr val="000000"/>
                          </a:solidFill>
                          <a:effectLst/>
                          <a:latin typeface="Arial" panose="020B0604020202020204" pitchFamily="34" charset="0"/>
                        </a:rPr>
                        <a:t>[PL-PL] Krosno Iskrzynia - Rzeszow [OPP] / N-1 Krosno Iskrzynia - Tarnow</a:t>
                      </a:r>
                    </a:p>
                  </a:txBody>
                  <a:tcPr marL="6677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432,72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38%</a:t>
                      </a:r>
                    </a:p>
                  </a:txBody>
                  <a:tcPr marL="0" marR="0" marT="0" marB="0" anchor="b">
                    <a:lnL>
                      <a:noFill/>
                    </a:lnL>
                    <a:lnR>
                      <a:noFill/>
                    </a:lnR>
                    <a:lnT>
                      <a:noFill/>
                    </a:lnT>
                    <a:lnB>
                      <a:noFill/>
                    </a:lnB>
                  </a:tcPr>
                </a:tc>
                <a:extLst>
                  <a:ext uri="{0D108BD9-81ED-4DB2-BD59-A6C34878D82A}">
                    <a16:rowId xmlns:a16="http://schemas.microsoft.com/office/drawing/2014/main" val="1062160545"/>
                  </a:ext>
                </a:extLst>
              </a:tr>
              <a:tr h="119656">
                <a:tc>
                  <a:txBody>
                    <a:bodyPr/>
                    <a:lstStyle/>
                    <a:p>
                      <a:pPr algn="l" fontAlgn="b"/>
                      <a:r>
                        <a:rPr lang="cs-CZ" sz="700" b="0" i="0" u="none" strike="noStrike">
                          <a:solidFill>
                            <a:srgbClr val="000000"/>
                          </a:solidFill>
                          <a:effectLst/>
                          <a:latin typeface="Arial" panose="020B0604020202020204" pitchFamily="34" charset="0"/>
                        </a:rPr>
                        <a:t>[D7-D7] Niederstedem - Y Dahlem SELHN W [OPP] / N-1 Dahlem - Rommersheim SELHN O</a:t>
                      </a:r>
                    </a:p>
                  </a:txBody>
                  <a:tcPr marL="6677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468,37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25%</a:t>
                      </a:r>
                    </a:p>
                  </a:txBody>
                  <a:tcPr marL="0" marR="0" marT="0" marB="0" anchor="b">
                    <a:lnL>
                      <a:noFill/>
                    </a:lnL>
                    <a:lnR>
                      <a:noFill/>
                    </a:lnR>
                    <a:lnT>
                      <a:noFill/>
                    </a:lnT>
                    <a:lnB>
                      <a:noFill/>
                    </a:lnB>
                  </a:tcPr>
                </a:tc>
                <a:extLst>
                  <a:ext uri="{0D108BD9-81ED-4DB2-BD59-A6C34878D82A}">
                    <a16:rowId xmlns:a16="http://schemas.microsoft.com/office/drawing/2014/main" val="3121994679"/>
                  </a:ext>
                </a:extLst>
              </a:tr>
              <a:tr h="119656">
                <a:tc>
                  <a:txBody>
                    <a:bodyPr/>
                    <a:lstStyle/>
                    <a:p>
                      <a:pPr algn="l" fontAlgn="b"/>
                      <a:r>
                        <a:rPr lang="cs-CZ" sz="700" b="0" i="0" u="none" strike="noStrike">
                          <a:solidFill>
                            <a:srgbClr val="000000"/>
                          </a:solidFill>
                          <a:effectLst/>
                          <a:latin typeface="Arial" panose="020B0604020202020204" pitchFamily="34" charset="0"/>
                        </a:rPr>
                        <a:t>[D7-D7] Eiberg - Y Ohligs OERKHS O [DIR] / N-1 Utfort - Selbeck - Osterath TOESEE W</a:t>
                      </a:r>
                    </a:p>
                  </a:txBody>
                  <a:tcPr marL="6677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511,03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22%</a:t>
                      </a:r>
                    </a:p>
                  </a:txBody>
                  <a:tcPr marL="0" marR="0" marT="0" marB="0" anchor="b">
                    <a:lnL>
                      <a:noFill/>
                    </a:lnL>
                    <a:lnR>
                      <a:noFill/>
                    </a:lnR>
                    <a:lnT>
                      <a:noFill/>
                    </a:lnT>
                    <a:lnB>
                      <a:noFill/>
                    </a:lnB>
                  </a:tcPr>
                </a:tc>
                <a:extLst>
                  <a:ext uri="{0D108BD9-81ED-4DB2-BD59-A6C34878D82A}">
                    <a16:rowId xmlns:a16="http://schemas.microsoft.com/office/drawing/2014/main" val="2150149366"/>
                  </a:ext>
                </a:extLst>
              </a:tr>
              <a:tr h="119656">
                <a:tc>
                  <a:txBody>
                    <a:bodyPr/>
                    <a:lstStyle/>
                    <a:p>
                      <a:pPr algn="l" fontAlgn="b"/>
                      <a:r>
                        <a:rPr lang="cs-CZ" sz="700" b="0" i="0" u="none" strike="noStrike">
                          <a:solidFill>
                            <a:srgbClr val="000000"/>
                          </a:solidFill>
                          <a:effectLst/>
                          <a:latin typeface="Arial" panose="020B0604020202020204" pitchFamily="34" charset="0"/>
                        </a:rPr>
                        <a:t>[D8-PL] Krajnik - Vierraden 2 [OPP] [PL] / N-1 Hagenwerder - Mikulowa 2</a:t>
                      </a:r>
                    </a:p>
                  </a:txBody>
                  <a:tcPr marL="6677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251,73</a:t>
                      </a:r>
                    </a:p>
                  </a:txBody>
                  <a:tcPr marL="0" marR="0" marT="0" marB="0" anchor="b">
                    <a:lnL>
                      <a:noFill/>
                    </a:lnL>
                    <a:lnR>
                      <a:noFill/>
                    </a:lnR>
                    <a:lnT>
                      <a:noFill/>
                    </a:lnT>
                    <a:lnB>
                      <a:noFill/>
                    </a:lnB>
                  </a:tcPr>
                </a:tc>
                <a:tc>
                  <a:txBody>
                    <a:bodyPr/>
                    <a:lstStyle/>
                    <a:p>
                      <a:pPr algn="r" fontAlgn="b"/>
                      <a:r>
                        <a:rPr lang="cs-CZ" sz="700" b="0" i="0" u="none" strike="noStrike" dirty="0">
                          <a:solidFill>
                            <a:srgbClr val="000000"/>
                          </a:solidFill>
                          <a:effectLst/>
                          <a:latin typeface="Arial" panose="020B0604020202020204" pitchFamily="34" charset="0"/>
                        </a:rPr>
                        <a:t>2%</a:t>
                      </a:r>
                    </a:p>
                  </a:txBody>
                  <a:tcPr marL="0" marR="0" marT="0" marB="0" anchor="b">
                    <a:lnL>
                      <a:noFill/>
                    </a:lnL>
                    <a:lnR>
                      <a:noFill/>
                    </a:lnR>
                    <a:lnT>
                      <a:noFill/>
                    </a:lnT>
                    <a:lnB>
                      <a:noFill/>
                    </a:lnB>
                  </a:tcPr>
                </a:tc>
                <a:extLst>
                  <a:ext uri="{0D108BD9-81ED-4DB2-BD59-A6C34878D82A}">
                    <a16:rowId xmlns:a16="http://schemas.microsoft.com/office/drawing/2014/main" val="1996980439"/>
                  </a:ext>
                </a:extLst>
              </a:tr>
            </a:tbl>
          </a:graphicData>
        </a:graphic>
      </p:graphicFrame>
    </p:spTree>
    <p:extLst>
      <p:ext uri="{BB962C8B-B14F-4D97-AF65-F5344CB8AC3E}">
        <p14:creationId xmlns:p14="http://schemas.microsoft.com/office/powerpoint/2010/main" val="317032019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BD20220406</a:t>
            </a:r>
            <a:r>
              <a:rPr lang="en-US" altLang="hu-HU" sz="1400" dirty="0">
                <a:solidFill>
                  <a:srgbClr val="008000"/>
                </a:solidFill>
              </a:rPr>
              <a:t> (part </a:t>
            </a:r>
            <a:r>
              <a:rPr lang="cs-CZ" altLang="hu-HU" sz="1400" dirty="0">
                <a:solidFill>
                  <a:srgbClr val="008000"/>
                </a:solidFill>
              </a:rPr>
              <a:t>I</a:t>
            </a:r>
            <a:r>
              <a:rPr lang="sl-SI" altLang="hu-HU" sz="1400" dirty="0">
                <a:solidFill>
                  <a:srgbClr val="008000"/>
                </a:solidFill>
              </a:rPr>
              <a:t>V</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ulka 1">
            <a:extLst>
              <a:ext uri="{FF2B5EF4-FFF2-40B4-BE49-F238E27FC236}">
                <a16:creationId xmlns:a16="http://schemas.microsoft.com/office/drawing/2014/main" id="{62C5ECDB-7A98-4773-A882-417469DCD96A}"/>
              </a:ext>
            </a:extLst>
          </p:cNvPr>
          <p:cNvGraphicFramePr>
            <a:graphicFrameLocks noGrp="1"/>
          </p:cNvGraphicFramePr>
          <p:nvPr>
            <p:extLst>
              <p:ext uri="{D42A27DB-BD31-4B8C-83A1-F6EECF244321}">
                <p14:modId xmlns:p14="http://schemas.microsoft.com/office/powerpoint/2010/main" val="2626578759"/>
              </p:ext>
            </p:extLst>
          </p:nvPr>
        </p:nvGraphicFramePr>
        <p:xfrm>
          <a:off x="545072" y="1072194"/>
          <a:ext cx="8767177" cy="5087200"/>
        </p:xfrm>
        <a:graphic>
          <a:graphicData uri="http://schemas.openxmlformats.org/drawingml/2006/table">
            <a:tbl>
              <a:tblPr/>
              <a:tblGrid>
                <a:gridCol w="6747459">
                  <a:extLst>
                    <a:ext uri="{9D8B030D-6E8A-4147-A177-3AD203B41FA5}">
                      <a16:colId xmlns:a16="http://schemas.microsoft.com/office/drawing/2014/main" val="2901215116"/>
                    </a:ext>
                  </a:extLst>
                </a:gridCol>
                <a:gridCol w="1491324">
                  <a:extLst>
                    <a:ext uri="{9D8B030D-6E8A-4147-A177-3AD203B41FA5}">
                      <a16:colId xmlns:a16="http://schemas.microsoft.com/office/drawing/2014/main" val="1443520687"/>
                    </a:ext>
                  </a:extLst>
                </a:gridCol>
                <a:gridCol w="528394">
                  <a:extLst>
                    <a:ext uri="{9D8B030D-6E8A-4147-A177-3AD203B41FA5}">
                      <a16:colId xmlns:a16="http://schemas.microsoft.com/office/drawing/2014/main" val="3935904469"/>
                    </a:ext>
                  </a:extLst>
                </a:gridCol>
              </a:tblGrid>
              <a:tr h="127180">
                <a:tc>
                  <a:txBody>
                    <a:bodyPr/>
                    <a:lstStyle/>
                    <a:p>
                      <a:pPr algn="l" fontAlgn="b"/>
                      <a:r>
                        <a:rPr lang="cs-CZ" sz="7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899856691"/>
                  </a:ext>
                </a:extLst>
              </a:tr>
              <a:tr h="127180">
                <a:tc>
                  <a:txBody>
                    <a:bodyPr/>
                    <a:lstStyle/>
                    <a:p>
                      <a:pPr algn="l" fontAlgn="b"/>
                      <a:r>
                        <a:rPr lang="cs-CZ" sz="700" b="1" i="0" u="none" strike="noStrike">
                          <a:solidFill>
                            <a:srgbClr val="000000"/>
                          </a:solidFill>
                          <a:effectLst/>
                          <a:latin typeface="Arial" panose="020B0604020202020204" pitchFamily="34" charset="0"/>
                        </a:rPr>
                        <a:t>18</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671,51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336%</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540465420"/>
                  </a:ext>
                </a:extLst>
              </a:tr>
              <a:tr h="127180">
                <a:tc>
                  <a:txBody>
                    <a:bodyPr/>
                    <a:lstStyle/>
                    <a:p>
                      <a:pPr algn="l" fontAlgn="b"/>
                      <a:r>
                        <a:rPr lang="cs-CZ" sz="700" b="0" i="0" u="none" strike="noStrike">
                          <a:solidFill>
                            <a:srgbClr val="000000"/>
                          </a:solidFill>
                          <a:effectLst/>
                          <a:latin typeface="Arial" panose="020B0604020202020204" pitchFamily="34" charset="0"/>
                        </a:rPr>
                        <a:t>[AT-CZ] Duernrohr 1 - Slavetice 437 [OPP] [AT] / N-1 Slavetice - Durnrohr 2</a:t>
                      </a:r>
                    </a:p>
                  </a:txBody>
                  <a:tcPr marL="7678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56,54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402996688"/>
                  </a:ext>
                </a:extLst>
              </a:tr>
              <a:tr h="127180">
                <a:tc>
                  <a:txBody>
                    <a:bodyPr/>
                    <a:lstStyle/>
                    <a:p>
                      <a:pPr algn="l" fontAlgn="b"/>
                      <a:r>
                        <a:rPr lang="cs-CZ" sz="700" b="0" i="0" u="none" strike="noStrike">
                          <a:solidFill>
                            <a:srgbClr val="000000"/>
                          </a:solidFill>
                          <a:effectLst/>
                          <a:latin typeface="Arial" panose="020B0604020202020204" pitchFamily="34" charset="0"/>
                        </a:rPr>
                        <a:t>[HR-BA] 220kV Zakucac - Mostar [OPP] [HR] / N-1 Konjsko - Mostar</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26,1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57%</a:t>
                      </a:r>
                    </a:p>
                  </a:txBody>
                  <a:tcPr marL="0" marR="0" marT="0" marB="0" anchor="b">
                    <a:lnL>
                      <a:noFill/>
                    </a:lnL>
                    <a:lnR>
                      <a:noFill/>
                    </a:lnR>
                    <a:lnT>
                      <a:noFill/>
                    </a:lnT>
                    <a:lnB>
                      <a:noFill/>
                    </a:lnB>
                  </a:tcPr>
                </a:tc>
                <a:extLst>
                  <a:ext uri="{0D108BD9-81ED-4DB2-BD59-A6C34878D82A}">
                    <a16:rowId xmlns:a16="http://schemas.microsoft.com/office/drawing/2014/main" val="422168199"/>
                  </a:ext>
                </a:extLst>
              </a:tr>
              <a:tr h="127180">
                <a:tc>
                  <a:txBody>
                    <a:bodyPr/>
                    <a:lstStyle/>
                    <a:p>
                      <a:pPr algn="l" fontAlgn="b"/>
                      <a:r>
                        <a:rPr lang="cs-CZ" sz="700" b="0" i="0" u="none" strike="noStrike">
                          <a:solidFill>
                            <a:srgbClr val="000000"/>
                          </a:solidFill>
                          <a:effectLst/>
                          <a:latin typeface="Arial" panose="020B0604020202020204" pitchFamily="34" charset="0"/>
                        </a:rPr>
                        <a:t>[AT-AT] Oststeiermark - Wien Suedost 477 [OPP] / N-1 Kainachtal - Y_Mellach 476KT</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96,01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46%</a:t>
                      </a:r>
                    </a:p>
                  </a:txBody>
                  <a:tcPr marL="0" marR="0" marT="0" marB="0" anchor="b">
                    <a:lnL>
                      <a:noFill/>
                    </a:lnL>
                    <a:lnR>
                      <a:noFill/>
                    </a:lnR>
                    <a:lnT>
                      <a:noFill/>
                    </a:lnT>
                    <a:lnB>
                      <a:noFill/>
                    </a:lnB>
                  </a:tcPr>
                </a:tc>
                <a:extLst>
                  <a:ext uri="{0D108BD9-81ED-4DB2-BD59-A6C34878D82A}">
                    <a16:rowId xmlns:a16="http://schemas.microsoft.com/office/drawing/2014/main" val="1799499242"/>
                  </a:ext>
                </a:extLst>
              </a:tr>
              <a:tr h="127180">
                <a:tc>
                  <a:txBody>
                    <a:bodyPr/>
                    <a:lstStyle/>
                    <a:p>
                      <a:pPr algn="l" fontAlgn="b"/>
                      <a:r>
                        <a:rPr lang="cs-CZ" sz="700" b="0" i="0" u="none" strike="noStrike">
                          <a:solidFill>
                            <a:srgbClr val="000000"/>
                          </a:solidFill>
                          <a:effectLst/>
                          <a:latin typeface="Arial" panose="020B0604020202020204" pitchFamily="34" charset="0"/>
                        </a:rPr>
                        <a:t>[NL-D2] Meeden-Diele  380 Z [OPP] [NL] / N-1 Gronau - Hanekenfaehr GRONAU W</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493,23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24%</a:t>
                      </a:r>
                    </a:p>
                  </a:txBody>
                  <a:tcPr marL="0" marR="0" marT="0" marB="0" anchor="b">
                    <a:lnL>
                      <a:noFill/>
                    </a:lnL>
                    <a:lnR>
                      <a:noFill/>
                    </a:lnR>
                    <a:lnT>
                      <a:noFill/>
                    </a:lnT>
                    <a:lnB>
                      <a:noFill/>
                    </a:lnB>
                  </a:tcPr>
                </a:tc>
                <a:extLst>
                  <a:ext uri="{0D108BD9-81ED-4DB2-BD59-A6C34878D82A}">
                    <a16:rowId xmlns:a16="http://schemas.microsoft.com/office/drawing/2014/main" val="2619742341"/>
                  </a:ext>
                </a:extLst>
              </a:tr>
              <a:tr h="127180">
                <a:tc>
                  <a:txBody>
                    <a:bodyPr/>
                    <a:lstStyle/>
                    <a:p>
                      <a:pPr algn="l" fontAlgn="b"/>
                      <a:r>
                        <a:rPr lang="cs-CZ" sz="700" b="0" i="0" u="none" strike="noStrike">
                          <a:solidFill>
                            <a:srgbClr val="000000"/>
                          </a:solidFill>
                          <a:effectLst/>
                          <a:latin typeface="Arial" panose="020B0604020202020204" pitchFamily="34" charset="0"/>
                        </a:rPr>
                        <a:t>[SK-UA] V.Kapusany - Mukachevo (WPS) [DIR] [SK] / N-1 R.Sobota - Sajoivanka</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8,37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49%</a:t>
                      </a:r>
                    </a:p>
                  </a:txBody>
                  <a:tcPr marL="0" marR="0" marT="0" marB="0" anchor="b">
                    <a:lnL>
                      <a:noFill/>
                    </a:lnL>
                    <a:lnR>
                      <a:noFill/>
                    </a:lnR>
                    <a:lnT>
                      <a:noFill/>
                    </a:lnT>
                    <a:lnB>
                      <a:noFill/>
                    </a:lnB>
                  </a:tcPr>
                </a:tc>
                <a:extLst>
                  <a:ext uri="{0D108BD9-81ED-4DB2-BD59-A6C34878D82A}">
                    <a16:rowId xmlns:a16="http://schemas.microsoft.com/office/drawing/2014/main" val="3770580844"/>
                  </a:ext>
                </a:extLst>
              </a:tr>
              <a:tr h="127180">
                <a:tc>
                  <a:txBody>
                    <a:bodyPr/>
                    <a:lstStyle/>
                    <a:p>
                      <a:pPr algn="l" fontAlgn="b"/>
                      <a:r>
                        <a:rPr lang="cs-CZ" sz="700" b="0" i="0" u="none" strike="noStrike">
                          <a:solidFill>
                            <a:srgbClr val="000000"/>
                          </a:solidFill>
                          <a:effectLst/>
                          <a:latin typeface="Arial" panose="020B0604020202020204" pitchFamily="34" charset="0"/>
                        </a:rPr>
                        <a:t>[PL-PL] Krosno Iskrzynia - Rzeszow [OPP] / N-1 Krosno Iskrzynia - Tarnow</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622,77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38%</a:t>
                      </a:r>
                    </a:p>
                  </a:txBody>
                  <a:tcPr marL="0" marR="0" marT="0" marB="0" anchor="b">
                    <a:lnL>
                      <a:noFill/>
                    </a:lnL>
                    <a:lnR>
                      <a:noFill/>
                    </a:lnR>
                    <a:lnT>
                      <a:noFill/>
                    </a:lnT>
                    <a:lnB>
                      <a:noFill/>
                    </a:lnB>
                  </a:tcPr>
                </a:tc>
                <a:extLst>
                  <a:ext uri="{0D108BD9-81ED-4DB2-BD59-A6C34878D82A}">
                    <a16:rowId xmlns:a16="http://schemas.microsoft.com/office/drawing/2014/main" val="2075078412"/>
                  </a:ext>
                </a:extLst>
              </a:tr>
              <a:tr h="127180">
                <a:tc>
                  <a:txBody>
                    <a:bodyPr/>
                    <a:lstStyle/>
                    <a:p>
                      <a:pPr algn="l" fontAlgn="b"/>
                      <a:r>
                        <a:rPr lang="pt-BR" sz="700" b="0" i="0" u="none" strike="noStrike">
                          <a:solidFill>
                            <a:srgbClr val="000000"/>
                          </a:solidFill>
                          <a:effectLst/>
                          <a:latin typeface="Arial" panose="020B0604020202020204" pitchFamily="34" charset="0"/>
                        </a:rPr>
                        <a:t>[RO-RO] Paroseni - Targu Jiu Nord [OPP] / N-1 Resita - Timisoara</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138,76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34%</a:t>
                      </a:r>
                    </a:p>
                  </a:txBody>
                  <a:tcPr marL="0" marR="0" marT="0" marB="0" anchor="b">
                    <a:lnL>
                      <a:noFill/>
                    </a:lnL>
                    <a:lnR>
                      <a:noFill/>
                    </a:lnR>
                    <a:lnT>
                      <a:noFill/>
                    </a:lnT>
                    <a:lnB>
                      <a:noFill/>
                    </a:lnB>
                  </a:tcPr>
                </a:tc>
                <a:extLst>
                  <a:ext uri="{0D108BD9-81ED-4DB2-BD59-A6C34878D82A}">
                    <a16:rowId xmlns:a16="http://schemas.microsoft.com/office/drawing/2014/main" val="4023293371"/>
                  </a:ext>
                </a:extLst>
              </a:tr>
              <a:tr h="127180">
                <a:tc>
                  <a:txBody>
                    <a:bodyPr/>
                    <a:lstStyle/>
                    <a:p>
                      <a:pPr algn="l" fontAlgn="b"/>
                      <a:r>
                        <a:rPr lang="de-DE" sz="700" b="0" i="0" u="none" strike="noStrike">
                          <a:solidFill>
                            <a:srgbClr val="000000"/>
                          </a:solidFill>
                          <a:effectLst/>
                          <a:latin typeface="Arial" panose="020B0604020202020204" pitchFamily="34" charset="0"/>
                        </a:rPr>
                        <a:t>[D7-D7] Buerstadt - Y Pfungstadt RIED W [OPP] / N-1 Buerstadt - Pfungstadt RIED O</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671,51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758359358"/>
                  </a:ext>
                </a:extLst>
              </a:tr>
              <a:tr h="127180">
                <a:tc>
                  <a:txBody>
                    <a:bodyPr/>
                    <a:lstStyle/>
                    <a:p>
                      <a:pPr algn="l" fontAlgn="b"/>
                      <a:r>
                        <a:rPr lang="cs-CZ" sz="700" b="0" i="0" u="none" strike="noStrike">
                          <a:solidFill>
                            <a:srgbClr val="000000"/>
                          </a:solidFill>
                          <a:effectLst/>
                          <a:latin typeface="Arial" panose="020B0604020202020204" pitchFamily="34" charset="0"/>
                        </a:rPr>
                        <a:t>[D7-D7] Eiberg - Y Ohligs OERKHS O [DIR] / N-1 Utfort - Selbeck - Osterath TOESEE W</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464,89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176036053"/>
                  </a:ext>
                </a:extLst>
              </a:tr>
              <a:tr h="127180">
                <a:tc>
                  <a:txBody>
                    <a:bodyPr/>
                    <a:lstStyle/>
                    <a:p>
                      <a:pPr algn="l" fontAlgn="b"/>
                      <a:r>
                        <a:rPr lang="cs-CZ" sz="700" b="0" i="0" u="none" strike="noStrike">
                          <a:solidFill>
                            <a:srgbClr val="000000"/>
                          </a:solidFill>
                          <a:effectLst/>
                          <a:latin typeface="Arial" panose="020B0604020202020204" pitchFamily="34" charset="0"/>
                        </a:rPr>
                        <a:t>[D8-PL] Krajnik - Vierraden 2 [OPP] [PL] / N-1 Hagenwerder - Mikulowa 2</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582,8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9%</a:t>
                      </a:r>
                    </a:p>
                  </a:txBody>
                  <a:tcPr marL="0" marR="0" marT="0" marB="0" anchor="b">
                    <a:lnL>
                      <a:noFill/>
                    </a:lnL>
                    <a:lnR>
                      <a:noFill/>
                    </a:lnR>
                    <a:lnT>
                      <a:noFill/>
                    </a:lnT>
                    <a:lnB>
                      <a:noFill/>
                    </a:lnB>
                  </a:tcPr>
                </a:tc>
                <a:extLst>
                  <a:ext uri="{0D108BD9-81ED-4DB2-BD59-A6C34878D82A}">
                    <a16:rowId xmlns:a16="http://schemas.microsoft.com/office/drawing/2014/main" val="3880832309"/>
                  </a:ext>
                </a:extLst>
              </a:tr>
              <a:tr h="127180">
                <a:tc>
                  <a:txBody>
                    <a:bodyPr/>
                    <a:lstStyle/>
                    <a:p>
                      <a:pPr algn="l" fontAlgn="b"/>
                      <a:r>
                        <a:rPr lang="cs-CZ" sz="700" b="1" i="0" u="none" strike="noStrike">
                          <a:solidFill>
                            <a:srgbClr val="000000"/>
                          </a:solidFill>
                          <a:effectLst/>
                          <a:latin typeface="Arial" panose="020B0604020202020204" pitchFamily="34" charset="0"/>
                        </a:rPr>
                        <a:t>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1267,11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226%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309229836"/>
                  </a:ext>
                </a:extLst>
              </a:tr>
              <a:tr h="127180">
                <a:tc>
                  <a:txBody>
                    <a:bodyPr/>
                    <a:lstStyle/>
                    <a:p>
                      <a:pPr algn="l" fontAlgn="b"/>
                      <a:r>
                        <a:rPr lang="cs-CZ" sz="700" b="0" i="0" u="none" strike="noStrike">
                          <a:solidFill>
                            <a:srgbClr val="000000"/>
                          </a:solidFill>
                          <a:effectLst/>
                          <a:latin typeface="Arial" panose="020B0604020202020204" pitchFamily="34" charset="0"/>
                        </a:rPr>
                        <a:t>[NL-D2] Meeden-Diele  380 Z [OPP] [NL] / N-1 Gronau - Gronau TR 441 E</a:t>
                      </a:r>
                    </a:p>
                  </a:txBody>
                  <a:tcPr marL="7678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228,46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121689362"/>
                  </a:ext>
                </a:extLst>
              </a:tr>
              <a:tr h="127180">
                <a:tc>
                  <a:txBody>
                    <a:bodyPr/>
                    <a:lstStyle/>
                    <a:p>
                      <a:pPr algn="l" fontAlgn="b"/>
                      <a:r>
                        <a:rPr lang="en-US" sz="700" b="0" i="0" u="none" strike="noStrike">
                          <a:solidFill>
                            <a:srgbClr val="000000"/>
                          </a:solidFill>
                          <a:effectLst/>
                          <a:latin typeface="Arial" panose="020B0604020202020204" pitchFamily="34" charset="0"/>
                        </a:rPr>
                        <a:t>[BE-FR] Achene - Lonny 19 [DIR] [FR] / N-1 Avelgem - Avelin 380.80</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121,29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65%</a:t>
                      </a:r>
                    </a:p>
                  </a:txBody>
                  <a:tcPr marL="0" marR="0" marT="0" marB="0" anchor="b">
                    <a:lnL>
                      <a:noFill/>
                    </a:lnL>
                    <a:lnR>
                      <a:noFill/>
                    </a:lnR>
                    <a:lnT>
                      <a:noFill/>
                    </a:lnT>
                    <a:lnB>
                      <a:noFill/>
                    </a:lnB>
                  </a:tcPr>
                </a:tc>
                <a:extLst>
                  <a:ext uri="{0D108BD9-81ED-4DB2-BD59-A6C34878D82A}">
                    <a16:rowId xmlns:a16="http://schemas.microsoft.com/office/drawing/2014/main" val="1898304297"/>
                  </a:ext>
                </a:extLst>
              </a:tr>
              <a:tr h="127180">
                <a:tc>
                  <a:txBody>
                    <a:bodyPr/>
                    <a:lstStyle/>
                    <a:p>
                      <a:pPr algn="l" fontAlgn="b"/>
                      <a:r>
                        <a:rPr lang="cs-CZ" sz="700" b="0" i="0" u="none" strike="noStrike">
                          <a:solidFill>
                            <a:srgbClr val="000000"/>
                          </a:solidFill>
                          <a:effectLst/>
                          <a:latin typeface="Arial" panose="020B0604020202020204" pitchFamily="34" charset="0"/>
                        </a:rPr>
                        <a:t>[PL-PL] Krosno Iskrzynia - Rzeszow [OPP] / N-1 Krosno Iskrzynia - Tarnow</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392,48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40%</a:t>
                      </a:r>
                    </a:p>
                  </a:txBody>
                  <a:tcPr marL="0" marR="0" marT="0" marB="0" anchor="b">
                    <a:lnL>
                      <a:noFill/>
                    </a:lnL>
                    <a:lnR>
                      <a:noFill/>
                    </a:lnR>
                    <a:lnT>
                      <a:noFill/>
                    </a:lnT>
                    <a:lnB>
                      <a:noFill/>
                    </a:lnB>
                  </a:tcPr>
                </a:tc>
                <a:extLst>
                  <a:ext uri="{0D108BD9-81ED-4DB2-BD59-A6C34878D82A}">
                    <a16:rowId xmlns:a16="http://schemas.microsoft.com/office/drawing/2014/main" val="2216646277"/>
                  </a:ext>
                </a:extLst>
              </a:tr>
              <a:tr h="127180">
                <a:tc>
                  <a:txBody>
                    <a:bodyPr/>
                    <a:lstStyle/>
                    <a:p>
                      <a:pPr algn="l" fontAlgn="b"/>
                      <a:r>
                        <a:rPr lang="cs-CZ" sz="700" b="0" i="0" u="none" strike="noStrike">
                          <a:solidFill>
                            <a:srgbClr val="000000"/>
                          </a:solidFill>
                          <a:effectLst/>
                          <a:latin typeface="Arial" panose="020B0604020202020204" pitchFamily="34" charset="0"/>
                        </a:rPr>
                        <a:t>[D8-PL] Krajnik - Vierraden 2 [OPP] [PL] / N-1 Mikulowa - Pasikurowice</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223,94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a:t>
                      </a:r>
                    </a:p>
                  </a:txBody>
                  <a:tcPr marL="0" marR="0" marT="0" marB="0" anchor="b">
                    <a:lnL>
                      <a:noFill/>
                    </a:lnL>
                    <a:lnR>
                      <a:noFill/>
                    </a:lnR>
                    <a:lnT>
                      <a:noFill/>
                    </a:lnT>
                    <a:lnB>
                      <a:noFill/>
                    </a:lnB>
                  </a:tcPr>
                </a:tc>
                <a:extLst>
                  <a:ext uri="{0D108BD9-81ED-4DB2-BD59-A6C34878D82A}">
                    <a16:rowId xmlns:a16="http://schemas.microsoft.com/office/drawing/2014/main" val="525379010"/>
                  </a:ext>
                </a:extLst>
              </a:tr>
              <a:tr h="127180">
                <a:tc>
                  <a:txBody>
                    <a:bodyPr/>
                    <a:lstStyle/>
                    <a:p>
                      <a:pPr algn="l" fontAlgn="b"/>
                      <a:r>
                        <a:rPr lang="cs-CZ" sz="700" b="0" i="0" u="none" strike="noStrike">
                          <a:solidFill>
                            <a:srgbClr val="000000"/>
                          </a:solidFill>
                          <a:effectLst/>
                          <a:latin typeface="Arial" panose="020B0604020202020204" pitchFamily="34" charset="0"/>
                        </a:rPr>
                        <a:t>[AT-SI] Obersielach - Podlog 247 [DIR] [AT] / N-1 Cirkovce-Podlog</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32,27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39%</a:t>
                      </a:r>
                    </a:p>
                  </a:txBody>
                  <a:tcPr marL="0" marR="0" marT="0" marB="0" anchor="b">
                    <a:lnL>
                      <a:noFill/>
                    </a:lnL>
                    <a:lnR>
                      <a:noFill/>
                    </a:lnR>
                    <a:lnT>
                      <a:noFill/>
                    </a:lnT>
                    <a:lnB>
                      <a:noFill/>
                    </a:lnB>
                  </a:tcPr>
                </a:tc>
                <a:extLst>
                  <a:ext uri="{0D108BD9-81ED-4DB2-BD59-A6C34878D82A}">
                    <a16:rowId xmlns:a16="http://schemas.microsoft.com/office/drawing/2014/main" val="723056800"/>
                  </a:ext>
                </a:extLst>
              </a:tr>
              <a:tr h="127180">
                <a:tc>
                  <a:txBody>
                    <a:bodyPr/>
                    <a:lstStyle/>
                    <a:p>
                      <a:pPr algn="l" fontAlgn="b"/>
                      <a:r>
                        <a:rPr lang="de-DE" sz="700" b="0" i="0" u="none" strike="noStrike">
                          <a:solidFill>
                            <a:srgbClr val="000000"/>
                          </a:solidFill>
                          <a:effectLst/>
                          <a:latin typeface="Arial" panose="020B0604020202020204" pitchFamily="34" charset="0"/>
                        </a:rPr>
                        <a:t>[D7-D7] Bischofsheim - Y Pfungstadt RIED W [DIR] / N-1 Pfungstadt  - Urberach  GRIESH O</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138,84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24%</a:t>
                      </a:r>
                    </a:p>
                  </a:txBody>
                  <a:tcPr marL="0" marR="0" marT="0" marB="0" anchor="b">
                    <a:lnL>
                      <a:noFill/>
                    </a:lnL>
                    <a:lnR>
                      <a:noFill/>
                    </a:lnR>
                    <a:lnT>
                      <a:noFill/>
                    </a:lnT>
                    <a:lnB>
                      <a:noFill/>
                    </a:lnB>
                  </a:tcPr>
                </a:tc>
                <a:extLst>
                  <a:ext uri="{0D108BD9-81ED-4DB2-BD59-A6C34878D82A}">
                    <a16:rowId xmlns:a16="http://schemas.microsoft.com/office/drawing/2014/main" val="3637601765"/>
                  </a:ext>
                </a:extLst>
              </a:tr>
              <a:tr h="127180">
                <a:tc>
                  <a:txBody>
                    <a:bodyPr/>
                    <a:lstStyle/>
                    <a:p>
                      <a:pPr algn="l" fontAlgn="b"/>
                      <a:r>
                        <a:rPr lang="cs-CZ" sz="700" b="0" i="0" u="none" strike="noStrike">
                          <a:solidFill>
                            <a:srgbClr val="000000"/>
                          </a:solidFill>
                          <a:effectLst/>
                          <a:latin typeface="Arial" panose="020B0604020202020204" pitchFamily="34" charset="0"/>
                        </a:rPr>
                        <a:t>[AT-AT] Bisamberg 2 - Wien Suedost 227 [DIR] / N-1 Kledering - Wien Suedost 228A</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1267,11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28%</a:t>
                      </a:r>
                    </a:p>
                  </a:txBody>
                  <a:tcPr marL="0" marR="0" marT="0" marB="0" anchor="b">
                    <a:lnL>
                      <a:noFill/>
                    </a:lnL>
                    <a:lnR>
                      <a:noFill/>
                    </a:lnR>
                    <a:lnT>
                      <a:noFill/>
                    </a:lnT>
                    <a:lnB>
                      <a:noFill/>
                    </a:lnB>
                  </a:tcPr>
                </a:tc>
                <a:extLst>
                  <a:ext uri="{0D108BD9-81ED-4DB2-BD59-A6C34878D82A}">
                    <a16:rowId xmlns:a16="http://schemas.microsoft.com/office/drawing/2014/main" val="2013666423"/>
                  </a:ext>
                </a:extLst>
              </a:tr>
              <a:tr h="127180">
                <a:tc>
                  <a:txBody>
                    <a:bodyPr/>
                    <a:lstStyle/>
                    <a:p>
                      <a:pPr algn="l" fontAlgn="b"/>
                      <a:r>
                        <a:rPr lang="cs-CZ" sz="700" b="1" i="0" u="none" strike="noStrike">
                          <a:solidFill>
                            <a:srgbClr val="000000"/>
                          </a:solidFill>
                          <a:effectLst/>
                          <a:latin typeface="Arial" panose="020B0604020202020204" pitchFamily="34" charset="0"/>
                        </a:rPr>
                        <a:t>20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965,03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283100639"/>
                  </a:ext>
                </a:extLst>
              </a:tr>
              <a:tr h="127180">
                <a:tc>
                  <a:txBody>
                    <a:bodyPr/>
                    <a:lstStyle/>
                    <a:p>
                      <a:pPr algn="l" fontAlgn="b"/>
                      <a:r>
                        <a:rPr lang="cs-CZ" sz="700" b="0" i="0" u="none" strike="noStrike">
                          <a:solidFill>
                            <a:srgbClr val="000000"/>
                          </a:solidFill>
                          <a:effectLst/>
                          <a:latin typeface="Arial" panose="020B0604020202020204" pitchFamily="34" charset="0"/>
                        </a:rPr>
                        <a:t>[D7-D2] Urberach - Grosskrotzenburg [OPP] [D2] / N-1 Dettingen - Grosskrotzenburg UMAIN S1</a:t>
                      </a:r>
                    </a:p>
                  </a:txBody>
                  <a:tcPr marL="7678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481,22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306744463"/>
                  </a:ext>
                </a:extLst>
              </a:tr>
              <a:tr h="127180">
                <a:tc>
                  <a:txBody>
                    <a:bodyPr/>
                    <a:lstStyle/>
                    <a:p>
                      <a:pPr algn="l" fontAlgn="b"/>
                      <a:r>
                        <a:rPr lang="cs-CZ" sz="700" b="0" i="0" u="none" strike="noStrike">
                          <a:solidFill>
                            <a:srgbClr val="000000"/>
                          </a:solidFill>
                          <a:effectLst/>
                          <a:latin typeface="Arial" panose="020B0604020202020204" pitchFamily="34" charset="0"/>
                        </a:rPr>
                        <a:t>[NL-D2] Meeden-Diele  380 Z [OPP] [NL] / N-1 Gronau - Gronau TR 441 E</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175,44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871664556"/>
                  </a:ext>
                </a:extLst>
              </a:tr>
              <a:tr h="127180">
                <a:tc>
                  <a:txBody>
                    <a:bodyPr/>
                    <a:lstStyle/>
                    <a:p>
                      <a:pPr algn="l" fontAlgn="b"/>
                      <a:r>
                        <a:rPr lang="en-US" sz="700" b="0" i="0" u="none" strike="noStrike">
                          <a:solidFill>
                            <a:srgbClr val="000000"/>
                          </a:solidFill>
                          <a:effectLst/>
                          <a:latin typeface="Arial" panose="020B0604020202020204" pitchFamily="34" charset="0"/>
                        </a:rPr>
                        <a:t>[BE-FR] Achene - Lonny 19 [DIR] [FR] / N-1 Avelgem - Avelin 380.80</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156,57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63%</a:t>
                      </a:r>
                    </a:p>
                  </a:txBody>
                  <a:tcPr marL="0" marR="0" marT="0" marB="0" anchor="b">
                    <a:lnL>
                      <a:noFill/>
                    </a:lnL>
                    <a:lnR>
                      <a:noFill/>
                    </a:lnR>
                    <a:lnT>
                      <a:noFill/>
                    </a:lnT>
                    <a:lnB>
                      <a:noFill/>
                    </a:lnB>
                  </a:tcPr>
                </a:tc>
                <a:extLst>
                  <a:ext uri="{0D108BD9-81ED-4DB2-BD59-A6C34878D82A}">
                    <a16:rowId xmlns:a16="http://schemas.microsoft.com/office/drawing/2014/main" val="2080714233"/>
                  </a:ext>
                </a:extLst>
              </a:tr>
              <a:tr h="127180">
                <a:tc>
                  <a:txBody>
                    <a:bodyPr/>
                    <a:lstStyle/>
                    <a:p>
                      <a:pPr algn="l" fontAlgn="b"/>
                      <a:r>
                        <a:rPr lang="cs-CZ" sz="700" b="0" i="0" u="none" strike="noStrike">
                          <a:solidFill>
                            <a:srgbClr val="000000"/>
                          </a:solidFill>
                          <a:effectLst/>
                          <a:latin typeface="Arial" panose="020B0604020202020204" pitchFamily="34" charset="0"/>
                        </a:rPr>
                        <a:t>[PL-PL] Krosno Iskrzynia - Rzeszow [OPP] / N-1 Krosno Iskrzynia - Tarnow</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498,19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41%</a:t>
                      </a:r>
                    </a:p>
                  </a:txBody>
                  <a:tcPr marL="0" marR="0" marT="0" marB="0" anchor="b">
                    <a:lnL>
                      <a:noFill/>
                    </a:lnL>
                    <a:lnR>
                      <a:noFill/>
                    </a:lnR>
                    <a:lnT>
                      <a:noFill/>
                    </a:lnT>
                    <a:lnB>
                      <a:noFill/>
                    </a:lnB>
                  </a:tcPr>
                </a:tc>
                <a:extLst>
                  <a:ext uri="{0D108BD9-81ED-4DB2-BD59-A6C34878D82A}">
                    <a16:rowId xmlns:a16="http://schemas.microsoft.com/office/drawing/2014/main" val="1097478775"/>
                  </a:ext>
                </a:extLst>
              </a:tr>
              <a:tr h="127180">
                <a:tc>
                  <a:txBody>
                    <a:bodyPr/>
                    <a:lstStyle/>
                    <a:p>
                      <a:pPr algn="l" fontAlgn="b"/>
                      <a:r>
                        <a:rPr lang="cs-CZ" sz="700" b="0" i="0" u="none" strike="noStrike">
                          <a:solidFill>
                            <a:srgbClr val="000000"/>
                          </a:solidFill>
                          <a:effectLst/>
                          <a:latin typeface="Arial" panose="020B0604020202020204" pitchFamily="34" charset="0"/>
                        </a:rPr>
                        <a:t>[AT-AT] Bisamberg 2 - Wien Suedost 227 [DIR] / N-1 Bisamberg - Kledering 228B</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965,03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27%</a:t>
                      </a:r>
                    </a:p>
                  </a:txBody>
                  <a:tcPr marL="0" marR="0" marT="0" marB="0" anchor="b">
                    <a:lnL>
                      <a:noFill/>
                    </a:lnL>
                    <a:lnR>
                      <a:noFill/>
                    </a:lnR>
                    <a:lnT>
                      <a:noFill/>
                    </a:lnT>
                    <a:lnB>
                      <a:noFill/>
                    </a:lnB>
                  </a:tcPr>
                </a:tc>
                <a:extLst>
                  <a:ext uri="{0D108BD9-81ED-4DB2-BD59-A6C34878D82A}">
                    <a16:rowId xmlns:a16="http://schemas.microsoft.com/office/drawing/2014/main" val="924650571"/>
                  </a:ext>
                </a:extLst>
              </a:tr>
              <a:tr h="127180">
                <a:tc>
                  <a:txBody>
                    <a:bodyPr/>
                    <a:lstStyle/>
                    <a:p>
                      <a:pPr algn="l" fontAlgn="b"/>
                      <a:r>
                        <a:rPr lang="cs-CZ" sz="700" b="0" i="0" u="none" strike="noStrike">
                          <a:solidFill>
                            <a:srgbClr val="000000"/>
                          </a:solidFill>
                          <a:effectLst/>
                          <a:latin typeface="Arial" panose="020B0604020202020204" pitchFamily="34" charset="0"/>
                        </a:rPr>
                        <a:t>[D8-PL] Krajnik - Vierraden 2 [OPP] [PL] / N-1 Mikulowa - Pasikurowice</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472,9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a:t>
                      </a:r>
                    </a:p>
                  </a:txBody>
                  <a:tcPr marL="0" marR="0" marT="0" marB="0" anchor="b">
                    <a:lnL>
                      <a:noFill/>
                    </a:lnL>
                    <a:lnR>
                      <a:noFill/>
                    </a:lnR>
                    <a:lnT>
                      <a:noFill/>
                    </a:lnT>
                    <a:lnB>
                      <a:noFill/>
                    </a:lnB>
                  </a:tcPr>
                </a:tc>
                <a:extLst>
                  <a:ext uri="{0D108BD9-81ED-4DB2-BD59-A6C34878D82A}">
                    <a16:rowId xmlns:a16="http://schemas.microsoft.com/office/drawing/2014/main" val="1003527944"/>
                  </a:ext>
                </a:extLst>
              </a:tr>
              <a:tr h="127180">
                <a:tc>
                  <a:txBody>
                    <a:bodyPr/>
                    <a:lstStyle/>
                    <a:p>
                      <a:pPr algn="l" fontAlgn="b"/>
                      <a:r>
                        <a:rPr lang="cs-CZ" sz="700" b="0" i="0" u="none" strike="noStrike">
                          <a:solidFill>
                            <a:srgbClr val="000000"/>
                          </a:solidFill>
                          <a:effectLst/>
                          <a:latin typeface="Arial" panose="020B0604020202020204" pitchFamily="34" charset="0"/>
                        </a:rPr>
                        <a:t>[AT-SI] Obersielach - Podlog 247 [DIR] [AT] / N-1 Cirkovce-Podlog</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127,87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43%</a:t>
                      </a:r>
                    </a:p>
                  </a:txBody>
                  <a:tcPr marL="0" marR="0" marT="0" marB="0" anchor="b">
                    <a:lnL>
                      <a:noFill/>
                    </a:lnL>
                    <a:lnR>
                      <a:noFill/>
                    </a:lnR>
                    <a:lnT>
                      <a:noFill/>
                    </a:lnT>
                    <a:lnB>
                      <a:noFill/>
                    </a:lnB>
                  </a:tcPr>
                </a:tc>
                <a:extLst>
                  <a:ext uri="{0D108BD9-81ED-4DB2-BD59-A6C34878D82A}">
                    <a16:rowId xmlns:a16="http://schemas.microsoft.com/office/drawing/2014/main" val="1176628568"/>
                  </a:ext>
                </a:extLst>
              </a:tr>
              <a:tr h="127180">
                <a:tc>
                  <a:txBody>
                    <a:bodyPr/>
                    <a:lstStyle/>
                    <a:p>
                      <a:pPr algn="l" fontAlgn="b"/>
                      <a:r>
                        <a:rPr lang="cs-CZ" sz="700" b="1" i="0" u="none" strike="noStrike">
                          <a:solidFill>
                            <a:srgbClr val="000000"/>
                          </a:solidFill>
                          <a:effectLst/>
                          <a:latin typeface="Arial" panose="020B0604020202020204" pitchFamily="34" charset="0"/>
                        </a:rPr>
                        <a:t>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3059,46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270%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297023659"/>
                  </a:ext>
                </a:extLst>
              </a:tr>
              <a:tr h="127180">
                <a:tc>
                  <a:txBody>
                    <a:bodyPr/>
                    <a:lstStyle/>
                    <a:p>
                      <a:pPr algn="l" fontAlgn="b"/>
                      <a:r>
                        <a:rPr lang="cs-CZ" sz="700" b="0" i="0" u="none" strike="noStrike">
                          <a:solidFill>
                            <a:srgbClr val="000000"/>
                          </a:solidFill>
                          <a:effectLst/>
                          <a:latin typeface="Arial" panose="020B0604020202020204" pitchFamily="34" charset="0"/>
                        </a:rPr>
                        <a:t>[HR-BA] 220kV Zakucac - Mostar [OPP] [HR] / N-1 Konjsko - Mostar</a:t>
                      </a:r>
                    </a:p>
                  </a:txBody>
                  <a:tcPr marL="7678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15,89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56%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932299263"/>
                  </a:ext>
                </a:extLst>
              </a:tr>
              <a:tr h="127180">
                <a:tc>
                  <a:txBody>
                    <a:bodyPr/>
                    <a:lstStyle/>
                    <a:p>
                      <a:pPr algn="l" fontAlgn="b"/>
                      <a:r>
                        <a:rPr lang="de-DE" sz="700" b="0" i="0" u="none" strike="noStrike">
                          <a:solidFill>
                            <a:srgbClr val="000000"/>
                          </a:solidFill>
                          <a:effectLst/>
                          <a:latin typeface="Arial" panose="020B0604020202020204" pitchFamily="34" charset="0"/>
                        </a:rPr>
                        <a:t>[D2-D2] Conneforde - Diele ROT [DIR] / N-1 Conneforde - Diele WEISS</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2828,69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903557145"/>
                  </a:ext>
                </a:extLst>
              </a:tr>
              <a:tr h="127180">
                <a:tc>
                  <a:txBody>
                    <a:bodyPr/>
                    <a:lstStyle/>
                    <a:p>
                      <a:pPr algn="l" fontAlgn="b"/>
                      <a:r>
                        <a:rPr lang="de-DE" sz="700" b="0" i="0" u="none" strike="noStrike">
                          <a:solidFill>
                            <a:srgbClr val="000000"/>
                          </a:solidFill>
                          <a:effectLst/>
                          <a:latin typeface="Arial" panose="020B0604020202020204" pitchFamily="34" charset="0"/>
                        </a:rPr>
                        <a:t>[AT-AT] Hessenberg - Weissenbach 223 [OPP] / N-1 Hessenberg - Weissenbach 224 </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1469,97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13%</a:t>
                      </a:r>
                    </a:p>
                  </a:txBody>
                  <a:tcPr marL="0" marR="0" marT="0" marB="0" anchor="b">
                    <a:lnL>
                      <a:noFill/>
                    </a:lnL>
                    <a:lnR>
                      <a:noFill/>
                    </a:lnR>
                    <a:lnT>
                      <a:noFill/>
                    </a:lnT>
                    <a:lnB>
                      <a:noFill/>
                    </a:lnB>
                  </a:tcPr>
                </a:tc>
                <a:extLst>
                  <a:ext uri="{0D108BD9-81ED-4DB2-BD59-A6C34878D82A}">
                    <a16:rowId xmlns:a16="http://schemas.microsoft.com/office/drawing/2014/main" val="1065722863"/>
                  </a:ext>
                </a:extLst>
              </a:tr>
              <a:tr h="127180">
                <a:tc>
                  <a:txBody>
                    <a:bodyPr/>
                    <a:lstStyle/>
                    <a:p>
                      <a:pPr algn="l" fontAlgn="b"/>
                      <a:r>
                        <a:rPr lang="cs-CZ" sz="700" b="0" i="0" u="none" strike="noStrike">
                          <a:solidFill>
                            <a:srgbClr val="000000"/>
                          </a:solidFill>
                          <a:effectLst/>
                          <a:latin typeface="Arial" panose="020B0604020202020204" pitchFamily="34" charset="0"/>
                        </a:rPr>
                        <a:t>[AT-AT] Salzburg - Tauern 231A [DIR] / N-1 Salzburg - Tauern 232A</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118,74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18%</a:t>
                      </a:r>
                    </a:p>
                  </a:txBody>
                  <a:tcPr marL="0" marR="0" marT="0" marB="0" anchor="b">
                    <a:lnL>
                      <a:noFill/>
                    </a:lnL>
                    <a:lnR>
                      <a:noFill/>
                    </a:lnR>
                    <a:lnT>
                      <a:noFill/>
                    </a:lnT>
                    <a:lnB>
                      <a:noFill/>
                    </a:lnB>
                  </a:tcPr>
                </a:tc>
                <a:extLst>
                  <a:ext uri="{0D108BD9-81ED-4DB2-BD59-A6C34878D82A}">
                    <a16:rowId xmlns:a16="http://schemas.microsoft.com/office/drawing/2014/main" val="3632928861"/>
                  </a:ext>
                </a:extLst>
              </a:tr>
              <a:tr h="127180">
                <a:tc>
                  <a:txBody>
                    <a:bodyPr/>
                    <a:lstStyle/>
                    <a:p>
                      <a:pPr algn="l" fontAlgn="b"/>
                      <a:r>
                        <a:rPr lang="cs-CZ" sz="700" b="0" i="0" u="none" strike="noStrike">
                          <a:solidFill>
                            <a:srgbClr val="000000"/>
                          </a:solidFill>
                          <a:effectLst/>
                          <a:latin typeface="Arial" panose="020B0604020202020204" pitchFamily="34" charset="0"/>
                        </a:rPr>
                        <a:t>[AT-HU] Wien Suedost - Gyoer 245 [DIR] [AT] / N-1 Neusiedl - Wien Suedost 246A</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665,08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38%</a:t>
                      </a:r>
                    </a:p>
                  </a:txBody>
                  <a:tcPr marL="0" marR="0" marT="0" marB="0" anchor="b">
                    <a:lnL>
                      <a:noFill/>
                    </a:lnL>
                    <a:lnR>
                      <a:noFill/>
                    </a:lnR>
                    <a:lnT>
                      <a:noFill/>
                    </a:lnT>
                    <a:lnB>
                      <a:noFill/>
                    </a:lnB>
                  </a:tcPr>
                </a:tc>
                <a:extLst>
                  <a:ext uri="{0D108BD9-81ED-4DB2-BD59-A6C34878D82A}">
                    <a16:rowId xmlns:a16="http://schemas.microsoft.com/office/drawing/2014/main" val="3105755516"/>
                  </a:ext>
                </a:extLst>
              </a:tr>
              <a:tr h="127180">
                <a:tc>
                  <a:txBody>
                    <a:bodyPr/>
                    <a:lstStyle/>
                    <a:p>
                      <a:pPr algn="l" fontAlgn="b"/>
                      <a:r>
                        <a:rPr lang="cs-CZ" sz="700" b="0" i="0" u="none" strike="noStrike">
                          <a:solidFill>
                            <a:srgbClr val="000000"/>
                          </a:solidFill>
                          <a:effectLst/>
                          <a:latin typeface="Arial" panose="020B0604020202020204" pitchFamily="34" charset="0"/>
                        </a:rPr>
                        <a:t>[PL-PL] Krosno Iskrzynia - Rzeszow [OPP] / N-1 Krosno Iskrzynia - Tarnow</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518,2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37%</a:t>
                      </a:r>
                    </a:p>
                  </a:txBody>
                  <a:tcPr marL="0" marR="0" marT="0" marB="0" anchor="b">
                    <a:lnL>
                      <a:noFill/>
                    </a:lnL>
                    <a:lnR>
                      <a:noFill/>
                    </a:lnR>
                    <a:lnT>
                      <a:noFill/>
                    </a:lnT>
                    <a:lnB>
                      <a:noFill/>
                    </a:lnB>
                  </a:tcPr>
                </a:tc>
                <a:extLst>
                  <a:ext uri="{0D108BD9-81ED-4DB2-BD59-A6C34878D82A}">
                    <a16:rowId xmlns:a16="http://schemas.microsoft.com/office/drawing/2014/main" val="1679459993"/>
                  </a:ext>
                </a:extLst>
              </a:tr>
              <a:tr h="127180">
                <a:tc>
                  <a:txBody>
                    <a:bodyPr/>
                    <a:lstStyle/>
                    <a:p>
                      <a:pPr algn="l" fontAlgn="b"/>
                      <a:r>
                        <a:rPr lang="pt-BR" sz="700" b="0" i="0" u="none" strike="noStrike">
                          <a:solidFill>
                            <a:srgbClr val="000000"/>
                          </a:solidFill>
                          <a:effectLst/>
                          <a:latin typeface="Arial" panose="020B0604020202020204" pitchFamily="34" charset="0"/>
                        </a:rPr>
                        <a:t>[RO-RO] Paroseni - Targu Jiu Nord [OPP] / N-1 Resita - Timisoara</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28,24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21%</a:t>
                      </a:r>
                    </a:p>
                  </a:txBody>
                  <a:tcPr marL="0" marR="0" marT="0" marB="0" anchor="b">
                    <a:lnL>
                      <a:noFill/>
                    </a:lnL>
                    <a:lnR>
                      <a:noFill/>
                    </a:lnR>
                    <a:lnT>
                      <a:noFill/>
                    </a:lnT>
                    <a:lnB>
                      <a:noFill/>
                    </a:lnB>
                  </a:tcPr>
                </a:tc>
                <a:extLst>
                  <a:ext uri="{0D108BD9-81ED-4DB2-BD59-A6C34878D82A}">
                    <a16:rowId xmlns:a16="http://schemas.microsoft.com/office/drawing/2014/main" val="3940930548"/>
                  </a:ext>
                </a:extLst>
              </a:tr>
              <a:tr h="127180">
                <a:tc>
                  <a:txBody>
                    <a:bodyPr/>
                    <a:lstStyle/>
                    <a:p>
                      <a:pPr algn="l" fontAlgn="b"/>
                      <a:r>
                        <a:rPr lang="en-US" sz="700" b="0" i="0" u="none" strike="noStrike">
                          <a:solidFill>
                            <a:srgbClr val="000000"/>
                          </a:solidFill>
                          <a:effectLst/>
                          <a:latin typeface="Arial" panose="020B0604020202020204" pitchFamily="34" charset="0"/>
                        </a:rPr>
                        <a:t>[BE-BE] PST Van Eyck 2 [OPP] [BE] / N-1 ALEGRO DC</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65,71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58%</a:t>
                      </a:r>
                    </a:p>
                  </a:txBody>
                  <a:tcPr marL="0" marR="0" marT="0" marB="0" anchor="b">
                    <a:lnL>
                      <a:noFill/>
                    </a:lnL>
                    <a:lnR>
                      <a:noFill/>
                    </a:lnR>
                    <a:lnT>
                      <a:noFill/>
                    </a:lnT>
                    <a:lnB>
                      <a:noFill/>
                    </a:lnB>
                  </a:tcPr>
                </a:tc>
                <a:extLst>
                  <a:ext uri="{0D108BD9-81ED-4DB2-BD59-A6C34878D82A}">
                    <a16:rowId xmlns:a16="http://schemas.microsoft.com/office/drawing/2014/main" val="3348394295"/>
                  </a:ext>
                </a:extLst>
              </a:tr>
              <a:tr h="127180">
                <a:tc>
                  <a:txBody>
                    <a:bodyPr/>
                    <a:lstStyle/>
                    <a:p>
                      <a:pPr algn="l" fontAlgn="b"/>
                      <a:r>
                        <a:rPr lang="cs-CZ" sz="700" b="0" i="0" u="none" strike="noStrike">
                          <a:solidFill>
                            <a:srgbClr val="000000"/>
                          </a:solidFill>
                          <a:effectLst/>
                          <a:latin typeface="Arial" panose="020B0604020202020204" pitchFamily="34" charset="0"/>
                        </a:rPr>
                        <a:t>[D8-PL] Mikulowa PST3 [OPP] [PL] / N-1 Hagenwerder - Mikulowa 2</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455,77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997727098"/>
                  </a:ext>
                </a:extLst>
              </a:tr>
              <a:tr h="127180">
                <a:tc>
                  <a:txBody>
                    <a:bodyPr/>
                    <a:lstStyle/>
                    <a:p>
                      <a:pPr algn="l" fontAlgn="b"/>
                      <a:r>
                        <a:rPr lang="cs-CZ" sz="700" b="0" i="0" u="none" strike="noStrike">
                          <a:solidFill>
                            <a:srgbClr val="000000"/>
                          </a:solidFill>
                          <a:effectLst/>
                          <a:latin typeface="Arial" panose="020B0604020202020204" pitchFamily="34" charset="0"/>
                        </a:rPr>
                        <a:t>[D4-D7] Pulverdingen - Hoheneck HO PU WS [OPP] [D7] / N-1 Lambsheim - Weingarten  LAMBSH W</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3059,46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a:t>
                      </a:r>
                    </a:p>
                  </a:txBody>
                  <a:tcPr marL="0" marR="0" marT="0" marB="0" anchor="b">
                    <a:lnL>
                      <a:noFill/>
                    </a:lnL>
                    <a:lnR>
                      <a:noFill/>
                    </a:lnR>
                    <a:lnT>
                      <a:noFill/>
                    </a:lnT>
                    <a:lnB>
                      <a:noFill/>
                    </a:lnB>
                  </a:tcPr>
                </a:tc>
                <a:extLst>
                  <a:ext uri="{0D108BD9-81ED-4DB2-BD59-A6C34878D82A}">
                    <a16:rowId xmlns:a16="http://schemas.microsoft.com/office/drawing/2014/main" val="2744846932"/>
                  </a:ext>
                </a:extLst>
              </a:tr>
              <a:tr h="127180">
                <a:tc>
                  <a:txBody>
                    <a:bodyPr/>
                    <a:lstStyle/>
                    <a:p>
                      <a:pPr algn="l" fontAlgn="b"/>
                      <a:r>
                        <a:rPr lang="cs-CZ" sz="700" b="0" i="0" u="none" strike="noStrike">
                          <a:solidFill>
                            <a:srgbClr val="000000"/>
                          </a:solidFill>
                          <a:effectLst/>
                          <a:latin typeface="Arial" panose="020B0604020202020204" pitchFamily="34" charset="0"/>
                        </a:rPr>
                        <a:t>[NL-BE] Maasbracht-Van Eyck 380 W [OPP] [NL] / N-1 Gramme - Lixhe 380.11</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160,62</a:t>
                      </a:r>
                    </a:p>
                  </a:txBody>
                  <a:tcPr marL="0" marR="0" marT="0" marB="0" anchor="b">
                    <a:lnL>
                      <a:noFill/>
                    </a:lnL>
                    <a:lnR>
                      <a:noFill/>
                    </a:lnR>
                    <a:lnT>
                      <a:noFill/>
                    </a:lnT>
                    <a:lnB>
                      <a:noFill/>
                    </a:lnB>
                  </a:tcPr>
                </a:tc>
                <a:tc>
                  <a:txBody>
                    <a:bodyPr/>
                    <a:lstStyle/>
                    <a:p>
                      <a:pPr algn="r" fontAlgn="b"/>
                      <a:r>
                        <a:rPr lang="cs-CZ" sz="700" b="0" i="0" u="none" strike="noStrike" dirty="0">
                          <a:solidFill>
                            <a:srgbClr val="000000"/>
                          </a:solidFill>
                          <a:effectLst/>
                          <a:latin typeface="Arial" panose="020B0604020202020204" pitchFamily="34" charset="0"/>
                        </a:rPr>
                        <a:t>29%</a:t>
                      </a:r>
                    </a:p>
                  </a:txBody>
                  <a:tcPr marL="0" marR="0" marT="0" marB="0" anchor="b">
                    <a:lnL>
                      <a:noFill/>
                    </a:lnL>
                    <a:lnR>
                      <a:noFill/>
                    </a:lnR>
                    <a:lnT>
                      <a:noFill/>
                    </a:lnT>
                    <a:lnB>
                      <a:noFill/>
                    </a:lnB>
                  </a:tcPr>
                </a:tc>
                <a:extLst>
                  <a:ext uri="{0D108BD9-81ED-4DB2-BD59-A6C34878D82A}">
                    <a16:rowId xmlns:a16="http://schemas.microsoft.com/office/drawing/2014/main" val="2040435188"/>
                  </a:ext>
                </a:extLst>
              </a:tr>
            </a:tbl>
          </a:graphicData>
        </a:graphic>
      </p:graphicFrame>
    </p:spTree>
    <p:extLst>
      <p:ext uri="{BB962C8B-B14F-4D97-AF65-F5344CB8AC3E}">
        <p14:creationId xmlns:p14="http://schemas.microsoft.com/office/powerpoint/2010/main" val="110127479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BD20220406</a:t>
            </a:r>
            <a:r>
              <a:rPr lang="en-US" altLang="hu-HU" sz="1400" dirty="0">
                <a:solidFill>
                  <a:srgbClr val="008000"/>
                </a:solidFill>
              </a:rPr>
              <a:t> (part </a:t>
            </a:r>
            <a:r>
              <a:rPr lang="sl-SI" altLang="hu-HU" sz="1400" dirty="0">
                <a:solidFill>
                  <a:srgbClr val="008000"/>
                </a:solidFill>
              </a:rPr>
              <a:t>V</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3" name="Tabulka 2">
            <a:extLst>
              <a:ext uri="{FF2B5EF4-FFF2-40B4-BE49-F238E27FC236}">
                <a16:creationId xmlns:a16="http://schemas.microsoft.com/office/drawing/2014/main" id="{D61A9D8A-5441-4D01-B383-D272AD24ADE0}"/>
              </a:ext>
            </a:extLst>
          </p:cNvPr>
          <p:cNvGraphicFramePr>
            <a:graphicFrameLocks noGrp="1"/>
          </p:cNvGraphicFramePr>
          <p:nvPr>
            <p:extLst>
              <p:ext uri="{D42A27DB-BD31-4B8C-83A1-F6EECF244321}">
                <p14:modId xmlns:p14="http://schemas.microsoft.com/office/powerpoint/2010/main" val="3066204333"/>
              </p:ext>
            </p:extLst>
          </p:nvPr>
        </p:nvGraphicFramePr>
        <p:xfrm>
          <a:off x="551287" y="1143819"/>
          <a:ext cx="8695125" cy="2813712"/>
        </p:xfrm>
        <a:graphic>
          <a:graphicData uri="http://schemas.openxmlformats.org/drawingml/2006/table">
            <a:tbl>
              <a:tblPr/>
              <a:tblGrid>
                <a:gridCol w="6544479">
                  <a:extLst>
                    <a:ext uri="{9D8B030D-6E8A-4147-A177-3AD203B41FA5}">
                      <a16:colId xmlns:a16="http://schemas.microsoft.com/office/drawing/2014/main" val="2154790203"/>
                    </a:ext>
                  </a:extLst>
                </a:gridCol>
                <a:gridCol w="1587998">
                  <a:extLst>
                    <a:ext uri="{9D8B030D-6E8A-4147-A177-3AD203B41FA5}">
                      <a16:colId xmlns:a16="http://schemas.microsoft.com/office/drawing/2014/main" val="1321609130"/>
                    </a:ext>
                  </a:extLst>
                </a:gridCol>
                <a:gridCol w="562648">
                  <a:extLst>
                    <a:ext uri="{9D8B030D-6E8A-4147-A177-3AD203B41FA5}">
                      <a16:colId xmlns:a16="http://schemas.microsoft.com/office/drawing/2014/main" val="2558665426"/>
                    </a:ext>
                  </a:extLst>
                </a:gridCol>
              </a:tblGrid>
              <a:tr h="117238">
                <a:tc>
                  <a:txBody>
                    <a:bodyPr/>
                    <a:lstStyle/>
                    <a:p>
                      <a:pPr algn="l" fontAlgn="b"/>
                      <a:r>
                        <a:rPr lang="cs-CZ" sz="7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619079049"/>
                  </a:ext>
                </a:extLst>
              </a:tr>
              <a:tr h="117238">
                <a:tc>
                  <a:txBody>
                    <a:bodyPr/>
                    <a:lstStyle/>
                    <a:p>
                      <a:pPr algn="l" fontAlgn="b"/>
                      <a:r>
                        <a:rPr lang="cs-CZ" sz="700" b="1" i="0" u="none" strike="noStrike">
                          <a:solidFill>
                            <a:srgbClr val="000000"/>
                          </a:solidFill>
                          <a:effectLst/>
                          <a:latin typeface="Arial" panose="020B0604020202020204" pitchFamily="34" charset="0"/>
                        </a:rPr>
                        <a:t>22</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1275,07</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175%</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387678144"/>
                  </a:ext>
                </a:extLst>
              </a:tr>
              <a:tr h="117238">
                <a:tc>
                  <a:txBody>
                    <a:bodyPr/>
                    <a:lstStyle/>
                    <a:p>
                      <a:pPr algn="l" fontAlgn="b"/>
                      <a:r>
                        <a:rPr lang="cs-CZ" sz="700" b="0" i="0" u="none" strike="noStrike">
                          <a:solidFill>
                            <a:srgbClr val="000000"/>
                          </a:solidFill>
                          <a:effectLst/>
                          <a:latin typeface="Arial" panose="020B0604020202020204" pitchFamily="34" charset="0"/>
                        </a:rPr>
                        <a:t>[HR-BA] 220kV Zakucac - Mostar [OPP] [HR] / N-1 Konjsko - Mostar</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20,47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583866324"/>
                  </a:ext>
                </a:extLst>
              </a:tr>
              <a:tr h="117238">
                <a:tc>
                  <a:txBody>
                    <a:bodyPr/>
                    <a:lstStyle/>
                    <a:p>
                      <a:pPr algn="l" fontAlgn="b"/>
                      <a:r>
                        <a:rPr lang="cs-CZ" sz="700" b="0" i="0" u="none" strike="noStrike">
                          <a:solidFill>
                            <a:srgbClr val="000000"/>
                          </a:solidFill>
                          <a:effectLst/>
                          <a:latin typeface="Arial" panose="020B0604020202020204" pitchFamily="34" charset="0"/>
                        </a:rPr>
                        <a:t>[NL-D2] Meeden-Diele  380 Z [OPP] [NL] / N-1 Gronau - Gronau TR 441 E</a:t>
                      </a:r>
                    </a:p>
                  </a:txBody>
                  <a:tcPr marL="11430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600,22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549059189"/>
                  </a:ext>
                </a:extLst>
              </a:tr>
              <a:tr h="117238">
                <a:tc>
                  <a:txBody>
                    <a:bodyPr/>
                    <a:lstStyle/>
                    <a:p>
                      <a:pPr algn="l" fontAlgn="b"/>
                      <a:r>
                        <a:rPr lang="en-US" sz="700" b="0" i="0" u="none" strike="noStrike">
                          <a:solidFill>
                            <a:srgbClr val="000000"/>
                          </a:solidFill>
                          <a:effectLst/>
                          <a:latin typeface="Arial" panose="020B0604020202020204" pitchFamily="34" charset="0"/>
                        </a:rPr>
                        <a:t>[BE-FR] Achene - Lonny 19 [DIR] [FR] / N-1 Avelgem - Avelin 380.80</a:t>
                      </a:r>
                    </a:p>
                  </a:txBody>
                  <a:tcPr marL="11430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789,47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46%</a:t>
                      </a:r>
                    </a:p>
                  </a:txBody>
                  <a:tcPr marL="0" marR="0" marT="0" marB="0" anchor="b">
                    <a:lnL>
                      <a:noFill/>
                    </a:lnL>
                    <a:lnR>
                      <a:noFill/>
                    </a:lnR>
                    <a:lnT>
                      <a:noFill/>
                    </a:lnT>
                    <a:lnB>
                      <a:noFill/>
                    </a:lnB>
                  </a:tcPr>
                </a:tc>
                <a:extLst>
                  <a:ext uri="{0D108BD9-81ED-4DB2-BD59-A6C34878D82A}">
                    <a16:rowId xmlns:a16="http://schemas.microsoft.com/office/drawing/2014/main" val="2185539935"/>
                  </a:ext>
                </a:extLst>
              </a:tr>
              <a:tr h="117238">
                <a:tc>
                  <a:txBody>
                    <a:bodyPr/>
                    <a:lstStyle/>
                    <a:p>
                      <a:pPr algn="l" fontAlgn="b"/>
                      <a:r>
                        <a:rPr lang="cs-CZ" sz="700" b="0" i="0" u="none" strike="noStrike">
                          <a:solidFill>
                            <a:srgbClr val="000000"/>
                          </a:solidFill>
                          <a:effectLst/>
                          <a:latin typeface="Arial" panose="020B0604020202020204" pitchFamily="34" charset="0"/>
                        </a:rPr>
                        <a:t>[PL-PL] Krosno Iskrzynia - Rzeszow [OPP] / N-1 Krosno Iskrzynia - Tarnow</a:t>
                      </a:r>
                    </a:p>
                  </a:txBody>
                  <a:tcPr marL="11430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300,42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40%</a:t>
                      </a:r>
                    </a:p>
                  </a:txBody>
                  <a:tcPr marL="0" marR="0" marT="0" marB="0" anchor="b">
                    <a:lnL>
                      <a:noFill/>
                    </a:lnL>
                    <a:lnR>
                      <a:noFill/>
                    </a:lnR>
                    <a:lnT>
                      <a:noFill/>
                    </a:lnT>
                    <a:lnB>
                      <a:noFill/>
                    </a:lnB>
                  </a:tcPr>
                </a:tc>
                <a:extLst>
                  <a:ext uri="{0D108BD9-81ED-4DB2-BD59-A6C34878D82A}">
                    <a16:rowId xmlns:a16="http://schemas.microsoft.com/office/drawing/2014/main" val="522392418"/>
                  </a:ext>
                </a:extLst>
              </a:tr>
              <a:tr h="117238">
                <a:tc>
                  <a:txBody>
                    <a:bodyPr/>
                    <a:lstStyle/>
                    <a:p>
                      <a:pPr algn="l" fontAlgn="b"/>
                      <a:r>
                        <a:rPr lang="cs-CZ" sz="700" b="0" i="0" u="none" strike="noStrike">
                          <a:solidFill>
                            <a:srgbClr val="000000"/>
                          </a:solidFill>
                          <a:effectLst/>
                          <a:latin typeface="Arial" panose="020B0604020202020204" pitchFamily="34" charset="0"/>
                        </a:rPr>
                        <a:t>[AT-AT] Bisamberg 2 - Wien Suedost 227 [DIR] / N-1 Bisamberg - Kledering 228B</a:t>
                      </a:r>
                    </a:p>
                  </a:txBody>
                  <a:tcPr marL="11430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1275,07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31%</a:t>
                      </a:r>
                    </a:p>
                  </a:txBody>
                  <a:tcPr marL="0" marR="0" marT="0" marB="0" anchor="b">
                    <a:lnL>
                      <a:noFill/>
                    </a:lnL>
                    <a:lnR>
                      <a:noFill/>
                    </a:lnR>
                    <a:lnT>
                      <a:noFill/>
                    </a:lnT>
                    <a:lnB>
                      <a:noFill/>
                    </a:lnB>
                  </a:tcPr>
                </a:tc>
                <a:extLst>
                  <a:ext uri="{0D108BD9-81ED-4DB2-BD59-A6C34878D82A}">
                    <a16:rowId xmlns:a16="http://schemas.microsoft.com/office/drawing/2014/main" val="4178327503"/>
                  </a:ext>
                </a:extLst>
              </a:tr>
              <a:tr h="117238">
                <a:tc>
                  <a:txBody>
                    <a:bodyPr/>
                    <a:lstStyle/>
                    <a:p>
                      <a:pPr algn="l" fontAlgn="b"/>
                      <a:r>
                        <a:rPr lang="cs-CZ" sz="700" b="0" i="0" u="none" strike="noStrike">
                          <a:solidFill>
                            <a:srgbClr val="000000"/>
                          </a:solidFill>
                          <a:effectLst/>
                          <a:latin typeface="Arial" panose="020B0604020202020204" pitchFamily="34" charset="0"/>
                        </a:rPr>
                        <a:t>[D8-PL] Krajnik - Vierraden 2 [OPP] [PL] / N-1 Mikulowa - Pasikurowice</a:t>
                      </a:r>
                    </a:p>
                  </a:txBody>
                  <a:tcPr marL="11430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188,35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430637970"/>
                  </a:ext>
                </a:extLst>
              </a:tr>
              <a:tr h="117238">
                <a:tc>
                  <a:txBody>
                    <a:bodyPr/>
                    <a:lstStyle/>
                    <a:p>
                      <a:pPr algn="l" fontAlgn="b"/>
                      <a:r>
                        <a:rPr lang="cs-CZ" sz="700" b="1" i="0" u="none" strike="noStrike">
                          <a:solidFill>
                            <a:srgbClr val="000000"/>
                          </a:solidFill>
                          <a:effectLst/>
                          <a:latin typeface="Arial" panose="020B0604020202020204" pitchFamily="34" charset="0"/>
                        </a:rPr>
                        <a:t>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2747,74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192%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498963285"/>
                  </a:ext>
                </a:extLst>
              </a:tr>
              <a:tr h="117238">
                <a:tc>
                  <a:txBody>
                    <a:bodyPr/>
                    <a:lstStyle/>
                    <a:p>
                      <a:pPr algn="l" fontAlgn="b"/>
                      <a:r>
                        <a:rPr lang="cs-CZ" sz="700" b="0" i="0" u="none" strike="noStrike">
                          <a:solidFill>
                            <a:srgbClr val="000000"/>
                          </a:solidFill>
                          <a:effectLst/>
                          <a:latin typeface="Arial" panose="020B0604020202020204" pitchFamily="34" charset="0"/>
                        </a:rPr>
                        <a:t>[CZ-D8] Hradec - Rohrsdorf 446 [OPP] [D8] / N-1 Hradec - Rohrsdorf 1</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125,33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880387646"/>
                  </a:ext>
                </a:extLst>
              </a:tr>
              <a:tr h="117238">
                <a:tc>
                  <a:txBody>
                    <a:bodyPr/>
                    <a:lstStyle/>
                    <a:p>
                      <a:pPr algn="l" fontAlgn="b"/>
                      <a:r>
                        <a:rPr lang="cs-CZ" sz="700" b="0" i="0" u="none" strike="noStrike">
                          <a:solidFill>
                            <a:srgbClr val="000000"/>
                          </a:solidFill>
                          <a:effectLst/>
                          <a:latin typeface="Arial" panose="020B0604020202020204" pitchFamily="34" charset="0"/>
                        </a:rPr>
                        <a:t>[NL-D2] Meeden-Diele  380 Z [OPP] [NL] / N-1 Gronau - Gronau TR 441 E</a:t>
                      </a:r>
                    </a:p>
                  </a:txBody>
                  <a:tcPr marL="11430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527,88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534360243"/>
                  </a:ext>
                </a:extLst>
              </a:tr>
              <a:tr h="117238">
                <a:tc>
                  <a:txBody>
                    <a:bodyPr/>
                    <a:lstStyle/>
                    <a:p>
                      <a:pPr algn="l" fontAlgn="b"/>
                      <a:r>
                        <a:rPr lang="en-US" sz="700" b="0" i="0" u="none" strike="noStrike">
                          <a:solidFill>
                            <a:srgbClr val="000000"/>
                          </a:solidFill>
                          <a:effectLst/>
                          <a:latin typeface="Arial" panose="020B0604020202020204" pitchFamily="34" charset="0"/>
                        </a:rPr>
                        <a:t>[BE-FR] Achene - Lonny 19 [DIR] [FR] / N-1 Avelgem - Avelin 380.80</a:t>
                      </a:r>
                    </a:p>
                  </a:txBody>
                  <a:tcPr marL="11430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272,68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63%</a:t>
                      </a:r>
                    </a:p>
                  </a:txBody>
                  <a:tcPr marL="0" marR="0" marT="0" marB="0" anchor="b">
                    <a:lnL>
                      <a:noFill/>
                    </a:lnL>
                    <a:lnR>
                      <a:noFill/>
                    </a:lnR>
                    <a:lnT>
                      <a:noFill/>
                    </a:lnT>
                    <a:lnB>
                      <a:noFill/>
                    </a:lnB>
                  </a:tcPr>
                </a:tc>
                <a:extLst>
                  <a:ext uri="{0D108BD9-81ED-4DB2-BD59-A6C34878D82A}">
                    <a16:rowId xmlns:a16="http://schemas.microsoft.com/office/drawing/2014/main" val="1061420282"/>
                  </a:ext>
                </a:extLst>
              </a:tr>
              <a:tr h="117238">
                <a:tc>
                  <a:txBody>
                    <a:bodyPr/>
                    <a:lstStyle/>
                    <a:p>
                      <a:pPr algn="l" fontAlgn="b"/>
                      <a:r>
                        <a:rPr lang="cs-CZ" sz="700" b="0" i="0" u="none" strike="noStrike">
                          <a:solidFill>
                            <a:srgbClr val="000000"/>
                          </a:solidFill>
                          <a:effectLst/>
                          <a:latin typeface="Arial" panose="020B0604020202020204" pitchFamily="34" charset="0"/>
                        </a:rPr>
                        <a:t>[AT-AT] Bisamberg 2 - Wien Suedost 227 [DIR] / N-1 Bisamberg - Kledering 228B</a:t>
                      </a:r>
                    </a:p>
                  </a:txBody>
                  <a:tcPr marL="11430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2747,74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34%</a:t>
                      </a:r>
                    </a:p>
                  </a:txBody>
                  <a:tcPr marL="0" marR="0" marT="0" marB="0" anchor="b">
                    <a:lnL>
                      <a:noFill/>
                    </a:lnL>
                    <a:lnR>
                      <a:noFill/>
                    </a:lnR>
                    <a:lnT>
                      <a:noFill/>
                    </a:lnT>
                    <a:lnB>
                      <a:noFill/>
                    </a:lnB>
                  </a:tcPr>
                </a:tc>
                <a:extLst>
                  <a:ext uri="{0D108BD9-81ED-4DB2-BD59-A6C34878D82A}">
                    <a16:rowId xmlns:a16="http://schemas.microsoft.com/office/drawing/2014/main" val="1275715104"/>
                  </a:ext>
                </a:extLst>
              </a:tr>
              <a:tr h="117238">
                <a:tc>
                  <a:txBody>
                    <a:bodyPr/>
                    <a:lstStyle/>
                    <a:p>
                      <a:pPr algn="l" fontAlgn="b"/>
                      <a:r>
                        <a:rPr lang="de-DE" sz="700" b="0" i="0" u="none" strike="noStrike">
                          <a:solidFill>
                            <a:srgbClr val="000000"/>
                          </a:solidFill>
                          <a:effectLst/>
                          <a:latin typeface="Arial" panose="020B0604020202020204" pitchFamily="34" charset="0"/>
                        </a:rPr>
                        <a:t>[D7-D7] Bischofsheim - Y Pfungstadt RIED W [DIR] / N-1 Pfungstadt  - Urberach  GRIESH O</a:t>
                      </a:r>
                    </a:p>
                  </a:txBody>
                  <a:tcPr marL="11430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260,15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77939440"/>
                  </a:ext>
                </a:extLst>
              </a:tr>
              <a:tr h="117238">
                <a:tc>
                  <a:txBody>
                    <a:bodyPr/>
                    <a:lstStyle/>
                    <a:p>
                      <a:pPr algn="l" fontAlgn="b"/>
                      <a:r>
                        <a:rPr lang="de-DE" sz="700" b="0" i="0" u="none" strike="noStrike">
                          <a:solidFill>
                            <a:srgbClr val="000000"/>
                          </a:solidFill>
                          <a:effectLst/>
                          <a:latin typeface="Arial" panose="020B0604020202020204" pitchFamily="34" charset="0"/>
                        </a:rPr>
                        <a:t>[D7-D7] Buerstadt - Lambsheim BUERST W [DIR] / N-1 Rheinau - Hoheneck KUGELB W</a:t>
                      </a:r>
                    </a:p>
                  </a:txBody>
                  <a:tcPr marL="11430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496,97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27%</a:t>
                      </a:r>
                    </a:p>
                  </a:txBody>
                  <a:tcPr marL="0" marR="0" marT="0" marB="0" anchor="b">
                    <a:lnL>
                      <a:noFill/>
                    </a:lnL>
                    <a:lnR>
                      <a:noFill/>
                    </a:lnR>
                    <a:lnT>
                      <a:noFill/>
                    </a:lnT>
                    <a:lnB>
                      <a:noFill/>
                    </a:lnB>
                  </a:tcPr>
                </a:tc>
                <a:extLst>
                  <a:ext uri="{0D108BD9-81ED-4DB2-BD59-A6C34878D82A}">
                    <a16:rowId xmlns:a16="http://schemas.microsoft.com/office/drawing/2014/main" val="1534478470"/>
                  </a:ext>
                </a:extLst>
              </a:tr>
              <a:tr h="117238">
                <a:tc>
                  <a:txBody>
                    <a:bodyPr/>
                    <a:lstStyle/>
                    <a:p>
                      <a:pPr algn="l" fontAlgn="b"/>
                      <a:r>
                        <a:rPr lang="cs-CZ" sz="700" b="1" i="0" u="none" strike="noStrike">
                          <a:solidFill>
                            <a:srgbClr val="000000"/>
                          </a:solidFill>
                          <a:effectLst/>
                          <a:latin typeface="Arial" panose="020B0604020202020204" pitchFamily="34" charset="0"/>
                        </a:rPr>
                        <a:t>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2820,31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239%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903568519"/>
                  </a:ext>
                </a:extLst>
              </a:tr>
              <a:tr h="117238">
                <a:tc>
                  <a:txBody>
                    <a:bodyPr/>
                    <a:lstStyle/>
                    <a:p>
                      <a:pPr algn="l" fontAlgn="b"/>
                      <a:r>
                        <a:rPr lang="cs-CZ" sz="700" b="0" i="0" u="none" strike="noStrike">
                          <a:solidFill>
                            <a:srgbClr val="000000"/>
                          </a:solidFill>
                          <a:effectLst/>
                          <a:latin typeface="Arial" panose="020B0604020202020204" pitchFamily="34" charset="0"/>
                        </a:rPr>
                        <a:t>[CZ-D8] Hradec - Rohrsdorf 446 [OPP] [D8] / N-1 Hradec - Rohrsdorf 1</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216,82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060587038"/>
                  </a:ext>
                </a:extLst>
              </a:tr>
              <a:tr h="117238">
                <a:tc>
                  <a:txBody>
                    <a:bodyPr/>
                    <a:lstStyle/>
                    <a:p>
                      <a:pPr algn="l" fontAlgn="b"/>
                      <a:r>
                        <a:rPr lang="de-DE" sz="700" b="0" i="0" u="none" strike="noStrike">
                          <a:solidFill>
                            <a:srgbClr val="000000"/>
                          </a:solidFill>
                          <a:effectLst/>
                          <a:latin typeface="Arial" panose="020B0604020202020204" pitchFamily="34" charset="0"/>
                        </a:rPr>
                        <a:t>[D2-NL] Diele - Meeden SCHWARZ [DIR] [D2] / N-1 Gronau - Gronau TR 441 E</a:t>
                      </a:r>
                    </a:p>
                  </a:txBody>
                  <a:tcPr marL="11430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644,41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763183078"/>
                  </a:ext>
                </a:extLst>
              </a:tr>
              <a:tr h="117238">
                <a:tc>
                  <a:txBody>
                    <a:bodyPr/>
                    <a:lstStyle/>
                    <a:p>
                      <a:pPr algn="l" fontAlgn="b"/>
                      <a:r>
                        <a:rPr lang="cs-CZ" sz="700" b="0" i="0" u="none" strike="noStrike">
                          <a:solidFill>
                            <a:srgbClr val="000000"/>
                          </a:solidFill>
                          <a:effectLst/>
                          <a:latin typeface="Arial" panose="020B0604020202020204" pitchFamily="34" charset="0"/>
                        </a:rPr>
                        <a:t>[BE-FR] Avelgem - Avelin 80 [DIR] [FR] / N-1 Achene - Lonny 380.19</a:t>
                      </a:r>
                    </a:p>
                  </a:txBody>
                  <a:tcPr marL="11430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427,95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56%</a:t>
                      </a:r>
                    </a:p>
                  </a:txBody>
                  <a:tcPr marL="0" marR="0" marT="0" marB="0" anchor="b">
                    <a:lnL>
                      <a:noFill/>
                    </a:lnL>
                    <a:lnR>
                      <a:noFill/>
                    </a:lnR>
                    <a:lnT>
                      <a:noFill/>
                    </a:lnT>
                    <a:lnB>
                      <a:noFill/>
                    </a:lnB>
                  </a:tcPr>
                </a:tc>
                <a:extLst>
                  <a:ext uri="{0D108BD9-81ED-4DB2-BD59-A6C34878D82A}">
                    <a16:rowId xmlns:a16="http://schemas.microsoft.com/office/drawing/2014/main" val="2380779378"/>
                  </a:ext>
                </a:extLst>
              </a:tr>
              <a:tr h="117238">
                <a:tc>
                  <a:txBody>
                    <a:bodyPr/>
                    <a:lstStyle/>
                    <a:p>
                      <a:pPr algn="l" fontAlgn="b"/>
                      <a:r>
                        <a:rPr lang="cs-CZ" sz="700" b="0" i="0" u="none" strike="noStrike">
                          <a:solidFill>
                            <a:srgbClr val="000000"/>
                          </a:solidFill>
                          <a:effectLst/>
                          <a:latin typeface="Arial" panose="020B0604020202020204" pitchFamily="34" charset="0"/>
                        </a:rPr>
                        <a:t>[CZ-PL] Wielopole - Nosovice [DIR] [PL] / N-1 Albrechtice - Dobrzen</a:t>
                      </a:r>
                    </a:p>
                  </a:txBody>
                  <a:tcPr marL="11430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45,44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44%</a:t>
                      </a:r>
                    </a:p>
                  </a:txBody>
                  <a:tcPr marL="0" marR="0" marT="0" marB="0" anchor="b">
                    <a:lnL>
                      <a:noFill/>
                    </a:lnL>
                    <a:lnR>
                      <a:noFill/>
                    </a:lnR>
                    <a:lnT>
                      <a:noFill/>
                    </a:lnT>
                    <a:lnB>
                      <a:noFill/>
                    </a:lnB>
                  </a:tcPr>
                </a:tc>
                <a:extLst>
                  <a:ext uri="{0D108BD9-81ED-4DB2-BD59-A6C34878D82A}">
                    <a16:rowId xmlns:a16="http://schemas.microsoft.com/office/drawing/2014/main" val="2468963601"/>
                  </a:ext>
                </a:extLst>
              </a:tr>
              <a:tr h="117238">
                <a:tc>
                  <a:txBody>
                    <a:bodyPr/>
                    <a:lstStyle/>
                    <a:p>
                      <a:pPr algn="l" fontAlgn="b"/>
                      <a:r>
                        <a:rPr lang="pt-BR" sz="700" b="0" i="0" u="none" strike="noStrike">
                          <a:solidFill>
                            <a:srgbClr val="000000"/>
                          </a:solidFill>
                          <a:effectLst/>
                          <a:latin typeface="Arial" panose="020B0604020202020204" pitchFamily="34" charset="0"/>
                        </a:rPr>
                        <a:t>[RO-RO] Paroseni - Targu Jiu Nord [OPP] / N-1 Resita - Timisoara</a:t>
                      </a:r>
                    </a:p>
                  </a:txBody>
                  <a:tcPr marL="11430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219,67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35%</a:t>
                      </a:r>
                    </a:p>
                  </a:txBody>
                  <a:tcPr marL="0" marR="0" marT="0" marB="0" anchor="b">
                    <a:lnL>
                      <a:noFill/>
                    </a:lnL>
                    <a:lnR>
                      <a:noFill/>
                    </a:lnR>
                    <a:lnT>
                      <a:noFill/>
                    </a:lnT>
                    <a:lnB>
                      <a:noFill/>
                    </a:lnB>
                  </a:tcPr>
                </a:tc>
                <a:extLst>
                  <a:ext uri="{0D108BD9-81ED-4DB2-BD59-A6C34878D82A}">
                    <a16:rowId xmlns:a16="http://schemas.microsoft.com/office/drawing/2014/main" val="353413298"/>
                  </a:ext>
                </a:extLst>
              </a:tr>
              <a:tr h="117238">
                <a:tc>
                  <a:txBody>
                    <a:bodyPr/>
                    <a:lstStyle/>
                    <a:p>
                      <a:pPr algn="l" fontAlgn="b"/>
                      <a:r>
                        <a:rPr lang="de-DE" sz="700" b="0" i="0" u="none" strike="noStrike">
                          <a:solidFill>
                            <a:srgbClr val="000000"/>
                          </a:solidFill>
                          <a:effectLst/>
                          <a:latin typeface="Arial" panose="020B0604020202020204" pitchFamily="34" charset="0"/>
                        </a:rPr>
                        <a:t>[D7-D7] Bischofsheim - Y Pfungstadt RIED W [DIR] / N-1 Pfungstadt  - Urberach  GRIESH O</a:t>
                      </a:r>
                    </a:p>
                  </a:txBody>
                  <a:tcPr marL="11430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698,67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325931539"/>
                  </a:ext>
                </a:extLst>
              </a:tr>
              <a:tr h="117238">
                <a:tc>
                  <a:txBody>
                    <a:bodyPr/>
                    <a:lstStyle/>
                    <a:p>
                      <a:pPr algn="l" fontAlgn="b"/>
                      <a:r>
                        <a:rPr lang="cs-CZ" sz="700" b="0" i="0" u="none" strike="noStrike">
                          <a:solidFill>
                            <a:srgbClr val="000000"/>
                          </a:solidFill>
                          <a:effectLst/>
                          <a:latin typeface="Arial" panose="020B0604020202020204" pitchFamily="34" charset="0"/>
                        </a:rPr>
                        <a:t>[AT-AT] Bisamberg 2 - Wien Suedost 227 [DIR] / N-1 Kledering - Wien Suedost 228A</a:t>
                      </a:r>
                    </a:p>
                  </a:txBody>
                  <a:tcPr marL="11430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0" i="0" u="none" strike="noStrike">
                          <a:solidFill>
                            <a:srgbClr val="000000"/>
                          </a:solidFill>
                          <a:effectLst/>
                          <a:latin typeface="Arial" panose="020B0604020202020204" pitchFamily="34" charset="0"/>
                        </a:rPr>
                        <a:t>2820,31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0" i="0" u="none" strike="noStrike">
                          <a:solidFill>
                            <a:srgbClr val="000000"/>
                          </a:solidFill>
                          <a:effectLst/>
                          <a:latin typeface="Arial" panose="020B0604020202020204" pitchFamily="34" charset="0"/>
                        </a:rPr>
                        <a:t>33%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15318235"/>
                  </a:ext>
                </a:extLst>
              </a:tr>
              <a:tr h="117238">
                <a:tc>
                  <a:txBody>
                    <a:bodyPr/>
                    <a:lstStyle/>
                    <a:p>
                      <a:pPr algn="l" fontAlgn="b"/>
                      <a:r>
                        <a:rPr lang="cs-CZ" sz="700" b="1" i="0" u="none" strike="noStrike">
                          <a:solidFill>
                            <a:srgbClr val="000000"/>
                          </a:solidFill>
                          <a:effectLst/>
                          <a:latin typeface="Arial" panose="020B0604020202020204" pitchFamily="34" charset="0"/>
                        </a:rPr>
                        <a:t>Total sum</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cs-CZ" sz="700" b="1" i="0" u="none" strike="noStrike">
                          <a:solidFill>
                            <a:srgbClr val="000000"/>
                          </a:solidFill>
                          <a:effectLst/>
                          <a:latin typeface="Arial" panose="020B0604020202020204" pitchFamily="34" charset="0"/>
                        </a:rPr>
                        <a:t>2820,31</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cs-CZ" sz="700" b="1" i="0" u="none" strike="noStrike" dirty="0">
                          <a:solidFill>
                            <a:srgbClr val="000000"/>
                          </a:solidFill>
                          <a:effectLst/>
                          <a:latin typeface="Arial" panose="020B0604020202020204" pitchFamily="34" charset="0"/>
                        </a:rPr>
                        <a:t>606%</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extLst>
                  <a:ext uri="{0D108BD9-81ED-4DB2-BD59-A6C34878D82A}">
                    <a16:rowId xmlns:a16="http://schemas.microsoft.com/office/drawing/2014/main" val="1573758606"/>
                  </a:ext>
                </a:extLst>
              </a:tr>
            </a:tbl>
          </a:graphicData>
        </a:graphic>
      </p:graphicFrame>
    </p:spTree>
    <p:extLst>
      <p:ext uri="{BB962C8B-B14F-4D97-AF65-F5344CB8AC3E}">
        <p14:creationId xmlns:p14="http://schemas.microsoft.com/office/powerpoint/2010/main" val="238477545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BD20220407</a:t>
            </a:r>
            <a:r>
              <a:rPr lang="en-US" altLang="hu-HU" sz="1400" dirty="0">
                <a:solidFill>
                  <a:srgbClr val="008000"/>
                </a:solidFill>
              </a:rPr>
              <a:t> (part </a:t>
            </a:r>
            <a:r>
              <a:rPr lang="sl-SI" altLang="hu-HU" sz="1400" dirty="0">
                <a:solidFill>
                  <a:srgbClr val="008000"/>
                </a:solidFill>
              </a:rPr>
              <a:t>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ulka 1">
            <a:extLst>
              <a:ext uri="{FF2B5EF4-FFF2-40B4-BE49-F238E27FC236}">
                <a16:creationId xmlns:a16="http://schemas.microsoft.com/office/drawing/2014/main" id="{8BE03351-2548-471C-983A-21E8415652C3}"/>
              </a:ext>
            </a:extLst>
          </p:cNvPr>
          <p:cNvGraphicFramePr>
            <a:graphicFrameLocks noGrp="1"/>
          </p:cNvGraphicFramePr>
          <p:nvPr>
            <p:extLst>
              <p:ext uri="{D42A27DB-BD31-4B8C-83A1-F6EECF244321}">
                <p14:modId xmlns:p14="http://schemas.microsoft.com/office/powerpoint/2010/main" val="2602911695"/>
              </p:ext>
            </p:extLst>
          </p:nvPr>
        </p:nvGraphicFramePr>
        <p:xfrm>
          <a:off x="530878" y="1042922"/>
          <a:ext cx="8525340" cy="5394442"/>
        </p:xfrm>
        <a:graphic>
          <a:graphicData uri="http://schemas.openxmlformats.org/drawingml/2006/table">
            <a:tbl>
              <a:tblPr/>
              <a:tblGrid>
                <a:gridCol w="6416688">
                  <a:extLst>
                    <a:ext uri="{9D8B030D-6E8A-4147-A177-3AD203B41FA5}">
                      <a16:colId xmlns:a16="http://schemas.microsoft.com/office/drawing/2014/main" val="2563829600"/>
                    </a:ext>
                  </a:extLst>
                </a:gridCol>
                <a:gridCol w="1556991">
                  <a:extLst>
                    <a:ext uri="{9D8B030D-6E8A-4147-A177-3AD203B41FA5}">
                      <a16:colId xmlns:a16="http://schemas.microsoft.com/office/drawing/2014/main" val="803586346"/>
                    </a:ext>
                  </a:extLst>
                </a:gridCol>
                <a:gridCol w="551661">
                  <a:extLst>
                    <a:ext uri="{9D8B030D-6E8A-4147-A177-3AD203B41FA5}">
                      <a16:colId xmlns:a16="http://schemas.microsoft.com/office/drawing/2014/main" val="297071288"/>
                    </a:ext>
                  </a:extLst>
                </a:gridCol>
              </a:tblGrid>
              <a:tr h="141959">
                <a:tc>
                  <a:txBody>
                    <a:bodyPr/>
                    <a:lstStyle/>
                    <a:p>
                      <a:pPr algn="l" fontAlgn="b"/>
                      <a:r>
                        <a:rPr lang="cs-CZ" sz="7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2388540633"/>
                  </a:ext>
                </a:extLst>
              </a:tr>
              <a:tr h="141959">
                <a:tc>
                  <a:txBody>
                    <a:bodyPr/>
                    <a:lstStyle/>
                    <a:p>
                      <a:pPr algn="l" fontAlgn="b"/>
                      <a:r>
                        <a:rPr lang="cs-CZ" sz="700" b="1"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2735,95</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271%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303804280"/>
                  </a:ext>
                </a:extLst>
              </a:tr>
              <a:tr h="141959">
                <a:tc>
                  <a:txBody>
                    <a:bodyPr/>
                    <a:lstStyle/>
                    <a:p>
                      <a:pPr algn="l" fontAlgn="b"/>
                      <a:r>
                        <a:rPr lang="cs-CZ" sz="700" b="0" i="0" u="none" strike="noStrike">
                          <a:solidFill>
                            <a:srgbClr val="000000"/>
                          </a:solidFill>
                          <a:effectLst/>
                          <a:latin typeface="Arial" panose="020B0604020202020204" pitchFamily="34" charset="0"/>
                        </a:rPr>
                        <a:t>[CZ-D8] Hradec - Rohrsdorf 446 [OPP] [D8] / N-1 Hradec - Rohrsdorf 1</a:t>
                      </a:r>
                    </a:p>
                  </a:txBody>
                  <a:tcPr marL="8083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111,34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611372843"/>
                  </a:ext>
                </a:extLst>
              </a:tr>
              <a:tr h="141959">
                <a:tc>
                  <a:txBody>
                    <a:bodyPr/>
                    <a:lstStyle/>
                    <a:p>
                      <a:pPr algn="l" fontAlgn="b"/>
                      <a:r>
                        <a:rPr lang="cs-CZ" sz="700" b="0" i="0" u="none" strike="noStrike">
                          <a:solidFill>
                            <a:srgbClr val="000000"/>
                          </a:solidFill>
                          <a:effectLst/>
                          <a:latin typeface="Arial" panose="020B0604020202020204" pitchFamily="34" charset="0"/>
                        </a:rPr>
                        <a:t>[NL-NL] Diemen-Lelystad 380 W [OPP] / N-1 Diemen-Lelystad 380 Z</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742,3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4214472591"/>
                  </a:ext>
                </a:extLst>
              </a:tr>
              <a:tr h="141959">
                <a:tc>
                  <a:txBody>
                    <a:bodyPr/>
                    <a:lstStyle/>
                    <a:p>
                      <a:pPr algn="l" fontAlgn="b"/>
                      <a:r>
                        <a:rPr lang="cs-CZ" sz="700" b="0" i="0" u="none" strike="noStrike">
                          <a:solidFill>
                            <a:srgbClr val="000000"/>
                          </a:solidFill>
                          <a:effectLst/>
                          <a:latin typeface="Arial" panose="020B0604020202020204" pitchFamily="34" charset="0"/>
                        </a:rPr>
                        <a:t>[NL-D2] Meeden-Diele  380 Z [OPP] [NL] / N-1 COBRA HVDC</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717,08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21%</a:t>
                      </a:r>
                    </a:p>
                  </a:txBody>
                  <a:tcPr marL="0" marR="0" marT="0" marB="0" anchor="b">
                    <a:lnL>
                      <a:noFill/>
                    </a:lnL>
                    <a:lnR>
                      <a:noFill/>
                    </a:lnR>
                    <a:lnT>
                      <a:noFill/>
                    </a:lnT>
                    <a:lnB>
                      <a:noFill/>
                    </a:lnB>
                  </a:tcPr>
                </a:tc>
                <a:extLst>
                  <a:ext uri="{0D108BD9-81ED-4DB2-BD59-A6C34878D82A}">
                    <a16:rowId xmlns:a16="http://schemas.microsoft.com/office/drawing/2014/main" val="3683951580"/>
                  </a:ext>
                </a:extLst>
              </a:tr>
              <a:tr h="141959">
                <a:tc>
                  <a:txBody>
                    <a:bodyPr/>
                    <a:lstStyle/>
                    <a:p>
                      <a:pPr algn="l" fontAlgn="b"/>
                      <a:r>
                        <a:rPr lang="cs-CZ" sz="700" b="0" i="0" u="none" strike="noStrike">
                          <a:solidFill>
                            <a:srgbClr val="000000"/>
                          </a:solidFill>
                          <a:effectLst/>
                          <a:latin typeface="Arial" panose="020B0604020202020204" pitchFamily="34" charset="0"/>
                        </a:rPr>
                        <a:t>[BE-FR] Avelgem - Avelin 80 [DIR] [FR] / N-1 Achene - Lonny 380.19</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251,19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72%</a:t>
                      </a:r>
                    </a:p>
                  </a:txBody>
                  <a:tcPr marL="0" marR="0" marT="0" marB="0" anchor="b">
                    <a:lnL>
                      <a:noFill/>
                    </a:lnL>
                    <a:lnR>
                      <a:noFill/>
                    </a:lnR>
                    <a:lnT>
                      <a:noFill/>
                    </a:lnT>
                    <a:lnB>
                      <a:noFill/>
                    </a:lnB>
                  </a:tcPr>
                </a:tc>
                <a:extLst>
                  <a:ext uri="{0D108BD9-81ED-4DB2-BD59-A6C34878D82A}">
                    <a16:rowId xmlns:a16="http://schemas.microsoft.com/office/drawing/2014/main" val="3544007131"/>
                  </a:ext>
                </a:extLst>
              </a:tr>
              <a:tr h="141959">
                <a:tc>
                  <a:txBody>
                    <a:bodyPr/>
                    <a:lstStyle/>
                    <a:p>
                      <a:pPr algn="l" fontAlgn="b"/>
                      <a:r>
                        <a:rPr lang="en-US" sz="700" b="0" i="0" u="none" strike="noStrike">
                          <a:solidFill>
                            <a:srgbClr val="000000"/>
                          </a:solidFill>
                          <a:effectLst/>
                          <a:latin typeface="Arial" panose="020B0604020202020204" pitchFamily="34" charset="0"/>
                        </a:rPr>
                        <a:t>[BE-FR] Achene - Lonny 19 [DIR] [FR] / N-1 Avelgem - Avelin 380.80</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189,67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66%</a:t>
                      </a:r>
                    </a:p>
                  </a:txBody>
                  <a:tcPr marL="0" marR="0" marT="0" marB="0" anchor="b">
                    <a:lnL>
                      <a:noFill/>
                    </a:lnL>
                    <a:lnR>
                      <a:noFill/>
                    </a:lnR>
                    <a:lnT>
                      <a:noFill/>
                    </a:lnT>
                    <a:lnB>
                      <a:noFill/>
                    </a:lnB>
                  </a:tcPr>
                </a:tc>
                <a:extLst>
                  <a:ext uri="{0D108BD9-81ED-4DB2-BD59-A6C34878D82A}">
                    <a16:rowId xmlns:a16="http://schemas.microsoft.com/office/drawing/2014/main" val="3845698962"/>
                  </a:ext>
                </a:extLst>
              </a:tr>
              <a:tr h="141959">
                <a:tc>
                  <a:txBody>
                    <a:bodyPr/>
                    <a:lstStyle/>
                    <a:p>
                      <a:pPr algn="l" fontAlgn="b"/>
                      <a:r>
                        <a:rPr lang="cs-CZ" sz="700" b="0" i="0" u="none" strike="noStrike">
                          <a:solidFill>
                            <a:srgbClr val="000000"/>
                          </a:solidFill>
                          <a:effectLst/>
                          <a:latin typeface="Arial" panose="020B0604020202020204" pitchFamily="34" charset="0"/>
                        </a:rPr>
                        <a:t>[AT-AT] Bisamberg 2 - Wien Suedost 227 [DIR] / N-1 Bisamberg - Kledering 228B</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2735,95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40%</a:t>
                      </a:r>
                    </a:p>
                  </a:txBody>
                  <a:tcPr marL="0" marR="0" marT="0" marB="0" anchor="b">
                    <a:lnL>
                      <a:noFill/>
                    </a:lnL>
                    <a:lnR>
                      <a:noFill/>
                    </a:lnR>
                    <a:lnT>
                      <a:noFill/>
                    </a:lnT>
                    <a:lnB>
                      <a:noFill/>
                    </a:lnB>
                  </a:tcPr>
                </a:tc>
                <a:extLst>
                  <a:ext uri="{0D108BD9-81ED-4DB2-BD59-A6C34878D82A}">
                    <a16:rowId xmlns:a16="http://schemas.microsoft.com/office/drawing/2014/main" val="2224485518"/>
                  </a:ext>
                </a:extLst>
              </a:tr>
              <a:tr h="141959">
                <a:tc>
                  <a:txBody>
                    <a:bodyPr/>
                    <a:lstStyle/>
                    <a:p>
                      <a:pPr algn="l" fontAlgn="b"/>
                      <a:r>
                        <a:rPr lang="cs-CZ" sz="700" b="0" i="0" u="none" strike="noStrike">
                          <a:solidFill>
                            <a:srgbClr val="000000"/>
                          </a:solidFill>
                          <a:effectLst/>
                          <a:latin typeface="Arial" panose="020B0604020202020204" pitchFamily="34" charset="0"/>
                        </a:rPr>
                        <a:t>[PL-PL] Mikulowa AT1 [DIR] / N-1 Mikulowa - Pasikurowice</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28,11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045058596"/>
                  </a:ext>
                </a:extLst>
              </a:tr>
              <a:tr h="141959">
                <a:tc>
                  <a:txBody>
                    <a:bodyPr/>
                    <a:lstStyle/>
                    <a:p>
                      <a:pPr algn="l" fontAlgn="b"/>
                      <a:r>
                        <a:rPr lang="cs-CZ" sz="700" b="1" i="0" u="none" strike="noStrike">
                          <a:solidFill>
                            <a:srgbClr val="000000"/>
                          </a:solidFill>
                          <a:effectLst/>
                          <a:latin typeface="Arial" panose="020B0604020202020204" pitchFamily="34" charset="0"/>
                        </a:rPr>
                        <a:t>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1871,3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173%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065363761"/>
                  </a:ext>
                </a:extLst>
              </a:tr>
              <a:tr h="141959">
                <a:tc>
                  <a:txBody>
                    <a:bodyPr/>
                    <a:lstStyle/>
                    <a:p>
                      <a:pPr algn="l" fontAlgn="b"/>
                      <a:r>
                        <a:rPr lang="cs-CZ" sz="700" b="0" i="0" u="none" strike="noStrike">
                          <a:solidFill>
                            <a:srgbClr val="000000"/>
                          </a:solidFill>
                          <a:effectLst/>
                          <a:latin typeface="Arial" panose="020B0604020202020204" pitchFamily="34" charset="0"/>
                        </a:rPr>
                        <a:t>[CZ-D8] Hradec - Rohrsdorf 446 [OPP] [D8] / N-1 Hradec - Rohrsdorf 1</a:t>
                      </a:r>
                    </a:p>
                  </a:txBody>
                  <a:tcPr marL="8083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1,01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785327212"/>
                  </a:ext>
                </a:extLst>
              </a:tr>
              <a:tr h="141959">
                <a:tc>
                  <a:txBody>
                    <a:bodyPr/>
                    <a:lstStyle/>
                    <a:p>
                      <a:pPr algn="l" fontAlgn="b"/>
                      <a:r>
                        <a:rPr lang="cs-CZ" sz="700" b="0" i="0" u="none" strike="noStrike">
                          <a:solidFill>
                            <a:srgbClr val="000000"/>
                          </a:solidFill>
                          <a:effectLst/>
                          <a:latin typeface="Arial" panose="020B0604020202020204" pitchFamily="34" charset="0"/>
                        </a:rPr>
                        <a:t>[NL-NL] Diemen-Lelystad 380 W [OPP] / N-1 Diemen-Lelystad 380 Z</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1163,38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833983169"/>
                  </a:ext>
                </a:extLst>
              </a:tr>
              <a:tr h="141959">
                <a:tc>
                  <a:txBody>
                    <a:bodyPr/>
                    <a:lstStyle/>
                    <a:p>
                      <a:pPr algn="l" fontAlgn="b"/>
                      <a:r>
                        <a:rPr lang="en-US" sz="700" b="0" i="0" u="none" strike="noStrike">
                          <a:solidFill>
                            <a:srgbClr val="000000"/>
                          </a:solidFill>
                          <a:effectLst/>
                          <a:latin typeface="Arial" panose="020B0604020202020204" pitchFamily="34" charset="0"/>
                        </a:rPr>
                        <a:t>[BE-FR] Achene - Lonny 19 [DIR] [FR] / N-1 Avelgem - Avelin 380.80</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378,43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78%</a:t>
                      </a:r>
                    </a:p>
                  </a:txBody>
                  <a:tcPr marL="0" marR="0" marT="0" marB="0" anchor="b">
                    <a:lnL>
                      <a:noFill/>
                    </a:lnL>
                    <a:lnR>
                      <a:noFill/>
                    </a:lnR>
                    <a:lnT>
                      <a:noFill/>
                    </a:lnT>
                    <a:lnB>
                      <a:noFill/>
                    </a:lnB>
                  </a:tcPr>
                </a:tc>
                <a:extLst>
                  <a:ext uri="{0D108BD9-81ED-4DB2-BD59-A6C34878D82A}">
                    <a16:rowId xmlns:a16="http://schemas.microsoft.com/office/drawing/2014/main" val="3327381167"/>
                  </a:ext>
                </a:extLst>
              </a:tr>
              <a:tr h="141959">
                <a:tc>
                  <a:txBody>
                    <a:bodyPr/>
                    <a:lstStyle/>
                    <a:p>
                      <a:pPr algn="l" fontAlgn="b"/>
                      <a:r>
                        <a:rPr lang="cs-CZ" sz="700" b="0" i="0" u="none" strike="noStrike">
                          <a:solidFill>
                            <a:srgbClr val="000000"/>
                          </a:solidFill>
                          <a:effectLst/>
                          <a:latin typeface="Arial" panose="020B0604020202020204" pitchFamily="34" charset="0"/>
                        </a:rPr>
                        <a:t>[AT-AT] Bisamberg 2 - Wien Suedost 227 [DIR] / N-1 Bisamberg - Kledering 228B</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1871,3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40%</a:t>
                      </a:r>
                    </a:p>
                  </a:txBody>
                  <a:tcPr marL="0" marR="0" marT="0" marB="0" anchor="b">
                    <a:lnL>
                      <a:noFill/>
                    </a:lnL>
                    <a:lnR>
                      <a:noFill/>
                    </a:lnR>
                    <a:lnT>
                      <a:noFill/>
                    </a:lnT>
                    <a:lnB>
                      <a:noFill/>
                    </a:lnB>
                  </a:tcPr>
                </a:tc>
                <a:extLst>
                  <a:ext uri="{0D108BD9-81ED-4DB2-BD59-A6C34878D82A}">
                    <a16:rowId xmlns:a16="http://schemas.microsoft.com/office/drawing/2014/main" val="3569356495"/>
                  </a:ext>
                </a:extLst>
              </a:tr>
              <a:tr h="141959">
                <a:tc>
                  <a:txBody>
                    <a:bodyPr/>
                    <a:lstStyle/>
                    <a:p>
                      <a:pPr algn="l" fontAlgn="b"/>
                      <a:r>
                        <a:rPr lang="cs-CZ" sz="700" b="1" i="0" u="none" strike="noStrike">
                          <a:solidFill>
                            <a:srgbClr val="000000"/>
                          </a:solidFill>
                          <a:effectLst/>
                          <a:latin typeface="Arial" panose="020B0604020202020204" pitchFamily="34" charset="0"/>
                        </a:rPr>
                        <a:t>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1862,59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159%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559179010"/>
                  </a:ext>
                </a:extLst>
              </a:tr>
              <a:tr h="141959">
                <a:tc>
                  <a:txBody>
                    <a:bodyPr/>
                    <a:lstStyle/>
                    <a:p>
                      <a:pPr algn="l" fontAlgn="b"/>
                      <a:r>
                        <a:rPr lang="cs-CZ" sz="700" b="0" i="0" u="none" strike="noStrike">
                          <a:solidFill>
                            <a:srgbClr val="000000"/>
                          </a:solidFill>
                          <a:effectLst/>
                          <a:latin typeface="Arial" panose="020B0604020202020204" pitchFamily="34" charset="0"/>
                        </a:rPr>
                        <a:t>[NL-NL] Diemen-Lelystad 380 W [OPP] / N-1 Diemen-Lelystad 380 Z</a:t>
                      </a:r>
                    </a:p>
                  </a:txBody>
                  <a:tcPr marL="8083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204,76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848858544"/>
                  </a:ext>
                </a:extLst>
              </a:tr>
              <a:tr h="141959">
                <a:tc>
                  <a:txBody>
                    <a:bodyPr/>
                    <a:lstStyle/>
                    <a:p>
                      <a:pPr algn="l" fontAlgn="b"/>
                      <a:r>
                        <a:rPr lang="cs-CZ" sz="700" b="0" i="0" u="none" strike="noStrike">
                          <a:solidFill>
                            <a:srgbClr val="000000"/>
                          </a:solidFill>
                          <a:effectLst/>
                          <a:latin typeface="Arial" panose="020B0604020202020204" pitchFamily="34" charset="0"/>
                        </a:rPr>
                        <a:t>[NL-D2] Meeden-Diele  380 Z [OPP] [NL] / N-1 COBRA HVDC</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679,08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009730298"/>
                  </a:ext>
                </a:extLst>
              </a:tr>
              <a:tr h="141959">
                <a:tc>
                  <a:txBody>
                    <a:bodyPr/>
                    <a:lstStyle/>
                    <a:p>
                      <a:pPr algn="l" fontAlgn="b"/>
                      <a:r>
                        <a:rPr lang="en-US" sz="700" b="0" i="0" u="none" strike="noStrike">
                          <a:solidFill>
                            <a:srgbClr val="000000"/>
                          </a:solidFill>
                          <a:effectLst/>
                          <a:latin typeface="Arial" panose="020B0604020202020204" pitchFamily="34" charset="0"/>
                        </a:rPr>
                        <a:t>[BE-FR] Achene - Lonny 19 [DIR] [FR] / N-1 Avelgem - Avelin 380.80</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615,14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78%</a:t>
                      </a:r>
                    </a:p>
                  </a:txBody>
                  <a:tcPr marL="0" marR="0" marT="0" marB="0" anchor="b">
                    <a:lnL>
                      <a:noFill/>
                    </a:lnL>
                    <a:lnR>
                      <a:noFill/>
                    </a:lnR>
                    <a:lnT>
                      <a:noFill/>
                    </a:lnT>
                    <a:lnB>
                      <a:noFill/>
                    </a:lnB>
                  </a:tcPr>
                </a:tc>
                <a:extLst>
                  <a:ext uri="{0D108BD9-81ED-4DB2-BD59-A6C34878D82A}">
                    <a16:rowId xmlns:a16="http://schemas.microsoft.com/office/drawing/2014/main" val="2942856179"/>
                  </a:ext>
                </a:extLst>
              </a:tr>
              <a:tr h="141959">
                <a:tc>
                  <a:txBody>
                    <a:bodyPr/>
                    <a:lstStyle/>
                    <a:p>
                      <a:pPr algn="l" fontAlgn="b"/>
                      <a:r>
                        <a:rPr lang="cs-CZ" sz="700" b="0" i="0" u="none" strike="noStrike">
                          <a:solidFill>
                            <a:srgbClr val="000000"/>
                          </a:solidFill>
                          <a:effectLst/>
                          <a:latin typeface="Arial" panose="020B0604020202020204" pitchFamily="34" charset="0"/>
                        </a:rPr>
                        <a:t>[AT-AT] Bisamberg 2 - Wien Suedost 227 [DIR] / N-1 Bisamberg - Kledering 228B</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1862,59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39%</a:t>
                      </a:r>
                    </a:p>
                  </a:txBody>
                  <a:tcPr marL="0" marR="0" marT="0" marB="0" anchor="b">
                    <a:lnL>
                      <a:noFill/>
                    </a:lnL>
                    <a:lnR>
                      <a:noFill/>
                    </a:lnR>
                    <a:lnT>
                      <a:noFill/>
                    </a:lnT>
                    <a:lnB>
                      <a:noFill/>
                    </a:lnB>
                  </a:tcPr>
                </a:tc>
                <a:extLst>
                  <a:ext uri="{0D108BD9-81ED-4DB2-BD59-A6C34878D82A}">
                    <a16:rowId xmlns:a16="http://schemas.microsoft.com/office/drawing/2014/main" val="3822350971"/>
                  </a:ext>
                </a:extLst>
              </a:tr>
              <a:tr h="141959">
                <a:tc>
                  <a:txBody>
                    <a:bodyPr/>
                    <a:lstStyle/>
                    <a:p>
                      <a:pPr algn="l" fontAlgn="b"/>
                      <a:r>
                        <a:rPr lang="cs-CZ" sz="700" b="1" i="0" u="none" strike="noStrike">
                          <a:solidFill>
                            <a:srgbClr val="000000"/>
                          </a:solidFill>
                          <a:effectLst/>
                          <a:latin typeface="Arial" panose="020B0604020202020204" pitchFamily="34" charset="0"/>
                        </a:rPr>
                        <a:t>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2108,11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141%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033103735"/>
                  </a:ext>
                </a:extLst>
              </a:tr>
              <a:tr h="141959">
                <a:tc>
                  <a:txBody>
                    <a:bodyPr/>
                    <a:lstStyle/>
                    <a:p>
                      <a:pPr algn="l" fontAlgn="b"/>
                      <a:r>
                        <a:rPr lang="cs-CZ" sz="700" b="0" i="0" u="none" strike="noStrike">
                          <a:solidFill>
                            <a:srgbClr val="000000"/>
                          </a:solidFill>
                          <a:effectLst/>
                          <a:latin typeface="Arial" panose="020B0604020202020204" pitchFamily="34" charset="0"/>
                        </a:rPr>
                        <a:t>[NL-D2] Meeden-Diele  380 Z [OPP] [NL] / N-1 COBRA HVDC</a:t>
                      </a:r>
                    </a:p>
                  </a:txBody>
                  <a:tcPr marL="8083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607,35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124345279"/>
                  </a:ext>
                </a:extLst>
              </a:tr>
              <a:tr h="141959">
                <a:tc>
                  <a:txBody>
                    <a:bodyPr/>
                    <a:lstStyle/>
                    <a:p>
                      <a:pPr algn="l" fontAlgn="b"/>
                      <a:r>
                        <a:rPr lang="en-US" sz="700" b="0" i="0" u="none" strike="noStrike">
                          <a:solidFill>
                            <a:srgbClr val="000000"/>
                          </a:solidFill>
                          <a:effectLst/>
                          <a:latin typeface="Arial" panose="020B0604020202020204" pitchFamily="34" charset="0"/>
                        </a:rPr>
                        <a:t>[BE-FR] Achene - Lonny 380.19 [DIR] [BE] / N-1 Avelgem - Avelin 380.80</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490,34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79%</a:t>
                      </a:r>
                    </a:p>
                  </a:txBody>
                  <a:tcPr marL="0" marR="0" marT="0" marB="0" anchor="b">
                    <a:lnL>
                      <a:noFill/>
                    </a:lnL>
                    <a:lnR>
                      <a:noFill/>
                    </a:lnR>
                    <a:lnT>
                      <a:noFill/>
                    </a:lnT>
                    <a:lnB>
                      <a:noFill/>
                    </a:lnB>
                  </a:tcPr>
                </a:tc>
                <a:extLst>
                  <a:ext uri="{0D108BD9-81ED-4DB2-BD59-A6C34878D82A}">
                    <a16:rowId xmlns:a16="http://schemas.microsoft.com/office/drawing/2014/main" val="1074736460"/>
                  </a:ext>
                </a:extLst>
              </a:tr>
              <a:tr h="141959">
                <a:tc>
                  <a:txBody>
                    <a:bodyPr/>
                    <a:lstStyle/>
                    <a:p>
                      <a:pPr algn="l" fontAlgn="b"/>
                      <a:r>
                        <a:rPr lang="cs-CZ" sz="700" b="0" i="0" u="none" strike="noStrike">
                          <a:solidFill>
                            <a:srgbClr val="000000"/>
                          </a:solidFill>
                          <a:effectLst/>
                          <a:latin typeface="Arial" panose="020B0604020202020204" pitchFamily="34" charset="0"/>
                        </a:rPr>
                        <a:t>[AT-AT] Bisamberg 2 - Wien Suedost 227 [DIR] / N-1 Bisamberg - Kledering 228B</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2108,11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38%</a:t>
                      </a:r>
                    </a:p>
                  </a:txBody>
                  <a:tcPr marL="0" marR="0" marT="0" marB="0" anchor="b">
                    <a:lnL>
                      <a:noFill/>
                    </a:lnL>
                    <a:lnR>
                      <a:noFill/>
                    </a:lnR>
                    <a:lnT>
                      <a:noFill/>
                    </a:lnT>
                    <a:lnB>
                      <a:noFill/>
                    </a:lnB>
                  </a:tcPr>
                </a:tc>
                <a:extLst>
                  <a:ext uri="{0D108BD9-81ED-4DB2-BD59-A6C34878D82A}">
                    <a16:rowId xmlns:a16="http://schemas.microsoft.com/office/drawing/2014/main" val="3796527028"/>
                  </a:ext>
                </a:extLst>
              </a:tr>
              <a:tr h="141959">
                <a:tc>
                  <a:txBody>
                    <a:bodyPr/>
                    <a:lstStyle/>
                    <a:p>
                      <a:pPr algn="l" fontAlgn="b"/>
                      <a:r>
                        <a:rPr lang="cs-CZ" sz="700" b="1" i="0" u="none" strike="noStrike">
                          <a:solidFill>
                            <a:srgbClr val="000000"/>
                          </a:solidFill>
                          <a:effectLst/>
                          <a:latin typeface="Arial" panose="020B0604020202020204" pitchFamily="34" charset="0"/>
                        </a:rPr>
                        <a:t>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2785,5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176%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370175414"/>
                  </a:ext>
                </a:extLst>
              </a:tr>
              <a:tr h="141959">
                <a:tc>
                  <a:txBody>
                    <a:bodyPr/>
                    <a:lstStyle/>
                    <a:p>
                      <a:pPr algn="l" fontAlgn="b"/>
                      <a:r>
                        <a:rPr lang="cs-CZ" sz="700" b="0" i="0" u="none" strike="noStrike">
                          <a:solidFill>
                            <a:srgbClr val="000000"/>
                          </a:solidFill>
                          <a:effectLst/>
                          <a:latin typeface="Arial" panose="020B0604020202020204" pitchFamily="34" charset="0"/>
                        </a:rPr>
                        <a:t>[CZ-D8] Hradec - Rohrsdorf 446 [OPP] [D8] / N-1 Hradec - Rohrsdorf 1</a:t>
                      </a:r>
                    </a:p>
                  </a:txBody>
                  <a:tcPr marL="8083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28,74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420026513"/>
                  </a:ext>
                </a:extLst>
              </a:tr>
              <a:tr h="141959">
                <a:tc>
                  <a:txBody>
                    <a:bodyPr/>
                    <a:lstStyle/>
                    <a:p>
                      <a:pPr algn="l" fontAlgn="b"/>
                      <a:r>
                        <a:rPr lang="cs-CZ" sz="700" b="0" i="0" u="none" strike="noStrike">
                          <a:solidFill>
                            <a:srgbClr val="000000"/>
                          </a:solidFill>
                          <a:effectLst/>
                          <a:latin typeface="Arial" panose="020B0604020202020204" pitchFamily="34" charset="0"/>
                        </a:rPr>
                        <a:t>[NL-D2] Meeden-Diele  380 Z [OPP] [NL] / N-1 COBRA HVDC</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397,38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24%</a:t>
                      </a:r>
                    </a:p>
                  </a:txBody>
                  <a:tcPr marL="0" marR="0" marT="0" marB="0" anchor="b">
                    <a:lnL>
                      <a:noFill/>
                    </a:lnL>
                    <a:lnR>
                      <a:noFill/>
                    </a:lnR>
                    <a:lnT>
                      <a:noFill/>
                    </a:lnT>
                    <a:lnB>
                      <a:noFill/>
                    </a:lnB>
                  </a:tcPr>
                </a:tc>
                <a:extLst>
                  <a:ext uri="{0D108BD9-81ED-4DB2-BD59-A6C34878D82A}">
                    <a16:rowId xmlns:a16="http://schemas.microsoft.com/office/drawing/2014/main" val="4027029756"/>
                  </a:ext>
                </a:extLst>
              </a:tr>
              <a:tr h="141959">
                <a:tc>
                  <a:txBody>
                    <a:bodyPr/>
                    <a:lstStyle/>
                    <a:p>
                      <a:pPr algn="l" fontAlgn="b"/>
                      <a:r>
                        <a:rPr lang="en-US" sz="700" b="0" i="0" u="none" strike="noStrike">
                          <a:solidFill>
                            <a:srgbClr val="000000"/>
                          </a:solidFill>
                          <a:effectLst/>
                          <a:latin typeface="Arial" panose="020B0604020202020204" pitchFamily="34" charset="0"/>
                        </a:rPr>
                        <a:t>[BE-FR] Achene - Lonny 19 [DIR] [FR] / N-1 Avelgem - Avelin 380.80</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266,53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77%</a:t>
                      </a:r>
                    </a:p>
                  </a:txBody>
                  <a:tcPr marL="0" marR="0" marT="0" marB="0" anchor="b">
                    <a:lnL>
                      <a:noFill/>
                    </a:lnL>
                    <a:lnR>
                      <a:noFill/>
                    </a:lnR>
                    <a:lnT>
                      <a:noFill/>
                    </a:lnT>
                    <a:lnB>
                      <a:noFill/>
                    </a:lnB>
                  </a:tcPr>
                </a:tc>
                <a:extLst>
                  <a:ext uri="{0D108BD9-81ED-4DB2-BD59-A6C34878D82A}">
                    <a16:rowId xmlns:a16="http://schemas.microsoft.com/office/drawing/2014/main" val="553070494"/>
                  </a:ext>
                </a:extLst>
              </a:tr>
              <a:tr h="141959">
                <a:tc>
                  <a:txBody>
                    <a:bodyPr/>
                    <a:lstStyle/>
                    <a:p>
                      <a:pPr algn="l" fontAlgn="b"/>
                      <a:r>
                        <a:rPr lang="cs-CZ" sz="700" b="0" i="0" u="none" strike="noStrike">
                          <a:solidFill>
                            <a:srgbClr val="000000"/>
                          </a:solidFill>
                          <a:effectLst/>
                          <a:latin typeface="Arial" panose="020B0604020202020204" pitchFamily="34" charset="0"/>
                        </a:rPr>
                        <a:t>[AT-AT] Bisamberg 2 - Wien Suedost 227 [DIR] / N-1 Bisamberg - Kledering 228B</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2785,5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37%</a:t>
                      </a:r>
                    </a:p>
                  </a:txBody>
                  <a:tcPr marL="0" marR="0" marT="0" marB="0" anchor="b">
                    <a:lnL>
                      <a:noFill/>
                    </a:lnL>
                    <a:lnR>
                      <a:noFill/>
                    </a:lnR>
                    <a:lnT>
                      <a:noFill/>
                    </a:lnT>
                    <a:lnB>
                      <a:noFill/>
                    </a:lnB>
                  </a:tcPr>
                </a:tc>
                <a:extLst>
                  <a:ext uri="{0D108BD9-81ED-4DB2-BD59-A6C34878D82A}">
                    <a16:rowId xmlns:a16="http://schemas.microsoft.com/office/drawing/2014/main" val="1902216420"/>
                  </a:ext>
                </a:extLst>
              </a:tr>
              <a:tr h="141959">
                <a:tc>
                  <a:txBody>
                    <a:bodyPr/>
                    <a:lstStyle/>
                    <a:p>
                      <a:pPr algn="l" fontAlgn="b"/>
                      <a:r>
                        <a:rPr lang="cs-CZ" sz="700" b="1" i="0" u="none" strike="noStrike">
                          <a:solidFill>
                            <a:srgbClr val="000000"/>
                          </a:solidFill>
                          <a:effectLst/>
                          <a:latin typeface="Arial" panose="020B0604020202020204" pitchFamily="34" charset="0"/>
                        </a:rPr>
                        <a:t>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3565,55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167%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373292102"/>
                  </a:ext>
                </a:extLst>
              </a:tr>
              <a:tr h="141959">
                <a:tc>
                  <a:txBody>
                    <a:bodyPr/>
                    <a:lstStyle/>
                    <a:p>
                      <a:pPr algn="l" fontAlgn="b"/>
                      <a:r>
                        <a:rPr lang="cs-CZ" sz="700" b="0" i="0" u="none" strike="noStrike">
                          <a:solidFill>
                            <a:srgbClr val="000000"/>
                          </a:solidFill>
                          <a:effectLst/>
                          <a:latin typeface="Arial" panose="020B0604020202020204" pitchFamily="34" charset="0"/>
                        </a:rPr>
                        <a:t>[NL-NL] Diemen-Lelystad 380 W [OPP] / N-1 Diemen-Lelystad 380 Z</a:t>
                      </a:r>
                    </a:p>
                  </a:txBody>
                  <a:tcPr marL="8083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594,99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531664896"/>
                  </a:ext>
                </a:extLst>
              </a:tr>
              <a:tr h="141959">
                <a:tc>
                  <a:txBody>
                    <a:bodyPr/>
                    <a:lstStyle/>
                    <a:p>
                      <a:pPr algn="l" fontAlgn="b"/>
                      <a:r>
                        <a:rPr lang="cs-CZ" sz="700" b="0" i="0" u="none" strike="noStrike">
                          <a:solidFill>
                            <a:srgbClr val="000000"/>
                          </a:solidFill>
                          <a:effectLst/>
                          <a:latin typeface="Arial" panose="020B0604020202020204" pitchFamily="34" charset="0"/>
                        </a:rPr>
                        <a:t>[NL-D2] Meeden-Diele  380 Z [OPP] [NL] / N-1 COBRA HVDC</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373,19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24%</a:t>
                      </a:r>
                    </a:p>
                  </a:txBody>
                  <a:tcPr marL="0" marR="0" marT="0" marB="0" anchor="b">
                    <a:lnL>
                      <a:noFill/>
                    </a:lnL>
                    <a:lnR>
                      <a:noFill/>
                    </a:lnR>
                    <a:lnT>
                      <a:noFill/>
                    </a:lnT>
                    <a:lnB>
                      <a:noFill/>
                    </a:lnB>
                  </a:tcPr>
                </a:tc>
                <a:extLst>
                  <a:ext uri="{0D108BD9-81ED-4DB2-BD59-A6C34878D82A}">
                    <a16:rowId xmlns:a16="http://schemas.microsoft.com/office/drawing/2014/main" val="4212834351"/>
                  </a:ext>
                </a:extLst>
              </a:tr>
              <a:tr h="141959">
                <a:tc>
                  <a:txBody>
                    <a:bodyPr/>
                    <a:lstStyle/>
                    <a:p>
                      <a:pPr algn="l" fontAlgn="b"/>
                      <a:r>
                        <a:rPr lang="en-US" sz="700" b="0" i="0" u="none" strike="noStrike">
                          <a:solidFill>
                            <a:srgbClr val="000000"/>
                          </a:solidFill>
                          <a:effectLst/>
                          <a:latin typeface="Arial" panose="020B0604020202020204" pitchFamily="34" charset="0"/>
                        </a:rPr>
                        <a:t>[BE-FR] Achene - Lonny 19 [DIR] [FR] / N-1 Avelgem - Avelin 380.80</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245,67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83%</a:t>
                      </a:r>
                    </a:p>
                  </a:txBody>
                  <a:tcPr marL="0" marR="0" marT="0" marB="0" anchor="b">
                    <a:lnL>
                      <a:noFill/>
                    </a:lnL>
                    <a:lnR>
                      <a:noFill/>
                    </a:lnR>
                    <a:lnT>
                      <a:noFill/>
                    </a:lnT>
                    <a:lnB>
                      <a:noFill/>
                    </a:lnB>
                  </a:tcPr>
                </a:tc>
                <a:extLst>
                  <a:ext uri="{0D108BD9-81ED-4DB2-BD59-A6C34878D82A}">
                    <a16:rowId xmlns:a16="http://schemas.microsoft.com/office/drawing/2014/main" val="4001761732"/>
                  </a:ext>
                </a:extLst>
              </a:tr>
              <a:tr h="141959">
                <a:tc>
                  <a:txBody>
                    <a:bodyPr/>
                    <a:lstStyle/>
                    <a:p>
                      <a:pPr algn="l" fontAlgn="b"/>
                      <a:r>
                        <a:rPr lang="cs-CZ" sz="700" b="0" i="0" u="none" strike="noStrike">
                          <a:solidFill>
                            <a:srgbClr val="000000"/>
                          </a:solidFill>
                          <a:effectLst/>
                          <a:latin typeface="Arial" panose="020B0604020202020204" pitchFamily="34" charset="0"/>
                        </a:rPr>
                        <a:t>[AT-AT] Bisamberg 2 - Wien Suedost 227 [DIR] / N-1 Bisamberg - Kledering 228B</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3565,55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38%</a:t>
                      </a:r>
                    </a:p>
                  </a:txBody>
                  <a:tcPr marL="0" marR="0" marT="0" marB="0" anchor="b">
                    <a:lnL>
                      <a:noFill/>
                    </a:lnL>
                    <a:lnR>
                      <a:noFill/>
                    </a:lnR>
                    <a:lnT>
                      <a:noFill/>
                    </a:lnT>
                    <a:lnB>
                      <a:noFill/>
                    </a:lnB>
                  </a:tcPr>
                </a:tc>
                <a:extLst>
                  <a:ext uri="{0D108BD9-81ED-4DB2-BD59-A6C34878D82A}">
                    <a16:rowId xmlns:a16="http://schemas.microsoft.com/office/drawing/2014/main" val="4190147880"/>
                  </a:ext>
                </a:extLst>
              </a:tr>
              <a:tr h="141959">
                <a:tc>
                  <a:txBody>
                    <a:bodyPr/>
                    <a:lstStyle/>
                    <a:p>
                      <a:pPr algn="l" fontAlgn="b"/>
                      <a:r>
                        <a:rPr lang="cs-CZ" sz="700" b="1" i="0" u="none" strike="noStrike">
                          <a:solidFill>
                            <a:srgbClr val="000000"/>
                          </a:solidFill>
                          <a:effectLst/>
                          <a:latin typeface="Arial" panose="020B0604020202020204" pitchFamily="34" charset="0"/>
                        </a:rPr>
                        <a:t>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3341,29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165%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574848273"/>
                  </a:ext>
                </a:extLst>
              </a:tr>
              <a:tr h="141959">
                <a:tc>
                  <a:txBody>
                    <a:bodyPr/>
                    <a:lstStyle/>
                    <a:p>
                      <a:pPr algn="l" fontAlgn="b"/>
                      <a:r>
                        <a:rPr lang="cs-CZ" sz="700" b="0" i="0" u="none" strike="noStrike">
                          <a:solidFill>
                            <a:srgbClr val="000000"/>
                          </a:solidFill>
                          <a:effectLst/>
                          <a:latin typeface="Arial" panose="020B0604020202020204" pitchFamily="34" charset="0"/>
                        </a:rPr>
                        <a:t>[NL-NL] Diemen-Lelystad 380 W [OPP] / N-1 Diemen-Lelystad 380 Z</a:t>
                      </a:r>
                    </a:p>
                  </a:txBody>
                  <a:tcPr marL="8083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981,58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02365665"/>
                  </a:ext>
                </a:extLst>
              </a:tr>
              <a:tr h="141959">
                <a:tc>
                  <a:txBody>
                    <a:bodyPr/>
                    <a:lstStyle/>
                    <a:p>
                      <a:pPr algn="l" fontAlgn="b"/>
                      <a:r>
                        <a:rPr lang="cs-CZ" sz="700" b="0" i="0" u="none" strike="noStrike">
                          <a:solidFill>
                            <a:srgbClr val="000000"/>
                          </a:solidFill>
                          <a:effectLst/>
                          <a:latin typeface="Arial" panose="020B0604020202020204" pitchFamily="34" charset="0"/>
                        </a:rPr>
                        <a:t>[NL-D2] Meeden-Diele  380 Z [OPP] [NL] / N-1 COBRA HVDC</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140,59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30%</a:t>
                      </a:r>
                    </a:p>
                  </a:txBody>
                  <a:tcPr marL="0" marR="0" marT="0" marB="0" anchor="b">
                    <a:lnL>
                      <a:noFill/>
                    </a:lnL>
                    <a:lnR>
                      <a:noFill/>
                    </a:lnR>
                    <a:lnT>
                      <a:noFill/>
                    </a:lnT>
                    <a:lnB>
                      <a:noFill/>
                    </a:lnB>
                  </a:tcPr>
                </a:tc>
                <a:extLst>
                  <a:ext uri="{0D108BD9-81ED-4DB2-BD59-A6C34878D82A}">
                    <a16:rowId xmlns:a16="http://schemas.microsoft.com/office/drawing/2014/main" val="3408584874"/>
                  </a:ext>
                </a:extLst>
              </a:tr>
              <a:tr h="141959">
                <a:tc>
                  <a:txBody>
                    <a:bodyPr/>
                    <a:lstStyle/>
                    <a:p>
                      <a:pPr algn="l" fontAlgn="b"/>
                      <a:r>
                        <a:rPr lang="en-US" sz="700" b="0" i="0" u="none" strike="noStrike">
                          <a:solidFill>
                            <a:srgbClr val="000000"/>
                          </a:solidFill>
                          <a:effectLst/>
                          <a:latin typeface="Arial" panose="020B0604020202020204" pitchFamily="34" charset="0"/>
                        </a:rPr>
                        <a:t>[BE-FR] Achene - Lonny 19 [DIR] [FR] / N-1 Avelgem - Avelin 380.80</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341,18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79%</a:t>
                      </a:r>
                    </a:p>
                  </a:txBody>
                  <a:tcPr marL="0" marR="0" marT="0" marB="0" anchor="b">
                    <a:lnL>
                      <a:noFill/>
                    </a:lnL>
                    <a:lnR>
                      <a:noFill/>
                    </a:lnR>
                    <a:lnT>
                      <a:noFill/>
                    </a:lnT>
                    <a:lnB>
                      <a:noFill/>
                    </a:lnB>
                  </a:tcPr>
                </a:tc>
                <a:extLst>
                  <a:ext uri="{0D108BD9-81ED-4DB2-BD59-A6C34878D82A}">
                    <a16:rowId xmlns:a16="http://schemas.microsoft.com/office/drawing/2014/main" val="2654220305"/>
                  </a:ext>
                </a:extLst>
              </a:tr>
              <a:tr h="141959">
                <a:tc>
                  <a:txBody>
                    <a:bodyPr/>
                    <a:lstStyle/>
                    <a:p>
                      <a:pPr algn="l" fontAlgn="b"/>
                      <a:r>
                        <a:rPr lang="cs-CZ" sz="700" b="0" i="0" u="none" strike="noStrike">
                          <a:solidFill>
                            <a:srgbClr val="000000"/>
                          </a:solidFill>
                          <a:effectLst/>
                          <a:latin typeface="Arial" panose="020B0604020202020204" pitchFamily="34" charset="0"/>
                        </a:rPr>
                        <a:t>[AT-AT] Bisamberg 2 - Wien Suedost 227 [DIR] / N-1 Bisamberg - Kledering 228B</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3341,29</a:t>
                      </a:r>
                    </a:p>
                  </a:txBody>
                  <a:tcPr marL="0" marR="0" marT="0" marB="0" anchor="b">
                    <a:lnL>
                      <a:noFill/>
                    </a:lnL>
                    <a:lnR>
                      <a:noFill/>
                    </a:lnR>
                    <a:lnT>
                      <a:noFill/>
                    </a:lnT>
                    <a:lnB>
                      <a:noFill/>
                    </a:lnB>
                  </a:tcPr>
                </a:tc>
                <a:tc>
                  <a:txBody>
                    <a:bodyPr/>
                    <a:lstStyle/>
                    <a:p>
                      <a:pPr algn="r" fontAlgn="b"/>
                      <a:r>
                        <a:rPr lang="cs-CZ" sz="700" b="0" i="0" u="none" strike="noStrike" dirty="0">
                          <a:solidFill>
                            <a:srgbClr val="000000"/>
                          </a:solidFill>
                          <a:effectLst/>
                          <a:latin typeface="Arial" panose="020B0604020202020204" pitchFamily="34" charset="0"/>
                        </a:rPr>
                        <a:t>36%</a:t>
                      </a:r>
                    </a:p>
                  </a:txBody>
                  <a:tcPr marL="0" marR="0" marT="0" marB="0" anchor="b">
                    <a:lnL>
                      <a:noFill/>
                    </a:lnL>
                    <a:lnR>
                      <a:noFill/>
                    </a:lnR>
                    <a:lnT>
                      <a:noFill/>
                    </a:lnT>
                    <a:lnB>
                      <a:noFill/>
                    </a:lnB>
                  </a:tcPr>
                </a:tc>
                <a:extLst>
                  <a:ext uri="{0D108BD9-81ED-4DB2-BD59-A6C34878D82A}">
                    <a16:rowId xmlns:a16="http://schemas.microsoft.com/office/drawing/2014/main" val="1361912383"/>
                  </a:ext>
                </a:extLst>
              </a:tr>
            </a:tbl>
          </a:graphicData>
        </a:graphic>
      </p:graphicFrame>
    </p:spTree>
    <p:extLst>
      <p:ext uri="{BB962C8B-B14F-4D97-AF65-F5344CB8AC3E}">
        <p14:creationId xmlns:p14="http://schemas.microsoft.com/office/powerpoint/2010/main" val="259973336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BD20220407</a:t>
            </a:r>
            <a:r>
              <a:rPr lang="en-US" altLang="hu-HU" sz="1400" dirty="0">
                <a:solidFill>
                  <a:srgbClr val="008000"/>
                </a:solidFill>
              </a:rPr>
              <a:t> (part </a:t>
            </a:r>
            <a:r>
              <a:rPr lang="sl-SI" altLang="hu-HU" sz="1400" dirty="0">
                <a:solidFill>
                  <a:srgbClr val="008000"/>
                </a:solidFill>
              </a:rPr>
              <a:t>II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ulka 1">
            <a:extLst>
              <a:ext uri="{FF2B5EF4-FFF2-40B4-BE49-F238E27FC236}">
                <a16:creationId xmlns:a16="http://schemas.microsoft.com/office/drawing/2014/main" id="{944500B8-DF5B-4907-96CE-1D64DC54A614}"/>
              </a:ext>
            </a:extLst>
          </p:cNvPr>
          <p:cNvGraphicFramePr>
            <a:graphicFrameLocks noGrp="1"/>
          </p:cNvGraphicFramePr>
          <p:nvPr>
            <p:extLst>
              <p:ext uri="{D42A27DB-BD31-4B8C-83A1-F6EECF244321}">
                <p14:modId xmlns:p14="http://schemas.microsoft.com/office/powerpoint/2010/main" val="3901635584"/>
              </p:ext>
            </p:extLst>
          </p:nvPr>
        </p:nvGraphicFramePr>
        <p:xfrm>
          <a:off x="503527" y="1072179"/>
          <a:ext cx="8611212" cy="5445660"/>
        </p:xfrm>
        <a:graphic>
          <a:graphicData uri="http://schemas.openxmlformats.org/drawingml/2006/table">
            <a:tbl>
              <a:tblPr/>
              <a:tblGrid>
                <a:gridCol w="6481320">
                  <a:extLst>
                    <a:ext uri="{9D8B030D-6E8A-4147-A177-3AD203B41FA5}">
                      <a16:colId xmlns:a16="http://schemas.microsoft.com/office/drawing/2014/main" val="3133007900"/>
                    </a:ext>
                  </a:extLst>
                </a:gridCol>
                <a:gridCol w="1572674">
                  <a:extLst>
                    <a:ext uri="{9D8B030D-6E8A-4147-A177-3AD203B41FA5}">
                      <a16:colId xmlns:a16="http://schemas.microsoft.com/office/drawing/2014/main" val="1426260617"/>
                    </a:ext>
                  </a:extLst>
                </a:gridCol>
                <a:gridCol w="557218">
                  <a:extLst>
                    <a:ext uri="{9D8B030D-6E8A-4147-A177-3AD203B41FA5}">
                      <a16:colId xmlns:a16="http://schemas.microsoft.com/office/drawing/2014/main" val="4107480686"/>
                    </a:ext>
                  </a:extLst>
                </a:gridCol>
              </a:tblGrid>
              <a:tr h="147180">
                <a:tc>
                  <a:txBody>
                    <a:bodyPr/>
                    <a:lstStyle/>
                    <a:p>
                      <a:pPr algn="l" fontAlgn="b"/>
                      <a:r>
                        <a:rPr lang="cs-CZ" sz="7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447434648"/>
                  </a:ext>
                </a:extLst>
              </a:tr>
              <a:tr h="147180">
                <a:tc>
                  <a:txBody>
                    <a:bodyPr/>
                    <a:lstStyle/>
                    <a:p>
                      <a:pPr algn="l" fontAlgn="b"/>
                      <a:r>
                        <a:rPr lang="cs-CZ" sz="700" b="1" i="0" u="none" strike="noStrike">
                          <a:solidFill>
                            <a:srgbClr val="000000"/>
                          </a:solidFill>
                          <a:effectLst/>
                          <a:latin typeface="Arial" panose="020B0604020202020204" pitchFamily="34" charset="0"/>
                        </a:rPr>
                        <a:t>8</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3344,56</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389%</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778419865"/>
                  </a:ext>
                </a:extLst>
              </a:tr>
              <a:tr h="147180">
                <a:tc>
                  <a:txBody>
                    <a:bodyPr/>
                    <a:lstStyle/>
                    <a:p>
                      <a:pPr algn="l" fontAlgn="b"/>
                      <a:r>
                        <a:rPr lang="cs-CZ" sz="700" b="0" i="0" u="none" strike="noStrike">
                          <a:solidFill>
                            <a:srgbClr val="000000"/>
                          </a:solidFill>
                          <a:effectLst/>
                          <a:latin typeface="Arial" panose="020B0604020202020204" pitchFamily="34" charset="0"/>
                        </a:rPr>
                        <a:t>[CZ-D8] Hradec - Rohrsdorf 446 [OPP] [D8] / N-1 Hradec - Rohrsdorf 1</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74,19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713453782"/>
                  </a:ext>
                </a:extLst>
              </a:tr>
              <a:tr h="147180">
                <a:tc>
                  <a:txBody>
                    <a:bodyPr/>
                    <a:lstStyle/>
                    <a:p>
                      <a:pPr algn="l" fontAlgn="b"/>
                      <a:r>
                        <a:rPr lang="cs-CZ" sz="700" b="0" i="0" u="none" strike="noStrike">
                          <a:solidFill>
                            <a:srgbClr val="000000"/>
                          </a:solidFill>
                          <a:effectLst/>
                          <a:latin typeface="Arial" panose="020B0604020202020204" pitchFamily="34" charset="0"/>
                        </a:rPr>
                        <a:t>[NL-NL] Diemen-Lelystad 380 W [OPP] / N-1 Diemen-Lelystad 380 Z</a:t>
                      </a:r>
                    </a:p>
                  </a:txBody>
                  <a:tcPr marL="83014"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836,94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667478765"/>
                  </a:ext>
                </a:extLst>
              </a:tr>
              <a:tr h="147180">
                <a:tc>
                  <a:txBody>
                    <a:bodyPr/>
                    <a:lstStyle/>
                    <a:p>
                      <a:pPr algn="l" fontAlgn="b"/>
                      <a:r>
                        <a:rPr lang="cs-CZ" sz="700" b="0" i="0" u="none" strike="noStrike">
                          <a:solidFill>
                            <a:srgbClr val="000000"/>
                          </a:solidFill>
                          <a:effectLst/>
                          <a:latin typeface="Arial" panose="020B0604020202020204" pitchFamily="34" charset="0"/>
                        </a:rPr>
                        <a:t>[AT-AT] Salzburg - Tauern 231A [OPP] / N-1 Salzburg - Tauern 232A</a:t>
                      </a:r>
                    </a:p>
                  </a:txBody>
                  <a:tcPr marL="83014"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54,96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153%</a:t>
                      </a:r>
                    </a:p>
                  </a:txBody>
                  <a:tcPr marL="0" marR="0" marT="0" marB="0" anchor="b">
                    <a:lnL>
                      <a:noFill/>
                    </a:lnL>
                    <a:lnR>
                      <a:noFill/>
                    </a:lnR>
                    <a:lnT>
                      <a:noFill/>
                    </a:lnT>
                    <a:lnB>
                      <a:noFill/>
                    </a:lnB>
                  </a:tcPr>
                </a:tc>
                <a:extLst>
                  <a:ext uri="{0D108BD9-81ED-4DB2-BD59-A6C34878D82A}">
                    <a16:rowId xmlns:a16="http://schemas.microsoft.com/office/drawing/2014/main" val="3069341677"/>
                  </a:ext>
                </a:extLst>
              </a:tr>
              <a:tr h="147180">
                <a:tc>
                  <a:txBody>
                    <a:bodyPr/>
                    <a:lstStyle/>
                    <a:p>
                      <a:pPr algn="l" fontAlgn="b"/>
                      <a:r>
                        <a:rPr lang="cs-CZ" sz="700" b="0" i="0" u="none" strike="noStrike">
                          <a:solidFill>
                            <a:srgbClr val="000000"/>
                          </a:solidFill>
                          <a:effectLst/>
                          <a:latin typeface="Arial" panose="020B0604020202020204" pitchFamily="34" charset="0"/>
                        </a:rPr>
                        <a:t>[NL-D2] Meeden-Diele  380 Z [OPP] [NL] / N-1 COBRA HVDC</a:t>
                      </a:r>
                    </a:p>
                  </a:txBody>
                  <a:tcPr marL="83014"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579,83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35%</a:t>
                      </a:r>
                    </a:p>
                  </a:txBody>
                  <a:tcPr marL="0" marR="0" marT="0" marB="0" anchor="b">
                    <a:lnL>
                      <a:noFill/>
                    </a:lnL>
                    <a:lnR>
                      <a:noFill/>
                    </a:lnR>
                    <a:lnT>
                      <a:noFill/>
                    </a:lnT>
                    <a:lnB>
                      <a:noFill/>
                    </a:lnB>
                  </a:tcPr>
                </a:tc>
                <a:extLst>
                  <a:ext uri="{0D108BD9-81ED-4DB2-BD59-A6C34878D82A}">
                    <a16:rowId xmlns:a16="http://schemas.microsoft.com/office/drawing/2014/main" val="3433662252"/>
                  </a:ext>
                </a:extLst>
              </a:tr>
              <a:tr h="147180">
                <a:tc>
                  <a:txBody>
                    <a:bodyPr/>
                    <a:lstStyle/>
                    <a:p>
                      <a:pPr algn="l" fontAlgn="b"/>
                      <a:r>
                        <a:rPr lang="en-US" sz="700" b="0" i="0" u="none" strike="noStrike">
                          <a:solidFill>
                            <a:srgbClr val="000000"/>
                          </a:solidFill>
                          <a:effectLst/>
                          <a:latin typeface="Arial" panose="020B0604020202020204" pitchFamily="34" charset="0"/>
                        </a:rPr>
                        <a:t>[BE-FR] Achene - Lonny 19 [DIR] [FR] / N-1 Avelgem - Avelin 380.80</a:t>
                      </a:r>
                    </a:p>
                  </a:txBody>
                  <a:tcPr marL="83014"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345,95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80%</a:t>
                      </a:r>
                    </a:p>
                  </a:txBody>
                  <a:tcPr marL="0" marR="0" marT="0" marB="0" anchor="b">
                    <a:lnL>
                      <a:noFill/>
                    </a:lnL>
                    <a:lnR>
                      <a:noFill/>
                    </a:lnR>
                    <a:lnT>
                      <a:noFill/>
                    </a:lnT>
                    <a:lnB>
                      <a:noFill/>
                    </a:lnB>
                  </a:tcPr>
                </a:tc>
                <a:extLst>
                  <a:ext uri="{0D108BD9-81ED-4DB2-BD59-A6C34878D82A}">
                    <a16:rowId xmlns:a16="http://schemas.microsoft.com/office/drawing/2014/main" val="1692384114"/>
                  </a:ext>
                </a:extLst>
              </a:tr>
              <a:tr h="147180">
                <a:tc>
                  <a:txBody>
                    <a:bodyPr/>
                    <a:lstStyle/>
                    <a:p>
                      <a:pPr algn="l" fontAlgn="b"/>
                      <a:r>
                        <a:rPr lang="cs-CZ" sz="700" b="0" i="0" u="none" strike="noStrike">
                          <a:solidFill>
                            <a:srgbClr val="000000"/>
                          </a:solidFill>
                          <a:effectLst/>
                          <a:latin typeface="Arial" panose="020B0604020202020204" pitchFamily="34" charset="0"/>
                        </a:rPr>
                        <a:t>[AT-AT] Bisamberg 2 - Wien Suedost 227 [DIR] / N-1 Bisamberg - Kledering 228B</a:t>
                      </a:r>
                    </a:p>
                  </a:txBody>
                  <a:tcPr marL="83014"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3344,56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33%</a:t>
                      </a:r>
                    </a:p>
                  </a:txBody>
                  <a:tcPr marL="0" marR="0" marT="0" marB="0" anchor="b">
                    <a:lnL>
                      <a:noFill/>
                    </a:lnL>
                    <a:lnR>
                      <a:noFill/>
                    </a:lnR>
                    <a:lnT>
                      <a:noFill/>
                    </a:lnT>
                    <a:lnB>
                      <a:noFill/>
                    </a:lnB>
                  </a:tcPr>
                </a:tc>
                <a:extLst>
                  <a:ext uri="{0D108BD9-81ED-4DB2-BD59-A6C34878D82A}">
                    <a16:rowId xmlns:a16="http://schemas.microsoft.com/office/drawing/2014/main" val="2175665022"/>
                  </a:ext>
                </a:extLst>
              </a:tr>
              <a:tr h="147180">
                <a:tc>
                  <a:txBody>
                    <a:bodyPr/>
                    <a:lstStyle/>
                    <a:p>
                      <a:pPr algn="l" fontAlgn="b"/>
                      <a:r>
                        <a:rPr lang="cs-CZ" sz="700" b="0" i="0" u="none" strike="noStrike">
                          <a:solidFill>
                            <a:srgbClr val="000000"/>
                          </a:solidFill>
                          <a:effectLst/>
                          <a:latin typeface="Arial" panose="020B0604020202020204" pitchFamily="34" charset="0"/>
                        </a:rPr>
                        <a:t>[D8-PL] Mikulowa PST1 [OPP] [PL] / N-1 Hagenwerder - Mikulowa 1</a:t>
                      </a:r>
                    </a:p>
                  </a:txBody>
                  <a:tcPr marL="83014"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33,79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34%</a:t>
                      </a:r>
                    </a:p>
                  </a:txBody>
                  <a:tcPr marL="0" marR="0" marT="0" marB="0" anchor="b">
                    <a:lnL>
                      <a:noFill/>
                    </a:lnL>
                    <a:lnR>
                      <a:noFill/>
                    </a:lnR>
                    <a:lnT>
                      <a:noFill/>
                    </a:lnT>
                    <a:lnB>
                      <a:noFill/>
                    </a:lnB>
                  </a:tcPr>
                </a:tc>
                <a:extLst>
                  <a:ext uri="{0D108BD9-81ED-4DB2-BD59-A6C34878D82A}">
                    <a16:rowId xmlns:a16="http://schemas.microsoft.com/office/drawing/2014/main" val="3775297434"/>
                  </a:ext>
                </a:extLst>
              </a:tr>
              <a:tr h="147180">
                <a:tc>
                  <a:txBody>
                    <a:bodyPr/>
                    <a:lstStyle/>
                    <a:p>
                      <a:pPr algn="l" fontAlgn="b"/>
                      <a:r>
                        <a:rPr lang="cs-CZ" sz="700" b="1" i="0" u="none" strike="noStrike">
                          <a:solidFill>
                            <a:srgbClr val="000000"/>
                          </a:solidFill>
                          <a:effectLst/>
                          <a:latin typeface="Arial" panose="020B0604020202020204" pitchFamily="34" charset="0"/>
                        </a:rPr>
                        <a:t>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3848,14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354921595"/>
                  </a:ext>
                </a:extLst>
              </a:tr>
              <a:tr h="147180">
                <a:tc>
                  <a:txBody>
                    <a:bodyPr/>
                    <a:lstStyle/>
                    <a:p>
                      <a:pPr algn="l" fontAlgn="b"/>
                      <a:r>
                        <a:rPr lang="cs-CZ" sz="700" b="0" i="0" u="none" strike="noStrike">
                          <a:solidFill>
                            <a:srgbClr val="000000"/>
                          </a:solidFill>
                          <a:effectLst/>
                          <a:latin typeface="Arial" panose="020B0604020202020204" pitchFamily="34" charset="0"/>
                        </a:rPr>
                        <a:t>[CZ-D8] Hradec - Rohrsdorf 446 [OPP] [D8] / N-1 Hradec - Rohrsdorf 1</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163,72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644869838"/>
                  </a:ext>
                </a:extLst>
              </a:tr>
              <a:tr h="147180">
                <a:tc>
                  <a:txBody>
                    <a:bodyPr/>
                    <a:lstStyle/>
                    <a:p>
                      <a:pPr algn="l" fontAlgn="b"/>
                      <a:r>
                        <a:rPr lang="cs-CZ" sz="700" b="0" i="0" u="none" strike="noStrike">
                          <a:solidFill>
                            <a:srgbClr val="000000"/>
                          </a:solidFill>
                          <a:effectLst/>
                          <a:latin typeface="Arial" panose="020B0604020202020204" pitchFamily="34" charset="0"/>
                        </a:rPr>
                        <a:t>[NL-NL] Diemen-Lelystad 380 W [OPP] / N-1 Diemen-Lelystad 380 Z</a:t>
                      </a:r>
                    </a:p>
                  </a:txBody>
                  <a:tcPr marL="83014"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733,72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9666738"/>
                  </a:ext>
                </a:extLst>
              </a:tr>
              <a:tr h="147180">
                <a:tc>
                  <a:txBody>
                    <a:bodyPr/>
                    <a:lstStyle/>
                    <a:p>
                      <a:pPr algn="l" fontAlgn="b"/>
                      <a:r>
                        <a:rPr lang="cs-CZ" sz="700" b="0" i="0" u="none" strike="noStrike">
                          <a:solidFill>
                            <a:srgbClr val="000000"/>
                          </a:solidFill>
                          <a:effectLst/>
                          <a:latin typeface="Arial" panose="020B0604020202020204" pitchFamily="34" charset="0"/>
                        </a:rPr>
                        <a:t>[NL-D2] Meeden-Diele  380 Z [OPP] [NL] / N-1 COBRA HVDC</a:t>
                      </a:r>
                    </a:p>
                  </a:txBody>
                  <a:tcPr marL="83014"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878,55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28%</a:t>
                      </a:r>
                    </a:p>
                  </a:txBody>
                  <a:tcPr marL="0" marR="0" marT="0" marB="0" anchor="b">
                    <a:lnL>
                      <a:noFill/>
                    </a:lnL>
                    <a:lnR>
                      <a:noFill/>
                    </a:lnR>
                    <a:lnT>
                      <a:noFill/>
                    </a:lnT>
                    <a:lnB>
                      <a:noFill/>
                    </a:lnB>
                  </a:tcPr>
                </a:tc>
                <a:extLst>
                  <a:ext uri="{0D108BD9-81ED-4DB2-BD59-A6C34878D82A}">
                    <a16:rowId xmlns:a16="http://schemas.microsoft.com/office/drawing/2014/main" val="1764424560"/>
                  </a:ext>
                </a:extLst>
              </a:tr>
              <a:tr h="147180">
                <a:tc>
                  <a:txBody>
                    <a:bodyPr/>
                    <a:lstStyle/>
                    <a:p>
                      <a:pPr algn="l" fontAlgn="b"/>
                      <a:r>
                        <a:rPr lang="en-US" sz="700" b="0" i="0" u="none" strike="noStrike">
                          <a:solidFill>
                            <a:srgbClr val="000000"/>
                          </a:solidFill>
                          <a:effectLst/>
                          <a:latin typeface="Arial" panose="020B0604020202020204" pitchFamily="34" charset="0"/>
                        </a:rPr>
                        <a:t>[BE-FR] Achene - Lonny 19 [DIR] [FR] / N-1 Avelgem - Avelin 380.80</a:t>
                      </a:r>
                    </a:p>
                  </a:txBody>
                  <a:tcPr marL="83014"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352,02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68%</a:t>
                      </a:r>
                    </a:p>
                  </a:txBody>
                  <a:tcPr marL="0" marR="0" marT="0" marB="0" anchor="b">
                    <a:lnL>
                      <a:noFill/>
                    </a:lnL>
                    <a:lnR>
                      <a:noFill/>
                    </a:lnR>
                    <a:lnT>
                      <a:noFill/>
                    </a:lnT>
                    <a:lnB>
                      <a:noFill/>
                    </a:lnB>
                  </a:tcPr>
                </a:tc>
                <a:extLst>
                  <a:ext uri="{0D108BD9-81ED-4DB2-BD59-A6C34878D82A}">
                    <a16:rowId xmlns:a16="http://schemas.microsoft.com/office/drawing/2014/main" val="3135501053"/>
                  </a:ext>
                </a:extLst>
              </a:tr>
              <a:tr h="147180">
                <a:tc>
                  <a:txBody>
                    <a:bodyPr/>
                    <a:lstStyle/>
                    <a:p>
                      <a:pPr algn="l" fontAlgn="b"/>
                      <a:r>
                        <a:rPr lang="cs-CZ" sz="700" b="0" i="0" u="none" strike="noStrike">
                          <a:solidFill>
                            <a:srgbClr val="000000"/>
                          </a:solidFill>
                          <a:effectLst/>
                          <a:latin typeface="Arial" panose="020B0604020202020204" pitchFamily="34" charset="0"/>
                        </a:rPr>
                        <a:t>[AT-AT] Bisamberg 2 - Wien Suedost 227 [DIR] / N-1 Bisamberg - Kledering 228B</a:t>
                      </a:r>
                    </a:p>
                  </a:txBody>
                  <a:tcPr marL="83014"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3848,14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34%</a:t>
                      </a:r>
                    </a:p>
                  </a:txBody>
                  <a:tcPr marL="0" marR="0" marT="0" marB="0" anchor="b">
                    <a:lnL>
                      <a:noFill/>
                    </a:lnL>
                    <a:lnR>
                      <a:noFill/>
                    </a:lnR>
                    <a:lnT>
                      <a:noFill/>
                    </a:lnT>
                    <a:lnB>
                      <a:noFill/>
                    </a:lnB>
                  </a:tcPr>
                </a:tc>
                <a:extLst>
                  <a:ext uri="{0D108BD9-81ED-4DB2-BD59-A6C34878D82A}">
                    <a16:rowId xmlns:a16="http://schemas.microsoft.com/office/drawing/2014/main" val="412450583"/>
                  </a:ext>
                </a:extLst>
              </a:tr>
              <a:tr h="147180">
                <a:tc>
                  <a:txBody>
                    <a:bodyPr/>
                    <a:lstStyle/>
                    <a:p>
                      <a:pPr algn="l" fontAlgn="b"/>
                      <a:r>
                        <a:rPr lang="cs-CZ" sz="700" b="0" i="0" u="none" strike="noStrike">
                          <a:solidFill>
                            <a:srgbClr val="000000"/>
                          </a:solidFill>
                          <a:effectLst/>
                          <a:latin typeface="Arial" panose="020B0604020202020204" pitchFamily="34" charset="0"/>
                        </a:rPr>
                        <a:t>[D8-PL] Mikulowa PST1 [OPP] [PL] / N-1 Hagenwerder - Mikulowa 1</a:t>
                      </a:r>
                    </a:p>
                  </a:txBody>
                  <a:tcPr marL="83014"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79,04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33%</a:t>
                      </a:r>
                    </a:p>
                  </a:txBody>
                  <a:tcPr marL="0" marR="0" marT="0" marB="0" anchor="b">
                    <a:lnL>
                      <a:noFill/>
                    </a:lnL>
                    <a:lnR>
                      <a:noFill/>
                    </a:lnR>
                    <a:lnT>
                      <a:noFill/>
                    </a:lnT>
                    <a:lnB>
                      <a:noFill/>
                    </a:lnB>
                  </a:tcPr>
                </a:tc>
                <a:extLst>
                  <a:ext uri="{0D108BD9-81ED-4DB2-BD59-A6C34878D82A}">
                    <a16:rowId xmlns:a16="http://schemas.microsoft.com/office/drawing/2014/main" val="2887901155"/>
                  </a:ext>
                </a:extLst>
              </a:tr>
              <a:tr h="147180">
                <a:tc>
                  <a:txBody>
                    <a:bodyPr/>
                    <a:lstStyle/>
                    <a:p>
                      <a:pPr algn="l" fontAlgn="b"/>
                      <a:r>
                        <a:rPr lang="cs-CZ" sz="700" b="1" i="0" u="none" strike="noStrike">
                          <a:solidFill>
                            <a:srgbClr val="000000"/>
                          </a:solidFill>
                          <a:effectLst/>
                          <a:latin typeface="Arial" panose="020B0604020202020204" pitchFamily="34" charset="0"/>
                        </a:rPr>
                        <a:t>10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3030,52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267%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99872071"/>
                  </a:ext>
                </a:extLst>
              </a:tr>
              <a:tr h="147180">
                <a:tc>
                  <a:txBody>
                    <a:bodyPr/>
                    <a:lstStyle/>
                    <a:p>
                      <a:pPr algn="l" fontAlgn="b"/>
                      <a:r>
                        <a:rPr lang="cs-CZ" sz="700" b="0" i="0" u="none" strike="noStrike">
                          <a:solidFill>
                            <a:srgbClr val="000000"/>
                          </a:solidFill>
                          <a:effectLst/>
                          <a:latin typeface="Arial" panose="020B0604020202020204" pitchFamily="34" charset="0"/>
                        </a:rPr>
                        <a:t>[CZ-D8] Hradec - Rohrsdorf 446 [OPP] [D8] / N-1 Hradec - Rohrsdorf 1</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86,75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644627959"/>
                  </a:ext>
                </a:extLst>
              </a:tr>
              <a:tr h="147180">
                <a:tc>
                  <a:txBody>
                    <a:bodyPr/>
                    <a:lstStyle/>
                    <a:p>
                      <a:pPr algn="l" fontAlgn="b"/>
                      <a:r>
                        <a:rPr lang="cs-CZ" sz="700" b="0" i="0" u="none" strike="noStrike">
                          <a:solidFill>
                            <a:srgbClr val="000000"/>
                          </a:solidFill>
                          <a:effectLst/>
                          <a:latin typeface="Arial" panose="020B0604020202020204" pitchFamily="34" charset="0"/>
                        </a:rPr>
                        <a:t>[NL-NL] Diemen-Lelystad 380 W [OPP] / N-1 Diemen-Lelystad 380 Z</a:t>
                      </a:r>
                    </a:p>
                  </a:txBody>
                  <a:tcPr marL="83014"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805,71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76595122"/>
                  </a:ext>
                </a:extLst>
              </a:tr>
              <a:tr h="147180">
                <a:tc>
                  <a:txBody>
                    <a:bodyPr/>
                    <a:lstStyle/>
                    <a:p>
                      <a:pPr algn="l" fontAlgn="b"/>
                      <a:r>
                        <a:rPr lang="cs-CZ" sz="700" b="0" i="0" u="none" strike="noStrike">
                          <a:solidFill>
                            <a:srgbClr val="000000"/>
                          </a:solidFill>
                          <a:effectLst/>
                          <a:latin typeface="Arial" panose="020B0604020202020204" pitchFamily="34" charset="0"/>
                        </a:rPr>
                        <a:t>[NL-D2] Meeden-Diele  380 Z [OPP] [NL] / N-1 COBRA HVDC</a:t>
                      </a:r>
                    </a:p>
                  </a:txBody>
                  <a:tcPr marL="83014"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914,36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27%</a:t>
                      </a:r>
                    </a:p>
                  </a:txBody>
                  <a:tcPr marL="0" marR="0" marT="0" marB="0" anchor="b">
                    <a:lnL>
                      <a:noFill/>
                    </a:lnL>
                    <a:lnR>
                      <a:noFill/>
                    </a:lnR>
                    <a:lnT>
                      <a:noFill/>
                    </a:lnT>
                    <a:lnB>
                      <a:noFill/>
                    </a:lnB>
                  </a:tcPr>
                </a:tc>
                <a:extLst>
                  <a:ext uri="{0D108BD9-81ED-4DB2-BD59-A6C34878D82A}">
                    <a16:rowId xmlns:a16="http://schemas.microsoft.com/office/drawing/2014/main" val="1546305284"/>
                  </a:ext>
                </a:extLst>
              </a:tr>
              <a:tr h="147180">
                <a:tc>
                  <a:txBody>
                    <a:bodyPr/>
                    <a:lstStyle/>
                    <a:p>
                      <a:pPr algn="l" fontAlgn="b"/>
                      <a:r>
                        <a:rPr lang="en-US" sz="700" b="0" i="0" u="none" strike="noStrike">
                          <a:solidFill>
                            <a:srgbClr val="000000"/>
                          </a:solidFill>
                          <a:effectLst/>
                          <a:latin typeface="Arial" panose="020B0604020202020204" pitchFamily="34" charset="0"/>
                        </a:rPr>
                        <a:t>[BE-FR] Achene - Lonny 19 [DIR] [FR] / N-1 Avelgem - Avelin 380.80</a:t>
                      </a:r>
                    </a:p>
                  </a:txBody>
                  <a:tcPr marL="83014"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175,21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68%</a:t>
                      </a:r>
                    </a:p>
                  </a:txBody>
                  <a:tcPr marL="0" marR="0" marT="0" marB="0" anchor="b">
                    <a:lnL>
                      <a:noFill/>
                    </a:lnL>
                    <a:lnR>
                      <a:noFill/>
                    </a:lnR>
                    <a:lnT>
                      <a:noFill/>
                    </a:lnT>
                    <a:lnB>
                      <a:noFill/>
                    </a:lnB>
                  </a:tcPr>
                </a:tc>
                <a:extLst>
                  <a:ext uri="{0D108BD9-81ED-4DB2-BD59-A6C34878D82A}">
                    <a16:rowId xmlns:a16="http://schemas.microsoft.com/office/drawing/2014/main" val="657631189"/>
                  </a:ext>
                </a:extLst>
              </a:tr>
              <a:tr h="147180">
                <a:tc>
                  <a:txBody>
                    <a:bodyPr/>
                    <a:lstStyle/>
                    <a:p>
                      <a:pPr algn="l" fontAlgn="b"/>
                      <a:r>
                        <a:rPr lang="cs-CZ" sz="700" b="0" i="0" u="none" strike="noStrike">
                          <a:solidFill>
                            <a:srgbClr val="000000"/>
                          </a:solidFill>
                          <a:effectLst/>
                          <a:latin typeface="Arial" panose="020B0604020202020204" pitchFamily="34" charset="0"/>
                        </a:rPr>
                        <a:t>[PL-PL] Krosno Iskrzynia - Rzeszow [OPP] / N-1 Krosno Iskrzynia - Tarnow</a:t>
                      </a:r>
                    </a:p>
                  </a:txBody>
                  <a:tcPr marL="83014"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145,89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58%</a:t>
                      </a:r>
                    </a:p>
                  </a:txBody>
                  <a:tcPr marL="0" marR="0" marT="0" marB="0" anchor="b">
                    <a:lnL>
                      <a:noFill/>
                    </a:lnL>
                    <a:lnR>
                      <a:noFill/>
                    </a:lnR>
                    <a:lnT>
                      <a:noFill/>
                    </a:lnT>
                    <a:lnB>
                      <a:noFill/>
                    </a:lnB>
                  </a:tcPr>
                </a:tc>
                <a:extLst>
                  <a:ext uri="{0D108BD9-81ED-4DB2-BD59-A6C34878D82A}">
                    <a16:rowId xmlns:a16="http://schemas.microsoft.com/office/drawing/2014/main" val="2381496542"/>
                  </a:ext>
                </a:extLst>
              </a:tr>
              <a:tr h="147180">
                <a:tc>
                  <a:txBody>
                    <a:bodyPr/>
                    <a:lstStyle/>
                    <a:p>
                      <a:pPr algn="l" fontAlgn="b"/>
                      <a:r>
                        <a:rPr lang="cs-CZ" sz="700" b="0" i="0" u="none" strike="noStrike">
                          <a:solidFill>
                            <a:srgbClr val="000000"/>
                          </a:solidFill>
                          <a:effectLst/>
                          <a:latin typeface="Arial" panose="020B0604020202020204" pitchFamily="34" charset="0"/>
                        </a:rPr>
                        <a:t>[AT-AT] Bisamberg 2 - Wien Suedost 227 [DIR] / N-1 Bisamberg - Kledering 228B</a:t>
                      </a:r>
                    </a:p>
                  </a:txBody>
                  <a:tcPr marL="83014"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3030,52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32%</a:t>
                      </a:r>
                    </a:p>
                  </a:txBody>
                  <a:tcPr marL="0" marR="0" marT="0" marB="0" anchor="b">
                    <a:lnL>
                      <a:noFill/>
                    </a:lnL>
                    <a:lnR>
                      <a:noFill/>
                    </a:lnR>
                    <a:lnT>
                      <a:noFill/>
                    </a:lnT>
                    <a:lnB>
                      <a:noFill/>
                    </a:lnB>
                  </a:tcPr>
                </a:tc>
                <a:extLst>
                  <a:ext uri="{0D108BD9-81ED-4DB2-BD59-A6C34878D82A}">
                    <a16:rowId xmlns:a16="http://schemas.microsoft.com/office/drawing/2014/main" val="1912843572"/>
                  </a:ext>
                </a:extLst>
              </a:tr>
              <a:tr h="147180">
                <a:tc>
                  <a:txBody>
                    <a:bodyPr/>
                    <a:lstStyle/>
                    <a:p>
                      <a:pPr algn="l" fontAlgn="b"/>
                      <a:r>
                        <a:rPr lang="cs-CZ" sz="700" b="0" i="0" u="none" strike="noStrike">
                          <a:solidFill>
                            <a:srgbClr val="000000"/>
                          </a:solidFill>
                          <a:effectLst/>
                          <a:latin typeface="Arial" panose="020B0604020202020204" pitchFamily="34" charset="0"/>
                        </a:rPr>
                        <a:t>[D7-D7] Eiberg - Y Ohligs OERKHS O [DIR] / N-1 Utfort - Selbeck - Osterath TOESEE W</a:t>
                      </a:r>
                    </a:p>
                  </a:txBody>
                  <a:tcPr marL="83014"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571,49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26%</a:t>
                      </a:r>
                    </a:p>
                  </a:txBody>
                  <a:tcPr marL="0" marR="0" marT="0" marB="0" anchor="b">
                    <a:lnL>
                      <a:noFill/>
                    </a:lnL>
                    <a:lnR>
                      <a:noFill/>
                    </a:lnR>
                    <a:lnT>
                      <a:noFill/>
                    </a:lnT>
                    <a:lnB>
                      <a:noFill/>
                    </a:lnB>
                  </a:tcPr>
                </a:tc>
                <a:extLst>
                  <a:ext uri="{0D108BD9-81ED-4DB2-BD59-A6C34878D82A}">
                    <a16:rowId xmlns:a16="http://schemas.microsoft.com/office/drawing/2014/main" val="106697357"/>
                  </a:ext>
                </a:extLst>
              </a:tr>
              <a:tr h="147180">
                <a:tc>
                  <a:txBody>
                    <a:bodyPr/>
                    <a:lstStyle/>
                    <a:p>
                      <a:pPr algn="l" fontAlgn="b"/>
                      <a:r>
                        <a:rPr lang="cs-CZ" sz="700" b="1" i="0" u="none" strike="noStrike">
                          <a:solidFill>
                            <a:srgbClr val="000000"/>
                          </a:solidFill>
                          <a:effectLst/>
                          <a:latin typeface="Arial" panose="020B0604020202020204" pitchFamily="34" charset="0"/>
                        </a:rPr>
                        <a:t>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3344,43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190%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629632746"/>
                  </a:ext>
                </a:extLst>
              </a:tr>
              <a:tr h="147180">
                <a:tc>
                  <a:txBody>
                    <a:bodyPr/>
                    <a:lstStyle/>
                    <a:p>
                      <a:pPr algn="l" fontAlgn="b"/>
                      <a:r>
                        <a:rPr lang="cs-CZ" sz="700" b="0" i="0" u="none" strike="noStrike">
                          <a:solidFill>
                            <a:srgbClr val="000000"/>
                          </a:solidFill>
                          <a:effectLst/>
                          <a:latin typeface="Arial" panose="020B0604020202020204" pitchFamily="34" charset="0"/>
                        </a:rPr>
                        <a:t>[CZ-D8] Hradec - Rohrsdorf 446 [OPP] [D8] / N-1 Hradec - Rohrsdorf 1</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37,68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575352083"/>
                  </a:ext>
                </a:extLst>
              </a:tr>
              <a:tr h="147180">
                <a:tc>
                  <a:txBody>
                    <a:bodyPr/>
                    <a:lstStyle/>
                    <a:p>
                      <a:pPr algn="l" fontAlgn="b"/>
                      <a:r>
                        <a:rPr lang="cs-CZ" sz="700" b="0" i="0" u="none" strike="noStrike">
                          <a:solidFill>
                            <a:srgbClr val="000000"/>
                          </a:solidFill>
                          <a:effectLst/>
                          <a:latin typeface="Arial" panose="020B0604020202020204" pitchFamily="34" charset="0"/>
                        </a:rPr>
                        <a:t>[NL-NL] Diemen-Lelystad 380 W [OPP] / N-1 Diemen-Lelystad 380 Z</a:t>
                      </a:r>
                    </a:p>
                  </a:txBody>
                  <a:tcPr marL="83014"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1406,4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756262265"/>
                  </a:ext>
                </a:extLst>
              </a:tr>
              <a:tr h="147180">
                <a:tc>
                  <a:txBody>
                    <a:bodyPr/>
                    <a:lstStyle/>
                    <a:p>
                      <a:pPr algn="l" fontAlgn="b"/>
                      <a:r>
                        <a:rPr lang="cs-CZ" sz="700" b="0" i="0" u="none" strike="noStrike">
                          <a:solidFill>
                            <a:srgbClr val="000000"/>
                          </a:solidFill>
                          <a:effectLst/>
                          <a:latin typeface="Arial" panose="020B0604020202020204" pitchFamily="34" charset="0"/>
                        </a:rPr>
                        <a:t>[NL-D2] Meeden-Diele  380 Z [OPP] [NL] / N-1 COBRA HVDC</a:t>
                      </a:r>
                    </a:p>
                  </a:txBody>
                  <a:tcPr marL="83014"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456,31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30%</a:t>
                      </a:r>
                    </a:p>
                  </a:txBody>
                  <a:tcPr marL="0" marR="0" marT="0" marB="0" anchor="b">
                    <a:lnL>
                      <a:noFill/>
                    </a:lnL>
                    <a:lnR>
                      <a:noFill/>
                    </a:lnR>
                    <a:lnT>
                      <a:noFill/>
                    </a:lnT>
                    <a:lnB>
                      <a:noFill/>
                    </a:lnB>
                  </a:tcPr>
                </a:tc>
                <a:extLst>
                  <a:ext uri="{0D108BD9-81ED-4DB2-BD59-A6C34878D82A}">
                    <a16:rowId xmlns:a16="http://schemas.microsoft.com/office/drawing/2014/main" val="1643111019"/>
                  </a:ext>
                </a:extLst>
              </a:tr>
              <a:tr h="147180">
                <a:tc>
                  <a:txBody>
                    <a:bodyPr/>
                    <a:lstStyle/>
                    <a:p>
                      <a:pPr algn="l" fontAlgn="b"/>
                      <a:r>
                        <a:rPr lang="en-US" sz="700" b="0" i="0" u="none" strike="noStrike">
                          <a:solidFill>
                            <a:srgbClr val="000000"/>
                          </a:solidFill>
                          <a:effectLst/>
                          <a:latin typeface="Arial" panose="020B0604020202020204" pitchFamily="34" charset="0"/>
                        </a:rPr>
                        <a:t>[BE-FR] Achene - Lonny 19 [DIR] [FR] / N-1 Avelgem - Avelin 380.80</a:t>
                      </a:r>
                    </a:p>
                  </a:txBody>
                  <a:tcPr marL="83014"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197,25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72%</a:t>
                      </a:r>
                    </a:p>
                  </a:txBody>
                  <a:tcPr marL="0" marR="0" marT="0" marB="0" anchor="b">
                    <a:lnL>
                      <a:noFill/>
                    </a:lnL>
                    <a:lnR>
                      <a:noFill/>
                    </a:lnR>
                    <a:lnT>
                      <a:noFill/>
                    </a:lnT>
                    <a:lnB>
                      <a:noFill/>
                    </a:lnB>
                  </a:tcPr>
                </a:tc>
                <a:extLst>
                  <a:ext uri="{0D108BD9-81ED-4DB2-BD59-A6C34878D82A}">
                    <a16:rowId xmlns:a16="http://schemas.microsoft.com/office/drawing/2014/main" val="1963906984"/>
                  </a:ext>
                </a:extLst>
              </a:tr>
              <a:tr h="147180">
                <a:tc>
                  <a:txBody>
                    <a:bodyPr/>
                    <a:lstStyle/>
                    <a:p>
                      <a:pPr algn="l" fontAlgn="b"/>
                      <a:r>
                        <a:rPr lang="cs-CZ" sz="700" b="0" i="0" u="none" strike="noStrike">
                          <a:solidFill>
                            <a:srgbClr val="000000"/>
                          </a:solidFill>
                          <a:effectLst/>
                          <a:latin typeface="Arial" panose="020B0604020202020204" pitchFamily="34" charset="0"/>
                        </a:rPr>
                        <a:t>[AT-AT] Bisamberg 2 - Wien Suedost 227 [DIR] / N-1 Bisamberg - Kledering 228B</a:t>
                      </a:r>
                    </a:p>
                  </a:txBody>
                  <a:tcPr marL="83014"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3344,43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32%</a:t>
                      </a:r>
                    </a:p>
                  </a:txBody>
                  <a:tcPr marL="0" marR="0" marT="0" marB="0" anchor="b">
                    <a:lnL>
                      <a:noFill/>
                    </a:lnL>
                    <a:lnR>
                      <a:noFill/>
                    </a:lnR>
                    <a:lnT>
                      <a:noFill/>
                    </a:lnT>
                    <a:lnB>
                      <a:noFill/>
                    </a:lnB>
                  </a:tcPr>
                </a:tc>
                <a:extLst>
                  <a:ext uri="{0D108BD9-81ED-4DB2-BD59-A6C34878D82A}">
                    <a16:rowId xmlns:a16="http://schemas.microsoft.com/office/drawing/2014/main" val="826126119"/>
                  </a:ext>
                </a:extLst>
              </a:tr>
              <a:tr h="147180">
                <a:tc>
                  <a:txBody>
                    <a:bodyPr/>
                    <a:lstStyle/>
                    <a:p>
                      <a:pPr algn="l" fontAlgn="b"/>
                      <a:r>
                        <a:rPr lang="cs-CZ" sz="700" b="1" i="0" u="none" strike="noStrike">
                          <a:solidFill>
                            <a:srgbClr val="000000"/>
                          </a:solidFill>
                          <a:effectLst/>
                          <a:latin typeface="Arial" panose="020B0604020202020204" pitchFamily="34" charset="0"/>
                        </a:rPr>
                        <a:t>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3397,69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333%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674558519"/>
                  </a:ext>
                </a:extLst>
              </a:tr>
              <a:tr h="147180">
                <a:tc>
                  <a:txBody>
                    <a:bodyPr/>
                    <a:lstStyle/>
                    <a:p>
                      <a:pPr algn="l" fontAlgn="b"/>
                      <a:r>
                        <a:rPr lang="cs-CZ" sz="700" b="0" i="0" u="none" strike="noStrike">
                          <a:solidFill>
                            <a:srgbClr val="000000"/>
                          </a:solidFill>
                          <a:effectLst/>
                          <a:latin typeface="Arial" panose="020B0604020202020204" pitchFamily="34" charset="0"/>
                        </a:rPr>
                        <a:t>[CZ-D8] Hradec - Rohrsdorf 446 [OPP] [D8] / N-1 Hradec - Rohrsdorf 1</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13,81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907079289"/>
                  </a:ext>
                </a:extLst>
              </a:tr>
              <a:tr h="147180">
                <a:tc>
                  <a:txBody>
                    <a:bodyPr/>
                    <a:lstStyle/>
                    <a:p>
                      <a:pPr algn="l" fontAlgn="b"/>
                      <a:r>
                        <a:rPr lang="cs-CZ" sz="700" b="0" i="0" u="none" strike="noStrike">
                          <a:solidFill>
                            <a:srgbClr val="000000"/>
                          </a:solidFill>
                          <a:effectLst/>
                          <a:latin typeface="Arial" panose="020B0604020202020204" pitchFamily="34" charset="0"/>
                        </a:rPr>
                        <a:t>[NL-NL] Diemen-Lelystad 380 W [OPP] / N-1 Diemen-Lelystad 380 Z</a:t>
                      </a:r>
                    </a:p>
                  </a:txBody>
                  <a:tcPr marL="83014"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1129,05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550792079"/>
                  </a:ext>
                </a:extLst>
              </a:tr>
              <a:tr h="147180">
                <a:tc>
                  <a:txBody>
                    <a:bodyPr/>
                    <a:lstStyle/>
                    <a:p>
                      <a:pPr algn="l" fontAlgn="b"/>
                      <a:r>
                        <a:rPr lang="cs-CZ" sz="700" b="0" i="0" u="none" strike="noStrike">
                          <a:solidFill>
                            <a:srgbClr val="000000"/>
                          </a:solidFill>
                          <a:effectLst/>
                          <a:latin typeface="Arial" panose="020B0604020202020204" pitchFamily="34" charset="0"/>
                        </a:rPr>
                        <a:t>[AT-AT] Salzburg - Tauern 231A [OPP] / N-1 Salzburg - Tauern 232A</a:t>
                      </a:r>
                    </a:p>
                  </a:txBody>
                  <a:tcPr marL="83014"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292,41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143%</a:t>
                      </a:r>
                    </a:p>
                  </a:txBody>
                  <a:tcPr marL="0" marR="0" marT="0" marB="0" anchor="b">
                    <a:lnL>
                      <a:noFill/>
                    </a:lnL>
                    <a:lnR>
                      <a:noFill/>
                    </a:lnR>
                    <a:lnT>
                      <a:noFill/>
                    </a:lnT>
                    <a:lnB>
                      <a:noFill/>
                    </a:lnB>
                  </a:tcPr>
                </a:tc>
                <a:extLst>
                  <a:ext uri="{0D108BD9-81ED-4DB2-BD59-A6C34878D82A}">
                    <a16:rowId xmlns:a16="http://schemas.microsoft.com/office/drawing/2014/main" val="1988442624"/>
                  </a:ext>
                </a:extLst>
              </a:tr>
              <a:tr h="147180">
                <a:tc>
                  <a:txBody>
                    <a:bodyPr/>
                    <a:lstStyle/>
                    <a:p>
                      <a:pPr algn="l" fontAlgn="b"/>
                      <a:r>
                        <a:rPr lang="cs-CZ" sz="700" b="0" i="0" u="none" strike="noStrike">
                          <a:solidFill>
                            <a:srgbClr val="000000"/>
                          </a:solidFill>
                          <a:effectLst/>
                          <a:latin typeface="Arial" panose="020B0604020202020204" pitchFamily="34" charset="0"/>
                        </a:rPr>
                        <a:t>[NL-D2] Meeden-Diele  380 Z [OPP] [NL] / N-1 COBRA HVDC</a:t>
                      </a:r>
                    </a:p>
                  </a:txBody>
                  <a:tcPr marL="83014"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341,88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26%</a:t>
                      </a:r>
                    </a:p>
                  </a:txBody>
                  <a:tcPr marL="0" marR="0" marT="0" marB="0" anchor="b">
                    <a:lnL>
                      <a:noFill/>
                    </a:lnL>
                    <a:lnR>
                      <a:noFill/>
                    </a:lnR>
                    <a:lnT>
                      <a:noFill/>
                    </a:lnT>
                    <a:lnB>
                      <a:noFill/>
                    </a:lnB>
                  </a:tcPr>
                </a:tc>
                <a:extLst>
                  <a:ext uri="{0D108BD9-81ED-4DB2-BD59-A6C34878D82A}">
                    <a16:rowId xmlns:a16="http://schemas.microsoft.com/office/drawing/2014/main" val="2182784961"/>
                  </a:ext>
                </a:extLst>
              </a:tr>
              <a:tr h="147180">
                <a:tc>
                  <a:txBody>
                    <a:bodyPr/>
                    <a:lstStyle/>
                    <a:p>
                      <a:pPr algn="l" fontAlgn="b"/>
                      <a:r>
                        <a:rPr lang="en-US" sz="700" b="0" i="0" u="none" strike="noStrike">
                          <a:solidFill>
                            <a:srgbClr val="000000"/>
                          </a:solidFill>
                          <a:effectLst/>
                          <a:latin typeface="Arial" panose="020B0604020202020204" pitchFamily="34" charset="0"/>
                        </a:rPr>
                        <a:t>[BE-FR] Achene - Lonny 19 [DIR] [FR] / N-1 Avelgem - Avelin 380.80</a:t>
                      </a:r>
                    </a:p>
                  </a:txBody>
                  <a:tcPr marL="83014"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154,17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66%</a:t>
                      </a:r>
                    </a:p>
                  </a:txBody>
                  <a:tcPr marL="0" marR="0" marT="0" marB="0" anchor="b">
                    <a:lnL>
                      <a:noFill/>
                    </a:lnL>
                    <a:lnR>
                      <a:noFill/>
                    </a:lnR>
                    <a:lnT>
                      <a:noFill/>
                    </a:lnT>
                    <a:lnB>
                      <a:noFill/>
                    </a:lnB>
                  </a:tcPr>
                </a:tc>
                <a:extLst>
                  <a:ext uri="{0D108BD9-81ED-4DB2-BD59-A6C34878D82A}">
                    <a16:rowId xmlns:a16="http://schemas.microsoft.com/office/drawing/2014/main" val="2971200642"/>
                  </a:ext>
                </a:extLst>
              </a:tr>
              <a:tr h="147180">
                <a:tc>
                  <a:txBody>
                    <a:bodyPr/>
                    <a:lstStyle/>
                    <a:p>
                      <a:pPr algn="l" fontAlgn="b"/>
                      <a:r>
                        <a:rPr lang="cs-CZ" sz="700" b="0" i="0" u="none" strike="noStrike">
                          <a:solidFill>
                            <a:srgbClr val="000000"/>
                          </a:solidFill>
                          <a:effectLst/>
                          <a:latin typeface="Arial" panose="020B0604020202020204" pitchFamily="34" charset="0"/>
                        </a:rPr>
                        <a:t>[AT-AT] Bisamberg 2 - Wien Suedost 227 [DIR] / N-1 Bisamberg - Kledering 228B</a:t>
                      </a:r>
                    </a:p>
                  </a:txBody>
                  <a:tcPr marL="83014"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3397,69</a:t>
                      </a:r>
                    </a:p>
                  </a:txBody>
                  <a:tcPr marL="0" marR="0" marT="0" marB="0" anchor="b">
                    <a:lnL>
                      <a:noFill/>
                    </a:lnL>
                    <a:lnR>
                      <a:noFill/>
                    </a:lnR>
                    <a:lnT>
                      <a:noFill/>
                    </a:lnT>
                    <a:lnB>
                      <a:noFill/>
                    </a:lnB>
                  </a:tcPr>
                </a:tc>
                <a:tc>
                  <a:txBody>
                    <a:bodyPr/>
                    <a:lstStyle/>
                    <a:p>
                      <a:pPr algn="r" fontAlgn="b"/>
                      <a:r>
                        <a:rPr lang="cs-CZ" sz="700" b="0" i="0" u="none" strike="noStrike" dirty="0">
                          <a:solidFill>
                            <a:srgbClr val="000000"/>
                          </a:solidFill>
                          <a:effectLst/>
                          <a:latin typeface="Arial" panose="020B0604020202020204" pitchFamily="34" charset="0"/>
                        </a:rPr>
                        <a:t>38%</a:t>
                      </a:r>
                    </a:p>
                  </a:txBody>
                  <a:tcPr marL="0" marR="0" marT="0" marB="0" anchor="b">
                    <a:lnL>
                      <a:noFill/>
                    </a:lnL>
                    <a:lnR>
                      <a:noFill/>
                    </a:lnR>
                    <a:lnT>
                      <a:noFill/>
                    </a:lnT>
                    <a:lnB>
                      <a:noFill/>
                    </a:lnB>
                  </a:tcPr>
                </a:tc>
                <a:extLst>
                  <a:ext uri="{0D108BD9-81ED-4DB2-BD59-A6C34878D82A}">
                    <a16:rowId xmlns:a16="http://schemas.microsoft.com/office/drawing/2014/main" val="381640252"/>
                  </a:ext>
                </a:extLst>
              </a:tr>
            </a:tbl>
          </a:graphicData>
        </a:graphic>
      </p:graphicFrame>
    </p:spTree>
    <p:extLst>
      <p:ext uri="{BB962C8B-B14F-4D97-AF65-F5344CB8AC3E}">
        <p14:creationId xmlns:p14="http://schemas.microsoft.com/office/powerpoint/2010/main" val="59349837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BD20220407</a:t>
            </a:r>
            <a:r>
              <a:rPr lang="en-US" altLang="hu-HU" sz="1400" dirty="0">
                <a:solidFill>
                  <a:srgbClr val="008000"/>
                </a:solidFill>
              </a:rPr>
              <a:t> (part </a:t>
            </a:r>
            <a:r>
              <a:rPr lang="cs-CZ" altLang="hu-HU" sz="1400" dirty="0">
                <a:solidFill>
                  <a:srgbClr val="008000"/>
                </a:solidFill>
              </a:rPr>
              <a:t>I</a:t>
            </a:r>
            <a:r>
              <a:rPr lang="sl-SI" altLang="hu-HU" sz="1400" dirty="0">
                <a:solidFill>
                  <a:srgbClr val="008000"/>
                </a:solidFill>
              </a:rPr>
              <a:t>II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ulka 1">
            <a:extLst>
              <a:ext uri="{FF2B5EF4-FFF2-40B4-BE49-F238E27FC236}">
                <a16:creationId xmlns:a16="http://schemas.microsoft.com/office/drawing/2014/main" id="{546ADEF9-8F2B-4119-A77A-9D7F3532374A}"/>
              </a:ext>
            </a:extLst>
          </p:cNvPr>
          <p:cNvGraphicFramePr>
            <a:graphicFrameLocks noGrp="1"/>
          </p:cNvGraphicFramePr>
          <p:nvPr>
            <p:extLst>
              <p:ext uri="{D42A27DB-BD31-4B8C-83A1-F6EECF244321}">
                <p14:modId xmlns:p14="http://schemas.microsoft.com/office/powerpoint/2010/main" val="2968360740"/>
              </p:ext>
            </p:extLst>
          </p:nvPr>
        </p:nvGraphicFramePr>
        <p:xfrm>
          <a:off x="516371" y="1079508"/>
          <a:ext cx="8371597" cy="5270480"/>
        </p:xfrm>
        <a:graphic>
          <a:graphicData uri="http://schemas.openxmlformats.org/drawingml/2006/table">
            <a:tbl>
              <a:tblPr/>
              <a:tblGrid>
                <a:gridCol w="6300971">
                  <a:extLst>
                    <a:ext uri="{9D8B030D-6E8A-4147-A177-3AD203B41FA5}">
                      <a16:colId xmlns:a16="http://schemas.microsoft.com/office/drawing/2014/main" val="1046644305"/>
                    </a:ext>
                  </a:extLst>
                </a:gridCol>
                <a:gridCol w="1528912">
                  <a:extLst>
                    <a:ext uri="{9D8B030D-6E8A-4147-A177-3AD203B41FA5}">
                      <a16:colId xmlns:a16="http://schemas.microsoft.com/office/drawing/2014/main" val="3576079323"/>
                    </a:ext>
                  </a:extLst>
                </a:gridCol>
                <a:gridCol w="541714">
                  <a:extLst>
                    <a:ext uri="{9D8B030D-6E8A-4147-A177-3AD203B41FA5}">
                      <a16:colId xmlns:a16="http://schemas.microsoft.com/office/drawing/2014/main" val="2834558825"/>
                    </a:ext>
                  </a:extLst>
                </a:gridCol>
              </a:tblGrid>
              <a:tr h="131762">
                <a:tc>
                  <a:txBody>
                    <a:bodyPr/>
                    <a:lstStyle/>
                    <a:p>
                      <a:pPr algn="l" fontAlgn="b"/>
                      <a:r>
                        <a:rPr lang="cs-CZ" sz="7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1279990794"/>
                  </a:ext>
                </a:extLst>
              </a:tr>
              <a:tr h="131762">
                <a:tc>
                  <a:txBody>
                    <a:bodyPr/>
                    <a:lstStyle/>
                    <a:p>
                      <a:pPr algn="l" fontAlgn="b"/>
                      <a:r>
                        <a:rPr lang="cs-CZ" sz="700" b="1" i="0" u="none" strike="noStrike">
                          <a:solidFill>
                            <a:srgbClr val="000000"/>
                          </a:solidFill>
                          <a:effectLst/>
                          <a:latin typeface="Arial" panose="020B0604020202020204" pitchFamily="34" charset="0"/>
                        </a:rPr>
                        <a:t>13</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1202,46</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395%</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624678314"/>
                  </a:ext>
                </a:extLst>
              </a:tr>
              <a:tr h="131762">
                <a:tc>
                  <a:txBody>
                    <a:bodyPr/>
                    <a:lstStyle/>
                    <a:p>
                      <a:pPr algn="l" fontAlgn="b"/>
                      <a:r>
                        <a:rPr lang="cs-CZ" sz="700" b="0" i="0" u="none" strike="noStrike">
                          <a:solidFill>
                            <a:srgbClr val="000000"/>
                          </a:solidFill>
                          <a:effectLst/>
                          <a:latin typeface="Arial" panose="020B0604020202020204" pitchFamily="34" charset="0"/>
                        </a:rPr>
                        <a:t>[AT-D2] St. Peter 2 - Pleinting 258 [OPP] [AT] / N-1 Pleinting - Pirach 257</a:t>
                      </a:r>
                    </a:p>
                  </a:txBody>
                  <a:tcPr marL="7678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317,28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65%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321269872"/>
                  </a:ext>
                </a:extLst>
              </a:tr>
              <a:tr h="131762">
                <a:tc>
                  <a:txBody>
                    <a:bodyPr/>
                    <a:lstStyle/>
                    <a:p>
                      <a:pPr algn="l" fontAlgn="b"/>
                      <a:r>
                        <a:rPr lang="cs-CZ" sz="700" b="0" i="0" u="none" strike="noStrike">
                          <a:solidFill>
                            <a:srgbClr val="000000"/>
                          </a:solidFill>
                          <a:effectLst/>
                          <a:latin typeface="Arial" panose="020B0604020202020204" pitchFamily="34" charset="0"/>
                        </a:rPr>
                        <a:t>[NL-NL] Diemen-Lelystad 380 W [OPP] / N-1 Diemen-Lelystad 380 Z</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1202,46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515408428"/>
                  </a:ext>
                </a:extLst>
              </a:tr>
              <a:tr h="131762">
                <a:tc>
                  <a:txBody>
                    <a:bodyPr/>
                    <a:lstStyle/>
                    <a:p>
                      <a:pPr algn="l" fontAlgn="b"/>
                      <a:r>
                        <a:rPr lang="cs-CZ" sz="700" b="0" i="0" u="none" strike="noStrike">
                          <a:solidFill>
                            <a:srgbClr val="000000"/>
                          </a:solidFill>
                          <a:effectLst/>
                          <a:latin typeface="Arial" panose="020B0604020202020204" pitchFamily="34" charset="0"/>
                        </a:rPr>
                        <a:t>[AT-AT] Salzburg - Tauern 231A [OPP] / N-1 Salzburg - Tauern 232A</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285,69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147%</a:t>
                      </a:r>
                    </a:p>
                  </a:txBody>
                  <a:tcPr marL="0" marR="0" marT="0" marB="0" anchor="b">
                    <a:lnL>
                      <a:noFill/>
                    </a:lnL>
                    <a:lnR>
                      <a:noFill/>
                    </a:lnR>
                    <a:lnT>
                      <a:noFill/>
                    </a:lnT>
                    <a:lnB>
                      <a:noFill/>
                    </a:lnB>
                  </a:tcPr>
                </a:tc>
                <a:extLst>
                  <a:ext uri="{0D108BD9-81ED-4DB2-BD59-A6C34878D82A}">
                    <a16:rowId xmlns:a16="http://schemas.microsoft.com/office/drawing/2014/main" val="4119019226"/>
                  </a:ext>
                </a:extLst>
              </a:tr>
              <a:tr h="131762">
                <a:tc>
                  <a:txBody>
                    <a:bodyPr/>
                    <a:lstStyle/>
                    <a:p>
                      <a:pPr algn="l" fontAlgn="b"/>
                      <a:r>
                        <a:rPr lang="cs-CZ" sz="700" b="0" i="0" u="none" strike="noStrike">
                          <a:solidFill>
                            <a:srgbClr val="000000"/>
                          </a:solidFill>
                          <a:effectLst/>
                          <a:latin typeface="Arial" panose="020B0604020202020204" pitchFamily="34" charset="0"/>
                        </a:rPr>
                        <a:t>[NL-D2] Meeden-Diele  380 Z [OPP] [NL] / N-1 COBRA HVDC</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285,06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833953856"/>
                  </a:ext>
                </a:extLst>
              </a:tr>
              <a:tr h="131762">
                <a:tc>
                  <a:txBody>
                    <a:bodyPr/>
                    <a:lstStyle/>
                    <a:p>
                      <a:pPr algn="l" fontAlgn="b"/>
                      <a:r>
                        <a:rPr lang="en-US" sz="700" b="0" i="0" u="none" strike="noStrike">
                          <a:solidFill>
                            <a:srgbClr val="000000"/>
                          </a:solidFill>
                          <a:effectLst/>
                          <a:latin typeface="Arial" panose="020B0604020202020204" pitchFamily="34" charset="0"/>
                        </a:rPr>
                        <a:t>[BE-FR] Achene - Lonny 19 [DIR] [FR] / N-1 Avelgem - Avelin 380.80</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285,22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66%</a:t>
                      </a:r>
                    </a:p>
                  </a:txBody>
                  <a:tcPr marL="0" marR="0" marT="0" marB="0" anchor="b">
                    <a:lnL>
                      <a:noFill/>
                    </a:lnL>
                    <a:lnR>
                      <a:noFill/>
                    </a:lnR>
                    <a:lnT>
                      <a:noFill/>
                    </a:lnT>
                    <a:lnB>
                      <a:noFill/>
                    </a:lnB>
                  </a:tcPr>
                </a:tc>
                <a:extLst>
                  <a:ext uri="{0D108BD9-81ED-4DB2-BD59-A6C34878D82A}">
                    <a16:rowId xmlns:a16="http://schemas.microsoft.com/office/drawing/2014/main" val="2692442631"/>
                  </a:ext>
                </a:extLst>
              </a:tr>
              <a:tr h="131762">
                <a:tc>
                  <a:txBody>
                    <a:bodyPr/>
                    <a:lstStyle/>
                    <a:p>
                      <a:pPr algn="l" fontAlgn="b"/>
                      <a:r>
                        <a:rPr lang="cs-CZ" sz="700" b="0" i="0" u="none" strike="noStrike">
                          <a:solidFill>
                            <a:srgbClr val="000000"/>
                          </a:solidFill>
                          <a:effectLst/>
                          <a:latin typeface="Arial" panose="020B0604020202020204" pitchFamily="34" charset="0"/>
                        </a:rPr>
                        <a:t>[AT-AT] Bisamberg 2 - Wien Suedost 227 [DIR] / N-1 Bisamberg - Kledering 228B</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987,35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47%</a:t>
                      </a:r>
                    </a:p>
                  </a:txBody>
                  <a:tcPr marL="0" marR="0" marT="0" marB="0" anchor="b">
                    <a:lnL>
                      <a:noFill/>
                    </a:lnL>
                    <a:lnR>
                      <a:noFill/>
                    </a:lnR>
                    <a:lnT>
                      <a:noFill/>
                    </a:lnT>
                    <a:lnB>
                      <a:noFill/>
                    </a:lnB>
                  </a:tcPr>
                </a:tc>
                <a:extLst>
                  <a:ext uri="{0D108BD9-81ED-4DB2-BD59-A6C34878D82A}">
                    <a16:rowId xmlns:a16="http://schemas.microsoft.com/office/drawing/2014/main" val="3659869976"/>
                  </a:ext>
                </a:extLst>
              </a:tr>
              <a:tr h="131762">
                <a:tc>
                  <a:txBody>
                    <a:bodyPr/>
                    <a:lstStyle/>
                    <a:p>
                      <a:pPr algn="l" fontAlgn="b"/>
                      <a:r>
                        <a:rPr lang="pl-PL" sz="700" b="0" i="0" u="none" strike="noStrike">
                          <a:solidFill>
                            <a:srgbClr val="000000"/>
                          </a:solidFill>
                          <a:effectLst/>
                          <a:latin typeface="Arial" panose="020B0604020202020204" pitchFamily="34" charset="0"/>
                        </a:rPr>
                        <a:t>[PL-PL] Polaniec - Tarnow [DIR] / N-1 Polaniec - Rzeszow</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233,49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31%</a:t>
                      </a:r>
                    </a:p>
                  </a:txBody>
                  <a:tcPr marL="0" marR="0" marT="0" marB="0" anchor="b">
                    <a:lnL>
                      <a:noFill/>
                    </a:lnL>
                    <a:lnR>
                      <a:noFill/>
                    </a:lnR>
                    <a:lnT>
                      <a:noFill/>
                    </a:lnT>
                    <a:lnB>
                      <a:noFill/>
                    </a:lnB>
                  </a:tcPr>
                </a:tc>
                <a:extLst>
                  <a:ext uri="{0D108BD9-81ED-4DB2-BD59-A6C34878D82A}">
                    <a16:rowId xmlns:a16="http://schemas.microsoft.com/office/drawing/2014/main" val="3962189841"/>
                  </a:ext>
                </a:extLst>
              </a:tr>
              <a:tr h="131762">
                <a:tc>
                  <a:txBody>
                    <a:bodyPr/>
                    <a:lstStyle/>
                    <a:p>
                      <a:pPr algn="l" fontAlgn="b"/>
                      <a:r>
                        <a:rPr lang="cs-CZ" sz="700" b="1" i="0" u="none" strike="noStrike">
                          <a:solidFill>
                            <a:srgbClr val="000000"/>
                          </a:solidFill>
                          <a:effectLst/>
                          <a:latin typeface="Arial" panose="020B0604020202020204" pitchFamily="34" charset="0"/>
                        </a:rPr>
                        <a:t>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2011,22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143%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514782901"/>
                  </a:ext>
                </a:extLst>
              </a:tr>
              <a:tr h="131762">
                <a:tc>
                  <a:txBody>
                    <a:bodyPr/>
                    <a:lstStyle/>
                    <a:p>
                      <a:pPr algn="l" fontAlgn="b"/>
                      <a:r>
                        <a:rPr lang="cs-CZ" sz="700" b="0" i="0" u="none" strike="noStrike">
                          <a:solidFill>
                            <a:srgbClr val="000000"/>
                          </a:solidFill>
                          <a:effectLst/>
                          <a:latin typeface="Arial" panose="020B0604020202020204" pitchFamily="34" charset="0"/>
                        </a:rPr>
                        <a:t>[AT-D2] St. Peter 2 - Pleinting 258 [OPP] [AT] / N-1 Pleinting - Pirach 257</a:t>
                      </a:r>
                    </a:p>
                  </a:txBody>
                  <a:tcPr marL="7678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570,68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54%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695196449"/>
                  </a:ext>
                </a:extLst>
              </a:tr>
              <a:tr h="131762">
                <a:tc>
                  <a:txBody>
                    <a:bodyPr/>
                    <a:lstStyle/>
                    <a:p>
                      <a:pPr algn="l" fontAlgn="b"/>
                      <a:r>
                        <a:rPr lang="cs-CZ" sz="700" b="0" i="0" u="none" strike="noStrike">
                          <a:solidFill>
                            <a:srgbClr val="000000"/>
                          </a:solidFill>
                          <a:effectLst/>
                          <a:latin typeface="Arial" panose="020B0604020202020204" pitchFamily="34" charset="0"/>
                        </a:rPr>
                        <a:t>[NL-D2] Meeden-Diele  380 Z [OPP] [NL] / N-1 COBRA HVDC</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437,03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678255868"/>
                  </a:ext>
                </a:extLst>
              </a:tr>
              <a:tr h="131762">
                <a:tc>
                  <a:txBody>
                    <a:bodyPr/>
                    <a:lstStyle/>
                    <a:p>
                      <a:pPr algn="l" fontAlgn="b"/>
                      <a:r>
                        <a:rPr lang="cs-CZ" sz="700" b="0" i="0" u="none" strike="noStrike">
                          <a:solidFill>
                            <a:srgbClr val="000000"/>
                          </a:solidFill>
                          <a:effectLst/>
                          <a:latin typeface="Arial" panose="020B0604020202020204" pitchFamily="34" charset="0"/>
                        </a:rPr>
                        <a:t>[AT-AT] Bisamberg 2 - Wien Suedost 227 [DIR] / N-1 Bisamberg - Kledering 228B</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2011,22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40%</a:t>
                      </a:r>
                    </a:p>
                  </a:txBody>
                  <a:tcPr marL="0" marR="0" marT="0" marB="0" anchor="b">
                    <a:lnL>
                      <a:noFill/>
                    </a:lnL>
                    <a:lnR>
                      <a:noFill/>
                    </a:lnR>
                    <a:lnT>
                      <a:noFill/>
                    </a:lnT>
                    <a:lnB>
                      <a:noFill/>
                    </a:lnB>
                  </a:tcPr>
                </a:tc>
                <a:extLst>
                  <a:ext uri="{0D108BD9-81ED-4DB2-BD59-A6C34878D82A}">
                    <a16:rowId xmlns:a16="http://schemas.microsoft.com/office/drawing/2014/main" val="1522837857"/>
                  </a:ext>
                </a:extLst>
              </a:tr>
              <a:tr h="131762">
                <a:tc>
                  <a:txBody>
                    <a:bodyPr/>
                    <a:lstStyle/>
                    <a:p>
                      <a:pPr algn="l" fontAlgn="b"/>
                      <a:r>
                        <a:rPr lang="de-DE" sz="700" b="0" i="0" u="none" strike="noStrike">
                          <a:solidFill>
                            <a:srgbClr val="000000"/>
                          </a:solidFill>
                          <a:effectLst/>
                          <a:latin typeface="Arial" panose="020B0604020202020204" pitchFamily="34" charset="0"/>
                        </a:rPr>
                        <a:t>[D7-D7] Buerstadt - Lambsheim BUERST W [DIR] / N-1 Rheinau - Hoheneck KUGELB O</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957,2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29%</a:t>
                      </a:r>
                    </a:p>
                  </a:txBody>
                  <a:tcPr marL="0" marR="0" marT="0" marB="0" anchor="b">
                    <a:lnL>
                      <a:noFill/>
                    </a:lnL>
                    <a:lnR>
                      <a:noFill/>
                    </a:lnR>
                    <a:lnT>
                      <a:noFill/>
                    </a:lnT>
                    <a:lnB>
                      <a:noFill/>
                    </a:lnB>
                  </a:tcPr>
                </a:tc>
                <a:extLst>
                  <a:ext uri="{0D108BD9-81ED-4DB2-BD59-A6C34878D82A}">
                    <a16:rowId xmlns:a16="http://schemas.microsoft.com/office/drawing/2014/main" val="3935606724"/>
                  </a:ext>
                </a:extLst>
              </a:tr>
              <a:tr h="131762">
                <a:tc>
                  <a:txBody>
                    <a:bodyPr/>
                    <a:lstStyle/>
                    <a:p>
                      <a:pPr algn="l" fontAlgn="b"/>
                      <a:r>
                        <a:rPr lang="cs-CZ" sz="700" b="1" i="0" u="none" strike="noStrike">
                          <a:solidFill>
                            <a:srgbClr val="000000"/>
                          </a:solidFill>
                          <a:effectLst/>
                          <a:latin typeface="Arial" panose="020B0604020202020204" pitchFamily="34" charset="0"/>
                        </a:rPr>
                        <a:t>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2229,7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178%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013567144"/>
                  </a:ext>
                </a:extLst>
              </a:tr>
              <a:tr h="131762">
                <a:tc>
                  <a:txBody>
                    <a:bodyPr/>
                    <a:lstStyle/>
                    <a:p>
                      <a:pPr algn="l" fontAlgn="b"/>
                      <a:r>
                        <a:rPr lang="cs-CZ" sz="700" b="0" i="0" u="none" strike="noStrike">
                          <a:solidFill>
                            <a:srgbClr val="000000"/>
                          </a:solidFill>
                          <a:effectLst/>
                          <a:latin typeface="Arial" panose="020B0604020202020204" pitchFamily="34" charset="0"/>
                        </a:rPr>
                        <a:t>[AT-D2] St. Peter 2 - Pleinting 258 [OPP] [AT] / N-1 Pleinting - Pirach 257</a:t>
                      </a:r>
                    </a:p>
                  </a:txBody>
                  <a:tcPr marL="7678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197,45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56%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234746877"/>
                  </a:ext>
                </a:extLst>
              </a:tr>
              <a:tr h="131762">
                <a:tc>
                  <a:txBody>
                    <a:bodyPr/>
                    <a:lstStyle/>
                    <a:p>
                      <a:pPr algn="l" fontAlgn="b"/>
                      <a:r>
                        <a:rPr lang="cs-CZ" sz="700" b="0" i="0" u="none" strike="noStrike">
                          <a:solidFill>
                            <a:srgbClr val="000000"/>
                          </a:solidFill>
                          <a:effectLst/>
                          <a:latin typeface="Arial" panose="020B0604020202020204" pitchFamily="34" charset="0"/>
                        </a:rPr>
                        <a:t>[CZ-D8] Hradec - Rohrsdorf 446 [OPP] [D8] / N-1 Hradec - Rohrsdorf 1</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193,99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33%</a:t>
                      </a:r>
                    </a:p>
                  </a:txBody>
                  <a:tcPr marL="0" marR="0" marT="0" marB="0" anchor="b">
                    <a:lnL>
                      <a:noFill/>
                    </a:lnL>
                    <a:lnR>
                      <a:noFill/>
                    </a:lnR>
                    <a:lnT>
                      <a:noFill/>
                    </a:lnT>
                    <a:lnB>
                      <a:noFill/>
                    </a:lnB>
                  </a:tcPr>
                </a:tc>
                <a:extLst>
                  <a:ext uri="{0D108BD9-81ED-4DB2-BD59-A6C34878D82A}">
                    <a16:rowId xmlns:a16="http://schemas.microsoft.com/office/drawing/2014/main" val="4175159876"/>
                  </a:ext>
                </a:extLst>
              </a:tr>
              <a:tr h="131762">
                <a:tc>
                  <a:txBody>
                    <a:bodyPr/>
                    <a:lstStyle/>
                    <a:p>
                      <a:pPr algn="l" fontAlgn="b"/>
                      <a:r>
                        <a:rPr lang="cs-CZ" sz="700" b="0" i="0" u="none" strike="noStrike">
                          <a:solidFill>
                            <a:srgbClr val="000000"/>
                          </a:solidFill>
                          <a:effectLst/>
                          <a:latin typeface="Arial" panose="020B0604020202020204" pitchFamily="34" charset="0"/>
                        </a:rPr>
                        <a:t>[NL-D2] Meeden-Diele  380 Z [OPP] [NL] / N-1 COBRA HVDC</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76,6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24%</a:t>
                      </a:r>
                    </a:p>
                  </a:txBody>
                  <a:tcPr marL="0" marR="0" marT="0" marB="0" anchor="b">
                    <a:lnL>
                      <a:noFill/>
                    </a:lnL>
                    <a:lnR>
                      <a:noFill/>
                    </a:lnR>
                    <a:lnT>
                      <a:noFill/>
                    </a:lnT>
                    <a:lnB>
                      <a:noFill/>
                    </a:lnB>
                  </a:tcPr>
                </a:tc>
                <a:extLst>
                  <a:ext uri="{0D108BD9-81ED-4DB2-BD59-A6C34878D82A}">
                    <a16:rowId xmlns:a16="http://schemas.microsoft.com/office/drawing/2014/main" val="3406063540"/>
                  </a:ext>
                </a:extLst>
              </a:tr>
              <a:tr h="131762">
                <a:tc>
                  <a:txBody>
                    <a:bodyPr/>
                    <a:lstStyle/>
                    <a:p>
                      <a:pPr algn="l" fontAlgn="b"/>
                      <a:r>
                        <a:rPr lang="cs-CZ" sz="700" b="0" i="0" u="none" strike="noStrike">
                          <a:solidFill>
                            <a:srgbClr val="000000"/>
                          </a:solidFill>
                          <a:effectLst/>
                          <a:latin typeface="Arial" panose="020B0604020202020204" pitchFamily="34" charset="0"/>
                        </a:rPr>
                        <a:t>[AT-AT] Bisamberg 2 - Wien Suedost 227 [DIR] / N-1 Bisamberg - Kledering 228B</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2229,7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38%</a:t>
                      </a:r>
                    </a:p>
                  </a:txBody>
                  <a:tcPr marL="0" marR="0" marT="0" marB="0" anchor="b">
                    <a:lnL>
                      <a:noFill/>
                    </a:lnL>
                    <a:lnR>
                      <a:noFill/>
                    </a:lnR>
                    <a:lnT>
                      <a:noFill/>
                    </a:lnT>
                    <a:lnB>
                      <a:noFill/>
                    </a:lnB>
                  </a:tcPr>
                </a:tc>
                <a:extLst>
                  <a:ext uri="{0D108BD9-81ED-4DB2-BD59-A6C34878D82A}">
                    <a16:rowId xmlns:a16="http://schemas.microsoft.com/office/drawing/2014/main" val="3838973534"/>
                  </a:ext>
                </a:extLst>
              </a:tr>
              <a:tr h="131762">
                <a:tc>
                  <a:txBody>
                    <a:bodyPr/>
                    <a:lstStyle/>
                    <a:p>
                      <a:pPr algn="l" fontAlgn="b"/>
                      <a:r>
                        <a:rPr lang="de-DE" sz="700" b="0" i="0" u="none" strike="noStrike">
                          <a:solidFill>
                            <a:srgbClr val="000000"/>
                          </a:solidFill>
                          <a:effectLst/>
                          <a:latin typeface="Arial" panose="020B0604020202020204" pitchFamily="34" charset="0"/>
                        </a:rPr>
                        <a:t>[D7-D7] Buerstadt - Lambsheim BUERST W [DIR] / N-1 Rheinau - Hoheneck KUGELB W</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952,24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27%</a:t>
                      </a:r>
                    </a:p>
                  </a:txBody>
                  <a:tcPr marL="0" marR="0" marT="0" marB="0" anchor="b">
                    <a:lnL>
                      <a:noFill/>
                    </a:lnL>
                    <a:lnR>
                      <a:noFill/>
                    </a:lnR>
                    <a:lnT>
                      <a:noFill/>
                    </a:lnT>
                    <a:lnB>
                      <a:noFill/>
                    </a:lnB>
                  </a:tcPr>
                </a:tc>
                <a:extLst>
                  <a:ext uri="{0D108BD9-81ED-4DB2-BD59-A6C34878D82A}">
                    <a16:rowId xmlns:a16="http://schemas.microsoft.com/office/drawing/2014/main" val="388603640"/>
                  </a:ext>
                </a:extLst>
              </a:tr>
              <a:tr h="131762">
                <a:tc>
                  <a:txBody>
                    <a:bodyPr/>
                    <a:lstStyle/>
                    <a:p>
                      <a:pPr algn="l" fontAlgn="b"/>
                      <a:r>
                        <a:rPr lang="cs-CZ" sz="700" b="1" i="0" u="none" strike="noStrike">
                          <a:solidFill>
                            <a:srgbClr val="000000"/>
                          </a:solidFill>
                          <a:effectLst/>
                          <a:latin typeface="Arial" panose="020B0604020202020204" pitchFamily="34" charset="0"/>
                        </a:rPr>
                        <a:t>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2614,38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268%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269248260"/>
                  </a:ext>
                </a:extLst>
              </a:tr>
              <a:tr h="131762">
                <a:tc>
                  <a:txBody>
                    <a:bodyPr/>
                    <a:lstStyle/>
                    <a:p>
                      <a:pPr algn="l" fontAlgn="b"/>
                      <a:r>
                        <a:rPr lang="cs-CZ" sz="700" b="0" i="0" u="none" strike="noStrike">
                          <a:solidFill>
                            <a:srgbClr val="000000"/>
                          </a:solidFill>
                          <a:effectLst/>
                          <a:latin typeface="Arial" panose="020B0604020202020204" pitchFamily="34" charset="0"/>
                        </a:rPr>
                        <a:t>[CZ-D8] Hradec - Rohrsdorf 446 [OPP] [D8] / N-1 Hradec - Rohrsdorf 1</a:t>
                      </a:r>
                    </a:p>
                  </a:txBody>
                  <a:tcPr marL="7678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189,06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272592328"/>
                  </a:ext>
                </a:extLst>
              </a:tr>
              <a:tr h="131762">
                <a:tc>
                  <a:txBody>
                    <a:bodyPr/>
                    <a:lstStyle/>
                    <a:p>
                      <a:pPr algn="l" fontAlgn="b"/>
                      <a:r>
                        <a:rPr lang="cs-CZ" sz="700" b="0" i="0" u="none" strike="noStrike">
                          <a:solidFill>
                            <a:srgbClr val="000000"/>
                          </a:solidFill>
                          <a:effectLst/>
                          <a:latin typeface="Arial" panose="020B0604020202020204" pitchFamily="34" charset="0"/>
                        </a:rPr>
                        <a:t>[NL-D2] Meeden-Diele  380 Z [OPP] [NL] / N-1 COBRA HVDC</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92,9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24%</a:t>
                      </a:r>
                    </a:p>
                  </a:txBody>
                  <a:tcPr marL="0" marR="0" marT="0" marB="0" anchor="b">
                    <a:lnL>
                      <a:noFill/>
                    </a:lnL>
                    <a:lnR>
                      <a:noFill/>
                    </a:lnR>
                    <a:lnT>
                      <a:noFill/>
                    </a:lnT>
                    <a:lnB>
                      <a:noFill/>
                    </a:lnB>
                  </a:tcPr>
                </a:tc>
                <a:extLst>
                  <a:ext uri="{0D108BD9-81ED-4DB2-BD59-A6C34878D82A}">
                    <a16:rowId xmlns:a16="http://schemas.microsoft.com/office/drawing/2014/main" val="324140899"/>
                  </a:ext>
                </a:extLst>
              </a:tr>
              <a:tr h="131762">
                <a:tc>
                  <a:txBody>
                    <a:bodyPr/>
                    <a:lstStyle/>
                    <a:p>
                      <a:pPr algn="l" fontAlgn="b"/>
                      <a:r>
                        <a:rPr lang="en-US" sz="700" b="0" i="0" u="none" strike="noStrike">
                          <a:solidFill>
                            <a:srgbClr val="000000"/>
                          </a:solidFill>
                          <a:effectLst/>
                          <a:latin typeface="Arial" panose="020B0604020202020204" pitchFamily="34" charset="0"/>
                        </a:rPr>
                        <a:t>[BE-BE] Achene - Gramme 380.10 [OPP] / N-1 Avelgem - Avelin 380.80</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83,38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82%</a:t>
                      </a:r>
                    </a:p>
                  </a:txBody>
                  <a:tcPr marL="0" marR="0" marT="0" marB="0" anchor="b">
                    <a:lnL>
                      <a:noFill/>
                    </a:lnL>
                    <a:lnR>
                      <a:noFill/>
                    </a:lnR>
                    <a:lnT>
                      <a:noFill/>
                    </a:lnT>
                    <a:lnB>
                      <a:noFill/>
                    </a:lnB>
                  </a:tcPr>
                </a:tc>
                <a:extLst>
                  <a:ext uri="{0D108BD9-81ED-4DB2-BD59-A6C34878D82A}">
                    <a16:rowId xmlns:a16="http://schemas.microsoft.com/office/drawing/2014/main" val="4123788076"/>
                  </a:ext>
                </a:extLst>
              </a:tr>
              <a:tr h="131762">
                <a:tc>
                  <a:txBody>
                    <a:bodyPr/>
                    <a:lstStyle/>
                    <a:p>
                      <a:pPr algn="l" fontAlgn="b"/>
                      <a:r>
                        <a:rPr lang="cs-CZ" sz="700" b="0" i="0" u="none" strike="noStrike">
                          <a:solidFill>
                            <a:srgbClr val="000000"/>
                          </a:solidFill>
                          <a:effectLst/>
                          <a:latin typeface="Arial" panose="020B0604020202020204" pitchFamily="34" charset="0"/>
                        </a:rPr>
                        <a:t>[AT-AT] Bisamberg 2 - Wien Suedost 227 [DIR] / N-1 Bisamberg - Kledering 228B</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2614,38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41%</a:t>
                      </a:r>
                    </a:p>
                  </a:txBody>
                  <a:tcPr marL="0" marR="0" marT="0" marB="0" anchor="b">
                    <a:lnL>
                      <a:noFill/>
                    </a:lnL>
                    <a:lnR>
                      <a:noFill/>
                    </a:lnR>
                    <a:lnT>
                      <a:noFill/>
                    </a:lnT>
                    <a:lnB>
                      <a:noFill/>
                    </a:lnB>
                  </a:tcPr>
                </a:tc>
                <a:extLst>
                  <a:ext uri="{0D108BD9-81ED-4DB2-BD59-A6C34878D82A}">
                    <a16:rowId xmlns:a16="http://schemas.microsoft.com/office/drawing/2014/main" val="1909314810"/>
                  </a:ext>
                </a:extLst>
              </a:tr>
              <a:tr h="131762">
                <a:tc>
                  <a:txBody>
                    <a:bodyPr/>
                    <a:lstStyle/>
                    <a:p>
                      <a:pPr algn="l" fontAlgn="b"/>
                      <a:r>
                        <a:rPr lang="cs-CZ" sz="700" b="0" i="0" u="none" strike="noStrike">
                          <a:solidFill>
                            <a:srgbClr val="000000"/>
                          </a:solidFill>
                          <a:effectLst/>
                          <a:latin typeface="Arial" panose="020B0604020202020204" pitchFamily="34" charset="0"/>
                        </a:rPr>
                        <a:t>[D8-PL] Mikulowa PST1 [OPP] [PL] / N-1 Hagenwerder - Mikulowa 1</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16,86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34%</a:t>
                      </a:r>
                    </a:p>
                  </a:txBody>
                  <a:tcPr marL="0" marR="0" marT="0" marB="0" anchor="b">
                    <a:lnL>
                      <a:noFill/>
                    </a:lnL>
                    <a:lnR>
                      <a:noFill/>
                    </a:lnR>
                    <a:lnT>
                      <a:noFill/>
                    </a:lnT>
                    <a:lnB>
                      <a:noFill/>
                    </a:lnB>
                  </a:tcPr>
                </a:tc>
                <a:extLst>
                  <a:ext uri="{0D108BD9-81ED-4DB2-BD59-A6C34878D82A}">
                    <a16:rowId xmlns:a16="http://schemas.microsoft.com/office/drawing/2014/main" val="1554094881"/>
                  </a:ext>
                </a:extLst>
              </a:tr>
              <a:tr h="131762">
                <a:tc>
                  <a:txBody>
                    <a:bodyPr/>
                    <a:lstStyle/>
                    <a:p>
                      <a:pPr algn="l" fontAlgn="b"/>
                      <a:r>
                        <a:rPr lang="de-DE" sz="700" b="0" i="0" u="none" strike="noStrike">
                          <a:solidFill>
                            <a:srgbClr val="000000"/>
                          </a:solidFill>
                          <a:effectLst/>
                          <a:latin typeface="Arial" panose="020B0604020202020204" pitchFamily="34" charset="0"/>
                        </a:rPr>
                        <a:t>[D7-D7] Bischofsheim - Y Pfungstadt RIED W [DIR] / N-1 Pfungstadt  - Urberach  GRIESH O</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565,29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23%</a:t>
                      </a:r>
                    </a:p>
                  </a:txBody>
                  <a:tcPr marL="0" marR="0" marT="0" marB="0" anchor="b">
                    <a:lnL>
                      <a:noFill/>
                    </a:lnL>
                    <a:lnR>
                      <a:noFill/>
                    </a:lnR>
                    <a:lnT>
                      <a:noFill/>
                    </a:lnT>
                    <a:lnB>
                      <a:noFill/>
                    </a:lnB>
                  </a:tcPr>
                </a:tc>
                <a:extLst>
                  <a:ext uri="{0D108BD9-81ED-4DB2-BD59-A6C34878D82A}">
                    <a16:rowId xmlns:a16="http://schemas.microsoft.com/office/drawing/2014/main" val="2645781509"/>
                  </a:ext>
                </a:extLst>
              </a:tr>
              <a:tr h="131762">
                <a:tc>
                  <a:txBody>
                    <a:bodyPr/>
                    <a:lstStyle/>
                    <a:p>
                      <a:pPr algn="l" fontAlgn="b"/>
                      <a:r>
                        <a:rPr lang="de-DE" sz="700" b="0" i="0" u="none" strike="noStrike">
                          <a:solidFill>
                            <a:srgbClr val="000000"/>
                          </a:solidFill>
                          <a:effectLst/>
                          <a:latin typeface="Arial" panose="020B0604020202020204" pitchFamily="34" charset="0"/>
                        </a:rPr>
                        <a:t>[D7-D7] Buerstadt - Lambsheim BUERST W [DIR] / N-1 Rheinau - Hoheneck KUGELB W</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186,34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30%</a:t>
                      </a:r>
                    </a:p>
                  </a:txBody>
                  <a:tcPr marL="0" marR="0" marT="0" marB="0" anchor="b">
                    <a:lnL>
                      <a:noFill/>
                    </a:lnL>
                    <a:lnR>
                      <a:noFill/>
                    </a:lnR>
                    <a:lnT>
                      <a:noFill/>
                    </a:lnT>
                    <a:lnB>
                      <a:noFill/>
                    </a:lnB>
                  </a:tcPr>
                </a:tc>
                <a:extLst>
                  <a:ext uri="{0D108BD9-81ED-4DB2-BD59-A6C34878D82A}">
                    <a16:rowId xmlns:a16="http://schemas.microsoft.com/office/drawing/2014/main" val="3206699284"/>
                  </a:ext>
                </a:extLst>
              </a:tr>
              <a:tr h="131762">
                <a:tc>
                  <a:txBody>
                    <a:bodyPr/>
                    <a:lstStyle/>
                    <a:p>
                      <a:pPr algn="l" fontAlgn="b"/>
                      <a:r>
                        <a:rPr lang="cs-CZ" sz="700" b="1" i="0" u="none" strike="noStrike">
                          <a:solidFill>
                            <a:srgbClr val="000000"/>
                          </a:solidFill>
                          <a:effectLst/>
                          <a:latin typeface="Arial" panose="020B0604020202020204" pitchFamily="34" charset="0"/>
                        </a:rPr>
                        <a:t>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2953,18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175%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426217254"/>
                  </a:ext>
                </a:extLst>
              </a:tr>
              <a:tr h="131762">
                <a:tc>
                  <a:txBody>
                    <a:bodyPr/>
                    <a:lstStyle/>
                    <a:p>
                      <a:pPr algn="l" fontAlgn="b"/>
                      <a:r>
                        <a:rPr lang="cs-CZ" sz="700" b="0" i="0" u="none" strike="noStrike">
                          <a:solidFill>
                            <a:srgbClr val="000000"/>
                          </a:solidFill>
                          <a:effectLst/>
                          <a:latin typeface="Arial" panose="020B0604020202020204" pitchFamily="34" charset="0"/>
                        </a:rPr>
                        <a:t>[CZ-D8] Hradec - Rohrsdorf 446 [OPP] [D8] / N-1 Hradec - Rohrsdorf 1</a:t>
                      </a:r>
                    </a:p>
                  </a:txBody>
                  <a:tcPr marL="7678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41,81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744402279"/>
                  </a:ext>
                </a:extLst>
              </a:tr>
              <a:tr h="131762">
                <a:tc>
                  <a:txBody>
                    <a:bodyPr/>
                    <a:lstStyle/>
                    <a:p>
                      <a:pPr algn="l" fontAlgn="b"/>
                      <a:r>
                        <a:rPr lang="cs-CZ" sz="700" b="0" i="0" u="none" strike="noStrike">
                          <a:solidFill>
                            <a:srgbClr val="000000"/>
                          </a:solidFill>
                          <a:effectLst/>
                          <a:latin typeface="Arial" panose="020B0604020202020204" pitchFamily="34" charset="0"/>
                        </a:rPr>
                        <a:t>[NL-NL] Diemen-Lelystad 380 W [OPP] / N-1 Diemen-Lelystad 380 Z</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962,87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832870005"/>
                  </a:ext>
                </a:extLst>
              </a:tr>
              <a:tr h="131762">
                <a:tc>
                  <a:txBody>
                    <a:bodyPr/>
                    <a:lstStyle/>
                    <a:p>
                      <a:pPr algn="l" fontAlgn="b"/>
                      <a:r>
                        <a:rPr lang="en-US" sz="700" b="0" i="0" u="none" strike="noStrike">
                          <a:solidFill>
                            <a:srgbClr val="000000"/>
                          </a:solidFill>
                          <a:effectLst/>
                          <a:latin typeface="Arial" panose="020B0604020202020204" pitchFamily="34" charset="0"/>
                        </a:rPr>
                        <a:t>[BE-FR] Achene - Lonny 19 [DIR] [FR] / N-1 Avelgem - Avelin 380.80</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317,51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79%</a:t>
                      </a:r>
                    </a:p>
                  </a:txBody>
                  <a:tcPr marL="0" marR="0" marT="0" marB="0" anchor="b">
                    <a:lnL>
                      <a:noFill/>
                    </a:lnL>
                    <a:lnR>
                      <a:noFill/>
                    </a:lnR>
                    <a:lnT>
                      <a:noFill/>
                    </a:lnT>
                    <a:lnB>
                      <a:noFill/>
                    </a:lnB>
                  </a:tcPr>
                </a:tc>
                <a:extLst>
                  <a:ext uri="{0D108BD9-81ED-4DB2-BD59-A6C34878D82A}">
                    <a16:rowId xmlns:a16="http://schemas.microsoft.com/office/drawing/2014/main" val="801513594"/>
                  </a:ext>
                </a:extLst>
              </a:tr>
              <a:tr h="131762">
                <a:tc>
                  <a:txBody>
                    <a:bodyPr/>
                    <a:lstStyle/>
                    <a:p>
                      <a:pPr algn="l" fontAlgn="b"/>
                      <a:r>
                        <a:rPr lang="cs-CZ" sz="700" b="0" i="0" u="none" strike="noStrike">
                          <a:solidFill>
                            <a:srgbClr val="000000"/>
                          </a:solidFill>
                          <a:effectLst/>
                          <a:latin typeface="Arial" panose="020B0604020202020204" pitchFamily="34" charset="0"/>
                        </a:rPr>
                        <a:t>[AT-AT] Bisamberg 2 - Wien Suedost 227 [DIR] / N-1 Bisamberg - Kledering 228B</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2953,18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40%</a:t>
                      </a:r>
                    </a:p>
                  </a:txBody>
                  <a:tcPr marL="0" marR="0" marT="0" marB="0" anchor="b">
                    <a:lnL>
                      <a:noFill/>
                    </a:lnL>
                    <a:lnR>
                      <a:noFill/>
                    </a:lnR>
                    <a:lnT>
                      <a:noFill/>
                    </a:lnT>
                    <a:lnB>
                      <a:noFill/>
                    </a:lnB>
                  </a:tcPr>
                </a:tc>
                <a:extLst>
                  <a:ext uri="{0D108BD9-81ED-4DB2-BD59-A6C34878D82A}">
                    <a16:rowId xmlns:a16="http://schemas.microsoft.com/office/drawing/2014/main" val="3908508969"/>
                  </a:ext>
                </a:extLst>
              </a:tr>
              <a:tr h="131762">
                <a:tc>
                  <a:txBody>
                    <a:bodyPr/>
                    <a:lstStyle/>
                    <a:p>
                      <a:pPr algn="l" fontAlgn="b"/>
                      <a:r>
                        <a:rPr lang="cs-CZ" sz="700" b="1" i="0" u="none" strike="noStrike">
                          <a:solidFill>
                            <a:srgbClr val="000000"/>
                          </a:solidFill>
                          <a:effectLst/>
                          <a:latin typeface="Arial" panose="020B0604020202020204" pitchFamily="34" charset="0"/>
                        </a:rPr>
                        <a:t>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1782,28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292%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130653182"/>
                  </a:ext>
                </a:extLst>
              </a:tr>
              <a:tr h="131762">
                <a:tc>
                  <a:txBody>
                    <a:bodyPr/>
                    <a:lstStyle/>
                    <a:p>
                      <a:pPr algn="l" fontAlgn="b"/>
                      <a:r>
                        <a:rPr lang="cs-CZ" sz="700" b="0" i="0" u="none" strike="noStrike">
                          <a:solidFill>
                            <a:srgbClr val="000000"/>
                          </a:solidFill>
                          <a:effectLst/>
                          <a:latin typeface="Arial" panose="020B0604020202020204" pitchFamily="34" charset="0"/>
                        </a:rPr>
                        <a:t>[AT-D2] St. Peter 2 - Pleinting 258 [OPP] [AT] / N-1 Pleinting - Pirach 257</a:t>
                      </a:r>
                    </a:p>
                  </a:txBody>
                  <a:tcPr marL="7678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612,36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53%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747645173"/>
                  </a:ext>
                </a:extLst>
              </a:tr>
              <a:tr h="131762">
                <a:tc>
                  <a:txBody>
                    <a:bodyPr/>
                    <a:lstStyle/>
                    <a:p>
                      <a:pPr algn="l" fontAlgn="b"/>
                      <a:r>
                        <a:rPr lang="cs-CZ" sz="700" b="0" i="0" u="none" strike="noStrike">
                          <a:solidFill>
                            <a:srgbClr val="000000"/>
                          </a:solidFill>
                          <a:effectLst/>
                          <a:latin typeface="Arial" panose="020B0604020202020204" pitchFamily="34" charset="0"/>
                        </a:rPr>
                        <a:t>[NL-D2] Meeden-Diele  380 Z [OPP] [NL] / N-1 COBRA HVDC</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527,19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29%</a:t>
                      </a:r>
                    </a:p>
                  </a:txBody>
                  <a:tcPr marL="0" marR="0" marT="0" marB="0" anchor="b">
                    <a:lnL>
                      <a:noFill/>
                    </a:lnL>
                    <a:lnR>
                      <a:noFill/>
                    </a:lnR>
                    <a:lnT>
                      <a:noFill/>
                    </a:lnT>
                    <a:lnB>
                      <a:noFill/>
                    </a:lnB>
                  </a:tcPr>
                </a:tc>
                <a:extLst>
                  <a:ext uri="{0D108BD9-81ED-4DB2-BD59-A6C34878D82A}">
                    <a16:rowId xmlns:a16="http://schemas.microsoft.com/office/drawing/2014/main" val="3008538640"/>
                  </a:ext>
                </a:extLst>
              </a:tr>
              <a:tr h="131762">
                <a:tc>
                  <a:txBody>
                    <a:bodyPr/>
                    <a:lstStyle/>
                    <a:p>
                      <a:pPr algn="l" fontAlgn="b"/>
                      <a:r>
                        <a:rPr lang="en-US" sz="700" b="0" i="0" u="none" strike="noStrike">
                          <a:solidFill>
                            <a:srgbClr val="000000"/>
                          </a:solidFill>
                          <a:effectLst/>
                          <a:latin typeface="Arial" panose="020B0604020202020204" pitchFamily="34" charset="0"/>
                        </a:rPr>
                        <a:t>[BE-BE] Achene - Gramme 380.10 [OPP] / N-1 Avelgem - Avelin 380.80</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132,51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97%</a:t>
                      </a:r>
                    </a:p>
                  </a:txBody>
                  <a:tcPr marL="0" marR="0" marT="0" marB="0" anchor="b">
                    <a:lnL>
                      <a:noFill/>
                    </a:lnL>
                    <a:lnR>
                      <a:noFill/>
                    </a:lnR>
                    <a:lnT>
                      <a:noFill/>
                    </a:lnT>
                    <a:lnB>
                      <a:noFill/>
                    </a:lnB>
                  </a:tcPr>
                </a:tc>
                <a:extLst>
                  <a:ext uri="{0D108BD9-81ED-4DB2-BD59-A6C34878D82A}">
                    <a16:rowId xmlns:a16="http://schemas.microsoft.com/office/drawing/2014/main" val="3799744351"/>
                  </a:ext>
                </a:extLst>
              </a:tr>
              <a:tr h="131762">
                <a:tc>
                  <a:txBody>
                    <a:bodyPr/>
                    <a:lstStyle/>
                    <a:p>
                      <a:pPr algn="l" fontAlgn="b"/>
                      <a:r>
                        <a:rPr lang="cs-CZ" sz="700" b="0" i="0" u="none" strike="noStrike">
                          <a:solidFill>
                            <a:srgbClr val="000000"/>
                          </a:solidFill>
                          <a:effectLst/>
                          <a:latin typeface="Arial" panose="020B0604020202020204" pitchFamily="34" charset="0"/>
                        </a:rPr>
                        <a:t>[PL-PL] Krosno Iskrzynia - Rzeszow [OPP] / N-1 Krosno Iskrzynia - Tarnow</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143,41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51%</a:t>
                      </a:r>
                    </a:p>
                  </a:txBody>
                  <a:tcPr marL="0" marR="0" marT="0" marB="0" anchor="b">
                    <a:lnL>
                      <a:noFill/>
                    </a:lnL>
                    <a:lnR>
                      <a:noFill/>
                    </a:lnR>
                    <a:lnT>
                      <a:noFill/>
                    </a:lnT>
                    <a:lnB>
                      <a:noFill/>
                    </a:lnB>
                  </a:tcPr>
                </a:tc>
                <a:extLst>
                  <a:ext uri="{0D108BD9-81ED-4DB2-BD59-A6C34878D82A}">
                    <a16:rowId xmlns:a16="http://schemas.microsoft.com/office/drawing/2014/main" val="3213857192"/>
                  </a:ext>
                </a:extLst>
              </a:tr>
              <a:tr h="131762">
                <a:tc>
                  <a:txBody>
                    <a:bodyPr/>
                    <a:lstStyle/>
                    <a:p>
                      <a:pPr algn="l" fontAlgn="b"/>
                      <a:r>
                        <a:rPr lang="cs-CZ" sz="700" b="0" i="0" u="none" strike="noStrike">
                          <a:solidFill>
                            <a:srgbClr val="000000"/>
                          </a:solidFill>
                          <a:effectLst/>
                          <a:latin typeface="Arial" panose="020B0604020202020204" pitchFamily="34" charset="0"/>
                        </a:rPr>
                        <a:t>[AT-AT] Bisamberg 2 - Wien Suedost 227 [DIR] / N-1 Bisamberg - Kledering 228B</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1782,28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35%</a:t>
                      </a:r>
                    </a:p>
                  </a:txBody>
                  <a:tcPr marL="0" marR="0" marT="0" marB="0" anchor="b">
                    <a:lnL>
                      <a:noFill/>
                    </a:lnL>
                    <a:lnR>
                      <a:noFill/>
                    </a:lnR>
                    <a:lnT>
                      <a:noFill/>
                    </a:lnT>
                    <a:lnB>
                      <a:noFill/>
                    </a:lnB>
                  </a:tcPr>
                </a:tc>
                <a:extLst>
                  <a:ext uri="{0D108BD9-81ED-4DB2-BD59-A6C34878D82A}">
                    <a16:rowId xmlns:a16="http://schemas.microsoft.com/office/drawing/2014/main" val="2895563321"/>
                  </a:ext>
                </a:extLst>
              </a:tr>
              <a:tr h="131762">
                <a:tc>
                  <a:txBody>
                    <a:bodyPr/>
                    <a:lstStyle/>
                    <a:p>
                      <a:pPr algn="l" fontAlgn="b"/>
                      <a:r>
                        <a:rPr lang="de-DE" sz="700" b="0" i="0" u="none" strike="noStrike">
                          <a:solidFill>
                            <a:srgbClr val="000000"/>
                          </a:solidFill>
                          <a:effectLst/>
                          <a:latin typeface="Arial" panose="020B0604020202020204" pitchFamily="34" charset="0"/>
                        </a:rPr>
                        <a:t>[D7-D7] Bischofsheim - Y Pfungstadt RIED W [DIR] / N-1 Pfungstadt  - Urberach  GRIESH O</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519,42</a:t>
                      </a:r>
                    </a:p>
                  </a:txBody>
                  <a:tcPr marL="0" marR="0" marT="0" marB="0" anchor="b">
                    <a:lnL>
                      <a:noFill/>
                    </a:lnL>
                    <a:lnR>
                      <a:noFill/>
                    </a:lnR>
                    <a:lnT>
                      <a:noFill/>
                    </a:lnT>
                    <a:lnB>
                      <a:noFill/>
                    </a:lnB>
                  </a:tcPr>
                </a:tc>
                <a:tc>
                  <a:txBody>
                    <a:bodyPr/>
                    <a:lstStyle/>
                    <a:p>
                      <a:pPr algn="r" fontAlgn="b"/>
                      <a:r>
                        <a:rPr lang="cs-CZ" sz="700" b="0" i="0" u="none" strike="noStrike" dirty="0">
                          <a:solidFill>
                            <a:srgbClr val="000000"/>
                          </a:solidFill>
                          <a:effectLst/>
                          <a:latin typeface="Arial" panose="020B0604020202020204" pitchFamily="34" charset="0"/>
                        </a:rPr>
                        <a:t>27%</a:t>
                      </a:r>
                    </a:p>
                  </a:txBody>
                  <a:tcPr marL="0" marR="0" marT="0" marB="0" anchor="b">
                    <a:lnL>
                      <a:noFill/>
                    </a:lnL>
                    <a:lnR>
                      <a:noFill/>
                    </a:lnR>
                    <a:lnT>
                      <a:noFill/>
                    </a:lnT>
                    <a:lnB>
                      <a:noFill/>
                    </a:lnB>
                  </a:tcPr>
                </a:tc>
                <a:extLst>
                  <a:ext uri="{0D108BD9-81ED-4DB2-BD59-A6C34878D82A}">
                    <a16:rowId xmlns:a16="http://schemas.microsoft.com/office/drawing/2014/main" val="3569934890"/>
                  </a:ext>
                </a:extLst>
              </a:tr>
            </a:tbl>
          </a:graphicData>
        </a:graphic>
      </p:graphicFrame>
    </p:spTree>
    <p:extLst>
      <p:ext uri="{BB962C8B-B14F-4D97-AF65-F5344CB8AC3E}">
        <p14:creationId xmlns:p14="http://schemas.microsoft.com/office/powerpoint/2010/main" val="1393792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tableEx ,Average Maximum AMR per BD (MW) by TSO ,tableEx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 +2_7</a:t>
            </a:r>
          </a:p>
        </p:txBody>
      </p:sp>
      <p:sp>
        <p:nvSpPr>
          <p:cNvPr id="5" name="Title 4">
            <a:extLst>
              <a:ext uri="{FF2B5EF4-FFF2-40B4-BE49-F238E27FC236}">
                <a16:creationId xmlns:a16="http://schemas.microsoft.com/office/drawing/2014/main" id="{31C1E447-F081-4F58-B9CE-8C48835A5878}"/>
              </a:ext>
            </a:extLst>
          </p:cNvPr>
          <p:cNvSpPr txBox="1">
            <a:spLocks/>
          </p:cNvSpPr>
          <p:nvPr/>
        </p:nvSpPr>
        <p:spPr>
          <a:xfrm>
            <a:off x="61912" y="306388"/>
            <a:ext cx="332708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1: Average maximum AMR per CNE per BD</a:t>
            </a:r>
          </a:p>
        </p:txBody>
      </p:sp>
      <p:sp>
        <p:nvSpPr>
          <p:cNvPr id="6" name="Title 4">
            <a:extLst>
              <a:ext uri="{FF2B5EF4-FFF2-40B4-BE49-F238E27FC236}">
                <a16:creationId xmlns:a16="http://schemas.microsoft.com/office/drawing/2014/main" id="{9259C097-522F-4B39-A7CF-F6525142AC8B}"/>
              </a:ext>
            </a:extLst>
          </p:cNvPr>
          <p:cNvSpPr txBox="1">
            <a:spLocks/>
          </p:cNvSpPr>
          <p:nvPr/>
        </p:nvSpPr>
        <p:spPr>
          <a:xfrm>
            <a:off x="5500619" y="306388"/>
            <a:ext cx="3439956"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90295555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BD20220407</a:t>
            </a:r>
            <a:r>
              <a:rPr lang="en-US" altLang="hu-HU" sz="1400" dirty="0">
                <a:solidFill>
                  <a:srgbClr val="008000"/>
                </a:solidFill>
              </a:rPr>
              <a:t> (part </a:t>
            </a:r>
            <a:r>
              <a:rPr lang="cs-CZ" altLang="hu-HU" sz="1400" dirty="0">
                <a:solidFill>
                  <a:srgbClr val="008000"/>
                </a:solidFill>
              </a:rPr>
              <a:t>I</a:t>
            </a:r>
            <a:r>
              <a:rPr lang="sl-SI" altLang="hu-HU" sz="1400" dirty="0">
                <a:solidFill>
                  <a:srgbClr val="008000"/>
                </a:solidFill>
              </a:rPr>
              <a:t>V</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ulka 1">
            <a:extLst>
              <a:ext uri="{FF2B5EF4-FFF2-40B4-BE49-F238E27FC236}">
                <a16:creationId xmlns:a16="http://schemas.microsoft.com/office/drawing/2014/main" id="{A084307F-BEC3-4666-B41A-AF57E398B3D2}"/>
              </a:ext>
            </a:extLst>
          </p:cNvPr>
          <p:cNvGraphicFramePr>
            <a:graphicFrameLocks noGrp="1"/>
          </p:cNvGraphicFramePr>
          <p:nvPr>
            <p:extLst>
              <p:ext uri="{D42A27DB-BD31-4B8C-83A1-F6EECF244321}">
                <p14:modId xmlns:p14="http://schemas.microsoft.com/office/powerpoint/2010/main" val="351212541"/>
              </p:ext>
            </p:extLst>
          </p:nvPr>
        </p:nvGraphicFramePr>
        <p:xfrm>
          <a:off x="504932" y="1057562"/>
          <a:ext cx="8404982" cy="5292450"/>
        </p:xfrm>
        <a:graphic>
          <a:graphicData uri="http://schemas.openxmlformats.org/drawingml/2006/table">
            <a:tbl>
              <a:tblPr/>
              <a:tblGrid>
                <a:gridCol w="6136849">
                  <a:extLst>
                    <a:ext uri="{9D8B030D-6E8A-4147-A177-3AD203B41FA5}">
                      <a16:colId xmlns:a16="http://schemas.microsoft.com/office/drawing/2014/main" val="213207645"/>
                    </a:ext>
                  </a:extLst>
                </a:gridCol>
                <a:gridCol w="1674749">
                  <a:extLst>
                    <a:ext uri="{9D8B030D-6E8A-4147-A177-3AD203B41FA5}">
                      <a16:colId xmlns:a16="http://schemas.microsoft.com/office/drawing/2014/main" val="310938198"/>
                    </a:ext>
                  </a:extLst>
                </a:gridCol>
                <a:gridCol w="593384">
                  <a:extLst>
                    <a:ext uri="{9D8B030D-6E8A-4147-A177-3AD203B41FA5}">
                      <a16:colId xmlns:a16="http://schemas.microsoft.com/office/drawing/2014/main" val="3298312856"/>
                    </a:ext>
                  </a:extLst>
                </a:gridCol>
              </a:tblGrid>
              <a:tr h="117610">
                <a:tc>
                  <a:txBody>
                    <a:bodyPr/>
                    <a:lstStyle/>
                    <a:p>
                      <a:pPr algn="l" fontAlgn="b"/>
                      <a:r>
                        <a:rPr lang="cs-CZ" sz="7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1459601201"/>
                  </a:ext>
                </a:extLst>
              </a:tr>
              <a:tr h="117610">
                <a:tc>
                  <a:txBody>
                    <a:bodyPr/>
                    <a:lstStyle/>
                    <a:p>
                      <a:pPr algn="l" fontAlgn="b"/>
                      <a:r>
                        <a:rPr lang="cs-CZ" sz="700" b="1" i="0" u="none" strike="noStrike">
                          <a:solidFill>
                            <a:srgbClr val="000000"/>
                          </a:solidFill>
                          <a:effectLst/>
                          <a:latin typeface="Arial" panose="020B0604020202020204" pitchFamily="34" charset="0"/>
                        </a:rPr>
                        <a:t>19</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1372,36</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294%</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248476027"/>
                  </a:ext>
                </a:extLst>
              </a:tr>
              <a:tr h="117610">
                <a:tc>
                  <a:txBody>
                    <a:bodyPr/>
                    <a:lstStyle/>
                    <a:p>
                      <a:pPr algn="l" fontAlgn="b"/>
                      <a:r>
                        <a:rPr lang="cs-CZ" sz="700" b="0" i="0" u="none" strike="noStrike">
                          <a:solidFill>
                            <a:srgbClr val="000000"/>
                          </a:solidFill>
                          <a:effectLst/>
                          <a:latin typeface="Arial" panose="020B0604020202020204" pitchFamily="34" charset="0"/>
                        </a:rPr>
                        <a:t>[AT-D2] St. Peter 2 - Pleinting 258 [OPP] [AT] / N-1 Pleinting - Pirach 257</a:t>
                      </a:r>
                    </a:p>
                  </a:txBody>
                  <a:tcPr marL="6825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671,52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56%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454238583"/>
                  </a:ext>
                </a:extLst>
              </a:tr>
              <a:tr h="117610">
                <a:tc>
                  <a:txBody>
                    <a:bodyPr/>
                    <a:lstStyle/>
                    <a:p>
                      <a:pPr algn="l" fontAlgn="b"/>
                      <a:r>
                        <a:rPr lang="cs-CZ" sz="700" b="0" i="0" u="none" strike="noStrike">
                          <a:solidFill>
                            <a:srgbClr val="000000"/>
                          </a:solidFill>
                          <a:effectLst/>
                          <a:latin typeface="Arial" panose="020B0604020202020204" pitchFamily="34" charset="0"/>
                        </a:rPr>
                        <a:t>[CZ-D8] Hradec - Rohrsdorf 446 [OPP] [D8] / N-1 Hradec - Rohrsdorf 1</a:t>
                      </a:r>
                    </a:p>
                  </a:txBody>
                  <a:tcPr marL="6825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69,56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28%</a:t>
                      </a:r>
                    </a:p>
                  </a:txBody>
                  <a:tcPr marL="0" marR="0" marT="0" marB="0" anchor="b">
                    <a:lnL>
                      <a:noFill/>
                    </a:lnL>
                    <a:lnR>
                      <a:noFill/>
                    </a:lnR>
                    <a:lnT>
                      <a:noFill/>
                    </a:lnT>
                    <a:lnB>
                      <a:noFill/>
                    </a:lnB>
                  </a:tcPr>
                </a:tc>
                <a:extLst>
                  <a:ext uri="{0D108BD9-81ED-4DB2-BD59-A6C34878D82A}">
                    <a16:rowId xmlns:a16="http://schemas.microsoft.com/office/drawing/2014/main" val="1743446432"/>
                  </a:ext>
                </a:extLst>
              </a:tr>
              <a:tr h="117610">
                <a:tc>
                  <a:txBody>
                    <a:bodyPr/>
                    <a:lstStyle/>
                    <a:p>
                      <a:pPr algn="l" fontAlgn="b"/>
                      <a:r>
                        <a:rPr lang="cs-CZ" sz="700" b="0" i="0" u="none" strike="noStrike">
                          <a:solidFill>
                            <a:srgbClr val="000000"/>
                          </a:solidFill>
                          <a:effectLst/>
                          <a:latin typeface="Arial" panose="020B0604020202020204" pitchFamily="34" charset="0"/>
                        </a:rPr>
                        <a:t>[NL-NL] Diemen-Lelystad 380 W [OPP] / N-1 Diemen-Lelystad 380 Z</a:t>
                      </a:r>
                    </a:p>
                  </a:txBody>
                  <a:tcPr marL="6825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477,21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053105774"/>
                  </a:ext>
                </a:extLst>
              </a:tr>
              <a:tr h="117610">
                <a:tc>
                  <a:txBody>
                    <a:bodyPr/>
                    <a:lstStyle/>
                    <a:p>
                      <a:pPr algn="l" fontAlgn="b"/>
                      <a:r>
                        <a:rPr lang="cs-CZ" sz="700" b="0" i="0" u="none" strike="noStrike">
                          <a:solidFill>
                            <a:srgbClr val="000000"/>
                          </a:solidFill>
                          <a:effectLst/>
                          <a:latin typeface="Arial" panose="020B0604020202020204" pitchFamily="34" charset="0"/>
                        </a:rPr>
                        <a:t>[NL-D2] Meeden-Diele  380 Z [OPP] [NL] / N-1 COBRA HVDC</a:t>
                      </a:r>
                    </a:p>
                  </a:txBody>
                  <a:tcPr marL="6825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720,67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714727499"/>
                  </a:ext>
                </a:extLst>
              </a:tr>
              <a:tr h="117610">
                <a:tc>
                  <a:txBody>
                    <a:bodyPr/>
                    <a:lstStyle/>
                    <a:p>
                      <a:pPr algn="l" fontAlgn="b"/>
                      <a:r>
                        <a:rPr lang="en-US" sz="700" b="0" i="0" u="none" strike="noStrike">
                          <a:solidFill>
                            <a:srgbClr val="000000"/>
                          </a:solidFill>
                          <a:effectLst/>
                          <a:latin typeface="Arial" panose="020B0604020202020204" pitchFamily="34" charset="0"/>
                        </a:rPr>
                        <a:t>[BE-FR] Achene - Lonny 19 [DIR] [FR] / N-1 Avelgem - Avelin 380.80</a:t>
                      </a:r>
                    </a:p>
                  </a:txBody>
                  <a:tcPr marL="6825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247,83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85%</a:t>
                      </a:r>
                    </a:p>
                  </a:txBody>
                  <a:tcPr marL="0" marR="0" marT="0" marB="0" anchor="b">
                    <a:lnL>
                      <a:noFill/>
                    </a:lnL>
                    <a:lnR>
                      <a:noFill/>
                    </a:lnR>
                    <a:lnT>
                      <a:noFill/>
                    </a:lnT>
                    <a:lnB>
                      <a:noFill/>
                    </a:lnB>
                  </a:tcPr>
                </a:tc>
                <a:extLst>
                  <a:ext uri="{0D108BD9-81ED-4DB2-BD59-A6C34878D82A}">
                    <a16:rowId xmlns:a16="http://schemas.microsoft.com/office/drawing/2014/main" val="692863903"/>
                  </a:ext>
                </a:extLst>
              </a:tr>
              <a:tr h="117610">
                <a:tc>
                  <a:txBody>
                    <a:bodyPr/>
                    <a:lstStyle/>
                    <a:p>
                      <a:pPr algn="l" fontAlgn="b"/>
                      <a:r>
                        <a:rPr lang="cs-CZ" sz="700" b="0" i="0" u="none" strike="noStrike">
                          <a:solidFill>
                            <a:srgbClr val="000000"/>
                          </a:solidFill>
                          <a:effectLst/>
                          <a:latin typeface="Arial" panose="020B0604020202020204" pitchFamily="34" charset="0"/>
                        </a:rPr>
                        <a:t>[PL-PL] Krosno Iskrzynia - Rzeszow [OPP] / N-1 Krosno Iskrzynia - Tarnow</a:t>
                      </a:r>
                    </a:p>
                  </a:txBody>
                  <a:tcPr marL="6825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280,59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47%</a:t>
                      </a:r>
                    </a:p>
                  </a:txBody>
                  <a:tcPr marL="0" marR="0" marT="0" marB="0" anchor="b">
                    <a:lnL>
                      <a:noFill/>
                    </a:lnL>
                    <a:lnR>
                      <a:noFill/>
                    </a:lnR>
                    <a:lnT>
                      <a:noFill/>
                    </a:lnT>
                    <a:lnB>
                      <a:noFill/>
                    </a:lnB>
                  </a:tcPr>
                </a:tc>
                <a:extLst>
                  <a:ext uri="{0D108BD9-81ED-4DB2-BD59-A6C34878D82A}">
                    <a16:rowId xmlns:a16="http://schemas.microsoft.com/office/drawing/2014/main" val="1126985912"/>
                  </a:ext>
                </a:extLst>
              </a:tr>
              <a:tr h="117610">
                <a:tc>
                  <a:txBody>
                    <a:bodyPr/>
                    <a:lstStyle/>
                    <a:p>
                      <a:pPr algn="l" fontAlgn="b"/>
                      <a:r>
                        <a:rPr lang="cs-CZ" sz="700" b="0" i="0" u="none" strike="noStrike">
                          <a:solidFill>
                            <a:srgbClr val="000000"/>
                          </a:solidFill>
                          <a:effectLst/>
                          <a:latin typeface="Arial" panose="020B0604020202020204" pitchFamily="34" charset="0"/>
                        </a:rPr>
                        <a:t>[AT-AT] Bisamberg 2 - Wien Suedost 227 [DIR] / N-1 Bisamberg - Kledering 228B</a:t>
                      </a:r>
                    </a:p>
                  </a:txBody>
                  <a:tcPr marL="6825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1372,36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38%</a:t>
                      </a:r>
                    </a:p>
                  </a:txBody>
                  <a:tcPr marL="0" marR="0" marT="0" marB="0" anchor="b">
                    <a:lnL>
                      <a:noFill/>
                    </a:lnL>
                    <a:lnR>
                      <a:noFill/>
                    </a:lnR>
                    <a:lnT>
                      <a:noFill/>
                    </a:lnT>
                    <a:lnB>
                      <a:noFill/>
                    </a:lnB>
                  </a:tcPr>
                </a:tc>
                <a:extLst>
                  <a:ext uri="{0D108BD9-81ED-4DB2-BD59-A6C34878D82A}">
                    <a16:rowId xmlns:a16="http://schemas.microsoft.com/office/drawing/2014/main" val="3148251843"/>
                  </a:ext>
                </a:extLst>
              </a:tr>
              <a:tr h="117610">
                <a:tc>
                  <a:txBody>
                    <a:bodyPr/>
                    <a:lstStyle/>
                    <a:p>
                      <a:pPr algn="l" fontAlgn="b"/>
                      <a:r>
                        <a:rPr lang="cs-CZ" sz="700" b="1" i="0" u="none" strike="noStrike">
                          <a:solidFill>
                            <a:srgbClr val="000000"/>
                          </a:solidFill>
                          <a:effectLst/>
                          <a:latin typeface="Arial" panose="020B0604020202020204" pitchFamily="34" charset="0"/>
                        </a:rPr>
                        <a:t>20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1134,86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291%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785323535"/>
                  </a:ext>
                </a:extLst>
              </a:tr>
              <a:tr h="117610">
                <a:tc>
                  <a:txBody>
                    <a:bodyPr/>
                    <a:lstStyle/>
                    <a:p>
                      <a:pPr algn="l" fontAlgn="b"/>
                      <a:r>
                        <a:rPr lang="cs-CZ" sz="700" b="0" i="0" u="none" strike="noStrike">
                          <a:solidFill>
                            <a:srgbClr val="000000"/>
                          </a:solidFill>
                          <a:effectLst/>
                          <a:latin typeface="Arial" panose="020B0604020202020204" pitchFamily="34" charset="0"/>
                        </a:rPr>
                        <a:t>[CZ-SK] Nosovice - Varin [DIR] [CZ] / N-1 Sokolnice - Stupava</a:t>
                      </a:r>
                    </a:p>
                  </a:txBody>
                  <a:tcPr marL="6825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1134,86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62%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120196404"/>
                  </a:ext>
                </a:extLst>
              </a:tr>
              <a:tr h="117610">
                <a:tc>
                  <a:txBody>
                    <a:bodyPr/>
                    <a:lstStyle/>
                    <a:p>
                      <a:pPr algn="l" fontAlgn="b"/>
                      <a:r>
                        <a:rPr lang="cs-CZ" sz="700" b="0" i="0" u="none" strike="noStrike">
                          <a:solidFill>
                            <a:srgbClr val="000000"/>
                          </a:solidFill>
                          <a:effectLst/>
                          <a:latin typeface="Arial" panose="020B0604020202020204" pitchFamily="34" charset="0"/>
                        </a:rPr>
                        <a:t>[CZ-D8] Hradec - Rohrsdorf 446 [OPP] [D8] / N-1 Hradec - Rohrsdorf 1</a:t>
                      </a:r>
                    </a:p>
                  </a:txBody>
                  <a:tcPr marL="6825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336,62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28%</a:t>
                      </a:r>
                    </a:p>
                  </a:txBody>
                  <a:tcPr marL="0" marR="0" marT="0" marB="0" anchor="b">
                    <a:lnL>
                      <a:noFill/>
                    </a:lnL>
                    <a:lnR>
                      <a:noFill/>
                    </a:lnR>
                    <a:lnT>
                      <a:noFill/>
                    </a:lnT>
                    <a:lnB>
                      <a:noFill/>
                    </a:lnB>
                  </a:tcPr>
                </a:tc>
                <a:extLst>
                  <a:ext uri="{0D108BD9-81ED-4DB2-BD59-A6C34878D82A}">
                    <a16:rowId xmlns:a16="http://schemas.microsoft.com/office/drawing/2014/main" val="1128920032"/>
                  </a:ext>
                </a:extLst>
              </a:tr>
              <a:tr h="117610">
                <a:tc>
                  <a:txBody>
                    <a:bodyPr/>
                    <a:lstStyle/>
                    <a:p>
                      <a:pPr algn="l" fontAlgn="b"/>
                      <a:r>
                        <a:rPr lang="cs-CZ" sz="700" b="0" i="0" u="none" strike="noStrike">
                          <a:solidFill>
                            <a:srgbClr val="000000"/>
                          </a:solidFill>
                          <a:effectLst/>
                          <a:latin typeface="Arial" panose="020B0604020202020204" pitchFamily="34" charset="0"/>
                        </a:rPr>
                        <a:t>[NL-NL] Diemen-Lelystad 380 W [OPP] / N-1 Diemen-Lelystad 380 Z</a:t>
                      </a:r>
                    </a:p>
                  </a:txBody>
                  <a:tcPr marL="6825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393,75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501415423"/>
                  </a:ext>
                </a:extLst>
              </a:tr>
              <a:tr h="117610">
                <a:tc>
                  <a:txBody>
                    <a:bodyPr/>
                    <a:lstStyle/>
                    <a:p>
                      <a:pPr algn="l" fontAlgn="b"/>
                      <a:r>
                        <a:rPr lang="cs-CZ" sz="700" b="0" i="0" u="none" strike="noStrike">
                          <a:solidFill>
                            <a:srgbClr val="000000"/>
                          </a:solidFill>
                          <a:effectLst/>
                          <a:latin typeface="Arial" panose="020B0604020202020204" pitchFamily="34" charset="0"/>
                        </a:rPr>
                        <a:t>[NL-D2] Meeden-Diele  380 Z [OPP] [NL] / N-1 COBRA HVDC</a:t>
                      </a:r>
                    </a:p>
                  </a:txBody>
                  <a:tcPr marL="6825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861,81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21%</a:t>
                      </a:r>
                    </a:p>
                  </a:txBody>
                  <a:tcPr marL="0" marR="0" marT="0" marB="0" anchor="b">
                    <a:lnL>
                      <a:noFill/>
                    </a:lnL>
                    <a:lnR>
                      <a:noFill/>
                    </a:lnR>
                    <a:lnT>
                      <a:noFill/>
                    </a:lnT>
                    <a:lnB>
                      <a:noFill/>
                    </a:lnB>
                  </a:tcPr>
                </a:tc>
                <a:extLst>
                  <a:ext uri="{0D108BD9-81ED-4DB2-BD59-A6C34878D82A}">
                    <a16:rowId xmlns:a16="http://schemas.microsoft.com/office/drawing/2014/main" val="825120364"/>
                  </a:ext>
                </a:extLst>
              </a:tr>
              <a:tr h="117610">
                <a:tc>
                  <a:txBody>
                    <a:bodyPr/>
                    <a:lstStyle/>
                    <a:p>
                      <a:pPr algn="l" fontAlgn="b"/>
                      <a:r>
                        <a:rPr lang="en-US" sz="700" b="0" i="0" u="none" strike="noStrike">
                          <a:solidFill>
                            <a:srgbClr val="000000"/>
                          </a:solidFill>
                          <a:effectLst/>
                          <a:latin typeface="Arial" panose="020B0604020202020204" pitchFamily="34" charset="0"/>
                        </a:rPr>
                        <a:t>[BE-FR] Achene - Lonny 19 [DIR] [FR] / N-1 Avelgem - Avelin 380.80</a:t>
                      </a:r>
                    </a:p>
                  </a:txBody>
                  <a:tcPr marL="6825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158,73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77%</a:t>
                      </a:r>
                    </a:p>
                  </a:txBody>
                  <a:tcPr marL="0" marR="0" marT="0" marB="0" anchor="b">
                    <a:lnL>
                      <a:noFill/>
                    </a:lnL>
                    <a:lnR>
                      <a:noFill/>
                    </a:lnR>
                    <a:lnT>
                      <a:noFill/>
                    </a:lnT>
                    <a:lnB>
                      <a:noFill/>
                    </a:lnB>
                  </a:tcPr>
                </a:tc>
                <a:extLst>
                  <a:ext uri="{0D108BD9-81ED-4DB2-BD59-A6C34878D82A}">
                    <a16:rowId xmlns:a16="http://schemas.microsoft.com/office/drawing/2014/main" val="409475147"/>
                  </a:ext>
                </a:extLst>
              </a:tr>
              <a:tr h="117610">
                <a:tc>
                  <a:txBody>
                    <a:bodyPr/>
                    <a:lstStyle/>
                    <a:p>
                      <a:pPr algn="l" fontAlgn="b"/>
                      <a:r>
                        <a:rPr lang="cs-CZ" sz="700" b="0" i="0" u="none" strike="noStrike">
                          <a:solidFill>
                            <a:srgbClr val="000000"/>
                          </a:solidFill>
                          <a:effectLst/>
                          <a:latin typeface="Arial" panose="020B0604020202020204" pitchFamily="34" charset="0"/>
                        </a:rPr>
                        <a:t>[SK-UA] V.Kapusany - Mukachevo (WPS) [DIR] [SK] / N-1 R.Sobota - Sajoivanka</a:t>
                      </a:r>
                    </a:p>
                  </a:txBody>
                  <a:tcPr marL="6825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33,04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57%</a:t>
                      </a:r>
                    </a:p>
                  </a:txBody>
                  <a:tcPr marL="0" marR="0" marT="0" marB="0" anchor="b">
                    <a:lnL>
                      <a:noFill/>
                    </a:lnL>
                    <a:lnR>
                      <a:noFill/>
                    </a:lnR>
                    <a:lnT>
                      <a:noFill/>
                    </a:lnT>
                    <a:lnB>
                      <a:noFill/>
                    </a:lnB>
                  </a:tcPr>
                </a:tc>
                <a:extLst>
                  <a:ext uri="{0D108BD9-81ED-4DB2-BD59-A6C34878D82A}">
                    <a16:rowId xmlns:a16="http://schemas.microsoft.com/office/drawing/2014/main" val="1694365200"/>
                  </a:ext>
                </a:extLst>
              </a:tr>
              <a:tr h="117610">
                <a:tc>
                  <a:txBody>
                    <a:bodyPr/>
                    <a:lstStyle/>
                    <a:p>
                      <a:pPr algn="l" fontAlgn="b"/>
                      <a:r>
                        <a:rPr lang="cs-CZ" sz="700" b="0" i="0" u="none" strike="noStrike">
                          <a:solidFill>
                            <a:srgbClr val="000000"/>
                          </a:solidFill>
                          <a:effectLst/>
                          <a:latin typeface="Arial" panose="020B0604020202020204" pitchFamily="34" charset="0"/>
                        </a:rPr>
                        <a:t>[D8-PL] Mikulowa PST1 [OPP] [PL] / N-1 Hagenwerder - Mikulowa 1</a:t>
                      </a:r>
                    </a:p>
                  </a:txBody>
                  <a:tcPr marL="6825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64,89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26%</a:t>
                      </a:r>
                    </a:p>
                  </a:txBody>
                  <a:tcPr marL="0" marR="0" marT="0" marB="0" anchor="b">
                    <a:lnL>
                      <a:noFill/>
                    </a:lnL>
                    <a:lnR>
                      <a:noFill/>
                    </a:lnR>
                    <a:lnT>
                      <a:noFill/>
                    </a:lnT>
                    <a:lnB>
                      <a:noFill/>
                    </a:lnB>
                  </a:tcPr>
                </a:tc>
                <a:extLst>
                  <a:ext uri="{0D108BD9-81ED-4DB2-BD59-A6C34878D82A}">
                    <a16:rowId xmlns:a16="http://schemas.microsoft.com/office/drawing/2014/main" val="4053398234"/>
                  </a:ext>
                </a:extLst>
              </a:tr>
              <a:tr h="117610">
                <a:tc>
                  <a:txBody>
                    <a:bodyPr/>
                    <a:lstStyle/>
                    <a:p>
                      <a:pPr algn="l" fontAlgn="b"/>
                      <a:r>
                        <a:rPr lang="cs-CZ" sz="700" b="1" i="0" u="none" strike="noStrike">
                          <a:solidFill>
                            <a:srgbClr val="000000"/>
                          </a:solidFill>
                          <a:effectLst/>
                          <a:latin typeface="Arial" panose="020B0604020202020204" pitchFamily="34" charset="0"/>
                        </a:rPr>
                        <a:t>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2275,62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267%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297732770"/>
                  </a:ext>
                </a:extLst>
              </a:tr>
              <a:tr h="117610">
                <a:tc>
                  <a:txBody>
                    <a:bodyPr/>
                    <a:lstStyle/>
                    <a:p>
                      <a:pPr algn="l" fontAlgn="b"/>
                      <a:r>
                        <a:rPr lang="cs-CZ" sz="700" b="0" i="0" u="none" strike="noStrike">
                          <a:solidFill>
                            <a:srgbClr val="000000"/>
                          </a:solidFill>
                          <a:effectLst/>
                          <a:latin typeface="Arial" panose="020B0604020202020204" pitchFamily="34" charset="0"/>
                        </a:rPr>
                        <a:t>[CZ-D8] Hradec - Rohrsdorf 445 [OPP] [D8] / N-1 Hradec - Rohrsdorf 2</a:t>
                      </a:r>
                    </a:p>
                  </a:txBody>
                  <a:tcPr marL="6825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135,16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847948804"/>
                  </a:ext>
                </a:extLst>
              </a:tr>
              <a:tr h="117610">
                <a:tc>
                  <a:txBody>
                    <a:bodyPr/>
                    <a:lstStyle/>
                    <a:p>
                      <a:pPr algn="l" fontAlgn="b"/>
                      <a:r>
                        <a:rPr lang="cs-CZ" sz="700" b="0" i="0" u="none" strike="noStrike">
                          <a:solidFill>
                            <a:srgbClr val="000000"/>
                          </a:solidFill>
                          <a:effectLst/>
                          <a:latin typeface="Arial" panose="020B0604020202020204" pitchFamily="34" charset="0"/>
                        </a:rPr>
                        <a:t>[NL-NL] Diemen-Lelystad 380 W [OPP] / N-1 Diemen-Lelystad 380 Z</a:t>
                      </a:r>
                    </a:p>
                  </a:txBody>
                  <a:tcPr marL="6825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1262,11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107339974"/>
                  </a:ext>
                </a:extLst>
              </a:tr>
              <a:tr h="117610">
                <a:tc>
                  <a:txBody>
                    <a:bodyPr/>
                    <a:lstStyle/>
                    <a:p>
                      <a:pPr algn="l" fontAlgn="b"/>
                      <a:r>
                        <a:rPr lang="cs-CZ" sz="700" b="0" i="0" u="none" strike="noStrike">
                          <a:solidFill>
                            <a:srgbClr val="000000"/>
                          </a:solidFill>
                          <a:effectLst/>
                          <a:latin typeface="Arial" panose="020B0604020202020204" pitchFamily="34" charset="0"/>
                        </a:rPr>
                        <a:t>[NL-D2] Meeden-Diele  380 Z [OPP] [NL] / N-1 COBRA HVDC</a:t>
                      </a:r>
                    </a:p>
                  </a:txBody>
                  <a:tcPr marL="6825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754,29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27%</a:t>
                      </a:r>
                    </a:p>
                  </a:txBody>
                  <a:tcPr marL="0" marR="0" marT="0" marB="0" anchor="b">
                    <a:lnL>
                      <a:noFill/>
                    </a:lnL>
                    <a:lnR>
                      <a:noFill/>
                    </a:lnR>
                    <a:lnT>
                      <a:noFill/>
                    </a:lnT>
                    <a:lnB>
                      <a:noFill/>
                    </a:lnB>
                  </a:tcPr>
                </a:tc>
                <a:extLst>
                  <a:ext uri="{0D108BD9-81ED-4DB2-BD59-A6C34878D82A}">
                    <a16:rowId xmlns:a16="http://schemas.microsoft.com/office/drawing/2014/main" val="3845482053"/>
                  </a:ext>
                </a:extLst>
              </a:tr>
              <a:tr h="117610">
                <a:tc>
                  <a:txBody>
                    <a:bodyPr/>
                    <a:lstStyle/>
                    <a:p>
                      <a:pPr algn="l" fontAlgn="b"/>
                      <a:r>
                        <a:rPr lang="en-US" sz="700" b="0" i="0" u="none" strike="noStrike">
                          <a:solidFill>
                            <a:srgbClr val="000000"/>
                          </a:solidFill>
                          <a:effectLst/>
                          <a:latin typeface="Arial" panose="020B0604020202020204" pitchFamily="34" charset="0"/>
                        </a:rPr>
                        <a:t>[BE-FR] Achene - Lonny 19 [DIR] [FR] / N-1 Avelgem - Avelin 380.80</a:t>
                      </a:r>
                    </a:p>
                  </a:txBody>
                  <a:tcPr marL="6825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341,94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70%</a:t>
                      </a:r>
                    </a:p>
                  </a:txBody>
                  <a:tcPr marL="0" marR="0" marT="0" marB="0" anchor="b">
                    <a:lnL>
                      <a:noFill/>
                    </a:lnL>
                    <a:lnR>
                      <a:noFill/>
                    </a:lnR>
                    <a:lnT>
                      <a:noFill/>
                    </a:lnT>
                    <a:lnB>
                      <a:noFill/>
                    </a:lnB>
                  </a:tcPr>
                </a:tc>
                <a:extLst>
                  <a:ext uri="{0D108BD9-81ED-4DB2-BD59-A6C34878D82A}">
                    <a16:rowId xmlns:a16="http://schemas.microsoft.com/office/drawing/2014/main" val="3624697983"/>
                  </a:ext>
                </a:extLst>
              </a:tr>
              <a:tr h="117610">
                <a:tc>
                  <a:txBody>
                    <a:bodyPr/>
                    <a:lstStyle/>
                    <a:p>
                      <a:pPr algn="l" fontAlgn="b"/>
                      <a:r>
                        <a:rPr lang="cs-CZ" sz="700" b="0" i="0" u="none" strike="noStrike">
                          <a:solidFill>
                            <a:srgbClr val="000000"/>
                          </a:solidFill>
                          <a:effectLst/>
                          <a:latin typeface="Arial" panose="020B0604020202020204" pitchFamily="34" charset="0"/>
                        </a:rPr>
                        <a:t>[SK-UA] V.Kapusany - Mukachevo (WPS) [DIR] [SK] / N-1 R.Sobota - Sajoivanka</a:t>
                      </a:r>
                    </a:p>
                  </a:txBody>
                  <a:tcPr marL="6825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469,12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59%</a:t>
                      </a:r>
                    </a:p>
                  </a:txBody>
                  <a:tcPr marL="0" marR="0" marT="0" marB="0" anchor="b">
                    <a:lnL>
                      <a:noFill/>
                    </a:lnL>
                    <a:lnR>
                      <a:noFill/>
                    </a:lnR>
                    <a:lnT>
                      <a:noFill/>
                    </a:lnT>
                    <a:lnB>
                      <a:noFill/>
                    </a:lnB>
                  </a:tcPr>
                </a:tc>
                <a:extLst>
                  <a:ext uri="{0D108BD9-81ED-4DB2-BD59-A6C34878D82A}">
                    <a16:rowId xmlns:a16="http://schemas.microsoft.com/office/drawing/2014/main" val="2213537288"/>
                  </a:ext>
                </a:extLst>
              </a:tr>
              <a:tr h="117610">
                <a:tc>
                  <a:txBody>
                    <a:bodyPr/>
                    <a:lstStyle/>
                    <a:p>
                      <a:pPr algn="l" fontAlgn="b"/>
                      <a:r>
                        <a:rPr lang="cs-CZ" sz="700" b="0" i="0" u="none" strike="noStrike">
                          <a:solidFill>
                            <a:srgbClr val="000000"/>
                          </a:solidFill>
                          <a:effectLst/>
                          <a:latin typeface="Arial" panose="020B0604020202020204" pitchFamily="34" charset="0"/>
                        </a:rPr>
                        <a:t>[AT-AT] Bisamberg 2 - Wien Suedost 227 [DIR] / N-1 Bisamberg - Kledering 228B</a:t>
                      </a:r>
                    </a:p>
                  </a:txBody>
                  <a:tcPr marL="6825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2275,62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36%</a:t>
                      </a:r>
                    </a:p>
                  </a:txBody>
                  <a:tcPr marL="0" marR="0" marT="0" marB="0" anchor="b">
                    <a:lnL>
                      <a:noFill/>
                    </a:lnL>
                    <a:lnR>
                      <a:noFill/>
                    </a:lnR>
                    <a:lnT>
                      <a:noFill/>
                    </a:lnT>
                    <a:lnB>
                      <a:noFill/>
                    </a:lnB>
                  </a:tcPr>
                </a:tc>
                <a:extLst>
                  <a:ext uri="{0D108BD9-81ED-4DB2-BD59-A6C34878D82A}">
                    <a16:rowId xmlns:a16="http://schemas.microsoft.com/office/drawing/2014/main" val="4028636289"/>
                  </a:ext>
                </a:extLst>
              </a:tr>
              <a:tr h="117610">
                <a:tc>
                  <a:txBody>
                    <a:bodyPr/>
                    <a:lstStyle/>
                    <a:p>
                      <a:pPr algn="l" fontAlgn="b"/>
                      <a:r>
                        <a:rPr lang="cs-CZ" sz="700" b="0" i="0" u="none" strike="noStrike">
                          <a:solidFill>
                            <a:srgbClr val="000000"/>
                          </a:solidFill>
                          <a:effectLst/>
                          <a:latin typeface="Arial" panose="020B0604020202020204" pitchFamily="34" charset="0"/>
                        </a:rPr>
                        <a:t>[D8-PL] Mikulowa PST1 [OPP] [PL] / N-1 Hagenwerder - Mikulowa 1</a:t>
                      </a:r>
                    </a:p>
                  </a:txBody>
                  <a:tcPr marL="6825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82,8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28%</a:t>
                      </a:r>
                    </a:p>
                  </a:txBody>
                  <a:tcPr marL="0" marR="0" marT="0" marB="0" anchor="b">
                    <a:lnL>
                      <a:noFill/>
                    </a:lnL>
                    <a:lnR>
                      <a:noFill/>
                    </a:lnR>
                    <a:lnT>
                      <a:noFill/>
                    </a:lnT>
                    <a:lnB>
                      <a:noFill/>
                    </a:lnB>
                  </a:tcPr>
                </a:tc>
                <a:extLst>
                  <a:ext uri="{0D108BD9-81ED-4DB2-BD59-A6C34878D82A}">
                    <a16:rowId xmlns:a16="http://schemas.microsoft.com/office/drawing/2014/main" val="3630932446"/>
                  </a:ext>
                </a:extLst>
              </a:tr>
              <a:tr h="117610">
                <a:tc>
                  <a:txBody>
                    <a:bodyPr/>
                    <a:lstStyle/>
                    <a:p>
                      <a:pPr algn="l" fontAlgn="b"/>
                      <a:r>
                        <a:rPr lang="cs-CZ" sz="700" b="1" i="0" u="none" strike="noStrike">
                          <a:solidFill>
                            <a:srgbClr val="000000"/>
                          </a:solidFill>
                          <a:effectLst/>
                          <a:latin typeface="Arial" panose="020B0604020202020204" pitchFamily="34" charset="0"/>
                        </a:rPr>
                        <a:t>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2932,26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292%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535175098"/>
                  </a:ext>
                </a:extLst>
              </a:tr>
              <a:tr h="117610">
                <a:tc>
                  <a:txBody>
                    <a:bodyPr/>
                    <a:lstStyle/>
                    <a:p>
                      <a:pPr algn="l" fontAlgn="b"/>
                      <a:r>
                        <a:rPr lang="cs-CZ" sz="700" b="0" i="0" u="none" strike="noStrike">
                          <a:solidFill>
                            <a:srgbClr val="000000"/>
                          </a:solidFill>
                          <a:effectLst/>
                          <a:latin typeface="Arial" panose="020B0604020202020204" pitchFamily="34" charset="0"/>
                        </a:rPr>
                        <a:t>[CZ-D8] Hradec - Rohrsdorf 446 [OPP] [D8] / N-1 Hradec - Rohrsdorf 1</a:t>
                      </a:r>
                    </a:p>
                  </a:txBody>
                  <a:tcPr marL="6825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130,75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883113092"/>
                  </a:ext>
                </a:extLst>
              </a:tr>
              <a:tr h="117610">
                <a:tc>
                  <a:txBody>
                    <a:bodyPr/>
                    <a:lstStyle/>
                    <a:p>
                      <a:pPr algn="l" fontAlgn="b"/>
                      <a:r>
                        <a:rPr lang="cs-CZ" sz="700" b="0" i="0" u="none" strike="noStrike">
                          <a:solidFill>
                            <a:srgbClr val="000000"/>
                          </a:solidFill>
                          <a:effectLst/>
                          <a:latin typeface="Arial" panose="020B0604020202020204" pitchFamily="34" charset="0"/>
                        </a:rPr>
                        <a:t>[NL-NL] Diemen-Lelystad 380 W [OPP] / N-1 Diemen-Lelystad 380 Z</a:t>
                      </a:r>
                    </a:p>
                  </a:txBody>
                  <a:tcPr marL="6825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1602,52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933780182"/>
                  </a:ext>
                </a:extLst>
              </a:tr>
              <a:tr h="117610">
                <a:tc>
                  <a:txBody>
                    <a:bodyPr/>
                    <a:lstStyle/>
                    <a:p>
                      <a:pPr algn="l" fontAlgn="b"/>
                      <a:r>
                        <a:rPr lang="cs-CZ" sz="700" b="0" i="0" u="none" strike="noStrike">
                          <a:solidFill>
                            <a:srgbClr val="000000"/>
                          </a:solidFill>
                          <a:effectLst/>
                          <a:latin typeface="Arial" panose="020B0604020202020204" pitchFamily="34" charset="0"/>
                        </a:rPr>
                        <a:t>[NL-D2] Meeden-Diele  380 Z [OPP] [NL] / N-1 COBRA HVDC</a:t>
                      </a:r>
                    </a:p>
                  </a:txBody>
                  <a:tcPr marL="6825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608,5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32%</a:t>
                      </a:r>
                    </a:p>
                  </a:txBody>
                  <a:tcPr marL="0" marR="0" marT="0" marB="0" anchor="b">
                    <a:lnL>
                      <a:noFill/>
                    </a:lnL>
                    <a:lnR>
                      <a:noFill/>
                    </a:lnR>
                    <a:lnT>
                      <a:noFill/>
                    </a:lnT>
                    <a:lnB>
                      <a:noFill/>
                    </a:lnB>
                  </a:tcPr>
                </a:tc>
                <a:extLst>
                  <a:ext uri="{0D108BD9-81ED-4DB2-BD59-A6C34878D82A}">
                    <a16:rowId xmlns:a16="http://schemas.microsoft.com/office/drawing/2014/main" val="3268167574"/>
                  </a:ext>
                </a:extLst>
              </a:tr>
              <a:tr h="117610">
                <a:tc>
                  <a:txBody>
                    <a:bodyPr/>
                    <a:lstStyle/>
                    <a:p>
                      <a:pPr algn="l" fontAlgn="b"/>
                      <a:r>
                        <a:rPr lang="en-US" sz="700" b="0" i="0" u="none" strike="noStrike">
                          <a:solidFill>
                            <a:srgbClr val="000000"/>
                          </a:solidFill>
                          <a:effectLst/>
                          <a:latin typeface="Arial" panose="020B0604020202020204" pitchFamily="34" charset="0"/>
                        </a:rPr>
                        <a:t>[BE-FR] Achene - Lonny 19 [DIR] [FR] / N-1 Avelgem - Avelin 380.80</a:t>
                      </a:r>
                    </a:p>
                  </a:txBody>
                  <a:tcPr marL="6825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364,08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71%</a:t>
                      </a:r>
                    </a:p>
                  </a:txBody>
                  <a:tcPr marL="0" marR="0" marT="0" marB="0" anchor="b">
                    <a:lnL>
                      <a:noFill/>
                    </a:lnL>
                    <a:lnR>
                      <a:noFill/>
                    </a:lnR>
                    <a:lnT>
                      <a:noFill/>
                    </a:lnT>
                    <a:lnB>
                      <a:noFill/>
                    </a:lnB>
                  </a:tcPr>
                </a:tc>
                <a:extLst>
                  <a:ext uri="{0D108BD9-81ED-4DB2-BD59-A6C34878D82A}">
                    <a16:rowId xmlns:a16="http://schemas.microsoft.com/office/drawing/2014/main" val="1284790398"/>
                  </a:ext>
                </a:extLst>
              </a:tr>
              <a:tr h="117610">
                <a:tc>
                  <a:txBody>
                    <a:bodyPr/>
                    <a:lstStyle/>
                    <a:p>
                      <a:pPr algn="l" fontAlgn="b"/>
                      <a:r>
                        <a:rPr lang="cs-CZ" sz="700" b="0" i="0" u="none" strike="noStrike">
                          <a:solidFill>
                            <a:srgbClr val="000000"/>
                          </a:solidFill>
                          <a:effectLst/>
                          <a:latin typeface="Arial" panose="020B0604020202020204" pitchFamily="34" charset="0"/>
                        </a:rPr>
                        <a:t>[SK-UA] V.Kapusany - Mukachevo (WPS) [DIR] [SK] / N-1 R.Sobota - Sajoivanka</a:t>
                      </a:r>
                    </a:p>
                  </a:txBody>
                  <a:tcPr marL="6825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144,36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67%</a:t>
                      </a:r>
                    </a:p>
                  </a:txBody>
                  <a:tcPr marL="0" marR="0" marT="0" marB="0" anchor="b">
                    <a:lnL>
                      <a:noFill/>
                    </a:lnL>
                    <a:lnR>
                      <a:noFill/>
                    </a:lnR>
                    <a:lnT>
                      <a:noFill/>
                    </a:lnT>
                    <a:lnB>
                      <a:noFill/>
                    </a:lnB>
                  </a:tcPr>
                </a:tc>
                <a:extLst>
                  <a:ext uri="{0D108BD9-81ED-4DB2-BD59-A6C34878D82A}">
                    <a16:rowId xmlns:a16="http://schemas.microsoft.com/office/drawing/2014/main" val="1465976134"/>
                  </a:ext>
                </a:extLst>
              </a:tr>
              <a:tr h="117610">
                <a:tc>
                  <a:txBody>
                    <a:bodyPr/>
                    <a:lstStyle/>
                    <a:p>
                      <a:pPr algn="l" fontAlgn="b"/>
                      <a:r>
                        <a:rPr lang="cs-CZ" sz="700" b="0" i="0" u="none" strike="noStrike">
                          <a:solidFill>
                            <a:srgbClr val="000000"/>
                          </a:solidFill>
                          <a:effectLst/>
                          <a:latin typeface="Arial" panose="020B0604020202020204" pitchFamily="34" charset="0"/>
                        </a:rPr>
                        <a:t>[AT-AT] Bisamberg 2 - Wien Suedost 227 [DIR] / N-1 Bisamberg - Kledering 228B</a:t>
                      </a:r>
                    </a:p>
                  </a:txBody>
                  <a:tcPr marL="6825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2932,26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42%</a:t>
                      </a:r>
                    </a:p>
                  </a:txBody>
                  <a:tcPr marL="0" marR="0" marT="0" marB="0" anchor="b">
                    <a:lnL>
                      <a:noFill/>
                    </a:lnL>
                    <a:lnR>
                      <a:noFill/>
                    </a:lnR>
                    <a:lnT>
                      <a:noFill/>
                    </a:lnT>
                    <a:lnB>
                      <a:noFill/>
                    </a:lnB>
                  </a:tcPr>
                </a:tc>
                <a:extLst>
                  <a:ext uri="{0D108BD9-81ED-4DB2-BD59-A6C34878D82A}">
                    <a16:rowId xmlns:a16="http://schemas.microsoft.com/office/drawing/2014/main" val="3059198149"/>
                  </a:ext>
                </a:extLst>
              </a:tr>
              <a:tr h="117610">
                <a:tc>
                  <a:txBody>
                    <a:bodyPr/>
                    <a:lstStyle/>
                    <a:p>
                      <a:pPr algn="l" fontAlgn="b"/>
                      <a:r>
                        <a:rPr lang="cs-CZ" sz="700" b="0" i="0" u="none" strike="noStrike">
                          <a:solidFill>
                            <a:srgbClr val="000000"/>
                          </a:solidFill>
                          <a:effectLst/>
                          <a:latin typeface="Arial" panose="020B0604020202020204" pitchFamily="34" charset="0"/>
                        </a:rPr>
                        <a:t>[D8-PL] Mikulowa PST1 [OPP] [PL] / N-1 Hagenwerder - Mikulowa 1</a:t>
                      </a:r>
                    </a:p>
                  </a:txBody>
                  <a:tcPr marL="6825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0,03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31%</a:t>
                      </a:r>
                    </a:p>
                  </a:txBody>
                  <a:tcPr marL="0" marR="0" marT="0" marB="0" anchor="b">
                    <a:lnL>
                      <a:noFill/>
                    </a:lnL>
                    <a:lnR>
                      <a:noFill/>
                    </a:lnR>
                    <a:lnT>
                      <a:noFill/>
                    </a:lnT>
                    <a:lnB>
                      <a:noFill/>
                    </a:lnB>
                  </a:tcPr>
                </a:tc>
                <a:extLst>
                  <a:ext uri="{0D108BD9-81ED-4DB2-BD59-A6C34878D82A}">
                    <a16:rowId xmlns:a16="http://schemas.microsoft.com/office/drawing/2014/main" val="3493155367"/>
                  </a:ext>
                </a:extLst>
              </a:tr>
              <a:tr h="117610">
                <a:tc>
                  <a:txBody>
                    <a:bodyPr/>
                    <a:lstStyle/>
                    <a:p>
                      <a:pPr algn="l" fontAlgn="b"/>
                      <a:r>
                        <a:rPr lang="cs-CZ" sz="700" b="1" i="0" u="none" strike="noStrike">
                          <a:solidFill>
                            <a:srgbClr val="000000"/>
                          </a:solidFill>
                          <a:effectLst/>
                          <a:latin typeface="Arial" panose="020B0604020202020204" pitchFamily="34" charset="0"/>
                        </a:rPr>
                        <a:t>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3293,41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163%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232530471"/>
                  </a:ext>
                </a:extLst>
              </a:tr>
              <a:tr h="117610">
                <a:tc>
                  <a:txBody>
                    <a:bodyPr/>
                    <a:lstStyle/>
                    <a:p>
                      <a:pPr algn="l" fontAlgn="b"/>
                      <a:r>
                        <a:rPr lang="cs-CZ" sz="700" b="0" i="0" u="none" strike="noStrike">
                          <a:solidFill>
                            <a:srgbClr val="000000"/>
                          </a:solidFill>
                          <a:effectLst/>
                          <a:latin typeface="Arial" panose="020B0604020202020204" pitchFamily="34" charset="0"/>
                        </a:rPr>
                        <a:t>[CZ-D8] Hradec - Rohrsdorf 446 [OPP] [D8] / N-1 Hradec - Rohrsdorf 1</a:t>
                      </a:r>
                    </a:p>
                  </a:txBody>
                  <a:tcPr marL="6825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81,78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49378394"/>
                  </a:ext>
                </a:extLst>
              </a:tr>
              <a:tr h="117610">
                <a:tc>
                  <a:txBody>
                    <a:bodyPr/>
                    <a:lstStyle/>
                    <a:p>
                      <a:pPr algn="l" fontAlgn="b"/>
                      <a:r>
                        <a:rPr lang="cs-CZ" sz="700" b="0" i="0" u="none" strike="noStrike">
                          <a:solidFill>
                            <a:srgbClr val="000000"/>
                          </a:solidFill>
                          <a:effectLst/>
                          <a:latin typeface="Arial" panose="020B0604020202020204" pitchFamily="34" charset="0"/>
                        </a:rPr>
                        <a:t>[NL-NL] Diemen-Lelystad 380 W [OPP] / N-1 Diemen-Lelystad 380 Z</a:t>
                      </a:r>
                    </a:p>
                  </a:txBody>
                  <a:tcPr marL="6825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1615,6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967696753"/>
                  </a:ext>
                </a:extLst>
              </a:tr>
              <a:tr h="117610">
                <a:tc>
                  <a:txBody>
                    <a:bodyPr/>
                    <a:lstStyle/>
                    <a:p>
                      <a:pPr algn="l" fontAlgn="b"/>
                      <a:r>
                        <a:rPr lang="en-US" sz="700" b="0" i="0" u="none" strike="noStrike">
                          <a:solidFill>
                            <a:srgbClr val="000000"/>
                          </a:solidFill>
                          <a:effectLst/>
                          <a:latin typeface="Arial" panose="020B0604020202020204" pitchFamily="34" charset="0"/>
                        </a:rPr>
                        <a:t>[BE-FR] Achene - Lonny 19 [DIR] [FR] / N-1 Avelgem - Avelin 380.80</a:t>
                      </a:r>
                    </a:p>
                  </a:txBody>
                  <a:tcPr marL="6825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531,46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68%</a:t>
                      </a:r>
                    </a:p>
                  </a:txBody>
                  <a:tcPr marL="0" marR="0" marT="0" marB="0" anchor="b">
                    <a:lnL>
                      <a:noFill/>
                    </a:lnL>
                    <a:lnR>
                      <a:noFill/>
                    </a:lnR>
                    <a:lnT>
                      <a:noFill/>
                    </a:lnT>
                    <a:lnB>
                      <a:noFill/>
                    </a:lnB>
                  </a:tcPr>
                </a:tc>
                <a:extLst>
                  <a:ext uri="{0D108BD9-81ED-4DB2-BD59-A6C34878D82A}">
                    <a16:rowId xmlns:a16="http://schemas.microsoft.com/office/drawing/2014/main" val="3517018288"/>
                  </a:ext>
                </a:extLst>
              </a:tr>
              <a:tr h="117610">
                <a:tc>
                  <a:txBody>
                    <a:bodyPr/>
                    <a:lstStyle/>
                    <a:p>
                      <a:pPr algn="l" fontAlgn="b"/>
                      <a:r>
                        <a:rPr lang="cs-CZ" sz="700" b="0" i="0" u="none" strike="noStrike">
                          <a:solidFill>
                            <a:srgbClr val="000000"/>
                          </a:solidFill>
                          <a:effectLst/>
                          <a:latin typeface="Arial" panose="020B0604020202020204" pitchFamily="34" charset="0"/>
                        </a:rPr>
                        <a:t>[AT-AT] Bisamberg 2 - Wien Suedost 227 [DIR] / N-1 Bisamberg - Kledering 228B</a:t>
                      </a:r>
                    </a:p>
                  </a:txBody>
                  <a:tcPr marL="6825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3293,41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43%</a:t>
                      </a:r>
                    </a:p>
                  </a:txBody>
                  <a:tcPr marL="0" marR="0" marT="0" marB="0" anchor="b">
                    <a:lnL>
                      <a:noFill/>
                    </a:lnL>
                    <a:lnR>
                      <a:noFill/>
                    </a:lnR>
                    <a:lnT>
                      <a:noFill/>
                    </a:lnT>
                    <a:lnB>
                      <a:noFill/>
                    </a:lnB>
                  </a:tcPr>
                </a:tc>
                <a:extLst>
                  <a:ext uri="{0D108BD9-81ED-4DB2-BD59-A6C34878D82A}">
                    <a16:rowId xmlns:a16="http://schemas.microsoft.com/office/drawing/2014/main" val="3127249000"/>
                  </a:ext>
                </a:extLst>
              </a:tr>
              <a:tr h="117610">
                <a:tc>
                  <a:txBody>
                    <a:bodyPr/>
                    <a:lstStyle/>
                    <a:p>
                      <a:pPr algn="l" fontAlgn="b"/>
                      <a:r>
                        <a:rPr lang="cs-CZ" sz="700" b="1" i="0" u="none" strike="noStrike">
                          <a:solidFill>
                            <a:srgbClr val="000000"/>
                          </a:solidFill>
                          <a:effectLst/>
                          <a:latin typeface="Arial" panose="020B0604020202020204" pitchFamily="34" charset="0"/>
                        </a:rPr>
                        <a:t>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4268,57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183%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539176418"/>
                  </a:ext>
                </a:extLst>
              </a:tr>
              <a:tr h="117610">
                <a:tc>
                  <a:txBody>
                    <a:bodyPr/>
                    <a:lstStyle/>
                    <a:p>
                      <a:pPr algn="l" fontAlgn="b"/>
                      <a:r>
                        <a:rPr lang="cs-CZ" sz="700" b="0" i="0" u="none" strike="noStrike">
                          <a:solidFill>
                            <a:srgbClr val="000000"/>
                          </a:solidFill>
                          <a:effectLst/>
                          <a:latin typeface="Arial" panose="020B0604020202020204" pitchFamily="34" charset="0"/>
                        </a:rPr>
                        <a:t>[NL-NL] Diemen-Lelystad 380 W [OPP] / N-1 Diemen-Lelystad 380 Z</a:t>
                      </a:r>
                    </a:p>
                  </a:txBody>
                  <a:tcPr marL="6825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1237,77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191145608"/>
                  </a:ext>
                </a:extLst>
              </a:tr>
              <a:tr h="117610">
                <a:tc>
                  <a:txBody>
                    <a:bodyPr/>
                    <a:lstStyle/>
                    <a:p>
                      <a:pPr algn="l" fontAlgn="b"/>
                      <a:r>
                        <a:rPr lang="cs-CZ" sz="700" b="0" i="0" u="none" strike="noStrike">
                          <a:solidFill>
                            <a:srgbClr val="000000"/>
                          </a:solidFill>
                          <a:effectLst/>
                          <a:latin typeface="Arial" panose="020B0604020202020204" pitchFamily="34" charset="0"/>
                        </a:rPr>
                        <a:t>[NL-D2] Meeden-Diele  380 Z [OPP] [NL] / N-1 COBRA HVDC</a:t>
                      </a:r>
                    </a:p>
                  </a:txBody>
                  <a:tcPr marL="6825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657,82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21%</a:t>
                      </a:r>
                    </a:p>
                  </a:txBody>
                  <a:tcPr marL="0" marR="0" marT="0" marB="0" anchor="b">
                    <a:lnL>
                      <a:noFill/>
                    </a:lnL>
                    <a:lnR>
                      <a:noFill/>
                    </a:lnR>
                    <a:lnT>
                      <a:noFill/>
                    </a:lnT>
                    <a:lnB>
                      <a:noFill/>
                    </a:lnB>
                  </a:tcPr>
                </a:tc>
                <a:extLst>
                  <a:ext uri="{0D108BD9-81ED-4DB2-BD59-A6C34878D82A}">
                    <a16:rowId xmlns:a16="http://schemas.microsoft.com/office/drawing/2014/main" val="1883070316"/>
                  </a:ext>
                </a:extLst>
              </a:tr>
              <a:tr h="117610">
                <a:tc>
                  <a:txBody>
                    <a:bodyPr/>
                    <a:lstStyle/>
                    <a:p>
                      <a:pPr algn="l" fontAlgn="b"/>
                      <a:r>
                        <a:rPr lang="en-US" sz="700" b="0" i="0" u="none" strike="noStrike">
                          <a:solidFill>
                            <a:srgbClr val="000000"/>
                          </a:solidFill>
                          <a:effectLst/>
                          <a:latin typeface="Arial" panose="020B0604020202020204" pitchFamily="34" charset="0"/>
                        </a:rPr>
                        <a:t>[BE-FR] Achene - Lonny 19 [DIR] [FR] / N-1 Avelgem - Avelin 380.80</a:t>
                      </a:r>
                    </a:p>
                  </a:txBody>
                  <a:tcPr marL="6825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490,03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68%</a:t>
                      </a:r>
                    </a:p>
                  </a:txBody>
                  <a:tcPr marL="0" marR="0" marT="0" marB="0" anchor="b">
                    <a:lnL>
                      <a:noFill/>
                    </a:lnL>
                    <a:lnR>
                      <a:noFill/>
                    </a:lnR>
                    <a:lnT>
                      <a:noFill/>
                    </a:lnT>
                    <a:lnB>
                      <a:noFill/>
                    </a:lnB>
                  </a:tcPr>
                </a:tc>
                <a:extLst>
                  <a:ext uri="{0D108BD9-81ED-4DB2-BD59-A6C34878D82A}">
                    <a16:rowId xmlns:a16="http://schemas.microsoft.com/office/drawing/2014/main" val="873732664"/>
                  </a:ext>
                </a:extLst>
              </a:tr>
              <a:tr h="117610">
                <a:tc>
                  <a:txBody>
                    <a:bodyPr/>
                    <a:lstStyle/>
                    <a:p>
                      <a:pPr algn="l" fontAlgn="b"/>
                      <a:r>
                        <a:rPr lang="cs-CZ" sz="700" b="0" i="0" u="none" strike="noStrike">
                          <a:solidFill>
                            <a:srgbClr val="000000"/>
                          </a:solidFill>
                          <a:effectLst/>
                          <a:latin typeface="Arial" panose="020B0604020202020204" pitchFamily="34" charset="0"/>
                        </a:rPr>
                        <a:t>[AT-AT] Bisamberg 2 - Wien Suedost 227 [DIR] / N-1 Bisamberg - Kledering 228B</a:t>
                      </a:r>
                    </a:p>
                  </a:txBody>
                  <a:tcPr marL="6825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4268,57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40%</a:t>
                      </a:r>
                    </a:p>
                  </a:txBody>
                  <a:tcPr marL="0" marR="0" marT="0" marB="0" anchor="b">
                    <a:lnL>
                      <a:noFill/>
                    </a:lnL>
                    <a:lnR>
                      <a:noFill/>
                    </a:lnR>
                    <a:lnT>
                      <a:noFill/>
                    </a:lnT>
                    <a:lnB>
                      <a:noFill/>
                    </a:lnB>
                  </a:tcPr>
                </a:tc>
                <a:extLst>
                  <a:ext uri="{0D108BD9-81ED-4DB2-BD59-A6C34878D82A}">
                    <a16:rowId xmlns:a16="http://schemas.microsoft.com/office/drawing/2014/main" val="460709581"/>
                  </a:ext>
                </a:extLst>
              </a:tr>
              <a:tr h="117610">
                <a:tc>
                  <a:txBody>
                    <a:bodyPr/>
                    <a:lstStyle/>
                    <a:p>
                      <a:pPr algn="l" fontAlgn="b"/>
                      <a:r>
                        <a:rPr lang="cs-CZ" sz="700" b="0" i="0" u="none" strike="noStrike">
                          <a:solidFill>
                            <a:srgbClr val="000000"/>
                          </a:solidFill>
                          <a:effectLst/>
                          <a:latin typeface="Arial" panose="020B0604020202020204" pitchFamily="34" charset="0"/>
                        </a:rPr>
                        <a:t>[D8-PL] Mikulowa PST1 [OPP] [PL] / N-1 Hagenwerder - Mikulowa 1</a:t>
                      </a:r>
                    </a:p>
                  </a:txBody>
                  <a:tcPr marL="68256"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0" i="0" u="none" strike="noStrike">
                          <a:solidFill>
                            <a:srgbClr val="000000"/>
                          </a:solidFill>
                          <a:effectLst/>
                          <a:latin typeface="Arial" panose="020B0604020202020204" pitchFamily="34" charset="0"/>
                        </a:rPr>
                        <a:t>22,72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0" i="0" u="none" strike="noStrike">
                          <a:solidFill>
                            <a:srgbClr val="000000"/>
                          </a:solidFill>
                          <a:effectLst/>
                          <a:latin typeface="Arial" panose="020B0604020202020204" pitchFamily="34" charset="0"/>
                        </a:rPr>
                        <a:t>34%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099509663"/>
                  </a:ext>
                </a:extLst>
              </a:tr>
              <a:tr h="117610">
                <a:tc>
                  <a:txBody>
                    <a:bodyPr/>
                    <a:lstStyle/>
                    <a:p>
                      <a:pPr algn="l" fontAlgn="b"/>
                      <a:r>
                        <a:rPr lang="cs-CZ" sz="700" b="1" i="0" u="none" strike="noStrike">
                          <a:solidFill>
                            <a:srgbClr val="000000"/>
                          </a:solidFill>
                          <a:effectLst/>
                          <a:latin typeface="Arial" panose="020B0604020202020204" pitchFamily="34" charset="0"/>
                        </a:rPr>
                        <a:t>Total sum</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cs-CZ" sz="700" b="1" i="0" u="none" strike="noStrike">
                          <a:solidFill>
                            <a:srgbClr val="000000"/>
                          </a:solidFill>
                          <a:effectLst/>
                          <a:latin typeface="Arial" panose="020B0604020202020204" pitchFamily="34" charset="0"/>
                        </a:rPr>
                        <a:t>4268,57</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cs-CZ" sz="700" b="1" i="0" u="none" strike="noStrike" dirty="0">
                          <a:solidFill>
                            <a:srgbClr val="000000"/>
                          </a:solidFill>
                          <a:effectLst/>
                          <a:latin typeface="Arial" panose="020B0604020202020204" pitchFamily="34" charset="0"/>
                        </a:rPr>
                        <a:t>1490%</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extLst>
                  <a:ext uri="{0D108BD9-81ED-4DB2-BD59-A6C34878D82A}">
                    <a16:rowId xmlns:a16="http://schemas.microsoft.com/office/drawing/2014/main" val="1582620458"/>
                  </a:ext>
                </a:extLst>
              </a:tr>
            </a:tbl>
          </a:graphicData>
        </a:graphic>
      </p:graphicFrame>
    </p:spTree>
    <p:extLst>
      <p:ext uri="{BB962C8B-B14F-4D97-AF65-F5344CB8AC3E}">
        <p14:creationId xmlns:p14="http://schemas.microsoft.com/office/powerpoint/2010/main" val="355369906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BD20220408</a:t>
            </a:r>
            <a:r>
              <a:rPr lang="en-US" altLang="hu-HU" sz="1400" dirty="0">
                <a:solidFill>
                  <a:srgbClr val="008000"/>
                </a:solidFill>
              </a:rPr>
              <a:t> (part </a:t>
            </a:r>
            <a:r>
              <a:rPr lang="sl-SI" altLang="hu-HU" sz="1400" dirty="0">
                <a:solidFill>
                  <a:srgbClr val="008000"/>
                </a:solidFill>
              </a:rPr>
              <a:t>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ulka 1">
            <a:extLst>
              <a:ext uri="{FF2B5EF4-FFF2-40B4-BE49-F238E27FC236}">
                <a16:creationId xmlns:a16="http://schemas.microsoft.com/office/drawing/2014/main" id="{CF3888CD-734B-4DC0-AA27-4938E498107B}"/>
              </a:ext>
            </a:extLst>
          </p:cNvPr>
          <p:cNvGraphicFramePr>
            <a:graphicFrameLocks noGrp="1"/>
          </p:cNvGraphicFramePr>
          <p:nvPr>
            <p:extLst>
              <p:ext uri="{D42A27DB-BD31-4B8C-83A1-F6EECF244321}">
                <p14:modId xmlns:p14="http://schemas.microsoft.com/office/powerpoint/2010/main" val="3626799657"/>
              </p:ext>
            </p:extLst>
          </p:nvPr>
        </p:nvGraphicFramePr>
        <p:xfrm>
          <a:off x="506447" y="1046282"/>
          <a:ext cx="8527825" cy="5478871"/>
        </p:xfrm>
        <a:graphic>
          <a:graphicData uri="http://schemas.openxmlformats.org/drawingml/2006/table">
            <a:tbl>
              <a:tblPr/>
              <a:tblGrid>
                <a:gridCol w="6617039">
                  <a:extLst>
                    <a:ext uri="{9D8B030D-6E8A-4147-A177-3AD203B41FA5}">
                      <a16:colId xmlns:a16="http://schemas.microsoft.com/office/drawing/2014/main" val="3492750093"/>
                    </a:ext>
                  </a:extLst>
                </a:gridCol>
                <a:gridCol w="1410890">
                  <a:extLst>
                    <a:ext uri="{9D8B030D-6E8A-4147-A177-3AD203B41FA5}">
                      <a16:colId xmlns:a16="http://schemas.microsoft.com/office/drawing/2014/main" val="2128945457"/>
                    </a:ext>
                  </a:extLst>
                </a:gridCol>
                <a:gridCol w="499896">
                  <a:extLst>
                    <a:ext uri="{9D8B030D-6E8A-4147-A177-3AD203B41FA5}">
                      <a16:colId xmlns:a16="http://schemas.microsoft.com/office/drawing/2014/main" val="3697380040"/>
                    </a:ext>
                  </a:extLst>
                </a:gridCol>
              </a:tblGrid>
              <a:tr h="133631">
                <a:tc>
                  <a:txBody>
                    <a:bodyPr/>
                    <a:lstStyle/>
                    <a:p>
                      <a:pPr algn="l" fontAlgn="b"/>
                      <a:r>
                        <a:rPr lang="cs-CZ" sz="7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598937575"/>
                  </a:ext>
                </a:extLst>
              </a:tr>
              <a:tr h="133631">
                <a:tc>
                  <a:txBody>
                    <a:bodyPr/>
                    <a:lstStyle/>
                    <a:p>
                      <a:pPr algn="l" fontAlgn="b"/>
                      <a:r>
                        <a:rPr lang="cs-CZ" sz="700" b="1"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3672,92</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184%</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709327365"/>
                  </a:ext>
                </a:extLst>
              </a:tr>
              <a:tr h="133631">
                <a:tc>
                  <a:txBody>
                    <a:bodyPr/>
                    <a:lstStyle/>
                    <a:p>
                      <a:pPr algn="l" fontAlgn="b"/>
                      <a:r>
                        <a:rPr lang="cs-CZ" sz="700" b="0" i="0" u="none" strike="noStrike">
                          <a:solidFill>
                            <a:srgbClr val="000000"/>
                          </a:solidFill>
                          <a:effectLst/>
                          <a:latin typeface="Arial" panose="020B0604020202020204" pitchFamily="34" charset="0"/>
                        </a:rPr>
                        <a:t>[NL-NL] Diemen-Lelystad 380 W [OPP] / N-1 Diemen-Lelystad 380 Z</a:t>
                      </a:r>
                    </a:p>
                  </a:txBody>
                  <a:tcPr marL="74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1442,53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700747726"/>
                  </a:ext>
                </a:extLst>
              </a:tr>
              <a:tr h="133631">
                <a:tc>
                  <a:txBody>
                    <a:bodyPr/>
                    <a:lstStyle/>
                    <a:p>
                      <a:pPr algn="l" fontAlgn="b"/>
                      <a:r>
                        <a:rPr lang="en-US" sz="700" b="0" i="0" u="none" strike="noStrike">
                          <a:solidFill>
                            <a:srgbClr val="000000"/>
                          </a:solidFill>
                          <a:effectLst/>
                          <a:latin typeface="Arial" panose="020B0604020202020204" pitchFamily="34" charset="0"/>
                        </a:rPr>
                        <a:t>[BE-FR] Achene - Lonny 19 [DIR] [FR] / N-1 Avelgem - Avelin 380.80</a:t>
                      </a:r>
                    </a:p>
                  </a:txBody>
                  <a:tcPr marL="7491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485,89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56%</a:t>
                      </a:r>
                    </a:p>
                  </a:txBody>
                  <a:tcPr marL="0" marR="0" marT="0" marB="0" anchor="b">
                    <a:lnL>
                      <a:noFill/>
                    </a:lnL>
                    <a:lnR>
                      <a:noFill/>
                    </a:lnR>
                    <a:lnT>
                      <a:noFill/>
                    </a:lnT>
                    <a:lnB>
                      <a:noFill/>
                    </a:lnB>
                  </a:tcPr>
                </a:tc>
                <a:extLst>
                  <a:ext uri="{0D108BD9-81ED-4DB2-BD59-A6C34878D82A}">
                    <a16:rowId xmlns:a16="http://schemas.microsoft.com/office/drawing/2014/main" val="609379576"/>
                  </a:ext>
                </a:extLst>
              </a:tr>
              <a:tr h="133631">
                <a:tc>
                  <a:txBody>
                    <a:bodyPr/>
                    <a:lstStyle/>
                    <a:p>
                      <a:pPr algn="l" fontAlgn="b"/>
                      <a:r>
                        <a:rPr lang="cs-CZ" sz="700" b="0" i="0" u="none" strike="noStrike">
                          <a:solidFill>
                            <a:srgbClr val="000000"/>
                          </a:solidFill>
                          <a:effectLst/>
                          <a:latin typeface="Arial" panose="020B0604020202020204" pitchFamily="34" charset="0"/>
                        </a:rPr>
                        <a:t>[AT-AT] Bisamberg 2 - Wien Suedost 227 [DIR] / N-1 Bisamberg - Kledering 228B</a:t>
                      </a:r>
                    </a:p>
                  </a:txBody>
                  <a:tcPr marL="7491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3672,92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40%</a:t>
                      </a:r>
                    </a:p>
                  </a:txBody>
                  <a:tcPr marL="0" marR="0" marT="0" marB="0" anchor="b">
                    <a:lnL>
                      <a:noFill/>
                    </a:lnL>
                    <a:lnR>
                      <a:noFill/>
                    </a:lnR>
                    <a:lnT>
                      <a:noFill/>
                    </a:lnT>
                    <a:lnB>
                      <a:noFill/>
                    </a:lnB>
                  </a:tcPr>
                </a:tc>
                <a:extLst>
                  <a:ext uri="{0D108BD9-81ED-4DB2-BD59-A6C34878D82A}">
                    <a16:rowId xmlns:a16="http://schemas.microsoft.com/office/drawing/2014/main" val="906785482"/>
                  </a:ext>
                </a:extLst>
              </a:tr>
              <a:tr h="133631">
                <a:tc>
                  <a:txBody>
                    <a:bodyPr/>
                    <a:lstStyle/>
                    <a:p>
                      <a:pPr algn="l" fontAlgn="b"/>
                      <a:r>
                        <a:rPr lang="cs-CZ" sz="700" b="0" i="0" u="none" strike="noStrike">
                          <a:solidFill>
                            <a:srgbClr val="000000"/>
                          </a:solidFill>
                          <a:effectLst/>
                          <a:latin typeface="Arial" panose="020B0604020202020204" pitchFamily="34" charset="0"/>
                        </a:rPr>
                        <a:t>[D8-PL] Mikulowa PST1 [OPP] [PL] / N-1 Hagenwerder - Mikulowa 1</a:t>
                      </a:r>
                    </a:p>
                  </a:txBody>
                  <a:tcPr marL="7491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174,24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30%</a:t>
                      </a:r>
                    </a:p>
                  </a:txBody>
                  <a:tcPr marL="0" marR="0" marT="0" marB="0" anchor="b">
                    <a:lnL>
                      <a:noFill/>
                    </a:lnL>
                    <a:lnR>
                      <a:noFill/>
                    </a:lnR>
                    <a:lnT>
                      <a:noFill/>
                    </a:lnT>
                    <a:lnB>
                      <a:noFill/>
                    </a:lnB>
                  </a:tcPr>
                </a:tc>
                <a:extLst>
                  <a:ext uri="{0D108BD9-81ED-4DB2-BD59-A6C34878D82A}">
                    <a16:rowId xmlns:a16="http://schemas.microsoft.com/office/drawing/2014/main" val="879341820"/>
                  </a:ext>
                </a:extLst>
              </a:tr>
              <a:tr h="133631">
                <a:tc>
                  <a:txBody>
                    <a:bodyPr/>
                    <a:lstStyle/>
                    <a:p>
                      <a:pPr algn="l" fontAlgn="b"/>
                      <a:r>
                        <a:rPr lang="de-DE" sz="700" b="0" i="0" u="none" strike="noStrike">
                          <a:solidFill>
                            <a:srgbClr val="000000"/>
                          </a:solidFill>
                          <a:effectLst/>
                          <a:latin typeface="Arial" panose="020B0604020202020204" pitchFamily="34" charset="0"/>
                        </a:rPr>
                        <a:t>[D7-D7] Buerstadt - Lambsheim BUERST W [DIR] / N-1 Rheinau - Hoheneck KUGELB W</a:t>
                      </a:r>
                    </a:p>
                  </a:txBody>
                  <a:tcPr marL="7491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29,33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33%</a:t>
                      </a:r>
                    </a:p>
                  </a:txBody>
                  <a:tcPr marL="0" marR="0" marT="0" marB="0" anchor="b">
                    <a:lnL>
                      <a:noFill/>
                    </a:lnL>
                    <a:lnR>
                      <a:noFill/>
                    </a:lnR>
                    <a:lnT>
                      <a:noFill/>
                    </a:lnT>
                    <a:lnB>
                      <a:noFill/>
                    </a:lnB>
                  </a:tcPr>
                </a:tc>
                <a:extLst>
                  <a:ext uri="{0D108BD9-81ED-4DB2-BD59-A6C34878D82A}">
                    <a16:rowId xmlns:a16="http://schemas.microsoft.com/office/drawing/2014/main" val="736176129"/>
                  </a:ext>
                </a:extLst>
              </a:tr>
              <a:tr h="133631">
                <a:tc>
                  <a:txBody>
                    <a:bodyPr/>
                    <a:lstStyle/>
                    <a:p>
                      <a:pPr algn="l" fontAlgn="b"/>
                      <a:r>
                        <a:rPr lang="cs-CZ" sz="700" b="1" i="0" u="none" strike="noStrike">
                          <a:solidFill>
                            <a:srgbClr val="000000"/>
                          </a:solidFill>
                          <a:effectLst/>
                          <a:latin typeface="Arial" panose="020B0604020202020204" pitchFamily="34" charset="0"/>
                        </a:rPr>
                        <a:t>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3519,5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142%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068860418"/>
                  </a:ext>
                </a:extLst>
              </a:tr>
              <a:tr h="133631">
                <a:tc>
                  <a:txBody>
                    <a:bodyPr/>
                    <a:lstStyle/>
                    <a:p>
                      <a:pPr algn="l" fontAlgn="b"/>
                      <a:r>
                        <a:rPr lang="cs-CZ" sz="700" b="0" i="0" u="none" strike="noStrike">
                          <a:solidFill>
                            <a:srgbClr val="000000"/>
                          </a:solidFill>
                          <a:effectLst/>
                          <a:latin typeface="Arial" panose="020B0604020202020204" pitchFamily="34" charset="0"/>
                        </a:rPr>
                        <a:t>[CZ-D8] Hradec - Rohrsdorf 446 [OPP] [D8] / N-1 Hradec - Rohrsdorf 1</a:t>
                      </a:r>
                    </a:p>
                  </a:txBody>
                  <a:tcPr marL="74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29,7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285715491"/>
                  </a:ext>
                </a:extLst>
              </a:tr>
              <a:tr h="133631">
                <a:tc>
                  <a:txBody>
                    <a:bodyPr/>
                    <a:lstStyle/>
                    <a:p>
                      <a:pPr algn="l" fontAlgn="b"/>
                      <a:r>
                        <a:rPr lang="cs-CZ" sz="700" b="0" i="0" u="none" strike="noStrike">
                          <a:solidFill>
                            <a:srgbClr val="000000"/>
                          </a:solidFill>
                          <a:effectLst/>
                          <a:latin typeface="Arial" panose="020B0604020202020204" pitchFamily="34" charset="0"/>
                        </a:rPr>
                        <a:t>[NL-NL] Diemen-Lelystad 380 W [OPP] / N-1 Diemen-Lelystad 380 Z</a:t>
                      </a:r>
                    </a:p>
                  </a:txBody>
                  <a:tcPr marL="7491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1327,53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95144390"/>
                  </a:ext>
                </a:extLst>
              </a:tr>
              <a:tr h="133631">
                <a:tc>
                  <a:txBody>
                    <a:bodyPr/>
                    <a:lstStyle/>
                    <a:p>
                      <a:pPr algn="l" fontAlgn="b"/>
                      <a:r>
                        <a:rPr lang="en-US" sz="700" b="0" i="0" u="none" strike="noStrike">
                          <a:solidFill>
                            <a:srgbClr val="000000"/>
                          </a:solidFill>
                          <a:effectLst/>
                          <a:latin typeface="Arial" panose="020B0604020202020204" pitchFamily="34" charset="0"/>
                        </a:rPr>
                        <a:t>[BE-FR] Achene - Lonny 19 [DIR] [FR] / N-1 Avelgem - Avelin 380.80</a:t>
                      </a:r>
                    </a:p>
                  </a:txBody>
                  <a:tcPr marL="7491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558,56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50%</a:t>
                      </a:r>
                    </a:p>
                  </a:txBody>
                  <a:tcPr marL="0" marR="0" marT="0" marB="0" anchor="b">
                    <a:lnL>
                      <a:noFill/>
                    </a:lnL>
                    <a:lnR>
                      <a:noFill/>
                    </a:lnR>
                    <a:lnT>
                      <a:noFill/>
                    </a:lnT>
                    <a:lnB>
                      <a:noFill/>
                    </a:lnB>
                  </a:tcPr>
                </a:tc>
                <a:extLst>
                  <a:ext uri="{0D108BD9-81ED-4DB2-BD59-A6C34878D82A}">
                    <a16:rowId xmlns:a16="http://schemas.microsoft.com/office/drawing/2014/main" val="1014192323"/>
                  </a:ext>
                </a:extLst>
              </a:tr>
              <a:tr h="133631">
                <a:tc>
                  <a:txBody>
                    <a:bodyPr/>
                    <a:lstStyle/>
                    <a:p>
                      <a:pPr algn="l" fontAlgn="b"/>
                      <a:r>
                        <a:rPr lang="cs-CZ" sz="700" b="0" i="0" u="none" strike="noStrike">
                          <a:solidFill>
                            <a:srgbClr val="000000"/>
                          </a:solidFill>
                          <a:effectLst/>
                          <a:latin typeface="Arial" panose="020B0604020202020204" pitchFamily="34" charset="0"/>
                        </a:rPr>
                        <a:t>[AT-AT] Bisamberg 2 - Wien Suedost 227 [DIR] / N-1 Bisamberg - Kledering 228B</a:t>
                      </a:r>
                    </a:p>
                  </a:txBody>
                  <a:tcPr marL="7491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3519,5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37%</a:t>
                      </a:r>
                    </a:p>
                  </a:txBody>
                  <a:tcPr marL="0" marR="0" marT="0" marB="0" anchor="b">
                    <a:lnL>
                      <a:noFill/>
                    </a:lnL>
                    <a:lnR>
                      <a:noFill/>
                    </a:lnR>
                    <a:lnT>
                      <a:noFill/>
                    </a:lnT>
                    <a:lnB>
                      <a:noFill/>
                    </a:lnB>
                  </a:tcPr>
                </a:tc>
                <a:extLst>
                  <a:ext uri="{0D108BD9-81ED-4DB2-BD59-A6C34878D82A}">
                    <a16:rowId xmlns:a16="http://schemas.microsoft.com/office/drawing/2014/main" val="2944853370"/>
                  </a:ext>
                </a:extLst>
              </a:tr>
              <a:tr h="133631">
                <a:tc>
                  <a:txBody>
                    <a:bodyPr/>
                    <a:lstStyle/>
                    <a:p>
                      <a:pPr algn="l" fontAlgn="b"/>
                      <a:r>
                        <a:rPr lang="cs-CZ" sz="700" b="1" i="0" u="none" strike="noStrike">
                          <a:solidFill>
                            <a:srgbClr val="000000"/>
                          </a:solidFill>
                          <a:effectLst/>
                          <a:latin typeface="Arial" panose="020B0604020202020204" pitchFamily="34" charset="0"/>
                        </a:rPr>
                        <a:t>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2347,78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137%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744244336"/>
                  </a:ext>
                </a:extLst>
              </a:tr>
              <a:tr h="133631">
                <a:tc>
                  <a:txBody>
                    <a:bodyPr/>
                    <a:lstStyle/>
                    <a:p>
                      <a:pPr algn="l" fontAlgn="b"/>
                      <a:r>
                        <a:rPr lang="cs-CZ" sz="700" b="0" i="0" u="none" strike="noStrike">
                          <a:solidFill>
                            <a:srgbClr val="000000"/>
                          </a:solidFill>
                          <a:effectLst/>
                          <a:latin typeface="Arial" panose="020B0604020202020204" pitchFamily="34" charset="0"/>
                        </a:rPr>
                        <a:t>[NL-NL] Diemen-Lelystad 380 W [OPP] / N-1 Diemen-Lelystad 380 Z</a:t>
                      </a:r>
                    </a:p>
                  </a:txBody>
                  <a:tcPr marL="74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1547,91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649826684"/>
                  </a:ext>
                </a:extLst>
              </a:tr>
              <a:tr h="133631">
                <a:tc>
                  <a:txBody>
                    <a:bodyPr/>
                    <a:lstStyle/>
                    <a:p>
                      <a:pPr algn="l" fontAlgn="b"/>
                      <a:r>
                        <a:rPr lang="cs-CZ" sz="700" b="0" i="0" u="none" strike="noStrike">
                          <a:solidFill>
                            <a:srgbClr val="000000"/>
                          </a:solidFill>
                          <a:effectLst/>
                          <a:latin typeface="Arial" panose="020B0604020202020204" pitchFamily="34" charset="0"/>
                        </a:rPr>
                        <a:t>[NL-D2] Meeden-Diele  380 Z [OPP] [NL] / N-1 COBRA HVDC</a:t>
                      </a:r>
                    </a:p>
                  </a:txBody>
                  <a:tcPr marL="7491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74,8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675138119"/>
                  </a:ext>
                </a:extLst>
              </a:tr>
              <a:tr h="133631">
                <a:tc>
                  <a:txBody>
                    <a:bodyPr/>
                    <a:lstStyle/>
                    <a:p>
                      <a:pPr algn="l" fontAlgn="b"/>
                      <a:r>
                        <a:rPr lang="en-US" sz="700" b="0" i="0" u="none" strike="noStrike">
                          <a:solidFill>
                            <a:srgbClr val="000000"/>
                          </a:solidFill>
                          <a:effectLst/>
                          <a:latin typeface="Arial" panose="020B0604020202020204" pitchFamily="34" charset="0"/>
                        </a:rPr>
                        <a:t>[BE-FR] Achene - Lonny 19 [DIR] [FR] / N-1 Avelgem - Avelin 380.80</a:t>
                      </a:r>
                    </a:p>
                  </a:txBody>
                  <a:tcPr marL="7491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618,54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53%</a:t>
                      </a:r>
                    </a:p>
                  </a:txBody>
                  <a:tcPr marL="0" marR="0" marT="0" marB="0" anchor="b">
                    <a:lnL>
                      <a:noFill/>
                    </a:lnL>
                    <a:lnR>
                      <a:noFill/>
                    </a:lnR>
                    <a:lnT>
                      <a:noFill/>
                    </a:lnT>
                    <a:lnB>
                      <a:noFill/>
                    </a:lnB>
                  </a:tcPr>
                </a:tc>
                <a:extLst>
                  <a:ext uri="{0D108BD9-81ED-4DB2-BD59-A6C34878D82A}">
                    <a16:rowId xmlns:a16="http://schemas.microsoft.com/office/drawing/2014/main" val="3276905172"/>
                  </a:ext>
                </a:extLst>
              </a:tr>
              <a:tr h="133631">
                <a:tc>
                  <a:txBody>
                    <a:bodyPr/>
                    <a:lstStyle/>
                    <a:p>
                      <a:pPr algn="l" fontAlgn="b"/>
                      <a:r>
                        <a:rPr lang="cs-CZ" sz="700" b="0" i="0" u="none" strike="noStrike">
                          <a:solidFill>
                            <a:srgbClr val="000000"/>
                          </a:solidFill>
                          <a:effectLst/>
                          <a:latin typeface="Arial" panose="020B0604020202020204" pitchFamily="34" charset="0"/>
                        </a:rPr>
                        <a:t>[AT-AT] Bisamberg 2 - Wien Suedost 227 [DIR] / N-1 Bisamberg - Kledering 228B</a:t>
                      </a:r>
                    </a:p>
                  </a:txBody>
                  <a:tcPr marL="7491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2347,78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42%</a:t>
                      </a:r>
                    </a:p>
                  </a:txBody>
                  <a:tcPr marL="0" marR="0" marT="0" marB="0" anchor="b">
                    <a:lnL>
                      <a:noFill/>
                    </a:lnL>
                    <a:lnR>
                      <a:noFill/>
                    </a:lnR>
                    <a:lnT>
                      <a:noFill/>
                    </a:lnT>
                    <a:lnB>
                      <a:noFill/>
                    </a:lnB>
                  </a:tcPr>
                </a:tc>
                <a:extLst>
                  <a:ext uri="{0D108BD9-81ED-4DB2-BD59-A6C34878D82A}">
                    <a16:rowId xmlns:a16="http://schemas.microsoft.com/office/drawing/2014/main" val="1402588284"/>
                  </a:ext>
                </a:extLst>
              </a:tr>
              <a:tr h="133631">
                <a:tc>
                  <a:txBody>
                    <a:bodyPr/>
                    <a:lstStyle/>
                    <a:p>
                      <a:pPr algn="l" fontAlgn="b"/>
                      <a:r>
                        <a:rPr lang="cs-CZ" sz="700" b="1" i="0" u="none" strike="noStrike">
                          <a:solidFill>
                            <a:srgbClr val="000000"/>
                          </a:solidFill>
                          <a:effectLst/>
                          <a:latin typeface="Arial" panose="020B0604020202020204" pitchFamily="34" charset="0"/>
                        </a:rPr>
                        <a:t>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2044,17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191%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886830519"/>
                  </a:ext>
                </a:extLst>
              </a:tr>
              <a:tr h="133631">
                <a:tc>
                  <a:txBody>
                    <a:bodyPr/>
                    <a:lstStyle/>
                    <a:p>
                      <a:pPr algn="l" fontAlgn="b"/>
                      <a:r>
                        <a:rPr lang="cs-CZ" sz="700" b="0" i="0" u="none" strike="noStrike">
                          <a:solidFill>
                            <a:srgbClr val="000000"/>
                          </a:solidFill>
                          <a:effectLst/>
                          <a:latin typeface="Arial" panose="020B0604020202020204" pitchFamily="34" charset="0"/>
                        </a:rPr>
                        <a:t>[NL-D2] Meeden-Diele  380 Z [OPP] [NL] / N-1 COBRA HVDC</a:t>
                      </a:r>
                    </a:p>
                  </a:txBody>
                  <a:tcPr marL="74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1223,29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995814476"/>
                  </a:ext>
                </a:extLst>
              </a:tr>
              <a:tr h="133631">
                <a:tc>
                  <a:txBody>
                    <a:bodyPr/>
                    <a:lstStyle/>
                    <a:p>
                      <a:pPr algn="l" fontAlgn="b"/>
                      <a:r>
                        <a:rPr lang="en-US" sz="700" b="0" i="0" u="none" strike="noStrike">
                          <a:solidFill>
                            <a:srgbClr val="000000"/>
                          </a:solidFill>
                          <a:effectLst/>
                          <a:latin typeface="Arial" panose="020B0604020202020204" pitchFamily="34" charset="0"/>
                        </a:rPr>
                        <a:t>[BE-FR] Achene - Lonny 19 [DIR] [FR] / N-1 Avelgem - Avelin 380.80</a:t>
                      </a:r>
                    </a:p>
                  </a:txBody>
                  <a:tcPr marL="7491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353,96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63%</a:t>
                      </a:r>
                    </a:p>
                  </a:txBody>
                  <a:tcPr marL="0" marR="0" marT="0" marB="0" anchor="b">
                    <a:lnL>
                      <a:noFill/>
                    </a:lnL>
                    <a:lnR>
                      <a:noFill/>
                    </a:lnR>
                    <a:lnT>
                      <a:noFill/>
                    </a:lnT>
                    <a:lnB>
                      <a:noFill/>
                    </a:lnB>
                  </a:tcPr>
                </a:tc>
                <a:extLst>
                  <a:ext uri="{0D108BD9-81ED-4DB2-BD59-A6C34878D82A}">
                    <a16:rowId xmlns:a16="http://schemas.microsoft.com/office/drawing/2014/main" val="2561896491"/>
                  </a:ext>
                </a:extLst>
              </a:tr>
              <a:tr h="133631">
                <a:tc>
                  <a:txBody>
                    <a:bodyPr/>
                    <a:lstStyle/>
                    <a:p>
                      <a:pPr algn="l" fontAlgn="b"/>
                      <a:r>
                        <a:rPr lang="cs-CZ" sz="700" b="0" i="0" u="none" strike="noStrike">
                          <a:solidFill>
                            <a:srgbClr val="000000"/>
                          </a:solidFill>
                          <a:effectLst/>
                          <a:latin typeface="Arial" panose="020B0604020202020204" pitchFamily="34" charset="0"/>
                        </a:rPr>
                        <a:t>[AT-AT] Bisamberg 2 - Wien Suedost 227 [DIR] / N-1 Bisamberg - Kledering 228B</a:t>
                      </a:r>
                    </a:p>
                  </a:txBody>
                  <a:tcPr marL="7491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2044,17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39%</a:t>
                      </a:r>
                    </a:p>
                  </a:txBody>
                  <a:tcPr marL="0" marR="0" marT="0" marB="0" anchor="b">
                    <a:lnL>
                      <a:noFill/>
                    </a:lnL>
                    <a:lnR>
                      <a:noFill/>
                    </a:lnR>
                    <a:lnT>
                      <a:noFill/>
                    </a:lnT>
                    <a:lnB>
                      <a:noFill/>
                    </a:lnB>
                  </a:tcPr>
                </a:tc>
                <a:extLst>
                  <a:ext uri="{0D108BD9-81ED-4DB2-BD59-A6C34878D82A}">
                    <a16:rowId xmlns:a16="http://schemas.microsoft.com/office/drawing/2014/main" val="3863965466"/>
                  </a:ext>
                </a:extLst>
              </a:tr>
              <a:tr h="133631">
                <a:tc>
                  <a:txBody>
                    <a:bodyPr/>
                    <a:lstStyle/>
                    <a:p>
                      <a:pPr algn="l" fontAlgn="b"/>
                      <a:r>
                        <a:rPr lang="cs-CZ" sz="700" b="0" i="0" u="none" strike="noStrike">
                          <a:solidFill>
                            <a:srgbClr val="000000"/>
                          </a:solidFill>
                          <a:effectLst/>
                          <a:latin typeface="Arial" panose="020B0604020202020204" pitchFamily="34" charset="0"/>
                        </a:rPr>
                        <a:t>[D8-PL] Mikulowa PST1 [OPP] [PL] / N-1 Hagenwerder - Mikulowa 1</a:t>
                      </a:r>
                    </a:p>
                  </a:txBody>
                  <a:tcPr marL="7491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130,84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32%</a:t>
                      </a:r>
                    </a:p>
                  </a:txBody>
                  <a:tcPr marL="0" marR="0" marT="0" marB="0" anchor="b">
                    <a:lnL>
                      <a:noFill/>
                    </a:lnL>
                    <a:lnR>
                      <a:noFill/>
                    </a:lnR>
                    <a:lnT>
                      <a:noFill/>
                    </a:lnT>
                    <a:lnB>
                      <a:noFill/>
                    </a:lnB>
                  </a:tcPr>
                </a:tc>
                <a:extLst>
                  <a:ext uri="{0D108BD9-81ED-4DB2-BD59-A6C34878D82A}">
                    <a16:rowId xmlns:a16="http://schemas.microsoft.com/office/drawing/2014/main" val="808244485"/>
                  </a:ext>
                </a:extLst>
              </a:tr>
              <a:tr h="133631">
                <a:tc>
                  <a:txBody>
                    <a:bodyPr/>
                    <a:lstStyle/>
                    <a:p>
                      <a:pPr algn="l" fontAlgn="b"/>
                      <a:r>
                        <a:rPr lang="de-DE" sz="700" b="0" i="0" u="none" strike="noStrike">
                          <a:solidFill>
                            <a:srgbClr val="000000"/>
                          </a:solidFill>
                          <a:effectLst/>
                          <a:latin typeface="Arial" panose="020B0604020202020204" pitchFamily="34" charset="0"/>
                        </a:rPr>
                        <a:t>[D7-D7] Buerstadt - Lambsheim BUERST W [DIR] / N-1 Rheinau - Hoheneck KUGELB W</a:t>
                      </a:r>
                    </a:p>
                  </a:txBody>
                  <a:tcPr marL="7491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715,92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37%</a:t>
                      </a:r>
                    </a:p>
                  </a:txBody>
                  <a:tcPr marL="0" marR="0" marT="0" marB="0" anchor="b">
                    <a:lnL>
                      <a:noFill/>
                    </a:lnL>
                    <a:lnR>
                      <a:noFill/>
                    </a:lnR>
                    <a:lnT>
                      <a:noFill/>
                    </a:lnT>
                    <a:lnB>
                      <a:noFill/>
                    </a:lnB>
                  </a:tcPr>
                </a:tc>
                <a:extLst>
                  <a:ext uri="{0D108BD9-81ED-4DB2-BD59-A6C34878D82A}">
                    <a16:rowId xmlns:a16="http://schemas.microsoft.com/office/drawing/2014/main" val="3585172779"/>
                  </a:ext>
                </a:extLst>
              </a:tr>
              <a:tr h="133631">
                <a:tc>
                  <a:txBody>
                    <a:bodyPr/>
                    <a:lstStyle/>
                    <a:p>
                      <a:pPr algn="l" fontAlgn="b"/>
                      <a:r>
                        <a:rPr lang="cs-CZ" sz="700" b="1" i="0" u="none" strike="noStrike">
                          <a:solidFill>
                            <a:srgbClr val="000000"/>
                          </a:solidFill>
                          <a:effectLst/>
                          <a:latin typeface="Arial" panose="020B0604020202020204" pitchFamily="34" charset="0"/>
                        </a:rPr>
                        <a:t>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1707,81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192%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693666210"/>
                  </a:ext>
                </a:extLst>
              </a:tr>
              <a:tr h="133631">
                <a:tc>
                  <a:txBody>
                    <a:bodyPr/>
                    <a:lstStyle/>
                    <a:p>
                      <a:pPr algn="l" fontAlgn="b"/>
                      <a:r>
                        <a:rPr lang="cs-CZ" sz="700" b="0" i="0" u="none" strike="noStrike">
                          <a:solidFill>
                            <a:srgbClr val="000000"/>
                          </a:solidFill>
                          <a:effectLst/>
                          <a:latin typeface="Arial" panose="020B0604020202020204" pitchFamily="34" charset="0"/>
                        </a:rPr>
                        <a:t>[NL-NL] Diemen-Lelystad 380 W [OPP] / N-1 Diemen-Lelystad 380 Z</a:t>
                      </a:r>
                    </a:p>
                  </a:txBody>
                  <a:tcPr marL="74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1707,81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672488652"/>
                  </a:ext>
                </a:extLst>
              </a:tr>
              <a:tr h="133631">
                <a:tc>
                  <a:txBody>
                    <a:bodyPr/>
                    <a:lstStyle/>
                    <a:p>
                      <a:pPr algn="l" fontAlgn="b"/>
                      <a:r>
                        <a:rPr lang="en-US" sz="700" b="0" i="0" u="none" strike="noStrike">
                          <a:solidFill>
                            <a:srgbClr val="000000"/>
                          </a:solidFill>
                          <a:effectLst/>
                          <a:latin typeface="Arial" panose="020B0604020202020204" pitchFamily="34" charset="0"/>
                        </a:rPr>
                        <a:t>[BE-FR] Achene - Lonny 19 [DIR] [FR] / N-1 Avelgem - Avelin 380.80</a:t>
                      </a:r>
                    </a:p>
                  </a:txBody>
                  <a:tcPr marL="7491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554,47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61%</a:t>
                      </a:r>
                    </a:p>
                  </a:txBody>
                  <a:tcPr marL="0" marR="0" marT="0" marB="0" anchor="b">
                    <a:lnL>
                      <a:noFill/>
                    </a:lnL>
                    <a:lnR>
                      <a:noFill/>
                    </a:lnR>
                    <a:lnT>
                      <a:noFill/>
                    </a:lnT>
                    <a:lnB>
                      <a:noFill/>
                    </a:lnB>
                  </a:tcPr>
                </a:tc>
                <a:extLst>
                  <a:ext uri="{0D108BD9-81ED-4DB2-BD59-A6C34878D82A}">
                    <a16:rowId xmlns:a16="http://schemas.microsoft.com/office/drawing/2014/main" val="1084740996"/>
                  </a:ext>
                </a:extLst>
              </a:tr>
              <a:tr h="133631">
                <a:tc>
                  <a:txBody>
                    <a:bodyPr/>
                    <a:lstStyle/>
                    <a:p>
                      <a:pPr algn="l" fontAlgn="b"/>
                      <a:r>
                        <a:rPr lang="cs-CZ" sz="700" b="0" i="0" u="none" strike="noStrike">
                          <a:solidFill>
                            <a:srgbClr val="000000"/>
                          </a:solidFill>
                          <a:effectLst/>
                          <a:latin typeface="Arial" panose="020B0604020202020204" pitchFamily="34" charset="0"/>
                        </a:rPr>
                        <a:t>[SK-UA] V.Kapusany - Mukachevo (WPS) [DIR] [SK] / N-1 R.Sobota - Sajoivanka</a:t>
                      </a:r>
                    </a:p>
                  </a:txBody>
                  <a:tcPr marL="7491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89,44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63%</a:t>
                      </a:r>
                    </a:p>
                  </a:txBody>
                  <a:tcPr marL="0" marR="0" marT="0" marB="0" anchor="b">
                    <a:lnL>
                      <a:noFill/>
                    </a:lnL>
                    <a:lnR>
                      <a:noFill/>
                    </a:lnR>
                    <a:lnT>
                      <a:noFill/>
                    </a:lnT>
                    <a:lnB>
                      <a:noFill/>
                    </a:lnB>
                  </a:tcPr>
                </a:tc>
                <a:extLst>
                  <a:ext uri="{0D108BD9-81ED-4DB2-BD59-A6C34878D82A}">
                    <a16:rowId xmlns:a16="http://schemas.microsoft.com/office/drawing/2014/main" val="4251261562"/>
                  </a:ext>
                </a:extLst>
              </a:tr>
              <a:tr h="133631">
                <a:tc>
                  <a:txBody>
                    <a:bodyPr/>
                    <a:lstStyle/>
                    <a:p>
                      <a:pPr algn="l" fontAlgn="b"/>
                      <a:r>
                        <a:rPr lang="cs-CZ" sz="700" b="0" i="0" u="none" strike="noStrike">
                          <a:solidFill>
                            <a:srgbClr val="000000"/>
                          </a:solidFill>
                          <a:effectLst/>
                          <a:latin typeface="Arial" panose="020B0604020202020204" pitchFamily="34" charset="0"/>
                        </a:rPr>
                        <a:t>[AT-AT] Bisamberg 2 - Wien Suedost 227 [DIR] / N-1 Bisamberg - Kledering 228B</a:t>
                      </a:r>
                    </a:p>
                  </a:txBody>
                  <a:tcPr marL="7491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1235,34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45%</a:t>
                      </a:r>
                    </a:p>
                  </a:txBody>
                  <a:tcPr marL="0" marR="0" marT="0" marB="0" anchor="b">
                    <a:lnL>
                      <a:noFill/>
                    </a:lnL>
                    <a:lnR>
                      <a:noFill/>
                    </a:lnR>
                    <a:lnT>
                      <a:noFill/>
                    </a:lnT>
                    <a:lnB>
                      <a:noFill/>
                    </a:lnB>
                  </a:tcPr>
                </a:tc>
                <a:extLst>
                  <a:ext uri="{0D108BD9-81ED-4DB2-BD59-A6C34878D82A}">
                    <a16:rowId xmlns:a16="http://schemas.microsoft.com/office/drawing/2014/main" val="1212110756"/>
                  </a:ext>
                </a:extLst>
              </a:tr>
              <a:tr h="133631">
                <a:tc>
                  <a:txBody>
                    <a:bodyPr/>
                    <a:lstStyle/>
                    <a:p>
                      <a:pPr algn="l" fontAlgn="b"/>
                      <a:r>
                        <a:rPr lang="cs-CZ" sz="700" b="1" i="0" u="none" strike="noStrike">
                          <a:solidFill>
                            <a:srgbClr val="000000"/>
                          </a:solidFill>
                          <a:effectLst/>
                          <a:latin typeface="Arial" panose="020B0604020202020204" pitchFamily="34" charset="0"/>
                        </a:rPr>
                        <a:t>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1388,72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226%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002535233"/>
                  </a:ext>
                </a:extLst>
              </a:tr>
              <a:tr h="133631">
                <a:tc>
                  <a:txBody>
                    <a:bodyPr/>
                    <a:lstStyle/>
                    <a:p>
                      <a:pPr algn="l" fontAlgn="b"/>
                      <a:r>
                        <a:rPr lang="de-DE" sz="700" b="0" i="0" u="none" strike="noStrike">
                          <a:solidFill>
                            <a:srgbClr val="000000"/>
                          </a:solidFill>
                          <a:effectLst/>
                          <a:latin typeface="Arial" panose="020B0604020202020204" pitchFamily="34" charset="0"/>
                        </a:rPr>
                        <a:t>[D2-D4] Grafenrheinfeld - Stalldorf 416 [DIR] [D2] / N-1 Grafenrheinfeld - Hoepfingen ge (411)</a:t>
                      </a:r>
                    </a:p>
                  </a:txBody>
                  <a:tcPr marL="74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100,62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592181598"/>
                  </a:ext>
                </a:extLst>
              </a:tr>
              <a:tr h="133631">
                <a:tc>
                  <a:txBody>
                    <a:bodyPr/>
                    <a:lstStyle/>
                    <a:p>
                      <a:pPr algn="l" fontAlgn="b"/>
                      <a:r>
                        <a:rPr lang="cs-CZ" sz="700" b="0" i="0" u="none" strike="noStrike">
                          <a:solidFill>
                            <a:srgbClr val="000000"/>
                          </a:solidFill>
                          <a:effectLst/>
                          <a:latin typeface="Arial" panose="020B0604020202020204" pitchFamily="34" charset="0"/>
                        </a:rPr>
                        <a:t>[NL-NL] Diemen-Lelystad 380 W [OPP] / N-1 Diemen-Lelystad 380 Z</a:t>
                      </a:r>
                    </a:p>
                  </a:txBody>
                  <a:tcPr marL="7491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1388,72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26%</a:t>
                      </a:r>
                    </a:p>
                  </a:txBody>
                  <a:tcPr marL="0" marR="0" marT="0" marB="0" anchor="b">
                    <a:lnL>
                      <a:noFill/>
                    </a:lnL>
                    <a:lnR>
                      <a:noFill/>
                    </a:lnR>
                    <a:lnT>
                      <a:noFill/>
                    </a:lnT>
                    <a:lnB>
                      <a:noFill/>
                    </a:lnB>
                  </a:tcPr>
                </a:tc>
                <a:extLst>
                  <a:ext uri="{0D108BD9-81ED-4DB2-BD59-A6C34878D82A}">
                    <a16:rowId xmlns:a16="http://schemas.microsoft.com/office/drawing/2014/main" val="741437492"/>
                  </a:ext>
                </a:extLst>
              </a:tr>
              <a:tr h="133631">
                <a:tc>
                  <a:txBody>
                    <a:bodyPr/>
                    <a:lstStyle/>
                    <a:p>
                      <a:pPr algn="l" fontAlgn="b"/>
                      <a:r>
                        <a:rPr lang="en-US" sz="700" b="0" i="0" u="none" strike="noStrike">
                          <a:solidFill>
                            <a:srgbClr val="000000"/>
                          </a:solidFill>
                          <a:effectLst/>
                          <a:latin typeface="Arial" panose="020B0604020202020204" pitchFamily="34" charset="0"/>
                        </a:rPr>
                        <a:t>[BE-FR] Achene - Lonny 19 [DIR] [FR] / N-1 Avelgem - Avelin 380.80</a:t>
                      </a:r>
                    </a:p>
                  </a:txBody>
                  <a:tcPr marL="7491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457,18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71%</a:t>
                      </a:r>
                    </a:p>
                  </a:txBody>
                  <a:tcPr marL="0" marR="0" marT="0" marB="0" anchor="b">
                    <a:lnL>
                      <a:noFill/>
                    </a:lnL>
                    <a:lnR>
                      <a:noFill/>
                    </a:lnR>
                    <a:lnT>
                      <a:noFill/>
                    </a:lnT>
                    <a:lnB>
                      <a:noFill/>
                    </a:lnB>
                  </a:tcPr>
                </a:tc>
                <a:extLst>
                  <a:ext uri="{0D108BD9-81ED-4DB2-BD59-A6C34878D82A}">
                    <a16:rowId xmlns:a16="http://schemas.microsoft.com/office/drawing/2014/main" val="2536213671"/>
                  </a:ext>
                </a:extLst>
              </a:tr>
              <a:tr h="133631">
                <a:tc>
                  <a:txBody>
                    <a:bodyPr/>
                    <a:lstStyle/>
                    <a:p>
                      <a:pPr algn="l" fontAlgn="b"/>
                      <a:r>
                        <a:rPr lang="cs-CZ" sz="700" b="0" i="0" u="none" strike="noStrike">
                          <a:solidFill>
                            <a:srgbClr val="000000"/>
                          </a:solidFill>
                          <a:effectLst/>
                          <a:latin typeface="Arial" panose="020B0604020202020204" pitchFamily="34" charset="0"/>
                        </a:rPr>
                        <a:t>[SK-UA] V.Kapusany - Mukachevo (WPS) [DIR] [SK] / N-1 R.Sobota - Sajoivanka</a:t>
                      </a:r>
                    </a:p>
                  </a:txBody>
                  <a:tcPr marL="7491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169,79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64%</a:t>
                      </a:r>
                    </a:p>
                  </a:txBody>
                  <a:tcPr marL="0" marR="0" marT="0" marB="0" anchor="b">
                    <a:lnL>
                      <a:noFill/>
                    </a:lnL>
                    <a:lnR>
                      <a:noFill/>
                    </a:lnR>
                    <a:lnT>
                      <a:noFill/>
                    </a:lnT>
                    <a:lnB>
                      <a:noFill/>
                    </a:lnB>
                  </a:tcPr>
                </a:tc>
                <a:extLst>
                  <a:ext uri="{0D108BD9-81ED-4DB2-BD59-A6C34878D82A}">
                    <a16:rowId xmlns:a16="http://schemas.microsoft.com/office/drawing/2014/main" val="3255890328"/>
                  </a:ext>
                </a:extLst>
              </a:tr>
              <a:tr h="133631">
                <a:tc>
                  <a:txBody>
                    <a:bodyPr/>
                    <a:lstStyle/>
                    <a:p>
                      <a:pPr algn="l" fontAlgn="b"/>
                      <a:r>
                        <a:rPr lang="cs-CZ" sz="700" b="0" i="0" u="none" strike="noStrike">
                          <a:solidFill>
                            <a:srgbClr val="000000"/>
                          </a:solidFill>
                          <a:effectLst/>
                          <a:latin typeface="Arial" panose="020B0604020202020204" pitchFamily="34" charset="0"/>
                        </a:rPr>
                        <a:t>[AT-AT] Bisamberg 2 - Wien Suedost 227 [DIR] / N-1 Bisamberg - Kledering 228B</a:t>
                      </a:r>
                    </a:p>
                  </a:txBody>
                  <a:tcPr marL="7491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1234,93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45%</a:t>
                      </a:r>
                    </a:p>
                  </a:txBody>
                  <a:tcPr marL="0" marR="0" marT="0" marB="0" anchor="b">
                    <a:lnL>
                      <a:noFill/>
                    </a:lnL>
                    <a:lnR>
                      <a:noFill/>
                    </a:lnR>
                    <a:lnT>
                      <a:noFill/>
                    </a:lnT>
                    <a:lnB>
                      <a:noFill/>
                    </a:lnB>
                  </a:tcPr>
                </a:tc>
                <a:extLst>
                  <a:ext uri="{0D108BD9-81ED-4DB2-BD59-A6C34878D82A}">
                    <a16:rowId xmlns:a16="http://schemas.microsoft.com/office/drawing/2014/main" val="1783580630"/>
                  </a:ext>
                </a:extLst>
              </a:tr>
              <a:tr h="133631">
                <a:tc>
                  <a:txBody>
                    <a:bodyPr/>
                    <a:lstStyle/>
                    <a:p>
                      <a:pPr algn="l" fontAlgn="b"/>
                      <a:r>
                        <a:rPr lang="cs-CZ" sz="700" b="1" i="0" u="none" strike="noStrike">
                          <a:solidFill>
                            <a:srgbClr val="000000"/>
                          </a:solidFill>
                          <a:effectLst/>
                          <a:latin typeface="Arial" panose="020B0604020202020204" pitchFamily="34" charset="0"/>
                        </a:rPr>
                        <a:t>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724,96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265%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407098182"/>
                  </a:ext>
                </a:extLst>
              </a:tr>
              <a:tr h="133631">
                <a:tc>
                  <a:txBody>
                    <a:bodyPr/>
                    <a:lstStyle/>
                    <a:p>
                      <a:pPr algn="l" fontAlgn="b"/>
                      <a:r>
                        <a:rPr lang="cs-CZ" sz="700" b="0" i="0" u="none" strike="noStrike">
                          <a:solidFill>
                            <a:srgbClr val="000000"/>
                          </a:solidFill>
                          <a:effectLst/>
                          <a:latin typeface="Arial" panose="020B0604020202020204" pitchFamily="34" charset="0"/>
                        </a:rPr>
                        <a:t>[NL-NL] Diemen-Lelystad 380 W [OPP] / N-1 Diemen-Lelystad 380 Z</a:t>
                      </a:r>
                    </a:p>
                  </a:txBody>
                  <a:tcPr marL="74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724,96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806698922"/>
                  </a:ext>
                </a:extLst>
              </a:tr>
              <a:tr h="133631">
                <a:tc>
                  <a:txBody>
                    <a:bodyPr/>
                    <a:lstStyle/>
                    <a:p>
                      <a:pPr algn="l" fontAlgn="b"/>
                      <a:r>
                        <a:rPr lang="cs-CZ" sz="700" b="0" i="0" u="none" strike="noStrike">
                          <a:solidFill>
                            <a:srgbClr val="000000"/>
                          </a:solidFill>
                          <a:effectLst/>
                          <a:latin typeface="Arial" panose="020B0604020202020204" pitchFamily="34" charset="0"/>
                        </a:rPr>
                        <a:t>[NL-D2] Meeden-Diele  380 Z [OPP] [NL] / N-1 COBRA HVDC</a:t>
                      </a:r>
                    </a:p>
                  </a:txBody>
                  <a:tcPr marL="7491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463,86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42%</a:t>
                      </a:r>
                    </a:p>
                  </a:txBody>
                  <a:tcPr marL="0" marR="0" marT="0" marB="0" anchor="b">
                    <a:lnL>
                      <a:noFill/>
                    </a:lnL>
                    <a:lnR>
                      <a:noFill/>
                    </a:lnR>
                    <a:lnT>
                      <a:noFill/>
                    </a:lnT>
                    <a:lnB>
                      <a:noFill/>
                    </a:lnB>
                  </a:tcPr>
                </a:tc>
                <a:extLst>
                  <a:ext uri="{0D108BD9-81ED-4DB2-BD59-A6C34878D82A}">
                    <a16:rowId xmlns:a16="http://schemas.microsoft.com/office/drawing/2014/main" val="4206424938"/>
                  </a:ext>
                </a:extLst>
              </a:tr>
              <a:tr h="133631">
                <a:tc>
                  <a:txBody>
                    <a:bodyPr/>
                    <a:lstStyle/>
                    <a:p>
                      <a:pPr algn="l" fontAlgn="b"/>
                      <a:r>
                        <a:rPr lang="en-US" sz="700" b="0" i="0" u="none" strike="noStrike">
                          <a:solidFill>
                            <a:srgbClr val="000000"/>
                          </a:solidFill>
                          <a:effectLst/>
                          <a:latin typeface="Arial" panose="020B0604020202020204" pitchFamily="34" charset="0"/>
                        </a:rPr>
                        <a:t>[BE-FR] Achene - Lonny 19 [DIR] [FR] / N-1 Avelgem - Avelin 380.80</a:t>
                      </a:r>
                    </a:p>
                  </a:txBody>
                  <a:tcPr marL="7491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322,45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58%</a:t>
                      </a:r>
                    </a:p>
                  </a:txBody>
                  <a:tcPr marL="0" marR="0" marT="0" marB="0" anchor="b">
                    <a:lnL>
                      <a:noFill/>
                    </a:lnL>
                    <a:lnR>
                      <a:noFill/>
                    </a:lnR>
                    <a:lnT>
                      <a:noFill/>
                    </a:lnT>
                    <a:lnB>
                      <a:noFill/>
                    </a:lnB>
                  </a:tcPr>
                </a:tc>
                <a:extLst>
                  <a:ext uri="{0D108BD9-81ED-4DB2-BD59-A6C34878D82A}">
                    <a16:rowId xmlns:a16="http://schemas.microsoft.com/office/drawing/2014/main" val="1963917572"/>
                  </a:ext>
                </a:extLst>
              </a:tr>
              <a:tr h="133631">
                <a:tc>
                  <a:txBody>
                    <a:bodyPr/>
                    <a:lstStyle/>
                    <a:p>
                      <a:pPr algn="l" fontAlgn="b"/>
                      <a:r>
                        <a:rPr lang="cs-CZ" sz="700" b="0" i="0" u="none" strike="noStrike">
                          <a:solidFill>
                            <a:srgbClr val="000000"/>
                          </a:solidFill>
                          <a:effectLst/>
                          <a:latin typeface="Arial" panose="020B0604020202020204" pitchFamily="34" charset="0"/>
                        </a:rPr>
                        <a:t>[CZ-PL] Wielopole - Nosovice [DIR] [PL] / N-1 Albrechtice - Dobrzen</a:t>
                      </a:r>
                    </a:p>
                  </a:txBody>
                  <a:tcPr marL="7491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45,76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51%</a:t>
                      </a:r>
                    </a:p>
                  </a:txBody>
                  <a:tcPr marL="0" marR="0" marT="0" marB="0" anchor="b">
                    <a:lnL>
                      <a:noFill/>
                    </a:lnL>
                    <a:lnR>
                      <a:noFill/>
                    </a:lnR>
                    <a:lnT>
                      <a:noFill/>
                    </a:lnT>
                    <a:lnB>
                      <a:noFill/>
                    </a:lnB>
                  </a:tcPr>
                </a:tc>
                <a:extLst>
                  <a:ext uri="{0D108BD9-81ED-4DB2-BD59-A6C34878D82A}">
                    <a16:rowId xmlns:a16="http://schemas.microsoft.com/office/drawing/2014/main" val="1464898082"/>
                  </a:ext>
                </a:extLst>
              </a:tr>
              <a:tr h="133631">
                <a:tc>
                  <a:txBody>
                    <a:bodyPr/>
                    <a:lstStyle/>
                    <a:p>
                      <a:pPr algn="l" fontAlgn="b"/>
                      <a:r>
                        <a:rPr lang="cs-CZ" sz="700" b="0" i="0" u="none" strike="noStrike">
                          <a:solidFill>
                            <a:srgbClr val="000000"/>
                          </a:solidFill>
                          <a:effectLst/>
                          <a:latin typeface="Arial" panose="020B0604020202020204" pitchFamily="34" charset="0"/>
                        </a:rPr>
                        <a:t>[AT-AT] Bisamberg 2 - Wien Suedost 227 [DIR] / N-1 Bisamberg - Kledering 228B</a:t>
                      </a:r>
                    </a:p>
                  </a:txBody>
                  <a:tcPr marL="7491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384,54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41%</a:t>
                      </a:r>
                    </a:p>
                  </a:txBody>
                  <a:tcPr marL="0" marR="0" marT="0" marB="0" anchor="b">
                    <a:lnL>
                      <a:noFill/>
                    </a:lnL>
                    <a:lnR>
                      <a:noFill/>
                    </a:lnR>
                    <a:lnT>
                      <a:noFill/>
                    </a:lnT>
                    <a:lnB>
                      <a:noFill/>
                    </a:lnB>
                  </a:tcPr>
                </a:tc>
                <a:extLst>
                  <a:ext uri="{0D108BD9-81ED-4DB2-BD59-A6C34878D82A}">
                    <a16:rowId xmlns:a16="http://schemas.microsoft.com/office/drawing/2014/main" val="1361651666"/>
                  </a:ext>
                </a:extLst>
              </a:tr>
              <a:tr h="133631">
                <a:tc>
                  <a:txBody>
                    <a:bodyPr/>
                    <a:lstStyle/>
                    <a:p>
                      <a:pPr algn="l" fontAlgn="b"/>
                      <a:r>
                        <a:rPr lang="de-DE" sz="700" b="0" i="0" u="none" strike="noStrike">
                          <a:solidFill>
                            <a:srgbClr val="000000"/>
                          </a:solidFill>
                          <a:effectLst/>
                          <a:latin typeface="Arial" panose="020B0604020202020204" pitchFamily="34" charset="0"/>
                        </a:rPr>
                        <a:t>[D7-D7] Buerstadt - Lambsheim BUERST W [DIR] / N-1 Rheinau - Hoheneck KUGELB W</a:t>
                      </a:r>
                    </a:p>
                  </a:txBody>
                  <a:tcPr marL="7491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153,45</a:t>
                      </a:r>
                    </a:p>
                  </a:txBody>
                  <a:tcPr marL="0" marR="0" marT="0" marB="0" anchor="b">
                    <a:lnL>
                      <a:noFill/>
                    </a:lnL>
                    <a:lnR>
                      <a:noFill/>
                    </a:lnR>
                    <a:lnT>
                      <a:noFill/>
                    </a:lnT>
                    <a:lnB>
                      <a:noFill/>
                    </a:lnB>
                  </a:tcPr>
                </a:tc>
                <a:tc>
                  <a:txBody>
                    <a:bodyPr/>
                    <a:lstStyle/>
                    <a:p>
                      <a:pPr algn="r" fontAlgn="b"/>
                      <a:r>
                        <a:rPr lang="cs-CZ" sz="700" b="0" i="0" u="none" strike="noStrike" dirty="0">
                          <a:solidFill>
                            <a:srgbClr val="000000"/>
                          </a:solidFill>
                          <a:effectLst/>
                          <a:latin typeface="Arial" panose="020B0604020202020204" pitchFamily="34" charset="0"/>
                        </a:rPr>
                        <a:t>40%</a:t>
                      </a:r>
                    </a:p>
                  </a:txBody>
                  <a:tcPr marL="0" marR="0" marT="0" marB="0" anchor="b">
                    <a:lnL>
                      <a:noFill/>
                    </a:lnL>
                    <a:lnR>
                      <a:noFill/>
                    </a:lnR>
                    <a:lnT>
                      <a:noFill/>
                    </a:lnT>
                    <a:lnB>
                      <a:noFill/>
                    </a:lnB>
                  </a:tcPr>
                </a:tc>
                <a:extLst>
                  <a:ext uri="{0D108BD9-81ED-4DB2-BD59-A6C34878D82A}">
                    <a16:rowId xmlns:a16="http://schemas.microsoft.com/office/drawing/2014/main" val="322062658"/>
                  </a:ext>
                </a:extLst>
              </a:tr>
            </a:tbl>
          </a:graphicData>
        </a:graphic>
      </p:graphicFrame>
    </p:spTree>
    <p:extLst>
      <p:ext uri="{BB962C8B-B14F-4D97-AF65-F5344CB8AC3E}">
        <p14:creationId xmlns:p14="http://schemas.microsoft.com/office/powerpoint/2010/main" val="19793098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BD20220408</a:t>
            </a:r>
            <a:r>
              <a:rPr lang="en-US" altLang="hu-HU" sz="1400" dirty="0">
                <a:solidFill>
                  <a:srgbClr val="008000"/>
                </a:solidFill>
              </a:rPr>
              <a:t> (part </a:t>
            </a:r>
            <a:r>
              <a:rPr lang="sl-SI" altLang="hu-HU" sz="1400" dirty="0">
                <a:solidFill>
                  <a:srgbClr val="008000"/>
                </a:solidFill>
              </a:rPr>
              <a:t>II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ulka 1">
            <a:extLst>
              <a:ext uri="{FF2B5EF4-FFF2-40B4-BE49-F238E27FC236}">
                <a16:creationId xmlns:a16="http://schemas.microsoft.com/office/drawing/2014/main" id="{28B382E0-3510-4356-AB7E-8A0B74F176F3}"/>
              </a:ext>
            </a:extLst>
          </p:cNvPr>
          <p:cNvGraphicFramePr>
            <a:graphicFrameLocks noGrp="1"/>
          </p:cNvGraphicFramePr>
          <p:nvPr>
            <p:extLst>
              <p:ext uri="{D42A27DB-BD31-4B8C-83A1-F6EECF244321}">
                <p14:modId xmlns:p14="http://schemas.microsoft.com/office/powerpoint/2010/main" val="4142627456"/>
              </p:ext>
            </p:extLst>
          </p:nvPr>
        </p:nvGraphicFramePr>
        <p:xfrm>
          <a:off x="499816" y="1042920"/>
          <a:ext cx="8556402" cy="5409105"/>
        </p:xfrm>
        <a:graphic>
          <a:graphicData uri="http://schemas.openxmlformats.org/drawingml/2006/table">
            <a:tbl>
              <a:tblPr/>
              <a:tblGrid>
                <a:gridCol w="6639214">
                  <a:extLst>
                    <a:ext uri="{9D8B030D-6E8A-4147-A177-3AD203B41FA5}">
                      <a16:colId xmlns:a16="http://schemas.microsoft.com/office/drawing/2014/main" val="1728498046"/>
                    </a:ext>
                  </a:extLst>
                </a:gridCol>
                <a:gridCol w="1415618">
                  <a:extLst>
                    <a:ext uri="{9D8B030D-6E8A-4147-A177-3AD203B41FA5}">
                      <a16:colId xmlns:a16="http://schemas.microsoft.com/office/drawing/2014/main" val="2232909244"/>
                    </a:ext>
                  </a:extLst>
                </a:gridCol>
                <a:gridCol w="501570">
                  <a:extLst>
                    <a:ext uri="{9D8B030D-6E8A-4147-A177-3AD203B41FA5}">
                      <a16:colId xmlns:a16="http://schemas.microsoft.com/office/drawing/2014/main" val="2682965546"/>
                    </a:ext>
                  </a:extLst>
                </a:gridCol>
              </a:tblGrid>
              <a:tr h="138695">
                <a:tc>
                  <a:txBody>
                    <a:bodyPr/>
                    <a:lstStyle/>
                    <a:p>
                      <a:pPr algn="l" fontAlgn="b"/>
                      <a:r>
                        <a:rPr lang="cs-CZ" sz="7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734127975"/>
                  </a:ext>
                </a:extLst>
              </a:tr>
              <a:tr h="138695">
                <a:tc>
                  <a:txBody>
                    <a:bodyPr/>
                    <a:lstStyle/>
                    <a:p>
                      <a:pPr algn="l" fontAlgn="b"/>
                      <a:r>
                        <a:rPr lang="cs-CZ" sz="700" b="1" i="0" u="none" strike="noStrike">
                          <a:solidFill>
                            <a:srgbClr val="000000"/>
                          </a:solidFill>
                          <a:effectLst/>
                          <a:latin typeface="Arial" panose="020B0604020202020204" pitchFamily="34" charset="0"/>
                        </a:rPr>
                        <a:t>8</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1792,45</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188%</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731797853"/>
                  </a:ext>
                </a:extLst>
              </a:tr>
              <a:tr h="138695">
                <a:tc>
                  <a:txBody>
                    <a:bodyPr/>
                    <a:lstStyle/>
                    <a:p>
                      <a:pPr algn="l" fontAlgn="b"/>
                      <a:r>
                        <a:rPr lang="cs-CZ" sz="700" b="0" i="0" u="none" strike="noStrike">
                          <a:solidFill>
                            <a:srgbClr val="000000"/>
                          </a:solidFill>
                          <a:effectLst/>
                          <a:latin typeface="Arial" panose="020B0604020202020204" pitchFamily="34" charset="0"/>
                        </a:rPr>
                        <a:t>[NL-NL] Diemen-Lelystad 380 W [OPP] / N-1 Diemen-Lelystad 380 Z</a:t>
                      </a:r>
                    </a:p>
                  </a:txBody>
                  <a:tcPr marL="7875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1792,45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810098543"/>
                  </a:ext>
                </a:extLst>
              </a:tr>
              <a:tr h="138695">
                <a:tc>
                  <a:txBody>
                    <a:bodyPr/>
                    <a:lstStyle/>
                    <a:p>
                      <a:pPr algn="l" fontAlgn="b"/>
                      <a:r>
                        <a:rPr lang="en-US" sz="700" b="0" i="0" u="none" strike="noStrike">
                          <a:solidFill>
                            <a:srgbClr val="000000"/>
                          </a:solidFill>
                          <a:effectLst/>
                          <a:latin typeface="Arial" panose="020B0604020202020204" pitchFamily="34" charset="0"/>
                        </a:rPr>
                        <a:t>[BE-FR] Achene - Lonny 19 [DIR] [FR] / N-1 Avelgem - Avelin 380.80</a:t>
                      </a:r>
                    </a:p>
                  </a:txBody>
                  <a:tcPr marL="78757"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177,36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60%</a:t>
                      </a:r>
                    </a:p>
                  </a:txBody>
                  <a:tcPr marL="0" marR="0" marT="0" marB="0" anchor="b">
                    <a:lnL>
                      <a:noFill/>
                    </a:lnL>
                    <a:lnR>
                      <a:noFill/>
                    </a:lnR>
                    <a:lnT>
                      <a:noFill/>
                    </a:lnT>
                    <a:lnB>
                      <a:noFill/>
                    </a:lnB>
                  </a:tcPr>
                </a:tc>
                <a:extLst>
                  <a:ext uri="{0D108BD9-81ED-4DB2-BD59-A6C34878D82A}">
                    <a16:rowId xmlns:a16="http://schemas.microsoft.com/office/drawing/2014/main" val="3609811074"/>
                  </a:ext>
                </a:extLst>
              </a:tr>
              <a:tr h="138695">
                <a:tc>
                  <a:txBody>
                    <a:bodyPr/>
                    <a:lstStyle/>
                    <a:p>
                      <a:pPr algn="l" fontAlgn="b"/>
                      <a:r>
                        <a:rPr lang="cs-CZ" sz="700" b="0" i="0" u="none" strike="noStrike">
                          <a:solidFill>
                            <a:srgbClr val="000000"/>
                          </a:solidFill>
                          <a:effectLst/>
                          <a:latin typeface="Arial" panose="020B0604020202020204" pitchFamily="34" charset="0"/>
                        </a:rPr>
                        <a:t>[CZ-PL] Wielopole - Nosovice [DIR] [PL] / N-1 Albrechtice - Dobrzen</a:t>
                      </a:r>
                    </a:p>
                  </a:txBody>
                  <a:tcPr marL="78757"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148,74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43%</a:t>
                      </a:r>
                    </a:p>
                  </a:txBody>
                  <a:tcPr marL="0" marR="0" marT="0" marB="0" anchor="b">
                    <a:lnL>
                      <a:noFill/>
                    </a:lnL>
                    <a:lnR>
                      <a:noFill/>
                    </a:lnR>
                    <a:lnT>
                      <a:noFill/>
                    </a:lnT>
                    <a:lnB>
                      <a:noFill/>
                    </a:lnB>
                  </a:tcPr>
                </a:tc>
                <a:extLst>
                  <a:ext uri="{0D108BD9-81ED-4DB2-BD59-A6C34878D82A}">
                    <a16:rowId xmlns:a16="http://schemas.microsoft.com/office/drawing/2014/main" val="576189473"/>
                  </a:ext>
                </a:extLst>
              </a:tr>
              <a:tr h="138695">
                <a:tc>
                  <a:txBody>
                    <a:bodyPr/>
                    <a:lstStyle/>
                    <a:p>
                      <a:pPr algn="l" fontAlgn="b"/>
                      <a:r>
                        <a:rPr lang="cs-CZ" sz="700" b="0" i="0" u="none" strike="noStrike">
                          <a:solidFill>
                            <a:srgbClr val="000000"/>
                          </a:solidFill>
                          <a:effectLst/>
                          <a:latin typeface="Arial" panose="020B0604020202020204" pitchFamily="34" charset="0"/>
                        </a:rPr>
                        <a:t>[SK-UA] V.Kapusany - Mukachevo (WPS) [DIR] [SK] / N-1 R.Sobota - Sajoivanka</a:t>
                      </a:r>
                    </a:p>
                  </a:txBody>
                  <a:tcPr marL="78757"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32,12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65%</a:t>
                      </a:r>
                    </a:p>
                  </a:txBody>
                  <a:tcPr marL="0" marR="0" marT="0" marB="0" anchor="b">
                    <a:lnL>
                      <a:noFill/>
                    </a:lnL>
                    <a:lnR>
                      <a:noFill/>
                    </a:lnR>
                    <a:lnT>
                      <a:noFill/>
                    </a:lnT>
                    <a:lnB>
                      <a:noFill/>
                    </a:lnB>
                  </a:tcPr>
                </a:tc>
                <a:extLst>
                  <a:ext uri="{0D108BD9-81ED-4DB2-BD59-A6C34878D82A}">
                    <a16:rowId xmlns:a16="http://schemas.microsoft.com/office/drawing/2014/main" val="3485663743"/>
                  </a:ext>
                </a:extLst>
              </a:tr>
              <a:tr h="138695">
                <a:tc>
                  <a:txBody>
                    <a:bodyPr/>
                    <a:lstStyle/>
                    <a:p>
                      <a:pPr algn="l" fontAlgn="b"/>
                      <a:r>
                        <a:rPr lang="cs-CZ" sz="700" b="1" i="0" u="none" strike="noStrike">
                          <a:solidFill>
                            <a:srgbClr val="000000"/>
                          </a:solidFill>
                          <a:effectLst/>
                          <a:latin typeface="Arial" panose="020B0604020202020204" pitchFamily="34" charset="0"/>
                        </a:rPr>
                        <a:t>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1126,75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162%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117071864"/>
                  </a:ext>
                </a:extLst>
              </a:tr>
              <a:tr h="138695">
                <a:tc>
                  <a:txBody>
                    <a:bodyPr/>
                    <a:lstStyle/>
                    <a:p>
                      <a:pPr algn="l" fontAlgn="b"/>
                      <a:r>
                        <a:rPr lang="cs-CZ" sz="700" b="0" i="0" u="none" strike="noStrike">
                          <a:solidFill>
                            <a:srgbClr val="000000"/>
                          </a:solidFill>
                          <a:effectLst/>
                          <a:latin typeface="Arial" panose="020B0604020202020204" pitchFamily="34" charset="0"/>
                        </a:rPr>
                        <a:t>[NL-NL] Diemen-Lelystad 380 W [OPP] / N-1 Diemen-Lelystad 380 Z</a:t>
                      </a:r>
                    </a:p>
                  </a:txBody>
                  <a:tcPr marL="7875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1126,75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677295619"/>
                  </a:ext>
                </a:extLst>
              </a:tr>
              <a:tr h="138695">
                <a:tc>
                  <a:txBody>
                    <a:bodyPr/>
                    <a:lstStyle/>
                    <a:p>
                      <a:pPr algn="l" fontAlgn="b"/>
                      <a:r>
                        <a:rPr lang="en-US" sz="700" b="0" i="0" u="none" strike="noStrike">
                          <a:solidFill>
                            <a:srgbClr val="000000"/>
                          </a:solidFill>
                          <a:effectLst/>
                          <a:latin typeface="Arial" panose="020B0604020202020204" pitchFamily="34" charset="0"/>
                        </a:rPr>
                        <a:t>[BE-FR] Achene - Lonny 19 [DIR] [FR] / N-1 Avelgem - Avelin 380.80</a:t>
                      </a:r>
                    </a:p>
                  </a:txBody>
                  <a:tcPr marL="78757"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113,28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75%</a:t>
                      </a:r>
                    </a:p>
                  </a:txBody>
                  <a:tcPr marL="0" marR="0" marT="0" marB="0" anchor="b">
                    <a:lnL>
                      <a:noFill/>
                    </a:lnL>
                    <a:lnR>
                      <a:noFill/>
                    </a:lnR>
                    <a:lnT>
                      <a:noFill/>
                    </a:lnT>
                    <a:lnB>
                      <a:noFill/>
                    </a:lnB>
                  </a:tcPr>
                </a:tc>
                <a:extLst>
                  <a:ext uri="{0D108BD9-81ED-4DB2-BD59-A6C34878D82A}">
                    <a16:rowId xmlns:a16="http://schemas.microsoft.com/office/drawing/2014/main" val="360096269"/>
                  </a:ext>
                </a:extLst>
              </a:tr>
              <a:tr h="138695">
                <a:tc>
                  <a:txBody>
                    <a:bodyPr/>
                    <a:lstStyle/>
                    <a:p>
                      <a:pPr algn="l" fontAlgn="b"/>
                      <a:r>
                        <a:rPr lang="cs-CZ" sz="700" b="0" i="0" u="none" strike="noStrike">
                          <a:solidFill>
                            <a:srgbClr val="000000"/>
                          </a:solidFill>
                          <a:effectLst/>
                          <a:latin typeface="Arial" panose="020B0604020202020204" pitchFamily="34" charset="0"/>
                        </a:rPr>
                        <a:t>[CZ-PL] Wielopole - Nosovice [DIR] [PL] / N-1 Albrechtice - Dobrzen</a:t>
                      </a:r>
                    </a:p>
                  </a:txBody>
                  <a:tcPr marL="78757"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125,21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47%</a:t>
                      </a:r>
                    </a:p>
                  </a:txBody>
                  <a:tcPr marL="0" marR="0" marT="0" marB="0" anchor="b">
                    <a:lnL>
                      <a:noFill/>
                    </a:lnL>
                    <a:lnR>
                      <a:noFill/>
                    </a:lnR>
                    <a:lnT>
                      <a:noFill/>
                    </a:lnT>
                    <a:lnB>
                      <a:noFill/>
                    </a:lnB>
                  </a:tcPr>
                </a:tc>
                <a:extLst>
                  <a:ext uri="{0D108BD9-81ED-4DB2-BD59-A6C34878D82A}">
                    <a16:rowId xmlns:a16="http://schemas.microsoft.com/office/drawing/2014/main" val="3472513359"/>
                  </a:ext>
                </a:extLst>
              </a:tr>
              <a:tr h="138695">
                <a:tc>
                  <a:txBody>
                    <a:bodyPr/>
                    <a:lstStyle/>
                    <a:p>
                      <a:pPr algn="l" fontAlgn="b"/>
                      <a:r>
                        <a:rPr lang="cs-CZ" sz="700" b="0" i="0" u="none" strike="noStrike">
                          <a:solidFill>
                            <a:srgbClr val="000000"/>
                          </a:solidFill>
                          <a:effectLst/>
                          <a:latin typeface="Arial" panose="020B0604020202020204" pitchFamily="34" charset="0"/>
                        </a:rPr>
                        <a:t>[NL-NL] Krimpen a/d IJssel-Breukelen Kortrijk 380 W [OPP] / N-1 Oostzaan-Diemen 380 G</a:t>
                      </a:r>
                    </a:p>
                  </a:txBody>
                  <a:tcPr marL="78757"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869,11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326870526"/>
                  </a:ext>
                </a:extLst>
              </a:tr>
              <a:tr h="138695">
                <a:tc>
                  <a:txBody>
                    <a:bodyPr/>
                    <a:lstStyle/>
                    <a:p>
                      <a:pPr algn="l" fontAlgn="b"/>
                      <a:r>
                        <a:rPr lang="cs-CZ" sz="700" b="1" i="0" u="none" strike="noStrike">
                          <a:solidFill>
                            <a:srgbClr val="000000"/>
                          </a:solidFill>
                          <a:effectLst/>
                          <a:latin typeface="Arial" panose="020B0604020202020204" pitchFamily="34" charset="0"/>
                        </a:rPr>
                        <a:t>10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1811,43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120%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842549519"/>
                  </a:ext>
                </a:extLst>
              </a:tr>
              <a:tr h="138695">
                <a:tc>
                  <a:txBody>
                    <a:bodyPr/>
                    <a:lstStyle/>
                    <a:p>
                      <a:pPr algn="l" fontAlgn="b"/>
                      <a:r>
                        <a:rPr lang="cs-CZ" sz="700" b="0" i="0" u="none" strike="noStrike">
                          <a:solidFill>
                            <a:srgbClr val="000000"/>
                          </a:solidFill>
                          <a:effectLst/>
                          <a:latin typeface="Arial" panose="020B0604020202020204" pitchFamily="34" charset="0"/>
                        </a:rPr>
                        <a:t>[NL-NL] Diemen-Lelystad 380 W [OPP] / N-1 Diemen-Lelystad 380 Z</a:t>
                      </a:r>
                    </a:p>
                  </a:txBody>
                  <a:tcPr marL="7875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1811,43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707523073"/>
                  </a:ext>
                </a:extLst>
              </a:tr>
              <a:tr h="138695">
                <a:tc>
                  <a:txBody>
                    <a:bodyPr/>
                    <a:lstStyle/>
                    <a:p>
                      <a:pPr algn="l" fontAlgn="b"/>
                      <a:r>
                        <a:rPr lang="cs-CZ" sz="700" b="0" i="0" u="none" strike="noStrike">
                          <a:solidFill>
                            <a:srgbClr val="000000"/>
                          </a:solidFill>
                          <a:effectLst/>
                          <a:latin typeface="Arial" panose="020B0604020202020204" pitchFamily="34" charset="0"/>
                        </a:rPr>
                        <a:t>[CZ-PL] Dobrzen - Albrechtice [DIR] [PL] / N-1 Nosovice - Wielopole</a:t>
                      </a:r>
                    </a:p>
                  </a:txBody>
                  <a:tcPr marL="78757"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36,07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35%</a:t>
                      </a:r>
                    </a:p>
                  </a:txBody>
                  <a:tcPr marL="0" marR="0" marT="0" marB="0" anchor="b">
                    <a:lnL>
                      <a:noFill/>
                    </a:lnL>
                    <a:lnR>
                      <a:noFill/>
                    </a:lnR>
                    <a:lnT>
                      <a:noFill/>
                    </a:lnT>
                    <a:lnB>
                      <a:noFill/>
                    </a:lnB>
                  </a:tcPr>
                </a:tc>
                <a:extLst>
                  <a:ext uri="{0D108BD9-81ED-4DB2-BD59-A6C34878D82A}">
                    <a16:rowId xmlns:a16="http://schemas.microsoft.com/office/drawing/2014/main" val="3485606526"/>
                  </a:ext>
                </a:extLst>
              </a:tr>
              <a:tr h="138695">
                <a:tc>
                  <a:txBody>
                    <a:bodyPr/>
                    <a:lstStyle/>
                    <a:p>
                      <a:pPr algn="l" fontAlgn="b"/>
                      <a:r>
                        <a:rPr lang="cs-CZ" sz="700" b="0" i="0" u="none" strike="noStrike">
                          <a:solidFill>
                            <a:srgbClr val="000000"/>
                          </a:solidFill>
                          <a:effectLst/>
                          <a:latin typeface="Arial" panose="020B0604020202020204" pitchFamily="34" charset="0"/>
                        </a:rPr>
                        <a:t>[AT-AT] Bisamberg 2 - Wien Suedost 227 [DIR] / N-1 Bisamberg - Kledering 228B</a:t>
                      </a:r>
                    </a:p>
                  </a:txBody>
                  <a:tcPr marL="78757"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876,87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34%</a:t>
                      </a:r>
                    </a:p>
                  </a:txBody>
                  <a:tcPr marL="0" marR="0" marT="0" marB="0" anchor="b">
                    <a:lnL>
                      <a:noFill/>
                    </a:lnL>
                    <a:lnR>
                      <a:noFill/>
                    </a:lnR>
                    <a:lnT>
                      <a:noFill/>
                    </a:lnT>
                    <a:lnB>
                      <a:noFill/>
                    </a:lnB>
                  </a:tcPr>
                </a:tc>
                <a:extLst>
                  <a:ext uri="{0D108BD9-81ED-4DB2-BD59-A6C34878D82A}">
                    <a16:rowId xmlns:a16="http://schemas.microsoft.com/office/drawing/2014/main" val="2709042051"/>
                  </a:ext>
                </a:extLst>
              </a:tr>
              <a:tr h="138695">
                <a:tc>
                  <a:txBody>
                    <a:bodyPr/>
                    <a:lstStyle/>
                    <a:p>
                      <a:pPr algn="l" fontAlgn="b"/>
                      <a:r>
                        <a:rPr lang="de-DE" sz="700" b="0" i="0" u="none" strike="noStrike">
                          <a:solidFill>
                            <a:srgbClr val="000000"/>
                          </a:solidFill>
                          <a:effectLst/>
                          <a:latin typeface="Arial" panose="020B0604020202020204" pitchFamily="34" charset="0"/>
                        </a:rPr>
                        <a:t>[D7-D7] Buerstadt - Lambsheim BUERST W [DIR] / N-1 Achene - Gramme 380.10</a:t>
                      </a:r>
                    </a:p>
                  </a:txBody>
                  <a:tcPr marL="78757"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730,23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32%</a:t>
                      </a:r>
                    </a:p>
                  </a:txBody>
                  <a:tcPr marL="0" marR="0" marT="0" marB="0" anchor="b">
                    <a:lnL>
                      <a:noFill/>
                    </a:lnL>
                    <a:lnR>
                      <a:noFill/>
                    </a:lnR>
                    <a:lnT>
                      <a:noFill/>
                    </a:lnT>
                    <a:lnB>
                      <a:noFill/>
                    </a:lnB>
                  </a:tcPr>
                </a:tc>
                <a:extLst>
                  <a:ext uri="{0D108BD9-81ED-4DB2-BD59-A6C34878D82A}">
                    <a16:rowId xmlns:a16="http://schemas.microsoft.com/office/drawing/2014/main" val="4290513532"/>
                  </a:ext>
                </a:extLst>
              </a:tr>
              <a:tr h="138695">
                <a:tc>
                  <a:txBody>
                    <a:bodyPr/>
                    <a:lstStyle/>
                    <a:p>
                      <a:pPr algn="l" fontAlgn="b"/>
                      <a:r>
                        <a:rPr lang="cs-CZ" sz="700" b="1" i="0" u="none" strike="noStrike">
                          <a:solidFill>
                            <a:srgbClr val="000000"/>
                          </a:solidFill>
                          <a:effectLst/>
                          <a:latin typeface="Arial" panose="020B0604020202020204" pitchFamily="34" charset="0"/>
                        </a:rPr>
                        <a:t>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1856,48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127%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776062035"/>
                  </a:ext>
                </a:extLst>
              </a:tr>
              <a:tr h="138695">
                <a:tc>
                  <a:txBody>
                    <a:bodyPr/>
                    <a:lstStyle/>
                    <a:p>
                      <a:pPr algn="l" fontAlgn="b"/>
                      <a:r>
                        <a:rPr lang="cs-CZ" sz="700" b="0" i="0" u="none" strike="noStrike">
                          <a:solidFill>
                            <a:srgbClr val="000000"/>
                          </a:solidFill>
                          <a:effectLst/>
                          <a:latin typeface="Arial" panose="020B0604020202020204" pitchFamily="34" charset="0"/>
                        </a:rPr>
                        <a:t>[NL-NL] Diemen-Lelystad 380 W [OPP] / N-1 Diemen-Lelystad 380 Z</a:t>
                      </a:r>
                    </a:p>
                  </a:txBody>
                  <a:tcPr marL="7875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1856,48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741194057"/>
                  </a:ext>
                </a:extLst>
              </a:tr>
              <a:tr h="138695">
                <a:tc>
                  <a:txBody>
                    <a:bodyPr/>
                    <a:lstStyle/>
                    <a:p>
                      <a:pPr algn="l" fontAlgn="b"/>
                      <a:r>
                        <a:rPr lang="en-US" sz="700" b="0" i="0" u="none" strike="noStrike">
                          <a:solidFill>
                            <a:srgbClr val="000000"/>
                          </a:solidFill>
                          <a:effectLst/>
                          <a:latin typeface="Arial" panose="020B0604020202020204" pitchFamily="34" charset="0"/>
                        </a:rPr>
                        <a:t>[BE-FR] Achene - Lonny 19 [DIR] [FR] / N-1 Avelgem - Avelin 380.80</a:t>
                      </a:r>
                    </a:p>
                  </a:txBody>
                  <a:tcPr marL="78757"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149,98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46%</a:t>
                      </a:r>
                    </a:p>
                  </a:txBody>
                  <a:tcPr marL="0" marR="0" marT="0" marB="0" anchor="b">
                    <a:lnL>
                      <a:noFill/>
                    </a:lnL>
                    <a:lnR>
                      <a:noFill/>
                    </a:lnR>
                    <a:lnT>
                      <a:noFill/>
                    </a:lnT>
                    <a:lnB>
                      <a:noFill/>
                    </a:lnB>
                  </a:tcPr>
                </a:tc>
                <a:extLst>
                  <a:ext uri="{0D108BD9-81ED-4DB2-BD59-A6C34878D82A}">
                    <a16:rowId xmlns:a16="http://schemas.microsoft.com/office/drawing/2014/main" val="1471565750"/>
                  </a:ext>
                </a:extLst>
              </a:tr>
              <a:tr h="138695">
                <a:tc>
                  <a:txBody>
                    <a:bodyPr/>
                    <a:lstStyle/>
                    <a:p>
                      <a:pPr algn="l" fontAlgn="b"/>
                      <a:r>
                        <a:rPr lang="cs-CZ" sz="700" b="0" i="0" u="none" strike="noStrike">
                          <a:solidFill>
                            <a:srgbClr val="000000"/>
                          </a:solidFill>
                          <a:effectLst/>
                          <a:latin typeface="Arial" panose="020B0604020202020204" pitchFamily="34" charset="0"/>
                        </a:rPr>
                        <a:t>[AT-AT] Bisamberg 2 - Wien Suedost 227 [DIR] / N-1 Bisamberg - Kledering 228B</a:t>
                      </a:r>
                    </a:p>
                  </a:txBody>
                  <a:tcPr marL="78757"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1230,56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31%</a:t>
                      </a:r>
                    </a:p>
                  </a:txBody>
                  <a:tcPr marL="0" marR="0" marT="0" marB="0" anchor="b">
                    <a:lnL>
                      <a:noFill/>
                    </a:lnL>
                    <a:lnR>
                      <a:noFill/>
                    </a:lnR>
                    <a:lnT>
                      <a:noFill/>
                    </a:lnT>
                    <a:lnB>
                      <a:noFill/>
                    </a:lnB>
                  </a:tcPr>
                </a:tc>
                <a:extLst>
                  <a:ext uri="{0D108BD9-81ED-4DB2-BD59-A6C34878D82A}">
                    <a16:rowId xmlns:a16="http://schemas.microsoft.com/office/drawing/2014/main" val="17004030"/>
                  </a:ext>
                </a:extLst>
              </a:tr>
              <a:tr h="138695">
                <a:tc>
                  <a:txBody>
                    <a:bodyPr/>
                    <a:lstStyle/>
                    <a:p>
                      <a:pPr algn="l" fontAlgn="b"/>
                      <a:r>
                        <a:rPr lang="cs-CZ" sz="700" b="0" i="0" u="none" strike="noStrike">
                          <a:solidFill>
                            <a:srgbClr val="000000"/>
                          </a:solidFill>
                          <a:effectLst/>
                          <a:latin typeface="Arial" panose="020B0604020202020204" pitchFamily="34" charset="0"/>
                        </a:rPr>
                        <a:t>[D7-D7] Buerstadt - Lambsheim BUERST W [DIR] / N-1 Pradella-Y/Punt LN300153</a:t>
                      </a:r>
                    </a:p>
                  </a:txBody>
                  <a:tcPr marL="78757"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707,82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30%</a:t>
                      </a:r>
                    </a:p>
                  </a:txBody>
                  <a:tcPr marL="0" marR="0" marT="0" marB="0" anchor="b">
                    <a:lnL>
                      <a:noFill/>
                    </a:lnL>
                    <a:lnR>
                      <a:noFill/>
                    </a:lnR>
                    <a:lnT>
                      <a:noFill/>
                    </a:lnT>
                    <a:lnB>
                      <a:noFill/>
                    </a:lnB>
                  </a:tcPr>
                </a:tc>
                <a:extLst>
                  <a:ext uri="{0D108BD9-81ED-4DB2-BD59-A6C34878D82A}">
                    <a16:rowId xmlns:a16="http://schemas.microsoft.com/office/drawing/2014/main" val="958934037"/>
                  </a:ext>
                </a:extLst>
              </a:tr>
              <a:tr h="138695">
                <a:tc>
                  <a:txBody>
                    <a:bodyPr/>
                    <a:lstStyle/>
                    <a:p>
                      <a:pPr algn="l" fontAlgn="b"/>
                      <a:r>
                        <a:rPr lang="cs-CZ" sz="700" b="1" i="0" u="none" strike="noStrike">
                          <a:solidFill>
                            <a:srgbClr val="000000"/>
                          </a:solidFill>
                          <a:effectLst/>
                          <a:latin typeface="Arial" panose="020B0604020202020204" pitchFamily="34" charset="0"/>
                        </a:rPr>
                        <a:t>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1581,79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84%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238694003"/>
                  </a:ext>
                </a:extLst>
              </a:tr>
              <a:tr h="138695">
                <a:tc>
                  <a:txBody>
                    <a:bodyPr/>
                    <a:lstStyle/>
                    <a:p>
                      <a:pPr algn="l" fontAlgn="b"/>
                      <a:r>
                        <a:rPr lang="cs-CZ" sz="700" b="0" i="0" u="none" strike="noStrike">
                          <a:solidFill>
                            <a:srgbClr val="000000"/>
                          </a:solidFill>
                          <a:effectLst/>
                          <a:latin typeface="Arial" panose="020B0604020202020204" pitchFamily="34" charset="0"/>
                        </a:rPr>
                        <a:t>[NL-NL] Diemen-Lelystad 380 W [OPP] / N-1 Diemen-Lelystad 380 Z</a:t>
                      </a:r>
                    </a:p>
                  </a:txBody>
                  <a:tcPr marL="7875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1581,79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092016301"/>
                  </a:ext>
                </a:extLst>
              </a:tr>
              <a:tr h="138695">
                <a:tc>
                  <a:txBody>
                    <a:bodyPr/>
                    <a:lstStyle/>
                    <a:p>
                      <a:pPr algn="l" fontAlgn="b"/>
                      <a:r>
                        <a:rPr lang="de-DE" sz="700" b="0" i="0" u="none" strike="noStrike">
                          <a:solidFill>
                            <a:srgbClr val="000000"/>
                          </a:solidFill>
                          <a:effectLst/>
                          <a:latin typeface="Arial" panose="020B0604020202020204" pitchFamily="34" charset="0"/>
                        </a:rPr>
                        <a:t>[D7-D7] Buerstadt - Lambsheim BUERST W [DIR] / N-1 Achene - Gramme 380.10</a:t>
                      </a:r>
                    </a:p>
                  </a:txBody>
                  <a:tcPr marL="78757"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559,81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32%</a:t>
                      </a:r>
                    </a:p>
                  </a:txBody>
                  <a:tcPr marL="0" marR="0" marT="0" marB="0" anchor="b">
                    <a:lnL>
                      <a:noFill/>
                    </a:lnL>
                    <a:lnR>
                      <a:noFill/>
                    </a:lnR>
                    <a:lnT>
                      <a:noFill/>
                    </a:lnT>
                    <a:lnB>
                      <a:noFill/>
                    </a:lnB>
                  </a:tcPr>
                </a:tc>
                <a:extLst>
                  <a:ext uri="{0D108BD9-81ED-4DB2-BD59-A6C34878D82A}">
                    <a16:rowId xmlns:a16="http://schemas.microsoft.com/office/drawing/2014/main" val="1732121170"/>
                  </a:ext>
                </a:extLst>
              </a:tr>
              <a:tr h="138695">
                <a:tc>
                  <a:txBody>
                    <a:bodyPr/>
                    <a:lstStyle/>
                    <a:p>
                      <a:pPr algn="l" fontAlgn="b"/>
                      <a:r>
                        <a:rPr lang="cs-CZ" sz="700" b="0" i="0" u="none" strike="noStrike">
                          <a:solidFill>
                            <a:srgbClr val="000000"/>
                          </a:solidFill>
                          <a:effectLst/>
                          <a:latin typeface="Arial" panose="020B0604020202020204" pitchFamily="34" charset="0"/>
                        </a:rPr>
                        <a:t>[AT-AT] Bisamberg 2 - Wien Suedost 227 [DIR] / N-1 Kledering - Wien Suedost 228A</a:t>
                      </a:r>
                    </a:p>
                  </a:txBody>
                  <a:tcPr marL="78757"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1528,55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32%</a:t>
                      </a:r>
                    </a:p>
                  </a:txBody>
                  <a:tcPr marL="0" marR="0" marT="0" marB="0" anchor="b">
                    <a:lnL>
                      <a:noFill/>
                    </a:lnL>
                    <a:lnR>
                      <a:noFill/>
                    </a:lnR>
                    <a:lnT>
                      <a:noFill/>
                    </a:lnT>
                    <a:lnB>
                      <a:noFill/>
                    </a:lnB>
                  </a:tcPr>
                </a:tc>
                <a:extLst>
                  <a:ext uri="{0D108BD9-81ED-4DB2-BD59-A6C34878D82A}">
                    <a16:rowId xmlns:a16="http://schemas.microsoft.com/office/drawing/2014/main" val="2131590121"/>
                  </a:ext>
                </a:extLst>
              </a:tr>
              <a:tr h="138695">
                <a:tc>
                  <a:txBody>
                    <a:bodyPr/>
                    <a:lstStyle/>
                    <a:p>
                      <a:pPr algn="l" fontAlgn="b"/>
                      <a:r>
                        <a:rPr lang="cs-CZ" sz="700" b="1" i="0" u="none" strike="noStrike">
                          <a:solidFill>
                            <a:srgbClr val="000000"/>
                          </a:solidFill>
                          <a:effectLst/>
                          <a:latin typeface="Arial" panose="020B0604020202020204" pitchFamily="34" charset="0"/>
                        </a:rPr>
                        <a:t>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1208,32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130%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341078717"/>
                  </a:ext>
                </a:extLst>
              </a:tr>
              <a:tr h="138695">
                <a:tc>
                  <a:txBody>
                    <a:bodyPr/>
                    <a:lstStyle/>
                    <a:p>
                      <a:pPr algn="l" fontAlgn="b"/>
                      <a:r>
                        <a:rPr lang="cs-CZ" sz="700" b="0" i="0" u="none" strike="noStrike">
                          <a:solidFill>
                            <a:srgbClr val="000000"/>
                          </a:solidFill>
                          <a:effectLst/>
                          <a:latin typeface="Arial" panose="020B0604020202020204" pitchFamily="34" charset="0"/>
                        </a:rPr>
                        <a:t>[CZ-PL] Wielopole - Nosovice [DIR] [PL] / N-1 Albrechtice - Dobrzen</a:t>
                      </a:r>
                    </a:p>
                  </a:txBody>
                  <a:tcPr marL="7875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15,55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45%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727222735"/>
                  </a:ext>
                </a:extLst>
              </a:tr>
              <a:tr h="138695">
                <a:tc>
                  <a:txBody>
                    <a:bodyPr/>
                    <a:lstStyle/>
                    <a:p>
                      <a:pPr algn="l" fontAlgn="b"/>
                      <a:r>
                        <a:rPr lang="de-DE" sz="700" b="0" i="0" u="none" strike="noStrike">
                          <a:solidFill>
                            <a:srgbClr val="000000"/>
                          </a:solidFill>
                          <a:effectLst/>
                          <a:latin typeface="Arial" panose="020B0604020202020204" pitchFamily="34" charset="0"/>
                        </a:rPr>
                        <a:t>[D7-D7] Buerstadt - Lambsheim BUERST W [DIR] / N-1 Rheinau - Hoheneck KUGELB O</a:t>
                      </a:r>
                    </a:p>
                  </a:txBody>
                  <a:tcPr marL="78757"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731,85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29%</a:t>
                      </a:r>
                    </a:p>
                  </a:txBody>
                  <a:tcPr marL="0" marR="0" marT="0" marB="0" anchor="b">
                    <a:lnL>
                      <a:noFill/>
                    </a:lnL>
                    <a:lnR>
                      <a:noFill/>
                    </a:lnR>
                    <a:lnT>
                      <a:noFill/>
                    </a:lnT>
                    <a:lnB>
                      <a:noFill/>
                    </a:lnB>
                  </a:tcPr>
                </a:tc>
                <a:extLst>
                  <a:ext uri="{0D108BD9-81ED-4DB2-BD59-A6C34878D82A}">
                    <a16:rowId xmlns:a16="http://schemas.microsoft.com/office/drawing/2014/main" val="203121750"/>
                  </a:ext>
                </a:extLst>
              </a:tr>
              <a:tr h="138695">
                <a:tc>
                  <a:txBody>
                    <a:bodyPr/>
                    <a:lstStyle/>
                    <a:p>
                      <a:pPr algn="l" fontAlgn="b"/>
                      <a:r>
                        <a:rPr lang="cs-CZ" sz="700" b="0" i="0" u="none" strike="noStrike">
                          <a:solidFill>
                            <a:srgbClr val="000000"/>
                          </a:solidFill>
                          <a:effectLst/>
                          <a:latin typeface="Arial" panose="020B0604020202020204" pitchFamily="34" charset="0"/>
                        </a:rPr>
                        <a:t>[NL-NL] Krimpen a/d IJssel-Breukelen Kortrijk 380 W [OPP] / N-1 Oostzaan-Diemen 380 G</a:t>
                      </a:r>
                    </a:p>
                  </a:txBody>
                  <a:tcPr marL="78757"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1142,39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23%</a:t>
                      </a:r>
                    </a:p>
                  </a:txBody>
                  <a:tcPr marL="0" marR="0" marT="0" marB="0" anchor="b">
                    <a:lnL>
                      <a:noFill/>
                    </a:lnL>
                    <a:lnR>
                      <a:noFill/>
                    </a:lnR>
                    <a:lnT>
                      <a:noFill/>
                    </a:lnT>
                    <a:lnB>
                      <a:noFill/>
                    </a:lnB>
                  </a:tcPr>
                </a:tc>
                <a:extLst>
                  <a:ext uri="{0D108BD9-81ED-4DB2-BD59-A6C34878D82A}">
                    <a16:rowId xmlns:a16="http://schemas.microsoft.com/office/drawing/2014/main" val="85643924"/>
                  </a:ext>
                </a:extLst>
              </a:tr>
              <a:tr h="138695">
                <a:tc>
                  <a:txBody>
                    <a:bodyPr/>
                    <a:lstStyle/>
                    <a:p>
                      <a:pPr algn="l" fontAlgn="b"/>
                      <a:r>
                        <a:rPr lang="cs-CZ" sz="700" b="0" i="0" u="none" strike="noStrike">
                          <a:solidFill>
                            <a:srgbClr val="000000"/>
                          </a:solidFill>
                          <a:effectLst/>
                          <a:latin typeface="Arial" panose="020B0604020202020204" pitchFamily="34" charset="0"/>
                        </a:rPr>
                        <a:t>[AT-AT] Bisamberg 2 - Wien Suedost 227 [DIR] / N-1 Kledering - Wien Suedost 228A</a:t>
                      </a:r>
                    </a:p>
                  </a:txBody>
                  <a:tcPr marL="78757"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1208,32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32%</a:t>
                      </a:r>
                    </a:p>
                  </a:txBody>
                  <a:tcPr marL="0" marR="0" marT="0" marB="0" anchor="b">
                    <a:lnL>
                      <a:noFill/>
                    </a:lnL>
                    <a:lnR>
                      <a:noFill/>
                    </a:lnR>
                    <a:lnT>
                      <a:noFill/>
                    </a:lnT>
                    <a:lnB>
                      <a:noFill/>
                    </a:lnB>
                  </a:tcPr>
                </a:tc>
                <a:extLst>
                  <a:ext uri="{0D108BD9-81ED-4DB2-BD59-A6C34878D82A}">
                    <a16:rowId xmlns:a16="http://schemas.microsoft.com/office/drawing/2014/main" val="1275050284"/>
                  </a:ext>
                </a:extLst>
              </a:tr>
              <a:tr h="138695">
                <a:tc>
                  <a:txBody>
                    <a:bodyPr/>
                    <a:lstStyle/>
                    <a:p>
                      <a:pPr algn="l" fontAlgn="b"/>
                      <a:r>
                        <a:rPr lang="cs-CZ" sz="700" b="1" i="0" u="none" strike="noStrike">
                          <a:solidFill>
                            <a:srgbClr val="000000"/>
                          </a:solidFill>
                          <a:effectLst/>
                          <a:latin typeface="Arial" panose="020B0604020202020204" pitchFamily="34" charset="0"/>
                        </a:rPr>
                        <a:t>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1303,36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89%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600127478"/>
                  </a:ext>
                </a:extLst>
              </a:tr>
              <a:tr h="138695">
                <a:tc>
                  <a:txBody>
                    <a:bodyPr/>
                    <a:lstStyle/>
                    <a:p>
                      <a:pPr algn="l" fontAlgn="b"/>
                      <a:r>
                        <a:rPr lang="cs-CZ" sz="700" b="0" i="0" u="none" strike="noStrike">
                          <a:solidFill>
                            <a:srgbClr val="000000"/>
                          </a:solidFill>
                          <a:effectLst/>
                          <a:latin typeface="Arial" panose="020B0604020202020204" pitchFamily="34" charset="0"/>
                        </a:rPr>
                        <a:t>[NL-NL] Diemen-Lelystad 380 W [OPP] / N-1 Diemen-Lelystad 380 Z</a:t>
                      </a:r>
                    </a:p>
                  </a:txBody>
                  <a:tcPr marL="7875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988,43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193412444"/>
                  </a:ext>
                </a:extLst>
              </a:tr>
              <a:tr h="138695">
                <a:tc>
                  <a:txBody>
                    <a:bodyPr/>
                    <a:lstStyle/>
                    <a:p>
                      <a:pPr algn="l" fontAlgn="b"/>
                      <a:r>
                        <a:rPr lang="cs-CZ" sz="700" b="0" i="0" u="none" strike="noStrike">
                          <a:solidFill>
                            <a:srgbClr val="000000"/>
                          </a:solidFill>
                          <a:effectLst/>
                          <a:latin typeface="Arial" panose="020B0604020202020204" pitchFamily="34" charset="0"/>
                        </a:rPr>
                        <a:t>[AT-AT] Bisamberg 2 - Wien Suedost 227 [DIR] / N-1 Bisamberg - Kledering 228B</a:t>
                      </a:r>
                    </a:p>
                  </a:txBody>
                  <a:tcPr marL="78757"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1303,36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32%</a:t>
                      </a:r>
                    </a:p>
                  </a:txBody>
                  <a:tcPr marL="0" marR="0" marT="0" marB="0" anchor="b">
                    <a:lnL>
                      <a:noFill/>
                    </a:lnL>
                    <a:lnR>
                      <a:noFill/>
                    </a:lnR>
                    <a:lnT>
                      <a:noFill/>
                    </a:lnT>
                    <a:lnB>
                      <a:noFill/>
                    </a:lnB>
                  </a:tcPr>
                </a:tc>
                <a:extLst>
                  <a:ext uri="{0D108BD9-81ED-4DB2-BD59-A6C34878D82A}">
                    <a16:rowId xmlns:a16="http://schemas.microsoft.com/office/drawing/2014/main" val="1972387770"/>
                  </a:ext>
                </a:extLst>
              </a:tr>
              <a:tr h="138695">
                <a:tc>
                  <a:txBody>
                    <a:bodyPr/>
                    <a:lstStyle/>
                    <a:p>
                      <a:pPr algn="l" fontAlgn="b"/>
                      <a:r>
                        <a:rPr lang="de-DE" sz="700" b="0" i="0" u="none" strike="noStrike">
                          <a:solidFill>
                            <a:srgbClr val="000000"/>
                          </a:solidFill>
                          <a:effectLst/>
                          <a:latin typeface="Arial" panose="020B0604020202020204" pitchFamily="34" charset="0"/>
                        </a:rPr>
                        <a:t>[D7-D7] Buerstadt - Lambsheim BUERST W [DIR] / N-1 Rheinau - Hoheneck KUGELB O</a:t>
                      </a:r>
                    </a:p>
                  </a:txBody>
                  <a:tcPr marL="78757"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771,04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31%</a:t>
                      </a:r>
                    </a:p>
                  </a:txBody>
                  <a:tcPr marL="0" marR="0" marT="0" marB="0" anchor="b">
                    <a:lnL>
                      <a:noFill/>
                    </a:lnL>
                    <a:lnR>
                      <a:noFill/>
                    </a:lnR>
                    <a:lnT>
                      <a:noFill/>
                    </a:lnT>
                    <a:lnB>
                      <a:noFill/>
                    </a:lnB>
                  </a:tcPr>
                </a:tc>
                <a:extLst>
                  <a:ext uri="{0D108BD9-81ED-4DB2-BD59-A6C34878D82A}">
                    <a16:rowId xmlns:a16="http://schemas.microsoft.com/office/drawing/2014/main" val="1561166443"/>
                  </a:ext>
                </a:extLst>
              </a:tr>
              <a:tr h="138695">
                <a:tc>
                  <a:txBody>
                    <a:bodyPr/>
                    <a:lstStyle/>
                    <a:p>
                      <a:pPr algn="l" fontAlgn="b"/>
                      <a:r>
                        <a:rPr lang="cs-CZ" sz="700" b="1" i="0" u="none" strike="noStrike">
                          <a:solidFill>
                            <a:srgbClr val="000000"/>
                          </a:solidFill>
                          <a:effectLst/>
                          <a:latin typeface="Arial" panose="020B0604020202020204" pitchFamily="34" charset="0"/>
                        </a:rPr>
                        <a:t>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1941,39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167%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20883899"/>
                  </a:ext>
                </a:extLst>
              </a:tr>
              <a:tr h="138695">
                <a:tc>
                  <a:txBody>
                    <a:bodyPr/>
                    <a:lstStyle/>
                    <a:p>
                      <a:pPr algn="l" fontAlgn="b"/>
                      <a:r>
                        <a:rPr lang="en-US" sz="700" b="0" i="0" u="none" strike="noStrike">
                          <a:solidFill>
                            <a:srgbClr val="000000"/>
                          </a:solidFill>
                          <a:effectLst/>
                          <a:latin typeface="Arial" panose="020B0604020202020204" pitchFamily="34" charset="0"/>
                        </a:rPr>
                        <a:t>[BE-FR] Achene - Lonny 19 [DIR] [FR] / N-1 Avelgem - Avelin 380.80</a:t>
                      </a:r>
                    </a:p>
                  </a:txBody>
                  <a:tcPr marL="7875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154,31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62%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524394461"/>
                  </a:ext>
                </a:extLst>
              </a:tr>
              <a:tr h="138695">
                <a:tc>
                  <a:txBody>
                    <a:bodyPr/>
                    <a:lstStyle/>
                    <a:p>
                      <a:pPr algn="l" fontAlgn="b"/>
                      <a:r>
                        <a:rPr lang="cs-CZ" sz="700" b="0" i="0" u="none" strike="noStrike">
                          <a:solidFill>
                            <a:srgbClr val="000000"/>
                          </a:solidFill>
                          <a:effectLst/>
                          <a:latin typeface="Arial" panose="020B0604020202020204" pitchFamily="34" charset="0"/>
                        </a:rPr>
                        <a:t>[CZ-PL] Wielopole - Nosovice [DIR] [PL] / N-1 Albrechtice - Dobrzen</a:t>
                      </a:r>
                    </a:p>
                  </a:txBody>
                  <a:tcPr marL="78757"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58,41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52%</a:t>
                      </a:r>
                    </a:p>
                  </a:txBody>
                  <a:tcPr marL="0" marR="0" marT="0" marB="0" anchor="b">
                    <a:lnL>
                      <a:noFill/>
                    </a:lnL>
                    <a:lnR>
                      <a:noFill/>
                    </a:lnR>
                    <a:lnT>
                      <a:noFill/>
                    </a:lnT>
                    <a:lnB>
                      <a:noFill/>
                    </a:lnB>
                  </a:tcPr>
                </a:tc>
                <a:extLst>
                  <a:ext uri="{0D108BD9-81ED-4DB2-BD59-A6C34878D82A}">
                    <a16:rowId xmlns:a16="http://schemas.microsoft.com/office/drawing/2014/main" val="235371684"/>
                  </a:ext>
                </a:extLst>
              </a:tr>
              <a:tr h="138695">
                <a:tc>
                  <a:txBody>
                    <a:bodyPr/>
                    <a:lstStyle/>
                    <a:p>
                      <a:pPr algn="l" fontAlgn="b"/>
                      <a:r>
                        <a:rPr lang="cs-CZ" sz="700" b="0" i="0" u="none" strike="noStrike">
                          <a:solidFill>
                            <a:srgbClr val="000000"/>
                          </a:solidFill>
                          <a:effectLst/>
                          <a:latin typeface="Arial" panose="020B0604020202020204" pitchFamily="34" charset="0"/>
                        </a:rPr>
                        <a:t>[NL-NL] Krimpen a/d IJssel-Breukelen Kortrijk 380 W [OPP] / N-1 Oostzaan-Diemen 380 G</a:t>
                      </a:r>
                    </a:p>
                  </a:txBody>
                  <a:tcPr marL="78757"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1941,39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403863354"/>
                  </a:ext>
                </a:extLst>
              </a:tr>
              <a:tr h="138695">
                <a:tc>
                  <a:txBody>
                    <a:bodyPr/>
                    <a:lstStyle/>
                    <a:p>
                      <a:pPr algn="l" fontAlgn="b"/>
                      <a:r>
                        <a:rPr lang="cs-CZ" sz="700" b="0" i="0" u="none" strike="noStrike">
                          <a:solidFill>
                            <a:srgbClr val="000000"/>
                          </a:solidFill>
                          <a:effectLst/>
                          <a:latin typeface="Arial" panose="020B0604020202020204" pitchFamily="34" charset="0"/>
                        </a:rPr>
                        <a:t>[AT-AT] Bisamberg 2 - Wien Suedost 227 [DIR] / N-1 Kledering - Wien Suedost 228A</a:t>
                      </a:r>
                    </a:p>
                  </a:txBody>
                  <a:tcPr marL="78757"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1272,42</a:t>
                      </a:r>
                    </a:p>
                  </a:txBody>
                  <a:tcPr marL="0" marR="0" marT="0" marB="0" anchor="b">
                    <a:lnL>
                      <a:noFill/>
                    </a:lnL>
                    <a:lnR>
                      <a:noFill/>
                    </a:lnR>
                    <a:lnT>
                      <a:noFill/>
                    </a:lnT>
                    <a:lnB>
                      <a:noFill/>
                    </a:lnB>
                  </a:tcPr>
                </a:tc>
                <a:tc>
                  <a:txBody>
                    <a:bodyPr/>
                    <a:lstStyle/>
                    <a:p>
                      <a:pPr algn="r" fontAlgn="b"/>
                      <a:r>
                        <a:rPr lang="cs-CZ" sz="700" b="0" i="0" u="none" strike="noStrike" dirty="0">
                          <a:solidFill>
                            <a:srgbClr val="000000"/>
                          </a:solidFill>
                          <a:effectLst/>
                          <a:latin typeface="Arial" panose="020B0604020202020204" pitchFamily="34" charset="0"/>
                        </a:rPr>
                        <a:t>33%</a:t>
                      </a:r>
                    </a:p>
                  </a:txBody>
                  <a:tcPr marL="0" marR="0" marT="0" marB="0" anchor="b">
                    <a:lnL>
                      <a:noFill/>
                    </a:lnL>
                    <a:lnR>
                      <a:noFill/>
                    </a:lnR>
                    <a:lnT>
                      <a:noFill/>
                    </a:lnT>
                    <a:lnB>
                      <a:noFill/>
                    </a:lnB>
                  </a:tcPr>
                </a:tc>
                <a:extLst>
                  <a:ext uri="{0D108BD9-81ED-4DB2-BD59-A6C34878D82A}">
                    <a16:rowId xmlns:a16="http://schemas.microsoft.com/office/drawing/2014/main" val="3607006301"/>
                  </a:ext>
                </a:extLst>
              </a:tr>
            </a:tbl>
          </a:graphicData>
        </a:graphic>
      </p:graphicFrame>
    </p:spTree>
    <p:extLst>
      <p:ext uri="{BB962C8B-B14F-4D97-AF65-F5344CB8AC3E}">
        <p14:creationId xmlns:p14="http://schemas.microsoft.com/office/powerpoint/2010/main" val="158775406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BD20220408</a:t>
            </a:r>
            <a:r>
              <a:rPr lang="en-US" altLang="hu-HU" sz="1400" dirty="0">
                <a:solidFill>
                  <a:srgbClr val="008000"/>
                </a:solidFill>
              </a:rPr>
              <a:t> (part </a:t>
            </a:r>
            <a:r>
              <a:rPr lang="cs-CZ" altLang="hu-HU" sz="1400" dirty="0">
                <a:solidFill>
                  <a:srgbClr val="008000"/>
                </a:solidFill>
              </a:rPr>
              <a:t>I</a:t>
            </a:r>
            <a:r>
              <a:rPr lang="sl-SI" altLang="hu-HU" sz="1400" dirty="0">
                <a:solidFill>
                  <a:srgbClr val="008000"/>
                </a:solidFill>
              </a:rPr>
              <a:t>II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ulka 1">
            <a:extLst>
              <a:ext uri="{FF2B5EF4-FFF2-40B4-BE49-F238E27FC236}">
                <a16:creationId xmlns:a16="http://schemas.microsoft.com/office/drawing/2014/main" id="{BEAB3EA7-D89A-4190-9854-83D7136C9D78}"/>
              </a:ext>
            </a:extLst>
          </p:cNvPr>
          <p:cNvGraphicFramePr>
            <a:graphicFrameLocks noGrp="1"/>
          </p:cNvGraphicFramePr>
          <p:nvPr>
            <p:extLst>
              <p:ext uri="{D42A27DB-BD31-4B8C-83A1-F6EECF244321}">
                <p14:modId xmlns:p14="http://schemas.microsoft.com/office/powerpoint/2010/main" val="638728307"/>
              </p:ext>
            </p:extLst>
          </p:nvPr>
        </p:nvGraphicFramePr>
        <p:xfrm>
          <a:off x="484015" y="1042920"/>
          <a:ext cx="8996484" cy="3294999"/>
        </p:xfrm>
        <a:graphic>
          <a:graphicData uri="http://schemas.openxmlformats.org/drawingml/2006/table">
            <a:tbl>
              <a:tblPr/>
              <a:tblGrid>
                <a:gridCol w="6980688">
                  <a:extLst>
                    <a:ext uri="{9D8B030D-6E8A-4147-A177-3AD203B41FA5}">
                      <a16:colId xmlns:a16="http://schemas.microsoft.com/office/drawing/2014/main" val="4212505061"/>
                    </a:ext>
                  </a:extLst>
                </a:gridCol>
                <a:gridCol w="1488427">
                  <a:extLst>
                    <a:ext uri="{9D8B030D-6E8A-4147-A177-3AD203B41FA5}">
                      <a16:colId xmlns:a16="http://schemas.microsoft.com/office/drawing/2014/main" val="3335710807"/>
                    </a:ext>
                  </a:extLst>
                </a:gridCol>
                <a:gridCol w="527369">
                  <a:extLst>
                    <a:ext uri="{9D8B030D-6E8A-4147-A177-3AD203B41FA5}">
                      <a16:colId xmlns:a16="http://schemas.microsoft.com/office/drawing/2014/main" val="3634736626"/>
                    </a:ext>
                  </a:extLst>
                </a:gridCol>
              </a:tblGrid>
              <a:tr h="122037">
                <a:tc>
                  <a:txBody>
                    <a:bodyPr/>
                    <a:lstStyle/>
                    <a:p>
                      <a:pPr algn="l" fontAlgn="b"/>
                      <a:r>
                        <a:rPr lang="cs-CZ" sz="7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881172557"/>
                  </a:ext>
                </a:extLst>
              </a:tr>
              <a:tr h="122037">
                <a:tc>
                  <a:txBody>
                    <a:bodyPr/>
                    <a:lstStyle/>
                    <a:p>
                      <a:pPr algn="l" fontAlgn="b"/>
                      <a:r>
                        <a:rPr lang="cs-CZ" sz="700" b="1" i="0" u="none" strike="noStrike">
                          <a:solidFill>
                            <a:srgbClr val="000000"/>
                          </a:solidFill>
                          <a:effectLst/>
                          <a:latin typeface="Arial" panose="020B0604020202020204" pitchFamily="34" charset="0"/>
                        </a:rPr>
                        <a:t>16</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932,17</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158%</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638978539"/>
                  </a:ext>
                </a:extLst>
              </a:tr>
              <a:tr h="122037">
                <a:tc>
                  <a:txBody>
                    <a:bodyPr/>
                    <a:lstStyle/>
                    <a:p>
                      <a:pPr algn="l" fontAlgn="b"/>
                      <a:r>
                        <a:rPr lang="cs-CZ" sz="700" b="0" i="0" u="none" strike="noStrike">
                          <a:solidFill>
                            <a:srgbClr val="000000"/>
                          </a:solidFill>
                          <a:effectLst/>
                          <a:latin typeface="Arial" panose="020B0604020202020204" pitchFamily="34" charset="0"/>
                        </a:rPr>
                        <a:t>[NL-NL] Diemen-Lelystad 380 W [OPP] / N-1 Diemen-Lelystad 380 Z</a:t>
                      </a:r>
                    </a:p>
                  </a:txBody>
                  <a:tcPr marL="11376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353,17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217242195"/>
                  </a:ext>
                </a:extLst>
              </a:tr>
              <a:tr h="122037">
                <a:tc>
                  <a:txBody>
                    <a:bodyPr/>
                    <a:lstStyle/>
                    <a:p>
                      <a:pPr algn="l" fontAlgn="b"/>
                      <a:r>
                        <a:rPr lang="cs-CZ" sz="700" b="0" i="0" u="none" strike="noStrike">
                          <a:solidFill>
                            <a:srgbClr val="000000"/>
                          </a:solidFill>
                          <a:effectLst/>
                          <a:latin typeface="Arial" panose="020B0604020202020204" pitchFamily="34" charset="0"/>
                        </a:rPr>
                        <a:t>[CZ-PL] Wielopole - Nosovice [DIR] [PL] / N-1 Albrechtice - Dobrzen</a:t>
                      </a:r>
                    </a:p>
                  </a:txBody>
                  <a:tcPr marL="11376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189,77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59%</a:t>
                      </a:r>
                    </a:p>
                  </a:txBody>
                  <a:tcPr marL="0" marR="0" marT="0" marB="0" anchor="b">
                    <a:lnL>
                      <a:noFill/>
                    </a:lnL>
                    <a:lnR>
                      <a:noFill/>
                    </a:lnR>
                    <a:lnT>
                      <a:noFill/>
                    </a:lnT>
                    <a:lnB>
                      <a:noFill/>
                    </a:lnB>
                  </a:tcPr>
                </a:tc>
                <a:extLst>
                  <a:ext uri="{0D108BD9-81ED-4DB2-BD59-A6C34878D82A}">
                    <a16:rowId xmlns:a16="http://schemas.microsoft.com/office/drawing/2014/main" val="2564672706"/>
                  </a:ext>
                </a:extLst>
              </a:tr>
              <a:tr h="122037">
                <a:tc>
                  <a:txBody>
                    <a:bodyPr/>
                    <a:lstStyle/>
                    <a:p>
                      <a:pPr algn="l" fontAlgn="b"/>
                      <a:r>
                        <a:rPr lang="cs-CZ" sz="700" b="0" i="0" u="none" strike="noStrike">
                          <a:solidFill>
                            <a:srgbClr val="000000"/>
                          </a:solidFill>
                          <a:effectLst/>
                          <a:latin typeface="Arial" panose="020B0604020202020204" pitchFamily="34" charset="0"/>
                        </a:rPr>
                        <a:t>[D2-D7] Grosskrotzenburg - Urberach UMAIN N2 [DIR] [D7] / N-1 Dettingen - Grosskrotzenburg UMAIN S1</a:t>
                      </a:r>
                    </a:p>
                  </a:txBody>
                  <a:tcPr marL="11376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430,25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30%</a:t>
                      </a:r>
                    </a:p>
                  </a:txBody>
                  <a:tcPr marL="0" marR="0" marT="0" marB="0" anchor="b">
                    <a:lnL>
                      <a:noFill/>
                    </a:lnL>
                    <a:lnR>
                      <a:noFill/>
                    </a:lnR>
                    <a:lnT>
                      <a:noFill/>
                    </a:lnT>
                    <a:lnB>
                      <a:noFill/>
                    </a:lnB>
                  </a:tcPr>
                </a:tc>
                <a:extLst>
                  <a:ext uri="{0D108BD9-81ED-4DB2-BD59-A6C34878D82A}">
                    <a16:rowId xmlns:a16="http://schemas.microsoft.com/office/drawing/2014/main" val="2778886391"/>
                  </a:ext>
                </a:extLst>
              </a:tr>
              <a:tr h="122037">
                <a:tc>
                  <a:txBody>
                    <a:bodyPr/>
                    <a:lstStyle/>
                    <a:p>
                      <a:pPr algn="l" fontAlgn="b"/>
                      <a:r>
                        <a:rPr lang="cs-CZ" sz="700" b="0" i="0" u="none" strike="noStrike">
                          <a:solidFill>
                            <a:srgbClr val="000000"/>
                          </a:solidFill>
                          <a:effectLst/>
                          <a:latin typeface="Arial" panose="020B0604020202020204" pitchFamily="34" charset="0"/>
                        </a:rPr>
                        <a:t>[AT-AT] Bisamberg 2 - Wien Suedost 227 [DIR] / N-1 Kledering - Wien Suedost 228A</a:t>
                      </a:r>
                    </a:p>
                  </a:txBody>
                  <a:tcPr marL="11376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932,17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32%</a:t>
                      </a:r>
                    </a:p>
                  </a:txBody>
                  <a:tcPr marL="0" marR="0" marT="0" marB="0" anchor="b">
                    <a:lnL>
                      <a:noFill/>
                    </a:lnL>
                    <a:lnR>
                      <a:noFill/>
                    </a:lnR>
                    <a:lnT>
                      <a:noFill/>
                    </a:lnT>
                    <a:lnB>
                      <a:noFill/>
                    </a:lnB>
                  </a:tcPr>
                </a:tc>
                <a:extLst>
                  <a:ext uri="{0D108BD9-81ED-4DB2-BD59-A6C34878D82A}">
                    <a16:rowId xmlns:a16="http://schemas.microsoft.com/office/drawing/2014/main" val="4189199439"/>
                  </a:ext>
                </a:extLst>
              </a:tr>
              <a:tr h="122037">
                <a:tc>
                  <a:txBody>
                    <a:bodyPr/>
                    <a:lstStyle/>
                    <a:p>
                      <a:pPr algn="l" fontAlgn="b"/>
                      <a:r>
                        <a:rPr lang="cs-CZ" sz="700" b="1" i="0" u="none" strike="noStrike">
                          <a:solidFill>
                            <a:srgbClr val="000000"/>
                          </a:solidFill>
                          <a:effectLst/>
                          <a:latin typeface="Arial" panose="020B0604020202020204" pitchFamily="34" charset="0"/>
                        </a:rPr>
                        <a:t>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989,76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141%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912925919"/>
                  </a:ext>
                </a:extLst>
              </a:tr>
              <a:tr h="122037">
                <a:tc>
                  <a:txBody>
                    <a:bodyPr/>
                    <a:lstStyle/>
                    <a:p>
                      <a:pPr algn="l" fontAlgn="b"/>
                      <a:r>
                        <a:rPr lang="cs-CZ" sz="700" b="0" i="0" u="none" strike="noStrike">
                          <a:solidFill>
                            <a:srgbClr val="000000"/>
                          </a:solidFill>
                          <a:effectLst/>
                          <a:latin typeface="Arial" panose="020B0604020202020204" pitchFamily="34" charset="0"/>
                        </a:rPr>
                        <a:t>[NL-D2] Meeden-Diele  380 Z [OPP] [NL] / N-1 COBRA HVDC</a:t>
                      </a:r>
                    </a:p>
                  </a:txBody>
                  <a:tcPr marL="11376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161,58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45%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213635124"/>
                  </a:ext>
                </a:extLst>
              </a:tr>
              <a:tr h="122037">
                <a:tc>
                  <a:txBody>
                    <a:bodyPr/>
                    <a:lstStyle/>
                    <a:p>
                      <a:pPr algn="l" fontAlgn="b"/>
                      <a:r>
                        <a:rPr lang="cs-CZ" sz="700" b="0" i="0" u="none" strike="noStrike">
                          <a:solidFill>
                            <a:srgbClr val="000000"/>
                          </a:solidFill>
                          <a:effectLst/>
                          <a:latin typeface="Arial" panose="020B0604020202020204" pitchFamily="34" charset="0"/>
                        </a:rPr>
                        <a:t>[CZ-PL] Wielopole - Nosovice [DIR] [PL] / N-1 Albrechtice - Dobrzen</a:t>
                      </a:r>
                    </a:p>
                  </a:txBody>
                  <a:tcPr marL="11376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61,58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64%</a:t>
                      </a:r>
                    </a:p>
                  </a:txBody>
                  <a:tcPr marL="0" marR="0" marT="0" marB="0" anchor="b">
                    <a:lnL>
                      <a:noFill/>
                    </a:lnL>
                    <a:lnR>
                      <a:noFill/>
                    </a:lnR>
                    <a:lnT>
                      <a:noFill/>
                    </a:lnT>
                    <a:lnB>
                      <a:noFill/>
                    </a:lnB>
                  </a:tcPr>
                </a:tc>
                <a:extLst>
                  <a:ext uri="{0D108BD9-81ED-4DB2-BD59-A6C34878D82A}">
                    <a16:rowId xmlns:a16="http://schemas.microsoft.com/office/drawing/2014/main" val="92806983"/>
                  </a:ext>
                </a:extLst>
              </a:tr>
              <a:tr h="122037">
                <a:tc>
                  <a:txBody>
                    <a:bodyPr/>
                    <a:lstStyle/>
                    <a:p>
                      <a:pPr algn="l" fontAlgn="b"/>
                      <a:r>
                        <a:rPr lang="cs-CZ" sz="700" b="0" i="0" u="none" strike="noStrike">
                          <a:solidFill>
                            <a:srgbClr val="000000"/>
                          </a:solidFill>
                          <a:effectLst/>
                          <a:latin typeface="Arial" panose="020B0604020202020204" pitchFamily="34" charset="0"/>
                        </a:rPr>
                        <a:t>[AT-AT] Bisamberg 2 - Wien Suedost 227 [DIR] / N-1 Kledering - Wien Suedost 228A</a:t>
                      </a:r>
                    </a:p>
                  </a:txBody>
                  <a:tcPr marL="11376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989,76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31%</a:t>
                      </a:r>
                    </a:p>
                  </a:txBody>
                  <a:tcPr marL="0" marR="0" marT="0" marB="0" anchor="b">
                    <a:lnL>
                      <a:noFill/>
                    </a:lnL>
                    <a:lnR>
                      <a:noFill/>
                    </a:lnR>
                    <a:lnT>
                      <a:noFill/>
                    </a:lnT>
                    <a:lnB>
                      <a:noFill/>
                    </a:lnB>
                  </a:tcPr>
                </a:tc>
                <a:extLst>
                  <a:ext uri="{0D108BD9-81ED-4DB2-BD59-A6C34878D82A}">
                    <a16:rowId xmlns:a16="http://schemas.microsoft.com/office/drawing/2014/main" val="2920681039"/>
                  </a:ext>
                </a:extLst>
              </a:tr>
              <a:tr h="122037">
                <a:tc>
                  <a:txBody>
                    <a:bodyPr/>
                    <a:lstStyle/>
                    <a:p>
                      <a:pPr algn="l" fontAlgn="b"/>
                      <a:r>
                        <a:rPr lang="cs-CZ" sz="700" b="1" i="0" u="none" strike="noStrike">
                          <a:solidFill>
                            <a:srgbClr val="000000"/>
                          </a:solidFill>
                          <a:effectLst/>
                          <a:latin typeface="Arial" panose="020B0604020202020204" pitchFamily="34" charset="0"/>
                        </a:rPr>
                        <a:t>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450,85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102%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623173147"/>
                  </a:ext>
                </a:extLst>
              </a:tr>
              <a:tr h="122037">
                <a:tc>
                  <a:txBody>
                    <a:bodyPr/>
                    <a:lstStyle/>
                    <a:p>
                      <a:pPr algn="l" fontAlgn="b"/>
                      <a:r>
                        <a:rPr lang="cs-CZ" sz="700" b="0" i="0" u="none" strike="noStrike">
                          <a:solidFill>
                            <a:srgbClr val="000000"/>
                          </a:solidFill>
                          <a:effectLst/>
                          <a:latin typeface="Arial" panose="020B0604020202020204" pitchFamily="34" charset="0"/>
                        </a:rPr>
                        <a:t>[PL-PL] Krosno Iskrzynia - Rzeszow [OPP] / N-1 Krosno Iskrzynia - Tarnow</a:t>
                      </a:r>
                    </a:p>
                  </a:txBody>
                  <a:tcPr marL="11376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38,65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75%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921035033"/>
                  </a:ext>
                </a:extLst>
              </a:tr>
              <a:tr h="122037">
                <a:tc>
                  <a:txBody>
                    <a:bodyPr/>
                    <a:lstStyle/>
                    <a:p>
                      <a:pPr algn="l" fontAlgn="b"/>
                      <a:r>
                        <a:rPr lang="cs-CZ" sz="700" b="0" i="0" u="none" strike="noStrike">
                          <a:solidFill>
                            <a:srgbClr val="000000"/>
                          </a:solidFill>
                          <a:effectLst/>
                          <a:latin typeface="Arial" panose="020B0604020202020204" pitchFamily="34" charset="0"/>
                        </a:rPr>
                        <a:t>[AT-AT] Bisamberg 2 - Wien Suedost 227 [DIR] / N-1 Kledering - Wien Suedost 228A</a:t>
                      </a:r>
                    </a:p>
                  </a:txBody>
                  <a:tcPr marL="11376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450,85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26%</a:t>
                      </a:r>
                    </a:p>
                  </a:txBody>
                  <a:tcPr marL="0" marR="0" marT="0" marB="0" anchor="b">
                    <a:lnL>
                      <a:noFill/>
                    </a:lnL>
                    <a:lnR>
                      <a:noFill/>
                    </a:lnR>
                    <a:lnT>
                      <a:noFill/>
                    </a:lnT>
                    <a:lnB>
                      <a:noFill/>
                    </a:lnB>
                  </a:tcPr>
                </a:tc>
                <a:extLst>
                  <a:ext uri="{0D108BD9-81ED-4DB2-BD59-A6C34878D82A}">
                    <a16:rowId xmlns:a16="http://schemas.microsoft.com/office/drawing/2014/main" val="2944158978"/>
                  </a:ext>
                </a:extLst>
              </a:tr>
              <a:tr h="122037">
                <a:tc>
                  <a:txBody>
                    <a:bodyPr/>
                    <a:lstStyle/>
                    <a:p>
                      <a:pPr algn="l" fontAlgn="b"/>
                      <a:r>
                        <a:rPr lang="cs-CZ" sz="700" b="1" i="0" u="none" strike="noStrike">
                          <a:solidFill>
                            <a:srgbClr val="000000"/>
                          </a:solidFill>
                          <a:effectLst/>
                          <a:latin typeface="Arial" panose="020B0604020202020204" pitchFamily="34" charset="0"/>
                        </a:rPr>
                        <a:t>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447,34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99%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495416758"/>
                  </a:ext>
                </a:extLst>
              </a:tr>
              <a:tr h="122037">
                <a:tc>
                  <a:txBody>
                    <a:bodyPr/>
                    <a:lstStyle/>
                    <a:p>
                      <a:pPr algn="l" fontAlgn="b"/>
                      <a:r>
                        <a:rPr lang="cs-CZ" sz="700" b="0" i="0" u="none" strike="noStrike">
                          <a:solidFill>
                            <a:srgbClr val="000000"/>
                          </a:solidFill>
                          <a:effectLst/>
                          <a:latin typeface="Arial" panose="020B0604020202020204" pitchFamily="34" charset="0"/>
                        </a:rPr>
                        <a:t>[PL-PL] Krosno Iskrzynia - Rzeszow [OPP] / N-1 Krosno Iskrzynia - Tarnow</a:t>
                      </a:r>
                    </a:p>
                  </a:txBody>
                  <a:tcPr marL="11376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43,24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75%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369104013"/>
                  </a:ext>
                </a:extLst>
              </a:tr>
              <a:tr h="122037">
                <a:tc>
                  <a:txBody>
                    <a:bodyPr/>
                    <a:lstStyle/>
                    <a:p>
                      <a:pPr algn="l" fontAlgn="b"/>
                      <a:r>
                        <a:rPr lang="cs-CZ" sz="700" b="0" i="0" u="none" strike="noStrike">
                          <a:solidFill>
                            <a:srgbClr val="000000"/>
                          </a:solidFill>
                          <a:effectLst/>
                          <a:latin typeface="Arial" panose="020B0604020202020204" pitchFamily="34" charset="0"/>
                        </a:rPr>
                        <a:t>[AT-AT] Bisamberg 2 - Wien Suedost 227 [DIR] / N-1 Kledering - Wien Suedost 228A</a:t>
                      </a:r>
                    </a:p>
                  </a:txBody>
                  <a:tcPr marL="11376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447,34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25%</a:t>
                      </a:r>
                    </a:p>
                  </a:txBody>
                  <a:tcPr marL="0" marR="0" marT="0" marB="0" anchor="b">
                    <a:lnL>
                      <a:noFill/>
                    </a:lnL>
                    <a:lnR>
                      <a:noFill/>
                    </a:lnR>
                    <a:lnT>
                      <a:noFill/>
                    </a:lnT>
                    <a:lnB>
                      <a:noFill/>
                    </a:lnB>
                  </a:tcPr>
                </a:tc>
                <a:extLst>
                  <a:ext uri="{0D108BD9-81ED-4DB2-BD59-A6C34878D82A}">
                    <a16:rowId xmlns:a16="http://schemas.microsoft.com/office/drawing/2014/main" val="2721676188"/>
                  </a:ext>
                </a:extLst>
              </a:tr>
              <a:tr h="122037">
                <a:tc>
                  <a:txBody>
                    <a:bodyPr/>
                    <a:lstStyle/>
                    <a:p>
                      <a:pPr algn="l" fontAlgn="b"/>
                      <a:r>
                        <a:rPr lang="cs-CZ" sz="700" b="1" i="0" u="none" strike="noStrike">
                          <a:solidFill>
                            <a:srgbClr val="000000"/>
                          </a:solidFill>
                          <a:effectLst/>
                          <a:latin typeface="Arial" panose="020B0604020202020204" pitchFamily="34" charset="0"/>
                        </a:rPr>
                        <a:t>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462,46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942886158"/>
                  </a:ext>
                </a:extLst>
              </a:tr>
              <a:tr h="122037">
                <a:tc>
                  <a:txBody>
                    <a:bodyPr/>
                    <a:lstStyle/>
                    <a:p>
                      <a:pPr algn="l" fontAlgn="b"/>
                      <a:r>
                        <a:rPr lang="cs-CZ" sz="700" b="0" i="0" u="none" strike="noStrike">
                          <a:solidFill>
                            <a:srgbClr val="000000"/>
                          </a:solidFill>
                          <a:effectLst/>
                          <a:latin typeface="Arial" panose="020B0604020202020204" pitchFamily="34" charset="0"/>
                        </a:rPr>
                        <a:t>[NL-NL] Diemen-Lelystad 380 Z [OPP] / N-1 Diemen-Lelystad 380 W</a:t>
                      </a:r>
                    </a:p>
                  </a:txBody>
                  <a:tcPr marL="11376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462,46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015353180"/>
                  </a:ext>
                </a:extLst>
              </a:tr>
              <a:tr h="122037">
                <a:tc>
                  <a:txBody>
                    <a:bodyPr/>
                    <a:lstStyle/>
                    <a:p>
                      <a:pPr algn="l" fontAlgn="b"/>
                      <a:r>
                        <a:rPr lang="cs-CZ" sz="700" b="1" i="0" u="none" strike="noStrike">
                          <a:solidFill>
                            <a:srgbClr val="000000"/>
                          </a:solidFill>
                          <a:effectLst/>
                          <a:latin typeface="Arial" panose="020B0604020202020204" pitchFamily="34" charset="0"/>
                        </a:rPr>
                        <a:t>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752,52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56%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456372431"/>
                  </a:ext>
                </a:extLst>
              </a:tr>
              <a:tr h="122037">
                <a:tc>
                  <a:txBody>
                    <a:bodyPr/>
                    <a:lstStyle/>
                    <a:p>
                      <a:pPr algn="l" fontAlgn="b"/>
                      <a:r>
                        <a:rPr lang="cs-CZ" sz="700" b="0" i="0" u="none" strike="noStrike">
                          <a:solidFill>
                            <a:srgbClr val="000000"/>
                          </a:solidFill>
                          <a:effectLst/>
                          <a:latin typeface="Arial" panose="020B0604020202020204" pitchFamily="34" charset="0"/>
                        </a:rPr>
                        <a:t>[AT-AT] Bisamberg 2 - Wien Suedost 227 [DIR] / N-1 Bisamberg - Kledering 228B</a:t>
                      </a:r>
                    </a:p>
                  </a:txBody>
                  <a:tcPr marL="11376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535,79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782043534"/>
                  </a:ext>
                </a:extLst>
              </a:tr>
              <a:tr h="122037">
                <a:tc>
                  <a:txBody>
                    <a:bodyPr/>
                    <a:lstStyle/>
                    <a:p>
                      <a:pPr algn="l" fontAlgn="b"/>
                      <a:r>
                        <a:rPr lang="cs-CZ" sz="700" b="0" i="0" u="none" strike="noStrike">
                          <a:solidFill>
                            <a:srgbClr val="000000"/>
                          </a:solidFill>
                          <a:effectLst/>
                          <a:latin typeface="Arial" panose="020B0604020202020204" pitchFamily="34" charset="0"/>
                        </a:rPr>
                        <a:t>[NL-NL] Diemen-Lelystad 380 Z [OPP] / N-1 Diemen-Lelystad 380 W</a:t>
                      </a:r>
                    </a:p>
                  </a:txBody>
                  <a:tcPr marL="11376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752,52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23%</a:t>
                      </a:r>
                    </a:p>
                  </a:txBody>
                  <a:tcPr marL="0" marR="0" marT="0" marB="0" anchor="b">
                    <a:lnL>
                      <a:noFill/>
                    </a:lnL>
                    <a:lnR>
                      <a:noFill/>
                    </a:lnR>
                    <a:lnT>
                      <a:noFill/>
                    </a:lnT>
                    <a:lnB>
                      <a:noFill/>
                    </a:lnB>
                  </a:tcPr>
                </a:tc>
                <a:extLst>
                  <a:ext uri="{0D108BD9-81ED-4DB2-BD59-A6C34878D82A}">
                    <a16:rowId xmlns:a16="http://schemas.microsoft.com/office/drawing/2014/main" val="4159337895"/>
                  </a:ext>
                </a:extLst>
              </a:tr>
              <a:tr h="122037">
                <a:tc>
                  <a:txBody>
                    <a:bodyPr/>
                    <a:lstStyle/>
                    <a:p>
                      <a:pPr algn="l" fontAlgn="b"/>
                      <a:r>
                        <a:rPr lang="cs-CZ" sz="700" b="1" i="0" u="none" strike="noStrike">
                          <a:solidFill>
                            <a:srgbClr val="000000"/>
                          </a:solidFill>
                          <a:effectLst/>
                          <a:latin typeface="Arial" panose="020B0604020202020204" pitchFamily="34" charset="0"/>
                        </a:rPr>
                        <a:t>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1132,6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153%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961872943"/>
                  </a:ext>
                </a:extLst>
              </a:tr>
              <a:tr h="122037">
                <a:tc>
                  <a:txBody>
                    <a:bodyPr/>
                    <a:lstStyle/>
                    <a:p>
                      <a:pPr algn="l" fontAlgn="b"/>
                      <a:r>
                        <a:rPr lang="cs-CZ" sz="700" b="0" i="0" u="none" strike="noStrike">
                          <a:solidFill>
                            <a:srgbClr val="000000"/>
                          </a:solidFill>
                          <a:effectLst/>
                          <a:latin typeface="Arial" panose="020B0604020202020204" pitchFamily="34" charset="0"/>
                        </a:rPr>
                        <a:t>[NL-D2] Meeden-Diele  380 Z [OPP] [NL] / N-1 COBRA HVDC</a:t>
                      </a:r>
                    </a:p>
                  </a:txBody>
                  <a:tcPr marL="11376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248,02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448597415"/>
                  </a:ext>
                </a:extLst>
              </a:tr>
              <a:tr h="122037">
                <a:tc>
                  <a:txBody>
                    <a:bodyPr/>
                    <a:lstStyle/>
                    <a:p>
                      <a:pPr algn="l" fontAlgn="b"/>
                      <a:r>
                        <a:rPr lang="en-US" sz="700" b="0" i="0" u="none" strike="noStrike">
                          <a:solidFill>
                            <a:srgbClr val="000000"/>
                          </a:solidFill>
                          <a:effectLst/>
                          <a:latin typeface="Arial" panose="020B0604020202020204" pitchFamily="34" charset="0"/>
                        </a:rPr>
                        <a:t>[BE-FR] Achene - Lonny 19 [DIR] [FR] / N-1 Avelgem - Avelin 380.80</a:t>
                      </a:r>
                    </a:p>
                  </a:txBody>
                  <a:tcPr marL="11376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89,86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63%</a:t>
                      </a:r>
                    </a:p>
                  </a:txBody>
                  <a:tcPr marL="0" marR="0" marT="0" marB="0" anchor="b">
                    <a:lnL>
                      <a:noFill/>
                    </a:lnL>
                    <a:lnR>
                      <a:noFill/>
                    </a:lnR>
                    <a:lnT>
                      <a:noFill/>
                    </a:lnT>
                    <a:lnB>
                      <a:noFill/>
                    </a:lnB>
                  </a:tcPr>
                </a:tc>
                <a:extLst>
                  <a:ext uri="{0D108BD9-81ED-4DB2-BD59-A6C34878D82A}">
                    <a16:rowId xmlns:a16="http://schemas.microsoft.com/office/drawing/2014/main" val="2746255427"/>
                  </a:ext>
                </a:extLst>
              </a:tr>
              <a:tr h="122037">
                <a:tc>
                  <a:txBody>
                    <a:bodyPr/>
                    <a:lstStyle/>
                    <a:p>
                      <a:pPr algn="l" fontAlgn="b"/>
                      <a:r>
                        <a:rPr lang="cs-CZ" sz="700" b="0" i="0" u="none" strike="noStrike">
                          <a:solidFill>
                            <a:srgbClr val="000000"/>
                          </a:solidFill>
                          <a:effectLst/>
                          <a:latin typeface="Arial" panose="020B0604020202020204" pitchFamily="34" charset="0"/>
                        </a:rPr>
                        <a:t>[AT-AT] Bisamberg 2 - Wien Suedost 227 [DIR] / N-1 Bisamberg - Kledering 228B</a:t>
                      </a:r>
                    </a:p>
                  </a:txBody>
                  <a:tcPr marL="11376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1132,6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33%</a:t>
                      </a:r>
                    </a:p>
                  </a:txBody>
                  <a:tcPr marL="0" marR="0" marT="0" marB="0" anchor="b">
                    <a:lnL>
                      <a:noFill/>
                    </a:lnL>
                    <a:lnR>
                      <a:noFill/>
                    </a:lnR>
                    <a:lnT>
                      <a:noFill/>
                    </a:lnT>
                    <a:lnB>
                      <a:noFill/>
                    </a:lnB>
                  </a:tcPr>
                </a:tc>
                <a:extLst>
                  <a:ext uri="{0D108BD9-81ED-4DB2-BD59-A6C34878D82A}">
                    <a16:rowId xmlns:a16="http://schemas.microsoft.com/office/drawing/2014/main" val="2559867759"/>
                  </a:ext>
                </a:extLst>
              </a:tr>
              <a:tr h="122037">
                <a:tc>
                  <a:txBody>
                    <a:bodyPr/>
                    <a:lstStyle/>
                    <a:p>
                      <a:pPr algn="l" fontAlgn="b"/>
                      <a:r>
                        <a:rPr lang="cs-CZ" sz="700" b="0" i="0" u="none" strike="noStrike">
                          <a:solidFill>
                            <a:srgbClr val="000000"/>
                          </a:solidFill>
                          <a:effectLst/>
                          <a:latin typeface="Arial" panose="020B0604020202020204" pitchFamily="34" charset="0"/>
                        </a:rPr>
                        <a:t>[NL-NL] Diemen-Lelystad 380 Z [OPP] / N-1 Diemen-Lelystad 380 W</a:t>
                      </a:r>
                    </a:p>
                  </a:txBody>
                  <a:tcPr marL="11376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0" i="0" u="none" strike="noStrike">
                          <a:solidFill>
                            <a:srgbClr val="000000"/>
                          </a:solidFill>
                          <a:effectLst/>
                          <a:latin typeface="Arial" panose="020B0604020202020204" pitchFamily="34" charset="0"/>
                        </a:rPr>
                        <a:t>557,24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0" i="0" u="none" strike="noStrike">
                          <a:solidFill>
                            <a:srgbClr val="000000"/>
                          </a:solidFill>
                          <a:effectLst/>
                          <a:latin typeface="Arial" panose="020B0604020202020204" pitchFamily="34" charset="0"/>
                        </a:rPr>
                        <a:t>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886732925"/>
                  </a:ext>
                </a:extLst>
              </a:tr>
              <a:tr h="122037">
                <a:tc>
                  <a:txBody>
                    <a:bodyPr/>
                    <a:lstStyle/>
                    <a:p>
                      <a:pPr algn="l" fontAlgn="b"/>
                      <a:r>
                        <a:rPr lang="cs-CZ" sz="700" b="1" i="0" u="none" strike="noStrike">
                          <a:solidFill>
                            <a:srgbClr val="000000"/>
                          </a:solidFill>
                          <a:effectLst/>
                          <a:latin typeface="Arial" panose="020B0604020202020204" pitchFamily="34" charset="0"/>
                        </a:rPr>
                        <a:t>Total sum</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cs-CZ" sz="700" b="1" i="0" u="none" strike="noStrike">
                          <a:solidFill>
                            <a:srgbClr val="000000"/>
                          </a:solidFill>
                          <a:effectLst/>
                          <a:latin typeface="Arial" panose="020B0604020202020204" pitchFamily="34" charset="0"/>
                        </a:rPr>
                        <a:t>1132,6</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cs-CZ" sz="700" b="1" i="0" u="none" strike="noStrike" dirty="0">
                          <a:solidFill>
                            <a:srgbClr val="000000"/>
                          </a:solidFill>
                          <a:effectLst/>
                          <a:latin typeface="Arial" panose="020B0604020202020204" pitchFamily="34" charset="0"/>
                        </a:rPr>
                        <a:t>734%</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extLst>
                  <a:ext uri="{0D108BD9-81ED-4DB2-BD59-A6C34878D82A}">
                    <a16:rowId xmlns:a16="http://schemas.microsoft.com/office/drawing/2014/main" val="2251125795"/>
                  </a:ext>
                </a:extLst>
              </a:tr>
            </a:tbl>
          </a:graphicData>
        </a:graphic>
      </p:graphicFrame>
    </p:spTree>
    <p:extLst>
      <p:ext uri="{BB962C8B-B14F-4D97-AF65-F5344CB8AC3E}">
        <p14:creationId xmlns:p14="http://schemas.microsoft.com/office/powerpoint/2010/main" val="427130326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BD20220409</a:t>
            </a:r>
            <a:r>
              <a:rPr lang="en-US" altLang="hu-HU" sz="1400" dirty="0">
                <a:solidFill>
                  <a:srgbClr val="008000"/>
                </a:solidFill>
              </a:rPr>
              <a:t> (part </a:t>
            </a:r>
            <a:r>
              <a:rPr lang="sl-SI" altLang="hu-HU" sz="1400" dirty="0">
                <a:solidFill>
                  <a:srgbClr val="008000"/>
                </a:solidFill>
              </a:rPr>
              <a:t>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ulka 1">
            <a:extLst>
              <a:ext uri="{FF2B5EF4-FFF2-40B4-BE49-F238E27FC236}">
                <a16:creationId xmlns:a16="http://schemas.microsoft.com/office/drawing/2014/main" id="{F2195E5A-B30A-440A-ADAC-2FCC2C575B1B}"/>
              </a:ext>
            </a:extLst>
          </p:cNvPr>
          <p:cNvGraphicFramePr>
            <a:graphicFrameLocks noGrp="1"/>
          </p:cNvGraphicFramePr>
          <p:nvPr>
            <p:extLst>
              <p:ext uri="{D42A27DB-BD31-4B8C-83A1-F6EECF244321}">
                <p14:modId xmlns:p14="http://schemas.microsoft.com/office/powerpoint/2010/main" val="816266902"/>
              </p:ext>
            </p:extLst>
          </p:nvPr>
        </p:nvGraphicFramePr>
        <p:xfrm>
          <a:off x="483001" y="1086824"/>
          <a:ext cx="8522010" cy="5328612"/>
        </p:xfrm>
        <a:graphic>
          <a:graphicData uri="http://schemas.openxmlformats.org/drawingml/2006/table">
            <a:tbl>
              <a:tblPr/>
              <a:tblGrid>
                <a:gridCol w="6612527">
                  <a:extLst>
                    <a:ext uri="{9D8B030D-6E8A-4147-A177-3AD203B41FA5}">
                      <a16:colId xmlns:a16="http://schemas.microsoft.com/office/drawing/2014/main" val="1162907176"/>
                    </a:ext>
                  </a:extLst>
                </a:gridCol>
                <a:gridCol w="1409928">
                  <a:extLst>
                    <a:ext uri="{9D8B030D-6E8A-4147-A177-3AD203B41FA5}">
                      <a16:colId xmlns:a16="http://schemas.microsoft.com/office/drawing/2014/main" val="123009682"/>
                    </a:ext>
                  </a:extLst>
                </a:gridCol>
                <a:gridCol w="499555">
                  <a:extLst>
                    <a:ext uri="{9D8B030D-6E8A-4147-A177-3AD203B41FA5}">
                      <a16:colId xmlns:a16="http://schemas.microsoft.com/office/drawing/2014/main" val="2272619210"/>
                    </a:ext>
                  </a:extLst>
                </a:gridCol>
              </a:tblGrid>
              <a:tr h="148017">
                <a:tc>
                  <a:txBody>
                    <a:bodyPr/>
                    <a:lstStyle/>
                    <a:p>
                      <a:pPr algn="l" fontAlgn="b"/>
                      <a:r>
                        <a:rPr lang="cs-CZ" sz="7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3061249889"/>
                  </a:ext>
                </a:extLst>
              </a:tr>
              <a:tr h="148017">
                <a:tc>
                  <a:txBody>
                    <a:bodyPr/>
                    <a:lstStyle/>
                    <a:p>
                      <a:pPr algn="l" fontAlgn="b"/>
                      <a:r>
                        <a:rPr lang="cs-CZ" sz="700" b="1"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2553,52</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141%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326003894"/>
                  </a:ext>
                </a:extLst>
              </a:tr>
              <a:tr h="148017">
                <a:tc>
                  <a:txBody>
                    <a:bodyPr/>
                    <a:lstStyle/>
                    <a:p>
                      <a:pPr algn="l" fontAlgn="b"/>
                      <a:r>
                        <a:rPr lang="cs-CZ" sz="700" b="0" i="0" u="none" strike="noStrike">
                          <a:solidFill>
                            <a:srgbClr val="000000"/>
                          </a:solidFill>
                          <a:effectLst/>
                          <a:latin typeface="Arial" panose="020B0604020202020204" pitchFamily="34" charset="0"/>
                        </a:rPr>
                        <a:t>[NL-NL] Diemen-Lelystad 380 W [OPP] / N-1 Diemen-Lelystad 380 Z</a:t>
                      </a:r>
                    </a:p>
                  </a:txBody>
                  <a:tcPr marL="8532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698,71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94938926"/>
                  </a:ext>
                </a:extLst>
              </a:tr>
              <a:tr h="148017">
                <a:tc>
                  <a:txBody>
                    <a:bodyPr/>
                    <a:lstStyle/>
                    <a:p>
                      <a:pPr algn="l" fontAlgn="b"/>
                      <a:r>
                        <a:rPr lang="cs-CZ" sz="700" b="0" i="0" u="none" strike="noStrike">
                          <a:solidFill>
                            <a:srgbClr val="000000"/>
                          </a:solidFill>
                          <a:effectLst/>
                          <a:latin typeface="Arial" panose="020B0604020202020204" pitchFamily="34" charset="0"/>
                        </a:rPr>
                        <a:t>[D2-D4] Grafenrheinfeld - Stalldorf 416 [DIR] [D2] / N-1 Hoepfingen - Hueffenhardt ge</a:t>
                      </a:r>
                    </a:p>
                  </a:txBody>
                  <a:tcPr marL="8532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343,62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19%</a:t>
                      </a:r>
                    </a:p>
                  </a:txBody>
                  <a:tcPr marL="0" marR="0" marT="0" marB="0" anchor="b">
                    <a:lnL>
                      <a:noFill/>
                    </a:lnL>
                    <a:lnR>
                      <a:noFill/>
                    </a:lnR>
                    <a:lnT>
                      <a:noFill/>
                    </a:lnT>
                    <a:lnB>
                      <a:noFill/>
                    </a:lnB>
                  </a:tcPr>
                </a:tc>
                <a:extLst>
                  <a:ext uri="{0D108BD9-81ED-4DB2-BD59-A6C34878D82A}">
                    <a16:rowId xmlns:a16="http://schemas.microsoft.com/office/drawing/2014/main" val="3113441627"/>
                  </a:ext>
                </a:extLst>
              </a:tr>
              <a:tr h="148017">
                <a:tc>
                  <a:txBody>
                    <a:bodyPr/>
                    <a:lstStyle/>
                    <a:p>
                      <a:pPr algn="l" fontAlgn="b"/>
                      <a:r>
                        <a:rPr lang="cs-CZ" sz="700" b="0" i="0" u="none" strike="noStrike">
                          <a:solidFill>
                            <a:srgbClr val="000000"/>
                          </a:solidFill>
                          <a:effectLst/>
                          <a:latin typeface="Arial" panose="020B0604020202020204" pitchFamily="34" charset="0"/>
                        </a:rPr>
                        <a:t>[NL-BE] Maasbracht-Van Eyck 380 W [OPP] [NL] / N-1 Achene - Gramme 380.10</a:t>
                      </a:r>
                    </a:p>
                  </a:txBody>
                  <a:tcPr marL="8532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37,33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a:t>
                      </a:r>
                    </a:p>
                  </a:txBody>
                  <a:tcPr marL="0" marR="0" marT="0" marB="0" anchor="b">
                    <a:lnL>
                      <a:noFill/>
                    </a:lnL>
                    <a:lnR>
                      <a:noFill/>
                    </a:lnR>
                    <a:lnT>
                      <a:noFill/>
                    </a:lnT>
                    <a:lnB>
                      <a:noFill/>
                    </a:lnB>
                  </a:tcPr>
                </a:tc>
                <a:extLst>
                  <a:ext uri="{0D108BD9-81ED-4DB2-BD59-A6C34878D82A}">
                    <a16:rowId xmlns:a16="http://schemas.microsoft.com/office/drawing/2014/main" val="564514285"/>
                  </a:ext>
                </a:extLst>
              </a:tr>
              <a:tr h="148017">
                <a:tc>
                  <a:txBody>
                    <a:bodyPr/>
                    <a:lstStyle/>
                    <a:p>
                      <a:pPr algn="l" fontAlgn="b"/>
                      <a:r>
                        <a:rPr lang="cs-CZ" sz="700" b="0" i="0" u="none" strike="noStrike">
                          <a:solidFill>
                            <a:srgbClr val="000000"/>
                          </a:solidFill>
                          <a:effectLst/>
                          <a:latin typeface="Arial" panose="020B0604020202020204" pitchFamily="34" charset="0"/>
                        </a:rPr>
                        <a:t>[AT-AT] Bisamberg 2 - Wien Suedost 227 [DIR] / N-1 Bisamberg - Kledering 228B</a:t>
                      </a:r>
                    </a:p>
                  </a:txBody>
                  <a:tcPr marL="8532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2553,52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30%</a:t>
                      </a:r>
                    </a:p>
                  </a:txBody>
                  <a:tcPr marL="0" marR="0" marT="0" marB="0" anchor="b">
                    <a:lnL>
                      <a:noFill/>
                    </a:lnL>
                    <a:lnR>
                      <a:noFill/>
                    </a:lnR>
                    <a:lnT>
                      <a:noFill/>
                    </a:lnT>
                    <a:lnB>
                      <a:noFill/>
                    </a:lnB>
                  </a:tcPr>
                </a:tc>
                <a:extLst>
                  <a:ext uri="{0D108BD9-81ED-4DB2-BD59-A6C34878D82A}">
                    <a16:rowId xmlns:a16="http://schemas.microsoft.com/office/drawing/2014/main" val="1218350387"/>
                  </a:ext>
                </a:extLst>
              </a:tr>
              <a:tr h="148017">
                <a:tc>
                  <a:txBody>
                    <a:bodyPr/>
                    <a:lstStyle/>
                    <a:p>
                      <a:pPr algn="l" fontAlgn="b"/>
                      <a:r>
                        <a:rPr lang="de-DE" sz="700" b="0" i="0" u="none" strike="noStrike">
                          <a:solidFill>
                            <a:srgbClr val="000000"/>
                          </a:solidFill>
                          <a:effectLst/>
                          <a:latin typeface="Arial" panose="020B0604020202020204" pitchFamily="34" charset="0"/>
                        </a:rPr>
                        <a:t>[D7-D7] Y Paffendorf - Oberzier SECHTM N [DIR] / N-1 Sechtem - Paffendorf - Oberzier SECHTM S</a:t>
                      </a:r>
                    </a:p>
                  </a:txBody>
                  <a:tcPr marL="8532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110,48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50%</a:t>
                      </a:r>
                    </a:p>
                  </a:txBody>
                  <a:tcPr marL="0" marR="0" marT="0" marB="0" anchor="b">
                    <a:lnL>
                      <a:noFill/>
                    </a:lnL>
                    <a:lnR>
                      <a:noFill/>
                    </a:lnR>
                    <a:lnT>
                      <a:noFill/>
                    </a:lnT>
                    <a:lnB>
                      <a:noFill/>
                    </a:lnB>
                  </a:tcPr>
                </a:tc>
                <a:extLst>
                  <a:ext uri="{0D108BD9-81ED-4DB2-BD59-A6C34878D82A}">
                    <a16:rowId xmlns:a16="http://schemas.microsoft.com/office/drawing/2014/main" val="1872580136"/>
                  </a:ext>
                </a:extLst>
              </a:tr>
              <a:tr h="148017">
                <a:tc>
                  <a:txBody>
                    <a:bodyPr/>
                    <a:lstStyle/>
                    <a:p>
                      <a:pPr algn="l" fontAlgn="b"/>
                      <a:r>
                        <a:rPr lang="cs-CZ" sz="700" b="0" i="0" u="none" strike="noStrike">
                          <a:solidFill>
                            <a:srgbClr val="000000"/>
                          </a:solidFill>
                          <a:effectLst/>
                          <a:latin typeface="Arial" panose="020B0604020202020204" pitchFamily="34" charset="0"/>
                        </a:rPr>
                        <a:t>[D2-D7] Grosskrotzenburg - Urberach UMAIN N2 [DIR] [D7] / N-1 Dettingen - Grosskrotzenburg UMAIN S1</a:t>
                      </a:r>
                    </a:p>
                  </a:txBody>
                  <a:tcPr marL="8532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636,52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22%</a:t>
                      </a:r>
                    </a:p>
                  </a:txBody>
                  <a:tcPr marL="0" marR="0" marT="0" marB="0" anchor="b">
                    <a:lnL>
                      <a:noFill/>
                    </a:lnL>
                    <a:lnR>
                      <a:noFill/>
                    </a:lnR>
                    <a:lnT>
                      <a:noFill/>
                    </a:lnT>
                    <a:lnB>
                      <a:noFill/>
                    </a:lnB>
                  </a:tcPr>
                </a:tc>
                <a:extLst>
                  <a:ext uri="{0D108BD9-81ED-4DB2-BD59-A6C34878D82A}">
                    <a16:rowId xmlns:a16="http://schemas.microsoft.com/office/drawing/2014/main" val="1488610047"/>
                  </a:ext>
                </a:extLst>
              </a:tr>
              <a:tr h="148017">
                <a:tc>
                  <a:txBody>
                    <a:bodyPr/>
                    <a:lstStyle/>
                    <a:p>
                      <a:pPr algn="l" fontAlgn="b"/>
                      <a:r>
                        <a:rPr lang="cs-CZ" sz="700" b="1" i="0" u="none" strike="noStrike">
                          <a:solidFill>
                            <a:srgbClr val="000000"/>
                          </a:solidFill>
                          <a:effectLst/>
                          <a:latin typeface="Arial" panose="020B0604020202020204" pitchFamily="34" charset="0"/>
                        </a:rPr>
                        <a:t>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923,07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74%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841849352"/>
                  </a:ext>
                </a:extLst>
              </a:tr>
              <a:tr h="148017">
                <a:tc>
                  <a:txBody>
                    <a:bodyPr/>
                    <a:lstStyle/>
                    <a:p>
                      <a:pPr algn="l" fontAlgn="b"/>
                      <a:r>
                        <a:rPr lang="cs-CZ" sz="700" b="0" i="0" u="none" strike="noStrike">
                          <a:solidFill>
                            <a:srgbClr val="000000"/>
                          </a:solidFill>
                          <a:effectLst/>
                          <a:latin typeface="Arial" panose="020B0604020202020204" pitchFamily="34" charset="0"/>
                        </a:rPr>
                        <a:t>[D2-D4] Grafenrheinfeld - Stalldorf 416 [DIR] [D2] / N-1 Hoepfingen - Hueffenhardt ge</a:t>
                      </a:r>
                    </a:p>
                  </a:txBody>
                  <a:tcPr marL="8532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923,07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742519803"/>
                  </a:ext>
                </a:extLst>
              </a:tr>
              <a:tr h="148017">
                <a:tc>
                  <a:txBody>
                    <a:bodyPr/>
                    <a:lstStyle/>
                    <a:p>
                      <a:pPr algn="l" fontAlgn="b"/>
                      <a:r>
                        <a:rPr lang="cs-CZ" sz="700" b="0" i="0" u="none" strike="noStrike">
                          <a:solidFill>
                            <a:srgbClr val="000000"/>
                          </a:solidFill>
                          <a:effectLst/>
                          <a:latin typeface="Arial" panose="020B0604020202020204" pitchFamily="34" charset="0"/>
                        </a:rPr>
                        <a:t>[AT-AT] Bisamberg 2 - Wien Suedost 227 [DIR] / N-1 Bisamberg - Kledering 228B</a:t>
                      </a:r>
                    </a:p>
                  </a:txBody>
                  <a:tcPr marL="8532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189,31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34%</a:t>
                      </a:r>
                    </a:p>
                  </a:txBody>
                  <a:tcPr marL="0" marR="0" marT="0" marB="0" anchor="b">
                    <a:lnL>
                      <a:noFill/>
                    </a:lnL>
                    <a:lnR>
                      <a:noFill/>
                    </a:lnR>
                    <a:lnT>
                      <a:noFill/>
                    </a:lnT>
                    <a:lnB>
                      <a:noFill/>
                    </a:lnB>
                  </a:tcPr>
                </a:tc>
                <a:extLst>
                  <a:ext uri="{0D108BD9-81ED-4DB2-BD59-A6C34878D82A}">
                    <a16:rowId xmlns:a16="http://schemas.microsoft.com/office/drawing/2014/main" val="2654201056"/>
                  </a:ext>
                </a:extLst>
              </a:tr>
              <a:tr h="148017">
                <a:tc>
                  <a:txBody>
                    <a:bodyPr/>
                    <a:lstStyle/>
                    <a:p>
                      <a:pPr algn="l" fontAlgn="b"/>
                      <a:r>
                        <a:rPr lang="cs-CZ" sz="700" b="0" i="0" u="none" strike="noStrike">
                          <a:solidFill>
                            <a:srgbClr val="000000"/>
                          </a:solidFill>
                          <a:effectLst/>
                          <a:latin typeface="Arial" panose="020B0604020202020204" pitchFamily="34" charset="0"/>
                        </a:rPr>
                        <a:t>[NL-NL] Diemen-Lelystad 380 Z [OPP] / N-1 Diemen-Lelystad 380 W</a:t>
                      </a:r>
                    </a:p>
                  </a:txBody>
                  <a:tcPr marL="8532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850,99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273082023"/>
                  </a:ext>
                </a:extLst>
              </a:tr>
              <a:tr h="148017">
                <a:tc>
                  <a:txBody>
                    <a:bodyPr/>
                    <a:lstStyle/>
                    <a:p>
                      <a:pPr algn="l" fontAlgn="b"/>
                      <a:r>
                        <a:rPr lang="cs-CZ" sz="700" b="1" i="0" u="none" strike="noStrike">
                          <a:solidFill>
                            <a:srgbClr val="000000"/>
                          </a:solidFill>
                          <a:effectLst/>
                          <a:latin typeface="Arial" panose="020B0604020202020204" pitchFamily="34" charset="0"/>
                        </a:rPr>
                        <a:t>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1222,9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79%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741796389"/>
                  </a:ext>
                </a:extLst>
              </a:tr>
              <a:tr h="148017">
                <a:tc>
                  <a:txBody>
                    <a:bodyPr/>
                    <a:lstStyle/>
                    <a:p>
                      <a:pPr algn="l" fontAlgn="b"/>
                      <a:r>
                        <a:rPr lang="cs-CZ" sz="700" b="0" i="0" u="none" strike="noStrike">
                          <a:solidFill>
                            <a:srgbClr val="000000"/>
                          </a:solidFill>
                          <a:effectLst/>
                          <a:latin typeface="Arial" panose="020B0604020202020204" pitchFamily="34" charset="0"/>
                        </a:rPr>
                        <a:t>[AT-AT] Bisamberg 2 - Wien Suedost 227 [DIR] / N-1 Bisamberg - Kledering 228B</a:t>
                      </a:r>
                    </a:p>
                  </a:txBody>
                  <a:tcPr marL="8532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415,67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674843336"/>
                  </a:ext>
                </a:extLst>
              </a:tr>
              <a:tr h="148017">
                <a:tc>
                  <a:txBody>
                    <a:bodyPr/>
                    <a:lstStyle/>
                    <a:p>
                      <a:pPr algn="l" fontAlgn="b"/>
                      <a:r>
                        <a:rPr lang="cs-CZ" sz="700" b="0" i="0" u="none" strike="noStrike">
                          <a:solidFill>
                            <a:srgbClr val="000000"/>
                          </a:solidFill>
                          <a:effectLst/>
                          <a:latin typeface="Arial" panose="020B0604020202020204" pitchFamily="34" charset="0"/>
                        </a:rPr>
                        <a:t>[NL-NL] Diemen-Lelystad 380 Z [OPP] / N-1 Diemen-Lelystad 380 W</a:t>
                      </a:r>
                    </a:p>
                  </a:txBody>
                  <a:tcPr marL="8532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1029,02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64688422"/>
                  </a:ext>
                </a:extLst>
              </a:tr>
              <a:tr h="148017">
                <a:tc>
                  <a:txBody>
                    <a:bodyPr/>
                    <a:lstStyle/>
                    <a:p>
                      <a:pPr algn="l" fontAlgn="b"/>
                      <a:r>
                        <a:rPr lang="cs-CZ" sz="700" b="0" i="0" u="none" strike="noStrike">
                          <a:solidFill>
                            <a:srgbClr val="000000"/>
                          </a:solidFill>
                          <a:effectLst/>
                          <a:latin typeface="Arial" panose="020B0604020202020204" pitchFamily="34" charset="0"/>
                        </a:rPr>
                        <a:t>[D2-D7] Grosskrotzenburg - Urberach UMAIN N2 [DIR] [D7] / N-1 Dettingen - Grosskrotzenburg UMAIN S1</a:t>
                      </a:r>
                    </a:p>
                  </a:txBody>
                  <a:tcPr marL="8532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1222,9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24%</a:t>
                      </a:r>
                    </a:p>
                  </a:txBody>
                  <a:tcPr marL="0" marR="0" marT="0" marB="0" anchor="b">
                    <a:lnL>
                      <a:noFill/>
                    </a:lnL>
                    <a:lnR>
                      <a:noFill/>
                    </a:lnR>
                    <a:lnT>
                      <a:noFill/>
                    </a:lnT>
                    <a:lnB>
                      <a:noFill/>
                    </a:lnB>
                  </a:tcPr>
                </a:tc>
                <a:extLst>
                  <a:ext uri="{0D108BD9-81ED-4DB2-BD59-A6C34878D82A}">
                    <a16:rowId xmlns:a16="http://schemas.microsoft.com/office/drawing/2014/main" val="3285055773"/>
                  </a:ext>
                </a:extLst>
              </a:tr>
              <a:tr h="148017">
                <a:tc>
                  <a:txBody>
                    <a:bodyPr/>
                    <a:lstStyle/>
                    <a:p>
                      <a:pPr algn="l" fontAlgn="b"/>
                      <a:r>
                        <a:rPr lang="cs-CZ" sz="700" b="1" i="0" u="none" strike="noStrike">
                          <a:solidFill>
                            <a:srgbClr val="000000"/>
                          </a:solidFill>
                          <a:effectLst/>
                          <a:latin typeface="Arial" panose="020B0604020202020204" pitchFamily="34" charset="0"/>
                        </a:rPr>
                        <a:t>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1509,29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80%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521783290"/>
                  </a:ext>
                </a:extLst>
              </a:tr>
              <a:tr h="148017">
                <a:tc>
                  <a:txBody>
                    <a:bodyPr/>
                    <a:lstStyle/>
                    <a:p>
                      <a:pPr algn="l" fontAlgn="b"/>
                      <a:r>
                        <a:rPr lang="cs-CZ" sz="700" b="0" i="0" u="none" strike="noStrike">
                          <a:solidFill>
                            <a:srgbClr val="000000"/>
                          </a:solidFill>
                          <a:effectLst/>
                          <a:latin typeface="Arial" panose="020B0604020202020204" pitchFamily="34" charset="0"/>
                        </a:rPr>
                        <a:t>[D7-D2] Urberach - Grosskrotzenburg [OPP] [D2] / N-1 Dettingen - Grosskrotzenburg UMAIN S1</a:t>
                      </a:r>
                    </a:p>
                  </a:txBody>
                  <a:tcPr marL="8532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1509,29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54800961"/>
                  </a:ext>
                </a:extLst>
              </a:tr>
              <a:tr h="148017">
                <a:tc>
                  <a:txBody>
                    <a:bodyPr/>
                    <a:lstStyle/>
                    <a:p>
                      <a:pPr algn="l" fontAlgn="b"/>
                      <a:r>
                        <a:rPr lang="cs-CZ" sz="700" b="0" i="0" u="none" strike="noStrike">
                          <a:solidFill>
                            <a:srgbClr val="000000"/>
                          </a:solidFill>
                          <a:effectLst/>
                          <a:latin typeface="Arial" panose="020B0604020202020204" pitchFamily="34" charset="0"/>
                        </a:rPr>
                        <a:t>[AT-AT] Bisamberg 2 - Wien Suedost 227 [DIR] / N-1 Bisamberg - Kledering 228B</a:t>
                      </a:r>
                    </a:p>
                  </a:txBody>
                  <a:tcPr marL="8532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480,06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37%</a:t>
                      </a:r>
                    </a:p>
                  </a:txBody>
                  <a:tcPr marL="0" marR="0" marT="0" marB="0" anchor="b">
                    <a:lnL>
                      <a:noFill/>
                    </a:lnL>
                    <a:lnR>
                      <a:noFill/>
                    </a:lnR>
                    <a:lnT>
                      <a:noFill/>
                    </a:lnT>
                    <a:lnB>
                      <a:noFill/>
                    </a:lnB>
                  </a:tcPr>
                </a:tc>
                <a:extLst>
                  <a:ext uri="{0D108BD9-81ED-4DB2-BD59-A6C34878D82A}">
                    <a16:rowId xmlns:a16="http://schemas.microsoft.com/office/drawing/2014/main" val="3131841332"/>
                  </a:ext>
                </a:extLst>
              </a:tr>
              <a:tr h="148017">
                <a:tc>
                  <a:txBody>
                    <a:bodyPr/>
                    <a:lstStyle/>
                    <a:p>
                      <a:pPr algn="l" fontAlgn="b"/>
                      <a:r>
                        <a:rPr lang="cs-CZ" sz="700" b="0" i="0" u="none" strike="noStrike">
                          <a:solidFill>
                            <a:srgbClr val="000000"/>
                          </a:solidFill>
                          <a:effectLst/>
                          <a:latin typeface="Arial" panose="020B0604020202020204" pitchFamily="34" charset="0"/>
                        </a:rPr>
                        <a:t>[NL-NL] Diemen-Lelystad 380 Z [OPP] / N-1 Diemen-Lelystad 380 W</a:t>
                      </a:r>
                    </a:p>
                  </a:txBody>
                  <a:tcPr marL="8532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874,03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080345701"/>
                  </a:ext>
                </a:extLst>
              </a:tr>
              <a:tr h="148017">
                <a:tc>
                  <a:txBody>
                    <a:bodyPr/>
                    <a:lstStyle/>
                    <a:p>
                      <a:pPr algn="l" fontAlgn="b"/>
                      <a:r>
                        <a:rPr lang="cs-CZ" sz="700" b="1" i="0" u="none" strike="noStrike">
                          <a:solidFill>
                            <a:srgbClr val="000000"/>
                          </a:solidFill>
                          <a:effectLst/>
                          <a:latin typeface="Arial" panose="020B0604020202020204" pitchFamily="34" charset="0"/>
                        </a:rPr>
                        <a:t>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1407,25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142%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26292092"/>
                  </a:ext>
                </a:extLst>
              </a:tr>
              <a:tr h="148017">
                <a:tc>
                  <a:txBody>
                    <a:bodyPr/>
                    <a:lstStyle/>
                    <a:p>
                      <a:pPr algn="l" fontAlgn="b"/>
                      <a:r>
                        <a:rPr lang="cs-CZ" sz="700" b="0" i="0" u="none" strike="noStrike">
                          <a:solidFill>
                            <a:srgbClr val="000000"/>
                          </a:solidFill>
                          <a:effectLst/>
                          <a:latin typeface="Arial" panose="020B0604020202020204" pitchFamily="34" charset="0"/>
                        </a:rPr>
                        <a:t>[D7-D2] Urberach - Grosskrotzenburg [OPP] [D2] / N-1 Dettingen - Grosskrotzenburg UMAIN S1</a:t>
                      </a:r>
                    </a:p>
                  </a:txBody>
                  <a:tcPr marL="8532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1407,25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277838469"/>
                  </a:ext>
                </a:extLst>
              </a:tr>
              <a:tr h="148017">
                <a:tc>
                  <a:txBody>
                    <a:bodyPr/>
                    <a:lstStyle/>
                    <a:p>
                      <a:pPr algn="l" fontAlgn="b"/>
                      <a:r>
                        <a:rPr lang="en-US" sz="700" b="0" i="0" u="none" strike="noStrike">
                          <a:solidFill>
                            <a:srgbClr val="000000"/>
                          </a:solidFill>
                          <a:effectLst/>
                          <a:latin typeface="Arial" panose="020B0604020202020204" pitchFamily="34" charset="0"/>
                        </a:rPr>
                        <a:t>[BE-FR] Achene - Lonny 380.19 [DIR] [BE] / N-1 Avelgem - Avelin 380.80</a:t>
                      </a:r>
                    </a:p>
                  </a:txBody>
                  <a:tcPr marL="8532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90,85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63%</a:t>
                      </a:r>
                    </a:p>
                  </a:txBody>
                  <a:tcPr marL="0" marR="0" marT="0" marB="0" anchor="b">
                    <a:lnL>
                      <a:noFill/>
                    </a:lnL>
                    <a:lnR>
                      <a:noFill/>
                    </a:lnR>
                    <a:lnT>
                      <a:noFill/>
                    </a:lnT>
                    <a:lnB>
                      <a:noFill/>
                    </a:lnB>
                  </a:tcPr>
                </a:tc>
                <a:extLst>
                  <a:ext uri="{0D108BD9-81ED-4DB2-BD59-A6C34878D82A}">
                    <a16:rowId xmlns:a16="http://schemas.microsoft.com/office/drawing/2014/main" val="3232306699"/>
                  </a:ext>
                </a:extLst>
              </a:tr>
              <a:tr h="148017">
                <a:tc>
                  <a:txBody>
                    <a:bodyPr/>
                    <a:lstStyle/>
                    <a:p>
                      <a:pPr algn="l" fontAlgn="b"/>
                      <a:r>
                        <a:rPr lang="cs-CZ" sz="700" b="0" i="0" u="none" strike="noStrike">
                          <a:solidFill>
                            <a:srgbClr val="000000"/>
                          </a:solidFill>
                          <a:effectLst/>
                          <a:latin typeface="Arial" panose="020B0604020202020204" pitchFamily="34" charset="0"/>
                        </a:rPr>
                        <a:t>[AT-AT] Bisamberg 2 - Wien Suedost 227 [DIR] / N-1 Bisamberg - Kledering 228B</a:t>
                      </a:r>
                    </a:p>
                  </a:txBody>
                  <a:tcPr marL="8532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373,51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37%</a:t>
                      </a:r>
                    </a:p>
                  </a:txBody>
                  <a:tcPr marL="0" marR="0" marT="0" marB="0" anchor="b">
                    <a:lnL>
                      <a:noFill/>
                    </a:lnL>
                    <a:lnR>
                      <a:noFill/>
                    </a:lnR>
                    <a:lnT>
                      <a:noFill/>
                    </a:lnT>
                    <a:lnB>
                      <a:noFill/>
                    </a:lnB>
                  </a:tcPr>
                </a:tc>
                <a:extLst>
                  <a:ext uri="{0D108BD9-81ED-4DB2-BD59-A6C34878D82A}">
                    <a16:rowId xmlns:a16="http://schemas.microsoft.com/office/drawing/2014/main" val="2639499204"/>
                  </a:ext>
                </a:extLst>
              </a:tr>
              <a:tr h="148017">
                <a:tc>
                  <a:txBody>
                    <a:bodyPr/>
                    <a:lstStyle/>
                    <a:p>
                      <a:pPr algn="l" fontAlgn="b"/>
                      <a:r>
                        <a:rPr lang="cs-CZ" sz="700" b="0" i="0" u="none" strike="noStrike">
                          <a:solidFill>
                            <a:srgbClr val="000000"/>
                          </a:solidFill>
                          <a:effectLst/>
                          <a:latin typeface="Arial" panose="020B0604020202020204" pitchFamily="34" charset="0"/>
                        </a:rPr>
                        <a:t>[NL-NL] Diemen-Lelystad 380 Z [OPP] / N-1 Diemen-Lelystad 380 W</a:t>
                      </a:r>
                    </a:p>
                  </a:txBody>
                  <a:tcPr marL="8532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816,12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690728995"/>
                  </a:ext>
                </a:extLst>
              </a:tr>
              <a:tr h="148017">
                <a:tc>
                  <a:txBody>
                    <a:bodyPr/>
                    <a:lstStyle/>
                    <a:p>
                      <a:pPr algn="l" fontAlgn="b"/>
                      <a:r>
                        <a:rPr lang="cs-CZ" sz="700" b="1" i="0" u="none" strike="noStrike">
                          <a:solidFill>
                            <a:srgbClr val="000000"/>
                          </a:solidFill>
                          <a:effectLst/>
                          <a:latin typeface="Arial" panose="020B0604020202020204" pitchFamily="34" charset="0"/>
                        </a:rPr>
                        <a:t>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1358,75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167%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28675500"/>
                  </a:ext>
                </a:extLst>
              </a:tr>
              <a:tr h="148017">
                <a:tc>
                  <a:txBody>
                    <a:bodyPr/>
                    <a:lstStyle/>
                    <a:p>
                      <a:pPr algn="l" fontAlgn="b"/>
                      <a:r>
                        <a:rPr lang="cs-CZ" sz="700" b="0" i="0" u="none" strike="noStrike">
                          <a:solidFill>
                            <a:srgbClr val="000000"/>
                          </a:solidFill>
                          <a:effectLst/>
                          <a:latin typeface="Arial" panose="020B0604020202020204" pitchFamily="34" charset="0"/>
                        </a:rPr>
                        <a:t>[D7-D2] Urberach - Grosskrotzenburg [OPP] [D2] / N-1 Dettingen - Grosskrotzenburg UMAIN S1</a:t>
                      </a:r>
                    </a:p>
                  </a:txBody>
                  <a:tcPr marL="8532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1358,75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31199794"/>
                  </a:ext>
                </a:extLst>
              </a:tr>
              <a:tr h="148017">
                <a:tc>
                  <a:txBody>
                    <a:bodyPr/>
                    <a:lstStyle/>
                    <a:p>
                      <a:pPr algn="l" fontAlgn="b"/>
                      <a:r>
                        <a:rPr lang="cs-CZ" sz="700" b="0" i="0" u="none" strike="noStrike">
                          <a:solidFill>
                            <a:srgbClr val="000000"/>
                          </a:solidFill>
                          <a:effectLst/>
                          <a:latin typeface="Arial" panose="020B0604020202020204" pitchFamily="34" charset="0"/>
                        </a:rPr>
                        <a:t>[NL-NL] Diemen-Lelystad 380 W [OPP] / N-1 Diemen-Lelystad 380 Z</a:t>
                      </a:r>
                    </a:p>
                  </a:txBody>
                  <a:tcPr marL="8532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247,51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901200073"/>
                  </a:ext>
                </a:extLst>
              </a:tr>
              <a:tr h="148017">
                <a:tc>
                  <a:txBody>
                    <a:bodyPr/>
                    <a:lstStyle/>
                    <a:p>
                      <a:pPr algn="l" fontAlgn="b"/>
                      <a:r>
                        <a:rPr lang="cs-CZ" sz="700" b="0" i="0" u="none" strike="noStrike">
                          <a:solidFill>
                            <a:srgbClr val="000000"/>
                          </a:solidFill>
                          <a:effectLst/>
                          <a:latin typeface="Arial" panose="020B0604020202020204" pitchFamily="34" charset="0"/>
                        </a:rPr>
                        <a:t>[NL-D2] Meeden-Diele  380 Z [OPP] [NL] / N-1 COBRA HVDC</a:t>
                      </a:r>
                    </a:p>
                  </a:txBody>
                  <a:tcPr marL="8532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559,27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24%</a:t>
                      </a:r>
                    </a:p>
                  </a:txBody>
                  <a:tcPr marL="0" marR="0" marT="0" marB="0" anchor="b">
                    <a:lnL>
                      <a:noFill/>
                    </a:lnL>
                    <a:lnR>
                      <a:noFill/>
                    </a:lnR>
                    <a:lnT>
                      <a:noFill/>
                    </a:lnT>
                    <a:lnB>
                      <a:noFill/>
                    </a:lnB>
                  </a:tcPr>
                </a:tc>
                <a:extLst>
                  <a:ext uri="{0D108BD9-81ED-4DB2-BD59-A6C34878D82A}">
                    <a16:rowId xmlns:a16="http://schemas.microsoft.com/office/drawing/2014/main" val="3392681601"/>
                  </a:ext>
                </a:extLst>
              </a:tr>
              <a:tr h="148017">
                <a:tc>
                  <a:txBody>
                    <a:bodyPr/>
                    <a:lstStyle/>
                    <a:p>
                      <a:pPr algn="l" fontAlgn="b"/>
                      <a:r>
                        <a:rPr lang="en-US" sz="700" b="0" i="0" u="none" strike="noStrike">
                          <a:solidFill>
                            <a:srgbClr val="000000"/>
                          </a:solidFill>
                          <a:effectLst/>
                          <a:latin typeface="Arial" panose="020B0604020202020204" pitchFamily="34" charset="0"/>
                        </a:rPr>
                        <a:t>[BE-FR] Achene - Lonny 19 [DIR] [FR] / N-1 Avelgem - Avelin 380.80</a:t>
                      </a:r>
                    </a:p>
                  </a:txBody>
                  <a:tcPr marL="8532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187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64%</a:t>
                      </a:r>
                    </a:p>
                  </a:txBody>
                  <a:tcPr marL="0" marR="0" marT="0" marB="0" anchor="b">
                    <a:lnL>
                      <a:noFill/>
                    </a:lnL>
                    <a:lnR>
                      <a:noFill/>
                    </a:lnR>
                    <a:lnT>
                      <a:noFill/>
                    </a:lnT>
                    <a:lnB>
                      <a:noFill/>
                    </a:lnB>
                  </a:tcPr>
                </a:tc>
                <a:extLst>
                  <a:ext uri="{0D108BD9-81ED-4DB2-BD59-A6C34878D82A}">
                    <a16:rowId xmlns:a16="http://schemas.microsoft.com/office/drawing/2014/main" val="1018033041"/>
                  </a:ext>
                </a:extLst>
              </a:tr>
              <a:tr h="148017">
                <a:tc>
                  <a:txBody>
                    <a:bodyPr/>
                    <a:lstStyle/>
                    <a:p>
                      <a:pPr algn="l" fontAlgn="b"/>
                      <a:r>
                        <a:rPr lang="cs-CZ" sz="700" b="0" i="0" u="none" strike="noStrike">
                          <a:solidFill>
                            <a:srgbClr val="000000"/>
                          </a:solidFill>
                          <a:effectLst/>
                          <a:latin typeface="Arial" panose="020B0604020202020204" pitchFamily="34" charset="0"/>
                        </a:rPr>
                        <a:t>[AT-AT] Bisamberg 2 - Wien Suedost 227 [DIR] / N-1 Bisamberg - Kledering 228B</a:t>
                      </a:r>
                    </a:p>
                  </a:txBody>
                  <a:tcPr marL="8532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272,84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36%</a:t>
                      </a:r>
                    </a:p>
                  </a:txBody>
                  <a:tcPr marL="0" marR="0" marT="0" marB="0" anchor="b">
                    <a:lnL>
                      <a:noFill/>
                    </a:lnL>
                    <a:lnR>
                      <a:noFill/>
                    </a:lnR>
                    <a:lnT>
                      <a:noFill/>
                    </a:lnT>
                    <a:lnB>
                      <a:noFill/>
                    </a:lnB>
                  </a:tcPr>
                </a:tc>
                <a:extLst>
                  <a:ext uri="{0D108BD9-81ED-4DB2-BD59-A6C34878D82A}">
                    <a16:rowId xmlns:a16="http://schemas.microsoft.com/office/drawing/2014/main" val="1803910238"/>
                  </a:ext>
                </a:extLst>
              </a:tr>
              <a:tr h="148017">
                <a:tc>
                  <a:txBody>
                    <a:bodyPr/>
                    <a:lstStyle/>
                    <a:p>
                      <a:pPr algn="l" fontAlgn="b"/>
                      <a:r>
                        <a:rPr lang="cs-CZ" sz="700" b="1" i="0" u="none" strike="noStrike">
                          <a:solidFill>
                            <a:srgbClr val="000000"/>
                          </a:solidFill>
                          <a:effectLst/>
                          <a:latin typeface="Arial" panose="020B0604020202020204" pitchFamily="34" charset="0"/>
                        </a:rPr>
                        <a:t>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2099,74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148%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483237683"/>
                  </a:ext>
                </a:extLst>
              </a:tr>
              <a:tr h="148017">
                <a:tc>
                  <a:txBody>
                    <a:bodyPr/>
                    <a:lstStyle/>
                    <a:p>
                      <a:pPr algn="l" fontAlgn="b"/>
                      <a:r>
                        <a:rPr lang="cs-CZ" sz="700" b="0" i="0" u="none" strike="noStrike">
                          <a:solidFill>
                            <a:srgbClr val="000000"/>
                          </a:solidFill>
                          <a:effectLst/>
                          <a:latin typeface="Arial" panose="020B0604020202020204" pitchFamily="34" charset="0"/>
                        </a:rPr>
                        <a:t>[NL-NL] Diemen-Lelystad 380 W [OPP] / N-1 Diemen-Lelystad 380 Z</a:t>
                      </a:r>
                    </a:p>
                  </a:txBody>
                  <a:tcPr marL="8532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2099,74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043111285"/>
                  </a:ext>
                </a:extLst>
              </a:tr>
              <a:tr h="148017">
                <a:tc>
                  <a:txBody>
                    <a:bodyPr/>
                    <a:lstStyle/>
                    <a:p>
                      <a:pPr algn="l" fontAlgn="b"/>
                      <a:r>
                        <a:rPr lang="en-US" sz="700" b="0" i="0" u="none" strike="noStrike">
                          <a:solidFill>
                            <a:srgbClr val="000000"/>
                          </a:solidFill>
                          <a:effectLst/>
                          <a:latin typeface="Arial" panose="020B0604020202020204" pitchFamily="34" charset="0"/>
                        </a:rPr>
                        <a:t>[BE-BE] Achene - Gramme 380.10 [OPP] / N-1 Avelgem - Avelin 380.80</a:t>
                      </a:r>
                    </a:p>
                  </a:txBody>
                  <a:tcPr marL="8532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239,44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78%</a:t>
                      </a:r>
                    </a:p>
                  </a:txBody>
                  <a:tcPr marL="0" marR="0" marT="0" marB="0" anchor="b">
                    <a:lnL>
                      <a:noFill/>
                    </a:lnL>
                    <a:lnR>
                      <a:noFill/>
                    </a:lnR>
                    <a:lnT>
                      <a:noFill/>
                    </a:lnT>
                    <a:lnB>
                      <a:noFill/>
                    </a:lnB>
                  </a:tcPr>
                </a:tc>
                <a:extLst>
                  <a:ext uri="{0D108BD9-81ED-4DB2-BD59-A6C34878D82A}">
                    <a16:rowId xmlns:a16="http://schemas.microsoft.com/office/drawing/2014/main" val="3341435861"/>
                  </a:ext>
                </a:extLst>
              </a:tr>
              <a:tr h="148017">
                <a:tc>
                  <a:txBody>
                    <a:bodyPr/>
                    <a:lstStyle/>
                    <a:p>
                      <a:pPr algn="l" fontAlgn="b"/>
                      <a:r>
                        <a:rPr lang="cs-CZ" sz="700" b="0" i="0" u="none" strike="noStrike">
                          <a:solidFill>
                            <a:srgbClr val="000000"/>
                          </a:solidFill>
                          <a:effectLst/>
                          <a:latin typeface="Arial" panose="020B0604020202020204" pitchFamily="34" charset="0"/>
                        </a:rPr>
                        <a:t>[AT-AT] Bisamberg 2 - Wien Suedost 227 [DIR] / N-1 Bisamberg - Kledering 228B</a:t>
                      </a:r>
                    </a:p>
                  </a:txBody>
                  <a:tcPr marL="8532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1123,92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31%</a:t>
                      </a:r>
                    </a:p>
                  </a:txBody>
                  <a:tcPr marL="0" marR="0" marT="0" marB="0" anchor="b">
                    <a:lnL>
                      <a:noFill/>
                    </a:lnL>
                    <a:lnR>
                      <a:noFill/>
                    </a:lnR>
                    <a:lnT>
                      <a:noFill/>
                    </a:lnT>
                    <a:lnB>
                      <a:noFill/>
                    </a:lnB>
                  </a:tcPr>
                </a:tc>
                <a:extLst>
                  <a:ext uri="{0D108BD9-81ED-4DB2-BD59-A6C34878D82A}">
                    <a16:rowId xmlns:a16="http://schemas.microsoft.com/office/drawing/2014/main" val="1385615481"/>
                  </a:ext>
                </a:extLst>
              </a:tr>
              <a:tr h="148017">
                <a:tc>
                  <a:txBody>
                    <a:bodyPr/>
                    <a:lstStyle/>
                    <a:p>
                      <a:pPr algn="l" fontAlgn="b"/>
                      <a:r>
                        <a:rPr lang="cs-CZ" sz="700" b="0" i="0" u="none" strike="noStrike">
                          <a:solidFill>
                            <a:srgbClr val="000000"/>
                          </a:solidFill>
                          <a:effectLst/>
                          <a:latin typeface="Arial" panose="020B0604020202020204" pitchFamily="34" charset="0"/>
                        </a:rPr>
                        <a:t>[AT-CH] Westtirol 1 - Pradella 427 [DIR] [AT] / N-1 Westtirol 1 - Pradella 428</a:t>
                      </a:r>
                    </a:p>
                  </a:txBody>
                  <a:tcPr marL="8532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128,77</a:t>
                      </a:r>
                    </a:p>
                  </a:txBody>
                  <a:tcPr marL="0" marR="0" marT="0" marB="0" anchor="b">
                    <a:lnL>
                      <a:noFill/>
                    </a:lnL>
                    <a:lnR>
                      <a:noFill/>
                    </a:lnR>
                    <a:lnT>
                      <a:noFill/>
                    </a:lnT>
                    <a:lnB>
                      <a:noFill/>
                    </a:lnB>
                  </a:tcPr>
                </a:tc>
                <a:tc>
                  <a:txBody>
                    <a:bodyPr/>
                    <a:lstStyle/>
                    <a:p>
                      <a:pPr algn="r" fontAlgn="b"/>
                      <a:r>
                        <a:rPr lang="cs-CZ" sz="700" b="0" i="0" u="none" strike="noStrike" dirty="0">
                          <a:solidFill>
                            <a:srgbClr val="000000"/>
                          </a:solidFill>
                          <a:effectLst/>
                          <a:latin typeface="Arial" panose="020B0604020202020204" pitchFamily="34" charset="0"/>
                        </a:rPr>
                        <a:t>19%</a:t>
                      </a:r>
                    </a:p>
                  </a:txBody>
                  <a:tcPr marL="0" marR="0" marT="0" marB="0" anchor="b">
                    <a:lnL>
                      <a:noFill/>
                    </a:lnL>
                    <a:lnR>
                      <a:noFill/>
                    </a:lnR>
                    <a:lnT>
                      <a:noFill/>
                    </a:lnT>
                    <a:lnB>
                      <a:noFill/>
                    </a:lnB>
                  </a:tcPr>
                </a:tc>
                <a:extLst>
                  <a:ext uri="{0D108BD9-81ED-4DB2-BD59-A6C34878D82A}">
                    <a16:rowId xmlns:a16="http://schemas.microsoft.com/office/drawing/2014/main" val="101760947"/>
                  </a:ext>
                </a:extLst>
              </a:tr>
            </a:tbl>
          </a:graphicData>
        </a:graphic>
      </p:graphicFrame>
    </p:spTree>
    <p:extLst>
      <p:ext uri="{BB962C8B-B14F-4D97-AF65-F5344CB8AC3E}">
        <p14:creationId xmlns:p14="http://schemas.microsoft.com/office/powerpoint/2010/main" val="206653133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BD20220409</a:t>
            </a:r>
            <a:r>
              <a:rPr lang="en-US" altLang="hu-HU" sz="1400" dirty="0">
                <a:solidFill>
                  <a:srgbClr val="008000"/>
                </a:solidFill>
              </a:rPr>
              <a:t> (part </a:t>
            </a:r>
            <a:r>
              <a:rPr lang="sl-SI" altLang="hu-HU" sz="1400" dirty="0">
                <a:solidFill>
                  <a:srgbClr val="008000"/>
                </a:solidFill>
              </a:rPr>
              <a:t>II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ulka 1">
            <a:extLst>
              <a:ext uri="{FF2B5EF4-FFF2-40B4-BE49-F238E27FC236}">
                <a16:creationId xmlns:a16="http://schemas.microsoft.com/office/drawing/2014/main" id="{48BE715D-74F3-46CD-A3C6-380071827888}"/>
              </a:ext>
            </a:extLst>
          </p:cNvPr>
          <p:cNvGraphicFramePr>
            <a:graphicFrameLocks noGrp="1"/>
          </p:cNvGraphicFramePr>
          <p:nvPr>
            <p:extLst>
              <p:ext uri="{D42A27DB-BD31-4B8C-83A1-F6EECF244321}">
                <p14:modId xmlns:p14="http://schemas.microsoft.com/office/powerpoint/2010/main" val="2394996751"/>
              </p:ext>
            </p:extLst>
          </p:nvPr>
        </p:nvGraphicFramePr>
        <p:xfrm>
          <a:off x="393192" y="1079497"/>
          <a:ext cx="8641080" cy="5438332"/>
        </p:xfrm>
        <a:graphic>
          <a:graphicData uri="http://schemas.openxmlformats.org/drawingml/2006/table">
            <a:tbl>
              <a:tblPr/>
              <a:tblGrid>
                <a:gridCol w="6560488">
                  <a:extLst>
                    <a:ext uri="{9D8B030D-6E8A-4147-A177-3AD203B41FA5}">
                      <a16:colId xmlns:a16="http://schemas.microsoft.com/office/drawing/2014/main" val="4221968512"/>
                    </a:ext>
                  </a:extLst>
                </a:gridCol>
                <a:gridCol w="1536272">
                  <a:extLst>
                    <a:ext uri="{9D8B030D-6E8A-4147-A177-3AD203B41FA5}">
                      <a16:colId xmlns:a16="http://schemas.microsoft.com/office/drawing/2014/main" val="1374475773"/>
                    </a:ext>
                  </a:extLst>
                </a:gridCol>
                <a:gridCol w="544320">
                  <a:extLst>
                    <a:ext uri="{9D8B030D-6E8A-4147-A177-3AD203B41FA5}">
                      <a16:colId xmlns:a16="http://schemas.microsoft.com/office/drawing/2014/main" val="75630267"/>
                    </a:ext>
                  </a:extLst>
                </a:gridCol>
              </a:tblGrid>
              <a:tr h="143114">
                <a:tc>
                  <a:txBody>
                    <a:bodyPr/>
                    <a:lstStyle/>
                    <a:p>
                      <a:pPr algn="l" fontAlgn="b"/>
                      <a:r>
                        <a:rPr lang="cs-CZ" sz="7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388715524"/>
                  </a:ext>
                </a:extLst>
              </a:tr>
              <a:tr h="143114">
                <a:tc>
                  <a:txBody>
                    <a:bodyPr/>
                    <a:lstStyle/>
                    <a:p>
                      <a:pPr algn="l" fontAlgn="b"/>
                      <a:r>
                        <a:rPr lang="cs-CZ" sz="700" b="1" i="0" u="none" strike="noStrike">
                          <a:solidFill>
                            <a:srgbClr val="000000"/>
                          </a:solidFill>
                          <a:effectLst/>
                          <a:latin typeface="Arial" panose="020B0604020202020204" pitchFamily="34" charset="0"/>
                        </a:rPr>
                        <a:t>8</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2884,99</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144%</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460852227"/>
                  </a:ext>
                </a:extLst>
              </a:tr>
              <a:tr h="143114">
                <a:tc>
                  <a:txBody>
                    <a:bodyPr/>
                    <a:lstStyle/>
                    <a:p>
                      <a:pPr algn="l" fontAlgn="b"/>
                      <a:r>
                        <a:rPr lang="cs-CZ" sz="700" b="0" i="0" u="none" strike="noStrike">
                          <a:solidFill>
                            <a:srgbClr val="000000"/>
                          </a:solidFill>
                          <a:effectLst/>
                          <a:latin typeface="Arial" panose="020B0604020202020204" pitchFamily="34" charset="0"/>
                        </a:rPr>
                        <a:t>[NL-NL] Diemen-Lelystad 380 W [OPP] / N-1 Diemen-Lelystad 380 Z</a:t>
                      </a:r>
                    </a:p>
                  </a:txBody>
                  <a:tcPr marL="8083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1625,97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881021615"/>
                  </a:ext>
                </a:extLst>
              </a:tr>
              <a:tr h="143114">
                <a:tc>
                  <a:txBody>
                    <a:bodyPr/>
                    <a:lstStyle/>
                    <a:p>
                      <a:pPr algn="l" fontAlgn="b"/>
                      <a:r>
                        <a:rPr lang="en-US" sz="700" b="0" i="0" u="none" strike="noStrike">
                          <a:solidFill>
                            <a:srgbClr val="000000"/>
                          </a:solidFill>
                          <a:effectLst/>
                          <a:latin typeface="Arial" panose="020B0604020202020204" pitchFamily="34" charset="0"/>
                        </a:rPr>
                        <a:t>[BE-BE] Achene - Gramme 380.10 [OPP] / N-1 Avelgem - Avelin 380.80</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24,3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77%</a:t>
                      </a:r>
                    </a:p>
                  </a:txBody>
                  <a:tcPr marL="0" marR="0" marT="0" marB="0" anchor="b">
                    <a:lnL>
                      <a:noFill/>
                    </a:lnL>
                    <a:lnR>
                      <a:noFill/>
                    </a:lnR>
                    <a:lnT>
                      <a:noFill/>
                    </a:lnT>
                    <a:lnB>
                      <a:noFill/>
                    </a:lnB>
                  </a:tcPr>
                </a:tc>
                <a:extLst>
                  <a:ext uri="{0D108BD9-81ED-4DB2-BD59-A6C34878D82A}">
                    <a16:rowId xmlns:a16="http://schemas.microsoft.com/office/drawing/2014/main" val="2467253383"/>
                  </a:ext>
                </a:extLst>
              </a:tr>
              <a:tr h="143114">
                <a:tc>
                  <a:txBody>
                    <a:bodyPr/>
                    <a:lstStyle/>
                    <a:p>
                      <a:pPr algn="l" fontAlgn="b"/>
                      <a:r>
                        <a:rPr lang="cs-CZ" sz="700" b="0" i="0" u="none" strike="noStrike">
                          <a:solidFill>
                            <a:srgbClr val="000000"/>
                          </a:solidFill>
                          <a:effectLst/>
                          <a:latin typeface="Arial" panose="020B0604020202020204" pitchFamily="34" charset="0"/>
                        </a:rPr>
                        <a:t>[AT-AT] Bisamberg 2 - Wien Suedost 227 [DIR] / N-1 Bisamberg - Kledering 228B</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2884,99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28%</a:t>
                      </a:r>
                    </a:p>
                  </a:txBody>
                  <a:tcPr marL="0" marR="0" marT="0" marB="0" anchor="b">
                    <a:lnL>
                      <a:noFill/>
                    </a:lnL>
                    <a:lnR>
                      <a:noFill/>
                    </a:lnR>
                    <a:lnT>
                      <a:noFill/>
                    </a:lnT>
                    <a:lnB>
                      <a:noFill/>
                    </a:lnB>
                  </a:tcPr>
                </a:tc>
                <a:extLst>
                  <a:ext uri="{0D108BD9-81ED-4DB2-BD59-A6C34878D82A}">
                    <a16:rowId xmlns:a16="http://schemas.microsoft.com/office/drawing/2014/main" val="4210750515"/>
                  </a:ext>
                </a:extLst>
              </a:tr>
              <a:tr h="143114">
                <a:tc>
                  <a:txBody>
                    <a:bodyPr/>
                    <a:lstStyle/>
                    <a:p>
                      <a:pPr algn="l" fontAlgn="b"/>
                      <a:r>
                        <a:rPr lang="cs-CZ" sz="700" b="0" i="0" u="none" strike="noStrike">
                          <a:solidFill>
                            <a:srgbClr val="000000"/>
                          </a:solidFill>
                          <a:effectLst/>
                          <a:latin typeface="Arial" panose="020B0604020202020204" pitchFamily="34" charset="0"/>
                        </a:rPr>
                        <a:t>[AT-CH] Westtirol 1 - Pradella 427 [DIR] [AT] / N-1 Westtirol 1 - Pradella 428</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957,98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19%</a:t>
                      </a:r>
                    </a:p>
                  </a:txBody>
                  <a:tcPr marL="0" marR="0" marT="0" marB="0" anchor="b">
                    <a:lnL>
                      <a:noFill/>
                    </a:lnL>
                    <a:lnR>
                      <a:noFill/>
                    </a:lnR>
                    <a:lnT>
                      <a:noFill/>
                    </a:lnT>
                    <a:lnB>
                      <a:noFill/>
                    </a:lnB>
                  </a:tcPr>
                </a:tc>
                <a:extLst>
                  <a:ext uri="{0D108BD9-81ED-4DB2-BD59-A6C34878D82A}">
                    <a16:rowId xmlns:a16="http://schemas.microsoft.com/office/drawing/2014/main" val="2226339017"/>
                  </a:ext>
                </a:extLst>
              </a:tr>
              <a:tr h="143114">
                <a:tc>
                  <a:txBody>
                    <a:bodyPr/>
                    <a:lstStyle/>
                    <a:p>
                      <a:pPr algn="l" fontAlgn="b"/>
                      <a:r>
                        <a:rPr lang="cs-CZ" sz="700" b="1" i="0" u="none" strike="noStrike">
                          <a:solidFill>
                            <a:srgbClr val="000000"/>
                          </a:solidFill>
                          <a:effectLst/>
                          <a:latin typeface="Arial" panose="020B0604020202020204" pitchFamily="34" charset="0"/>
                        </a:rPr>
                        <a:t>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1801,92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137%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994232958"/>
                  </a:ext>
                </a:extLst>
              </a:tr>
              <a:tr h="143114">
                <a:tc>
                  <a:txBody>
                    <a:bodyPr/>
                    <a:lstStyle/>
                    <a:p>
                      <a:pPr algn="l" fontAlgn="b"/>
                      <a:r>
                        <a:rPr lang="cs-CZ" sz="700" b="0" i="0" u="none" strike="noStrike">
                          <a:solidFill>
                            <a:srgbClr val="000000"/>
                          </a:solidFill>
                          <a:effectLst/>
                          <a:latin typeface="Arial" panose="020B0604020202020204" pitchFamily="34" charset="0"/>
                        </a:rPr>
                        <a:t>[NL-NL] Diemen-Lelystad 380 W [OPP] / N-1 Diemen-Lelystad 380 Z</a:t>
                      </a:r>
                    </a:p>
                  </a:txBody>
                  <a:tcPr marL="8083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1801,92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868344073"/>
                  </a:ext>
                </a:extLst>
              </a:tr>
              <a:tr h="143114">
                <a:tc>
                  <a:txBody>
                    <a:bodyPr/>
                    <a:lstStyle/>
                    <a:p>
                      <a:pPr algn="l" fontAlgn="b"/>
                      <a:r>
                        <a:rPr lang="en-US" sz="700" b="0" i="0" u="none" strike="noStrike">
                          <a:solidFill>
                            <a:srgbClr val="000000"/>
                          </a:solidFill>
                          <a:effectLst/>
                          <a:latin typeface="Arial" panose="020B0604020202020204" pitchFamily="34" charset="0"/>
                        </a:rPr>
                        <a:t>[BE-FR] Achene - Lonny 380.19 [DIR] [BE] / N-1 Avelgem - Avelin 380.80</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224,22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67%</a:t>
                      </a:r>
                    </a:p>
                  </a:txBody>
                  <a:tcPr marL="0" marR="0" marT="0" marB="0" anchor="b">
                    <a:lnL>
                      <a:noFill/>
                    </a:lnL>
                    <a:lnR>
                      <a:noFill/>
                    </a:lnR>
                    <a:lnT>
                      <a:noFill/>
                    </a:lnT>
                    <a:lnB>
                      <a:noFill/>
                    </a:lnB>
                  </a:tcPr>
                </a:tc>
                <a:extLst>
                  <a:ext uri="{0D108BD9-81ED-4DB2-BD59-A6C34878D82A}">
                    <a16:rowId xmlns:a16="http://schemas.microsoft.com/office/drawing/2014/main" val="883510505"/>
                  </a:ext>
                </a:extLst>
              </a:tr>
              <a:tr h="143114">
                <a:tc>
                  <a:txBody>
                    <a:bodyPr/>
                    <a:lstStyle/>
                    <a:p>
                      <a:pPr algn="l" fontAlgn="b"/>
                      <a:r>
                        <a:rPr lang="cs-CZ" sz="700" b="0" i="0" u="none" strike="noStrike">
                          <a:solidFill>
                            <a:srgbClr val="000000"/>
                          </a:solidFill>
                          <a:effectLst/>
                          <a:latin typeface="Arial" panose="020B0604020202020204" pitchFamily="34" charset="0"/>
                        </a:rPr>
                        <a:t>[AT-AT] Bisamberg 2 - Wien Suedost 227 [DIR] / N-1 Bisamberg - Kledering 228B</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1601,22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30%</a:t>
                      </a:r>
                    </a:p>
                  </a:txBody>
                  <a:tcPr marL="0" marR="0" marT="0" marB="0" anchor="b">
                    <a:lnL>
                      <a:noFill/>
                    </a:lnL>
                    <a:lnR>
                      <a:noFill/>
                    </a:lnR>
                    <a:lnT>
                      <a:noFill/>
                    </a:lnT>
                    <a:lnB>
                      <a:noFill/>
                    </a:lnB>
                  </a:tcPr>
                </a:tc>
                <a:extLst>
                  <a:ext uri="{0D108BD9-81ED-4DB2-BD59-A6C34878D82A}">
                    <a16:rowId xmlns:a16="http://schemas.microsoft.com/office/drawing/2014/main" val="519985441"/>
                  </a:ext>
                </a:extLst>
              </a:tr>
              <a:tr h="143114">
                <a:tc>
                  <a:txBody>
                    <a:bodyPr/>
                    <a:lstStyle/>
                    <a:p>
                      <a:pPr algn="l" fontAlgn="b"/>
                      <a:r>
                        <a:rPr lang="cs-CZ" sz="700" b="0" i="0" u="none" strike="noStrike">
                          <a:solidFill>
                            <a:srgbClr val="000000"/>
                          </a:solidFill>
                          <a:effectLst/>
                          <a:latin typeface="Arial" panose="020B0604020202020204" pitchFamily="34" charset="0"/>
                        </a:rPr>
                        <a:t>[AT-CH] Westtirol 1 - Pradella 427 [DIR] [AT] / N-1 Westtirol 1 - Pradella 428</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294,32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19%</a:t>
                      </a:r>
                    </a:p>
                  </a:txBody>
                  <a:tcPr marL="0" marR="0" marT="0" marB="0" anchor="b">
                    <a:lnL>
                      <a:noFill/>
                    </a:lnL>
                    <a:lnR>
                      <a:noFill/>
                    </a:lnR>
                    <a:lnT>
                      <a:noFill/>
                    </a:lnT>
                    <a:lnB>
                      <a:noFill/>
                    </a:lnB>
                  </a:tcPr>
                </a:tc>
                <a:extLst>
                  <a:ext uri="{0D108BD9-81ED-4DB2-BD59-A6C34878D82A}">
                    <a16:rowId xmlns:a16="http://schemas.microsoft.com/office/drawing/2014/main" val="877786005"/>
                  </a:ext>
                </a:extLst>
              </a:tr>
              <a:tr h="143114">
                <a:tc>
                  <a:txBody>
                    <a:bodyPr/>
                    <a:lstStyle/>
                    <a:p>
                      <a:pPr algn="l" fontAlgn="b"/>
                      <a:r>
                        <a:rPr lang="cs-CZ" sz="700" b="1" i="0" u="none" strike="noStrike">
                          <a:solidFill>
                            <a:srgbClr val="000000"/>
                          </a:solidFill>
                          <a:effectLst/>
                          <a:latin typeface="Arial" panose="020B0604020202020204" pitchFamily="34" charset="0"/>
                        </a:rPr>
                        <a:t>10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3573,5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158%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30425662"/>
                  </a:ext>
                </a:extLst>
              </a:tr>
              <a:tr h="143114">
                <a:tc>
                  <a:txBody>
                    <a:bodyPr/>
                    <a:lstStyle/>
                    <a:p>
                      <a:pPr algn="l" fontAlgn="b"/>
                      <a:r>
                        <a:rPr lang="cs-CZ" sz="700" b="0" i="0" u="none" strike="noStrike">
                          <a:solidFill>
                            <a:srgbClr val="000000"/>
                          </a:solidFill>
                          <a:effectLst/>
                          <a:latin typeface="Arial" panose="020B0604020202020204" pitchFamily="34" charset="0"/>
                        </a:rPr>
                        <a:t>[NL-D2] Meeden-Diele  380 Z [OPP] [NL] / N-1 COBRA HVDC</a:t>
                      </a:r>
                    </a:p>
                  </a:txBody>
                  <a:tcPr marL="8083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979,3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959884114"/>
                  </a:ext>
                </a:extLst>
              </a:tr>
              <a:tr h="143114">
                <a:tc>
                  <a:txBody>
                    <a:bodyPr/>
                    <a:lstStyle/>
                    <a:p>
                      <a:pPr algn="l" fontAlgn="b"/>
                      <a:r>
                        <a:rPr lang="en-US" sz="700" b="0" i="0" u="none" strike="noStrike">
                          <a:solidFill>
                            <a:srgbClr val="000000"/>
                          </a:solidFill>
                          <a:effectLst/>
                          <a:latin typeface="Arial" panose="020B0604020202020204" pitchFamily="34" charset="0"/>
                        </a:rPr>
                        <a:t>[BE-FR] Achene - Lonny 19 [DIR] [FR] / N-1 Avelgem - Avelin 380.80</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353,82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55%</a:t>
                      </a:r>
                    </a:p>
                  </a:txBody>
                  <a:tcPr marL="0" marR="0" marT="0" marB="0" anchor="b">
                    <a:lnL>
                      <a:noFill/>
                    </a:lnL>
                    <a:lnR>
                      <a:noFill/>
                    </a:lnR>
                    <a:lnT>
                      <a:noFill/>
                    </a:lnT>
                    <a:lnB>
                      <a:noFill/>
                    </a:lnB>
                  </a:tcPr>
                </a:tc>
                <a:extLst>
                  <a:ext uri="{0D108BD9-81ED-4DB2-BD59-A6C34878D82A}">
                    <a16:rowId xmlns:a16="http://schemas.microsoft.com/office/drawing/2014/main" val="2626033115"/>
                  </a:ext>
                </a:extLst>
              </a:tr>
              <a:tr h="143114">
                <a:tc>
                  <a:txBody>
                    <a:bodyPr/>
                    <a:lstStyle/>
                    <a:p>
                      <a:pPr algn="l" fontAlgn="b"/>
                      <a:r>
                        <a:rPr lang="de-DE" sz="700" b="0" i="0" u="none" strike="noStrike">
                          <a:solidFill>
                            <a:srgbClr val="000000"/>
                          </a:solidFill>
                          <a:effectLst/>
                          <a:latin typeface="Arial" panose="020B0604020202020204" pitchFamily="34" charset="0"/>
                        </a:rPr>
                        <a:t>[D7-D7] Buerstadt - Lambsheim BUERST W [DIR] / N-1 Rheinau - Hoheneck KUGELB W</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819,46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26%</a:t>
                      </a:r>
                    </a:p>
                  </a:txBody>
                  <a:tcPr marL="0" marR="0" marT="0" marB="0" anchor="b">
                    <a:lnL>
                      <a:noFill/>
                    </a:lnL>
                    <a:lnR>
                      <a:noFill/>
                    </a:lnR>
                    <a:lnT>
                      <a:noFill/>
                    </a:lnT>
                    <a:lnB>
                      <a:noFill/>
                    </a:lnB>
                  </a:tcPr>
                </a:tc>
                <a:extLst>
                  <a:ext uri="{0D108BD9-81ED-4DB2-BD59-A6C34878D82A}">
                    <a16:rowId xmlns:a16="http://schemas.microsoft.com/office/drawing/2014/main" val="2354684210"/>
                  </a:ext>
                </a:extLst>
              </a:tr>
              <a:tr h="143114">
                <a:tc>
                  <a:txBody>
                    <a:bodyPr/>
                    <a:lstStyle/>
                    <a:p>
                      <a:pPr algn="l" fontAlgn="b"/>
                      <a:r>
                        <a:rPr lang="cs-CZ" sz="700" b="0" i="0" u="none" strike="noStrike">
                          <a:solidFill>
                            <a:srgbClr val="000000"/>
                          </a:solidFill>
                          <a:effectLst/>
                          <a:latin typeface="Arial" panose="020B0604020202020204" pitchFamily="34" charset="0"/>
                        </a:rPr>
                        <a:t>[AT-AT] Bisamberg 2 - Wien Suedost 227 [DIR] / N-1 Kledering - Wien Suedost 228A</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3573,5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27%</a:t>
                      </a:r>
                    </a:p>
                  </a:txBody>
                  <a:tcPr marL="0" marR="0" marT="0" marB="0" anchor="b">
                    <a:lnL>
                      <a:noFill/>
                    </a:lnL>
                    <a:lnR>
                      <a:noFill/>
                    </a:lnR>
                    <a:lnT>
                      <a:noFill/>
                    </a:lnT>
                    <a:lnB>
                      <a:noFill/>
                    </a:lnB>
                  </a:tcPr>
                </a:tc>
                <a:extLst>
                  <a:ext uri="{0D108BD9-81ED-4DB2-BD59-A6C34878D82A}">
                    <a16:rowId xmlns:a16="http://schemas.microsoft.com/office/drawing/2014/main" val="3730143413"/>
                  </a:ext>
                </a:extLst>
              </a:tr>
              <a:tr h="143114">
                <a:tc>
                  <a:txBody>
                    <a:bodyPr/>
                    <a:lstStyle/>
                    <a:p>
                      <a:pPr algn="l" fontAlgn="b"/>
                      <a:r>
                        <a:rPr lang="cs-CZ" sz="700" b="0" i="0" u="none" strike="noStrike">
                          <a:solidFill>
                            <a:srgbClr val="000000"/>
                          </a:solidFill>
                          <a:effectLst/>
                          <a:latin typeface="Arial" panose="020B0604020202020204" pitchFamily="34" charset="0"/>
                        </a:rPr>
                        <a:t>[D8-PL] Mikulowa PST1 [OPP] [PL] / N-1 Vierraden - Krajnik 2</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135,56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30%</a:t>
                      </a:r>
                    </a:p>
                  </a:txBody>
                  <a:tcPr marL="0" marR="0" marT="0" marB="0" anchor="b">
                    <a:lnL>
                      <a:noFill/>
                    </a:lnL>
                    <a:lnR>
                      <a:noFill/>
                    </a:lnR>
                    <a:lnT>
                      <a:noFill/>
                    </a:lnT>
                    <a:lnB>
                      <a:noFill/>
                    </a:lnB>
                  </a:tcPr>
                </a:tc>
                <a:extLst>
                  <a:ext uri="{0D108BD9-81ED-4DB2-BD59-A6C34878D82A}">
                    <a16:rowId xmlns:a16="http://schemas.microsoft.com/office/drawing/2014/main" val="1678278218"/>
                  </a:ext>
                </a:extLst>
              </a:tr>
              <a:tr h="143114">
                <a:tc>
                  <a:txBody>
                    <a:bodyPr/>
                    <a:lstStyle/>
                    <a:p>
                      <a:pPr algn="l" fontAlgn="b"/>
                      <a:r>
                        <a:rPr lang="cs-CZ" sz="700" b="1" i="0" u="none" strike="noStrike">
                          <a:solidFill>
                            <a:srgbClr val="000000"/>
                          </a:solidFill>
                          <a:effectLst/>
                          <a:latin typeface="Arial" panose="020B0604020202020204" pitchFamily="34" charset="0"/>
                        </a:rPr>
                        <a:t>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2690,24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196%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326103308"/>
                  </a:ext>
                </a:extLst>
              </a:tr>
              <a:tr h="143114">
                <a:tc>
                  <a:txBody>
                    <a:bodyPr/>
                    <a:lstStyle/>
                    <a:p>
                      <a:pPr algn="l" fontAlgn="b"/>
                      <a:r>
                        <a:rPr lang="cs-CZ" sz="700" b="0" i="0" u="none" strike="noStrike">
                          <a:solidFill>
                            <a:srgbClr val="000000"/>
                          </a:solidFill>
                          <a:effectLst/>
                          <a:latin typeface="Arial" panose="020B0604020202020204" pitchFamily="34" charset="0"/>
                        </a:rPr>
                        <a:t>[NL-D2] Meeden-Diele  380 Z [OPP] [NL] / N-1 Gronau - Gronau TR 441 E</a:t>
                      </a:r>
                    </a:p>
                  </a:txBody>
                  <a:tcPr marL="8083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684,82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223104886"/>
                  </a:ext>
                </a:extLst>
              </a:tr>
              <a:tr h="143114">
                <a:tc>
                  <a:txBody>
                    <a:bodyPr/>
                    <a:lstStyle/>
                    <a:p>
                      <a:pPr algn="l" fontAlgn="b"/>
                      <a:r>
                        <a:rPr lang="en-US" sz="700" b="0" i="0" u="none" strike="noStrike">
                          <a:solidFill>
                            <a:srgbClr val="000000"/>
                          </a:solidFill>
                          <a:effectLst/>
                          <a:latin typeface="Arial" panose="020B0604020202020204" pitchFamily="34" charset="0"/>
                        </a:rPr>
                        <a:t>[BE-FR] Achene - Lonny 380.19 [DIR] [BE] / N-1 Avelgem - Avelin 380.80</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207,97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63%</a:t>
                      </a:r>
                    </a:p>
                  </a:txBody>
                  <a:tcPr marL="0" marR="0" marT="0" marB="0" anchor="b">
                    <a:lnL>
                      <a:noFill/>
                    </a:lnL>
                    <a:lnR>
                      <a:noFill/>
                    </a:lnR>
                    <a:lnT>
                      <a:noFill/>
                    </a:lnT>
                    <a:lnB>
                      <a:noFill/>
                    </a:lnB>
                  </a:tcPr>
                </a:tc>
                <a:extLst>
                  <a:ext uri="{0D108BD9-81ED-4DB2-BD59-A6C34878D82A}">
                    <a16:rowId xmlns:a16="http://schemas.microsoft.com/office/drawing/2014/main" val="2510357463"/>
                  </a:ext>
                </a:extLst>
              </a:tr>
              <a:tr h="143114">
                <a:tc>
                  <a:txBody>
                    <a:bodyPr/>
                    <a:lstStyle/>
                    <a:p>
                      <a:pPr algn="l" fontAlgn="b"/>
                      <a:r>
                        <a:rPr lang="cs-CZ" sz="700" b="0" i="0" u="none" strike="noStrike">
                          <a:solidFill>
                            <a:srgbClr val="000000"/>
                          </a:solidFill>
                          <a:effectLst/>
                          <a:latin typeface="Arial" panose="020B0604020202020204" pitchFamily="34" charset="0"/>
                        </a:rPr>
                        <a:t>[AT-AT] Bisamberg 2 - Wien Suedost 227 [DIR] / N-1 Bisamberg - Kledering 228B</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2690,24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28%</a:t>
                      </a:r>
                    </a:p>
                  </a:txBody>
                  <a:tcPr marL="0" marR="0" marT="0" marB="0" anchor="b">
                    <a:lnL>
                      <a:noFill/>
                    </a:lnL>
                    <a:lnR>
                      <a:noFill/>
                    </a:lnR>
                    <a:lnT>
                      <a:noFill/>
                    </a:lnT>
                    <a:lnB>
                      <a:noFill/>
                    </a:lnB>
                  </a:tcPr>
                </a:tc>
                <a:extLst>
                  <a:ext uri="{0D108BD9-81ED-4DB2-BD59-A6C34878D82A}">
                    <a16:rowId xmlns:a16="http://schemas.microsoft.com/office/drawing/2014/main" val="2009000154"/>
                  </a:ext>
                </a:extLst>
              </a:tr>
              <a:tr h="143114">
                <a:tc>
                  <a:txBody>
                    <a:bodyPr/>
                    <a:lstStyle/>
                    <a:p>
                      <a:pPr algn="l" fontAlgn="b"/>
                      <a:r>
                        <a:rPr lang="de-DE" sz="700" b="0" i="0" u="none" strike="noStrike">
                          <a:solidFill>
                            <a:srgbClr val="000000"/>
                          </a:solidFill>
                          <a:effectLst/>
                          <a:latin typeface="Arial" panose="020B0604020202020204" pitchFamily="34" charset="0"/>
                        </a:rPr>
                        <a:t>[D7-D7] Buerstadt - Lambsheim BUERST W [DIR] / N-1 Rheinau - Hoheneck KUGELB O</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867,8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24%</a:t>
                      </a:r>
                    </a:p>
                  </a:txBody>
                  <a:tcPr marL="0" marR="0" marT="0" marB="0" anchor="b">
                    <a:lnL>
                      <a:noFill/>
                    </a:lnL>
                    <a:lnR>
                      <a:noFill/>
                    </a:lnR>
                    <a:lnT>
                      <a:noFill/>
                    </a:lnT>
                    <a:lnB>
                      <a:noFill/>
                    </a:lnB>
                  </a:tcPr>
                </a:tc>
                <a:extLst>
                  <a:ext uri="{0D108BD9-81ED-4DB2-BD59-A6C34878D82A}">
                    <a16:rowId xmlns:a16="http://schemas.microsoft.com/office/drawing/2014/main" val="3282729267"/>
                  </a:ext>
                </a:extLst>
              </a:tr>
              <a:tr h="143114">
                <a:tc>
                  <a:txBody>
                    <a:bodyPr/>
                    <a:lstStyle/>
                    <a:p>
                      <a:pPr algn="l" fontAlgn="b"/>
                      <a:r>
                        <a:rPr lang="cs-CZ" sz="700" b="0" i="0" u="none" strike="noStrike">
                          <a:solidFill>
                            <a:srgbClr val="000000"/>
                          </a:solidFill>
                          <a:effectLst/>
                          <a:latin typeface="Arial" panose="020B0604020202020204" pitchFamily="34" charset="0"/>
                        </a:rPr>
                        <a:t>[D7-D7] Eiberg - Y Ohligs OERKHS O [DIR] / N-1 Utfort - Selbeck - Osterath TOESEE W</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483,8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27%</a:t>
                      </a:r>
                    </a:p>
                  </a:txBody>
                  <a:tcPr marL="0" marR="0" marT="0" marB="0" anchor="b">
                    <a:lnL>
                      <a:noFill/>
                    </a:lnL>
                    <a:lnR>
                      <a:noFill/>
                    </a:lnR>
                    <a:lnT>
                      <a:noFill/>
                    </a:lnT>
                    <a:lnB>
                      <a:noFill/>
                    </a:lnB>
                  </a:tcPr>
                </a:tc>
                <a:extLst>
                  <a:ext uri="{0D108BD9-81ED-4DB2-BD59-A6C34878D82A}">
                    <a16:rowId xmlns:a16="http://schemas.microsoft.com/office/drawing/2014/main" val="1801560842"/>
                  </a:ext>
                </a:extLst>
              </a:tr>
              <a:tr h="143114">
                <a:tc>
                  <a:txBody>
                    <a:bodyPr/>
                    <a:lstStyle/>
                    <a:p>
                      <a:pPr algn="l" fontAlgn="b"/>
                      <a:r>
                        <a:rPr lang="cs-CZ" sz="700" b="0" i="0" u="none" strike="noStrike">
                          <a:solidFill>
                            <a:srgbClr val="000000"/>
                          </a:solidFill>
                          <a:effectLst/>
                          <a:latin typeface="Arial" panose="020B0604020202020204" pitchFamily="34" charset="0"/>
                        </a:rPr>
                        <a:t>[D8-PL] Mikulowa PST1 [OPP] [PL] / N-1 Vierraden - Krajnik 2</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155,89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31%</a:t>
                      </a:r>
                    </a:p>
                  </a:txBody>
                  <a:tcPr marL="0" marR="0" marT="0" marB="0" anchor="b">
                    <a:lnL>
                      <a:noFill/>
                    </a:lnL>
                    <a:lnR>
                      <a:noFill/>
                    </a:lnR>
                    <a:lnT>
                      <a:noFill/>
                    </a:lnT>
                    <a:lnB>
                      <a:noFill/>
                    </a:lnB>
                  </a:tcPr>
                </a:tc>
                <a:extLst>
                  <a:ext uri="{0D108BD9-81ED-4DB2-BD59-A6C34878D82A}">
                    <a16:rowId xmlns:a16="http://schemas.microsoft.com/office/drawing/2014/main" val="2026219822"/>
                  </a:ext>
                </a:extLst>
              </a:tr>
              <a:tr h="143114">
                <a:tc>
                  <a:txBody>
                    <a:bodyPr/>
                    <a:lstStyle/>
                    <a:p>
                      <a:pPr algn="l" fontAlgn="b"/>
                      <a:r>
                        <a:rPr lang="cs-CZ" sz="700" b="1" i="0" u="none" strike="noStrike">
                          <a:solidFill>
                            <a:srgbClr val="000000"/>
                          </a:solidFill>
                          <a:effectLst/>
                          <a:latin typeface="Arial" panose="020B0604020202020204" pitchFamily="34" charset="0"/>
                        </a:rPr>
                        <a:t>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3070,38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149787458"/>
                  </a:ext>
                </a:extLst>
              </a:tr>
              <a:tr h="143114">
                <a:tc>
                  <a:txBody>
                    <a:bodyPr/>
                    <a:lstStyle/>
                    <a:p>
                      <a:pPr algn="l" fontAlgn="b"/>
                      <a:r>
                        <a:rPr lang="cs-CZ" sz="700" b="0" i="0" u="none" strike="noStrike">
                          <a:solidFill>
                            <a:srgbClr val="000000"/>
                          </a:solidFill>
                          <a:effectLst/>
                          <a:latin typeface="Arial" panose="020B0604020202020204" pitchFamily="34" charset="0"/>
                        </a:rPr>
                        <a:t>[CZ-D8] Hradec - Rohrsdorf 446 [OPP] [D8] / N-1 Hradec - Rohrsdorf 1</a:t>
                      </a:r>
                    </a:p>
                  </a:txBody>
                  <a:tcPr marL="8083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324,02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803321266"/>
                  </a:ext>
                </a:extLst>
              </a:tr>
              <a:tr h="143114">
                <a:tc>
                  <a:txBody>
                    <a:bodyPr/>
                    <a:lstStyle/>
                    <a:p>
                      <a:pPr algn="l" fontAlgn="b"/>
                      <a:r>
                        <a:rPr lang="cs-CZ" sz="700" b="0" i="0" u="none" strike="noStrike">
                          <a:solidFill>
                            <a:srgbClr val="000000"/>
                          </a:solidFill>
                          <a:effectLst/>
                          <a:latin typeface="Arial" panose="020B0604020202020204" pitchFamily="34" charset="0"/>
                        </a:rPr>
                        <a:t>[NL-D2] Meeden-Diele  380 Z [OPP] [NL] / N-1 Gronau - Gronau TR 441 E</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248,52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014816386"/>
                  </a:ext>
                </a:extLst>
              </a:tr>
              <a:tr h="143114">
                <a:tc>
                  <a:txBody>
                    <a:bodyPr/>
                    <a:lstStyle/>
                    <a:p>
                      <a:pPr algn="l" fontAlgn="b"/>
                      <a:r>
                        <a:rPr lang="en-US" sz="700" b="0" i="0" u="none" strike="noStrike">
                          <a:solidFill>
                            <a:srgbClr val="000000"/>
                          </a:solidFill>
                          <a:effectLst/>
                          <a:latin typeface="Arial" panose="020B0604020202020204" pitchFamily="34" charset="0"/>
                        </a:rPr>
                        <a:t>[BE-FR] Achene - Lonny 19 [DIR] [FR] / N-1 Avelgem - Avelin 380.80</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384,69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66%</a:t>
                      </a:r>
                    </a:p>
                  </a:txBody>
                  <a:tcPr marL="0" marR="0" marT="0" marB="0" anchor="b">
                    <a:lnL>
                      <a:noFill/>
                    </a:lnL>
                    <a:lnR>
                      <a:noFill/>
                    </a:lnR>
                    <a:lnT>
                      <a:noFill/>
                    </a:lnT>
                    <a:lnB>
                      <a:noFill/>
                    </a:lnB>
                  </a:tcPr>
                </a:tc>
                <a:extLst>
                  <a:ext uri="{0D108BD9-81ED-4DB2-BD59-A6C34878D82A}">
                    <a16:rowId xmlns:a16="http://schemas.microsoft.com/office/drawing/2014/main" val="2315535433"/>
                  </a:ext>
                </a:extLst>
              </a:tr>
              <a:tr h="143114">
                <a:tc>
                  <a:txBody>
                    <a:bodyPr/>
                    <a:lstStyle/>
                    <a:p>
                      <a:pPr algn="l" fontAlgn="b"/>
                      <a:r>
                        <a:rPr lang="de-DE" sz="700" b="0" i="0" u="none" strike="noStrike">
                          <a:solidFill>
                            <a:srgbClr val="000000"/>
                          </a:solidFill>
                          <a:effectLst/>
                          <a:latin typeface="Arial" panose="020B0604020202020204" pitchFamily="34" charset="0"/>
                        </a:rPr>
                        <a:t>[D7-D7] Buerstadt - Lambsheim BUERST W [DIR] / N-1 Rheinau - Hoheneck KUGELB W</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1170,57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29%</a:t>
                      </a:r>
                    </a:p>
                  </a:txBody>
                  <a:tcPr marL="0" marR="0" marT="0" marB="0" anchor="b">
                    <a:lnL>
                      <a:noFill/>
                    </a:lnL>
                    <a:lnR>
                      <a:noFill/>
                    </a:lnR>
                    <a:lnT>
                      <a:noFill/>
                    </a:lnT>
                    <a:lnB>
                      <a:noFill/>
                    </a:lnB>
                  </a:tcPr>
                </a:tc>
                <a:extLst>
                  <a:ext uri="{0D108BD9-81ED-4DB2-BD59-A6C34878D82A}">
                    <a16:rowId xmlns:a16="http://schemas.microsoft.com/office/drawing/2014/main" val="1016384000"/>
                  </a:ext>
                </a:extLst>
              </a:tr>
              <a:tr h="143114">
                <a:tc>
                  <a:txBody>
                    <a:bodyPr/>
                    <a:lstStyle/>
                    <a:p>
                      <a:pPr algn="l" fontAlgn="b"/>
                      <a:r>
                        <a:rPr lang="cs-CZ" sz="700" b="0" i="0" u="none" strike="noStrike">
                          <a:solidFill>
                            <a:srgbClr val="000000"/>
                          </a:solidFill>
                          <a:effectLst/>
                          <a:latin typeface="Arial" panose="020B0604020202020204" pitchFamily="34" charset="0"/>
                        </a:rPr>
                        <a:t>[AT-AT] Bisamberg 2 - Wien Suedost 227 [DIR] / N-1 Kledering - Wien Suedost 228A</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3070,38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27%</a:t>
                      </a:r>
                    </a:p>
                  </a:txBody>
                  <a:tcPr marL="0" marR="0" marT="0" marB="0" anchor="b">
                    <a:lnL>
                      <a:noFill/>
                    </a:lnL>
                    <a:lnR>
                      <a:noFill/>
                    </a:lnR>
                    <a:lnT>
                      <a:noFill/>
                    </a:lnT>
                    <a:lnB>
                      <a:noFill/>
                    </a:lnB>
                  </a:tcPr>
                </a:tc>
                <a:extLst>
                  <a:ext uri="{0D108BD9-81ED-4DB2-BD59-A6C34878D82A}">
                    <a16:rowId xmlns:a16="http://schemas.microsoft.com/office/drawing/2014/main" val="1352711264"/>
                  </a:ext>
                </a:extLst>
              </a:tr>
              <a:tr h="143114">
                <a:tc>
                  <a:txBody>
                    <a:bodyPr/>
                    <a:lstStyle/>
                    <a:p>
                      <a:pPr algn="l" fontAlgn="b"/>
                      <a:r>
                        <a:rPr lang="cs-CZ" sz="700" b="0" i="0" u="none" strike="noStrike">
                          <a:solidFill>
                            <a:srgbClr val="000000"/>
                          </a:solidFill>
                          <a:effectLst/>
                          <a:latin typeface="Arial" panose="020B0604020202020204" pitchFamily="34" charset="0"/>
                        </a:rPr>
                        <a:t>[D8-PL] Mikulowa PST1 [OPP] [PL] / N-1 Vierraden - Krajnik 2</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165,5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37%</a:t>
                      </a:r>
                    </a:p>
                  </a:txBody>
                  <a:tcPr marL="0" marR="0" marT="0" marB="0" anchor="b">
                    <a:lnL>
                      <a:noFill/>
                    </a:lnL>
                    <a:lnR>
                      <a:noFill/>
                    </a:lnR>
                    <a:lnT>
                      <a:noFill/>
                    </a:lnT>
                    <a:lnB>
                      <a:noFill/>
                    </a:lnB>
                  </a:tcPr>
                </a:tc>
                <a:extLst>
                  <a:ext uri="{0D108BD9-81ED-4DB2-BD59-A6C34878D82A}">
                    <a16:rowId xmlns:a16="http://schemas.microsoft.com/office/drawing/2014/main" val="727181148"/>
                  </a:ext>
                </a:extLst>
              </a:tr>
              <a:tr h="143114">
                <a:tc>
                  <a:txBody>
                    <a:bodyPr/>
                    <a:lstStyle/>
                    <a:p>
                      <a:pPr algn="l" fontAlgn="b"/>
                      <a:r>
                        <a:rPr lang="cs-CZ" sz="700" b="1" i="0" u="none" strike="noStrike">
                          <a:solidFill>
                            <a:srgbClr val="000000"/>
                          </a:solidFill>
                          <a:effectLst/>
                          <a:latin typeface="Arial" panose="020B0604020202020204" pitchFamily="34" charset="0"/>
                        </a:rPr>
                        <a:t>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1972,41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917618943"/>
                  </a:ext>
                </a:extLst>
              </a:tr>
              <a:tr h="143114">
                <a:tc>
                  <a:txBody>
                    <a:bodyPr/>
                    <a:lstStyle/>
                    <a:p>
                      <a:pPr algn="l" fontAlgn="b"/>
                      <a:r>
                        <a:rPr lang="cs-CZ" sz="700" b="0" i="0" u="none" strike="noStrike">
                          <a:solidFill>
                            <a:srgbClr val="000000"/>
                          </a:solidFill>
                          <a:effectLst/>
                          <a:latin typeface="Arial" panose="020B0604020202020204" pitchFamily="34" charset="0"/>
                        </a:rPr>
                        <a:t>[CZ-D8] Hradec - Rohrsdorf 446 [OPP] [D8] / N-1 Hradec - Rohrsdorf 1</a:t>
                      </a:r>
                    </a:p>
                  </a:txBody>
                  <a:tcPr marL="8083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318,52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150587912"/>
                  </a:ext>
                </a:extLst>
              </a:tr>
              <a:tr h="143114">
                <a:tc>
                  <a:txBody>
                    <a:bodyPr/>
                    <a:lstStyle/>
                    <a:p>
                      <a:pPr algn="l" fontAlgn="b"/>
                      <a:r>
                        <a:rPr lang="cs-CZ" sz="700" b="0" i="0" u="none" strike="noStrike">
                          <a:solidFill>
                            <a:srgbClr val="000000"/>
                          </a:solidFill>
                          <a:effectLst/>
                          <a:latin typeface="Arial" panose="020B0604020202020204" pitchFamily="34" charset="0"/>
                        </a:rPr>
                        <a:t>[NL-D2] Meeden-Diele  380 Z [OPP] [NL] / N-1 Gronau - Gronau TR 441 E</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218,74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864565258"/>
                  </a:ext>
                </a:extLst>
              </a:tr>
              <a:tr h="143114">
                <a:tc>
                  <a:txBody>
                    <a:bodyPr/>
                    <a:lstStyle/>
                    <a:p>
                      <a:pPr algn="l" fontAlgn="b"/>
                      <a:r>
                        <a:rPr lang="en-US" sz="700" b="0" i="0" u="none" strike="noStrike">
                          <a:solidFill>
                            <a:srgbClr val="000000"/>
                          </a:solidFill>
                          <a:effectLst/>
                          <a:latin typeface="Arial" panose="020B0604020202020204" pitchFamily="34" charset="0"/>
                        </a:rPr>
                        <a:t>[BE-FR] Achene - Lonny 380.19 [DIR] [BE] / N-1 Avelgem - Avelin 380.80</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279,68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68%</a:t>
                      </a:r>
                    </a:p>
                  </a:txBody>
                  <a:tcPr marL="0" marR="0" marT="0" marB="0" anchor="b">
                    <a:lnL>
                      <a:noFill/>
                    </a:lnL>
                    <a:lnR>
                      <a:noFill/>
                    </a:lnR>
                    <a:lnT>
                      <a:noFill/>
                    </a:lnT>
                    <a:lnB>
                      <a:noFill/>
                    </a:lnB>
                  </a:tcPr>
                </a:tc>
                <a:extLst>
                  <a:ext uri="{0D108BD9-81ED-4DB2-BD59-A6C34878D82A}">
                    <a16:rowId xmlns:a16="http://schemas.microsoft.com/office/drawing/2014/main" val="1640294394"/>
                  </a:ext>
                </a:extLst>
              </a:tr>
              <a:tr h="143114">
                <a:tc>
                  <a:txBody>
                    <a:bodyPr/>
                    <a:lstStyle/>
                    <a:p>
                      <a:pPr algn="l" fontAlgn="b"/>
                      <a:r>
                        <a:rPr lang="cs-CZ" sz="700" b="0" i="0" u="none" strike="noStrike">
                          <a:solidFill>
                            <a:srgbClr val="000000"/>
                          </a:solidFill>
                          <a:effectLst/>
                          <a:latin typeface="Arial" panose="020B0604020202020204" pitchFamily="34" charset="0"/>
                        </a:rPr>
                        <a:t>[AT-AT] Bisamberg 2 - Wien Suedost 227 [DIR] / N-1 Bisamberg - Kledering 228B</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1563,66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30%</a:t>
                      </a:r>
                    </a:p>
                  </a:txBody>
                  <a:tcPr marL="0" marR="0" marT="0" marB="0" anchor="b">
                    <a:lnL>
                      <a:noFill/>
                    </a:lnL>
                    <a:lnR>
                      <a:noFill/>
                    </a:lnR>
                    <a:lnT>
                      <a:noFill/>
                    </a:lnT>
                    <a:lnB>
                      <a:noFill/>
                    </a:lnB>
                  </a:tcPr>
                </a:tc>
                <a:extLst>
                  <a:ext uri="{0D108BD9-81ED-4DB2-BD59-A6C34878D82A}">
                    <a16:rowId xmlns:a16="http://schemas.microsoft.com/office/drawing/2014/main" val="2824869301"/>
                  </a:ext>
                </a:extLst>
              </a:tr>
              <a:tr h="143114">
                <a:tc>
                  <a:txBody>
                    <a:bodyPr/>
                    <a:lstStyle/>
                    <a:p>
                      <a:pPr algn="l" fontAlgn="b"/>
                      <a:r>
                        <a:rPr lang="de-DE" sz="700" b="0" i="0" u="none" strike="noStrike">
                          <a:solidFill>
                            <a:srgbClr val="000000"/>
                          </a:solidFill>
                          <a:effectLst/>
                          <a:latin typeface="Arial" panose="020B0604020202020204" pitchFamily="34" charset="0"/>
                        </a:rPr>
                        <a:t>[D7-D7] Buerstadt - Y Pfungstadt RIED W [OPP] / N-1 Buerstadt - Pfungstadt RIED O</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1972,41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22%</a:t>
                      </a:r>
                    </a:p>
                  </a:txBody>
                  <a:tcPr marL="0" marR="0" marT="0" marB="0" anchor="b">
                    <a:lnL>
                      <a:noFill/>
                    </a:lnL>
                    <a:lnR>
                      <a:noFill/>
                    </a:lnR>
                    <a:lnT>
                      <a:noFill/>
                    </a:lnT>
                    <a:lnB>
                      <a:noFill/>
                    </a:lnB>
                  </a:tcPr>
                </a:tc>
                <a:extLst>
                  <a:ext uri="{0D108BD9-81ED-4DB2-BD59-A6C34878D82A}">
                    <a16:rowId xmlns:a16="http://schemas.microsoft.com/office/drawing/2014/main" val="1563122050"/>
                  </a:ext>
                </a:extLst>
              </a:tr>
              <a:tr h="143114">
                <a:tc>
                  <a:txBody>
                    <a:bodyPr/>
                    <a:lstStyle/>
                    <a:p>
                      <a:pPr algn="l" fontAlgn="b"/>
                      <a:r>
                        <a:rPr lang="cs-CZ" sz="700" b="0" i="0" u="none" strike="noStrike">
                          <a:solidFill>
                            <a:srgbClr val="000000"/>
                          </a:solidFill>
                          <a:effectLst/>
                          <a:latin typeface="Arial" panose="020B0604020202020204" pitchFamily="34" charset="0"/>
                        </a:rPr>
                        <a:t>[D8-PL] Mikulowa PST1 [OPP] [PL] / N-1 Vierraden - Krajnik 2</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228,96</a:t>
                      </a:r>
                    </a:p>
                  </a:txBody>
                  <a:tcPr marL="0" marR="0" marT="0" marB="0" anchor="b">
                    <a:lnL>
                      <a:noFill/>
                    </a:lnL>
                    <a:lnR>
                      <a:noFill/>
                    </a:lnR>
                    <a:lnT>
                      <a:noFill/>
                    </a:lnT>
                    <a:lnB>
                      <a:noFill/>
                    </a:lnB>
                  </a:tcPr>
                </a:tc>
                <a:tc>
                  <a:txBody>
                    <a:bodyPr/>
                    <a:lstStyle/>
                    <a:p>
                      <a:pPr algn="r" fontAlgn="b"/>
                      <a:r>
                        <a:rPr lang="cs-CZ" sz="700" b="0" i="0" u="none" strike="noStrike" dirty="0">
                          <a:solidFill>
                            <a:srgbClr val="000000"/>
                          </a:solidFill>
                          <a:effectLst/>
                          <a:latin typeface="Arial" panose="020B0604020202020204" pitchFamily="34" charset="0"/>
                        </a:rPr>
                        <a:t>43%</a:t>
                      </a:r>
                    </a:p>
                  </a:txBody>
                  <a:tcPr marL="0" marR="0" marT="0" marB="0" anchor="b">
                    <a:lnL>
                      <a:noFill/>
                    </a:lnL>
                    <a:lnR>
                      <a:noFill/>
                    </a:lnR>
                    <a:lnT>
                      <a:noFill/>
                    </a:lnT>
                    <a:lnB>
                      <a:noFill/>
                    </a:lnB>
                  </a:tcPr>
                </a:tc>
                <a:extLst>
                  <a:ext uri="{0D108BD9-81ED-4DB2-BD59-A6C34878D82A}">
                    <a16:rowId xmlns:a16="http://schemas.microsoft.com/office/drawing/2014/main" val="1277779317"/>
                  </a:ext>
                </a:extLst>
              </a:tr>
            </a:tbl>
          </a:graphicData>
        </a:graphic>
      </p:graphicFrame>
    </p:spTree>
    <p:extLst>
      <p:ext uri="{BB962C8B-B14F-4D97-AF65-F5344CB8AC3E}">
        <p14:creationId xmlns:p14="http://schemas.microsoft.com/office/powerpoint/2010/main" val="261920038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BD20220409</a:t>
            </a:r>
            <a:r>
              <a:rPr lang="en-US" altLang="hu-HU" sz="1400" dirty="0">
                <a:solidFill>
                  <a:srgbClr val="008000"/>
                </a:solidFill>
              </a:rPr>
              <a:t> (part </a:t>
            </a:r>
            <a:r>
              <a:rPr lang="cs-CZ" altLang="hu-HU" sz="1400" dirty="0">
                <a:solidFill>
                  <a:srgbClr val="008000"/>
                </a:solidFill>
              </a:rPr>
              <a:t>I</a:t>
            </a:r>
            <a:r>
              <a:rPr lang="sl-SI" altLang="hu-HU" sz="1400" dirty="0">
                <a:solidFill>
                  <a:srgbClr val="008000"/>
                </a:solidFill>
              </a:rPr>
              <a:t>II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ulka 1">
            <a:extLst>
              <a:ext uri="{FF2B5EF4-FFF2-40B4-BE49-F238E27FC236}">
                <a16:creationId xmlns:a16="http://schemas.microsoft.com/office/drawing/2014/main" id="{5D055FFA-E237-456A-834E-CD0DE5EEAFEA}"/>
              </a:ext>
            </a:extLst>
          </p:cNvPr>
          <p:cNvGraphicFramePr>
            <a:graphicFrameLocks noGrp="1"/>
          </p:cNvGraphicFramePr>
          <p:nvPr>
            <p:extLst>
              <p:ext uri="{D42A27DB-BD31-4B8C-83A1-F6EECF244321}">
                <p14:modId xmlns:p14="http://schemas.microsoft.com/office/powerpoint/2010/main" val="2529771360"/>
              </p:ext>
            </p:extLst>
          </p:nvPr>
        </p:nvGraphicFramePr>
        <p:xfrm>
          <a:off x="429768" y="1072183"/>
          <a:ext cx="8589873" cy="5372516"/>
        </p:xfrm>
        <a:graphic>
          <a:graphicData uri="http://schemas.openxmlformats.org/drawingml/2006/table">
            <a:tbl>
              <a:tblPr/>
              <a:tblGrid>
                <a:gridCol w="6521611">
                  <a:extLst>
                    <a:ext uri="{9D8B030D-6E8A-4147-A177-3AD203B41FA5}">
                      <a16:colId xmlns:a16="http://schemas.microsoft.com/office/drawing/2014/main" val="3611193634"/>
                    </a:ext>
                  </a:extLst>
                </a:gridCol>
                <a:gridCol w="1527168">
                  <a:extLst>
                    <a:ext uri="{9D8B030D-6E8A-4147-A177-3AD203B41FA5}">
                      <a16:colId xmlns:a16="http://schemas.microsoft.com/office/drawing/2014/main" val="3547972421"/>
                    </a:ext>
                  </a:extLst>
                </a:gridCol>
                <a:gridCol w="541094">
                  <a:extLst>
                    <a:ext uri="{9D8B030D-6E8A-4147-A177-3AD203B41FA5}">
                      <a16:colId xmlns:a16="http://schemas.microsoft.com/office/drawing/2014/main" val="2805685031"/>
                    </a:ext>
                  </a:extLst>
                </a:gridCol>
              </a:tblGrid>
              <a:tr h="141382">
                <a:tc>
                  <a:txBody>
                    <a:bodyPr/>
                    <a:lstStyle/>
                    <a:p>
                      <a:pPr algn="l" fontAlgn="b"/>
                      <a:r>
                        <a:rPr lang="cs-CZ" sz="7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1387941026"/>
                  </a:ext>
                </a:extLst>
              </a:tr>
              <a:tr h="141382">
                <a:tc>
                  <a:txBody>
                    <a:bodyPr/>
                    <a:lstStyle/>
                    <a:p>
                      <a:pPr algn="l" fontAlgn="b"/>
                      <a:r>
                        <a:rPr lang="cs-CZ" sz="700" b="1" i="0" u="none" strike="noStrike">
                          <a:solidFill>
                            <a:srgbClr val="000000"/>
                          </a:solidFill>
                          <a:effectLst/>
                          <a:latin typeface="Arial" panose="020B0604020202020204" pitchFamily="34" charset="0"/>
                        </a:rPr>
                        <a:t>14</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2182,97</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215%</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42319377"/>
                  </a:ext>
                </a:extLst>
              </a:tr>
              <a:tr h="141382">
                <a:tc>
                  <a:txBody>
                    <a:bodyPr/>
                    <a:lstStyle/>
                    <a:p>
                      <a:pPr algn="l" fontAlgn="b"/>
                      <a:r>
                        <a:rPr lang="cs-CZ" sz="700" b="0" i="0" u="none" strike="noStrike">
                          <a:solidFill>
                            <a:srgbClr val="000000"/>
                          </a:solidFill>
                          <a:effectLst/>
                          <a:latin typeface="Arial" panose="020B0604020202020204" pitchFamily="34" charset="0"/>
                        </a:rPr>
                        <a:t>[HR-BA] 220kV Zakucac - Mostar [OPP] [HR] / N-1 Konjsko - Mostar</a:t>
                      </a:r>
                    </a:p>
                  </a:txBody>
                  <a:tcPr marL="8083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233,82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826982634"/>
                  </a:ext>
                </a:extLst>
              </a:tr>
              <a:tr h="141382">
                <a:tc>
                  <a:txBody>
                    <a:bodyPr/>
                    <a:lstStyle/>
                    <a:p>
                      <a:pPr algn="l" fontAlgn="b"/>
                      <a:r>
                        <a:rPr lang="cs-CZ" sz="700" b="0" i="0" u="none" strike="noStrike">
                          <a:solidFill>
                            <a:srgbClr val="000000"/>
                          </a:solidFill>
                          <a:effectLst/>
                          <a:latin typeface="Arial" panose="020B0604020202020204" pitchFamily="34" charset="0"/>
                        </a:rPr>
                        <a:t>[CZ-D8] Hradec - Rohrsdorf 446 [OPP] [D8] / N-1 Hradec - Rohrsdorf 1</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210,04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33%</a:t>
                      </a:r>
                    </a:p>
                  </a:txBody>
                  <a:tcPr marL="0" marR="0" marT="0" marB="0" anchor="b">
                    <a:lnL>
                      <a:noFill/>
                    </a:lnL>
                    <a:lnR>
                      <a:noFill/>
                    </a:lnR>
                    <a:lnT>
                      <a:noFill/>
                    </a:lnT>
                    <a:lnB>
                      <a:noFill/>
                    </a:lnB>
                  </a:tcPr>
                </a:tc>
                <a:extLst>
                  <a:ext uri="{0D108BD9-81ED-4DB2-BD59-A6C34878D82A}">
                    <a16:rowId xmlns:a16="http://schemas.microsoft.com/office/drawing/2014/main" val="93785230"/>
                  </a:ext>
                </a:extLst>
              </a:tr>
              <a:tr h="141382">
                <a:tc>
                  <a:txBody>
                    <a:bodyPr/>
                    <a:lstStyle/>
                    <a:p>
                      <a:pPr algn="l" fontAlgn="b"/>
                      <a:r>
                        <a:rPr lang="cs-CZ" sz="700" b="0" i="0" u="none" strike="noStrike">
                          <a:solidFill>
                            <a:srgbClr val="000000"/>
                          </a:solidFill>
                          <a:effectLst/>
                          <a:latin typeface="Arial" panose="020B0604020202020204" pitchFamily="34" charset="0"/>
                        </a:rPr>
                        <a:t>[NL-D2] Meeden-Diele  380 Z [OPP] [NL] / N-1 Gronau - Gronau TR 441 E</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214,29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626968112"/>
                  </a:ext>
                </a:extLst>
              </a:tr>
              <a:tr h="141382">
                <a:tc>
                  <a:txBody>
                    <a:bodyPr/>
                    <a:lstStyle/>
                    <a:p>
                      <a:pPr algn="l" fontAlgn="b"/>
                      <a:r>
                        <a:rPr lang="en-US" sz="700" b="0" i="0" u="none" strike="noStrike">
                          <a:solidFill>
                            <a:srgbClr val="000000"/>
                          </a:solidFill>
                          <a:effectLst/>
                          <a:latin typeface="Arial" panose="020B0604020202020204" pitchFamily="34" charset="0"/>
                        </a:rPr>
                        <a:t>[BE-FR] Achene - Lonny 19 [DIR] [FR] / N-1 Avelgem - Avelin 380.80</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279,68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62%</a:t>
                      </a:r>
                    </a:p>
                  </a:txBody>
                  <a:tcPr marL="0" marR="0" marT="0" marB="0" anchor="b">
                    <a:lnL>
                      <a:noFill/>
                    </a:lnL>
                    <a:lnR>
                      <a:noFill/>
                    </a:lnR>
                    <a:lnT>
                      <a:noFill/>
                    </a:lnT>
                    <a:lnB>
                      <a:noFill/>
                    </a:lnB>
                  </a:tcPr>
                </a:tc>
                <a:extLst>
                  <a:ext uri="{0D108BD9-81ED-4DB2-BD59-A6C34878D82A}">
                    <a16:rowId xmlns:a16="http://schemas.microsoft.com/office/drawing/2014/main" val="1013915271"/>
                  </a:ext>
                </a:extLst>
              </a:tr>
              <a:tr h="141382">
                <a:tc>
                  <a:txBody>
                    <a:bodyPr/>
                    <a:lstStyle/>
                    <a:p>
                      <a:pPr algn="l" fontAlgn="b"/>
                      <a:r>
                        <a:rPr lang="cs-CZ" sz="700" b="0" i="0" u="none" strike="noStrike">
                          <a:solidFill>
                            <a:srgbClr val="000000"/>
                          </a:solidFill>
                          <a:effectLst/>
                          <a:latin typeface="Arial" panose="020B0604020202020204" pitchFamily="34" charset="0"/>
                        </a:rPr>
                        <a:t>[AT-AT] Bisamberg 2 - Wien Suedost 227 [DIR] / N-1 Bisamberg - Kledering 228B</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2182,97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29%</a:t>
                      </a:r>
                    </a:p>
                  </a:txBody>
                  <a:tcPr marL="0" marR="0" marT="0" marB="0" anchor="b">
                    <a:lnL>
                      <a:noFill/>
                    </a:lnL>
                    <a:lnR>
                      <a:noFill/>
                    </a:lnR>
                    <a:lnT>
                      <a:noFill/>
                    </a:lnT>
                    <a:lnB>
                      <a:noFill/>
                    </a:lnB>
                  </a:tcPr>
                </a:tc>
                <a:extLst>
                  <a:ext uri="{0D108BD9-81ED-4DB2-BD59-A6C34878D82A}">
                    <a16:rowId xmlns:a16="http://schemas.microsoft.com/office/drawing/2014/main" val="1901225846"/>
                  </a:ext>
                </a:extLst>
              </a:tr>
              <a:tr h="141382">
                <a:tc>
                  <a:txBody>
                    <a:bodyPr/>
                    <a:lstStyle/>
                    <a:p>
                      <a:pPr algn="l" fontAlgn="b"/>
                      <a:r>
                        <a:rPr lang="de-DE" sz="700" b="0" i="0" u="none" strike="noStrike">
                          <a:solidFill>
                            <a:srgbClr val="000000"/>
                          </a:solidFill>
                          <a:effectLst/>
                          <a:latin typeface="Arial" panose="020B0604020202020204" pitchFamily="34" charset="0"/>
                        </a:rPr>
                        <a:t>[D7-D7] Buerstadt - Y Pfungstadt RIED W [OPP] / N-1 Buerstadt - Pfungstadt RIED O</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1891,01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906231413"/>
                  </a:ext>
                </a:extLst>
              </a:tr>
              <a:tr h="141382">
                <a:tc>
                  <a:txBody>
                    <a:bodyPr/>
                    <a:lstStyle/>
                    <a:p>
                      <a:pPr algn="l" fontAlgn="b"/>
                      <a:r>
                        <a:rPr lang="cs-CZ" sz="700" b="0" i="0" u="none" strike="noStrike">
                          <a:solidFill>
                            <a:srgbClr val="000000"/>
                          </a:solidFill>
                          <a:effectLst/>
                          <a:latin typeface="Arial" panose="020B0604020202020204" pitchFamily="34" charset="0"/>
                        </a:rPr>
                        <a:t>[D8-PL] Mikulowa PST1 [OPP] [PL] / N-1 Vierraden - Krajnik 2</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226,17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48%</a:t>
                      </a:r>
                    </a:p>
                  </a:txBody>
                  <a:tcPr marL="0" marR="0" marT="0" marB="0" anchor="b">
                    <a:lnL>
                      <a:noFill/>
                    </a:lnL>
                    <a:lnR>
                      <a:noFill/>
                    </a:lnR>
                    <a:lnT>
                      <a:noFill/>
                    </a:lnT>
                    <a:lnB>
                      <a:noFill/>
                    </a:lnB>
                  </a:tcPr>
                </a:tc>
                <a:extLst>
                  <a:ext uri="{0D108BD9-81ED-4DB2-BD59-A6C34878D82A}">
                    <a16:rowId xmlns:a16="http://schemas.microsoft.com/office/drawing/2014/main" val="466352604"/>
                  </a:ext>
                </a:extLst>
              </a:tr>
              <a:tr h="141382">
                <a:tc>
                  <a:txBody>
                    <a:bodyPr/>
                    <a:lstStyle/>
                    <a:p>
                      <a:pPr algn="l" fontAlgn="b"/>
                      <a:r>
                        <a:rPr lang="cs-CZ" sz="700" b="1" i="0" u="none" strike="noStrike">
                          <a:solidFill>
                            <a:srgbClr val="000000"/>
                          </a:solidFill>
                          <a:effectLst/>
                          <a:latin typeface="Arial" panose="020B0604020202020204" pitchFamily="34" charset="0"/>
                        </a:rPr>
                        <a:t>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1836,9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733503110"/>
                  </a:ext>
                </a:extLst>
              </a:tr>
              <a:tr h="141382">
                <a:tc>
                  <a:txBody>
                    <a:bodyPr/>
                    <a:lstStyle/>
                    <a:p>
                      <a:pPr algn="l" fontAlgn="b"/>
                      <a:r>
                        <a:rPr lang="cs-CZ" sz="700" b="0" i="0" u="none" strike="noStrike">
                          <a:solidFill>
                            <a:srgbClr val="000000"/>
                          </a:solidFill>
                          <a:effectLst/>
                          <a:latin typeface="Arial" panose="020B0604020202020204" pitchFamily="34" charset="0"/>
                        </a:rPr>
                        <a:t>[HR-BA] 220kV Zakucac - Mostar [OPP] [HR] / N-1 Konjsko - Mostar</a:t>
                      </a:r>
                    </a:p>
                  </a:txBody>
                  <a:tcPr marL="8083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593,29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896067072"/>
                  </a:ext>
                </a:extLst>
              </a:tr>
              <a:tr h="141382">
                <a:tc>
                  <a:txBody>
                    <a:bodyPr/>
                    <a:lstStyle/>
                    <a:p>
                      <a:pPr algn="l" fontAlgn="b"/>
                      <a:r>
                        <a:rPr lang="cs-CZ" sz="700" b="0" i="0" u="none" strike="noStrike">
                          <a:solidFill>
                            <a:srgbClr val="000000"/>
                          </a:solidFill>
                          <a:effectLst/>
                          <a:latin typeface="Arial" panose="020B0604020202020204" pitchFamily="34" charset="0"/>
                        </a:rPr>
                        <a:t>[CZ-D8] Hradec - Rohrsdorf 446 [OPP] [D8] / N-1 Hradec - Rohrsdorf 1</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405,72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31%</a:t>
                      </a:r>
                    </a:p>
                  </a:txBody>
                  <a:tcPr marL="0" marR="0" marT="0" marB="0" anchor="b">
                    <a:lnL>
                      <a:noFill/>
                    </a:lnL>
                    <a:lnR>
                      <a:noFill/>
                    </a:lnR>
                    <a:lnT>
                      <a:noFill/>
                    </a:lnT>
                    <a:lnB>
                      <a:noFill/>
                    </a:lnB>
                  </a:tcPr>
                </a:tc>
                <a:extLst>
                  <a:ext uri="{0D108BD9-81ED-4DB2-BD59-A6C34878D82A}">
                    <a16:rowId xmlns:a16="http://schemas.microsoft.com/office/drawing/2014/main" val="3904558400"/>
                  </a:ext>
                </a:extLst>
              </a:tr>
              <a:tr h="141382">
                <a:tc>
                  <a:txBody>
                    <a:bodyPr/>
                    <a:lstStyle/>
                    <a:p>
                      <a:pPr algn="l" fontAlgn="b"/>
                      <a:r>
                        <a:rPr lang="cs-CZ" sz="700" b="0" i="0" u="none" strike="noStrike">
                          <a:solidFill>
                            <a:srgbClr val="000000"/>
                          </a:solidFill>
                          <a:effectLst/>
                          <a:latin typeface="Arial" panose="020B0604020202020204" pitchFamily="34" charset="0"/>
                        </a:rPr>
                        <a:t>[NL-D2] Meeden-Diele  380 Z [OPP] [NL] / N-1 Gronau - Gronau TR 441 E</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205,84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01478221"/>
                  </a:ext>
                </a:extLst>
              </a:tr>
              <a:tr h="141382">
                <a:tc>
                  <a:txBody>
                    <a:bodyPr/>
                    <a:lstStyle/>
                    <a:p>
                      <a:pPr algn="l" fontAlgn="b"/>
                      <a:r>
                        <a:rPr lang="en-US" sz="700" b="0" i="0" u="none" strike="noStrike">
                          <a:solidFill>
                            <a:srgbClr val="000000"/>
                          </a:solidFill>
                          <a:effectLst/>
                          <a:latin typeface="Arial" panose="020B0604020202020204" pitchFamily="34" charset="0"/>
                        </a:rPr>
                        <a:t>[BE-FR] Achene - Lonny 19 [DIR] [FR] / N-1 Avelgem - Avelin 380.80</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264,12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77%</a:t>
                      </a:r>
                    </a:p>
                  </a:txBody>
                  <a:tcPr marL="0" marR="0" marT="0" marB="0" anchor="b">
                    <a:lnL>
                      <a:noFill/>
                    </a:lnL>
                    <a:lnR>
                      <a:noFill/>
                    </a:lnR>
                    <a:lnT>
                      <a:noFill/>
                    </a:lnT>
                    <a:lnB>
                      <a:noFill/>
                    </a:lnB>
                  </a:tcPr>
                </a:tc>
                <a:extLst>
                  <a:ext uri="{0D108BD9-81ED-4DB2-BD59-A6C34878D82A}">
                    <a16:rowId xmlns:a16="http://schemas.microsoft.com/office/drawing/2014/main" val="3097767632"/>
                  </a:ext>
                </a:extLst>
              </a:tr>
              <a:tr h="141382">
                <a:tc>
                  <a:txBody>
                    <a:bodyPr/>
                    <a:lstStyle/>
                    <a:p>
                      <a:pPr algn="l" fontAlgn="b"/>
                      <a:r>
                        <a:rPr lang="cs-CZ" sz="700" b="0" i="0" u="none" strike="noStrike">
                          <a:solidFill>
                            <a:srgbClr val="000000"/>
                          </a:solidFill>
                          <a:effectLst/>
                          <a:latin typeface="Arial" panose="020B0604020202020204" pitchFamily="34" charset="0"/>
                        </a:rPr>
                        <a:t>[AT-AT] Bisamberg 2 - Wien Suedost 227 [DIR] / N-1 Bisamberg - Kledering 228B</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1832,89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29%</a:t>
                      </a:r>
                    </a:p>
                  </a:txBody>
                  <a:tcPr marL="0" marR="0" marT="0" marB="0" anchor="b">
                    <a:lnL>
                      <a:noFill/>
                    </a:lnL>
                    <a:lnR>
                      <a:noFill/>
                    </a:lnR>
                    <a:lnT>
                      <a:noFill/>
                    </a:lnT>
                    <a:lnB>
                      <a:noFill/>
                    </a:lnB>
                  </a:tcPr>
                </a:tc>
                <a:extLst>
                  <a:ext uri="{0D108BD9-81ED-4DB2-BD59-A6C34878D82A}">
                    <a16:rowId xmlns:a16="http://schemas.microsoft.com/office/drawing/2014/main" val="2953278448"/>
                  </a:ext>
                </a:extLst>
              </a:tr>
              <a:tr h="141382">
                <a:tc>
                  <a:txBody>
                    <a:bodyPr/>
                    <a:lstStyle/>
                    <a:p>
                      <a:pPr algn="l" fontAlgn="b"/>
                      <a:r>
                        <a:rPr lang="de-DE" sz="700" b="0" i="0" u="none" strike="noStrike">
                          <a:solidFill>
                            <a:srgbClr val="000000"/>
                          </a:solidFill>
                          <a:effectLst/>
                          <a:latin typeface="Arial" panose="020B0604020202020204" pitchFamily="34" charset="0"/>
                        </a:rPr>
                        <a:t>[D7-D7] Buerstadt - Y Pfungstadt RIED W [OPP] / N-1 Buerstadt - Pfungstadt RIED O</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1836,9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571724260"/>
                  </a:ext>
                </a:extLst>
              </a:tr>
              <a:tr h="141382">
                <a:tc>
                  <a:txBody>
                    <a:bodyPr/>
                    <a:lstStyle/>
                    <a:p>
                      <a:pPr algn="l" fontAlgn="b"/>
                      <a:r>
                        <a:rPr lang="cs-CZ" sz="700" b="0" i="0" u="none" strike="noStrike">
                          <a:solidFill>
                            <a:srgbClr val="000000"/>
                          </a:solidFill>
                          <a:effectLst/>
                          <a:latin typeface="Arial" panose="020B0604020202020204" pitchFamily="34" charset="0"/>
                        </a:rPr>
                        <a:t>[D8-PL] Mikulowa PST1 [OPP] [PL] / N-1 Vierraden - Krajnik 2</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127,67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41%</a:t>
                      </a:r>
                    </a:p>
                  </a:txBody>
                  <a:tcPr marL="0" marR="0" marT="0" marB="0" anchor="b">
                    <a:lnL>
                      <a:noFill/>
                    </a:lnL>
                    <a:lnR>
                      <a:noFill/>
                    </a:lnR>
                    <a:lnT>
                      <a:noFill/>
                    </a:lnT>
                    <a:lnB>
                      <a:noFill/>
                    </a:lnB>
                  </a:tcPr>
                </a:tc>
                <a:extLst>
                  <a:ext uri="{0D108BD9-81ED-4DB2-BD59-A6C34878D82A}">
                    <a16:rowId xmlns:a16="http://schemas.microsoft.com/office/drawing/2014/main" val="3949818780"/>
                  </a:ext>
                </a:extLst>
              </a:tr>
              <a:tr h="141382">
                <a:tc>
                  <a:txBody>
                    <a:bodyPr/>
                    <a:lstStyle/>
                    <a:p>
                      <a:pPr algn="l" fontAlgn="b"/>
                      <a:r>
                        <a:rPr lang="cs-CZ" sz="700" b="1" i="0" u="none" strike="noStrike">
                          <a:solidFill>
                            <a:srgbClr val="000000"/>
                          </a:solidFill>
                          <a:effectLst/>
                          <a:latin typeface="Arial" panose="020B0604020202020204" pitchFamily="34" charset="0"/>
                        </a:rPr>
                        <a:t>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2857,09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135149206"/>
                  </a:ext>
                </a:extLst>
              </a:tr>
              <a:tr h="141382">
                <a:tc>
                  <a:txBody>
                    <a:bodyPr/>
                    <a:lstStyle/>
                    <a:p>
                      <a:pPr algn="l" fontAlgn="b"/>
                      <a:r>
                        <a:rPr lang="cs-CZ" sz="700" b="0" i="0" u="none" strike="noStrike">
                          <a:solidFill>
                            <a:srgbClr val="000000"/>
                          </a:solidFill>
                          <a:effectLst/>
                          <a:latin typeface="Arial" panose="020B0604020202020204" pitchFamily="34" charset="0"/>
                        </a:rPr>
                        <a:t>[CZ-D8] Hradec - Rohrsdorf 446 [OPP] [D8] / N-1 Hradec - Rohrsdorf 1</a:t>
                      </a:r>
                    </a:p>
                  </a:txBody>
                  <a:tcPr marL="8083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137,42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806345979"/>
                  </a:ext>
                </a:extLst>
              </a:tr>
              <a:tr h="141382">
                <a:tc>
                  <a:txBody>
                    <a:bodyPr/>
                    <a:lstStyle/>
                    <a:p>
                      <a:pPr algn="l" fontAlgn="b"/>
                      <a:r>
                        <a:rPr lang="cs-CZ" sz="700" b="0" i="0" u="none" strike="noStrike">
                          <a:solidFill>
                            <a:srgbClr val="000000"/>
                          </a:solidFill>
                          <a:effectLst/>
                          <a:latin typeface="Arial" panose="020B0604020202020204" pitchFamily="34" charset="0"/>
                        </a:rPr>
                        <a:t>[NL-D2] Meeden-Diele  380 Z [OPP] [NL] / N-1 Gronau - Gronau TR 441 E</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174,23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30%</a:t>
                      </a:r>
                    </a:p>
                  </a:txBody>
                  <a:tcPr marL="0" marR="0" marT="0" marB="0" anchor="b">
                    <a:lnL>
                      <a:noFill/>
                    </a:lnL>
                    <a:lnR>
                      <a:noFill/>
                    </a:lnR>
                    <a:lnT>
                      <a:noFill/>
                    </a:lnT>
                    <a:lnB>
                      <a:noFill/>
                    </a:lnB>
                  </a:tcPr>
                </a:tc>
                <a:extLst>
                  <a:ext uri="{0D108BD9-81ED-4DB2-BD59-A6C34878D82A}">
                    <a16:rowId xmlns:a16="http://schemas.microsoft.com/office/drawing/2014/main" val="424251384"/>
                  </a:ext>
                </a:extLst>
              </a:tr>
              <a:tr h="141382">
                <a:tc>
                  <a:txBody>
                    <a:bodyPr/>
                    <a:lstStyle/>
                    <a:p>
                      <a:pPr algn="l" fontAlgn="b"/>
                      <a:r>
                        <a:rPr lang="en-US" sz="700" b="0" i="0" u="none" strike="noStrike">
                          <a:solidFill>
                            <a:srgbClr val="000000"/>
                          </a:solidFill>
                          <a:effectLst/>
                          <a:latin typeface="Arial" panose="020B0604020202020204" pitchFamily="34" charset="0"/>
                        </a:rPr>
                        <a:t>[BE-FR] Achene - Lonny 19 [DIR] [FR] / N-1 Avelgem - Avelin 380.80</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230,43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82%</a:t>
                      </a:r>
                    </a:p>
                  </a:txBody>
                  <a:tcPr marL="0" marR="0" marT="0" marB="0" anchor="b">
                    <a:lnL>
                      <a:noFill/>
                    </a:lnL>
                    <a:lnR>
                      <a:noFill/>
                    </a:lnR>
                    <a:lnT>
                      <a:noFill/>
                    </a:lnT>
                    <a:lnB>
                      <a:noFill/>
                    </a:lnB>
                  </a:tcPr>
                </a:tc>
                <a:extLst>
                  <a:ext uri="{0D108BD9-81ED-4DB2-BD59-A6C34878D82A}">
                    <a16:rowId xmlns:a16="http://schemas.microsoft.com/office/drawing/2014/main" val="2321739470"/>
                  </a:ext>
                </a:extLst>
              </a:tr>
              <a:tr h="141382">
                <a:tc>
                  <a:txBody>
                    <a:bodyPr/>
                    <a:lstStyle/>
                    <a:p>
                      <a:pPr algn="l" fontAlgn="b"/>
                      <a:r>
                        <a:rPr lang="cs-CZ" sz="700" b="0" i="0" u="none" strike="noStrike">
                          <a:solidFill>
                            <a:srgbClr val="000000"/>
                          </a:solidFill>
                          <a:effectLst/>
                          <a:latin typeface="Arial" panose="020B0604020202020204" pitchFamily="34" charset="0"/>
                        </a:rPr>
                        <a:t>[AT-AT] Bisamberg 2 - Wien Suedost 227 [DIR] / N-1 Bisamberg - Kledering 228B</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2857,09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25%</a:t>
                      </a:r>
                    </a:p>
                  </a:txBody>
                  <a:tcPr marL="0" marR="0" marT="0" marB="0" anchor="b">
                    <a:lnL>
                      <a:noFill/>
                    </a:lnL>
                    <a:lnR>
                      <a:noFill/>
                    </a:lnR>
                    <a:lnT>
                      <a:noFill/>
                    </a:lnT>
                    <a:lnB>
                      <a:noFill/>
                    </a:lnB>
                  </a:tcPr>
                </a:tc>
                <a:extLst>
                  <a:ext uri="{0D108BD9-81ED-4DB2-BD59-A6C34878D82A}">
                    <a16:rowId xmlns:a16="http://schemas.microsoft.com/office/drawing/2014/main" val="4071523691"/>
                  </a:ext>
                </a:extLst>
              </a:tr>
              <a:tr h="141382">
                <a:tc>
                  <a:txBody>
                    <a:bodyPr/>
                    <a:lstStyle/>
                    <a:p>
                      <a:pPr algn="l" fontAlgn="b"/>
                      <a:r>
                        <a:rPr lang="de-DE" sz="700" b="0" i="0" u="none" strike="noStrike">
                          <a:solidFill>
                            <a:srgbClr val="000000"/>
                          </a:solidFill>
                          <a:effectLst/>
                          <a:latin typeface="Arial" panose="020B0604020202020204" pitchFamily="34" charset="0"/>
                        </a:rPr>
                        <a:t>[D7-D7] Buerstadt - Y Pfungstadt RIED W [OPP] / N-1 Buerstadt - Pfungstadt RIED O</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1620,07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21%</a:t>
                      </a:r>
                    </a:p>
                  </a:txBody>
                  <a:tcPr marL="0" marR="0" marT="0" marB="0" anchor="b">
                    <a:lnL>
                      <a:noFill/>
                    </a:lnL>
                    <a:lnR>
                      <a:noFill/>
                    </a:lnR>
                    <a:lnT>
                      <a:noFill/>
                    </a:lnT>
                    <a:lnB>
                      <a:noFill/>
                    </a:lnB>
                  </a:tcPr>
                </a:tc>
                <a:extLst>
                  <a:ext uri="{0D108BD9-81ED-4DB2-BD59-A6C34878D82A}">
                    <a16:rowId xmlns:a16="http://schemas.microsoft.com/office/drawing/2014/main" val="1839989241"/>
                  </a:ext>
                </a:extLst>
              </a:tr>
              <a:tr h="141382">
                <a:tc>
                  <a:txBody>
                    <a:bodyPr/>
                    <a:lstStyle/>
                    <a:p>
                      <a:pPr algn="l" fontAlgn="b"/>
                      <a:r>
                        <a:rPr lang="cs-CZ" sz="700" b="0" i="0" u="none" strike="noStrike">
                          <a:solidFill>
                            <a:srgbClr val="000000"/>
                          </a:solidFill>
                          <a:effectLst/>
                          <a:latin typeface="Arial" panose="020B0604020202020204" pitchFamily="34" charset="0"/>
                        </a:rPr>
                        <a:t>[D8-PL] Mikulowa PST1 [OPP] [PL] / N-1 Vierraden - Krajnik 2</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118,39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36%</a:t>
                      </a:r>
                    </a:p>
                  </a:txBody>
                  <a:tcPr marL="0" marR="0" marT="0" marB="0" anchor="b">
                    <a:lnL>
                      <a:noFill/>
                    </a:lnL>
                    <a:lnR>
                      <a:noFill/>
                    </a:lnR>
                    <a:lnT>
                      <a:noFill/>
                    </a:lnT>
                    <a:lnB>
                      <a:noFill/>
                    </a:lnB>
                  </a:tcPr>
                </a:tc>
                <a:extLst>
                  <a:ext uri="{0D108BD9-81ED-4DB2-BD59-A6C34878D82A}">
                    <a16:rowId xmlns:a16="http://schemas.microsoft.com/office/drawing/2014/main" val="3031994384"/>
                  </a:ext>
                </a:extLst>
              </a:tr>
              <a:tr h="141382">
                <a:tc>
                  <a:txBody>
                    <a:bodyPr/>
                    <a:lstStyle/>
                    <a:p>
                      <a:pPr algn="l" fontAlgn="b"/>
                      <a:r>
                        <a:rPr lang="cs-CZ" sz="700" b="1" i="0" u="none" strike="noStrike">
                          <a:solidFill>
                            <a:srgbClr val="000000"/>
                          </a:solidFill>
                          <a:effectLst/>
                          <a:latin typeface="Arial" panose="020B0604020202020204" pitchFamily="34" charset="0"/>
                        </a:rPr>
                        <a:t>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3093,11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177%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738991322"/>
                  </a:ext>
                </a:extLst>
              </a:tr>
              <a:tr h="141382">
                <a:tc>
                  <a:txBody>
                    <a:bodyPr/>
                    <a:lstStyle/>
                    <a:p>
                      <a:pPr algn="l" fontAlgn="b"/>
                      <a:r>
                        <a:rPr lang="cs-CZ" sz="700" b="0" i="0" u="none" strike="noStrike">
                          <a:solidFill>
                            <a:srgbClr val="000000"/>
                          </a:solidFill>
                          <a:effectLst/>
                          <a:latin typeface="Arial" panose="020B0604020202020204" pitchFamily="34" charset="0"/>
                        </a:rPr>
                        <a:t>[NL-D2] Meeden-Diele  380 Z [OPP] [NL] / N-1 Gronau - Gronau TR 441 E</a:t>
                      </a:r>
                    </a:p>
                  </a:txBody>
                  <a:tcPr marL="8083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199,72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679270456"/>
                  </a:ext>
                </a:extLst>
              </a:tr>
              <a:tr h="141382">
                <a:tc>
                  <a:txBody>
                    <a:bodyPr/>
                    <a:lstStyle/>
                    <a:p>
                      <a:pPr algn="l" fontAlgn="b"/>
                      <a:r>
                        <a:rPr lang="en-US" sz="700" b="0" i="0" u="none" strike="noStrike">
                          <a:solidFill>
                            <a:srgbClr val="000000"/>
                          </a:solidFill>
                          <a:effectLst/>
                          <a:latin typeface="Arial" panose="020B0604020202020204" pitchFamily="34" charset="0"/>
                        </a:rPr>
                        <a:t>[BE-FR] Achene - Lonny 19 [DIR] [FR] / N-1 Avelgem - Avelin 380.80</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231,05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68%</a:t>
                      </a:r>
                    </a:p>
                  </a:txBody>
                  <a:tcPr marL="0" marR="0" marT="0" marB="0" anchor="b">
                    <a:lnL>
                      <a:noFill/>
                    </a:lnL>
                    <a:lnR>
                      <a:noFill/>
                    </a:lnR>
                    <a:lnT>
                      <a:noFill/>
                    </a:lnT>
                    <a:lnB>
                      <a:noFill/>
                    </a:lnB>
                  </a:tcPr>
                </a:tc>
                <a:extLst>
                  <a:ext uri="{0D108BD9-81ED-4DB2-BD59-A6C34878D82A}">
                    <a16:rowId xmlns:a16="http://schemas.microsoft.com/office/drawing/2014/main" val="2995198449"/>
                  </a:ext>
                </a:extLst>
              </a:tr>
              <a:tr h="141382">
                <a:tc>
                  <a:txBody>
                    <a:bodyPr/>
                    <a:lstStyle/>
                    <a:p>
                      <a:pPr algn="l" fontAlgn="b"/>
                      <a:r>
                        <a:rPr lang="cs-CZ" sz="700" b="0" i="0" u="none" strike="noStrike">
                          <a:solidFill>
                            <a:srgbClr val="000000"/>
                          </a:solidFill>
                          <a:effectLst/>
                          <a:latin typeface="Arial" panose="020B0604020202020204" pitchFamily="34" charset="0"/>
                        </a:rPr>
                        <a:t>[AT-AT] Bisamberg 2 - Wien Suedost 227 [DIR] / N-1 Bisamberg - Kledering 228B</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3093,11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27%</a:t>
                      </a:r>
                    </a:p>
                  </a:txBody>
                  <a:tcPr marL="0" marR="0" marT="0" marB="0" anchor="b">
                    <a:lnL>
                      <a:noFill/>
                    </a:lnL>
                    <a:lnR>
                      <a:noFill/>
                    </a:lnR>
                    <a:lnT>
                      <a:noFill/>
                    </a:lnT>
                    <a:lnB>
                      <a:noFill/>
                    </a:lnB>
                  </a:tcPr>
                </a:tc>
                <a:extLst>
                  <a:ext uri="{0D108BD9-81ED-4DB2-BD59-A6C34878D82A}">
                    <a16:rowId xmlns:a16="http://schemas.microsoft.com/office/drawing/2014/main" val="997085513"/>
                  </a:ext>
                </a:extLst>
              </a:tr>
              <a:tr h="141382">
                <a:tc>
                  <a:txBody>
                    <a:bodyPr/>
                    <a:lstStyle/>
                    <a:p>
                      <a:pPr algn="l" fontAlgn="b"/>
                      <a:r>
                        <a:rPr lang="de-DE" sz="700" b="0" i="0" u="none" strike="noStrike">
                          <a:solidFill>
                            <a:srgbClr val="000000"/>
                          </a:solidFill>
                          <a:effectLst/>
                          <a:latin typeface="Arial" panose="020B0604020202020204" pitchFamily="34" charset="0"/>
                        </a:rPr>
                        <a:t>[D7-D7] Buerstadt - Y Pfungstadt RIED W [OPP] / N-1 Buerstadt - Pfungstadt RIED O</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1598,39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21%</a:t>
                      </a:r>
                    </a:p>
                  </a:txBody>
                  <a:tcPr marL="0" marR="0" marT="0" marB="0" anchor="b">
                    <a:lnL>
                      <a:noFill/>
                    </a:lnL>
                    <a:lnR>
                      <a:noFill/>
                    </a:lnR>
                    <a:lnT>
                      <a:noFill/>
                    </a:lnT>
                    <a:lnB>
                      <a:noFill/>
                    </a:lnB>
                  </a:tcPr>
                </a:tc>
                <a:extLst>
                  <a:ext uri="{0D108BD9-81ED-4DB2-BD59-A6C34878D82A}">
                    <a16:rowId xmlns:a16="http://schemas.microsoft.com/office/drawing/2014/main" val="1648236765"/>
                  </a:ext>
                </a:extLst>
              </a:tr>
              <a:tr h="141382">
                <a:tc>
                  <a:txBody>
                    <a:bodyPr/>
                    <a:lstStyle/>
                    <a:p>
                      <a:pPr algn="l" fontAlgn="b"/>
                      <a:r>
                        <a:rPr lang="cs-CZ" sz="700" b="0" i="0" u="none" strike="noStrike">
                          <a:solidFill>
                            <a:srgbClr val="000000"/>
                          </a:solidFill>
                          <a:effectLst/>
                          <a:latin typeface="Arial" panose="020B0604020202020204" pitchFamily="34" charset="0"/>
                        </a:rPr>
                        <a:t>[D8-PL] Mikulowa PST1 [OPP] [PL] / N-1 Vierraden - Krajnik 2</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161,29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28%</a:t>
                      </a:r>
                    </a:p>
                  </a:txBody>
                  <a:tcPr marL="0" marR="0" marT="0" marB="0" anchor="b">
                    <a:lnL>
                      <a:noFill/>
                    </a:lnL>
                    <a:lnR>
                      <a:noFill/>
                    </a:lnR>
                    <a:lnT>
                      <a:noFill/>
                    </a:lnT>
                    <a:lnB>
                      <a:noFill/>
                    </a:lnB>
                  </a:tcPr>
                </a:tc>
                <a:extLst>
                  <a:ext uri="{0D108BD9-81ED-4DB2-BD59-A6C34878D82A}">
                    <a16:rowId xmlns:a16="http://schemas.microsoft.com/office/drawing/2014/main" val="3103557528"/>
                  </a:ext>
                </a:extLst>
              </a:tr>
              <a:tr h="141382">
                <a:tc>
                  <a:txBody>
                    <a:bodyPr/>
                    <a:lstStyle/>
                    <a:p>
                      <a:pPr algn="l" fontAlgn="b"/>
                      <a:r>
                        <a:rPr lang="cs-CZ" sz="700" b="1" i="0" u="none" strike="noStrike">
                          <a:solidFill>
                            <a:srgbClr val="000000"/>
                          </a:solidFill>
                          <a:effectLst/>
                          <a:latin typeface="Arial" panose="020B0604020202020204" pitchFamily="34" charset="0"/>
                        </a:rPr>
                        <a:t>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2170,84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187%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018228234"/>
                  </a:ext>
                </a:extLst>
              </a:tr>
              <a:tr h="141382">
                <a:tc>
                  <a:txBody>
                    <a:bodyPr/>
                    <a:lstStyle/>
                    <a:p>
                      <a:pPr algn="l" fontAlgn="b"/>
                      <a:r>
                        <a:rPr lang="cs-CZ" sz="700" b="0" i="0" u="none" strike="noStrike">
                          <a:solidFill>
                            <a:srgbClr val="000000"/>
                          </a:solidFill>
                          <a:effectLst/>
                          <a:latin typeface="Arial" panose="020B0604020202020204" pitchFamily="34" charset="0"/>
                        </a:rPr>
                        <a:t>[NL-NL] Diemen-Lelystad 380 W [OPP] / N-1 Diemen-Lelystad 380 Z</a:t>
                      </a:r>
                    </a:p>
                  </a:txBody>
                  <a:tcPr marL="8083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304,73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678573417"/>
                  </a:ext>
                </a:extLst>
              </a:tr>
              <a:tr h="141382">
                <a:tc>
                  <a:txBody>
                    <a:bodyPr/>
                    <a:lstStyle/>
                    <a:p>
                      <a:pPr algn="l" fontAlgn="b"/>
                      <a:r>
                        <a:rPr lang="cs-CZ" sz="700" b="0" i="0" u="none" strike="noStrike">
                          <a:solidFill>
                            <a:srgbClr val="000000"/>
                          </a:solidFill>
                          <a:effectLst/>
                          <a:latin typeface="Arial" panose="020B0604020202020204" pitchFamily="34" charset="0"/>
                        </a:rPr>
                        <a:t>[CZ-SK] Nosovice - Varin [DIR] [SK] / N-1 Sokolnice - Stupava</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344,39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47%</a:t>
                      </a:r>
                    </a:p>
                  </a:txBody>
                  <a:tcPr marL="0" marR="0" marT="0" marB="0" anchor="b">
                    <a:lnL>
                      <a:noFill/>
                    </a:lnL>
                    <a:lnR>
                      <a:noFill/>
                    </a:lnR>
                    <a:lnT>
                      <a:noFill/>
                    </a:lnT>
                    <a:lnB>
                      <a:noFill/>
                    </a:lnB>
                  </a:tcPr>
                </a:tc>
                <a:extLst>
                  <a:ext uri="{0D108BD9-81ED-4DB2-BD59-A6C34878D82A}">
                    <a16:rowId xmlns:a16="http://schemas.microsoft.com/office/drawing/2014/main" val="272486466"/>
                  </a:ext>
                </a:extLst>
              </a:tr>
              <a:tr h="141382">
                <a:tc>
                  <a:txBody>
                    <a:bodyPr/>
                    <a:lstStyle/>
                    <a:p>
                      <a:pPr algn="l" fontAlgn="b"/>
                      <a:r>
                        <a:rPr lang="cs-CZ" sz="700" b="0" i="0" u="none" strike="noStrike">
                          <a:solidFill>
                            <a:srgbClr val="000000"/>
                          </a:solidFill>
                          <a:effectLst/>
                          <a:latin typeface="Arial" panose="020B0604020202020204" pitchFamily="34" charset="0"/>
                        </a:rPr>
                        <a:t>[NL-D2] Meeden-Diele  380 Z [OPP] [NL] / N-1 COBRA HVDC</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684,06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25%</a:t>
                      </a:r>
                    </a:p>
                  </a:txBody>
                  <a:tcPr marL="0" marR="0" marT="0" marB="0" anchor="b">
                    <a:lnL>
                      <a:noFill/>
                    </a:lnL>
                    <a:lnR>
                      <a:noFill/>
                    </a:lnR>
                    <a:lnT>
                      <a:noFill/>
                    </a:lnT>
                    <a:lnB>
                      <a:noFill/>
                    </a:lnB>
                  </a:tcPr>
                </a:tc>
                <a:extLst>
                  <a:ext uri="{0D108BD9-81ED-4DB2-BD59-A6C34878D82A}">
                    <a16:rowId xmlns:a16="http://schemas.microsoft.com/office/drawing/2014/main" val="3579470965"/>
                  </a:ext>
                </a:extLst>
              </a:tr>
              <a:tr h="141382">
                <a:tc>
                  <a:txBody>
                    <a:bodyPr/>
                    <a:lstStyle/>
                    <a:p>
                      <a:pPr algn="l" fontAlgn="b"/>
                      <a:r>
                        <a:rPr lang="de-DE" sz="700" b="0" i="0" u="none" strike="noStrike">
                          <a:solidFill>
                            <a:srgbClr val="000000"/>
                          </a:solidFill>
                          <a:effectLst/>
                          <a:latin typeface="Arial" panose="020B0604020202020204" pitchFamily="34" charset="0"/>
                        </a:rPr>
                        <a:t>[D7-D7] Buerstadt - Y Pfungstadt RIED W [OPP] / N-1 Buerstadt - Pfungstadt RIED O</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1047,05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58291924"/>
                  </a:ext>
                </a:extLst>
              </a:tr>
              <a:tr h="141382">
                <a:tc>
                  <a:txBody>
                    <a:bodyPr/>
                    <a:lstStyle/>
                    <a:p>
                      <a:pPr algn="l" fontAlgn="b"/>
                      <a:r>
                        <a:rPr lang="cs-CZ" sz="700" b="0" i="0" u="none" strike="noStrike">
                          <a:solidFill>
                            <a:srgbClr val="000000"/>
                          </a:solidFill>
                          <a:effectLst/>
                          <a:latin typeface="Arial" panose="020B0604020202020204" pitchFamily="34" charset="0"/>
                        </a:rPr>
                        <a:t>[D7-D7] Eiberg - Y Ohligs OERKHS O [DIR] / N-1 Utfort - Selbeck - Osterath TOESEE W</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932,71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24%</a:t>
                      </a:r>
                    </a:p>
                  </a:txBody>
                  <a:tcPr marL="0" marR="0" marT="0" marB="0" anchor="b">
                    <a:lnL>
                      <a:noFill/>
                    </a:lnL>
                    <a:lnR>
                      <a:noFill/>
                    </a:lnR>
                    <a:lnT>
                      <a:noFill/>
                    </a:lnT>
                    <a:lnB>
                      <a:noFill/>
                    </a:lnB>
                  </a:tcPr>
                </a:tc>
                <a:extLst>
                  <a:ext uri="{0D108BD9-81ED-4DB2-BD59-A6C34878D82A}">
                    <a16:rowId xmlns:a16="http://schemas.microsoft.com/office/drawing/2014/main" val="1813812050"/>
                  </a:ext>
                </a:extLst>
              </a:tr>
              <a:tr h="141382">
                <a:tc>
                  <a:txBody>
                    <a:bodyPr/>
                    <a:lstStyle/>
                    <a:p>
                      <a:pPr algn="l" fontAlgn="b"/>
                      <a:r>
                        <a:rPr lang="cs-CZ" sz="700" b="0" i="0" u="none" strike="noStrike">
                          <a:solidFill>
                            <a:srgbClr val="000000"/>
                          </a:solidFill>
                          <a:effectLst/>
                          <a:latin typeface="Arial" panose="020B0604020202020204" pitchFamily="34" charset="0"/>
                        </a:rPr>
                        <a:t>[AT-AT] Bisamberg 2 - Wien Suedost 227 [DIR] / N-1 Kledering - Wien Suedost 228A</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2170,84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25%</a:t>
                      </a:r>
                    </a:p>
                  </a:txBody>
                  <a:tcPr marL="0" marR="0" marT="0" marB="0" anchor="b">
                    <a:lnL>
                      <a:noFill/>
                    </a:lnL>
                    <a:lnR>
                      <a:noFill/>
                    </a:lnR>
                    <a:lnT>
                      <a:noFill/>
                    </a:lnT>
                    <a:lnB>
                      <a:noFill/>
                    </a:lnB>
                  </a:tcPr>
                </a:tc>
                <a:extLst>
                  <a:ext uri="{0D108BD9-81ED-4DB2-BD59-A6C34878D82A}">
                    <a16:rowId xmlns:a16="http://schemas.microsoft.com/office/drawing/2014/main" val="815398034"/>
                  </a:ext>
                </a:extLst>
              </a:tr>
              <a:tr h="141382">
                <a:tc>
                  <a:txBody>
                    <a:bodyPr/>
                    <a:lstStyle/>
                    <a:p>
                      <a:pPr algn="l" fontAlgn="b"/>
                      <a:r>
                        <a:rPr lang="cs-CZ" sz="700" b="0" i="0" u="none" strike="noStrike">
                          <a:solidFill>
                            <a:srgbClr val="000000"/>
                          </a:solidFill>
                          <a:effectLst/>
                          <a:latin typeface="Arial" panose="020B0604020202020204" pitchFamily="34" charset="0"/>
                        </a:rPr>
                        <a:t>[D8-PL] Mikulowa PST1 [OPP] [PL] / N-1 Vierraden - Krajnik 2</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61,2</a:t>
                      </a:r>
                    </a:p>
                  </a:txBody>
                  <a:tcPr marL="0" marR="0" marT="0" marB="0" anchor="b">
                    <a:lnL>
                      <a:noFill/>
                    </a:lnL>
                    <a:lnR>
                      <a:noFill/>
                    </a:lnR>
                    <a:lnT>
                      <a:noFill/>
                    </a:lnT>
                    <a:lnB>
                      <a:noFill/>
                    </a:lnB>
                  </a:tcPr>
                </a:tc>
                <a:tc>
                  <a:txBody>
                    <a:bodyPr/>
                    <a:lstStyle/>
                    <a:p>
                      <a:pPr algn="r" fontAlgn="b"/>
                      <a:r>
                        <a:rPr lang="cs-CZ" sz="700" b="0" i="0" u="none" strike="noStrike" dirty="0">
                          <a:solidFill>
                            <a:srgbClr val="000000"/>
                          </a:solidFill>
                          <a:effectLst/>
                          <a:latin typeface="Arial" panose="020B0604020202020204" pitchFamily="34" charset="0"/>
                        </a:rPr>
                        <a:t>26%</a:t>
                      </a:r>
                    </a:p>
                  </a:txBody>
                  <a:tcPr marL="0" marR="0" marT="0" marB="0" anchor="b">
                    <a:lnL>
                      <a:noFill/>
                    </a:lnL>
                    <a:lnR>
                      <a:noFill/>
                    </a:lnR>
                    <a:lnT>
                      <a:noFill/>
                    </a:lnT>
                    <a:lnB>
                      <a:noFill/>
                    </a:lnB>
                  </a:tcPr>
                </a:tc>
                <a:extLst>
                  <a:ext uri="{0D108BD9-81ED-4DB2-BD59-A6C34878D82A}">
                    <a16:rowId xmlns:a16="http://schemas.microsoft.com/office/drawing/2014/main" val="378371367"/>
                  </a:ext>
                </a:extLst>
              </a:tr>
            </a:tbl>
          </a:graphicData>
        </a:graphic>
      </p:graphicFrame>
    </p:spTree>
    <p:extLst>
      <p:ext uri="{BB962C8B-B14F-4D97-AF65-F5344CB8AC3E}">
        <p14:creationId xmlns:p14="http://schemas.microsoft.com/office/powerpoint/2010/main" val="382304598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BD20220409</a:t>
            </a:r>
            <a:r>
              <a:rPr lang="en-US" altLang="hu-HU" sz="1400" dirty="0">
                <a:solidFill>
                  <a:srgbClr val="008000"/>
                </a:solidFill>
              </a:rPr>
              <a:t> (part </a:t>
            </a:r>
            <a:r>
              <a:rPr lang="cs-CZ" altLang="hu-HU" sz="1400" dirty="0">
                <a:solidFill>
                  <a:srgbClr val="008000"/>
                </a:solidFill>
              </a:rPr>
              <a:t>I</a:t>
            </a:r>
            <a:r>
              <a:rPr lang="sl-SI" altLang="hu-HU" sz="1400" dirty="0">
                <a:solidFill>
                  <a:srgbClr val="008000"/>
                </a:solidFill>
              </a:rPr>
              <a:t>V</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ulka 1">
            <a:extLst>
              <a:ext uri="{FF2B5EF4-FFF2-40B4-BE49-F238E27FC236}">
                <a16:creationId xmlns:a16="http://schemas.microsoft.com/office/drawing/2014/main" id="{E2BD89EF-CBA0-44A6-AD5A-30E46A4C749A}"/>
              </a:ext>
            </a:extLst>
          </p:cNvPr>
          <p:cNvGraphicFramePr>
            <a:graphicFrameLocks noGrp="1"/>
          </p:cNvGraphicFramePr>
          <p:nvPr>
            <p:extLst>
              <p:ext uri="{D42A27DB-BD31-4B8C-83A1-F6EECF244321}">
                <p14:modId xmlns:p14="http://schemas.microsoft.com/office/powerpoint/2010/main" val="2216221916"/>
              </p:ext>
            </p:extLst>
          </p:nvPr>
        </p:nvGraphicFramePr>
        <p:xfrm>
          <a:off x="328210" y="949052"/>
          <a:ext cx="8874312" cy="5612704"/>
        </p:xfrm>
        <a:graphic>
          <a:graphicData uri="http://schemas.openxmlformats.org/drawingml/2006/table">
            <a:tbl>
              <a:tblPr/>
              <a:tblGrid>
                <a:gridCol w="6737562">
                  <a:extLst>
                    <a:ext uri="{9D8B030D-6E8A-4147-A177-3AD203B41FA5}">
                      <a16:colId xmlns:a16="http://schemas.microsoft.com/office/drawing/2014/main" val="3325017415"/>
                    </a:ext>
                  </a:extLst>
                </a:gridCol>
                <a:gridCol w="1577738">
                  <a:extLst>
                    <a:ext uri="{9D8B030D-6E8A-4147-A177-3AD203B41FA5}">
                      <a16:colId xmlns:a16="http://schemas.microsoft.com/office/drawing/2014/main" val="589546616"/>
                    </a:ext>
                  </a:extLst>
                </a:gridCol>
                <a:gridCol w="559012">
                  <a:extLst>
                    <a:ext uri="{9D8B030D-6E8A-4147-A177-3AD203B41FA5}">
                      <a16:colId xmlns:a16="http://schemas.microsoft.com/office/drawing/2014/main" val="4047411107"/>
                    </a:ext>
                  </a:extLst>
                </a:gridCol>
              </a:tblGrid>
              <a:tr h="114545">
                <a:tc>
                  <a:txBody>
                    <a:bodyPr/>
                    <a:lstStyle/>
                    <a:p>
                      <a:pPr algn="l" fontAlgn="b"/>
                      <a:r>
                        <a:rPr lang="cs-CZ" sz="7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728640767"/>
                  </a:ext>
                </a:extLst>
              </a:tr>
              <a:tr h="114545">
                <a:tc>
                  <a:txBody>
                    <a:bodyPr/>
                    <a:lstStyle/>
                    <a:p>
                      <a:pPr algn="l" fontAlgn="b"/>
                      <a:r>
                        <a:rPr lang="cs-CZ" sz="700" b="1" i="0" u="none" strike="noStrike">
                          <a:solidFill>
                            <a:srgbClr val="000000"/>
                          </a:solidFill>
                          <a:effectLst/>
                          <a:latin typeface="Arial" panose="020B0604020202020204" pitchFamily="34" charset="0"/>
                        </a:rPr>
                        <a:t>19</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1695,9</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195%</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442840554"/>
                  </a:ext>
                </a:extLst>
              </a:tr>
              <a:tr h="114545">
                <a:tc>
                  <a:txBody>
                    <a:bodyPr/>
                    <a:lstStyle/>
                    <a:p>
                      <a:pPr algn="l" fontAlgn="b"/>
                      <a:r>
                        <a:rPr lang="cs-CZ" sz="700" b="0" i="0" u="none" strike="noStrike">
                          <a:solidFill>
                            <a:srgbClr val="000000"/>
                          </a:solidFill>
                          <a:effectLst/>
                          <a:latin typeface="Arial" panose="020B0604020202020204" pitchFamily="34" charset="0"/>
                        </a:rPr>
                        <a:t>[NL-NL] Diemen-Lelystad 380 W [OPP] / N-1 Diemen-Lelystad 380 Z</a:t>
                      </a:r>
                    </a:p>
                  </a:txBody>
                  <a:tcPr marL="6399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793,26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59730720"/>
                  </a:ext>
                </a:extLst>
              </a:tr>
              <a:tr h="114545">
                <a:tc>
                  <a:txBody>
                    <a:bodyPr/>
                    <a:lstStyle/>
                    <a:p>
                      <a:pPr algn="l" fontAlgn="b"/>
                      <a:r>
                        <a:rPr lang="cs-CZ" sz="700" b="0" i="0" u="none" strike="noStrike">
                          <a:solidFill>
                            <a:srgbClr val="000000"/>
                          </a:solidFill>
                          <a:effectLst/>
                          <a:latin typeface="Arial" panose="020B0604020202020204" pitchFamily="34" charset="0"/>
                        </a:rPr>
                        <a:t>[CZ-SK] Nosovice - Varin [DIR] [SK] / N-1 Sokolnice - Stupava</a:t>
                      </a:r>
                    </a:p>
                  </a:txBody>
                  <a:tcPr marL="6399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265,1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54%</a:t>
                      </a:r>
                    </a:p>
                  </a:txBody>
                  <a:tcPr marL="0" marR="0" marT="0" marB="0" anchor="b">
                    <a:lnL>
                      <a:noFill/>
                    </a:lnL>
                    <a:lnR>
                      <a:noFill/>
                    </a:lnR>
                    <a:lnT>
                      <a:noFill/>
                    </a:lnT>
                    <a:lnB>
                      <a:noFill/>
                    </a:lnB>
                  </a:tcPr>
                </a:tc>
                <a:extLst>
                  <a:ext uri="{0D108BD9-81ED-4DB2-BD59-A6C34878D82A}">
                    <a16:rowId xmlns:a16="http://schemas.microsoft.com/office/drawing/2014/main" val="3323165913"/>
                  </a:ext>
                </a:extLst>
              </a:tr>
              <a:tr h="114545">
                <a:tc>
                  <a:txBody>
                    <a:bodyPr/>
                    <a:lstStyle/>
                    <a:p>
                      <a:pPr algn="l" fontAlgn="b"/>
                      <a:r>
                        <a:rPr lang="cs-CZ" sz="700" b="0" i="0" u="none" strike="noStrike">
                          <a:solidFill>
                            <a:srgbClr val="000000"/>
                          </a:solidFill>
                          <a:effectLst/>
                          <a:latin typeface="Arial" panose="020B0604020202020204" pitchFamily="34" charset="0"/>
                        </a:rPr>
                        <a:t>[NL-D2] Meeden-Diele  380 Z [OPP] [NL] / N-1 COBRA HVDC</a:t>
                      </a:r>
                    </a:p>
                  </a:txBody>
                  <a:tcPr marL="6399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388,35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448994891"/>
                  </a:ext>
                </a:extLst>
              </a:tr>
              <a:tr h="114545">
                <a:tc>
                  <a:txBody>
                    <a:bodyPr/>
                    <a:lstStyle/>
                    <a:p>
                      <a:pPr algn="l" fontAlgn="b"/>
                      <a:r>
                        <a:rPr lang="cs-CZ" sz="700" b="0" i="0" u="none" strike="noStrike">
                          <a:solidFill>
                            <a:srgbClr val="000000"/>
                          </a:solidFill>
                          <a:effectLst/>
                          <a:latin typeface="Arial" panose="020B0604020202020204" pitchFamily="34" charset="0"/>
                        </a:rPr>
                        <a:t>[AT-AT] Bisamberg 2 - Wien Suedost 227 [DIR] / N-1 Bisamberg - Kledering 228B</a:t>
                      </a:r>
                    </a:p>
                  </a:txBody>
                  <a:tcPr marL="6399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1695,9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28%</a:t>
                      </a:r>
                    </a:p>
                  </a:txBody>
                  <a:tcPr marL="0" marR="0" marT="0" marB="0" anchor="b">
                    <a:lnL>
                      <a:noFill/>
                    </a:lnL>
                    <a:lnR>
                      <a:noFill/>
                    </a:lnR>
                    <a:lnT>
                      <a:noFill/>
                    </a:lnT>
                    <a:lnB>
                      <a:noFill/>
                    </a:lnB>
                  </a:tcPr>
                </a:tc>
                <a:extLst>
                  <a:ext uri="{0D108BD9-81ED-4DB2-BD59-A6C34878D82A}">
                    <a16:rowId xmlns:a16="http://schemas.microsoft.com/office/drawing/2014/main" val="305867851"/>
                  </a:ext>
                </a:extLst>
              </a:tr>
              <a:tr h="114545">
                <a:tc>
                  <a:txBody>
                    <a:bodyPr/>
                    <a:lstStyle/>
                    <a:p>
                      <a:pPr algn="l" fontAlgn="b"/>
                      <a:r>
                        <a:rPr lang="de-DE" sz="700" b="0" i="0" u="none" strike="noStrike">
                          <a:solidFill>
                            <a:srgbClr val="000000"/>
                          </a:solidFill>
                          <a:effectLst/>
                          <a:latin typeface="Arial" panose="020B0604020202020204" pitchFamily="34" charset="0"/>
                        </a:rPr>
                        <a:t>[D7-D7] Buerstadt - Y Pfungstadt RIED W [OPP] / N-1 Buerstadt - Pfungstadt RIED O</a:t>
                      </a:r>
                    </a:p>
                  </a:txBody>
                  <a:tcPr marL="6399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436,98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24%</a:t>
                      </a:r>
                    </a:p>
                  </a:txBody>
                  <a:tcPr marL="0" marR="0" marT="0" marB="0" anchor="b">
                    <a:lnL>
                      <a:noFill/>
                    </a:lnL>
                    <a:lnR>
                      <a:noFill/>
                    </a:lnR>
                    <a:lnT>
                      <a:noFill/>
                    </a:lnT>
                    <a:lnB>
                      <a:noFill/>
                    </a:lnB>
                  </a:tcPr>
                </a:tc>
                <a:extLst>
                  <a:ext uri="{0D108BD9-81ED-4DB2-BD59-A6C34878D82A}">
                    <a16:rowId xmlns:a16="http://schemas.microsoft.com/office/drawing/2014/main" val="3706640698"/>
                  </a:ext>
                </a:extLst>
              </a:tr>
              <a:tr h="114545">
                <a:tc>
                  <a:txBody>
                    <a:bodyPr/>
                    <a:lstStyle/>
                    <a:p>
                      <a:pPr algn="l" fontAlgn="b"/>
                      <a:r>
                        <a:rPr lang="cs-CZ" sz="700" b="0" i="0" u="none" strike="noStrike">
                          <a:solidFill>
                            <a:srgbClr val="000000"/>
                          </a:solidFill>
                          <a:effectLst/>
                          <a:latin typeface="Arial" panose="020B0604020202020204" pitchFamily="34" charset="0"/>
                        </a:rPr>
                        <a:t>[D7-D7] Eiberg - Y Ohligs OERKHS O [DIR] / N-1 Utfort - Selbeck - Osterath TOESEE W</a:t>
                      </a:r>
                    </a:p>
                  </a:txBody>
                  <a:tcPr marL="6399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996,5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22%</a:t>
                      </a:r>
                    </a:p>
                  </a:txBody>
                  <a:tcPr marL="0" marR="0" marT="0" marB="0" anchor="b">
                    <a:lnL>
                      <a:noFill/>
                    </a:lnL>
                    <a:lnR>
                      <a:noFill/>
                    </a:lnR>
                    <a:lnT>
                      <a:noFill/>
                    </a:lnT>
                    <a:lnB>
                      <a:noFill/>
                    </a:lnB>
                  </a:tcPr>
                </a:tc>
                <a:extLst>
                  <a:ext uri="{0D108BD9-81ED-4DB2-BD59-A6C34878D82A}">
                    <a16:rowId xmlns:a16="http://schemas.microsoft.com/office/drawing/2014/main" val="2137671307"/>
                  </a:ext>
                </a:extLst>
              </a:tr>
              <a:tr h="114545">
                <a:tc>
                  <a:txBody>
                    <a:bodyPr/>
                    <a:lstStyle/>
                    <a:p>
                      <a:pPr algn="l" fontAlgn="b"/>
                      <a:r>
                        <a:rPr lang="cs-CZ" sz="700" b="0" i="0" u="none" strike="noStrike">
                          <a:solidFill>
                            <a:srgbClr val="000000"/>
                          </a:solidFill>
                          <a:effectLst/>
                          <a:latin typeface="Arial" panose="020B0604020202020204" pitchFamily="34" charset="0"/>
                        </a:rPr>
                        <a:t>[D8-PL] Mikulowa PST1 [OPP] [PL] / N-1 Vierraden - Krajnik 2</a:t>
                      </a:r>
                    </a:p>
                  </a:txBody>
                  <a:tcPr marL="6399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33,98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28%</a:t>
                      </a:r>
                    </a:p>
                  </a:txBody>
                  <a:tcPr marL="0" marR="0" marT="0" marB="0" anchor="b">
                    <a:lnL>
                      <a:noFill/>
                    </a:lnL>
                    <a:lnR>
                      <a:noFill/>
                    </a:lnR>
                    <a:lnT>
                      <a:noFill/>
                    </a:lnT>
                    <a:lnB>
                      <a:noFill/>
                    </a:lnB>
                  </a:tcPr>
                </a:tc>
                <a:extLst>
                  <a:ext uri="{0D108BD9-81ED-4DB2-BD59-A6C34878D82A}">
                    <a16:rowId xmlns:a16="http://schemas.microsoft.com/office/drawing/2014/main" val="1514196280"/>
                  </a:ext>
                </a:extLst>
              </a:tr>
              <a:tr h="114545">
                <a:tc>
                  <a:txBody>
                    <a:bodyPr/>
                    <a:lstStyle/>
                    <a:p>
                      <a:pPr algn="l" fontAlgn="b"/>
                      <a:r>
                        <a:rPr lang="cs-CZ" sz="700" b="1" i="0" u="none" strike="noStrike">
                          <a:solidFill>
                            <a:srgbClr val="000000"/>
                          </a:solidFill>
                          <a:effectLst/>
                          <a:latin typeface="Arial" panose="020B0604020202020204" pitchFamily="34" charset="0"/>
                        </a:rPr>
                        <a:t>20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2315,23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860428407"/>
                  </a:ext>
                </a:extLst>
              </a:tr>
              <a:tr h="114545">
                <a:tc>
                  <a:txBody>
                    <a:bodyPr/>
                    <a:lstStyle/>
                    <a:p>
                      <a:pPr algn="l" fontAlgn="b"/>
                      <a:r>
                        <a:rPr lang="cs-CZ" sz="700" b="0" i="0" u="none" strike="noStrike">
                          <a:solidFill>
                            <a:srgbClr val="000000"/>
                          </a:solidFill>
                          <a:effectLst/>
                          <a:latin typeface="Arial" panose="020B0604020202020204" pitchFamily="34" charset="0"/>
                        </a:rPr>
                        <a:t>[SK-SK] V.Dur - Levice 2 [DIR] / N-1 V.Dur - Levice 1</a:t>
                      </a:r>
                    </a:p>
                  </a:txBody>
                  <a:tcPr marL="6399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46,91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734460771"/>
                  </a:ext>
                </a:extLst>
              </a:tr>
              <a:tr h="229089">
                <a:tc>
                  <a:txBody>
                    <a:bodyPr/>
                    <a:lstStyle/>
                    <a:p>
                      <a:pPr algn="l" fontAlgn="b"/>
                      <a:r>
                        <a:rPr lang="cs-CZ" sz="700" b="0" i="0" u="none" strike="noStrike">
                          <a:solidFill>
                            <a:srgbClr val="000000"/>
                          </a:solidFill>
                          <a:effectLst/>
                          <a:latin typeface="Arial" panose="020B0604020202020204" pitchFamily="34" charset="0"/>
                        </a:rPr>
                        <a:t>[D7-D2] Urberach - Grosskrotzenburg [OPP] [D2] / N-1 Dettingen - Grosskrotzenburg UMAIN S1</a:t>
                      </a:r>
                    </a:p>
                  </a:txBody>
                  <a:tcPr marL="6399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281,48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573938959"/>
                  </a:ext>
                </a:extLst>
              </a:tr>
              <a:tr h="114545">
                <a:tc>
                  <a:txBody>
                    <a:bodyPr/>
                    <a:lstStyle/>
                    <a:p>
                      <a:pPr algn="l" fontAlgn="b"/>
                      <a:r>
                        <a:rPr lang="cs-CZ" sz="700" b="0" i="0" u="none" strike="noStrike">
                          <a:solidFill>
                            <a:srgbClr val="000000"/>
                          </a:solidFill>
                          <a:effectLst/>
                          <a:latin typeface="Arial" panose="020B0604020202020204" pitchFamily="34" charset="0"/>
                        </a:rPr>
                        <a:t>[NL-NL] Diemen-Lelystad 380 W [OPP] / N-1 Diemen-Lelystad 380 Z</a:t>
                      </a:r>
                    </a:p>
                  </a:txBody>
                  <a:tcPr marL="6399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997,34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275604531"/>
                  </a:ext>
                </a:extLst>
              </a:tr>
              <a:tr h="114545">
                <a:tc>
                  <a:txBody>
                    <a:bodyPr/>
                    <a:lstStyle/>
                    <a:p>
                      <a:pPr algn="l" fontAlgn="b"/>
                      <a:r>
                        <a:rPr lang="cs-CZ" sz="700" b="0" i="0" u="none" strike="noStrike">
                          <a:solidFill>
                            <a:srgbClr val="000000"/>
                          </a:solidFill>
                          <a:effectLst/>
                          <a:latin typeface="Arial" panose="020B0604020202020204" pitchFamily="34" charset="0"/>
                        </a:rPr>
                        <a:t>[CZ-SK] Nosovice - Varin [DIR] [SK] / N-1 Sokolnice - Stupava</a:t>
                      </a:r>
                    </a:p>
                  </a:txBody>
                  <a:tcPr marL="6399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239,17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64%</a:t>
                      </a:r>
                    </a:p>
                  </a:txBody>
                  <a:tcPr marL="0" marR="0" marT="0" marB="0" anchor="b">
                    <a:lnL>
                      <a:noFill/>
                    </a:lnL>
                    <a:lnR>
                      <a:noFill/>
                    </a:lnR>
                    <a:lnT>
                      <a:noFill/>
                    </a:lnT>
                    <a:lnB>
                      <a:noFill/>
                    </a:lnB>
                  </a:tcPr>
                </a:tc>
                <a:extLst>
                  <a:ext uri="{0D108BD9-81ED-4DB2-BD59-A6C34878D82A}">
                    <a16:rowId xmlns:a16="http://schemas.microsoft.com/office/drawing/2014/main" val="685218334"/>
                  </a:ext>
                </a:extLst>
              </a:tr>
              <a:tr h="114545">
                <a:tc>
                  <a:txBody>
                    <a:bodyPr/>
                    <a:lstStyle/>
                    <a:p>
                      <a:pPr algn="l" fontAlgn="b"/>
                      <a:r>
                        <a:rPr lang="cs-CZ" sz="700" b="0" i="0" u="none" strike="noStrike">
                          <a:solidFill>
                            <a:srgbClr val="000000"/>
                          </a:solidFill>
                          <a:effectLst/>
                          <a:latin typeface="Arial" panose="020B0604020202020204" pitchFamily="34" charset="0"/>
                        </a:rPr>
                        <a:t>[NL-D2] Meeden-Diele  380 Z [OPP] [NL] / N-1 COBRA HVDC</a:t>
                      </a:r>
                    </a:p>
                  </a:txBody>
                  <a:tcPr marL="6399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114,5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451967635"/>
                  </a:ext>
                </a:extLst>
              </a:tr>
              <a:tr h="114545">
                <a:tc>
                  <a:txBody>
                    <a:bodyPr/>
                    <a:lstStyle/>
                    <a:p>
                      <a:pPr algn="l" fontAlgn="b"/>
                      <a:r>
                        <a:rPr lang="cs-CZ" sz="700" b="0" i="0" u="none" strike="noStrike">
                          <a:solidFill>
                            <a:srgbClr val="000000"/>
                          </a:solidFill>
                          <a:effectLst/>
                          <a:latin typeface="Arial" panose="020B0604020202020204" pitchFamily="34" charset="0"/>
                        </a:rPr>
                        <a:t>[AT-AT] Bisamberg 2 - Wien Suedost 227 [DIR] / N-1 Bisamberg - Kledering 228B</a:t>
                      </a:r>
                    </a:p>
                  </a:txBody>
                  <a:tcPr marL="6399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2315,23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27%</a:t>
                      </a:r>
                    </a:p>
                  </a:txBody>
                  <a:tcPr marL="0" marR="0" marT="0" marB="0" anchor="b">
                    <a:lnL>
                      <a:noFill/>
                    </a:lnL>
                    <a:lnR>
                      <a:noFill/>
                    </a:lnR>
                    <a:lnT>
                      <a:noFill/>
                    </a:lnT>
                    <a:lnB>
                      <a:noFill/>
                    </a:lnB>
                  </a:tcPr>
                </a:tc>
                <a:extLst>
                  <a:ext uri="{0D108BD9-81ED-4DB2-BD59-A6C34878D82A}">
                    <a16:rowId xmlns:a16="http://schemas.microsoft.com/office/drawing/2014/main" val="2083532436"/>
                  </a:ext>
                </a:extLst>
              </a:tr>
              <a:tr h="114545">
                <a:tc>
                  <a:txBody>
                    <a:bodyPr/>
                    <a:lstStyle/>
                    <a:p>
                      <a:pPr algn="l" fontAlgn="b"/>
                      <a:r>
                        <a:rPr lang="cs-CZ" sz="700" b="0" i="0" u="none" strike="noStrike">
                          <a:solidFill>
                            <a:srgbClr val="000000"/>
                          </a:solidFill>
                          <a:effectLst/>
                          <a:latin typeface="Arial" panose="020B0604020202020204" pitchFamily="34" charset="0"/>
                        </a:rPr>
                        <a:t>[D7-D7] Eiberg - Y Ohligs OERKHS O [DIR] / N-1 Utfort - Selbeck - Osterath TOESEE W</a:t>
                      </a:r>
                    </a:p>
                  </a:txBody>
                  <a:tcPr marL="6399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984,54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21%</a:t>
                      </a:r>
                    </a:p>
                  </a:txBody>
                  <a:tcPr marL="0" marR="0" marT="0" marB="0" anchor="b">
                    <a:lnL>
                      <a:noFill/>
                    </a:lnL>
                    <a:lnR>
                      <a:noFill/>
                    </a:lnR>
                    <a:lnT>
                      <a:noFill/>
                    </a:lnT>
                    <a:lnB>
                      <a:noFill/>
                    </a:lnB>
                  </a:tcPr>
                </a:tc>
                <a:extLst>
                  <a:ext uri="{0D108BD9-81ED-4DB2-BD59-A6C34878D82A}">
                    <a16:rowId xmlns:a16="http://schemas.microsoft.com/office/drawing/2014/main" val="1817743016"/>
                  </a:ext>
                </a:extLst>
              </a:tr>
              <a:tr h="114545">
                <a:tc>
                  <a:txBody>
                    <a:bodyPr/>
                    <a:lstStyle/>
                    <a:p>
                      <a:pPr algn="l" fontAlgn="b"/>
                      <a:r>
                        <a:rPr lang="cs-CZ" sz="700" b="0" i="0" u="none" strike="noStrike">
                          <a:solidFill>
                            <a:srgbClr val="000000"/>
                          </a:solidFill>
                          <a:effectLst/>
                          <a:latin typeface="Arial" panose="020B0604020202020204" pitchFamily="34" charset="0"/>
                        </a:rPr>
                        <a:t>[AT-CH] Westtirol 1 - Pradella 427 [DIR] [AT] / N-1 Westtirol 1 - Pradella 428</a:t>
                      </a:r>
                    </a:p>
                  </a:txBody>
                  <a:tcPr marL="6399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217,62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19%</a:t>
                      </a:r>
                    </a:p>
                  </a:txBody>
                  <a:tcPr marL="0" marR="0" marT="0" marB="0" anchor="b">
                    <a:lnL>
                      <a:noFill/>
                    </a:lnL>
                    <a:lnR>
                      <a:noFill/>
                    </a:lnR>
                    <a:lnT>
                      <a:noFill/>
                    </a:lnT>
                    <a:lnB>
                      <a:noFill/>
                    </a:lnB>
                  </a:tcPr>
                </a:tc>
                <a:extLst>
                  <a:ext uri="{0D108BD9-81ED-4DB2-BD59-A6C34878D82A}">
                    <a16:rowId xmlns:a16="http://schemas.microsoft.com/office/drawing/2014/main" val="3071418594"/>
                  </a:ext>
                </a:extLst>
              </a:tr>
              <a:tr h="114545">
                <a:tc>
                  <a:txBody>
                    <a:bodyPr/>
                    <a:lstStyle/>
                    <a:p>
                      <a:pPr algn="l" fontAlgn="b"/>
                      <a:r>
                        <a:rPr lang="cs-CZ" sz="700" b="1" i="0" u="none" strike="noStrike">
                          <a:solidFill>
                            <a:srgbClr val="000000"/>
                          </a:solidFill>
                          <a:effectLst/>
                          <a:latin typeface="Arial" panose="020B0604020202020204" pitchFamily="34" charset="0"/>
                        </a:rPr>
                        <a:t>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2358,07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186%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543221421"/>
                  </a:ext>
                </a:extLst>
              </a:tr>
              <a:tr h="114545">
                <a:tc>
                  <a:txBody>
                    <a:bodyPr/>
                    <a:lstStyle/>
                    <a:p>
                      <a:pPr algn="l" fontAlgn="b"/>
                      <a:r>
                        <a:rPr lang="cs-CZ" sz="700" b="0" i="0" u="none" strike="noStrike">
                          <a:solidFill>
                            <a:srgbClr val="000000"/>
                          </a:solidFill>
                          <a:effectLst/>
                          <a:latin typeface="Arial" panose="020B0604020202020204" pitchFamily="34" charset="0"/>
                        </a:rPr>
                        <a:t>[AT-AT] Westtirol 1 - Westtirol 2 WTRHU41 [OPP] / N-1 Buers - Westtirol ws (421)</a:t>
                      </a:r>
                    </a:p>
                  </a:txBody>
                  <a:tcPr marL="6399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78,17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843579654"/>
                  </a:ext>
                </a:extLst>
              </a:tr>
              <a:tr h="114545">
                <a:tc>
                  <a:txBody>
                    <a:bodyPr/>
                    <a:lstStyle/>
                    <a:p>
                      <a:pPr algn="l" fontAlgn="b"/>
                      <a:r>
                        <a:rPr lang="cs-CZ" sz="700" b="0" i="0" u="none" strike="noStrike">
                          <a:solidFill>
                            <a:srgbClr val="000000"/>
                          </a:solidFill>
                          <a:effectLst/>
                          <a:latin typeface="Arial" panose="020B0604020202020204" pitchFamily="34" charset="0"/>
                        </a:rPr>
                        <a:t>[NL-NL] Diemen-Lelystad 380 W [OPP] / N-1 Diemen-Lelystad 380 Z</a:t>
                      </a:r>
                    </a:p>
                  </a:txBody>
                  <a:tcPr marL="6399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609,69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055761003"/>
                  </a:ext>
                </a:extLst>
              </a:tr>
              <a:tr h="114545">
                <a:tc>
                  <a:txBody>
                    <a:bodyPr/>
                    <a:lstStyle/>
                    <a:p>
                      <a:pPr algn="l" fontAlgn="b"/>
                      <a:r>
                        <a:rPr lang="cs-CZ" sz="700" b="0" i="0" u="none" strike="noStrike">
                          <a:solidFill>
                            <a:srgbClr val="000000"/>
                          </a:solidFill>
                          <a:effectLst/>
                          <a:latin typeface="Arial" panose="020B0604020202020204" pitchFamily="34" charset="0"/>
                        </a:rPr>
                        <a:t>[CZ-SK] Nosovice - Varin [DIR] [SK] / N-1 Sokolnice - Stupava</a:t>
                      </a:r>
                    </a:p>
                  </a:txBody>
                  <a:tcPr marL="6399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333,27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55%</a:t>
                      </a:r>
                    </a:p>
                  </a:txBody>
                  <a:tcPr marL="0" marR="0" marT="0" marB="0" anchor="b">
                    <a:lnL>
                      <a:noFill/>
                    </a:lnL>
                    <a:lnR>
                      <a:noFill/>
                    </a:lnR>
                    <a:lnT>
                      <a:noFill/>
                    </a:lnT>
                    <a:lnB>
                      <a:noFill/>
                    </a:lnB>
                  </a:tcPr>
                </a:tc>
                <a:extLst>
                  <a:ext uri="{0D108BD9-81ED-4DB2-BD59-A6C34878D82A}">
                    <a16:rowId xmlns:a16="http://schemas.microsoft.com/office/drawing/2014/main" val="3386437997"/>
                  </a:ext>
                </a:extLst>
              </a:tr>
              <a:tr h="114545">
                <a:tc>
                  <a:txBody>
                    <a:bodyPr/>
                    <a:lstStyle/>
                    <a:p>
                      <a:pPr algn="l" fontAlgn="b"/>
                      <a:r>
                        <a:rPr lang="cs-CZ" sz="700" b="0" i="0" u="none" strike="noStrike">
                          <a:solidFill>
                            <a:srgbClr val="000000"/>
                          </a:solidFill>
                          <a:effectLst/>
                          <a:latin typeface="Arial" panose="020B0604020202020204" pitchFamily="34" charset="0"/>
                        </a:rPr>
                        <a:t>[NL-D2] Meeden-Diele  380 Z [OPP] [NL] / N-1 COBRA HVDC</a:t>
                      </a:r>
                    </a:p>
                  </a:txBody>
                  <a:tcPr marL="6399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665,56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191284642"/>
                  </a:ext>
                </a:extLst>
              </a:tr>
              <a:tr h="114545">
                <a:tc>
                  <a:txBody>
                    <a:bodyPr/>
                    <a:lstStyle/>
                    <a:p>
                      <a:pPr algn="l" fontAlgn="b"/>
                      <a:r>
                        <a:rPr lang="de-DE" sz="700" b="0" i="0" u="none" strike="noStrike">
                          <a:solidFill>
                            <a:srgbClr val="000000"/>
                          </a:solidFill>
                          <a:effectLst/>
                          <a:latin typeface="Arial" panose="020B0604020202020204" pitchFamily="34" charset="0"/>
                        </a:rPr>
                        <a:t>[D7-D7] Buerstadt - Y Pfungstadt RIED W [OPP] / N-1 Buerstadt - Pfungstadt RIED O</a:t>
                      </a:r>
                    </a:p>
                  </a:txBody>
                  <a:tcPr marL="6399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598,98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867424860"/>
                  </a:ext>
                </a:extLst>
              </a:tr>
              <a:tr h="114545">
                <a:tc>
                  <a:txBody>
                    <a:bodyPr/>
                    <a:lstStyle/>
                    <a:p>
                      <a:pPr algn="l" fontAlgn="b"/>
                      <a:r>
                        <a:rPr lang="cs-CZ" sz="700" b="0" i="0" u="none" strike="noStrike">
                          <a:solidFill>
                            <a:srgbClr val="000000"/>
                          </a:solidFill>
                          <a:effectLst/>
                          <a:latin typeface="Arial" panose="020B0604020202020204" pitchFamily="34" charset="0"/>
                        </a:rPr>
                        <a:t>[D7-D7] Eiberg - Y Ohligs OERKHS O [DIR] / N-1 Utfort - Selbeck - Osterath TOESEE W</a:t>
                      </a:r>
                    </a:p>
                  </a:txBody>
                  <a:tcPr marL="6399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1005,4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467891631"/>
                  </a:ext>
                </a:extLst>
              </a:tr>
              <a:tr h="114545">
                <a:tc>
                  <a:txBody>
                    <a:bodyPr/>
                    <a:lstStyle/>
                    <a:p>
                      <a:pPr algn="l" fontAlgn="b"/>
                      <a:r>
                        <a:rPr lang="cs-CZ" sz="700" b="0" i="0" u="none" strike="noStrike">
                          <a:solidFill>
                            <a:srgbClr val="000000"/>
                          </a:solidFill>
                          <a:effectLst/>
                          <a:latin typeface="Arial" panose="020B0604020202020204" pitchFamily="34" charset="0"/>
                        </a:rPr>
                        <a:t>[AT-AT] Bisamberg 2 - Wien Suedost 227 [DIR] / N-1 Kledering - Wien Suedost 228A</a:t>
                      </a:r>
                    </a:p>
                  </a:txBody>
                  <a:tcPr marL="6399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2358,07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24%</a:t>
                      </a:r>
                    </a:p>
                  </a:txBody>
                  <a:tcPr marL="0" marR="0" marT="0" marB="0" anchor="b">
                    <a:lnL>
                      <a:noFill/>
                    </a:lnL>
                    <a:lnR>
                      <a:noFill/>
                    </a:lnR>
                    <a:lnT>
                      <a:noFill/>
                    </a:lnT>
                    <a:lnB>
                      <a:noFill/>
                    </a:lnB>
                  </a:tcPr>
                </a:tc>
                <a:extLst>
                  <a:ext uri="{0D108BD9-81ED-4DB2-BD59-A6C34878D82A}">
                    <a16:rowId xmlns:a16="http://schemas.microsoft.com/office/drawing/2014/main" val="2163949263"/>
                  </a:ext>
                </a:extLst>
              </a:tr>
              <a:tr h="114545">
                <a:tc>
                  <a:txBody>
                    <a:bodyPr/>
                    <a:lstStyle/>
                    <a:p>
                      <a:pPr algn="l" fontAlgn="b"/>
                      <a:r>
                        <a:rPr lang="cs-CZ" sz="700" b="1" i="0" u="none" strike="noStrike">
                          <a:solidFill>
                            <a:srgbClr val="000000"/>
                          </a:solidFill>
                          <a:effectLst/>
                          <a:latin typeface="Arial" panose="020B0604020202020204" pitchFamily="34" charset="0"/>
                        </a:rPr>
                        <a:t>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1114,86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169%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430037114"/>
                  </a:ext>
                </a:extLst>
              </a:tr>
              <a:tr h="114545">
                <a:tc>
                  <a:txBody>
                    <a:bodyPr/>
                    <a:lstStyle/>
                    <a:p>
                      <a:pPr algn="l" fontAlgn="b"/>
                      <a:r>
                        <a:rPr lang="cs-CZ" sz="700" b="0" i="0" u="none" strike="noStrike">
                          <a:solidFill>
                            <a:srgbClr val="000000"/>
                          </a:solidFill>
                          <a:effectLst/>
                          <a:latin typeface="Arial" panose="020B0604020202020204" pitchFamily="34" charset="0"/>
                        </a:rPr>
                        <a:t>[NL-NL] Diemen-Lelystad 380 W [OPP] / N-1 Diemen-Lelystad 380 Z</a:t>
                      </a:r>
                    </a:p>
                  </a:txBody>
                  <a:tcPr marL="6399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332,49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38682656"/>
                  </a:ext>
                </a:extLst>
              </a:tr>
              <a:tr h="114545">
                <a:tc>
                  <a:txBody>
                    <a:bodyPr/>
                    <a:lstStyle/>
                    <a:p>
                      <a:pPr algn="l" fontAlgn="b"/>
                      <a:r>
                        <a:rPr lang="cs-CZ" sz="700" b="0" i="0" u="none" strike="noStrike">
                          <a:solidFill>
                            <a:srgbClr val="000000"/>
                          </a:solidFill>
                          <a:effectLst/>
                          <a:latin typeface="Arial" panose="020B0604020202020204" pitchFamily="34" charset="0"/>
                        </a:rPr>
                        <a:t>[CZ-SK] Nosovice - Varin [DIR] [SK] / N-1 Sokolnice - Stupava</a:t>
                      </a:r>
                    </a:p>
                  </a:txBody>
                  <a:tcPr marL="6399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212,41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57%</a:t>
                      </a:r>
                    </a:p>
                  </a:txBody>
                  <a:tcPr marL="0" marR="0" marT="0" marB="0" anchor="b">
                    <a:lnL>
                      <a:noFill/>
                    </a:lnL>
                    <a:lnR>
                      <a:noFill/>
                    </a:lnR>
                    <a:lnT>
                      <a:noFill/>
                    </a:lnT>
                    <a:lnB>
                      <a:noFill/>
                    </a:lnB>
                  </a:tcPr>
                </a:tc>
                <a:extLst>
                  <a:ext uri="{0D108BD9-81ED-4DB2-BD59-A6C34878D82A}">
                    <a16:rowId xmlns:a16="http://schemas.microsoft.com/office/drawing/2014/main" val="211518368"/>
                  </a:ext>
                </a:extLst>
              </a:tr>
              <a:tr h="114545">
                <a:tc>
                  <a:txBody>
                    <a:bodyPr/>
                    <a:lstStyle/>
                    <a:p>
                      <a:pPr algn="l" fontAlgn="b"/>
                      <a:r>
                        <a:rPr lang="cs-CZ" sz="700" b="0" i="0" u="none" strike="noStrike">
                          <a:solidFill>
                            <a:srgbClr val="000000"/>
                          </a:solidFill>
                          <a:effectLst/>
                          <a:latin typeface="Arial" panose="020B0604020202020204" pitchFamily="34" charset="0"/>
                        </a:rPr>
                        <a:t>[NL-D2] Meeden-Diele  380 Z [OPP] [NL] / N-1 COBRA HVDC</a:t>
                      </a:r>
                    </a:p>
                  </a:txBody>
                  <a:tcPr marL="6399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996,29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160703271"/>
                  </a:ext>
                </a:extLst>
              </a:tr>
              <a:tr h="114545">
                <a:tc>
                  <a:txBody>
                    <a:bodyPr/>
                    <a:lstStyle/>
                    <a:p>
                      <a:pPr algn="l" fontAlgn="b"/>
                      <a:r>
                        <a:rPr lang="cs-CZ" sz="700" b="0" i="0" u="none" strike="noStrike">
                          <a:solidFill>
                            <a:srgbClr val="000000"/>
                          </a:solidFill>
                          <a:effectLst/>
                          <a:latin typeface="Arial" panose="020B0604020202020204" pitchFamily="34" charset="0"/>
                        </a:rPr>
                        <a:t>[D7-D7] Eiberg - Y Ohligs OERKHS O [DIR] / N-1 Utfort - Selbeck - Osterath TOESEE W</a:t>
                      </a:r>
                    </a:p>
                  </a:txBody>
                  <a:tcPr marL="6399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1114,86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4100630042"/>
                  </a:ext>
                </a:extLst>
              </a:tr>
              <a:tr h="114545">
                <a:tc>
                  <a:txBody>
                    <a:bodyPr/>
                    <a:lstStyle/>
                    <a:p>
                      <a:pPr algn="l" fontAlgn="b"/>
                      <a:r>
                        <a:rPr lang="de-DE" sz="700" b="0" i="0" u="none" strike="noStrike">
                          <a:solidFill>
                            <a:srgbClr val="000000"/>
                          </a:solidFill>
                          <a:effectLst/>
                          <a:latin typeface="Arial" panose="020B0604020202020204" pitchFamily="34" charset="0"/>
                        </a:rPr>
                        <a:t>[D7-D7] Buerstadt - Lambsheim BUERST W [DIR] / N-1 Rheinau - Hoheneck KUGELB W</a:t>
                      </a:r>
                    </a:p>
                  </a:txBody>
                  <a:tcPr marL="6399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543,85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27%</a:t>
                      </a:r>
                    </a:p>
                  </a:txBody>
                  <a:tcPr marL="0" marR="0" marT="0" marB="0" anchor="b">
                    <a:lnL>
                      <a:noFill/>
                    </a:lnL>
                    <a:lnR>
                      <a:noFill/>
                    </a:lnR>
                    <a:lnT>
                      <a:noFill/>
                    </a:lnT>
                    <a:lnB>
                      <a:noFill/>
                    </a:lnB>
                  </a:tcPr>
                </a:tc>
                <a:extLst>
                  <a:ext uri="{0D108BD9-81ED-4DB2-BD59-A6C34878D82A}">
                    <a16:rowId xmlns:a16="http://schemas.microsoft.com/office/drawing/2014/main" val="3122233188"/>
                  </a:ext>
                </a:extLst>
              </a:tr>
              <a:tr h="114545">
                <a:tc>
                  <a:txBody>
                    <a:bodyPr/>
                    <a:lstStyle/>
                    <a:p>
                      <a:pPr algn="l" fontAlgn="b"/>
                      <a:r>
                        <a:rPr lang="cs-CZ" sz="700" b="0" i="0" u="none" strike="noStrike">
                          <a:solidFill>
                            <a:srgbClr val="000000"/>
                          </a:solidFill>
                          <a:effectLst/>
                          <a:latin typeface="Arial" panose="020B0604020202020204" pitchFamily="34" charset="0"/>
                        </a:rPr>
                        <a:t>[AT-AT] Bisamberg 2 - Wien Suedost 227 [DIR] / N-1 Kledering - Wien Suedost 228A</a:t>
                      </a:r>
                    </a:p>
                  </a:txBody>
                  <a:tcPr marL="6399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1018,06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25%</a:t>
                      </a:r>
                    </a:p>
                  </a:txBody>
                  <a:tcPr marL="0" marR="0" marT="0" marB="0" anchor="b">
                    <a:lnL>
                      <a:noFill/>
                    </a:lnL>
                    <a:lnR>
                      <a:noFill/>
                    </a:lnR>
                    <a:lnT>
                      <a:noFill/>
                    </a:lnT>
                    <a:lnB>
                      <a:noFill/>
                    </a:lnB>
                  </a:tcPr>
                </a:tc>
                <a:extLst>
                  <a:ext uri="{0D108BD9-81ED-4DB2-BD59-A6C34878D82A}">
                    <a16:rowId xmlns:a16="http://schemas.microsoft.com/office/drawing/2014/main" val="3173213600"/>
                  </a:ext>
                </a:extLst>
              </a:tr>
              <a:tr h="114545">
                <a:tc>
                  <a:txBody>
                    <a:bodyPr/>
                    <a:lstStyle/>
                    <a:p>
                      <a:pPr algn="l" fontAlgn="b"/>
                      <a:r>
                        <a:rPr lang="cs-CZ" sz="700" b="1" i="0" u="none" strike="noStrike">
                          <a:solidFill>
                            <a:srgbClr val="000000"/>
                          </a:solidFill>
                          <a:effectLst/>
                          <a:latin typeface="Arial" panose="020B0604020202020204" pitchFamily="34" charset="0"/>
                        </a:rPr>
                        <a:t>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1167,84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156%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468153697"/>
                  </a:ext>
                </a:extLst>
              </a:tr>
              <a:tr h="114545">
                <a:tc>
                  <a:txBody>
                    <a:bodyPr/>
                    <a:lstStyle/>
                    <a:p>
                      <a:pPr algn="l" fontAlgn="b"/>
                      <a:r>
                        <a:rPr lang="cs-CZ" sz="700" b="0" i="0" u="none" strike="noStrike">
                          <a:solidFill>
                            <a:srgbClr val="000000"/>
                          </a:solidFill>
                          <a:effectLst/>
                          <a:latin typeface="Arial" panose="020B0604020202020204" pitchFamily="34" charset="0"/>
                        </a:rPr>
                        <a:t>[CZ-SK] Nosovice - Varin [DIR] [SK] / N-1 Sokolnice - Stupava</a:t>
                      </a:r>
                    </a:p>
                  </a:txBody>
                  <a:tcPr marL="6399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105,14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60%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464006197"/>
                  </a:ext>
                </a:extLst>
              </a:tr>
              <a:tr h="114545">
                <a:tc>
                  <a:txBody>
                    <a:bodyPr/>
                    <a:lstStyle/>
                    <a:p>
                      <a:pPr algn="l" fontAlgn="b"/>
                      <a:r>
                        <a:rPr lang="cs-CZ" sz="700" b="0" i="0" u="none" strike="noStrike">
                          <a:solidFill>
                            <a:srgbClr val="000000"/>
                          </a:solidFill>
                          <a:effectLst/>
                          <a:latin typeface="Arial" panose="020B0604020202020204" pitchFamily="34" charset="0"/>
                        </a:rPr>
                        <a:t>[NL-D2] Meeden-Diele  380 Z [OPP] [NL] / N-1 COBRA HVDC</a:t>
                      </a:r>
                    </a:p>
                  </a:txBody>
                  <a:tcPr marL="6399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1167,84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089113116"/>
                  </a:ext>
                </a:extLst>
              </a:tr>
              <a:tr h="114545">
                <a:tc>
                  <a:txBody>
                    <a:bodyPr/>
                    <a:lstStyle/>
                    <a:p>
                      <a:pPr algn="l" fontAlgn="b"/>
                      <a:r>
                        <a:rPr lang="cs-CZ" sz="700" b="0" i="0" u="none" strike="noStrike">
                          <a:solidFill>
                            <a:srgbClr val="000000"/>
                          </a:solidFill>
                          <a:effectLst/>
                          <a:latin typeface="Arial" panose="020B0604020202020204" pitchFamily="34" charset="0"/>
                        </a:rPr>
                        <a:t>[D7-D7] Eiberg - Y Ohligs OERKHS O [DIR] / N-1 Utfort - Selbeck - Osterath TOESEE W</a:t>
                      </a:r>
                    </a:p>
                  </a:txBody>
                  <a:tcPr marL="6399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653,12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467719481"/>
                  </a:ext>
                </a:extLst>
              </a:tr>
              <a:tr h="114545">
                <a:tc>
                  <a:txBody>
                    <a:bodyPr/>
                    <a:lstStyle/>
                    <a:p>
                      <a:pPr algn="l" fontAlgn="b"/>
                      <a:r>
                        <a:rPr lang="cs-CZ" sz="700" b="0" i="0" u="none" strike="noStrike">
                          <a:solidFill>
                            <a:srgbClr val="000000"/>
                          </a:solidFill>
                          <a:effectLst/>
                          <a:latin typeface="Arial" panose="020B0604020202020204" pitchFamily="34" charset="0"/>
                        </a:rPr>
                        <a:t>[D8-PL] Krajnik - Vierraden 2 [OPP] [PL] / N-1 Hagenwerder - Mikulowa 2</a:t>
                      </a:r>
                    </a:p>
                  </a:txBody>
                  <a:tcPr marL="6399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75,1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a:t>
                      </a:r>
                    </a:p>
                  </a:txBody>
                  <a:tcPr marL="0" marR="0" marT="0" marB="0" anchor="b">
                    <a:lnL>
                      <a:noFill/>
                    </a:lnL>
                    <a:lnR>
                      <a:noFill/>
                    </a:lnR>
                    <a:lnT>
                      <a:noFill/>
                    </a:lnT>
                    <a:lnB>
                      <a:noFill/>
                    </a:lnB>
                  </a:tcPr>
                </a:tc>
                <a:extLst>
                  <a:ext uri="{0D108BD9-81ED-4DB2-BD59-A6C34878D82A}">
                    <a16:rowId xmlns:a16="http://schemas.microsoft.com/office/drawing/2014/main" val="4137675716"/>
                  </a:ext>
                </a:extLst>
              </a:tr>
              <a:tr h="114545">
                <a:tc>
                  <a:txBody>
                    <a:bodyPr/>
                    <a:lstStyle/>
                    <a:p>
                      <a:pPr algn="l" fontAlgn="b"/>
                      <a:r>
                        <a:rPr lang="de-DE" sz="700" b="0" i="0" u="none" strike="noStrike">
                          <a:solidFill>
                            <a:srgbClr val="000000"/>
                          </a:solidFill>
                          <a:effectLst/>
                          <a:latin typeface="Arial" panose="020B0604020202020204" pitchFamily="34" charset="0"/>
                        </a:rPr>
                        <a:t>[D7-D7] Buerstadt - Lambsheim BUERST W [DIR] / N-1 Rheinau - Hoheneck KUGELB W</a:t>
                      </a:r>
                    </a:p>
                  </a:txBody>
                  <a:tcPr marL="6399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909,9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21%</a:t>
                      </a:r>
                    </a:p>
                  </a:txBody>
                  <a:tcPr marL="0" marR="0" marT="0" marB="0" anchor="b">
                    <a:lnL>
                      <a:noFill/>
                    </a:lnL>
                    <a:lnR>
                      <a:noFill/>
                    </a:lnR>
                    <a:lnT>
                      <a:noFill/>
                    </a:lnT>
                    <a:lnB>
                      <a:noFill/>
                    </a:lnB>
                  </a:tcPr>
                </a:tc>
                <a:extLst>
                  <a:ext uri="{0D108BD9-81ED-4DB2-BD59-A6C34878D82A}">
                    <a16:rowId xmlns:a16="http://schemas.microsoft.com/office/drawing/2014/main" val="90368178"/>
                  </a:ext>
                </a:extLst>
              </a:tr>
              <a:tr h="114545">
                <a:tc>
                  <a:txBody>
                    <a:bodyPr/>
                    <a:lstStyle/>
                    <a:p>
                      <a:pPr algn="l" fontAlgn="b"/>
                      <a:r>
                        <a:rPr lang="cs-CZ" sz="700" b="0" i="0" u="none" strike="noStrike">
                          <a:solidFill>
                            <a:srgbClr val="000000"/>
                          </a:solidFill>
                          <a:effectLst/>
                          <a:latin typeface="Arial" panose="020B0604020202020204" pitchFamily="34" charset="0"/>
                        </a:rPr>
                        <a:t>[AT-AT] Bisamberg 2 - Wien Suedost 227 [DIR] / N-1 Kledering - Wien Suedost 228A</a:t>
                      </a:r>
                    </a:p>
                  </a:txBody>
                  <a:tcPr marL="6399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953,74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28%</a:t>
                      </a:r>
                    </a:p>
                  </a:txBody>
                  <a:tcPr marL="0" marR="0" marT="0" marB="0" anchor="b">
                    <a:lnL>
                      <a:noFill/>
                    </a:lnL>
                    <a:lnR>
                      <a:noFill/>
                    </a:lnR>
                    <a:lnT>
                      <a:noFill/>
                    </a:lnT>
                    <a:lnB>
                      <a:noFill/>
                    </a:lnB>
                  </a:tcPr>
                </a:tc>
                <a:extLst>
                  <a:ext uri="{0D108BD9-81ED-4DB2-BD59-A6C34878D82A}">
                    <a16:rowId xmlns:a16="http://schemas.microsoft.com/office/drawing/2014/main" val="2088045443"/>
                  </a:ext>
                </a:extLst>
              </a:tr>
              <a:tr h="114545">
                <a:tc>
                  <a:txBody>
                    <a:bodyPr/>
                    <a:lstStyle/>
                    <a:p>
                      <a:pPr algn="l" fontAlgn="b"/>
                      <a:r>
                        <a:rPr lang="cs-CZ" sz="700" b="1" i="0" u="none" strike="noStrike">
                          <a:solidFill>
                            <a:srgbClr val="000000"/>
                          </a:solidFill>
                          <a:effectLst/>
                          <a:latin typeface="Arial" panose="020B0604020202020204" pitchFamily="34" charset="0"/>
                        </a:rPr>
                        <a:t>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1442,45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136%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342472445"/>
                  </a:ext>
                </a:extLst>
              </a:tr>
              <a:tr h="114545">
                <a:tc>
                  <a:txBody>
                    <a:bodyPr/>
                    <a:lstStyle/>
                    <a:p>
                      <a:pPr algn="l" fontAlgn="b"/>
                      <a:r>
                        <a:rPr lang="cs-CZ" sz="700" b="0" i="0" u="none" strike="noStrike">
                          <a:solidFill>
                            <a:srgbClr val="000000"/>
                          </a:solidFill>
                          <a:effectLst/>
                          <a:latin typeface="Arial" panose="020B0604020202020204" pitchFamily="34" charset="0"/>
                        </a:rPr>
                        <a:t>[SK-SK] V.Dur - Levice 2 [DIR] / N-1 V.Dur - Levice 1</a:t>
                      </a:r>
                    </a:p>
                  </a:txBody>
                  <a:tcPr marL="6399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172,71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319372558"/>
                  </a:ext>
                </a:extLst>
              </a:tr>
              <a:tr h="114545">
                <a:tc>
                  <a:txBody>
                    <a:bodyPr/>
                    <a:lstStyle/>
                    <a:p>
                      <a:pPr algn="l" fontAlgn="b"/>
                      <a:r>
                        <a:rPr lang="cs-CZ" sz="700" b="0" i="0" u="none" strike="noStrike">
                          <a:solidFill>
                            <a:srgbClr val="000000"/>
                          </a:solidFill>
                          <a:effectLst/>
                          <a:latin typeface="Arial" panose="020B0604020202020204" pitchFamily="34" charset="0"/>
                        </a:rPr>
                        <a:t>[NL-D2] Meeden-Diele  380 Z [OPP] [NL] / N-1 COBRA HVDC</a:t>
                      </a:r>
                    </a:p>
                  </a:txBody>
                  <a:tcPr marL="6399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1307,15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658046193"/>
                  </a:ext>
                </a:extLst>
              </a:tr>
              <a:tr h="114545">
                <a:tc>
                  <a:txBody>
                    <a:bodyPr/>
                    <a:lstStyle/>
                    <a:p>
                      <a:pPr algn="l" fontAlgn="b"/>
                      <a:r>
                        <a:rPr lang="cs-CZ" sz="700" b="0" i="0" u="none" strike="noStrike">
                          <a:solidFill>
                            <a:srgbClr val="000000"/>
                          </a:solidFill>
                          <a:effectLst/>
                          <a:latin typeface="Arial" panose="020B0604020202020204" pitchFamily="34" charset="0"/>
                        </a:rPr>
                        <a:t>[AT-AT] Bisamberg 2 - Wien Suedost 227 [DIR] / N-1 Bisamberg - Kledering 228B</a:t>
                      </a:r>
                    </a:p>
                  </a:txBody>
                  <a:tcPr marL="6399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1211,49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28%</a:t>
                      </a:r>
                    </a:p>
                  </a:txBody>
                  <a:tcPr marL="0" marR="0" marT="0" marB="0" anchor="b">
                    <a:lnL>
                      <a:noFill/>
                    </a:lnL>
                    <a:lnR>
                      <a:noFill/>
                    </a:lnR>
                    <a:lnT>
                      <a:noFill/>
                    </a:lnT>
                    <a:lnB>
                      <a:noFill/>
                    </a:lnB>
                  </a:tcPr>
                </a:tc>
                <a:extLst>
                  <a:ext uri="{0D108BD9-81ED-4DB2-BD59-A6C34878D82A}">
                    <a16:rowId xmlns:a16="http://schemas.microsoft.com/office/drawing/2014/main" val="2195995268"/>
                  </a:ext>
                </a:extLst>
              </a:tr>
              <a:tr h="114545">
                <a:tc>
                  <a:txBody>
                    <a:bodyPr/>
                    <a:lstStyle/>
                    <a:p>
                      <a:pPr algn="l" fontAlgn="b"/>
                      <a:r>
                        <a:rPr lang="de-DE" sz="700" b="0" i="0" u="none" strike="noStrike">
                          <a:solidFill>
                            <a:srgbClr val="000000"/>
                          </a:solidFill>
                          <a:effectLst/>
                          <a:latin typeface="Arial" panose="020B0604020202020204" pitchFamily="34" charset="0"/>
                        </a:rPr>
                        <a:t>[D7-D7] Buerstadt - Lambsheim BUERST W [DIR] / N-1 Rheinau - Hoheneck KUGELB O</a:t>
                      </a:r>
                    </a:p>
                  </a:txBody>
                  <a:tcPr marL="6399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1442,45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219936036"/>
                  </a:ext>
                </a:extLst>
              </a:tr>
              <a:tr h="114545">
                <a:tc>
                  <a:txBody>
                    <a:bodyPr/>
                    <a:lstStyle/>
                    <a:p>
                      <a:pPr algn="l" fontAlgn="b"/>
                      <a:r>
                        <a:rPr lang="cs-CZ" sz="700" b="0" i="0" u="none" strike="noStrike">
                          <a:solidFill>
                            <a:srgbClr val="000000"/>
                          </a:solidFill>
                          <a:effectLst/>
                          <a:latin typeface="Arial" panose="020B0604020202020204" pitchFamily="34" charset="0"/>
                        </a:rPr>
                        <a:t>[D7-D7] Eiberg - Y Ohligs OERKHS O [DIR] / N-1 Utfort - Selbeck - Osterath TOESEE W</a:t>
                      </a:r>
                    </a:p>
                  </a:txBody>
                  <a:tcPr marL="6399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183,43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21%</a:t>
                      </a:r>
                    </a:p>
                  </a:txBody>
                  <a:tcPr marL="0" marR="0" marT="0" marB="0" anchor="b">
                    <a:lnL>
                      <a:noFill/>
                    </a:lnL>
                    <a:lnR>
                      <a:noFill/>
                    </a:lnR>
                    <a:lnT>
                      <a:noFill/>
                    </a:lnT>
                    <a:lnB>
                      <a:noFill/>
                    </a:lnB>
                  </a:tcPr>
                </a:tc>
                <a:extLst>
                  <a:ext uri="{0D108BD9-81ED-4DB2-BD59-A6C34878D82A}">
                    <a16:rowId xmlns:a16="http://schemas.microsoft.com/office/drawing/2014/main" val="4271979404"/>
                  </a:ext>
                </a:extLst>
              </a:tr>
              <a:tr h="114545">
                <a:tc>
                  <a:txBody>
                    <a:bodyPr/>
                    <a:lstStyle/>
                    <a:p>
                      <a:pPr algn="l" fontAlgn="b"/>
                      <a:r>
                        <a:rPr lang="cs-CZ" sz="700" b="0" i="0" u="none" strike="noStrike">
                          <a:solidFill>
                            <a:srgbClr val="000000"/>
                          </a:solidFill>
                          <a:effectLst/>
                          <a:latin typeface="Arial" panose="020B0604020202020204" pitchFamily="34" charset="0"/>
                        </a:rPr>
                        <a:t>[D8-PL] Krajnik - Vierraden 2 [OPP] [PL] / N-1 Hagenwerder - Mikulowa 2</a:t>
                      </a:r>
                    </a:p>
                  </a:txBody>
                  <a:tcPr marL="6399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0" i="0" u="none" strike="noStrike">
                          <a:solidFill>
                            <a:srgbClr val="000000"/>
                          </a:solidFill>
                          <a:effectLst/>
                          <a:latin typeface="Arial" panose="020B0604020202020204" pitchFamily="34" charset="0"/>
                        </a:rPr>
                        <a:t>65,33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0" i="0" u="none" strike="noStrike">
                          <a:solidFill>
                            <a:srgbClr val="000000"/>
                          </a:solidFill>
                          <a:effectLst/>
                          <a:latin typeface="Arial" panose="020B0604020202020204" pitchFamily="34" charset="0"/>
                        </a:rPr>
                        <a:t>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039984791"/>
                  </a:ext>
                </a:extLst>
              </a:tr>
              <a:tr h="114545">
                <a:tc>
                  <a:txBody>
                    <a:bodyPr/>
                    <a:lstStyle/>
                    <a:p>
                      <a:pPr algn="l" fontAlgn="b"/>
                      <a:r>
                        <a:rPr lang="cs-CZ" sz="700" b="1" i="0" u="none" strike="noStrike">
                          <a:solidFill>
                            <a:srgbClr val="000000"/>
                          </a:solidFill>
                          <a:effectLst/>
                          <a:latin typeface="Arial" panose="020B0604020202020204" pitchFamily="34" charset="0"/>
                        </a:rPr>
                        <a:t>Total sum</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cs-CZ" sz="700" b="1" i="0" u="none" strike="noStrike">
                          <a:solidFill>
                            <a:srgbClr val="000000"/>
                          </a:solidFill>
                          <a:effectLst/>
                          <a:latin typeface="Arial" panose="020B0604020202020204" pitchFamily="34" charset="0"/>
                        </a:rPr>
                        <a:t>2358,07</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cs-CZ" sz="700" b="1" i="0" u="none" strike="noStrike" dirty="0">
                          <a:solidFill>
                            <a:srgbClr val="000000"/>
                          </a:solidFill>
                          <a:effectLst/>
                          <a:latin typeface="Arial" panose="020B0604020202020204" pitchFamily="34" charset="0"/>
                        </a:rPr>
                        <a:t>1064%</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extLst>
                  <a:ext uri="{0D108BD9-81ED-4DB2-BD59-A6C34878D82A}">
                    <a16:rowId xmlns:a16="http://schemas.microsoft.com/office/drawing/2014/main" val="2038000612"/>
                  </a:ext>
                </a:extLst>
              </a:tr>
            </a:tbl>
          </a:graphicData>
        </a:graphic>
      </p:graphicFrame>
    </p:spTree>
    <p:extLst>
      <p:ext uri="{BB962C8B-B14F-4D97-AF65-F5344CB8AC3E}">
        <p14:creationId xmlns:p14="http://schemas.microsoft.com/office/powerpoint/2010/main" val="128635617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BD20220410</a:t>
            </a:r>
            <a:r>
              <a:rPr lang="en-US" altLang="hu-HU" sz="1400" dirty="0">
                <a:solidFill>
                  <a:srgbClr val="008000"/>
                </a:solidFill>
              </a:rPr>
              <a:t> (part </a:t>
            </a:r>
            <a:r>
              <a:rPr lang="sl-SI" altLang="hu-HU" sz="1400" dirty="0">
                <a:solidFill>
                  <a:srgbClr val="008000"/>
                </a:solidFill>
              </a:rPr>
              <a:t>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ulka 1">
            <a:extLst>
              <a:ext uri="{FF2B5EF4-FFF2-40B4-BE49-F238E27FC236}">
                <a16:creationId xmlns:a16="http://schemas.microsoft.com/office/drawing/2014/main" id="{CE3B9CF6-85E0-4F4B-AD49-FA7D027066B2}"/>
              </a:ext>
            </a:extLst>
          </p:cNvPr>
          <p:cNvGraphicFramePr>
            <a:graphicFrameLocks noGrp="1"/>
          </p:cNvGraphicFramePr>
          <p:nvPr>
            <p:extLst>
              <p:ext uri="{D42A27DB-BD31-4B8C-83A1-F6EECF244321}">
                <p14:modId xmlns:p14="http://schemas.microsoft.com/office/powerpoint/2010/main" val="2442423062"/>
              </p:ext>
            </p:extLst>
          </p:nvPr>
        </p:nvGraphicFramePr>
        <p:xfrm>
          <a:off x="497479" y="1013669"/>
          <a:ext cx="8595315" cy="5431020"/>
        </p:xfrm>
        <a:graphic>
          <a:graphicData uri="http://schemas.openxmlformats.org/drawingml/2006/table">
            <a:tbl>
              <a:tblPr/>
              <a:tblGrid>
                <a:gridCol w="6586515">
                  <a:extLst>
                    <a:ext uri="{9D8B030D-6E8A-4147-A177-3AD203B41FA5}">
                      <a16:colId xmlns:a16="http://schemas.microsoft.com/office/drawing/2014/main" val="1698862719"/>
                    </a:ext>
                  </a:extLst>
                </a:gridCol>
                <a:gridCol w="1483262">
                  <a:extLst>
                    <a:ext uri="{9D8B030D-6E8A-4147-A177-3AD203B41FA5}">
                      <a16:colId xmlns:a16="http://schemas.microsoft.com/office/drawing/2014/main" val="3536048321"/>
                    </a:ext>
                  </a:extLst>
                </a:gridCol>
                <a:gridCol w="525538">
                  <a:extLst>
                    <a:ext uri="{9D8B030D-6E8A-4147-A177-3AD203B41FA5}">
                      <a16:colId xmlns:a16="http://schemas.microsoft.com/office/drawing/2014/main" val="1801499210"/>
                    </a:ext>
                  </a:extLst>
                </a:gridCol>
              </a:tblGrid>
              <a:tr h="129310">
                <a:tc>
                  <a:txBody>
                    <a:bodyPr/>
                    <a:lstStyle/>
                    <a:p>
                      <a:pPr algn="l" fontAlgn="b"/>
                      <a:r>
                        <a:rPr lang="cs-CZ" sz="7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3513473958"/>
                  </a:ext>
                </a:extLst>
              </a:tr>
              <a:tr h="129310">
                <a:tc>
                  <a:txBody>
                    <a:bodyPr/>
                    <a:lstStyle/>
                    <a:p>
                      <a:pPr algn="l" fontAlgn="b"/>
                      <a:r>
                        <a:rPr lang="cs-CZ" sz="700" b="1"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1257,81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86%</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919903353"/>
                  </a:ext>
                </a:extLst>
              </a:tr>
              <a:tr h="129310">
                <a:tc>
                  <a:txBody>
                    <a:bodyPr/>
                    <a:lstStyle/>
                    <a:p>
                      <a:pPr algn="l" fontAlgn="b"/>
                      <a:r>
                        <a:rPr lang="cs-CZ" sz="700" b="0" i="0" u="none" strike="noStrike">
                          <a:solidFill>
                            <a:srgbClr val="000000"/>
                          </a:solidFill>
                          <a:effectLst/>
                          <a:latin typeface="Arial" panose="020B0604020202020204" pitchFamily="34" charset="0"/>
                        </a:rPr>
                        <a:t>[NL-D2] Meeden-Diele  380 Z [OPP] [NL] / N-1 Gronau - Gronau TR 441 E</a:t>
                      </a:r>
                    </a:p>
                  </a:txBody>
                  <a:tcPr marL="7313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907,42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123761123"/>
                  </a:ext>
                </a:extLst>
              </a:tr>
              <a:tr h="129310">
                <a:tc>
                  <a:txBody>
                    <a:bodyPr/>
                    <a:lstStyle/>
                    <a:p>
                      <a:pPr algn="l" fontAlgn="b"/>
                      <a:r>
                        <a:rPr lang="de-DE" sz="700" b="0" i="0" u="none" strike="noStrike">
                          <a:solidFill>
                            <a:srgbClr val="000000"/>
                          </a:solidFill>
                          <a:effectLst/>
                          <a:latin typeface="Arial" panose="020B0604020202020204" pitchFamily="34" charset="0"/>
                        </a:rPr>
                        <a:t>[D7-D7] Buerstadt - Lambsheim BUERST W [DIR] / N-1 Sechtem - Paffendorf - Oberzier SECHTM N</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1257,81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575798756"/>
                  </a:ext>
                </a:extLst>
              </a:tr>
              <a:tr h="129310">
                <a:tc>
                  <a:txBody>
                    <a:bodyPr/>
                    <a:lstStyle/>
                    <a:p>
                      <a:pPr algn="l" fontAlgn="b"/>
                      <a:r>
                        <a:rPr lang="cs-CZ" sz="700" b="0" i="0" u="none" strike="noStrike">
                          <a:solidFill>
                            <a:srgbClr val="000000"/>
                          </a:solidFill>
                          <a:effectLst/>
                          <a:latin typeface="Arial" panose="020B0604020202020204" pitchFamily="34" charset="0"/>
                        </a:rPr>
                        <a:t>[D8-PL] Krajnik - Vierraden 2 [OPP] [PL] / N-1 Hagenwerder - Mikulowa 2</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286,72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a:t>
                      </a:r>
                    </a:p>
                  </a:txBody>
                  <a:tcPr marL="0" marR="0" marT="0" marB="0" anchor="b">
                    <a:lnL>
                      <a:noFill/>
                    </a:lnL>
                    <a:lnR>
                      <a:noFill/>
                    </a:lnR>
                    <a:lnT>
                      <a:noFill/>
                    </a:lnT>
                    <a:lnB>
                      <a:noFill/>
                    </a:lnB>
                  </a:tcPr>
                </a:tc>
                <a:extLst>
                  <a:ext uri="{0D108BD9-81ED-4DB2-BD59-A6C34878D82A}">
                    <a16:rowId xmlns:a16="http://schemas.microsoft.com/office/drawing/2014/main" val="159017680"/>
                  </a:ext>
                </a:extLst>
              </a:tr>
              <a:tr h="129310">
                <a:tc>
                  <a:txBody>
                    <a:bodyPr/>
                    <a:lstStyle/>
                    <a:p>
                      <a:pPr algn="l" fontAlgn="b"/>
                      <a:r>
                        <a:rPr lang="de-DE" sz="700" b="0" i="0" u="none" strike="noStrike">
                          <a:solidFill>
                            <a:srgbClr val="000000"/>
                          </a:solidFill>
                          <a:effectLst/>
                          <a:latin typeface="Arial" panose="020B0604020202020204" pitchFamily="34" charset="0"/>
                        </a:rPr>
                        <a:t>[D7-D7] Y Paffendorf - Oberzier SECHTM N [DIR] / N-1 Sechtem - Paffendorf - Oberzier SECHTM S</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308,89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45%</a:t>
                      </a:r>
                    </a:p>
                  </a:txBody>
                  <a:tcPr marL="0" marR="0" marT="0" marB="0" anchor="b">
                    <a:lnL>
                      <a:noFill/>
                    </a:lnL>
                    <a:lnR>
                      <a:noFill/>
                    </a:lnR>
                    <a:lnT>
                      <a:noFill/>
                    </a:lnT>
                    <a:lnB>
                      <a:noFill/>
                    </a:lnB>
                  </a:tcPr>
                </a:tc>
                <a:extLst>
                  <a:ext uri="{0D108BD9-81ED-4DB2-BD59-A6C34878D82A}">
                    <a16:rowId xmlns:a16="http://schemas.microsoft.com/office/drawing/2014/main" val="387546931"/>
                  </a:ext>
                </a:extLst>
              </a:tr>
              <a:tr h="129310">
                <a:tc>
                  <a:txBody>
                    <a:bodyPr/>
                    <a:lstStyle/>
                    <a:p>
                      <a:pPr algn="l" fontAlgn="b"/>
                      <a:r>
                        <a:rPr lang="cs-CZ" sz="700" b="1" i="0" u="none" strike="noStrike">
                          <a:solidFill>
                            <a:srgbClr val="000000"/>
                          </a:solidFill>
                          <a:effectLst/>
                          <a:latin typeface="Arial" panose="020B0604020202020204" pitchFamily="34" charset="0"/>
                        </a:rPr>
                        <a:t>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1346,55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100%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263638186"/>
                  </a:ext>
                </a:extLst>
              </a:tr>
              <a:tr h="129310">
                <a:tc>
                  <a:txBody>
                    <a:bodyPr/>
                    <a:lstStyle/>
                    <a:p>
                      <a:pPr algn="l" fontAlgn="b"/>
                      <a:r>
                        <a:rPr lang="cs-CZ" sz="700" b="0" i="0" u="none" strike="noStrike">
                          <a:solidFill>
                            <a:srgbClr val="000000"/>
                          </a:solidFill>
                          <a:effectLst/>
                          <a:latin typeface="Arial" panose="020B0604020202020204" pitchFamily="34" charset="0"/>
                        </a:rPr>
                        <a:t>[NL-D2] Meeden-Diele  380 Z [OPP] [NL] / N-1 Gronau - Gronau TR 441 E</a:t>
                      </a:r>
                    </a:p>
                  </a:txBody>
                  <a:tcPr marL="7313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841,06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592814031"/>
                  </a:ext>
                </a:extLst>
              </a:tr>
              <a:tr h="129310">
                <a:tc>
                  <a:txBody>
                    <a:bodyPr/>
                    <a:lstStyle/>
                    <a:p>
                      <a:pPr algn="l" fontAlgn="b"/>
                      <a:r>
                        <a:rPr lang="de-DE" sz="700" b="0" i="0" u="none" strike="noStrike">
                          <a:solidFill>
                            <a:srgbClr val="000000"/>
                          </a:solidFill>
                          <a:effectLst/>
                          <a:latin typeface="Arial" panose="020B0604020202020204" pitchFamily="34" charset="0"/>
                        </a:rPr>
                        <a:t>[D7-D7] Buerstadt - Lambsheim BUERST W [DIR] / N-1 Sechtem - Paffendorf - Oberzier SECHTM N</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1346,55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692258448"/>
                  </a:ext>
                </a:extLst>
              </a:tr>
              <a:tr h="129310">
                <a:tc>
                  <a:txBody>
                    <a:bodyPr/>
                    <a:lstStyle/>
                    <a:p>
                      <a:pPr algn="l" fontAlgn="b"/>
                      <a:r>
                        <a:rPr lang="cs-CZ" sz="700" b="0" i="0" u="none" strike="noStrike">
                          <a:solidFill>
                            <a:srgbClr val="000000"/>
                          </a:solidFill>
                          <a:effectLst/>
                          <a:latin typeface="Arial" panose="020B0604020202020204" pitchFamily="34" charset="0"/>
                        </a:rPr>
                        <a:t>[D8-PL] Krajnik - Vierraden 2 [OPP] [PL] / N-1 Hagenwerder - Mikulowa 2</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130,07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17%</a:t>
                      </a:r>
                    </a:p>
                  </a:txBody>
                  <a:tcPr marL="0" marR="0" marT="0" marB="0" anchor="b">
                    <a:lnL>
                      <a:noFill/>
                    </a:lnL>
                    <a:lnR>
                      <a:noFill/>
                    </a:lnR>
                    <a:lnT>
                      <a:noFill/>
                    </a:lnT>
                    <a:lnB>
                      <a:noFill/>
                    </a:lnB>
                  </a:tcPr>
                </a:tc>
                <a:extLst>
                  <a:ext uri="{0D108BD9-81ED-4DB2-BD59-A6C34878D82A}">
                    <a16:rowId xmlns:a16="http://schemas.microsoft.com/office/drawing/2014/main" val="4047950866"/>
                  </a:ext>
                </a:extLst>
              </a:tr>
              <a:tr h="129310">
                <a:tc>
                  <a:txBody>
                    <a:bodyPr/>
                    <a:lstStyle/>
                    <a:p>
                      <a:pPr algn="l" fontAlgn="b"/>
                      <a:r>
                        <a:rPr lang="de-DE" sz="700" b="0" i="0" u="none" strike="noStrike">
                          <a:solidFill>
                            <a:srgbClr val="000000"/>
                          </a:solidFill>
                          <a:effectLst/>
                          <a:latin typeface="Arial" panose="020B0604020202020204" pitchFamily="34" charset="0"/>
                        </a:rPr>
                        <a:t>[D7-D7] Y Paffendorf - Oberzier SECHTM N [DIR] / N-1 Sechtem - Paffendorf - Oberzier SECHTM S</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156,83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44%</a:t>
                      </a:r>
                    </a:p>
                  </a:txBody>
                  <a:tcPr marL="0" marR="0" marT="0" marB="0" anchor="b">
                    <a:lnL>
                      <a:noFill/>
                    </a:lnL>
                    <a:lnR>
                      <a:noFill/>
                    </a:lnR>
                    <a:lnT>
                      <a:noFill/>
                    </a:lnT>
                    <a:lnB>
                      <a:noFill/>
                    </a:lnB>
                  </a:tcPr>
                </a:tc>
                <a:extLst>
                  <a:ext uri="{0D108BD9-81ED-4DB2-BD59-A6C34878D82A}">
                    <a16:rowId xmlns:a16="http://schemas.microsoft.com/office/drawing/2014/main" val="1974430714"/>
                  </a:ext>
                </a:extLst>
              </a:tr>
              <a:tr h="129310">
                <a:tc>
                  <a:txBody>
                    <a:bodyPr/>
                    <a:lstStyle/>
                    <a:p>
                      <a:pPr algn="l" fontAlgn="b"/>
                      <a:r>
                        <a:rPr lang="cs-CZ" sz="700" b="1" i="0" u="none" strike="noStrike">
                          <a:solidFill>
                            <a:srgbClr val="000000"/>
                          </a:solidFill>
                          <a:effectLst/>
                          <a:latin typeface="Arial" panose="020B0604020202020204" pitchFamily="34" charset="0"/>
                        </a:rPr>
                        <a:t>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1506,98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158%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740279140"/>
                  </a:ext>
                </a:extLst>
              </a:tr>
              <a:tr h="129310">
                <a:tc>
                  <a:txBody>
                    <a:bodyPr/>
                    <a:lstStyle/>
                    <a:p>
                      <a:pPr algn="l" fontAlgn="b"/>
                      <a:r>
                        <a:rPr lang="cs-CZ" sz="700" b="0" i="0" u="none" strike="noStrike">
                          <a:solidFill>
                            <a:srgbClr val="000000"/>
                          </a:solidFill>
                          <a:effectLst/>
                          <a:latin typeface="Arial" panose="020B0604020202020204" pitchFamily="34" charset="0"/>
                        </a:rPr>
                        <a:t>[AT-HU] Wien Suedost - Gyoer 245 [DIR] [AT] / N-1 Gyor - Neusiedl</a:t>
                      </a:r>
                    </a:p>
                  </a:txBody>
                  <a:tcPr marL="7313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279,77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59%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933549767"/>
                  </a:ext>
                </a:extLst>
              </a:tr>
              <a:tr h="129310">
                <a:tc>
                  <a:txBody>
                    <a:bodyPr/>
                    <a:lstStyle/>
                    <a:p>
                      <a:pPr algn="l" fontAlgn="b"/>
                      <a:r>
                        <a:rPr lang="cs-CZ" sz="700" b="0" i="0" u="none" strike="noStrike">
                          <a:solidFill>
                            <a:srgbClr val="000000"/>
                          </a:solidFill>
                          <a:effectLst/>
                          <a:latin typeface="Arial" panose="020B0604020202020204" pitchFamily="34" charset="0"/>
                        </a:rPr>
                        <a:t>[CZ-SK] Nosovice - Varin [DIR] [SK] / N-1 Sokolnice - Stupava</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72,15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60%</a:t>
                      </a:r>
                    </a:p>
                  </a:txBody>
                  <a:tcPr marL="0" marR="0" marT="0" marB="0" anchor="b">
                    <a:lnL>
                      <a:noFill/>
                    </a:lnL>
                    <a:lnR>
                      <a:noFill/>
                    </a:lnR>
                    <a:lnT>
                      <a:noFill/>
                    </a:lnT>
                    <a:lnB>
                      <a:noFill/>
                    </a:lnB>
                  </a:tcPr>
                </a:tc>
                <a:extLst>
                  <a:ext uri="{0D108BD9-81ED-4DB2-BD59-A6C34878D82A}">
                    <a16:rowId xmlns:a16="http://schemas.microsoft.com/office/drawing/2014/main" val="2841277222"/>
                  </a:ext>
                </a:extLst>
              </a:tr>
              <a:tr h="129310">
                <a:tc>
                  <a:txBody>
                    <a:bodyPr/>
                    <a:lstStyle/>
                    <a:p>
                      <a:pPr algn="l" fontAlgn="b"/>
                      <a:r>
                        <a:rPr lang="cs-CZ" sz="700" b="0" i="0" u="none" strike="noStrike">
                          <a:solidFill>
                            <a:srgbClr val="000000"/>
                          </a:solidFill>
                          <a:effectLst/>
                          <a:latin typeface="Arial" panose="020B0604020202020204" pitchFamily="34" charset="0"/>
                        </a:rPr>
                        <a:t>[NL-D2] Meeden-Diele  380 Z [OPP] [NL] / N-1 Gronau - Hanekenfaehr GRONAU W</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977,15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617109395"/>
                  </a:ext>
                </a:extLst>
              </a:tr>
              <a:tr h="129310">
                <a:tc>
                  <a:txBody>
                    <a:bodyPr/>
                    <a:lstStyle/>
                    <a:p>
                      <a:pPr algn="l" fontAlgn="b"/>
                      <a:r>
                        <a:rPr lang="de-DE" sz="700" b="0" i="0" u="none" strike="noStrike">
                          <a:solidFill>
                            <a:srgbClr val="000000"/>
                          </a:solidFill>
                          <a:effectLst/>
                          <a:latin typeface="Arial" panose="020B0604020202020204" pitchFamily="34" charset="0"/>
                        </a:rPr>
                        <a:t>[D7-D7] Buerstadt - Lambsheim BUERST W [DIR] / N-1 Sechtem - Paffendorf - Oberzier SECHTM N</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1506,98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028413753"/>
                  </a:ext>
                </a:extLst>
              </a:tr>
              <a:tr h="129310">
                <a:tc>
                  <a:txBody>
                    <a:bodyPr/>
                    <a:lstStyle/>
                    <a:p>
                      <a:pPr algn="l" fontAlgn="b"/>
                      <a:r>
                        <a:rPr lang="cs-CZ" sz="700" b="0" i="0" u="none" strike="noStrike">
                          <a:solidFill>
                            <a:srgbClr val="000000"/>
                          </a:solidFill>
                          <a:effectLst/>
                          <a:latin typeface="Arial" panose="020B0604020202020204" pitchFamily="34" charset="0"/>
                        </a:rPr>
                        <a:t>[D8-PL] Krajnik - Vierraden 2 [OPP] [PL] / N-1 Hagenwerder - Mikulowa 2</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260,56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832930533"/>
                  </a:ext>
                </a:extLst>
              </a:tr>
              <a:tr h="129310">
                <a:tc>
                  <a:txBody>
                    <a:bodyPr/>
                    <a:lstStyle/>
                    <a:p>
                      <a:pPr algn="l" fontAlgn="b"/>
                      <a:r>
                        <a:rPr lang="cs-CZ" sz="700" b="1" i="0" u="none" strike="noStrike">
                          <a:solidFill>
                            <a:srgbClr val="000000"/>
                          </a:solidFill>
                          <a:effectLst/>
                          <a:latin typeface="Arial" panose="020B0604020202020204" pitchFamily="34" charset="0"/>
                        </a:rPr>
                        <a:t>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1412,05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102%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204991313"/>
                  </a:ext>
                </a:extLst>
              </a:tr>
              <a:tr h="129310">
                <a:tc>
                  <a:txBody>
                    <a:bodyPr/>
                    <a:lstStyle/>
                    <a:p>
                      <a:pPr algn="l" fontAlgn="b"/>
                      <a:r>
                        <a:rPr lang="cs-CZ" sz="700" b="0" i="0" u="none" strike="noStrike">
                          <a:solidFill>
                            <a:srgbClr val="000000"/>
                          </a:solidFill>
                          <a:effectLst/>
                          <a:latin typeface="Arial" panose="020B0604020202020204" pitchFamily="34" charset="0"/>
                        </a:rPr>
                        <a:t>[NL-D2] Meeden-Diele  380 Z [OPP] [NL] / N-1 Gronau - Hanekenfaehr GRONAU W</a:t>
                      </a:r>
                    </a:p>
                  </a:txBody>
                  <a:tcPr marL="7313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909,55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549250725"/>
                  </a:ext>
                </a:extLst>
              </a:tr>
              <a:tr h="129310">
                <a:tc>
                  <a:txBody>
                    <a:bodyPr/>
                    <a:lstStyle/>
                    <a:p>
                      <a:pPr algn="l" fontAlgn="b"/>
                      <a:r>
                        <a:rPr lang="cs-CZ" sz="700" b="0" i="0" u="none" strike="noStrike">
                          <a:solidFill>
                            <a:srgbClr val="000000"/>
                          </a:solidFill>
                          <a:effectLst/>
                          <a:latin typeface="Arial" panose="020B0604020202020204" pitchFamily="34" charset="0"/>
                        </a:rPr>
                        <a:t>[SK-UA] V.Kapusany - Mukachevo (WPS) [DIR] [SK] / N-1 R.Sobota - Sajoivanka</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140,18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61%</a:t>
                      </a:r>
                    </a:p>
                  </a:txBody>
                  <a:tcPr marL="0" marR="0" marT="0" marB="0" anchor="b">
                    <a:lnL>
                      <a:noFill/>
                    </a:lnL>
                    <a:lnR>
                      <a:noFill/>
                    </a:lnR>
                    <a:lnT>
                      <a:noFill/>
                    </a:lnT>
                    <a:lnB>
                      <a:noFill/>
                    </a:lnB>
                  </a:tcPr>
                </a:tc>
                <a:extLst>
                  <a:ext uri="{0D108BD9-81ED-4DB2-BD59-A6C34878D82A}">
                    <a16:rowId xmlns:a16="http://schemas.microsoft.com/office/drawing/2014/main" val="4033722790"/>
                  </a:ext>
                </a:extLst>
              </a:tr>
              <a:tr h="129310">
                <a:tc>
                  <a:txBody>
                    <a:bodyPr/>
                    <a:lstStyle/>
                    <a:p>
                      <a:pPr algn="l" fontAlgn="b"/>
                      <a:r>
                        <a:rPr lang="de-DE" sz="700" b="0" i="0" u="none" strike="noStrike">
                          <a:solidFill>
                            <a:srgbClr val="000000"/>
                          </a:solidFill>
                          <a:effectLst/>
                          <a:latin typeface="Arial" panose="020B0604020202020204" pitchFamily="34" charset="0"/>
                        </a:rPr>
                        <a:t>[D7-D7] Buerstadt - Lambsheim BUERST W [DIR] / N-1 Sechtem - Paffendorf - Oberzier SECHTM N</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1412,05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531962876"/>
                  </a:ext>
                </a:extLst>
              </a:tr>
              <a:tr h="129310">
                <a:tc>
                  <a:txBody>
                    <a:bodyPr/>
                    <a:lstStyle/>
                    <a:p>
                      <a:pPr algn="l" fontAlgn="b"/>
                      <a:r>
                        <a:rPr lang="cs-CZ" sz="700" b="0" i="0" u="none" strike="noStrike">
                          <a:solidFill>
                            <a:srgbClr val="000000"/>
                          </a:solidFill>
                          <a:effectLst/>
                          <a:latin typeface="Arial" panose="020B0604020202020204" pitchFamily="34" charset="0"/>
                        </a:rPr>
                        <a:t>[D8-PL] Krajnik - Vierraden 2 [OPP] [PL] / N-1 Hagenwerder - Mikulowa 2</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227,26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768651533"/>
                  </a:ext>
                </a:extLst>
              </a:tr>
              <a:tr h="129310">
                <a:tc>
                  <a:txBody>
                    <a:bodyPr/>
                    <a:lstStyle/>
                    <a:p>
                      <a:pPr algn="l" fontAlgn="b"/>
                      <a:r>
                        <a:rPr lang="cs-CZ" sz="700" b="1" i="0" u="none" strike="noStrike">
                          <a:solidFill>
                            <a:srgbClr val="000000"/>
                          </a:solidFill>
                          <a:effectLst/>
                          <a:latin typeface="Arial" panose="020B0604020202020204" pitchFamily="34" charset="0"/>
                        </a:rPr>
                        <a:t>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1351,6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158%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006895633"/>
                  </a:ext>
                </a:extLst>
              </a:tr>
              <a:tr h="129310">
                <a:tc>
                  <a:txBody>
                    <a:bodyPr/>
                    <a:lstStyle/>
                    <a:p>
                      <a:pPr algn="l" fontAlgn="b"/>
                      <a:r>
                        <a:rPr lang="cs-CZ" sz="700" b="0" i="0" u="none" strike="noStrike">
                          <a:solidFill>
                            <a:srgbClr val="000000"/>
                          </a:solidFill>
                          <a:effectLst/>
                          <a:latin typeface="Arial" panose="020B0604020202020204" pitchFamily="34" charset="0"/>
                        </a:rPr>
                        <a:t>[AT-HU] Wien Suedost - Gyoer 245 [DIR] [AT] / N-1 Gyor - Neusiedl</a:t>
                      </a:r>
                    </a:p>
                  </a:txBody>
                  <a:tcPr marL="7313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15,69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58%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3953305"/>
                  </a:ext>
                </a:extLst>
              </a:tr>
              <a:tr h="129310">
                <a:tc>
                  <a:txBody>
                    <a:bodyPr/>
                    <a:lstStyle/>
                    <a:p>
                      <a:pPr algn="l" fontAlgn="b"/>
                      <a:r>
                        <a:rPr lang="cs-CZ" sz="700" b="0" i="0" u="none" strike="noStrike">
                          <a:solidFill>
                            <a:srgbClr val="000000"/>
                          </a:solidFill>
                          <a:effectLst/>
                          <a:latin typeface="Arial" panose="020B0604020202020204" pitchFamily="34" charset="0"/>
                        </a:rPr>
                        <a:t>[NL-D2] Meeden-Diele  380 Z [OPP] [NL] / N-1 Gronau - Gronau TR 441 E</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787,76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867432354"/>
                  </a:ext>
                </a:extLst>
              </a:tr>
              <a:tr h="129310">
                <a:tc>
                  <a:txBody>
                    <a:bodyPr/>
                    <a:lstStyle/>
                    <a:p>
                      <a:pPr algn="l" fontAlgn="b"/>
                      <a:r>
                        <a:rPr lang="cs-CZ" sz="700" b="0" i="0" u="none" strike="noStrike">
                          <a:solidFill>
                            <a:srgbClr val="000000"/>
                          </a:solidFill>
                          <a:effectLst/>
                          <a:latin typeface="Arial" panose="020B0604020202020204" pitchFamily="34" charset="0"/>
                        </a:rPr>
                        <a:t>[SK-UA] V.Kapusany - Mukachevo (WPS) [DIR] [SK] / N-1 R.Sobota - Sajoivanka</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105,87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61%</a:t>
                      </a:r>
                    </a:p>
                  </a:txBody>
                  <a:tcPr marL="0" marR="0" marT="0" marB="0" anchor="b">
                    <a:lnL>
                      <a:noFill/>
                    </a:lnL>
                    <a:lnR>
                      <a:noFill/>
                    </a:lnR>
                    <a:lnT>
                      <a:noFill/>
                    </a:lnT>
                    <a:lnB>
                      <a:noFill/>
                    </a:lnB>
                  </a:tcPr>
                </a:tc>
                <a:extLst>
                  <a:ext uri="{0D108BD9-81ED-4DB2-BD59-A6C34878D82A}">
                    <a16:rowId xmlns:a16="http://schemas.microsoft.com/office/drawing/2014/main" val="3125274272"/>
                  </a:ext>
                </a:extLst>
              </a:tr>
              <a:tr h="129310">
                <a:tc>
                  <a:txBody>
                    <a:bodyPr/>
                    <a:lstStyle/>
                    <a:p>
                      <a:pPr algn="l" fontAlgn="b"/>
                      <a:r>
                        <a:rPr lang="de-DE" sz="700" b="0" i="0" u="none" strike="noStrike">
                          <a:solidFill>
                            <a:srgbClr val="000000"/>
                          </a:solidFill>
                          <a:effectLst/>
                          <a:latin typeface="Arial" panose="020B0604020202020204" pitchFamily="34" charset="0"/>
                        </a:rPr>
                        <a:t>[D7-D7] Buerstadt - Lambsheim BUERST W [DIR] / N-1 Sechtem - Paffendorf - Oberzier SECHTM N</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1351,6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174216356"/>
                  </a:ext>
                </a:extLst>
              </a:tr>
              <a:tr h="129310">
                <a:tc>
                  <a:txBody>
                    <a:bodyPr/>
                    <a:lstStyle/>
                    <a:p>
                      <a:pPr algn="l" fontAlgn="b"/>
                      <a:r>
                        <a:rPr lang="cs-CZ" sz="700" b="0" i="0" u="none" strike="noStrike">
                          <a:solidFill>
                            <a:srgbClr val="000000"/>
                          </a:solidFill>
                          <a:effectLst/>
                          <a:latin typeface="Arial" panose="020B0604020202020204" pitchFamily="34" charset="0"/>
                        </a:rPr>
                        <a:t>[D8-PL] Krajnik - Vierraden 2 [OPP] [PL] / N-1 Hagenwerder - Mikulowa 2</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160,77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855618390"/>
                  </a:ext>
                </a:extLst>
              </a:tr>
              <a:tr h="129310">
                <a:tc>
                  <a:txBody>
                    <a:bodyPr/>
                    <a:lstStyle/>
                    <a:p>
                      <a:pPr algn="l" fontAlgn="b"/>
                      <a:r>
                        <a:rPr lang="cs-CZ" sz="700" b="1" i="0" u="none" strike="noStrike">
                          <a:solidFill>
                            <a:srgbClr val="000000"/>
                          </a:solidFill>
                          <a:effectLst/>
                          <a:latin typeface="Arial" panose="020B0604020202020204" pitchFamily="34" charset="0"/>
                        </a:rPr>
                        <a:t>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1328,91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98%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912740196"/>
                  </a:ext>
                </a:extLst>
              </a:tr>
              <a:tr h="129310">
                <a:tc>
                  <a:txBody>
                    <a:bodyPr/>
                    <a:lstStyle/>
                    <a:p>
                      <a:pPr algn="l" fontAlgn="b"/>
                      <a:r>
                        <a:rPr lang="cs-CZ" sz="700" b="0" i="0" u="none" strike="noStrike">
                          <a:solidFill>
                            <a:srgbClr val="000000"/>
                          </a:solidFill>
                          <a:effectLst/>
                          <a:latin typeface="Arial" panose="020B0604020202020204" pitchFamily="34" charset="0"/>
                        </a:rPr>
                        <a:t>[AT-HU] Wien Suedost - Gyoer 245 [DIR] [AT] / N-1 Gyor - Neusiedl</a:t>
                      </a:r>
                    </a:p>
                  </a:txBody>
                  <a:tcPr marL="7313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270,25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58%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433446378"/>
                  </a:ext>
                </a:extLst>
              </a:tr>
              <a:tr h="129310">
                <a:tc>
                  <a:txBody>
                    <a:bodyPr/>
                    <a:lstStyle/>
                    <a:p>
                      <a:pPr algn="l" fontAlgn="b"/>
                      <a:r>
                        <a:rPr lang="cs-CZ" sz="700" b="0" i="0" u="none" strike="noStrike">
                          <a:solidFill>
                            <a:srgbClr val="000000"/>
                          </a:solidFill>
                          <a:effectLst/>
                          <a:latin typeface="Arial" panose="020B0604020202020204" pitchFamily="34" charset="0"/>
                        </a:rPr>
                        <a:t>[NL-D2] Meeden-Diele  380 Z [OPP] [NL] / N-1 Gronau - Hanekenfaehr GRONAU W</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877,44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713028790"/>
                  </a:ext>
                </a:extLst>
              </a:tr>
              <a:tr h="129310">
                <a:tc>
                  <a:txBody>
                    <a:bodyPr/>
                    <a:lstStyle/>
                    <a:p>
                      <a:pPr algn="l" fontAlgn="b"/>
                      <a:r>
                        <a:rPr lang="de-DE" sz="700" b="0" i="0" u="none" strike="noStrike">
                          <a:solidFill>
                            <a:srgbClr val="000000"/>
                          </a:solidFill>
                          <a:effectLst/>
                          <a:latin typeface="Arial" panose="020B0604020202020204" pitchFamily="34" charset="0"/>
                        </a:rPr>
                        <a:t>[D7-D7] Buerstadt - Lambsheim BUERST W [DIR] / N-1 Sechtem - Paffendorf - Oberzier SECHTM N</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1328,91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795803675"/>
                  </a:ext>
                </a:extLst>
              </a:tr>
              <a:tr h="129310">
                <a:tc>
                  <a:txBody>
                    <a:bodyPr/>
                    <a:lstStyle/>
                    <a:p>
                      <a:pPr algn="l" fontAlgn="b"/>
                      <a:r>
                        <a:rPr lang="cs-CZ" sz="700" b="0" i="0" u="none" strike="noStrike">
                          <a:solidFill>
                            <a:srgbClr val="000000"/>
                          </a:solidFill>
                          <a:effectLst/>
                          <a:latin typeface="Arial" panose="020B0604020202020204" pitchFamily="34" charset="0"/>
                        </a:rPr>
                        <a:t>[D8-PL] Krajnik - Vierraden 2 [OPP] [PL] / N-1 Hagenwerder - Mikulowa 2</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208,12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471560241"/>
                  </a:ext>
                </a:extLst>
              </a:tr>
              <a:tr h="129310">
                <a:tc>
                  <a:txBody>
                    <a:bodyPr/>
                    <a:lstStyle/>
                    <a:p>
                      <a:pPr algn="l" fontAlgn="b"/>
                      <a:r>
                        <a:rPr lang="cs-CZ" sz="700" b="1" i="0" u="none" strike="noStrike">
                          <a:solidFill>
                            <a:srgbClr val="000000"/>
                          </a:solidFill>
                          <a:effectLst/>
                          <a:latin typeface="Arial" panose="020B0604020202020204" pitchFamily="34" charset="0"/>
                        </a:rPr>
                        <a:t>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1283,13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61%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758463023"/>
                  </a:ext>
                </a:extLst>
              </a:tr>
              <a:tr h="129310">
                <a:tc>
                  <a:txBody>
                    <a:bodyPr/>
                    <a:lstStyle/>
                    <a:p>
                      <a:pPr algn="l" fontAlgn="b"/>
                      <a:r>
                        <a:rPr lang="de-DE" sz="700" b="0" i="0" u="none" strike="noStrike">
                          <a:solidFill>
                            <a:srgbClr val="000000"/>
                          </a:solidFill>
                          <a:effectLst/>
                          <a:latin typeface="Arial" panose="020B0604020202020204" pitchFamily="34" charset="0"/>
                        </a:rPr>
                        <a:t>[D8-D8] Pasewalk - Vierraden 306 [DIR] / N-1 Hagenwerder - Mikulowa 2</a:t>
                      </a:r>
                    </a:p>
                  </a:txBody>
                  <a:tcPr marL="7313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309,07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218023941"/>
                  </a:ext>
                </a:extLst>
              </a:tr>
              <a:tr h="129310">
                <a:tc>
                  <a:txBody>
                    <a:bodyPr/>
                    <a:lstStyle/>
                    <a:p>
                      <a:pPr algn="l" fontAlgn="b"/>
                      <a:r>
                        <a:rPr lang="cs-CZ" sz="700" b="0" i="0" u="none" strike="noStrike">
                          <a:solidFill>
                            <a:srgbClr val="000000"/>
                          </a:solidFill>
                          <a:effectLst/>
                          <a:latin typeface="Arial" panose="020B0604020202020204" pitchFamily="34" charset="0"/>
                        </a:rPr>
                        <a:t>[NL-D2] Meeden-Diele  380 Z [OPP] [NL] / N-1 COBRA HVDC</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1269,21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71803069"/>
                  </a:ext>
                </a:extLst>
              </a:tr>
              <a:tr h="129310">
                <a:tc>
                  <a:txBody>
                    <a:bodyPr/>
                    <a:lstStyle/>
                    <a:p>
                      <a:pPr algn="l" fontAlgn="b"/>
                      <a:r>
                        <a:rPr lang="de-DE" sz="700" b="0" i="0" u="none" strike="noStrike">
                          <a:solidFill>
                            <a:srgbClr val="000000"/>
                          </a:solidFill>
                          <a:effectLst/>
                          <a:latin typeface="Arial" panose="020B0604020202020204" pitchFamily="34" charset="0"/>
                        </a:rPr>
                        <a:t>[D7-D7] Buerstadt - Lambsheim BUERST W [DIR] / N-1 Dahlem - Niederstedem SELHN W</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1283,13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580341604"/>
                  </a:ext>
                </a:extLst>
              </a:tr>
              <a:tr h="129310">
                <a:tc>
                  <a:txBody>
                    <a:bodyPr/>
                    <a:lstStyle/>
                    <a:p>
                      <a:pPr algn="l" fontAlgn="b"/>
                      <a:r>
                        <a:rPr lang="cs-CZ" sz="700" b="1" i="0" u="none" strike="noStrike">
                          <a:solidFill>
                            <a:srgbClr val="000000"/>
                          </a:solidFill>
                          <a:effectLst/>
                          <a:latin typeface="Arial" panose="020B0604020202020204" pitchFamily="34" charset="0"/>
                        </a:rPr>
                        <a:t>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1248,98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80%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201831130"/>
                  </a:ext>
                </a:extLst>
              </a:tr>
              <a:tr h="129310">
                <a:tc>
                  <a:txBody>
                    <a:bodyPr/>
                    <a:lstStyle/>
                    <a:p>
                      <a:pPr algn="l" fontAlgn="b"/>
                      <a:r>
                        <a:rPr lang="de-DE" sz="700" b="0" i="0" u="none" strike="noStrike">
                          <a:solidFill>
                            <a:srgbClr val="000000"/>
                          </a:solidFill>
                          <a:effectLst/>
                          <a:latin typeface="Arial" panose="020B0604020202020204" pitchFamily="34" charset="0"/>
                        </a:rPr>
                        <a:t>[D8-D8] Pasewalk - Vierraden 306 [DIR] / N-1 Hagenwerder - Mikulowa 2</a:t>
                      </a:r>
                    </a:p>
                  </a:txBody>
                  <a:tcPr marL="7313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278,26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57154332"/>
                  </a:ext>
                </a:extLst>
              </a:tr>
              <a:tr h="129310">
                <a:tc>
                  <a:txBody>
                    <a:bodyPr/>
                    <a:lstStyle/>
                    <a:p>
                      <a:pPr algn="l" fontAlgn="b"/>
                      <a:r>
                        <a:rPr lang="cs-CZ" sz="700" b="0" i="0" u="none" strike="noStrike">
                          <a:solidFill>
                            <a:srgbClr val="000000"/>
                          </a:solidFill>
                          <a:effectLst/>
                          <a:latin typeface="Arial" panose="020B0604020202020204" pitchFamily="34" charset="0"/>
                        </a:rPr>
                        <a:t>[NL-NL] Diemen-Lelystad 380 W [OPP] / N-1 Diemen-Lelystad 380 Z</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125,26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4036125215"/>
                  </a:ext>
                </a:extLst>
              </a:tr>
              <a:tr h="129310">
                <a:tc>
                  <a:txBody>
                    <a:bodyPr/>
                    <a:lstStyle/>
                    <a:p>
                      <a:pPr algn="l" fontAlgn="b"/>
                      <a:r>
                        <a:rPr lang="cs-CZ" sz="700" b="0" i="0" u="none" strike="noStrike">
                          <a:solidFill>
                            <a:srgbClr val="000000"/>
                          </a:solidFill>
                          <a:effectLst/>
                          <a:latin typeface="Arial" panose="020B0604020202020204" pitchFamily="34" charset="0"/>
                        </a:rPr>
                        <a:t>[NL-D2] Meeden-Diele  380 Z [OPP] [NL] / N-1 Gronau - Hanekenfaehr GRONAU W</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872,24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21%</a:t>
                      </a:r>
                    </a:p>
                  </a:txBody>
                  <a:tcPr marL="0" marR="0" marT="0" marB="0" anchor="b">
                    <a:lnL>
                      <a:noFill/>
                    </a:lnL>
                    <a:lnR>
                      <a:noFill/>
                    </a:lnR>
                    <a:lnT>
                      <a:noFill/>
                    </a:lnT>
                    <a:lnB>
                      <a:noFill/>
                    </a:lnB>
                  </a:tcPr>
                </a:tc>
                <a:extLst>
                  <a:ext uri="{0D108BD9-81ED-4DB2-BD59-A6C34878D82A}">
                    <a16:rowId xmlns:a16="http://schemas.microsoft.com/office/drawing/2014/main" val="3945506714"/>
                  </a:ext>
                </a:extLst>
              </a:tr>
              <a:tr h="129310">
                <a:tc>
                  <a:txBody>
                    <a:bodyPr/>
                    <a:lstStyle/>
                    <a:p>
                      <a:pPr algn="l" fontAlgn="b"/>
                      <a:r>
                        <a:rPr lang="de-DE" sz="700" b="0" i="0" u="none" strike="noStrike">
                          <a:solidFill>
                            <a:srgbClr val="000000"/>
                          </a:solidFill>
                          <a:effectLst/>
                          <a:latin typeface="Arial" panose="020B0604020202020204" pitchFamily="34" charset="0"/>
                        </a:rPr>
                        <a:t>[D7-D7] Buerstadt - Lambsheim BUERST W [DIR] / N-1 Dahlem - Niederstedem SELHN W</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1248,98</a:t>
                      </a:r>
                    </a:p>
                  </a:txBody>
                  <a:tcPr marL="0" marR="0" marT="0" marB="0" anchor="b">
                    <a:lnL>
                      <a:noFill/>
                    </a:lnL>
                    <a:lnR>
                      <a:noFill/>
                    </a:lnR>
                    <a:lnT>
                      <a:noFill/>
                    </a:lnT>
                    <a:lnB>
                      <a:noFill/>
                    </a:lnB>
                  </a:tcPr>
                </a:tc>
                <a:tc>
                  <a:txBody>
                    <a:bodyPr/>
                    <a:lstStyle/>
                    <a:p>
                      <a:pPr algn="r" fontAlgn="b"/>
                      <a:r>
                        <a:rPr lang="cs-CZ" sz="700" b="0" i="0" u="none" strike="noStrike" dirty="0">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902235654"/>
                  </a:ext>
                </a:extLst>
              </a:tr>
            </a:tbl>
          </a:graphicData>
        </a:graphic>
      </p:graphicFrame>
    </p:spTree>
    <p:extLst>
      <p:ext uri="{BB962C8B-B14F-4D97-AF65-F5344CB8AC3E}">
        <p14:creationId xmlns:p14="http://schemas.microsoft.com/office/powerpoint/2010/main" val="405268212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BD20220410</a:t>
            </a:r>
            <a:r>
              <a:rPr lang="en-US" altLang="hu-HU" sz="1400" dirty="0">
                <a:solidFill>
                  <a:srgbClr val="008000"/>
                </a:solidFill>
              </a:rPr>
              <a:t> (part </a:t>
            </a:r>
            <a:r>
              <a:rPr lang="sl-SI" altLang="hu-HU" sz="1400" dirty="0">
                <a:solidFill>
                  <a:srgbClr val="008000"/>
                </a:solidFill>
              </a:rPr>
              <a:t>II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ulka 1">
            <a:extLst>
              <a:ext uri="{FF2B5EF4-FFF2-40B4-BE49-F238E27FC236}">
                <a16:creationId xmlns:a16="http://schemas.microsoft.com/office/drawing/2014/main" id="{26385230-B51F-45A6-8327-BD044706A2DB}"/>
              </a:ext>
            </a:extLst>
          </p:cNvPr>
          <p:cNvGraphicFramePr>
            <a:graphicFrameLocks noGrp="1"/>
          </p:cNvGraphicFramePr>
          <p:nvPr>
            <p:extLst>
              <p:ext uri="{D42A27DB-BD31-4B8C-83A1-F6EECF244321}">
                <p14:modId xmlns:p14="http://schemas.microsoft.com/office/powerpoint/2010/main" val="1447630619"/>
              </p:ext>
            </p:extLst>
          </p:nvPr>
        </p:nvGraphicFramePr>
        <p:xfrm>
          <a:off x="404002" y="1013668"/>
          <a:ext cx="8725367" cy="5474910"/>
        </p:xfrm>
        <a:graphic>
          <a:graphicData uri="http://schemas.openxmlformats.org/drawingml/2006/table">
            <a:tbl>
              <a:tblPr/>
              <a:tblGrid>
                <a:gridCol w="6672131">
                  <a:extLst>
                    <a:ext uri="{9D8B030D-6E8A-4147-A177-3AD203B41FA5}">
                      <a16:colId xmlns:a16="http://schemas.microsoft.com/office/drawing/2014/main" val="2120766843"/>
                    </a:ext>
                  </a:extLst>
                </a:gridCol>
                <a:gridCol w="1516072">
                  <a:extLst>
                    <a:ext uri="{9D8B030D-6E8A-4147-A177-3AD203B41FA5}">
                      <a16:colId xmlns:a16="http://schemas.microsoft.com/office/drawing/2014/main" val="1338632472"/>
                    </a:ext>
                  </a:extLst>
                </a:gridCol>
                <a:gridCol w="537164">
                  <a:extLst>
                    <a:ext uri="{9D8B030D-6E8A-4147-A177-3AD203B41FA5}">
                      <a16:colId xmlns:a16="http://schemas.microsoft.com/office/drawing/2014/main" val="156814208"/>
                    </a:ext>
                  </a:extLst>
                </a:gridCol>
              </a:tblGrid>
              <a:tr h="130355">
                <a:tc>
                  <a:txBody>
                    <a:bodyPr/>
                    <a:lstStyle/>
                    <a:p>
                      <a:pPr algn="l" fontAlgn="b"/>
                      <a:r>
                        <a:rPr lang="cs-CZ" sz="7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3065279988"/>
                  </a:ext>
                </a:extLst>
              </a:tr>
              <a:tr h="130355">
                <a:tc>
                  <a:txBody>
                    <a:bodyPr/>
                    <a:lstStyle/>
                    <a:p>
                      <a:pPr algn="l" fontAlgn="b"/>
                      <a:r>
                        <a:rPr lang="cs-CZ" sz="700" b="1" i="0" u="none" strike="noStrike">
                          <a:solidFill>
                            <a:srgbClr val="000000"/>
                          </a:solidFill>
                          <a:effectLst/>
                          <a:latin typeface="Arial" panose="020B0604020202020204" pitchFamily="34" charset="0"/>
                        </a:rPr>
                        <a:t>9</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1203,21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87%</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048831447"/>
                  </a:ext>
                </a:extLst>
              </a:tr>
              <a:tr h="130355">
                <a:tc>
                  <a:txBody>
                    <a:bodyPr/>
                    <a:lstStyle/>
                    <a:p>
                      <a:pPr algn="l" fontAlgn="b"/>
                      <a:r>
                        <a:rPr lang="cs-CZ" sz="700" b="0" i="0" u="none" strike="noStrike">
                          <a:solidFill>
                            <a:srgbClr val="000000"/>
                          </a:solidFill>
                          <a:effectLst/>
                          <a:latin typeface="Arial" panose="020B0604020202020204" pitchFamily="34" charset="0"/>
                        </a:rPr>
                        <a:t>[NL-NL] Diemen-Lelystad 380 W [OPP] / N-1 Diemen-Lelystad 380 Z</a:t>
                      </a:r>
                    </a:p>
                  </a:txBody>
                  <a:tcPr marL="7313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337,59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134020227"/>
                  </a:ext>
                </a:extLst>
              </a:tr>
              <a:tr h="130355">
                <a:tc>
                  <a:txBody>
                    <a:bodyPr/>
                    <a:lstStyle/>
                    <a:p>
                      <a:pPr algn="l" fontAlgn="b"/>
                      <a:r>
                        <a:rPr lang="cs-CZ" sz="700" b="0" i="0" u="none" strike="noStrike">
                          <a:solidFill>
                            <a:srgbClr val="000000"/>
                          </a:solidFill>
                          <a:effectLst/>
                          <a:latin typeface="Arial" panose="020B0604020202020204" pitchFamily="34" charset="0"/>
                        </a:rPr>
                        <a:t>[NL-D2] Meeden-Diele  380 Z [OPP] [NL] / N-1 Gronau - Hanekenfaehr GRONAU W</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813,45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27523188"/>
                  </a:ext>
                </a:extLst>
              </a:tr>
              <a:tr h="130355">
                <a:tc>
                  <a:txBody>
                    <a:bodyPr/>
                    <a:lstStyle/>
                    <a:p>
                      <a:pPr algn="l" fontAlgn="b"/>
                      <a:r>
                        <a:rPr lang="de-DE" sz="700" b="0" i="0" u="none" strike="noStrike">
                          <a:solidFill>
                            <a:srgbClr val="000000"/>
                          </a:solidFill>
                          <a:effectLst/>
                          <a:latin typeface="Arial" panose="020B0604020202020204" pitchFamily="34" charset="0"/>
                        </a:rPr>
                        <a:t>[D7-D7] Buerstadt - Lambsheim BUERST W [DIR] / N-1 Dahlem - Niederstedem SELHN W</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274,03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27%</a:t>
                      </a:r>
                    </a:p>
                  </a:txBody>
                  <a:tcPr marL="0" marR="0" marT="0" marB="0" anchor="b">
                    <a:lnL>
                      <a:noFill/>
                    </a:lnL>
                    <a:lnR>
                      <a:noFill/>
                    </a:lnR>
                    <a:lnT>
                      <a:noFill/>
                    </a:lnT>
                    <a:lnB>
                      <a:noFill/>
                    </a:lnB>
                  </a:tcPr>
                </a:tc>
                <a:extLst>
                  <a:ext uri="{0D108BD9-81ED-4DB2-BD59-A6C34878D82A}">
                    <a16:rowId xmlns:a16="http://schemas.microsoft.com/office/drawing/2014/main" val="2993222182"/>
                  </a:ext>
                </a:extLst>
              </a:tr>
              <a:tr h="130355">
                <a:tc>
                  <a:txBody>
                    <a:bodyPr/>
                    <a:lstStyle/>
                    <a:p>
                      <a:pPr algn="l" fontAlgn="b"/>
                      <a:r>
                        <a:rPr lang="de-DE" sz="700" b="0" i="0" u="none" strike="noStrike">
                          <a:solidFill>
                            <a:srgbClr val="000000"/>
                          </a:solidFill>
                          <a:effectLst/>
                          <a:latin typeface="Arial" panose="020B0604020202020204" pitchFamily="34" charset="0"/>
                        </a:rPr>
                        <a:t>[D7-D7] Buerstadt - Y Pfungstadt RIED W [OPP] / N-1 Buerstadt - Pfungstadt RIED O</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1203,21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4870814"/>
                  </a:ext>
                </a:extLst>
              </a:tr>
              <a:tr h="130355">
                <a:tc>
                  <a:txBody>
                    <a:bodyPr/>
                    <a:lstStyle/>
                    <a:p>
                      <a:pPr algn="l" fontAlgn="b"/>
                      <a:r>
                        <a:rPr lang="cs-CZ" sz="700" b="0" i="0" u="none" strike="noStrike">
                          <a:solidFill>
                            <a:srgbClr val="000000"/>
                          </a:solidFill>
                          <a:effectLst/>
                          <a:latin typeface="Arial" panose="020B0604020202020204" pitchFamily="34" charset="0"/>
                        </a:rPr>
                        <a:t>[D8-PL] Krajnik - Vierraden 2 [OPP] [PL] / N-1 Hagenwerder - Mikulowa 2</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185,49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575081192"/>
                  </a:ext>
                </a:extLst>
              </a:tr>
              <a:tr h="130355">
                <a:tc>
                  <a:txBody>
                    <a:bodyPr/>
                    <a:lstStyle/>
                    <a:p>
                      <a:pPr algn="l" fontAlgn="b"/>
                      <a:r>
                        <a:rPr lang="cs-CZ" sz="700" b="1" i="0" u="none" strike="noStrike">
                          <a:solidFill>
                            <a:srgbClr val="000000"/>
                          </a:solidFill>
                          <a:effectLst/>
                          <a:latin typeface="Arial" panose="020B0604020202020204" pitchFamily="34" charset="0"/>
                        </a:rPr>
                        <a:t>10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993,93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96%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823451888"/>
                  </a:ext>
                </a:extLst>
              </a:tr>
              <a:tr h="130355">
                <a:tc>
                  <a:txBody>
                    <a:bodyPr/>
                    <a:lstStyle/>
                    <a:p>
                      <a:pPr algn="l" fontAlgn="b"/>
                      <a:r>
                        <a:rPr lang="cs-CZ" sz="700" b="0" i="0" u="none" strike="noStrike">
                          <a:solidFill>
                            <a:srgbClr val="000000"/>
                          </a:solidFill>
                          <a:effectLst/>
                          <a:latin typeface="Arial" panose="020B0604020202020204" pitchFamily="34" charset="0"/>
                        </a:rPr>
                        <a:t>[NL-D2] Meeden-Diele  380 Z [OPP] [NL] / N-1 Gronau - Gronau TR 441 E</a:t>
                      </a:r>
                    </a:p>
                  </a:txBody>
                  <a:tcPr marL="7313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751,21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927589003"/>
                  </a:ext>
                </a:extLst>
              </a:tr>
              <a:tr h="130355">
                <a:tc>
                  <a:txBody>
                    <a:bodyPr/>
                    <a:lstStyle/>
                    <a:p>
                      <a:pPr algn="l" fontAlgn="b"/>
                      <a:r>
                        <a:rPr lang="cs-CZ" sz="700" b="0" i="0" u="none" strike="noStrike">
                          <a:solidFill>
                            <a:srgbClr val="000000"/>
                          </a:solidFill>
                          <a:effectLst/>
                          <a:latin typeface="Arial" panose="020B0604020202020204" pitchFamily="34" charset="0"/>
                        </a:rPr>
                        <a:t>[AT-AT] Bisamberg 2 - Wien Suedost 227 [DIR] / N-1 Bisamberg - Kledering 228B</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388,55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31%</a:t>
                      </a:r>
                    </a:p>
                  </a:txBody>
                  <a:tcPr marL="0" marR="0" marT="0" marB="0" anchor="b">
                    <a:lnL>
                      <a:noFill/>
                    </a:lnL>
                    <a:lnR>
                      <a:noFill/>
                    </a:lnR>
                    <a:lnT>
                      <a:noFill/>
                    </a:lnT>
                    <a:lnB>
                      <a:noFill/>
                    </a:lnB>
                  </a:tcPr>
                </a:tc>
                <a:extLst>
                  <a:ext uri="{0D108BD9-81ED-4DB2-BD59-A6C34878D82A}">
                    <a16:rowId xmlns:a16="http://schemas.microsoft.com/office/drawing/2014/main" val="2023000789"/>
                  </a:ext>
                </a:extLst>
              </a:tr>
              <a:tr h="130355">
                <a:tc>
                  <a:txBody>
                    <a:bodyPr/>
                    <a:lstStyle/>
                    <a:p>
                      <a:pPr algn="l" fontAlgn="b"/>
                      <a:r>
                        <a:rPr lang="de-DE" sz="700" b="0" i="0" u="none" strike="noStrike">
                          <a:solidFill>
                            <a:srgbClr val="000000"/>
                          </a:solidFill>
                          <a:effectLst/>
                          <a:latin typeface="Arial" panose="020B0604020202020204" pitchFamily="34" charset="0"/>
                        </a:rPr>
                        <a:t>[D7-D7] Buerstadt - Lambsheim BUERST W [DIR] / N-1 Dahlem - Niederstedem SELHN W</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595,5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26%</a:t>
                      </a:r>
                    </a:p>
                  </a:txBody>
                  <a:tcPr marL="0" marR="0" marT="0" marB="0" anchor="b">
                    <a:lnL>
                      <a:noFill/>
                    </a:lnL>
                    <a:lnR>
                      <a:noFill/>
                    </a:lnR>
                    <a:lnT>
                      <a:noFill/>
                    </a:lnT>
                    <a:lnB>
                      <a:noFill/>
                    </a:lnB>
                  </a:tcPr>
                </a:tc>
                <a:extLst>
                  <a:ext uri="{0D108BD9-81ED-4DB2-BD59-A6C34878D82A}">
                    <a16:rowId xmlns:a16="http://schemas.microsoft.com/office/drawing/2014/main" val="832232662"/>
                  </a:ext>
                </a:extLst>
              </a:tr>
              <a:tr h="130355">
                <a:tc>
                  <a:txBody>
                    <a:bodyPr/>
                    <a:lstStyle/>
                    <a:p>
                      <a:pPr algn="l" fontAlgn="b"/>
                      <a:r>
                        <a:rPr lang="de-DE" sz="700" b="0" i="0" u="none" strike="noStrike">
                          <a:solidFill>
                            <a:srgbClr val="000000"/>
                          </a:solidFill>
                          <a:effectLst/>
                          <a:latin typeface="Arial" panose="020B0604020202020204" pitchFamily="34" charset="0"/>
                        </a:rPr>
                        <a:t>[D7-D7] Buerstadt - Y Pfungstadt RIED W [OPP] / N-1 Buerstadt - Pfungstadt RIED O</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993,93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983783970"/>
                  </a:ext>
                </a:extLst>
              </a:tr>
              <a:tr h="130355">
                <a:tc>
                  <a:txBody>
                    <a:bodyPr/>
                    <a:lstStyle/>
                    <a:p>
                      <a:pPr algn="l" fontAlgn="b"/>
                      <a:r>
                        <a:rPr lang="cs-CZ" sz="700" b="0" i="0" u="none" strike="noStrike">
                          <a:solidFill>
                            <a:srgbClr val="000000"/>
                          </a:solidFill>
                          <a:effectLst/>
                          <a:latin typeface="Arial" panose="020B0604020202020204" pitchFamily="34" charset="0"/>
                        </a:rPr>
                        <a:t>[D8-PL] Krajnik - Vierraden 2 [OPP] [PL] / N-1 Hagenwerder - Mikulowa 2</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224,36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799429392"/>
                  </a:ext>
                </a:extLst>
              </a:tr>
              <a:tr h="130355">
                <a:tc>
                  <a:txBody>
                    <a:bodyPr/>
                    <a:lstStyle/>
                    <a:p>
                      <a:pPr algn="l" fontAlgn="b"/>
                      <a:r>
                        <a:rPr lang="cs-CZ" sz="700" b="1" i="0" u="none" strike="noStrike">
                          <a:solidFill>
                            <a:srgbClr val="000000"/>
                          </a:solidFill>
                          <a:effectLst/>
                          <a:latin typeface="Arial" panose="020B0604020202020204" pitchFamily="34" charset="0"/>
                        </a:rPr>
                        <a:t>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1381,42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62%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93891674"/>
                  </a:ext>
                </a:extLst>
              </a:tr>
              <a:tr h="130355">
                <a:tc>
                  <a:txBody>
                    <a:bodyPr/>
                    <a:lstStyle/>
                    <a:p>
                      <a:pPr algn="l" fontAlgn="b"/>
                      <a:r>
                        <a:rPr lang="cs-CZ" sz="700" b="0" i="0" u="none" strike="noStrike">
                          <a:solidFill>
                            <a:srgbClr val="000000"/>
                          </a:solidFill>
                          <a:effectLst/>
                          <a:latin typeface="Arial" panose="020B0604020202020204" pitchFamily="34" charset="0"/>
                        </a:rPr>
                        <a:t>[NL-D2] Meeden-Diele  380 Z [OPP] [NL] / N-1 Gronau - Gronau TR 441 E</a:t>
                      </a:r>
                    </a:p>
                  </a:txBody>
                  <a:tcPr marL="7313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584,31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643863586"/>
                  </a:ext>
                </a:extLst>
              </a:tr>
              <a:tr h="130355">
                <a:tc>
                  <a:txBody>
                    <a:bodyPr/>
                    <a:lstStyle/>
                    <a:p>
                      <a:pPr algn="l" fontAlgn="b"/>
                      <a:r>
                        <a:rPr lang="de-DE" sz="700" b="0" i="0" u="none" strike="noStrike">
                          <a:solidFill>
                            <a:srgbClr val="000000"/>
                          </a:solidFill>
                          <a:effectLst/>
                          <a:latin typeface="Arial" panose="020B0604020202020204" pitchFamily="34" charset="0"/>
                        </a:rPr>
                        <a:t>[D7-D7] Buerstadt - Lambsheim BUERST W [DIR] / N-1 Dahlem - Niederstedem SELHN W</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1381,42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037424007"/>
                  </a:ext>
                </a:extLst>
              </a:tr>
              <a:tr h="130355">
                <a:tc>
                  <a:txBody>
                    <a:bodyPr/>
                    <a:lstStyle/>
                    <a:p>
                      <a:pPr algn="l" fontAlgn="b"/>
                      <a:r>
                        <a:rPr lang="cs-CZ" sz="700" b="0" i="0" u="none" strike="noStrike">
                          <a:solidFill>
                            <a:srgbClr val="000000"/>
                          </a:solidFill>
                          <a:effectLst/>
                          <a:latin typeface="Arial" panose="020B0604020202020204" pitchFamily="34" charset="0"/>
                        </a:rPr>
                        <a:t>[D8-PL] Krajnik - Vierraden 2 [OPP] [PL] / N-1 Hagenwerder - Mikulowa 2</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126,98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124305426"/>
                  </a:ext>
                </a:extLst>
              </a:tr>
              <a:tr h="130355">
                <a:tc>
                  <a:txBody>
                    <a:bodyPr/>
                    <a:lstStyle/>
                    <a:p>
                      <a:pPr algn="l" fontAlgn="b"/>
                      <a:r>
                        <a:rPr lang="cs-CZ" sz="700" b="1" i="0" u="none" strike="noStrike">
                          <a:solidFill>
                            <a:srgbClr val="000000"/>
                          </a:solidFill>
                          <a:effectLst/>
                          <a:latin typeface="Arial" panose="020B0604020202020204" pitchFamily="34" charset="0"/>
                        </a:rPr>
                        <a:t>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1162,22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127%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701414647"/>
                  </a:ext>
                </a:extLst>
              </a:tr>
              <a:tr h="130355">
                <a:tc>
                  <a:txBody>
                    <a:bodyPr/>
                    <a:lstStyle/>
                    <a:p>
                      <a:pPr algn="l" fontAlgn="b"/>
                      <a:r>
                        <a:rPr lang="cs-CZ" sz="700" b="0" i="0" u="none" strike="noStrike">
                          <a:solidFill>
                            <a:srgbClr val="000000"/>
                          </a:solidFill>
                          <a:effectLst/>
                          <a:latin typeface="Arial" panose="020B0604020202020204" pitchFamily="34" charset="0"/>
                        </a:rPr>
                        <a:t>[NL-D2] Meeden-Diele  380 Z [OPP] [NL] / N-1 Gronau - Gronau TR 441 E</a:t>
                      </a:r>
                    </a:p>
                  </a:txBody>
                  <a:tcPr marL="7313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197,51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862844215"/>
                  </a:ext>
                </a:extLst>
              </a:tr>
              <a:tr h="130355">
                <a:tc>
                  <a:txBody>
                    <a:bodyPr/>
                    <a:lstStyle/>
                    <a:p>
                      <a:pPr algn="l" fontAlgn="b"/>
                      <a:r>
                        <a:rPr lang="en-US" sz="700" b="0" i="0" u="none" strike="noStrike">
                          <a:solidFill>
                            <a:srgbClr val="000000"/>
                          </a:solidFill>
                          <a:effectLst/>
                          <a:latin typeface="Arial" panose="020B0604020202020204" pitchFamily="34" charset="0"/>
                        </a:rPr>
                        <a:t>[BE-FR] Achene - Lonny 19 [DIR] [FR] / N-1 Avelgem - Avelin 380.80</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255,91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56%</a:t>
                      </a:r>
                    </a:p>
                  </a:txBody>
                  <a:tcPr marL="0" marR="0" marT="0" marB="0" anchor="b">
                    <a:lnL>
                      <a:noFill/>
                    </a:lnL>
                    <a:lnR>
                      <a:noFill/>
                    </a:lnR>
                    <a:lnT>
                      <a:noFill/>
                    </a:lnT>
                    <a:lnB>
                      <a:noFill/>
                    </a:lnB>
                  </a:tcPr>
                </a:tc>
                <a:extLst>
                  <a:ext uri="{0D108BD9-81ED-4DB2-BD59-A6C34878D82A}">
                    <a16:rowId xmlns:a16="http://schemas.microsoft.com/office/drawing/2014/main" val="2392567429"/>
                  </a:ext>
                </a:extLst>
              </a:tr>
              <a:tr h="130355">
                <a:tc>
                  <a:txBody>
                    <a:bodyPr/>
                    <a:lstStyle/>
                    <a:p>
                      <a:pPr algn="l" fontAlgn="b"/>
                      <a:r>
                        <a:rPr lang="de-DE" sz="700" b="0" i="0" u="none" strike="noStrike">
                          <a:solidFill>
                            <a:srgbClr val="000000"/>
                          </a:solidFill>
                          <a:effectLst/>
                          <a:latin typeface="Arial" panose="020B0604020202020204" pitchFamily="34" charset="0"/>
                        </a:rPr>
                        <a:t>[D7-D7] Buerstadt - Lambsheim BUERST W [DIR] / N-1 Dahlem - Niederstedem SELHN W</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1162,22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22%</a:t>
                      </a:r>
                    </a:p>
                  </a:txBody>
                  <a:tcPr marL="0" marR="0" marT="0" marB="0" anchor="b">
                    <a:lnL>
                      <a:noFill/>
                    </a:lnL>
                    <a:lnR>
                      <a:noFill/>
                    </a:lnR>
                    <a:lnT>
                      <a:noFill/>
                    </a:lnT>
                    <a:lnB>
                      <a:noFill/>
                    </a:lnB>
                  </a:tcPr>
                </a:tc>
                <a:extLst>
                  <a:ext uri="{0D108BD9-81ED-4DB2-BD59-A6C34878D82A}">
                    <a16:rowId xmlns:a16="http://schemas.microsoft.com/office/drawing/2014/main" val="4251044961"/>
                  </a:ext>
                </a:extLst>
              </a:tr>
              <a:tr h="130355">
                <a:tc>
                  <a:txBody>
                    <a:bodyPr/>
                    <a:lstStyle/>
                    <a:p>
                      <a:pPr algn="l" fontAlgn="b"/>
                      <a:r>
                        <a:rPr lang="cs-CZ" sz="700" b="0" i="0" u="none" strike="noStrike">
                          <a:solidFill>
                            <a:srgbClr val="000000"/>
                          </a:solidFill>
                          <a:effectLst/>
                          <a:latin typeface="Arial" panose="020B0604020202020204" pitchFamily="34" charset="0"/>
                        </a:rPr>
                        <a:t>[D8-PL] Krajnik - Vierraden 2 [OPP] [PL] / N-1 Hagenwerder - Mikulowa 2</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95,5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24%</a:t>
                      </a:r>
                    </a:p>
                  </a:txBody>
                  <a:tcPr marL="0" marR="0" marT="0" marB="0" anchor="b">
                    <a:lnL>
                      <a:noFill/>
                    </a:lnL>
                    <a:lnR>
                      <a:noFill/>
                    </a:lnR>
                    <a:lnT>
                      <a:noFill/>
                    </a:lnT>
                    <a:lnB>
                      <a:noFill/>
                    </a:lnB>
                  </a:tcPr>
                </a:tc>
                <a:extLst>
                  <a:ext uri="{0D108BD9-81ED-4DB2-BD59-A6C34878D82A}">
                    <a16:rowId xmlns:a16="http://schemas.microsoft.com/office/drawing/2014/main" val="3803666649"/>
                  </a:ext>
                </a:extLst>
              </a:tr>
              <a:tr h="130355">
                <a:tc>
                  <a:txBody>
                    <a:bodyPr/>
                    <a:lstStyle/>
                    <a:p>
                      <a:pPr algn="l" fontAlgn="b"/>
                      <a:r>
                        <a:rPr lang="cs-CZ" sz="700" b="1" i="0" u="none" strike="noStrike">
                          <a:solidFill>
                            <a:srgbClr val="000000"/>
                          </a:solidFill>
                          <a:effectLst/>
                          <a:latin typeface="Arial" panose="020B0604020202020204" pitchFamily="34" charset="0"/>
                        </a:rPr>
                        <a:t>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1087,32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135%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514201971"/>
                  </a:ext>
                </a:extLst>
              </a:tr>
              <a:tr h="130355">
                <a:tc>
                  <a:txBody>
                    <a:bodyPr/>
                    <a:lstStyle/>
                    <a:p>
                      <a:pPr algn="l" fontAlgn="b"/>
                      <a:r>
                        <a:rPr lang="cs-CZ" sz="700" b="0" i="0" u="none" strike="noStrike">
                          <a:solidFill>
                            <a:srgbClr val="000000"/>
                          </a:solidFill>
                          <a:effectLst/>
                          <a:latin typeface="Arial" panose="020B0604020202020204" pitchFamily="34" charset="0"/>
                        </a:rPr>
                        <a:t>[NL-D2] Meeden-Diele  380 Z [OPP] [NL] / N-1 COBRA HVDC</a:t>
                      </a:r>
                    </a:p>
                  </a:txBody>
                  <a:tcPr marL="7313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263,7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281178755"/>
                  </a:ext>
                </a:extLst>
              </a:tr>
              <a:tr h="130355">
                <a:tc>
                  <a:txBody>
                    <a:bodyPr/>
                    <a:lstStyle/>
                    <a:p>
                      <a:pPr algn="l" fontAlgn="b"/>
                      <a:r>
                        <a:rPr lang="en-US" sz="700" b="0" i="0" u="none" strike="noStrike">
                          <a:solidFill>
                            <a:srgbClr val="000000"/>
                          </a:solidFill>
                          <a:effectLst/>
                          <a:latin typeface="Arial" panose="020B0604020202020204" pitchFamily="34" charset="0"/>
                        </a:rPr>
                        <a:t>[BE-BE] Achene - Gramme 380.10 [OPP] / N-1 Avelgem - Avelin 380.80</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336,07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60%</a:t>
                      </a:r>
                    </a:p>
                  </a:txBody>
                  <a:tcPr marL="0" marR="0" marT="0" marB="0" anchor="b">
                    <a:lnL>
                      <a:noFill/>
                    </a:lnL>
                    <a:lnR>
                      <a:noFill/>
                    </a:lnR>
                    <a:lnT>
                      <a:noFill/>
                    </a:lnT>
                    <a:lnB>
                      <a:noFill/>
                    </a:lnB>
                  </a:tcPr>
                </a:tc>
                <a:extLst>
                  <a:ext uri="{0D108BD9-81ED-4DB2-BD59-A6C34878D82A}">
                    <a16:rowId xmlns:a16="http://schemas.microsoft.com/office/drawing/2014/main" val="4287998495"/>
                  </a:ext>
                </a:extLst>
              </a:tr>
              <a:tr h="130355">
                <a:tc>
                  <a:txBody>
                    <a:bodyPr/>
                    <a:lstStyle/>
                    <a:p>
                      <a:pPr algn="l" fontAlgn="b"/>
                      <a:r>
                        <a:rPr lang="de-DE" sz="700" b="0" i="0" u="none" strike="noStrike">
                          <a:solidFill>
                            <a:srgbClr val="000000"/>
                          </a:solidFill>
                          <a:effectLst/>
                          <a:latin typeface="Arial" panose="020B0604020202020204" pitchFamily="34" charset="0"/>
                        </a:rPr>
                        <a:t>[D7-D7] Buerstadt - Lambsheim BUERST W [DIR] / N-1 Dahlem - Niederstedem SELHN W</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1087,32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24%</a:t>
                      </a:r>
                    </a:p>
                  </a:txBody>
                  <a:tcPr marL="0" marR="0" marT="0" marB="0" anchor="b">
                    <a:lnL>
                      <a:noFill/>
                    </a:lnL>
                    <a:lnR>
                      <a:noFill/>
                    </a:lnR>
                    <a:lnT>
                      <a:noFill/>
                    </a:lnT>
                    <a:lnB>
                      <a:noFill/>
                    </a:lnB>
                  </a:tcPr>
                </a:tc>
                <a:extLst>
                  <a:ext uri="{0D108BD9-81ED-4DB2-BD59-A6C34878D82A}">
                    <a16:rowId xmlns:a16="http://schemas.microsoft.com/office/drawing/2014/main" val="373615588"/>
                  </a:ext>
                </a:extLst>
              </a:tr>
              <a:tr h="130355">
                <a:tc>
                  <a:txBody>
                    <a:bodyPr/>
                    <a:lstStyle/>
                    <a:p>
                      <a:pPr algn="l" fontAlgn="b"/>
                      <a:r>
                        <a:rPr lang="cs-CZ" sz="700" b="0" i="0" u="none" strike="noStrike">
                          <a:solidFill>
                            <a:srgbClr val="000000"/>
                          </a:solidFill>
                          <a:effectLst/>
                          <a:latin typeface="Arial" panose="020B0604020202020204" pitchFamily="34" charset="0"/>
                        </a:rPr>
                        <a:t>[D8-PL] Krajnik - Vierraden 2 [OPP] [PL] / N-1 Hagenwerder - Mikulowa 2</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99,32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32%</a:t>
                      </a:r>
                    </a:p>
                  </a:txBody>
                  <a:tcPr marL="0" marR="0" marT="0" marB="0" anchor="b">
                    <a:lnL>
                      <a:noFill/>
                    </a:lnL>
                    <a:lnR>
                      <a:noFill/>
                    </a:lnR>
                    <a:lnT>
                      <a:noFill/>
                    </a:lnT>
                    <a:lnB>
                      <a:noFill/>
                    </a:lnB>
                  </a:tcPr>
                </a:tc>
                <a:extLst>
                  <a:ext uri="{0D108BD9-81ED-4DB2-BD59-A6C34878D82A}">
                    <a16:rowId xmlns:a16="http://schemas.microsoft.com/office/drawing/2014/main" val="3831753001"/>
                  </a:ext>
                </a:extLst>
              </a:tr>
              <a:tr h="130355">
                <a:tc>
                  <a:txBody>
                    <a:bodyPr/>
                    <a:lstStyle/>
                    <a:p>
                      <a:pPr algn="l" fontAlgn="b"/>
                      <a:r>
                        <a:rPr lang="cs-CZ" sz="700" b="1" i="0" u="none" strike="noStrike">
                          <a:solidFill>
                            <a:srgbClr val="000000"/>
                          </a:solidFill>
                          <a:effectLst/>
                          <a:latin typeface="Arial" panose="020B0604020202020204" pitchFamily="34" charset="0"/>
                        </a:rPr>
                        <a:t>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1187,36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129%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881882197"/>
                  </a:ext>
                </a:extLst>
              </a:tr>
              <a:tr h="130355">
                <a:tc>
                  <a:txBody>
                    <a:bodyPr/>
                    <a:lstStyle/>
                    <a:p>
                      <a:pPr algn="l" fontAlgn="b"/>
                      <a:r>
                        <a:rPr lang="cs-CZ" sz="700" b="0" i="0" u="none" strike="noStrike">
                          <a:solidFill>
                            <a:srgbClr val="000000"/>
                          </a:solidFill>
                          <a:effectLst/>
                          <a:latin typeface="Arial" panose="020B0604020202020204" pitchFamily="34" charset="0"/>
                        </a:rPr>
                        <a:t>[NL-D2] Meeden-Diele  380 Z [OPP] [NL] / N-1 COBRA HVDC</a:t>
                      </a:r>
                    </a:p>
                  </a:txBody>
                  <a:tcPr marL="7313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213,16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977608749"/>
                  </a:ext>
                </a:extLst>
              </a:tr>
              <a:tr h="130355">
                <a:tc>
                  <a:txBody>
                    <a:bodyPr/>
                    <a:lstStyle/>
                    <a:p>
                      <a:pPr algn="l" fontAlgn="b"/>
                      <a:r>
                        <a:rPr lang="en-US" sz="700" b="0" i="0" u="none" strike="noStrike">
                          <a:solidFill>
                            <a:srgbClr val="000000"/>
                          </a:solidFill>
                          <a:effectLst/>
                          <a:latin typeface="Arial" panose="020B0604020202020204" pitchFamily="34" charset="0"/>
                        </a:rPr>
                        <a:t>[BE-FR] Achene - Lonny 19 [DIR] [FR] / N-1 Avelgem - Avelin 380.80</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185,69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46%</a:t>
                      </a:r>
                    </a:p>
                  </a:txBody>
                  <a:tcPr marL="0" marR="0" marT="0" marB="0" anchor="b">
                    <a:lnL>
                      <a:noFill/>
                    </a:lnL>
                    <a:lnR>
                      <a:noFill/>
                    </a:lnR>
                    <a:lnT>
                      <a:noFill/>
                    </a:lnT>
                    <a:lnB>
                      <a:noFill/>
                    </a:lnB>
                  </a:tcPr>
                </a:tc>
                <a:extLst>
                  <a:ext uri="{0D108BD9-81ED-4DB2-BD59-A6C34878D82A}">
                    <a16:rowId xmlns:a16="http://schemas.microsoft.com/office/drawing/2014/main" val="3387110417"/>
                  </a:ext>
                </a:extLst>
              </a:tr>
              <a:tr h="130355">
                <a:tc>
                  <a:txBody>
                    <a:bodyPr/>
                    <a:lstStyle/>
                    <a:p>
                      <a:pPr algn="l" fontAlgn="b"/>
                      <a:r>
                        <a:rPr lang="de-DE" sz="700" b="0" i="0" u="none" strike="noStrike">
                          <a:solidFill>
                            <a:srgbClr val="000000"/>
                          </a:solidFill>
                          <a:effectLst/>
                          <a:latin typeface="Arial" panose="020B0604020202020204" pitchFamily="34" charset="0"/>
                        </a:rPr>
                        <a:t>[D7-D7] Buerstadt - Lambsheim BUERST W [DIR] / N-1 Achene - Gramme 380.10</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1187,36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21%</a:t>
                      </a:r>
                    </a:p>
                  </a:txBody>
                  <a:tcPr marL="0" marR="0" marT="0" marB="0" anchor="b">
                    <a:lnL>
                      <a:noFill/>
                    </a:lnL>
                    <a:lnR>
                      <a:noFill/>
                    </a:lnR>
                    <a:lnT>
                      <a:noFill/>
                    </a:lnT>
                    <a:lnB>
                      <a:noFill/>
                    </a:lnB>
                  </a:tcPr>
                </a:tc>
                <a:extLst>
                  <a:ext uri="{0D108BD9-81ED-4DB2-BD59-A6C34878D82A}">
                    <a16:rowId xmlns:a16="http://schemas.microsoft.com/office/drawing/2014/main" val="1327205918"/>
                  </a:ext>
                </a:extLst>
              </a:tr>
              <a:tr h="130355">
                <a:tc>
                  <a:txBody>
                    <a:bodyPr/>
                    <a:lstStyle/>
                    <a:p>
                      <a:pPr algn="l" fontAlgn="b"/>
                      <a:r>
                        <a:rPr lang="cs-CZ" sz="700" b="0" i="0" u="none" strike="noStrike">
                          <a:solidFill>
                            <a:srgbClr val="000000"/>
                          </a:solidFill>
                          <a:effectLst/>
                          <a:latin typeface="Arial" panose="020B0604020202020204" pitchFamily="34" charset="0"/>
                        </a:rPr>
                        <a:t>[D8-PL] Mikulowa PST1 [OPP] [PL] / N-1 Vierraden - Krajnik 2</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94,78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42%</a:t>
                      </a:r>
                    </a:p>
                  </a:txBody>
                  <a:tcPr marL="0" marR="0" marT="0" marB="0" anchor="b">
                    <a:lnL>
                      <a:noFill/>
                    </a:lnL>
                    <a:lnR>
                      <a:noFill/>
                    </a:lnR>
                    <a:lnT>
                      <a:noFill/>
                    </a:lnT>
                    <a:lnB>
                      <a:noFill/>
                    </a:lnB>
                  </a:tcPr>
                </a:tc>
                <a:extLst>
                  <a:ext uri="{0D108BD9-81ED-4DB2-BD59-A6C34878D82A}">
                    <a16:rowId xmlns:a16="http://schemas.microsoft.com/office/drawing/2014/main" val="1957171494"/>
                  </a:ext>
                </a:extLst>
              </a:tr>
              <a:tr h="130355">
                <a:tc>
                  <a:txBody>
                    <a:bodyPr/>
                    <a:lstStyle/>
                    <a:p>
                      <a:pPr algn="l" fontAlgn="b"/>
                      <a:r>
                        <a:rPr lang="cs-CZ" sz="700" b="1" i="0" u="none" strike="noStrike">
                          <a:solidFill>
                            <a:srgbClr val="000000"/>
                          </a:solidFill>
                          <a:effectLst/>
                          <a:latin typeface="Arial" panose="020B0604020202020204" pitchFamily="34" charset="0"/>
                        </a:rPr>
                        <a:t>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460,72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553190854"/>
                  </a:ext>
                </a:extLst>
              </a:tr>
              <a:tr h="130355">
                <a:tc>
                  <a:txBody>
                    <a:bodyPr/>
                    <a:lstStyle/>
                    <a:p>
                      <a:pPr algn="l" fontAlgn="b"/>
                      <a:r>
                        <a:rPr lang="cs-CZ" sz="700" b="0" i="0" u="none" strike="noStrike">
                          <a:solidFill>
                            <a:srgbClr val="000000"/>
                          </a:solidFill>
                          <a:effectLst/>
                          <a:latin typeface="Arial" panose="020B0604020202020204" pitchFamily="34" charset="0"/>
                        </a:rPr>
                        <a:t>[NL-D2] Meeden-Diele  380 Z [OPP] [NL] / N-1 COBRA HVDC</a:t>
                      </a:r>
                    </a:p>
                  </a:txBody>
                  <a:tcPr marL="7313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82,63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249885985"/>
                  </a:ext>
                </a:extLst>
              </a:tr>
              <a:tr h="130355">
                <a:tc>
                  <a:txBody>
                    <a:bodyPr/>
                    <a:lstStyle/>
                    <a:p>
                      <a:pPr algn="l" fontAlgn="b"/>
                      <a:r>
                        <a:rPr lang="en-US" sz="700" b="0" i="0" u="none" strike="noStrike">
                          <a:solidFill>
                            <a:srgbClr val="000000"/>
                          </a:solidFill>
                          <a:effectLst/>
                          <a:latin typeface="Arial" panose="020B0604020202020204" pitchFamily="34" charset="0"/>
                        </a:rPr>
                        <a:t>[BE-FR] Achene - Lonny 19 [DIR] [FR] / N-1 Avelgem - Avelin 380.80</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72,19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52%</a:t>
                      </a:r>
                    </a:p>
                  </a:txBody>
                  <a:tcPr marL="0" marR="0" marT="0" marB="0" anchor="b">
                    <a:lnL>
                      <a:noFill/>
                    </a:lnL>
                    <a:lnR>
                      <a:noFill/>
                    </a:lnR>
                    <a:lnT>
                      <a:noFill/>
                    </a:lnT>
                    <a:lnB>
                      <a:noFill/>
                    </a:lnB>
                  </a:tcPr>
                </a:tc>
                <a:extLst>
                  <a:ext uri="{0D108BD9-81ED-4DB2-BD59-A6C34878D82A}">
                    <a16:rowId xmlns:a16="http://schemas.microsoft.com/office/drawing/2014/main" val="2276008232"/>
                  </a:ext>
                </a:extLst>
              </a:tr>
              <a:tr h="130355">
                <a:tc>
                  <a:txBody>
                    <a:bodyPr/>
                    <a:lstStyle/>
                    <a:p>
                      <a:pPr algn="l" fontAlgn="b"/>
                      <a:r>
                        <a:rPr lang="de-DE" sz="700" b="0" i="0" u="none" strike="noStrike">
                          <a:solidFill>
                            <a:srgbClr val="000000"/>
                          </a:solidFill>
                          <a:effectLst/>
                          <a:latin typeface="Arial" panose="020B0604020202020204" pitchFamily="34" charset="0"/>
                        </a:rPr>
                        <a:t>[D7-D7] Buerstadt - Lambsheim BUERST W [DIR] / N-1 Achene - Gramme 380.10</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460,72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22%</a:t>
                      </a:r>
                    </a:p>
                  </a:txBody>
                  <a:tcPr marL="0" marR="0" marT="0" marB="0" anchor="b">
                    <a:lnL>
                      <a:noFill/>
                    </a:lnL>
                    <a:lnR>
                      <a:noFill/>
                    </a:lnR>
                    <a:lnT>
                      <a:noFill/>
                    </a:lnT>
                    <a:lnB>
                      <a:noFill/>
                    </a:lnB>
                  </a:tcPr>
                </a:tc>
                <a:extLst>
                  <a:ext uri="{0D108BD9-81ED-4DB2-BD59-A6C34878D82A}">
                    <a16:rowId xmlns:a16="http://schemas.microsoft.com/office/drawing/2014/main" val="884005130"/>
                  </a:ext>
                </a:extLst>
              </a:tr>
              <a:tr h="130355">
                <a:tc>
                  <a:txBody>
                    <a:bodyPr/>
                    <a:lstStyle/>
                    <a:p>
                      <a:pPr algn="l" fontAlgn="b"/>
                      <a:r>
                        <a:rPr lang="cs-CZ" sz="700" b="0" i="0" u="none" strike="noStrike">
                          <a:solidFill>
                            <a:srgbClr val="000000"/>
                          </a:solidFill>
                          <a:effectLst/>
                          <a:latin typeface="Arial" panose="020B0604020202020204" pitchFamily="34" charset="0"/>
                        </a:rPr>
                        <a:t>[D8-PL] Krajnik - Vierraden 2 [OPP] [PL] / N-1 Hagenwerder - Mikulowa 2</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63,73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28%</a:t>
                      </a:r>
                    </a:p>
                  </a:txBody>
                  <a:tcPr marL="0" marR="0" marT="0" marB="0" anchor="b">
                    <a:lnL>
                      <a:noFill/>
                    </a:lnL>
                    <a:lnR>
                      <a:noFill/>
                    </a:lnR>
                    <a:lnT>
                      <a:noFill/>
                    </a:lnT>
                    <a:lnB>
                      <a:noFill/>
                    </a:lnB>
                  </a:tcPr>
                </a:tc>
                <a:extLst>
                  <a:ext uri="{0D108BD9-81ED-4DB2-BD59-A6C34878D82A}">
                    <a16:rowId xmlns:a16="http://schemas.microsoft.com/office/drawing/2014/main" val="1951565234"/>
                  </a:ext>
                </a:extLst>
              </a:tr>
              <a:tr h="130355">
                <a:tc>
                  <a:txBody>
                    <a:bodyPr/>
                    <a:lstStyle/>
                    <a:p>
                      <a:pPr algn="l" fontAlgn="b"/>
                      <a:r>
                        <a:rPr lang="cs-CZ" sz="700" b="1" i="0" u="none" strike="noStrike">
                          <a:solidFill>
                            <a:srgbClr val="000000"/>
                          </a:solidFill>
                          <a:effectLst/>
                          <a:latin typeface="Arial" panose="020B0604020202020204" pitchFamily="34" charset="0"/>
                        </a:rPr>
                        <a:t>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159,27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575915018"/>
                  </a:ext>
                </a:extLst>
              </a:tr>
              <a:tr h="130355">
                <a:tc>
                  <a:txBody>
                    <a:bodyPr/>
                    <a:lstStyle/>
                    <a:p>
                      <a:pPr algn="l" fontAlgn="b"/>
                      <a:r>
                        <a:rPr lang="cs-CZ" sz="700" b="0" i="0" u="none" strike="noStrike">
                          <a:solidFill>
                            <a:srgbClr val="000000"/>
                          </a:solidFill>
                          <a:effectLst/>
                          <a:latin typeface="Arial" panose="020B0604020202020204" pitchFamily="34" charset="0"/>
                        </a:rPr>
                        <a:t>[NL-D2] Meeden-Diele  380 Z [OPP] [NL] / N-1 COBRA HVDC</a:t>
                      </a:r>
                    </a:p>
                  </a:txBody>
                  <a:tcPr marL="7313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159,27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792674147"/>
                  </a:ext>
                </a:extLst>
              </a:tr>
              <a:tr h="130355">
                <a:tc>
                  <a:txBody>
                    <a:bodyPr/>
                    <a:lstStyle/>
                    <a:p>
                      <a:pPr algn="l" fontAlgn="b"/>
                      <a:r>
                        <a:rPr lang="en-US" sz="700" b="0" i="0" u="none" strike="noStrike">
                          <a:solidFill>
                            <a:srgbClr val="000000"/>
                          </a:solidFill>
                          <a:effectLst/>
                          <a:latin typeface="Arial" panose="020B0604020202020204" pitchFamily="34" charset="0"/>
                        </a:rPr>
                        <a:t>[BE-FR] Achene - Lonny 19 [DIR] [FR] / N-1 Avelgem - Avelin 380.80</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36,28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61%</a:t>
                      </a:r>
                    </a:p>
                  </a:txBody>
                  <a:tcPr marL="0" marR="0" marT="0" marB="0" anchor="b">
                    <a:lnL>
                      <a:noFill/>
                    </a:lnL>
                    <a:lnR>
                      <a:noFill/>
                    </a:lnR>
                    <a:lnT>
                      <a:noFill/>
                    </a:lnT>
                    <a:lnB>
                      <a:noFill/>
                    </a:lnB>
                  </a:tcPr>
                </a:tc>
                <a:extLst>
                  <a:ext uri="{0D108BD9-81ED-4DB2-BD59-A6C34878D82A}">
                    <a16:rowId xmlns:a16="http://schemas.microsoft.com/office/drawing/2014/main" val="3910323563"/>
                  </a:ext>
                </a:extLst>
              </a:tr>
              <a:tr h="130355">
                <a:tc>
                  <a:txBody>
                    <a:bodyPr/>
                    <a:lstStyle/>
                    <a:p>
                      <a:pPr algn="l" fontAlgn="b"/>
                      <a:r>
                        <a:rPr lang="de-DE" sz="700" b="0" i="0" u="none" strike="noStrike">
                          <a:solidFill>
                            <a:srgbClr val="000000"/>
                          </a:solidFill>
                          <a:effectLst/>
                          <a:latin typeface="Arial" panose="020B0604020202020204" pitchFamily="34" charset="0"/>
                        </a:rPr>
                        <a:t>[D7-D7] Buerstadt - Y Pfungstadt RIED W [OPP] / N-1 Buerstadt - Pfungstadt RIED O</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149,19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108468000"/>
                  </a:ext>
                </a:extLst>
              </a:tr>
              <a:tr h="130355">
                <a:tc>
                  <a:txBody>
                    <a:bodyPr/>
                    <a:lstStyle/>
                    <a:p>
                      <a:pPr algn="l" fontAlgn="b"/>
                      <a:r>
                        <a:rPr lang="cs-CZ" sz="700" b="0" i="0" u="none" strike="noStrike">
                          <a:solidFill>
                            <a:srgbClr val="000000"/>
                          </a:solidFill>
                          <a:effectLst/>
                          <a:latin typeface="Arial" panose="020B0604020202020204" pitchFamily="34" charset="0"/>
                        </a:rPr>
                        <a:t>[D8-PL] Krajnik - Vierraden 2 [OPP] [PL] / N-1 Hagenwerder - Mikulowa 2</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36,84</a:t>
                      </a:r>
                    </a:p>
                  </a:txBody>
                  <a:tcPr marL="0" marR="0" marT="0" marB="0" anchor="b">
                    <a:lnL>
                      <a:noFill/>
                    </a:lnL>
                    <a:lnR>
                      <a:noFill/>
                    </a:lnR>
                    <a:lnT>
                      <a:noFill/>
                    </a:lnT>
                    <a:lnB>
                      <a:noFill/>
                    </a:lnB>
                  </a:tcPr>
                </a:tc>
                <a:tc>
                  <a:txBody>
                    <a:bodyPr/>
                    <a:lstStyle/>
                    <a:p>
                      <a:pPr algn="r" fontAlgn="b"/>
                      <a:r>
                        <a:rPr lang="cs-CZ" sz="700" b="0" i="0" u="none" strike="noStrike" dirty="0">
                          <a:solidFill>
                            <a:srgbClr val="000000"/>
                          </a:solidFill>
                          <a:effectLst/>
                          <a:latin typeface="Arial" panose="020B0604020202020204" pitchFamily="34" charset="0"/>
                        </a:rPr>
                        <a:t>17%</a:t>
                      </a:r>
                    </a:p>
                  </a:txBody>
                  <a:tcPr marL="0" marR="0" marT="0" marB="0" anchor="b">
                    <a:lnL>
                      <a:noFill/>
                    </a:lnL>
                    <a:lnR>
                      <a:noFill/>
                    </a:lnR>
                    <a:lnT>
                      <a:noFill/>
                    </a:lnT>
                    <a:lnB>
                      <a:noFill/>
                    </a:lnB>
                  </a:tcPr>
                </a:tc>
                <a:extLst>
                  <a:ext uri="{0D108BD9-81ED-4DB2-BD59-A6C34878D82A}">
                    <a16:rowId xmlns:a16="http://schemas.microsoft.com/office/drawing/2014/main" val="3206500345"/>
                  </a:ext>
                </a:extLst>
              </a:tr>
            </a:tbl>
          </a:graphicData>
        </a:graphic>
      </p:graphicFrame>
    </p:spTree>
    <p:extLst>
      <p:ext uri="{BB962C8B-B14F-4D97-AF65-F5344CB8AC3E}">
        <p14:creationId xmlns:p14="http://schemas.microsoft.com/office/powerpoint/2010/main" val="25988830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tableEx ,Average Maximum AMR per BD (MW) by TSO ,tableEx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 +2_8</a:t>
            </a:r>
          </a:p>
        </p:txBody>
      </p:sp>
      <p:sp>
        <p:nvSpPr>
          <p:cNvPr id="5" name="Title 4">
            <a:extLst>
              <a:ext uri="{FF2B5EF4-FFF2-40B4-BE49-F238E27FC236}">
                <a16:creationId xmlns:a16="http://schemas.microsoft.com/office/drawing/2014/main" id="{31C1E447-F081-4F58-B9CE-8C48835A5878}"/>
              </a:ext>
            </a:extLst>
          </p:cNvPr>
          <p:cNvSpPr txBox="1">
            <a:spLocks/>
          </p:cNvSpPr>
          <p:nvPr/>
        </p:nvSpPr>
        <p:spPr>
          <a:xfrm>
            <a:off x="61912" y="306388"/>
            <a:ext cx="332708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1: Average maximum AMR per CNE per BD</a:t>
            </a:r>
          </a:p>
        </p:txBody>
      </p:sp>
      <p:sp>
        <p:nvSpPr>
          <p:cNvPr id="6" name="Title 4">
            <a:extLst>
              <a:ext uri="{FF2B5EF4-FFF2-40B4-BE49-F238E27FC236}">
                <a16:creationId xmlns:a16="http://schemas.microsoft.com/office/drawing/2014/main" id="{9259C097-522F-4B39-A7CF-F6525142AC8B}"/>
              </a:ext>
            </a:extLst>
          </p:cNvPr>
          <p:cNvSpPr txBox="1">
            <a:spLocks/>
          </p:cNvSpPr>
          <p:nvPr/>
        </p:nvSpPr>
        <p:spPr>
          <a:xfrm>
            <a:off x="5500619" y="306388"/>
            <a:ext cx="3439956"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83186130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BD20220410</a:t>
            </a:r>
            <a:r>
              <a:rPr lang="en-US" altLang="hu-HU" sz="1400" dirty="0">
                <a:solidFill>
                  <a:srgbClr val="008000"/>
                </a:solidFill>
              </a:rPr>
              <a:t> (part </a:t>
            </a:r>
            <a:r>
              <a:rPr lang="cs-CZ" altLang="hu-HU" sz="1400" dirty="0">
                <a:solidFill>
                  <a:srgbClr val="008000"/>
                </a:solidFill>
              </a:rPr>
              <a:t>I</a:t>
            </a:r>
            <a:r>
              <a:rPr lang="sl-SI" altLang="hu-HU" sz="1400" dirty="0">
                <a:solidFill>
                  <a:srgbClr val="008000"/>
                </a:solidFill>
              </a:rPr>
              <a:t>II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ulka 1">
            <a:extLst>
              <a:ext uri="{FF2B5EF4-FFF2-40B4-BE49-F238E27FC236}">
                <a16:creationId xmlns:a16="http://schemas.microsoft.com/office/drawing/2014/main" id="{9687DA3F-BC4F-4FF7-971A-9DFB9433AC4D}"/>
              </a:ext>
            </a:extLst>
          </p:cNvPr>
          <p:cNvGraphicFramePr>
            <a:graphicFrameLocks noGrp="1"/>
          </p:cNvGraphicFramePr>
          <p:nvPr>
            <p:extLst>
              <p:ext uri="{D42A27DB-BD31-4B8C-83A1-F6EECF244321}">
                <p14:modId xmlns:p14="http://schemas.microsoft.com/office/powerpoint/2010/main" val="787163199"/>
              </p:ext>
            </p:extLst>
          </p:nvPr>
        </p:nvGraphicFramePr>
        <p:xfrm>
          <a:off x="454561" y="991723"/>
          <a:ext cx="8660176" cy="4011872"/>
        </p:xfrm>
        <a:graphic>
          <a:graphicData uri="http://schemas.openxmlformats.org/drawingml/2006/table">
            <a:tbl>
              <a:tblPr/>
              <a:tblGrid>
                <a:gridCol w="6622282">
                  <a:extLst>
                    <a:ext uri="{9D8B030D-6E8A-4147-A177-3AD203B41FA5}">
                      <a16:colId xmlns:a16="http://schemas.microsoft.com/office/drawing/2014/main" val="2848896017"/>
                    </a:ext>
                  </a:extLst>
                </a:gridCol>
                <a:gridCol w="1504744">
                  <a:extLst>
                    <a:ext uri="{9D8B030D-6E8A-4147-A177-3AD203B41FA5}">
                      <a16:colId xmlns:a16="http://schemas.microsoft.com/office/drawing/2014/main" val="3953316992"/>
                    </a:ext>
                  </a:extLst>
                </a:gridCol>
                <a:gridCol w="533150">
                  <a:extLst>
                    <a:ext uri="{9D8B030D-6E8A-4147-A177-3AD203B41FA5}">
                      <a16:colId xmlns:a16="http://schemas.microsoft.com/office/drawing/2014/main" val="3251416004"/>
                    </a:ext>
                  </a:extLst>
                </a:gridCol>
              </a:tblGrid>
              <a:tr h="125371">
                <a:tc>
                  <a:txBody>
                    <a:bodyPr/>
                    <a:lstStyle/>
                    <a:p>
                      <a:pPr algn="l" fontAlgn="b"/>
                      <a:r>
                        <a:rPr lang="cs-CZ" sz="7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2021341743"/>
                  </a:ext>
                </a:extLst>
              </a:tr>
              <a:tr h="125371">
                <a:tc>
                  <a:txBody>
                    <a:bodyPr/>
                    <a:lstStyle/>
                    <a:p>
                      <a:pPr algn="l" fontAlgn="b"/>
                      <a:r>
                        <a:rPr lang="cs-CZ" sz="700" b="1" i="0" u="none" strike="noStrike">
                          <a:solidFill>
                            <a:srgbClr val="000000"/>
                          </a:solidFill>
                          <a:effectLst/>
                          <a:latin typeface="Arial" panose="020B0604020202020204" pitchFamily="34" charset="0"/>
                        </a:rPr>
                        <a:t>17</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596,73</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70%</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363593105"/>
                  </a:ext>
                </a:extLst>
              </a:tr>
              <a:tr h="125371">
                <a:tc>
                  <a:txBody>
                    <a:bodyPr/>
                    <a:lstStyle/>
                    <a:p>
                      <a:pPr algn="l" fontAlgn="b"/>
                      <a:r>
                        <a:rPr lang="cs-CZ" sz="700" b="0" i="0" u="none" strike="noStrike">
                          <a:solidFill>
                            <a:srgbClr val="000000"/>
                          </a:solidFill>
                          <a:effectLst/>
                          <a:latin typeface="Arial" panose="020B0604020202020204" pitchFamily="34" charset="0"/>
                        </a:rPr>
                        <a:t>[NL-D2] Meeden-Diele  380 Z [OPP] [NL] / N-1 COBRA HVDC</a:t>
                      </a:r>
                    </a:p>
                  </a:txBody>
                  <a:tcPr marL="9598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596,73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829455476"/>
                  </a:ext>
                </a:extLst>
              </a:tr>
              <a:tr h="125371">
                <a:tc>
                  <a:txBody>
                    <a:bodyPr/>
                    <a:lstStyle/>
                    <a:p>
                      <a:pPr algn="l" fontAlgn="b"/>
                      <a:r>
                        <a:rPr lang="de-DE" sz="700" b="0" i="0" u="none" strike="noStrike">
                          <a:solidFill>
                            <a:srgbClr val="000000"/>
                          </a:solidFill>
                          <a:effectLst/>
                          <a:latin typeface="Arial" panose="020B0604020202020204" pitchFamily="34" charset="0"/>
                        </a:rPr>
                        <a:t>[D7-D7] Buerstadt - Lambsheim BUERST W [DIR] / N-1 Grafenrheinfeld - Stalldorf rt (416)</a:t>
                      </a:r>
                    </a:p>
                  </a:txBody>
                  <a:tcPr marL="9598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579,29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535361661"/>
                  </a:ext>
                </a:extLst>
              </a:tr>
              <a:tr h="125371">
                <a:tc>
                  <a:txBody>
                    <a:bodyPr/>
                    <a:lstStyle/>
                    <a:p>
                      <a:pPr algn="l" fontAlgn="b"/>
                      <a:r>
                        <a:rPr lang="cs-CZ" sz="700" b="0" i="0" u="none" strike="noStrike">
                          <a:solidFill>
                            <a:srgbClr val="000000"/>
                          </a:solidFill>
                          <a:effectLst/>
                          <a:latin typeface="Arial" panose="020B0604020202020204" pitchFamily="34" charset="0"/>
                        </a:rPr>
                        <a:t>[D8-PL] Mikulowa PST1 [OPP] [PL] / N-1 Vierraden - Krajnik 2</a:t>
                      </a:r>
                    </a:p>
                  </a:txBody>
                  <a:tcPr marL="9598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52,6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31%</a:t>
                      </a:r>
                    </a:p>
                  </a:txBody>
                  <a:tcPr marL="0" marR="0" marT="0" marB="0" anchor="b">
                    <a:lnL>
                      <a:noFill/>
                    </a:lnL>
                    <a:lnR>
                      <a:noFill/>
                    </a:lnR>
                    <a:lnT>
                      <a:noFill/>
                    </a:lnT>
                    <a:lnB>
                      <a:noFill/>
                    </a:lnB>
                  </a:tcPr>
                </a:tc>
                <a:extLst>
                  <a:ext uri="{0D108BD9-81ED-4DB2-BD59-A6C34878D82A}">
                    <a16:rowId xmlns:a16="http://schemas.microsoft.com/office/drawing/2014/main" val="3275599017"/>
                  </a:ext>
                </a:extLst>
              </a:tr>
              <a:tr h="125371">
                <a:tc>
                  <a:txBody>
                    <a:bodyPr/>
                    <a:lstStyle/>
                    <a:p>
                      <a:pPr algn="l" fontAlgn="b"/>
                      <a:r>
                        <a:rPr lang="cs-CZ" sz="700" b="1" i="0" u="none" strike="noStrike">
                          <a:solidFill>
                            <a:srgbClr val="000000"/>
                          </a:solidFill>
                          <a:effectLst/>
                          <a:latin typeface="Arial" panose="020B0604020202020204" pitchFamily="34" charset="0"/>
                        </a:rPr>
                        <a:t>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1625,6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95%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8036662"/>
                  </a:ext>
                </a:extLst>
              </a:tr>
              <a:tr h="125371">
                <a:tc>
                  <a:txBody>
                    <a:bodyPr/>
                    <a:lstStyle/>
                    <a:p>
                      <a:pPr algn="l" fontAlgn="b"/>
                      <a:r>
                        <a:rPr lang="cs-CZ" sz="700" b="0" i="0" u="none" strike="noStrike">
                          <a:solidFill>
                            <a:srgbClr val="000000"/>
                          </a:solidFill>
                          <a:effectLst/>
                          <a:latin typeface="Arial" panose="020B0604020202020204" pitchFamily="34" charset="0"/>
                        </a:rPr>
                        <a:t>[D7-D2] Urberach - Grosskrotzenburg [OPP] [D2] / N-1 Dettingen - Grosskrotzenburg UMAIN S1</a:t>
                      </a:r>
                    </a:p>
                  </a:txBody>
                  <a:tcPr marL="9598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350,33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027454497"/>
                  </a:ext>
                </a:extLst>
              </a:tr>
              <a:tr h="125371">
                <a:tc>
                  <a:txBody>
                    <a:bodyPr/>
                    <a:lstStyle/>
                    <a:p>
                      <a:pPr algn="l" fontAlgn="b"/>
                      <a:r>
                        <a:rPr lang="cs-CZ" sz="700" b="0" i="0" u="none" strike="noStrike">
                          <a:solidFill>
                            <a:srgbClr val="000000"/>
                          </a:solidFill>
                          <a:effectLst/>
                          <a:latin typeface="Arial" panose="020B0604020202020204" pitchFamily="34" charset="0"/>
                        </a:rPr>
                        <a:t>[NL-NL] Diemen-Lelystad 380 W [OPP] / N-1 Diemen-Lelystad 380 Z</a:t>
                      </a:r>
                    </a:p>
                  </a:txBody>
                  <a:tcPr marL="9598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1625,6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841040812"/>
                  </a:ext>
                </a:extLst>
              </a:tr>
              <a:tr h="125371">
                <a:tc>
                  <a:txBody>
                    <a:bodyPr/>
                    <a:lstStyle/>
                    <a:p>
                      <a:pPr algn="l" fontAlgn="b"/>
                      <a:r>
                        <a:rPr lang="cs-CZ" sz="700" b="0" i="0" u="none" strike="noStrike">
                          <a:solidFill>
                            <a:srgbClr val="000000"/>
                          </a:solidFill>
                          <a:effectLst/>
                          <a:latin typeface="Arial" panose="020B0604020202020204" pitchFamily="34" charset="0"/>
                        </a:rPr>
                        <a:t>[NL-D2] Meeden-Diele  380 Z [OPP] [NL] / N-1 COBRA HVDC</a:t>
                      </a:r>
                    </a:p>
                  </a:txBody>
                  <a:tcPr marL="9598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95,8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729725448"/>
                  </a:ext>
                </a:extLst>
              </a:tr>
              <a:tr h="125371">
                <a:tc>
                  <a:txBody>
                    <a:bodyPr/>
                    <a:lstStyle/>
                    <a:p>
                      <a:pPr algn="l" fontAlgn="b"/>
                      <a:r>
                        <a:rPr lang="cs-CZ" sz="700" b="0" i="0" u="none" strike="noStrike">
                          <a:solidFill>
                            <a:srgbClr val="000000"/>
                          </a:solidFill>
                          <a:effectLst/>
                          <a:latin typeface="Arial" panose="020B0604020202020204" pitchFamily="34" charset="0"/>
                        </a:rPr>
                        <a:t>[AT-AT] Bisamberg 2 - Wien Suedost 227 [DIR] / N-1 Bisamberg - Kledering 228B</a:t>
                      </a:r>
                    </a:p>
                  </a:txBody>
                  <a:tcPr marL="9598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817,27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34%</a:t>
                      </a:r>
                    </a:p>
                  </a:txBody>
                  <a:tcPr marL="0" marR="0" marT="0" marB="0" anchor="b">
                    <a:lnL>
                      <a:noFill/>
                    </a:lnL>
                    <a:lnR>
                      <a:noFill/>
                    </a:lnR>
                    <a:lnT>
                      <a:noFill/>
                    </a:lnT>
                    <a:lnB>
                      <a:noFill/>
                    </a:lnB>
                  </a:tcPr>
                </a:tc>
                <a:extLst>
                  <a:ext uri="{0D108BD9-81ED-4DB2-BD59-A6C34878D82A}">
                    <a16:rowId xmlns:a16="http://schemas.microsoft.com/office/drawing/2014/main" val="1718070327"/>
                  </a:ext>
                </a:extLst>
              </a:tr>
              <a:tr h="125371">
                <a:tc>
                  <a:txBody>
                    <a:bodyPr/>
                    <a:lstStyle/>
                    <a:p>
                      <a:pPr algn="l" fontAlgn="b"/>
                      <a:r>
                        <a:rPr lang="cs-CZ" sz="700" b="1" i="0" u="none" strike="noStrike">
                          <a:solidFill>
                            <a:srgbClr val="000000"/>
                          </a:solidFill>
                          <a:effectLst/>
                          <a:latin typeface="Arial" panose="020B0604020202020204" pitchFamily="34" charset="0"/>
                        </a:rPr>
                        <a:t>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988,24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60%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816311822"/>
                  </a:ext>
                </a:extLst>
              </a:tr>
              <a:tr h="125371">
                <a:tc>
                  <a:txBody>
                    <a:bodyPr/>
                    <a:lstStyle/>
                    <a:p>
                      <a:pPr algn="l" fontAlgn="b"/>
                      <a:r>
                        <a:rPr lang="cs-CZ" sz="700" b="0" i="0" u="none" strike="noStrike">
                          <a:solidFill>
                            <a:srgbClr val="000000"/>
                          </a:solidFill>
                          <a:effectLst/>
                          <a:latin typeface="Arial" panose="020B0604020202020204" pitchFamily="34" charset="0"/>
                        </a:rPr>
                        <a:t>[D7-D2] Urberach - Grosskrotzenburg [OPP] [D2] / N-1 Dettingen - Grosskrotzenburg UMAIN S1</a:t>
                      </a:r>
                    </a:p>
                  </a:txBody>
                  <a:tcPr marL="9598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988,24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310999370"/>
                  </a:ext>
                </a:extLst>
              </a:tr>
              <a:tr h="125371">
                <a:tc>
                  <a:txBody>
                    <a:bodyPr/>
                    <a:lstStyle/>
                    <a:p>
                      <a:pPr algn="l" fontAlgn="b"/>
                      <a:r>
                        <a:rPr lang="cs-CZ" sz="700" b="0" i="0" u="none" strike="noStrike">
                          <a:solidFill>
                            <a:srgbClr val="000000"/>
                          </a:solidFill>
                          <a:effectLst/>
                          <a:latin typeface="Arial" panose="020B0604020202020204" pitchFamily="34" charset="0"/>
                        </a:rPr>
                        <a:t>[NL-D2] Meeden-Diele  380 Z [OPP] [NL] / N-1 COBRA HVDC</a:t>
                      </a:r>
                    </a:p>
                  </a:txBody>
                  <a:tcPr marL="9598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572,7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087846735"/>
                  </a:ext>
                </a:extLst>
              </a:tr>
              <a:tr h="125371">
                <a:tc>
                  <a:txBody>
                    <a:bodyPr/>
                    <a:lstStyle/>
                    <a:p>
                      <a:pPr algn="l" fontAlgn="b"/>
                      <a:r>
                        <a:rPr lang="cs-CZ" sz="700" b="0" i="0" u="none" strike="noStrike">
                          <a:solidFill>
                            <a:srgbClr val="000000"/>
                          </a:solidFill>
                          <a:effectLst/>
                          <a:latin typeface="Arial" panose="020B0604020202020204" pitchFamily="34" charset="0"/>
                        </a:rPr>
                        <a:t>[NL-NL] Krimpen a/d IJssel-Breukelen Kortrijk 380 W [OPP] / N-1 Oostzaan-Diemen 380 G</a:t>
                      </a:r>
                    </a:p>
                  </a:txBody>
                  <a:tcPr marL="9598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85,25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889713421"/>
                  </a:ext>
                </a:extLst>
              </a:tr>
              <a:tr h="125371">
                <a:tc>
                  <a:txBody>
                    <a:bodyPr/>
                    <a:lstStyle/>
                    <a:p>
                      <a:pPr algn="l" fontAlgn="b"/>
                      <a:r>
                        <a:rPr lang="cs-CZ" sz="700" b="1" i="0" u="none" strike="noStrike">
                          <a:solidFill>
                            <a:srgbClr val="000000"/>
                          </a:solidFill>
                          <a:effectLst/>
                          <a:latin typeface="Arial" panose="020B0604020202020204" pitchFamily="34" charset="0"/>
                        </a:rPr>
                        <a:t>20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724,86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75%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336774676"/>
                  </a:ext>
                </a:extLst>
              </a:tr>
              <a:tr h="125371">
                <a:tc>
                  <a:txBody>
                    <a:bodyPr/>
                    <a:lstStyle/>
                    <a:p>
                      <a:pPr algn="l" fontAlgn="b"/>
                      <a:r>
                        <a:rPr lang="cs-CZ" sz="700" b="0" i="0" u="none" strike="noStrike">
                          <a:solidFill>
                            <a:srgbClr val="000000"/>
                          </a:solidFill>
                          <a:effectLst/>
                          <a:latin typeface="Arial" panose="020B0604020202020204" pitchFamily="34" charset="0"/>
                        </a:rPr>
                        <a:t>[NL-NL] Diemen-Lelystad 380 W [OPP] / N-1 Diemen-Lelystad 380 Z</a:t>
                      </a:r>
                    </a:p>
                  </a:txBody>
                  <a:tcPr marL="9598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724,86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970077351"/>
                  </a:ext>
                </a:extLst>
              </a:tr>
              <a:tr h="125371">
                <a:tc>
                  <a:txBody>
                    <a:bodyPr/>
                    <a:lstStyle/>
                    <a:p>
                      <a:pPr algn="l" fontAlgn="b"/>
                      <a:r>
                        <a:rPr lang="cs-CZ" sz="700" b="0" i="0" u="none" strike="noStrike">
                          <a:solidFill>
                            <a:srgbClr val="000000"/>
                          </a:solidFill>
                          <a:effectLst/>
                          <a:latin typeface="Arial" panose="020B0604020202020204" pitchFamily="34" charset="0"/>
                        </a:rPr>
                        <a:t>[CZ-PL] Wielopole - Nosovice [DIR] [PL] / N-1 Albrechtice - Dobrzen</a:t>
                      </a:r>
                    </a:p>
                  </a:txBody>
                  <a:tcPr marL="9598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331,68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56%</a:t>
                      </a:r>
                    </a:p>
                  </a:txBody>
                  <a:tcPr marL="0" marR="0" marT="0" marB="0" anchor="b">
                    <a:lnL>
                      <a:noFill/>
                    </a:lnL>
                    <a:lnR>
                      <a:noFill/>
                    </a:lnR>
                    <a:lnT>
                      <a:noFill/>
                    </a:lnT>
                    <a:lnB>
                      <a:noFill/>
                    </a:lnB>
                  </a:tcPr>
                </a:tc>
                <a:extLst>
                  <a:ext uri="{0D108BD9-81ED-4DB2-BD59-A6C34878D82A}">
                    <a16:rowId xmlns:a16="http://schemas.microsoft.com/office/drawing/2014/main" val="4131759700"/>
                  </a:ext>
                </a:extLst>
              </a:tr>
              <a:tr h="125371">
                <a:tc>
                  <a:txBody>
                    <a:bodyPr/>
                    <a:lstStyle/>
                    <a:p>
                      <a:pPr algn="l" fontAlgn="b"/>
                      <a:r>
                        <a:rPr lang="cs-CZ" sz="700" b="1" i="0" u="none" strike="noStrike">
                          <a:solidFill>
                            <a:srgbClr val="000000"/>
                          </a:solidFill>
                          <a:effectLst/>
                          <a:latin typeface="Arial" panose="020B0604020202020204" pitchFamily="34" charset="0"/>
                        </a:rPr>
                        <a:t>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267,94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75%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73349301"/>
                  </a:ext>
                </a:extLst>
              </a:tr>
              <a:tr h="125371">
                <a:tc>
                  <a:txBody>
                    <a:bodyPr/>
                    <a:lstStyle/>
                    <a:p>
                      <a:pPr algn="l" fontAlgn="b"/>
                      <a:r>
                        <a:rPr lang="cs-CZ" sz="700" b="0" i="0" u="none" strike="noStrike">
                          <a:solidFill>
                            <a:srgbClr val="000000"/>
                          </a:solidFill>
                          <a:effectLst/>
                          <a:latin typeface="Arial" panose="020B0604020202020204" pitchFamily="34" charset="0"/>
                        </a:rPr>
                        <a:t>[AT-AT] Westtirol 1 - Westtirol 2 WTRHU41 [OPP] / N-1 Buers - Westtirol ws (421)</a:t>
                      </a:r>
                    </a:p>
                  </a:txBody>
                  <a:tcPr marL="9598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47,94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7671941"/>
                  </a:ext>
                </a:extLst>
              </a:tr>
              <a:tr h="125371">
                <a:tc>
                  <a:txBody>
                    <a:bodyPr/>
                    <a:lstStyle/>
                    <a:p>
                      <a:pPr algn="l" fontAlgn="b"/>
                      <a:r>
                        <a:rPr lang="de-DE" sz="700" b="0" i="0" u="none" strike="noStrike">
                          <a:solidFill>
                            <a:srgbClr val="000000"/>
                          </a:solidFill>
                          <a:effectLst/>
                          <a:latin typeface="Arial" panose="020B0604020202020204" pitchFamily="34" charset="0"/>
                        </a:rPr>
                        <a:t>[D2-NL] Diele - Meeden SCHWARZ [DIR] [D2] / N-1 Gronau - Hanekenfaehr GRONAU W</a:t>
                      </a:r>
                    </a:p>
                  </a:txBody>
                  <a:tcPr marL="9598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254,25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36%</a:t>
                      </a:r>
                    </a:p>
                  </a:txBody>
                  <a:tcPr marL="0" marR="0" marT="0" marB="0" anchor="b">
                    <a:lnL>
                      <a:noFill/>
                    </a:lnL>
                    <a:lnR>
                      <a:noFill/>
                    </a:lnR>
                    <a:lnT>
                      <a:noFill/>
                    </a:lnT>
                    <a:lnB>
                      <a:noFill/>
                    </a:lnB>
                  </a:tcPr>
                </a:tc>
                <a:extLst>
                  <a:ext uri="{0D108BD9-81ED-4DB2-BD59-A6C34878D82A}">
                    <a16:rowId xmlns:a16="http://schemas.microsoft.com/office/drawing/2014/main" val="94512390"/>
                  </a:ext>
                </a:extLst>
              </a:tr>
              <a:tr h="125371">
                <a:tc>
                  <a:txBody>
                    <a:bodyPr/>
                    <a:lstStyle/>
                    <a:p>
                      <a:pPr algn="l" fontAlgn="b"/>
                      <a:r>
                        <a:rPr lang="cs-CZ" sz="700" b="0" i="0" u="none" strike="noStrike">
                          <a:solidFill>
                            <a:srgbClr val="000000"/>
                          </a:solidFill>
                          <a:effectLst/>
                          <a:latin typeface="Arial" panose="020B0604020202020204" pitchFamily="34" charset="0"/>
                        </a:rPr>
                        <a:t>[NL-NL] Diemen-Lelystad 380 W [OPP] / N-1 Diemen-Lelystad 380 Z</a:t>
                      </a:r>
                    </a:p>
                  </a:txBody>
                  <a:tcPr marL="9598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267,94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809134778"/>
                  </a:ext>
                </a:extLst>
              </a:tr>
              <a:tr h="125371">
                <a:tc>
                  <a:txBody>
                    <a:bodyPr/>
                    <a:lstStyle/>
                    <a:p>
                      <a:pPr algn="l" fontAlgn="b"/>
                      <a:r>
                        <a:rPr lang="cs-CZ" sz="700" b="1" i="0" u="none" strike="noStrike">
                          <a:solidFill>
                            <a:srgbClr val="000000"/>
                          </a:solidFill>
                          <a:effectLst/>
                          <a:latin typeface="Arial" panose="020B0604020202020204" pitchFamily="34" charset="0"/>
                        </a:rPr>
                        <a:t>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272,08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100%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613484527"/>
                  </a:ext>
                </a:extLst>
              </a:tr>
              <a:tr h="125371">
                <a:tc>
                  <a:txBody>
                    <a:bodyPr/>
                    <a:lstStyle/>
                    <a:p>
                      <a:pPr algn="l" fontAlgn="b"/>
                      <a:r>
                        <a:rPr lang="cs-CZ" sz="700" b="0" i="0" u="none" strike="noStrike">
                          <a:solidFill>
                            <a:srgbClr val="000000"/>
                          </a:solidFill>
                          <a:effectLst/>
                          <a:latin typeface="Arial" panose="020B0604020202020204" pitchFamily="34" charset="0"/>
                        </a:rPr>
                        <a:t>[NL-NL] Diemen-Lelystad 380 W [OPP] / N-1 Diemen-Lelystad 380 Z</a:t>
                      </a:r>
                    </a:p>
                  </a:txBody>
                  <a:tcPr marL="9598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68,82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403891875"/>
                  </a:ext>
                </a:extLst>
              </a:tr>
              <a:tr h="125371">
                <a:tc>
                  <a:txBody>
                    <a:bodyPr/>
                    <a:lstStyle/>
                    <a:p>
                      <a:pPr algn="l" fontAlgn="b"/>
                      <a:r>
                        <a:rPr lang="cs-CZ" sz="700" b="0" i="0" u="none" strike="noStrike">
                          <a:solidFill>
                            <a:srgbClr val="000000"/>
                          </a:solidFill>
                          <a:effectLst/>
                          <a:latin typeface="Arial" panose="020B0604020202020204" pitchFamily="34" charset="0"/>
                        </a:rPr>
                        <a:t>[CZ-PL] Wielopole - Nosovice [DIR] [PL] / N-1 Albrechtice - Dobrzen</a:t>
                      </a:r>
                    </a:p>
                  </a:txBody>
                  <a:tcPr marL="9598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7,04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54%</a:t>
                      </a:r>
                    </a:p>
                  </a:txBody>
                  <a:tcPr marL="0" marR="0" marT="0" marB="0" anchor="b">
                    <a:lnL>
                      <a:noFill/>
                    </a:lnL>
                    <a:lnR>
                      <a:noFill/>
                    </a:lnR>
                    <a:lnT>
                      <a:noFill/>
                    </a:lnT>
                    <a:lnB>
                      <a:noFill/>
                    </a:lnB>
                  </a:tcPr>
                </a:tc>
                <a:extLst>
                  <a:ext uri="{0D108BD9-81ED-4DB2-BD59-A6C34878D82A}">
                    <a16:rowId xmlns:a16="http://schemas.microsoft.com/office/drawing/2014/main" val="1995405523"/>
                  </a:ext>
                </a:extLst>
              </a:tr>
              <a:tr h="125371">
                <a:tc>
                  <a:txBody>
                    <a:bodyPr/>
                    <a:lstStyle/>
                    <a:p>
                      <a:pPr algn="l" fontAlgn="b"/>
                      <a:r>
                        <a:rPr lang="de-DE" sz="700" b="0" i="0" u="none" strike="noStrike">
                          <a:solidFill>
                            <a:srgbClr val="000000"/>
                          </a:solidFill>
                          <a:effectLst/>
                          <a:latin typeface="Arial" panose="020B0604020202020204" pitchFamily="34" charset="0"/>
                        </a:rPr>
                        <a:t>[D2-D7] Oberbachern - Meitingen OBACHE N [DIR] [D7] / N-1 Meitingen - Oberbachern OBACHE S</a:t>
                      </a:r>
                    </a:p>
                  </a:txBody>
                  <a:tcPr marL="9598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272,08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4062983979"/>
                  </a:ext>
                </a:extLst>
              </a:tr>
              <a:tr h="125371">
                <a:tc>
                  <a:txBody>
                    <a:bodyPr/>
                    <a:lstStyle/>
                    <a:p>
                      <a:pPr algn="l" fontAlgn="b"/>
                      <a:r>
                        <a:rPr lang="cs-CZ" sz="700" b="1" i="0" u="none" strike="noStrike">
                          <a:solidFill>
                            <a:srgbClr val="000000"/>
                          </a:solidFill>
                          <a:effectLst/>
                          <a:latin typeface="Arial" panose="020B0604020202020204" pitchFamily="34" charset="0"/>
                        </a:rPr>
                        <a:t>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520,12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78%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20677816"/>
                  </a:ext>
                </a:extLst>
              </a:tr>
              <a:tr h="125371">
                <a:tc>
                  <a:txBody>
                    <a:bodyPr/>
                    <a:lstStyle/>
                    <a:p>
                      <a:pPr algn="l" fontAlgn="b"/>
                      <a:r>
                        <a:rPr lang="cs-CZ" sz="700" b="0" i="0" u="none" strike="noStrike">
                          <a:solidFill>
                            <a:srgbClr val="000000"/>
                          </a:solidFill>
                          <a:effectLst/>
                          <a:latin typeface="Arial" panose="020B0604020202020204" pitchFamily="34" charset="0"/>
                        </a:rPr>
                        <a:t>[CZ-PL] Wielopole - Nosovice [DIR] [PL] / N-1 Albrechtice - Dobrzen</a:t>
                      </a:r>
                    </a:p>
                  </a:txBody>
                  <a:tcPr marL="9598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286,71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58%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546995229"/>
                  </a:ext>
                </a:extLst>
              </a:tr>
              <a:tr h="125371">
                <a:tc>
                  <a:txBody>
                    <a:bodyPr/>
                    <a:lstStyle/>
                    <a:p>
                      <a:pPr algn="l" fontAlgn="b"/>
                      <a:r>
                        <a:rPr lang="de-DE" sz="700" b="0" i="0" u="none" strike="noStrike">
                          <a:solidFill>
                            <a:srgbClr val="000000"/>
                          </a:solidFill>
                          <a:effectLst/>
                          <a:latin typeface="Arial" panose="020B0604020202020204" pitchFamily="34" charset="0"/>
                        </a:rPr>
                        <a:t>[D2-D7] Oberbachern - Meitingen OBACHE N [DIR] [D7] / N-1 Meitingen - Oberbachern OBACHE S</a:t>
                      </a:r>
                    </a:p>
                  </a:txBody>
                  <a:tcPr marL="9598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520,12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582132873"/>
                  </a:ext>
                </a:extLst>
              </a:tr>
              <a:tr h="125371">
                <a:tc>
                  <a:txBody>
                    <a:bodyPr/>
                    <a:lstStyle/>
                    <a:p>
                      <a:pPr algn="l" fontAlgn="b"/>
                      <a:r>
                        <a:rPr lang="cs-CZ" sz="700" b="1" i="0" u="none" strike="noStrike">
                          <a:solidFill>
                            <a:srgbClr val="000000"/>
                          </a:solidFill>
                          <a:effectLst/>
                          <a:latin typeface="Arial" panose="020B0604020202020204" pitchFamily="34" charset="0"/>
                        </a:rPr>
                        <a:t>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595,47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42%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196820313"/>
                  </a:ext>
                </a:extLst>
              </a:tr>
              <a:tr h="125371">
                <a:tc>
                  <a:txBody>
                    <a:bodyPr/>
                    <a:lstStyle/>
                    <a:p>
                      <a:pPr algn="l" fontAlgn="b"/>
                      <a:r>
                        <a:rPr lang="de-DE" sz="700" b="0" i="0" u="none" strike="noStrike">
                          <a:solidFill>
                            <a:srgbClr val="000000"/>
                          </a:solidFill>
                          <a:effectLst/>
                          <a:latin typeface="Arial" panose="020B0604020202020204" pitchFamily="34" charset="0"/>
                        </a:rPr>
                        <a:t>[D2-D4] Grafenrheinfeld - Stalldorf 416 [DIR] [D2] / N-1 Grafenrheinfeld - Hoepfingen ge (411)</a:t>
                      </a:r>
                    </a:p>
                  </a:txBody>
                  <a:tcPr marL="9598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375,47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759320330"/>
                  </a:ext>
                </a:extLst>
              </a:tr>
              <a:tr h="125371">
                <a:tc>
                  <a:txBody>
                    <a:bodyPr/>
                    <a:lstStyle/>
                    <a:p>
                      <a:pPr algn="l" fontAlgn="b"/>
                      <a:r>
                        <a:rPr lang="cs-CZ" sz="700" b="0" i="0" u="none" strike="noStrike">
                          <a:solidFill>
                            <a:srgbClr val="000000"/>
                          </a:solidFill>
                          <a:effectLst/>
                          <a:latin typeface="Arial" panose="020B0604020202020204" pitchFamily="34" charset="0"/>
                        </a:rPr>
                        <a:t>[D2-D8] Helmstedt - Wolmirstedt 491 [OPP] [D8] / N-1 Helmstedt - Wolmirstedt 492</a:t>
                      </a:r>
                    </a:p>
                  </a:txBody>
                  <a:tcPr marL="95985"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0" i="0" u="none" strike="noStrike">
                          <a:solidFill>
                            <a:srgbClr val="000000"/>
                          </a:solidFill>
                          <a:effectLst/>
                          <a:latin typeface="Arial" panose="020B0604020202020204" pitchFamily="34" charset="0"/>
                        </a:rPr>
                        <a:t>595,47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0" i="0" u="none" strike="noStrike">
                          <a:solidFill>
                            <a:srgbClr val="000000"/>
                          </a:solidFill>
                          <a:effectLst/>
                          <a:latin typeface="Arial" panose="020B0604020202020204" pitchFamily="34" charset="0"/>
                        </a:rPr>
                        <a:t>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783948826"/>
                  </a:ext>
                </a:extLst>
              </a:tr>
              <a:tr h="125371">
                <a:tc>
                  <a:txBody>
                    <a:bodyPr/>
                    <a:lstStyle/>
                    <a:p>
                      <a:pPr algn="l" fontAlgn="b"/>
                      <a:r>
                        <a:rPr lang="cs-CZ" sz="700" b="1" i="0" u="none" strike="noStrike">
                          <a:solidFill>
                            <a:srgbClr val="000000"/>
                          </a:solidFill>
                          <a:effectLst/>
                          <a:latin typeface="Arial" panose="020B0604020202020204" pitchFamily="34" charset="0"/>
                        </a:rPr>
                        <a:t>Total sum</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cs-CZ" sz="700" b="1" i="0" u="none" strike="noStrike">
                          <a:solidFill>
                            <a:srgbClr val="000000"/>
                          </a:solidFill>
                          <a:effectLst/>
                          <a:latin typeface="Arial" panose="020B0604020202020204" pitchFamily="34" charset="0"/>
                        </a:rPr>
                        <a:t>1625,6</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cs-CZ" sz="700" b="1" i="0" u="none" strike="noStrike" dirty="0">
                          <a:solidFill>
                            <a:srgbClr val="000000"/>
                          </a:solidFill>
                          <a:effectLst/>
                          <a:latin typeface="Arial" panose="020B0604020202020204" pitchFamily="34" charset="0"/>
                        </a:rPr>
                        <a:t>595%</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extLst>
                  <a:ext uri="{0D108BD9-81ED-4DB2-BD59-A6C34878D82A}">
                    <a16:rowId xmlns:a16="http://schemas.microsoft.com/office/drawing/2014/main" val="3036904112"/>
                  </a:ext>
                </a:extLst>
              </a:tr>
            </a:tbl>
          </a:graphicData>
        </a:graphic>
      </p:graphicFrame>
    </p:spTree>
    <p:extLst>
      <p:ext uri="{BB962C8B-B14F-4D97-AF65-F5344CB8AC3E}">
        <p14:creationId xmlns:p14="http://schemas.microsoft.com/office/powerpoint/2010/main" val="331855391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BD20220411</a:t>
            </a:r>
            <a:r>
              <a:rPr lang="en-US" altLang="hu-HU" sz="1400" dirty="0">
                <a:solidFill>
                  <a:srgbClr val="008000"/>
                </a:solidFill>
              </a:rPr>
              <a:t> (part </a:t>
            </a:r>
            <a:r>
              <a:rPr lang="sl-SI" altLang="hu-HU" sz="1400" dirty="0">
                <a:solidFill>
                  <a:srgbClr val="008000"/>
                </a:solidFill>
              </a:rPr>
              <a:t>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ulka 1">
            <a:extLst>
              <a:ext uri="{FF2B5EF4-FFF2-40B4-BE49-F238E27FC236}">
                <a16:creationId xmlns:a16="http://schemas.microsoft.com/office/drawing/2014/main" id="{ED6B2E81-C1C0-46C3-BB92-6115B32C70E6}"/>
              </a:ext>
            </a:extLst>
          </p:cNvPr>
          <p:cNvGraphicFramePr>
            <a:graphicFrameLocks noGrp="1"/>
          </p:cNvGraphicFramePr>
          <p:nvPr>
            <p:extLst>
              <p:ext uri="{D42A27DB-BD31-4B8C-83A1-F6EECF244321}">
                <p14:modId xmlns:p14="http://schemas.microsoft.com/office/powerpoint/2010/main" val="2125759957"/>
              </p:ext>
            </p:extLst>
          </p:nvPr>
        </p:nvGraphicFramePr>
        <p:xfrm>
          <a:off x="479852" y="1086806"/>
          <a:ext cx="8437377" cy="4194784"/>
        </p:xfrm>
        <a:graphic>
          <a:graphicData uri="http://schemas.openxmlformats.org/drawingml/2006/table">
            <a:tbl>
              <a:tblPr/>
              <a:tblGrid>
                <a:gridCol w="6451910">
                  <a:extLst>
                    <a:ext uri="{9D8B030D-6E8A-4147-A177-3AD203B41FA5}">
                      <a16:colId xmlns:a16="http://schemas.microsoft.com/office/drawing/2014/main" val="1466873249"/>
                    </a:ext>
                  </a:extLst>
                </a:gridCol>
                <a:gridCol w="1466033">
                  <a:extLst>
                    <a:ext uri="{9D8B030D-6E8A-4147-A177-3AD203B41FA5}">
                      <a16:colId xmlns:a16="http://schemas.microsoft.com/office/drawing/2014/main" val="2907307544"/>
                    </a:ext>
                  </a:extLst>
                </a:gridCol>
                <a:gridCol w="519434">
                  <a:extLst>
                    <a:ext uri="{9D8B030D-6E8A-4147-A177-3AD203B41FA5}">
                      <a16:colId xmlns:a16="http://schemas.microsoft.com/office/drawing/2014/main" val="1081569006"/>
                    </a:ext>
                  </a:extLst>
                </a:gridCol>
              </a:tblGrid>
              <a:tr h="123376">
                <a:tc>
                  <a:txBody>
                    <a:bodyPr/>
                    <a:lstStyle/>
                    <a:p>
                      <a:pPr algn="l" fontAlgn="b"/>
                      <a:r>
                        <a:rPr lang="cs-CZ" sz="7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3323797252"/>
                  </a:ext>
                </a:extLst>
              </a:tr>
              <a:tr h="123376">
                <a:tc>
                  <a:txBody>
                    <a:bodyPr/>
                    <a:lstStyle/>
                    <a:p>
                      <a:pPr algn="l" fontAlgn="b"/>
                      <a:r>
                        <a:rPr lang="cs-CZ" sz="700" b="1"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662,82</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202%</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554031818"/>
                  </a:ext>
                </a:extLst>
              </a:tr>
              <a:tr h="123376">
                <a:tc>
                  <a:txBody>
                    <a:bodyPr/>
                    <a:lstStyle/>
                    <a:p>
                      <a:pPr algn="l" fontAlgn="b"/>
                      <a:r>
                        <a:rPr lang="cs-CZ" sz="700" b="0" i="0" u="none" strike="noStrike">
                          <a:solidFill>
                            <a:srgbClr val="000000"/>
                          </a:solidFill>
                          <a:effectLst/>
                          <a:latin typeface="Arial" panose="020B0604020202020204" pitchFamily="34" charset="0"/>
                        </a:rPr>
                        <a:t>[PL-PL] Mikulowa AT1 [OPP] / N-1 Mikulowa AT2</a:t>
                      </a:r>
                    </a:p>
                  </a:txBody>
                  <a:tcPr marL="90339"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662,82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68%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31673488"/>
                  </a:ext>
                </a:extLst>
              </a:tr>
              <a:tr h="123376">
                <a:tc>
                  <a:txBody>
                    <a:bodyPr/>
                    <a:lstStyle/>
                    <a:p>
                      <a:pPr algn="l" fontAlgn="b"/>
                      <a:r>
                        <a:rPr lang="de-DE" sz="700" b="0" i="0" u="none" strike="noStrike">
                          <a:solidFill>
                            <a:srgbClr val="000000"/>
                          </a:solidFill>
                          <a:effectLst/>
                          <a:latin typeface="Arial" panose="020B0604020202020204" pitchFamily="34" charset="0"/>
                        </a:rPr>
                        <a:t>[D2-D7] Oberbachern - Meitingen OBACHE N [DIR] [D7] / N-1 Meitingen - Oberbachern OBACHE S</a:t>
                      </a:r>
                    </a:p>
                  </a:txBody>
                  <a:tcPr marL="90339"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175,85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36%</a:t>
                      </a:r>
                    </a:p>
                  </a:txBody>
                  <a:tcPr marL="0" marR="0" marT="0" marB="0" anchor="b">
                    <a:lnL>
                      <a:noFill/>
                    </a:lnL>
                    <a:lnR>
                      <a:noFill/>
                    </a:lnR>
                    <a:lnT>
                      <a:noFill/>
                    </a:lnT>
                    <a:lnB>
                      <a:noFill/>
                    </a:lnB>
                  </a:tcPr>
                </a:tc>
                <a:extLst>
                  <a:ext uri="{0D108BD9-81ED-4DB2-BD59-A6C34878D82A}">
                    <a16:rowId xmlns:a16="http://schemas.microsoft.com/office/drawing/2014/main" val="4196800125"/>
                  </a:ext>
                </a:extLst>
              </a:tr>
              <a:tr h="123376">
                <a:tc>
                  <a:txBody>
                    <a:bodyPr/>
                    <a:lstStyle/>
                    <a:p>
                      <a:pPr algn="l" fontAlgn="b"/>
                      <a:r>
                        <a:rPr lang="cs-CZ" sz="700" b="0" i="0" u="none" strike="noStrike">
                          <a:solidFill>
                            <a:srgbClr val="000000"/>
                          </a:solidFill>
                          <a:effectLst/>
                          <a:latin typeface="Arial" panose="020B0604020202020204" pitchFamily="34" charset="0"/>
                        </a:rPr>
                        <a:t>[NL-NL] Diemen-Lelystad 380 Z [OPP] / N-1 Diemen-Lelystad 380 W</a:t>
                      </a:r>
                    </a:p>
                  </a:txBody>
                  <a:tcPr marL="90339"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261,81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31%</a:t>
                      </a:r>
                    </a:p>
                  </a:txBody>
                  <a:tcPr marL="0" marR="0" marT="0" marB="0" anchor="b">
                    <a:lnL>
                      <a:noFill/>
                    </a:lnL>
                    <a:lnR>
                      <a:noFill/>
                    </a:lnR>
                    <a:lnT>
                      <a:noFill/>
                    </a:lnT>
                    <a:lnB>
                      <a:noFill/>
                    </a:lnB>
                  </a:tcPr>
                </a:tc>
                <a:extLst>
                  <a:ext uri="{0D108BD9-81ED-4DB2-BD59-A6C34878D82A}">
                    <a16:rowId xmlns:a16="http://schemas.microsoft.com/office/drawing/2014/main" val="384089512"/>
                  </a:ext>
                </a:extLst>
              </a:tr>
              <a:tr h="123376">
                <a:tc>
                  <a:txBody>
                    <a:bodyPr/>
                    <a:lstStyle/>
                    <a:p>
                      <a:pPr algn="l" fontAlgn="b"/>
                      <a:r>
                        <a:rPr lang="de-DE" sz="700" b="0" i="0" u="none" strike="noStrike">
                          <a:solidFill>
                            <a:srgbClr val="000000"/>
                          </a:solidFill>
                          <a:effectLst/>
                          <a:latin typeface="Arial" panose="020B0604020202020204" pitchFamily="34" charset="0"/>
                        </a:rPr>
                        <a:t>[D7-D7] Y Paffendorf - Oberzier SECHTM N [DIR] / N-1 Sechtem - Paffendorf - Oberzier SECHTM S</a:t>
                      </a:r>
                    </a:p>
                  </a:txBody>
                  <a:tcPr marL="90339"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61,52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67%</a:t>
                      </a:r>
                    </a:p>
                  </a:txBody>
                  <a:tcPr marL="0" marR="0" marT="0" marB="0" anchor="b">
                    <a:lnL>
                      <a:noFill/>
                    </a:lnL>
                    <a:lnR>
                      <a:noFill/>
                    </a:lnR>
                    <a:lnT>
                      <a:noFill/>
                    </a:lnT>
                    <a:lnB>
                      <a:noFill/>
                    </a:lnB>
                  </a:tcPr>
                </a:tc>
                <a:extLst>
                  <a:ext uri="{0D108BD9-81ED-4DB2-BD59-A6C34878D82A}">
                    <a16:rowId xmlns:a16="http://schemas.microsoft.com/office/drawing/2014/main" val="3240275576"/>
                  </a:ext>
                </a:extLst>
              </a:tr>
              <a:tr h="123376">
                <a:tc>
                  <a:txBody>
                    <a:bodyPr/>
                    <a:lstStyle/>
                    <a:p>
                      <a:pPr algn="l" fontAlgn="b"/>
                      <a:r>
                        <a:rPr lang="cs-CZ" sz="700" b="1" i="0" u="none" strike="noStrike">
                          <a:solidFill>
                            <a:srgbClr val="000000"/>
                          </a:solidFill>
                          <a:effectLst/>
                          <a:latin typeface="Arial" panose="020B0604020202020204" pitchFamily="34" charset="0"/>
                        </a:rPr>
                        <a:t>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640,37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171%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407899147"/>
                  </a:ext>
                </a:extLst>
              </a:tr>
              <a:tr h="123376">
                <a:tc>
                  <a:txBody>
                    <a:bodyPr/>
                    <a:lstStyle/>
                    <a:p>
                      <a:pPr algn="l" fontAlgn="b"/>
                      <a:r>
                        <a:rPr lang="cs-CZ" sz="700" b="0" i="0" u="none" strike="noStrike">
                          <a:solidFill>
                            <a:srgbClr val="000000"/>
                          </a:solidFill>
                          <a:effectLst/>
                          <a:latin typeface="Arial" panose="020B0604020202020204" pitchFamily="34" charset="0"/>
                        </a:rPr>
                        <a:t>[PL-PL] Mikulowa AT1 [OPP] / N-1 Mikulowa AT2</a:t>
                      </a:r>
                    </a:p>
                  </a:txBody>
                  <a:tcPr marL="90339"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640,37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70%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66338917"/>
                  </a:ext>
                </a:extLst>
              </a:tr>
              <a:tr h="123376">
                <a:tc>
                  <a:txBody>
                    <a:bodyPr/>
                    <a:lstStyle/>
                    <a:p>
                      <a:pPr algn="l" fontAlgn="b"/>
                      <a:r>
                        <a:rPr lang="cs-CZ" sz="700" b="0" i="0" u="none" strike="noStrike">
                          <a:solidFill>
                            <a:srgbClr val="000000"/>
                          </a:solidFill>
                          <a:effectLst/>
                          <a:latin typeface="Arial" panose="020B0604020202020204" pitchFamily="34" charset="0"/>
                        </a:rPr>
                        <a:t>[NL-NL] Diemen-Lelystad 380 Z [OPP] / N-1 Diemen-Lelystad 380 W</a:t>
                      </a:r>
                    </a:p>
                  </a:txBody>
                  <a:tcPr marL="90339"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283,25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32%</a:t>
                      </a:r>
                    </a:p>
                  </a:txBody>
                  <a:tcPr marL="0" marR="0" marT="0" marB="0" anchor="b">
                    <a:lnL>
                      <a:noFill/>
                    </a:lnL>
                    <a:lnR>
                      <a:noFill/>
                    </a:lnR>
                    <a:lnT>
                      <a:noFill/>
                    </a:lnT>
                    <a:lnB>
                      <a:noFill/>
                    </a:lnB>
                  </a:tcPr>
                </a:tc>
                <a:extLst>
                  <a:ext uri="{0D108BD9-81ED-4DB2-BD59-A6C34878D82A}">
                    <a16:rowId xmlns:a16="http://schemas.microsoft.com/office/drawing/2014/main" val="2062202503"/>
                  </a:ext>
                </a:extLst>
              </a:tr>
              <a:tr h="123376">
                <a:tc>
                  <a:txBody>
                    <a:bodyPr/>
                    <a:lstStyle/>
                    <a:p>
                      <a:pPr algn="l" fontAlgn="b"/>
                      <a:r>
                        <a:rPr lang="de-DE" sz="700" b="0" i="0" u="none" strike="noStrike">
                          <a:solidFill>
                            <a:srgbClr val="000000"/>
                          </a:solidFill>
                          <a:effectLst/>
                          <a:latin typeface="Arial" panose="020B0604020202020204" pitchFamily="34" charset="0"/>
                        </a:rPr>
                        <a:t>[D7-D7] Y Paffendorf - Oberzier SECHTM N [DIR] / N-1 Sechtem - Paffendorf - Oberzier SECHTM S</a:t>
                      </a:r>
                    </a:p>
                  </a:txBody>
                  <a:tcPr marL="90339"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66,74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69%</a:t>
                      </a:r>
                    </a:p>
                  </a:txBody>
                  <a:tcPr marL="0" marR="0" marT="0" marB="0" anchor="b">
                    <a:lnL>
                      <a:noFill/>
                    </a:lnL>
                    <a:lnR>
                      <a:noFill/>
                    </a:lnR>
                    <a:lnT>
                      <a:noFill/>
                    </a:lnT>
                    <a:lnB>
                      <a:noFill/>
                    </a:lnB>
                  </a:tcPr>
                </a:tc>
                <a:extLst>
                  <a:ext uri="{0D108BD9-81ED-4DB2-BD59-A6C34878D82A}">
                    <a16:rowId xmlns:a16="http://schemas.microsoft.com/office/drawing/2014/main" val="1336187084"/>
                  </a:ext>
                </a:extLst>
              </a:tr>
              <a:tr h="123376">
                <a:tc>
                  <a:txBody>
                    <a:bodyPr/>
                    <a:lstStyle/>
                    <a:p>
                      <a:pPr algn="l" fontAlgn="b"/>
                      <a:r>
                        <a:rPr lang="cs-CZ" sz="700" b="1" i="0" u="none" strike="noStrike">
                          <a:solidFill>
                            <a:srgbClr val="000000"/>
                          </a:solidFill>
                          <a:effectLst/>
                          <a:latin typeface="Arial" panose="020B0604020202020204" pitchFamily="34" charset="0"/>
                        </a:rPr>
                        <a:t>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903,83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163%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928799953"/>
                  </a:ext>
                </a:extLst>
              </a:tr>
              <a:tr h="123376">
                <a:tc>
                  <a:txBody>
                    <a:bodyPr/>
                    <a:lstStyle/>
                    <a:p>
                      <a:pPr algn="l" fontAlgn="b"/>
                      <a:r>
                        <a:rPr lang="de-DE" sz="700" b="0" i="0" u="none" strike="noStrike">
                          <a:solidFill>
                            <a:srgbClr val="000000"/>
                          </a:solidFill>
                          <a:effectLst/>
                          <a:latin typeface="Arial" panose="020B0604020202020204" pitchFamily="34" charset="0"/>
                        </a:rPr>
                        <a:t>[D8-D8] Pasewalk - Vierraden 306 [OPP] / N-1 Vierraden - Neuenhagen 304</a:t>
                      </a:r>
                    </a:p>
                  </a:txBody>
                  <a:tcPr marL="90339"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903,83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66%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160644067"/>
                  </a:ext>
                </a:extLst>
              </a:tr>
              <a:tr h="123376">
                <a:tc>
                  <a:txBody>
                    <a:bodyPr/>
                    <a:lstStyle/>
                    <a:p>
                      <a:pPr algn="l" fontAlgn="b"/>
                      <a:r>
                        <a:rPr lang="cs-CZ" sz="700" b="0" i="0" u="none" strike="noStrike">
                          <a:solidFill>
                            <a:srgbClr val="000000"/>
                          </a:solidFill>
                          <a:effectLst/>
                          <a:latin typeface="Arial" panose="020B0604020202020204" pitchFamily="34" charset="0"/>
                        </a:rPr>
                        <a:t>[NL-NL] Diemen-Lelystad 380 Z [OPP] / N-1 Diemen-Lelystad 380 W</a:t>
                      </a:r>
                    </a:p>
                  </a:txBody>
                  <a:tcPr marL="90339"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257,45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29%</a:t>
                      </a:r>
                    </a:p>
                  </a:txBody>
                  <a:tcPr marL="0" marR="0" marT="0" marB="0" anchor="b">
                    <a:lnL>
                      <a:noFill/>
                    </a:lnL>
                    <a:lnR>
                      <a:noFill/>
                    </a:lnR>
                    <a:lnT>
                      <a:noFill/>
                    </a:lnT>
                    <a:lnB>
                      <a:noFill/>
                    </a:lnB>
                  </a:tcPr>
                </a:tc>
                <a:extLst>
                  <a:ext uri="{0D108BD9-81ED-4DB2-BD59-A6C34878D82A}">
                    <a16:rowId xmlns:a16="http://schemas.microsoft.com/office/drawing/2014/main" val="2929912267"/>
                  </a:ext>
                </a:extLst>
              </a:tr>
              <a:tr h="123376">
                <a:tc>
                  <a:txBody>
                    <a:bodyPr/>
                    <a:lstStyle/>
                    <a:p>
                      <a:pPr algn="l" fontAlgn="b"/>
                      <a:r>
                        <a:rPr lang="de-DE" sz="700" b="0" i="0" u="none" strike="noStrike">
                          <a:solidFill>
                            <a:srgbClr val="000000"/>
                          </a:solidFill>
                          <a:effectLst/>
                          <a:latin typeface="Arial" panose="020B0604020202020204" pitchFamily="34" charset="0"/>
                        </a:rPr>
                        <a:t>[D7-D7] Y Paffendorf - Oberzier SECHTM N [DIR] / N-1 Sechtem - Paffendorf - Oberzier SECHTM S</a:t>
                      </a:r>
                    </a:p>
                  </a:txBody>
                  <a:tcPr marL="90339"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55,74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68%</a:t>
                      </a:r>
                    </a:p>
                  </a:txBody>
                  <a:tcPr marL="0" marR="0" marT="0" marB="0" anchor="b">
                    <a:lnL>
                      <a:noFill/>
                    </a:lnL>
                    <a:lnR>
                      <a:noFill/>
                    </a:lnR>
                    <a:lnT>
                      <a:noFill/>
                    </a:lnT>
                    <a:lnB>
                      <a:noFill/>
                    </a:lnB>
                  </a:tcPr>
                </a:tc>
                <a:extLst>
                  <a:ext uri="{0D108BD9-81ED-4DB2-BD59-A6C34878D82A}">
                    <a16:rowId xmlns:a16="http://schemas.microsoft.com/office/drawing/2014/main" val="4118736745"/>
                  </a:ext>
                </a:extLst>
              </a:tr>
              <a:tr h="123376">
                <a:tc>
                  <a:txBody>
                    <a:bodyPr/>
                    <a:lstStyle/>
                    <a:p>
                      <a:pPr algn="l" fontAlgn="b"/>
                      <a:r>
                        <a:rPr lang="cs-CZ" sz="700" b="1" i="0" u="none" strike="noStrike">
                          <a:solidFill>
                            <a:srgbClr val="000000"/>
                          </a:solidFill>
                          <a:effectLst/>
                          <a:latin typeface="Arial" panose="020B0604020202020204" pitchFamily="34" charset="0"/>
                        </a:rPr>
                        <a:t>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923,82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163%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716618114"/>
                  </a:ext>
                </a:extLst>
              </a:tr>
              <a:tr h="123376">
                <a:tc>
                  <a:txBody>
                    <a:bodyPr/>
                    <a:lstStyle/>
                    <a:p>
                      <a:pPr algn="l" fontAlgn="b"/>
                      <a:r>
                        <a:rPr lang="de-DE" sz="700" b="0" i="0" u="none" strike="noStrike">
                          <a:solidFill>
                            <a:srgbClr val="000000"/>
                          </a:solidFill>
                          <a:effectLst/>
                          <a:latin typeface="Arial" panose="020B0604020202020204" pitchFamily="34" charset="0"/>
                        </a:rPr>
                        <a:t>[D8-D8] Pasewalk - Vierraden 306 [OPP] / N-1 Vierraden - Neuenhagen 304</a:t>
                      </a:r>
                    </a:p>
                  </a:txBody>
                  <a:tcPr marL="90339"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923,82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68%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656632925"/>
                  </a:ext>
                </a:extLst>
              </a:tr>
              <a:tr h="123376">
                <a:tc>
                  <a:txBody>
                    <a:bodyPr/>
                    <a:lstStyle/>
                    <a:p>
                      <a:pPr algn="l" fontAlgn="b"/>
                      <a:r>
                        <a:rPr lang="cs-CZ" sz="700" b="0" i="0" u="none" strike="noStrike">
                          <a:solidFill>
                            <a:srgbClr val="000000"/>
                          </a:solidFill>
                          <a:effectLst/>
                          <a:latin typeface="Arial" panose="020B0604020202020204" pitchFamily="34" charset="0"/>
                        </a:rPr>
                        <a:t>[NL-NL] Diemen-Lelystad 380 Z [OPP] / N-1 Diemen-Lelystad 380 W</a:t>
                      </a:r>
                    </a:p>
                  </a:txBody>
                  <a:tcPr marL="90339"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37,91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30%</a:t>
                      </a:r>
                    </a:p>
                  </a:txBody>
                  <a:tcPr marL="0" marR="0" marT="0" marB="0" anchor="b">
                    <a:lnL>
                      <a:noFill/>
                    </a:lnL>
                    <a:lnR>
                      <a:noFill/>
                    </a:lnR>
                    <a:lnT>
                      <a:noFill/>
                    </a:lnT>
                    <a:lnB>
                      <a:noFill/>
                    </a:lnB>
                  </a:tcPr>
                </a:tc>
                <a:extLst>
                  <a:ext uri="{0D108BD9-81ED-4DB2-BD59-A6C34878D82A}">
                    <a16:rowId xmlns:a16="http://schemas.microsoft.com/office/drawing/2014/main" val="2182907765"/>
                  </a:ext>
                </a:extLst>
              </a:tr>
              <a:tr h="123376">
                <a:tc>
                  <a:txBody>
                    <a:bodyPr/>
                    <a:lstStyle/>
                    <a:p>
                      <a:pPr algn="l" fontAlgn="b"/>
                      <a:r>
                        <a:rPr lang="de-DE" sz="700" b="0" i="0" u="none" strike="noStrike">
                          <a:solidFill>
                            <a:srgbClr val="000000"/>
                          </a:solidFill>
                          <a:effectLst/>
                          <a:latin typeface="Arial" panose="020B0604020202020204" pitchFamily="34" charset="0"/>
                        </a:rPr>
                        <a:t>[D7-D7] Y Paffendorf - Oberzier SECHTM N [DIR] / N-1 Sechtem - Paffendorf - Oberzier SECHTM S</a:t>
                      </a:r>
                    </a:p>
                  </a:txBody>
                  <a:tcPr marL="90339"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6,04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66%</a:t>
                      </a:r>
                    </a:p>
                  </a:txBody>
                  <a:tcPr marL="0" marR="0" marT="0" marB="0" anchor="b">
                    <a:lnL>
                      <a:noFill/>
                    </a:lnL>
                    <a:lnR>
                      <a:noFill/>
                    </a:lnR>
                    <a:lnT>
                      <a:noFill/>
                    </a:lnT>
                    <a:lnB>
                      <a:noFill/>
                    </a:lnB>
                  </a:tcPr>
                </a:tc>
                <a:extLst>
                  <a:ext uri="{0D108BD9-81ED-4DB2-BD59-A6C34878D82A}">
                    <a16:rowId xmlns:a16="http://schemas.microsoft.com/office/drawing/2014/main" val="1745257831"/>
                  </a:ext>
                </a:extLst>
              </a:tr>
              <a:tr h="123376">
                <a:tc>
                  <a:txBody>
                    <a:bodyPr/>
                    <a:lstStyle/>
                    <a:p>
                      <a:pPr algn="l" fontAlgn="b"/>
                      <a:r>
                        <a:rPr lang="cs-CZ" sz="700" b="1" i="0" u="none" strike="noStrike">
                          <a:solidFill>
                            <a:srgbClr val="000000"/>
                          </a:solidFill>
                          <a:effectLst/>
                          <a:latin typeface="Arial" panose="020B0604020202020204" pitchFamily="34" charset="0"/>
                        </a:rPr>
                        <a:t>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655,39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169%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111020946"/>
                  </a:ext>
                </a:extLst>
              </a:tr>
              <a:tr h="123376">
                <a:tc>
                  <a:txBody>
                    <a:bodyPr/>
                    <a:lstStyle/>
                    <a:p>
                      <a:pPr algn="l" fontAlgn="b"/>
                      <a:r>
                        <a:rPr lang="cs-CZ" sz="700" b="0" i="0" u="none" strike="noStrike">
                          <a:solidFill>
                            <a:srgbClr val="000000"/>
                          </a:solidFill>
                          <a:effectLst/>
                          <a:latin typeface="Arial" panose="020B0604020202020204" pitchFamily="34" charset="0"/>
                        </a:rPr>
                        <a:t>[NL-NL] Diemen-Lelystad 380 W [OPP] / N-1 Diemen-Lelystad 380 Z</a:t>
                      </a:r>
                    </a:p>
                  </a:txBody>
                  <a:tcPr marL="90339"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6,72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643865234"/>
                  </a:ext>
                </a:extLst>
              </a:tr>
              <a:tr h="123376">
                <a:tc>
                  <a:txBody>
                    <a:bodyPr/>
                    <a:lstStyle/>
                    <a:p>
                      <a:pPr algn="l" fontAlgn="b"/>
                      <a:r>
                        <a:rPr lang="de-DE" sz="700" b="0" i="0" u="none" strike="noStrike">
                          <a:solidFill>
                            <a:srgbClr val="000000"/>
                          </a:solidFill>
                          <a:effectLst/>
                          <a:latin typeface="Arial" panose="020B0604020202020204" pitchFamily="34" charset="0"/>
                        </a:rPr>
                        <a:t>[D8-D8] Pasewalk - Vierraden 306 [OPP] / N-1 Vierraden - Neuenhagen 304</a:t>
                      </a:r>
                    </a:p>
                  </a:txBody>
                  <a:tcPr marL="90339"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655,39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73%</a:t>
                      </a:r>
                    </a:p>
                  </a:txBody>
                  <a:tcPr marL="0" marR="0" marT="0" marB="0" anchor="b">
                    <a:lnL>
                      <a:noFill/>
                    </a:lnL>
                    <a:lnR>
                      <a:noFill/>
                    </a:lnR>
                    <a:lnT>
                      <a:noFill/>
                    </a:lnT>
                    <a:lnB>
                      <a:noFill/>
                    </a:lnB>
                  </a:tcPr>
                </a:tc>
                <a:extLst>
                  <a:ext uri="{0D108BD9-81ED-4DB2-BD59-A6C34878D82A}">
                    <a16:rowId xmlns:a16="http://schemas.microsoft.com/office/drawing/2014/main" val="1965671295"/>
                  </a:ext>
                </a:extLst>
              </a:tr>
              <a:tr h="123376">
                <a:tc>
                  <a:txBody>
                    <a:bodyPr/>
                    <a:lstStyle/>
                    <a:p>
                      <a:pPr algn="l" fontAlgn="b"/>
                      <a:r>
                        <a:rPr lang="cs-CZ" sz="700" b="0" i="0" u="none" strike="noStrike">
                          <a:solidFill>
                            <a:srgbClr val="000000"/>
                          </a:solidFill>
                          <a:effectLst/>
                          <a:latin typeface="Arial" panose="020B0604020202020204" pitchFamily="34" charset="0"/>
                        </a:rPr>
                        <a:t>[CZ-PL] Wielopole - Nosovice [DIR] [PL] / N-1 Albrechtice - Dobrzen</a:t>
                      </a:r>
                    </a:p>
                  </a:txBody>
                  <a:tcPr marL="90339"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27,74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67%</a:t>
                      </a:r>
                    </a:p>
                  </a:txBody>
                  <a:tcPr marL="0" marR="0" marT="0" marB="0" anchor="b">
                    <a:lnL>
                      <a:noFill/>
                    </a:lnL>
                    <a:lnR>
                      <a:noFill/>
                    </a:lnR>
                    <a:lnT>
                      <a:noFill/>
                    </a:lnT>
                    <a:lnB>
                      <a:noFill/>
                    </a:lnB>
                  </a:tcPr>
                </a:tc>
                <a:extLst>
                  <a:ext uri="{0D108BD9-81ED-4DB2-BD59-A6C34878D82A}">
                    <a16:rowId xmlns:a16="http://schemas.microsoft.com/office/drawing/2014/main" val="2602575133"/>
                  </a:ext>
                </a:extLst>
              </a:tr>
              <a:tr h="123376">
                <a:tc>
                  <a:txBody>
                    <a:bodyPr/>
                    <a:lstStyle/>
                    <a:p>
                      <a:pPr algn="l" fontAlgn="b"/>
                      <a:r>
                        <a:rPr lang="cs-CZ" sz="700" b="1" i="0" u="none" strike="noStrike">
                          <a:solidFill>
                            <a:srgbClr val="000000"/>
                          </a:solidFill>
                          <a:effectLst/>
                          <a:latin typeface="Arial" panose="020B0604020202020204" pitchFamily="34" charset="0"/>
                        </a:rPr>
                        <a:t>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639,37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53%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852869174"/>
                  </a:ext>
                </a:extLst>
              </a:tr>
              <a:tr h="123376">
                <a:tc>
                  <a:txBody>
                    <a:bodyPr/>
                    <a:lstStyle/>
                    <a:p>
                      <a:pPr algn="l" fontAlgn="b"/>
                      <a:r>
                        <a:rPr lang="cs-CZ" sz="700" b="0" i="0" u="none" strike="noStrike">
                          <a:solidFill>
                            <a:srgbClr val="000000"/>
                          </a:solidFill>
                          <a:effectLst/>
                          <a:latin typeface="Arial" panose="020B0604020202020204" pitchFamily="34" charset="0"/>
                        </a:rPr>
                        <a:t>[PL-PL] Mikulowa AT1 [OPP] / N-1 Mikulowa AT2</a:t>
                      </a:r>
                    </a:p>
                  </a:txBody>
                  <a:tcPr marL="90339"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639,37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53%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477926991"/>
                  </a:ext>
                </a:extLst>
              </a:tr>
              <a:tr h="123376">
                <a:tc>
                  <a:txBody>
                    <a:bodyPr/>
                    <a:lstStyle/>
                    <a:p>
                      <a:pPr algn="l" fontAlgn="b"/>
                      <a:r>
                        <a:rPr lang="cs-CZ" sz="700" b="1" i="0" u="none" strike="noStrike">
                          <a:solidFill>
                            <a:srgbClr val="000000"/>
                          </a:solidFill>
                          <a:effectLst/>
                          <a:latin typeface="Arial" panose="020B0604020202020204" pitchFamily="34" charset="0"/>
                        </a:rPr>
                        <a:t>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82,89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226%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502573583"/>
                  </a:ext>
                </a:extLst>
              </a:tr>
              <a:tr h="123376">
                <a:tc>
                  <a:txBody>
                    <a:bodyPr/>
                    <a:lstStyle/>
                    <a:p>
                      <a:pPr algn="l" fontAlgn="b"/>
                      <a:r>
                        <a:rPr lang="cs-CZ" sz="700" b="0" i="0" u="none" strike="noStrike">
                          <a:solidFill>
                            <a:srgbClr val="000000"/>
                          </a:solidFill>
                          <a:effectLst/>
                          <a:latin typeface="Arial" panose="020B0604020202020204" pitchFamily="34" charset="0"/>
                        </a:rPr>
                        <a:t>[NL-NL] Diemen-Lelystad 380 W [OPP] / N-1 Diemen-Lelystad 380 Z</a:t>
                      </a:r>
                    </a:p>
                  </a:txBody>
                  <a:tcPr marL="90339"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7,86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221877374"/>
                  </a:ext>
                </a:extLst>
              </a:tr>
              <a:tr h="123376">
                <a:tc>
                  <a:txBody>
                    <a:bodyPr/>
                    <a:lstStyle/>
                    <a:p>
                      <a:pPr algn="l" fontAlgn="b"/>
                      <a:r>
                        <a:rPr lang="en-US" sz="700" b="0" i="0" u="none" strike="noStrike">
                          <a:solidFill>
                            <a:srgbClr val="000000"/>
                          </a:solidFill>
                          <a:effectLst/>
                          <a:latin typeface="Arial" panose="020B0604020202020204" pitchFamily="34" charset="0"/>
                        </a:rPr>
                        <a:t>[BE-BE] Achene - Gramme 380.10 [OPP] / N-1 Avelgem - Avelin 380.80</a:t>
                      </a:r>
                    </a:p>
                  </a:txBody>
                  <a:tcPr marL="90339"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6,53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70%</a:t>
                      </a:r>
                    </a:p>
                  </a:txBody>
                  <a:tcPr marL="0" marR="0" marT="0" marB="0" anchor="b">
                    <a:lnL>
                      <a:noFill/>
                    </a:lnL>
                    <a:lnR>
                      <a:noFill/>
                    </a:lnR>
                    <a:lnT>
                      <a:noFill/>
                    </a:lnT>
                    <a:lnB>
                      <a:noFill/>
                    </a:lnB>
                  </a:tcPr>
                </a:tc>
                <a:extLst>
                  <a:ext uri="{0D108BD9-81ED-4DB2-BD59-A6C34878D82A}">
                    <a16:rowId xmlns:a16="http://schemas.microsoft.com/office/drawing/2014/main" val="719303300"/>
                  </a:ext>
                </a:extLst>
              </a:tr>
              <a:tr h="123376">
                <a:tc>
                  <a:txBody>
                    <a:bodyPr/>
                    <a:lstStyle/>
                    <a:p>
                      <a:pPr algn="l" fontAlgn="b"/>
                      <a:r>
                        <a:rPr lang="pt-BR" sz="700" b="0" i="0" u="none" strike="noStrike">
                          <a:solidFill>
                            <a:srgbClr val="000000"/>
                          </a:solidFill>
                          <a:effectLst/>
                          <a:latin typeface="Arial" panose="020B0604020202020204" pitchFamily="34" charset="0"/>
                        </a:rPr>
                        <a:t>[RO-RO] Paroseni - Targu Jiu Nord [OPP] / N-1 Resita - Timisoara</a:t>
                      </a:r>
                    </a:p>
                  </a:txBody>
                  <a:tcPr marL="90339"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0,34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28%</a:t>
                      </a:r>
                    </a:p>
                  </a:txBody>
                  <a:tcPr marL="0" marR="0" marT="0" marB="0" anchor="b">
                    <a:lnL>
                      <a:noFill/>
                    </a:lnL>
                    <a:lnR>
                      <a:noFill/>
                    </a:lnR>
                    <a:lnT>
                      <a:noFill/>
                    </a:lnT>
                    <a:lnB>
                      <a:noFill/>
                    </a:lnB>
                  </a:tcPr>
                </a:tc>
                <a:extLst>
                  <a:ext uri="{0D108BD9-81ED-4DB2-BD59-A6C34878D82A}">
                    <a16:rowId xmlns:a16="http://schemas.microsoft.com/office/drawing/2014/main" val="3926928557"/>
                  </a:ext>
                </a:extLst>
              </a:tr>
              <a:tr h="123376">
                <a:tc>
                  <a:txBody>
                    <a:bodyPr/>
                    <a:lstStyle/>
                    <a:p>
                      <a:pPr algn="l" fontAlgn="b"/>
                      <a:r>
                        <a:rPr lang="cs-CZ" sz="700" b="0" i="0" u="none" strike="noStrike">
                          <a:solidFill>
                            <a:srgbClr val="000000"/>
                          </a:solidFill>
                          <a:effectLst/>
                          <a:latin typeface="Arial" panose="020B0604020202020204" pitchFamily="34" charset="0"/>
                        </a:rPr>
                        <a:t>[AT-AT] Bisamberg 2 - Wien Suedost 227 [DIR] / N-1 Bisamberg - Kledering 228B</a:t>
                      </a:r>
                    </a:p>
                  </a:txBody>
                  <a:tcPr marL="90339"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82,89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32%</a:t>
                      </a:r>
                    </a:p>
                  </a:txBody>
                  <a:tcPr marL="0" marR="0" marT="0" marB="0" anchor="b">
                    <a:lnL>
                      <a:noFill/>
                    </a:lnL>
                    <a:lnR>
                      <a:noFill/>
                    </a:lnR>
                    <a:lnT>
                      <a:noFill/>
                    </a:lnT>
                    <a:lnB>
                      <a:noFill/>
                    </a:lnB>
                  </a:tcPr>
                </a:tc>
                <a:extLst>
                  <a:ext uri="{0D108BD9-81ED-4DB2-BD59-A6C34878D82A}">
                    <a16:rowId xmlns:a16="http://schemas.microsoft.com/office/drawing/2014/main" val="713891668"/>
                  </a:ext>
                </a:extLst>
              </a:tr>
              <a:tr h="123376">
                <a:tc>
                  <a:txBody>
                    <a:bodyPr/>
                    <a:lstStyle/>
                    <a:p>
                      <a:pPr algn="l" fontAlgn="b"/>
                      <a:r>
                        <a:rPr lang="en-US" sz="700" b="0" i="0" u="none" strike="noStrike">
                          <a:solidFill>
                            <a:srgbClr val="000000"/>
                          </a:solidFill>
                          <a:effectLst/>
                          <a:latin typeface="Arial" panose="020B0604020202020204" pitchFamily="34" charset="0"/>
                        </a:rPr>
                        <a:t>[BE-BE] PST Zandvliet 1 [DIR] [BE] / N-1 PST Zandvliet 2</a:t>
                      </a:r>
                    </a:p>
                  </a:txBody>
                  <a:tcPr marL="90339"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2,28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64%</a:t>
                      </a:r>
                    </a:p>
                  </a:txBody>
                  <a:tcPr marL="0" marR="0" marT="0" marB="0" anchor="b">
                    <a:lnL>
                      <a:noFill/>
                    </a:lnL>
                    <a:lnR>
                      <a:noFill/>
                    </a:lnR>
                    <a:lnT>
                      <a:noFill/>
                    </a:lnT>
                    <a:lnB>
                      <a:noFill/>
                    </a:lnB>
                  </a:tcPr>
                </a:tc>
                <a:extLst>
                  <a:ext uri="{0D108BD9-81ED-4DB2-BD59-A6C34878D82A}">
                    <a16:rowId xmlns:a16="http://schemas.microsoft.com/office/drawing/2014/main" val="3968855040"/>
                  </a:ext>
                </a:extLst>
              </a:tr>
              <a:tr h="123376">
                <a:tc>
                  <a:txBody>
                    <a:bodyPr/>
                    <a:lstStyle/>
                    <a:p>
                      <a:pPr algn="l" fontAlgn="b"/>
                      <a:r>
                        <a:rPr lang="cs-CZ" sz="700" b="1" i="0" u="none" strike="noStrike">
                          <a:solidFill>
                            <a:srgbClr val="000000"/>
                          </a:solidFill>
                          <a:effectLst/>
                          <a:latin typeface="Arial" panose="020B0604020202020204" pitchFamily="34" charset="0"/>
                        </a:rPr>
                        <a:t>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514,76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795240814"/>
                  </a:ext>
                </a:extLst>
              </a:tr>
              <a:tr h="123376">
                <a:tc>
                  <a:txBody>
                    <a:bodyPr/>
                    <a:lstStyle/>
                    <a:p>
                      <a:pPr algn="l" fontAlgn="b"/>
                      <a:r>
                        <a:rPr lang="en-US" sz="700" b="0" i="0" u="none" strike="noStrike">
                          <a:solidFill>
                            <a:srgbClr val="000000"/>
                          </a:solidFill>
                          <a:effectLst/>
                          <a:latin typeface="Arial" panose="020B0604020202020204" pitchFamily="34" charset="0"/>
                        </a:rPr>
                        <a:t>[BE-BE] Achene - Gramme 380.10 [OPP] / N-1 Avelgem - Avelin 380.80</a:t>
                      </a:r>
                    </a:p>
                  </a:txBody>
                  <a:tcPr marL="90339"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130,91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72%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898268426"/>
                  </a:ext>
                </a:extLst>
              </a:tr>
              <a:tr h="123376">
                <a:tc>
                  <a:txBody>
                    <a:bodyPr/>
                    <a:lstStyle/>
                    <a:p>
                      <a:pPr algn="l" fontAlgn="b"/>
                      <a:r>
                        <a:rPr lang="cs-CZ" sz="700" b="0" i="0" u="none" strike="noStrike">
                          <a:solidFill>
                            <a:srgbClr val="000000"/>
                          </a:solidFill>
                          <a:effectLst/>
                          <a:latin typeface="Arial" panose="020B0604020202020204" pitchFamily="34" charset="0"/>
                        </a:rPr>
                        <a:t>[AT-AT] Bisamberg 2 - Wien Suedost 227 [DIR] / N-1 Bisamberg - Kledering 228B</a:t>
                      </a:r>
                    </a:p>
                  </a:txBody>
                  <a:tcPr marL="90339"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514,76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32%</a:t>
                      </a:r>
                    </a:p>
                  </a:txBody>
                  <a:tcPr marL="0" marR="0" marT="0" marB="0" anchor="b">
                    <a:lnL>
                      <a:noFill/>
                    </a:lnL>
                    <a:lnR>
                      <a:noFill/>
                    </a:lnR>
                    <a:lnT>
                      <a:noFill/>
                    </a:lnT>
                    <a:lnB>
                      <a:noFill/>
                    </a:lnB>
                  </a:tcPr>
                </a:tc>
                <a:extLst>
                  <a:ext uri="{0D108BD9-81ED-4DB2-BD59-A6C34878D82A}">
                    <a16:rowId xmlns:a16="http://schemas.microsoft.com/office/drawing/2014/main" val="4169205758"/>
                  </a:ext>
                </a:extLst>
              </a:tr>
              <a:tr h="123376">
                <a:tc>
                  <a:txBody>
                    <a:bodyPr/>
                    <a:lstStyle/>
                    <a:p>
                      <a:pPr algn="l" fontAlgn="b"/>
                      <a:r>
                        <a:rPr lang="de-DE" sz="700" b="0" i="0" u="none" strike="noStrike">
                          <a:solidFill>
                            <a:srgbClr val="000000"/>
                          </a:solidFill>
                          <a:effectLst/>
                          <a:latin typeface="Arial" panose="020B0604020202020204" pitchFamily="34" charset="0"/>
                        </a:rPr>
                        <a:t>[D2-D7] Oberbachern - Meitingen OBACHE N [DIR] [D7] / N-1 Meitingen - Oberbachern OBACHE S</a:t>
                      </a:r>
                    </a:p>
                  </a:txBody>
                  <a:tcPr marL="90339"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75,55</a:t>
                      </a:r>
                    </a:p>
                  </a:txBody>
                  <a:tcPr marL="0" marR="0" marT="0" marB="0" anchor="b">
                    <a:lnL>
                      <a:noFill/>
                    </a:lnL>
                    <a:lnR>
                      <a:noFill/>
                    </a:lnR>
                    <a:lnT>
                      <a:noFill/>
                    </a:lnT>
                    <a:lnB>
                      <a:noFill/>
                    </a:lnB>
                  </a:tcPr>
                </a:tc>
                <a:tc>
                  <a:txBody>
                    <a:bodyPr/>
                    <a:lstStyle/>
                    <a:p>
                      <a:pPr algn="r" fontAlgn="b"/>
                      <a:r>
                        <a:rPr lang="cs-CZ" sz="700" b="0" i="0" u="none" strike="noStrike" dirty="0">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468002201"/>
                  </a:ext>
                </a:extLst>
              </a:tr>
            </a:tbl>
          </a:graphicData>
        </a:graphic>
      </p:graphicFrame>
    </p:spTree>
    <p:extLst>
      <p:ext uri="{BB962C8B-B14F-4D97-AF65-F5344CB8AC3E}">
        <p14:creationId xmlns:p14="http://schemas.microsoft.com/office/powerpoint/2010/main" val="347418686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BD20220411</a:t>
            </a:r>
            <a:r>
              <a:rPr lang="en-US" altLang="hu-HU" sz="1400" dirty="0">
                <a:solidFill>
                  <a:srgbClr val="008000"/>
                </a:solidFill>
              </a:rPr>
              <a:t> (part </a:t>
            </a:r>
            <a:r>
              <a:rPr lang="sl-SI" altLang="hu-HU" sz="1400" dirty="0">
                <a:solidFill>
                  <a:srgbClr val="008000"/>
                </a:solidFill>
              </a:rPr>
              <a:t>II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ulka 1">
            <a:extLst>
              <a:ext uri="{FF2B5EF4-FFF2-40B4-BE49-F238E27FC236}">
                <a16:creationId xmlns:a16="http://schemas.microsoft.com/office/drawing/2014/main" id="{C3EC8FFC-3205-465B-A185-D2EB7AC4764C}"/>
              </a:ext>
            </a:extLst>
          </p:cNvPr>
          <p:cNvGraphicFramePr>
            <a:graphicFrameLocks noGrp="1"/>
          </p:cNvGraphicFramePr>
          <p:nvPr>
            <p:extLst>
              <p:ext uri="{D42A27DB-BD31-4B8C-83A1-F6EECF244321}">
                <p14:modId xmlns:p14="http://schemas.microsoft.com/office/powerpoint/2010/main" val="920600781"/>
              </p:ext>
            </p:extLst>
          </p:nvPr>
        </p:nvGraphicFramePr>
        <p:xfrm>
          <a:off x="443085" y="1048227"/>
          <a:ext cx="8781382" cy="2880025"/>
        </p:xfrm>
        <a:graphic>
          <a:graphicData uri="http://schemas.openxmlformats.org/drawingml/2006/table">
            <a:tbl>
              <a:tblPr/>
              <a:tblGrid>
                <a:gridCol w="6586981">
                  <a:extLst>
                    <a:ext uri="{9D8B030D-6E8A-4147-A177-3AD203B41FA5}">
                      <a16:colId xmlns:a16="http://schemas.microsoft.com/office/drawing/2014/main" val="938939156"/>
                    </a:ext>
                  </a:extLst>
                </a:gridCol>
                <a:gridCol w="1620307">
                  <a:extLst>
                    <a:ext uri="{9D8B030D-6E8A-4147-A177-3AD203B41FA5}">
                      <a16:colId xmlns:a16="http://schemas.microsoft.com/office/drawing/2014/main" val="519346001"/>
                    </a:ext>
                  </a:extLst>
                </a:gridCol>
                <a:gridCol w="574094">
                  <a:extLst>
                    <a:ext uri="{9D8B030D-6E8A-4147-A177-3AD203B41FA5}">
                      <a16:colId xmlns:a16="http://schemas.microsoft.com/office/drawing/2014/main" val="1268638989"/>
                    </a:ext>
                  </a:extLst>
                </a:gridCol>
              </a:tblGrid>
              <a:tr h="115201">
                <a:tc>
                  <a:txBody>
                    <a:bodyPr/>
                    <a:lstStyle/>
                    <a:p>
                      <a:pPr algn="l" fontAlgn="b"/>
                      <a:r>
                        <a:rPr lang="cs-CZ" sz="7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938448073"/>
                  </a:ext>
                </a:extLst>
              </a:tr>
              <a:tr h="115201">
                <a:tc>
                  <a:txBody>
                    <a:bodyPr/>
                    <a:lstStyle/>
                    <a:p>
                      <a:pPr algn="l" fontAlgn="b"/>
                      <a:r>
                        <a:rPr lang="cs-CZ" sz="700" b="1" i="0" u="none" strike="noStrike">
                          <a:solidFill>
                            <a:srgbClr val="000000"/>
                          </a:solidFill>
                          <a:effectLst/>
                          <a:latin typeface="Arial" panose="020B0604020202020204" pitchFamily="34" charset="0"/>
                        </a:rPr>
                        <a:t>14</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436,02</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107%</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486959833"/>
                  </a:ext>
                </a:extLst>
              </a:tr>
              <a:tr h="115201">
                <a:tc>
                  <a:txBody>
                    <a:bodyPr/>
                    <a:lstStyle/>
                    <a:p>
                      <a:pPr algn="l" fontAlgn="b"/>
                      <a:r>
                        <a:rPr lang="en-US" sz="700" b="0" i="0" u="none" strike="noStrike">
                          <a:solidFill>
                            <a:srgbClr val="000000"/>
                          </a:solidFill>
                          <a:effectLst/>
                          <a:latin typeface="Arial" panose="020B0604020202020204" pitchFamily="34" charset="0"/>
                        </a:rPr>
                        <a:t>[BE-BE] Achene - Gramme 380.10 [OPP] / N-1 Avelgem - Avelin 380.80</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155,58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74%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423885824"/>
                  </a:ext>
                </a:extLst>
              </a:tr>
              <a:tr h="115201">
                <a:tc>
                  <a:txBody>
                    <a:bodyPr/>
                    <a:lstStyle/>
                    <a:p>
                      <a:pPr algn="l" fontAlgn="b"/>
                      <a:r>
                        <a:rPr lang="cs-CZ" sz="700" b="0" i="0" u="none" strike="noStrike">
                          <a:solidFill>
                            <a:srgbClr val="000000"/>
                          </a:solidFill>
                          <a:effectLst/>
                          <a:latin typeface="Arial" panose="020B0604020202020204" pitchFamily="34" charset="0"/>
                        </a:rPr>
                        <a:t>[AT-AT] Bisamberg 2 - Wien Suedost 227 [DIR] / N-1 Bisamberg - Kledering 228B</a:t>
                      </a:r>
                    </a:p>
                  </a:txBody>
                  <a:tcPr marL="11430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436,02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33%</a:t>
                      </a:r>
                    </a:p>
                  </a:txBody>
                  <a:tcPr marL="0" marR="0" marT="0" marB="0" anchor="b">
                    <a:lnL>
                      <a:noFill/>
                    </a:lnL>
                    <a:lnR>
                      <a:noFill/>
                    </a:lnR>
                    <a:lnT>
                      <a:noFill/>
                    </a:lnT>
                    <a:lnB>
                      <a:noFill/>
                    </a:lnB>
                  </a:tcPr>
                </a:tc>
                <a:extLst>
                  <a:ext uri="{0D108BD9-81ED-4DB2-BD59-A6C34878D82A}">
                    <a16:rowId xmlns:a16="http://schemas.microsoft.com/office/drawing/2014/main" val="2415548393"/>
                  </a:ext>
                </a:extLst>
              </a:tr>
              <a:tr h="115201">
                <a:tc>
                  <a:txBody>
                    <a:bodyPr/>
                    <a:lstStyle/>
                    <a:p>
                      <a:pPr algn="l" fontAlgn="b"/>
                      <a:r>
                        <a:rPr lang="cs-CZ" sz="700" b="1" i="0" u="none" strike="noStrike">
                          <a:solidFill>
                            <a:srgbClr val="000000"/>
                          </a:solidFill>
                          <a:effectLst/>
                          <a:latin typeface="Arial" panose="020B0604020202020204" pitchFamily="34" charset="0"/>
                        </a:rPr>
                        <a:t>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769,9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108%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435076893"/>
                  </a:ext>
                </a:extLst>
              </a:tr>
              <a:tr h="115201">
                <a:tc>
                  <a:txBody>
                    <a:bodyPr/>
                    <a:lstStyle/>
                    <a:p>
                      <a:pPr algn="l" fontAlgn="b"/>
                      <a:r>
                        <a:rPr lang="en-US" sz="700" b="0" i="0" u="none" strike="noStrike">
                          <a:solidFill>
                            <a:srgbClr val="000000"/>
                          </a:solidFill>
                          <a:effectLst/>
                          <a:latin typeface="Arial" panose="020B0604020202020204" pitchFamily="34" charset="0"/>
                        </a:rPr>
                        <a:t>[BE-BE] Achene - Gramme 380.10 [OPP] / N-1 Avelgem - Avelin 380.80</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165,38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77%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938273521"/>
                  </a:ext>
                </a:extLst>
              </a:tr>
              <a:tr h="115201">
                <a:tc>
                  <a:txBody>
                    <a:bodyPr/>
                    <a:lstStyle/>
                    <a:p>
                      <a:pPr algn="l" fontAlgn="b"/>
                      <a:r>
                        <a:rPr lang="cs-CZ" sz="700" b="0" i="0" u="none" strike="noStrike">
                          <a:solidFill>
                            <a:srgbClr val="000000"/>
                          </a:solidFill>
                          <a:effectLst/>
                          <a:latin typeface="Arial" panose="020B0604020202020204" pitchFamily="34" charset="0"/>
                        </a:rPr>
                        <a:t>[AT-AT] Bisamberg 2 - Wien Suedost 227 [DIR] / N-1 Bisamberg - Kledering 228B</a:t>
                      </a:r>
                    </a:p>
                  </a:txBody>
                  <a:tcPr marL="11430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769,9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31%</a:t>
                      </a:r>
                    </a:p>
                  </a:txBody>
                  <a:tcPr marL="0" marR="0" marT="0" marB="0" anchor="b">
                    <a:lnL>
                      <a:noFill/>
                    </a:lnL>
                    <a:lnR>
                      <a:noFill/>
                    </a:lnR>
                    <a:lnT>
                      <a:noFill/>
                    </a:lnT>
                    <a:lnB>
                      <a:noFill/>
                    </a:lnB>
                  </a:tcPr>
                </a:tc>
                <a:extLst>
                  <a:ext uri="{0D108BD9-81ED-4DB2-BD59-A6C34878D82A}">
                    <a16:rowId xmlns:a16="http://schemas.microsoft.com/office/drawing/2014/main" val="3239105002"/>
                  </a:ext>
                </a:extLst>
              </a:tr>
              <a:tr h="115201">
                <a:tc>
                  <a:txBody>
                    <a:bodyPr/>
                    <a:lstStyle/>
                    <a:p>
                      <a:pPr algn="l" fontAlgn="b"/>
                      <a:r>
                        <a:rPr lang="cs-CZ" sz="700" b="1" i="0" u="none" strike="noStrike">
                          <a:solidFill>
                            <a:srgbClr val="000000"/>
                          </a:solidFill>
                          <a:effectLst/>
                          <a:latin typeface="Arial" panose="020B0604020202020204" pitchFamily="34" charset="0"/>
                        </a:rPr>
                        <a:t>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640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146%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664023410"/>
                  </a:ext>
                </a:extLst>
              </a:tr>
              <a:tr h="115201">
                <a:tc>
                  <a:txBody>
                    <a:bodyPr/>
                    <a:lstStyle/>
                    <a:p>
                      <a:pPr algn="l" fontAlgn="b"/>
                      <a:r>
                        <a:rPr lang="pt-BR" sz="700" b="0" i="0" u="none" strike="noStrike">
                          <a:solidFill>
                            <a:srgbClr val="000000"/>
                          </a:solidFill>
                          <a:effectLst/>
                          <a:latin typeface="Arial" panose="020B0604020202020204" pitchFamily="34" charset="0"/>
                        </a:rPr>
                        <a:t>[RO-RO] Resita - Timisoara c1 [DIR] / N-1 Resita - Timisoara c2</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197,81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149717478"/>
                  </a:ext>
                </a:extLst>
              </a:tr>
              <a:tr h="115201">
                <a:tc>
                  <a:txBody>
                    <a:bodyPr/>
                    <a:lstStyle/>
                    <a:p>
                      <a:pPr algn="l" fontAlgn="b"/>
                      <a:r>
                        <a:rPr lang="en-US" sz="700" b="0" i="0" u="none" strike="noStrike">
                          <a:solidFill>
                            <a:srgbClr val="000000"/>
                          </a:solidFill>
                          <a:effectLst/>
                          <a:latin typeface="Arial" panose="020B0604020202020204" pitchFamily="34" charset="0"/>
                        </a:rPr>
                        <a:t>[BE-BE] Achene - Gramme 380.10 [OPP] / N-1 Avelgem - Avelin 380.80</a:t>
                      </a:r>
                    </a:p>
                  </a:txBody>
                  <a:tcPr marL="11430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99,55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79%</a:t>
                      </a:r>
                    </a:p>
                  </a:txBody>
                  <a:tcPr marL="0" marR="0" marT="0" marB="0" anchor="b">
                    <a:lnL>
                      <a:noFill/>
                    </a:lnL>
                    <a:lnR>
                      <a:noFill/>
                    </a:lnR>
                    <a:lnT>
                      <a:noFill/>
                    </a:lnT>
                    <a:lnB>
                      <a:noFill/>
                    </a:lnB>
                  </a:tcPr>
                </a:tc>
                <a:extLst>
                  <a:ext uri="{0D108BD9-81ED-4DB2-BD59-A6C34878D82A}">
                    <a16:rowId xmlns:a16="http://schemas.microsoft.com/office/drawing/2014/main" val="3568435850"/>
                  </a:ext>
                </a:extLst>
              </a:tr>
              <a:tr h="115201">
                <a:tc>
                  <a:txBody>
                    <a:bodyPr/>
                    <a:lstStyle/>
                    <a:p>
                      <a:pPr algn="l" fontAlgn="b"/>
                      <a:r>
                        <a:rPr lang="cs-CZ" sz="700" b="0" i="0" u="none" strike="noStrike">
                          <a:solidFill>
                            <a:srgbClr val="000000"/>
                          </a:solidFill>
                          <a:effectLst/>
                          <a:latin typeface="Arial" panose="020B0604020202020204" pitchFamily="34" charset="0"/>
                        </a:rPr>
                        <a:t>[AT-AT] Bisamberg 2 - Wien Suedost 227 [DIR] / N-1 Bisamberg - Kledering 228B</a:t>
                      </a:r>
                    </a:p>
                  </a:txBody>
                  <a:tcPr marL="11430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640</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32%</a:t>
                      </a:r>
                    </a:p>
                  </a:txBody>
                  <a:tcPr marL="0" marR="0" marT="0" marB="0" anchor="b">
                    <a:lnL>
                      <a:noFill/>
                    </a:lnL>
                    <a:lnR>
                      <a:noFill/>
                    </a:lnR>
                    <a:lnT>
                      <a:noFill/>
                    </a:lnT>
                    <a:lnB>
                      <a:noFill/>
                    </a:lnB>
                  </a:tcPr>
                </a:tc>
                <a:extLst>
                  <a:ext uri="{0D108BD9-81ED-4DB2-BD59-A6C34878D82A}">
                    <a16:rowId xmlns:a16="http://schemas.microsoft.com/office/drawing/2014/main" val="3478875381"/>
                  </a:ext>
                </a:extLst>
              </a:tr>
              <a:tr h="115201">
                <a:tc>
                  <a:txBody>
                    <a:bodyPr/>
                    <a:lstStyle/>
                    <a:p>
                      <a:pPr algn="l" fontAlgn="b"/>
                      <a:r>
                        <a:rPr lang="cs-CZ" sz="700" b="1" i="0" u="none" strike="noStrike">
                          <a:solidFill>
                            <a:srgbClr val="000000"/>
                          </a:solidFill>
                          <a:effectLst/>
                          <a:latin typeface="Arial" panose="020B0604020202020204" pitchFamily="34" charset="0"/>
                        </a:rPr>
                        <a:t>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88,72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449801735"/>
                  </a:ext>
                </a:extLst>
              </a:tr>
              <a:tr h="115201">
                <a:tc>
                  <a:txBody>
                    <a:bodyPr/>
                    <a:lstStyle/>
                    <a:p>
                      <a:pPr algn="l" fontAlgn="b"/>
                      <a:r>
                        <a:rPr lang="en-US" sz="700" b="0" i="0" u="none" strike="noStrike">
                          <a:solidFill>
                            <a:srgbClr val="000000"/>
                          </a:solidFill>
                          <a:effectLst/>
                          <a:latin typeface="Arial" panose="020B0604020202020204" pitchFamily="34" charset="0"/>
                        </a:rPr>
                        <a:t>[BE-BE] Achene - Gramme 380.10 [OPP] / N-1 Avelgem - Avelin 380.80</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11,83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76%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02554263"/>
                  </a:ext>
                </a:extLst>
              </a:tr>
              <a:tr h="115201">
                <a:tc>
                  <a:txBody>
                    <a:bodyPr/>
                    <a:lstStyle/>
                    <a:p>
                      <a:pPr algn="l" fontAlgn="b"/>
                      <a:r>
                        <a:rPr lang="cs-CZ" sz="700" b="0" i="0" u="none" strike="noStrike">
                          <a:solidFill>
                            <a:srgbClr val="000000"/>
                          </a:solidFill>
                          <a:effectLst/>
                          <a:latin typeface="Arial" panose="020B0604020202020204" pitchFamily="34" charset="0"/>
                        </a:rPr>
                        <a:t>[AT-AT] Bisamberg 2 - Wien Suedost 227 [DIR] / N-1 Bisamberg - Kledering 228B</a:t>
                      </a:r>
                    </a:p>
                  </a:txBody>
                  <a:tcPr marL="11430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88,72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46%</a:t>
                      </a:r>
                    </a:p>
                  </a:txBody>
                  <a:tcPr marL="0" marR="0" marT="0" marB="0" anchor="b">
                    <a:lnL>
                      <a:noFill/>
                    </a:lnL>
                    <a:lnR>
                      <a:noFill/>
                    </a:lnR>
                    <a:lnT>
                      <a:noFill/>
                    </a:lnT>
                    <a:lnB>
                      <a:noFill/>
                    </a:lnB>
                  </a:tcPr>
                </a:tc>
                <a:extLst>
                  <a:ext uri="{0D108BD9-81ED-4DB2-BD59-A6C34878D82A}">
                    <a16:rowId xmlns:a16="http://schemas.microsoft.com/office/drawing/2014/main" val="2267184815"/>
                  </a:ext>
                </a:extLst>
              </a:tr>
              <a:tr h="115201">
                <a:tc>
                  <a:txBody>
                    <a:bodyPr/>
                    <a:lstStyle/>
                    <a:p>
                      <a:pPr algn="l" fontAlgn="b"/>
                      <a:r>
                        <a:rPr lang="cs-CZ" sz="700" b="1" i="0" u="none" strike="noStrike">
                          <a:solidFill>
                            <a:srgbClr val="000000"/>
                          </a:solidFill>
                          <a:effectLst/>
                          <a:latin typeface="Arial" panose="020B0604020202020204" pitchFamily="34" charset="0"/>
                        </a:rPr>
                        <a:t>20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406,02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83%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928404620"/>
                  </a:ext>
                </a:extLst>
              </a:tr>
              <a:tr h="115201">
                <a:tc>
                  <a:txBody>
                    <a:bodyPr/>
                    <a:lstStyle/>
                    <a:p>
                      <a:pPr algn="l" fontAlgn="b"/>
                      <a:r>
                        <a:rPr lang="cs-CZ" sz="700" b="0" i="0" u="none" strike="noStrike">
                          <a:solidFill>
                            <a:srgbClr val="000000"/>
                          </a:solidFill>
                          <a:effectLst/>
                          <a:latin typeface="Arial" panose="020B0604020202020204" pitchFamily="34" charset="0"/>
                        </a:rPr>
                        <a:t>[AT-HU] Wien Suedost - Gyoer 245 [DIR] [AT] / N-1 Gyor - Neusiedl</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406,02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63%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869909380"/>
                  </a:ext>
                </a:extLst>
              </a:tr>
              <a:tr h="115201">
                <a:tc>
                  <a:txBody>
                    <a:bodyPr/>
                    <a:lstStyle/>
                    <a:p>
                      <a:pPr algn="l" fontAlgn="b"/>
                      <a:r>
                        <a:rPr lang="pt-BR" sz="700" b="0" i="0" u="none" strike="noStrike">
                          <a:solidFill>
                            <a:srgbClr val="000000"/>
                          </a:solidFill>
                          <a:effectLst/>
                          <a:latin typeface="Arial" panose="020B0604020202020204" pitchFamily="34" charset="0"/>
                        </a:rPr>
                        <a:t>[D7-D7] Gronau - Gronau TR 441 E [DIR] / N-1 Doetinchem-Hengelo 380 Z</a:t>
                      </a:r>
                    </a:p>
                  </a:txBody>
                  <a:tcPr marL="11430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11,7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915930195"/>
                  </a:ext>
                </a:extLst>
              </a:tr>
              <a:tr h="115201">
                <a:tc>
                  <a:txBody>
                    <a:bodyPr/>
                    <a:lstStyle/>
                    <a:p>
                      <a:pPr algn="l" fontAlgn="b"/>
                      <a:r>
                        <a:rPr lang="cs-CZ" sz="700" b="1" i="0" u="none" strike="noStrike">
                          <a:solidFill>
                            <a:srgbClr val="000000"/>
                          </a:solidFill>
                          <a:effectLst/>
                          <a:latin typeface="Arial" panose="020B0604020202020204" pitchFamily="34" charset="0"/>
                        </a:rPr>
                        <a:t>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1044,3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101%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244865456"/>
                  </a:ext>
                </a:extLst>
              </a:tr>
              <a:tr h="115201">
                <a:tc>
                  <a:txBody>
                    <a:bodyPr/>
                    <a:lstStyle/>
                    <a:p>
                      <a:pPr algn="l" fontAlgn="b"/>
                      <a:r>
                        <a:rPr lang="cs-CZ" sz="700" b="0" i="0" u="none" strike="noStrike">
                          <a:solidFill>
                            <a:srgbClr val="000000"/>
                          </a:solidFill>
                          <a:effectLst/>
                          <a:latin typeface="Arial" panose="020B0604020202020204" pitchFamily="34" charset="0"/>
                        </a:rPr>
                        <a:t>[AT-HU] Wien Suedost - Gyoer 245 [DIR] [AT] / N-1 Gyor - Neusiedl</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1044,3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62%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846704865"/>
                  </a:ext>
                </a:extLst>
              </a:tr>
              <a:tr h="115201">
                <a:tc>
                  <a:txBody>
                    <a:bodyPr/>
                    <a:lstStyle/>
                    <a:p>
                      <a:pPr algn="l" fontAlgn="b"/>
                      <a:r>
                        <a:rPr lang="de-DE" sz="700" b="0" i="0" u="none" strike="noStrike">
                          <a:solidFill>
                            <a:srgbClr val="000000"/>
                          </a:solidFill>
                          <a:effectLst/>
                          <a:latin typeface="Arial" panose="020B0604020202020204" pitchFamily="34" charset="0"/>
                        </a:rPr>
                        <a:t>[D2-NL] Diele - Meeden SCHWARZ [OPP] [D2] / N-1 Zwolle-Meeden 380 W</a:t>
                      </a:r>
                    </a:p>
                  </a:txBody>
                  <a:tcPr marL="11430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1,87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728214086"/>
                  </a:ext>
                </a:extLst>
              </a:tr>
              <a:tr h="115201">
                <a:tc>
                  <a:txBody>
                    <a:bodyPr/>
                    <a:lstStyle/>
                    <a:p>
                      <a:pPr algn="l" fontAlgn="b"/>
                      <a:r>
                        <a:rPr lang="de-DE" sz="700" b="0" i="0" u="none" strike="noStrike">
                          <a:solidFill>
                            <a:srgbClr val="000000"/>
                          </a:solidFill>
                          <a:effectLst/>
                          <a:latin typeface="Arial" panose="020B0604020202020204" pitchFamily="34" charset="0"/>
                        </a:rPr>
                        <a:t>[AT-AT] Tauern - Weissenbach 221 [DIR] / N-1 Tauern - Weissenbach 221</a:t>
                      </a:r>
                    </a:p>
                  </a:txBody>
                  <a:tcPr marL="11430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9,04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19%</a:t>
                      </a:r>
                    </a:p>
                  </a:txBody>
                  <a:tcPr marL="0" marR="0" marT="0" marB="0" anchor="b">
                    <a:lnL>
                      <a:noFill/>
                    </a:lnL>
                    <a:lnR>
                      <a:noFill/>
                    </a:lnR>
                    <a:lnT>
                      <a:noFill/>
                    </a:lnT>
                    <a:lnB>
                      <a:noFill/>
                    </a:lnB>
                  </a:tcPr>
                </a:tc>
                <a:extLst>
                  <a:ext uri="{0D108BD9-81ED-4DB2-BD59-A6C34878D82A}">
                    <a16:rowId xmlns:a16="http://schemas.microsoft.com/office/drawing/2014/main" val="1173448321"/>
                  </a:ext>
                </a:extLst>
              </a:tr>
              <a:tr h="115201">
                <a:tc>
                  <a:txBody>
                    <a:bodyPr/>
                    <a:lstStyle/>
                    <a:p>
                      <a:pPr algn="l" fontAlgn="b"/>
                      <a:r>
                        <a:rPr lang="cs-CZ" sz="700" b="1" i="0" u="none" strike="noStrike">
                          <a:solidFill>
                            <a:srgbClr val="000000"/>
                          </a:solidFill>
                          <a:effectLst/>
                          <a:latin typeface="Arial" panose="020B0604020202020204" pitchFamily="34" charset="0"/>
                        </a:rPr>
                        <a:t>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4,26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109%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20880376"/>
                  </a:ext>
                </a:extLst>
              </a:tr>
              <a:tr h="115201">
                <a:tc>
                  <a:txBody>
                    <a:bodyPr/>
                    <a:lstStyle/>
                    <a:p>
                      <a:pPr algn="l" fontAlgn="b"/>
                      <a:r>
                        <a:rPr lang="en-US" sz="700" b="0" i="0" u="none" strike="noStrike">
                          <a:solidFill>
                            <a:srgbClr val="000000"/>
                          </a:solidFill>
                          <a:effectLst/>
                          <a:latin typeface="Arial" panose="020B0604020202020204" pitchFamily="34" charset="0"/>
                        </a:rPr>
                        <a:t>[BE-BE] Achene - Gramme 380.10 [OPP] / N-1 Avelgem - Avelin 380.80</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2,16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69%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368115735"/>
                  </a:ext>
                </a:extLst>
              </a:tr>
              <a:tr h="115201">
                <a:tc>
                  <a:txBody>
                    <a:bodyPr/>
                    <a:lstStyle/>
                    <a:p>
                      <a:pPr algn="l" fontAlgn="b"/>
                      <a:r>
                        <a:rPr lang="cs-CZ" sz="700" b="0" i="0" u="none" strike="noStrike">
                          <a:solidFill>
                            <a:srgbClr val="000000"/>
                          </a:solidFill>
                          <a:effectLst/>
                          <a:latin typeface="Arial" panose="020B0604020202020204" pitchFamily="34" charset="0"/>
                        </a:rPr>
                        <a:t>[D7-D7] Buerstadt - Lambsheim BUERST W [DIR] / N-1 Dahlem - Rommersheim SELHN O</a:t>
                      </a:r>
                    </a:p>
                  </a:txBody>
                  <a:tcPr marL="11430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0" i="0" u="none" strike="noStrike">
                          <a:solidFill>
                            <a:srgbClr val="000000"/>
                          </a:solidFill>
                          <a:effectLst/>
                          <a:latin typeface="Arial" panose="020B0604020202020204" pitchFamily="34" charset="0"/>
                        </a:rPr>
                        <a:t>4,26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0" i="0" u="none" strike="noStrike">
                          <a:solidFill>
                            <a:srgbClr val="000000"/>
                          </a:solidFill>
                          <a:effectLst/>
                          <a:latin typeface="Arial" panose="020B0604020202020204" pitchFamily="34" charset="0"/>
                        </a:rPr>
                        <a:t>40%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647867857"/>
                  </a:ext>
                </a:extLst>
              </a:tr>
              <a:tr h="115201">
                <a:tc>
                  <a:txBody>
                    <a:bodyPr/>
                    <a:lstStyle/>
                    <a:p>
                      <a:pPr algn="l" fontAlgn="b"/>
                      <a:r>
                        <a:rPr lang="cs-CZ" sz="700" b="1" i="0" u="none" strike="noStrike">
                          <a:solidFill>
                            <a:srgbClr val="000000"/>
                          </a:solidFill>
                          <a:effectLst/>
                          <a:latin typeface="Arial" panose="020B0604020202020204" pitchFamily="34" charset="0"/>
                        </a:rPr>
                        <a:t>Total sum</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cs-CZ" sz="700" b="1" i="0" u="none" strike="noStrike">
                          <a:solidFill>
                            <a:srgbClr val="000000"/>
                          </a:solidFill>
                          <a:effectLst/>
                          <a:latin typeface="Arial" panose="020B0604020202020204" pitchFamily="34" charset="0"/>
                        </a:rPr>
                        <a:t>1044,3</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cs-CZ" sz="700" b="1" i="0" u="none" strike="noStrike" dirty="0">
                          <a:solidFill>
                            <a:srgbClr val="000000"/>
                          </a:solidFill>
                          <a:effectLst/>
                          <a:latin typeface="Arial" panose="020B0604020202020204" pitchFamily="34" charset="0"/>
                        </a:rPr>
                        <a:t>776%</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extLst>
                  <a:ext uri="{0D108BD9-81ED-4DB2-BD59-A6C34878D82A}">
                    <a16:rowId xmlns:a16="http://schemas.microsoft.com/office/drawing/2014/main" val="1915440043"/>
                  </a:ext>
                </a:extLst>
              </a:tr>
            </a:tbl>
          </a:graphicData>
        </a:graphic>
      </p:graphicFrame>
    </p:spTree>
    <p:extLst>
      <p:ext uri="{BB962C8B-B14F-4D97-AF65-F5344CB8AC3E}">
        <p14:creationId xmlns:p14="http://schemas.microsoft.com/office/powerpoint/2010/main" val="95351522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BD20220412</a:t>
            </a:r>
            <a:r>
              <a:rPr lang="en-US" altLang="hu-HU" sz="1400" dirty="0">
                <a:solidFill>
                  <a:srgbClr val="008000"/>
                </a:solidFill>
              </a:rPr>
              <a:t> (part </a:t>
            </a:r>
            <a:r>
              <a:rPr lang="sl-SI" altLang="hu-HU" sz="1400" dirty="0">
                <a:solidFill>
                  <a:srgbClr val="008000"/>
                </a:solidFill>
              </a:rPr>
              <a:t>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ulka 1">
            <a:extLst>
              <a:ext uri="{FF2B5EF4-FFF2-40B4-BE49-F238E27FC236}">
                <a16:creationId xmlns:a16="http://schemas.microsoft.com/office/drawing/2014/main" id="{01895C5E-FA65-4E6B-8A20-7E68A8A0B391}"/>
              </a:ext>
            </a:extLst>
          </p:cNvPr>
          <p:cNvGraphicFramePr>
            <a:graphicFrameLocks noGrp="1"/>
          </p:cNvGraphicFramePr>
          <p:nvPr>
            <p:extLst>
              <p:ext uri="{D42A27DB-BD31-4B8C-83A1-F6EECF244321}">
                <p14:modId xmlns:p14="http://schemas.microsoft.com/office/powerpoint/2010/main" val="628627189"/>
              </p:ext>
            </p:extLst>
          </p:nvPr>
        </p:nvGraphicFramePr>
        <p:xfrm>
          <a:off x="449517" y="991722"/>
          <a:ext cx="8533550" cy="5555382"/>
        </p:xfrm>
        <a:graphic>
          <a:graphicData uri="http://schemas.openxmlformats.org/drawingml/2006/table">
            <a:tbl>
              <a:tblPr/>
              <a:tblGrid>
                <a:gridCol w="6621482">
                  <a:extLst>
                    <a:ext uri="{9D8B030D-6E8A-4147-A177-3AD203B41FA5}">
                      <a16:colId xmlns:a16="http://schemas.microsoft.com/office/drawing/2014/main" val="3664940922"/>
                    </a:ext>
                  </a:extLst>
                </a:gridCol>
                <a:gridCol w="1411837">
                  <a:extLst>
                    <a:ext uri="{9D8B030D-6E8A-4147-A177-3AD203B41FA5}">
                      <a16:colId xmlns:a16="http://schemas.microsoft.com/office/drawing/2014/main" val="4020281428"/>
                    </a:ext>
                  </a:extLst>
                </a:gridCol>
                <a:gridCol w="500231">
                  <a:extLst>
                    <a:ext uri="{9D8B030D-6E8A-4147-A177-3AD203B41FA5}">
                      <a16:colId xmlns:a16="http://schemas.microsoft.com/office/drawing/2014/main" val="3237740464"/>
                    </a:ext>
                  </a:extLst>
                </a:gridCol>
              </a:tblGrid>
              <a:tr h="132271">
                <a:tc>
                  <a:txBody>
                    <a:bodyPr/>
                    <a:lstStyle/>
                    <a:p>
                      <a:pPr algn="l" fontAlgn="b"/>
                      <a:r>
                        <a:rPr lang="cs-CZ" sz="7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1602087040"/>
                  </a:ext>
                </a:extLst>
              </a:tr>
              <a:tr h="132271">
                <a:tc>
                  <a:txBody>
                    <a:bodyPr/>
                    <a:lstStyle/>
                    <a:p>
                      <a:pPr algn="l" fontAlgn="b"/>
                      <a:r>
                        <a:rPr lang="cs-CZ" sz="700" b="1"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342,94</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167%</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926598350"/>
                  </a:ext>
                </a:extLst>
              </a:tr>
              <a:tr h="132271">
                <a:tc>
                  <a:txBody>
                    <a:bodyPr/>
                    <a:lstStyle/>
                    <a:p>
                      <a:pPr algn="l" fontAlgn="b"/>
                      <a:r>
                        <a:rPr lang="en-US" sz="700" b="0" i="0" u="none" strike="noStrike">
                          <a:solidFill>
                            <a:srgbClr val="000000"/>
                          </a:solidFill>
                          <a:effectLst/>
                          <a:latin typeface="Arial" panose="020B0604020202020204" pitchFamily="34" charset="0"/>
                        </a:rPr>
                        <a:t>[BE-FR] Achene - Lonny 19 [DIR] [FR] / N-1 Avelgem - Avelin 380.80</a:t>
                      </a:r>
                    </a:p>
                  </a:txBody>
                  <a:tcPr marL="7313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2,55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57%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955656905"/>
                  </a:ext>
                </a:extLst>
              </a:tr>
              <a:tr h="132271">
                <a:tc>
                  <a:txBody>
                    <a:bodyPr/>
                    <a:lstStyle/>
                    <a:p>
                      <a:pPr algn="l" fontAlgn="b"/>
                      <a:r>
                        <a:rPr lang="cs-CZ" sz="700" b="0" i="0" u="none" strike="noStrike">
                          <a:solidFill>
                            <a:srgbClr val="000000"/>
                          </a:solidFill>
                          <a:effectLst/>
                          <a:latin typeface="Arial" panose="020B0604020202020204" pitchFamily="34" charset="0"/>
                        </a:rPr>
                        <a:t>[AT-AT] Bisamberg 2 - Wien Suedost 227 [DIR] / N-1 Bisamberg - Kledering 228B</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342,94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41%</a:t>
                      </a:r>
                    </a:p>
                  </a:txBody>
                  <a:tcPr marL="0" marR="0" marT="0" marB="0" anchor="b">
                    <a:lnL>
                      <a:noFill/>
                    </a:lnL>
                    <a:lnR>
                      <a:noFill/>
                    </a:lnR>
                    <a:lnT>
                      <a:noFill/>
                    </a:lnT>
                    <a:lnB>
                      <a:noFill/>
                    </a:lnB>
                  </a:tcPr>
                </a:tc>
                <a:extLst>
                  <a:ext uri="{0D108BD9-81ED-4DB2-BD59-A6C34878D82A}">
                    <a16:rowId xmlns:a16="http://schemas.microsoft.com/office/drawing/2014/main" val="2126257566"/>
                  </a:ext>
                </a:extLst>
              </a:tr>
              <a:tr h="132271">
                <a:tc>
                  <a:txBody>
                    <a:bodyPr/>
                    <a:lstStyle/>
                    <a:p>
                      <a:pPr algn="l" fontAlgn="b"/>
                      <a:r>
                        <a:rPr lang="cs-CZ" sz="700" b="0" i="0" u="none" strike="noStrike">
                          <a:solidFill>
                            <a:srgbClr val="000000"/>
                          </a:solidFill>
                          <a:effectLst/>
                          <a:latin typeface="Arial" panose="020B0604020202020204" pitchFamily="34" charset="0"/>
                        </a:rPr>
                        <a:t>[PL-PL] Krosno Iskrzynia - Tarnow [OPP] / N-1 Nosovice - Varin</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127,24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69%</a:t>
                      </a:r>
                    </a:p>
                  </a:txBody>
                  <a:tcPr marL="0" marR="0" marT="0" marB="0" anchor="b">
                    <a:lnL>
                      <a:noFill/>
                    </a:lnL>
                    <a:lnR>
                      <a:noFill/>
                    </a:lnR>
                    <a:lnT>
                      <a:noFill/>
                    </a:lnT>
                    <a:lnB>
                      <a:noFill/>
                    </a:lnB>
                  </a:tcPr>
                </a:tc>
                <a:extLst>
                  <a:ext uri="{0D108BD9-81ED-4DB2-BD59-A6C34878D82A}">
                    <a16:rowId xmlns:a16="http://schemas.microsoft.com/office/drawing/2014/main" val="2847434130"/>
                  </a:ext>
                </a:extLst>
              </a:tr>
              <a:tr h="132271">
                <a:tc>
                  <a:txBody>
                    <a:bodyPr/>
                    <a:lstStyle/>
                    <a:p>
                      <a:pPr algn="l" fontAlgn="b"/>
                      <a:r>
                        <a:rPr lang="cs-CZ" sz="700" b="1" i="0" u="none" strike="noStrike">
                          <a:solidFill>
                            <a:srgbClr val="000000"/>
                          </a:solidFill>
                          <a:effectLst/>
                          <a:latin typeface="Arial" panose="020B0604020202020204" pitchFamily="34" charset="0"/>
                        </a:rPr>
                        <a:t>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353,87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255%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260645136"/>
                  </a:ext>
                </a:extLst>
              </a:tr>
              <a:tr h="132271">
                <a:tc>
                  <a:txBody>
                    <a:bodyPr/>
                    <a:lstStyle/>
                    <a:p>
                      <a:pPr algn="l" fontAlgn="b"/>
                      <a:r>
                        <a:rPr lang="cs-CZ" sz="700" b="0" i="0" u="none" strike="noStrike">
                          <a:solidFill>
                            <a:srgbClr val="000000"/>
                          </a:solidFill>
                          <a:effectLst/>
                          <a:latin typeface="Arial" panose="020B0604020202020204" pitchFamily="34" charset="0"/>
                        </a:rPr>
                        <a:t>[RO-RO] Paroseni - Targu Jiu Nord [OPP] / N-1 Portile de Fier - Resita</a:t>
                      </a:r>
                    </a:p>
                  </a:txBody>
                  <a:tcPr marL="7313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219,51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028541205"/>
                  </a:ext>
                </a:extLst>
              </a:tr>
              <a:tr h="132271">
                <a:tc>
                  <a:txBody>
                    <a:bodyPr/>
                    <a:lstStyle/>
                    <a:p>
                      <a:pPr algn="l" fontAlgn="b"/>
                      <a:r>
                        <a:rPr lang="cs-CZ" sz="700" b="0" i="0" u="none" strike="noStrike">
                          <a:solidFill>
                            <a:srgbClr val="000000"/>
                          </a:solidFill>
                          <a:effectLst/>
                          <a:latin typeface="Arial" panose="020B0604020202020204" pitchFamily="34" charset="0"/>
                        </a:rPr>
                        <a:t>[NL-NL] Diemen-Lelystad 380 W [OPP] / N-1 Diemen-Lelystad 380 Z</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751480159"/>
                  </a:ext>
                </a:extLst>
              </a:tr>
              <a:tr h="132271">
                <a:tc>
                  <a:txBody>
                    <a:bodyPr/>
                    <a:lstStyle/>
                    <a:p>
                      <a:pPr algn="l" fontAlgn="b"/>
                      <a:r>
                        <a:rPr lang="en-US" sz="700" b="0" i="0" u="none" strike="noStrike">
                          <a:solidFill>
                            <a:srgbClr val="000000"/>
                          </a:solidFill>
                          <a:effectLst/>
                          <a:latin typeface="Arial" panose="020B0604020202020204" pitchFamily="34" charset="0"/>
                        </a:rPr>
                        <a:t>[BE-FR] Achene - Lonny 19 [DIR] [FR] / N-1 Avelgem - Avelin 380.80</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4,19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59%</a:t>
                      </a:r>
                    </a:p>
                  </a:txBody>
                  <a:tcPr marL="0" marR="0" marT="0" marB="0" anchor="b">
                    <a:lnL>
                      <a:noFill/>
                    </a:lnL>
                    <a:lnR>
                      <a:noFill/>
                    </a:lnR>
                    <a:lnT>
                      <a:noFill/>
                    </a:lnT>
                    <a:lnB>
                      <a:noFill/>
                    </a:lnB>
                  </a:tcPr>
                </a:tc>
                <a:extLst>
                  <a:ext uri="{0D108BD9-81ED-4DB2-BD59-A6C34878D82A}">
                    <a16:rowId xmlns:a16="http://schemas.microsoft.com/office/drawing/2014/main" val="232734484"/>
                  </a:ext>
                </a:extLst>
              </a:tr>
              <a:tr h="132271">
                <a:tc>
                  <a:txBody>
                    <a:bodyPr/>
                    <a:lstStyle/>
                    <a:p>
                      <a:pPr algn="l" fontAlgn="b"/>
                      <a:r>
                        <a:rPr lang="cs-CZ" sz="700" b="0" i="0" u="none" strike="noStrike">
                          <a:solidFill>
                            <a:srgbClr val="000000"/>
                          </a:solidFill>
                          <a:effectLst/>
                          <a:latin typeface="Arial" panose="020B0604020202020204" pitchFamily="34" charset="0"/>
                        </a:rPr>
                        <a:t>[AT-AT] Bisamberg 2 - Wien Suedost 227 [DIR] / N-1 Bisamberg - Kledering 228B</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353,87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38%</a:t>
                      </a:r>
                    </a:p>
                  </a:txBody>
                  <a:tcPr marL="0" marR="0" marT="0" marB="0" anchor="b">
                    <a:lnL>
                      <a:noFill/>
                    </a:lnL>
                    <a:lnR>
                      <a:noFill/>
                    </a:lnR>
                    <a:lnT>
                      <a:noFill/>
                    </a:lnT>
                    <a:lnB>
                      <a:noFill/>
                    </a:lnB>
                  </a:tcPr>
                </a:tc>
                <a:extLst>
                  <a:ext uri="{0D108BD9-81ED-4DB2-BD59-A6C34878D82A}">
                    <a16:rowId xmlns:a16="http://schemas.microsoft.com/office/drawing/2014/main" val="1892023502"/>
                  </a:ext>
                </a:extLst>
              </a:tr>
              <a:tr h="132271">
                <a:tc>
                  <a:txBody>
                    <a:bodyPr/>
                    <a:lstStyle/>
                    <a:p>
                      <a:pPr algn="l" fontAlgn="b"/>
                      <a:r>
                        <a:rPr lang="cs-CZ" sz="700" b="0" i="0" u="none" strike="noStrike">
                          <a:solidFill>
                            <a:srgbClr val="000000"/>
                          </a:solidFill>
                          <a:effectLst/>
                          <a:latin typeface="Arial" panose="020B0604020202020204" pitchFamily="34" charset="0"/>
                        </a:rPr>
                        <a:t>[D7-D7] Buerstadt - Lambsheim BUERST W [DIR] / N-1 Dahlem - Rommersheim SELHN O</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0,57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46%</a:t>
                      </a:r>
                    </a:p>
                  </a:txBody>
                  <a:tcPr marL="0" marR="0" marT="0" marB="0" anchor="b">
                    <a:lnL>
                      <a:noFill/>
                    </a:lnL>
                    <a:lnR>
                      <a:noFill/>
                    </a:lnR>
                    <a:lnT>
                      <a:noFill/>
                    </a:lnT>
                    <a:lnB>
                      <a:noFill/>
                    </a:lnB>
                  </a:tcPr>
                </a:tc>
                <a:extLst>
                  <a:ext uri="{0D108BD9-81ED-4DB2-BD59-A6C34878D82A}">
                    <a16:rowId xmlns:a16="http://schemas.microsoft.com/office/drawing/2014/main" val="2255536866"/>
                  </a:ext>
                </a:extLst>
              </a:tr>
              <a:tr h="132271">
                <a:tc>
                  <a:txBody>
                    <a:bodyPr/>
                    <a:lstStyle/>
                    <a:p>
                      <a:pPr algn="l" fontAlgn="b"/>
                      <a:r>
                        <a:rPr lang="cs-CZ" sz="700" b="0" i="0" u="none" strike="noStrike">
                          <a:solidFill>
                            <a:srgbClr val="000000"/>
                          </a:solidFill>
                          <a:effectLst/>
                          <a:latin typeface="Arial" panose="020B0604020202020204" pitchFamily="34" charset="0"/>
                        </a:rPr>
                        <a:t>[PL-PL] Krosno Iskrzynia - Tarnow [OPP] / N-1 Nosovice - Varin</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203,07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66%</a:t>
                      </a:r>
                    </a:p>
                  </a:txBody>
                  <a:tcPr marL="0" marR="0" marT="0" marB="0" anchor="b">
                    <a:lnL>
                      <a:noFill/>
                    </a:lnL>
                    <a:lnR>
                      <a:noFill/>
                    </a:lnR>
                    <a:lnT>
                      <a:noFill/>
                    </a:lnT>
                    <a:lnB>
                      <a:noFill/>
                    </a:lnB>
                  </a:tcPr>
                </a:tc>
                <a:extLst>
                  <a:ext uri="{0D108BD9-81ED-4DB2-BD59-A6C34878D82A}">
                    <a16:rowId xmlns:a16="http://schemas.microsoft.com/office/drawing/2014/main" val="3688384178"/>
                  </a:ext>
                </a:extLst>
              </a:tr>
              <a:tr h="132271">
                <a:tc>
                  <a:txBody>
                    <a:bodyPr/>
                    <a:lstStyle/>
                    <a:p>
                      <a:pPr algn="l" fontAlgn="b"/>
                      <a:r>
                        <a:rPr lang="cs-CZ" sz="700" b="1" i="0" u="none" strike="noStrike">
                          <a:solidFill>
                            <a:srgbClr val="000000"/>
                          </a:solidFill>
                          <a:effectLst/>
                          <a:latin typeface="Arial" panose="020B0604020202020204" pitchFamily="34" charset="0"/>
                        </a:rPr>
                        <a:t>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248,62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184%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123639646"/>
                  </a:ext>
                </a:extLst>
              </a:tr>
              <a:tr h="132271">
                <a:tc>
                  <a:txBody>
                    <a:bodyPr/>
                    <a:lstStyle/>
                    <a:p>
                      <a:pPr algn="l" fontAlgn="b"/>
                      <a:r>
                        <a:rPr lang="cs-CZ" sz="700" b="0" i="0" u="none" strike="noStrike">
                          <a:solidFill>
                            <a:srgbClr val="000000"/>
                          </a:solidFill>
                          <a:effectLst/>
                          <a:latin typeface="Arial" panose="020B0604020202020204" pitchFamily="34" charset="0"/>
                        </a:rPr>
                        <a:t>[NL-NL] Diemen-Lelystad 380 W [OPP] / N-1 Diemen-Lelystad 380 Z</a:t>
                      </a:r>
                    </a:p>
                  </a:txBody>
                  <a:tcPr marL="7313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123,56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88777879"/>
                  </a:ext>
                </a:extLst>
              </a:tr>
              <a:tr h="132271">
                <a:tc>
                  <a:txBody>
                    <a:bodyPr/>
                    <a:lstStyle/>
                    <a:p>
                      <a:pPr algn="l" fontAlgn="b"/>
                      <a:r>
                        <a:rPr lang="en-US" sz="700" b="0" i="0" u="none" strike="noStrike">
                          <a:solidFill>
                            <a:srgbClr val="000000"/>
                          </a:solidFill>
                          <a:effectLst/>
                          <a:latin typeface="Arial" panose="020B0604020202020204" pitchFamily="34" charset="0"/>
                        </a:rPr>
                        <a:t>[BE-FR] Achene - Lonny 19 [DIR] [FR] / N-1 Avelgem - Avelin 380.80</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43,95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63%</a:t>
                      </a:r>
                    </a:p>
                  </a:txBody>
                  <a:tcPr marL="0" marR="0" marT="0" marB="0" anchor="b">
                    <a:lnL>
                      <a:noFill/>
                    </a:lnL>
                    <a:lnR>
                      <a:noFill/>
                    </a:lnR>
                    <a:lnT>
                      <a:noFill/>
                    </a:lnT>
                    <a:lnB>
                      <a:noFill/>
                    </a:lnB>
                  </a:tcPr>
                </a:tc>
                <a:extLst>
                  <a:ext uri="{0D108BD9-81ED-4DB2-BD59-A6C34878D82A}">
                    <a16:rowId xmlns:a16="http://schemas.microsoft.com/office/drawing/2014/main" val="1446934473"/>
                  </a:ext>
                </a:extLst>
              </a:tr>
              <a:tr h="132271">
                <a:tc>
                  <a:txBody>
                    <a:bodyPr/>
                    <a:lstStyle/>
                    <a:p>
                      <a:pPr algn="l" fontAlgn="b"/>
                      <a:r>
                        <a:rPr lang="cs-CZ" sz="700" b="0" i="0" u="none" strike="noStrike">
                          <a:solidFill>
                            <a:srgbClr val="000000"/>
                          </a:solidFill>
                          <a:effectLst/>
                          <a:latin typeface="Arial" panose="020B0604020202020204" pitchFamily="34" charset="0"/>
                        </a:rPr>
                        <a:t>[AT-AT] Bisamberg 2 - Wien Suedost 227 [DIR] / N-1 Bisamberg - Kledering 228B</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248,62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39%</a:t>
                      </a:r>
                    </a:p>
                  </a:txBody>
                  <a:tcPr marL="0" marR="0" marT="0" marB="0" anchor="b">
                    <a:lnL>
                      <a:noFill/>
                    </a:lnL>
                    <a:lnR>
                      <a:noFill/>
                    </a:lnR>
                    <a:lnT>
                      <a:noFill/>
                    </a:lnT>
                    <a:lnB>
                      <a:noFill/>
                    </a:lnB>
                  </a:tcPr>
                </a:tc>
                <a:extLst>
                  <a:ext uri="{0D108BD9-81ED-4DB2-BD59-A6C34878D82A}">
                    <a16:rowId xmlns:a16="http://schemas.microsoft.com/office/drawing/2014/main" val="2087136466"/>
                  </a:ext>
                </a:extLst>
              </a:tr>
              <a:tr h="132271">
                <a:tc>
                  <a:txBody>
                    <a:bodyPr/>
                    <a:lstStyle/>
                    <a:p>
                      <a:pPr algn="l" fontAlgn="b"/>
                      <a:r>
                        <a:rPr lang="cs-CZ" sz="700" b="0" i="0" u="none" strike="noStrike">
                          <a:solidFill>
                            <a:srgbClr val="000000"/>
                          </a:solidFill>
                          <a:effectLst/>
                          <a:latin typeface="Arial" panose="020B0604020202020204" pitchFamily="34" charset="0"/>
                        </a:rPr>
                        <a:t>[PL-PL] Krosno Iskrzynia - Tarnow [OPP] / N-1 Nosovice - Varin</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140,75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63%</a:t>
                      </a:r>
                    </a:p>
                  </a:txBody>
                  <a:tcPr marL="0" marR="0" marT="0" marB="0" anchor="b">
                    <a:lnL>
                      <a:noFill/>
                    </a:lnL>
                    <a:lnR>
                      <a:noFill/>
                    </a:lnR>
                    <a:lnT>
                      <a:noFill/>
                    </a:lnT>
                    <a:lnB>
                      <a:noFill/>
                    </a:lnB>
                  </a:tcPr>
                </a:tc>
                <a:extLst>
                  <a:ext uri="{0D108BD9-81ED-4DB2-BD59-A6C34878D82A}">
                    <a16:rowId xmlns:a16="http://schemas.microsoft.com/office/drawing/2014/main" val="2030138286"/>
                  </a:ext>
                </a:extLst>
              </a:tr>
              <a:tr h="132271">
                <a:tc>
                  <a:txBody>
                    <a:bodyPr/>
                    <a:lstStyle/>
                    <a:p>
                      <a:pPr algn="l" fontAlgn="b"/>
                      <a:r>
                        <a:rPr lang="cs-CZ" sz="700" b="1" i="0" u="none" strike="noStrike">
                          <a:solidFill>
                            <a:srgbClr val="000000"/>
                          </a:solidFill>
                          <a:effectLst/>
                          <a:latin typeface="Arial" panose="020B0604020202020204" pitchFamily="34" charset="0"/>
                        </a:rPr>
                        <a:t>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134,27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188%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077072182"/>
                  </a:ext>
                </a:extLst>
              </a:tr>
              <a:tr h="132271">
                <a:tc>
                  <a:txBody>
                    <a:bodyPr/>
                    <a:lstStyle/>
                    <a:p>
                      <a:pPr algn="l" fontAlgn="b"/>
                      <a:r>
                        <a:rPr lang="de-DE" sz="700" b="0" i="0" u="none" strike="noStrike">
                          <a:solidFill>
                            <a:srgbClr val="000000"/>
                          </a:solidFill>
                          <a:effectLst/>
                          <a:latin typeface="Arial" panose="020B0604020202020204" pitchFamily="34" charset="0"/>
                        </a:rPr>
                        <a:t>[D2-NL] Diele - Meeden SCHWARZ [DIR] [D2] / N-1 Gronau - Hanekenfaehr GRONAU W</a:t>
                      </a:r>
                    </a:p>
                  </a:txBody>
                  <a:tcPr marL="7313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90,77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505041543"/>
                  </a:ext>
                </a:extLst>
              </a:tr>
              <a:tr h="132271">
                <a:tc>
                  <a:txBody>
                    <a:bodyPr/>
                    <a:lstStyle/>
                    <a:p>
                      <a:pPr algn="l" fontAlgn="b"/>
                      <a:r>
                        <a:rPr lang="en-US" sz="700" b="0" i="0" u="none" strike="noStrike">
                          <a:solidFill>
                            <a:srgbClr val="000000"/>
                          </a:solidFill>
                          <a:effectLst/>
                          <a:latin typeface="Arial" panose="020B0604020202020204" pitchFamily="34" charset="0"/>
                        </a:rPr>
                        <a:t>[BE-FR] Achene - Lonny 19 [DIR] [FR] / N-1 Avelgem - Avelin 380.80</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14,53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63%</a:t>
                      </a:r>
                    </a:p>
                  </a:txBody>
                  <a:tcPr marL="0" marR="0" marT="0" marB="0" anchor="b">
                    <a:lnL>
                      <a:noFill/>
                    </a:lnL>
                    <a:lnR>
                      <a:noFill/>
                    </a:lnR>
                    <a:lnT>
                      <a:noFill/>
                    </a:lnT>
                    <a:lnB>
                      <a:noFill/>
                    </a:lnB>
                  </a:tcPr>
                </a:tc>
                <a:extLst>
                  <a:ext uri="{0D108BD9-81ED-4DB2-BD59-A6C34878D82A}">
                    <a16:rowId xmlns:a16="http://schemas.microsoft.com/office/drawing/2014/main" val="2988545363"/>
                  </a:ext>
                </a:extLst>
              </a:tr>
              <a:tr h="132271">
                <a:tc>
                  <a:txBody>
                    <a:bodyPr/>
                    <a:lstStyle/>
                    <a:p>
                      <a:pPr algn="l" fontAlgn="b"/>
                      <a:r>
                        <a:rPr lang="cs-CZ" sz="700" b="0" i="0" u="none" strike="noStrike">
                          <a:solidFill>
                            <a:srgbClr val="000000"/>
                          </a:solidFill>
                          <a:effectLst/>
                          <a:latin typeface="Arial" panose="020B0604020202020204" pitchFamily="34" charset="0"/>
                        </a:rPr>
                        <a:t>[AT-AT] Bisamberg 2 - Wien Suedost 227 [DIR] / N-1 Bisamberg - Kledering 228B</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116,29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39%</a:t>
                      </a:r>
                    </a:p>
                  </a:txBody>
                  <a:tcPr marL="0" marR="0" marT="0" marB="0" anchor="b">
                    <a:lnL>
                      <a:noFill/>
                    </a:lnL>
                    <a:lnR>
                      <a:noFill/>
                    </a:lnR>
                    <a:lnT>
                      <a:noFill/>
                    </a:lnT>
                    <a:lnB>
                      <a:noFill/>
                    </a:lnB>
                  </a:tcPr>
                </a:tc>
                <a:extLst>
                  <a:ext uri="{0D108BD9-81ED-4DB2-BD59-A6C34878D82A}">
                    <a16:rowId xmlns:a16="http://schemas.microsoft.com/office/drawing/2014/main" val="3825511979"/>
                  </a:ext>
                </a:extLst>
              </a:tr>
              <a:tr h="132271">
                <a:tc>
                  <a:txBody>
                    <a:bodyPr/>
                    <a:lstStyle/>
                    <a:p>
                      <a:pPr algn="l" fontAlgn="b"/>
                      <a:r>
                        <a:rPr lang="cs-CZ" sz="700" b="0" i="0" u="none" strike="noStrike">
                          <a:solidFill>
                            <a:srgbClr val="000000"/>
                          </a:solidFill>
                          <a:effectLst/>
                          <a:latin typeface="Arial" panose="020B0604020202020204" pitchFamily="34" charset="0"/>
                        </a:rPr>
                        <a:t>[PL-PL] Krosno Iskrzynia - Tarnow [OPP] / N-1 Nosovice - Varin</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134,27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62%</a:t>
                      </a:r>
                    </a:p>
                  </a:txBody>
                  <a:tcPr marL="0" marR="0" marT="0" marB="0" anchor="b">
                    <a:lnL>
                      <a:noFill/>
                    </a:lnL>
                    <a:lnR>
                      <a:noFill/>
                    </a:lnR>
                    <a:lnT>
                      <a:noFill/>
                    </a:lnT>
                    <a:lnB>
                      <a:noFill/>
                    </a:lnB>
                  </a:tcPr>
                </a:tc>
                <a:extLst>
                  <a:ext uri="{0D108BD9-81ED-4DB2-BD59-A6C34878D82A}">
                    <a16:rowId xmlns:a16="http://schemas.microsoft.com/office/drawing/2014/main" val="3704832029"/>
                  </a:ext>
                </a:extLst>
              </a:tr>
              <a:tr h="132271">
                <a:tc>
                  <a:txBody>
                    <a:bodyPr/>
                    <a:lstStyle/>
                    <a:p>
                      <a:pPr algn="l" fontAlgn="b"/>
                      <a:r>
                        <a:rPr lang="cs-CZ" sz="700" b="1" i="0" u="none" strike="noStrike">
                          <a:solidFill>
                            <a:srgbClr val="000000"/>
                          </a:solidFill>
                          <a:effectLst/>
                          <a:latin typeface="Arial" panose="020B0604020202020204" pitchFamily="34" charset="0"/>
                        </a:rPr>
                        <a:t>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96,88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206%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715307567"/>
                  </a:ext>
                </a:extLst>
              </a:tr>
              <a:tr h="132271">
                <a:tc>
                  <a:txBody>
                    <a:bodyPr/>
                    <a:lstStyle/>
                    <a:p>
                      <a:pPr algn="l" fontAlgn="b"/>
                      <a:r>
                        <a:rPr lang="de-DE" sz="700" b="0" i="0" u="none" strike="noStrike">
                          <a:solidFill>
                            <a:srgbClr val="000000"/>
                          </a:solidFill>
                          <a:effectLst/>
                          <a:latin typeface="Arial" panose="020B0604020202020204" pitchFamily="34" charset="0"/>
                        </a:rPr>
                        <a:t>[D2-NL] Diele - Meeden SCHWARZ [DIR] [D2] / N-1 Gronau - Hanekenfaehr GRONAU W</a:t>
                      </a:r>
                    </a:p>
                  </a:txBody>
                  <a:tcPr marL="7313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25,84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298045296"/>
                  </a:ext>
                </a:extLst>
              </a:tr>
              <a:tr h="132271">
                <a:tc>
                  <a:txBody>
                    <a:bodyPr/>
                    <a:lstStyle/>
                    <a:p>
                      <a:pPr algn="l" fontAlgn="b"/>
                      <a:r>
                        <a:rPr lang="cs-CZ" sz="700" b="0" i="0" u="none" strike="noStrike">
                          <a:solidFill>
                            <a:srgbClr val="000000"/>
                          </a:solidFill>
                          <a:effectLst/>
                          <a:latin typeface="Arial" panose="020B0604020202020204" pitchFamily="34" charset="0"/>
                        </a:rPr>
                        <a:t>[CZ-SK] Nosovice - Varin [DIR] [SK] / N-1 Sokolnice - Stupava</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96,88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66%</a:t>
                      </a:r>
                    </a:p>
                  </a:txBody>
                  <a:tcPr marL="0" marR="0" marT="0" marB="0" anchor="b">
                    <a:lnL>
                      <a:noFill/>
                    </a:lnL>
                    <a:lnR>
                      <a:noFill/>
                    </a:lnR>
                    <a:lnT>
                      <a:noFill/>
                    </a:lnT>
                    <a:lnB>
                      <a:noFill/>
                    </a:lnB>
                  </a:tcPr>
                </a:tc>
                <a:extLst>
                  <a:ext uri="{0D108BD9-81ED-4DB2-BD59-A6C34878D82A}">
                    <a16:rowId xmlns:a16="http://schemas.microsoft.com/office/drawing/2014/main" val="1220099225"/>
                  </a:ext>
                </a:extLst>
              </a:tr>
              <a:tr h="132271">
                <a:tc>
                  <a:txBody>
                    <a:bodyPr/>
                    <a:lstStyle/>
                    <a:p>
                      <a:pPr algn="l" fontAlgn="b"/>
                      <a:r>
                        <a:rPr lang="en-US" sz="700" b="0" i="0" u="none" strike="noStrike">
                          <a:solidFill>
                            <a:srgbClr val="000000"/>
                          </a:solidFill>
                          <a:effectLst/>
                          <a:latin typeface="Arial" panose="020B0604020202020204" pitchFamily="34" charset="0"/>
                        </a:rPr>
                        <a:t>[BE-FR] Achene - Lonny 19 [DIR] [FR] / N-1 Avelgem - Avelin 380.80</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5,36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55%</a:t>
                      </a:r>
                    </a:p>
                  </a:txBody>
                  <a:tcPr marL="0" marR="0" marT="0" marB="0" anchor="b">
                    <a:lnL>
                      <a:noFill/>
                    </a:lnL>
                    <a:lnR>
                      <a:noFill/>
                    </a:lnR>
                    <a:lnT>
                      <a:noFill/>
                    </a:lnT>
                    <a:lnB>
                      <a:noFill/>
                    </a:lnB>
                  </a:tcPr>
                </a:tc>
                <a:extLst>
                  <a:ext uri="{0D108BD9-81ED-4DB2-BD59-A6C34878D82A}">
                    <a16:rowId xmlns:a16="http://schemas.microsoft.com/office/drawing/2014/main" val="4206655555"/>
                  </a:ext>
                </a:extLst>
              </a:tr>
              <a:tr h="132271">
                <a:tc>
                  <a:txBody>
                    <a:bodyPr/>
                    <a:lstStyle/>
                    <a:p>
                      <a:pPr algn="l" fontAlgn="b"/>
                      <a:r>
                        <a:rPr lang="cs-CZ" sz="700" b="0" i="0" u="none" strike="noStrike">
                          <a:solidFill>
                            <a:srgbClr val="000000"/>
                          </a:solidFill>
                          <a:effectLst/>
                          <a:latin typeface="Arial" panose="020B0604020202020204" pitchFamily="34" charset="0"/>
                        </a:rPr>
                        <a:t>[PL-PL] Krosno Iskrzynia - Tarnow [OPP] / N-1 Nosovice - Varin</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48,09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64%</a:t>
                      </a:r>
                    </a:p>
                  </a:txBody>
                  <a:tcPr marL="0" marR="0" marT="0" marB="0" anchor="b">
                    <a:lnL>
                      <a:noFill/>
                    </a:lnL>
                    <a:lnR>
                      <a:noFill/>
                    </a:lnR>
                    <a:lnT>
                      <a:noFill/>
                    </a:lnT>
                    <a:lnB>
                      <a:noFill/>
                    </a:lnB>
                  </a:tcPr>
                </a:tc>
                <a:extLst>
                  <a:ext uri="{0D108BD9-81ED-4DB2-BD59-A6C34878D82A}">
                    <a16:rowId xmlns:a16="http://schemas.microsoft.com/office/drawing/2014/main" val="836540497"/>
                  </a:ext>
                </a:extLst>
              </a:tr>
              <a:tr h="132271">
                <a:tc>
                  <a:txBody>
                    <a:bodyPr/>
                    <a:lstStyle/>
                    <a:p>
                      <a:pPr algn="l" fontAlgn="b"/>
                      <a:r>
                        <a:rPr lang="cs-CZ" sz="700" b="1" i="0" u="none" strike="noStrike">
                          <a:solidFill>
                            <a:srgbClr val="000000"/>
                          </a:solidFill>
                          <a:effectLst/>
                          <a:latin typeface="Arial" panose="020B0604020202020204" pitchFamily="34" charset="0"/>
                        </a:rPr>
                        <a:t>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210,77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230%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140958896"/>
                  </a:ext>
                </a:extLst>
              </a:tr>
              <a:tr h="132271">
                <a:tc>
                  <a:txBody>
                    <a:bodyPr/>
                    <a:lstStyle/>
                    <a:p>
                      <a:pPr algn="l" fontAlgn="b"/>
                      <a:r>
                        <a:rPr lang="cs-CZ" sz="700" b="0" i="0" u="none" strike="noStrike">
                          <a:solidFill>
                            <a:srgbClr val="000000"/>
                          </a:solidFill>
                          <a:effectLst/>
                          <a:latin typeface="Arial" panose="020B0604020202020204" pitchFamily="34" charset="0"/>
                        </a:rPr>
                        <a:t>[CZ-SK] Nosovice - Varin [DIR] [CZ] / N-1 Sokolnice - Stupava</a:t>
                      </a:r>
                    </a:p>
                  </a:txBody>
                  <a:tcPr marL="7313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171,22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64%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380642770"/>
                  </a:ext>
                </a:extLst>
              </a:tr>
              <a:tr h="132271">
                <a:tc>
                  <a:txBody>
                    <a:bodyPr/>
                    <a:lstStyle/>
                    <a:p>
                      <a:pPr algn="l" fontAlgn="b"/>
                      <a:r>
                        <a:rPr lang="cs-CZ" sz="700" b="0" i="0" u="none" strike="noStrike">
                          <a:solidFill>
                            <a:srgbClr val="000000"/>
                          </a:solidFill>
                          <a:effectLst/>
                          <a:latin typeface="Arial" panose="020B0604020202020204" pitchFamily="34" charset="0"/>
                        </a:rPr>
                        <a:t>[CZ-D8] Hradec - Rohrsdorf 446 [OPP] [D8] / N-1 Hradec - Rohrsdorf 1</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18,9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40%</a:t>
                      </a:r>
                    </a:p>
                  </a:txBody>
                  <a:tcPr marL="0" marR="0" marT="0" marB="0" anchor="b">
                    <a:lnL>
                      <a:noFill/>
                    </a:lnL>
                    <a:lnR>
                      <a:noFill/>
                    </a:lnR>
                    <a:lnT>
                      <a:noFill/>
                    </a:lnT>
                    <a:lnB>
                      <a:noFill/>
                    </a:lnB>
                  </a:tcPr>
                </a:tc>
                <a:extLst>
                  <a:ext uri="{0D108BD9-81ED-4DB2-BD59-A6C34878D82A}">
                    <a16:rowId xmlns:a16="http://schemas.microsoft.com/office/drawing/2014/main" val="1135297883"/>
                  </a:ext>
                </a:extLst>
              </a:tr>
              <a:tr h="132271">
                <a:tc>
                  <a:txBody>
                    <a:bodyPr/>
                    <a:lstStyle/>
                    <a:p>
                      <a:pPr algn="l" fontAlgn="b"/>
                      <a:r>
                        <a:rPr lang="en-US" sz="700" b="0" i="0" u="none" strike="noStrike">
                          <a:solidFill>
                            <a:srgbClr val="000000"/>
                          </a:solidFill>
                          <a:effectLst/>
                          <a:latin typeface="Arial" panose="020B0604020202020204" pitchFamily="34" charset="0"/>
                        </a:rPr>
                        <a:t>[BE-FR] Achene - Lonny 19 [DIR] [FR] / N-1 Avelgem - Avelin 380.80</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1,12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60%</a:t>
                      </a:r>
                    </a:p>
                  </a:txBody>
                  <a:tcPr marL="0" marR="0" marT="0" marB="0" anchor="b">
                    <a:lnL>
                      <a:noFill/>
                    </a:lnL>
                    <a:lnR>
                      <a:noFill/>
                    </a:lnR>
                    <a:lnT>
                      <a:noFill/>
                    </a:lnT>
                    <a:lnB>
                      <a:noFill/>
                    </a:lnB>
                  </a:tcPr>
                </a:tc>
                <a:extLst>
                  <a:ext uri="{0D108BD9-81ED-4DB2-BD59-A6C34878D82A}">
                    <a16:rowId xmlns:a16="http://schemas.microsoft.com/office/drawing/2014/main" val="3761599719"/>
                  </a:ext>
                </a:extLst>
              </a:tr>
              <a:tr h="132271">
                <a:tc>
                  <a:txBody>
                    <a:bodyPr/>
                    <a:lstStyle/>
                    <a:p>
                      <a:pPr algn="l" fontAlgn="b"/>
                      <a:r>
                        <a:rPr lang="cs-CZ" sz="700" b="0" i="0" u="none" strike="noStrike">
                          <a:solidFill>
                            <a:srgbClr val="000000"/>
                          </a:solidFill>
                          <a:effectLst/>
                          <a:latin typeface="Arial" panose="020B0604020202020204" pitchFamily="34" charset="0"/>
                        </a:rPr>
                        <a:t>[AT-AT] Bisamberg 2 - Wien Suedost 227 [DIR] / N-1 Bisamberg - Kledering 228B</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210,77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46%</a:t>
                      </a:r>
                    </a:p>
                  </a:txBody>
                  <a:tcPr marL="0" marR="0" marT="0" marB="0" anchor="b">
                    <a:lnL>
                      <a:noFill/>
                    </a:lnL>
                    <a:lnR>
                      <a:noFill/>
                    </a:lnR>
                    <a:lnT>
                      <a:noFill/>
                    </a:lnT>
                    <a:lnB>
                      <a:noFill/>
                    </a:lnB>
                  </a:tcPr>
                </a:tc>
                <a:extLst>
                  <a:ext uri="{0D108BD9-81ED-4DB2-BD59-A6C34878D82A}">
                    <a16:rowId xmlns:a16="http://schemas.microsoft.com/office/drawing/2014/main" val="3497425679"/>
                  </a:ext>
                </a:extLst>
              </a:tr>
              <a:tr h="132271">
                <a:tc>
                  <a:txBody>
                    <a:bodyPr/>
                    <a:lstStyle/>
                    <a:p>
                      <a:pPr algn="l" fontAlgn="b"/>
                      <a:r>
                        <a:rPr lang="cs-CZ" sz="700" b="0" i="0" u="none" strike="noStrike">
                          <a:solidFill>
                            <a:srgbClr val="000000"/>
                          </a:solidFill>
                          <a:effectLst/>
                          <a:latin typeface="Arial" panose="020B0604020202020204" pitchFamily="34" charset="0"/>
                        </a:rPr>
                        <a:t>[D8-PL] Mikulowa PST1 [OPP] [PL] / N-1 Vierraden - Krajnik 2</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3,73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359660031"/>
                  </a:ext>
                </a:extLst>
              </a:tr>
              <a:tr h="132271">
                <a:tc>
                  <a:txBody>
                    <a:bodyPr/>
                    <a:lstStyle/>
                    <a:p>
                      <a:pPr algn="l" fontAlgn="b"/>
                      <a:r>
                        <a:rPr lang="cs-CZ" sz="700" b="1" i="0" u="none" strike="noStrike">
                          <a:solidFill>
                            <a:srgbClr val="000000"/>
                          </a:solidFill>
                          <a:effectLst/>
                          <a:latin typeface="Arial" panose="020B0604020202020204" pitchFamily="34" charset="0"/>
                        </a:rPr>
                        <a:t>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285,04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101%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700654214"/>
                  </a:ext>
                </a:extLst>
              </a:tr>
              <a:tr h="132271">
                <a:tc>
                  <a:txBody>
                    <a:bodyPr/>
                    <a:lstStyle/>
                    <a:p>
                      <a:pPr algn="l" fontAlgn="b"/>
                      <a:r>
                        <a:rPr lang="cs-CZ" sz="700" b="0" i="0" u="none" strike="noStrike">
                          <a:solidFill>
                            <a:srgbClr val="000000"/>
                          </a:solidFill>
                          <a:effectLst/>
                          <a:latin typeface="Arial" panose="020B0604020202020204" pitchFamily="34" charset="0"/>
                        </a:rPr>
                        <a:t>[CZ-SK] Nosovice - Varin [DIR] [SK] / N-1 Sokolnice - Stupava</a:t>
                      </a:r>
                    </a:p>
                  </a:txBody>
                  <a:tcPr marL="7313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188,4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63%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41969593"/>
                  </a:ext>
                </a:extLst>
              </a:tr>
              <a:tr h="132271">
                <a:tc>
                  <a:txBody>
                    <a:bodyPr/>
                    <a:lstStyle/>
                    <a:p>
                      <a:pPr algn="l" fontAlgn="b"/>
                      <a:r>
                        <a:rPr lang="de-DE" sz="700" b="0" i="0" u="none" strike="noStrike">
                          <a:solidFill>
                            <a:srgbClr val="000000"/>
                          </a:solidFill>
                          <a:effectLst/>
                          <a:latin typeface="Arial" panose="020B0604020202020204" pitchFamily="34" charset="0"/>
                        </a:rPr>
                        <a:t>[AT-AT] Hessenberg - Weissenbach 223 [OPP] / N-1 Hessenberg - Weissenbach 224 </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285,04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19%</a:t>
                      </a:r>
                    </a:p>
                  </a:txBody>
                  <a:tcPr marL="0" marR="0" marT="0" marB="0" anchor="b">
                    <a:lnL>
                      <a:noFill/>
                    </a:lnL>
                    <a:lnR>
                      <a:noFill/>
                    </a:lnR>
                    <a:lnT>
                      <a:noFill/>
                    </a:lnT>
                    <a:lnB>
                      <a:noFill/>
                    </a:lnB>
                  </a:tcPr>
                </a:tc>
                <a:extLst>
                  <a:ext uri="{0D108BD9-81ED-4DB2-BD59-A6C34878D82A}">
                    <a16:rowId xmlns:a16="http://schemas.microsoft.com/office/drawing/2014/main" val="3278602730"/>
                  </a:ext>
                </a:extLst>
              </a:tr>
              <a:tr h="132271">
                <a:tc>
                  <a:txBody>
                    <a:bodyPr/>
                    <a:lstStyle/>
                    <a:p>
                      <a:pPr algn="l" fontAlgn="b"/>
                      <a:r>
                        <a:rPr lang="cs-CZ" sz="700" b="0" i="0" u="none" strike="noStrike">
                          <a:solidFill>
                            <a:srgbClr val="000000"/>
                          </a:solidFill>
                          <a:effectLst/>
                          <a:latin typeface="Arial" panose="020B0604020202020204" pitchFamily="34" charset="0"/>
                        </a:rPr>
                        <a:t>[D8-PL] Mikulowa PST1 [OPP] [PL] / N-1 Vierraden - Krajnik 2</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14,34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19%</a:t>
                      </a:r>
                    </a:p>
                  </a:txBody>
                  <a:tcPr marL="0" marR="0" marT="0" marB="0" anchor="b">
                    <a:lnL>
                      <a:noFill/>
                    </a:lnL>
                    <a:lnR>
                      <a:noFill/>
                    </a:lnR>
                    <a:lnT>
                      <a:noFill/>
                    </a:lnT>
                    <a:lnB>
                      <a:noFill/>
                    </a:lnB>
                  </a:tcPr>
                </a:tc>
                <a:extLst>
                  <a:ext uri="{0D108BD9-81ED-4DB2-BD59-A6C34878D82A}">
                    <a16:rowId xmlns:a16="http://schemas.microsoft.com/office/drawing/2014/main" val="2127943915"/>
                  </a:ext>
                </a:extLst>
              </a:tr>
              <a:tr h="132271">
                <a:tc>
                  <a:txBody>
                    <a:bodyPr/>
                    <a:lstStyle/>
                    <a:p>
                      <a:pPr algn="l" fontAlgn="b"/>
                      <a:r>
                        <a:rPr lang="cs-CZ" sz="700" b="1" i="0" u="none" strike="noStrike">
                          <a:solidFill>
                            <a:srgbClr val="000000"/>
                          </a:solidFill>
                          <a:effectLst/>
                          <a:latin typeface="Arial" panose="020B0604020202020204" pitchFamily="34" charset="0"/>
                        </a:rPr>
                        <a:t>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274,24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125%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301987837"/>
                  </a:ext>
                </a:extLst>
              </a:tr>
              <a:tr h="132271">
                <a:tc>
                  <a:txBody>
                    <a:bodyPr/>
                    <a:lstStyle/>
                    <a:p>
                      <a:pPr algn="l" fontAlgn="b"/>
                      <a:r>
                        <a:rPr lang="cs-CZ" sz="700" b="0" i="0" u="none" strike="noStrike">
                          <a:solidFill>
                            <a:srgbClr val="000000"/>
                          </a:solidFill>
                          <a:effectLst/>
                          <a:latin typeface="Arial" panose="020B0604020202020204" pitchFamily="34" charset="0"/>
                        </a:rPr>
                        <a:t>[CZ-D8] Hradec - Rohrsdorf 446 [OPP] [D8] / N-1 Hradec - Rohrsdorf 1</a:t>
                      </a:r>
                    </a:p>
                  </a:txBody>
                  <a:tcPr marL="7313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15,12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46853982"/>
                  </a:ext>
                </a:extLst>
              </a:tr>
              <a:tr h="132271">
                <a:tc>
                  <a:txBody>
                    <a:bodyPr/>
                    <a:lstStyle/>
                    <a:p>
                      <a:pPr algn="l" fontAlgn="b"/>
                      <a:r>
                        <a:rPr lang="cs-CZ" sz="700" b="0" i="0" u="none" strike="noStrike">
                          <a:solidFill>
                            <a:srgbClr val="000000"/>
                          </a:solidFill>
                          <a:effectLst/>
                          <a:latin typeface="Arial" panose="020B0604020202020204" pitchFamily="34" charset="0"/>
                        </a:rPr>
                        <a:t>[CZ-SK] Nosovice - Varin [DIR] [SK] / N-1 Sokolnice - Stupava</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274,24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63%</a:t>
                      </a:r>
                    </a:p>
                  </a:txBody>
                  <a:tcPr marL="0" marR="0" marT="0" marB="0" anchor="b">
                    <a:lnL>
                      <a:noFill/>
                    </a:lnL>
                    <a:lnR>
                      <a:noFill/>
                    </a:lnR>
                    <a:lnT>
                      <a:noFill/>
                    </a:lnT>
                    <a:lnB>
                      <a:noFill/>
                    </a:lnB>
                  </a:tcPr>
                </a:tc>
                <a:extLst>
                  <a:ext uri="{0D108BD9-81ED-4DB2-BD59-A6C34878D82A}">
                    <a16:rowId xmlns:a16="http://schemas.microsoft.com/office/drawing/2014/main" val="1157333123"/>
                  </a:ext>
                </a:extLst>
              </a:tr>
              <a:tr h="132271">
                <a:tc>
                  <a:txBody>
                    <a:bodyPr/>
                    <a:lstStyle/>
                    <a:p>
                      <a:pPr algn="l" fontAlgn="b"/>
                      <a:r>
                        <a:rPr lang="cs-CZ" sz="700" b="0" i="0" u="none" strike="noStrike">
                          <a:solidFill>
                            <a:srgbClr val="000000"/>
                          </a:solidFill>
                          <a:effectLst/>
                          <a:latin typeface="Arial" panose="020B0604020202020204" pitchFamily="34" charset="0"/>
                        </a:rPr>
                        <a:t>[AT-SI] Obersielach - Podlog 247 [DIR] [AT] / N-1 Cirkovce-Podlog</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198,24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18%</a:t>
                      </a:r>
                    </a:p>
                  </a:txBody>
                  <a:tcPr marL="0" marR="0" marT="0" marB="0" anchor="b">
                    <a:lnL>
                      <a:noFill/>
                    </a:lnL>
                    <a:lnR>
                      <a:noFill/>
                    </a:lnR>
                    <a:lnT>
                      <a:noFill/>
                    </a:lnT>
                    <a:lnB>
                      <a:noFill/>
                    </a:lnB>
                  </a:tcPr>
                </a:tc>
                <a:extLst>
                  <a:ext uri="{0D108BD9-81ED-4DB2-BD59-A6C34878D82A}">
                    <a16:rowId xmlns:a16="http://schemas.microsoft.com/office/drawing/2014/main" val="115141815"/>
                  </a:ext>
                </a:extLst>
              </a:tr>
              <a:tr h="132271">
                <a:tc>
                  <a:txBody>
                    <a:bodyPr/>
                    <a:lstStyle/>
                    <a:p>
                      <a:pPr algn="l" fontAlgn="b"/>
                      <a:r>
                        <a:rPr lang="cs-CZ" sz="700" b="0" i="0" u="none" strike="noStrike">
                          <a:solidFill>
                            <a:srgbClr val="000000"/>
                          </a:solidFill>
                          <a:effectLst/>
                          <a:latin typeface="Arial" panose="020B0604020202020204" pitchFamily="34" charset="0"/>
                        </a:rPr>
                        <a:t>[D8-PL] Mikulowa PST1 [OPP] [PL] / N-1 Vierraden - Krajnik 2</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30,43</a:t>
                      </a:r>
                    </a:p>
                  </a:txBody>
                  <a:tcPr marL="0" marR="0" marT="0" marB="0" anchor="b">
                    <a:lnL>
                      <a:noFill/>
                    </a:lnL>
                    <a:lnR>
                      <a:noFill/>
                    </a:lnR>
                    <a:lnT>
                      <a:noFill/>
                    </a:lnT>
                    <a:lnB>
                      <a:noFill/>
                    </a:lnB>
                  </a:tcPr>
                </a:tc>
                <a:tc>
                  <a:txBody>
                    <a:bodyPr/>
                    <a:lstStyle/>
                    <a:p>
                      <a:pPr algn="r" fontAlgn="b"/>
                      <a:r>
                        <a:rPr lang="cs-CZ" sz="700" b="0" i="0" u="none" strike="noStrike" dirty="0">
                          <a:solidFill>
                            <a:srgbClr val="000000"/>
                          </a:solidFill>
                          <a:effectLst/>
                          <a:latin typeface="Arial" panose="020B0604020202020204" pitchFamily="34" charset="0"/>
                        </a:rPr>
                        <a:t>19%</a:t>
                      </a:r>
                    </a:p>
                  </a:txBody>
                  <a:tcPr marL="0" marR="0" marT="0" marB="0" anchor="b">
                    <a:lnL>
                      <a:noFill/>
                    </a:lnL>
                    <a:lnR>
                      <a:noFill/>
                    </a:lnR>
                    <a:lnT>
                      <a:noFill/>
                    </a:lnT>
                    <a:lnB>
                      <a:noFill/>
                    </a:lnB>
                  </a:tcPr>
                </a:tc>
                <a:extLst>
                  <a:ext uri="{0D108BD9-81ED-4DB2-BD59-A6C34878D82A}">
                    <a16:rowId xmlns:a16="http://schemas.microsoft.com/office/drawing/2014/main" val="1408890996"/>
                  </a:ext>
                </a:extLst>
              </a:tr>
            </a:tbl>
          </a:graphicData>
        </a:graphic>
      </p:graphicFrame>
    </p:spTree>
    <p:extLst>
      <p:ext uri="{BB962C8B-B14F-4D97-AF65-F5344CB8AC3E}">
        <p14:creationId xmlns:p14="http://schemas.microsoft.com/office/powerpoint/2010/main" val="82563658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BD20220412</a:t>
            </a:r>
            <a:r>
              <a:rPr lang="en-US" altLang="hu-HU" sz="1400" dirty="0">
                <a:solidFill>
                  <a:srgbClr val="008000"/>
                </a:solidFill>
              </a:rPr>
              <a:t> (part </a:t>
            </a:r>
            <a:r>
              <a:rPr lang="sl-SI" altLang="hu-HU" sz="1400" dirty="0">
                <a:solidFill>
                  <a:srgbClr val="008000"/>
                </a:solidFill>
              </a:rPr>
              <a:t>II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ulka 1">
            <a:extLst>
              <a:ext uri="{FF2B5EF4-FFF2-40B4-BE49-F238E27FC236}">
                <a16:creationId xmlns:a16="http://schemas.microsoft.com/office/drawing/2014/main" id="{71E3817F-7C69-4CDF-B9EE-1FEC2B20C7D4}"/>
              </a:ext>
            </a:extLst>
          </p:cNvPr>
          <p:cNvGraphicFramePr>
            <a:graphicFrameLocks noGrp="1"/>
          </p:cNvGraphicFramePr>
          <p:nvPr>
            <p:extLst>
              <p:ext uri="{D42A27DB-BD31-4B8C-83A1-F6EECF244321}">
                <p14:modId xmlns:p14="http://schemas.microsoft.com/office/powerpoint/2010/main" val="3335063964"/>
              </p:ext>
            </p:extLst>
          </p:nvPr>
        </p:nvGraphicFramePr>
        <p:xfrm>
          <a:off x="446339" y="984410"/>
          <a:ext cx="8631823" cy="5365600"/>
        </p:xfrm>
        <a:graphic>
          <a:graphicData uri="http://schemas.openxmlformats.org/drawingml/2006/table">
            <a:tbl>
              <a:tblPr/>
              <a:tblGrid>
                <a:gridCol w="6697735">
                  <a:extLst>
                    <a:ext uri="{9D8B030D-6E8A-4147-A177-3AD203B41FA5}">
                      <a16:colId xmlns:a16="http://schemas.microsoft.com/office/drawing/2014/main" val="2205446093"/>
                    </a:ext>
                  </a:extLst>
                </a:gridCol>
                <a:gridCol w="1428096">
                  <a:extLst>
                    <a:ext uri="{9D8B030D-6E8A-4147-A177-3AD203B41FA5}">
                      <a16:colId xmlns:a16="http://schemas.microsoft.com/office/drawing/2014/main" val="1222675876"/>
                    </a:ext>
                  </a:extLst>
                </a:gridCol>
                <a:gridCol w="505992">
                  <a:extLst>
                    <a:ext uri="{9D8B030D-6E8A-4147-A177-3AD203B41FA5}">
                      <a16:colId xmlns:a16="http://schemas.microsoft.com/office/drawing/2014/main" val="2234948440"/>
                    </a:ext>
                  </a:extLst>
                </a:gridCol>
              </a:tblGrid>
              <a:tr h="134140">
                <a:tc>
                  <a:txBody>
                    <a:bodyPr/>
                    <a:lstStyle/>
                    <a:p>
                      <a:pPr algn="l" fontAlgn="b"/>
                      <a:r>
                        <a:rPr lang="cs-CZ" sz="7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955052643"/>
                  </a:ext>
                </a:extLst>
              </a:tr>
              <a:tr h="134140">
                <a:tc>
                  <a:txBody>
                    <a:bodyPr/>
                    <a:lstStyle/>
                    <a:p>
                      <a:pPr algn="l" fontAlgn="b"/>
                      <a:r>
                        <a:rPr lang="cs-CZ" sz="700" b="1" i="0" u="none" strike="noStrike">
                          <a:solidFill>
                            <a:srgbClr val="000000"/>
                          </a:solidFill>
                          <a:effectLst/>
                          <a:latin typeface="Arial" panose="020B0604020202020204" pitchFamily="34" charset="0"/>
                        </a:rPr>
                        <a:t>9</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304,97</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155%</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578407856"/>
                  </a:ext>
                </a:extLst>
              </a:tr>
              <a:tr h="134140">
                <a:tc>
                  <a:txBody>
                    <a:bodyPr/>
                    <a:lstStyle/>
                    <a:p>
                      <a:pPr algn="l" fontAlgn="b"/>
                      <a:r>
                        <a:rPr lang="cs-CZ" sz="700" b="0" i="0" u="none" strike="noStrike">
                          <a:solidFill>
                            <a:srgbClr val="000000"/>
                          </a:solidFill>
                          <a:effectLst/>
                          <a:latin typeface="Arial" panose="020B0604020202020204" pitchFamily="34" charset="0"/>
                        </a:rPr>
                        <a:t>[CZ-SK] Nosovice - Varin [DIR] [CZ] / N-1 Sokolnice - Stupava</a:t>
                      </a:r>
                    </a:p>
                  </a:txBody>
                  <a:tcPr marL="7678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112,09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60%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337631864"/>
                  </a:ext>
                </a:extLst>
              </a:tr>
              <a:tr h="134140">
                <a:tc>
                  <a:txBody>
                    <a:bodyPr/>
                    <a:lstStyle/>
                    <a:p>
                      <a:pPr algn="l" fontAlgn="b"/>
                      <a:r>
                        <a:rPr lang="cs-CZ" sz="700" b="0" i="0" u="none" strike="noStrike">
                          <a:solidFill>
                            <a:srgbClr val="000000"/>
                          </a:solidFill>
                          <a:effectLst/>
                          <a:latin typeface="Arial" panose="020B0604020202020204" pitchFamily="34" charset="0"/>
                        </a:rPr>
                        <a:t>[CZ-D8] Hradec - Rohrsdorf 446 [OPP] [D8] / N-1 Hradec - Rohrsdorf 1</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19,62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21%</a:t>
                      </a:r>
                    </a:p>
                  </a:txBody>
                  <a:tcPr marL="0" marR="0" marT="0" marB="0" anchor="b">
                    <a:lnL>
                      <a:noFill/>
                    </a:lnL>
                    <a:lnR>
                      <a:noFill/>
                    </a:lnR>
                    <a:lnT>
                      <a:noFill/>
                    </a:lnT>
                    <a:lnB>
                      <a:noFill/>
                    </a:lnB>
                  </a:tcPr>
                </a:tc>
                <a:extLst>
                  <a:ext uri="{0D108BD9-81ED-4DB2-BD59-A6C34878D82A}">
                    <a16:rowId xmlns:a16="http://schemas.microsoft.com/office/drawing/2014/main" val="2813153891"/>
                  </a:ext>
                </a:extLst>
              </a:tr>
              <a:tr h="134140">
                <a:tc>
                  <a:txBody>
                    <a:bodyPr/>
                    <a:lstStyle/>
                    <a:p>
                      <a:pPr algn="l" fontAlgn="b"/>
                      <a:r>
                        <a:rPr lang="pt-BR" sz="700" b="0" i="0" u="none" strike="noStrike">
                          <a:solidFill>
                            <a:srgbClr val="000000"/>
                          </a:solidFill>
                          <a:effectLst/>
                          <a:latin typeface="Arial" panose="020B0604020202020204" pitchFamily="34" charset="0"/>
                        </a:rPr>
                        <a:t>[RO-RO] Paroseni - Targu Jiu Nord [OPP] / N-1 Resita - Timisoara</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0,97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151073650"/>
                  </a:ext>
                </a:extLst>
              </a:tr>
              <a:tr h="134140">
                <a:tc>
                  <a:txBody>
                    <a:bodyPr/>
                    <a:lstStyle/>
                    <a:p>
                      <a:pPr algn="l" fontAlgn="b"/>
                      <a:r>
                        <a:rPr lang="cs-CZ" sz="700" b="0" i="0" u="none" strike="noStrike">
                          <a:solidFill>
                            <a:srgbClr val="000000"/>
                          </a:solidFill>
                          <a:effectLst/>
                          <a:latin typeface="Arial" panose="020B0604020202020204" pitchFamily="34" charset="0"/>
                        </a:rPr>
                        <a:t>[AT-AT] Bisamberg 2 - Wien Suedost 227 [DIR] / N-1 Bisamberg - Kledering 228B</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304,97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31%</a:t>
                      </a:r>
                    </a:p>
                  </a:txBody>
                  <a:tcPr marL="0" marR="0" marT="0" marB="0" anchor="b">
                    <a:lnL>
                      <a:noFill/>
                    </a:lnL>
                    <a:lnR>
                      <a:noFill/>
                    </a:lnR>
                    <a:lnT>
                      <a:noFill/>
                    </a:lnT>
                    <a:lnB>
                      <a:noFill/>
                    </a:lnB>
                  </a:tcPr>
                </a:tc>
                <a:extLst>
                  <a:ext uri="{0D108BD9-81ED-4DB2-BD59-A6C34878D82A}">
                    <a16:rowId xmlns:a16="http://schemas.microsoft.com/office/drawing/2014/main" val="1362765925"/>
                  </a:ext>
                </a:extLst>
              </a:tr>
              <a:tr h="134140">
                <a:tc>
                  <a:txBody>
                    <a:bodyPr/>
                    <a:lstStyle/>
                    <a:p>
                      <a:pPr algn="l" fontAlgn="b"/>
                      <a:r>
                        <a:rPr lang="cs-CZ" sz="700" b="0" i="0" u="none" strike="noStrike">
                          <a:solidFill>
                            <a:srgbClr val="000000"/>
                          </a:solidFill>
                          <a:effectLst/>
                          <a:latin typeface="Arial" panose="020B0604020202020204" pitchFamily="34" charset="0"/>
                        </a:rPr>
                        <a:t>[AT-SI] Obersielach - Podlog 247 [DIR] [AT] / N-1 Cirkovce-Podlog</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153,04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24%</a:t>
                      </a:r>
                    </a:p>
                  </a:txBody>
                  <a:tcPr marL="0" marR="0" marT="0" marB="0" anchor="b">
                    <a:lnL>
                      <a:noFill/>
                    </a:lnL>
                    <a:lnR>
                      <a:noFill/>
                    </a:lnR>
                    <a:lnT>
                      <a:noFill/>
                    </a:lnT>
                    <a:lnB>
                      <a:noFill/>
                    </a:lnB>
                  </a:tcPr>
                </a:tc>
                <a:extLst>
                  <a:ext uri="{0D108BD9-81ED-4DB2-BD59-A6C34878D82A}">
                    <a16:rowId xmlns:a16="http://schemas.microsoft.com/office/drawing/2014/main" val="1714401556"/>
                  </a:ext>
                </a:extLst>
              </a:tr>
              <a:tr h="134140">
                <a:tc>
                  <a:txBody>
                    <a:bodyPr/>
                    <a:lstStyle/>
                    <a:p>
                      <a:pPr algn="l" fontAlgn="b"/>
                      <a:r>
                        <a:rPr lang="cs-CZ" sz="700" b="0" i="0" u="none" strike="noStrike">
                          <a:solidFill>
                            <a:srgbClr val="000000"/>
                          </a:solidFill>
                          <a:effectLst/>
                          <a:latin typeface="Arial" panose="020B0604020202020204" pitchFamily="34" charset="0"/>
                        </a:rPr>
                        <a:t>[D8-PL] Mikulowa PST1 [OPP] [PL] / N-1 Vierraden - Krajnik 2</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9,18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859904890"/>
                  </a:ext>
                </a:extLst>
              </a:tr>
              <a:tr h="134140">
                <a:tc>
                  <a:txBody>
                    <a:bodyPr/>
                    <a:lstStyle/>
                    <a:p>
                      <a:pPr algn="l" fontAlgn="b"/>
                      <a:r>
                        <a:rPr lang="cs-CZ" sz="700" b="1" i="0" u="none" strike="noStrike">
                          <a:solidFill>
                            <a:srgbClr val="000000"/>
                          </a:solidFill>
                          <a:effectLst/>
                          <a:latin typeface="Arial" panose="020B0604020202020204" pitchFamily="34" charset="0"/>
                        </a:rPr>
                        <a:t>10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83,94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128%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529893029"/>
                  </a:ext>
                </a:extLst>
              </a:tr>
              <a:tr h="134140">
                <a:tc>
                  <a:txBody>
                    <a:bodyPr/>
                    <a:lstStyle/>
                    <a:p>
                      <a:pPr algn="l" fontAlgn="b"/>
                      <a:r>
                        <a:rPr lang="cs-CZ" sz="700" b="0" i="0" u="none" strike="noStrike">
                          <a:solidFill>
                            <a:srgbClr val="000000"/>
                          </a:solidFill>
                          <a:effectLst/>
                          <a:latin typeface="Arial" panose="020B0604020202020204" pitchFamily="34" charset="0"/>
                        </a:rPr>
                        <a:t>[NL-D2] Meeden-Diele  380 Z [OPP] [NL] / N-1 Gronau - Gronau TR 441 E</a:t>
                      </a:r>
                    </a:p>
                  </a:txBody>
                  <a:tcPr marL="7678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42,62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717566035"/>
                  </a:ext>
                </a:extLst>
              </a:tr>
              <a:tr h="134140">
                <a:tc>
                  <a:txBody>
                    <a:bodyPr/>
                    <a:lstStyle/>
                    <a:p>
                      <a:pPr algn="l" fontAlgn="b"/>
                      <a:r>
                        <a:rPr lang="en-US" sz="700" b="0" i="0" u="none" strike="noStrike">
                          <a:solidFill>
                            <a:srgbClr val="000000"/>
                          </a:solidFill>
                          <a:effectLst/>
                          <a:latin typeface="Arial" panose="020B0604020202020204" pitchFamily="34" charset="0"/>
                        </a:rPr>
                        <a:t>[BE-FR] Achene - Lonny 19 [DIR] [FR] / N-1 Avelgem - Avelin 380.80</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55,49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61%</a:t>
                      </a:r>
                    </a:p>
                  </a:txBody>
                  <a:tcPr marL="0" marR="0" marT="0" marB="0" anchor="b">
                    <a:lnL>
                      <a:noFill/>
                    </a:lnL>
                    <a:lnR>
                      <a:noFill/>
                    </a:lnR>
                    <a:lnT>
                      <a:noFill/>
                    </a:lnT>
                    <a:lnB>
                      <a:noFill/>
                    </a:lnB>
                  </a:tcPr>
                </a:tc>
                <a:extLst>
                  <a:ext uri="{0D108BD9-81ED-4DB2-BD59-A6C34878D82A}">
                    <a16:rowId xmlns:a16="http://schemas.microsoft.com/office/drawing/2014/main" val="605497717"/>
                  </a:ext>
                </a:extLst>
              </a:tr>
              <a:tr h="134140">
                <a:tc>
                  <a:txBody>
                    <a:bodyPr/>
                    <a:lstStyle/>
                    <a:p>
                      <a:pPr algn="l" fontAlgn="b"/>
                      <a:r>
                        <a:rPr lang="cs-CZ" sz="700" b="0" i="0" u="none" strike="noStrike">
                          <a:solidFill>
                            <a:srgbClr val="000000"/>
                          </a:solidFill>
                          <a:effectLst/>
                          <a:latin typeface="Arial" panose="020B0604020202020204" pitchFamily="34" charset="0"/>
                        </a:rPr>
                        <a:t>[D7-D7] Buerstadt - Lambsheim BUERST W [DIR] / N-1 Dahlem - Rommersheim SELHN O</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83,94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47%</a:t>
                      </a:r>
                    </a:p>
                  </a:txBody>
                  <a:tcPr marL="0" marR="0" marT="0" marB="0" anchor="b">
                    <a:lnL>
                      <a:noFill/>
                    </a:lnL>
                    <a:lnR>
                      <a:noFill/>
                    </a:lnR>
                    <a:lnT>
                      <a:noFill/>
                    </a:lnT>
                    <a:lnB>
                      <a:noFill/>
                    </a:lnB>
                  </a:tcPr>
                </a:tc>
                <a:extLst>
                  <a:ext uri="{0D108BD9-81ED-4DB2-BD59-A6C34878D82A}">
                    <a16:rowId xmlns:a16="http://schemas.microsoft.com/office/drawing/2014/main" val="4129518415"/>
                  </a:ext>
                </a:extLst>
              </a:tr>
              <a:tr h="134140">
                <a:tc>
                  <a:txBody>
                    <a:bodyPr/>
                    <a:lstStyle/>
                    <a:p>
                      <a:pPr algn="l" fontAlgn="b"/>
                      <a:r>
                        <a:rPr lang="cs-CZ" sz="700" b="1" i="0" u="none" strike="noStrike">
                          <a:solidFill>
                            <a:srgbClr val="000000"/>
                          </a:solidFill>
                          <a:effectLst/>
                          <a:latin typeface="Arial" panose="020B0604020202020204" pitchFamily="34" charset="0"/>
                        </a:rPr>
                        <a:t>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1079,06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140%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422251980"/>
                  </a:ext>
                </a:extLst>
              </a:tr>
              <a:tr h="134140">
                <a:tc>
                  <a:txBody>
                    <a:bodyPr/>
                    <a:lstStyle/>
                    <a:p>
                      <a:pPr algn="l" fontAlgn="b"/>
                      <a:r>
                        <a:rPr lang="en-US" sz="700" b="0" i="0" u="none" strike="noStrike">
                          <a:solidFill>
                            <a:srgbClr val="000000"/>
                          </a:solidFill>
                          <a:effectLst/>
                          <a:latin typeface="Arial" panose="020B0604020202020204" pitchFamily="34" charset="0"/>
                        </a:rPr>
                        <a:t>[BE-FR] Achene - Lonny 19 [DIR] [FR] / N-1 Avelgem - Avelin 380.80</a:t>
                      </a:r>
                    </a:p>
                  </a:txBody>
                  <a:tcPr marL="7678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60,02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65%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082889505"/>
                  </a:ext>
                </a:extLst>
              </a:tr>
              <a:tr h="134140">
                <a:tc>
                  <a:txBody>
                    <a:bodyPr/>
                    <a:lstStyle/>
                    <a:p>
                      <a:pPr algn="l" fontAlgn="b"/>
                      <a:r>
                        <a:rPr lang="cs-CZ" sz="700" b="0" i="0" u="none" strike="noStrike">
                          <a:solidFill>
                            <a:srgbClr val="000000"/>
                          </a:solidFill>
                          <a:effectLst/>
                          <a:latin typeface="Arial" panose="020B0604020202020204" pitchFamily="34" charset="0"/>
                        </a:rPr>
                        <a:t>[AT-AT] Bisamberg 2 - Wien Suedost 227 [DIR] / N-1 Bisamberg - Kledering 228B</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1079,06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35%</a:t>
                      </a:r>
                    </a:p>
                  </a:txBody>
                  <a:tcPr marL="0" marR="0" marT="0" marB="0" anchor="b">
                    <a:lnL>
                      <a:noFill/>
                    </a:lnL>
                    <a:lnR>
                      <a:noFill/>
                    </a:lnR>
                    <a:lnT>
                      <a:noFill/>
                    </a:lnT>
                    <a:lnB>
                      <a:noFill/>
                    </a:lnB>
                  </a:tcPr>
                </a:tc>
                <a:extLst>
                  <a:ext uri="{0D108BD9-81ED-4DB2-BD59-A6C34878D82A}">
                    <a16:rowId xmlns:a16="http://schemas.microsoft.com/office/drawing/2014/main" val="174830011"/>
                  </a:ext>
                </a:extLst>
              </a:tr>
              <a:tr h="134140">
                <a:tc>
                  <a:txBody>
                    <a:bodyPr/>
                    <a:lstStyle/>
                    <a:p>
                      <a:pPr algn="l" fontAlgn="b"/>
                      <a:r>
                        <a:rPr lang="cs-CZ" sz="700" b="0" i="0" u="none" strike="noStrike">
                          <a:solidFill>
                            <a:srgbClr val="000000"/>
                          </a:solidFill>
                          <a:effectLst/>
                          <a:latin typeface="Arial" panose="020B0604020202020204" pitchFamily="34" charset="0"/>
                        </a:rPr>
                        <a:t>[D2-D7] Grosskrotzenburg - Urberach UMAIN N2 [DIR] [D7] / N-1 Dettingen - Grosskrotzenburg UMAIN S1</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845,3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823212520"/>
                  </a:ext>
                </a:extLst>
              </a:tr>
              <a:tr h="134140">
                <a:tc>
                  <a:txBody>
                    <a:bodyPr/>
                    <a:lstStyle/>
                    <a:p>
                      <a:pPr algn="l" fontAlgn="b"/>
                      <a:r>
                        <a:rPr lang="cs-CZ" sz="700" b="0" i="0" u="none" strike="noStrike">
                          <a:solidFill>
                            <a:srgbClr val="000000"/>
                          </a:solidFill>
                          <a:effectLst/>
                          <a:latin typeface="Arial" panose="020B0604020202020204" pitchFamily="34" charset="0"/>
                        </a:rPr>
                        <a:t>[D8-PL] Mikulowa PST1 [OPP] [PL] / N-1 Vierraden - Krajnik 2</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67,08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928662676"/>
                  </a:ext>
                </a:extLst>
              </a:tr>
              <a:tr h="134140">
                <a:tc>
                  <a:txBody>
                    <a:bodyPr/>
                    <a:lstStyle/>
                    <a:p>
                      <a:pPr algn="l" fontAlgn="b"/>
                      <a:r>
                        <a:rPr lang="cs-CZ" sz="700" b="1" i="0" u="none" strike="noStrike">
                          <a:solidFill>
                            <a:srgbClr val="000000"/>
                          </a:solidFill>
                          <a:effectLst/>
                          <a:latin typeface="Arial" panose="020B0604020202020204" pitchFamily="34" charset="0"/>
                        </a:rPr>
                        <a:t>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1304,84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148%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393434578"/>
                  </a:ext>
                </a:extLst>
              </a:tr>
              <a:tr h="134140">
                <a:tc>
                  <a:txBody>
                    <a:bodyPr/>
                    <a:lstStyle/>
                    <a:p>
                      <a:pPr algn="l" fontAlgn="b"/>
                      <a:r>
                        <a:rPr lang="cs-CZ" sz="700" b="0" i="0" u="none" strike="noStrike">
                          <a:solidFill>
                            <a:srgbClr val="000000"/>
                          </a:solidFill>
                          <a:effectLst/>
                          <a:latin typeface="Arial" panose="020B0604020202020204" pitchFamily="34" charset="0"/>
                        </a:rPr>
                        <a:t>[NL-D2] Meeden-Diele  380 Z [OPP] [NL] / N-1 Gronau - Gronau TR 441 E</a:t>
                      </a:r>
                    </a:p>
                  </a:txBody>
                  <a:tcPr marL="7678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143,74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871795532"/>
                  </a:ext>
                </a:extLst>
              </a:tr>
              <a:tr h="134140">
                <a:tc>
                  <a:txBody>
                    <a:bodyPr/>
                    <a:lstStyle/>
                    <a:p>
                      <a:pPr algn="l" fontAlgn="b"/>
                      <a:r>
                        <a:rPr lang="en-US" sz="700" b="0" i="0" u="none" strike="noStrike">
                          <a:solidFill>
                            <a:srgbClr val="000000"/>
                          </a:solidFill>
                          <a:effectLst/>
                          <a:latin typeface="Arial" panose="020B0604020202020204" pitchFamily="34" charset="0"/>
                        </a:rPr>
                        <a:t>[BE-FR] Achene - Lonny 380.19 [DIR] [BE] / N-1 Avelgem - Avelin 380.80</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335,53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71%</a:t>
                      </a:r>
                    </a:p>
                  </a:txBody>
                  <a:tcPr marL="0" marR="0" marT="0" marB="0" anchor="b">
                    <a:lnL>
                      <a:noFill/>
                    </a:lnL>
                    <a:lnR>
                      <a:noFill/>
                    </a:lnR>
                    <a:lnT>
                      <a:noFill/>
                    </a:lnT>
                    <a:lnB>
                      <a:noFill/>
                    </a:lnB>
                  </a:tcPr>
                </a:tc>
                <a:extLst>
                  <a:ext uri="{0D108BD9-81ED-4DB2-BD59-A6C34878D82A}">
                    <a16:rowId xmlns:a16="http://schemas.microsoft.com/office/drawing/2014/main" val="1286199490"/>
                  </a:ext>
                </a:extLst>
              </a:tr>
              <a:tr h="134140">
                <a:tc>
                  <a:txBody>
                    <a:bodyPr/>
                    <a:lstStyle/>
                    <a:p>
                      <a:pPr algn="l" fontAlgn="b"/>
                      <a:r>
                        <a:rPr lang="cs-CZ" sz="700" b="0" i="0" u="none" strike="noStrike">
                          <a:solidFill>
                            <a:srgbClr val="000000"/>
                          </a:solidFill>
                          <a:effectLst/>
                          <a:latin typeface="Arial" panose="020B0604020202020204" pitchFamily="34" charset="0"/>
                        </a:rPr>
                        <a:t>[AT-AT] Bisamberg 2 - Wien Suedost 227 [DIR] / N-1 Bisamberg - Kledering 228B</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1304,84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32%</a:t>
                      </a:r>
                    </a:p>
                  </a:txBody>
                  <a:tcPr marL="0" marR="0" marT="0" marB="0" anchor="b">
                    <a:lnL>
                      <a:noFill/>
                    </a:lnL>
                    <a:lnR>
                      <a:noFill/>
                    </a:lnR>
                    <a:lnT>
                      <a:noFill/>
                    </a:lnT>
                    <a:lnB>
                      <a:noFill/>
                    </a:lnB>
                  </a:tcPr>
                </a:tc>
                <a:extLst>
                  <a:ext uri="{0D108BD9-81ED-4DB2-BD59-A6C34878D82A}">
                    <a16:rowId xmlns:a16="http://schemas.microsoft.com/office/drawing/2014/main" val="1512064836"/>
                  </a:ext>
                </a:extLst>
              </a:tr>
              <a:tr h="134140">
                <a:tc>
                  <a:txBody>
                    <a:bodyPr/>
                    <a:lstStyle/>
                    <a:p>
                      <a:pPr algn="l" fontAlgn="b"/>
                      <a:r>
                        <a:rPr lang="cs-CZ" sz="700" b="0" i="0" u="none" strike="noStrike">
                          <a:solidFill>
                            <a:srgbClr val="000000"/>
                          </a:solidFill>
                          <a:effectLst/>
                          <a:latin typeface="Arial" panose="020B0604020202020204" pitchFamily="34" charset="0"/>
                        </a:rPr>
                        <a:t>[D2-D7] Grosskrotzenburg - Urberach UMAIN N2 [DIR] [D7] / N-1 Dettingen - Grosskrotzenburg UMAIN S1</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135,17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25%</a:t>
                      </a:r>
                    </a:p>
                  </a:txBody>
                  <a:tcPr marL="0" marR="0" marT="0" marB="0" anchor="b">
                    <a:lnL>
                      <a:noFill/>
                    </a:lnL>
                    <a:lnR>
                      <a:noFill/>
                    </a:lnR>
                    <a:lnT>
                      <a:noFill/>
                    </a:lnT>
                    <a:lnB>
                      <a:noFill/>
                    </a:lnB>
                  </a:tcPr>
                </a:tc>
                <a:extLst>
                  <a:ext uri="{0D108BD9-81ED-4DB2-BD59-A6C34878D82A}">
                    <a16:rowId xmlns:a16="http://schemas.microsoft.com/office/drawing/2014/main" val="2707999622"/>
                  </a:ext>
                </a:extLst>
              </a:tr>
              <a:tr h="134140">
                <a:tc>
                  <a:txBody>
                    <a:bodyPr/>
                    <a:lstStyle/>
                    <a:p>
                      <a:pPr algn="l" fontAlgn="b"/>
                      <a:r>
                        <a:rPr lang="cs-CZ" sz="700" b="1" i="0" u="none" strike="noStrike">
                          <a:solidFill>
                            <a:srgbClr val="000000"/>
                          </a:solidFill>
                          <a:effectLst/>
                          <a:latin typeface="Arial" panose="020B0604020202020204" pitchFamily="34" charset="0"/>
                        </a:rPr>
                        <a:t>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2057,8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157%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921885040"/>
                  </a:ext>
                </a:extLst>
              </a:tr>
              <a:tr h="134140">
                <a:tc>
                  <a:txBody>
                    <a:bodyPr/>
                    <a:lstStyle/>
                    <a:p>
                      <a:pPr algn="l" fontAlgn="b"/>
                      <a:r>
                        <a:rPr lang="de-DE" sz="700" b="0" i="0" u="none" strike="noStrike">
                          <a:solidFill>
                            <a:srgbClr val="000000"/>
                          </a:solidFill>
                          <a:effectLst/>
                          <a:latin typeface="Arial" panose="020B0604020202020204" pitchFamily="34" charset="0"/>
                        </a:rPr>
                        <a:t>[D8-D8] Pasewalk - Vierraden 306 [DIR] / N-1 Hagenwerder - Mikulowa 2</a:t>
                      </a:r>
                    </a:p>
                  </a:txBody>
                  <a:tcPr marL="7678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69,52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476671016"/>
                  </a:ext>
                </a:extLst>
              </a:tr>
              <a:tr h="134140">
                <a:tc>
                  <a:txBody>
                    <a:bodyPr/>
                    <a:lstStyle/>
                    <a:p>
                      <a:pPr algn="l" fontAlgn="b"/>
                      <a:r>
                        <a:rPr lang="de-DE" sz="700" b="0" i="0" u="none" strike="noStrike">
                          <a:solidFill>
                            <a:srgbClr val="000000"/>
                          </a:solidFill>
                          <a:effectLst/>
                          <a:latin typeface="Arial" panose="020B0604020202020204" pitchFamily="34" charset="0"/>
                        </a:rPr>
                        <a:t>[D2-NL] Diele - Meeden SCHWARZ [DIR] [D2] / N-1 Gronau - Gronau TR 441 E</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144,59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681543405"/>
                  </a:ext>
                </a:extLst>
              </a:tr>
              <a:tr h="134140">
                <a:tc>
                  <a:txBody>
                    <a:bodyPr/>
                    <a:lstStyle/>
                    <a:p>
                      <a:pPr algn="l" fontAlgn="b"/>
                      <a:r>
                        <a:rPr lang="en-US" sz="700" b="0" i="0" u="none" strike="noStrike">
                          <a:solidFill>
                            <a:srgbClr val="000000"/>
                          </a:solidFill>
                          <a:effectLst/>
                          <a:latin typeface="Arial" panose="020B0604020202020204" pitchFamily="34" charset="0"/>
                        </a:rPr>
                        <a:t>[BE-FR] Achene - Lonny 380.19 [DIR] [BE] / N-1 Avelgem - Avelin 380.80</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461,59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61%</a:t>
                      </a:r>
                    </a:p>
                  </a:txBody>
                  <a:tcPr marL="0" marR="0" marT="0" marB="0" anchor="b">
                    <a:lnL>
                      <a:noFill/>
                    </a:lnL>
                    <a:lnR>
                      <a:noFill/>
                    </a:lnR>
                    <a:lnT>
                      <a:noFill/>
                    </a:lnT>
                    <a:lnB>
                      <a:noFill/>
                    </a:lnB>
                  </a:tcPr>
                </a:tc>
                <a:extLst>
                  <a:ext uri="{0D108BD9-81ED-4DB2-BD59-A6C34878D82A}">
                    <a16:rowId xmlns:a16="http://schemas.microsoft.com/office/drawing/2014/main" val="432366109"/>
                  </a:ext>
                </a:extLst>
              </a:tr>
              <a:tr h="134140">
                <a:tc>
                  <a:txBody>
                    <a:bodyPr/>
                    <a:lstStyle/>
                    <a:p>
                      <a:pPr algn="l" fontAlgn="b"/>
                      <a:r>
                        <a:rPr lang="cs-CZ" sz="700" b="0" i="0" u="none" strike="noStrike">
                          <a:solidFill>
                            <a:srgbClr val="000000"/>
                          </a:solidFill>
                          <a:effectLst/>
                          <a:latin typeface="Arial" panose="020B0604020202020204" pitchFamily="34" charset="0"/>
                        </a:rPr>
                        <a:t>[AT-AT] Bisamberg 2 - Wien Suedost 227 [DIR] / N-1 Bisamberg - Kledering 228B</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2057,8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35%</a:t>
                      </a:r>
                    </a:p>
                  </a:txBody>
                  <a:tcPr marL="0" marR="0" marT="0" marB="0" anchor="b">
                    <a:lnL>
                      <a:noFill/>
                    </a:lnL>
                    <a:lnR>
                      <a:noFill/>
                    </a:lnR>
                    <a:lnT>
                      <a:noFill/>
                    </a:lnT>
                    <a:lnB>
                      <a:noFill/>
                    </a:lnB>
                  </a:tcPr>
                </a:tc>
                <a:extLst>
                  <a:ext uri="{0D108BD9-81ED-4DB2-BD59-A6C34878D82A}">
                    <a16:rowId xmlns:a16="http://schemas.microsoft.com/office/drawing/2014/main" val="1227326273"/>
                  </a:ext>
                </a:extLst>
              </a:tr>
              <a:tr h="134140">
                <a:tc>
                  <a:txBody>
                    <a:bodyPr/>
                    <a:lstStyle/>
                    <a:p>
                      <a:pPr algn="l" fontAlgn="b"/>
                      <a:r>
                        <a:rPr lang="cs-CZ" sz="700" b="0" i="0" u="none" strike="noStrike">
                          <a:solidFill>
                            <a:srgbClr val="000000"/>
                          </a:solidFill>
                          <a:effectLst/>
                          <a:latin typeface="Arial" panose="020B0604020202020204" pitchFamily="34" charset="0"/>
                        </a:rPr>
                        <a:t>[D2-D7] Grosskrotzenburg - Urberach UMAIN N2 [DIR] [D7] / N-1 Dettingen - Grosskrotzenburg UMAIN S1</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436,7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926930350"/>
                  </a:ext>
                </a:extLst>
              </a:tr>
              <a:tr h="134140">
                <a:tc>
                  <a:txBody>
                    <a:bodyPr/>
                    <a:lstStyle/>
                    <a:p>
                      <a:pPr algn="l" fontAlgn="b"/>
                      <a:r>
                        <a:rPr lang="cs-CZ" sz="700" b="1" i="0" u="none" strike="noStrike">
                          <a:solidFill>
                            <a:srgbClr val="000000"/>
                          </a:solidFill>
                          <a:effectLst/>
                          <a:latin typeface="Arial" panose="020B0604020202020204" pitchFamily="34" charset="0"/>
                        </a:rPr>
                        <a:t>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2222,47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187%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076826699"/>
                  </a:ext>
                </a:extLst>
              </a:tr>
              <a:tr h="134140">
                <a:tc>
                  <a:txBody>
                    <a:bodyPr/>
                    <a:lstStyle/>
                    <a:p>
                      <a:pPr algn="l" fontAlgn="b"/>
                      <a:r>
                        <a:rPr lang="de-DE" sz="700" b="0" i="0" u="none" strike="noStrike">
                          <a:solidFill>
                            <a:srgbClr val="000000"/>
                          </a:solidFill>
                          <a:effectLst/>
                          <a:latin typeface="Arial" panose="020B0604020202020204" pitchFamily="34" charset="0"/>
                        </a:rPr>
                        <a:t>[D8-D8] Pasewalk - Vierraden 306 [DIR] / N-1 Hagenwerder - Mikulowa 2</a:t>
                      </a:r>
                    </a:p>
                  </a:txBody>
                  <a:tcPr marL="7678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218,73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646436140"/>
                  </a:ext>
                </a:extLst>
              </a:tr>
              <a:tr h="134140">
                <a:tc>
                  <a:txBody>
                    <a:bodyPr/>
                    <a:lstStyle/>
                    <a:p>
                      <a:pPr algn="l" fontAlgn="b"/>
                      <a:r>
                        <a:rPr lang="cs-CZ" sz="700" b="0" i="0" u="none" strike="noStrike">
                          <a:solidFill>
                            <a:srgbClr val="000000"/>
                          </a:solidFill>
                          <a:effectLst/>
                          <a:latin typeface="Arial" panose="020B0604020202020204" pitchFamily="34" charset="0"/>
                        </a:rPr>
                        <a:t>[NL-D2] Meeden-Diele  380 Z [OPP] [NL] / N-1 Gronau - Gronau TR 441 E</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206,56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604396976"/>
                  </a:ext>
                </a:extLst>
              </a:tr>
              <a:tr h="134140">
                <a:tc>
                  <a:txBody>
                    <a:bodyPr/>
                    <a:lstStyle/>
                    <a:p>
                      <a:pPr algn="l" fontAlgn="b"/>
                      <a:r>
                        <a:rPr lang="en-US" sz="700" b="0" i="0" u="none" strike="noStrike">
                          <a:solidFill>
                            <a:srgbClr val="000000"/>
                          </a:solidFill>
                          <a:effectLst/>
                          <a:latin typeface="Arial" panose="020B0604020202020204" pitchFamily="34" charset="0"/>
                        </a:rPr>
                        <a:t>[BE-FR] Achene - Lonny 380.19 [DIR] [BE] / N-1 Avelgem - Avelin 380.80</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299,09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65%</a:t>
                      </a:r>
                    </a:p>
                  </a:txBody>
                  <a:tcPr marL="0" marR="0" marT="0" marB="0" anchor="b">
                    <a:lnL>
                      <a:noFill/>
                    </a:lnL>
                    <a:lnR>
                      <a:noFill/>
                    </a:lnR>
                    <a:lnT>
                      <a:noFill/>
                    </a:lnT>
                    <a:lnB>
                      <a:noFill/>
                    </a:lnB>
                  </a:tcPr>
                </a:tc>
                <a:extLst>
                  <a:ext uri="{0D108BD9-81ED-4DB2-BD59-A6C34878D82A}">
                    <a16:rowId xmlns:a16="http://schemas.microsoft.com/office/drawing/2014/main" val="1791779784"/>
                  </a:ext>
                </a:extLst>
              </a:tr>
              <a:tr h="134140">
                <a:tc>
                  <a:txBody>
                    <a:bodyPr/>
                    <a:lstStyle/>
                    <a:p>
                      <a:pPr algn="l" fontAlgn="b"/>
                      <a:r>
                        <a:rPr lang="cs-CZ" sz="700" b="0" i="0" u="none" strike="noStrike">
                          <a:solidFill>
                            <a:srgbClr val="000000"/>
                          </a:solidFill>
                          <a:effectLst/>
                          <a:latin typeface="Arial" panose="020B0604020202020204" pitchFamily="34" charset="0"/>
                        </a:rPr>
                        <a:t>[AT-AT] Bisamberg 2 - Wien Suedost 227 [DIR] / N-1 Bisamberg - Kledering 228B</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2222,47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31%</a:t>
                      </a:r>
                    </a:p>
                  </a:txBody>
                  <a:tcPr marL="0" marR="0" marT="0" marB="0" anchor="b">
                    <a:lnL>
                      <a:noFill/>
                    </a:lnL>
                    <a:lnR>
                      <a:noFill/>
                    </a:lnR>
                    <a:lnT>
                      <a:noFill/>
                    </a:lnT>
                    <a:lnB>
                      <a:noFill/>
                    </a:lnB>
                  </a:tcPr>
                </a:tc>
                <a:extLst>
                  <a:ext uri="{0D108BD9-81ED-4DB2-BD59-A6C34878D82A}">
                    <a16:rowId xmlns:a16="http://schemas.microsoft.com/office/drawing/2014/main" val="3363441516"/>
                  </a:ext>
                </a:extLst>
              </a:tr>
              <a:tr h="134140">
                <a:tc>
                  <a:txBody>
                    <a:bodyPr/>
                    <a:lstStyle/>
                    <a:p>
                      <a:pPr algn="l" fontAlgn="b"/>
                      <a:r>
                        <a:rPr lang="cs-CZ" sz="700" b="0" i="0" u="none" strike="noStrike">
                          <a:solidFill>
                            <a:srgbClr val="000000"/>
                          </a:solidFill>
                          <a:effectLst/>
                          <a:latin typeface="Arial" panose="020B0604020202020204" pitchFamily="34" charset="0"/>
                        </a:rPr>
                        <a:t>[D7-D7] Buerstadt - Lambsheim BUERST W [DIR] / N-1 Dahlem - Rommersheim SELHN O</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442,34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50%</a:t>
                      </a:r>
                    </a:p>
                  </a:txBody>
                  <a:tcPr marL="0" marR="0" marT="0" marB="0" anchor="b">
                    <a:lnL>
                      <a:noFill/>
                    </a:lnL>
                    <a:lnR>
                      <a:noFill/>
                    </a:lnR>
                    <a:lnT>
                      <a:noFill/>
                    </a:lnT>
                    <a:lnB>
                      <a:noFill/>
                    </a:lnB>
                  </a:tcPr>
                </a:tc>
                <a:extLst>
                  <a:ext uri="{0D108BD9-81ED-4DB2-BD59-A6C34878D82A}">
                    <a16:rowId xmlns:a16="http://schemas.microsoft.com/office/drawing/2014/main" val="1010908216"/>
                  </a:ext>
                </a:extLst>
              </a:tr>
              <a:tr h="134140">
                <a:tc>
                  <a:txBody>
                    <a:bodyPr/>
                    <a:lstStyle/>
                    <a:p>
                      <a:pPr algn="l" fontAlgn="b"/>
                      <a:r>
                        <a:rPr lang="cs-CZ" sz="700" b="1" i="0" u="none" strike="noStrike">
                          <a:solidFill>
                            <a:srgbClr val="000000"/>
                          </a:solidFill>
                          <a:effectLst/>
                          <a:latin typeface="Arial" panose="020B0604020202020204" pitchFamily="34" charset="0"/>
                        </a:rPr>
                        <a:t>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2289,18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192%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55397905"/>
                  </a:ext>
                </a:extLst>
              </a:tr>
              <a:tr h="134140">
                <a:tc>
                  <a:txBody>
                    <a:bodyPr/>
                    <a:lstStyle/>
                    <a:p>
                      <a:pPr algn="l" fontAlgn="b"/>
                      <a:r>
                        <a:rPr lang="de-DE" sz="700" b="0" i="0" u="none" strike="noStrike">
                          <a:solidFill>
                            <a:srgbClr val="000000"/>
                          </a:solidFill>
                          <a:effectLst/>
                          <a:latin typeface="Arial" panose="020B0604020202020204" pitchFamily="34" charset="0"/>
                        </a:rPr>
                        <a:t>[D8-D8] Pasewalk - Vierraden 306 [DIR] / N-1 Hagenwerder - Mikulowa 2</a:t>
                      </a:r>
                    </a:p>
                  </a:txBody>
                  <a:tcPr marL="7678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306,53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169597965"/>
                  </a:ext>
                </a:extLst>
              </a:tr>
              <a:tr h="134140">
                <a:tc>
                  <a:txBody>
                    <a:bodyPr/>
                    <a:lstStyle/>
                    <a:p>
                      <a:pPr algn="l" fontAlgn="b"/>
                      <a:r>
                        <a:rPr lang="cs-CZ" sz="700" b="0" i="0" u="none" strike="noStrike">
                          <a:solidFill>
                            <a:srgbClr val="000000"/>
                          </a:solidFill>
                          <a:effectLst/>
                          <a:latin typeface="Arial" panose="020B0604020202020204" pitchFamily="34" charset="0"/>
                        </a:rPr>
                        <a:t>[NL-D2] Meeden-Diele  380 Z [OPP] [NL] / N-1 Gronau - Gronau TR 441 E</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208,34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931851290"/>
                  </a:ext>
                </a:extLst>
              </a:tr>
              <a:tr h="134140">
                <a:tc>
                  <a:txBody>
                    <a:bodyPr/>
                    <a:lstStyle/>
                    <a:p>
                      <a:pPr algn="l" fontAlgn="b"/>
                      <a:r>
                        <a:rPr lang="en-US" sz="700" b="0" i="0" u="none" strike="noStrike">
                          <a:solidFill>
                            <a:srgbClr val="000000"/>
                          </a:solidFill>
                          <a:effectLst/>
                          <a:latin typeface="Arial" panose="020B0604020202020204" pitchFamily="34" charset="0"/>
                        </a:rPr>
                        <a:t>[BE-FR] Achene - Lonny 380.19 [DIR] [BE] / N-1 Avelgem - Avelin 380.80</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310,3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72%</a:t>
                      </a:r>
                    </a:p>
                  </a:txBody>
                  <a:tcPr marL="0" marR="0" marT="0" marB="0" anchor="b">
                    <a:lnL>
                      <a:noFill/>
                    </a:lnL>
                    <a:lnR>
                      <a:noFill/>
                    </a:lnR>
                    <a:lnT>
                      <a:noFill/>
                    </a:lnT>
                    <a:lnB>
                      <a:noFill/>
                    </a:lnB>
                  </a:tcPr>
                </a:tc>
                <a:extLst>
                  <a:ext uri="{0D108BD9-81ED-4DB2-BD59-A6C34878D82A}">
                    <a16:rowId xmlns:a16="http://schemas.microsoft.com/office/drawing/2014/main" val="148539253"/>
                  </a:ext>
                </a:extLst>
              </a:tr>
              <a:tr h="134140">
                <a:tc>
                  <a:txBody>
                    <a:bodyPr/>
                    <a:lstStyle/>
                    <a:p>
                      <a:pPr algn="l" fontAlgn="b"/>
                      <a:r>
                        <a:rPr lang="cs-CZ" sz="700" b="0" i="0" u="none" strike="noStrike">
                          <a:solidFill>
                            <a:srgbClr val="000000"/>
                          </a:solidFill>
                          <a:effectLst/>
                          <a:latin typeface="Arial" panose="020B0604020202020204" pitchFamily="34" charset="0"/>
                        </a:rPr>
                        <a:t>[AT-AT] Bisamberg 2 - Wien Suedost 227 [DIR] / N-1 Bisamberg - Kledering 228B</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2289,18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29%</a:t>
                      </a:r>
                    </a:p>
                  </a:txBody>
                  <a:tcPr marL="0" marR="0" marT="0" marB="0" anchor="b">
                    <a:lnL>
                      <a:noFill/>
                    </a:lnL>
                    <a:lnR>
                      <a:noFill/>
                    </a:lnR>
                    <a:lnT>
                      <a:noFill/>
                    </a:lnT>
                    <a:lnB>
                      <a:noFill/>
                    </a:lnB>
                  </a:tcPr>
                </a:tc>
                <a:extLst>
                  <a:ext uri="{0D108BD9-81ED-4DB2-BD59-A6C34878D82A}">
                    <a16:rowId xmlns:a16="http://schemas.microsoft.com/office/drawing/2014/main" val="2293633242"/>
                  </a:ext>
                </a:extLst>
              </a:tr>
              <a:tr h="134140">
                <a:tc>
                  <a:txBody>
                    <a:bodyPr/>
                    <a:lstStyle/>
                    <a:p>
                      <a:pPr algn="l" fontAlgn="b"/>
                      <a:r>
                        <a:rPr lang="cs-CZ" sz="700" b="0" i="0" u="none" strike="noStrike">
                          <a:solidFill>
                            <a:srgbClr val="000000"/>
                          </a:solidFill>
                          <a:effectLst/>
                          <a:latin typeface="Arial" panose="020B0604020202020204" pitchFamily="34" charset="0"/>
                        </a:rPr>
                        <a:t>[D7-D7] Buerstadt - Lambsheim BUERST W [DIR] / N-1 Dahlem - Rommersheim SELHN O</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484,36</a:t>
                      </a:r>
                    </a:p>
                  </a:txBody>
                  <a:tcPr marL="0" marR="0" marT="0" marB="0" anchor="b">
                    <a:lnL>
                      <a:noFill/>
                    </a:lnL>
                    <a:lnR>
                      <a:noFill/>
                    </a:lnR>
                    <a:lnT>
                      <a:noFill/>
                    </a:lnT>
                    <a:lnB>
                      <a:noFill/>
                    </a:lnB>
                  </a:tcPr>
                </a:tc>
                <a:tc>
                  <a:txBody>
                    <a:bodyPr/>
                    <a:lstStyle/>
                    <a:p>
                      <a:pPr algn="r" fontAlgn="b"/>
                      <a:r>
                        <a:rPr lang="cs-CZ" sz="700" b="0" i="0" u="none" strike="noStrike" dirty="0">
                          <a:solidFill>
                            <a:srgbClr val="000000"/>
                          </a:solidFill>
                          <a:effectLst/>
                          <a:latin typeface="Arial" panose="020B0604020202020204" pitchFamily="34" charset="0"/>
                        </a:rPr>
                        <a:t>51%</a:t>
                      </a:r>
                    </a:p>
                  </a:txBody>
                  <a:tcPr marL="0" marR="0" marT="0" marB="0" anchor="b">
                    <a:lnL>
                      <a:noFill/>
                    </a:lnL>
                    <a:lnR>
                      <a:noFill/>
                    </a:lnR>
                    <a:lnT>
                      <a:noFill/>
                    </a:lnT>
                    <a:lnB>
                      <a:noFill/>
                    </a:lnB>
                  </a:tcPr>
                </a:tc>
                <a:extLst>
                  <a:ext uri="{0D108BD9-81ED-4DB2-BD59-A6C34878D82A}">
                    <a16:rowId xmlns:a16="http://schemas.microsoft.com/office/drawing/2014/main" val="2398663877"/>
                  </a:ext>
                </a:extLst>
              </a:tr>
            </a:tbl>
          </a:graphicData>
        </a:graphic>
      </p:graphicFrame>
    </p:spTree>
    <p:extLst>
      <p:ext uri="{BB962C8B-B14F-4D97-AF65-F5344CB8AC3E}">
        <p14:creationId xmlns:p14="http://schemas.microsoft.com/office/powerpoint/2010/main" val="28604561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BD20220412</a:t>
            </a:r>
            <a:r>
              <a:rPr lang="en-US" altLang="hu-HU" sz="1400" dirty="0">
                <a:solidFill>
                  <a:srgbClr val="008000"/>
                </a:solidFill>
              </a:rPr>
              <a:t> (part </a:t>
            </a:r>
            <a:r>
              <a:rPr lang="cs-CZ" altLang="hu-HU" sz="1400" dirty="0">
                <a:solidFill>
                  <a:srgbClr val="008000"/>
                </a:solidFill>
              </a:rPr>
              <a:t>I</a:t>
            </a:r>
            <a:r>
              <a:rPr lang="sl-SI" altLang="hu-HU" sz="1400" dirty="0">
                <a:solidFill>
                  <a:srgbClr val="008000"/>
                </a:solidFill>
              </a:rPr>
              <a:t>II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ulka 1">
            <a:extLst>
              <a:ext uri="{FF2B5EF4-FFF2-40B4-BE49-F238E27FC236}">
                <a16:creationId xmlns:a16="http://schemas.microsoft.com/office/drawing/2014/main" id="{DF84C164-E2C1-4481-8D34-B12774A4FC09}"/>
              </a:ext>
            </a:extLst>
          </p:cNvPr>
          <p:cNvGraphicFramePr>
            <a:graphicFrameLocks noGrp="1"/>
          </p:cNvGraphicFramePr>
          <p:nvPr>
            <p:extLst>
              <p:ext uri="{D42A27DB-BD31-4B8C-83A1-F6EECF244321}">
                <p14:modId xmlns:p14="http://schemas.microsoft.com/office/powerpoint/2010/main" val="1274779603"/>
              </p:ext>
            </p:extLst>
          </p:nvPr>
        </p:nvGraphicFramePr>
        <p:xfrm>
          <a:off x="461219" y="1028289"/>
          <a:ext cx="8419434" cy="4779993"/>
        </p:xfrm>
        <a:graphic>
          <a:graphicData uri="http://schemas.openxmlformats.org/drawingml/2006/table">
            <a:tbl>
              <a:tblPr/>
              <a:tblGrid>
                <a:gridCol w="6506375">
                  <a:extLst>
                    <a:ext uri="{9D8B030D-6E8A-4147-A177-3AD203B41FA5}">
                      <a16:colId xmlns:a16="http://schemas.microsoft.com/office/drawing/2014/main" val="2733104352"/>
                    </a:ext>
                  </a:extLst>
                </a:gridCol>
                <a:gridCol w="1412569">
                  <a:extLst>
                    <a:ext uri="{9D8B030D-6E8A-4147-A177-3AD203B41FA5}">
                      <a16:colId xmlns:a16="http://schemas.microsoft.com/office/drawing/2014/main" val="258857431"/>
                    </a:ext>
                  </a:extLst>
                </a:gridCol>
                <a:gridCol w="500490">
                  <a:extLst>
                    <a:ext uri="{9D8B030D-6E8A-4147-A177-3AD203B41FA5}">
                      <a16:colId xmlns:a16="http://schemas.microsoft.com/office/drawing/2014/main" val="567976276"/>
                    </a:ext>
                  </a:extLst>
                </a:gridCol>
              </a:tblGrid>
              <a:tr h="129189">
                <a:tc>
                  <a:txBody>
                    <a:bodyPr/>
                    <a:lstStyle/>
                    <a:p>
                      <a:pPr algn="l" fontAlgn="b"/>
                      <a:r>
                        <a:rPr lang="cs-CZ" sz="7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2572131831"/>
                  </a:ext>
                </a:extLst>
              </a:tr>
              <a:tr h="129189">
                <a:tc>
                  <a:txBody>
                    <a:bodyPr/>
                    <a:lstStyle/>
                    <a:p>
                      <a:pPr algn="l" fontAlgn="b"/>
                      <a:r>
                        <a:rPr lang="cs-CZ" sz="700" b="1" i="0" u="none" strike="noStrike">
                          <a:solidFill>
                            <a:srgbClr val="000000"/>
                          </a:solidFill>
                          <a:effectLst/>
                          <a:latin typeface="Arial" panose="020B0604020202020204" pitchFamily="34" charset="0"/>
                        </a:rPr>
                        <a:t>16</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2227,17</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180%</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060813840"/>
                  </a:ext>
                </a:extLst>
              </a:tr>
              <a:tr h="129189">
                <a:tc>
                  <a:txBody>
                    <a:bodyPr/>
                    <a:lstStyle/>
                    <a:p>
                      <a:pPr algn="l" fontAlgn="b"/>
                      <a:r>
                        <a:rPr lang="de-DE" sz="700" b="0" i="0" u="none" strike="noStrike">
                          <a:solidFill>
                            <a:srgbClr val="000000"/>
                          </a:solidFill>
                          <a:effectLst/>
                          <a:latin typeface="Arial" panose="020B0604020202020204" pitchFamily="34" charset="0"/>
                        </a:rPr>
                        <a:t>[D8-D8] Pasewalk - Vierraden 306 [DIR] / N-1 Hagenwerder - Mikulowa 2</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213,02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020845275"/>
                  </a:ext>
                </a:extLst>
              </a:tr>
              <a:tr h="129189">
                <a:tc>
                  <a:txBody>
                    <a:bodyPr/>
                    <a:lstStyle/>
                    <a:p>
                      <a:pPr algn="l" fontAlgn="b"/>
                      <a:r>
                        <a:rPr lang="cs-CZ" sz="700" b="0" i="0" u="none" strike="noStrike">
                          <a:solidFill>
                            <a:srgbClr val="000000"/>
                          </a:solidFill>
                          <a:effectLst/>
                          <a:latin typeface="Arial" panose="020B0604020202020204" pitchFamily="34" charset="0"/>
                        </a:rPr>
                        <a:t>[NL-D2] Meeden-Diele  380 Z [OPP] [NL] / N-1 Gronau - Gronau TR 441 E</a:t>
                      </a:r>
                    </a:p>
                  </a:txBody>
                  <a:tcPr marL="83014"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216,31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44141090"/>
                  </a:ext>
                </a:extLst>
              </a:tr>
              <a:tr h="129189">
                <a:tc>
                  <a:txBody>
                    <a:bodyPr/>
                    <a:lstStyle/>
                    <a:p>
                      <a:pPr algn="l" fontAlgn="b"/>
                      <a:r>
                        <a:rPr lang="en-US" sz="700" b="0" i="0" u="none" strike="noStrike">
                          <a:solidFill>
                            <a:srgbClr val="000000"/>
                          </a:solidFill>
                          <a:effectLst/>
                          <a:latin typeface="Arial" panose="020B0604020202020204" pitchFamily="34" charset="0"/>
                        </a:rPr>
                        <a:t>[BE-FR] Achene - Lonny 380.19 [DIR] [BE] / N-1 Avelgem - Avelin 380.80</a:t>
                      </a:r>
                    </a:p>
                  </a:txBody>
                  <a:tcPr marL="83014"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290,37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64%</a:t>
                      </a:r>
                    </a:p>
                  </a:txBody>
                  <a:tcPr marL="0" marR="0" marT="0" marB="0" anchor="b">
                    <a:lnL>
                      <a:noFill/>
                    </a:lnL>
                    <a:lnR>
                      <a:noFill/>
                    </a:lnR>
                    <a:lnT>
                      <a:noFill/>
                    </a:lnT>
                    <a:lnB>
                      <a:noFill/>
                    </a:lnB>
                  </a:tcPr>
                </a:tc>
                <a:extLst>
                  <a:ext uri="{0D108BD9-81ED-4DB2-BD59-A6C34878D82A}">
                    <a16:rowId xmlns:a16="http://schemas.microsoft.com/office/drawing/2014/main" val="2844082858"/>
                  </a:ext>
                </a:extLst>
              </a:tr>
              <a:tr h="129189">
                <a:tc>
                  <a:txBody>
                    <a:bodyPr/>
                    <a:lstStyle/>
                    <a:p>
                      <a:pPr algn="l" fontAlgn="b"/>
                      <a:r>
                        <a:rPr lang="cs-CZ" sz="700" b="0" i="0" u="none" strike="noStrike">
                          <a:solidFill>
                            <a:srgbClr val="000000"/>
                          </a:solidFill>
                          <a:effectLst/>
                          <a:latin typeface="Arial" panose="020B0604020202020204" pitchFamily="34" charset="0"/>
                        </a:rPr>
                        <a:t>[AT-AT] Bisamberg 2 - Wien Suedost 227 [DIR] / N-1 Bisamberg - Kledering 228B</a:t>
                      </a:r>
                    </a:p>
                  </a:txBody>
                  <a:tcPr marL="83014"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2227,17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31%</a:t>
                      </a:r>
                    </a:p>
                  </a:txBody>
                  <a:tcPr marL="0" marR="0" marT="0" marB="0" anchor="b">
                    <a:lnL>
                      <a:noFill/>
                    </a:lnL>
                    <a:lnR>
                      <a:noFill/>
                    </a:lnR>
                    <a:lnT>
                      <a:noFill/>
                    </a:lnT>
                    <a:lnB>
                      <a:noFill/>
                    </a:lnB>
                  </a:tcPr>
                </a:tc>
                <a:extLst>
                  <a:ext uri="{0D108BD9-81ED-4DB2-BD59-A6C34878D82A}">
                    <a16:rowId xmlns:a16="http://schemas.microsoft.com/office/drawing/2014/main" val="2023993300"/>
                  </a:ext>
                </a:extLst>
              </a:tr>
              <a:tr h="129189">
                <a:tc>
                  <a:txBody>
                    <a:bodyPr/>
                    <a:lstStyle/>
                    <a:p>
                      <a:pPr algn="l" fontAlgn="b"/>
                      <a:r>
                        <a:rPr lang="cs-CZ" sz="700" b="0" i="0" u="none" strike="noStrike">
                          <a:solidFill>
                            <a:srgbClr val="000000"/>
                          </a:solidFill>
                          <a:effectLst/>
                          <a:latin typeface="Arial" panose="020B0604020202020204" pitchFamily="34" charset="0"/>
                        </a:rPr>
                        <a:t>[D7-D7] Buerstadt - Lambsheim BUERST W [DIR] / N-1 Dahlem - Rommersheim SELHN O</a:t>
                      </a:r>
                    </a:p>
                  </a:txBody>
                  <a:tcPr marL="83014"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448,32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45%</a:t>
                      </a:r>
                    </a:p>
                  </a:txBody>
                  <a:tcPr marL="0" marR="0" marT="0" marB="0" anchor="b">
                    <a:lnL>
                      <a:noFill/>
                    </a:lnL>
                    <a:lnR>
                      <a:noFill/>
                    </a:lnR>
                    <a:lnT>
                      <a:noFill/>
                    </a:lnT>
                    <a:lnB>
                      <a:noFill/>
                    </a:lnB>
                  </a:tcPr>
                </a:tc>
                <a:extLst>
                  <a:ext uri="{0D108BD9-81ED-4DB2-BD59-A6C34878D82A}">
                    <a16:rowId xmlns:a16="http://schemas.microsoft.com/office/drawing/2014/main" val="3002074952"/>
                  </a:ext>
                </a:extLst>
              </a:tr>
              <a:tr h="129189">
                <a:tc>
                  <a:txBody>
                    <a:bodyPr/>
                    <a:lstStyle/>
                    <a:p>
                      <a:pPr algn="l" fontAlgn="b"/>
                      <a:r>
                        <a:rPr lang="cs-CZ" sz="700" b="1" i="0" u="none" strike="noStrike">
                          <a:solidFill>
                            <a:srgbClr val="000000"/>
                          </a:solidFill>
                          <a:effectLst/>
                          <a:latin typeface="Arial" panose="020B0604020202020204" pitchFamily="34" charset="0"/>
                        </a:rPr>
                        <a:t>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1729,43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190%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930582510"/>
                  </a:ext>
                </a:extLst>
              </a:tr>
              <a:tr h="129189">
                <a:tc>
                  <a:txBody>
                    <a:bodyPr/>
                    <a:lstStyle/>
                    <a:p>
                      <a:pPr algn="l" fontAlgn="b"/>
                      <a:r>
                        <a:rPr lang="cs-CZ" sz="700" b="0" i="0" u="none" strike="noStrike">
                          <a:solidFill>
                            <a:srgbClr val="000000"/>
                          </a:solidFill>
                          <a:effectLst/>
                          <a:latin typeface="Arial" panose="020B0604020202020204" pitchFamily="34" charset="0"/>
                        </a:rPr>
                        <a:t>[CZ-D8] Hradec - Rohrsdorf 446 [OPP] [D8] / N-1 Hradec - Rohrsdorf 1</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55,51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537749372"/>
                  </a:ext>
                </a:extLst>
              </a:tr>
              <a:tr h="129189">
                <a:tc>
                  <a:txBody>
                    <a:bodyPr/>
                    <a:lstStyle/>
                    <a:p>
                      <a:pPr algn="l" fontAlgn="b"/>
                      <a:r>
                        <a:rPr lang="cs-CZ" sz="700" b="0" i="0" u="none" strike="noStrike">
                          <a:solidFill>
                            <a:srgbClr val="000000"/>
                          </a:solidFill>
                          <a:effectLst/>
                          <a:latin typeface="Arial" panose="020B0604020202020204" pitchFamily="34" charset="0"/>
                        </a:rPr>
                        <a:t>[NL-D2] Meeden-Diele  380 Z [OPP] [NL] / N-1 Gronau - Gronau TR 441 E</a:t>
                      </a:r>
                    </a:p>
                  </a:txBody>
                  <a:tcPr marL="83014"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254,58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882415798"/>
                  </a:ext>
                </a:extLst>
              </a:tr>
              <a:tr h="129189">
                <a:tc>
                  <a:txBody>
                    <a:bodyPr/>
                    <a:lstStyle/>
                    <a:p>
                      <a:pPr algn="l" fontAlgn="b"/>
                      <a:r>
                        <a:rPr lang="en-US" sz="700" b="0" i="0" u="none" strike="noStrike">
                          <a:solidFill>
                            <a:srgbClr val="000000"/>
                          </a:solidFill>
                          <a:effectLst/>
                          <a:latin typeface="Arial" panose="020B0604020202020204" pitchFamily="34" charset="0"/>
                        </a:rPr>
                        <a:t>[BE-FR] Achene - Lonny 380.19 [DIR] [BE] / N-1 Avelgem - Avelin 380.80</a:t>
                      </a:r>
                    </a:p>
                  </a:txBody>
                  <a:tcPr marL="83014"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187,5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55%</a:t>
                      </a:r>
                    </a:p>
                  </a:txBody>
                  <a:tcPr marL="0" marR="0" marT="0" marB="0" anchor="b">
                    <a:lnL>
                      <a:noFill/>
                    </a:lnL>
                    <a:lnR>
                      <a:noFill/>
                    </a:lnR>
                    <a:lnT>
                      <a:noFill/>
                    </a:lnT>
                    <a:lnB>
                      <a:noFill/>
                    </a:lnB>
                  </a:tcPr>
                </a:tc>
                <a:extLst>
                  <a:ext uri="{0D108BD9-81ED-4DB2-BD59-A6C34878D82A}">
                    <a16:rowId xmlns:a16="http://schemas.microsoft.com/office/drawing/2014/main" val="4277613333"/>
                  </a:ext>
                </a:extLst>
              </a:tr>
              <a:tr h="129189">
                <a:tc>
                  <a:txBody>
                    <a:bodyPr/>
                    <a:lstStyle/>
                    <a:p>
                      <a:pPr algn="l" fontAlgn="b"/>
                      <a:r>
                        <a:rPr lang="cs-CZ" sz="700" b="0" i="0" u="none" strike="noStrike">
                          <a:solidFill>
                            <a:srgbClr val="000000"/>
                          </a:solidFill>
                          <a:effectLst/>
                          <a:latin typeface="Arial" panose="020B0604020202020204" pitchFamily="34" charset="0"/>
                        </a:rPr>
                        <a:t>[AT-AT] Bisamberg 2 - Wien Suedost 227 [DIR] / N-1 Bisamberg - Kledering 228B</a:t>
                      </a:r>
                    </a:p>
                  </a:txBody>
                  <a:tcPr marL="83014"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1729,43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41%</a:t>
                      </a:r>
                    </a:p>
                  </a:txBody>
                  <a:tcPr marL="0" marR="0" marT="0" marB="0" anchor="b">
                    <a:lnL>
                      <a:noFill/>
                    </a:lnL>
                    <a:lnR>
                      <a:noFill/>
                    </a:lnR>
                    <a:lnT>
                      <a:noFill/>
                    </a:lnT>
                    <a:lnB>
                      <a:noFill/>
                    </a:lnB>
                  </a:tcPr>
                </a:tc>
                <a:extLst>
                  <a:ext uri="{0D108BD9-81ED-4DB2-BD59-A6C34878D82A}">
                    <a16:rowId xmlns:a16="http://schemas.microsoft.com/office/drawing/2014/main" val="2567853007"/>
                  </a:ext>
                </a:extLst>
              </a:tr>
              <a:tr h="129189">
                <a:tc>
                  <a:txBody>
                    <a:bodyPr/>
                    <a:lstStyle/>
                    <a:p>
                      <a:pPr algn="l" fontAlgn="b"/>
                      <a:r>
                        <a:rPr lang="cs-CZ" sz="700" b="0" i="0" u="none" strike="noStrike">
                          <a:solidFill>
                            <a:srgbClr val="000000"/>
                          </a:solidFill>
                          <a:effectLst/>
                          <a:latin typeface="Arial" panose="020B0604020202020204" pitchFamily="34" charset="0"/>
                        </a:rPr>
                        <a:t>[D7-D7] Buerstadt - Lambsheim BUERST W [DIR] / N-1 Dahlem - Rommersheim SELHN O</a:t>
                      </a:r>
                    </a:p>
                  </a:txBody>
                  <a:tcPr marL="83014"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357,84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41%</a:t>
                      </a:r>
                    </a:p>
                  </a:txBody>
                  <a:tcPr marL="0" marR="0" marT="0" marB="0" anchor="b">
                    <a:lnL>
                      <a:noFill/>
                    </a:lnL>
                    <a:lnR>
                      <a:noFill/>
                    </a:lnR>
                    <a:lnT>
                      <a:noFill/>
                    </a:lnT>
                    <a:lnB>
                      <a:noFill/>
                    </a:lnB>
                  </a:tcPr>
                </a:tc>
                <a:extLst>
                  <a:ext uri="{0D108BD9-81ED-4DB2-BD59-A6C34878D82A}">
                    <a16:rowId xmlns:a16="http://schemas.microsoft.com/office/drawing/2014/main" val="285530477"/>
                  </a:ext>
                </a:extLst>
              </a:tr>
              <a:tr h="129189">
                <a:tc>
                  <a:txBody>
                    <a:bodyPr/>
                    <a:lstStyle/>
                    <a:p>
                      <a:pPr algn="l" fontAlgn="b"/>
                      <a:r>
                        <a:rPr lang="cs-CZ" sz="700" b="1" i="0" u="none" strike="noStrike">
                          <a:solidFill>
                            <a:srgbClr val="000000"/>
                          </a:solidFill>
                          <a:effectLst/>
                          <a:latin typeface="Arial" panose="020B0604020202020204" pitchFamily="34" charset="0"/>
                        </a:rPr>
                        <a:t>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1331,8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165%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072563823"/>
                  </a:ext>
                </a:extLst>
              </a:tr>
              <a:tr h="129189">
                <a:tc>
                  <a:txBody>
                    <a:bodyPr/>
                    <a:lstStyle/>
                    <a:p>
                      <a:pPr algn="l" fontAlgn="b"/>
                      <a:r>
                        <a:rPr lang="cs-CZ" sz="700" b="0" i="0" u="none" strike="noStrike">
                          <a:solidFill>
                            <a:srgbClr val="000000"/>
                          </a:solidFill>
                          <a:effectLst/>
                          <a:latin typeface="Arial" panose="020B0604020202020204" pitchFamily="34" charset="0"/>
                        </a:rPr>
                        <a:t>[NL-NL] Diemen-Lelystad 380 W [OPP] / N-1 Diemen-Lelystad 380 Z</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488,98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624553901"/>
                  </a:ext>
                </a:extLst>
              </a:tr>
              <a:tr h="129189">
                <a:tc>
                  <a:txBody>
                    <a:bodyPr/>
                    <a:lstStyle/>
                    <a:p>
                      <a:pPr algn="l" fontAlgn="b"/>
                      <a:r>
                        <a:rPr lang="en-US" sz="700" b="0" i="0" u="none" strike="noStrike">
                          <a:solidFill>
                            <a:srgbClr val="000000"/>
                          </a:solidFill>
                          <a:effectLst/>
                          <a:latin typeface="Arial" panose="020B0604020202020204" pitchFamily="34" charset="0"/>
                        </a:rPr>
                        <a:t>[BE-FR] Achene - Lonny 380.19 [DIR] [BE] / N-1 Avelgem - Avelin 380.80</a:t>
                      </a:r>
                    </a:p>
                  </a:txBody>
                  <a:tcPr marL="83014"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128,45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57%</a:t>
                      </a:r>
                    </a:p>
                  </a:txBody>
                  <a:tcPr marL="0" marR="0" marT="0" marB="0" anchor="b">
                    <a:lnL>
                      <a:noFill/>
                    </a:lnL>
                    <a:lnR>
                      <a:noFill/>
                    </a:lnR>
                    <a:lnT>
                      <a:noFill/>
                    </a:lnT>
                    <a:lnB>
                      <a:noFill/>
                    </a:lnB>
                  </a:tcPr>
                </a:tc>
                <a:extLst>
                  <a:ext uri="{0D108BD9-81ED-4DB2-BD59-A6C34878D82A}">
                    <a16:rowId xmlns:a16="http://schemas.microsoft.com/office/drawing/2014/main" val="1152224214"/>
                  </a:ext>
                </a:extLst>
              </a:tr>
              <a:tr h="129189">
                <a:tc>
                  <a:txBody>
                    <a:bodyPr/>
                    <a:lstStyle/>
                    <a:p>
                      <a:pPr algn="l" fontAlgn="b"/>
                      <a:r>
                        <a:rPr lang="cs-CZ" sz="700" b="0" i="0" u="none" strike="noStrike">
                          <a:solidFill>
                            <a:srgbClr val="000000"/>
                          </a:solidFill>
                          <a:effectLst/>
                          <a:latin typeface="Arial" panose="020B0604020202020204" pitchFamily="34" charset="0"/>
                        </a:rPr>
                        <a:t>[AT-AT] Bisamberg 2 - Wien Suedost 227 [DIR] / N-1 Bisamberg - Kledering 228B</a:t>
                      </a:r>
                    </a:p>
                  </a:txBody>
                  <a:tcPr marL="83014"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1331,8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32%</a:t>
                      </a:r>
                    </a:p>
                  </a:txBody>
                  <a:tcPr marL="0" marR="0" marT="0" marB="0" anchor="b">
                    <a:lnL>
                      <a:noFill/>
                    </a:lnL>
                    <a:lnR>
                      <a:noFill/>
                    </a:lnR>
                    <a:lnT>
                      <a:noFill/>
                    </a:lnT>
                    <a:lnB>
                      <a:noFill/>
                    </a:lnB>
                  </a:tcPr>
                </a:tc>
                <a:extLst>
                  <a:ext uri="{0D108BD9-81ED-4DB2-BD59-A6C34878D82A}">
                    <a16:rowId xmlns:a16="http://schemas.microsoft.com/office/drawing/2014/main" val="326854973"/>
                  </a:ext>
                </a:extLst>
              </a:tr>
              <a:tr h="129189">
                <a:tc>
                  <a:txBody>
                    <a:bodyPr/>
                    <a:lstStyle/>
                    <a:p>
                      <a:pPr algn="l" fontAlgn="b"/>
                      <a:r>
                        <a:rPr lang="en-US" sz="700" b="0" i="0" u="none" strike="noStrike">
                          <a:solidFill>
                            <a:srgbClr val="000000"/>
                          </a:solidFill>
                          <a:effectLst/>
                          <a:latin typeface="Arial" panose="020B0604020202020204" pitchFamily="34" charset="0"/>
                        </a:rPr>
                        <a:t>[BE-BE] PST Zandvliet 2 [DIR] [BE] / N-1 PST Zandvliet 1</a:t>
                      </a:r>
                    </a:p>
                  </a:txBody>
                  <a:tcPr marL="83014"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3,24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56%</a:t>
                      </a:r>
                    </a:p>
                  </a:txBody>
                  <a:tcPr marL="0" marR="0" marT="0" marB="0" anchor="b">
                    <a:lnL>
                      <a:noFill/>
                    </a:lnL>
                    <a:lnR>
                      <a:noFill/>
                    </a:lnR>
                    <a:lnT>
                      <a:noFill/>
                    </a:lnT>
                    <a:lnB>
                      <a:noFill/>
                    </a:lnB>
                  </a:tcPr>
                </a:tc>
                <a:extLst>
                  <a:ext uri="{0D108BD9-81ED-4DB2-BD59-A6C34878D82A}">
                    <a16:rowId xmlns:a16="http://schemas.microsoft.com/office/drawing/2014/main" val="1795262865"/>
                  </a:ext>
                </a:extLst>
              </a:tr>
              <a:tr h="129189">
                <a:tc>
                  <a:txBody>
                    <a:bodyPr/>
                    <a:lstStyle/>
                    <a:p>
                      <a:pPr algn="l" fontAlgn="b"/>
                      <a:r>
                        <a:rPr lang="cs-CZ" sz="700" b="1" i="0" u="none" strike="noStrike">
                          <a:solidFill>
                            <a:srgbClr val="000000"/>
                          </a:solidFill>
                          <a:effectLst/>
                          <a:latin typeface="Arial" panose="020B0604020202020204" pitchFamily="34" charset="0"/>
                        </a:rPr>
                        <a:t>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1402,31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85215672"/>
                  </a:ext>
                </a:extLst>
              </a:tr>
              <a:tr h="129189">
                <a:tc>
                  <a:txBody>
                    <a:bodyPr/>
                    <a:lstStyle/>
                    <a:p>
                      <a:pPr algn="l" fontAlgn="b"/>
                      <a:r>
                        <a:rPr lang="de-DE" sz="700" b="0" i="0" u="none" strike="noStrike">
                          <a:solidFill>
                            <a:srgbClr val="000000"/>
                          </a:solidFill>
                          <a:effectLst/>
                          <a:latin typeface="Arial" panose="020B0604020202020204" pitchFamily="34" charset="0"/>
                        </a:rPr>
                        <a:t>[D2-NL] Diele - Meeden SCHWARZ [DIR] [D2] / N-1 Gronau - Gronau TR 441 E</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266,81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007750644"/>
                  </a:ext>
                </a:extLst>
              </a:tr>
              <a:tr h="129189">
                <a:tc>
                  <a:txBody>
                    <a:bodyPr/>
                    <a:lstStyle/>
                    <a:p>
                      <a:pPr algn="l" fontAlgn="b"/>
                      <a:r>
                        <a:rPr lang="cs-CZ" sz="700" b="0" i="0" u="none" strike="noStrike">
                          <a:solidFill>
                            <a:srgbClr val="000000"/>
                          </a:solidFill>
                          <a:effectLst/>
                          <a:latin typeface="Arial" panose="020B0604020202020204" pitchFamily="34" charset="0"/>
                        </a:rPr>
                        <a:t>[CZ-SK] Nosovice - Varin [DIR] [SK] / N-1 Sokolnice - Stupava</a:t>
                      </a:r>
                    </a:p>
                  </a:txBody>
                  <a:tcPr marL="83014"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217,68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59%</a:t>
                      </a:r>
                    </a:p>
                  </a:txBody>
                  <a:tcPr marL="0" marR="0" marT="0" marB="0" anchor="b">
                    <a:lnL>
                      <a:noFill/>
                    </a:lnL>
                    <a:lnR>
                      <a:noFill/>
                    </a:lnR>
                    <a:lnT>
                      <a:noFill/>
                    </a:lnT>
                    <a:lnB>
                      <a:noFill/>
                    </a:lnB>
                  </a:tcPr>
                </a:tc>
                <a:extLst>
                  <a:ext uri="{0D108BD9-81ED-4DB2-BD59-A6C34878D82A}">
                    <a16:rowId xmlns:a16="http://schemas.microsoft.com/office/drawing/2014/main" val="1637136681"/>
                  </a:ext>
                </a:extLst>
              </a:tr>
              <a:tr h="129189">
                <a:tc>
                  <a:txBody>
                    <a:bodyPr/>
                    <a:lstStyle/>
                    <a:p>
                      <a:pPr algn="l" fontAlgn="b"/>
                      <a:r>
                        <a:rPr lang="en-US" sz="700" b="0" i="0" u="none" strike="noStrike">
                          <a:solidFill>
                            <a:srgbClr val="000000"/>
                          </a:solidFill>
                          <a:effectLst/>
                          <a:latin typeface="Arial" panose="020B0604020202020204" pitchFamily="34" charset="0"/>
                        </a:rPr>
                        <a:t>[BE-FR] Achene - Lonny 380.19 [DIR] [BE] / N-1 Avelgem - Avelin 380.80</a:t>
                      </a:r>
                    </a:p>
                  </a:txBody>
                  <a:tcPr marL="83014"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116,44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59%</a:t>
                      </a:r>
                    </a:p>
                  </a:txBody>
                  <a:tcPr marL="0" marR="0" marT="0" marB="0" anchor="b">
                    <a:lnL>
                      <a:noFill/>
                    </a:lnL>
                    <a:lnR>
                      <a:noFill/>
                    </a:lnR>
                    <a:lnT>
                      <a:noFill/>
                    </a:lnT>
                    <a:lnB>
                      <a:noFill/>
                    </a:lnB>
                  </a:tcPr>
                </a:tc>
                <a:extLst>
                  <a:ext uri="{0D108BD9-81ED-4DB2-BD59-A6C34878D82A}">
                    <a16:rowId xmlns:a16="http://schemas.microsoft.com/office/drawing/2014/main" val="1807415939"/>
                  </a:ext>
                </a:extLst>
              </a:tr>
              <a:tr h="129189">
                <a:tc>
                  <a:txBody>
                    <a:bodyPr/>
                    <a:lstStyle/>
                    <a:p>
                      <a:pPr algn="l" fontAlgn="b"/>
                      <a:r>
                        <a:rPr lang="cs-CZ" sz="700" b="0" i="0" u="none" strike="noStrike">
                          <a:solidFill>
                            <a:srgbClr val="000000"/>
                          </a:solidFill>
                          <a:effectLst/>
                          <a:latin typeface="Arial" panose="020B0604020202020204" pitchFamily="34" charset="0"/>
                        </a:rPr>
                        <a:t>[AT-AT] Bisamberg 2 - Wien Suedost 227 [DIR] / N-1 Bisamberg - Kledering 228B</a:t>
                      </a:r>
                    </a:p>
                  </a:txBody>
                  <a:tcPr marL="83014"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1402,31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28%</a:t>
                      </a:r>
                    </a:p>
                  </a:txBody>
                  <a:tcPr marL="0" marR="0" marT="0" marB="0" anchor="b">
                    <a:lnL>
                      <a:noFill/>
                    </a:lnL>
                    <a:lnR>
                      <a:noFill/>
                    </a:lnR>
                    <a:lnT>
                      <a:noFill/>
                    </a:lnT>
                    <a:lnB>
                      <a:noFill/>
                    </a:lnB>
                  </a:tcPr>
                </a:tc>
                <a:extLst>
                  <a:ext uri="{0D108BD9-81ED-4DB2-BD59-A6C34878D82A}">
                    <a16:rowId xmlns:a16="http://schemas.microsoft.com/office/drawing/2014/main" val="521348886"/>
                  </a:ext>
                </a:extLst>
              </a:tr>
              <a:tr h="129189">
                <a:tc>
                  <a:txBody>
                    <a:bodyPr/>
                    <a:lstStyle/>
                    <a:p>
                      <a:pPr algn="l" fontAlgn="b"/>
                      <a:r>
                        <a:rPr lang="en-US" sz="700" b="0" i="0" u="none" strike="noStrike">
                          <a:solidFill>
                            <a:srgbClr val="000000"/>
                          </a:solidFill>
                          <a:effectLst/>
                          <a:latin typeface="Arial" panose="020B0604020202020204" pitchFamily="34" charset="0"/>
                        </a:rPr>
                        <a:t>[BE-BE] PST Zandvliet 2 [DIR] [BE] / N-1 Rilland - Zandvliet 380 White/30</a:t>
                      </a:r>
                    </a:p>
                  </a:txBody>
                  <a:tcPr marL="83014"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99,12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54%</a:t>
                      </a:r>
                    </a:p>
                  </a:txBody>
                  <a:tcPr marL="0" marR="0" marT="0" marB="0" anchor="b">
                    <a:lnL>
                      <a:noFill/>
                    </a:lnL>
                    <a:lnR>
                      <a:noFill/>
                    </a:lnR>
                    <a:lnT>
                      <a:noFill/>
                    </a:lnT>
                    <a:lnB>
                      <a:noFill/>
                    </a:lnB>
                  </a:tcPr>
                </a:tc>
                <a:extLst>
                  <a:ext uri="{0D108BD9-81ED-4DB2-BD59-A6C34878D82A}">
                    <a16:rowId xmlns:a16="http://schemas.microsoft.com/office/drawing/2014/main" val="1589708092"/>
                  </a:ext>
                </a:extLst>
              </a:tr>
              <a:tr h="129189">
                <a:tc>
                  <a:txBody>
                    <a:bodyPr/>
                    <a:lstStyle/>
                    <a:p>
                      <a:pPr algn="l" fontAlgn="b"/>
                      <a:r>
                        <a:rPr lang="cs-CZ" sz="700" b="1" i="0" u="none" strike="noStrike">
                          <a:solidFill>
                            <a:srgbClr val="000000"/>
                          </a:solidFill>
                          <a:effectLst/>
                          <a:latin typeface="Arial" panose="020B0604020202020204" pitchFamily="34" charset="0"/>
                        </a:rPr>
                        <a:t>20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619,37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193%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088159160"/>
                  </a:ext>
                </a:extLst>
              </a:tr>
              <a:tr h="129189">
                <a:tc>
                  <a:txBody>
                    <a:bodyPr/>
                    <a:lstStyle/>
                    <a:p>
                      <a:pPr algn="l" fontAlgn="b"/>
                      <a:r>
                        <a:rPr lang="cs-CZ" sz="700" b="0" i="0" u="none" strike="noStrike">
                          <a:solidFill>
                            <a:srgbClr val="000000"/>
                          </a:solidFill>
                          <a:effectLst/>
                          <a:latin typeface="Arial" panose="020B0604020202020204" pitchFamily="34" charset="0"/>
                        </a:rPr>
                        <a:t>[CZ-SK] Nosovice - Varin [DIR] [CZ] / N-1 Sokolnice - Stupava</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619,37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60%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436100369"/>
                  </a:ext>
                </a:extLst>
              </a:tr>
              <a:tr h="129189">
                <a:tc>
                  <a:txBody>
                    <a:bodyPr/>
                    <a:lstStyle/>
                    <a:p>
                      <a:pPr algn="l" fontAlgn="b"/>
                      <a:r>
                        <a:rPr lang="de-DE" sz="700" b="0" i="0" u="none" strike="noStrike">
                          <a:solidFill>
                            <a:srgbClr val="000000"/>
                          </a:solidFill>
                          <a:effectLst/>
                          <a:latin typeface="Arial" panose="020B0604020202020204" pitchFamily="34" charset="0"/>
                        </a:rPr>
                        <a:t>[D2-NL] Diele - Meeden SCHWARZ [DIR] [D2] / N-1 Gronau - Gronau TR 441 E</a:t>
                      </a:r>
                    </a:p>
                  </a:txBody>
                  <a:tcPr marL="83014"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262,06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399946230"/>
                  </a:ext>
                </a:extLst>
              </a:tr>
              <a:tr h="129189">
                <a:tc>
                  <a:txBody>
                    <a:bodyPr/>
                    <a:lstStyle/>
                    <a:p>
                      <a:pPr algn="l" fontAlgn="b"/>
                      <a:r>
                        <a:rPr lang="en-US" sz="700" b="0" i="0" u="none" strike="noStrike">
                          <a:solidFill>
                            <a:srgbClr val="000000"/>
                          </a:solidFill>
                          <a:effectLst/>
                          <a:latin typeface="Arial" panose="020B0604020202020204" pitchFamily="34" charset="0"/>
                        </a:rPr>
                        <a:t>[BE-FR] Achene - Lonny 380.19 [DIR] [BE] / N-1 Avelgem - Avelin 380.80</a:t>
                      </a:r>
                    </a:p>
                  </a:txBody>
                  <a:tcPr marL="83014"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36,67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51%</a:t>
                      </a:r>
                    </a:p>
                  </a:txBody>
                  <a:tcPr marL="0" marR="0" marT="0" marB="0" anchor="b">
                    <a:lnL>
                      <a:noFill/>
                    </a:lnL>
                    <a:lnR>
                      <a:noFill/>
                    </a:lnR>
                    <a:lnT>
                      <a:noFill/>
                    </a:lnT>
                    <a:lnB>
                      <a:noFill/>
                    </a:lnB>
                  </a:tcPr>
                </a:tc>
                <a:extLst>
                  <a:ext uri="{0D108BD9-81ED-4DB2-BD59-A6C34878D82A}">
                    <a16:rowId xmlns:a16="http://schemas.microsoft.com/office/drawing/2014/main" val="31190904"/>
                  </a:ext>
                </a:extLst>
              </a:tr>
              <a:tr h="129189">
                <a:tc>
                  <a:txBody>
                    <a:bodyPr/>
                    <a:lstStyle/>
                    <a:p>
                      <a:pPr algn="l" fontAlgn="b"/>
                      <a:r>
                        <a:rPr lang="cs-CZ" sz="700" b="0" i="0" u="none" strike="noStrike">
                          <a:solidFill>
                            <a:srgbClr val="000000"/>
                          </a:solidFill>
                          <a:effectLst/>
                          <a:latin typeface="Arial" panose="020B0604020202020204" pitchFamily="34" charset="0"/>
                        </a:rPr>
                        <a:t>[AT-SI] Obersielach - Podlog 247 [DIR] [AT] / N-1 Cirkovce-Podlog</a:t>
                      </a:r>
                    </a:p>
                  </a:txBody>
                  <a:tcPr marL="83014"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374,89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33376416"/>
                  </a:ext>
                </a:extLst>
              </a:tr>
              <a:tr h="129189">
                <a:tc>
                  <a:txBody>
                    <a:bodyPr/>
                    <a:lstStyle/>
                    <a:p>
                      <a:pPr algn="l" fontAlgn="b"/>
                      <a:r>
                        <a:rPr lang="en-US" sz="700" b="0" i="0" u="none" strike="noStrike">
                          <a:solidFill>
                            <a:srgbClr val="000000"/>
                          </a:solidFill>
                          <a:effectLst/>
                          <a:latin typeface="Arial" panose="020B0604020202020204" pitchFamily="34" charset="0"/>
                        </a:rPr>
                        <a:t>[BE-BE] PST Zandvliet 2 [DIR] [BE] / N-1 Rilland - Zandvliet 380 White/30</a:t>
                      </a:r>
                    </a:p>
                  </a:txBody>
                  <a:tcPr marL="83014"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113,64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43%</a:t>
                      </a:r>
                    </a:p>
                  </a:txBody>
                  <a:tcPr marL="0" marR="0" marT="0" marB="0" anchor="b">
                    <a:lnL>
                      <a:noFill/>
                    </a:lnL>
                    <a:lnR>
                      <a:noFill/>
                    </a:lnR>
                    <a:lnT>
                      <a:noFill/>
                    </a:lnT>
                    <a:lnB>
                      <a:noFill/>
                    </a:lnB>
                  </a:tcPr>
                </a:tc>
                <a:extLst>
                  <a:ext uri="{0D108BD9-81ED-4DB2-BD59-A6C34878D82A}">
                    <a16:rowId xmlns:a16="http://schemas.microsoft.com/office/drawing/2014/main" val="2169876121"/>
                  </a:ext>
                </a:extLst>
              </a:tr>
              <a:tr h="129189">
                <a:tc>
                  <a:txBody>
                    <a:bodyPr/>
                    <a:lstStyle/>
                    <a:p>
                      <a:pPr algn="l" fontAlgn="b"/>
                      <a:r>
                        <a:rPr lang="cs-CZ" sz="700" b="1" i="0" u="none" strike="noStrike">
                          <a:solidFill>
                            <a:srgbClr val="000000"/>
                          </a:solidFill>
                          <a:effectLst/>
                          <a:latin typeface="Arial" panose="020B0604020202020204" pitchFamily="34" charset="0"/>
                        </a:rPr>
                        <a:t>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689,92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200%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230021624"/>
                  </a:ext>
                </a:extLst>
              </a:tr>
              <a:tr h="129189">
                <a:tc>
                  <a:txBody>
                    <a:bodyPr/>
                    <a:lstStyle/>
                    <a:p>
                      <a:pPr algn="l" fontAlgn="b"/>
                      <a:r>
                        <a:rPr lang="cs-CZ" sz="700" b="0" i="0" u="none" strike="noStrike">
                          <a:solidFill>
                            <a:srgbClr val="000000"/>
                          </a:solidFill>
                          <a:effectLst/>
                          <a:latin typeface="Arial" panose="020B0604020202020204" pitchFamily="34" charset="0"/>
                        </a:rPr>
                        <a:t>[CZ-SK] Nosovice - Varin [DIR] [CZ] / N-1 Sokolnice - Stupava</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689,92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60%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595230377"/>
                  </a:ext>
                </a:extLst>
              </a:tr>
              <a:tr h="129189">
                <a:tc>
                  <a:txBody>
                    <a:bodyPr/>
                    <a:lstStyle/>
                    <a:p>
                      <a:pPr algn="l" fontAlgn="b"/>
                      <a:r>
                        <a:rPr lang="cs-CZ" sz="700" b="0" i="0" u="none" strike="noStrike">
                          <a:solidFill>
                            <a:srgbClr val="000000"/>
                          </a:solidFill>
                          <a:effectLst/>
                          <a:latin typeface="Arial" panose="020B0604020202020204" pitchFamily="34" charset="0"/>
                        </a:rPr>
                        <a:t>[SI-AT] 220 kV Podlog - Obersielach [OPP] [SI] / N-1 Maribor-Kainachtal 1</a:t>
                      </a:r>
                    </a:p>
                  </a:txBody>
                  <a:tcPr marL="83014"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507,36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45%</a:t>
                      </a:r>
                    </a:p>
                  </a:txBody>
                  <a:tcPr marL="0" marR="0" marT="0" marB="0" anchor="b">
                    <a:lnL>
                      <a:noFill/>
                    </a:lnL>
                    <a:lnR>
                      <a:noFill/>
                    </a:lnR>
                    <a:lnT>
                      <a:noFill/>
                    </a:lnT>
                    <a:lnB>
                      <a:noFill/>
                    </a:lnB>
                  </a:tcPr>
                </a:tc>
                <a:extLst>
                  <a:ext uri="{0D108BD9-81ED-4DB2-BD59-A6C34878D82A}">
                    <a16:rowId xmlns:a16="http://schemas.microsoft.com/office/drawing/2014/main" val="227158845"/>
                  </a:ext>
                </a:extLst>
              </a:tr>
              <a:tr h="129189">
                <a:tc>
                  <a:txBody>
                    <a:bodyPr/>
                    <a:lstStyle/>
                    <a:p>
                      <a:pPr algn="l" fontAlgn="b"/>
                      <a:r>
                        <a:rPr lang="cs-CZ" sz="700" b="0" i="0" u="none" strike="noStrike">
                          <a:solidFill>
                            <a:srgbClr val="000000"/>
                          </a:solidFill>
                          <a:effectLst/>
                          <a:latin typeface="Arial" panose="020B0604020202020204" pitchFamily="34" charset="0"/>
                        </a:rPr>
                        <a:t>[NL-NL] Krimpen a/d IJssel-Geertruidenberg 380 W [DIR] / N-1 Krimpen a/d IJssel-Geertruidenberg 380 Z</a:t>
                      </a:r>
                    </a:p>
                  </a:txBody>
                  <a:tcPr marL="83014"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66,86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33%</a:t>
                      </a:r>
                    </a:p>
                  </a:txBody>
                  <a:tcPr marL="0" marR="0" marT="0" marB="0" anchor="b">
                    <a:lnL>
                      <a:noFill/>
                    </a:lnL>
                    <a:lnR>
                      <a:noFill/>
                    </a:lnR>
                    <a:lnT>
                      <a:noFill/>
                    </a:lnT>
                    <a:lnB>
                      <a:noFill/>
                    </a:lnB>
                  </a:tcPr>
                </a:tc>
                <a:extLst>
                  <a:ext uri="{0D108BD9-81ED-4DB2-BD59-A6C34878D82A}">
                    <a16:rowId xmlns:a16="http://schemas.microsoft.com/office/drawing/2014/main" val="1008847352"/>
                  </a:ext>
                </a:extLst>
              </a:tr>
              <a:tr h="129189">
                <a:tc>
                  <a:txBody>
                    <a:bodyPr/>
                    <a:lstStyle/>
                    <a:p>
                      <a:pPr algn="l" fontAlgn="b"/>
                      <a:r>
                        <a:rPr lang="cs-CZ" sz="700" b="0" i="0" u="none" strike="noStrike">
                          <a:solidFill>
                            <a:srgbClr val="000000"/>
                          </a:solidFill>
                          <a:effectLst/>
                          <a:latin typeface="Arial" panose="020B0604020202020204" pitchFamily="34" charset="0"/>
                        </a:rPr>
                        <a:t>[NL-D2] Meeden-Diele  380 Z [OPP] [NL] / N-1 Gronau - Gronau TR 441 E</a:t>
                      </a:r>
                    </a:p>
                  </a:txBody>
                  <a:tcPr marL="83014"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531,75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072780140"/>
                  </a:ext>
                </a:extLst>
              </a:tr>
              <a:tr h="129189">
                <a:tc>
                  <a:txBody>
                    <a:bodyPr/>
                    <a:lstStyle/>
                    <a:p>
                      <a:pPr algn="l" fontAlgn="b"/>
                      <a:r>
                        <a:rPr lang="cs-CZ" sz="700" b="0" i="0" u="none" strike="noStrike">
                          <a:solidFill>
                            <a:srgbClr val="000000"/>
                          </a:solidFill>
                          <a:effectLst/>
                          <a:latin typeface="Arial" panose="020B0604020202020204" pitchFamily="34" charset="0"/>
                        </a:rPr>
                        <a:t>[D7-D7] Eiberg - Y Ohligs OERKHS O [DIR] / N-1 Utfort - Selbeck - Osterath TOESEE W</a:t>
                      </a:r>
                    </a:p>
                  </a:txBody>
                  <a:tcPr marL="83014"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398,03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24%</a:t>
                      </a:r>
                    </a:p>
                  </a:txBody>
                  <a:tcPr marL="0" marR="0" marT="0" marB="0" anchor="b">
                    <a:lnL>
                      <a:noFill/>
                    </a:lnL>
                    <a:lnR>
                      <a:noFill/>
                    </a:lnR>
                    <a:lnT>
                      <a:noFill/>
                    </a:lnT>
                    <a:lnB>
                      <a:noFill/>
                    </a:lnB>
                  </a:tcPr>
                </a:tc>
                <a:extLst>
                  <a:ext uri="{0D108BD9-81ED-4DB2-BD59-A6C34878D82A}">
                    <a16:rowId xmlns:a16="http://schemas.microsoft.com/office/drawing/2014/main" val="2476476081"/>
                  </a:ext>
                </a:extLst>
              </a:tr>
              <a:tr h="129189">
                <a:tc>
                  <a:txBody>
                    <a:bodyPr/>
                    <a:lstStyle/>
                    <a:p>
                      <a:pPr algn="l" fontAlgn="b"/>
                      <a:r>
                        <a:rPr lang="cs-CZ" sz="700" b="0" i="0" u="none" strike="noStrike">
                          <a:solidFill>
                            <a:srgbClr val="000000"/>
                          </a:solidFill>
                          <a:effectLst/>
                          <a:latin typeface="Arial" panose="020B0604020202020204" pitchFamily="34" charset="0"/>
                        </a:rPr>
                        <a:t>[D8-PL] Mikulowa PST1 [OPP] [PL] / N-1 Vierraden - Krajnik 2</a:t>
                      </a:r>
                    </a:p>
                  </a:txBody>
                  <a:tcPr marL="83014"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17,22</a:t>
                      </a:r>
                    </a:p>
                  </a:txBody>
                  <a:tcPr marL="0" marR="0" marT="0" marB="0" anchor="b">
                    <a:lnL>
                      <a:noFill/>
                    </a:lnL>
                    <a:lnR>
                      <a:noFill/>
                    </a:lnR>
                    <a:lnT>
                      <a:noFill/>
                    </a:lnT>
                    <a:lnB>
                      <a:noFill/>
                    </a:lnB>
                  </a:tcPr>
                </a:tc>
                <a:tc>
                  <a:txBody>
                    <a:bodyPr/>
                    <a:lstStyle/>
                    <a:p>
                      <a:pPr algn="r" fontAlgn="b"/>
                      <a:r>
                        <a:rPr lang="cs-CZ" sz="700" b="0" i="0" u="none" strike="noStrike" dirty="0">
                          <a:solidFill>
                            <a:srgbClr val="000000"/>
                          </a:solidFill>
                          <a:effectLst/>
                          <a:latin typeface="Arial" panose="020B0604020202020204" pitchFamily="34" charset="0"/>
                        </a:rPr>
                        <a:t>19%</a:t>
                      </a:r>
                    </a:p>
                  </a:txBody>
                  <a:tcPr marL="0" marR="0" marT="0" marB="0" anchor="b">
                    <a:lnL>
                      <a:noFill/>
                    </a:lnL>
                    <a:lnR>
                      <a:noFill/>
                    </a:lnR>
                    <a:lnT>
                      <a:noFill/>
                    </a:lnT>
                    <a:lnB>
                      <a:noFill/>
                    </a:lnB>
                  </a:tcPr>
                </a:tc>
                <a:extLst>
                  <a:ext uri="{0D108BD9-81ED-4DB2-BD59-A6C34878D82A}">
                    <a16:rowId xmlns:a16="http://schemas.microsoft.com/office/drawing/2014/main" val="2616295825"/>
                  </a:ext>
                </a:extLst>
              </a:tr>
            </a:tbl>
          </a:graphicData>
        </a:graphic>
      </p:graphicFrame>
    </p:spTree>
    <p:extLst>
      <p:ext uri="{BB962C8B-B14F-4D97-AF65-F5344CB8AC3E}">
        <p14:creationId xmlns:p14="http://schemas.microsoft.com/office/powerpoint/2010/main" val="408839645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BD20220412</a:t>
            </a:r>
            <a:r>
              <a:rPr lang="en-US" altLang="hu-HU" sz="1400" dirty="0">
                <a:solidFill>
                  <a:srgbClr val="008000"/>
                </a:solidFill>
              </a:rPr>
              <a:t> (part </a:t>
            </a:r>
            <a:r>
              <a:rPr lang="cs-CZ" altLang="hu-HU" sz="1400" dirty="0">
                <a:solidFill>
                  <a:srgbClr val="008000"/>
                </a:solidFill>
              </a:rPr>
              <a:t>I</a:t>
            </a:r>
            <a:r>
              <a:rPr lang="sl-SI" altLang="hu-HU" sz="1400" dirty="0">
                <a:solidFill>
                  <a:srgbClr val="008000"/>
                </a:solidFill>
              </a:rPr>
              <a:t>V</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ulka 1">
            <a:extLst>
              <a:ext uri="{FF2B5EF4-FFF2-40B4-BE49-F238E27FC236}">
                <a16:creationId xmlns:a16="http://schemas.microsoft.com/office/drawing/2014/main" id="{BB9DD70D-3A63-486D-9B02-4793E265282B}"/>
              </a:ext>
            </a:extLst>
          </p:cNvPr>
          <p:cNvGraphicFramePr>
            <a:graphicFrameLocks noGrp="1"/>
          </p:cNvGraphicFramePr>
          <p:nvPr>
            <p:extLst>
              <p:ext uri="{D42A27DB-BD31-4B8C-83A1-F6EECF244321}">
                <p14:modId xmlns:p14="http://schemas.microsoft.com/office/powerpoint/2010/main" val="49042176"/>
              </p:ext>
            </p:extLst>
          </p:nvPr>
        </p:nvGraphicFramePr>
        <p:xfrm>
          <a:off x="382023" y="1050703"/>
          <a:ext cx="9003379" cy="2789780"/>
        </p:xfrm>
        <a:graphic>
          <a:graphicData uri="http://schemas.openxmlformats.org/drawingml/2006/table">
            <a:tbl>
              <a:tblPr/>
              <a:tblGrid>
                <a:gridCol w="6957637">
                  <a:extLst>
                    <a:ext uri="{9D8B030D-6E8A-4147-A177-3AD203B41FA5}">
                      <a16:colId xmlns:a16="http://schemas.microsoft.com/office/drawing/2014/main" val="337659734"/>
                    </a:ext>
                  </a:extLst>
                </a:gridCol>
                <a:gridCol w="1510539">
                  <a:extLst>
                    <a:ext uri="{9D8B030D-6E8A-4147-A177-3AD203B41FA5}">
                      <a16:colId xmlns:a16="http://schemas.microsoft.com/office/drawing/2014/main" val="829421553"/>
                    </a:ext>
                  </a:extLst>
                </a:gridCol>
                <a:gridCol w="535203">
                  <a:extLst>
                    <a:ext uri="{9D8B030D-6E8A-4147-A177-3AD203B41FA5}">
                      <a16:colId xmlns:a16="http://schemas.microsoft.com/office/drawing/2014/main" val="2979889159"/>
                    </a:ext>
                  </a:extLst>
                </a:gridCol>
              </a:tblGrid>
              <a:tr h="139489">
                <a:tc>
                  <a:txBody>
                    <a:bodyPr/>
                    <a:lstStyle/>
                    <a:p>
                      <a:pPr algn="l" fontAlgn="b"/>
                      <a:r>
                        <a:rPr lang="cs-CZ" sz="7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2264798675"/>
                  </a:ext>
                </a:extLst>
              </a:tr>
              <a:tr h="139489">
                <a:tc>
                  <a:txBody>
                    <a:bodyPr/>
                    <a:lstStyle/>
                    <a:p>
                      <a:pPr algn="l" fontAlgn="b"/>
                      <a:r>
                        <a:rPr lang="cs-CZ" sz="700" b="1" i="0" u="none" strike="noStrike">
                          <a:solidFill>
                            <a:srgbClr val="000000"/>
                          </a:solidFill>
                          <a:effectLst/>
                          <a:latin typeface="Arial" panose="020B0604020202020204" pitchFamily="34" charset="0"/>
                        </a:rPr>
                        <a:t>22</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763,97</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184%</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323031862"/>
                  </a:ext>
                </a:extLst>
              </a:tr>
              <a:tr h="139489">
                <a:tc>
                  <a:txBody>
                    <a:bodyPr/>
                    <a:lstStyle/>
                    <a:p>
                      <a:pPr algn="l" fontAlgn="b"/>
                      <a:r>
                        <a:rPr lang="cs-CZ" sz="700" b="0" i="0" u="none" strike="noStrike">
                          <a:solidFill>
                            <a:srgbClr val="000000"/>
                          </a:solidFill>
                          <a:effectLst/>
                          <a:latin typeface="Arial" panose="020B0604020202020204" pitchFamily="34" charset="0"/>
                        </a:rPr>
                        <a:t>[CZ-SK] Nosovice - Varin [DIR] [CZ] / N-1 Sokolnice - Stupava</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627,95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60%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5387463"/>
                  </a:ext>
                </a:extLst>
              </a:tr>
              <a:tr h="139489">
                <a:tc>
                  <a:txBody>
                    <a:bodyPr/>
                    <a:lstStyle/>
                    <a:p>
                      <a:pPr algn="l" fontAlgn="b"/>
                      <a:r>
                        <a:rPr lang="cs-CZ" sz="700" b="0" i="0" u="none" strike="noStrike">
                          <a:solidFill>
                            <a:srgbClr val="000000"/>
                          </a:solidFill>
                          <a:effectLst/>
                          <a:latin typeface="Arial" panose="020B0604020202020204" pitchFamily="34" charset="0"/>
                        </a:rPr>
                        <a:t>[NL-D2] Meeden-Diele  380 Z [OPP] [NL] / N-1 Gronau - Gronau TR 441 E</a:t>
                      </a:r>
                    </a:p>
                  </a:txBody>
                  <a:tcPr marL="11430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763,97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806407243"/>
                  </a:ext>
                </a:extLst>
              </a:tr>
              <a:tr h="139489">
                <a:tc>
                  <a:txBody>
                    <a:bodyPr/>
                    <a:lstStyle/>
                    <a:p>
                      <a:pPr algn="l" fontAlgn="b"/>
                      <a:r>
                        <a:rPr lang="en-US" sz="700" b="0" i="0" u="none" strike="noStrike">
                          <a:solidFill>
                            <a:srgbClr val="000000"/>
                          </a:solidFill>
                          <a:effectLst/>
                          <a:latin typeface="Arial" panose="020B0604020202020204" pitchFamily="34" charset="0"/>
                        </a:rPr>
                        <a:t>[BE-FR] Achene - Lonny 380.19 [DIR] [BE] / N-1 Avelgem - Avelin 380.80</a:t>
                      </a:r>
                    </a:p>
                  </a:txBody>
                  <a:tcPr marL="11430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132,58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44%</a:t>
                      </a:r>
                    </a:p>
                  </a:txBody>
                  <a:tcPr marL="0" marR="0" marT="0" marB="0" anchor="b">
                    <a:lnL>
                      <a:noFill/>
                    </a:lnL>
                    <a:lnR>
                      <a:noFill/>
                    </a:lnR>
                    <a:lnT>
                      <a:noFill/>
                    </a:lnT>
                    <a:lnB>
                      <a:noFill/>
                    </a:lnB>
                  </a:tcPr>
                </a:tc>
                <a:extLst>
                  <a:ext uri="{0D108BD9-81ED-4DB2-BD59-A6C34878D82A}">
                    <a16:rowId xmlns:a16="http://schemas.microsoft.com/office/drawing/2014/main" val="3478937499"/>
                  </a:ext>
                </a:extLst>
              </a:tr>
              <a:tr h="139489">
                <a:tc>
                  <a:txBody>
                    <a:bodyPr/>
                    <a:lstStyle/>
                    <a:p>
                      <a:pPr algn="l" fontAlgn="b"/>
                      <a:r>
                        <a:rPr lang="en-US" sz="700" b="0" i="0" u="none" strike="noStrike">
                          <a:solidFill>
                            <a:srgbClr val="000000"/>
                          </a:solidFill>
                          <a:effectLst/>
                          <a:latin typeface="Arial" panose="020B0604020202020204" pitchFamily="34" charset="0"/>
                        </a:rPr>
                        <a:t>[BE-BE] PST Zandvliet 2 [DIR] [BE] / N-1 Rilland - Zandvliet 380 White/30</a:t>
                      </a:r>
                    </a:p>
                  </a:txBody>
                  <a:tcPr marL="11430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287,45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45%</a:t>
                      </a:r>
                    </a:p>
                  </a:txBody>
                  <a:tcPr marL="0" marR="0" marT="0" marB="0" anchor="b">
                    <a:lnL>
                      <a:noFill/>
                    </a:lnL>
                    <a:lnR>
                      <a:noFill/>
                    </a:lnR>
                    <a:lnT>
                      <a:noFill/>
                    </a:lnT>
                    <a:lnB>
                      <a:noFill/>
                    </a:lnB>
                  </a:tcPr>
                </a:tc>
                <a:extLst>
                  <a:ext uri="{0D108BD9-81ED-4DB2-BD59-A6C34878D82A}">
                    <a16:rowId xmlns:a16="http://schemas.microsoft.com/office/drawing/2014/main" val="742903587"/>
                  </a:ext>
                </a:extLst>
              </a:tr>
              <a:tr h="139489">
                <a:tc>
                  <a:txBody>
                    <a:bodyPr/>
                    <a:lstStyle/>
                    <a:p>
                      <a:pPr algn="l" fontAlgn="b"/>
                      <a:r>
                        <a:rPr lang="cs-CZ" sz="700" b="0" i="0" u="none" strike="noStrike">
                          <a:solidFill>
                            <a:srgbClr val="000000"/>
                          </a:solidFill>
                          <a:effectLst/>
                          <a:latin typeface="Arial" panose="020B0604020202020204" pitchFamily="34" charset="0"/>
                        </a:rPr>
                        <a:t>[D8-PL] Mikulowa PST1 [OPP] [PL] / N-1 Vierraden - Krajnik 2</a:t>
                      </a:r>
                    </a:p>
                  </a:txBody>
                  <a:tcPr marL="11430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74,02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16%</a:t>
                      </a:r>
                    </a:p>
                  </a:txBody>
                  <a:tcPr marL="0" marR="0" marT="0" marB="0" anchor="b">
                    <a:lnL>
                      <a:noFill/>
                    </a:lnL>
                    <a:lnR>
                      <a:noFill/>
                    </a:lnR>
                    <a:lnT>
                      <a:noFill/>
                    </a:lnT>
                    <a:lnB>
                      <a:noFill/>
                    </a:lnB>
                  </a:tcPr>
                </a:tc>
                <a:extLst>
                  <a:ext uri="{0D108BD9-81ED-4DB2-BD59-A6C34878D82A}">
                    <a16:rowId xmlns:a16="http://schemas.microsoft.com/office/drawing/2014/main" val="2485950353"/>
                  </a:ext>
                </a:extLst>
              </a:tr>
              <a:tr h="139489">
                <a:tc>
                  <a:txBody>
                    <a:bodyPr/>
                    <a:lstStyle/>
                    <a:p>
                      <a:pPr algn="l" fontAlgn="b"/>
                      <a:r>
                        <a:rPr lang="cs-CZ" sz="700" b="1" i="0" u="none" strike="noStrike">
                          <a:solidFill>
                            <a:srgbClr val="000000"/>
                          </a:solidFill>
                          <a:effectLst/>
                          <a:latin typeface="Arial" panose="020B0604020202020204" pitchFamily="34" charset="0"/>
                        </a:rPr>
                        <a:t>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645,16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166%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023301226"/>
                  </a:ext>
                </a:extLst>
              </a:tr>
              <a:tr h="139489">
                <a:tc>
                  <a:txBody>
                    <a:bodyPr/>
                    <a:lstStyle/>
                    <a:p>
                      <a:pPr algn="l" fontAlgn="b"/>
                      <a:r>
                        <a:rPr lang="cs-CZ" sz="700" b="0" i="0" u="none" strike="noStrike">
                          <a:solidFill>
                            <a:srgbClr val="000000"/>
                          </a:solidFill>
                          <a:effectLst/>
                          <a:latin typeface="Arial" panose="020B0604020202020204" pitchFamily="34" charset="0"/>
                        </a:rPr>
                        <a:t>[CZ-SK] Nosovice - Varin [DIR] [SK] / N-1 Sokolnice - Stupava</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508,7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63%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957855098"/>
                  </a:ext>
                </a:extLst>
              </a:tr>
              <a:tr h="139489">
                <a:tc>
                  <a:txBody>
                    <a:bodyPr/>
                    <a:lstStyle/>
                    <a:p>
                      <a:pPr algn="l" fontAlgn="b"/>
                      <a:r>
                        <a:rPr lang="cs-CZ" sz="700" b="0" i="0" u="none" strike="noStrike">
                          <a:solidFill>
                            <a:srgbClr val="000000"/>
                          </a:solidFill>
                          <a:effectLst/>
                          <a:latin typeface="Arial" panose="020B0604020202020204" pitchFamily="34" charset="0"/>
                        </a:rPr>
                        <a:t>[NL-D2] Meeden-Diele  380 Z [OPP] [NL] / N-1 Gronau - Gronau TR 441 E</a:t>
                      </a:r>
                    </a:p>
                  </a:txBody>
                  <a:tcPr marL="11430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218,69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189652718"/>
                  </a:ext>
                </a:extLst>
              </a:tr>
              <a:tr h="139489">
                <a:tc>
                  <a:txBody>
                    <a:bodyPr/>
                    <a:lstStyle/>
                    <a:p>
                      <a:pPr algn="l" fontAlgn="b"/>
                      <a:r>
                        <a:rPr lang="en-US" sz="700" b="0" i="0" u="none" strike="noStrike">
                          <a:solidFill>
                            <a:srgbClr val="000000"/>
                          </a:solidFill>
                          <a:effectLst/>
                          <a:latin typeface="Arial" panose="020B0604020202020204" pitchFamily="34" charset="0"/>
                        </a:rPr>
                        <a:t>[BE-FR] Achene - Lonny 380.19 [DIR] [BE] / N-1 Avelgem - Avelin 380.80</a:t>
                      </a:r>
                    </a:p>
                  </a:txBody>
                  <a:tcPr marL="11430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239,94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43%</a:t>
                      </a:r>
                    </a:p>
                  </a:txBody>
                  <a:tcPr marL="0" marR="0" marT="0" marB="0" anchor="b">
                    <a:lnL>
                      <a:noFill/>
                    </a:lnL>
                    <a:lnR>
                      <a:noFill/>
                    </a:lnR>
                    <a:lnT>
                      <a:noFill/>
                    </a:lnT>
                    <a:lnB>
                      <a:noFill/>
                    </a:lnB>
                  </a:tcPr>
                </a:tc>
                <a:extLst>
                  <a:ext uri="{0D108BD9-81ED-4DB2-BD59-A6C34878D82A}">
                    <a16:rowId xmlns:a16="http://schemas.microsoft.com/office/drawing/2014/main" val="1057358089"/>
                  </a:ext>
                </a:extLst>
              </a:tr>
              <a:tr h="139489">
                <a:tc>
                  <a:txBody>
                    <a:bodyPr/>
                    <a:lstStyle/>
                    <a:p>
                      <a:pPr algn="l" fontAlgn="b"/>
                      <a:r>
                        <a:rPr lang="cs-CZ" sz="700" b="0" i="0" u="none" strike="noStrike">
                          <a:solidFill>
                            <a:srgbClr val="000000"/>
                          </a:solidFill>
                          <a:effectLst/>
                          <a:latin typeface="Arial" panose="020B0604020202020204" pitchFamily="34" charset="0"/>
                        </a:rPr>
                        <a:t>[NL-NL] Krimpen a/d IJssel-Breukelen Kortrijk 380 W [OPP] / N-1 Oostzaan-Diemen 380 G</a:t>
                      </a:r>
                    </a:p>
                  </a:txBody>
                  <a:tcPr marL="11430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645,16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4000440324"/>
                  </a:ext>
                </a:extLst>
              </a:tr>
              <a:tr h="139489">
                <a:tc>
                  <a:txBody>
                    <a:bodyPr/>
                    <a:lstStyle/>
                    <a:p>
                      <a:pPr algn="l" fontAlgn="b"/>
                      <a:r>
                        <a:rPr lang="cs-CZ" sz="700" b="0" i="0" u="none" strike="noStrike">
                          <a:solidFill>
                            <a:srgbClr val="000000"/>
                          </a:solidFill>
                          <a:effectLst/>
                          <a:latin typeface="Arial" panose="020B0604020202020204" pitchFamily="34" charset="0"/>
                        </a:rPr>
                        <a:t>[D8-PL] Mikulowa PST1 [OPP] [PL] / N-1 Vierraden - Krajnik 2</a:t>
                      </a:r>
                    </a:p>
                  </a:txBody>
                  <a:tcPr marL="11430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49,33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709542855"/>
                  </a:ext>
                </a:extLst>
              </a:tr>
              <a:tr h="139489">
                <a:tc>
                  <a:txBody>
                    <a:bodyPr/>
                    <a:lstStyle/>
                    <a:p>
                      <a:pPr algn="l" fontAlgn="b"/>
                      <a:r>
                        <a:rPr lang="cs-CZ" sz="700" b="1" i="0" u="none" strike="noStrike">
                          <a:solidFill>
                            <a:srgbClr val="000000"/>
                          </a:solidFill>
                          <a:effectLst/>
                          <a:latin typeface="Arial" panose="020B0604020202020204" pitchFamily="34" charset="0"/>
                        </a:rPr>
                        <a:t>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1121,5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176%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245355949"/>
                  </a:ext>
                </a:extLst>
              </a:tr>
              <a:tr h="139489">
                <a:tc>
                  <a:txBody>
                    <a:bodyPr/>
                    <a:lstStyle/>
                    <a:p>
                      <a:pPr algn="l" fontAlgn="b"/>
                      <a:r>
                        <a:rPr lang="cs-CZ" sz="700" b="0" i="0" u="none" strike="noStrike">
                          <a:solidFill>
                            <a:srgbClr val="000000"/>
                          </a:solidFill>
                          <a:effectLst/>
                          <a:latin typeface="Arial" panose="020B0604020202020204" pitchFamily="34" charset="0"/>
                        </a:rPr>
                        <a:t>[CZ-SK] Nosovice - Varin [DIR] [CZ] / N-1 Sokolnice - Stupava</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525,43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67%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310649463"/>
                  </a:ext>
                </a:extLst>
              </a:tr>
              <a:tr h="139489">
                <a:tc>
                  <a:txBody>
                    <a:bodyPr/>
                    <a:lstStyle/>
                    <a:p>
                      <a:pPr algn="l" fontAlgn="b"/>
                      <a:r>
                        <a:rPr lang="de-DE" sz="700" b="0" i="0" u="none" strike="noStrike">
                          <a:solidFill>
                            <a:srgbClr val="000000"/>
                          </a:solidFill>
                          <a:effectLst/>
                          <a:latin typeface="Arial" panose="020B0604020202020204" pitchFamily="34" charset="0"/>
                        </a:rPr>
                        <a:t>[D2-NL] Diele - Meeden SCHWARZ [DIR] [D2] / N-1 Gronau - Gronau TR 441 E</a:t>
                      </a:r>
                    </a:p>
                  </a:txBody>
                  <a:tcPr marL="11430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1121,5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663939067"/>
                  </a:ext>
                </a:extLst>
              </a:tr>
              <a:tr h="139489">
                <a:tc>
                  <a:txBody>
                    <a:bodyPr/>
                    <a:lstStyle/>
                    <a:p>
                      <a:pPr algn="l" fontAlgn="b"/>
                      <a:r>
                        <a:rPr lang="cs-CZ" sz="700" b="0" i="0" u="none" strike="noStrike">
                          <a:solidFill>
                            <a:srgbClr val="000000"/>
                          </a:solidFill>
                          <a:effectLst/>
                          <a:latin typeface="Arial" panose="020B0604020202020204" pitchFamily="34" charset="0"/>
                        </a:rPr>
                        <a:t>[NL-NL] Krimpen a/d IJssel-Geertruidenberg 380 W [DIR] / N-1 Krimpen a/d IJssel-Geertruidenberg 380 Z</a:t>
                      </a:r>
                    </a:p>
                  </a:txBody>
                  <a:tcPr marL="11430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343,63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29%</a:t>
                      </a:r>
                    </a:p>
                  </a:txBody>
                  <a:tcPr marL="0" marR="0" marT="0" marB="0" anchor="b">
                    <a:lnL>
                      <a:noFill/>
                    </a:lnL>
                    <a:lnR>
                      <a:noFill/>
                    </a:lnR>
                    <a:lnT>
                      <a:noFill/>
                    </a:lnT>
                    <a:lnB>
                      <a:noFill/>
                    </a:lnB>
                  </a:tcPr>
                </a:tc>
                <a:extLst>
                  <a:ext uri="{0D108BD9-81ED-4DB2-BD59-A6C34878D82A}">
                    <a16:rowId xmlns:a16="http://schemas.microsoft.com/office/drawing/2014/main" val="1546180725"/>
                  </a:ext>
                </a:extLst>
              </a:tr>
              <a:tr h="139489">
                <a:tc>
                  <a:txBody>
                    <a:bodyPr/>
                    <a:lstStyle/>
                    <a:p>
                      <a:pPr algn="l" fontAlgn="b"/>
                      <a:r>
                        <a:rPr lang="en-US" sz="700" b="0" i="0" u="none" strike="noStrike">
                          <a:solidFill>
                            <a:srgbClr val="000000"/>
                          </a:solidFill>
                          <a:effectLst/>
                          <a:latin typeface="Arial" panose="020B0604020202020204" pitchFamily="34" charset="0"/>
                        </a:rPr>
                        <a:t>[BE-FR] Achene - Lonny 380.19 [DIR] [BE] / N-1 Avelgem - Avelin 380.80</a:t>
                      </a:r>
                    </a:p>
                  </a:txBody>
                  <a:tcPr marL="11430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159,91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37%</a:t>
                      </a:r>
                    </a:p>
                  </a:txBody>
                  <a:tcPr marL="0" marR="0" marT="0" marB="0" anchor="b">
                    <a:lnL>
                      <a:noFill/>
                    </a:lnL>
                    <a:lnR>
                      <a:noFill/>
                    </a:lnR>
                    <a:lnT>
                      <a:noFill/>
                    </a:lnT>
                    <a:lnB>
                      <a:noFill/>
                    </a:lnB>
                  </a:tcPr>
                </a:tc>
                <a:extLst>
                  <a:ext uri="{0D108BD9-81ED-4DB2-BD59-A6C34878D82A}">
                    <a16:rowId xmlns:a16="http://schemas.microsoft.com/office/drawing/2014/main" val="2550561575"/>
                  </a:ext>
                </a:extLst>
              </a:tr>
              <a:tr h="139489">
                <a:tc>
                  <a:txBody>
                    <a:bodyPr/>
                    <a:lstStyle/>
                    <a:p>
                      <a:pPr algn="l" fontAlgn="b"/>
                      <a:r>
                        <a:rPr lang="cs-CZ" sz="700" b="0" i="0" u="none" strike="noStrike">
                          <a:solidFill>
                            <a:srgbClr val="000000"/>
                          </a:solidFill>
                          <a:effectLst/>
                          <a:latin typeface="Arial" panose="020B0604020202020204" pitchFamily="34" charset="0"/>
                        </a:rPr>
                        <a:t>[D8-PL] Mikulowa PST1 [OPP] [PL] / N-1 Vierraden - Krajnik 2</a:t>
                      </a:r>
                    </a:p>
                  </a:txBody>
                  <a:tcPr marL="11430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0" i="0" u="none" strike="noStrike">
                          <a:solidFill>
                            <a:srgbClr val="000000"/>
                          </a:solidFill>
                          <a:effectLst/>
                          <a:latin typeface="Arial" panose="020B0604020202020204" pitchFamily="34" charset="0"/>
                        </a:rPr>
                        <a:t>62,38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0" i="0" u="none" strike="noStrike">
                          <a:solidFill>
                            <a:srgbClr val="000000"/>
                          </a:solidFill>
                          <a:effectLst/>
                          <a:latin typeface="Arial" panose="020B0604020202020204" pitchFamily="34" charset="0"/>
                        </a:rPr>
                        <a:t>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533404132"/>
                  </a:ext>
                </a:extLst>
              </a:tr>
              <a:tr h="139489">
                <a:tc>
                  <a:txBody>
                    <a:bodyPr/>
                    <a:lstStyle/>
                    <a:p>
                      <a:pPr algn="l" fontAlgn="b"/>
                      <a:r>
                        <a:rPr lang="cs-CZ" sz="700" b="1" i="0" u="none" strike="noStrike">
                          <a:solidFill>
                            <a:srgbClr val="000000"/>
                          </a:solidFill>
                          <a:effectLst/>
                          <a:latin typeface="Arial" panose="020B0604020202020204" pitchFamily="34" charset="0"/>
                        </a:rPr>
                        <a:t>Total sum</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cs-CZ" sz="700" b="1" i="0" u="none" strike="noStrike">
                          <a:solidFill>
                            <a:srgbClr val="000000"/>
                          </a:solidFill>
                          <a:effectLst/>
                          <a:latin typeface="Arial" panose="020B0604020202020204" pitchFamily="34" charset="0"/>
                        </a:rPr>
                        <a:t>1121,5</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cs-CZ" sz="700" b="1" i="0" u="none" strike="noStrike" dirty="0">
                          <a:solidFill>
                            <a:srgbClr val="000000"/>
                          </a:solidFill>
                          <a:effectLst/>
                          <a:latin typeface="Arial" panose="020B0604020202020204" pitchFamily="34" charset="0"/>
                        </a:rPr>
                        <a:t>525%</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extLst>
                  <a:ext uri="{0D108BD9-81ED-4DB2-BD59-A6C34878D82A}">
                    <a16:rowId xmlns:a16="http://schemas.microsoft.com/office/drawing/2014/main" val="3517082080"/>
                  </a:ext>
                </a:extLst>
              </a:tr>
            </a:tbl>
          </a:graphicData>
        </a:graphic>
      </p:graphicFrame>
    </p:spTree>
    <p:extLst>
      <p:ext uri="{BB962C8B-B14F-4D97-AF65-F5344CB8AC3E}">
        <p14:creationId xmlns:p14="http://schemas.microsoft.com/office/powerpoint/2010/main" val="328871171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BD20220413</a:t>
            </a:r>
            <a:r>
              <a:rPr lang="en-US" altLang="hu-HU" sz="1400" dirty="0">
                <a:solidFill>
                  <a:srgbClr val="008000"/>
                </a:solidFill>
              </a:rPr>
              <a:t> (part </a:t>
            </a:r>
            <a:r>
              <a:rPr lang="sl-SI" altLang="hu-HU" sz="1400" dirty="0">
                <a:solidFill>
                  <a:srgbClr val="008000"/>
                </a:solidFill>
              </a:rPr>
              <a:t>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ulka 1">
            <a:extLst>
              <a:ext uri="{FF2B5EF4-FFF2-40B4-BE49-F238E27FC236}">
                <a16:creationId xmlns:a16="http://schemas.microsoft.com/office/drawing/2014/main" id="{72AD9F83-DE68-4405-96A0-99CA6E91AEC0}"/>
              </a:ext>
            </a:extLst>
          </p:cNvPr>
          <p:cNvGraphicFramePr>
            <a:graphicFrameLocks noGrp="1"/>
          </p:cNvGraphicFramePr>
          <p:nvPr>
            <p:extLst>
              <p:ext uri="{D42A27DB-BD31-4B8C-83A1-F6EECF244321}">
                <p14:modId xmlns:p14="http://schemas.microsoft.com/office/powerpoint/2010/main" val="3359972205"/>
              </p:ext>
            </p:extLst>
          </p:nvPr>
        </p:nvGraphicFramePr>
        <p:xfrm>
          <a:off x="397404" y="999029"/>
          <a:ext cx="8636868" cy="5511480"/>
        </p:xfrm>
        <a:graphic>
          <a:graphicData uri="http://schemas.openxmlformats.org/drawingml/2006/table">
            <a:tbl>
              <a:tblPr/>
              <a:tblGrid>
                <a:gridCol w="6701650">
                  <a:extLst>
                    <a:ext uri="{9D8B030D-6E8A-4147-A177-3AD203B41FA5}">
                      <a16:colId xmlns:a16="http://schemas.microsoft.com/office/drawing/2014/main" val="284128413"/>
                    </a:ext>
                  </a:extLst>
                </a:gridCol>
                <a:gridCol w="1428931">
                  <a:extLst>
                    <a:ext uri="{9D8B030D-6E8A-4147-A177-3AD203B41FA5}">
                      <a16:colId xmlns:a16="http://schemas.microsoft.com/office/drawing/2014/main" val="107485364"/>
                    </a:ext>
                  </a:extLst>
                </a:gridCol>
                <a:gridCol w="506287">
                  <a:extLst>
                    <a:ext uri="{9D8B030D-6E8A-4147-A177-3AD203B41FA5}">
                      <a16:colId xmlns:a16="http://schemas.microsoft.com/office/drawing/2014/main" val="2493986207"/>
                    </a:ext>
                  </a:extLst>
                </a:gridCol>
              </a:tblGrid>
              <a:tr h="141320">
                <a:tc>
                  <a:txBody>
                    <a:bodyPr/>
                    <a:lstStyle/>
                    <a:p>
                      <a:pPr algn="l" fontAlgn="b"/>
                      <a:r>
                        <a:rPr lang="cs-CZ" sz="7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2049851028"/>
                  </a:ext>
                </a:extLst>
              </a:tr>
              <a:tr h="141320">
                <a:tc>
                  <a:txBody>
                    <a:bodyPr/>
                    <a:lstStyle/>
                    <a:p>
                      <a:pPr algn="l" fontAlgn="b"/>
                      <a:r>
                        <a:rPr lang="cs-CZ" sz="700" b="1"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1719,39</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204%</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548571802"/>
                  </a:ext>
                </a:extLst>
              </a:tr>
              <a:tr h="141320">
                <a:tc>
                  <a:txBody>
                    <a:bodyPr/>
                    <a:lstStyle/>
                    <a:p>
                      <a:pPr algn="l" fontAlgn="b"/>
                      <a:r>
                        <a:rPr lang="cs-CZ" sz="700" b="0" i="0" u="none" strike="noStrike">
                          <a:solidFill>
                            <a:srgbClr val="000000"/>
                          </a:solidFill>
                          <a:effectLst/>
                          <a:latin typeface="Arial" panose="020B0604020202020204" pitchFamily="34" charset="0"/>
                        </a:rPr>
                        <a:t>[NL-NL] Diemen-Lelystad 380 W [OPP] / N-1 Diemen-Lelystad 380 Z</a:t>
                      </a:r>
                    </a:p>
                  </a:txBody>
                  <a:tcPr marL="7875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411,34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299664680"/>
                  </a:ext>
                </a:extLst>
              </a:tr>
              <a:tr h="141320">
                <a:tc>
                  <a:txBody>
                    <a:bodyPr/>
                    <a:lstStyle/>
                    <a:p>
                      <a:pPr algn="l" fontAlgn="b"/>
                      <a:r>
                        <a:rPr lang="cs-CZ" sz="700" b="0" i="0" u="none" strike="noStrike">
                          <a:solidFill>
                            <a:srgbClr val="000000"/>
                          </a:solidFill>
                          <a:effectLst/>
                          <a:latin typeface="Arial" panose="020B0604020202020204" pitchFamily="34" charset="0"/>
                        </a:rPr>
                        <a:t>[NL-D2] Meeden-Diele  380 Z [OPP] [NL] / N-1 Gronau - Hanekenfaehr GRONAU W</a:t>
                      </a:r>
                    </a:p>
                  </a:txBody>
                  <a:tcPr marL="78757"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161,44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24%</a:t>
                      </a:r>
                    </a:p>
                  </a:txBody>
                  <a:tcPr marL="0" marR="0" marT="0" marB="0" anchor="b">
                    <a:lnL>
                      <a:noFill/>
                    </a:lnL>
                    <a:lnR>
                      <a:noFill/>
                    </a:lnR>
                    <a:lnT>
                      <a:noFill/>
                    </a:lnT>
                    <a:lnB>
                      <a:noFill/>
                    </a:lnB>
                  </a:tcPr>
                </a:tc>
                <a:extLst>
                  <a:ext uri="{0D108BD9-81ED-4DB2-BD59-A6C34878D82A}">
                    <a16:rowId xmlns:a16="http://schemas.microsoft.com/office/drawing/2014/main" val="4247270552"/>
                  </a:ext>
                </a:extLst>
              </a:tr>
              <a:tr h="141320">
                <a:tc>
                  <a:txBody>
                    <a:bodyPr/>
                    <a:lstStyle/>
                    <a:p>
                      <a:pPr algn="l" fontAlgn="b"/>
                      <a:r>
                        <a:rPr lang="en-US" sz="700" b="0" i="0" u="none" strike="noStrike">
                          <a:solidFill>
                            <a:srgbClr val="000000"/>
                          </a:solidFill>
                          <a:effectLst/>
                          <a:latin typeface="Arial" panose="020B0604020202020204" pitchFamily="34" charset="0"/>
                        </a:rPr>
                        <a:t>[BE-FR] Achene - Lonny 19 [DIR] [FR] / N-1 Avelgem - Avelin 380.80</a:t>
                      </a:r>
                    </a:p>
                  </a:txBody>
                  <a:tcPr marL="78757"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27,06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51%</a:t>
                      </a:r>
                    </a:p>
                  </a:txBody>
                  <a:tcPr marL="0" marR="0" marT="0" marB="0" anchor="b">
                    <a:lnL>
                      <a:noFill/>
                    </a:lnL>
                    <a:lnR>
                      <a:noFill/>
                    </a:lnR>
                    <a:lnT>
                      <a:noFill/>
                    </a:lnT>
                    <a:lnB>
                      <a:noFill/>
                    </a:lnB>
                  </a:tcPr>
                </a:tc>
                <a:extLst>
                  <a:ext uri="{0D108BD9-81ED-4DB2-BD59-A6C34878D82A}">
                    <a16:rowId xmlns:a16="http://schemas.microsoft.com/office/drawing/2014/main" val="1524486936"/>
                  </a:ext>
                </a:extLst>
              </a:tr>
              <a:tr h="141320">
                <a:tc>
                  <a:txBody>
                    <a:bodyPr/>
                    <a:lstStyle/>
                    <a:p>
                      <a:pPr algn="l" fontAlgn="b"/>
                      <a:r>
                        <a:rPr lang="cs-CZ" sz="700" b="0" i="0" u="none" strike="noStrike">
                          <a:solidFill>
                            <a:srgbClr val="000000"/>
                          </a:solidFill>
                          <a:effectLst/>
                          <a:latin typeface="Arial" panose="020B0604020202020204" pitchFamily="34" charset="0"/>
                        </a:rPr>
                        <a:t>[AT-AT] Bisamberg 2 - Wien Suedost 227 [DIR] / N-1 Bisamberg - Kledering 228B</a:t>
                      </a:r>
                    </a:p>
                  </a:txBody>
                  <a:tcPr marL="78757"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1719,39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34%</a:t>
                      </a:r>
                    </a:p>
                  </a:txBody>
                  <a:tcPr marL="0" marR="0" marT="0" marB="0" anchor="b">
                    <a:lnL>
                      <a:noFill/>
                    </a:lnL>
                    <a:lnR>
                      <a:noFill/>
                    </a:lnR>
                    <a:lnT>
                      <a:noFill/>
                    </a:lnT>
                    <a:lnB>
                      <a:noFill/>
                    </a:lnB>
                  </a:tcPr>
                </a:tc>
                <a:extLst>
                  <a:ext uri="{0D108BD9-81ED-4DB2-BD59-A6C34878D82A}">
                    <a16:rowId xmlns:a16="http://schemas.microsoft.com/office/drawing/2014/main" val="837057738"/>
                  </a:ext>
                </a:extLst>
              </a:tr>
              <a:tr h="141320">
                <a:tc>
                  <a:txBody>
                    <a:bodyPr/>
                    <a:lstStyle/>
                    <a:p>
                      <a:pPr algn="l" fontAlgn="b"/>
                      <a:r>
                        <a:rPr lang="cs-CZ" sz="700" b="0" i="0" u="none" strike="noStrike">
                          <a:solidFill>
                            <a:srgbClr val="000000"/>
                          </a:solidFill>
                          <a:effectLst/>
                          <a:latin typeface="Arial" panose="020B0604020202020204" pitchFamily="34" charset="0"/>
                        </a:rPr>
                        <a:t>[D2-D7] Grosskrotzenburg - Urberach UMAIN N2 [DIR] [D7] / N-1 Dettingen - Grosskrotzenburg UMAIN S1</a:t>
                      </a:r>
                    </a:p>
                  </a:txBody>
                  <a:tcPr marL="78757"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787,27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22%</a:t>
                      </a:r>
                    </a:p>
                  </a:txBody>
                  <a:tcPr marL="0" marR="0" marT="0" marB="0" anchor="b">
                    <a:lnL>
                      <a:noFill/>
                    </a:lnL>
                    <a:lnR>
                      <a:noFill/>
                    </a:lnR>
                    <a:lnT>
                      <a:noFill/>
                    </a:lnT>
                    <a:lnB>
                      <a:noFill/>
                    </a:lnB>
                  </a:tcPr>
                </a:tc>
                <a:extLst>
                  <a:ext uri="{0D108BD9-81ED-4DB2-BD59-A6C34878D82A}">
                    <a16:rowId xmlns:a16="http://schemas.microsoft.com/office/drawing/2014/main" val="3399500779"/>
                  </a:ext>
                </a:extLst>
              </a:tr>
              <a:tr h="141320">
                <a:tc>
                  <a:txBody>
                    <a:bodyPr/>
                    <a:lstStyle/>
                    <a:p>
                      <a:pPr algn="l" fontAlgn="b"/>
                      <a:r>
                        <a:rPr lang="cs-CZ" sz="700" b="0" i="0" u="none" strike="noStrike">
                          <a:solidFill>
                            <a:srgbClr val="000000"/>
                          </a:solidFill>
                          <a:effectLst/>
                          <a:latin typeface="Arial" panose="020B0604020202020204" pitchFamily="34" charset="0"/>
                        </a:rPr>
                        <a:t>[PL-PL] Krosno Iskrzynia - Tarnow [OPP] / N-1 Nosovice - Varin</a:t>
                      </a:r>
                    </a:p>
                  </a:txBody>
                  <a:tcPr marL="78757"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82,66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53%</a:t>
                      </a:r>
                    </a:p>
                  </a:txBody>
                  <a:tcPr marL="0" marR="0" marT="0" marB="0" anchor="b">
                    <a:lnL>
                      <a:noFill/>
                    </a:lnL>
                    <a:lnR>
                      <a:noFill/>
                    </a:lnR>
                    <a:lnT>
                      <a:noFill/>
                    </a:lnT>
                    <a:lnB>
                      <a:noFill/>
                    </a:lnB>
                  </a:tcPr>
                </a:tc>
                <a:extLst>
                  <a:ext uri="{0D108BD9-81ED-4DB2-BD59-A6C34878D82A}">
                    <a16:rowId xmlns:a16="http://schemas.microsoft.com/office/drawing/2014/main" val="1211165140"/>
                  </a:ext>
                </a:extLst>
              </a:tr>
              <a:tr h="141320">
                <a:tc>
                  <a:txBody>
                    <a:bodyPr/>
                    <a:lstStyle/>
                    <a:p>
                      <a:pPr algn="l" fontAlgn="b"/>
                      <a:r>
                        <a:rPr lang="cs-CZ" sz="700" b="1" i="0" u="none" strike="noStrike">
                          <a:solidFill>
                            <a:srgbClr val="000000"/>
                          </a:solidFill>
                          <a:effectLst/>
                          <a:latin typeface="Arial" panose="020B0604020202020204" pitchFamily="34" charset="0"/>
                        </a:rPr>
                        <a:t>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620,23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196%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846258334"/>
                  </a:ext>
                </a:extLst>
              </a:tr>
              <a:tr h="141320">
                <a:tc>
                  <a:txBody>
                    <a:bodyPr/>
                    <a:lstStyle/>
                    <a:p>
                      <a:pPr algn="l" fontAlgn="b"/>
                      <a:r>
                        <a:rPr lang="cs-CZ" sz="700" b="0" i="0" u="none" strike="noStrike">
                          <a:solidFill>
                            <a:srgbClr val="000000"/>
                          </a:solidFill>
                          <a:effectLst/>
                          <a:latin typeface="Arial" panose="020B0604020202020204" pitchFamily="34" charset="0"/>
                        </a:rPr>
                        <a:t>[NL-D2] Meeden-Diele  380 Z [OPP] [NL] / N-1 Gronau - Hanekenfaehr GRONAU W</a:t>
                      </a:r>
                    </a:p>
                  </a:txBody>
                  <a:tcPr marL="7875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424,12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827318352"/>
                  </a:ext>
                </a:extLst>
              </a:tr>
              <a:tr h="141320">
                <a:tc>
                  <a:txBody>
                    <a:bodyPr/>
                    <a:lstStyle/>
                    <a:p>
                      <a:pPr algn="l" fontAlgn="b"/>
                      <a:r>
                        <a:rPr lang="en-US" sz="700" b="0" i="0" u="none" strike="noStrike">
                          <a:solidFill>
                            <a:srgbClr val="000000"/>
                          </a:solidFill>
                          <a:effectLst/>
                          <a:latin typeface="Arial" panose="020B0604020202020204" pitchFamily="34" charset="0"/>
                        </a:rPr>
                        <a:t>[BE-FR] Achene - Lonny 19 [DIR] [FR] / N-1 Avelgem - Avelin 380.80</a:t>
                      </a:r>
                    </a:p>
                  </a:txBody>
                  <a:tcPr marL="78757"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70,92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61%</a:t>
                      </a:r>
                    </a:p>
                  </a:txBody>
                  <a:tcPr marL="0" marR="0" marT="0" marB="0" anchor="b">
                    <a:lnL>
                      <a:noFill/>
                    </a:lnL>
                    <a:lnR>
                      <a:noFill/>
                    </a:lnR>
                    <a:lnT>
                      <a:noFill/>
                    </a:lnT>
                    <a:lnB>
                      <a:noFill/>
                    </a:lnB>
                  </a:tcPr>
                </a:tc>
                <a:extLst>
                  <a:ext uri="{0D108BD9-81ED-4DB2-BD59-A6C34878D82A}">
                    <a16:rowId xmlns:a16="http://schemas.microsoft.com/office/drawing/2014/main" val="520438839"/>
                  </a:ext>
                </a:extLst>
              </a:tr>
              <a:tr h="141320">
                <a:tc>
                  <a:txBody>
                    <a:bodyPr/>
                    <a:lstStyle/>
                    <a:p>
                      <a:pPr algn="l" fontAlgn="b"/>
                      <a:r>
                        <a:rPr lang="cs-CZ" sz="700" b="0" i="0" u="none" strike="noStrike">
                          <a:solidFill>
                            <a:srgbClr val="000000"/>
                          </a:solidFill>
                          <a:effectLst/>
                          <a:latin typeface="Arial" panose="020B0604020202020204" pitchFamily="34" charset="0"/>
                        </a:rPr>
                        <a:t>[AT-AT] Bisamberg 2 - Wien Suedost 227 [DIR] / N-1 Bisamberg - Kledering 228B</a:t>
                      </a:r>
                    </a:p>
                  </a:txBody>
                  <a:tcPr marL="78757"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620,23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39%</a:t>
                      </a:r>
                    </a:p>
                  </a:txBody>
                  <a:tcPr marL="0" marR="0" marT="0" marB="0" anchor="b">
                    <a:lnL>
                      <a:noFill/>
                    </a:lnL>
                    <a:lnR>
                      <a:noFill/>
                    </a:lnR>
                    <a:lnT>
                      <a:noFill/>
                    </a:lnT>
                    <a:lnB>
                      <a:noFill/>
                    </a:lnB>
                  </a:tcPr>
                </a:tc>
                <a:extLst>
                  <a:ext uri="{0D108BD9-81ED-4DB2-BD59-A6C34878D82A}">
                    <a16:rowId xmlns:a16="http://schemas.microsoft.com/office/drawing/2014/main" val="3526651368"/>
                  </a:ext>
                </a:extLst>
              </a:tr>
              <a:tr h="141320">
                <a:tc>
                  <a:txBody>
                    <a:bodyPr/>
                    <a:lstStyle/>
                    <a:p>
                      <a:pPr algn="l" fontAlgn="b"/>
                      <a:r>
                        <a:rPr lang="cs-CZ" sz="700" b="0" i="0" u="none" strike="noStrike">
                          <a:solidFill>
                            <a:srgbClr val="000000"/>
                          </a:solidFill>
                          <a:effectLst/>
                          <a:latin typeface="Arial" panose="020B0604020202020204" pitchFamily="34" charset="0"/>
                        </a:rPr>
                        <a:t>[D2-D7] Grosskrotzenburg - Urberach UMAIN N2 [DIR] [D7] / N-1 Dettingen - Grosskrotzenburg UMAIN S1</a:t>
                      </a:r>
                    </a:p>
                  </a:txBody>
                  <a:tcPr marL="78757"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604,03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21%</a:t>
                      </a:r>
                    </a:p>
                  </a:txBody>
                  <a:tcPr marL="0" marR="0" marT="0" marB="0" anchor="b">
                    <a:lnL>
                      <a:noFill/>
                    </a:lnL>
                    <a:lnR>
                      <a:noFill/>
                    </a:lnR>
                    <a:lnT>
                      <a:noFill/>
                    </a:lnT>
                    <a:lnB>
                      <a:noFill/>
                    </a:lnB>
                  </a:tcPr>
                </a:tc>
                <a:extLst>
                  <a:ext uri="{0D108BD9-81ED-4DB2-BD59-A6C34878D82A}">
                    <a16:rowId xmlns:a16="http://schemas.microsoft.com/office/drawing/2014/main" val="3972330634"/>
                  </a:ext>
                </a:extLst>
              </a:tr>
              <a:tr h="141320">
                <a:tc>
                  <a:txBody>
                    <a:bodyPr/>
                    <a:lstStyle/>
                    <a:p>
                      <a:pPr algn="l" fontAlgn="b"/>
                      <a:r>
                        <a:rPr lang="cs-CZ" sz="700" b="0" i="0" u="none" strike="noStrike">
                          <a:solidFill>
                            <a:srgbClr val="000000"/>
                          </a:solidFill>
                          <a:effectLst/>
                          <a:latin typeface="Arial" panose="020B0604020202020204" pitchFamily="34" charset="0"/>
                        </a:rPr>
                        <a:t>[PL-PL] Krosno Iskrzynia - Tarnow [OPP] / N-1 Nosovice - Varin</a:t>
                      </a:r>
                    </a:p>
                  </a:txBody>
                  <a:tcPr marL="78757"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164,46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52%</a:t>
                      </a:r>
                    </a:p>
                  </a:txBody>
                  <a:tcPr marL="0" marR="0" marT="0" marB="0" anchor="b">
                    <a:lnL>
                      <a:noFill/>
                    </a:lnL>
                    <a:lnR>
                      <a:noFill/>
                    </a:lnR>
                    <a:lnT>
                      <a:noFill/>
                    </a:lnT>
                    <a:lnB>
                      <a:noFill/>
                    </a:lnB>
                  </a:tcPr>
                </a:tc>
                <a:extLst>
                  <a:ext uri="{0D108BD9-81ED-4DB2-BD59-A6C34878D82A}">
                    <a16:rowId xmlns:a16="http://schemas.microsoft.com/office/drawing/2014/main" val="27343421"/>
                  </a:ext>
                </a:extLst>
              </a:tr>
              <a:tr h="141320">
                <a:tc>
                  <a:txBody>
                    <a:bodyPr/>
                    <a:lstStyle/>
                    <a:p>
                      <a:pPr algn="l" fontAlgn="b"/>
                      <a:r>
                        <a:rPr lang="cs-CZ" sz="700" b="1" i="0" u="none" strike="noStrike">
                          <a:solidFill>
                            <a:srgbClr val="000000"/>
                          </a:solidFill>
                          <a:effectLst/>
                          <a:latin typeface="Arial" panose="020B0604020202020204" pitchFamily="34" charset="0"/>
                        </a:rPr>
                        <a:t>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595,14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51076999"/>
                  </a:ext>
                </a:extLst>
              </a:tr>
              <a:tr h="141320">
                <a:tc>
                  <a:txBody>
                    <a:bodyPr/>
                    <a:lstStyle/>
                    <a:p>
                      <a:pPr algn="l" fontAlgn="b"/>
                      <a:r>
                        <a:rPr lang="cs-CZ" sz="700" b="0" i="0" u="none" strike="noStrike">
                          <a:solidFill>
                            <a:srgbClr val="000000"/>
                          </a:solidFill>
                          <a:effectLst/>
                          <a:latin typeface="Arial" panose="020B0604020202020204" pitchFamily="34" charset="0"/>
                        </a:rPr>
                        <a:t>[NL-NL] Diemen-Lelystad 380 W [OPP] / N-1 Diemen-Lelystad 380 Z</a:t>
                      </a:r>
                    </a:p>
                  </a:txBody>
                  <a:tcPr marL="7875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317,22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604851148"/>
                  </a:ext>
                </a:extLst>
              </a:tr>
              <a:tr h="141320">
                <a:tc>
                  <a:txBody>
                    <a:bodyPr/>
                    <a:lstStyle/>
                    <a:p>
                      <a:pPr algn="l" fontAlgn="b"/>
                      <a:r>
                        <a:rPr lang="cs-CZ" sz="700" b="0" i="0" u="none" strike="noStrike">
                          <a:solidFill>
                            <a:srgbClr val="000000"/>
                          </a:solidFill>
                          <a:effectLst/>
                          <a:latin typeface="Arial" panose="020B0604020202020204" pitchFamily="34" charset="0"/>
                        </a:rPr>
                        <a:t>[D2-D4] Grafenrheinfeld - Stalldorf 416 [DIR] [D2] / N-1 Hoepfingen - Hueffenhardt ge</a:t>
                      </a:r>
                    </a:p>
                  </a:txBody>
                  <a:tcPr marL="78757"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595,14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24%</a:t>
                      </a:r>
                    </a:p>
                  </a:txBody>
                  <a:tcPr marL="0" marR="0" marT="0" marB="0" anchor="b">
                    <a:lnL>
                      <a:noFill/>
                    </a:lnL>
                    <a:lnR>
                      <a:noFill/>
                    </a:lnR>
                    <a:lnT>
                      <a:noFill/>
                    </a:lnT>
                    <a:lnB>
                      <a:noFill/>
                    </a:lnB>
                  </a:tcPr>
                </a:tc>
                <a:extLst>
                  <a:ext uri="{0D108BD9-81ED-4DB2-BD59-A6C34878D82A}">
                    <a16:rowId xmlns:a16="http://schemas.microsoft.com/office/drawing/2014/main" val="1564854770"/>
                  </a:ext>
                </a:extLst>
              </a:tr>
              <a:tr h="141320">
                <a:tc>
                  <a:txBody>
                    <a:bodyPr/>
                    <a:lstStyle/>
                    <a:p>
                      <a:pPr algn="l" fontAlgn="b"/>
                      <a:r>
                        <a:rPr lang="cs-CZ" sz="700" b="0" i="0" u="none" strike="noStrike">
                          <a:solidFill>
                            <a:srgbClr val="000000"/>
                          </a:solidFill>
                          <a:effectLst/>
                          <a:latin typeface="Arial" panose="020B0604020202020204" pitchFamily="34" charset="0"/>
                        </a:rPr>
                        <a:t>[PL-PL] Krosno Iskrzynia - Tarnow [OPP] / N-1 Nosovice - Varin</a:t>
                      </a:r>
                    </a:p>
                  </a:txBody>
                  <a:tcPr marL="78757"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51,87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60%</a:t>
                      </a:r>
                    </a:p>
                  </a:txBody>
                  <a:tcPr marL="0" marR="0" marT="0" marB="0" anchor="b">
                    <a:lnL>
                      <a:noFill/>
                    </a:lnL>
                    <a:lnR>
                      <a:noFill/>
                    </a:lnR>
                    <a:lnT>
                      <a:noFill/>
                    </a:lnT>
                    <a:lnB>
                      <a:noFill/>
                    </a:lnB>
                  </a:tcPr>
                </a:tc>
                <a:extLst>
                  <a:ext uri="{0D108BD9-81ED-4DB2-BD59-A6C34878D82A}">
                    <a16:rowId xmlns:a16="http://schemas.microsoft.com/office/drawing/2014/main" val="301672101"/>
                  </a:ext>
                </a:extLst>
              </a:tr>
              <a:tr h="141320">
                <a:tc>
                  <a:txBody>
                    <a:bodyPr/>
                    <a:lstStyle/>
                    <a:p>
                      <a:pPr algn="l" fontAlgn="b"/>
                      <a:r>
                        <a:rPr lang="cs-CZ" sz="700" b="1" i="0" u="none" strike="noStrike">
                          <a:solidFill>
                            <a:srgbClr val="000000"/>
                          </a:solidFill>
                          <a:effectLst/>
                          <a:latin typeface="Arial" panose="020B0604020202020204" pitchFamily="34" charset="0"/>
                        </a:rPr>
                        <a:t>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246,25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197%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196857057"/>
                  </a:ext>
                </a:extLst>
              </a:tr>
              <a:tr h="141320">
                <a:tc>
                  <a:txBody>
                    <a:bodyPr/>
                    <a:lstStyle/>
                    <a:p>
                      <a:pPr algn="l" fontAlgn="b"/>
                      <a:r>
                        <a:rPr lang="de-DE" sz="700" b="0" i="0" u="none" strike="noStrike">
                          <a:solidFill>
                            <a:srgbClr val="000000"/>
                          </a:solidFill>
                          <a:effectLst/>
                          <a:latin typeface="Arial" panose="020B0604020202020204" pitchFamily="34" charset="0"/>
                        </a:rPr>
                        <a:t>[D2-NL] Diele - Meeden SCHWARZ [DIR] [D2] / N-1 Gronau - Hanekenfaehr GRONAU W</a:t>
                      </a:r>
                    </a:p>
                  </a:txBody>
                  <a:tcPr marL="7875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191,31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48%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256466952"/>
                  </a:ext>
                </a:extLst>
              </a:tr>
              <a:tr h="141320">
                <a:tc>
                  <a:txBody>
                    <a:bodyPr/>
                    <a:lstStyle/>
                    <a:p>
                      <a:pPr algn="l" fontAlgn="b"/>
                      <a:r>
                        <a:rPr lang="cs-CZ" sz="700" b="0" i="0" u="none" strike="noStrike">
                          <a:solidFill>
                            <a:srgbClr val="000000"/>
                          </a:solidFill>
                          <a:effectLst/>
                          <a:latin typeface="Arial" panose="020B0604020202020204" pitchFamily="34" charset="0"/>
                        </a:rPr>
                        <a:t>[CZ-PL] Wielopole - Nosovice [DIR] [PL] / N-1 Albrechtice - Dobrzen</a:t>
                      </a:r>
                    </a:p>
                  </a:txBody>
                  <a:tcPr marL="78757"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113,45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54%</a:t>
                      </a:r>
                    </a:p>
                  </a:txBody>
                  <a:tcPr marL="0" marR="0" marT="0" marB="0" anchor="b">
                    <a:lnL>
                      <a:noFill/>
                    </a:lnL>
                    <a:lnR>
                      <a:noFill/>
                    </a:lnR>
                    <a:lnT>
                      <a:noFill/>
                    </a:lnT>
                    <a:lnB>
                      <a:noFill/>
                    </a:lnB>
                  </a:tcPr>
                </a:tc>
                <a:extLst>
                  <a:ext uri="{0D108BD9-81ED-4DB2-BD59-A6C34878D82A}">
                    <a16:rowId xmlns:a16="http://schemas.microsoft.com/office/drawing/2014/main" val="2338710584"/>
                  </a:ext>
                </a:extLst>
              </a:tr>
              <a:tr h="141320">
                <a:tc>
                  <a:txBody>
                    <a:bodyPr/>
                    <a:lstStyle/>
                    <a:p>
                      <a:pPr algn="l" fontAlgn="b"/>
                      <a:r>
                        <a:rPr lang="cs-CZ" sz="700" b="0" i="0" u="none" strike="noStrike">
                          <a:solidFill>
                            <a:srgbClr val="000000"/>
                          </a:solidFill>
                          <a:effectLst/>
                          <a:latin typeface="Arial" panose="020B0604020202020204" pitchFamily="34" charset="0"/>
                        </a:rPr>
                        <a:t>[D2-D7] Grosskrotzenburg - Urberach UMAIN N2 [DIR] [D7] / N-1 Dettingen - Grosskrotzenburg UMAIN S1</a:t>
                      </a:r>
                    </a:p>
                  </a:txBody>
                  <a:tcPr marL="78757"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246,25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32%</a:t>
                      </a:r>
                    </a:p>
                  </a:txBody>
                  <a:tcPr marL="0" marR="0" marT="0" marB="0" anchor="b">
                    <a:lnL>
                      <a:noFill/>
                    </a:lnL>
                    <a:lnR>
                      <a:noFill/>
                    </a:lnR>
                    <a:lnT>
                      <a:noFill/>
                    </a:lnT>
                    <a:lnB>
                      <a:noFill/>
                    </a:lnB>
                  </a:tcPr>
                </a:tc>
                <a:extLst>
                  <a:ext uri="{0D108BD9-81ED-4DB2-BD59-A6C34878D82A}">
                    <a16:rowId xmlns:a16="http://schemas.microsoft.com/office/drawing/2014/main" val="1435860365"/>
                  </a:ext>
                </a:extLst>
              </a:tr>
              <a:tr h="141320">
                <a:tc>
                  <a:txBody>
                    <a:bodyPr/>
                    <a:lstStyle/>
                    <a:p>
                      <a:pPr algn="l" fontAlgn="b"/>
                      <a:r>
                        <a:rPr lang="cs-CZ" sz="700" b="0" i="0" u="none" strike="noStrike">
                          <a:solidFill>
                            <a:srgbClr val="000000"/>
                          </a:solidFill>
                          <a:effectLst/>
                          <a:latin typeface="Arial" panose="020B0604020202020204" pitchFamily="34" charset="0"/>
                        </a:rPr>
                        <a:t>[PL-PL] Krosno Iskrzynia - Tarnow [OPP] / N-1 Nosovice - Varin</a:t>
                      </a:r>
                    </a:p>
                  </a:txBody>
                  <a:tcPr marL="78757"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34,17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63%</a:t>
                      </a:r>
                    </a:p>
                  </a:txBody>
                  <a:tcPr marL="0" marR="0" marT="0" marB="0" anchor="b">
                    <a:lnL>
                      <a:noFill/>
                    </a:lnL>
                    <a:lnR>
                      <a:noFill/>
                    </a:lnR>
                    <a:lnT>
                      <a:noFill/>
                    </a:lnT>
                    <a:lnB>
                      <a:noFill/>
                    </a:lnB>
                  </a:tcPr>
                </a:tc>
                <a:extLst>
                  <a:ext uri="{0D108BD9-81ED-4DB2-BD59-A6C34878D82A}">
                    <a16:rowId xmlns:a16="http://schemas.microsoft.com/office/drawing/2014/main" val="940971913"/>
                  </a:ext>
                </a:extLst>
              </a:tr>
              <a:tr h="141320">
                <a:tc>
                  <a:txBody>
                    <a:bodyPr/>
                    <a:lstStyle/>
                    <a:p>
                      <a:pPr algn="l" fontAlgn="b"/>
                      <a:r>
                        <a:rPr lang="cs-CZ" sz="700" b="1" i="0" u="none" strike="noStrike">
                          <a:solidFill>
                            <a:srgbClr val="000000"/>
                          </a:solidFill>
                          <a:effectLst/>
                          <a:latin typeface="Arial" panose="020B0604020202020204" pitchFamily="34" charset="0"/>
                        </a:rPr>
                        <a:t>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279,49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109%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861470444"/>
                  </a:ext>
                </a:extLst>
              </a:tr>
              <a:tr h="141320">
                <a:tc>
                  <a:txBody>
                    <a:bodyPr/>
                    <a:lstStyle/>
                    <a:p>
                      <a:pPr algn="l" fontAlgn="b"/>
                      <a:r>
                        <a:rPr lang="cs-CZ" sz="700" b="0" i="0" u="none" strike="noStrike">
                          <a:solidFill>
                            <a:srgbClr val="000000"/>
                          </a:solidFill>
                          <a:effectLst/>
                          <a:latin typeface="Arial" panose="020B0604020202020204" pitchFamily="34" charset="0"/>
                        </a:rPr>
                        <a:t>[D2-D4] Grafenrheinfeld - Stalldorf 416 [DIR] [D2] / N-1 Hoepfingen - Hueffenhardt ge</a:t>
                      </a:r>
                    </a:p>
                  </a:txBody>
                  <a:tcPr marL="7875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214,55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252089320"/>
                  </a:ext>
                </a:extLst>
              </a:tr>
              <a:tr h="141320">
                <a:tc>
                  <a:txBody>
                    <a:bodyPr/>
                    <a:lstStyle/>
                    <a:p>
                      <a:pPr algn="l" fontAlgn="b"/>
                      <a:r>
                        <a:rPr lang="cs-CZ" sz="700" b="0" i="0" u="none" strike="noStrike">
                          <a:solidFill>
                            <a:srgbClr val="000000"/>
                          </a:solidFill>
                          <a:effectLst/>
                          <a:latin typeface="Arial" panose="020B0604020202020204" pitchFamily="34" charset="0"/>
                        </a:rPr>
                        <a:t>[AT-CH] Westtirol 1 - Pradella 427 [DIR] [AT] / N-1 Westtirol 1 - Pradella 428</a:t>
                      </a:r>
                    </a:p>
                  </a:txBody>
                  <a:tcPr marL="78757"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279,49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19%</a:t>
                      </a:r>
                    </a:p>
                  </a:txBody>
                  <a:tcPr marL="0" marR="0" marT="0" marB="0" anchor="b">
                    <a:lnL>
                      <a:noFill/>
                    </a:lnL>
                    <a:lnR>
                      <a:noFill/>
                    </a:lnR>
                    <a:lnT>
                      <a:noFill/>
                    </a:lnT>
                    <a:lnB>
                      <a:noFill/>
                    </a:lnB>
                  </a:tcPr>
                </a:tc>
                <a:extLst>
                  <a:ext uri="{0D108BD9-81ED-4DB2-BD59-A6C34878D82A}">
                    <a16:rowId xmlns:a16="http://schemas.microsoft.com/office/drawing/2014/main" val="2947382105"/>
                  </a:ext>
                </a:extLst>
              </a:tr>
              <a:tr h="141320">
                <a:tc>
                  <a:txBody>
                    <a:bodyPr/>
                    <a:lstStyle/>
                    <a:p>
                      <a:pPr algn="l" fontAlgn="b"/>
                      <a:r>
                        <a:rPr lang="cs-CZ" sz="700" b="0" i="0" u="none" strike="noStrike">
                          <a:solidFill>
                            <a:srgbClr val="000000"/>
                          </a:solidFill>
                          <a:effectLst/>
                          <a:latin typeface="Arial" panose="020B0604020202020204" pitchFamily="34" charset="0"/>
                        </a:rPr>
                        <a:t>[PL-PL] Krosno Iskrzynia - Tarnow [OPP] / N-1 Nosovice - Varin</a:t>
                      </a:r>
                    </a:p>
                  </a:txBody>
                  <a:tcPr marL="78757"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176,02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63%</a:t>
                      </a:r>
                    </a:p>
                  </a:txBody>
                  <a:tcPr marL="0" marR="0" marT="0" marB="0" anchor="b">
                    <a:lnL>
                      <a:noFill/>
                    </a:lnL>
                    <a:lnR>
                      <a:noFill/>
                    </a:lnR>
                    <a:lnT>
                      <a:noFill/>
                    </a:lnT>
                    <a:lnB>
                      <a:noFill/>
                    </a:lnB>
                  </a:tcPr>
                </a:tc>
                <a:extLst>
                  <a:ext uri="{0D108BD9-81ED-4DB2-BD59-A6C34878D82A}">
                    <a16:rowId xmlns:a16="http://schemas.microsoft.com/office/drawing/2014/main" val="3160404532"/>
                  </a:ext>
                </a:extLst>
              </a:tr>
              <a:tr h="141320">
                <a:tc>
                  <a:txBody>
                    <a:bodyPr/>
                    <a:lstStyle/>
                    <a:p>
                      <a:pPr algn="l" fontAlgn="b"/>
                      <a:r>
                        <a:rPr lang="cs-CZ" sz="700" b="1" i="0" u="none" strike="noStrike">
                          <a:solidFill>
                            <a:srgbClr val="000000"/>
                          </a:solidFill>
                          <a:effectLst/>
                          <a:latin typeface="Arial" panose="020B0604020202020204" pitchFamily="34" charset="0"/>
                        </a:rPr>
                        <a:t>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310,88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52%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449091907"/>
                  </a:ext>
                </a:extLst>
              </a:tr>
              <a:tr h="141320">
                <a:tc>
                  <a:txBody>
                    <a:bodyPr/>
                    <a:lstStyle/>
                    <a:p>
                      <a:pPr algn="l" fontAlgn="b"/>
                      <a:r>
                        <a:rPr lang="cs-CZ" sz="700" b="0" i="0" u="none" strike="noStrike">
                          <a:solidFill>
                            <a:srgbClr val="000000"/>
                          </a:solidFill>
                          <a:effectLst/>
                          <a:latin typeface="Arial" panose="020B0604020202020204" pitchFamily="34" charset="0"/>
                        </a:rPr>
                        <a:t>[CZ-PL] Wielopole - Nosovice [DIR] [PL] / N-1 Albrechtice - Dobrzen</a:t>
                      </a:r>
                    </a:p>
                  </a:txBody>
                  <a:tcPr marL="7875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310,88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52%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320201775"/>
                  </a:ext>
                </a:extLst>
              </a:tr>
              <a:tr h="141320">
                <a:tc>
                  <a:txBody>
                    <a:bodyPr/>
                    <a:lstStyle/>
                    <a:p>
                      <a:pPr algn="l" fontAlgn="b"/>
                      <a:r>
                        <a:rPr lang="cs-CZ" sz="700" b="1" i="0" u="none" strike="noStrike">
                          <a:solidFill>
                            <a:srgbClr val="000000"/>
                          </a:solidFill>
                          <a:effectLst/>
                          <a:latin typeface="Arial" panose="020B0604020202020204" pitchFamily="34" charset="0"/>
                        </a:rPr>
                        <a:t>10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218,22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83%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078982193"/>
                  </a:ext>
                </a:extLst>
              </a:tr>
              <a:tr h="141320">
                <a:tc>
                  <a:txBody>
                    <a:bodyPr/>
                    <a:lstStyle/>
                    <a:p>
                      <a:pPr algn="l" fontAlgn="b"/>
                      <a:r>
                        <a:rPr lang="cs-CZ" sz="700" b="0" i="0" u="none" strike="noStrike">
                          <a:solidFill>
                            <a:srgbClr val="000000"/>
                          </a:solidFill>
                          <a:effectLst/>
                          <a:latin typeface="Arial" panose="020B0604020202020204" pitchFamily="34" charset="0"/>
                        </a:rPr>
                        <a:t>[CZ-PL] Wielopole - Nosovice [DIR] [PL] / N-1 Albrechtice - Dobrzen</a:t>
                      </a:r>
                    </a:p>
                  </a:txBody>
                  <a:tcPr marL="7875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1,95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58%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19323317"/>
                  </a:ext>
                </a:extLst>
              </a:tr>
              <a:tr h="141320">
                <a:tc>
                  <a:txBody>
                    <a:bodyPr/>
                    <a:lstStyle/>
                    <a:p>
                      <a:pPr algn="l" fontAlgn="b"/>
                      <a:r>
                        <a:rPr lang="de-DE" sz="700" b="0" i="0" u="none" strike="noStrike">
                          <a:solidFill>
                            <a:srgbClr val="000000"/>
                          </a:solidFill>
                          <a:effectLst/>
                          <a:latin typeface="Arial" panose="020B0604020202020204" pitchFamily="34" charset="0"/>
                        </a:rPr>
                        <a:t>[D2-D7] Oberbachern - Meitingen OBACHE N [DIR] [D7] / N-1 Meitingen - Oberbachern OBACHE S</a:t>
                      </a:r>
                    </a:p>
                  </a:txBody>
                  <a:tcPr marL="78757"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218,22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25%</a:t>
                      </a:r>
                    </a:p>
                  </a:txBody>
                  <a:tcPr marL="0" marR="0" marT="0" marB="0" anchor="b">
                    <a:lnL>
                      <a:noFill/>
                    </a:lnL>
                    <a:lnR>
                      <a:noFill/>
                    </a:lnR>
                    <a:lnT>
                      <a:noFill/>
                    </a:lnT>
                    <a:lnB>
                      <a:noFill/>
                    </a:lnB>
                  </a:tcPr>
                </a:tc>
                <a:extLst>
                  <a:ext uri="{0D108BD9-81ED-4DB2-BD59-A6C34878D82A}">
                    <a16:rowId xmlns:a16="http://schemas.microsoft.com/office/drawing/2014/main" val="2053720085"/>
                  </a:ext>
                </a:extLst>
              </a:tr>
              <a:tr h="141320">
                <a:tc>
                  <a:txBody>
                    <a:bodyPr/>
                    <a:lstStyle/>
                    <a:p>
                      <a:pPr algn="l" fontAlgn="b"/>
                      <a:r>
                        <a:rPr lang="cs-CZ" sz="700" b="1" i="0" u="none" strike="noStrike">
                          <a:solidFill>
                            <a:srgbClr val="000000"/>
                          </a:solidFill>
                          <a:effectLst/>
                          <a:latin typeface="Arial" panose="020B0604020202020204" pitchFamily="34" charset="0"/>
                        </a:rPr>
                        <a:t>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994,1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78%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104992357"/>
                  </a:ext>
                </a:extLst>
              </a:tr>
              <a:tr h="141320">
                <a:tc>
                  <a:txBody>
                    <a:bodyPr/>
                    <a:lstStyle/>
                    <a:p>
                      <a:pPr algn="l" fontAlgn="b"/>
                      <a:r>
                        <a:rPr lang="cs-CZ" sz="700" b="0" i="0" u="none" strike="noStrike">
                          <a:solidFill>
                            <a:srgbClr val="000000"/>
                          </a:solidFill>
                          <a:effectLst/>
                          <a:latin typeface="Arial" panose="020B0604020202020204" pitchFamily="34" charset="0"/>
                        </a:rPr>
                        <a:t>[CZ-PL] Wielopole - Nosovice [DIR] [PL] / N-1 Albrechtice - Dobrzen</a:t>
                      </a:r>
                    </a:p>
                  </a:txBody>
                  <a:tcPr marL="7875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56,07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56%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892282302"/>
                  </a:ext>
                </a:extLst>
              </a:tr>
              <a:tr h="141320">
                <a:tc>
                  <a:txBody>
                    <a:bodyPr/>
                    <a:lstStyle/>
                    <a:p>
                      <a:pPr algn="l" fontAlgn="b"/>
                      <a:r>
                        <a:rPr lang="de-DE" sz="700" b="0" i="0" u="none" strike="noStrike">
                          <a:solidFill>
                            <a:srgbClr val="000000"/>
                          </a:solidFill>
                          <a:effectLst/>
                          <a:latin typeface="Arial" panose="020B0604020202020204" pitchFamily="34" charset="0"/>
                        </a:rPr>
                        <a:t>[D2-D7] Oberbachern - Meitingen OBACHE N [DIR] [D7] / N-1 Meitingen - Oberbachern OBACHE S</a:t>
                      </a:r>
                    </a:p>
                  </a:txBody>
                  <a:tcPr marL="78757"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994,1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22%</a:t>
                      </a:r>
                    </a:p>
                  </a:txBody>
                  <a:tcPr marL="0" marR="0" marT="0" marB="0" anchor="b">
                    <a:lnL>
                      <a:noFill/>
                    </a:lnL>
                    <a:lnR>
                      <a:noFill/>
                    </a:lnR>
                    <a:lnT>
                      <a:noFill/>
                    </a:lnT>
                    <a:lnB>
                      <a:noFill/>
                    </a:lnB>
                  </a:tcPr>
                </a:tc>
                <a:extLst>
                  <a:ext uri="{0D108BD9-81ED-4DB2-BD59-A6C34878D82A}">
                    <a16:rowId xmlns:a16="http://schemas.microsoft.com/office/drawing/2014/main" val="2379519037"/>
                  </a:ext>
                </a:extLst>
              </a:tr>
              <a:tr h="141320">
                <a:tc>
                  <a:txBody>
                    <a:bodyPr/>
                    <a:lstStyle/>
                    <a:p>
                      <a:pPr algn="l" fontAlgn="b"/>
                      <a:r>
                        <a:rPr lang="cs-CZ" sz="700" b="1" i="0" u="none" strike="noStrike">
                          <a:solidFill>
                            <a:srgbClr val="000000"/>
                          </a:solidFill>
                          <a:effectLst/>
                          <a:latin typeface="Arial" panose="020B0604020202020204" pitchFamily="34" charset="0"/>
                        </a:rPr>
                        <a:t>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1117,74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101%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283621157"/>
                  </a:ext>
                </a:extLst>
              </a:tr>
              <a:tr h="141320">
                <a:tc>
                  <a:txBody>
                    <a:bodyPr/>
                    <a:lstStyle/>
                    <a:p>
                      <a:pPr algn="l" fontAlgn="b"/>
                      <a:r>
                        <a:rPr lang="cs-CZ" sz="700" b="0" i="0" u="none" strike="noStrike">
                          <a:solidFill>
                            <a:srgbClr val="000000"/>
                          </a:solidFill>
                          <a:effectLst/>
                          <a:latin typeface="Arial" panose="020B0604020202020204" pitchFamily="34" charset="0"/>
                        </a:rPr>
                        <a:t>[AT-AT] Salzburg - Tauern 231A [DIR] / N-1 Salzburg - Tauern 232A</a:t>
                      </a:r>
                    </a:p>
                  </a:txBody>
                  <a:tcPr marL="7875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89,04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48%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041204435"/>
                  </a:ext>
                </a:extLst>
              </a:tr>
              <a:tr h="141320">
                <a:tc>
                  <a:txBody>
                    <a:bodyPr/>
                    <a:lstStyle/>
                    <a:p>
                      <a:pPr algn="l" fontAlgn="b"/>
                      <a:r>
                        <a:rPr lang="cs-CZ" sz="700" b="0" i="0" u="none" strike="noStrike">
                          <a:solidFill>
                            <a:srgbClr val="000000"/>
                          </a:solidFill>
                          <a:effectLst/>
                          <a:latin typeface="Arial" panose="020B0604020202020204" pitchFamily="34" charset="0"/>
                        </a:rPr>
                        <a:t>[AT-AT] Bisamberg 2 - Wien Suedost 227 [DIR] / N-1 Bisamberg - Kledering 228B</a:t>
                      </a:r>
                    </a:p>
                  </a:txBody>
                  <a:tcPr marL="78757"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315,57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34%</a:t>
                      </a:r>
                    </a:p>
                  </a:txBody>
                  <a:tcPr marL="0" marR="0" marT="0" marB="0" anchor="b">
                    <a:lnL>
                      <a:noFill/>
                    </a:lnL>
                    <a:lnR>
                      <a:noFill/>
                    </a:lnR>
                    <a:lnT>
                      <a:noFill/>
                    </a:lnT>
                    <a:lnB>
                      <a:noFill/>
                    </a:lnB>
                  </a:tcPr>
                </a:tc>
                <a:extLst>
                  <a:ext uri="{0D108BD9-81ED-4DB2-BD59-A6C34878D82A}">
                    <a16:rowId xmlns:a16="http://schemas.microsoft.com/office/drawing/2014/main" val="97250149"/>
                  </a:ext>
                </a:extLst>
              </a:tr>
              <a:tr h="141320">
                <a:tc>
                  <a:txBody>
                    <a:bodyPr/>
                    <a:lstStyle/>
                    <a:p>
                      <a:pPr algn="l" fontAlgn="b"/>
                      <a:r>
                        <a:rPr lang="de-DE" sz="700" b="0" i="0" u="none" strike="noStrike">
                          <a:solidFill>
                            <a:srgbClr val="000000"/>
                          </a:solidFill>
                          <a:effectLst/>
                          <a:latin typeface="Arial" panose="020B0604020202020204" pitchFamily="34" charset="0"/>
                        </a:rPr>
                        <a:t>[D2-D7] Oberbachern - Meitingen OBACHE N [DIR] [D7] / N-1 Meitingen - Oberbachern OBACHE S</a:t>
                      </a:r>
                    </a:p>
                  </a:txBody>
                  <a:tcPr marL="78757"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1117,74</a:t>
                      </a:r>
                    </a:p>
                  </a:txBody>
                  <a:tcPr marL="0" marR="0" marT="0" marB="0" anchor="b">
                    <a:lnL>
                      <a:noFill/>
                    </a:lnL>
                    <a:lnR>
                      <a:noFill/>
                    </a:lnR>
                    <a:lnT>
                      <a:noFill/>
                    </a:lnT>
                    <a:lnB>
                      <a:noFill/>
                    </a:lnB>
                  </a:tcPr>
                </a:tc>
                <a:tc>
                  <a:txBody>
                    <a:bodyPr/>
                    <a:lstStyle/>
                    <a:p>
                      <a:pPr algn="r" fontAlgn="b"/>
                      <a:r>
                        <a:rPr lang="cs-CZ" sz="700" b="0" i="0" u="none" strike="noStrike" dirty="0">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699000893"/>
                  </a:ext>
                </a:extLst>
              </a:tr>
            </a:tbl>
          </a:graphicData>
        </a:graphic>
      </p:graphicFrame>
    </p:spTree>
    <p:extLst>
      <p:ext uri="{BB962C8B-B14F-4D97-AF65-F5344CB8AC3E}">
        <p14:creationId xmlns:p14="http://schemas.microsoft.com/office/powerpoint/2010/main" val="132378780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BD20220413</a:t>
            </a:r>
            <a:r>
              <a:rPr lang="en-US" altLang="hu-HU" sz="1400" dirty="0">
                <a:solidFill>
                  <a:srgbClr val="008000"/>
                </a:solidFill>
              </a:rPr>
              <a:t> (part </a:t>
            </a:r>
            <a:r>
              <a:rPr lang="sl-SI" altLang="hu-HU" sz="1400" dirty="0">
                <a:solidFill>
                  <a:srgbClr val="008000"/>
                </a:solidFill>
              </a:rPr>
              <a:t>II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ulka 1">
            <a:extLst>
              <a:ext uri="{FF2B5EF4-FFF2-40B4-BE49-F238E27FC236}">
                <a16:creationId xmlns:a16="http://schemas.microsoft.com/office/drawing/2014/main" id="{4C89364F-2A97-4842-9278-8141916DB03A}"/>
              </a:ext>
            </a:extLst>
          </p:cNvPr>
          <p:cNvGraphicFramePr>
            <a:graphicFrameLocks noGrp="1"/>
          </p:cNvGraphicFramePr>
          <p:nvPr>
            <p:extLst>
              <p:ext uri="{D42A27DB-BD31-4B8C-83A1-F6EECF244321}">
                <p14:modId xmlns:p14="http://schemas.microsoft.com/office/powerpoint/2010/main" val="913333721"/>
              </p:ext>
            </p:extLst>
          </p:nvPr>
        </p:nvGraphicFramePr>
        <p:xfrm>
          <a:off x="406458" y="1040416"/>
          <a:ext cx="8613183" cy="3304808"/>
        </p:xfrm>
        <a:graphic>
          <a:graphicData uri="http://schemas.openxmlformats.org/drawingml/2006/table">
            <a:tbl>
              <a:tblPr/>
              <a:tblGrid>
                <a:gridCol w="6640673">
                  <a:extLst>
                    <a:ext uri="{9D8B030D-6E8A-4147-A177-3AD203B41FA5}">
                      <a16:colId xmlns:a16="http://schemas.microsoft.com/office/drawing/2014/main" val="1542636000"/>
                    </a:ext>
                  </a:extLst>
                </a:gridCol>
                <a:gridCol w="1456466">
                  <a:extLst>
                    <a:ext uri="{9D8B030D-6E8A-4147-A177-3AD203B41FA5}">
                      <a16:colId xmlns:a16="http://schemas.microsoft.com/office/drawing/2014/main" val="4185282302"/>
                    </a:ext>
                  </a:extLst>
                </a:gridCol>
                <a:gridCol w="516044">
                  <a:extLst>
                    <a:ext uri="{9D8B030D-6E8A-4147-A177-3AD203B41FA5}">
                      <a16:colId xmlns:a16="http://schemas.microsoft.com/office/drawing/2014/main" val="3610486644"/>
                    </a:ext>
                  </a:extLst>
                </a:gridCol>
              </a:tblGrid>
              <a:tr h="127108">
                <a:tc>
                  <a:txBody>
                    <a:bodyPr/>
                    <a:lstStyle/>
                    <a:p>
                      <a:pPr algn="l" fontAlgn="b"/>
                      <a:r>
                        <a:rPr lang="cs-CZ" sz="7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2775396785"/>
                  </a:ext>
                </a:extLst>
              </a:tr>
              <a:tr h="127108">
                <a:tc>
                  <a:txBody>
                    <a:bodyPr/>
                    <a:lstStyle/>
                    <a:p>
                      <a:pPr algn="l" fontAlgn="b"/>
                      <a:r>
                        <a:rPr lang="cs-CZ" sz="700" b="1" i="0" u="none" strike="noStrike">
                          <a:solidFill>
                            <a:srgbClr val="000000"/>
                          </a:solidFill>
                          <a:effectLst/>
                          <a:latin typeface="Arial" panose="020B0604020202020204" pitchFamily="34" charset="0"/>
                        </a:rPr>
                        <a:t>13</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912,36</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169%</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532533629"/>
                  </a:ext>
                </a:extLst>
              </a:tr>
              <a:tr h="127108">
                <a:tc>
                  <a:txBody>
                    <a:bodyPr/>
                    <a:lstStyle/>
                    <a:p>
                      <a:pPr algn="l" fontAlgn="b"/>
                      <a:r>
                        <a:rPr lang="de-DE" sz="700" b="0" i="0" u="none" strike="noStrike">
                          <a:solidFill>
                            <a:srgbClr val="000000"/>
                          </a:solidFill>
                          <a:effectLst/>
                          <a:latin typeface="Arial" panose="020B0604020202020204" pitchFamily="34" charset="0"/>
                        </a:rPr>
                        <a:t>[D2-NL] Diele - Meeden SCHWARZ [DIR] [D2] / N-1 Gronau - Hanekenfaehr GRONAU W</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20,36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612741984"/>
                  </a:ext>
                </a:extLst>
              </a:tr>
              <a:tr h="127108">
                <a:tc>
                  <a:txBody>
                    <a:bodyPr/>
                    <a:lstStyle/>
                    <a:p>
                      <a:pPr algn="l" fontAlgn="b"/>
                      <a:r>
                        <a:rPr lang="cs-CZ" sz="700" b="0" i="0" u="none" strike="noStrike">
                          <a:solidFill>
                            <a:srgbClr val="000000"/>
                          </a:solidFill>
                          <a:effectLst/>
                          <a:latin typeface="Arial" panose="020B0604020202020204" pitchFamily="34" charset="0"/>
                        </a:rPr>
                        <a:t>[AT-AT] Salzburg - Tauern 231A [DIR] / N-1 Salzburg - Tauern 232A</a:t>
                      </a:r>
                    </a:p>
                  </a:txBody>
                  <a:tcPr marL="11430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239,54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50%</a:t>
                      </a:r>
                    </a:p>
                  </a:txBody>
                  <a:tcPr marL="0" marR="0" marT="0" marB="0" anchor="b">
                    <a:lnL>
                      <a:noFill/>
                    </a:lnL>
                    <a:lnR>
                      <a:noFill/>
                    </a:lnR>
                    <a:lnT>
                      <a:noFill/>
                    </a:lnT>
                    <a:lnB>
                      <a:noFill/>
                    </a:lnB>
                  </a:tcPr>
                </a:tc>
                <a:extLst>
                  <a:ext uri="{0D108BD9-81ED-4DB2-BD59-A6C34878D82A}">
                    <a16:rowId xmlns:a16="http://schemas.microsoft.com/office/drawing/2014/main" val="3531388621"/>
                  </a:ext>
                </a:extLst>
              </a:tr>
              <a:tr h="127108">
                <a:tc>
                  <a:txBody>
                    <a:bodyPr/>
                    <a:lstStyle/>
                    <a:p>
                      <a:pPr algn="l" fontAlgn="b"/>
                      <a:r>
                        <a:rPr lang="cs-CZ" sz="700" b="0" i="0" u="none" strike="noStrike">
                          <a:solidFill>
                            <a:srgbClr val="000000"/>
                          </a:solidFill>
                          <a:effectLst/>
                          <a:latin typeface="Arial" panose="020B0604020202020204" pitchFamily="34" charset="0"/>
                        </a:rPr>
                        <a:t>[CZ-PL] Wielopole - Nosovice [DIR] [PL] / N-1 Albrechtice - Dobrzen</a:t>
                      </a:r>
                    </a:p>
                  </a:txBody>
                  <a:tcPr marL="11430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18,66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66%</a:t>
                      </a:r>
                    </a:p>
                  </a:txBody>
                  <a:tcPr marL="0" marR="0" marT="0" marB="0" anchor="b">
                    <a:lnL>
                      <a:noFill/>
                    </a:lnL>
                    <a:lnR>
                      <a:noFill/>
                    </a:lnR>
                    <a:lnT>
                      <a:noFill/>
                    </a:lnT>
                    <a:lnB>
                      <a:noFill/>
                    </a:lnB>
                  </a:tcPr>
                </a:tc>
                <a:extLst>
                  <a:ext uri="{0D108BD9-81ED-4DB2-BD59-A6C34878D82A}">
                    <a16:rowId xmlns:a16="http://schemas.microsoft.com/office/drawing/2014/main" val="170146156"/>
                  </a:ext>
                </a:extLst>
              </a:tr>
              <a:tr h="127108">
                <a:tc>
                  <a:txBody>
                    <a:bodyPr/>
                    <a:lstStyle/>
                    <a:p>
                      <a:pPr algn="l" fontAlgn="b"/>
                      <a:r>
                        <a:rPr lang="de-DE" sz="700" b="0" i="0" u="none" strike="noStrike">
                          <a:solidFill>
                            <a:srgbClr val="000000"/>
                          </a:solidFill>
                          <a:effectLst/>
                          <a:latin typeface="Arial" panose="020B0604020202020204" pitchFamily="34" charset="0"/>
                        </a:rPr>
                        <a:t>[D2-D7] Oberbachern - Meitingen OBACHE N [DIR] [D7] / N-1 Meitingen - Oberbachern OBACHE S</a:t>
                      </a:r>
                    </a:p>
                  </a:txBody>
                  <a:tcPr marL="11430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912,36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222182243"/>
                  </a:ext>
                </a:extLst>
              </a:tr>
              <a:tr h="127108">
                <a:tc>
                  <a:txBody>
                    <a:bodyPr/>
                    <a:lstStyle/>
                    <a:p>
                      <a:pPr algn="l" fontAlgn="b"/>
                      <a:r>
                        <a:rPr lang="cs-CZ" sz="700" b="1" i="0" u="none" strike="noStrike">
                          <a:solidFill>
                            <a:srgbClr val="000000"/>
                          </a:solidFill>
                          <a:effectLst/>
                          <a:latin typeface="Arial" panose="020B0604020202020204" pitchFamily="34" charset="0"/>
                        </a:rPr>
                        <a:t>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734,6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80%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981233745"/>
                  </a:ext>
                </a:extLst>
              </a:tr>
              <a:tr h="127108">
                <a:tc>
                  <a:txBody>
                    <a:bodyPr/>
                    <a:lstStyle/>
                    <a:p>
                      <a:pPr algn="l" fontAlgn="b"/>
                      <a:r>
                        <a:rPr lang="cs-CZ" sz="700" b="0" i="0" u="none" strike="noStrike">
                          <a:solidFill>
                            <a:srgbClr val="000000"/>
                          </a:solidFill>
                          <a:effectLst/>
                          <a:latin typeface="Arial" panose="020B0604020202020204" pitchFamily="34" charset="0"/>
                        </a:rPr>
                        <a:t>[CZ-PL] Wielopole - Nosovice [DIR] [PL] / N-1 Albrechtice - Dobrzen</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55,94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60%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882826431"/>
                  </a:ext>
                </a:extLst>
              </a:tr>
              <a:tr h="127108">
                <a:tc>
                  <a:txBody>
                    <a:bodyPr/>
                    <a:lstStyle/>
                    <a:p>
                      <a:pPr algn="l" fontAlgn="b"/>
                      <a:r>
                        <a:rPr lang="de-DE" sz="700" b="0" i="0" u="none" strike="noStrike">
                          <a:solidFill>
                            <a:srgbClr val="000000"/>
                          </a:solidFill>
                          <a:effectLst/>
                          <a:latin typeface="Arial" panose="020B0604020202020204" pitchFamily="34" charset="0"/>
                        </a:rPr>
                        <a:t>[D2-D7] Oberbachern - Meitingen OBACHE N [DIR] [D7] / N-1 Meitingen - Oberbachern OBACHE S</a:t>
                      </a:r>
                    </a:p>
                  </a:txBody>
                  <a:tcPr marL="11430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734,6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730761667"/>
                  </a:ext>
                </a:extLst>
              </a:tr>
              <a:tr h="127108">
                <a:tc>
                  <a:txBody>
                    <a:bodyPr/>
                    <a:lstStyle/>
                    <a:p>
                      <a:pPr algn="l" fontAlgn="b"/>
                      <a:r>
                        <a:rPr lang="cs-CZ" sz="700" b="1" i="0" u="none" strike="noStrike">
                          <a:solidFill>
                            <a:srgbClr val="000000"/>
                          </a:solidFill>
                          <a:effectLst/>
                          <a:latin typeface="Arial" panose="020B0604020202020204" pitchFamily="34" charset="0"/>
                        </a:rPr>
                        <a:t>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773,87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79%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430139377"/>
                  </a:ext>
                </a:extLst>
              </a:tr>
              <a:tr h="127108">
                <a:tc>
                  <a:txBody>
                    <a:bodyPr/>
                    <a:lstStyle/>
                    <a:p>
                      <a:pPr algn="l" fontAlgn="b"/>
                      <a:r>
                        <a:rPr lang="cs-CZ" sz="700" b="0" i="0" u="none" strike="noStrike">
                          <a:solidFill>
                            <a:srgbClr val="000000"/>
                          </a:solidFill>
                          <a:effectLst/>
                          <a:latin typeface="Arial" panose="020B0604020202020204" pitchFamily="34" charset="0"/>
                        </a:rPr>
                        <a:t>[CZ-PL] Wielopole - Nosovice [DIR] [PL] / N-1 Albrechtice - Dobrzen</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58,52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60%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088011184"/>
                  </a:ext>
                </a:extLst>
              </a:tr>
              <a:tr h="127108">
                <a:tc>
                  <a:txBody>
                    <a:bodyPr/>
                    <a:lstStyle/>
                    <a:p>
                      <a:pPr algn="l" fontAlgn="b"/>
                      <a:r>
                        <a:rPr lang="de-DE" sz="700" b="0" i="0" u="none" strike="noStrike">
                          <a:solidFill>
                            <a:srgbClr val="000000"/>
                          </a:solidFill>
                          <a:effectLst/>
                          <a:latin typeface="Arial" panose="020B0604020202020204" pitchFamily="34" charset="0"/>
                        </a:rPr>
                        <a:t>[D2-D7] Oberbachern - Meitingen OBACHE N [DIR] [D7] / N-1 Meitingen - Oberbachern OBACHE S</a:t>
                      </a:r>
                    </a:p>
                  </a:txBody>
                  <a:tcPr marL="11430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773,87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4058262228"/>
                  </a:ext>
                </a:extLst>
              </a:tr>
              <a:tr h="127108">
                <a:tc>
                  <a:txBody>
                    <a:bodyPr/>
                    <a:lstStyle/>
                    <a:p>
                      <a:pPr algn="l" fontAlgn="b"/>
                      <a:r>
                        <a:rPr lang="cs-CZ" sz="700" b="1" i="0" u="none" strike="noStrike">
                          <a:solidFill>
                            <a:srgbClr val="000000"/>
                          </a:solidFill>
                          <a:effectLst/>
                          <a:latin typeface="Arial" panose="020B0604020202020204" pitchFamily="34" charset="0"/>
                        </a:rPr>
                        <a:t>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445,49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801003291"/>
                  </a:ext>
                </a:extLst>
              </a:tr>
              <a:tr h="127108">
                <a:tc>
                  <a:txBody>
                    <a:bodyPr/>
                    <a:lstStyle/>
                    <a:p>
                      <a:pPr algn="l" fontAlgn="b"/>
                      <a:r>
                        <a:rPr lang="cs-CZ" sz="700" b="0" i="0" u="none" strike="noStrike">
                          <a:solidFill>
                            <a:srgbClr val="000000"/>
                          </a:solidFill>
                          <a:effectLst/>
                          <a:latin typeface="Arial" panose="020B0604020202020204" pitchFamily="34" charset="0"/>
                        </a:rPr>
                        <a:t>[CZ-PL] Wielopole - Nosovice [DIR] [PL] / N-1 Albrechtice - Dobrzen</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5,12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60%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625855629"/>
                  </a:ext>
                </a:extLst>
              </a:tr>
              <a:tr h="127108">
                <a:tc>
                  <a:txBody>
                    <a:bodyPr/>
                    <a:lstStyle/>
                    <a:p>
                      <a:pPr algn="l" fontAlgn="b"/>
                      <a:r>
                        <a:rPr lang="pt-BR" sz="700" b="0" i="0" u="none" strike="noStrike">
                          <a:solidFill>
                            <a:srgbClr val="000000"/>
                          </a:solidFill>
                          <a:effectLst/>
                          <a:latin typeface="Arial" panose="020B0604020202020204" pitchFamily="34" charset="0"/>
                        </a:rPr>
                        <a:t>[RO-RO] Paroseni - Targu Jiu Nord [OPP] / N-1 Resita - Timisoara</a:t>
                      </a:r>
                    </a:p>
                  </a:txBody>
                  <a:tcPr marL="11430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268,73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43%</a:t>
                      </a:r>
                    </a:p>
                  </a:txBody>
                  <a:tcPr marL="0" marR="0" marT="0" marB="0" anchor="b">
                    <a:lnL>
                      <a:noFill/>
                    </a:lnL>
                    <a:lnR>
                      <a:noFill/>
                    </a:lnR>
                    <a:lnT>
                      <a:noFill/>
                    </a:lnT>
                    <a:lnB>
                      <a:noFill/>
                    </a:lnB>
                  </a:tcPr>
                </a:tc>
                <a:extLst>
                  <a:ext uri="{0D108BD9-81ED-4DB2-BD59-A6C34878D82A}">
                    <a16:rowId xmlns:a16="http://schemas.microsoft.com/office/drawing/2014/main" val="1881181733"/>
                  </a:ext>
                </a:extLst>
              </a:tr>
              <a:tr h="127108">
                <a:tc>
                  <a:txBody>
                    <a:bodyPr/>
                    <a:lstStyle/>
                    <a:p>
                      <a:pPr algn="l" fontAlgn="b"/>
                      <a:r>
                        <a:rPr lang="de-DE" sz="700" b="0" i="0" u="none" strike="noStrike">
                          <a:solidFill>
                            <a:srgbClr val="000000"/>
                          </a:solidFill>
                          <a:effectLst/>
                          <a:latin typeface="Arial" panose="020B0604020202020204" pitchFamily="34" charset="0"/>
                        </a:rPr>
                        <a:t>[D2-D7] Oberbachern - Meitingen OBACHE N [DIR] [D7] / N-1 Meitingen - Oberbachern OBACHE S</a:t>
                      </a:r>
                    </a:p>
                  </a:txBody>
                  <a:tcPr marL="11430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445,49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763777078"/>
                  </a:ext>
                </a:extLst>
              </a:tr>
              <a:tr h="127108">
                <a:tc>
                  <a:txBody>
                    <a:bodyPr/>
                    <a:lstStyle/>
                    <a:p>
                      <a:pPr algn="l" fontAlgn="b"/>
                      <a:r>
                        <a:rPr lang="cs-CZ" sz="700" b="1" i="0" u="none" strike="noStrike">
                          <a:solidFill>
                            <a:srgbClr val="000000"/>
                          </a:solidFill>
                          <a:effectLst/>
                          <a:latin typeface="Arial" panose="020B0604020202020204" pitchFamily="34" charset="0"/>
                        </a:rPr>
                        <a:t>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97,21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58%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272601475"/>
                  </a:ext>
                </a:extLst>
              </a:tr>
              <a:tr h="127108">
                <a:tc>
                  <a:txBody>
                    <a:bodyPr/>
                    <a:lstStyle/>
                    <a:p>
                      <a:pPr algn="l" fontAlgn="b"/>
                      <a:r>
                        <a:rPr lang="pt-BR" sz="700" b="0" i="0" u="none" strike="noStrike">
                          <a:solidFill>
                            <a:srgbClr val="000000"/>
                          </a:solidFill>
                          <a:effectLst/>
                          <a:latin typeface="Arial" panose="020B0604020202020204" pitchFamily="34" charset="0"/>
                        </a:rPr>
                        <a:t>[RO-RO] Resita - Timisoara c1 [DIR] / N-1 Resita - Timisoara c2</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97,21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544058654"/>
                  </a:ext>
                </a:extLst>
              </a:tr>
              <a:tr h="127108">
                <a:tc>
                  <a:txBody>
                    <a:bodyPr/>
                    <a:lstStyle/>
                    <a:p>
                      <a:pPr algn="l" fontAlgn="b"/>
                      <a:r>
                        <a:rPr lang="de-DE" sz="700" b="0" i="0" u="none" strike="noStrike">
                          <a:solidFill>
                            <a:srgbClr val="000000"/>
                          </a:solidFill>
                          <a:effectLst/>
                          <a:latin typeface="Arial" panose="020B0604020202020204" pitchFamily="34" charset="0"/>
                        </a:rPr>
                        <a:t>[D2-D7] Oberbachern - Meitingen OBACHE N [DIR] [D7] / N-1 Meitingen - Oberbachern OBACHE S</a:t>
                      </a:r>
                    </a:p>
                  </a:txBody>
                  <a:tcPr marL="11430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59,74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588801660"/>
                  </a:ext>
                </a:extLst>
              </a:tr>
              <a:tr h="127108">
                <a:tc>
                  <a:txBody>
                    <a:bodyPr/>
                    <a:lstStyle/>
                    <a:p>
                      <a:pPr algn="l" fontAlgn="b"/>
                      <a:r>
                        <a:rPr lang="cs-CZ" sz="700" b="1" i="0" u="none" strike="noStrike">
                          <a:solidFill>
                            <a:srgbClr val="000000"/>
                          </a:solidFill>
                          <a:effectLst/>
                          <a:latin typeface="Arial" panose="020B0604020202020204" pitchFamily="34" charset="0"/>
                        </a:rPr>
                        <a:t>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22,77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951032744"/>
                  </a:ext>
                </a:extLst>
              </a:tr>
              <a:tr h="127108">
                <a:tc>
                  <a:txBody>
                    <a:bodyPr/>
                    <a:lstStyle/>
                    <a:p>
                      <a:pPr algn="l" fontAlgn="b"/>
                      <a:r>
                        <a:rPr lang="cs-CZ" sz="700" b="0" i="0" u="none" strike="noStrike">
                          <a:solidFill>
                            <a:srgbClr val="000000"/>
                          </a:solidFill>
                          <a:effectLst/>
                          <a:latin typeface="Arial" panose="020B0604020202020204" pitchFamily="34" charset="0"/>
                        </a:rPr>
                        <a:t>[PL-PL] Mikulowa AT1 [OPP] / N-1 Mikulowa AT2</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22,77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75%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840400430"/>
                  </a:ext>
                </a:extLst>
              </a:tr>
              <a:tr h="127108">
                <a:tc>
                  <a:txBody>
                    <a:bodyPr/>
                    <a:lstStyle/>
                    <a:p>
                      <a:pPr algn="l" fontAlgn="b"/>
                      <a:r>
                        <a:rPr lang="cs-CZ" sz="700" b="0" i="0" u="none" strike="noStrike">
                          <a:solidFill>
                            <a:srgbClr val="000000"/>
                          </a:solidFill>
                          <a:effectLst/>
                          <a:latin typeface="Arial" panose="020B0604020202020204" pitchFamily="34" charset="0"/>
                        </a:rPr>
                        <a:t>[NL-NL] Diemen-Lelystad 380 W [OPP] / N-1 Diemen-Lelystad 380 Z</a:t>
                      </a:r>
                    </a:p>
                  </a:txBody>
                  <a:tcPr marL="11430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0,17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631780077"/>
                  </a:ext>
                </a:extLst>
              </a:tr>
              <a:tr h="127108">
                <a:tc>
                  <a:txBody>
                    <a:bodyPr/>
                    <a:lstStyle/>
                    <a:p>
                      <a:pPr algn="l" fontAlgn="b"/>
                      <a:r>
                        <a:rPr lang="de-DE" sz="700" b="0" i="0" u="none" strike="noStrike">
                          <a:solidFill>
                            <a:srgbClr val="000000"/>
                          </a:solidFill>
                          <a:effectLst/>
                          <a:latin typeface="Arial" panose="020B0604020202020204" pitchFamily="34" charset="0"/>
                        </a:rPr>
                        <a:t>[AT-AT] Zell am Ziller 1 - Zell am Ziller 2 ZZRHU41 [DIR] / N-1 Zell am Ziller 1 - Zell am Ziller 2 ZZRHU42</a:t>
                      </a:r>
                    </a:p>
                  </a:txBody>
                  <a:tcPr marL="11430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2,99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22%</a:t>
                      </a:r>
                    </a:p>
                  </a:txBody>
                  <a:tcPr marL="0" marR="0" marT="0" marB="0" anchor="b">
                    <a:lnL>
                      <a:noFill/>
                    </a:lnL>
                    <a:lnR>
                      <a:noFill/>
                    </a:lnR>
                    <a:lnT>
                      <a:noFill/>
                    </a:lnT>
                    <a:lnB>
                      <a:noFill/>
                    </a:lnB>
                  </a:tcPr>
                </a:tc>
                <a:extLst>
                  <a:ext uri="{0D108BD9-81ED-4DB2-BD59-A6C34878D82A}">
                    <a16:rowId xmlns:a16="http://schemas.microsoft.com/office/drawing/2014/main" val="2856584197"/>
                  </a:ext>
                </a:extLst>
              </a:tr>
              <a:tr h="127108">
                <a:tc>
                  <a:txBody>
                    <a:bodyPr/>
                    <a:lstStyle/>
                    <a:p>
                      <a:pPr algn="l" fontAlgn="b"/>
                      <a:r>
                        <a:rPr lang="cs-CZ" sz="700" b="1" i="0" u="none" strike="noStrike">
                          <a:solidFill>
                            <a:srgbClr val="000000"/>
                          </a:solidFill>
                          <a:effectLst/>
                          <a:latin typeface="Arial" panose="020B0604020202020204" pitchFamily="34" charset="0"/>
                        </a:rPr>
                        <a:t>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607,13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70%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355325454"/>
                  </a:ext>
                </a:extLst>
              </a:tr>
              <a:tr h="127108">
                <a:tc>
                  <a:txBody>
                    <a:bodyPr/>
                    <a:lstStyle/>
                    <a:p>
                      <a:pPr algn="l" fontAlgn="b"/>
                      <a:r>
                        <a:rPr lang="cs-CZ" sz="700" b="0" i="0" u="none" strike="noStrike">
                          <a:solidFill>
                            <a:srgbClr val="000000"/>
                          </a:solidFill>
                          <a:effectLst/>
                          <a:latin typeface="Arial" panose="020B0604020202020204" pitchFamily="34" charset="0"/>
                        </a:rPr>
                        <a:t>[PL-PL] Mikulowa AT1 [OPP] / N-1 Mikulowa AT2</a:t>
                      </a:r>
                    </a:p>
                  </a:txBody>
                  <a:tcPr marL="11430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0" i="0" u="none" strike="noStrike">
                          <a:solidFill>
                            <a:srgbClr val="000000"/>
                          </a:solidFill>
                          <a:effectLst/>
                          <a:latin typeface="Arial" panose="020B0604020202020204" pitchFamily="34" charset="0"/>
                        </a:rPr>
                        <a:t>607,13</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0" i="0" u="none" strike="noStrike">
                          <a:solidFill>
                            <a:srgbClr val="000000"/>
                          </a:solidFill>
                          <a:effectLst/>
                          <a:latin typeface="Arial" panose="020B0604020202020204" pitchFamily="34" charset="0"/>
                        </a:rPr>
                        <a:t>70%</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566589898"/>
                  </a:ext>
                </a:extLst>
              </a:tr>
              <a:tr h="127108">
                <a:tc>
                  <a:txBody>
                    <a:bodyPr/>
                    <a:lstStyle/>
                    <a:p>
                      <a:pPr algn="l" fontAlgn="b"/>
                      <a:r>
                        <a:rPr lang="cs-CZ" sz="700" b="1" i="0" u="none" strike="noStrike">
                          <a:solidFill>
                            <a:srgbClr val="000000"/>
                          </a:solidFill>
                          <a:effectLst/>
                          <a:latin typeface="Arial" panose="020B0604020202020204" pitchFamily="34" charset="0"/>
                        </a:rPr>
                        <a:t>Total sum</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cs-CZ" sz="700" b="1" i="0" u="none" strike="noStrike">
                          <a:solidFill>
                            <a:srgbClr val="000000"/>
                          </a:solidFill>
                          <a:effectLst/>
                          <a:latin typeface="Arial" panose="020B0604020202020204" pitchFamily="34" charset="0"/>
                        </a:rPr>
                        <a:t>912,36</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cs-CZ" sz="700" b="1" i="0" u="none" strike="noStrike" dirty="0">
                          <a:solidFill>
                            <a:srgbClr val="000000"/>
                          </a:solidFill>
                          <a:effectLst/>
                          <a:latin typeface="Arial" panose="020B0604020202020204" pitchFamily="34" charset="0"/>
                        </a:rPr>
                        <a:t>695%</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extLst>
                  <a:ext uri="{0D108BD9-81ED-4DB2-BD59-A6C34878D82A}">
                    <a16:rowId xmlns:a16="http://schemas.microsoft.com/office/drawing/2014/main" val="3557539015"/>
                  </a:ext>
                </a:extLst>
              </a:tr>
            </a:tbl>
          </a:graphicData>
        </a:graphic>
      </p:graphicFrame>
    </p:spTree>
    <p:extLst>
      <p:ext uri="{BB962C8B-B14F-4D97-AF65-F5344CB8AC3E}">
        <p14:creationId xmlns:p14="http://schemas.microsoft.com/office/powerpoint/2010/main" val="69860926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BD20220414</a:t>
            </a:r>
            <a:r>
              <a:rPr lang="en-US" altLang="hu-HU" sz="1400" dirty="0">
                <a:solidFill>
                  <a:srgbClr val="008000"/>
                </a:solidFill>
              </a:rPr>
              <a:t> (part </a:t>
            </a:r>
            <a:r>
              <a:rPr lang="sl-SI" altLang="hu-HU" sz="1400" dirty="0">
                <a:solidFill>
                  <a:srgbClr val="008000"/>
                </a:solidFill>
              </a:rPr>
              <a:t>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ulka 1">
            <a:extLst>
              <a:ext uri="{FF2B5EF4-FFF2-40B4-BE49-F238E27FC236}">
                <a16:creationId xmlns:a16="http://schemas.microsoft.com/office/drawing/2014/main" id="{32EB8C75-75FC-4121-9087-2E3B5FE9DCA8}"/>
              </a:ext>
            </a:extLst>
          </p:cNvPr>
          <p:cNvGraphicFramePr>
            <a:graphicFrameLocks noGrp="1"/>
          </p:cNvGraphicFramePr>
          <p:nvPr>
            <p:extLst>
              <p:ext uri="{D42A27DB-BD31-4B8C-83A1-F6EECF244321}">
                <p14:modId xmlns:p14="http://schemas.microsoft.com/office/powerpoint/2010/main" val="3418871617"/>
              </p:ext>
            </p:extLst>
          </p:nvPr>
        </p:nvGraphicFramePr>
        <p:xfrm>
          <a:off x="345701" y="947222"/>
          <a:ext cx="8732462" cy="5651098"/>
        </p:xfrm>
        <a:graphic>
          <a:graphicData uri="http://schemas.openxmlformats.org/drawingml/2006/table">
            <a:tbl>
              <a:tblPr/>
              <a:tblGrid>
                <a:gridCol w="6775824">
                  <a:extLst>
                    <a:ext uri="{9D8B030D-6E8A-4147-A177-3AD203B41FA5}">
                      <a16:colId xmlns:a16="http://schemas.microsoft.com/office/drawing/2014/main" val="1439710784"/>
                    </a:ext>
                  </a:extLst>
                </a:gridCol>
                <a:gridCol w="1444747">
                  <a:extLst>
                    <a:ext uri="{9D8B030D-6E8A-4147-A177-3AD203B41FA5}">
                      <a16:colId xmlns:a16="http://schemas.microsoft.com/office/drawing/2014/main" val="2300454886"/>
                    </a:ext>
                  </a:extLst>
                </a:gridCol>
                <a:gridCol w="511891">
                  <a:extLst>
                    <a:ext uri="{9D8B030D-6E8A-4147-A177-3AD203B41FA5}">
                      <a16:colId xmlns:a16="http://schemas.microsoft.com/office/drawing/2014/main" val="2767271248"/>
                    </a:ext>
                  </a:extLst>
                </a:gridCol>
              </a:tblGrid>
              <a:tr h="113022">
                <a:tc>
                  <a:txBody>
                    <a:bodyPr/>
                    <a:lstStyle/>
                    <a:p>
                      <a:pPr algn="l" fontAlgn="b"/>
                      <a:r>
                        <a:rPr lang="cs-CZ" sz="7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574614098"/>
                  </a:ext>
                </a:extLst>
              </a:tr>
              <a:tr h="113022">
                <a:tc>
                  <a:txBody>
                    <a:bodyPr/>
                    <a:lstStyle/>
                    <a:p>
                      <a:pPr algn="l" fontAlgn="b"/>
                      <a:r>
                        <a:rPr lang="cs-CZ" sz="700" b="1"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682,21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91%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961638441"/>
                  </a:ext>
                </a:extLst>
              </a:tr>
              <a:tr h="113022">
                <a:tc>
                  <a:txBody>
                    <a:bodyPr/>
                    <a:lstStyle/>
                    <a:p>
                      <a:pPr algn="l" fontAlgn="b"/>
                      <a:r>
                        <a:rPr lang="cs-CZ" sz="700" b="0" i="0" u="none" strike="noStrike">
                          <a:solidFill>
                            <a:srgbClr val="000000"/>
                          </a:solidFill>
                          <a:effectLst/>
                          <a:latin typeface="Arial" panose="020B0604020202020204" pitchFamily="34" charset="0"/>
                        </a:rPr>
                        <a:t>[AT-AT] Westtirol 1 - Westtirol 2 WTRHU41 [OPP] / N-1 Westtirol - Leupolz</a:t>
                      </a:r>
                    </a:p>
                  </a:txBody>
                  <a:tcPr marL="6399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109,67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84377981"/>
                  </a:ext>
                </a:extLst>
              </a:tr>
              <a:tr h="113022">
                <a:tc>
                  <a:txBody>
                    <a:bodyPr/>
                    <a:lstStyle/>
                    <a:p>
                      <a:pPr algn="l" fontAlgn="b"/>
                      <a:r>
                        <a:rPr lang="cs-CZ" sz="700" b="0" i="0" u="none" strike="noStrike">
                          <a:solidFill>
                            <a:srgbClr val="000000"/>
                          </a:solidFill>
                          <a:effectLst/>
                          <a:latin typeface="Arial" panose="020B0604020202020204" pitchFamily="34" charset="0"/>
                        </a:rPr>
                        <a:t>[PL-PL] Mikulowa AT1 [OPP] / N-1 Mikulowa AT2</a:t>
                      </a:r>
                    </a:p>
                  </a:txBody>
                  <a:tcPr marL="6399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682,21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72%</a:t>
                      </a:r>
                    </a:p>
                  </a:txBody>
                  <a:tcPr marL="0" marR="0" marT="0" marB="0" anchor="b">
                    <a:lnL>
                      <a:noFill/>
                    </a:lnL>
                    <a:lnR>
                      <a:noFill/>
                    </a:lnR>
                    <a:lnT>
                      <a:noFill/>
                    </a:lnT>
                    <a:lnB>
                      <a:noFill/>
                    </a:lnB>
                  </a:tcPr>
                </a:tc>
                <a:extLst>
                  <a:ext uri="{0D108BD9-81ED-4DB2-BD59-A6C34878D82A}">
                    <a16:rowId xmlns:a16="http://schemas.microsoft.com/office/drawing/2014/main" val="3056669082"/>
                  </a:ext>
                </a:extLst>
              </a:tr>
              <a:tr h="113022">
                <a:tc>
                  <a:txBody>
                    <a:bodyPr/>
                    <a:lstStyle/>
                    <a:p>
                      <a:pPr algn="l" fontAlgn="b"/>
                      <a:r>
                        <a:rPr lang="cs-CZ" sz="700" b="1" i="0" u="none" strike="noStrike">
                          <a:solidFill>
                            <a:srgbClr val="000000"/>
                          </a:solidFill>
                          <a:effectLst/>
                          <a:latin typeface="Arial" panose="020B0604020202020204" pitchFamily="34" charset="0"/>
                        </a:rPr>
                        <a:t>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587,57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90%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963769552"/>
                  </a:ext>
                </a:extLst>
              </a:tr>
              <a:tr h="113022">
                <a:tc>
                  <a:txBody>
                    <a:bodyPr/>
                    <a:lstStyle/>
                    <a:p>
                      <a:pPr algn="l" fontAlgn="b"/>
                      <a:r>
                        <a:rPr lang="cs-CZ" sz="700" b="0" i="0" u="none" strike="noStrike">
                          <a:solidFill>
                            <a:srgbClr val="000000"/>
                          </a:solidFill>
                          <a:effectLst/>
                          <a:latin typeface="Arial" panose="020B0604020202020204" pitchFamily="34" charset="0"/>
                        </a:rPr>
                        <a:t>[AT-AT] Westtirol 1 - Westtirol 2 WTRHU41 [OPP] / N-1 Westtirol - Leupolz</a:t>
                      </a:r>
                    </a:p>
                  </a:txBody>
                  <a:tcPr marL="6399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40,39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516481730"/>
                  </a:ext>
                </a:extLst>
              </a:tr>
              <a:tr h="113022">
                <a:tc>
                  <a:txBody>
                    <a:bodyPr/>
                    <a:lstStyle/>
                    <a:p>
                      <a:pPr algn="l" fontAlgn="b"/>
                      <a:r>
                        <a:rPr lang="cs-CZ" sz="700" b="0" i="0" u="none" strike="noStrike">
                          <a:solidFill>
                            <a:srgbClr val="000000"/>
                          </a:solidFill>
                          <a:effectLst/>
                          <a:latin typeface="Arial" panose="020B0604020202020204" pitchFamily="34" charset="0"/>
                        </a:rPr>
                        <a:t>[PL-PL] Mikulowa AT1 [OPP] / N-1 Mikulowa AT2</a:t>
                      </a:r>
                    </a:p>
                  </a:txBody>
                  <a:tcPr marL="6399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587,57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71%</a:t>
                      </a:r>
                    </a:p>
                  </a:txBody>
                  <a:tcPr marL="0" marR="0" marT="0" marB="0" anchor="b">
                    <a:lnL>
                      <a:noFill/>
                    </a:lnL>
                    <a:lnR>
                      <a:noFill/>
                    </a:lnR>
                    <a:lnT>
                      <a:noFill/>
                    </a:lnT>
                    <a:lnB>
                      <a:noFill/>
                    </a:lnB>
                  </a:tcPr>
                </a:tc>
                <a:extLst>
                  <a:ext uri="{0D108BD9-81ED-4DB2-BD59-A6C34878D82A}">
                    <a16:rowId xmlns:a16="http://schemas.microsoft.com/office/drawing/2014/main" val="139171343"/>
                  </a:ext>
                </a:extLst>
              </a:tr>
              <a:tr h="113022">
                <a:tc>
                  <a:txBody>
                    <a:bodyPr/>
                    <a:lstStyle/>
                    <a:p>
                      <a:pPr algn="l" fontAlgn="b"/>
                      <a:r>
                        <a:rPr lang="cs-CZ" sz="700" b="1" i="0" u="none" strike="noStrike">
                          <a:solidFill>
                            <a:srgbClr val="000000"/>
                          </a:solidFill>
                          <a:effectLst/>
                          <a:latin typeface="Arial" panose="020B0604020202020204" pitchFamily="34" charset="0"/>
                        </a:rPr>
                        <a:t>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544,79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195%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869359708"/>
                  </a:ext>
                </a:extLst>
              </a:tr>
              <a:tr h="113022">
                <a:tc>
                  <a:txBody>
                    <a:bodyPr/>
                    <a:lstStyle/>
                    <a:p>
                      <a:pPr algn="l" fontAlgn="b"/>
                      <a:r>
                        <a:rPr lang="cs-CZ" sz="700" b="0" i="0" u="none" strike="noStrike">
                          <a:solidFill>
                            <a:srgbClr val="000000"/>
                          </a:solidFill>
                          <a:effectLst/>
                          <a:latin typeface="Arial" panose="020B0604020202020204" pitchFamily="34" charset="0"/>
                        </a:rPr>
                        <a:t>[AT-AT] Westtirol 1 - Westtirol 2 WTRHU41 [OPP] / N-1 Westtirol - Leupolz</a:t>
                      </a:r>
                    </a:p>
                  </a:txBody>
                  <a:tcPr marL="6399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95,31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926967765"/>
                  </a:ext>
                </a:extLst>
              </a:tr>
              <a:tr h="113022">
                <a:tc>
                  <a:txBody>
                    <a:bodyPr/>
                    <a:lstStyle/>
                    <a:p>
                      <a:pPr algn="l" fontAlgn="b"/>
                      <a:r>
                        <a:rPr lang="cs-CZ" sz="700" b="0" i="0" u="none" strike="noStrike">
                          <a:solidFill>
                            <a:srgbClr val="000000"/>
                          </a:solidFill>
                          <a:effectLst/>
                          <a:latin typeface="Arial" panose="020B0604020202020204" pitchFamily="34" charset="0"/>
                        </a:rPr>
                        <a:t>[PL-PL] Mikulowa AT1 [OPP] / N-1 Mikulowa AT2</a:t>
                      </a:r>
                    </a:p>
                  </a:txBody>
                  <a:tcPr marL="6399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544,79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70%</a:t>
                      </a:r>
                    </a:p>
                  </a:txBody>
                  <a:tcPr marL="0" marR="0" marT="0" marB="0" anchor="b">
                    <a:lnL>
                      <a:noFill/>
                    </a:lnL>
                    <a:lnR>
                      <a:noFill/>
                    </a:lnR>
                    <a:lnT>
                      <a:noFill/>
                    </a:lnT>
                    <a:lnB>
                      <a:noFill/>
                    </a:lnB>
                  </a:tcPr>
                </a:tc>
                <a:extLst>
                  <a:ext uri="{0D108BD9-81ED-4DB2-BD59-A6C34878D82A}">
                    <a16:rowId xmlns:a16="http://schemas.microsoft.com/office/drawing/2014/main" val="1295478817"/>
                  </a:ext>
                </a:extLst>
              </a:tr>
              <a:tr h="113022">
                <a:tc>
                  <a:txBody>
                    <a:bodyPr/>
                    <a:lstStyle/>
                    <a:p>
                      <a:pPr algn="l" fontAlgn="b"/>
                      <a:r>
                        <a:rPr lang="cs-CZ" sz="700" b="0" i="0" u="none" strike="noStrike">
                          <a:solidFill>
                            <a:srgbClr val="000000"/>
                          </a:solidFill>
                          <a:effectLst/>
                          <a:latin typeface="Arial" panose="020B0604020202020204" pitchFamily="34" charset="0"/>
                        </a:rPr>
                        <a:t>[CZ-PL] Wielopole - Nosovice [DIR] [PL] / N-1 Albrechtice - Dobrzen</a:t>
                      </a:r>
                    </a:p>
                  </a:txBody>
                  <a:tcPr marL="6399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9,16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62%</a:t>
                      </a:r>
                    </a:p>
                  </a:txBody>
                  <a:tcPr marL="0" marR="0" marT="0" marB="0" anchor="b">
                    <a:lnL>
                      <a:noFill/>
                    </a:lnL>
                    <a:lnR>
                      <a:noFill/>
                    </a:lnR>
                    <a:lnT>
                      <a:noFill/>
                    </a:lnT>
                    <a:lnB>
                      <a:noFill/>
                    </a:lnB>
                  </a:tcPr>
                </a:tc>
                <a:extLst>
                  <a:ext uri="{0D108BD9-81ED-4DB2-BD59-A6C34878D82A}">
                    <a16:rowId xmlns:a16="http://schemas.microsoft.com/office/drawing/2014/main" val="1224259392"/>
                  </a:ext>
                </a:extLst>
              </a:tr>
              <a:tr h="113022">
                <a:tc>
                  <a:txBody>
                    <a:bodyPr/>
                    <a:lstStyle/>
                    <a:p>
                      <a:pPr algn="l" fontAlgn="b"/>
                      <a:r>
                        <a:rPr lang="en-US" sz="700" b="0" i="0" u="none" strike="noStrike">
                          <a:solidFill>
                            <a:srgbClr val="000000"/>
                          </a:solidFill>
                          <a:effectLst/>
                          <a:latin typeface="Arial" panose="020B0604020202020204" pitchFamily="34" charset="0"/>
                        </a:rPr>
                        <a:t>[BE-BE] PST Van Eyck 2 [OPP] [BE] / N-1 Achene - Lonny 380.19</a:t>
                      </a:r>
                    </a:p>
                  </a:txBody>
                  <a:tcPr marL="6399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0,23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44%</a:t>
                      </a:r>
                    </a:p>
                  </a:txBody>
                  <a:tcPr marL="0" marR="0" marT="0" marB="0" anchor="b">
                    <a:lnL>
                      <a:noFill/>
                    </a:lnL>
                    <a:lnR>
                      <a:noFill/>
                    </a:lnR>
                    <a:lnT>
                      <a:noFill/>
                    </a:lnT>
                    <a:lnB>
                      <a:noFill/>
                    </a:lnB>
                  </a:tcPr>
                </a:tc>
                <a:extLst>
                  <a:ext uri="{0D108BD9-81ED-4DB2-BD59-A6C34878D82A}">
                    <a16:rowId xmlns:a16="http://schemas.microsoft.com/office/drawing/2014/main" val="434218582"/>
                  </a:ext>
                </a:extLst>
              </a:tr>
              <a:tr h="113022">
                <a:tc>
                  <a:txBody>
                    <a:bodyPr/>
                    <a:lstStyle/>
                    <a:p>
                      <a:pPr algn="l" fontAlgn="b"/>
                      <a:r>
                        <a:rPr lang="cs-CZ" sz="700" b="1" i="0" u="none" strike="noStrike">
                          <a:solidFill>
                            <a:srgbClr val="000000"/>
                          </a:solidFill>
                          <a:effectLst/>
                          <a:latin typeface="Arial" panose="020B0604020202020204" pitchFamily="34" charset="0"/>
                        </a:rPr>
                        <a:t>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541,5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70%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73892431"/>
                  </a:ext>
                </a:extLst>
              </a:tr>
              <a:tr h="113022">
                <a:tc>
                  <a:txBody>
                    <a:bodyPr/>
                    <a:lstStyle/>
                    <a:p>
                      <a:pPr algn="l" fontAlgn="b"/>
                      <a:r>
                        <a:rPr lang="cs-CZ" sz="700" b="0" i="0" u="none" strike="noStrike">
                          <a:solidFill>
                            <a:srgbClr val="000000"/>
                          </a:solidFill>
                          <a:effectLst/>
                          <a:latin typeface="Arial" panose="020B0604020202020204" pitchFamily="34" charset="0"/>
                        </a:rPr>
                        <a:t>[PL-PL] Mikulowa AT1 [OPP] / N-1 Mikulowa AT2</a:t>
                      </a:r>
                    </a:p>
                  </a:txBody>
                  <a:tcPr marL="6399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541,5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70%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276225145"/>
                  </a:ext>
                </a:extLst>
              </a:tr>
              <a:tr h="113022">
                <a:tc>
                  <a:txBody>
                    <a:bodyPr/>
                    <a:lstStyle/>
                    <a:p>
                      <a:pPr algn="l" fontAlgn="b"/>
                      <a:r>
                        <a:rPr lang="cs-CZ" sz="700" b="1" i="0" u="none" strike="noStrike">
                          <a:solidFill>
                            <a:srgbClr val="000000"/>
                          </a:solidFill>
                          <a:effectLst/>
                          <a:latin typeface="Arial" panose="020B0604020202020204" pitchFamily="34" charset="0"/>
                        </a:rPr>
                        <a:t>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486,63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73%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064572668"/>
                  </a:ext>
                </a:extLst>
              </a:tr>
              <a:tr h="113022">
                <a:tc>
                  <a:txBody>
                    <a:bodyPr/>
                    <a:lstStyle/>
                    <a:p>
                      <a:pPr algn="l" fontAlgn="b"/>
                      <a:r>
                        <a:rPr lang="cs-CZ" sz="700" b="0" i="0" u="none" strike="noStrike">
                          <a:solidFill>
                            <a:srgbClr val="000000"/>
                          </a:solidFill>
                          <a:effectLst/>
                          <a:latin typeface="Arial" panose="020B0604020202020204" pitchFamily="34" charset="0"/>
                        </a:rPr>
                        <a:t>[PL-PL] Mikulowa AT1 [OPP] / N-1 Mikulowa AT2</a:t>
                      </a:r>
                    </a:p>
                  </a:txBody>
                  <a:tcPr marL="6399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486,63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73%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778561044"/>
                  </a:ext>
                </a:extLst>
              </a:tr>
              <a:tr h="113022">
                <a:tc>
                  <a:txBody>
                    <a:bodyPr/>
                    <a:lstStyle/>
                    <a:p>
                      <a:pPr algn="l" fontAlgn="b"/>
                      <a:r>
                        <a:rPr lang="cs-CZ" sz="700" b="1" i="0" u="none" strike="noStrike">
                          <a:solidFill>
                            <a:srgbClr val="000000"/>
                          </a:solidFill>
                          <a:effectLst/>
                          <a:latin typeface="Arial" panose="020B0604020202020204" pitchFamily="34" charset="0"/>
                        </a:rPr>
                        <a:t>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184,51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79%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508197984"/>
                  </a:ext>
                </a:extLst>
              </a:tr>
              <a:tr h="113022">
                <a:tc>
                  <a:txBody>
                    <a:bodyPr/>
                    <a:lstStyle/>
                    <a:p>
                      <a:pPr algn="l" fontAlgn="b"/>
                      <a:r>
                        <a:rPr lang="cs-CZ" sz="700" b="0" i="0" u="none" strike="noStrike">
                          <a:solidFill>
                            <a:srgbClr val="000000"/>
                          </a:solidFill>
                          <a:effectLst/>
                          <a:latin typeface="Arial" panose="020B0604020202020204" pitchFamily="34" charset="0"/>
                        </a:rPr>
                        <a:t>[AT-AT] Westtirol 1 - Westtirol 2 WTRHU41 [OPP] / N-1 Buers - Westtirol ws (421)</a:t>
                      </a:r>
                    </a:p>
                  </a:txBody>
                  <a:tcPr marL="6399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36,74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992916640"/>
                  </a:ext>
                </a:extLst>
              </a:tr>
              <a:tr h="113022">
                <a:tc>
                  <a:txBody>
                    <a:bodyPr/>
                    <a:lstStyle/>
                    <a:p>
                      <a:pPr algn="l" fontAlgn="b"/>
                      <a:r>
                        <a:rPr lang="cs-CZ" sz="700" b="0" i="0" u="none" strike="noStrike">
                          <a:solidFill>
                            <a:srgbClr val="000000"/>
                          </a:solidFill>
                          <a:effectLst/>
                          <a:latin typeface="Arial" panose="020B0604020202020204" pitchFamily="34" charset="0"/>
                        </a:rPr>
                        <a:t>[CZ-PL] Wielopole - Nosovice [DIR] [PL] / N-1 Albrechtice - Dobrzen</a:t>
                      </a:r>
                    </a:p>
                  </a:txBody>
                  <a:tcPr marL="6399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184,51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60%</a:t>
                      </a:r>
                    </a:p>
                  </a:txBody>
                  <a:tcPr marL="0" marR="0" marT="0" marB="0" anchor="b">
                    <a:lnL>
                      <a:noFill/>
                    </a:lnL>
                    <a:lnR>
                      <a:noFill/>
                    </a:lnR>
                    <a:lnT>
                      <a:noFill/>
                    </a:lnT>
                    <a:lnB>
                      <a:noFill/>
                    </a:lnB>
                  </a:tcPr>
                </a:tc>
                <a:extLst>
                  <a:ext uri="{0D108BD9-81ED-4DB2-BD59-A6C34878D82A}">
                    <a16:rowId xmlns:a16="http://schemas.microsoft.com/office/drawing/2014/main" val="3884761653"/>
                  </a:ext>
                </a:extLst>
              </a:tr>
              <a:tr h="113022">
                <a:tc>
                  <a:txBody>
                    <a:bodyPr/>
                    <a:lstStyle/>
                    <a:p>
                      <a:pPr algn="l" fontAlgn="b"/>
                      <a:r>
                        <a:rPr lang="cs-CZ" sz="700" b="1" i="0" u="none" strike="noStrike">
                          <a:solidFill>
                            <a:srgbClr val="000000"/>
                          </a:solidFill>
                          <a:effectLst/>
                          <a:latin typeface="Arial" panose="020B0604020202020204" pitchFamily="34" charset="0"/>
                        </a:rPr>
                        <a:t>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125,61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162%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538645028"/>
                  </a:ext>
                </a:extLst>
              </a:tr>
              <a:tr h="113022">
                <a:tc>
                  <a:txBody>
                    <a:bodyPr/>
                    <a:lstStyle/>
                    <a:p>
                      <a:pPr algn="l" fontAlgn="b"/>
                      <a:r>
                        <a:rPr lang="en-US" sz="700" b="0" i="0" u="none" strike="noStrike">
                          <a:solidFill>
                            <a:srgbClr val="000000"/>
                          </a:solidFill>
                          <a:effectLst/>
                          <a:latin typeface="Arial" panose="020B0604020202020204" pitchFamily="34" charset="0"/>
                        </a:rPr>
                        <a:t>[BE-FR] Achene - Lonny 19 [DIR] [FR] / N-1 Avelgem - Avelin 380.80</a:t>
                      </a:r>
                    </a:p>
                  </a:txBody>
                  <a:tcPr marL="6399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8,31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81%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726888182"/>
                  </a:ext>
                </a:extLst>
              </a:tr>
              <a:tr h="113022">
                <a:tc>
                  <a:txBody>
                    <a:bodyPr/>
                    <a:lstStyle/>
                    <a:p>
                      <a:pPr algn="l" fontAlgn="b"/>
                      <a:r>
                        <a:rPr lang="cs-CZ" sz="700" b="0" i="0" u="none" strike="noStrike">
                          <a:solidFill>
                            <a:srgbClr val="000000"/>
                          </a:solidFill>
                          <a:effectLst/>
                          <a:latin typeface="Arial" panose="020B0604020202020204" pitchFamily="34" charset="0"/>
                        </a:rPr>
                        <a:t>[CZ-PL] Wielopole - Nosovice [DIR] [PL] / N-1 Albrechtice - Dobrzen</a:t>
                      </a:r>
                    </a:p>
                  </a:txBody>
                  <a:tcPr marL="6399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5,29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62%</a:t>
                      </a:r>
                    </a:p>
                  </a:txBody>
                  <a:tcPr marL="0" marR="0" marT="0" marB="0" anchor="b">
                    <a:lnL>
                      <a:noFill/>
                    </a:lnL>
                    <a:lnR>
                      <a:noFill/>
                    </a:lnR>
                    <a:lnT>
                      <a:noFill/>
                    </a:lnT>
                    <a:lnB>
                      <a:noFill/>
                    </a:lnB>
                  </a:tcPr>
                </a:tc>
                <a:extLst>
                  <a:ext uri="{0D108BD9-81ED-4DB2-BD59-A6C34878D82A}">
                    <a16:rowId xmlns:a16="http://schemas.microsoft.com/office/drawing/2014/main" val="1695103000"/>
                  </a:ext>
                </a:extLst>
              </a:tr>
              <a:tr h="113022">
                <a:tc>
                  <a:txBody>
                    <a:bodyPr/>
                    <a:lstStyle/>
                    <a:p>
                      <a:pPr algn="l" fontAlgn="b"/>
                      <a:r>
                        <a:rPr lang="cs-CZ" sz="700" b="0" i="0" u="none" strike="noStrike">
                          <a:solidFill>
                            <a:srgbClr val="000000"/>
                          </a:solidFill>
                          <a:effectLst/>
                          <a:latin typeface="Arial" panose="020B0604020202020204" pitchFamily="34" charset="0"/>
                        </a:rPr>
                        <a:t>[AT-CH] Westtirol 1 - Pradella 427 [DIR] [AT] / N-1 Westtirol 1 - Pradella 428</a:t>
                      </a:r>
                    </a:p>
                  </a:txBody>
                  <a:tcPr marL="6399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125,61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19%</a:t>
                      </a:r>
                    </a:p>
                  </a:txBody>
                  <a:tcPr marL="0" marR="0" marT="0" marB="0" anchor="b">
                    <a:lnL>
                      <a:noFill/>
                    </a:lnL>
                    <a:lnR>
                      <a:noFill/>
                    </a:lnR>
                    <a:lnT>
                      <a:noFill/>
                    </a:lnT>
                    <a:lnB>
                      <a:noFill/>
                    </a:lnB>
                  </a:tcPr>
                </a:tc>
                <a:extLst>
                  <a:ext uri="{0D108BD9-81ED-4DB2-BD59-A6C34878D82A}">
                    <a16:rowId xmlns:a16="http://schemas.microsoft.com/office/drawing/2014/main" val="2256242852"/>
                  </a:ext>
                </a:extLst>
              </a:tr>
              <a:tr h="113022">
                <a:tc>
                  <a:txBody>
                    <a:bodyPr/>
                    <a:lstStyle/>
                    <a:p>
                      <a:pPr algn="l" fontAlgn="b"/>
                      <a:r>
                        <a:rPr lang="cs-CZ" sz="700" b="1" i="0" u="none" strike="noStrike">
                          <a:solidFill>
                            <a:srgbClr val="000000"/>
                          </a:solidFill>
                          <a:effectLst/>
                          <a:latin typeface="Arial" panose="020B0604020202020204" pitchFamily="34" charset="0"/>
                        </a:rPr>
                        <a:t>10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32,58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975420661"/>
                  </a:ext>
                </a:extLst>
              </a:tr>
              <a:tr h="113022">
                <a:tc>
                  <a:txBody>
                    <a:bodyPr/>
                    <a:lstStyle/>
                    <a:p>
                      <a:pPr algn="l" fontAlgn="b"/>
                      <a:r>
                        <a:rPr lang="en-US" sz="700" b="0" i="0" u="none" strike="noStrike">
                          <a:solidFill>
                            <a:srgbClr val="000000"/>
                          </a:solidFill>
                          <a:effectLst/>
                          <a:latin typeface="Arial" panose="020B0604020202020204" pitchFamily="34" charset="0"/>
                        </a:rPr>
                        <a:t>[BE-BE] Achene - Gramme 380.10 [OPP] / N-1 Avelgem - Avelin 380.80</a:t>
                      </a:r>
                    </a:p>
                  </a:txBody>
                  <a:tcPr marL="6399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1,58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73%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091295215"/>
                  </a:ext>
                </a:extLst>
              </a:tr>
              <a:tr h="226043">
                <a:tc>
                  <a:txBody>
                    <a:bodyPr/>
                    <a:lstStyle/>
                    <a:p>
                      <a:pPr algn="l" fontAlgn="b"/>
                      <a:r>
                        <a:rPr lang="cs-CZ" sz="700" b="0" i="0" u="none" strike="noStrike">
                          <a:solidFill>
                            <a:srgbClr val="000000"/>
                          </a:solidFill>
                          <a:effectLst/>
                          <a:latin typeface="Arial" panose="020B0604020202020204" pitchFamily="34" charset="0"/>
                        </a:rPr>
                        <a:t>[D2-D7] Grosskrotzenburg - Urberach UMAIN N2 [DIR] [D7] / N-1 Dettingen - Grosskrotzenburg UMAIN S1</a:t>
                      </a:r>
                    </a:p>
                  </a:txBody>
                  <a:tcPr marL="6399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8,37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24%</a:t>
                      </a:r>
                    </a:p>
                  </a:txBody>
                  <a:tcPr marL="0" marR="0" marT="0" marB="0" anchor="b">
                    <a:lnL>
                      <a:noFill/>
                    </a:lnL>
                    <a:lnR>
                      <a:noFill/>
                    </a:lnR>
                    <a:lnT>
                      <a:noFill/>
                    </a:lnT>
                    <a:lnB>
                      <a:noFill/>
                    </a:lnB>
                  </a:tcPr>
                </a:tc>
                <a:extLst>
                  <a:ext uri="{0D108BD9-81ED-4DB2-BD59-A6C34878D82A}">
                    <a16:rowId xmlns:a16="http://schemas.microsoft.com/office/drawing/2014/main" val="2293335224"/>
                  </a:ext>
                </a:extLst>
              </a:tr>
              <a:tr h="113022">
                <a:tc>
                  <a:txBody>
                    <a:bodyPr/>
                    <a:lstStyle/>
                    <a:p>
                      <a:pPr algn="l" fontAlgn="b"/>
                      <a:r>
                        <a:rPr lang="nb-NO" sz="700" b="0" i="0" u="none" strike="noStrike">
                          <a:solidFill>
                            <a:srgbClr val="000000"/>
                          </a:solidFill>
                          <a:effectLst/>
                          <a:latin typeface="Arial" panose="020B0604020202020204" pitchFamily="34" charset="0"/>
                        </a:rPr>
                        <a:t>[AT-D4] Meiningen - Buers 406A [OPP] [AT] / N-1 Herbertingen - Tiengen rt (Tiengen Nord)</a:t>
                      </a:r>
                    </a:p>
                  </a:txBody>
                  <a:tcPr marL="6399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32,58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794768049"/>
                  </a:ext>
                </a:extLst>
              </a:tr>
              <a:tr h="113022">
                <a:tc>
                  <a:txBody>
                    <a:bodyPr/>
                    <a:lstStyle/>
                    <a:p>
                      <a:pPr algn="l" fontAlgn="b"/>
                      <a:r>
                        <a:rPr lang="cs-CZ" sz="700" b="1" i="0" u="none" strike="noStrike">
                          <a:solidFill>
                            <a:srgbClr val="000000"/>
                          </a:solidFill>
                          <a:effectLst/>
                          <a:latin typeface="Arial" panose="020B0604020202020204" pitchFamily="34" charset="0"/>
                        </a:rPr>
                        <a:t>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89,82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66%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792684735"/>
                  </a:ext>
                </a:extLst>
              </a:tr>
              <a:tr h="113022">
                <a:tc>
                  <a:txBody>
                    <a:bodyPr/>
                    <a:lstStyle/>
                    <a:p>
                      <a:pPr algn="l" fontAlgn="b"/>
                      <a:r>
                        <a:rPr lang="en-US" sz="700" b="0" i="0" u="none" strike="noStrike">
                          <a:solidFill>
                            <a:srgbClr val="000000"/>
                          </a:solidFill>
                          <a:effectLst/>
                          <a:latin typeface="Arial" panose="020B0604020202020204" pitchFamily="34" charset="0"/>
                        </a:rPr>
                        <a:t>[BE-FR] Achene - Lonny 380.19 [DIR] [BE] / N-1 PST Van Eyck 2</a:t>
                      </a:r>
                    </a:p>
                  </a:txBody>
                  <a:tcPr marL="6399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3,92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46%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287339335"/>
                  </a:ext>
                </a:extLst>
              </a:tr>
              <a:tr h="226043">
                <a:tc>
                  <a:txBody>
                    <a:bodyPr/>
                    <a:lstStyle/>
                    <a:p>
                      <a:pPr algn="l" fontAlgn="b"/>
                      <a:r>
                        <a:rPr lang="cs-CZ" sz="700" b="0" i="0" u="none" strike="noStrike">
                          <a:solidFill>
                            <a:srgbClr val="000000"/>
                          </a:solidFill>
                          <a:effectLst/>
                          <a:latin typeface="Arial" panose="020B0604020202020204" pitchFamily="34" charset="0"/>
                        </a:rPr>
                        <a:t>[D2-D7] Grosskrotzenburg - Urberach UMAIN N2 [DIR] [D7] / N-1 Dettingen - Grosskrotzenburg UMAIN S1</a:t>
                      </a:r>
                    </a:p>
                  </a:txBody>
                  <a:tcPr marL="6399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89,82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4008164647"/>
                  </a:ext>
                </a:extLst>
              </a:tr>
              <a:tr h="113022">
                <a:tc>
                  <a:txBody>
                    <a:bodyPr/>
                    <a:lstStyle/>
                    <a:p>
                      <a:pPr algn="l" fontAlgn="b"/>
                      <a:r>
                        <a:rPr lang="cs-CZ" sz="700" b="1" i="0" u="none" strike="noStrike">
                          <a:solidFill>
                            <a:srgbClr val="000000"/>
                          </a:solidFill>
                          <a:effectLst/>
                          <a:latin typeface="Arial" panose="020B0604020202020204" pitchFamily="34" charset="0"/>
                        </a:rPr>
                        <a:t>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73,25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63%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098273926"/>
                  </a:ext>
                </a:extLst>
              </a:tr>
              <a:tr h="113022">
                <a:tc>
                  <a:txBody>
                    <a:bodyPr/>
                    <a:lstStyle/>
                    <a:p>
                      <a:pPr algn="l" fontAlgn="b"/>
                      <a:r>
                        <a:rPr lang="cs-CZ" sz="700" b="0" i="0" u="none" strike="noStrike">
                          <a:solidFill>
                            <a:srgbClr val="000000"/>
                          </a:solidFill>
                          <a:effectLst/>
                          <a:latin typeface="Arial" panose="020B0604020202020204" pitchFamily="34" charset="0"/>
                        </a:rPr>
                        <a:t>[D7-D2] Urberach - Grosskrotzenburg [OPP] [D2] / N-1 Dettingen - Grosskrotzenburg UMAIN S1</a:t>
                      </a:r>
                    </a:p>
                  </a:txBody>
                  <a:tcPr marL="6399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73,25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124790866"/>
                  </a:ext>
                </a:extLst>
              </a:tr>
              <a:tr h="113022">
                <a:tc>
                  <a:txBody>
                    <a:bodyPr/>
                    <a:lstStyle/>
                    <a:p>
                      <a:pPr algn="l" fontAlgn="b"/>
                      <a:r>
                        <a:rPr lang="en-US" sz="700" b="0" i="0" u="none" strike="noStrike">
                          <a:solidFill>
                            <a:srgbClr val="000000"/>
                          </a:solidFill>
                          <a:effectLst/>
                          <a:latin typeface="Arial" panose="020B0604020202020204" pitchFamily="34" charset="0"/>
                        </a:rPr>
                        <a:t>[BE-FR] Achene - Lonny 380.19 [DIR] [BE] / N-1 PST Van Eyck 2</a:t>
                      </a:r>
                    </a:p>
                  </a:txBody>
                  <a:tcPr marL="6399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43%</a:t>
                      </a:r>
                    </a:p>
                  </a:txBody>
                  <a:tcPr marL="0" marR="0" marT="0" marB="0" anchor="b">
                    <a:lnL>
                      <a:noFill/>
                    </a:lnL>
                    <a:lnR>
                      <a:noFill/>
                    </a:lnR>
                    <a:lnT>
                      <a:noFill/>
                    </a:lnT>
                    <a:lnB>
                      <a:noFill/>
                    </a:lnB>
                  </a:tcPr>
                </a:tc>
                <a:extLst>
                  <a:ext uri="{0D108BD9-81ED-4DB2-BD59-A6C34878D82A}">
                    <a16:rowId xmlns:a16="http://schemas.microsoft.com/office/drawing/2014/main" val="1562584349"/>
                  </a:ext>
                </a:extLst>
              </a:tr>
              <a:tr h="113022">
                <a:tc>
                  <a:txBody>
                    <a:bodyPr/>
                    <a:lstStyle/>
                    <a:p>
                      <a:pPr algn="l" fontAlgn="b"/>
                      <a:r>
                        <a:rPr lang="cs-CZ" sz="700" b="1" i="0" u="none" strike="noStrike">
                          <a:solidFill>
                            <a:srgbClr val="000000"/>
                          </a:solidFill>
                          <a:effectLst/>
                          <a:latin typeface="Arial" panose="020B0604020202020204" pitchFamily="34" charset="0"/>
                        </a:rPr>
                        <a:t>20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36,14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183%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367309746"/>
                  </a:ext>
                </a:extLst>
              </a:tr>
              <a:tr h="113022">
                <a:tc>
                  <a:txBody>
                    <a:bodyPr/>
                    <a:lstStyle/>
                    <a:p>
                      <a:pPr algn="l" fontAlgn="b"/>
                      <a:r>
                        <a:rPr lang="cs-CZ" sz="700" b="0" i="0" u="none" strike="noStrike">
                          <a:solidFill>
                            <a:srgbClr val="000000"/>
                          </a:solidFill>
                          <a:effectLst/>
                          <a:latin typeface="Arial" panose="020B0604020202020204" pitchFamily="34" charset="0"/>
                        </a:rPr>
                        <a:t>[AT-AT] Bisamberg 2 - Wien Suedost 227 [DIR] / N-1 Bisamberg - Kledering 228B</a:t>
                      </a:r>
                    </a:p>
                  </a:txBody>
                  <a:tcPr marL="6399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36,14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136014754"/>
                  </a:ext>
                </a:extLst>
              </a:tr>
              <a:tr h="113022">
                <a:tc>
                  <a:txBody>
                    <a:bodyPr/>
                    <a:lstStyle/>
                    <a:p>
                      <a:pPr algn="l" fontAlgn="b"/>
                      <a:r>
                        <a:rPr lang="en-US" sz="700" b="0" i="0" u="none" strike="noStrike">
                          <a:solidFill>
                            <a:srgbClr val="000000"/>
                          </a:solidFill>
                          <a:effectLst/>
                          <a:latin typeface="Arial" panose="020B0604020202020204" pitchFamily="34" charset="0"/>
                        </a:rPr>
                        <a:t>[BE-BE] PST Van Eyck 2 [OPP] [BE] / N-1 Achene - Lonny 380.19</a:t>
                      </a:r>
                    </a:p>
                  </a:txBody>
                  <a:tcPr marL="6399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0,07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39%</a:t>
                      </a:r>
                    </a:p>
                  </a:txBody>
                  <a:tcPr marL="0" marR="0" marT="0" marB="0" anchor="b">
                    <a:lnL>
                      <a:noFill/>
                    </a:lnL>
                    <a:lnR>
                      <a:noFill/>
                    </a:lnR>
                    <a:lnT>
                      <a:noFill/>
                    </a:lnT>
                    <a:lnB>
                      <a:noFill/>
                    </a:lnB>
                  </a:tcPr>
                </a:tc>
                <a:extLst>
                  <a:ext uri="{0D108BD9-81ED-4DB2-BD59-A6C34878D82A}">
                    <a16:rowId xmlns:a16="http://schemas.microsoft.com/office/drawing/2014/main" val="2882925690"/>
                  </a:ext>
                </a:extLst>
              </a:tr>
              <a:tr h="113022">
                <a:tc>
                  <a:txBody>
                    <a:bodyPr/>
                    <a:lstStyle/>
                    <a:p>
                      <a:pPr algn="l" fontAlgn="b"/>
                      <a:r>
                        <a:rPr lang="cs-CZ" sz="700" b="0" i="0" u="none" strike="noStrike">
                          <a:solidFill>
                            <a:srgbClr val="000000"/>
                          </a:solidFill>
                          <a:effectLst/>
                          <a:latin typeface="Arial" panose="020B0604020202020204" pitchFamily="34" charset="0"/>
                        </a:rPr>
                        <a:t>[AT-SI] Obersielach - Podlog 247 [DIR] [AT] / N-1 Cirkovce-Podlog</a:t>
                      </a:r>
                    </a:p>
                  </a:txBody>
                  <a:tcPr marL="6399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34,92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41%</a:t>
                      </a:r>
                    </a:p>
                  </a:txBody>
                  <a:tcPr marL="0" marR="0" marT="0" marB="0" anchor="b">
                    <a:lnL>
                      <a:noFill/>
                    </a:lnL>
                    <a:lnR>
                      <a:noFill/>
                    </a:lnR>
                    <a:lnT>
                      <a:noFill/>
                    </a:lnT>
                    <a:lnB>
                      <a:noFill/>
                    </a:lnB>
                  </a:tcPr>
                </a:tc>
                <a:extLst>
                  <a:ext uri="{0D108BD9-81ED-4DB2-BD59-A6C34878D82A}">
                    <a16:rowId xmlns:a16="http://schemas.microsoft.com/office/drawing/2014/main" val="2197266319"/>
                  </a:ext>
                </a:extLst>
              </a:tr>
              <a:tr h="113022">
                <a:tc>
                  <a:txBody>
                    <a:bodyPr/>
                    <a:lstStyle/>
                    <a:p>
                      <a:pPr algn="l" fontAlgn="b"/>
                      <a:r>
                        <a:rPr lang="cs-CZ" sz="700" b="0" i="0" u="none" strike="noStrike">
                          <a:solidFill>
                            <a:srgbClr val="000000"/>
                          </a:solidFill>
                          <a:effectLst/>
                          <a:latin typeface="Arial" panose="020B0604020202020204" pitchFamily="34" charset="0"/>
                        </a:rPr>
                        <a:t>[PL-PL] Krosno Iskrzynia - Tarnow [OPP] / N-1 Nosovice - Varin</a:t>
                      </a:r>
                    </a:p>
                  </a:txBody>
                  <a:tcPr marL="6399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0,76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65%</a:t>
                      </a:r>
                    </a:p>
                  </a:txBody>
                  <a:tcPr marL="0" marR="0" marT="0" marB="0" anchor="b">
                    <a:lnL>
                      <a:noFill/>
                    </a:lnL>
                    <a:lnR>
                      <a:noFill/>
                    </a:lnR>
                    <a:lnT>
                      <a:noFill/>
                    </a:lnT>
                    <a:lnB>
                      <a:noFill/>
                    </a:lnB>
                  </a:tcPr>
                </a:tc>
                <a:extLst>
                  <a:ext uri="{0D108BD9-81ED-4DB2-BD59-A6C34878D82A}">
                    <a16:rowId xmlns:a16="http://schemas.microsoft.com/office/drawing/2014/main" val="2653606320"/>
                  </a:ext>
                </a:extLst>
              </a:tr>
              <a:tr h="113022">
                <a:tc>
                  <a:txBody>
                    <a:bodyPr/>
                    <a:lstStyle/>
                    <a:p>
                      <a:pPr algn="l" fontAlgn="b"/>
                      <a:r>
                        <a:rPr lang="cs-CZ" sz="700" b="1" i="0" u="none" strike="noStrike">
                          <a:solidFill>
                            <a:srgbClr val="000000"/>
                          </a:solidFill>
                          <a:effectLst/>
                          <a:latin typeface="Arial" panose="020B0604020202020204" pitchFamily="34" charset="0"/>
                        </a:rPr>
                        <a:t>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211,72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183%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822097185"/>
                  </a:ext>
                </a:extLst>
              </a:tr>
              <a:tr h="113022">
                <a:tc>
                  <a:txBody>
                    <a:bodyPr/>
                    <a:lstStyle/>
                    <a:p>
                      <a:pPr algn="l" fontAlgn="b"/>
                      <a:r>
                        <a:rPr lang="cs-CZ" sz="700" b="0" i="0" u="none" strike="noStrike">
                          <a:solidFill>
                            <a:srgbClr val="000000"/>
                          </a:solidFill>
                          <a:effectLst/>
                          <a:latin typeface="Arial" panose="020B0604020202020204" pitchFamily="34" charset="0"/>
                        </a:rPr>
                        <a:t>[SI-AT] 220 kV Podlog - Obersielach [OPP] [SI] / N-1 Maribor-Kainachtal 1</a:t>
                      </a:r>
                    </a:p>
                  </a:txBody>
                  <a:tcPr marL="6399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211,72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41%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82702633"/>
                  </a:ext>
                </a:extLst>
              </a:tr>
              <a:tr h="113022">
                <a:tc>
                  <a:txBody>
                    <a:bodyPr/>
                    <a:lstStyle/>
                    <a:p>
                      <a:pPr algn="l" fontAlgn="b"/>
                      <a:r>
                        <a:rPr lang="cs-CZ" sz="700" b="0" i="0" u="none" strike="noStrike">
                          <a:solidFill>
                            <a:srgbClr val="000000"/>
                          </a:solidFill>
                          <a:effectLst/>
                          <a:latin typeface="Arial" panose="020B0604020202020204" pitchFamily="34" charset="0"/>
                        </a:rPr>
                        <a:t>[AT-AT] Bisamberg 2 - Wien Suedost 227 [DIR] / N-1 Bisamberg - Kledering 228B</a:t>
                      </a:r>
                    </a:p>
                  </a:txBody>
                  <a:tcPr marL="6399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179,69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39%</a:t>
                      </a:r>
                    </a:p>
                  </a:txBody>
                  <a:tcPr marL="0" marR="0" marT="0" marB="0" anchor="b">
                    <a:lnL>
                      <a:noFill/>
                    </a:lnL>
                    <a:lnR>
                      <a:noFill/>
                    </a:lnR>
                    <a:lnT>
                      <a:noFill/>
                    </a:lnT>
                    <a:lnB>
                      <a:noFill/>
                    </a:lnB>
                  </a:tcPr>
                </a:tc>
                <a:extLst>
                  <a:ext uri="{0D108BD9-81ED-4DB2-BD59-A6C34878D82A}">
                    <a16:rowId xmlns:a16="http://schemas.microsoft.com/office/drawing/2014/main" val="3456274537"/>
                  </a:ext>
                </a:extLst>
              </a:tr>
              <a:tr h="113022">
                <a:tc>
                  <a:txBody>
                    <a:bodyPr/>
                    <a:lstStyle/>
                    <a:p>
                      <a:pPr algn="l" fontAlgn="b"/>
                      <a:r>
                        <a:rPr lang="en-US" sz="700" b="0" i="0" u="none" strike="noStrike">
                          <a:solidFill>
                            <a:srgbClr val="000000"/>
                          </a:solidFill>
                          <a:effectLst/>
                          <a:latin typeface="Arial" panose="020B0604020202020204" pitchFamily="34" charset="0"/>
                        </a:rPr>
                        <a:t>[BE-BE] PST Van Eyck 2 [OPP] [BE] / N-1 Achene - Lonny 380.19</a:t>
                      </a:r>
                    </a:p>
                  </a:txBody>
                  <a:tcPr marL="6399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0,33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36%</a:t>
                      </a:r>
                    </a:p>
                  </a:txBody>
                  <a:tcPr marL="0" marR="0" marT="0" marB="0" anchor="b">
                    <a:lnL>
                      <a:noFill/>
                    </a:lnL>
                    <a:lnR>
                      <a:noFill/>
                    </a:lnR>
                    <a:lnT>
                      <a:noFill/>
                    </a:lnT>
                    <a:lnB>
                      <a:noFill/>
                    </a:lnB>
                  </a:tcPr>
                </a:tc>
                <a:extLst>
                  <a:ext uri="{0D108BD9-81ED-4DB2-BD59-A6C34878D82A}">
                    <a16:rowId xmlns:a16="http://schemas.microsoft.com/office/drawing/2014/main" val="2080081938"/>
                  </a:ext>
                </a:extLst>
              </a:tr>
              <a:tr h="113022">
                <a:tc>
                  <a:txBody>
                    <a:bodyPr/>
                    <a:lstStyle/>
                    <a:p>
                      <a:pPr algn="l" fontAlgn="b"/>
                      <a:r>
                        <a:rPr lang="cs-CZ" sz="700" b="0" i="0" u="none" strike="noStrike">
                          <a:solidFill>
                            <a:srgbClr val="000000"/>
                          </a:solidFill>
                          <a:effectLst/>
                          <a:latin typeface="Arial" panose="020B0604020202020204" pitchFamily="34" charset="0"/>
                        </a:rPr>
                        <a:t>[PL-PL] Krosno Iskrzynia - Tarnow [OPP] / N-1 Nosovice - Varin</a:t>
                      </a:r>
                    </a:p>
                  </a:txBody>
                  <a:tcPr marL="6399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5,98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67%</a:t>
                      </a:r>
                    </a:p>
                  </a:txBody>
                  <a:tcPr marL="0" marR="0" marT="0" marB="0" anchor="b">
                    <a:lnL>
                      <a:noFill/>
                    </a:lnL>
                    <a:lnR>
                      <a:noFill/>
                    </a:lnR>
                    <a:lnT>
                      <a:noFill/>
                    </a:lnT>
                    <a:lnB>
                      <a:noFill/>
                    </a:lnB>
                  </a:tcPr>
                </a:tc>
                <a:extLst>
                  <a:ext uri="{0D108BD9-81ED-4DB2-BD59-A6C34878D82A}">
                    <a16:rowId xmlns:a16="http://schemas.microsoft.com/office/drawing/2014/main" val="3088080609"/>
                  </a:ext>
                </a:extLst>
              </a:tr>
              <a:tr h="113022">
                <a:tc>
                  <a:txBody>
                    <a:bodyPr/>
                    <a:lstStyle/>
                    <a:p>
                      <a:pPr algn="l" fontAlgn="b"/>
                      <a:r>
                        <a:rPr lang="cs-CZ" sz="700" b="1" i="0" u="none" strike="noStrike">
                          <a:solidFill>
                            <a:srgbClr val="000000"/>
                          </a:solidFill>
                          <a:effectLst/>
                          <a:latin typeface="Arial" panose="020B0604020202020204" pitchFamily="34" charset="0"/>
                        </a:rPr>
                        <a:t>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46,42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156%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156335096"/>
                  </a:ext>
                </a:extLst>
              </a:tr>
              <a:tr h="113022">
                <a:tc>
                  <a:txBody>
                    <a:bodyPr/>
                    <a:lstStyle/>
                    <a:p>
                      <a:pPr algn="l" fontAlgn="b"/>
                      <a:r>
                        <a:rPr lang="en-US" sz="700" b="0" i="0" u="none" strike="noStrike">
                          <a:solidFill>
                            <a:srgbClr val="000000"/>
                          </a:solidFill>
                          <a:effectLst/>
                          <a:latin typeface="Arial" panose="020B0604020202020204" pitchFamily="34" charset="0"/>
                        </a:rPr>
                        <a:t>[BE-FR] Achene - Lonny 19 [DIR] [FR] / N-1 Avelgem - Avelin 380.80</a:t>
                      </a:r>
                    </a:p>
                  </a:txBody>
                  <a:tcPr marL="6399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2,11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65%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642023284"/>
                  </a:ext>
                </a:extLst>
              </a:tr>
              <a:tr h="113022">
                <a:tc>
                  <a:txBody>
                    <a:bodyPr/>
                    <a:lstStyle/>
                    <a:p>
                      <a:pPr algn="l" fontAlgn="b"/>
                      <a:r>
                        <a:rPr lang="cs-CZ" sz="700" b="0" i="0" u="none" strike="noStrike">
                          <a:solidFill>
                            <a:srgbClr val="000000"/>
                          </a:solidFill>
                          <a:effectLst/>
                          <a:latin typeface="Arial" panose="020B0604020202020204" pitchFamily="34" charset="0"/>
                        </a:rPr>
                        <a:t>[AT-CH] Westtirol 1 - Pradella 427 [DIR] [AT] / N-1 Westtirol 1 - Pradella 428</a:t>
                      </a:r>
                    </a:p>
                  </a:txBody>
                  <a:tcPr marL="6399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46,42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21%</a:t>
                      </a:r>
                    </a:p>
                  </a:txBody>
                  <a:tcPr marL="0" marR="0" marT="0" marB="0" anchor="b">
                    <a:lnL>
                      <a:noFill/>
                    </a:lnL>
                    <a:lnR>
                      <a:noFill/>
                    </a:lnR>
                    <a:lnT>
                      <a:noFill/>
                    </a:lnT>
                    <a:lnB>
                      <a:noFill/>
                    </a:lnB>
                  </a:tcPr>
                </a:tc>
                <a:extLst>
                  <a:ext uri="{0D108BD9-81ED-4DB2-BD59-A6C34878D82A}">
                    <a16:rowId xmlns:a16="http://schemas.microsoft.com/office/drawing/2014/main" val="2380810616"/>
                  </a:ext>
                </a:extLst>
              </a:tr>
              <a:tr h="113022">
                <a:tc>
                  <a:txBody>
                    <a:bodyPr/>
                    <a:lstStyle/>
                    <a:p>
                      <a:pPr algn="l" fontAlgn="b"/>
                      <a:r>
                        <a:rPr lang="cs-CZ" sz="700" b="0" i="0" u="none" strike="noStrike">
                          <a:solidFill>
                            <a:srgbClr val="000000"/>
                          </a:solidFill>
                          <a:effectLst/>
                          <a:latin typeface="Arial" panose="020B0604020202020204" pitchFamily="34" charset="0"/>
                        </a:rPr>
                        <a:t>[PL-PL] Krosno Iskrzynia - Tarnow [OPP] / N-1 Nosovice - Varin</a:t>
                      </a:r>
                    </a:p>
                  </a:txBody>
                  <a:tcPr marL="6399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0" i="0" u="none" strike="noStrike">
                          <a:solidFill>
                            <a:srgbClr val="000000"/>
                          </a:solidFill>
                          <a:effectLst/>
                          <a:latin typeface="Arial" panose="020B0604020202020204" pitchFamily="34" charset="0"/>
                        </a:rPr>
                        <a:t>15,32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0" i="0" u="none" strike="noStrike">
                          <a:solidFill>
                            <a:srgbClr val="000000"/>
                          </a:solidFill>
                          <a:effectLst/>
                          <a:latin typeface="Arial" panose="020B0604020202020204" pitchFamily="34" charset="0"/>
                        </a:rPr>
                        <a:t>70%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566370441"/>
                  </a:ext>
                </a:extLst>
              </a:tr>
              <a:tr h="113022">
                <a:tc>
                  <a:txBody>
                    <a:bodyPr/>
                    <a:lstStyle/>
                    <a:p>
                      <a:pPr algn="l" fontAlgn="b"/>
                      <a:r>
                        <a:rPr lang="cs-CZ" sz="700" b="1" i="0" u="none" strike="noStrike">
                          <a:solidFill>
                            <a:srgbClr val="000000"/>
                          </a:solidFill>
                          <a:effectLst/>
                          <a:latin typeface="Arial" panose="020B0604020202020204" pitchFamily="34" charset="0"/>
                        </a:rPr>
                        <a:t>Total sum</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cs-CZ" sz="700" b="1" i="0" u="none" strike="noStrike">
                          <a:solidFill>
                            <a:srgbClr val="000000"/>
                          </a:solidFill>
                          <a:effectLst/>
                          <a:latin typeface="Arial" panose="020B0604020202020204" pitchFamily="34" charset="0"/>
                        </a:rPr>
                        <a:t>682,21</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cs-CZ" sz="700" b="1" i="0" u="none" strike="noStrike" dirty="0">
                          <a:solidFill>
                            <a:srgbClr val="000000"/>
                          </a:solidFill>
                          <a:effectLst/>
                          <a:latin typeface="Arial" panose="020B0604020202020204" pitchFamily="34" charset="0"/>
                        </a:rPr>
                        <a:t>1527%</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extLst>
                  <a:ext uri="{0D108BD9-81ED-4DB2-BD59-A6C34878D82A}">
                    <a16:rowId xmlns:a16="http://schemas.microsoft.com/office/drawing/2014/main" val="649018342"/>
                  </a:ext>
                </a:extLst>
              </a:tr>
            </a:tbl>
          </a:graphicData>
        </a:graphic>
      </p:graphicFrame>
    </p:spTree>
    <p:extLst>
      <p:ext uri="{BB962C8B-B14F-4D97-AF65-F5344CB8AC3E}">
        <p14:creationId xmlns:p14="http://schemas.microsoft.com/office/powerpoint/2010/main" val="28574981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tableEx ,Average Maximum AMR per BD (MW) by TSO ,tableEx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 +2_9</a:t>
            </a:r>
          </a:p>
        </p:txBody>
      </p:sp>
      <p:sp>
        <p:nvSpPr>
          <p:cNvPr id="5" name="Title 4">
            <a:extLst>
              <a:ext uri="{FF2B5EF4-FFF2-40B4-BE49-F238E27FC236}">
                <a16:creationId xmlns:a16="http://schemas.microsoft.com/office/drawing/2014/main" id="{31C1E447-F081-4F58-B9CE-8C48835A5878}"/>
              </a:ext>
            </a:extLst>
          </p:cNvPr>
          <p:cNvSpPr txBox="1">
            <a:spLocks/>
          </p:cNvSpPr>
          <p:nvPr/>
        </p:nvSpPr>
        <p:spPr>
          <a:xfrm>
            <a:off x="61912" y="306388"/>
            <a:ext cx="332708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1: Average maximum AMR per CNE per BD</a:t>
            </a:r>
          </a:p>
        </p:txBody>
      </p:sp>
      <p:sp>
        <p:nvSpPr>
          <p:cNvPr id="6" name="Title 4">
            <a:extLst>
              <a:ext uri="{FF2B5EF4-FFF2-40B4-BE49-F238E27FC236}">
                <a16:creationId xmlns:a16="http://schemas.microsoft.com/office/drawing/2014/main" id="{9259C097-522F-4B39-A7CF-F6525142AC8B}"/>
              </a:ext>
            </a:extLst>
          </p:cNvPr>
          <p:cNvSpPr txBox="1">
            <a:spLocks/>
          </p:cNvSpPr>
          <p:nvPr/>
        </p:nvSpPr>
        <p:spPr>
          <a:xfrm>
            <a:off x="5500619" y="306388"/>
            <a:ext cx="3439956"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400120149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BD20220415</a:t>
            </a:r>
            <a:r>
              <a:rPr lang="en-US" altLang="hu-HU" sz="1400" dirty="0">
                <a:solidFill>
                  <a:srgbClr val="008000"/>
                </a:solidFill>
              </a:rPr>
              <a:t> (part </a:t>
            </a:r>
            <a:r>
              <a:rPr lang="sl-SI" altLang="hu-HU" sz="1400" dirty="0">
                <a:solidFill>
                  <a:srgbClr val="008000"/>
                </a:solidFill>
              </a:rPr>
              <a:t>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ulka 1">
            <a:extLst>
              <a:ext uri="{FF2B5EF4-FFF2-40B4-BE49-F238E27FC236}">
                <a16:creationId xmlns:a16="http://schemas.microsoft.com/office/drawing/2014/main" id="{A4D2840E-2A94-4897-B117-CBFBAFCA2328}"/>
              </a:ext>
            </a:extLst>
          </p:cNvPr>
          <p:cNvGraphicFramePr>
            <a:graphicFrameLocks noGrp="1"/>
          </p:cNvGraphicFramePr>
          <p:nvPr>
            <p:extLst>
              <p:ext uri="{D42A27DB-BD31-4B8C-83A1-F6EECF244321}">
                <p14:modId xmlns:p14="http://schemas.microsoft.com/office/powerpoint/2010/main" val="1643711720"/>
              </p:ext>
            </p:extLst>
          </p:nvPr>
        </p:nvGraphicFramePr>
        <p:xfrm>
          <a:off x="396720" y="944784"/>
          <a:ext cx="8769225" cy="5602303"/>
        </p:xfrm>
        <a:graphic>
          <a:graphicData uri="http://schemas.openxmlformats.org/drawingml/2006/table">
            <a:tbl>
              <a:tblPr/>
              <a:tblGrid>
                <a:gridCol w="6804350">
                  <a:extLst>
                    <a:ext uri="{9D8B030D-6E8A-4147-A177-3AD203B41FA5}">
                      <a16:colId xmlns:a16="http://schemas.microsoft.com/office/drawing/2014/main" val="773042419"/>
                    </a:ext>
                  </a:extLst>
                </a:gridCol>
                <a:gridCol w="1450828">
                  <a:extLst>
                    <a:ext uri="{9D8B030D-6E8A-4147-A177-3AD203B41FA5}">
                      <a16:colId xmlns:a16="http://schemas.microsoft.com/office/drawing/2014/main" val="90468675"/>
                    </a:ext>
                  </a:extLst>
                </a:gridCol>
                <a:gridCol w="514047">
                  <a:extLst>
                    <a:ext uri="{9D8B030D-6E8A-4147-A177-3AD203B41FA5}">
                      <a16:colId xmlns:a16="http://schemas.microsoft.com/office/drawing/2014/main" val="2236787465"/>
                    </a:ext>
                  </a:extLst>
                </a:gridCol>
              </a:tblGrid>
              <a:tr h="127325">
                <a:tc>
                  <a:txBody>
                    <a:bodyPr/>
                    <a:lstStyle/>
                    <a:p>
                      <a:pPr algn="l" fontAlgn="b"/>
                      <a:r>
                        <a:rPr lang="cs-CZ" sz="7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532440900"/>
                  </a:ext>
                </a:extLst>
              </a:tr>
              <a:tr h="127325">
                <a:tc>
                  <a:txBody>
                    <a:bodyPr/>
                    <a:lstStyle/>
                    <a:p>
                      <a:pPr algn="l" fontAlgn="b"/>
                      <a:r>
                        <a:rPr lang="cs-CZ" sz="700" b="1"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257,51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57%</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608568565"/>
                  </a:ext>
                </a:extLst>
              </a:tr>
              <a:tr h="127325">
                <a:tc>
                  <a:txBody>
                    <a:bodyPr/>
                    <a:lstStyle/>
                    <a:p>
                      <a:pPr algn="l" fontAlgn="b"/>
                      <a:r>
                        <a:rPr lang="cs-CZ" sz="700" b="0" i="0" u="none" strike="noStrike">
                          <a:solidFill>
                            <a:srgbClr val="000000"/>
                          </a:solidFill>
                          <a:effectLst/>
                          <a:latin typeface="Arial" panose="020B0604020202020204" pitchFamily="34" charset="0"/>
                        </a:rPr>
                        <a:t>[CZ-PL] Wielopole - Nosovice [DIR] [PL] / N-1 Albrechtice - Dobrzen</a:t>
                      </a:r>
                    </a:p>
                  </a:txBody>
                  <a:tcPr marL="74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257,51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57%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852939490"/>
                  </a:ext>
                </a:extLst>
              </a:tr>
              <a:tr h="127325">
                <a:tc>
                  <a:txBody>
                    <a:bodyPr/>
                    <a:lstStyle/>
                    <a:p>
                      <a:pPr algn="l" fontAlgn="b"/>
                      <a:r>
                        <a:rPr lang="cs-CZ" sz="700" b="1" i="0" u="none" strike="noStrike">
                          <a:solidFill>
                            <a:srgbClr val="000000"/>
                          </a:solidFill>
                          <a:effectLst/>
                          <a:latin typeface="Arial" panose="020B0604020202020204" pitchFamily="34" charset="0"/>
                        </a:rPr>
                        <a:t>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200,08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232%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000249946"/>
                  </a:ext>
                </a:extLst>
              </a:tr>
              <a:tr h="127325">
                <a:tc>
                  <a:txBody>
                    <a:bodyPr/>
                    <a:lstStyle/>
                    <a:p>
                      <a:pPr algn="l" fontAlgn="b"/>
                      <a:r>
                        <a:rPr lang="de-DE" sz="700" b="0" i="0" u="none" strike="noStrike">
                          <a:solidFill>
                            <a:srgbClr val="000000"/>
                          </a:solidFill>
                          <a:effectLst/>
                          <a:latin typeface="Arial" panose="020B0604020202020204" pitchFamily="34" charset="0"/>
                        </a:rPr>
                        <a:t>[D2-NL] Diele - Meeden SCHWARZ [DIR] [D2] / N-1 Gronau - Hanekenfaehr GRONAU W</a:t>
                      </a:r>
                    </a:p>
                  </a:txBody>
                  <a:tcPr marL="74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29,54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71%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03387750"/>
                  </a:ext>
                </a:extLst>
              </a:tr>
              <a:tr h="127325">
                <a:tc>
                  <a:txBody>
                    <a:bodyPr/>
                    <a:lstStyle/>
                    <a:p>
                      <a:pPr algn="l" fontAlgn="b"/>
                      <a:r>
                        <a:rPr lang="cs-CZ" sz="700" b="0" i="0" u="none" strike="noStrike">
                          <a:solidFill>
                            <a:srgbClr val="000000"/>
                          </a:solidFill>
                          <a:effectLst/>
                          <a:latin typeface="Arial" panose="020B0604020202020204" pitchFamily="34" charset="0"/>
                        </a:rPr>
                        <a:t>[PL-PL] Mikulowa AT1 [OPP] / N-1 Mikulowa AT2</a:t>
                      </a:r>
                    </a:p>
                  </a:txBody>
                  <a:tcPr marL="7491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66,92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76%</a:t>
                      </a:r>
                    </a:p>
                  </a:txBody>
                  <a:tcPr marL="0" marR="0" marT="0" marB="0" anchor="b">
                    <a:lnL>
                      <a:noFill/>
                    </a:lnL>
                    <a:lnR>
                      <a:noFill/>
                    </a:lnR>
                    <a:lnT>
                      <a:noFill/>
                    </a:lnT>
                    <a:lnB>
                      <a:noFill/>
                    </a:lnB>
                  </a:tcPr>
                </a:tc>
                <a:extLst>
                  <a:ext uri="{0D108BD9-81ED-4DB2-BD59-A6C34878D82A}">
                    <a16:rowId xmlns:a16="http://schemas.microsoft.com/office/drawing/2014/main" val="1404001859"/>
                  </a:ext>
                </a:extLst>
              </a:tr>
              <a:tr h="127325">
                <a:tc>
                  <a:txBody>
                    <a:bodyPr/>
                    <a:lstStyle/>
                    <a:p>
                      <a:pPr algn="l" fontAlgn="b"/>
                      <a:r>
                        <a:rPr lang="cs-CZ" sz="700" b="0" i="0" u="none" strike="noStrike">
                          <a:solidFill>
                            <a:srgbClr val="000000"/>
                          </a:solidFill>
                          <a:effectLst/>
                          <a:latin typeface="Arial" panose="020B0604020202020204" pitchFamily="34" charset="0"/>
                        </a:rPr>
                        <a:t>[CZ-PL] Wielopole - Nosovice [DIR] [PL] / N-1 Albrechtice - Dobrzen</a:t>
                      </a:r>
                    </a:p>
                  </a:txBody>
                  <a:tcPr marL="7491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200,08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56%</a:t>
                      </a:r>
                    </a:p>
                  </a:txBody>
                  <a:tcPr marL="0" marR="0" marT="0" marB="0" anchor="b">
                    <a:lnL>
                      <a:noFill/>
                    </a:lnL>
                    <a:lnR>
                      <a:noFill/>
                    </a:lnR>
                    <a:lnT>
                      <a:noFill/>
                    </a:lnT>
                    <a:lnB>
                      <a:noFill/>
                    </a:lnB>
                  </a:tcPr>
                </a:tc>
                <a:extLst>
                  <a:ext uri="{0D108BD9-81ED-4DB2-BD59-A6C34878D82A}">
                    <a16:rowId xmlns:a16="http://schemas.microsoft.com/office/drawing/2014/main" val="1732330464"/>
                  </a:ext>
                </a:extLst>
              </a:tr>
              <a:tr h="254651">
                <a:tc>
                  <a:txBody>
                    <a:bodyPr/>
                    <a:lstStyle/>
                    <a:p>
                      <a:pPr algn="l" fontAlgn="b"/>
                      <a:r>
                        <a:rPr lang="cs-CZ" sz="700" b="0" i="0" u="none" strike="noStrike">
                          <a:solidFill>
                            <a:srgbClr val="000000"/>
                          </a:solidFill>
                          <a:effectLst/>
                          <a:latin typeface="Arial" panose="020B0604020202020204" pitchFamily="34" charset="0"/>
                        </a:rPr>
                        <a:t>[D2-D7] Grosskrotzenburg - Urberach UMAIN N2 [DIR] [D7] / N-1 Dettingen - Grosskrotzenburg UMAIN S1</a:t>
                      </a:r>
                    </a:p>
                  </a:txBody>
                  <a:tcPr marL="7491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94,6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29%</a:t>
                      </a:r>
                    </a:p>
                  </a:txBody>
                  <a:tcPr marL="0" marR="0" marT="0" marB="0" anchor="b">
                    <a:lnL>
                      <a:noFill/>
                    </a:lnL>
                    <a:lnR>
                      <a:noFill/>
                    </a:lnR>
                    <a:lnT>
                      <a:noFill/>
                    </a:lnT>
                    <a:lnB>
                      <a:noFill/>
                    </a:lnB>
                  </a:tcPr>
                </a:tc>
                <a:extLst>
                  <a:ext uri="{0D108BD9-81ED-4DB2-BD59-A6C34878D82A}">
                    <a16:rowId xmlns:a16="http://schemas.microsoft.com/office/drawing/2014/main" val="3729814314"/>
                  </a:ext>
                </a:extLst>
              </a:tr>
              <a:tr h="127325">
                <a:tc>
                  <a:txBody>
                    <a:bodyPr/>
                    <a:lstStyle/>
                    <a:p>
                      <a:pPr algn="l" fontAlgn="b"/>
                      <a:r>
                        <a:rPr lang="cs-CZ" sz="700" b="1" i="0" u="none" strike="noStrike">
                          <a:solidFill>
                            <a:srgbClr val="000000"/>
                          </a:solidFill>
                          <a:effectLst/>
                          <a:latin typeface="Arial" panose="020B0604020202020204" pitchFamily="34" charset="0"/>
                        </a:rPr>
                        <a:t>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207,2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104%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425006026"/>
                  </a:ext>
                </a:extLst>
              </a:tr>
              <a:tr h="127325">
                <a:tc>
                  <a:txBody>
                    <a:bodyPr/>
                    <a:lstStyle/>
                    <a:p>
                      <a:pPr algn="l" fontAlgn="b"/>
                      <a:r>
                        <a:rPr lang="de-DE" sz="700" b="0" i="0" u="none" strike="noStrike">
                          <a:solidFill>
                            <a:srgbClr val="000000"/>
                          </a:solidFill>
                          <a:effectLst/>
                          <a:latin typeface="Arial" panose="020B0604020202020204" pitchFamily="34" charset="0"/>
                        </a:rPr>
                        <a:t>[D2-NL] Diele - Meeden SCHWARZ [DIR] [D2] / N-1 Gronau - Hanekenfaehr GRONAU W</a:t>
                      </a:r>
                    </a:p>
                  </a:txBody>
                  <a:tcPr marL="74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207,2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52%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210022281"/>
                  </a:ext>
                </a:extLst>
              </a:tr>
              <a:tr h="127325">
                <a:tc>
                  <a:txBody>
                    <a:bodyPr/>
                    <a:lstStyle/>
                    <a:p>
                      <a:pPr algn="l" fontAlgn="b"/>
                      <a:r>
                        <a:rPr lang="cs-CZ" sz="700" b="0" i="0" u="none" strike="noStrike">
                          <a:solidFill>
                            <a:srgbClr val="000000"/>
                          </a:solidFill>
                          <a:effectLst/>
                          <a:latin typeface="Arial" panose="020B0604020202020204" pitchFamily="34" charset="0"/>
                        </a:rPr>
                        <a:t>[CZ-PL] Wielopole - Nosovice [DIR] [PL] / N-1 Albrechtice - Dobrzen</a:t>
                      </a:r>
                    </a:p>
                  </a:txBody>
                  <a:tcPr marL="7491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187,11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52%</a:t>
                      </a:r>
                    </a:p>
                  </a:txBody>
                  <a:tcPr marL="0" marR="0" marT="0" marB="0" anchor="b">
                    <a:lnL>
                      <a:noFill/>
                    </a:lnL>
                    <a:lnR>
                      <a:noFill/>
                    </a:lnR>
                    <a:lnT>
                      <a:noFill/>
                    </a:lnT>
                    <a:lnB>
                      <a:noFill/>
                    </a:lnB>
                  </a:tcPr>
                </a:tc>
                <a:extLst>
                  <a:ext uri="{0D108BD9-81ED-4DB2-BD59-A6C34878D82A}">
                    <a16:rowId xmlns:a16="http://schemas.microsoft.com/office/drawing/2014/main" val="2552435630"/>
                  </a:ext>
                </a:extLst>
              </a:tr>
              <a:tr h="127325">
                <a:tc>
                  <a:txBody>
                    <a:bodyPr/>
                    <a:lstStyle/>
                    <a:p>
                      <a:pPr algn="l" fontAlgn="b"/>
                      <a:r>
                        <a:rPr lang="cs-CZ" sz="700" b="1" i="0" u="none" strike="noStrike">
                          <a:solidFill>
                            <a:srgbClr val="000000"/>
                          </a:solidFill>
                          <a:effectLst/>
                          <a:latin typeface="Arial" panose="020B0604020202020204" pitchFamily="34" charset="0"/>
                        </a:rPr>
                        <a:t>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214,72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98%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670023324"/>
                  </a:ext>
                </a:extLst>
              </a:tr>
              <a:tr h="127325">
                <a:tc>
                  <a:txBody>
                    <a:bodyPr/>
                    <a:lstStyle/>
                    <a:p>
                      <a:pPr algn="l" fontAlgn="b"/>
                      <a:r>
                        <a:rPr lang="de-DE" sz="700" b="0" i="0" u="none" strike="noStrike">
                          <a:solidFill>
                            <a:srgbClr val="000000"/>
                          </a:solidFill>
                          <a:effectLst/>
                          <a:latin typeface="Arial" panose="020B0604020202020204" pitchFamily="34" charset="0"/>
                        </a:rPr>
                        <a:t>[D2-NL] Diele - Meeden SCHWARZ [DIR] [D2] / N-1 Gronau - Hanekenfaehr GRONAU W</a:t>
                      </a:r>
                    </a:p>
                  </a:txBody>
                  <a:tcPr marL="74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214,72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49%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992181863"/>
                  </a:ext>
                </a:extLst>
              </a:tr>
              <a:tr h="127325">
                <a:tc>
                  <a:txBody>
                    <a:bodyPr/>
                    <a:lstStyle/>
                    <a:p>
                      <a:pPr algn="l" fontAlgn="b"/>
                      <a:r>
                        <a:rPr lang="cs-CZ" sz="700" b="0" i="0" u="none" strike="noStrike">
                          <a:solidFill>
                            <a:srgbClr val="000000"/>
                          </a:solidFill>
                          <a:effectLst/>
                          <a:latin typeface="Arial" panose="020B0604020202020204" pitchFamily="34" charset="0"/>
                        </a:rPr>
                        <a:t>[CZ-PL] Wielopole - Nosovice [DIR] [PL] / N-1 Albrechtice - Dobrzen</a:t>
                      </a:r>
                    </a:p>
                  </a:txBody>
                  <a:tcPr marL="7491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181,05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49%</a:t>
                      </a:r>
                    </a:p>
                  </a:txBody>
                  <a:tcPr marL="0" marR="0" marT="0" marB="0" anchor="b">
                    <a:lnL>
                      <a:noFill/>
                    </a:lnL>
                    <a:lnR>
                      <a:noFill/>
                    </a:lnR>
                    <a:lnT>
                      <a:noFill/>
                    </a:lnT>
                    <a:lnB>
                      <a:noFill/>
                    </a:lnB>
                  </a:tcPr>
                </a:tc>
                <a:extLst>
                  <a:ext uri="{0D108BD9-81ED-4DB2-BD59-A6C34878D82A}">
                    <a16:rowId xmlns:a16="http://schemas.microsoft.com/office/drawing/2014/main" val="2894034817"/>
                  </a:ext>
                </a:extLst>
              </a:tr>
              <a:tr h="127325">
                <a:tc>
                  <a:txBody>
                    <a:bodyPr/>
                    <a:lstStyle/>
                    <a:p>
                      <a:pPr algn="l" fontAlgn="b"/>
                      <a:r>
                        <a:rPr lang="cs-CZ" sz="700" b="1" i="0" u="none" strike="noStrike">
                          <a:solidFill>
                            <a:srgbClr val="000000"/>
                          </a:solidFill>
                          <a:effectLst/>
                          <a:latin typeface="Arial" panose="020B0604020202020204" pitchFamily="34" charset="0"/>
                        </a:rPr>
                        <a:t>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175,45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105%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070300605"/>
                  </a:ext>
                </a:extLst>
              </a:tr>
              <a:tr h="127325">
                <a:tc>
                  <a:txBody>
                    <a:bodyPr/>
                    <a:lstStyle/>
                    <a:p>
                      <a:pPr algn="l" fontAlgn="b"/>
                      <a:r>
                        <a:rPr lang="de-DE" sz="700" b="0" i="0" u="none" strike="noStrike">
                          <a:solidFill>
                            <a:srgbClr val="000000"/>
                          </a:solidFill>
                          <a:effectLst/>
                          <a:latin typeface="Arial" panose="020B0604020202020204" pitchFamily="34" charset="0"/>
                        </a:rPr>
                        <a:t>[D2-NL] Diele - Meeden SCHWARZ [DIR] [D2] / N-1 Gronau - Hanekenfaehr GRONAU W</a:t>
                      </a:r>
                    </a:p>
                  </a:txBody>
                  <a:tcPr marL="74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116,58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54%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479278286"/>
                  </a:ext>
                </a:extLst>
              </a:tr>
              <a:tr h="127325">
                <a:tc>
                  <a:txBody>
                    <a:bodyPr/>
                    <a:lstStyle/>
                    <a:p>
                      <a:pPr algn="l" fontAlgn="b"/>
                      <a:r>
                        <a:rPr lang="cs-CZ" sz="700" b="0" i="0" u="none" strike="noStrike">
                          <a:solidFill>
                            <a:srgbClr val="000000"/>
                          </a:solidFill>
                          <a:effectLst/>
                          <a:latin typeface="Arial" panose="020B0604020202020204" pitchFamily="34" charset="0"/>
                        </a:rPr>
                        <a:t>[CZ-PL] Wielopole - Nosovice [DIR] [PL] / N-1 Albrechtice - Dobrzen</a:t>
                      </a:r>
                    </a:p>
                  </a:txBody>
                  <a:tcPr marL="7491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175,45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51%</a:t>
                      </a:r>
                    </a:p>
                  </a:txBody>
                  <a:tcPr marL="0" marR="0" marT="0" marB="0" anchor="b">
                    <a:lnL>
                      <a:noFill/>
                    </a:lnL>
                    <a:lnR>
                      <a:noFill/>
                    </a:lnR>
                    <a:lnT>
                      <a:noFill/>
                    </a:lnT>
                    <a:lnB>
                      <a:noFill/>
                    </a:lnB>
                  </a:tcPr>
                </a:tc>
                <a:extLst>
                  <a:ext uri="{0D108BD9-81ED-4DB2-BD59-A6C34878D82A}">
                    <a16:rowId xmlns:a16="http://schemas.microsoft.com/office/drawing/2014/main" val="2901711959"/>
                  </a:ext>
                </a:extLst>
              </a:tr>
              <a:tr h="127325">
                <a:tc>
                  <a:txBody>
                    <a:bodyPr/>
                    <a:lstStyle/>
                    <a:p>
                      <a:pPr algn="l" fontAlgn="b"/>
                      <a:r>
                        <a:rPr lang="cs-CZ" sz="700" b="1" i="0" u="none" strike="noStrike">
                          <a:solidFill>
                            <a:srgbClr val="000000"/>
                          </a:solidFill>
                          <a:effectLst/>
                          <a:latin typeface="Arial" panose="020B0604020202020204" pitchFamily="34" charset="0"/>
                        </a:rPr>
                        <a:t>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163,26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75%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130476343"/>
                  </a:ext>
                </a:extLst>
              </a:tr>
              <a:tr h="127325">
                <a:tc>
                  <a:txBody>
                    <a:bodyPr/>
                    <a:lstStyle/>
                    <a:p>
                      <a:pPr algn="l" fontAlgn="b"/>
                      <a:r>
                        <a:rPr lang="cs-CZ" sz="700" b="0" i="0" u="none" strike="noStrike">
                          <a:solidFill>
                            <a:srgbClr val="000000"/>
                          </a:solidFill>
                          <a:effectLst/>
                          <a:latin typeface="Arial" panose="020B0604020202020204" pitchFamily="34" charset="0"/>
                        </a:rPr>
                        <a:t>[CZ-PL] Wielopole - Nosovice [DIR] [PL] / N-1 Albrechtice - Dobrzen</a:t>
                      </a:r>
                    </a:p>
                  </a:txBody>
                  <a:tcPr marL="74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163,26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51%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470581645"/>
                  </a:ext>
                </a:extLst>
              </a:tr>
              <a:tr h="254651">
                <a:tc>
                  <a:txBody>
                    <a:bodyPr/>
                    <a:lstStyle/>
                    <a:p>
                      <a:pPr algn="l" fontAlgn="b"/>
                      <a:r>
                        <a:rPr lang="cs-CZ" sz="700" b="0" i="0" u="none" strike="noStrike">
                          <a:solidFill>
                            <a:srgbClr val="000000"/>
                          </a:solidFill>
                          <a:effectLst/>
                          <a:latin typeface="Arial" panose="020B0604020202020204" pitchFamily="34" charset="0"/>
                        </a:rPr>
                        <a:t>[D2-D7] Grosskrotzenburg - Urberach UMAIN N2 [DIR] [D7] / N-1 Dettingen - Grosskrotzenburg UMAIN S1</a:t>
                      </a:r>
                    </a:p>
                  </a:txBody>
                  <a:tcPr marL="7491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134,49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24%</a:t>
                      </a:r>
                    </a:p>
                  </a:txBody>
                  <a:tcPr marL="0" marR="0" marT="0" marB="0" anchor="b">
                    <a:lnL>
                      <a:noFill/>
                    </a:lnL>
                    <a:lnR>
                      <a:noFill/>
                    </a:lnR>
                    <a:lnT>
                      <a:noFill/>
                    </a:lnT>
                    <a:lnB>
                      <a:noFill/>
                    </a:lnB>
                  </a:tcPr>
                </a:tc>
                <a:extLst>
                  <a:ext uri="{0D108BD9-81ED-4DB2-BD59-A6C34878D82A}">
                    <a16:rowId xmlns:a16="http://schemas.microsoft.com/office/drawing/2014/main" val="2729303286"/>
                  </a:ext>
                </a:extLst>
              </a:tr>
              <a:tr h="127325">
                <a:tc>
                  <a:txBody>
                    <a:bodyPr/>
                    <a:lstStyle/>
                    <a:p>
                      <a:pPr algn="l" fontAlgn="b"/>
                      <a:r>
                        <a:rPr lang="cs-CZ" sz="700" b="1" i="0" u="none" strike="noStrike">
                          <a:solidFill>
                            <a:srgbClr val="000000"/>
                          </a:solidFill>
                          <a:effectLst/>
                          <a:latin typeface="Arial" panose="020B0604020202020204" pitchFamily="34" charset="0"/>
                        </a:rPr>
                        <a:t>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213,12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47%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687789609"/>
                  </a:ext>
                </a:extLst>
              </a:tr>
              <a:tr h="127325">
                <a:tc>
                  <a:txBody>
                    <a:bodyPr/>
                    <a:lstStyle/>
                    <a:p>
                      <a:pPr algn="l" fontAlgn="b"/>
                      <a:r>
                        <a:rPr lang="de-DE" sz="700" b="0" i="0" u="none" strike="noStrike">
                          <a:solidFill>
                            <a:srgbClr val="000000"/>
                          </a:solidFill>
                          <a:effectLst/>
                          <a:latin typeface="Arial" panose="020B0604020202020204" pitchFamily="34" charset="0"/>
                        </a:rPr>
                        <a:t>[D2-NL] Diele - Meeden SCHWARZ [DIR] [D2] / N-1 Gronau - Hanekenfaehr GRONAU W</a:t>
                      </a:r>
                    </a:p>
                  </a:txBody>
                  <a:tcPr marL="74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213,12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47%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821379221"/>
                  </a:ext>
                </a:extLst>
              </a:tr>
              <a:tr h="127325">
                <a:tc>
                  <a:txBody>
                    <a:bodyPr/>
                    <a:lstStyle/>
                    <a:p>
                      <a:pPr algn="l" fontAlgn="b"/>
                      <a:r>
                        <a:rPr lang="cs-CZ" sz="700" b="1" i="0" u="none" strike="noStrike">
                          <a:solidFill>
                            <a:srgbClr val="000000"/>
                          </a:solidFill>
                          <a:effectLst/>
                          <a:latin typeface="Arial" panose="020B0604020202020204" pitchFamily="34" charset="0"/>
                        </a:rPr>
                        <a:t>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297,06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352198180"/>
                  </a:ext>
                </a:extLst>
              </a:tr>
              <a:tr h="127325">
                <a:tc>
                  <a:txBody>
                    <a:bodyPr/>
                    <a:lstStyle/>
                    <a:p>
                      <a:pPr algn="l" fontAlgn="b"/>
                      <a:r>
                        <a:rPr lang="de-DE" sz="700" b="0" i="0" u="none" strike="noStrike">
                          <a:solidFill>
                            <a:srgbClr val="000000"/>
                          </a:solidFill>
                          <a:effectLst/>
                          <a:latin typeface="Arial" panose="020B0604020202020204" pitchFamily="34" charset="0"/>
                        </a:rPr>
                        <a:t>[D2-NL] Diele - Meeden SCHWARZ [DIR] [D2] / N-1 Gronau - Hanekenfaehr GRONAU W</a:t>
                      </a:r>
                    </a:p>
                  </a:txBody>
                  <a:tcPr marL="74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297,06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52%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664023699"/>
                  </a:ext>
                </a:extLst>
              </a:tr>
              <a:tr h="127325">
                <a:tc>
                  <a:txBody>
                    <a:bodyPr/>
                    <a:lstStyle/>
                    <a:p>
                      <a:pPr algn="l" fontAlgn="b"/>
                      <a:r>
                        <a:rPr lang="cs-CZ" sz="700" b="0" i="0" u="none" strike="noStrike">
                          <a:solidFill>
                            <a:srgbClr val="000000"/>
                          </a:solidFill>
                          <a:effectLst/>
                          <a:latin typeface="Arial" panose="020B0604020202020204" pitchFamily="34" charset="0"/>
                        </a:rPr>
                        <a:t>[AT-AT] Bisamberg 2 - Wien Suedost 227 [DIR] / N-1 Bisamberg - Kledering 228B</a:t>
                      </a:r>
                    </a:p>
                  </a:txBody>
                  <a:tcPr marL="7491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208,91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38%</a:t>
                      </a:r>
                    </a:p>
                  </a:txBody>
                  <a:tcPr marL="0" marR="0" marT="0" marB="0" anchor="b">
                    <a:lnL>
                      <a:noFill/>
                    </a:lnL>
                    <a:lnR>
                      <a:noFill/>
                    </a:lnR>
                    <a:lnT>
                      <a:noFill/>
                    </a:lnT>
                    <a:lnB>
                      <a:noFill/>
                    </a:lnB>
                  </a:tcPr>
                </a:tc>
                <a:extLst>
                  <a:ext uri="{0D108BD9-81ED-4DB2-BD59-A6C34878D82A}">
                    <a16:rowId xmlns:a16="http://schemas.microsoft.com/office/drawing/2014/main" val="2125380655"/>
                  </a:ext>
                </a:extLst>
              </a:tr>
              <a:tr h="254651">
                <a:tc>
                  <a:txBody>
                    <a:bodyPr/>
                    <a:lstStyle/>
                    <a:p>
                      <a:pPr algn="l" fontAlgn="b"/>
                      <a:r>
                        <a:rPr lang="cs-CZ" sz="700" b="0" i="0" u="none" strike="noStrike">
                          <a:solidFill>
                            <a:srgbClr val="000000"/>
                          </a:solidFill>
                          <a:effectLst/>
                          <a:latin typeface="Arial" panose="020B0604020202020204" pitchFamily="34" charset="0"/>
                        </a:rPr>
                        <a:t>[D2-D7] Grosskrotzenburg - Urberach UMAIN N2 [DIR] [D7] / N-1 Dettingen - Grosskrotzenburg UMAIN S1</a:t>
                      </a:r>
                    </a:p>
                  </a:txBody>
                  <a:tcPr marL="7491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31,12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23%</a:t>
                      </a:r>
                    </a:p>
                  </a:txBody>
                  <a:tcPr marL="0" marR="0" marT="0" marB="0" anchor="b">
                    <a:lnL>
                      <a:noFill/>
                    </a:lnL>
                    <a:lnR>
                      <a:noFill/>
                    </a:lnR>
                    <a:lnT>
                      <a:noFill/>
                    </a:lnT>
                    <a:lnB>
                      <a:noFill/>
                    </a:lnB>
                  </a:tcPr>
                </a:tc>
                <a:extLst>
                  <a:ext uri="{0D108BD9-81ED-4DB2-BD59-A6C34878D82A}">
                    <a16:rowId xmlns:a16="http://schemas.microsoft.com/office/drawing/2014/main" val="2861948869"/>
                  </a:ext>
                </a:extLst>
              </a:tr>
              <a:tr h="127325">
                <a:tc>
                  <a:txBody>
                    <a:bodyPr/>
                    <a:lstStyle/>
                    <a:p>
                      <a:pPr algn="l" fontAlgn="b"/>
                      <a:r>
                        <a:rPr lang="cs-CZ" sz="700" b="1" i="0" u="none" strike="noStrike">
                          <a:solidFill>
                            <a:srgbClr val="000000"/>
                          </a:solidFill>
                          <a:effectLst/>
                          <a:latin typeface="Arial" panose="020B0604020202020204" pitchFamily="34" charset="0"/>
                        </a:rPr>
                        <a:t>10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507,65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668772007"/>
                  </a:ext>
                </a:extLst>
              </a:tr>
              <a:tr h="127325">
                <a:tc>
                  <a:txBody>
                    <a:bodyPr/>
                    <a:lstStyle/>
                    <a:p>
                      <a:pPr algn="l" fontAlgn="b"/>
                      <a:r>
                        <a:rPr lang="cs-CZ" sz="700" b="0" i="0" u="none" strike="noStrike">
                          <a:solidFill>
                            <a:srgbClr val="000000"/>
                          </a:solidFill>
                          <a:effectLst/>
                          <a:latin typeface="Arial" panose="020B0604020202020204" pitchFamily="34" charset="0"/>
                        </a:rPr>
                        <a:t>[NL-NL] Diemen-Lelystad 380 W [OPP] / N-1 Diemen-Lelystad 380 Z</a:t>
                      </a:r>
                    </a:p>
                  </a:txBody>
                  <a:tcPr marL="74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507,65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238531789"/>
                  </a:ext>
                </a:extLst>
              </a:tr>
              <a:tr h="127325">
                <a:tc>
                  <a:txBody>
                    <a:bodyPr/>
                    <a:lstStyle/>
                    <a:p>
                      <a:pPr algn="l" fontAlgn="b"/>
                      <a:r>
                        <a:rPr lang="cs-CZ" sz="700" b="1" i="0" u="none" strike="noStrike">
                          <a:solidFill>
                            <a:srgbClr val="000000"/>
                          </a:solidFill>
                          <a:effectLst/>
                          <a:latin typeface="Arial" panose="020B0604020202020204" pitchFamily="34" charset="0"/>
                        </a:rPr>
                        <a:t>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192,57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93%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96216025"/>
                  </a:ext>
                </a:extLst>
              </a:tr>
              <a:tr h="127325">
                <a:tc>
                  <a:txBody>
                    <a:bodyPr/>
                    <a:lstStyle/>
                    <a:p>
                      <a:pPr algn="l" fontAlgn="b"/>
                      <a:r>
                        <a:rPr lang="de-DE" sz="700" b="0" i="0" u="none" strike="noStrike">
                          <a:solidFill>
                            <a:srgbClr val="000000"/>
                          </a:solidFill>
                          <a:effectLst/>
                          <a:latin typeface="Arial" panose="020B0604020202020204" pitchFamily="34" charset="0"/>
                        </a:rPr>
                        <a:t>[D2-NL] Diele - Meeden SCHWARZ [DIR] [D2] / N-1 Gronau - Hanekenfaehr GRONAU W</a:t>
                      </a:r>
                    </a:p>
                  </a:txBody>
                  <a:tcPr marL="74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160,36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60%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357536981"/>
                  </a:ext>
                </a:extLst>
              </a:tr>
              <a:tr h="127325">
                <a:tc>
                  <a:txBody>
                    <a:bodyPr/>
                    <a:lstStyle/>
                    <a:p>
                      <a:pPr algn="l" fontAlgn="b"/>
                      <a:r>
                        <a:rPr lang="cs-CZ" sz="700" b="0" i="0" u="none" strike="noStrike">
                          <a:solidFill>
                            <a:srgbClr val="000000"/>
                          </a:solidFill>
                          <a:effectLst/>
                          <a:latin typeface="Arial" panose="020B0604020202020204" pitchFamily="34" charset="0"/>
                        </a:rPr>
                        <a:t>[AT-AT] Bisamberg 2 - Wien Suedost 227 [DIR] / N-1 Bisamberg - Kledering 228B</a:t>
                      </a:r>
                    </a:p>
                  </a:txBody>
                  <a:tcPr marL="7491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192,57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34%</a:t>
                      </a:r>
                    </a:p>
                  </a:txBody>
                  <a:tcPr marL="0" marR="0" marT="0" marB="0" anchor="b">
                    <a:lnL>
                      <a:noFill/>
                    </a:lnL>
                    <a:lnR>
                      <a:noFill/>
                    </a:lnR>
                    <a:lnT>
                      <a:noFill/>
                    </a:lnT>
                    <a:lnB>
                      <a:noFill/>
                    </a:lnB>
                  </a:tcPr>
                </a:tc>
                <a:extLst>
                  <a:ext uri="{0D108BD9-81ED-4DB2-BD59-A6C34878D82A}">
                    <a16:rowId xmlns:a16="http://schemas.microsoft.com/office/drawing/2014/main" val="3158000969"/>
                  </a:ext>
                </a:extLst>
              </a:tr>
              <a:tr h="127325">
                <a:tc>
                  <a:txBody>
                    <a:bodyPr/>
                    <a:lstStyle/>
                    <a:p>
                      <a:pPr algn="l" fontAlgn="b"/>
                      <a:r>
                        <a:rPr lang="cs-CZ" sz="700" b="1" i="0" u="none" strike="noStrike">
                          <a:solidFill>
                            <a:srgbClr val="000000"/>
                          </a:solidFill>
                          <a:effectLst/>
                          <a:latin typeface="Arial" panose="020B0604020202020204" pitchFamily="34" charset="0"/>
                        </a:rPr>
                        <a:t>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245,8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105%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786693500"/>
                  </a:ext>
                </a:extLst>
              </a:tr>
              <a:tr h="127325">
                <a:tc>
                  <a:txBody>
                    <a:bodyPr/>
                    <a:lstStyle/>
                    <a:p>
                      <a:pPr algn="l" fontAlgn="b"/>
                      <a:r>
                        <a:rPr lang="cs-CZ" sz="700" b="0" i="0" u="none" strike="noStrike">
                          <a:solidFill>
                            <a:srgbClr val="000000"/>
                          </a:solidFill>
                          <a:effectLst/>
                          <a:latin typeface="Arial" panose="020B0604020202020204" pitchFamily="34" charset="0"/>
                        </a:rPr>
                        <a:t>[NL-NL] Diemen-Lelystad 380 W [OPP] / N-1 Diemen-Lelystad 380 Z</a:t>
                      </a:r>
                    </a:p>
                  </a:txBody>
                  <a:tcPr marL="74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245,8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281526856"/>
                  </a:ext>
                </a:extLst>
              </a:tr>
              <a:tr h="127325">
                <a:tc>
                  <a:txBody>
                    <a:bodyPr/>
                    <a:lstStyle/>
                    <a:p>
                      <a:pPr algn="l" fontAlgn="b"/>
                      <a:r>
                        <a:rPr lang="en-US" sz="700" b="0" i="0" u="none" strike="noStrike">
                          <a:solidFill>
                            <a:srgbClr val="000000"/>
                          </a:solidFill>
                          <a:effectLst/>
                          <a:latin typeface="Arial" panose="020B0604020202020204" pitchFamily="34" charset="0"/>
                        </a:rPr>
                        <a:t>[BE-FR] Achene - Lonny 380.19 [DIR] [BE] / N-1 PST Van Eyck 2</a:t>
                      </a:r>
                    </a:p>
                  </a:txBody>
                  <a:tcPr marL="7491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36,02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39%</a:t>
                      </a:r>
                    </a:p>
                  </a:txBody>
                  <a:tcPr marL="0" marR="0" marT="0" marB="0" anchor="b">
                    <a:lnL>
                      <a:noFill/>
                    </a:lnL>
                    <a:lnR>
                      <a:noFill/>
                    </a:lnR>
                    <a:lnT>
                      <a:noFill/>
                    </a:lnT>
                    <a:lnB>
                      <a:noFill/>
                    </a:lnB>
                  </a:tcPr>
                </a:tc>
                <a:extLst>
                  <a:ext uri="{0D108BD9-81ED-4DB2-BD59-A6C34878D82A}">
                    <a16:rowId xmlns:a16="http://schemas.microsoft.com/office/drawing/2014/main" val="4136107500"/>
                  </a:ext>
                </a:extLst>
              </a:tr>
              <a:tr h="127325">
                <a:tc>
                  <a:txBody>
                    <a:bodyPr/>
                    <a:lstStyle/>
                    <a:p>
                      <a:pPr algn="l" fontAlgn="b"/>
                      <a:r>
                        <a:rPr lang="pt-BR" sz="700" b="0" i="0" u="none" strike="noStrike">
                          <a:solidFill>
                            <a:srgbClr val="000000"/>
                          </a:solidFill>
                          <a:effectLst/>
                          <a:latin typeface="Arial" panose="020B0604020202020204" pitchFamily="34" charset="0"/>
                        </a:rPr>
                        <a:t>[RO-RO] Paroseni - Targu Jiu Nord [OPP] / N-1 Resita - Timisoara</a:t>
                      </a:r>
                    </a:p>
                  </a:txBody>
                  <a:tcPr marL="7491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0,79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14%</a:t>
                      </a:r>
                    </a:p>
                  </a:txBody>
                  <a:tcPr marL="0" marR="0" marT="0" marB="0" anchor="b">
                    <a:lnL>
                      <a:noFill/>
                    </a:lnL>
                    <a:lnR>
                      <a:noFill/>
                    </a:lnR>
                    <a:lnT>
                      <a:noFill/>
                    </a:lnT>
                    <a:lnB>
                      <a:noFill/>
                    </a:lnB>
                  </a:tcPr>
                </a:tc>
                <a:extLst>
                  <a:ext uri="{0D108BD9-81ED-4DB2-BD59-A6C34878D82A}">
                    <a16:rowId xmlns:a16="http://schemas.microsoft.com/office/drawing/2014/main" val="2584516053"/>
                  </a:ext>
                </a:extLst>
              </a:tr>
              <a:tr h="127325">
                <a:tc>
                  <a:txBody>
                    <a:bodyPr/>
                    <a:lstStyle/>
                    <a:p>
                      <a:pPr algn="l" fontAlgn="b"/>
                      <a:r>
                        <a:rPr lang="cs-CZ" sz="700" b="0" i="0" u="none" strike="noStrike">
                          <a:solidFill>
                            <a:srgbClr val="000000"/>
                          </a:solidFill>
                          <a:effectLst/>
                          <a:latin typeface="Arial" panose="020B0604020202020204" pitchFamily="34" charset="0"/>
                        </a:rPr>
                        <a:t>[AT-AT] Bisamberg 2 - Wien Suedost 227 [DIR] / N-1 Bisamberg - Kledering 228B</a:t>
                      </a:r>
                    </a:p>
                  </a:txBody>
                  <a:tcPr marL="7491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219,8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30%</a:t>
                      </a:r>
                    </a:p>
                  </a:txBody>
                  <a:tcPr marL="0" marR="0" marT="0" marB="0" anchor="b">
                    <a:lnL>
                      <a:noFill/>
                    </a:lnL>
                    <a:lnR>
                      <a:noFill/>
                    </a:lnR>
                    <a:lnT>
                      <a:noFill/>
                    </a:lnT>
                    <a:lnB>
                      <a:noFill/>
                    </a:lnB>
                  </a:tcPr>
                </a:tc>
                <a:extLst>
                  <a:ext uri="{0D108BD9-81ED-4DB2-BD59-A6C34878D82A}">
                    <a16:rowId xmlns:a16="http://schemas.microsoft.com/office/drawing/2014/main" val="77680895"/>
                  </a:ext>
                </a:extLst>
              </a:tr>
              <a:tr h="127325">
                <a:tc>
                  <a:txBody>
                    <a:bodyPr/>
                    <a:lstStyle/>
                    <a:p>
                      <a:pPr algn="l" fontAlgn="b"/>
                      <a:r>
                        <a:rPr lang="cs-CZ" sz="700" b="1" i="0" u="none" strike="noStrike">
                          <a:solidFill>
                            <a:srgbClr val="000000"/>
                          </a:solidFill>
                          <a:effectLst/>
                          <a:latin typeface="Arial" panose="020B0604020202020204" pitchFamily="34" charset="0"/>
                        </a:rPr>
                        <a:t>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576,79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129%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86578502"/>
                  </a:ext>
                </a:extLst>
              </a:tr>
              <a:tr h="127325">
                <a:tc>
                  <a:txBody>
                    <a:bodyPr/>
                    <a:lstStyle/>
                    <a:p>
                      <a:pPr algn="l" fontAlgn="b"/>
                      <a:r>
                        <a:rPr lang="cs-CZ" sz="700" b="0" i="0" u="none" strike="noStrike">
                          <a:solidFill>
                            <a:srgbClr val="000000"/>
                          </a:solidFill>
                          <a:effectLst/>
                          <a:latin typeface="Arial" panose="020B0604020202020204" pitchFamily="34" charset="0"/>
                        </a:rPr>
                        <a:t>[NL-NL] Diemen-Lelystad 380 W [OPP] / N-1 Diemen-Lelystad 380 Z</a:t>
                      </a:r>
                    </a:p>
                  </a:txBody>
                  <a:tcPr marL="74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293,99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890432745"/>
                  </a:ext>
                </a:extLst>
              </a:tr>
              <a:tr h="127325">
                <a:tc>
                  <a:txBody>
                    <a:bodyPr/>
                    <a:lstStyle/>
                    <a:p>
                      <a:pPr algn="l" fontAlgn="b"/>
                      <a:r>
                        <a:rPr lang="en-US" sz="700" b="0" i="0" u="none" strike="noStrike">
                          <a:solidFill>
                            <a:srgbClr val="000000"/>
                          </a:solidFill>
                          <a:effectLst/>
                          <a:latin typeface="Arial" panose="020B0604020202020204" pitchFamily="34" charset="0"/>
                        </a:rPr>
                        <a:t>[BE-FR] Achene - Lonny 380.19 [DIR] [BE] / N-1 Avelgem - Avelin 380.80</a:t>
                      </a:r>
                    </a:p>
                  </a:txBody>
                  <a:tcPr marL="7491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94,48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62%</a:t>
                      </a:r>
                    </a:p>
                  </a:txBody>
                  <a:tcPr marL="0" marR="0" marT="0" marB="0" anchor="b">
                    <a:lnL>
                      <a:noFill/>
                    </a:lnL>
                    <a:lnR>
                      <a:noFill/>
                    </a:lnR>
                    <a:lnT>
                      <a:noFill/>
                    </a:lnT>
                    <a:lnB>
                      <a:noFill/>
                    </a:lnB>
                  </a:tcPr>
                </a:tc>
                <a:extLst>
                  <a:ext uri="{0D108BD9-81ED-4DB2-BD59-A6C34878D82A}">
                    <a16:rowId xmlns:a16="http://schemas.microsoft.com/office/drawing/2014/main" val="3302119257"/>
                  </a:ext>
                </a:extLst>
              </a:tr>
              <a:tr h="127325">
                <a:tc>
                  <a:txBody>
                    <a:bodyPr/>
                    <a:lstStyle/>
                    <a:p>
                      <a:pPr algn="l" fontAlgn="b"/>
                      <a:r>
                        <a:rPr lang="cs-CZ" sz="700" b="0" i="0" u="none" strike="noStrike">
                          <a:solidFill>
                            <a:srgbClr val="000000"/>
                          </a:solidFill>
                          <a:effectLst/>
                          <a:latin typeface="Arial" panose="020B0604020202020204" pitchFamily="34" charset="0"/>
                        </a:rPr>
                        <a:t>[AT-AT] Bisamberg 2 - Wien Suedost 227 [DIR] / N-1 Bisamberg - Kledering 228B</a:t>
                      </a:r>
                    </a:p>
                  </a:txBody>
                  <a:tcPr marL="7491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576,79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27%</a:t>
                      </a:r>
                    </a:p>
                  </a:txBody>
                  <a:tcPr marL="0" marR="0" marT="0" marB="0" anchor="b">
                    <a:lnL>
                      <a:noFill/>
                    </a:lnL>
                    <a:lnR>
                      <a:noFill/>
                    </a:lnR>
                    <a:lnT>
                      <a:noFill/>
                    </a:lnT>
                    <a:lnB>
                      <a:noFill/>
                    </a:lnB>
                  </a:tcPr>
                </a:tc>
                <a:extLst>
                  <a:ext uri="{0D108BD9-81ED-4DB2-BD59-A6C34878D82A}">
                    <a16:rowId xmlns:a16="http://schemas.microsoft.com/office/drawing/2014/main" val="549924058"/>
                  </a:ext>
                </a:extLst>
              </a:tr>
              <a:tr h="127325">
                <a:tc>
                  <a:txBody>
                    <a:bodyPr/>
                    <a:lstStyle/>
                    <a:p>
                      <a:pPr algn="l" fontAlgn="b"/>
                      <a:r>
                        <a:rPr lang="cs-CZ" sz="700" b="0" i="0" u="none" strike="noStrike">
                          <a:solidFill>
                            <a:srgbClr val="000000"/>
                          </a:solidFill>
                          <a:effectLst/>
                          <a:latin typeface="Arial" panose="020B0604020202020204" pitchFamily="34" charset="0"/>
                        </a:rPr>
                        <a:t>[AT-SI] Obersielach - Podlog 247 [DIR] [AT] / N-1 Cirkovce-Podlog</a:t>
                      </a:r>
                    </a:p>
                  </a:txBody>
                  <a:tcPr marL="7491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12,98</a:t>
                      </a:r>
                    </a:p>
                  </a:txBody>
                  <a:tcPr marL="0" marR="0" marT="0" marB="0" anchor="b">
                    <a:lnL>
                      <a:noFill/>
                    </a:lnL>
                    <a:lnR>
                      <a:noFill/>
                    </a:lnR>
                    <a:lnT>
                      <a:noFill/>
                    </a:lnT>
                    <a:lnB>
                      <a:noFill/>
                    </a:lnB>
                  </a:tcPr>
                </a:tc>
                <a:tc>
                  <a:txBody>
                    <a:bodyPr/>
                    <a:lstStyle/>
                    <a:p>
                      <a:pPr algn="r" fontAlgn="b"/>
                      <a:r>
                        <a:rPr lang="cs-CZ" sz="700" b="0" i="0" u="none" strike="noStrike" dirty="0">
                          <a:solidFill>
                            <a:srgbClr val="000000"/>
                          </a:solidFill>
                          <a:effectLst/>
                          <a:latin typeface="Arial" panose="020B0604020202020204" pitchFamily="34" charset="0"/>
                        </a:rPr>
                        <a:t>17%</a:t>
                      </a:r>
                    </a:p>
                  </a:txBody>
                  <a:tcPr marL="0" marR="0" marT="0" marB="0" anchor="b">
                    <a:lnL>
                      <a:noFill/>
                    </a:lnL>
                    <a:lnR>
                      <a:noFill/>
                    </a:lnR>
                    <a:lnT>
                      <a:noFill/>
                    </a:lnT>
                    <a:lnB>
                      <a:noFill/>
                    </a:lnB>
                  </a:tcPr>
                </a:tc>
                <a:extLst>
                  <a:ext uri="{0D108BD9-81ED-4DB2-BD59-A6C34878D82A}">
                    <a16:rowId xmlns:a16="http://schemas.microsoft.com/office/drawing/2014/main" val="3336176696"/>
                  </a:ext>
                </a:extLst>
              </a:tr>
            </a:tbl>
          </a:graphicData>
        </a:graphic>
      </p:graphicFrame>
    </p:spTree>
    <p:extLst>
      <p:ext uri="{BB962C8B-B14F-4D97-AF65-F5344CB8AC3E}">
        <p14:creationId xmlns:p14="http://schemas.microsoft.com/office/powerpoint/2010/main" val="374105379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BD20220415</a:t>
            </a:r>
            <a:r>
              <a:rPr lang="en-US" altLang="hu-HU" sz="1400" dirty="0">
                <a:solidFill>
                  <a:srgbClr val="008000"/>
                </a:solidFill>
              </a:rPr>
              <a:t> (part </a:t>
            </a:r>
            <a:r>
              <a:rPr lang="sl-SI" altLang="hu-HU" sz="1400" dirty="0">
                <a:solidFill>
                  <a:srgbClr val="008000"/>
                </a:solidFill>
              </a:rPr>
              <a:t>II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ulka 1">
            <a:extLst>
              <a:ext uri="{FF2B5EF4-FFF2-40B4-BE49-F238E27FC236}">
                <a16:creationId xmlns:a16="http://schemas.microsoft.com/office/drawing/2014/main" id="{1E94FD66-A7DE-4928-A979-65E539F5F18D}"/>
              </a:ext>
            </a:extLst>
          </p:cNvPr>
          <p:cNvGraphicFramePr>
            <a:graphicFrameLocks noGrp="1"/>
          </p:cNvGraphicFramePr>
          <p:nvPr>
            <p:extLst>
              <p:ext uri="{D42A27DB-BD31-4B8C-83A1-F6EECF244321}">
                <p14:modId xmlns:p14="http://schemas.microsoft.com/office/powerpoint/2010/main" val="2370842388"/>
              </p:ext>
            </p:extLst>
          </p:nvPr>
        </p:nvGraphicFramePr>
        <p:xfrm>
          <a:off x="485042" y="962462"/>
          <a:ext cx="8571176" cy="5570002"/>
        </p:xfrm>
        <a:graphic>
          <a:graphicData uri="http://schemas.openxmlformats.org/drawingml/2006/table">
            <a:tbl>
              <a:tblPr/>
              <a:tblGrid>
                <a:gridCol w="6650678">
                  <a:extLst>
                    <a:ext uri="{9D8B030D-6E8A-4147-A177-3AD203B41FA5}">
                      <a16:colId xmlns:a16="http://schemas.microsoft.com/office/drawing/2014/main" val="2409744557"/>
                    </a:ext>
                  </a:extLst>
                </a:gridCol>
                <a:gridCol w="1418062">
                  <a:extLst>
                    <a:ext uri="{9D8B030D-6E8A-4147-A177-3AD203B41FA5}">
                      <a16:colId xmlns:a16="http://schemas.microsoft.com/office/drawing/2014/main" val="178952169"/>
                    </a:ext>
                  </a:extLst>
                </a:gridCol>
                <a:gridCol w="502436">
                  <a:extLst>
                    <a:ext uri="{9D8B030D-6E8A-4147-A177-3AD203B41FA5}">
                      <a16:colId xmlns:a16="http://schemas.microsoft.com/office/drawing/2014/main" val="4246636508"/>
                    </a:ext>
                  </a:extLst>
                </a:gridCol>
              </a:tblGrid>
              <a:tr h="121087">
                <a:tc>
                  <a:txBody>
                    <a:bodyPr/>
                    <a:lstStyle/>
                    <a:p>
                      <a:pPr algn="l" fontAlgn="b"/>
                      <a:r>
                        <a:rPr lang="cs-CZ" sz="7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2915937446"/>
                  </a:ext>
                </a:extLst>
              </a:tr>
              <a:tr h="121087">
                <a:tc>
                  <a:txBody>
                    <a:bodyPr/>
                    <a:lstStyle/>
                    <a:p>
                      <a:pPr algn="l" fontAlgn="b"/>
                      <a:r>
                        <a:rPr lang="cs-CZ" sz="700" b="1" i="0" u="none" strike="noStrike">
                          <a:solidFill>
                            <a:srgbClr val="000000"/>
                          </a:solidFill>
                          <a:effectLst/>
                          <a:latin typeface="Arial" panose="020B0604020202020204" pitchFamily="34" charset="0"/>
                        </a:rPr>
                        <a:t>14</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266,33</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127%</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242778931"/>
                  </a:ext>
                </a:extLst>
              </a:tr>
              <a:tr h="121087">
                <a:tc>
                  <a:txBody>
                    <a:bodyPr/>
                    <a:lstStyle/>
                    <a:p>
                      <a:pPr algn="l" fontAlgn="b"/>
                      <a:r>
                        <a:rPr lang="de-DE" sz="700" b="0" i="0" u="none" strike="noStrike">
                          <a:solidFill>
                            <a:srgbClr val="000000"/>
                          </a:solidFill>
                          <a:effectLst/>
                          <a:latin typeface="Arial" panose="020B0604020202020204" pitchFamily="34" charset="0"/>
                        </a:rPr>
                        <a:t>[D2-NL] Diele - Meeden SCHWARZ [DIR] [D2] / N-1 Gronau - Hanekenfaehr GRONAU W</a:t>
                      </a:r>
                    </a:p>
                  </a:txBody>
                  <a:tcPr marL="6677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28,18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57%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242531849"/>
                  </a:ext>
                </a:extLst>
              </a:tr>
              <a:tr h="121087">
                <a:tc>
                  <a:txBody>
                    <a:bodyPr/>
                    <a:lstStyle/>
                    <a:p>
                      <a:pPr algn="l" fontAlgn="b"/>
                      <a:r>
                        <a:rPr lang="cs-CZ" sz="700" b="0" i="0" u="none" strike="noStrike">
                          <a:solidFill>
                            <a:srgbClr val="000000"/>
                          </a:solidFill>
                          <a:effectLst/>
                          <a:latin typeface="Arial" panose="020B0604020202020204" pitchFamily="34" charset="0"/>
                        </a:rPr>
                        <a:t>[AT-AT] Bisamberg 2 - Wien Suedost 227 [DIR] / N-1 Bisamberg - Kledering 228B</a:t>
                      </a:r>
                    </a:p>
                  </a:txBody>
                  <a:tcPr marL="6677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258,56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26%</a:t>
                      </a:r>
                    </a:p>
                  </a:txBody>
                  <a:tcPr marL="0" marR="0" marT="0" marB="0" anchor="b">
                    <a:lnL>
                      <a:noFill/>
                    </a:lnL>
                    <a:lnR>
                      <a:noFill/>
                    </a:lnR>
                    <a:lnT>
                      <a:noFill/>
                    </a:lnT>
                    <a:lnB>
                      <a:noFill/>
                    </a:lnB>
                  </a:tcPr>
                </a:tc>
                <a:extLst>
                  <a:ext uri="{0D108BD9-81ED-4DB2-BD59-A6C34878D82A}">
                    <a16:rowId xmlns:a16="http://schemas.microsoft.com/office/drawing/2014/main" val="3804278663"/>
                  </a:ext>
                </a:extLst>
              </a:tr>
              <a:tr h="121087">
                <a:tc>
                  <a:txBody>
                    <a:bodyPr/>
                    <a:lstStyle/>
                    <a:p>
                      <a:pPr algn="l" fontAlgn="b"/>
                      <a:r>
                        <a:rPr lang="cs-CZ" sz="700" b="0" i="0" u="none" strike="noStrike">
                          <a:solidFill>
                            <a:srgbClr val="000000"/>
                          </a:solidFill>
                          <a:effectLst/>
                          <a:latin typeface="Arial" panose="020B0604020202020204" pitchFamily="34" charset="0"/>
                        </a:rPr>
                        <a:t>[AT-CH] Westtirol 1 - Pradella 427 [DIR] [AT] / N-1 Westtirol 1 - Pradella 428</a:t>
                      </a:r>
                    </a:p>
                  </a:txBody>
                  <a:tcPr marL="6677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184,89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21%</a:t>
                      </a:r>
                    </a:p>
                  </a:txBody>
                  <a:tcPr marL="0" marR="0" marT="0" marB="0" anchor="b">
                    <a:lnL>
                      <a:noFill/>
                    </a:lnL>
                    <a:lnR>
                      <a:noFill/>
                    </a:lnR>
                    <a:lnT>
                      <a:noFill/>
                    </a:lnT>
                    <a:lnB>
                      <a:noFill/>
                    </a:lnB>
                  </a:tcPr>
                </a:tc>
                <a:extLst>
                  <a:ext uri="{0D108BD9-81ED-4DB2-BD59-A6C34878D82A}">
                    <a16:rowId xmlns:a16="http://schemas.microsoft.com/office/drawing/2014/main" val="4231292234"/>
                  </a:ext>
                </a:extLst>
              </a:tr>
              <a:tr h="121087">
                <a:tc>
                  <a:txBody>
                    <a:bodyPr/>
                    <a:lstStyle/>
                    <a:p>
                      <a:pPr algn="l" fontAlgn="b"/>
                      <a:r>
                        <a:rPr lang="cs-CZ" sz="700" b="0" i="0" u="none" strike="noStrike">
                          <a:solidFill>
                            <a:srgbClr val="000000"/>
                          </a:solidFill>
                          <a:effectLst/>
                          <a:latin typeface="Arial" panose="020B0604020202020204" pitchFamily="34" charset="0"/>
                        </a:rPr>
                        <a:t>[AT-D7] Westtirol - Leupolz FUESSN O [OPP] [D7] / N-1 Buers - Westtirol rt (422)</a:t>
                      </a:r>
                    </a:p>
                  </a:txBody>
                  <a:tcPr marL="6677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266,33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22%</a:t>
                      </a:r>
                    </a:p>
                  </a:txBody>
                  <a:tcPr marL="0" marR="0" marT="0" marB="0" anchor="b">
                    <a:lnL>
                      <a:noFill/>
                    </a:lnL>
                    <a:lnR>
                      <a:noFill/>
                    </a:lnR>
                    <a:lnT>
                      <a:noFill/>
                    </a:lnT>
                    <a:lnB>
                      <a:noFill/>
                    </a:lnB>
                  </a:tcPr>
                </a:tc>
                <a:extLst>
                  <a:ext uri="{0D108BD9-81ED-4DB2-BD59-A6C34878D82A}">
                    <a16:rowId xmlns:a16="http://schemas.microsoft.com/office/drawing/2014/main" val="2943125053"/>
                  </a:ext>
                </a:extLst>
              </a:tr>
              <a:tr h="121087">
                <a:tc>
                  <a:txBody>
                    <a:bodyPr/>
                    <a:lstStyle/>
                    <a:p>
                      <a:pPr algn="l" fontAlgn="b"/>
                      <a:r>
                        <a:rPr lang="cs-CZ" sz="700" b="1" i="0" u="none" strike="noStrike">
                          <a:solidFill>
                            <a:srgbClr val="000000"/>
                          </a:solidFill>
                          <a:effectLst/>
                          <a:latin typeface="Arial" panose="020B0604020202020204" pitchFamily="34" charset="0"/>
                        </a:rPr>
                        <a:t>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389,19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136%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78398034"/>
                  </a:ext>
                </a:extLst>
              </a:tr>
              <a:tr h="121087">
                <a:tc>
                  <a:txBody>
                    <a:bodyPr/>
                    <a:lstStyle/>
                    <a:p>
                      <a:pPr algn="l" fontAlgn="b"/>
                      <a:r>
                        <a:rPr lang="de-DE" sz="700" b="0" i="0" u="none" strike="noStrike">
                          <a:solidFill>
                            <a:srgbClr val="000000"/>
                          </a:solidFill>
                          <a:effectLst/>
                          <a:latin typeface="Arial" panose="020B0604020202020204" pitchFamily="34" charset="0"/>
                        </a:rPr>
                        <a:t>[D2-NL] Diele - Meeden SCHWARZ [DIR] [D2] / N-1 Gronau - Hanekenfaehr GRONAU W</a:t>
                      </a:r>
                    </a:p>
                  </a:txBody>
                  <a:tcPr marL="6677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45,02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49%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794497596"/>
                  </a:ext>
                </a:extLst>
              </a:tr>
              <a:tr h="121087">
                <a:tc>
                  <a:txBody>
                    <a:bodyPr/>
                    <a:lstStyle/>
                    <a:p>
                      <a:pPr algn="l" fontAlgn="b"/>
                      <a:r>
                        <a:rPr lang="cs-CZ" sz="700" b="0" i="0" u="none" strike="noStrike">
                          <a:solidFill>
                            <a:srgbClr val="000000"/>
                          </a:solidFill>
                          <a:effectLst/>
                          <a:latin typeface="Arial" panose="020B0604020202020204" pitchFamily="34" charset="0"/>
                        </a:rPr>
                        <a:t>[AT-AT] Bisamberg 2 - Wien Suedost 227 [DIR] / N-1 Bisamberg - Kledering 228B</a:t>
                      </a:r>
                    </a:p>
                  </a:txBody>
                  <a:tcPr marL="6677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389,19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26%</a:t>
                      </a:r>
                    </a:p>
                  </a:txBody>
                  <a:tcPr marL="0" marR="0" marT="0" marB="0" anchor="b">
                    <a:lnL>
                      <a:noFill/>
                    </a:lnL>
                    <a:lnR>
                      <a:noFill/>
                    </a:lnR>
                    <a:lnT>
                      <a:noFill/>
                    </a:lnT>
                    <a:lnB>
                      <a:noFill/>
                    </a:lnB>
                  </a:tcPr>
                </a:tc>
                <a:extLst>
                  <a:ext uri="{0D108BD9-81ED-4DB2-BD59-A6C34878D82A}">
                    <a16:rowId xmlns:a16="http://schemas.microsoft.com/office/drawing/2014/main" val="1698363726"/>
                  </a:ext>
                </a:extLst>
              </a:tr>
              <a:tr h="121087">
                <a:tc>
                  <a:txBody>
                    <a:bodyPr/>
                    <a:lstStyle/>
                    <a:p>
                      <a:pPr algn="l" fontAlgn="b"/>
                      <a:r>
                        <a:rPr lang="cs-CZ" sz="700" b="0" i="0" u="none" strike="noStrike">
                          <a:solidFill>
                            <a:srgbClr val="000000"/>
                          </a:solidFill>
                          <a:effectLst/>
                          <a:latin typeface="Arial" panose="020B0604020202020204" pitchFamily="34" charset="0"/>
                        </a:rPr>
                        <a:t>[AT-CH] Westtirol 1 - Pradella 427 [DIR] [AT] / N-1 Westtirol 1 - Pradella 428</a:t>
                      </a:r>
                    </a:p>
                  </a:txBody>
                  <a:tcPr marL="6677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179,38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19%</a:t>
                      </a:r>
                    </a:p>
                  </a:txBody>
                  <a:tcPr marL="0" marR="0" marT="0" marB="0" anchor="b">
                    <a:lnL>
                      <a:noFill/>
                    </a:lnL>
                    <a:lnR>
                      <a:noFill/>
                    </a:lnR>
                    <a:lnT>
                      <a:noFill/>
                    </a:lnT>
                    <a:lnB>
                      <a:noFill/>
                    </a:lnB>
                  </a:tcPr>
                </a:tc>
                <a:extLst>
                  <a:ext uri="{0D108BD9-81ED-4DB2-BD59-A6C34878D82A}">
                    <a16:rowId xmlns:a16="http://schemas.microsoft.com/office/drawing/2014/main" val="340504477"/>
                  </a:ext>
                </a:extLst>
              </a:tr>
              <a:tr h="121087">
                <a:tc>
                  <a:txBody>
                    <a:bodyPr/>
                    <a:lstStyle/>
                    <a:p>
                      <a:pPr algn="l" fontAlgn="b"/>
                      <a:r>
                        <a:rPr lang="cs-CZ" sz="700" b="0" i="0" u="none" strike="noStrike">
                          <a:solidFill>
                            <a:srgbClr val="000000"/>
                          </a:solidFill>
                          <a:effectLst/>
                          <a:latin typeface="Arial" panose="020B0604020202020204" pitchFamily="34" charset="0"/>
                        </a:rPr>
                        <a:t>[D2-D7] Grosskrotzenburg - Urberach UMAIN N2 [DIR] [D7] / N-1 Dettingen - Grosskrotzenburg UMAIN S1</a:t>
                      </a:r>
                    </a:p>
                  </a:txBody>
                  <a:tcPr marL="6677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81,82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22%</a:t>
                      </a:r>
                    </a:p>
                  </a:txBody>
                  <a:tcPr marL="0" marR="0" marT="0" marB="0" anchor="b">
                    <a:lnL>
                      <a:noFill/>
                    </a:lnL>
                    <a:lnR>
                      <a:noFill/>
                    </a:lnR>
                    <a:lnT>
                      <a:noFill/>
                    </a:lnT>
                    <a:lnB>
                      <a:noFill/>
                    </a:lnB>
                  </a:tcPr>
                </a:tc>
                <a:extLst>
                  <a:ext uri="{0D108BD9-81ED-4DB2-BD59-A6C34878D82A}">
                    <a16:rowId xmlns:a16="http://schemas.microsoft.com/office/drawing/2014/main" val="2418664666"/>
                  </a:ext>
                </a:extLst>
              </a:tr>
              <a:tr h="121087">
                <a:tc>
                  <a:txBody>
                    <a:bodyPr/>
                    <a:lstStyle/>
                    <a:p>
                      <a:pPr algn="l" fontAlgn="b"/>
                      <a:r>
                        <a:rPr lang="cs-CZ" sz="700" b="0" i="0" u="none" strike="noStrike">
                          <a:solidFill>
                            <a:srgbClr val="000000"/>
                          </a:solidFill>
                          <a:effectLst/>
                          <a:latin typeface="Arial" panose="020B0604020202020204" pitchFamily="34" charset="0"/>
                        </a:rPr>
                        <a:t>[AT-D7] Westtirol - Leupolz FUESSN O [OPP] [D7] / N-1 Buers - Westtirol rt (422)</a:t>
                      </a:r>
                    </a:p>
                  </a:txBody>
                  <a:tcPr marL="6677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216,64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731468218"/>
                  </a:ext>
                </a:extLst>
              </a:tr>
              <a:tr h="121087">
                <a:tc>
                  <a:txBody>
                    <a:bodyPr/>
                    <a:lstStyle/>
                    <a:p>
                      <a:pPr algn="l" fontAlgn="b"/>
                      <a:r>
                        <a:rPr lang="cs-CZ" sz="700" b="1" i="0" u="none" strike="noStrike">
                          <a:solidFill>
                            <a:srgbClr val="000000"/>
                          </a:solidFill>
                          <a:effectLst/>
                          <a:latin typeface="Arial" panose="020B0604020202020204" pitchFamily="34" charset="0"/>
                        </a:rPr>
                        <a:t>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613,75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195%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940279024"/>
                  </a:ext>
                </a:extLst>
              </a:tr>
              <a:tr h="121087">
                <a:tc>
                  <a:txBody>
                    <a:bodyPr/>
                    <a:lstStyle/>
                    <a:p>
                      <a:pPr algn="l" fontAlgn="b"/>
                      <a:r>
                        <a:rPr lang="cs-CZ" sz="700" b="0" i="0" u="none" strike="noStrike">
                          <a:solidFill>
                            <a:srgbClr val="000000"/>
                          </a:solidFill>
                          <a:effectLst/>
                          <a:latin typeface="Arial" panose="020B0604020202020204" pitchFamily="34" charset="0"/>
                        </a:rPr>
                        <a:t>[NL-NL] Diemen-Lelystad 380 W [OPP] / N-1 Diemen-Lelystad 380 Z</a:t>
                      </a:r>
                    </a:p>
                  </a:txBody>
                  <a:tcPr marL="6677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118,71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151026497"/>
                  </a:ext>
                </a:extLst>
              </a:tr>
              <a:tr h="121087">
                <a:tc>
                  <a:txBody>
                    <a:bodyPr/>
                    <a:lstStyle/>
                    <a:p>
                      <a:pPr algn="l" fontAlgn="b"/>
                      <a:r>
                        <a:rPr lang="cs-CZ" sz="700" b="0" i="0" u="none" strike="noStrike">
                          <a:solidFill>
                            <a:srgbClr val="000000"/>
                          </a:solidFill>
                          <a:effectLst/>
                          <a:latin typeface="Arial" panose="020B0604020202020204" pitchFamily="34" charset="0"/>
                        </a:rPr>
                        <a:t>[CZ-PL] Wielopole - Nosovice [DIR] [PL] / N-1 Albrechtice - Dobrzen</a:t>
                      </a:r>
                    </a:p>
                  </a:txBody>
                  <a:tcPr marL="6677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78,58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54%</a:t>
                      </a:r>
                    </a:p>
                  </a:txBody>
                  <a:tcPr marL="0" marR="0" marT="0" marB="0" anchor="b">
                    <a:lnL>
                      <a:noFill/>
                    </a:lnL>
                    <a:lnR>
                      <a:noFill/>
                    </a:lnR>
                    <a:lnT>
                      <a:noFill/>
                    </a:lnT>
                    <a:lnB>
                      <a:noFill/>
                    </a:lnB>
                  </a:tcPr>
                </a:tc>
                <a:extLst>
                  <a:ext uri="{0D108BD9-81ED-4DB2-BD59-A6C34878D82A}">
                    <a16:rowId xmlns:a16="http://schemas.microsoft.com/office/drawing/2014/main" val="757476976"/>
                  </a:ext>
                </a:extLst>
              </a:tr>
              <a:tr h="121087">
                <a:tc>
                  <a:txBody>
                    <a:bodyPr/>
                    <a:lstStyle/>
                    <a:p>
                      <a:pPr algn="l" fontAlgn="b"/>
                      <a:r>
                        <a:rPr lang="en-US" sz="700" b="0" i="0" u="none" strike="noStrike">
                          <a:solidFill>
                            <a:srgbClr val="000000"/>
                          </a:solidFill>
                          <a:effectLst/>
                          <a:latin typeface="Arial" panose="020B0604020202020204" pitchFamily="34" charset="0"/>
                        </a:rPr>
                        <a:t>[BE-FR] Achene - Lonny 380.19 [DIR] [BE] / N-1 PST Van Eyck 2</a:t>
                      </a:r>
                    </a:p>
                  </a:txBody>
                  <a:tcPr marL="6677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24,79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45%</a:t>
                      </a:r>
                    </a:p>
                  </a:txBody>
                  <a:tcPr marL="0" marR="0" marT="0" marB="0" anchor="b">
                    <a:lnL>
                      <a:noFill/>
                    </a:lnL>
                    <a:lnR>
                      <a:noFill/>
                    </a:lnR>
                    <a:lnT>
                      <a:noFill/>
                    </a:lnT>
                    <a:lnB>
                      <a:noFill/>
                    </a:lnB>
                  </a:tcPr>
                </a:tc>
                <a:extLst>
                  <a:ext uri="{0D108BD9-81ED-4DB2-BD59-A6C34878D82A}">
                    <a16:rowId xmlns:a16="http://schemas.microsoft.com/office/drawing/2014/main" val="166343194"/>
                  </a:ext>
                </a:extLst>
              </a:tr>
              <a:tr h="121087">
                <a:tc>
                  <a:txBody>
                    <a:bodyPr/>
                    <a:lstStyle/>
                    <a:p>
                      <a:pPr algn="l" fontAlgn="b"/>
                      <a:r>
                        <a:rPr lang="cs-CZ" sz="700" b="0" i="0" u="none" strike="noStrike">
                          <a:solidFill>
                            <a:srgbClr val="000000"/>
                          </a:solidFill>
                          <a:effectLst/>
                          <a:latin typeface="Arial" panose="020B0604020202020204" pitchFamily="34" charset="0"/>
                        </a:rPr>
                        <a:t>[AT-AT] Bisamberg 2 - Wien Suedost 227 [DIR] / N-1 Bisamberg - Kledering 228B</a:t>
                      </a:r>
                    </a:p>
                  </a:txBody>
                  <a:tcPr marL="6677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613,75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28%</a:t>
                      </a:r>
                    </a:p>
                  </a:txBody>
                  <a:tcPr marL="0" marR="0" marT="0" marB="0" anchor="b">
                    <a:lnL>
                      <a:noFill/>
                    </a:lnL>
                    <a:lnR>
                      <a:noFill/>
                    </a:lnR>
                    <a:lnT>
                      <a:noFill/>
                    </a:lnT>
                    <a:lnB>
                      <a:noFill/>
                    </a:lnB>
                  </a:tcPr>
                </a:tc>
                <a:extLst>
                  <a:ext uri="{0D108BD9-81ED-4DB2-BD59-A6C34878D82A}">
                    <a16:rowId xmlns:a16="http://schemas.microsoft.com/office/drawing/2014/main" val="259615673"/>
                  </a:ext>
                </a:extLst>
              </a:tr>
              <a:tr h="121087">
                <a:tc>
                  <a:txBody>
                    <a:bodyPr/>
                    <a:lstStyle/>
                    <a:p>
                      <a:pPr algn="l" fontAlgn="b"/>
                      <a:r>
                        <a:rPr lang="cs-CZ" sz="700" b="0" i="0" u="none" strike="noStrike">
                          <a:solidFill>
                            <a:srgbClr val="000000"/>
                          </a:solidFill>
                          <a:effectLst/>
                          <a:latin typeface="Arial" panose="020B0604020202020204" pitchFamily="34" charset="0"/>
                        </a:rPr>
                        <a:t>[D2-D7] Grosskrotzenburg - Urberach UMAIN N2 [DIR] [D7] / N-1 Dettingen - Grosskrotzenburg UMAIN S1</a:t>
                      </a:r>
                    </a:p>
                  </a:txBody>
                  <a:tcPr marL="6677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13,05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21%</a:t>
                      </a:r>
                    </a:p>
                  </a:txBody>
                  <a:tcPr marL="0" marR="0" marT="0" marB="0" anchor="b">
                    <a:lnL>
                      <a:noFill/>
                    </a:lnL>
                    <a:lnR>
                      <a:noFill/>
                    </a:lnR>
                    <a:lnT>
                      <a:noFill/>
                    </a:lnT>
                    <a:lnB>
                      <a:noFill/>
                    </a:lnB>
                  </a:tcPr>
                </a:tc>
                <a:extLst>
                  <a:ext uri="{0D108BD9-81ED-4DB2-BD59-A6C34878D82A}">
                    <a16:rowId xmlns:a16="http://schemas.microsoft.com/office/drawing/2014/main" val="2034439181"/>
                  </a:ext>
                </a:extLst>
              </a:tr>
              <a:tr h="121087">
                <a:tc>
                  <a:txBody>
                    <a:bodyPr/>
                    <a:lstStyle/>
                    <a:p>
                      <a:pPr algn="l" fontAlgn="b"/>
                      <a:r>
                        <a:rPr lang="cs-CZ" sz="700" b="0" i="0" u="none" strike="noStrike">
                          <a:solidFill>
                            <a:srgbClr val="000000"/>
                          </a:solidFill>
                          <a:effectLst/>
                          <a:latin typeface="Arial" panose="020B0604020202020204" pitchFamily="34" charset="0"/>
                        </a:rPr>
                        <a:t>[AT-D7] Westtirol - Leupolz FUESSN O [OPP] [D7] / N-1 Buers - Westtirol rt (422)</a:t>
                      </a:r>
                    </a:p>
                  </a:txBody>
                  <a:tcPr marL="6677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68,9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22%</a:t>
                      </a:r>
                    </a:p>
                  </a:txBody>
                  <a:tcPr marL="0" marR="0" marT="0" marB="0" anchor="b">
                    <a:lnL>
                      <a:noFill/>
                    </a:lnL>
                    <a:lnR>
                      <a:noFill/>
                    </a:lnR>
                    <a:lnT>
                      <a:noFill/>
                    </a:lnT>
                    <a:lnB>
                      <a:noFill/>
                    </a:lnB>
                  </a:tcPr>
                </a:tc>
                <a:extLst>
                  <a:ext uri="{0D108BD9-81ED-4DB2-BD59-A6C34878D82A}">
                    <a16:rowId xmlns:a16="http://schemas.microsoft.com/office/drawing/2014/main" val="1285352385"/>
                  </a:ext>
                </a:extLst>
              </a:tr>
              <a:tr h="121087">
                <a:tc>
                  <a:txBody>
                    <a:bodyPr/>
                    <a:lstStyle/>
                    <a:p>
                      <a:pPr algn="l" fontAlgn="b"/>
                      <a:r>
                        <a:rPr lang="cs-CZ" sz="700" b="1" i="0" u="none" strike="noStrike">
                          <a:solidFill>
                            <a:srgbClr val="000000"/>
                          </a:solidFill>
                          <a:effectLst/>
                          <a:latin typeface="Arial" panose="020B0604020202020204" pitchFamily="34" charset="0"/>
                        </a:rPr>
                        <a:t>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357,34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444283960"/>
                  </a:ext>
                </a:extLst>
              </a:tr>
              <a:tr h="121087">
                <a:tc>
                  <a:txBody>
                    <a:bodyPr/>
                    <a:lstStyle/>
                    <a:p>
                      <a:pPr algn="l" fontAlgn="b"/>
                      <a:r>
                        <a:rPr lang="de-DE" sz="700" b="0" i="0" u="none" strike="noStrike">
                          <a:solidFill>
                            <a:srgbClr val="000000"/>
                          </a:solidFill>
                          <a:effectLst/>
                          <a:latin typeface="Arial" panose="020B0604020202020204" pitchFamily="34" charset="0"/>
                        </a:rPr>
                        <a:t>[D2-NL] Diele - Meeden SCHWARZ [DIR] [D2] / N-1 Gronau - Hanekenfaehr GRONAU W</a:t>
                      </a:r>
                    </a:p>
                  </a:txBody>
                  <a:tcPr marL="6677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70,11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49%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887284650"/>
                  </a:ext>
                </a:extLst>
              </a:tr>
              <a:tr h="121087">
                <a:tc>
                  <a:txBody>
                    <a:bodyPr/>
                    <a:lstStyle/>
                    <a:p>
                      <a:pPr algn="l" fontAlgn="b"/>
                      <a:r>
                        <a:rPr lang="cs-CZ" sz="700" b="0" i="0" u="none" strike="noStrike">
                          <a:solidFill>
                            <a:srgbClr val="000000"/>
                          </a:solidFill>
                          <a:effectLst/>
                          <a:latin typeface="Arial" panose="020B0604020202020204" pitchFamily="34" charset="0"/>
                        </a:rPr>
                        <a:t>[AT-AT] Bisamberg 2 - Wien Suedost 227 [DIR] / N-1 Bisamberg - Kledering 228B</a:t>
                      </a:r>
                    </a:p>
                  </a:txBody>
                  <a:tcPr marL="6677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357,34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38%</a:t>
                      </a:r>
                    </a:p>
                  </a:txBody>
                  <a:tcPr marL="0" marR="0" marT="0" marB="0" anchor="b">
                    <a:lnL>
                      <a:noFill/>
                    </a:lnL>
                    <a:lnR>
                      <a:noFill/>
                    </a:lnR>
                    <a:lnT>
                      <a:noFill/>
                    </a:lnT>
                    <a:lnB>
                      <a:noFill/>
                    </a:lnB>
                  </a:tcPr>
                </a:tc>
                <a:extLst>
                  <a:ext uri="{0D108BD9-81ED-4DB2-BD59-A6C34878D82A}">
                    <a16:rowId xmlns:a16="http://schemas.microsoft.com/office/drawing/2014/main" val="3368743658"/>
                  </a:ext>
                </a:extLst>
              </a:tr>
              <a:tr h="121087">
                <a:tc>
                  <a:txBody>
                    <a:bodyPr/>
                    <a:lstStyle/>
                    <a:p>
                      <a:pPr algn="l" fontAlgn="b"/>
                      <a:r>
                        <a:rPr lang="pl-PL" sz="700" b="0" i="0" u="none" strike="noStrike">
                          <a:solidFill>
                            <a:srgbClr val="000000"/>
                          </a:solidFill>
                          <a:effectLst/>
                          <a:latin typeface="Arial" panose="020B0604020202020204" pitchFamily="34" charset="0"/>
                        </a:rPr>
                        <a:t>[PL-PL] Polaniec - Tarnow [DIR] / N-1 Polaniec - Rzeszow</a:t>
                      </a:r>
                    </a:p>
                  </a:txBody>
                  <a:tcPr marL="6677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283,3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31%</a:t>
                      </a:r>
                    </a:p>
                  </a:txBody>
                  <a:tcPr marL="0" marR="0" marT="0" marB="0" anchor="b">
                    <a:lnL>
                      <a:noFill/>
                    </a:lnL>
                    <a:lnR>
                      <a:noFill/>
                    </a:lnR>
                    <a:lnT>
                      <a:noFill/>
                    </a:lnT>
                    <a:lnB>
                      <a:noFill/>
                    </a:lnB>
                  </a:tcPr>
                </a:tc>
                <a:extLst>
                  <a:ext uri="{0D108BD9-81ED-4DB2-BD59-A6C34878D82A}">
                    <a16:rowId xmlns:a16="http://schemas.microsoft.com/office/drawing/2014/main" val="775981865"/>
                  </a:ext>
                </a:extLst>
              </a:tr>
              <a:tr h="121087">
                <a:tc>
                  <a:txBody>
                    <a:bodyPr/>
                    <a:lstStyle/>
                    <a:p>
                      <a:pPr algn="l" fontAlgn="b"/>
                      <a:r>
                        <a:rPr lang="cs-CZ" sz="700" b="1" i="0" u="none" strike="noStrike">
                          <a:solidFill>
                            <a:srgbClr val="000000"/>
                          </a:solidFill>
                          <a:effectLst/>
                          <a:latin typeface="Arial" panose="020B0604020202020204" pitchFamily="34" charset="0"/>
                        </a:rPr>
                        <a:t>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76,96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30%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113738652"/>
                  </a:ext>
                </a:extLst>
              </a:tr>
              <a:tr h="121087">
                <a:tc>
                  <a:txBody>
                    <a:bodyPr/>
                    <a:lstStyle/>
                    <a:p>
                      <a:pPr algn="l" fontAlgn="b"/>
                      <a:r>
                        <a:rPr lang="cs-CZ" sz="700" b="0" i="0" u="none" strike="noStrike">
                          <a:solidFill>
                            <a:srgbClr val="000000"/>
                          </a:solidFill>
                          <a:effectLst/>
                          <a:latin typeface="Arial" panose="020B0604020202020204" pitchFamily="34" charset="0"/>
                        </a:rPr>
                        <a:t>[NL-NL] Diemen-Lelystad 380 W [OPP] / N-1 Diemen-Lelystad 380 Z</a:t>
                      </a:r>
                    </a:p>
                  </a:txBody>
                  <a:tcPr marL="6677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76,96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327875402"/>
                  </a:ext>
                </a:extLst>
              </a:tr>
              <a:tr h="121087">
                <a:tc>
                  <a:txBody>
                    <a:bodyPr/>
                    <a:lstStyle/>
                    <a:p>
                      <a:pPr algn="l" fontAlgn="b"/>
                      <a:r>
                        <a:rPr lang="cs-CZ" sz="700" b="1" i="0" u="none" strike="noStrike">
                          <a:solidFill>
                            <a:srgbClr val="000000"/>
                          </a:solidFill>
                          <a:effectLst/>
                          <a:latin typeface="Arial" panose="020B0604020202020204" pitchFamily="34" charset="0"/>
                        </a:rPr>
                        <a:t>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19,21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79%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062481333"/>
                  </a:ext>
                </a:extLst>
              </a:tr>
              <a:tr h="121087">
                <a:tc>
                  <a:txBody>
                    <a:bodyPr/>
                    <a:lstStyle/>
                    <a:p>
                      <a:pPr algn="l" fontAlgn="b"/>
                      <a:r>
                        <a:rPr lang="cs-CZ" sz="700" b="0" i="0" u="none" strike="noStrike">
                          <a:solidFill>
                            <a:srgbClr val="000000"/>
                          </a:solidFill>
                          <a:effectLst/>
                          <a:latin typeface="Arial" panose="020B0604020202020204" pitchFamily="34" charset="0"/>
                        </a:rPr>
                        <a:t>[NL-NL] Diemen-Lelystad 380 W [OPP] / N-1 Diemen-Lelystad 380 Z</a:t>
                      </a:r>
                    </a:p>
                  </a:txBody>
                  <a:tcPr marL="6677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19,21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004880057"/>
                  </a:ext>
                </a:extLst>
              </a:tr>
              <a:tr h="121087">
                <a:tc>
                  <a:txBody>
                    <a:bodyPr/>
                    <a:lstStyle/>
                    <a:p>
                      <a:pPr algn="l" fontAlgn="b"/>
                      <a:r>
                        <a:rPr lang="cs-CZ" sz="700" b="0" i="0" u="none" strike="noStrike">
                          <a:solidFill>
                            <a:srgbClr val="000000"/>
                          </a:solidFill>
                          <a:effectLst/>
                          <a:latin typeface="Arial" panose="020B0604020202020204" pitchFamily="34" charset="0"/>
                        </a:rPr>
                        <a:t>[PL-PL] Krosno Iskrzynia - Tarnow [OPP] / N-1 Nosovice - Wielopole</a:t>
                      </a:r>
                    </a:p>
                  </a:txBody>
                  <a:tcPr marL="6677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0,75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53%</a:t>
                      </a:r>
                    </a:p>
                  </a:txBody>
                  <a:tcPr marL="0" marR="0" marT="0" marB="0" anchor="b">
                    <a:lnL>
                      <a:noFill/>
                    </a:lnL>
                    <a:lnR>
                      <a:noFill/>
                    </a:lnR>
                    <a:lnT>
                      <a:noFill/>
                    </a:lnT>
                    <a:lnB>
                      <a:noFill/>
                    </a:lnB>
                  </a:tcPr>
                </a:tc>
                <a:extLst>
                  <a:ext uri="{0D108BD9-81ED-4DB2-BD59-A6C34878D82A}">
                    <a16:rowId xmlns:a16="http://schemas.microsoft.com/office/drawing/2014/main" val="1776325155"/>
                  </a:ext>
                </a:extLst>
              </a:tr>
              <a:tr h="121087">
                <a:tc>
                  <a:txBody>
                    <a:bodyPr/>
                    <a:lstStyle/>
                    <a:p>
                      <a:pPr algn="l" fontAlgn="b"/>
                      <a:r>
                        <a:rPr lang="cs-CZ" sz="700" b="1" i="0" u="none" strike="noStrike">
                          <a:solidFill>
                            <a:srgbClr val="000000"/>
                          </a:solidFill>
                          <a:effectLst/>
                          <a:latin typeface="Arial" panose="020B0604020202020204" pitchFamily="34" charset="0"/>
                        </a:rPr>
                        <a:t>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23,41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59%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762428434"/>
                  </a:ext>
                </a:extLst>
              </a:tr>
              <a:tr h="121087">
                <a:tc>
                  <a:txBody>
                    <a:bodyPr/>
                    <a:lstStyle/>
                    <a:p>
                      <a:pPr algn="l" fontAlgn="b"/>
                      <a:r>
                        <a:rPr lang="cs-CZ" sz="700" b="0" i="0" u="none" strike="noStrike">
                          <a:solidFill>
                            <a:srgbClr val="000000"/>
                          </a:solidFill>
                          <a:effectLst/>
                          <a:latin typeface="Arial" panose="020B0604020202020204" pitchFamily="34" charset="0"/>
                        </a:rPr>
                        <a:t>[AT-AT] Westtirol 1 - Westtirol 2 WTRHU41 [OPP] / N-1 Buers - Westtirol ws (421)</a:t>
                      </a:r>
                    </a:p>
                  </a:txBody>
                  <a:tcPr marL="6677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9,63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295293825"/>
                  </a:ext>
                </a:extLst>
              </a:tr>
              <a:tr h="121087">
                <a:tc>
                  <a:txBody>
                    <a:bodyPr/>
                    <a:lstStyle/>
                    <a:p>
                      <a:pPr algn="l" fontAlgn="b"/>
                      <a:r>
                        <a:rPr lang="cs-CZ" sz="700" b="0" i="0" u="none" strike="noStrike">
                          <a:solidFill>
                            <a:srgbClr val="000000"/>
                          </a:solidFill>
                          <a:effectLst/>
                          <a:latin typeface="Arial" panose="020B0604020202020204" pitchFamily="34" charset="0"/>
                        </a:rPr>
                        <a:t>[NL-NL] Diemen-Lelystad 380 W [OPP] / N-1 Diemen-Lelystad 380 Z</a:t>
                      </a:r>
                    </a:p>
                  </a:txBody>
                  <a:tcPr marL="6677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23,41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40%</a:t>
                      </a:r>
                    </a:p>
                  </a:txBody>
                  <a:tcPr marL="0" marR="0" marT="0" marB="0" anchor="b">
                    <a:lnL>
                      <a:noFill/>
                    </a:lnL>
                    <a:lnR>
                      <a:noFill/>
                    </a:lnR>
                    <a:lnT>
                      <a:noFill/>
                    </a:lnT>
                    <a:lnB>
                      <a:noFill/>
                    </a:lnB>
                  </a:tcPr>
                </a:tc>
                <a:extLst>
                  <a:ext uri="{0D108BD9-81ED-4DB2-BD59-A6C34878D82A}">
                    <a16:rowId xmlns:a16="http://schemas.microsoft.com/office/drawing/2014/main" val="3414036433"/>
                  </a:ext>
                </a:extLst>
              </a:tr>
              <a:tr h="121087">
                <a:tc>
                  <a:txBody>
                    <a:bodyPr/>
                    <a:lstStyle/>
                    <a:p>
                      <a:pPr algn="l" fontAlgn="b"/>
                      <a:r>
                        <a:rPr lang="cs-CZ" sz="700" b="1" i="0" u="none" strike="noStrike">
                          <a:solidFill>
                            <a:srgbClr val="000000"/>
                          </a:solidFill>
                          <a:effectLst/>
                          <a:latin typeface="Arial" panose="020B0604020202020204" pitchFamily="34" charset="0"/>
                        </a:rPr>
                        <a:t>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359,96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70%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329579628"/>
                  </a:ext>
                </a:extLst>
              </a:tr>
              <a:tr h="121087">
                <a:tc>
                  <a:txBody>
                    <a:bodyPr/>
                    <a:lstStyle/>
                    <a:p>
                      <a:pPr algn="l" fontAlgn="b"/>
                      <a:r>
                        <a:rPr lang="cs-CZ" sz="700" b="0" i="0" u="none" strike="noStrike">
                          <a:solidFill>
                            <a:srgbClr val="000000"/>
                          </a:solidFill>
                          <a:effectLst/>
                          <a:latin typeface="Arial" panose="020B0604020202020204" pitchFamily="34" charset="0"/>
                        </a:rPr>
                        <a:t>[AT-AT] Westtirol 1 - Westtirol 2 WTRHU41 [OPP] / N-1 Buers - Westtirol ws (421)</a:t>
                      </a:r>
                    </a:p>
                  </a:txBody>
                  <a:tcPr marL="6677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64,93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437479495"/>
                  </a:ext>
                </a:extLst>
              </a:tr>
              <a:tr h="121087">
                <a:tc>
                  <a:txBody>
                    <a:bodyPr/>
                    <a:lstStyle/>
                    <a:p>
                      <a:pPr algn="l" fontAlgn="b"/>
                      <a:r>
                        <a:rPr lang="cs-CZ" sz="700" b="0" i="0" u="none" strike="noStrike">
                          <a:solidFill>
                            <a:srgbClr val="000000"/>
                          </a:solidFill>
                          <a:effectLst/>
                          <a:latin typeface="Arial" panose="020B0604020202020204" pitchFamily="34" charset="0"/>
                        </a:rPr>
                        <a:t>[D7-D2] Urberach - Grosskrotzenburg [OPP] [D2] / N-1 Dettingen - Grosskrotzenburg UMAIN S1</a:t>
                      </a:r>
                    </a:p>
                  </a:txBody>
                  <a:tcPr marL="6677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120,48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451895967"/>
                  </a:ext>
                </a:extLst>
              </a:tr>
              <a:tr h="121087">
                <a:tc>
                  <a:txBody>
                    <a:bodyPr/>
                    <a:lstStyle/>
                    <a:p>
                      <a:pPr algn="l" fontAlgn="b"/>
                      <a:r>
                        <a:rPr lang="cs-CZ" sz="700" b="0" i="0" u="none" strike="noStrike">
                          <a:solidFill>
                            <a:srgbClr val="000000"/>
                          </a:solidFill>
                          <a:effectLst/>
                          <a:latin typeface="Arial" panose="020B0604020202020204" pitchFamily="34" charset="0"/>
                        </a:rPr>
                        <a:t>[NL-NL] Diemen-Lelystad 380 W [OPP] / N-1 Diemen-Lelystad 380 Z</a:t>
                      </a:r>
                    </a:p>
                  </a:txBody>
                  <a:tcPr marL="6677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359,96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31%</a:t>
                      </a:r>
                    </a:p>
                  </a:txBody>
                  <a:tcPr marL="0" marR="0" marT="0" marB="0" anchor="b">
                    <a:lnL>
                      <a:noFill/>
                    </a:lnL>
                    <a:lnR>
                      <a:noFill/>
                    </a:lnR>
                    <a:lnT>
                      <a:noFill/>
                    </a:lnT>
                    <a:lnB>
                      <a:noFill/>
                    </a:lnB>
                  </a:tcPr>
                </a:tc>
                <a:extLst>
                  <a:ext uri="{0D108BD9-81ED-4DB2-BD59-A6C34878D82A}">
                    <a16:rowId xmlns:a16="http://schemas.microsoft.com/office/drawing/2014/main" val="1812952507"/>
                  </a:ext>
                </a:extLst>
              </a:tr>
              <a:tr h="121087">
                <a:tc>
                  <a:txBody>
                    <a:bodyPr/>
                    <a:lstStyle/>
                    <a:p>
                      <a:pPr algn="l" fontAlgn="b"/>
                      <a:r>
                        <a:rPr lang="cs-CZ" sz="700" b="1" i="0" u="none" strike="noStrike">
                          <a:solidFill>
                            <a:srgbClr val="000000"/>
                          </a:solidFill>
                          <a:effectLst/>
                          <a:latin typeface="Arial" panose="020B0604020202020204" pitchFamily="34" charset="0"/>
                        </a:rPr>
                        <a:t>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300,89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127%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156381828"/>
                  </a:ext>
                </a:extLst>
              </a:tr>
              <a:tr h="121087">
                <a:tc>
                  <a:txBody>
                    <a:bodyPr/>
                    <a:lstStyle/>
                    <a:p>
                      <a:pPr algn="l" fontAlgn="b"/>
                      <a:r>
                        <a:rPr lang="cs-CZ" sz="700" b="0" i="0" u="none" strike="noStrike">
                          <a:solidFill>
                            <a:srgbClr val="000000"/>
                          </a:solidFill>
                          <a:effectLst/>
                          <a:latin typeface="Arial" panose="020B0604020202020204" pitchFamily="34" charset="0"/>
                        </a:rPr>
                        <a:t>[AT-AT] Westtirol 1 - Westtirol 2 WTRHU41 [OPP] / N-1 Buers - Westtirol ws (421)</a:t>
                      </a:r>
                    </a:p>
                  </a:txBody>
                  <a:tcPr marL="6677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43,13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272950816"/>
                  </a:ext>
                </a:extLst>
              </a:tr>
              <a:tr h="121087">
                <a:tc>
                  <a:txBody>
                    <a:bodyPr/>
                    <a:lstStyle/>
                    <a:p>
                      <a:pPr algn="l" fontAlgn="b"/>
                      <a:r>
                        <a:rPr lang="cs-CZ" sz="700" b="0" i="0" u="none" strike="noStrike">
                          <a:solidFill>
                            <a:srgbClr val="000000"/>
                          </a:solidFill>
                          <a:effectLst/>
                          <a:latin typeface="Arial" panose="020B0604020202020204" pitchFamily="34" charset="0"/>
                        </a:rPr>
                        <a:t>[NL-NL] Diemen-Lelystad 380 W [OPP] / N-1 Diemen-Lelystad 380 Z</a:t>
                      </a:r>
                    </a:p>
                  </a:txBody>
                  <a:tcPr marL="6677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296,24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27%</a:t>
                      </a:r>
                    </a:p>
                  </a:txBody>
                  <a:tcPr marL="0" marR="0" marT="0" marB="0" anchor="b">
                    <a:lnL>
                      <a:noFill/>
                    </a:lnL>
                    <a:lnR>
                      <a:noFill/>
                    </a:lnR>
                    <a:lnT>
                      <a:noFill/>
                    </a:lnT>
                    <a:lnB>
                      <a:noFill/>
                    </a:lnB>
                  </a:tcPr>
                </a:tc>
                <a:extLst>
                  <a:ext uri="{0D108BD9-81ED-4DB2-BD59-A6C34878D82A}">
                    <a16:rowId xmlns:a16="http://schemas.microsoft.com/office/drawing/2014/main" val="4098806453"/>
                  </a:ext>
                </a:extLst>
              </a:tr>
              <a:tr h="121087">
                <a:tc>
                  <a:txBody>
                    <a:bodyPr/>
                    <a:lstStyle/>
                    <a:p>
                      <a:pPr algn="l" fontAlgn="b"/>
                      <a:r>
                        <a:rPr lang="cs-CZ" sz="700" b="0" i="0" u="none" strike="noStrike">
                          <a:solidFill>
                            <a:srgbClr val="000000"/>
                          </a:solidFill>
                          <a:effectLst/>
                          <a:latin typeface="Arial" panose="020B0604020202020204" pitchFamily="34" charset="0"/>
                        </a:rPr>
                        <a:t>[CZ-PL] Wielopole - Nosovice [DIR] [PL] / N-1 Albrechtice - Dobrzen</a:t>
                      </a:r>
                    </a:p>
                  </a:txBody>
                  <a:tcPr marL="6677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131,07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59%</a:t>
                      </a:r>
                    </a:p>
                  </a:txBody>
                  <a:tcPr marL="0" marR="0" marT="0" marB="0" anchor="b">
                    <a:lnL>
                      <a:noFill/>
                    </a:lnL>
                    <a:lnR>
                      <a:noFill/>
                    </a:lnR>
                    <a:lnT>
                      <a:noFill/>
                    </a:lnT>
                    <a:lnB>
                      <a:noFill/>
                    </a:lnB>
                  </a:tcPr>
                </a:tc>
                <a:extLst>
                  <a:ext uri="{0D108BD9-81ED-4DB2-BD59-A6C34878D82A}">
                    <a16:rowId xmlns:a16="http://schemas.microsoft.com/office/drawing/2014/main" val="2194258154"/>
                  </a:ext>
                </a:extLst>
              </a:tr>
              <a:tr h="121087">
                <a:tc>
                  <a:txBody>
                    <a:bodyPr/>
                    <a:lstStyle/>
                    <a:p>
                      <a:pPr algn="l" fontAlgn="b"/>
                      <a:r>
                        <a:rPr lang="cs-CZ" sz="700" b="0" i="0" u="none" strike="noStrike">
                          <a:solidFill>
                            <a:srgbClr val="000000"/>
                          </a:solidFill>
                          <a:effectLst/>
                          <a:latin typeface="Arial" panose="020B0604020202020204" pitchFamily="34" charset="0"/>
                        </a:rPr>
                        <a:t>[D2-D7] Grosskrotzenburg - Urberach UMAIN N2 [DIR] [D7] / N-1 Dettingen - Grosskrotzenburg UMAIN S1</a:t>
                      </a:r>
                    </a:p>
                  </a:txBody>
                  <a:tcPr marL="6677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300,89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788362104"/>
                  </a:ext>
                </a:extLst>
              </a:tr>
              <a:tr h="121087">
                <a:tc>
                  <a:txBody>
                    <a:bodyPr/>
                    <a:lstStyle/>
                    <a:p>
                      <a:pPr algn="l" fontAlgn="b"/>
                      <a:r>
                        <a:rPr lang="cs-CZ" sz="700" b="1" i="0" u="none" strike="noStrike">
                          <a:solidFill>
                            <a:srgbClr val="000000"/>
                          </a:solidFill>
                          <a:effectLst/>
                          <a:latin typeface="Arial" panose="020B0604020202020204" pitchFamily="34" charset="0"/>
                        </a:rPr>
                        <a:t>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559,44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95%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856159028"/>
                  </a:ext>
                </a:extLst>
              </a:tr>
              <a:tr h="121087">
                <a:tc>
                  <a:txBody>
                    <a:bodyPr/>
                    <a:lstStyle/>
                    <a:p>
                      <a:pPr algn="l" fontAlgn="b"/>
                      <a:r>
                        <a:rPr lang="cs-CZ" sz="700" b="0" i="0" u="none" strike="noStrike">
                          <a:solidFill>
                            <a:srgbClr val="000000"/>
                          </a:solidFill>
                          <a:effectLst/>
                          <a:latin typeface="Arial" panose="020B0604020202020204" pitchFamily="34" charset="0"/>
                        </a:rPr>
                        <a:t>[NL-NL] Diemen-Lelystad 380 W [OPP] / N-1 Diemen-Lelystad 380 Z</a:t>
                      </a:r>
                    </a:p>
                  </a:txBody>
                  <a:tcPr marL="6677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155,33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888657851"/>
                  </a:ext>
                </a:extLst>
              </a:tr>
              <a:tr h="121087">
                <a:tc>
                  <a:txBody>
                    <a:bodyPr/>
                    <a:lstStyle/>
                    <a:p>
                      <a:pPr algn="l" fontAlgn="b"/>
                      <a:r>
                        <a:rPr lang="de-DE" sz="700" b="0" i="0" u="none" strike="noStrike">
                          <a:solidFill>
                            <a:srgbClr val="000000"/>
                          </a:solidFill>
                          <a:effectLst/>
                          <a:latin typeface="Arial" panose="020B0604020202020204" pitchFamily="34" charset="0"/>
                        </a:rPr>
                        <a:t>[D2-D7] Oberbachern - Meitingen OBACHE N [DIR] [D7] / N-1 Meitingen - Oberbachern OBACHE S</a:t>
                      </a:r>
                    </a:p>
                  </a:txBody>
                  <a:tcPr marL="6677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559,44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052012243"/>
                  </a:ext>
                </a:extLst>
              </a:tr>
              <a:tr h="121087">
                <a:tc>
                  <a:txBody>
                    <a:bodyPr/>
                    <a:lstStyle/>
                    <a:p>
                      <a:pPr algn="l" fontAlgn="b"/>
                      <a:r>
                        <a:rPr lang="pl-PL" sz="700" b="0" i="0" u="none" strike="noStrike">
                          <a:solidFill>
                            <a:srgbClr val="000000"/>
                          </a:solidFill>
                          <a:effectLst/>
                          <a:latin typeface="Arial" panose="020B0604020202020204" pitchFamily="34" charset="0"/>
                        </a:rPr>
                        <a:t>[PL-PL] Polaniec - Tarnow [DIR] / N-1 Polaniec - Rzeszow</a:t>
                      </a:r>
                    </a:p>
                  </a:txBody>
                  <a:tcPr marL="6677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434,14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33%</a:t>
                      </a:r>
                    </a:p>
                  </a:txBody>
                  <a:tcPr marL="0" marR="0" marT="0" marB="0" anchor="b">
                    <a:lnL>
                      <a:noFill/>
                    </a:lnL>
                    <a:lnR>
                      <a:noFill/>
                    </a:lnR>
                    <a:lnT>
                      <a:noFill/>
                    </a:lnT>
                    <a:lnB>
                      <a:noFill/>
                    </a:lnB>
                  </a:tcPr>
                </a:tc>
                <a:extLst>
                  <a:ext uri="{0D108BD9-81ED-4DB2-BD59-A6C34878D82A}">
                    <a16:rowId xmlns:a16="http://schemas.microsoft.com/office/drawing/2014/main" val="3684949631"/>
                  </a:ext>
                </a:extLst>
              </a:tr>
              <a:tr h="121087">
                <a:tc>
                  <a:txBody>
                    <a:bodyPr/>
                    <a:lstStyle/>
                    <a:p>
                      <a:pPr algn="l" fontAlgn="b"/>
                      <a:r>
                        <a:rPr lang="cs-CZ" sz="700" b="0" i="0" u="none" strike="noStrike">
                          <a:solidFill>
                            <a:srgbClr val="000000"/>
                          </a:solidFill>
                          <a:effectLst/>
                          <a:latin typeface="Arial" panose="020B0604020202020204" pitchFamily="34" charset="0"/>
                        </a:rPr>
                        <a:t>[D2-D7] Grosskrotzenburg - Urberach UMAIN N2 [DIR] [D7] / N-1 Dettingen - Grosskrotzenburg UMAIN S1</a:t>
                      </a:r>
                    </a:p>
                  </a:txBody>
                  <a:tcPr marL="66772"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0" i="0" u="none" strike="noStrike">
                          <a:solidFill>
                            <a:srgbClr val="000000"/>
                          </a:solidFill>
                          <a:effectLst/>
                          <a:latin typeface="Arial" panose="020B0604020202020204" pitchFamily="34" charset="0"/>
                        </a:rPr>
                        <a:t>24,09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728752232"/>
                  </a:ext>
                </a:extLst>
              </a:tr>
              <a:tr h="121087">
                <a:tc>
                  <a:txBody>
                    <a:bodyPr/>
                    <a:lstStyle/>
                    <a:p>
                      <a:pPr algn="l" fontAlgn="b"/>
                      <a:r>
                        <a:rPr lang="cs-CZ" sz="700" b="1" i="0" u="none" strike="noStrike">
                          <a:solidFill>
                            <a:srgbClr val="000000"/>
                          </a:solidFill>
                          <a:effectLst/>
                          <a:latin typeface="Arial" panose="020B0604020202020204" pitchFamily="34" charset="0"/>
                        </a:rPr>
                        <a:t>Total sum</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cs-CZ" sz="700" b="1" i="0" u="none" strike="noStrike">
                          <a:solidFill>
                            <a:srgbClr val="000000"/>
                          </a:solidFill>
                          <a:effectLst/>
                          <a:latin typeface="Arial" panose="020B0604020202020204" pitchFamily="34" charset="0"/>
                        </a:rPr>
                        <a:t>613,75</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cs-CZ" sz="700" b="1" i="0" u="none" strike="noStrike" dirty="0">
                          <a:solidFill>
                            <a:srgbClr val="000000"/>
                          </a:solidFill>
                          <a:effectLst/>
                          <a:latin typeface="Arial" panose="020B0604020202020204" pitchFamily="34" charset="0"/>
                        </a:rPr>
                        <a:t>1037%</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extLst>
                  <a:ext uri="{0D108BD9-81ED-4DB2-BD59-A6C34878D82A}">
                    <a16:rowId xmlns:a16="http://schemas.microsoft.com/office/drawing/2014/main" val="836134113"/>
                  </a:ext>
                </a:extLst>
              </a:tr>
            </a:tbl>
          </a:graphicData>
        </a:graphic>
      </p:graphicFrame>
    </p:spTree>
    <p:extLst>
      <p:ext uri="{BB962C8B-B14F-4D97-AF65-F5344CB8AC3E}">
        <p14:creationId xmlns:p14="http://schemas.microsoft.com/office/powerpoint/2010/main" val="250243072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BD20220416</a:t>
            </a:r>
            <a:r>
              <a:rPr lang="en-US" altLang="hu-HU" sz="1400" dirty="0">
                <a:solidFill>
                  <a:srgbClr val="008000"/>
                </a:solidFill>
              </a:rPr>
              <a:t> (part </a:t>
            </a:r>
            <a:r>
              <a:rPr lang="sl-SI" altLang="hu-HU" sz="1400" dirty="0">
                <a:solidFill>
                  <a:srgbClr val="008000"/>
                </a:solidFill>
              </a:rPr>
              <a:t>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ulka 1">
            <a:extLst>
              <a:ext uri="{FF2B5EF4-FFF2-40B4-BE49-F238E27FC236}">
                <a16:creationId xmlns:a16="http://schemas.microsoft.com/office/drawing/2014/main" id="{D76BF074-D4A2-4133-8341-B90D45213FDF}"/>
              </a:ext>
            </a:extLst>
          </p:cNvPr>
          <p:cNvGraphicFramePr>
            <a:graphicFrameLocks noGrp="1"/>
          </p:cNvGraphicFramePr>
          <p:nvPr>
            <p:extLst>
              <p:ext uri="{D42A27DB-BD31-4B8C-83A1-F6EECF244321}">
                <p14:modId xmlns:p14="http://schemas.microsoft.com/office/powerpoint/2010/main" val="932925156"/>
              </p:ext>
            </p:extLst>
          </p:nvPr>
        </p:nvGraphicFramePr>
        <p:xfrm>
          <a:off x="463096" y="1006354"/>
          <a:ext cx="8578491" cy="5343636"/>
        </p:xfrm>
        <a:graphic>
          <a:graphicData uri="http://schemas.openxmlformats.org/drawingml/2006/table">
            <a:tbl>
              <a:tblPr/>
              <a:tblGrid>
                <a:gridCol w="6656354">
                  <a:extLst>
                    <a:ext uri="{9D8B030D-6E8A-4147-A177-3AD203B41FA5}">
                      <a16:colId xmlns:a16="http://schemas.microsoft.com/office/drawing/2014/main" val="1291982400"/>
                    </a:ext>
                  </a:extLst>
                </a:gridCol>
                <a:gridCol w="1419272">
                  <a:extLst>
                    <a:ext uri="{9D8B030D-6E8A-4147-A177-3AD203B41FA5}">
                      <a16:colId xmlns:a16="http://schemas.microsoft.com/office/drawing/2014/main" val="4275111513"/>
                    </a:ext>
                  </a:extLst>
                </a:gridCol>
                <a:gridCol w="502865">
                  <a:extLst>
                    <a:ext uri="{9D8B030D-6E8A-4147-A177-3AD203B41FA5}">
                      <a16:colId xmlns:a16="http://schemas.microsoft.com/office/drawing/2014/main" val="1434154832"/>
                    </a:ext>
                  </a:extLst>
                </a:gridCol>
              </a:tblGrid>
              <a:tr h="116166">
                <a:tc>
                  <a:txBody>
                    <a:bodyPr/>
                    <a:lstStyle/>
                    <a:p>
                      <a:pPr algn="l" fontAlgn="b"/>
                      <a:r>
                        <a:rPr lang="cs-CZ" sz="7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1425230700"/>
                  </a:ext>
                </a:extLst>
              </a:tr>
              <a:tr h="116166">
                <a:tc>
                  <a:txBody>
                    <a:bodyPr/>
                    <a:lstStyle/>
                    <a:p>
                      <a:pPr algn="l" fontAlgn="b"/>
                      <a:r>
                        <a:rPr lang="cs-CZ" sz="700" b="1"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294,09</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122%</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725469719"/>
                  </a:ext>
                </a:extLst>
              </a:tr>
              <a:tr h="116166">
                <a:tc>
                  <a:txBody>
                    <a:bodyPr/>
                    <a:lstStyle/>
                    <a:p>
                      <a:pPr algn="l" fontAlgn="b"/>
                      <a:r>
                        <a:rPr lang="cs-CZ" sz="700" b="0" i="0" u="none" strike="noStrike">
                          <a:solidFill>
                            <a:srgbClr val="000000"/>
                          </a:solidFill>
                          <a:effectLst/>
                          <a:latin typeface="Arial" panose="020B0604020202020204" pitchFamily="34" charset="0"/>
                        </a:rPr>
                        <a:t>[AT-AT] Westtirol 1 - Westtirol 2 WTRHU41 [OPP] / N-1 Buers - Westtirol ws (421)</a:t>
                      </a:r>
                    </a:p>
                  </a:txBody>
                  <a:tcPr marL="6677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120,41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727984129"/>
                  </a:ext>
                </a:extLst>
              </a:tr>
              <a:tr h="116166">
                <a:tc>
                  <a:txBody>
                    <a:bodyPr/>
                    <a:lstStyle/>
                    <a:p>
                      <a:pPr algn="l" fontAlgn="b"/>
                      <a:r>
                        <a:rPr lang="cs-CZ" sz="700" b="0" i="0" u="none" strike="noStrike">
                          <a:solidFill>
                            <a:srgbClr val="000000"/>
                          </a:solidFill>
                          <a:effectLst/>
                          <a:latin typeface="Arial" panose="020B0604020202020204" pitchFamily="34" charset="0"/>
                        </a:rPr>
                        <a:t>[PL-PL] Mikulowa AT1 [OPP] / N-1 Mikulowa AT2</a:t>
                      </a:r>
                    </a:p>
                  </a:txBody>
                  <a:tcPr marL="6677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288,95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63%</a:t>
                      </a:r>
                    </a:p>
                  </a:txBody>
                  <a:tcPr marL="0" marR="0" marT="0" marB="0" anchor="b">
                    <a:lnL>
                      <a:noFill/>
                    </a:lnL>
                    <a:lnR>
                      <a:noFill/>
                    </a:lnR>
                    <a:lnT>
                      <a:noFill/>
                    </a:lnT>
                    <a:lnB>
                      <a:noFill/>
                    </a:lnB>
                  </a:tcPr>
                </a:tc>
                <a:extLst>
                  <a:ext uri="{0D108BD9-81ED-4DB2-BD59-A6C34878D82A}">
                    <a16:rowId xmlns:a16="http://schemas.microsoft.com/office/drawing/2014/main" val="3846502698"/>
                  </a:ext>
                </a:extLst>
              </a:tr>
              <a:tr h="116166">
                <a:tc>
                  <a:txBody>
                    <a:bodyPr/>
                    <a:lstStyle/>
                    <a:p>
                      <a:pPr algn="l" fontAlgn="b"/>
                      <a:r>
                        <a:rPr lang="cs-CZ" sz="700" b="0" i="0" u="none" strike="noStrike">
                          <a:solidFill>
                            <a:srgbClr val="000000"/>
                          </a:solidFill>
                          <a:effectLst/>
                          <a:latin typeface="Arial" panose="020B0604020202020204" pitchFamily="34" charset="0"/>
                        </a:rPr>
                        <a:t>[D7-D2] Urberach - Grosskrotzenburg [OPP] [D2] / N-1 Dettingen - Grosskrotzenburg UMAIN S1</a:t>
                      </a:r>
                    </a:p>
                  </a:txBody>
                  <a:tcPr marL="6677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294,09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794990126"/>
                  </a:ext>
                </a:extLst>
              </a:tr>
              <a:tr h="116166">
                <a:tc>
                  <a:txBody>
                    <a:bodyPr/>
                    <a:lstStyle/>
                    <a:p>
                      <a:pPr algn="l" fontAlgn="b"/>
                      <a:r>
                        <a:rPr lang="de-DE" sz="700" b="0" i="0" u="none" strike="noStrike">
                          <a:solidFill>
                            <a:srgbClr val="000000"/>
                          </a:solidFill>
                          <a:effectLst/>
                          <a:latin typeface="Arial" panose="020B0604020202020204" pitchFamily="34" charset="0"/>
                        </a:rPr>
                        <a:t>[D2-D7] Oberbachern - Meitingen OBACHE N [DIR] [D7] / N-1 Meitingen - Oberbachern OBACHE S</a:t>
                      </a:r>
                    </a:p>
                  </a:txBody>
                  <a:tcPr marL="6677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213,14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566251401"/>
                  </a:ext>
                </a:extLst>
              </a:tr>
              <a:tr h="116166">
                <a:tc>
                  <a:txBody>
                    <a:bodyPr/>
                    <a:lstStyle/>
                    <a:p>
                      <a:pPr algn="l" fontAlgn="b"/>
                      <a:r>
                        <a:rPr lang="cs-CZ" sz="700" b="1" i="0" u="none" strike="noStrike">
                          <a:solidFill>
                            <a:srgbClr val="000000"/>
                          </a:solidFill>
                          <a:effectLst/>
                          <a:latin typeface="Arial" panose="020B0604020202020204" pitchFamily="34" charset="0"/>
                        </a:rPr>
                        <a:t>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476,82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149%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297810852"/>
                  </a:ext>
                </a:extLst>
              </a:tr>
              <a:tr h="116166">
                <a:tc>
                  <a:txBody>
                    <a:bodyPr/>
                    <a:lstStyle/>
                    <a:p>
                      <a:pPr algn="l" fontAlgn="b"/>
                      <a:r>
                        <a:rPr lang="cs-CZ" sz="700" b="0" i="0" u="none" strike="noStrike">
                          <a:solidFill>
                            <a:srgbClr val="000000"/>
                          </a:solidFill>
                          <a:effectLst/>
                          <a:latin typeface="Arial" panose="020B0604020202020204" pitchFamily="34" charset="0"/>
                        </a:rPr>
                        <a:t>[AT-AT] Westtirol 1 - Westtirol 2 WTRHU41 [OPP] / N-1 Westtirol - Leupolz</a:t>
                      </a:r>
                    </a:p>
                  </a:txBody>
                  <a:tcPr marL="6677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59,23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897991771"/>
                  </a:ext>
                </a:extLst>
              </a:tr>
              <a:tr h="116166">
                <a:tc>
                  <a:txBody>
                    <a:bodyPr/>
                    <a:lstStyle/>
                    <a:p>
                      <a:pPr algn="l" fontAlgn="b"/>
                      <a:r>
                        <a:rPr lang="cs-CZ" sz="700" b="0" i="0" u="none" strike="noStrike">
                          <a:solidFill>
                            <a:srgbClr val="000000"/>
                          </a:solidFill>
                          <a:effectLst/>
                          <a:latin typeface="Arial" panose="020B0604020202020204" pitchFamily="34" charset="0"/>
                        </a:rPr>
                        <a:t>[PL-PL] Mikulowa AT1 [OPP] / N-1 Mikulowa AT2</a:t>
                      </a:r>
                    </a:p>
                  </a:txBody>
                  <a:tcPr marL="6677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476,82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56%</a:t>
                      </a:r>
                    </a:p>
                  </a:txBody>
                  <a:tcPr marL="0" marR="0" marT="0" marB="0" anchor="b">
                    <a:lnL>
                      <a:noFill/>
                    </a:lnL>
                    <a:lnR>
                      <a:noFill/>
                    </a:lnR>
                    <a:lnT>
                      <a:noFill/>
                    </a:lnT>
                    <a:lnB>
                      <a:noFill/>
                    </a:lnB>
                  </a:tcPr>
                </a:tc>
                <a:extLst>
                  <a:ext uri="{0D108BD9-81ED-4DB2-BD59-A6C34878D82A}">
                    <a16:rowId xmlns:a16="http://schemas.microsoft.com/office/drawing/2014/main" val="2267633485"/>
                  </a:ext>
                </a:extLst>
              </a:tr>
              <a:tr h="116166">
                <a:tc>
                  <a:txBody>
                    <a:bodyPr/>
                    <a:lstStyle/>
                    <a:p>
                      <a:pPr algn="l" fontAlgn="b"/>
                      <a:r>
                        <a:rPr lang="cs-CZ" sz="700" b="0" i="0" u="none" strike="noStrike">
                          <a:solidFill>
                            <a:srgbClr val="000000"/>
                          </a:solidFill>
                          <a:effectLst/>
                          <a:latin typeface="Arial" panose="020B0604020202020204" pitchFamily="34" charset="0"/>
                        </a:rPr>
                        <a:t>[NL-D2] Meeden-Diele  380 Z [OPP] [NL] / N-1 COBRA HVDC</a:t>
                      </a:r>
                    </a:p>
                  </a:txBody>
                  <a:tcPr marL="6677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7,62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55%</a:t>
                      </a:r>
                    </a:p>
                  </a:txBody>
                  <a:tcPr marL="0" marR="0" marT="0" marB="0" anchor="b">
                    <a:lnL>
                      <a:noFill/>
                    </a:lnL>
                    <a:lnR>
                      <a:noFill/>
                    </a:lnR>
                    <a:lnT>
                      <a:noFill/>
                    </a:lnT>
                    <a:lnB>
                      <a:noFill/>
                    </a:lnB>
                  </a:tcPr>
                </a:tc>
                <a:extLst>
                  <a:ext uri="{0D108BD9-81ED-4DB2-BD59-A6C34878D82A}">
                    <a16:rowId xmlns:a16="http://schemas.microsoft.com/office/drawing/2014/main" val="1052099535"/>
                  </a:ext>
                </a:extLst>
              </a:tr>
              <a:tr h="116166">
                <a:tc>
                  <a:txBody>
                    <a:bodyPr/>
                    <a:lstStyle/>
                    <a:p>
                      <a:pPr algn="l" fontAlgn="b"/>
                      <a:r>
                        <a:rPr lang="de-DE" sz="700" b="0" i="0" u="none" strike="noStrike">
                          <a:solidFill>
                            <a:srgbClr val="000000"/>
                          </a:solidFill>
                          <a:effectLst/>
                          <a:latin typeface="Arial" panose="020B0604020202020204" pitchFamily="34" charset="0"/>
                        </a:rPr>
                        <a:t>[D2-D7] Oberbachern - Meitingen OBACHE N [DIR] [D7] / N-1 Meitingen - Oberbachern OBACHE S</a:t>
                      </a:r>
                    </a:p>
                  </a:txBody>
                  <a:tcPr marL="6677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378,98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050920072"/>
                  </a:ext>
                </a:extLst>
              </a:tr>
              <a:tr h="116166">
                <a:tc>
                  <a:txBody>
                    <a:bodyPr/>
                    <a:lstStyle/>
                    <a:p>
                      <a:pPr algn="l" fontAlgn="b"/>
                      <a:r>
                        <a:rPr lang="cs-CZ" sz="700" b="1" i="0" u="none" strike="noStrike">
                          <a:solidFill>
                            <a:srgbClr val="000000"/>
                          </a:solidFill>
                          <a:effectLst/>
                          <a:latin typeface="Arial" panose="020B0604020202020204" pitchFamily="34" charset="0"/>
                        </a:rPr>
                        <a:t>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554,94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146%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157047471"/>
                  </a:ext>
                </a:extLst>
              </a:tr>
              <a:tr h="116166">
                <a:tc>
                  <a:txBody>
                    <a:bodyPr/>
                    <a:lstStyle/>
                    <a:p>
                      <a:pPr algn="l" fontAlgn="b"/>
                      <a:r>
                        <a:rPr lang="cs-CZ" sz="700" b="0" i="0" u="none" strike="noStrike">
                          <a:solidFill>
                            <a:srgbClr val="000000"/>
                          </a:solidFill>
                          <a:effectLst/>
                          <a:latin typeface="Arial" panose="020B0604020202020204" pitchFamily="34" charset="0"/>
                        </a:rPr>
                        <a:t>[AT-AT] Westtirol 1 - Westtirol 2 WTRHU41 [OPP] / N-1 Westtirol - Leupolz</a:t>
                      </a:r>
                    </a:p>
                  </a:txBody>
                  <a:tcPr marL="6677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101,31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278081872"/>
                  </a:ext>
                </a:extLst>
              </a:tr>
              <a:tr h="116166">
                <a:tc>
                  <a:txBody>
                    <a:bodyPr/>
                    <a:lstStyle/>
                    <a:p>
                      <a:pPr algn="l" fontAlgn="b"/>
                      <a:r>
                        <a:rPr lang="cs-CZ" sz="700" b="0" i="0" u="none" strike="noStrike">
                          <a:solidFill>
                            <a:srgbClr val="000000"/>
                          </a:solidFill>
                          <a:effectLst/>
                          <a:latin typeface="Arial" panose="020B0604020202020204" pitchFamily="34" charset="0"/>
                        </a:rPr>
                        <a:t>[PL-PL] Mikulowa AT1 [OPP] / N-1 Mikulowa AT2</a:t>
                      </a:r>
                    </a:p>
                  </a:txBody>
                  <a:tcPr marL="6677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554,94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54%</a:t>
                      </a:r>
                    </a:p>
                  </a:txBody>
                  <a:tcPr marL="0" marR="0" marT="0" marB="0" anchor="b">
                    <a:lnL>
                      <a:noFill/>
                    </a:lnL>
                    <a:lnR>
                      <a:noFill/>
                    </a:lnR>
                    <a:lnT>
                      <a:noFill/>
                    </a:lnT>
                    <a:lnB>
                      <a:noFill/>
                    </a:lnB>
                  </a:tcPr>
                </a:tc>
                <a:extLst>
                  <a:ext uri="{0D108BD9-81ED-4DB2-BD59-A6C34878D82A}">
                    <a16:rowId xmlns:a16="http://schemas.microsoft.com/office/drawing/2014/main" val="3283114739"/>
                  </a:ext>
                </a:extLst>
              </a:tr>
              <a:tr h="116166">
                <a:tc>
                  <a:txBody>
                    <a:bodyPr/>
                    <a:lstStyle/>
                    <a:p>
                      <a:pPr algn="l" fontAlgn="b"/>
                      <a:r>
                        <a:rPr lang="cs-CZ" sz="700" b="0" i="0" u="none" strike="noStrike">
                          <a:solidFill>
                            <a:srgbClr val="000000"/>
                          </a:solidFill>
                          <a:effectLst/>
                          <a:latin typeface="Arial" panose="020B0604020202020204" pitchFamily="34" charset="0"/>
                        </a:rPr>
                        <a:t>[NL-D2] Meeden-Diele  380 Z [OPP] [NL] / N-1 COBRA HVDC</a:t>
                      </a:r>
                    </a:p>
                  </a:txBody>
                  <a:tcPr marL="6677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44,65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51%</a:t>
                      </a:r>
                    </a:p>
                  </a:txBody>
                  <a:tcPr marL="0" marR="0" marT="0" marB="0" anchor="b">
                    <a:lnL>
                      <a:noFill/>
                    </a:lnL>
                    <a:lnR>
                      <a:noFill/>
                    </a:lnR>
                    <a:lnT>
                      <a:noFill/>
                    </a:lnT>
                    <a:lnB>
                      <a:noFill/>
                    </a:lnB>
                  </a:tcPr>
                </a:tc>
                <a:extLst>
                  <a:ext uri="{0D108BD9-81ED-4DB2-BD59-A6C34878D82A}">
                    <a16:rowId xmlns:a16="http://schemas.microsoft.com/office/drawing/2014/main" val="93604617"/>
                  </a:ext>
                </a:extLst>
              </a:tr>
              <a:tr h="116166">
                <a:tc>
                  <a:txBody>
                    <a:bodyPr/>
                    <a:lstStyle/>
                    <a:p>
                      <a:pPr algn="l" fontAlgn="b"/>
                      <a:r>
                        <a:rPr lang="cs-CZ" sz="700" b="0" i="0" u="none" strike="noStrike">
                          <a:solidFill>
                            <a:srgbClr val="000000"/>
                          </a:solidFill>
                          <a:effectLst/>
                          <a:latin typeface="Arial" panose="020B0604020202020204" pitchFamily="34" charset="0"/>
                        </a:rPr>
                        <a:t>[D2-D7] Grosskrotzenburg - Urberach UMAIN N2 [DIR] [D7] / N-1 Dettingen - Grosskrotzenburg UMAIN S1</a:t>
                      </a:r>
                    </a:p>
                  </a:txBody>
                  <a:tcPr marL="6677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80,76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23%</a:t>
                      </a:r>
                    </a:p>
                  </a:txBody>
                  <a:tcPr marL="0" marR="0" marT="0" marB="0" anchor="b">
                    <a:lnL>
                      <a:noFill/>
                    </a:lnL>
                    <a:lnR>
                      <a:noFill/>
                    </a:lnR>
                    <a:lnT>
                      <a:noFill/>
                    </a:lnT>
                    <a:lnB>
                      <a:noFill/>
                    </a:lnB>
                  </a:tcPr>
                </a:tc>
                <a:extLst>
                  <a:ext uri="{0D108BD9-81ED-4DB2-BD59-A6C34878D82A}">
                    <a16:rowId xmlns:a16="http://schemas.microsoft.com/office/drawing/2014/main" val="916538121"/>
                  </a:ext>
                </a:extLst>
              </a:tr>
              <a:tr h="116166">
                <a:tc>
                  <a:txBody>
                    <a:bodyPr/>
                    <a:lstStyle/>
                    <a:p>
                      <a:pPr algn="l" fontAlgn="b"/>
                      <a:r>
                        <a:rPr lang="cs-CZ" sz="700" b="1" i="0" u="none" strike="noStrike">
                          <a:solidFill>
                            <a:srgbClr val="000000"/>
                          </a:solidFill>
                          <a:effectLst/>
                          <a:latin typeface="Arial" panose="020B0604020202020204" pitchFamily="34" charset="0"/>
                        </a:rPr>
                        <a:t>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494,06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145%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352827630"/>
                  </a:ext>
                </a:extLst>
              </a:tr>
              <a:tr h="116166">
                <a:tc>
                  <a:txBody>
                    <a:bodyPr/>
                    <a:lstStyle/>
                    <a:p>
                      <a:pPr algn="l" fontAlgn="b"/>
                      <a:r>
                        <a:rPr lang="cs-CZ" sz="700" b="0" i="0" u="none" strike="noStrike">
                          <a:solidFill>
                            <a:srgbClr val="000000"/>
                          </a:solidFill>
                          <a:effectLst/>
                          <a:latin typeface="Arial" panose="020B0604020202020204" pitchFamily="34" charset="0"/>
                        </a:rPr>
                        <a:t>[AT-AT] Westtirol 1 - Westtirol 2 WTRHU41 [OPP] / N-1 Westtirol - Leupolz</a:t>
                      </a:r>
                    </a:p>
                  </a:txBody>
                  <a:tcPr marL="6677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75,29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249078274"/>
                  </a:ext>
                </a:extLst>
              </a:tr>
              <a:tr h="116166">
                <a:tc>
                  <a:txBody>
                    <a:bodyPr/>
                    <a:lstStyle/>
                    <a:p>
                      <a:pPr algn="l" fontAlgn="b"/>
                      <a:r>
                        <a:rPr lang="cs-CZ" sz="700" b="0" i="0" u="none" strike="noStrike">
                          <a:solidFill>
                            <a:srgbClr val="000000"/>
                          </a:solidFill>
                          <a:effectLst/>
                          <a:latin typeface="Arial" panose="020B0604020202020204" pitchFamily="34" charset="0"/>
                        </a:rPr>
                        <a:t>[PL-PL] Mikulowa AT1 [OPP] / N-1 Mikulowa AT2</a:t>
                      </a:r>
                    </a:p>
                  </a:txBody>
                  <a:tcPr marL="6677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494,06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56%</a:t>
                      </a:r>
                    </a:p>
                  </a:txBody>
                  <a:tcPr marL="0" marR="0" marT="0" marB="0" anchor="b">
                    <a:lnL>
                      <a:noFill/>
                    </a:lnL>
                    <a:lnR>
                      <a:noFill/>
                    </a:lnR>
                    <a:lnT>
                      <a:noFill/>
                    </a:lnT>
                    <a:lnB>
                      <a:noFill/>
                    </a:lnB>
                  </a:tcPr>
                </a:tc>
                <a:extLst>
                  <a:ext uri="{0D108BD9-81ED-4DB2-BD59-A6C34878D82A}">
                    <a16:rowId xmlns:a16="http://schemas.microsoft.com/office/drawing/2014/main" val="1208825419"/>
                  </a:ext>
                </a:extLst>
              </a:tr>
              <a:tr h="116166">
                <a:tc>
                  <a:txBody>
                    <a:bodyPr/>
                    <a:lstStyle/>
                    <a:p>
                      <a:pPr algn="l" fontAlgn="b"/>
                      <a:r>
                        <a:rPr lang="cs-CZ" sz="700" b="0" i="0" u="none" strike="noStrike">
                          <a:solidFill>
                            <a:srgbClr val="000000"/>
                          </a:solidFill>
                          <a:effectLst/>
                          <a:latin typeface="Arial" panose="020B0604020202020204" pitchFamily="34" charset="0"/>
                        </a:rPr>
                        <a:t>[NL-D2] Meeden-Diele  380 Z [OPP] [NL] / N-1 COBRA HVDC</a:t>
                      </a:r>
                    </a:p>
                  </a:txBody>
                  <a:tcPr marL="6677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68,38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46%</a:t>
                      </a:r>
                    </a:p>
                  </a:txBody>
                  <a:tcPr marL="0" marR="0" marT="0" marB="0" anchor="b">
                    <a:lnL>
                      <a:noFill/>
                    </a:lnL>
                    <a:lnR>
                      <a:noFill/>
                    </a:lnR>
                    <a:lnT>
                      <a:noFill/>
                    </a:lnT>
                    <a:lnB>
                      <a:noFill/>
                    </a:lnB>
                  </a:tcPr>
                </a:tc>
                <a:extLst>
                  <a:ext uri="{0D108BD9-81ED-4DB2-BD59-A6C34878D82A}">
                    <a16:rowId xmlns:a16="http://schemas.microsoft.com/office/drawing/2014/main" val="26693755"/>
                  </a:ext>
                </a:extLst>
              </a:tr>
              <a:tr h="116166">
                <a:tc>
                  <a:txBody>
                    <a:bodyPr/>
                    <a:lstStyle/>
                    <a:p>
                      <a:pPr algn="l" fontAlgn="b"/>
                      <a:r>
                        <a:rPr lang="de-DE" sz="700" b="0" i="0" u="none" strike="noStrike">
                          <a:solidFill>
                            <a:srgbClr val="000000"/>
                          </a:solidFill>
                          <a:effectLst/>
                          <a:latin typeface="Arial" panose="020B0604020202020204" pitchFamily="34" charset="0"/>
                        </a:rPr>
                        <a:t>[D2-D7] Oberbachern - Meitingen OBACHE N [DIR] [D7] / N-1 Meitingen - Oberbachern OBACHE S</a:t>
                      </a:r>
                    </a:p>
                  </a:txBody>
                  <a:tcPr marL="6677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135,62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4275580402"/>
                  </a:ext>
                </a:extLst>
              </a:tr>
              <a:tr h="116166">
                <a:tc>
                  <a:txBody>
                    <a:bodyPr/>
                    <a:lstStyle/>
                    <a:p>
                      <a:pPr algn="l" fontAlgn="b"/>
                      <a:r>
                        <a:rPr lang="cs-CZ" sz="700" b="1" i="0" u="none" strike="noStrike">
                          <a:solidFill>
                            <a:srgbClr val="000000"/>
                          </a:solidFill>
                          <a:effectLst/>
                          <a:latin typeface="Arial" panose="020B0604020202020204" pitchFamily="34" charset="0"/>
                        </a:rPr>
                        <a:t>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504,55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151%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28653742"/>
                  </a:ext>
                </a:extLst>
              </a:tr>
              <a:tr h="116166">
                <a:tc>
                  <a:txBody>
                    <a:bodyPr/>
                    <a:lstStyle/>
                    <a:p>
                      <a:pPr algn="l" fontAlgn="b"/>
                      <a:r>
                        <a:rPr lang="cs-CZ" sz="700" b="0" i="0" u="none" strike="noStrike">
                          <a:solidFill>
                            <a:srgbClr val="000000"/>
                          </a:solidFill>
                          <a:effectLst/>
                          <a:latin typeface="Arial" panose="020B0604020202020204" pitchFamily="34" charset="0"/>
                        </a:rPr>
                        <a:t>[AT-AT] Westtirol 1 - Westtirol 2 WTRHU41 [OPP] / N-1 Buers - Westtirol ws (421)</a:t>
                      </a:r>
                    </a:p>
                  </a:txBody>
                  <a:tcPr marL="6677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61,13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092270750"/>
                  </a:ext>
                </a:extLst>
              </a:tr>
              <a:tr h="116166">
                <a:tc>
                  <a:txBody>
                    <a:bodyPr/>
                    <a:lstStyle/>
                    <a:p>
                      <a:pPr algn="l" fontAlgn="b"/>
                      <a:r>
                        <a:rPr lang="cs-CZ" sz="700" b="0" i="0" u="none" strike="noStrike">
                          <a:solidFill>
                            <a:srgbClr val="000000"/>
                          </a:solidFill>
                          <a:effectLst/>
                          <a:latin typeface="Arial" panose="020B0604020202020204" pitchFamily="34" charset="0"/>
                        </a:rPr>
                        <a:t>[PL-PL] Mikulowa AT1 [OPP] / N-1 Mikulowa AT2</a:t>
                      </a:r>
                    </a:p>
                  </a:txBody>
                  <a:tcPr marL="6677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504,55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56%</a:t>
                      </a:r>
                    </a:p>
                  </a:txBody>
                  <a:tcPr marL="0" marR="0" marT="0" marB="0" anchor="b">
                    <a:lnL>
                      <a:noFill/>
                    </a:lnL>
                    <a:lnR>
                      <a:noFill/>
                    </a:lnR>
                    <a:lnT>
                      <a:noFill/>
                    </a:lnT>
                    <a:lnB>
                      <a:noFill/>
                    </a:lnB>
                  </a:tcPr>
                </a:tc>
                <a:extLst>
                  <a:ext uri="{0D108BD9-81ED-4DB2-BD59-A6C34878D82A}">
                    <a16:rowId xmlns:a16="http://schemas.microsoft.com/office/drawing/2014/main" val="599328338"/>
                  </a:ext>
                </a:extLst>
              </a:tr>
              <a:tr h="116166">
                <a:tc>
                  <a:txBody>
                    <a:bodyPr/>
                    <a:lstStyle/>
                    <a:p>
                      <a:pPr algn="l" fontAlgn="b"/>
                      <a:r>
                        <a:rPr lang="cs-CZ" sz="700" b="0" i="0" u="none" strike="noStrike">
                          <a:solidFill>
                            <a:srgbClr val="000000"/>
                          </a:solidFill>
                          <a:effectLst/>
                          <a:latin typeface="Arial" panose="020B0604020202020204" pitchFamily="34" charset="0"/>
                        </a:rPr>
                        <a:t>[NL-D2] Meeden-Diele  380 Z [OPP] [NL] / N-1 COBRA HVDC</a:t>
                      </a:r>
                    </a:p>
                  </a:txBody>
                  <a:tcPr marL="6677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141,78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45%</a:t>
                      </a:r>
                    </a:p>
                  </a:txBody>
                  <a:tcPr marL="0" marR="0" marT="0" marB="0" anchor="b">
                    <a:lnL>
                      <a:noFill/>
                    </a:lnL>
                    <a:lnR>
                      <a:noFill/>
                    </a:lnR>
                    <a:lnT>
                      <a:noFill/>
                    </a:lnT>
                    <a:lnB>
                      <a:noFill/>
                    </a:lnB>
                  </a:tcPr>
                </a:tc>
                <a:extLst>
                  <a:ext uri="{0D108BD9-81ED-4DB2-BD59-A6C34878D82A}">
                    <a16:rowId xmlns:a16="http://schemas.microsoft.com/office/drawing/2014/main" val="2518915774"/>
                  </a:ext>
                </a:extLst>
              </a:tr>
              <a:tr h="116166">
                <a:tc>
                  <a:txBody>
                    <a:bodyPr/>
                    <a:lstStyle/>
                    <a:p>
                      <a:pPr algn="l" fontAlgn="b"/>
                      <a:r>
                        <a:rPr lang="de-DE" sz="700" b="0" i="0" u="none" strike="noStrike">
                          <a:solidFill>
                            <a:srgbClr val="000000"/>
                          </a:solidFill>
                          <a:effectLst/>
                          <a:latin typeface="Arial" panose="020B0604020202020204" pitchFamily="34" charset="0"/>
                        </a:rPr>
                        <a:t>[D2-D7] Oberbachern - Meitingen OBACHE N [DIR] [D7] / N-1 Meitingen - Oberbachern OBACHE S</a:t>
                      </a:r>
                    </a:p>
                  </a:txBody>
                  <a:tcPr marL="6677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45,72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775361239"/>
                  </a:ext>
                </a:extLst>
              </a:tr>
              <a:tr h="116166">
                <a:tc>
                  <a:txBody>
                    <a:bodyPr/>
                    <a:lstStyle/>
                    <a:p>
                      <a:pPr algn="l" fontAlgn="b"/>
                      <a:r>
                        <a:rPr lang="cs-CZ" sz="700" b="1" i="0" u="none" strike="noStrike">
                          <a:solidFill>
                            <a:srgbClr val="000000"/>
                          </a:solidFill>
                          <a:effectLst/>
                          <a:latin typeface="Arial" panose="020B0604020202020204" pitchFamily="34" charset="0"/>
                        </a:rPr>
                        <a:t>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521,22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462896203"/>
                  </a:ext>
                </a:extLst>
              </a:tr>
              <a:tr h="116166">
                <a:tc>
                  <a:txBody>
                    <a:bodyPr/>
                    <a:lstStyle/>
                    <a:p>
                      <a:pPr algn="l" fontAlgn="b"/>
                      <a:r>
                        <a:rPr lang="cs-CZ" sz="700" b="0" i="0" u="none" strike="noStrike">
                          <a:solidFill>
                            <a:srgbClr val="000000"/>
                          </a:solidFill>
                          <a:effectLst/>
                          <a:latin typeface="Arial" panose="020B0604020202020204" pitchFamily="34" charset="0"/>
                        </a:rPr>
                        <a:t>[AT-AT] Westtirol 1 - Westtirol 2 WTRHU41 [OPP] / N-1 Westtirol - Leupolz</a:t>
                      </a:r>
                    </a:p>
                  </a:txBody>
                  <a:tcPr marL="6677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116,81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926638265"/>
                  </a:ext>
                </a:extLst>
              </a:tr>
              <a:tr h="116166">
                <a:tc>
                  <a:txBody>
                    <a:bodyPr/>
                    <a:lstStyle/>
                    <a:p>
                      <a:pPr algn="l" fontAlgn="b"/>
                      <a:r>
                        <a:rPr lang="cs-CZ" sz="700" b="0" i="0" u="none" strike="noStrike">
                          <a:solidFill>
                            <a:srgbClr val="000000"/>
                          </a:solidFill>
                          <a:effectLst/>
                          <a:latin typeface="Arial" panose="020B0604020202020204" pitchFamily="34" charset="0"/>
                        </a:rPr>
                        <a:t>[PL-PL] Mikulowa AT1 [OPP] / N-1 Mikulowa AT2</a:t>
                      </a:r>
                    </a:p>
                  </a:txBody>
                  <a:tcPr marL="6677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521,22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56%</a:t>
                      </a:r>
                    </a:p>
                  </a:txBody>
                  <a:tcPr marL="0" marR="0" marT="0" marB="0" anchor="b">
                    <a:lnL>
                      <a:noFill/>
                    </a:lnL>
                    <a:lnR>
                      <a:noFill/>
                    </a:lnR>
                    <a:lnT>
                      <a:noFill/>
                    </a:lnT>
                    <a:lnB>
                      <a:noFill/>
                    </a:lnB>
                  </a:tcPr>
                </a:tc>
                <a:extLst>
                  <a:ext uri="{0D108BD9-81ED-4DB2-BD59-A6C34878D82A}">
                    <a16:rowId xmlns:a16="http://schemas.microsoft.com/office/drawing/2014/main" val="1261066872"/>
                  </a:ext>
                </a:extLst>
              </a:tr>
              <a:tr h="116166">
                <a:tc>
                  <a:txBody>
                    <a:bodyPr/>
                    <a:lstStyle/>
                    <a:p>
                      <a:pPr algn="l" fontAlgn="b"/>
                      <a:r>
                        <a:rPr lang="cs-CZ" sz="700" b="0" i="0" u="none" strike="noStrike">
                          <a:solidFill>
                            <a:srgbClr val="000000"/>
                          </a:solidFill>
                          <a:effectLst/>
                          <a:latin typeface="Arial" panose="020B0604020202020204" pitchFamily="34" charset="0"/>
                        </a:rPr>
                        <a:t>[NL-D2] Meeden-Diele  380 Z [OPP] [NL] / N-1 COBRA HVDC</a:t>
                      </a:r>
                    </a:p>
                  </a:txBody>
                  <a:tcPr marL="6677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153,78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43%</a:t>
                      </a:r>
                    </a:p>
                  </a:txBody>
                  <a:tcPr marL="0" marR="0" marT="0" marB="0" anchor="b">
                    <a:lnL>
                      <a:noFill/>
                    </a:lnL>
                    <a:lnR>
                      <a:noFill/>
                    </a:lnR>
                    <a:lnT>
                      <a:noFill/>
                    </a:lnT>
                    <a:lnB>
                      <a:noFill/>
                    </a:lnB>
                  </a:tcPr>
                </a:tc>
                <a:extLst>
                  <a:ext uri="{0D108BD9-81ED-4DB2-BD59-A6C34878D82A}">
                    <a16:rowId xmlns:a16="http://schemas.microsoft.com/office/drawing/2014/main" val="2998733935"/>
                  </a:ext>
                </a:extLst>
              </a:tr>
              <a:tr h="116166">
                <a:tc>
                  <a:txBody>
                    <a:bodyPr/>
                    <a:lstStyle/>
                    <a:p>
                      <a:pPr algn="l" fontAlgn="b"/>
                      <a:r>
                        <a:rPr lang="cs-CZ" sz="700" b="1" i="0" u="none" strike="noStrike">
                          <a:solidFill>
                            <a:srgbClr val="000000"/>
                          </a:solidFill>
                          <a:effectLst/>
                          <a:latin typeface="Arial" panose="020B0604020202020204" pitchFamily="34" charset="0"/>
                        </a:rPr>
                        <a:t>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616,59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143%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148163550"/>
                  </a:ext>
                </a:extLst>
              </a:tr>
              <a:tr h="116166">
                <a:tc>
                  <a:txBody>
                    <a:bodyPr/>
                    <a:lstStyle/>
                    <a:p>
                      <a:pPr algn="l" fontAlgn="b"/>
                      <a:r>
                        <a:rPr lang="cs-CZ" sz="700" b="0" i="0" u="none" strike="noStrike">
                          <a:solidFill>
                            <a:srgbClr val="000000"/>
                          </a:solidFill>
                          <a:effectLst/>
                          <a:latin typeface="Arial" panose="020B0604020202020204" pitchFamily="34" charset="0"/>
                        </a:rPr>
                        <a:t>[AT-AT] Westtirol 1 - Westtirol 2 WTRHU41 [OPP] / N-1 Westtirol - Leupolz</a:t>
                      </a:r>
                    </a:p>
                  </a:txBody>
                  <a:tcPr marL="6677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104,95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743112192"/>
                  </a:ext>
                </a:extLst>
              </a:tr>
              <a:tr h="116166">
                <a:tc>
                  <a:txBody>
                    <a:bodyPr/>
                    <a:lstStyle/>
                    <a:p>
                      <a:pPr algn="l" fontAlgn="b"/>
                      <a:r>
                        <a:rPr lang="cs-CZ" sz="700" b="0" i="0" u="none" strike="noStrike">
                          <a:solidFill>
                            <a:srgbClr val="000000"/>
                          </a:solidFill>
                          <a:effectLst/>
                          <a:latin typeface="Arial" panose="020B0604020202020204" pitchFamily="34" charset="0"/>
                        </a:rPr>
                        <a:t>[PL-PL] Mikulowa AT1 [OPP] / N-1 Mikulowa AT2</a:t>
                      </a:r>
                    </a:p>
                  </a:txBody>
                  <a:tcPr marL="6677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616,59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56%</a:t>
                      </a:r>
                    </a:p>
                  </a:txBody>
                  <a:tcPr marL="0" marR="0" marT="0" marB="0" anchor="b">
                    <a:lnL>
                      <a:noFill/>
                    </a:lnL>
                    <a:lnR>
                      <a:noFill/>
                    </a:lnR>
                    <a:lnT>
                      <a:noFill/>
                    </a:lnT>
                    <a:lnB>
                      <a:noFill/>
                    </a:lnB>
                  </a:tcPr>
                </a:tc>
                <a:extLst>
                  <a:ext uri="{0D108BD9-81ED-4DB2-BD59-A6C34878D82A}">
                    <a16:rowId xmlns:a16="http://schemas.microsoft.com/office/drawing/2014/main" val="3939397183"/>
                  </a:ext>
                </a:extLst>
              </a:tr>
              <a:tr h="116166">
                <a:tc>
                  <a:txBody>
                    <a:bodyPr/>
                    <a:lstStyle/>
                    <a:p>
                      <a:pPr algn="l" fontAlgn="b"/>
                      <a:r>
                        <a:rPr lang="cs-CZ" sz="700" b="0" i="0" u="none" strike="noStrike">
                          <a:solidFill>
                            <a:srgbClr val="000000"/>
                          </a:solidFill>
                          <a:effectLst/>
                          <a:latin typeface="Arial" panose="020B0604020202020204" pitchFamily="34" charset="0"/>
                        </a:rPr>
                        <a:t>[D7-D7] Gronau - Gronau TR 441 E [OPP] / N-1 Eemshaven-Meeden-Zwolle 380 W</a:t>
                      </a:r>
                    </a:p>
                  </a:txBody>
                  <a:tcPr marL="6677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23,6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48%</a:t>
                      </a:r>
                    </a:p>
                  </a:txBody>
                  <a:tcPr marL="0" marR="0" marT="0" marB="0" anchor="b">
                    <a:lnL>
                      <a:noFill/>
                    </a:lnL>
                    <a:lnR>
                      <a:noFill/>
                    </a:lnR>
                    <a:lnT>
                      <a:noFill/>
                    </a:lnT>
                    <a:lnB>
                      <a:noFill/>
                    </a:lnB>
                  </a:tcPr>
                </a:tc>
                <a:extLst>
                  <a:ext uri="{0D108BD9-81ED-4DB2-BD59-A6C34878D82A}">
                    <a16:rowId xmlns:a16="http://schemas.microsoft.com/office/drawing/2014/main" val="563561587"/>
                  </a:ext>
                </a:extLst>
              </a:tr>
              <a:tr h="116166">
                <a:tc>
                  <a:txBody>
                    <a:bodyPr/>
                    <a:lstStyle/>
                    <a:p>
                      <a:pPr algn="l" fontAlgn="b"/>
                      <a:r>
                        <a:rPr lang="cs-CZ" sz="700" b="0" i="0" u="none" strike="noStrike">
                          <a:solidFill>
                            <a:srgbClr val="000000"/>
                          </a:solidFill>
                          <a:effectLst/>
                          <a:latin typeface="Arial" panose="020B0604020202020204" pitchFamily="34" charset="0"/>
                        </a:rPr>
                        <a:t>[AT-CH] Westtirol 1 - Pradella 427 [DIR] [AT] / N-1 Westtirol 1 - Pradella 428</a:t>
                      </a:r>
                    </a:p>
                  </a:txBody>
                  <a:tcPr marL="6677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176,72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19%</a:t>
                      </a:r>
                    </a:p>
                  </a:txBody>
                  <a:tcPr marL="0" marR="0" marT="0" marB="0" anchor="b">
                    <a:lnL>
                      <a:noFill/>
                    </a:lnL>
                    <a:lnR>
                      <a:noFill/>
                    </a:lnR>
                    <a:lnT>
                      <a:noFill/>
                    </a:lnT>
                    <a:lnB>
                      <a:noFill/>
                    </a:lnB>
                  </a:tcPr>
                </a:tc>
                <a:extLst>
                  <a:ext uri="{0D108BD9-81ED-4DB2-BD59-A6C34878D82A}">
                    <a16:rowId xmlns:a16="http://schemas.microsoft.com/office/drawing/2014/main" val="2563042941"/>
                  </a:ext>
                </a:extLst>
              </a:tr>
              <a:tr h="116166">
                <a:tc>
                  <a:txBody>
                    <a:bodyPr/>
                    <a:lstStyle/>
                    <a:p>
                      <a:pPr algn="l" fontAlgn="b"/>
                      <a:r>
                        <a:rPr lang="cs-CZ" sz="700" b="1" i="0" u="none" strike="noStrike">
                          <a:solidFill>
                            <a:srgbClr val="000000"/>
                          </a:solidFill>
                          <a:effectLst/>
                          <a:latin typeface="Arial" panose="020B0604020202020204" pitchFamily="34" charset="0"/>
                        </a:rPr>
                        <a:t>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492,48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94%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654080460"/>
                  </a:ext>
                </a:extLst>
              </a:tr>
              <a:tr h="116166">
                <a:tc>
                  <a:txBody>
                    <a:bodyPr/>
                    <a:lstStyle/>
                    <a:p>
                      <a:pPr algn="l" fontAlgn="b"/>
                      <a:r>
                        <a:rPr lang="cs-CZ" sz="700" b="0" i="0" u="none" strike="noStrike">
                          <a:solidFill>
                            <a:srgbClr val="000000"/>
                          </a:solidFill>
                          <a:effectLst/>
                          <a:latin typeface="Arial" panose="020B0604020202020204" pitchFamily="34" charset="0"/>
                        </a:rPr>
                        <a:t>[AT-AT] Westtirol 1 - Westtirol 2 WTRHU41 [OPP] / N-1 Westtirol - Leupolz</a:t>
                      </a:r>
                    </a:p>
                  </a:txBody>
                  <a:tcPr marL="6677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42,84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726860466"/>
                  </a:ext>
                </a:extLst>
              </a:tr>
              <a:tr h="116166">
                <a:tc>
                  <a:txBody>
                    <a:bodyPr/>
                    <a:lstStyle/>
                    <a:p>
                      <a:pPr algn="l" fontAlgn="b"/>
                      <a:r>
                        <a:rPr lang="cs-CZ" sz="700" b="0" i="0" u="none" strike="noStrike">
                          <a:solidFill>
                            <a:srgbClr val="000000"/>
                          </a:solidFill>
                          <a:effectLst/>
                          <a:latin typeface="Arial" panose="020B0604020202020204" pitchFamily="34" charset="0"/>
                        </a:rPr>
                        <a:t>[PL-PL] Mikulowa AT1 [OPP] / N-1 Mikulowa AT2</a:t>
                      </a:r>
                    </a:p>
                  </a:txBody>
                  <a:tcPr marL="6677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492,48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55%</a:t>
                      </a:r>
                    </a:p>
                  </a:txBody>
                  <a:tcPr marL="0" marR="0" marT="0" marB="0" anchor="b">
                    <a:lnL>
                      <a:noFill/>
                    </a:lnL>
                    <a:lnR>
                      <a:noFill/>
                    </a:lnR>
                    <a:lnT>
                      <a:noFill/>
                    </a:lnT>
                    <a:lnB>
                      <a:noFill/>
                    </a:lnB>
                  </a:tcPr>
                </a:tc>
                <a:extLst>
                  <a:ext uri="{0D108BD9-81ED-4DB2-BD59-A6C34878D82A}">
                    <a16:rowId xmlns:a16="http://schemas.microsoft.com/office/drawing/2014/main" val="821719273"/>
                  </a:ext>
                </a:extLst>
              </a:tr>
              <a:tr h="116166">
                <a:tc>
                  <a:txBody>
                    <a:bodyPr/>
                    <a:lstStyle/>
                    <a:p>
                      <a:pPr algn="l" fontAlgn="b"/>
                      <a:r>
                        <a:rPr lang="cs-CZ" sz="700" b="0" i="0" u="none" strike="noStrike">
                          <a:solidFill>
                            <a:srgbClr val="000000"/>
                          </a:solidFill>
                          <a:effectLst/>
                          <a:latin typeface="Arial" panose="020B0604020202020204" pitchFamily="34" charset="0"/>
                        </a:rPr>
                        <a:t>[AT-CH] Westtirol 1 - Pradella 427 [DIR] [AT] / N-1 Westtirol 1 - Pradella 428</a:t>
                      </a:r>
                    </a:p>
                  </a:txBody>
                  <a:tcPr marL="6677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304,21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19%</a:t>
                      </a:r>
                    </a:p>
                  </a:txBody>
                  <a:tcPr marL="0" marR="0" marT="0" marB="0" anchor="b">
                    <a:lnL>
                      <a:noFill/>
                    </a:lnL>
                    <a:lnR>
                      <a:noFill/>
                    </a:lnR>
                    <a:lnT>
                      <a:noFill/>
                    </a:lnT>
                    <a:lnB>
                      <a:noFill/>
                    </a:lnB>
                  </a:tcPr>
                </a:tc>
                <a:extLst>
                  <a:ext uri="{0D108BD9-81ED-4DB2-BD59-A6C34878D82A}">
                    <a16:rowId xmlns:a16="http://schemas.microsoft.com/office/drawing/2014/main" val="2644940507"/>
                  </a:ext>
                </a:extLst>
              </a:tr>
              <a:tr h="116166">
                <a:tc>
                  <a:txBody>
                    <a:bodyPr/>
                    <a:lstStyle/>
                    <a:p>
                      <a:pPr algn="l" fontAlgn="b"/>
                      <a:r>
                        <a:rPr lang="cs-CZ" sz="700" b="1" i="0" u="none" strike="noStrike">
                          <a:solidFill>
                            <a:srgbClr val="000000"/>
                          </a:solidFill>
                          <a:effectLst/>
                          <a:latin typeface="Arial" panose="020B0604020202020204" pitchFamily="34" charset="0"/>
                        </a:rPr>
                        <a:t>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391,25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94%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513618348"/>
                  </a:ext>
                </a:extLst>
              </a:tr>
              <a:tr h="116166">
                <a:tc>
                  <a:txBody>
                    <a:bodyPr/>
                    <a:lstStyle/>
                    <a:p>
                      <a:pPr algn="l" fontAlgn="b"/>
                      <a:r>
                        <a:rPr lang="cs-CZ" sz="700" b="0" i="0" u="none" strike="noStrike">
                          <a:solidFill>
                            <a:srgbClr val="000000"/>
                          </a:solidFill>
                          <a:effectLst/>
                          <a:latin typeface="Arial" panose="020B0604020202020204" pitchFamily="34" charset="0"/>
                        </a:rPr>
                        <a:t>[AT-AT] Westtirol 1 - Westtirol 2 WTRHU41 [OPP] / N-1 Buers - Westtirol ws (421)</a:t>
                      </a:r>
                    </a:p>
                  </a:txBody>
                  <a:tcPr marL="6677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17,53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803644083"/>
                  </a:ext>
                </a:extLst>
              </a:tr>
              <a:tr h="116166">
                <a:tc>
                  <a:txBody>
                    <a:bodyPr/>
                    <a:lstStyle/>
                    <a:p>
                      <a:pPr algn="l" fontAlgn="b"/>
                      <a:r>
                        <a:rPr lang="cs-CZ" sz="700" b="0" i="0" u="none" strike="noStrike">
                          <a:solidFill>
                            <a:srgbClr val="000000"/>
                          </a:solidFill>
                          <a:effectLst/>
                          <a:latin typeface="Arial" panose="020B0604020202020204" pitchFamily="34" charset="0"/>
                        </a:rPr>
                        <a:t>[AT-AT] Westtirol 1 - Westtirol 2 WTRHU41 [OPP] / N-1 Westtirol - Leupolz</a:t>
                      </a:r>
                    </a:p>
                  </a:txBody>
                  <a:tcPr marL="6677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40,32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19%</a:t>
                      </a:r>
                    </a:p>
                  </a:txBody>
                  <a:tcPr marL="0" marR="0" marT="0" marB="0" anchor="b">
                    <a:lnL>
                      <a:noFill/>
                    </a:lnL>
                    <a:lnR>
                      <a:noFill/>
                    </a:lnR>
                    <a:lnT>
                      <a:noFill/>
                    </a:lnT>
                    <a:lnB>
                      <a:noFill/>
                    </a:lnB>
                  </a:tcPr>
                </a:tc>
                <a:extLst>
                  <a:ext uri="{0D108BD9-81ED-4DB2-BD59-A6C34878D82A}">
                    <a16:rowId xmlns:a16="http://schemas.microsoft.com/office/drawing/2014/main" val="2632394923"/>
                  </a:ext>
                </a:extLst>
              </a:tr>
              <a:tr h="116166">
                <a:tc>
                  <a:txBody>
                    <a:bodyPr/>
                    <a:lstStyle/>
                    <a:p>
                      <a:pPr algn="l" fontAlgn="b"/>
                      <a:r>
                        <a:rPr lang="cs-CZ" sz="700" b="0" i="0" u="none" strike="noStrike">
                          <a:solidFill>
                            <a:srgbClr val="000000"/>
                          </a:solidFill>
                          <a:effectLst/>
                          <a:latin typeface="Arial" panose="020B0604020202020204" pitchFamily="34" charset="0"/>
                        </a:rPr>
                        <a:t>[PL-PL] Mikulowa AT1 [OPP] / N-1 Mikulowa AT2</a:t>
                      </a:r>
                    </a:p>
                  </a:txBody>
                  <a:tcPr marL="6677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391,25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56%</a:t>
                      </a:r>
                    </a:p>
                  </a:txBody>
                  <a:tcPr marL="0" marR="0" marT="0" marB="0" anchor="b">
                    <a:lnL>
                      <a:noFill/>
                    </a:lnL>
                    <a:lnR>
                      <a:noFill/>
                    </a:lnR>
                    <a:lnT>
                      <a:noFill/>
                    </a:lnT>
                    <a:lnB>
                      <a:noFill/>
                    </a:lnB>
                  </a:tcPr>
                </a:tc>
                <a:extLst>
                  <a:ext uri="{0D108BD9-81ED-4DB2-BD59-A6C34878D82A}">
                    <a16:rowId xmlns:a16="http://schemas.microsoft.com/office/drawing/2014/main" val="808440218"/>
                  </a:ext>
                </a:extLst>
              </a:tr>
              <a:tr h="116166">
                <a:tc>
                  <a:txBody>
                    <a:bodyPr/>
                    <a:lstStyle/>
                    <a:p>
                      <a:pPr algn="l" fontAlgn="b"/>
                      <a:r>
                        <a:rPr lang="cs-CZ" sz="700" b="1" i="0" u="none" strike="noStrike">
                          <a:solidFill>
                            <a:srgbClr val="000000"/>
                          </a:solidFill>
                          <a:effectLst/>
                          <a:latin typeface="Arial" panose="020B0604020202020204" pitchFamily="34" charset="0"/>
                        </a:rPr>
                        <a:t>10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265,89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74%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825958070"/>
                  </a:ext>
                </a:extLst>
              </a:tr>
              <a:tr h="116166">
                <a:tc>
                  <a:txBody>
                    <a:bodyPr/>
                    <a:lstStyle/>
                    <a:p>
                      <a:pPr algn="l" fontAlgn="b"/>
                      <a:r>
                        <a:rPr lang="cs-CZ" sz="700" b="0" i="0" u="none" strike="noStrike">
                          <a:solidFill>
                            <a:srgbClr val="000000"/>
                          </a:solidFill>
                          <a:effectLst/>
                          <a:latin typeface="Arial" panose="020B0604020202020204" pitchFamily="34" charset="0"/>
                        </a:rPr>
                        <a:t>[AT-AT] Westtirol 1 - Westtirol 2 WTRHU41 [OPP] / N-1 Westtirol - Leupolz</a:t>
                      </a:r>
                    </a:p>
                  </a:txBody>
                  <a:tcPr marL="6677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45,41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353436068"/>
                  </a:ext>
                </a:extLst>
              </a:tr>
              <a:tr h="116166">
                <a:tc>
                  <a:txBody>
                    <a:bodyPr/>
                    <a:lstStyle/>
                    <a:p>
                      <a:pPr algn="l" fontAlgn="b"/>
                      <a:r>
                        <a:rPr lang="cs-CZ" sz="700" b="0" i="0" u="none" strike="noStrike">
                          <a:solidFill>
                            <a:srgbClr val="000000"/>
                          </a:solidFill>
                          <a:effectLst/>
                          <a:latin typeface="Arial" panose="020B0604020202020204" pitchFamily="34" charset="0"/>
                        </a:rPr>
                        <a:t>[PL-PL] Mikulowa AT1 [OPP] / N-1 Mikulowa AT2</a:t>
                      </a:r>
                    </a:p>
                  </a:txBody>
                  <a:tcPr marL="6677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265,89</a:t>
                      </a:r>
                    </a:p>
                  </a:txBody>
                  <a:tcPr marL="0" marR="0" marT="0" marB="0" anchor="b">
                    <a:lnL>
                      <a:noFill/>
                    </a:lnL>
                    <a:lnR>
                      <a:noFill/>
                    </a:lnR>
                    <a:lnT>
                      <a:noFill/>
                    </a:lnT>
                    <a:lnB>
                      <a:noFill/>
                    </a:lnB>
                  </a:tcPr>
                </a:tc>
                <a:tc>
                  <a:txBody>
                    <a:bodyPr/>
                    <a:lstStyle/>
                    <a:p>
                      <a:pPr algn="r" fontAlgn="b"/>
                      <a:r>
                        <a:rPr lang="cs-CZ" sz="700" b="0" i="0" u="none" strike="noStrike" dirty="0">
                          <a:solidFill>
                            <a:srgbClr val="000000"/>
                          </a:solidFill>
                          <a:effectLst/>
                          <a:latin typeface="Arial" panose="020B0604020202020204" pitchFamily="34" charset="0"/>
                        </a:rPr>
                        <a:t>55%</a:t>
                      </a:r>
                    </a:p>
                  </a:txBody>
                  <a:tcPr marL="0" marR="0" marT="0" marB="0" anchor="b">
                    <a:lnL>
                      <a:noFill/>
                    </a:lnL>
                    <a:lnR>
                      <a:noFill/>
                    </a:lnR>
                    <a:lnT>
                      <a:noFill/>
                    </a:lnT>
                    <a:lnB>
                      <a:noFill/>
                    </a:lnB>
                  </a:tcPr>
                </a:tc>
                <a:extLst>
                  <a:ext uri="{0D108BD9-81ED-4DB2-BD59-A6C34878D82A}">
                    <a16:rowId xmlns:a16="http://schemas.microsoft.com/office/drawing/2014/main" val="1788123919"/>
                  </a:ext>
                </a:extLst>
              </a:tr>
            </a:tbl>
          </a:graphicData>
        </a:graphic>
      </p:graphicFrame>
    </p:spTree>
    <p:extLst>
      <p:ext uri="{BB962C8B-B14F-4D97-AF65-F5344CB8AC3E}">
        <p14:creationId xmlns:p14="http://schemas.microsoft.com/office/powerpoint/2010/main" val="826857508"/>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BD20220416</a:t>
            </a:r>
            <a:r>
              <a:rPr lang="en-US" altLang="hu-HU" sz="1400" dirty="0">
                <a:solidFill>
                  <a:srgbClr val="008000"/>
                </a:solidFill>
              </a:rPr>
              <a:t> (part </a:t>
            </a:r>
            <a:r>
              <a:rPr lang="sl-SI" altLang="hu-HU" sz="1400" dirty="0">
                <a:solidFill>
                  <a:srgbClr val="008000"/>
                </a:solidFill>
              </a:rPr>
              <a:t>II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ulka 1">
            <a:extLst>
              <a:ext uri="{FF2B5EF4-FFF2-40B4-BE49-F238E27FC236}">
                <a16:creationId xmlns:a16="http://schemas.microsoft.com/office/drawing/2014/main" id="{DF3EEA5A-E938-483C-AC48-4A116BE4B09C}"/>
              </a:ext>
            </a:extLst>
          </p:cNvPr>
          <p:cNvGraphicFramePr>
            <a:graphicFrameLocks noGrp="1"/>
          </p:cNvGraphicFramePr>
          <p:nvPr>
            <p:extLst>
              <p:ext uri="{D42A27DB-BD31-4B8C-83A1-F6EECF244321}">
                <p14:modId xmlns:p14="http://schemas.microsoft.com/office/powerpoint/2010/main" val="4168139070"/>
              </p:ext>
            </p:extLst>
          </p:nvPr>
        </p:nvGraphicFramePr>
        <p:xfrm>
          <a:off x="434300" y="940512"/>
          <a:ext cx="8709700" cy="5409492"/>
        </p:xfrm>
        <a:graphic>
          <a:graphicData uri="http://schemas.openxmlformats.org/drawingml/2006/table">
            <a:tbl>
              <a:tblPr/>
              <a:tblGrid>
                <a:gridCol w="6758163">
                  <a:extLst>
                    <a:ext uri="{9D8B030D-6E8A-4147-A177-3AD203B41FA5}">
                      <a16:colId xmlns:a16="http://schemas.microsoft.com/office/drawing/2014/main" val="3558652243"/>
                    </a:ext>
                  </a:extLst>
                </a:gridCol>
                <a:gridCol w="1440981">
                  <a:extLst>
                    <a:ext uri="{9D8B030D-6E8A-4147-A177-3AD203B41FA5}">
                      <a16:colId xmlns:a16="http://schemas.microsoft.com/office/drawing/2014/main" val="1355093999"/>
                    </a:ext>
                  </a:extLst>
                </a:gridCol>
                <a:gridCol w="510556">
                  <a:extLst>
                    <a:ext uri="{9D8B030D-6E8A-4147-A177-3AD203B41FA5}">
                      <a16:colId xmlns:a16="http://schemas.microsoft.com/office/drawing/2014/main" val="852206587"/>
                    </a:ext>
                  </a:extLst>
                </a:gridCol>
              </a:tblGrid>
              <a:tr h="122943">
                <a:tc>
                  <a:txBody>
                    <a:bodyPr/>
                    <a:lstStyle/>
                    <a:p>
                      <a:pPr algn="l" fontAlgn="b"/>
                      <a:r>
                        <a:rPr lang="cs-CZ" sz="7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1636656252"/>
                  </a:ext>
                </a:extLst>
              </a:tr>
              <a:tr h="122943">
                <a:tc>
                  <a:txBody>
                    <a:bodyPr/>
                    <a:lstStyle/>
                    <a:p>
                      <a:pPr algn="l" fontAlgn="b"/>
                      <a:r>
                        <a:rPr lang="cs-CZ" sz="700" b="1" i="0" u="none" strike="noStrike">
                          <a:solidFill>
                            <a:srgbClr val="000000"/>
                          </a:solidFill>
                          <a:effectLst/>
                          <a:latin typeface="Arial" panose="020B0604020202020204" pitchFamily="34" charset="0"/>
                        </a:rPr>
                        <a:t>11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155,16</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190%</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559984724"/>
                  </a:ext>
                </a:extLst>
              </a:tr>
              <a:tr h="122943">
                <a:tc>
                  <a:txBody>
                    <a:bodyPr/>
                    <a:lstStyle/>
                    <a:p>
                      <a:pPr algn="l" fontAlgn="b"/>
                      <a:r>
                        <a:rPr lang="cs-CZ" sz="700" b="0" i="0" u="none" strike="noStrike">
                          <a:solidFill>
                            <a:srgbClr val="000000"/>
                          </a:solidFill>
                          <a:effectLst/>
                          <a:latin typeface="Arial" panose="020B0604020202020204" pitchFamily="34" charset="0"/>
                        </a:rPr>
                        <a:t>[PL-PL] Mikulowa AT1 [OPP] / N-1 Mikulowa AT2</a:t>
                      </a:r>
                    </a:p>
                  </a:txBody>
                  <a:tcPr marL="6980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155,16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55%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721471751"/>
                  </a:ext>
                </a:extLst>
              </a:tr>
              <a:tr h="122943">
                <a:tc>
                  <a:txBody>
                    <a:bodyPr/>
                    <a:lstStyle/>
                    <a:p>
                      <a:pPr algn="l" fontAlgn="b"/>
                      <a:r>
                        <a:rPr lang="en-US" sz="700" b="0" i="0" u="none" strike="noStrike">
                          <a:solidFill>
                            <a:srgbClr val="000000"/>
                          </a:solidFill>
                          <a:effectLst/>
                          <a:latin typeface="Arial" panose="020B0604020202020204" pitchFamily="34" charset="0"/>
                        </a:rPr>
                        <a:t>[BE-FR] Achene - Lonny 19 [DIR] [FR] / N-1 Avelgem - Avelin 380.80</a:t>
                      </a:r>
                    </a:p>
                  </a:txBody>
                  <a:tcPr marL="6980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5,75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91%</a:t>
                      </a:r>
                    </a:p>
                  </a:txBody>
                  <a:tcPr marL="0" marR="0" marT="0" marB="0" anchor="b">
                    <a:lnL>
                      <a:noFill/>
                    </a:lnL>
                    <a:lnR>
                      <a:noFill/>
                    </a:lnR>
                    <a:lnT>
                      <a:noFill/>
                    </a:lnT>
                    <a:lnB>
                      <a:noFill/>
                    </a:lnB>
                  </a:tcPr>
                </a:tc>
                <a:extLst>
                  <a:ext uri="{0D108BD9-81ED-4DB2-BD59-A6C34878D82A}">
                    <a16:rowId xmlns:a16="http://schemas.microsoft.com/office/drawing/2014/main" val="1645843229"/>
                  </a:ext>
                </a:extLst>
              </a:tr>
              <a:tr h="122943">
                <a:tc>
                  <a:txBody>
                    <a:bodyPr/>
                    <a:lstStyle/>
                    <a:p>
                      <a:pPr algn="l" fontAlgn="b"/>
                      <a:r>
                        <a:rPr lang="cs-CZ" sz="700" b="0" i="0" u="none" strike="noStrike">
                          <a:solidFill>
                            <a:srgbClr val="000000"/>
                          </a:solidFill>
                          <a:effectLst/>
                          <a:latin typeface="Arial" panose="020B0604020202020204" pitchFamily="34" charset="0"/>
                        </a:rPr>
                        <a:t>[AT-CH] Westtirol 1 - Pradella 427 [DIR] [AT] / N-1 Westtirol 1 - Pradella 428</a:t>
                      </a:r>
                    </a:p>
                  </a:txBody>
                  <a:tcPr marL="6980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116,8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19%</a:t>
                      </a:r>
                    </a:p>
                  </a:txBody>
                  <a:tcPr marL="0" marR="0" marT="0" marB="0" anchor="b">
                    <a:lnL>
                      <a:noFill/>
                    </a:lnL>
                    <a:lnR>
                      <a:noFill/>
                    </a:lnR>
                    <a:lnT>
                      <a:noFill/>
                    </a:lnT>
                    <a:lnB>
                      <a:noFill/>
                    </a:lnB>
                  </a:tcPr>
                </a:tc>
                <a:extLst>
                  <a:ext uri="{0D108BD9-81ED-4DB2-BD59-A6C34878D82A}">
                    <a16:rowId xmlns:a16="http://schemas.microsoft.com/office/drawing/2014/main" val="540874162"/>
                  </a:ext>
                </a:extLst>
              </a:tr>
              <a:tr h="122943">
                <a:tc>
                  <a:txBody>
                    <a:bodyPr/>
                    <a:lstStyle/>
                    <a:p>
                      <a:pPr algn="l" fontAlgn="b"/>
                      <a:r>
                        <a:rPr lang="cs-CZ" sz="700" b="0" i="0" u="none" strike="noStrike">
                          <a:solidFill>
                            <a:srgbClr val="000000"/>
                          </a:solidFill>
                          <a:effectLst/>
                          <a:latin typeface="Arial" panose="020B0604020202020204" pitchFamily="34" charset="0"/>
                        </a:rPr>
                        <a:t>[D2-D7] Grosskrotzenburg - Urberach UMAIN N2 [DIR] [D7] / N-1 Dettingen - Grosskrotzenburg UMAIN S1</a:t>
                      </a:r>
                    </a:p>
                  </a:txBody>
                  <a:tcPr marL="6980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31,11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24%</a:t>
                      </a:r>
                    </a:p>
                  </a:txBody>
                  <a:tcPr marL="0" marR="0" marT="0" marB="0" anchor="b">
                    <a:lnL>
                      <a:noFill/>
                    </a:lnL>
                    <a:lnR>
                      <a:noFill/>
                    </a:lnR>
                    <a:lnT>
                      <a:noFill/>
                    </a:lnT>
                    <a:lnB>
                      <a:noFill/>
                    </a:lnB>
                  </a:tcPr>
                </a:tc>
                <a:extLst>
                  <a:ext uri="{0D108BD9-81ED-4DB2-BD59-A6C34878D82A}">
                    <a16:rowId xmlns:a16="http://schemas.microsoft.com/office/drawing/2014/main" val="191529654"/>
                  </a:ext>
                </a:extLst>
              </a:tr>
              <a:tr h="122943">
                <a:tc>
                  <a:txBody>
                    <a:bodyPr/>
                    <a:lstStyle/>
                    <a:p>
                      <a:pPr algn="l" fontAlgn="b"/>
                      <a:r>
                        <a:rPr lang="cs-CZ" sz="700" b="1" i="0" u="none" strike="noStrike">
                          <a:solidFill>
                            <a:srgbClr val="000000"/>
                          </a:solidFill>
                          <a:effectLst/>
                          <a:latin typeface="Arial" panose="020B0604020202020204" pitchFamily="34" charset="0"/>
                        </a:rPr>
                        <a:t>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131,58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110%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85998081"/>
                  </a:ext>
                </a:extLst>
              </a:tr>
              <a:tr h="122943">
                <a:tc>
                  <a:txBody>
                    <a:bodyPr/>
                    <a:lstStyle/>
                    <a:p>
                      <a:pPr algn="l" fontAlgn="b"/>
                      <a:r>
                        <a:rPr lang="en-US" sz="700" b="0" i="0" u="none" strike="noStrike">
                          <a:solidFill>
                            <a:srgbClr val="000000"/>
                          </a:solidFill>
                          <a:effectLst/>
                          <a:latin typeface="Arial" panose="020B0604020202020204" pitchFamily="34" charset="0"/>
                        </a:rPr>
                        <a:t>[BE-BE] Achene - Gramme 380.10 [OPP] / N-1 Avelgem - Avelin 380.80</a:t>
                      </a:r>
                    </a:p>
                  </a:txBody>
                  <a:tcPr marL="6980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28,17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90%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121405867"/>
                  </a:ext>
                </a:extLst>
              </a:tr>
              <a:tr h="122943">
                <a:tc>
                  <a:txBody>
                    <a:bodyPr/>
                    <a:lstStyle/>
                    <a:p>
                      <a:pPr algn="l" fontAlgn="b"/>
                      <a:r>
                        <a:rPr lang="cs-CZ" sz="700" b="0" i="0" u="none" strike="noStrike">
                          <a:solidFill>
                            <a:srgbClr val="000000"/>
                          </a:solidFill>
                          <a:effectLst/>
                          <a:latin typeface="Arial" panose="020B0604020202020204" pitchFamily="34" charset="0"/>
                        </a:rPr>
                        <a:t>[AT-CH] Westtirol 1 - Pradella 427 [DIR] [AT] / N-1 Westtirol 1 - Pradella 428</a:t>
                      </a:r>
                    </a:p>
                  </a:txBody>
                  <a:tcPr marL="6980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131,58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19%</a:t>
                      </a:r>
                    </a:p>
                  </a:txBody>
                  <a:tcPr marL="0" marR="0" marT="0" marB="0" anchor="b">
                    <a:lnL>
                      <a:noFill/>
                    </a:lnL>
                    <a:lnR>
                      <a:noFill/>
                    </a:lnR>
                    <a:lnT>
                      <a:noFill/>
                    </a:lnT>
                    <a:lnB>
                      <a:noFill/>
                    </a:lnB>
                  </a:tcPr>
                </a:tc>
                <a:extLst>
                  <a:ext uri="{0D108BD9-81ED-4DB2-BD59-A6C34878D82A}">
                    <a16:rowId xmlns:a16="http://schemas.microsoft.com/office/drawing/2014/main" val="2340515603"/>
                  </a:ext>
                </a:extLst>
              </a:tr>
              <a:tr h="122943">
                <a:tc>
                  <a:txBody>
                    <a:bodyPr/>
                    <a:lstStyle/>
                    <a:p>
                      <a:pPr algn="l" fontAlgn="b"/>
                      <a:r>
                        <a:rPr lang="cs-CZ" sz="700" b="1" i="0" u="none" strike="noStrike">
                          <a:solidFill>
                            <a:srgbClr val="000000"/>
                          </a:solidFill>
                          <a:effectLst/>
                          <a:latin typeface="Arial" panose="020B0604020202020204" pitchFamily="34" charset="0"/>
                        </a:rPr>
                        <a:t>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148,31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188%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948780979"/>
                  </a:ext>
                </a:extLst>
              </a:tr>
              <a:tr h="122943">
                <a:tc>
                  <a:txBody>
                    <a:bodyPr/>
                    <a:lstStyle/>
                    <a:p>
                      <a:pPr algn="l" fontAlgn="b"/>
                      <a:r>
                        <a:rPr lang="cs-CZ" sz="700" b="0" i="0" u="none" strike="noStrike">
                          <a:solidFill>
                            <a:srgbClr val="000000"/>
                          </a:solidFill>
                          <a:effectLst/>
                          <a:latin typeface="Arial" panose="020B0604020202020204" pitchFamily="34" charset="0"/>
                        </a:rPr>
                        <a:t>[AT-D2] St. Peter 2 - Pleinting 258 [OPP] [AT] / N-1 Pleinting - Pirach 257</a:t>
                      </a:r>
                    </a:p>
                  </a:txBody>
                  <a:tcPr marL="6980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147,1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96%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082510420"/>
                  </a:ext>
                </a:extLst>
              </a:tr>
              <a:tr h="122943">
                <a:tc>
                  <a:txBody>
                    <a:bodyPr/>
                    <a:lstStyle/>
                    <a:p>
                      <a:pPr algn="l" fontAlgn="b"/>
                      <a:r>
                        <a:rPr lang="en-US" sz="700" b="0" i="0" u="none" strike="noStrike">
                          <a:solidFill>
                            <a:srgbClr val="000000"/>
                          </a:solidFill>
                          <a:effectLst/>
                          <a:latin typeface="Arial" panose="020B0604020202020204" pitchFamily="34" charset="0"/>
                        </a:rPr>
                        <a:t>[BE-BE] Achene - Gramme 380.10 [OPP] / N-1 Avelgem - Avelin 380.80</a:t>
                      </a:r>
                    </a:p>
                  </a:txBody>
                  <a:tcPr marL="6980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148,31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93%</a:t>
                      </a:r>
                    </a:p>
                  </a:txBody>
                  <a:tcPr marL="0" marR="0" marT="0" marB="0" anchor="b">
                    <a:lnL>
                      <a:noFill/>
                    </a:lnL>
                    <a:lnR>
                      <a:noFill/>
                    </a:lnR>
                    <a:lnT>
                      <a:noFill/>
                    </a:lnT>
                    <a:lnB>
                      <a:noFill/>
                    </a:lnB>
                  </a:tcPr>
                </a:tc>
                <a:extLst>
                  <a:ext uri="{0D108BD9-81ED-4DB2-BD59-A6C34878D82A}">
                    <a16:rowId xmlns:a16="http://schemas.microsoft.com/office/drawing/2014/main" val="1076256132"/>
                  </a:ext>
                </a:extLst>
              </a:tr>
              <a:tr h="122943">
                <a:tc>
                  <a:txBody>
                    <a:bodyPr/>
                    <a:lstStyle/>
                    <a:p>
                      <a:pPr algn="l" fontAlgn="b"/>
                      <a:r>
                        <a:rPr lang="cs-CZ" sz="700" b="1" i="0" u="none" strike="noStrike">
                          <a:solidFill>
                            <a:srgbClr val="000000"/>
                          </a:solidFill>
                          <a:effectLst/>
                          <a:latin typeface="Arial" panose="020B0604020202020204" pitchFamily="34" charset="0"/>
                        </a:rPr>
                        <a:t>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229,41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178%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126317454"/>
                  </a:ext>
                </a:extLst>
              </a:tr>
              <a:tr h="122943">
                <a:tc>
                  <a:txBody>
                    <a:bodyPr/>
                    <a:lstStyle/>
                    <a:p>
                      <a:pPr algn="l" fontAlgn="b"/>
                      <a:r>
                        <a:rPr lang="cs-CZ" sz="700" b="0" i="0" u="none" strike="noStrike">
                          <a:solidFill>
                            <a:srgbClr val="000000"/>
                          </a:solidFill>
                          <a:effectLst/>
                          <a:latin typeface="Arial" panose="020B0604020202020204" pitchFamily="34" charset="0"/>
                        </a:rPr>
                        <a:t>[AT-D2] St. Peter 2 - Pleinting 258 [OPP] [AT] / N-1 Pleinting - Pirach 257</a:t>
                      </a:r>
                    </a:p>
                  </a:txBody>
                  <a:tcPr marL="6980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229,41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90%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876189552"/>
                  </a:ext>
                </a:extLst>
              </a:tr>
              <a:tr h="122943">
                <a:tc>
                  <a:txBody>
                    <a:bodyPr/>
                    <a:lstStyle/>
                    <a:p>
                      <a:pPr algn="l" fontAlgn="b"/>
                      <a:r>
                        <a:rPr lang="en-US" sz="700" b="0" i="0" u="none" strike="noStrike">
                          <a:solidFill>
                            <a:srgbClr val="000000"/>
                          </a:solidFill>
                          <a:effectLst/>
                          <a:latin typeface="Arial" panose="020B0604020202020204" pitchFamily="34" charset="0"/>
                        </a:rPr>
                        <a:t>[BE-BE] Achene - Gramme 380.10 [OPP] / N-1 Avelgem - Avelin 380.80</a:t>
                      </a:r>
                    </a:p>
                  </a:txBody>
                  <a:tcPr marL="6980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202,01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88%</a:t>
                      </a:r>
                    </a:p>
                  </a:txBody>
                  <a:tcPr marL="0" marR="0" marT="0" marB="0" anchor="b">
                    <a:lnL>
                      <a:noFill/>
                    </a:lnL>
                    <a:lnR>
                      <a:noFill/>
                    </a:lnR>
                    <a:lnT>
                      <a:noFill/>
                    </a:lnT>
                    <a:lnB>
                      <a:noFill/>
                    </a:lnB>
                  </a:tcPr>
                </a:tc>
                <a:extLst>
                  <a:ext uri="{0D108BD9-81ED-4DB2-BD59-A6C34878D82A}">
                    <a16:rowId xmlns:a16="http://schemas.microsoft.com/office/drawing/2014/main" val="451614231"/>
                  </a:ext>
                </a:extLst>
              </a:tr>
              <a:tr h="122943">
                <a:tc>
                  <a:txBody>
                    <a:bodyPr/>
                    <a:lstStyle/>
                    <a:p>
                      <a:pPr algn="l" fontAlgn="b"/>
                      <a:r>
                        <a:rPr lang="cs-CZ" sz="700" b="1" i="0" u="none" strike="noStrike">
                          <a:solidFill>
                            <a:srgbClr val="000000"/>
                          </a:solidFill>
                          <a:effectLst/>
                          <a:latin typeface="Arial" panose="020B0604020202020204" pitchFamily="34" charset="0"/>
                        </a:rPr>
                        <a:t>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1138,49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512991747"/>
                  </a:ext>
                </a:extLst>
              </a:tr>
              <a:tr h="122943">
                <a:tc>
                  <a:txBody>
                    <a:bodyPr/>
                    <a:lstStyle/>
                    <a:p>
                      <a:pPr algn="l" fontAlgn="b"/>
                      <a:r>
                        <a:rPr lang="cs-CZ" sz="700" b="0" i="0" u="none" strike="noStrike">
                          <a:solidFill>
                            <a:srgbClr val="000000"/>
                          </a:solidFill>
                          <a:effectLst/>
                          <a:latin typeface="Arial" panose="020B0604020202020204" pitchFamily="34" charset="0"/>
                        </a:rPr>
                        <a:t>[AT-D2] St. Peter 2 - Pleinting 258 [OPP] [AT] / N-1 Pleinting - Pirach 257</a:t>
                      </a:r>
                    </a:p>
                  </a:txBody>
                  <a:tcPr marL="6980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0,33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84%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831573988"/>
                  </a:ext>
                </a:extLst>
              </a:tr>
              <a:tr h="122943">
                <a:tc>
                  <a:txBody>
                    <a:bodyPr/>
                    <a:lstStyle/>
                    <a:p>
                      <a:pPr algn="l" fontAlgn="b"/>
                      <a:r>
                        <a:rPr lang="cs-CZ" sz="700" b="0" i="0" u="none" strike="noStrike">
                          <a:solidFill>
                            <a:srgbClr val="000000"/>
                          </a:solidFill>
                          <a:effectLst/>
                          <a:latin typeface="Arial" panose="020B0604020202020204" pitchFamily="34" charset="0"/>
                        </a:rPr>
                        <a:t>[AT-HU] Neusiedl - Gyoer 246B [DIR] [AT] / N-1 Gyor - Wien</a:t>
                      </a:r>
                    </a:p>
                  </a:txBody>
                  <a:tcPr marL="6980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1138,49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53%</a:t>
                      </a:r>
                    </a:p>
                  </a:txBody>
                  <a:tcPr marL="0" marR="0" marT="0" marB="0" anchor="b">
                    <a:lnL>
                      <a:noFill/>
                    </a:lnL>
                    <a:lnR>
                      <a:noFill/>
                    </a:lnR>
                    <a:lnT>
                      <a:noFill/>
                    </a:lnT>
                    <a:lnB>
                      <a:noFill/>
                    </a:lnB>
                  </a:tcPr>
                </a:tc>
                <a:extLst>
                  <a:ext uri="{0D108BD9-81ED-4DB2-BD59-A6C34878D82A}">
                    <a16:rowId xmlns:a16="http://schemas.microsoft.com/office/drawing/2014/main" val="1524947205"/>
                  </a:ext>
                </a:extLst>
              </a:tr>
              <a:tr h="122943">
                <a:tc>
                  <a:txBody>
                    <a:bodyPr/>
                    <a:lstStyle/>
                    <a:p>
                      <a:pPr algn="l" fontAlgn="b"/>
                      <a:r>
                        <a:rPr lang="en-US" sz="700" b="0" i="0" u="none" strike="noStrike">
                          <a:solidFill>
                            <a:srgbClr val="000000"/>
                          </a:solidFill>
                          <a:effectLst/>
                          <a:latin typeface="Arial" panose="020B0604020202020204" pitchFamily="34" charset="0"/>
                        </a:rPr>
                        <a:t>[BE-BE] Achene - Gramme 380.10 [OPP] / N-1 Avelgem - Avelin 380.80</a:t>
                      </a:r>
                    </a:p>
                  </a:txBody>
                  <a:tcPr marL="6980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21,82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84%</a:t>
                      </a:r>
                    </a:p>
                  </a:txBody>
                  <a:tcPr marL="0" marR="0" marT="0" marB="0" anchor="b">
                    <a:lnL>
                      <a:noFill/>
                    </a:lnL>
                    <a:lnR>
                      <a:noFill/>
                    </a:lnR>
                    <a:lnT>
                      <a:noFill/>
                    </a:lnT>
                    <a:lnB>
                      <a:noFill/>
                    </a:lnB>
                  </a:tcPr>
                </a:tc>
                <a:extLst>
                  <a:ext uri="{0D108BD9-81ED-4DB2-BD59-A6C34878D82A}">
                    <a16:rowId xmlns:a16="http://schemas.microsoft.com/office/drawing/2014/main" val="4056140957"/>
                  </a:ext>
                </a:extLst>
              </a:tr>
              <a:tr h="122943">
                <a:tc>
                  <a:txBody>
                    <a:bodyPr/>
                    <a:lstStyle/>
                    <a:p>
                      <a:pPr algn="l" fontAlgn="b"/>
                      <a:r>
                        <a:rPr lang="cs-CZ" sz="700" b="1" i="0" u="none" strike="noStrike">
                          <a:solidFill>
                            <a:srgbClr val="000000"/>
                          </a:solidFill>
                          <a:effectLst/>
                          <a:latin typeface="Arial" panose="020B0604020202020204" pitchFamily="34" charset="0"/>
                        </a:rPr>
                        <a:t>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1299,32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146%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709748735"/>
                  </a:ext>
                </a:extLst>
              </a:tr>
              <a:tr h="122943">
                <a:tc>
                  <a:txBody>
                    <a:bodyPr/>
                    <a:lstStyle/>
                    <a:p>
                      <a:pPr algn="l" fontAlgn="b"/>
                      <a:r>
                        <a:rPr lang="cs-CZ" sz="700" b="0" i="0" u="none" strike="noStrike">
                          <a:solidFill>
                            <a:srgbClr val="000000"/>
                          </a:solidFill>
                          <a:effectLst/>
                          <a:latin typeface="Arial" panose="020B0604020202020204" pitchFamily="34" charset="0"/>
                        </a:rPr>
                        <a:t>[AT-D2] St. Peter 2 - Pleinting 258 [OPP] [AT] / N-1 Pleinting - Pirach 257</a:t>
                      </a:r>
                    </a:p>
                  </a:txBody>
                  <a:tcPr marL="6980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29,95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93%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691753168"/>
                  </a:ext>
                </a:extLst>
              </a:tr>
              <a:tr h="122943">
                <a:tc>
                  <a:txBody>
                    <a:bodyPr/>
                    <a:lstStyle/>
                    <a:p>
                      <a:pPr algn="l" fontAlgn="b"/>
                      <a:r>
                        <a:rPr lang="cs-CZ" sz="700" b="0" i="0" u="none" strike="noStrike">
                          <a:solidFill>
                            <a:srgbClr val="000000"/>
                          </a:solidFill>
                          <a:effectLst/>
                          <a:latin typeface="Arial" panose="020B0604020202020204" pitchFamily="34" charset="0"/>
                        </a:rPr>
                        <a:t>[AT-HU] Neusiedl - Gyoer 246B [DIR] [AT] / N-1 Gyor - Wien</a:t>
                      </a:r>
                    </a:p>
                  </a:txBody>
                  <a:tcPr marL="6980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1299,32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53%</a:t>
                      </a:r>
                    </a:p>
                  </a:txBody>
                  <a:tcPr marL="0" marR="0" marT="0" marB="0" anchor="b">
                    <a:lnL>
                      <a:noFill/>
                    </a:lnL>
                    <a:lnR>
                      <a:noFill/>
                    </a:lnR>
                    <a:lnT>
                      <a:noFill/>
                    </a:lnT>
                    <a:lnB>
                      <a:noFill/>
                    </a:lnB>
                  </a:tcPr>
                </a:tc>
                <a:extLst>
                  <a:ext uri="{0D108BD9-81ED-4DB2-BD59-A6C34878D82A}">
                    <a16:rowId xmlns:a16="http://schemas.microsoft.com/office/drawing/2014/main" val="1044249658"/>
                  </a:ext>
                </a:extLst>
              </a:tr>
              <a:tr h="122943">
                <a:tc>
                  <a:txBody>
                    <a:bodyPr/>
                    <a:lstStyle/>
                    <a:p>
                      <a:pPr algn="l" fontAlgn="b"/>
                      <a:r>
                        <a:rPr lang="cs-CZ" sz="700" b="1" i="0" u="none" strike="noStrike">
                          <a:solidFill>
                            <a:srgbClr val="000000"/>
                          </a:solidFill>
                          <a:effectLst/>
                          <a:latin typeface="Arial" panose="020B0604020202020204" pitchFamily="34" charset="0"/>
                        </a:rPr>
                        <a:t>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1532,05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149%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060244827"/>
                  </a:ext>
                </a:extLst>
              </a:tr>
              <a:tr h="122943">
                <a:tc>
                  <a:txBody>
                    <a:bodyPr/>
                    <a:lstStyle/>
                    <a:p>
                      <a:pPr algn="l" fontAlgn="b"/>
                      <a:r>
                        <a:rPr lang="cs-CZ" sz="700" b="0" i="0" u="none" strike="noStrike">
                          <a:solidFill>
                            <a:srgbClr val="000000"/>
                          </a:solidFill>
                          <a:effectLst/>
                          <a:latin typeface="Arial" panose="020B0604020202020204" pitchFamily="34" charset="0"/>
                        </a:rPr>
                        <a:t>[AT-D2] St. Peter 2 - Pleinting 258 [OPP] [AT] / N-1 Pleinting - Pirach 257</a:t>
                      </a:r>
                    </a:p>
                  </a:txBody>
                  <a:tcPr marL="6980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58,68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103%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67947296"/>
                  </a:ext>
                </a:extLst>
              </a:tr>
              <a:tr h="122943">
                <a:tc>
                  <a:txBody>
                    <a:bodyPr/>
                    <a:lstStyle/>
                    <a:p>
                      <a:pPr algn="l" fontAlgn="b"/>
                      <a:r>
                        <a:rPr lang="cs-CZ" sz="700" b="0" i="0" u="none" strike="noStrike">
                          <a:solidFill>
                            <a:srgbClr val="000000"/>
                          </a:solidFill>
                          <a:effectLst/>
                          <a:latin typeface="Arial" panose="020B0604020202020204" pitchFamily="34" charset="0"/>
                        </a:rPr>
                        <a:t>[AT-HU] Neusiedl - Gyoer 246B [DIR] [AT] / N-1 Gyor - Wien</a:t>
                      </a:r>
                    </a:p>
                  </a:txBody>
                  <a:tcPr marL="6980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1532,05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46%</a:t>
                      </a:r>
                    </a:p>
                  </a:txBody>
                  <a:tcPr marL="0" marR="0" marT="0" marB="0" anchor="b">
                    <a:lnL>
                      <a:noFill/>
                    </a:lnL>
                    <a:lnR>
                      <a:noFill/>
                    </a:lnR>
                    <a:lnT>
                      <a:noFill/>
                    </a:lnT>
                    <a:lnB>
                      <a:noFill/>
                    </a:lnB>
                  </a:tcPr>
                </a:tc>
                <a:extLst>
                  <a:ext uri="{0D108BD9-81ED-4DB2-BD59-A6C34878D82A}">
                    <a16:rowId xmlns:a16="http://schemas.microsoft.com/office/drawing/2014/main" val="341280159"/>
                  </a:ext>
                </a:extLst>
              </a:tr>
              <a:tr h="122943">
                <a:tc>
                  <a:txBody>
                    <a:bodyPr/>
                    <a:lstStyle/>
                    <a:p>
                      <a:pPr algn="l" fontAlgn="b"/>
                      <a:r>
                        <a:rPr lang="cs-CZ" sz="700" b="1" i="0" u="none" strike="noStrike">
                          <a:solidFill>
                            <a:srgbClr val="000000"/>
                          </a:solidFill>
                          <a:effectLst/>
                          <a:latin typeface="Arial" panose="020B0604020202020204" pitchFamily="34" charset="0"/>
                        </a:rPr>
                        <a:t>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147,57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58%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932610082"/>
                  </a:ext>
                </a:extLst>
              </a:tr>
              <a:tr h="122943">
                <a:tc>
                  <a:txBody>
                    <a:bodyPr/>
                    <a:lstStyle/>
                    <a:p>
                      <a:pPr algn="l" fontAlgn="b"/>
                      <a:r>
                        <a:rPr lang="cs-CZ" sz="700" b="0" i="0" u="none" strike="noStrike">
                          <a:solidFill>
                            <a:srgbClr val="000000"/>
                          </a:solidFill>
                          <a:effectLst/>
                          <a:latin typeface="Arial" panose="020B0604020202020204" pitchFamily="34" charset="0"/>
                        </a:rPr>
                        <a:t>[PL-PL] Mikulowa AT1 [OPP] / N-1 Mikulowa AT2</a:t>
                      </a:r>
                    </a:p>
                  </a:txBody>
                  <a:tcPr marL="6980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147,57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58%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035658662"/>
                  </a:ext>
                </a:extLst>
              </a:tr>
              <a:tr h="122943">
                <a:tc>
                  <a:txBody>
                    <a:bodyPr/>
                    <a:lstStyle/>
                    <a:p>
                      <a:pPr algn="l" fontAlgn="b"/>
                      <a:r>
                        <a:rPr lang="cs-CZ" sz="700" b="1" i="0" u="none" strike="noStrike">
                          <a:solidFill>
                            <a:srgbClr val="000000"/>
                          </a:solidFill>
                          <a:effectLst/>
                          <a:latin typeface="Arial" panose="020B0604020202020204" pitchFamily="34" charset="0"/>
                        </a:rPr>
                        <a:t>20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76,18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145547155"/>
                  </a:ext>
                </a:extLst>
              </a:tr>
              <a:tr h="122943">
                <a:tc>
                  <a:txBody>
                    <a:bodyPr/>
                    <a:lstStyle/>
                    <a:p>
                      <a:pPr algn="l" fontAlgn="b"/>
                      <a:r>
                        <a:rPr lang="cs-CZ" sz="700" b="0" i="0" u="none" strike="noStrike">
                          <a:solidFill>
                            <a:srgbClr val="000000"/>
                          </a:solidFill>
                          <a:effectLst/>
                          <a:latin typeface="Arial" panose="020B0604020202020204" pitchFamily="34" charset="0"/>
                        </a:rPr>
                        <a:t>[AT-HU] Neusiedl - Gyoer 246B [DIR] [AT] / N-1 Gyor - Wien</a:t>
                      </a:r>
                    </a:p>
                  </a:txBody>
                  <a:tcPr marL="6980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76,18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52%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633684215"/>
                  </a:ext>
                </a:extLst>
              </a:tr>
              <a:tr h="122943">
                <a:tc>
                  <a:txBody>
                    <a:bodyPr/>
                    <a:lstStyle/>
                    <a:p>
                      <a:pPr algn="l" fontAlgn="b"/>
                      <a:r>
                        <a:rPr lang="cs-CZ" sz="700" b="0" i="0" u="none" strike="noStrike">
                          <a:solidFill>
                            <a:srgbClr val="000000"/>
                          </a:solidFill>
                          <a:effectLst/>
                          <a:latin typeface="Arial" panose="020B0604020202020204" pitchFamily="34" charset="0"/>
                        </a:rPr>
                        <a:t>[PL-PL] Mikulowa AT1 [OPP] / N-1 Mikulowa AT2</a:t>
                      </a:r>
                    </a:p>
                  </a:txBody>
                  <a:tcPr marL="6980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70,81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54%</a:t>
                      </a:r>
                    </a:p>
                  </a:txBody>
                  <a:tcPr marL="0" marR="0" marT="0" marB="0" anchor="b">
                    <a:lnL>
                      <a:noFill/>
                    </a:lnL>
                    <a:lnR>
                      <a:noFill/>
                    </a:lnR>
                    <a:lnT>
                      <a:noFill/>
                    </a:lnT>
                    <a:lnB>
                      <a:noFill/>
                    </a:lnB>
                  </a:tcPr>
                </a:tc>
                <a:extLst>
                  <a:ext uri="{0D108BD9-81ED-4DB2-BD59-A6C34878D82A}">
                    <a16:rowId xmlns:a16="http://schemas.microsoft.com/office/drawing/2014/main" val="3151081526"/>
                  </a:ext>
                </a:extLst>
              </a:tr>
              <a:tr h="122943">
                <a:tc>
                  <a:txBody>
                    <a:bodyPr/>
                    <a:lstStyle/>
                    <a:p>
                      <a:pPr algn="l" fontAlgn="b"/>
                      <a:r>
                        <a:rPr lang="cs-CZ" sz="700" b="0" i="0" u="none" strike="noStrike">
                          <a:solidFill>
                            <a:srgbClr val="000000"/>
                          </a:solidFill>
                          <a:effectLst/>
                          <a:latin typeface="Arial" panose="020B0604020202020204" pitchFamily="34" charset="0"/>
                        </a:rPr>
                        <a:t>[BE-FR] Avelgem - Avelin 80 [OPP] [FR] / N-1 Achene - Lonny 380.19</a:t>
                      </a:r>
                    </a:p>
                  </a:txBody>
                  <a:tcPr marL="6980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17,86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42%</a:t>
                      </a:r>
                    </a:p>
                  </a:txBody>
                  <a:tcPr marL="0" marR="0" marT="0" marB="0" anchor="b">
                    <a:lnL>
                      <a:noFill/>
                    </a:lnL>
                    <a:lnR>
                      <a:noFill/>
                    </a:lnR>
                    <a:lnT>
                      <a:noFill/>
                    </a:lnT>
                    <a:lnB>
                      <a:noFill/>
                    </a:lnB>
                  </a:tcPr>
                </a:tc>
                <a:extLst>
                  <a:ext uri="{0D108BD9-81ED-4DB2-BD59-A6C34878D82A}">
                    <a16:rowId xmlns:a16="http://schemas.microsoft.com/office/drawing/2014/main" val="4046362929"/>
                  </a:ext>
                </a:extLst>
              </a:tr>
              <a:tr h="122943">
                <a:tc>
                  <a:txBody>
                    <a:bodyPr/>
                    <a:lstStyle/>
                    <a:p>
                      <a:pPr algn="l" fontAlgn="b"/>
                      <a:r>
                        <a:rPr lang="cs-CZ" sz="700" b="0" i="0" u="none" strike="noStrike">
                          <a:solidFill>
                            <a:srgbClr val="000000"/>
                          </a:solidFill>
                          <a:effectLst/>
                          <a:latin typeface="Arial" panose="020B0604020202020204" pitchFamily="34" charset="0"/>
                        </a:rPr>
                        <a:t>[BE-BE] PST Zandvliet 2 [OPP] [BE] / N-1 PST Zandvliet 1</a:t>
                      </a:r>
                    </a:p>
                  </a:txBody>
                  <a:tcPr marL="6980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12,38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65%</a:t>
                      </a:r>
                    </a:p>
                  </a:txBody>
                  <a:tcPr marL="0" marR="0" marT="0" marB="0" anchor="b">
                    <a:lnL>
                      <a:noFill/>
                    </a:lnL>
                    <a:lnR>
                      <a:noFill/>
                    </a:lnR>
                    <a:lnT>
                      <a:noFill/>
                    </a:lnT>
                    <a:lnB>
                      <a:noFill/>
                    </a:lnB>
                  </a:tcPr>
                </a:tc>
                <a:extLst>
                  <a:ext uri="{0D108BD9-81ED-4DB2-BD59-A6C34878D82A}">
                    <a16:rowId xmlns:a16="http://schemas.microsoft.com/office/drawing/2014/main" val="2004734421"/>
                  </a:ext>
                </a:extLst>
              </a:tr>
              <a:tr h="122943">
                <a:tc>
                  <a:txBody>
                    <a:bodyPr/>
                    <a:lstStyle/>
                    <a:p>
                      <a:pPr algn="l" fontAlgn="b"/>
                      <a:r>
                        <a:rPr lang="cs-CZ" sz="700" b="1" i="0" u="none" strike="noStrike">
                          <a:solidFill>
                            <a:srgbClr val="000000"/>
                          </a:solidFill>
                          <a:effectLst/>
                          <a:latin typeface="Arial" panose="020B0604020202020204" pitchFamily="34" charset="0"/>
                        </a:rPr>
                        <a:t>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150,66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79%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286509627"/>
                  </a:ext>
                </a:extLst>
              </a:tr>
              <a:tr h="122943">
                <a:tc>
                  <a:txBody>
                    <a:bodyPr/>
                    <a:lstStyle/>
                    <a:p>
                      <a:pPr algn="l" fontAlgn="b"/>
                      <a:r>
                        <a:rPr lang="cs-CZ" sz="700" b="0" i="0" u="none" strike="noStrike">
                          <a:solidFill>
                            <a:srgbClr val="000000"/>
                          </a:solidFill>
                          <a:effectLst/>
                          <a:latin typeface="Arial" panose="020B0604020202020204" pitchFamily="34" charset="0"/>
                        </a:rPr>
                        <a:t>[AT-AT] Westtirol 1 - Westtirol 2 WTRHU41 [OPP] / N-1 Buers - Westtirol ws (421)</a:t>
                      </a:r>
                    </a:p>
                  </a:txBody>
                  <a:tcPr marL="6980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21,59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579622840"/>
                  </a:ext>
                </a:extLst>
              </a:tr>
              <a:tr h="122943">
                <a:tc>
                  <a:txBody>
                    <a:bodyPr/>
                    <a:lstStyle/>
                    <a:p>
                      <a:pPr algn="l" fontAlgn="b"/>
                      <a:r>
                        <a:rPr lang="cs-CZ" sz="700" b="0" i="0" u="none" strike="noStrike">
                          <a:solidFill>
                            <a:srgbClr val="000000"/>
                          </a:solidFill>
                          <a:effectLst/>
                          <a:latin typeface="Arial" panose="020B0604020202020204" pitchFamily="34" charset="0"/>
                        </a:rPr>
                        <a:t>[PL-PL] Mikulowa AT1 [OPP] / N-1 Mikulowa AT2</a:t>
                      </a:r>
                    </a:p>
                  </a:txBody>
                  <a:tcPr marL="6980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150,66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60%</a:t>
                      </a:r>
                    </a:p>
                  </a:txBody>
                  <a:tcPr marL="0" marR="0" marT="0" marB="0" anchor="b">
                    <a:lnL>
                      <a:noFill/>
                    </a:lnL>
                    <a:lnR>
                      <a:noFill/>
                    </a:lnR>
                    <a:lnT>
                      <a:noFill/>
                    </a:lnT>
                    <a:lnB>
                      <a:noFill/>
                    </a:lnB>
                  </a:tcPr>
                </a:tc>
                <a:extLst>
                  <a:ext uri="{0D108BD9-81ED-4DB2-BD59-A6C34878D82A}">
                    <a16:rowId xmlns:a16="http://schemas.microsoft.com/office/drawing/2014/main" val="2074399746"/>
                  </a:ext>
                </a:extLst>
              </a:tr>
              <a:tr h="122943">
                <a:tc>
                  <a:txBody>
                    <a:bodyPr/>
                    <a:lstStyle/>
                    <a:p>
                      <a:pPr algn="l" fontAlgn="b"/>
                      <a:r>
                        <a:rPr lang="cs-CZ" sz="700" b="1" i="0" u="none" strike="noStrike">
                          <a:solidFill>
                            <a:srgbClr val="000000"/>
                          </a:solidFill>
                          <a:effectLst/>
                          <a:latin typeface="Arial" panose="020B0604020202020204" pitchFamily="34" charset="0"/>
                        </a:rPr>
                        <a:t>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1,56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95%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876364791"/>
                  </a:ext>
                </a:extLst>
              </a:tr>
              <a:tr h="122943">
                <a:tc>
                  <a:txBody>
                    <a:bodyPr/>
                    <a:lstStyle/>
                    <a:p>
                      <a:pPr algn="l" fontAlgn="b"/>
                      <a:r>
                        <a:rPr lang="cs-CZ" sz="700" b="0" i="0" u="none" strike="noStrike">
                          <a:solidFill>
                            <a:srgbClr val="000000"/>
                          </a:solidFill>
                          <a:effectLst/>
                          <a:latin typeface="Arial" panose="020B0604020202020204" pitchFamily="34" charset="0"/>
                        </a:rPr>
                        <a:t>[AT-AT] Westtirol 1 - Westtirol 2 WTRHU41 [OPP] / N-1 Buers - Westtirol ws (421)</a:t>
                      </a:r>
                    </a:p>
                  </a:txBody>
                  <a:tcPr marL="6980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0,33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318282810"/>
                  </a:ext>
                </a:extLst>
              </a:tr>
              <a:tr h="122943">
                <a:tc>
                  <a:txBody>
                    <a:bodyPr/>
                    <a:lstStyle/>
                    <a:p>
                      <a:pPr algn="l" fontAlgn="b"/>
                      <a:r>
                        <a:rPr lang="cs-CZ" sz="700" b="0" i="0" u="none" strike="noStrike">
                          <a:solidFill>
                            <a:srgbClr val="000000"/>
                          </a:solidFill>
                          <a:effectLst/>
                          <a:latin typeface="Arial" panose="020B0604020202020204" pitchFamily="34" charset="0"/>
                        </a:rPr>
                        <a:t>[PL-PL] Mikulowa AT1 [OPP] / N-1 Mikulowa AT2</a:t>
                      </a:r>
                    </a:p>
                  </a:txBody>
                  <a:tcPr marL="6980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1,56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73%</a:t>
                      </a:r>
                    </a:p>
                  </a:txBody>
                  <a:tcPr marL="0" marR="0" marT="0" marB="0" anchor="b">
                    <a:lnL>
                      <a:noFill/>
                    </a:lnL>
                    <a:lnR>
                      <a:noFill/>
                    </a:lnR>
                    <a:lnT>
                      <a:noFill/>
                    </a:lnT>
                    <a:lnB>
                      <a:noFill/>
                    </a:lnB>
                  </a:tcPr>
                </a:tc>
                <a:extLst>
                  <a:ext uri="{0D108BD9-81ED-4DB2-BD59-A6C34878D82A}">
                    <a16:rowId xmlns:a16="http://schemas.microsoft.com/office/drawing/2014/main" val="3971562715"/>
                  </a:ext>
                </a:extLst>
              </a:tr>
              <a:tr h="122943">
                <a:tc>
                  <a:txBody>
                    <a:bodyPr/>
                    <a:lstStyle/>
                    <a:p>
                      <a:pPr algn="l" fontAlgn="b"/>
                      <a:r>
                        <a:rPr lang="cs-CZ" sz="700" b="1" i="0" u="none" strike="noStrike">
                          <a:solidFill>
                            <a:srgbClr val="000000"/>
                          </a:solidFill>
                          <a:effectLst/>
                          <a:latin typeface="Arial" panose="020B0604020202020204" pitchFamily="34" charset="0"/>
                        </a:rPr>
                        <a:t>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175,94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179%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967490872"/>
                  </a:ext>
                </a:extLst>
              </a:tr>
              <a:tr h="122943">
                <a:tc>
                  <a:txBody>
                    <a:bodyPr/>
                    <a:lstStyle/>
                    <a:p>
                      <a:pPr algn="l" fontAlgn="b"/>
                      <a:r>
                        <a:rPr lang="cs-CZ" sz="700" b="0" i="0" u="none" strike="noStrike">
                          <a:solidFill>
                            <a:srgbClr val="000000"/>
                          </a:solidFill>
                          <a:effectLst/>
                          <a:latin typeface="Arial" panose="020B0604020202020204" pitchFamily="34" charset="0"/>
                        </a:rPr>
                        <a:t>[AT-AT] Westtirol 1 - Westtirol 2 WTRHU41 [OPP] / N-1 Buers - Westtirol ws (421)</a:t>
                      </a:r>
                    </a:p>
                  </a:txBody>
                  <a:tcPr marL="6980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14,36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220425504"/>
                  </a:ext>
                </a:extLst>
              </a:tr>
              <a:tr h="122943">
                <a:tc>
                  <a:txBody>
                    <a:bodyPr/>
                    <a:lstStyle/>
                    <a:p>
                      <a:pPr algn="l" fontAlgn="b"/>
                      <a:r>
                        <a:rPr lang="cs-CZ" sz="700" b="0" i="0" u="none" strike="noStrike">
                          <a:solidFill>
                            <a:srgbClr val="000000"/>
                          </a:solidFill>
                          <a:effectLst/>
                          <a:latin typeface="Arial" panose="020B0604020202020204" pitchFamily="34" charset="0"/>
                        </a:rPr>
                        <a:t>[PL-PL] Mikulowa AT1 [OPP] / N-1 Mikulowa AT2</a:t>
                      </a:r>
                    </a:p>
                  </a:txBody>
                  <a:tcPr marL="6980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43,32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76%</a:t>
                      </a:r>
                    </a:p>
                  </a:txBody>
                  <a:tcPr marL="0" marR="0" marT="0" marB="0" anchor="b">
                    <a:lnL>
                      <a:noFill/>
                    </a:lnL>
                    <a:lnR>
                      <a:noFill/>
                    </a:lnR>
                    <a:lnT>
                      <a:noFill/>
                    </a:lnT>
                    <a:lnB>
                      <a:noFill/>
                    </a:lnB>
                  </a:tcPr>
                </a:tc>
                <a:extLst>
                  <a:ext uri="{0D108BD9-81ED-4DB2-BD59-A6C34878D82A}">
                    <a16:rowId xmlns:a16="http://schemas.microsoft.com/office/drawing/2014/main" val="4272474988"/>
                  </a:ext>
                </a:extLst>
              </a:tr>
              <a:tr h="122943">
                <a:tc>
                  <a:txBody>
                    <a:bodyPr/>
                    <a:lstStyle/>
                    <a:p>
                      <a:pPr algn="l" fontAlgn="b"/>
                      <a:r>
                        <a:rPr lang="en-US" sz="700" b="0" i="0" u="none" strike="noStrike">
                          <a:solidFill>
                            <a:srgbClr val="000000"/>
                          </a:solidFill>
                          <a:effectLst/>
                          <a:latin typeface="Arial" panose="020B0604020202020204" pitchFamily="34" charset="0"/>
                        </a:rPr>
                        <a:t>[BE-BE] PST Van Eyck 2 [OPP] [BE] / N-1 Achene - Lonny 380.19</a:t>
                      </a:r>
                    </a:p>
                  </a:txBody>
                  <a:tcPr marL="6980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1,73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56%</a:t>
                      </a:r>
                    </a:p>
                  </a:txBody>
                  <a:tcPr marL="0" marR="0" marT="0" marB="0" anchor="b">
                    <a:lnL>
                      <a:noFill/>
                    </a:lnL>
                    <a:lnR>
                      <a:noFill/>
                    </a:lnR>
                    <a:lnT>
                      <a:noFill/>
                    </a:lnT>
                    <a:lnB>
                      <a:noFill/>
                    </a:lnB>
                  </a:tcPr>
                </a:tc>
                <a:extLst>
                  <a:ext uri="{0D108BD9-81ED-4DB2-BD59-A6C34878D82A}">
                    <a16:rowId xmlns:a16="http://schemas.microsoft.com/office/drawing/2014/main" val="1505199853"/>
                  </a:ext>
                </a:extLst>
              </a:tr>
              <a:tr h="122943">
                <a:tc>
                  <a:txBody>
                    <a:bodyPr/>
                    <a:lstStyle/>
                    <a:p>
                      <a:pPr algn="l" fontAlgn="b"/>
                      <a:r>
                        <a:rPr lang="de-DE" sz="700" b="0" i="0" u="none" strike="noStrike">
                          <a:solidFill>
                            <a:srgbClr val="000000"/>
                          </a:solidFill>
                          <a:effectLst/>
                          <a:latin typeface="Arial" panose="020B0604020202020204" pitchFamily="34" charset="0"/>
                        </a:rPr>
                        <a:t>[D2-D7] Oberbachern - Meitingen OBACHE N [DIR] [D7] / N-1 Meitingen - Oberbachern OBACHE S</a:t>
                      </a:r>
                    </a:p>
                  </a:txBody>
                  <a:tcPr marL="69808"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0" i="0" u="none" strike="noStrike">
                          <a:solidFill>
                            <a:srgbClr val="000000"/>
                          </a:solidFill>
                          <a:effectLst/>
                          <a:latin typeface="Arial" panose="020B0604020202020204" pitchFamily="34" charset="0"/>
                        </a:rPr>
                        <a:t>175,94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0" i="0" u="none" strike="noStrike">
                          <a:solidFill>
                            <a:srgbClr val="000000"/>
                          </a:solidFill>
                          <a:effectLst/>
                          <a:latin typeface="Arial" panose="020B0604020202020204" pitchFamily="34" charset="0"/>
                        </a:rPr>
                        <a:t>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217861818"/>
                  </a:ext>
                </a:extLst>
              </a:tr>
              <a:tr h="122943">
                <a:tc>
                  <a:txBody>
                    <a:bodyPr/>
                    <a:lstStyle/>
                    <a:p>
                      <a:pPr algn="l" fontAlgn="b"/>
                      <a:r>
                        <a:rPr lang="cs-CZ" sz="700" b="1" i="0" u="none" strike="noStrike">
                          <a:solidFill>
                            <a:srgbClr val="000000"/>
                          </a:solidFill>
                          <a:effectLst/>
                          <a:latin typeface="Arial" panose="020B0604020202020204" pitchFamily="34" charset="0"/>
                        </a:rPr>
                        <a:t>Total sum</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cs-CZ" sz="700" b="1" i="0" u="none" strike="noStrike">
                          <a:solidFill>
                            <a:srgbClr val="000000"/>
                          </a:solidFill>
                          <a:effectLst/>
                          <a:latin typeface="Arial" panose="020B0604020202020204" pitchFamily="34" charset="0"/>
                        </a:rPr>
                        <a:t>1532,05</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cs-CZ" sz="700" b="1" i="0" u="none" strike="noStrike" dirty="0">
                          <a:solidFill>
                            <a:srgbClr val="000000"/>
                          </a:solidFill>
                          <a:effectLst/>
                          <a:latin typeface="Arial" panose="020B0604020202020204" pitchFamily="34" charset="0"/>
                        </a:rPr>
                        <a:t>1806%</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extLst>
                  <a:ext uri="{0D108BD9-81ED-4DB2-BD59-A6C34878D82A}">
                    <a16:rowId xmlns:a16="http://schemas.microsoft.com/office/drawing/2014/main" val="4252108195"/>
                  </a:ext>
                </a:extLst>
              </a:tr>
            </a:tbl>
          </a:graphicData>
        </a:graphic>
      </p:graphicFrame>
    </p:spTree>
    <p:extLst>
      <p:ext uri="{BB962C8B-B14F-4D97-AF65-F5344CB8AC3E}">
        <p14:creationId xmlns:p14="http://schemas.microsoft.com/office/powerpoint/2010/main" val="7207152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BD20220417</a:t>
            </a:r>
            <a:r>
              <a:rPr lang="en-US" altLang="hu-HU" sz="1400" dirty="0">
                <a:solidFill>
                  <a:srgbClr val="008000"/>
                </a:solidFill>
              </a:rPr>
              <a:t> (part </a:t>
            </a:r>
            <a:r>
              <a:rPr lang="sl-SI" altLang="hu-HU" sz="1400" dirty="0">
                <a:solidFill>
                  <a:srgbClr val="008000"/>
                </a:solidFill>
              </a:rPr>
              <a:t>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ulka 1">
            <a:extLst>
              <a:ext uri="{FF2B5EF4-FFF2-40B4-BE49-F238E27FC236}">
                <a16:creationId xmlns:a16="http://schemas.microsoft.com/office/drawing/2014/main" id="{124E92CA-29A9-4C53-91F0-6A7E56A7520A}"/>
              </a:ext>
            </a:extLst>
          </p:cNvPr>
          <p:cNvGraphicFramePr>
            <a:graphicFrameLocks noGrp="1"/>
          </p:cNvGraphicFramePr>
          <p:nvPr>
            <p:extLst>
              <p:ext uri="{D42A27DB-BD31-4B8C-83A1-F6EECF244321}">
                <p14:modId xmlns:p14="http://schemas.microsoft.com/office/powerpoint/2010/main" val="2060238923"/>
              </p:ext>
            </p:extLst>
          </p:nvPr>
        </p:nvGraphicFramePr>
        <p:xfrm>
          <a:off x="422097" y="947834"/>
          <a:ext cx="8582914" cy="5635857"/>
        </p:xfrm>
        <a:graphic>
          <a:graphicData uri="http://schemas.openxmlformats.org/drawingml/2006/table">
            <a:tbl>
              <a:tblPr/>
              <a:tblGrid>
                <a:gridCol w="6563200">
                  <a:extLst>
                    <a:ext uri="{9D8B030D-6E8A-4147-A177-3AD203B41FA5}">
                      <a16:colId xmlns:a16="http://schemas.microsoft.com/office/drawing/2014/main" val="906755591"/>
                    </a:ext>
                  </a:extLst>
                </a:gridCol>
                <a:gridCol w="1491321">
                  <a:extLst>
                    <a:ext uri="{9D8B030D-6E8A-4147-A177-3AD203B41FA5}">
                      <a16:colId xmlns:a16="http://schemas.microsoft.com/office/drawing/2014/main" val="1811799706"/>
                    </a:ext>
                  </a:extLst>
                </a:gridCol>
                <a:gridCol w="528393">
                  <a:extLst>
                    <a:ext uri="{9D8B030D-6E8A-4147-A177-3AD203B41FA5}">
                      <a16:colId xmlns:a16="http://schemas.microsoft.com/office/drawing/2014/main" val="3763967700"/>
                    </a:ext>
                  </a:extLst>
                </a:gridCol>
              </a:tblGrid>
              <a:tr h="110507">
                <a:tc>
                  <a:txBody>
                    <a:bodyPr/>
                    <a:lstStyle/>
                    <a:p>
                      <a:pPr algn="l" fontAlgn="b"/>
                      <a:r>
                        <a:rPr lang="cs-CZ" sz="7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2121411220"/>
                  </a:ext>
                </a:extLst>
              </a:tr>
              <a:tr h="110507">
                <a:tc>
                  <a:txBody>
                    <a:bodyPr/>
                    <a:lstStyle/>
                    <a:p>
                      <a:pPr algn="l" fontAlgn="b"/>
                      <a:r>
                        <a:rPr lang="cs-CZ" sz="700" b="1"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477,58</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108%</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768066489"/>
                  </a:ext>
                </a:extLst>
              </a:tr>
              <a:tr h="110507">
                <a:tc>
                  <a:txBody>
                    <a:bodyPr/>
                    <a:lstStyle/>
                    <a:p>
                      <a:pPr algn="l" fontAlgn="b"/>
                      <a:r>
                        <a:rPr lang="de-DE" sz="700" b="0" i="0" u="none" strike="noStrike">
                          <a:solidFill>
                            <a:srgbClr val="000000"/>
                          </a:solidFill>
                          <a:effectLst/>
                          <a:latin typeface="Arial" panose="020B0604020202020204" pitchFamily="34" charset="0"/>
                        </a:rPr>
                        <a:t>[D8-D8] Pasewalk - Vierraden 306 [OPP] / N-1 Vierraden - Neuenhagen 304</a:t>
                      </a:r>
                    </a:p>
                  </a:txBody>
                  <a:tcPr marL="6022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477,58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54%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266007834"/>
                  </a:ext>
                </a:extLst>
              </a:tr>
              <a:tr h="110507">
                <a:tc>
                  <a:txBody>
                    <a:bodyPr/>
                    <a:lstStyle/>
                    <a:p>
                      <a:pPr algn="l" fontAlgn="b"/>
                      <a:r>
                        <a:rPr lang="cs-CZ" sz="700" b="0" i="0" u="none" strike="noStrike">
                          <a:solidFill>
                            <a:srgbClr val="000000"/>
                          </a:solidFill>
                          <a:effectLst/>
                          <a:latin typeface="Arial" panose="020B0604020202020204" pitchFamily="34" charset="0"/>
                        </a:rPr>
                        <a:t>[NL-D2] Meeden-Diele  380 Z [OPP] [NL] / N-1 COBRA HVDC</a:t>
                      </a:r>
                    </a:p>
                  </a:txBody>
                  <a:tcPr marL="6022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134,83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54%</a:t>
                      </a:r>
                    </a:p>
                  </a:txBody>
                  <a:tcPr marL="0" marR="0" marT="0" marB="0" anchor="b">
                    <a:lnL>
                      <a:noFill/>
                    </a:lnL>
                    <a:lnR>
                      <a:noFill/>
                    </a:lnR>
                    <a:lnT>
                      <a:noFill/>
                    </a:lnT>
                    <a:lnB>
                      <a:noFill/>
                    </a:lnB>
                  </a:tcPr>
                </a:tc>
                <a:extLst>
                  <a:ext uri="{0D108BD9-81ED-4DB2-BD59-A6C34878D82A}">
                    <a16:rowId xmlns:a16="http://schemas.microsoft.com/office/drawing/2014/main" val="61743279"/>
                  </a:ext>
                </a:extLst>
              </a:tr>
              <a:tr h="110507">
                <a:tc>
                  <a:txBody>
                    <a:bodyPr/>
                    <a:lstStyle/>
                    <a:p>
                      <a:pPr algn="l" fontAlgn="b"/>
                      <a:r>
                        <a:rPr lang="cs-CZ" sz="700" b="1" i="0" u="none" strike="noStrike">
                          <a:solidFill>
                            <a:srgbClr val="000000"/>
                          </a:solidFill>
                          <a:effectLst/>
                          <a:latin typeface="Arial" panose="020B0604020202020204" pitchFamily="34" charset="0"/>
                        </a:rPr>
                        <a:t>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635,19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49%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655851385"/>
                  </a:ext>
                </a:extLst>
              </a:tr>
              <a:tr h="110507">
                <a:tc>
                  <a:txBody>
                    <a:bodyPr/>
                    <a:lstStyle/>
                    <a:p>
                      <a:pPr algn="l" fontAlgn="b"/>
                      <a:r>
                        <a:rPr lang="de-DE" sz="700" b="0" i="0" u="none" strike="noStrike">
                          <a:solidFill>
                            <a:srgbClr val="000000"/>
                          </a:solidFill>
                          <a:effectLst/>
                          <a:latin typeface="Arial" panose="020B0604020202020204" pitchFamily="34" charset="0"/>
                        </a:rPr>
                        <a:t>[D8-D8] Pasewalk - Vierraden 306 [OPP] / N-1 Vierraden - Neuenhagen 304</a:t>
                      </a:r>
                    </a:p>
                  </a:txBody>
                  <a:tcPr marL="6022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635,19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49%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912370241"/>
                  </a:ext>
                </a:extLst>
              </a:tr>
              <a:tr h="110507">
                <a:tc>
                  <a:txBody>
                    <a:bodyPr/>
                    <a:lstStyle/>
                    <a:p>
                      <a:pPr algn="l" fontAlgn="b"/>
                      <a:r>
                        <a:rPr lang="cs-CZ" sz="700" b="1" i="0" u="none" strike="noStrike">
                          <a:solidFill>
                            <a:srgbClr val="000000"/>
                          </a:solidFill>
                          <a:effectLst/>
                          <a:latin typeface="Arial" panose="020B0604020202020204" pitchFamily="34" charset="0"/>
                        </a:rPr>
                        <a:t>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202,71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152370402"/>
                  </a:ext>
                </a:extLst>
              </a:tr>
              <a:tr h="110507">
                <a:tc>
                  <a:txBody>
                    <a:bodyPr/>
                    <a:lstStyle/>
                    <a:p>
                      <a:pPr algn="l" fontAlgn="b"/>
                      <a:r>
                        <a:rPr lang="cs-CZ" sz="700" b="0" i="0" u="none" strike="noStrike">
                          <a:solidFill>
                            <a:srgbClr val="000000"/>
                          </a:solidFill>
                          <a:effectLst/>
                          <a:latin typeface="Arial" panose="020B0604020202020204" pitchFamily="34" charset="0"/>
                        </a:rPr>
                        <a:t>[PL-PL] Mikulowa AT1 [OPP] / N-1 Mikulowa AT2</a:t>
                      </a:r>
                    </a:p>
                  </a:txBody>
                  <a:tcPr marL="6022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189,04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64%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285605365"/>
                  </a:ext>
                </a:extLst>
              </a:tr>
              <a:tr h="110507">
                <a:tc>
                  <a:txBody>
                    <a:bodyPr/>
                    <a:lstStyle/>
                    <a:p>
                      <a:pPr algn="l" fontAlgn="b"/>
                      <a:r>
                        <a:rPr lang="cs-CZ" sz="700" b="0" i="0" u="none" strike="noStrike">
                          <a:solidFill>
                            <a:srgbClr val="000000"/>
                          </a:solidFill>
                          <a:effectLst/>
                          <a:latin typeface="Arial" panose="020B0604020202020204" pitchFamily="34" charset="0"/>
                        </a:rPr>
                        <a:t>[NL-D2] Meeden-Diele  380 Z [OPP] [NL] / N-1 COBRA HVDC</a:t>
                      </a:r>
                    </a:p>
                  </a:txBody>
                  <a:tcPr marL="6022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202,71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49%</a:t>
                      </a:r>
                    </a:p>
                  </a:txBody>
                  <a:tcPr marL="0" marR="0" marT="0" marB="0" anchor="b">
                    <a:lnL>
                      <a:noFill/>
                    </a:lnL>
                    <a:lnR>
                      <a:noFill/>
                    </a:lnR>
                    <a:lnT>
                      <a:noFill/>
                    </a:lnT>
                    <a:lnB>
                      <a:noFill/>
                    </a:lnB>
                  </a:tcPr>
                </a:tc>
                <a:extLst>
                  <a:ext uri="{0D108BD9-81ED-4DB2-BD59-A6C34878D82A}">
                    <a16:rowId xmlns:a16="http://schemas.microsoft.com/office/drawing/2014/main" val="2231888711"/>
                  </a:ext>
                </a:extLst>
              </a:tr>
              <a:tr h="110507">
                <a:tc>
                  <a:txBody>
                    <a:bodyPr/>
                    <a:lstStyle/>
                    <a:p>
                      <a:pPr algn="l" fontAlgn="b"/>
                      <a:r>
                        <a:rPr lang="cs-CZ" sz="700" b="1" i="0" u="none" strike="noStrike">
                          <a:solidFill>
                            <a:srgbClr val="000000"/>
                          </a:solidFill>
                          <a:effectLst/>
                          <a:latin typeface="Arial" panose="020B0604020202020204" pitchFamily="34" charset="0"/>
                        </a:rPr>
                        <a:t>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514,9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104%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876404028"/>
                  </a:ext>
                </a:extLst>
              </a:tr>
              <a:tr h="110507">
                <a:tc>
                  <a:txBody>
                    <a:bodyPr/>
                    <a:lstStyle/>
                    <a:p>
                      <a:pPr algn="l" fontAlgn="b"/>
                      <a:r>
                        <a:rPr lang="de-DE" sz="700" b="0" i="0" u="none" strike="noStrike">
                          <a:solidFill>
                            <a:srgbClr val="000000"/>
                          </a:solidFill>
                          <a:effectLst/>
                          <a:latin typeface="Arial" panose="020B0604020202020204" pitchFamily="34" charset="0"/>
                        </a:rPr>
                        <a:t>[D8-D8] Pasewalk - Vierraden 306 [OPP] / N-1 Vierraden - Neuenhagen 304</a:t>
                      </a:r>
                    </a:p>
                  </a:txBody>
                  <a:tcPr marL="6022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514,9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51%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784549526"/>
                  </a:ext>
                </a:extLst>
              </a:tr>
              <a:tr h="110507">
                <a:tc>
                  <a:txBody>
                    <a:bodyPr/>
                    <a:lstStyle/>
                    <a:p>
                      <a:pPr algn="l" fontAlgn="b"/>
                      <a:r>
                        <a:rPr lang="cs-CZ" sz="700" b="0" i="0" u="none" strike="noStrike">
                          <a:solidFill>
                            <a:srgbClr val="000000"/>
                          </a:solidFill>
                          <a:effectLst/>
                          <a:latin typeface="Arial" panose="020B0604020202020204" pitchFamily="34" charset="0"/>
                        </a:rPr>
                        <a:t>[NL-D2] Meeden-Diele  380 Z [OPP] [NL] / N-1 COBRA HVDC</a:t>
                      </a:r>
                    </a:p>
                  </a:txBody>
                  <a:tcPr marL="6022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14,85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53%</a:t>
                      </a:r>
                    </a:p>
                  </a:txBody>
                  <a:tcPr marL="0" marR="0" marT="0" marB="0" anchor="b">
                    <a:lnL>
                      <a:noFill/>
                    </a:lnL>
                    <a:lnR>
                      <a:noFill/>
                    </a:lnR>
                    <a:lnT>
                      <a:noFill/>
                    </a:lnT>
                    <a:lnB>
                      <a:noFill/>
                    </a:lnB>
                  </a:tcPr>
                </a:tc>
                <a:extLst>
                  <a:ext uri="{0D108BD9-81ED-4DB2-BD59-A6C34878D82A}">
                    <a16:rowId xmlns:a16="http://schemas.microsoft.com/office/drawing/2014/main" val="253740251"/>
                  </a:ext>
                </a:extLst>
              </a:tr>
              <a:tr h="110507">
                <a:tc>
                  <a:txBody>
                    <a:bodyPr/>
                    <a:lstStyle/>
                    <a:p>
                      <a:pPr algn="l" fontAlgn="b"/>
                      <a:r>
                        <a:rPr lang="cs-CZ" sz="700" b="1" i="0" u="none" strike="noStrike">
                          <a:solidFill>
                            <a:srgbClr val="000000"/>
                          </a:solidFill>
                          <a:effectLst/>
                          <a:latin typeface="Arial" panose="020B0604020202020204" pitchFamily="34" charset="0"/>
                        </a:rPr>
                        <a:t>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665,4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50%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620254712"/>
                  </a:ext>
                </a:extLst>
              </a:tr>
              <a:tr h="110507">
                <a:tc>
                  <a:txBody>
                    <a:bodyPr/>
                    <a:lstStyle/>
                    <a:p>
                      <a:pPr algn="l" fontAlgn="b"/>
                      <a:r>
                        <a:rPr lang="de-DE" sz="700" b="0" i="0" u="none" strike="noStrike">
                          <a:solidFill>
                            <a:srgbClr val="000000"/>
                          </a:solidFill>
                          <a:effectLst/>
                          <a:latin typeface="Arial" panose="020B0604020202020204" pitchFamily="34" charset="0"/>
                        </a:rPr>
                        <a:t>[D8-D8] Pasewalk - Vierraden 306 [OPP] / N-1 Vierraden - Neuenhagen 304</a:t>
                      </a:r>
                    </a:p>
                  </a:txBody>
                  <a:tcPr marL="6022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665,4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50%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580570370"/>
                  </a:ext>
                </a:extLst>
              </a:tr>
              <a:tr h="110507">
                <a:tc>
                  <a:txBody>
                    <a:bodyPr/>
                    <a:lstStyle/>
                    <a:p>
                      <a:pPr algn="l" fontAlgn="b"/>
                      <a:r>
                        <a:rPr lang="cs-CZ" sz="700" b="1" i="0" u="none" strike="noStrike">
                          <a:solidFill>
                            <a:srgbClr val="000000"/>
                          </a:solidFill>
                          <a:effectLst/>
                          <a:latin typeface="Arial" panose="020B0604020202020204" pitchFamily="34" charset="0"/>
                        </a:rPr>
                        <a:t>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433,53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125%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003112448"/>
                  </a:ext>
                </a:extLst>
              </a:tr>
              <a:tr h="110507">
                <a:tc>
                  <a:txBody>
                    <a:bodyPr/>
                    <a:lstStyle/>
                    <a:p>
                      <a:pPr algn="l" fontAlgn="b"/>
                      <a:r>
                        <a:rPr lang="cs-CZ" sz="700" b="0" i="0" u="none" strike="noStrike">
                          <a:solidFill>
                            <a:srgbClr val="000000"/>
                          </a:solidFill>
                          <a:effectLst/>
                          <a:latin typeface="Arial" panose="020B0604020202020204" pitchFamily="34" charset="0"/>
                        </a:rPr>
                        <a:t>[PL-PL] Mikulowa AT1 [OPP] / N-1 Mikulowa AT2</a:t>
                      </a:r>
                    </a:p>
                  </a:txBody>
                  <a:tcPr marL="6022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433,53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61%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930318616"/>
                  </a:ext>
                </a:extLst>
              </a:tr>
              <a:tr h="110507">
                <a:tc>
                  <a:txBody>
                    <a:bodyPr/>
                    <a:lstStyle/>
                    <a:p>
                      <a:pPr algn="l" fontAlgn="b"/>
                      <a:r>
                        <a:rPr lang="cs-CZ" sz="700" b="0" i="0" u="none" strike="noStrike">
                          <a:solidFill>
                            <a:srgbClr val="000000"/>
                          </a:solidFill>
                          <a:effectLst/>
                          <a:latin typeface="Arial" panose="020B0604020202020204" pitchFamily="34" charset="0"/>
                        </a:rPr>
                        <a:t>[NL-D2] Meeden-Diele  380 Z [OPP] [NL] / N-1 COBRA HVDC</a:t>
                      </a:r>
                    </a:p>
                  </a:txBody>
                  <a:tcPr marL="6022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0,93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64%</a:t>
                      </a:r>
                    </a:p>
                  </a:txBody>
                  <a:tcPr marL="0" marR="0" marT="0" marB="0" anchor="b">
                    <a:lnL>
                      <a:noFill/>
                    </a:lnL>
                    <a:lnR>
                      <a:noFill/>
                    </a:lnR>
                    <a:lnT>
                      <a:noFill/>
                    </a:lnT>
                    <a:lnB>
                      <a:noFill/>
                    </a:lnB>
                  </a:tcPr>
                </a:tc>
                <a:extLst>
                  <a:ext uri="{0D108BD9-81ED-4DB2-BD59-A6C34878D82A}">
                    <a16:rowId xmlns:a16="http://schemas.microsoft.com/office/drawing/2014/main" val="2717339764"/>
                  </a:ext>
                </a:extLst>
              </a:tr>
              <a:tr h="110507">
                <a:tc>
                  <a:txBody>
                    <a:bodyPr/>
                    <a:lstStyle/>
                    <a:p>
                      <a:pPr algn="l" fontAlgn="b"/>
                      <a:r>
                        <a:rPr lang="cs-CZ" sz="700" b="1" i="0" u="none" strike="noStrike">
                          <a:solidFill>
                            <a:srgbClr val="000000"/>
                          </a:solidFill>
                          <a:effectLst/>
                          <a:latin typeface="Arial" panose="020B0604020202020204" pitchFamily="34" charset="0"/>
                        </a:rPr>
                        <a:t>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481,44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58%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062252927"/>
                  </a:ext>
                </a:extLst>
              </a:tr>
              <a:tr h="110507">
                <a:tc>
                  <a:txBody>
                    <a:bodyPr/>
                    <a:lstStyle/>
                    <a:p>
                      <a:pPr algn="l" fontAlgn="b"/>
                      <a:r>
                        <a:rPr lang="cs-CZ" sz="700" b="0" i="0" u="none" strike="noStrike">
                          <a:solidFill>
                            <a:srgbClr val="000000"/>
                          </a:solidFill>
                          <a:effectLst/>
                          <a:latin typeface="Arial" panose="020B0604020202020204" pitchFamily="34" charset="0"/>
                        </a:rPr>
                        <a:t>[PL-PL] Mikulowa AT1 [OPP] / N-1 Mikulowa AT2</a:t>
                      </a:r>
                    </a:p>
                  </a:txBody>
                  <a:tcPr marL="6022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481,44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58%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419270328"/>
                  </a:ext>
                </a:extLst>
              </a:tr>
              <a:tr h="110507">
                <a:tc>
                  <a:txBody>
                    <a:bodyPr/>
                    <a:lstStyle/>
                    <a:p>
                      <a:pPr algn="l" fontAlgn="b"/>
                      <a:r>
                        <a:rPr lang="cs-CZ" sz="700" b="1" i="0" u="none" strike="noStrike">
                          <a:solidFill>
                            <a:srgbClr val="000000"/>
                          </a:solidFill>
                          <a:effectLst/>
                          <a:latin typeface="Arial" panose="020B0604020202020204" pitchFamily="34" charset="0"/>
                        </a:rPr>
                        <a:t>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388,78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60%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966438114"/>
                  </a:ext>
                </a:extLst>
              </a:tr>
              <a:tr h="110507">
                <a:tc>
                  <a:txBody>
                    <a:bodyPr/>
                    <a:lstStyle/>
                    <a:p>
                      <a:pPr algn="l" fontAlgn="b"/>
                      <a:r>
                        <a:rPr lang="cs-CZ" sz="700" b="0" i="0" u="none" strike="noStrike">
                          <a:solidFill>
                            <a:srgbClr val="000000"/>
                          </a:solidFill>
                          <a:effectLst/>
                          <a:latin typeface="Arial" panose="020B0604020202020204" pitchFamily="34" charset="0"/>
                        </a:rPr>
                        <a:t>[PL-PL] Mikulowa AT1 [OPP] / N-1 Mikulowa AT2</a:t>
                      </a:r>
                    </a:p>
                  </a:txBody>
                  <a:tcPr marL="6022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388,78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60%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577836434"/>
                  </a:ext>
                </a:extLst>
              </a:tr>
              <a:tr h="110507">
                <a:tc>
                  <a:txBody>
                    <a:bodyPr/>
                    <a:lstStyle/>
                    <a:p>
                      <a:pPr algn="l" fontAlgn="b"/>
                      <a:r>
                        <a:rPr lang="cs-CZ" sz="700" b="1" i="0" u="none" strike="noStrike">
                          <a:solidFill>
                            <a:srgbClr val="000000"/>
                          </a:solidFill>
                          <a:effectLst/>
                          <a:latin typeface="Arial" panose="020B0604020202020204" pitchFamily="34" charset="0"/>
                        </a:rPr>
                        <a:t>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257,13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60%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025204208"/>
                  </a:ext>
                </a:extLst>
              </a:tr>
              <a:tr h="110507">
                <a:tc>
                  <a:txBody>
                    <a:bodyPr/>
                    <a:lstStyle/>
                    <a:p>
                      <a:pPr algn="l" fontAlgn="b"/>
                      <a:r>
                        <a:rPr lang="cs-CZ" sz="700" b="0" i="0" u="none" strike="noStrike">
                          <a:solidFill>
                            <a:srgbClr val="000000"/>
                          </a:solidFill>
                          <a:effectLst/>
                          <a:latin typeface="Arial" panose="020B0604020202020204" pitchFamily="34" charset="0"/>
                        </a:rPr>
                        <a:t>[PL-PL] Mikulowa AT1 [OPP] / N-1 Mikulowa AT2</a:t>
                      </a:r>
                    </a:p>
                  </a:txBody>
                  <a:tcPr marL="6022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257,13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60%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288500076"/>
                  </a:ext>
                </a:extLst>
              </a:tr>
              <a:tr h="110507">
                <a:tc>
                  <a:txBody>
                    <a:bodyPr/>
                    <a:lstStyle/>
                    <a:p>
                      <a:pPr algn="l" fontAlgn="b"/>
                      <a:r>
                        <a:rPr lang="cs-CZ" sz="700" b="1" i="0" u="none" strike="noStrike">
                          <a:solidFill>
                            <a:srgbClr val="000000"/>
                          </a:solidFill>
                          <a:effectLst/>
                          <a:latin typeface="Arial" panose="020B0604020202020204" pitchFamily="34" charset="0"/>
                        </a:rPr>
                        <a:t>10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107,67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85%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981742533"/>
                  </a:ext>
                </a:extLst>
              </a:tr>
              <a:tr h="110507">
                <a:tc>
                  <a:txBody>
                    <a:bodyPr/>
                    <a:lstStyle/>
                    <a:p>
                      <a:pPr algn="l" fontAlgn="b"/>
                      <a:r>
                        <a:rPr lang="de-DE" sz="700" b="0" i="0" u="none" strike="noStrike">
                          <a:solidFill>
                            <a:srgbClr val="000000"/>
                          </a:solidFill>
                          <a:effectLst/>
                          <a:latin typeface="Arial" panose="020B0604020202020204" pitchFamily="34" charset="0"/>
                        </a:rPr>
                        <a:t>[D8-D8] Pasewalk - Vierraden 306 [OPP] / N-1 Vierraden - Neuenhagen 304</a:t>
                      </a:r>
                    </a:p>
                  </a:txBody>
                  <a:tcPr marL="6022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107,67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44%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090029594"/>
                  </a:ext>
                </a:extLst>
              </a:tr>
              <a:tr h="110507">
                <a:tc>
                  <a:txBody>
                    <a:bodyPr/>
                    <a:lstStyle/>
                    <a:p>
                      <a:pPr algn="l" fontAlgn="b"/>
                      <a:r>
                        <a:rPr lang="de-DE" sz="700" b="0" i="0" u="none" strike="noStrike">
                          <a:solidFill>
                            <a:srgbClr val="000000"/>
                          </a:solidFill>
                          <a:effectLst/>
                          <a:latin typeface="Arial" panose="020B0604020202020204" pitchFamily="34" charset="0"/>
                        </a:rPr>
                        <a:t>[AT-AT] Tauern - Weissenbach 221 [OPP] / N-1 Tauern - Tauern TAPST</a:t>
                      </a:r>
                    </a:p>
                  </a:txBody>
                  <a:tcPr marL="6022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9,18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42%</a:t>
                      </a:r>
                    </a:p>
                  </a:txBody>
                  <a:tcPr marL="0" marR="0" marT="0" marB="0" anchor="b">
                    <a:lnL>
                      <a:noFill/>
                    </a:lnL>
                    <a:lnR>
                      <a:noFill/>
                    </a:lnR>
                    <a:lnT>
                      <a:noFill/>
                    </a:lnT>
                    <a:lnB>
                      <a:noFill/>
                    </a:lnB>
                  </a:tcPr>
                </a:tc>
                <a:extLst>
                  <a:ext uri="{0D108BD9-81ED-4DB2-BD59-A6C34878D82A}">
                    <a16:rowId xmlns:a16="http://schemas.microsoft.com/office/drawing/2014/main" val="1680963337"/>
                  </a:ext>
                </a:extLst>
              </a:tr>
              <a:tr h="110507">
                <a:tc>
                  <a:txBody>
                    <a:bodyPr/>
                    <a:lstStyle/>
                    <a:p>
                      <a:pPr algn="l" fontAlgn="b"/>
                      <a:r>
                        <a:rPr lang="cs-CZ" sz="700" b="1" i="0" u="none" strike="noStrike">
                          <a:solidFill>
                            <a:srgbClr val="000000"/>
                          </a:solidFill>
                          <a:effectLst/>
                          <a:latin typeface="Arial" panose="020B0604020202020204" pitchFamily="34" charset="0"/>
                        </a:rPr>
                        <a:t>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158,49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81%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963597074"/>
                  </a:ext>
                </a:extLst>
              </a:tr>
              <a:tr h="110507">
                <a:tc>
                  <a:txBody>
                    <a:bodyPr/>
                    <a:lstStyle/>
                    <a:p>
                      <a:pPr algn="l" fontAlgn="b"/>
                      <a:r>
                        <a:rPr lang="en-US" sz="700" b="0" i="0" u="none" strike="noStrike">
                          <a:solidFill>
                            <a:srgbClr val="000000"/>
                          </a:solidFill>
                          <a:effectLst/>
                          <a:latin typeface="Arial" panose="020B0604020202020204" pitchFamily="34" charset="0"/>
                        </a:rPr>
                        <a:t>[BE-BE] Achene - Gramme 380.10 [OPP] / N-1 Avelgem - Avelin 380.80</a:t>
                      </a:r>
                    </a:p>
                  </a:txBody>
                  <a:tcPr marL="6022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158,49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81%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495459342"/>
                  </a:ext>
                </a:extLst>
              </a:tr>
              <a:tr h="110507">
                <a:tc>
                  <a:txBody>
                    <a:bodyPr/>
                    <a:lstStyle/>
                    <a:p>
                      <a:pPr algn="l" fontAlgn="b"/>
                      <a:r>
                        <a:rPr lang="cs-CZ" sz="700" b="1" i="0" u="none" strike="noStrike">
                          <a:solidFill>
                            <a:srgbClr val="000000"/>
                          </a:solidFill>
                          <a:effectLst/>
                          <a:latin typeface="Arial" panose="020B0604020202020204" pitchFamily="34" charset="0"/>
                        </a:rPr>
                        <a:t>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115,69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74%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49812900"/>
                  </a:ext>
                </a:extLst>
              </a:tr>
              <a:tr h="110507">
                <a:tc>
                  <a:txBody>
                    <a:bodyPr/>
                    <a:lstStyle/>
                    <a:p>
                      <a:pPr algn="l" fontAlgn="b"/>
                      <a:r>
                        <a:rPr lang="en-US" sz="700" b="0" i="0" u="none" strike="noStrike">
                          <a:solidFill>
                            <a:srgbClr val="000000"/>
                          </a:solidFill>
                          <a:effectLst/>
                          <a:latin typeface="Arial" panose="020B0604020202020204" pitchFamily="34" charset="0"/>
                        </a:rPr>
                        <a:t>[BE-BE] Achene - Gramme 380.10 [OPP] / N-1 Avelgem - Avelin 380.80</a:t>
                      </a:r>
                    </a:p>
                  </a:txBody>
                  <a:tcPr marL="6022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115,69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74%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735460947"/>
                  </a:ext>
                </a:extLst>
              </a:tr>
              <a:tr h="110507">
                <a:tc>
                  <a:txBody>
                    <a:bodyPr/>
                    <a:lstStyle/>
                    <a:p>
                      <a:pPr algn="l" fontAlgn="b"/>
                      <a:r>
                        <a:rPr lang="cs-CZ" sz="700" b="1" i="0" u="none" strike="noStrike">
                          <a:solidFill>
                            <a:srgbClr val="000000"/>
                          </a:solidFill>
                          <a:effectLst/>
                          <a:latin typeface="Arial" panose="020B0604020202020204" pitchFamily="34" charset="0"/>
                        </a:rPr>
                        <a:t>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143,68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73%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833092447"/>
                  </a:ext>
                </a:extLst>
              </a:tr>
              <a:tr h="110507">
                <a:tc>
                  <a:txBody>
                    <a:bodyPr/>
                    <a:lstStyle/>
                    <a:p>
                      <a:pPr algn="l" fontAlgn="b"/>
                      <a:r>
                        <a:rPr lang="en-US" sz="700" b="0" i="0" u="none" strike="noStrike">
                          <a:solidFill>
                            <a:srgbClr val="000000"/>
                          </a:solidFill>
                          <a:effectLst/>
                          <a:latin typeface="Arial" panose="020B0604020202020204" pitchFamily="34" charset="0"/>
                        </a:rPr>
                        <a:t>[BE-BE] Achene - Gramme 380.10 [OPP] / N-1 Avelgem - Avelin 380.80</a:t>
                      </a:r>
                    </a:p>
                  </a:txBody>
                  <a:tcPr marL="6022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143,68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73%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738444211"/>
                  </a:ext>
                </a:extLst>
              </a:tr>
              <a:tr h="110507">
                <a:tc>
                  <a:txBody>
                    <a:bodyPr/>
                    <a:lstStyle/>
                    <a:p>
                      <a:pPr algn="l" fontAlgn="b"/>
                      <a:r>
                        <a:rPr lang="cs-CZ" sz="700" b="1" i="0" u="none" strike="noStrike">
                          <a:solidFill>
                            <a:srgbClr val="000000"/>
                          </a:solidFill>
                          <a:effectLst/>
                          <a:latin typeface="Arial" panose="020B0604020202020204" pitchFamily="34" charset="0"/>
                        </a:rPr>
                        <a:t>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0,19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170%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316365536"/>
                  </a:ext>
                </a:extLst>
              </a:tr>
              <a:tr h="110507">
                <a:tc>
                  <a:txBody>
                    <a:bodyPr/>
                    <a:lstStyle/>
                    <a:p>
                      <a:pPr algn="l" fontAlgn="b"/>
                      <a:r>
                        <a:rPr lang="cs-CZ" sz="700" b="0" i="0" u="none" strike="noStrike">
                          <a:solidFill>
                            <a:srgbClr val="000000"/>
                          </a:solidFill>
                          <a:effectLst/>
                          <a:latin typeface="Arial" panose="020B0604020202020204" pitchFamily="34" charset="0"/>
                        </a:rPr>
                        <a:t>[AT-D2] St. Peter 2 - Pleinting 258 [OPP] [AT] / N-1 Pleinting - Pirach 257</a:t>
                      </a:r>
                    </a:p>
                  </a:txBody>
                  <a:tcPr marL="6022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0,19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97%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650403569"/>
                  </a:ext>
                </a:extLst>
              </a:tr>
              <a:tr h="110507">
                <a:tc>
                  <a:txBody>
                    <a:bodyPr/>
                    <a:lstStyle/>
                    <a:p>
                      <a:pPr algn="l" fontAlgn="b"/>
                      <a:r>
                        <a:rPr lang="en-US" sz="700" b="0" i="0" u="none" strike="noStrike">
                          <a:solidFill>
                            <a:srgbClr val="000000"/>
                          </a:solidFill>
                          <a:effectLst/>
                          <a:latin typeface="Arial" panose="020B0604020202020204" pitchFamily="34" charset="0"/>
                        </a:rPr>
                        <a:t>[BE-BE] Achene - Gramme 380.10 [OPP] / N-1 Avelgem - Avelin 380.80</a:t>
                      </a:r>
                    </a:p>
                  </a:txBody>
                  <a:tcPr marL="6022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0,16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73%</a:t>
                      </a:r>
                    </a:p>
                  </a:txBody>
                  <a:tcPr marL="0" marR="0" marT="0" marB="0" anchor="b">
                    <a:lnL>
                      <a:noFill/>
                    </a:lnL>
                    <a:lnR>
                      <a:noFill/>
                    </a:lnR>
                    <a:lnT>
                      <a:noFill/>
                    </a:lnT>
                    <a:lnB>
                      <a:noFill/>
                    </a:lnB>
                  </a:tcPr>
                </a:tc>
                <a:extLst>
                  <a:ext uri="{0D108BD9-81ED-4DB2-BD59-A6C34878D82A}">
                    <a16:rowId xmlns:a16="http://schemas.microsoft.com/office/drawing/2014/main" val="3320060472"/>
                  </a:ext>
                </a:extLst>
              </a:tr>
              <a:tr h="110507">
                <a:tc>
                  <a:txBody>
                    <a:bodyPr/>
                    <a:lstStyle/>
                    <a:p>
                      <a:pPr algn="l" fontAlgn="b"/>
                      <a:r>
                        <a:rPr lang="cs-CZ" sz="700" b="1" i="0" u="none" strike="noStrike">
                          <a:solidFill>
                            <a:srgbClr val="000000"/>
                          </a:solidFill>
                          <a:effectLst/>
                          <a:latin typeface="Arial" panose="020B0604020202020204" pitchFamily="34" charset="0"/>
                        </a:rPr>
                        <a:t>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369,62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55%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703119127"/>
                  </a:ext>
                </a:extLst>
              </a:tr>
              <a:tr h="110507">
                <a:tc>
                  <a:txBody>
                    <a:bodyPr/>
                    <a:lstStyle/>
                    <a:p>
                      <a:pPr algn="l" fontAlgn="b"/>
                      <a:r>
                        <a:rPr lang="de-DE" sz="700" b="0" i="0" u="none" strike="noStrike">
                          <a:solidFill>
                            <a:srgbClr val="000000"/>
                          </a:solidFill>
                          <a:effectLst/>
                          <a:latin typeface="Arial" panose="020B0604020202020204" pitchFamily="34" charset="0"/>
                        </a:rPr>
                        <a:t>[D8-D8] Pasewalk - Vierraden 306 [OPP] / N-1 Vierraden - Neuenhagen 304</a:t>
                      </a:r>
                    </a:p>
                  </a:txBody>
                  <a:tcPr marL="6022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369,62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55%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817807204"/>
                  </a:ext>
                </a:extLst>
              </a:tr>
              <a:tr h="110507">
                <a:tc>
                  <a:txBody>
                    <a:bodyPr/>
                    <a:lstStyle/>
                    <a:p>
                      <a:pPr algn="l" fontAlgn="b"/>
                      <a:r>
                        <a:rPr lang="cs-CZ" sz="700" b="1" i="0" u="none" strike="noStrike">
                          <a:solidFill>
                            <a:srgbClr val="000000"/>
                          </a:solidFill>
                          <a:effectLst/>
                          <a:latin typeface="Arial" panose="020B0604020202020204" pitchFamily="34" charset="0"/>
                        </a:rPr>
                        <a:t>20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59,18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136%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641845992"/>
                  </a:ext>
                </a:extLst>
              </a:tr>
              <a:tr h="110507">
                <a:tc>
                  <a:txBody>
                    <a:bodyPr/>
                    <a:lstStyle/>
                    <a:p>
                      <a:pPr algn="l" fontAlgn="b"/>
                      <a:r>
                        <a:rPr lang="cs-CZ" sz="700" b="0" i="0" u="none" strike="noStrike">
                          <a:solidFill>
                            <a:srgbClr val="000000"/>
                          </a:solidFill>
                          <a:effectLst/>
                          <a:latin typeface="Arial" panose="020B0604020202020204" pitchFamily="34" charset="0"/>
                        </a:rPr>
                        <a:t>[PL-PL] Mikulowa AT1 [OPP] / N-1 Mikulowa AT2</a:t>
                      </a:r>
                    </a:p>
                  </a:txBody>
                  <a:tcPr marL="6022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59,18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78%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483547575"/>
                  </a:ext>
                </a:extLst>
              </a:tr>
              <a:tr h="110507">
                <a:tc>
                  <a:txBody>
                    <a:bodyPr/>
                    <a:lstStyle/>
                    <a:p>
                      <a:pPr algn="l" fontAlgn="b"/>
                      <a:r>
                        <a:rPr lang="cs-CZ" sz="700" b="0" i="0" u="none" strike="noStrike">
                          <a:solidFill>
                            <a:srgbClr val="000000"/>
                          </a:solidFill>
                          <a:effectLst/>
                          <a:latin typeface="Arial" panose="020B0604020202020204" pitchFamily="34" charset="0"/>
                        </a:rPr>
                        <a:t>[NL-D2] Meeden-Diele  380 Z [OPP] [NL] / N-1 COBRA HVDC</a:t>
                      </a:r>
                    </a:p>
                  </a:txBody>
                  <a:tcPr marL="6022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0,88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38%</a:t>
                      </a:r>
                    </a:p>
                  </a:txBody>
                  <a:tcPr marL="0" marR="0" marT="0" marB="0" anchor="b">
                    <a:lnL>
                      <a:noFill/>
                    </a:lnL>
                    <a:lnR>
                      <a:noFill/>
                    </a:lnR>
                    <a:lnT>
                      <a:noFill/>
                    </a:lnT>
                    <a:lnB>
                      <a:noFill/>
                    </a:lnB>
                  </a:tcPr>
                </a:tc>
                <a:extLst>
                  <a:ext uri="{0D108BD9-81ED-4DB2-BD59-A6C34878D82A}">
                    <a16:rowId xmlns:a16="http://schemas.microsoft.com/office/drawing/2014/main" val="4218028079"/>
                  </a:ext>
                </a:extLst>
              </a:tr>
              <a:tr h="110507">
                <a:tc>
                  <a:txBody>
                    <a:bodyPr/>
                    <a:lstStyle/>
                    <a:p>
                      <a:pPr algn="l" fontAlgn="b"/>
                      <a:r>
                        <a:rPr lang="cs-CZ" sz="700" b="0" i="0" u="none" strike="noStrike">
                          <a:solidFill>
                            <a:srgbClr val="000000"/>
                          </a:solidFill>
                          <a:effectLst/>
                          <a:latin typeface="Arial" panose="020B0604020202020204" pitchFamily="34" charset="0"/>
                        </a:rPr>
                        <a:t>[AT-AT] Strass - Thaur 273B [DIR] / N-1 Strass - Thaur 274B</a:t>
                      </a:r>
                    </a:p>
                  </a:txBody>
                  <a:tcPr marL="6022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33,03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193913781"/>
                  </a:ext>
                </a:extLst>
              </a:tr>
              <a:tr h="110507">
                <a:tc>
                  <a:txBody>
                    <a:bodyPr/>
                    <a:lstStyle/>
                    <a:p>
                      <a:pPr algn="l" fontAlgn="b"/>
                      <a:r>
                        <a:rPr lang="cs-CZ" sz="700" b="1" i="0" u="none" strike="noStrike">
                          <a:solidFill>
                            <a:srgbClr val="000000"/>
                          </a:solidFill>
                          <a:effectLst/>
                          <a:latin typeface="Arial" panose="020B0604020202020204" pitchFamily="34" charset="0"/>
                        </a:rPr>
                        <a:t>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69,08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58%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63337678"/>
                  </a:ext>
                </a:extLst>
              </a:tr>
              <a:tr h="110507">
                <a:tc>
                  <a:txBody>
                    <a:bodyPr/>
                    <a:lstStyle/>
                    <a:p>
                      <a:pPr algn="l" fontAlgn="b"/>
                      <a:r>
                        <a:rPr lang="cs-CZ" sz="700" b="0" i="0" u="none" strike="noStrike">
                          <a:solidFill>
                            <a:srgbClr val="000000"/>
                          </a:solidFill>
                          <a:effectLst/>
                          <a:latin typeface="Arial" panose="020B0604020202020204" pitchFamily="34" charset="0"/>
                        </a:rPr>
                        <a:t>[AT-AT] Westtirol 1 - Westtirol 2 WTRHU41 [OPP] / N-1 Buers - Westtirol ws (421)</a:t>
                      </a:r>
                    </a:p>
                  </a:txBody>
                  <a:tcPr marL="6022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9,44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923703381"/>
                  </a:ext>
                </a:extLst>
              </a:tr>
              <a:tr h="110507">
                <a:tc>
                  <a:txBody>
                    <a:bodyPr/>
                    <a:lstStyle/>
                    <a:p>
                      <a:pPr algn="l" fontAlgn="b"/>
                      <a:r>
                        <a:rPr lang="cs-CZ" sz="700" b="0" i="0" u="none" strike="noStrike">
                          <a:solidFill>
                            <a:srgbClr val="000000"/>
                          </a:solidFill>
                          <a:effectLst/>
                          <a:latin typeface="Arial" panose="020B0604020202020204" pitchFamily="34" charset="0"/>
                        </a:rPr>
                        <a:t>[NL-D2] Meeden-Diele  380 Z [OPP] [NL] / N-1 COBRA HVDC</a:t>
                      </a:r>
                    </a:p>
                  </a:txBody>
                  <a:tcPr marL="6022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69,08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39%</a:t>
                      </a:r>
                    </a:p>
                  </a:txBody>
                  <a:tcPr marL="0" marR="0" marT="0" marB="0" anchor="b">
                    <a:lnL>
                      <a:noFill/>
                    </a:lnL>
                    <a:lnR>
                      <a:noFill/>
                    </a:lnR>
                    <a:lnT>
                      <a:noFill/>
                    </a:lnT>
                    <a:lnB>
                      <a:noFill/>
                    </a:lnB>
                  </a:tcPr>
                </a:tc>
                <a:extLst>
                  <a:ext uri="{0D108BD9-81ED-4DB2-BD59-A6C34878D82A}">
                    <a16:rowId xmlns:a16="http://schemas.microsoft.com/office/drawing/2014/main" val="3625798460"/>
                  </a:ext>
                </a:extLst>
              </a:tr>
              <a:tr h="110507">
                <a:tc>
                  <a:txBody>
                    <a:bodyPr/>
                    <a:lstStyle/>
                    <a:p>
                      <a:pPr algn="l" fontAlgn="b"/>
                      <a:r>
                        <a:rPr lang="cs-CZ" sz="700" b="1" i="0" u="none" strike="noStrike">
                          <a:solidFill>
                            <a:srgbClr val="000000"/>
                          </a:solidFill>
                          <a:effectLst/>
                          <a:latin typeface="Arial" panose="020B0604020202020204" pitchFamily="34" charset="0"/>
                        </a:rPr>
                        <a:t>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57,91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62%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855399349"/>
                  </a:ext>
                </a:extLst>
              </a:tr>
              <a:tr h="110507">
                <a:tc>
                  <a:txBody>
                    <a:bodyPr/>
                    <a:lstStyle/>
                    <a:p>
                      <a:pPr algn="l" fontAlgn="b"/>
                      <a:r>
                        <a:rPr lang="de-DE" sz="700" b="0" i="0" u="none" strike="noStrike">
                          <a:solidFill>
                            <a:srgbClr val="000000"/>
                          </a:solidFill>
                          <a:effectLst/>
                          <a:latin typeface="Arial" panose="020B0604020202020204" pitchFamily="34" charset="0"/>
                        </a:rPr>
                        <a:t>[D2-D7] Oberbachern - Meitingen OBACHE N [DIR] [D7] / N-1 Meitingen - Oberbachern OBACHE S</a:t>
                      </a:r>
                    </a:p>
                  </a:txBody>
                  <a:tcPr marL="6022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18,84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514208187"/>
                  </a:ext>
                </a:extLst>
              </a:tr>
              <a:tr h="110507">
                <a:tc>
                  <a:txBody>
                    <a:bodyPr/>
                    <a:lstStyle/>
                    <a:p>
                      <a:pPr algn="l" fontAlgn="b"/>
                      <a:r>
                        <a:rPr lang="pl-PL" sz="700" b="0" i="0" u="none" strike="noStrike">
                          <a:solidFill>
                            <a:srgbClr val="000000"/>
                          </a:solidFill>
                          <a:effectLst/>
                          <a:latin typeface="Arial" panose="020B0604020202020204" pitchFamily="34" charset="0"/>
                        </a:rPr>
                        <a:t>[PL-PL] Polaniec - Tarnow [DIR] / N-1 Polaniec - Rzeszow</a:t>
                      </a:r>
                    </a:p>
                  </a:txBody>
                  <a:tcPr marL="6022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57,91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43%</a:t>
                      </a:r>
                    </a:p>
                  </a:txBody>
                  <a:tcPr marL="0" marR="0" marT="0" marB="0" anchor="b">
                    <a:lnL>
                      <a:noFill/>
                    </a:lnL>
                    <a:lnR>
                      <a:noFill/>
                    </a:lnR>
                    <a:lnT>
                      <a:noFill/>
                    </a:lnT>
                    <a:lnB>
                      <a:noFill/>
                    </a:lnB>
                  </a:tcPr>
                </a:tc>
                <a:extLst>
                  <a:ext uri="{0D108BD9-81ED-4DB2-BD59-A6C34878D82A}">
                    <a16:rowId xmlns:a16="http://schemas.microsoft.com/office/drawing/2014/main" val="944562030"/>
                  </a:ext>
                </a:extLst>
              </a:tr>
              <a:tr h="110507">
                <a:tc>
                  <a:txBody>
                    <a:bodyPr/>
                    <a:lstStyle/>
                    <a:p>
                      <a:pPr algn="l" fontAlgn="b"/>
                      <a:r>
                        <a:rPr lang="cs-CZ" sz="700" b="1" i="0" u="none" strike="noStrike">
                          <a:solidFill>
                            <a:srgbClr val="000000"/>
                          </a:solidFill>
                          <a:effectLst/>
                          <a:latin typeface="Arial" panose="020B0604020202020204" pitchFamily="34" charset="0"/>
                        </a:rPr>
                        <a:t>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375,06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83%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055587323"/>
                  </a:ext>
                </a:extLst>
              </a:tr>
              <a:tr h="110507">
                <a:tc>
                  <a:txBody>
                    <a:bodyPr/>
                    <a:lstStyle/>
                    <a:p>
                      <a:pPr algn="l" fontAlgn="b"/>
                      <a:r>
                        <a:rPr lang="de-DE" sz="700" b="0" i="0" u="none" strike="noStrike">
                          <a:solidFill>
                            <a:srgbClr val="000000"/>
                          </a:solidFill>
                          <a:effectLst/>
                          <a:latin typeface="Arial" panose="020B0604020202020204" pitchFamily="34" charset="0"/>
                        </a:rPr>
                        <a:t>[D2-D4] Grafenrheinfeld - Stalldorf 416 [DIR] [D2] / N-1 Grafenrheinfeld - Hoepfingen ge (411)</a:t>
                      </a:r>
                    </a:p>
                  </a:txBody>
                  <a:tcPr marL="6022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375,06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257065390"/>
                  </a:ext>
                </a:extLst>
              </a:tr>
              <a:tr h="110507">
                <a:tc>
                  <a:txBody>
                    <a:bodyPr/>
                    <a:lstStyle/>
                    <a:p>
                      <a:pPr algn="l" fontAlgn="b"/>
                      <a:r>
                        <a:rPr lang="cs-CZ" sz="700" b="0" i="0" u="none" strike="noStrike">
                          <a:solidFill>
                            <a:srgbClr val="000000"/>
                          </a:solidFill>
                          <a:effectLst/>
                          <a:latin typeface="Arial" panose="020B0604020202020204" pitchFamily="34" charset="0"/>
                        </a:rPr>
                        <a:t>[CZ-PL] Wielopole - Nosovice [DIR] [PL] / N-1 Albrechtice - Dobrzen</a:t>
                      </a:r>
                    </a:p>
                  </a:txBody>
                  <a:tcPr marL="60226"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0" i="0" u="none" strike="noStrike">
                          <a:solidFill>
                            <a:srgbClr val="000000"/>
                          </a:solidFill>
                          <a:effectLst/>
                          <a:latin typeface="Arial" panose="020B0604020202020204" pitchFamily="34" charset="0"/>
                        </a:rPr>
                        <a:t>1,86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0" i="0" u="none" strike="noStrike">
                          <a:solidFill>
                            <a:srgbClr val="000000"/>
                          </a:solidFill>
                          <a:effectLst/>
                          <a:latin typeface="Arial" panose="020B0604020202020204" pitchFamily="34" charset="0"/>
                        </a:rPr>
                        <a:t>63%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085378503"/>
                  </a:ext>
                </a:extLst>
              </a:tr>
              <a:tr h="110507">
                <a:tc>
                  <a:txBody>
                    <a:bodyPr/>
                    <a:lstStyle/>
                    <a:p>
                      <a:pPr algn="l" fontAlgn="b"/>
                      <a:r>
                        <a:rPr lang="cs-CZ" sz="700" b="1" i="0" u="none" strike="noStrike">
                          <a:solidFill>
                            <a:srgbClr val="000000"/>
                          </a:solidFill>
                          <a:effectLst/>
                          <a:latin typeface="Arial" panose="020B0604020202020204" pitchFamily="34" charset="0"/>
                        </a:rPr>
                        <a:t>Total sum</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cs-CZ" sz="700" b="1" i="0" u="none" strike="noStrike">
                          <a:solidFill>
                            <a:srgbClr val="000000"/>
                          </a:solidFill>
                          <a:effectLst/>
                          <a:latin typeface="Arial" panose="020B0604020202020204" pitchFamily="34" charset="0"/>
                        </a:rPr>
                        <a:t>665,4</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cs-CZ" sz="700" b="1" i="0" u="none" strike="noStrike" dirty="0">
                          <a:solidFill>
                            <a:srgbClr val="000000"/>
                          </a:solidFill>
                          <a:effectLst/>
                          <a:latin typeface="Arial" panose="020B0604020202020204" pitchFamily="34" charset="0"/>
                        </a:rPr>
                        <a:t>1603%</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extLst>
                  <a:ext uri="{0D108BD9-81ED-4DB2-BD59-A6C34878D82A}">
                    <a16:rowId xmlns:a16="http://schemas.microsoft.com/office/drawing/2014/main" val="429814472"/>
                  </a:ext>
                </a:extLst>
              </a:tr>
            </a:tbl>
          </a:graphicData>
        </a:graphic>
      </p:graphicFrame>
    </p:spTree>
    <p:extLst>
      <p:ext uri="{BB962C8B-B14F-4D97-AF65-F5344CB8AC3E}">
        <p14:creationId xmlns:p14="http://schemas.microsoft.com/office/powerpoint/2010/main" val="3174832492"/>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BD20220418</a:t>
            </a:r>
            <a:r>
              <a:rPr lang="en-US" altLang="hu-HU" sz="1400" dirty="0">
                <a:solidFill>
                  <a:srgbClr val="008000"/>
                </a:solidFill>
              </a:rPr>
              <a:t> (part </a:t>
            </a:r>
            <a:r>
              <a:rPr lang="sl-SI" altLang="hu-HU" sz="1400" dirty="0">
                <a:solidFill>
                  <a:srgbClr val="008000"/>
                </a:solidFill>
              </a:rPr>
              <a:t>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ulka 1">
            <a:extLst>
              <a:ext uri="{FF2B5EF4-FFF2-40B4-BE49-F238E27FC236}">
                <a16:creationId xmlns:a16="http://schemas.microsoft.com/office/drawing/2014/main" id="{B1333267-B0D5-46CE-8893-42DBE55F3A8C}"/>
              </a:ext>
            </a:extLst>
          </p:cNvPr>
          <p:cNvGraphicFramePr>
            <a:graphicFrameLocks noGrp="1"/>
          </p:cNvGraphicFramePr>
          <p:nvPr>
            <p:extLst>
              <p:ext uri="{D42A27DB-BD31-4B8C-83A1-F6EECF244321}">
                <p14:modId xmlns:p14="http://schemas.microsoft.com/office/powerpoint/2010/main" val="136425892"/>
              </p:ext>
            </p:extLst>
          </p:nvPr>
        </p:nvGraphicFramePr>
        <p:xfrm>
          <a:off x="368505" y="955136"/>
          <a:ext cx="8790126" cy="4853142"/>
        </p:xfrm>
        <a:graphic>
          <a:graphicData uri="http://schemas.openxmlformats.org/drawingml/2006/table">
            <a:tbl>
              <a:tblPr/>
              <a:tblGrid>
                <a:gridCol w="6820568">
                  <a:extLst>
                    <a:ext uri="{9D8B030D-6E8A-4147-A177-3AD203B41FA5}">
                      <a16:colId xmlns:a16="http://schemas.microsoft.com/office/drawing/2014/main" val="3586479610"/>
                    </a:ext>
                  </a:extLst>
                </a:gridCol>
                <a:gridCol w="1454287">
                  <a:extLst>
                    <a:ext uri="{9D8B030D-6E8A-4147-A177-3AD203B41FA5}">
                      <a16:colId xmlns:a16="http://schemas.microsoft.com/office/drawing/2014/main" val="1786299622"/>
                    </a:ext>
                  </a:extLst>
                </a:gridCol>
                <a:gridCol w="515271">
                  <a:extLst>
                    <a:ext uri="{9D8B030D-6E8A-4147-A177-3AD203B41FA5}">
                      <a16:colId xmlns:a16="http://schemas.microsoft.com/office/drawing/2014/main" val="348073431"/>
                    </a:ext>
                  </a:extLst>
                </a:gridCol>
              </a:tblGrid>
              <a:tr h="131166">
                <a:tc>
                  <a:txBody>
                    <a:bodyPr/>
                    <a:lstStyle/>
                    <a:p>
                      <a:pPr algn="l" fontAlgn="b"/>
                      <a:r>
                        <a:rPr lang="cs-CZ" sz="7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2819747931"/>
                  </a:ext>
                </a:extLst>
              </a:tr>
              <a:tr h="131166">
                <a:tc>
                  <a:txBody>
                    <a:bodyPr/>
                    <a:lstStyle/>
                    <a:p>
                      <a:pPr algn="l" fontAlgn="b"/>
                      <a:r>
                        <a:rPr lang="cs-CZ" sz="700" b="1" i="0" u="none" strike="noStrike">
                          <a:solidFill>
                            <a:srgbClr val="000000"/>
                          </a:solidFill>
                          <a:effectLst/>
                          <a:latin typeface="Arial" panose="020B0604020202020204" pitchFamily="34" charset="0"/>
                        </a:rPr>
                        <a:t>9</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96,9</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351%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46149375"/>
                  </a:ext>
                </a:extLst>
              </a:tr>
              <a:tr h="131166">
                <a:tc>
                  <a:txBody>
                    <a:bodyPr/>
                    <a:lstStyle/>
                    <a:p>
                      <a:pPr algn="l" fontAlgn="b"/>
                      <a:r>
                        <a:rPr lang="cs-CZ" sz="700" b="0" i="0" u="none" strike="noStrike">
                          <a:solidFill>
                            <a:srgbClr val="000000"/>
                          </a:solidFill>
                          <a:effectLst/>
                          <a:latin typeface="Arial" panose="020B0604020202020204" pitchFamily="34" charset="0"/>
                        </a:rPr>
                        <a:t>[AT-AT] Westtirol 1 - Westtirol 2 WTRHU41 [OPP] / N-1 Buers - Westtirol ws (421)</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5,36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877611927"/>
                  </a:ext>
                </a:extLst>
              </a:tr>
              <a:tr h="131166">
                <a:tc>
                  <a:txBody>
                    <a:bodyPr/>
                    <a:lstStyle/>
                    <a:p>
                      <a:pPr algn="l" fontAlgn="b"/>
                      <a:r>
                        <a:rPr lang="cs-CZ" sz="700" b="0" i="0" u="none" strike="noStrike">
                          <a:solidFill>
                            <a:srgbClr val="000000"/>
                          </a:solidFill>
                          <a:effectLst/>
                          <a:latin typeface="Arial" panose="020B0604020202020204" pitchFamily="34" charset="0"/>
                        </a:rPr>
                        <a:t>[PL-PL] Mikulowa AT1 [OPP] / N-1 Mikulowa AT2</a:t>
                      </a:r>
                    </a:p>
                  </a:txBody>
                  <a:tcPr marL="83014"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5,37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86%</a:t>
                      </a:r>
                    </a:p>
                  </a:txBody>
                  <a:tcPr marL="0" marR="0" marT="0" marB="0" anchor="b">
                    <a:lnL>
                      <a:noFill/>
                    </a:lnL>
                    <a:lnR>
                      <a:noFill/>
                    </a:lnR>
                    <a:lnT>
                      <a:noFill/>
                    </a:lnT>
                    <a:lnB>
                      <a:noFill/>
                    </a:lnB>
                  </a:tcPr>
                </a:tc>
                <a:extLst>
                  <a:ext uri="{0D108BD9-81ED-4DB2-BD59-A6C34878D82A}">
                    <a16:rowId xmlns:a16="http://schemas.microsoft.com/office/drawing/2014/main" val="1626414203"/>
                  </a:ext>
                </a:extLst>
              </a:tr>
              <a:tr h="131166">
                <a:tc>
                  <a:txBody>
                    <a:bodyPr/>
                    <a:lstStyle/>
                    <a:p>
                      <a:pPr algn="l" fontAlgn="b"/>
                      <a:r>
                        <a:rPr lang="cs-CZ" sz="700" b="0" i="0" u="none" strike="noStrike">
                          <a:solidFill>
                            <a:srgbClr val="000000"/>
                          </a:solidFill>
                          <a:effectLst/>
                          <a:latin typeface="Arial" panose="020B0604020202020204" pitchFamily="34" charset="0"/>
                        </a:rPr>
                        <a:t>[NL-D2] Meeden-Diele  380 Z [OPP] [NL] / N-1 COBRA HVDC</a:t>
                      </a:r>
                    </a:p>
                  </a:txBody>
                  <a:tcPr marL="83014"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96,9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493718246"/>
                  </a:ext>
                </a:extLst>
              </a:tr>
              <a:tr h="131166">
                <a:tc>
                  <a:txBody>
                    <a:bodyPr/>
                    <a:lstStyle/>
                    <a:p>
                      <a:pPr algn="l" fontAlgn="b"/>
                      <a:r>
                        <a:rPr lang="cs-CZ" sz="700" b="0" i="0" u="none" strike="noStrike">
                          <a:solidFill>
                            <a:srgbClr val="000000"/>
                          </a:solidFill>
                          <a:effectLst/>
                          <a:latin typeface="Arial" panose="020B0604020202020204" pitchFamily="34" charset="0"/>
                        </a:rPr>
                        <a:t>[CZ-PL] Wielopole - Nosovice [DIR] [PL] / N-1 Albrechtice - Dobrzen</a:t>
                      </a:r>
                    </a:p>
                  </a:txBody>
                  <a:tcPr marL="83014"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2,72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72%</a:t>
                      </a:r>
                    </a:p>
                  </a:txBody>
                  <a:tcPr marL="0" marR="0" marT="0" marB="0" anchor="b">
                    <a:lnL>
                      <a:noFill/>
                    </a:lnL>
                    <a:lnR>
                      <a:noFill/>
                    </a:lnR>
                    <a:lnT>
                      <a:noFill/>
                    </a:lnT>
                    <a:lnB>
                      <a:noFill/>
                    </a:lnB>
                  </a:tcPr>
                </a:tc>
                <a:extLst>
                  <a:ext uri="{0D108BD9-81ED-4DB2-BD59-A6C34878D82A}">
                    <a16:rowId xmlns:a16="http://schemas.microsoft.com/office/drawing/2014/main" val="1465349899"/>
                  </a:ext>
                </a:extLst>
              </a:tr>
              <a:tr h="131166">
                <a:tc>
                  <a:txBody>
                    <a:bodyPr/>
                    <a:lstStyle/>
                    <a:p>
                      <a:pPr algn="l" fontAlgn="b"/>
                      <a:r>
                        <a:rPr lang="en-US" sz="700" b="0" i="0" u="none" strike="noStrike">
                          <a:solidFill>
                            <a:srgbClr val="000000"/>
                          </a:solidFill>
                          <a:effectLst/>
                          <a:latin typeface="Arial" panose="020B0604020202020204" pitchFamily="34" charset="0"/>
                        </a:rPr>
                        <a:t>[BE-BE] Achene - Gramme 380.10 [OPP] / N-1 Avelgem - Avelin 380.80</a:t>
                      </a:r>
                    </a:p>
                  </a:txBody>
                  <a:tcPr marL="83014"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6,53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70%</a:t>
                      </a:r>
                    </a:p>
                  </a:txBody>
                  <a:tcPr marL="0" marR="0" marT="0" marB="0" anchor="b">
                    <a:lnL>
                      <a:noFill/>
                    </a:lnL>
                    <a:lnR>
                      <a:noFill/>
                    </a:lnR>
                    <a:lnT>
                      <a:noFill/>
                    </a:lnT>
                    <a:lnB>
                      <a:noFill/>
                    </a:lnB>
                  </a:tcPr>
                </a:tc>
                <a:extLst>
                  <a:ext uri="{0D108BD9-81ED-4DB2-BD59-A6C34878D82A}">
                    <a16:rowId xmlns:a16="http://schemas.microsoft.com/office/drawing/2014/main" val="1801994566"/>
                  </a:ext>
                </a:extLst>
              </a:tr>
              <a:tr h="131166">
                <a:tc>
                  <a:txBody>
                    <a:bodyPr/>
                    <a:lstStyle/>
                    <a:p>
                      <a:pPr algn="l" fontAlgn="b"/>
                      <a:r>
                        <a:rPr lang="cs-CZ" sz="700" b="0" i="0" u="none" strike="noStrike">
                          <a:solidFill>
                            <a:srgbClr val="000000"/>
                          </a:solidFill>
                          <a:effectLst/>
                          <a:latin typeface="Arial" panose="020B0604020202020204" pitchFamily="34" charset="0"/>
                        </a:rPr>
                        <a:t>[PL-PL] Krosno Iskrzynia - Rzeszow [OPP] / N-1 Krosno Iskrzynia - Tarnow</a:t>
                      </a:r>
                    </a:p>
                  </a:txBody>
                  <a:tcPr marL="83014"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0,18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84%</a:t>
                      </a:r>
                    </a:p>
                  </a:txBody>
                  <a:tcPr marL="0" marR="0" marT="0" marB="0" anchor="b">
                    <a:lnL>
                      <a:noFill/>
                    </a:lnL>
                    <a:lnR>
                      <a:noFill/>
                    </a:lnR>
                    <a:lnT>
                      <a:noFill/>
                    </a:lnT>
                    <a:lnB>
                      <a:noFill/>
                    </a:lnB>
                  </a:tcPr>
                </a:tc>
                <a:extLst>
                  <a:ext uri="{0D108BD9-81ED-4DB2-BD59-A6C34878D82A}">
                    <a16:rowId xmlns:a16="http://schemas.microsoft.com/office/drawing/2014/main" val="3968990537"/>
                  </a:ext>
                </a:extLst>
              </a:tr>
              <a:tr h="131166">
                <a:tc>
                  <a:txBody>
                    <a:bodyPr/>
                    <a:lstStyle/>
                    <a:p>
                      <a:pPr algn="l" fontAlgn="b"/>
                      <a:r>
                        <a:rPr lang="cs-CZ" sz="700" b="1" i="0" u="none" strike="noStrike">
                          <a:solidFill>
                            <a:srgbClr val="000000"/>
                          </a:solidFill>
                          <a:effectLst/>
                          <a:latin typeface="Arial" panose="020B0604020202020204" pitchFamily="34" charset="0"/>
                        </a:rPr>
                        <a:t>10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52,08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101%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274064198"/>
                  </a:ext>
                </a:extLst>
              </a:tr>
              <a:tr h="131166">
                <a:tc>
                  <a:txBody>
                    <a:bodyPr/>
                    <a:lstStyle/>
                    <a:p>
                      <a:pPr algn="l" fontAlgn="b"/>
                      <a:r>
                        <a:rPr lang="en-US" sz="700" b="0" i="0" u="none" strike="noStrike">
                          <a:solidFill>
                            <a:srgbClr val="000000"/>
                          </a:solidFill>
                          <a:effectLst/>
                          <a:latin typeface="Arial" panose="020B0604020202020204" pitchFamily="34" charset="0"/>
                        </a:rPr>
                        <a:t>[BE-BE] Achene - Gramme 380.10 [OPP] / N-1 Avelgem - Avelin 380.80</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2,47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79%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277094331"/>
                  </a:ext>
                </a:extLst>
              </a:tr>
              <a:tr h="131166">
                <a:tc>
                  <a:txBody>
                    <a:bodyPr/>
                    <a:lstStyle/>
                    <a:p>
                      <a:pPr algn="l" fontAlgn="b"/>
                      <a:r>
                        <a:rPr lang="cs-CZ" sz="700" b="0" i="0" u="none" strike="noStrike">
                          <a:solidFill>
                            <a:srgbClr val="000000"/>
                          </a:solidFill>
                          <a:effectLst/>
                          <a:latin typeface="Arial" panose="020B0604020202020204" pitchFamily="34" charset="0"/>
                        </a:rPr>
                        <a:t>[D2-D7] Grosskrotzenburg - Urberach UMAIN N2 [DIR] [D7] / N-1 Dettingen - Grosskrotzenburg UMAIN S1</a:t>
                      </a:r>
                    </a:p>
                  </a:txBody>
                  <a:tcPr marL="83014"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52,08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22%</a:t>
                      </a:r>
                    </a:p>
                  </a:txBody>
                  <a:tcPr marL="0" marR="0" marT="0" marB="0" anchor="b">
                    <a:lnL>
                      <a:noFill/>
                    </a:lnL>
                    <a:lnR>
                      <a:noFill/>
                    </a:lnR>
                    <a:lnT>
                      <a:noFill/>
                    </a:lnT>
                    <a:lnB>
                      <a:noFill/>
                    </a:lnB>
                  </a:tcPr>
                </a:tc>
                <a:extLst>
                  <a:ext uri="{0D108BD9-81ED-4DB2-BD59-A6C34878D82A}">
                    <a16:rowId xmlns:a16="http://schemas.microsoft.com/office/drawing/2014/main" val="1712583332"/>
                  </a:ext>
                </a:extLst>
              </a:tr>
              <a:tr h="131166">
                <a:tc>
                  <a:txBody>
                    <a:bodyPr/>
                    <a:lstStyle/>
                    <a:p>
                      <a:pPr algn="l" fontAlgn="b"/>
                      <a:r>
                        <a:rPr lang="cs-CZ" sz="700" b="1" i="0" u="none" strike="noStrike">
                          <a:solidFill>
                            <a:srgbClr val="000000"/>
                          </a:solidFill>
                          <a:effectLst/>
                          <a:latin typeface="Arial" panose="020B0604020202020204" pitchFamily="34" charset="0"/>
                        </a:rPr>
                        <a:t>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119,81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156%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735630781"/>
                  </a:ext>
                </a:extLst>
              </a:tr>
              <a:tr h="131166">
                <a:tc>
                  <a:txBody>
                    <a:bodyPr/>
                    <a:lstStyle/>
                    <a:p>
                      <a:pPr algn="l" fontAlgn="b"/>
                      <a:r>
                        <a:rPr lang="cs-CZ" sz="700" b="0" i="0" u="none" strike="noStrike">
                          <a:solidFill>
                            <a:srgbClr val="000000"/>
                          </a:solidFill>
                          <a:effectLst/>
                          <a:latin typeface="Arial" panose="020B0604020202020204" pitchFamily="34" charset="0"/>
                        </a:rPr>
                        <a:t>[RO-RO] TR Rosiori 400/220 1 [DIR] / N-1 Rosiori - Gadalin</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119,81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900549559"/>
                  </a:ext>
                </a:extLst>
              </a:tr>
              <a:tr h="131166">
                <a:tc>
                  <a:txBody>
                    <a:bodyPr/>
                    <a:lstStyle/>
                    <a:p>
                      <a:pPr algn="l" fontAlgn="b"/>
                      <a:r>
                        <a:rPr lang="cs-CZ" sz="700" b="0" i="0" u="none" strike="noStrike">
                          <a:solidFill>
                            <a:srgbClr val="000000"/>
                          </a:solidFill>
                          <a:effectLst/>
                          <a:latin typeface="Arial" panose="020B0604020202020204" pitchFamily="34" charset="0"/>
                        </a:rPr>
                        <a:t>[BE-FR] Avelgem - Avelin 80 [DIR] [FR] / N-1 Achene - Lonny 380.19</a:t>
                      </a:r>
                    </a:p>
                  </a:txBody>
                  <a:tcPr marL="83014"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0,34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105%</a:t>
                      </a:r>
                    </a:p>
                  </a:txBody>
                  <a:tcPr marL="0" marR="0" marT="0" marB="0" anchor="b">
                    <a:lnL>
                      <a:noFill/>
                    </a:lnL>
                    <a:lnR>
                      <a:noFill/>
                    </a:lnR>
                    <a:lnT>
                      <a:noFill/>
                    </a:lnT>
                    <a:lnB>
                      <a:noFill/>
                    </a:lnB>
                  </a:tcPr>
                </a:tc>
                <a:extLst>
                  <a:ext uri="{0D108BD9-81ED-4DB2-BD59-A6C34878D82A}">
                    <a16:rowId xmlns:a16="http://schemas.microsoft.com/office/drawing/2014/main" val="2569940394"/>
                  </a:ext>
                </a:extLst>
              </a:tr>
              <a:tr h="131166">
                <a:tc>
                  <a:txBody>
                    <a:bodyPr/>
                    <a:lstStyle/>
                    <a:p>
                      <a:pPr algn="l" fontAlgn="b"/>
                      <a:r>
                        <a:rPr lang="cs-CZ" sz="700" b="0" i="0" u="none" strike="noStrike">
                          <a:solidFill>
                            <a:srgbClr val="000000"/>
                          </a:solidFill>
                          <a:effectLst/>
                          <a:latin typeface="Arial" panose="020B0604020202020204" pitchFamily="34" charset="0"/>
                        </a:rPr>
                        <a:t>[D2-D7] Grosskrotzenburg - Urberach UMAIN N2 [DIR] [D7] / N-1 Dettingen - Grosskrotzenburg UMAIN S1</a:t>
                      </a:r>
                    </a:p>
                  </a:txBody>
                  <a:tcPr marL="83014"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1,86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27%</a:t>
                      </a:r>
                    </a:p>
                  </a:txBody>
                  <a:tcPr marL="0" marR="0" marT="0" marB="0" anchor="b">
                    <a:lnL>
                      <a:noFill/>
                    </a:lnL>
                    <a:lnR>
                      <a:noFill/>
                    </a:lnR>
                    <a:lnT>
                      <a:noFill/>
                    </a:lnT>
                    <a:lnB>
                      <a:noFill/>
                    </a:lnB>
                  </a:tcPr>
                </a:tc>
                <a:extLst>
                  <a:ext uri="{0D108BD9-81ED-4DB2-BD59-A6C34878D82A}">
                    <a16:rowId xmlns:a16="http://schemas.microsoft.com/office/drawing/2014/main" val="3294857544"/>
                  </a:ext>
                </a:extLst>
              </a:tr>
              <a:tr h="131166">
                <a:tc>
                  <a:txBody>
                    <a:bodyPr/>
                    <a:lstStyle/>
                    <a:p>
                      <a:pPr algn="l" fontAlgn="b"/>
                      <a:r>
                        <a:rPr lang="cs-CZ" sz="700" b="1" i="0" u="none" strike="noStrike">
                          <a:solidFill>
                            <a:srgbClr val="000000"/>
                          </a:solidFill>
                          <a:effectLst/>
                          <a:latin typeface="Arial" panose="020B0604020202020204" pitchFamily="34" charset="0"/>
                        </a:rPr>
                        <a:t>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352,04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237%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457519117"/>
                  </a:ext>
                </a:extLst>
              </a:tr>
              <a:tr h="131166">
                <a:tc>
                  <a:txBody>
                    <a:bodyPr/>
                    <a:lstStyle/>
                    <a:p>
                      <a:pPr algn="l" fontAlgn="b"/>
                      <a:r>
                        <a:rPr lang="cs-CZ" sz="700" b="0" i="0" u="none" strike="noStrike">
                          <a:solidFill>
                            <a:srgbClr val="000000"/>
                          </a:solidFill>
                          <a:effectLst/>
                          <a:latin typeface="Arial" panose="020B0604020202020204" pitchFamily="34" charset="0"/>
                        </a:rPr>
                        <a:t>[AT-D2] St. Peter 2 - Pleinting 258 [OPP] [AT] / N-1 Pleinting - Pirach 257</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62,32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86%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07092639"/>
                  </a:ext>
                </a:extLst>
              </a:tr>
              <a:tr h="131166">
                <a:tc>
                  <a:txBody>
                    <a:bodyPr/>
                    <a:lstStyle/>
                    <a:p>
                      <a:pPr algn="l" fontAlgn="b"/>
                      <a:r>
                        <a:rPr lang="cs-CZ" sz="700" b="0" i="0" u="none" strike="noStrike">
                          <a:solidFill>
                            <a:srgbClr val="000000"/>
                          </a:solidFill>
                          <a:effectLst/>
                          <a:latin typeface="Arial" panose="020B0604020202020204" pitchFamily="34" charset="0"/>
                        </a:rPr>
                        <a:t>[RO-RO] TR Rosiori 400/220 1 [DIR] / N-1 Rosiori - Gadalin</a:t>
                      </a:r>
                    </a:p>
                  </a:txBody>
                  <a:tcPr marL="83014"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352,04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26%</a:t>
                      </a:r>
                    </a:p>
                  </a:txBody>
                  <a:tcPr marL="0" marR="0" marT="0" marB="0" anchor="b">
                    <a:lnL>
                      <a:noFill/>
                    </a:lnL>
                    <a:lnR>
                      <a:noFill/>
                    </a:lnR>
                    <a:lnT>
                      <a:noFill/>
                    </a:lnT>
                    <a:lnB>
                      <a:noFill/>
                    </a:lnB>
                  </a:tcPr>
                </a:tc>
                <a:extLst>
                  <a:ext uri="{0D108BD9-81ED-4DB2-BD59-A6C34878D82A}">
                    <a16:rowId xmlns:a16="http://schemas.microsoft.com/office/drawing/2014/main" val="2622072496"/>
                  </a:ext>
                </a:extLst>
              </a:tr>
              <a:tr h="131166">
                <a:tc>
                  <a:txBody>
                    <a:bodyPr/>
                    <a:lstStyle/>
                    <a:p>
                      <a:pPr algn="l" fontAlgn="b"/>
                      <a:r>
                        <a:rPr lang="cs-CZ" sz="700" b="0" i="0" u="none" strike="noStrike">
                          <a:solidFill>
                            <a:srgbClr val="000000"/>
                          </a:solidFill>
                          <a:effectLst/>
                          <a:latin typeface="Arial" panose="020B0604020202020204" pitchFamily="34" charset="0"/>
                        </a:rPr>
                        <a:t>[AT-AT] Salzburg - Tauern 231A [DIR] / N-1 Salzburg - Tauern 232A</a:t>
                      </a:r>
                    </a:p>
                  </a:txBody>
                  <a:tcPr marL="83014"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182,8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30%</a:t>
                      </a:r>
                    </a:p>
                  </a:txBody>
                  <a:tcPr marL="0" marR="0" marT="0" marB="0" anchor="b">
                    <a:lnL>
                      <a:noFill/>
                    </a:lnL>
                    <a:lnR>
                      <a:noFill/>
                    </a:lnR>
                    <a:lnT>
                      <a:noFill/>
                    </a:lnT>
                    <a:lnB>
                      <a:noFill/>
                    </a:lnB>
                  </a:tcPr>
                </a:tc>
                <a:extLst>
                  <a:ext uri="{0D108BD9-81ED-4DB2-BD59-A6C34878D82A}">
                    <a16:rowId xmlns:a16="http://schemas.microsoft.com/office/drawing/2014/main" val="2270072446"/>
                  </a:ext>
                </a:extLst>
              </a:tr>
              <a:tr h="131166">
                <a:tc>
                  <a:txBody>
                    <a:bodyPr/>
                    <a:lstStyle/>
                    <a:p>
                      <a:pPr algn="l" fontAlgn="b"/>
                      <a:r>
                        <a:rPr lang="en-US" sz="700" b="0" i="0" u="none" strike="noStrike">
                          <a:solidFill>
                            <a:srgbClr val="000000"/>
                          </a:solidFill>
                          <a:effectLst/>
                          <a:latin typeface="Arial" panose="020B0604020202020204" pitchFamily="34" charset="0"/>
                        </a:rPr>
                        <a:t>[BE-BE] Achene - Gramme 380.10 [OPP] / N-1 Avelgem - Avelin 380.80</a:t>
                      </a:r>
                    </a:p>
                  </a:txBody>
                  <a:tcPr marL="83014"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76,79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95%</a:t>
                      </a:r>
                    </a:p>
                  </a:txBody>
                  <a:tcPr marL="0" marR="0" marT="0" marB="0" anchor="b">
                    <a:lnL>
                      <a:noFill/>
                    </a:lnL>
                    <a:lnR>
                      <a:noFill/>
                    </a:lnR>
                    <a:lnT>
                      <a:noFill/>
                    </a:lnT>
                    <a:lnB>
                      <a:noFill/>
                    </a:lnB>
                  </a:tcPr>
                </a:tc>
                <a:extLst>
                  <a:ext uri="{0D108BD9-81ED-4DB2-BD59-A6C34878D82A}">
                    <a16:rowId xmlns:a16="http://schemas.microsoft.com/office/drawing/2014/main" val="3469389822"/>
                  </a:ext>
                </a:extLst>
              </a:tr>
              <a:tr h="131166">
                <a:tc>
                  <a:txBody>
                    <a:bodyPr/>
                    <a:lstStyle/>
                    <a:p>
                      <a:pPr algn="l" fontAlgn="b"/>
                      <a:r>
                        <a:rPr lang="cs-CZ" sz="700" b="1" i="0" u="none" strike="noStrike">
                          <a:solidFill>
                            <a:srgbClr val="000000"/>
                          </a:solidFill>
                          <a:effectLst/>
                          <a:latin typeface="Arial" panose="020B0604020202020204" pitchFamily="34" charset="0"/>
                        </a:rPr>
                        <a:t>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352,29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229%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013009805"/>
                  </a:ext>
                </a:extLst>
              </a:tr>
              <a:tr h="131166">
                <a:tc>
                  <a:txBody>
                    <a:bodyPr/>
                    <a:lstStyle/>
                    <a:p>
                      <a:pPr algn="l" fontAlgn="b"/>
                      <a:r>
                        <a:rPr lang="cs-CZ" sz="700" b="0" i="0" u="none" strike="noStrike">
                          <a:solidFill>
                            <a:srgbClr val="000000"/>
                          </a:solidFill>
                          <a:effectLst/>
                          <a:latin typeface="Arial" panose="020B0604020202020204" pitchFamily="34" charset="0"/>
                        </a:rPr>
                        <a:t>[AT-D2] St. Peter 2 - Pleinting 258 [OPP] [AT] / N-1 Pleinting - Pirach 257</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41,75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70%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923737095"/>
                  </a:ext>
                </a:extLst>
              </a:tr>
              <a:tr h="131166">
                <a:tc>
                  <a:txBody>
                    <a:bodyPr/>
                    <a:lstStyle/>
                    <a:p>
                      <a:pPr algn="l" fontAlgn="b"/>
                      <a:r>
                        <a:rPr lang="cs-CZ" sz="700" b="0" i="0" u="none" strike="noStrike">
                          <a:solidFill>
                            <a:srgbClr val="000000"/>
                          </a:solidFill>
                          <a:effectLst/>
                          <a:latin typeface="Arial" panose="020B0604020202020204" pitchFamily="34" charset="0"/>
                        </a:rPr>
                        <a:t>[HR-BA] 220kV Zakucac - Mostar [DIR] [HR] / N-1 Konjsko - Mostar</a:t>
                      </a:r>
                    </a:p>
                  </a:txBody>
                  <a:tcPr marL="83014"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21,04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34%</a:t>
                      </a:r>
                    </a:p>
                  </a:txBody>
                  <a:tcPr marL="0" marR="0" marT="0" marB="0" anchor="b">
                    <a:lnL>
                      <a:noFill/>
                    </a:lnL>
                    <a:lnR>
                      <a:noFill/>
                    </a:lnR>
                    <a:lnT>
                      <a:noFill/>
                    </a:lnT>
                    <a:lnB>
                      <a:noFill/>
                    </a:lnB>
                  </a:tcPr>
                </a:tc>
                <a:extLst>
                  <a:ext uri="{0D108BD9-81ED-4DB2-BD59-A6C34878D82A}">
                    <a16:rowId xmlns:a16="http://schemas.microsoft.com/office/drawing/2014/main" val="965194601"/>
                  </a:ext>
                </a:extLst>
              </a:tr>
              <a:tr h="131166">
                <a:tc>
                  <a:txBody>
                    <a:bodyPr/>
                    <a:lstStyle/>
                    <a:p>
                      <a:pPr algn="l" fontAlgn="b"/>
                      <a:r>
                        <a:rPr lang="cs-CZ" sz="700" b="0" i="0" u="none" strike="noStrike">
                          <a:solidFill>
                            <a:srgbClr val="000000"/>
                          </a:solidFill>
                          <a:effectLst/>
                          <a:latin typeface="Arial" panose="020B0604020202020204" pitchFamily="34" charset="0"/>
                        </a:rPr>
                        <a:t>[RO-RO] TR Rosiori 400/220 1 [DIR] / N-1 Rosiori - Gadalin</a:t>
                      </a:r>
                    </a:p>
                  </a:txBody>
                  <a:tcPr marL="83014"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352,29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26%</a:t>
                      </a:r>
                    </a:p>
                  </a:txBody>
                  <a:tcPr marL="0" marR="0" marT="0" marB="0" anchor="b">
                    <a:lnL>
                      <a:noFill/>
                    </a:lnL>
                    <a:lnR>
                      <a:noFill/>
                    </a:lnR>
                    <a:lnT>
                      <a:noFill/>
                    </a:lnT>
                    <a:lnB>
                      <a:noFill/>
                    </a:lnB>
                  </a:tcPr>
                </a:tc>
                <a:extLst>
                  <a:ext uri="{0D108BD9-81ED-4DB2-BD59-A6C34878D82A}">
                    <a16:rowId xmlns:a16="http://schemas.microsoft.com/office/drawing/2014/main" val="3228734287"/>
                  </a:ext>
                </a:extLst>
              </a:tr>
              <a:tr h="131166">
                <a:tc>
                  <a:txBody>
                    <a:bodyPr/>
                    <a:lstStyle/>
                    <a:p>
                      <a:pPr algn="l" fontAlgn="b"/>
                      <a:r>
                        <a:rPr lang="en-US" sz="700" b="0" i="0" u="none" strike="noStrike">
                          <a:solidFill>
                            <a:srgbClr val="000000"/>
                          </a:solidFill>
                          <a:effectLst/>
                          <a:latin typeface="Arial" panose="020B0604020202020204" pitchFamily="34" charset="0"/>
                        </a:rPr>
                        <a:t>[BE-BE] Achene - Gramme 380.10 [OPP] / N-1 Avelgem - Avelin 380.80</a:t>
                      </a:r>
                    </a:p>
                  </a:txBody>
                  <a:tcPr marL="83014"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2,19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99%</a:t>
                      </a:r>
                    </a:p>
                  </a:txBody>
                  <a:tcPr marL="0" marR="0" marT="0" marB="0" anchor="b">
                    <a:lnL>
                      <a:noFill/>
                    </a:lnL>
                    <a:lnR>
                      <a:noFill/>
                    </a:lnR>
                    <a:lnT>
                      <a:noFill/>
                    </a:lnT>
                    <a:lnB>
                      <a:noFill/>
                    </a:lnB>
                  </a:tcPr>
                </a:tc>
                <a:extLst>
                  <a:ext uri="{0D108BD9-81ED-4DB2-BD59-A6C34878D82A}">
                    <a16:rowId xmlns:a16="http://schemas.microsoft.com/office/drawing/2014/main" val="3061295168"/>
                  </a:ext>
                </a:extLst>
              </a:tr>
              <a:tr h="131166">
                <a:tc>
                  <a:txBody>
                    <a:bodyPr/>
                    <a:lstStyle/>
                    <a:p>
                      <a:pPr algn="l" fontAlgn="b"/>
                      <a:r>
                        <a:rPr lang="cs-CZ" sz="700" b="1" i="0" u="none" strike="noStrike">
                          <a:solidFill>
                            <a:srgbClr val="000000"/>
                          </a:solidFill>
                          <a:effectLst/>
                          <a:latin typeface="Arial" panose="020B0604020202020204" pitchFamily="34" charset="0"/>
                        </a:rPr>
                        <a:t>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440,06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234%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408545876"/>
                  </a:ext>
                </a:extLst>
              </a:tr>
              <a:tr h="131166">
                <a:tc>
                  <a:txBody>
                    <a:bodyPr/>
                    <a:lstStyle/>
                    <a:p>
                      <a:pPr algn="l" fontAlgn="b"/>
                      <a:r>
                        <a:rPr lang="cs-CZ" sz="700" b="0" i="0" u="none" strike="noStrike">
                          <a:solidFill>
                            <a:srgbClr val="000000"/>
                          </a:solidFill>
                          <a:effectLst/>
                          <a:latin typeface="Arial" panose="020B0604020202020204" pitchFamily="34" charset="0"/>
                        </a:rPr>
                        <a:t>[AT-D2] St. Peter 2 - Pleinting 258 [OPP] [AT] / N-1 Pleinting - Pirach 257</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59,97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64%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448696897"/>
                  </a:ext>
                </a:extLst>
              </a:tr>
              <a:tr h="131166">
                <a:tc>
                  <a:txBody>
                    <a:bodyPr/>
                    <a:lstStyle/>
                    <a:p>
                      <a:pPr algn="l" fontAlgn="b"/>
                      <a:r>
                        <a:rPr lang="cs-CZ" sz="700" b="0" i="0" u="none" strike="noStrike">
                          <a:solidFill>
                            <a:srgbClr val="000000"/>
                          </a:solidFill>
                          <a:effectLst/>
                          <a:latin typeface="Arial" panose="020B0604020202020204" pitchFamily="34" charset="0"/>
                        </a:rPr>
                        <a:t>[HR-BA] 220kV Zakucac - Mostar [DIR] [HR] / N-1 Konjsko - Mostar</a:t>
                      </a:r>
                    </a:p>
                  </a:txBody>
                  <a:tcPr marL="83014"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3,08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37%</a:t>
                      </a:r>
                    </a:p>
                  </a:txBody>
                  <a:tcPr marL="0" marR="0" marT="0" marB="0" anchor="b">
                    <a:lnL>
                      <a:noFill/>
                    </a:lnL>
                    <a:lnR>
                      <a:noFill/>
                    </a:lnR>
                    <a:lnT>
                      <a:noFill/>
                    </a:lnT>
                    <a:lnB>
                      <a:noFill/>
                    </a:lnB>
                  </a:tcPr>
                </a:tc>
                <a:extLst>
                  <a:ext uri="{0D108BD9-81ED-4DB2-BD59-A6C34878D82A}">
                    <a16:rowId xmlns:a16="http://schemas.microsoft.com/office/drawing/2014/main" val="2811748811"/>
                  </a:ext>
                </a:extLst>
              </a:tr>
              <a:tr h="131166">
                <a:tc>
                  <a:txBody>
                    <a:bodyPr/>
                    <a:lstStyle/>
                    <a:p>
                      <a:pPr algn="l" fontAlgn="b"/>
                      <a:r>
                        <a:rPr lang="cs-CZ" sz="700" b="0" i="0" u="none" strike="noStrike">
                          <a:solidFill>
                            <a:srgbClr val="000000"/>
                          </a:solidFill>
                          <a:effectLst/>
                          <a:latin typeface="Arial" panose="020B0604020202020204" pitchFamily="34" charset="0"/>
                        </a:rPr>
                        <a:t>[RO-RO] TR Rosiori 400/220 1 [DIR] / N-1 Rosiori - Gadalin</a:t>
                      </a:r>
                    </a:p>
                  </a:txBody>
                  <a:tcPr marL="83014"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440,06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32%</a:t>
                      </a:r>
                    </a:p>
                  </a:txBody>
                  <a:tcPr marL="0" marR="0" marT="0" marB="0" anchor="b">
                    <a:lnL>
                      <a:noFill/>
                    </a:lnL>
                    <a:lnR>
                      <a:noFill/>
                    </a:lnR>
                    <a:lnT>
                      <a:noFill/>
                    </a:lnT>
                    <a:lnB>
                      <a:noFill/>
                    </a:lnB>
                  </a:tcPr>
                </a:tc>
                <a:extLst>
                  <a:ext uri="{0D108BD9-81ED-4DB2-BD59-A6C34878D82A}">
                    <a16:rowId xmlns:a16="http://schemas.microsoft.com/office/drawing/2014/main" val="2135471249"/>
                  </a:ext>
                </a:extLst>
              </a:tr>
              <a:tr h="131166">
                <a:tc>
                  <a:txBody>
                    <a:bodyPr/>
                    <a:lstStyle/>
                    <a:p>
                      <a:pPr algn="l" fontAlgn="b"/>
                      <a:r>
                        <a:rPr lang="en-US" sz="700" b="0" i="0" u="none" strike="noStrike">
                          <a:solidFill>
                            <a:srgbClr val="000000"/>
                          </a:solidFill>
                          <a:effectLst/>
                          <a:latin typeface="Arial" panose="020B0604020202020204" pitchFamily="34" charset="0"/>
                        </a:rPr>
                        <a:t>[BE-FR] Achene - Lonny 380.19 [DIR] [BE] / N-1 Avelgem - Avelin 380.80</a:t>
                      </a:r>
                    </a:p>
                  </a:txBody>
                  <a:tcPr marL="83014"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0,55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102%</a:t>
                      </a:r>
                    </a:p>
                  </a:txBody>
                  <a:tcPr marL="0" marR="0" marT="0" marB="0" anchor="b">
                    <a:lnL>
                      <a:noFill/>
                    </a:lnL>
                    <a:lnR>
                      <a:noFill/>
                    </a:lnR>
                    <a:lnT>
                      <a:noFill/>
                    </a:lnT>
                    <a:lnB>
                      <a:noFill/>
                    </a:lnB>
                  </a:tcPr>
                </a:tc>
                <a:extLst>
                  <a:ext uri="{0D108BD9-81ED-4DB2-BD59-A6C34878D82A}">
                    <a16:rowId xmlns:a16="http://schemas.microsoft.com/office/drawing/2014/main" val="2626257449"/>
                  </a:ext>
                </a:extLst>
              </a:tr>
              <a:tr h="131166">
                <a:tc>
                  <a:txBody>
                    <a:bodyPr/>
                    <a:lstStyle/>
                    <a:p>
                      <a:pPr algn="l" fontAlgn="b"/>
                      <a:r>
                        <a:rPr lang="cs-CZ" sz="700" b="1" i="0" u="none" strike="noStrike">
                          <a:solidFill>
                            <a:srgbClr val="000000"/>
                          </a:solidFill>
                          <a:effectLst/>
                          <a:latin typeface="Arial" panose="020B0604020202020204" pitchFamily="34" charset="0"/>
                        </a:rPr>
                        <a:t>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289,69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130%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840266846"/>
                  </a:ext>
                </a:extLst>
              </a:tr>
              <a:tr h="131166">
                <a:tc>
                  <a:txBody>
                    <a:bodyPr/>
                    <a:lstStyle/>
                    <a:p>
                      <a:pPr algn="l" fontAlgn="b"/>
                      <a:r>
                        <a:rPr lang="cs-CZ" sz="700" b="0" i="0" u="none" strike="noStrike">
                          <a:solidFill>
                            <a:srgbClr val="000000"/>
                          </a:solidFill>
                          <a:effectLst/>
                          <a:latin typeface="Arial" panose="020B0604020202020204" pitchFamily="34" charset="0"/>
                        </a:rPr>
                        <a:t>[HR-BA] 220kV Zakucac - Mostar [DIR] [HR] / N-1 Konjsko - Mostar</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125,71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41%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128739302"/>
                  </a:ext>
                </a:extLst>
              </a:tr>
              <a:tr h="131166">
                <a:tc>
                  <a:txBody>
                    <a:bodyPr/>
                    <a:lstStyle/>
                    <a:p>
                      <a:pPr algn="l" fontAlgn="b"/>
                      <a:r>
                        <a:rPr lang="cs-CZ" sz="700" b="0" i="0" u="none" strike="noStrike">
                          <a:solidFill>
                            <a:srgbClr val="000000"/>
                          </a:solidFill>
                          <a:effectLst/>
                          <a:latin typeface="Arial" panose="020B0604020202020204" pitchFamily="34" charset="0"/>
                        </a:rPr>
                        <a:t>[RO-RO] TR Rosiori 400/220 1 [DIR] / N-1 Rosiori - Gadalin</a:t>
                      </a:r>
                    </a:p>
                  </a:txBody>
                  <a:tcPr marL="83014"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289,69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30%</a:t>
                      </a:r>
                    </a:p>
                  </a:txBody>
                  <a:tcPr marL="0" marR="0" marT="0" marB="0" anchor="b">
                    <a:lnL>
                      <a:noFill/>
                    </a:lnL>
                    <a:lnR>
                      <a:noFill/>
                    </a:lnR>
                    <a:lnT>
                      <a:noFill/>
                    </a:lnT>
                    <a:lnB>
                      <a:noFill/>
                    </a:lnB>
                  </a:tcPr>
                </a:tc>
                <a:extLst>
                  <a:ext uri="{0D108BD9-81ED-4DB2-BD59-A6C34878D82A}">
                    <a16:rowId xmlns:a16="http://schemas.microsoft.com/office/drawing/2014/main" val="86483273"/>
                  </a:ext>
                </a:extLst>
              </a:tr>
              <a:tr h="131166">
                <a:tc>
                  <a:txBody>
                    <a:bodyPr/>
                    <a:lstStyle/>
                    <a:p>
                      <a:pPr algn="l" fontAlgn="b"/>
                      <a:r>
                        <a:rPr lang="cs-CZ" sz="700" b="0" i="0" u="none" strike="noStrike">
                          <a:solidFill>
                            <a:srgbClr val="000000"/>
                          </a:solidFill>
                          <a:effectLst/>
                          <a:latin typeface="Arial" panose="020B0604020202020204" pitchFamily="34" charset="0"/>
                        </a:rPr>
                        <a:t>[D8-PL] Mikulowa PST1 [OPP] [PL] / N-1 Hagenwerder - Mikulowa 1</a:t>
                      </a:r>
                    </a:p>
                  </a:txBody>
                  <a:tcPr marL="83014"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1,93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60%</a:t>
                      </a:r>
                    </a:p>
                  </a:txBody>
                  <a:tcPr marL="0" marR="0" marT="0" marB="0" anchor="b">
                    <a:lnL>
                      <a:noFill/>
                    </a:lnL>
                    <a:lnR>
                      <a:noFill/>
                    </a:lnR>
                    <a:lnT>
                      <a:noFill/>
                    </a:lnT>
                    <a:lnB>
                      <a:noFill/>
                    </a:lnB>
                  </a:tcPr>
                </a:tc>
                <a:extLst>
                  <a:ext uri="{0D108BD9-81ED-4DB2-BD59-A6C34878D82A}">
                    <a16:rowId xmlns:a16="http://schemas.microsoft.com/office/drawing/2014/main" val="2918129101"/>
                  </a:ext>
                </a:extLst>
              </a:tr>
              <a:tr h="131166">
                <a:tc>
                  <a:txBody>
                    <a:bodyPr/>
                    <a:lstStyle/>
                    <a:p>
                      <a:pPr algn="l" fontAlgn="b"/>
                      <a:r>
                        <a:rPr lang="cs-CZ" sz="700" b="1" i="0" u="none" strike="noStrike">
                          <a:solidFill>
                            <a:srgbClr val="000000"/>
                          </a:solidFill>
                          <a:effectLst/>
                          <a:latin typeface="Arial" panose="020B0604020202020204" pitchFamily="34" charset="0"/>
                        </a:rPr>
                        <a:t>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12,52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31%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823386949"/>
                  </a:ext>
                </a:extLst>
              </a:tr>
              <a:tr h="131166">
                <a:tc>
                  <a:txBody>
                    <a:bodyPr/>
                    <a:lstStyle/>
                    <a:p>
                      <a:pPr algn="l" fontAlgn="b"/>
                      <a:r>
                        <a:rPr lang="cs-CZ" sz="700" b="0" i="0" u="none" strike="noStrike">
                          <a:solidFill>
                            <a:srgbClr val="000000"/>
                          </a:solidFill>
                          <a:effectLst/>
                          <a:latin typeface="Arial" panose="020B0604020202020204" pitchFamily="34" charset="0"/>
                        </a:rPr>
                        <a:t>[RO-RO] TR Rosiori 400/220 1 [DIR] / N-1 Rosiori - Gadalin</a:t>
                      </a:r>
                    </a:p>
                  </a:txBody>
                  <a:tcPr marL="83014"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0" i="0" u="none" strike="noStrike">
                          <a:solidFill>
                            <a:srgbClr val="000000"/>
                          </a:solidFill>
                          <a:effectLst/>
                          <a:latin typeface="Arial" panose="020B0604020202020204" pitchFamily="34" charset="0"/>
                        </a:rPr>
                        <a:t>12,52</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0" i="0" u="none" strike="noStrike">
                          <a:solidFill>
                            <a:srgbClr val="000000"/>
                          </a:solidFill>
                          <a:effectLst/>
                          <a:latin typeface="Arial" panose="020B0604020202020204" pitchFamily="34" charset="0"/>
                        </a:rPr>
                        <a:t>31%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10870960"/>
                  </a:ext>
                </a:extLst>
              </a:tr>
              <a:tr h="131166">
                <a:tc>
                  <a:txBody>
                    <a:bodyPr/>
                    <a:lstStyle/>
                    <a:p>
                      <a:pPr algn="l" fontAlgn="b"/>
                      <a:r>
                        <a:rPr lang="cs-CZ" sz="700" b="1" i="0" u="none" strike="noStrike">
                          <a:solidFill>
                            <a:srgbClr val="000000"/>
                          </a:solidFill>
                          <a:effectLst/>
                          <a:latin typeface="Arial" panose="020B0604020202020204" pitchFamily="34" charset="0"/>
                        </a:rPr>
                        <a:t>Total sum</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cs-CZ" sz="700" b="1" i="0" u="none" strike="noStrike">
                          <a:solidFill>
                            <a:srgbClr val="000000"/>
                          </a:solidFill>
                          <a:effectLst/>
                          <a:latin typeface="Arial" panose="020B0604020202020204" pitchFamily="34" charset="0"/>
                        </a:rPr>
                        <a:t>440,06</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cs-CZ" sz="700" b="1" i="0" u="none" strike="noStrike" dirty="0">
                          <a:solidFill>
                            <a:srgbClr val="000000"/>
                          </a:solidFill>
                          <a:effectLst/>
                          <a:latin typeface="Arial" panose="020B0604020202020204" pitchFamily="34" charset="0"/>
                        </a:rPr>
                        <a:t>1468%</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extLst>
                  <a:ext uri="{0D108BD9-81ED-4DB2-BD59-A6C34878D82A}">
                    <a16:rowId xmlns:a16="http://schemas.microsoft.com/office/drawing/2014/main" val="720277368"/>
                  </a:ext>
                </a:extLst>
              </a:tr>
            </a:tbl>
          </a:graphicData>
        </a:graphic>
      </p:graphicFrame>
    </p:spTree>
    <p:extLst>
      <p:ext uri="{BB962C8B-B14F-4D97-AF65-F5344CB8AC3E}">
        <p14:creationId xmlns:p14="http://schemas.microsoft.com/office/powerpoint/2010/main" val="15540407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BD20220419</a:t>
            </a:r>
            <a:r>
              <a:rPr lang="en-US" altLang="hu-HU" sz="1400" dirty="0">
                <a:solidFill>
                  <a:srgbClr val="008000"/>
                </a:solidFill>
              </a:rPr>
              <a:t> (part </a:t>
            </a:r>
            <a:r>
              <a:rPr lang="sl-SI" altLang="hu-HU" sz="1400" dirty="0">
                <a:solidFill>
                  <a:srgbClr val="008000"/>
                </a:solidFill>
              </a:rPr>
              <a:t>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ulka 1">
            <a:extLst>
              <a:ext uri="{FF2B5EF4-FFF2-40B4-BE49-F238E27FC236}">
                <a16:creationId xmlns:a16="http://schemas.microsoft.com/office/drawing/2014/main" id="{DD624B83-8DA5-4B97-91B5-6114D41AAA21}"/>
              </a:ext>
            </a:extLst>
          </p:cNvPr>
          <p:cNvGraphicFramePr>
            <a:graphicFrameLocks noGrp="1"/>
          </p:cNvGraphicFramePr>
          <p:nvPr>
            <p:extLst>
              <p:ext uri="{D42A27DB-BD31-4B8C-83A1-F6EECF244321}">
                <p14:modId xmlns:p14="http://schemas.microsoft.com/office/powerpoint/2010/main" val="1402028821"/>
              </p:ext>
            </p:extLst>
          </p:nvPr>
        </p:nvGraphicFramePr>
        <p:xfrm>
          <a:off x="418897" y="977096"/>
          <a:ext cx="8578799" cy="5570000"/>
        </p:xfrm>
        <a:graphic>
          <a:graphicData uri="http://schemas.openxmlformats.org/drawingml/2006/table">
            <a:tbl>
              <a:tblPr/>
              <a:tblGrid>
                <a:gridCol w="6629530">
                  <a:extLst>
                    <a:ext uri="{9D8B030D-6E8A-4147-A177-3AD203B41FA5}">
                      <a16:colId xmlns:a16="http://schemas.microsoft.com/office/drawing/2014/main" val="4274099332"/>
                    </a:ext>
                  </a:extLst>
                </a:gridCol>
                <a:gridCol w="1439306">
                  <a:extLst>
                    <a:ext uri="{9D8B030D-6E8A-4147-A177-3AD203B41FA5}">
                      <a16:colId xmlns:a16="http://schemas.microsoft.com/office/drawing/2014/main" val="183205128"/>
                    </a:ext>
                  </a:extLst>
                </a:gridCol>
                <a:gridCol w="509963">
                  <a:extLst>
                    <a:ext uri="{9D8B030D-6E8A-4147-A177-3AD203B41FA5}">
                      <a16:colId xmlns:a16="http://schemas.microsoft.com/office/drawing/2014/main" val="1581356130"/>
                    </a:ext>
                  </a:extLst>
                </a:gridCol>
              </a:tblGrid>
              <a:tr h="139250">
                <a:tc>
                  <a:txBody>
                    <a:bodyPr/>
                    <a:lstStyle/>
                    <a:p>
                      <a:pPr algn="l" fontAlgn="b"/>
                      <a:r>
                        <a:rPr lang="cs-CZ" sz="7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4019207333"/>
                  </a:ext>
                </a:extLst>
              </a:tr>
              <a:tr h="139250">
                <a:tc>
                  <a:txBody>
                    <a:bodyPr/>
                    <a:lstStyle/>
                    <a:p>
                      <a:pPr algn="l" fontAlgn="b"/>
                      <a:r>
                        <a:rPr lang="cs-CZ" sz="700" b="1"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134,8</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114%</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846422163"/>
                  </a:ext>
                </a:extLst>
              </a:tr>
              <a:tr h="139250">
                <a:tc>
                  <a:txBody>
                    <a:bodyPr/>
                    <a:lstStyle/>
                    <a:p>
                      <a:pPr algn="l" fontAlgn="b"/>
                      <a:r>
                        <a:rPr lang="cs-CZ" sz="700" b="0" i="0" u="none" strike="noStrike">
                          <a:solidFill>
                            <a:srgbClr val="000000"/>
                          </a:solidFill>
                          <a:effectLst/>
                          <a:latin typeface="Arial" panose="020B0604020202020204" pitchFamily="34" charset="0"/>
                        </a:rPr>
                        <a:t>[CZ-PL] Wielopole - Nosovice [DIR] [PL] / N-1 Albrechtice - Dobrzen</a:t>
                      </a:r>
                    </a:p>
                  </a:txBody>
                  <a:tcPr marL="7678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134,8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69%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698313387"/>
                  </a:ext>
                </a:extLst>
              </a:tr>
              <a:tr h="139250">
                <a:tc>
                  <a:txBody>
                    <a:bodyPr/>
                    <a:lstStyle/>
                    <a:p>
                      <a:pPr algn="l" fontAlgn="b"/>
                      <a:r>
                        <a:rPr lang="en-US" sz="700" b="0" i="0" u="none" strike="noStrike">
                          <a:solidFill>
                            <a:srgbClr val="000000"/>
                          </a:solidFill>
                          <a:effectLst/>
                          <a:latin typeface="Arial" panose="020B0604020202020204" pitchFamily="34" charset="0"/>
                        </a:rPr>
                        <a:t>[BE-BE] PST Van Eyck 2 [OPP] [BE] / N-1 Achene - Lonny 380.19</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0,32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46%</a:t>
                      </a:r>
                    </a:p>
                  </a:txBody>
                  <a:tcPr marL="0" marR="0" marT="0" marB="0" anchor="b">
                    <a:lnL>
                      <a:noFill/>
                    </a:lnL>
                    <a:lnR>
                      <a:noFill/>
                    </a:lnR>
                    <a:lnT>
                      <a:noFill/>
                    </a:lnT>
                    <a:lnB>
                      <a:noFill/>
                    </a:lnB>
                  </a:tcPr>
                </a:tc>
                <a:extLst>
                  <a:ext uri="{0D108BD9-81ED-4DB2-BD59-A6C34878D82A}">
                    <a16:rowId xmlns:a16="http://schemas.microsoft.com/office/drawing/2014/main" val="4040150160"/>
                  </a:ext>
                </a:extLst>
              </a:tr>
              <a:tr h="139250">
                <a:tc>
                  <a:txBody>
                    <a:bodyPr/>
                    <a:lstStyle/>
                    <a:p>
                      <a:pPr algn="l" fontAlgn="b"/>
                      <a:r>
                        <a:rPr lang="cs-CZ" sz="700" b="1" i="0" u="none" strike="noStrike">
                          <a:solidFill>
                            <a:srgbClr val="000000"/>
                          </a:solidFill>
                          <a:effectLst/>
                          <a:latin typeface="Arial" panose="020B0604020202020204" pitchFamily="34" charset="0"/>
                        </a:rPr>
                        <a:t>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240,93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68%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489894269"/>
                  </a:ext>
                </a:extLst>
              </a:tr>
              <a:tr h="139250">
                <a:tc>
                  <a:txBody>
                    <a:bodyPr/>
                    <a:lstStyle/>
                    <a:p>
                      <a:pPr algn="l" fontAlgn="b"/>
                      <a:r>
                        <a:rPr lang="cs-CZ" sz="700" b="0" i="0" u="none" strike="noStrike">
                          <a:solidFill>
                            <a:srgbClr val="000000"/>
                          </a:solidFill>
                          <a:effectLst/>
                          <a:latin typeface="Arial" panose="020B0604020202020204" pitchFamily="34" charset="0"/>
                        </a:rPr>
                        <a:t>[CZ-PL] Wielopole - Nosovice [DIR] [PL] / N-1 Albrechtice - Dobrzen</a:t>
                      </a:r>
                    </a:p>
                  </a:txBody>
                  <a:tcPr marL="7678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240,93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68%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094461108"/>
                  </a:ext>
                </a:extLst>
              </a:tr>
              <a:tr h="139250">
                <a:tc>
                  <a:txBody>
                    <a:bodyPr/>
                    <a:lstStyle/>
                    <a:p>
                      <a:pPr algn="l" fontAlgn="b"/>
                      <a:r>
                        <a:rPr lang="cs-CZ" sz="700" b="1" i="0" u="none" strike="noStrike">
                          <a:solidFill>
                            <a:srgbClr val="000000"/>
                          </a:solidFill>
                          <a:effectLst/>
                          <a:latin typeface="Arial" panose="020B0604020202020204" pitchFamily="34" charset="0"/>
                        </a:rPr>
                        <a:t>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199,99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13455922"/>
                  </a:ext>
                </a:extLst>
              </a:tr>
              <a:tr h="139250">
                <a:tc>
                  <a:txBody>
                    <a:bodyPr/>
                    <a:lstStyle/>
                    <a:p>
                      <a:pPr algn="l" fontAlgn="b"/>
                      <a:r>
                        <a:rPr lang="cs-CZ" sz="700" b="0" i="0" u="none" strike="noStrike">
                          <a:solidFill>
                            <a:srgbClr val="000000"/>
                          </a:solidFill>
                          <a:effectLst/>
                          <a:latin typeface="Arial" panose="020B0604020202020204" pitchFamily="34" charset="0"/>
                        </a:rPr>
                        <a:t>[CZ-PL] Wielopole - Nosovice [DIR] [PL] / N-1 Albrechtice - Dobrzen</a:t>
                      </a:r>
                    </a:p>
                  </a:txBody>
                  <a:tcPr marL="7678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199,99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68%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747961067"/>
                  </a:ext>
                </a:extLst>
              </a:tr>
              <a:tr h="139250">
                <a:tc>
                  <a:txBody>
                    <a:bodyPr/>
                    <a:lstStyle/>
                    <a:p>
                      <a:pPr algn="l" fontAlgn="b"/>
                      <a:r>
                        <a:rPr lang="en-US" sz="700" b="0" i="0" u="none" strike="noStrike">
                          <a:solidFill>
                            <a:srgbClr val="000000"/>
                          </a:solidFill>
                          <a:effectLst/>
                          <a:latin typeface="Arial" panose="020B0604020202020204" pitchFamily="34" charset="0"/>
                        </a:rPr>
                        <a:t>[BE-BE] PST Van Eyck 2 [OPP] [BE] / N-1 Achene - Lonny 380.19</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0,49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49%</a:t>
                      </a:r>
                    </a:p>
                  </a:txBody>
                  <a:tcPr marL="0" marR="0" marT="0" marB="0" anchor="b">
                    <a:lnL>
                      <a:noFill/>
                    </a:lnL>
                    <a:lnR>
                      <a:noFill/>
                    </a:lnR>
                    <a:lnT>
                      <a:noFill/>
                    </a:lnT>
                    <a:lnB>
                      <a:noFill/>
                    </a:lnB>
                  </a:tcPr>
                </a:tc>
                <a:extLst>
                  <a:ext uri="{0D108BD9-81ED-4DB2-BD59-A6C34878D82A}">
                    <a16:rowId xmlns:a16="http://schemas.microsoft.com/office/drawing/2014/main" val="2442265005"/>
                  </a:ext>
                </a:extLst>
              </a:tr>
              <a:tr h="139250">
                <a:tc>
                  <a:txBody>
                    <a:bodyPr/>
                    <a:lstStyle/>
                    <a:p>
                      <a:pPr algn="l" fontAlgn="b"/>
                      <a:r>
                        <a:rPr lang="cs-CZ" sz="700" b="1" i="0" u="none" strike="noStrike">
                          <a:solidFill>
                            <a:srgbClr val="000000"/>
                          </a:solidFill>
                          <a:effectLst/>
                          <a:latin typeface="Arial" panose="020B0604020202020204" pitchFamily="34" charset="0"/>
                        </a:rPr>
                        <a:t>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175,47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232531453"/>
                  </a:ext>
                </a:extLst>
              </a:tr>
              <a:tr h="139250">
                <a:tc>
                  <a:txBody>
                    <a:bodyPr/>
                    <a:lstStyle/>
                    <a:p>
                      <a:pPr algn="l" fontAlgn="b"/>
                      <a:r>
                        <a:rPr lang="cs-CZ" sz="700" b="0" i="0" u="none" strike="noStrike">
                          <a:solidFill>
                            <a:srgbClr val="000000"/>
                          </a:solidFill>
                          <a:effectLst/>
                          <a:latin typeface="Arial" panose="020B0604020202020204" pitchFamily="34" charset="0"/>
                        </a:rPr>
                        <a:t>[CZ-PL] Wielopole - Nosovice [DIR] [PL] / N-1 Albrechtice - Dobrzen</a:t>
                      </a:r>
                    </a:p>
                  </a:txBody>
                  <a:tcPr marL="7678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175,47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69%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263108916"/>
                  </a:ext>
                </a:extLst>
              </a:tr>
              <a:tr h="139250">
                <a:tc>
                  <a:txBody>
                    <a:bodyPr/>
                    <a:lstStyle/>
                    <a:p>
                      <a:pPr algn="l" fontAlgn="b"/>
                      <a:r>
                        <a:rPr lang="en-US" sz="700" b="0" i="0" u="none" strike="noStrike">
                          <a:solidFill>
                            <a:srgbClr val="000000"/>
                          </a:solidFill>
                          <a:effectLst/>
                          <a:latin typeface="Arial" panose="020B0604020202020204" pitchFamily="34" charset="0"/>
                        </a:rPr>
                        <a:t>[BE-BE] PST Van Eyck 2 [OPP] [BE] / N-1 PST Van Eyck 1</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0,44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52%</a:t>
                      </a:r>
                    </a:p>
                  </a:txBody>
                  <a:tcPr marL="0" marR="0" marT="0" marB="0" anchor="b">
                    <a:lnL>
                      <a:noFill/>
                    </a:lnL>
                    <a:lnR>
                      <a:noFill/>
                    </a:lnR>
                    <a:lnT>
                      <a:noFill/>
                    </a:lnT>
                    <a:lnB>
                      <a:noFill/>
                    </a:lnB>
                  </a:tcPr>
                </a:tc>
                <a:extLst>
                  <a:ext uri="{0D108BD9-81ED-4DB2-BD59-A6C34878D82A}">
                    <a16:rowId xmlns:a16="http://schemas.microsoft.com/office/drawing/2014/main" val="853215463"/>
                  </a:ext>
                </a:extLst>
              </a:tr>
              <a:tr h="139250">
                <a:tc>
                  <a:txBody>
                    <a:bodyPr/>
                    <a:lstStyle/>
                    <a:p>
                      <a:pPr algn="l" fontAlgn="b"/>
                      <a:r>
                        <a:rPr lang="cs-CZ" sz="700" b="1" i="0" u="none" strike="noStrike">
                          <a:solidFill>
                            <a:srgbClr val="000000"/>
                          </a:solidFill>
                          <a:effectLst/>
                          <a:latin typeface="Arial" panose="020B0604020202020204" pitchFamily="34" charset="0"/>
                        </a:rPr>
                        <a:t>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98,44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848021257"/>
                  </a:ext>
                </a:extLst>
              </a:tr>
              <a:tr h="139250">
                <a:tc>
                  <a:txBody>
                    <a:bodyPr/>
                    <a:lstStyle/>
                    <a:p>
                      <a:pPr algn="l" fontAlgn="b"/>
                      <a:r>
                        <a:rPr lang="cs-CZ" sz="700" b="0" i="0" u="none" strike="noStrike">
                          <a:solidFill>
                            <a:srgbClr val="000000"/>
                          </a:solidFill>
                          <a:effectLst/>
                          <a:latin typeface="Arial" panose="020B0604020202020204" pitchFamily="34" charset="0"/>
                        </a:rPr>
                        <a:t>[CZ-PL] Wielopole - Nosovice [DIR] [PL] / N-1 Albrechtice - Dobrzen</a:t>
                      </a:r>
                    </a:p>
                  </a:txBody>
                  <a:tcPr marL="7678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98,44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70%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71288387"/>
                  </a:ext>
                </a:extLst>
              </a:tr>
              <a:tr h="139250">
                <a:tc>
                  <a:txBody>
                    <a:bodyPr/>
                    <a:lstStyle/>
                    <a:p>
                      <a:pPr algn="l" fontAlgn="b"/>
                      <a:r>
                        <a:rPr lang="en-US" sz="700" b="0" i="0" u="none" strike="noStrike">
                          <a:solidFill>
                            <a:srgbClr val="000000"/>
                          </a:solidFill>
                          <a:effectLst/>
                          <a:latin typeface="Arial" panose="020B0604020202020204" pitchFamily="34" charset="0"/>
                        </a:rPr>
                        <a:t>[BE-BE] PST Van Eyck 2 [OPP] [BE] / N-1 PST Van Eyck 1</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0,25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48%</a:t>
                      </a:r>
                    </a:p>
                  </a:txBody>
                  <a:tcPr marL="0" marR="0" marT="0" marB="0" anchor="b">
                    <a:lnL>
                      <a:noFill/>
                    </a:lnL>
                    <a:lnR>
                      <a:noFill/>
                    </a:lnR>
                    <a:lnT>
                      <a:noFill/>
                    </a:lnT>
                    <a:lnB>
                      <a:noFill/>
                    </a:lnB>
                  </a:tcPr>
                </a:tc>
                <a:extLst>
                  <a:ext uri="{0D108BD9-81ED-4DB2-BD59-A6C34878D82A}">
                    <a16:rowId xmlns:a16="http://schemas.microsoft.com/office/drawing/2014/main" val="1655975900"/>
                  </a:ext>
                </a:extLst>
              </a:tr>
              <a:tr h="139250">
                <a:tc>
                  <a:txBody>
                    <a:bodyPr/>
                    <a:lstStyle/>
                    <a:p>
                      <a:pPr algn="l" fontAlgn="b"/>
                      <a:r>
                        <a:rPr lang="cs-CZ" sz="700" b="1" i="0" u="none" strike="noStrike">
                          <a:solidFill>
                            <a:srgbClr val="000000"/>
                          </a:solidFill>
                          <a:effectLst/>
                          <a:latin typeface="Arial" panose="020B0604020202020204" pitchFamily="34" charset="0"/>
                        </a:rPr>
                        <a:t>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169,96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838664011"/>
                  </a:ext>
                </a:extLst>
              </a:tr>
              <a:tr h="139250">
                <a:tc>
                  <a:txBody>
                    <a:bodyPr/>
                    <a:lstStyle/>
                    <a:p>
                      <a:pPr algn="l" fontAlgn="b"/>
                      <a:r>
                        <a:rPr lang="cs-CZ" sz="700" b="0" i="0" u="none" strike="noStrike">
                          <a:solidFill>
                            <a:srgbClr val="000000"/>
                          </a:solidFill>
                          <a:effectLst/>
                          <a:latin typeface="Arial" panose="020B0604020202020204" pitchFamily="34" charset="0"/>
                        </a:rPr>
                        <a:t>[PL-PL] Krosno Iskrzynia - Rzeszow [OPP] / N-1 Krosno Iskrzynia - Tarnow</a:t>
                      </a:r>
                    </a:p>
                  </a:txBody>
                  <a:tcPr marL="7678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169,96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68%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200522454"/>
                  </a:ext>
                </a:extLst>
              </a:tr>
              <a:tr h="139250">
                <a:tc>
                  <a:txBody>
                    <a:bodyPr/>
                    <a:lstStyle/>
                    <a:p>
                      <a:pPr algn="l" fontAlgn="b"/>
                      <a:r>
                        <a:rPr lang="en-US" sz="700" b="0" i="0" u="none" strike="noStrike">
                          <a:solidFill>
                            <a:srgbClr val="000000"/>
                          </a:solidFill>
                          <a:effectLst/>
                          <a:latin typeface="Arial" panose="020B0604020202020204" pitchFamily="34" charset="0"/>
                        </a:rPr>
                        <a:t>[BE-BE] PST Van Eyck 2 [OPP] [BE] / N-1 PST Van Eyck 1</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0,42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49%</a:t>
                      </a:r>
                    </a:p>
                  </a:txBody>
                  <a:tcPr marL="0" marR="0" marT="0" marB="0" anchor="b">
                    <a:lnL>
                      <a:noFill/>
                    </a:lnL>
                    <a:lnR>
                      <a:noFill/>
                    </a:lnR>
                    <a:lnT>
                      <a:noFill/>
                    </a:lnT>
                    <a:lnB>
                      <a:noFill/>
                    </a:lnB>
                  </a:tcPr>
                </a:tc>
                <a:extLst>
                  <a:ext uri="{0D108BD9-81ED-4DB2-BD59-A6C34878D82A}">
                    <a16:rowId xmlns:a16="http://schemas.microsoft.com/office/drawing/2014/main" val="2821642208"/>
                  </a:ext>
                </a:extLst>
              </a:tr>
              <a:tr h="139250">
                <a:tc>
                  <a:txBody>
                    <a:bodyPr/>
                    <a:lstStyle/>
                    <a:p>
                      <a:pPr algn="l" fontAlgn="b"/>
                      <a:r>
                        <a:rPr lang="cs-CZ" sz="700" b="1" i="0" u="none" strike="noStrike">
                          <a:solidFill>
                            <a:srgbClr val="000000"/>
                          </a:solidFill>
                          <a:effectLst/>
                          <a:latin typeface="Arial" panose="020B0604020202020204" pitchFamily="34" charset="0"/>
                        </a:rPr>
                        <a:t>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96,13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999187812"/>
                  </a:ext>
                </a:extLst>
              </a:tr>
              <a:tr h="139250">
                <a:tc>
                  <a:txBody>
                    <a:bodyPr/>
                    <a:lstStyle/>
                    <a:p>
                      <a:pPr algn="l" fontAlgn="b"/>
                      <a:r>
                        <a:rPr lang="cs-CZ" sz="700" b="0" i="0" u="none" strike="noStrike">
                          <a:solidFill>
                            <a:srgbClr val="000000"/>
                          </a:solidFill>
                          <a:effectLst/>
                          <a:latin typeface="Arial" panose="020B0604020202020204" pitchFamily="34" charset="0"/>
                        </a:rPr>
                        <a:t>[SK-PL] Lemesany - Krosno Iskrz 2 [OPP] [PL] / N-1 Lemesany - Krosno Iskrz 1</a:t>
                      </a:r>
                    </a:p>
                  </a:txBody>
                  <a:tcPr marL="7678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96,13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69%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801310676"/>
                  </a:ext>
                </a:extLst>
              </a:tr>
              <a:tr h="139250">
                <a:tc>
                  <a:txBody>
                    <a:bodyPr/>
                    <a:lstStyle/>
                    <a:p>
                      <a:pPr algn="l" fontAlgn="b"/>
                      <a:r>
                        <a:rPr lang="en-US" sz="700" b="0" i="0" u="none" strike="noStrike">
                          <a:solidFill>
                            <a:srgbClr val="000000"/>
                          </a:solidFill>
                          <a:effectLst/>
                          <a:latin typeface="Arial" panose="020B0604020202020204" pitchFamily="34" charset="0"/>
                        </a:rPr>
                        <a:t>[BE-BE] PST Van Eyck 2 [OPP] [BE] / N-1 Achene - Lonny 380.19</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0,23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53%</a:t>
                      </a:r>
                    </a:p>
                  </a:txBody>
                  <a:tcPr marL="0" marR="0" marT="0" marB="0" anchor="b">
                    <a:lnL>
                      <a:noFill/>
                    </a:lnL>
                    <a:lnR>
                      <a:noFill/>
                    </a:lnR>
                    <a:lnT>
                      <a:noFill/>
                    </a:lnT>
                    <a:lnB>
                      <a:noFill/>
                    </a:lnB>
                  </a:tcPr>
                </a:tc>
                <a:extLst>
                  <a:ext uri="{0D108BD9-81ED-4DB2-BD59-A6C34878D82A}">
                    <a16:rowId xmlns:a16="http://schemas.microsoft.com/office/drawing/2014/main" val="2412496013"/>
                  </a:ext>
                </a:extLst>
              </a:tr>
              <a:tr h="139250">
                <a:tc>
                  <a:txBody>
                    <a:bodyPr/>
                    <a:lstStyle/>
                    <a:p>
                      <a:pPr algn="l" fontAlgn="b"/>
                      <a:r>
                        <a:rPr lang="cs-CZ" sz="700" b="1" i="0" u="none" strike="noStrike">
                          <a:solidFill>
                            <a:srgbClr val="000000"/>
                          </a:solidFill>
                          <a:effectLst/>
                          <a:latin typeface="Arial" panose="020B0604020202020204" pitchFamily="34" charset="0"/>
                        </a:rPr>
                        <a:t>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128,54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06763083"/>
                  </a:ext>
                </a:extLst>
              </a:tr>
              <a:tr h="139250">
                <a:tc>
                  <a:txBody>
                    <a:bodyPr/>
                    <a:lstStyle/>
                    <a:p>
                      <a:pPr algn="l" fontAlgn="b"/>
                      <a:r>
                        <a:rPr lang="cs-CZ" sz="700" b="0" i="0" u="none" strike="noStrike">
                          <a:solidFill>
                            <a:srgbClr val="000000"/>
                          </a:solidFill>
                          <a:effectLst/>
                          <a:latin typeface="Arial" panose="020B0604020202020204" pitchFamily="34" charset="0"/>
                        </a:rPr>
                        <a:t>[AT-HU] Wien Suedost - Gyoer 245 [DIR] [AT] / N-1 Gyor - Neusiedl</a:t>
                      </a:r>
                    </a:p>
                  </a:txBody>
                  <a:tcPr marL="7678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128,54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64%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239922412"/>
                  </a:ext>
                </a:extLst>
              </a:tr>
              <a:tr h="139250">
                <a:tc>
                  <a:txBody>
                    <a:bodyPr/>
                    <a:lstStyle/>
                    <a:p>
                      <a:pPr algn="l" fontAlgn="b"/>
                      <a:r>
                        <a:rPr lang="de-DE" sz="700" b="0" i="0" u="none" strike="noStrike">
                          <a:solidFill>
                            <a:srgbClr val="000000"/>
                          </a:solidFill>
                          <a:effectLst/>
                          <a:latin typeface="Arial" panose="020B0604020202020204" pitchFamily="34" charset="0"/>
                        </a:rPr>
                        <a:t>[D2-NL] Diele - Meeden SCHWARZ [OPP] [D2] / N-1 Gronau - Gronau TR 441 E</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0,19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53%</a:t>
                      </a:r>
                    </a:p>
                  </a:txBody>
                  <a:tcPr marL="0" marR="0" marT="0" marB="0" anchor="b">
                    <a:lnL>
                      <a:noFill/>
                    </a:lnL>
                    <a:lnR>
                      <a:noFill/>
                    </a:lnR>
                    <a:lnT>
                      <a:noFill/>
                    </a:lnT>
                    <a:lnB>
                      <a:noFill/>
                    </a:lnB>
                  </a:tcPr>
                </a:tc>
                <a:extLst>
                  <a:ext uri="{0D108BD9-81ED-4DB2-BD59-A6C34878D82A}">
                    <a16:rowId xmlns:a16="http://schemas.microsoft.com/office/drawing/2014/main" val="2067684643"/>
                  </a:ext>
                </a:extLst>
              </a:tr>
              <a:tr h="139250">
                <a:tc>
                  <a:txBody>
                    <a:bodyPr/>
                    <a:lstStyle/>
                    <a:p>
                      <a:pPr algn="l" fontAlgn="b"/>
                      <a:r>
                        <a:rPr lang="cs-CZ" sz="700" b="1" i="0" u="none" strike="noStrike">
                          <a:solidFill>
                            <a:srgbClr val="000000"/>
                          </a:solidFill>
                          <a:effectLst/>
                          <a:latin typeface="Arial" panose="020B0604020202020204" pitchFamily="34" charset="0"/>
                        </a:rPr>
                        <a:t>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317,37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164%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896976473"/>
                  </a:ext>
                </a:extLst>
              </a:tr>
              <a:tr h="139250">
                <a:tc>
                  <a:txBody>
                    <a:bodyPr/>
                    <a:lstStyle/>
                    <a:p>
                      <a:pPr algn="l" fontAlgn="b"/>
                      <a:r>
                        <a:rPr lang="cs-CZ" sz="700" b="0" i="0" u="none" strike="noStrike">
                          <a:solidFill>
                            <a:srgbClr val="000000"/>
                          </a:solidFill>
                          <a:effectLst/>
                          <a:latin typeface="Arial" panose="020B0604020202020204" pitchFamily="34" charset="0"/>
                        </a:rPr>
                        <a:t>[AT-D2] St. Peter 2 - Pleinting 258 [OPP] [AT] / N-1 Pleinting - Pirach 257</a:t>
                      </a:r>
                    </a:p>
                  </a:txBody>
                  <a:tcPr marL="7678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317,37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48%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183843554"/>
                  </a:ext>
                </a:extLst>
              </a:tr>
              <a:tr h="139250">
                <a:tc>
                  <a:txBody>
                    <a:bodyPr/>
                    <a:lstStyle/>
                    <a:p>
                      <a:pPr algn="l" fontAlgn="b"/>
                      <a:r>
                        <a:rPr lang="cs-CZ" sz="700" b="0" i="0" u="none" strike="noStrike">
                          <a:solidFill>
                            <a:srgbClr val="000000"/>
                          </a:solidFill>
                          <a:effectLst/>
                          <a:latin typeface="Arial" panose="020B0604020202020204" pitchFamily="34" charset="0"/>
                        </a:rPr>
                        <a:t>[AT-AT] Obersielach - Rosegg 267C [OPP] / N-1 Feistritz - Obersielach 268</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39,58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18%</a:t>
                      </a:r>
                    </a:p>
                  </a:txBody>
                  <a:tcPr marL="0" marR="0" marT="0" marB="0" anchor="b">
                    <a:lnL>
                      <a:noFill/>
                    </a:lnL>
                    <a:lnR>
                      <a:noFill/>
                    </a:lnR>
                    <a:lnT>
                      <a:noFill/>
                    </a:lnT>
                    <a:lnB>
                      <a:noFill/>
                    </a:lnB>
                  </a:tcPr>
                </a:tc>
                <a:extLst>
                  <a:ext uri="{0D108BD9-81ED-4DB2-BD59-A6C34878D82A}">
                    <a16:rowId xmlns:a16="http://schemas.microsoft.com/office/drawing/2014/main" val="1189187769"/>
                  </a:ext>
                </a:extLst>
              </a:tr>
              <a:tr h="139250">
                <a:tc>
                  <a:txBody>
                    <a:bodyPr/>
                    <a:lstStyle/>
                    <a:p>
                      <a:pPr algn="l" fontAlgn="b"/>
                      <a:r>
                        <a:rPr lang="en-US" sz="700" b="0" i="0" u="none" strike="noStrike">
                          <a:solidFill>
                            <a:srgbClr val="000000"/>
                          </a:solidFill>
                          <a:effectLst/>
                          <a:latin typeface="Arial" panose="020B0604020202020204" pitchFamily="34" charset="0"/>
                        </a:rPr>
                        <a:t>[BE-BE] Achene - Gramme 380.10 [OPP] / N-1 Avelgem - Avelin 380.80</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72,46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79%</a:t>
                      </a:r>
                    </a:p>
                  </a:txBody>
                  <a:tcPr marL="0" marR="0" marT="0" marB="0" anchor="b">
                    <a:lnL>
                      <a:noFill/>
                    </a:lnL>
                    <a:lnR>
                      <a:noFill/>
                    </a:lnR>
                    <a:lnT>
                      <a:noFill/>
                    </a:lnT>
                    <a:lnB>
                      <a:noFill/>
                    </a:lnB>
                  </a:tcPr>
                </a:tc>
                <a:extLst>
                  <a:ext uri="{0D108BD9-81ED-4DB2-BD59-A6C34878D82A}">
                    <a16:rowId xmlns:a16="http://schemas.microsoft.com/office/drawing/2014/main" val="2898029437"/>
                  </a:ext>
                </a:extLst>
              </a:tr>
              <a:tr h="139250">
                <a:tc>
                  <a:txBody>
                    <a:bodyPr/>
                    <a:lstStyle/>
                    <a:p>
                      <a:pPr algn="l" fontAlgn="b"/>
                      <a:r>
                        <a:rPr lang="nb-NO" sz="700" b="0" i="0" u="none" strike="noStrike">
                          <a:solidFill>
                            <a:srgbClr val="000000"/>
                          </a:solidFill>
                          <a:effectLst/>
                          <a:latin typeface="Arial" panose="020B0604020202020204" pitchFamily="34" charset="0"/>
                        </a:rPr>
                        <a:t>[AT-SI] Obersielach - Podlog 247 [DIR] [AT] / N-1 Kainachtal - Obersielach 471</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158,48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19%</a:t>
                      </a:r>
                    </a:p>
                  </a:txBody>
                  <a:tcPr marL="0" marR="0" marT="0" marB="0" anchor="b">
                    <a:lnL>
                      <a:noFill/>
                    </a:lnL>
                    <a:lnR>
                      <a:noFill/>
                    </a:lnR>
                    <a:lnT>
                      <a:noFill/>
                    </a:lnT>
                    <a:lnB>
                      <a:noFill/>
                    </a:lnB>
                  </a:tcPr>
                </a:tc>
                <a:extLst>
                  <a:ext uri="{0D108BD9-81ED-4DB2-BD59-A6C34878D82A}">
                    <a16:rowId xmlns:a16="http://schemas.microsoft.com/office/drawing/2014/main" val="3706175925"/>
                  </a:ext>
                </a:extLst>
              </a:tr>
              <a:tr h="139250">
                <a:tc>
                  <a:txBody>
                    <a:bodyPr/>
                    <a:lstStyle/>
                    <a:p>
                      <a:pPr algn="l" fontAlgn="b"/>
                      <a:r>
                        <a:rPr lang="cs-CZ" sz="700" b="1" i="0" u="none" strike="noStrike">
                          <a:solidFill>
                            <a:srgbClr val="000000"/>
                          </a:solidFill>
                          <a:effectLst/>
                          <a:latin typeface="Arial" panose="020B0604020202020204" pitchFamily="34" charset="0"/>
                        </a:rPr>
                        <a:t>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742,21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711792100"/>
                  </a:ext>
                </a:extLst>
              </a:tr>
              <a:tr h="139250">
                <a:tc>
                  <a:txBody>
                    <a:bodyPr/>
                    <a:lstStyle/>
                    <a:p>
                      <a:pPr algn="l" fontAlgn="b"/>
                      <a:r>
                        <a:rPr lang="cs-CZ" sz="700" b="0" i="0" u="none" strike="noStrike">
                          <a:solidFill>
                            <a:srgbClr val="000000"/>
                          </a:solidFill>
                          <a:effectLst/>
                          <a:latin typeface="Arial" panose="020B0604020202020204" pitchFamily="34" charset="0"/>
                        </a:rPr>
                        <a:t>[AT-D2] St. Peter 2 - Pleinting 258 [OPP] [AT] / N-1 Pleinting - Pirach 257</a:t>
                      </a:r>
                    </a:p>
                  </a:txBody>
                  <a:tcPr marL="7678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742,21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45%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38211564"/>
                  </a:ext>
                </a:extLst>
              </a:tr>
              <a:tr h="139250">
                <a:tc>
                  <a:txBody>
                    <a:bodyPr/>
                    <a:lstStyle/>
                    <a:p>
                      <a:pPr algn="l" fontAlgn="b"/>
                      <a:r>
                        <a:rPr lang="cs-CZ" sz="700" b="0" i="0" u="none" strike="noStrike">
                          <a:solidFill>
                            <a:srgbClr val="000000"/>
                          </a:solidFill>
                          <a:effectLst/>
                          <a:latin typeface="Arial" panose="020B0604020202020204" pitchFamily="34" charset="0"/>
                        </a:rPr>
                        <a:t>[AT-AT] Obersielach - Rosegg 267C [OPP] / N-1 Feistritz - Obersielach 268</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220,23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18%</a:t>
                      </a:r>
                    </a:p>
                  </a:txBody>
                  <a:tcPr marL="0" marR="0" marT="0" marB="0" anchor="b">
                    <a:lnL>
                      <a:noFill/>
                    </a:lnL>
                    <a:lnR>
                      <a:noFill/>
                    </a:lnR>
                    <a:lnT>
                      <a:noFill/>
                    </a:lnT>
                    <a:lnB>
                      <a:noFill/>
                    </a:lnB>
                  </a:tcPr>
                </a:tc>
                <a:extLst>
                  <a:ext uri="{0D108BD9-81ED-4DB2-BD59-A6C34878D82A}">
                    <a16:rowId xmlns:a16="http://schemas.microsoft.com/office/drawing/2014/main" val="3924043173"/>
                  </a:ext>
                </a:extLst>
              </a:tr>
              <a:tr h="139250">
                <a:tc>
                  <a:txBody>
                    <a:bodyPr/>
                    <a:lstStyle/>
                    <a:p>
                      <a:pPr algn="l" fontAlgn="b"/>
                      <a:r>
                        <a:rPr lang="en-US" sz="700" b="0" i="0" u="none" strike="noStrike">
                          <a:solidFill>
                            <a:srgbClr val="000000"/>
                          </a:solidFill>
                          <a:effectLst/>
                          <a:latin typeface="Arial" panose="020B0604020202020204" pitchFamily="34" charset="0"/>
                        </a:rPr>
                        <a:t>[BE-BE] Achene - Gramme 380.10 [OPP] / N-1 Avelgem - Avelin 380.80</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114,71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75%</a:t>
                      </a:r>
                    </a:p>
                  </a:txBody>
                  <a:tcPr marL="0" marR="0" marT="0" marB="0" anchor="b">
                    <a:lnL>
                      <a:noFill/>
                    </a:lnL>
                    <a:lnR>
                      <a:noFill/>
                    </a:lnR>
                    <a:lnT>
                      <a:noFill/>
                    </a:lnT>
                    <a:lnB>
                      <a:noFill/>
                    </a:lnB>
                  </a:tcPr>
                </a:tc>
                <a:extLst>
                  <a:ext uri="{0D108BD9-81ED-4DB2-BD59-A6C34878D82A}">
                    <a16:rowId xmlns:a16="http://schemas.microsoft.com/office/drawing/2014/main" val="791644417"/>
                  </a:ext>
                </a:extLst>
              </a:tr>
              <a:tr h="139250">
                <a:tc>
                  <a:txBody>
                    <a:bodyPr/>
                    <a:lstStyle/>
                    <a:p>
                      <a:pPr algn="l" fontAlgn="b"/>
                      <a:r>
                        <a:rPr lang="cs-CZ" sz="700" b="0" i="0" u="none" strike="noStrike">
                          <a:solidFill>
                            <a:srgbClr val="000000"/>
                          </a:solidFill>
                          <a:effectLst/>
                          <a:latin typeface="Arial" panose="020B0604020202020204" pitchFamily="34" charset="0"/>
                        </a:rPr>
                        <a:t>[AT-SI] Obersielach - Podlog 247 [DIR] [AT] / N-1 Cirkovce-Krsko</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111,54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15%</a:t>
                      </a:r>
                    </a:p>
                  </a:txBody>
                  <a:tcPr marL="0" marR="0" marT="0" marB="0" anchor="b">
                    <a:lnL>
                      <a:noFill/>
                    </a:lnL>
                    <a:lnR>
                      <a:noFill/>
                    </a:lnR>
                    <a:lnT>
                      <a:noFill/>
                    </a:lnT>
                    <a:lnB>
                      <a:noFill/>
                    </a:lnB>
                  </a:tcPr>
                </a:tc>
                <a:extLst>
                  <a:ext uri="{0D108BD9-81ED-4DB2-BD59-A6C34878D82A}">
                    <a16:rowId xmlns:a16="http://schemas.microsoft.com/office/drawing/2014/main" val="2932159329"/>
                  </a:ext>
                </a:extLst>
              </a:tr>
              <a:tr h="139250">
                <a:tc>
                  <a:txBody>
                    <a:bodyPr/>
                    <a:lstStyle/>
                    <a:p>
                      <a:pPr algn="l" fontAlgn="b"/>
                      <a:r>
                        <a:rPr lang="en-US" sz="700" b="0" i="0" u="none" strike="noStrike">
                          <a:solidFill>
                            <a:srgbClr val="000000"/>
                          </a:solidFill>
                          <a:effectLst/>
                          <a:latin typeface="Arial" panose="020B0604020202020204" pitchFamily="34" charset="0"/>
                        </a:rPr>
                        <a:t>[BE-BE] PST Zandvliet 2 [DIR] [BE] / N-1 Rilland - Zandvliet 380 White/30</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10,16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60%</a:t>
                      </a:r>
                    </a:p>
                  </a:txBody>
                  <a:tcPr marL="0" marR="0" marT="0" marB="0" anchor="b">
                    <a:lnL>
                      <a:noFill/>
                    </a:lnL>
                    <a:lnR>
                      <a:noFill/>
                    </a:lnR>
                    <a:lnT>
                      <a:noFill/>
                    </a:lnT>
                    <a:lnB>
                      <a:noFill/>
                    </a:lnB>
                  </a:tcPr>
                </a:tc>
                <a:extLst>
                  <a:ext uri="{0D108BD9-81ED-4DB2-BD59-A6C34878D82A}">
                    <a16:rowId xmlns:a16="http://schemas.microsoft.com/office/drawing/2014/main" val="2968317689"/>
                  </a:ext>
                </a:extLst>
              </a:tr>
              <a:tr h="139250">
                <a:tc>
                  <a:txBody>
                    <a:bodyPr/>
                    <a:lstStyle/>
                    <a:p>
                      <a:pPr algn="l" fontAlgn="b"/>
                      <a:r>
                        <a:rPr lang="cs-CZ" sz="700" b="1" i="0" u="none" strike="noStrike">
                          <a:solidFill>
                            <a:srgbClr val="000000"/>
                          </a:solidFill>
                          <a:effectLst/>
                          <a:latin typeface="Arial" panose="020B0604020202020204" pitchFamily="34" charset="0"/>
                        </a:rPr>
                        <a:t>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628,58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192%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79731833"/>
                  </a:ext>
                </a:extLst>
              </a:tr>
              <a:tr h="139250">
                <a:tc>
                  <a:txBody>
                    <a:bodyPr/>
                    <a:lstStyle/>
                    <a:p>
                      <a:pPr algn="l" fontAlgn="b"/>
                      <a:r>
                        <a:rPr lang="cs-CZ" sz="700" b="0" i="0" u="none" strike="noStrike">
                          <a:solidFill>
                            <a:srgbClr val="000000"/>
                          </a:solidFill>
                          <a:effectLst/>
                          <a:latin typeface="Arial" panose="020B0604020202020204" pitchFamily="34" charset="0"/>
                        </a:rPr>
                        <a:t>[AT-D2] St. Peter 2 - Pleinting 258 [OPP] [AT] / N-1 Pleinting - Pirach 257</a:t>
                      </a:r>
                    </a:p>
                  </a:txBody>
                  <a:tcPr marL="7678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628,58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49%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676334459"/>
                  </a:ext>
                </a:extLst>
              </a:tr>
              <a:tr h="139250">
                <a:tc>
                  <a:txBody>
                    <a:bodyPr/>
                    <a:lstStyle/>
                    <a:p>
                      <a:pPr algn="l" fontAlgn="b"/>
                      <a:r>
                        <a:rPr lang="en-US" sz="700" b="0" i="0" u="none" strike="noStrike">
                          <a:solidFill>
                            <a:srgbClr val="000000"/>
                          </a:solidFill>
                          <a:effectLst/>
                          <a:latin typeface="Arial" panose="020B0604020202020204" pitchFamily="34" charset="0"/>
                        </a:rPr>
                        <a:t>[BE-BE] Achene - Gramme 380.10 [OPP] / N-1 Avelgem - Avelin 380.80</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138,89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71%</a:t>
                      </a:r>
                    </a:p>
                  </a:txBody>
                  <a:tcPr marL="0" marR="0" marT="0" marB="0" anchor="b">
                    <a:lnL>
                      <a:noFill/>
                    </a:lnL>
                    <a:lnR>
                      <a:noFill/>
                    </a:lnR>
                    <a:lnT>
                      <a:noFill/>
                    </a:lnT>
                    <a:lnB>
                      <a:noFill/>
                    </a:lnB>
                  </a:tcPr>
                </a:tc>
                <a:extLst>
                  <a:ext uri="{0D108BD9-81ED-4DB2-BD59-A6C34878D82A}">
                    <a16:rowId xmlns:a16="http://schemas.microsoft.com/office/drawing/2014/main" val="2676028139"/>
                  </a:ext>
                </a:extLst>
              </a:tr>
              <a:tr h="139250">
                <a:tc>
                  <a:txBody>
                    <a:bodyPr/>
                    <a:lstStyle/>
                    <a:p>
                      <a:pPr algn="l" fontAlgn="b"/>
                      <a:r>
                        <a:rPr lang="en-US" sz="700" b="0" i="0" u="none" strike="noStrike">
                          <a:solidFill>
                            <a:srgbClr val="000000"/>
                          </a:solidFill>
                          <a:effectLst/>
                          <a:latin typeface="Arial" panose="020B0604020202020204" pitchFamily="34" charset="0"/>
                        </a:rPr>
                        <a:t>[BE-BE] PST Zandvliet 1 [DIR] [BE] / N-1 PST Zandvliet 2</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51,91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58%</a:t>
                      </a:r>
                    </a:p>
                  </a:txBody>
                  <a:tcPr marL="0" marR="0" marT="0" marB="0" anchor="b">
                    <a:lnL>
                      <a:noFill/>
                    </a:lnL>
                    <a:lnR>
                      <a:noFill/>
                    </a:lnR>
                    <a:lnT>
                      <a:noFill/>
                    </a:lnT>
                    <a:lnB>
                      <a:noFill/>
                    </a:lnB>
                  </a:tcPr>
                </a:tc>
                <a:extLst>
                  <a:ext uri="{0D108BD9-81ED-4DB2-BD59-A6C34878D82A}">
                    <a16:rowId xmlns:a16="http://schemas.microsoft.com/office/drawing/2014/main" val="3361371123"/>
                  </a:ext>
                </a:extLst>
              </a:tr>
              <a:tr h="139250">
                <a:tc>
                  <a:txBody>
                    <a:bodyPr/>
                    <a:lstStyle/>
                    <a:p>
                      <a:pPr algn="l" fontAlgn="b"/>
                      <a:r>
                        <a:rPr lang="cs-CZ" sz="700" b="0" i="0" u="none" strike="noStrike">
                          <a:solidFill>
                            <a:srgbClr val="000000"/>
                          </a:solidFill>
                          <a:effectLst/>
                          <a:latin typeface="Arial" panose="020B0604020202020204" pitchFamily="34" charset="0"/>
                        </a:rPr>
                        <a:t>[AT-SI] Obersielach - Podlog 247 [DIR] [AT] / N-1 Cirkovce-Krsko</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466,03</a:t>
                      </a:r>
                    </a:p>
                  </a:txBody>
                  <a:tcPr marL="0" marR="0" marT="0" marB="0" anchor="b">
                    <a:lnL>
                      <a:noFill/>
                    </a:lnL>
                    <a:lnR>
                      <a:noFill/>
                    </a:lnR>
                    <a:lnT>
                      <a:noFill/>
                    </a:lnT>
                    <a:lnB>
                      <a:noFill/>
                    </a:lnB>
                  </a:tcPr>
                </a:tc>
                <a:tc>
                  <a:txBody>
                    <a:bodyPr/>
                    <a:lstStyle/>
                    <a:p>
                      <a:pPr algn="r" fontAlgn="b"/>
                      <a:r>
                        <a:rPr lang="cs-CZ" sz="700" b="0" i="0" u="none" strike="noStrike" dirty="0">
                          <a:solidFill>
                            <a:srgbClr val="000000"/>
                          </a:solidFill>
                          <a:effectLst/>
                          <a:latin typeface="Arial" panose="020B0604020202020204" pitchFamily="34" charset="0"/>
                        </a:rPr>
                        <a:t>15%</a:t>
                      </a:r>
                    </a:p>
                  </a:txBody>
                  <a:tcPr marL="0" marR="0" marT="0" marB="0" anchor="b">
                    <a:lnL>
                      <a:noFill/>
                    </a:lnL>
                    <a:lnR>
                      <a:noFill/>
                    </a:lnR>
                    <a:lnT>
                      <a:noFill/>
                    </a:lnT>
                    <a:lnB>
                      <a:noFill/>
                    </a:lnB>
                  </a:tcPr>
                </a:tc>
                <a:extLst>
                  <a:ext uri="{0D108BD9-81ED-4DB2-BD59-A6C34878D82A}">
                    <a16:rowId xmlns:a16="http://schemas.microsoft.com/office/drawing/2014/main" val="3448311516"/>
                  </a:ext>
                </a:extLst>
              </a:tr>
            </a:tbl>
          </a:graphicData>
        </a:graphic>
      </p:graphicFrame>
    </p:spTree>
    <p:extLst>
      <p:ext uri="{BB962C8B-B14F-4D97-AF65-F5344CB8AC3E}">
        <p14:creationId xmlns:p14="http://schemas.microsoft.com/office/powerpoint/2010/main" val="36889296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BD20220419</a:t>
            </a:r>
            <a:r>
              <a:rPr lang="en-US" altLang="hu-HU" sz="1400" dirty="0">
                <a:solidFill>
                  <a:srgbClr val="008000"/>
                </a:solidFill>
              </a:rPr>
              <a:t> (part </a:t>
            </a:r>
            <a:r>
              <a:rPr lang="sl-SI" altLang="hu-HU" sz="1400" dirty="0">
                <a:solidFill>
                  <a:srgbClr val="008000"/>
                </a:solidFill>
              </a:rPr>
              <a:t>II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ulka 1">
            <a:extLst>
              <a:ext uri="{FF2B5EF4-FFF2-40B4-BE49-F238E27FC236}">
                <a16:creationId xmlns:a16="http://schemas.microsoft.com/office/drawing/2014/main" id="{3BD60BE5-8B67-48C8-92AC-6A9A8F7B198B}"/>
              </a:ext>
            </a:extLst>
          </p:cNvPr>
          <p:cNvGraphicFramePr>
            <a:graphicFrameLocks noGrp="1"/>
          </p:cNvGraphicFramePr>
          <p:nvPr>
            <p:extLst>
              <p:ext uri="{D42A27DB-BD31-4B8C-83A1-F6EECF244321}">
                <p14:modId xmlns:p14="http://schemas.microsoft.com/office/powerpoint/2010/main" val="76716724"/>
              </p:ext>
            </p:extLst>
          </p:nvPr>
        </p:nvGraphicFramePr>
        <p:xfrm>
          <a:off x="489085" y="962465"/>
          <a:ext cx="8464720" cy="5467608"/>
        </p:xfrm>
        <a:graphic>
          <a:graphicData uri="http://schemas.openxmlformats.org/drawingml/2006/table">
            <a:tbl>
              <a:tblPr/>
              <a:tblGrid>
                <a:gridCol w="6541372">
                  <a:extLst>
                    <a:ext uri="{9D8B030D-6E8A-4147-A177-3AD203B41FA5}">
                      <a16:colId xmlns:a16="http://schemas.microsoft.com/office/drawing/2014/main" val="2285419652"/>
                    </a:ext>
                  </a:extLst>
                </a:gridCol>
                <a:gridCol w="1420166">
                  <a:extLst>
                    <a:ext uri="{9D8B030D-6E8A-4147-A177-3AD203B41FA5}">
                      <a16:colId xmlns:a16="http://schemas.microsoft.com/office/drawing/2014/main" val="1871084567"/>
                    </a:ext>
                  </a:extLst>
                </a:gridCol>
                <a:gridCol w="503182">
                  <a:extLst>
                    <a:ext uri="{9D8B030D-6E8A-4147-A177-3AD203B41FA5}">
                      <a16:colId xmlns:a16="http://schemas.microsoft.com/office/drawing/2014/main" val="4140887744"/>
                    </a:ext>
                  </a:extLst>
                </a:gridCol>
              </a:tblGrid>
              <a:tr h="151878">
                <a:tc>
                  <a:txBody>
                    <a:bodyPr/>
                    <a:lstStyle/>
                    <a:p>
                      <a:pPr algn="l" fontAlgn="b"/>
                      <a:r>
                        <a:rPr lang="cs-CZ" sz="7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2429225998"/>
                  </a:ext>
                </a:extLst>
              </a:tr>
              <a:tr h="151878">
                <a:tc>
                  <a:txBody>
                    <a:bodyPr/>
                    <a:lstStyle/>
                    <a:p>
                      <a:pPr algn="l" fontAlgn="b"/>
                      <a:r>
                        <a:rPr lang="cs-CZ" sz="700" b="1" i="0" u="none" strike="noStrike">
                          <a:solidFill>
                            <a:srgbClr val="000000"/>
                          </a:solidFill>
                          <a:effectLst/>
                          <a:latin typeface="Arial" panose="020B0604020202020204" pitchFamily="34" charset="0"/>
                        </a:rPr>
                        <a:t>14</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727,47</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200%</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875472605"/>
                  </a:ext>
                </a:extLst>
              </a:tr>
              <a:tr h="151878">
                <a:tc>
                  <a:txBody>
                    <a:bodyPr/>
                    <a:lstStyle/>
                    <a:p>
                      <a:pPr algn="l" fontAlgn="b"/>
                      <a:r>
                        <a:rPr lang="cs-CZ" sz="700" b="0" i="0" u="none" strike="noStrike">
                          <a:solidFill>
                            <a:srgbClr val="000000"/>
                          </a:solidFill>
                          <a:effectLst/>
                          <a:latin typeface="Arial" panose="020B0604020202020204" pitchFamily="34" charset="0"/>
                        </a:rPr>
                        <a:t>[AT-D2] St. Peter 2 - Pleinting 258 [OPP] [AT] / N-1 Pleinting - Pirach 257</a:t>
                      </a:r>
                    </a:p>
                  </a:txBody>
                  <a:tcPr marL="8532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727,47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43%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341163611"/>
                  </a:ext>
                </a:extLst>
              </a:tr>
              <a:tr h="151878">
                <a:tc>
                  <a:txBody>
                    <a:bodyPr/>
                    <a:lstStyle/>
                    <a:p>
                      <a:pPr algn="l" fontAlgn="b"/>
                      <a:r>
                        <a:rPr lang="cs-CZ" sz="700" b="0" i="0" u="none" strike="noStrike">
                          <a:solidFill>
                            <a:srgbClr val="000000"/>
                          </a:solidFill>
                          <a:effectLst/>
                          <a:latin typeface="Arial" panose="020B0604020202020204" pitchFamily="34" charset="0"/>
                        </a:rPr>
                        <a:t>[AT-AT] Obersielach - Rosegg 267C [OPP] / N-1 Feistritz - Obersielach 268</a:t>
                      </a:r>
                    </a:p>
                  </a:txBody>
                  <a:tcPr marL="8532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225,24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22%</a:t>
                      </a:r>
                    </a:p>
                  </a:txBody>
                  <a:tcPr marL="0" marR="0" marT="0" marB="0" anchor="b">
                    <a:lnL>
                      <a:noFill/>
                    </a:lnL>
                    <a:lnR>
                      <a:noFill/>
                    </a:lnR>
                    <a:lnT>
                      <a:noFill/>
                    </a:lnT>
                    <a:lnB>
                      <a:noFill/>
                    </a:lnB>
                  </a:tcPr>
                </a:tc>
                <a:extLst>
                  <a:ext uri="{0D108BD9-81ED-4DB2-BD59-A6C34878D82A}">
                    <a16:rowId xmlns:a16="http://schemas.microsoft.com/office/drawing/2014/main" val="1701388154"/>
                  </a:ext>
                </a:extLst>
              </a:tr>
              <a:tr h="151878">
                <a:tc>
                  <a:txBody>
                    <a:bodyPr/>
                    <a:lstStyle/>
                    <a:p>
                      <a:pPr algn="l" fontAlgn="b"/>
                      <a:r>
                        <a:rPr lang="en-US" sz="700" b="0" i="0" u="none" strike="noStrike">
                          <a:solidFill>
                            <a:srgbClr val="000000"/>
                          </a:solidFill>
                          <a:effectLst/>
                          <a:latin typeface="Arial" panose="020B0604020202020204" pitchFamily="34" charset="0"/>
                        </a:rPr>
                        <a:t>[BE-BE] Achene - Gramme 380.10 [OPP] / N-1 Avelgem - Avelin 380.80</a:t>
                      </a:r>
                    </a:p>
                  </a:txBody>
                  <a:tcPr marL="8532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88,91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74%</a:t>
                      </a:r>
                    </a:p>
                  </a:txBody>
                  <a:tcPr marL="0" marR="0" marT="0" marB="0" anchor="b">
                    <a:lnL>
                      <a:noFill/>
                    </a:lnL>
                    <a:lnR>
                      <a:noFill/>
                    </a:lnR>
                    <a:lnT>
                      <a:noFill/>
                    </a:lnT>
                    <a:lnB>
                      <a:noFill/>
                    </a:lnB>
                  </a:tcPr>
                </a:tc>
                <a:extLst>
                  <a:ext uri="{0D108BD9-81ED-4DB2-BD59-A6C34878D82A}">
                    <a16:rowId xmlns:a16="http://schemas.microsoft.com/office/drawing/2014/main" val="220334840"/>
                  </a:ext>
                </a:extLst>
              </a:tr>
              <a:tr h="151878">
                <a:tc>
                  <a:txBody>
                    <a:bodyPr/>
                    <a:lstStyle/>
                    <a:p>
                      <a:pPr algn="l" fontAlgn="b"/>
                      <a:r>
                        <a:rPr lang="en-US" sz="700" b="0" i="0" u="none" strike="noStrike">
                          <a:solidFill>
                            <a:srgbClr val="000000"/>
                          </a:solidFill>
                          <a:effectLst/>
                          <a:latin typeface="Arial" panose="020B0604020202020204" pitchFamily="34" charset="0"/>
                        </a:rPr>
                        <a:t>[BE-BE] PST Zandvliet 1 [DIR] [BE] / N-1 Rilland - Zandvliet 380 Grey/29</a:t>
                      </a:r>
                    </a:p>
                  </a:txBody>
                  <a:tcPr marL="8532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130,4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61%</a:t>
                      </a:r>
                    </a:p>
                  </a:txBody>
                  <a:tcPr marL="0" marR="0" marT="0" marB="0" anchor="b">
                    <a:lnL>
                      <a:noFill/>
                    </a:lnL>
                    <a:lnR>
                      <a:noFill/>
                    </a:lnR>
                    <a:lnT>
                      <a:noFill/>
                    </a:lnT>
                    <a:lnB>
                      <a:noFill/>
                    </a:lnB>
                  </a:tcPr>
                </a:tc>
                <a:extLst>
                  <a:ext uri="{0D108BD9-81ED-4DB2-BD59-A6C34878D82A}">
                    <a16:rowId xmlns:a16="http://schemas.microsoft.com/office/drawing/2014/main" val="519832212"/>
                  </a:ext>
                </a:extLst>
              </a:tr>
              <a:tr h="151878">
                <a:tc>
                  <a:txBody>
                    <a:bodyPr/>
                    <a:lstStyle/>
                    <a:p>
                      <a:pPr algn="l" fontAlgn="b"/>
                      <a:r>
                        <a:rPr lang="cs-CZ" sz="700" b="1" i="0" u="none" strike="noStrike">
                          <a:solidFill>
                            <a:srgbClr val="000000"/>
                          </a:solidFill>
                          <a:effectLst/>
                          <a:latin typeface="Arial" panose="020B0604020202020204" pitchFamily="34" charset="0"/>
                        </a:rPr>
                        <a:t>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778,48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327%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410571754"/>
                  </a:ext>
                </a:extLst>
              </a:tr>
              <a:tr h="151878">
                <a:tc>
                  <a:txBody>
                    <a:bodyPr/>
                    <a:lstStyle/>
                    <a:p>
                      <a:pPr algn="l" fontAlgn="b"/>
                      <a:r>
                        <a:rPr lang="cs-CZ" sz="700" b="0" i="0" u="none" strike="noStrike">
                          <a:solidFill>
                            <a:srgbClr val="000000"/>
                          </a:solidFill>
                          <a:effectLst/>
                          <a:latin typeface="Arial" panose="020B0604020202020204" pitchFamily="34" charset="0"/>
                        </a:rPr>
                        <a:t>[AT-D2] St. Peter 2 - Pleinting 258 [OPP] [AT] / N-1 Pleinting - Pirach 257</a:t>
                      </a:r>
                    </a:p>
                  </a:txBody>
                  <a:tcPr marL="8532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778,48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365953620"/>
                  </a:ext>
                </a:extLst>
              </a:tr>
              <a:tr h="151878">
                <a:tc>
                  <a:txBody>
                    <a:bodyPr/>
                    <a:lstStyle/>
                    <a:p>
                      <a:pPr algn="l" fontAlgn="b"/>
                      <a:r>
                        <a:rPr lang="cs-CZ" sz="700" b="0" i="0" u="none" strike="noStrike">
                          <a:solidFill>
                            <a:srgbClr val="000000"/>
                          </a:solidFill>
                          <a:effectLst/>
                          <a:latin typeface="Arial" panose="020B0604020202020204" pitchFamily="34" charset="0"/>
                        </a:rPr>
                        <a:t>[AT-AT] Obersielach - Rosegg 267C [OPP] / N-1 Feistritz - Obersielach 268</a:t>
                      </a:r>
                    </a:p>
                  </a:txBody>
                  <a:tcPr marL="8532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231,86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28%</a:t>
                      </a:r>
                    </a:p>
                  </a:txBody>
                  <a:tcPr marL="0" marR="0" marT="0" marB="0" anchor="b">
                    <a:lnL>
                      <a:noFill/>
                    </a:lnL>
                    <a:lnR>
                      <a:noFill/>
                    </a:lnR>
                    <a:lnT>
                      <a:noFill/>
                    </a:lnT>
                    <a:lnB>
                      <a:noFill/>
                    </a:lnB>
                  </a:tcPr>
                </a:tc>
                <a:extLst>
                  <a:ext uri="{0D108BD9-81ED-4DB2-BD59-A6C34878D82A}">
                    <a16:rowId xmlns:a16="http://schemas.microsoft.com/office/drawing/2014/main" val="1691940994"/>
                  </a:ext>
                </a:extLst>
              </a:tr>
              <a:tr h="151878">
                <a:tc>
                  <a:txBody>
                    <a:bodyPr/>
                    <a:lstStyle/>
                    <a:p>
                      <a:pPr algn="l" fontAlgn="b"/>
                      <a:r>
                        <a:rPr lang="en-US" sz="700" b="0" i="0" u="none" strike="noStrike">
                          <a:solidFill>
                            <a:srgbClr val="000000"/>
                          </a:solidFill>
                          <a:effectLst/>
                          <a:latin typeface="Arial" panose="020B0604020202020204" pitchFamily="34" charset="0"/>
                        </a:rPr>
                        <a:t>[BE-BE] Achene - Gramme 380.10 [OPP] / N-1 Avelgem - Avelin 380.80</a:t>
                      </a:r>
                    </a:p>
                  </a:txBody>
                  <a:tcPr marL="8532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83,69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79%</a:t>
                      </a:r>
                    </a:p>
                  </a:txBody>
                  <a:tcPr marL="0" marR="0" marT="0" marB="0" anchor="b">
                    <a:lnL>
                      <a:noFill/>
                    </a:lnL>
                    <a:lnR>
                      <a:noFill/>
                    </a:lnR>
                    <a:lnT>
                      <a:noFill/>
                    </a:lnT>
                    <a:lnB>
                      <a:noFill/>
                    </a:lnB>
                  </a:tcPr>
                </a:tc>
                <a:extLst>
                  <a:ext uri="{0D108BD9-81ED-4DB2-BD59-A6C34878D82A}">
                    <a16:rowId xmlns:a16="http://schemas.microsoft.com/office/drawing/2014/main" val="3932064545"/>
                  </a:ext>
                </a:extLst>
              </a:tr>
              <a:tr h="151878">
                <a:tc>
                  <a:txBody>
                    <a:bodyPr/>
                    <a:lstStyle/>
                    <a:p>
                      <a:pPr algn="l" fontAlgn="b"/>
                      <a:r>
                        <a:rPr lang="cs-CZ" sz="700" b="0" i="0" u="none" strike="noStrike">
                          <a:solidFill>
                            <a:srgbClr val="000000"/>
                          </a:solidFill>
                          <a:effectLst/>
                          <a:latin typeface="Arial" panose="020B0604020202020204" pitchFamily="34" charset="0"/>
                        </a:rPr>
                        <a:t>[PL-PL] Krosno Iskrzynia - Rzeszow [OPP] / N-1 Krosno Iskrzynia - Tarnow</a:t>
                      </a:r>
                    </a:p>
                  </a:txBody>
                  <a:tcPr marL="8532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60,11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56%</a:t>
                      </a:r>
                    </a:p>
                  </a:txBody>
                  <a:tcPr marL="0" marR="0" marT="0" marB="0" anchor="b">
                    <a:lnL>
                      <a:noFill/>
                    </a:lnL>
                    <a:lnR>
                      <a:noFill/>
                    </a:lnR>
                    <a:lnT>
                      <a:noFill/>
                    </a:lnT>
                    <a:lnB>
                      <a:noFill/>
                    </a:lnB>
                  </a:tcPr>
                </a:tc>
                <a:extLst>
                  <a:ext uri="{0D108BD9-81ED-4DB2-BD59-A6C34878D82A}">
                    <a16:rowId xmlns:a16="http://schemas.microsoft.com/office/drawing/2014/main" val="3223452343"/>
                  </a:ext>
                </a:extLst>
              </a:tr>
              <a:tr h="151878">
                <a:tc>
                  <a:txBody>
                    <a:bodyPr/>
                    <a:lstStyle/>
                    <a:p>
                      <a:pPr algn="l" fontAlgn="b"/>
                      <a:r>
                        <a:rPr lang="cs-CZ" sz="700" b="0" i="0" u="none" strike="noStrike">
                          <a:solidFill>
                            <a:srgbClr val="000000"/>
                          </a:solidFill>
                          <a:effectLst/>
                          <a:latin typeface="Arial" panose="020B0604020202020204" pitchFamily="34" charset="0"/>
                        </a:rPr>
                        <a:t>[SI-HR] 220kV Podlog - Zerjavinec [DIR] [SI] / N-1 Cirkovce-Krsko</a:t>
                      </a:r>
                    </a:p>
                  </a:txBody>
                  <a:tcPr marL="8532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11,77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63%</a:t>
                      </a:r>
                    </a:p>
                  </a:txBody>
                  <a:tcPr marL="0" marR="0" marT="0" marB="0" anchor="b">
                    <a:lnL>
                      <a:noFill/>
                    </a:lnL>
                    <a:lnR>
                      <a:noFill/>
                    </a:lnR>
                    <a:lnT>
                      <a:noFill/>
                    </a:lnT>
                    <a:lnB>
                      <a:noFill/>
                    </a:lnB>
                  </a:tcPr>
                </a:tc>
                <a:extLst>
                  <a:ext uri="{0D108BD9-81ED-4DB2-BD59-A6C34878D82A}">
                    <a16:rowId xmlns:a16="http://schemas.microsoft.com/office/drawing/2014/main" val="1983342948"/>
                  </a:ext>
                </a:extLst>
              </a:tr>
              <a:tr h="151878">
                <a:tc>
                  <a:txBody>
                    <a:bodyPr/>
                    <a:lstStyle/>
                    <a:p>
                      <a:pPr algn="l" fontAlgn="b"/>
                      <a:r>
                        <a:rPr lang="en-US" sz="700" b="0" i="0" u="none" strike="noStrike">
                          <a:solidFill>
                            <a:srgbClr val="000000"/>
                          </a:solidFill>
                          <a:effectLst/>
                          <a:latin typeface="Arial" panose="020B0604020202020204" pitchFamily="34" charset="0"/>
                        </a:rPr>
                        <a:t>[BE-BE] PST Zandvliet 1 [DIR] [BE] / N-1 Rilland - Zandvliet 380 Grey/29</a:t>
                      </a:r>
                    </a:p>
                  </a:txBody>
                  <a:tcPr marL="8532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94,79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68%</a:t>
                      </a:r>
                    </a:p>
                  </a:txBody>
                  <a:tcPr marL="0" marR="0" marT="0" marB="0" anchor="b">
                    <a:lnL>
                      <a:noFill/>
                    </a:lnL>
                    <a:lnR>
                      <a:noFill/>
                    </a:lnR>
                    <a:lnT>
                      <a:noFill/>
                    </a:lnT>
                    <a:lnB>
                      <a:noFill/>
                    </a:lnB>
                  </a:tcPr>
                </a:tc>
                <a:extLst>
                  <a:ext uri="{0D108BD9-81ED-4DB2-BD59-A6C34878D82A}">
                    <a16:rowId xmlns:a16="http://schemas.microsoft.com/office/drawing/2014/main" val="289241813"/>
                  </a:ext>
                </a:extLst>
              </a:tr>
              <a:tr h="151878">
                <a:tc>
                  <a:txBody>
                    <a:bodyPr/>
                    <a:lstStyle/>
                    <a:p>
                      <a:pPr algn="l" fontAlgn="b"/>
                      <a:r>
                        <a:rPr lang="cs-CZ" sz="700" b="1" i="0" u="none" strike="noStrike">
                          <a:solidFill>
                            <a:srgbClr val="000000"/>
                          </a:solidFill>
                          <a:effectLst/>
                          <a:latin typeface="Arial" panose="020B0604020202020204" pitchFamily="34" charset="0"/>
                        </a:rPr>
                        <a:t>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626,24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351%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288180261"/>
                  </a:ext>
                </a:extLst>
              </a:tr>
              <a:tr h="151878">
                <a:tc>
                  <a:txBody>
                    <a:bodyPr/>
                    <a:lstStyle/>
                    <a:p>
                      <a:pPr algn="l" fontAlgn="b"/>
                      <a:r>
                        <a:rPr lang="cs-CZ" sz="700" b="0" i="0" u="none" strike="noStrike">
                          <a:solidFill>
                            <a:srgbClr val="000000"/>
                          </a:solidFill>
                          <a:effectLst/>
                          <a:latin typeface="Arial" panose="020B0604020202020204" pitchFamily="34" charset="0"/>
                        </a:rPr>
                        <a:t>[AT-D2] St. Peter 2 - Pleinting 258 [OPP] [AT] / N-1 Pleinting - Pirach 257</a:t>
                      </a:r>
                    </a:p>
                  </a:txBody>
                  <a:tcPr marL="8532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626,24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47%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108310333"/>
                  </a:ext>
                </a:extLst>
              </a:tr>
              <a:tr h="151878">
                <a:tc>
                  <a:txBody>
                    <a:bodyPr/>
                    <a:lstStyle/>
                    <a:p>
                      <a:pPr algn="l" fontAlgn="b"/>
                      <a:r>
                        <a:rPr lang="cs-CZ" sz="700" b="0" i="0" u="none" strike="noStrike">
                          <a:solidFill>
                            <a:srgbClr val="000000"/>
                          </a:solidFill>
                          <a:effectLst/>
                          <a:latin typeface="Arial" panose="020B0604020202020204" pitchFamily="34" charset="0"/>
                        </a:rPr>
                        <a:t>[AT-AT] Obersielach - Rosegg 267C [OPP] / N-1 Feistritz - Obersielach 268</a:t>
                      </a:r>
                    </a:p>
                  </a:txBody>
                  <a:tcPr marL="8532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60,08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27%</a:t>
                      </a:r>
                    </a:p>
                  </a:txBody>
                  <a:tcPr marL="0" marR="0" marT="0" marB="0" anchor="b">
                    <a:lnL>
                      <a:noFill/>
                    </a:lnL>
                    <a:lnR>
                      <a:noFill/>
                    </a:lnR>
                    <a:lnT>
                      <a:noFill/>
                    </a:lnT>
                    <a:lnB>
                      <a:noFill/>
                    </a:lnB>
                  </a:tcPr>
                </a:tc>
                <a:extLst>
                  <a:ext uri="{0D108BD9-81ED-4DB2-BD59-A6C34878D82A}">
                    <a16:rowId xmlns:a16="http://schemas.microsoft.com/office/drawing/2014/main" val="601420022"/>
                  </a:ext>
                </a:extLst>
              </a:tr>
              <a:tr h="151878">
                <a:tc>
                  <a:txBody>
                    <a:bodyPr/>
                    <a:lstStyle/>
                    <a:p>
                      <a:pPr algn="l" fontAlgn="b"/>
                      <a:r>
                        <a:rPr lang="en-US" sz="700" b="0" i="0" u="none" strike="noStrike">
                          <a:solidFill>
                            <a:srgbClr val="000000"/>
                          </a:solidFill>
                          <a:effectLst/>
                          <a:latin typeface="Arial" panose="020B0604020202020204" pitchFamily="34" charset="0"/>
                        </a:rPr>
                        <a:t>[BE-FR] Achene - Lonny 19 [DIR] [FR] / N-1 Avelgem - Avelin 380.80</a:t>
                      </a:r>
                    </a:p>
                  </a:txBody>
                  <a:tcPr marL="8532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36,57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72%</a:t>
                      </a:r>
                    </a:p>
                  </a:txBody>
                  <a:tcPr marL="0" marR="0" marT="0" marB="0" anchor="b">
                    <a:lnL>
                      <a:noFill/>
                    </a:lnL>
                    <a:lnR>
                      <a:noFill/>
                    </a:lnR>
                    <a:lnT>
                      <a:noFill/>
                    </a:lnT>
                    <a:lnB>
                      <a:noFill/>
                    </a:lnB>
                  </a:tcPr>
                </a:tc>
                <a:extLst>
                  <a:ext uri="{0D108BD9-81ED-4DB2-BD59-A6C34878D82A}">
                    <a16:rowId xmlns:a16="http://schemas.microsoft.com/office/drawing/2014/main" val="510609800"/>
                  </a:ext>
                </a:extLst>
              </a:tr>
              <a:tr h="151878">
                <a:tc>
                  <a:txBody>
                    <a:bodyPr/>
                    <a:lstStyle/>
                    <a:p>
                      <a:pPr algn="l" fontAlgn="b"/>
                      <a:r>
                        <a:rPr lang="cs-CZ" sz="700" b="0" i="0" u="none" strike="noStrike">
                          <a:solidFill>
                            <a:srgbClr val="000000"/>
                          </a:solidFill>
                          <a:effectLst/>
                          <a:latin typeface="Arial" panose="020B0604020202020204" pitchFamily="34" charset="0"/>
                        </a:rPr>
                        <a:t>[PL-PL] Krosno Iskrzynia - Rzeszow [OPP] / N-1 Krosno Iskrzynia - Tarnow</a:t>
                      </a:r>
                    </a:p>
                  </a:txBody>
                  <a:tcPr marL="8532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126,63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61%</a:t>
                      </a:r>
                    </a:p>
                  </a:txBody>
                  <a:tcPr marL="0" marR="0" marT="0" marB="0" anchor="b">
                    <a:lnL>
                      <a:noFill/>
                    </a:lnL>
                    <a:lnR>
                      <a:noFill/>
                    </a:lnR>
                    <a:lnT>
                      <a:noFill/>
                    </a:lnT>
                    <a:lnB>
                      <a:noFill/>
                    </a:lnB>
                  </a:tcPr>
                </a:tc>
                <a:extLst>
                  <a:ext uri="{0D108BD9-81ED-4DB2-BD59-A6C34878D82A}">
                    <a16:rowId xmlns:a16="http://schemas.microsoft.com/office/drawing/2014/main" val="1853133941"/>
                  </a:ext>
                </a:extLst>
              </a:tr>
              <a:tr h="151878">
                <a:tc>
                  <a:txBody>
                    <a:bodyPr/>
                    <a:lstStyle/>
                    <a:p>
                      <a:pPr algn="l" fontAlgn="b"/>
                      <a:r>
                        <a:rPr lang="en-US" sz="700" b="0" i="0" u="none" strike="noStrike">
                          <a:solidFill>
                            <a:srgbClr val="000000"/>
                          </a:solidFill>
                          <a:effectLst/>
                          <a:latin typeface="Arial" panose="020B0604020202020204" pitchFamily="34" charset="0"/>
                        </a:rPr>
                        <a:t>[BE-BE] PST Zandvliet 1 [DIR] [BE] / N-1 PST Zandvliet 2</a:t>
                      </a:r>
                    </a:p>
                  </a:txBody>
                  <a:tcPr marL="8532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36,68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61%</a:t>
                      </a:r>
                    </a:p>
                  </a:txBody>
                  <a:tcPr marL="0" marR="0" marT="0" marB="0" anchor="b">
                    <a:lnL>
                      <a:noFill/>
                    </a:lnL>
                    <a:lnR>
                      <a:noFill/>
                    </a:lnR>
                    <a:lnT>
                      <a:noFill/>
                    </a:lnT>
                    <a:lnB>
                      <a:noFill/>
                    </a:lnB>
                  </a:tcPr>
                </a:tc>
                <a:extLst>
                  <a:ext uri="{0D108BD9-81ED-4DB2-BD59-A6C34878D82A}">
                    <a16:rowId xmlns:a16="http://schemas.microsoft.com/office/drawing/2014/main" val="2113770661"/>
                  </a:ext>
                </a:extLst>
              </a:tr>
              <a:tr h="151878">
                <a:tc>
                  <a:txBody>
                    <a:bodyPr/>
                    <a:lstStyle/>
                    <a:p>
                      <a:pPr algn="l" fontAlgn="b"/>
                      <a:r>
                        <a:rPr lang="cs-CZ" sz="700" b="0" i="0" u="none" strike="noStrike">
                          <a:solidFill>
                            <a:srgbClr val="000000"/>
                          </a:solidFill>
                          <a:effectLst/>
                          <a:latin typeface="Arial" panose="020B0604020202020204" pitchFamily="34" charset="0"/>
                        </a:rPr>
                        <a:t>[SI-HR] 220kV Podlog - Zerjavinec [DIR] [SI] / N-1 Cirkovce-Krsko</a:t>
                      </a:r>
                    </a:p>
                  </a:txBody>
                  <a:tcPr marL="8532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33,17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64%</a:t>
                      </a:r>
                    </a:p>
                  </a:txBody>
                  <a:tcPr marL="0" marR="0" marT="0" marB="0" anchor="b">
                    <a:lnL>
                      <a:noFill/>
                    </a:lnL>
                    <a:lnR>
                      <a:noFill/>
                    </a:lnR>
                    <a:lnT>
                      <a:noFill/>
                    </a:lnT>
                    <a:lnB>
                      <a:noFill/>
                    </a:lnB>
                  </a:tcPr>
                </a:tc>
                <a:extLst>
                  <a:ext uri="{0D108BD9-81ED-4DB2-BD59-A6C34878D82A}">
                    <a16:rowId xmlns:a16="http://schemas.microsoft.com/office/drawing/2014/main" val="75008766"/>
                  </a:ext>
                </a:extLst>
              </a:tr>
              <a:tr h="151878">
                <a:tc>
                  <a:txBody>
                    <a:bodyPr/>
                    <a:lstStyle/>
                    <a:p>
                      <a:pPr algn="l" fontAlgn="b"/>
                      <a:r>
                        <a:rPr lang="nb-NO" sz="700" b="0" i="0" u="none" strike="noStrike">
                          <a:solidFill>
                            <a:srgbClr val="000000"/>
                          </a:solidFill>
                          <a:effectLst/>
                          <a:latin typeface="Arial" panose="020B0604020202020204" pitchFamily="34" charset="0"/>
                        </a:rPr>
                        <a:t>[AT-SI] Obersielach - Podlog 247 [DIR] [AT] / N-1 Kainachtal - Obersielach 471</a:t>
                      </a:r>
                    </a:p>
                  </a:txBody>
                  <a:tcPr marL="8532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81,74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18%</a:t>
                      </a:r>
                    </a:p>
                  </a:txBody>
                  <a:tcPr marL="0" marR="0" marT="0" marB="0" anchor="b">
                    <a:lnL>
                      <a:noFill/>
                    </a:lnL>
                    <a:lnR>
                      <a:noFill/>
                    </a:lnR>
                    <a:lnT>
                      <a:noFill/>
                    </a:lnT>
                    <a:lnB>
                      <a:noFill/>
                    </a:lnB>
                  </a:tcPr>
                </a:tc>
                <a:extLst>
                  <a:ext uri="{0D108BD9-81ED-4DB2-BD59-A6C34878D82A}">
                    <a16:rowId xmlns:a16="http://schemas.microsoft.com/office/drawing/2014/main" val="777239058"/>
                  </a:ext>
                </a:extLst>
              </a:tr>
              <a:tr h="151878">
                <a:tc>
                  <a:txBody>
                    <a:bodyPr/>
                    <a:lstStyle/>
                    <a:p>
                      <a:pPr algn="l" fontAlgn="b"/>
                      <a:r>
                        <a:rPr lang="cs-CZ" sz="700" b="1" i="0" u="none" strike="noStrike">
                          <a:solidFill>
                            <a:srgbClr val="000000"/>
                          </a:solidFill>
                          <a:effectLst/>
                          <a:latin typeface="Arial" panose="020B0604020202020204" pitchFamily="34" charset="0"/>
                        </a:rPr>
                        <a:t>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672,11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376%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49926184"/>
                  </a:ext>
                </a:extLst>
              </a:tr>
              <a:tr h="151878">
                <a:tc>
                  <a:txBody>
                    <a:bodyPr/>
                    <a:lstStyle/>
                    <a:p>
                      <a:pPr algn="l" fontAlgn="b"/>
                      <a:r>
                        <a:rPr lang="cs-CZ" sz="700" b="0" i="0" u="none" strike="noStrike">
                          <a:solidFill>
                            <a:srgbClr val="000000"/>
                          </a:solidFill>
                          <a:effectLst/>
                          <a:latin typeface="Arial" panose="020B0604020202020204" pitchFamily="34" charset="0"/>
                        </a:rPr>
                        <a:t>[AT-D2] St. Peter 2 - Pleinting 258 [OPP] [AT] / N-1 Pleinting - Pirach 257</a:t>
                      </a:r>
                    </a:p>
                  </a:txBody>
                  <a:tcPr marL="8532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672,11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61%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667240225"/>
                  </a:ext>
                </a:extLst>
              </a:tr>
              <a:tr h="151878">
                <a:tc>
                  <a:txBody>
                    <a:bodyPr/>
                    <a:lstStyle/>
                    <a:p>
                      <a:pPr algn="l" fontAlgn="b"/>
                      <a:r>
                        <a:rPr lang="cs-CZ" sz="700" b="0" i="0" u="none" strike="noStrike">
                          <a:solidFill>
                            <a:srgbClr val="000000"/>
                          </a:solidFill>
                          <a:effectLst/>
                          <a:latin typeface="Arial" panose="020B0604020202020204" pitchFamily="34" charset="0"/>
                        </a:rPr>
                        <a:t>[RO-RO] TR Rosiori 400/220 1 [DIR] / N-1 Rosiori - Gadalin</a:t>
                      </a:r>
                    </a:p>
                  </a:txBody>
                  <a:tcPr marL="8532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10,27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22%</a:t>
                      </a:r>
                    </a:p>
                  </a:txBody>
                  <a:tcPr marL="0" marR="0" marT="0" marB="0" anchor="b">
                    <a:lnL>
                      <a:noFill/>
                    </a:lnL>
                    <a:lnR>
                      <a:noFill/>
                    </a:lnR>
                    <a:lnT>
                      <a:noFill/>
                    </a:lnT>
                    <a:lnB>
                      <a:noFill/>
                    </a:lnB>
                  </a:tcPr>
                </a:tc>
                <a:extLst>
                  <a:ext uri="{0D108BD9-81ED-4DB2-BD59-A6C34878D82A}">
                    <a16:rowId xmlns:a16="http://schemas.microsoft.com/office/drawing/2014/main" val="4276354240"/>
                  </a:ext>
                </a:extLst>
              </a:tr>
              <a:tr h="151878">
                <a:tc>
                  <a:txBody>
                    <a:bodyPr/>
                    <a:lstStyle/>
                    <a:p>
                      <a:pPr algn="l" fontAlgn="b"/>
                      <a:r>
                        <a:rPr lang="de-DE" sz="700" b="0" i="0" u="none" strike="noStrike">
                          <a:solidFill>
                            <a:srgbClr val="000000"/>
                          </a:solidFill>
                          <a:effectLst/>
                          <a:latin typeface="Arial" panose="020B0604020202020204" pitchFamily="34" charset="0"/>
                        </a:rPr>
                        <a:t>[AT-AT] Tauern - Weissenbach 221 [DIR] / N-1 Tauern - Weissenbach 221</a:t>
                      </a:r>
                    </a:p>
                  </a:txBody>
                  <a:tcPr marL="8532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38,49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40%</a:t>
                      </a:r>
                    </a:p>
                  </a:txBody>
                  <a:tcPr marL="0" marR="0" marT="0" marB="0" anchor="b">
                    <a:lnL>
                      <a:noFill/>
                    </a:lnL>
                    <a:lnR>
                      <a:noFill/>
                    </a:lnR>
                    <a:lnT>
                      <a:noFill/>
                    </a:lnT>
                    <a:lnB>
                      <a:noFill/>
                    </a:lnB>
                  </a:tcPr>
                </a:tc>
                <a:extLst>
                  <a:ext uri="{0D108BD9-81ED-4DB2-BD59-A6C34878D82A}">
                    <a16:rowId xmlns:a16="http://schemas.microsoft.com/office/drawing/2014/main" val="1951532589"/>
                  </a:ext>
                </a:extLst>
              </a:tr>
              <a:tr h="151878">
                <a:tc>
                  <a:txBody>
                    <a:bodyPr/>
                    <a:lstStyle/>
                    <a:p>
                      <a:pPr algn="l" fontAlgn="b"/>
                      <a:r>
                        <a:rPr lang="en-US" sz="700" b="0" i="0" u="none" strike="noStrike">
                          <a:solidFill>
                            <a:srgbClr val="000000"/>
                          </a:solidFill>
                          <a:effectLst/>
                          <a:latin typeface="Arial" panose="020B0604020202020204" pitchFamily="34" charset="0"/>
                        </a:rPr>
                        <a:t>[BE-BE] Achene - Gramme 380.10 [OPP] / N-1 Avelgem - Avelin 380.80</a:t>
                      </a:r>
                    </a:p>
                  </a:txBody>
                  <a:tcPr marL="8532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10,2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85%</a:t>
                      </a:r>
                    </a:p>
                  </a:txBody>
                  <a:tcPr marL="0" marR="0" marT="0" marB="0" anchor="b">
                    <a:lnL>
                      <a:noFill/>
                    </a:lnL>
                    <a:lnR>
                      <a:noFill/>
                    </a:lnR>
                    <a:lnT>
                      <a:noFill/>
                    </a:lnT>
                    <a:lnB>
                      <a:noFill/>
                    </a:lnB>
                  </a:tcPr>
                </a:tc>
                <a:extLst>
                  <a:ext uri="{0D108BD9-81ED-4DB2-BD59-A6C34878D82A}">
                    <a16:rowId xmlns:a16="http://schemas.microsoft.com/office/drawing/2014/main" val="438131531"/>
                  </a:ext>
                </a:extLst>
              </a:tr>
              <a:tr h="151878">
                <a:tc>
                  <a:txBody>
                    <a:bodyPr/>
                    <a:lstStyle/>
                    <a:p>
                      <a:pPr algn="l" fontAlgn="b"/>
                      <a:r>
                        <a:rPr lang="cs-CZ" sz="700" b="0" i="0" u="none" strike="noStrike">
                          <a:solidFill>
                            <a:srgbClr val="000000"/>
                          </a:solidFill>
                          <a:effectLst/>
                          <a:latin typeface="Arial" panose="020B0604020202020204" pitchFamily="34" charset="0"/>
                        </a:rPr>
                        <a:t>[PL-PL] Krosno Iskrzynia - Rzeszow [OPP] / N-1 Krosno Iskrzynia - Tarnow</a:t>
                      </a:r>
                    </a:p>
                  </a:txBody>
                  <a:tcPr marL="8532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171,04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58%</a:t>
                      </a:r>
                    </a:p>
                  </a:txBody>
                  <a:tcPr marL="0" marR="0" marT="0" marB="0" anchor="b">
                    <a:lnL>
                      <a:noFill/>
                    </a:lnL>
                    <a:lnR>
                      <a:noFill/>
                    </a:lnR>
                    <a:lnT>
                      <a:noFill/>
                    </a:lnT>
                    <a:lnB>
                      <a:noFill/>
                    </a:lnB>
                  </a:tcPr>
                </a:tc>
                <a:extLst>
                  <a:ext uri="{0D108BD9-81ED-4DB2-BD59-A6C34878D82A}">
                    <a16:rowId xmlns:a16="http://schemas.microsoft.com/office/drawing/2014/main" val="3863641395"/>
                  </a:ext>
                </a:extLst>
              </a:tr>
              <a:tr h="151878">
                <a:tc>
                  <a:txBody>
                    <a:bodyPr/>
                    <a:lstStyle/>
                    <a:p>
                      <a:pPr algn="l" fontAlgn="b"/>
                      <a:r>
                        <a:rPr lang="en-US" sz="700" b="0" i="0" u="none" strike="noStrike">
                          <a:solidFill>
                            <a:srgbClr val="000000"/>
                          </a:solidFill>
                          <a:effectLst/>
                          <a:latin typeface="Arial" panose="020B0604020202020204" pitchFamily="34" charset="0"/>
                        </a:rPr>
                        <a:t>[BE-BE] PST Zandvliet 1 [DIR] [BE] / N-1 PST Zandvliet 2</a:t>
                      </a:r>
                    </a:p>
                  </a:txBody>
                  <a:tcPr marL="8532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2,21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78%</a:t>
                      </a:r>
                    </a:p>
                  </a:txBody>
                  <a:tcPr marL="0" marR="0" marT="0" marB="0" anchor="b">
                    <a:lnL>
                      <a:noFill/>
                    </a:lnL>
                    <a:lnR>
                      <a:noFill/>
                    </a:lnR>
                    <a:lnT>
                      <a:noFill/>
                    </a:lnT>
                    <a:lnB>
                      <a:noFill/>
                    </a:lnB>
                  </a:tcPr>
                </a:tc>
                <a:extLst>
                  <a:ext uri="{0D108BD9-81ED-4DB2-BD59-A6C34878D82A}">
                    <a16:rowId xmlns:a16="http://schemas.microsoft.com/office/drawing/2014/main" val="2119427474"/>
                  </a:ext>
                </a:extLst>
              </a:tr>
              <a:tr h="151878">
                <a:tc>
                  <a:txBody>
                    <a:bodyPr/>
                    <a:lstStyle/>
                    <a:p>
                      <a:pPr algn="l" fontAlgn="b"/>
                      <a:r>
                        <a:rPr lang="nb-NO" sz="700" b="0" i="0" u="none" strike="noStrike">
                          <a:solidFill>
                            <a:srgbClr val="000000"/>
                          </a:solidFill>
                          <a:effectLst/>
                          <a:latin typeface="Arial" panose="020B0604020202020204" pitchFamily="34" charset="0"/>
                        </a:rPr>
                        <a:t>[AT-SI] Obersielach - Podlog 247 [DIR] [AT] / N-1 Kainachtal - Obersielach 471</a:t>
                      </a:r>
                    </a:p>
                  </a:txBody>
                  <a:tcPr marL="8532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57,59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33%</a:t>
                      </a:r>
                    </a:p>
                  </a:txBody>
                  <a:tcPr marL="0" marR="0" marT="0" marB="0" anchor="b">
                    <a:lnL>
                      <a:noFill/>
                    </a:lnL>
                    <a:lnR>
                      <a:noFill/>
                    </a:lnR>
                    <a:lnT>
                      <a:noFill/>
                    </a:lnT>
                    <a:lnB>
                      <a:noFill/>
                    </a:lnB>
                  </a:tcPr>
                </a:tc>
                <a:extLst>
                  <a:ext uri="{0D108BD9-81ED-4DB2-BD59-A6C34878D82A}">
                    <a16:rowId xmlns:a16="http://schemas.microsoft.com/office/drawing/2014/main" val="830122958"/>
                  </a:ext>
                </a:extLst>
              </a:tr>
              <a:tr h="151878">
                <a:tc>
                  <a:txBody>
                    <a:bodyPr/>
                    <a:lstStyle/>
                    <a:p>
                      <a:pPr algn="l" fontAlgn="b"/>
                      <a:r>
                        <a:rPr lang="cs-CZ" sz="700" b="1" i="0" u="none" strike="noStrike">
                          <a:solidFill>
                            <a:srgbClr val="000000"/>
                          </a:solidFill>
                          <a:effectLst/>
                          <a:latin typeface="Arial" panose="020B0604020202020204" pitchFamily="34" charset="0"/>
                        </a:rPr>
                        <a:t>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465,52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304%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794515653"/>
                  </a:ext>
                </a:extLst>
              </a:tr>
              <a:tr h="151878">
                <a:tc>
                  <a:txBody>
                    <a:bodyPr/>
                    <a:lstStyle/>
                    <a:p>
                      <a:pPr algn="l" fontAlgn="b"/>
                      <a:r>
                        <a:rPr lang="cs-CZ" sz="700" b="0" i="0" u="none" strike="noStrike">
                          <a:solidFill>
                            <a:srgbClr val="000000"/>
                          </a:solidFill>
                          <a:effectLst/>
                          <a:latin typeface="Arial" panose="020B0604020202020204" pitchFamily="34" charset="0"/>
                        </a:rPr>
                        <a:t>[AT-D2] St. Peter 2 - Pleinting 258 [OPP] [AT] / N-1 Pleinting - Pirach 257</a:t>
                      </a:r>
                    </a:p>
                  </a:txBody>
                  <a:tcPr marL="8532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465,52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49%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119247927"/>
                  </a:ext>
                </a:extLst>
              </a:tr>
              <a:tr h="151878">
                <a:tc>
                  <a:txBody>
                    <a:bodyPr/>
                    <a:lstStyle/>
                    <a:p>
                      <a:pPr algn="l" fontAlgn="b"/>
                      <a:r>
                        <a:rPr lang="cs-CZ" sz="700" b="0" i="0" u="none" strike="noStrike">
                          <a:solidFill>
                            <a:srgbClr val="000000"/>
                          </a:solidFill>
                          <a:effectLst/>
                          <a:latin typeface="Arial" panose="020B0604020202020204" pitchFamily="34" charset="0"/>
                        </a:rPr>
                        <a:t>[RO-RO] TR Rosiori 400/220 1 [DIR] / N-1 Rosiori - Gadalin</a:t>
                      </a:r>
                    </a:p>
                  </a:txBody>
                  <a:tcPr marL="8532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19,16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24%</a:t>
                      </a:r>
                    </a:p>
                  </a:txBody>
                  <a:tcPr marL="0" marR="0" marT="0" marB="0" anchor="b">
                    <a:lnL>
                      <a:noFill/>
                    </a:lnL>
                    <a:lnR>
                      <a:noFill/>
                    </a:lnR>
                    <a:lnT>
                      <a:noFill/>
                    </a:lnT>
                    <a:lnB>
                      <a:noFill/>
                    </a:lnB>
                  </a:tcPr>
                </a:tc>
                <a:extLst>
                  <a:ext uri="{0D108BD9-81ED-4DB2-BD59-A6C34878D82A}">
                    <a16:rowId xmlns:a16="http://schemas.microsoft.com/office/drawing/2014/main" val="2169254766"/>
                  </a:ext>
                </a:extLst>
              </a:tr>
              <a:tr h="151878">
                <a:tc>
                  <a:txBody>
                    <a:bodyPr/>
                    <a:lstStyle/>
                    <a:p>
                      <a:pPr algn="l" fontAlgn="b"/>
                      <a:r>
                        <a:rPr lang="cs-CZ" sz="700" b="0" i="0" u="none" strike="noStrike">
                          <a:solidFill>
                            <a:srgbClr val="000000"/>
                          </a:solidFill>
                          <a:effectLst/>
                          <a:latin typeface="Arial" panose="020B0604020202020204" pitchFamily="34" charset="0"/>
                        </a:rPr>
                        <a:t>[NL-NL] Krimpen a/d IJssel-Geertruidenberg 380 W [DIR] / N-1 Krimpen a/d IJssel-Geertruidenberg 380 Z</a:t>
                      </a:r>
                    </a:p>
                  </a:txBody>
                  <a:tcPr marL="8532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3,47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81%</a:t>
                      </a:r>
                    </a:p>
                  </a:txBody>
                  <a:tcPr marL="0" marR="0" marT="0" marB="0" anchor="b">
                    <a:lnL>
                      <a:noFill/>
                    </a:lnL>
                    <a:lnR>
                      <a:noFill/>
                    </a:lnR>
                    <a:lnT>
                      <a:noFill/>
                    </a:lnT>
                    <a:lnB>
                      <a:noFill/>
                    </a:lnB>
                  </a:tcPr>
                </a:tc>
                <a:extLst>
                  <a:ext uri="{0D108BD9-81ED-4DB2-BD59-A6C34878D82A}">
                    <a16:rowId xmlns:a16="http://schemas.microsoft.com/office/drawing/2014/main" val="3283041596"/>
                  </a:ext>
                </a:extLst>
              </a:tr>
              <a:tr h="151878">
                <a:tc>
                  <a:txBody>
                    <a:bodyPr/>
                    <a:lstStyle/>
                    <a:p>
                      <a:pPr algn="l" fontAlgn="b"/>
                      <a:r>
                        <a:rPr lang="de-DE" sz="700" b="0" i="0" u="none" strike="noStrike">
                          <a:solidFill>
                            <a:srgbClr val="000000"/>
                          </a:solidFill>
                          <a:effectLst/>
                          <a:latin typeface="Arial" panose="020B0604020202020204" pitchFamily="34" charset="0"/>
                        </a:rPr>
                        <a:t>[AT-AT] Tauern - Weissenbach 221 [DIR] / N-1 Tauern - Weissenbach 221</a:t>
                      </a:r>
                    </a:p>
                  </a:txBody>
                  <a:tcPr marL="8532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211,53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29%</a:t>
                      </a:r>
                    </a:p>
                  </a:txBody>
                  <a:tcPr marL="0" marR="0" marT="0" marB="0" anchor="b">
                    <a:lnL>
                      <a:noFill/>
                    </a:lnL>
                    <a:lnR>
                      <a:noFill/>
                    </a:lnR>
                    <a:lnT>
                      <a:noFill/>
                    </a:lnT>
                    <a:lnB>
                      <a:noFill/>
                    </a:lnB>
                  </a:tcPr>
                </a:tc>
                <a:extLst>
                  <a:ext uri="{0D108BD9-81ED-4DB2-BD59-A6C34878D82A}">
                    <a16:rowId xmlns:a16="http://schemas.microsoft.com/office/drawing/2014/main" val="744635388"/>
                  </a:ext>
                </a:extLst>
              </a:tr>
              <a:tr h="151878">
                <a:tc>
                  <a:txBody>
                    <a:bodyPr/>
                    <a:lstStyle/>
                    <a:p>
                      <a:pPr algn="l" fontAlgn="b"/>
                      <a:r>
                        <a:rPr lang="cs-CZ" sz="700" b="0" i="0" u="none" strike="noStrike">
                          <a:solidFill>
                            <a:srgbClr val="000000"/>
                          </a:solidFill>
                          <a:effectLst/>
                          <a:latin typeface="Arial" panose="020B0604020202020204" pitchFamily="34" charset="0"/>
                        </a:rPr>
                        <a:t>[PL-PL] Krosno Iskrzynia - Rzeszow [OPP] / N-1 Krosno Iskrzynia - Tarnow</a:t>
                      </a:r>
                    </a:p>
                  </a:txBody>
                  <a:tcPr marL="8532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168,73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59%</a:t>
                      </a:r>
                    </a:p>
                  </a:txBody>
                  <a:tcPr marL="0" marR="0" marT="0" marB="0" anchor="b">
                    <a:lnL>
                      <a:noFill/>
                    </a:lnL>
                    <a:lnR>
                      <a:noFill/>
                    </a:lnR>
                    <a:lnT>
                      <a:noFill/>
                    </a:lnT>
                    <a:lnB>
                      <a:noFill/>
                    </a:lnB>
                  </a:tcPr>
                </a:tc>
                <a:extLst>
                  <a:ext uri="{0D108BD9-81ED-4DB2-BD59-A6C34878D82A}">
                    <a16:rowId xmlns:a16="http://schemas.microsoft.com/office/drawing/2014/main" val="409970693"/>
                  </a:ext>
                </a:extLst>
              </a:tr>
              <a:tr h="151878">
                <a:tc>
                  <a:txBody>
                    <a:bodyPr/>
                    <a:lstStyle/>
                    <a:p>
                      <a:pPr algn="l" fontAlgn="b"/>
                      <a:r>
                        <a:rPr lang="de-DE" sz="700" b="0" i="0" u="none" strike="noStrike">
                          <a:solidFill>
                            <a:srgbClr val="000000"/>
                          </a:solidFill>
                          <a:effectLst/>
                          <a:latin typeface="Arial" panose="020B0604020202020204" pitchFamily="34" charset="0"/>
                        </a:rPr>
                        <a:t>[NL-D7] Maasbracht - Oberzier SELFK WS [DIR] [D7] / N-1 Achene - Gramme 380.10</a:t>
                      </a:r>
                    </a:p>
                  </a:txBody>
                  <a:tcPr marL="8532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1,47</a:t>
                      </a:r>
                    </a:p>
                  </a:txBody>
                  <a:tcPr marL="0" marR="0" marT="0" marB="0" anchor="b">
                    <a:lnL>
                      <a:noFill/>
                    </a:lnL>
                    <a:lnR>
                      <a:noFill/>
                    </a:lnR>
                    <a:lnT>
                      <a:noFill/>
                    </a:lnT>
                    <a:lnB>
                      <a:noFill/>
                    </a:lnB>
                  </a:tcPr>
                </a:tc>
                <a:tc>
                  <a:txBody>
                    <a:bodyPr/>
                    <a:lstStyle/>
                    <a:p>
                      <a:pPr algn="r" fontAlgn="b"/>
                      <a:r>
                        <a:rPr lang="cs-CZ" sz="700" b="0" i="0" u="none" strike="noStrike" dirty="0">
                          <a:solidFill>
                            <a:srgbClr val="000000"/>
                          </a:solidFill>
                          <a:effectLst/>
                          <a:latin typeface="Arial" panose="020B0604020202020204" pitchFamily="34" charset="0"/>
                        </a:rPr>
                        <a:t>62%</a:t>
                      </a:r>
                    </a:p>
                  </a:txBody>
                  <a:tcPr marL="0" marR="0" marT="0" marB="0" anchor="b">
                    <a:lnL>
                      <a:noFill/>
                    </a:lnL>
                    <a:lnR>
                      <a:noFill/>
                    </a:lnR>
                    <a:lnT>
                      <a:noFill/>
                    </a:lnT>
                    <a:lnB>
                      <a:noFill/>
                    </a:lnB>
                  </a:tcPr>
                </a:tc>
                <a:extLst>
                  <a:ext uri="{0D108BD9-81ED-4DB2-BD59-A6C34878D82A}">
                    <a16:rowId xmlns:a16="http://schemas.microsoft.com/office/drawing/2014/main" val="2174121094"/>
                  </a:ext>
                </a:extLst>
              </a:tr>
            </a:tbl>
          </a:graphicData>
        </a:graphic>
      </p:graphicFrame>
    </p:spTree>
    <p:extLst>
      <p:ext uri="{BB962C8B-B14F-4D97-AF65-F5344CB8AC3E}">
        <p14:creationId xmlns:p14="http://schemas.microsoft.com/office/powerpoint/2010/main" val="389081614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BD20220419</a:t>
            </a:r>
            <a:r>
              <a:rPr lang="en-US" altLang="hu-HU" sz="1400" dirty="0">
                <a:solidFill>
                  <a:srgbClr val="008000"/>
                </a:solidFill>
              </a:rPr>
              <a:t> (part </a:t>
            </a:r>
            <a:r>
              <a:rPr lang="cs-CZ" altLang="hu-HU" sz="1400" dirty="0">
                <a:solidFill>
                  <a:srgbClr val="008000"/>
                </a:solidFill>
              </a:rPr>
              <a:t>I</a:t>
            </a:r>
            <a:r>
              <a:rPr lang="sl-SI" altLang="hu-HU" sz="1400" dirty="0">
                <a:solidFill>
                  <a:srgbClr val="008000"/>
                </a:solidFill>
              </a:rPr>
              <a:t>II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ulka 1">
            <a:extLst>
              <a:ext uri="{FF2B5EF4-FFF2-40B4-BE49-F238E27FC236}">
                <a16:creationId xmlns:a16="http://schemas.microsoft.com/office/drawing/2014/main" id="{EA5874FE-B380-46DB-AF7B-2E500D49888D}"/>
              </a:ext>
            </a:extLst>
          </p:cNvPr>
          <p:cNvGraphicFramePr>
            <a:graphicFrameLocks noGrp="1"/>
          </p:cNvGraphicFramePr>
          <p:nvPr>
            <p:extLst>
              <p:ext uri="{D42A27DB-BD31-4B8C-83A1-F6EECF244321}">
                <p14:modId xmlns:p14="http://schemas.microsoft.com/office/powerpoint/2010/main" val="56257904"/>
              </p:ext>
            </p:extLst>
          </p:nvPr>
        </p:nvGraphicFramePr>
        <p:xfrm>
          <a:off x="403968" y="998011"/>
          <a:ext cx="8718085" cy="2937560"/>
        </p:xfrm>
        <a:graphic>
          <a:graphicData uri="http://schemas.openxmlformats.org/drawingml/2006/table">
            <a:tbl>
              <a:tblPr/>
              <a:tblGrid>
                <a:gridCol w="6737168">
                  <a:extLst>
                    <a:ext uri="{9D8B030D-6E8A-4147-A177-3AD203B41FA5}">
                      <a16:colId xmlns:a16="http://schemas.microsoft.com/office/drawing/2014/main" val="1389352514"/>
                    </a:ext>
                  </a:extLst>
                </a:gridCol>
                <a:gridCol w="1462674">
                  <a:extLst>
                    <a:ext uri="{9D8B030D-6E8A-4147-A177-3AD203B41FA5}">
                      <a16:colId xmlns:a16="http://schemas.microsoft.com/office/drawing/2014/main" val="3079283011"/>
                    </a:ext>
                  </a:extLst>
                </a:gridCol>
                <a:gridCol w="518243">
                  <a:extLst>
                    <a:ext uri="{9D8B030D-6E8A-4147-A177-3AD203B41FA5}">
                      <a16:colId xmlns:a16="http://schemas.microsoft.com/office/drawing/2014/main" val="252382332"/>
                    </a:ext>
                  </a:extLst>
                </a:gridCol>
              </a:tblGrid>
              <a:tr h="127720">
                <a:tc>
                  <a:txBody>
                    <a:bodyPr/>
                    <a:lstStyle/>
                    <a:p>
                      <a:pPr algn="l" fontAlgn="b"/>
                      <a:r>
                        <a:rPr lang="cs-CZ" sz="7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2477662972"/>
                  </a:ext>
                </a:extLst>
              </a:tr>
              <a:tr h="127720">
                <a:tc>
                  <a:txBody>
                    <a:bodyPr/>
                    <a:lstStyle/>
                    <a:p>
                      <a:pPr algn="l" fontAlgn="b"/>
                      <a:r>
                        <a:rPr lang="cs-CZ" sz="700" b="1" i="0" u="none" strike="noStrike">
                          <a:solidFill>
                            <a:srgbClr val="000000"/>
                          </a:solidFill>
                          <a:effectLst/>
                          <a:latin typeface="Arial" panose="020B0604020202020204" pitchFamily="34" charset="0"/>
                        </a:rPr>
                        <a:t>19</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841,44</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305%</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109361836"/>
                  </a:ext>
                </a:extLst>
              </a:tr>
              <a:tr h="127720">
                <a:tc>
                  <a:txBody>
                    <a:bodyPr/>
                    <a:lstStyle/>
                    <a:p>
                      <a:pPr algn="l" fontAlgn="b"/>
                      <a:r>
                        <a:rPr lang="cs-CZ" sz="700" b="0" i="0" u="none" strike="noStrike">
                          <a:solidFill>
                            <a:srgbClr val="000000"/>
                          </a:solidFill>
                          <a:effectLst/>
                          <a:latin typeface="Arial" panose="020B0604020202020204" pitchFamily="34" charset="0"/>
                        </a:rPr>
                        <a:t>[AT-D2] St. Peter 2 - Pleinting 258 [OPP] [AT] / N-1 Pleinting - Pirach 257</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284,26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45%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512294910"/>
                  </a:ext>
                </a:extLst>
              </a:tr>
              <a:tr h="127720">
                <a:tc>
                  <a:txBody>
                    <a:bodyPr/>
                    <a:lstStyle/>
                    <a:p>
                      <a:pPr algn="l" fontAlgn="b"/>
                      <a:r>
                        <a:rPr lang="cs-CZ" sz="700" b="0" i="0" u="none" strike="noStrike">
                          <a:solidFill>
                            <a:srgbClr val="000000"/>
                          </a:solidFill>
                          <a:effectLst/>
                          <a:latin typeface="Arial" panose="020B0604020202020204" pitchFamily="34" charset="0"/>
                        </a:rPr>
                        <a:t>[AT-HU] Wien Suedost - Gyoer 245 [DIR] [AT] / N-1 Gyor - Neusiedl</a:t>
                      </a:r>
                    </a:p>
                  </a:txBody>
                  <a:tcPr marL="11430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841,44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63%</a:t>
                      </a:r>
                    </a:p>
                  </a:txBody>
                  <a:tcPr marL="0" marR="0" marT="0" marB="0" anchor="b">
                    <a:lnL>
                      <a:noFill/>
                    </a:lnL>
                    <a:lnR>
                      <a:noFill/>
                    </a:lnR>
                    <a:lnT>
                      <a:noFill/>
                    </a:lnT>
                    <a:lnB>
                      <a:noFill/>
                    </a:lnB>
                  </a:tcPr>
                </a:tc>
                <a:extLst>
                  <a:ext uri="{0D108BD9-81ED-4DB2-BD59-A6C34878D82A}">
                    <a16:rowId xmlns:a16="http://schemas.microsoft.com/office/drawing/2014/main" val="3095101082"/>
                  </a:ext>
                </a:extLst>
              </a:tr>
              <a:tr h="127720">
                <a:tc>
                  <a:txBody>
                    <a:bodyPr/>
                    <a:lstStyle/>
                    <a:p>
                      <a:pPr algn="l" fontAlgn="b"/>
                      <a:r>
                        <a:rPr lang="cs-CZ" sz="700" b="0" i="0" u="none" strike="noStrike">
                          <a:solidFill>
                            <a:srgbClr val="000000"/>
                          </a:solidFill>
                          <a:effectLst/>
                          <a:latin typeface="Arial" panose="020B0604020202020204" pitchFamily="34" charset="0"/>
                        </a:rPr>
                        <a:t>[RO-RO] TR Rosiori 400/220 1 [DIR] / N-1 Rosiori - Gadalin</a:t>
                      </a:r>
                    </a:p>
                  </a:txBody>
                  <a:tcPr marL="11430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49,74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27%</a:t>
                      </a:r>
                    </a:p>
                  </a:txBody>
                  <a:tcPr marL="0" marR="0" marT="0" marB="0" anchor="b">
                    <a:lnL>
                      <a:noFill/>
                    </a:lnL>
                    <a:lnR>
                      <a:noFill/>
                    </a:lnR>
                    <a:lnT>
                      <a:noFill/>
                    </a:lnT>
                    <a:lnB>
                      <a:noFill/>
                    </a:lnB>
                  </a:tcPr>
                </a:tc>
                <a:extLst>
                  <a:ext uri="{0D108BD9-81ED-4DB2-BD59-A6C34878D82A}">
                    <a16:rowId xmlns:a16="http://schemas.microsoft.com/office/drawing/2014/main" val="419759188"/>
                  </a:ext>
                </a:extLst>
              </a:tr>
              <a:tr h="127720">
                <a:tc>
                  <a:txBody>
                    <a:bodyPr/>
                    <a:lstStyle/>
                    <a:p>
                      <a:pPr algn="l" fontAlgn="b"/>
                      <a:r>
                        <a:rPr lang="de-DE" sz="700" b="0" i="0" u="none" strike="noStrike">
                          <a:solidFill>
                            <a:srgbClr val="000000"/>
                          </a:solidFill>
                          <a:effectLst/>
                          <a:latin typeface="Arial" panose="020B0604020202020204" pitchFamily="34" charset="0"/>
                        </a:rPr>
                        <a:t>[AT-AT] Hessenberg - Weissenbach 223 [OPP] / N-1 Hessenberg - Weissenbach 224 </a:t>
                      </a:r>
                    </a:p>
                  </a:txBody>
                  <a:tcPr marL="11430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115,85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34%</a:t>
                      </a:r>
                    </a:p>
                  </a:txBody>
                  <a:tcPr marL="0" marR="0" marT="0" marB="0" anchor="b">
                    <a:lnL>
                      <a:noFill/>
                    </a:lnL>
                    <a:lnR>
                      <a:noFill/>
                    </a:lnR>
                    <a:lnT>
                      <a:noFill/>
                    </a:lnT>
                    <a:lnB>
                      <a:noFill/>
                    </a:lnB>
                  </a:tcPr>
                </a:tc>
                <a:extLst>
                  <a:ext uri="{0D108BD9-81ED-4DB2-BD59-A6C34878D82A}">
                    <a16:rowId xmlns:a16="http://schemas.microsoft.com/office/drawing/2014/main" val="1366511535"/>
                  </a:ext>
                </a:extLst>
              </a:tr>
              <a:tr h="127720">
                <a:tc>
                  <a:txBody>
                    <a:bodyPr/>
                    <a:lstStyle/>
                    <a:p>
                      <a:pPr algn="l" fontAlgn="b"/>
                      <a:r>
                        <a:rPr lang="en-US" sz="700" b="0" i="0" u="none" strike="noStrike">
                          <a:solidFill>
                            <a:srgbClr val="000000"/>
                          </a:solidFill>
                          <a:effectLst/>
                          <a:latin typeface="Arial" panose="020B0604020202020204" pitchFamily="34" charset="0"/>
                        </a:rPr>
                        <a:t>[BE-FR] Achene - Lonny 380.19 [DIR] [BE] / N-1 Avelgem - Avelin 380.80</a:t>
                      </a:r>
                    </a:p>
                  </a:txBody>
                  <a:tcPr marL="11430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2,65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84%</a:t>
                      </a:r>
                    </a:p>
                  </a:txBody>
                  <a:tcPr marL="0" marR="0" marT="0" marB="0" anchor="b">
                    <a:lnL>
                      <a:noFill/>
                    </a:lnL>
                    <a:lnR>
                      <a:noFill/>
                    </a:lnR>
                    <a:lnT>
                      <a:noFill/>
                    </a:lnT>
                    <a:lnB>
                      <a:noFill/>
                    </a:lnB>
                  </a:tcPr>
                </a:tc>
                <a:extLst>
                  <a:ext uri="{0D108BD9-81ED-4DB2-BD59-A6C34878D82A}">
                    <a16:rowId xmlns:a16="http://schemas.microsoft.com/office/drawing/2014/main" val="1954961330"/>
                  </a:ext>
                </a:extLst>
              </a:tr>
              <a:tr h="127720">
                <a:tc>
                  <a:txBody>
                    <a:bodyPr/>
                    <a:lstStyle/>
                    <a:p>
                      <a:pPr algn="l" fontAlgn="b"/>
                      <a:r>
                        <a:rPr lang="cs-CZ" sz="700" b="0" i="0" u="none" strike="noStrike">
                          <a:solidFill>
                            <a:srgbClr val="000000"/>
                          </a:solidFill>
                          <a:effectLst/>
                          <a:latin typeface="Arial" panose="020B0604020202020204" pitchFamily="34" charset="0"/>
                        </a:rPr>
                        <a:t>[NL-NL] Krimpen a/d IJssel-Geertruidenberg 380 Z [DIR] / N-1 Krimpen a/d IJssel-Geertruidenberg 380 W</a:t>
                      </a:r>
                    </a:p>
                  </a:txBody>
                  <a:tcPr marL="11430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4,29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53%</a:t>
                      </a:r>
                    </a:p>
                  </a:txBody>
                  <a:tcPr marL="0" marR="0" marT="0" marB="0" anchor="b">
                    <a:lnL>
                      <a:noFill/>
                    </a:lnL>
                    <a:lnR>
                      <a:noFill/>
                    </a:lnR>
                    <a:lnT>
                      <a:noFill/>
                    </a:lnT>
                    <a:lnB>
                      <a:noFill/>
                    </a:lnB>
                  </a:tcPr>
                </a:tc>
                <a:extLst>
                  <a:ext uri="{0D108BD9-81ED-4DB2-BD59-A6C34878D82A}">
                    <a16:rowId xmlns:a16="http://schemas.microsoft.com/office/drawing/2014/main" val="1660725221"/>
                  </a:ext>
                </a:extLst>
              </a:tr>
              <a:tr h="127720">
                <a:tc>
                  <a:txBody>
                    <a:bodyPr/>
                    <a:lstStyle/>
                    <a:p>
                      <a:pPr algn="l" fontAlgn="b"/>
                      <a:r>
                        <a:rPr lang="cs-CZ" sz="700" b="1" i="0" u="none" strike="noStrike">
                          <a:solidFill>
                            <a:srgbClr val="000000"/>
                          </a:solidFill>
                          <a:effectLst/>
                          <a:latin typeface="Arial" panose="020B0604020202020204" pitchFamily="34" charset="0"/>
                        </a:rPr>
                        <a:t>20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1103,19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190%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828822020"/>
                  </a:ext>
                </a:extLst>
              </a:tr>
              <a:tr h="127720">
                <a:tc>
                  <a:txBody>
                    <a:bodyPr/>
                    <a:lstStyle/>
                    <a:p>
                      <a:pPr algn="l" fontAlgn="b"/>
                      <a:r>
                        <a:rPr lang="cs-CZ" sz="700" b="0" i="0" u="none" strike="noStrike">
                          <a:solidFill>
                            <a:srgbClr val="000000"/>
                          </a:solidFill>
                          <a:effectLst/>
                          <a:latin typeface="Arial" panose="020B0604020202020204" pitchFamily="34" charset="0"/>
                        </a:rPr>
                        <a:t>[AT-D2] St. Peter 2 - Pleinting 258 [OPP] [AT] / N-1 Pleinting - Pirach 257</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266,76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62%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900962113"/>
                  </a:ext>
                </a:extLst>
              </a:tr>
              <a:tr h="127720">
                <a:tc>
                  <a:txBody>
                    <a:bodyPr/>
                    <a:lstStyle/>
                    <a:p>
                      <a:pPr algn="l" fontAlgn="b"/>
                      <a:r>
                        <a:rPr lang="cs-CZ" sz="700" b="0" i="0" u="none" strike="noStrike">
                          <a:solidFill>
                            <a:srgbClr val="000000"/>
                          </a:solidFill>
                          <a:effectLst/>
                          <a:latin typeface="Arial" panose="020B0604020202020204" pitchFamily="34" charset="0"/>
                        </a:rPr>
                        <a:t>[AT-HU] Wien Suedost - Gyoer 245 [DIR] [AT] / N-1 Gyor - Neusiedl</a:t>
                      </a:r>
                    </a:p>
                  </a:txBody>
                  <a:tcPr marL="11430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1103,19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65%</a:t>
                      </a:r>
                    </a:p>
                  </a:txBody>
                  <a:tcPr marL="0" marR="0" marT="0" marB="0" anchor="b">
                    <a:lnL>
                      <a:noFill/>
                    </a:lnL>
                    <a:lnR>
                      <a:noFill/>
                    </a:lnR>
                    <a:lnT>
                      <a:noFill/>
                    </a:lnT>
                    <a:lnB>
                      <a:noFill/>
                    </a:lnB>
                  </a:tcPr>
                </a:tc>
                <a:extLst>
                  <a:ext uri="{0D108BD9-81ED-4DB2-BD59-A6C34878D82A}">
                    <a16:rowId xmlns:a16="http://schemas.microsoft.com/office/drawing/2014/main" val="2659535090"/>
                  </a:ext>
                </a:extLst>
              </a:tr>
              <a:tr h="127720">
                <a:tc>
                  <a:txBody>
                    <a:bodyPr/>
                    <a:lstStyle/>
                    <a:p>
                      <a:pPr algn="l" fontAlgn="b"/>
                      <a:r>
                        <a:rPr lang="de-DE" sz="700" b="0" i="0" u="none" strike="noStrike">
                          <a:solidFill>
                            <a:srgbClr val="000000"/>
                          </a:solidFill>
                          <a:effectLst/>
                          <a:latin typeface="Arial" panose="020B0604020202020204" pitchFamily="34" charset="0"/>
                        </a:rPr>
                        <a:t>[NL-D7] Maasbracht - Oberzier SELFK WS [DIR] [D7] / N-1 Achene - Gramme 380.10</a:t>
                      </a:r>
                    </a:p>
                  </a:txBody>
                  <a:tcPr marL="11430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0,26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63%</a:t>
                      </a:r>
                    </a:p>
                  </a:txBody>
                  <a:tcPr marL="0" marR="0" marT="0" marB="0" anchor="b">
                    <a:lnL>
                      <a:noFill/>
                    </a:lnL>
                    <a:lnR>
                      <a:noFill/>
                    </a:lnR>
                    <a:lnT>
                      <a:noFill/>
                    </a:lnT>
                    <a:lnB>
                      <a:noFill/>
                    </a:lnB>
                  </a:tcPr>
                </a:tc>
                <a:extLst>
                  <a:ext uri="{0D108BD9-81ED-4DB2-BD59-A6C34878D82A}">
                    <a16:rowId xmlns:a16="http://schemas.microsoft.com/office/drawing/2014/main" val="1325250410"/>
                  </a:ext>
                </a:extLst>
              </a:tr>
              <a:tr h="127720">
                <a:tc>
                  <a:txBody>
                    <a:bodyPr/>
                    <a:lstStyle/>
                    <a:p>
                      <a:pPr algn="l" fontAlgn="b"/>
                      <a:r>
                        <a:rPr lang="cs-CZ" sz="700" b="1" i="0" u="none" strike="noStrike">
                          <a:solidFill>
                            <a:srgbClr val="000000"/>
                          </a:solidFill>
                          <a:effectLst/>
                          <a:latin typeface="Arial" panose="020B0604020202020204" pitchFamily="34" charset="0"/>
                        </a:rPr>
                        <a:t>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1629,13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194%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15560937"/>
                  </a:ext>
                </a:extLst>
              </a:tr>
              <a:tr h="127720">
                <a:tc>
                  <a:txBody>
                    <a:bodyPr/>
                    <a:lstStyle/>
                    <a:p>
                      <a:pPr algn="l" fontAlgn="b"/>
                      <a:r>
                        <a:rPr lang="cs-CZ" sz="700" b="0" i="0" u="none" strike="noStrike">
                          <a:solidFill>
                            <a:srgbClr val="000000"/>
                          </a:solidFill>
                          <a:effectLst/>
                          <a:latin typeface="Arial" panose="020B0604020202020204" pitchFamily="34" charset="0"/>
                        </a:rPr>
                        <a:t>[AT-D2] St. Peter 2 - Pleinting 258 [OPP] [AT] / N-1 Pleinting - Pirach 257</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166,64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65%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139339548"/>
                  </a:ext>
                </a:extLst>
              </a:tr>
              <a:tr h="127720">
                <a:tc>
                  <a:txBody>
                    <a:bodyPr/>
                    <a:lstStyle/>
                    <a:p>
                      <a:pPr algn="l" fontAlgn="b"/>
                      <a:r>
                        <a:rPr lang="cs-CZ" sz="700" b="0" i="0" u="none" strike="noStrike">
                          <a:solidFill>
                            <a:srgbClr val="000000"/>
                          </a:solidFill>
                          <a:effectLst/>
                          <a:latin typeface="Arial" panose="020B0604020202020204" pitchFamily="34" charset="0"/>
                        </a:rPr>
                        <a:t>[AT-HU] Wien Suedost - Gyoer 245 [DIR] [AT] / N-1 Gyor - Neusiedl</a:t>
                      </a:r>
                    </a:p>
                  </a:txBody>
                  <a:tcPr marL="11430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1629,13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65%</a:t>
                      </a:r>
                    </a:p>
                  </a:txBody>
                  <a:tcPr marL="0" marR="0" marT="0" marB="0" anchor="b">
                    <a:lnL>
                      <a:noFill/>
                    </a:lnL>
                    <a:lnR>
                      <a:noFill/>
                    </a:lnR>
                    <a:lnT>
                      <a:noFill/>
                    </a:lnT>
                    <a:lnB>
                      <a:noFill/>
                    </a:lnB>
                  </a:tcPr>
                </a:tc>
                <a:extLst>
                  <a:ext uri="{0D108BD9-81ED-4DB2-BD59-A6C34878D82A}">
                    <a16:rowId xmlns:a16="http://schemas.microsoft.com/office/drawing/2014/main" val="1876729508"/>
                  </a:ext>
                </a:extLst>
              </a:tr>
              <a:tr h="127720">
                <a:tc>
                  <a:txBody>
                    <a:bodyPr/>
                    <a:lstStyle/>
                    <a:p>
                      <a:pPr algn="l" fontAlgn="b"/>
                      <a:r>
                        <a:rPr lang="de-DE" sz="700" b="0" i="0" u="none" strike="noStrike">
                          <a:solidFill>
                            <a:srgbClr val="000000"/>
                          </a:solidFill>
                          <a:effectLst/>
                          <a:latin typeface="Arial" panose="020B0604020202020204" pitchFamily="34" charset="0"/>
                        </a:rPr>
                        <a:t>[NL-D7] Maasbracht - Oberzier SELFK WS [DIR] [D7] / N-1 Achene - Gramme 380.10</a:t>
                      </a:r>
                    </a:p>
                  </a:txBody>
                  <a:tcPr marL="11430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0,08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64%</a:t>
                      </a:r>
                    </a:p>
                  </a:txBody>
                  <a:tcPr marL="0" marR="0" marT="0" marB="0" anchor="b">
                    <a:lnL>
                      <a:noFill/>
                    </a:lnL>
                    <a:lnR>
                      <a:noFill/>
                    </a:lnR>
                    <a:lnT>
                      <a:noFill/>
                    </a:lnT>
                    <a:lnB>
                      <a:noFill/>
                    </a:lnB>
                  </a:tcPr>
                </a:tc>
                <a:extLst>
                  <a:ext uri="{0D108BD9-81ED-4DB2-BD59-A6C34878D82A}">
                    <a16:rowId xmlns:a16="http://schemas.microsoft.com/office/drawing/2014/main" val="519227761"/>
                  </a:ext>
                </a:extLst>
              </a:tr>
              <a:tr h="127720">
                <a:tc>
                  <a:txBody>
                    <a:bodyPr/>
                    <a:lstStyle/>
                    <a:p>
                      <a:pPr algn="l" fontAlgn="b"/>
                      <a:r>
                        <a:rPr lang="cs-CZ" sz="700" b="1" i="0" u="none" strike="noStrike">
                          <a:solidFill>
                            <a:srgbClr val="000000"/>
                          </a:solidFill>
                          <a:effectLst/>
                          <a:latin typeface="Arial" panose="020B0604020202020204" pitchFamily="34" charset="0"/>
                        </a:rPr>
                        <a:t>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10,09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71%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624726797"/>
                  </a:ext>
                </a:extLst>
              </a:tr>
              <a:tr h="127720">
                <a:tc>
                  <a:txBody>
                    <a:bodyPr/>
                    <a:lstStyle/>
                    <a:p>
                      <a:pPr algn="l" fontAlgn="b"/>
                      <a:r>
                        <a:rPr lang="en-US" sz="700" b="0" i="0" u="none" strike="noStrike">
                          <a:solidFill>
                            <a:srgbClr val="000000"/>
                          </a:solidFill>
                          <a:effectLst/>
                          <a:latin typeface="Arial" panose="020B0604020202020204" pitchFamily="34" charset="0"/>
                        </a:rPr>
                        <a:t>[BE-BE] Achene - Gramme 380.10 [OPP] / N-1 Avelgem - Avelin 380.80</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10,09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71%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248509406"/>
                  </a:ext>
                </a:extLst>
              </a:tr>
              <a:tr h="127720">
                <a:tc>
                  <a:txBody>
                    <a:bodyPr/>
                    <a:lstStyle/>
                    <a:p>
                      <a:pPr algn="l" fontAlgn="b"/>
                      <a:r>
                        <a:rPr lang="cs-CZ" sz="700" b="1" i="0" u="none" strike="noStrike">
                          <a:solidFill>
                            <a:srgbClr val="000000"/>
                          </a:solidFill>
                          <a:effectLst/>
                          <a:latin typeface="Arial" panose="020B0604020202020204" pitchFamily="34" charset="0"/>
                        </a:rPr>
                        <a:t>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177,91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172%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829769912"/>
                  </a:ext>
                </a:extLst>
              </a:tr>
              <a:tr h="127720">
                <a:tc>
                  <a:txBody>
                    <a:bodyPr/>
                    <a:lstStyle/>
                    <a:p>
                      <a:pPr algn="l" fontAlgn="b"/>
                      <a:r>
                        <a:rPr lang="cs-CZ" sz="700" b="0" i="0" u="none" strike="noStrike">
                          <a:solidFill>
                            <a:srgbClr val="000000"/>
                          </a:solidFill>
                          <a:effectLst/>
                          <a:latin typeface="Arial" panose="020B0604020202020204" pitchFamily="34" charset="0"/>
                        </a:rPr>
                        <a:t>[BE-BE] Achene - Gramme 380.10 [OPP] / N-1 PST Van Eyck 2</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0,47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62%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649266755"/>
                  </a:ext>
                </a:extLst>
              </a:tr>
              <a:tr h="127720">
                <a:tc>
                  <a:txBody>
                    <a:bodyPr/>
                    <a:lstStyle/>
                    <a:p>
                      <a:pPr algn="l" fontAlgn="b"/>
                      <a:r>
                        <a:rPr lang="cs-CZ" sz="700" b="0" i="0" u="none" strike="noStrike">
                          <a:solidFill>
                            <a:srgbClr val="000000"/>
                          </a:solidFill>
                          <a:effectLst/>
                          <a:latin typeface="Arial" panose="020B0604020202020204" pitchFamily="34" charset="0"/>
                        </a:rPr>
                        <a:t>[PL-PL] Krosno Iskrzynia - Rzeszow [OPP] / N-1 Krosno Iskrzynia - Tarnow</a:t>
                      </a:r>
                    </a:p>
                  </a:txBody>
                  <a:tcPr marL="11430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25,46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64%</a:t>
                      </a:r>
                    </a:p>
                  </a:txBody>
                  <a:tcPr marL="0" marR="0" marT="0" marB="0" anchor="b">
                    <a:lnL>
                      <a:noFill/>
                    </a:lnL>
                    <a:lnR>
                      <a:noFill/>
                    </a:lnR>
                    <a:lnT>
                      <a:noFill/>
                    </a:lnT>
                    <a:lnB>
                      <a:noFill/>
                    </a:lnB>
                  </a:tcPr>
                </a:tc>
                <a:extLst>
                  <a:ext uri="{0D108BD9-81ED-4DB2-BD59-A6C34878D82A}">
                    <a16:rowId xmlns:a16="http://schemas.microsoft.com/office/drawing/2014/main" val="796629733"/>
                  </a:ext>
                </a:extLst>
              </a:tr>
              <a:tr h="127720">
                <a:tc>
                  <a:txBody>
                    <a:bodyPr/>
                    <a:lstStyle/>
                    <a:p>
                      <a:pPr algn="l" fontAlgn="b"/>
                      <a:r>
                        <a:rPr lang="cs-CZ" sz="700" b="0" i="0" u="none" strike="noStrike">
                          <a:solidFill>
                            <a:srgbClr val="000000"/>
                          </a:solidFill>
                          <a:effectLst/>
                          <a:latin typeface="Arial" panose="020B0604020202020204" pitchFamily="34" charset="0"/>
                        </a:rPr>
                        <a:t>[AT-AT] Bisamberg 2 - Wien Suedost 227 [DIR] / N-1 Bisamberg - Kledering 228B</a:t>
                      </a:r>
                    </a:p>
                  </a:txBody>
                  <a:tcPr marL="11430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0" i="0" u="none" strike="noStrike">
                          <a:solidFill>
                            <a:srgbClr val="000000"/>
                          </a:solidFill>
                          <a:effectLst/>
                          <a:latin typeface="Arial" panose="020B0604020202020204" pitchFamily="34" charset="0"/>
                        </a:rPr>
                        <a:t>177,91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0" i="0" u="none" strike="noStrike">
                          <a:solidFill>
                            <a:srgbClr val="000000"/>
                          </a:solidFill>
                          <a:effectLst/>
                          <a:latin typeface="Arial" panose="020B0604020202020204" pitchFamily="34" charset="0"/>
                        </a:rPr>
                        <a:t>46%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427602791"/>
                  </a:ext>
                </a:extLst>
              </a:tr>
              <a:tr h="127720">
                <a:tc>
                  <a:txBody>
                    <a:bodyPr/>
                    <a:lstStyle/>
                    <a:p>
                      <a:pPr algn="l" fontAlgn="b"/>
                      <a:r>
                        <a:rPr lang="cs-CZ" sz="700" b="1" i="0" u="none" strike="noStrike">
                          <a:solidFill>
                            <a:srgbClr val="000000"/>
                          </a:solidFill>
                          <a:effectLst/>
                          <a:latin typeface="Arial" panose="020B0604020202020204" pitchFamily="34" charset="0"/>
                        </a:rPr>
                        <a:t>Total sum</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cs-CZ" sz="700" b="1" i="0" u="none" strike="noStrike">
                          <a:solidFill>
                            <a:srgbClr val="000000"/>
                          </a:solidFill>
                          <a:effectLst/>
                          <a:latin typeface="Arial" panose="020B0604020202020204" pitchFamily="34" charset="0"/>
                        </a:rPr>
                        <a:t>1629,13</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cs-CZ" sz="700" b="1" i="0" u="none" strike="noStrike" dirty="0">
                          <a:solidFill>
                            <a:srgbClr val="000000"/>
                          </a:solidFill>
                          <a:effectLst/>
                          <a:latin typeface="Arial" panose="020B0604020202020204" pitchFamily="34" charset="0"/>
                        </a:rPr>
                        <a:t>933%</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extLst>
                  <a:ext uri="{0D108BD9-81ED-4DB2-BD59-A6C34878D82A}">
                    <a16:rowId xmlns:a16="http://schemas.microsoft.com/office/drawing/2014/main" val="1947038297"/>
                  </a:ext>
                </a:extLst>
              </a:tr>
            </a:tbl>
          </a:graphicData>
        </a:graphic>
      </p:graphicFrame>
    </p:spTree>
    <p:extLst>
      <p:ext uri="{BB962C8B-B14F-4D97-AF65-F5344CB8AC3E}">
        <p14:creationId xmlns:p14="http://schemas.microsoft.com/office/powerpoint/2010/main" val="272203253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BD20220420</a:t>
            </a:r>
            <a:r>
              <a:rPr lang="en-US" altLang="hu-HU" sz="1400" dirty="0">
                <a:solidFill>
                  <a:srgbClr val="008000"/>
                </a:solidFill>
              </a:rPr>
              <a:t> (part </a:t>
            </a:r>
            <a:r>
              <a:rPr lang="sl-SI" altLang="hu-HU" sz="1400" dirty="0">
                <a:solidFill>
                  <a:srgbClr val="008000"/>
                </a:solidFill>
              </a:rPr>
              <a:t>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ulka 1">
            <a:extLst>
              <a:ext uri="{FF2B5EF4-FFF2-40B4-BE49-F238E27FC236}">
                <a16:creationId xmlns:a16="http://schemas.microsoft.com/office/drawing/2014/main" id="{26B69452-4494-4433-A71D-A1EF32579EEF}"/>
              </a:ext>
            </a:extLst>
          </p:cNvPr>
          <p:cNvGraphicFramePr>
            <a:graphicFrameLocks noGrp="1"/>
          </p:cNvGraphicFramePr>
          <p:nvPr>
            <p:extLst>
              <p:ext uri="{D42A27DB-BD31-4B8C-83A1-F6EECF244321}">
                <p14:modId xmlns:p14="http://schemas.microsoft.com/office/powerpoint/2010/main" val="331023438"/>
              </p:ext>
            </p:extLst>
          </p:nvPr>
        </p:nvGraphicFramePr>
        <p:xfrm>
          <a:off x="487161" y="969780"/>
          <a:ext cx="8576372" cy="5504175"/>
        </p:xfrm>
        <a:graphic>
          <a:graphicData uri="http://schemas.openxmlformats.org/drawingml/2006/table">
            <a:tbl>
              <a:tblPr/>
              <a:tblGrid>
                <a:gridCol w="6639773">
                  <a:extLst>
                    <a:ext uri="{9D8B030D-6E8A-4147-A177-3AD203B41FA5}">
                      <a16:colId xmlns:a16="http://schemas.microsoft.com/office/drawing/2014/main" val="2022328517"/>
                    </a:ext>
                  </a:extLst>
                </a:gridCol>
                <a:gridCol w="1429950">
                  <a:extLst>
                    <a:ext uri="{9D8B030D-6E8A-4147-A177-3AD203B41FA5}">
                      <a16:colId xmlns:a16="http://schemas.microsoft.com/office/drawing/2014/main" val="904143689"/>
                    </a:ext>
                  </a:extLst>
                </a:gridCol>
                <a:gridCol w="506649">
                  <a:extLst>
                    <a:ext uri="{9D8B030D-6E8A-4147-A177-3AD203B41FA5}">
                      <a16:colId xmlns:a16="http://schemas.microsoft.com/office/drawing/2014/main" val="2021689292"/>
                    </a:ext>
                  </a:extLst>
                </a:gridCol>
              </a:tblGrid>
              <a:tr h="122315">
                <a:tc>
                  <a:txBody>
                    <a:bodyPr/>
                    <a:lstStyle/>
                    <a:p>
                      <a:pPr algn="l" fontAlgn="b"/>
                      <a:r>
                        <a:rPr lang="cs-CZ" sz="7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448354111"/>
                  </a:ext>
                </a:extLst>
              </a:tr>
              <a:tr h="122315">
                <a:tc>
                  <a:txBody>
                    <a:bodyPr/>
                    <a:lstStyle/>
                    <a:p>
                      <a:pPr algn="l" fontAlgn="b"/>
                      <a:r>
                        <a:rPr lang="cs-CZ" sz="700" b="1"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18440,66</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139%</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785676306"/>
                  </a:ext>
                </a:extLst>
              </a:tr>
              <a:tr h="122315">
                <a:tc>
                  <a:txBody>
                    <a:bodyPr/>
                    <a:lstStyle/>
                    <a:p>
                      <a:pPr algn="l" fontAlgn="b"/>
                      <a:r>
                        <a:rPr lang="cs-CZ" sz="700" b="0" i="0" u="none" strike="noStrike">
                          <a:solidFill>
                            <a:srgbClr val="000000"/>
                          </a:solidFill>
                          <a:effectLst/>
                          <a:latin typeface="Arial" panose="020B0604020202020204" pitchFamily="34" charset="0"/>
                        </a:rPr>
                        <a:t>[AT-SI] Kainachtal - Maribor 473 [OPP] [AT] / N-1 Maribor-Kainachtal 2</a:t>
                      </a:r>
                    </a:p>
                  </a:txBody>
                  <a:tcPr marL="6825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27,06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848517735"/>
                  </a:ext>
                </a:extLst>
              </a:tr>
              <a:tr h="122315">
                <a:tc>
                  <a:txBody>
                    <a:bodyPr/>
                    <a:lstStyle/>
                    <a:p>
                      <a:pPr algn="l" fontAlgn="b"/>
                      <a:r>
                        <a:rPr lang="cs-CZ" sz="700" b="0" i="0" u="none" strike="noStrike">
                          <a:solidFill>
                            <a:srgbClr val="000000"/>
                          </a:solidFill>
                          <a:effectLst/>
                          <a:latin typeface="Arial" panose="020B0604020202020204" pitchFamily="34" charset="0"/>
                        </a:rPr>
                        <a:t>[CZ-SK] Liskovec - P. Bystrica [DIR] [CZ] / N-1 Nosovice - Varin</a:t>
                      </a:r>
                    </a:p>
                  </a:txBody>
                  <a:tcPr marL="6825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147,68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64%</a:t>
                      </a:r>
                    </a:p>
                  </a:txBody>
                  <a:tcPr marL="0" marR="0" marT="0" marB="0" anchor="b">
                    <a:lnL>
                      <a:noFill/>
                    </a:lnL>
                    <a:lnR>
                      <a:noFill/>
                    </a:lnR>
                    <a:lnT>
                      <a:noFill/>
                    </a:lnT>
                    <a:lnB>
                      <a:noFill/>
                    </a:lnB>
                  </a:tcPr>
                </a:tc>
                <a:extLst>
                  <a:ext uri="{0D108BD9-81ED-4DB2-BD59-A6C34878D82A}">
                    <a16:rowId xmlns:a16="http://schemas.microsoft.com/office/drawing/2014/main" val="365932008"/>
                  </a:ext>
                </a:extLst>
              </a:tr>
              <a:tr h="122315">
                <a:tc>
                  <a:txBody>
                    <a:bodyPr/>
                    <a:lstStyle/>
                    <a:p>
                      <a:pPr algn="l" fontAlgn="b"/>
                      <a:r>
                        <a:rPr lang="cs-CZ" sz="700" b="0" i="0" u="none" strike="noStrike">
                          <a:solidFill>
                            <a:srgbClr val="000000"/>
                          </a:solidFill>
                          <a:effectLst/>
                          <a:latin typeface="Arial" panose="020B0604020202020204" pitchFamily="34" charset="0"/>
                        </a:rPr>
                        <a:t>[AT-HU] Zurndorf - Gyoer 439B [DIR] [AT] / N-1 Szombathely - Zurndorf</a:t>
                      </a:r>
                    </a:p>
                  </a:txBody>
                  <a:tcPr marL="6825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279,03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19%</a:t>
                      </a:r>
                    </a:p>
                  </a:txBody>
                  <a:tcPr marL="0" marR="0" marT="0" marB="0" anchor="b">
                    <a:lnL>
                      <a:noFill/>
                    </a:lnL>
                    <a:lnR>
                      <a:noFill/>
                    </a:lnR>
                    <a:lnT>
                      <a:noFill/>
                    </a:lnT>
                    <a:lnB>
                      <a:noFill/>
                    </a:lnB>
                  </a:tcPr>
                </a:tc>
                <a:extLst>
                  <a:ext uri="{0D108BD9-81ED-4DB2-BD59-A6C34878D82A}">
                    <a16:rowId xmlns:a16="http://schemas.microsoft.com/office/drawing/2014/main" val="3151349171"/>
                  </a:ext>
                </a:extLst>
              </a:tr>
              <a:tr h="122315">
                <a:tc>
                  <a:txBody>
                    <a:bodyPr/>
                    <a:lstStyle/>
                    <a:p>
                      <a:pPr algn="l" fontAlgn="b"/>
                      <a:r>
                        <a:rPr lang="de-DE" sz="700" b="0" i="0" u="none" strike="noStrike">
                          <a:solidFill>
                            <a:srgbClr val="000000"/>
                          </a:solidFill>
                          <a:effectLst/>
                          <a:latin typeface="Arial" panose="020B0604020202020204" pitchFamily="34" charset="0"/>
                        </a:rPr>
                        <a:t>[D2-D2] Diele - Doerpen West [DIR] / N-1 Diele - Rhede -Doerpen West SCHWARZ</a:t>
                      </a:r>
                    </a:p>
                  </a:txBody>
                  <a:tcPr marL="6825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8859,85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644374310"/>
                  </a:ext>
                </a:extLst>
              </a:tr>
              <a:tr h="122315">
                <a:tc>
                  <a:txBody>
                    <a:bodyPr/>
                    <a:lstStyle/>
                    <a:p>
                      <a:pPr algn="l" fontAlgn="b"/>
                      <a:r>
                        <a:rPr lang="cs-CZ" sz="700" b="0" i="0" u="none" strike="noStrike">
                          <a:solidFill>
                            <a:srgbClr val="000000"/>
                          </a:solidFill>
                          <a:effectLst/>
                          <a:latin typeface="Arial" panose="020B0604020202020204" pitchFamily="34" charset="0"/>
                        </a:rPr>
                        <a:t>[D2-D8] Helmstedt - Wolmirstedt 491 [DIR] [D8] / N-1 Helmstedt - Wolmirstedt 492</a:t>
                      </a:r>
                    </a:p>
                  </a:txBody>
                  <a:tcPr marL="6825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6784,98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765325070"/>
                  </a:ext>
                </a:extLst>
              </a:tr>
              <a:tr h="122315">
                <a:tc>
                  <a:txBody>
                    <a:bodyPr/>
                    <a:lstStyle/>
                    <a:p>
                      <a:pPr algn="l" fontAlgn="b"/>
                      <a:r>
                        <a:rPr lang="de-DE" sz="700" b="0" i="0" u="none" strike="noStrike">
                          <a:solidFill>
                            <a:srgbClr val="000000"/>
                          </a:solidFill>
                          <a:effectLst/>
                          <a:latin typeface="Arial" panose="020B0604020202020204" pitchFamily="34" charset="0"/>
                        </a:rPr>
                        <a:t>[D2-D2] Conneforde - Unterweser GELB [OPP] / N-1 Sottrum - Landesbergen 2</a:t>
                      </a:r>
                    </a:p>
                  </a:txBody>
                  <a:tcPr marL="6825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18440,66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257271930"/>
                  </a:ext>
                </a:extLst>
              </a:tr>
              <a:tr h="122315">
                <a:tc>
                  <a:txBody>
                    <a:bodyPr/>
                    <a:lstStyle/>
                    <a:p>
                      <a:pPr algn="l" fontAlgn="b"/>
                      <a:r>
                        <a:rPr lang="cs-CZ" sz="700" b="0" i="0" u="none" strike="noStrike">
                          <a:solidFill>
                            <a:srgbClr val="000000"/>
                          </a:solidFill>
                          <a:effectLst/>
                          <a:latin typeface="Arial" panose="020B0604020202020204" pitchFamily="34" charset="0"/>
                        </a:rPr>
                        <a:t>[NL-D2] Meeden-Diele  380 Z [OPP] [NL] / N-1 COBRA HVDC</a:t>
                      </a:r>
                    </a:p>
                  </a:txBody>
                  <a:tcPr marL="6825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2219,29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470816068"/>
                  </a:ext>
                </a:extLst>
              </a:tr>
              <a:tr h="122315">
                <a:tc>
                  <a:txBody>
                    <a:bodyPr/>
                    <a:lstStyle/>
                    <a:p>
                      <a:pPr algn="l" fontAlgn="b"/>
                      <a:r>
                        <a:rPr lang="cs-CZ" sz="700" b="0" i="0" u="none" strike="noStrike">
                          <a:solidFill>
                            <a:srgbClr val="000000"/>
                          </a:solidFill>
                          <a:effectLst/>
                          <a:latin typeface="Arial" panose="020B0604020202020204" pitchFamily="34" charset="0"/>
                        </a:rPr>
                        <a:t>[AT-AT] Westtirol 1 - Westtirol 2 WTRHU41 [OPP] / N-1 Westtirol - Voehringen</a:t>
                      </a:r>
                    </a:p>
                  </a:txBody>
                  <a:tcPr marL="6825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6,35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138639885"/>
                  </a:ext>
                </a:extLst>
              </a:tr>
              <a:tr h="122315">
                <a:tc>
                  <a:txBody>
                    <a:bodyPr/>
                    <a:lstStyle/>
                    <a:p>
                      <a:pPr algn="l" fontAlgn="b"/>
                      <a:r>
                        <a:rPr lang="cs-CZ" sz="700" b="0" i="0" u="none" strike="noStrike">
                          <a:solidFill>
                            <a:srgbClr val="000000"/>
                          </a:solidFill>
                          <a:effectLst/>
                          <a:latin typeface="Arial" panose="020B0604020202020204" pitchFamily="34" charset="0"/>
                        </a:rPr>
                        <a:t>[AT-SI] Obersielach - Podlog 247 [DIR] [AT] / N-1 Maribor-Kainachtal 1</a:t>
                      </a:r>
                    </a:p>
                  </a:txBody>
                  <a:tcPr marL="6825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644,22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a:t>
                      </a:r>
                    </a:p>
                  </a:txBody>
                  <a:tcPr marL="0" marR="0" marT="0" marB="0" anchor="b">
                    <a:lnL>
                      <a:noFill/>
                    </a:lnL>
                    <a:lnR>
                      <a:noFill/>
                    </a:lnR>
                    <a:lnT>
                      <a:noFill/>
                    </a:lnT>
                    <a:lnB>
                      <a:noFill/>
                    </a:lnB>
                  </a:tcPr>
                </a:tc>
                <a:extLst>
                  <a:ext uri="{0D108BD9-81ED-4DB2-BD59-A6C34878D82A}">
                    <a16:rowId xmlns:a16="http://schemas.microsoft.com/office/drawing/2014/main" val="1859959704"/>
                  </a:ext>
                </a:extLst>
              </a:tr>
              <a:tr h="122315">
                <a:tc>
                  <a:txBody>
                    <a:bodyPr/>
                    <a:lstStyle/>
                    <a:p>
                      <a:pPr algn="l" fontAlgn="b"/>
                      <a:r>
                        <a:rPr lang="cs-CZ" sz="700" b="0" i="0" u="none" strike="noStrike">
                          <a:solidFill>
                            <a:srgbClr val="000000"/>
                          </a:solidFill>
                          <a:effectLst/>
                          <a:latin typeface="Arial" panose="020B0604020202020204" pitchFamily="34" charset="0"/>
                        </a:rPr>
                        <a:t>[NL-BE] Maasbracht-Van Eyck 380 W [OPP] [NL] / N-1 Achene - Lonny 380.19</a:t>
                      </a:r>
                    </a:p>
                  </a:txBody>
                  <a:tcPr marL="6825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105,81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10%</a:t>
                      </a:r>
                    </a:p>
                  </a:txBody>
                  <a:tcPr marL="0" marR="0" marT="0" marB="0" anchor="b">
                    <a:lnL>
                      <a:noFill/>
                    </a:lnL>
                    <a:lnR>
                      <a:noFill/>
                    </a:lnR>
                    <a:lnT>
                      <a:noFill/>
                    </a:lnT>
                    <a:lnB>
                      <a:noFill/>
                    </a:lnB>
                  </a:tcPr>
                </a:tc>
                <a:extLst>
                  <a:ext uri="{0D108BD9-81ED-4DB2-BD59-A6C34878D82A}">
                    <a16:rowId xmlns:a16="http://schemas.microsoft.com/office/drawing/2014/main" val="400767314"/>
                  </a:ext>
                </a:extLst>
              </a:tr>
              <a:tr h="122315">
                <a:tc>
                  <a:txBody>
                    <a:bodyPr/>
                    <a:lstStyle/>
                    <a:p>
                      <a:pPr algn="l" fontAlgn="b"/>
                      <a:r>
                        <a:rPr lang="cs-CZ" sz="700" b="0" i="0" u="none" strike="noStrike">
                          <a:solidFill>
                            <a:srgbClr val="000000"/>
                          </a:solidFill>
                          <a:effectLst/>
                          <a:latin typeface="Arial" panose="020B0604020202020204" pitchFamily="34" charset="0"/>
                        </a:rPr>
                        <a:t>[D7-D7] Lambsheim - Weingarten LAMBSH W [DIR] / N-1 ALEGRO DC</a:t>
                      </a:r>
                    </a:p>
                  </a:txBody>
                  <a:tcPr marL="6825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1972,24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830770930"/>
                  </a:ext>
                </a:extLst>
              </a:tr>
              <a:tr h="122315">
                <a:tc>
                  <a:txBody>
                    <a:bodyPr/>
                    <a:lstStyle/>
                    <a:p>
                      <a:pPr algn="l" fontAlgn="b"/>
                      <a:r>
                        <a:rPr lang="cs-CZ" sz="700" b="1" i="0" u="none" strike="noStrike">
                          <a:solidFill>
                            <a:srgbClr val="000000"/>
                          </a:solidFill>
                          <a:effectLst/>
                          <a:latin typeface="Arial" panose="020B0604020202020204" pitchFamily="34" charset="0"/>
                        </a:rPr>
                        <a:t>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1971,55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66%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715191189"/>
                  </a:ext>
                </a:extLst>
              </a:tr>
              <a:tr h="122315">
                <a:tc>
                  <a:txBody>
                    <a:bodyPr/>
                    <a:lstStyle/>
                    <a:p>
                      <a:pPr algn="l" fontAlgn="b"/>
                      <a:r>
                        <a:rPr lang="cs-CZ" sz="700" b="0" i="0" u="none" strike="noStrike">
                          <a:solidFill>
                            <a:srgbClr val="000000"/>
                          </a:solidFill>
                          <a:effectLst/>
                          <a:latin typeface="Arial" panose="020B0604020202020204" pitchFamily="34" charset="0"/>
                        </a:rPr>
                        <a:t>[AT-AT] Westtirol 1 - Westtirol 2 WTRHU41 [OPP] / N-1 Buers - Westtirol rt (422)</a:t>
                      </a:r>
                    </a:p>
                  </a:txBody>
                  <a:tcPr marL="6825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304,88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211190382"/>
                  </a:ext>
                </a:extLst>
              </a:tr>
              <a:tr h="122315">
                <a:tc>
                  <a:txBody>
                    <a:bodyPr/>
                    <a:lstStyle/>
                    <a:p>
                      <a:pPr algn="l" fontAlgn="b"/>
                      <a:r>
                        <a:rPr lang="cs-CZ" sz="700" b="0" i="0" u="none" strike="noStrike">
                          <a:solidFill>
                            <a:srgbClr val="000000"/>
                          </a:solidFill>
                          <a:effectLst/>
                          <a:latin typeface="Arial" panose="020B0604020202020204" pitchFamily="34" charset="0"/>
                        </a:rPr>
                        <a:t>[CZ-D8] Hradec - Rohrsdorf 446 [OPP] [D8] / N-1 Hradec - Rohrsdorf 1</a:t>
                      </a:r>
                    </a:p>
                  </a:txBody>
                  <a:tcPr marL="6825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135,27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13%</a:t>
                      </a:r>
                    </a:p>
                  </a:txBody>
                  <a:tcPr marL="0" marR="0" marT="0" marB="0" anchor="b">
                    <a:lnL>
                      <a:noFill/>
                    </a:lnL>
                    <a:lnR>
                      <a:noFill/>
                    </a:lnR>
                    <a:lnT>
                      <a:noFill/>
                    </a:lnT>
                    <a:lnB>
                      <a:noFill/>
                    </a:lnB>
                  </a:tcPr>
                </a:tc>
                <a:extLst>
                  <a:ext uri="{0D108BD9-81ED-4DB2-BD59-A6C34878D82A}">
                    <a16:rowId xmlns:a16="http://schemas.microsoft.com/office/drawing/2014/main" val="3560062024"/>
                  </a:ext>
                </a:extLst>
              </a:tr>
              <a:tr h="122315">
                <a:tc>
                  <a:txBody>
                    <a:bodyPr/>
                    <a:lstStyle/>
                    <a:p>
                      <a:pPr algn="l" fontAlgn="b"/>
                      <a:r>
                        <a:rPr lang="cs-CZ" sz="700" b="0" i="0" u="none" strike="noStrike">
                          <a:solidFill>
                            <a:srgbClr val="000000"/>
                          </a:solidFill>
                          <a:effectLst/>
                          <a:latin typeface="Arial" panose="020B0604020202020204" pitchFamily="34" charset="0"/>
                        </a:rPr>
                        <a:t>[AT-HU] Zurndorf - Gyoer 439B [DIR] [AT] / N-1 Szombathely - Zurndorf</a:t>
                      </a:r>
                    </a:p>
                  </a:txBody>
                  <a:tcPr marL="6825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198,51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18%</a:t>
                      </a:r>
                    </a:p>
                  </a:txBody>
                  <a:tcPr marL="0" marR="0" marT="0" marB="0" anchor="b">
                    <a:lnL>
                      <a:noFill/>
                    </a:lnL>
                    <a:lnR>
                      <a:noFill/>
                    </a:lnR>
                    <a:lnT>
                      <a:noFill/>
                    </a:lnT>
                    <a:lnB>
                      <a:noFill/>
                    </a:lnB>
                  </a:tcPr>
                </a:tc>
                <a:extLst>
                  <a:ext uri="{0D108BD9-81ED-4DB2-BD59-A6C34878D82A}">
                    <a16:rowId xmlns:a16="http://schemas.microsoft.com/office/drawing/2014/main" val="2132283054"/>
                  </a:ext>
                </a:extLst>
              </a:tr>
              <a:tr h="122315">
                <a:tc>
                  <a:txBody>
                    <a:bodyPr/>
                    <a:lstStyle/>
                    <a:p>
                      <a:pPr algn="l" fontAlgn="b"/>
                      <a:r>
                        <a:rPr lang="de-DE" sz="700" b="0" i="0" u="none" strike="noStrike">
                          <a:solidFill>
                            <a:srgbClr val="000000"/>
                          </a:solidFill>
                          <a:effectLst/>
                          <a:latin typeface="Arial" panose="020B0604020202020204" pitchFamily="34" charset="0"/>
                        </a:rPr>
                        <a:t>[D4-FR] Eichstetten - Muhlbach rt [OPP] [D4] / N-1 Muhlbach - Sierentz 1</a:t>
                      </a:r>
                    </a:p>
                  </a:txBody>
                  <a:tcPr marL="6825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207,61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696282251"/>
                  </a:ext>
                </a:extLst>
              </a:tr>
              <a:tr h="122315">
                <a:tc>
                  <a:txBody>
                    <a:bodyPr/>
                    <a:lstStyle/>
                    <a:p>
                      <a:pPr algn="l" fontAlgn="b"/>
                      <a:r>
                        <a:rPr lang="cs-CZ" sz="700" b="0" i="0" u="none" strike="noStrike">
                          <a:solidFill>
                            <a:srgbClr val="000000"/>
                          </a:solidFill>
                          <a:effectLst/>
                          <a:latin typeface="Arial" panose="020B0604020202020204" pitchFamily="34" charset="0"/>
                        </a:rPr>
                        <a:t>[NL-D2] Meeden-Diele  380 Z [OPP] [NL] / N-1 COBRA HVDC</a:t>
                      </a:r>
                    </a:p>
                  </a:txBody>
                  <a:tcPr marL="6825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736,22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848292161"/>
                  </a:ext>
                </a:extLst>
              </a:tr>
              <a:tr h="122315">
                <a:tc>
                  <a:txBody>
                    <a:bodyPr/>
                    <a:lstStyle/>
                    <a:p>
                      <a:pPr algn="l" fontAlgn="b"/>
                      <a:r>
                        <a:rPr lang="de-DE" sz="700" b="0" i="0" u="none" strike="noStrike">
                          <a:solidFill>
                            <a:srgbClr val="000000"/>
                          </a:solidFill>
                          <a:effectLst/>
                          <a:latin typeface="Arial" panose="020B0604020202020204" pitchFamily="34" charset="0"/>
                        </a:rPr>
                        <a:t>[D8-D8] Neuenhagen - Vierraden 304 [OPP] / N-1 Vierraden - Pasewalk 306</a:t>
                      </a:r>
                    </a:p>
                  </a:txBody>
                  <a:tcPr marL="6825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1150,82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19%</a:t>
                      </a:r>
                    </a:p>
                  </a:txBody>
                  <a:tcPr marL="0" marR="0" marT="0" marB="0" anchor="b">
                    <a:lnL>
                      <a:noFill/>
                    </a:lnL>
                    <a:lnR>
                      <a:noFill/>
                    </a:lnR>
                    <a:lnT>
                      <a:noFill/>
                    </a:lnT>
                    <a:lnB>
                      <a:noFill/>
                    </a:lnB>
                  </a:tcPr>
                </a:tc>
                <a:extLst>
                  <a:ext uri="{0D108BD9-81ED-4DB2-BD59-A6C34878D82A}">
                    <a16:rowId xmlns:a16="http://schemas.microsoft.com/office/drawing/2014/main" val="2039363649"/>
                  </a:ext>
                </a:extLst>
              </a:tr>
              <a:tr h="122315">
                <a:tc>
                  <a:txBody>
                    <a:bodyPr/>
                    <a:lstStyle/>
                    <a:p>
                      <a:pPr algn="l" fontAlgn="b"/>
                      <a:r>
                        <a:rPr lang="cs-CZ" sz="700" b="0" i="0" u="none" strike="noStrike">
                          <a:solidFill>
                            <a:srgbClr val="000000"/>
                          </a:solidFill>
                          <a:effectLst/>
                          <a:latin typeface="Arial" panose="020B0604020202020204" pitchFamily="34" charset="0"/>
                        </a:rPr>
                        <a:t>[D4-D7] Daxlanden - Weingarten ge (Germersheim Sued) [OPP] [D4] / N-1 ALEGRO DC</a:t>
                      </a:r>
                    </a:p>
                  </a:txBody>
                  <a:tcPr marL="6825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1971,55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503422501"/>
                  </a:ext>
                </a:extLst>
              </a:tr>
              <a:tr h="122315">
                <a:tc>
                  <a:txBody>
                    <a:bodyPr/>
                    <a:lstStyle/>
                    <a:p>
                      <a:pPr algn="l" fontAlgn="b"/>
                      <a:r>
                        <a:rPr lang="cs-CZ" sz="700" b="0" i="0" u="none" strike="noStrike">
                          <a:solidFill>
                            <a:srgbClr val="000000"/>
                          </a:solidFill>
                          <a:effectLst/>
                          <a:latin typeface="Arial" panose="020B0604020202020204" pitchFamily="34" charset="0"/>
                        </a:rPr>
                        <a:t>[NL-BE] Maasbracht-Van Eyck 380 W [OPP] [NL] / N-1 Achene - Lonny 380.19</a:t>
                      </a:r>
                    </a:p>
                  </a:txBody>
                  <a:tcPr marL="6825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5,81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a:t>
                      </a:r>
                    </a:p>
                  </a:txBody>
                  <a:tcPr marL="0" marR="0" marT="0" marB="0" anchor="b">
                    <a:lnL>
                      <a:noFill/>
                    </a:lnL>
                    <a:lnR>
                      <a:noFill/>
                    </a:lnR>
                    <a:lnT>
                      <a:noFill/>
                    </a:lnT>
                    <a:lnB>
                      <a:noFill/>
                    </a:lnB>
                  </a:tcPr>
                </a:tc>
                <a:extLst>
                  <a:ext uri="{0D108BD9-81ED-4DB2-BD59-A6C34878D82A}">
                    <a16:rowId xmlns:a16="http://schemas.microsoft.com/office/drawing/2014/main" val="3127435208"/>
                  </a:ext>
                </a:extLst>
              </a:tr>
              <a:tr h="122315">
                <a:tc>
                  <a:txBody>
                    <a:bodyPr/>
                    <a:lstStyle/>
                    <a:p>
                      <a:pPr algn="l" fontAlgn="b"/>
                      <a:r>
                        <a:rPr lang="de-DE" sz="700" b="0" i="0" u="none" strike="noStrike">
                          <a:solidFill>
                            <a:srgbClr val="000000"/>
                          </a:solidFill>
                          <a:effectLst/>
                          <a:latin typeface="Arial" panose="020B0604020202020204" pitchFamily="34" charset="0"/>
                        </a:rPr>
                        <a:t>[NL-D7] Maasbracht - Oberzier SELFK WS [DIR] [D7] / N-1 Achene - Gramme 380.10</a:t>
                      </a:r>
                    </a:p>
                  </a:txBody>
                  <a:tcPr marL="6825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26,71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a:t>
                      </a:r>
                    </a:p>
                  </a:txBody>
                  <a:tcPr marL="0" marR="0" marT="0" marB="0" anchor="b">
                    <a:lnL>
                      <a:noFill/>
                    </a:lnL>
                    <a:lnR>
                      <a:noFill/>
                    </a:lnR>
                    <a:lnT>
                      <a:noFill/>
                    </a:lnT>
                    <a:lnB>
                      <a:noFill/>
                    </a:lnB>
                  </a:tcPr>
                </a:tc>
                <a:extLst>
                  <a:ext uri="{0D108BD9-81ED-4DB2-BD59-A6C34878D82A}">
                    <a16:rowId xmlns:a16="http://schemas.microsoft.com/office/drawing/2014/main" val="641304127"/>
                  </a:ext>
                </a:extLst>
              </a:tr>
              <a:tr h="122315">
                <a:tc>
                  <a:txBody>
                    <a:bodyPr/>
                    <a:lstStyle/>
                    <a:p>
                      <a:pPr algn="l" fontAlgn="b"/>
                      <a:r>
                        <a:rPr lang="cs-CZ" sz="700" b="1" i="0" u="none" strike="noStrike">
                          <a:solidFill>
                            <a:srgbClr val="000000"/>
                          </a:solidFill>
                          <a:effectLst/>
                          <a:latin typeface="Arial" panose="020B0604020202020204" pitchFamily="34" charset="0"/>
                        </a:rPr>
                        <a:t>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2202,72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165%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106572006"/>
                  </a:ext>
                </a:extLst>
              </a:tr>
              <a:tr h="122315">
                <a:tc>
                  <a:txBody>
                    <a:bodyPr/>
                    <a:lstStyle/>
                    <a:p>
                      <a:pPr algn="l" fontAlgn="b"/>
                      <a:r>
                        <a:rPr lang="cs-CZ" sz="700" b="0" i="0" u="none" strike="noStrike">
                          <a:solidFill>
                            <a:srgbClr val="000000"/>
                          </a:solidFill>
                          <a:effectLst/>
                          <a:latin typeface="Arial" panose="020B0604020202020204" pitchFamily="34" charset="0"/>
                        </a:rPr>
                        <a:t>[CZ-SK] Liskovec - P. Bystrica [DIR] [CZ] / N-1 Nosovice - Varin</a:t>
                      </a:r>
                    </a:p>
                  </a:txBody>
                  <a:tcPr marL="6825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48,11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63%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128972488"/>
                  </a:ext>
                </a:extLst>
              </a:tr>
              <a:tr h="122315">
                <a:tc>
                  <a:txBody>
                    <a:bodyPr/>
                    <a:lstStyle/>
                    <a:p>
                      <a:pPr algn="l" fontAlgn="b"/>
                      <a:r>
                        <a:rPr lang="cs-CZ" sz="700" b="0" i="0" u="none" strike="noStrike">
                          <a:solidFill>
                            <a:srgbClr val="000000"/>
                          </a:solidFill>
                          <a:effectLst/>
                          <a:latin typeface="Arial" panose="020B0604020202020204" pitchFamily="34" charset="0"/>
                        </a:rPr>
                        <a:t>[CZ-D8] Hradec - Rohrsdorf 446 [OPP] [D8] / N-1 Hradec - Rohrsdorf 1</a:t>
                      </a:r>
                    </a:p>
                  </a:txBody>
                  <a:tcPr marL="6825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144,7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12%</a:t>
                      </a:r>
                    </a:p>
                  </a:txBody>
                  <a:tcPr marL="0" marR="0" marT="0" marB="0" anchor="b">
                    <a:lnL>
                      <a:noFill/>
                    </a:lnL>
                    <a:lnR>
                      <a:noFill/>
                    </a:lnR>
                    <a:lnT>
                      <a:noFill/>
                    </a:lnT>
                    <a:lnB>
                      <a:noFill/>
                    </a:lnB>
                  </a:tcPr>
                </a:tc>
                <a:extLst>
                  <a:ext uri="{0D108BD9-81ED-4DB2-BD59-A6C34878D82A}">
                    <a16:rowId xmlns:a16="http://schemas.microsoft.com/office/drawing/2014/main" val="242150572"/>
                  </a:ext>
                </a:extLst>
              </a:tr>
              <a:tr h="122315">
                <a:tc>
                  <a:txBody>
                    <a:bodyPr/>
                    <a:lstStyle/>
                    <a:p>
                      <a:pPr algn="l" fontAlgn="b"/>
                      <a:r>
                        <a:rPr lang="cs-CZ" sz="700" b="0" i="0" u="none" strike="noStrike">
                          <a:solidFill>
                            <a:srgbClr val="000000"/>
                          </a:solidFill>
                          <a:effectLst/>
                          <a:latin typeface="Arial" panose="020B0604020202020204" pitchFamily="34" charset="0"/>
                        </a:rPr>
                        <a:t>[AT-HU] Zurndorf - Gyoer 439B [DIR] [AT] / N-1 Szombathely - Zurndorf</a:t>
                      </a:r>
                    </a:p>
                  </a:txBody>
                  <a:tcPr marL="6825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179,56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18%</a:t>
                      </a:r>
                    </a:p>
                  </a:txBody>
                  <a:tcPr marL="0" marR="0" marT="0" marB="0" anchor="b">
                    <a:lnL>
                      <a:noFill/>
                    </a:lnL>
                    <a:lnR>
                      <a:noFill/>
                    </a:lnR>
                    <a:lnT>
                      <a:noFill/>
                    </a:lnT>
                    <a:lnB>
                      <a:noFill/>
                    </a:lnB>
                  </a:tcPr>
                </a:tc>
                <a:extLst>
                  <a:ext uri="{0D108BD9-81ED-4DB2-BD59-A6C34878D82A}">
                    <a16:rowId xmlns:a16="http://schemas.microsoft.com/office/drawing/2014/main" val="19401123"/>
                  </a:ext>
                </a:extLst>
              </a:tr>
              <a:tr h="122315">
                <a:tc>
                  <a:txBody>
                    <a:bodyPr/>
                    <a:lstStyle/>
                    <a:p>
                      <a:pPr algn="l" fontAlgn="b"/>
                      <a:r>
                        <a:rPr lang="de-DE" sz="700" b="0" i="0" u="none" strike="noStrike">
                          <a:solidFill>
                            <a:srgbClr val="000000"/>
                          </a:solidFill>
                          <a:effectLst/>
                          <a:latin typeface="Arial" panose="020B0604020202020204" pitchFamily="34" charset="0"/>
                        </a:rPr>
                        <a:t>[D4-FR] Eichstetten - Muhlbach rt [OPP] [D4] / N-1 Muhlbach - Sierentz 1</a:t>
                      </a:r>
                    </a:p>
                  </a:txBody>
                  <a:tcPr marL="6825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194,77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610054693"/>
                  </a:ext>
                </a:extLst>
              </a:tr>
              <a:tr h="122315">
                <a:tc>
                  <a:txBody>
                    <a:bodyPr/>
                    <a:lstStyle/>
                    <a:p>
                      <a:pPr algn="l" fontAlgn="b"/>
                      <a:r>
                        <a:rPr lang="cs-CZ" sz="700" b="0" i="0" u="none" strike="noStrike">
                          <a:solidFill>
                            <a:srgbClr val="000000"/>
                          </a:solidFill>
                          <a:effectLst/>
                          <a:latin typeface="Arial" panose="020B0604020202020204" pitchFamily="34" charset="0"/>
                        </a:rPr>
                        <a:t>[NL-D2] Meeden-Diele  380 Z [OPP] [NL] / N-1 COBRA HVDC</a:t>
                      </a:r>
                    </a:p>
                  </a:txBody>
                  <a:tcPr marL="6825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779,18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406134523"/>
                  </a:ext>
                </a:extLst>
              </a:tr>
              <a:tr h="122315">
                <a:tc>
                  <a:txBody>
                    <a:bodyPr/>
                    <a:lstStyle/>
                    <a:p>
                      <a:pPr algn="l" fontAlgn="b"/>
                      <a:r>
                        <a:rPr lang="de-DE" sz="700" b="0" i="0" u="none" strike="noStrike">
                          <a:solidFill>
                            <a:srgbClr val="000000"/>
                          </a:solidFill>
                          <a:effectLst/>
                          <a:latin typeface="Arial" panose="020B0604020202020204" pitchFamily="34" charset="0"/>
                        </a:rPr>
                        <a:t>[D8-D8] Neuenhagen - Vierraden 304 [OPP] / N-1 Vierraden - Pasewalk 306</a:t>
                      </a:r>
                    </a:p>
                  </a:txBody>
                  <a:tcPr marL="6825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1066,8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19%</a:t>
                      </a:r>
                    </a:p>
                  </a:txBody>
                  <a:tcPr marL="0" marR="0" marT="0" marB="0" anchor="b">
                    <a:lnL>
                      <a:noFill/>
                    </a:lnL>
                    <a:lnR>
                      <a:noFill/>
                    </a:lnR>
                    <a:lnT>
                      <a:noFill/>
                    </a:lnT>
                    <a:lnB>
                      <a:noFill/>
                    </a:lnB>
                  </a:tcPr>
                </a:tc>
                <a:extLst>
                  <a:ext uri="{0D108BD9-81ED-4DB2-BD59-A6C34878D82A}">
                    <a16:rowId xmlns:a16="http://schemas.microsoft.com/office/drawing/2014/main" val="3809857327"/>
                  </a:ext>
                </a:extLst>
              </a:tr>
              <a:tr h="122315">
                <a:tc>
                  <a:txBody>
                    <a:bodyPr/>
                    <a:lstStyle/>
                    <a:p>
                      <a:pPr algn="l" fontAlgn="b"/>
                      <a:r>
                        <a:rPr lang="cs-CZ" sz="700" b="0" i="0" u="none" strike="noStrike">
                          <a:solidFill>
                            <a:srgbClr val="000000"/>
                          </a:solidFill>
                          <a:effectLst/>
                          <a:latin typeface="Arial" panose="020B0604020202020204" pitchFamily="34" charset="0"/>
                        </a:rPr>
                        <a:t>[AT-SI] Obersielach - Podlog 247 [OPP] [AT] / N-1 Cirkovce-Podlog</a:t>
                      </a:r>
                    </a:p>
                  </a:txBody>
                  <a:tcPr marL="6825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47,8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45%</a:t>
                      </a:r>
                    </a:p>
                  </a:txBody>
                  <a:tcPr marL="0" marR="0" marT="0" marB="0" anchor="b">
                    <a:lnL>
                      <a:noFill/>
                    </a:lnL>
                    <a:lnR>
                      <a:noFill/>
                    </a:lnR>
                    <a:lnT>
                      <a:noFill/>
                    </a:lnT>
                    <a:lnB>
                      <a:noFill/>
                    </a:lnB>
                  </a:tcPr>
                </a:tc>
                <a:extLst>
                  <a:ext uri="{0D108BD9-81ED-4DB2-BD59-A6C34878D82A}">
                    <a16:rowId xmlns:a16="http://schemas.microsoft.com/office/drawing/2014/main" val="3729147255"/>
                  </a:ext>
                </a:extLst>
              </a:tr>
              <a:tr h="122315">
                <a:tc>
                  <a:txBody>
                    <a:bodyPr/>
                    <a:lstStyle/>
                    <a:p>
                      <a:pPr algn="l" fontAlgn="b"/>
                      <a:r>
                        <a:rPr lang="cs-CZ" sz="700" b="0" i="0" u="none" strike="noStrike">
                          <a:solidFill>
                            <a:srgbClr val="000000"/>
                          </a:solidFill>
                          <a:effectLst/>
                          <a:latin typeface="Arial" panose="020B0604020202020204" pitchFamily="34" charset="0"/>
                        </a:rPr>
                        <a:t>[AT-AT] Westtirol 1 - Westtirol 2 WTRHU41 [OPP] / N-1 Westtirol - Voehringen</a:t>
                      </a:r>
                    </a:p>
                  </a:txBody>
                  <a:tcPr marL="6825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300,53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234069453"/>
                  </a:ext>
                </a:extLst>
              </a:tr>
              <a:tr h="122315">
                <a:tc>
                  <a:txBody>
                    <a:bodyPr/>
                    <a:lstStyle/>
                    <a:p>
                      <a:pPr algn="l" fontAlgn="b"/>
                      <a:r>
                        <a:rPr lang="cs-CZ" sz="700" b="0" i="0" u="none" strike="noStrike">
                          <a:solidFill>
                            <a:srgbClr val="000000"/>
                          </a:solidFill>
                          <a:effectLst/>
                          <a:latin typeface="Arial" panose="020B0604020202020204" pitchFamily="34" charset="0"/>
                        </a:rPr>
                        <a:t>[D4-D7] Daxlanden - Weingarten ge (Germersheim Sued) [OPP] [D4] / N-1 ALEGRO DC</a:t>
                      </a:r>
                    </a:p>
                  </a:txBody>
                  <a:tcPr marL="6825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2202,72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561334812"/>
                  </a:ext>
                </a:extLst>
              </a:tr>
              <a:tr h="122315">
                <a:tc>
                  <a:txBody>
                    <a:bodyPr/>
                    <a:lstStyle/>
                    <a:p>
                      <a:pPr algn="l" fontAlgn="b"/>
                      <a:r>
                        <a:rPr lang="de-DE" sz="700" b="0" i="0" u="none" strike="noStrike">
                          <a:solidFill>
                            <a:srgbClr val="000000"/>
                          </a:solidFill>
                          <a:effectLst/>
                          <a:latin typeface="Arial" panose="020B0604020202020204" pitchFamily="34" charset="0"/>
                        </a:rPr>
                        <a:t>[NL-D7] Maasbracht - Oberzier SELFK WS [DIR] [D7] / N-1 Achene - Gramme 380.10</a:t>
                      </a:r>
                    </a:p>
                  </a:txBody>
                  <a:tcPr marL="6825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36,22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a:t>
                      </a:r>
                    </a:p>
                  </a:txBody>
                  <a:tcPr marL="0" marR="0" marT="0" marB="0" anchor="b">
                    <a:lnL>
                      <a:noFill/>
                    </a:lnL>
                    <a:lnR>
                      <a:noFill/>
                    </a:lnR>
                    <a:lnT>
                      <a:noFill/>
                    </a:lnT>
                    <a:lnB>
                      <a:noFill/>
                    </a:lnB>
                  </a:tcPr>
                </a:tc>
                <a:extLst>
                  <a:ext uri="{0D108BD9-81ED-4DB2-BD59-A6C34878D82A}">
                    <a16:rowId xmlns:a16="http://schemas.microsoft.com/office/drawing/2014/main" val="1545356474"/>
                  </a:ext>
                </a:extLst>
              </a:tr>
              <a:tr h="122315">
                <a:tc>
                  <a:txBody>
                    <a:bodyPr/>
                    <a:lstStyle/>
                    <a:p>
                      <a:pPr algn="l" fontAlgn="b"/>
                      <a:r>
                        <a:rPr lang="cs-CZ" sz="700" b="1" i="0" u="none" strike="noStrike">
                          <a:solidFill>
                            <a:srgbClr val="000000"/>
                          </a:solidFill>
                          <a:effectLst/>
                          <a:latin typeface="Arial" panose="020B0604020202020204" pitchFamily="34" charset="0"/>
                        </a:rPr>
                        <a:t>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2336,25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166%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959332148"/>
                  </a:ext>
                </a:extLst>
              </a:tr>
              <a:tr h="122315">
                <a:tc>
                  <a:txBody>
                    <a:bodyPr/>
                    <a:lstStyle/>
                    <a:p>
                      <a:pPr algn="l" fontAlgn="b"/>
                      <a:r>
                        <a:rPr lang="cs-CZ" sz="700" b="0" i="0" u="none" strike="noStrike">
                          <a:solidFill>
                            <a:srgbClr val="000000"/>
                          </a:solidFill>
                          <a:effectLst/>
                          <a:latin typeface="Arial" panose="020B0604020202020204" pitchFamily="34" charset="0"/>
                        </a:rPr>
                        <a:t>[AT-SI] Kainachtal - Maribor 473 [OPP] [AT] / N-1 Maribor-Kainachtal 2</a:t>
                      </a:r>
                    </a:p>
                  </a:txBody>
                  <a:tcPr marL="6825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30,03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42%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57949799"/>
                  </a:ext>
                </a:extLst>
              </a:tr>
              <a:tr h="122315">
                <a:tc>
                  <a:txBody>
                    <a:bodyPr/>
                    <a:lstStyle/>
                    <a:p>
                      <a:pPr algn="l" fontAlgn="b"/>
                      <a:r>
                        <a:rPr lang="cs-CZ" sz="700" b="0" i="0" u="none" strike="noStrike">
                          <a:solidFill>
                            <a:srgbClr val="000000"/>
                          </a:solidFill>
                          <a:effectLst/>
                          <a:latin typeface="Arial" panose="020B0604020202020204" pitchFamily="34" charset="0"/>
                        </a:rPr>
                        <a:t>[CZ-SK] Liskovec - P. Bystrica [DIR] [CZ] / N-1 Nosovice - Varin</a:t>
                      </a:r>
                    </a:p>
                  </a:txBody>
                  <a:tcPr marL="6825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105,48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65%</a:t>
                      </a:r>
                    </a:p>
                  </a:txBody>
                  <a:tcPr marL="0" marR="0" marT="0" marB="0" anchor="b">
                    <a:lnL>
                      <a:noFill/>
                    </a:lnL>
                    <a:lnR>
                      <a:noFill/>
                    </a:lnR>
                    <a:lnT>
                      <a:noFill/>
                    </a:lnT>
                    <a:lnB>
                      <a:noFill/>
                    </a:lnB>
                  </a:tcPr>
                </a:tc>
                <a:extLst>
                  <a:ext uri="{0D108BD9-81ED-4DB2-BD59-A6C34878D82A}">
                    <a16:rowId xmlns:a16="http://schemas.microsoft.com/office/drawing/2014/main" val="4043426362"/>
                  </a:ext>
                </a:extLst>
              </a:tr>
              <a:tr h="122315">
                <a:tc>
                  <a:txBody>
                    <a:bodyPr/>
                    <a:lstStyle/>
                    <a:p>
                      <a:pPr algn="l" fontAlgn="b"/>
                      <a:r>
                        <a:rPr lang="cs-CZ" sz="700" b="0" i="0" u="none" strike="noStrike">
                          <a:solidFill>
                            <a:srgbClr val="000000"/>
                          </a:solidFill>
                          <a:effectLst/>
                          <a:latin typeface="Arial" panose="020B0604020202020204" pitchFamily="34" charset="0"/>
                        </a:rPr>
                        <a:t>[CZ-D8] Hradec - Rohrsdorf 446 [OPP] [D8] / N-1 Hradec - Rohrsdorf 1</a:t>
                      </a:r>
                    </a:p>
                  </a:txBody>
                  <a:tcPr marL="6825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154,56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13%</a:t>
                      </a:r>
                    </a:p>
                  </a:txBody>
                  <a:tcPr marL="0" marR="0" marT="0" marB="0" anchor="b">
                    <a:lnL>
                      <a:noFill/>
                    </a:lnL>
                    <a:lnR>
                      <a:noFill/>
                    </a:lnR>
                    <a:lnT>
                      <a:noFill/>
                    </a:lnT>
                    <a:lnB>
                      <a:noFill/>
                    </a:lnB>
                  </a:tcPr>
                </a:tc>
                <a:extLst>
                  <a:ext uri="{0D108BD9-81ED-4DB2-BD59-A6C34878D82A}">
                    <a16:rowId xmlns:a16="http://schemas.microsoft.com/office/drawing/2014/main" val="1527455907"/>
                  </a:ext>
                </a:extLst>
              </a:tr>
              <a:tr h="122315">
                <a:tc>
                  <a:txBody>
                    <a:bodyPr/>
                    <a:lstStyle/>
                    <a:p>
                      <a:pPr algn="l" fontAlgn="b"/>
                      <a:r>
                        <a:rPr lang="cs-CZ" sz="700" b="0" i="0" u="none" strike="noStrike">
                          <a:solidFill>
                            <a:srgbClr val="000000"/>
                          </a:solidFill>
                          <a:effectLst/>
                          <a:latin typeface="Arial" panose="020B0604020202020204" pitchFamily="34" charset="0"/>
                        </a:rPr>
                        <a:t>[AT-HU] Zurndorf - Gyoer 439B [DIR] [AT] / N-1 Szombathely - Zurndorf</a:t>
                      </a:r>
                    </a:p>
                  </a:txBody>
                  <a:tcPr marL="6825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171,09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19%</a:t>
                      </a:r>
                    </a:p>
                  </a:txBody>
                  <a:tcPr marL="0" marR="0" marT="0" marB="0" anchor="b">
                    <a:lnL>
                      <a:noFill/>
                    </a:lnL>
                    <a:lnR>
                      <a:noFill/>
                    </a:lnR>
                    <a:lnT>
                      <a:noFill/>
                    </a:lnT>
                    <a:lnB>
                      <a:noFill/>
                    </a:lnB>
                  </a:tcPr>
                </a:tc>
                <a:extLst>
                  <a:ext uri="{0D108BD9-81ED-4DB2-BD59-A6C34878D82A}">
                    <a16:rowId xmlns:a16="http://schemas.microsoft.com/office/drawing/2014/main" val="728285834"/>
                  </a:ext>
                </a:extLst>
              </a:tr>
              <a:tr h="122315">
                <a:tc>
                  <a:txBody>
                    <a:bodyPr/>
                    <a:lstStyle/>
                    <a:p>
                      <a:pPr algn="l" fontAlgn="b"/>
                      <a:r>
                        <a:rPr lang="de-DE" sz="700" b="0" i="0" u="none" strike="noStrike">
                          <a:solidFill>
                            <a:srgbClr val="000000"/>
                          </a:solidFill>
                          <a:effectLst/>
                          <a:latin typeface="Arial" panose="020B0604020202020204" pitchFamily="34" charset="0"/>
                        </a:rPr>
                        <a:t>[D4-FR] Eichstetten - Muhlbach rt [OPP] [D4] / N-1 Muhlbach - Sierentz 2</a:t>
                      </a:r>
                    </a:p>
                  </a:txBody>
                  <a:tcPr marL="6825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402,19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705623466"/>
                  </a:ext>
                </a:extLst>
              </a:tr>
              <a:tr h="122315">
                <a:tc>
                  <a:txBody>
                    <a:bodyPr/>
                    <a:lstStyle/>
                    <a:p>
                      <a:pPr algn="l" fontAlgn="b"/>
                      <a:r>
                        <a:rPr lang="cs-CZ" sz="700" b="0" i="0" u="none" strike="noStrike">
                          <a:solidFill>
                            <a:srgbClr val="000000"/>
                          </a:solidFill>
                          <a:effectLst/>
                          <a:latin typeface="Arial" panose="020B0604020202020204" pitchFamily="34" charset="0"/>
                        </a:rPr>
                        <a:t>[NL-D2] Meeden-Diele  380 Z [OPP] [NL] / N-1 COBRA HVDC</a:t>
                      </a:r>
                    </a:p>
                  </a:txBody>
                  <a:tcPr marL="6825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834,41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a:t>
                      </a:r>
                    </a:p>
                  </a:txBody>
                  <a:tcPr marL="0" marR="0" marT="0" marB="0" anchor="b">
                    <a:lnL>
                      <a:noFill/>
                    </a:lnL>
                    <a:lnR>
                      <a:noFill/>
                    </a:lnR>
                    <a:lnT>
                      <a:noFill/>
                    </a:lnT>
                    <a:lnB>
                      <a:noFill/>
                    </a:lnB>
                  </a:tcPr>
                </a:tc>
                <a:extLst>
                  <a:ext uri="{0D108BD9-81ED-4DB2-BD59-A6C34878D82A}">
                    <a16:rowId xmlns:a16="http://schemas.microsoft.com/office/drawing/2014/main" val="1572127739"/>
                  </a:ext>
                </a:extLst>
              </a:tr>
              <a:tr h="122315">
                <a:tc>
                  <a:txBody>
                    <a:bodyPr/>
                    <a:lstStyle/>
                    <a:p>
                      <a:pPr algn="l" fontAlgn="b"/>
                      <a:r>
                        <a:rPr lang="de-DE" sz="700" b="0" i="0" u="none" strike="noStrike">
                          <a:solidFill>
                            <a:srgbClr val="000000"/>
                          </a:solidFill>
                          <a:effectLst/>
                          <a:latin typeface="Arial" panose="020B0604020202020204" pitchFamily="34" charset="0"/>
                        </a:rPr>
                        <a:t>[D8-D8] Neuenhagen - Vierraden 304 [OPP] / N-1 Vierraden - Pasewalk 306</a:t>
                      </a:r>
                    </a:p>
                  </a:txBody>
                  <a:tcPr marL="6825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1117,25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18%</a:t>
                      </a:r>
                    </a:p>
                  </a:txBody>
                  <a:tcPr marL="0" marR="0" marT="0" marB="0" anchor="b">
                    <a:lnL>
                      <a:noFill/>
                    </a:lnL>
                    <a:lnR>
                      <a:noFill/>
                    </a:lnR>
                    <a:lnT>
                      <a:noFill/>
                    </a:lnT>
                    <a:lnB>
                      <a:noFill/>
                    </a:lnB>
                  </a:tcPr>
                </a:tc>
                <a:extLst>
                  <a:ext uri="{0D108BD9-81ED-4DB2-BD59-A6C34878D82A}">
                    <a16:rowId xmlns:a16="http://schemas.microsoft.com/office/drawing/2014/main" val="3413382702"/>
                  </a:ext>
                </a:extLst>
              </a:tr>
              <a:tr h="122315">
                <a:tc>
                  <a:txBody>
                    <a:bodyPr/>
                    <a:lstStyle/>
                    <a:p>
                      <a:pPr algn="l" fontAlgn="b"/>
                      <a:r>
                        <a:rPr lang="cs-CZ" sz="700" b="0" i="0" u="none" strike="noStrike">
                          <a:solidFill>
                            <a:srgbClr val="000000"/>
                          </a:solidFill>
                          <a:effectLst/>
                          <a:latin typeface="Arial" panose="020B0604020202020204" pitchFamily="34" charset="0"/>
                        </a:rPr>
                        <a:t>[AT-AT] Westtirol 1 - Westtirol 2 WTRHU41 [OPP] / N-1 Westtirol - Voehringen</a:t>
                      </a:r>
                    </a:p>
                  </a:txBody>
                  <a:tcPr marL="6825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322,3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568159127"/>
                  </a:ext>
                </a:extLst>
              </a:tr>
              <a:tr h="122315">
                <a:tc>
                  <a:txBody>
                    <a:bodyPr/>
                    <a:lstStyle/>
                    <a:p>
                      <a:pPr algn="l" fontAlgn="b"/>
                      <a:r>
                        <a:rPr lang="cs-CZ" sz="700" b="0" i="0" u="none" strike="noStrike">
                          <a:solidFill>
                            <a:srgbClr val="000000"/>
                          </a:solidFill>
                          <a:effectLst/>
                          <a:latin typeface="Arial" panose="020B0604020202020204" pitchFamily="34" charset="0"/>
                        </a:rPr>
                        <a:t>[D4-D7] Daxlanden - Weingarten ge (Germersheim Sued) [OPP] [D4] / N-1 ALEGRO DC</a:t>
                      </a:r>
                    </a:p>
                  </a:txBody>
                  <a:tcPr marL="6825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2336,25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000187659"/>
                  </a:ext>
                </a:extLst>
              </a:tr>
              <a:tr h="122315">
                <a:tc>
                  <a:txBody>
                    <a:bodyPr/>
                    <a:lstStyle/>
                    <a:p>
                      <a:pPr algn="l" fontAlgn="b"/>
                      <a:r>
                        <a:rPr lang="cs-CZ" sz="700" b="0" i="0" u="none" strike="noStrike">
                          <a:solidFill>
                            <a:srgbClr val="000000"/>
                          </a:solidFill>
                          <a:effectLst/>
                          <a:latin typeface="Arial" panose="020B0604020202020204" pitchFamily="34" charset="0"/>
                        </a:rPr>
                        <a:t>[NL-BE] Maasbracht-Van Eyck 380 W [OPP] [NL] / N-1 Achene - Lonny 380.19</a:t>
                      </a:r>
                    </a:p>
                  </a:txBody>
                  <a:tcPr marL="6825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23,82</a:t>
                      </a:r>
                    </a:p>
                  </a:txBody>
                  <a:tcPr marL="0" marR="0" marT="0" marB="0" anchor="b">
                    <a:lnL>
                      <a:noFill/>
                    </a:lnL>
                    <a:lnR>
                      <a:noFill/>
                    </a:lnR>
                    <a:lnT>
                      <a:noFill/>
                    </a:lnT>
                    <a:lnB>
                      <a:noFill/>
                    </a:lnB>
                  </a:tcPr>
                </a:tc>
                <a:tc>
                  <a:txBody>
                    <a:bodyPr/>
                    <a:lstStyle/>
                    <a:p>
                      <a:pPr algn="r" fontAlgn="b"/>
                      <a:r>
                        <a:rPr lang="cs-CZ" sz="700" b="0" i="0" u="none" strike="noStrike" dirty="0">
                          <a:solidFill>
                            <a:srgbClr val="000000"/>
                          </a:solidFill>
                          <a:effectLst/>
                          <a:latin typeface="Arial" panose="020B0604020202020204" pitchFamily="34" charset="0"/>
                        </a:rPr>
                        <a:t>7%</a:t>
                      </a:r>
                    </a:p>
                  </a:txBody>
                  <a:tcPr marL="0" marR="0" marT="0" marB="0" anchor="b">
                    <a:lnL>
                      <a:noFill/>
                    </a:lnL>
                    <a:lnR>
                      <a:noFill/>
                    </a:lnR>
                    <a:lnT>
                      <a:noFill/>
                    </a:lnT>
                    <a:lnB>
                      <a:noFill/>
                    </a:lnB>
                  </a:tcPr>
                </a:tc>
                <a:extLst>
                  <a:ext uri="{0D108BD9-81ED-4DB2-BD59-A6C34878D82A}">
                    <a16:rowId xmlns:a16="http://schemas.microsoft.com/office/drawing/2014/main" val="2238898005"/>
                  </a:ext>
                </a:extLst>
              </a:tr>
            </a:tbl>
          </a:graphicData>
        </a:graphic>
      </p:graphicFrame>
    </p:spTree>
    <p:extLst>
      <p:ext uri="{BB962C8B-B14F-4D97-AF65-F5344CB8AC3E}">
        <p14:creationId xmlns:p14="http://schemas.microsoft.com/office/powerpoint/2010/main" val="39086382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tableEx ,Average Maximum AMR per BD (MW) by TSO ,tableEx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 +2_10</a:t>
            </a:r>
          </a:p>
        </p:txBody>
      </p:sp>
      <p:sp>
        <p:nvSpPr>
          <p:cNvPr id="5" name="Title 4">
            <a:extLst>
              <a:ext uri="{FF2B5EF4-FFF2-40B4-BE49-F238E27FC236}">
                <a16:creationId xmlns:a16="http://schemas.microsoft.com/office/drawing/2014/main" id="{31C1E447-F081-4F58-B9CE-8C48835A5878}"/>
              </a:ext>
            </a:extLst>
          </p:cNvPr>
          <p:cNvSpPr txBox="1">
            <a:spLocks/>
          </p:cNvSpPr>
          <p:nvPr/>
        </p:nvSpPr>
        <p:spPr>
          <a:xfrm>
            <a:off x="61912" y="306388"/>
            <a:ext cx="332708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1: Average maximum AMR per CNE per BD</a:t>
            </a:r>
          </a:p>
        </p:txBody>
      </p:sp>
      <p:sp>
        <p:nvSpPr>
          <p:cNvPr id="6" name="Title 4">
            <a:extLst>
              <a:ext uri="{FF2B5EF4-FFF2-40B4-BE49-F238E27FC236}">
                <a16:creationId xmlns:a16="http://schemas.microsoft.com/office/drawing/2014/main" id="{9259C097-522F-4B39-A7CF-F6525142AC8B}"/>
              </a:ext>
            </a:extLst>
          </p:cNvPr>
          <p:cNvSpPr txBox="1">
            <a:spLocks/>
          </p:cNvSpPr>
          <p:nvPr/>
        </p:nvSpPr>
        <p:spPr>
          <a:xfrm>
            <a:off x="5500619" y="306388"/>
            <a:ext cx="3439956"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1185943116"/>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BD20220420</a:t>
            </a:r>
            <a:r>
              <a:rPr lang="en-US" altLang="hu-HU" sz="1400" dirty="0">
                <a:solidFill>
                  <a:srgbClr val="008000"/>
                </a:solidFill>
              </a:rPr>
              <a:t> (part </a:t>
            </a:r>
            <a:r>
              <a:rPr lang="sl-SI" altLang="hu-HU" sz="1400" dirty="0">
                <a:solidFill>
                  <a:srgbClr val="008000"/>
                </a:solidFill>
              </a:rPr>
              <a:t>II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ulka 1">
            <a:extLst>
              <a:ext uri="{FF2B5EF4-FFF2-40B4-BE49-F238E27FC236}">
                <a16:creationId xmlns:a16="http://schemas.microsoft.com/office/drawing/2014/main" id="{F61A500E-ABB0-4F37-9049-AA2D0871B56B}"/>
              </a:ext>
            </a:extLst>
          </p:cNvPr>
          <p:cNvGraphicFramePr>
            <a:graphicFrameLocks noGrp="1"/>
          </p:cNvGraphicFramePr>
          <p:nvPr>
            <p:extLst>
              <p:ext uri="{D42A27DB-BD31-4B8C-83A1-F6EECF244321}">
                <p14:modId xmlns:p14="http://schemas.microsoft.com/office/powerpoint/2010/main" val="823315117"/>
              </p:ext>
            </p:extLst>
          </p:nvPr>
        </p:nvGraphicFramePr>
        <p:xfrm>
          <a:off x="428637" y="977096"/>
          <a:ext cx="8634895" cy="5584635"/>
        </p:xfrm>
        <a:graphic>
          <a:graphicData uri="http://schemas.openxmlformats.org/drawingml/2006/table">
            <a:tbl>
              <a:tblPr/>
              <a:tblGrid>
                <a:gridCol w="6685081">
                  <a:extLst>
                    <a:ext uri="{9D8B030D-6E8A-4147-A177-3AD203B41FA5}">
                      <a16:colId xmlns:a16="http://schemas.microsoft.com/office/drawing/2014/main" val="3427260329"/>
                    </a:ext>
                  </a:extLst>
                </a:gridCol>
                <a:gridCol w="1439708">
                  <a:extLst>
                    <a:ext uri="{9D8B030D-6E8A-4147-A177-3AD203B41FA5}">
                      <a16:colId xmlns:a16="http://schemas.microsoft.com/office/drawing/2014/main" val="1766007080"/>
                    </a:ext>
                  </a:extLst>
                </a:gridCol>
                <a:gridCol w="510106">
                  <a:extLst>
                    <a:ext uri="{9D8B030D-6E8A-4147-A177-3AD203B41FA5}">
                      <a16:colId xmlns:a16="http://schemas.microsoft.com/office/drawing/2014/main" val="1943784333"/>
                    </a:ext>
                  </a:extLst>
                </a:gridCol>
              </a:tblGrid>
              <a:tr h="124103">
                <a:tc>
                  <a:txBody>
                    <a:bodyPr/>
                    <a:lstStyle/>
                    <a:p>
                      <a:pPr algn="l" fontAlgn="b"/>
                      <a:r>
                        <a:rPr lang="cs-CZ" sz="7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2319038412"/>
                  </a:ext>
                </a:extLst>
              </a:tr>
              <a:tr h="124103">
                <a:tc>
                  <a:txBody>
                    <a:bodyPr/>
                    <a:lstStyle/>
                    <a:p>
                      <a:pPr algn="l" fontAlgn="b"/>
                      <a:r>
                        <a:rPr lang="cs-CZ" sz="700" b="1" i="0" u="none" strike="noStrike">
                          <a:solidFill>
                            <a:srgbClr val="000000"/>
                          </a:solidFill>
                          <a:effectLst/>
                          <a:latin typeface="Arial" panose="020B0604020202020204" pitchFamily="34" charset="0"/>
                        </a:rPr>
                        <a:t>5</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1607,8</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59%</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634750787"/>
                  </a:ext>
                </a:extLst>
              </a:tr>
              <a:tr h="124103">
                <a:tc>
                  <a:txBody>
                    <a:bodyPr/>
                    <a:lstStyle/>
                    <a:p>
                      <a:pPr algn="l" fontAlgn="b"/>
                      <a:r>
                        <a:rPr lang="cs-CZ" sz="700" b="0" i="0" u="none" strike="noStrike">
                          <a:solidFill>
                            <a:srgbClr val="000000"/>
                          </a:solidFill>
                          <a:effectLst/>
                          <a:latin typeface="Arial" panose="020B0604020202020204" pitchFamily="34" charset="0"/>
                        </a:rPr>
                        <a:t>[CZ-D8] Hradec - Rohrsdorf 446 [OPP] [D8] / N-1 Hradec - Rohrsdorf 1</a:t>
                      </a:r>
                    </a:p>
                  </a:txBody>
                  <a:tcPr marL="6825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33,46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178348107"/>
                  </a:ext>
                </a:extLst>
              </a:tr>
              <a:tr h="124103">
                <a:tc>
                  <a:txBody>
                    <a:bodyPr/>
                    <a:lstStyle/>
                    <a:p>
                      <a:pPr algn="l" fontAlgn="b"/>
                      <a:r>
                        <a:rPr lang="cs-CZ" sz="700" b="0" i="0" u="none" strike="noStrike">
                          <a:solidFill>
                            <a:srgbClr val="000000"/>
                          </a:solidFill>
                          <a:effectLst/>
                          <a:latin typeface="Arial" panose="020B0604020202020204" pitchFamily="34" charset="0"/>
                        </a:rPr>
                        <a:t>[AT-HU] Zurndorf - Gyoer 439B [DIR] [AT] / N-1 Szombathely - Zurndorf</a:t>
                      </a:r>
                    </a:p>
                  </a:txBody>
                  <a:tcPr marL="6825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190,16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19%</a:t>
                      </a:r>
                    </a:p>
                  </a:txBody>
                  <a:tcPr marL="0" marR="0" marT="0" marB="0" anchor="b">
                    <a:lnL>
                      <a:noFill/>
                    </a:lnL>
                    <a:lnR>
                      <a:noFill/>
                    </a:lnR>
                    <a:lnT>
                      <a:noFill/>
                    </a:lnT>
                    <a:lnB>
                      <a:noFill/>
                    </a:lnB>
                  </a:tcPr>
                </a:tc>
                <a:extLst>
                  <a:ext uri="{0D108BD9-81ED-4DB2-BD59-A6C34878D82A}">
                    <a16:rowId xmlns:a16="http://schemas.microsoft.com/office/drawing/2014/main" val="170552546"/>
                  </a:ext>
                </a:extLst>
              </a:tr>
              <a:tr h="124103">
                <a:tc>
                  <a:txBody>
                    <a:bodyPr/>
                    <a:lstStyle/>
                    <a:p>
                      <a:pPr algn="l" fontAlgn="b"/>
                      <a:r>
                        <a:rPr lang="de-DE" sz="700" b="0" i="0" u="none" strike="noStrike">
                          <a:solidFill>
                            <a:srgbClr val="000000"/>
                          </a:solidFill>
                          <a:effectLst/>
                          <a:latin typeface="Arial" panose="020B0604020202020204" pitchFamily="34" charset="0"/>
                        </a:rPr>
                        <a:t>[D2-NL] Diele - Meeden SCHWARZ [DIR] [D2] / N-1 Gronau - Hanekenfaehr GRONAU W</a:t>
                      </a:r>
                    </a:p>
                  </a:txBody>
                  <a:tcPr marL="6825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400,44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a:t>
                      </a:r>
                    </a:p>
                  </a:txBody>
                  <a:tcPr marL="0" marR="0" marT="0" marB="0" anchor="b">
                    <a:lnL>
                      <a:noFill/>
                    </a:lnL>
                    <a:lnR>
                      <a:noFill/>
                    </a:lnR>
                    <a:lnT>
                      <a:noFill/>
                    </a:lnT>
                    <a:lnB>
                      <a:noFill/>
                    </a:lnB>
                  </a:tcPr>
                </a:tc>
                <a:extLst>
                  <a:ext uri="{0D108BD9-81ED-4DB2-BD59-A6C34878D82A}">
                    <a16:rowId xmlns:a16="http://schemas.microsoft.com/office/drawing/2014/main" val="974326354"/>
                  </a:ext>
                </a:extLst>
              </a:tr>
              <a:tr h="124103">
                <a:tc>
                  <a:txBody>
                    <a:bodyPr/>
                    <a:lstStyle/>
                    <a:p>
                      <a:pPr algn="l" fontAlgn="b"/>
                      <a:r>
                        <a:rPr lang="de-DE" sz="700" b="0" i="0" u="none" strike="noStrike">
                          <a:solidFill>
                            <a:srgbClr val="000000"/>
                          </a:solidFill>
                          <a:effectLst/>
                          <a:latin typeface="Arial" panose="020B0604020202020204" pitchFamily="34" charset="0"/>
                        </a:rPr>
                        <a:t>[D4-FR] Eichstetten - Muhlbach rt [OPP] [D4] / N-1 Muhlbach - Sierentz 1</a:t>
                      </a:r>
                    </a:p>
                  </a:txBody>
                  <a:tcPr marL="6825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926,7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305246449"/>
                  </a:ext>
                </a:extLst>
              </a:tr>
              <a:tr h="124103">
                <a:tc>
                  <a:txBody>
                    <a:bodyPr/>
                    <a:lstStyle/>
                    <a:p>
                      <a:pPr algn="l" fontAlgn="b"/>
                      <a:r>
                        <a:rPr lang="cs-CZ" sz="700" b="0" i="0" u="none" strike="noStrike">
                          <a:solidFill>
                            <a:srgbClr val="000000"/>
                          </a:solidFill>
                          <a:effectLst/>
                          <a:latin typeface="Arial" panose="020B0604020202020204" pitchFamily="34" charset="0"/>
                        </a:rPr>
                        <a:t>[D4-CH] Kuehmoos - Laufenburg rt (Murg) [DIR] [D4] / N-1 Laufenburg - Trossingen rt</a:t>
                      </a:r>
                    </a:p>
                  </a:txBody>
                  <a:tcPr marL="6825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486,17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534480893"/>
                  </a:ext>
                </a:extLst>
              </a:tr>
              <a:tr h="124103">
                <a:tc>
                  <a:txBody>
                    <a:bodyPr/>
                    <a:lstStyle/>
                    <a:p>
                      <a:pPr algn="l" fontAlgn="b"/>
                      <a:r>
                        <a:rPr lang="de-DE" sz="700" b="0" i="0" u="none" strike="noStrike">
                          <a:solidFill>
                            <a:srgbClr val="000000"/>
                          </a:solidFill>
                          <a:effectLst/>
                          <a:latin typeface="Arial" panose="020B0604020202020204" pitchFamily="34" charset="0"/>
                        </a:rPr>
                        <a:t>[D8-D8] Neuenhagen - Vierraden 304 [OPP] / N-1 Vierraden - Pasewalk 306</a:t>
                      </a:r>
                    </a:p>
                  </a:txBody>
                  <a:tcPr marL="6825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1607,8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19%</a:t>
                      </a:r>
                    </a:p>
                  </a:txBody>
                  <a:tcPr marL="0" marR="0" marT="0" marB="0" anchor="b">
                    <a:lnL>
                      <a:noFill/>
                    </a:lnL>
                    <a:lnR>
                      <a:noFill/>
                    </a:lnR>
                    <a:lnT>
                      <a:noFill/>
                    </a:lnT>
                    <a:lnB>
                      <a:noFill/>
                    </a:lnB>
                  </a:tcPr>
                </a:tc>
                <a:extLst>
                  <a:ext uri="{0D108BD9-81ED-4DB2-BD59-A6C34878D82A}">
                    <a16:rowId xmlns:a16="http://schemas.microsoft.com/office/drawing/2014/main" val="2581500381"/>
                  </a:ext>
                </a:extLst>
              </a:tr>
              <a:tr h="124103">
                <a:tc>
                  <a:txBody>
                    <a:bodyPr/>
                    <a:lstStyle/>
                    <a:p>
                      <a:pPr algn="l" fontAlgn="b"/>
                      <a:r>
                        <a:rPr lang="de-DE" sz="700" b="0" i="0" u="none" strike="noStrike">
                          <a:solidFill>
                            <a:srgbClr val="000000"/>
                          </a:solidFill>
                          <a:effectLst/>
                          <a:latin typeface="Arial" panose="020B0604020202020204" pitchFamily="34" charset="0"/>
                        </a:rPr>
                        <a:t>[D4-D7] Hoheneck - Pulverdingen ws [DIR] [D4] / N-1 Herbertingen - Hoheneck - Metzingen sw</a:t>
                      </a:r>
                    </a:p>
                  </a:txBody>
                  <a:tcPr marL="6825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1162,69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813264763"/>
                  </a:ext>
                </a:extLst>
              </a:tr>
              <a:tr h="124103">
                <a:tc>
                  <a:txBody>
                    <a:bodyPr/>
                    <a:lstStyle/>
                    <a:p>
                      <a:pPr algn="l" fontAlgn="b"/>
                      <a:r>
                        <a:rPr lang="cs-CZ" sz="700" b="0" i="0" u="none" strike="noStrike">
                          <a:solidFill>
                            <a:srgbClr val="000000"/>
                          </a:solidFill>
                          <a:effectLst/>
                          <a:latin typeface="Arial" panose="020B0604020202020204" pitchFamily="34" charset="0"/>
                        </a:rPr>
                        <a:t>[AT-AT] Westtirol 1 - Westtirol 2 WTRHU41 [OPP] / N-1 Westtirol - Voehringen</a:t>
                      </a:r>
                    </a:p>
                  </a:txBody>
                  <a:tcPr marL="6825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301,16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593494864"/>
                  </a:ext>
                </a:extLst>
              </a:tr>
              <a:tr h="124103">
                <a:tc>
                  <a:txBody>
                    <a:bodyPr/>
                    <a:lstStyle/>
                    <a:p>
                      <a:pPr algn="l" fontAlgn="b"/>
                      <a:r>
                        <a:rPr lang="de-DE" sz="700" b="0" i="0" u="none" strike="noStrike">
                          <a:solidFill>
                            <a:srgbClr val="000000"/>
                          </a:solidFill>
                          <a:effectLst/>
                          <a:latin typeface="Arial" panose="020B0604020202020204" pitchFamily="34" charset="0"/>
                        </a:rPr>
                        <a:t>[NL-D7] Maasbracht - Oberzier SELFK WS [DIR] [D7] / N-1 Achene - Gramme 380.10</a:t>
                      </a:r>
                    </a:p>
                  </a:txBody>
                  <a:tcPr marL="6825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38,1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144807539"/>
                  </a:ext>
                </a:extLst>
              </a:tr>
              <a:tr h="124103">
                <a:tc>
                  <a:txBody>
                    <a:bodyPr/>
                    <a:lstStyle/>
                    <a:p>
                      <a:pPr algn="l" fontAlgn="b"/>
                      <a:r>
                        <a:rPr lang="cs-CZ" sz="700" b="1" i="0" u="none" strike="noStrike">
                          <a:solidFill>
                            <a:srgbClr val="000000"/>
                          </a:solidFill>
                          <a:effectLst/>
                          <a:latin typeface="Arial" panose="020B0604020202020204" pitchFamily="34" charset="0"/>
                        </a:rPr>
                        <a:t>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4190,16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126%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992667435"/>
                  </a:ext>
                </a:extLst>
              </a:tr>
              <a:tr h="124103">
                <a:tc>
                  <a:txBody>
                    <a:bodyPr/>
                    <a:lstStyle/>
                    <a:p>
                      <a:pPr algn="l" fontAlgn="b"/>
                      <a:r>
                        <a:rPr lang="cs-CZ" sz="700" b="0" i="0" u="none" strike="noStrike">
                          <a:solidFill>
                            <a:srgbClr val="000000"/>
                          </a:solidFill>
                          <a:effectLst/>
                          <a:latin typeface="Arial" panose="020B0604020202020204" pitchFamily="34" charset="0"/>
                        </a:rPr>
                        <a:t>[CZ-SK] Liskovec - P. Bystrica [DIR] [CZ] / N-1 Nosovice - Varin</a:t>
                      </a:r>
                    </a:p>
                  </a:txBody>
                  <a:tcPr marL="6825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247,4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66%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09876265"/>
                  </a:ext>
                </a:extLst>
              </a:tr>
              <a:tr h="124103">
                <a:tc>
                  <a:txBody>
                    <a:bodyPr/>
                    <a:lstStyle/>
                    <a:p>
                      <a:pPr algn="l" fontAlgn="b"/>
                      <a:r>
                        <a:rPr lang="cs-CZ" sz="700" b="0" i="0" u="none" strike="noStrike">
                          <a:solidFill>
                            <a:srgbClr val="000000"/>
                          </a:solidFill>
                          <a:effectLst/>
                          <a:latin typeface="Arial" panose="020B0604020202020204" pitchFamily="34" charset="0"/>
                        </a:rPr>
                        <a:t>[CZ-D8] Hradec - Rohrsdorf 446 [OPP] [D8] / N-1 Hradec - Rohrsdorf 1</a:t>
                      </a:r>
                    </a:p>
                  </a:txBody>
                  <a:tcPr marL="6825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419,4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12%</a:t>
                      </a:r>
                    </a:p>
                  </a:txBody>
                  <a:tcPr marL="0" marR="0" marT="0" marB="0" anchor="b">
                    <a:lnL>
                      <a:noFill/>
                    </a:lnL>
                    <a:lnR>
                      <a:noFill/>
                    </a:lnR>
                    <a:lnT>
                      <a:noFill/>
                    </a:lnT>
                    <a:lnB>
                      <a:noFill/>
                    </a:lnB>
                  </a:tcPr>
                </a:tc>
                <a:extLst>
                  <a:ext uri="{0D108BD9-81ED-4DB2-BD59-A6C34878D82A}">
                    <a16:rowId xmlns:a16="http://schemas.microsoft.com/office/drawing/2014/main" val="148487098"/>
                  </a:ext>
                </a:extLst>
              </a:tr>
              <a:tr h="124103">
                <a:tc>
                  <a:txBody>
                    <a:bodyPr/>
                    <a:lstStyle/>
                    <a:p>
                      <a:pPr algn="l" fontAlgn="b"/>
                      <a:r>
                        <a:rPr lang="cs-CZ" sz="700" b="0" i="0" u="none" strike="noStrike">
                          <a:solidFill>
                            <a:srgbClr val="000000"/>
                          </a:solidFill>
                          <a:effectLst/>
                          <a:latin typeface="Arial" panose="020B0604020202020204" pitchFamily="34" charset="0"/>
                        </a:rPr>
                        <a:t>[AT-HU] Zurndorf - Gyoer 439B [DIR] [AT] / N-1 Szombathely - Zurndorf</a:t>
                      </a:r>
                    </a:p>
                  </a:txBody>
                  <a:tcPr marL="6825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504,08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18%</a:t>
                      </a:r>
                    </a:p>
                  </a:txBody>
                  <a:tcPr marL="0" marR="0" marT="0" marB="0" anchor="b">
                    <a:lnL>
                      <a:noFill/>
                    </a:lnL>
                    <a:lnR>
                      <a:noFill/>
                    </a:lnR>
                    <a:lnT>
                      <a:noFill/>
                    </a:lnT>
                    <a:lnB>
                      <a:noFill/>
                    </a:lnB>
                  </a:tcPr>
                </a:tc>
                <a:extLst>
                  <a:ext uri="{0D108BD9-81ED-4DB2-BD59-A6C34878D82A}">
                    <a16:rowId xmlns:a16="http://schemas.microsoft.com/office/drawing/2014/main" val="3748369123"/>
                  </a:ext>
                </a:extLst>
              </a:tr>
              <a:tr h="124103">
                <a:tc>
                  <a:txBody>
                    <a:bodyPr/>
                    <a:lstStyle/>
                    <a:p>
                      <a:pPr algn="l" fontAlgn="b"/>
                      <a:r>
                        <a:rPr lang="de-DE" sz="700" b="0" i="0" u="none" strike="noStrike">
                          <a:solidFill>
                            <a:srgbClr val="000000"/>
                          </a:solidFill>
                          <a:effectLst/>
                          <a:latin typeface="Arial" panose="020B0604020202020204" pitchFamily="34" charset="0"/>
                        </a:rPr>
                        <a:t>[D4-FR] Eichstetten - Muhlbach rt [OPP] [D4] / N-1 Daxlanden - Weingarten ge</a:t>
                      </a:r>
                    </a:p>
                  </a:txBody>
                  <a:tcPr marL="6825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471,73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018412071"/>
                  </a:ext>
                </a:extLst>
              </a:tr>
              <a:tr h="124103">
                <a:tc>
                  <a:txBody>
                    <a:bodyPr/>
                    <a:lstStyle/>
                    <a:p>
                      <a:pPr algn="l" fontAlgn="b"/>
                      <a:r>
                        <a:rPr lang="cs-CZ" sz="700" b="0" i="0" u="none" strike="noStrike">
                          <a:solidFill>
                            <a:srgbClr val="000000"/>
                          </a:solidFill>
                          <a:effectLst/>
                          <a:latin typeface="Arial" panose="020B0604020202020204" pitchFamily="34" charset="0"/>
                        </a:rPr>
                        <a:t>[RO-RO] TR Rosiori 400/220 1 [DIR] / N-1 Rosiori - Gadalin</a:t>
                      </a:r>
                    </a:p>
                  </a:txBody>
                  <a:tcPr marL="6825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272,24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30%</a:t>
                      </a:r>
                    </a:p>
                  </a:txBody>
                  <a:tcPr marL="0" marR="0" marT="0" marB="0" anchor="b">
                    <a:lnL>
                      <a:noFill/>
                    </a:lnL>
                    <a:lnR>
                      <a:noFill/>
                    </a:lnR>
                    <a:lnT>
                      <a:noFill/>
                    </a:lnT>
                    <a:lnB>
                      <a:noFill/>
                    </a:lnB>
                  </a:tcPr>
                </a:tc>
                <a:extLst>
                  <a:ext uri="{0D108BD9-81ED-4DB2-BD59-A6C34878D82A}">
                    <a16:rowId xmlns:a16="http://schemas.microsoft.com/office/drawing/2014/main" val="2799789471"/>
                  </a:ext>
                </a:extLst>
              </a:tr>
              <a:tr h="124103">
                <a:tc>
                  <a:txBody>
                    <a:bodyPr/>
                    <a:lstStyle/>
                    <a:p>
                      <a:pPr algn="l" fontAlgn="b"/>
                      <a:r>
                        <a:rPr lang="de-DE" sz="700" b="0" i="0" u="none" strike="noStrike">
                          <a:solidFill>
                            <a:srgbClr val="000000"/>
                          </a:solidFill>
                          <a:effectLst/>
                          <a:latin typeface="Arial" panose="020B0604020202020204" pitchFamily="34" charset="0"/>
                        </a:rPr>
                        <a:t>[D2-D2] Diele - Doerpen West [DIR] / N-1 Diele - Rhede -Doerpen West SCHWARZ</a:t>
                      </a:r>
                    </a:p>
                  </a:txBody>
                  <a:tcPr marL="6825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906,28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a:t>
                      </a:r>
                    </a:p>
                  </a:txBody>
                  <a:tcPr marL="0" marR="0" marT="0" marB="0" anchor="b">
                    <a:lnL>
                      <a:noFill/>
                    </a:lnL>
                    <a:lnR>
                      <a:noFill/>
                    </a:lnR>
                    <a:lnT>
                      <a:noFill/>
                    </a:lnT>
                    <a:lnB>
                      <a:noFill/>
                    </a:lnB>
                  </a:tcPr>
                </a:tc>
                <a:extLst>
                  <a:ext uri="{0D108BD9-81ED-4DB2-BD59-A6C34878D82A}">
                    <a16:rowId xmlns:a16="http://schemas.microsoft.com/office/drawing/2014/main" val="2915260455"/>
                  </a:ext>
                </a:extLst>
              </a:tr>
              <a:tr h="124103">
                <a:tc>
                  <a:txBody>
                    <a:bodyPr/>
                    <a:lstStyle/>
                    <a:p>
                      <a:pPr algn="l" fontAlgn="b"/>
                      <a:r>
                        <a:rPr lang="de-DE" sz="700" b="0" i="0" u="none" strike="noStrike">
                          <a:solidFill>
                            <a:srgbClr val="000000"/>
                          </a:solidFill>
                          <a:effectLst/>
                          <a:latin typeface="Arial" panose="020B0604020202020204" pitchFamily="34" charset="0"/>
                        </a:rPr>
                        <a:t>[D2-D2] Conneforde - Unterweser GELB [OPP] / N-1 Sottrum - Landesbergen 2</a:t>
                      </a:r>
                    </a:p>
                  </a:txBody>
                  <a:tcPr marL="6825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4190,16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671049332"/>
                  </a:ext>
                </a:extLst>
              </a:tr>
              <a:tr h="124103">
                <a:tc>
                  <a:txBody>
                    <a:bodyPr/>
                    <a:lstStyle/>
                    <a:p>
                      <a:pPr algn="l" fontAlgn="b"/>
                      <a:r>
                        <a:rPr lang="cs-CZ" sz="700" b="0" i="0" u="none" strike="noStrike">
                          <a:solidFill>
                            <a:srgbClr val="000000"/>
                          </a:solidFill>
                          <a:effectLst/>
                          <a:latin typeface="Arial" panose="020B0604020202020204" pitchFamily="34" charset="0"/>
                        </a:rPr>
                        <a:t>[AT-AT] Westtirol 1 - Westtirol 2 WTRHU41 [OPP] / N-1 Westtirol - Voehringen</a:t>
                      </a:r>
                    </a:p>
                  </a:txBody>
                  <a:tcPr marL="6825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195,21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162872542"/>
                  </a:ext>
                </a:extLst>
              </a:tr>
              <a:tr h="124103">
                <a:tc>
                  <a:txBody>
                    <a:bodyPr/>
                    <a:lstStyle/>
                    <a:p>
                      <a:pPr algn="l" fontAlgn="b"/>
                      <a:r>
                        <a:rPr lang="cs-CZ" sz="700" b="0" i="0" u="none" strike="noStrike">
                          <a:solidFill>
                            <a:srgbClr val="000000"/>
                          </a:solidFill>
                          <a:effectLst/>
                          <a:latin typeface="Arial" panose="020B0604020202020204" pitchFamily="34" charset="0"/>
                        </a:rPr>
                        <a:t>[NL-D7] Maasbracht-Oberzier 380 W [DIR] [NL] / N-1 Eiberg - Ohligs - Opladen OERKHS O</a:t>
                      </a:r>
                    </a:p>
                  </a:txBody>
                  <a:tcPr marL="6825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91,16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516706462"/>
                  </a:ext>
                </a:extLst>
              </a:tr>
              <a:tr h="124103">
                <a:tc>
                  <a:txBody>
                    <a:bodyPr/>
                    <a:lstStyle/>
                    <a:p>
                      <a:pPr algn="l" fontAlgn="b"/>
                      <a:r>
                        <a:rPr lang="cs-CZ" sz="700" b="0" i="0" u="none" strike="noStrike">
                          <a:solidFill>
                            <a:srgbClr val="000000"/>
                          </a:solidFill>
                          <a:effectLst/>
                          <a:latin typeface="Arial" panose="020B0604020202020204" pitchFamily="34" charset="0"/>
                        </a:rPr>
                        <a:t>[D4-D7] Herbertingen - Hoheneck HERBTG W [OPP] [D7] / N-1 Hoheneck - Pulverdingen ws</a:t>
                      </a:r>
                    </a:p>
                  </a:txBody>
                  <a:tcPr marL="6825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1971,56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623379434"/>
                  </a:ext>
                </a:extLst>
              </a:tr>
              <a:tr h="124103">
                <a:tc>
                  <a:txBody>
                    <a:bodyPr/>
                    <a:lstStyle/>
                    <a:p>
                      <a:pPr algn="l" fontAlgn="b"/>
                      <a:r>
                        <a:rPr lang="cs-CZ" sz="700" b="1" i="0" u="none" strike="noStrike">
                          <a:solidFill>
                            <a:srgbClr val="000000"/>
                          </a:solidFill>
                          <a:effectLst/>
                          <a:latin typeface="Arial" panose="020B0604020202020204" pitchFamily="34" charset="0"/>
                        </a:rPr>
                        <a:t>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34722,3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157%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277675584"/>
                  </a:ext>
                </a:extLst>
              </a:tr>
              <a:tr h="124103">
                <a:tc>
                  <a:txBody>
                    <a:bodyPr/>
                    <a:lstStyle/>
                    <a:p>
                      <a:pPr algn="l" fontAlgn="b"/>
                      <a:r>
                        <a:rPr lang="cs-CZ" sz="700" b="0" i="0" u="none" strike="noStrike">
                          <a:solidFill>
                            <a:srgbClr val="000000"/>
                          </a:solidFill>
                          <a:effectLst/>
                          <a:latin typeface="Arial" panose="020B0604020202020204" pitchFamily="34" charset="0"/>
                        </a:rPr>
                        <a:t>[CZ-SK] Liskovec - P. Bystrica [DIR] [CZ] / N-1 Nosovice - Varin</a:t>
                      </a:r>
                    </a:p>
                  </a:txBody>
                  <a:tcPr marL="6825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854,98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67%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556433237"/>
                  </a:ext>
                </a:extLst>
              </a:tr>
              <a:tr h="124103">
                <a:tc>
                  <a:txBody>
                    <a:bodyPr/>
                    <a:lstStyle/>
                    <a:p>
                      <a:pPr algn="l" fontAlgn="b"/>
                      <a:r>
                        <a:rPr lang="cs-CZ" sz="700" b="0" i="0" u="none" strike="noStrike">
                          <a:solidFill>
                            <a:srgbClr val="000000"/>
                          </a:solidFill>
                          <a:effectLst/>
                          <a:latin typeface="Arial" panose="020B0604020202020204" pitchFamily="34" charset="0"/>
                        </a:rPr>
                        <a:t>[AT-HU] Zurndorf - Gyoer 439B [DIR] [AT] / N-1 Szombathely - Zurndorf</a:t>
                      </a:r>
                    </a:p>
                  </a:txBody>
                  <a:tcPr marL="6825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444,35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15%</a:t>
                      </a:r>
                    </a:p>
                  </a:txBody>
                  <a:tcPr marL="0" marR="0" marT="0" marB="0" anchor="b">
                    <a:lnL>
                      <a:noFill/>
                    </a:lnL>
                    <a:lnR>
                      <a:noFill/>
                    </a:lnR>
                    <a:lnT>
                      <a:noFill/>
                    </a:lnT>
                    <a:lnB>
                      <a:noFill/>
                    </a:lnB>
                  </a:tcPr>
                </a:tc>
                <a:extLst>
                  <a:ext uri="{0D108BD9-81ED-4DB2-BD59-A6C34878D82A}">
                    <a16:rowId xmlns:a16="http://schemas.microsoft.com/office/drawing/2014/main" val="3972800431"/>
                  </a:ext>
                </a:extLst>
              </a:tr>
              <a:tr h="124103">
                <a:tc>
                  <a:txBody>
                    <a:bodyPr/>
                    <a:lstStyle/>
                    <a:p>
                      <a:pPr algn="l" fontAlgn="b"/>
                      <a:r>
                        <a:rPr lang="cs-CZ" sz="700" b="0" i="0" u="none" strike="noStrike">
                          <a:solidFill>
                            <a:srgbClr val="000000"/>
                          </a:solidFill>
                          <a:effectLst/>
                          <a:latin typeface="Arial" panose="020B0604020202020204" pitchFamily="34" charset="0"/>
                        </a:rPr>
                        <a:t>[RO-RO] TR Rosiori 400/220 1 [DIR] / N-1 Rosiori - Gadalin</a:t>
                      </a:r>
                    </a:p>
                  </a:txBody>
                  <a:tcPr marL="6825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180,5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27%</a:t>
                      </a:r>
                    </a:p>
                  </a:txBody>
                  <a:tcPr marL="0" marR="0" marT="0" marB="0" anchor="b">
                    <a:lnL>
                      <a:noFill/>
                    </a:lnL>
                    <a:lnR>
                      <a:noFill/>
                    </a:lnR>
                    <a:lnT>
                      <a:noFill/>
                    </a:lnT>
                    <a:lnB>
                      <a:noFill/>
                    </a:lnB>
                  </a:tcPr>
                </a:tc>
                <a:extLst>
                  <a:ext uri="{0D108BD9-81ED-4DB2-BD59-A6C34878D82A}">
                    <a16:rowId xmlns:a16="http://schemas.microsoft.com/office/drawing/2014/main" val="3262801124"/>
                  </a:ext>
                </a:extLst>
              </a:tr>
              <a:tr h="124103">
                <a:tc>
                  <a:txBody>
                    <a:bodyPr/>
                    <a:lstStyle/>
                    <a:p>
                      <a:pPr algn="l" fontAlgn="b"/>
                      <a:r>
                        <a:rPr lang="de-DE" sz="700" b="0" i="0" u="none" strike="noStrike">
                          <a:solidFill>
                            <a:srgbClr val="000000"/>
                          </a:solidFill>
                          <a:effectLst/>
                          <a:latin typeface="Arial" panose="020B0604020202020204" pitchFamily="34" charset="0"/>
                        </a:rPr>
                        <a:t>[D2-D2] Conneforde - Diele ROT [DIR] / N-1 Conneforde - Diele WEISS</a:t>
                      </a:r>
                    </a:p>
                  </a:txBody>
                  <a:tcPr marL="6825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10997,08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848058218"/>
                  </a:ext>
                </a:extLst>
              </a:tr>
              <a:tr h="124103">
                <a:tc>
                  <a:txBody>
                    <a:bodyPr/>
                    <a:lstStyle/>
                    <a:p>
                      <a:pPr algn="l" fontAlgn="b"/>
                      <a:r>
                        <a:rPr lang="cs-CZ" sz="700" b="0" i="0" u="none" strike="noStrike">
                          <a:solidFill>
                            <a:srgbClr val="000000"/>
                          </a:solidFill>
                          <a:effectLst/>
                          <a:latin typeface="Arial" panose="020B0604020202020204" pitchFamily="34" charset="0"/>
                        </a:rPr>
                        <a:t>[NL-NL] Krimpen a/d IJssel-Geertruidenberg 380 W [DIR] / N-1 Krimpen a/d IJssel-Geertruidenberg 380 Z</a:t>
                      </a:r>
                    </a:p>
                  </a:txBody>
                  <a:tcPr marL="6825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387,6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a:t>
                      </a:r>
                    </a:p>
                  </a:txBody>
                  <a:tcPr marL="0" marR="0" marT="0" marB="0" anchor="b">
                    <a:lnL>
                      <a:noFill/>
                    </a:lnL>
                    <a:lnR>
                      <a:noFill/>
                    </a:lnR>
                    <a:lnT>
                      <a:noFill/>
                    </a:lnT>
                    <a:lnB>
                      <a:noFill/>
                    </a:lnB>
                  </a:tcPr>
                </a:tc>
                <a:extLst>
                  <a:ext uri="{0D108BD9-81ED-4DB2-BD59-A6C34878D82A}">
                    <a16:rowId xmlns:a16="http://schemas.microsoft.com/office/drawing/2014/main" val="4006462966"/>
                  </a:ext>
                </a:extLst>
              </a:tr>
              <a:tr h="124103">
                <a:tc>
                  <a:txBody>
                    <a:bodyPr/>
                    <a:lstStyle/>
                    <a:p>
                      <a:pPr algn="l" fontAlgn="b"/>
                      <a:r>
                        <a:rPr lang="cs-CZ" sz="700" b="0" i="0" u="none" strike="noStrike">
                          <a:solidFill>
                            <a:srgbClr val="000000"/>
                          </a:solidFill>
                          <a:effectLst/>
                          <a:latin typeface="Arial" panose="020B0604020202020204" pitchFamily="34" charset="0"/>
                        </a:rPr>
                        <a:t>[D2-D8] Helmstedt - Wolmirstedt 491 [DIR] [D8] / N-1 Helmstedt - Wolmirstedt 492</a:t>
                      </a:r>
                    </a:p>
                  </a:txBody>
                  <a:tcPr marL="6825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21055,17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984361506"/>
                  </a:ext>
                </a:extLst>
              </a:tr>
              <a:tr h="124103">
                <a:tc>
                  <a:txBody>
                    <a:bodyPr/>
                    <a:lstStyle/>
                    <a:p>
                      <a:pPr algn="l" fontAlgn="b"/>
                      <a:r>
                        <a:rPr lang="cs-CZ" sz="700" b="0" i="0" u="none" strike="noStrike">
                          <a:solidFill>
                            <a:srgbClr val="000000"/>
                          </a:solidFill>
                          <a:effectLst/>
                          <a:latin typeface="Arial" panose="020B0604020202020204" pitchFamily="34" charset="0"/>
                        </a:rPr>
                        <a:t>[D7-D2] Guetersloh - Bechterdissen SENNE N2 [OPP] [D2] / N-1 Guetersloh - Bechterdissen SENNE S1</a:t>
                      </a:r>
                    </a:p>
                  </a:txBody>
                  <a:tcPr marL="6825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34722,3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440273755"/>
                  </a:ext>
                </a:extLst>
              </a:tr>
              <a:tr h="124103">
                <a:tc>
                  <a:txBody>
                    <a:bodyPr/>
                    <a:lstStyle/>
                    <a:p>
                      <a:pPr algn="l" fontAlgn="b"/>
                      <a:r>
                        <a:rPr lang="de-DE" sz="700" b="0" i="0" u="none" strike="noStrike">
                          <a:solidFill>
                            <a:srgbClr val="000000"/>
                          </a:solidFill>
                          <a:effectLst/>
                          <a:latin typeface="Arial" panose="020B0604020202020204" pitchFamily="34" charset="0"/>
                        </a:rPr>
                        <a:t>[NL-D7] Maasbracht-Oberzier 380 W [DIR] [NL] / N-1 Sechtem - Paffendorf - Oberzier SECHTM N</a:t>
                      </a:r>
                    </a:p>
                  </a:txBody>
                  <a:tcPr marL="6825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642,7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986659145"/>
                  </a:ext>
                </a:extLst>
              </a:tr>
              <a:tr h="124103">
                <a:tc>
                  <a:txBody>
                    <a:bodyPr/>
                    <a:lstStyle/>
                    <a:p>
                      <a:pPr algn="l" fontAlgn="b"/>
                      <a:r>
                        <a:rPr lang="de-DE" sz="700" b="0" i="0" u="none" strike="noStrike">
                          <a:solidFill>
                            <a:srgbClr val="000000"/>
                          </a:solidFill>
                          <a:effectLst/>
                          <a:latin typeface="Arial" panose="020B0604020202020204" pitchFamily="34" charset="0"/>
                        </a:rPr>
                        <a:t>[D4-D7] Hoheneck - Pulverdingen ws [DIR] [D4] / N-1 Herbertingen - Hoheneck - Metzingen sw</a:t>
                      </a:r>
                    </a:p>
                  </a:txBody>
                  <a:tcPr marL="6825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2466,56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349964327"/>
                  </a:ext>
                </a:extLst>
              </a:tr>
              <a:tr h="124103">
                <a:tc>
                  <a:txBody>
                    <a:bodyPr/>
                    <a:lstStyle/>
                    <a:p>
                      <a:pPr algn="l" fontAlgn="b"/>
                      <a:r>
                        <a:rPr lang="cs-CZ" sz="700" b="0" i="0" u="none" strike="noStrike">
                          <a:solidFill>
                            <a:srgbClr val="000000"/>
                          </a:solidFill>
                          <a:effectLst/>
                          <a:latin typeface="Arial" panose="020B0604020202020204" pitchFamily="34" charset="0"/>
                        </a:rPr>
                        <a:t>[D4-D7] Pulverdingen - Hoheneck HO PU WS [OPP] [D7] / N-1 Lambsheim - Weingarten  LAMBSH W</a:t>
                      </a:r>
                    </a:p>
                  </a:txBody>
                  <a:tcPr marL="6825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3788,5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755302030"/>
                  </a:ext>
                </a:extLst>
              </a:tr>
              <a:tr h="124103">
                <a:tc>
                  <a:txBody>
                    <a:bodyPr/>
                    <a:lstStyle/>
                    <a:p>
                      <a:pPr algn="l" fontAlgn="b"/>
                      <a:r>
                        <a:rPr lang="cs-CZ" sz="700" b="0" i="0" u="none" strike="noStrike">
                          <a:solidFill>
                            <a:srgbClr val="000000"/>
                          </a:solidFill>
                          <a:effectLst/>
                          <a:latin typeface="Arial" panose="020B0604020202020204" pitchFamily="34" charset="0"/>
                        </a:rPr>
                        <a:t>[AT-SI] Obersielach - Podlog 247 [OPP] [AT] / N-1 Maribor-Kainachtal 1</a:t>
                      </a:r>
                    </a:p>
                  </a:txBody>
                  <a:tcPr marL="6825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259,63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43%</a:t>
                      </a:r>
                    </a:p>
                  </a:txBody>
                  <a:tcPr marL="0" marR="0" marT="0" marB="0" anchor="b">
                    <a:lnL>
                      <a:noFill/>
                    </a:lnL>
                    <a:lnR>
                      <a:noFill/>
                    </a:lnR>
                    <a:lnT>
                      <a:noFill/>
                    </a:lnT>
                    <a:lnB>
                      <a:noFill/>
                    </a:lnB>
                  </a:tcPr>
                </a:tc>
                <a:extLst>
                  <a:ext uri="{0D108BD9-81ED-4DB2-BD59-A6C34878D82A}">
                    <a16:rowId xmlns:a16="http://schemas.microsoft.com/office/drawing/2014/main" val="580393377"/>
                  </a:ext>
                </a:extLst>
              </a:tr>
              <a:tr h="124103">
                <a:tc>
                  <a:txBody>
                    <a:bodyPr/>
                    <a:lstStyle/>
                    <a:p>
                      <a:pPr algn="l" fontAlgn="b"/>
                      <a:r>
                        <a:rPr lang="cs-CZ" sz="700" b="1" i="0" u="none" strike="noStrike">
                          <a:solidFill>
                            <a:srgbClr val="000000"/>
                          </a:solidFill>
                          <a:effectLst/>
                          <a:latin typeface="Arial" panose="020B0604020202020204" pitchFamily="34" charset="0"/>
                        </a:rPr>
                        <a:t>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2667,73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155%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977350001"/>
                  </a:ext>
                </a:extLst>
              </a:tr>
              <a:tr h="124103">
                <a:tc>
                  <a:txBody>
                    <a:bodyPr/>
                    <a:lstStyle/>
                    <a:p>
                      <a:pPr algn="l" fontAlgn="b"/>
                      <a:r>
                        <a:rPr lang="cs-CZ" sz="700" b="0" i="0" u="none" strike="noStrike">
                          <a:solidFill>
                            <a:srgbClr val="000000"/>
                          </a:solidFill>
                          <a:effectLst/>
                          <a:latin typeface="Arial" panose="020B0604020202020204" pitchFamily="34" charset="0"/>
                        </a:rPr>
                        <a:t>[AT-HU] Zurndorf - Gyoer 439B [DIR] [AT] / N-1 Szombathely - Zurndorf</a:t>
                      </a:r>
                    </a:p>
                  </a:txBody>
                  <a:tcPr marL="6825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246,01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881110134"/>
                  </a:ext>
                </a:extLst>
              </a:tr>
              <a:tr h="124103">
                <a:tc>
                  <a:txBody>
                    <a:bodyPr/>
                    <a:lstStyle/>
                    <a:p>
                      <a:pPr algn="l" fontAlgn="b"/>
                      <a:r>
                        <a:rPr lang="cs-CZ" sz="700" b="0" i="0" u="none" strike="noStrike">
                          <a:solidFill>
                            <a:srgbClr val="000000"/>
                          </a:solidFill>
                          <a:effectLst/>
                          <a:latin typeface="Arial" panose="020B0604020202020204" pitchFamily="34" charset="0"/>
                        </a:rPr>
                        <a:t>[RO-RO] TR Rosiori 400/220 1 [DIR] / N-1 Rosiori - Gadalin</a:t>
                      </a:r>
                    </a:p>
                  </a:txBody>
                  <a:tcPr marL="6825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134,58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27%</a:t>
                      </a:r>
                    </a:p>
                  </a:txBody>
                  <a:tcPr marL="0" marR="0" marT="0" marB="0" anchor="b">
                    <a:lnL>
                      <a:noFill/>
                    </a:lnL>
                    <a:lnR>
                      <a:noFill/>
                    </a:lnR>
                    <a:lnT>
                      <a:noFill/>
                    </a:lnT>
                    <a:lnB>
                      <a:noFill/>
                    </a:lnB>
                  </a:tcPr>
                </a:tc>
                <a:extLst>
                  <a:ext uri="{0D108BD9-81ED-4DB2-BD59-A6C34878D82A}">
                    <a16:rowId xmlns:a16="http://schemas.microsoft.com/office/drawing/2014/main" val="2970472628"/>
                  </a:ext>
                </a:extLst>
              </a:tr>
              <a:tr h="124103">
                <a:tc>
                  <a:txBody>
                    <a:bodyPr/>
                    <a:lstStyle/>
                    <a:p>
                      <a:pPr algn="l" fontAlgn="b"/>
                      <a:r>
                        <a:rPr lang="cs-CZ" sz="700" b="0" i="0" u="none" strike="noStrike">
                          <a:solidFill>
                            <a:srgbClr val="000000"/>
                          </a:solidFill>
                          <a:effectLst/>
                          <a:latin typeface="Arial" panose="020B0604020202020204" pitchFamily="34" charset="0"/>
                        </a:rPr>
                        <a:t>[D2-D8] Helmstedt - Wolmirstedt 491 [DIR] [D8] / N-1 Helmstedt - Wolmirstedt 492</a:t>
                      </a:r>
                    </a:p>
                  </a:txBody>
                  <a:tcPr marL="6825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841,31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918041109"/>
                  </a:ext>
                </a:extLst>
              </a:tr>
              <a:tr h="124103">
                <a:tc>
                  <a:txBody>
                    <a:bodyPr/>
                    <a:lstStyle/>
                    <a:p>
                      <a:pPr algn="l" fontAlgn="b"/>
                      <a:r>
                        <a:rPr lang="pl-PL" sz="700" b="0" i="0" u="none" strike="noStrike">
                          <a:solidFill>
                            <a:srgbClr val="000000"/>
                          </a:solidFill>
                          <a:effectLst/>
                          <a:latin typeface="Arial" panose="020B0604020202020204" pitchFamily="34" charset="0"/>
                        </a:rPr>
                        <a:t>[PL-PL] Polaniec - Tarnow [DIR] / N-1 Polaniec - Rzeszow</a:t>
                      </a:r>
                    </a:p>
                  </a:txBody>
                  <a:tcPr marL="6825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748,21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23%</a:t>
                      </a:r>
                    </a:p>
                  </a:txBody>
                  <a:tcPr marL="0" marR="0" marT="0" marB="0" anchor="b">
                    <a:lnL>
                      <a:noFill/>
                    </a:lnL>
                    <a:lnR>
                      <a:noFill/>
                    </a:lnR>
                    <a:lnT>
                      <a:noFill/>
                    </a:lnT>
                    <a:lnB>
                      <a:noFill/>
                    </a:lnB>
                  </a:tcPr>
                </a:tc>
                <a:extLst>
                  <a:ext uri="{0D108BD9-81ED-4DB2-BD59-A6C34878D82A}">
                    <a16:rowId xmlns:a16="http://schemas.microsoft.com/office/drawing/2014/main" val="2625638373"/>
                  </a:ext>
                </a:extLst>
              </a:tr>
              <a:tr h="124103">
                <a:tc>
                  <a:txBody>
                    <a:bodyPr/>
                    <a:lstStyle/>
                    <a:p>
                      <a:pPr algn="l" fontAlgn="b"/>
                      <a:r>
                        <a:rPr lang="cs-CZ" sz="700" b="0" i="0" u="none" strike="noStrike">
                          <a:solidFill>
                            <a:srgbClr val="000000"/>
                          </a:solidFill>
                          <a:effectLst/>
                          <a:latin typeface="Arial" panose="020B0604020202020204" pitchFamily="34" charset="0"/>
                        </a:rPr>
                        <a:t>[AT-SI] Obersielach - Podlog 247 [OPP] [AT] / N-1 Cirkovce-Podlog</a:t>
                      </a:r>
                    </a:p>
                  </a:txBody>
                  <a:tcPr marL="6825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106,16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37%</a:t>
                      </a:r>
                    </a:p>
                  </a:txBody>
                  <a:tcPr marL="0" marR="0" marT="0" marB="0" anchor="b">
                    <a:lnL>
                      <a:noFill/>
                    </a:lnL>
                    <a:lnR>
                      <a:noFill/>
                    </a:lnR>
                    <a:lnT>
                      <a:noFill/>
                    </a:lnT>
                    <a:lnB>
                      <a:noFill/>
                    </a:lnB>
                  </a:tcPr>
                </a:tc>
                <a:extLst>
                  <a:ext uri="{0D108BD9-81ED-4DB2-BD59-A6C34878D82A}">
                    <a16:rowId xmlns:a16="http://schemas.microsoft.com/office/drawing/2014/main" val="3654250743"/>
                  </a:ext>
                </a:extLst>
              </a:tr>
              <a:tr h="124103">
                <a:tc>
                  <a:txBody>
                    <a:bodyPr/>
                    <a:lstStyle/>
                    <a:p>
                      <a:pPr algn="l" fontAlgn="b"/>
                      <a:r>
                        <a:rPr lang="de-DE" sz="700" b="0" i="0" u="none" strike="noStrike">
                          <a:solidFill>
                            <a:srgbClr val="000000"/>
                          </a:solidFill>
                          <a:effectLst/>
                          <a:latin typeface="Arial" panose="020B0604020202020204" pitchFamily="34" charset="0"/>
                        </a:rPr>
                        <a:t>[D7-D7] Y Paffendorf - Oberzier SECHTM S [OPP] / N-1 Sechtem - Paffendorf - Oberzier SECHTM N</a:t>
                      </a:r>
                    </a:p>
                  </a:txBody>
                  <a:tcPr marL="6825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30,48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10%</a:t>
                      </a:r>
                    </a:p>
                  </a:txBody>
                  <a:tcPr marL="0" marR="0" marT="0" marB="0" anchor="b">
                    <a:lnL>
                      <a:noFill/>
                    </a:lnL>
                    <a:lnR>
                      <a:noFill/>
                    </a:lnR>
                    <a:lnT>
                      <a:noFill/>
                    </a:lnT>
                    <a:lnB>
                      <a:noFill/>
                    </a:lnB>
                  </a:tcPr>
                </a:tc>
                <a:extLst>
                  <a:ext uri="{0D108BD9-81ED-4DB2-BD59-A6C34878D82A}">
                    <a16:rowId xmlns:a16="http://schemas.microsoft.com/office/drawing/2014/main" val="1950855502"/>
                  </a:ext>
                </a:extLst>
              </a:tr>
              <a:tr h="124103">
                <a:tc>
                  <a:txBody>
                    <a:bodyPr/>
                    <a:lstStyle/>
                    <a:p>
                      <a:pPr algn="l" fontAlgn="b"/>
                      <a:r>
                        <a:rPr lang="cs-CZ" sz="700" b="0" i="0" u="none" strike="noStrike">
                          <a:solidFill>
                            <a:srgbClr val="000000"/>
                          </a:solidFill>
                          <a:effectLst/>
                          <a:latin typeface="Arial" panose="020B0604020202020204" pitchFamily="34" charset="0"/>
                        </a:rPr>
                        <a:t>[FR-D7] Vigy - Ensdorf VIGY2 S [DIR] [D7] / N-1 Ensdorf - Vigy VIGY1 N</a:t>
                      </a:r>
                    </a:p>
                  </a:txBody>
                  <a:tcPr marL="6825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191,38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a:t>
                      </a:r>
                    </a:p>
                  </a:txBody>
                  <a:tcPr marL="0" marR="0" marT="0" marB="0" anchor="b">
                    <a:lnL>
                      <a:noFill/>
                    </a:lnL>
                    <a:lnR>
                      <a:noFill/>
                    </a:lnR>
                    <a:lnT>
                      <a:noFill/>
                    </a:lnT>
                    <a:lnB>
                      <a:noFill/>
                    </a:lnB>
                  </a:tcPr>
                </a:tc>
                <a:extLst>
                  <a:ext uri="{0D108BD9-81ED-4DB2-BD59-A6C34878D82A}">
                    <a16:rowId xmlns:a16="http://schemas.microsoft.com/office/drawing/2014/main" val="477137205"/>
                  </a:ext>
                </a:extLst>
              </a:tr>
              <a:tr h="124103">
                <a:tc>
                  <a:txBody>
                    <a:bodyPr/>
                    <a:lstStyle/>
                    <a:p>
                      <a:pPr algn="l" fontAlgn="b"/>
                      <a:r>
                        <a:rPr lang="de-DE" sz="700" b="0" i="0" u="none" strike="noStrike">
                          <a:solidFill>
                            <a:srgbClr val="000000"/>
                          </a:solidFill>
                          <a:effectLst/>
                          <a:latin typeface="Arial" panose="020B0604020202020204" pitchFamily="34" charset="0"/>
                        </a:rPr>
                        <a:t>[NL-D7] Maasbracht - Oberzier SELFK WS [DIR] [D7] / N-1 ALEGRO DC</a:t>
                      </a:r>
                    </a:p>
                  </a:txBody>
                  <a:tcPr marL="6825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163,78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a:t>
                      </a:r>
                    </a:p>
                  </a:txBody>
                  <a:tcPr marL="0" marR="0" marT="0" marB="0" anchor="b">
                    <a:lnL>
                      <a:noFill/>
                    </a:lnL>
                    <a:lnR>
                      <a:noFill/>
                    </a:lnR>
                    <a:lnT>
                      <a:noFill/>
                    </a:lnT>
                    <a:lnB>
                      <a:noFill/>
                    </a:lnB>
                  </a:tcPr>
                </a:tc>
                <a:extLst>
                  <a:ext uri="{0D108BD9-81ED-4DB2-BD59-A6C34878D82A}">
                    <a16:rowId xmlns:a16="http://schemas.microsoft.com/office/drawing/2014/main" val="2696892966"/>
                  </a:ext>
                </a:extLst>
              </a:tr>
              <a:tr h="124103">
                <a:tc>
                  <a:txBody>
                    <a:bodyPr/>
                    <a:lstStyle/>
                    <a:p>
                      <a:pPr algn="l" fontAlgn="b"/>
                      <a:r>
                        <a:rPr lang="de-DE" sz="700" b="0" i="0" u="none" strike="noStrike">
                          <a:solidFill>
                            <a:srgbClr val="000000"/>
                          </a:solidFill>
                          <a:effectLst/>
                          <a:latin typeface="Arial" panose="020B0604020202020204" pitchFamily="34" charset="0"/>
                        </a:rPr>
                        <a:t>[D2-D2] Conneforde - Unterweser GELB [OPP] / N-1 Conneforde - Diele ROT</a:t>
                      </a:r>
                    </a:p>
                  </a:txBody>
                  <a:tcPr marL="6825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2667,73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183696429"/>
                  </a:ext>
                </a:extLst>
              </a:tr>
              <a:tr h="124103">
                <a:tc>
                  <a:txBody>
                    <a:bodyPr/>
                    <a:lstStyle/>
                    <a:p>
                      <a:pPr algn="l" fontAlgn="b"/>
                      <a:r>
                        <a:rPr lang="cs-CZ" sz="700" b="0" i="0" u="none" strike="noStrike">
                          <a:solidFill>
                            <a:srgbClr val="000000"/>
                          </a:solidFill>
                          <a:effectLst/>
                          <a:latin typeface="Arial" panose="020B0604020202020204" pitchFamily="34" charset="0"/>
                        </a:rPr>
                        <a:t>[AT-AT] Kainachtal - Y_Mellach 476KT [DIR] / N-1 Kainachtal - Y_Mellach 475KT</a:t>
                      </a:r>
                    </a:p>
                  </a:txBody>
                  <a:tcPr marL="6825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88,32</a:t>
                      </a:r>
                    </a:p>
                  </a:txBody>
                  <a:tcPr marL="0" marR="0" marT="0" marB="0" anchor="b">
                    <a:lnL>
                      <a:noFill/>
                    </a:lnL>
                    <a:lnR>
                      <a:noFill/>
                    </a:lnR>
                    <a:lnT>
                      <a:noFill/>
                    </a:lnT>
                    <a:lnB>
                      <a:noFill/>
                    </a:lnB>
                  </a:tcPr>
                </a:tc>
                <a:tc>
                  <a:txBody>
                    <a:bodyPr/>
                    <a:lstStyle/>
                    <a:p>
                      <a:pPr algn="r" fontAlgn="b"/>
                      <a:r>
                        <a:rPr lang="cs-CZ" sz="700" b="0" i="0" u="none" strike="noStrike" dirty="0">
                          <a:solidFill>
                            <a:srgbClr val="000000"/>
                          </a:solidFill>
                          <a:effectLst/>
                          <a:latin typeface="Arial" panose="020B0604020202020204" pitchFamily="34" charset="0"/>
                        </a:rPr>
                        <a:t>29%</a:t>
                      </a:r>
                    </a:p>
                  </a:txBody>
                  <a:tcPr marL="0" marR="0" marT="0" marB="0" anchor="b">
                    <a:lnL>
                      <a:noFill/>
                    </a:lnL>
                    <a:lnR>
                      <a:noFill/>
                    </a:lnR>
                    <a:lnT>
                      <a:noFill/>
                    </a:lnT>
                    <a:lnB>
                      <a:noFill/>
                    </a:lnB>
                  </a:tcPr>
                </a:tc>
                <a:extLst>
                  <a:ext uri="{0D108BD9-81ED-4DB2-BD59-A6C34878D82A}">
                    <a16:rowId xmlns:a16="http://schemas.microsoft.com/office/drawing/2014/main" val="2844234933"/>
                  </a:ext>
                </a:extLst>
              </a:tr>
            </a:tbl>
          </a:graphicData>
        </a:graphic>
      </p:graphicFrame>
    </p:spTree>
    <p:extLst>
      <p:ext uri="{BB962C8B-B14F-4D97-AF65-F5344CB8AC3E}">
        <p14:creationId xmlns:p14="http://schemas.microsoft.com/office/powerpoint/2010/main" val="3568913856"/>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BD20220420</a:t>
            </a:r>
            <a:r>
              <a:rPr lang="en-US" altLang="hu-HU" sz="1400" dirty="0">
                <a:solidFill>
                  <a:srgbClr val="008000"/>
                </a:solidFill>
              </a:rPr>
              <a:t> (part </a:t>
            </a:r>
            <a:r>
              <a:rPr lang="cs-CZ" altLang="hu-HU" sz="1400" dirty="0">
                <a:solidFill>
                  <a:srgbClr val="008000"/>
                </a:solidFill>
              </a:rPr>
              <a:t>I</a:t>
            </a:r>
            <a:r>
              <a:rPr lang="sl-SI" altLang="hu-HU" sz="1400" dirty="0">
                <a:solidFill>
                  <a:srgbClr val="008000"/>
                </a:solidFill>
              </a:rPr>
              <a:t>II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ulka 1">
            <a:extLst>
              <a:ext uri="{FF2B5EF4-FFF2-40B4-BE49-F238E27FC236}">
                <a16:creationId xmlns:a16="http://schemas.microsoft.com/office/drawing/2014/main" id="{91BCF46C-4DB4-4737-9B29-A6CA38BB55C5}"/>
              </a:ext>
            </a:extLst>
          </p:cNvPr>
          <p:cNvGraphicFramePr>
            <a:graphicFrameLocks noGrp="1"/>
          </p:cNvGraphicFramePr>
          <p:nvPr>
            <p:extLst>
              <p:ext uri="{D42A27DB-BD31-4B8C-83A1-F6EECF244321}">
                <p14:modId xmlns:p14="http://schemas.microsoft.com/office/powerpoint/2010/main" val="2749373631"/>
              </p:ext>
            </p:extLst>
          </p:nvPr>
        </p:nvGraphicFramePr>
        <p:xfrm>
          <a:off x="437515" y="969780"/>
          <a:ext cx="8713799" cy="5613876"/>
        </p:xfrm>
        <a:graphic>
          <a:graphicData uri="http://schemas.openxmlformats.org/drawingml/2006/table">
            <a:tbl>
              <a:tblPr/>
              <a:tblGrid>
                <a:gridCol w="6746167">
                  <a:extLst>
                    <a:ext uri="{9D8B030D-6E8A-4147-A177-3AD203B41FA5}">
                      <a16:colId xmlns:a16="http://schemas.microsoft.com/office/drawing/2014/main" val="4179299969"/>
                    </a:ext>
                  </a:extLst>
                </a:gridCol>
                <a:gridCol w="1452865">
                  <a:extLst>
                    <a:ext uri="{9D8B030D-6E8A-4147-A177-3AD203B41FA5}">
                      <a16:colId xmlns:a16="http://schemas.microsoft.com/office/drawing/2014/main" val="3139572213"/>
                    </a:ext>
                  </a:extLst>
                </a:gridCol>
                <a:gridCol w="514767">
                  <a:extLst>
                    <a:ext uri="{9D8B030D-6E8A-4147-A177-3AD203B41FA5}">
                      <a16:colId xmlns:a16="http://schemas.microsoft.com/office/drawing/2014/main" val="3175083260"/>
                    </a:ext>
                  </a:extLst>
                </a:gridCol>
              </a:tblGrid>
              <a:tr h="110076">
                <a:tc>
                  <a:txBody>
                    <a:bodyPr/>
                    <a:lstStyle/>
                    <a:p>
                      <a:pPr algn="l" fontAlgn="b"/>
                      <a:r>
                        <a:rPr lang="cs-CZ" sz="7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2884212879"/>
                  </a:ext>
                </a:extLst>
              </a:tr>
              <a:tr h="110076">
                <a:tc>
                  <a:txBody>
                    <a:bodyPr/>
                    <a:lstStyle/>
                    <a:p>
                      <a:pPr algn="l" fontAlgn="b"/>
                      <a:r>
                        <a:rPr lang="cs-CZ" sz="700" b="1" i="0" u="none" strike="noStrike">
                          <a:solidFill>
                            <a:srgbClr val="000000"/>
                          </a:solidFill>
                          <a:effectLst/>
                          <a:latin typeface="Arial" panose="020B0604020202020204" pitchFamily="34" charset="0"/>
                        </a:rPr>
                        <a:t>9</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532,49</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86%</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658732825"/>
                  </a:ext>
                </a:extLst>
              </a:tr>
              <a:tr h="110076">
                <a:tc>
                  <a:txBody>
                    <a:bodyPr/>
                    <a:lstStyle/>
                    <a:p>
                      <a:pPr algn="l" fontAlgn="b"/>
                      <a:r>
                        <a:rPr lang="cs-CZ" sz="700" b="0" i="0" u="none" strike="noStrike">
                          <a:solidFill>
                            <a:srgbClr val="000000"/>
                          </a:solidFill>
                          <a:effectLst/>
                          <a:latin typeface="Arial" panose="020B0604020202020204" pitchFamily="34" charset="0"/>
                        </a:rPr>
                        <a:t>[AT-HU] Zurndorf - Gyoer 439B [DIR] [AT] / N-1 Szombathely - Zurndorf</a:t>
                      </a:r>
                    </a:p>
                  </a:txBody>
                  <a:tcPr marL="6022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238,41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982198532"/>
                  </a:ext>
                </a:extLst>
              </a:tr>
              <a:tr h="110076">
                <a:tc>
                  <a:txBody>
                    <a:bodyPr/>
                    <a:lstStyle/>
                    <a:p>
                      <a:pPr algn="l" fontAlgn="b"/>
                      <a:r>
                        <a:rPr lang="cs-CZ" sz="700" b="0" i="0" u="none" strike="noStrike">
                          <a:solidFill>
                            <a:srgbClr val="000000"/>
                          </a:solidFill>
                          <a:effectLst/>
                          <a:latin typeface="Arial" panose="020B0604020202020204" pitchFamily="34" charset="0"/>
                        </a:rPr>
                        <a:t>[RO-RO] TR Rosiori 400/220 1 [DIR] / N-1 Rosiori - Gadalin</a:t>
                      </a:r>
                    </a:p>
                  </a:txBody>
                  <a:tcPr marL="6022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1,44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31%</a:t>
                      </a:r>
                    </a:p>
                  </a:txBody>
                  <a:tcPr marL="0" marR="0" marT="0" marB="0" anchor="b">
                    <a:lnL>
                      <a:noFill/>
                    </a:lnL>
                    <a:lnR>
                      <a:noFill/>
                    </a:lnR>
                    <a:lnT>
                      <a:noFill/>
                    </a:lnT>
                    <a:lnB>
                      <a:noFill/>
                    </a:lnB>
                  </a:tcPr>
                </a:tc>
                <a:extLst>
                  <a:ext uri="{0D108BD9-81ED-4DB2-BD59-A6C34878D82A}">
                    <a16:rowId xmlns:a16="http://schemas.microsoft.com/office/drawing/2014/main" val="2610662700"/>
                  </a:ext>
                </a:extLst>
              </a:tr>
              <a:tr h="110076">
                <a:tc>
                  <a:txBody>
                    <a:bodyPr/>
                    <a:lstStyle/>
                    <a:p>
                      <a:pPr algn="l" fontAlgn="b"/>
                      <a:r>
                        <a:rPr lang="cs-CZ" sz="700" b="0" i="0" u="none" strike="noStrike">
                          <a:solidFill>
                            <a:srgbClr val="000000"/>
                          </a:solidFill>
                          <a:effectLst/>
                          <a:latin typeface="Arial" panose="020B0604020202020204" pitchFamily="34" charset="0"/>
                        </a:rPr>
                        <a:t>[AT-SI] Kainachtal - Maribor 473 [DIR] [AT] / N-1 Maribor-Kainachtal 2</a:t>
                      </a:r>
                    </a:p>
                  </a:txBody>
                  <a:tcPr marL="6022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30,71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a:t>
                      </a:r>
                    </a:p>
                  </a:txBody>
                  <a:tcPr marL="0" marR="0" marT="0" marB="0" anchor="b">
                    <a:lnL>
                      <a:noFill/>
                    </a:lnL>
                    <a:lnR>
                      <a:noFill/>
                    </a:lnR>
                    <a:lnT>
                      <a:noFill/>
                    </a:lnT>
                    <a:lnB>
                      <a:noFill/>
                    </a:lnB>
                  </a:tcPr>
                </a:tc>
                <a:extLst>
                  <a:ext uri="{0D108BD9-81ED-4DB2-BD59-A6C34878D82A}">
                    <a16:rowId xmlns:a16="http://schemas.microsoft.com/office/drawing/2014/main" val="2596582342"/>
                  </a:ext>
                </a:extLst>
              </a:tr>
              <a:tr h="110076">
                <a:tc>
                  <a:txBody>
                    <a:bodyPr/>
                    <a:lstStyle/>
                    <a:p>
                      <a:pPr algn="l" fontAlgn="b"/>
                      <a:r>
                        <a:rPr lang="cs-CZ" sz="700" b="0" i="0" u="none" strike="noStrike">
                          <a:solidFill>
                            <a:srgbClr val="000000"/>
                          </a:solidFill>
                          <a:effectLst/>
                          <a:latin typeface="Arial" panose="020B0604020202020204" pitchFamily="34" charset="0"/>
                        </a:rPr>
                        <a:t>[D2-D8] Helmstedt - Wolmirstedt 491 [DIR] [D8] / N-1 Helmstedt - Wolmirstedt 492</a:t>
                      </a:r>
                    </a:p>
                  </a:txBody>
                  <a:tcPr marL="6022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74,62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314091191"/>
                  </a:ext>
                </a:extLst>
              </a:tr>
              <a:tr h="110076">
                <a:tc>
                  <a:txBody>
                    <a:bodyPr/>
                    <a:lstStyle/>
                    <a:p>
                      <a:pPr algn="l" fontAlgn="b"/>
                      <a:r>
                        <a:rPr lang="de-DE" sz="700" b="0" i="0" u="none" strike="noStrike">
                          <a:solidFill>
                            <a:srgbClr val="000000"/>
                          </a:solidFill>
                          <a:effectLst/>
                          <a:latin typeface="Arial" panose="020B0604020202020204" pitchFamily="34" charset="0"/>
                        </a:rPr>
                        <a:t>[D2-D2] Conneforde - Unterweser GELB [OPP] / N-1 Sottrum - Landesbergen 2</a:t>
                      </a:r>
                    </a:p>
                  </a:txBody>
                  <a:tcPr marL="6022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55,68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991241760"/>
                  </a:ext>
                </a:extLst>
              </a:tr>
              <a:tr h="110076">
                <a:tc>
                  <a:txBody>
                    <a:bodyPr/>
                    <a:lstStyle/>
                    <a:p>
                      <a:pPr algn="l" fontAlgn="b"/>
                      <a:r>
                        <a:rPr lang="pl-PL" sz="700" b="0" i="0" u="none" strike="noStrike">
                          <a:solidFill>
                            <a:srgbClr val="000000"/>
                          </a:solidFill>
                          <a:effectLst/>
                          <a:latin typeface="Arial" panose="020B0604020202020204" pitchFamily="34" charset="0"/>
                        </a:rPr>
                        <a:t>[PL-PL] Polaniec - Tarnow [DIR] / N-1 Polaniec - Rzeszow</a:t>
                      </a:r>
                    </a:p>
                  </a:txBody>
                  <a:tcPr marL="6022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532,49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24%</a:t>
                      </a:r>
                    </a:p>
                  </a:txBody>
                  <a:tcPr marL="0" marR="0" marT="0" marB="0" anchor="b">
                    <a:lnL>
                      <a:noFill/>
                    </a:lnL>
                    <a:lnR>
                      <a:noFill/>
                    </a:lnR>
                    <a:lnT>
                      <a:noFill/>
                    </a:lnT>
                    <a:lnB>
                      <a:noFill/>
                    </a:lnB>
                  </a:tcPr>
                </a:tc>
                <a:extLst>
                  <a:ext uri="{0D108BD9-81ED-4DB2-BD59-A6C34878D82A}">
                    <a16:rowId xmlns:a16="http://schemas.microsoft.com/office/drawing/2014/main" val="3004867874"/>
                  </a:ext>
                </a:extLst>
              </a:tr>
              <a:tr h="110076">
                <a:tc>
                  <a:txBody>
                    <a:bodyPr/>
                    <a:lstStyle/>
                    <a:p>
                      <a:pPr algn="l" fontAlgn="b"/>
                      <a:r>
                        <a:rPr lang="de-DE" sz="700" b="0" i="0" u="none" strike="noStrike">
                          <a:solidFill>
                            <a:srgbClr val="000000"/>
                          </a:solidFill>
                          <a:effectLst/>
                          <a:latin typeface="Arial" panose="020B0604020202020204" pitchFamily="34" charset="0"/>
                        </a:rPr>
                        <a:t>[NL-D7] Maasbracht - Oberzier SELFK WS [DIR] [D7] / N-1 ALEGRO DC</a:t>
                      </a:r>
                    </a:p>
                  </a:txBody>
                  <a:tcPr marL="6022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26,39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9%</a:t>
                      </a:r>
                    </a:p>
                  </a:txBody>
                  <a:tcPr marL="0" marR="0" marT="0" marB="0" anchor="b">
                    <a:lnL>
                      <a:noFill/>
                    </a:lnL>
                    <a:lnR>
                      <a:noFill/>
                    </a:lnR>
                    <a:lnT>
                      <a:noFill/>
                    </a:lnT>
                    <a:lnB>
                      <a:noFill/>
                    </a:lnB>
                  </a:tcPr>
                </a:tc>
                <a:extLst>
                  <a:ext uri="{0D108BD9-81ED-4DB2-BD59-A6C34878D82A}">
                    <a16:rowId xmlns:a16="http://schemas.microsoft.com/office/drawing/2014/main" val="332288558"/>
                  </a:ext>
                </a:extLst>
              </a:tr>
              <a:tr h="110076">
                <a:tc>
                  <a:txBody>
                    <a:bodyPr/>
                    <a:lstStyle/>
                    <a:p>
                      <a:pPr algn="l" fontAlgn="b"/>
                      <a:r>
                        <a:rPr lang="cs-CZ" sz="700" b="0" i="0" u="none" strike="noStrike">
                          <a:solidFill>
                            <a:srgbClr val="000000"/>
                          </a:solidFill>
                          <a:effectLst/>
                          <a:latin typeface="Arial" panose="020B0604020202020204" pitchFamily="34" charset="0"/>
                        </a:rPr>
                        <a:t>[NL-BE] Maasbracht-Van Eyck 380 W [OPP] [NL] / N-1 Y-Bruegel (-Mercator - Verbrande Brug) 380.36</a:t>
                      </a:r>
                    </a:p>
                  </a:txBody>
                  <a:tcPr marL="6022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1,61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a:t>
                      </a:r>
                    </a:p>
                  </a:txBody>
                  <a:tcPr marL="0" marR="0" marT="0" marB="0" anchor="b">
                    <a:lnL>
                      <a:noFill/>
                    </a:lnL>
                    <a:lnR>
                      <a:noFill/>
                    </a:lnR>
                    <a:lnT>
                      <a:noFill/>
                    </a:lnT>
                    <a:lnB>
                      <a:noFill/>
                    </a:lnB>
                  </a:tcPr>
                </a:tc>
                <a:extLst>
                  <a:ext uri="{0D108BD9-81ED-4DB2-BD59-A6C34878D82A}">
                    <a16:rowId xmlns:a16="http://schemas.microsoft.com/office/drawing/2014/main" val="3208893946"/>
                  </a:ext>
                </a:extLst>
              </a:tr>
              <a:tr h="110076">
                <a:tc>
                  <a:txBody>
                    <a:bodyPr/>
                    <a:lstStyle/>
                    <a:p>
                      <a:pPr algn="l" fontAlgn="b"/>
                      <a:r>
                        <a:rPr lang="cs-CZ" sz="700" b="1" i="0" u="none" strike="noStrike">
                          <a:solidFill>
                            <a:srgbClr val="000000"/>
                          </a:solidFill>
                          <a:effectLst/>
                          <a:latin typeface="Arial" panose="020B0604020202020204" pitchFamily="34" charset="0"/>
                        </a:rPr>
                        <a:t>10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481,99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295%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120309412"/>
                  </a:ext>
                </a:extLst>
              </a:tr>
              <a:tr h="110076">
                <a:tc>
                  <a:txBody>
                    <a:bodyPr/>
                    <a:lstStyle/>
                    <a:p>
                      <a:pPr algn="l" fontAlgn="b"/>
                      <a:r>
                        <a:rPr lang="cs-CZ" sz="700" b="0" i="0" u="none" strike="noStrike">
                          <a:solidFill>
                            <a:srgbClr val="000000"/>
                          </a:solidFill>
                          <a:effectLst/>
                          <a:latin typeface="Arial" panose="020B0604020202020204" pitchFamily="34" charset="0"/>
                        </a:rPr>
                        <a:t>[CZ-SK] Liskovec - P. Bystrica [DIR] [CZ] / N-1 Nosovice - Varin</a:t>
                      </a:r>
                    </a:p>
                  </a:txBody>
                  <a:tcPr marL="6022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291,14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85%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866449262"/>
                  </a:ext>
                </a:extLst>
              </a:tr>
              <a:tr h="110076">
                <a:tc>
                  <a:txBody>
                    <a:bodyPr/>
                    <a:lstStyle/>
                    <a:p>
                      <a:pPr algn="l" fontAlgn="b"/>
                      <a:r>
                        <a:rPr lang="cs-CZ" sz="700" b="0" i="0" u="none" strike="noStrike">
                          <a:solidFill>
                            <a:srgbClr val="000000"/>
                          </a:solidFill>
                          <a:effectLst/>
                          <a:latin typeface="Arial" panose="020B0604020202020204" pitchFamily="34" charset="0"/>
                        </a:rPr>
                        <a:t>[HR-BA] 220kV Zakucac - Mostar [OPP] [HR] / N-1 Konjsko - Mostar</a:t>
                      </a:r>
                    </a:p>
                  </a:txBody>
                  <a:tcPr marL="6022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14,03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83%</a:t>
                      </a:r>
                    </a:p>
                  </a:txBody>
                  <a:tcPr marL="0" marR="0" marT="0" marB="0" anchor="b">
                    <a:lnL>
                      <a:noFill/>
                    </a:lnL>
                    <a:lnR>
                      <a:noFill/>
                    </a:lnR>
                    <a:lnT>
                      <a:noFill/>
                    </a:lnT>
                    <a:lnB>
                      <a:noFill/>
                    </a:lnB>
                  </a:tcPr>
                </a:tc>
                <a:extLst>
                  <a:ext uri="{0D108BD9-81ED-4DB2-BD59-A6C34878D82A}">
                    <a16:rowId xmlns:a16="http://schemas.microsoft.com/office/drawing/2014/main" val="801115313"/>
                  </a:ext>
                </a:extLst>
              </a:tr>
              <a:tr h="110076">
                <a:tc>
                  <a:txBody>
                    <a:bodyPr/>
                    <a:lstStyle/>
                    <a:p>
                      <a:pPr algn="l" fontAlgn="b"/>
                      <a:r>
                        <a:rPr lang="cs-CZ" sz="700" b="0" i="0" u="none" strike="noStrike">
                          <a:solidFill>
                            <a:srgbClr val="000000"/>
                          </a:solidFill>
                          <a:effectLst/>
                          <a:latin typeface="Arial" panose="020B0604020202020204" pitchFamily="34" charset="0"/>
                        </a:rPr>
                        <a:t>[AT-HU] Zurndorf - Gyoer 439B [DIR] [AT] / N-1 Szombathely - Zurndorf</a:t>
                      </a:r>
                    </a:p>
                  </a:txBody>
                  <a:tcPr marL="6022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159,23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15%</a:t>
                      </a:r>
                    </a:p>
                  </a:txBody>
                  <a:tcPr marL="0" marR="0" marT="0" marB="0" anchor="b">
                    <a:lnL>
                      <a:noFill/>
                    </a:lnL>
                    <a:lnR>
                      <a:noFill/>
                    </a:lnR>
                    <a:lnT>
                      <a:noFill/>
                    </a:lnT>
                    <a:lnB>
                      <a:noFill/>
                    </a:lnB>
                  </a:tcPr>
                </a:tc>
                <a:extLst>
                  <a:ext uri="{0D108BD9-81ED-4DB2-BD59-A6C34878D82A}">
                    <a16:rowId xmlns:a16="http://schemas.microsoft.com/office/drawing/2014/main" val="2588352264"/>
                  </a:ext>
                </a:extLst>
              </a:tr>
              <a:tr h="110076">
                <a:tc>
                  <a:txBody>
                    <a:bodyPr/>
                    <a:lstStyle/>
                    <a:p>
                      <a:pPr algn="l" fontAlgn="b"/>
                      <a:r>
                        <a:rPr lang="cs-CZ" sz="700" b="0" i="0" u="none" strike="noStrike">
                          <a:solidFill>
                            <a:srgbClr val="000000"/>
                          </a:solidFill>
                          <a:effectLst/>
                          <a:latin typeface="Arial" panose="020B0604020202020204" pitchFamily="34" charset="0"/>
                        </a:rPr>
                        <a:t>[RO-RO] TR Portile de Fier 400/220 1 [OPP] / N-1 TR Portile de Fier 400/220 2</a:t>
                      </a:r>
                    </a:p>
                  </a:txBody>
                  <a:tcPr marL="6022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5,18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57%</a:t>
                      </a:r>
                    </a:p>
                  </a:txBody>
                  <a:tcPr marL="0" marR="0" marT="0" marB="0" anchor="b">
                    <a:lnL>
                      <a:noFill/>
                    </a:lnL>
                    <a:lnR>
                      <a:noFill/>
                    </a:lnR>
                    <a:lnT>
                      <a:noFill/>
                    </a:lnT>
                    <a:lnB>
                      <a:noFill/>
                    </a:lnB>
                  </a:tcPr>
                </a:tc>
                <a:extLst>
                  <a:ext uri="{0D108BD9-81ED-4DB2-BD59-A6C34878D82A}">
                    <a16:rowId xmlns:a16="http://schemas.microsoft.com/office/drawing/2014/main" val="4232934208"/>
                  </a:ext>
                </a:extLst>
              </a:tr>
              <a:tr h="110076">
                <a:tc>
                  <a:txBody>
                    <a:bodyPr/>
                    <a:lstStyle/>
                    <a:p>
                      <a:pPr algn="l" fontAlgn="b"/>
                      <a:r>
                        <a:rPr lang="cs-CZ" sz="700" b="0" i="0" u="none" strike="noStrike">
                          <a:solidFill>
                            <a:srgbClr val="000000"/>
                          </a:solidFill>
                          <a:effectLst/>
                          <a:latin typeface="Arial" panose="020B0604020202020204" pitchFamily="34" charset="0"/>
                        </a:rPr>
                        <a:t>[AT-SI] Kainachtal - Maribor 473 [DIR] [AT] / N-1 Maribor-Kainachtal 2</a:t>
                      </a:r>
                    </a:p>
                  </a:txBody>
                  <a:tcPr marL="6022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154,61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373924673"/>
                  </a:ext>
                </a:extLst>
              </a:tr>
              <a:tr h="110076">
                <a:tc>
                  <a:txBody>
                    <a:bodyPr/>
                    <a:lstStyle/>
                    <a:p>
                      <a:pPr algn="l" fontAlgn="b"/>
                      <a:r>
                        <a:rPr lang="cs-CZ" sz="700" b="0" i="0" u="none" strike="noStrike">
                          <a:solidFill>
                            <a:srgbClr val="000000"/>
                          </a:solidFill>
                          <a:effectLst/>
                          <a:latin typeface="Arial" panose="020B0604020202020204" pitchFamily="34" charset="0"/>
                        </a:rPr>
                        <a:t>[D2-D2] Altheim - Sittling 220 [OPP] / N-1 St. Peter - Pleinting 258</a:t>
                      </a:r>
                    </a:p>
                  </a:txBody>
                  <a:tcPr marL="6022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10,73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13%</a:t>
                      </a:r>
                    </a:p>
                  </a:txBody>
                  <a:tcPr marL="0" marR="0" marT="0" marB="0" anchor="b">
                    <a:lnL>
                      <a:noFill/>
                    </a:lnL>
                    <a:lnR>
                      <a:noFill/>
                    </a:lnR>
                    <a:lnT>
                      <a:noFill/>
                    </a:lnT>
                    <a:lnB>
                      <a:noFill/>
                    </a:lnB>
                  </a:tcPr>
                </a:tc>
                <a:extLst>
                  <a:ext uri="{0D108BD9-81ED-4DB2-BD59-A6C34878D82A}">
                    <a16:rowId xmlns:a16="http://schemas.microsoft.com/office/drawing/2014/main" val="1772647076"/>
                  </a:ext>
                </a:extLst>
              </a:tr>
              <a:tr h="110076">
                <a:tc>
                  <a:txBody>
                    <a:bodyPr/>
                    <a:lstStyle/>
                    <a:p>
                      <a:pPr algn="l" fontAlgn="b"/>
                      <a:r>
                        <a:rPr lang="cs-CZ" sz="700" b="0" i="0" u="none" strike="noStrike">
                          <a:solidFill>
                            <a:srgbClr val="000000"/>
                          </a:solidFill>
                          <a:effectLst/>
                          <a:latin typeface="Arial" panose="020B0604020202020204" pitchFamily="34" charset="0"/>
                        </a:rPr>
                        <a:t>[D2-D8] Helmstedt - Wolmirstedt 491 [DIR] [D8] / N-1 Helmstedt - Wolmirstedt 492</a:t>
                      </a:r>
                    </a:p>
                  </a:txBody>
                  <a:tcPr marL="6022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318,72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358659349"/>
                  </a:ext>
                </a:extLst>
              </a:tr>
              <a:tr h="110076">
                <a:tc>
                  <a:txBody>
                    <a:bodyPr/>
                    <a:lstStyle/>
                    <a:p>
                      <a:pPr algn="l" fontAlgn="b"/>
                      <a:r>
                        <a:rPr lang="cs-CZ" sz="700" b="0" i="0" u="none" strike="noStrike">
                          <a:solidFill>
                            <a:srgbClr val="000000"/>
                          </a:solidFill>
                          <a:effectLst/>
                          <a:latin typeface="Arial" panose="020B0604020202020204" pitchFamily="34" charset="0"/>
                        </a:rPr>
                        <a:t>[D2-D2] Conneforde - Unterweser GELB [OPP] / N-1 Hanekenfaehr - Doerpen West EMSLD WB</a:t>
                      </a:r>
                    </a:p>
                  </a:txBody>
                  <a:tcPr marL="6022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136,86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03545001"/>
                  </a:ext>
                </a:extLst>
              </a:tr>
              <a:tr h="110076">
                <a:tc>
                  <a:txBody>
                    <a:bodyPr/>
                    <a:lstStyle/>
                    <a:p>
                      <a:pPr algn="l" fontAlgn="b"/>
                      <a:r>
                        <a:rPr lang="cs-CZ" sz="700" b="0" i="0" u="none" strike="noStrike">
                          <a:solidFill>
                            <a:srgbClr val="000000"/>
                          </a:solidFill>
                          <a:effectLst/>
                          <a:latin typeface="Arial" panose="020B0604020202020204" pitchFamily="34" charset="0"/>
                        </a:rPr>
                        <a:t>[NL-BE] Maasbracht-Van Eyck 380 W [OPP] [NL] / N-1 ALEGRO DC</a:t>
                      </a:r>
                    </a:p>
                  </a:txBody>
                  <a:tcPr marL="6022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16,08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10%</a:t>
                      </a:r>
                    </a:p>
                  </a:txBody>
                  <a:tcPr marL="0" marR="0" marT="0" marB="0" anchor="b">
                    <a:lnL>
                      <a:noFill/>
                    </a:lnL>
                    <a:lnR>
                      <a:noFill/>
                    </a:lnR>
                    <a:lnT>
                      <a:noFill/>
                    </a:lnT>
                    <a:lnB>
                      <a:noFill/>
                    </a:lnB>
                  </a:tcPr>
                </a:tc>
                <a:extLst>
                  <a:ext uri="{0D108BD9-81ED-4DB2-BD59-A6C34878D82A}">
                    <a16:rowId xmlns:a16="http://schemas.microsoft.com/office/drawing/2014/main" val="2729086764"/>
                  </a:ext>
                </a:extLst>
              </a:tr>
              <a:tr h="110076">
                <a:tc>
                  <a:txBody>
                    <a:bodyPr/>
                    <a:lstStyle/>
                    <a:p>
                      <a:pPr algn="l" fontAlgn="b"/>
                      <a:r>
                        <a:rPr lang="pl-PL" sz="700" b="0" i="0" u="none" strike="noStrike">
                          <a:solidFill>
                            <a:srgbClr val="000000"/>
                          </a:solidFill>
                          <a:effectLst/>
                          <a:latin typeface="Arial" panose="020B0604020202020204" pitchFamily="34" charset="0"/>
                        </a:rPr>
                        <a:t>[PL-PL] Polaniec - Tarnow [DIR] / N-1 Polaniec - Rzeszow</a:t>
                      </a:r>
                    </a:p>
                  </a:txBody>
                  <a:tcPr marL="6022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481,99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22%</a:t>
                      </a:r>
                    </a:p>
                  </a:txBody>
                  <a:tcPr marL="0" marR="0" marT="0" marB="0" anchor="b">
                    <a:lnL>
                      <a:noFill/>
                    </a:lnL>
                    <a:lnR>
                      <a:noFill/>
                    </a:lnR>
                    <a:lnT>
                      <a:noFill/>
                    </a:lnT>
                    <a:lnB>
                      <a:noFill/>
                    </a:lnB>
                  </a:tcPr>
                </a:tc>
                <a:extLst>
                  <a:ext uri="{0D108BD9-81ED-4DB2-BD59-A6C34878D82A}">
                    <a16:rowId xmlns:a16="http://schemas.microsoft.com/office/drawing/2014/main" val="2350724688"/>
                  </a:ext>
                </a:extLst>
              </a:tr>
              <a:tr h="110076">
                <a:tc>
                  <a:txBody>
                    <a:bodyPr/>
                    <a:lstStyle/>
                    <a:p>
                      <a:pPr algn="l" fontAlgn="b"/>
                      <a:r>
                        <a:rPr lang="cs-CZ" sz="700" b="0" i="0" u="none" strike="noStrike">
                          <a:solidFill>
                            <a:srgbClr val="000000"/>
                          </a:solidFill>
                          <a:effectLst/>
                          <a:latin typeface="Arial" panose="020B0604020202020204" pitchFamily="34" charset="0"/>
                        </a:rPr>
                        <a:t>[AT-CH] Westtirol 1 - Pradella 427 [DIR] [AT] / N-1 Westtirol 1 - Pradella 428</a:t>
                      </a:r>
                    </a:p>
                  </a:txBody>
                  <a:tcPr marL="6022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370,03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387255746"/>
                  </a:ext>
                </a:extLst>
              </a:tr>
              <a:tr h="110076">
                <a:tc>
                  <a:txBody>
                    <a:bodyPr/>
                    <a:lstStyle/>
                    <a:p>
                      <a:pPr algn="l" fontAlgn="b"/>
                      <a:r>
                        <a:rPr lang="cs-CZ" sz="700" b="0" i="0" u="none" strike="noStrike">
                          <a:solidFill>
                            <a:srgbClr val="000000"/>
                          </a:solidFill>
                          <a:effectLst/>
                          <a:latin typeface="Arial" panose="020B0604020202020204" pitchFamily="34" charset="0"/>
                        </a:rPr>
                        <a:t>[NL-BE] Maasbracht-Van Eyck 380 W [OPP] [NL] / N-1 Achene - Lonny 380.19</a:t>
                      </a:r>
                    </a:p>
                  </a:txBody>
                  <a:tcPr marL="6022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10,6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9%</a:t>
                      </a:r>
                    </a:p>
                  </a:txBody>
                  <a:tcPr marL="0" marR="0" marT="0" marB="0" anchor="b">
                    <a:lnL>
                      <a:noFill/>
                    </a:lnL>
                    <a:lnR>
                      <a:noFill/>
                    </a:lnR>
                    <a:lnT>
                      <a:noFill/>
                    </a:lnT>
                    <a:lnB>
                      <a:noFill/>
                    </a:lnB>
                  </a:tcPr>
                </a:tc>
                <a:extLst>
                  <a:ext uri="{0D108BD9-81ED-4DB2-BD59-A6C34878D82A}">
                    <a16:rowId xmlns:a16="http://schemas.microsoft.com/office/drawing/2014/main" val="139008840"/>
                  </a:ext>
                </a:extLst>
              </a:tr>
              <a:tr h="110076">
                <a:tc>
                  <a:txBody>
                    <a:bodyPr/>
                    <a:lstStyle/>
                    <a:p>
                      <a:pPr algn="l" fontAlgn="b"/>
                      <a:r>
                        <a:rPr lang="cs-CZ" sz="700" b="1" i="0" u="none" strike="noStrike">
                          <a:solidFill>
                            <a:srgbClr val="000000"/>
                          </a:solidFill>
                          <a:effectLst/>
                          <a:latin typeface="Arial" panose="020B0604020202020204" pitchFamily="34" charset="0"/>
                        </a:rPr>
                        <a:t>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429,89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258%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740432444"/>
                  </a:ext>
                </a:extLst>
              </a:tr>
              <a:tr h="110076">
                <a:tc>
                  <a:txBody>
                    <a:bodyPr/>
                    <a:lstStyle/>
                    <a:p>
                      <a:pPr algn="l" fontAlgn="b"/>
                      <a:r>
                        <a:rPr lang="cs-CZ" sz="700" b="0" i="0" u="none" strike="noStrike">
                          <a:solidFill>
                            <a:srgbClr val="000000"/>
                          </a:solidFill>
                          <a:effectLst/>
                          <a:latin typeface="Arial" panose="020B0604020202020204" pitchFamily="34" charset="0"/>
                        </a:rPr>
                        <a:t>[AT-AT] Westtirol 1 - Westtirol 2 WTRHU41 [OPP] / N-1 Westtirol - Leupolz</a:t>
                      </a:r>
                    </a:p>
                  </a:txBody>
                  <a:tcPr marL="6022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133,81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708222382"/>
                  </a:ext>
                </a:extLst>
              </a:tr>
              <a:tr h="110076">
                <a:tc>
                  <a:txBody>
                    <a:bodyPr/>
                    <a:lstStyle/>
                    <a:p>
                      <a:pPr algn="l" fontAlgn="b"/>
                      <a:r>
                        <a:rPr lang="cs-CZ" sz="700" b="0" i="0" u="none" strike="noStrike">
                          <a:solidFill>
                            <a:srgbClr val="000000"/>
                          </a:solidFill>
                          <a:effectLst/>
                          <a:latin typeface="Arial" panose="020B0604020202020204" pitchFamily="34" charset="0"/>
                        </a:rPr>
                        <a:t>[CZ-SK] Liskovec - P. Bystrica [DIR] [CZ] / N-1 Nosovice - Varin</a:t>
                      </a:r>
                    </a:p>
                  </a:txBody>
                  <a:tcPr marL="6022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308,46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76%</a:t>
                      </a:r>
                    </a:p>
                  </a:txBody>
                  <a:tcPr marL="0" marR="0" marT="0" marB="0" anchor="b">
                    <a:lnL>
                      <a:noFill/>
                    </a:lnL>
                    <a:lnR>
                      <a:noFill/>
                    </a:lnR>
                    <a:lnT>
                      <a:noFill/>
                    </a:lnT>
                    <a:lnB>
                      <a:noFill/>
                    </a:lnB>
                  </a:tcPr>
                </a:tc>
                <a:extLst>
                  <a:ext uri="{0D108BD9-81ED-4DB2-BD59-A6C34878D82A}">
                    <a16:rowId xmlns:a16="http://schemas.microsoft.com/office/drawing/2014/main" val="2521856947"/>
                  </a:ext>
                </a:extLst>
              </a:tr>
              <a:tr h="110076">
                <a:tc>
                  <a:txBody>
                    <a:bodyPr/>
                    <a:lstStyle/>
                    <a:p>
                      <a:pPr algn="l" fontAlgn="b"/>
                      <a:r>
                        <a:rPr lang="cs-CZ" sz="700" b="0" i="0" u="none" strike="noStrike">
                          <a:solidFill>
                            <a:srgbClr val="000000"/>
                          </a:solidFill>
                          <a:effectLst/>
                          <a:latin typeface="Arial" panose="020B0604020202020204" pitchFamily="34" charset="0"/>
                        </a:rPr>
                        <a:t>[HR-BA] 220kV Zakucac - Mostar [OPP] [HR] / N-1 Konjsko - Mostar</a:t>
                      </a:r>
                    </a:p>
                  </a:txBody>
                  <a:tcPr marL="6022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50,28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38%</a:t>
                      </a:r>
                    </a:p>
                  </a:txBody>
                  <a:tcPr marL="0" marR="0" marT="0" marB="0" anchor="b">
                    <a:lnL>
                      <a:noFill/>
                    </a:lnL>
                    <a:lnR>
                      <a:noFill/>
                    </a:lnR>
                    <a:lnT>
                      <a:noFill/>
                    </a:lnT>
                    <a:lnB>
                      <a:noFill/>
                    </a:lnB>
                  </a:tcPr>
                </a:tc>
                <a:extLst>
                  <a:ext uri="{0D108BD9-81ED-4DB2-BD59-A6C34878D82A}">
                    <a16:rowId xmlns:a16="http://schemas.microsoft.com/office/drawing/2014/main" val="1763890382"/>
                  </a:ext>
                </a:extLst>
              </a:tr>
              <a:tr h="110076">
                <a:tc>
                  <a:txBody>
                    <a:bodyPr/>
                    <a:lstStyle/>
                    <a:p>
                      <a:pPr algn="l" fontAlgn="b"/>
                      <a:r>
                        <a:rPr lang="cs-CZ" sz="700" b="0" i="0" u="none" strike="noStrike">
                          <a:solidFill>
                            <a:srgbClr val="000000"/>
                          </a:solidFill>
                          <a:effectLst/>
                          <a:latin typeface="Arial" panose="020B0604020202020204" pitchFamily="34" charset="0"/>
                        </a:rPr>
                        <a:t>[RO-RO] TR Rosiori 400/220 1 [DIR] / N-1 Rosiori - Gadalin</a:t>
                      </a:r>
                    </a:p>
                  </a:txBody>
                  <a:tcPr marL="6022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16,61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29%</a:t>
                      </a:r>
                    </a:p>
                  </a:txBody>
                  <a:tcPr marL="0" marR="0" marT="0" marB="0" anchor="b">
                    <a:lnL>
                      <a:noFill/>
                    </a:lnL>
                    <a:lnR>
                      <a:noFill/>
                    </a:lnR>
                    <a:lnT>
                      <a:noFill/>
                    </a:lnT>
                    <a:lnB>
                      <a:noFill/>
                    </a:lnB>
                  </a:tcPr>
                </a:tc>
                <a:extLst>
                  <a:ext uri="{0D108BD9-81ED-4DB2-BD59-A6C34878D82A}">
                    <a16:rowId xmlns:a16="http://schemas.microsoft.com/office/drawing/2014/main" val="2163767215"/>
                  </a:ext>
                </a:extLst>
              </a:tr>
              <a:tr h="110076">
                <a:tc>
                  <a:txBody>
                    <a:bodyPr/>
                    <a:lstStyle/>
                    <a:p>
                      <a:pPr algn="l" fontAlgn="b"/>
                      <a:r>
                        <a:rPr lang="de-DE" sz="700" b="0" i="0" u="none" strike="noStrike">
                          <a:solidFill>
                            <a:srgbClr val="000000"/>
                          </a:solidFill>
                          <a:effectLst/>
                          <a:latin typeface="Arial" panose="020B0604020202020204" pitchFamily="34" charset="0"/>
                        </a:rPr>
                        <a:t>[D4-FR] Eichstetten - Muhlbach rt [OPP] [D4] / N-1 Muhlbach - Sierentz 1</a:t>
                      </a:r>
                    </a:p>
                  </a:txBody>
                  <a:tcPr marL="6022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15,55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730251935"/>
                  </a:ext>
                </a:extLst>
              </a:tr>
              <a:tr h="110076">
                <a:tc>
                  <a:txBody>
                    <a:bodyPr/>
                    <a:lstStyle/>
                    <a:p>
                      <a:pPr algn="l" fontAlgn="b"/>
                      <a:r>
                        <a:rPr lang="de-DE" sz="700" b="0" i="0" u="none" strike="noStrike">
                          <a:solidFill>
                            <a:srgbClr val="000000"/>
                          </a:solidFill>
                          <a:effectLst/>
                          <a:latin typeface="Arial" panose="020B0604020202020204" pitchFamily="34" charset="0"/>
                        </a:rPr>
                        <a:t>[D2-D2] Conneforde - Diele ROT [DIR] / N-1 Conneforde - Diele WEISS</a:t>
                      </a:r>
                    </a:p>
                  </a:txBody>
                  <a:tcPr marL="6022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429,89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825656022"/>
                  </a:ext>
                </a:extLst>
              </a:tr>
              <a:tr h="110076">
                <a:tc>
                  <a:txBody>
                    <a:bodyPr/>
                    <a:lstStyle/>
                    <a:p>
                      <a:pPr algn="l" fontAlgn="b"/>
                      <a:r>
                        <a:rPr lang="cs-CZ" sz="700" b="0" i="0" u="none" strike="noStrike">
                          <a:solidFill>
                            <a:srgbClr val="000000"/>
                          </a:solidFill>
                          <a:effectLst/>
                          <a:latin typeface="Arial" panose="020B0604020202020204" pitchFamily="34" charset="0"/>
                        </a:rPr>
                        <a:t>[AT-SI] Kainachtal - Maribor 473 [DIR] [AT] / N-1 Maribor-Kainachtal 2</a:t>
                      </a:r>
                    </a:p>
                  </a:txBody>
                  <a:tcPr marL="6022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110,45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a:t>
                      </a:r>
                    </a:p>
                  </a:txBody>
                  <a:tcPr marL="0" marR="0" marT="0" marB="0" anchor="b">
                    <a:lnL>
                      <a:noFill/>
                    </a:lnL>
                    <a:lnR>
                      <a:noFill/>
                    </a:lnR>
                    <a:lnT>
                      <a:noFill/>
                    </a:lnT>
                    <a:lnB>
                      <a:noFill/>
                    </a:lnB>
                  </a:tcPr>
                </a:tc>
                <a:extLst>
                  <a:ext uri="{0D108BD9-81ED-4DB2-BD59-A6C34878D82A}">
                    <a16:rowId xmlns:a16="http://schemas.microsoft.com/office/drawing/2014/main" val="3160437951"/>
                  </a:ext>
                </a:extLst>
              </a:tr>
              <a:tr h="110076">
                <a:tc>
                  <a:txBody>
                    <a:bodyPr/>
                    <a:lstStyle/>
                    <a:p>
                      <a:pPr algn="l" fontAlgn="b"/>
                      <a:r>
                        <a:rPr lang="cs-CZ" sz="700" b="0" i="0" u="none" strike="noStrike">
                          <a:solidFill>
                            <a:srgbClr val="000000"/>
                          </a:solidFill>
                          <a:effectLst/>
                          <a:latin typeface="Arial" panose="020B0604020202020204" pitchFamily="34" charset="0"/>
                        </a:rPr>
                        <a:t>[AT-AT] Sarasdorf - Zurndorf 439A [DIR] / N-1 Sarasdorf - Zurndorf 440A</a:t>
                      </a:r>
                    </a:p>
                  </a:txBody>
                  <a:tcPr marL="6022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140,36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18%</a:t>
                      </a:r>
                    </a:p>
                  </a:txBody>
                  <a:tcPr marL="0" marR="0" marT="0" marB="0" anchor="b">
                    <a:lnL>
                      <a:noFill/>
                    </a:lnL>
                    <a:lnR>
                      <a:noFill/>
                    </a:lnR>
                    <a:lnT>
                      <a:noFill/>
                    </a:lnT>
                    <a:lnB>
                      <a:noFill/>
                    </a:lnB>
                  </a:tcPr>
                </a:tc>
                <a:extLst>
                  <a:ext uri="{0D108BD9-81ED-4DB2-BD59-A6C34878D82A}">
                    <a16:rowId xmlns:a16="http://schemas.microsoft.com/office/drawing/2014/main" val="1380510943"/>
                  </a:ext>
                </a:extLst>
              </a:tr>
              <a:tr h="110076">
                <a:tc>
                  <a:txBody>
                    <a:bodyPr/>
                    <a:lstStyle/>
                    <a:p>
                      <a:pPr algn="l" fontAlgn="b"/>
                      <a:r>
                        <a:rPr lang="cs-CZ" sz="700" b="0" i="0" u="none" strike="noStrike">
                          <a:solidFill>
                            <a:srgbClr val="000000"/>
                          </a:solidFill>
                          <a:effectLst/>
                          <a:latin typeface="Arial" panose="020B0604020202020204" pitchFamily="34" charset="0"/>
                        </a:rPr>
                        <a:t>[D2-D8] Helmstedt - Wolmirstedt 491 [DIR] [D8] / N-1 Helmstedt - Wolmirstedt 492</a:t>
                      </a:r>
                    </a:p>
                  </a:txBody>
                  <a:tcPr marL="6022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345,8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899047758"/>
                  </a:ext>
                </a:extLst>
              </a:tr>
              <a:tr h="110076">
                <a:tc>
                  <a:txBody>
                    <a:bodyPr/>
                    <a:lstStyle/>
                    <a:p>
                      <a:pPr algn="l" fontAlgn="b"/>
                      <a:r>
                        <a:rPr lang="cs-CZ" sz="700" b="0" i="0" u="none" strike="noStrike">
                          <a:solidFill>
                            <a:srgbClr val="000000"/>
                          </a:solidFill>
                          <a:effectLst/>
                          <a:latin typeface="Arial" panose="020B0604020202020204" pitchFamily="34" charset="0"/>
                        </a:rPr>
                        <a:t>[SK-UA] V.Kapusany - Mukachevo (WPS) [DIR] [SK] / N-1 R.Sobota - Sajoivanka</a:t>
                      </a:r>
                    </a:p>
                  </a:txBody>
                  <a:tcPr marL="6022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5,98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72%</a:t>
                      </a:r>
                    </a:p>
                  </a:txBody>
                  <a:tcPr marL="0" marR="0" marT="0" marB="0" anchor="b">
                    <a:lnL>
                      <a:noFill/>
                    </a:lnL>
                    <a:lnR>
                      <a:noFill/>
                    </a:lnR>
                    <a:lnT>
                      <a:noFill/>
                    </a:lnT>
                    <a:lnB>
                      <a:noFill/>
                    </a:lnB>
                  </a:tcPr>
                </a:tc>
                <a:extLst>
                  <a:ext uri="{0D108BD9-81ED-4DB2-BD59-A6C34878D82A}">
                    <a16:rowId xmlns:a16="http://schemas.microsoft.com/office/drawing/2014/main" val="1891762970"/>
                  </a:ext>
                </a:extLst>
              </a:tr>
              <a:tr h="110076">
                <a:tc>
                  <a:txBody>
                    <a:bodyPr/>
                    <a:lstStyle/>
                    <a:p>
                      <a:pPr algn="l" fontAlgn="b"/>
                      <a:r>
                        <a:rPr lang="pl-PL" sz="700" b="0" i="0" u="none" strike="noStrike">
                          <a:solidFill>
                            <a:srgbClr val="000000"/>
                          </a:solidFill>
                          <a:effectLst/>
                          <a:latin typeface="Arial" panose="020B0604020202020204" pitchFamily="34" charset="0"/>
                        </a:rPr>
                        <a:t>[PL-PL] Polaniec - Tarnow [DIR] / N-1 Polaniec - Rzeszow</a:t>
                      </a:r>
                    </a:p>
                  </a:txBody>
                  <a:tcPr marL="6022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327,13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801173088"/>
                  </a:ext>
                </a:extLst>
              </a:tr>
              <a:tr h="110076">
                <a:tc>
                  <a:txBody>
                    <a:bodyPr/>
                    <a:lstStyle/>
                    <a:p>
                      <a:pPr algn="l" fontAlgn="b"/>
                      <a:r>
                        <a:rPr lang="de-DE" sz="700" b="0" i="0" u="none" strike="noStrike">
                          <a:solidFill>
                            <a:srgbClr val="000000"/>
                          </a:solidFill>
                          <a:effectLst/>
                          <a:latin typeface="Arial" panose="020B0604020202020204" pitchFamily="34" charset="0"/>
                        </a:rPr>
                        <a:t>[NL-D7] Maasbracht - Oberzier SELFK WS [DIR] [D7] / N-1 Achene - Gramme 380.10</a:t>
                      </a:r>
                    </a:p>
                  </a:txBody>
                  <a:tcPr marL="6022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17,49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a:t>
                      </a:r>
                    </a:p>
                  </a:txBody>
                  <a:tcPr marL="0" marR="0" marT="0" marB="0" anchor="b">
                    <a:lnL>
                      <a:noFill/>
                    </a:lnL>
                    <a:lnR>
                      <a:noFill/>
                    </a:lnR>
                    <a:lnT>
                      <a:noFill/>
                    </a:lnT>
                    <a:lnB>
                      <a:noFill/>
                    </a:lnB>
                  </a:tcPr>
                </a:tc>
                <a:extLst>
                  <a:ext uri="{0D108BD9-81ED-4DB2-BD59-A6C34878D82A}">
                    <a16:rowId xmlns:a16="http://schemas.microsoft.com/office/drawing/2014/main" val="2292316792"/>
                  </a:ext>
                </a:extLst>
              </a:tr>
              <a:tr h="110076">
                <a:tc>
                  <a:txBody>
                    <a:bodyPr/>
                    <a:lstStyle/>
                    <a:p>
                      <a:pPr algn="l" fontAlgn="b"/>
                      <a:r>
                        <a:rPr lang="cs-CZ" sz="700" b="0" i="0" u="none" strike="noStrike">
                          <a:solidFill>
                            <a:srgbClr val="000000"/>
                          </a:solidFill>
                          <a:effectLst/>
                          <a:latin typeface="Arial" panose="020B0604020202020204" pitchFamily="34" charset="0"/>
                        </a:rPr>
                        <a:t>[D4-D7] Daxlanden - Weingarten GERMHM S [OPP] [D7] / N-1 Daxlanden - Philippsburg ge</a:t>
                      </a:r>
                    </a:p>
                  </a:txBody>
                  <a:tcPr marL="6022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143,48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119611019"/>
                  </a:ext>
                </a:extLst>
              </a:tr>
              <a:tr h="110076">
                <a:tc>
                  <a:txBody>
                    <a:bodyPr/>
                    <a:lstStyle/>
                    <a:p>
                      <a:pPr algn="l" fontAlgn="b"/>
                      <a:r>
                        <a:rPr lang="cs-CZ" sz="700" b="1" i="0" u="none" strike="noStrike">
                          <a:solidFill>
                            <a:srgbClr val="000000"/>
                          </a:solidFill>
                          <a:effectLst/>
                          <a:latin typeface="Arial" panose="020B0604020202020204" pitchFamily="34" charset="0"/>
                        </a:rPr>
                        <a:t>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1032,68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228%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690318951"/>
                  </a:ext>
                </a:extLst>
              </a:tr>
              <a:tr h="110076">
                <a:tc>
                  <a:txBody>
                    <a:bodyPr/>
                    <a:lstStyle/>
                    <a:p>
                      <a:pPr algn="l" fontAlgn="b"/>
                      <a:r>
                        <a:rPr lang="cs-CZ" sz="700" b="0" i="0" u="none" strike="noStrike">
                          <a:solidFill>
                            <a:srgbClr val="000000"/>
                          </a:solidFill>
                          <a:effectLst/>
                          <a:latin typeface="Arial" panose="020B0604020202020204" pitchFamily="34" charset="0"/>
                        </a:rPr>
                        <a:t>[AT-AT] Westtirol 1 - Westtirol 2 WTRHU41 [OPP] / N-1 Westtirol - Leupolz</a:t>
                      </a:r>
                    </a:p>
                  </a:txBody>
                  <a:tcPr marL="6022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450,75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12525280"/>
                  </a:ext>
                </a:extLst>
              </a:tr>
              <a:tr h="110076">
                <a:tc>
                  <a:txBody>
                    <a:bodyPr/>
                    <a:lstStyle/>
                    <a:p>
                      <a:pPr algn="l" fontAlgn="b"/>
                      <a:r>
                        <a:rPr lang="cs-CZ" sz="700" b="0" i="0" u="none" strike="noStrike">
                          <a:solidFill>
                            <a:srgbClr val="000000"/>
                          </a:solidFill>
                          <a:effectLst/>
                          <a:latin typeface="Arial" panose="020B0604020202020204" pitchFamily="34" charset="0"/>
                        </a:rPr>
                        <a:t>[HR-BA] 220kV Zakucac - Mostar [OPP] [HR] / N-1 Konjsko - Mostar</a:t>
                      </a:r>
                    </a:p>
                  </a:txBody>
                  <a:tcPr marL="6022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38,58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34%</a:t>
                      </a:r>
                    </a:p>
                  </a:txBody>
                  <a:tcPr marL="0" marR="0" marT="0" marB="0" anchor="b">
                    <a:lnL>
                      <a:noFill/>
                    </a:lnL>
                    <a:lnR>
                      <a:noFill/>
                    </a:lnR>
                    <a:lnT>
                      <a:noFill/>
                    </a:lnT>
                    <a:lnB>
                      <a:noFill/>
                    </a:lnB>
                  </a:tcPr>
                </a:tc>
                <a:extLst>
                  <a:ext uri="{0D108BD9-81ED-4DB2-BD59-A6C34878D82A}">
                    <a16:rowId xmlns:a16="http://schemas.microsoft.com/office/drawing/2014/main" val="2063389912"/>
                  </a:ext>
                </a:extLst>
              </a:tr>
              <a:tr h="110076">
                <a:tc>
                  <a:txBody>
                    <a:bodyPr/>
                    <a:lstStyle/>
                    <a:p>
                      <a:pPr algn="l" fontAlgn="b"/>
                      <a:r>
                        <a:rPr lang="cs-CZ" sz="700" b="0" i="0" u="none" strike="noStrike">
                          <a:solidFill>
                            <a:srgbClr val="000000"/>
                          </a:solidFill>
                          <a:effectLst/>
                          <a:latin typeface="Arial" panose="020B0604020202020204" pitchFamily="34" charset="0"/>
                        </a:rPr>
                        <a:t>[CZ-D8] Hradec - Rohrsdorf 446 [OPP] [D8] / N-1 Hradec - Rohrsdorf 1</a:t>
                      </a:r>
                    </a:p>
                  </a:txBody>
                  <a:tcPr marL="6022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75,63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a:t>
                      </a:r>
                    </a:p>
                  </a:txBody>
                  <a:tcPr marL="0" marR="0" marT="0" marB="0" anchor="b">
                    <a:lnL>
                      <a:noFill/>
                    </a:lnL>
                    <a:lnR>
                      <a:noFill/>
                    </a:lnR>
                    <a:lnT>
                      <a:noFill/>
                    </a:lnT>
                    <a:lnB>
                      <a:noFill/>
                    </a:lnB>
                  </a:tcPr>
                </a:tc>
                <a:extLst>
                  <a:ext uri="{0D108BD9-81ED-4DB2-BD59-A6C34878D82A}">
                    <a16:rowId xmlns:a16="http://schemas.microsoft.com/office/drawing/2014/main" val="3323642051"/>
                  </a:ext>
                </a:extLst>
              </a:tr>
              <a:tr h="110076">
                <a:tc>
                  <a:txBody>
                    <a:bodyPr/>
                    <a:lstStyle/>
                    <a:p>
                      <a:pPr algn="l" fontAlgn="b"/>
                      <a:r>
                        <a:rPr lang="de-DE" sz="700" b="0" i="0" u="none" strike="noStrike">
                          <a:solidFill>
                            <a:srgbClr val="000000"/>
                          </a:solidFill>
                          <a:effectLst/>
                          <a:latin typeface="Arial" panose="020B0604020202020204" pitchFamily="34" charset="0"/>
                        </a:rPr>
                        <a:t>[D2-NL] Diele - Meeden SCHWARZ [DIR] [D2] / N-1 Gronau - Gronau TR 441 E</a:t>
                      </a:r>
                    </a:p>
                  </a:txBody>
                  <a:tcPr marL="6022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1032,68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044196861"/>
                  </a:ext>
                </a:extLst>
              </a:tr>
              <a:tr h="110076">
                <a:tc>
                  <a:txBody>
                    <a:bodyPr/>
                    <a:lstStyle/>
                    <a:p>
                      <a:pPr algn="l" fontAlgn="b"/>
                      <a:r>
                        <a:rPr lang="cs-CZ" sz="700" b="0" i="0" u="none" strike="noStrike">
                          <a:solidFill>
                            <a:srgbClr val="000000"/>
                          </a:solidFill>
                          <a:effectLst/>
                          <a:latin typeface="Arial" panose="020B0604020202020204" pitchFamily="34" charset="0"/>
                        </a:rPr>
                        <a:t>[AT-SI] Kainachtal - Maribor 473 [DIR] [AT] / N-1 Maribor-Kainachtal 2</a:t>
                      </a:r>
                    </a:p>
                  </a:txBody>
                  <a:tcPr marL="6022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68,2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746824070"/>
                  </a:ext>
                </a:extLst>
              </a:tr>
              <a:tr h="110076">
                <a:tc>
                  <a:txBody>
                    <a:bodyPr/>
                    <a:lstStyle/>
                    <a:p>
                      <a:pPr algn="l" fontAlgn="b"/>
                      <a:r>
                        <a:rPr lang="cs-CZ" sz="700" b="0" i="0" u="none" strike="noStrike">
                          <a:solidFill>
                            <a:srgbClr val="000000"/>
                          </a:solidFill>
                          <a:effectLst/>
                          <a:latin typeface="Arial" panose="020B0604020202020204" pitchFamily="34" charset="0"/>
                        </a:rPr>
                        <a:t>[AT-AT] Sarasdorf - Zurndorf 439A [DIR] / N-1 Sarasdorf - Zurndorf 440A</a:t>
                      </a:r>
                    </a:p>
                  </a:txBody>
                  <a:tcPr marL="6022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51,89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19%</a:t>
                      </a:r>
                    </a:p>
                  </a:txBody>
                  <a:tcPr marL="0" marR="0" marT="0" marB="0" anchor="b">
                    <a:lnL>
                      <a:noFill/>
                    </a:lnL>
                    <a:lnR>
                      <a:noFill/>
                    </a:lnR>
                    <a:lnT>
                      <a:noFill/>
                    </a:lnT>
                    <a:lnB>
                      <a:noFill/>
                    </a:lnB>
                  </a:tcPr>
                </a:tc>
                <a:extLst>
                  <a:ext uri="{0D108BD9-81ED-4DB2-BD59-A6C34878D82A}">
                    <a16:rowId xmlns:a16="http://schemas.microsoft.com/office/drawing/2014/main" val="3047577934"/>
                  </a:ext>
                </a:extLst>
              </a:tr>
              <a:tr h="110076">
                <a:tc>
                  <a:txBody>
                    <a:bodyPr/>
                    <a:lstStyle/>
                    <a:p>
                      <a:pPr algn="l" fontAlgn="b"/>
                      <a:r>
                        <a:rPr lang="cs-CZ" sz="700" b="0" i="0" u="none" strike="noStrike">
                          <a:solidFill>
                            <a:srgbClr val="000000"/>
                          </a:solidFill>
                          <a:effectLst/>
                          <a:latin typeface="Arial" panose="020B0604020202020204" pitchFamily="34" charset="0"/>
                        </a:rPr>
                        <a:t>[D2-D8] Helmstedt - Wolmirstedt 491 [DIR] [D8] / N-1 Helmstedt - Wolmirstedt 492</a:t>
                      </a:r>
                    </a:p>
                  </a:txBody>
                  <a:tcPr marL="6022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344,95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274889762"/>
                  </a:ext>
                </a:extLst>
              </a:tr>
              <a:tr h="110076">
                <a:tc>
                  <a:txBody>
                    <a:bodyPr/>
                    <a:lstStyle/>
                    <a:p>
                      <a:pPr algn="l" fontAlgn="b"/>
                      <a:r>
                        <a:rPr lang="cs-CZ" sz="700" b="0" i="0" u="none" strike="noStrike">
                          <a:solidFill>
                            <a:srgbClr val="000000"/>
                          </a:solidFill>
                          <a:effectLst/>
                          <a:latin typeface="Arial" panose="020B0604020202020204" pitchFamily="34" charset="0"/>
                        </a:rPr>
                        <a:t>[SK-UA] V.Kapusany - Mukachevo (WPS) [OPP] [SK] / N-1 R.Sobota - Sajoivanka</a:t>
                      </a:r>
                    </a:p>
                  </a:txBody>
                  <a:tcPr marL="6022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2,87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101%</a:t>
                      </a:r>
                    </a:p>
                  </a:txBody>
                  <a:tcPr marL="0" marR="0" marT="0" marB="0" anchor="b">
                    <a:lnL>
                      <a:noFill/>
                    </a:lnL>
                    <a:lnR>
                      <a:noFill/>
                    </a:lnR>
                    <a:lnT>
                      <a:noFill/>
                    </a:lnT>
                    <a:lnB>
                      <a:noFill/>
                    </a:lnB>
                  </a:tcPr>
                </a:tc>
                <a:extLst>
                  <a:ext uri="{0D108BD9-81ED-4DB2-BD59-A6C34878D82A}">
                    <a16:rowId xmlns:a16="http://schemas.microsoft.com/office/drawing/2014/main" val="1774653636"/>
                  </a:ext>
                </a:extLst>
              </a:tr>
              <a:tr h="110076">
                <a:tc>
                  <a:txBody>
                    <a:bodyPr/>
                    <a:lstStyle/>
                    <a:p>
                      <a:pPr algn="l" fontAlgn="b"/>
                      <a:r>
                        <a:rPr lang="cs-CZ" sz="700" b="0" i="0" u="none" strike="noStrike">
                          <a:solidFill>
                            <a:srgbClr val="000000"/>
                          </a:solidFill>
                          <a:effectLst/>
                          <a:latin typeface="Arial" panose="020B0604020202020204" pitchFamily="34" charset="0"/>
                        </a:rPr>
                        <a:t>[NL-BE] Rilland-Zandvliet 380 G [DIR] [NL] / N-1 PST Zandvliet 1</a:t>
                      </a:r>
                    </a:p>
                  </a:txBody>
                  <a:tcPr marL="6022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245,77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16%</a:t>
                      </a:r>
                    </a:p>
                  </a:txBody>
                  <a:tcPr marL="0" marR="0" marT="0" marB="0" anchor="b">
                    <a:lnL>
                      <a:noFill/>
                    </a:lnL>
                    <a:lnR>
                      <a:noFill/>
                    </a:lnR>
                    <a:lnT>
                      <a:noFill/>
                    </a:lnT>
                    <a:lnB>
                      <a:noFill/>
                    </a:lnB>
                  </a:tcPr>
                </a:tc>
                <a:extLst>
                  <a:ext uri="{0D108BD9-81ED-4DB2-BD59-A6C34878D82A}">
                    <a16:rowId xmlns:a16="http://schemas.microsoft.com/office/drawing/2014/main" val="3118658837"/>
                  </a:ext>
                </a:extLst>
              </a:tr>
              <a:tr h="110076">
                <a:tc>
                  <a:txBody>
                    <a:bodyPr/>
                    <a:lstStyle/>
                    <a:p>
                      <a:pPr algn="l" fontAlgn="b"/>
                      <a:r>
                        <a:rPr lang="pt-BR" sz="700" b="0" i="0" u="none" strike="noStrike">
                          <a:solidFill>
                            <a:srgbClr val="000000"/>
                          </a:solidFill>
                          <a:effectLst/>
                          <a:latin typeface="Arial" panose="020B0604020202020204" pitchFamily="34" charset="0"/>
                        </a:rPr>
                        <a:t>[RO-RO] Paroseni - Targu Jiu Nord [OPP] / N-1 Resita - Timisoara</a:t>
                      </a:r>
                    </a:p>
                  </a:txBody>
                  <a:tcPr marL="6022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14,43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31%</a:t>
                      </a:r>
                    </a:p>
                  </a:txBody>
                  <a:tcPr marL="0" marR="0" marT="0" marB="0" anchor="b">
                    <a:lnL>
                      <a:noFill/>
                    </a:lnL>
                    <a:lnR>
                      <a:noFill/>
                    </a:lnR>
                    <a:lnT>
                      <a:noFill/>
                    </a:lnT>
                    <a:lnB>
                      <a:noFill/>
                    </a:lnB>
                  </a:tcPr>
                </a:tc>
                <a:extLst>
                  <a:ext uri="{0D108BD9-81ED-4DB2-BD59-A6C34878D82A}">
                    <a16:rowId xmlns:a16="http://schemas.microsoft.com/office/drawing/2014/main" val="185633601"/>
                  </a:ext>
                </a:extLst>
              </a:tr>
              <a:tr h="110076">
                <a:tc>
                  <a:txBody>
                    <a:bodyPr/>
                    <a:lstStyle/>
                    <a:p>
                      <a:pPr algn="l" fontAlgn="b"/>
                      <a:r>
                        <a:rPr lang="pl-PL" sz="700" b="0" i="0" u="none" strike="noStrike">
                          <a:solidFill>
                            <a:srgbClr val="000000"/>
                          </a:solidFill>
                          <a:effectLst/>
                          <a:latin typeface="Arial" panose="020B0604020202020204" pitchFamily="34" charset="0"/>
                        </a:rPr>
                        <a:t>[PL-PL] Polaniec - Tarnow [DIR] / N-1 Polaniec - Rzeszow</a:t>
                      </a:r>
                    </a:p>
                  </a:txBody>
                  <a:tcPr marL="6022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765,74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22%</a:t>
                      </a:r>
                    </a:p>
                  </a:txBody>
                  <a:tcPr marL="0" marR="0" marT="0" marB="0" anchor="b">
                    <a:lnL>
                      <a:noFill/>
                    </a:lnL>
                    <a:lnR>
                      <a:noFill/>
                    </a:lnR>
                    <a:lnT>
                      <a:noFill/>
                    </a:lnT>
                    <a:lnB>
                      <a:noFill/>
                    </a:lnB>
                  </a:tcPr>
                </a:tc>
                <a:extLst>
                  <a:ext uri="{0D108BD9-81ED-4DB2-BD59-A6C34878D82A}">
                    <a16:rowId xmlns:a16="http://schemas.microsoft.com/office/drawing/2014/main" val="2227602669"/>
                  </a:ext>
                </a:extLst>
              </a:tr>
              <a:tr h="110076">
                <a:tc>
                  <a:txBody>
                    <a:bodyPr/>
                    <a:lstStyle/>
                    <a:p>
                      <a:pPr algn="l" fontAlgn="b"/>
                      <a:r>
                        <a:rPr lang="de-DE" sz="700" b="0" i="0" u="none" strike="noStrike">
                          <a:solidFill>
                            <a:srgbClr val="000000"/>
                          </a:solidFill>
                          <a:effectLst/>
                          <a:latin typeface="Arial" panose="020B0604020202020204" pitchFamily="34" charset="0"/>
                        </a:rPr>
                        <a:t>[NL-D7] Maasbracht - Oberzier SELFK WS [DIR] [D7] / N-1 Achene - Gramme 380.10</a:t>
                      </a:r>
                    </a:p>
                  </a:txBody>
                  <a:tcPr marL="6022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149,22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381168452"/>
                  </a:ext>
                </a:extLst>
              </a:tr>
              <a:tr h="110076">
                <a:tc>
                  <a:txBody>
                    <a:bodyPr/>
                    <a:lstStyle/>
                    <a:p>
                      <a:pPr algn="l" fontAlgn="b"/>
                      <a:r>
                        <a:rPr lang="de-DE" sz="700" b="0" i="0" u="none" strike="noStrike">
                          <a:solidFill>
                            <a:srgbClr val="000000"/>
                          </a:solidFill>
                          <a:effectLst/>
                          <a:latin typeface="Arial" panose="020B0604020202020204" pitchFamily="34" charset="0"/>
                        </a:rPr>
                        <a:t>[NL-D7] Maasbracht - Oberzier SELFK WS [DIR] [D7] / N-1 ALEGRO DC</a:t>
                      </a:r>
                    </a:p>
                  </a:txBody>
                  <a:tcPr marL="6022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427,58</a:t>
                      </a:r>
                    </a:p>
                  </a:txBody>
                  <a:tcPr marL="0" marR="0" marT="0" marB="0" anchor="b">
                    <a:lnL>
                      <a:noFill/>
                    </a:lnL>
                    <a:lnR>
                      <a:noFill/>
                    </a:lnR>
                    <a:lnT>
                      <a:noFill/>
                    </a:lnT>
                    <a:lnB>
                      <a:noFill/>
                    </a:lnB>
                  </a:tcPr>
                </a:tc>
                <a:tc>
                  <a:txBody>
                    <a:bodyPr/>
                    <a:lstStyle/>
                    <a:p>
                      <a:pPr algn="r" fontAlgn="b"/>
                      <a:r>
                        <a:rPr lang="cs-CZ" sz="700" b="0" i="0" u="none" strike="noStrike" dirty="0">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610813045"/>
                  </a:ext>
                </a:extLst>
              </a:tr>
            </a:tbl>
          </a:graphicData>
        </a:graphic>
      </p:graphicFrame>
    </p:spTree>
    <p:extLst>
      <p:ext uri="{BB962C8B-B14F-4D97-AF65-F5344CB8AC3E}">
        <p14:creationId xmlns:p14="http://schemas.microsoft.com/office/powerpoint/2010/main" val="47351920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BD20220420</a:t>
            </a:r>
            <a:r>
              <a:rPr lang="en-US" altLang="hu-HU" sz="1400" dirty="0">
                <a:solidFill>
                  <a:srgbClr val="008000"/>
                </a:solidFill>
              </a:rPr>
              <a:t> (part </a:t>
            </a:r>
            <a:r>
              <a:rPr lang="cs-CZ" altLang="hu-HU" sz="1400" dirty="0">
                <a:solidFill>
                  <a:srgbClr val="008000"/>
                </a:solidFill>
              </a:rPr>
              <a:t>I</a:t>
            </a:r>
            <a:r>
              <a:rPr lang="sl-SI" altLang="hu-HU" sz="1400" dirty="0">
                <a:solidFill>
                  <a:srgbClr val="008000"/>
                </a:solidFill>
              </a:rPr>
              <a:t>V</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ulka 1">
            <a:extLst>
              <a:ext uri="{FF2B5EF4-FFF2-40B4-BE49-F238E27FC236}">
                <a16:creationId xmlns:a16="http://schemas.microsoft.com/office/drawing/2014/main" id="{FBF79FD2-BD0F-458D-90B8-7209F79E15CA}"/>
              </a:ext>
            </a:extLst>
          </p:cNvPr>
          <p:cNvGraphicFramePr>
            <a:graphicFrameLocks noGrp="1"/>
          </p:cNvGraphicFramePr>
          <p:nvPr>
            <p:extLst>
              <p:ext uri="{D42A27DB-BD31-4B8C-83A1-F6EECF244321}">
                <p14:modId xmlns:p14="http://schemas.microsoft.com/office/powerpoint/2010/main" val="1452987120"/>
              </p:ext>
            </p:extLst>
          </p:nvPr>
        </p:nvGraphicFramePr>
        <p:xfrm>
          <a:off x="395697" y="999031"/>
          <a:ext cx="8887292" cy="4736106"/>
        </p:xfrm>
        <a:graphic>
          <a:graphicData uri="http://schemas.openxmlformats.org/drawingml/2006/table">
            <a:tbl>
              <a:tblPr/>
              <a:tblGrid>
                <a:gridCol w="6880484">
                  <a:extLst>
                    <a:ext uri="{9D8B030D-6E8A-4147-A177-3AD203B41FA5}">
                      <a16:colId xmlns:a16="http://schemas.microsoft.com/office/drawing/2014/main" val="2067461024"/>
                    </a:ext>
                  </a:extLst>
                </a:gridCol>
                <a:gridCol w="1481792">
                  <a:extLst>
                    <a:ext uri="{9D8B030D-6E8A-4147-A177-3AD203B41FA5}">
                      <a16:colId xmlns:a16="http://schemas.microsoft.com/office/drawing/2014/main" val="4129827969"/>
                    </a:ext>
                  </a:extLst>
                </a:gridCol>
                <a:gridCol w="525016">
                  <a:extLst>
                    <a:ext uri="{9D8B030D-6E8A-4147-A177-3AD203B41FA5}">
                      <a16:colId xmlns:a16="http://schemas.microsoft.com/office/drawing/2014/main" val="2016467849"/>
                    </a:ext>
                  </a:extLst>
                </a:gridCol>
              </a:tblGrid>
              <a:tr h="110142">
                <a:tc>
                  <a:txBody>
                    <a:bodyPr/>
                    <a:lstStyle/>
                    <a:p>
                      <a:pPr algn="l" fontAlgn="b"/>
                      <a:r>
                        <a:rPr lang="cs-CZ" sz="7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13545461"/>
                  </a:ext>
                </a:extLst>
              </a:tr>
              <a:tr h="110142">
                <a:tc>
                  <a:txBody>
                    <a:bodyPr/>
                    <a:lstStyle/>
                    <a:p>
                      <a:pPr algn="l" fontAlgn="b"/>
                      <a:r>
                        <a:rPr lang="cs-CZ" sz="700" b="1" i="0" u="none" strike="noStrike">
                          <a:solidFill>
                            <a:srgbClr val="000000"/>
                          </a:solidFill>
                          <a:effectLst/>
                          <a:latin typeface="Arial" panose="020B0604020202020204" pitchFamily="34" charset="0"/>
                        </a:rPr>
                        <a:t>13</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10675,48</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338%</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471441199"/>
                  </a:ext>
                </a:extLst>
              </a:tr>
              <a:tr h="110142">
                <a:tc>
                  <a:txBody>
                    <a:bodyPr/>
                    <a:lstStyle/>
                    <a:p>
                      <a:pPr algn="l" fontAlgn="b"/>
                      <a:r>
                        <a:rPr lang="cs-CZ" sz="700" b="0" i="0" u="none" strike="noStrike">
                          <a:solidFill>
                            <a:srgbClr val="000000"/>
                          </a:solidFill>
                          <a:effectLst/>
                          <a:latin typeface="Arial" panose="020B0604020202020204" pitchFamily="34" charset="0"/>
                        </a:rPr>
                        <a:t>[AT-AT] Westtirol 1 - Westtirol 2 WTRHU41 [OPP] / N-1 Westtirol - Leupolz</a:t>
                      </a:r>
                    </a:p>
                  </a:txBody>
                  <a:tcPr marL="7143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841,23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116073917"/>
                  </a:ext>
                </a:extLst>
              </a:tr>
              <a:tr h="110142">
                <a:tc>
                  <a:txBody>
                    <a:bodyPr/>
                    <a:lstStyle/>
                    <a:p>
                      <a:pPr algn="l" fontAlgn="b"/>
                      <a:r>
                        <a:rPr lang="cs-CZ" sz="700" b="0" i="0" u="none" strike="noStrike">
                          <a:solidFill>
                            <a:srgbClr val="000000"/>
                          </a:solidFill>
                          <a:effectLst/>
                          <a:latin typeface="Arial" panose="020B0604020202020204" pitchFamily="34" charset="0"/>
                        </a:rPr>
                        <a:t>[AT-SI] Kainachtal - Maribor 473 [OPP] [AT] / N-1 Maribor-Kainachtal 2</a:t>
                      </a:r>
                    </a:p>
                  </a:txBody>
                  <a:tcPr marL="7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32,02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56%</a:t>
                      </a:r>
                    </a:p>
                  </a:txBody>
                  <a:tcPr marL="0" marR="0" marT="0" marB="0" anchor="b">
                    <a:lnL>
                      <a:noFill/>
                    </a:lnL>
                    <a:lnR>
                      <a:noFill/>
                    </a:lnR>
                    <a:lnT>
                      <a:noFill/>
                    </a:lnT>
                    <a:lnB>
                      <a:noFill/>
                    </a:lnB>
                  </a:tcPr>
                </a:tc>
                <a:extLst>
                  <a:ext uri="{0D108BD9-81ED-4DB2-BD59-A6C34878D82A}">
                    <a16:rowId xmlns:a16="http://schemas.microsoft.com/office/drawing/2014/main" val="182058757"/>
                  </a:ext>
                </a:extLst>
              </a:tr>
              <a:tr h="110142">
                <a:tc>
                  <a:txBody>
                    <a:bodyPr/>
                    <a:lstStyle/>
                    <a:p>
                      <a:pPr algn="l" fontAlgn="b"/>
                      <a:r>
                        <a:rPr lang="cs-CZ" sz="700" b="0" i="0" u="none" strike="noStrike">
                          <a:solidFill>
                            <a:srgbClr val="000000"/>
                          </a:solidFill>
                          <a:effectLst/>
                          <a:latin typeface="Arial" panose="020B0604020202020204" pitchFamily="34" charset="0"/>
                        </a:rPr>
                        <a:t>[SK-SK] Gabcikovo - P.Biskupice [DIR] / N-1 V.Dur - Krizovany</a:t>
                      </a:r>
                    </a:p>
                  </a:txBody>
                  <a:tcPr marL="7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176,89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88%</a:t>
                      </a:r>
                    </a:p>
                  </a:txBody>
                  <a:tcPr marL="0" marR="0" marT="0" marB="0" anchor="b">
                    <a:lnL>
                      <a:noFill/>
                    </a:lnL>
                    <a:lnR>
                      <a:noFill/>
                    </a:lnR>
                    <a:lnT>
                      <a:noFill/>
                    </a:lnT>
                    <a:lnB>
                      <a:noFill/>
                    </a:lnB>
                  </a:tcPr>
                </a:tc>
                <a:extLst>
                  <a:ext uri="{0D108BD9-81ED-4DB2-BD59-A6C34878D82A}">
                    <a16:rowId xmlns:a16="http://schemas.microsoft.com/office/drawing/2014/main" val="86109342"/>
                  </a:ext>
                </a:extLst>
              </a:tr>
              <a:tr h="110142">
                <a:tc>
                  <a:txBody>
                    <a:bodyPr/>
                    <a:lstStyle/>
                    <a:p>
                      <a:pPr algn="l" fontAlgn="b"/>
                      <a:r>
                        <a:rPr lang="cs-CZ" sz="700" b="0" i="0" u="none" strike="noStrike">
                          <a:solidFill>
                            <a:srgbClr val="000000"/>
                          </a:solidFill>
                          <a:effectLst/>
                          <a:latin typeface="Arial" panose="020B0604020202020204" pitchFamily="34" charset="0"/>
                        </a:rPr>
                        <a:t>[CZ-D8] Hradec - Rohrsdorf 445 [OPP] [D8] / N-1 Hradec - Rohrsdorf 2</a:t>
                      </a:r>
                    </a:p>
                  </a:txBody>
                  <a:tcPr marL="7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483,09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a:t>
                      </a:r>
                    </a:p>
                  </a:txBody>
                  <a:tcPr marL="0" marR="0" marT="0" marB="0" anchor="b">
                    <a:lnL>
                      <a:noFill/>
                    </a:lnL>
                    <a:lnR>
                      <a:noFill/>
                    </a:lnR>
                    <a:lnT>
                      <a:noFill/>
                    </a:lnT>
                    <a:lnB>
                      <a:noFill/>
                    </a:lnB>
                  </a:tcPr>
                </a:tc>
                <a:extLst>
                  <a:ext uri="{0D108BD9-81ED-4DB2-BD59-A6C34878D82A}">
                    <a16:rowId xmlns:a16="http://schemas.microsoft.com/office/drawing/2014/main" val="2794636725"/>
                  </a:ext>
                </a:extLst>
              </a:tr>
              <a:tr h="110142">
                <a:tc>
                  <a:txBody>
                    <a:bodyPr/>
                    <a:lstStyle/>
                    <a:p>
                      <a:pPr algn="l" fontAlgn="b"/>
                      <a:r>
                        <a:rPr lang="pt-BR" sz="700" b="0" i="0" u="none" strike="noStrike">
                          <a:solidFill>
                            <a:srgbClr val="000000"/>
                          </a:solidFill>
                          <a:effectLst/>
                          <a:latin typeface="Arial" panose="020B0604020202020204" pitchFamily="34" charset="0"/>
                        </a:rPr>
                        <a:t>[HR-SI] 220kV Pehlin - Divaca [DIR] [HR] / N-1 Melina - Divaca</a:t>
                      </a:r>
                    </a:p>
                  </a:txBody>
                  <a:tcPr marL="7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0,97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75%</a:t>
                      </a:r>
                    </a:p>
                  </a:txBody>
                  <a:tcPr marL="0" marR="0" marT="0" marB="0" anchor="b">
                    <a:lnL>
                      <a:noFill/>
                    </a:lnL>
                    <a:lnR>
                      <a:noFill/>
                    </a:lnR>
                    <a:lnT>
                      <a:noFill/>
                    </a:lnT>
                    <a:lnB>
                      <a:noFill/>
                    </a:lnB>
                  </a:tcPr>
                </a:tc>
                <a:extLst>
                  <a:ext uri="{0D108BD9-81ED-4DB2-BD59-A6C34878D82A}">
                    <a16:rowId xmlns:a16="http://schemas.microsoft.com/office/drawing/2014/main" val="3749171814"/>
                  </a:ext>
                </a:extLst>
              </a:tr>
              <a:tr h="110142">
                <a:tc>
                  <a:txBody>
                    <a:bodyPr/>
                    <a:lstStyle/>
                    <a:p>
                      <a:pPr algn="l" fontAlgn="b"/>
                      <a:r>
                        <a:rPr lang="cs-CZ" sz="700" b="0" i="0" u="none" strike="noStrike">
                          <a:solidFill>
                            <a:srgbClr val="000000"/>
                          </a:solidFill>
                          <a:effectLst/>
                          <a:latin typeface="Arial" panose="020B0604020202020204" pitchFamily="34" charset="0"/>
                        </a:rPr>
                        <a:t>[AT-HU] Zurndorf - Gyoer 439B [DIR] [AT] / N-1 Szombathely - Zurndorf</a:t>
                      </a:r>
                    </a:p>
                  </a:txBody>
                  <a:tcPr marL="7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454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656297130"/>
                  </a:ext>
                </a:extLst>
              </a:tr>
              <a:tr h="110142">
                <a:tc>
                  <a:txBody>
                    <a:bodyPr/>
                    <a:lstStyle/>
                    <a:p>
                      <a:pPr algn="l" fontAlgn="b"/>
                      <a:r>
                        <a:rPr lang="cs-CZ" sz="700" b="0" i="0" u="none" strike="noStrike">
                          <a:solidFill>
                            <a:srgbClr val="000000"/>
                          </a:solidFill>
                          <a:effectLst/>
                          <a:latin typeface="Arial" panose="020B0604020202020204" pitchFamily="34" charset="0"/>
                        </a:rPr>
                        <a:t>[NL-D2] Meeden-Diele  380 Z [OPP] [NL] / N-1 Hanekenfaehr - Kusenhorst - Kottigerhook MUENST</a:t>
                      </a:r>
                    </a:p>
                  </a:txBody>
                  <a:tcPr marL="7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10675,48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841848196"/>
                  </a:ext>
                </a:extLst>
              </a:tr>
              <a:tr h="110142">
                <a:tc>
                  <a:txBody>
                    <a:bodyPr/>
                    <a:lstStyle/>
                    <a:p>
                      <a:pPr algn="l" fontAlgn="b"/>
                      <a:r>
                        <a:rPr lang="cs-CZ" sz="700" b="0" i="0" u="none" strike="noStrike">
                          <a:solidFill>
                            <a:srgbClr val="000000"/>
                          </a:solidFill>
                          <a:effectLst/>
                          <a:latin typeface="Arial" panose="020B0604020202020204" pitchFamily="34" charset="0"/>
                        </a:rPr>
                        <a:t>[AT-AT] Oststeiermark - Wien Suedost 477 [OPP] / N-1 Kainachtal - Y_Mellach 476KT</a:t>
                      </a:r>
                    </a:p>
                  </a:txBody>
                  <a:tcPr marL="7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238,5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995987296"/>
                  </a:ext>
                </a:extLst>
              </a:tr>
              <a:tr h="110142">
                <a:tc>
                  <a:txBody>
                    <a:bodyPr/>
                    <a:lstStyle/>
                    <a:p>
                      <a:pPr algn="l" fontAlgn="b"/>
                      <a:r>
                        <a:rPr lang="cs-CZ" sz="700" b="0" i="0" u="none" strike="noStrike">
                          <a:solidFill>
                            <a:srgbClr val="000000"/>
                          </a:solidFill>
                          <a:effectLst/>
                          <a:latin typeface="Arial" panose="020B0604020202020204" pitchFamily="34" charset="0"/>
                        </a:rPr>
                        <a:t>[SK-UA] V.Kapusany - Mukachevo (WPS) [DIR] [SK] / N-1 R.Sobota - Sajoivanka</a:t>
                      </a:r>
                    </a:p>
                  </a:txBody>
                  <a:tcPr marL="7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50,13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82%</a:t>
                      </a:r>
                    </a:p>
                  </a:txBody>
                  <a:tcPr marL="0" marR="0" marT="0" marB="0" anchor="b">
                    <a:lnL>
                      <a:noFill/>
                    </a:lnL>
                    <a:lnR>
                      <a:noFill/>
                    </a:lnR>
                    <a:lnT>
                      <a:noFill/>
                    </a:lnT>
                    <a:lnB>
                      <a:noFill/>
                    </a:lnB>
                  </a:tcPr>
                </a:tc>
                <a:extLst>
                  <a:ext uri="{0D108BD9-81ED-4DB2-BD59-A6C34878D82A}">
                    <a16:rowId xmlns:a16="http://schemas.microsoft.com/office/drawing/2014/main" val="1655597879"/>
                  </a:ext>
                </a:extLst>
              </a:tr>
              <a:tr h="110142">
                <a:tc>
                  <a:txBody>
                    <a:bodyPr/>
                    <a:lstStyle/>
                    <a:p>
                      <a:pPr algn="l" fontAlgn="b"/>
                      <a:r>
                        <a:rPr lang="de-DE" sz="700" b="0" i="0" u="none" strike="noStrike">
                          <a:solidFill>
                            <a:srgbClr val="000000"/>
                          </a:solidFill>
                          <a:effectLst/>
                          <a:latin typeface="Arial" panose="020B0604020202020204" pitchFamily="34" charset="0"/>
                        </a:rPr>
                        <a:t>[NL-D7] Maasbracht - Oberzier SELFK WS [DIR] [D7] / N-1 Achene - Gramme 380.10</a:t>
                      </a:r>
                    </a:p>
                  </a:txBody>
                  <a:tcPr marL="7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201,95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027665904"/>
                  </a:ext>
                </a:extLst>
              </a:tr>
              <a:tr h="110142">
                <a:tc>
                  <a:txBody>
                    <a:bodyPr/>
                    <a:lstStyle/>
                    <a:p>
                      <a:pPr algn="l" fontAlgn="b"/>
                      <a:r>
                        <a:rPr lang="de-DE" sz="700" b="0" i="0" u="none" strike="noStrike">
                          <a:solidFill>
                            <a:srgbClr val="000000"/>
                          </a:solidFill>
                          <a:effectLst/>
                          <a:latin typeface="Arial" panose="020B0604020202020204" pitchFamily="34" charset="0"/>
                        </a:rPr>
                        <a:t>[NL-D7] Maasbracht - Oberzier SELFK WS [DIR] [D7] / N-1 ALEGRO DC</a:t>
                      </a:r>
                    </a:p>
                  </a:txBody>
                  <a:tcPr marL="7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2140,47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906440746"/>
                  </a:ext>
                </a:extLst>
              </a:tr>
              <a:tr h="110142">
                <a:tc>
                  <a:txBody>
                    <a:bodyPr/>
                    <a:lstStyle/>
                    <a:p>
                      <a:pPr algn="l" fontAlgn="b"/>
                      <a:r>
                        <a:rPr lang="cs-CZ" sz="700" b="0" i="0" u="none" strike="noStrike">
                          <a:solidFill>
                            <a:srgbClr val="000000"/>
                          </a:solidFill>
                          <a:effectLst/>
                          <a:latin typeface="Arial" panose="020B0604020202020204" pitchFamily="34" charset="0"/>
                        </a:rPr>
                        <a:t>[D4-FR] Eichstetten - Muhlbach rt [OPP] [D4] / N-1 Ensdorf - Vigy VIGY1 N</a:t>
                      </a:r>
                    </a:p>
                  </a:txBody>
                  <a:tcPr marL="7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505,99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24090181"/>
                  </a:ext>
                </a:extLst>
              </a:tr>
              <a:tr h="110142">
                <a:tc>
                  <a:txBody>
                    <a:bodyPr/>
                    <a:lstStyle/>
                    <a:p>
                      <a:pPr algn="l" fontAlgn="b"/>
                      <a:r>
                        <a:rPr lang="sv-SE" sz="700" b="0" i="0" u="none" strike="noStrike">
                          <a:solidFill>
                            <a:srgbClr val="000000"/>
                          </a:solidFill>
                          <a:effectLst/>
                          <a:latin typeface="Arial" panose="020B0604020202020204" pitchFamily="34" charset="0"/>
                        </a:rPr>
                        <a:t>[NL-NL] Lelystad-Ens 380 W [DIR] / N-1 Lelystad-Ens 380 Z</a:t>
                      </a:r>
                    </a:p>
                  </a:txBody>
                  <a:tcPr marL="7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2285,17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31514190"/>
                  </a:ext>
                </a:extLst>
              </a:tr>
              <a:tr h="110142">
                <a:tc>
                  <a:txBody>
                    <a:bodyPr/>
                    <a:lstStyle/>
                    <a:p>
                      <a:pPr algn="l" fontAlgn="b"/>
                      <a:r>
                        <a:rPr lang="cs-CZ" sz="700" b="1" i="0" u="none" strike="noStrike">
                          <a:solidFill>
                            <a:srgbClr val="000000"/>
                          </a:solidFill>
                          <a:effectLst/>
                          <a:latin typeface="Arial" panose="020B0604020202020204" pitchFamily="34" charset="0"/>
                        </a:rPr>
                        <a:t>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1772,72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363%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114316084"/>
                  </a:ext>
                </a:extLst>
              </a:tr>
              <a:tr h="110142">
                <a:tc>
                  <a:txBody>
                    <a:bodyPr/>
                    <a:lstStyle/>
                    <a:p>
                      <a:pPr algn="l" fontAlgn="b"/>
                      <a:r>
                        <a:rPr lang="cs-CZ" sz="700" b="0" i="0" u="none" strike="noStrike">
                          <a:solidFill>
                            <a:srgbClr val="000000"/>
                          </a:solidFill>
                          <a:effectLst/>
                          <a:latin typeface="Arial" panose="020B0604020202020204" pitchFamily="34" charset="0"/>
                        </a:rPr>
                        <a:t>[AT-SI] Kainachtal - Maribor 473 [OPP] [AT] / N-1 Maribor-Kainachtal 2</a:t>
                      </a:r>
                    </a:p>
                  </a:txBody>
                  <a:tcPr marL="7143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6,12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54%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838814950"/>
                  </a:ext>
                </a:extLst>
              </a:tr>
              <a:tr h="110142">
                <a:tc>
                  <a:txBody>
                    <a:bodyPr/>
                    <a:lstStyle/>
                    <a:p>
                      <a:pPr algn="l" fontAlgn="b"/>
                      <a:r>
                        <a:rPr lang="sv-SE" sz="700" b="0" i="0" u="none" strike="noStrike">
                          <a:solidFill>
                            <a:srgbClr val="000000"/>
                          </a:solidFill>
                          <a:effectLst/>
                          <a:latin typeface="Arial" panose="020B0604020202020204" pitchFamily="34" charset="0"/>
                        </a:rPr>
                        <a:t>[SK-SK] Bosaca - Varin [DIR] / N-1 Nosovice - Varin</a:t>
                      </a:r>
                    </a:p>
                  </a:txBody>
                  <a:tcPr marL="7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48,78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56%</a:t>
                      </a:r>
                    </a:p>
                  </a:txBody>
                  <a:tcPr marL="0" marR="0" marT="0" marB="0" anchor="b">
                    <a:lnL>
                      <a:noFill/>
                    </a:lnL>
                    <a:lnR>
                      <a:noFill/>
                    </a:lnR>
                    <a:lnT>
                      <a:noFill/>
                    </a:lnT>
                    <a:lnB>
                      <a:noFill/>
                    </a:lnB>
                  </a:tcPr>
                </a:tc>
                <a:extLst>
                  <a:ext uri="{0D108BD9-81ED-4DB2-BD59-A6C34878D82A}">
                    <a16:rowId xmlns:a16="http://schemas.microsoft.com/office/drawing/2014/main" val="3630225683"/>
                  </a:ext>
                </a:extLst>
              </a:tr>
              <a:tr h="110142">
                <a:tc>
                  <a:txBody>
                    <a:bodyPr/>
                    <a:lstStyle/>
                    <a:p>
                      <a:pPr algn="l" fontAlgn="b"/>
                      <a:r>
                        <a:rPr lang="cs-CZ" sz="700" b="0" i="0" u="none" strike="noStrike">
                          <a:solidFill>
                            <a:srgbClr val="000000"/>
                          </a:solidFill>
                          <a:effectLst/>
                          <a:latin typeface="Arial" panose="020B0604020202020204" pitchFamily="34" charset="0"/>
                        </a:rPr>
                        <a:t>[CZ-D8] Hradec - Rohrsdorf 445 [OPP] [D8] / N-1 Hradec - Rohrsdorf 2</a:t>
                      </a:r>
                    </a:p>
                  </a:txBody>
                  <a:tcPr marL="7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380,75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a:t>
                      </a:r>
                    </a:p>
                  </a:txBody>
                  <a:tcPr marL="0" marR="0" marT="0" marB="0" anchor="b">
                    <a:lnL>
                      <a:noFill/>
                    </a:lnL>
                    <a:lnR>
                      <a:noFill/>
                    </a:lnR>
                    <a:lnT>
                      <a:noFill/>
                    </a:lnT>
                    <a:lnB>
                      <a:noFill/>
                    </a:lnB>
                  </a:tcPr>
                </a:tc>
                <a:extLst>
                  <a:ext uri="{0D108BD9-81ED-4DB2-BD59-A6C34878D82A}">
                    <a16:rowId xmlns:a16="http://schemas.microsoft.com/office/drawing/2014/main" val="4084801314"/>
                  </a:ext>
                </a:extLst>
              </a:tr>
              <a:tr h="110142">
                <a:tc>
                  <a:txBody>
                    <a:bodyPr/>
                    <a:lstStyle/>
                    <a:p>
                      <a:pPr algn="l" fontAlgn="b"/>
                      <a:r>
                        <a:rPr lang="pt-BR" sz="700" b="0" i="0" u="none" strike="noStrike">
                          <a:solidFill>
                            <a:srgbClr val="000000"/>
                          </a:solidFill>
                          <a:effectLst/>
                          <a:latin typeface="Arial" panose="020B0604020202020204" pitchFamily="34" charset="0"/>
                        </a:rPr>
                        <a:t>[HR-SI] 220kV Pehlin - Divaca [DIR] [HR] / N-1 Melina - Divaca</a:t>
                      </a:r>
                    </a:p>
                  </a:txBody>
                  <a:tcPr marL="7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11,94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71%</a:t>
                      </a:r>
                    </a:p>
                  </a:txBody>
                  <a:tcPr marL="0" marR="0" marT="0" marB="0" anchor="b">
                    <a:lnL>
                      <a:noFill/>
                    </a:lnL>
                    <a:lnR>
                      <a:noFill/>
                    </a:lnR>
                    <a:lnT>
                      <a:noFill/>
                    </a:lnT>
                    <a:lnB>
                      <a:noFill/>
                    </a:lnB>
                  </a:tcPr>
                </a:tc>
                <a:extLst>
                  <a:ext uri="{0D108BD9-81ED-4DB2-BD59-A6C34878D82A}">
                    <a16:rowId xmlns:a16="http://schemas.microsoft.com/office/drawing/2014/main" val="311871661"/>
                  </a:ext>
                </a:extLst>
              </a:tr>
              <a:tr h="110142">
                <a:tc>
                  <a:txBody>
                    <a:bodyPr/>
                    <a:lstStyle/>
                    <a:p>
                      <a:pPr algn="l" fontAlgn="b"/>
                      <a:r>
                        <a:rPr lang="cs-CZ" sz="700" b="0" i="0" u="none" strike="noStrike">
                          <a:solidFill>
                            <a:srgbClr val="000000"/>
                          </a:solidFill>
                          <a:effectLst/>
                          <a:latin typeface="Arial" panose="020B0604020202020204" pitchFamily="34" charset="0"/>
                        </a:rPr>
                        <a:t>[AT-HU] Zurndorf - Gyoer 439B [DIR] [AT] / N-1 Szombathely - Zurndorf</a:t>
                      </a:r>
                    </a:p>
                  </a:txBody>
                  <a:tcPr marL="7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130,63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842638279"/>
                  </a:ext>
                </a:extLst>
              </a:tr>
              <a:tr h="110142">
                <a:tc>
                  <a:txBody>
                    <a:bodyPr/>
                    <a:lstStyle/>
                    <a:p>
                      <a:pPr algn="l" fontAlgn="b"/>
                      <a:r>
                        <a:rPr lang="cs-CZ" sz="700" b="0" i="0" u="none" strike="noStrike">
                          <a:solidFill>
                            <a:srgbClr val="000000"/>
                          </a:solidFill>
                          <a:effectLst/>
                          <a:latin typeface="Arial" panose="020B0604020202020204" pitchFamily="34" charset="0"/>
                        </a:rPr>
                        <a:t>[SK-UA] V.Kapusany - Mukachevo (WPS) [OPP] [SK] / N-1 R.Sobota - Sajoivanka</a:t>
                      </a:r>
                    </a:p>
                  </a:txBody>
                  <a:tcPr marL="7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17,96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3410817209"/>
                  </a:ext>
                </a:extLst>
              </a:tr>
              <a:tr h="110142">
                <a:tc>
                  <a:txBody>
                    <a:bodyPr/>
                    <a:lstStyle/>
                    <a:p>
                      <a:pPr algn="l" fontAlgn="b"/>
                      <a:r>
                        <a:rPr lang="cs-CZ" sz="700" b="0" i="0" u="none" strike="noStrike">
                          <a:solidFill>
                            <a:srgbClr val="000000"/>
                          </a:solidFill>
                          <a:effectLst/>
                          <a:latin typeface="Arial" panose="020B0604020202020204" pitchFamily="34" charset="0"/>
                        </a:rPr>
                        <a:t>[NL-BE] Rilland-Zandvliet 380 G [DIR] [NL] / N-1 PST Zandvliet 1</a:t>
                      </a:r>
                    </a:p>
                  </a:txBody>
                  <a:tcPr marL="7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164,07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19%</a:t>
                      </a:r>
                    </a:p>
                  </a:txBody>
                  <a:tcPr marL="0" marR="0" marT="0" marB="0" anchor="b">
                    <a:lnL>
                      <a:noFill/>
                    </a:lnL>
                    <a:lnR>
                      <a:noFill/>
                    </a:lnR>
                    <a:lnT>
                      <a:noFill/>
                    </a:lnT>
                    <a:lnB>
                      <a:noFill/>
                    </a:lnB>
                  </a:tcPr>
                </a:tc>
                <a:extLst>
                  <a:ext uri="{0D108BD9-81ED-4DB2-BD59-A6C34878D82A}">
                    <a16:rowId xmlns:a16="http://schemas.microsoft.com/office/drawing/2014/main" val="2773710986"/>
                  </a:ext>
                </a:extLst>
              </a:tr>
              <a:tr h="110142">
                <a:tc>
                  <a:txBody>
                    <a:bodyPr/>
                    <a:lstStyle/>
                    <a:p>
                      <a:pPr algn="l" fontAlgn="b"/>
                      <a:r>
                        <a:rPr lang="cs-CZ" sz="700" b="0" i="0" u="none" strike="noStrike">
                          <a:solidFill>
                            <a:srgbClr val="000000"/>
                          </a:solidFill>
                          <a:effectLst/>
                          <a:latin typeface="Arial" panose="020B0604020202020204" pitchFamily="34" charset="0"/>
                        </a:rPr>
                        <a:t>[NL-BE] Maasbracht-Van Eyck 380 W [OPP] [NL] / N-1 ALEGRO DC</a:t>
                      </a:r>
                    </a:p>
                  </a:txBody>
                  <a:tcPr marL="7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279,44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a:t>
                      </a:r>
                    </a:p>
                  </a:txBody>
                  <a:tcPr marL="0" marR="0" marT="0" marB="0" anchor="b">
                    <a:lnL>
                      <a:noFill/>
                    </a:lnL>
                    <a:lnR>
                      <a:noFill/>
                    </a:lnR>
                    <a:lnT>
                      <a:noFill/>
                    </a:lnT>
                    <a:lnB>
                      <a:noFill/>
                    </a:lnB>
                  </a:tcPr>
                </a:tc>
                <a:extLst>
                  <a:ext uri="{0D108BD9-81ED-4DB2-BD59-A6C34878D82A}">
                    <a16:rowId xmlns:a16="http://schemas.microsoft.com/office/drawing/2014/main" val="4292231833"/>
                  </a:ext>
                </a:extLst>
              </a:tr>
              <a:tr h="110142">
                <a:tc>
                  <a:txBody>
                    <a:bodyPr/>
                    <a:lstStyle/>
                    <a:p>
                      <a:pPr algn="l" fontAlgn="b"/>
                      <a:r>
                        <a:rPr lang="pl-PL" sz="700" b="0" i="0" u="none" strike="noStrike">
                          <a:solidFill>
                            <a:srgbClr val="000000"/>
                          </a:solidFill>
                          <a:effectLst/>
                          <a:latin typeface="Arial" panose="020B0604020202020204" pitchFamily="34" charset="0"/>
                        </a:rPr>
                        <a:t>[PL-PL] Polaniec - Tarnow [DIR] / N-1 Polaniec - Rzeszow</a:t>
                      </a:r>
                    </a:p>
                  </a:txBody>
                  <a:tcPr marL="7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497,77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30%</a:t>
                      </a:r>
                    </a:p>
                  </a:txBody>
                  <a:tcPr marL="0" marR="0" marT="0" marB="0" anchor="b">
                    <a:lnL>
                      <a:noFill/>
                    </a:lnL>
                    <a:lnR>
                      <a:noFill/>
                    </a:lnR>
                    <a:lnT>
                      <a:noFill/>
                    </a:lnT>
                    <a:lnB>
                      <a:noFill/>
                    </a:lnB>
                  </a:tcPr>
                </a:tc>
                <a:extLst>
                  <a:ext uri="{0D108BD9-81ED-4DB2-BD59-A6C34878D82A}">
                    <a16:rowId xmlns:a16="http://schemas.microsoft.com/office/drawing/2014/main" val="290185363"/>
                  </a:ext>
                </a:extLst>
              </a:tr>
              <a:tr h="110142">
                <a:tc>
                  <a:txBody>
                    <a:bodyPr/>
                    <a:lstStyle/>
                    <a:p>
                      <a:pPr algn="l" fontAlgn="b"/>
                      <a:r>
                        <a:rPr lang="cs-CZ" sz="700" b="0" i="0" u="none" strike="noStrike">
                          <a:solidFill>
                            <a:srgbClr val="000000"/>
                          </a:solidFill>
                          <a:effectLst/>
                          <a:latin typeface="Arial" panose="020B0604020202020204" pitchFamily="34" charset="0"/>
                        </a:rPr>
                        <a:t>[AT-CH] Westtirol 1 - Pradella 427 [DIR] [AT] / N-1 Westtirol 1 - Pradella 428</a:t>
                      </a:r>
                    </a:p>
                  </a:txBody>
                  <a:tcPr marL="7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1772,72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236726731"/>
                  </a:ext>
                </a:extLst>
              </a:tr>
              <a:tr h="110142">
                <a:tc>
                  <a:txBody>
                    <a:bodyPr/>
                    <a:lstStyle/>
                    <a:p>
                      <a:pPr algn="l" fontAlgn="b"/>
                      <a:r>
                        <a:rPr lang="cs-CZ" sz="700" b="0" i="0" u="none" strike="noStrike">
                          <a:solidFill>
                            <a:srgbClr val="000000"/>
                          </a:solidFill>
                          <a:effectLst/>
                          <a:latin typeface="Arial" panose="020B0604020202020204" pitchFamily="34" charset="0"/>
                        </a:rPr>
                        <a:t>[NL-BE] Maasbracht-Van Eyck 380 W [OPP] [NL] / N-1 Achene - Lonny 380.19</a:t>
                      </a:r>
                    </a:p>
                  </a:txBody>
                  <a:tcPr marL="7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68,97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a:t>
                      </a:r>
                    </a:p>
                  </a:txBody>
                  <a:tcPr marL="0" marR="0" marT="0" marB="0" anchor="b">
                    <a:lnL>
                      <a:noFill/>
                    </a:lnL>
                    <a:lnR>
                      <a:noFill/>
                    </a:lnR>
                    <a:lnT>
                      <a:noFill/>
                    </a:lnT>
                    <a:lnB>
                      <a:noFill/>
                    </a:lnB>
                  </a:tcPr>
                </a:tc>
                <a:extLst>
                  <a:ext uri="{0D108BD9-81ED-4DB2-BD59-A6C34878D82A}">
                    <a16:rowId xmlns:a16="http://schemas.microsoft.com/office/drawing/2014/main" val="1932248993"/>
                  </a:ext>
                </a:extLst>
              </a:tr>
              <a:tr h="110142">
                <a:tc>
                  <a:txBody>
                    <a:bodyPr/>
                    <a:lstStyle/>
                    <a:p>
                      <a:pPr algn="l" fontAlgn="b"/>
                      <a:r>
                        <a:rPr lang="cs-CZ" sz="700" b="0" i="0" u="none" strike="noStrike">
                          <a:solidFill>
                            <a:srgbClr val="000000"/>
                          </a:solidFill>
                          <a:effectLst/>
                          <a:latin typeface="Arial" panose="020B0604020202020204" pitchFamily="34" charset="0"/>
                        </a:rPr>
                        <a:t>[AT-D7] Westtirol 1 - Leupolz 412 [OPP] [AT] / N-1 Buers - Westtirol rt (422)</a:t>
                      </a:r>
                    </a:p>
                  </a:txBody>
                  <a:tcPr marL="7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367,36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638052261"/>
                  </a:ext>
                </a:extLst>
              </a:tr>
              <a:tr h="110142">
                <a:tc>
                  <a:txBody>
                    <a:bodyPr/>
                    <a:lstStyle/>
                    <a:p>
                      <a:pPr algn="l" fontAlgn="b"/>
                      <a:r>
                        <a:rPr lang="de-DE" sz="700" b="0" i="0" u="none" strike="noStrike">
                          <a:solidFill>
                            <a:srgbClr val="000000"/>
                          </a:solidFill>
                          <a:effectLst/>
                          <a:latin typeface="Arial" panose="020B0604020202020204" pitchFamily="34" charset="0"/>
                        </a:rPr>
                        <a:t>[NL-D7] Maasbracht - Oberzier SELFK WS [DIR] [D7] / N-1 ALEGRO DC</a:t>
                      </a:r>
                    </a:p>
                  </a:txBody>
                  <a:tcPr marL="7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73,45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588077568"/>
                  </a:ext>
                </a:extLst>
              </a:tr>
              <a:tr h="110142">
                <a:tc>
                  <a:txBody>
                    <a:bodyPr/>
                    <a:lstStyle/>
                    <a:p>
                      <a:pPr algn="l" fontAlgn="b"/>
                      <a:r>
                        <a:rPr lang="cs-CZ" sz="700" b="1" i="0" u="none" strike="noStrike">
                          <a:solidFill>
                            <a:srgbClr val="000000"/>
                          </a:solidFill>
                          <a:effectLst/>
                          <a:latin typeface="Arial" panose="020B0604020202020204" pitchFamily="34" charset="0"/>
                        </a:rPr>
                        <a:t>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2254,22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341%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709433059"/>
                  </a:ext>
                </a:extLst>
              </a:tr>
              <a:tr h="110142">
                <a:tc>
                  <a:txBody>
                    <a:bodyPr/>
                    <a:lstStyle/>
                    <a:p>
                      <a:pPr algn="l" fontAlgn="b"/>
                      <a:r>
                        <a:rPr lang="cs-CZ" sz="700" b="0" i="0" u="none" strike="noStrike">
                          <a:solidFill>
                            <a:srgbClr val="000000"/>
                          </a:solidFill>
                          <a:effectLst/>
                          <a:latin typeface="Arial" panose="020B0604020202020204" pitchFamily="34" charset="0"/>
                        </a:rPr>
                        <a:t>[AT-AT] Westtirol 1 - Westtirol 2 WTRHU41 [OPP] / N-1 Westtirol - Leupolz</a:t>
                      </a:r>
                    </a:p>
                  </a:txBody>
                  <a:tcPr marL="7143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160,15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647874735"/>
                  </a:ext>
                </a:extLst>
              </a:tr>
              <a:tr h="110142">
                <a:tc>
                  <a:txBody>
                    <a:bodyPr/>
                    <a:lstStyle/>
                    <a:p>
                      <a:pPr algn="l" fontAlgn="b"/>
                      <a:r>
                        <a:rPr lang="cs-CZ" sz="700" b="0" i="0" u="none" strike="noStrike">
                          <a:solidFill>
                            <a:srgbClr val="000000"/>
                          </a:solidFill>
                          <a:effectLst/>
                          <a:latin typeface="Arial" panose="020B0604020202020204" pitchFamily="34" charset="0"/>
                        </a:rPr>
                        <a:t>[CZ-SK] Liskovec - P. Bystrica [DIR] [CZ] / N-1 Nosovice - Varin</a:t>
                      </a:r>
                    </a:p>
                  </a:txBody>
                  <a:tcPr marL="7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552,41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74%</a:t>
                      </a:r>
                    </a:p>
                  </a:txBody>
                  <a:tcPr marL="0" marR="0" marT="0" marB="0" anchor="b">
                    <a:lnL>
                      <a:noFill/>
                    </a:lnL>
                    <a:lnR>
                      <a:noFill/>
                    </a:lnR>
                    <a:lnT>
                      <a:noFill/>
                    </a:lnT>
                    <a:lnB>
                      <a:noFill/>
                    </a:lnB>
                  </a:tcPr>
                </a:tc>
                <a:extLst>
                  <a:ext uri="{0D108BD9-81ED-4DB2-BD59-A6C34878D82A}">
                    <a16:rowId xmlns:a16="http://schemas.microsoft.com/office/drawing/2014/main" val="1142580843"/>
                  </a:ext>
                </a:extLst>
              </a:tr>
              <a:tr h="110142">
                <a:tc>
                  <a:txBody>
                    <a:bodyPr/>
                    <a:lstStyle/>
                    <a:p>
                      <a:pPr algn="l" fontAlgn="b"/>
                      <a:r>
                        <a:rPr lang="cs-CZ" sz="700" b="0" i="0" u="none" strike="noStrike">
                          <a:solidFill>
                            <a:srgbClr val="000000"/>
                          </a:solidFill>
                          <a:effectLst/>
                          <a:latin typeface="Arial" panose="020B0604020202020204" pitchFamily="34" charset="0"/>
                        </a:rPr>
                        <a:t>[HR-BA] 220kV Zakucac - Mostar [OPP] [HR] / N-1 Konjsko - Mostar</a:t>
                      </a:r>
                    </a:p>
                  </a:txBody>
                  <a:tcPr marL="7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21,71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49%</a:t>
                      </a:r>
                    </a:p>
                  </a:txBody>
                  <a:tcPr marL="0" marR="0" marT="0" marB="0" anchor="b">
                    <a:lnL>
                      <a:noFill/>
                    </a:lnL>
                    <a:lnR>
                      <a:noFill/>
                    </a:lnR>
                    <a:lnT>
                      <a:noFill/>
                    </a:lnT>
                    <a:lnB>
                      <a:noFill/>
                    </a:lnB>
                  </a:tcPr>
                </a:tc>
                <a:extLst>
                  <a:ext uri="{0D108BD9-81ED-4DB2-BD59-A6C34878D82A}">
                    <a16:rowId xmlns:a16="http://schemas.microsoft.com/office/drawing/2014/main" val="3306151432"/>
                  </a:ext>
                </a:extLst>
              </a:tr>
              <a:tr h="110142">
                <a:tc>
                  <a:txBody>
                    <a:bodyPr/>
                    <a:lstStyle/>
                    <a:p>
                      <a:pPr algn="l" fontAlgn="b"/>
                      <a:r>
                        <a:rPr lang="pt-BR" sz="700" b="0" i="0" u="none" strike="noStrike">
                          <a:solidFill>
                            <a:srgbClr val="000000"/>
                          </a:solidFill>
                          <a:effectLst/>
                          <a:latin typeface="Arial" panose="020B0604020202020204" pitchFamily="34" charset="0"/>
                        </a:rPr>
                        <a:t>[HR-SI] 220kV Pehlin - Divaca [OPP] [HR] / N-1 Melina - Divaca</a:t>
                      </a:r>
                    </a:p>
                  </a:txBody>
                  <a:tcPr marL="7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4,21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109%</a:t>
                      </a:r>
                    </a:p>
                  </a:txBody>
                  <a:tcPr marL="0" marR="0" marT="0" marB="0" anchor="b">
                    <a:lnL>
                      <a:noFill/>
                    </a:lnL>
                    <a:lnR>
                      <a:noFill/>
                    </a:lnR>
                    <a:lnT>
                      <a:noFill/>
                    </a:lnT>
                    <a:lnB>
                      <a:noFill/>
                    </a:lnB>
                  </a:tcPr>
                </a:tc>
                <a:extLst>
                  <a:ext uri="{0D108BD9-81ED-4DB2-BD59-A6C34878D82A}">
                    <a16:rowId xmlns:a16="http://schemas.microsoft.com/office/drawing/2014/main" val="1974844764"/>
                  </a:ext>
                </a:extLst>
              </a:tr>
              <a:tr h="110142">
                <a:tc>
                  <a:txBody>
                    <a:bodyPr/>
                    <a:lstStyle/>
                    <a:p>
                      <a:pPr algn="l" fontAlgn="b"/>
                      <a:r>
                        <a:rPr lang="cs-CZ" sz="700" b="0" i="0" u="none" strike="noStrike">
                          <a:solidFill>
                            <a:srgbClr val="000000"/>
                          </a:solidFill>
                          <a:effectLst/>
                          <a:latin typeface="Arial" panose="020B0604020202020204" pitchFamily="34" charset="0"/>
                        </a:rPr>
                        <a:t>[CZ-D8] Hradec - Rohrsdorf 446 [OPP] [D8] / N-1 Hradec - Rohrsdorf 1</a:t>
                      </a:r>
                    </a:p>
                  </a:txBody>
                  <a:tcPr marL="7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58,95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9%</a:t>
                      </a:r>
                    </a:p>
                  </a:txBody>
                  <a:tcPr marL="0" marR="0" marT="0" marB="0" anchor="b">
                    <a:lnL>
                      <a:noFill/>
                    </a:lnL>
                    <a:lnR>
                      <a:noFill/>
                    </a:lnR>
                    <a:lnT>
                      <a:noFill/>
                    </a:lnT>
                    <a:lnB>
                      <a:noFill/>
                    </a:lnB>
                  </a:tcPr>
                </a:tc>
                <a:extLst>
                  <a:ext uri="{0D108BD9-81ED-4DB2-BD59-A6C34878D82A}">
                    <a16:rowId xmlns:a16="http://schemas.microsoft.com/office/drawing/2014/main" val="2965329925"/>
                  </a:ext>
                </a:extLst>
              </a:tr>
              <a:tr h="110142">
                <a:tc>
                  <a:txBody>
                    <a:bodyPr/>
                    <a:lstStyle/>
                    <a:p>
                      <a:pPr algn="l" fontAlgn="b"/>
                      <a:r>
                        <a:rPr lang="de-DE" sz="700" b="0" i="0" u="none" strike="noStrike">
                          <a:solidFill>
                            <a:srgbClr val="000000"/>
                          </a:solidFill>
                          <a:effectLst/>
                          <a:latin typeface="Arial" panose="020B0604020202020204" pitchFamily="34" charset="0"/>
                        </a:rPr>
                        <a:t>[D2-NL] Diele - Meeden SCHWARZ [DIR] [D2] / N-1 Zwolle-Meeden 380 W</a:t>
                      </a:r>
                    </a:p>
                  </a:txBody>
                  <a:tcPr marL="7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2254,22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781909414"/>
                  </a:ext>
                </a:extLst>
              </a:tr>
              <a:tr h="110142">
                <a:tc>
                  <a:txBody>
                    <a:bodyPr/>
                    <a:lstStyle/>
                    <a:p>
                      <a:pPr algn="l" fontAlgn="b"/>
                      <a:r>
                        <a:rPr lang="cs-CZ" sz="700" b="0" i="0" u="none" strike="noStrike">
                          <a:solidFill>
                            <a:srgbClr val="000000"/>
                          </a:solidFill>
                          <a:effectLst/>
                          <a:latin typeface="Arial" panose="020B0604020202020204" pitchFamily="34" charset="0"/>
                        </a:rPr>
                        <a:t>[AT-SI] Kainachtal - Maribor 473 [DIR] [AT] / N-1 Maribor-Kainachtal 2</a:t>
                      </a:r>
                    </a:p>
                  </a:txBody>
                  <a:tcPr marL="7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120,93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597668887"/>
                  </a:ext>
                </a:extLst>
              </a:tr>
              <a:tr h="110142">
                <a:tc>
                  <a:txBody>
                    <a:bodyPr/>
                    <a:lstStyle/>
                    <a:p>
                      <a:pPr algn="l" fontAlgn="b"/>
                      <a:r>
                        <a:rPr lang="cs-CZ" sz="700" b="0" i="0" u="none" strike="noStrike">
                          <a:solidFill>
                            <a:srgbClr val="000000"/>
                          </a:solidFill>
                          <a:effectLst/>
                          <a:latin typeface="Arial" panose="020B0604020202020204" pitchFamily="34" charset="0"/>
                        </a:rPr>
                        <a:t>[AT-AT] Sarasdorf - Zurndorf 439A [DIR] / N-1 Sarasdorf - Zurndorf 440A</a:t>
                      </a:r>
                    </a:p>
                  </a:txBody>
                  <a:tcPr marL="7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205,91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17%</a:t>
                      </a:r>
                    </a:p>
                  </a:txBody>
                  <a:tcPr marL="0" marR="0" marT="0" marB="0" anchor="b">
                    <a:lnL>
                      <a:noFill/>
                    </a:lnL>
                    <a:lnR>
                      <a:noFill/>
                    </a:lnR>
                    <a:lnT>
                      <a:noFill/>
                    </a:lnT>
                    <a:lnB>
                      <a:noFill/>
                    </a:lnB>
                  </a:tcPr>
                </a:tc>
                <a:extLst>
                  <a:ext uri="{0D108BD9-81ED-4DB2-BD59-A6C34878D82A}">
                    <a16:rowId xmlns:a16="http://schemas.microsoft.com/office/drawing/2014/main" val="3195962560"/>
                  </a:ext>
                </a:extLst>
              </a:tr>
              <a:tr h="110142">
                <a:tc>
                  <a:txBody>
                    <a:bodyPr/>
                    <a:lstStyle/>
                    <a:p>
                      <a:pPr algn="l" fontAlgn="b"/>
                      <a:r>
                        <a:rPr lang="cs-CZ" sz="700" b="0" i="0" u="none" strike="noStrike">
                          <a:solidFill>
                            <a:srgbClr val="000000"/>
                          </a:solidFill>
                          <a:effectLst/>
                          <a:latin typeface="Arial" panose="020B0604020202020204" pitchFamily="34" charset="0"/>
                        </a:rPr>
                        <a:t>[NL-BE] Rilland-Zandvliet 380 G [DIR] [NL] / N-1 PST Zandvliet 1</a:t>
                      </a:r>
                    </a:p>
                  </a:txBody>
                  <a:tcPr marL="7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421,68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23%</a:t>
                      </a:r>
                    </a:p>
                  </a:txBody>
                  <a:tcPr marL="0" marR="0" marT="0" marB="0" anchor="b">
                    <a:lnL>
                      <a:noFill/>
                    </a:lnL>
                    <a:lnR>
                      <a:noFill/>
                    </a:lnR>
                    <a:lnT>
                      <a:noFill/>
                    </a:lnT>
                    <a:lnB>
                      <a:noFill/>
                    </a:lnB>
                  </a:tcPr>
                </a:tc>
                <a:extLst>
                  <a:ext uri="{0D108BD9-81ED-4DB2-BD59-A6C34878D82A}">
                    <a16:rowId xmlns:a16="http://schemas.microsoft.com/office/drawing/2014/main" val="4239451213"/>
                  </a:ext>
                </a:extLst>
              </a:tr>
              <a:tr h="110142">
                <a:tc>
                  <a:txBody>
                    <a:bodyPr/>
                    <a:lstStyle/>
                    <a:p>
                      <a:pPr algn="l" fontAlgn="b"/>
                      <a:r>
                        <a:rPr lang="cs-CZ" sz="700" b="0" i="0" u="none" strike="noStrike">
                          <a:solidFill>
                            <a:srgbClr val="000000"/>
                          </a:solidFill>
                          <a:effectLst/>
                          <a:latin typeface="Arial" panose="020B0604020202020204" pitchFamily="34" charset="0"/>
                        </a:rPr>
                        <a:t>[PL-PL] Krosno Iskrzynia - Rzeszow [OPP] / N-1 Krosno Iskrzynia - Tarnow</a:t>
                      </a:r>
                    </a:p>
                  </a:txBody>
                  <a:tcPr marL="7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180,26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56%</a:t>
                      </a:r>
                    </a:p>
                  </a:txBody>
                  <a:tcPr marL="0" marR="0" marT="0" marB="0" anchor="b">
                    <a:lnL>
                      <a:noFill/>
                    </a:lnL>
                    <a:lnR>
                      <a:noFill/>
                    </a:lnR>
                    <a:lnT>
                      <a:noFill/>
                    </a:lnT>
                    <a:lnB>
                      <a:noFill/>
                    </a:lnB>
                  </a:tcPr>
                </a:tc>
                <a:extLst>
                  <a:ext uri="{0D108BD9-81ED-4DB2-BD59-A6C34878D82A}">
                    <a16:rowId xmlns:a16="http://schemas.microsoft.com/office/drawing/2014/main" val="2678783515"/>
                  </a:ext>
                </a:extLst>
              </a:tr>
              <a:tr h="110142">
                <a:tc>
                  <a:txBody>
                    <a:bodyPr/>
                    <a:lstStyle/>
                    <a:p>
                      <a:pPr algn="l" fontAlgn="b"/>
                      <a:r>
                        <a:rPr lang="cs-CZ" sz="700" b="0" i="0" u="none" strike="noStrike">
                          <a:solidFill>
                            <a:srgbClr val="000000"/>
                          </a:solidFill>
                          <a:effectLst/>
                          <a:latin typeface="Arial" panose="020B0604020202020204" pitchFamily="34" charset="0"/>
                        </a:rPr>
                        <a:t>[AT-CH] Westtirol 1 - Pradella 427 [DIR] [AT] / N-1 Westtirol 1 - Pradella 428</a:t>
                      </a:r>
                    </a:p>
                  </a:txBody>
                  <a:tcPr marL="7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438,97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796082996"/>
                  </a:ext>
                </a:extLst>
              </a:tr>
              <a:tr h="110142">
                <a:tc>
                  <a:txBody>
                    <a:bodyPr/>
                    <a:lstStyle/>
                    <a:p>
                      <a:pPr algn="l" fontAlgn="b"/>
                      <a:r>
                        <a:rPr lang="de-DE" sz="700" b="0" i="0" u="none" strike="noStrike">
                          <a:solidFill>
                            <a:srgbClr val="000000"/>
                          </a:solidFill>
                          <a:effectLst/>
                          <a:latin typeface="Arial" panose="020B0604020202020204" pitchFamily="34" charset="0"/>
                        </a:rPr>
                        <a:t>[NL-D7] Maasbracht - Oberzier SELFK WS [DIR] [D7] / N-1 Achene - Gramme 380.10</a:t>
                      </a:r>
                    </a:p>
                  </a:txBody>
                  <a:tcPr marL="7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217,78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630580618"/>
                  </a:ext>
                </a:extLst>
              </a:tr>
              <a:tr h="110142">
                <a:tc>
                  <a:txBody>
                    <a:bodyPr/>
                    <a:lstStyle/>
                    <a:p>
                      <a:pPr algn="l" fontAlgn="b"/>
                      <a:r>
                        <a:rPr lang="de-DE" sz="700" b="0" i="0" u="none" strike="noStrike">
                          <a:solidFill>
                            <a:srgbClr val="000000"/>
                          </a:solidFill>
                          <a:effectLst/>
                          <a:latin typeface="Arial" panose="020B0604020202020204" pitchFamily="34" charset="0"/>
                        </a:rPr>
                        <a:t>[NL-D7] Maasbracht - Oberzier SELFK WS [DIR] [D7] / N-1 ALEGRO DC</a:t>
                      </a:r>
                    </a:p>
                  </a:txBody>
                  <a:tcPr marL="7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1094,79</a:t>
                      </a:r>
                    </a:p>
                  </a:txBody>
                  <a:tcPr marL="0" marR="0" marT="0" marB="0" anchor="b">
                    <a:lnL>
                      <a:noFill/>
                    </a:lnL>
                    <a:lnR>
                      <a:noFill/>
                    </a:lnR>
                    <a:lnT>
                      <a:noFill/>
                    </a:lnT>
                    <a:lnB>
                      <a:noFill/>
                    </a:lnB>
                  </a:tcPr>
                </a:tc>
                <a:tc>
                  <a:txBody>
                    <a:bodyPr/>
                    <a:lstStyle/>
                    <a:p>
                      <a:pPr algn="r" fontAlgn="b"/>
                      <a:r>
                        <a:rPr lang="cs-CZ" sz="700" b="0" i="0" u="none" strike="noStrike" dirty="0">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041949231"/>
                  </a:ext>
                </a:extLst>
              </a:tr>
            </a:tbl>
          </a:graphicData>
        </a:graphic>
      </p:graphicFrame>
    </p:spTree>
    <p:extLst>
      <p:ext uri="{BB962C8B-B14F-4D97-AF65-F5344CB8AC3E}">
        <p14:creationId xmlns:p14="http://schemas.microsoft.com/office/powerpoint/2010/main" val="1128565301"/>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BD20220420</a:t>
            </a:r>
            <a:r>
              <a:rPr lang="en-US" altLang="hu-HU" sz="1400" dirty="0">
                <a:solidFill>
                  <a:srgbClr val="008000"/>
                </a:solidFill>
              </a:rPr>
              <a:t> (part </a:t>
            </a:r>
            <a:r>
              <a:rPr lang="sl-SI" altLang="hu-HU" sz="1400" dirty="0">
                <a:solidFill>
                  <a:srgbClr val="008000"/>
                </a:solidFill>
              </a:rPr>
              <a:t>V</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ulka 1">
            <a:extLst>
              <a:ext uri="{FF2B5EF4-FFF2-40B4-BE49-F238E27FC236}">
                <a16:creationId xmlns:a16="http://schemas.microsoft.com/office/drawing/2014/main" id="{740F3766-184D-414F-83AE-D257985DE01D}"/>
              </a:ext>
            </a:extLst>
          </p:cNvPr>
          <p:cNvGraphicFramePr>
            <a:graphicFrameLocks noGrp="1"/>
          </p:cNvGraphicFramePr>
          <p:nvPr>
            <p:extLst>
              <p:ext uri="{D42A27DB-BD31-4B8C-83A1-F6EECF244321}">
                <p14:modId xmlns:p14="http://schemas.microsoft.com/office/powerpoint/2010/main" val="2779396171"/>
              </p:ext>
            </p:extLst>
          </p:nvPr>
        </p:nvGraphicFramePr>
        <p:xfrm>
          <a:off x="431063" y="962450"/>
          <a:ext cx="8793403" cy="5621250"/>
        </p:xfrm>
        <a:graphic>
          <a:graphicData uri="http://schemas.openxmlformats.org/drawingml/2006/table">
            <a:tbl>
              <a:tblPr/>
              <a:tblGrid>
                <a:gridCol w="6807796">
                  <a:extLst>
                    <a:ext uri="{9D8B030D-6E8A-4147-A177-3AD203B41FA5}">
                      <a16:colId xmlns:a16="http://schemas.microsoft.com/office/drawing/2014/main" val="4163678212"/>
                    </a:ext>
                  </a:extLst>
                </a:gridCol>
                <a:gridCol w="1466137">
                  <a:extLst>
                    <a:ext uri="{9D8B030D-6E8A-4147-A177-3AD203B41FA5}">
                      <a16:colId xmlns:a16="http://schemas.microsoft.com/office/drawing/2014/main" val="1527673956"/>
                    </a:ext>
                  </a:extLst>
                </a:gridCol>
                <a:gridCol w="519470">
                  <a:extLst>
                    <a:ext uri="{9D8B030D-6E8A-4147-A177-3AD203B41FA5}">
                      <a16:colId xmlns:a16="http://schemas.microsoft.com/office/drawing/2014/main" val="3300830490"/>
                    </a:ext>
                  </a:extLst>
                </a:gridCol>
              </a:tblGrid>
              <a:tr h="112425">
                <a:tc>
                  <a:txBody>
                    <a:bodyPr/>
                    <a:lstStyle/>
                    <a:p>
                      <a:pPr algn="l" fontAlgn="b"/>
                      <a:r>
                        <a:rPr lang="cs-CZ" sz="7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733355364"/>
                  </a:ext>
                </a:extLst>
              </a:tr>
              <a:tr h="112425">
                <a:tc>
                  <a:txBody>
                    <a:bodyPr/>
                    <a:lstStyle/>
                    <a:p>
                      <a:pPr algn="l" fontAlgn="b"/>
                      <a:r>
                        <a:rPr lang="cs-CZ" sz="700" b="1" i="0" u="none" strike="noStrike">
                          <a:solidFill>
                            <a:srgbClr val="000000"/>
                          </a:solidFill>
                          <a:effectLst/>
                          <a:latin typeface="Arial" panose="020B0604020202020204" pitchFamily="34" charset="0"/>
                        </a:rPr>
                        <a:t>16</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2026,84</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233%</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770137695"/>
                  </a:ext>
                </a:extLst>
              </a:tr>
              <a:tr h="112425">
                <a:tc>
                  <a:txBody>
                    <a:bodyPr/>
                    <a:lstStyle/>
                    <a:p>
                      <a:pPr algn="l" fontAlgn="b"/>
                      <a:r>
                        <a:rPr lang="cs-CZ" sz="700" b="0" i="0" u="none" strike="noStrike">
                          <a:solidFill>
                            <a:srgbClr val="000000"/>
                          </a:solidFill>
                          <a:effectLst/>
                          <a:latin typeface="Arial" panose="020B0604020202020204" pitchFamily="34" charset="0"/>
                        </a:rPr>
                        <a:t>[AT-AT] Westtirol 1 - Westtirol 2 WTRHU41 [OPP] / N-1 Westtirol - Leupolz</a:t>
                      </a:r>
                    </a:p>
                  </a:txBody>
                  <a:tcPr marL="6143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1031,57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595154277"/>
                  </a:ext>
                </a:extLst>
              </a:tr>
              <a:tr h="112425">
                <a:tc>
                  <a:txBody>
                    <a:bodyPr/>
                    <a:lstStyle/>
                    <a:p>
                      <a:pPr algn="l" fontAlgn="b"/>
                      <a:r>
                        <a:rPr lang="cs-CZ" sz="700" b="0" i="0" u="none" strike="noStrike">
                          <a:solidFill>
                            <a:srgbClr val="000000"/>
                          </a:solidFill>
                          <a:effectLst/>
                          <a:latin typeface="Arial" panose="020B0604020202020204" pitchFamily="34" charset="0"/>
                        </a:rPr>
                        <a:t>[CZ-SK] Liskovec - P. Bystrica [DIR] [CZ] / N-1 Nosovice - Varin</a:t>
                      </a:r>
                    </a:p>
                  </a:txBody>
                  <a:tcPr marL="6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91,39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80%</a:t>
                      </a:r>
                    </a:p>
                  </a:txBody>
                  <a:tcPr marL="0" marR="0" marT="0" marB="0" anchor="b">
                    <a:lnL>
                      <a:noFill/>
                    </a:lnL>
                    <a:lnR>
                      <a:noFill/>
                    </a:lnR>
                    <a:lnT>
                      <a:noFill/>
                    </a:lnT>
                    <a:lnB>
                      <a:noFill/>
                    </a:lnB>
                  </a:tcPr>
                </a:tc>
                <a:extLst>
                  <a:ext uri="{0D108BD9-81ED-4DB2-BD59-A6C34878D82A}">
                    <a16:rowId xmlns:a16="http://schemas.microsoft.com/office/drawing/2014/main" val="1235491878"/>
                  </a:ext>
                </a:extLst>
              </a:tr>
              <a:tr h="112425">
                <a:tc>
                  <a:txBody>
                    <a:bodyPr/>
                    <a:lstStyle/>
                    <a:p>
                      <a:pPr algn="l" fontAlgn="b"/>
                      <a:r>
                        <a:rPr lang="cs-CZ" sz="700" b="0" i="0" u="none" strike="noStrike">
                          <a:solidFill>
                            <a:srgbClr val="000000"/>
                          </a:solidFill>
                          <a:effectLst/>
                          <a:latin typeface="Arial" panose="020B0604020202020204" pitchFamily="34" charset="0"/>
                        </a:rPr>
                        <a:t>[HR-BA] 220kV Zakucac - Mostar [OPP] [HR] / N-1 Konjsko - Mostar</a:t>
                      </a:r>
                    </a:p>
                  </a:txBody>
                  <a:tcPr marL="6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5,72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45%</a:t>
                      </a:r>
                    </a:p>
                  </a:txBody>
                  <a:tcPr marL="0" marR="0" marT="0" marB="0" anchor="b">
                    <a:lnL>
                      <a:noFill/>
                    </a:lnL>
                    <a:lnR>
                      <a:noFill/>
                    </a:lnR>
                    <a:lnT>
                      <a:noFill/>
                    </a:lnT>
                    <a:lnB>
                      <a:noFill/>
                    </a:lnB>
                  </a:tcPr>
                </a:tc>
                <a:extLst>
                  <a:ext uri="{0D108BD9-81ED-4DB2-BD59-A6C34878D82A}">
                    <a16:rowId xmlns:a16="http://schemas.microsoft.com/office/drawing/2014/main" val="3019736610"/>
                  </a:ext>
                </a:extLst>
              </a:tr>
              <a:tr h="112425">
                <a:tc>
                  <a:txBody>
                    <a:bodyPr/>
                    <a:lstStyle/>
                    <a:p>
                      <a:pPr algn="l" fontAlgn="b"/>
                      <a:r>
                        <a:rPr lang="cs-CZ" sz="700" b="0" i="0" u="none" strike="noStrike">
                          <a:solidFill>
                            <a:srgbClr val="000000"/>
                          </a:solidFill>
                          <a:effectLst/>
                          <a:latin typeface="Arial" panose="020B0604020202020204" pitchFamily="34" charset="0"/>
                        </a:rPr>
                        <a:t>[CZ-D8] Hradec - Rohrsdorf 446 [OPP] [D8] / N-1 Hradec - Rohrsdorf 1</a:t>
                      </a:r>
                    </a:p>
                  </a:txBody>
                  <a:tcPr marL="6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258,44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12%</a:t>
                      </a:r>
                    </a:p>
                  </a:txBody>
                  <a:tcPr marL="0" marR="0" marT="0" marB="0" anchor="b">
                    <a:lnL>
                      <a:noFill/>
                    </a:lnL>
                    <a:lnR>
                      <a:noFill/>
                    </a:lnR>
                    <a:lnT>
                      <a:noFill/>
                    </a:lnT>
                    <a:lnB>
                      <a:noFill/>
                    </a:lnB>
                  </a:tcPr>
                </a:tc>
                <a:extLst>
                  <a:ext uri="{0D108BD9-81ED-4DB2-BD59-A6C34878D82A}">
                    <a16:rowId xmlns:a16="http://schemas.microsoft.com/office/drawing/2014/main" val="3257090170"/>
                  </a:ext>
                </a:extLst>
              </a:tr>
              <a:tr h="112425">
                <a:tc>
                  <a:txBody>
                    <a:bodyPr/>
                    <a:lstStyle/>
                    <a:p>
                      <a:pPr algn="l" fontAlgn="b"/>
                      <a:r>
                        <a:rPr lang="cs-CZ" sz="700" b="0" i="0" u="none" strike="noStrike">
                          <a:solidFill>
                            <a:srgbClr val="000000"/>
                          </a:solidFill>
                          <a:effectLst/>
                          <a:latin typeface="Arial" panose="020B0604020202020204" pitchFamily="34" charset="0"/>
                        </a:rPr>
                        <a:t>[AT-HU] Zurndorf - Gyoer 439B [DIR] [AT] / N-1 Szombathely - Zurndorf</a:t>
                      </a:r>
                    </a:p>
                  </a:txBody>
                  <a:tcPr marL="6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62,12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18%</a:t>
                      </a:r>
                    </a:p>
                  </a:txBody>
                  <a:tcPr marL="0" marR="0" marT="0" marB="0" anchor="b">
                    <a:lnL>
                      <a:noFill/>
                    </a:lnL>
                    <a:lnR>
                      <a:noFill/>
                    </a:lnR>
                    <a:lnT>
                      <a:noFill/>
                    </a:lnT>
                    <a:lnB>
                      <a:noFill/>
                    </a:lnB>
                  </a:tcPr>
                </a:tc>
                <a:extLst>
                  <a:ext uri="{0D108BD9-81ED-4DB2-BD59-A6C34878D82A}">
                    <a16:rowId xmlns:a16="http://schemas.microsoft.com/office/drawing/2014/main" val="2614024505"/>
                  </a:ext>
                </a:extLst>
              </a:tr>
              <a:tr h="112425">
                <a:tc>
                  <a:txBody>
                    <a:bodyPr/>
                    <a:lstStyle/>
                    <a:p>
                      <a:pPr algn="l" fontAlgn="b"/>
                      <a:r>
                        <a:rPr lang="de-DE" sz="700" b="0" i="0" u="none" strike="noStrike">
                          <a:solidFill>
                            <a:srgbClr val="000000"/>
                          </a:solidFill>
                          <a:effectLst/>
                          <a:latin typeface="Arial" panose="020B0604020202020204" pitchFamily="34" charset="0"/>
                        </a:rPr>
                        <a:t>[D2-NL] Diele - Meeden SCHWARZ [DIR] [D2] / N-1 Gronau - Hanekenfaehr GRONAU W</a:t>
                      </a:r>
                    </a:p>
                  </a:txBody>
                  <a:tcPr marL="6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887,19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197237875"/>
                  </a:ext>
                </a:extLst>
              </a:tr>
              <a:tr h="112425">
                <a:tc>
                  <a:txBody>
                    <a:bodyPr/>
                    <a:lstStyle/>
                    <a:p>
                      <a:pPr algn="l" fontAlgn="b"/>
                      <a:r>
                        <a:rPr lang="de-DE" sz="700" b="0" i="0" u="none" strike="noStrike">
                          <a:solidFill>
                            <a:srgbClr val="000000"/>
                          </a:solidFill>
                          <a:effectLst/>
                          <a:latin typeface="Arial" panose="020B0604020202020204" pitchFamily="34" charset="0"/>
                        </a:rPr>
                        <a:t>[D8-D8] Neuenhagen - Vierraden 304 [OPP] / N-1 Vierraden - Pasewalk 306</a:t>
                      </a:r>
                    </a:p>
                  </a:txBody>
                  <a:tcPr marL="6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1,35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19%</a:t>
                      </a:r>
                    </a:p>
                  </a:txBody>
                  <a:tcPr marL="0" marR="0" marT="0" marB="0" anchor="b">
                    <a:lnL>
                      <a:noFill/>
                    </a:lnL>
                    <a:lnR>
                      <a:noFill/>
                    </a:lnR>
                    <a:lnT>
                      <a:noFill/>
                    </a:lnT>
                    <a:lnB>
                      <a:noFill/>
                    </a:lnB>
                  </a:tcPr>
                </a:tc>
                <a:extLst>
                  <a:ext uri="{0D108BD9-81ED-4DB2-BD59-A6C34878D82A}">
                    <a16:rowId xmlns:a16="http://schemas.microsoft.com/office/drawing/2014/main" val="1555795168"/>
                  </a:ext>
                </a:extLst>
              </a:tr>
              <a:tr h="112425">
                <a:tc>
                  <a:txBody>
                    <a:bodyPr/>
                    <a:lstStyle/>
                    <a:p>
                      <a:pPr algn="l" fontAlgn="b"/>
                      <a:r>
                        <a:rPr lang="de-DE" sz="700" b="0" i="0" u="none" strike="noStrike">
                          <a:solidFill>
                            <a:srgbClr val="000000"/>
                          </a:solidFill>
                          <a:effectLst/>
                          <a:latin typeface="Arial" panose="020B0604020202020204" pitchFamily="34" charset="0"/>
                        </a:rPr>
                        <a:t>[D4-D7] Hoheneck - Pulverdingen ws [DIR] [D4] / N-1 Herbertingen - Hoheneck - Metzingen sw</a:t>
                      </a:r>
                    </a:p>
                  </a:txBody>
                  <a:tcPr marL="6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2026,84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494357768"/>
                  </a:ext>
                </a:extLst>
              </a:tr>
              <a:tr h="112425">
                <a:tc>
                  <a:txBody>
                    <a:bodyPr/>
                    <a:lstStyle/>
                    <a:p>
                      <a:pPr algn="l" fontAlgn="b"/>
                      <a:r>
                        <a:rPr lang="cs-CZ" sz="700" b="0" i="0" u="none" strike="noStrike">
                          <a:solidFill>
                            <a:srgbClr val="000000"/>
                          </a:solidFill>
                          <a:effectLst/>
                          <a:latin typeface="Arial" panose="020B0604020202020204" pitchFamily="34" charset="0"/>
                        </a:rPr>
                        <a:t>[PL-PL] Krosno Iskrzynia - Rzeszow [OPP] / N-1 Krosno Iskrzynia - Tarnow</a:t>
                      </a:r>
                    </a:p>
                  </a:txBody>
                  <a:tcPr marL="6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316,88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59%</a:t>
                      </a:r>
                    </a:p>
                  </a:txBody>
                  <a:tcPr marL="0" marR="0" marT="0" marB="0" anchor="b">
                    <a:lnL>
                      <a:noFill/>
                    </a:lnL>
                    <a:lnR>
                      <a:noFill/>
                    </a:lnR>
                    <a:lnT>
                      <a:noFill/>
                    </a:lnT>
                    <a:lnB>
                      <a:noFill/>
                    </a:lnB>
                  </a:tcPr>
                </a:tc>
                <a:extLst>
                  <a:ext uri="{0D108BD9-81ED-4DB2-BD59-A6C34878D82A}">
                    <a16:rowId xmlns:a16="http://schemas.microsoft.com/office/drawing/2014/main" val="2175608899"/>
                  </a:ext>
                </a:extLst>
              </a:tr>
              <a:tr h="112425">
                <a:tc>
                  <a:txBody>
                    <a:bodyPr/>
                    <a:lstStyle/>
                    <a:p>
                      <a:pPr algn="l" fontAlgn="b"/>
                      <a:r>
                        <a:rPr lang="cs-CZ" sz="700" b="0" i="0" u="none" strike="noStrike">
                          <a:solidFill>
                            <a:srgbClr val="000000"/>
                          </a:solidFill>
                          <a:effectLst/>
                          <a:latin typeface="Arial" panose="020B0604020202020204" pitchFamily="34" charset="0"/>
                        </a:rPr>
                        <a:t>[D4-FR] Eichstetten - Muhlbach rt [OPP] [D4] / N-1 Ensdorf - Vigy VIGY1 N</a:t>
                      </a:r>
                    </a:p>
                  </a:txBody>
                  <a:tcPr marL="6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596,03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322592764"/>
                  </a:ext>
                </a:extLst>
              </a:tr>
              <a:tr h="112425">
                <a:tc>
                  <a:txBody>
                    <a:bodyPr/>
                    <a:lstStyle/>
                    <a:p>
                      <a:pPr algn="l" fontAlgn="b"/>
                      <a:r>
                        <a:rPr lang="cs-CZ" sz="700" b="0" i="0" u="none" strike="noStrike">
                          <a:solidFill>
                            <a:srgbClr val="000000"/>
                          </a:solidFill>
                          <a:effectLst/>
                          <a:latin typeface="Arial" panose="020B0604020202020204" pitchFamily="34" charset="0"/>
                        </a:rPr>
                        <a:t>[NL-D7] Maasbracht - Oberzier SELFK WS [DIR] [D7] / N-1 Maasbracht - Van Eyck 380 White/28</a:t>
                      </a:r>
                    </a:p>
                  </a:txBody>
                  <a:tcPr marL="6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201,88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732473568"/>
                  </a:ext>
                </a:extLst>
              </a:tr>
              <a:tr h="112425">
                <a:tc>
                  <a:txBody>
                    <a:bodyPr/>
                    <a:lstStyle/>
                    <a:p>
                      <a:pPr algn="l" fontAlgn="b"/>
                      <a:r>
                        <a:rPr lang="cs-CZ" sz="700" b="1" i="0" u="none" strike="noStrike">
                          <a:solidFill>
                            <a:srgbClr val="000000"/>
                          </a:solidFill>
                          <a:effectLst/>
                          <a:latin typeface="Arial" panose="020B0604020202020204" pitchFamily="34" charset="0"/>
                        </a:rPr>
                        <a:t>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1058,58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276%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658814309"/>
                  </a:ext>
                </a:extLst>
              </a:tr>
              <a:tr h="112425">
                <a:tc>
                  <a:txBody>
                    <a:bodyPr/>
                    <a:lstStyle/>
                    <a:p>
                      <a:pPr algn="l" fontAlgn="b"/>
                      <a:r>
                        <a:rPr lang="cs-CZ" sz="700" b="0" i="0" u="none" strike="noStrike">
                          <a:solidFill>
                            <a:srgbClr val="000000"/>
                          </a:solidFill>
                          <a:effectLst/>
                          <a:latin typeface="Arial" panose="020B0604020202020204" pitchFamily="34" charset="0"/>
                        </a:rPr>
                        <a:t>[AT-AT] Westtirol 1 - Westtirol 2 WTRHU41 [OPP] / N-1 Westtirol - Leupolz</a:t>
                      </a:r>
                    </a:p>
                  </a:txBody>
                  <a:tcPr marL="6143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370,58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71422589"/>
                  </a:ext>
                </a:extLst>
              </a:tr>
              <a:tr h="112425">
                <a:tc>
                  <a:txBody>
                    <a:bodyPr/>
                    <a:lstStyle/>
                    <a:p>
                      <a:pPr algn="l" fontAlgn="b"/>
                      <a:r>
                        <a:rPr lang="cs-CZ" sz="700" b="0" i="0" u="none" strike="noStrike">
                          <a:solidFill>
                            <a:srgbClr val="000000"/>
                          </a:solidFill>
                          <a:effectLst/>
                          <a:latin typeface="Arial" panose="020B0604020202020204" pitchFamily="34" charset="0"/>
                        </a:rPr>
                        <a:t>[CZ-SK] Liskovec - P. Bystrica [DIR] [CZ] / N-1 Nosovice - Varin</a:t>
                      </a:r>
                    </a:p>
                  </a:txBody>
                  <a:tcPr marL="6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238,19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80%</a:t>
                      </a:r>
                    </a:p>
                  </a:txBody>
                  <a:tcPr marL="0" marR="0" marT="0" marB="0" anchor="b">
                    <a:lnL>
                      <a:noFill/>
                    </a:lnL>
                    <a:lnR>
                      <a:noFill/>
                    </a:lnR>
                    <a:lnT>
                      <a:noFill/>
                    </a:lnT>
                    <a:lnB>
                      <a:noFill/>
                    </a:lnB>
                  </a:tcPr>
                </a:tc>
                <a:extLst>
                  <a:ext uri="{0D108BD9-81ED-4DB2-BD59-A6C34878D82A}">
                    <a16:rowId xmlns:a16="http://schemas.microsoft.com/office/drawing/2014/main" val="3923921290"/>
                  </a:ext>
                </a:extLst>
              </a:tr>
              <a:tr h="112425">
                <a:tc>
                  <a:txBody>
                    <a:bodyPr/>
                    <a:lstStyle/>
                    <a:p>
                      <a:pPr algn="l" fontAlgn="b"/>
                      <a:r>
                        <a:rPr lang="cs-CZ" sz="700" b="0" i="0" u="none" strike="noStrike">
                          <a:solidFill>
                            <a:srgbClr val="000000"/>
                          </a:solidFill>
                          <a:effectLst/>
                          <a:latin typeface="Arial" panose="020B0604020202020204" pitchFamily="34" charset="0"/>
                        </a:rPr>
                        <a:t>[HR-SI] 220kV Pehlin - Divaca [OPP] [HR] / BASECASE</a:t>
                      </a:r>
                    </a:p>
                  </a:txBody>
                  <a:tcPr marL="6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83,11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87%</a:t>
                      </a:r>
                    </a:p>
                  </a:txBody>
                  <a:tcPr marL="0" marR="0" marT="0" marB="0" anchor="b">
                    <a:lnL>
                      <a:noFill/>
                    </a:lnL>
                    <a:lnR>
                      <a:noFill/>
                    </a:lnR>
                    <a:lnT>
                      <a:noFill/>
                    </a:lnT>
                    <a:lnB>
                      <a:noFill/>
                    </a:lnB>
                  </a:tcPr>
                </a:tc>
                <a:extLst>
                  <a:ext uri="{0D108BD9-81ED-4DB2-BD59-A6C34878D82A}">
                    <a16:rowId xmlns:a16="http://schemas.microsoft.com/office/drawing/2014/main" val="3167542988"/>
                  </a:ext>
                </a:extLst>
              </a:tr>
              <a:tr h="112425">
                <a:tc>
                  <a:txBody>
                    <a:bodyPr/>
                    <a:lstStyle/>
                    <a:p>
                      <a:pPr algn="l" fontAlgn="b"/>
                      <a:r>
                        <a:rPr lang="cs-CZ" sz="700" b="0" i="0" u="none" strike="noStrike">
                          <a:solidFill>
                            <a:srgbClr val="000000"/>
                          </a:solidFill>
                          <a:effectLst/>
                          <a:latin typeface="Arial" panose="020B0604020202020204" pitchFamily="34" charset="0"/>
                        </a:rPr>
                        <a:t>[CZ-D8] Hradec - Rohrsdorf 446 [OPP] [D8] / N-1 Hradec - Rohrsdorf 1</a:t>
                      </a:r>
                    </a:p>
                  </a:txBody>
                  <a:tcPr marL="6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311,05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14%</a:t>
                      </a:r>
                    </a:p>
                  </a:txBody>
                  <a:tcPr marL="0" marR="0" marT="0" marB="0" anchor="b">
                    <a:lnL>
                      <a:noFill/>
                    </a:lnL>
                    <a:lnR>
                      <a:noFill/>
                    </a:lnR>
                    <a:lnT>
                      <a:noFill/>
                    </a:lnT>
                    <a:lnB>
                      <a:noFill/>
                    </a:lnB>
                  </a:tcPr>
                </a:tc>
                <a:extLst>
                  <a:ext uri="{0D108BD9-81ED-4DB2-BD59-A6C34878D82A}">
                    <a16:rowId xmlns:a16="http://schemas.microsoft.com/office/drawing/2014/main" val="2459250659"/>
                  </a:ext>
                </a:extLst>
              </a:tr>
              <a:tr h="112425">
                <a:tc>
                  <a:txBody>
                    <a:bodyPr/>
                    <a:lstStyle/>
                    <a:p>
                      <a:pPr algn="l" fontAlgn="b"/>
                      <a:r>
                        <a:rPr lang="de-DE" sz="700" b="0" i="0" u="none" strike="noStrike">
                          <a:solidFill>
                            <a:srgbClr val="000000"/>
                          </a:solidFill>
                          <a:effectLst/>
                          <a:latin typeface="Arial" panose="020B0604020202020204" pitchFamily="34" charset="0"/>
                        </a:rPr>
                        <a:t>[D2-NL] Diele - Meeden SCHWARZ [DIR] [D2] / N-1 Gronau - Hanekenfaehr GRONAU W</a:t>
                      </a:r>
                    </a:p>
                  </a:txBody>
                  <a:tcPr marL="6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642,6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129585188"/>
                  </a:ext>
                </a:extLst>
              </a:tr>
              <a:tr h="112425">
                <a:tc>
                  <a:txBody>
                    <a:bodyPr/>
                    <a:lstStyle/>
                    <a:p>
                      <a:pPr algn="l" fontAlgn="b"/>
                      <a:r>
                        <a:rPr lang="cs-CZ" sz="700" b="0" i="0" u="none" strike="noStrike">
                          <a:solidFill>
                            <a:srgbClr val="000000"/>
                          </a:solidFill>
                          <a:effectLst/>
                          <a:latin typeface="Arial" panose="020B0604020202020204" pitchFamily="34" charset="0"/>
                        </a:rPr>
                        <a:t>[RO-RO] TR Rosiori 400/220 1 [DIR] / N-1 Rosiori - Gadalin</a:t>
                      </a:r>
                    </a:p>
                  </a:txBody>
                  <a:tcPr marL="6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17,49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25%</a:t>
                      </a:r>
                    </a:p>
                  </a:txBody>
                  <a:tcPr marL="0" marR="0" marT="0" marB="0" anchor="b">
                    <a:lnL>
                      <a:noFill/>
                    </a:lnL>
                    <a:lnR>
                      <a:noFill/>
                    </a:lnR>
                    <a:lnT>
                      <a:noFill/>
                    </a:lnT>
                    <a:lnB>
                      <a:noFill/>
                    </a:lnB>
                  </a:tcPr>
                </a:tc>
                <a:extLst>
                  <a:ext uri="{0D108BD9-81ED-4DB2-BD59-A6C34878D82A}">
                    <a16:rowId xmlns:a16="http://schemas.microsoft.com/office/drawing/2014/main" val="1363799821"/>
                  </a:ext>
                </a:extLst>
              </a:tr>
              <a:tr h="112425">
                <a:tc>
                  <a:txBody>
                    <a:bodyPr/>
                    <a:lstStyle/>
                    <a:p>
                      <a:pPr algn="l" fontAlgn="b"/>
                      <a:r>
                        <a:rPr lang="cs-CZ" sz="700" b="0" i="0" u="none" strike="noStrike">
                          <a:solidFill>
                            <a:srgbClr val="000000"/>
                          </a:solidFill>
                          <a:effectLst/>
                          <a:latin typeface="Arial" panose="020B0604020202020204" pitchFamily="34" charset="0"/>
                        </a:rPr>
                        <a:t>[AT-SI] Kainachtal - Maribor 473 [DIR] [AT] / N-1 Maribor-Kainachtal 2</a:t>
                      </a:r>
                    </a:p>
                  </a:txBody>
                  <a:tcPr marL="6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106,3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138576344"/>
                  </a:ext>
                </a:extLst>
              </a:tr>
              <a:tr h="112425">
                <a:tc>
                  <a:txBody>
                    <a:bodyPr/>
                    <a:lstStyle/>
                    <a:p>
                      <a:pPr algn="l" fontAlgn="b"/>
                      <a:r>
                        <a:rPr lang="cs-CZ" sz="700" b="0" i="0" u="none" strike="noStrike">
                          <a:solidFill>
                            <a:srgbClr val="000000"/>
                          </a:solidFill>
                          <a:effectLst/>
                          <a:latin typeface="Arial" panose="020B0604020202020204" pitchFamily="34" charset="0"/>
                        </a:rPr>
                        <a:t>[NL-NL] Krimpen a/d IJssel-Geertruidenberg 380 W [DIR] / N-1 Krimpen a/d IJssel-Geertruidenberg 380 Z</a:t>
                      </a:r>
                    </a:p>
                  </a:txBody>
                  <a:tcPr marL="6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170,13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298021749"/>
                  </a:ext>
                </a:extLst>
              </a:tr>
              <a:tr h="112425">
                <a:tc>
                  <a:txBody>
                    <a:bodyPr/>
                    <a:lstStyle/>
                    <a:p>
                      <a:pPr algn="l" fontAlgn="b"/>
                      <a:r>
                        <a:rPr lang="cs-CZ" sz="700" b="0" i="0" u="none" strike="noStrike">
                          <a:solidFill>
                            <a:srgbClr val="000000"/>
                          </a:solidFill>
                          <a:effectLst/>
                          <a:latin typeface="Arial" panose="020B0604020202020204" pitchFamily="34" charset="0"/>
                        </a:rPr>
                        <a:t>[AT-AT] Sarasdorf - Zurndorf 439A [DIR] / N-1 Sarasdorf - Zurndorf 440A</a:t>
                      </a:r>
                    </a:p>
                  </a:txBody>
                  <a:tcPr marL="6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149,17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15%</a:t>
                      </a:r>
                    </a:p>
                  </a:txBody>
                  <a:tcPr marL="0" marR="0" marT="0" marB="0" anchor="b">
                    <a:lnL>
                      <a:noFill/>
                    </a:lnL>
                    <a:lnR>
                      <a:noFill/>
                    </a:lnR>
                    <a:lnT>
                      <a:noFill/>
                    </a:lnT>
                    <a:lnB>
                      <a:noFill/>
                    </a:lnB>
                  </a:tcPr>
                </a:tc>
                <a:extLst>
                  <a:ext uri="{0D108BD9-81ED-4DB2-BD59-A6C34878D82A}">
                    <a16:rowId xmlns:a16="http://schemas.microsoft.com/office/drawing/2014/main" val="879773743"/>
                  </a:ext>
                </a:extLst>
              </a:tr>
              <a:tr h="112425">
                <a:tc>
                  <a:txBody>
                    <a:bodyPr/>
                    <a:lstStyle/>
                    <a:p>
                      <a:pPr algn="l" fontAlgn="b"/>
                      <a:r>
                        <a:rPr lang="cs-CZ" sz="700" b="0" i="0" u="none" strike="noStrike">
                          <a:solidFill>
                            <a:srgbClr val="000000"/>
                          </a:solidFill>
                          <a:effectLst/>
                          <a:latin typeface="Arial" panose="020B0604020202020204" pitchFamily="34" charset="0"/>
                        </a:rPr>
                        <a:t>[NL-D2] Meeden-Diele  380 Z [DIR] [NL] / N-1 Eemshaven-Meeden-Zwolle 380 Z</a:t>
                      </a:r>
                    </a:p>
                  </a:txBody>
                  <a:tcPr marL="6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854,48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826196179"/>
                  </a:ext>
                </a:extLst>
              </a:tr>
              <a:tr h="112425">
                <a:tc>
                  <a:txBody>
                    <a:bodyPr/>
                    <a:lstStyle/>
                    <a:p>
                      <a:pPr algn="l" fontAlgn="b"/>
                      <a:r>
                        <a:rPr lang="pl-PL" sz="700" b="0" i="0" u="none" strike="noStrike">
                          <a:solidFill>
                            <a:srgbClr val="000000"/>
                          </a:solidFill>
                          <a:effectLst/>
                          <a:latin typeface="Arial" panose="020B0604020202020204" pitchFamily="34" charset="0"/>
                        </a:rPr>
                        <a:t>[PL-PL] Polaniec - Tarnow [DIR] / N-1 Polaniec - Rzeszow</a:t>
                      </a:r>
                    </a:p>
                  </a:txBody>
                  <a:tcPr marL="6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519,71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35%</a:t>
                      </a:r>
                    </a:p>
                  </a:txBody>
                  <a:tcPr marL="0" marR="0" marT="0" marB="0" anchor="b">
                    <a:lnL>
                      <a:noFill/>
                    </a:lnL>
                    <a:lnR>
                      <a:noFill/>
                    </a:lnR>
                    <a:lnT>
                      <a:noFill/>
                    </a:lnT>
                    <a:lnB>
                      <a:noFill/>
                    </a:lnB>
                  </a:tcPr>
                </a:tc>
                <a:extLst>
                  <a:ext uri="{0D108BD9-81ED-4DB2-BD59-A6C34878D82A}">
                    <a16:rowId xmlns:a16="http://schemas.microsoft.com/office/drawing/2014/main" val="3761936892"/>
                  </a:ext>
                </a:extLst>
              </a:tr>
              <a:tr h="112425">
                <a:tc>
                  <a:txBody>
                    <a:bodyPr/>
                    <a:lstStyle/>
                    <a:p>
                      <a:pPr algn="l" fontAlgn="b"/>
                      <a:r>
                        <a:rPr lang="de-DE" sz="700" b="0" i="0" u="none" strike="noStrike">
                          <a:solidFill>
                            <a:srgbClr val="000000"/>
                          </a:solidFill>
                          <a:effectLst/>
                          <a:latin typeface="Arial" panose="020B0604020202020204" pitchFamily="34" charset="0"/>
                        </a:rPr>
                        <a:t>[NL-D7] Maasbracht - Oberzier SELFK WS [DIR] [D7] / N-1 Achene - Gramme 380.10</a:t>
                      </a:r>
                    </a:p>
                  </a:txBody>
                  <a:tcPr marL="6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126,9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819113170"/>
                  </a:ext>
                </a:extLst>
              </a:tr>
              <a:tr h="112425">
                <a:tc>
                  <a:txBody>
                    <a:bodyPr/>
                    <a:lstStyle/>
                    <a:p>
                      <a:pPr algn="l" fontAlgn="b"/>
                      <a:r>
                        <a:rPr lang="de-DE" sz="700" b="0" i="0" u="none" strike="noStrike">
                          <a:solidFill>
                            <a:srgbClr val="000000"/>
                          </a:solidFill>
                          <a:effectLst/>
                          <a:latin typeface="Arial" panose="020B0604020202020204" pitchFamily="34" charset="0"/>
                        </a:rPr>
                        <a:t>[NL-D7] Maasbracht - Oberzier SELFK WS [DIR] [D7] / N-1 ALEGRO DC</a:t>
                      </a:r>
                    </a:p>
                  </a:txBody>
                  <a:tcPr marL="6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1058,58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940968869"/>
                  </a:ext>
                </a:extLst>
              </a:tr>
              <a:tr h="112425">
                <a:tc>
                  <a:txBody>
                    <a:bodyPr/>
                    <a:lstStyle/>
                    <a:p>
                      <a:pPr algn="l" fontAlgn="b"/>
                      <a:r>
                        <a:rPr lang="cs-CZ" sz="700" b="1" i="0" u="none" strike="noStrike">
                          <a:solidFill>
                            <a:srgbClr val="000000"/>
                          </a:solidFill>
                          <a:effectLst/>
                          <a:latin typeface="Arial" panose="020B0604020202020204" pitchFamily="34" charset="0"/>
                        </a:rPr>
                        <a:t>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3731,97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131%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096076454"/>
                  </a:ext>
                </a:extLst>
              </a:tr>
              <a:tr h="112425">
                <a:tc>
                  <a:txBody>
                    <a:bodyPr/>
                    <a:lstStyle/>
                    <a:p>
                      <a:pPr algn="l" fontAlgn="b"/>
                      <a:r>
                        <a:rPr lang="cs-CZ" sz="700" b="0" i="0" u="none" strike="noStrike">
                          <a:solidFill>
                            <a:srgbClr val="000000"/>
                          </a:solidFill>
                          <a:effectLst/>
                          <a:latin typeface="Arial" panose="020B0604020202020204" pitchFamily="34" charset="0"/>
                        </a:rPr>
                        <a:t>[HR-SI] 220kV Pehlin - Divaca [OPP] [HR] / BASECASE</a:t>
                      </a:r>
                    </a:p>
                  </a:txBody>
                  <a:tcPr marL="6143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21,03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87%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020949238"/>
                  </a:ext>
                </a:extLst>
              </a:tr>
              <a:tr h="112425">
                <a:tc>
                  <a:txBody>
                    <a:bodyPr/>
                    <a:lstStyle/>
                    <a:p>
                      <a:pPr algn="l" fontAlgn="b"/>
                      <a:r>
                        <a:rPr lang="cs-CZ" sz="700" b="0" i="0" u="none" strike="noStrike">
                          <a:solidFill>
                            <a:srgbClr val="000000"/>
                          </a:solidFill>
                          <a:effectLst/>
                          <a:latin typeface="Arial" panose="020B0604020202020204" pitchFamily="34" charset="0"/>
                        </a:rPr>
                        <a:t>[AT-HU] Zurndorf - Gyoer 439B [DIR] [AT] / N-1 Szombathely - Zurndorf</a:t>
                      </a:r>
                    </a:p>
                  </a:txBody>
                  <a:tcPr marL="6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51,48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17%</a:t>
                      </a:r>
                    </a:p>
                  </a:txBody>
                  <a:tcPr marL="0" marR="0" marT="0" marB="0" anchor="b">
                    <a:lnL>
                      <a:noFill/>
                    </a:lnL>
                    <a:lnR>
                      <a:noFill/>
                    </a:lnR>
                    <a:lnT>
                      <a:noFill/>
                    </a:lnT>
                    <a:lnB>
                      <a:noFill/>
                    </a:lnB>
                  </a:tcPr>
                </a:tc>
                <a:extLst>
                  <a:ext uri="{0D108BD9-81ED-4DB2-BD59-A6C34878D82A}">
                    <a16:rowId xmlns:a16="http://schemas.microsoft.com/office/drawing/2014/main" val="2747446355"/>
                  </a:ext>
                </a:extLst>
              </a:tr>
              <a:tr h="112425">
                <a:tc>
                  <a:txBody>
                    <a:bodyPr/>
                    <a:lstStyle/>
                    <a:p>
                      <a:pPr algn="l" fontAlgn="b"/>
                      <a:r>
                        <a:rPr lang="cs-CZ" sz="700" b="0" i="0" u="none" strike="noStrike">
                          <a:solidFill>
                            <a:srgbClr val="000000"/>
                          </a:solidFill>
                          <a:effectLst/>
                          <a:latin typeface="Arial" panose="020B0604020202020204" pitchFamily="34" charset="0"/>
                        </a:rPr>
                        <a:t>[D4-CH] Kuehmoos - Laufenburg br (Heimbach) [DIR] [D4] / N-1 Kuehmoos - Laufenburg ge (Seelbach)</a:t>
                      </a:r>
                    </a:p>
                  </a:txBody>
                  <a:tcPr marL="6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792,06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976912961"/>
                  </a:ext>
                </a:extLst>
              </a:tr>
              <a:tr h="112425">
                <a:tc>
                  <a:txBody>
                    <a:bodyPr/>
                    <a:lstStyle/>
                    <a:p>
                      <a:pPr algn="l" fontAlgn="b"/>
                      <a:r>
                        <a:rPr lang="cs-CZ" sz="700" b="0" i="0" u="none" strike="noStrike">
                          <a:solidFill>
                            <a:srgbClr val="000000"/>
                          </a:solidFill>
                          <a:effectLst/>
                          <a:latin typeface="Arial" panose="020B0604020202020204" pitchFamily="34" charset="0"/>
                        </a:rPr>
                        <a:t>[D2-D8] Helmstedt - Wolmirstedt 491 [DIR] [D8] / N-1 Helmstedt - Wolmirstedt 492</a:t>
                      </a:r>
                    </a:p>
                  </a:txBody>
                  <a:tcPr marL="6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1166,01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890539086"/>
                  </a:ext>
                </a:extLst>
              </a:tr>
              <a:tr h="112425">
                <a:tc>
                  <a:txBody>
                    <a:bodyPr/>
                    <a:lstStyle/>
                    <a:p>
                      <a:pPr algn="l" fontAlgn="b"/>
                      <a:r>
                        <a:rPr lang="de-DE" sz="700" b="0" i="0" u="none" strike="noStrike">
                          <a:solidFill>
                            <a:srgbClr val="000000"/>
                          </a:solidFill>
                          <a:effectLst/>
                          <a:latin typeface="Arial" panose="020B0604020202020204" pitchFamily="34" charset="0"/>
                        </a:rPr>
                        <a:t>[D2-D2] Conneforde - Unterweser GELB [OPP] / N-1 Sottrum - Landesbergen 2</a:t>
                      </a:r>
                    </a:p>
                  </a:txBody>
                  <a:tcPr marL="6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3731,97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838967723"/>
                  </a:ext>
                </a:extLst>
              </a:tr>
              <a:tr h="112425">
                <a:tc>
                  <a:txBody>
                    <a:bodyPr/>
                    <a:lstStyle/>
                    <a:p>
                      <a:pPr algn="l" fontAlgn="b"/>
                      <a:r>
                        <a:rPr lang="de-DE" sz="700" b="0" i="0" u="none" strike="noStrike">
                          <a:solidFill>
                            <a:srgbClr val="000000"/>
                          </a:solidFill>
                          <a:effectLst/>
                          <a:latin typeface="Arial" panose="020B0604020202020204" pitchFamily="34" charset="0"/>
                        </a:rPr>
                        <a:t>[D4-D7] Hoheneck - Pulverdingen ws [DIR] [D4] / N-1 Herbertingen - Hoheneck - Metzingen sw</a:t>
                      </a:r>
                    </a:p>
                  </a:txBody>
                  <a:tcPr marL="6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776,26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339896274"/>
                  </a:ext>
                </a:extLst>
              </a:tr>
              <a:tr h="112425">
                <a:tc>
                  <a:txBody>
                    <a:bodyPr/>
                    <a:lstStyle/>
                    <a:p>
                      <a:pPr algn="l" fontAlgn="b"/>
                      <a:r>
                        <a:rPr lang="pl-PL" sz="700" b="0" i="0" u="none" strike="noStrike">
                          <a:solidFill>
                            <a:srgbClr val="000000"/>
                          </a:solidFill>
                          <a:effectLst/>
                          <a:latin typeface="Arial" panose="020B0604020202020204" pitchFamily="34" charset="0"/>
                        </a:rPr>
                        <a:t>[PL-PL] Polaniec - Tarnow [DIR] / N-1 Polaniec - Rzeszow</a:t>
                      </a:r>
                    </a:p>
                  </a:txBody>
                  <a:tcPr marL="6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667,46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26%</a:t>
                      </a:r>
                    </a:p>
                  </a:txBody>
                  <a:tcPr marL="0" marR="0" marT="0" marB="0" anchor="b">
                    <a:lnL>
                      <a:noFill/>
                    </a:lnL>
                    <a:lnR>
                      <a:noFill/>
                    </a:lnR>
                    <a:lnT>
                      <a:noFill/>
                    </a:lnT>
                    <a:lnB>
                      <a:noFill/>
                    </a:lnB>
                  </a:tcPr>
                </a:tc>
                <a:extLst>
                  <a:ext uri="{0D108BD9-81ED-4DB2-BD59-A6C34878D82A}">
                    <a16:rowId xmlns:a16="http://schemas.microsoft.com/office/drawing/2014/main" val="1111064222"/>
                  </a:ext>
                </a:extLst>
              </a:tr>
              <a:tr h="112425">
                <a:tc>
                  <a:txBody>
                    <a:bodyPr/>
                    <a:lstStyle/>
                    <a:p>
                      <a:pPr algn="l" fontAlgn="b"/>
                      <a:r>
                        <a:rPr lang="cs-CZ" sz="700" b="0" i="0" u="none" strike="noStrike">
                          <a:solidFill>
                            <a:srgbClr val="000000"/>
                          </a:solidFill>
                          <a:effectLst/>
                          <a:latin typeface="Arial" panose="020B0604020202020204" pitchFamily="34" charset="0"/>
                        </a:rPr>
                        <a:t>[AT-AT] Westtirol 1 - Westtirol 2 WTRHU41 [OPP] / N-1 Westtirol - Voehringen</a:t>
                      </a:r>
                    </a:p>
                  </a:txBody>
                  <a:tcPr marL="6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350,37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769403586"/>
                  </a:ext>
                </a:extLst>
              </a:tr>
              <a:tr h="112425">
                <a:tc>
                  <a:txBody>
                    <a:bodyPr/>
                    <a:lstStyle/>
                    <a:p>
                      <a:pPr algn="l" fontAlgn="b"/>
                      <a:r>
                        <a:rPr lang="cs-CZ" sz="700" b="0" i="0" u="none" strike="noStrike">
                          <a:solidFill>
                            <a:srgbClr val="000000"/>
                          </a:solidFill>
                          <a:effectLst/>
                          <a:latin typeface="Arial" panose="020B0604020202020204" pitchFamily="34" charset="0"/>
                        </a:rPr>
                        <a:t>[D4-FR] Eichstetten - Muhlbach rt [OPP] [D4] / N-1 Eichstetten - Vogelgrun ge</a:t>
                      </a:r>
                    </a:p>
                  </a:txBody>
                  <a:tcPr marL="6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211,82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139212002"/>
                  </a:ext>
                </a:extLst>
              </a:tr>
              <a:tr h="112425">
                <a:tc>
                  <a:txBody>
                    <a:bodyPr/>
                    <a:lstStyle/>
                    <a:p>
                      <a:pPr algn="l" fontAlgn="b"/>
                      <a:r>
                        <a:rPr lang="cs-CZ" sz="700" b="0" i="0" u="none" strike="noStrike">
                          <a:solidFill>
                            <a:srgbClr val="000000"/>
                          </a:solidFill>
                          <a:effectLst/>
                          <a:latin typeface="Arial" panose="020B0604020202020204" pitchFamily="34" charset="0"/>
                        </a:rPr>
                        <a:t>[NL-D7] Maasbracht - Oberzier SELFK WS [DIR] [D7] / N-1 Maasbracht - Van Eyck 380 White/28</a:t>
                      </a:r>
                    </a:p>
                  </a:txBody>
                  <a:tcPr marL="6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152,36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310519623"/>
                  </a:ext>
                </a:extLst>
              </a:tr>
              <a:tr h="112425">
                <a:tc>
                  <a:txBody>
                    <a:bodyPr/>
                    <a:lstStyle/>
                    <a:p>
                      <a:pPr algn="l" fontAlgn="b"/>
                      <a:r>
                        <a:rPr lang="cs-CZ" sz="700" b="1" i="0" u="none" strike="noStrike">
                          <a:solidFill>
                            <a:srgbClr val="000000"/>
                          </a:solidFill>
                          <a:effectLst/>
                          <a:latin typeface="Arial" panose="020B0604020202020204" pitchFamily="34" charset="0"/>
                        </a:rPr>
                        <a:t>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99269,05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177%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232750902"/>
                  </a:ext>
                </a:extLst>
              </a:tr>
              <a:tr h="112425">
                <a:tc>
                  <a:txBody>
                    <a:bodyPr/>
                    <a:lstStyle/>
                    <a:p>
                      <a:pPr algn="l" fontAlgn="b"/>
                      <a:r>
                        <a:rPr lang="cs-CZ" sz="700" b="0" i="0" u="none" strike="noStrike">
                          <a:solidFill>
                            <a:srgbClr val="000000"/>
                          </a:solidFill>
                          <a:effectLst/>
                          <a:latin typeface="Arial" panose="020B0604020202020204" pitchFamily="34" charset="0"/>
                        </a:rPr>
                        <a:t>[CZ-SK] Liskovec - P. Bystrica [DIR] [CZ] / N-1 Nosovice - Varin</a:t>
                      </a:r>
                    </a:p>
                  </a:txBody>
                  <a:tcPr marL="6143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400,05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73%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643736186"/>
                  </a:ext>
                </a:extLst>
              </a:tr>
              <a:tr h="112425">
                <a:tc>
                  <a:txBody>
                    <a:bodyPr/>
                    <a:lstStyle/>
                    <a:p>
                      <a:pPr algn="l" fontAlgn="b"/>
                      <a:r>
                        <a:rPr lang="de-DE" sz="700" b="0" i="0" u="none" strike="noStrike">
                          <a:solidFill>
                            <a:srgbClr val="000000"/>
                          </a:solidFill>
                          <a:effectLst/>
                          <a:latin typeface="Arial" panose="020B0604020202020204" pitchFamily="34" charset="0"/>
                        </a:rPr>
                        <a:t>[D8-D8] Pasewalk - Vierraden 306 [DIR] / N-1 Hagenwerder - Mikulowa 2</a:t>
                      </a:r>
                    </a:p>
                  </a:txBody>
                  <a:tcPr marL="6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13166,28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663473152"/>
                  </a:ext>
                </a:extLst>
              </a:tr>
              <a:tr h="112425">
                <a:tc>
                  <a:txBody>
                    <a:bodyPr/>
                    <a:lstStyle/>
                    <a:p>
                      <a:pPr algn="l" fontAlgn="b"/>
                      <a:r>
                        <a:rPr lang="cs-CZ" sz="700" b="0" i="0" u="none" strike="noStrike">
                          <a:solidFill>
                            <a:srgbClr val="000000"/>
                          </a:solidFill>
                          <a:effectLst/>
                          <a:latin typeface="Arial" panose="020B0604020202020204" pitchFamily="34" charset="0"/>
                        </a:rPr>
                        <a:t>[HR-SI] 220kV Pehlin - Divaca [OPP] [HR] / BASECASE</a:t>
                      </a:r>
                    </a:p>
                  </a:txBody>
                  <a:tcPr marL="6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33,5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86%</a:t>
                      </a:r>
                    </a:p>
                  </a:txBody>
                  <a:tcPr marL="0" marR="0" marT="0" marB="0" anchor="b">
                    <a:lnL>
                      <a:noFill/>
                    </a:lnL>
                    <a:lnR>
                      <a:noFill/>
                    </a:lnR>
                    <a:lnT>
                      <a:noFill/>
                    </a:lnT>
                    <a:lnB>
                      <a:noFill/>
                    </a:lnB>
                  </a:tcPr>
                </a:tc>
                <a:extLst>
                  <a:ext uri="{0D108BD9-81ED-4DB2-BD59-A6C34878D82A}">
                    <a16:rowId xmlns:a16="http://schemas.microsoft.com/office/drawing/2014/main" val="1126845583"/>
                  </a:ext>
                </a:extLst>
              </a:tr>
              <a:tr h="112425">
                <a:tc>
                  <a:txBody>
                    <a:bodyPr/>
                    <a:lstStyle/>
                    <a:p>
                      <a:pPr algn="l" fontAlgn="b"/>
                      <a:r>
                        <a:rPr lang="cs-CZ" sz="700" b="0" i="0" u="none" strike="noStrike">
                          <a:solidFill>
                            <a:srgbClr val="000000"/>
                          </a:solidFill>
                          <a:effectLst/>
                          <a:latin typeface="Arial" panose="020B0604020202020204" pitchFamily="34" charset="0"/>
                        </a:rPr>
                        <a:t>[AT-HU] Zurndorf - Gyoer 439B [DIR] [AT] / N-1 Szombathely - Zurndorf</a:t>
                      </a:r>
                    </a:p>
                  </a:txBody>
                  <a:tcPr marL="6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274,15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18%</a:t>
                      </a:r>
                    </a:p>
                  </a:txBody>
                  <a:tcPr marL="0" marR="0" marT="0" marB="0" anchor="b">
                    <a:lnL>
                      <a:noFill/>
                    </a:lnL>
                    <a:lnR>
                      <a:noFill/>
                    </a:lnR>
                    <a:lnT>
                      <a:noFill/>
                    </a:lnT>
                    <a:lnB>
                      <a:noFill/>
                    </a:lnB>
                  </a:tcPr>
                </a:tc>
                <a:extLst>
                  <a:ext uri="{0D108BD9-81ED-4DB2-BD59-A6C34878D82A}">
                    <a16:rowId xmlns:a16="http://schemas.microsoft.com/office/drawing/2014/main" val="3199645936"/>
                  </a:ext>
                </a:extLst>
              </a:tr>
              <a:tr h="112425">
                <a:tc>
                  <a:txBody>
                    <a:bodyPr/>
                    <a:lstStyle/>
                    <a:p>
                      <a:pPr algn="l" fontAlgn="b"/>
                      <a:r>
                        <a:rPr lang="de-DE" sz="700" b="0" i="0" u="none" strike="noStrike">
                          <a:solidFill>
                            <a:srgbClr val="000000"/>
                          </a:solidFill>
                          <a:effectLst/>
                          <a:latin typeface="Arial" panose="020B0604020202020204" pitchFamily="34" charset="0"/>
                        </a:rPr>
                        <a:t>[D2-NL] Diele - Meeden SCHWARZ [DIR] [D2] / N-1 Zwolle-Meeden 380 Z</a:t>
                      </a:r>
                    </a:p>
                  </a:txBody>
                  <a:tcPr marL="6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38582,68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044906372"/>
                  </a:ext>
                </a:extLst>
              </a:tr>
              <a:tr h="112425">
                <a:tc>
                  <a:txBody>
                    <a:bodyPr/>
                    <a:lstStyle/>
                    <a:p>
                      <a:pPr algn="l" fontAlgn="b"/>
                      <a:r>
                        <a:rPr lang="de-DE" sz="700" b="0" i="0" u="none" strike="noStrike">
                          <a:solidFill>
                            <a:srgbClr val="000000"/>
                          </a:solidFill>
                          <a:effectLst/>
                          <a:latin typeface="Arial" panose="020B0604020202020204" pitchFamily="34" charset="0"/>
                        </a:rPr>
                        <a:t>[D2-D2] Diele - Doerpen West [DIR] / N-1 Diele - Rhede -Doerpen West SCHWARZ</a:t>
                      </a:r>
                    </a:p>
                  </a:txBody>
                  <a:tcPr marL="6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96389,91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1990548"/>
                  </a:ext>
                </a:extLst>
              </a:tr>
              <a:tr h="112425">
                <a:tc>
                  <a:txBody>
                    <a:bodyPr/>
                    <a:lstStyle/>
                    <a:p>
                      <a:pPr algn="l" fontAlgn="b"/>
                      <a:r>
                        <a:rPr lang="cs-CZ" sz="700" b="0" i="0" u="none" strike="noStrike">
                          <a:solidFill>
                            <a:srgbClr val="000000"/>
                          </a:solidFill>
                          <a:effectLst/>
                          <a:latin typeface="Arial" panose="020B0604020202020204" pitchFamily="34" charset="0"/>
                        </a:rPr>
                        <a:t>[D2-D8] Helmstedt - Wolmirstedt 491 [DIR] [D8] / N-1 Helmstedt - Wolmirstedt 492</a:t>
                      </a:r>
                    </a:p>
                  </a:txBody>
                  <a:tcPr marL="6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39545,26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133771284"/>
                  </a:ext>
                </a:extLst>
              </a:tr>
              <a:tr h="112425">
                <a:tc>
                  <a:txBody>
                    <a:bodyPr/>
                    <a:lstStyle/>
                    <a:p>
                      <a:pPr algn="l" fontAlgn="b"/>
                      <a:r>
                        <a:rPr lang="de-DE" sz="700" b="0" i="0" u="none" strike="noStrike">
                          <a:solidFill>
                            <a:srgbClr val="000000"/>
                          </a:solidFill>
                          <a:effectLst/>
                          <a:latin typeface="Arial" panose="020B0604020202020204" pitchFamily="34" charset="0"/>
                        </a:rPr>
                        <a:t>[D4-D7] Daxlanden - Weingarten GERMHM S [OPP] [D7] / N-1 Achene - Gramme 380.10</a:t>
                      </a:r>
                    </a:p>
                  </a:txBody>
                  <a:tcPr marL="6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6206,88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042653720"/>
                  </a:ext>
                </a:extLst>
              </a:tr>
              <a:tr h="112425">
                <a:tc>
                  <a:txBody>
                    <a:bodyPr/>
                    <a:lstStyle/>
                    <a:p>
                      <a:pPr algn="l" fontAlgn="b"/>
                      <a:r>
                        <a:rPr lang="cs-CZ" sz="700" b="0" i="0" u="none" strike="noStrike">
                          <a:solidFill>
                            <a:srgbClr val="000000"/>
                          </a:solidFill>
                          <a:effectLst/>
                          <a:latin typeface="Arial" panose="020B0604020202020204" pitchFamily="34" charset="0"/>
                        </a:rPr>
                        <a:t>[AT-AT] Westtirol 1 - Westtirol 2 WTRHU41 [OPP] / N-1 Westtirol - Voehringen</a:t>
                      </a:r>
                    </a:p>
                  </a:txBody>
                  <a:tcPr marL="6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165,3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633493278"/>
                  </a:ext>
                </a:extLst>
              </a:tr>
              <a:tr h="112425">
                <a:tc>
                  <a:txBody>
                    <a:bodyPr/>
                    <a:lstStyle/>
                    <a:p>
                      <a:pPr algn="l" fontAlgn="b"/>
                      <a:r>
                        <a:rPr lang="de-DE" sz="700" b="0" i="0" u="none" strike="noStrike">
                          <a:solidFill>
                            <a:srgbClr val="000000"/>
                          </a:solidFill>
                          <a:effectLst/>
                          <a:latin typeface="Arial" panose="020B0604020202020204" pitchFamily="34" charset="0"/>
                        </a:rPr>
                        <a:t>[NL-D7] Maasbracht - Oberzier SELFK WS [DIR] [D7] / N-1 Achene - Gramme 380.10</a:t>
                      </a:r>
                    </a:p>
                  </a:txBody>
                  <a:tcPr marL="6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329,73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a:t>
                      </a:r>
                    </a:p>
                  </a:txBody>
                  <a:tcPr marL="0" marR="0" marT="0" marB="0" anchor="b">
                    <a:lnL>
                      <a:noFill/>
                    </a:lnL>
                    <a:lnR>
                      <a:noFill/>
                    </a:lnR>
                    <a:lnT>
                      <a:noFill/>
                    </a:lnT>
                    <a:lnB>
                      <a:noFill/>
                    </a:lnB>
                  </a:tcPr>
                </a:tc>
                <a:extLst>
                  <a:ext uri="{0D108BD9-81ED-4DB2-BD59-A6C34878D82A}">
                    <a16:rowId xmlns:a16="http://schemas.microsoft.com/office/drawing/2014/main" val="2458048867"/>
                  </a:ext>
                </a:extLst>
              </a:tr>
              <a:tr h="112425">
                <a:tc>
                  <a:txBody>
                    <a:bodyPr/>
                    <a:lstStyle/>
                    <a:p>
                      <a:pPr algn="l" fontAlgn="b"/>
                      <a:r>
                        <a:rPr lang="de-DE" sz="700" b="0" i="0" u="none" strike="noStrike">
                          <a:solidFill>
                            <a:srgbClr val="000000"/>
                          </a:solidFill>
                          <a:effectLst/>
                          <a:latin typeface="Arial" panose="020B0604020202020204" pitchFamily="34" charset="0"/>
                        </a:rPr>
                        <a:t>[D2-D2] Conneforde - Unterweser GELB [OPP] / N-1 Conneforde - Diele WEISS</a:t>
                      </a:r>
                    </a:p>
                  </a:txBody>
                  <a:tcPr marL="6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99269,05</a:t>
                      </a:r>
                    </a:p>
                  </a:txBody>
                  <a:tcPr marL="0" marR="0" marT="0" marB="0" anchor="b">
                    <a:lnL>
                      <a:noFill/>
                    </a:lnL>
                    <a:lnR>
                      <a:noFill/>
                    </a:lnR>
                    <a:lnT>
                      <a:noFill/>
                    </a:lnT>
                    <a:lnB>
                      <a:noFill/>
                    </a:lnB>
                  </a:tcPr>
                </a:tc>
                <a:tc>
                  <a:txBody>
                    <a:bodyPr/>
                    <a:lstStyle/>
                    <a:p>
                      <a:pPr algn="r" fontAlgn="b"/>
                      <a:r>
                        <a:rPr lang="cs-CZ" sz="700" b="0" i="0" u="none" strike="noStrike" dirty="0">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232687918"/>
                  </a:ext>
                </a:extLst>
              </a:tr>
            </a:tbl>
          </a:graphicData>
        </a:graphic>
      </p:graphicFrame>
    </p:spTree>
    <p:extLst>
      <p:ext uri="{BB962C8B-B14F-4D97-AF65-F5344CB8AC3E}">
        <p14:creationId xmlns:p14="http://schemas.microsoft.com/office/powerpoint/2010/main" val="382574073"/>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BD20220420</a:t>
            </a:r>
            <a:r>
              <a:rPr lang="en-US" altLang="hu-HU" sz="1400" dirty="0">
                <a:solidFill>
                  <a:srgbClr val="008000"/>
                </a:solidFill>
              </a:rPr>
              <a:t> (part </a:t>
            </a:r>
            <a:r>
              <a:rPr lang="sl-SI" altLang="hu-HU" sz="1400" dirty="0">
                <a:solidFill>
                  <a:srgbClr val="008000"/>
                </a:solidFill>
              </a:rPr>
              <a:t>VI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ulka 1">
            <a:extLst>
              <a:ext uri="{FF2B5EF4-FFF2-40B4-BE49-F238E27FC236}">
                <a16:creationId xmlns:a16="http://schemas.microsoft.com/office/drawing/2014/main" id="{A220734A-0E88-4452-875B-FCD862CB463B}"/>
              </a:ext>
            </a:extLst>
          </p:cNvPr>
          <p:cNvGraphicFramePr>
            <a:graphicFrameLocks noGrp="1"/>
          </p:cNvGraphicFramePr>
          <p:nvPr>
            <p:extLst>
              <p:ext uri="{D42A27DB-BD31-4B8C-83A1-F6EECF244321}">
                <p14:modId xmlns:p14="http://schemas.microsoft.com/office/powerpoint/2010/main" val="3774811581"/>
              </p:ext>
            </p:extLst>
          </p:nvPr>
        </p:nvGraphicFramePr>
        <p:xfrm>
          <a:off x="454972" y="955139"/>
          <a:ext cx="8615876" cy="4121594"/>
        </p:xfrm>
        <a:graphic>
          <a:graphicData uri="http://schemas.openxmlformats.org/drawingml/2006/table">
            <a:tbl>
              <a:tblPr/>
              <a:tblGrid>
                <a:gridCol w="6670356">
                  <a:extLst>
                    <a:ext uri="{9D8B030D-6E8A-4147-A177-3AD203B41FA5}">
                      <a16:colId xmlns:a16="http://schemas.microsoft.com/office/drawing/2014/main" val="245320766"/>
                    </a:ext>
                  </a:extLst>
                </a:gridCol>
                <a:gridCol w="1436538">
                  <a:extLst>
                    <a:ext uri="{9D8B030D-6E8A-4147-A177-3AD203B41FA5}">
                      <a16:colId xmlns:a16="http://schemas.microsoft.com/office/drawing/2014/main" val="439098969"/>
                    </a:ext>
                  </a:extLst>
                </a:gridCol>
                <a:gridCol w="508982">
                  <a:extLst>
                    <a:ext uri="{9D8B030D-6E8A-4147-A177-3AD203B41FA5}">
                      <a16:colId xmlns:a16="http://schemas.microsoft.com/office/drawing/2014/main" val="4111817163"/>
                    </a:ext>
                  </a:extLst>
                </a:gridCol>
              </a:tblGrid>
              <a:tr h="108463">
                <a:tc>
                  <a:txBody>
                    <a:bodyPr/>
                    <a:lstStyle/>
                    <a:p>
                      <a:pPr algn="l" fontAlgn="b"/>
                      <a:r>
                        <a:rPr lang="cs-CZ" sz="7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1625678571"/>
                  </a:ext>
                </a:extLst>
              </a:tr>
              <a:tr h="108463">
                <a:tc>
                  <a:txBody>
                    <a:bodyPr/>
                    <a:lstStyle/>
                    <a:p>
                      <a:pPr algn="l" fontAlgn="b"/>
                      <a:r>
                        <a:rPr lang="cs-CZ" sz="700" b="1"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15165,21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174%</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805390596"/>
                  </a:ext>
                </a:extLst>
              </a:tr>
              <a:tr h="108463">
                <a:tc>
                  <a:txBody>
                    <a:bodyPr/>
                    <a:lstStyle/>
                    <a:p>
                      <a:pPr algn="l" fontAlgn="b"/>
                      <a:r>
                        <a:rPr lang="cs-CZ" sz="700" b="0" i="0" u="none" strike="noStrike">
                          <a:solidFill>
                            <a:srgbClr val="000000"/>
                          </a:solidFill>
                          <a:effectLst/>
                          <a:latin typeface="Arial" panose="020B0604020202020204" pitchFamily="34" charset="0"/>
                        </a:rPr>
                        <a:t>[AT-AT] Westtirol 1 - Westtirol 2 WTRHU41 [OPP] / N-1 Buers - Westtirol rt (422)</a:t>
                      </a:r>
                    </a:p>
                  </a:txBody>
                  <a:tcPr marL="8083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275,75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491216784"/>
                  </a:ext>
                </a:extLst>
              </a:tr>
              <a:tr h="108463">
                <a:tc>
                  <a:txBody>
                    <a:bodyPr/>
                    <a:lstStyle/>
                    <a:p>
                      <a:pPr algn="l" fontAlgn="b"/>
                      <a:r>
                        <a:rPr lang="cs-CZ" sz="700" b="0" i="0" u="none" strike="noStrike">
                          <a:solidFill>
                            <a:srgbClr val="000000"/>
                          </a:solidFill>
                          <a:effectLst/>
                          <a:latin typeface="Arial" panose="020B0604020202020204" pitchFamily="34" charset="0"/>
                        </a:rPr>
                        <a:t>[CZ-SK] Liskovec - P. Bystrica [DIR] [CZ] / N-1 Nosovice - Varin</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378,13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77%</a:t>
                      </a:r>
                    </a:p>
                  </a:txBody>
                  <a:tcPr marL="0" marR="0" marT="0" marB="0" anchor="b">
                    <a:lnL>
                      <a:noFill/>
                    </a:lnL>
                    <a:lnR>
                      <a:noFill/>
                    </a:lnR>
                    <a:lnT>
                      <a:noFill/>
                    </a:lnT>
                    <a:lnB>
                      <a:noFill/>
                    </a:lnB>
                  </a:tcPr>
                </a:tc>
                <a:extLst>
                  <a:ext uri="{0D108BD9-81ED-4DB2-BD59-A6C34878D82A}">
                    <a16:rowId xmlns:a16="http://schemas.microsoft.com/office/drawing/2014/main" val="3697181356"/>
                  </a:ext>
                </a:extLst>
              </a:tr>
              <a:tr h="108463">
                <a:tc>
                  <a:txBody>
                    <a:bodyPr/>
                    <a:lstStyle/>
                    <a:p>
                      <a:pPr algn="l" fontAlgn="b"/>
                      <a:r>
                        <a:rPr lang="cs-CZ" sz="700" b="0" i="0" u="none" strike="noStrike">
                          <a:solidFill>
                            <a:srgbClr val="000000"/>
                          </a:solidFill>
                          <a:effectLst/>
                          <a:latin typeface="Arial" panose="020B0604020202020204" pitchFamily="34" charset="0"/>
                        </a:rPr>
                        <a:t>[HR-BA] 220kV Zakucac - Mostar [OPP] [HR] / N-1 Konjsko - Mostar</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98,17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54%</a:t>
                      </a:r>
                    </a:p>
                  </a:txBody>
                  <a:tcPr marL="0" marR="0" marT="0" marB="0" anchor="b">
                    <a:lnL>
                      <a:noFill/>
                    </a:lnL>
                    <a:lnR>
                      <a:noFill/>
                    </a:lnR>
                    <a:lnT>
                      <a:noFill/>
                    </a:lnT>
                    <a:lnB>
                      <a:noFill/>
                    </a:lnB>
                  </a:tcPr>
                </a:tc>
                <a:extLst>
                  <a:ext uri="{0D108BD9-81ED-4DB2-BD59-A6C34878D82A}">
                    <a16:rowId xmlns:a16="http://schemas.microsoft.com/office/drawing/2014/main" val="3428040943"/>
                  </a:ext>
                </a:extLst>
              </a:tr>
              <a:tr h="108463">
                <a:tc>
                  <a:txBody>
                    <a:bodyPr/>
                    <a:lstStyle/>
                    <a:p>
                      <a:pPr algn="l" fontAlgn="b"/>
                      <a:r>
                        <a:rPr lang="cs-CZ" sz="700" b="0" i="0" u="none" strike="noStrike">
                          <a:solidFill>
                            <a:srgbClr val="000000"/>
                          </a:solidFill>
                          <a:effectLst/>
                          <a:latin typeface="Arial" panose="020B0604020202020204" pitchFamily="34" charset="0"/>
                        </a:rPr>
                        <a:t>[AT-HU] Zurndorf - Gyoer 439B [DIR] [AT] / N-1 Szombathely - Zurndorf</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409,01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15%</a:t>
                      </a:r>
                    </a:p>
                  </a:txBody>
                  <a:tcPr marL="0" marR="0" marT="0" marB="0" anchor="b">
                    <a:lnL>
                      <a:noFill/>
                    </a:lnL>
                    <a:lnR>
                      <a:noFill/>
                    </a:lnR>
                    <a:lnT>
                      <a:noFill/>
                    </a:lnT>
                    <a:lnB>
                      <a:noFill/>
                    </a:lnB>
                  </a:tcPr>
                </a:tc>
                <a:extLst>
                  <a:ext uri="{0D108BD9-81ED-4DB2-BD59-A6C34878D82A}">
                    <a16:rowId xmlns:a16="http://schemas.microsoft.com/office/drawing/2014/main" val="1799388655"/>
                  </a:ext>
                </a:extLst>
              </a:tr>
              <a:tr h="108463">
                <a:tc>
                  <a:txBody>
                    <a:bodyPr/>
                    <a:lstStyle/>
                    <a:p>
                      <a:pPr algn="l" fontAlgn="b"/>
                      <a:r>
                        <a:rPr lang="cs-CZ" sz="700" b="0" i="0" u="none" strike="noStrike">
                          <a:solidFill>
                            <a:srgbClr val="000000"/>
                          </a:solidFill>
                          <a:effectLst/>
                          <a:latin typeface="Arial" panose="020B0604020202020204" pitchFamily="34" charset="0"/>
                        </a:rPr>
                        <a:t>[RO-RO] TR Rosiori 400/220 1 [DIR] / N-1 Rosiori - Gadalin</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187,07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18%</a:t>
                      </a:r>
                    </a:p>
                  </a:txBody>
                  <a:tcPr marL="0" marR="0" marT="0" marB="0" anchor="b">
                    <a:lnL>
                      <a:noFill/>
                    </a:lnL>
                    <a:lnR>
                      <a:noFill/>
                    </a:lnR>
                    <a:lnT>
                      <a:noFill/>
                    </a:lnT>
                    <a:lnB>
                      <a:noFill/>
                    </a:lnB>
                  </a:tcPr>
                </a:tc>
                <a:extLst>
                  <a:ext uri="{0D108BD9-81ED-4DB2-BD59-A6C34878D82A}">
                    <a16:rowId xmlns:a16="http://schemas.microsoft.com/office/drawing/2014/main" val="341542051"/>
                  </a:ext>
                </a:extLst>
              </a:tr>
              <a:tr h="108463">
                <a:tc>
                  <a:txBody>
                    <a:bodyPr/>
                    <a:lstStyle/>
                    <a:p>
                      <a:pPr algn="l" fontAlgn="b"/>
                      <a:r>
                        <a:rPr lang="cs-CZ" sz="700" b="0" i="0" u="none" strike="noStrike">
                          <a:solidFill>
                            <a:srgbClr val="000000"/>
                          </a:solidFill>
                          <a:effectLst/>
                          <a:latin typeface="Arial" panose="020B0604020202020204" pitchFamily="34" charset="0"/>
                        </a:rPr>
                        <a:t>[D7-D2] Guetersloh - Bechterdissen SENNE S1 [OPP] [D2] / N-1 Guetersloh - Bechterdissen SENNE N2</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15165,21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613534449"/>
                  </a:ext>
                </a:extLst>
              </a:tr>
              <a:tr h="108463">
                <a:tc>
                  <a:txBody>
                    <a:bodyPr/>
                    <a:lstStyle/>
                    <a:p>
                      <a:pPr algn="l" fontAlgn="b"/>
                      <a:r>
                        <a:rPr lang="de-DE" sz="700" b="0" i="0" u="none" strike="noStrike">
                          <a:solidFill>
                            <a:srgbClr val="000000"/>
                          </a:solidFill>
                          <a:effectLst/>
                          <a:latin typeface="Arial" panose="020B0604020202020204" pitchFamily="34" charset="0"/>
                        </a:rPr>
                        <a:t>[D2-D2] Diele - Doerpen West [DIR] / N-1 Diele - Rhede -Doerpen West SCHWARZ</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5533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389739616"/>
                  </a:ext>
                </a:extLst>
              </a:tr>
              <a:tr h="108463">
                <a:tc>
                  <a:txBody>
                    <a:bodyPr/>
                    <a:lstStyle/>
                    <a:p>
                      <a:pPr algn="l" fontAlgn="b"/>
                      <a:r>
                        <a:rPr lang="de-DE" sz="700" b="0" i="0" u="none" strike="noStrike">
                          <a:solidFill>
                            <a:srgbClr val="000000"/>
                          </a:solidFill>
                          <a:effectLst/>
                          <a:latin typeface="Arial" panose="020B0604020202020204" pitchFamily="34" charset="0"/>
                        </a:rPr>
                        <a:t>[D2-D2] Conneforde - Diele WEISS [DIR] / N-1 Conneforde - Diele ROT</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14119,2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909060316"/>
                  </a:ext>
                </a:extLst>
              </a:tr>
              <a:tr h="108463">
                <a:tc>
                  <a:txBody>
                    <a:bodyPr/>
                    <a:lstStyle/>
                    <a:p>
                      <a:pPr algn="l" fontAlgn="b"/>
                      <a:r>
                        <a:rPr lang="cs-CZ" sz="700" b="0" i="0" u="none" strike="noStrike">
                          <a:solidFill>
                            <a:srgbClr val="000000"/>
                          </a:solidFill>
                          <a:effectLst/>
                          <a:latin typeface="Arial" panose="020B0604020202020204" pitchFamily="34" charset="0"/>
                        </a:rPr>
                        <a:t>[D2-D8] Helmstedt - Wolmirstedt 491 [DIR] [D8] / N-1 Helmstedt - Wolmirstedt 492</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11451,31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388500387"/>
                  </a:ext>
                </a:extLst>
              </a:tr>
              <a:tr h="108463">
                <a:tc>
                  <a:txBody>
                    <a:bodyPr/>
                    <a:lstStyle/>
                    <a:p>
                      <a:pPr algn="l" fontAlgn="b"/>
                      <a:r>
                        <a:rPr lang="de-DE" sz="700" b="0" i="0" u="none" strike="noStrike">
                          <a:solidFill>
                            <a:srgbClr val="000000"/>
                          </a:solidFill>
                          <a:effectLst/>
                          <a:latin typeface="Arial" panose="020B0604020202020204" pitchFamily="34" charset="0"/>
                        </a:rPr>
                        <a:t>[D4-D7] Daxlanden - Weingarten GERMHM S [OPP] [D7] / N-1 Eichstetten - Muhlbach rt</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4108,32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038384670"/>
                  </a:ext>
                </a:extLst>
              </a:tr>
              <a:tr h="108463">
                <a:tc>
                  <a:txBody>
                    <a:bodyPr/>
                    <a:lstStyle/>
                    <a:p>
                      <a:pPr algn="l" fontAlgn="b"/>
                      <a:r>
                        <a:rPr lang="cs-CZ" sz="700" b="0" i="0" u="none" strike="noStrike">
                          <a:solidFill>
                            <a:srgbClr val="000000"/>
                          </a:solidFill>
                          <a:effectLst/>
                          <a:latin typeface="Arial" panose="020B0604020202020204" pitchFamily="34" charset="0"/>
                        </a:rPr>
                        <a:t>[AT-CH] Westtirol 1 - Pradella 427 [DIR] [AT] / N-1 Westtirol 1 - Pradella 428</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300,01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594486989"/>
                  </a:ext>
                </a:extLst>
              </a:tr>
              <a:tr h="108463">
                <a:tc>
                  <a:txBody>
                    <a:bodyPr/>
                    <a:lstStyle/>
                    <a:p>
                      <a:pPr algn="l" fontAlgn="b"/>
                      <a:r>
                        <a:rPr lang="cs-CZ" sz="700" b="0" i="0" u="none" strike="noStrike">
                          <a:solidFill>
                            <a:srgbClr val="000000"/>
                          </a:solidFill>
                          <a:effectLst/>
                          <a:latin typeface="Arial" panose="020B0604020202020204" pitchFamily="34" charset="0"/>
                        </a:rPr>
                        <a:t>[NL-BE] Maasbracht-Van Eyck 380 W [OPP] [NL] / N-1 Y-Bruegel (-Mercator - Verbrande Brug) 380.36</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220,8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10%</a:t>
                      </a:r>
                    </a:p>
                  </a:txBody>
                  <a:tcPr marL="0" marR="0" marT="0" marB="0" anchor="b">
                    <a:lnL>
                      <a:noFill/>
                    </a:lnL>
                    <a:lnR>
                      <a:noFill/>
                    </a:lnR>
                    <a:lnT>
                      <a:noFill/>
                    </a:lnT>
                    <a:lnB>
                      <a:noFill/>
                    </a:lnB>
                  </a:tcPr>
                </a:tc>
                <a:extLst>
                  <a:ext uri="{0D108BD9-81ED-4DB2-BD59-A6C34878D82A}">
                    <a16:rowId xmlns:a16="http://schemas.microsoft.com/office/drawing/2014/main" val="2832828932"/>
                  </a:ext>
                </a:extLst>
              </a:tr>
              <a:tr h="108463">
                <a:tc>
                  <a:txBody>
                    <a:bodyPr/>
                    <a:lstStyle/>
                    <a:p>
                      <a:pPr algn="l" fontAlgn="b"/>
                      <a:r>
                        <a:rPr lang="cs-CZ" sz="700" b="1" i="0" u="none" strike="noStrike">
                          <a:solidFill>
                            <a:srgbClr val="000000"/>
                          </a:solidFill>
                          <a:effectLst/>
                          <a:latin typeface="Arial" panose="020B0604020202020204" pitchFamily="34" charset="0"/>
                        </a:rPr>
                        <a:t>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27110,42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151%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194314418"/>
                  </a:ext>
                </a:extLst>
              </a:tr>
              <a:tr h="108463">
                <a:tc>
                  <a:txBody>
                    <a:bodyPr/>
                    <a:lstStyle/>
                    <a:p>
                      <a:pPr algn="l" fontAlgn="b"/>
                      <a:r>
                        <a:rPr lang="cs-CZ" sz="700" b="0" i="0" u="none" strike="noStrike">
                          <a:solidFill>
                            <a:srgbClr val="000000"/>
                          </a:solidFill>
                          <a:effectLst/>
                          <a:latin typeface="Arial" panose="020B0604020202020204" pitchFamily="34" charset="0"/>
                        </a:rPr>
                        <a:t>[CZ-SK] Liskovec - P. Bystrica [DIR] [CZ] / N-1 Nosovice - Varin</a:t>
                      </a:r>
                    </a:p>
                  </a:txBody>
                  <a:tcPr marL="8083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324,44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80%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525426831"/>
                  </a:ext>
                </a:extLst>
              </a:tr>
              <a:tr h="108463">
                <a:tc>
                  <a:txBody>
                    <a:bodyPr/>
                    <a:lstStyle/>
                    <a:p>
                      <a:pPr algn="l" fontAlgn="b"/>
                      <a:r>
                        <a:rPr lang="de-DE" sz="700" b="0" i="0" u="none" strike="noStrike">
                          <a:solidFill>
                            <a:srgbClr val="000000"/>
                          </a:solidFill>
                          <a:effectLst/>
                          <a:latin typeface="Arial" panose="020B0604020202020204" pitchFamily="34" charset="0"/>
                        </a:rPr>
                        <a:t>[D8-D8] Pasewalk - Vierraden 306 [DIR] / N-1 Hagenwerder - Mikulowa 2</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587,33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796181808"/>
                  </a:ext>
                </a:extLst>
              </a:tr>
              <a:tr h="108463">
                <a:tc>
                  <a:txBody>
                    <a:bodyPr/>
                    <a:lstStyle/>
                    <a:p>
                      <a:pPr algn="l" fontAlgn="b"/>
                      <a:r>
                        <a:rPr lang="cs-CZ" sz="700" b="0" i="0" u="none" strike="noStrike">
                          <a:solidFill>
                            <a:srgbClr val="000000"/>
                          </a:solidFill>
                          <a:effectLst/>
                          <a:latin typeface="Arial" panose="020B0604020202020204" pitchFamily="34" charset="0"/>
                        </a:rPr>
                        <a:t>[HR-BA] 220kV Zakucac - Mostar [OPP] [HR] / N-1 Konjsko - Mostar</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282,71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47%</a:t>
                      </a:r>
                    </a:p>
                  </a:txBody>
                  <a:tcPr marL="0" marR="0" marT="0" marB="0" anchor="b">
                    <a:lnL>
                      <a:noFill/>
                    </a:lnL>
                    <a:lnR>
                      <a:noFill/>
                    </a:lnR>
                    <a:lnT>
                      <a:noFill/>
                    </a:lnT>
                    <a:lnB>
                      <a:noFill/>
                    </a:lnB>
                  </a:tcPr>
                </a:tc>
                <a:extLst>
                  <a:ext uri="{0D108BD9-81ED-4DB2-BD59-A6C34878D82A}">
                    <a16:rowId xmlns:a16="http://schemas.microsoft.com/office/drawing/2014/main" val="234365037"/>
                  </a:ext>
                </a:extLst>
              </a:tr>
              <a:tr h="108463">
                <a:tc>
                  <a:txBody>
                    <a:bodyPr/>
                    <a:lstStyle/>
                    <a:p>
                      <a:pPr algn="l" fontAlgn="b"/>
                      <a:r>
                        <a:rPr lang="cs-CZ" sz="700" b="0" i="0" u="none" strike="noStrike">
                          <a:solidFill>
                            <a:srgbClr val="000000"/>
                          </a:solidFill>
                          <a:effectLst/>
                          <a:latin typeface="Arial" panose="020B0604020202020204" pitchFamily="34" charset="0"/>
                        </a:rPr>
                        <a:t>[AT-HU] Zurndorf - Gyoer 439B [DIR] [AT] / N-1 Szombathely - Zurndorf</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617,55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16%</a:t>
                      </a:r>
                    </a:p>
                  </a:txBody>
                  <a:tcPr marL="0" marR="0" marT="0" marB="0" anchor="b">
                    <a:lnL>
                      <a:noFill/>
                    </a:lnL>
                    <a:lnR>
                      <a:noFill/>
                    </a:lnR>
                    <a:lnT>
                      <a:noFill/>
                    </a:lnT>
                    <a:lnB>
                      <a:noFill/>
                    </a:lnB>
                  </a:tcPr>
                </a:tc>
                <a:extLst>
                  <a:ext uri="{0D108BD9-81ED-4DB2-BD59-A6C34878D82A}">
                    <a16:rowId xmlns:a16="http://schemas.microsoft.com/office/drawing/2014/main" val="1869303999"/>
                  </a:ext>
                </a:extLst>
              </a:tr>
              <a:tr h="108463">
                <a:tc>
                  <a:txBody>
                    <a:bodyPr/>
                    <a:lstStyle/>
                    <a:p>
                      <a:pPr algn="l" fontAlgn="b"/>
                      <a:r>
                        <a:rPr lang="cs-CZ" sz="700" b="0" i="0" u="none" strike="noStrike">
                          <a:solidFill>
                            <a:srgbClr val="000000"/>
                          </a:solidFill>
                          <a:effectLst/>
                          <a:latin typeface="Arial" panose="020B0604020202020204" pitchFamily="34" charset="0"/>
                        </a:rPr>
                        <a:t>[D7-D2] Guetersloh - Bechterdissen SENNE S1 [OPP] [D2] / N-1 Guetersloh - Bechterdissen SENNE N2</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27110,42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923611108"/>
                  </a:ext>
                </a:extLst>
              </a:tr>
              <a:tr h="108463">
                <a:tc>
                  <a:txBody>
                    <a:bodyPr/>
                    <a:lstStyle/>
                    <a:p>
                      <a:pPr algn="l" fontAlgn="b"/>
                      <a:r>
                        <a:rPr lang="de-DE" sz="700" b="0" i="0" u="none" strike="noStrike">
                          <a:solidFill>
                            <a:srgbClr val="000000"/>
                          </a:solidFill>
                          <a:effectLst/>
                          <a:latin typeface="Arial" panose="020B0604020202020204" pitchFamily="34" charset="0"/>
                        </a:rPr>
                        <a:t>[D2-D2] Diele - Doerpen West [DIR] / N-1 Diele - Rhede -Doerpen West SCHWARZ</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5548,58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173494157"/>
                  </a:ext>
                </a:extLst>
              </a:tr>
              <a:tr h="108463">
                <a:tc>
                  <a:txBody>
                    <a:bodyPr/>
                    <a:lstStyle/>
                    <a:p>
                      <a:pPr algn="l" fontAlgn="b"/>
                      <a:r>
                        <a:rPr lang="de-DE" sz="700" b="0" i="0" u="none" strike="noStrike">
                          <a:solidFill>
                            <a:srgbClr val="000000"/>
                          </a:solidFill>
                          <a:effectLst/>
                          <a:latin typeface="Arial" panose="020B0604020202020204" pitchFamily="34" charset="0"/>
                        </a:rPr>
                        <a:t>[D2-D2] Conneforde - Diele WEISS [DIR] / N-1 Conneforde - Diele ROT</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16851,31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383142137"/>
                  </a:ext>
                </a:extLst>
              </a:tr>
              <a:tr h="108463">
                <a:tc>
                  <a:txBody>
                    <a:bodyPr/>
                    <a:lstStyle/>
                    <a:p>
                      <a:pPr algn="l" fontAlgn="b"/>
                      <a:r>
                        <a:rPr lang="cs-CZ" sz="700" b="0" i="0" u="none" strike="noStrike">
                          <a:solidFill>
                            <a:srgbClr val="000000"/>
                          </a:solidFill>
                          <a:effectLst/>
                          <a:latin typeface="Arial" panose="020B0604020202020204" pitchFamily="34" charset="0"/>
                        </a:rPr>
                        <a:t>[D2-D8] Helmstedt - Wolmirstedt 491 [DIR] [D8] / N-1 Helmstedt - Wolmirstedt 492</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18683,02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842392194"/>
                  </a:ext>
                </a:extLst>
              </a:tr>
              <a:tr h="108463">
                <a:tc>
                  <a:txBody>
                    <a:bodyPr/>
                    <a:lstStyle/>
                    <a:p>
                      <a:pPr algn="l" fontAlgn="b"/>
                      <a:r>
                        <a:rPr lang="cs-CZ" sz="700" b="0" i="0" u="none" strike="noStrike">
                          <a:solidFill>
                            <a:srgbClr val="000000"/>
                          </a:solidFill>
                          <a:effectLst/>
                          <a:latin typeface="Arial" panose="020B0604020202020204" pitchFamily="34" charset="0"/>
                        </a:rPr>
                        <a:t>[AT-CH] Westtirol 1 - Pradella 427 [DIR] [AT] / N-1 Westtirol 1 - Pradella 428</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586,18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921770908"/>
                  </a:ext>
                </a:extLst>
              </a:tr>
              <a:tr h="108463">
                <a:tc>
                  <a:txBody>
                    <a:bodyPr/>
                    <a:lstStyle/>
                    <a:p>
                      <a:pPr algn="l" fontAlgn="b"/>
                      <a:r>
                        <a:rPr lang="cs-CZ" sz="700" b="0" i="0" u="none" strike="noStrike">
                          <a:solidFill>
                            <a:srgbClr val="000000"/>
                          </a:solidFill>
                          <a:effectLst/>
                          <a:latin typeface="Arial" panose="020B0604020202020204" pitchFamily="34" charset="0"/>
                        </a:rPr>
                        <a:t>[D4-D7] Daxlanden - Weingarten ge (Germersheim Sued) [OPP] [D4] / N-1 ALEGRO DC</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5901,66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618292222"/>
                  </a:ext>
                </a:extLst>
              </a:tr>
              <a:tr h="108463">
                <a:tc>
                  <a:txBody>
                    <a:bodyPr/>
                    <a:lstStyle/>
                    <a:p>
                      <a:pPr algn="l" fontAlgn="b"/>
                      <a:r>
                        <a:rPr lang="cs-CZ" sz="700" b="0" i="0" u="none" strike="noStrike">
                          <a:solidFill>
                            <a:srgbClr val="000000"/>
                          </a:solidFill>
                          <a:effectLst/>
                          <a:latin typeface="Arial" panose="020B0604020202020204" pitchFamily="34" charset="0"/>
                        </a:rPr>
                        <a:t>[NL-BE] Maasbracht-Van Eyck 380 W [OPP] [NL] / N-1 Y-Bruegel (-Mercator - Verbrande Brug) 380.36</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108,45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a:t>
                      </a:r>
                    </a:p>
                  </a:txBody>
                  <a:tcPr marL="0" marR="0" marT="0" marB="0" anchor="b">
                    <a:lnL>
                      <a:noFill/>
                    </a:lnL>
                    <a:lnR>
                      <a:noFill/>
                    </a:lnR>
                    <a:lnT>
                      <a:noFill/>
                    </a:lnT>
                    <a:lnB>
                      <a:noFill/>
                    </a:lnB>
                  </a:tcPr>
                </a:tc>
                <a:extLst>
                  <a:ext uri="{0D108BD9-81ED-4DB2-BD59-A6C34878D82A}">
                    <a16:rowId xmlns:a16="http://schemas.microsoft.com/office/drawing/2014/main" val="2311794825"/>
                  </a:ext>
                </a:extLst>
              </a:tr>
              <a:tr h="108463">
                <a:tc>
                  <a:txBody>
                    <a:bodyPr/>
                    <a:lstStyle/>
                    <a:p>
                      <a:pPr algn="l" fontAlgn="b"/>
                      <a:r>
                        <a:rPr lang="cs-CZ" sz="700" b="1" i="0" u="none" strike="noStrike">
                          <a:solidFill>
                            <a:srgbClr val="000000"/>
                          </a:solidFill>
                          <a:effectLst/>
                          <a:latin typeface="Arial" panose="020B0604020202020204" pitchFamily="34" charset="0"/>
                        </a:rPr>
                        <a:t>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16309,23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142%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992872391"/>
                  </a:ext>
                </a:extLst>
              </a:tr>
              <a:tr h="108463">
                <a:tc>
                  <a:txBody>
                    <a:bodyPr/>
                    <a:lstStyle/>
                    <a:p>
                      <a:pPr algn="l" fontAlgn="b"/>
                      <a:r>
                        <a:rPr lang="cs-CZ" sz="700" b="0" i="0" u="none" strike="noStrike">
                          <a:solidFill>
                            <a:srgbClr val="000000"/>
                          </a:solidFill>
                          <a:effectLst/>
                          <a:latin typeface="Arial" panose="020B0604020202020204" pitchFamily="34" charset="0"/>
                        </a:rPr>
                        <a:t>[AT-SI] Kainachtal - Maribor 473 [OPP] [AT] / N-1 Maribor-Kainachtal 2</a:t>
                      </a:r>
                    </a:p>
                  </a:txBody>
                  <a:tcPr marL="8083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13,29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949295998"/>
                  </a:ext>
                </a:extLst>
              </a:tr>
              <a:tr h="108463">
                <a:tc>
                  <a:txBody>
                    <a:bodyPr/>
                    <a:lstStyle/>
                    <a:p>
                      <a:pPr algn="l" fontAlgn="b"/>
                      <a:r>
                        <a:rPr lang="cs-CZ" sz="700" b="0" i="0" u="none" strike="noStrike">
                          <a:solidFill>
                            <a:srgbClr val="000000"/>
                          </a:solidFill>
                          <a:effectLst/>
                          <a:latin typeface="Arial" panose="020B0604020202020204" pitchFamily="34" charset="0"/>
                        </a:rPr>
                        <a:t>[CZ-SK] Liskovec - P. Bystrica [DIR] [CZ] / N-1 Nosovice - Varin</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282,97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74%</a:t>
                      </a:r>
                    </a:p>
                  </a:txBody>
                  <a:tcPr marL="0" marR="0" marT="0" marB="0" anchor="b">
                    <a:lnL>
                      <a:noFill/>
                    </a:lnL>
                    <a:lnR>
                      <a:noFill/>
                    </a:lnR>
                    <a:lnT>
                      <a:noFill/>
                    </a:lnT>
                    <a:lnB>
                      <a:noFill/>
                    </a:lnB>
                  </a:tcPr>
                </a:tc>
                <a:extLst>
                  <a:ext uri="{0D108BD9-81ED-4DB2-BD59-A6C34878D82A}">
                    <a16:rowId xmlns:a16="http://schemas.microsoft.com/office/drawing/2014/main" val="2670763001"/>
                  </a:ext>
                </a:extLst>
              </a:tr>
              <a:tr h="108463">
                <a:tc>
                  <a:txBody>
                    <a:bodyPr/>
                    <a:lstStyle/>
                    <a:p>
                      <a:pPr algn="l" fontAlgn="b"/>
                      <a:r>
                        <a:rPr lang="cs-CZ" sz="700" b="0" i="0" u="none" strike="noStrike">
                          <a:solidFill>
                            <a:srgbClr val="000000"/>
                          </a:solidFill>
                          <a:effectLst/>
                          <a:latin typeface="Arial" panose="020B0604020202020204" pitchFamily="34" charset="0"/>
                        </a:rPr>
                        <a:t>[AT-HU] Zurndorf - Gyoer 439B [DIR] [AT] / N-1 Szombathely - Zurndorf</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473,52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17%</a:t>
                      </a:r>
                    </a:p>
                  </a:txBody>
                  <a:tcPr marL="0" marR="0" marT="0" marB="0" anchor="b">
                    <a:lnL>
                      <a:noFill/>
                    </a:lnL>
                    <a:lnR>
                      <a:noFill/>
                    </a:lnR>
                    <a:lnT>
                      <a:noFill/>
                    </a:lnT>
                    <a:lnB>
                      <a:noFill/>
                    </a:lnB>
                  </a:tcPr>
                </a:tc>
                <a:extLst>
                  <a:ext uri="{0D108BD9-81ED-4DB2-BD59-A6C34878D82A}">
                    <a16:rowId xmlns:a16="http://schemas.microsoft.com/office/drawing/2014/main" val="2952467419"/>
                  </a:ext>
                </a:extLst>
              </a:tr>
              <a:tr h="108463">
                <a:tc>
                  <a:txBody>
                    <a:bodyPr/>
                    <a:lstStyle/>
                    <a:p>
                      <a:pPr algn="l" fontAlgn="b"/>
                      <a:r>
                        <a:rPr lang="de-DE" sz="700" b="0" i="0" u="none" strike="noStrike">
                          <a:solidFill>
                            <a:srgbClr val="000000"/>
                          </a:solidFill>
                          <a:effectLst/>
                          <a:latin typeface="Arial" panose="020B0604020202020204" pitchFamily="34" charset="0"/>
                        </a:rPr>
                        <a:t>[D2-D2] Conneforde - Diele ROT [DIR] / N-1 Conneforde - Diele WEISS</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5803,76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334857267"/>
                  </a:ext>
                </a:extLst>
              </a:tr>
              <a:tr h="108463">
                <a:tc>
                  <a:txBody>
                    <a:bodyPr/>
                    <a:lstStyle/>
                    <a:p>
                      <a:pPr algn="l" fontAlgn="b"/>
                      <a:r>
                        <a:rPr lang="de-DE" sz="700" b="0" i="0" u="none" strike="noStrike">
                          <a:solidFill>
                            <a:srgbClr val="000000"/>
                          </a:solidFill>
                          <a:effectLst/>
                          <a:latin typeface="Arial" panose="020B0604020202020204" pitchFamily="34" charset="0"/>
                        </a:rPr>
                        <a:t>[D2-D2] Diele - Doerpen West [DIR] / N-1 Diele - Rhede -Doerpen West SCHWARZ</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7123,96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886015160"/>
                  </a:ext>
                </a:extLst>
              </a:tr>
              <a:tr h="108463">
                <a:tc>
                  <a:txBody>
                    <a:bodyPr/>
                    <a:lstStyle/>
                    <a:p>
                      <a:pPr algn="l" fontAlgn="b"/>
                      <a:r>
                        <a:rPr lang="cs-CZ" sz="700" b="0" i="0" u="none" strike="noStrike">
                          <a:solidFill>
                            <a:srgbClr val="000000"/>
                          </a:solidFill>
                          <a:effectLst/>
                          <a:latin typeface="Arial" panose="020B0604020202020204" pitchFamily="34" charset="0"/>
                        </a:rPr>
                        <a:t>[D2-D8] Helmstedt - Wolmirstedt 491 [DIR] [D8] / N-1 Helmstedt - Wolmirstedt 492</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6800,26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618850021"/>
                  </a:ext>
                </a:extLst>
              </a:tr>
              <a:tr h="108463">
                <a:tc>
                  <a:txBody>
                    <a:bodyPr/>
                    <a:lstStyle/>
                    <a:p>
                      <a:pPr algn="l" fontAlgn="b"/>
                      <a:r>
                        <a:rPr lang="de-DE" sz="700" b="0" i="0" u="none" strike="noStrike">
                          <a:solidFill>
                            <a:srgbClr val="000000"/>
                          </a:solidFill>
                          <a:effectLst/>
                          <a:latin typeface="Arial" panose="020B0604020202020204" pitchFamily="34" charset="0"/>
                        </a:rPr>
                        <a:t>[D2-D2] Conneforde - Unterweser GELB [OPP] / N-1 Sottrum - Landesbergen 2</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16309,23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079028515"/>
                  </a:ext>
                </a:extLst>
              </a:tr>
              <a:tr h="108463">
                <a:tc>
                  <a:txBody>
                    <a:bodyPr/>
                    <a:lstStyle/>
                    <a:p>
                      <a:pPr algn="l" fontAlgn="b"/>
                      <a:r>
                        <a:rPr lang="cs-CZ" sz="700" b="0" i="0" u="none" strike="noStrike">
                          <a:solidFill>
                            <a:srgbClr val="000000"/>
                          </a:solidFill>
                          <a:effectLst/>
                          <a:latin typeface="Arial" panose="020B0604020202020204" pitchFamily="34" charset="0"/>
                        </a:rPr>
                        <a:t>[AT-SI] Obersielach - Podlog 247 [DIR] [AT] / N-1 Maribor-Kainachtal 1</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1005,78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9%</a:t>
                      </a:r>
                    </a:p>
                  </a:txBody>
                  <a:tcPr marL="0" marR="0" marT="0" marB="0" anchor="b">
                    <a:lnL>
                      <a:noFill/>
                    </a:lnL>
                    <a:lnR>
                      <a:noFill/>
                    </a:lnR>
                    <a:lnT>
                      <a:noFill/>
                    </a:lnT>
                    <a:lnB>
                      <a:noFill/>
                    </a:lnB>
                  </a:tcPr>
                </a:tc>
                <a:extLst>
                  <a:ext uri="{0D108BD9-81ED-4DB2-BD59-A6C34878D82A}">
                    <a16:rowId xmlns:a16="http://schemas.microsoft.com/office/drawing/2014/main" val="2528114203"/>
                  </a:ext>
                </a:extLst>
              </a:tr>
              <a:tr h="108463">
                <a:tc>
                  <a:txBody>
                    <a:bodyPr/>
                    <a:lstStyle/>
                    <a:p>
                      <a:pPr algn="l" fontAlgn="b"/>
                      <a:r>
                        <a:rPr lang="cs-CZ" sz="700" b="0" i="0" u="none" strike="noStrike">
                          <a:solidFill>
                            <a:srgbClr val="000000"/>
                          </a:solidFill>
                          <a:effectLst/>
                          <a:latin typeface="Arial" panose="020B0604020202020204" pitchFamily="34" charset="0"/>
                        </a:rPr>
                        <a:t>[D4-D7] Daxlanden - Weingarten ge (Germersheim Sued) [OPP] [D4] / N-1 ALEGRO DC</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1814,31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330179466"/>
                  </a:ext>
                </a:extLst>
              </a:tr>
              <a:tr h="108463">
                <a:tc>
                  <a:txBody>
                    <a:bodyPr/>
                    <a:lstStyle/>
                    <a:p>
                      <a:pPr algn="l" fontAlgn="b"/>
                      <a:r>
                        <a:rPr lang="de-DE" sz="700" b="0" i="0" u="none" strike="noStrike">
                          <a:solidFill>
                            <a:srgbClr val="000000"/>
                          </a:solidFill>
                          <a:effectLst/>
                          <a:latin typeface="Arial" panose="020B0604020202020204" pitchFamily="34" charset="0"/>
                        </a:rPr>
                        <a:t>[NL-D7] Maasbracht - Oberzier SELFK WS [DIR] [D7] / N-1 Achene - Gramme 380.10</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74,53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a:t>
                      </a:r>
                    </a:p>
                  </a:txBody>
                  <a:tcPr marL="0" marR="0" marT="0" marB="0" anchor="b">
                    <a:lnL>
                      <a:noFill/>
                    </a:lnL>
                    <a:lnR>
                      <a:noFill/>
                    </a:lnR>
                    <a:lnT>
                      <a:noFill/>
                    </a:lnT>
                    <a:lnB>
                      <a:noFill/>
                    </a:lnB>
                  </a:tcPr>
                </a:tc>
                <a:extLst>
                  <a:ext uri="{0D108BD9-81ED-4DB2-BD59-A6C34878D82A}">
                    <a16:rowId xmlns:a16="http://schemas.microsoft.com/office/drawing/2014/main" val="124586077"/>
                  </a:ext>
                </a:extLst>
              </a:tr>
              <a:tr h="108463">
                <a:tc>
                  <a:txBody>
                    <a:bodyPr/>
                    <a:lstStyle/>
                    <a:p>
                      <a:pPr algn="l" fontAlgn="b"/>
                      <a:r>
                        <a:rPr lang="cs-CZ" sz="700" b="0" i="0" u="none" strike="noStrike">
                          <a:solidFill>
                            <a:srgbClr val="000000"/>
                          </a:solidFill>
                          <a:effectLst/>
                          <a:latin typeface="Arial" panose="020B0604020202020204" pitchFamily="34" charset="0"/>
                        </a:rPr>
                        <a:t>[D4-FR] Eichstetten - Muhlbach rt [OPP] [D4] / N-1 Ensdorf - Vigy VIGY2 S</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301,04</a:t>
                      </a:r>
                    </a:p>
                  </a:txBody>
                  <a:tcPr marL="0" marR="0" marT="0" marB="0" anchor="b">
                    <a:lnL>
                      <a:noFill/>
                    </a:lnL>
                    <a:lnR>
                      <a:noFill/>
                    </a:lnR>
                    <a:lnT>
                      <a:noFill/>
                    </a:lnT>
                    <a:lnB>
                      <a:noFill/>
                    </a:lnB>
                  </a:tcPr>
                </a:tc>
                <a:tc>
                  <a:txBody>
                    <a:bodyPr/>
                    <a:lstStyle/>
                    <a:p>
                      <a:pPr algn="r" fontAlgn="b"/>
                      <a:r>
                        <a:rPr lang="cs-CZ" sz="700" b="0" i="0" u="none" strike="noStrike" dirty="0">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41032134"/>
                  </a:ext>
                </a:extLst>
              </a:tr>
            </a:tbl>
          </a:graphicData>
        </a:graphic>
      </p:graphicFrame>
    </p:spTree>
    <p:extLst>
      <p:ext uri="{BB962C8B-B14F-4D97-AF65-F5344CB8AC3E}">
        <p14:creationId xmlns:p14="http://schemas.microsoft.com/office/powerpoint/2010/main" val="3390868388"/>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BD20220420</a:t>
            </a:r>
            <a:r>
              <a:rPr lang="en-US" altLang="hu-HU" sz="1400" dirty="0">
                <a:solidFill>
                  <a:srgbClr val="008000"/>
                </a:solidFill>
              </a:rPr>
              <a:t> (part </a:t>
            </a:r>
            <a:r>
              <a:rPr lang="sl-SI" altLang="hu-HU" sz="1400" dirty="0">
                <a:solidFill>
                  <a:srgbClr val="008000"/>
                </a:solidFill>
              </a:rPr>
              <a:t>VII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ulka 1">
            <a:extLst>
              <a:ext uri="{FF2B5EF4-FFF2-40B4-BE49-F238E27FC236}">
                <a16:creationId xmlns:a16="http://schemas.microsoft.com/office/drawing/2014/main" id="{26E4E1EC-9BC7-4745-946F-1DD3B825DDC0}"/>
              </a:ext>
            </a:extLst>
          </p:cNvPr>
          <p:cNvGraphicFramePr>
            <a:graphicFrameLocks noGrp="1"/>
          </p:cNvGraphicFramePr>
          <p:nvPr>
            <p:extLst>
              <p:ext uri="{D42A27DB-BD31-4B8C-83A1-F6EECF244321}">
                <p14:modId xmlns:p14="http://schemas.microsoft.com/office/powerpoint/2010/main" val="725295589"/>
              </p:ext>
            </p:extLst>
          </p:nvPr>
        </p:nvGraphicFramePr>
        <p:xfrm>
          <a:off x="395280" y="991191"/>
          <a:ext cx="8807241" cy="2346960"/>
        </p:xfrm>
        <a:graphic>
          <a:graphicData uri="http://schemas.openxmlformats.org/drawingml/2006/table">
            <a:tbl>
              <a:tblPr/>
              <a:tblGrid>
                <a:gridCol w="6778293">
                  <a:extLst>
                    <a:ext uri="{9D8B030D-6E8A-4147-A177-3AD203B41FA5}">
                      <a16:colId xmlns:a16="http://schemas.microsoft.com/office/drawing/2014/main" val="125524708"/>
                    </a:ext>
                  </a:extLst>
                </a:gridCol>
                <a:gridCol w="1498139">
                  <a:extLst>
                    <a:ext uri="{9D8B030D-6E8A-4147-A177-3AD203B41FA5}">
                      <a16:colId xmlns:a16="http://schemas.microsoft.com/office/drawing/2014/main" val="1593191941"/>
                    </a:ext>
                  </a:extLst>
                </a:gridCol>
                <a:gridCol w="530809">
                  <a:extLst>
                    <a:ext uri="{9D8B030D-6E8A-4147-A177-3AD203B41FA5}">
                      <a16:colId xmlns:a16="http://schemas.microsoft.com/office/drawing/2014/main" val="4004134285"/>
                    </a:ext>
                  </a:extLst>
                </a:gridCol>
              </a:tblGrid>
              <a:tr h="98257">
                <a:tc>
                  <a:txBody>
                    <a:bodyPr/>
                    <a:lstStyle/>
                    <a:p>
                      <a:pPr algn="l" fontAlgn="b"/>
                      <a:r>
                        <a:rPr lang="cs-CZ" sz="7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638638796"/>
                  </a:ext>
                </a:extLst>
              </a:tr>
              <a:tr h="98257">
                <a:tc>
                  <a:txBody>
                    <a:bodyPr/>
                    <a:lstStyle/>
                    <a:p>
                      <a:pPr algn="l" fontAlgn="b"/>
                      <a:r>
                        <a:rPr lang="cs-CZ" sz="700" b="1" i="0" u="none" strike="noStrike">
                          <a:solidFill>
                            <a:srgbClr val="000000"/>
                          </a:solidFill>
                          <a:effectLst/>
                          <a:latin typeface="Arial" panose="020B0604020202020204" pitchFamily="34" charset="0"/>
                        </a:rPr>
                        <a:t>23</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2136,18</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33%</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93588350"/>
                  </a:ext>
                </a:extLst>
              </a:tr>
              <a:tr h="98257">
                <a:tc>
                  <a:txBody>
                    <a:bodyPr/>
                    <a:lstStyle/>
                    <a:p>
                      <a:pPr algn="l" fontAlgn="b"/>
                      <a:r>
                        <a:rPr lang="cs-CZ" sz="700" b="0" i="0" u="none" strike="noStrike">
                          <a:solidFill>
                            <a:srgbClr val="000000"/>
                          </a:solidFill>
                          <a:effectLst/>
                          <a:latin typeface="Arial" panose="020B0604020202020204" pitchFamily="34" charset="0"/>
                        </a:rPr>
                        <a:t>[AT-AT] Westtirol 1 - Westtirol 2 WTRHU41 [OPP] / N-1 Buers - Westtirol rt (422)</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480,6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39391839"/>
                  </a:ext>
                </a:extLst>
              </a:tr>
              <a:tr h="98257">
                <a:tc>
                  <a:txBody>
                    <a:bodyPr/>
                    <a:lstStyle/>
                    <a:p>
                      <a:pPr algn="l" fontAlgn="b"/>
                      <a:r>
                        <a:rPr lang="cs-CZ" sz="700" b="0" i="0" u="none" strike="noStrike">
                          <a:solidFill>
                            <a:srgbClr val="000000"/>
                          </a:solidFill>
                          <a:effectLst/>
                          <a:latin typeface="Arial" panose="020B0604020202020204" pitchFamily="34" charset="0"/>
                        </a:rPr>
                        <a:t>[CZ-D8] Hradec - Rohrsdorf 446 [OPP] [D8] / N-1 Hradec - Rohrsdorf 1</a:t>
                      </a:r>
                    </a:p>
                  </a:txBody>
                  <a:tcPr marL="11430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231,94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13%</a:t>
                      </a:r>
                    </a:p>
                  </a:txBody>
                  <a:tcPr marL="0" marR="0" marT="0" marB="0" anchor="b">
                    <a:lnL>
                      <a:noFill/>
                    </a:lnL>
                    <a:lnR>
                      <a:noFill/>
                    </a:lnR>
                    <a:lnT>
                      <a:noFill/>
                    </a:lnT>
                    <a:lnB>
                      <a:noFill/>
                    </a:lnB>
                  </a:tcPr>
                </a:tc>
                <a:extLst>
                  <a:ext uri="{0D108BD9-81ED-4DB2-BD59-A6C34878D82A}">
                    <a16:rowId xmlns:a16="http://schemas.microsoft.com/office/drawing/2014/main" val="547718968"/>
                  </a:ext>
                </a:extLst>
              </a:tr>
              <a:tr h="98257">
                <a:tc>
                  <a:txBody>
                    <a:bodyPr/>
                    <a:lstStyle/>
                    <a:p>
                      <a:pPr algn="l" fontAlgn="b"/>
                      <a:r>
                        <a:rPr lang="cs-CZ" sz="700" b="0" i="0" u="none" strike="noStrike">
                          <a:solidFill>
                            <a:srgbClr val="000000"/>
                          </a:solidFill>
                          <a:effectLst/>
                          <a:latin typeface="Arial" panose="020B0604020202020204" pitchFamily="34" charset="0"/>
                        </a:rPr>
                        <a:t>[AT-HU] Zurndorf - Gyoer 439B [DIR] [AT] / N-1 Szombathely - Zurndorf</a:t>
                      </a:r>
                    </a:p>
                  </a:txBody>
                  <a:tcPr marL="11430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400,56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17%</a:t>
                      </a:r>
                    </a:p>
                  </a:txBody>
                  <a:tcPr marL="0" marR="0" marT="0" marB="0" anchor="b">
                    <a:lnL>
                      <a:noFill/>
                    </a:lnL>
                    <a:lnR>
                      <a:noFill/>
                    </a:lnR>
                    <a:lnT>
                      <a:noFill/>
                    </a:lnT>
                    <a:lnB>
                      <a:noFill/>
                    </a:lnB>
                  </a:tcPr>
                </a:tc>
                <a:extLst>
                  <a:ext uri="{0D108BD9-81ED-4DB2-BD59-A6C34878D82A}">
                    <a16:rowId xmlns:a16="http://schemas.microsoft.com/office/drawing/2014/main" val="2857531508"/>
                  </a:ext>
                </a:extLst>
              </a:tr>
              <a:tr h="98257">
                <a:tc>
                  <a:txBody>
                    <a:bodyPr/>
                    <a:lstStyle/>
                    <a:p>
                      <a:pPr algn="l" fontAlgn="b"/>
                      <a:r>
                        <a:rPr lang="de-DE" sz="700" b="0" i="0" u="none" strike="noStrike">
                          <a:solidFill>
                            <a:srgbClr val="000000"/>
                          </a:solidFill>
                          <a:effectLst/>
                          <a:latin typeface="Arial" panose="020B0604020202020204" pitchFamily="34" charset="0"/>
                        </a:rPr>
                        <a:t>[D2-D2] Conneforde - Diele ROT [DIR] / N-1 Conneforde - Diele WEISS</a:t>
                      </a:r>
                    </a:p>
                  </a:txBody>
                  <a:tcPr marL="11430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1893,32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987561901"/>
                  </a:ext>
                </a:extLst>
              </a:tr>
              <a:tr h="98257">
                <a:tc>
                  <a:txBody>
                    <a:bodyPr/>
                    <a:lstStyle/>
                    <a:p>
                      <a:pPr algn="l" fontAlgn="b"/>
                      <a:r>
                        <a:rPr lang="de-DE" sz="700" b="0" i="0" u="none" strike="noStrike">
                          <a:solidFill>
                            <a:srgbClr val="000000"/>
                          </a:solidFill>
                          <a:effectLst/>
                          <a:latin typeface="Arial" panose="020B0604020202020204" pitchFamily="34" charset="0"/>
                        </a:rPr>
                        <a:t>[D2-D2] Diele - Doerpen West [DIR] / N-1 Diele - Rhede -Doerpen West SCHWARZ</a:t>
                      </a:r>
                    </a:p>
                  </a:txBody>
                  <a:tcPr marL="11430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1260,92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a:t>
                      </a:r>
                    </a:p>
                  </a:txBody>
                  <a:tcPr marL="0" marR="0" marT="0" marB="0" anchor="b">
                    <a:lnL>
                      <a:noFill/>
                    </a:lnL>
                    <a:lnR>
                      <a:noFill/>
                    </a:lnR>
                    <a:lnT>
                      <a:noFill/>
                    </a:lnT>
                    <a:lnB>
                      <a:noFill/>
                    </a:lnB>
                  </a:tcPr>
                </a:tc>
                <a:extLst>
                  <a:ext uri="{0D108BD9-81ED-4DB2-BD59-A6C34878D82A}">
                    <a16:rowId xmlns:a16="http://schemas.microsoft.com/office/drawing/2014/main" val="51655375"/>
                  </a:ext>
                </a:extLst>
              </a:tr>
              <a:tr h="98257">
                <a:tc>
                  <a:txBody>
                    <a:bodyPr/>
                    <a:lstStyle/>
                    <a:p>
                      <a:pPr algn="l" fontAlgn="b"/>
                      <a:r>
                        <a:rPr lang="cs-CZ" sz="700" b="0" i="0" u="none" strike="noStrike">
                          <a:solidFill>
                            <a:srgbClr val="000000"/>
                          </a:solidFill>
                          <a:effectLst/>
                          <a:latin typeface="Arial" panose="020B0604020202020204" pitchFamily="34" charset="0"/>
                        </a:rPr>
                        <a:t>[D2-D2] Conneforde - Unterweser GELB [OPP] / N-1 Sottrum - Ovenstaedt 3</a:t>
                      </a:r>
                    </a:p>
                  </a:txBody>
                  <a:tcPr marL="11430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1987,23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570320693"/>
                  </a:ext>
                </a:extLst>
              </a:tr>
              <a:tr h="98257">
                <a:tc>
                  <a:txBody>
                    <a:bodyPr/>
                    <a:lstStyle/>
                    <a:p>
                      <a:pPr algn="l" fontAlgn="b"/>
                      <a:r>
                        <a:rPr lang="cs-CZ" sz="700" b="0" i="0" u="none" strike="noStrike">
                          <a:solidFill>
                            <a:srgbClr val="000000"/>
                          </a:solidFill>
                          <a:effectLst/>
                          <a:latin typeface="Arial" panose="020B0604020202020204" pitchFamily="34" charset="0"/>
                        </a:rPr>
                        <a:t>[NL-D7] Maasbracht-Oberzier 380 W [DIR] [NL] / N-1 Eiberg - Ohligs - Opladen OERKHS O</a:t>
                      </a:r>
                    </a:p>
                  </a:txBody>
                  <a:tcPr marL="11430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72,47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30414144"/>
                  </a:ext>
                </a:extLst>
              </a:tr>
              <a:tr h="98257">
                <a:tc>
                  <a:txBody>
                    <a:bodyPr/>
                    <a:lstStyle/>
                    <a:p>
                      <a:pPr algn="l" fontAlgn="b"/>
                      <a:r>
                        <a:rPr lang="cs-CZ" sz="700" b="0" i="0" u="none" strike="noStrike">
                          <a:solidFill>
                            <a:srgbClr val="000000"/>
                          </a:solidFill>
                          <a:effectLst/>
                          <a:latin typeface="Arial" panose="020B0604020202020204" pitchFamily="34" charset="0"/>
                        </a:rPr>
                        <a:t>[D4-D7] Herbertingen - Hoheneck HERBTG W [OPP] [D7] / N-1 Hoheneck - Pulverdingen ws</a:t>
                      </a:r>
                    </a:p>
                  </a:txBody>
                  <a:tcPr marL="11430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2136,18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084698955"/>
                  </a:ext>
                </a:extLst>
              </a:tr>
              <a:tr h="98257">
                <a:tc>
                  <a:txBody>
                    <a:bodyPr/>
                    <a:lstStyle/>
                    <a:p>
                      <a:pPr algn="l" fontAlgn="b"/>
                      <a:r>
                        <a:rPr lang="cs-CZ" sz="700" b="0" i="0" u="none" strike="noStrike">
                          <a:solidFill>
                            <a:srgbClr val="000000"/>
                          </a:solidFill>
                          <a:effectLst/>
                          <a:latin typeface="Arial" panose="020B0604020202020204" pitchFamily="34" charset="0"/>
                        </a:rPr>
                        <a:t>[D4-FR] Eichstetten - Muhlbach rt [OPP] [D4] / N-1 Eichstetten - Vogelgrun ge</a:t>
                      </a:r>
                    </a:p>
                  </a:txBody>
                  <a:tcPr marL="11430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518,62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194665300"/>
                  </a:ext>
                </a:extLst>
              </a:tr>
              <a:tr h="98257">
                <a:tc>
                  <a:txBody>
                    <a:bodyPr/>
                    <a:lstStyle/>
                    <a:p>
                      <a:pPr algn="l" fontAlgn="b"/>
                      <a:r>
                        <a:rPr lang="cs-CZ" sz="700" b="1" i="0" u="none" strike="noStrike">
                          <a:solidFill>
                            <a:srgbClr val="000000"/>
                          </a:solidFill>
                          <a:effectLst/>
                          <a:latin typeface="Arial" panose="020B0604020202020204" pitchFamily="34" charset="0"/>
                        </a:rPr>
                        <a:t>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1851,54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136%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443235040"/>
                  </a:ext>
                </a:extLst>
              </a:tr>
              <a:tr h="98257">
                <a:tc>
                  <a:txBody>
                    <a:bodyPr/>
                    <a:lstStyle/>
                    <a:p>
                      <a:pPr algn="l" fontAlgn="b"/>
                      <a:r>
                        <a:rPr lang="cs-CZ" sz="700" b="0" i="0" u="none" strike="noStrike">
                          <a:solidFill>
                            <a:srgbClr val="000000"/>
                          </a:solidFill>
                          <a:effectLst/>
                          <a:latin typeface="Arial" panose="020B0604020202020204" pitchFamily="34" charset="0"/>
                        </a:rPr>
                        <a:t>[HR-SI] 220kV Pehlin - Divaca [OPP] [HR] / BASECASE</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34,9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80%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893931715"/>
                  </a:ext>
                </a:extLst>
              </a:tr>
              <a:tr h="98257">
                <a:tc>
                  <a:txBody>
                    <a:bodyPr/>
                    <a:lstStyle/>
                    <a:p>
                      <a:pPr algn="l" fontAlgn="b"/>
                      <a:r>
                        <a:rPr lang="cs-CZ" sz="700" b="0" i="0" u="none" strike="noStrike">
                          <a:solidFill>
                            <a:srgbClr val="000000"/>
                          </a:solidFill>
                          <a:effectLst/>
                          <a:latin typeface="Arial" panose="020B0604020202020204" pitchFamily="34" charset="0"/>
                        </a:rPr>
                        <a:t>[CZ-D8] Hradec - Rohrsdorf 445 [OPP] [D8] / N-1 Hradec - Rohrsdorf 2</a:t>
                      </a:r>
                    </a:p>
                  </a:txBody>
                  <a:tcPr marL="11430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72,75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15%</a:t>
                      </a:r>
                    </a:p>
                  </a:txBody>
                  <a:tcPr marL="0" marR="0" marT="0" marB="0" anchor="b">
                    <a:lnL>
                      <a:noFill/>
                    </a:lnL>
                    <a:lnR>
                      <a:noFill/>
                    </a:lnR>
                    <a:lnT>
                      <a:noFill/>
                    </a:lnT>
                    <a:lnB>
                      <a:noFill/>
                    </a:lnB>
                  </a:tcPr>
                </a:tc>
                <a:extLst>
                  <a:ext uri="{0D108BD9-81ED-4DB2-BD59-A6C34878D82A}">
                    <a16:rowId xmlns:a16="http://schemas.microsoft.com/office/drawing/2014/main" val="1173920314"/>
                  </a:ext>
                </a:extLst>
              </a:tr>
              <a:tr h="98257">
                <a:tc>
                  <a:txBody>
                    <a:bodyPr/>
                    <a:lstStyle/>
                    <a:p>
                      <a:pPr algn="l" fontAlgn="b"/>
                      <a:r>
                        <a:rPr lang="de-DE" sz="700" b="0" i="0" u="none" strike="noStrike">
                          <a:solidFill>
                            <a:srgbClr val="000000"/>
                          </a:solidFill>
                          <a:effectLst/>
                          <a:latin typeface="Arial" panose="020B0604020202020204" pitchFamily="34" charset="0"/>
                        </a:rPr>
                        <a:t>[D4-FR] Eichstetten - Muhlbach rt [OPP] [D4] / N-1 Muhlbach - Sierentz 1</a:t>
                      </a:r>
                    </a:p>
                  </a:txBody>
                  <a:tcPr marL="11430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323,72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240059178"/>
                  </a:ext>
                </a:extLst>
              </a:tr>
              <a:tr h="98257">
                <a:tc>
                  <a:txBody>
                    <a:bodyPr/>
                    <a:lstStyle/>
                    <a:p>
                      <a:pPr algn="l" fontAlgn="b"/>
                      <a:r>
                        <a:rPr lang="cs-CZ" sz="700" b="0" i="0" u="none" strike="noStrike">
                          <a:solidFill>
                            <a:srgbClr val="000000"/>
                          </a:solidFill>
                          <a:effectLst/>
                          <a:latin typeface="Arial" panose="020B0604020202020204" pitchFamily="34" charset="0"/>
                        </a:rPr>
                        <a:t>[D4-CH] Kuehmoos - Laufenburg br (Heimbach) [DIR] [D4] / N-1 Kuehmoos - Laufenburg ge (Seelbach)</a:t>
                      </a:r>
                    </a:p>
                  </a:txBody>
                  <a:tcPr marL="11430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1254,72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483573562"/>
                  </a:ext>
                </a:extLst>
              </a:tr>
              <a:tr h="98257">
                <a:tc>
                  <a:txBody>
                    <a:bodyPr/>
                    <a:lstStyle/>
                    <a:p>
                      <a:pPr algn="l" fontAlgn="b"/>
                      <a:r>
                        <a:rPr lang="cs-CZ" sz="700" b="0" i="0" u="none" strike="noStrike">
                          <a:solidFill>
                            <a:srgbClr val="000000"/>
                          </a:solidFill>
                          <a:effectLst/>
                          <a:latin typeface="Arial" panose="020B0604020202020204" pitchFamily="34" charset="0"/>
                        </a:rPr>
                        <a:t>[AT-AT] Sarasdorf - Zurndorf 439A [DIR] / N-1 Sarasdorf - Zurndorf 440A</a:t>
                      </a:r>
                    </a:p>
                  </a:txBody>
                  <a:tcPr marL="11430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454,92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16%</a:t>
                      </a:r>
                    </a:p>
                  </a:txBody>
                  <a:tcPr marL="0" marR="0" marT="0" marB="0" anchor="b">
                    <a:lnL>
                      <a:noFill/>
                    </a:lnL>
                    <a:lnR>
                      <a:noFill/>
                    </a:lnR>
                    <a:lnT>
                      <a:noFill/>
                    </a:lnT>
                    <a:lnB>
                      <a:noFill/>
                    </a:lnB>
                  </a:tcPr>
                </a:tc>
                <a:extLst>
                  <a:ext uri="{0D108BD9-81ED-4DB2-BD59-A6C34878D82A}">
                    <a16:rowId xmlns:a16="http://schemas.microsoft.com/office/drawing/2014/main" val="8262857"/>
                  </a:ext>
                </a:extLst>
              </a:tr>
              <a:tr h="98257">
                <a:tc>
                  <a:txBody>
                    <a:bodyPr/>
                    <a:lstStyle/>
                    <a:p>
                      <a:pPr algn="l" fontAlgn="b"/>
                      <a:r>
                        <a:rPr lang="de-DE" sz="700" b="0" i="0" u="none" strike="noStrike">
                          <a:solidFill>
                            <a:srgbClr val="000000"/>
                          </a:solidFill>
                          <a:effectLst/>
                          <a:latin typeface="Arial" panose="020B0604020202020204" pitchFamily="34" charset="0"/>
                        </a:rPr>
                        <a:t>[D8-D8] Neuenhagen - Vierraden 304 [OPP] / N-1 Vierraden - Pasewalk 306</a:t>
                      </a:r>
                    </a:p>
                  </a:txBody>
                  <a:tcPr marL="11430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1851,54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18%</a:t>
                      </a:r>
                    </a:p>
                  </a:txBody>
                  <a:tcPr marL="0" marR="0" marT="0" marB="0" anchor="b">
                    <a:lnL>
                      <a:noFill/>
                    </a:lnL>
                    <a:lnR>
                      <a:noFill/>
                    </a:lnR>
                    <a:lnT>
                      <a:noFill/>
                    </a:lnT>
                    <a:lnB>
                      <a:noFill/>
                    </a:lnB>
                  </a:tcPr>
                </a:tc>
                <a:extLst>
                  <a:ext uri="{0D108BD9-81ED-4DB2-BD59-A6C34878D82A}">
                    <a16:rowId xmlns:a16="http://schemas.microsoft.com/office/drawing/2014/main" val="3497566907"/>
                  </a:ext>
                </a:extLst>
              </a:tr>
              <a:tr h="98257">
                <a:tc>
                  <a:txBody>
                    <a:bodyPr/>
                    <a:lstStyle/>
                    <a:p>
                      <a:pPr algn="l" fontAlgn="b"/>
                      <a:r>
                        <a:rPr lang="cs-CZ" sz="700" b="0" i="0" u="none" strike="noStrike">
                          <a:solidFill>
                            <a:srgbClr val="000000"/>
                          </a:solidFill>
                          <a:effectLst/>
                          <a:latin typeface="Arial" panose="020B0604020202020204" pitchFamily="34" charset="0"/>
                        </a:rPr>
                        <a:t>[AT-CH] Westtirol 1 - Pradella 427 [DIR] [AT] / N-1 Westtirol 1 - Pradella 428</a:t>
                      </a:r>
                    </a:p>
                  </a:txBody>
                  <a:tcPr marL="11430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917,02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044239503"/>
                  </a:ext>
                </a:extLst>
              </a:tr>
              <a:tr h="98257">
                <a:tc>
                  <a:txBody>
                    <a:bodyPr/>
                    <a:lstStyle/>
                    <a:p>
                      <a:pPr algn="l" fontAlgn="b"/>
                      <a:r>
                        <a:rPr lang="cs-CZ" sz="700" b="0" i="0" u="none" strike="noStrike">
                          <a:solidFill>
                            <a:srgbClr val="000000"/>
                          </a:solidFill>
                          <a:effectLst/>
                          <a:latin typeface="Arial" panose="020B0604020202020204" pitchFamily="34" charset="0"/>
                        </a:rPr>
                        <a:t>[NL-BE] Maasbracht-Van Eyck 380 W [OPP] [NL] / N-1 Gramme - Lixhe 380.11</a:t>
                      </a:r>
                    </a:p>
                  </a:txBody>
                  <a:tcPr marL="11430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11,7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a:t>
                      </a:r>
                    </a:p>
                  </a:txBody>
                  <a:tcPr marL="0" marR="0" marT="0" marB="0" anchor="b">
                    <a:lnL>
                      <a:noFill/>
                    </a:lnL>
                    <a:lnR>
                      <a:noFill/>
                    </a:lnR>
                    <a:lnT>
                      <a:noFill/>
                    </a:lnT>
                    <a:lnB>
                      <a:noFill/>
                    </a:lnB>
                  </a:tcPr>
                </a:tc>
                <a:extLst>
                  <a:ext uri="{0D108BD9-81ED-4DB2-BD59-A6C34878D82A}">
                    <a16:rowId xmlns:a16="http://schemas.microsoft.com/office/drawing/2014/main" val="1519939566"/>
                  </a:ext>
                </a:extLst>
              </a:tr>
              <a:tr h="98257">
                <a:tc>
                  <a:txBody>
                    <a:bodyPr/>
                    <a:lstStyle/>
                    <a:p>
                      <a:pPr algn="l" fontAlgn="b"/>
                      <a:r>
                        <a:rPr lang="cs-CZ" sz="700" b="0" i="0" u="none" strike="noStrike">
                          <a:solidFill>
                            <a:srgbClr val="000000"/>
                          </a:solidFill>
                          <a:effectLst/>
                          <a:latin typeface="Arial" panose="020B0604020202020204" pitchFamily="34" charset="0"/>
                        </a:rPr>
                        <a:t>[AT-D7] Westtirol 1 - Leupolz 412 [OPP] [AT] / N-1 Buers - Westtirol rt (422)</a:t>
                      </a:r>
                    </a:p>
                  </a:txBody>
                  <a:tcPr marL="11430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0" i="0" u="none" strike="noStrike">
                          <a:solidFill>
                            <a:srgbClr val="000000"/>
                          </a:solidFill>
                          <a:effectLst/>
                          <a:latin typeface="Arial" panose="020B0604020202020204" pitchFamily="34" charset="0"/>
                        </a:rPr>
                        <a:t>127,35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583413923"/>
                  </a:ext>
                </a:extLst>
              </a:tr>
              <a:tr h="98257">
                <a:tc>
                  <a:txBody>
                    <a:bodyPr/>
                    <a:lstStyle/>
                    <a:p>
                      <a:pPr algn="l" fontAlgn="b"/>
                      <a:r>
                        <a:rPr lang="cs-CZ" sz="700" b="1" i="0" u="none" strike="noStrike">
                          <a:solidFill>
                            <a:srgbClr val="000000"/>
                          </a:solidFill>
                          <a:effectLst/>
                          <a:latin typeface="Arial" panose="020B0604020202020204" pitchFamily="34" charset="0"/>
                        </a:rPr>
                        <a:t>Total sum</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cs-CZ" sz="700" b="1" i="0" u="none" strike="noStrike">
                          <a:solidFill>
                            <a:srgbClr val="000000"/>
                          </a:solidFill>
                          <a:effectLst/>
                          <a:latin typeface="Arial" panose="020B0604020202020204" pitchFamily="34" charset="0"/>
                        </a:rPr>
                        <a:t>2136,18</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cs-CZ" sz="700" b="1" i="0" u="none" strike="noStrike" dirty="0">
                          <a:solidFill>
                            <a:srgbClr val="000000"/>
                          </a:solidFill>
                          <a:effectLst/>
                          <a:latin typeface="Arial" panose="020B0604020202020204" pitchFamily="34" charset="0"/>
                        </a:rPr>
                        <a:t>169%</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extLst>
                  <a:ext uri="{0D108BD9-81ED-4DB2-BD59-A6C34878D82A}">
                    <a16:rowId xmlns:a16="http://schemas.microsoft.com/office/drawing/2014/main" val="188209829"/>
                  </a:ext>
                </a:extLst>
              </a:tr>
            </a:tbl>
          </a:graphicData>
        </a:graphic>
      </p:graphicFrame>
    </p:spTree>
    <p:extLst>
      <p:ext uri="{BB962C8B-B14F-4D97-AF65-F5344CB8AC3E}">
        <p14:creationId xmlns:p14="http://schemas.microsoft.com/office/powerpoint/2010/main" val="111605134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BD20220421</a:t>
            </a:r>
            <a:r>
              <a:rPr lang="en-US" altLang="hu-HU" sz="1400" dirty="0">
                <a:solidFill>
                  <a:srgbClr val="008000"/>
                </a:solidFill>
              </a:rPr>
              <a:t> (part </a:t>
            </a:r>
            <a:r>
              <a:rPr lang="sl-SI" altLang="hu-HU" sz="1400" dirty="0">
                <a:solidFill>
                  <a:srgbClr val="008000"/>
                </a:solidFill>
              </a:rPr>
              <a:t>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ulka 1">
            <a:extLst>
              <a:ext uri="{FF2B5EF4-FFF2-40B4-BE49-F238E27FC236}">
                <a16:creationId xmlns:a16="http://schemas.microsoft.com/office/drawing/2014/main" id="{E8D50DBE-52DE-4EFF-9B96-B32F8754B9E2}"/>
              </a:ext>
            </a:extLst>
          </p:cNvPr>
          <p:cNvGraphicFramePr>
            <a:graphicFrameLocks noGrp="1"/>
          </p:cNvGraphicFramePr>
          <p:nvPr>
            <p:extLst>
              <p:ext uri="{D42A27DB-BD31-4B8C-83A1-F6EECF244321}">
                <p14:modId xmlns:p14="http://schemas.microsoft.com/office/powerpoint/2010/main" val="685942549"/>
              </p:ext>
            </p:extLst>
          </p:nvPr>
        </p:nvGraphicFramePr>
        <p:xfrm>
          <a:off x="395068" y="964597"/>
          <a:ext cx="8697725" cy="5589814"/>
        </p:xfrm>
        <a:graphic>
          <a:graphicData uri="http://schemas.openxmlformats.org/drawingml/2006/table">
            <a:tbl>
              <a:tblPr/>
              <a:tblGrid>
                <a:gridCol w="6430620">
                  <a:extLst>
                    <a:ext uri="{9D8B030D-6E8A-4147-A177-3AD203B41FA5}">
                      <a16:colId xmlns:a16="http://schemas.microsoft.com/office/drawing/2014/main" val="1782979128"/>
                    </a:ext>
                  </a:extLst>
                </a:gridCol>
                <a:gridCol w="1673991">
                  <a:extLst>
                    <a:ext uri="{9D8B030D-6E8A-4147-A177-3AD203B41FA5}">
                      <a16:colId xmlns:a16="http://schemas.microsoft.com/office/drawing/2014/main" val="2152760855"/>
                    </a:ext>
                  </a:extLst>
                </a:gridCol>
                <a:gridCol w="593114">
                  <a:extLst>
                    <a:ext uri="{9D8B030D-6E8A-4147-A177-3AD203B41FA5}">
                      <a16:colId xmlns:a16="http://schemas.microsoft.com/office/drawing/2014/main" val="2241881732"/>
                    </a:ext>
                  </a:extLst>
                </a:gridCol>
              </a:tblGrid>
              <a:tr h="124218">
                <a:tc>
                  <a:txBody>
                    <a:bodyPr/>
                    <a:lstStyle/>
                    <a:p>
                      <a:pPr algn="l" fontAlgn="b"/>
                      <a:r>
                        <a:rPr lang="cs-CZ" sz="7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3500713352"/>
                  </a:ext>
                </a:extLst>
              </a:tr>
              <a:tr h="124218">
                <a:tc>
                  <a:txBody>
                    <a:bodyPr/>
                    <a:lstStyle/>
                    <a:p>
                      <a:pPr algn="l" fontAlgn="b"/>
                      <a:r>
                        <a:rPr lang="cs-CZ" sz="700" b="1"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268,2</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132%</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478288430"/>
                  </a:ext>
                </a:extLst>
              </a:tr>
              <a:tr h="124218">
                <a:tc>
                  <a:txBody>
                    <a:bodyPr/>
                    <a:lstStyle/>
                    <a:p>
                      <a:pPr algn="l" fontAlgn="b"/>
                      <a:r>
                        <a:rPr lang="cs-CZ" sz="700" b="0" i="0" u="none" strike="noStrike">
                          <a:solidFill>
                            <a:srgbClr val="000000"/>
                          </a:solidFill>
                          <a:effectLst/>
                          <a:latin typeface="Arial" panose="020B0604020202020204" pitchFamily="34" charset="0"/>
                        </a:rPr>
                        <a:t>[PL-PL] Krosno Iskrzynia - Rzeszow [OPP] / N-1 Krosno Iskrzynia - Tarnow</a:t>
                      </a:r>
                    </a:p>
                  </a:txBody>
                  <a:tcPr marL="74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268,2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66%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67050915"/>
                  </a:ext>
                </a:extLst>
              </a:tr>
              <a:tr h="124218">
                <a:tc>
                  <a:txBody>
                    <a:bodyPr/>
                    <a:lstStyle/>
                    <a:p>
                      <a:pPr algn="l" fontAlgn="b"/>
                      <a:r>
                        <a:rPr lang="en-US" sz="700" b="0" i="0" u="none" strike="noStrike">
                          <a:solidFill>
                            <a:srgbClr val="000000"/>
                          </a:solidFill>
                          <a:effectLst/>
                          <a:latin typeface="Arial" panose="020B0604020202020204" pitchFamily="34" charset="0"/>
                        </a:rPr>
                        <a:t>[BE-BE] PST Van Eyck 2 [OPP] [BE] / N-1 Achene - Gramme 380.10</a:t>
                      </a:r>
                    </a:p>
                  </a:txBody>
                  <a:tcPr marL="7491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0,76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66%</a:t>
                      </a:r>
                    </a:p>
                  </a:txBody>
                  <a:tcPr marL="0" marR="0" marT="0" marB="0" anchor="b">
                    <a:lnL>
                      <a:noFill/>
                    </a:lnL>
                    <a:lnR>
                      <a:noFill/>
                    </a:lnR>
                    <a:lnT>
                      <a:noFill/>
                    </a:lnT>
                    <a:lnB>
                      <a:noFill/>
                    </a:lnB>
                  </a:tcPr>
                </a:tc>
                <a:extLst>
                  <a:ext uri="{0D108BD9-81ED-4DB2-BD59-A6C34878D82A}">
                    <a16:rowId xmlns:a16="http://schemas.microsoft.com/office/drawing/2014/main" val="1693596832"/>
                  </a:ext>
                </a:extLst>
              </a:tr>
              <a:tr h="124218">
                <a:tc>
                  <a:txBody>
                    <a:bodyPr/>
                    <a:lstStyle/>
                    <a:p>
                      <a:pPr algn="l" fontAlgn="b"/>
                      <a:r>
                        <a:rPr lang="cs-CZ" sz="700" b="1" i="0" u="none" strike="noStrike">
                          <a:solidFill>
                            <a:srgbClr val="000000"/>
                          </a:solidFill>
                          <a:effectLst/>
                          <a:latin typeface="Arial" panose="020B0604020202020204" pitchFamily="34" charset="0"/>
                        </a:rPr>
                        <a:t>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294,06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381812997"/>
                  </a:ext>
                </a:extLst>
              </a:tr>
              <a:tr h="124218">
                <a:tc>
                  <a:txBody>
                    <a:bodyPr/>
                    <a:lstStyle/>
                    <a:p>
                      <a:pPr algn="l" fontAlgn="b"/>
                      <a:r>
                        <a:rPr lang="cs-CZ" sz="700" b="0" i="0" u="none" strike="noStrike">
                          <a:solidFill>
                            <a:srgbClr val="000000"/>
                          </a:solidFill>
                          <a:effectLst/>
                          <a:latin typeface="Arial" panose="020B0604020202020204" pitchFamily="34" charset="0"/>
                        </a:rPr>
                        <a:t>[PL-PL] Krosno Iskrzynia - Rzeszow [OPP] / N-1 Krosno Iskrzynia - Tarnow</a:t>
                      </a:r>
                    </a:p>
                  </a:txBody>
                  <a:tcPr marL="74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294,06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61%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632647374"/>
                  </a:ext>
                </a:extLst>
              </a:tr>
              <a:tr h="124218">
                <a:tc>
                  <a:txBody>
                    <a:bodyPr/>
                    <a:lstStyle/>
                    <a:p>
                      <a:pPr algn="l" fontAlgn="b"/>
                      <a:r>
                        <a:rPr lang="en-US" sz="700" b="0" i="0" u="none" strike="noStrike">
                          <a:solidFill>
                            <a:srgbClr val="000000"/>
                          </a:solidFill>
                          <a:effectLst/>
                          <a:latin typeface="Arial" panose="020B0604020202020204" pitchFamily="34" charset="0"/>
                        </a:rPr>
                        <a:t>[BE-BE] PST Van Eyck 2 [OPP] [BE] / N-1 Achene - Gramme 380.10</a:t>
                      </a:r>
                    </a:p>
                  </a:txBody>
                  <a:tcPr marL="7491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0,89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62%</a:t>
                      </a:r>
                    </a:p>
                  </a:txBody>
                  <a:tcPr marL="0" marR="0" marT="0" marB="0" anchor="b">
                    <a:lnL>
                      <a:noFill/>
                    </a:lnL>
                    <a:lnR>
                      <a:noFill/>
                    </a:lnR>
                    <a:lnT>
                      <a:noFill/>
                    </a:lnT>
                    <a:lnB>
                      <a:noFill/>
                    </a:lnB>
                  </a:tcPr>
                </a:tc>
                <a:extLst>
                  <a:ext uri="{0D108BD9-81ED-4DB2-BD59-A6C34878D82A}">
                    <a16:rowId xmlns:a16="http://schemas.microsoft.com/office/drawing/2014/main" val="3425252705"/>
                  </a:ext>
                </a:extLst>
              </a:tr>
              <a:tr h="124218">
                <a:tc>
                  <a:txBody>
                    <a:bodyPr/>
                    <a:lstStyle/>
                    <a:p>
                      <a:pPr algn="l" fontAlgn="b"/>
                      <a:r>
                        <a:rPr lang="cs-CZ" sz="700" b="1" i="0" u="none" strike="noStrike">
                          <a:solidFill>
                            <a:srgbClr val="000000"/>
                          </a:solidFill>
                          <a:effectLst/>
                          <a:latin typeface="Arial" panose="020B0604020202020204" pitchFamily="34" charset="0"/>
                        </a:rPr>
                        <a:t>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256,87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125%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620517993"/>
                  </a:ext>
                </a:extLst>
              </a:tr>
              <a:tr h="124218">
                <a:tc>
                  <a:txBody>
                    <a:bodyPr/>
                    <a:lstStyle/>
                    <a:p>
                      <a:pPr algn="l" fontAlgn="b"/>
                      <a:r>
                        <a:rPr lang="cs-CZ" sz="700" b="0" i="0" u="none" strike="noStrike">
                          <a:solidFill>
                            <a:srgbClr val="000000"/>
                          </a:solidFill>
                          <a:effectLst/>
                          <a:latin typeface="Arial" panose="020B0604020202020204" pitchFamily="34" charset="0"/>
                        </a:rPr>
                        <a:t>[PL-PL] Krosno Iskrzynia - Rzeszow [OPP] / N-1 Krosno Iskrzynia - Tarnow</a:t>
                      </a:r>
                    </a:p>
                  </a:txBody>
                  <a:tcPr marL="74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256,87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63%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000289099"/>
                  </a:ext>
                </a:extLst>
              </a:tr>
              <a:tr h="124218">
                <a:tc>
                  <a:txBody>
                    <a:bodyPr/>
                    <a:lstStyle/>
                    <a:p>
                      <a:pPr algn="l" fontAlgn="b"/>
                      <a:r>
                        <a:rPr lang="en-US" sz="700" b="0" i="0" u="none" strike="noStrike">
                          <a:solidFill>
                            <a:srgbClr val="000000"/>
                          </a:solidFill>
                          <a:effectLst/>
                          <a:latin typeface="Arial" panose="020B0604020202020204" pitchFamily="34" charset="0"/>
                        </a:rPr>
                        <a:t>[BE-BE] PST Van Eyck 2 [OPP] [BE] / N-1 Achene - Gramme 380.10</a:t>
                      </a:r>
                    </a:p>
                  </a:txBody>
                  <a:tcPr marL="7491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0,78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62%</a:t>
                      </a:r>
                    </a:p>
                  </a:txBody>
                  <a:tcPr marL="0" marR="0" marT="0" marB="0" anchor="b">
                    <a:lnL>
                      <a:noFill/>
                    </a:lnL>
                    <a:lnR>
                      <a:noFill/>
                    </a:lnR>
                    <a:lnT>
                      <a:noFill/>
                    </a:lnT>
                    <a:lnB>
                      <a:noFill/>
                    </a:lnB>
                  </a:tcPr>
                </a:tc>
                <a:extLst>
                  <a:ext uri="{0D108BD9-81ED-4DB2-BD59-A6C34878D82A}">
                    <a16:rowId xmlns:a16="http://schemas.microsoft.com/office/drawing/2014/main" val="2099246834"/>
                  </a:ext>
                </a:extLst>
              </a:tr>
              <a:tr h="124218">
                <a:tc>
                  <a:txBody>
                    <a:bodyPr/>
                    <a:lstStyle/>
                    <a:p>
                      <a:pPr algn="l" fontAlgn="b"/>
                      <a:r>
                        <a:rPr lang="cs-CZ" sz="700" b="1" i="0" u="none" strike="noStrike">
                          <a:solidFill>
                            <a:srgbClr val="000000"/>
                          </a:solidFill>
                          <a:effectLst/>
                          <a:latin typeface="Arial" panose="020B0604020202020204" pitchFamily="34" charset="0"/>
                        </a:rPr>
                        <a:t>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498,26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140%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614822222"/>
                  </a:ext>
                </a:extLst>
              </a:tr>
              <a:tr h="124218">
                <a:tc>
                  <a:txBody>
                    <a:bodyPr/>
                    <a:lstStyle/>
                    <a:p>
                      <a:pPr algn="l" fontAlgn="b"/>
                      <a:r>
                        <a:rPr lang="cs-CZ" sz="700" b="0" i="0" u="none" strike="noStrike">
                          <a:solidFill>
                            <a:srgbClr val="000000"/>
                          </a:solidFill>
                          <a:effectLst/>
                          <a:latin typeface="Arial" panose="020B0604020202020204" pitchFamily="34" charset="0"/>
                        </a:rPr>
                        <a:t>[PL-CZ] Kopanina - Liskovec [DIR] [PL] / N-1 Albrechtice - Dobrzen</a:t>
                      </a:r>
                    </a:p>
                  </a:txBody>
                  <a:tcPr marL="74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498,26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65%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211497549"/>
                  </a:ext>
                </a:extLst>
              </a:tr>
              <a:tr h="124218">
                <a:tc>
                  <a:txBody>
                    <a:bodyPr/>
                    <a:lstStyle/>
                    <a:p>
                      <a:pPr algn="l" fontAlgn="b"/>
                      <a:r>
                        <a:rPr lang="en-US" sz="700" b="0" i="0" u="none" strike="noStrike">
                          <a:solidFill>
                            <a:srgbClr val="000000"/>
                          </a:solidFill>
                          <a:effectLst/>
                          <a:latin typeface="Arial" panose="020B0604020202020204" pitchFamily="34" charset="0"/>
                        </a:rPr>
                        <a:t>[BE-BE] PST Van Eyck 2 [OPP] [BE] / N-1 PST Van Eyck 1</a:t>
                      </a:r>
                    </a:p>
                  </a:txBody>
                  <a:tcPr marL="7491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0,52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75%</a:t>
                      </a:r>
                    </a:p>
                  </a:txBody>
                  <a:tcPr marL="0" marR="0" marT="0" marB="0" anchor="b">
                    <a:lnL>
                      <a:noFill/>
                    </a:lnL>
                    <a:lnR>
                      <a:noFill/>
                    </a:lnR>
                    <a:lnT>
                      <a:noFill/>
                    </a:lnT>
                    <a:lnB>
                      <a:noFill/>
                    </a:lnB>
                  </a:tcPr>
                </a:tc>
                <a:extLst>
                  <a:ext uri="{0D108BD9-81ED-4DB2-BD59-A6C34878D82A}">
                    <a16:rowId xmlns:a16="http://schemas.microsoft.com/office/drawing/2014/main" val="1607861783"/>
                  </a:ext>
                </a:extLst>
              </a:tr>
              <a:tr h="124218">
                <a:tc>
                  <a:txBody>
                    <a:bodyPr/>
                    <a:lstStyle/>
                    <a:p>
                      <a:pPr algn="l" fontAlgn="b"/>
                      <a:r>
                        <a:rPr lang="cs-CZ" sz="700" b="1" i="0" u="none" strike="noStrike">
                          <a:solidFill>
                            <a:srgbClr val="000000"/>
                          </a:solidFill>
                          <a:effectLst/>
                          <a:latin typeface="Arial" panose="020B0604020202020204" pitchFamily="34" charset="0"/>
                        </a:rPr>
                        <a:t>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176,38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194%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592785168"/>
                  </a:ext>
                </a:extLst>
              </a:tr>
              <a:tr h="124218">
                <a:tc>
                  <a:txBody>
                    <a:bodyPr/>
                    <a:lstStyle/>
                    <a:p>
                      <a:pPr algn="l" fontAlgn="b"/>
                      <a:r>
                        <a:rPr lang="cs-CZ" sz="700" b="0" i="0" u="none" strike="noStrike">
                          <a:solidFill>
                            <a:srgbClr val="000000"/>
                          </a:solidFill>
                          <a:effectLst/>
                          <a:latin typeface="Arial" panose="020B0604020202020204" pitchFamily="34" charset="0"/>
                        </a:rPr>
                        <a:t>[PL-CZ] Kopanina - Liskovec [DIR] [PL] / N-1 Albrechtice - Dobrzen</a:t>
                      </a:r>
                    </a:p>
                  </a:txBody>
                  <a:tcPr marL="74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176,38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61%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77498776"/>
                  </a:ext>
                </a:extLst>
              </a:tr>
              <a:tr h="124218">
                <a:tc>
                  <a:txBody>
                    <a:bodyPr/>
                    <a:lstStyle/>
                    <a:p>
                      <a:pPr algn="l" fontAlgn="b"/>
                      <a:r>
                        <a:rPr lang="cs-CZ" sz="700" b="0" i="0" u="none" strike="noStrike">
                          <a:solidFill>
                            <a:srgbClr val="000000"/>
                          </a:solidFill>
                          <a:effectLst/>
                          <a:latin typeface="Arial" panose="020B0604020202020204" pitchFamily="34" charset="0"/>
                        </a:rPr>
                        <a:t>[PL-PL] Krosno Iskrzynia - Rzeszow [OPP] / N-1 Krosno Iskrzynia - Tarnow</a:t>
                      </a:r>
                    </a:p>
                  </a:txBody>
                  <a:tcPr marL="7491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170,15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62%</a:t>
                      </a:r>
                    </a:p>
                  </a:txBody>
                  <a:tcPr marL="0" marR="0" marT="0" marB="0" anchor="b">
                    <a:lnL>
                      <a:noFill/>
                    </a:lnL>
                    <a:lnR>
                      <a:noFill/>
                    </a:lnR>
                    <a:lnT>
                      <a:noFill/>
                    </a:lnT>
                    <a:lnB>
                      <a:noFill/>
                    </a:lnB>
                  </a:tcPr>
                </a:tc>
                <a:extLst>
                  <a:ext uri="{0D108BD9-81ED-4DB2-BD59-A6C34878D82A}">
                    <a16:rowId xmlns:a16="http://schemas.microsoft.com/office/drawing/2014/main" val="4135090418"/>
                  </a:ext>
                </a:extLst>
              </a:tr>
              <a:tr h="124218">
                <a:tc>
                  <a:txBody>
                    <a:bodyPr/>
                    <a:lstStyle/>
                    <a:p>
                      <a:pPr algn="l" fontAlgn="b"/>
                      <a:r>
                        <a:rPr lang="en-US" sz="700" b="0" i="0" u="none" strike="noStrike">
                          <a:solidFill>
                            <a:srgbClr val="000000"/>
                          </a:solidFill>
                          <a:effectLst/>
                          <a:latin typeface="Arial" panose="020B0604020202020204" pitchFamily="34" charset="0"/>
                        </a:rPr>
                        <a:t>[BE-BE] PST Van Eyck 2 [OPP] [BE] / N-1 PST Van Eyck 1</a:t>
                      </a:r>
                    </a:p>
                  </a:txBody>
                  <a:tcPr marL="7491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0,71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71%</a:t>
                      </a:r>
                    </a:p>
                  </a:txBody>
                  <a:tcPr marL="0" marR="0" marT="0" marB="0" anchor="b">
                    <a:lnL>
                      <a:noFill/>
                    </a:lnL>
                    <a:lnR>
                      <a:noFill/>
                    </a:lnR>
                    <a:lnT>
                      <a:noFill/>
                    </a:lnT>
                    <a:lnB>
                      <a:noFill/>
                    </a:lnB>
                  </a:tcPr>
                </a:tc>
                <a:extLst>
                  <a:ext uri="{0D108BD9-81ED-4DB2-BD59-A6C34878D82A}">
                    <a16:rowId xmlns:a16="http://schemas.microsoft.com/office/drawing/2014/main" val="2345074009"/>
                  </a:ext>
                </a:extLst>
              </a:tr>
              <a:tr h="124218">
                <a:tc>
                  <a:txBody>
                    <a:bodyPr/>
                    <a:lstStyle/>
                    <a:p>
                      <a:pPr algn="l" fontAlgn="b"/>
                      <a:r>
                        <a:rPr lang="cs-CZ" sz="700" b="1" i="0" u="none" strike="noStrike">
                          <a:solidFill>
                            <a:srgbClr val="000000"/>
                          </a:solidFill>
                          <a:effectLst/>
                          <a:latin typeface="Arial" panose="020B0604020202020204" pitchFamily="34" charset="0"/>
                        </a:rPr>
                        <a:t>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358,06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127%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106846638"/>
                  </a:ext>
                </a:extLst>
              </a:tr>
              <a:tr h="124218">
                <a:tc>
                  <a:txBody>
                    <a:bodyPr/>
                    <a:lstStyle/>
                    <a:p>
                      <a:pPr algn="l" fontAlgn="b"/>
                      <a:r>
                        <a:rPr lang="cs-CZ" sz="700" b="0" i="0" u="none" strike="noStrike">
                          <a:solidFill>
                            <a:srgbClr val="000000"/>
                          </a:solidFill>
                          <a:effectLst/>
                          <a:latin typeface="Arial" panose="020B0604020202020204" pitchFamily="34" charset="0"/>
                        </a:rPr>
                        <a:t>[PL-PL] Krosno Iskrzynia - Rzeszow [OPP] / N-1 Krosno Iskrzynia - Tarnow</a:t>
                      </a:r>
                    </a:p>
                  </a:txBody>
                  <a:tcPr marL="74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358,06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57%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593903676"/>
                  </a:ext>
                </a:extLst>
              </a:tr>
              <a:tr h="124218">
                <a:tc>
                  <a:txBody>
                    <a:bodyPr/>
                    <a:lstStyle/>
                    <a:p>
                      <a:pPr algn="l" fontAlgn="b"/>
                      <a:r>
                        <a:rPr lang="en-US" sz="700" b="0" i="0" u="none" strike="noStrike">
                          <a:solidFill>
                            <a:srgbClr val="000000"/>
                          </a:solidFill>
                          <a:effectLst/>
                          <a:latin typeface="Arial" panose="020B0604020202020204" pitchFamily="34" charset="0"/>
                        </a:rPr>
                        <a:t>[BE-BE] PST Van Eyck 2 [OPP] [BE] / N-1 Achene - Gramme 380.10</a:t>
                      </a:r>
                    </a:p>
                  </a:txBody>
                  <a:tcPr marL="7491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1,09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70%</a:t>
                      </a:r>
                    </a:p>
                  </a:txBody>
                  <a:tcPr marL="0" marR="0" marT="0" marB="0" anchor="b">
                    <a:lnL>
                      <a:noFill/>
                    </a:lnL>
                    <a:lnR>
                      <a:noFill/>
                    </a:lnR>
                    <a:lnT>
                      <a:noFill/>
                    </a:lnT>
                    <a:lnB>
                      <a:noFill/>
                    </a:lnB>
                  </a:tcPr>
                </a:tc>
                <a:extLst>
                  <a:ext uri="{0D108BD9-81ED-4DB2-BD59-A6C34878D82A}">
                    <a16:rowId xmlns:a16="http://schemas.microsoft.com/office/drawing/2014/main" val="2592325904"/>
                  </a:ext>
                </a:extLst>
              </a:tr>
              <a:tr h="124218">
                <a:tc>
                  <a:txBody>
                    <a:bodyPr/>
                    <a:lstStyle/>
                    <a:p>
                      <a:pPr algn="l" fontAlgn="b"/>
                      <a:r>
                        <a:rPr lang="cs-CZ" sz="700" b="1" i="0" u="none" strike="noStrike">
                          <a:solidFill>
                            <a:srgbClr val="000000"/>
                          </a:solidFill>
                          <a:effectLst/>
                          <a:latin typeface="Arial" panose="020B0604020202020204" pitchFamily="34" charset="0"/>
                        </a:rPr>
                        <a:t>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138,38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143%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672222495"/>
                  </a:ext>
                </a:extLst>
              </a:tr>
              <a:tr h="124218">
                <a:tc>
                  <a:txBody>
                    <a:bodyPr/>
                    <a:lstStyle/>
                    <a:p>
                      <a:pPr algn="l" fontAlgn="b"/>
                      <a:r>
                        <a:rPr lang="cs-CZ" sz="700" b="0" i="0" u="none" strike="noStrike">
                          <a:solidFill>
                            <a:srgbClr val="000000"/>
                          </a:solidFill>
                          <a:effectLst/>
                          <a:latin typeface="Arial" panose="020B0604020202020204" pitchFamily="34" charset="0"/>
                        </a:rPr>
                        <a:t>[PL-PL] Krosno Iskrzynia - Rzeszow [OPP] / N-1 Krosno Iskrzynia - Tarnow</a:t>
                      </a:r>
                    </a:p>
                  </a:txBody>
                  <a:tcPr marL="74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47,13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50%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224913377"/>
                  </a:ext>
                </a:extLst>
              </a:tr>
              <a:tr h="124218">
                <a:tc>
                  <a:txBody>
                    <a:bodyPr/>
                    <a:lstStyle/>
                    <a:p>
                      <a:pPr algn="l" fontAlgn="b"/>
                      <a:r>
                        <a:rPr lang="nb-NO" sz="700" b="0" i="0" u="none" strike="noStrike">
                          <a:solidFill>
                            <a:srgbClr val="000000"/>
                          </a:solidFill>
                          <a:effectLst/>
                          <a:latin typeface="Arial" panose="020B0604020202020204" pitchFamily="34" charset="0"/>
                        </a:rPr>
                        <a:t>[AT-SI] Obersielach - Podlog 247 [DIR] [AT] / N-1 Kainachtal - Obersielach 471</a:t>
                      </a:r>
                    </a:p>
                  </a:txBody>
                  <a:tcPr marL="7491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138,38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19%</a:t>
                      </a:r>
                    </a:p>
                  </a:txBody>
                  <a:tcPr marL="0" marR="0" marT="0" marB="0" anchor="b">
                    <a:lnL>
                      <a:noFill/>
                    </a:lnL>
                    <a:lnR>
                      <a:noFill/>
                    </a:lnR>
                    <a:lnT>
                      <a:noFill/>
                    </a:lnT>
                    <a:lnB>
                      <a:noFill/>
                    </a:lnB>
                  </a:tcPr>
                </a:tc>
                <a:extLst>
                  <a:ext uri="{0D108BD9-81ED-4DB2-BD59-A6C34878D82A}">
                    <a16:rowId xmlns:a16="http://schemas.microsoft.com/office/drawing/2014/main" val="3066599254"/>
                  </a:ext>
                </a:extLst>
              </a:tr>
              <a:tr h="248437">
                <a:tc>
                  <a:txBody>
                    <a:bodyPr/>
                    <a:lstStyle/>
                    <a:p>
                      <a:pPr algn="l" fontAlgn="b"/>
                      <a:r>
                        <a:rPr lang="de-DE" sz="700" b="0" i="0" u="none" strike="noStrike">
                          <a:solidFill>
                            <a:srgbClr val="000000"/>
                          </a:solidFill>
                          <a:effectLst/>
                          <a:latin typeface="Arial" panose="020B0604020202020204" pitchFamily="34" charset="0"/>
                        </a:rPr>
                        <a:t>[NL-D7] Maasbracht - Oberzier SELFK WS [DIR] [D7] / N-1 Achene - Gramme 380.10</a:t>
                      </a:r>
                    </a:p>
                  </a:txBody>
                  <a:tcPr marL="7491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0,23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74%</a:t>
                      </a:r>
                    </a:p>
                  </a:txBody>
                  <a:tcPr marL="0" marR="0" marT="0" marB="0" anchor="b">
                    <a:lnL>
                      <a:noFill/>
                    </a:lnL>
                    <a:lnR>
                      <a:noFill/>
                    </a:lnR>
                    <a:lnT>
                      <a:noFill/>
                    </a:lnT>
                    <a:lnB>
                      <a:noFill/>
                    </a:lnB>
                  </a:tcPr>
                </a:tc>
                <a:extLst>
                  <a:ext uri="{0D108BD9-81ED-4DB2-BD59-A6C34878D82A}">
                    <a16:rowId xmlns:a16="http://schemas.microsoft.com/office/drawing/2014/main" val="1523033746"/>
                  </a:ext>
                </a:extLst>
              </a:tr>
              <a:tr h="124218">
                <a:tc>
                  <a:txBody>
                    <a:bodyPr/>
                    <a:lstStyle/>
                    <a:p>
                      <a:pPr algn="l" fontAlgn="b"/>
                      <a:r>
                        <a:rPr lang="cs-CZ" sz="700" b="1" i="0" u="none" strike="noStrike">
                          <a:solidFill>
                            <a:srgbClr val="000000"/>
                          </a:solidFill>
                          <a:effectLst/>
                          <a:latin typeface="Arial" panose="020B0604020202020204" pitchFamily="34" charset="0"/>
                        </a:rPr>
                        <a:t>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543,34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110%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732910141"/>
                  </a:ext>
                </a:extLst>
              </a:tr>
              <a:tr h="124218">
                <a:tc>
                  <a:txBody>
                    <a:bodyPr/>
                    <a:lstStyle/>
                    <a:p>
                      <a:pPr algn="l" fontAlgn="b"/>
                      <a:r>
                        <a:rPr lang="pl-PL" sz="700" b="0" i="0" u="none" strike="noStrike">
                          <a:solidFill>
                            <a:srgbClr val="000000"/>
                          </a:solidFill>
                          <a:effectLst/>
                          <a:latin typeface="Arial" panose="020B0604020202020204" pitchFamily="34" charset="0"/>
                        </a:rPr>
                        <a:t>[PL-PL] Polaniec - Tarnow [DIR] / N-1 Polaniec - Rzeszow</a:t>
                      </a:r>
                    </a:p>
                  </a:txBody>
                  <a:tcPr marL="74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543,34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545281377"/>
                  </a:ext>
                </a:extLst>
              </a:tr>
              <a:tr h="124218">
                <a:tc>
                  <a:txBody>
                    <a:bodyPr/>
                    <a:lstStyle/>
                    <a:p>
                      <a:pPr algn="l" fontAlgn="b"/>
                      <a:r>
                        <a:rPr lang="nb-NO" sz="700" b="0" i="0" u="none" strike="noStrike">
                          <a:solidFill>
                            <a:srgbClr val="000000"/>
                          </a:solidFill>
                          <a:effectLst/>
                          <a:latin typeface="Arial" panose="020B0604020202020204" pitchFamily="34" charset="0"/>
                        </a:rPr>
                        <a:t>[AT-SI] Obersielach - Podlog 247 [DIR] [AT] / N-1 Kainachtal - Obersielach 471</a:t>
                      </a:r>
                    </a:p>
                  </a:txBody>
                  <a:tcPr marL="7491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322,74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17%</a:t>
                      </a:r>
                    </a:p>
                  </a:txBody>
                  <a:tcPr marL="0" marR="0" marT="0" marB="0" anchor="b">
                    <a:lnL>
                      <a:noFill/>
                    </a:lnL>
                    <a:lnR>
                      <a:noFill/>
                    </a:lnR>
                    <a:lnT>
                      <a:noFill/>
                    </a:lnT>
                    <a:lnB>
                      <a:noFill/>
                    </a:lnB>
                  </a:tcPr>
                </a:tc>
                <a:extLst>
                  <a:ext uri="{0D108BD9-81ED-4DB2-BD59-A6C34878D82A}">
                    <a16:rowId xmlns:a16="http://schemas.microsoft.com/office/drawing/2014/main" val="3275997069"/>
                  </a:ext>
                </a:extLst>
              </a:tr>
              <a:tr h="248437">
                <a:tc>
                  <a:txBody>
                    <a:bodyPr/>
                    <a:lstStyle/>
                    <a:p>
                      <a:pPr algn="l" fontAlgn="b"/>
                      <a:r>
                        <a:rPr lang="de-DE" sz="700" b="0" i="0" u="none" strike="noStrike">
                          <a:solidFill>
                            <a:srgbClr val="000000"/>
                          </a:solidFill>
                          <a:effectLst/>
                          <a:latin typeface="Arial" panose="020B0604020202020204" pitchFamily="34" charset="0"/>
                        </a:rPr>
                        <a:t>[NL-D7] Maasbracht - Oberzier SELFK WS [DIR] [D7] / N-1 Achene - Gramme 380.10</a:t>
                      </a:r>
                    </a:p>
                  </a:txBody>
                  <a:tcPr marL="7491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75%</a:t>
                      </a:r>
                    </a:p>
                  </a:txBody>
                  <a:tcPr marL="0" marR="0" marT="0" marB="0" anchor="b">
                    <a:lnL>
                      <a:noFill/>
                    </a:lnL>
                    <a:lnR>
                      <a:noFill/>
                    </a:lnR>
                    <a:lnT>
                      <a:noFill/>
                    </a:lnT>
                    <a:lnB>
                      <a:noFill/>
                    </a:lnB>
                  </a:tcPr>
                </a:tc>
                <a:extLst>
                  <a:ext uri="{0D108BD9-81ED-4DB2-BD59-A6C34878D82A}">
                    <a16:rowId xmlns:a16="http://schemas.microsoft.com/office/drawing/2014/main" val="2195970071"/>
                  </a:ext>
                </a:extLst>
              </a:tr>
              <a:tr h="124218">
                <a:tc>
                  <a:txBody>
                    <a:bodyPr/>
                    <a:lstStyle/>
                    <a:p>
                      <a:pPr algn="l" fontAlgn="b"/>
                      <a:r>
                        <a:rPr lang="cs-CZ" sz="700" b="1" i="0" u="none" strike="noStrike">
                          <a:solidFill>
                            <a:srgbClr val="000000"/>
                          </a:solidFill>
                          <a:effectLst/>
                          <a:latin typeface="Arial" panose="020B0604020202020204" pitchFamily="34" charset="0"/>
                        </a:rPr>
                        <a:t>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252,44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141%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213105371"/>
                  </a:ext>
                </a:extLst>
              </a:tr>
              <a:tr h="124218">
                <a:tc>
                  <a:txBody>
                    <a:bodyPr/>
                    <a:lstStyle/>
                    <a:p>
                      <a:pPr algn="l" fontAlgn="b"/>
                      <a:r>
                        <a:rPr lang="pl-PL" sz="700" b="0" i="0" u="none" strike="noStrike">
                          <a:solidFill>
                            <a:srgbClr val="000000"/>
                          </a:solidFill>
                          <a:effectLst/>
                          <a:latin typeface="Arial" panose="020B0604020202020204" pitchFamily="34" charset="0"/>
                        </a:rPr>
                        <a:t>[PL-PL] Polaniec - Tarnow [DIR] / N-1 Polaniec - Rzeszow</a:t>
                      </a:r>
                    </a:p>
                  </a:txBody>
                  <a:tcPr marL="74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123,1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592984294"/>
                  </a:ext>
                </a:extLst>
              </a:tr>
              <a:tr h="124218">
                <a:tc>
                  <a:txBody>
                    <a:bodyPr/>
                    <a:lstStyle/>
                    <a:p>
                      <a:pPr algn="l" fontAlgn="b"/>
                      <a:r>
                        <a:rPr lang="nb-NO" sz="700" b="0" i="0" u="none" strike="noStrike">
                          <a:solidFill>
                            <a:srgbClr val="000000"/>
                          </a:solidFill>
                          <a:effectLst/>
                          <a:latin typeface="Arial" panose="020B0604020202020204" pitchFamily="34" charset="0"/>
                        </a:rPr>
                        <a:t>[AT-SI] Obersielach - Podlog 247 [DIR] [AT] / N-1 Kainachtal - Obersielach 471</a:t>
                      </a:r>
                    </a:p>
                  </a:txBody>
                  <a:tcPr marL="7491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252,44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31%</a:t>
                      </a:r>
                    </a:p>
                  </a:txBody>
                  <a:tcPr marL="0" marR="0" marT="0" marB="0" anchor="b">
                    <a:lnL>
                      <a:noFill/>
                    </a:lnL>
                    <a:lnR>
                      <a:noFill/>
                    </a:lnR>
                    <a:lnT>
                      <a:noFill/>
                    </a:lnT>
                    <a:lnB>
                      <a:noFill/>
                    </a:lnB>
                  </a:tcPr>
                </a:tc>
                <a:extLst>
                  <a:ext uri="{0D108BD9-81ED-4DB2-BD59-A6C34878D82A}">
                    <a16:rowId xmlns:a16="http://schemas.microsoft.com/office/drawing/2014/main" val="2550921887"/>
                  </a:ext>
                </a:extLst>
              </a:tr>
              <a:tr h="248437">
                <a:tc>
                  <a:txBody>
                    <a:bodyPr/>
                    <a:lstStyle/>
                    <a:p>
                      <a:pPr algn="l" fontAlgn="b"/>
                      <a:r>
                        <a:rPr lang="de-DE" sz="700" b="0" i="0" u="none" strike="noStrike">
                          <a:solidFill>
                            <a:srgbClr val="000000"/>
                          </a:solidFill>
                          <a:effectLst/>
                          <a:latin typeface="Arial" panose="020B0604020202020204" pitchFamily="34" charset="0"/>
                        </a:rPr>
                        <a:t>[NL-D7] Maasbracht - Oberzier SELFK WS [DIR] [D7] / N-1 Achene - Gramme 380.10</a:t>
                      </a:r>
                    </a:p>
                  </a:txBody>
                  <a:tcPr marL="7491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0,29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84%</a:t>
                      </a:r>
                    </a:p>
                  </a:txBody>
                  <a:tcPr marL="0" marR="0" marT="0" marB="0" anchor="b">
                    <a:lnL>
                      <a:noFill/>
                    </a:lnL>
                    <a:lnR>
                      <a:noFill/>
                    </a:lnR>
                    <a:lnT>
                      <a:noFill/>
                    </a:lnT>
                    <a:lnB>
                      <a:noFill/>
                    </a:lnB>
                  </a:tcPr>
                </a:tc>
                <a:extLst>
                  <a:ext uri="{0D108BD9-81ED-4DB2-BD59-A6C34878D82A}">
                    <a16:rowId xmlns:a16="http://schemas.microsoft.com/office/drawing/2014/main" val="2221169192"/>
                  </a:ext>
                </a:extLst>
              </a:tr>
              <a:tr h="124218">
                <a:tc>
                  <a:txBody>
                    <a:bodyPr/>
                    <a:lstStyle/>
                    <a:p>
                      <a:pPr algn="l" fontAlgn="b"/>
                      <a:r>
                        <a:rPr lang="cs-CZ" sz="700" b="1" i="0" u="none" strike="noStrike">
                          <a:solidFill>
                            <a:srgbClr val="000000"/>
                          </a:solidFill>
                          <a:effectLst/>
                          <a:latin typeface="Arial" panose="020B0604020202020204" pitchFamily="34" charset="0"/>
                        </a:rPr>
                        <a:t>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248,84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228%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30421084"/>
                  </a:ext>
                </a:extLst>
              </a:tr>
              <a:tr h="248437">
                <a:tc>
                  <a:txBody>
                    <a:bodyPr/>
                    <a:lstStyle/>
                    <a:p>
                      <a:pPr algn="l" fontAlgn="b"/>
                      <a:r>
                        <a:rPr lang="de-DE" sz="700" b="0" i="0" u="none" strike="noStrike">
                          <a:solidFill>
                            <a:srgbClr val="000000"/>
                          </a:solidFill>
                          <a:effectLst/>
                          <a:latin typeface="Arial" panose="020B0604020202020204" pitchFamily="34" charset="0"/>
                        </a:rPr>
                        <a:t>[D2-D2] Altheim - Simbach 233/230 [DIR] / N-1 St. Peter - Altheim_Simbach 234_230</a:t>
                      </a:r>
                    </a:p>
                  </a:txBody>
                  <a:tcPr marL="74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248,84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54%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65296553"/>
                  </a:ext>
                </a:extLst>
              </a:tr>
              <a:tr h="124218">
                <a:tc>
                  <a:txBody>
                    <a:bodyPr/>
                    <a:lstStyle/>
                    <a:p>
                      <a:pPr algn="l" fontAlgn="b"/>
                      <a:r>
                        <a:rPr lang="en-US" sz="700" b="0" i="0" u="none" strike="noStrike">
                          <a:solidFill>
                            <a:srgbClr val="000000"/>
                          </a:solidFill>
                          <a:effectLst/>
                          <a:latin typeface="Arial" panose="020B0604020202020204" pitchFamily="34" charset="0"/>
                        </a:rPr>
                        <a:t>[BE-BE] Achene - Gramme 380.10 [OPP] / N-1 Avelgem - Avelin 380.80</a:t>
                      </a:r>
                    </a:p>
                  </a:txBody>
                  <a:tcPr marL="7491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38,59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82%</a:t>
                      </a:r>
                    </a:p>
                  </a:txBody>
                  <a:tcPr marL="0" marR="0" marT="0" marB="0" anchor="b">
                    <a:lnL>
                      <a:noFill/>
                    </a:lnL>
                    <a:lnR>
                      <a:noFill/>
                    </a:lnR>
                    <a:lnT>
                      <a:noFill/>
                    </a:lnT>
                    <a:lnB>
                      <a:noFill/>
                    </a:lnB>
                  </a:tcPr>
                </a:tc>
                <a:extLst>
                  <a:ext uri="{0D108BD9-81ED-4DB2-BD59-A6C34878D82A}">
                    <a16:rowId xmlns:a16="http://schemas.microsoft.com/office/drawing/2014/main" val="3189660561"/>
                  </a:ext>
                </a:extLst>
              </a:tr>
              <a:tr h="124218">
                <a:tc>
                  <a:txBody>
                    <a:bodyPr/>
                    <a:lstStyle/>
                    <a:p>
                      <a:pPr algn="l" fontAlgn="b"/>
                      <a:r>
                        <a:rPr lang="cs-CZ" sz="700" b="0" i="0" u="none" strike="noStrike">
                          <a:solidFill>
                            <a:srgbClr val="000000"/>
                          </a:solidFill>
                          <a:effectLst/>
                          <a:latin typeface="Arial" panose="020B0604020202020204" pitchFamily="34" charset="0"/>
                        </a:rPr>
                        <a:t>[PL-PL] Krosno Iskrzynia - Rzeszow [OPP] / N-1 Krosno Iskrzynia - Tarnow</a:t>
                      </a:r>
                    </a:p>
                  </a:txBody>
                  <a:tcPr marL="7491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37,72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50%</a:t>
                      </a:r>
                    </a:p>
                  </a:txBody>
                  <a:tcPr marL="0" marR="0" marT="0" marB="0" anchor="b">
                    <a:lnL>
                      <a:noFill/>
                    </a:lnL>
                    <a:lnR>
                      <a:noFill/>
                    </a:lnR>
                    <a:lnT>
                      <a:noFill/>
                    </a:lnT>
                    <a:lnB>
                      <a:noFill/>
                    </a:lnB>
                  </a:tcPr>
                </a:tc>
                <a:extLst>
                  <a:ext uri="{0D108BD9-81ED-4DB2-BD59-A6C34878D82A}">
                    <a16:rowId xmlns:a16="http://schemas.microsoft.com/office/drawing/2014/main" val="1625325676"/>
                  </a:ext>
                </a:extLst>
              </a:tr>
              <a:tr h="124218">
                <a:tc>
                  <a:txBody>
                    <a:bodyPr/>
                    <a:lstStyle/>
                    <a:p>
                      <a:pPr algn="l" fontAlgn="b"/>
                      <a:r>
                        <a:rPr lang="cs-CZ" sz="700" b="0" i="0" u="none" strike="noStrike">
                          <a:solidFill>
                            <a:srgbClr val="000000"/>
                          </a:solidFill>
                          <a:effectLst/>
                          <a:latin typeface="Arial" panose="020B0604020202020204" pitchFamily="34" charset="0"/>
                        </a:rPr>
                        <a:t>[AT-SI] Obersielach - Podlog 247 [DIR] [AT] / N-1 Cirkovce-Podlog</a:t>
                      </a:r>
                    </a:p>
                  </a:txBody>
                  <a:tcPr marL="7491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31,89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42%</a:t>
                      </a:r>
                    </a:p>
                  </a:txBody>
                  <a:tcPr marL="0" marR="0" marT="0" marB="0" anchor="b">
                    <a:lnL>
                      <a:noFill/>
                    </a:lnL>
                    <a:lnR>
                      <a:noFill/>
                    </a:lnR>
                    <a:lnT>
                      <a:noFill/>
                    </a:lnT>
                    <a:lnB>
                      <a:noFill/>
                    </a:lnB>
                  </a:tcPr>
                </a:tc>
                <a:extLst>
                  <a:ext uri="{0D108BD9-81ED-4DB2-BD59-A6C34878D82A}">
                    <a16:rowId xmlns:a16="http://schemas.microsoft.com/office/drawing/2014/main" val="3370672770"/>
                  </a:ext>
                </a:extLst>
              </a:tr>
              <a:tr h="124218">
                <a:tc>
                  <a:txBody>
                    <a:bodyPr/>
                    <a:lstStyle/>
                    <a:p>
                      <a:pPr algn="l" fontAlgn="b"/>
                      <a:r>
                        <a:rPr lang="cs-CZ" sz="700" b="1" i="0" u="none" strike="noStrike">
                          <a:solidFill>
                            <a:srgbClr val="000000"/>
                          </a:solidFill>
                          <a:effectLst/>
                          <a:latin typeface="Arial" panose="020B0604020202020204" pitchFamily="34" charset="0"/>
                        </a:rPr>
                        <a:t>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318,88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178%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044952786"/>
                  </a:ext>
                </a:extLst>
              </a:tr>
              <a:tr h="124218">
                <a:tc>
                  <a:txBody>
                    <a:bodyPr/>
                    <a:lstStyle/>
                    <a:p>
                      <a:pPr algn="l" fontAlgn="b"/>
                      <a:r>
                        <a:rPr lang="cs-CZ" sz="700" b="0" i="0" u="none" strike="noStrike">
                          <a:solidFill>
                            <a:srgbClr val="000000"/>
                          </a:solidFill>
                          <a:effectLst/>
                          <a:latin typeface="Arial" panose="020B0604020202020204" pitchFamily="34" charset="0"/>
                        </a:rPr>
                        <a:t>[AT-D2] St. Peter 2 - Pleinting 258 [OPP] [AT] / N-1 Pleinting - Pirach 257</a:t>
                      </a:r>
                    </a:p>
                  </a:txBody>
                  <a:tcPr marL="74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318,88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50%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726377665"/>
                  </a:ext>
                </a:extLst>
              </a:tr>
              <a:tr h="124218">
                <a:tc>
                  <a:txBody>
                    <a:bodyPr/>
                    <a:lstStyle/>
                    <a:p>
                      <a:pPr algn="l" fontAlgn="b"/>
                      <a:r>
                        <a:rPr lang="en-US" sz="700" b="0" i="0" u="none" strike="noStrike">
                          <a:solidFill>
                            <a:srgbClr val="000000"/>
                          </a:solidFill>
                          <a:effectLst/>
                          <a:latin typeface="Arial" panose="020B0604020202020204" pitchFamily="34" charset="0"/>
                        </a:rPr>
                        <a:t>[BE-BE] Achene - Gramme 380.10 [OPP] / N-1 Avelgem - Avelin 380.80</a:t>
                      </a:r>
                    </a:p>
                  </a:txBody>
                  <a:tcPr marL="7491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129,74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81%</a:t>
                      </a:r>
                    </a:p>
                  </a:txBody>
                  <a:tcPr marL="0" marR="0" marT="0" marB="0" anchor="b">
                    <a:lnL>
                      <a:noFill/>
                    </a:lnL>
                    <a:lnR>
                      <a:noFill/>
                    </a:lnR>
                    <a:lnT>
                      <a:noFill/>
                    </a:lnT>
                    <a:lnB>
                      <a:noFill/>
                    </a:lnB>
                  </a:tcPr>
                </a:tc>
                <a:extLst>
                  <a:ext uri="{0D108BD9-81ED-4DB2-BD59-A6C34878D82A}">
                    <a16:rowId xmlns:a16="http://schemas.microsoft.com/office/drawing/2014/main" val="3555113452"/>
                  </a:ext>
                </a:extLst>
              </a:tr>
              <a:tr h="124218">
                <a:tc>
                  <a:txBody>
                    <a:bodyPr/>
                    <a:lstStyle/>
                    <a:p>
                      <a:pPr algn="l" fontAlgn="b"/>
                      <a:r>
                        <a:rPr lang="cs-CZ" sz="700" b="0" i="0" u="none" strike="noStrike">
                          <a:solidFill>
                            <a:srgbClr val="000000"/>
                          </a:solidFill>
                          <a:effectLst/>
                          <a:latin typeface="Arial" panose="020B0604020202020204" pitchFamily="34" charset="0"/>
                        </a:rPr>
                        <a:t>[AT-SI] Obersielach - Podlog 247 [DIR] [AT] / N-1 Cirkovce-Podlog</a:t>
                      </a:r>
                    </a:p>
                  </a:txBody>
                  <a:tcPr marL="74915"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199,66</a:t>
                      </a:r>
                    </a:p>
                  </a:txBody>
                  <a:tcPr marL="0" marR="0" marT="0" marB="0" anchor="b">
                    <a:lnL>
                      <a:noFill/>
                    </a:lnL>
                    <a:lnR>
                      <a:noFill/>
                    </a:lnR>
                    <a:lnT>
                      <a:noFill/>
                    </a:lnT>
                    <a:lnB>
                      <a:noFill/>
                    </a:lnB>
                  </a:tcPr>
                </a:tc>
                <a:tc>
                  <a:txBody>
                    <a:bodyPr/>
                    <a:lstStyle/>
                    <a:p>
                      <a:pPr algn="r" fontAlgn="b"/>
                      <a:r>
                        <a:rPr lang="cs-CZ" sz="700" b="0" i="0" u="none" strike="noStrike" dirty="0">
                          <a:solidFill>
                            <a:srgbClr val="000000"/>
                          </a:solidFill>
                          <a:effectLst/>
                          <a:latin typeface="Arial" panose="020B0604020202020204" pitchFamily="34" charset="0"/>
                        </a:rPr>
                        <a:t>47%</a:t>
                      </a:r>
                    </a:p>
                  </a:txBody>
                  <a:tcPr marL="0" marR="0" marT="0" marB="0" anchor="b">
                    <a:lnL>
                      <a:noFill/>
                    </a:lnL>
                    <a:lnR>
                      <a:noFill/>
                    </a:lnR>
                    <a:lnT>
                      <a:noFill/>
                    </a:lnT>
                    <a:lnB>
                      <a:noFill/>
                    </a:lnB>
                  </a:tcPr>
                </a:tc>
                <a:extLst>
                  <a:ext uri="{0D108BD9-81ED-4DB2-BD59-A6C34878D82A}">
                    <a16:rowId xmlns:a16="http://schemas.microsoft.com/office/drawing/2014/main" val="439548980"/>
                  </a:ext>
                </a:extLst>
              </a:tr>
            </a:tbl>
          </a:graphicData>
        </a:graphic>
      </p:graphicFrame>
    </p:spTree>
    <p:extLst>
      <p:ext uri="{BB962C8B-B14F-4D97-AF65-F5344CB8AC3E}">
        <p14:creationId xmlns:p14="http://schemas.microsoft.com/office/powerpoint/2010/main" val="4000505860"/>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BD20220421</a:t>
            </a:r>
            <a:r>
              <a:rPr lang="en-US" altLang="hu-HU" sz="1400" dirty="0">
                <a:solidFill>
                  <a:srgbClr val="008000"/>
                </a:solidFill>
              </a:rPr>
              <a:t> (part </a:t>
            </a:r>
            <a:r>
              <a:rPr lang="sl-SI" altLang="hu-HU" sz="1400" dirty="0">
                <a:solidFill>
                  <a:srgbClr val="008000"/>
                </a:solidFill>
              </a:rPr>
              <a:t>II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ulka 1">
            <a:extLst>
              <a:ext uri="{FF2B5EF4-FFF2-40B4-BE49-F238E27FC236}">
                <a16:creationId xmlns:a16="http://schemas.microsoft.com/office/drawing/2014/main" id="{765624C3-E639-4F6B-AB3D-ECC419DFAA69}"/>
              </a:ext>
            </a:extLst>
          </p:cNvPr>
          <p:cNvGraphicFramePr>
            <a:graphicFrameLocks noGrp="1"/>
          </p:cNvGraphicFramePr>
          <p:nvPr>
            <p:extLst>
              <p:ext uri="{D42A27DB-BD31-4B8C-83A1-F6EECF244321}">
                <p14:modId xmlns:p14="http://schemas.microsoft.com/office/powerpoint/2010/main" val="2867727992"/>
              </p:ext>
            </p:extLst>
          </p:nvPr>
        </p:nvGraphicFramePr>
        <p:xfrm>
          <a:off x="344250" y="940521"/>
          <a:ext cx="8558348" cy="5613876"/>
        </p:xfrm>
        <a:graphic>
          <a:graphicData uri="http://schemas.openxmlformats.org/drawingml/2006/table">
            <a:tbl>
              <a:tblPr/>
              <a:tblGrid>
                <a:gridCol w="6320544">
                  <a:extLst>
                    <a:ext uri="{9D8B030D-6E8A-4147-A177-3AD203B41FA5}">
                      <a16:colId xmlns:a16="http://schemas.microsoft.com/office/drawing/2014/main" val="1483225341"/>
                    </a:ext>
                  </a:extLst>
                </a:gridCol>
                <a:gridCol w="1652355">
                  <a:extLst>
                    <a:ext uri="{9D8B030D-6E8A-4147-A177-3AD203B41FA5}">
                      <a16:colId xmlns:a16="http://schemas.microsoft.com/office/drawing/2014/main" val="2511588152"/>
                    </a:ext>
                  </a:extLst>
                </a:gridCol>
                <a:gridCol w="585449">
                  <a:extLst>
                    <a:ext uri="{9D8B030D-6E8A-4147-A177-3AD203B41FA5}">
                      <a16:colId xmlns:a16="http://schemas.microsoft.com/office/drawing/2014/main" val="1654857059"/>
                    </a:ext>
                  </a:extLst>
                </a:gridCol>
              </a:tblGrid>
              <a:tr h="110076">
                <a:tc>
                  <a:txBody>
                    <a:bodyPr/>
                    <a:lstStyle/>
                    <a:p>
                      <a:pPr algn="l" fontAlgn="b"/>
                      <a:r>
                        <a:rPr lang="cs-CZ" sz="7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727433332"/>
                  </a:ext>
                </a:extLst>
              </a:tr>
              <a:tr h="110076">
                <a:tc>
                  <a:txBody>
                    <a:bodyPr/>
                    <a:lstStyle/>
                    <a:p>
                      <a:pPr algn="l" fontAlgn="b"/>
                      <a:r>
                        <a:rPr lang="cs-CZ" sz="700" b="1" i="0" u="none" strike="noStrike">
                          <a:solidFill>
                            <a:srgbClr val="000000"/>
                          </a:solidFill>
                          <a:effectLst/>
                          <a:latin typeface="Arial" panose="020B0604020202020204" pitchFamily="34" charset="0"/>
                        </a:rPr>
                        <a:t>14</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373,17</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178%</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811973197"/>
                  </a:ext>
                </a:extLst>
              </a:tr>
              <a:tr h="110076">
                <a:tc>
                  <a:txBody>
                    <a:bodyPr/>
                    <a:lstStyle/>
                    <a:p>
                      <a:pPr algn="l" fontAlgn="b"/>
                      <a:r>
                        <a:rPr lang="cs-CZ" sz="700" b="0" i="0" u="none" strike="noStrike">
                          <a:solidFill>
                            <a:srgbClr val="000000"/>
                          </a:solidFill>
                          <a:effectLst/>
                          <a:latin typeface="Arial" panose="020B0604020202020204" pitchFamily="34" charset="0"/>
                        </a:rPr>
                        <a:t>[AT-D2] St. Peter 2 - Pleinting 258 [OPP] [AT] / N-1 Pleinting - Pirach 257</a:t>
                      </a:r>
                    </a:p>
                  </a:txBody>
                  <a:tcPr marL="6022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373,17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48%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878623946"/>
                  </a:ext>
                </a:extLst>
              </a:tr>
              <a:tr h="110076">
                <a:tc>
                  <a:txBody>
                    <a:bodyPr/>
                    <a:lstStyle/>
                    <a:p>
                      <a:pPr algn="l" fontAlgn="b"/>
                      <a:r>
                        <a:rPr lang="en-US" sz="700" b="0" i="0" u="none" strike="noStrike">
                          <a:solidFill>
                            <a:srgbClr val="000000"/>
                          </a:solidFill>
                          <a:effectLst/>
                          <a:latin typeface="Arial" panose="020B0604020202020204" pitchFamily="34" charset="0"/>
                        </a:rPr>
                        <a:t>[BE-BE] Achene - Gramme 380.10 [OPP] / N-1 Avelgem - Avelin 380.80</a:t>
                      </a:r>
                    </a:p>
                  </a:txBody>
                  <a:tcPr marL="6022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182,28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87%</a:t>
                      </a:r>
                    </a:p>
                  </a:txBody>
                  <a:tcPr marL="0" marR="0" marT="0" marB="0" anchor="b">
                    <a:lnL>
                      <a:noFill/>
                    </a:lnL>
                    <a:lnR>
                      <a:noFill/>
                    </a:lnR>
                    <a:lnT>
                      <a:noFill/>
                    </a:lnT>
                    <a:lnB>
                      <a:noFill/>
                    </a:lnB>
                  </a:tcPr>
                </a:tc>
                <a:extLst>
                  <a:ext uri="{0D108BD9-81ED-4DB2-BD59-A6C34878D82A}">
                    <a16:rowId xmlns:a16="http://schemas.microsoft.com/office/drawing/2014/main" val="2302677026"/>
                  </a:ext>
                </a:extLst>
              </a:tr>
              <a:tr h="110076">
                <a:tc>
                  <a:txBody>
                    <a:bodyPr/>
                    <a:lstStyle/>
                    <a:p>
                      <a:pPr algn="l" fontAlgn="b"/>
                      <a:r>
                        <a:rPr lang="cs-CZ" sz="700" b="0" i="0" u="none" strike="noStrike">
                          <a:solidFill>
                            <a:srgbClr val="000000"/>
                          </a:solidFill>
                          <a:effectLst/>
                          <a:latin typeface="Arial" panose="020B0604020202020204" pitchFamily="34" charset="0"/>
                        </a:rPr>
                        <a:t>[AT-SI] Obersielach - Podlog 247 [DIR] [AT] / N-1 Cirkovce-Podlog</a:t>
                      </a:r>
                    </a:p>
                  </a:txBody>
                  <a:tcPr marL="6022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103,13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42%</a:t>
                      </a:r>
                    </a:p>
                  </a:txBody>
                  <a:tcPr marL="0" marR="0" marT="0" marB="0" anchor="b">
                    <a:lnL>
                      <a:noFill/>
                    </a:lnL>
                    <a:lnR>
                      <a:noFill/>
                    </a:lnR>
                    <a:lnT>
                      <a:noFill/>
                    </a:lnT>
                    <a:lnB>
                      <a:noFill/>
                    </a:lnB>
                  </a:tcPr>
                </a:tc>
                <a:extLst>
                  <a:ext uri="{0D108BD9-81ED-4DB2-BD59-A6C34878D82A}">
                    <a16:rowId xmlns:a16="http://schemas.microsoft.com/office/drawing/2014/main" val="1811868707"/>
                  </a:ext>
                </a:extLst>
              </a:tr>
              <a:tr h="110076">
                <a:tc>
                  <a:txBody>
                    <a:bodyPr/>
                    <a:lstStyle/>
                    <a:p>
                      <a:pPr algn="l" fontAlgn="b"/>
                      <a:r>
                        <a:rPr lang="cs-CZ" sz="700" b="1" i="0" u="none" strike="noStrike">
                          <a:solidFill>
                            <a:srgbClr val="000000"/>
                          </a:solidFill>
                          <a:effectLst/>
                          <a:latin typeface="Arial" panose="020B0604020202020204" pitchFamily="34" charset="0"/>
                        </a:rPr>
                        <a:t>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479,1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167%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994514287"/>
                  </a:ext>
                </a:extLst>
              </a:tr>
              <a:tr h="110076">
                <a:tc>
                  <a:txBody>
                    <a:bodyPr/>
                    <a:lstStyle/>
                    <a:p>
                      <a:pPr algn="l" fontAlgn="b"/>
                      <a:r>
                        <a:rPr lang="cs-CZ" sz="700" b="0" i="0" u="none" strike="noStrike">
                          <a:solidFill>
                            <a:srgbClr val="000000"/>
                          </a:solidFill>
                          <a:effectLst/>
                          <a:latin typeface="Arial" panose="020B0604020202020204" pitchFamily="34" charset="0"/>
                        </a:rPr>
                        <a:t>[AT-D2] St. Peter 2 - Pleinting 258 [OPP] [AT] / N-1 Pleinting - Pirach 257</a:t>
                      </a:r>
                    </a:p>
                  </a:txBody>
                  <a:tcPr marL="6022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479,1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46%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726380962"/>
                  </a:ext>
                </a:extLst>
              </a:tr>
              <a:tr h="110076">
                <a:tc>
                  <a:txBody>
                    <a:bodyPr/>
                    <a:lstStyle/>
                    <a:p>
                      <a:pPr algn="l" fontAlgn="b"/>
                      <a:r>
                        <a:rPr lang="en-US" sz="700" b="0" i="0" u="none" strike="noStrike">
                          <a:solidFill>
                            <a:srgbClr val="000000"/>
                          </a:solidFill>
                          <a:effectLst/>
                          <a:latin typeface="Arial" panose="020B0604020202020204" pitchFamily="34" charset="0"/>
                        </a:rPr>
                        <a:t>[BE-BE] Achene - Gramme 380.10 [OPP] / N-1 Avelgem - Avelin 380.80</a:t>
                      </a:r>
                    </a:p>
                  </a:txBody>
                  <a:tcPr marL="6022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192,47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89%</a:t>
                      </a:r>
                    </a:p>
                  </a:txBody>
                  <a:tcPr marL="0" marR="0" marT="0" marB="0" anchor="b">
                    <a:lnL>
                      <a:noFill/>
                    </a:lnL>
                    <a:lnR>
                      <a:noFill/>
                    </a:lnR>
                    <a:lnT>
                      <a:noFill/>
                    </a:lnT>
                    <a:lnB>
                      <a:noFill/>
                    </a:lnB>
                  </a:tcPr>
                </a:tc>
                <a:extLst>
                  <a:ext uri="{0D108BD9-81ED-4DB2-BD59-A6C34878D82A}">
                    <a16:rowId xmlns:a16="http://schemas.microsoft.com/office/drawing/2014/main" val="3807330815"/>
                  </a:ext>
                </a:extLst>
              </a:tr>
              <a:tr h="110076">
                <a:tc>
                  <a:txBody>
                    <a:bodyPr/>
                    <a:lstStyle/>
                    <a:p>
                      <a:pPr algn="l" fontAlgn="b"/>
                      <a:r>
                        <a:rPr lang="cs-CZ" sz="700" b="0" i="0" u="none" strike="noStrike">
                          <a:solidFill>
                            <a:srgbClr val="000000"/>
                          </a:solidFill>
                          <a:effectLst/>
                          <a:latin typeface="Arial" panose="020B0604020202020204" pitchFamily="34" charset="0"/>
                        </a:rPr>
                        <a:t>[AT-SI] Obersielach - Podlog 247 [DIR] [AT] / N-1 Cirkovce-Podlog</a:t>
                      </a:r>
                    </a:p>
                  </a:txBody>
                  <a:tcPr marL="6022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350,81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32%</a:t>
                      </a:r>
                    </a:p>
                  </a:txBody>
                  <a:tcPr marL="0" marR="0" marT="0" marB="0" anchor="b">
                    <a:lnL>
                      <a:noFill/>
                    </a:lnL>
                    <a:lnR>
                      <a:noFill/>
                    </a:lnR>
                    <a:lnT>
                      <a:noFill/>
                    </a:lnT>
                    <a:lnB>
                      <a:noFill/>
                    </a:lnB>
                  </a:tcPr>
                </a:tc>
                <a:extLst>
                  <a:ext uri="{0D108BD9-81ED-4DB2-BD59-A6C34878D82A}">
                    <a16:rowId xmlns:a16="http://schemas.microsoft.com/office/drawing/2014/main" val="3483277186"/>
                  </a:ext>
                </a:extLst>
              </a:tr>
              <a:tr h="110076">
                <a:tc>
                  <a:txBody>
                    <a:bodyPr/>
                    <a:lstStyle/>
                    <a:p>
                      <a:pPr algn="l" fontAlgn="b"/>
                      <a:r>
                        <a:rPr lang="cs-CZ" sz="700" b="1" i="0" u="none" strike="noStrike">
                          <a:solidFill>
                            <a:srgbClr val="000000"/>
                          </a:solidFill>
                          <a:effectLst/>
                          <a:latin typeface="Arial" panose="020B0604020202020204" pitchFamily="34" charset="0"/>
                        </a:rPr>
                        <a:t>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460,4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187%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421701308"/>
                  </a:ext>
                </a:extLst>
              </a:tr>
              <a:tr h="110076">
                <a:tc>
                  <a:txBody>
                    <a:bodyPr/>
                    <a:lstStyle/>
                    <a:p>
                      <a:pPr algn="l" fontAlgn="b"/>
                      <a:r>
                        <a:rPr lang="cs-CZ" sz="700" b="0" i="0" u="none" strike="noStrike">
                          <a:solidFill>
                            <a:srgbClr val="000000"/>
                          </a:solidFill>
                          <a:effectLst/>
                          <a:latin typeface="Arial" panose="020B0604020202020204" pitchFamily="34" charset="0"/>
                        </a:rPr>
                        <a:t>[AT-D2] St. Peter 2 - Pleinting 258 [OPP] [AT] / N-1 Pleinting - Pirach 257</a:t>
                      </a:r>
                    </a:p>
                  </a:txBody>
                  <a:tcPr marL="6022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428,04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56%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721701643"/>
                  </a:ext>
                </a:extLst>
              </a:tr>
              <a:tr h="110076">
                <a:tc>
                  <a:txBody>
                    <a:bodyPr/>
                    <a:lstStyle/>
                    <a:p>
                      <a:pPr algn="l" fontAlgn="b"/>
                      <a:r>
                        <a:rPr lang="de-DE" sz="700" b="0" i="0" u="none" strike="noStrike">
                          <a:solidFill>
                            <a:srgbClr val="000000"/>
                          </a:solidFill>
                          <a:effectLst/>
                          <a:latin typeface="Arial" panose="020B0604020202020204" pitchFamily="34" charset="0"/>
                        </a:rPr>
                        <a:t>[D2-NL] Diele - Meeden SCHWARZ [DIR] [D2] / N-1 Gronau - Gronau TR 441 E</a:t>
                      </a:r>
                    </a:p>
                  </a:txBody>
                  <a:tcPr marL="6022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67,05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76792383"/>
                  </a:ext>
                </a:extLst>
              </a:tr>
              <a:tr h="110076">
                <a:tc>
                  <a:txBody>
                    <a:bodyPr/>
                    <a:lstStyle/>
                    <a:p>
                      <a:pPr algn="l" fontAlgn="b"/>
                      <a:r>
                        <a:rPr lang="en-US" sz="700" b="0" i="0" u="none" strike="noStrike">
                          <a:solidFill>
                            <a:srgbClr val="000000"/>
                          </a:solidFill>
                          <a:effectLst/>
                          <a:latin typeface="Arial" panose="020B0604020202020204" pitchFamily="34" charset="0"/>
                        </a:rPr>
                        <a:t>[BE-BE] Achene - Gramme 380.10 [OPP] / N-1 Avelgem - Avelin 380.80</a:t>
                      </a:r>
                    </a:p>
                  </a:txBody>
                  <a:tcPr marL="6022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118,97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85%</a:t>
                      </a:r>
                    </a:p>
                  </a:txBody>
                  <a:tcPr marL="0" marR="0" marT="0" marB="0" anchor="b">
                    <a:lnL>
                      <a:noFill/>
                    </a:lnL>
                    <a:lnR>
                      <a:noFill/>
                    </a:lnR>
                    <a:lnT>
                      <a:noFill/>
                    </a:lnT>
                    <a:lnB>
                      <a:noFill/>
                    </a:lnB>
                  </a:tcPr>
                </a:tc>
                <a:extLst>
                  <a:ext uri="{0D108BD9-81ED-4DB2-BD59-A6C34878D82A}">
                    <a16:rowId xmlns:a16="http://schemas.microsoft.com/office/drawing/2014/main" val="1288443980"/>
                  </a:ext>
                </a:extLst>
              </a:tr>
              <a:tr h="110076">
                <a:tc>
                  <a:txBody>
                    <a:bodyPr/>
                    <a:lstStyle/>
                    <a:p>
                      <a:pPr algn="l" fontAlgn="b"/>
                      <a:r>
                        <a:rPr lang="cs-CZ" sz="700" b="0" i="0" u="none" strike="noStrike">
                          <a:solidFill>
                            <a:srgbClr val="000000"/>
                          </a:solidFill>
                          <a:effectLst/>
                          <a:latin typeface="Arial" panose="020B0604020202020204" pitchFamily="34" charset="0"/>
                        </a:rPr>
                        <a:t>[AT-SI] Obersielach - Podlog 247 [DIR] [AT] / N-1 Cirkovce-Podlog</a:t>
                      </a:r>
                    </a:p>
                  </a:txBody>
                  <a:tcPr marL="6022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460,4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26%</a:t>
                      </a:r>
                    </a:p>
                  </a:txBody>
                  <a:tcPr marL="0" marR="0" marT="0" marB="0" anchor="b">
                    <a:lnL>
                      <a:noFill/>
                    </a:lnL>
                    <a:lnR>
                      <a:noFill/>
                    </a:lnR>
                    <a:lnT>
                      <a:noFill/>
                    </a:lnT>
                    <a:lnB>
                      <a:noFill/>
                    </a:lnB>
                  </a:tcPr>
                </a:tc>
                <a:extLst>
                  <a:ext uri="{0D108BD9-81ED-4DB2-BD59-A6C34878D82A}">
                    <a16:rowId xmlns:a16="http://schemas.microsoft.com/office/drawing/2014/main" val="1060010774"/>
                  </a:ext>
                </a:extLst>
              </a:tr>
              <a:tr h="110076">
                <a:tc>
                  <a:txBody>
                    <a:bodyPr/>
                    <a:lstStyle/>
                    <a:p>
                      <a:pPr algn="l" fontAlgn="b"/>
                      <a:r>
                        <a:rPr lang="cs-CZ" sz="700" b="1" i="0" u="none" strike="noStrike">
                          <a:solidFill>
                            <a:srgbClr val="000000"/>
                          </a:solidFill>
                          <a:effectLst/>
                          <a:latin typeface="Arial" panose="020B0604020202020204" pitchFamily="34" charset="0"/>
                        </a:rPr>
                        <a:t>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370,54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602774805"/>
                  </a:ext>
                </a:extLst>
              </a:tr>
              <a:tr h="110076">
                <a:tc>
                  <a:txBody>
                    <a:bodyPr/>
                    <a:lstStyle/>
                    <a:p>
                      <a:pPr algn="l" fontAlgn="b"/>
                      <a:r>
                        <a:rPr lang="cs-CZ" sz="700" b="0" i="0" u="none" strike="noStrike">
                          <a:solidFill>
                            <a:srgbClr val="000000"/>
                          </a:solidFill>
                          <a:effectLst/>
                          <a:latin typeface="Arial" panose="020B0604020202020204" pitchFamily="34" charset="0"/>
                        </a:rPr>
                        <a:t>[AT-D2] St. Peter 2 - Pleinting 258 [OPP] [AT] / N-1 Pleinting - Pirach 257</a:t>
                      </a:r>
                    </a:p>
                  </a:txBody>
                  <a:tcPr marL="6022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370,54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59%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541642817"/>
                  </a:ext>
                </a:extLst>
              </a:tr>
              <a:tr h="110076">
                <a:tc>
                  <a:txBody>
                    <a:bodyPr/>
                    <a:lstStyle/>
                    <a:p>
                      <a:pPr algn="l" fontAlgn="b"/>
                      <a:r>
                        <a:rPr lang="en-US" sz="700" b="0" i="0" u="none" strike="noStrike">
                          <a:solidFill>
                            <a:srgbClr val="000000"/>
                          </a:solidFill>
                          <a:effectLst/>
                          <a:latin typeface="Arial" panose="020B0604020202020204" pitchFamily="34" charset="0"/>
                        </a:rPr>
                        <a:t>[BE-FR] Achene - Lonny 380.19 [DIR] [BE] / N-1 Avelgem - Avelin 380.80</a:t>
                      </a:r>
                    </a:p>
                  </a:txBody>
                  <a:tcPr marL="6022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9,95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84%</a:t>
                      </a:r>
                    </a:p>
                  </a:txBody>
                  <a:tcPr marL="0" marR="0" marT="0" marB="0" anchor="b">
                    <a:lnL>
                      <a:noFill/>
                    </a:lnL>
                    <a:lnR>
                      <a:noFill/>
                    </a:lnR>
                    <a:lnT>
                      <a:noFill/>
                    </a:lnT>
                    <a:lnB>
                      <a:noFill/>
                    </a:lnB>
                  </a:tcPr>
                </a:tc>
                <a:extLst>
                  <a:ext uri="{0D108BD9-81ED-4DB2-BD59-A6C34878D82A}">
                    <a16:rowId xmlns:a16="http://schemas.microsoft.com/office/drawing/2014/main" val="3390410624"/>
                  </a:ext>
                </a:extLst>
              </a:tr>
              <a:tr h="110076">
                <a:tc>
                  <a:txBody>
                    <a:bodyPr/>
                    <a:lstStyle/>
                    <a:p>
                      <a:pPr algn="l" fontAlgn="b"/>
                      <a:r>
                        <a:rPr lang="cs-CZ" sz="700" b="0" i="0" u="none" strike="noStrike">
                          <a:solidFill>
                            <a:srgbClr val="000000"/>
                          </a:solidFill>
                          <a:effectLst/>
                          <a:latin typeface="Arial" panose="020B0604020202020204" pitchFamily="34" charset="0"/>
                        </a:rPr>
                        <a:t>[PL-PL] Krosno Iskrzynia - Rzeszow [OPP] / N-1 Krosno Iskrzynia - Tarnow</a:t>
                      </a:r>
                    </a:p>
                  </a:txBody>
                  <a:tcPr marL="6022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209,53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48%</a:t>
                      </a:r>
                    </a:p>
                  </a:txBody>
                  <a:tcPr marL="0" marR="0" marT="0" marB="0" anchor="b">
                    <a:lnL>
                      <a:noFill/>
                    </a:lnL>
                    <a:lnR>
                      <a:noFill/>
                    </a:lnR>
                    <a:lnT>
                      <a:noFill/>
                    </a:lnT>
                    <a:lnB>
                      <a:noFill/>
                    </a:lnB>
                  </a:tcPr>
                </a:tc>
                <a:extLst>
                  <a:ext uri="{0D108BD9-81ED-4DB2-BD59-A6C34878D82A}">
                    <a16:rowId xmlns:a16="http://schemas.microsoft.com/office/drawing/2014/main" val="2177441976"/>
                  </a:ext>
                </a:extLst>
              </a:tr>
              <a:tr h="110076">
                <a:tc>
                  <a:txBody>
                    <a:bodyPr/>
                    <a:lstStyle/>
                    <a:p>
                      <a:pPr algn="l" fontAlgn="b"/>
                      <a:r>
                        <a:rPr lang="cs-CZ" sz="700" b="0" i="0" u="none" strike="noStrike">
                          <a:solidFill>
                            <a:srgbClr val="000000"/>
                          </a:solidFill>
                          <a:effectLst/>
                          <a:latin typeface="Arial" panose="020B0604020202020204" pitchFamily="34" charset="0"/>
                        </a:rPr>
                        <a:t>[AT-SI] Obersielach - Podlog 247 [DIR] [AT] / N-1 Cirkovce-Podlog</a:t>
                      </a:r>
                    </a:p>
                  </a:txBody>
                  <a:tcPr marL="6022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352,69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24%</a:t>
                      </a:r>
                    </a:p>
                  </a:txBody>
                  <a:tcPr marL="0" marR="0" marT="0" marB="0" anchor="b">
                    <a:lnL>
                      <a:noFill/>
                    </a:lnL>
                    <a:lnR>
                      <a:noFill/>
                    </a:lnR>
                    <a:lnT>
                      <a:noFill/>
                    </a:lnT>
                    <a:lnB>
                      <a:noFill/>
                    </a:lnB>
                  </a:tcPr>
                </a:tc>
                <a:extLst>
                  <a:ext uri="{0D108BD9-81ED-4DB2-BD59-A6C34878D82A}">
                    <a16:rowId xmlns:a16="http://schemas.microsoft.com/office/drawing/2014/main" val="1505192332"/>
                  </a:ext>
                </a:extLst>
              </a:tr>
              <a:tr h="110076">
                <a:tc>
                  <a:txBody>
                    <a:bodyPr/>
                    <a:lstStyle/>
                    <a:p>
                      <a:pPr algn="l" fontAlgn="b"/>
                      <a:r>
                        <a:rPr lang="cs-CZ" sz="700" b="1" i="0" u="none" strike="noStrike">
                          <a:solidFill>
                            <a:srgbClr val="000000"/>
                          </a:solidFill>
                          <a:effectLst/>
                          <a:latin typeface="Arial" panose="020B0604020202020204" pitchFamily="34" charset="0"/>
                        </a:rPr>
                        <a:t>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262,67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256%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428512813"/>
                  </a:ext>
                </a:extLst>
              </a:tr>
              <a:tr h="110076">
                <a:tc>
                  <a:txBody>
                    <a:bodyPr/>
                    <a:lstStyle/>
                    <a:p>
                      <a:pPr algn="l" fontAlgn="b"/>
                      <a:r>
                        <a:rPr lang="de-DE" sz="700" b="0" i="0" u="none" strike="noStrike">
                          <a:solidFill>
                            <a:srgbClr val="000000"/>
                          </a:solidFill>
                          <a:effectLst/>
                          <a:latin typeface="Arial" panose="020B0604020202020204" pitchFamily="34" charset="0"/>
                        </a:rPr>
                        <a:t>[D8-D8] Pasewalk - Vierraden 306 [DIR] / N-1 Vierraden - Neuenhagen 304</a:t>
                      </a:r>
                    </a:p>
                  </a:txBody>
                  <a:tcPr marL="6022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71,91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174349199"/>
                  </a:ext>
                </a:extLst>
              </a:tr>
              <a:tr h="110076">
                <a:tc>
                  <a:txBody>
                    <a:bodyPr/>
                    <a:lstStyle/>
                    <a:p>
                      <a:pPr algn="l" fontAlgn="b"/>
                      <a:r>
                        <a:rPr lang="de-DE" sz="700" b="0" i="0" u="none" strike="noStrike">
                          <a:solidFill>
                            <a:srgbClr val="000000"/>
                          </a:solidFill>
                          <a:effectLst/>
                          <a:latin typeface="Arial" panose="020B0604020202020204" pitchFamily="34" charset="0"/>
                        </a:rPr>
                        <a:t>[D2-D2] Altheim - Simbach 233/230 [DIR] / N-1 St. Peter - Altheim_Simbach 234_230</a:t>
                      </a:r>
                    </a:p>
                  </a:txBody>
                  <a:tcPr marL="6022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262,67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79%</a:t>
                      </a:r>
                    </a:p>
                  </a:txBody>
                  <a:tcPr marL="0" marR="0" marT="0" marB="0" anchor="b">
                    <a:lnL>
                      <a:noFill/>
                    </a:lnL>
                    <a:lnR>
                      <a:noFill/>
                    </a:lnR>
                    <a:lnT>
                      <a:noFill/>
                    </a:lnT>
                    <a:lnB>
                      <a:noFill/>
                    </a:lnB>
                  </a:tcPr>
                </a:tc>
                <a:extLst>
                  <a:ext uri="{0D108BD9-81ED-4DB2-BD59-A6C34878D82A}">
                    <a16:rowId xmlns:a16="http://schemas.microsoft.com/office/drawing/2014/main" val="3947182898"/>
                  </a:ext>
                </a:extLst>
              </a:tr>
              <a:tr h="110076">
                <a:tc>
                  <a:txBody>
                    <a:bodyPr/>
                    <a:lstStyle/>
                    <a:p>
                      <a:pPr algn="l" fontAlgn="b"/>
                      <a:r>
                        <a:rPr lang="cs-CZ" sz="700" b="0" i="0" u="none" strike="noStrike">
                          <a:solidFill>
                            <a:srgbClr val="000000"/>
                          </a:solidFill>
                          <a:effectLst/>
                          <a:latin typeface="Arial" panose="020B0604020202020204" pitchFamily="34" charset="0"/>
                        </a:rPr>
                        <a:t>[PL-PL] Krosno Iskrzynia - Rzeszow [OPP] / N-1 Krosno Iskrzynia - Tarnow</a:t>
                      </a:r>
                    </a:p>
                  </a:txBody>
                  <a:tcPr marL="6022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82,63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50%</a:t>
                      </a:r>
                    </a:p>
                  </a:txBody>
                  <a:tcPr marL="0" marR="0" marT="0" marB="0" anchor="b">
                    <a:lnL>
                      <a:noFill/>
                    </a:lnL>
                    <a:lnR>
                      <a:noFill/>
                    </a:lnR>
                    <a:lnT>
                      <a:noFill/>
                    </a:lnT>
                    <a:lnB>
                      <a:noFill/>
                    </a:lnB>
                  </a:tcPr>
                </a:tc>
                <a:extLst>
                  <a:ext uri="{0D108BD9-81ED-4DB2-BD59-A6C34878D82A}">
                    <a16:rowId xmlns:a16="http://schemas.microsoft.com/office/drawing/2014/main" val="2575972619"/>
                  </a:ext>
                </a:extLst>
              </a:tr>
              <a:tr h="110076">
                <a:tc>
                  <a:txBody>
                    <a:bodyPr/>
                    <a:lstStyle/>
                    <a:p>
                      <a:pPr algn="l" fontAlgn="b"/>
                      <a:r>
                        <a:rPr lang="en-US" sz="700" b="0" i="0" u="none" strike="noStrike">
                          <a:solidFill>
                            <a:srgbClr val="000000"/>
                          </a:solidFill>
                          <a:effectLst/>
                          <a:latin typeface="Arial" panose="020B0604020202020204" pitchFamily="34" charset="0"/>
                        </a:rPr>
                        <a:t>[BE-BE] PST Van Eyck 2 [OPP] [BE] / N-1 Achene - Gramme 380.10</a:t>
                      </a:r>
                    </a:p>
                  </a:txBody>
                  <a:tcPr marL="6022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0,84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68%</a:t>
                      </a:r>
                    </a:p>
                  </a:txBody>
                  <a:tcPr marL="0" marR="0" marT="0" marB="0" anchor="b">
                    <a:lnL>
                      <a:noFill/>
                    </a:lnL>
                    <a:lnR>
                      <a:noFill/>
                    </a:lnR>
                    <a:lnT>
                      <a:noFill/>
                    </a:lnT>
                    <a:lnB>
                      <a:noFill/>
                    </a:lnB>
                  </a:tcPr>
                </a:tc>
                <a:extLst>
                  <a:ext uri="{0D108BD9-81ED-4DB2-BD59-A6C34878D82A}">
                    <a16:rowId xmlns:a16="http://schemas.microsoft.com/office/drawing/2014/main" val="1057033898"/>
                  </a:ext>
                </a:extLst>
              </a:tr>
              <a:tr h="110076">
                <a:tc>
                  <a:txBody>
                    <a:bodyPr/>
                    <a:lstStyle/>
                    <a:p>
                      <a:pPr algn="l" fontAlgn="b"/>
                      <a:r>
                        <a:rPr lang="cs-CZ" sz="700" b="0" i="0" u="none" strike="noStrike">
                          <a:solidFill>
                            <a:srgbClr val="000000"/>
                          </a:solidFill>
                          <a:effectLst/>
                          <a:latin typeface="Arial" panose="020B0604020202020204" pitchFamily="34" charset="0"/>
                        </a:rPr>
                        <a:t>[AT-SI] Obersielach - Podlog 247 [DIR] [AT] / N-1 Cirkovce-Podlog</a:t>
                      </a:r>
                    </a:p>
                  </a:txBody>
                  <a:tcPr marL="6022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23,95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35%</a:t>
                      </a:r>
                    </a:p>
                  </a:txBody>
                  <a:tcPr marL="0" marR="0" marT="0" marB="0" anchor="b">
                    <a:lnL>
                      <a:noFill/>
                    </a:lnL>
                    <a:lnR>
                      <a:noFill/>
                    </a:lnR>
                    <a:lnT>
                      <a:noFill/>
                    </a:lnT>
                    <a:lnB>
                      <a:noFill/>
                    </a:lnB>
                  </a:tcPr>
                </a:tc>
                <a:extLst>
                  <a:ext uri="{0D108BD9-81ED-4DB2-BD59-A6C34878D82A}">
                    <a16:rowId xmlns:a16="http://schemas.microsoft.com/office/drawing/2014/main" val="1074068916"/>
                  </a:ext>
                </a:extLst>
              </a:tr>
              <a:tr h="110076">
                <a:tc>
                  <a:txBody>
                    <a:bodyPr/>
                    <a:lstStyle/>
                    <a:p>
                      <a:pPr algn="l" fontAlgn="b"/>
                      <a:r>
                        <a:rPr lang="cs-CZ" sz="700" b="1" i="0" u="none" strike="noStrike">
                          <a:solidFill>
                            <a:srgbClr val="000000"/>
                          </a:solidFill>
                          <a:effectLst/>
                          <a:latin typeface="Arial" panose="020B0604020202020204" pitchFamily="34" charset="0"/>
                        </a:rPr>
                        <a:t>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246,29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263%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741523191"/>
                  </a:ext>
                </a:extLst>
              </a:tr>
              <a:tr h="110076">
                <a:tc>
                  <a:txBody>
                    <a:bodyPr/>
                    <a:lstStyle/>
                    <a:p>
                      <a:pPr algn="l" fontAlgn="b"/>
                      <a:r>
                        <a:rPr lang="cs-CZ" sz="700" b="0" i="0" u="none" strike="noStrike">
                          <a:solidFill>
                            <a:srgbClr val="000000"/>
                          </a:solidFill>
                          <a:effectLst/>
                          <a:latin typeface="Arial" panose="020B0604020202020204" pitchFamily="34" charset="0"/>
                        </a:rPr>
                        <a:t>[AT-D2] St. Peter 2 - Pleinting 258 [OPP] [AT] / N-1 Pleinting - Pirach 257</a:t>
                      </a:r>
                    </a:p>
                  </a:txBody>
                  <a:tcPr marL="6022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167,51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60%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39228184"/>
                  </a:ext>
                </a:extLst>
              </a:tr>
              <a:tr h="110076">
                <a:tc>
                  <a:txBody>
                    <a:bodyPr/>
                    <a:lstStyle/>
                    <a:p>
                      <a:pPr algn="l" fontAlgn="b"/>
                      <a:r>
                        <a:rPr lang="cs-CZ" sz="700" b="0" i="0" u="none" strike="noStrike">
                          <a:solidFill>
                            <a:srgbClr val="000000"/>
                          </a:solidFill>
                          <a:effectLst/>
                          <a:latin typeface="Arial" panose="020B0604020202020204" pitchFamily="34" charset="0"/>
                        </a:rPr>
                        <a:t>[AT-HU] Wien Suedost - Gyoer 245 [DIR] [AT] / N-1 Neusiedl - Wien Suedost 246A</a:t>
                      </a:r>
                    </a:p>
                  </a:txBody>
                  <a:tcPr marL="6022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173,5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54%</a:t>
                      </a:r>
                    </a:p>
                  </a:txBody>
                  <a:tcPr marL="0" marR="0" marT="0" marB="0" anchor="b">
                    <a:lnL>
                      <a:noFill/>
                    </a:lnL>
                    <a:lnR>
                      <a:noFill/>
                    </a:lnR>
                    <a:lnT>
                      <a:noFill/>
                    </a:lnT>
                    <a:lnB>
                      <a:noFill/>
                    </a:lnB>
                  </a:tcPr>
                </a:tc>
                <a:extLst>
                  <a:ext uri="{0D108BD9-81ED-4DB2-BD59-A6C34878D82A}">
                    <a16:rowId xmlns:a16="http://schemas.microsoft.com/office/drawing/2014/main" val="1164929351"/>
                  </a:ext>
                </a:extLst>
              </a:tr>
              <a:tr h="110076">
                <a:tc>
                  <a:txBody>
                    <a:bodyPr/>
                    <a:lstStyle/>
                    <a:p>
                      <a:pPr algn="l" fontAlgn="b"/>
                      <a:r>
                        <a:rPr lang="cs-CZ" sz="700" b="0" i="0" u="none" strike="noStrike">
                          <a:solidFill>
                            <a:srgbClr val="000000"/>
                          </a:solidFill>
                          <a:effectLst/>
                          <a:latin typeface="Arial" panose="020B0604020202020204" pitchFamily="34" charset="0"/>
                        </a:rPr>
                        <a:t>[PL-PL] Krosno Iskrzynia - Rzeszow [OPP] / N-1 Krosno Iskrzynia - Tarnow</a:t>
                      </a:r>
                    </a:p>
                  </a:txBody>
                  <a:tcPr marL="6022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88,25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51%</a:t>
                      </a:r>
                    </a:p>
                  </a:txBody>
                  <a:tcPr marL="0" marR="0" marT="0" marB="0" anchor="b">
                    <a:lnL>
                      <a:noFill/>
                    </a:lnL>
                    <a:lnR>
                      <a:noFill/>
                    </a:lnR>
                    <a:lnT>
                      <a:noFill/>
                    </a:lnT>
                    <a:lnB>
                      <a:noFill/>
                    </a:lnB>
                  </a:tcPr>
                </a:tc>
                <a:extLst>
                  <a:ext uri="{0D108BD9-81ED-4DB2-BD59-A6C34878D82A}">
                    <a16:rowId xmlns:a16="http://schemas.microsoft.com/office/drawing/2014/main" val="3678244622"/>
                  </a:ext>
                </a:extLst>
              </a:tr>
              <a:tr h="110076">
                <a:tc>
                  <a:txBody>
                    <a:bodyPr/>
                    <a:lstStyle/>
                    <a:p>
                      <a:pPr algn="l" fontAlgn="b"/>
                      <a:r>
                        <a:rPr lang="en-US" sz="700" b="0" i="0" u="none" strike="noStrike">
                          <a:solidFill>
                            <a:srgbClr val="000000"/>
                          </a:solidFill>
                          <a:effectLst/>
                          <a:latin typeface="Arial" panose="020B0604020202020204" pitchFamily="34" charset="0"/>
                        </a:rPr>
                        <a:t>[BE-BE] PST Van Eyck 2 [OPP] [BE] / N-1 Achene - Gramme 380.10</a:t>
                      </a:r>
                    </a:p>
                  </a:txBody>
                  <a:tcPr marL="6022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0,58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71%</a:t>
                      </a:r>
                    </a:p>
                  </a:txBody>
                  <a:tcPr marL="0" marR="0" marT="0" marB="0" anchor="b">
                    <a:lnL>
                      <a:noFill/>
                    </a:lnL>
                    <a:lnR>
                      <a:noFill/>
                    </a:lnR>
                    <a:lnT>
                      <a:noFill/>
                    </a:lnT>
                    <a:lnB>
                      <a:noFill/>
                    </a:lnB>
                  </a:tcPr>
                </a:tc>
                <a:extLst>
                  <a:ext uri="{0D108BD9-81ED-4DB2-BD59-A6C34878D82A}">
                    <a16:rowId xmlns:a16="http://schemas.microsoft.com/office/drawing/2014/main" val="1194052621"/>
                  </a:ext>
                </a:extLst>
              </a:tr>
              <a:tr h="110076">
                <a:tc>
                  <a:txBody>
                    <a:bodyPr/>
                    <a:lstStyle/>
                    <a:p>
                      <a:pPr algn="l" fontAlgn="b"/>
                      <a:r>
                        <a:rPr lang="nb-NO" sz="700" b="0" i="0" u="none" strike="noStrike">
                          <a:solidFill>
                            <a:srgbClr val="000000"/>
                          </a:solidFill>
                          <a:effectLst/>
                          <a:latin typeface="Arial" panose="020B0604020202020204" pitchFamily="34" charset="0"/>
                        </a:rPr>
                        <a:t>[AT-SI] Obersielach - Podlog 247 [DIR] [AT] / N-1 Kainachtal - Obersielach 471</a:t>
                      </a:r>
                    </a:p>
                  </a:txBody>
                  <a:tcPr marL="6022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246,29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27%</a:t>
                      </a:r>
                    </a:p>
                  </a:txBody>
                  <a:tcPr marL="0" marR="0" marT="0" marB="0" anchor="b">
                    <a:lnL>
                      <a:noFill/>
                    </a:lnL>
                    <a:lnR>
                      <a:noFill/>
                    </a:lnR>
                    <a:lnT>
                      <a:noFill/>
                    </a:lnT>
                    <a:lnB>
                      <a:noFill/>
                    </a:lnB>
                  </a:tcPr>
                </a:tc>
                <a:extLst>
                  <a:ext uri="{0D108BD9-81ED-4DB2-BD59-A6C34878D82A}">
                    <a16:rowId xmlns:a16="http://schemas.microsoft.com/office/drawing/2014/main" val="2816951063"/>
                  </a:ext>
                </a:extLst>
              </a:tr>
              <a:tr h="110076">
                <a:tc>
                  <a:txBody>
                    <a:bodyPr/>
                    <a:lstStyle/>
                    <a:p>
                      <a:pPr algn="l" fontAlgn="b"/>
                      <a:r>
                        <a:rPr lang="cs-CZ" sz="700" b="1" i="0" u="none" strike="noStrike">
                          <a:solidFill>
                            <a:srgbClr val="000000"/>
                          </a:solidFill>
                          <a:effectLst/>
                          <a:latin typeface="Arial" panose="020B0604020202020204" pitchFamily="34" charset="0"/>
                        </a:rPr>
                        <a:t>20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253,5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188%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847985489"/>
                  </a:ext>
                </a:extLst>
              </a:tr>
              <a:tr h="110076">
                <a:tc>
                  <a:txBody>
                    <a:bodyPr/>
                    <a:lstStyle/>
                    <a:p>
                      <a:pPr algn="l" fontAlgn="b"/>
                      <a:r>
                        <a:rPr lang="cs-CZ" sz="700" b="0" i="0" u="none" strike="noStrike">
                          <a:solidFill>
                            <a:srgbClr val="000000"/>
                          </a:solidFill>
                          <a:effectLst/>
                          <a:latin typeface="Arial" panose="020B0604020202020204" pitchFamily="34" charset="0"/>
                        </a:rPr>
                        <a:t>[AT-D2] St. Peter 2 - Pleinting 258 [OPP] [AT] / N-1 Pleinting - Pirach 257</a:t>
                      </a:r>
                    </a:p>
                  </a:txBody>
                  <a:tcPr marL="6022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102,02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53%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182291192"/>
                  </a:ext>
                </a:extLst>
              </a:tr>
              <a:tr h="110076">
                <a:tc>
                  <a:txBody>
                    <a:bodyPr/>
                    <a:lstStyle/>
                    <a:p>
                      <a:pPr algn="l" fontAlgn="b"/>
                      <a:r>
                        <a:rPr lang="cs-CZ" sz="700" b="0" i="0" u="none" strike="noStrike">
                          <a:solidFill>
                            <a:srgbClr val="000000"/>
                          </a:solidFill>
                          <a:effectLst/>
                          <a:latin typeface="Arial" panose="020B0604020202020204" pitchFamily="34" charset="0"/>
                        </a:rPr>
                        <a:t>[PL-PL] Krosno Iskrzynia - Rzeszow [OPP] / N-1 Krosno Iskrzynia - Tarnow</a:t>
                      </a:r>
                    </a:p>
                  </a:txBody>
                  <a:tcPr marL="6022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61,26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47%</a:t>
                      </a:r>
                    </a:p>
                  </a:txBody>
                  <a:tcPr marL="0" marR="0" marT="0" marB="0" anchor="b">
                    <a:lnL>
                      <a:noFill/>
                    </a:lnL>
                    <a:lnR>
                      <a:noFill/>
                    </a:lnR>
                    <a:lnT>
                      <a:noFill/>
                    </a:lnT>
                    <a:lnB>
                      <a:noFill/>
                    </a:lnB>
                  </a:tcPr>
                </a:tc>
                <a:extLst>
                  <a:ext uri="{0D108BD9-81ED-4DB2-BD59-A6C34878D82A}">
                    <a16:rowId xmlns:a16="http://schemas.microsoft.com/office/drawing/2014/main" val="3129822625"/>
                  </a:ext>
                </a:extLst>
              </a:tr>
              <a:tr h="110076">
                <a:tc>
                  <a:txBody>
                    <a:bodyPr/>
                    <a:lstStyle/>
                    <a:p>
                      <a:pPr algn="l" fontAlgn="b"/>
                      <a:r>
                        <a:rPr lang="en-US" sz="700" b="0" i="0" u="none" strike="noStrike">
                          <a:solidFill>
                            <a:srgbClr val="000000"/>
                          </a:solidFill>
                          <a:effectLst/>
                          <a:latin typeface="Arial" panose="020B0604020202020204" pitchFamily="34" charset="0"/>
                        </a:rPr>
                        <a:t>[BE-BE] PST Van Eyck 2 [OPP] [BE] / N-1 Achene - Gramme 380.10</a:t>
                      </a:r>
                    </a:p>
                  </a:txBody>
                  <a:tcPr marL="6022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0,42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68%</a:t>
                      </a:r>
                    </a:p>
                  </a:txBody>
                  <a:tcPr marL="0" marR="0" marT="0" marB="0" anchor="b">
                    <a:lnL>
                      <a:noFill/>
                    </a:lnL>
                    <a:lnR>
                      <a:noFill/>
                    </a:lnR>
                    <a:lnT>
                      <a:noFill/>
                    </a:lnT>
                    <a:lnB>
                      <a:noFill/>
                    </a:lnB>
                  </a:tcPr>
                </a:tc>
                <a:extLst>
                  <a:ext uri="{0D108BD9-81ED-4DB2-BD59-A6C34878D82A}">
                    <a16:rowId xmlns:a16="http://schemas.microsoft.com/office/drawing/2014/main" val="904060387"/>
                  </a:ext>
                </a:extLst>
              </a:tr>
              <a:tr h="110076">
                <a:tc>
                  <a:txBody>
                    <a:bodyPr/>
                    <a:lstStyle/>
                    <a:p>
                      <a:pPr algn="l" fontAlgn="b"/>
                      <a:r>
                        <a:rPr lang="nb-NO" sz="700" b="0" i="0" u="none" strike="noStrike">
                          <a:solidFill>
                            <a:srgbClr val="000000"/>
                          </a:solidFill>
                          <a:effectLst/>
                          <a:latin typeface="Arial" panose="020B0604020202020204" pitchFamily="34" charset="0"/>
                        </a:rPr>
                        <a:t>[AT-SI] Obersielach - Podlog 247 [DIR] [AT] / N-1 Kainachtal - Obersielach 471</a:t>
                      </a:r>
                    </a:p>
                  </a:txBody>
                  <a:tcPr marL="6022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253,5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377385637"/>
                  </a:ext>
                </a:extLst>
              </a:tr>
              <a:tr h="110076">
                <a:tc>
                  <a:txBody>
                    <a:bodyPr/>
                    <a:lstStyle/>
                    <a:p>
                      <a:pPr algn="l" fontAlgn="b"/>
                      <a:r>
                        <a:rPr lang="cs-CZ" sz="700" b="1" i="0" u="none" strike="noStrike">
                          <a:solidFill>
                            <a:srgbClr val="000000"/>
                          </a:solidFill>
                          <a:effectLst/>
                          <a:latin typeface="Arial" panose="020B0604020202020204" pitchFamily="34" charset="0"/>
                        </a:rPr>
                        <a:t>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1614,01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188%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799630613"/>
                  </a:ext>
                </a:extLst>
              </a:tr>
              <a:tr h="110076">
                <a:tc>
                  <a:txBody>
                    <a:bodyPr/>
                    <a:lstStyle/>
                    <a:p>
                      <a:pPr algn="l" fontAlgn="b"/>
                      <a:r>
                        <a:rPr lang="de-DE" sz="700" b="0" i="0" u="none" strike="noStrike">
                          <a:solidFill>
                            <a:srgbClr val="000000"/>
                          </a:solidFill>
                          <a:effectLst/>
                          <a:latin typeface="Arial" panose="020B0604020202020204" pitchFamily="34" charset="0"/>
                        </a:rPr>
                        <a:t>[D8-D8] Pasewalk - Vierraden 306 [DIR] / N-1 Vierraden - Neuenhagen 304</a:t>
                      </a:r>
                    </a:p>
                  </a:txBody>
                  <a:tcPr marL="6022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585,64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38194193"/>
                  </a:ext>
                </a:extLst>
              </a:tr>
              <a:tr h="110076">
                <a:tc>
                  <a:txBody>
                    <a:bodyPr/>
                    <a:lstStyle/>
                    <a:p>
                      <a:pPr algn="l" fontAlgn="b"/>
                      <a:r>
                        <a:rPr lang="cs-CZ" sz="700" b="0" i="0" u="none" strike="noStrike">
                          <a:solidFill>
                            <a:srgbClr val="000000"/>
                          </a:solidFill>
                          <a:effectLst/>
                          <a:latin typeface="Arial" panose="020B0604020202020204" pitchFamily="34" charset="0"/>
                        </a:rPr>
                        <a:t>[AT-HU] Wien Suedost - Gyoer 245 [DIR] [AT] / N-1 Neusiedl - Wien Suedost 246A</a:t>
                      </a:r>
                    </a:p>
                  </a:txBody>
                  <a:tcPr marL="6022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1614,01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42%</a:t>
                      </a:r>
                    </a:p>
                  </a:txBody>
                  <a:tcPr marL="0" marR="0" marT="0" marB="0" anchor="b">
                    <a:lnL>
                      <a:noFill/>
                    </a:lnL>
                    <a:lnR>
                      <a:noFill/>
                    </a:lnR>
                    <a:lnT>
                      <a:noFill/>
                    </a:lnT>
                    <a:lnB>
                      <a:noFill/>
                    </a:lnB>
                  </a:tcPr>
                </a:tc>
                <a:extLst>
                  <a:ext uri="{0D108BD9-81ED-4DB2-BD59-A6C34878D82A}">
                    <a16:rowId xmlns:a16="http://schemas.microsoft.com/office/drawing/2014/main" val="2327517228"/>
                  </a:ext>
                </a:extLst>
              </a:tr>
              <a:tr h="110076">
                <a:tc>
                  <a:txBody>
                    <a:bodyPr/>
                    <a:lstStyle/>
                    <a:p>
                      <a:pPr algn="l" fontAlgn="b"/>
                      <a:r>
                        <a:rPr lang="cs-CZ" sz="700" b="0" i="0" u="none" strike="noStrike">
                          <a:solidFill>
                            <a:srgbClr val="000000"/>
                          </a:solidFill>
                          <a:effectLst/>
                          <a:latin typeface="Arial" panose="020B0604020202020204" pitchFamily="34" charset="0"/>
                        </a:rPr>
                        <a:t>[PL-PL] Krosno Iskrzynia - Rzeszow [OPP] / N-1 Krosno Iskrzynia - Tarnow</a:t>
                      </a:r>
                    </a:p>
                  </a:txBody>
                  <a:tcPr marL="6022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10,43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51%</a:t>
                      </a:r>
                    </a:p>
                  </a:txBody>
                  <a:tcPr marL="0" marR="0" marT="0" marB="0" anchor="b">
                    <a:lnL>
                      <a:noFill/>
                    </a:lnL>
                    <a:lnR>
                      <a:noFill/>
                    </a:lnR>
                    <a:lnT>
                      <a:noFill/>
                    </a:lnT>
                    <a:lnB>
                      <a:noFill/>
                    </a:lnB>
                  </a:tcPr>
                </a:tc>
                <a:extLst>
                  <a:ext uri="{0D108BD9-81ED-4DB2-BD59-A6C34878D82A}">
                    <a16:rowId xmlns:a16="http://schemas.microsoft.com/office/drawing/2014/main" val="4003707158"/>
                  </a:ext>
                </a:extLst>
              </a:tr>
              <a:tr h="110076">
                <a:tc>
                  <a:txBody>
                    <a:bodyPr/>
                    <a:lstStyle/>
                    <a:p>
                      <a:pPr algn="l" fontAlgn="b"/>
                      <a:r>
                        <a:rPr lang="en-US" sz="700" b="0" i="0" u="none" strike="noStrike">
                          <a:solidFill>
                            <a:srgbClr val="000000"/>
                          </a:solidFill>
                          <a:effectLst/>
                          <a:latin typeface="Arial" panose="020B0604020202020204" pitchFamily="34" charset="0"/>
                        </a:rPr>
                        <a:t>[BE-BE] PST Van Eyck 2 [OPP] [BE] / N-1 Achene - Gramme 380.10</a:t>
                      </a:r>
                    </a:p>
                  </a:txBody>
                  <a:tcPr marL="6022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0,64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75%</a:t>
                      </a:r>
                    </a:p>
                  </a:txBody>
                  <a:tcPr marL="0" marR="0" marT="0" marB="0" anchor="b">
                    <a:lnL>
                      <a:noFill/>
                    </a:lnL>
                    <a:lnR>
                      <a:noFill/>
                    </a:lnR>
                    <a:lnT>
                      <a:noFill/>
                    </a:lnT>
                    <a:lnB>
                      <a:noFill/>
                    </a:lnB>
                  </a:tcPr>
                </a:tc>
                <a:extLst>
                  <a:ext uri="{0D108BD9-81ED-4DB2-BD59-A6C34878D82A}">
                    <a16:rowId xmlns:a16="http://schemas.microsoft.com/office/drawing/2014/main" val="682471098"/>
                  </a:ext>
                </a:extLst>
              </a:tr>
              <a:tr h="110076">
                <a:tc>
                  <a:txBody>
                    <a:bodyPr/>
                    <a:lstStyle/>
                    <a:p>
                      <a:pPr algn="l" fontAlgn="b"/>
                      <a:r>
                        <a:rPr lang="cs-CZ" sz="700" b="1" i="0" u="none" strike="noStrike">
                          <a:solidFill>
                            <a:srgbClr val="000000"/>
                          </a:solidFill>
                          <a:effectLst/>
                          <a:latin typeface="Arial" panose="020B0604020202020204" pitchFamily="34" charset="0"/>
                        </a:rPr>
                        <a:t>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317,87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85%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45591170"/>
                  </a:ext>
                </a:extLst>
              </a:tr>
              <a:tr h="110076">
                <a:tc>
                  <a:txBody>
                    <a:bodyPr/>
                    <a:lstStyle/>
                    <a:p>
                      <a:pPr algn="l" fontAlgn="b"/>
                      <a:r>
                        <a:rPr lang="de-DE" sz="700" b="0" i="0" u="none" strike="noStrike">
                          <a:solidFill>
                            <a:srgbClr val="000000"/>
                          </a:solidFill>
                          <a:effectLst/>
                          <a:latin typeface="Arial" panose="020B0604020202020204" pitchFamily="34" charset="0"/>
                        </a:rPr>
                        <a:t>[D8-D8] Pasewalk - Vierraden 306 [DIR] / N-1 Vierraden - Neuenhagen 304</a:t>
                      </a:r>
                    </a:p>
                  </a:txBody>
                  <a:tcPr marL="6022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116,18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271223747"/>
                  </a:ext>
                </a:extLst>
              </a:tr>
              <a:tr h="110076">
                <a:tc>
                  <a:txBody>
                    <a:bodyPr/>
                    <a:lstStyle/>
                    <a:p>
                      <a:pPr algn="l" fontAlgn="b"/>
                      <a:r>
                        <a:rPr lang="cs-CZ" sz="700" b="0" i="0" u="none" strike="noStrike">
                          <a:solidFill>
                            <a:srgbClr val="000000"/>
                          </a:solidFill>
                          <a:effectLst/>
                          <a:latin typeface="Arial" panose="020B0604020202020204" pitchFamily="34" charset="0"/>
                        </a:rPr>
                        <a:t>[NL-D2] Meeden-Diele  380 Z [OPP] [NL] / N-1 Gronau - Gronau TR 441 E</a:t>
                      </a:r>
                    </a:p>
                  </a:txBody>
                  <a:tcPr marL="6022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40,79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600330910"/>
                  </a:ext>
                </a:extLst>
              </a:tr>
              <a:tr h="110076">
                <a:tc>
                  <a:txBody>
                    <a:bodyPr/>
                    <a:lstStyle/>
                    <a:p>
                      <a:pPr algn="l" fontAlgn="b"/>
                      <a:r>
                        <a:rPr lang="cs-CZ" sz="700" b="0" i="0" u="none" strike="noStrike">
                          <a:solidFill>
                            <a:srgbClr val="000000"/>
                          </a:solidFill>
                          <a:effectLst/>
                          <a:latin typeface="Arial" panose="020B0604020202020204" pitchFamily="34" charset="0"/>
                        </a:rPr>
                        <a:t>[PL-PL] Krosno Iskrzynia - Rzeszow [OPP] / N-1 Krosno Iskrzynia - Tarnow</a:t>
                      </a:r>
                    </a:p>
                  </a:txBody>
                  <a:tcPr marL="6022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317,87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46%</a:t>
                      </a:r>
                    </a:p>
                  </a:txBody>
                  <a:tcPr marL="0" marR="0" marT="0" marB="0" anchor="b">
                    <a:lnL>
                      <a:noFill/>
                    </a:lnL>
                    <a:lnR>
                      <a:noFill/>
                    </a:lnR>
                    <a:lnT>
                      <a:noFill/>
                    </a:lnT>
                    <a:lnB>
                      <a:noFill/>
                    </a:lnB>
                  </a:tcPr>
                </a:tc>
                <a:extLst>
                  <a:ext uri="{0D108BD9-81ED-4DB2-BD59-A6C34878D82A}">
                    <a16:rowId xmlns:a16="http://schemas.microsoft.com/office/drawing/2014/main" val="2636929090"/>
                  </a:ext>
                </a:extLst>
              </a:tr>
              <a:tr h="110076">
                <a:tc>
                  <a:txBody>
                    <a:bodyPr/>
                    <a:lstStyle/>
                    <a:p>
                      <a:pPr algn="l" fontAlgn="b"/>
                      <a:r>
                        <a:rPr lang="cs-CZ" sz="700" b="1" i="0" u="none" strike="noStrike">
                          <a:solidFill>
                            <a:srgbClr val="000000"/>
                          </a:solidFill>
                          <a:effectLst/>
                          <a:latin typeface="Arial" panose="020B0604020202020204" pitchFamily="34" charset="0"/>
                        </a:rPr>
                        <a:t>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294,66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160%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71050522"/>
                  </a:ext>
                </a:extLst>
              </a:tr>
              <a:tr h="110076">
                <a:tc>
                  <a:txBody>
                    <a:bodyPr/>
                    <a:lstStyle/>
                    <a:p>
                      <a:pPr algn="l" fontAlgn="b"/>
                      <a:r>
                        <a:rPr lang="de-DE" sz="700" b="0" i="0" u="none" strike="noStrike">
                          <a:solidFill>
                            <a:srgbClr val="000000"/>
                          </a:solidFill>
                          <a:effectLst/>
                          <a:latin typeface="Arial" panose="020B0604020202020204" pitchFamily="34" charset="0"/>
                        </a:rPr>
                        <a:t>[D8-D8] Pasewalk - Vierraden 306 [DIR] / N-1 Vierraden - Neuenhagen 304</a:t>
                      </a:r>
                    </a:p>
                  </a:txBody>
                  <a:tcPr marL="6022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68,26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178618462"/>
                  </a:ext>
                </a:extLst>
              </a:tr>
              <a:tr h="110076">
                <a:tc>
                  <a:txBody>
                    <a:bodyPr/>
                    <a:lstStyle/>
                    <a:p>
                      <a:pPr algn="l" fontAlgn="b"/>
                      <a:r>
                        <a:rPr lang="cs-CZ" sz="700" b="0" i="0" u="none" strike="noStrike">
                          <a:solidFill>
                            <a:srgbClr val="000000"/>
                          </a:solidFill>
                          <a:effectLst/>
                          <a:latin typeface="Arial" panose="020B0604020202020204" pitchFamily="34" charset="0"/>
                        </a:rPr>
                        <a:t>[NL-D2] Meeden-Diele  380 Z [OPP] [NL] / N-1 Gronau - Hanekenfaehr GRONAU W</a:t>
                      </a:r>
                    </a:p>
                  </a:txBody>
                  <a:tcPr marL="6022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114,94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23%</a:t>
                      </a:r>
                    </a:p>
                  </a:txBody>
                  <a:tcPr marL="0" marR="0" marT="0" marB="0" anchor="b">
                    <a:lnL>
                      <a:noFill/>
                    </a:lnL>
                    <a:lnR>
                      <a:noFill/>
                    </a:lnR>
                    <a:lnT>
                      <a:noFill/>
                    </a:lnT>
                    <a:lnB>
                      <a:noFill/>
                    </a:lnB>
                  </a:tcPr>
                </a:tc>
                <a:extLst>
                  <a:ext uri="{0D108BD9-81ED-4DB2-BD59-A6C34878D82A}">
                    <a16:rowId xmlns:a16="http://schemas.microsoft.com/office/drawing/2014/main" val="4251287712"/>
                  </a:ext>
                </a:extLst>
              </a:tr>
              <a:tr h="110076">
                <a:tc>
                  <a:txBody>
                    <a:bodyPr/>
                    <a:lstStyle/>
                    <a:p>
                      <a:pPr algn="l" fontAlgn="b"/>
                      <a:r>
                        <a:rPr lang="en-US" sz="700" b="0" i="0" u="none" strike="noStrike">
                          <a:solidFill>
                            <a:srgbClr val="000000"/>
                          </a:solidFill>
                          <a:effectLst/>
                          <a:latin typeface="Arial" panose="020B0604020202020204" pitchFamily="34" charset="0"/>
                        </a:rPr>
                        <a:t>[BE-BE] Achene - Gramme 380.10 [OPP] / N-1 Avelgem - Avelin 380.80</a:t>
                      </a:r>
                    </a:p>
                  </a:txBody>
                  <a:tcPr marL="60226"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22,13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72%</a:t>
                      </a:r>
                    </a:p>
                  </a:txBody>
                  <a:tcPr marL="0" marR="0" marT="0" marB="0" anchor="b">
                    <a:lnL>
                      <a:noFill/>
                    </a:lnL>
                    <a:lnR>
                      <a:noFill/>
                    </a:lnR>
                    <a:lnT>
                      <a:noFill/>
                    </a:lnT>
                    <a:lnB>
                      <a:noFill/>
                    </a:lnB>
                  </a:tcPr>
                </a:tc>
                <a:extLst>
                  <a:ext uri="{0D108BD9-81ED-4DB2-BD59-A6C34878D82A}">
                    <a16:rowId xmlns:a16="http://schemas.microsoft.com/office/drawing/2014/main" val="20838219"/>
                  </a:ext>
                </a:extLst>
              </a:tr>
              <a:tr h="110076">
                <a:tc>
                  <a:txBody>
                    <a:bodyPr/>
                    <a:lstStyle/>
                    <a:p>
                      <a:pPr algn="l" fontAlgn="b"/>
                      <a:r>
                        <a:rPr lang="cs-CZ" sz="700" b="0" i="0" u="none" strike="noStrike">
                          <a:solidFill>
                            <a:srgbClr val="000000"/>
                          </a:solidFill>
                          <a:effectLst/>
                          <a:latin typeface="Arial" panose="020B0604020202020204" pitchFamily="34" charset="0"/>
                        </a:rPr>
                        <a:t>[PL-PL] Krosno Iskrzynia - Rzeszow [OPP] / N-1 Krosno Iskrzynia - Tarnow</a:t>
                      </a:r>
                    </a:p>
                  </a:txBody>
                  <a:tcPr marL="60226"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0" i="0" u="none" strike="noStrike">
                          <a:solidFill>
                            <a:srgbClr val="000000"/>
                          </a:solidFill>
                          <a:effectLst/>
                          <a:latin typeface="Arial" panose="020B0604020202020204" pitchFamily="34" charset="0"/>
                        </a:rPr>
                        <a:t>294,66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0" i="0" u="none" strike="noStrike">
                          <a:solidFill>
                            <a:srgbClr val="000000"/>
                          </a:solidFill>
                          <a:effectLst/>
                          <a:latin typeface="Arial" panose="020B0604020202020204" pitchFamily="34" charset="0"/>
                        </a:rPr>
                        <a:t>45%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79414902"/>
                  </a:ext>
                </a:extLst>
              </a:tr>
              <a:tr h="110076">
                <a:tc>
                  <a:txBody>
                    <a:bodyPr/>
                    <a:lstStyle/>
                    <a:p>
                      <a:pPr algn="l" fontAlgn="b"/>
                      <a:r>
                        <a:rPr lang="cs-CZ" sz="700" b="1" i="0" u="none" strike="noStrike">
                          <a:solidFill>
                            <a:srgbClr val="000000"/>
                          </a:solidFill>
                          <a:effectLst/>
                          <a:latin typeface="Arial" panose="020B0604020202020204" pitchFamily="34" charset="0"/>
                        </a:rPr>
                        <a:t>Total sum</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cs-CZ" sz="700" b="1" i="0" u="none" strike="noStrike">
                          <a:solidFill>
                            <a:srgbClr val="000000"/>
                          </a:solidFill>
                          <a:effectLst/>
                          <a:latin typeface="Arial" panose="020B0604020202020204" pitchFamily="34" charset="0"/>
                        </a:rPr>
                        <a:t>1614,01</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cs-CZ" sz="700" b="1" i="0" u="none" strike="noStrike" dirty="0">
                          <a:solidFill>
                            <a:srgbClr val="000000"/>
                          </a:solidFill>
                          <a:effectLst/>
                          <a:latin typeface="Arial" panose="020B0604020202020204" pitchFamily="34" charset="0"/>
                        </a:rPr>
                        <a:t>1888%</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extLst>
                  <a:ext uri="{0D108BD9-81ED-4DB2-BD59-A6C34878D82A}">
                    <a16:rowId xmlns:a16="http://schemas.microsoft.com/office/drawing/2014/main" val="296138566"/>
                  </a:ext>
                </a:extLst>
              </a:tr>
            </a:tbl>
          </a:graphicData>
        </a:graphic>
      </p:graphicFrame>
    </p:spTree>
    <p:extLst>
      <p:ext uri="{BB962C8B-B14F-4D97-AF65-F5344CB8AC3E}">
        <p14:creationId xmlns:p14="http://schemas.microsoft.com/office/powerpoint/2010/main" val="2317153750"/>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BD20220422</a:t>
            </a:r>
            <a:r>
              <a:rPr lang="en-US" altLang="hu-HU" sz="1400" dirty="0">
                <a:solidFill>
                  <a:srgbClr val="008000"/>
                </a:solidFill>
              </a:rPr>
              <a:t> (part </a:t>
            </a:r>
            <a:r>
              <a:rPr lang="sl-SI" altLang="hu-HU" sz="1400" dirty="0">
                <a:solidFill>
                  <a:srgbClr val="008000"/>
                </a:solidFill>
              </a:rPr>
              <a:t>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ulka 1">
            <a:extLst>
              <a:ext uri="{FF2B5EF4-FFF2-40B4-BE49-F238E27FC236}">
                <a16:creationId xmlns:a16="http://schemas.microsoft.com/office/drawing/2014/main" id="{2FFC329D-F34E-4D4F-AE50-47EB25D6C2D8}"/>
              </a:ext>
            </a:extLst>
          </p:cNvPr>
          <p:cNvGraphicFramePr>
            <a:graphicFrameLocks noGrp="1"/>
          </p:cNvGraphicFramePr>
          <p:nvPr>
            <p:extLst>
              <p:ext uri="{D42A27DB-BD31-4B8C-83A1-F6EECF244321}">
                <p14:modId xmlns:p14="http://schemas.microsoft.com/office/powerpoint/2010/main" val="3152685277"/>
              </p:ext>
            </p:extLst>
          </p:nvPr>
        </p:nvGraphicFramePr>
        <p:xfrm>
          <a:off x="488395" y="936250"/>
          <a:ext cx="8706811" cy="5662080"/>
        </p:xfrm>
        <a:graphic>
          <a:graphicData uri="http://schemas.openxmlformats.org/drawingml/2006/table">
            <a:tbl>
              <a:tblPr/>
              <a:tblGrid>
                <a:gridCol w="6811472">
                  <a:extLst>
                    <a:ext uri="{9D8B030D-6E8A-4147-A177-3AD203B41FA5}">
                      <a16:colId xmlns:a16="http://schemas.microsoft.com/office/drawing/2014/main" val="3328238664"/>
                    </a:ext>
                  </a:extLst>
                </a:gridCol>
                <a:gridCol w="1399484">
                  <a:extLst>
                    <a:ext uri="{9D8B030D-6E8A-4147-A177-3AD203B41FA5}">
                      <a16:colId xmlns:a16="http://schemas.microsoft.com/office/drawing/2014/main" val="488578044"/>
                    </a:ext>
                  </a:extLst>
                </a:gridCol>
                <a:gridCol w="495855">
                  <a:extLst>
                    <a:ext uri="{9D8B030D-6E8A-4147-A177-3AD203B41FA5}">
                      <a16:colId xmlns:a16="http://schemas.microsoft.com/office/drawing/2014/main" val="2344921327"/>
                    </a:ext>
                  </a:extLst>
                </a:gridCol>
              </a:tblGrid>
              <a:tr h="117960">
                <a:tc>
                  <a:txBody>
                    <a:bodyPr/>
                    <a:lstStyle/>
                    <a:p>
                      <a:pPr algn="l" fontAlgn="b"/>
                      <a:r>
                        <a:rPr lang="cs-CZ" sz="7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3877298186"/>
                  </a:ext>
                </a:extLst>
              </a:tr>
              <a:tr h="117960">
                <a:tc>
                  <a:txBody>
                    <a:bodyPr/>
                    <a:lstStyle/>
                    <a:p>
                      <a:pPr algn="l" fontAlgn="b"/>
                      <a:r>
                        <a:rPr lang="cs-CZ" sz="700" b="1"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430,56</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151%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660168484"/>
                  </a:ext>
                </a:extLst>
              </a:tr>
              <a:tr h="117960">
                <a:tc>
                  <a:txBody>
                    <a:bodyPr/>
                    <a:lstStyle/>
                    <a:p>
                      <a:pPr algn="l" fontAlgn="b"/>
                      <a:r>
                        <a:rPr lang="cs-CZ" sz="700" b="0" i="0" u="none" strike="noStrike">
                          <a:solidFill>
                            <a:srgbClr val="000000"/>
                          </a:solidFill>
                          <a:effectLst/>
                          <a:latin typeface="Arial" panose="020B0604020202020204" pitchFamily="34" charset="0"/>
                        </a:rPr>
                        <a:t>[NL-D2] Meeden-Diele  380 Z [OPP] [NL] / N-1 Gronau - Gronau TR 441 E</a:t>
                      </a:r>
                    </a:p>
                  </a:txBody>
                  <a:tcPr marL="6399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430,56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930975411"/>
                  </a:ext>
                </a:extLst>
              </a:tr>
              <a:tr h="117960">
                <a:tc>
                  <a:txBody>
                    <a:bodyPr/>
                    <a:lstStyle/>
                    <a:p>
                      <a:pPr algn="l" fontAlgn="b"/>
                      <a:r>
                        <a:rPr lang="en-US" sz="700" b="0" i="0" u="none" strike="noStrike">
                          <a:solidFill>
                            <a:srgbClr val="000000"/>
                          </a:solidFill>
                          <a:effectLst/>
                          <a:latin typeface="Arial" panose="020B0604020202020204" pitchFamily="34" charset="0"/>
                        </a:rPr>
                        <a:t>[BE-FR] Achene - Lonny 19 [DIR] [FR] / N-1 Avelgem - Avelin 380.80</a:t>
                      </a:r>
                    </a:p>
                  </a:txBody>
                  <a:tcPr marL="6399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95,03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70%</a:t>
                      </a:r>
                    </a:p>
                  </a:txBody>
                  <a:tcPr marL="0" marR="0" marT="0" marB="0" anchor="b">
                    <a:lnL>
                      <a:noFill/>
                    </a:lnL>
                    <a:lnR>
                      <a:noFill/>
                    </a:lnR>
                    <a:lnT>
                      <a:noFill/>
                    </a:lnT>
                    <a:lnB>
                      <a:noFill/>
                    </a:lnB>
                  </a:tcPr>
                </a:tc>
                <a:extLst>
                  <a:ext uri="{0D108BD9-81ED-4DB2-BD59-A6C34878D82A}">
                    <a16:rowId xmlns:a16="http://schemas.microsoft.com/office/drawing/2014/main" val="2016858451"/>
                  </a:ext>
                </a:extLst>
              </a:tr>
              <a:tr h="117960">
                <a:tc>
                  <a:txBody>
                    <a:bodyPr/>
                    <a:lstStyle/>
                    <a:p>
                      <a:pPr algn="l" fontAlgn="b"/>
                      <a:r>
                        <a:rPr lang="cs-CZ" sz="700" b="0" i="0" u="none" strike="noStrike">
                          <a:solidFill>
                            <a:srgbClr val="000000"/>
                          </a:solidFill>
                          <a:effectLst/>
                          <a:latin typeface="Arial" panose="020B0604020202020204" pitchFamily="34" charset="0"/>
                        </a:rPr>
                        <a:t>[PL-PL] Krosno Iskrzynia - Rzeszow [OPP] / N-1 Krosno Iskrzynia - Tarnow</a:t>
                      </a:r>
                    </a:p>
                  </a:txBody>
                  <a:tcPr marL="6399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207,06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61%</a:t>
                      </a:r>
                    </a:p>
                  </a:txBody>
                  <a:tcPr marL="0" marR="0" marT="0" marB="0" anchor="b">
                    <a:lnL>
                      <a:noFill/>
                    </a:lnL>
                    <a:lnR>
                      <a:noFill/>
                    </a:lnR>
                    <a:lnT>
                      <a:noFill/>
                    </a:lnT>
                    <a:lnB>
                      <a:noFill/>
                    </a:lnB>
                  </a:tcPr>
                </a:tc>
                <a:extLst>
                  <a:ext uri="{0D108BD9-81ED-4DB2-BD59-A6C34878D82A}">
                    <a16:rowId xmlns:a16="http://schemas.microsoft.com/office/drawing/2014/main" val="1027086815"/>
                  </a:ext>
                </a:extLst>
              </a:tr>
              <a:tr h="117960">
                <a:tc>
                  <a:txBody>
                    <a:bodyPr/>
                    <a:lstStyle/>
                    <a:p>
                      <a:pPr algn="l" fontAlgn="b"/>
                      <a:r>
                        <a:rPr lang="cs-CZ" sz="700" b="1" i="0" u="none" strike="noStrike">
                          <a:solidFill>
                            <a:srgbClr val="000000"/>
                          </a:solidFill>
                          <a:effectLst/>
                          <a:latin typeface="Arial" panose="020B0604020202020204" pitchFamily="34" charset="0"/>
                        </a:rPr>
                        <a:t>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272,13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159%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307288042"/>
                  </a:ext>
                </a:extLst>
              </a:tr>
              <a:tr h="117960">
                <a:tc>
                  <a:txBody>
                    <a:bodyPr/>
                    <a:lstStyle/>
                    <a:p>
                      <a:pPr algn="l" fontAlgn="b"/>
                      <a:r>
                        <a:rPr lang="cs-CZ" sz="700" b="0" i="0" u="none" strike="noStrike">
                          <a:solidFill>
                            <a:srgbClr val="000000"/>
                          </a:solidFill>
                          <a:effectLst/>
                          <a:latin typeface="Arial" panose="020B0604020202020204" pitchFamily="34" charset="0"/>
                        </a:rPr>
                        <a:t>[NL-D2] Meeden-Diele  380 Z [OPP] [NL] / N-1 Gronau - Hanekenfaehr GRONAU W</a:t>
                      </a:r>
                    </a:p>
                  </a:txBody>
                  <a:tcPr marL="6399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128,64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48961502"/>
                  </a:ext>
                </a:extLst>
              </a:tr>
              <a:tr h="117960">
                <a:tc>
                  <a:txBody>
                    <a:bodyPr/>
                    <a:lstStyle/>
                    <a:p>
                      <a:pPr algn="l" fontAlgn="b"/>
                      <a:r>
                        <a:rPr lang="cs-CZ" sz="700" b="0" i="0" u="none" strike="noStrike">
                          <a:solidFill>
                            <a:srgbClr val="000000"/>
                          </a:solidFill>
                          <a:effectLst/>
                          <a:latin typeface="Arial" panose="020B0604020202020204" pitchFamily="34" charset="0"/>
                        </a:rPr>
                        <a:t>[BE-FR] Avelgem - Avelin 80 [DIR] [FR] / N-1 Achene - Lonny 380.19</a:t>
                      </a:r>
                    </a:p>
                  </a:txBody>
                  <a:tcPr marL="6399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63,43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85%</a:t>
                      </a:r>
                    </a:p>
                  </a:txBody>
                  <a:tcPr marL="0" marR="0" marT="0" marB="0" anchor="b">
                    <a:lnL>
                      <a:noFill/>
                    </a:lnL>
                    <a:lnR>
                      <a:noFill/>
                    </a:lnR>
                    <a:lnT>
                      <a:noFill/>
                    </a:lnT>
                    <a:lnB>
                      <a:noFill/>
                    </a:lnB>
                  </a:tcPr>
                </a:tc>
                <a:extLst>
                  <a:ext uri="{0D108BD9-81ED-4DB2-BD59-A6C34878D82A}">
                    <a16:rowId xmlns:a16="http://schemas.microsoft.com/office/drawing/2014/main" val="3528023756"/>
                  </a:ext>
                </a:extLst>
              </a:tr>
              <a:tr h="117960">
                <a:tc>
                  <a:txBody>
                    <a:bodyPr/>
                    <a:lstStyle/>
                    <a:p>
                      <a:pPr algn="l" fontAlgn="b"/>
                      <a:r>
                        <a:rPr lang="cs-CZ" sz="700" b="0" i="0" u="none" strike="noStrike">
                          <a:solidFill>
                            <a:srgbClr val="000000"/>
                          </a:solidFill>
                          <a:effectLst/>
                          <a:latin typeface="Arial" panose="020B0604020202020204" pitchFamily="34" charset="0"/>
                        </a:rPr>
                        <a:t>[PL-PL] Krosno Iskrzynia - Rzeszow [OPP] / N-1 Krosno Iskrzynia - Tarnow</a:t>
                      </a:r>
                    </a:p>
                  </a:txBody>
                  <a:tcPr marL="6399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272,13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55%</a:t>
                      </a:r>
                    </a:p>
                  </a:txBody>
                  <a:tcPr marL="0" marR="0" marT="0" marB="0" anchor="b">
                    <a:lnL>
                      <a:noFill/>
                    </a:lnL>
                    <a:lnR>
                      <a:noFill/>
                    </a:lnR>
                    <a:lnT>
                      <a:noFill/>
                    </a:lnT>
                    <a:lnB>
                      <a:noFill/>
                    </a:lnB>
                  </a:tcPr>
                </a:tc>
                <a:extLst>
                  <a:ext uri="{0D108BD9-81ED-4DB2-BD59-A6C34878D82A}">
                    <a16:rowId xmlns:a16="http://schemas.microsoft.com/office/drawing/2014/main" val="1243679590"/>
                  </a:ext>
                </a:extLst>
              </a:tr>
              <a:tr h="117960">
                <a:tc>
                  <a:txBody>
                    <a:bodyPr/>
                    <a:lstStyle/>
                    <a:p>
                      <a:pPr algn="l" fontAlgn="b"/>
                      <a:r>
                        <a:rPr lang="cs-CZ" sz="700" b="1" i="0" u="none" strike="noStrike">
                          <a:solidFill>
                            <a:srgbClr val="000000"/>
                          </a:solidFill>
                          <a:effectLst/>
                          <a:latin typeface="Arial" panose="020B0604020202020204" pitchFamily="34" charset="0"/>
                        </a:rPr>
                        <a:t>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302,63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160%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864109145"/>
                  </a:ext>
                </a:extLst>
              </a:tr>
              <a:tr h="117960">
                <a:tc>
                  <a:txBody>
                    <a:bodyPr/>
                    <a:lstStyle/>
                    <a:p>
                      <a:pPr algn="l" fontAlgn="b"/>
                      <a:r>
                        <a:rPr lang="cs-CZ" sz="700" b="0" i="0" u="none" strike="noStrike">
                          <a:solidFill>
                            <a:srgbClr val="000000"/>
                          </a:solidFill>
                          <a:effectLst/>
                          <a:latin typeface="Arial" panose="020B0604020202020204" pitchFamily="34" charset="0"/>
                        </a:rPr>
                        <a:t>[NL-D2] Meeden-Diele  380 Z [OPP] [NL] / N-1 Gronau - Hanekenfaehr GRONAU W</a:t>
                      </a:r>
                    </a:p>
                  </a:txBody>
                  <a:tcPr marL="6399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27,58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507439082"/>
                  </a:ext>
                </a:extLst>
              </a:tr>
              <a:tr h="117960">
                <a:tc>
                  <a:txBody>
                    <a:bodyPr/>
                    <a:lstStyle/>
                    <a:p>
                      <a:pPr algn="l" fontAlgn="b"/>
                      <a:r>
                        <a:rPr lang="en-US" sz="700" b="0" i="0" u="none" strike="noStrike">
                          <a:solidFill>
                            <a:srgbClr val="000000"/>
                          </a:solidFill>
                          <a:effectLst/>
                          <a:latin typeface="Arial" panose="020B0604020202020204" pitchFamily="34" charset="0"/>
                        </a:rPr>
                        <a:t>[BE-FR] Achene - Lonny 19 [DIR] [FR] / N-1 Avelgem - Avelin 380.80</a:t>
                      </a:r>
                    </a:p>
                  </a:txBody>
                  <a:tcPr marL="6399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6,95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82%</a:t>
                      </a:r>
                    </a:p>
                  </a:txBody>
                  <a:tcPr marL="0" marR="0" marT="0" marB="0" anchor="b">
                    <a:lnL>
                      <a:noFill/>
                    </a:lnL>
                    <a:lnR>
                      <a:noFill/>
                    </a:lnR>
                    <a:lnT>
                      <a:noFill/>
                    </a:lnT>
                    <a:lnB>
                      <a:noFill/>
                    </a:lnB>
                  </a:tcPr>
                </a:tc>
                <a:extLst>
                  <a:ext uri="{0D108BD9-81ED-4DB2-BD59-A6C34878D82A}">
                    <a16:rowId xmlns:a16="http://schemas.microsoft.com/office/drawing/2014/main" val="2846597143"/>
                  </a:ext>
                </a:extLst>
              </a:tr>
              <a:tr h="117960">
                <a:tc>
                  <a:txBody>
                    <a:bodyPr/>
                    <a:lstStyle/>
                    <a:p>
                      <a:pPr algn="l" fontAlgn="b"/>
                      <a:r>
                        <a:rPr lang="cs-CZ" sz="700" b="0" i="0" u="none" strike="noStrike">
                          <a:solidFill>
                            <a:srgbClr val="000000"/>
                          </a:solidFill>
                          <a:effectLst/>
                          <a:latin typeface="Arial" panose="020B0604020202020204" pitchFamily="34" charset="0"/>
                        </a:rPr>
                        <a:t>[PL-PL] Krosno Iskrzynia - Rzeszow [OPP] / N-1 Krosno Iskrzynia - Tarnow</a:t>
                      </a:r>
                    </a:p>
                  </a:txBody>
                  <a:tcPr marL="6399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302,63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55%</a:t>
                      </a:r>
                    </a:p>
                  </a:txBody>
                  <a:tcPr marL="0" marR="0" marT="0" marB="0" anchor="b">
                    <a:lnL>
                      <a:noFill/>
                    </a:lnL>
                    <a:lnR>
                      <a:noFill/>
                    </a:lnR>
                    <a:lnT>
                      <a:noFill/>
                    </a:lnT>
                    <a:lnB>
                      <a:noFill/>
                    </a:lnB>
                  </a:tcPr>
                </a:tc>
                <a:extLst>
                  <a:ext uri="{0D108BD9-81ED-4DB2-BD59-A6C34878D82A}">
                    <a16:rowId xmlns:a16="http://schemas.microsoft.com/office/drawing/2014/main" val="789119647"/>
                  </a:ext>
                </a:extLst>
              </a:tr>
              <a:tr h="117960">
                <a:tc>
                  <a:txBody>
                    <a:bodyPr/>
                    <a:lstStyle/>
                    <a:p>
                      <a:pPr algn="l" fontAlgn="b"/>
                      <a:r>
                        <a:rPr lang="cs-CZ" sz="700" b="1" i="0" u="none" strike="noStrike">
                          <a:solidFill>
                            <a:srgbClr val="000000"/>
                          </a:solidFill>
                          <a:effectLst/>
                          <a:latin typeface="Arial" panose="020B0604020202020204" pitchFamily="34" charset="0"/>
                        </a:rPr>
                        <a:t>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677,74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168%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030540331"/>
                  </a:ext>
                </a:extLst>
              </a:tr>
              <a:tr h="117960">
                <a:tc>
                  <a:txBody>
                    <a:bodyPr/>
                    <a:lstStyle/>
                    <a:p>
                      <a:pPr algn="l" fontAlgn="b"/>
                      <a:r>
                        <a:rPr lang="cs-CZ" sz="700" b="0" i="0" u="none" strike="noStrike">
                          <a:solidFill>
                            <a:srgbClr val="000000"/>
                          </a:solidFill>
                          <a:effectLst/>
                          <a:latin typeface="Arial" panose="020B0604020202020204" pitchFamily="34" charset="0"/>
                        </a:rPr>
                        <a:t>[NL-D2] Meeden-Diele  380 Z [OPP] [NL] / N-1 Gronau - Hanekenfaehr GRONAU W</a:t>
                      </a:r>
                    </a:p>
                  </a:txBody>
                  <a:tcPr marL="6399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3,48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498210879"/>
                  </a:ext>
                </a:extLst>
              </a:tr>
              <a:tr h="117960">
                <a:tc>
                  <a:txBody>
                    <a:bodyPr/>
                    <a:lstStyle/>
                    <a:p>
                      <a:pPr algn="l" fontAlgn="b"/>
                      <a:r>
                        <a:rPr lang="en-US" sz="700" b="0" i="0" u="none" strike="noStrike">
                          <a:solidFill>
                            <a:srgbClr val="000000"/>
                          </a:solidFill>
                          <a:effectLst/>
                          <a:latin typeface="Arial" panose="020B0604020202020204" pitchFamily="34" charset="0"/>
                        </a:rPr>
                        <a:t>[BE-FR] Achene - Lonny 19 [DIR] [FR] / N-1 Avelgem - Avelin 380.80</a:t>
                      </a:r>
                    </a:p>
                  </a:txBody>
                  <a:tcPr marL="6399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1,99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82%</a:t>
                      </a:r>
                    </a:p>
                  </a:txBody>
                  <a:tcPr marL="0" marR="0" marT="0" marB="0" anchor="b">
                    <a:lnL>
                      <a:noFill/>
                    </a:lnL>
                    <a:lnR>
                      <a:noFill/>
                    </a:lnR>
                    <a:lnT>
                      <a:noFill/>
                    </a:lnT>
                    <a:lnB>
                      <a:noFill/>
                    </a:lnB>
                  </a:tcPr>
                </a:tc>
                <a:extLst>
                  <a:ext uri="{0D108BD9-81ED-4DB2-BD59-A6C34878D82A}">
                    <a16:rowId xmlns:a16="http://schemas.microsoft.com/office/drawing/2014/main" val="4080996135"/>
                  </a:ext>
                </a:extLst>
              </a:tr>
              <a:tr h="117960">
                <a:tc>
                  <a:txBody>
                    <a:bodyPr/>
                    <a:lstStyle/>
                    <a:p>
                      <a:pPr algn="l" fontAlgn="b"/>
                      <a:r>
                        <a:rPr lang="cs-CZ" sz="700" b="0" i="0" u="none" strike="noStrike">
                          <a:solidFill>
                            <a:srgbClr val="000000"/>
                          </a:solidFill>
                          <a:effectLst/>
                          <a:latin typeface="Arial" panose="020B0604020202020204" pitchFamily="34" charset="0"/>
                        </a:rPr>
                        <a:t>[PL-CZ] Kopanina - Liskovec [DIR] [PL] / N-1 Albrechtice - Dobrzen</a:t>
                      </a:r>
                    </a:p>
                  </a:txBody>
                  <a:tcPr marL="6399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677,74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65%</a:t>
                      </a:r>
                    </a:p>
                  </a:txBody>
                  <a:tcPr marL="0" marR="0" marT="0" marB="0" anchor="b">
                    <a:lnL>
                      <a:noFill/>
                    </a:lnL>
                    <a:lnR>
                      <a:noFill/>
                    </a:lnR>
                    <a:lnT>
                      <a:noFill/>
                    </a:lnT>
                    <a:lnB>
                      <a:noFill/>
                    </a:lnB>
                  </a:tcPr>
                </a:tc>
                <a:extLst>
                  <a:ext uri="{0D108BD9-81ED-4DB2-BD59-A6C34878D82A}">
                    <a16:rowId xmlns:a16="http://schemas.microsoft.com/office/drawing/2014/main" val="3056472615"/>
                  </a:ext>
                </a:extLst>
              </a:tr>
              <a:tr h="117960">
                <a:tc>
                  <a:txBody>
                    <a:bodyPr/>
                    <a:lstStyle/>
                    <a:p>
                      <a:pPr algn="l" fontAlgn="b"/>
                      <a:r>
                        <a:rPr lang="cs-CZ" sz="700" b="1" i="0" u="none" strike="noStrike">
                          <a:solidFill>
                            <a:srgbClr val="000000"/>
                          </a:solidFill>
                          <a:effectLst/>
                          <a:latin typeface="Arial" panose="020B0604020202020204" pitchFamily="34" charset="0"/>
                        </a:rPr>
                        <a:t>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674,21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159%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187929695"/>
                  </a:ext>
                </a:extLst>
              </a:tr>
              <a:tr h="117960">
                <a:tc>
                  <a:txBody>
                    <a:bodyPr/>
                    <a:lstStyle/>
                    <a:p>
                      <a:pPr algn="l" fontAlgn="b"/>
                      <a:r>
                        <a:rPr lang="cs-CZ" sz="700" b="0" i="0" u="none" strike="noStrike">
                          <a:solidFill>
                            <a:srgbClr val="000000"/>
                          </a:solidFill>
                          <a:effectLst/>
                          <a:latin typeface="Arial" panose="020B0604020202020204" pitchFamily="34" charset="0"/>
                        </a:rPr>
                        <a:t>[NL-D2] Meeden-Diele  380 Z [OPP] [NL] / N-1 Gronau - Hanekenfaehr GRONAU W</a:t>
                      </a:r>
                    </a:p>
                  </a:txBody>
                  <a:tcPr marL="6399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3,53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808144606"/>
                  </a:ext>
                </a:extLst>
              </a:tr>
              <a:tr h="117960">
                <a:tc>
                  <a:txBody>
                    <a:bodyPr/>
                    <a:lstStyle/>
                    <a:p>
                      <a:pPr algn="l" fontAlgn="b"/>
                      <a:r>
                        <a:rPr lang="en-US" sz="700" b="0" i="0" u="none" strike="noStrike">
                          <a:solidFill>
                            <a:srgbClr val="000000"/>
                          </a:solidFill>
                          <a:effectLst/>
                          <a:latin typeface="Arial" panose="020B0604020202020204" pitchFamily="34" charset="0"/>
                        </a:rPr>
                        <a:t>[BE-FR] Achene - Lonny 19 [DIR] [FR] / N-1 Avelgem - Avelin 380.80</a:t>
                      </a:r>
                    </a:p>
                  </a:txBody>
                  <a:tcPr marL="6399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78%</a:t>
                      </a:r>
                    </a:p>
                  </a:txBody>
                  <a:tcPr marL="0" marR="0" marT="0" marB="0" anchor="b">
                    <a:lnL>
                      <a:noFill/>
                    </a:lnL>
                    <a:lnR>
                      <a:noFill/>
                    </a:lnR>
                    <a:lnT>
                      <a:noFill/>
                    </a:lnT>
                    <a:lnB>
                      <a:noFill/>
                    </a:lnB>
                  </a:tcPr>
                </a:tc>
                <a:extLst>
                  <a:ext uri="{0D108BD9-81ED-4DB2-BD59-A6C34878D82A}">
                    <a16:rowId xmlns:a16="http://schemas.microsoft.com/office/drawing/2014/main" val="204025860"/>
                  </a:ext>
                </a:extLst>
              </a:tr>
              <a:tr h="117960">
                <a:tc>
                  <a:txBody>
                    <a:bodyPr/>
                    <a:lstStyle/>
                    <a:p>
                      <a:pPr algn="l" fontAlgn="b"/>
                      <a:r>
                        <a:rPr lang="cs-CZ" sz="700" b="0" i="0" u="none" strike="noStrike">
                          <a:solidFill>
                            <a:srgbClr val="000000"/>
                          </a:solidFill>
                          <a:effectLst/>
                          <a:latin typeface="Arial" panose="020B0604020202020204" pitchFamily="34" charset="0"/>
                        </a:rPr>
                        <a:t>[PL-CZ] Kopanina - Liskovec [DIR] [PL] / N-1 Albrechtice - Dobrzen</a:t>
                      </a:r>
                    </a:p>
                  </a:txBody>
                  <a:tcPr marL="6399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674,21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61%</a:t>
                      </a:r>
                    </a:p>
                  </a:txBody>
                  <a:tcPr marL="0" marR="0" marT="0" marB="0" anchor="b">
                    <a:lnL>
                      <a:noFill/>
                    </a:lnL>
                    <a:lnR>
                      <a:noFill/>
                    </a:lnR>
                    <a:lnT>
                      <a:noFill/>
                    </a:lnT>
                    <a:lnB>
                      <a:noFill/>
                    </a:lnB>
                  </a:tcPr>
                </a:tc>
                <a:extLst>
                  <a:ext uri="{0D108BD9-81ED-4DB2-BD59-A6C34878D82A}">
                    <a16:rowId xmlns:a16="http://schemas.microsoft.com/office/drawing/2014/main" val="383803980"/>
                  </a:ext>
                </a:extLst>
              </a:tr>
              <a:tr h="117960">
                <a:tc>
                  <a:txBody>
                    <a:bodyPr/>
                    <a:lstStyle/>
                    <a:p>
                      <a:pPr algn="l" fontAlgn="b"/>
                      <a:r>
                        <a:rPr lang="cs-CZ" sz="700" b="1" i="0" u="none" strike="noStrike">
                          <a:solidFill>
                            <a:srgbClr val="000000"/>
                          </a:solidFill>
                          <a:effectLst/>
                          <a:latin typeface="Arial" panose="020B0604020202020204" pitchFamily="34" charset="0"/>
                        </a:rPr>
                        <a:t>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488,25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202%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282072709"/>
                  </a:ext>
                </a:extLst>
              </a:tr>
              <a:tr h="117960">
                <a:tc>
                  <a:txBody>
                    <a:bodyPr/>
                    <a:lstStyle/>
                    <a:p>
                      <a:pPr algn="l" fontAlgn="b"/>
                      <a:r>
                        <a:rPr lang="de-DE" sz="700" b="0" i="0" u="none" strike="noStrike">
                          <a:solidFill>
                            <a:srgbClr val="000000"/>
                          </a:solidFill>
                          <a:effectLst/>
                          <a:latin typeface="Arial" panose="020B0604020202020204" pitchFamily="34" charset="0"/>
                        </a:rPr>
                        <a:t>[D2-NL] Diele - Meeden SCHWARZ [DIR] [D2] / N-1 Gronau - Gronau TR 441 E</a:t>
                      </a:r>
                    </a:p>
                  </a:txBody>
                  <a:tcPr marL="6399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0,98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066746638"/>
                  </a:ext>
                </a:extLst>
              </a:tr>
              <a:tr h="117960">
                <a:tc>
                  <a:txBody>
                    <a:bodyPr/>
                    <a:lstStyle/>
                    <a:p>
                      <a:pPr algn="l" fontAlgn="b"/>
                      <a:r>
                        <a:rPr lang="en-US" sz="700" b="0" i="0" u="none" strike="noStrike">
                          <a:solidFill>
                            <a:srgbClr val="000000"/>
                          </a:solidFill>
                          <a:effectLst/>
                          <a:latin typeface="Arial" panose="020B0604020202020204" pitchFamily="34" charset="0"/>
                        </a:rPr>
                        <a:t>[BE-FR] Achene - Lonny 19 [DIR] [FR] / N-1 Avelgem - Avelin 380.80</a:t>
                      </a:r>
                    </a:p>
                  </a:txBody>
                  <a:tcPr marL="6399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2,38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76%</a:t>
                      </a:r>
                    </a:p>
                  </a:txBody>
                  <a:tcPr marL="0" marR="0" marT="0" marB="0" anchor="b">
                    <a:lnL>
                      <a:noFill/>
                    </a:lnL>
                    <a:lnR>
                      <a:noFill/>
                    </a:lnR>
                    <a:lnT>
                      <a:noFill/>
                    </a:lnT>
                    <a:lnB>
                      <a:noFill/>
                    </a:lnB>
                  </a:tcPr>
                </a:tc>
                <a:extLst>
                  <a:ext uri="{0D108BD9-81ED-4DB2-BD59-A6C34878D82A}">
                    <a16:rowId xmlns:a16="http://schemas.microsoft.com/office/drawing/2014/main" val="1831006146"/>
                  </a:ext>
                </a:extLst>
              </a:tr>
              <a:tr h="117960">
                <a:tc>
                  <a:txBody>
                    <a:bodyPr/>
                    <a:lstStyle/>
                    <a:p>
                      <a:pPr algn="l" fontAlgn="b"/>
                      <a:r>
                        <a:rPr lang="cs-CZ" sz="700" b="0" i="0" u="none" strike="noStrike">
                          <a:solidFill>
                            <a:srgbClr val="000000"/>
                          </a:solidFill>
                          <a:effectLst/>
                          <a:latin typeface="Arial" panose="020B0604020202020204" pitchFamily="34" charset="0"/>
                        </a:rPr>
                        <a:t>[PL-CZ] Kopanina - Liskovec [DIR] [PL] / N-1 Albrechtice - Dobrzen</a:t>
                      </a:r>
                    </a:p>
                  </a:txBody>
                  <a:tcPr marL="6399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488,25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53%</a:t>
                      </a:r>
                    </a:p>
                  </a:txBody>
                  <a:tcPr marL="0" marR="0" marT="0" marB="0" anchor="b">
                    <a:lnL>
                      <a:noFill/>
                    </a:lnL>
                    <a:lnR>
                      <a:noFill/>
                    </a:lnR>
                    <a:lnT>
                      <a:noFill/>
                    </a:lnT>
                    <a:lnB>
                      <a:noFill/>
                    </a:lnB>
                  </a:tcPr>
                </a:tc>
                <a:extLst>
                  <a:ext uri="{0D108BD9-81ED-4DB2-BD59-A6C34878D82A}">
                    <a16:rowId xmlns:a16="http://schemas.microsoft.com/office/drawing/2014/main" val="451737288"/>
                  </a:ext>
                </a:extLst>
              </a:tr>
              <a:tr h="117960">
                <a:tc>
                  <a:txBody>
                    <a:bodyPr/>
                    <a:lstStyle/>
                    <a:p>
                      <a:pPr algn="l" fontAlgn="b"/>
                      <a:r>
                        <a:rPr lang="cs-CZ" sz="700" b="0" i="0" u="none" strike="noStrike">
                          <a:solidFill>
                            <a:srgbClr val="000000"/>
                          </a:solidFill>
                          <a:effectLst/>
                          <a:latin typeface="Arial" panose="020B0604020202020204" pitchFamily="34" charset="0"/>
                        </a:rPr>
                        <a:t>[PL-PL] Krosno Iskrzynia - Rzeszow [OPP] / N-1 Krosno Iskrzynia - Tarnow</a:t>
                      </a:r>
                    </a:p>
                  </a:txBody>
                  <a:tcPr marL="6399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155,42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53%</a:t>
                      </a:r>
                    </a:p>
                  </a:txBody>
                  <a:tcPr marL="0" marR="0" marT="0" marB="0" anchor="b">
                    <a:lnL>
                      <a:noFill/>
                    </a:lnL>
                    <a:lnR>
                      <a:noFill/>
                    </a:lnR>
                    <a:lnT>
                      <a:noFill/>
                    </a:lnT>
                    <a:lnB>
                      <a:noFill/>
                    </a:lnB>
                  </a:tcPr>
                </a:tc>
                <a:extLst>
                  <a:ext uri="{0D108BD9-81ED-4DB2-BD59-A6C34878D82A}">
                    <a16:rowId xmlns:a16="http://schemas.microsoft.com/office/drawing/2014/main" val="2085357390"/>
                  </a:ext>
                </a:extLst>
              </a:tr>
              <a:tr h="117960">
                <a:tc>
                  <a:txBody>
                    <a:bodyPr/>
                    <a:lstStyle/>
                    <a:p>
                      <a:pPr algn="l" fontAlgn="b"/>
                      <a:r>
                        <a:rPr lang="cs-CZ" sz="700" b="1" i="0" u="none" strike="noStrike">
                          <a:solidFill>
                            <a:srgbClr val="000000"/>
                          </a:solidFill>
                          <a:effectLst/>
                          <a:latin typeface="Arial" panose="020B0604020202020204" pitchFamily="34" charset="0"/>
                        </a:rPr>
                        <a:t>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292,96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41%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165510806"/>
                  </a:ext>
                </a:extLst>
              </a:tr>
              <a:tr h="117960">
                <a:tc>
                  <a:txBody>
                    <a:bodyPr/>
                    <a:lstStyle/>
                    <a:p>
                      <a:pPr algn="l" fontAlgn="b"/>
                      <a:r>
                        <a:rPr lang="cs-CZ" sz="700" b="0" i="0" u="none" strike="noStrike">
                          <a:solidFill>
                            <a:srgbClr val="000000"/>
                          </a:solidFill>
                          <a:effectLst/>
                          <a:latin typeface="Arial" panose="020B0604020202020204" pitchFamily="34" charset="0"/>
                        </a:rPr>
                        <a:t>[PL-PL] Krosno Iskrzynia - Rzeszow [OPP] / N-1 Krosno Iskrzynia - Tarnow</a:t>
                      </a:r>
                    </a:p>
                  </a:txBody>
                  <a:tcPr marL="6399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292,96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41%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300195291"/>
                  </a:ext>
                </a:extLst>
              </a:tr>
              <a:tr h="117960">
                <a:tc>
                  <a:txBody>
                    <a:bodyPr/>
                    <a:lstStyle/>
                    <a:p>
                      <a:pPr algn="l" fontAlgn="b"/>
                      <a:r>
                        <a:rPr lang="cs-CZ" sz="700" b="1" i="0" u="none" strike="noStrike">
                          <a:solidFill>
                            <a:srgbClr val="000000"/>
                          </a:solidFill>
                          <a:effectLst/>
                          <a:latin typeface="Arial" panose="020B0604020202020204" pitchFamily="34" charset="0"/>
                        </a:rPr>
                        <a:t>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88,91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40%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119768405"/>
                  </a:ext>
                </a:extLst>
              </a:tr>
              <a:tr h="117960">
                <a:tc>
                  <a:txBody>
                    <a:bodyPr/>
                    <a:lstStyle/>
                    <a:p>
                      <a:pPr algn="l" fontAlgn="b"/>
                      <a:r>
                        <a:rPr lang="cs-CZ" sz="700" b="0" i="0" u="none" strike="noStrike">
                          <a:solidFill>
                            <a:srgbClr val="000000"/>
                          </a:solidFill>
                          <a:effectLst/>
                          <a:latin typeface="Arial" panose="020B0604020202020204" pitchFamily="34" charset="0"/>
                        </a:rPr>
                        <a:t>[PL-PL] Krosno Iskrzynia - Rzeszow [OPP] / N-1 Krosno Iskrzynia - Tarnow</a:t>
                      </a:r>
                    </a:p>
                  </a:txBody>
                  <a:tcPr marL="6399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88,91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40%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890683833"/>
                  </a:ext>
                </a:extLst>
              </a:tr>
              <a:tr h="117960">
                <a:tc>
                  <a:txBody>
                    <a:bodyPr/>
                    <a:lstStyle/>
                    <a:p>
                      <a:pPr algn="l" fontAlgn="b"/>
                      <a:r>
                        <a:rPr lang="cs-CZ" sz="700" b="1" i="0" u="none" strike="noStrike">
                          <a:solidFill>
                            <a:srgbClr val="000000"/>
                          </a:solidFill>
                          <a:effectLst/>
                          <a:latin typeface="Arial" panose="020B0604020202020204" pitchFamily="34" charset="0"/>
                        </a:rPr>
                        <a:t>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449,17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180%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744949404"/>
                  </a:ext>
                </a:extLst>
              </a:tr>
              <a:tr h="117960">
                <a:tc>
                  <a:txBody>
                    <a:bodyPr/>
                    <a:lstStyle/>
                    <a:p>
                      <a:pPr algn="l" fontAlgn="b"/>
                      <a:r>
                        <a:rPr lang="de-DE" sz="700" b="0" i="0" u="none" strike="noStrike">
                          <a:solidFill>
                            <a:srgbClr val="000000"/>
                          </a:solidFill>
                          <a:effectLst/>
                          <a:latin typeface="Arial" panose="020B0604020202020204" pitchFamily="34" charset="0"/>
                        </a:rPr>
                        <a:t>[D8-D8] Pasewalk - Vierraden 306 [DIR] / N-1 Vierraden - Neuenhagen 304</a:t>
                      </a:r>
                    </a:p>
                  </a:txBody>
                  <a:tcPr marL="6399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296,14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875221856"/>
                  </a:ext>
                </a:extLst>
              </a:tr>
              <a:tr h="117960">
                <a:tc>
                  <a:txBody>
                    <a:bodyPr/>
                    <a:lstStyle/>
                    <a:p>
                      <a:pPr algn="l" fontAlgn="b"/>
                      <a:r>
                        <a:rPr lang="cs-CZ" sz="700" b="0" i="0" u="none" strike="noStrike">
                          <a:solidFill>
                            <a:srgbClr val="000000"/>
                          </a:solidFill>
                          <a:effectLst/>
                          <a:latin typeface="Arial" panose="020B0604020202020204" pitchFamily="34" charset="0"/>
                        </a:rPr>
                        <a:t>[D7-D2] Urberach - Grosskrotzenburg [OPP] [D2] / N-1 Dettingen - Grosskrotzenburg UMAIN S1</a:t>
                      </a:r>
                    </a:p>
                  </a:txBody>
                  <a:tcPr marL="6399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79,79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435828554"/>
                  </a:ext>
                </a:extLst>
              </a:tr>
              <a:tr h="117960">
                <a:tc>
                  <a:txBody>
                    <a:bodyPr/>
                    <a:lstStyle/>
                    <a:p>
                      <a:pPr algn="l" fontAlgn="b"/>
                      <a:r>
                        <a:rPr lang="cs-CZ" sz="700" b="0" i="0" u="none" strike="noStrike">
                          <a:solidFill>
                            <a:srgbClr val="000000"/>
                          </a:solidFill>
                          <a:effectLst/>
                          <a:latin typeface="Arial" panose="020B0604020202020204" pitchFamily="34" charset="0"/>
                        </a:rPr>
                        <a:t>[NL-D2] Meeden-Diele  380 Z [OPP] [NL] / N-1 Gronau - Gronau TR 441 E</a:t>
                      </a:r>
                    </a:p>
                  </a:txBody>
                  <a:tcPr marL="6399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52,07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642491027"/>
                  </a:ext>
                </a:extLst>
              </a:tr>
              <a:tr h="117960">
                <a:tc>
                  <a:txBody>
                    <a:bodyPr/>
                    <a:lstStyle/>
                    <a:p>
                      <a:pPr algn="l" fontAlgn="b"/>
                      <a:r>
                        <a:rPr lang="en-US" sz="700" b="0" i="0" u="none" strike="noStrike">
                          <a:solidFill>
                            <a:srgbClr val="000000"/>
                          </a:solidFill>
                          <a:effectLst/>
                          <a:latin typeface="Arial" panose="020B0604020202020204" pitchFamily="34" charset="0"/>
                        </a:rPr>
                        <a:t>[BE-FR] Achene - Lonny 19 [DIR] [FR] / N-1 Avelgem - Avelin 380.80</a:t>
                      </a:r>
                    </a:p>
                  </a:txBody>
                  <a:tcPr marL="6399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17,79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81%</a:t>
                      </a:r>
                    </a:p>
                  </a:txBody>
                  <a:tcPr marL="0" marR="0" marT="0" marB="0" anchor="b">
                    <a:lnL>
                      <a:noFill/>
                    </a:lnL>
                    <a:lnR>
                      <a:noFill/>
                    </a:lnR>
                    <a:lnT>
                      <a:noFill/>
                    </a:lnT>
                    <a:lnB>
                      <a:noFill/>
                    </a:lnB>
                  </a:tcPr>
                </a:tc>
                <a:extLst>
                  <a:ext uri="{0D108BD9-81ED-4DB2-BD59-A6C34878D82A}">
                    <a16:rowId xmlns:a16="http://schemas.microsoft.com/office/drawing/2014/main" val="3978036158"/>
                  </a:ext>
                </a:extLst>
              </a:tr>
              <a:tr h="117960">
                <a:tc>
                  <a:txBody>
                    <a:bodyPr/>
                    <a:lstStyle/>
                    <a:p>
                      <a:pPr algn="l" fontAlgn="b"/>
                      <a:r>
                        <a:rPr lang="cs-CZ" sz="700" b="0" i="0" u="none" strike="noStrike">
                          <a:solidFill>
                            <a:srgbClr val="000000"/>
                          </a:solidFill>
                          <a:effectLst/>
                          <a:latin typeface="Arial" panose="020B0604020202020204" pitchFamily="34" charset="0"/>
                        </a:rPr>
                        <a:t>[PL-PL] Krosno Iskrzynia - Rzeszow [OPP] / N-1 Krosno Iskrzynia - Tarnow</a:t>
                      </a:r>
                    </a:p>
                  </a:txBody>
                  <a:tcPr marL="6399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449,17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39%</a:t>
                      </a:r>
                    </a:p>
                  </a:txBody>
                  <a:tcPr marL="0" marR="0" marT="0" marB="0" anchor="b">
                    <a:lnL>
                      <a:noFill/>
                    </a:lnL>
                    <a:lnR>
                      <a:noFill/>
                    </a:lnR>
                    <a:lnT>
                      <a:noFill/>
                    </a:lnT>
                    <a:lnB>
                      <a:noFill/>
                    </a:lnB>
                  </a:tcPr>
                </a:tc>
                <a:extLst>
                  <a:ext uri="{0D108BD9-81ED-4DB2-BD59-A6C34878D82A}">
                    <a16:rowId xmlns:a16="http://schemas.microsoft.com/office/drawing/2014/main" val="1170174201"/>
                  </a:ext>
                </a:extLst>
              </a:tr>
              <a:tr h="117960">
                <a:tc>
                  <a:txBody>
                    <a:bodyPr/>
                    <a:lstStyle/>
                    <a:p>
                      <a:pPr algn="l" fontAlgn="b"/>
                      <a:r>
                        <a:rPr lang="cs-CZ" sz="700" b="1" i="0" u="none" strike="noStrike">
                          <a:solidFill>
                            <a:srgbClr val="000000"/>
                          </a:solidFill>
                          <a:effectLst/>
                          <a:latin typeface="Arial" panose="020B0604020202020204" pitchFamily="34" charset="0"/>
                        </a:rPr>
                        <a:t>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547,68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189%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00747958"/>
                  </a:ext>
                </a:extLst>
              </a:tr>
              <a:tr h="117960">
                <a:tc>
                  <a:txBody>
                    <a:bodyPr/>
                    <a:lstStyle/>
                    <a:p>
                      <a:pPr algn="l" fontAlgn="b"/>
                      <a:r>
                        <a:rPr lang="de-DE" sz="700" b="0" i="0" u="none" strike="noStrike">
                          <a:solidFill>
                            <a:srgbClr val="000000"/>
                          </a:solidFill>
                          <a:effectLst/>
                          <a:latin typeface="Arial" panose="020B0604020202020204" pitchFamily="34" charset="0"/>
                        </a:rPr>
                        <a:t>[D8-D8] Pasewalk - Vierraden 306 [DIR] / N-1 Vierraden - Neuenhagen 304</a:t>
                      </a:r>
                    </a:p>
                  </a:txBody>
                  <a:tcPr marL="6399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547,68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229532927"/>
                  </a:ext>
                </a:extLst>
              </a:tr>
              <a:tr h="117960">
                <a:tc>
                  <a:txBody>
                    <a:bodyPr/>
                    <a:lstStyle/>
                    <a:p>
                      <a:pPr algn="l" fontAlgn="b"/>
                      <a:r>
                        <a:rPr lang="cs-CZ" sz="700" b="0" i="0" u="none" strike="noStrike">
                          <a:solidFill>
                            <a:srgbClr val="000000"/>
                          </a:solidFill>
                          <a:effectLst/>
                          <a:latin typeface="Arial" panose="020B0604020202020204" pitchFamily="34" charset="0"/>
                        </a:rPr>
                        <a:t>[D7-D2] Urberach - Grosskrotzenburg [OPP] [D2] / N-1 Dettingen - Grosskrotzenburg UMAIN S1</a:t>
                      </a:r>
                    </a:p>
                  </a:txBody>
                  <a:tcPr marL="6399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0,04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762123553"/>
                  </a:ext>
                </a:extLst>
              </a:tr>
              <a:tr h="117960">
                <a:tc>
                  <a:txBody>
                    <a:bodyPr/>
                    <a:lstStyle/>
                    <a:p>
                      <a:pPr algn="l" fontAlgn="b"/>
                      <a:r>
                        <a:rPr lang="cs-CZ" sz="700" b="0" i="0" u="none" strike="noStrike">
                          <a:solidFill>
                            <a:srgbClr val="000000"/>
                          </a:solidFill>
                          <a:effectLst/>
                          <a:latin typeface="Arial" panose="020B0604020202020204" pitchFamily="34" charset="0"/>
                        </a:rPr>
                        <a:t>[NL-D2] Meeden-Diele  380 Z [OPP] [NL] / N-1 Gronau - Gronau TR 441 E</a:t>
                      </a:r>
                    </a:p>
                  </a:txBody>
                  <a:tcPr marL="6399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97,95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115729871"/>
                  </a:ext>
                </a:extLst>
              </a:tr>
              <a:tr h="117960">
                <a:tc>
                  <a:txBody>
                    <a:bodyPr/>
                    <a:lstStyle/>
                    <a:p>
                      <a:pPr algn="l" fontAlgn="b"/>
                      <a:r>
                        <a:rPr lang="cs-CZ" sz="700" b="0" i="0" u="none" strike="noStrike">
                          <a:solidFill>
                            <a:srgbClr val="000000"/>
                          </a:solidFill>
                          <a:effectLst/>
                          <a:latin typeface="Arial" panose="020B0604020202020204" pitchFamily="34" charset="0"/>
                        </a:rPr>
                        <a:t>[BE-FR] Avelgem - Avelin 80 [DIR] [FR] / N-1 Achene - Lonny 380.19</a:t>
                      </a:r>
                    </a:p>
                  </a:txBody>
                  <a:tcPr marL="6399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101,79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81%</a:t>
                      </a:r>
                    </a:p>
                  </a:txBody>
                  <a:tcPr marL="0" marR="0" marT="0" marB="0" anchor="b">
                    <a:lnL>
                      <a:noFill/>
                    </a:lnL>
                    <a:lnR>
                      <a:noFill/>
                    </a:lnR>
                    <a:lnT>
                      <a:noFill/>
                    </a:lnT>
                    <a:lnB>
                      <a:noFill/>
                    </a:lnB>
                  </a:tcPr>
                </a:tc>
                <a:extLst>
                  <a:ext uri="{0D108BD9-81ED-4DB2-BD59-A6C34878D82A}">
                    <a16:rowId xmlns:a16="http://schemas.microsoft.com/office/drawing/2014/main" val="3251235201"/>
                  </a:ext>
                </a:extLst>
              </a:tr>
              <a:tr h="117960">
                <a:tc>
                  <a:txBody>
                    <a:bodyPr/>
                    <a:lstStyle/>
                    <a:p>
                      <a:pPr algn="l" fontAlgn="b"/>
                      <a:r>
                        <a:rPr lang="cs-CZ" sz="700" b="0" i="0" u="none" strike="noStrike">
                          <a:solidFill>
                            <a:srgbClr val="000000"/>
                          </a:solidFill>
                          <a:effectLst/>
                          <a:latin typeface="Arial" panose="020B0604020202020204" pitchFamily="34" charset="0"/>
                        </a:rPr>
                        <a:t>[PL-PL] Krosno Iskrzynia - Rzeszow [OPP] / N-1 Krosno Iskrzynia - Tarnow</a:t>
                      </a:r>
                    </a:p>
                  </a:txBody>
                  <a:tcPr marL="6399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506,67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46%</a:t>
                      </a:r>
                    </a:p>
                  </a:txBody>
                  <a:tcPr marL="0" marR="0" marT="0" marB="0" anchor="b">
                    <a:lnL>
                      <a:noFill/>
                    </a:lnL>
                    <a:lnR>
                      <a:noFill/>
                    </a:lnR>
                    <a:lnT>
                      <a:noFill/>
                    </a:lnT>
                    <a:lnB>
                      <a:noFill/>
                    </a:lnB>
                  </a:tcPr>
                </a:tc>
                <a:extLst>
                  <a:ext uri="{0D108BD9-81ED-4DB2-BD59-A6C34878D82A}">
                    <a16:rowId xmlns:a16="http://schemas.microsoft.com/office/drawing/2014/main" val="1909177691"/>
                  </a:ext>
                </a:extLst>
              </a:tr>
              <a:tr h="117960">
                <a:tc>
                  <a:txBody>
                    <a:bodyPr/>
                    <a:lstStyle/>
                    <a:p>
                      <a:pPr algn="l" fontAlgn="b"/>
                      <a:r>
                        <a:rPr lang="cs-CZ" sz="700" b="1" i="0" u="none" strike="noStrike">
                          <a:solidFill>
                            <a:srgbClr val="000000"/>
                          </a:solidFill>
                          <a:effectLst/>
                          <a:latin typeface="Arial" panose="020B0604020202020204" pitchFamily="34" charset="0"/>
                        </a:rPr>
                        <a:t>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416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277%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237972898"/>
                  </a:ext>
                </a:extLst>
              </a:tr>
              <a:tr h="117960">
                <a:tc>
                  <a:txBody>
                    <a:bodyPr/>
                    <a:lstStyle/>
                    <a:p>
                      <a:pPr algn="l" fontAlgn="b"/>
                      <a:r>
                        <a:rPr lang="cs-CZ" sz="700" b="0" i="0" u="none" strike="noStrike">
                          <a:solidFill>
                            <a:srgbClr val="000000"/>
                          </a:solidFill>
                          <a:effectLst/>
                          <a:latin typeface="Arial" panose="020B0604020202020204" pitchFamily="34" charset="0"/>
                        </a:rPr>
                        <a:t>[AT-D2] St. Peter 2 - Pleinting 258 [OPP] [AT] / N-1 Pleinting - Pirach 257</a:t>
                      </a:r>
                    </a:p>
                  </a:txBody>
                  <a:tcPr marL="6399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415,69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108%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828505746"/>
                  </a:ext>
                </a:extLst>
              </a:tr>
              <a:tr h="117960">
                <a:tc>
                  <a:txBody>
                    <a:bodyPr/>
                    <a:lstStyle/>
                    <a:p>
                      <a:pPr algn="l" fontAlgn="b"/>
                      <a:r>
                        <a:rPr lang="de-DE" sz="700" b="0" i="0" u="none" strike="noStrike">
                          <a:solidFill>
                            <a:srgbClr val="000000"/>
                          </a:solidFill>
                          <a:effectLst/>
                          <a:latin typeface="Arial" panose="020B0604020202020204" pitchFamily="34" charset="0"/>
                        </a:rPr>
                        <a:t>[D8-D8] Pasewalk - Vierraden 306 [DIR] / N-1 Vierraden - Neuenhagen 304</a:t>
                      </a:r>
                    </a:p>
                  </a:txBody>
                  <a:tcPr marL="6399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167,24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26%</a:t>
                      </a:r>
                    </a:p>
                  </a:txBody>
                  <a:tcPr marL="0" marR="0" marT="0" marB="0" anchor="b">
                    <a:lnL>
                      <a:noFill/>
                    </a:lnL>
                    <a:lnR>
                      <a:noFill/>
                    </a:lnR>
                    <a:lnT>
                      <a:noFill/>
                    </a:lnT>
                    <a:lnB>
                      <a:noFill/>
                    </a:lnB>
                  </a:tcPr>
                </a:tc>
                <a:extLst>
                  <a:ext uri="{0D108BD9-81ED-4DB2-BD59-A6C34878D82A}">
                    <a16:rowId xmlns:a16="http://schemas.microsoft.com/office/drawing/2014/main" val="3886602234"/>
                  </a:ext>
                </a:extLst>
              </a:tr>
              <a:tr h="117960">
                <a:tc>
                  <a:txBody>
                    <a:bodyPr/>
                    <a:lstStyle/>
                    <a:p>
                      <a:pPr algn="l" fontAlgn="b"/>
                      <a:r>
                        <a:rPr lang="de-DE" sz="700" b="0" i="0" u="none" strike="noStrike">
                          <a:solidFill>
                            <a:srgbClr val="000000"/>
                          </a:solidFill>
                          <a:effectLst/>
                          <a:latin typeface="Arial" panose="020B0604020202020204" pitchFamily="34" charset="0"/>
                        </a:rPr>
                        <a:t>[D2-NL] Diele - Meeden SCHWARZ [DIR] [D2] / N-1 Gronau - Gronau TR 441 E</a:t>
                      </a:r>
                    </a:p>
                  </a:txBody>
                  <a:tcPr marL="6399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416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494265628"/>
                  </a:ext>
                </a:extLst>
              </a:tr>
              <a:tr h="117960">
                <a:tc>
                  <a:txBody>
                    <a:bodyPr/>
                    <a:lstStyle/>
                    <a:p>
                      <a:pPr algn="l" fontAlgn="b"/>
                      <a:r>
                        <a:rPr lang="cs-CZ" sz="700" b="0" i="0" u="none" strike="noStrike">
                          <a:solidFill>
                            <a:srgbClr val="000000"/>
                          </a:solidFill>
                          <a:effectLst/>
                          <a:latin typeface="Arial" panose="020B0604020202020204" pitchFamily="34" charset="0"/>
                        </a:rPr>
                        <a:t>[BE-FR] Avelgem - Avelin 80 [DIR] [FR] / N-1 Achene - Lonny 380.19</a:t>
                      </a:r>
                    </a:p>
                  </a:txBody>
                  <a:tcPr marL="6399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276,15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75%</a:t>
                      </a:r>
                    </a:p>
                  </a:txBody>
                  <a:tcPr marL="0" marR="0" marT="0" marB="0" anchor="b">
                    <a:lnL>
                      <a:noFill/>
                    </a:lnL>
                    <a:lnR>
                      <a:noFill/>
                    </a:lnR>
                    <a:lnT>
                      <a:noFill/>
                    </a:lnT>
                    <a:lnB>
                      <a:noFill/>
                    </a:lnB>
                  </a:tcPr>
                </a:tc>
                <a:extLst>
                  <a:ext uri="{0D108BD9-81ED-4DB2-BD59-A6C34878D82A}">
                    <a16:rowId xmlns:a16="http://schemas.microsoft.com/office/drawing/2014/main" val="3767885784"/>
                  </a:ext>
                </a:extLst>
              </a:tr>
              <a:tr h="117960">
                <a:tc>
                  <a:txBody>
                    <a:bodyPr/>
                    <a:lstStyle/>
                    <a:p>
                      <a:pPr algn="l" fontAlgn="b"/>
                      <a:r>
                        <a:rPr lang="cs-CZ" sz="700" b="0" i="0" u="none" strike="noStrike">
                          <a:solidFill>
                            <a:srgbClr val="000000"/>
                          </a:solidFill>
                          <a:effectLst/>
                          <a:latin typeface="Arial" panose="020B0604020202020204" pitchFamily="34" charset="0"/>
                        </a:rPr>
                        <a:t>[PL-PL] Krosno Iskrzynia - Rzeszow [OPP] / N-1 Krosno Iskrzynia - Tarnow</a:t>
                      </a:r>
                    </a:p>
                  </a:txBody>
                  <a:tcPr marL="6399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294,94</a:t>
                      </a:r>
                    </a:p>
                  </a:txBody>
                  <a:tcPr marL="0" marR="0" marT="0" marB="0" anchor="b">
                    <a:lnL>
                      <a:noFill/>
                    </a:lnL>
                    <a:lnR>
                      <a:noFill/>
                    </a:lnR>
                    <a:lnT>
                      <a:noFill/>
                    </a:lnT>
                    <a:lnB>
                      <a:noFill/>
                    </a:lnB>
                  </a:tcPr>
                </a:tc>
                <a:tc>
                  <a:txBody>
                    <a:bodyPr/>
                    <a:lstStyle/>
                    <a:p>
                      <a:pPr algn="r" fontAlgn="b"/>
                      <a:r>
                        <a:rPr lang="cs-CZ" sz="700" b="0" i="0" u="none" strike="noStrike" dirty="0">
                          <a:solidFill>
                            <a:srgbClr val="000000"/>
                          </a:solidFill>
                          <a:effectLst/>
                          <a:latin typeface="Arial" panose="020B0604020202020204" pitchFamily="34" charset="0"/>
                        </a:rPr>
                        <a:t>47%</a:t>
                      </a:r>
                    </a:p>
                  </a:txBody>
                  <a:tcPr marL="0" marR="0" marT="0" marB="0" anchor="b">
                    <a:lnL>
                      <a:noFill/>
                    </a:lnL>
                    <a:lnR>
                      <a:noFill/>
                    </a:lnR>
                    <a:lnT>
                      <a:noFill/>
                    </a:lnT>
                    <a:lnB>
                      <a:noFill/>
                    </a:lnB>
                  </a:tcPr>
                </a:tc>
                <a:extLst>
                  <a:ext uri="{0D108BD9-81ED-4DB2-BD59-A6C34878D82A}">
                    <a16:rowId xmlns:a16="http://schemas.microsoft.com/office/drawing/2014/main" val="3631635709"/>
                  </a:ext>
                </a:extLst>
              </a:tr>
            </a:tbl>
          </a:graphicData>
        </a:graphic>
      </p:graphicFrame>
    </p:spTree>
    <p:extLst>
      <p:ext uri="{BB962C8B-B14F-4D97-AF65-F5344CB8AC3E}">
        <p14:creationId xmlns:p14="http://schemas.microsoft.com/office/powerpoint/2010/main" val="2805251428"/>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BD20220422</a:t>
            </a:r>
            <a:r>
              <a:rPr lang="en-US" altLang="hu-HU" sz="1400" dirty="0">
                <a:solidFill>
                  <a:srgbClr val="008000"/>
                </a:solidFill>
              </a:rPr>
              <a:t> (part </a:t>
            </a:r>
            <a:r>
              <a:rPr lang="sl-SI" altLang="hu-HU" sz="1400" dirty="0">
                <a:solidFill>
                  <a:srgbClr val="008000"/>
                </a:solidFill>
              </a:rPr>
              <a:t>II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ulka 1">
            <a:extLst>
              <a:ext uri="{FF2B5EF4-FFF2-40B4-BE49-F238E27FC236}">
                <a16:creationId xmlns:a16="http://schemas.microsoft.com/office/drawing/2014/main" id="{CFE3BB3A-968F-4A6A-A528-2971AA8FA7FE}"/>
              </a:ext>
            </a:extLst>
          </p:cNvPr>
          <p:cNvGraphicFramePr>
            <a:graphicFrameLocks noGrp="1"/>
          </p:cNvGraphicFramePr>
          <p:nvPr>
            <p:extLst>
              <p:ext uri="{D42A27DB-BD31-4B8C-83A1-F6EECF244321}">
                <p14:modId xmlns:p14="http://schemas.microsoft.com/office/powerpoint/2010/main" val="3606162040"/>
              </p:ext>
            </p:extLst>
          </p:nvPr>
        </p:nvGraphicFramePr>
        <p:xfrm>
          <a:off x="471520" y="955147"/>
          <a:ext cx="8687109" cy="5526108"/>
        </p:xfrm>
        <a:graphic>
          <a:graphicData uri="http://schemas.openxmlformats.org/drawingml/2006/table">
            <a:tbl>
              <a:tblPr/>
              <a:tblGrid>
                <a:gridCol w="6796059">
                  <a:extLst>
                    <a:ext uri="{9D8B030D-6E8A-4147-A177-3AD203B41FA5}">
                      <a16:colId xmlns:a16="http://schemas.microsoft.com/office/drawing/2014/main" val="1771855613"/>
                    </a:ext>
                  </a:extLst>
                </a:gridCol>
                <a:gridCol w="1396317">
                  <a:extLst>
                    <a:ext uri="{9D8B030D-6E8A-4147-A177-3AD203B41FA5}">
                      <a16:colId xmlns:a16="http://schemas.microsoft.com/office/drawing/2014/main" val="1155294764"/>
                    </a:ext>
                  </a:extLst>
                </a:gridCol>
                <a:gridCol w="494733">
                  <a:extLst>
                    <a:ext uri="{9D8B030D-6E8A-4147-A177-3AD203B41FA5}">
                      <a16:colId xmlns:a16="http://schemas.microsoft.com/office/drawing/2014/main" val="746155602"/>
                    </a:ext>
                  </a:extLst>
                </a:gridCol>
              </a:tblGrid>
              <a:tr h="131574">
                <a:tc>
                  <a:txBody>
                    <a:bodyPr/>
                    <a:lstStyle/>
                    <a:p>
                      <a:pPr algn="l" fontAlgn="b"/>
                      <a:r>
                        <a:rPr lang="cs-CZ" sz="7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2810576707"/>
                  </a:ext>
                </a:extLst>
              </a:tr>
              <a:tr h="131574">
                <a:tc>
                  <a:txBody>
                    <a:bodyPr/>
                    <a:lstStyle/>
                    <a:p>
                      <a:pPr algn="l" fontAlgn="b"/>
                      <a:r>
                        <a:rPr lang="cs-CZ" sz="700" b="1" i="0" u="none" strike="noStrike">
                          <a:solidFill>
                            <a:srgbClr val="000000"/>
                          </a:solidFill>
                          <a:effectLst/>
                          <a:latin typeface="Arial" panose="020B0604020202020204" pitchFamily="34" charset="0"/>
                        </a:rPr>
                        <a:t>14</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546,78</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364%</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117262787"/>
                  </a:ext>
                </a:extLst>
              </a:tr>
              <a:tr h="131574">
                <a:tc>
                  <a:txBody>
                    <a:bodyPr/>
                    <a:lstStyle/>
                    <a:p>
                      <a:pPr algn="l" fontAlgn="b"/>
                      <a:r>
                        <a:rPr lang="cs-CZ" sz="700" b="0" i="0" u="none" strike="noStrike">
                          <a:solidFill>
                            <a:srgbClr val="000000"/>
                          </a:solidFill>
                          <a:effectLst/>
                          <a:latin typeface="Arial" panose="020B0604020202020204" pitchFamily="34" charset="0"/>
                        </a:rPr>
                        <a:t>[AT-D2] St. Peter 2 - Pleinting 258 [OPP] [AT] / N-1 Pleinting - Pirach 257</a:t>
                      </a:r>
                    </a:p>
                  </a:txBody>
                  <a:tcPr marL="7313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546,78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104%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350809663"/>
                  </a:ext>
                </a:extLst>
              </a:tr>
              <a:tr h="131574">
                <a:tc>
                  <a:txBody>
                    <a:bodyPr/>
                    <a:lstStyle/>
                    <a:p>
                      <a:pPr algn="l" fontAlgn="b"/>
                      <a:r>
                        <a:rPr lang="cs-CZ" sz="700" b="0" i="0" u="none" strike="noStrike">
                          <a:solidFill>
                            <a:srgbClr val="000000"/>
                          </a:solidFill>
                          <a:effectLst/>
                          <a:latin typeface="Arial" panose="020B0604020202020204" pitchFamily="34" charset="0"/>
                        </a:rPr>
                        <a:t>[CZ-D8] Hradec - Rohrsdorf 446 [OPP] [D8] / N-1 Hradec - Rohrsdorf 1</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83,63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50%</a:t>
                      </a:r>
                    </a:p>
                  </a:txBody>
                  <a:tcPr marL="0" marR="0" marT="0" marB="0" anchor="b">
                    <a:lnL>
                      <a:noFill/>
                    </a:lnL>
                    <a:lnR>
                      <a:noFill/>
                    </a:lnR>
                    <a:lnT>
                      <a:noFill/>
                    </a:lnT>
                    <a:lnB>
                      <a:noFill/>
                    </a:lnB>
                  </a:tcPr>
                </a:tc>
                <a:extLst>
                  <a:ext uri="{0D108BD9-81ED-4DB2-BD59-A6C34878D82A}">
                    <a16:rowId xmlns:a16="http://schemas.microsoft.com/office/drawing/2014/main" val="2917158092"/>
                  </a:ext>
                </a:extLst>
              </a:tr>
              <a:tr h="131574">
                <a:tc>
                  <a:txBody>
                    <a:bodyPr/>
                    <a:lstStyle/>
                    <a:p>
                      <a:pPr algn="l" fontAlgn="b"/>
                      <a:r>
                        <a:rPr lang="cs-CZ" sz="700" b="0" i="0" u="none" strike="noStrike">
                          <a:solidFill>
                            <a:srgbClr val="000000"/>
                          </a:solidFill>
                          <a:effectLst/>
                          <a:latin typeface="Arial" panose="020B0604020202020204" pitchFamily="34" charset="0"/>
                        </a:rPr>
                        <a:t>[NL-D2] Meeden-Diele  380 Z [OPP] [NL] / N-1 Gronau - Gronau TR 441 E</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385,71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220542175"/>
                  </a:ext>
                </a:extLst>
              </a:tr>
              <a:tr h="131574">
                <a:tc>
                  <a:txBody>
                    <a:bodyPr/>
                    <a:lstStyle/>
                    <a:p>
                      <a:pPr algn="l" fontAlgn="b"/>
                      <a:r>
                        <a:rPr lang="cs-CZ" sz="700" b="0" i="0" u="none" strike="noStrike">
                          <a:solidFill>
                            <a:srgbClr val="000000"/>
                          </a:solidFill>
                          <a:effectLst/>
                          <a:latin typeface="Arial" panose="020B0604020202020204" pitchFamily="34" charset="0"/>
                        </a:rPr>
                        <a:t>[BE-FR] Avelgem - Avelin 80 [DIR] [FR] / N-1 Achene - Lonny 380.19</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245,4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80%</a:t>
                      </a:r>
                    </a:p>
                  </a:txBody>
                  <a:tcPr marL="0" marR="0" marT="0" marB="0" anchor="b">
                    <a:lnL>
                      <a:noFill/>
                    </a:lnL>
                    <a:lnR>
                      <a:noFill/>
                    </a:lnR>
                    <a:lnT>
                      <a:noFill/>
                    </a:lnT>
                    <a:lnB>
                      <a:noFill/>
                    </a:lnB>
                  </a:tcPr>
                </a:tc>
                <a:extLst>
                  <a:ext uri="{0D108BD9-81ED-4DB2-BD59-A6C34878D82A}">
                    <a16:rowId xmlns:a16="http://schemas.microsoft.com/office/drawing/2014/main" val="227523921"/>
                  </a:ext>
                </a:extLst>
              </a:tr>
              <a:tr h="131574">
                <a:tc>
                  <a:txBody>
                    <a:bodyPr/>
                    <a:lstStyle/>
                    <a:p>
                      <a:pPr algn="l" fontAlgn="b"/>
                      <a:r>
                        <a:rPr lang="cs-CZ" sz="700" b="0" i="0" u="none" strike="noStrike">
                          <a:solidFill>
                            <a:srgbClr val="000000"/>
                          </a:solidFill>
                          <a:effectLst/>
                          <a:latin typeface="Arial" panose="020B0604020202020204" pitchFamily="34" charset="0"/>
                        </a:rPr>
                        <a:t>[PL-PL] Krosno Iskrzynia - Rzeszow [OPP] / N-1 Krosno Iskrzynia - Tarnow</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200,91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44%</a:t>
                      </a:r>
                    </a:p>
                  </a:txBody>
                  <a:tcPr marL="0" marR="0" marT="0" marB="0" anchor="b">
                    <a:lnL>
                      <a:noFill/>
                    </a:lnL>
                    <a:lnR>
                      <a:noFill/>
                    </a:lnR>
                    <a:lnT>
                      <a:noFill/>
                    </a:lnT>
                    <a:lnB>
                      <a:noFill/>
                    </a:lnB>
                  </a:tcPr>
                </a:tc>
                <a:extLst>
                  <a:ext uri="{0D108BD9-81ED-4DB2-BD59-A6C34878D82A}">
                    <a16:rowId xmlns:a16="http://schemas.microsoft.com/office/drawing/2014/main" val="3669296561"/>
                  </a:ext>
                </a:extLst>
              </a:tr>
              <a:tr h="131574">
                <a:tc>
                  <a:txBody>
                    <a:bodyPr/>
                    <a:lstStyle/>
                    <a:p>
                      <a:pPr algn="l" fontAlgn="b"/>
                      <a:r>
                        <a:rPr lang="en-US" sz="700" b="0" i="0" u="none" strike="noStrike">
                          <a:solidFill>
                            <a:srgbClr val="000000"/>
                          </a:solidFill>
                          <a:effectLst/>
                          <a:latin typeface="Arial" panose="020B0604020202020204" pitchFamily="34" charset="0"/>
                        </a:rPr>
                        <a:t>[BE-BE] PST Zandvliet 1 [DIR] [BE] / N-1 PST Zandvliet 2</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123,48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66%</a:t>
                      </a:r>
                    </a:p>
                  </a:txBody>
                  <a:tcPr marL="0" marR="0" marT="0" marB="0" anchor="b">
                    <a:lnL>
                      <a:noFill/>
                    </a:lnL>
                    <a:lnR>
                      <a:noFill/>
                    </a:lnR>
                    <a:lnT>
                      <a:noFill/>
                    </a:lnT>
                    <a:lnB>
                      <a:noFill/>
                    </a:lnB>
                  </a:tcPr>
                </a:tc>
                <a:extLst>
                  <a:ext uri="{0D108BD9-81ED-4DB2-BD59-A6C34878D82A}">
                    <a16:rowId xmlns:a16="http://schemas.microsoft.com/office/drawing/2014/main" val="3512204552"/>
                  </a:ext>
                </a:extLst>
              </a:tr>
              <a:tr h="131574">
                <a:tc>
                  <a:txBody>
                    <a:bodyPr/>
                    <a:lstStyle/>
                    <a:p>
                      <a:pPr algn="l" fontAlgn="b"/>
                      <a:r>
                        <a:rPr lang="cs-CZ" sz="700" b="1" i="0" u="none" strike="noStrike">
                          <a:solidFill>
                            <a:srgbClr val="000000"/>
                          </a:solidFill>
                          <a:effectLst/>
                          <a:latin typeface="Arial" panose="020B0604020202020204" pitchFamily="34" charset="0"/>
                        </a:rPr>
                        <a:t>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562,3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424%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144608763"/>
                  </a:ext>
                </a:extLst>
              </a:tr>
              <a:tr h="131574">
                <a:tc>
                  <a:txBody>
                    <a:bodyPr/>
                    <a:lstStyle/>
                    <a:p>
                      <a:pPr algn="l" fontAlgn="b"/>
                      <a:r>
                        <a:rPr lang="cs-CZ" sz="700" b="0" i="0" u="none" strike="noStrike">
                          <a:solidFill>
                            <a:srgbClr val="000000"/>
                          </a:solidFill>
                          <a:effectLst/>
                          <a:latin typeface="Arial" panose="020B0604020202020204" pitchFamily="34" charset="0"/>
                        </a:rPr>
                        <a:t>[AT-D2] St. Peter 2 - Pleinting 258 [OPP] [AT] / N-1 Pleinting - Pirach 257</a:t>
                      </a:r>
                    </a:p>
                  </a:txBody>
                  <a:tcPr marL="7313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562,3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106%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081813607"/>
                  </a:ext>
                </a:extLst>
              </a:tr>
              <a:tr h="131574">
                <a:tc>
                  <a:txBody>
                    <a:bodyPr/>
                    <a:lstStyle/>
                    <a:p>
                      <a:pPr algn="l" fontAlgn="b"/>
                      <a:r>
                        <a:rPr lang="cs-CZ" sz="700" b="0" i="0" u="none" strike="noStrike">
                          <a:solidFill>
                            <a:srgbClr val="000000"/>
                          </a:solidFill>
                          <a:effectLst/>
                          <a:latin typeface="Arial" panose="020B0604020202020204" pitchFamily="34" charset="0"/>
                        </a:rPr>
                        <a:t>[RO-RO] Paroseni - Targu Jiu Nord [OPP] / N-1 Portile de Fier - Resita</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54,77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49%</a:t>
                      </a:r>
                    </a:p>
                  </a:txBody>
                  <a:tcPr marL="0" marR="0" marT="0" marB="0" anchor="b">
                    <a:lnL>
                      <a:noFill/>
                    </a:lnL>
                    <a:lnR>
                      <a:noFill/>
                    </a:lnR>
                    <a:lnT>
                      <a:noFill/>
                    </a:lnT>
                    <a:lnB>
                      <a:noFill/>
                    </a:lnB>
                  </a:tcPr>
                </a:tc>
                <a:extLst>
                  <a:ext uri="{0D108BD9-81ED-4DB2-BD59-A6C34878D82A}">
                    <a16:rowId xmlns:a16="http://schemas.microsoft.com/office/drawing/2014/main" val="2393615625"/>
                  </a:ext>
                </a:extLst>
              </a:tr>
              <a:tr h="131574">
                <a:tc>
                  <a:txBody>
                    <a:bodyPr/>
                    <a:lstStyle/>
                    <a:p>
                      <a:pPr algn="l" fontAlgn="b"/>
                      <a:r>
                        <a:rPr lang="cs-CZ" sz="700" b="0" i="0" u="none" strike="noStrike">
                          <a:solidFill>
                            <a:srgbClr val="000000"/>
                          </a:solidFill>
                          <a:effectLst/>
                          <a:latin typeface="Arial" panose="020B0604020202020204" pitchFamily="34" charset="0"/>
                        </a:rPr>
                        <a:t>[CZ-D8] Hradec - Rohrsdorf 446 [OPP] [D8] / N-1 Hradec - Rohrsdorf 1</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108,74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50%</a:t>
                      </a:r>
                    </a:p>
                  </a:txBody>
                  <a:tcPr marL="0" marR="0" marT="0" marB="0" anchor="b">
                    <a:lnL>
                      <a:noFill/>
                    </a:lnL>
                    <a:lnR>
                      <a:noFill/>
                    </a:lnR>
                    <a:lnT>
                      <a:noFill/>
                    </a:lnT>
                    <a:lnB>
                      <a:noFill/>
                    </a:lnB>
                  </a:tcPr>
                </a:tc>
                <a:extLst>
                  <a:ext uri="{0D108BD9-81ED-4DB2-BD59-A6C34878D82A}">
                    <a16:rowId xmlns:a16="http://schemas.microsoft.com/office/drawing/2014/main" val="2516339526"/>
                  </a:ext>
                </a:extLst>
              </a:tr>
              <a:tr h="131574">
                <a:tc>
                  <a:txBody>
                    <a:bodyPr/>
                    <a:lstStyle/>
                    <a:p>
                      <a:pPr algn="l" fontAlgn="b"/>
                      <a:r>
                        <a:rPr lang="de-DE" sz="700" b="0" i="0" u="none" strike="noStrike">
                          <a:solidFill>
                            <a:srgbClr val="000000"/>
                          </a:solidFill>
                          <a:effectLst/>
                          <a:latin typeface="Arial" panose="020B0604020202020204" pitchFamily="34" charset="0"/>
                        </a:rPr>
                        <a:t>[D2-NL] Diele - Meeden SCHWARZ [DIR] [D2] / N-1 Gronau - Gronau TR 441 E</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345,21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2393005"/>
                  </a:ext>
                </a:extLst>
              </a:tr>
              <a:tr h="131574">
                <a:tc>
                  <a:txBody>
                    <a:bodyPr/>
                    <a:lstStyle/>
                    <a:p>
                      <a:pPr algn="l" fontAlgn="b"/>
                      <a:r>
                        <a:rPr lang="cs-CZ" sz="700" b="0" i="0" u="none" strike="noStrike">
                          <a:solidFill>
                            <a:srgbClr val="000000"/>
                          </a:solidFill>
                          <a:effectLst/>
                          <a:latin typeface="Arial" panose="020B0604020202020204" pitchFamily="34" charset="0"/>
                        </a:rPr>
                        <a:t>[BE-FR] Avelgem - Avelin 80 [DIR] [FR] / N-1 Achene - Lonny 380.19</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253,27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86%</a:t>
                      </a:r>
                    </a:p>
                  </a:txBody>
                  <a:tcPr marL="0" marR="0" marT="0" marB="0" anchor="b">
                    <a:lnL>
                      <a:noFill/>
                    </a:lnL>
                    <a:lnR>
                      <a:noFill/>
                    </a:lnR>
                    <a:lnT>
                      <a:noFill/>
                    </a:lnT>
                    <a:lnB>
                      <a:noFill/>
                    </a:lnB>
                  </a:tcPr>
                </a:tc>
                <a:extLst>
                  <a:ext uri="{0D108BD9-81ED-4DB2-BD59-A6C34878D82A}">
                    <a16:rowId xmlns:a16="http://schemas.microsoft.com/office/drawing/2014/main" val="1889088276"/>
                  </a:ext>
                </a:extLst>
              </a:tr>
              <a:tr h="131574">
                <a:tc>
                  <a:txBody>
                    <a:bodyPr/>
                    <a:lstStyle/>
                    <a:p>
                      <a:pPr algn="l" fontAlgn="b"/>
                      <a:r>
                        <a:rPr lang="cs-CZ" sz="700" b="0" i="0" u="none" strike="noStrike">
                          <a:solidFill>
                            <a:srgbClr val="000000"/>
                          </a:solidFill>
                          <a:effectLst/>
                          <a:latin typeface="Arial" panose="020B0604020202020204" pitchFamily="34" charset="0"/>
                        </a:rPr>
                        <a:t>[PL-PL] Krosno Iskrzynia - Rzeszow [OPP] / N-1 Krosno Iskrzynia - Tarnow</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198,08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42%</a:t>
                      </a:r>
                    </a:p>
                  </a:txBody>
                  <a:tcPr marL="0" marR="0" marT="0" marB="0" anchor="b">
                    <a:lnL>
                      <a:noFill/>
                    </a:lnL>
                    <a:lnR>
                      <a:noFill/>
                    </a:lnR>
                    <a:lnT>
                      <a:noFill/>
                    </a:lnT>
                    <a:lnB>
                      <a:noFill/>
                    </a:lnB>
                  </a:tcPr>
                </a:tc>
                <a:extLst>
                  <a:ext uri="{0D108BD9-81ED-4DB2-BD59-A6C34878D82A}">
                    <a16:rowId xmlns:a16="http://schemas.microsoft.com/office/drawing/2014/main" val="2891353950"/>
                  </a:ext>
                </a:extLst>
              </a:tr>
              <a:tr h="131574">
                <a:tc>
                  <a:txBody>
                    <a:bodyPr/>
                    <a:lstStyle/>
                    <a:p>
                      <a:pPr algn="l" fontAlgn="b"/>
                      <a:r>
                        <a:rPr lang="en-US" sz="700" b="0" i="0" u="none" strike="noStrike">
                          <a:solidFill>
                            <a:srgbClr val="000000"/>
                          </a:solidFill>
                          <a:effectLst/>
                          <a:latin typeface="Arial" panose="020B0604020202020204" pitchFamily="34" charset="0"/>
                        </a:rPr>
                        <a:t>[BE-BE] PST Zandvliet 1 [DIR] [BE] / N-1 PST Zandvliet 2</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150,25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72%</a:t>
                      </a:r>
                    </a:p>
                  </a:txBody>
                  <a:tcPr marL="0" marR="0" marT="0" marB="0" anchor="b">
                    <a:lnL>
                      <a:noFill/>
                    </a:lnL>
                    <a:lnR>
                      <a:noFill/>
                    </a:lnR>
                    <a:lnT>
                      <a:noFill/>
                    </a:lnT>
                    <a:lnB>
                      <a:noFill/>
                    </a:lnB>
                  </a:tcPr>
                </a:tc>
                <a:extLst>
                  <a:ext uri="{0D108BD9-81ED-4DB2-BD59-A6C34878D82A}">
                    <a16:rowId xmlns:a16="http://schemas.microsoft.com/office/drawing/2014/main" val="1685968756"/>
                  </a:ext>
                </a:extLst>
              </a:tr>
              <a:tr h="131574">
                <a:tc>
                  <a:txBody>
                    <a:bodyPr/>
                    <a:lstStyle/>
                    <a:p>
                      <a:pPr algn="l" fontAlgn="b"/>
                      <a:r>
                        <a:rPr lang="cs-CZ" sz="700" b="1" i="0" u="none" strike="noStrike">
                          <a:solidFill>
                            <a:srgbClr val="000000"/>
                          </a:solidFill>
                          <a:effectLst/>
                          <a:latin typeface="Arial" panose="020B0604020202020204" pitchFamily="34" charset="0"/>
                        </a:rPr>
                        <a:t>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619,75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294%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92433030"/>
                  </a:ext>
                </a:extLst>
              </a:tr>
              <a:tr h="131574">
                <a:tc>
                  <a:txBody>
                    <a:bodyPr/>
                    <a:lstStyle/>
                    <a:p>
                      <a:pPr algn="l" fontAlgn="b"/>
                      <a:r>
                        <a:rPr lang="cs-CZ" sz="700" b="0" i="0" u="none" strike="noStrike">
                          <a:solidFill>
                            <a:srgbClr val="000000"/>
                          </a:solidFill>
                          <a:effectLst/>
                          <a:latin typeface="Arial" panose="020B0604020202020204" pitchFamily="34" charset="0"/>
                        </a:rPr>
                        <a:t>[AT-D2] St. Peter 2 - Pleinting 258 [OPP] [AT] / N-1 Pleinting - Pirach 257</a:t>
                      </a:r>
                    </a:p>
                  </a:txBody>
                  <a:tcPr marL="7313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619,75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103%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056177620"/>
                  </a:ext>
                </a:extLst>
              </a:tr>
              <a:tr h="131574">
                <a:tc>
                  <a:txBody>
                    <a:bodyPr/>
                    <a:lstStyle/>
                    <a:p>
                      <a:pPr algn="l" fontAlgn="b"/>
                      <a:r>
                        <a:rPr lang="cs-CZ" sz="700" b="0" i="0" u="none" strike="noStrike">
                          <a:solidFill>
                            <a:srgbClr val="000000"/>
                          </a:solidFill>
                          <a:effectLst/>
                          <a:latin typeface="Arial" panose="020B0604020202020204" pitchFamily="34" charset="0"/>
                        </a:rPr>
                        <a:t>[CZ-D8] Hradec - Rohrsdorf 446 [OPP] [D8] / N-1 Hradec - Rohrsdorf 1</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106,68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45%</a:t>
                      </a:r>
                    </a:p>
                  </a:txBody>
                  <a:tcPr marL="0" marR="0" marT="0" marB="0" anchor="b">
                    <a:lnL>
                      <a:noFill/>
                    </a:lnL>
                    <a:lnR>
                      <a:noFill/>
                    </a:lnR>
                    <a:lnT>
                      <a:noFill/>
                    </a:lnT>
                    <a:lnB>
                      <a:noFill/>
                    </a:lnB>
                  </a:tcPr>
                </a:tc>
                <a:extLst>
                  <a:ext uri="{0D108BD9-81ED-4DB2-BD59-A6C34878D82A}">
                    <a16:rowId xmlns:a16="http://schemas.microsoft.com/office/drawing/2014/main" val="1584708086"/>
                  </a:ext>
                </a:extLst>
              </a:tr>
              <a:tr h="131574">
                <a:tc>
                  <a:txBody>
                    <a:bodyPr/>
                    <a:lstStyle/>
                    <a:p>
                      <a:pPr algn="l" fontAlgn="b"/>
                      <a:r>
                        <a:rPr lang="cs-CZ" sz="700" b="0" i="0" u="none" strike="noStrike">
                          <a:solidFill>
                            <a:srgbClr val="000000"/>
                          </a:solidFill>
                          <a:effectLst/>
                          <a:latin typeface="Arial" panose="020B0604020202020204" pitchFamily="34" charset="0"/>
                        </a:rPr>
                        <a:t>[NL-D2] Meeden-Diele  380 Z [OPP] [NL] / N-1 Gronau - Gronau TR 441 E</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269,16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022251964"/>
                  </a:ext>
                </a:extLst>
              </a:tr>
              <a:tr h="131574">
                <a:tc>
                  <a:txBody>
                    <a:bodyPr/>
                    <a:lstStyle/>
                    <a:p>
                      <a:pPr algn="l" fontAlgn="b"/>
                      <a:r>
                        <a:rPr lang="cs-CZ" sz="700" b="0" i="0" u="none" strike="noStrike">
                          <a:solidFill>
                            <a:srgbClr val="000000"/>
                          </a:solidFill>
                          <a:effectLst/>
                          <a:latin typeface="Arial" panose="020B0604020202020204" pitchFamily="34" charset="0"/>
                        </a:rPr>
                        <a:t>[BE-FR] Avelgem - Avelin 80 [DIR] [FR] / N-1 Achene - Lonny 380.19</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350,11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81%</a:t>
                      </a:r>
                    </a:p>
                  </a:txBody>
                  <a:tcPr marL="0" marR="0" marT="0" marB="0" anchor="b">
                    <a:lnL>
                      <a:noFill/>
                    </a:lnL>
                    <a:lnR>
                      <a:noFill/>
                    </a:lnR>
                    <a:lnT>
                      <a:noFill/>
                    </a:lnT>
                    <a:lnB>
                      <a:noFill/>
                    </a:lnB>
                  </a:tcPr>
                </a:tc>
                <a:extLst>
                  <a:ext uri="{0D108BD9-81ED-4DB2-BD59-A6C34878D82A}">
                    <a16:rowId xmlns:a16="http://schemas.microsoft.com/office/drawing/2014/main" val="1655895162"/>
                  </a:ext>
                </a:extLst>
              </a:tr>
              <a:tr h="131574">
                <a:tc>
                  <a:txBody>
                    <a:bodyPr/>
                    <a:lstStyle/>
                    <a:p>
                      <a:pPr algn="l" fontAlgn="b"/>
                      <a:r>
                        <a:rPr lang="cs-CZ" sz="700" b="0" i="0" u="none" strike="noStrike">
                          <a:solidFill>
                            <a:srgbClr val="000000"/>
                          </a:solidFill>
                          <a:effectLst/>
                          <a:latin typeface="Arial" panose="020B0604020202020204" pitchFamily="34" charset="0"/>
                        </a:rPr>
                        <a:t>[PL-CZ] Kopanina - Liskovec [DIR] [PL] / N-1 Albrechtice - Dobrzen</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430,41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46%</a:t>
                      </a:r>
                    </a:p>
                  </a:txBody>
                  <a:tcPr marL="0" marR="0" marT="0" marB="0" anchor="b">
                    <a:lnL>
                      <a:noFill/>
                    </a:lnL>
                    <a:lnR>
                      <a:noFill/>
                    </a:lnR>
                    <a:lnT>
                      <a:noFill/>
                    </a:lnT>
                    <a:lnB>
                      <a:noFill/>
                    </a:lnB>
                  </a:tcPr>
                </a:tc>
                <a:extLst>
                  <a:ext uri="{0D108BD9-81ED-4DB2-BD59-A6C34878D82A}">
                    <a16:rowId xmlns:a16="http://schemas.microsoft.com/office/drawing/2014/main" val="2582169119"/>
                  </a:ext>
                </a:extLst>
              </a:tr>
              <a:tr h="131574">
                <a:tc>
                  <a:txBody>
                    <a:bodyPr/>
                    <a:lstStyle/>
                    <a:p>
                      <a:pPr algn="l" fontAlgn="b"/>
                      <a:r>
                        <a:rPr lang="cs-CZ" sz="700" b="1" i="0" u="none" strike="noStrike">
                          <a:solidFill>
                            <a:srgbClr val="000000"/>
                          </a:solidFill>
                          <a:effectLst/>
                          <a:latin typeface="Arial" panose="020B0604020202020204" pitchFamily="34" charset="0"/>
                        </a:rPr>
                        <a:t>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1702,65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281%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507154097"/>
                  </a:ext>
                </a:extLst>
              </a:tr>
              <a:tr h="131574">
                <a:tc>
                  <a:txBody>
                    <a:bodyPr/>
                    <a:lstStyle/>
                    <a:p>
                      <a:pPr algn="l" fontAlgn="b"/>
                      <a:r>
                        <a:rPr lang="cs-CZ" sz="700" b="0" i="0" u="none" strike="noStrike">
                          <a:solidFill>
                            <a:srgbClr val="000000"/>
                          </a:solidFill>
                          <a:effectLst/>
                          <a:latin typeface="Arial" panose="020B0604020202020204" pitchFamily="34" charset="0"/>
                        </a:rPr>
                        <a:t>[AT-D2] St. Peter 2 - Pleinting 258 [OPP] [AT] / N-1 Pleinting - Pirach 257</a:t>
                      </a:r>
                    </a:p>
                  </a:txBody>
                  <a:tcPr marL="7313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78,07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96%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094609671"/>
                  </a:ext>
                </a:extLst>
              </a:tr>
              <a:tr h="131574">
                <a:tc>
                  <a:txBody>
                    <a:bodyPr/>
                    <a:lstStyle/>
                    <a:p>
                      <a:pPr algn="l" fontAlgn="b"/>
                      <a:r>
                        <a:rPr lang="cs-CZ" sz="700" b="0" i="0" u="none" strike="noStrike">
                          <a:solidFill>
                            <a:srgbClr val="000000"/>
                          </a:solidFill>
                          <a:effectLst/>
                          <a:latin typeface="Arial" panose="020B0604020202020204" pitchFamily="34" charset="0"/>
                        </a:rPr>
                        <a:t>[NL-D2] Meeden-Diele  380 Z [OPP] [NL] / N-1 Gronau - Gronau TR 441 E</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284,79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210612920"/>
                  </a:ext>
                </a:extLst>
              </a:tr>
              <a:tr h="131574">
                <a:tc>
                  <a:txBody>
                    <a:bodyPr/>
                    <a:lstStyle/>
                    <a:p>
                      <a:pPr algn="l" fontAlgn="b"/>
                      <a:r>
                        <a:rPr lang="en-US" sz="700" b="0" i="0" u="none" strike="noStrike">
                          <a:solidFill>
                            <a:srgbClr val="000000"/>
                          </a:solidFill>
                          <a:effectLst/>
                          <a:latin typeface="Arial" panose="020B0604020202020204" pitchFamily="34" charset="0"/>
                        </a:rPr>
                        <a:t>[BE-FR] Achene - Lonny 19 [DIR] [FR] / N-1 Avelgem - Avelin 380.80</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402,16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66%</a:t>
                      </a:r>
                    </a:p>
                  </a:txBody>
                  <a:tcPr marL="0" marR="0" marT="0" marB="0" anchor="b">
                    <a:lnL>
                      <a:noFill/>
                    </a:lnL>
                    <a:lnR>
                      <a:noFill/>
                    </a:lnR>
                    <a:lnT>
                      <a:noFill/>
                    </a:lnT>
                    <a:lnB>
                      <a:noFill/>
                    </a:lnB>
                  </a:tcPr>
                </a:tc>
                <a:extLst>
                  <a:ext uri="{0D108BD9-81ED-4DB2-BD59-A6C34878D82A}">
                    <a16:rowId xmlns:a16="http://schemas.microsoft.com/office/drawing/2014/main" val="2465644495"/>
                  </a:ext>
                </a:extLst>
              </a:tr>
              <a:tr h="131574">
                <a:tc>
                  <a:txBody>
                    <a:bodyPr/>
                    <a:lstStyle/>
                    <a:p>
                      <a:pPr algn="l" fontAlgn="b"/>
                      <a:r>
                        <a:rPr lang="cs-CZ" sz="700" b="0" i="0" u="none" strike="noStrike">
                          <a:solidFill>
                            <a:srgbClr val="000000"/>
                          </a:solidFill>
                          <a:effectLst/>
                          <a:latin typeface="Arial" panose="020B0604020202020204" pitchFamily="34" charset="0"/>
                        </a:rPr>
                        <a:t>[PL-CZ] Kopanina - Liskovec [DIR] [PL] / N-1 Albrechtice - Dobrzen</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1702,65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39%</a:t>
                      </a:r>
                    </a:p>
                  </a:txBody>
                  <a:tcPr marL="0" marR="0" marT="0" marB="0" anchor="b">
                    <a:lnL>
                      <a:noFill/>
                    </a:lnL>
                    <a:lnR>
                      <a:noFill/>
                    </a:lnR>
                    <a:lnT>
                      <a:noFill/>
                    </a:lnT>
                    <a:lnB>
                      <a:noFill/>
                    </a:lnB>
                  </a:tcPr>
                </a:tc>
                <a:extLst>
                  <a:ext uri="{0D108BD9-81ED-4DB2-BD59-A6C34878D82A}">
                    <a16:rowId xmlns:a16="http://schemas.microsoft.com/office/drawing/2014/main" val="4122476406"/>
                  </a:ext>
                </a:extLst>
              </a:tr>
              <a:tr h="131574">
                <a:tc>
                  <a:txBody>
                    <a:bodyPr/>
                    <a:lstStyle/>
                    <a:p>
                      <a:pPr algn="l" fontAlgn="b"/>
                      <a:r>
                        <a:rPr lang="cs-CZ" sz="700" b="0" i="0" u="none" strike="noStrike">
                          <a:solidFill>
                            <a:srgbClr val="000000"/>
                          </a:solidFill>
                          <a:effectLst/>
                          <a:latin typeface="Arial" panose="020B0604020202020204" pitchFamily="34" charset="0"/>
                        </a:rPr>
                        <a:t>[PL-PL] Krosno Iskrzynia - Rzeszow [OPP] / N-1 Krosno Iskrzynia - Tarnow</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142,89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40%</a:t>
                      </a:r>
                    </a:p>
                  </a:txBody>
                  <a:tcPr marL="0" marR="0" marT="0" marB="0" anchor="b">
                    <a:lnL>
                      <a:noFill/>
                    </a:lnL>
                    <a:lnR>
                      <a:noFill/>
                    </a:lnR>
                    <a:lnT>
                      <a:noFill/>
                    </a:lnT>
                    <a:lnB>
                      <a:noFill/>
                    </a:lnB>
                  </a:tcPr>
                </a:tc>
                <a:extLst>
                  <a:ext uri="{0D108BD9-81ED-4DB2-BD59-A6C34878D82A}">
                    <a16:rowId xmlns:a16="http://schemas.microsoft.com/office/drawing/2014/main" val="2352017686"/>
                  </a:ext>
                </a:extLst>
              </a:tr>
              <a:tr h="131574">
                <a:tc>
                  <a:txBody>
                    <a:bodyPr/>
                    <a:lstStyle/>
                    <a:p>
                      <a:pPr algn="l" fontAlgn="b"/>
                      <a:r>
                        <a:rPr lang="cs-CZ" sz="700" b="0" i="0" u="none" strike="noStrike">
                          <a:solidFill>
                            <a:srgbClr val="000000"/>
                          </a:solidFill>
                          <a:effectLst/>
                          <a:latin typeface="Arial" panose="020B0604020202020204" pitchFamily="34" charset="0"/>
                        </a:rPr>
                        <a:t>[D8-PL] Krajnik - Vierraden 2 [OPP] [PL] / N-1 Mikulowa - Pasikurowice</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823,32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759011682"/>
                  </a:ext>
                </a:extLst>
              </a:tr>
              <a:tr h="131574">
                <a:tc>
                  <a:txBody>
                    <a:bodyPr/>
                    <a:lstStyle/>
                    <a:p>
                      <a:pPr algn="l" fontAlgn="b"/>
                      <a:r>
                        <a:rPr lang="cs-CZ" sz="700" b="1" i="0" u="none" strike="noStrike">
                          <a:solidFill>
                            <a:srgbClr val="000000"/>
                          </a:solidFill>
                          <a:effectLst/>
                          <a:latin typeface="Arial" panose="020B0604020202020204" pitchFamily="34" charset="0"/>
                        </a:rPr>
                        <a:t>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585,87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298%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971824391"/>
                  </a:ext>
                </a:extLst>
              </a:tr>
              <a:tr h="131574">
                <a:tc>
                  <a:txBody>
                    <a:bodyPr/>
                    <a:lstStyle/>
                    <a:p>
                      <a:pPr algn="l" fontAlgn="b"/>
                      <a:r>
                        <a:rPr lang="cs-CZ" sz="700" b="0" i="0" u="none" strike="noStrike">
                          <a:solidFill>
                            <a:srgbClr val="000000"/>
                          </a:solidFill>
                          <a:effectLst/>
                          <a:latin typeface="Arial" panose="020B0604020202020204" pitchFamily="34" charset="0"/>
                        </a:rPr>
                        <a:t>[AT-D2] St. Peter 2 - Pleinting 258 [OPP] [AT] / N-1 Pleinting - Pirach 257</a:t>
                      </a:r>
                    </a:p>
                  </a:txBody>
                  <a:tcPr marL="7313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24,13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103%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010632778"/>
                  </a:ext>
                </a:extLst>
              </a:tr>
              <a:tr h="131574">
                <a:tc>
                  <a:txBody>
                    <a:bodyPr/>
                    <a:lstStyle/>
                    <a:p>
                      <a:pPr algn="l" fontAlgn="b"/>
                      <a:r>
                        <a:rPr lang="cs-CZ" sz="700" b="0" i="0" u="none" strike="noStrike">
                          <a:solidFill>
                            <a:srgbClr val="000000"/>
                          </a:solidFill>
                          <a:effectLst/>
                          <a:latin typeface="Arial" panose="020B0604020202020204" pitchFamily="34" charset="0"/>
                        </a:rPr>
                        <a:t>[RO-RO] Paroseni - Targu Jiu Nord [OPP] / N-1 Portile de Fier - Resita</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137,59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46%</a:t>
                      </a:r>
                    </a:p>
                  </a:txBody>
                  <a:tcPr marL="0" marR="0" marT="0" marB="0" anchor="b">
                    <a:lnL>
                      <a:noFill/>
                    </a:lnL>
                    <a:lnR>
                      <a:noFill/>
                    </a:lnR>
                    <a:lnT>
                      <a:noFill/>
                    </a:lnT>
                    <a:lnB>
                      <a:noFill/>
                    </a:lnB>
                  </a:tcPr>
                </a:tc>
                <a:extLst>
                  <a:ext uri="{0D108BD9-81ED-4DB2-BD59-A6C34878D82A}">
                    <a16:rowId xmlns:a16="http://schemas.microsoft.com/office/drawing/2014/main" val="918281941"/>
                  </a:ext>
                </a:extLst>
              </a:tr>
              <a:tr h="131574">
                <a:tc>
                  <a:txBody>
                    <a:bodyPr/>
                    <a:lstStyle/>
                    <a:p>
                      <a:pPr algn="l" fontAlgn="b"/>
                      <a:r>
                        <a:rPr lang="cs-CZ" sz="700" b="0" i="0" u="none" strike="noStrike">
                          <a:solidFill>
                            <a:srgbClr val="000000"/>
                          </a:solidFill>
                          <a:effectLst/>
                          <a:latin typeface="Arial" panose="020B0604020202020204" pitchFamily="34" charset="0"/>
                        </a:rPr>
                        <a:t>[NL-D2] Meeden-Diele  380 Z [OPP] [NL] / N-1 Gronau - Gronau TR 441 E</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237,72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677394879"/>
                  </a:ext>
                </a:extLst>
              </a:tr>
              <a:tr h="131574">
                <a:tc>
                  <a:txBody>
                    <a:bodyPr/>
                    <a:lstStyle/>
                    <a:p>
                      <a:pPr algn="l" fontAlgn="b"/>
                      <a:r>
                        <a:rPr lang="en-US" sz="700" b="0" i="0" u="none" strike="noStrike">
                          <a:solidFill>
                            <a:srgbClr val="000000"/>
                          </a:solidFill>
                          <a:effectLst/>
                          <a:latin typeface="Arial" panose="020B0604020202020204" pitchFamily="34" charset="0"/>
                        </a:rPr>
                        <a:t>[BE-FR] Achene - Lonny 380.19 [DIR] [BE] / N-1 Avelgem - Avelin 380.80</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146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66%</a:t>
                      </a:r>
                    </a:p>
                  </a:txBody>
                  <a:tcPr marL="0" marR="0" marT="0" marB="0" anchor="b">
                    <a:lnL>
                      <a:noFill/>
                    </a:lnL>
                    <a:lnR>
                      <a:noFill/>
                    </a:lnR>
                    <a:lnT>
                      <a:noFill/>
                    </a:lnT>
                    <a:lnB>
                      <a:noFill/>
                    </a:lnB>
                  </a:tcPr>
                </a:tc>
                <a:extLst>
                  <a:ext uri="{0D108BD9-81ED-4DB2-BD59-A6C34878D82A}">
                    <a16:rowId xmlns:a16="http://schemas.microsoft.com/office/drawing/2014/main" val="1636191109"/>
                  </a:ext>
                </a:extLst>
              </a:tr>
              <a:tr h="131574">
                <a:tc>
                  <a:txBody>
                    <a:bodyPr/>
                    <a:lstStyle/>
                    <a:p>
                      <a:pPr algn="l" fontAlgn="b"/>
                      <a:r>
                        <a:rPr lang="cs-CZ" sz="700" b="0" i="0" u="none" strike="noStrike">
                          <a:solidFill>
                            <a:srgbClr val="000000"/>
                          </a:solidFill>
                          <a:effectLst/>
                          <a:latin typeface="Arial" panose="020B0604020202020204" pitchFamily="34" charset="0"/>
                        </a:rPr>
                        <a:t>[PL-PL] Krosno Iskrzynia - Rzeszow [OPP] / N-1 Krosno Iskrzynia - Tarnow</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585,87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41%</a:t>
                      </a:r>
                    </a:p>
                  </a:txBody>
                  <a:tcPr marL="0" marR="0" marT="0" marB="0" anchor="b">
                    <a:lnL>
                      <a:noFill/>
                    </a:lnL>
                    <a:lnR>
                      <a:noFill/>
                    </a:lnR>
                    <a:lnT>
                      <a:noFill/>
                    </a:lnT>
                    <a:lnB>
                      <a:noFill/>
                    </a:lnB>
                  </a:tcPr>
                </a:tc>
                <a:extLst>
                  <a:ext uri="{0D108BD9-81ED-4DB2-BD59-A6C34878D82A}">
                    <a16:rowId xmlns:a16="http://schemas.microsoft.com/office/drawing/2014/main" val="3888728773"/>
                  </a:ext>
                </a:extLst>
              </a:tr>
              <a:tr h="131574">
                <a:tc>
                  <a:txBody>
                    <a:bodyPr/>
                    <a:lstStyle/>
                    <a:p>
                      <a:pPr algn="l" fontAlgn="b"/>
                      <a:r>
                        <a:rPr lang="cs-CZ" sz="700" b="0" i="0" u="none" strike="noStrike">
                          <a:solidFill>
                            <a:srgbClr val="000000"/>
                          </a:solidFill>
                          <a:effectLst/>
                          <a:latin typeface="Arial" panose="020B0604020202020204" pitchFamily="34" charset="0"/>
                        </a:rPr>
                        <a:t>[D8-PL] Krajnik - Vierraden 2 [OPP] [PL] / N-1 Mikulowa - Pasikurowice</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439,25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21%</a:t>
                      </a:r>
                    </a:p>
                  </a:txBody>
                  <a:tcPr marL="0" marR="0" marT="0" marB="0" anchor="b">
                    <a:lnL>
                      <a:noFill/>
                    </a:lnL>
                    <a:lnR>
                      <a:noFill/>
                    </a:lnR>
                    <a:lnT>
                      <a:noFill/>
                    </a:lnT>
                    <a:lnB>
                      <a:noFill/>
                    </a:lnB>
                  </a:tcPr>
                </a:tc>
                <a:extLst>
                  <a:ext uri="{0D108BD9-81ED-4DB2-BD59-A6C34878D82A}">
                    <a16:rowId xmlns:a16="http://schemas.microsoft.com/office/drawing/2014/main" val="1868576200"/>
                  </a:ext>
                </a:extLst>
              </a:tr>
              <a:tr h="131574">
                <a:tc>
                  <a:txBody>
                    <a:bodyPr/>
                    <a:lstStyle/>
                    <a:p>
                      <a:pPr algn="l" fontAlgn="b"/>
                      <a:r>
                        <a:rPr lang="cs-CZ" sz="700" b="1" i="0" u="none" strike="noStrike">
                          <a:solidFill>
                            <a:srgbClr val="000000"/>
                          </a:solidFill>
                          <a:effectLst/>
                          <a:latin typeface="Arial" panose="020B0604020202020204" pitchFamily="34" charset="0"/>
                        </a:rPr>
                        <a:t>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178,85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173%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532323206"/>
                  </a:ext>
                </a:extLst>
              </a:tr>
              <a:tr h="131574">
                <a:tc>
                  <a:txBody>
                    <a:bodyPr/>
                    <a:lstStyle/>
                    <a:p>
                      <a:pPr algn="l" fontAlgn="b"/>
                      <a:r>
                        <a:rPr lang="de-DE" sz="700" b="0" i="0" u="none" strike="noStrike">
                          <a:solidFill>
                            <a:srgbClr val="000000"/>
                          </a:solidFill>
                          <a:effectLst/>
                          <a:latin typeface="Arial" panose="020B0604020202020204" pitchFamily="34" charset="0"/>
                        </a:rPr>
                        <a:t>[D8-D8] Pasewalk - Vierraden 306 [DIR] / N-1 Vierraden - Neuenhagen 304</a:t>
                      </a:r>
                    </a:p>
                  </a:txBody>
                  <a:tcPr marL="7313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46,68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576872771"/>
                  </a:ext>
                </a:extLst>
              </a:tr>
              <a:tr h="131574">
                <a:tc>
                  <a:txBody>
                    <a:bodyPr/>
                    <a:lstStyle/>
                    <a:p>
                      <a:pPr algn="l" fontAlgn="b"/>
                      <a:r>
                        <a:rPr lang="cs-CZ" sz="700" b="0" i="0" u="none" strike="noStrike">
                          <a:solidFill>
                            <a:srgbClr val="000000"/>
                          </a:solidFill>
                          <a:effectLst/>
                          <a:latin typeface="Arial" panose="020B0604020202020204" pitchFamily="34" charset="0"/>
                        </a:rPr>
                        <a:t>[NL-D2] Meeden-Diele  380 Z [OPP] [NL] / N-1 Gronau - Gronau TR 441 E</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68,01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066998348"/>
                  </a:ext>
                </a:extLst>
              </a:tr>
              <a:tr h="131574">
                <a:tc>
                  <a:txBody>
                    <a:bodyPr/>
                    <a:lstStyle/>
                    <a:p>
                      <a:pPr algn="l" fontAlgn="b"/>
                      <a:r>
                        <a:rPr lang="cs-CZ" sz="700" b="0" i="0" u="none" strike="noStrike">
                          <a:solidFill>
                            <a:srgbClr val="000000"/>
                          </a:solidFill>
                          <a:effectLst/>
                          <a:latin typeface="Arial" panose="020B0604020202020204" pitchFamily="34" charset="0"/>
                        </a:rPr>
                        <a:t>[BE-FR] Avelgem - Avelin 80 [DIR] [FR] / N-1 Achene - Lonny 380.19</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64,79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69%</a:t>
                      </a:r>
                    </a:p>
                  </a:txBody>
                  <a:tcPr marL="0" marR="0" marT="0" marB="0" anchor="b">
                    <a:lnL>
                      <a:noFill/>
                    </a:lnL>
                    <a:lnR>
                      <a:noFill/>
                    </a:lnR>
                    <a:lnT>
                      <a:noFill/>
                    </a:lnT>
                    <a:lnB>
                      <a:noFill/>
                    </a:lnB>
                  </a:tcPr>
                </a:tc>
                <a:extLst>
                  <a:ext uri="{0D108BD9-81ED-4DB2-BD59-A6C34878D82A}">
                    <a16:rowId xmlns:a16="http://schemas.microsoft.com/office/drawing/2014/main" val="1404766180"/>
                  </a:ext>
                </a:extLst>
              </a:tr>
              <a:tr h="131574">
                <a:tc>
                  <a:txBody>
                    <a:bodyPr/>
                    <a:lstStyle/>
                    <a:p>
                      <a:pPr algn="l" fontAlgn="b"/>
                      <a:r>
                        <a:rPr lang="cs-CZ" sz="700" b="0" i="0" u="none" strike="noStrike">
                          <a:solidFill>
                            <a:srgbClr val="000000"/>
                          </a:solidFill>
                          <a:effectLst/>
                          <a:latin typeface="Arial" panose="020B0604020202020204" pitchFamily="34" charset="0"/>
                        </a:rPr>
                        <a:t>[CZ-PL] Wielopole - Nosovice [DIR] [PL] / N-1 Albrechtice - Dobrzen</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178,85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42%</a:t>
                      </a:r>
                    </a:p>
                  </a:txBody>
                  <a:tcPr marL="0" marR="0" marT="0" marB="0" anchor="b">
                    <a:lnL>
                      <a:noFill/>
                    </a:lnL>
                    <a:lnR>
                      <a:noFill/>
                    </a:lnR>
                    <a:lnT>
                      <a:noFill/>
                    </a:lnT>
                    <a:lnB>
                      <a:noFill/>
                    </a:lnB>
                  </a:tcPr>
                </a:tc>
                <a:extLst>
                  <a:ext uri="{0D108BD9-81ED-4DB2-BD59-A6C34878D82A}">
                    <a16:rowId xmlns:a16="http://schemas.microsoft.com/office/drawing/2014/main" val="2020352207"/>
                  </a:ext>
                </a:extLst>
              </a:tr>
              <a:tr h="131574">
                <a:tc>
                  <a:txBody>
                    <a:bodyPr/>
                    <a:lstStyle/>
                    <a:p>
                      <a:pPr algn="l" fontAlgn="b"/>
                      <a:r>
                        <a:rPr lang="de-DE" sz="700" b="0" i="0" u="none" strike="noStrike">
                          <a:solidFill>
                            <a:srgbClr val="000000"/>
                          </a:solidFill>
                          <a:effectLst/>
                          <a:latin typeface="Arial" panose="020B0604020202020204" pitchFamily="34" charset="0"/>
                        </a:rPr>
                        <a:t>[D7-D7] Pfungstadt - Urberach GRIESH O [OPP] / N-1 Bacharach - Buerstadt - Waldlaubersheim WONNEG O</a:t>
                      </a:r>
                    </a:p>
                  </a:txBody>
                  <a:tcPr marL="7313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110,95</a:t>
                      </a:r>
                    </a:p>
                  </a:txBody>
                  <a:tcPr marL="0" marR="0" marT="0" marB="0" anchor="b">
                    <a:lnL>
                      <a:noFill/>
                    </a:lnL>
                    <a:lnR>
                      <a:noFill/>
                    </a:lnR>
                    <a:lnT>
                      <a:noFill/>
                    </a:lnT>
                    <a:lnB>
                      <a:noFill/>
                    </a:lnB>
                  </a:tcPr>
                </a:tc>
                <a:tc>
                  <a:txBody>
                    <a:bodyPr/>
                    <a:lstStyle/>
                    <a:p>
                      <a:pPr algn="r" fontAlgn="b"/>
                      <a:r>
                        <a:rPr lang="cs-CZ" sz="700" b="0" i="0" u="none" strike="noStrike" dirty="0">
                          <a:solidFill>
                            <a:srgbClr val="000000"/>
                          </a:solidFill>
                          <a:effectLst/>
                          <a:latin typeface="Arial" panose="020B0604020202020204" pitchFamily="34" charset="0"/>
                        </a:rPr>
                        <a:t>22%</a:t>
                      </a:r>
                    </a:p>
                  </a:txBody>
                  <a:tcPr marL="0" marR="0" marT="0" marB="0" anchor="b">
                    <a:lnL>
                      <a:noFill/>
                    </a:lnL>
                    <a:lnR>
                      <a:noFill/>
                    </a:lnR>
                    <a:lnT>
                      <a:noFill/>
                    </a:lnT>
                    <a:lnB>
                      <a:noFill/>
                    </a:lnB>
                  </a:tcPr>
                </a:tc>
                <a:extLst>
                  <a:ext uri="{0D108BD9-81ED-4DB2-BD59-A6C34878D82A}">
                    <a16:rowId xmlns:a16="http://schemas.microsoft.com/office/drawing/2014/main" val="1929285985"/>
                  </a:ext>
                </a:extLst>
              </a:tr>
            </a:tbl>
          </a:graphicData>
        </a:graphic>
      </p:graphicFrame>
    </p:spTree>
    <p:extLst>
      <p:ext uri="{BB962C8B-B14F-4D97-AF65-F5344CB8AC3E}">
        <p14:creationId xmlns:p14="http://schemas.microsoft.com/office/powerpoint/2010/main" val="34235933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tableEx ,Average Maximum AMR per BD (MW) by TSO ,tableEx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 +2_11</a:t>
            </a:r>
          </a:p>
        </p:txBody>
      </p:sp>
      <p:sp>
        <p:nvSpPr>
          <p:cNvPr id="5" name="Title 4">
            <a:extLst>
              <a:ext uri="{FF2B5EF4-FFF2-40B4-BE49-F238E27FC236}">
                <a16:creationId xmlns:a16="http://schemas.microsoft.com/office/drawing/2014/main" id="{31C1E447-F081-4F58-B9CE-8C48835A5878}"/>
              </a:ext>
            </a:extLst>
          </p:cNvPr>
          <p:cNvSpPr txBox="1">
            <a:spLocks/>
          </p:cNvSpPr>
          <p:nvPr/>
        </p:nvSpPr>
        <p:spPr>
          <a:xfrm>
            <a:off x="61912" y="306388"/>
            <a:ext cx="332708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1: Average maximum AMR per CNE per BD</a:t>
            </a:r>
          </a:p>
        </p:txBody>
      </p:sp>
      <p:sp>
        <p:nvSpPr>
          <p:cNvPr id="6" name="Title 4">
            <a:extLst>
              <a:ext uri="{FF2B5EF4-FFF2-40B4-BE49-F238E27FC236}">
                <a16:creationId xmlns:a16="http://schemas.microsoft.com/office/drawing/2014/main" id="{9259C097-522F-4B39-A7CF-F6525142AC8B}"/>
              </a:ext>
            </a:extLst>
          </p:cNvPr>
          <p:cNvSpPr txBox="1">
            <a:spLocks/>
          </p:cNvSpPr>
          <p:nvPr/>
        </p:nvSpPr>
        <p:spPr>
          <a:xfrm>
            <a:off x="5500619" y="306388"/>
            <a:ext cx="3439956"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1758600617"/>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BD20220422</a:t>
            </a:r>
            <a:r>
              <a:rPr lang="en-US" altLang="hu-HU" sz="1400" dirty="0">
                <a:solidFill>
                  <a:srgbClr val="008000"/>
                </a:solidFill>
              </a:rPr>
              <a:t> (part </a:t>
            </a:r>
            <a:r>
              <a:rPr lang="cs-CZ" altLang="hu-HU" sz="1400" dirty="0">
                <a:solidFill>
                  <a:srgbClr val="008000"/>
                </a:solidFill>
              </a:rPr>
              <a:t>I</a:t>
            </a:r>
            <a:r>
              <a:rPr lang="sl-SI" altLang="hu-HU" sz="1400" dirty="0">
                <a:solidFill>
                  <a:srgbClr val="008000"/>
                </a:solidFill>
              </a:rPr>
              <a:t>II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ulka 1">
            <a:extLst>
              <a:ext uri="{FF2B5EF4-FFF2-40B4-BE49-F238E27FC236}">
                <a16:creationId xmlns:a16="http://schemas.microsoft.com/office/drawing/2014/main" id="{B9CCE677-8726-4E9E-962F-FA9F0EFB4552}"/>
              </a:ext>
            </a:extLst>
          </p:cNvPr>
          <p:cNvGraphicFramePr>
            <a:graphicFrameLocks noGrp="1"/>
          </p:cNvGraphicFramePr>
          <p:nvPr>
            <p:extLst>
              <p:ext uri="{D42A27DB-BD31-4B8C-83A1-F6EECF244321}">
                <p14:modId xmlns:p14="http://schemas.microsoft.com/office/powerpoint/2010/main" val="2969557925"/>
              </p:ext>
            </p:extLst>
          </p:nvPr>
        </p:nvGraphicFramePr>
        <p:xfrm>
          <a:off x="427741" y="1007803"/>
          <a:ext cx="8964976" cy="2642490"/>
        </p:xfrm>
        <a:graphic>
          <a:graphicData uri="http://schemas.openxmlformats.org/drawingml/2006/table">
            <a:tbl>
              <a:tblPr/>
              <a:tblGrid>
                <a:gridCol w="6806396">
                  <a:extLst>
                    <a:ext uri="{9D8B030D-6E8A-4147-A177-3AD203B41FA5}">
                      <a16:colId xmlns:a16="http://schemas.microsoft.com/office/drawing/2014/main" val="1936214749"/>
                    </a:ext>
                  </a:extLst>
                </a:gridCol>
                <a:gridCol w="1593857">
                  <a:extLst>
                    <a:ext uri="{9D8B030D-6E8A-4147-A177-3AD203B41FA5}">
                      <a16:colId xmlns:a16="http://schemas.microsoft.com/office/drawing/2014/main" val="3220832026"/>
                    </a:ext>
                  </a:extLst>
                </a:gridCol>
                <a:gridCol w="564723">
                  <a:extLst>
                    <a:ext uri="{9D8B030D-6E8A-4147-A177-3AD203B41FA5}">
                      <a16:colId xmlns:a16="http://schemas.microsoft.com/office/drawing/2014/main" val="1613199751"/>
                    </a:ext>
                  </a:extLst>
                </a:gridCol>
              </a:tblGrid>
              <a:tr h="146805">
                <a:tc>
                  <a:txBody>
                    <a:bodyPr/>
                    <a:lstStyle/>
                    <a:p>
                      <a:pPr algn="l" fontAlgn="b"/>
                      <a:r>
                        <a:rPr lang="cs-CZ" sz="7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3905178431"/>
                  </a:ext>
                </a:extLst>
              </a:tr>
              <a:tr h="146805">
                <a:tc>
                  <a:txBody>
                    <a:bodyPr/>
                    <a:lstStyle/>
                    <a:p>
                      <a:pPr algn="l" fontAlgn="b"/>
                      <a:r>
                        <a:rPr lang="cs-CZ" sz="700" b="1" i="0" u="none" strike="noStrike">
                          <a:solidFill>
                            <a:srgbClr val="000000"/>
                          </a:solidFill>
                          <a:effectLst/>
                          <a:latin typeface="Arial" panose="020B0604020202020204" pitchFamily="34" charset="0"/>
                        </a:rPr>
                        <a:t>21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108,51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132%</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768058455"/>
                  </a:ext>
                </a:extLst>
              </a:tr>
              <a:tr h="146805">
                <a:tc>
                  <a:txBody>
                    <a:bodyPr/>
                    <a:lstStyle/>
                    <a:p>
                      <a:pPr algn="l" fontAlgn="b"/>
                      <a:r>
                        <a:rPr lang="cs-CZ" sz="700" b="0" i="0" u="none" strike="noStrike">
                          <a:solidFill>
                            <a:srgbClr val="000000"/>
                          </a:solidFill>
                          <a:effectLst/>
                          <a:latin typeface="Arial" panose="020B0604020202020204" pitchFamily="34" charset="0"/>
                        </a:rPr>
                        <a:t>[NL-D2] Meeden-Diele  380 Z [OPP] [NL] / N-1 COBRA HVDC</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108,51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7945737"/>
                  </a:ext>
                </a:extLst>
              </a:tr>
              <a:tr h="146805">
                <a:tc>
                  <a:txBody>
                    <a:bodyPr/>
                    <a:lstStyle/>
                    <a:p>
                      <a:pPr algn="l" fontAlgn="b"/>
                      <a:r>
                        <a:rPr lang="cs-CZ" sz="700" b="0" i="0" u="none" strike="noStrike">
                          <a:solidFill>
                            <a:srgbClr val="000000"/>
                          </a:solidFill>
                          <a:effectLst/>
                          <a:latin typeface="Arial" panose="020B0604020202020204" pitchFamily="34" charset="0"/>
                        </a:rPr>
                        <a:t>[CZ-PL] Wielopole - Nosovice [DIR] [PL] / N-1 Albrechtice - Dobrzen</a:t>
                      </a:r>
                    </a:p>
                  </a:txBody>
                  <a:tcPr marL="11430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39,97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41%</a:t>
                      </a:r>
                    </a:p>
                  </a:txBody>
                  <a:tcPr marL="0" marR="0" marT="0" marB="0" anchor="b">
                    <a:lnL>
                      <a:noFill/>
                    </a:lnL>
                    <a:lnR>
                      <a:noFill/>
                    </a:lnR>
                    <a:lnT>
                      <a:noFill/>
                    </a:lnT>
                    <a:lnB>
                      <a:noFill/>
                    </a:lnB>
                  </a:tcPr>
                </a:tc>
                <a:extLst>
                  <a:ext uri="{0D108BD9-81ED-4DB2-BD59-A6C34878D82A}">
                    <a16:rowId xmlns:a16="http://schemas.microsoft.com/office/drawing/2014/main" val="2538502089"/>
                  </a:ext>
                </a:extLst>
              </a:tr>
              <a:tr h="146805">
                <a:tc>
                  <a:txBody>
                    <a:bodyPr/>
                    <a:lstStyle/>
                    <a:p>
                      <a:pPr algn="l" fontAlgn="b"/>
                      <a:r>
                        <a:rPr lang="en-US" sz="700" b="0" i="0" u="none" strike="noStrike">
                          <a:solidFill>
                            <a:srgbClr val="000000"/>
                          </a:solidFill>
                          <a:effectLst/>
                          <a:latin typeface="Arial" panose="020B0604020202020204" pitchFamily="34" charset="0"/>
                        </a:rPr>
                        <a:t>[BE-BE] Achene - Gramme 380.10 [OPP] / N-1 Avelgem - Avelin 380.80</a:t>
                      </a:r>
                    </a:p>
                  </a:txBody>
                  <a:tcPr marL="11430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6,07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71%</a:t>
                      </a:r>
                    </a:p>
                  </a:txBody>
                  <a:tcPr marL="0" marR="0" marT="0" marB="0" anchor="b">
                    <a:lnL>
                      <a:noFill/>
                    </a:lnL>
                    <a:lnR>
                      <a:noFill/>
                    </a:lnR>
                    <a:lnT>
                      <a:noFill/>
                    </a:lnT>
                    <a:lnB>
                      <a:noFill/>
                    </a:lnB>
                  </a:tcPr>
                </a:tc>
                <a:extLst>
                  <a:ext uri="{0D108BD9-81ED-4DB2-BD59-A6C34878D82A}">
                    <a16:rowId xmlns:a16="http://schemas.microsoft.com/office/drawing/2014/main" val="1539397597"/>
                  </a:ext>
                </a:extLst>
              </a:tr>
              <a:tr h="146805">
                <a:tc>
                  <a:txBody>
                    <a:bodyPr/>
                    <a:lstStyle/>
                    <a:p>
                      <a:pPr algn="l" fontAlgn="b"/>
                      <a:r>
                        <a:rPr lang="cs-CZ" sz="700" b="1" i="0" u="none" strike="noStrike">
                          <a:solidFill>
                            <a:srgbClr val="000000"/>
                          </a:solidFill>
                          <a:effectLst/>
                          <a:latin typeface="Arial" panose="020B0604020202020204" pitchFamily="34" charset="0"/>
                        </a:rPr>
                        <a:t>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300,58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130%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610076794"/>
                  </a:ext>
                </a:extLst>
              </a:tr>
              <a:tr h="146805">
                <a:tc>
                  <a:txBody>
                    <a:bodyPr/>
                    <a:lstStyle/>
                    <a:p>
                      <a:pPr algn="l" fontAlgn="b"/>
                      <a:r>
                        <a:rPr lang="pt-BR" sz="700" b="0" i="0" u="none" strike="noStrike">
                          <a:solidFill>
                            <a:srgbClr val="000000"/>
                          </a:solidFill>
                          <a:effectLst/>
                          <a:latin typeface="Arial" panose="020B0604020202020204" pitchFamily="34" charset="0"/>
                        </a:rPr>
                        <a:t>[RO-RO] Resita - Timisoara c1 [DIR] / N-1 Resita - Timisoara c2</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196,68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48%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645376826"/>
                  </a:ext>
                </a:extLst>
              </a:tr>
              <a:tr h="146805">
                <a:tc>
                  <a:txBody>
                    <a:bodyPr/>
                    <a:lstStyle/>
                    <a:p>
                      <a:pPr algn="l" fontAlgn="b"/>
                      <a:r>
                        <a:rPr lang="cs-CZ" sz="700" b="0" i="0" u="none" strike="noStrike">
                          <a:solidFill>
                            <a:srgbClr val="000000"/>
                          </a:solidFill>
                          <a:effectLst/>
                          <a:latin typeface="Arial" panose="020B0604020202020204" pitchFamily="34" charset="0"/>
                        </a:rPr>
                        <a:t>[NL-D2] Meeden-Diele  380 Z [OPP] [NL] / N-1 COBRA HVDC</a:t>
                      </a:r>
                    </a:p>
                  </a:txBody>
                  <a:tcPr marL="11430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300,58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447438442"/>
                  </a:ext>
                </a:extLst>
              </a:tr>
              <a:tr h="146805">
                <a:tc>
                  <a:txBody>
                    <a:bodyPr/>
                    <a:lstStyle/>
                    <a:p>
                      <a:pPr algn="l" fontAlgn="b"/>
                      <a:r>
                        <a:rPr lang="en-US" sz="700" b="0" i="0" u="none" strike="noStrike">
                          <a:solidFill>
                            <a:srgbClr val="000000"/>
                          </a:solidFill>
                          <a:effectLst/>
                          <a:latin typeface="Arial" panose="020B0604020202020204" pitchFamily="34" charset="0"/>
                        </a:rPr>
                        <a:t>[BE-FR] Achene - Lonny 380.19 [DIR] [BE] / N-1 Avelgem - Avelin 380.80</a:t>
                      </a:r>
                    </a:p>
                  </a:txBody>
                  <a:tcPr marL="11430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48,42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62%</a:t>
                      </a:r>
                    </a:p>
                  </a:txBody>
                  <a:tcPr marL="0" marR="0" marT="0" marB="0" anchor="b">
                    <a:lnL>
                      <a:noFill/>
                    </a:lnL>
                    <a:lnR>
                      <a:noFill/>
                    </a:lnR>
                    <a:lnT>
                      <a:noFill/>
                    </a:lnT>
                    <a:lnB>
                      <a:noFill/>
                    </a:lnB>
                  </a:tcPr>
                </a:tc>
                <a:extLst>
                  <a:ext uri="{0D108BD9-81ED-4DB2-BD59-A6C34878D82A}">
                    <a16:rowId xmlns:a16="http://schemas.microsoft.com/office/drawing/2014/main" val="2268092017"/>
                  </a:ext>
                </a:extLst>
              </a:tr>
              <a:tr h="146805">
                <a:tc>
                  <a:txBody>
                    <a:bodyPr/>
                    <a:lstStyle/>
                    <a:p>
                      <a:pPr algn="l" fontAlgn="b"/>
                      <a:r>
                        <a:rPr lang="cs-CZ" sz="700" b="1" i="0" u="none" strike="noStrike">
                          <a:solidFill>
                            <a:srgbClr val="000000"/>
                          </a:solidFill>
                          <a:effectLst/>
                          <a:latin typeface="Arial" panose="020B0604020202020204" pitchFamily="34" charset="0"/>
                        </a:rPr>
                        <a:t>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210,04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86%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595193381"/>
                  </a:ext>
                </a:extLst>
              </a:tr>
              <a:tr h="146805">
                <a:tc>
                  <a:txBody>
                    <a:bodyPr/>
                    <a:lstStyle/>
                    <a:p>
                      <a:pPr algn="l" fontAlgn="b"/>
                      <a:r>
                        <a:rPr lang="cs-CZ" sz="700" b="0" i="0" u="none" strike="noStrike">
                          <a:solidFill>
                            <a:srgbClr val="000000"/>
                          </a:solidFill>
                          <a:effectLst/>
                          <a:latin typeface="Arial" panose="020B0604020202020204" pitchFamily="34" charset="0"/>
                        </a:rPr>
                        <a:t>[D7-D2] Urberach - Grosskrotzenburg [OPP] [D2] / N-1 Dettingen - Grosskrotzenburg UMAIN S1</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156,07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156239176"/>
                  </a:ext>
                </a:extLst>
              </a:tr>
              <a:tr h="146805">
                <a:tc>
                  <a:txBody>
                    <a:bodyPr/>
                    <a:lstStyle/>
                    <a:p>
                      <a:pPr algn="l" fontAlgn="b"/>
                      <a:r>
                        <a:rPr lang="cs-CZ" sz="700" b="0" i="0" u="none" strike="noStrike">
                          <a:solidFill>
                            <a:srgbClr val="000000"/>
                          </a:solidFill>
                          <a:effectLst/>
                          <a:latin typeface="Arial" panose="020B0604020202020204" pitchFamily="34" charset="0"/>
                        </a:rPr>
                        <a:t>[NL-D2] Meeden-Diele  380 Z [OPP] [NL] / N-1 COBRA HVDC</a:t>
                      </a:r>
                    </a:p>
                  </a:txBody>
                  <a:tcPr marL="11430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157,78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434237499"/>
                  </a:ext>
                </a:extLst>
              </a:tr>
              <a:tr h="146805">
                <a:tc>
                  <a:txBody>
                    <a:bodyPr/>
                    <a:lstStyle/>
                    <a:p>
                      <a:pPr algn="l" fontAlgn="b"/>
                      <a:r>
                        <a:rPr lang="cs-CZ" sz="700" b="0" i="0" u="none" strike="noStrike">
                          <a:solidFill>
                            <a:srgbClr val="000000"/>
                          </a:solidFill>
                          <a:effectLst/>
                          <a:latin typeface="Arial" panose="020B0604020202020204" pitchFamily="34" charset="0"/>
                        </a:rPr>
                        <a:t>[PL-PL] Krosno Iskrzynia - Rzeszow [OPP] / N-1 Krosno Iskrzynia - Tarnow</a:t>
                      </a:r>
                    </a:p>
                  </a:txBody>
                  <a:tcPr marL="11430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210,04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45%</a:t>
                      </a:r>
                    </a:p>
                  </a:txBody>
                  <a:tcPr marL="0" marR="0" marT="0" marB="0" anchor="b">
                    <a:lnL>
                      <a:noFill/>
                    </a:lnL>
                    <a:lnR>
                      <a:noFill/>
                    </a:lnR>
                    <a:lnT>
                      <a:noFill/>
                    </a:lnT>
                    <a:lnB>
                      <a:noFill/>
                    </a:lnB>
                  </a:tcPr>
                </a:tc>
                <a:extLst>
                  <a:ext uri="{0D108BD9-81ED-4DB2-BD59-A6C34878D82A}">
                    <a16:rowId xmlns:a16="http://schemas.microsoft.com/office/drawing/2014/main" val="2109589693"/>
                  </a:ext>
                </a:extLst>
              </a:tr>
              <a:tr h="146805">
                <a:tc>
                  <a:txBody>
                    <a:bodyPr/>
                    <a:lstStyle/>
                    <a:p>
                      <a:pPr algn="l" fontAlgn="b"/>
                      <a:r>
                        <a:rPr lang="cs-CZ" sz="700" b="1" i="0" u="none" strike="noStrike">
                          <a:solidFill>
                            <a:srgbClr val="000000"/>
                          </a:solidFill>
                          <a:effectLst/>
                          <a:latin typeface="Arial" panose="020B0604020202020204" pitchFamily="34" charset="0"/>
                        </a:rPr>
                        <a:t>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554,8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97%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573083741"/>
                  </a:ext>
                </a:extLst>
              </a:tr>
              <a:tr h="146805">
                <a:tc>
                  <a:txBody>
                    <a:bodyPr/>
                    <a:lstStyle/>
                    <a:p>
                      <a:pPr algn="l" fontAlgn="b"/>
                      <a:r>
                        <a:rPr lang="cs-CZ" sz="700" b="0" i="0" u="none" strike="noStrike">
                          <a:solidFill>
                            <a:srgbClr val="000000"/>
                          </a:solidFill>
                          <a:effectLst/>
                          <a:latin typeface="Arial" panose="020B0604020202020204" pitchFamily="34" charset="0"/>
                        </a:rPr>
                        <a:t>[D7-D2] Urberach - Grosskrotzenburg [OPP] [D2] / N-1 Dettingen - Grosskrotzenburg UMAIN S1</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554,8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574167957"/>
                  </a:ext>
                </a:extLst>
              </a:tr>
              <a:tr h="146805">
                <a:tc>
                  <a:txBody>
                    <a:bodyPr/>
                    <a:lstStyle/>
                    <a:p>
                      <a:pPr algn="l" fontAlgn="b"/>
                      <a:r>
                        <a:rPr lang="cs-CZ" sz="700" b="0" i="0" u="none" strike="noStrike">
                          <a:solidFill>
                            <a:srgbClr val="000000"/>
                          </a:solidFill>
                          <a:effectLst/>
                          <a:latin typeface="Arial" panose="020B0604020202020204" pitchFamily="34" charset="0"/>
                        </a:rPr>
                        <a:t>[NL-D2] Meeden-Diele  380 Z [OPP] [NL] / N-1 COBRA HVDC</a:t>
                      </a:r>
                    </a:p>
                  </a:txBody>
                  <a:tcPr marL="11430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53,07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4160696739"/>
                  </a:ext>
                </a:extLst>
              </a:tr>
              <a:tr h="146805">
                <a:tc>
                  <a:txBody>
                    <a:bodyPr/>
                    <a:lstStyle/>
                    <a:p>
                      <a:pPr algn="l" fontAlgn="b"/>
                      <a:r>
                        <a:rPr lang="cs-CZ" sz="700" b="0" i="0" u="none" strike="noStrike">
                          <a:solidFill>
                            <a:srgbClr val="000000"/>
                          </a:solidFill>
                          <a:effectLst/>
                          <a:latin typeface="Arial" panose="020B0604020202020204" pitchFamily="34" charset="0"/>
                        </a:rPr>
                        <a:t>[PL-PL] Krosno Iskrzynia - Rzeszow [OPP] / N-1 Krosno Iskrzynia - Tarnow</a:t>
                      </a:r>
                    </a:p>
                  </a:txBody>
                  <a:tcPr marL="11430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0" i="0" u="none" strike="noStrike">
                          <a:solidFill>
                            <a:srgbClr val="000000"/>
                          </a:solidFill>
                          <a:effectLst/>
                          <a:latin typeface="Arial" panose="020B0604020202020204" pitchFamily="34" charset="0"/>
                        </a:rPr>
                        <a:t>15,27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0" i="0" u="none" strike="noStrike">
                          <a:solidFill>
                            <a:srgbClr val="000000"/>
                          </a:solidFill>
                          <a:effectLst/>
                          <a:latin typeface="Arial" panose="020B0604020202020204" pitchFamily="34" charset="0"/>
                        </a:rPr>
                        <a:t>55%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281469138"/>
                  </a:ext>
                </a:extLst>
              </a:tr>
              <a:tr h="146805">
                <a:tc>
                  <a:txBody>
                    <a:bodyPr/>
                    <a:lstStyle/>
                    <a:p>
                      <a:pPr algn="l" fontAlgn="b"/>
                      <a:r>
                        <a:rPr lang="cs-CZ" sz="700" b="1" i="0" u="none" strike="noStrike">
                          <a:solidFill>
                            <a:srgbClr val="000000"/>
                          </a:solidFill>
                          <a:effectLst/>
                          <a:latin typeface="Arial" panose="020B0604020202020204" pitchFamily="34" charset="0"/>
                        </a:rPr>
                        <a:t>Total sum</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cs-CZ" sz="700" b="1" i="0" u="none" strike="noStrike">
                          <a:solidFill>
                            <a:srgbClr val="000000"/>
                          </a:solidFill>
                          <a:effectLst/>
                          <a:latin typeface="Arial" panose="020B0604020202020204" pitchFamily="34" charset="0"/>
                        </a:rPr>
                        <a:t>554,8</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cs-CZ" sz="700" b="1" i="0" u="none" strike="noStrike" dirty="0">
                          <a:solidFill>
                            <a:srgbClr val="000000"/>
                          </a:solidFill>
                          <a:effectLst/>
                          <a:latin typeface="Arial" panose="020B0604020202020204" pitchFamily="34" charset="0"/>
                        </a:rPr>
                        <a:t>444%</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extLst>
                  <a:ext uri="{0D108BD9-81ED-4DB2-BD59-A6C34878D82A}">
                    <a16:rowId xmlns:a16="http://schemas.microsoft.com/office/drawing/2014/main" val="3897919917"/>
                  </a:ext>
                </a:extLst>
              </a:tr>
            </a:tbl>
          </a:graphicData>
        </a:graphic>
      </p:graphicFrame>
    </p:spTree>
    <p:extLst>
      <p:ext uri="{BB962C8B-B14F-4D97-AF65-F5344CB8AC3E}">
        <p14:creationId xmlns:p14="http://schemas.microsoft.com/office/powerpoint/2010/main" val="556785464"/>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BD20220423</a:t>
            </a:r>
            <a:r>
              <a:rPr lang="en-US" altLang="hu-HU" sz="1400" dirty="0">
                <a:solidFill>
                  <a:srgbClr val="008000"/>
                </a:solidFill>
              </a:rPr>
              <a:t> (part </a:t>
            </a:r>
            <a:r>
              <a:rPr lang="sl-SI" altLang="hu-HU" sz="1400" dirty="0">
                <a:solidFill>
                  <a:srgbClr val="008000"/>
                </a:solidFill>
              </a:rPr>
              <a:t>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3" name="Tabulka 2">
            <a:extLst>
              <a:ext uri="{FF2B5EF4-FFF2-40B4-BE49-F238E27FC236}">
                <a16:creationId xmlns:a16="http://schemas.microsoft.com/office/drawing/2014/main" id="{205271D7-56E6-43F2-9D72-49C180EC2457}"/>
              </a:ext>
            </a:extLst>
          </p:cNvPr>
          <p:cNvGraphicFramePr>
            <a:graphicFrameLocks noGrp="1"/>
          </p:cNvGraphicFramePr>
          <p:nvPr>
            <p:extLst>
              <p:ext uri="{D42A27DB-BD31-4B8C-83A1-F6EECF244321}">
                <p14:modId xmlns:p14="http://schemas.microsoft.com/office/powerpoint/2010/main" val="642608776"/>
              </p:ext>
            </p:extLst>
          </p:nvPr>
        </p:nvGraphicFramePr>
        <p:xfrm>
          <a:off x="478269" y="947823"/>
          <a:ext cx="8636470" cy="5533455"/>
        </p:xfrm>
        <a:graphic>
          <a:graphicData uri="http://schemas.openxmlformats.org/drawingml/2006/table">
            <a:tbl>
              <a:tblPr/>
              <a:tblGrid>
                <a:gridCol w="6701341">
                  <a:extLst>
                    <a:ext uri="{9D8B030D-6E8A-4147-A177-3AD203B41FA5}">
                      <a16:colId xmlns:a16="http://schemas.microsoft.com/office/drawing/2014/main" val="3498139412"/>
                    </a:ext>
                  </a:extLst>
                </a:gridCol>
                <a:gridCol w="1428865">
                  <a:extLst>
                    <a:ext uri="{9D8B030D-6E8A-4147-A177-3AD203B41FA5}">
                      <a16:colId xmlns:a16="http://schemas.microsoft.com/office/drawing/2014/main" val="4204789949"/>
                    </a:ext>
                  </a:extLst>
                </a:gridCol>
                <a:gridCol w="506264">
                  <a:extLst>
                    <a:ext uri="{9D8B030D-6E8A-4147-A177-3AD203B41FA5}">
                      <a16:colId xmlns:a16="http://schemas.microsoft.com/office/drawing/2014/main" val="3916424635"/>
                    </a:ext>
                  </a:extLst>
                </a:gridCol>
              </a:tblGrid>
              <a:tr h="128685">
                <a:tc>
                  <a:txBody>
                    <a:bodyPr/>
                    <a:lstStyle/>
                    <a:p>
                      <a:pPr algn="l" fontAlgn="b"/>
                      <a:r>
                        <a:rPr lang="cs-CZ" sz="7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194196049"/>
                  </a:ext>
                </a:extLst>
              </a:tr>
              <a:tr h="128685">
                <a:tc>
                  <a:txBody>
                    <a:bodyPr/>
                    <a:lstStyle/>
                    <a:p>
                      <a:pPr algn="l" fontAlgn="b"/>
                      <a:r>
                        <a:rPr lang="cs-CZ" sz="700" b="1"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725,38</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190%</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138454857"/>
                  </a:ext>
                </a:extLst>
              </a:tr>
              <a:tr h="128685">
                <a:tc>
                  <a:txBody>
                    <a:bodyPr/>
                    <a:lstStyle/>
                    <a:p>
                      <a:pPr algn="l" fontAlgn="b"/>
                      <a:r>
                        <a:rPr lang="cs-CZ" sz="700" b="0" i="0" u="none" strike="noStrike">
                          <a:solidFill>
                            <a:srgbClr val="000000"/>
                          </a:solidFill>
                          <a:effectLst/>
                          <a:latin typeface="Arial" panose="020B0604020202020204" pitchFamily="34" charset="0"/>
                        </a:rPr>
                        <a:t>[CZ-D8] Hradec - Rohrsdorf 446 [OPP] [D8] / N-1 Hradec - Rohrsdorf 1</a:t>
                      </a:r>
                    </a:p>
                  </a:txBody>
                  <a:tcPr marL="7143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269,19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022940871"/>
                  </a:ext>
                </a:extLst>
              </a:tr>
              <a:tr h="128685">
                <a:tc>
                  <a:txBody>
                    <a:bodyPr/>
                    <a:lstStyle/>
                    <a:p>
                      <a:pPr algn="l" fontAlgn="b"/>
                      <a:r>
                        <a:rPr lang="cs-CZ" sz="700" b="0" i="0" u="none" strike="noStrike">
                          <a:solidFill>
                            <a:srgbClr val="000000"/>
                          </a:solidFill>
                          <a:effectLst/>
                          <a:latin typeface="Arial" panose="020B0604020202020204" pitchFamily="34" charset="0"/>
                        </a:rPr>
                        <a:t>[CZ-SK] Nosovice - Varin [DIR] [SK] / N-1 Sokolnice - Stupava</a:t>
                      </a:r>
                    </a:p>
                  </a:txBody>
                  <a:tcPr marL="7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16,18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69%</a:t>
                      </a:r>
                    </a:p>
                  </a:txBody>
                  <a:tcPr marL="0" marR="0" marT="0" marB="0" anchor="b">
                    <a:lnL>
                      <a:noFill/>
                    </a:lnL>
                    <a:lnR>
                      <a:noFill/>
                    </a:lnR>
                    <a:lnT>
                      <a:noFill/>
                    </a:lnT>
                    <a:lnB>
                      <a:noFill/>
                    </a:lnB>
                  </a:tcPr>
                </a:tc>
                <a:extLst>
                  <a:ext uri="{0D108BD9-81ED-4DB2-BD59-A6C34878D82A}">
                    <a16:rowId xmlns:a16="http://schemas.microsoft.com/office/drawing/2014/main" val="2456635829"/>
                  </a:ext>
                </a:extLst>
              </a:tr>
              <a:tr h="128685">
                <a:tc>
                  <a:txBody>
                    <a:bodyPr/>
                    <a:lstStyle/>
                    <a:p>
                      <a:pPr algn="l" fontAlgn="b"/>
                      <a:r>
                        <a:rPr lang="cs-CZ" sz="700" b="0" i="0" u="none" strike="noStrike">
                          <a:solidFill>
                            <a:srgbClr val="000000"/>
                          </a:solidFill>
                          <a:effectLst/>
                          <a:latin typeface="Arial" panose="020B0604020202020204" pitchFamily="34" charset="0"/>
                        </a:rPr>
                        <a:t>[NL-D2] Meeden-Diele  380 Z [OPP] [NL] / N-1 COBRA HVDC</a:t>
                      </a:r>
                    </a:p>
                  </a:txBody>
                  <a:tcPr marL="7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420,01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4150735379"/>
                  </a:ext>
                </a:extLst>
              </a:tr>
              <a:tr h="128685">
                <a:tc>
                  <a:txBody>
                    <a:bodyPr/>
                    <a:lstStyle/>
                    <a:p>
                      <a:pPr algn="l" fontAlgn="b"/>
                      <a:r>
                        <a:rPr lang="cs-CZ" sz="700" b="0" i="0" u="none" strike="noStrike">
                          <a:solidFill>
                            <a:srgbClr val="000000"/>
                          </a:solidFill>
                          <a:effectLst/>
                          <a:latin typeface="Arial" panose="020B0604020202020204" pitchFamily="34" charset="0"/>
                        </a:rPr>
                        <a:t>[AT-AT] Bisamberg 2 - Wien Suedost 227 [DIR] / N-1 Bisamberg - Kledering 228B</a:t>
                      </a:r>
                    </a:p>
                  </a:txBody>
                  <a:tcPr marL="7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4,28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41%</a:t>
                      </a:r>
                    </a:p>
                  </a:txBody>
                  <a:tcPr marL="0" marR="0" marT="0" marB="0" anchor="b">
                    <a:lnL>
                      <a:noFill/>
                    </a:lnL>
                    <a:lnR>
                      <a:noFill/>
                    </a:lnR>
                    <a:lnT>
                      <a:noFill/>
                    </a:lnT>
                    <a:lnB>
                      <a:noFill/>
                    </a:lnB>
                  </a:tcPr>
                </a:tc>
                <a:extLst>
                  <a:ext uri="{0D108BD9-81ED-4DB2-BD59-A6C34878D82A}">
                    <a16:rowId xmlns:a16="http://schemas.microsoft.com/office/drawing/2014/main" val="657320626"/>
                  </a:ext>
                </a:extLst>
              </a:tr>
              <a:tr h="128685">
                <a:tc>
                  <a:txBody>
                    <a:bodyPr/>
                    <a:lstStyle/>
                    <a:p>
                      <a:pPr algn="l" fontAlgn="b"/>
                      <a:r>
                        <a:rPr lang="cs-CZ" sz="700" b="0" i="0" u="none" strike="noStrike">
                          <a:solidFill>
                            <a:srgbClr val="000000"/>
                          </a:solidFill>
                          <a:effectLst/>
                          <a:latin typeface="Arial" panose="020B0604020202020204" pitchFamily="34" charset="0"/>
                        </a:rPr>
                        <a:t>[D2-D7] Grosskrotzenburg - Urberach UMAIN N2 [DIR] [D7] / N-1 Dettingen - Grosskrotzenburg UMAIN S1</a:t>
                      </a:r>
                    </a:p>
                  </a:txBody>
                  <a:tcPr marL="7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725,38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22%</a:t>
                      </a:r>
                    </a:p>
                  </a:txBody>
                  <a:tcPr marL="0" marR="0" marT="0" marB="0" anchor="b">
                    <a:lnL>
                      <a:noFill/>
                    </a:lnL>
                    <a:lnR>
                      <a:noFill/>
                    </a:lnR>
                    <a:lnT>
                      <a:noFill/>
                    </a:lnT>
                    <a:lnB>
                      <a:noFill/>
                    </a:lnB>
                  </a:tcPr>
                </a:tc>
                <a:extLst>
                  <a:ext uri="{0D108BD9-81ED-4DB2-BD59-A6C34878D82A}">
                    <a16:rowId xmlns:a16="http://schemas.microsoft.com/office/drawing/2014/main" val="3965831242"/>
                  </a:ext>
                </a:extLst>
              </a:tr>
              <a:tr h="128685">
                <a:tc>
                  <a:txBody>
                    <a:bodyPr/>
                    <a:lstStyle/>
                    <a:p>
                      <a:pPr algn="l" fontAlgn="b"/>
                      <a:r>
                        <a:rPr lang="cs-CZ" sz="700" b="1" i="0" u="none" strike="noStrike">
                          <a:solidFill>
                            <a:srgbClr val="000000"/>
                          </a:solidFill>
                          <a:effectLst/>
                          <a:latin typeface="Arial" panose="020B0604020202020204" pitchFamily="34" charset="0"/>
                        </a:rPr>
                        <a:t>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441,58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194%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369368667"/>
                  </a:ext>
                </a:extLst>
              </a:tr>
              <a:tr h="128685">
                <a:tc>
                  <a:txBody>
                    <a:bodyPr/>
                    <a:lstStyle/>
                    <a:p>
                      <a:pPr algn="l" fontAlgn="b"/>
                      <a:r>
                        <a:rPr lang="cs-CZ" sz="700" b="0" i="0" u="none" strike="noStrike">
                          <a:solidFill>
                            <a:srgbClr val="000000"/>
                          </a:solidFill>
                          <a:effectLst/>
                          <a:latin typeface="Arial" panose="020B0604020202020204" pitchFamily="34" charset="0"/>
                        </a:rPr>
                        <a:t>[CZ-SK] Nosovice - Varin [DIR] [SK] / N-1 Sokolnice - Stupava</a:t>
                      </a:r>
                    </a:p>
                  </a:txBody>
                  <a:tcPr marL="7143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84,1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67%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198595605"/>
                  </a:ext>
                </a:extLst>
              </a:tr>
              <a:tr h="128685">
                <a:tc>
                  <a:txBody>
                    <a:bodyPr/>
                    <a:lstStyle/>
                    <a:p>
                      <a:pPr algn="l" fontAlgn="b"/>
                      <a:r>
                        <a:rPr lang="cs-CZ" sz="700" b="0" i="0" u="none" strike="noStrike">
                          <a:solidFill>
                            <a:srgbClr val="000000"/>
                          </a:solidFill>
                          <a:effectLst/>
                          <a:latin typeface="Arial" panose="020B0604020202020204" pitchFamily="34" charset="0"/>
                        </a:rPr>
                        <a:t>[NL-D2] Meeden-Diele  380 Z [OPP] [NL] / N-1 COBRA HVDC</a:t>
                      </a:r>
                    </a:p>
                  </a:txBody>
                  <a:tcPr marL="7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441,58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342538390"/>
                  </a:ext>
                </a:extLst>
              </a:tr>
              <a:tr h="128685">
                <a:tc>
                  <a:txBody>
                    <a:bodyPr/>
                    <a:lstStyle/>
                    <a:p>
                      <a:pPr algn="l" fontAlgn="b"/>
                      <a:r>
                        <a:rPr lang="cs-CZ" sz="700" b="0" i="0" u="none" strike="noStrike">
                          <a:solidFill>
                            <a:srgbClr val="000000"/>
                          </a:solidFill>
                          <a:effectLst/>
                          <a:latin typeface="Arial" panose="020B0604020202020204" pitchFamily="34" charset="0"/>
                        </a:rPr>
                        <a:t>[BE-FR] Avelgem - Avelin 80 [DIR] [FR] / N-1 Achene - Lonny 380.19</a:t>
                      </a:r>
                    </a:p>
                  </a:txBody>
                  <a:tcPr marL="7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112,99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80%</a:t>
                      </a:r>
                    </a:p>
                  </a:txBody>
                  <a:tcPr marL="0" marR="0" marT="0" marB="0" anchor="b">
                    <a:lnL>
                      <a:noFill/>
                    </a:lnL>
                    <a:lnR>
                      <a:noFill/>
                    </a:lnR>
                    <a:lnT>
                      <a:noFill/>
                    </a:lnT>
                    <a:lnB>
                      <a:noFill/>
                    </a:lnB>
                  </a:tcPr>
                </a:tc>
                <a:extLst>
                  <a:ext uri="{0D108BD9-81ED-4DB2-BD59-A6C34878D82A}">
                    <a16:rowId xmlns:a16="http://schemas.microsoft.com/office/drawing/2014/main" val="2035584420"/>
                  </a:ext>
                </a:extLst>
              </a:tr>
              <a:tr h="128685">
                <a:tc>
                  <a:txBody>
                    <a:bodyPr/>
                    <a:lstStyle/>
                    <a:p>
                      <a:pPr algn="l" fontAlgn="b"/>
                      <a:r>
                        <a:rPr lang="cs-CZ" sz="700" b="0" i="0" u="none" strike="noStrike">
                          <a:solidFill>
                            <a:srgbClr val="000000"/>
                          </a:solidFill>
                          <a:effectLst/>
                          <a:latin typeface="Arial" panose="020B0604020202020204" pitchFamily="34" charset="0"/>
                        </a:rPr>
                        <a:t>[D2-D7] Grosskrotzenburg - Urberach UMAIN N2 [DIR] [D7] / N-1 Dettingen - Grosskrotzenburg UMAIN S1</a:t>
                      </a:r>
                    </a:p>
                  </a:txBody>
                  <a:tcPr marL="7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66,02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27%</a:t>
                      </a:r>
                    </a:p>
                  </a:txBody>
                  <a:tcPr marL="0" marR="0" marT="0" marB="0" anchor="b">
                    <a:lnL>
                      <a:noFill/>
                    </a:lnL>
                    <a:lnR>
                      <a:noFill/>
                    </a:lnR>
                    <a:lnT>
                      <a:noFill/>
                    </a:lnT>
                    <a:lnB>
                      <a:noFill/>
                    </a:lnB>
                  </a:tcPr>
                </a:tc>
                <a:extLst>
                  <a:ext uri="{0D108BD9-81ED-4DB2-BD59-A6C34878D82A}">
                    <a16:rowId xmlns:a16="http://schemas.microsoft.com/office/drawing/2014/main" val="2698273315"/>
                  </a:ext>
                </a:extLst>
              </a:tr>
              <a:tr h="128685">
                <a:tc>
                  <a:txBody>
                    <a:bodyPr/>
                    <a:lstStyle/>
                    <a:p>
                      <a:pPr algn="l" fontAlgn="b"/>
                      <a:r>
                        <a:rPr lang="cs-CZ" sz="700" b="1" i="0" u="none" strike="noStrike">
                          <a:solidFill>
                            <a:srgbClr val="000000"/>
                          </a:solidFill>
                          <a:effectLst/>
                          <a:latin typeface="Arial" panose="020B0604020202020204" pitchFamily="34" charset="0"/>
                        </a:rPr>
                        <a:t>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451,49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182%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135075336"/>
                  </a:ext>
                </a:extLst>
              </a:tr>
              <a:tr h="128685">
                <a:tc>
                  <a:txBody>
                    <a:bodyPr/>
                    <a:lstStyle/>
                    <a:p>
                      <a:pPr algn="l" fontAlgn="b"/>
                      <a:r>
                        <a:rPr lang="cs-CZ" sz="700" b="0" i="0" u="none" strike="noStrike">
                          <a:solidFill>
                            <a:srgbClr val="000000"/>
                          </a:solidFill>
                          <a:effectLst/>
                          <a:latin typeface="Arial" panose="020B0604020202020204" pitchFamily="34" charset="0"/>
                        </a:rPr>
                        <a:t>[NL-D2] Meeden-Diele  380 Z [OPP] [NL] / N-1 COBRA HVDC</a:t>
                      </a:r>
                    </a:p>
                  </a:txBody>
                  <a:tcPr marL="7143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451,49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581434486"/>
                  </a:ext>
                </a:extLst>
              </a:tr>
              <a:tr h="128685">
                <a:tc>
                  <a:txBody>
                    <a:bodyPr/>
                    <a:lstStyle/>
                    <a:p>
                      <a:pPr algn="l" fontAlgn="b"/>
                      <a:r>
                        <a:rPr lang="cs-CZ" sz="700" b="0" i="0" u="none" strike="noStrike">
                          <a:solidFill>
                            <a:srgbClr val="000000"/>
                          </a:solidFill>
                          <a:effectLst/>
                          <a:latin typeface="Arial" panose="020B0604020202020204" pitchFamily="34" charset="0"/>
                        </a:rPr>
                        <a:t>[BE-FR] Avelgem - Avelin 80 [DIR] [FR] / N-1 Achene - Lonny 380.19</a:t>
                      </a:r>
                    </a:p>
                  </a:txBody>
                  <a:tcPr marL="7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93,71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87%</a:t>
                      </a:r>
                    </a:p>
                  </a:txBody>
                  <a:tcPr marL="0" marR="0" marT="0" marB="0" anchor="b">
                    <a:lnL>
                      <a:noFill/>
                    </a:lnL>
                    <a:lnR>
                      <a:noFill/>
                    </a:lnR>
                    <a:lnT>
                      <a:noFill/>
                    </a:lnT>
                    <a:lnB>
                      <a:noFill/>
                    </a:lnB>
                  </a:tcPr>
                </a:tc>
                <a:extLst>
                  <a:ext uri="{0D108BD9-81ED-4DB2-BD59-A6C34878D82A}">
                    <a16:rowId xmlns:a16="http://schemas.microsoft.com/office/drawing/2014/main" val="3378622471"/>
                  </a:ext>
                </a:extLst>
              </a:tr>
              <a:tr h="128685">
                <a:tc>
                  <a:txBody>
                    <a:bodyPr/>
                    <a:lstStyle/>
                    <a:p>
                      <a:pPr algn="l" fontAlgn="b"/>
                      <a:r>
                        <a:rPr lang="en-US" sz="700" b="0" i="0" u="none" strike="noStrike">
                          <a:solidFill>
                            <a:srgbClr val="000000"/>
                          </a:solidFill>
                          <a:effectLst/>
                          <a:latin typeface="Arial" panose="020B0604020202020204" pitchFamily="34" charset="0"/>
                        </a:rPr>
                        <a:t>[BE-BE] Achene - Gramme 380.10 [OPP] / N-1 Avelgem - Avelin 380.80</a:t>
                      </a:r>
                    </a:p>
                  </a:txBody>
                  <a:tcPr marL="7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23,63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75%</a:t>
                      </a:r>
                    </a:p>
                  </a:txBody>
                  <a:tcPr marL="0" marR="0" marT="0" marB="0" anchor="b">
                    <a:lnL>
                      <a:noFill/>
                    </a:lnL>
                    <a:lnR>
                      <a:noFill/>
                    </a:lnR>
                    <a:lnT>
                      <a:noFill/>
                    </a:lnT>
                    <a:lnB>
                      <a:noFill/>
                    </a:lnB>
                  </a:tcPr>
                </a:tc>
                <a:extLst>
                  <a:ext uri="{0D108BD9-81ED-4DB2-BD59-A6C34878D82A}">
                    <a16:rowId xmlns:a16="http://schemas.microsoft.com/office/drawing/2014/main" val="2243328174"/>
                  </a:ext>
                </a:extLst>
              </a:tr>
              <a:tr h="128685">
                <a:tc>
                  <a:txBody>
                    <a:bodyPr/>
                    <a:lstStyle/>
                    <a:p>
                      <a:pPr algn="l" fontAlgn="b"/>
                      <a:r>
                        <a:rPr lang="cs-CZ" sz="700" b="1" i="0" u="none" strike="noStrike">
                          <a:solidFill>
                            <a:srgbClr val="000000"/>
                          </a:solidFill>
                          <a:effectLst/>
                          <a:latin typeface="Arial" panose="020B0604020202020204" pitchFamily="34" charset="0"/>
                        </a:rPr>
                        <a:t>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140,96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137%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394864490"/>
                  </a:ext>
                </a:extLst>
              </a:tr>
              <a:tr h="128685">
                <a:tc>
                  <a:txBody>
                    <a:bodyPr/>
                    <a:lstStyle/>
                    <a:p>
                      <a:pPr algn="l" fontAlgn="b"/>
                      <a:r>
                        <a:rPr lang="cs-CZ" sz="700" b="0" i="0" u="none" strike="noStrike">
                          <a:solidFill>
                            <a:srgbClr val="000000"/>
                          </a:solidFill>
                          <a:effectLst/>
                          <a:latin typeface="Arial" panose="020B0604020202020204" pitchFamily="34" charset="0"/>
                        </a:rPr>
                        <a:t>[NL-D2] Meeden-Diele  380 Z [OPP] [NL] / N-1 COBRA HVDC</a:t>
                      </a:r>
                    </a:p>
                  </a:txBody>
                  <a:tcPr marL="7143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53,13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35752074"/>
                  </a:ext>
                </a:extLst>
              </a:tr>
              <a:tr h="128685">
                <a:tc>
                  <a:txBody>
                    <a:bodyPr/>
                    <a:lstStyle/>
                    <a:p>
                      <a:pPr algn="l" fontAlgn="b"/>
                      <a:r>
                        <a:rPr lang="cs-CZ" sz="700" b="0" i="0" u="none" strike="noStrike">
                          <a:solidFill>
                            <a:srgbClr val="000000"/>
                          </a:solidFill>
                          <a:effectLst/>
                          <a:latin typeface="Arial" panose="020B0604020202020204" pitchFamily="34" charset="0"/>
                        </a:rPr>
                        <a:t>[BE-FR] Avelgem - Avelin 80 [DIR] [FR] / N-1 Achene - Lonny 380.19</a:t>
                      </a:r>
                    </a:p>
                  </a:txBody>
                  <a:tcPr marL="7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21,58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84%</a:t>
                      </a:r>
                    </a:p>
                  </a:txBody>
                  <a:tcPr marL="0" marR="0" marT="0" marB="0" anchor="b">
                    <a:lnL>
                      <a:noFill/>
                    </a:lnL>
                    <a:lnR>
                      <a:noFill/>
                    </a:lnR>
                    <a:lnT>
                      <a:noFill/>
                    </a:lnT>
                    <a:lnB>
                      <a:noFill/>
                    </a:lnB>
                  </a:tcPr>
                </a:tc>
                <a:extLst>
                  <a:ext uri="{0D108BD9-81ED-4DB2-BD59-A6C34878D82A}">
                    <a16:rowId xmlns:a16="http://schemas.microsoft.com/office/drawing/2014/main" val="2931812056"/>
                  </a:ext>
                </a:extLst>
              </a:tr>
              <a:tr h="128685">
                <a:tc>
                  <a:txBody>
                    <a:bodyPr/>
                    <a:lstStyle/>
                    <a:p>
                      <a:pPr algn="l" fontAlgn="b"/>
                      <a:r>
                        <a:rPr lang="cs-CZ" sz="700" b="0" i="0" u="none" strike="noStrike">
                          <a:solidFill>
                            <a:srgbClr val="000000"/>
                          </a:solidFill>
                          <a:effectLst/>
                          <a:latin typeface="Arial" panose="020B0604020202020204" pitchFamily="34" charset="0"/>
                        </a:rPr>
                        <a:t>[D2-D7] Grosskrotzenburg - Urberach UMAIN N2 [DIR] [D7] / N-1 Dettingen - Grosskrotzenburg UMAIN S1</a:t>
                      </a:r>
                    </a:p>
                  </a:txBody>
                  <a:tcPr marL="7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140,96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27%</a:t>
                      </a:r>
                    </a:p>
                  </a:txBody>
                  <a:tcPr marL="0" marR="0" marT="0" marB="0" anchor="b">
                    <a:lnL>
                      <a:noFill/>
                    </a:lnL>
                    <a:lnR>
                      <a:noFill/>
                    </a:lnR>
                    <a:lnT>
                      <a:noFill/>
                    </a:lnT>
                    <a:lnB>
                      <a:noFill/>
                    </a:lnB>
                  </a:tcPr>
                </a:tc>
                <a:extLst>
                  <a:ext uri="{0D108BD9-81ED-4DB2-BD59-A6C34878D82A}">
                    <a16:rowId xmlns:a16="http://schemas.microsoft.com/office/drawing/2014/main" val="1003719933"/>
                  </a:ext>
                </a:extLst>
              </a:tr>
              <a:tr h="128685">
                <a:tc>
                  <a:txBody>
                    <a:bodyPr/>
                    <a:lstStyle/>
                    <a:p>
                      <a:pPr algn="l" fontAlgn="b"/>
                      <a:r>
                        <a:rPr lang="cs-CZ" sz="700" b="1" i="0" u="none" strike="noStrike">
                          <a:solidFill>
                            <a:srgbClr val="000000"/>
                          </a:solidFill>
                          <a:effectLst/>
                          <a:latin typeface="Arial" panose="020B0604020202020204" pitchFamily="34" charset="0"/>
                        </a:rPr>
                        <a:t>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23,36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110%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250185139"/>
                  </a:ext>
                </a:extLst>
              </a:tr>
              <a:tr h="128685">
                <a:tc>
                  <a:txBody>
                    <a:bodyPr/>
                    <a:lstStyle/>
                    <a:p>
                      <a:pPr algn="l" fontAlgn="b"/>
                      <a:r>
                        <a:rPr lang="cs-CZ" sz="700" b="0" i="0" u="none" strike="noStrike">
                          <a:solidFill>
                            <a:srgbClr val="000000"/>
                          </a:solidFill>
                          <a:effectLst/>
                          <a:latin typeface="Arial" panose="020B0604020202020204" pitchFamily="34" charset="0"/>
                        </a:rPr>
                        <a:t>[NL-D2] Meeden-Diele  380 Z [OPP] [NL] / N-1 COBRA HVDC</a:t>
                      </a:r>
                    </a:p>
                  </a:txBody>
                  <a:tcPr marL="7143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23,36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49519736"/>
                  </a:ext>
                </a:extLst>
              </a:tr>
              <a:tr h="128685">
                <a:tc>
                  <a:txBody>
                    <a:bodyPr/>
                    <a:lstStyle/>
                    <a:p>
                      <a:pPr algn="l" fontAlgn="b"/>
                      <a:r>
                        <a:rPr lang="cs-CZ" sz="700" b="0" i="0" u="none" strike="noStrike">
                          <a:solidFill>
                            <a:srgbClr val="000000"/>
                          </a:solidFill>
                          <a:effectLst/>
                          <a:latin typeface="Arial" panose="020B0604020202020204" pitchFamily="34" charset="0"/>
                        </a:rPr>
                        <a:t>[BE-FR] Avelgem - Avelin 80 [DIR] [FR] / N-1 Achene - Lonny 380.19</a:t>
                      </a:r>
                    </a:p>
                  </a:txBody>
                  <a:tcPr marL="7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2,11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83%</a:t>
                      </a:r>
                    </a:p>
                  </a:txBody>
                  <a:tcPr marL="0" marR="0" marT="0" marB="0" anchor="b">
                    <a:lnL>
                      <a:noFill/>
                    </a:lnL>
                    <a:lnR>
                      <a:noFill/>
                    </a:lnR>
                    <a:lnT>
                      <a:noFill/>
                    </a:lnT>
                    <a:lnB>
                      <a:noFill/>
                    </a:lnB>
                  </a:tcPr>
                </a:tc>
                <a:extLst>
                  <a:ext uri="{0D108BD9-81ED-4DB2-BD59-A6C34878D82A}">
                    <a16:rowId xmlns:a16="http://schemas.microsoft.com/office/drawing/2014/main" val="2728568725"/>
                  </a:ext>
                </a:extLst>
              </a:tr>
              <a:tr h="128685">
                <a:tc>
                  <a:txBody>
                    <a:bodyPr/>
                    <a:lstStyle/>
                    <a:p>
                      <a:pPr algn="l" fontAlgn="b"/>
                      <a:r>
                        <a:rPr lang="cs-CZ" sz="700" b="1" i="0" u="none" strike="noStrike">
                          <a:solidFill>
                            <a:srgbClr val="000000"/>
                          </a:solidFill>
                          <a:effectLst/>
                          <a:latin typeface="Arial" panose="020B0604020202020204" pitchFamily="34" charset="0"/>
                        </a:rPr>
                        <a:t>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41,5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183%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947139126"/>
                  </a:ext>
                </a:extLst>
              </a:tr>
              <a:tr h="128685">
                <a:tc>
                  <a:txBody>
                    <a:bodyPr/>
                    <a:lstStyle/>
                    <a:p>
                      <a:pPr algn="l" fontAlgn="b"/>
                      <a:r>
                        <a:rPr lang="cs-CZ" sz="700" b="0" i="0" u="none" strike="noStrike">
                          <a:solidFill>
                            <a:srgbClr val="000000"/>
                          </a:solidFill>
                          <a:effectLst/>
                          <a:latin typeface="Arial" panose="020B0604020202020204" pitchFamily="34" charset="0"/>
                        </a:rPr>
                        <a:t>[CZ-SK] Nosovice - Varin [DIR] [SK] / N-1 Sokolnice - Stupava</a:t>
                      </a:r>
                    </a:p>
                  </a:txBody>
                  <a:tcPr marL="7143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1,43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74%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630525689"/>
                  </a:ext>
                </a:extLst>
              </a:tr>
              <a:tr h="128685">
                <a:tc>
                  <a:txBody>
                    <a:bodyPr/>
                    <a:lstStyle/>
                    <a:p>
                      <a:pPr algn="l" fontAlgn="b"/>
                      <a:r>
                        <a:rPr lang="cs-CZ" sz="700" b="0" i="0" u="none" strike="noStrike">
                          <a:solidFill>
                            <a:srgbClr val="000000"/>
                          </a:solidFill>
                          <a:effectLst/>
                          <a:latin typeface="Arial" panose="020B0604020202020204" pitchFamily="34" charset="0"/>
                        </a:rPr>
                        <a:t>[NL-D2] Meeden-Diele  380 Z [OPP] [NL] / N-1 Gronau - Gronau TR 441 E</a:t>
                      </a:r>
                    </a:p>
                  </a:txBody>
                  <a:tcPr marL="7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41,5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30%</a:t>
                      </a:r>
                    </a:p>
                  </a:txBody>
                  <a:tcPr marL="0" marR="0" marT="0" marB="0" anchor="b">
                    <a:lnL>
                      <a:noFill/>
                    </a:lnL>
                    <a:lnR>
                      <a:noFill/>
                    </a:lnR>
                    <a:lnT>
                      <a:noFill/>
                    </a:lnT>
                    <a:lnB>
                      <a:noFill/>
                    </a:lnB>
                  </a:tcPr>
                </a:tc>
                <a:extLst>
                  <a:ext uri="{0D108BD9-81ED-4DB2-BD59-A6C34878D82A}">
                    <a16:rowId xmlns:a16="http://schemas.microsoft.com/office/drawing/2014/main" val="3027340562"/>
                  </a:ext>
                </a:extLst>
              </a:tr>
              <a:tr h="128685">
                <a:tc>
                  <a:txBody>
                    <a:bodyPr/>
                    <a:lstStyle/>
                    <a:p>
                      <a:pPr algn="l" fontAlgn="b"/>
                      <a:r>
                        <a:rPr lang="cs-CZ" sz="700" b="0" i="0" u="none" strike="noStrike">
                          <a:solidFill>
                            <a:srgbClr val="000000"/>
                          </a:solidFill>
                          <a:effectLst/>
                          <a:latin typeface="Arial" panose="020B0604020202020204" pitchFamily="34" charset="0"/>
                        </a:rPr>
                        <a:t>[BE-FR] Avelgem - Avelin 80 [DIR] [FR] / N-1 Achene - Lonny 380.19</a:t>
                      </a:r>
                    </a:p>
                  </a:txBody>
                  <a:tcPr marL="7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4,68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78%</a:t>
                      </a:r>
                    </a:p>
                  </a:txBody>
                  <a:tcPr marL="0" marR="0" marT="0" marB="0" anchor="b">
                    <a:lnL>
                      <a:noFill/>
                    </a:lnL>
                    <a:lnR>
                      <a:noFill/>
                    </a:lnR>
                    <a:lnT>
                      <a:noFill/>
                    </a:lnT>
                    <a:lnB>
                      <a:noFill/>
                    </a:lnB>
                  </a:tcPr>
                </a:tc>
                <a:extLst>
                  <a:ext uri="{0D108BD9-81ED-4DB2-BD59-A6C34878D82A}">
                    <a16:rowId xmlns:a16="http://schemas.microsoft.com/office/drawing/2014/main" val="1561847178"/>
                  </a:ext>
                </a:extLst>
              </a:tr>
              <a:tr h="128685">
                <a:tc>
                  <a:txBody>
                    <a:bodyPr/>
                    <a:lstStyle/>
                    <a:p>
                      <a:pPr algn="l" fontAlgn="b"/>
                      <a:r>
                        <a:rPr lang="cs-CZ" sz="700" b="1" i="0" u="none" strike="noStrike">
                          <a:solidFill>
                            <a:srgbClr val="000000"/>
                          </a:solidFill>
                          <a:effectLst/>
                          <a:latin typeface="Arial" panose="020B0604020202020204" pitchFamily="34" charset="0"/>
                        </a:rPr>
                        <a:t>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5,31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200%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080011096"/>
                  </a:ext>
                </a:extLst>
              </a:tr>
              <a:tr h="128685">
                <a:tc>
                  <a:txBody>
                    <a:bodyPr/>
                    <a:lstStyle/>
                    <a:p>
                      <a:pPr algn="l" fontAlgn="b"/>
                      <a:r>
                        <a:rPr lang="cs-CZ" sz="700" b="0" i="0" u="none" strike="noStrike">
                          <a:solidFill>
                            <a:srgbClr val="000000"/>
                          </a:solidFill>
                          <a:effectLst/>
                          <a:latin typeface="Arial" panose="020B0604020202020204" pitchFamily="34" charset="0"/>
                        </a:rPr>
                        <a:t>[AT-D2] St. Peter 2 - Pleinting 258 [OPP] [AT] / N-1 Pleinting - Pirach 257</a:t>
                      </a:r>
                    </a:p>
                  </a:txBody>
                  <a:tcPr marL="7143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5,31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122%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280254483"/>
                  </a:ext>
                </a:extLst>
              </a:tr>
              <a:tr h="128685">
                <a:tc>
                  <a:txBody>
                    <a:bodyPr/>
                    <a:lstStyle/>
                    <a:p>
                      <a:pPr algn="l" fontAlgn="b"/>
                      <a:r>
                        <a:rPr lang="en-US" sz="700" b="0" i="0" u="none" strike="noStrike">
                          <a:solidFill>
                            <a:srgbClr val="000000"/>
                          </a:solidFill>
                          <a:effectLst/>
                          <a:latin typeface="Arial" panose="020B0604020202020204" pitchFamily="34" charset="0"/>
                        </a:rPr>
                        <a:t>[BE-FR] Achene - Lonny 19 [DIR] [FR] / N-1 Avelgem - Avelin 380.80</a:t>
                      </a:r>
                    </a:p>
                  </a:txBody>
                  <a:tcPr marL="7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0,03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78%</a:t>
                      </a:r>
                    </a:p>
                  </a:txBody>
                  <a:tcPr marL="0" marR="0" marT="0" marB="0" anchor="b">
                    <a:lnL>
                      <a:noFill/>
                    </a:lnL>
                    <a:lnR>
                      <a:noFill/>
                    </a:lnR>
                    <a:lnT>
                      <a:noFill/>
                    </a:lnT>
                    <a:lnB>
                      <a:noFill/>
                    </a:lnB>
                  </a:tcPr>
                </a:tc>
                <a:extLst>
                  <a:ext uri="{0D108BD9-81ED-4DB2-BD59-A6C34878D82A}">
                    <a16:rowId xmlns:a16="http://schemas.microsoft.com/office/drawing/2014/main" val="2176977783"/>
                  </a:ext>
                </a:extLst>
              </a:tr>
              <a:tr h="128685">
                <a:tc>
                  <a:txBody>
                    <a:bodyPr/>
                    <a:lstStyle/>
                    <a:p>
                      <a:pPr algn="l" fontAlgn="b"/>
                      <a:r>
                        <a:rPr lang="cs-CZ" sz="700" b="1" i="0" u="none" strike="noStrike">
                          <a:solidFill>
                            <a:srgbClr val="000000"/>
                          </a:solidFill>
                          <a:effectLst/>
                          <a:latin typeface="Arial" panose="020B0604020202020204" pitchFamily="34" charset="0"/>
                        </a:rPr>
                        <a:t>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34,77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236%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134944887"/>
                  </a:ext>
                </a:extLst>
              </a:tr>
              <a:tr h="128685">
                <a:tc>
                  <a:txBody>
                    <a:bodyPr/>
                    <a:lstStyle/>
                    <a:p>
                      <a:pPr algn="l" fontAlgn="b"/>
                      <a:r>
                        <a:rPr lang="cs-CZ" sz="700" b="0" i="0" u="none" strike="noStrike">
                          <a:solidFill>
                            <a:srgbClr val="000000"/>
                          </a:solidFill>
                          <a:effectLst/>
                          <a:latin typeface="Arial" panose="020B0604020202020204" pitchFamily="34" charset="0"/>
                        </a:rPr>
                        <a:t>[AT-D2] St. Peter 2 - Pleinting 258 [OPP] [AT] / N-1 Pleinting - Pirach 257</a:t>
                      </a:r>
                    </a:p>
                  </a:txBody>
                  <a:tcPr marL="7143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34,77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122%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064168028"/>
                  </a:ext>
                </a:extLst>
              </a:tr>
              <a:tr h="128685">
                <a:tc>
                  <a:txBody>
                    <a:bodyPr/>
                    <a:lstStyle/>
                    <a:p>
                      <a:pPr algn="l" fontAlgn="b"/>
                      <a:r>
                        <a:rPr lang="cs-CZ" sz="700" b="0" i="0" u="none" strike="noStrike">
                          <a:solidFill>
                            <a:srgbClr val="000000"/>
                          </a:solidFill>
                          <a:effectLst/>
                          <a:latin typeface="Arial" panose="020B0604020202020204" pitchFamily="34" charset="0"/>
                        </a:rPr>
                        <a:t>[NL-D2] Meeden-Diele  380 Z [OPP] [NL] / N-1 Gronau - Gronau TR 441 E</a:t>
                      </a:r>
                    </a:p>
                  </a:txBody>
                  <a:tcPr marL="7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14,72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28%</a:t>
                      </a:r>
                    </a:p>
                  </a:txBody>
                  <a:tcPr marL="0" marR="0" marT="0" marB="0" anchor="b">
                    <a:lnL>
                      <a:noFill/>
                    </a:lnL>
                    <a:lnR>
                      <a:noFill/>
                    </a:lnR>
                    <a:lnT>
                      <a:noFill/>
                    </a:lnT>
                    <a:lnB>
                      <a:noFill/>
                    </a:lnB>
                  </a:tcPr>
                </a:tc>
                <a:extLst>
                  <a:ext uri="{0D108BD9-81ED-4DB2-BD59-A6C34878D82A}">
                    <a16:rowId xmlns:a16="http://schemas.microsoft.com/office/drawing/2014/main" val="455679723"/>
                  </a:ext>
                </a:extLst>
              </a:tr>
              <a:tr h="128685">
                <a:tc>
                  <a:txBody>
                    <a:bodyPr/>
                    <a:lstStyle/>
                    <a:p>
                      <a:pPr algn="l" fontAlgn="b"/>
                      <a:r>
                        <a:rPr lang="cs-CZ" sz="700" b="0" i="0" u="none" strike="noStrike">
                          <a:solidFill>
                            <a:srgbClr val="000000"/>
                          </a:solidFill>
                          <a:effectLst/>
                          <a:latin typeface="Arial" panose="020B0604020202020204" pitchFamily="34" charset="0"/>
                        </a:rPr>
                        <a:t>[BE-FR] Avelgem - Avelin 80 [DIR] [FR] / N-1 Achene - Lonny 380.19</a:t>
                      </a:r>
                    </a:p>
                  </a:txBody>
                  <a:tcPr marL="7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7,06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85%</a:t>
                      </a:r>
                    </a:p>
                  </a:txBody>
                  <a:tcPr marL="0" marR="0" marT="0" marB="0" anchor="b">
                    <a:lnL>
                      <a:noFill/>
                    </a:lnL>
                    <a:lnR>
                      <a:noFill/>
                    </a:lnR>
                    <a:lnT>
                      <a:noFill/>
                    </a:lnT>
                    <a:lnB>
                      <a:noFill/>
                    </a:lnB>
                  </a:tcPr>
                </a:tc>
                <a:extLst>
                  <a:ext uri="{0D108BD9-81ED-4DB2-BD59-A6C34878D82A}">
                    <a16:rowId xmlns:a16="http://schemas.microsoft.com/office/drawing/2014/main" val="387722837"/>
                  </a:ext>
                </a:extLst>
              </a:tr>
              <a:tr h="128685">
                <a:tc>
                  <a:txBody>
                    <a:bodyPr/>
                    <a:lstStyle/>
                    <a:p>
                      <a:pPr algn="l" fontAlgn="b"/>
                      <a:r>
                        <a:rPr lang="cs-CZ" sz="700" b="1" i="0" u="none" strike="noStrike">
                          <a:solidFill>
                            <a:srgbClr val="000000"/>
                          </a:solidFill>
                          <a:effectLst/>
                          <a:latin typeface="Arial" panose="020B0604020202020204" pitchFamily="34" charset="0"/>
                        </a:rPr>
                        <a:t>10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757,28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237%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654447333"/>
                  </a:ext>
                </a:extLst>
              </a:tr>
              <a:tr h="128685">
                <a:tc>
                  <a:txBody>
                    <a:bodyPr/>
                    <a:lstStyle/>
                    <a:p>
                      <a:pPr algn="l" fontAlgn="b"/>
                      <a:r>
                        <a:rPr lang="cs-CZ" sz="700" b="0" i="0" u="none" strike="noStrike">
                          <a:solidFill>
                            <a:srgbClr val="000000"/>
                          </a:solidFill>
                          <a:effectLst/>
                          <a:latin typeface="Arial" panose="020B0604020202020204" pitchFamily="34" charset="0"/>
                        </a:rPr>
                        <a:t>[AT-D2] St. Peter 2 - Pleinting 258 [OPP] [AT] / N-1 Pleinting - Pirach 257</a:t>
                      </a:r>
                    </a:p>
                  </a:txBody>
                  <a:tcPr marL="7143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757,28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126%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933798666"/>
                  </a:ext>
                </a:extLst>
              </a:tr>
              <a:tr h="128685">
                <a:tc>
                  <a:txBody>
                    <a:bodyPr/>
                    <a:lstStyle/>
                    <a:p>
                      <a:pPr algn="l" fontAlgn="b"/>
                      <a:r>
                        <a:rPr lang="cs-CZ" sz="700" b="0" i="0" u="none" strike="noStrike">
                          <a:solidFill>
                            <a:srgbClr val="000000"/>
                          </a:solidFill>
                          <a:effectLst/>
                          <a:latin typeface="Arial" panose="020B0604020202020204" pitchFamily="34" charset="0"/>
                        </a:rPr>
                        <a:t>[NL-D2] Meeden-Diele  380 Z [OPP] [NL] / N-1 Gronau - Gronau TR 441 E</a:t>
                      </a:r>
                    </a:p>
                  </a:txBody>
                  <a:tcPr marL="7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261,53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35%</a:t>
                      </a:r>
                    </a:p>
                  </a:txBody>
                  <a:tcPr marL="0" marR="0" marT="0" marB="0" anchor="b">
                    <a:lnL>
                      <a:noFill/>
                    </a:lnL>
                    <a:lnR>
                      <a:noFill/>
                    </a:lnR>
                    <a:lnT>
                      <a:noFill/>
                    </a:lnT>
                    <a:lnB>
                      <a:noFill/>
                    </a:lnB>
                  </a:tcPr>
                </a:tc>
                <a:extLst>
                  <a:ext uri="{0D108BD9-81ED-4DB2-BD59-A6C34878D82A}">
                    <a16:rowId xmlns:a16="http://schemas.microsoft.com/office/drawing/2014/main" val="3432431627"/>
                  </a:ext>
                </a:extLst>
              </a:tr>
              <a:tr h="128685">
                <a:tc>
                  <a:txBody>
                    <a:bodyPr/>
                    <a:lstStyle/>
                    <a:p>
                      <a:pPr algn="l" fontAlgn="b"/>
                      <a:r>
                        <a:rPr lang="cs-CZ" sz="700" b="0" i="0" u="none" strike="noStrike">
                          <a:solidFill>
                            <a:srgbClr val="000000"/>
                          </a:solidFill>
                          <a:effectLst/>
                          <a:latin typeface="Arial" panose="020B0604020202020204" pitchFamily="34" charset="0"/>
                        </a:rPr>
                        <a:t>[BE-FR] Avelgem - Avelin 80 [DIR] [FR] / N-1 Achene - Lonny 380.19</a:t>
                      </a:r>
                    </a:p>
                  </a:txBody>
                  <a:tcPr marL="7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375,64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77%</a:t>
                      </a:r>
                    </a:p>
                  </a:txBody>
                  <a:tcPr marL="0" marR="0" marT="0" marB="0" anchor="b">
                    <a:lnL>
                      <a:noFill/>
                    </a:lnL>
                    <a:lnR>
                      <a:noFill/>
                    </a:lnR>
                    <a:lnT>
                      <a:noFill/>
                    </a:lnT>
                    <a:lnB>
                      <a:noFill/>
                    </a:lnB>
                  </a:tcPr>
                </a:tc>
                <a:extLst>
                  <a:ext uri="{0D108BD9-81ED-4DB2-BD59-A6C34878D82A}">
                    <a16:rowId xmlns:a16="http://schemas.microsoft.com/office/drawing/2014/main" val="450645450"/>
                  </a:ext>
                </a:extLst>
              </a:tr>
              <a:tr h="128685">
                <a:tc>
                  <a:txBody>
                    <a:bodyPr/>
                    <a:lstStyle/>
                    <a:p>
                      <a:pPr algn="l" fontAlgn="b"/>
                      <a:r>
                        <a:rPr lang="cs-CZ" sz="700" b="1" i="0" u="none" strike="noStrike">
                          <a:solidFill>
                            <a:srgbClr val="000000"/>
                          </a:solidFill>
                          <a:effectLst/>
                          <a:latin typeface="Arial" panose="020B0604020202020204" pitchFamily="34" charset="0"/>
                        </a:rPr>
                        <a:t>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1238,79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281%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407137564"/>
                  </a:ext>
                </a:extLst>
              </a:tr>
              <a:tr h="128685">
                <a:tc>
                  <a:txBody>
                    <a:bodyPr/>
                    <a:lstStyle/>
                    <a:p>
                      <a:pPr algn="l" fontAlgn="b"/>
                      <a:r>
                        <a:rPr lang="cs-CZ" sz="700" b="0" i="0" u="none" strike="noStrike">
                          <a:solidFill>
                            <a:srgbClr val="000000"/>
                          </a:solidFill>
                          <a:effectLst/>
                          <a:latin typeface="Arial" panose="020B0604020202020204" pitchFamily="34" charset="0"/>
                        </a:rPr>
                        <a:t>[AT-D2] St. Peter 2 - Pleinting 258 [OPP] [AT] / N-1 Pleinting - Pirach 257</a:t>
                      </a:r>
                    </a:p>
                  </a:txBody>
                  <a:tcPr marL="71431"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1238,79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109%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089176527"/>
                  </a:ext>
                </a:extLst>
              </a:tr>
              <a:tr h="128685">
                <a:tc>
                  <a:txBody>
                    <a:bodyPr/>
                    <a:lstStyle/>
                    <a:p>
                      <a:pPr algn="l" fontAlgn="b"/>
                      <a:r>
                        <a:rPr lang="cs-CZ" sz="700" b="0" i="0" u="none" strike="noStrike">
                          <a:solidFill>
                            <a:srgbClr val="000000"/>
                          </a:solidFill>
                          <a:effectLst/>
                          <a:latin typeface="Arial" panose="020B0604020202020204" pitchFamily="34" charset="0"/>
                        </a:rPr>
                        <a:t>[NL-D2] Meeden-Diele  380 Z [OPP] [NL] / N-1 Gronau - Gronau TR 441 E</a:t>
                      </a:r>
                    </a:p>
                  </a:txBody>
                  <a:tcPr marL="7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197,86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386883830"/>
                  </a:ext>
                </a:extLst>
              </a:tr>
              <a:tr h="128685">
                <a:tc>
                  <a:txBody>
                    <a:bodyPr/>
                    <a:lstStyle/>
                    <a:p>
                      <a:pPr algn="l" fontAlgn="b"/>
                      <a:r>
                        <a:rPr lang="cs-CZ" sz="700" b="0" i="0" u="none" strike="noStrike">
                          <a:solidFill>
                            <a:srgbClr val="000000"/>
                          </a:solidFill>
                          <a:effectLst/>
                          <a:latin typeface="Arial" panose="020B0604020202020204" pitchFamily="34" charset="0"/>
                        </a:rPr>
                        <a:t>[BE-FR] Avelgem - Avelin 80 [DIR] [FR] / N-1 Achene - Lonny 380.19</a:t>
                      </a:r>
                    </a:p>
                  </a:txBody>
                  <a:tcPr marL="7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560,41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81%</a:t>
                      </a:r>
                    </a:p>
                  </a:txBody>
                  <a:tcPr marL="0" marR="0" marT="0" marB="0" anchor="b">
                    <a:lnL>
                      <a:noFill/>
                    </a:lnL>
                    <a:lnR>
                      <a:noFill/>
                    </a:lnR>
                    <a:lnT>
                      <a:noFill/>
                    </a:lnT>
                    <a:lnB>
                      <a:noFill/>
                    </a:lnB>
                  </a:tcPr>
                </a:tc>
                <a:extLst>
                  <a:ext uri="{0D108BD9-81ED-4DB2-BD59-A6C34878D82A}">
                    <a16:rowId xmlns:a16="http://schemas.microsoft.com/office/drawing/2014/main" val="546043537"/>
                  </a:ext>
                </a:extLst>
              </a:tr>
              <a:tr h="128685">
                <a:tc>
                  <a:txBody>
                    <a:bodyPr/>
                    <a:lstStyle/>
                    <a:p>
                      <a:pPr algn="l" fontAlgn="b"/>
                      <a:r>
                        <a:rPr lang="en-US" sz="700" b="0" i="0" u="none" strike="noStrike">
                          <a:solidFill>
                            <a:srgbClr val="000000"/>
                          </a:solidFill>
                          <a:effectLst/>
                          <a:latin typeface="Arial" panose="020B0604020202020204" pitchFamily="34" charset="0"/>
                        </a:rPr>
                        <a:t>[BE-BE] PST Zandvliet 2 [DIR] [BE] / N-1 PST Zandvliet 1</a:t>
                      </a:r>
                    </a:p>
                  </a:txBody>
                  <a:tcPr marL="71431"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15,28</a:t>
                      </a:r>
                    </a:p>
                  </a:txBody>
                  <a:tcPr marL="0" marR="0" marT="0" marB="0" anchor="b">
                    <a:lnL>
                      <a:noFill/>
                    </a:lnL>
                    <a:lnR>
                      <a:noFill/>
                    </a:lnR>
                    <a:lnT>
                      <a:noFill/>
                    </a:lnT>
                    <a:lnB>
                      <a:noFill/>
                    </a:lnB>
                  </a:tcPr>
                </a:tc>
                <a:tc>
                  <a:txBody>
                    <a:bodyPr/>
                    <a:lstStyle/>
                    <a:p>
                      <a:pPr algn="r" fontAlgn="b"/>
                      <a:r>
                        <a:rPr lang="cs-CZ" sz="700" b="0" i="0" u="none" strike="noStrike" dirty="0">
                          <a:solidFill>
                            <a:srgbClr val="000000"/>
                          </a:solidFill>
                          <a:effectLst/>
                          <a:latin typeface="Arial" panose="020B0604020202020204" pitchFamily="34" charset="0"/>
                        </a:rPr>
                        <a:t>71%</a:t>
                      </a:r>
                    </a:p>
                  </a:txBody>
                  <a:tcPr marL="0" marR="0" marT="0" marB="0" anchor="b">
                    <a:lnL>
                      <a:noFill/>
                    </a:lnL>
                    <a:lnR>
                      <a:noFill/>
                    </a:lnR>
                    <a:lnT>
                      <a:noFill/>
                    </a:lnT>
                    <a:lnB>
                      <a:noFill/>
                    </a:lnB>
                  </a:tcPr>
                </a:tc>
                <a:extLst>
                  <a:ext uri="{0D108BD9-81ED-4DB2-BD59-A6C34878D82A}">
                    <a16:rowId xmlns:a16="http://schemas.microsoft.com/office/drawing/2014/main" val="1517364371"/>
                  </a:ext>
                </a:extLst>
              </a:tr>
            </a:tbl>
          </a:graphicData>
        </a:graphic>
      </p:graphicFrame>
    </p:spTree>
    <p:extLst>
      <p:ext uri="{BB962C8B-B14F-4D97-AF65-F5344CB8AC3E}">
        <p14:creationId xmlns:p14="http://schemas.microsoft.com/office/powerpoint/2010/main" val="3315114029"/>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BD2022042</a:t>
            </a:r>
            <a:r>
              <a:rPr lang="cs-CZ" altLang="hu-HU" sz="1400" dirty="0">
                <a:solidFill>
                  <a:srgbClr val="008000"/>
                </a:solidFill>
              </a:rPr>
              <a:t>3 </a:t>
            </a:r>
            <a:r>
              <a:rPr lang="en-US" altLang="hu-HU" sz="1400" dirty="0">
                <a:solidFill>
                  <a:srgbClr val="008000"/>
                </a:solidFill>
              </a:rPr>
              <a:t>(part </a:t>
            </a:r>
            <a:r>
              <a:rPr lang="sl-SI" altLang="hu-HU" sz="1400" dirty="0">
                <a:solidFill>
                  <a:srgbClr val="008000"/>
                </a:solidFill>
              </a:rPr>
              <a:t>II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3" name="Tabulka 2">
            <a:extLst>
              <a:ext uri="{FF2B5EF4-FFF2-40B4-BE49-F238E27FC236}">
                <a16:creationId xmlns:a16="http://schemas.microsoft.com/office/drawing/2014/main" id="{AF178980-B0CD-4336-BCB0-1D052045EDA6}"/>
              </a:ext>
            </a:extLst>
          </p:cNvPr>
          <p:cNvGraphicFramePr>
            <a:graphicFrameLocks noGrp="1"/>
          </p:cNvGraphicFramePr>
          <p:nvPr>
            <p:extLst>
              <p:ext uri="{D42A27DB-BD31-4B8C-83A1-F6EECF244321}">
                <p14:modId xmlns:p14="http://schemas.microsoft.com/office/powerpoint/2010/main" val="1187413388"/>
              </p:ext>
            </p:extLst>
          </p:nvPr>
        </p:nvGraphicFramePr>
        <p:xfrm>
          <a:off x="407100" y="955140"/>
          <a:ext cx="8605226" cy="5394860"/>
        </p:xfrm>
        <a:graphic>
          <a:graphicData uri="http://schemas.openxmlformats.org/drawingml/2006/table">
            <a:tbl>
              <a:tblPr/>
              <a:tblGrid>
                <a:gridCol w="6283055">
                  <a:extLst>
                    <a:ext uri="{9D8B030D-6E8A-4147-A177-3AD203B41FA5}">
                      <a16:colId xmlns:a16="http://schemas.microsoft.com/office/drawing/2014/main" val="4012912973"/>
                    </a:ext>
                  </a:extLst>
                </a:gridCol>
                <a:gridCol w="1714649">
                  <a:extLst>
                    <a:ext uri="{9D8B030D-6E8A-4147-A177-3AD203B41FA5}">
                      <a16:colId xmlns:a16="http://schemas.microsoft.com/office/drawing/2014/main" val="2693517071"/>
                    </a:ext>
                  </a:extLst>
                </a:gridCol>
                <a:gridCol w="607522">
                  <a:extLst>
                    <a:ext uri="{9D8B030D-6E8A-4147-A177-3AD203B41FA5}">
                      <a16:colId xmlns:a16="http://schemas.microsoft.com/office/drawing/2014/main" val="811686327"/>
                    </a:ext>
                  </a:extLst>
                </a:gridCol>
              </a:tblGrid>
              <a:tr h="141970">
                <a:tc>
                  <a:txBody>
                    <a:bodyPr/>
                    <a:lstStyle/>
                    <a:p>
                      <a:pPr algn="l" fontAlgn="b"/>
                      <a:r>
                        <a:rPr lang="cs-CZ" sz="7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3075370631"/>
                  </a:ext>
                </a:extLst>
              </a:tr>
              <a:tr h="141970">
                <a:tc>
                  <a:txBody>
                    <a:bodyPr/>
                    <a:lstStyle/>
                    <a:p>
                      <a:pPr algn="l" fontAlgn="b"/>
                      <a:r>
                        <a:rPr lang="cs-CZ" sz="700" b="1" i="0" u="none" strike="noStrike">
                          <a:solidFill>
                            <a:srgbClr val="000000"/>
                          </a:solidFill>
                          <a:effectLst/>
                          <a:latin typeface="Arial" panose="020B0604020202020204" pitchFamily="34" charset="0"/>
                        </a:rPr>
                        <a:t>12</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1322,23</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314%</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999769037"/>
                  </a:ext>
                </a:extLst>
              </a:tr>
              <a:tr h="141970">
                <a:tc>
                  <a:txBody>
                    <a:bodyPr/>
                    <a:lstStyle/>
                    <a:p>
                      <a:pPr algn="l" fontAlgn="b"/>
                      <a:r>
                        <a:rPr lang="cs-CZ" sz="700" b="0" i="0" u="none" strike="noStrike">
                          <a:solidFill>
                            <a:srgbClr val="000000"/>
                          </a:solidFill>
                          <a:effectLst/>
                          <a:latin typeface="Arial" panose="020B0604020202020204" pitchFamily="34" charset="0"/>
                        </a:rPr>
                        <a:t>[AT-D2] St. Peter 2 - Pleinting 258 [OPP] [AT] / N-1 Pleinting - Pirach 257</a:t>
                      </a:r>
                    </a:p>
                  </a:txBody>
                  <a:tcPr marL="8083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1322,23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108%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48256030"/>
                  </a:ext>
                </a:extLst>
              </a:tr>
              <a:tr h="141970">
                <a:tc>
                  <a:txBody>
                    <a:bodyPr/>
                    <a:lstStyle/>
                    <a:p>
                      <a:pPr algn="l" fontAlgn="b"/>
                      <a:r>
                        <a:rPr lang="cs-CZ" sz="700" b="0" i="0" u="none" strike="noStrike">
                          <a:solidFill>
                            <a:srgbClr val="000000"/>
                          </a:solidFill>
                          <a:effectLst/>
                          <a:latin typeface="Arial" panose="020B0604020202020204" pitchFamily="34" charset="0"/>
                        </a:rPr>
                        <a:t>[NL-D2] Meeden-Diele  380 Z [OPP] [NL] / N-1 Gronau - Gronau TR 441 E</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206,8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211967661"/>
                  </a:ext>
                </a:extLst>
              </a:tr>
              <a:tr h="141970">
                <a:tc>
                  <a:txBody>
                    <a:bodyPr/>
                    <a:lstStyle/>
                    <a:p>
                      <a:pPr algn="l" fontAlgn="b"/>
                      <a:r>
                        <a:rPr lang="cs-CZ" sz="700" b="0" i="0" u="none" strike="noStrike">
                          <a:solidFill>
                            <a:srgbClr val="000000"/>
                          </a:solidFill>
                          <a:effectLst/>
                          <a:latin typeface="Arial" panose="020B0604020202020204" pitchFamily="34" charset="0"/>
                        </a:rPr>
                        <a:t>[BE-FR] Avelgem - Avelin 80 [DIR] [FR] / N-1 Achene - Lonny 380.19</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529,46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88%</a:t>
                      </a:r>
                    </a:p>
                  </a:txBody>
                  <a:tcPr marL="0" marR="0" marT="0" marB="0" anchor="b">
                    <a:lnL>
                      <a:noFill/>
                    </a:lnL>
                    <a:lnR>
                      <a:noFill/>
                    </a:lnR>
                    <a:lnT>
                      <a:noFill/>
                    </a:lnT>
                    <a:lnB>
                      <a:noFill/>
                    </a:lnB>
                  </a:tcPr>
                </a:tc>
                <a:extLst>
                  <a:ext uri="{0D108BD9-81ED-4DB2-BD59-A6C34878D82A}">
                    <a16:rowId xmlns:a16="http://schemas.microsoft.com/office/drawing/2014/main" val="222021794"/>
                  </a:ext>
                </a:extLst>
              </a:tr>
              <a:tr h="141970">
                <a:tc>
                  <a:txBody>
                    <a:bodyPr/>
                    <a:lstStyle/>
                    <a:p>
                      <a:pPr algn="l" fontAlgn="b"/>
                      <a:r>
                        <a:rPr lang="cs-CZ" sz="700" b="0" i="0" u="none" strike="noStrike">
                          <a:solidFill>
                            <a:srgbClr val="000000"/>
                          </a:solidFill>
                          <a:effectLst/>
                          <a:latin typeface="Arial" panose="020B0604020202020204" pitchFamily="34" charset="0"/>
                        </a:rPr>
                        <a:t>[AT-AT] Bisamberg 2 - Wien Suedost 227 [DIR] / N-1 Bisamberg - Kledering 228B</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1168,93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25%</a:t>
                      </a:r>
                    </a:p>
                  </a:txBody>
                  <a:tcPr marL="0" marR="0" marT="0" marB="0" anchor="b">
                    <a:lnL>
                      <a:noFill/>
                    </a:lnL>
                    <a:lnR>
                      <a:noFill/>
                    </a:lnR>
                    <a:lnT>
                      <a:noFill/>
                    </a:lnT>
                    <a:lnB>
                      <a:noFill/>
                    </a:lnB>
                  </a:tcPr>
                </a:tc>
                <a:extLst>
                  <a:ext uri="{0D108BD9-81ED-4DB2-BD59-A6C34878D82A}">
                    <a16:rowId xmlns:a16="http://schemas.microsoft.com/office/drawing/2014/main" val="1710259017"/>
                  </a:ext>
                </a:extLst>
              </a:tr>
              <a:tr h="141970">
                <a:tc>
                  <a:txBody>
                    <a:bodyPr/>
                    <a:lstStyle/>
                    <a:p>
                      <a:pPr algn="l" fontAlgn="b"/>
                      <a:r>
                        <a:rPr lang="en-US" sz="700" b="0" i="0" u="none" strike="noStrike">
                          <a:solidFill>
                            <a:srgbClr val="000000"/>
                          </a:solidFill>
                          <a:effectLst/>
                          <a:latin typeface="Arial" panose="020B0604020202020204" pitchFamily="34" charset="0"/>
                        </a:rPr>
                        <a:t>[BE-BE] PST Zandvliet 2 [DIR] [BE] / N-1 PST Zandvliet 1</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118,87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73%</a:t>
                      </a:r>
                    </a:p>
                  </a:txBody>
                  <a:tcPr marL="0" marR="0" marT="0" marB="0" anchor="b">
                    <a:lnL>
                      <a:noFill/>
                    </a:lnL>
                    <a:lnR>
                      <a:noFill/>
                    </a:lnR>
                    <a:lnT>
                      <a:noFill/>
                    </a:lnT>
                    <a:lnB>
                      <a:noFill/>
                    </a:lnB>
                  </a:tcPr>
                </a:tc>
                <a:extLst>
                  <a:ext uri="{0D108BD9-81ED-4DB2-BD59-A6C34878D82A}">
                    <a16:rowId xmlns:a16="http://schemas.microsoft.com/office/drawing/2014/main" val="2255844344"/>
                  </a:ext>
                </a:extLst>
              </a:tr>
              <a:tr h="141970">
                <a:tc>
                  <a:txBody>
                    <a:bodyPr/>
                    <a:lstStyle/>
                    <a:p>
                      <a:pPr algn="l" fontAlgn="b"/>
                      <a:r>
                        <a:rPr lang="cs-CZ" sz="700" b="1" i="0" u="none" strike="noStrike">
                          <a:solidFill>
                            <a:srgbClr val="000000"/>
                          </a:solidFill>
                          <a:effectLst/>
                          <a:latin typeface="Arial" panose="020B0604020202020204" pitchFamily="34" charset="0"/>
                        </a:rPr>
                        <a:t>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1368,85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266%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732276300"/>
                  </a:ext>
                </a:extLst>
              </a:tr>
              <a:tr h="141970">
                <a:tc>
                  <a:txBody>
                    <a:bodyPr/>
                    <a:lstStyle/>
                    <a:p>
                      <a:pPr algn="l" fontAlgn="b"/>
                      <a:r>
                        <a:rPr lang="cs-CZ" sz="700" b="0" i="0" u="none" strike="noStrike">
                          <a:solidFill>
                            <a:srgbClr val="000000"/>
                          </a:solidFill>
                          <a:effectLst/>
                          <a:latin typeface="Arial" panose="020B0604020202020204" pitchFamily="34" charset="0"/>
                        </a:rPr>
                        <a:t>[AT-D2] St. Peter 2 - Pleinting 258 [OPP] [AT] / N-1 Pleinting - Pirach 257</a:t>
                      </a:r>
                    </a:p>
                  </a:txBody>
                  <a:tcPr marL="8083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1368,85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91%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963002018"/>
                  </a:ext>
                </a:extLst>
              </a:tr>
              <a:tr h="141970">
                <a:tc>
                  <a:txBody>
                    <a:bodyPr/>
                    <a:lstStyle/>
                    <a:p>
                      <a:pPr algn="l" fontAlgn="b"/>
                      <a:r>
                        <a:rPr lang="en-US" sz="700" b="0" i="0" u="none" strike="noStrike">
                          <a:solidFill>
                            <a:srgbClr val="000000"/>
                          </a:solidFill>
                          <a:effectLst/>
                          <a:latin typeface="Arial" panose="020B0604020202020204" pitchFamily="34" charset="0"/>
                        </a:rPr>
                        <a:t>[BE-FR] Achene - Lonny 19 [DIR] [FR] / N-1 Avelgem - Avelin 380.80</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655,65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79%</a:t>
                      </a:r>
                    </a:p>
                  </a:txBody>
                  <a:tcPr marL="0" marR="0" marT="0" marB="0" anchor="b">
                    <a:lnL>
                      <a:noFill/>
                    </a:lnL>
                    <a:lnR>
                      <a:noFill/>
                    </a:lnR>
                    <a:lnT>
                      <a:noFill/>
                    </a:lnT>
                    <a:lnB>
                      <a:noFill/>
                    </a:lnB>
                  </a:tcPr>
                </a:tc>
                <a:extLst>
                  <a:ext uri="{0D108BD9-81ED-4DB2-BD59-A6C34878D82A}">
                    <a16:rowId xmlns:a16="http://schemas.microsoft.com/office/drawing/2014/main" val="4195770693"/>
                  </a:ext>
                </a:extLst>
              </a:tr>
              <a:tr h="141970">
                <a:tc>
                  <a:txBody>
                    <a:bodyPr/>
                    <a:lstStyle/>
                    <a:p>
                      <a:pPr algn="l" fontAlgn="b"/>
                      <a:r>
                        <a:rPr lang="cs-CZ" sz="700" b="0" i="0" u="none" strike="noStrike">
                          <a:solidFill>
                            <a:srgbClr val="000000"/>
                          </a:solidFill>
                          <a:effectLst/>
                          <a:latin typeface="Arial" panose="020B0604020202020204" pitchFamily="34" charset="0"/>
                        </a:rPr>
                        <a:t>[AT-AT] Bisamberg 2 - Wien Suedost 227 [DIR] / N-1 Bisamberg - Kledering 228B</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1080,6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27%</a:t>
                      </a:r>
                    </a:p>
                  </a:txBody>
                  <a:tcPr marL="0" marR="0" marT="0" marB="0" anchor="b">
                    <a:lnL>
                      <a:noFill/>
                    </a:lnL>
                    <a:lnR>
                      <a:noFill/>
                    </a:lnR>
                    <a:lnT>
                      <a:noFill/>
                    </a:lnT>
                    <a:lnB>
                      <a:noFill/>
                    </a:lnB>
                  </a:tcPr>
                </a:tc>
                <a:extLst>
                  <a:ext uri="{0D108BD9-81ED-4DB2-BD59-A6C34878D82A}">
                    <a16:rowId xmlns:a16="http://schemas.microsoft.com/office/drawing/2014/main" val="2385223466"/>
                  </a:ext>
                </a:extLst>
              </a:tr>
              <a:tr h="141970">
                <a:tc>
                  <a:txBody>
                    <a:bodyPr/>
                    <a:lstStyle/>
                    <a:p>
                      <a:pPr algn="l" fontAlgn="b"/>
                      <a:r>
                        <a:rPr lang="en-US" sz="700" b="0" i="0" u="none" strike="noStrike">
                          <a:solidFill>
                            <a:srgbClr val="000000"/>
                          </a:solidFill>
                          <a:effectLst/>
                          <a:latin typeface="Arial" panose="020B0604020202020204" pitchFamily="34" charset="0"/>
                        </a:rPr>
                        <a:t>[BE-BE] PST Zandvliet 2 [DIR] [BE] / N-1 PST Zandvliet 1</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720,27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70%</a:t>
                      </a:r>
                    </a:p>
                  </a:txBody>
                  <a:tcPr marL="0" marR="0" marT="0" marB="0" anchor="b">
                    <a:lnL>
                      <a:noFill/>
                    </a:lnL>
                    <a:lnR>
                      <a:noFill/>
                    </a:lnR>
                    <a:lnT>
                      <a:noFill/>
                    </a:lnT>
                    <a:lnB>
                      <a:noFill/>
                    </a:lnB>
                  </a:tcPr>
                </a:tc>
                <a:extLst>
                  <a:ext uri="{0D108BD9-81ED-4DB2-BD59-A6C34878D82A}">
                    <a16:rowId xmlns:a16="http://schemas.microsoft.com/office/drawing/2014/main" val="3767025532"/>
                  </a:ext>
                </a:extLst>
              </a:tr>
              <a:tr h="141970">
                <a:tc>
                  <a:txBody>
                    <a:bodyPr/>
                    <a:lstStyle/>
                    <a:p>
                      <a:pPr algn="l" fontAlgn="b"/>
                      <a:r>
                        <a:rPr lang="cs-CZ" sz="700" b="1" i="0" u="none" strike="noStrike">
                          <a:solidFill>
                            <a:srgbClr val="000000"/>
                          </a:solidFill>
                          <a:effectLst/>
                          <a:latin typeface="Arial" panose="020B0604020202020204" pitchFamily="34" charset="0"/>
                        </a:rPr>
                        <a:t>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1461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333%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910591102"/>
                  </a:ext>
                </a:extLst>
              </a:tr>
              <a:tr h="141970">
                <a:tc>
                  <a:txBody>
                    <a:bodyPr/>
                    <a:lstStyle/>
                    <a:p>
                      <a:pPr algn="l" fontAlgn="b"/>
                      <a:r>
                        <a:rPr lang="cs-CZ" sz="700" b="0" i="0" u="none" strike="noStrike">
                          <a:solidFill>
                            <a:srgbClr val="000000"/>
                          </a:solidFill>
                          <a:effectLst/>
                          <a:latin typeface="Arial" panose="020B0604020202020204" pitchFamily="34" charset="0"/>
                        </a:rPr>
                        <a:t>[AT-D2] St. Peter 2 - Pleinting 258 [OPP] [AT] / N-1 Pleinting - Pirach 257</a:t>
                      </a:r>
                    </a:p>
                  </a:txBody>
                  <a:tcPr marL="8083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1461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96%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015394940"/>
                  </a:ext>
                </a:extLst>
              </a:tr>
              <a:tr h="141970">
                <a:tc>
                  <a:txBody>
                    <a:bodyPr/>
                    <a:lstStyle/>
                    <a:p>
                      <a:pPr algn="l" fontAlgn="b"/>
                      <a:r>
                        <a:rPr lang="cs-CZ" sz="700" b="0" i="0" u="none" strike="noStrike">
                          <a:solidFill>
                            <a:srgbClr val="000000"/>
                          </a:solidFill>
                          <a:effectLst/>
                          <a:latin typeface="Arial" panose="020B0604020202020204" pitchFamily="34" charset="0"/>
                        </a:rPr>
                        <a:t>[AT-AT] Bisamberg 2 - Wien Suedost 227 [DIR] / N-1 Bisamberg - Kledering 228B</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431,38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34%</a:t>
                      </a:r>
                    </a:p>
                  </a:txBody>
                  <a:tcPr marL="0" marR="0" marT="0" marB="0" anchor="b">
                    <a:lnL>
                      <a:noFill/>
                    </a:lnL>
                    <a:lnR>
                      <a:noFill/>
                    </a:lnR>
                    <a:lnT>
                      <a:noFill/>
                    </a:lnT>
                    <a:lnB>
                      <a:noFill/>
                    </a:lnB>
                  </a:tcPr>
                </a:tc>
                <a:extLst>
                  <a:ext uri="{0D108BD9-81ED-4DB2-BD59-A6C34878D82A}">
                    <a16:rowId xmlns:a16="http://schemas.microsoft.com/office/drawing/2014/main" val="1192086292"/>
                  </a:ext>
                </a:extLst>
              </a:tr>
              <a:tr h="141970">
                <a:tc>
                  <a:txBody>
                    <a:bodyPr/>
                    <a:lstStyle/>
                    <a:p>
                      <a:pPr algn="l" fontAlgn="b"/>
                      <a:r>
                        <a:rPr lang="cs-CZ" sz="700" b="0" i="0" u="none" strike="noStrike">
                          <a:solidFill>
                            <a:srgbClr val="000000"/>
                          </a:solidFill>
                          <a:effectLst/>
                          <a:latin typeface="Arial" panose="020B0604020202020204" pitchFamily="34" charset="0"/>
                        </a:rPr>
                        <a:t>[D8-PL] Mikulowa PST1 [OPP] [PL] / N-1 Hagenwerder - Mikulowa 1</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5,79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54%</a:t>
                      </a:r>
                    </a:p>
                  </a:txBody>
                  <a:tcPr marL="0" marR="0" marT="0" marB="0" anchor="b">
                    <a:lnL>
                      <a:noFill/>
                    </a:lnL>
                    <a:lnR>
                      <a:noFill/>
                    </a:lnR>
                    <a:lnT>
                      <a:noFill/>
                    </a:lnT>
                    <a:lnB>
                      <a:noFill/>
                    </a:lnB>
                  </a:tcPr>
                </a:tc>
                <a:extLst>
                  <a:ext uri="{0D108BD9-81ED-4DB2-BD59-A6C34878D82A}">
                    <a16:rowId xmlns:a16="http://schemas.microsoft.com/office/drawing/2014/main" val="1642360602"/>
                  </a:ext>
                </a:extLst>
              </a:tr>
              <a:tr h="141970">
                <a:tc>
                  <a:txBody>
                    <a:bodyPr/>
                    <a:lstStyle/>
                    <a:p>
                      <a:pPr algn="l" fontAlgn="b"/>
                      <a:r>
                        <a:rPr lang="en-US" sz="700" b="0" i="0" u="none" strike="noStrike">
                          <a:solidFill>
                            <a:srgbClr val="000000"/>
                          </a:solidFill>
                          <a:effectLst/>
                          <a:latin typeface="Arial" panose="020B0604020202020204" pitchFamily="34" charset="0"/>
                        </a:rPr>
                        <a:t>[BE-BE] PST Zandvliet 2 [DIR] [BE] / N-1 PST Zandvliet 1</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370,29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72%</a:t>
                      </a:r>
                    </a:p>
                  </a:txBody>
                  <a:tcPr marL="0" marR="0" marT="0" marB="0" anchor="b">
                    <a:lnL>
                      <a:noFill/>
                    </a:lnL>
                    <a:lnR>
                      <a:noFill/>
                    </a:lnR>
                    <a:lnT>
                      <a:noFill/>
                    </a:lnT>
                    <a:lnB>
                      <a:noFill/>
                    </a:lnB>
                  </a:tcPr>
                </a:tc>
                <a:extLst>
                  <a:ext uri="{0D108BD9-81ED-4DB2-BD59-A6C34878D82A}">
                    <a16:rowId xmlns:a16="http://schemas.microsoft.com/office/drawing/2014/main" val="69200753"/>
                  </a:ext>
                </a:extLst>
              </a:tr>
              <a:tr h="141970">
                <a:tc>
                  <a:txBody>
                    <a:bodyPr/>
                    <a:lstStyle/>
                    <a:p>
                      <a:pPr algn="l" fontAlgn="b"/>
                      <a:r>
                        <a:rPr lang="cs-CZ" sz="700" b="0" i="0" u="none" strike="noStrike">
                          <a:solidFill>
                            <a:srgbClr val="000000"/>
                          </a:solidFill>
                          <a:effectLst/>
                          <a:latin typeface="Arial" panose="020B0604020202020204" pitchFamily="34" charset="0"/>
                        </a:rPr>
                        <a:t>[BE-FR] Avelgem - Avelin 80 [DIR] [FR] / N-1 Faux Fresnay - Mery</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837,14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77%</a:t>
                      </a:r>
                    </a:p>
                  </a:txBody>
                  <a:tcPr marL="0" marR="0" marT="0" marB="0" anchor="b">
                    <a:lnL>
                      <a:noFill/>
                    </a:lnL>
                    <a:lnR>
                      <a:noFill/>
                    </a:lnR>
                    <a:lnT>
                      <a:noFill/>
                    </a:lnT>
                    <a:lnB>
                      <a:noFill/>
                    </a:lnB>
                  </a:tcPr>
                </a:tc>
                <a:extLst>
                  <a:ext uri="{0D108BD9-81ED-4DB2-BD59-A6C34878D82A}">
                    <a16:rowId xmlns:a16="http://schemas.microsoft.com/office/drawing/2014/main" val="3034728622"/>
                  </a:ext>
                </a:extLst>
              </a:tr>
              <a:tr h="141970">
                <a:tc>
                  <a:txBody>
                    <a:bodyPr/>
                    <a:lstStyle/>
                    <a:p>
                      <a:pPr algn="l" fontAlgn="b"/>
                      <a:r>
                        <a:rPr lang="cs-CZ" sz="700" b="1" i="0" u="none" strike="noStrike">
                          <a:solidFill>
                            <a:srgbClr val="000000"/>
                          </a:solidFill>
                          <a:effectLst/>
                          <a:latin typeface="Arial" panose="020B0604020202020204" pitchFamily="34" charset="0"/>
                        </a:rPr>
                        <a:t>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1458,23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287%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384024924"/>
                  </a:ext>
                </a:extLst>
              </a:tr>
              <a:tr h="141970">
                <a:tc>
                  <a:txBody>
                    <a:bodyPr/>
                    <a:lstStyle/>
                    <a:p>
                      <a:pPr algn="l" fontAlgn="b"/>
                      <a:r>
                        <a:rPr lang="cs-CZ" sz="700" b="0" i="0" u="none" strike="noStrike">
                          <a:solidFill>
                            <a:srgbClr val="000000"/>
                          </a:solidFill>
                          <a:effectLst/>
                          <a:latin typeface="Arial" panose="020B0604020202020204" pitchFamily="34" charset="0"/>
                        </a:rPr>
                        <a:t>[AT-D2] St. Peter 2 - Pleinting 258 [OPP] [AT] / N-1 Pleinting - Pirach 257</a:t>
                      </a:r>
                    </a:p>
                  </a:txBody>
                  <a:tcPr marL="8083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1458,23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96%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684182000"/>
                  </a:ext>
                </a:extLst>
              </a:tr>
              <a:tr h="141970">
                <a:tc>
                  <a:txBody>
                    <a:bodyPr/>
                    <a:lstStyle/>
                    <a:p>
                      <a:pPr algn="l" fontAlgn="b"/>
                      <a:r>
                        <a:rPr lang="en-US" sz="700" b="0" i="0" u="none" strike="noStrike">
                          <a:solidFill>
                            <a:srgbClr val="000000"/>
                          </a:solidFill>
                          <a:effectLst/>
                          <a:latin typeface="Arial" panose="020B0604020202020204" pitchFamily="34" charset="0"/>
                        </a:rPr>
                        <a:t>[BE-FR] Avelgem - Avelin 380.80 [DIR] [BE] / N-1 Achene - Lonny 380.19</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639,37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88%</a:t>
                      </a:r>
                    </a:p>
                  </a:txBody>
                  <a:tcPr marL="0" marR="0" marT="0" marB="0" anchor="b">
                    <a:lnL>
                      <a:noFill/>
                    </a:lnL>
                    <a:lnR>
                      <a:noFill/>
                    </a:lnR>
                    <a:lnT>
                      <a:noFill/>
                    </a:lnT>
                    <a:lnB>
                      <a:noFill/>
                    </a:lnB>
                  </a:tcPr>
                </a:tc>
                <a:extLst>
                  <a:ext uri="{0D108BD9-81ED-4DB2-BD59-A6C34878D82A}">
                    <a16:rowId xmlns:a16="http://schemas.microsoft.com/office/drawing/2014/main" val="3693523307"/>
                  </a:ext>
                </a:extLst>
              </a:tr>
              <a:tr h="141970">
                <a:tc>
                  <a:txBody>
                    <a:bodyPr/>
                    <a:lstStyle/>
                    <a:p>
                      <a:pPr algn="l" fontAlgn="b"/>
                      <a:r>
                        <a:rPr lang="cs-CZ" sz="700" b="0" i="0" u="none" strike="noStrike">
                          <a:solidFill>
                            <a:srgbClr val="000000"/>
                          </a:solidFill>
                          <a:effectLst/>
                          <a:latin typeface="Arial" panose="020B0604020202020204" pitchFamily="34" charset="0"/>
                        </a:rPr>
                        <a:t>[AT-AT] Bisamberg 2 - Wien Suedost 227 [DIR] / N-1 Bisamberg - Kledering 228B</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474,05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31%</a:t>
                      </a:r>
                    </a:p>
                  </a:txBody>
                  <a:tcPr marL="0" marR="0" marT="0" marB="0" anchor="b">
                    <a:lnL>
                      <a:noFill/>
                    </a:lnL>
                    <a:lnR>
                      <a:noFill/>
                    </a:lnR>
                    <a:lnT>
                      <a:noFill/>
                    </a:lnT>
                    <a:lnB>
                      <a:noFill/>
                    </a:lnB>
                  </a:tcPr>
                </a:tc>
                <a:extLst>
                  <a:ext uri="{0D108BD9-81ED-4DB2-BD59-A6C34878D82A}">
                    <a16:rowId xmlns:a16="http://schemas.microsoft.com/office/drawing/2014/main" val="3950488669"/>
                  </a:ext>
                </a:extLst>
              </a:tr>
              <a:tr h="141970">
                <a:tc>
                  <a:txBody>
                    <a:bodyPr/>
                    <a:lstStyle/>
                    <a:p>
                      <a:pPr algn="l" fontAlgn="b"/>
                      <a:r>
                        <a:rPr lang="en-US" sz="700" b="0" i="0" u="none" strike="noStrike">
                          <a:solidFill>
                            <a:srgbClr val="000000"/>
                          </a:solidFill>
                          <a:effectLst/>
                          <a:latin typeface="Arial" panose="020B0604020202020204" pitchFamily="34" charset="0"/>
                        </a:rPr>
                        <a:t>[BE-BE] PST Zandvliet 1 [DIR] [BE] / N-1 PST Zandvliet 2</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363,09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72%</a:t>
                      </a:r>
                    </a:p>
                  </a:txBody>
                  <a:tcPr marL="0" marR="0" marT="0" marB="0" anchor="b">
                    <a:lnL>
                      <a:noFill/>
                    </a:lnL>
                    <a:lnR>
                      <a:noFill/>
                    </a:lnR>
                    <a:lnT>
                      <a:noFill/>
                    </a:lnT>
                    <a:lnB>
                      <a:noFill/>
                    </a:lnB>
                  </a:tcPr>
                </a:tc>
                <a:extLst>
                  <a:ext uri="{0D108BD9-81ED-4DB2-BD59-A6C34878D82A}">
                    <a16:rowId xmlns:a16="http://schemas.microsoft.com/office/drawing/2014/main" val="3040886349"/>
                  </a:ext>
                </a:extLst>
              </a:tr>
              <a:tr h="141970">
                <a:tc>
                  <a:txBody>
                    <a:bodyPr/>
                    <a:lstStyle/>
                    <a:p>
                      <a:pPr algn="l" fontAlgn="b"/>
                      <a:r>
                        <a:rPr lang="cs-CZ" sz="700" b="1" i="0" u="none" strike="noStrike">
                          <a:solidFill>
                            <a:srgbClr val="000000"/>
                          </a:solidFill>
                          <a:effectLst/>
                          <a:latin typeface="Arial" panose="020B0604020202020204" pitchFamily="34" charset="0"/>
                        </a:rPr>
                        <a:t>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1466,46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282%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296358680"/>
                  </a:ext>
                </a:extLst>
              </a:tr>
              <a:tr h="141970">
                <a:tc>
                  <a:txBody>
                    <a:bodyPr/>
                    <a:lstStyle/>
                    <a:p>
                      <a:pPr algn="l" fontAlgn="b"/>
                      <a:r>
                        <a:rPr lang="cs-CZ" sz="700" b="0" i="0" u="none" strike="noStrike">
                          <a:solidFill>
                            <a:srgbClr val="000000"/>
                          </a:solidFill>
                          <a:effectLst/>
                          <a:latin typeface="Arial" panose="020B0604020202020204" pitchFamily="34" charset="0"/>
                        </a:rPr>
                        <a:t>[AT-D2] St. Peter 2 - Pleinting 258 [OPP] [AT] / N-1 Pleinting - Pirach 257</a:t>
                      </a:r>
                    </a:p>
                  </a:txBody>
                  <a:tcPr marL="8083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1466,46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93%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887852812"/>
                  </a:ext>
                </a:extLst>
              </a:tr>
              <a:tr h="141970">
                <a:tc>
                  <a:txBody>
                    <a:bodyPr/>
                    <a:lstStyle/>
                    <a:p>
                      <a:pPr algn="l" fontAlgn="b"/>
                      <a:r>
                        <a:rPr lang="cs-CZ" sz="700" b="0" i="0" u="none" strike="noStrike">
                          <a:solidFill>
                            <a:srgbClr val="000000"/>
                          </a:solidFill>
                          <a:effectLst/>
                          <a:latin typeface="Arial" panose="020B0604020202020204" pitchFamily="34" charset="0"/>
                        </a:rPr>
                        <a:t>[BE-FR] Avelgem - Avelin 80 [DIR] [FR] / N-1 Achene - Lonny 380.19</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427,7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86%</a:t>
                      </a:r>
                    </a:p>
                  </a:txBody>
                  <a:tcPr marL="0" marR="0" marT="0" marB="0" anchor="b">
                    <a:lnL>
                      <a:noFill/>
                    </a:lnL>
                    <a:lnR>
                      <a:noFill/>
                    </a:lnR>
                    <a:lnT>
                      <a:noFill/>
                    </a:lnT>
                    <a:lnB>
                      <a:noFill/>
                    </a:lnB>
                  </a:tcPr>
                </a:tc>
                <a:extLst>
                  <a:ext uri="{0D108BD9-81ED-4DB2-BD59-A6C34878D82A}">
                    <a16:rowId xmlns:a16="http://schemas.microsoft.com/office/drawing/2014/main" val="541730679"/>
                  </a:ext>
                </a:extLst>
              </a:tr>
              <a:tr h="141970">
                <a:tc>
                  <a:txBody>
                    <a:bodyPr/>
                    <a:lstStyle/>
                    <a:p>
                      <a:pPr algn="l" fontAlgn="b"/>
                      <a:r>
                        <a:rPr lang="cs-CZ" sz="700" b="0" i="0" u="none" strike="noStrike">
                          <a:solidFill>
                            <a:srgbClr val="000000"/>
                          </a:solidFill>
                          <a:effectLst/>
                          <a:latin typeface="Arial" panose="020B0604020202020204" pitchFamily="34" charset="0"/>
                        </a:rPr>
                        <a:t>[AT-AT] Bisamberg 2 - Wien Suedost 227 [DIR] / N-1 Bisamberg - Kledering 228B</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1212,18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29%</a:t>
                      </a:r>
                    </a:p>
                  </a:txBody>
                  <a:tcPr marL="0" marR="0" marT="0" marB="0" anchor="b">
                    <a:lnL>
                      <a:noFill/>
                    </a:lnL>
                    <a:lnR>
                      <a:noFill/>
                    </a:lnR>
                    <a:lnT>
                      <a:noFill/>
                    </a:lnT>
                    <a:lnB>
                      <a:noFill/>
                    </a:lnB>
                  </a:tcPr>
                </a:tc>
                <a:extLst>
                  <a:ext uri="{0D108BD9-81ED-4DB2-BD59-A6C34878D82A}">
                    <a16:rowId xmlns:a16="http://schemas.microsoft.com/office/drawing/2014/main" val="4205738659"/>
                  </a:ext>
                </a:extLst>
              </a:tr>
              <a:tr h="141970">
                <a:tc>
                  <a:txBody>
                    <a:bodyPr/>
                    <a:lstStyle/>
                    <a:p>
                      <a:pPr algn="l" fontAlgn="b"/>
                      <a:r>
                        <a:rPr lang="en-US" sz="700" b="0" i="0" u="none" strike="noStrike">
                          <a:solidFill>
                            <a:srgbClr val="000000"/>
                          </a:solidFill>
                          <a:effectLst/>
                          <a:latin typeface="Arial" panose="020B0604020202020204" pitchFamily="34" charset="0"/>
                        </a:rPr>
                        <a:t>[BE-BE] PST Zandvliet 2 [DIR] [BE] / N-1 PST Zandvliet 1</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84,89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74%</a:t>
                      </a:r>
                    </a:p>
                  </a:txBody>
                  <a:tcPr marL="0" marR="0" marT="0" marB="0" anchor="b">
                    <a:lnL>
                      <a:noFill/>
                    </a:lnL>
                    <a:lnR>
                      <a:noFill/>
                    </a:lnR>
                    <a:lnT>
                      <a:noFill/>
                    </a:lnT>
                    <a:lnB>
                      <a:noFill/>
                    </a:lnB>
                  </a:tcPr>
                </a:tc>
                <a:extLst>
                  <a:ext uri="{0D108BD9-81ED-4DB2-BD59-A6C34878D82A}">
                    <a16:rowId xmlns:a16="http://schemas.microsoft.com/office/drawing/2014/main" val="817281096"/>
                  </a:ext>
                </a:extLst>
              </a:tr>
              <a:tr h="141970">
                <a:tc>
                  <a:txBody>
                    <a:bodyPr/>
                    <a:lstStyle/>
                    <a:p>
                      <a:pPr algn="l" fontAlgn="b"/>
                      <a:r>
                        <a:rPr lang="cs-CZ" sz="700" b="1" i="0" u="none" strike="noStrike">
                          <a:solidFill>
                            <a:srgbClr val="000000"/>
                          </a:solidFill>
                          <a:effectLst/>
                          <a:latin typeface="Arial" panose="020B0604020202020204" pitchFamily="34" charset="0"/>
                        </a:rPr>
                        <a:t>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1370,19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245%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52594815"/>
                  </a:ext>
                </a:extLst>
              </a:tr>
              <a:tr h="141970">
                <a:tc>
                  <a:txBody>
                    <a:bodyPr/>
                    <a:lstStyle/>
                    <a:p>
                      <a:pPr algn="l" fontAlgn="b"/>
                      <a:r>
                        <a:rPr lang="cs-CZ" sz="700" b="0" i="0" u="none" strike="noStrike">
                          <a:solidFill>
                            <a:srgbClr val="000000"/>
                          </a:solidFill>
                          <a:effectLst/>
                          <a:latin typeface="Arial" panose="020B0604020202020204" pitchFamily="34" charset="0"/>
                        </a:rPr>
                        <a:t>[AT-D2] St. Peter 2 - Pleinting 258 [OPP] [AT] / N-1 Pleinting - Pirach 257</a:t>
                      </a:r>
                    </a:p>
                  </a:txBody>
                  <a:tcPr marL="8083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1370,19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97%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827165091"/>
                  </a:ext>
                </a:extLst>
              </a:tr>
              <a:tr h="141970">
                <a:tc>
                  <a:txBody>
                    <a:bodyPr/>
                    <a:lstStyle/>
                    <a:p>
                      <a:pPr algn="l" fontAlgn="b"/>
                      <a:r>
                        <a:rPr lang="cs-CZ" sz="700" b="0" i="0" u="none" strike="noStrike">
                          <a:solidFill>
                            <a:srgbClr val="000000"/>
                          </a:solidFill>
                          <a:effectLst/>
                          <a:latin typeface="Arial" panose="020B0604020202020204" pitchFamily="34" charset="0"/>
                        </a:rPr>
                        <a:t>[NL-D2] Meeden-Diele  380 Z [OPP] [NL] / N-1 Gronau - Gronau TR 441 E</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43,7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763401161"/>
                  </a:ext>
                </a:extLst>
              </a:tr>
              <a:tr h="141970">
                <a:tc>
                  <a:txBody>
                    <a:bodyPr/>
                    <a:lstStyle/>
                    <a:p>
                      <a:pPr algn="l" fontAlgn="b"/>
                      <a:r>
                        <a:rPr lang="en-US" sz="700" b="0" i="0" u="none" strike="noStrike">
                          <a:solidFill>
                            <a:srgbClr val="000000"/>
                          </a:solidFill>
                          <a:effectLst/>
                          <a:latin typeface="Arial" panose="020B0604020202020204" pitchFamily="34" charset="0"/>
                        </a:rPr>
                        <a:t>[BE-FR] Avelgem - Avelin 380.80 [DIR] [BE] / N-1 Achene - Lonny 380.19</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286,94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97%</a:t>
                      </a:r>
                    </a:p>
                  </a:txBody>
                  <a:tcPr marL="0" marR="0" marT="0" marB="0" anchor="b">
                    <a:lnL>
                      <a:noFill/>
                    </a:lnL>
                    <a:lnR>
                      <a:noFill/>
                    </a:lnR>
                    <a:lnT>
                      <a:noFill/>
                    </a:lnT>
                    <a:lnB>
                      <a:noFill/>
                    </a:lnB>
                  </a:tcPr>
                </a:tc>
                <a:extLst>
                  <a:ext uri="{0D108BD9-81ED-4DB2-BD59-A6C34878D82A}">
                    <a16:rowId xmlns:a16="http://schemas.microsoft.com/office/drawing/2014/main" val="2111388063"/>
                  </a:ext>
                </a:extLst>
              </a:tr>
              <a:tr h="141970">
                <a:tc>
                  <a:txBody>
                    <a:bodyPr/>
                    <a:lstStyle/>
                    <a:p>
                      <a:pPr algn="l" fontAlgn="b"/>
                      <a:r>
                        <a:rPr lang="cs-CZ" sz="700" b="0" i="0" u="none" strike="noStrike">
                          <a:solidFill>
                            <a:srgbClr val="000000"/>
                          </a:solidFill>
                          <a:effectLst/>
                          <a:latin typeface="Arial" panose="020B0604020202020204" pitchFamily="34" charset="0"/>
                        </a:rPr>
                        <a:t>[AT-AT] Bisamberg 2 - Wien Suedost 227 [DIR] / N-1 Bisamberg - Kledering 228B</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1064,41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32%</a:t>
                      </a:r>
                    </a:p>
                  </a:txBody>
                  <a:tcPr marL="0" marR="0" marT="0" marB="0" anchor="b">
                    <a:lnL>
                      <a:noFill/>
                    </a:lnL>
                    <a:lnR>
                      <a:noFill/>
                    </a:lnR>
                    <a:lnT>
                      <a:noFill/>
                    </a:lnT>
                    <a:lnB>
                      <a:noFill/>
                    </a:lnB>
                  </a:tcPr>
                </a:tc>
                <a:extLst>
                  <a:ext uri="{0D108BD9-81ED-4DB2-BD59-A6C34878D82A}">
                    <a16:rowId xmlns:a16="http://schemas.microsoft.com/office/drawing/2014/main" val="3250595356"/>
                  </a:ext>
                </a:extLst>
              </a:tr>
              <a:tr h="141970">
                <a:tc>
                  <a:txBody>
                    <a:bodyPr/>
                    <a:lstStyle/>
                    <a:p>
                      <a:pPr algn="l" fontAlgn="b"/>
                      <a:r>
                        <a:rPr lang="cs-CZ" sz="700" b="1" i="0" u="none" strike="noStrike">
                          <a:solidFill>
                            <a:srgbClr val="000000"/>
                          </a:solidFill>
                          <a:effectLst/>
                          <a:latin typeface="Arial" panose="020B0604020202020204" pitchFamily="34" charset="0"/>
                        </a:rPr>
                        <a:t>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739,6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290%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916226839"/>
                  </a:ext>
                </a:extLst>
              </a:tr>
              <a:tr h="141970">
                <a:tc>
                  <a:txBody>
                    <a:bodyPr/>
                    <a:lstStyle/>
                    <a:p>
                      <a:pPr algn="l" fontAlgn="b"/>
                      <a:r>
                        <a:rPr lang="cs-CZ" sz="700" b="0" i="0" u="none" strike="noStrike">
                          <a:solidFill>
                            <a:srgbClr val="000000"/>
                          </a:solidFill>
                          <a:effectLst/>
                          <a:latin typeface="Arial" panose="020B0604020202020204" pitchFamily="34" charset="0"/>
                        </a:rPr>
                        <a:t>[AT-D2] St. Peter 2 - Pleinting 258 [OPP] [AT] / N-1 Pleinting - Pirach 257</a:t>
                      </a:r>
                    </a:p>
                  </a:txBody>
                  <a:tcPr marL="8083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739,6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109%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614833513"/>
                  </a:ext>
                </a:extLst>
              </a:tr>
              <a:tr h="141970">
                <a:tc>
                  <a:txBody>
                    <a:bodyPr/>
                    <a:lstStyle/>
                    <a:p>
                      <a:pPr algn="l" fontAlgn="b"/>
                      <a:r>
                        <a:rPr lang="cs-CZ" sz="700" b="0" i="0" u="none" strike="noStrike">
                          <a:solidFill>
                            <a:srgbClr val="000000"/>
                          </a:solidFill>
                          <a:effectLst/>
                          <a:latin typeface="Arial" panose="020B0604020202020204" pitchFamily="34" charset="0"/>
                        </a:rPr>
                        <a:t>[CZ-SK] Nosovice - Varin [DIR] [SK] / N-1 Sokolnice - Stupava</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65,13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70%</a:t>
                      </a:r>
                    </a:p>
                  </a:txBody>
                  <a:tcPr marL="0" marR="0" marT="0" marB="0" anchor="b">
                    <a:lnL>
                      <a:noFill/>
                    </a:lnL>
                    <a:lnR>
                      <a:noFill/>
                    </a:lnR>
                    <a:lnT>
                      <a:noFill/>
                    </a:lnT>
                    <a:lnB>
                      <a:noFill/>
                    </a:lnB>
                  </a:tcPr>
                </a:tc>
                <a:extLst>
                  <a:ext uri="{0D108BD9-81ED-4DB2-BD59-A6C34878D82A}">
                    <a16:rowId xmlns:a16="http://schemas.microsoft.com/office/drawing/2014/main" val="1348564555"/>
                  </a:ext>
                </a:extLst>
              </a:tr>
              <a:tr h="141970">
                <a:tc>
                  <a:txBody>
                    <a:bodyPr/>
                    <a:lstStyle/>
                    <a:p>
                      <a:pPr algn="l" fontAlgn="b"/>
                      <a:r>
                        <a:rPr lang="cs-CZ" sz="700" b="0" i="0" u="none" strike="noStrike">
                          <a:solidFill>
                            <a:srgbClr val="000000"/>
                          </a:solidFill>
                          <a:effectLst/>
                          <a:latin typeface="Arial" panose="020B0604020202020204" pitchFamily="34" charset="0"/>
                        </a:rPr>
                        <a:t>[BE-FR] Avelgem - Avelin 80 [DIR] [FR] / N-1 Achene - Lonny 380.19</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141,1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91%</a:t>
                      </a:r>
                    </a:p>
                  </a:txBody>
                  <a:tcPr marL="0" marR="0" marT="0" marB="0" anchor="b">
                    <a:lnL>
                      <a:noFill/>
                    </a:lnL>
                    <a:lnR>
                      <a:noFill/>
                    </a:lnR>
                    <a:lnT>
                      <a:noFill/>
                    </a:lnT>
                    <a:lnB>
                      <a:noFill/>
                    </a:lnB>
                  </a:tcPr>
                </a:tc>
                <a:extLst>
                  <a:ext uri="{0D108BD9-81ED-4DB2-BD59-A6C34878D82A}">
                    <a16:rowId xmlns:a16="http://schemas.microsoft.com/office/drawing/2014/main" val="2450381831"/>
                  </a:ext>
                </a:extLst>
              </a:tr>
              <a:tr h="141970">
                <a:tc>
                  <a:txBody>
                    <a:bodyPr/>
                    <a:lstStyle/>
                    <a:p>
                      <a:pPr algn="l" fontAlgn="b"/>
                      <a:r>
                        <a:rPr lang="cs-CZ" sz="700" b="0" i="0" u="none" strike="noStrike">
                          <a:solidFill>
                            <a:srgbClr val="000000"/>
                          </a:solidFill>
                          <a:effectLst/>
                          <a:latin typeface="Arial" panose="020B0604020202020204" pitchFamily="34" charset="0"/>
                        </a:rPr>
                        <a:t>[AT-CH] Westtirol 1 - Pradella 427 [DIR] [AT] / N-1 Westtirol 1 - Pradella 428</a:t>
                      </a:r>
                    </a:p>
                  </a:txBody>
                  <a:tcPr marL="8083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465,29</a:t>
                      </a:r>
                    </a:p>
                  </a:txBody>
                  <a:tcPr marL="0" marR="0" marT="0" marB="0" anchor="b">
                    <a:lnL>
                      <a:noFill/>
                    </a:lnL>
                    <a:lnR>
                      <a:noFill/>
                    </a:lnR>
                    <a:lnT>
                      <a:noFill/>
                    </a:lnT>
                    <a:lnB>
                      <a:noFill/>
                    </a:lnB>
                  </a:tcPr>
                </a:tc>
                <a:tc>
                  <a:txBody>
                    <a:bodyPr/>
                    <a:lstStyle/>
                    <a:p>
                      <a:pPr algn="r" fontAlgn="b"/>
                      <a:r>
                        <a:rPr lang="cs-CZ" sz="700" b="0" i="0" u="none" strike="noStrike" dirty="0">
                          <a:solidFill>
                            <a:srgbClr val="000000"/>
                          </a:solidFill>
                          <a:effectLst/>
                          <a:latin typeface="Arial" panose="020B0604020202020204" pitchFamily="34" charset="0"/>
                        </a:rPr>
                        <a:t>19%</a:t>
                      </a:r>
                    </a:p>
                  </a:txBody>
                  <a:tcPr marL="0" marR="0" marT="0" marB="0" anchor="b">
                    <a:lnL>
                      <a:noFill/>
                    </a:lnL>
                    <a:lnR>
                      <a:noFill/>
                    </a:lnR>
                    <a:lnT>
                      <a:noFill/>
                    </a:lnT>
                    <a:lnB>
                      <a:noFill/>
                    </a:lnB>
                  </a:tcPr>
                </a:tc>
                <a:extLst>
                  <a:ext uri="{0D108BD9-81ED-4DB2-BD59-A6C34878D82A}">
                    <a16:rowId xmlns:a16="http://schemas.microsoft.com/office/drawing/2014/main" val="2602898777"/>
                  </a:ext>
                </a:extLst>
              </a:tr>
            </a:tbl>
          </a:graphicData>
        </a:graphic>
      </p:graphicFrame>
    </p:spTree>
    <p:extLst>
      <p:ext uri="{BB962C8B-B14F-4D97-AF65-F5344CB8AC3E}">
        <p14:creationId xmlns:p14="http://schemas.microsoft.com/office/powerpoint/2010/main" val="954155337"/>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BD20220423</a:t>
            </a:r>
            <a:r>
              <a:rPr lang="en-US" altLang="hu-HU" sz="1400" dirty="0">
                <a:solidFill>
                  <a:srgbClr val="008000"/>
                </a:solidFill>
              </a:rPr>
              <a:t> (part </a:t>
            </a:r>
            <a:r>
              <a:rPr lang="cs-CZ" altLang="hu-HU" sz="1400" dirty="0">
                <a:solidFill>
                  <a:srgbClr val="008000"/>
                </a:solidFill>
              </a:rPr>
              <a:t>I</a:t>
            </a:r>
            <a:r>
              <a:rPr lang="sl-SI" altLang="hu-HU" sz="1400" dirty="0">
                <a:solidFill>
                  <a:srgbClr val="008000"/>
                </a:solidFill>
              </a:rPr>
              <a:t>II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3" name="Tabulka 2">
            <a:extLst>
              <a:ext uri="{FF2B5EF4-FFF2-40B4-BE49-F238E27FC236}">
                <a16:creationId xmlns:a16="http://schemas.microsoft.com/office/drawing/2014/main" id="{01B8B027-0975-47D0-8D38-429683FA1A43}"/>
              </a:ext>
            </a:extLst>
          </p:cNvPr>
          <p:cNvGraphicFramePr>
            <a:graphicFrameLocks noGrp="1"/>
          </p:cNvGraphicFramePr>
          <p:nvPr>
            <p:extLst>
              <p:ext uri="{D42A27DB-BD31-4B8C-83A1-F6EECF244321}">
                <p14:modId xmlns:p14="http://schemas.microsoft.com/office/powerpoint/2010/main" val="2671053943"/>
              </p:ext>
            </p:extLst>
          </p:nvPr>
        </p:nvGraphicFramePr>
        <p:xfrm>
          <a:off x="358189" y="962453"/>
          <a:ext cx="8866277" cy="3960684"/>
        </p:xfrm>
        <a:graphic>
          <a:graphicData uri="http://schemas.openxmlformats.org/drawingml/2006/table">
            <a:tbl>
              <a:tblPr/>
              <a:tblGrid>
                <a:gridCol w="6470320">
                  <a:extLst>
                    <a:ext uri="{9D8B030D-6E8A-4147-A177-3AD203B41FA5}">
                      <a16:colId xmlns:a16="http://schemas.microsoft.com/office/drawing/2014/main" val="3005174850"/>
                    </a:ext>
                  </a:extLst>
                </a:gridCol>
                <a:gridCol w="1769132">
                  <a:extLst>
                    <a:ext uri="{9D8B030D-6E8A-4147-A177-3AD203B41FA5}">
                      <a16:colId xmlns:a16="http://schemas.microsoft.com/office/drawing/2014/main" val="1272646088"/>
                    </a:ext>
                  </a:extLst>
                </a:gridCol>
                <a:gridCol w="626825">
                  <a:extLst>
                    <a:ext uri="{9D8B030D-6E8A-4147-A177-3AD203B41FA5}">
                      <a16:colId xmlns:a16="http://schemas.microsoft.com/office/drawing/2014/main" val="2662057818"/>
                    </a:ext>
                  </a:extLst>
                </a:gridCol>
              </a:tblGrid>
              <a:tr h="146692">
                <a:tc>
                  <a:txBody>
                    <a:bodyPr/>
                    <a:lstStyle/>
                    <a:p>
                      <a:pPr algn="l" fontAlgn="b"/>
                      <a:r>
                        <a:rPr lang="cs-CZ" sz="7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175708083"/>
                  </a:ext>
                </a:extLst>
              </a:tr>
              <a:tr h="146692">
                <a:tc>
                  <a:txBody>
                    <a:bodyPr/>
                    <a:lstStyle/>
                    <a:p>
                      <a:pPr algn="l" fontAlgn="b"/>
                      <a:r>
                        <a:rPr lang="cs-CZ" sz="700" b="1" i="0" u="none" strike="noStrike">
                          <a:solidFill>
                            <a:srgbClr val="000000"/>
                          </a:solidFill>
                          <a:effectLst/>
                          <a:latin typeface="Arial" panose="020B0604020202020204" pitchFamily="34" charset="0"/>
                        </a:rPr>
                        <a:t>19</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397,72</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236%</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282806699"/>
                  </a:ext>
                </a:extLst>
              </a:tr>
              <a:tr h="146692">
                <a:tc>
                  <a:txBody>
                    <a:bodyPr/>
                    <a:lstStyle/>
                    <a:p>
                      <a:pPr algn="l" fontAlgn="b"/>
                      <a:r>
                        <a:rPr lang="cs-CZ" sz="700" b="0" i="0" u="none" strike="noStrike">
                          <a:solidFill>
                            <a:srgbClr val="000000"/>
                          </a:solidFill>
                          <a:effectLst/>
                          <a:latin typeface="Arial" panose="020B0604020202020204" pitchFamily="34" charset="0"/>
                        </a:rPr>
                        <a:t>[AT-D2] St. Peter 2 - Pleinting 258 [OPP] [AT] / N-1 Pleinting - Pirach 257</a:t>
                      </a:r>
                    </a:p>
                  </a:txBody>
                  <a:tcPr marL="11376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254,44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117%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68985439"/>
                  </a:ext>
                </a:extLst>
              </a:tr>
              <a:tr h="146692">
                <a:tc>
                  <a:txBody>
                    <a:bodyPr/>
                    <a:lstStyle/>
                    <a:p>
                      <a:pPr algn="l" fontAlgn="b"/>
                      <a:r>
                        <a:rPr lang="cs-CZ" sz="700" b="0" i="0" u="none" strike="noStrike">
                          <a:solidFill>
                            <a:srgbClr val="000000"/>
                          </a:solidFill>
                          <a:effectLst/>
                          <a:latin typeface="Arial" panose="020B0604020202020204" pitchFamily="34" charset="0"/>
                        </a:rPr>
                        <a:t>[BE-FR] Avelgem - Avelin 80 [DIR] [FR] / N-1 Achene - Lonny 380.19</a:t>
                      </a:r>
                    </a:p>
                  </a:txBody>
                  <a:tcPr marL="11376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41,12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1252231949"/>
                  </a:ext>
                </a:extLst>
              </a:tr>
              <a:tr h="146692">
                <a:tc>
                  <a:txBody>
                    <a:bodyPr/>
                    <a:lstStyle/>
                    <a:p>
                      <a:pPr algn="l" fontAlgn="b"/>
                      <a:r>
                        <a:rPr lang="cs-CZ" sz="700" b="0" i="0" u="none" strike="noStrike">
                          <a:solidFill>
                            <a:srgbClr val="000000"/>
                          </a:solidFill>
                          <a:effectLst/>
                          <a:latin typeface="Arial" panose="020B0604020202020204" pitchFamily="34" charset="0"/>
                        </a:rPr>
                        <a:t>[AT-CH] Westtirol 1 - Pradella 427 [DIR] [AT] / N-1 Westtirol 1 - Pradella 428</a:t>
                      </a:r>
                    </a:p>
                  </a:txBody>
                  <a:tcPr marL="11376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397,72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19%</a:t>
                      </a:r>
                    </a:p>
                  </a:txBody>
                  <a:tcPr marL="0" marR="0" marT="0" marB="0" anchor="b">
                    <a:lnL>
                      <a:noFill/>
                    </a:lnL>
                    <a:lnR>
                      <a:noFill/>
                    </a:lnR>
                    <a:lnT>
                      <a:noFill/>
                    </a:lnT>
                    <a:lnB>
                      <a:noFill/>
                    </a:lnB>
                  </a:tcPr>
                </a:tc>
                <a:extLst>
                  <a:ext uri="{0D108BD9-81ED-4DB2-BD59-A6C34878D82A}">
                    <a16:rowId xmlns:a16="http://schemas.microsoft.com/office/drawing/2014/main" val="1852138849"/>
                  </a:ext>
                </a:extLst>
              </a:tr>
              <a:tr h="146692">
                <a:tc>
                  <a:txBody>
                    <a:bodyPr/>
                    <a:lstStyle/>
                    <a:p>
                      <a:pPr algn="l" fontAlgn="b"/>
                      <a:r>
                        <a:rPr lang="cs-CZ" sz="700" b="1" i="0" u="none" strike="noStrike">
                          <a:solidFill>
                            <a:srgbClr val="000000"/>
                          </a:solidFill>
                          <a:effectLst/>
                          <a:latin typeface="Arial" panose="020B0604020202020204" pitchFamily="34" charset="0"/>
                        </a:rPr>
                        <a:t>20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61,94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68%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823343635"/>
                  </a:ext>
                </a:extLst>
              </a:tr>
              <a:tr h="146692">
                <a:tc>
                  <a:txBody>
                    <a:bodyPr/>
                    <a:lstStyle/>
                    <a:p>
                      <a:pPr algn="l" fontAlgn="b"/>
                      <a:r>
                        <a:rPr lang="de-DE" sz="700" b="0" i="0" u="none" strike="noStrike">
                          <a:solidFill>
                            <a:srgbClr val="000000"/>
                          </a:solidFill>
                          <a:effectLst/>
                          <a:latin typeface="Arial" panose="020B0604020202020204" pitchFamily="34" charset="0"/>
                        </a:rPr>
                        <a:t>[D8-D8] Pasewalk - Vierraden 306 [DIR] / N-1 Vierraden - Neuenhagen 304</a:t>
                      </a:r>
                    </a:p>
                  </a:txBody>
                  <a:tcPr marL="11376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61,94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8335012"/>
                  </a:ext>
                </a:extLst>
              </a:tr>
              <a:tr h="146692">
                <a:tc>
                  <a:txBody>
                    <a:bodyPr/>
                    <a:lstStyle/>
                    <a:p>
                      <a:pPr algn="l" fontAlgn="b"/>
                      <a:r>
                        <a:rPr lang="cs-CZ" sz="700" b="0" i="0" u="none" strike="noStrike">
                          <a:solidFill>
                            <a:srgbClr val="000000"/>
                          </a:solidFill>
                          <a:effectLst/>
                          <a:latin typeface="Arial" panose="020B0604020202020204" pitchFamily="34" charset="0"/>
                        </a:rPr>
                        <a:t>[NL-D2] Meeden-Diele  380 Z [OPP] [NL] / N-1 Gronau - Gronau TR 441 E</a:t>
                      </a:r>
                    </a:p>
                  </a:txBody>
                  <a:tcPr marL="11376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1,23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30%</a:t>
                      </a:r>
                    </a:p>
                  </a:txBody>
                  <a:tcPr marL="0" marR="0" marT="0" marB="0" anchor="b">
                    <a:lnL>
                      <a:noFill/>
                    </a:lnL>
                    <a:lnR>
                      <a:noFill/>
                    </a:lnR>
                    <a:lnT>
                      <a:noFill/>
                    </a:lnT>
                    <a:lnB>
                      <a:noFill/>
                    </a:lnB>
                  </a:tcPr>
                </a:tc>
                <a:extLst>
                  <a:ext uri="{0D108BD9-81ED-4DB2-BD59-A6C34878D82A}">
                    <a16:rowId xmlns:a16="http://schemas.microsoft.com/office/drawing/2014/main" val="3014755897"/>
                  </a:ext>
                </a:extLst>
              </a:tr>
              <a:tr h="146692">
                <a:tc>
                  <a:txBody>
                    <a:bodyPr/>
                    <a:lstStyle/>
                    <a:p>
                      <a:pPr algn="l" fontAlgn="b"/>
                      <a:r>
                        <a:rPr lang="cs-CZ" sz="700" b="1" i="0" u="none" strike="noStrike">
                          <a:solidFill>
                            <a:srgbClr val="000000"/>
                          </a:solidFill>
                          <a:effectLst/>
                          <a:latin typeface="Arial" panose="020B0604020202020204" pitchFamily="34" charset="0"/>
                        </a:rPr>
                        <a:t>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373,52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776388232"/>
                  </a:ext>
                </a:extLst>
              </a:tr>
              <a:tr h="146692">
                <a:tc>
                  <a:txBody>
                    <a:bodyPr/>
                    <a:lstStyle/>
                    <a:p>
                      <a:pPr algn="l" fontAlgn="b"/>
                      <a:r>
                        <a:rPr lang="de-DE" sz="700" b="0" i="0" u="none" strike="noStrike">
                          <a:solidFill>
                            <a:srgbClr val="000000"/>
                          </a:solidFill>
                          <a:effectLst/>
                          <a:latin typeface="Arial" panose="020B0604020202020204" pitchFamily="34" charset="0"/>
                        </a:rPr>
                        <a:t>[D8-D8] Pasewalk - Vierraden 306 [DIR] / N-1 Vierraden - Neuenhagen 304</a:t>
                      </a:r>
                    </a:p>
                  </a:txBody>
                  <a:tcPr marL="11376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373,52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295538582"/>
                  </a:ext>
                </a:extLst>
              </a:tr>
              <a:tr h="146692">
                <a:tc>
                  <a:txBody>
                    <a:bodyPr/>
                    <a:lstStyle/>
                    <a:p>
                      <a:pPr algn="l" fontAlgn="b"/>
                      <a:r>
                        <a:rPr lang="cs-CZ" sz="700" b="0" i="0" u="none" strike="noStrike">
                          <a:solidFill>
                            <a:srgbClr val="000000"/>
                          </a:solidFill>
                          <a:effectLst/>
                          <a:latin typeface="Arial" panose="020B0604020202020204" pitchFamily="34" charset="0"/>
                        </a:rPr>
                        <a:t>[NL-D2] Meeden-Diele  380 Z [OPP] [NL] / N-1 Gronau - Gronau TR 441 E</a:t>
                      </a:r>
                    </a:p>
                  </a:txBody>
                  <a:tcPr marL="11376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73,85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26%</a:t>
                      </a:r>
                    </a:p>
                  </a:txBody>
                  <a:tcPr marL="0" marR="0" marT="0" marB="0" anchor="b">
                    <a:lnL>
                      <a:noFill/>
                    </a:lnL>
                    <a:lnR>
                      <a:noFill/>
                    </a:lnR>
                    <a:lnT>
                      <a:noFill/>
                    </a:lnT>
                    <a:lnB>
                      <a:noFill/>
                    </a:lnB>
                  </a:tcPr>
                </a:tc>
                <a:extLst>
                  <a:ext uri="{0D108BD9-81ED-4DB2-BD59-A6C34878D82A}">
                    <a16:rowId xmlns:a16="http://schemas.microsoft.com/office/drawing/2014/main" val="3771398299"/>
                  </a:ext>
                </a:extLst>
              </a:tr>
              <a:tr h="146692">
                <a:tc>
                  <a:txBody>
                    <a:bodyPr/>
                    <a:lstStyle/>
                    <a:p>
                      <a:pPr algn="l" fontAlgn="b"/>
                      <a:r>
                        <a:rPr lang="cs-CZ" sz="700" b="0" i="0" u="none" strike="noStrike">
                          <a:solidFill>
                            <a:srgbClr val="000000"/>
                          </a:solidFill>
                          <a:effectLst/>
                          <a:latin typeface="Arial" panose="020B0604020202020204" pitchFamily="34" charset="0"/>
                        </a:rPr>
                        <a:t>[SK-UA] V.Kapusany - Mukachevo (WPS) [DIR] [SK] / N-1 R.Sobota - Sajoivanka</a:t>
                      </a:r>
                    </a:p>
                  </a:txBody>
                  <a:tcPr marL="11376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79%</a:t>
                      </a:r>
                    </a:p>
                  </a:txBody>
                  <a:tcPr marL="0" marR="0" marT="0" marB="0" anchor="b">
                    <a:lnL>
                      <a:noFill/>
                    </a:lnL>
                    <a:lnR>
                      <a:noFill/>
                    </a:lnR>
                    <a:lnT>
                      <a:noFill/>
                    </a:lnT>
                    <a:lnB>
                      <a:noFill/>
                    </a:lnB>
                  </a:tcPr>
                </a:tc>
                <a:extLst>
                  <a:ext uri="{0D108BD9-81ED-4DB2-BD59-A6C34878D82A}">
                    <a16:rowId xmlns:a16="http://schemas.microsoft.com/office/drawing/2014/main" val="2367504101"/>
                  </a:ext>
                </a:extLst>
              </a:tr>
              <a:tr h="146692">
                <a:tc>
                  <a:txBody>
                    <a:bodyPr/>
                    <a:lstStyle/>
                    <a:p>
                      <a:pPr algn="l" fontAlgn="b"/>
                      <a:r>
                        <a:rPr lang="en-US" sz="700" b="0" i="0" u="none" strike="noStrike">
                          <a:solidFill>
                            <a:srgbClr val="000000"/>
                          </a:solidFill>
                          <a:effectLst/>
                          <a:latin typeface="Arial" panose="020B0604020202020204" pitchFamily="34" charset="0"/>
                        </a:rPr>
                        <a:t>[BE-BE] Achene - Gramme 380.10 [OPP] / N-1 Avelgem - Avelin 380.80</a:t>
                      </a:r>
                    </a:p>
                  </a:txBody>
                  <a:tcPr marL="11376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1,79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88%</a:t>
                      </a:r>
                    </a:p>
                  </a:txBody>
                  <a:tcPr marL="0" marR="0" marT="0" marB="0" anchor="b">
                    <a:lnL>
                      <a:noFill/>
                    </a:lnL>
                    <a:lnR>
                      <a:noFill/>
                    </a:lnR>
                    <a:lnT>
                      <a:noFill/>
                    </a:lnT>
                    <a:lnB>
                      <a:noFill/>
                    </a:lnB>
                  </a:tcPr>
                </a:tc>
                <a:extLst>
                  <a:ext uri="{0D108BD9-81ED-4DB2-BD59-A6C34878D82A}">
                    <a16:rowId xmlns:a16="http://schemas.microsoft.com/office/drawing/2014/main" val="2370011355"/>
                  </a:ext>
                </a:extLst>
              </a:tr>
              <a:tr h="146692">
                <a:tc>
                  <a:txBody>
                    <a:bodyPr/>
                    <a:lstStyle/>
                    <a:p>
                      <a:pPr algn="l" fontAlgn="b"/>
                      <a:r>
                        <a:rPr lang="cs-CZ" sz="700" b="1" i="0" u="none" strike="noStrike">
                          <a:solidFill>
                            <a:srgbClr val="000000"/>
                          </a:solidFill>
                          <a:effectLst/>
                          <a:latin typeface="Arial" panose="020B0604020202020204" pitchFamily="34" charset="0"/>
                        </a:rPr>
                        <a:t>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538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74%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833881944"/>
                  </a:ext>
                </a:extLst>
              </a:tr>
              <a:tr h="146692">
                <a:tc>
                  <a:txBody>
                    <a:bodyPr/>
                    <a:lstStyle/>
                    <a:p>
                      <a:pPr algn="l" fontAlgn="b"/>
                      <a:r>
                        <a:rPr lang="de-DE" sz="700" b="0" i="0" u="none" strike="noStrike">
                          <a:solidFill>
                            <a:srgbClr val="000000"/>
                          </a:solidFill>
                          <a:effectLst/>
                          <a:latin typeface="Arial" panose="020B0604020202020204" pitchFamily="34" charset="0"/>
                        </a:rPr>
                        <a:t>[D8-D8] Pasewalk - Vierraden 306 [DIR] / N-1 Vierraden - Neuenhagen 304</a:t>
                      </a:r>
                    </a:p>
                  </a:txBody>
                  <a:tcPr marL="11376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423,9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543972597"/>
                  </a:ext>
                </a:extLst>
              </a:tr>
              <a:tr h="146692">
                <a:tc>
                  <a:txBody>
                    <a:bodyPr/>
                    <a:lstStyle/>
                    <a:p>
                      <a:pPr algn="l" fontAlgn="b"/>
                      <a:r>
                        <a:rPr lang="cs-CZ" sz="700" b="0" i="0" u="none" strike="noStrike">
                          <a:solidFill>
                            <a:srgbClr val="000000"/>
                          </a:solidFill>
                          <a:effectLst/>
                          <a:latin typeface="Arial" panose="020B0604020202020204" pitchFamily="34" charset="0"/>
                        </a:rPr>
                        <a:t>[NL-D2] Meeden-Diele  380 Z [OPP] [NL] / N-1 COBRA HVDC</a:t>
                      </a:r>
                    </a:p>
                  </a:txBody>
                  <a:tcPr marL="11376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230,42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053608382"/>
                  </a:ext>
                </a:extLst>
              </a:tr>
              <a:tr h="146692">
                <a:tc>
                  <a:txBody>
                    <a:bodyPr/>
                    <a:lstStyle/>
                    <a:p>
                      <a:pPr algn="l" fontAlgn="b"/>
                      <a:r>
                        <a:rPr lang="cs-CZ" sz="700" b="0" i="0" u="none" strike="noStrike">
                          <a:solidFill>
                            <a:srgbClr val="000000"/>
                          </a:solidFill>
                          <a:effectLst/>
                          <a:latin typeface="Arial" panose="020B0604020202020204" pitchFamily="34" charset="0"/>
                        </a:rPr>
                        <a:t>[AT-CH] Westtirol 1 - Pradella 427 [DIR] [AT] / N-1 Westtirol 1 - Pradella 428</a:t>
                      </a:r>
                    </a:p>
                  </a:txBody>
                  <a:tcPr marL="11376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538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19%</a:t>
                      </a:r>
                    </a:p>
                  </a:txBody>
                  <a:tcPr marL="0" marR="0" marT="0" marB="0" anchor="b">
                    <a:lnL>
                      <a:noFill/>
                    </a:lnL>
                    <a:lnR>
                      <a:noFill/>
                    </a:lnR>
                    <a:lnT>
                      <a:noFill/>
                    </a:lnT>
                    <a:lnB>
                      <a:noFill/>
                    </a:lnB>
                  </a:tcPr>
                </a:tc>
                <a:extLst>
                  <a:ext uri="{0D108BD9-81ED-4DB2-BD59-A6C34878D82A}">
                    <a16:rowId xmlns:a16="http://schemas.microsoft.com/office/drawing/2014/main" val="2995361820"/>
                  </a:ext>
                </a:extLst>
              </a:tr>
              <a:tr h="146692">
                <a:tc>
                  <a:txBody>
                    <a:bodyPr/>
                    <a:lstStyle/>
                    <a:p>
                      <a:pPr algn="l" fontAlgn="b"/>
                      <a:r>
                        <a:rPr lang="cs-CZ" sz="700" b="1" i="0" u="none" strike="noStrike">
                          <a:solidFill>
                            <a:srgbClr val="000000"/>
                          </a:solidFill>
                          <a:effectLst/>
                          <a:latin typeface="Arial" panose="020B0604020202020204" pitchFamily="34" charset="0"/>
                        </a:rPr>
                        <a:t>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612,74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163%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196617880"/>
                  </a:ext>
                </a:extLst>
              </a:tr>
              <a:tr h="146692">
                <a:tc>
                  <a:txBody>
                    <a:bodyPr/>
                    <a:lstStyle/>
                    <a:p>
                      <a:pPr algn="l" fontAlgn="b"/>
                      <a:r>
                        <a:rPr lang="cs-CZ" sz="700" b="0" i="0" u="none" strike="noStrike">
                          <a:solidFill>
                            <a:srgbClr val="000000"/>
                          </a:solidFill>
                          <a:effectLst/>
                          <a:latin typeface="Arial" panose="020B0604020202020204" pitchFamily="34" charset="0"/>
                        </a:rPr>
                        <a:t>[CZ-D8] Hradec - Rohrsdorf 446 [OPP] [D8] / N-1 Hradec - Rohrsdorf 1</a:t>
                      </a:r>
                    </a:p>
                  </a:txBody>
                  <a:tcPr marL="11376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124,36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46%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060454073"/>
                  </a:ext>
                </a:extLst>
              </a:tr>
              <a:tr h="146692">
                <a:tc>
                  <a:txBody>
                    <a:bodyPr/>
                    <a:lstStyle/>
                    <a:p>
                      <a:pPr algn="l" fontAlgn="b"/>
                      <a:r>
                        <a:rPr lang="cs-CZ" sz="700" b="0" i="0" u="none" strike="noStrike">
                          <a:solidFill>
                            <a:srgbClr val="000000"/>
                          </a:solidFill>
                          <a:effectLst/>
                          <a:latin typeface="Arial" panose="020B0604020202020204" pitchFamily="34" charset="0"/>
                        </a:rPr>
                        <a:t>[NL-D2] Meeden-Diele  380 Z [OPP] [NL] / N-1 COBRA HVDC</a:t>
                      </a:r>
                    </a:p>
                  </a:txBody>
                  <a:tcPr marL="11376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612,74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741564782"/>
                  </a:ext>
                </a:extLst>
              </a:tr>
              <a:tr h="146692">
                <a:tc>
                  <a:txBody>
                    <a:bodyPr/>
                    <a:lstStyle/>
                    <a:p>
                      <a:pPr algn="l" fontAlgn="b"/>
                      <a:r>
                        <a:rPr lang="en-US" sz="700" b="0" i="0" u="none" strike="noStrike">
                          <a:solidFill>
                            <a:srgbClr val="000000"/>
                          </a:solidFill>
                          <a:effectLst/>
                          <a:latin typeface="Arial" panose="020B0604020202020204" pitchFamily="34" charset="0"/>
                        </a:rPr>
                        <a:t>[BE-BE] Achene - Gramme 380.10 [OPP] / N-1 Avelgem - Avelin 380.80</a:t>
                      </a:r>
                    </a:p>
                  </a:txBody>
                  <a:tcPr marL="11376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72,45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77%</a:t>
                      </a:r>
                    </a:p>
                  </a:txBody>
                  <a:tcPr marL="0" marR="0" marT="0" marB="0" anchor="b">
                    <a:lnL>
                      <a:noFill/>
                    </a:lnL>
                    <a:lnR>
                      <a:noFill/>
                    </a:lnR>
                    <a:lnT>
                      <a:noFill/>
                    </a:lnT>
                    <a:lnB>
                      <a:noFill/>
                    </a:lnB>
                  </a:tcPr>
                </a:tc>
                <a:extLst>
                  <a:ext uri="{0D108BD9-81ED-4DB2-BD59-A6C34878D82A}">
                    <a16:rowId xmlns:a16="http://schemas.microsoft.com/office/drawing/2014/main" val="157739501"/>
                  </a:ext>
                </a:extLst>
              </a:tr>
              <a:tr h="146692">
                <a:tc>
                  <a:txBody>
                    <a:bodyPr/>
                    <a:lstStyle/>
                    <a:p>
                      <a:pPr algn="l" fontAlgn="b"/>
                      <a:r>
                        <a:rPr lang="cs-CZ" sz="700" b="0" i="0" u="none" strike="noStrike">
                          <a:solidFill>
                            <a:srgbClr val="000000"/>
                          </a:solidFill>
                          <a:effectLst/>
                          <a:latin typeface="Arial" panose="020B0604020202020204" pitchFamily="34" charset="0"/>
                        </a:rPr>
                        <a:t>[AT-CH] Westtirol 1 - Pradella 427 [DIR] [AT] / N-1 Westtirol 1 - Pradella 428</a:t>
                      </a:r>
                    </a:p>
                  </a:txBody>
                  <a:tcPr marL="11376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415,26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391638072"/>
                  </a:ext>
                </a:extLst>
              </a:tr>
              <a:tr h="146692">
                <a:tc>
                  <a:txBody>
                    <a:bodyPr/>
                    <a:lstStyle/>
                    <a:p>
                      <a:pPr algn="l" fontAlgn="b"/>
                      <a:r>
                        <a:rPr lang="cs-CZ" sz="700" b="1" i="0" u="none" strike="noStrike">
                          <a:solidFill>
                            <a:srgbClr val="000000"/>
                          </a:solidFill>
                          <a:effectLst/>
                          <a:latin typeface="Arial" panose="020B0604020202020204" pitchFamily="34" charset="0"/>
                        </a:rPr>
                        <a:t>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1008,61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101%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480273323"/>
                  </a:ext>
                </a:extLst>
              </a:tr>
              <a:tr h="146692">
                <a:tc>
                  <a:txBody>
                    <a:bodyPr/>
                    <a:lstStyle/>
                    <a:p>
                      <a:pPr algn="l" fontAlgn="b"/>
                      <a:r>
                        <a:rPr lang="cs-CZ" sz="700" b="0" i="0" u="none" strike="noStrike">
                          <a:solidFill>
                            <a:srgbClr val="000000"/>
                          </a:solidFill>
                          <a:effectLst/>
                          <a:latin typeface="Arial" panose="020B0604020202020204" pitchFamily="34" charset="0"/>
                        </a:rPr>
                        <a:t>[CZ-D8] Hradec - Rohrsdorf 446 [OPP] [D8] / N-1 Hradec - Rohrsdorf 1</a:t>
                      </a:r>
                    </a:p>
                  </a:txBody>
                  <a:tcPr marL="11376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136,78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49%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751418778"/>
                  </a:ext>
                </a:extLst>
              </a:tr>
              <a:tr h="146692">
                <a:tc>
                  <a:txBody>
                    <a:bodyPr/>
                    <a:lstStyle/>
                    <a:p>
                      <a:pPr algn="l" fontAlgn="b"/>
                      <a:r>
                        <a:rPr lang="cs-CZ" sz="700" b="0" i="0" u="none" strike="noStrike">
                          <a:solidFill>
                            <a:srgbClr val="000000"/>
                          </a:solidFill>
                          <a:effectLst/>
                          <a:latin typeface="Arial" panose="020B0604020202020204" pitchFamily="34" charset="0"/>
                        </a:rPr>
                        <a:t>[NL-D2] Meeden-Diele  380 Z [OPP] [NL] / N-1 Gronau - Gronau TR 441 E</a:t>
                      </a:r>
                    </a:p>
                  </a:txBody>
                  <a:tcPr marL="11376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86,92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32%</a:t>
                      </a:r>
                    </a:p>
                  </a:txBody>
                  <a:tcPr marL="0" marR="0" marT="0" marB="0" anchor="b">
                    <a:lnL>
                      <a:noFill/>
                    </a:lnL>
                    <a:lnR>
                      <a:noFill/>
                    </a:lnR>
                    <a:lnT>
                      <a:noFill/>
                    </a:lnT>
                    <a:lnB>
                      <a:noFill/>
                    </a:lnB>
                  </a:tcPr>
                </a:tc>
                <a:extLst>
                  <a:ext uri="{0D108BD9-81ED-4DB2-BD59-A6C34878D82A}">
                    <a16:rowId xmlns:a16="http://schemas.microsoft.com/office/drawing/2014/main" val="3258316162"/>
                  </a:ext>
                </a:extLst>
              </a:tr>
              <a:tr h="146692">
                <a:tc>
                  <a:txBody>
                    <a:bodyPr/>
                    <a:lstStyle/>
                    <a:p>
                      <a:pPr algn="l" fontAlgn="b"/>
                      <a:r>
                        <a:rPr lang="cs-CZ" sz="700" b="0" i="0" u="none" strike="noStrike">
                          <a:solidFill>
                            <a:srgbClr val="000000"/>
                          </a:solidFill>
                          <a:effectLst/>
                          <a:latin typeface="Arial" panose="020B0604020202020204" pitchFamily="34" charset="0"/>
                        </a:rPr>
                        <a:t>[AT-CH] Westtirol 1 - Pradella 427 [DIR] [AT] / N-1 Westtirol 1 - Pradella 428</a:t>
                      </a:r>
                    </a:p>
                  </a:txBody>
                  <a:tcPr marL="11376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0" i="0" u="none" strike="noStrike">
                          <a:solidFill>
                            <a:srgbClr val="000000"/>
                          </a:solidFill>
                          <a:effectLst/>
                          <a:latin typeface="Arial" panose="020B0604020202020204" pitchFamily="34" charset="0"/>
                        </a:rPr>
                        <a:t>1008,61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819973735"/>
                  </a:ext>
                </a:extLst>
              </a:tr>
              <a:tr h="146692">
                <a:tc>
                  <a:txBody>
                    <a:bodyPr/>
                    <a:lstStyle/>
                    <a:p>
                      <a:pPr algn="l" fontAlgn="b"/>
                      <a:r>
                        <a:rPr lang="cs-CZ" sz="700" b="1" i="0" u="none" strike="noStrike">
                          <a:solidFill>
                            <a:srgbClr val="000000"/>
                          </a:solidFill>
                          <a:effectLst/>
                          <a:latin typeface="Arial" panose="020B0604020202020204" pitchFamily="34" charset="0"/>
                        </a:rPr>
                        <a:t>Total sum</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cs-CZ" sz="700" b="1" i="0" u="none" strike="noStrike">
                          <a:solidFill>
                            <a:srgbClr val="000000"/>
                          </a:solidFill>
                          <a:effectLst/>
                          <a:latin typeface="Arial" panose="020B0604020202020204" pitchFamily="34" charset="0"/>
                        </a:rPr>
                        <a:t>1008,61</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cs-CZ" sz="700" b="1" i="0" u="none" strike="noStrike" dirty="0">
                          <a:solidFill>
                            <a:srgbClr val="000000"/>
                          </a:solidFill>
                          <a:effectLst/>
                          <a:latin typeface="Arial" panose="020B0604020202020204" pitchFamily="34" charset="0"/>
                        </a:rPr>
                        <a:t>865%</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extLst>
                  <a:ext uri="{0D108BD9-81ED-4DB2-BD59-A6C34878D82A}">
                    <a16:rowId xmlns:a16="http://schemas.microsoft.com/office/drawing/2014/main" val="1620919225"/>
                  </a:ext>
                </a:extLst>
              </a:tr>
            </a:tbl>
          </a:graphicData>
        </a:graphic>
      </p:graphicFrame>
    </p:spTree>
    <p:extLst>
      <p:ext uri="{BB962C8B-B14F-4D97-AF65-F5344CB8AC3E}">
        <p14:creationId xmlns:p14="http://schemas.microsoft.com/office/powerpoint/2010/main" val="2493071283"/>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BD20220424</a:t>
            </a:r>
            <a:r>
              <a:rPr lang="en-US" altLang="hu-HU" sz="1400" dirty="0">
                <a:solidFill>
                  <a:srgbClr val="008000"/>
                </a:solidFill>
              </a:rPr>
              <a:t> (part </a:t>
            </a:r>
            <a:r>
              <a:rPr lang="sl-SI" altLang="hu-HU" sz="1400" dirty="0">
                <a:solidFill>
                  <a:srgbClr val="008000"/>
                </a:solidFill>
              </a:rPr>
              <a:t>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ulka 1">
            <a:extLst>
              <a:ext uri="{FF2B5EF4-FFF2-40B4-BE49-F238E27FC236}">
                <a16:creationId xmlns:a16="http://schemas.microsoft.com/office/drawing/2014/main" id="{C5E1CA1B-908B-4455-9E18-6FBC0C91A3E0}"/>
              </a:ext>
            </a:extLst>
          </p:cNvPr>
          <p:cNvGraphicFramePr>
            <a:graphicFrameLocks noGrp="1"/>
          </p:cNvGraphicFramePr>
          <p:nvPr>
            <p:extLst>
              <p:ext uri="{D42A27DB-BD31-4B8C-83A1-F6EECF244321}">
                <p14:modId xmlns:p14="http://schemas.microsoft.com/office/powerpoint/2010/main" val="2364595"/>
              </p:ext>
            </p:extLst>
          </p:nvPr>
        </p:nvGraphicFramePr>
        <p:xfrm>
          <a:off x="405422" y="940507"/>
          <a:ext cx="8723948" cy="5694388"/>
        </p:xfrm>
        <a:graphic>
          <a:graphicData uri="http://schemas.openxmlformats.org/drawingml/2006/table">
            <a:tbl>
              <a:tblPr/>
              <a:tblGrid>
                <a:gridCol w="6704581">
                  <a:extLst>
                    <a:ext uri="{9D8B030D-6E8A-4147-A177-3AD203B41FA5}">
                      <a16:colId xmlns:a16="http://schemas.microsoft.com/office/drawing/2014/main" val="348662702"/>
                    </a:ext>
                  </a:extLst>
                </a:gridCol>
                <a:gridCol w="1491065">
                  <a:extLst>
                    <a:ext uri="{9D8B030D-6E8A-4147-A177-3AD203B41FA5}">
                      <a16:colId xmlns:a16="http://schemas.microsoft.com/office/drawing/2014/main" val="1805312522"/>
                    </a:ext>
                  </a:extLst>
                </a:gridCol>
                <a:gridCol w="528302">
                  <a:extLst>
                    <a:ext uri="{9D8B030D-6E8A-4147-A177-3AD203B41FA5}">
                      <a16:colId xmlns:a16="http://schemas.microsoft.com/office/drawing/2014/main" val="2444401803"/>
                    </a:ext>
                  </a:extLst>
                </a:gridCol>
              </a:tblGrid>
              <a:tr h="116212">
                <a:tc>
                  <a:txBody>
                    <a:bodyPr/>
                    <a:lstStyle/>
                    <a:p>
                      <a:pPr algn="l" fontAlgn="b"/>
                      <a:r>
                        <a:rPr lang="cs-CZ" sz="7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83978615"/>
                  </a:ext>
                </a:extLst>
              </a:tr>
              <a:tr h="116212">
                <a:tc>
                  <a:txBody>
                    <a:bodyPr/>
                    <a:lstStyle/>
                    <a:p>
                      <a:pPr algn="l" fontAlgn="b"/>
                      <a:r>
                        <a:rPr lang="cs-CZ" sz="700" b="1"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1103,86</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93%</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124665150"/>
                  </a:ext>
                </a:extLst>
              </a:tr>
              <a:tr h="116212">
                <a:tc>
                  <a:txBody>
                    <a:bodyPr/>
                    <a:lstStyle/>
                    <a:p>
                      <a:pPr algn="l" fontAlgn="b"/>
                      <a:r>
                        <a:rPr lang="cs-CZ" sz="700" b="0" i="0" u="none" strike="noStrike">
                          <a:solidFill>
                            <a:srgbClr val="000000"/>
                          </a:solidFill>
                          <a:effectLst/>
                          <a:latin typeface="Arial" panose="020B0604020202020204" pitchFamily="34" charset="0"/>
                        </a:rPr>
                        <a:t>[NL-D2] Meeden-Diele  380 Z [OPP] [NL] / N-1 COBRA HVDC</a:t>
                      </a:r>
                    </a:p>
                  </a:txBody>
                  <a:tcPr marL="6268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1103,86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837535419"/>
                  </a:ext>
                </a:extLst>
              </a:tr>
              <a:tr h="116212">
                <a:tc>
                  <a:txBody>
                    <a:bodyPr/>
                    <a:lstStyle/>
                    <a:p>
                      <a:pPr algn="l" fontAlgn="b"/>
                      <a:r>
                        <a:rPr lang="cs-CZ" sz="700" b="0" i="0" u="none" strike="noStrike">
                          <a:solidFill>
                            <a:srgbClr val="000000"/>
                          </a:solidFill>
                          <a:effectLst/>
                          <a:latin typeface="Arial" panose="020B0604020202020204" pitchFamily="34" charset="0"/>
                        </a:rPr>
                        <a:t>[BE-FR] Avelgem - Avelin 80 [DIR] [FR] / N-1 Achene - Lonny 380.19</a:t>
                      </a:r>
                    </a:p>
                  </a:txBody>
                  <a:tcPr marL="62684"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80,56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73%</a:t>
                      </a:r>
                    </a:p>
                  </a:txBody>
                  <a:tcPr marL="0" marR="0" marT="0" marB="0" anchor="b">
                    <a:lnL>
                      <a:noFill/>
                    </a:lnL>
                    <a:lnR>
                      <a:noFill/>
                    </a:lnR>
                    <a:lnT>
                      <a:noFill/>
                    </a:lnT>
                    <a:lnB>
                      <a:noFill/>
                    </a:lnB>
                  </a:tcPr>
                </a:tc>
                <a:extLst>
                  <a:ext uri="{0D108BD9-81ED-4DB2-BD59-A6C34878D82A}">
                    <a16:rowId xmlns:a16="http://schemas.microsoft.com/office/drawing/2014/main" val="3618458100"/>
                  </a:ext>
                </a:extLst>
              </a:tr>
              <a:tr h="116212">
                <a:tc>
                  <a:txBody>
                    <a:bodyPr/>
                    <a:lstStyle/>
                    <a:p>
                      <a:pPr algn="l" fontAlgn="b"/>
                      <a:r>
                        <a:rPr lang="cs-CZ" sz="700" b="1" i="0" u="none" strike="noStrike">
                          <a:solidFill>
                            <a:srgbClr val="000000"/>
                          </a:solidFill>
                          <a:effectLst/>
                          <a:latin typeface="Arial" panose="020B0604020202020204" pitchFamily="34" charset="0"/>
                        </a:rPr>
                        <a:t>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203,17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186252703"/>
                  </a:ext>
                </a:extLst>
              </a:tr>
              <a:tr h="116212">
                <a:tc>
                  <a:txBody>
                    <a:bodyPr/>
                    <a:lstStyle/>
                    <a:p>
                      <a:pPr algn="l" fontAlgn="b"/>
                      <a:r>
                        <a:rPr lang="cs-CZ" sz="700" b="0" i="0" u="none" strike="noStrike">
                          <a:solidFill>
                            <a:srgbClr val="000000"/>
                          </a:solidFill>
                          <a:effectLst/>
                          <a:latin typeface="Arial" panose="020B0604020202020204" pitchFamily="34" charset="0"/>
                        </a:rPr>
                        <a:t>[NL-D2] Meeden-Diele  380 Z [OPP] [NL] / N-1 Gronau - Hanekenfaehr GRONAU W</a:t>
                      </a:r>
                    </a:p>
                  </a:txBody>
                  <a:tcPr marL="6268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203,17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539305154"/>
                  </a:ext>
                </a:extLst>
              </a:tr>
              <a:tr h="116212">
                <a:tc>
                  <a:txBody>
                    <a:bodyPr/>
                    <a:lstStyle/>
                    <a:p>
                      <a:pPr algn="l" fontAlgn="b"/>
                      <a:r>
                        <a:rPr lang="cs-CZ" sz="700" b="0" i="0" u="none" strike="noStrike">
                          <a:solidFill>
                            <a:srgbClr val="000000"/>
                          </a:solidFill>
                          <a:effectLst/>
                          <a:latin typeface="Arial" panose="020B0604020202020204" pitchFamily="34" charset="0"/>
                        </a:rPr>
                        <a:t>[BE-FR] Avelgem - Avelin 80 [DIR] [FR] / N-1 Achene - Lonny 380.19</a:t>
                      </a:r>
                    </a:p>
                  </a:txBody>
                  <a:tcPr marL="62684"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3,57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76%</a:t>
                      </a:r>
                    </a:p>
                  </a:txBody>
                  <a:tcPr marL="0" marR="0" marT="0" marB="0" anchor="b">
                    <a:lnL>
                      <a:noFill/>
                    </a:lnL>
                    <a:lnR>
                      <a:noFill/>
                    </a:lnR>
                    <a:lnT>
                      <a:noFill/>
                    </a:lnT>
                    <a:lnB>
                      <a:noFill/>
                    </a:lnB>
                  </a:tcPr>
                </a:tc>
                <a:extLst>
                  <a:ext uri="{0D108BD9-81ED-4DB2-BD59-A6C34878D82A}">
                    <a16:rowId xmlns:a16="http://schemas.microsoft.com/office/drawing/2014/main" val="2445143016"/>
                  </a:ext>
                </a:extLst>
              </a:tr>
              <a:tr h="116212">
                <a:tc>
                  <a:txBody>
                    <a:bodyPr/>
                    <a:lstStyle/>
                    <a:p>
                      <a:pPr algn="l" fontAlgn="b"/>
                      <a:r>
                        <a:rPr lang="cs-CZ" sz="700" b="1" i="0" u="none" strike="noStrike">
                          <a:solidFill>
                            <a:srgbClr val="000000"/>
                          </a:solidFill>
                          <a:effectLst/>
                          <a:latin typeface="Arial" panose="020B0604020202020204" pitchFamily="34" charset="0"/>
                        </a:rPr>
                        <a:t>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118,26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132%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796828888"/>
                  </a:ext>
                </a:extLst>
              </a:tr>
              <a:tr h="116212">
                <a:tc>
                  <a:txBody>
                    <a:bodyPr/>
                    <a:lstStyle/>
                    <a:p>
                      <a:pPr algn="l" fontAlgn="b"/>
                      <a:r>
                        <a:rPr lang="de-DE" sz="700" b="0" i="0" u="none" strike="noStrike">
                          <a:solidFill>
                            <a:srgbClr val="000000"/>
                          </a:solidFill>
                          <a:effectLst/>
                          <a:latin typeface="Arial" panose="020B0604020202020204" pitchFamily="34" charset="0"/>
                        </a:rPr>
                        <a:t>[D2-NL] Diele - Meeden SCHWARZ [DIR] [D2] / N-1 Gronau - Hanekenfaehr GRONAU W</a:t>
                      </a:r>
                    </a:p>
                  </a:txBody>
                  <a:tcPr marL="6268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118,26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366402764"/>
                  </a:ext>
                </a:extLst>
              </a:tr>
              <a:tr h="116212">
                <a:tc>
                  <a:txBody>
                    <a:bodyPr/>
                    <a:lstStyle/>
                    <a:p>
                      <a:pPr algn="l" fontAlgn="b"/>
                      <a:r>
                        <a:rPr lang="cs-CZ" sz="700" b="0" i="0" u="none" strike="noStrike">
                          <a:solidFill>
                            <a:srgbClr val="000000"/>
                          </a:solidFill>
                          <a:effectLst/>
                          <a:latin typeface="Arial" panose="020B0604020202020204" pitchFamily="34" charset="0"/>
                        </a:rPr>
                        <a:t>[BE-FR] Avelgem - Avelin 80 [DIR] [FR] / N-1 Achene - Lonny 380.19</a:t>
                      </a:r>
                    </a:p>
                  </a:txBody>
                  <a:tcPr marL="62684"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27,76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81%</a:t>
                      </a:r>
                    </a:p>
                  </a:txBody>
                  <a:tcPr marL="0" marR="0" marT="0" marB="0" anchor="b">
                    <a:lnL>
                      <a:noFill/>
                    </a:lnL>
                    <a:lnR>
                      <a:noFill/>
                    </a:lnR>
                    <a:lnT>
                      <a:noFill/>
                    </a:lnT>
                    <a:lnB>
                      <a:noFill/>
                    </a:lnB>
                  </a:tcPr>
                </a:tc>
                <a:extLst>
                  <a:ext uri="{0D108BD9-81ED-4DB2-BD59-A6C34878D82A}">
                    <a16:rowId xmlns:a16="http://schemas.microsoft.com/office/drawing/2014/main" val="1944384698"/>
                  </a:ext>
                </a:extLst>
              </a:tr>
              <a:tr h="116212">
                <a:tc>
                  <a:txBody>
                    <a:bodyPr/>
                    <a:lstStyle/>
                    <a:p>
                      <a:pPr algn="l" fontAlgn="b"/>
                      <a:r>
                        <a:rPr lang="cs-CZ" sz="700" b="0" i="0" u="none" strike="noStrike">
                          <a:solidFill>
                            <a:srgbClr val="000000"/>
                          </a:solidFill>
                          <a:effectLst/>
                          <a:latin typeface="Arial" panose="020B0604020202020204" pitchFamily="34" charset="0"/>
                        </a:rPr>
                        <a:t>[BE-BE] Doel - Mercator 380.54 [DIR] / N-1 Y-Doel (-Lillo - Mercator) 380.52</a:t>
                      </a:r>
                    </a:p>
                  </a:txBody>
                  <a:tcPr marL="62684"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12,11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205861770"/>
                  </a:ext>
                </a:extLst>
              </a:tr>
              <a:tr h="116212">
                <a:tc>
                  <a:txBody>
                    <a:bodyPr/>
                    <a:lstStyle/>
                    <a:p>
                      <a:pPr algn="l" fontAlgn="b"/>
                      <a:r>
                        <a:rPr lang="cs-CZ" sz="700" b="1" i="0" u="none" strike="noStrike">
                          <a:solidFill>
                            <a:srgbClr val="000000"/>
                          </a:solidFill>
                          <a:effectLst/>
                          <a:latin typeface="Arial" panose="020B0604020202020204" pitchFamily="34" charset="0"/>
                        </a:rPr>
                        <a:t>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95,27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110%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993778694"/>
                  </a:ext>
                </a:extLst>
              </a:tr>
              <a:tr h="116212">
                <a:tc>
                  <a:txBody>
                    <a:bodyPr/>
                    <a:lstStyle/>
                    <a:p>
                      <a:pPr algn="l" fontAlgn="b"/>
                      <a:r>
                        <a:rPr lang="de-DE" sz="700" b="0" i="0" u="none" strike="noStrike">
                          <a:solidFill>
                            <a:srgbClr val="000000"/>
                          </a:solidFill>
                          <a:effectLst/>
                          <a:latin typeface="Arial" panose="020B0604020202020204" pitchFamily="34" charset="0"/>
                        </a:rPr>
                        <a:t>[D2-NL] Diele - Meeden SCHWARZ [DIR] [D2] / N-1 Gronau - Gronau TR 441 E</a:t>
                      </a:r>
                    </a:p>
                  </a:txBody>
                  <a:tcPr marL="6268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95,27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600706353"/>
                  </a:ext>
                </a:extLst>
              </a:tr>
              <a:tr h="116212">
                <a:tc>
                  <a:txBody>
                    <a:bodyPr/>
                    <a:lstStyle/>
                    <a:p>
                      <a:pPr algn="l" fontAlgn="b"/>
                      <a:r>
                        <a:rPr lang="cs-CZ" sz="700" b="0" i="0" u="none" strike="noStrike">
                          <a:solidFill>
                            <a:srgbClr val="000000"/>
                          </a:solidFill>
                          <a:effectLst/>
                          <a:latin typeface="Arial" panose="020B0604020202020204" pitchFamily="34" charset="0"/>
                        </a:rPr>
                        <a:t>[BE-FR] Avelgem - Avelin 80 [DIR] [FR] / N-1 Achene - Lonny 380.19</a:t>
                      </a:r>
                    </a:p>
                  </a:txBody>
                  <a:tcPr marL="62684"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22,9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78%</a:t>
                      </a:r>
                    </a:p>
                  </a:txBody>
                  <a:tcPr marL="0" marR="0" marT="0" marB="0" anchor="b">
                    <a:lnL>
                      <a:noFill/>
                    </a:lnL>
                    <a:lnR>
                      <a:noFill/>
                    </a:lnR>
                    <a:lnT>
                      <a:noFill/>
                    </a:lnT>
                    <a:lnB>
                      <a:noFill/>
                    </a:lnB>
                  </a:tcPr>
                </a:tc>
                <a:extLst>
                  <a:ext uri="{0D108BD9-81ED-4DB2-BD59-A6C34878D82A}">
                    <a16:rowId xmlns:a16="http://schemas.microsoft.com/office/drawing/2014/main" val="2446683469"/>
                  </a:ext>
                </a:extLst>
              </a:tr>
              <a:tr h="116212">
                <a:tc>
                  <a:txBody>
                    <a:bodyPr/>
                    <a:lstStyle/>
                    <a:p>
                      <a:pPr algn="l" fontAlgn="b"/>
                      <a:r>
                        <a:rPr lang="cs-CZ" sz="700" b="1" i="0" u="none" strike="noStrike">
                          <a:solidFill>
                            <a:srgbClr val="000000"/>
                          </a:solidFill>
                          <a:effectLst/>
                          <a:latin typeface="Arial" panose="020B0604020202020204" pitchFamily="34" charset="0"/>
                        </a:rPr>
                        <a:t>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4,21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125%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978797940"/>
                  </a:ext>
                </a:extLst>
              </a:tr>
              <a:tr h="116212">
                <a:tc>
                  <a:txBody>
                    <a:bodyPr/>
                    <a:lstStyle/>
                    <a:p>
                      <a:pPr algn="l" fontAlgn="b"/>
                      <a:r>
                        <a:rPr lang="de-DE" sz="700" b="0" i="0" u="none" strike="noStrike">
                          <a:solidFill>
                            <a:srgbClr val="000000"/>
                          </a:solidFill>
                          <a:effectLst/>
                          <a:latin typeface="Arial" panose="020B0604020202020204" pitchFamily="34" charset="0"/>
                        </a:rPr>
                        <a:t>[D2-NL] Diele - Meeden SCHWARZ [DIR] [D2] / N-1 Gronau - Gronau TR 441 E</a:t>
                      </a:r>
                    </a:p>
                  </a:txBody>
                  <a:tcPr marL="6268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3,39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43%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41514647"/>
                  </a:ext>
                </a:extLst>
              </a:tr>
              <a:tr h="116212">
                <a:tc>
                  <a:txBody>
                    <a:bodyPr/>
                    <a:lstStyle/>
                    <a:p>
                      <a:pPr algn="l" fontAlgn="b"/>
                      <a:r>
                        <a:rPr lang="cs-CZ" sz="700" b="0" i="0" u="none" strike="noStrike">
                          <a:solidFill>
                            <a:srgbClr val="000000"/>
                          </a:solidFill>
                          <a:effectLst/>
                          <a:latin typeface="Arial" panose="020B0604020202020204" pitchFamily="34" charset="0"/>
                        </a:rPr>
                        <a:t>[BE-FR] Avelgem - Avelin 80 [DIR] [FR] / N-1 Achene - Lonny 380.19</a:t>
                      </a:r>
                    </a:p>
                  </a:txBody>
                  <a:tcPr marL="62684"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4,21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83%</a:t>
                      </a:r>
                    </a:p>
                  </a:txBody>
                  <a:tcPr marL="0" marR="0" marT="0" marB="0" anchor="b">
                    <a:lnL>
                      <a:noFill/>
                    </a:lnL>
                    <a:lnR>
                      <a:noFill/>
                    </a:lnR>
                    <a:lnT>
                      <a:noFill/>
                    </a:lnT>
                    <a:lnB>
                      <a:noFill/>
                    </a:lnB>
                  </a:tcPr>
                </a:tc>
                <a:extLst>
                  <a:ext uri="{0D108BD9-81ED-4DB2-BD59-A6C34878D82A}">
                    <a16:rowId xmlns:a16="http://schemas.microsoft.com/office/drawing/2014/main" val="811835409"/>
                  </a:ext>
                </a:extLst>
              </a:tr>
              <a:tr h="116212">
                <a:tc>
                  <a:txBody>
                    <a:bodyPr/>
                    <a:lstStyle/>
                    <a:p>
                      <a:pPr algn="l" fontAlgn="b"/>
                      <a:r>
                        <a:rPr lang="cs-CZ" sz="700" b="1" i="0" u="none" strike="noStrike">
                          <a:solidFill>
                            <a:srgbClr val="000000"/>
                          </a:solidFill>
                          <a:effectLst/>
                          <a:latin typeface="Arial" panose="020B0604020202020204" pitchFamily="34" charset="0"/>
                        </a:rPr>
                        <a:t>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25,58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141%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98237220"/>
                  </a:ext>
                </a:extLst>
              </a:tr>
              <a:tr h="116212">
                <a:tc>
                  <a:txBody>
                    <a:bodyPr/>
                    <a:lstStyle/>
                    <a:p>
                      <a:pPr algn="l" fontAlgn="b"/>
                      <a:r>
                        <a:rPr lang="de-DE" sz="700" b="0" i="0" u="none" strike="noStrike">
                          <a:solidFill>
                            <a:srgbClr val="000000"/>
                          </a:solidFill>
                          <a:effectLst/>
                          <a:latin typeface="Arial" panose="020B0604020202020204" pitchFamily="34" charset="0"/>
                        </a:rPr>
                        <a:t>[D2-NL] Diele - Meeden SCHWARZ [DIR] [D2] / N-1 Gronau - Gronau TR 441 E</a:t>
                      </a:r>
                    </a:p>
                  </a:txBody>
                  <a:tcPr marL="6268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19,71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54%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026037601"/>
                  </a:ext>
                </a:extLst>
              </a:tr>
              <a:tr h="116212">
                <a:tc>
                  <a:txBody>
                    <a:bodyPr/>
                    <a:lstStyle/>
                    <a:p>
                      <a:pPr algn="l" fontAlgn="b"/>
                      <a:r>
                        <a:rPr lang="cs-CZ" sz="700" b="0" i="0" u="none" strike="noStrike">
                          <a:solidFill>
                            <a:srgbClr val="000000"/>
                          </a:solidFill>
                          <a:effectLst/>
                          <a:latin typeface="Arial" panose="020B0604020202020204" pitchFamily="34" charset="0"/>
                        </a:rPr>
                        <a:t>[BE-FR] Avelgem - Avelin 80 [DIR] [FR] / N-1 Achene - Lonny 380.19</a:t>
                      </a:r>
                    </a:p>
                  </a:txBody>
                  <a:tcPr marL="62684"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25,58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86%</a:t>
                      </a:r>
                    </a:p>
                  </a:txBody>
                  <a:tcPr marL="0" marR="0" marT="0" marB="0" anchor="b">
                    <a:lnL>
                      <a:noFill/>
                    </a:lnL>
                    <a:lnR>
                      <a:noFill/>
                    </a:lnR>
                    <a:lnT>
                      <a:noFill/>
                    </a:lnT>
                    <a:lnB>
                      <a:noFill/>
                    </a:lnB>
                  </a:tcPr>
                </a:tc>
                <a:extLst>
                  <a:ext uri="{0D108BD9-81ED-4DB2-BD59-A6C34878D82A}">
                    <a16:rowId xmlns:a16="http://schemas.microsoft.com/office/drawing/2014/main" val="1854911246"/>
                  </a:ext>
                </a:extLst>
              </a:tr>
              <a:tr h="116212">
                <a:tc>
                  <a:txBody>
                    <a:bodyPr/>
                    <a:lstStyle/>
                    <a:p>
                      <a:pPr algn="l" fontAlgn="b"/>
                      <a:r>
                        <a:rPr lang="cs-CZ" sz="700" b="1" i="0" u="none" strike="noStrike">
                          <a:solidFill>
                            <a:srgbClr val="000000"/>
                          </a:solidFill>
                          <a:effectLst/>
                          <a:latin typeface="Arial" panose="020B0604020202020204" pitchFamily="34" charset="0"/>
                        </a:rPr>
                        <a:t>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91,41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779662626"/>
                  </a:ext>
                </a:extLst>
              </a:tr>
              <a:tr h="116212">
                <a:tc>
                  <a:txBody>
                    <a:bodyPr/>
                    <a:lstStyle/>
                    <a:p>
                      <a:pPr algn="l" fontAlgn="b"/>
                      <a:r>
                        <a:rPr lang="cs-CZ" sz="700" b="0" i="0" u="none" strike="noStrike">
                          <a:solidFill>
                            <a:srgbClr val="000000"/>
                          </a:solidFill>
                          <a:effectLst/>
                          <a:latin typeface="Arial" panose="020B0604020202020204" pitchFamily="34" charset="0"/>
                        </a:rPr>
                        <a:t>[NL-D2] Meeden-Diele  380 Z [OPP] [NL] / N-1 Gronau - Hanekenfaehr GRONAU W</a:t>
                      </a:r>
                    </a:p>
                  </a:txBody>
                  <a:tcPr marL="6268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77,75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44%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919270027"/>
                  </a:ext>
                </a:extLst>
              </a:tr>
              <a:tr h="116212">
                <a:tc>
                  <a:txBody>
                    <a:bodyPr/>
                    <a:lstStyle/>
                    <a:p>
                      <a:pPr algn="l" fontAlgn="b"/>
                      <a:r>
                        <a:rPr lang="cs-CZ" sz="700" b="0" i="0" u="none" strike="noStrike">
                          <a:solidFill>
                            <a:srgbClr val="000000"/>
                          </a:solidFill>
                          <a:effectLst/>
                          <a:latin typeface="Arial" panose="020B0604020202020204" pitchFamily="34" charset="0"/>
                        </a:rPr>
                        <a:t>[BE-FR] Avelgem - Avelin 80 [DIR] [FR] / N-1 Achene - Lonny 380.19</a:t>
                      </a:r>
                    </a:p>
                  </a:txBody>
                  <a:tcPr marL="62684"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91,41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80%</a:t>
                      </a:r>
                    </a:p>
                  </a:txBody>
                  <a:tcPr marL="0" marR="0" marT="0" marB="0" anchor="b">
                    <a:lnL>
                      <a:noFill/>
                    </a:lnL>
                    <a:lnR>
                      <a:noFill/>
                    </a:lnR>
                    <a:lnT>
                      <a:noFill/>
                    </a:lnT>
                    <a:lnB>
                      <a:noFill/>
                    </a:lnB>
                  </a:tcPr>
                </a:tc>
                <a:extLst>
                  <a:ext uri="{0D108BD9-81ED-4DB2-BD59-A6C34878D82A}">
                    <a16:rowId xmlns:a16="http://schemas.microsoft.com/office/drawing/2014/main" val="3187730047"/>
                  </a:ext>
                </a:extLst>
              </a:tr>
              <a:tr h="116212">
                <a:tc>
                  <a:txBody>
                    <a:bodyPr/>
                    <a:lstStyle/>
                    <a:p>
                      <a:pPr algn="l" fontAlgn="b"/>
                      <a:r>
                        <a:rPr lang="cs-CZ" sz="700" b="1" i="0" u="none" strike="noStrike">
                          <a:solidFill>
                            <a:srgbClr val="000000"/>
                          </a:solidFill>
                          <a:effectLst/>
                          <a:latin typeface="Arial" panose="020B0604020202020204" pitchFamily="34" charset="0"/>
                        </a:rPr>
                        <a:t>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166,17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129%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879252426"/>
                  </a:ext>
                </a:extLst>
              </a:tr>
              <a:tr h="116212">
                <a:tc>
                  <a:txBody>
                    <a:bodyPr/>
                    <a:lstStyle/>
                    <a:p>
                      <a:pPr algn="l" fontAlgn="b"/>
                      <a:r>
                        <a:rPr lang="cs-CZ" sz="700" b="0" i="0" u="none" strike="noStrike">
                          <a:solidFill>
                            <a:srgbClr val="000000"/>
                          </a:solidFill>
                          <a:effectLst/>
                          <a:latin typeface="Arial" panose="020B0604020202020204" pitchFamily="34" charset="0"/>
                        </a:rPr>
                        <a:t>[NL-D2] Meeden-Diele  380 Z [OPP] [NL] / N-1 Gronau - Hanekenfaehr GRONAU W</a:t>
                      </a:r>
                    </a:p>
                  </a:txBody>
                  <a:tcPr marL="6268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166,17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41%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747451845"/>
                  </a:ext>
                </a:extLst>
              </a:tr>
              <a:tr h="116212">
                <a:tc>
                  <a:txBody>
                    <a:bodyPr/>
                    <a:lstStyle/>
                    <a:p>
                      <a:pPr algn="l" fontAlgn="b"/>
                      <a:r>
                        <a:rPr lang="cs-CZ" sz="700" b="0" i="0" u="none" strike="noStrike">
                          <a:solidFill>
                            <a:srgbClr val="000000"/>
                          </a:solidFill>
                          <a:effectLst/>
                          <a:latin typeface="Arial" panose="020B0604020202020204" pitchFamily="34" charset="0"/>
                        </a:rPr>
                        <a:t>[BE-FR] Avelgem - Avelin 80 [DIR] [FR] / N-1 Achene - Lonny 380.19</a:t>
                      </a:r>
                    </a:p>
                  </a:txBody>
                  <a:tcPr marL="62684"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59,96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88%</a:t>
                      </a:r>
                    </a:p>
                  </a:txBody>
                  <a:tcPr marL="0" marR="0" marT="0" marB="0" anchor="b">
                    <a:lnL>
                      <a:noFill/>
                    </a:lnL>
                    <a:lnR>
                      <a:noFill/>
                    </a:lnR>
                    <a:lnT>
                      <a:noFill/>
                    </a:lnT>
                    <a:lnB>
                      <a:noFill/>
                    </a:lnB>
                  </a:tcPr>
                </a:tc>
                <a:extLst>
                  <a:ext uri="{0D108BD9-81ED-4DB2-BD59-A6C34878D82A}">
                    <a16:rowId xmlns:a16="http://schemas.microsoft.com/office/drawing/2014/main" val="2196944204"/>
                  </a:ext>
                </a:extLst>
              </a:tr>
              <a:tr h="116212">
                <a:tc>
                  <a:txBody>
                    <a:bodyPr/>
                    <a:lstStyle/>
                    <a:p>
                      <a:pPr algn="l" fontAlgn="b"/>
                      <a:r>
                        <a:rPr lang="cs-CZ" sz="700" b="1" i="0" u="none" strike="noStrike">
                          <a:solidFill>
                            <a:srgbClr val="000000"/>
                          </a:solidFill>
                          <a:effectLst/>
                          <a:latin typeface="Arial" panose="020B0604020202020204" pitchFamily="34" charset="0"/>
                        </a:rPr>
                        <a:t>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210,7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129%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099721631"/>
                  </a:ext>
                </a:extLst>
              </a:tr>
              <a:tr h="116212">
                <a:tc>
                  <a:txBody>
                    <a:bodyPr/>
                    <a:lstStyle/>
                    <a:p>
                      <a:pPr algn="l" fontAlgn="b"/>
                      <a:r>
                        <a:rPr lang="de-DE" sz="700" b="0" i="0" u="none" strike="noStrike">
                          <a:solidFill>
                            <a:srgbClr val="000000"/>
                          </a:solidFill>
                          <a:effectLst/>
                          <a:latin typeface="Arial" panose="020B0604020202020204" pitchFamily="34" charset="0"/>
                        </a:rPr>
                        <a:t>[D2-NL] Diele - Meeden SCHWARZ [DIR] [D2] / N-1 Gronau - Gronau TR 441 E</a:t>
                      </a:r>
                    </a:p>
                  </a:txBody>
                  <a:tcPr marL="6268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60,48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50%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813784704"/>
                  </a:ext>
                </a:extLst>
              </a:tr>
              <a:tr h="116212">
                <a:tc>
                  <a:txBody>
                    <a:bodyPr/>
                    <a:lstStyle/>
                    <a:p>
                      <a:pPr algn="l" fontAlgn="b"/>
                      <a:r>
                        <a:rPr lang="cs-CZ" sz="700" b="0" i="0" u="none" strike="noStrike">
                          <a:solidFill>
                            <a:srgbClr val="000000"/>
                          </a:solidFill>
                          <a:effectLst/>
                          <a:latin typeface="Arial" panose="020B0604020202020204" pitchFamily="34" charset="0"/>
                        </a:rPr>
                        <a:t>[BE-FR] Avelgem - Avelin 80 [DIR] [FR] / N-1 Achene - Lonny 380.19</a:t>
                      </a:r>
                    </a:p>
                  </a:txBody>
                  <a:tcPr marL="62684"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210,7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79%</a:t>
                      </a:r>
                    </a:p>
                  </a:txBody>
                  <a:tcPr marL="0" marR="0" marT="0" marB="0" anchor="b">
                    <a:lnL>
                      <a:noFill/>
                    </a:lnL>
                    <a:lnR>
                      <a:noFill/>
                    </a:lnR>
                    <a:lnT>
                      <a:noFill/>
                    </a:lnT>
                    <a:lnB>
                      <a:noFill/>
                    </a:lnB>
                  </a:tcPr>
                </a:tc>
                <a:extLst>
                  <a:ext uri="{0D108BD9-81ED-4DB2-BD59-A6C34878D82A}">
                    <a16:rowId xmlns:a16="http://schemas.microsoft.com/office/drawing/2014/main" val="3906913515"/>
                  </a:ext>
                </a:extLst>
              </a:tr>
              <a:tr h="116212">
                <a:tc>
                  <a:txBody>
                    <a:bodyPr/>
                    <a:lstStyle/>
                    <a:p>
                      <a:pPr algn="l" fontAlgn="b"/>
                      <a:r>
                        <a:rPr lang="cs-CZ" sz="700" b="1" i="0" u="none" strike="noStrike">
                          <a:solidFill>
                            <a:srgbClr val="000000"/>
                          </a:solidFill>
                          <a:effectLst/>
                          <a:latin typeface="Arial" panose="020B0604020202020204" pitchFamily="34" charset="0"/>
                        </a:rPr>
                        <a:t>10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309,67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61%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242419187"/>
                  </a:ext>
                </a:extLst>
              </a:tr>
              <a:tr h="116212">
                <a:tc>
                  <a:txBody>
                    <a:bodyPr/>
                    <a:lstStyle/>
                    <a:p>
                      <a:pPr algn="l" fontAlgn="b"/>
                      <a:r>
                        <a:rPr lang="cs-CZ" sz="700" b="0" i="0" u="none" strike="noStrike">
                          <a:solidFill>
                            <a:srgbClr val="000000"/>
                          </a:solidFill>
                          <a:effectLst/>
                          <a:latin typeface="Arial" panose="020B0604020202020204" pitchFamily="34" charset="0"/>
                        </a:rPr>
                        <a:t>[BE-FR] Avelgem - Avelin 80 [DIR] [FR] / N-1 Achene - Lonny 380.19</a:t>
                      </a:r>
                    </a:p>
                  </a:txBody>
                  <a:tcPr marL="6268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309,67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61%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956384647"/>
                  </a:ext>
                </a:extLst>
              </a:tr>
              <a:tr h="116212">
                <a:tc>
                  <a:txBody>
                    <a:bodyPr/>
                    <a:lstStyle/>
                    <a:p>
                      <a:pPr algn="l" fontAlgn="b"/>
                      <a:r>
                        <a:rPr lang="cs-CZ" sz="700" b="1" i="0" u="none" strike="noStrike">
                          <a:solidFill>
                            <a:srgbClr val="000000"/>
                          </a:solidFill>
                          <a:effectLst/>
                          <a:latin typeface="Arial" panose="020B0604020202020204" pitchFamily="34" charset="0"/>
                        </a:rPr>
                        <a:t>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371,69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57%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533697918"/>
                  </a:ext>
                </a:extLst>
              </a:tr>
              <a:tr h="116212">
                <a:tc>
                  <a:txBody>
                    <a:bodyPr/>
                    <a:lstStyle/>
                    <a:p>
                      <a:pPr algn="l" fontAlgn="b"/>
                      <a:r>
                        <a:rPr lang="cs-CZ" sz="700" b="0" i="0" u="none" strike="noStrike">
                          <a:solidFill>
                            <a:srgbClr val="000000"/>
                          </a:solidFill>
                          <a:effectLst/>
                          <a:latin typeface="Arial" panose="020B0604020202020204" pitchFamily="34" charset="0"/>
                        </a:rPr>
                        <a:t>[BE-FR] Avelgem - Avelin 80 [DIR] [FR] / N-1 Achene - Lonny 380.19</a:t>
                      </a:r>
                    </a:p>
                  </a:txBody>
                  <a:tcPr marL="6268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371,69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57%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992430011"/>
                  </a:ext>
                </a:extLst>
              </a:tr>
              <a:tr h="116212">
                <a:tc>
                  <a:txBody>
                    <a:bodyPr/>
                    <a:lstStyle/>
                    <a:p>
                      <a:pPr algn="l" fontAlgn="b"/>
                      <a:r>
                        <a:rPr lang="cs-CZ" sz="700" b="1" i="0" u="none" strike="noStrike">
                          <a:solidFill>
                            <a:srgbClr val="000000"/>
                          </a:solidFill>
                          <a:effectLst/>
                          <a:latin typeface="Arial" panose="020B0604020202020204" pitchFamily="34" charset="0"/>
                        </a:rPr>
                        <a:t>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345,06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62%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192327175"/>
                  </a:ext>
                </a:extLst>
              </a:tr>
              <a:tr h="116212">
                <a:tc>
                  <a:txBody>
                    <a:bodyPr/>
                    <a:lstStyle/>
                    <a:p>
                      <a:pPr algn="l" fontAlgn="b"/>
                      <a:r>
                        <a:rPr lang="cs-CZ" sz="700" b="0" i="0" u="none" strike="noStrike">
                          <a:solidFill>
                            <a:srgbClr val="000000"/>
                          </a:solidFill>
                          <a:effectLst/>
                          <a:latin typeface="Arial" panose="020B0604020202020204" pitchFamily="34" charset="0"/>
                        </a:rPr>
                        <a:t>[BE-FR] Avelgem - Avelin 80 [DIR] [FR] / N-1 Achene - Lonny 380.19</a:t>
                      </a:r>
                    </a:p>
                  </a:txBody>
                  <a:tcPr marL="6268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345,06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62%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686197822"/>
                  </a:ext>
                </a:extLst>
              </a:tr>
              <a:tr h="116212">
                <a:tc>
                  <a:txBody>
                    <a:bodyPr/>
                    <a:lstStyle/>
                    <a:p>
                      <a:pPr algn="l" fontAlgn="b"/>
                      <a:r>
                        <a:rPr lang="cs-CZ" sz="700" b="1" i="0" u="none" strike="noStrike">
                          <a:solidFill>
                            <a:srgbClr val="000000"/>
                          </a:solidFill>
                          <a:effectLst/>
                          <a:latin typeface="Arial" panose="020B0604020202020204" pitchFamily="34" charset="0"/>
                        </a:rPr>
                        <a:t>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512,31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75%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671291527"/>
                  </a:ext>
                </a:extLst>
              </a:tr>
              <a:tr h="116212">
                <a:tc>
                  <a:txBody>
                    <a:bodyPr/>
                    <a:lstStyle/>
                    <a:p>
                      <a:pPr algn="l" fontAlgn="b"/>
                      <a:r>
                        <a:rPr lang="cs-CZ" sz="700" b="0" i="0" u="none" strike="noStrike">
                          <a:solidFill>
                            <a:srgbClr val="000000"/>
                          </a:solidFill>
                          <a:effectLst/>
                          <a:latin typeface="Arial" panose="020B0604020202020204" pitchFamily="34" charset="0"/>
                        </a:rPr>
                        <a:t>[BE-FR] Avelgem - Avelin 80 [DIR] [FR] / N-1 Achene - Lonny 380.19</a:t>
                      </a:r>
                    </a:p>
                  </a:txBody>
                  <a:tcPr marL="6268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512,31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55%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167794077"/>
                  </a:ext>
                </a:extLst>
              </a:tr>
              <a:tr h="116212">
                <a:tc>
                  <a:txBody>
                    <a:bodyPr/>
                    <a:lstStyle/>
                    <a:p>
                      <a:pPr algn="l" fontAlgn="b"/>
                      <a:r>
                        <a:rPr lang="de-DE" sz="700" b="0" i="0" u="none" strike="noStrike">
                          <a:solidFill>
                            <a:srgbClr val="000000"/>
                          </a:solidFill>
                          <a:effectLst/>
                          <a:latin typeface="Arial" panose="020B0604020202020204" pitchFamily="34" charset="0"/>
                        </a:rPr>
                        <a:t>[D2-D2] Conneforde - Unterweser GELB [DIR] / N-1 Wehrendorf - Ohlensehlen - St.Huelfe DUEMM S1</a:t>
                      </a:r>
                    </a:p>
                  </a:txBody>
                  <a:tcPr marL="62684"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314,76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875063771"/>
                  </a:ext>
                </a:extLst>
              </a:tr>
              <a:tr h="116212">
                <a:tc>
                  <a:txBody>
                    <a:bodyPr/>
                    <a:lstStyle/>
                    <a:p>
                      <a:pPr algn="l" fontAlgn="b"/>
                      <a:r>
                        <a:rPr lang="cs-CZ" sz="700" b="1" i="0" u="none" strike="noStrike">
                          <a:solidFill>
                            <a:srgbClr val="000000"/>
                          </a:solidFill>
                          <a:effectLst/>
                          <a:latin typeface="Arial" panose="020B0604020202020204" pitchFamily="34" charset="0"/>
                        </a:rPr>
                        <a:t>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492,9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53%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869373019"/>
                  </a:ext>
                </a:extLst>
              </a:tr>
              <a:tr h="116212">
                <a:tc>
                  <a:txBody>
                    <a:bodyPr/>
                    <a:lstStyle/>
                    <a:p>
                      <a:pPr algn="l" fontAlgn="b"/>
                      <a:r>
                        <a:rPr lang="cs-CZ" sz="700" b="0" i="0" u="none" strike="noStrike">
                          <a:solidFill>
                            <a:srgbClr val="000000"/>
                          </a:solidFill>
                          <a:effectLst/>
                          <a:latin typeface="Arial" panose="020B0604020202020204" pitchFamily="34" charset="0"/>
                        </a:rPr>
                        <a:t>[BE-FR] Avelgem - Avelin 80 [DIR] [FR] / N-1 Achene - Lonny 380.19</a:t>
                      </a:r>
                    </a:p>
                  </a:txBody>
                  <a:tcPr marL="6268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492,9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53%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180490075"/>
                  </a:ext>
                </a:extLst>
              </a:tr>
              <a:tr h="116212">
                <a:tc>
                  <a:txBody>
                    <a:bodyPr/>
                    <a:lstStyle/>
                    <a:p>
                      <a:pPr algn="l" fontAlgn="b"/>
                      <a:r>
                        <a:rPr lang="cs-CZ" sz="700" b="1" i="0" u="none" strike="noStrike">
                          <a:solidFill>
                            <a:srgbClr val="000000"/>
                          </a:solidFill>
                          <a:effectLst/>
                          <a:latin typeface="Arial" panose="020B0604020202020204" pitchFamily="34" charset="0"/>
                        </a:rPr>
                        <a:t>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385,3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190%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241805186"/>
                  </a:ext>
                </a:extLst>
              </a:tr>
              <a:tr h="116212">
                <a:tc>
                  <a:txBody>
                    <a:bodyPr/>
                    <a:lstStyle/>
                    <a:p>
                      <a:pPr algn="l" fontAlgn="b"/>
                      <a:r>
                        <a:rPr lang="cs-CZ" sz="700" b="0" i="0" u="none" strike="noStrike">
                          <a:solidFill>
                            <a:srgbClr val="000000"/>
                          </a:solidFill>
                          <a:effectLst/>
                          <a:latin typeface="Arial" panose="020B0604020202020204" pitchFamily="34" charset="0"/>
                        </a:rPr>
                        <a:t>[AT-D2] St. Peter 2 - Pleinting 258 [OPP] [AT] / N-1 Pleinting - Pirach 257</a:t>
                      </a:r>
                    </a:p>
                  </a:txBody>
                  <a:tcPr marL="6268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264,36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110%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591086584"/>
                  </a:ext>
                </a:extLst>
              </a:tr>
              <a:tr h="116212">
                <a:tc>
                  <a:txBody>
                    <a:bodyPr/>
                    <a:lstStyle/>
                    <a:p>
                      <a:pPr algn="l" fontAlgn="b"/>
                      <a:r>
                        <a:rPr lang="cs-CZ" sz="700" b="0" i="0" u="none" strike="noStrike">
                          <a:solidFill>
                            <a:srgbClr val="000000"/>
                          </a:solidFill>
                          <a:effectLst/>
                          <a:latin typeface="Arial" panose="020B0604020202020204" pitchFamily="34" charset="0"/>
                        </a:rPr>
                        <a:t>[RO-RO] TR Portile de Fier 400/220 1 [OPP] / N-1 TR Portile de Fier 400/220 2</a:t>
                      </a:r>
                    </a:p>
                  </a:txBody>
                  <a:tcPr marL="62684"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129,48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964338167"/>
                  </a:ext>
                </a:extLst>
              </a:tr>
              <a:tr h="116212">
                <a:tc>
                  <a:txBody>
                    <a:bodyPr/>
                    <a:lstStyle/>
                    <a:p>
                      <a:pPr algn="l" fontAlgn="b"/>
                      <a:r>
                        <a:rPr lang="cs-CZ" sz="700" b="0" i="0" u="none" strike="noStrike">
                          <a:solidFill>
                            <a:srgbClr val="000000"/>
                          </a:solidFill>
                          <a:effectLst/>
                          <a:latin typeface="Arial" panose="020B0604020202020204" pitchFamily="34" charset="0"/>
                        </a:rPr>
                        <a:t>[BE-FR] Avelgem - Avelin 80 [DIR] [FR] / N-1 Achene - Lonny 380.19</a:t>
                      </a:r>
                    </a:p>
                  </a:txBody>
                  <a:tcPr marL="62684"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385,3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61%</a:t>
                      </a:r>
                    </a:p>
                  </a:txBody>
                  <a:tcPr marL="0" marR="0" marT="0" marB="0" anchor="b">
                    <a:lnL>
                      <a:noFill/>
                    </a:lnL>
                    <a:lnR>
                      <a:noFill/>
                    </a:lnR>
                    <a:lnT>
                      <a:noFill/>
                    </a:lnT>
                    <a:lnB>
                      <a:noFill/>
                    </a:lnB>
                  </a:tcPr>
                </a:tc>
                <a:extLst>
                  <a:ext uri="{0D108BD9-81ED-4DB2-BD59-A6C34878D82A}">
                    <a16:rowId xmlns:a16="http://schemas.microsoft.com/office/drawing/2014/main" val="1686538084"/>
                  </a:ext>
                </a:extLst>
              </a:tr>
              <a:tr h="116212">
                <a:tc>
                  <a:txBody>
                    <a:bodyPr/>
                    <a:lstStyle/>
                    <a:p>
                      <a:pPr algn="l" fontAlgn="b"/>
                      <a:r>
                        <a:rPr lang="cs-CZ" sz="700" b="1" i="0" u="none" strike="noStrike">
                          <a:solidFill>
                            <a:srgbClr val="000000"/>
                          </a:solidFill>
                          <a:effectLst/>
                          <a:latin typeface="Arial" panose="020B0604020202020204" pitchFamily="34" charset="0"/>
                        </a:rPr>
                        <a:t>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406,14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153%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965983352"/>
                  </a:ext>
                </a:extLst>
              </a:tr>
              <a:tr h="116212">
                <a:tc>
                  <a:txBody>
                    <a:bodyPr/>
                    <a:lstStyle/>
                    <a:p>
                      <a:pPr algn="l" fontAlgn="b"/>
                      <a:r>
                        <a:rPr lang="cs-CZ" sz="700" b="0" i="0" u="none" strike="noStrike">
                          <a:solidFill>
                            <a:srgbClr val="000000"/>
                          </a:solidFill>
                          <a:effectLst/>
                          <a:latin typeface="Arial" panose="020B0604020202020204" pitchFamily="34" charset="0"/>
                        </a:rPr>
                        <a:t>[BE-FR] Avelgem - Avelin 80 [DIR] [FR] / N-1 Achene - Lonny 380.19</a:t>
                      </a:r>
                    </a:p>
                  </a:txBody>
                  <a:tcPr marL="6268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260,95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72%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338597012"/>
                  </a:ext>
                </a:extLst>
              </a:tr>
              <a:tr h="116212">
                <a:tc>
                  <a:txBody>
                    <a:bodyPr/>
                    <a:lstStyle/>
                    <a:p>
                      <a:pPr algn="l" fontAlgn="b"/>
                      <a:r>
                        <a:rPr lang="de-DE" sz="700" b="0" i="0" u="none" strike="noStrike">
                          <a:solidFill>
                            <a:srgbClr val="000000"/>
                          </a:solidFill>
                          <a:effectLst/>
                          <a:latin typeface="Arial" panose="020B0604020202020204" pitchFamily="34" charset="0"/>
                        </a:rPr>
                        <a:t>[D2-D2] Conneforde - Unterweser GELB [DIR] / N-1 Wehrendorf - Ohlensehlen - St.Huelfe DUEMM S1</a:t>
                      </a:r>
                    </a:p>
                  </a:txBody>
                  <a:tcPr marL="62684"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406,14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22%</a:t>
                      </a:r>
                    </a:p>
                  </a:txBody>
                  <a:tcPr marL="0" marR="0" marT="0" marB="0" anchor="b">
                    <a:lnL>
                      <a:noFill/>
                    </a:lnL>
                    <a:lnR>
                      <a:noFill/>
                    </a:lnR>
                    <a:lnT>
                      <a:noFill/>
                    </a:lnT>
                    <a:lnB>
                      <a:noFill/>
                    </a:lnB>
                  </a:tcPr>
                </a:tc>
                <a:extLst>
                  <a:ext uri="{0D108BD9-81ED-4DB2-BD59-A6C34878D82A}">
                    <a16:rowId xmlns:a16="http://schemas.microsoft.com/office/drawing/2014/main" val="2170625349"/>
                  </a:ext>
                </a:extLst>
              </a:tr>
              <a:tr h="116212">
                <a:tc>
                  <a:txBody>
                    <a:bodyPr/>
                    <a:lstStyle/>
                    <a:p>
                      <a:pPr algn="l" fontAlgn="b"/>
                      <a:r>
                        <a:rPr lang="en-US" sz="700" b="0" i="0" u="none" strike="noStrike">
                          <a:solidFill>
                            <a:srgbClr val="000000"/>
                          </a:solidFill>
                          <a:effectLst/>
                          <a:latin typeface="Arial" panose="020B0604020202020204" pitchFamily="34" charset="0"/>
                        </a:rPr>
                        <a:t>[BE-FR] Aubange - Moulaine 220.513 [DIR] [BE] / N-1 Achene - Lonny 380.19</a:t>
                      </a:r>
                    </a:p>
                  </a:txBody>
                  <a:tcPr marL="62684"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0" i="0" u="none" strike="noStrike">
                          <a:solidFill>
                            <a:srgbClr val="000000"/>
                          </a:solidFill>
                          <a:effectLst/>
                          <a:latin typeface="Arial" panose="020B0604020202020204" pitchFamily="34" charset="0"/>
                        </a:rPr>
                        <a:t>56,56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0" i="0" u="none" strike="noStrike">
                          <a:solidFill>
                            <a:srgbClr val="000000"/>
                          </a:solidFill>
                          <a:effectLst/>
                          <a:latin typeface="Arial" panose="020B0604020202020204" pitchFamily="34" charset="0"/>
                        </a:rPr>
                        <a:t>59%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327316696"/>
                  </a:ext>
                </a:extLst>
              </a:tr>
              <a:tr h="116212">
                <a:tc>
                  <a:txBody>
                    <a:bodyPr/>
                    <a:lstStyle/>
                    <a:p>
                      <a:pPr algn="l" fontAlgn="b"/>
                      <a:r>
                        <a:rPr lang="cs-CZ" sz="700" b="1" i="0" u="none" strike="noStrike">
                          <a:solidFill>
                            <a:srgbClr val="000000"/>
                          </a:solidFill>
                          <a:effectLst/>
                          <a:latin typeface="Arial" panose="020B0604020202020204" pitchFamily="34" charset="0"/>
                        </a:rPr>
                        <a:t>Total sum</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cs-CZ" sz="700" b="1" i="0" u="none" strike="noStrike">
                          <a:solidFill>
                            <a:srgbClr val="000000"/>
                          </a:solidFill>
                          <a:effectLst/>
                          <a:latin typeface="Arial" panose="020B0604020202020204" pitchFamily="34" charset="0"/>
                        </a:rPr>
                        <a:t>1103,86</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cs-CZ" sz="700" b="1" i="0" u="none" strike="noStrike" dirty="0">
                          <a:solidFill>
                            <a:srgbClr val="000000"/>
                          </a:solidFill>
                          <a:effectLst/>
                          <a:latin typeface="Arial" panose="020B0604020202020204" pitchFamily="34" charset="0"/>
                        </a:rPr>
                        <a:t>1745%</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extLst>
                  <a:ext uri="{0D108BD9-81ED-4DB2-BD59-A6C34878D82A}">
                    <a16:rowId xmlns:a16="http://schemas.microsoft.com/office/drawing/2014/main" val="635735509"/>
                  </a:ext>
                </a:extLst>
              </a:tr>
            </a:tbl>
          </a:graphicData>
        </a:graphic>
      </p:graphicFrame>
    </p:spTree>
    <p:extLst>
      <p:ext uri="{BB962C8B-B14F-4D97-AF65-F5344CB8AC3E}">
        <p14:creationId xmlns:p14="http://schemas.microsoft.com/office/powerpoint/2010/main" val="1720651999"/>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BD20220425</a:t>
            </a:r>
            <a:r>
              <a:rPr lang="en-US" altLang="hu-HU" sz="1400" dirty="0">
                <a:solidFill>
                  <a:srgbClr val="008000"/>
                </a:solidFill>
              </a:rPr>
              <a:t> (part </a:t>
            </a:r>
            <a:r>
              <a:rPr lang="sl-SI" altLang="hu-HU" sz="1400" dirty="0">
                <a:solidFill>
                  <a:srgbClr val="008000"/>
                </a:solidFill>
              </a:rPr>
              <a:t>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ulka 1">
            <a:extLst>
              <a:ext uri="{FF2B5EF4-FFF2-40B4-BE49-F238E27FC236}">
                <a16:creationId xmlns:a16="http://schemas.microsoft.com/office/drawing/2014/main" id="{6D2668D2-4E42-4848-9AF8-D82AB9763005}"/>
              </a:ext>
            </a:extLst>
          </p:cNvPr>
          <p:cNvGraphicFramePr>
            <a:graphicFrameLocks noGrp="1"/>
          </p:cNvGraphicFramePr>
          <p:nvPr>
            <p:extLst>
              <p:ext uri="{D42A27DB-BD31-4B8C-83A1-F6EECF244321}">
                <p14:modId xmlns:p14="http://schemas.microsoft.com/office/powerpoint/2010/main" val="1056054515"/>
              </p:ext>
            </p:extLst>
          </p:nvPr>
        </p:nvGraphicFramePr>
        <p:xfrm>
          <a:off x="397764" y="991713"/>
          <a:ext cx="8848649" cy="4867757"/>
        </p:xfrm>
        <a:graphic>
          <a:graphicData uri="http://schemas.openxmlformats.org/drawingml/2006/table">
            <a:tbl>
              <a:tblPr/>
              <a:tblGrid>
                <a:gridCol w="6865978">
                  <a:extLst>
                    <a:ext uri="{9D8B030D-6E8A-4147-A177-3AD203B41FA5}">
                      <a16:colId xmlns:a16="http://schemas.microsoft.com/office/drawing/2014/main" val="832609343"/>
                    </a:ext>
                  </a:extLst>
                </a:gridCol>
                <a:gridCol w="1463969">
                  <a:extLst>
                    <a:ext uri="{9D8B030D-6E8A-4147-A177-3AD203B41FA5}">
                      <a16:colId xmlns:a16="http://schemas.microsoft.com/office/drawing/2014/main" val="3404203498"/>
                    </a:ext>
                  </a:extLst>
                </a:gridCol>
                <a:gridCol w="518702">
                  <a:extLst>
                    <a:ext uri="{9D8B030D-6E8A-4147-A177-3AD203B41FA5}">
                      <a16:colId xmlns:a16="http://schemas.microsoft.com/office/drawing/2014/main" val="1859953748"/>
                    </a:ext>
                  </a:extLst>
                </a:gridCol>
              </a:tblGrid>
              <a:tr h="131561">
                <a:tc>
                  <a:txBody>
                    <a:bodyPr/>
                    <a:lstStyle/>
                    <a:p>
                      <a:pPr algn="l" fontAlgn="b"/>
                      <a:r>
                        <a:rPr lang="cs-CZ" sz="7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4216406386"/>
                  </a:ext>
                </a:extLst>
              </a:tr>
              <a:tr h="131561">
                <a:tc>
                  <a:txBody>
                    <a:bodyPr/>
                    <a:lstStyle/>
                    <a:p>
                      <a:pPr algn="l" fontAlgn="b"/>
                      <a:r>
                        <a:rPr lang="cs-CZ" sz="700" b="1"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81,18</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74%</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571248096"/>
                  </a:ext>
                </a:extLst>
              </a:tr>
              <a:tr h="131561">
                <a:tc>
                  <a:txBody>
                    <a:bodyPr/>
                    <a:lstStyle/>
                    <a:p>
                      <a:pPr algn="l" fontAlgn="b"/>
                      <a:r>
                        <a:rPr lang="cs-CZ" sz="700" b="0" i="0" u="none" strike="noStrike">
                          <a:solidFill>
                            <a:srgbClr val="000000"/>
                          </a:solidFill>
                          <a:effectLst/>
                          <a:latin typeface="Arial" panose="020B0604020202020204" pitchFamily="34" charset="0"/>
                        </a:rPr>
                        <a:t>[CZ-PL] Wielopole - Nosovice [DIR] [PL] / N-1 Albrechtice - Dobrzen</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81,18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55%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635685319"/>
                  </a:ext>
                </a:extLst>
              </a:tr>
              <a:tr h="131561">
                <a:tc>
                  <a:txBody>
                    <a:bodyPr/>
                    <a:lstStyle/>
                    <a:p>
                      <a:pPr algn="l" fontAlgn="b"/>
                      <a:r>
                        <a:rPr lang="cs-CZ" sz="700" b="0" i="0" u="none" strike="noStrike">
                          <a:solidFill>
                            <a:srgbClr val="000000"/>
                          </a:solidFill>
                          <a:effectLst/>
                          <a:latin typeface="Arial" panose="020B0604020202020204" pitchFamily="34" charset="0"/>
                        </a:rPr>
                        <a:t>[D2-D7] Grosskrotzenburg - Urberach UMAIN N2 [DIR] [D7] / N-1 Dettingen - Grosskrotzenburg UMAIN S1</a:t>
                      </a:r>
                    </a:p>
                  </a:txBody>
                  <a:tcPr marL="83014"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52,14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719983915"/>
                  </a:ext>
                </a:extLst>
              </a:tr>
              <a:tr h="131561">
                <a:tc>
                  <a:txBody>
                    <a:bodyPr/>
                    <a:lstStyle/>
                    <a:p>
                      <a:pPr algn="l" fontAlgn="b"/>
                      <a:r>
                        <a:rPr lang="cs-CZ" sz="700" b="1" i="0" u="none" strike="noStrike">
                          <a:solidFill>
                            <a:srgbClr val="000000"/>
                          </a:solidFill>
                          <a:effectLst/>
                          <a:latin typeface="Arial" panose="020B0604020202020204" pitchFamily="34" charset="0"/>
                        </a:rPr>
                        <a:t>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181,78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73%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787697345"/>
                  </a:ext>
                </a:extLst>
              </a:tr>
              <a:tr h="131561">
                <a:tc>
                  <a:txBody>
                    <a:bodyPr/>
                    <a:lstStyle/>
                    <a:p>
                      <a:pPr algn="l" fontAlgn="b"/>
                      <a:r>
                        <a:rPr lang="cs-CZ" sz="700" b="0" i="0" u="none" strike="noStrike">
                          <a:solidFill>
                            <a:srgbClr val="000000"/>
                          </a:solidFill>
                          <a:effectLst/>
                          <a:latin typeface="Arial" panose="020B0604020202020204" pitchFamily="34" charset="0"/>
                        </a:rPr>
                        <a:t>[CZ-PL] Wielopole - Nosovice [DIR] [PL] / N-1 Albrechtice - Dobrzen</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181,78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52%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187093382"/>
                  </a:ext>
                </a:extLst>
              </a:tr>
              <a:tr h="131561">
                <a:tc>
                  <a:txBody>
                    <a:bodyPr/>
                    <a:lstStyle/>
                    <a:p>
                      <a:pPr algn="l" fontAlgn="b"/>
                      <a:r>
                        <a:rPr lang="cs-CZ" sz="700" b="0" i="0" u="none" strike="noStrike">
                          <a:solidFill>
                            <a:srgbClr val="000000"/>
                          </a:solidFill>
                          <a:effectLst/>
                          <a:latin typeface="Arial" panose="020B0604020202020204" pitchFamily="34" charset="0"/>
                        </a:rPr>
                        <a:t>[D2-D7] Grosskrotzenburg - Urberach UMAIN N2 [DIR] [D7] / N-1 Dettingen - Grosskrotzenburg UMAIN S1</a:t>
                      </a:r>
                    </a:p>
                  </a:txBody>
                  <a:tcPr marL="83014"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174,55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21%</a:t>
                      </a:r>
                    </a:p>
                  </a:txBody>
                  <a:tcPr marL="0" marR="0" marT="0" marB="0" anchor="b">
                    <a:lnL>
                      <a:noFill/>
                    </a:lnL>
                    <a:lnR>
                      <a:noFill/>
                    </a:lnR>
                    <a:lnT>
                      <a:noFill/>
                    </a:lnT>
                    <a:lnB>
                      <a:noFill/>
                    </a:lnB>
                  </a:tcPr>
                </a:tc>
                <a:extLst>
                  <a:ext uri="{0D108BD9-81ED-4DB2-BD59-A6C34878D82A}">
                    <a16:rowId xmlns:a16="http://schemas.microsoft.com/office/drawing/2014/main" val="46478702"/>
                  </a:ext>
                </a:extLst>
              </a:tr>
              <a:tr h="131561">
                <a:tc>
                  <a:txBody>
                    <a:bodyPr/>
                    <a:lstStyle/>
                    <a:p>
                      <a:pPr algn="l" fontAlgn="b"/>
                      <a:r>
                        <a:rPr lang="cs-CZ" sz="700" b="1" i="0" u="none" strike="noStrike">
                          <a:solidFill>
                            <a:srgbClr val="000000"/>
                          </a:solidFill>
                          <a:effectLst/>
                          <a:latin typeface="Arial" panose="020B0604020202020204" pitchFamily="34" charset="0"/>
                        </a:rPr>
                        <a:t>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80,84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150%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838329784"/>
                  </a:ext>
                </a:extLst>
              </a:tr>
              <a:tr h="131561">
                <a:tc>
                  <a:txBody>
                    <a:bodyPr/>
                    <a:lstStyle/>
                    <a:p>
                      <a:pPr algn="l" fontAlgn="b"/>
                      <a:r>
                        <a:rPr lang="cs-CZ" sz="700" b="0" i="0" u="none" strike="noStrike">
                          <a:solidFill>
                            <a:srgbClr val="000000"/>
                          </a:solidFill>
                          <a:effectLst/>
                          <a:latin typeface="Arial" panose="020B0604020202020204" pitchFamily="34" charset="0"/>
                        </a:rPr>
                        <a:t>[BE-FR] Avelgem - Avelin 80 [DIR] [FR] / N-1 Achene - Lonny 380.19</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5,43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69%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031916192"/>
                  </a:ext>
                </a:extLst>
              </a:tr>
              <a:tr h="131561">
                <a:tc>
                  <a:txBody>
                    <a:bodyPr/>
                    <a:lstStyle/>
                    <a:p>
                      <a:pPr algn="l" fontAlgn="b"/>
                      <a:r>
                        <a:rPr lang="cs-CZ" sz="700" b="0" i="0" u="none" strike="noStrike">
                          <a:solidFill>
                            <a:srgbClr val="000000"/>
                          </a:solidFill>
                          <a:effectLst/>
                          <a:latin typeface="Arial" panose="020B0604020202020204" pitchFamily="34" charset="0"/>
                        </a:rPr>
                        <a:t>[CZ-PL] Wielopole - Nosovice [DIR] [PL] / N-1 Albrechtice - Dobrzen</a:t>
                      </a:r>
                    </a:p>
                  </a:txBody>
                  <a:tcPr marL="83014"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80,84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54%</a:t>
                      </a:r>
                    </a:p>
                  </a:txBody>
                  <a:tcPr marL="0" marR="0" marT="0" marB="0" anchor="b">
                    <a:lnL>
                      <a:noFill/>
                    </a:lnL>
                    <a:lnR>
                      <a:noFill/>
                    </a:lnR>
                    <a:lnT>
                      <a:noFill/>
                    </a:lnT>
                    <a:lnB>
                      <a:noFill/>
                    </a:lnB>
                  </a:tcPr>
                </a:tc>
                <a:extLst>
                  <a:ext uri="{0D108BD9-81ED-4DB2-BD59-A6C34878D82A}">
                    <a16:rowId xmlns:a16="http://schemas.microsoft.com/office/drawing/2014/main" val="1231880154"/>
                  </a:ext>
                </a:extLst>
              </a:tr>
              <a:tr h="131561">
                <a:tc>
                  <a:txBody>
                    <a:bodyPr/>
                    <a:lstStyle/>
                    <a:p>
                      <a:pPr algn="l" fontAlgn="b"/>
                      <a:r>
                        <a:rPr lang="cs-CZ" sz="700" b="0" i="0" u="none" strike="noStrike">
                          <a:solidFill>
                            <a:srgbClr val="000000"/>
                          </a:solidFill>
                          <a:effectLst/>
                          <a:latin typeface="Arial" panose="020B0604020202020204" pitchFamily="34" charset="0"/>
                        </a:rPr>
                        <a:t>[D2-D7] Grosskrotzenburg - Urberach UMAIN N2 [DIR] [D7] / N-1 Dettingen - Grosskrotzenburg UMAIN S1</a:t>
                      </a:r>
                    </a:p>
                  </a:txBody>
                  <a:tcPr marL="83014"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43,49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27%</a:t>
                      </a:r>
                    </a:p>
                  </a:txBody>
                  <a:tcPr marL="0" marR="0" marT="0" marB="0" anchor="b">
                    <a:lnL>
                      <a:noFill/>
                    </a:lnL>
                    <a:lnR>
                      <a:noFill/>
                    </a:lnR>
                    <a:lnT>
                      <a:noFill/>
                    </a:lnT>
                    <a:lnB>
                      <a:noFill/>
                    </a:lnB>
                  </a:tcPr>
                </a:tc>
                <a:extLst>
                  <a:ext uri="{0D108BD9-81ED-4DB2-BD59-A6C34878D82A}">
                    <a16:rowId xmlns:a16="http://schemas.microsoft.com/office/drawing/2014/main" val="1756329657"/>
                  </a:ext>
                </a:extLst>
              </a:tr>
              <a:tr h="131561">
                <a:tc>
                  <a:txBody>
                    <a:bodyPr/>
                    <a:lstStyle/>
                    <a:p>
                      <a:pPr algn="l" fontAlgn="b"/>
                      <a:r>
                        <a:rPr lang="cs-CZ" sz="700" b="1" i="0" u="none" strike="noStrike">
                          <a:solidFill>
                            <a:srgbClr val="000000"/>
                          </a:solidFill>
                          <a:effectLst/>
                          <a:latin typeface="Arial" panose="020B0604020202020204" pitchFamily="34" charset="0"/>
                        </a:rPr>
                        <a:t>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20,69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59%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55753794"/>
                  </a:ext>
                </a:extLst>
              </a:tr>
              <a:tr h="131561">
                <a:tc>
                  <a:txBody>
                    <a:bodyPr/>
                    <a:lstStyle/>
                    <a:p>
                      <a:pPr algn="l" fontAlgn="b"/>
                      <a:r>
                        <a:rPr lang="cs-CZ" sz="700" b="0" i="0" u="none" strike="noStrike">
                          <a:solidFill>
                            <a:srgbClr val="000000"/>
                          </a:solidFill>
                          <a:effectLst/>
                          <a:latin typeface="Arial" panose="020B0604020202020204" pitchFamily="34" charset="0"/>
                        </a:rPr>
                        <a:t>[CZ-PL] Wielopole - Nosovice [DIR] [PL] / N-1 Albrechtice - Dobrzen</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20,69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59%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706344763"/>
                  </a:ext>
                </a:extLst>
              </a:tr>
              <a:tr h="131561">
                <a:tc>
                  <a:txBody>
                    <a:bodyPr/>
                    <a:lstStyle/>
                    <a:p>
                      <a:pPr algn="l" fontAlgn="b"/>
                      <a:r>
                        <a:rPr lang="cs-CZ" sz="700" b="1" i="0" u="none" strike="noStrike">
                          <a:solidFill>
                            <a:srgbClr val="000000"/>
                          </a:solidFill>
                          <a:effectLst/>
                          <a:latin typeface="Arial" panose="020B0604020202020204" pitchFamily="34" charset="0"/>
                        </a:rPr>
                        <a:t>10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473,43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44%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694668775"/>
                  </a:ext>
                </a:extLst>
              </a:tr>
              <a:tr h="131561">
                <a:tc>
                  <a:txBody>
                    <a:bodyPr/>
                    <a:lstStyle/>
                    <a:p>
                      <a:pPr algn="l" fontAlgn="b"/>
                      <a:r>
                        <a:rPr lang="pt-BR" sz="700" b="0" i="0" u="none" strike="noStrike">
                          <a:solidFill>
                            <a:srgbClr val="000000"/>
                          </a:solidFill>
                          <a:effectLst/>
                          <a:latin typeface="Arial" panose="020B0604020202020204" pitchFamily="34" charset="0"/>
                        </a:rPr>
                        <a:t>[RO-RO] Resita - Timisoara c1 [DIR] / N-1 Resita - Timisoara c2</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473,43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44%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965507154"/>
                  </a:ext>
                </a:extLst>
              </a:tr>
              <a:tr h="131561">
                <a:tc>
                  <a:txBody>
                    <a:bodyPr/>
                    <a:lstStyle/>
                    <a:p>
                      <a:pPr algn="l" fontAlgn="b"/>
                      <a:r>
                        <a:rPr lang="cs-CZ" sz="700" b="1" i="0" u="none" strike="noStrike">
                          <a:solidFill>
                            <a:srgbClr val="000000"/>
                          </a:solidFill>
                          <a:effectLst/>
                          <a:latin typeface="Arial" panose="020B0604020202020204" pitchFamily="34" charset="0"/>
                        </a:rPr>
                        <a:t>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1422,12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33%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774407030"/>
                  </a:ext>
                </a:extLst>
              </a:tr>
              <a:tr h="131561">
                <a:tc>
                  <a:txBody>
                    <a:bodyPr/>
                    <a:lstStyle/>
                    <a:p>
                      <a:pPr algn="l" fontAlgn="b"/>
                      <a:r>
                        <a:rPr lang="cs-CZ" sz="700" b="0" i="0" u="none" strike="noStrike">
                          <a:solidFill>
                            <a:srgbClr val="000000"/>
                          </a:solidFill>
                          <a:effectLst/>
                          <a:latin typeface="Arial" panose="020B0604020202020204" pitchFamily="34" charset="0"/>
                        </a:rPr>
                        <a:t>[RO-RO] Paroseni - Targu Jiu Nord [OPP] / N-1 Portile de Fier - Resita</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1422,12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61929191"/>
                  </a:ext>
                </a:extLst>
              </a:tr>
              <a:tr h="131561">
                <a:tc>
                  <a:txBody>
                    <a:bodyPr/>
                    <a:lstStyle/>
                    <a:p>
                      <a:pPr algn="l" fontAlgn="b"/>
                      <a:r>
                        <a:rPr lang="cs-CZ" sz="700" b="1" i="0" u="none" strike="noStrike">
                          <a:solidFill>
                            <a:srgbClr val="000000"/>
                          </a:solidFill>
                          <a:effectLst/>
                          <a:latin typeface="Arial" panose="020B0604020202020204" pitchFamily="34" charset="0"/>
                        </a:rPr>
                        <a:t>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1253,1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45%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627639980"/>
                  </a:ext>
                </a:extLst>
              </a:tr>
              <a:tr h="131561">
                <a:tc>
                  <a:txBody>
                    <a:bodyPr/>
                    <a:lstStyle/>
                    <a:p>
                      <a:pPr algn="l" fontAlgn="b"/>
                      <a:r>
                        <a:rPr lang="pt-BR" sz="700" b="0" i="0" u="none" strike="noStrike">
                          <a:solidFill>
                            <a:srgbClr val="000000"/>
                          </a:solidFill>
                          <a:effectLst/>
                          <a:latin typeface="Arial" panose="020B0604020202020204" pitchFamily="34" charset="0"/>
                        </a:rPr>
                        <a:t>[RO-RO] Resita - Timisoara c1 [DIR] / N-1 Resita - Timisoara c2</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1253,1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45%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591663616"/>
                  </a:ext>
                </a:extLst>
              </a:tr>
              <a:tr h="131561">
                <a:tc>
                  <a:txBody>
                    <a:bodyPr/>
                    <a:lstStyle/>
                    <a:p>
                      <a:pPr algn="l" fontAlgn="b"/>
                      <a:r>
                        <a:rPr lang="cs-CZ" sz="700" b="1" i="0" u="none" strike="noStrike">
                          <a:solidFill>
                            <a:srgbClr val="000000"/>
                          </a:solidFill>
                          <a:effectLst/>
                          <a:latin typeface="Arial" panose="020B0604020202020204" pitchFamily="34" charset="0"/>
                        </a:rPr>
                        <a:t>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1177,44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42%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674699766"/>
                  </a:ext>
                </a:extLst>
              </a:tr>
              <a:tr h="131561">
                <a:tc>
                  <a:txBody>
                    <a:bodyPr/>
                    <a:lstStyle/>
                    <a:p>
                      <a:pPr algn="l" fontAlgn="b"/>
                      <a:r>
                        <a:rPr lang="pt-BR" sz="700" b="0" i="0" u="none" strike="noStrike">
                          <a:solidFill>
                            <a:srgbClr val="000000"/>
                          </a:solidFill>
                          <a:effectLst/>
                          <a:latin typeface="Arial" panose="020B0604020202020204" pitchFamily="34" charset="0"/>
                        </a:rPr>
                        <a:t>[RO-RO] Resita - Timisoara c1 [DIR] / N-1 Resita - Timisoara c2</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1177,44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42%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209609179"/>
                  </a:ext>
                </a:extLst>
              </a:tr>
              <a:tr h="131561">
                <a:tc>
                  <a:txBody>
                    <a:bodyPr/>
                    <a:lstStyle/>
                    <a:p>
                      <a:pPr algn="l" fontAlgn="b"/>
                      <a:r>
                        <a:rPr lang="cs-CZ" sz="700" b="1" i="0" u="none" strike="noStrike">
                          <a:solidFill>
                            <a:srgbClr val="000000"/>
                          </a:solidFill>
                          <a:effectLst/>
                          <a:latin typeface="Arial" panose="020B0604020202020204" pitchFamily="34" charset="0"/>
                        </a:rPr>
                        <a:t>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1074,71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43%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608063559"/>
                  </a:ext>
                </a:extLst>
              </a:tr>
              <a:tr h="131561">
                <a:tc>
                  <a:txBody>
                    <a:bodyPr/>
                    <a:lstStyle/>
                    <a:p>
                      <a:pPr algn="l" fontAlgn="b"/>
                      <a:r>
                        <a:rPr lang="pt-BR" sz="700" b="0" i="0" u="none" strike="noStrike">
                          <a:solidFill>
                            <a:srgbClr val="000000"/>
                          </a:solidFill>
                          <a:effectLst/>
                          <a:latin typeface="Arial" panose="020B0604020202020204" pitchFamily="34" charset="0"/>
                        </a:rPr>
                        <a:t>[RO-RO] Resita - Timisoara c1 [DIR] / N-1 Resita - Timisoara c2</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1074,71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43%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63986469"/>
                  </a:ext>
                </a:extLst>
              </a:tr>
              <a:tr h="131561">
                <a:tc>
                  <a:txBody>
                    <a:bodyPr/>
                    <a:lstStyle/>
                    <a:p>
                      <a:pPr algn="l" fontAlgn="b"/>
                      <a:r>
                        <a:rPr lang="cs-CZ" sz="700" b="1" i="0" u="none" strike="noStrike">
                          <a:solidFill>
                            <a:srgbClr val="000000"/>
                          </a:solidFill>
                          <a:effectLst/>
                          <a:latin typeface="Arial" panose="020B0604020202020204" pitchFamily="34" charset="0"/>
                        </a:rPr>
                        <a:t>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1564,39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30%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510884450"/>
                  </a:ext>
                </a:extLst>
              </a:tr>
              <a:tr h="131561">
                <a:tc>
                  <a:txBody>
                    <a:bodyPr/>
                    <a:lstStyle/>
                    <a:p>
                      <a:pPr algn="l" fontAlgn="b"/>
                      <a:r>
                        <a:rPr lang="cs-CZ" sz="700" b="0" i="0" u="none" strike="noStrike">
                          <a:solidFill>
                            <a:srgbClr val="000000"/>
                          </a:solidFill>
                          <a:effectLst/>
                          <a:latin typeface="Arial" panose="020B0604020202020204" pitchFamily="34" charset="0"/>
                        </a:rPr>
                        <a:t>[RO-RO] Paroseni - Targu Jiu Nord [OPP] / N-1 Portile de Fier - Resita</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1564,39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665461604"/>
                  </a:ext>
                </a:extLst>
              </a:tr>
              <a:tr h="131561">
                <a:tc>
                  <a:txBody>
                    <a:bodyPr/>
                    <a:lstStyle/>
                    <a:p>
                      <a:pPr algn="l" fontAlgn="b"/>
                      <a:r>
                        <a:rPr lang="cs-CZ" sz="700" b="1" i="0" u="none" strike="noStrike">
                          <a:solidFill>
                            <a:srgbClr val="000000"/>
                          </a:solidFill>
                          <a:effectLst/>
                          <a:latin typeface="Arial" panose="020B0604020202020204" pitchFamily="34" charset="0"/>
                        </a:rPr>
                        <a:t>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665,72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30%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288675300"/>
                  </a:ext>
                </a:extLst>
              </a:tr>
              <a:tr h="131561">
                <a:tc>
                  <a:txBody>
                    <a:bodyPr/>
                    <a:lstStyle/>
                    <a:p>
                      <a:pPr algn="l" fontAlgn="b"/>
                      <a:r>
                        <a:rPr lang="cs-CZ" sz="700" b="0" i="0" u="none" strike="noStrike">
                          <a:solidFill>
                            <a:srgbClr val="000000"/>
                          </a:solidFill>
                          <a:effectLst/>
                          <a:latin typeface="Arial" panose="020B0604020202020204" pitchFamily="34" charset="0"/>
                        </a:rPr>
                        <a:t>[RO-RO] Paroseni - Targu Jiu Nord [OPP] / N-1 Portile de Fier - Djerdap</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665,72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433055481"/>
                  </a:ext>
                </a:extLst>
              </a:tr>
              <a:tr h="131561">
                <a:tc>
                  <a:txBody>
                    <a:bodyPr/>
                    <a:lstStyle/>
                    <a:p>
                      <a:pPr algn="l" fontAlgn="b"/>
                      <a:r>
                        <a:rPr lang="cs-CZ" sz="700" b="1" i="0" u="none" strike="noStrike">
                          <a:solidFill>
                            <a:srgbClr val="000000"/>
                          </a:solidFill>
                          <a:effectLst/>
                          <a:latin typeface="Arial" panose="020B0604020202020204" pitchFamily="34" charset="0"/>
                        </a:rPr>
                        <a:t>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53,75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105%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185319667"/>
                  </a:ext>
                </a:extLst>
              </a:tr>
              <a:tr h="131561">
                <a:tc>
                  <a:txBody>
                    <a:bodyPr/>
                    <a:lstStyle/>
                    <a:p>
                      <a:pPr algn="l" fontAlgn="b"/>
                      <a:r>
                        <a:rPr lang="cs-CZ" sz="700" b="0" i="0" u="none" strike="noStrike">
                          <a:solidFill>
                            <a:srgbClr val="000000"/>
                          </a:solidFill>
                          <a:effectLst/>
                          <a:latin typeface="Arial" panose="020B0604020202020204" pitchFamily="34" charset="0"/>
                        </a:rPr>
                        <a:t>[AT-D2] St. Peter 2 - Pleinting 258 [OPP] [AT] / N-1 Pleinting - Pirach 257</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2,35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85%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533101925"/>
                  </a:ext>
                </a:extLst>
              </a:tr>
              <a:tr h="131561">
                <a:tc>
                  <a:txBody>
                    <a:bodyPr/>
                    <a:lstStyle/>
                    <a:p>
                      <a:pPr algn="l" fontAlgn="b"/>
                      <a:r>
                        <a:rPr lang="cs-CZ" sz="700" b="0" i="0" u="none" strike="noStrike">
                          <a:solidFill>
                            <a:srgbClr val="000000"/>
                          </a:solidFill>
                          <a:effectLst/>
                          <a:latin typeface="Arial" panose="020B0604020202020204" pitchFamily="34" charset="0"/>
                        </a:rPr>
                        <a:t>[NL-D2] Meeden-Diele  380 Z [OPP] [NL] / N-1 Eemshaven-Meeden-Zwolle 380 Z</a:t>
                      </a:r>
                    </a:p>
                  </a:txBody>
                  <a:tcPr marL="83014"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53,75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684725489"/>
                  </a:ext>
                </a:extLst>
              </a:tr>
              <a:tr h="131561">
                <a:tc>
                  <a:txBody>
                    <a:bodyPr/>
                    <a:lstStyle/>
                    <a:p>
                      <a:pPr algn="l" fontAlgn="b"/>
                      <a:r>
                        <a:rPr lang="cs-CZ" sz="700" b="1" i="0" u="none" strike="noStrike">
                          <a:solidFill>
                            <a:srgbClr val="000000"/>
                          </a:solidFill>
                          <a:effectLst/>
                          <a:latin typeface="Arial" panose="020B0604020202020204" pitchFamily="34" charset="0"/>
                        </a:rPr>
                        <a:t>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95,89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78%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845144535"/>
                  </a:ext>
                </a:extLst>
              </a:tr>
              <a:tr h="131561">
                <a:tc>
                  <a:txBody>
                    <a:bodyPr/>
                    <a:lstStyle/>
                    <a:p>
                      <a:pPr algn="l" fontAlgn="b"/>
                      <a:r>
                        <a:rPr lang="cs-CZ" sz="700" b="0" i="0" u="none" strike="noStrike">
                          <a:solidFill>
                            <a:srgbClr val="000000"/>
                          </a:solidFill>
                          <a:effectLst/>
                          <a:latin typeface="Arial" panose="020B0604020202020204" pitchFamily="34" charset="0"/>
                        </a:rPr>
                        <a:t>[AT-HU] Wien Suedost - Gyoer 245 [DIR] [AT] / N-1 Gyor - Neusiedl</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59,41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322314041"/>
                  </a:ext>
                </a:extLst>
              </a:tr>
              <a:tr h="131561">
                <a:tc>
                  <a:txBody>
                    <a:bodyPr/>
                    <a:lstStyle/>
                    <a:p>
                      <a:pPr algn="l" fontAlgn="b"/>
                      <a:r>
                        <a:rPr lang="cs-CZ" sz="700" b="0" i="0" u="none" strike="noStrike">
                          <a:solidFill>
                            <a:srgbClr val="000000"/>
                          </a:solidFill>
                          <a:effectLst/>
                          <a:latin typeface="Arial" panose="020B0604020202020204" pitchFamily="34" charset="0"/>
                        </a:rPr>
                        <a:t>[NL-D2] Meeden-Diele  380 Z [OPP] [NL] / N-1 Eemshaven-Meeden-Zwolle 380 Z</a:t>
                      </a:r>
                    </a:p>
                  </a:txBody>
                  <a:tcPr marL="83014"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95,89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39%</a:t>
                      </a:r>
                    </a:p>
                  </a:txBody>
                  <a:tcPr marL="0" marR="0" marT="0" marB="0" anchor="b">
                    <a:lnL>
                      <a:noFill/>
                    </a:lnL>
                    <a:lnR>
                      <a:noFill/>
                    </a:lnR>
                    <a:lnT>
                      <a:noFill/>
                    </a:lnT>
                    <a:lnB>
                      <a:noFill/>
                    </a:lnB>
                  </a:tcPr>
                </a:tc>
                <a:extLst>
                  <a:ext uri="{0D108BD9-81ED-4DB2-BD59-A6C34878D82A}">
                    <a16:rowId xmlns:a16="http://schemas.microsoft.com/office/drawing/2014/main" val="2877674285"/>
                  </a:ext>
                </a:extLst>
              </a:tr>
              <a:tr h="131561">
                <a:tc>
                  <a:txBody>
                    <a:bodyPr/>
                    <a:lstStyle/>
                    <a:p>
                      <a:pPr algn="l" fontAlgn="b"/>
                      <a:r>
                        <a:rPr lang="cs-CZ" sz="700" b="1" i="0" u="none" strike="noStrike">
                          <a:solidFill>
                            <a:srgbClr val="000000"/>
                          </a:solidFill>
                          <a:effectLst/>
                          <a:latin typeface="Arial" panose="020B0604020202020204" pitchFamily="34" charset="0"/>
                        </a:rPr>
                        <a:t>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40,18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78%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219093839"/>
                  </a:ext>
                </a:extLst>
              </a:tr>
              <a:tr h="131561">
                <a:tc>
                  <a:txBody>
                    <a:bodyPr/>
                    <a:lstStyle/>
                    <a:p>
                      <a:pPr algn="l" fontAlgn="b"/>
                      <a:r>
                        <a:rPr lang="de-DE" sz="700" b="0" i="0" u="none" strike="noStrike">
                          <a:solidFill>
                            <a:srgbClr val="000000"/>
                          </a:solidFill>
                          <a:effectLst/>
                          <a:latin typeface="Arial" panose="020B0604020202020204" pitchFamily="34" charset="0"/>
                        </a:rPr>
                        <a:t>[D2-NL] Diele - Meeden SCHWARZ [OPP] [D2] / N-1 Zwolle-Meeden 380 W</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40%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957057253"/>
                  </a:ext>
                </a:extLst>
              </a:tr>
              <a:tr h="131561">
                <a:tc>
                  <a:txBody>
                    <a:bodyPr/>
                    <a:lstStyle/>
                    <a:p>
                      <a:pPr algn="l" fontAlgn="b"/>
                      <a:r>
                        <a:rPr lang="pl-PL" sz="700" b="0" i="0" u="none" strike="noStrike">
                          <a:solidFill>
                            <a:srgbClr val="000000"/>
                          </a:solidFill>
                          <a:effectLst/>
                          <a:latin typeface="Arial" panose="020B0604020202020204" pitchFamily="34" charset="0"/>
                        </a:rPr>
                        <a:t>[PL-PL] Polaniec - Tarnow [DIR] / N-2 Tucznawa - Skawina and Byczyna - Skawina</a:t>
                      </a:r>
                    </a:p>
                  </a:txBody>
                  <a:tcPr marL="83014"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0" i="0" u="none" strike="noStrike">
                          <a:solidFill>
                            <a:srgbClr val="000000"/>
                          </a:solidFill>
                          <a:effectLst/>
                          <a:latin typeface="Arial" panose="020B0604020202020204" pitchFamily="34" charset="0"/>
                        </a:rPr>
                        <a:t>40,18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0" i="0" u="none" strike="noStrike">
                          <a:solidFill>
                            <a:srgbClr val="000000"/>
                          </a:solidFill>
                          <a:effectLst/>
                          <a:latin typeface="Arial" panose="020B0604020202020204" pitchFamily="34" charset="0"/>
                        </a:rPr>
                        <a:t>38%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760418303"/>
                  </a:ext>
                </a:extLst>
              </a:tr>
              <a:tr h="131561">
                <a:tc>
                  <a:txBody>
                    <a:bodyPr/>
                    <a:lstStyle/>
                    <a:p>
                      <a:pPr algn="l" fontAlgn="b"/>
                      <a:r>
                        <a:rPr lang="cs-CZ" sz="700" b="1" i="0" u="none" strike="noStrike">
                          <a:solidFill>
                            <a:srgbClr val="000000"/>
                          </a:solidFill>
                          <a:effectLst/>
                          <a:latin typeface="Arial" panose="020B0604020202020204" pitchFamily="34" charset="0"/>
                        </a:rPr>
                        <a:t>Total sum</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cs-CZ" sz="700" b="1" i="0" u="none" strike="noStrike">
                          <a:solidFill>
                            <a:srgbClr val="000000"/>
                          </a:solidFill>
                          <a:effectLst/>
                          <a:latin typeface="Arial" panose="020B0604020202020204" pitchFamily="34" charset="0"/>
                        </a:rPr>
                        <a:t>1564,39</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cs-CZ" sz="700" b="1" i="0" u="none" strike="noStrike" dirty="0">
                          <a:solidFill>
                            <a:srgbClr val="000000"/>
                          </a:solidFill>
                          <a:effectLst/>
                          <a:latin typeface="Arial" panose="020B0604020202020204" pitchFamily="34" charset="0"/>
                        </a:rPr>
                        <a:t>884%</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extLst>
                  <a:ext uri="{0D108BD9-81ED-4DB2-BD59-A6C34878D82A}">
                    <a16:rowId xmlns:a16="http://schemas.microsoft.com/office/drawing/2014/main" val="4206242831"/>
                  </a:ext>
                </a:extLst>
              </a:tr>
            </a:tbl>
          </a:graphicData>
        </a:graphic>
      </p:graphicFrame>
    </p:spTree>
    <p:extLst>
      <p:ext uri="{BB962C8B-B14F-4D97-AF65-F5344CB8AC3E}">
        <p14:creationId xmlns:p14="http://schemas.microsoft.com/office/powerpoint/2010/main" val="1970295726"/>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BD20220426</a:t>
            </a:r>
            <a:r>
              <a:rPr lang="en-US" altLang="hu-HU" sz="1400" dirty="0">
                <a:solidFill>
                  <a:srgbClr val="008000"/>
                </a:solidFill>
              </a:rPr>
              <a:t> (part </a:t>
            </a:r>
            <a:r>
              <a:rPr lang="sl-SI" altLang="hu-HU" sz="1400" dirty="0">
                <a:solidFill>
                  <a:srgbClr val="008000"/>
                </a:solidFill>
              </a:rPr>
              <a:t>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ulka 1">
            <a:extLst>
              <a:ext uri="{FF2B5EF4-FFF2-40B4-BE49-F238E27FC236}">
                <a16:creationId xmlns:a16="http://schemas.microsoft.com/office/drawing/2014/main" id="{3B518EFA-125A-44C2-96D6-6E627ABFCFF1}"/>
              </a:ext>
            </a:extLst>
          </p:cNvPr>
          <p:cNvGraphicFramePr>
            <a:graphicFrameLocks noGrp="1"/>
          </p:cNvGraphicFramePr>
          <p:nvPr>
            <p:extLst>
              <p:ext uri="{D42A27DB-BD31-4B8C-83A1-F6EECF244321}">
                <p14:modId xmlns:p14="http://schemas.microsoft.com/office/powerpoint/2010/main" val="1704198805"/>
              </p:ext>
            </p:extLst>
          </p:nvPr>
        </p:nvGraphicFramePr>
        <p:xfrm>
          <a:off x="405890" y="977082"/>
          <a:ext cx="8760057" cy="5518809"/>
        </p:xfrm>
        <a:graphic>
          <a:graphicData uri="http://schemas.openxmlformats.org/drawingml/2006/table">
            <a:tbl>
              <a:tblPr/>
              <a:tblGrid>
                <a:gridCol w="6484870">
                  <a:extLst>
                    <a:ext uri="{9D8B030D-6E8A-4147-A177-3AD203B41FA5}">
                      <a16:colId xmlns:a16="http://schemas.microsoft.com/office/drawing/2014/main" val="3374975928"/>
                    </a:ext>
                  </a:extLst>
                </a:gridCol>
                <a:gridCol w="1679958">
                  <a:extLst>
                    <a:ext uri="{9D8B030D-6E8A-4147-A177-3AD203B41FA5}">
                      <a16:colId xmlns:a16="http://schemas.microsoft.com/office/drawing/2014/main" val="3324909192"/>
                    </a:ext>
                  </a:extLst>
                </a:gridCol>
                <a:gridCol w="595229">
                  <a:extLst>
                    <a:ext uri="{9D8B030D-6E8A-4147-A177-3AD203B41FA5}">
                      <a16:colId xmlns:a16="http://schemas.microsoft.com/office/drawing/2014/main" val="1482554445"/>
                    </a:ext>
                  </a:extLst>
                </a:gridCol>
              </a:tblGrid>
              <a:tr h="149157">
                <a:tc>
                  <a:txBody>
                    <a:bodyPr/>
                    <a:lstStyle/>
                    <a:p>
                      <a:pPr algn="l" fontAlgn="b"/>
                      <a:r>
                        <a:rPr lang="cs-CZ" sz="7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3089847196"/>
                  </a:ext>
                </a:extLst>
              </a:tr>
              <a:tr h="149157">
                <a:tc>
                  <a:txBody>
                    <a:bodyPr/>
                    <a:lstStyle/>
                    <a:p>
                      <a:pPr algn="l" fontAlgn="b"/>
                      <a:r>
                        <a:rPr lang="cs-CZ" sz="700" b="1"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249,93</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146%</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899098812"/>
                  </a:ext>
                </a:extLst>
              </a:tr>
              <a:tr h="149157">
                <a:tc>
                  <a:txBody>
                    <a:bodyPr/>
                    <a:lstStyle/>
                    <a:p>
                      <a:pPr algn="l" fontAlgn="b"/>
                      <a:r>
                        <a:rPr lang="cs-CZ" sz="700" b="0" i="0" u="none" strike="noStrike">
                          <a:solidFill>
                            <a:srgbClr val="000000"/>
                          </a:solidFill>
                          <a:effectLst/>
                          <a:latin typeface="Arial" panose="020B0604020202020204" pitchFamily="34" charset="0"/>
                        </a:rPr>
                        <a:t>[HR-BA] 220kV Zakucac - Mostar [OPP] [HR] / N-1 Konjsko - Mostar</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249,93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51651622"/>
                  </a:ext>
                </a:extLst>
              </a:tr>
              <a:tr h="149157">
                <a:tc>
                  <a:txBody>
                    <a:bodyPr/>
                    <a:lstStyle/>
                    <a:p>
                      <a:pPr algn="l" fontAlgn="b"/>
                      <a:r>
                        <a:rPr lang="cs-CZ" sz="700" b="0" i="0" u="none" strike="noStrike">
                          <a:solidFill>
                            <a:srgbClr val="000000"/>
                          </a:solidFill>
                          <a:effectLst/>
                          <a:latin typeface="Arial" panose="020B0604020202020204" pitchFamily="34" charset="0"/>
                        </a:rPr>
                        <a:t>[PL-PL] Mikulowa AT1 [OPP] / N-1 Mikulowa AT2</a:t>
                      </a:r>
                    </a:p>
                  </a:txBody>
                  <a:tcPr marL="83014"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19,62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74%</a:t>
                      </a:r>
                    </a:p>
                  </a:txBody>
                  <a:tcPr marL="0" marR="0" marT="0" marB="0" anchor="b">
                    <a:lnL>
                      <a:noFill/>
                    </a:lnL>
                    <a:lnR>
                      <a:noFill/>
                    </a:lnR>
                    <a:lnT>
                      <a:noFill/>
                    </a:lnT>
                    <a:lnB>
                      <a:noFill/>
                    </a:lnB>
                  </a:tcPr>
                </a:tc>
                <a:extLst>
                  <a:ext uri="{0D108BD9-81ED-4DB2-BD59-A6C34878D82A}">
                    <a16:rowId xmlns:a16="http://schemas.microsoft.com/office/drawing/2014/main" val="1593586148"/>
                  </a:ext>
                </a:extLst>
              </a:tr>
              <a:tr h="149157">
                <a:tc>
                  <a:txBody>
                    <a:bodyPr/>
                    <a:lstStyle/>
                    <a:p>
                      <a:pPr algn="l" fontAlgn="b"/>
                      <a:r>
                        <a:rPr lang="cs-CZ" sz="700" b="0" i="0" u="none" strike="noStrike">
                          <a:solidFill>
                            <a:srgbClr val="000000"/>
                          </a:solidFill>
                          <a:effectLst/>
                          <a:latin typeface="Arial" panose="020B0604020202020204" pitchFamily="34" charset="0"/>
                        </a:rPr>
                        <a:t>[BE-FR] Avelgem - Avelin 80 [DIR] [FR] / N-1 Achene - Lonny 380.19</a:t>
                      </a:r>
                    </a:p>
                  </a:txBody>
                  <a:tcPr marL="83014"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29,49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64%</a:t>
                      </a:r>
                    </a:p>
                  </a:txBody>
                  <a:tcPr marL="0" marR="0" marT="0" marB="0" anchor="b">
                    <a:lnL>
                      <a:noFill/>
                    </a:lnL>
                    <a:lnR>
                      <a:noFill/>
                    </a:lnR>
                    <a:lnT>
                      <a:noFill/>
                    </a:lnT>
                    <a:lnB>
                      <a:noFill/>
                    </a:lnB>
                  </a:tcPr>
                </a:tc>
                <a:extLst>
                  <a:ext uri="{0D108BD9-81ED-4DB2-BD59-A6C34878D82A}">
                    <a16:rowId xmlns:a16="http://schemas.microsoft.com/office/drawing/2014/main" val="669073767"/>
                  </a:ext>
                </a:extLst>
              </a:tr>
              <a:tr h="149157">
                <a:tc>
                  <a:txBody>
                    <a:bodyPr/>
                    <a:lstStyle/>
                    <a:p>
                      <a:pPr algn="l" fontAlgn="b"/>
                      <a:r>
                        <a:rPr lang="cs-CZ" sz="700" b="1" i="0" u="none" strike="noStrike">
                          <a:solidFill>
                            <a:srgbClr val="000000"/>
                          </a:solidFill>
                          <a:effectLst/>
                          <a:latin typeface="Arial" panose="020B0604020202020204" pitchFamily="34" charset="0"/>
                        </a:rPr>
                        <a:t>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853,45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563211321"/>
                  </a:ext>
                </a:extLst>
              </a:tr>
              <a:tr h="149157">
                <a:tc>
                  <a:txBody>
                    <a:bodyPr/>
                    <a:lstStyle/>
                    <a:p>
                      <a:pPr algn="l" fontAlgn="b"/>
                      <a:r>
                        <a:rPr lang="cs-CZ" sz="700" b="0" i="0" u="none" strike="noStrike">
                          <a:solidFill>
                            <a:srgbClr val="000000"/>
                          </a:solidFill>
                          <a:effectLst/>
                          <a:latin typeface="Arial" panose="020B0604020202020204" pitchFamily="34" charset="0"/>
                        </a:rPr>
                        <a:t>[HR-BA] 220kV Zakucac - Mostar [OPP] [HR] / N-1 Konjsko - Mostar</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853,45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920264620"/>
                  </a:ext>
                </a:extLst>
              </a:tr>
              <a:tr h="149157">
                <a:tc>
                  <a:txBody>
                    <a:bodyPr/>
                    <a:lstStyle/>
                    <a:p>
                      <a:pPr algn="l" fontAlgn="b"/>
                      <a:r>
                        <a:rPr lang="cs-CZ" sz="700" b="0" i="0" u="none" strike="noStrike">
                          <a:solidFill>
                            <a:srgbClr val="000000"/>
                          </a:solidFill>
                          <a:effectLst/>
                          <a:latin typeface="Arial" panose="020B0604020202020204" pitchFamily="34" charset="0"/>
                        </a:rPr>
                        <a:t>[BE-FR] Avelgem - Avelin 80 [DIR] [FR] / N-1 Achene - Lonny 380.19</a:t>
                      </a:r>
                    </a:p>
                  </a:txBody>
                  <a:tcPr marL="83014"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97,97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67%</a:t>
                      </a:r>
                    </a:p>
                  </a:txBody>
                  <a:tcPr marL="0" marR="0" marT="0" marB="0" anchor="b">
                    <a:lnL>
                      <a:noFill/>
                    </a:lnL>
                    <a:lnR>
                      <a:noFill/>
                    </a:lnR>
                    <a:lnT>
                      <a:noFill/>
                    </a:lnT>
                    <a:lnB>
                      <a:noFill/>
                    </a:lnB>
                  </a:tcPr>
                </a:tc>
                <a:extLst>
                  <a:ext uri="{0D108BD9-81ED-4DB2-BD59-A6C34878D82A}">
                    <a16:rowId xmlns:a16="http://schemas.microsoft.com/office/drawing/2014/main" val="1074848688"/>
                  </a:ext>
                </a:extLst>
              </a:tr>
              <a:tr h="149157">
                <a:tc>
                  <a:txBody>
                    <a:bodyPr/>
                    <a:lstStyle/>
                    <a:p>
                      <a:pPr algn="l" fontAlgn="b"/>
                      <a:r>
                        <a:rPr lang="pl-PL" sz="700" b="0" i="0" u="none" strike="noStrike">
                          <a:solidFill>
                            <a:srgbClr val="000000"/>
                          </a:solidFill>
                          <a:effectLst/>
                          <a:latin typeface="Arial" panose="020B0604020202020204" pitchFamily="34" charset="0"/>
                        </a:rPr>
                        <a:t>[PL-PL] Polaniec - Tarnow [DIR] / N-2 Tucznawa - Skawina and Byczyna - Skawina</a:t>
                      </a:r>
                    </a:p>
                  </a:txBody>
                  <a:tcPr marL="83014"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96,37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56%</a:t>
                      </a:r>
                    </a:p>
                  </a:txBody>
                  <a:tcPr marL="0" marR="0" marT="0" marB="0" anchor="b">
                    <a:lnL>
                      <a:noFill/>
                    </a:lnL>
                    <a:lnR>
                      <a:noFill/>
                    </a:lnR>
                    <a:lnT>
                      <a:noFill/>
                    </a:lnT>
                    <a:lnB>
                      <a:noFill/>
                    </a:lnB>
                  </a:tcPr>
                </a:tc>
                <a:extLst>
                  <a:ext uri="{0D108BD9-81ED-4DB2-BD59-A6C34878D82A}">
                    <a16:rowId xmlns:a16="http://schemas.microsoft.com/office/drawing/2014/main" val="1904021489"/>
                  </a:ext>
                </a:extLst>
              </a:tr>
              <a:tr h="149157">
                <a:tc>
                  <a:txBody>
                    <a:bodyPr/>
                    <a:lstStyle/>
                    <a:p>
                      <a:pPr algn="l" fontAlgn="b"/>
                      <a:r>
                        <a:rPr lang="cs-CZ" sz="700" b="1" i="0" u="none" strike="noStrike">
                          <a:solidFill>
                            <a:srgbClr val="000000"/>
                          </a:solidFill>
                          <a:effectLst/>
                          <a:latin typeface="Arial" panose="020B0604020202020204" pitchFamily="34" charset="0"/>
                        </a:rPr>
                        <a:t>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599,59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78%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574522126"/>
                  </a:ext>
                </a:extLst>
              </a:tr>
              <a:tr h="149157">
                <a:tc>
                  <a:txBody>
                    <a:bodyPr/>
                    <a:lstStyle/>
                    <a:p>
                      <a:pPr algn="l" fontAlgn="b"/>
                      <a:r>
                        <a:rPr lang="cs-CZ" sz="700" b="0" i="0" u="none" strike="noStrike">
                          <a:solidFill>
                            <a:srgbClr val="000000"/>
                          </a:solidFill>
                          <a:effectLst/>
                          <a:latin typeface="Arial" panose="020B0604020202020204" pitchFamily="34" charset="0"/>
                        </a:rPr>
                        <a:t>[HR-BA] 220kV Zakucac - Mostar [OPP] [HR] / N-1 Konjsko - Mostar</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599,59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722604216"/>
                  </a:ext>
                </a:extLst>
              </a:tr>
              <a:tr h="149157">
                <a:tc>
                  <a:txBody>
                    <a:bodyPr/>
                    <a:lstStyle/>
                    <a:p>
                      <a:pPr algn="l" fontAlgn="b"/>
                      <a:r>
                        <a:rPr lang="cs-CZ" sz="700" b="0" i="0" u="none" strike="noStrike">
                          <a:solidFill>
                            <a:srgbClr val="000000"/>
                          </a:solidFill>
                          <a:effectLst/>
                          <a:latin typeface="Arial" panose="020B0604020202020204" pitchFamily="34" charset="0"/>
                        </a:rPr>
                        <a:t>[BE-FR] Avelgem - Avelin 80 [DIR] [FR] / N-1 Achene - Lonny 380.19</a:t>
                      </a:r>
                    </a:p>
                  </a:txBody>
                  <a:tcPr marL="83014"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106,27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69%</a:t>
                      </a:r>
                    </a:p>
                  </a:txBody>
                  <a:tcPr marL="0" marR="0" marT="0" marB="0" anchor="b">
                    <a:lnL>
                      <a:noFill/>
                    </a:lnL>
                    <a:lnR>
                      <a:noFill/>
                    </a:lnR>
                    <a:lnT>
                      <a:noFill/>
                    </a:lnT>
                    <a:lnB>
                      <a:noFill/>
                    </a:lnB>
                  </a:tcPr>
                </a:tc>
                <a:extLst>
                  <a:ext uri="{0D108BD9-81ED-4DB2-BD59-A6C34878D82A}">
                    <a16:rowId xmlns:a16="http://schemas.microsoft.com/office/drawing/2014/main" val="3994743305"/>
                  </a:ext>
                </a:extLst>
              </a:tr>
              <a:tr h="149157">
                <a:tc>
                  <a:txBody>
                    <a:bodyPr/>
                    <a:lstStyle/>
                    <a:p>
                      <a:pPr algn="l" fontAlgn="b"/>
                      <a:r>
                        <a:rPr lang="cs-CZ" sz="700" b="1" i="0" u="none" strike="noStrike">
                          <a:solidFill>
                            <a:srgbClr val="000000"/>
                          </a:solidFill>
                          <a:effectLst/>
                          <a:latin typeface="Arial" panose="020B0604020202020204" pitchFamily="34" charset="0"/>
                        </a:rPr>
                        <a:t>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35,97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143%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73445805"/>
                  </a:ext>
                </a:extLst>
              </a:tr>
              <a:tr h="149157">
                <a:tc>
                  <a:txBody>
                    <a:bodyPr/>
                    <a:lstStyle/>
                    <a:p>
                      <a:pPr algn="l" fontAlgn="b"/>
                      <a:r>
                        <a:rPr lang="cs-CZ" sz="700" b="0" i="0" u="none" strike="noStrike">
                          <a:solidFill>
                            <a:srgbClr val="000000"/>
                          </a:solidFill>
                          <a:effectLst/>
                          <a:latin typeface="Arial" panose="020B0604020202020204" pitchFamily="34" charset="0"/>
                        </a:rPr>
                        <a:t>[BE-FR] Avelgem - Avelin 80 [DIR] [FR] / N-1 Achene - Lonny 380.19</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35,97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75%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415446922"/>
                  </a:ext>
                </a:extLst>
              </a:tr>
              <a:tr h="149157">
                <a:tc>
                  <a:txBody>
                    <a:bodyPr/>
                    <a:lstStyle/>
                    <a:p>
                      <a:pPr algn="l" fontAlgn="b"/>
                      <a:r>
                        <a:rPr lang="cs-CZ" sz="700" b="0" i="0" u="none" strike="noStrike">
                          <a:solidFill>
                            <a:srgbClr val="000000"/>
                          </a:solidFill>
                          <a:effectLst/>
                          <a:latin typeface="Arial" panose="020B0604020202020204" pitchFamily="34" charset="0"/>
                        </a:rPr>
                        <a:t>[CZ-PL] Wielopole - Nosovice [DIR] [PL] / N-1 Albrechtice - Dobrzen</a:t>
                      </a:r>
                    </a:p>
                  </a:txBody>
                  <a:tcPr marL="83014"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28,27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68%</a:t>
                      </a:r>
                    </a:p>
                  </a:txBody>
                  <a:tcPr marL="0" marR="0" marT="0" marB="0" anchor="b">
                    <a:lnL>
                      <a:noFill/>
                    </a:lnL>
                    <a:lnR>
                      <a:noFill/>
                    </a:lnR>
                    <a:lnT>
                      <a:noFill/>
                    </a:lnT>
                    <a:lnB>
                      <a:noFill/>
                    </a:lnB>
                  </a:tcPr>
                </a:tc>
                <a:extLst>
                  <a:ext uri="{0D108BD9-81ED-4DB2-BD59-A6C34878D82A}">
                    <a16:rowId xmlns:a16="http://schemas.microsoft.com/office/drawing/2014/main" val="2665191205"/>
                  </a:ext>
                </a:extLst>
              </a:tr>
              <a:tr h="149157">
                <a:tc>
                  <a:txBody>
                    <a:bodyPr/>
                    <a:lstStyle/>
                    <a:p>
                      <a:pPr algn="l" fontAlgn="b"/>
                      <a:r>
                        <a:rPr lang="cs-CZ" sz="700" b="1" i="0" u="none" strike="noStrike">
                          <a:solidFill>
                            <a:srgbClr val="000000"/>
                          </a:solidFill>
                          <a:effectLst/>
                          <a:latin typeface="Arial" panose="020B0604020202020204" pitchFamily="34" charset="0"/>
                        </a:rPr>
                        <a:t>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25,88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140%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777206935"/>
                  </a:ext>
                </a:extLst>
              </a:tr>
              <a:tr h="149157">
                <a:tc>
                  <a:txBody>
                    <a:bodyPr/>
                    <a:lstStyle/>
                    <a:p>
                      <a:pPr algn="l" fontAlgn="b"/>
                      <a:r>
                        <a:rPr lang="cs-CZ" sz="700" b="0" i="0" u="none" strike="noStrike">
                          <a:solidFill>
                            <a:srgbClr val="000000"/>
                          </a:solidFill>
                          <a:effectLst/>
                          <a:latin typeface="Arial" panose="020B0604020202020204" pitchFamily="34" charset="0"/>
                        </a:rPr>
                        <a:t>[BE-FR] Avelgem - Avelin 80 [DIR] [FR] / N-1 Achene - Lonny 380.19</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0,43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73%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609321042"/>
                  </a:ext>
                </a:extLst>
              </a:tr>
              <a:tr h="149157">
                <a:tc>
                  <a:txBody>
                    <a:bodyPr/>
                    <a:lstStyle/>
                    <a:p>
                      <a:pPr algn="l" fontAlgn="b"/>
                      <a:r>
                        <a:rPr lang="cs-CZ" sz="700" b="0" i="0" u="none" strike="noStrike">
                          <a:solidFill>
                            <a:srgbClr val="000000"/>
                          </a:solidFill>
                          <a:effectLst/>
                          <a:latin typeface="Arial" panose="020B0604020202020204" pitchFamily="34" charset="0"/>
                        </a:rPr>
                        <a:t>[CZ-PL] Wielopole - Nosovice [DIR] [PL] / N-1 Albrechtice - Dobrzen</a:t>
                      </a:r>
                    </a:p>
                  </a:txBody>
                  <a:tcPr marL="83014"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25,88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67%</a:t>
                      </a:r>
                    </a:p>
                  </a:txBody>
                  <a:tcPr marL="0" marR="0" marT="0" marB="0" anchor="b">
                    <a:lnL>
                      <a:noFill/>
                    </a:lnL>
                    <a:lnR>
                      <a:noFill/>
                    </a:lnR>
                    <a:lnT>
                      <a:noFill/>
                    </a:lnT>
                    <a:lnB>
                      <a:noFill/>
                    </a:lnB>
                  </a:tcPr>
                </a:tc>
                <a:extLst>
                  <a:ext uri="{0D108BD9-81ED-4DB2-BD59-A6C34878D82A}">
                    <a16:rowId xmlns:a16="http://schemas.microsoft.com/office/drawing/2014/main" val="2362075312"/>
                  </a:ext>
                </a:extLst>
              </a:tr>
              <a:tr h="149157">
                <a:tc>
                  <a:txBody>
                    <a:bodyPr/>
                    <a:lstStyle/>
                    <a:p>
                      <a:pPr algn="l" fontAlgn="b"/>
                      <a:r>
                        <a:rPr lang="cs-CZ" sz="700" b="1" i="0" u="none" strike="noStrike">
                          <a:solidFill>
                            <a:srgbClr val="000000"/>
                          </a:solidFill>
                          <a:effectLst/>
                          <a:latin typeface="Arial" panose="020B0604020202020204" pitchFamily="34" charset="0"/>
                        </a:rPr>
                        <a:t>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117,64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190%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405140730"/>
                  </a:ext>
                </a:extLst>
              </a:tr>
              <a:tr h="149157">
                <a:tc>
                  <a:txBody>
                    <a:bodyPr/>
                    <a:lstStyle/>
                    <a:p>
                      <a:pPr algn="l" fontAlgn="b"/>
                      <a:r>
                        <a:rPr lang="cs-CZ" sz="700" b="0" i="0" u="none" strike="noStrike">
                          <a:solidFill>
                            <a:srgbClr val="000000"/>
                          </a:solidFill>
                          <a:effectLst/>
                          <a:latin typeface="Arial" panose="020B0604020202020204" pitchFamily="34" charset="0"/>
                        </a:rPr>
                        <a:t>[NL-D7] Maasbracht - Oberzier SELFK WS [DIR] [D7] / N-1 Avelgem - Avelin 380.80</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0,25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87%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015618031"/>
                  </a:ext>
                </a:extLst>
              </a:tr>
              <a:tr h="149157">
                <a:tc>
                  <a:txBody>
                    <a:bodyPr/>
                    <a:lstStyle/>
                    <a:p>
                      <a:pPr algn="l" fontAlgn="b"/>
                      <a:r>
                        <a:rPr lang="cs-CZ" sz="700" b="0" i="0" u="none" strike="noStrike">
                          <a:solidFill>
                            <a:srgbClr val="000000"/>
                          </a:solidFill>
                          <a:effectLst/>
                          <a:latin typeface="Arial" panose="020B0604020202020204" pitchFamily="34" charset="0"/>
                        </a:rPr>
                        <a:t>[AT-AT] Kledering - Wien Suedost 228A [DIR] / N-1 Bisamberg - Wien Suedost 227 </a:t>
                      </a:r>
                    </a:p>
                  </a:txBody>
                  <a:tcPr marL="83014"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117,64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21%</a:t>
                      </a:r>
                    </a:p>
                  </a:txBody>
                  <a:tcPr marL="0" marR="0" marT="0" marB="0" anchor="b">
                    <a:lnL>
                      <a:noFill/>
                    </a:lnL>
                    <a:lnR>
                      <a:noFill/>
                    </a:lnR>
                    <a:lnT>
                      <a:noFill/>
                    </a:lnT>
                    <a:lnB>
                      <a:noFill/>
                    </a:lnB>
                  </a:tcPr>
                </a:tc>
                <a:extLst>
                  <a:ext uri="{0D108BD9-81ED-4DB2-BD59-A6C34878D82A}">
                    <a16:rowId xmlns:a16="http://schemas.microsoft.com/office/drawing/2014/main" val="2589841751"/>
                  </a:ext>
                </a:extLst>
              </a:tr>
              <a:tr h="149157">
                <a:tc>
                  <a:txBody>
                    <a:bodyPr/>
                    <a:lstStyle/>
                    <a:p>
                      <a:pPr algn="l" fontAlgn="b"/>
                      <a:r>
                        <a:rPr lang="pl-PL" sz="700" b="0" i="0" u="none" strike="noStrike">
                          <a:solidFill>
                            <a:srgbClr val="000000"/>
                          </a:solidFill>
                          <a:effectLst/>
                          <a:latin typeface="Arial" panose="020B0604020202020204" pitchFamily="34" charset="0"/>
                        </a:rPr>
                        <a:t>[PL-PL] Polaniec - Tarnow [DIR] / N-2 Tucznawa - Skawina and Byczyna - Skawina</a:t>
                      </a:r>
                    </a:p>
                  </a:txBody>
                  <a:tcPr marL="83014"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25,61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51%</a:t>
                      </a:r>
                    </a:p>
                  </a:txBody>
                  <a:tcPr marL="0" marR="0" marT="0" marB="0" anchor="b">
                    <a:lnL>
                      <a:noFill/>
                    </a:lnL>
                    <a:lnR>
                      <a:noFill/>
                    </a:lnR>
                    <a:lnT>
                      <a:noFill/>
                    </a:lnT>
                    <a:lnB>
                      <a:noFill/>
                    </a:lnB>
                  </a:tcPr>
                </a:tc>
                <a:extLst>
                  <a:ext uri="{0D108BD9-81ED-4DB2-BD59-A6C34878D82A}">
                    <a16:rowId xmlns:a16="http://schemas.microsoft.com/office/drawing/2014/main" val="1459355960"/>
                  </a:ext>
                </a:extLst>
              </a:tr>
              <a:tr h="149157">
                <a:tc>
                  <a:txBody>
                    <a:bodyPr/>
                    <a:lstStyle/>
                    <a:p>
                      <a:pPr algn="l" fontAlgn="b"/>
                      <a:r>
                        <a:rPr lang="pl-PL" sz="700" b="0" i="0" u="none" strike="noStrike">
                          <a:solidFill>
                            <a:srgbClr val="000000"/>
                          </a:solidFill>
                          <a:effectLst/>
                          <a:latin typeface="Arial" panose="020B0604020202020204" pitchFamily="34" charset="0"/>
                        </a:rPr>
                        <a:t>[PL-PL] Polaniec - Klikowa [DIR] / N-1 Polaniec - Tarnow</a:t>
                      </a:r>
                    </a:p>
                  </a:txBody>
                  <a:tcPr marL="83014"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63,7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31%</a:t>
                      </a:r>
                    </a:p>
                  </a:txBody>
                  <a:tcPr marL="0" marR="0" marT="0" marB="0" anchor="b">
                    <a:lnL>
                      <a:noFill/>
                    </a:lnL>
                    <a:lnR>
                      <a:noFill/>
                    </a:lnR>
                    <a:lnT>
                      <a:noFill/>
                    </a:lnT>
                    <a:lnB>
                      <a:noFill/>
                    </a:lnB>
                  </a:tcPr>
                </a:tc>
                <a:extLst>
                  <a:ext uri="{0D108BD9-81ED-4DB2-BD59-A6C34878D82A}">
                    <a16:rowId xmlns:a16="http://schemas.microsoft.com/office/drawing/2014/main" val="1275940280"/>
                  </a:ext>
                </a:extLst>
              </a:tr>
              <a:tr h="149157">
                <a:tc>
                  <a:txBody>
                    <a:bodyPr/>
                    <a:lstStyle/>
                    <a:p>
                      <a:pPr algn="l" fontAlgn="b"/>
                      <a:r>
                        <a:rPr lang="cs-CZ" sz="700" b="1" i="0" u="none" strike="noStrike">
                          <a:solidFill>
                            <a:srgbClr val="000000"/>
                          </a:solidFill>
                          <a:effectLst/>
                          <a:latin typeface="Arial" panose="020B0604020202020204" pitchFamily="34" charset="0"/>
                        </a:rPr>
                        <a:t>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242,5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74%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493500735"/>
                  </a:ext>
                </a:extLst>
              </a:tr>
              <a:tr h="149157">
                <a:tc>
                  <a:txBody>
                    <a:bodyPr/>
                    <a:lstStyle/>
                    <a:p>
                      <a:pPr algn="l" fontAlgn="b"/>
                      <a:r>
                        <a:rPr lang="de-DE" sz="700" b="0" i="0" u="none" strike="noStrike">
                          <a:solidFill>
                            <a:srgbClr val="000000"/>
                          </a:solidFill>
                          <a:effectLst/>
                          <a:latin typeface="Arial" panose="020B0604020202020204" pitchFamily="34" charset="0"/>
                        </a:rPr>
                        <a:t>[NL-D7] Maasbracht - Oberzier SELFK WS [DIR] [D7] / N-1 ALEGRO DC</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242,5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74%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122631089"/>
                  </a:ext>
                </a:extLst>
              </a:tr>
              <a:tr h="149157">
                <a:tc>
                  <a:txBody>
                    <a:bodyPr/>
                    <a:lstStyle/>
                    <a:p>
                      <a:pPr algn="l" fontAlgn="b"/>
                      <a:r>
                        <a:rPr lang="cs-CZ" sz="700" b="1" i="0" u="none" strike="noStrike">
                          <a:solidFill>
                            <a:srgbClr val="000000"/>
                          </a:solidFill>
                          <a:effectLst/>
                          <a:latin typeface="Arial" panose="020B0604020202020204" pitchFamily="34" charset="0"/>
                        </a:rPr>
                        <a:t>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254,21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72%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12450698"/>
                  </a:ext>
                </a:extLst>
              </a:tr>
              <a:tr h="149157">
                <a:tc>
                  <a:txBody>
                    <a:bodyPr/>
                    <a:lstStyle/>
                    <a:p>
                      <a:pPr algn="l" fontAlgn="b"/>
                      <a:r>
                        <a:rPr lang="de-DE" sz="700" b="0" i="0" u="none" strike="noStrike">
                          <a:solidFill>
                            <a:srgbClr val="000000"/>
                          </a:solidFill>
                          <a:effectLst/>
                          <a:latin typeface="Arial" panose="020B0604020202020204" pitchFamily="34" charset="0"/>
                        </a:rPr>
                        <a:t>[NL-D7] Maasbracht - Oberzier SELFK WS [DIR] [D7] / N-1 ALEGRO DC</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254,21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72%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213541575"/>
                  </a:ext>
                </a:extLst>
              </a:tr>
              <a:tr h="149157">
                <a:tc>
                  <a:txBody>
                    <a:bodyPr/>
                    <a:lstStyle/>
                    <a:p>
                      <a:pPr algn="l" fontAlgn="b"/>
                      <a:r>
                        <a:rPr lang="cs-CZ" sz="700" b="1" i="0" u="none" strike="noStrike">
                          <a:solidFill>
                            <a:srgbClr val="000000"/>
                          </a:solidFill>
                          <a:effectLst/>
                          <a:latin typeface="Arial" panose="020B0604020202020204" pitchFamily="34" charset="0"/>
                        </a:rPr>
                        <a:t>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196,72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75%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361959248"/>
                  </a:ext>
                </a:extLst>
              </a:tr>
              <a:tr h="149157">
                <a:tc>
                  <a:txBody>
                    <a:bodyPr/>
                    <a:lstStyle/>
                    <a:p>
                      <a:pPr algn="l" fontAlgn="b"/>
                      <a:r>
                        <a:rPr lang="de-DE" sz="700" b="0" i="0" u="none" strike="noStrike">
                          <a:solidFill>
                            <a:srgbClr val="000000"/>
                          </a:solidFill>
                          <a:effectLst/>
                          <a:latin typeface="Arial" panose="020B0604020202020204" pitchFamily="34" charset="0"/>
                        </a:rPr>
                        <a:t>[NL-D7] Maasbracht - Oberzier SELFK WS [DIR] [D7] / N-1 ALEGRO DC</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196,72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75%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950584269"/>
                  </a:ext>
                </a:extLst>
              </a:tr>
              <a:tr h="149157">
                <a:tc>
                  <a:txBody>
                    <a:bodyPr/>
                    <a:lstStyle/>
                    <a:p>
                      <a:pPr algn="l" fontAlgn="b"/>
                      <a:r>
                        <a:rPr lang="cs-CZ" sz="700" b="1" i="0" u="none" strike="noStrike">
                          <a:solidFill>
                            <a:srgbClr val="000000"/>
                          </a:solidFill>
                          <a:effectLst/>
                          <a:latin typeface="Arial" panose="020B0604020202020204" pitchFamily="34" charset="0"/>
                        </a:rPr>
                        <a:t>10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27,3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242%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644184070"/>
                  </a:ext>
                </a:extLst>
              </a:tr>
              <a:tr h="149157">
                <a:tc>
                  <a:txBody>
                    <a:bodyPr/>
                    <a:lstStyle/>
                    <a:p>
                      <a:pPr algn="l" fontAlgn="b"/>
                      <a:r>
                        <a:rPr lang="en-US" sz="700" b="0" i="0" u="none" strike="noStrike">
                          <a:solidFill>
                            <a:srgbClr val="000000"/>
                          </a:solidFill>
                          <a:effectLst/>
                          <a:latin typeface="Arial" panose="020B0604020202020204" pitchFamily="34" charset="0"/>
                        </a:rPr>
                        <a:t>[BE-BE] PST Zandvliet 1 [DIR] [BE] / N-1 PST Zandvliet 2</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27,3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70%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464510404"/>
                  </a:ext>
                </a:extLst>
              </a:tr>
              <a:tr h="149157">
                <a:tc>
                  <a:txBody>
                    <a:bodyPr/>
                    <a:lstStyle/>
                    <a:p>
                      <a:pPr algn="l" fontAlgn="b"/>
                      <a:r>
                        <a:rPr lang="de-DE" sz="700" b="0" i="0" u="none" strike="noStrike">
                          <a:solidFill>
                            <a:srgbClr val="000000"/>
                          </a:solidFill>
                          <a:effectLst/>
                          <a:latin typeface="Arial" panose="020B0604020202020204" pitchFamily="34" charset="0"/>
                        </a:rPr>
                        <a:t>[NL-D7] Maasbracht - Oberzier SELFK WS [DIR] [D7] / N-1 ALEGRO DC</a:t>
                      </a:r>
                    </a:p>
                  </a:txBody>
                  <a:tcPr marL="83014"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25,5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86%</a:t>
                      </a:r>
                    </a:p>
                  </a:txBody>
                  <a:tcPr marL="0" marR="0" marT="0" marB="0" anchor="b">
                    <a:lnL>
                      <a:noFill/>
                    </a:lnL>
                    <a:lnR>
                      <a:noFill/>
                    </a:lnR>
                    <a:lnT>
                      <a:noFill/>
                    </a:lnT>
                    <a:lnB>
                      <a:noFill/>
                    </a:lnB>
                  </a:tcPr>
                </a:tc>
                <a:extLst>
                  <a:ext uri="{0D108BD9-81ED-4DB2-BD59-A6C34878D82A}">
                    <a16:rowId xmlns:a16="http://schemas.microsoft.com/office/drawing/2014/main" val="4269787920"/>
                  </a:ext>
                </a:extLst>
              </a:tr>
              <a:tr h="149157">
                <a:tc>
                  <a:txBody>
                    <a:bodyPr/>
                    <a:lstStyle/>
                    <a:p>
                      <a:pPr algn="l" fontAlgn="b"/>
                      <a:r>
                        <a:rPr lang="cs-CZ" sz="700" b="0" i="0" u="none" strike="noStrike">
                          <a:solidFill>
                            <a:srgbClr val="000000"/>
                          </a:solidFill>
                          <a:effectLst/>
                          <a:latin typeface="Arial" panose="020B0604020202020204" pitchFamily="34" charset="0"/>
                        </a:rPr>
                        <a:t>[NL-D7] Maasbracht - Oberzier SELFK WS [DIR] [D7] / N-1 Avelgem - Avelin 380.80</a:t>
                      </a:r>
                    </a:p>
                  </a:txBody>
                  <a:tcPr marL="83014"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6,08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86%</a:t>
                      </a:r>
                    </a:p>
                  </a:txBody>
                  <a:tcPr marL="0" marR="0" marT="0" marB="0" anchor="b">
                    <a:lnL>
                      <a:noFill/>
                    </a:lnL>
                    <a:lnR>
                      <a:noFill/>
                    </a:lnR>
                    <a:lnT>
                      <a:noFill/>
                    </a:lnT>
                    <a:lnB>
                      <a:noFill/>
                    </a:lnB>
                  </a:tcPr>
                </a:tc>
                <a:extLst>
                  <a:ext uri="{0D108BD9-81ED-4DB2-BD59-A6C34878D82A}">
                    <a16:rowId xmlns:a16="http://schemas.microsoft.com/office/drawing/2014/main" val="3653723489"/>
                  </a:ext>
                </a:extLst>
              </a:tr>
              <a:tr h="149157">
                <a:tc>
                  <a:txBody>
                    <a:bodyPr/>
                    <a:lstStyle/>
                    <a:p>
                      <a:pPr algn="l" fontAlgn="b"/>
                      <a:r>
                        <a:rPr lang="cs-CZ" sz="700" b="1" i="0" u="none" strike="noStrike">
                          <a:solidFill>
                            <a:srgbClr val="000000"/>
                          </a:solidFill>
                          <a:effectLst/>
                          <a:latin typeface="Arial" panose="020B0604020202020204" pitchFamily="34" charset="0"/>
                        </a:rPr>
                        <a:t>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166,09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522610204"/>
                  </a:ext>
                </a:extLst>
              </a:tr>
              <a:tr h="149157">
                <a:tc>
                  <a:txBody>
                    <a:bodyPr/>
                    <a:lstStyle/>
                    <a:p>
                      <a:pPr algn="l" fontAlgn="b"/>
                      <a:r>
                        <a:rPr lang="en-US" sz="700" b="0" i="0" u="none" strike="noStrike">
                          <a:solidFill>
                            <a:srgbClr val="000000"/>
                          </a:solidFill>
                          <a:effectLst/>
                          <a:latin typeface="Arial" panose="020B0604020202020204" pitchFamily="34" charset="0"/>
                        </a:rPr>
                        <a:t>[BE-BE] PST Zandvliet 1 [DIR] [BE] / N-1 PST Zandvliet 2</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7,15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65%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799596926"/>
                  </a:ext>
                </a:extLst>
              </a:tr>
              <a:tr h="149157">
                <a:tc>
                  <a:txBody>
                    <a:bodyPr/>
                    <a:lstStyle/>
                    <a:p>
                      <a:pPr algn="l" fontAlgn="b"/>
                      <a:r>
                        <a:rPr lang="de-DE" sz="700" b="0" i="0" u="none" strike="noStrike">
                          <a:solidFill>
                            <a:srgbClr val="000000"/>
                          </a:solidFill>
                          <a:effectLst/>
                          <a:latin typeface="Arial" panose="020B0604020202020204" pitchFamily="34" charset="0"/>
                        </a:rPr>
                        <a:t>[NL-D7] Maasbracht - Oberzier SELFK WS [DIR] [D7] / N-1 ALEGRO DC</a:t>
                      </a:r>
                    </a:p>
                  </a:txBody>
                  <a:tcPr marL="83014"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166,09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77%</a:t>
                      </a:r>
                    </a:p>
                  </a:txBody>
                  <a:tcPr marL="0" marR="0" marT="0" marB="0" anchor="b">
                    <a:lnL>
                      <a:noFill/>
                    </a:lnL>
                    <a:lnR>
                      <a:noFill/>
                    </a:lnR>
                    <a:lnT>
                      <a:noFill/>
                    </a:lnT>
                    <a:lnB>
                      <a:noFill/>
                    </a:lnB>
                  </a:tcPr>
                </a:tc>
                <a:extLst>
                  <a:ext uri="{0D108BD9-81ED-4DB2-BD59-A6C34878D82A}">
                    <a16:rowId xmlns:a16="http://schemas.microsoft.com/office/drawing/2014/main" val="1592853621"/>
                  </a:ext>
                </a:extLst>
              </a:tr>
              <a:tr h="149157">
                <a:tc>
                  <a:txBody>
                    <a:bodyPr/>
                    <a:lstStyle/>
                    <a:p>
                      <a:pPr algn="l" fontAlgn="b"/>
                      <a:r>
                        <a:rPr lang="cs-CZ" sz="700" b="0" i="0" u="none" strike="noStrike">
                          <a:solidFill>
                            <a:srgbClr val="000000"/>
                          </a:solidFill>
                          <a:effectLst/>
                          <a:latin typeface="Arial" panose="020B0604020202020204" pitchFamily="34" charset="0"/>
                        </a:rPr>
                        <a:t>[NL-D7] Maasbracht - Oberzier SELFK WS [DIR] [D7] / N-1 Avelgem - Avelin 380.80</a:t>
                      </a:r>
                    </a:p>
                  </a:txBody>
                  <a:tcPr marL="83014"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1,59</a:t>
                      </a:r>
                    </a:p>
                  </a:txBody>
                  <a:tcPr marL="0" marR="0" marT="0" marB="0" anchor="b">
                    <a:lnL>
                      <a:noFill/>
                    </a:lnL>
                    <a:lnR>
                      <a:noFill/>
                    </a:lnR>
                    <a:lnT>
                      <a:noFill/>
                    </a:lnT>
                    <a:lnB>
                      <a:noFill/>
                    </a:lnB>
                  </a:tcPr>
                </a:tc>
                <a:tc>
                  <a:txBody>
                    <a:bodyPr/>
                    <a:lstStyle/>
                    <a:p>
                      <a:pPr algn="r" fontAlgn="b"/>
                      <a:r>
                        <a:rPr lang="cs-CZ" sz="700" b="0" i="0" u="none" strike="noStrike" dirty="0">
                          <a:solidFill>
                            <a:srgbClr val="000000"/>
                          </a:solidFill>
                          <a:effectLst/>
                          <a:latin typeface="Arial" panose="020B0604020202020204" pitchFamily="34" charset="0"/>
                        </a:rPr>
                        <a:t>80%</a:t>
                      </a:r>
                    </a:p>
                  </a:txBody>
                  <a:tcPr marL="0" marR="0" marT="0" marB="0" anchor="b">
                    <a:lnL>
                      <a:noFill/>
                    </a:lnL>
                    <a:lnR>
                      <a:noFill/>
                    </a:lnR>
                    <a:lnT>
                      <a:noFill/>
                    </a:lnT>
                    <a:lnB>
                      <a:noFill/>
                    </a:lnB>
                  </a:tcPr>
                </a:tc>
                <a:extLst>
                  <a:ext uri="{0D108BD9-81ED-4DB2-BD59-A6C34878D82A}">
                    <a16:rowId xmlns:a16="http://schemas.microsoft.com/office/drawing/2014/main" val="1359587570"/>
                  </a:ext>
                </a:extLst>
              </a:tr>
            </a:tbl>
          </a:graphicData>
        </a:graphic>
      </p:graphicFrame>
    </p:spTree>
    <p:extLst>
      <p:ext uri="{BB962C8B-B14F-4D97-AF65-F5344CB8AC3E}">
        <p14:creationId xmlns:p14="http://schemas.microsoft.com/office/powerpoint/2010/main" val="703988129"/>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BD2022042</a:t>
            </a:r>
            <a:r>
              <a:rPr lang="cs-CZ" altLang="hu-HU" sz="1400" dirty="0">
                <a:solidFill>
                  <a:srgbClr val="008000"/>
                </a:solidFill>
              </a:rPr>
              <a:t>6 </a:t>
            </a:r>
            <a:r>
              <a:rPr lang="en-US" altLang="hu-HU" sz="1400" dirty="0">
                <a:solidFill>
                  <a:srgbClr val="008000"/>
                </a:solidFill>
              </a:rPr>
              <a:t>(part </a:t>
            </a:r>
            <a:r>
              <a:rPr lang="sl-SI" altLang="hu-HU" sz="1400" dirty="0">
                <a:solidFill>
                  <a:srgbClr val="008000"/>
                </a:solidFill>
              </a:rPr>
              <a:t>II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ulka 1">
            <a:extLst>
              <a:ext uri="{FF2B5EF4-FFF2-40B4-BE49-F238E27FC236}">
                <a16:creationId xmlns:a16="http://schemas.microsoft.com/office/drawing/2014/main" id="{E9495B65-F682-429C-99AA-7FFC10513D0D}"/>
              </a:ext>
            </a:extLst>
          </p:cNvPr>
          <p:cNvGraphicFramePr>
            <a:graphicFrameLocks noGrp="1"/>
          </p:cNvGraphicFramePr>
          <p:nvPr>
            <p:extLst>
              <p:ext uri="{D42A27DB-BD31-4B8C-83A1-F6EECF244321}">
                <p14:modId xmlns:p14="http://schemas.microsoft.com/office/powerpoint/2010/main" val="1472043496"/>
              </p:ext>
            </p:extLst>
          </p:nvPr>
        </p:nvGraphicFramePr>
        <p:xfrm>
          <a:off x="397028" y="1013660"/>
          <a:ext cx="8798178" cy="3785100"/>
        </p:xfrm>
        <a:graphic>
          <a:graphicData uri="http://schemas.openxmlformats.org/drawingml/2006/table">
            <a:tbl>
              <a:tblPr/>
              <a:tblGrid>
                <a:gridCol w="6513090">
                  <a:extLst>
                    <a:ext uri="{9D8B030D-6E8A-4147-A177-3AD203B41FA5}">
                      <a16:colId xmlns:a16="http://schemas.microsoft.com/office/drawing/2014/main" val="3848649519"/>
                    </a:ext>
                  </a:extLst>
                </a:gridCol>
                <a:gridCol w="1687268">
                  <a:extLst>
                    <a:ext uri="{9D8B030D-6E8A-4147-A177-3AD203B41FA5}">
                      <a16:colId xmlns:a16="http://schemas.microsoft.com/office/drawing/2014/main" val="2530825368"/>
                    </a:ext>
                  </a:extLst>
                </a:gridCol>
                <a:gridCol w="597820">
                  <a:extLst>
                    <a:ext uri="{9D8B030D-6E8A-4147-A177-3AD203B41FA5}">
                      <a16:colId xmlns:a16="http://schemas.microsoft.com/office/drawing/2014/main" val="2657669883"/>
                    </a:ext>
                  </a:extLst>
                </a:gridCol>
              </a:tblGrid>
              <a:tr h="122100">
                <a:tc>
                  <a:txBody>
                    <a:bodyPr/>
                    <a:lstStyle/>
                    <a:p>
                      <a:pPr algn="l" fontAlgn="b"/>
                      <a:r>
                        <a:rPr lang="cs-CZ" sz="7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3493931099"/>
                  </a:ext>
                </a:extLst>
              </a:tr>
              <a:tr h="122100">
                <a:tc>
                  <a:txBody>
                    <a:bodyPr/>
                    <a:lstStyle/>
                    <a:p>
                      <a:pPr algn="l" fontAlgn="b"/>
                      <a:r>
                        <a:rPr lang="cs-CZ" sz="700" b="1" i="0" u="none" strike="noStrike">
                          <a:solidFill>
                            <a:srgbClr val="000000"/>
                          </a:solidFill>
                          <a:effectLst/>
                          <a:latin typeface="Arial" panose="020B0604020202020204" pitchFamily="34" charset="0"/>
                        </a:rPr>
                        <a:t>12</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149,23</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152%</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345933946"/>
                  </a:ext>
                </a:extLst>
              </a:tr>
              <a:tr h="122100">
                <a:tc>
                  <a:txBody>
                    <a:bodyPr/>
                    <a:lstStyle/>
                    <a:p>
                      <a:pPr algn="l" fontAlgn="b"/>
                      <a:r>
                        <a:rPr lang="en-US" sz="700" b="0" i="0" u="none" strike="noStrike">
                          <a:solidFill>
                            <a:srgbClr val="000000"/>
                          </a:solidFill>
                          <a:effectLst/>
                          <a:latin typeface="Arial" panose="020B0604020202020204" pitchFamily="34" charset="0"/>
                        </a:rPr>
                        <a:t>[BE-BE] Achene - Gramme 380.10 [OPP] / N-1 Avelgem - Avelin 380.80</a:t>
                      </a:r>
                    </a:p>
                  </a:txBody>
                  <a:tcPr marL="9908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0,73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66%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561302799"/>
                  </a:ext>
                </a:extLst>
              </a:tr>
              <a:tr h="122100">
                <a:tc>
                  <a:txBody>
                    <a:bodyPr/>
                    <a:lstStyle/>
                    <a:p>
                      <a:pPr algn="l" fontAlgn="b"/>
                      <a:r>
                        <a:rPr lang="de-DE" sz="700" b="0" i="0" u="none" strike="noStrike">
                          <a:solidFill>
                            <a:srgbClr val="000000"/>
                          </a:solidFill>
                          <a:effectLst/>
                          <a:latin typeface="Arial" panose="020B0604020202020204" pitchFamily="34" charset="0"/>
                        </a:rPr>
                        <a:t>[NL-D7] Maasbracht - Oberzier SELFK WS [DIR] [D7] / N-1 ALEGRO DC</a:t>
                      </a:r>
                    </a:p>
                  </a:txBody>
                  <a:tcPr marL="9908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149,23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86%</a:t>
                      </a:r>
                    </a:p>
                  </a:txBody>
                  <a:tcPr marL="0" marR="0" marT="0" marB="0" anchor="b">
                    <a:lnL>
                      <a:noFill/>
                    </a:lnL>
                    <a:lnR>
                      <a:noFill/>
                    </a:lnR>
                    <a:lnT>
                      <a:noFill/>
                    </a:lnT>
                    <a:lnB>
                      <a:noFill/>
                    </a:lnB>
                  </a:tcPr>
                </a:tc>
                <a:extLst>
                  <a:ext uri="{0D108BD9-81ED-4DB2-BD59-A6C34878D82A}">
                    <a16:rowId xmlns:a16="http://schemas.microsoft.com/office/drawing/2014/main" val="3713445305"/>
                  </a:ext>
                </a:extLst>
              </a:tr>
              <a:tr h="122100">
                <a:tc>
                  <a:txBody>
                    <a:bodyPr/>
                    <a:lstStyle/>
                    <a:p>
                      <a:pPr algn="l" fontAlgn="b"/>
                      <a:r>
                        <a:rPr lang="cs-CZ" sz="700" b="1" i="0" u="none" strike="noStrike">
                          <a:solidFill>
                            <a:srgbClr val="000000"/>
                          </a:solidFill>
                          <a:effectLst/>
                          <a:latin typeface="Arial" panose="020B0604020202020204" pitchFamily="34" charset="0"/>
                        </a:rPr>
                        <a:t>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73,19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232%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461766266"/>
                  </a:ext>
                </a:extLst>
              </a:tr>
              <a:tr h="122100">
                <a:tc>
                  <a:txBody>
                    <a:bodyPr/>
                    <a:lstStyle/>
                    <a:p>
                      <a:pPr algn="l" fontAlgn="b"/>
                      <a:r>
                        <a:rPr lang="en-US" sz="700" b="0" i="0" u="none" strike="noStrike">
                          <a:solidFill>
                            <a:srgbClr val="000000"/>
                          </a:solidFill>
                          <a:effectLst/>
                          <a:latin typeface="Arial" panose="020B0604020202020204" pitchFamily="34" charset="0"/>
                        </a:rPr>
                        <a:t>[BE-BE] Achene - Gramme 380.10 [OPP] / N-1 Avelgem - Avelin 380.80</a:t>
                      </a:r>
                    </a:p>
                  </a:txBody>
                  <a:tcPr marL="9908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42,54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69%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253593616"/>
                  </a:ext>
                </a:extLst>
              </a:tr>
              <a:tr h="122100">
                <a:tc>
                  <a:txBody>
                    <a:bodyPr/>
                    <a:lstStyle/>
                    <a:p>
                      <a:pPr algn="l" fontAlgn="b"/>
                      <a:r>
                        <a:rPr lang="en-US" sz="700" b="0" i="0" u="none" strike="noStrike">
                          <a:solidFill>
                            <a:srgbClr val="000000"/>
                          </a:solidFill>
                          <a:effectLst/>
                          <a:latin typeface="Arial" panose="020B0604020202020204" pitchFamily="34" charset="0"/>
                        </a:rPr>
                        <a:t>[BE-BE] PST Zandvliet 1 [DIR] [BE] / N-1 PST Zandvliet 2</a:t>
                      </a:r>
                    </a:p>
                  </a:txBody>
                  <a:tcPr marL="9908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73,19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63%</a:t>
                      </a:r>
                    </a:p>
                  </a:txBody>
                  <a:tcPr marL="0" marR="0" marT="0" marB="0" anchor="b">
                    <a:lnL>
                      <a:noFill/>
                    </a:lnL>
                    <a:lnR>
                      <a:noFill/>
                    </a:lnR>
                    <a:lnT>
                      <a:noFill/>
                    </a:lnT>
                    <a:lnB>
                      <a:noFill/>
                    </a:lnB>
                  </a:tcPr>
                </a:tc>
                <a:extLst>
                  <a:ext uri="{0D108BD9-81ED-4DB2-BD59-A6C34878D82A}">
                    <a16:rowId xmlns:a16="http://schemas.microsoft.com/office/drawing/2014/main" val="1833301919"/>
                  </a:ext>
                </a:extLst>
              </a:tr>
              <a:tr h="122100">
                <a:tc>
                  <a:txBody>
                    <a:bodyPr/>
                    <a:lstStyle/>
                    <a:p>
                      <a:pPr algn="l" fontAlgn="b"/>
                      <a:r>
                        <a:rPr lang="de-DE" sz="700" b="0" i="0" u="none" strike="noStrike">
                          <a:solidFill>
                            <a:srgbClr val="000000"/>
                          </a:solidFill>
                          <a:effectLst/>
                          <a:latin typeface="Arial" panose="020B0604020202020204" pitchFamily="34" charset="0"/>
                        </a:rPr>
                        <a:t>[NL-D7] Maasbracht - Oberzier SELFK WS [DIR] [D7] / N-1 ALEGRO DC</a:t>
                      </a:r>
                    </a:p>
                  </a:txBody>
                  <a:tcPr marL="9908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23,07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101%</a:t>
                      </a:r>
                    </a:p>
                  </a:txBody>
                  <a:tcPr marL="0" marR="0" marT="0" marB="0" anchor="b">
                    <a:lnL>
                      <a:noFill/>
                    </a:lnL>
                    <a:lnR>
                      <a:noFill/>
                    </a:lnR>
                    <a:lnT>
                      <a:noFill/>
                    </a:lnT>
                    <a:lnB>
                      <a:noFill/>
                    </a:lnB>
                  </a:tcPr>
                </a:tc>
                <a:extLst>
                  <a:ext uri="{0D108BD9-81ED-4DB2-BD59-A6C34878D82A}">
                    <a16:rowId xmlns:a16="http://schemas.microsoft.com/office/drawing/2014/main" val="3617970428"/>
                  </a:ext>
                </a:extLst>
              </a:tr>
              <a:tr h="122100">
                <a:tc>
                  <a:txBody>
                    <a:bodyPr/>
                    <a:lstStyle/>
                    <a:p>
                      <a:pPr algn="l" fontAlgn="b"/>
                      <a:r>
                        <a:rPr lang="cs-CZ" sz="700" b="1" i="0" u="none" strike="noStrike">
                          <a:solidFill>
                            <a:srgbClr val="000000"/>
                          </a:solidFill>
                          <a:effectLst/>
                          <a:latin typeface="Arial" panose="020B0604020202020204" pitchFamily="34" charset="0"/>
                        </a:rPr>
                        <a:t>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76,72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95%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851505258"/>
                  </a:ext>
                </a:extLst>
              </a:tr>
              <a:tr h="122100">
                <a:tc>
                  <a:txBody>
                    <a:bodyPr/>
                    <a:lstStyle/>
                    <a:p>
                      <a:pPr algn="l" fontAlgn="b"/>
                      <a:r>
                        <a:rPr lang="de-DE" sz="700" b="0" i="0" u="none" strike="noStrike">
                          <a:solidFill>
                            <a:srgbClr val="000000"/>
                          </a:solidFill>
                          <a:effectLst/>
                          <a:latin typeface="Arial" panose="020B0604020202020204" pitchFamily="34" charset="0"/>
                        </a:rPr>
                        <a:t>[NL-D7] Maasbracht - Oberzier SELFK WS [DIR] [D7] / N-1 ALEGRO DC</a:t>
                      </a:r>
                    </a:p>
                  </a:txBody>
                  <a:tcPr marL="9908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76,72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95%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000501830"/>
                  </a:ext>
                </a:extLst>
              </a:tr>
              <a:tr h="122100">
                <a:tc>
                  <a:txBody>
                    <a:bodyPr/>
                    <a:lstStyle/>
                    <a:p>
                      <a:pPr algn="l" fontAlgn="b"/>
                      <a:r>
                        <a:rPr lang="cs-CZ" sz="700" b="1" i="0" u="none" strike="noStrike">
                          <a:solidFill>
                            <a:srgbClr val="000000"/>
                          </a:solidFill>
                          <a:effectLst/>
                          <a:latin typeface="Arial" panose="020B0604020202020204" pitchFamily="34" charset="0"/>
                        </a:rPr>
                        <a:t>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72,17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95%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128471472"/>
                  </a:ext>
                </a:extLst>
              </a:tr>
              <a:tr h="122100">
                <a:tc>
                  <a:txBody>
                    <a:bodyPr/>
                    <a:lstStyle/>
                    <a:p>
                      <a:pPr algn="l" fontAlgn="b"/>
                      <a:r>
                        <a:rPr lang="de-DE" sz="700" b="0" i="0" u="none" strike="noStrike">
                          <a:solidFill>
                            <a:srgbClr val="000000"/>
                          </a:solidFill>
                          <a:effectLst/>
                          <a:latin typeface="Arial" panose="020B0604020202020204" pitchFamily="34" charset="0"/>
                        </a:rPr>
                        <a:t>[NL-D7] Maasbracht - Oberzier SELFK WS [DIR] [D7] / N-1 ALEGRO DC</a:t>
                      </a:r>
                    </a:p>
                  </a:txBody>
                  <a:tcPr marL="9908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72,17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95%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653518944"/>
                  </a:ext>
                </a:extLst>
              </a:tr>
              <a:tr h="122100">
                <a:tc>
                  <a:txBody>
                    <a:bodyPr/>
                    <a:lstStyle/>
                    <a:p>
                      <a:pPr algn="l" fontAlgn="b"/>
                      <a:r>
                        <a:rPr lang="cs-CZ" sz="700" b="1" i="0" u="none" strike="noStrike">
                          <a:solidFill>
                            <a:srgbClr val="000000"/>
                          </a:solidFill>
                          <a:effectLst/>
                          <a:latin typeface="Arial" panose="020B0604020202020204" pitchFamily="34" charset="0"/>
                        </a:rPr>
                        <a:t>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114,35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88%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278218088"/>
                  </a:ext>
                </a:extLst>
              </a:tr>
              <a:tr h="122100">
                <a:tc>
                  <a:txBody>
                    <a:bodyPr/>
                    <a:lstStyle/>
                    <a:p>
                      <a:pPr algn="l" fontAlgn="b"/>
                      <a:r>
                        <a:rPr lang="de-DE" sz="700" b="0" i="0" u="none" strike="noStrike">
                          <a:solidFill>
                            <a:srgbClr val="000000"/>
                          </a:solidFill>
                          <a:effectLst/>
                          <a:latin typeface="Arial" panose="020B0604020202020204" pitchFamily="34" charset="0"/>
                        </a:rPr>
                        <a:t>[NL-D7] Maasbracht - Oberzier SELFK WS [DIR] [D7] / N-1 ALEGRO DC</a:t>
                      </a:r>
                    </a:p>
                  </a:txBody>
                  <a:tcPr marL="9908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114,35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88%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73286689"/>
                  </a:ext>
                </a:extLst>
              </a:tr>
              <a:tr h="122100">
                <a:tc>
                  <a:txBody>
                    <a:bodyPr/>
                    <a:lstStyle/>
                    <a:p>
                      <a:pPr algn="l" fontAlgn="b"/>
                      <a:r>
                        <a:rPr lang="cs-CZ" sz="700" b="1" i="0" u="none" strike="noStrike">
                          <a:solidFill>
                            <a:srgbClr val="000000"/>
                          </a:solidFill>
                          <a:effectLst/>
                          <a:latin typeface="Arial" panose="020B0604020202020204" pitchFamily="34" charset="0"/>
                        </a:rPr>
                        <a:t>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85,88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84%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790470860"/>
                  </a:ext>
                </a:extLst>
              </a:tr>
              <a:tr h="122100">
                <a:tc>
                  <a:txBody>
                    <a:bodyPr/>
                    <a:lstStyle/>
                    <a:p>
                      <a:pPr algn="l" fontAlgn="b"/>
                      <a:r>
                        <a:rPr lang="de-DE" sz="700" b="0" i="0" u="none" strike="noStrike">
                          <a:solidFill>
                            <a:srgbClr val="000000"/>
                          </a:solidFill>
                          <a:effectLst/>
                          <a:latin typeface="Arial" panose="020B0604020202020204" pitchFamily="34" charset="0"/>
                        </a:rPr>
                        <a:t>[NL-D7] Maasbracht - Oberzier SELFK WS [DIR] [D7] / N-1 ALEGRO DC</a:t>
                      </a:r>
                    </a:p>
                  </a:txBody>
                  <a:tcPr marL="9908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85,88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84%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462903890"/>
                  </a:ext>
                </a:extLst>
              </a:tr>
              <a:tr h="122100">
                <a:tc>
                  <a:txBody>
                    <a:bodyPr/>
                    <a:lstStyle/>
                    <a:p>
                      <a:pPr algn="l" fontAlgn="b"/>
                      <a:r>
                        <a:rPr lang="cs-CZ" sz="700" b="1" i="0" u="none" strike="noStrike">
                          <a:solidFill>
                            <a:srgbClr val="000000"/>
                          </a:solidFill>
                          <a:effectLst/>
                          <a:latin typeface="Arial" panose="020B0604020202020204" pitchFamily="34" charset="0"/>
                        </a:rPr>
                        <a:t>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66,2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77%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201314410"/>
                  </a:ext>
                </a:extLst>
              </a:tr>
              <a:tr h="122100">
                <a:tc>
                  <a:txBody>
                    <a:bodyPr/>
                    <a:lstStyle/>
                    <a:p>
                      <a:pPr algn="l" fontAlgn="b"/>
                      <a:r>
                        <a:rPr lang="de-DE" sz="700" b="0" i="0" u="none" strike="noStrike">
                          <a:solidFill>
                            <a:srgbClr val="000000"/>
                          </a:solidFill>
                          <a:effectLst/>
                          <a:latin typeface="Arial" panose="020B0604020202020204" pitchFamily="34" charset="0"/>
                        </a:rPr>
                        <a:t>[NL-D7] Maasbracht - Oberzier SELFK WS [DIR] [D7] / N-1 ALEGRO DC</a:t>
                      </a:r>
                    </a:p>
                  </a:txBody>
                  <a:tcPr marL="9908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66,2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77%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571346097"/>
                  </a:ext>
                </a:extLst>
              </a:tr>
              <a:tr h="122100">
                <a:tc>
                  <a:txBody>
                    <a:bodyPr/>
                    <a:lstStyle/>
                    <a:p>
                      <a:pPr algn="l" fontAlgn="b"/>
                      <a:r>
                        <a:rPr lang="cs-CZ" sz="700" b="1" i="0" u="none" strike="noStrike">
                          <a:solidFill>
                            <a:srgbClr val="000000"/>
                          </a:solidFill>
                          <a:effectLst/>
                          <a:latin typeface="Arial" panose="020B0604020202020204" pitchFamily="34" charset="0"/>
                        </a:rPr>
                        <a:t>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128,79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70%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802379454"/>
                  </a:ext>
                </a:extLst>
              </a:tr>
              <a:tr h="122100">
                <a:tc>
                  <a:txBody>
                    <a:bodyPr/>
                    <a:lstStyle/>
                    <a:p>
                      <a:pPr algn="l" fontAlgn="b"/>
                      <a:r>
                        <a:rPr lang="de-DE" sz="700" b="0" i="0" u="none" strike="noStrike">
                          <a:solidFill>
                            <a:srgbClr val="000000"/>
                          </a:solidFill>
                          <a:effectLst/>
                          <a:latin typeface="Arial" panose="020B0604020202020204" pitchFamily="34" charset="0"/>
                        </a:rPr>
                        <a:t>[NL-D7] Maasbracht - Oberzier SELFK WS [DIR] [D7] / N-1 ALEGRO DC</a:t>
                      </a:r>
                    </a:p>
                  </a:txBody>
                  <a:tcPr marL="9908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128,79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70%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784528939"/>
                  </a:ext>
                </a:extLst>
              </a:tr>
              <a:tr h="122100">
                <a:tc>
                  <a:txBody>
                    <a:bodyPr/>
                    <a:lstStyle/>
                    <a:p>
                      <a:pPr algn="l" fontAlgn="b"/>
                      <a:r>
                        <a:rPr lang="cs-CZ" sz="700" b="1" i="0" u="none" strike="noStrike">
                          <a:solidFill>
                            <a:srgbClr val="000000"/>
                          </a:solidFill>
                          <a:effectLst/>
                          <a:latin typeface="Arial" panose="020B0604020202020204" pitchFamily="34" charset="0"/>
                        </a:rPr>
                        <a:t>20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29,19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97%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904750164"/>
                  </a:ext>
                </a:extLst>
              </a:tr>
              <a:tr h="122100">
                <a:tc>
                  <a:txBody>
                    <a:bodyPr/>
                    <a:lstStyle/>
                    <a:p>
                      <a:pPr algn="l" fontAlgn="b"/>
                      <a:r>
                        <a:rPr lang="de-DE" sz="700" b="0" i="0" u="none" strike="noStrike">
                          <a:solidFill>
                            <a:srgbClr val="000000"/>
                          </a:solidFill>
                          <a:effectLst/>
                          <a:latin typeface="Arial" panose="020B0604020202020204" pitchFamily="34" charset="0"/>
                        </a:rPr>
                        <a:t>[AT-AT] Hessenberg - Weissenbach 223 [OPP] / N-1 Hessenberg - Weissenbach 224 </a:t>
                      </a:r>
                    </a:p>
                  </a:txBody>
                  <a:tcPr marL="9908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5,91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22620540"/>
                  </a:ext>
                </a:extLst>
              </a:tr>
              <a:tr h="122100">
                <a:tc>
                  <a:txBody>
                    <a:bodyPr/>
                    <a:lstStyle/>
                    <a:p>
                      <a:pPr algn="l" fontAlgn="b"/>
                      <a:r>
                        <a:rPr lang="de-DE" sz="700" b="0" i="0" u="none" strike="noStrike">
                          <a:solidFill>
                            <a:srgbClr val="000000"/>
                          </a:solidFill>
                          <a:effectLst/>
                          <a:latin typeface="Arial" panose="020B0604020202020204" pitchFamily="34" charset="0"/>
                        </a:rPr>
                        <a:t>[NL-D7] Maasbracht - Oberzier SELFK WS [DIR] [D7] / N-1 ALEGRO DC</a:t>
                      </a:r>
                    </a:p>
                  </a:txBody>
                  <a:tcPr marL="9908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29,19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69%</a:t>
                      </a:r>
                    </a:p>
                  </a:txBody>
                  <a:tcPr marL="0" marR="0" marT="0" marB="0" anchor="b">
                    <a:lnL>
                      <a:noFill/>
                    </a:lnL>
                    <a:lnR>
                      <a:noFill/>
                    </a:lnR>
                    <a:lnT>
                      <a:noFill/>
                    </a:lnT>
                    <a:lnB>
                      <a:noFill/>
                    </a:lnB>
                  </a:tcPr>
                </a:tc>
                <a:extLst>
                  <a:ext uri="{0D108BD9-81ED-4DB2-BD59-A6C34878D82A}">
                    <a16:rowId xmlns:a16="http://schemas.microsoft.com/office/drawing/2014/main" val="266334129"/>
                  </a:ext>
                </a:extLst>
              </a:tr>
              <a:tr h="122100">
                <a:tc>
                  <a:txBody>
                    <a:bodyPr/>
                    <a:lstStyle/>
                    <a:p>
                      <a:pPr algn="l" fontAlgn="b"/>
                      <a:r>
                        <a:rPr lang="cs-CZ" sz="700" b="1" i="0" u="none" strike="noStrike">
                          <a:solidFill>
                            <a:srgbClr val="000000"/>
                          </a:solidFill>
                          <a:effectLst/>
                          <a:latin typeface="Arial" panose="020B0604020202020204" pitchFamily="34" charset="0"/>
                        </a:rPr>
                        <a:t>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905,89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153%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470104358"/>
                  </a:ext>
                </a:extLst>
              </a:tr>
              <a:tr h="122100">
                <a:tc>
                  <a:txBody>
                    <a:bodyPr/>
                    <a:lstStyle/>
                    <a:p>
                      <a:pPr algn="l" fontAlgn="b"/>
                      <a:r>
                        <a:rPr lang="de-DE" sz="700" b="0" i="0" u="none" strike="noStrike">
                          <a:solidFill>
                            <a:srgbClr val="000000"/>
                          </a:solidFill>
                          <a:effectLst/>
                          <a:latin typeface="Arial" panose="020B0604020202020204" pitchFamily="34" charset="0"/>
                        </a:rPr>
                        <a:t>[AT-AT] Hessenberg - Weissenbach 223 [OPP] / N-1 Hessenberg - Weissenbach 224 </a:t>
                      </a:r>
                    </a:p>
                  </a:txBody>
                  <a:tcPr marL="9908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905,89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40324941"/>
                  </a:ext>
                </a:extLst>
              </a:tr>
              <a:tr h="122100">
                <a:tc>
                  <a:txBody>
                    <a:bodyPr/>
                    <a:lstStyle/>
                    <a:p>
                      <a:pPr algn="l" fontAlgn="b"/>
                      <a:r>
                        <a:rPr lang="cs-CZ" sz="700" b="0" i="0" u="none" strike="noStrike">
                          <a:solidFill>
                            <a:srgbClr val="000000"/>
                          </a:solidFill>
                          <a:effectLst/>
                          <a:latin typeface="Arial" panose="020B0604020202020204" pitchFamily="34" charset="0"/>
                        </a:rPr>
                        <a:t>[AT-HU] Wien Suedost - Gyoer 245 [DIR] [AT] / N-1 Neusiedl - Wien Suedost 246A</a:t>
                      </a:r>
                    </a:p>
                  </a:txBody>
                  <a:tcPr marL="9908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584,94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57%</a:t>
                      </a:r>
                    </a:p>
                  </a:txBody>
                  <a:tcPr marL="0" marR="0" marT="0" marB="0" anchor="b">
                    <a:lnL>
                      <a:noFill/>
                    </a:lnL>
                    <a:lnR>
                      <a:noFill/>
                    </a:lnR>
                    <a:lnT>
                      <a:noFill/>
                    </a:lnT>
                    <a:lnB>
                      <a:noFill/>
                    </a:lnB>
                  </a:tcPr>
                </a:tc>
                <a:extLst>
                  <a:ext uri="{0D108BD9-81ED-4DB2-BD59-A6C34878D82A}">
                    <a16:rowId xmlns:a16="http://schemas.microsoft.com/office/drawing/2014/main" val="4006039779"/>
                  </a:ext>
                </a:extLst>
              </a:tr>
              <a:tr h="122100">
                <a:tc>
                  <a:txBody>
                    <a:bodyPr/>
                    <a:lstStyle/>
                    <a:p>
                      <a:pPr algn="l" fontAlgn="b"/>
                      <a:r>
                        <a:rPr lang="nb-NO" sz="700" b="0" i="0" u="none" strike="noStrike">
                          <a:solidFill>
                            <a:srgbClr val="000000"/>
                          </a:solidFill>
                          <a:effectLst/>
                          <a:latin typeface="Arial" panose="020B0604020202020204" pitchFamily="34" charset="0"/>
                        </a:rPr>
                        <a:t>[AT-SI] Obersielach - Podlog 247 [DIR] [AT] / N-1 Kainachtal - Obersielach 471</a:t>
                      </a:r>
                    </a:p>
                  </a:txBody>
                  <a:tcPr marL="9908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18,17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17%</a:t>
                      </a:r>
                    </a:p>
                  </a:txBody>
                  <a:tcPr marL="0" marR="0" marT="0" marB="0" anchor="b">
                    <a:lnL>
                      <a:noFill/>
                    </a:lnL>
                    <a:lnR>
                      <a:noFill/>
                    </a:lnR>
                    <a:lnT>
                      <a:noFill/>
                    </a:lnT>
                    <a:lnB>
                      <a:noFill/>
                    </a:lnB>
                  </a:tcPr>
                </a:tc>
                <a:extLst>
                  <a:ext uri="{0D108BD9-81ED-4DB2-BD59-A6C34878D82A}">
                    <a16:rowId xmlns:a16="http://schemas.microsoft.com/office/drawing/2014/main" val="2715035060"/>
                  </a:ext>
                </a:extLst>
              </a:tr>
              <a:tr h="122100">
                <a:tc>
                  <a:txBody>
                    <a:bodyPr/>
                    <a:lstStyle/>
                    <a:p>
                      <a:pPr algn="l" fontAlgn="b"/>
                      <a:r>
                        <a:rPr lang="de-DE" sz="700" b="0" i="0" u="none" strike="noStrike">
                          <a:solidFill>
                            <a:srgbClr val="000000"/>
                          </a:solidFill>
                          <a:effectLst/>
                          <a:latin typeface="Arial" panose="020B0604020202020204" pitchFamily="34" charset="0"/>
                        </a:rPr>
                        <a:t>[NL-D7] Maasbracht - Oberzier SELFK WS [DIR] [D7] / N-1 ALEGRO DC</a:t>
                      </a:r>
                    </a:p>
                  </a:txBody>
                  <a:tcPr marL="99082"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20,19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59%</a:t>
                      </a:r>
                    </a:p>
                  </a:txBody>
                  <a:tcPr marL="0" marR="0" marT="0" marB="0" anchor="b">
                    <a:lnL>
                      <a:noFill/>
                    </a:lnL>
                    <a:lnR>
                      <a:noFill/>
                    </a:lnR>
                    <a:lnT>
                      <a:noFill/>
                    </a:lnT>
                    <a:lnB>
                      <a:noFill/>
                    </a:lnB>
                  </a:tcPr>
                </a:tc>
                <a:extLst>
                  <a:ext uri="{0D108BD9-81ED-4DB2-BD59-A6C34878D82A}">
                    <a16:rowId xmlns:a16="http://schemas.microsoft.com/office/drawing/2014/main" val="1600294443"/>
                  </a:ext>
                </a:extLst>
              </a:tr>
              <a:tr h="122100">
                <a:tc>
                  <a:txBody>
                    <a:bodyPr/>
                    <a:lstStyle/>
                    <a:p>
                      <a:pPr algn="l" fontAlgn="b"/>
                      <a:r>
                        <a:rPr lang="cs-CZ" sz="700" b="1" i="0" u="none" strike="noStrike">
                          <a:solidFill>
                            <a:srgbClr val="000000"/>
                          </a:solidFill>
                          <a:effectLst/>
                          <a:latin typeface="Arial" panose="020B0604020202020204" pitchFamily="34" charset="0"/>
                        </a:rPr>
                        <a:t>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30,53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53%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04803137"/>
                  </a:ext>
                </a:extLst>
              </a:tr>
              <a:tr h="122100">
                <a:tc>
                  <a:txBody>
                    <a:bodyPr/>
                    <a:lstStyle/>
                    <a:p>
                      <a:pPr algn="l" fontAlgn="b"/>
                      <a:r>
                        <a:rPr lang="cs-CZ" sz="700" b="0" i="0" u="none" strike="noStrike">
                          <a:solidFill>
                            <a:srgbClr val="000000"/>
                          </a:solidFill>
                          <a:effectLst/>
                          <a:latin typeface="Arial" panose="020B0604020202020204" pitchFamily="34" charset="0"/>
                        </a:rPr>
                        <a:t>[NL-D2] Meeden-Diele  380 Z [DIR] [NL] / N-1 COBRA HVDC</a:t>
                      </a:r>
                    </a:p>
                  </a:txBody>
                  <a:tcPr marL="99082"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0" i="0" u="none" strike="noStrike">
                          <a:solidFill>
                            <a:srgbClr val="000000"/>
                          </a:solidFill>
                          <a:effectLst/>
                          <a:latin typeface="Arial" panose="020B0604020202020204" pitchFamily="34" charset="0"/>
                        </a:rPr>
                        <a:t>30,53</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0" i="0" u="none" strike="noStrike">
                          <a:solidFill>
                            <a:srgbClr val="000000"/>
                          </a:solidFill>
                          <a:effectLst/>
                          <a:latin typeface="Arial" panose="020B0604020202020204" pitchFamily="34" charset="0"/>
                        </a:rPr>
                        <a:t>53%</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896720278"/>
                  </a:ext>
                </a:extLst>
              </a:tr>
              <a:tr h="122100">
                <a:tc>
                  <a:txBody>
                    <a:bodyPr/>
                    <a:lstStyle/>
                    <a:p>
                      <a:pPr algn="l" fontAlgn="b"/>
                      <a:r>
                        <a:rPr lang="cs-CZ" sz="700" b="1" i="0" u="none" strike="noStrike">
                          <a:solidFill>
                            <a:srgbClr val="000000"/>
                          </a:solidFill>
                          <a:effectLst/>
                          <a:latin typeface="Arial" panose="020B0604020202020204" pitchFamily="34" charset="0"/>
                        </a:rPr>
                        <a:t>Total sum</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cs-CZ" sz="700" b="1" i="0" u="none" strike="noStrike">
                          <a:solidFill>
                            <a:srgbClr val="000000"/>
                          </a:solidFill>
                          <a:effectLst/>
                          <a:latin typeface="Arial" panose="020B0604020202020204" pitchFamily="34" charset="0"/>
                        </a:rPr>
                        <a:t>905,89</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cs-CZ" sz="700" b="1" i="0" u="none" strike="noStrike" dirty="0">
                          <a:solidFill>
                            <a:srgbClr val="000000"/>
                          </a:solidFill>
                          <a:effectLst/>
                          <a:latin typeface="Arial" panose="020B0604020202020204" pitchFamily="34" charset="0"/>
                        </a:rPr>
                        <a:t>1196%</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extLst>
                  <a:ext uri="{0D108BD9-81ED-4DB2-BD59-A6C34878D82A}">
                    <a16:rowId xmlns:a16="http://schemas.microsoft.com/office/drawing/2014/main" val="1872737572"/>
                  </a:ext>
                </a:extLst>
              </a:tr>
            </a:tbl>
          </a:graphicData>
        </a:graphic>
      </p:graphicFrame>
    </p:spTree>
    <p:extLst>
      <p:ext uri="{BB962C8B-B14F-4D97-AF65-F5344CB8AC3E}">
        <p14:creationId xmlns:p14="http://schemas.microsoft.com/office/powerpoint/2010/main" val="2681638971"/>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BD20220427</a:t>
            </a:r>
            <a:r>
              <a:rPr lang="en-US" altLang="hu-HU" sz="1400" dirty="0">
                <a:solidFill>
                  <a:srgbClr val="008000"/>
                </a:solidFill>
              </a:rPr>
              <a:t> (part </a:t>
            </a:r>
            <a:r>
              <a:rPr lang="sl-SI" altLang="hu-HU" sz="1400" dirty="0">
                <a:solidFill>
                  <a:srgbClr val="008000"/>
                </a:solidFill>
              </a:rPr>
              <a:t>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ulka 1">
            <a:extLst>
              <a:ext uri="{FF2B5EF4-FFF2-40B4-BE49-F238E27FC236}">
                <a16:creationId xmlns:a16="http://schemas.microsoft.com/office/drawing/2014/main" id="{CDAA5DAE-7E09-48A1-A6CF-6E98DE59BB92}"/>
              </a:ext>
            </a:extLst>
          </p:cNvPr>
          <p:cNvGraphicFramePr>
            <a:graphicFrameLocks noGrp="1"/>
          </p:cNvGraphicFramePr>
          <p:nvPr>
            <p:extLst>
              <p:ext uri="{D42A27DB-BD31-4B8C-83A1-F6EECF244321}">
                <p14:modId xmlns:p14="http://schemas.microsoft.com/office/powerpoint/2010/main" val="2898469209"/>
              </p:ext>
            </p:extLst>
          </p:nvPr>
        </p:nvGraphicFramePr>
        <p:xfrm>
          <a:off x="442203" y="1028302"/>
          <a:ext cx="8635960" cy="5496840"/>
        </p:xfrm>
        <a:graphic>
          <a:graphicData uri="http://schemas.openxmlformats.org/drawingml/2006/table">
            <a:tbl>
              <a:tblPr/>
              <a:tblGrid>
                <a:gridCol w="6607871">
                  <a:extLst>
                    <a:ext uri="{9D8B030D-6E8A-4147-A177-3AD203B41FA5}">
                      <a16:colId xmlns:a16="http://schemas.microsoft.com/office/drawing/2014/main" val="2456436187"/>
                    </a:ext>
                  </a:extLst>
                </a:gridCol>
                <a:gridCol w="1497505">
                  <a:extLst>
                    <a:ext uri="{9D8B030D-6E8A-4147-A177-3AD203B41FA5}">
                      <a16:colId xmlns:a16="http://schemas.microsoft.com/office/drawing/2014/main" val="1182494797"/>
                    </a:ext>
                  </a:extLst>
                </a:gridCol>
                <a:gridCol w="530584">
                  <a:extLst>
                    <a:ext uri="{9D8B030D-6E8A-4147-A177-3AD203B41FA5}">
                      <a16:colId xmlns:a16="http://schemas.microsoft.com/office/drawing/2014/main" val="2240513176"/>
                    </a:ext>
                  </a:extLst>
                </a:gridCol>
              </a:tblGrid>
              <a:tr h="137421">
                <a:tc>
                  <a:txBody>
                    <a:bodyPr/>
                    <a:lstStyle/>
                    <a:p>
                      <a:pPr algn="l" fontAlgn="b"/>
                      <a:r>
                        <a:rPr lang="cs-CZ" sz="7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3533800941"/>
                  </a:ext>
                </a:extLst>
              </a:tr>
              <a:tr h="137421">
                <a:tc>
                  <a:txBody>
                    <a:bodyPr/>
                    <a:lstStyle/>
                    <a:p>
                      <a:pPr algn="l" fontAlgn="b"/>
                      <a:r>
                        <a:rPr lang="cs-CZ" sz="700" b="1"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399,71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27%</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838552882"/>
                  </a:ext>
                </a:extLst>
              </a:tr>
              <a:tr h="137421">
                <a:tc>
                  <a:txBody>
                    <a:bodyPr/>
                    <a:lstStyle/>
                    <a:p>
                      <a:pPr algn="l" fontAlgn="b"/>
                      <a:r>
                        <a:rPr lang="pl-PL" sz="700" b="0" i="0" u="none" strike="noStrike">
                          <a:solidFill>
                            <a:srgbClr val="000000"/>
                          </a:solidFill>
                          <a:effectLst/>
                          <a:latin typeface="Arial" panose="020B0604020202020204" pitchFamily="34" charset="0"/>
                        </a:rPr>
                        <a:t>[PL-PL] Polaniec - Tarnow [DIR] / N-2 Tucznawa - Skawina and Byczyna - Skawina</a:t>
                      </a:r>
                    </a:p>
                  </a:txBody>
                  <a:tcPr marL="7678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399,71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825919450"/>
                  </a:ext>
                </a:extLst>
              </a:tr>
              <a:tr h="137421">
                <a:tc>
                  <a:txBody>
                    <a:bodyPr/>
                    <a:lstStyle/>
                    <a:p>
                      <a:pPr algn="l" fontAlgn="b"/>
                      <a:r>
                        <a:rPr lang="cs-CZ" sz="700" b="1" i="0" u="none" strike="noStrike">
                          <a:solidFill>
                            <a:srgbClr val="000000"/>
                          </a:solidFill>
                          <a:effectLst/>
                          <a:latin typeface="Arial" panose="020B0604020202020204" pitchFamily="34" charset="0"/>
                        </a:rPr>
                        <a:t>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299,17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104%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984502131"/>
                  </a:ext>
                </a:extLst>
              </a:tr>
              <a:tr h="137421">
                <a:tc>
                  <a:txBody>
                    <a:bodyPr/>
                    <a:lstStyle/>
                    <a:p>
                      <a:pPr algn="l" fontAlgn="b"/>
                      <a:r>
                        <a:rPr lang="en-US" sz="700" b="0" i="0" u="none" strike="noStrike">
                          <a:solidFill>
                            <a:srgbClr val="000000"/>
                          </a:solidFill>
                          <a:effectLst/>
                          <a:latin typeface="Arial" panose="020B0604020202020204" pitchFamily="34" charset="0"/>
                        </a:rPr>
                        <a:t>[BE-FR] Achene - Lonny 19 [DIR] [FR] / N-1 Avelgem - Avelin 380.80</a:t>
                      </a:r>
                    </a:p>
                  </a:txBody>
                  <a:tcPr marL="7678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1,51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74%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077987212"/>
                  </a:ext>
                </a:extLst>
              </a:tr>
              <a:tr h="137421">
                <a:tc>
                  <a:txBody>
                    <a:bodyPr/>
                    <a:lstStyle/>
                    <a:p>
                      <a:pPr algn="l" fontAlgn="b"/>
                      <a:r>
                        <a:rPr lang="pl-PL" sz="700" b="0" i="0" u="none" strike="noStrike">
                          <a:solidFill>
                            <a:srgbClr val="000000"/>
                          </a:solidFill>
                          <a:effectLst/>
                          <a:latin typeface="Arial" panose="020B0604020202020204" pitchFamily="34" charset="0"/>
                        </a:rPr>
                        <a:t>[PL-PL] Polaniec - Tarnow [DIR] / N-2 Tucznawa - Skawina and Byczyna - Skawina</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299,17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30%</a:t>
                      </a:r>
                    </a:p>
                  </a:txBody>
                  <a:tcPr marL="0" marR="0" marT="0" marB="0" anchor="b">
                    <a:lnL>
                      <a:noFill/>
                    </a:lnL>
                    <a:lnR>
                      <a:noFill/>
                    </a:lnR>
                    <a:lnT>
                      <a:noFill/>
                    </a:lnT>
                    <a:lnB>
                      <a:noFill/>
                    </a:lnB>
                  </a:tcPr>
                </a:tc>
                <a:extLst>
                  <a:ext uri="{0D108BD9-81ED-4DB2-BD59-A6C34878D82A}">
                    <a16:rowId xmlns:a16="http://schemas.microsoft.com/office/drawing/2014/main" val="2739613160"/>
                  </a:ext>
                </a:extLst>
              </a:tr>
              <a:tr h="137421">
                <a:tc>
                  <a:txBody>
                    <a:bodyPr/>
                    <a:lstStyle/>
                    <a:p>
                      <a:pPr algn="l" fontAlgn="b"/>
                      <a:r>
                        <a:rPr lang="cs-CZ" sz="700" b="1" i="0" u="none" strike="noStrike">
                          <a:solidFill>
                            <a:srgbClr val="000000"/>
                          </a:solidFill>
                          <a:effectLst/>
                          <a:latin typeface="Arial" panose="020B0604020202020204" pitchFamily="34" charset="0"/>
                        </a:rPr>
                        <a:t>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223,12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35%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88872795"/>
                  </a:ext>
                </a:extLst>
              </a:tr>
              <a:tr h="137421">
                <a:tc>
                  <a:txBody>
                    <a:bodyPr/>
                    <a:lstStyle/>
                    <a:p>
                      <a:pPr algn="l" fontAlgn="b"/>
                      <a:r>
                        <a:rPr lang="pl-PL" sz="700" b="0" i="0" u="none" strike="noStrike">
                          <a:solidFill>
                            <a:srgbClr val="000000"/>
                          </a:solidFill>
                          <a:effectLst/>
                          <a:latin typeface="Arial" panose="020B0604020202020204" pitchFamily="34" charset="0"/>
                        </a:rPr>
                        <a:t>[PL-PL] Polaniec - Tarnow [DIR] / N-2 Tucznawa - Skawina and Byczyna - Skawina</a:t>
                      </a:r>
                    </a:p>
                  </a:txBody>
                  <a:tcPr marL="7678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223,12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94757272"/>
                  </a:ext>
                </a:extLst>
              </a:tr>
              <a:tr h="137421">
                <a:tc>
                  <a:txBody>
                    <a:bodyPr/>
                    <a:lstStyle/>
                    <a:p>
                      <a:pPr algn="l" fontAlgn="b"/>
                      <a:r>
                        <a:rPr lang="cs-CZ" sz="700" b="1" i="0" u="none" strike="noStrike">
                          <a:solidFill>
                            <a:srgbClr val="000000"/>
                          </a:solidFill>
                          <a:effectLst/>
                          <a:latin typeface="Arial" panose="020B0604020202020204" pitchFamily="34" charset="0"/>
                        </a:rPr>
                        <a:t>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137,74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34%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578112900"/>
                  </a:ext>
                </a:extLst>
              </a:tr>
              <a:tr h="137421">
                <a:tc>
                  <a:txBody>
                    <a:bodyPr/>
                    <a:lstStyle/>
                    <a:p>
                      <a:pPr algn="l" fontAlgn="b"/>
                      <a:r>
                        <a:rPr lang="pl-PL" sz="700" b="0" i="0" u="none" strike="noStrike">
                          <a:solidFill>
                            <a:srgbClr val="000000"/>
                          </a:solidFill>
                          <a:effectLst/>
                          <a:latin typeface="Arial" panose="020B0604020202020204" pitchFamily="34" charset="0"/>
                        </a:rPr>
                        <a:t>[PL-PL] Polaniec - Tarnow [DIR] / N-2 Tucznawa - Skawina and Byczyna - Skawina</a:t>
                      </a:r>
                    </a:p>
                  </a:txBody>
                  <a:tcPr marL="7678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137,74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246905231"/>
                  </a:ext>
                </a:extLst>
              </a:tr>
              <a:tr h="137421">
                <a:tc>
                  <a:txBody>
                    <a:bodyPr/>
                    <a:lstStyle/>
                    <a:p>
                      <a:pPr algn="l" fontAlgn="b"/>
                      <a:r>
                        <a:rPr lang="cs-CZ" sz="700" b="1" i="0" u="none" strike="noStrike">
                          <a:solidFill>
                            <a:srgbClr val="000000"/>
                          </a:solidFill>
                          <a:effectLst/>
                          <a:latin typeface="Arial" panose="020B0604020202020204" pitchFamily="34" charset="0"/>
                        </a:rPr>
                        <a:t>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228,56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31%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164018390"/>
                  </a:ext>
                </a:extLst>
              </a:tr>
              <a:tr h="137421">
                <a:tc>
                  <a:txBody>
                    <a:bodyPr/>
                    <a:lstStyle/>
                    <a:p>
                      <a:pPr algn="l" fontAlgn="b"/>
                      <a:r>
                        <a:rPr lang="pl-PL" sz="700" b="0" i="0" u="none" strike="noStrike">
                          <a:solidFill>
                            <a:srgbClr val="000000"/>
                          </a:solidFill>
                          <a:effectLst/>
                          <a:latin typeface="Arial" panose="020B0604020202020204" pitchFamily="34" charset="0"/>
                        </a:rPr>
                        <a:t>[PL-PL] Polaniec - Tarnow [DIR] / N-2 Tucznawa - Skawina and Byczyna - Skawina</a:t>
                      </a:r>
                    </a:p>
                  </a:txBody>
                  <a:tcPr marL="7678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228,56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424968351"/>
                  </a:ext>
                </a:extLst>
              </a:tr>
              <a:tr h="137421">
                <a:tc>
                  <a:txBody>
                    <a:bodyPr/>
                    <a:lstStyle/>
                    <a:p>
                      <a:pPr algn="l" fontAlgn="b"/>
                      <a:r>
                        <a:rPr lang="cs-CZ" sz="700" b="1" i="0" u="none" strike="noStrike">
                          <a:solidFill>
                            <a:srgbClr val="000000"/>
                          </a:solidFill>
                          <a:effectLst/>
                          <a:latin typeface="Arial" panose="020B0604020202020204" pitchFamily="34" charset="0"/>
                        </a:rPr>
                        <a:t>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252,54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107%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147876136"/>
                  </a:ext>
                </a:extLst>
              </a:tr>
              <a:tr h="137421">
                <a:tc>
                  <a:txBody>
                    <a:bodyPr/>
                    <a:lstStyle/>
                    <a:p>
                      <a:pPr algn="l" fontAlgn="b"/>
                      <a:r>
                        <a:rPr lang="de-DE" sz="700" b="0" i="0" u="none" strike="noStrike">
                          <a:solidFill>
                            <a:srgbClr val="000000"/>
                          </a:solidFill>
                          <a:effectLst/>
                          <a:latin typeface="Arial" panose="020B0604020202020204" pitchFamily="34" charset="0"/>
                        </a:rPr>
                        <a:t>[NL-D7] Maasbracht - Oberzier SELFK WS [DIR] [D7] / N-1 Achene - Gramme 380.10</a:t>
                      </a:r>
                    </a:p>
                  </a:txBody>
                  <a:tcPr marL="7678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0,47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80%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74209621"/>
                  </a:ext>
                </a:extLst>
              </a:tr>
              <a:tr h="137421">
                <a:tc>
                  <a:txBody>
                    <a:bodyPr/>
                    <a:lstStyle/>
                    <a:p>
                      <a:pPr algn="l" fontAlgn="b"/>
                      <a:r>
                        <a:rPr lang="pl-PL" sz="700" b="0" i="0" u="none" strike="noStrike">
                          <a:solidFill>
                            <a:srgbClr val="000000"/>
                          </a:solidFill>
                          <a:effectLst/>
                          <a:latin typeface="Arial" panose="020B0604020202020204" pitchFamily="34" charset="0"/>
                        </a:rPr>
                        <a:t>[PL-PL] Polaniec - Tarnow [DIR] / N-2 Tucznawa - Skawina and Byczyna - Skawina</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252,54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28%</a:t>
                      </a:r>
                    </a:p>
                  </a:txBody>
                  <a:tcPr marL="0" marR="0" marT="0" marB="0" anchor="b">
                    <a:lnL>
                      <a:noFill/>
                    </a:lnL>
                    <a:lnR>
                      <a:noFill/>
                    </a:lnR>
                    <a:lnT>
                      <a:noFill/>
                    </a:lnT>
                    <a:lnB>
                      <a:noFill/>
                    </a:lnB>
                  </a:tcPr>
                </a:tc>
                <a:extLst>
                  <a:ext uri="{0D108BD9-81ED-4DB2-BD59-A6C34878D82A}">
                    <a16:rowId xmlns:a16="http://schemas.microsoft.com/office/drawing/2014/main" val="3327391064"/>
                  </a:ext>
                </a:extLst>
              </a:tr>
              <a:tr h="137421">
                <a:tc>
                  <a:txBody>
                    <a:bodyPr/>
                    <a:lstStyle/>
                    <a:p>
                      <a:pPr algn="l" fontAlgn="b"/>
                      <a:r>
                        <a:rPr lang="cs-CZ" sz="700" b="1" i="0" u="none" strike="noStrike">
                          <a:solidFill>
                            <a:srgbClr val="000000"/>
                          </a:solidFill>
                          <a:effectLst/>
                          <a:latin typeface="Arial" panose="020B0604020202020204" pitchFamily="34" charset="0"/>
                        </a:rPr>
                        <a:t>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46,44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74%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472378841"/>
                  </a:ext>
                </a:extLst>
              </a:tr>
              <a:tr h="137421">
                <a:tc>
                  <a:txBody>
                    <a:bodyPr/>
                    <a:lstStyle/>
                    <a:p>
                      <a:pPr algn="l" fontAlgn="b"/>
                      <a:r>
                        <a:rPr lang="de-DE" sz="700" b="0" i="0" u="none" strike="noStrike">
                          <a:solidFill>
                            <a:srgbClr val="000000"/>
                          </a:solidFill>
                          <a:effectLst/>
                          <a:latin typeface="Arial" panose="020B0604020202020204" pitchFamily="34" charset="0"/>
                        </a:rPr>
                        <a:t>[NL-D7] Maasbracht - Oberzier SELFK WS [DIR] [D7] / N-1 ALEGRO DC</a:t>
                      </a:r>
                    </a:p>
                  </a:txBody>
                  <a:tcPr marL="7678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46,44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74%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805881576"/>
                  </a:ext>
                </a:extLst>
              </a:tr>
              <a:tr h="137421">
                <a:tc>
                  <a:txBody>
                    <a:bodyPr/>
                    <a:lstStyle/>
                    <a:p>
                      <a:pPr algn="l" fontAlgn="b"/>
                      <a:r>
                        <a:rPr lang="cs-CZ" sz="700" b="1" i="0" u="none" strike="noStrike">
                          <a:solidFill>
                            <a:srgbClr val="000000"/>
                          </a:solidFill>
                          <a:effectLst/>
                          <a:latin typeface="Arial" panose="020B0604020202020204" pitchFamily="34" charset="0"/>
                        </a:rPr>
                        <a:t>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260,8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282%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652749600"/>
                  </a:ext>
                </a:extLst>
              </a:tr>
              <a:tr h="137421">
                <a:tc>
                  <a:txBody>
                    <a:bodyPr/>
                    <a:lstStyle/>
                    <a:p>
                      <a:pPr algn="l" fontAlgn="b"/>
                      <a:r>
                        <a:rPr lang="cs-CZ" sz="700" b="0" i="0" u="none" strike="noStrike">
                          <a:solidFill>
                            <a:srgbClr val="000000"/>
                          </a:solidFill>
                          <a:effectLst/>
                          <a:latin typeface="Arial" panose="020B0604020202020204" pitchFamily="34" charset="0"/>
                        </a:rPr>
                        <a:t>[AT-HU] Wien Suedost - Gyoer 245 [DIR] [AT] / N-1 Neusiedl - Wien Suedost 246A</a:t>
                      </a:r>
                    </a:p>
                  </a:txBody>
                  <a:tcPr marL="7678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260,8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63%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955048319"/>
                  </a:ext>
                </a:extLst>
              </a:tr>
              <a:tr h="137421">
                <a:tc>
                  <a:txBody>
                    <a:bodyPr/>
                    <a:lstStyle/>
                    <a:p>
                      <a:pPr algn="l" fontAlgn="b"/>
                      <a:r>
                        <a:rPr lang="nb-NO" sz="700" b="0" i="0" u="none" strike="noStrike">
                          <a:solidFill>
                            <a:srgbClr val="000000"/>
                          </a:solidFill>
                          <a:effectLst/>
                          <a:latin typeface="Arial" panose="020B0604020202020204" pitchFamily="34" charset="0"/>
                        </a:rPr>
                        <a:t>[AT-SI] Obersielach - Podlog 247 [DIR] [AT] / N-1 Kainachtal - Obersielach 471</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138,58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40%</a:t>
                      </a:r>
                    </a:p>
                  </a:txBody>
                  <a:tcPr marL="0" marR="0" marT="0" marB="0" anchor="b">
                    <a:lnL>
                      <a:noFill/>
                    </a:lnL>
                    <a:lnR>
                      <a:noFill/>
                    </a:lnR>
                    <a:lnT>
                      <a:noFill/>
                    </a:lnT>
                    <a:lnB>
                      <a:noFill/>
                    </a:lnB>
                  </a:tcPr>
                </a:tc>
                <a:extLst>
                  <a:ext uri="{0D108BD9-81ED-4DB2-BD59-A6C34878D82A}">
                    <a16:rowId xmlns:a16="http://schemas.microsoft.com/office/drawing/2014/main" val="698682436"/>
                  </a:ext>
                </a:extLst>
              </a:tr>
              <a:tr h="137421">
                <a:tc>
                  <a:txBody>
                    <a:bodyPr/>
                    <a:lstStyle/>
                    <a:p>
                      <a:pPr algn="l" fontAlgn="b"/>
                      <a:r>
                        <a:rPr lang="cs-CZ" sz="700" b="0" i="0" u="none" strike="noStrike">
                          <a:solidFill>
                            <a:srgbClr val="000000"/>
                          </a:solidFill>
                          <a:effectLst/>
                          <a:latin typeface="Arial" panose="020B0604020202020204" pitchFamily="34" charset="0"/>
                        </a:rPr>
                        <a:t>[NL-D2] Meeden-Diele  380 Z [DIR] [NL] / N-1 COBRA HVDC</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1,66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78%</a:t>
                      </a:r>
                    </a:p>
                  </a:txBody>
                  <a:tcPr marL="0" marR="0" marT="0" marB="0" anchor="b">
                    <a:lnL>
                      <a:noFill/>
                    </a:lnL>
                    <a:lnR>
                      <a:noFill/>
                    </a:lnR>
                    <a:lnT>
                      <a:noFill/>
                    </a:lnT>
                    <a:lnB>
                      <a:noFill/>
                    </a:lnB>
                  </a:tcPr>
                </a:tc>
                <a:extLst>
                  <a:ext uri="{0D108BD9-81ED-4DB2-BD59-A6C34878D82A}">
                    <a16:rowId xmlns:a16="http://schemas.microsoft.com/office/drawing/2014/main" val="2327321693"/>
                  </a:ext>
                </a:extLst>
              </a:tr>
              <a:tr h="137421">
                <a:tc>
                  <a:txBody>
                    <a:bodyPr/>
                    <a:lstStyle/>
                    <a:p>
                      <a:pPr algn="l" fontAlgn="b"/>
                      <a:r>
                        <a:rPr lang="de-DE" sz="700" b="0" i="0" u="none" strike="noStrike">
                          <a:solidFill>
                            <a:srgbClr val="000000"/>
                          </a:solidFill>
                          <a:effectLst/>
                          <a:latin typeface="Arial" panose="020B0604020202020204" pitchFamily="34" charset="0"/>
                        </a:rPr>
                        <a:t>[NL-D7] Maasbracht - Oberzier SELFK WS [DIR] [D7] / N-1 ALEGRO DC</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169,63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72%</a:t>
                      </a:r>
                    </a:p>
                  </a:txBody>
                  <a:tcPr marL="0" marR="0" marT="0" marB="0" anchor="b">
                    <a:lnL>
                      <a:noFill/>
                    </a:lnL>
                    <a:lnR>
                      <a:noFill/>
                    </a:lnR>
                    <a:lnT>
                      <a:noFill/>
                    </a:lnT>
                    <a:lnB>
                      <a:noFill/>
                    </a:lnB>
                  </a:tcPr>
                </a:tc>
                <a:extLst>
                  <a:ext uri="{0D108BD9-81ED-4DB2-BD59-A6C34878D82A}">
                    <a16:rowId xmlns:a16="http://schemas.microsoft.com/office/drawing/2014/main" val="415305543"/>
                  </a:ext>
                </a:extLst>
              </a:tr>
              <a:tr h="137421">
                <a:tc>
                  <a:txBody>
                    <a:bodyPr/>
                    <a:lstStyle/>
                    <a:p>
                      <a:pPr algn="l" fontAlgn="b"/>
                      <a:r>
                        <a:rPr lang="pl-PL" sz="700" b="0" i="0" u="none" strike="noStrike">
                          <a:solidFill>
                            <a:srgbClr val="000000"/>
                          </a:solidFill>
                          <a:effectLst/>
                          <a:latin typeface="Arial" panose="020B0604020202020204" pitchFamily="34" charset="0"/>
                        </a:rPr>
                        <a:t>[PL-PL] Polaniec - Tarnow [DIR] / N-2 Tucznawa - Skawina and Byczyna - Skawina</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36,15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29%</a:t>
                      </a:r>
                    </a:p>
                  </a:txBody>
                  <a:tcPr marL="0" marR="0" marT="0" marB="0" anchor="b">
                    <a:lnL>
                      <a:noFill/>
                    </a:lnL>
                    <a:lnR>
                      <a:noFill/>
                    </a:lnR>
                    <a:lnT>
                      <a:noFill/>
                    </a:lnT>
                    <a:lnB>
                      <a:noFill/>
                    </a:lnB>
                  </a:tcPr>
                </a:tc>
                <a:extLst>
                  <a:ext uri="{0D108BD9-81ED-4DB2-BD59-A6C34878D82A}">
                    <a16:rowId xmlns:a16="http://schemas.microsoft.com/office/drawing/2014/main" val="3256450241"/>
                  </a:ext>
                </a:extLst>
              </a:tr>
              <a:tr h="137421">
                <a:tc>
                  <a:txBody>
                    <a:bodyPr/>
                    <a:lstStyle/>
                    <a:p>
                      <a:pPr algn="l" fontAlgn="b"/>
                      <a:r>
                        <a:rPr lang="cs-CZ" sz="700" b="1" i="0" u="none" strike="noStrike">
                          <a:solidFill>
                            <a:srgbClr val="000000"/>
                          </a:solidFill>
                          <a:effectLst/>
                          <a:latin typeface="Arial" panose="020B0604020202020204" pitchFamily="34" charset="0"/>
                        </a:rPr>
                        <a:t>10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196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193%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415455842"/>
                  </a:ext>
                </a:extLst>
              </a:tr>
              <a:tr h="137421">
                <a:tc>
                  <a:txBody>
                    <a:bodyPr/>
                    <a:lstStyle/>
                    <a:p>
                      <a:pPr algn="l" fontAlgn="b"/>
                      <a:r>
                        <a:rPr lang="de-DE" sz="700" b="0" i="0" u="none" strike="noStrike">
                          <a:solidFill>
                            <a:srgbClr val="000000"/>
                          </a:solidFill>
                          <a:effectLst/>
                          <a:latin typeface="Arial" panose="020B0604020202020204" pitchFamily="34" charset="0"/>
                        </a:rPr>
                        <a:t>[D8-D8] Pasewalk - Vierraden 306 [DIR] / N-1 Vierraden - Neuenhagen 304</a:t>
                      </a:r>
                    </a:p>
                  </a:txBody>
                  <a:tcPr marL="7678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78,31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509073962"/>
                  </a:ext>
                </a:extLst>
              </a:tr>
              <a:tr h="137421">
                <a:tc>
                  <a:txBody>
                    <a:bodyPr/>
                    <a:lstStyle/>
                    <a:p>
                      <a:pPr algn="l" fontAlgn="b"/>
                      <a:r>
                        <a:rPr lang="cs-CZ" sz="700" b="0" i="0" u="none" strike="noStrike">
                          <a:solidFill>
                            <a:srgbClr val="000000"/>
                          </a:solidFill>
                          <a:effectLst/>
                          <a:latin typeface="Arial" panose="020B0604020202020204" pitchFamily="34" charset="0"/>
                        </a:rPr>
                        <a:t>[AT-AT] Bisamberg 2 - Wien Suedost 227 [DIR] / N-1 Bisamberg - Kledering 228B</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196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22%</a:t>
                      </a:r>
                    </a:p>
                  </a:txBody>
                  <a:tcPr marL="0" marR="0" marT="0" marB="0" anchor="b">
                    <a:lnL>
                      <a:noFill/>
                    </a:lnL>
                    <a:lnR>
                      <a:noFill/>
                    </a:lnR>
                    <a:lnT>
                      <a:noFill/>
                    </a:lnT>
                    <a:lnB>
                      <a:noFill/>
                    </a:lnB>
                  </a:tcPr>
                </a:tc>
                <a:extLst>
                  <a:ext uri="{0D108BD9-81ED-4DB2-BD59-A6C34878D82A}">
                    <a16:rowId xmlns:a16="http://schemas.microsoft.com/office/drawing/2014/main" val="1859978621"/>
                  </a:ext>
                </a:extLst>
              </a:tr>
              <a:tr h="137421">
                <a:tc>
                  <a:txBody>
                    <a:bodyPr/>
                    <a:lstStyle/>
                    <a:p>
                      <a:pPr algn="l" fontAlgn="b"/>
                      <a:r>
                        <a:rPr lang="cs-CZ" sz="700" b="0" i="0" u="none" strike="noStrike">
                          <a:solidFill>
                            <a:srgbClr val="000000"/>
                          </a:solidFill>
                          <a:effectLst/>
                          <a:latin typeface="Arial" panose="020B0604020202020204" pitchFamily="34" charset="0"/>
                        </a:rPr>
                        <a:t>[AT-AT] Bisamberg 2 - Wien Suedost 227 [DIR] / N-1 Kledering - Wien Suedost 228A</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69,49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23%</a:t>
                      </a:r>
                    </a:p>
                  </a:txBody>
                  <a:tcPr marL="0" marR="0" marT="0" marB="0" anchor="b">
                    <a:lnL>
                      <a:noFill/>
                    </a:lnL>
                    <a:lnR>
                      <a:noFill/>
                    </a:lnR>
                    <a:lnT>
                      <a:noFill/>
                    </a:lnT>
                    <a:lnB>
                      <a:noFill/>
                    </a:lnB>
                  </a:tcPr>
                </a:tc>
                <a:extLst>
                  <a:ext uri="{0D108BD9-81ED-4DB2-BD59-A6C34878D82A}">
                    <a16:rowId xmlns:a16="http://schemas.microsoft.com/office/drawing/2014/main" val="3270383395"/>
                  </a:ext>
                </a:extLst>
              </a:tr>
              <a:tr h="137421">
                <a:tc>
                  <a:txBody>
                    <a:bodyPr/>
                    <a:lstStyle/>
                    <a:p>
                      <a:pPr algn="l" fontAlgn="b"/>
                      <a:r>
                        <a:rPr lang="de-DE" sz="700" b="0" i="0" u="none" strike="noStrike">
                          <a:solidFill>
                            <a:srgbClr val="000000"/>
                          </a:solidFill>
                          <a:effectLst/>
                          <a:latin typeface="Arial" panose="020B0604020202020204" pitchFamily="34" charset="0"/>
                        </a:rPr>
                        <a:t>[NL-D7] Maasbracht - Oberzier SELFK WS [DIR] [D7] / N-1 Achene - Gramme 380.10</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0,67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88%</a:t>
                      </a:r>
                    </a:p>
                  </a:txBody>
                  <a:tcPr marL="0" marR="0" marT="0" marB="0" anchor="b">
                    <a:lnL>
                      <a:noFill/>
                    </a:lnL>
                    <a:lnR>
                      <a:noFill/>
                    </a:lnR>
                    <a:lnT>
                      <a:noFill/>
                    </a:lnT>
                    <a:lnB>
                      <a:noFill/>
                    </a:lnB>
                  </a:tcPr>
                </a:tc>
                <a:extLst>
                  <a:ext uri="{0D108BD9-81ED-4DB2-BD59-A6C34878D82A}">
                    <a16:rowId xmlns:a16="http://schemas.microsoft.com/office/drawing/2014/main" val="2048461878"/>
                  </a:ext>
                </a:extLst>
              </a:tr>
              <a:tr h="137421">
                <a:tc>
                  <a:txBody>
                    <a:bodyPr/>
                    <a:lstStyle/>
                    <a:p>
                      <a:pPr algn="l" fontAlgn="b"/>
                      <a:r>
                        <a:rPr lang="pl-PL" sz="700" b="0" i="0" u="none" strike="noStrike">
                          <a:solidFill>
                            <a:srgbClr val="000000"/>
                          </a:solidFill>
                          <a:effectLst/>
                          <a:latin typeface="Arial" panose="020B0604020202020204" pitchFamily="34" charset="0"/>
                        </a:rPr>
                        <a:t>[PL-PL] Polaniec - Tarnow [DIR] / N-2 Tucznawa - Skawina and Byczyna - Skawina</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59,87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24%</a:t>
                      </a:r>
                    </a:p>
                  </a:txBody>
                  <a:tcPr marL="0" marR="0" marT="0" marB="0" anchor="b">
                    <a:lnL>
                      <a:noFill/>
                    </a:lnL>
                    <a:lnR>
                      <a:noFill/>
                    </a:lnR>
                    <a:lnT>
                      <a:noFill/>
                    </a:lnT>
                    <a:lnB>
                      <a:noFill/>
                    </a:lnB>
                  </a:tcPr>
                </a:tc>
                <a:extLst>
                  <a:ext uri="{0D108BD9-81ED-4DB2-BD59-A6C34878D82A}">
                    <a16:rowId xmlns:a16="http://schemas.microsoft.com/office/drawing/2014/main" val="3765151857"/>
                  </a:ext>
                </a:extLst>
              </a:tr>
              <a:tr h="137421">
                <a:tc>
                  <a:txBody>
                    <a:bodyPr/>
                    <a:lstStyle/>
                    <a:p>
                      <a:pPr algn="l" fontAlgn="b"/>
                      <a:r>
                        <a:rPr lang="cs-CZ" sz="700" b="1" i="0" u="none" strike="noStrike">
                          <a:solidFill>
                            <a:srgbClr val="000000"/>
                          </a:solidFill>
                          <a:effectLst/>
                          <a:latin typeface="Arial" panose="020B0604020202020204" pitchFamily="34" charset="0"/>
                        </a:rPr>
                        <a:t>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184,04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233%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79066986"/>
                  </a:ext>
                </a:extLst>
              </a:tr>
              <a:tr h="137421">
                <a:tc>
                  <a:txBody>
                    <a:bodyPr/>
                    <a:lstStyle/>
                    <a:p>
                      <a:pPr algn="l" fontAlgn="b"/>
                      <a:r>
                        <a:rPr lang="de-DE" sz="700" b="0" i="0" u="none" strike="noStrike">
                          <a:solidFill>
                            <a:srgbClr val="000000"/>
                          </a:solidFill>
                          <a:effectLst/>
                          <a:latin typeface="Arial" panose="020B0604020202020204" pitchFamily="34" charset="0"/>
                        </a:rPr>
                        <a:t>[D8-D8] Pasewalk - Vierraden 306 [DIR] / N-1 Vierraden - Neuenhagen 304</a:t>
                      </a:r>
                    </a:p>
                  </a:txBody>
                  <a:tcPr marL="7678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62,64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189183453"/>
                  </a:ext>
                </a:extLst>
              </a:tr>
              <a:tr h="137421">
                <a:tc>
                  <a:txBody>
                    <a:bodyPr/>
                    <a:lstStyle/>
                    <a:p>
                      <a:pPr algn="l" fontAlgn="b"/>
                      <a:r>
                        <a:rPr lang="cs-CZ" sz="700" b="0" i="0" u="none" strike="noStrike">
                          <a:solidFill>
                            <a:srgbClr val="000000"/>
                          </a:solidFill>
                          <a:effectLst/>
                          <a:latin typeface="Arial" panose="020B0604020202020204" pitchFamily="34" charset="0"/>
                        </a:rPr>
                        <a:t>[BE-FR] Avelgem - Avelin 80 [DIR] [FR] / N-1 Achene - Lonny 380.19</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28,92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86%</a:t>
                      </a:r>
                    </a:p>
                  </a:txBody>
                  <a:tcPr marL="0" marR="0" marT="0" marB="0" anchor="b">
                    <a:lnL>
                      <a:noFill/>
                    </a:lnL>
                    <a:lnR>
                      <a:noFill/>
                    </a:lnR>
                    <a:lnT>
                      <a:noFill/>
                    </a:lnT>
                    <a:lnB>
                      <a:noFill/>
                    </a:lnB>
                  </a:tcPr>
                </a:tc>
                <a:extLst>
                  <a:ext uri="{0D108BD9-81ED-4DB2-BD59-A6C34878D82A}">
                    <a16:rowId xmlns:a16="http://schemas.microsoft.com/office/drawing/2014/main" val="2506112013"/>
                  </a:ext>
                </a:extLst>
              </a:tr>
              <a:tr h="137421">
                <a:tc>
                  <a:txBody>
                    <a:bodyPr/>
                    <a:lstStyle/>
                    <a:p>
                      <a:pPr algn="l" fontAlgn="b"/>
                      <a:r>
                        <a:rPr lang="cs-CZ" sz="700" b="0" i="0" u="none" strike="noStrike">
                          <a:solidFill>
                            <a:srgbClr val="000000"/>
                          </a:solidFill>
                          <a:effectLst/>
                          <a:latin typeface="Arial" panose="020B0604020202020204" pitchFamily="34" charset="0"/>
                        </a:rPr>
                        <a:t>[AT-AT] Bisamberg 2 - Wien Suedost 227 [DIR] / N-1 Bisamberg - Kledering 228B</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184,04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19%</a:t>
                      </a:r>
                    </a:p>
                  </a:txBody>
                  <a:tcPr marL="0" marR="0" marT="0" marB="0" anchor="b">
                    <a:lnL>
                      <a:noFill/>
                    </a:lnL>
                    <a:lnR>
                      <a:noFill/>
                    </a:lnR>
                    <a:lnT>
                      <a:noFill/>
                    </a:lnT>
                    <a:lnB>
                      <a:noFill/>
                    </a:lnB>
                  </a:tcPr>
                </a:tc>
                <a:extLst>
                  <a:ext uri="{0D108BD9-81ED-4DB2-BD59-A6C34878D82A}">
                    <a16:rowId xmlns:a16="http://schemas.microsoft.com/office/drawing/2014/main" val="1371099547"/>
                  </a:ext>
                </a:extLst>
              </a:tr>
              <a:tr h="137421">
                <a:tc>
                  <a:txBody>
                    <a:bodyPr/>
                    <a:lstStyle/>
                    <a:p>
                      <a:pPr algn="l" fontAlgn="b"/>
                      <a:r>
                        <a:rPr lang="en-US" sz="700" b="0" i="0" u="none" strike="noStrike">
                          <a:solidFill>
                            <a:srgbClr val="000000"/>
                          </a:solidFill>
                          <a:effectLst/>
                          <a:latin typeface="Arial" panose="020B0604020202020204" pitchFamily="34" charset="0"/>
                        </a:rPr>
                        <a:t>[BE-BE] PST Zandvliet 2 [DIR] [BE] / N-1 PST Zandvliet 1</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23,43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72%</a:t>
                      </a:r>
                    </a:p>
                  </a:txBody>
                  <a:tcPr marL="0" marR="0" marT="0" marB="0" anchor="b">
                    <a:lnL>
                      <a:noFill/>
                    </a:lnL>
                    <a:lnR>
                      <a:noFill/>
                    </a:lnR>
                    <a:lnT>
                      <a:noFill/>
                    </a:lnT>
                    <a:lnB>
                      <a:noFill/>
                    </a:lnB>
                  </a:tcPr>
                </a:tc>
                <a:extLst>
                  <a:ext uri="{0D108BD9-81ED-4DB2-BD59-A6C34878D82A}">
                    <a16:rowId xmlns:a16="http://schemas.microsoft.com/office/drawing/2014/main" val="112786264"/>
                  </a:ext>
                </a:extLst>
              </a:tr>
              <a:tr h="137421">
                <a:tc>
                  <a:txBody>
                    <a:bodyPr/>
                    <a:lstStyle/>
                    <a:p>
                      <a:pPr algn="l" fontAlgn="b"/>
                      <a:r>
                        <a:rPr lang="pl-PL" sz="700" b="0" i="0" u="none" strike="noStrike">
                          <a:solidFill>
                            <a:srgbClr val="000000"/>
                          </a:solidFill>
                          <a:effectLst/>
                          <a:latin typeface="Arial" panose="020B0604020202020204" pitchFamily="34" charset="0"/>
                        </a:rPr>
                        <a:t>[PL-PL] Polaniec - Tarnow [DIR] / N-2 Tucznawa - Skawina and Byczyna - Skawina</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54,06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25%</a:t>
                      </a:r>
                    </a:p>
                  </a:txBody>
                  <a:tcPr marL="0" marR="0" marT="0" marB="0" anchor="b">
                    <a:lnL>
                      <a:noFill/>
                    </a:lnL>
                    <a:lnR>
                      <a:noFill/>
                    </a:lnR>
                    <a:lnT>
                      <a:noFill/>
                    </a:lnT>
                    <a:lnB>
                      <a:noFill/>
                    </a:lnB>
                  </a:tcPr>
                </a:tc>
                <a:extLst>
                  <a:ext uri="{0D108BD9-81ED-4DB2-BD59-A6C34878D82A}">
                    <a16:rowId xmlns:a16="http://schemas.microsoft.com/office/drawing/2014/main" val="2405476195"/>
                  </a:ext>
                </a:extLst>
              </a:tr>
              <a:tr h="137421">
                <a:tc>
                  <a:txBody>
                    <a:bodyPr/>
                    <a:lstStyle/>
                    <a:p>
                      <a:pPr algn="l" fontAlgn="b"/>
                      <a:r>
                        <a:rPr lang="cs-CZ" sz="700" b="1" i="0" u="none" strike="noStrike">
                          <a:solidFill>
                            <a:srgbClr val="000000"/>
                          </a:solidFill>
                          <a:effectLst/>
                          <a:latin typeface="Arial" panose="020B0604020202020204" pitchFamily="34" charset="0"/>
                        </a:rPr>
                        <a:t>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271,08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162%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93811413"/>
                  </a:ext>
                </a:extLst>
              </a:tr>
              <a:tr h="137421">
                <a:tc>
                  <a:txBody>
                    <a:bodyPr/>
                    <a:lstStyle/>
                    <a:p>
                      <a:pPr algn="l" fontAlgn="b"/>
                      <a:r>
                        <a:rPr lang="de-DE" sz="700" b="0" i="0" u="none" strike="noStrike">
                          <a:solidFill>
                            <a:srgbClr val="000000"/>
                          </a:solidFill>
                          <a:effectLst/>
                          <a:latin typeface="Arial" panose="020B0604020202020204" pitchFamily="34" charset="0"/>
                        </a:rPr>
                        <a:t>[D8-D8] Pasewalk - Vierraden 306 [DIR] / N-1 Vierraden - Neuenhagen 304</a:t>
                      </a:r>
                    </a:p>
                  </a:txBody>
                  <a:tcPr marL="7678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79,97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726827841"/>
                  </a:ext>
                </a:extLst>
              </a:tr>
              <a:tr h="137421">
                <a:tc>
                  <a:txBody>
                    <a:bodyPr/>
                    <a:lstStyle/>
                    <a:p>
                      <a:pPr algn="l" fontAlgn="b"/>
                      <a:r>
                        <a:rPr lang="en-US" sz="700" b="0" i="0" u="none" strike="noStrike">
                          <a:solidFill>
                            <a:srgbClr val="000000"/>
                          </a:solidFill>
                          <a:effectLst/>
                          <a:latin typeface="Arial" panose="020B0604020202020204" pitchFamily="34" charset="0"/>
                        </a:rPr>
                        <a:t>[BE-BE] Achene - Gramme 380.10 [OPP] / N-1 Avelgem - Avelin 380.80</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1,88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80%</a:t>
                      </a:r>
                    </a:p>
                  </a:txBody>
                  <a:tcPr marL="0" marR="0" marT="0" marB="0" anchor="b">
                    <a:lnL>
                      <a:noFill/>
                    </a:lnL>
                    <a:lnR>
                      <a:noFill/>
                    </a:lnR>
                    <a:lnT>
                      <a:noFill/>
                    </a:lnT>
                    <a:lnB>
                      <a:noFill/>
                    </a:lnB>
                  </a:tcPr>
                </a:tc>
                <a:extLst>
                  <a:ext uri="{0D108BD9-81ED-4DB2-BD59-A6C34878D82A}">
                    <a16:rowId xmlns:a16="http://schemas.microsoft.com/office/drawing/2014/main" val="807014960"/>
                  </a:ext>
                </a:extLst>
              </a:tr>
              <a:tr h="137421">
                <a:tc>
                  <a:txBody>
                    <a:bodyPr/>
                    <a:lstStyle/>
                    <a:p>
                      <a:pPr algn="l" fontAlgn="b"/>
                      <a:r>
                        <a:rPr lang="cs-CZ" sz="700" b="0" i="0" u="none" strike="noStrike">
                          <a:solidFill>
                            <a:srgbClr val="000000"/>
                          </a:solidFill>
                          <a:effectLst/>
                          <a:latin typeface="Arial" panose="020B0604020202020204" pitchFamily="34" charset="0"/>
                        </a:rPr>
                        <a:t>[AT-AT] Bisamberg 2 - Wien Suedost 227 [DIR] / N-1 Bisamberg - Kledering 228B</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271,08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19%</a:t>
                      </a:r>
                    </a:p>
                  </a:txBody>
                  <a:tcPr marL="0" marR="0" marT="0" marB="0" anchor="b">
                    <a:lnL>
                      <a:noFill/>
                    </a:lnL>
                    <a:lnR>
                      <a:noFill/>
                    </a:lnR>
                    <a:lnT>
                      <a:noFill/>
                    </a:lnT>
                    <a:lnB>
                      <a:noFill/>
                    </a:lnB>
                  </a:tcPr>
                </a:tc>
                <a:extLst>
                  <a:ext uri="{0D108BD9-81ED-4DB2-BD59-A6C34878D82A}">
                    <a16:rowId xmlns:a16="http://schemas.microsoft.com/office/drawing/2014/main" val="3151531290"/>
                  </a:ext>
                </a:extLst>
              </a:tr>
              <a:tr h="137421">
                <a:tc>
                  <a:txBody>
                    <a:bodyPr/>
                    <a:lstStyle/>
                    <a:p>
                      <a:pPr algn="l" fontAlgn="b"/>
                      <a:r>
                        <a:rPr lang="pl-PL" sz="700" b="0" i="0" u="none" strike="noStrike">
                          <a:solidFill>
                            <a:srgbClr val="000000"/>
                          </a:solidFill>
                          <a:effectLst/>
                          <a:latin typeface="Arial" panose="020B0604020202020204" pitchFamily="34" charset="0"/>
                        </a:rPr>
                        <a:t>[PL-PL] Polaniec - Tarnow [DIR] / N-2 Tucznawa - Skawina and Byczyna - Skawina</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61,92</a:t>
                      </a:r>
                    </a:p>
                  </a:txBody>
                  <a:tcPr marL="0" marR="0" marT="0" marB="0" anchor="b">
                    <a:lnL>
                      <a:noFill/>
                    </a:lnL>
                    <a:lnR>
                      <a:noFill/>
                    </a:lnR>
                    <a:lnT>
                      <a:noFill/>
                    </a:lnT>
                    <a:lnB>
                      <a:noFill/>
                    </a:lnB>
                  </a:tcPr>
                </a:tc>
                <a:tc>
                  <a:txBody>
                    <a:bodyPr/>
                    <a:lstStyle/>
                    <a:p>
                      <a:pPr algn="r" fontAlgn="b"/>
                      <a:r>
                        <a:rPr lang="cs-CZ" sz="700" b="0" i="0" u="none" strike="noStrike" dirty="0">
                          <a:solidFill>
                            <a:srgbClr val="000000"/>
                          </a:solidFill>
                          <a:effectLst/>
                          <a:latin typeface="Arial" panose="020B0604020202020204" pitchFamily="34" charset="0"/>
                        </a:rPr>
                        <a:t>29%</a:t>
                      </a:r>
                    </a:p>
                  </a:txBody>
                  <a:tcPr marL="0" marR="0" marT="0" marB="0" anchor="b">
                    <a:lnL>
                      <a:noFill/>
                    </a:lnL>
                    <a:lnR>
                      <a:noFill/>
                    </a:lnR>
                    <a:lnT>
                      <a:noFill/>
                    </a:lnT>
                    <a:lnB>
                      <a:noFill/>
                    </a:lnB>
                  </a:tcPr>
                </a:tc>
                <a:extLst>
                  <a:ext uri="{0D108BD9-81ED-4DB2-BD59-A6C34878D82A}">
                    <a16:rowId xmlns:a16="http://schemas.microsoft.com/office/drawing/2014/main" val="3111764154"/>
                  </a:ext>
                </a:extLst>
              </a:tr>
            </a:tbl>
          </a:graphicData>
        </a:graphic>
      </p:graphicFrame>
    </p:spTree>
    <p:extLst>
      <p:ext uri="{BB962C8B-B14F-4D97-AF65-F5344CB8AC3E}">
        <p14:creationId xmlns:p14="http://schemas.microsoft.com/office/powerpoint/2010/main" val="2784856220"/>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BD2022042</a:t>
            </a:r>
            <a:r>
              <a:rPr lang="cs-CZ" altLang="hu-HU" sz="1400" dirty="0">
                <a:solidFill>
                  <a:srgbClr val="008000"/>
                </a:solidFill>
              </a:rPr>
              <a:t>7 </a:t>
            </a:r>
            <a:r>
              <a:rPr lang="en-US" altLang="hu-HU" sz="1400" dirty="0">
                <a:solidFill>
                  <a:srgbClr val="008000"/>
                </a:solidFill>
              </a:rPr>
              <a:t>(part </a:t>
            </a:r>
            <a:r>
              <a:rPr lang="sl-SI" altLang="hu-HU" sz="1400" dirty="0">
                <a:solidFill>
                  <a:srgbClr val="008000"/>
                </a:solidFill>
              </a:rPr>
              <a:t>II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ulka 1">
            <a:extLst>
              <a:ext uri="{FF2B5EF4-FFF2-40B4-BE49-F238E27FC236}">
                <a16:creationId xmlns:a16="http://schemas.microsoft.com/office/drawing/2014/main" id="{8594667C-CBB5-405F-9A04-A99C49C8B0BA}"/>
              </a:ext>
            </a:extLst>
          </p:cNvPr>
          <p:cNvGraphicFramePr>
            <a:graphicFrameLocks noGrp="1"/>
          </p:cNvGraphicFramePr>
          <p:nvPr>
            <p:extLst>
              <p:ext uri="{D42A27DB-BD31-4B8C-83A1-F6EECF244321}">
                <p14:modId xmlns:p14="http://schemas.microsoft.com/office/powerpoint/2010/main" val="2883320877"/>
              </p:ext>
            </p:extLst>
          </p:nvPr>
        </p:nvGraphicFramePr>
        <p:xfrm>
          <a:off x="442203" y="990645"/>
          <a:ext cx="8475026" cy="5549155"/>
        </p:xfrm>
        <a:graphic>
          <a:graphicData uri="http://schemas.openxmlformats.org/drawingml/2006/table">
            <a:tbl>
              <a:tblPr/>
              <a:tblGrid>
                <a:gridCol w="6484731">
                  <a:extLst>
                    <a:ext uri="{9D8B030D-6E8A-4147-A177-3AD203B41FA5}">
                      <a16:colId xmlns:a16="http://schemas.microsoft.com/office/drawing/2014/main" val="2928733019"/>
                    </a:ext>
                  </a:extLst>
                </a:gridCol>
                <a:gridCol w="1469598">
                  <a:extLst>
                    <a:ext uri="{9D8B030D-6E8A-4147-A177-3AD203B41FA5}">
                      <a16:colId xmlns:a16="http://schemas.microsoft.com/office/drawing/2014/main" val="2460647101"/>
                    </a:ext>
                  </a:extLst>
                </a:gridCol>
                <a:gridCol w="520697">
                  <a:extLst>
                    <a:ext uri="{9D8B030D-6E8A-4147-A177-3AD203B41FA5}">
                      <a16:colId xmlns:a16="http://schemas.microsoft.com/office/drawing/2014/main" val="4144022485"/>
                    </a:ext>
                  </a:extLst>
                </a:gridCol>
              </a:tblGrid>
              <a:tr h="135473">
                <a:tc>
                  <a:txBody>
                    <a:bodyPr/>
                    <a:lstStyle/>
                    <a:p>
                      <a:pPr algn="l" fontAlgn="b"/>
                      <a:r>
                        <a:rPr lang="cs-CZ" sz="7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892622039"/>
                  </a:ext>
                </a:extLst>
              </a:tr>
              <a:tr h="135473">
                <a:tc>
                  <a:txBody>
                    <a:bodyPr/>
                    <a:lstStyle/>
                    <a:p>
                      <a:pPr algn="l" fontAlgn="b"/>
                      <a:r>
                        <a:rPr lang="cs-CZ" sz="700" b="1" i="0" u="none" strike="noStrike">
                          <a:solidFill>
                            <a:srgbClr val="000000"/>
                          </a:solidFill>
                          <a:effectLst/>
                          <a:latin typeface="Arial" panose="020B0604020202020204" pitchFamily="34" charset="0"/>
                        </a:rPr>
                        <a:t>13</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227,55</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155%</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682612745"/>
                  </a:ext>
                </a:extLst>
              </a:tr>
              <a:tr h="135473">
                <a:tc>
                  <a:txBody>
                    <a:bodyPr/>
                    <a:lstStyle/>
                    <a:p>
                      <a:pPr algn="l" fontAlgn="b"/>
                      <a:r>
                        <a:rPr lang="de-DE" sz="700" b="0" i="0" u="none" strike="noStrike">
                          <a:solidFill>
                            <a:srgbClr val="000000"/>
                          </a:solidFill>
                          <a:effectLst/>
                          <a:latin typeface="Arial" panose="020B0604020202020204" pitchFamily="34" charset="0"/>
                        </a:rPr>
                        <a:t>[D8-D8] Pasewalk - Vierraden 306 [DIR] / N-1 Vierraden - Neuenhagen 304</a:t>
                      </a:r>
                    </a:p>
                  </a:txBody>
                  <a:tcPr marL="7678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66,7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662006264"/>
                  </a:ext>
                </a:extLst>
              </a:tr>
              <a:tr h="135473">
                <a:tc>
                  <a:txBody>
                    <a:bodyPr/>
                    <a:lstStyle/>
                    <a:p>
                      <a:pPr algn="l" fontAlgn="b"/>
                      <a:r>
                        <a:rPr lang="en-US" sz="700" b="0" i="0" u="none" strike="noStrike">
                          <a:solidFill>
                            <a:srgbClr val="000000"/>
                          </a:solidFill>
                          <a:effectLst/>
                          <a:latin typeface="Arial" panose="020B0604020202020204" pitchFamily="34" charset="0"/>
                        </a:rPr>
                        <a:t>[BE-BE] Achene - Gramme 380.10 [OPP] / N-1 Avelgem - Avelin 380.80</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1,56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78%</a:t>
                      </a:r>
                    </a:p>
                  </a:txBody>
                  <a:tcPr marL="0" marR="0" marT="0" marB="0" anchor="b">
                    <a:lnL>
                      <a:noFill/>
                    </a:lnL>
                    <a:lnR>
                      <a:noFill/>
                    </a:lnR>
                    <a:lnT>
                      <a:noFill/>
                    </a:lnT>
                    <a:lnB>
                      <a:noFill/>
                    </a:lnB>
                  </a:tcPr>
                </a:tc>
                <a:extLst>
                  <a:ext uri="{0D108BD9-81ED-4DB2-BD59-A6C34878D82A}">
                    <a16:rowId xmlns:a16="http://schemas.microsoft.com/office/drawing/2014/main" val="2593166107"/>
                  </a:ext>
                </a:extLst>
              </a:tr>
              <a:tr h="135473">
                <a:tc>
                  <a:txBody>
                    <a:bodyPr/>
                    <a:lstStyle/>
                    <a:p>
                      <a:pPr algn="l" fontAlgn="b"/>
                      <a:r>
                        <a:rPr lang="pl-PL" sz="700" b="0" i="0" u="none" strike="noStrike">
                          <a:solidFill>
                            <a:srgbClr val="000000"/>
                          </a:solidFill>
                          <a:effectLst/>
                          <a:latin typeface="Arial" panose="020B0604020202020204" pitchFamily="34" charset="0"/>
                        </a:rPr>
                        <a:t>[PL-PL] Polaniec - Tarnow [DIR] / N-2 Tucznawa - Skawina and Byczyna - Skawina</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51,48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28%</a:t>
                      </a:r>
                    </a:p>
                  </a:txBody>
                  <a:tcPr marL="0" marR="0" marT="0" marB="0" anchor="b">
                    <a:lnL>
                      <a:noFill/>
                    </a:lnL>
                    <a:lnR>
                      <a:noFill/>
                    </a:lnR>
                    <a:lnT>
                      <a:noFill/>
                    </a:lnT>
                    <a:lnB>
                      <a:noFill/>
                    </a:lnB>
                  </a:tcPr>
                </a:tc>
                <a:extLst>
                  <a:ext uri="{0D108BD9-81ED-4DB2-BD59-A6C34878D82A}">
                    <a16:rowId xmlns:a16="http://schemas.microsoft.com/office/drawing/2014/main" val="939046031"/>
                  </a:ext>
                </a:extLst>
              </a:tr>
              <a:tr h="135473">
                <a:tc>
                  <a:txBody>
                    <a:bodyPr/>
                    <a:lstStyle/>
                    <a:p>
                      <a:pPr algn="l" fontAlgn="b"/>
                      <a:r>
                        <a:rPr lang="cs-CZ" sz="700" b="0" i="0" u="none" strike="noStrike">
                          <a:solidFill>
                            <a:srgbClr val="000000"/>
                          </a:solidFill>
                          <a:effectLst/>
                          <a:latin typeface="Arial" panose="020B0604020202020204" pitchFamily="34" charset="0"/>
                        </a:rPr>
                        <a:t>[AT-AT] Bisamberg 2 - Kledering 228B [DIR] / N-1 Bisamberg - Wien Suedost 227 </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227,55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19%</a:t>
                      </a:r>
                    </a:p>
                  </a:txBody>
                  <a:tcPr marL="0" marR="0" marT="0" marB="0" anchor="b">
                    <a:lnL>
                      <a:noFill/>
                    </a:lnL>
                    <a:lnR>
                      <a:noFill/>
                    </a:lnR>
                    <a:lnT>
                      <a:noFill/>
                    </a:lnT>
                    <a:lnB>
                      <a:noFill/>
                    </a:lnB>
                  </a:tcPr>
                </a:tc>
                <a:extLst>
                  <a:ext uri="{0D108BD9-81ED-4DB2-BD59-A6C34878D82A}">
                    <a16:rowId xmlns:a16="http://schemas.microsoft.com/office/drawing/2014/main" val="221546640"/>
                  </a:ext>
                </a:extLst>
              </a:tr>
              <a:tr h="135473">
                <a:tc>
                  <a:txBody>
                    <a:bodyPr/>
                    <a:lstStyle/>
                    <a:p>
                      <a:pPr algn="l" fontAlgn="b"/>
                      <a:r>
                        <a:rPr lang="cs-CZ" sz="700" b="1" i="0" u="none" strike="noStrike">
                          <a:solidFill>
                            <a:srgbClr val="000000"/>
                          </a:solidFill>
                          <a:effectLst/>
                          <a:latin typeface="Arial" panose="020B0604020202020204" pitchFamily="34" charset="0"/>
                        </a:rPr>
                        <a:t>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195,52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134%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87057017"/>
                  </a:ext>
                </a:extLst>
              </a:tr>
              <a:tr h="135473">
                <a:tc>
                  <a:txBody>
                    <a:bodyPr/>
                    <a:lstStyle/>
                    <a:p>
                      <a:pPr algn="l" fontAlgn="b"/>
                      <a:r>
                        <a:rPr lang="de-DE" sz="700" b="0" i="0" u="none" strike="noStrike">
                          <a:solidFill>
                            <a:srgbClr val="000000"/>
                          </a:solidFill>
                          <a:effectLst/>
                          <a:latin typeface="Arial" panose="020B0604020202020204" pitchFamily="34" charset="0"/>
                        </a:rPr>
                        <a:t>[D8-D8] Pasewalk - Vierraden 306 [DIR] / N-1 Vierraden - Neuenhagen 304</a:t>
                      </a:r>
                    </a:p>
                  </a:txBody>
                  <a:tcPr marL="7678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176,25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763510147"/>
                  </a:ext>
                </a:extLst>
              </a:tr>
              <a:tr h="135473">
                <a:tc>
                  <a:txBody>
                    <a:bodyPr/>
                    <a:lstStyle/>
                    <a:p>
                      <a:pPr algn="l" fontAlgn="b"/>
                      <a:r>
                        <a:rPr lang="cs-CZ" sz="700" b="0" i="0" u="none" strike="noStrike">
                          <a:solidFill>
                            <a:srgbClr val="000000"/>
                          </a:solidFill>
                          <a:effectLst/>
                          <a:latin typeface="Arial" panose="020B0604020202020204" pitchFamily="34" charset="0"/>
                        </a:rPr>
                        <a:t>[AT-AT] Bisamberg 2 - Wien Suedost 227 [DIR] / N-1 Kledering - Wien Suedost 228A</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195,52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19%</a:t>
                      </a:r>
                    </a:p>
                  </a:txBody>
                  <a:tcPr marL="0" marR="0" marT="0" marB="0" anchor="b">
                    <a:lnL>
                      <a:noFill/>
                    </a:lnL>
                    <a:lnR>
                      <a:noFill/>
                    </a:lnR>
                    <a:lnT>
                      <a:noFill/>
                    </a:lnT>
                    <a:lnB>
                      <a:noFill/>
                    </a:lnB>
                  </a:tcPr>
                </a:tc>
                <a:extLst>
                  <a:ext uri="{0D108BD9-81ED-4DB2-BD59-A6C34878D82A}">
                    <a16:rowId xmlns:a16="http://schemas.microsoft.com/office/drawing/2014/main" val="1018776469"/>
                  </a:ext>
                </a:extLst>
              </a:tr>
              <a:tr h="135473">
                <a:tc>
                  <a:txBody>
                    <a:bodyPr/>
                    <a:lstStyle/>
                    <a:p>
                      <a:pPr algn="l" fontAlgn="b"/>
                      <a:r>
                        <a:rPr lang="de-DE" sz="700" b="0" i="0" u="none" strike="noStrike">
                          <a:solidFill>
                            <a:srgbClr val="000000"/>
                          </a:solidFill>
                          <a:effectLst/>
                          <a:latin typeface="Arial" panose="020B0604020202020204" pitchFamily="34" charset="0"/>
                        </a:rPr>
                        <a:t>[NL-D7] Maasbracht - Oberzier SELFK WS [DIR] [D7] / N-1 Achene - Gramme 380.10</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0,91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64%</a:t>
                      </a:r>
                    </a:p>
                  </a:txBody>
                  <a:tcPr marL="0" marR="0" marT="0" marB="0" anchor="b">
                    <a:lnL>
                      <a:noFill/>
                    </a:lnL>
                    <a:lnR>
                      <a:noFill/>
                    </a:lnR>
                    <a:lnT>
                      <a:noFill/>
                    </a:lnT>
                    <a:lnB>
                      <a:noFill/>
                    </a:lnB>
                  </a:tcPr>
                </a:tc>
                <a:extLst>
                  <a:ext uri="{0D108BD9-81ED-4DB2-BD59-A6C34878D82A}">
                    <a16:rowId xmlns:a16="http://schemas.microsoft.com/office/drawing/2014/main" val="4114471939"/>
                  </a:ext>
                </a:extLst>
              </a:tr>
              <a:tr h="135473">
                <a:tc>
                  <a:txBody>
                    <a:bodyPr/>
                    <a:lstStyle/>
                    <a:p>
                      <a:pPr algn="l" fontAlgn="b"/>
                      <a:r>
                        <a:rPr lang="pl-PL" sz="700" b="0" i="0" u="none" strike="noStrike">
                          <a:solidFill>
                            <a:srgbClr val="000000"/>
                          </a:solidFill>
                          <a:effectLst/>
                          <a:latin typeface="Arial" panose="020B0604020202020204" pitchFamily="34" charset="0"/>
                        </a:rPr>
                        <a:t>[PL-PL] Polaniec - Tarnow [DIR] / N-2 Tucznawa - Skawina and Byczyna - Skawina</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140,47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32%</a:t>
                      </a:r>
                    </a:p>
                  </a:txBody>
                  <a:tcPr marL="0" marR="0" marT="0" marB="0" anchor="b">
                    <a:lnL>
                      <a:noFill/>
                    </a:lnL>
                    <a:lnR>
                      <a:noFill/>
                    </a:lnR>
                    <a:lnT>
                      <a:noFill/>
                    </a:lnT>
                    <a:lnB>
                      <a:noFill/>
                    </a:lnB>
                  </a:tcPr>
                </a:tc>
                <a:extLst>
                  <a:ext uri="{0D108BD9-81ED-4DB2-BD59-A6C34878D82A}">
                    <a16:rowId xmlns:a16="http://schemas.microsoft.com/office/drawing/2014/main" val="2111033632"/>
                  </a:ext>
                </a:extLst>
              </a:tr>
              <a:tr h="135473">
                <a:tc>
                  <a:txBody>
                    <a:bodyPr/>
                    <a:lstStyle/>
                    <a:p>
                      <a:pPr algn="l" fontAlgn="b"/>
                      <a:r>
                        <a:rPr lang="cs-CZ" sz="700" b="1" i="0" u="none" strike="noStrike">
                          <a:solidFill>
                            <a:srgbClr val="000000"/>
                          </a:solidFill>
                          <a:effectLst/>
                          <a:latin typeface="Arial" panose="020B0604020202020204" pitchFamily="34" charset="0"/>
                        </a:rPr>
                        <a:t>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415,36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182%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976165878"/>
                  </a:ext>
                </a:extLst>
              </a:tr>
              <a:tr h="135473">
                <a:tc>
                  <a:txBody>
                    <a:bodyPr/>
                    <a:lstStyle/>
                    <a:p>
                      <a:pPr algn="l" fontAlgn="b"/>
                      <a:r>
                        <a:rPr lang="de-DE" sz="700" b="0" i="0" u="none" strike="noStrike">
                          <a:solidFill>
                            <a:srgbClr val="000000"/>
                          </a:solidFill>
                          <a:effectLst/>
                          <a:latin typeface="Arial" panose="020B0604020202020204" pitchFamily="34" charset="0"/>
                        </a:rPr>
                        <a:t>[D8-D8] Pasewalk - Vierraden 306 [DIR] / N-1 Vierraden - Neuenhagen 304</a:t>
                      </a:r>
                    </a:p>
                  </a:txBody>
                  <a:tcPr marL="7678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57,62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505679655"/>
                  </a:ext>
                </a:extLst>
              </a:tr>
              <a:tr h="135473">
                <a:tc>
                  <a:txBody>
                    <a:bodyPr/>
                    <a:lstStyle/>
                    <a:p>
                      <a:pPr algn="l" fontAlgn="b"/>
                      <a:r>
                        <a:rPr lang="cs-CZ" sz="700" b="0" i="0" u="none" strike="noStrike">
                          <a:solidFill>
                            <a:srgbClr val="000000"/>
                          </a:solidFill>
                          <a:effectLst/>
                          <a:latin typeface="Arial" panose="020B0604020202020204" pitchFamily="34" charset="0"/>
                        </a:rPr>
                        <a:t>[AT-AT] Bisamberg 2 - Wien Suedost 227 [DIR] / N-1 Bisamberg - Kledering 228B</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169,71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19%</a:t>
                      </a:r>
                    </a:p>
                  </a:txBody>
                  <a:tcPr marL="0" marR="0" marT="0" marB="0" anchor="b">
                    <a:lnL>
                      <a:noFill/>
                    </a:lnL>
                    <a:lnR>
                      <a:noFill/>
                    </a:lnR>
                    <a:lnT>
                      <a:noFill/>
                    </a:lnT>
                    <a:lnB>
                      <a:noFill/>
                    </a:lnB>
                  </a:tcPr>
                </a:tc>
                <a:extLst>
                  <a:ext uri="{0D108BD9-81ED-4DB2-BD59-A6C34878D82A}">
                    <a16:rowId xmlns:a16="http://schemas.microsoft.com/office/drawing/2014/main" val="2638293722"/>
                  </a:ext>
                </a:extLst>
              </a:tr>
              <a:tr h="135473">
                <a:tc>
                  <a:txBody>
                    <a:bodyPr/>
                    <a:lstStyle/>
                    <a:p>
                      <a:pPr algn="l" fontAlgn="b"/>
                      <a:r>
                        <a:rPr lang="de-DE" sz="700" b="0" i="0" u="none" strike="noStrike">
                          <a:solidFill>
                            <a:srgbClr val="000000"/>
                          </a:solidFill>
                          <a:effectLst/>
                          <a:latin typeface="Arial" panose="020B0604020202020204" pitchFamily="34" charset="0"/>
                        </a:rPr>
                        <a:t>[NL-D7] Maasbracht - Oberzier SELFK WS [DIR] [D7] / N-1 Achene - Gramme 380.10</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1,07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81%</a:t>
                      </a:r>
                    </a:p>
                  </a:txBody>
                  <a:tcPr marL="0" marR="0" marT="0" marB="0" anchor="b">
                    <a:lnL>
                      <a:noFill/>
                    </a:lnL>
                    <a:lnR>
                      <a:noFill/>
                    </a:lnR>
                    <a:lnT>
                      <a:noFill/>
                    </a:lnT>
                    <a:lnB>
                      <a:noFill/>
                    </a:lnB>
                  </a:tcPr>
                </a:tc>
                <a:extLst>
                  <a:ext uri="{0D108BD9-81ED-4DB2-BD59-A6C34878D82A}">
                    <a16:rowId xmlns:a16="http://schemas.microsoft.com/office/drawing/2014/main" val="3082129634"/>
                  </a:ext>
                </a:extLst>
              </a:tr>
              <a:tr h="135473">
                <a:tc>
                  <a:txBody>
                    <a:bodyPr/>
                    <a:lstStyle/>
                    <a:p>
                      <a:pPr algn="l" fontAlgn="b"/>
                      <a:r>
                        <a:rPr lang="cs-CZ" sz="700" b="0" i="0" u="none" strike="noStrike">
                          <a:solidFill>
                            <a:srgbClr val="000000"/>
                          </a:solidFill>
                          <a:effectLst/>
                          <a:latin typeface="Arial" panose="020B0604020202020204" pitchFamily="34" charset="0"/>
                        </a:rPr>
                        <a:t>[AT-AT] Kledering - Wien Suedost 228A [DIR] / N-1 Bisamberg - Wien Suedost 227 </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415,36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19%</a:t>
                      </a:r>
                    </a:p>
                  </a:txBody>
                  <a:tcPr marL="0" marR="0" marT="0" marB="0" anchor="b">
                    <a:lnL>
                      <a:noFill/>
                    </a:lnL>
                    <a:lnR>
                      <a:noFill/>
                    </a:lnR>
                    <a:lnT>
                      <a:noFill/>
                    </a:lnT>
                    <a:lnB>
                      <a:noFill/>
                    </a:lnB>
                  </a:tcPr>
                </a:tc>
                <a:extLst>
                  <a:ext uri="{0D108BD9-81ED-4DB2-BD59-A6C34878D82A}">
                    <a16:rowId xmlns:a16="http://schemas.microsoft.com/office/drawing/2014/main" val="2451920855"/>
                  </a:ext>
                </a:extLst>
              </a:tr>
              <a:tr h="135473">
                <a:tc>
                  <a:txBody>
                    <a:bodyPr/>
                    <a:lstStyle/>
                    <a:p>
                      <a:pPr algn="l" fontAlgn="b"/>
                      <a:r>
                        <a:rPr lang="pl-PL" sz="700" b="0" i="0" u="none" strike="noStrike">
                          <a:solidFill>
                            <a:srgbClr val="000000"/>
                          </a:solidFill>
                          <a:effectLst/>
                          <a:latin typeface="Arial" panose="020B0604020202020204" pitchFamily="34" charset="0"/>
                        </a:rPr>
                        <a:t>[PL-PL] Polaniec - Tarnow [DIR] / N-2 Tucznawa - Skawina and Byczyna - Skawina</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37,39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33%</a:t>
                      </a:r>
                    </a:p>
                  </a:txBody>
                  <a:tcPr marL="0" marR="0" marT="0" marB="0" anchor="b">
                    <a:lnL>
                      <a:noFill/>
                    </a:lnL>
                    <a:lnR>
                      <a:noFill/>
                    </a:lnR>
                    <a:lnT>
                      <a:noFill/>
                    </a:lnT>
                    <a:lnB>
                      <a:noFill/>
                    </a:lnB>
                  </a:tcPr>
                </a:tc>
                <a:extLst>
                  <a:ext uri="{0D108BD9-81ED-4DB2-BD59-A6C34878D82A}">
                    <a16:rowId xmlns:a16="http://schemas.microsoft.com/office/drawing/2014/main" val="576322265"/>
                  </a:ext>
                </a:extLst>
              </a:tr>
              <a:tr h="135473">
                <a:tc>
                  <a:txBody>
                    <a:bodyPr/>
                    <a:lstStyle/>
                    <a:p>
                      <a:pPr algn="l" fontAlgn="b"/>
                      <a:r>
                        <a:rPr lang="cs-CZ" sz="700" b="1" i="0" u="none" strike="noStrike">
                          <a:solidFill>
                            <a:srgbClr val="000000"/>
                          </a:solidFill>
                          <a:effectLst/>
                          <a:latin typeface="Arial" panose="020B0604020202020204" pitchFamily="34" charset="0"/>
                        </a:rPr>
                        <a:t>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724,69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260%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868516444"/>
                  </a:ext>
                </a:extLst>
              </a:tr>
              <a:tr h="135473">
                <a:tc>
                  <a:txBody>
                    <a:bodyPr/>
                    <a:lstStyle/>
                    <a:p>
                      <a:pPr algn="l" fontAlgn="b"/>
                      <a:r>
                        <a:rPr lang="cs-CZ" sz="700" b="0" i="0" u="none" strike="noStrike">
                          <a:solidFill>
                            <a:srgbClr val="000000"/>
                          </a:solidFill>
                          <a:effectLst/>
                          <a:latin typeface="Arial" panose="020B0604020202020204" pitchFamily="34" charset="0"/>
                        </a:rPr>
                        <a:t>[AT-HU] Neusiedl - Gyoer 246B [DIR] [AT] / N-1 Gyor - Wien</a:t>
                      </a:r>
                    </a:p>
                  </a:txBody>
                  <a:tcPr marL="7678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21,61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62%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481893354"/>
                  </a:ext>
                </a:extLst>
              </a:tr>
              <a:tr h="135473">
                <a:tc>
                  <a:txBody>
                    <a:bodyPr/>
                    <a:lstStyle/>
                    <a:p>
                      <a:pPr algn="l" fontAlgn="b"/>
                      <a:r>
                        <a:rPr lang="de-DE" sz="700" b="0" i="0" u="none" strike="noStrike">
                          <a:solidFill>
                            <a:srgbClr val="000000"/>
                          </a:solidFill>
                          <a:effectLst/>
                          <a:latin typeface="Arial" panose="020B0604020202020204" pitchFamily="34" charset="0"/>
                        </a:rPr>
                        <a:t>[D8-D8] Pasewalk - Vierraden 306 [DIR] / N-1 Vierraden - Neuenhagen 304</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7,23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30%</a:t>
                      </a:r>
                    </a:p>
                  </a:txBody>
                  <a:tcPr marL="0" marR="0" marT="0" marB="0" anchor="b">
                    <a:lnL>
                      <a:noFill/>
                    </a:lnL>
                    <a:lnR>
                      <a:noFill/>
                    </a:lnR>
                    <a:lnT>
                      <a:noFill/>
                    </a:lnT>
                    <a:lnB>
                      <a:noFill/>
                    </a:lnB>
                  </a:tcPr>
                </a:tc>
                <a:extLst>
                  <a:ext uri="{0D108BD9-81ED-4DB2-BD59-A6C34878D82A}">
                    <a16:rowId xmlns:a16="http://schemas.microsoft.com/office/drawing/2014/main" val="3191317637"/>
                  </a:ext>
                </a:extLst>
              </a:tr>
              <a:tr h="135473">
                <a:tc>
                  <a:txBody>
                    <a:bodyPr/>
                    <a:lstStyle/>
                    <a:p>
                      <a:pPr algn="l" fontAlgn="b"/>
                      <a:r>
                        <a:rPr lang="cs-CZ" sz="700" b="0" i="0" u="none" strike="noStrike">
                          <a:solidFill>
                            <a:srgbClr val="000000"/>
                          </a:solidFill>
                          <a:effectLst/>
                          <a:latin typeface="Arial" panose="020B0604020202020204" pitchFamily="34" charset="0"/>
                        </a:rPr>
                        <a:t>[AT-AT] Bisamberg 2 - Wien Suedost 227 [DIR] / N-1 Kledering - Wien Suedost 228A</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724,69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25%</a:t>
                      </a:r>
                    </a:p>
                  </a:txBody>
                  <a:tcPr marL="0" marR="0" marT="0" marB="0" anchor="b">
                    <a:lnL>
                      <a:noFill/>
                    </a:lnL>
                    <a:lnR>
                      <a:noFill/>
                    </a:lnR>
                    <a:lnT>
                      <a:noFill/>
                    </a:lnT>
                    <a:lnB>
                      <a:noFill/>
                    </a:lnB>
                  </a:tcPr>
                </a:tc>
                <a:extLst>
                  <a:ext uri="{0D108BD9-81ED-4DB2-BD59-A6C34878D82A}">
                    <a16:rowId xmlns:a16="http://schemas.microsoft.com/office/drawing/2014/main" val="1869449826"/>
                  </a:ext>
                </a:extLst>
              </a:tr>
              <a:tr h="135473">
                <a:tc>
                  <a:txBody>
                    <a:bodyPr/>
                    <a:lstStyle/>
                    <a:p>
                      <a:pPr algn="l" fontAlgn="b"/>
                      <a:r>
                        <a:rPr lang="de-DE" sz="700" b="0" i="0" u="none" strike="noStrike">
                          <a:solidFill>
                            <a:srgbClr val="000000"/>
                          </a:solidFill>
                          <a:effectLst/>
                          <a:latin typeface="Arial" panose="020B0604020202020204" pitchFamily="34" charset="0"/>
                        </a:rPr>
                        <a:t>[NL-D7] Maasbracht - Oberzier SELFK WS [DIR] [D7] / N-1 Achene - Gramme 380.10</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1,08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53%</a:t>
                      </a:r>
                    </a:p>
                  </a:txBody>
                  <a:tcPr marL="0" marR="0" marT="0" marB="0" anchor="b">
                    <a:lnL>
                      <a:noFill/>
                    </a:lnL>
                    <a:lnR>
                      <a:noFill/>
                    </a:lnR>
                    <a:lnT>
                      <a:noFill/>
                    </a:lnT>
                    <a:lnB>
                      <a:noFill/>
                    </a:lnB>
                  </a:tcPr>
                </a:tc>
                <a:extLst>
                  <a:ext uri="{0D108BD9-81ED-4DB2-BD59-A6C34878D82A}">
                    <a16:rowId xmlns:a16="http://schemas.microsoft.com/office/drawing/2014/main" val="3955108290"/>
                  </a:ext>
                </a:extLst>
              </a:tr>
              <a:tr h="135473">
                <a:tc>
                  <a:txBody>
                    <a:bodyPr/>
                    <a:lstStyle/>
                    <a:p>
                      <a:pPr algn="l" fontAlgn="b"/>
                      <a:r>
                        <a:rPr lang="de-DE" sz="700" b="0" i="0" u="none" strike="noStrike">
                          <a:solidFill>
                            <a:srgbClr val="000000"/>
                          </a:solidFill>
                          <a:effectLst/>
                          <a:latin typeface="Arial" panose="020B0604020202020204" pitchFamily="34" charset="0"/>
                        </a:rPr>
                        <a:t>[NL-D7] Maasbracht - Oberzier SELFK WS [DIR] [D7] / N-1 ALEGRO DC</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10,62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54%</a:t>
                      </a:r>
                    </a:p>
                  </a:txBody>
                  <a:tcPr marL="0" marR="0" marT="0" marB="0" anchor="b">
                    <a:lnL>
                      <a:noFill/>
                    </a:lnL>
                    <a:lnR>
                      <a:noFill/>
                    </a:lnR>
                    <a:lnT>
                      <a:noFill/>
                    </a:lnT>
                    <a:lnB>
                      <a:noFill/>
                    </a:lnB>
                  </a:tcPr>
                </a:tc>
                <a:extLst>
                  <a:ext uri="{0D108BD9-81ED-4DB2-BD59-A6C34878D82A}">
                    <a16:rowId xmlns:a16="http://schemas.microsoft.com/office/drawing/2014/main" val="2325723726"/>
                  </a:ext>
                </a:extLst>
              </a:tr>
              <a:tr h="135473">
                <a:tc>
                  <a:txBody>
                    <a:bodyPr/>
                    <a:lstStyle/>
                    <a:p>
                      <a:pPr algn="l" fontAlgn="b"/>
                      <a:r>
                        <a:rPr lang="pl-PL" sz="700" b="0" i="0" u="none" strike="noStrike">
                          <a:solidFill>
                            <a:srgbClr val="000000"/>
                          </a:solidFill>
                          <a:effectLst/>
                          <a:latin typeface="Arial" panose="020B0604020202020204" pitchFamily="34" charset="0"/>
                        </a:rPr>
                        <a:t>[PL-PL] Polaniec - Tarnow [DIR] / N-2 Tucznawa - Skawina and Byczyna - Skawina</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2,84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37%</a:t>
                      </a:r>
                    </a:p>
                  </a:txBody>
                  <a:tcPr marL="0" marR="0" marT="0" marB="0" anchor="b">
                    <a:lnL>
                      <a:noFill/>
                    </a:lnL>
                    <a:lnR>
                      <a:noFill/>
                    </a:lnR>
                    <a:lnT>
                      <a:noFill/>
                    </a:lnT>
                    <a:lnB>
                      <a:noFill/>
                    </a:lnB>
                  </a:tcPr>
                </a:tc>
                <a:extLst>
                  <a:ext uri="{0D108BD9-81ED-4DB2-BD59-A6C34878D82A}">
                    <a16:rowId xmlns:a16="http://schemas.microsoft.com/office/drawing/2014/main" val="493643381"/>
                  </a:ext>
                </a:extLst>
              </a:tr>
              <a:tr h="135473">
                <a:tc>
                  <a:txBody>
                    <a:bodyPr/>
                    <a:lstStyle/>
                    <a:p>
                      <a:pPr algn="l" fontAlgn="b"/>
                      <a:r>
                        <a:rPr lang="cs-CZ" sz="700" b="1" i="0" u="none" strike="noStrike">
                          <a:solidFill>
                            <a:srgbClr val="000000"/>
                          </a:solidFill>
                          <a:effectLst/>
                          <a:latin typeface="Arial" panose="020B0604020202020204" pitchFamily="34" charset="0"/>
                        </a:rPr>
                        <a:t>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726,11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149%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072896482"/>
                  </a:ext>
                </a:extLst>
              </a:tr>
              <a:tr h="135473">
                <a:tc>
                  <a:txBody>
                    <a:bodyPr/>
                    <a:lstStyle/>
                    <a:p>
                      <a:pPr algn="l" fontAlgn="b"/>
                      <a:r>
                        <a:rPr lang="de-DE" sz="700" b="0" i="0" u="none" strike="noStrike">
                          <a:solidFill>
                            <a:srgbClr val="000000"/>
                          </a:solidFill>
                          <a:effectLst/>
                          <a:latin typeface="Arial" panose="020B0604020202020204" pitchFamily="34" charset="0"/>
                        </a:rPr>
                        <a:t>[D8-D8] Pasewalk - Vierraden 306 [DIR] / N-1 Vierraden - Neuenhagen 304</a:t>
                      </a:r>
                    </a:p>
                  </a:txBody>
                  <a:tcPr marL="7678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110,44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906160943"/>
                  </a:ext>
                </a:extLst>
              </a:tr>
              <a:tr h="135473">
                <a:tc>
                  <a:txBody>
                    <a:bodyPr/>
                    <a:lstStyle/>
                    <a:p>
                      <a:pPr algn="l" fontAlgn="b"/>
                      <a:r>
                        <a:rPr lang="cs-CZ" sz="700" b="0" i="0" u="none" strike="noStrike">
                          <a:solidFill>
                            <a:srgbClr val="000000"/>
                          </a:solidFill>
                          <a:effectLst/>
                          <a:latin typeface="Arial" panose="020B0604020202020204" pitchFamily="34" charset="0"/>
                        </a:rPr>
                        <a:t>[AT-AT] Bisamberg 2 - Wien Suedost 227 [DIR] / N-1 Kledering - Wien Suedost 228A</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726,11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21%</a:t>
                      </a:r>
                    </a:p>
                  </a:txBody>
                  <a:tcPr marL="0" marR="0" marT="0" marB="0" anchor="b">
                    <a:lnL>
                      <a:noFill/>
                    </a:lnL>
                    <a:lnR>
                      <a:noFill/>
                    </a:lnR>
                    <a:lnT>
                      <a:noFill/>
                    </a:lnT>
                    <a:lnB>
                      <a:noFill/>
                    </a:lnB>
                  </a:tcPr>
                </a:tc>
                <a:extLst>
                  <a:ext uri="{0D108BD9-81ED-4DB2-BD59-A6C34878D82A}">
                    <a16:rowId xmlns:a16="http://schemas.microsoft.com/office/drawing/2014/main" val="2837834986"/>
                  </a:ext>
                </a:extLst>
              </a:tr>
              <a:tr h="135473">
                <a:tc>
                  <a:txBody>
                    <a:bodyPr/>
                    <a:lstStyle/>
                    <a:p>
                      <a:pPr algn="l" fontAlgn="b"/>
                      <a:r>
                        <a:rPr lang="de-DE" sz="700" b="0" i="0" u="none" strike="noStrike">
                          <a:solidFill>
                            <a:srgbClr val="000000"/>
                          </a:solidFill>
                          <a:effectLst/>
                          <a:latin typeface="Arial" panose="020B0604020202020204" pitchFamily="34" charset="0"/>
                        </a:rPr>
                        <a:t>[NL-D7] Maasbracht - Oberzier SELFK WS [DIR] [D7] / N-1 Achene - Gramme 380.10</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1,47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73%</a:t>
                      </a:r>
                    </a:p>
                  </a:txBody>
                  <a:tcPr marL="0" marR="0" marT="0" marB="0" anchor="b">
                    <a:lnL>
                      <a:noFill/>
                    </a:lnL>
                    <a:lnR>
                      <a:noFill/>
                    </a:lnR>
                    <a:lnT>
                      <a:noFill/>
                    </a:lnT>
                    <a:lnB>
                      <a:noFill/>
                    </a:lnB>
                  </a:tcPr>
                </a:tc>
                <a:extLst>
                  <a:ext uri="{0D108BD9-81ED-4DB2-BD59-A6C34878D82A}">
                    <a16:rowId xmlns:a16="http://schemas.microsoft.com/office/drawing/2014/main" val="1479163111"/>
                  </a:ext>
                </a:extLst>
              </a:tr>
              <a:tr h="135473">
                <a:tc>
                  <a:txBody>
                    <a:bodyPr/>
                    <a:lstStyle/>
                    <a:p>
                      <a:pPr algn="l" fontAlgn="b"/>
                      <a:r>
                        <a:rPr lang="pl-PL" sz="700" b="0" i="0" u="none" strike="noStrike">
                          <a:solidFill>
                            <a:srgbClr val="000000"/>
                          </a:solidFill>
                          <a:effectLst/>
                          <a:latin typeface="Arial" panose="020B0604020202020204" pitchFamily="34" charset="0"/>
                        </a:rPr>
                        <a:t>[PL-PL] Polaniec - Tarnow [DIR] / N-2 Tucznawa - Skawina and Byczyna - Skawina</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86,94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33%</a:t>
                      </a:r>
                    </a:p>
                  </a:txBody>
                  <a:tcPr marL="0" marR="0" marT="0" marB="0" anchor="b">
                    <a:lnL>
                      <a:noFill/>
                    </a:lnL>
                    <a:lnR>
                      <a:noFill/>
                    </a:lnR>
                    <a:lnT>
                      <a:noFill/>
                    </a:lnT>
                    <a:lnB>
                      <a:noFill/>
                    </a:lnB>
                  </a:tcPr>
                </a:tc>
                <a:extLst>
                  <a:ext uri="{0D108BD9-81ED-4DB2-BD59-A6C34878D82A}">
                    <a16:rowId xmlns:a16="http://schemas.microsoft.com/office/drawing/2014/main" val="2019596135"/>
                  </a:ext>
                </a:extLst>
              </a:tr>
              <a:tr h="135473">
                <a:tc>
                  <a:txBody>
                    <a:bodyPr/>
                    <a:lstStyle/>
                    <a:p>
                      <a:pPr algn="l" fontAlgn="b"/>
                      <a:r>
                        <a:rPr lang="cs-CZ" sz="700" b="1" i="0" u="none" strike="noStrike">
                          <a:solidFill>
                            <a:srgbClr val="000000"/>
                          </a:solidFill>
                          <a:effectLst/>
                          <a:latin typeface="Arial" panose="020B0604020202020204" pitchFamily="34" charset="0"/>
                        </a:rPr>
                        <a:t>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394,68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199%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665342954"/>
                  </a:ext>
                </a:extLst>
              </a:tr>
              <a:tr h="135473">
                <a:tc>
                  <a:txBody>
                    <a:bodyPr/>
                    <a:lstStyle/>
                    <a:p>
                      <a:pPr algn="l" fontAlgn="b"/>
                      <a:r>
                        <a:rPr lang="de-DE" sz="700" b="0" i="0" u="none" strike="noStrike">
                          <a:solidFill>
                            <a:srgbClr val="000000"/>
                          </a:solidFill>
                          <a:effectLst/>
                          <a:latin typeface="Arial" panose="020B0604020202020204" pitchFamily="34" charset="0"/>
                        </a:rPr>
                        <a:t>[D8-D8] Pasewalk - Vierraden 306 [DIR] / N-1 Vierraden - Neuenhagen 304</a:t>
                      </a:r>
                    </a:p>
                  </a:txBody>
                  <a:tcPr marL="7678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10,56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529415508"/>
                  </a:ext>
                </a:extLst>
              </a:tr>
              <a:tr h="135473">
                <a:tc>
                  <a:txBody>
                    <a:bodyPr/>
                    <a:lstStyle/>
                    <a:p>
                      <a:pPr algn="l" fontAlgn="b"/>
                      <a:r>
                        <a:rPr lang="cs-CZ" sz="700" b="0" i="0" u="none" strike="noStrike">
                          <a:solidFill>
                            <a:srgbClr val="000000"/>
                          </a:solidFill>
                          <a:effectLst/>
                          <a:latin typeface="Arial" panose="020B0604020202020204" pitchFamily="34" charset="0"/>
                        </a:rPr>
                        <a:t>[SI-AT] 220 kV Podlog - Obersielach [OPP] [SI] / N-1 Maribor-Kainachtal 1</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32,31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49%</a:t>
                      </a:r>
                    </a:p>
                  </a:txBody>
                  <a:tcPr marL="0" marR="0" marT="0" marB="0" anchor="b">
                    <a:lnL>
                      <a:noFill/>
                    </a:lnL>
                    <a:lnR>
                      <a:noFill/>
                    </a:lnR>
                    <a:lnT>
                      <a:noFill/>
                    </a:lnT>
                    <a:lnB>
                      <a:noFill/>
                    </a:lnB>
                  </a:tcPr>
                </a:tc>
                <a:extLst>
                  <a:ext uri="{0D108BD9-81ED-4DB2-BD59-A6C34878D82A}">
                    <a16:rowId xmlns:a16="http://schemas.microsoft.com/office/drawing/2014/main" val="633783491"/>
                  </a:ext>
                </a:extLst>
              </a:tr>
              <a:tr h="135473">
                <a:tc>
                  <a:txBody>
                    <a:bodyPr/>
                    <a:lstStyle/>
                    <a:p>
                      <a:pPr algn="l" fontAlgn="b"/>
                      <a:r>
                        <a:rPr lang="cs-CZ" sz="700" b="0" i="0" u="none" strike="noStrike">
                          <a:solidFill>
                            <a:srgbClr val="000000"/>
                          </a:solidFill>
                          <a:effectLst/>
                          <a:latin typeface="Arial" panose="020B0604020202020204" pitchFamily="34" charset="0"/>
                        </a:rPr>
                        <a:t>[AT-AT] Bisamberg 2 - Wien Suedost 227 [DIR] / N-1 Bisamberg - Kledering 228B</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394,68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23%</a:t>
                      </a:r>
                    </a:p>
                  </a:txBody>
                  <a:tcPr marL="0" marR="0" marT="0" marB="0" anchor="b">
                    <a:lnL>
                      <a:noFill/>
                    </a:lnL>
                    <a:lnR>
                      <a:noFill/>
                    </a:lnR>
                    <a:lnT>
                      <a:noFill/>
                    </a:lnT>
                    <a:lnB>
                      <a:noFill/>
                    </a:lnB>
                  </a:tcPr>
                </a:tc>
                <a:extLst>
                  <a:ext uri="{0D108BD9-81ED-4DB2-BD59-A6C34878D82A}">
                    <a16:rowId xmlns:a16="http://schemas.microsoft.com/office/drawing/2014/main" val="453017994"/>
                  </a:ext>
                </a:extLst>
              </a:tr>
              <a:tr h="135473">
                <a:tc>
                  <a:txBody>
                    <a:bodyPr/>
                    <a:lstStyle/>
                    <a:p>
                      <a:pPr algn="l" fontAlgn="b"/>
                      <a:r>
                        <a:rPr lang="cs-CZ" sz="700" b="0" i="0" u="none" strike="noStrike">
                          <a:solidFill>
                            <a:srgbClr val="000000"/>
                          </a:solidFill>
                          <a:effectLst/>
                          <a:latin typeface="Arial" panose="020B0604020202020204" pitchFamily="34" charset="0"/>
                        </a:rPr>
                        <a:t>[NL-D7] Maasbracht - Oberzier SELFK WS [DIR] [D7] / N-1 Boxmeer-Dodewaard 380 Z</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0,62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75%</a:t>
                      </a:r>
                    </a:p>
                  </a:txBody>
                  <a:tcPr marL="0" marR="0" marT="0" marB="0" anchor="b">
                    <a:lnL>
                      <a:noFill/>
                    </a:lnL>
                    <a:lnR>
                      <a:noFill/>
                    </a:lnR>
                    <a:lnT>
                      <a:noFill/>
                    </a:lnT>
                    <a:lnB>
                      <a:noFill/>
                    </a:lnB>
                  </a:tcPr>
                </a:tc>
                <a:extLst>
                  <a:ext uri="{0D108BD9-81ED-4DB2-BD59-A6C34878D82A}">
                    <a16:rowId xmlns:a16="http://schemas.microsoft.com/office/drawing/2014/main" val="2015800297"/>
                  </a:ext>
                </a:extLst>
              </a:tr>
              <a:tr h="135473">
                <a:tc>
                  <a:txBody>
                    <a:bodyPr/>
                    <a:lstStyle/>
                    <a:p>
                      <a:pPr algn="l" fontAlgn="b"/>
                      <a:r>
                        <a:rPr lang="pl-PL" sz="700" b="0" i="0" u="none" strike="noStrike">
                          <a:solidFill>
                            <a:srgbClr val="000000"/>
                          </a:solidFill>
                          <a:effectLst/>
                          <a:latin typeface="Arial" panose="020B0604020202020204" pitchFamily="34" charset="0"/>
                        </a:rPr>
                        <a:t>[PL-PL] Polaniec - Tarnow [DIR] / N-2 Tucznawa - Skawina and Byczyna - Skawina</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6,75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33%</a:t>
                      </a:r>
                    </a:p>
                  </a:txBody>
                  <a:tcPr marL="0" marR="0" marT="0" marB="0" anchor="b">
                    <a:lnL>
                      <a:noFill/>
                    </a:lnL>
                    <a:lnR>
                      <a:noFill/>
                    </a:lnR>
                    <a:lnT>
                      <a:noFill/>
                    </a:lnT>
                    <a:lnB>
                      <a:noFill/>
                    </a:lnB>
                  </a:tcPr>
                </a:tc>
                <a:extLst>
                  <a:ext uri="{0D108BD9-81ED-4DB2-BD59-A6C34878D82A}">
                    <a16:rowId xmlns:a16="http://schemas.microsoft.com/office/drawing/2014/main" val="1503973920"/>
                  </a:ext>
                </a:extLst>
              </a:tr>
              <a:tr h="135473">
                <a:tc>
                  <a:txBody>
                    <a:bodyPr/>
                    <a:lstStyle/>
                    <a:p>
                      <a:pPr algn="l" fontAlgn="b"/>
                      <a:r>
                        <a:rPr lang="cs-CZ" sz="700" b="1" i="0" u="none" strike="noStrike">
                          <a:solidFill>
                            <a:srgbClr val="000000"/>
                          </a:solidFill>
                          <a:effectLst/>
                          <a:latin typeface="Arial" panose="020B0604020202020204" pitchFamily="34" charset="0"/>
                        </a:rPr>
                        <a:t>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177,66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135%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687227499"/>
                  </a:ext>
                </a:extLst>
              </a:tr>
              <a:tr h="135473">
                <a:tc>
                  <a:txBody>
                    <a:bodyPr/>
                    <a:lstStyle/>
                    <a:p>
                      <a:pPr algn="l" fontAlgn="b"/>
                      <a:r>
                        <a:rPr lang="de-DE" sz="700" b="0" i="0" u="none" strike="noStrike">
                          <a:solidFill>
                            <a:srgbClr val="000000"/>
                          </a:solidFill>
                          <a:effectLst/>
                          <a:latin typeface="Arial" panose="020B0604020202020204" pitchFamily="34" charset="0"/>
                        </a:rPr>
                        <a:t>[D8-D8] Pasewalk - Vierraden 306 [DIR] / N-1 Vierraden - Neuenhagen 304</a:t>
                      </a:r>
                    </a:p>
                  </a:txBody>
                  <a:tcPr marL="7678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18,27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745882695"/>
                  </a:ext>
                </a:extLst>
              </a:tr>
              <a:tr h="265708">
                <a:tc>
                  <a:txBody>
                    <a:bodyPr/>
                    <a:lstStyle/>
                    <a:p>
                      <a:pPr algn="l" fontAlgn="b"/>
                      <a:r>
                        <a:rPr lang="cs-CZ" sz="700" b="0" i="0" u="none" strike="noStrike">
                          <a:solidFill>
                            <a:srgbClr val="000000"/>
                          </a:solidFill>
                          <a:effectLst/>
                          <a:latin typeface="Arial" panose="020B0604020202020204" pitchFamily="34" charset="0"/>
                        </a:rPr>
                        <a:t>[D7-D7] Gronau - Gronau TR 441 E [DIR] / N-1 Meppen - Niederlangen - Doerpen West EMSLD OW</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0,68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38%</a:t>
                      </a:r>
                    </a:p>
                  </a:txBody>
                  <a:tcPr marL="0" marR="0" marT="0" marB="0" anchor="b">
                    <a:lnL>
                      <a:noFill/>
                    </a:lnL>
                    <a:lnR>
                      <a:noFill/>
                    </a:lnR>
                    <a:lnT>
                      <a:noFill/>
                    </a:lnT>
                    <a:lnB>
                      <a:noFill/>
                    </a:lnB>
                  </a:tcPr>
                </a:tc>
                <a:extLst>
                  <a:ext uri="{0D108BD9-81ED-4DB2-BD59-A6C34878D82A}">
                    <a16:rowId xmlns:a16="http://schemas.microsoft.com/office/drawing/2014/main" val="2242029024"/>
                  </a:ext>
                </a:extLst>
              </a:tr>
              <a:tr h="135473">
                <a:tc>
                  <a:txBody>
                    <a:bodyPr/>
                    <a:lstStyle/>
                    <a:p>
                      <a:pPr algn="l" fontAlgn="b"/>
                      <a:r>
                        <a:rPr lang="cs-CZ" sz="700" b="0" i="0" u="none" strike="noStrike">
                          <a:solidFill>
                            <a:srgbClr val="000000"/>
                          </a:solidFill>
                          <a:effectLst/>
                          <a:latin typeface="Arial" panose="020B0604020202020204" pitchFamily="34" charset="0"/>
                        </a:rPr>
                        <a:t>[AT-SI] Obersielach - Podlog 247 [DIR] [AT] / N-1 Cirkovce-Podlog</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50,67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38%</a:t>
                      </a:r>
                    </a:p>
                  </a:txBody>
                  <a:tcPr marL="0" marR="0" marT="0" marB="0" anchor="b">
                    <a:lnL>
                      <a:noFill/>
                    </a:lnL>
                    <a:lnR>
                      <a:noFill/>
                    </a:lnR>
                    <a:lnT>
                      <a:noFill/>
                    </a:lnT>
                    <a:lnB>
                      <a:noFill/>
                    </a:lnB>
                  </a:tcPr>
                </a:tc>
                <a:extLst>
                  <a:ext uri="{0D108BD9-81ED-4DB2-BD59-A6C34878D82A}">
                    <a16:rowId xmlns:a16="http://schemas.microsoft.com/office/drawing/2014/main" val="496821877"/>
                  </a:ext>
                </a:extLst>
              </a:tr>
              <a:tr h="135473">
                <a:tc>
                  <a:txBody>
                    <a:bodyPr/>
                    <a:lstStyle/>
                    <a:p>
                      <a:pPr algn="l" fontAlgn="b"/>
                      <a:r>
                        <a:rPr lang="pt-BR" sz="700" b="0" i="0" u="none" strike="noStrike">
                          <a:solidFill>
                            <a:srgbClr val="000000"/>
                          </a:solidFill>
                          <a:effectLst/>
                          <a:latin typeface="Arial" panose="020B0604020202020204" pitchFamily="34" charset="0"/>
                        </a:rPr>
                        <a:t>[D7-D7] Gronau - Gronau TR 441 E [DIR] / N-1 ALEGRO DC</a:t>
                      </a:r>
                    </a:p>
                  </a:txBody>
                  <a:tcPr marL="76788"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177,66</a:t>
                      </a:r>
                    </a:p>
                  </a:txBody>
                  <a:tcPr marL="0" marR="0" marT="0" marB="0" anchor="b">
                    <a:lnL>
                      <a:noFill/>
                    </a:lnL>
                    <a:lnR>
                      <a:noFill/>
                    </a:lnR>
                    <a:lnT>
                      <a:noFill/>
                    </a:lnT>
                    <a:lnB>
                      <a:noFill/>
                    </a:lnB>
                  </a:tcPr>
                </a:tc>
                <a:tc>
                  <a:txBody>
                    <a:bodyPr/>
                    <a:lstStyle/>
                    <a:p>
                      <a:pPr algn="r" fontAlgn="b"/>
                      <a:r>
                        <a:rPr lang="cs-CZ" sz="700" b="0" i="0" u="none" strike="noStrike" dirty="0">
                          <a:solidFill>
                            <a:srgbClr val="000000"/>
                          </a:solidFill>
                          <a:effectLst/>
                          <a:latin typeface="Arial" panose="020B0604020202020204" pitchFamily="34" charset="0"/>
                        </a:rPr>
                        <a:t>40%</a:t>
                      </a:r>
                    </a:p>
                  </a:txBody>
                  <a:tcPr marL="0" marR="0" marT="0" marB="0" anchor="b">
                    <a:lnL>
                      <a:noFill/>
                    </a:lnL>
                    <a:lnR>
                      <a:noFill/>
                    </a:lnR>
                    <a:lnT>
                      <a:noFill/>
                    </a:lnT>
                    <a:lnB>
                      <a:noFill/>
                    </a:lnB>
                  </a:tcPr>
                </a:tc>
                <a:extLst>
                  <a:ext uri="{0D108BD9-81ED-4DB2-BD59-A6C34878D82A}">
                    <a16:rowId xmlns:a16="http://schemas.microsoft.com/office/drawing/2014/main" val="1449540941"/>
                  </a:ext>
                </a:extLst>
              </a:tr>
            </a:tbl>
          </a:graphicData>
        </a:graphic>
      </p:graphicFrame>
    </p:spTree>
    <p:extLst>
      <p:ext uri="{BB962C8B-B14F-4D97-AF65-F5344CB8AC3E}">
        <p14:creationId xmlns:p14="http://schemas.microsoft.com/office/powerpoint/2010/main" val="11649820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tableEx ,Average Maximum AMR per BD (MW) by TSO ,tableEx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 +2_12</a:t>
            </a:r>
          </a:p>
        </p:txBody>
      </p:sp>
      <p:sp>
        <p:nvSpPr>
          <p:cNvPr id="5" name="Title 4">
            <a:extLst>
              <a:ext uri="{FF2B5EF4-FFF2-40B4-BE49-F238E27FC236}">
                <a16:creationId xmlns:a16="http://schemas.microsoft.com/office/drawing/2014/main" id="{31C1E447-F081-4F58-B9CE-8C48835A5878}"/>
              </a:ext>
            </a:extLst>
          </p:cNvPr>
          <p:cNvSpPr txBox="1">
            <a:spLocks/>
          </p:cNvSpPr>
          <p:nvPr/>
        </p:nvSpPr>
        <p:spPr>
          <a:xfrm>
            <a:off x="61912" y="306388"/>
            <a:ext cx="332708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1: Average maximum AMR per CNE per BD</a:t>
            </a:r>
          </a:p>
        </p:txBody>
      </p:sp>
      <p:sp>
        <p:nvSpPr>
          <p:cNvPr id="6" name="Title 4">
            <a:extLst>
              <a:ext uri="{FF2B5EF4-FFF2-40B4-BE49-F238E27FC236}">
                <a16:creationId xmlns:a16="http://schemas.microsoft.com/office/drawing/2014/main" id="{9259C097-522F-4B39-A7CF-F6525142AC8B}"/>
              </a:ext>
            </a:extLst>
          </p:cNvPr>
          <p:cNvSpPr txBox="1">
            <a:spLocks/>
          </p:cNvSpPr>
          <p:nvPr/>
        </p:nvSpPr>
        <p:spPr>
          <a:xfrm>
            <a:off x="5500619" y="306388"/>
            <a:ext cx="3439956"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2726955837"/>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BD20220427</a:t>
            </a:r>
            <a:r>
              <a:rPr lang="en-US" altLang="hu-HU" sz="1400" dirty="0">
                <a:solidFill>
                  <a:srgbClr val="008000"/>
                </a:solidFill>
              </a:rPr>
              <a:t> (part </a:t>
            </a:r>
            <a:r>
              <a:rPr lang="cs-CZ" altLang="hu-HU" sz="1400" dirty="0">
                <a:solidFill>
                  <a:srgbClr val="008000"/>
                </a:solidFill>
              </a:rPr>
              <a:t>I</a:t>
            </a:r>
            <a:r>
              <a:rPr lang="sl-SI" altLang="hu-HU" sz="1400" dirty="0">
                <a:solidFill>
                  <a:srgbClr val="008000"/>
                </a:solidFill>
              </a:rPr>
              <a:t>II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ulka 1">
            <a:extLst>
              <a:ext uri="{FF2B5EF4-FFF2-40B4-BE49-F238E27FC236}">
                <a16:creationId xmlns:a16="http://schemas.microsoft.com/office/drawing/2014/main" id="{8B29DEF1-A9EF-4CD9-83A5-8B674BF95DAB}"/>
              </a:ext>
            </a:extLst>
          </p:cNvPr>
          <p:cNvGraphicFramePr>
            <a:graphicFrameLocks noGrp="1"/>
          </p:cNvGraphicFramePr>
          <p:nvPr>
            <p:extLst>
              <p:ext uri="{D42A27DB-BD31-4B8C-83A1-F6EECF244321}">
                <p14:modId xmlns:p14="http://schemas.microsoft.com/office/powerpoint/2010/main" val="737762315"/>
              </p:ext>
            </p:extLst>
          </p:nvPr>
        </p:nvGraphicFramePr>
        <p:xfrm>
          <a:off x="466859" y="1028758"/>
          <a:ext cx="8640565" cy="2840980"/>
        </p:xfrm>
        <a:graphic>
          <a:graphicData uri="http://schemas.openxmlformats.org/drawingml/2006/table">
            <a:tbl>
              <a:tblPr/>
              <a:tblGrid>
                <a:gridCol w="6338792">
                  <a:extLst>
                    <a:ext uri="{9D8B030D-6E8A-4147-A177-3AD203B41FA5}">
                      <a16:colId xmlns:a16="http://schemas.microsoft.com/office/drawing/2014/main" val="2374756334"/>
                    </a:ext>
                  </a:extLst>
                </a:gridCol>
                <a:gridCol w="1699588">
                  <a:extLst>
                    <a:ext uri="{9D8B030D-6E8A-4147-A177-3AD203B41FA5}">
                      <a16:colId xmlns:a16="http://schemas.microsoft.com/office/drawing/2014/main" val="754357321"/>
                    </a:ext>
                  </a:extLst>
                </a:gridCol>
                <a:gridCol w="602185">
                  <a:extLst>
                    <a:ext uri="{9D8B030D-6E8A-4147-A177-3AD203B41FA5}">
                      <a16:colId xmlns:a16="http://schemas.microsoft.com/office/drawing/2014/main" val="1867493051"/>
                    </a:ext>
                  </a:extLst>
                </a:gridCol>
              </a:tblGrid>
              <a:tr h="142049">
                <a:tc>
                  <a:txBody>
                    <a:bodyPr/>
                    <a:lstStyle/>
                    <a:p>
                      <a:pPr algn="l" fontAlgn="b"/>
                      <a:r>
                        <a:rPr lang="cs-CZ" sz="7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4234909887"/>
                  </a:ext>
                </a:extLst>
              </a:tr>
              <a:tr h="142049">
                <a:tc>
                  <a:txBody>
                    <a:bodyPr/>
                    <a:lstStyle/>
                    <a:p>
                      <a:pPr algn="l" fontAlgn="b"/>
                      <a:r>
                        <a:rPr lang="cs-CZ" sz="700" b="1"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184,31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208%</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092357754"/>
                  </a:ext>
                </a:extLst>
              </a:tr>
              <a:tr h="142049">
                <a:tc>
                  <a:txBody>
                    <a:bodyPr/>
                    <a:lstStyle/>
                    <a:p>
                      <a:pPr algn="l" fontAlgn="b"/>
                      <a:r>
                        <a:rPr lang="cs-CZ" sz="700" b="0" i="0" u="none" strike="noStrike">
                          <a:solidFill>
                            <a:srgbClr val="000000"/>
                          </a:solidFill>
                          <a:effectLst/>
                          <a:latin typeface="Arial" panose="020B0604020202020204" pitchFamily="34" charset="0"/>
                        </a:rPr>
                        <a:t>[AT-HU] Wien Suedost - Gyoer 245 [DIR] [AT] / N-1 Neusiedl - Wien Suedost 246A</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184,31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62%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563690600"/>
                  </a:ext>
                </a:extLst>
              </a:tr>
              <a:tr h="142049">
                <a:tc>
                  <a:txBody>
                    <a:bodyPr/>
                    <a:lstStyle/>
                    <a:p>
                      <a:pPr algn="l" fontAlgn="b"/>
                      <a:r>
                        <a:rPr lang="de-DE" sz="700" b="0" i="0" u="none" strike="noStrike">
                          <a:solidFill>
                            <a:srgbClr val="000000"/>
                          </a:solidFill>
                          <a:effectLst/>
                          <a:latin typeface="Arial" panose="020B0604020202020204" pitchFamily="34" charset="0"/>
                        </a:rPr>
                        <a:t>[D2-NL] Diele - Meeden SCHWARZ [OPP] [D2] / N-1 Gronau - Gronau TR 441 E</a:t>
                      </a:r>
                    </a:p>
                  </a:txBody>
                  <a:tcPr marL="11430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34,15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81%</a:t>
                      </a:r>
                    </a:p>
                  </a:txBody>
                  <a:tcPr marL="0" marR="0" marT="0" marB="0" anchor="b">
                    <a:lnL>
                      <a:noFill/>
                    </a:lnL>
                    <a:lnR>
                      <a:noFill/>
                    </a:lnR>
                    <a:lnT>
                      <a:noFill/>
                    </a:lnT>
                    <a:lnB>
                      <a:noFill/>
                    </a:lnB>
                  </a:tcPr>
                </a:tc>
                <a:extLst>
                  <a:ext uri="{0D108BD9-81ED-4DB2-BD59-A6C34878D82A}">
                    <a16:rowId xmlns:a16="http://schemas.microsoft.com/office/drawing/2014/main" val="3228203"/>
                  </a:ext>
                </a:extLst>
              </a:tr>
              <a:tr h="142049">
                <a:tc>
                  <a:txBody>
                    <a:bodyPr/>
                    <a:lstStyle/>
                    <a:p>
                      <a:pPr algn="l" fontAlgn="b"/>
                      <a:r>
                        <a:rPr lang="cs-CZ" sz="700" b="0" i="0" u="none" strike="noStrike">
                          <a:solidFill>
                            <a:srgbClr val="000000"/>
                          </a:solidFill>
                          <a:effectLst/>
                          <a:latin typeface="Arial" panose="020B0604020202020204" pitchFamily="34" charset="0"/>
                        </a:rPr>
                        <a:t>[AT-SI] Obersielach - Podlog 247 [DIR] [AT] / N-1 Cirkovce-Podlog</a:t>
                      </a:r>
                    </a:p>
                  </a:txBody>
                  <a:tcPr marL="11430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104,61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30%</a:t>
                      </a:r>
                    </a:p>
                  </a:txBody>
                  <a:tcPr marL="0" marR="0" marT="0" marB="0" anchor="b">
                    <a:lnL>
                      <a:noFill/>
                    </a:lnL>
                    <a:lnR>
                      <a:noFill/>
                    </a:lnR>
                    <a:lnT>
                      <a:noFill/>
                    </a:lnT>
                    <a:lnB>
                      <a:noFill/>
                    </a:lnB>
                  </a:tcPr>
                </a:tc>
                <a:extLst>
                  <a:ext uri="{0D108BD9-81ED-4DB2-BD59-A6C34878D82A}">
                    <a16:rowId xmlns:a16="http://schemas.microsoft.com/office/drawing/2014/main" val="2435434079"/>
                  </a:ext>
                </a:extLst>
              </a:tr>
              <a:tr h="142049">
                <a:tc>
                  <a:txBody>
                    <a:bodyPr/>
                    <a:lstStyle/>
                    <a:p>
                      <a:pPr algn="l" fontAlgn="b"/>
                      <a:r>
                        <a:rPr lang="pl-PL" sz="700" b="0" i="0" u="none" strike="noStrike">
                          <a:solidFill>
                            <a:srgbClr val="000000"/>
                          </a:solidFill>
                          <a:effectLst/>
                          <a:latin typeface="Arial" panose="020B0604020202020204" pitchFamily="34" charset="0"/>
                        </a:rPr>
                        <a:t>[PL-PL] Polaniec - Tarnow [DIR] / N-2 Tucznawa - Skawina and Byczyna - Skawina</a:t>
                      </a:r>
                    </a:p>
                  </a:txBody>
                  <a:tcPr marL="11430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26,15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35%</a:t>
                      </a:r>
                    </a:p>
                  </a:txBody>
                  <a:tcPr marL="0" marR="0" marT="0" marB="0" anchor="b">
                    <a:lnL>
                      <a:noFill/>
                    </a:lnL>
                    <a:lnR>
                      <a:noFill/>
                    </a:lnR>
                    <a:lnT>
                      <a:noFill/>
                    </a:lnT>
                    <a:lnB>
                      <a:noFill/>
                    </a:lnB>
                  </a:tcPr>
                </a:tc>
                <a:extLst>
                  <a:ext uri="{0D108BD9-81ED-4DB2-BD59-A6C34878D82A}">
                    <a16:rowId xmlns:a16="http://schemas.microsoft.com/office/drawing/2014/main" val="3312296069"/>
                  </a:ext>
                </a:extLst>
              </a:tr>
              <a:tr h="142049">
                <a:tc>
                  <a:txBody>
                    <a:bodyPr/>
                    <a:lstStyle/>
                    <a:p>
                      <a:pPr algn="l" fontAlgn="b"/>
                      <a:r>
                        <a:rPr lang="cs-CZ" sz="700" b="1" i="0" u="none" strike="noStrike">
                          <a:solidFill>
                            <a:srgbClr val="000000"/>
                          </a:solidFill>
                          <a:effectLst/>
                          <a:latin typeface="Arial" panose="020B0604020202020204" pitchFamily="34" charset="0"/>
                        </a:rPr>
                        <a:t>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413,48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263%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48195495"/>
                  </a:ext>
                </a:extLst>
              </a:tr>
              <a:tr h="142049">
                <a:tc>
                  <a:txBody>
                    <a:bodyPr/>
                    <a:lstStyle/>
                    <a:p>
                      <a:pPr algn="l" fontAlgn="b"/>
                      <a:r>
                        <a:rPr lang="cs-CZ" sz="700" b="0" i="0" u="none" strike="noStrike">
                          <a:solidFill>
                            <a:srgbClr val="000000"/>
                          </a:solidFill>
                          <a:effectLst/>
                          <a:latin typeface="Arial" panose="020B0604020202020204" pitchFamily="34" charset="0"/>
                        </a:rPr>
                        <a:t>[AT-HU] Wien Suedost - Gyoer 245 [DIR] [AT] / N-1 Neusiedl - Wien Suedost 246A</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413,48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67%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286508458"/>
                  </a:ext>
                </a:extLst>
              </a:tr>
              <a:tr h="142049">
                <a:tc>
                  <a:txBody>
                    <a:bodyPr/>
                    <a:lstStyle/>
                    <a:p>
                      <a:pPr algn="l" fontAlgn="b"/>
                      <a:r>
                        <a:rPr lang="de-DE" sz="700" b="0" i="0" u="none" strike="noStrike">
                          <a:solidFill>
                            <a:srgbClr val="000000"/>
                          </a:solidFill>
                          <a:effectLst/>
                          <a:latin typeface="Arial" panose="020B0604020202020204" pitchFamily="34" charset="0"/>
                        </a:rPr>
                        <a:t>[D2-NL] Diele - Meeden SCHWARZ [OPP] [D2] / N-1 Gronau - Gronau TR 441 E</a:t>
                      </a:r>
                    </a:p>
                  </a:txBody>
                  <a:tcPr marL="11430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16,52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83%</a:t>
                      </a:r>
                    </a:p>
                  </a:txBody>
                  <a:tcPr marL="0" marR="0" marT="0" marB="0" anchor="b">
                    <a:lnL>
                      <a:noFill/>
                    </a:lnL>
                    <a:lnR>
                      <a:noFill/>
                    </a:lnR>
                    <a:lnT>
                      <a:noFill/>
                    </a:lnT>
                    <a:lnB>
                      <a:noFill/>
                    </a:lnB>
                  </a:tcPr>
                </a:tc>
                <a:extLst>
                  <a:ext uri="{0D108BD9-81ED-4DB2-BD59-A6C34878D82A}">
                    <a16:rowId xmlns:a16="http://schemas.microsoft.com/office/drawing/2014/main" val="4104081774"/>
                  </a:ext>
                </a:extLst>
              </a:tr>
              <a:tr h="142049">
                <a:tc>
                  <a:txBody>
                    <a:bodyPr/>
                    <a:lstStyle/>
                    <a:p>
                      <a:pPr algn="l" fontAlgn="b"/>
                      <a:r>
                        <a:rPr lang="cs-CZ" sz="700" b="0" i="0" u="none" strike="noStrike">
                          <a:solidFill>
                            <a:srgbClr val="000000"/>
                          </a:solidFill>
                          <a:effectLst/>
                          <a:latin typeface="Arial" panose="020B0604020202020204" pitchFamily="34" charset="0"/>
                        </a:rPr>
                        <a:t>[AT-AT] Bisamberg 2 - Wien Suedost 227 [DIR] / N-1 Bisamberg - Kledering 228B</a:t>
                      </a:r>
                    </a:p>
                  </a:txBody>
                  <a:tcPr marL="11430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56,41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31%</a:t>
                      </a:r>
                    </a:p>
                  </a:txBody>
                  <a:tcPr marL="0" marR="0" marT="0" marB="0" anchor="b">
                    <a:lnL>
                      <a:noFill/>
                    </a:lnL>
                    <a:lnR>
                      <a:noFill/>
                    </a:lnR>
                    <a:lnT>
                      <a:noFill/>
                    </a:lnT>
                    <a:lnB>
                      <a:noFill/>
                    </a:lnB>
                  </a:tcPr>
                </a:tc>
                <a:extLst>
                  <a:ext uri="{0D108BD9-81ED-4DB2-BD59-A6C34878D82A}">
                    <a16:rowId xmlns:a16="http://schemas.microsoft.com/office/drawing/2014/main" val="2253451684"/>
                  </a:ext>
                </a:extLst>
              </a:tr>
              <a:tr h="142049">
                <a:tc>
                  <a:txBody>
                    <a:bodyPr/>
                    <a:lstStyle/>
                    <a:p>
                      <a:pPr algn="l" fontAlgn="b"/>
                      <a:r>
                        <a:rPr lang="cs-CZ" sz="700" b="0" i="0" u="none" strike="noStrike">
                          <a:solidFill>
                            <a:srgbClr val="000000"/>
                          </a:solidFill>
                          <a:effectLst/>
                          <a:latin typeface="Arial" panose="020B0604020202020204" pitchFamily="34" charset="0"/>
                        </a:rPr>
                        <a:t>[AT-SI] Obersielach - Podlog 247 [DIR] [AT] / N-1 Cirkovce-Podlog</a:t>
                      </a:r>
                    </a:p>
                  </a:txBody>
                  <a:tcPr marL="11430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230,94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46%</a:t>
                      </a:r>
                    </a:p>
                  </a:txBody>
                  <a:tcPr marL="0" marR="0" marT="0" marB="0" anchor="b">
                    <a:lnL>
                      <a:noFill/>
                    </a:lnL>
                    <a:lnR>
                      <a:noFill/>
                    </a:lnR>
                    <a:lnT>
                      <a:noFill/>
                    </a:lnT>
                    <a:lnB>
                      <a:noFill/>
                    </a:lnB>
                  </a:tcPr>
                </a:tc>
                <a:extLst>
                  <a:ext uri="{0D108BD9-81ED-4DB2-BD59-A6C34878D82A}">
                    <a16:rowId xmlns:a16="http://schemas.microsoft.com/office/drawing/2014/main" val="3484192195"/>
                  </a:ext>
                </a:extLst>
              </a:tr>
              <a:tr h="142049">
                <a:tc>
                  <a:txBody>
                    <a:bodyPr/>
                    <a:lstStyle/>
                    <a:p>
                      <a:pPr algn="l" fontAlgn="b"/>
                      <a:r>
                        <a:rPr lang="pl-PL" sz="700" b="0" i="0" u="none" strike="noStrike">
                          <a:solidFill>
                            <a:srgbClr val="000000"/>
                          </a:solidFill>
                          <a:effectLst/>
                          <a:latin typeface="Arial" panose="020B0604020202020204" pitchFamily="34" charset="0"/>
                        </a:rPr>
                        <a:t>[PL-PL] Polaniec - Tarnow [DIR] / N-2 Tucznawa - Skawina and Byczyna - Skawina</a:t>
                      </a:r>
                    </a:p>
                  </a:txBody>
                  <a:tcPr marL="11430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55,86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36%</a:t>
                      </a:r>
                    </a:p>
                  </a:txBody>
                  <a:tcPr marL="0" marR="0" marT="0" marB="0" anchor="b">
                    <a:lnL>
                      <a:noFill/>
                    </a:lnL>
                    <a:lnR>
                      <a:noFill/>
                    </a:lnR>
                    <a:lnT>
                      <a:noFill/>
                    </a:lnT>
                    <a:lnB>
                      <a:noFill/>
                    </a:lnB>
                  </a:tcPr>
                </a:tc>
                <a:extLst>
                  <a:ext uri="{0D108BD9-81ED-4DB2-BD59-A6C34878D82A}">
                    <a16:rowId xmlns:a16="http://schemas.microsoft.com/office/drawing/2014/main" val="4082401185"/>
                  </a:ext>
                </a:extLst>
              </a:tr>
              <a:tr h="142049">
                <a:tc>
                  <a:txBody>
                    <a:bodyPr/>
                    <a:lstStyle/>
                    <a:p>
                      <a:pPr algn="l" fontAlgn="b"/>
                      <a:r>
                        <a:rPr lang="cs-CZ" sz="700" b="1" i="0" u="none" strike="noStrike">
                          <a:solidFill>
                            <a:srgbClr val="000000"/>
                          </a:solidFill>
                          <a:effectLst/>
                          <a:latin typeface="Arial" panose="020B0604020202020204" pitchFamily="34" charset="0"/>
                        </a:rPr>
                        <a:t>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99,68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103%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487387122"/>
                  </a:ext>
                </a:extLst>
              </a:tr>
              <a:tr h="142049">
                <a:tc>
                  <a:txBody>
                    <a:bodyPr/>
                    <a:lstStyle/>
                    <a:p>
                      <a:pPr algn="l" fontAlgn="b"/>
                      <a:r>
                        <a:rPr lang="de-DE" sz="700" b="0" i="0" u="none" strike="noStrike">
                          <a:solidFill>
                            <a:srgbClr val="000000"/>
                          </a:solidFill>
                          <a:effectLst/>
                          <a:latin typeface="Arial" panose="020B0604020202020204" pitchFamily="34" charset="0"/>
                        </a:rPr>
                        <a:t>[D2-NL] Diele - Meeden SCHWARZ [OPP] [D2] / N-1 Gronau - Gronau TR 441 E</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99,68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796958744"/>
                  </a:ext>
                </a:extLst>
              </a:tr>
              <a:tr h="142049">
                <a:tc>
                  <a:txBody>
                    <a:bodyPr/>
                    <a:lstStyle/>
                    <a:p>
                      <a:pPr algn="l" fontAlgn="b"/>
                      <a:r>
                        <a:rPr lang="cs-CZ" sz="700" b="0" i="0" u="none" strike="noStrike">
                          <a:solidFill>
                            <a:srgbClr val="000000"/>
                          </a:solidFill>
                          <a:effectLst/>
                          <a:latin typeface="Arial" panose="020B0604020202020204" pitchFamily="34" charset="0"/>
                        </a:rPr>
                        <a:t>[AT-AT] Bisamberg 2 - Wien Suedost 227 [DIR] / N-1 Bisamberg - Kledering 228B</a:t>
                      </a:r>
                    </a:p>
                  </a:txBody>
                  <a:tcPr marL="11430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20,49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36%</a:t>
                      </a:r>
                    </a:p>
                  </a:txBody>
                  <a:tcPr marL="0" marR="0" marT="0" marB="0" anchor="b">
                    <a:lnL>
                      <a:noFill/>
                    </a:lnL>
                    <a:lnR>
                      <a:noFill/>
                    </a:lnR>
                    <a:lnT>
                      <a:noFill/>
                    </a:lnT>
                    <a:lnB>
                      <a:noFill/>
                    </a:lnB>
                  </a:tcPr>
                </a:tc>
                <a:extLst>
                  <a:ext uri="{0D108BD9-81ED-4DB2-BD59-A6C34878D82A}">
                    <a16:rowId xmlns:a16="http://schemas.microsoft.com/office/drawing/2014/main" val="2663332015"/>
                  </a:ext>
                </a:extLst>
              </a:tr>
              <a:tr h="142049">
                <a:tc>
                  <a:txBody>
                    <a:bodyPr/>
                    <a:lstStyle/>
                    <a:p>
                      <a:pPr algn="l" fontAlgn="b"/>
                      <a:r>
                        <a:rPr lang="pl-PL" sz="700" b="0" i="0" u="none" strike="noStrike">
                          <a:solidFill>
                            <a:srgbClr val="000000"/>
                          </a:solidFill>
                          <a:effectLst/>
                          <a:latin typeface="Arial" panose="020B0604020202020204" pitchFamily="34" charset="0"/>
                        </a:rPr>
                        <a:t>[PL-PL] Polaniec - Tarnow [DIR] / N-2 Tucznawa - Skawina and Byczyna - Skawina</a:t>
                      </a:r>
                    </a:p>
                  </a:txBody>
                  <a:tcPr marL="11430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30,56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33%</a:t>
                      </a:r>
                    </a:p>
                  </a:txBody>
                  <a:tcPr marL="0" marR="0" marT="0" marB="0" anchor="b">
                    <a:lnL>
                      <a:noFill/>
                    </a:lnL>
                    <a:lnR>
                      <a:noFill/>
                    </a:lnR>
                    <a:lnT>
                      <a:noFill/>
                    </a:lnT>
                    <a:lnB>
                      <a:noFill/>
                    </a:lnB>
                  </a:tcPr>
                </a:tc>
                <a:extLst>
                  <a:ext uri="{0D108BD9-81ED-4DB2-BD59-A6C34878D82A}">
                    <a16:rowId xmlns:a16="http://schemas.microsoft.com/office/drawing/2014/main" val="398711034"/>
                  </a:ext>
                </a:extLst>
              </a:tr>
              <a:tr h="142049">
                <a:tc>
                  <a:txBody>
                    <a:bodyPr/>
                    <a:lstStyle/>
                    <a:p>
                      <a:pPr algn="l" fontAlgn="b"/>
                      <a:r>
                        <a:rPr lang="cs-CZ" sz="700" b="1" i="0" u="none" strike="noStrike">
                          <a:solidFill>
                            <a:srgbClr val="000000"/>
                          </a:solidFill>
                          <a:effectLst/>
                          <a:latin typeface="Arial" panose="020B0604020202020204" pitchFamily="34" charset="0"/>
                        </a:rPr>
                        <a:t>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445,4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52%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959220784"/>
                  </a:ext>
                </a:extLst>
              </a:tr>
              <a:tr h="142049">
                <a:tc>
                  <a:txBody>
                    <a:bodyPr/>
                    <a:lstStyle/>
                    <a:p>
                      <a:pPr algn="l" fontAlgn="b"/>
                      <a:r>
                        <a:rPr lang="cs-CZ" sz="700" b="0" i="0" u="none" strike="noStrike">
                          <a:solidFill>
                            <a:srgbClr val="000000"/>
                          </a:solidFill>
                          <a:effectLst/>
                          <a:latin typeface="Arial" panose="020B0604020202020204" pitchFamily="34" charset="0"/>
                        </a:rPr>
                        <a:t>[AT-HU] Wien Suedost - Gyoer 245 [DIR] [AT] / N-1 Gyor - Neusiedl</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183,55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41%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356180620"/>
                  </a:ext>
                </a:extLst>
              </a:tr>
              <a:tr h="142049">
                <a:tc>
                  <a:txBody>
                    <a:bodyPr/>
                    <a:lstStyle/>
                    <a:p>
                      <a:pPr algn="l" fontAlgn="b"/>
                      <a:r>
                        <a:rPr lang="pl-PL" sz="700" b="0" i="0" u="none" strike="noStrike">
                          <a:solidFill>
                            <a:srgbClr val="000000"/>
                          </a:solidFill>
                          <a:effectLst/>
                          <a:latin typeface="Arial" panose="020B0604020202020204" pitchFamily="34" charset="0"/>
                        </a:rPr>
                        <a:t>[PL-PL] Polaniec - Klikowa [DIR] / N-1 Polaniec - Tarnow</a:t>
                      </a:r>
                    </a:p>
                  </a:txBody>
                  <a:tcPr marL="11430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0" i="0" u="none" strike="noStrike">
                          <a:solidFill>
                            <a:srgbClr val="000000"/>
                          </a:solidFill>
                          <a:effectLst/>
                          <a:latin typeface="Arial" panose="020B0604020202020204" pitchFamily="34" charset="0"/>
                        </a:rPr>
                        <a:t>445,4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0" i="0" u="none" strike="noStrike">
                          <a:solidFill>
                            <a:srgbClr val="000000"/>
                          </a:solidFill>
                          <a:effectLst/>
                          <a:latin typeface="Arial" panose="020B0604020202020204" pitchFamily="34" charset="0"/>
                        </a:rPr>
                        <a:t>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607363375"/>
                  </a:ext>
                </a:extLst>
              </a:tr>
              <a:tr h="142049">
                <a:tc>
                  <a:txBody>
                    <a:bodyPr/>
                    <a:lstStyle/>
                    <a:p>
                      <a:pPr algn="l" fontAlgn="b"/>
                      <a:r>
                        <a:rPr lang="cs-CZ" sz="700" b="1" i="0" u="none" strike="noStrike">
                          <a:solidFill>
                            <a:srgbClr val="000000"/>
                          </a:solidFill>
                          <a:effectLst/>
                          <a:latin typeface="Arial" panose="020B0604020202020204" pitchFamily="34" charset="0"/>
                        </a:rPr>
                        <a:t>Total sum</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cs-CZ" sz="700" b="1" i="0" u="none" strike="noStrike">
                          <a:solidFill>
                            <a:srgbClr val="000000"/>
                          </a:solidFill>
                          <a:effectLst/>
                          <a:latin typeface="Arial" panose="020B0604020202020204" pitchFamily="34" charset="0"/>
                        </a:rPr>
                        <a:t>445,4</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cs-CZ" sz="700" b="1" i="0" u="none" strike="noStrike" dirty="0">
                          <a:solidFill>
                            <a:srgbClr val="000000"/>
                          </a:solidFill>
                          <a:effectLst/>
                          <a:latin typeface="Arial" panose="020B0604020202020204" pitchFamily="34" charset="0"/>
                        </a:rPr>
                        <a:t>626%</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extLst>
                  <a:ext uri="{0D108BD9-81ED-4DB2-BD59-A6C34878D82A}">
                    <a16:rowId xmlns:a16="http://schemas.microsoft.com/office/drawing/2014/main" val="1405270248"/>
                  </a:ext>
                </a:extLst>
              </a:tr>
            </a:tbl>
          </a:graphicData>
        </a:graphic>
      </p:graphicFrame>
    </p:spTree>
    <p:extLst>
      <p:ext uri="{BB962C8B-B14F-4D97-AF65-F5344CB8AC3E}">
        <p14:creationId xmlns:p14="http://schemas.microsoft.com/office/powerpoint/2010/main" val="2805062306"/>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BD20220428</a:t>
            </a:r>
            <a:r>
              <a:rPr lang="en-US" altLang="hu-HU" sz="1400" dirty="0">
                <a:solidFill>
                  <a:srgbClr val="008000"/>
                </a:solidFill>
              </a:rPr>
              <a:t> (part </a:t>
            </a:r>
            <a:r>
              <a:rPr lang="sl-SI" altLang="hu-HU" sz="1400" dirty="0">
                <a:solidFill>
                  <a:srgbClr val="008000"/>
                </a:solidFill>
              </a:rPr>
              <a:t>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ulka 1">
            <a:extLst>
              <a:ext uri="{FF2B5EF4-FFF2-40B4-BE49-F238E27FC236}">
                <a16:creationId xmlns:a16="http://schemas.microsoft.com/office/drawing/2014/main" id="{15B04E2E-0DC6-4EE0-AA06-040D9D87D25B}"/>
              </a:ext>
            </a:extLst>
          </p:cNvPr>
          <p:cNvGraphicFramePr>
            <a:graphicFrameLocks noGrp="1"/>
          </p:cNvGraphicFramePr>
          <p:nvPr>
            <p:extLst>
              <p:ext uri="{D42A27DB-BD31-4B8C-83A1-F6EECF244321}">
                <p14:modId xmlns:p14="http://schemas.microsoft.com/office/powerpoint/2010/main" val="166176748"/>
              </p:ext>
            </p:extLst>
          </p:nvPr>
        </p:nvGraphicFramePr>
        <p:xfrm>
          <a:off x="452228" y="1017594"/>
          <a:ext cx="8662512" cy="1696344"/>
        </p:xfrm>
        <a:graphic>
          <a:graphicData uri="http://schemas.openxmlformats.org/drawingml/2006/table">
            <a:tbl>
              <a:tblPr/>
              <a:tblGrid>
                <a:gridCol w="6354892">
                  <a:extLst>
                    <a:ext uri="{9D8B030D-6E8A-4147-A177-3AD203B41FA5}">
                      <a16:colId xmlns:a16="http://schemas.microsoft.com/office/drawing/2014/main" val="1503226029"/>
                    </a:ext>
                  </a:extLst>
                </a:gridCol>
                <a:gridCol w="1703905">
                  <a:extLst>
                    <a:ext uri="{9D8B030D-6E8A-4147-A177-3AD203B41FA5}">
                      <a16:colId xmlns:a16="http://schemas.microsoft.com/office/drawing/2014/main" val="4018960665"/>
                    </a:ext>
                  </a:extLst>
                </a:gridCol>
                <a:gridCol w="603715">
                  <a:extLst>
                    <a:ext uri="{9D8B030D-6E8A-4147-A177-3AD203B41FA5}">
                      <a16:colId xmlns:a16="http://schemas.microsoft.com/office/drawing/2014/main" val="2214494996"/>
                    </a:ext>
                  </a:extLst>
                </a:gridCol>
              </a:tblGrid>
              <a:tr h="130488">
                <a:tc>
                  <a:txBody>
                    <a:bodyPr/>
                    <a:lstStyle/>
                    <a:p>
                      <a:pPr algn="l" fontAlgn="b"/>
                      <a:r>
                        <a:rPr lang="cs-CZ" sz="7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2571758331"/>
                  </a:ext>
                </a:extLst>
              </a:tr>
              <a:tr h="130488">
                <a:tc>
                  <a:txBody>
                    <a:bodyPr/>
                    <a:lstStyle/>
                    <a:p>
                      <a:pPr algn="l" fontAlgn="b"/>
                      <a:r>
                        <a:rPr lang="cs-CZ" sz="700" b="1"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83,06</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38%</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85511155"/>
                  </a:ext>
                </a:extLst>
              </a:tr>
              <a:tr h="130488">
                <a:tc>
                  <a:txBody>
                    <a:bodyPr/>
                    <a:lstStyle/>
                    <a:p>
                      <a:pPr algn="l" fontAlgn="b"/>
                      <a:r>
                        <a:rPr lang="pl-PL" sz="700" b="0" i="0" u="none" strike="noStrike">
                          <a:solidFill>
                            <a:srgbClr val="000000"/>
                          </a:solidFill>
                          <a:effectLst/>
                          <a:latin typeface="Arial" panose="020B0604020202020204" pitchFamily="34" charset="0"/>
                        </a:rPr>
                        <a:t>[PL-PL] Polaniec - Tarnow [DIR] / N-2 Tucznawa - Skawina and Byczyna - Skawina</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83,06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23084876"/>
                  </a:ext>
                </a:extLst>
              </a:tr>
              <a:tr h="130488">
                <a:tc>
                  <a:txBody>
                    <a:bodyPr/>
                    <a:lstStyle/>
                    <a:p>
                      <a:pPr algn="l" fontAlgn="b"/>
                      <a:r>
                        <a:rPr lang="cs-CZ" sz="700" b="1" i="0" u="none" strike="noStrike">
                          <a:solidFill>
                            <a:srgbClr val="000000"/>
                          </a:solidFill>
                          <a:effectLst/>
                          <a:latin typeface="Arial" panose="020B0604020202020204" pitchFamily="34" charset="0"/>
                        </a:rPr>
                        <a:t>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45,07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40%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880359977"/>
                  </a:ext>
                </a:extLst>
              </a:tr>
              <a:tr h="130488">
                <a:tc>
                  <a:txBody>
                    <a:bodyPr/>
                    <a:lstStyle/>
                    <a:p>
                      <a:pPr algn="l" fontAlgn="b"/>
                      <a:r>
                        <a:rPr lang="pl-PL" sz="700" b="0" i="0" u="none" strike="noStrike">
                          <a:solidFill>
                            <a:srgbClr val="000000"/>
                          </a:solidFill>
                          <a:effectLst/>
                          <a:latin typeface="Arial" panose="020B0604020202020204" pitchFamily="34" charset="0"/>
                        </a:rPr>
                        <a:t>[PL-PL] Polaniec - Tarnow [DIR] / N-2 Tucznawa - Skawina and Byczyna - Skawina</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45,07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40%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249329765"/>
                  </a:ext>
                </a:extLst>
              </a:tr>
              <a:tr h="130488">
                <a:tc>
                  <a:txBody>
                    <a:bodyPr/>
                    <a:lstStyle/>
                    <a:p>
                      <a:pPr algn="l" fontAlgn="b"/>
                      <a:r>
                        <a:rPr lang="cs-CZ" sz="700" b="1" i="0" u="none" strike="noStrike">
                          <a:solidFill>
                            <a:srgbClr val="000000"/>
                          </a:solidFill>
                          <a:effectLst/>
                          <a:latin typeface="Arial" panose="020B0604020202020204" pitchFamily="34" charset="0"/>
                        </a:rPr>
                        <a:t>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69,16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38%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718759402"/>
                  </a:ext>
                </a:extLst>
              </a:tr>
              <a:tr h="130488">
                <a:tc>
                  <a:txBody>
                    <a:bodyPr/>
                    <a:lstStyle/>
                    <a:p>
                      <a:pPr algn="l" fontAlgn="b"/>
                      <a:r>
                        <a:rPr lang="pl-PL" sz="700" b="0" i="0" u="none" strike="noStrike">
                          <a:solidFill>
                            <a:srgbClr val="000000"/>
                          </a:solidFill>
                          <a:effectLst/>
                          <a:latin typeface="Arial" panose="020B0604020202020204" pitchFamily="34" charset="0"/>
                        </a:rPr>
                        <a:t>[PL-PL] Polaniec - Tarnow [DIR] / N-2 Tucznawa - Skawina and Byczyna - Skawina</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69,16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38%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132048237"/>
                  </a:ext>
                </a:extLst>
              </a:tr>
              <a:tr h="130488">
                <a:tc>
                  <a:txBody>
                    <a:bodyPr/>
                    <a:lstStyle/>
                    <a:p>
                      <a:pPr algn="l" fontAlgn="b"/>
                      <a:r>
                        <a:rPr lang="cs-CZ" sz="700" b="1" i="0" u="none" strike="noStrike">
                          <a:solidFill>
                            <a:srgbClr val="000000"/>
                          </a:solidFill>
                          <a:effectLst/>
                          <a:latin typeface="Arial" panose="020B0604020202020204" pitchFamily="34" charset="0"/>
                        </a:rPr>
                        <a:t>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115,63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93%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892516991"/>
                  </a:ext>
                </a:extLst>
              </a:tr>
              <a:tr h="130488">
                <a:tc>
                  <a:txBody>
                    <a:bodyPr/>
                    <a:lstStyle/>
                    <a:p>
                      <a:pPr algn="l" fontAlgn="b"/>
                      <a:r>
                        <a:rPr lang="cs-CZ" sz="700" b="0" i="0" u="none" strike="noStrike">
                          <a:solidFill>
                            <a:srgbClr val="000000"/>
                          </a:solidFill>
                          <a:effectLst/>
                          <a:latin typeface="Arial" panose="020B0604020202020204" pitchFamily="34" charset="0"/>
                        </a:rPr>
                        <a:t>[D7-FR] Ensdorf - Vigy VIGY1 N [OPP] [FR] / N-1 Ensdorf - Vigy VIGY2 S</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115,63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21%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656470320"/>
                  </a:ext>
                </a:extLst>
              </a:tr>
              <a:tr h="130488">
                <a:tc>
                  <a:txBody>
                    <a:bodyPr/>
                    <a:lstStyle/>
                    <a:p>
                      <a:pPr algn="l" fontAlgn="b"/>
                      <a:r>
                        <a:rPr lang="de-DE" sz="700" b="0" i="0" u="none" strike="noStrike">
                          <a:solidFill>
                            <a:srgbClr val="000000"/>
                          </a:solidFill>
                          <a:effectLst/>
                          <a:latin typeface="Arial" panose="020B0604020202020204" pitchFamily="34" charset="0"/>
                        </a:rPr>
                        <a:t>[NL-D7] Maasbracht - Oberzier SELFK WS [DIR] [D7] / N-1 ALEGRO DC</a:t>
                      </a:r>
                    </a:p>
                  </a:txBody>
                  <a:tcPr marL="11430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19,27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72%</a:t>
                      </a:r>
                    </a:p>
                  </a:txBody>
                  <a:tcPr marL="0" marR="0" marT="0" marB="0" anchor="b">
                    <a:lnL>
                      <a:noFill/>
                    </a:lnL>
                    <a:lnR>
                      <a:noFill/>
                    </a:lnR>
                    <a:lnT>
                      <a:noFill/>
                    </a:lnT>
                    <a:lnB>
                      <a:noFill/>
                    </a:lnB>
                  </a:tcPr>
                </a:tc>
                <a:extLst>
                  <a:ext uri="{0D108BD9-81ED-4DB2-BD59-A6C34878D82A}">
                    <a16:rowId xmlns:a16="http://schemas.microsoft.com/office/drawing/2014/main" val="1264136887"/>
                  </a:ext>
                </a:extLst>
              </a:tr>
              <a:tr h="130488">
                <a:tc>
                  <a:txBody>
                    <a:bodyPr/>
                    <a:lstStyle/>
                    <a:p>
                      <a:pPr algn="l" fontAlgn="b"/>
                      <a:r>
                        <a:rPr lang="cs-CZ" sz="700" b="1" i="0" u="none" strike="noStrike">
                          <a:solidFill>
                            <a:srgbClr val="000000"/>
                          </a:solidFill>
                          <a:effectLst/>
                          <a:latin typeface="Arial" panose="020B0604020202020204" pitchFamily="34" charset="0"/>
                        </a:rPr>
                        <a:t>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47,41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33%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312689852"/>
                  </a:ext>
                </a:extLst>
              </a:tr>
              <a:tr h="130488">
                <a:tc>
                  <a:txBody>
                    <a:bodyPr/>
                    <a:lstStyle/>
                    <a:p>
                      <a:pPr algn="l" fontAlgn="b"/>
                      <a:r>
                        <a:rPr lang="pl-PL" sz="700" b="0" i="0" u="none" strike="noStrike">
                          <a:solidFill>
                            <a:srgbClr val="000000"/>
                          </a:solidFill>
                          <a:effectLst/>
                          <a:latin typeface="Arial" panose="020B0604020202020204" pitchFamily="34" charset="0"/>
                        </a:rPr>
                        <a:t>[PL-PL] Polaniec - Tarnow [DIR] / N-2 Tucznawa - Skawina and Byczyna - Skawina</a:t>
                      </a:r>
                    </a:p>
                  </a:txBody>
                  <a:tcPr marL="11430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0" i="0" u="none" strike="noStrike">
                          <a:solidFill>
                            <a:srgbClr val="000000"/>
                          </a:solidFill>
                          <a:effectLst/>
                          <a:latin typeface="Arial" panose="020B0604020202020204" pitchFamily="34" charset="0"/>
                        </a:rPr>
                        <a:t>47,41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0" i="0" u="none" strike="noStrike">
                          <a:solidFill>
                            <a:srgbClr val="000000"/>
                          </a:solidFill>
                          <a:effectLst/>
                          <a:latin typeface="Arial" panose="020B0604020202020204" pitchFamily="34" charset="0"/>
                        </a:rPr>
                        <a:t>33%</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811821272"/>
                  </a:ext>
                </a:extLst>
              </a:tr>
              <a:tr h="130488">
                <a:tc>
                  <a:txBody>
                    <a:bodyPr/>
                    <a:lstStyle/>
                    <a:p>
                      <a:pPr algn="l" fontAlgn="b"/>
                      <a:r>
                        <a:rPr lang="cs-CZ" sz="700" b="1" i="0" u="none" strike="noStrike">
                          <a:solidFill>
                            <a:srgbClr val="000000"/>
                          </a:solidFill>
                          <a:effectLst/>
                          <a:latin typeface="Arial" panose="020B0604020202020204" pitchFamily="34" charset="0"/>
                        </a:rPr>
                        <a:t>Total sum</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cs-CZ" sz="700" b="1" i="0" u="none" strike="noStrike">
                          <a:solidFill>
                            <a:srgbClr val="000000"/>
                          </a:solidFill>
                          <a:effectLst/>
                          <a:latin typeface="Arial" panose="020B0604020202020204" pitchFamily="34" charset="0"/>
                        </a:rPr>
                        <a:t>115,63</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cs-CZ" sz="700" b="1" i="0" u="none" strike="noStrike" dirty="0">
                          <a:solidFill>
                            <a:srgbClr val="000000"/>
                          </a:solidFill>
                          <a:effectLst/>
                          <a:latin typeface="Arial" panose="020B0604020202020204" pitchFamily="34" charset="0"/>
                        </a:rPr>
                        <a:t>241%</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extLst>
                  <a:ext uri="{0D108BD9-81ED-4DB2-BD59-A6C34878D82A}">
                    <a16:rowId xmlns:a16="http://schemas.microsoft.com/office/drawing/2014/main" val="1892461839"/>
                  </a:ext>
                </a:extLst>
              </a:tr>
            </a:tbl>
          </a:graphicData>
        </a:graphic>
      </p:graphicFrame>
    </p:spTree>
    <p:extLst>
      <p:ext uri="{BB962C8B-B14F-4D97-AF65-F5344CB8AC3E}">
        <p14:creationId xmlns:p14="http://schemas.microsoft.com/office/powerpoint/2010/main" val="2761294520"/>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BD20220429</a:t>
            </a:r>
            <a:r>
              <a:rPr lang="en-US" altLang="hu-HU" sz="1400" dirty="0">
                <a:solidFill>
                  <a:srgbClr val="008000"/>
                </a:solidFill>
              </a:rPr>
              <a:t> (part </a:t>
            </a:r>
            <a:r>
              <a:rPr lang="sl-SI" altLang="hu-HU" sz="1400" dirty="0">
                <a:solidFill>
                  <a:srgbClr val="008000"/>
                </a:solidFill>
              </a:rPr>
              <a:t>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ulka 1">
            <a:extLst>
              <a:ext uri="{FF2B5EF4-FFF2-40B4-BE49-F238E27FC236}">
                <a16:creationId xmlns:a16="http://schemas.microsoft.com/office/drawing/2014/main" id="{6F1EF186-5D16-41C7-B73D-73B56007F881}"/>
              </a:ext>
            </a:extLst>
          </p:cNvPr>
          <p:cNvGraphicFramePr>
            <a:graphicFrameLocks noGrp="1"/>
          </p:cNvGraphicFramePr>
          <p:nvPr>
            <p:extLst>
              <p:ext uri="{D42A27DB-BD31-4B8C-83A1-F6EECF244321}">
                <p14:modId xmlns:p14="http://schemas.microsoft.com/office/powerpoint/2010/main" val="1709788323"/>
              </p:ext>
            </p:extLst>
          </p:nvPr>
        </p:nvGraphicFramePr>
        <p:xfrm>
          <a:off x="489261" y="1051312"/>
          <a:ext cx="8698630" cy="704336"/>
        </p:xfrm>
        <a:graphic>
          <a:graphicData uri="http://schemas.openxmlformats.org/drawingml/2006/table">
            <a:tbl>
              <a:tblPr/>
              <a:tblGrid>
                <a:gridCol w="6172941">
                  <a:extLst>
                    <a:ext uri="{9D8B030D-6E8A-4147-A177-3AD203B41FA5}">
                      <a16:colId xmlns:a16="http://schemas.microsoft.com/office/drawing/2014/main" val="2717235417"/>
                    </a:ext>
                  </a:extLst>
                </a:gridCol>
                <a:gridCol w="1864923">
                  <a:extLst>
                    <a:ext uri="{9D8B030D-6E8A-4147-A177-3AD203B41FA5}">
                      <a16:colId xmlns:a16="http://schemas.microsoft.com/office/drawing/2014/main" val="1643109957"/>
                    </a:ext>
                  </a:extLst>
                </a:gridCol>
                <a:gridCol w="660766">
                  <a:extLst>
                    <a:ext uri="{9D8B030D-6E8A-4147-A177-3AD203B41FA5}">
                      <a16:colId xmlns:a16="http://schemas.microsoft.com/office/drawing/2014/main" val="770882364"/>
                    </a:ext>
                  </a:extLst>
                </a:gridCol>
              </a:tblGrid>
              <a:tr h="176084">
                <a:tc>
                  <a:txBody>
                    <a:bodyPr/>
                    <a:lstStyle/>
                    <a:p>
                      <a:pPr algn="l" fontAlgn="b"/>
                      <a:r>
                        <a:rPr lang="cs-CZ" sz="7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2601969707"/>
                  </a:ext>
                </a:extLst>
              </a:tr>
              <a:tr h="176084">
                <a:tc>
                  <a:txBody>
                    <a:bodyPr/>
                    <a:lstStyle/>
                    <a:p>
                      <a:pPr algn="l" fontAlgn="b"/>
                      <a:r>
                        <a:rPr lang="cs-CZ" sz="700" b="1" i="0" u="none" strike="noStrike">
                          <a:solidFill>
                            <a:srgbClr val="000000"/>
                          </a:solidFill>
                          <a:effectLst/>
                          <a:latin typeface="Arial" panose="020B0604020202020204" pitchFamily="34" charset="0"/>
                        </a:rPr>
                        <a:t>7</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16,08</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65%</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915260707"/>
                  </a:ext>
                </a:extLst>
              </a:tr>
              <a:tr h="176084">
                <a:tc>
                  <a:txBody>
                    <a:bodyPr/>
                    <a:lstStyle/>
                    <a:p>
                      <a:pPr algn="l" fontAlgn="b"/>
                      <a:r>
                        <a:rPr lang="de-DE" sz="700" b="0" i="0" u="none" strike="noStrike">
                          <a:solidFill>
                            <a:srgbClr val="000000"/>
                          </a:solidFill>
                          <a:effectLst/>
                          <a:latin typeface="Arial" panose="020B0604020202020204" pitchFamily="34" charset="0"/>
                        </a:rPr>
                        <a:t>[NL-D7] Maasbracht - Oberzier SELFK WS [DIR] [D7] / N-1 ALEGRO DC</a:t>
                      </a:r>
                    </a:p>
                  </a:txBody>
                  <a:tcPr marL="11430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0" i="0" u="none" strike="noStrike">
                          <a:solidFill>
                            <a:srgbClr val="000000"/>
                          </a:solidFill>
                          <a:effectLst/>
                          <a:latin typeface="Arial" panose="020B0604020202020204" pitchFamily="34" charset="0"/>
                        </a:rPr>
                        <a:t>16,08</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0" i="0" u="none" strike="noStrike">
                          <a:solidFill>
                            <a:srgbClr val="000000"/>
                          </a:solidFill>
                          <a:effectLst/>
                          <a:latin typeface="Arial" panose="020B0604020202020204" pitchFamily="34" charset="0"/>
                        </a:rPr>
                        <a:t>65%</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086992559"/>
                  </a:ext>
                </a:extLst>
              </a:tr>
              <a:tr h="176084">
                <a:tc>
                  <a:txBody>
                    <a:bodyPr/>
                    <a:lstStyle/>
                    <a:p>
                      <a:pPr algn="l" fontAlgn="b"/>
                      <a:r>
                        <a:rPr lang="cs-CZ" sz="700" b="1" i="0" u="none" strike="noStrike">
                          <a:solidFill>
                            <a:srgbClr val="000000"/>
                          </a:solidFill>
                          <a:effectLst/>
                          <a:latin typeface="Arial" panose="020B0604020202020204" pitchFamily="34" charset="0"/>
                        </a:rPr>
                        <a:t>Total sum</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cs-CZ" sz="700" b="1" i="0" u="none" strike="noStrike">
                          <a:solidFill>
                            <a:srgbClr val="000000"/>
                          </a:solidFill>
                          <a:effectLst/>
                          <a:latin typeface="Arial" panose="020B0604020202020204" pitchFamily="34" charset="0"/>
                        </a:rPr>
                        <a:t>16,08</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cs-CZ" sz="700" b="1" i="0" u="none" strike="noStrike" dirty="0">
                          <a:solidFill>
                            <a:srgbClr val="000000"/>
                          </a:solidFill>
                          <a:effectLst/>
                          <a:latin typeface="Arial" panose="020B0604020202020204" pitchFamily="34" charset="0"/>
                        </a:rPr>
                        <a:t>65%</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extLst>
                  <a:ext uri="{0D108BD9-81ED-4DB2-BD59-A6C34878D82A}">
                    <a16:rowId xmlns:a16="http://schemas.microsoft.com/office/drawing/2014/main" val="238662024"/>
                  </a:ext>
                </a:extLst>
              </a:tr>
            </a:tbl>
          </a:graphicData>
        </a:graphic>
      </p:graphicFrame>
    </p:spTree>
    <p:extLst>
      <p:ext uri="{BB962C8B-B14F-4D97-AF65-F5344CB8AC3E}">
        <p14:creationId xmlns:p14="http://schemas.microsoft.com/office/powerpoint/2010/main" val="2784648994"/>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BD20220430</a:t>
            </a:r>
            <a:r>
              <a:rPr lang="en-US" altLang="hu-HU" sz="1400" dirty="0">
                <a:solidFill>
                  <a:srgbClr val="008000"/>
                </a:solidFill>
              </a:rPr>
              <a:t> (part </a:t>
            </a:r>
            <a:r>
              <a:rPr lang="sl-SI" altLang="hu-HU" sz="1400" dirty="0">
                <a:solidFill>
                  <a:srgbClr val="008000"/>
                </a:solidFill>
              </a:rPr>
              <a:t>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ulka 1">
            <a:extLst>
              <a:ext uri="{FF2B5EF4-FFF2-40B4-BE49-F238E27FC236}">
                <a16:creationId xmlns:a16="http://schemas.microsoft.com/office/drawing/2014/main" id="{4C2DA0FE-0DB1-4B06-A921-F6A23A177AFF}"/>
              </a:ext>
            </a:extLst>
          </p:cNvPr>
          <p:cNvGraphicFramePr>
            <a:graphicFrameLocks noGrp="1"/>
          </p:cNvGraphicFramePr>
          <p:nvPr>
            <p:extLst>
              <p:ext uri="{D42A27DB-BD31-4B8C-83A1-F6EECF244321}">
                <p14:modId xmlns:p14="http://schemas.microsoft.com/office/powerpoint/2010/main" val="2023764564"/>
              </p:ext>
            </p:extLst>
          </p:nvPr>
        </p:nvGraphicFramePr>
        <p:xfrm>
          <a:off x="451771" y="1039539"/>
          <a:ext cx="8736120" cy="1908491"/>
        </p:xfrm>
        <a:graphic>
          <a:graphicData uri="http://schemas.openxmlformats.org/drawingml/2006/table">
            <a:tbl>
              <a:tblPr/>
              <a:tblGrid>
                <a:gridCol w="6586316">
                  <a:extLst>
                    <a:ext uri="{9D8B030D-6E8A-4147-A177-3AD203B41FA5}">
                      <a16:colId xmlns:a16="http://schemas.microsoft.com/office/drawing/2014/main" val="1946395217"/>
                    </a:ext>
                  </a:extLst>
                </a:gridCol>
                <a:gridCol w="1587376">
                  <a:extLst>
                    <a:ext uri="{9D8B030D-6E8A-4147-A177-3AD203B41FA5}">
                      <a16:colId xmlns:a16="http://schemas.microsoft.com/office/drawing/2014/main" val="3782857799"/>
                    </a:ext>
                  </a:extLst>
                </a:gridCol>
                <a:gridCol w="562428">
                  <a:extLst>
                    <a:ext uri="{9D8B030D-6E8A-4147-A177-3AD203B41FA5}">
                      <a16:colId xmlns:a16="http://schemas.microsoft.com/office/drawing/2014/main" val="1699121340"/>
                    </a:ext>
                  </a:extLst>
                </a:gridCol>
              </a:tblGrid>
              <a:tr h="146807">
                <a:tc>
                  <a:txBody>
                    <a:bodyPr/>
                    <a:lstStyle/>
                    <a:p>
                      <a:pPr algn="l" fontAlgn="b"/>
                      <a:r>
                        <a:rPr lang="cs-CZ" sz="7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102968112"/>
                  </a:ext>
                </a:extLst>
              </a:tr>
              <a:tr h="146807">
                <a:tc>
                  <a:txBody>
                    <a:bodyPr/>
                    <a:lstStyle/>
                    <a:p>
                      <a:pPr algn="l" fontAlgn="b"/>
                      <a:r>
                        <a:rPr lang="cs-CZ" sz="700" b="1" i="0" u="none" strike="noStrike">
                          <a:solidFill>
                            <a:srgbClr val="000000"/>
                          </a:solidFill>
                          <a:effectLst/>
                          <a:latin typeface="Arial" panose="020B0604020202020204" pitchFamily="34" charset="0"/>
                        </a:rPr>
                        <a:t>16</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8,74</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202%</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113258767"/>
                  </a:ext>
                </a:extLst>
              </a:tr>
              <a:tr h="146807">
                <a:tc>
                  <a:txBody>
                    <a:bodyPr/>
                    <a:lstStyle/>
                    <a:p>
                      <a:pPr algn="l" fontAlgn="b"/>
                      <a:r>
                        <a:rPr lang="cs-CZ" sz="700" b="0" i="0" u="none" strike="noStrike">
                          <a:solidFill>
                            <a:srgbClr val="000000"/>
                          </a:solidFill>
                          <a:effectLst/>
                          <a:latin typeface="Arial" panose="020B0604020202020204" pitchFamily="34" charset="0"/>
                        </a:rPr>
                        <a:t>[AT-D2] St. Peter 2 - Pleinting 258 [OPP] [AT] / N-1 Pleinting - Pirach 257</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8,74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79%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453653190"/>
                  </a:ext>
                </a:extLst>
              </a:tr>
              <a:tr h="146807">
                <a:tc>
                  <a:txBody>
                    <a:bodyPr/>
                    <a:lstStyle/>
                    <a:p>
                      <a:pPr algn="l" fontAlgn="b"/>
                      <a:r>
                        <a:rPr lang="cs-CZ" sz="700" b="0" i="0" u="none" strike="noStrike">
                          <a:solidFill>
                            <a:srgbClr val="000000"/>
                          </a:solidFill>
                          <a:effectLst/>
                          <a:latin typeface="Arial" panose="020B0604020202020204" pitchFamily="34" charset="0"/>
                        </a:rPr>
                        <a:t>[BE-BE] Lixhe - Gramme 380.11 [OPP] / N-1 Y-Andre Dumont (-Gramme - Van Eyck) 380.12</a:t>
                      </a:r>
                    </a:p>
                  </a:txBody>
                  <a:tcPr marL="11430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0,83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55%</a:t>
                      </a:r>
                    </a:p>
                  </a:txBody>
                  <a:tcPr marL="0" marR="0" marT="0" marB="0" anchor="b">
                    <a:lnL>
                      <a:noFill/>
                    </a:lnL>
                    <a:lnR>
                      <a:noFill/>
                    </a:lnR>
                    <a:lnT>
                      <a:noFill/>
                    </a:lnT>
                    <a:lnB>
                      <a:noFill/>
                    </a:lnB>
                  </a:tcPr>
                </a:tc>
                <a:extLst>
                  <a:ext uri="{0D108BD9-81ED-4DB2-BD59-A6C34878D82A}">
                    <a16:rowId xmlns:a16="http://schemas.microsoft.com/office/drawing/2014/main" val="3407031221"/>
                  </a:ext>
                </a:extLst>
              </a:tr>
              <a:tr h="146807">
                <a:tc>
                  <a:txBody>
                    <a:bodyPr/>
                    <a:lstStyle/>
                    <a:p>
                      <a:pPr algn="l" fontAlgn="b"/>
                      <a:r>
                        <a:rPr lang="cs-CZ" sz="700" b="0" i="0" u="none" strike="noStrike">
                          <a:solidFill>
                            <a:srgbClr val="000000"/>
                          </a:solidFill>
                          <a:effectLst/>
                          <a:latin typeface="Arial" panose="020B0604020202020204" pitchFamily="34" charset="0"/>
                        </a:rPr>
                        <a:t>[AT-SI] Obersielach - Podlog 247 [DIR] [AT] / N-1 Cirkovce-Podlog</a:t>
                      </a:r>
                    </a:p>
                  </a:txBody>
                  <a:tcPr marL="11430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1,29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42%</a:t>
                      </a:r>
                    </a:p>
                  </a:txBody>
                  <a:tcPr marL="0" marR="0" marT="0" marB="0" anchor="b">
                    <a:lnL>
                      <a:noFill/>
                    </a:lnL>
                    <a:lnR>
                      <a:noFill/>
                    </a:lnR>
                    <a:lnT>
                      <a:noFill/>
                    </a:lnT>
                    <a:lnB>
                      <a:noFill/>
                    </a:lnB>
                  </a:tcPr>
                </a:tc>
                <a:extLst>
                  <a:ext uri="{0D108BD9-81ED-4DB2-BD59-A6C34878D82A}">
                    <a16:rowId xmlns:a16="http://schemas.microsoft.com/office/drawing/2014/main" val="4151155337"/>
                  </a:ext>
                </a:extLst>
              </a:tr>
              <a:tr h="146807">
                <a:tc>
                  <a:txBody>
                    <a:bodyPr/>
                    <a:lstStyle/>
                    <a:p>
                      <a:pPr algn="l" fontAlgn="b"/>
                      <a:r>
                        <a:rPr lang="cs-CZ" sz="700" b="0" i="0" u="none" strike="noStrike">
                          <a:solidFill>
                            <a:srgbClr val="000000"/>
                          </a:solidFill>
                          <a:effectLst/>
                          <a:latin typeface="Arial" panose="020B0604020202020204" pitchFamily="34" charset="0"/>
                        </a:rPr>
                        <a:t>[NL-D2] Meeden-Diele  380 Z [DIR] [NL] / N-1 COBRA HVDC</a:t>
                      </a:r>
                    </a:p>
                  </a:txBody>
                  <a:tcPr marL="11430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8,32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27%</a:t>
                      </a:r>
                    </a:p>
                  </a:txBody>
                  <a:tcPr marL="0" marR="0" marT="0" marB="0" anchor="b">
                    <a:lnL>
                      <a:noFill/>
                    </a:lnL>
                    <a:lnR>
                      <a:noFill/>
                    </a:lnR>
                    <a:lnT>
                      <a:noFill/>
                    </a:lnT>
                    <a:lnB>
                      <a:noFill/>
                    </a:lnB>
                  </a:tcPr>
                </a:tc>
                <a:extLst>
                  <a:ext uri="{0D108BD9-81ED-4DB2-BD59-A6C34878D82A}">
                    <a16:rowId xmlns:a16="http://schemas.microsoft.com/office/drawing/2014/main" val="173896218"/>
                  </a:ext>
                </a:extLst>
              </a:tr>
              <a:tr h="146807">
                <a:tc>
                  <a:txBody>
                    <a:bodyPr/>
                    <a:lstStyle/>
                    <a:p>
                      <a:pPr algn="l" fontAlgn="b"/>
                      <a:r>
                        <a:rPr lang="cs-CZ" sz="700" b="1" i="0" u="none" strike="noStrike">
                          <a:solidFill>
                            <a:srgbClr val="000000"/>
                          </a:solidFill>
                          <a:effectLst/>
                          <a:latin typeface="Arial" panose="020B0604020202020204" pitchFamily="34" charset="0"/>
                        </a:rPr>
                        <a:t>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206,17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1" i="0" u="none" strike="noStrike">
                          <a:solidFill>
                            <a:srgbClr val="000000"/>
                          </a:solidFill>
                          <a:effectLst/>
                          <a:latin typeface="Arial" panose="020B0604020202020204" pitchFamily="34" charset="0"/>
                        </a:rPr>
                        <a:t>243%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947664583"/>
                  </a:ext>
                </a:extLst>
              </a:tr>
              <a:tr h="146807">
                <a:tc>
                  <a:txBody>
                    <a:bodyPr/>
                    <a:lstStyle/>
                    <a:p>
                      <a:pPr algn="l" fontAlgn="b"/>
                      <a:r>
                        <a:rPr lang="cs-CZ" sz="700" b="0" i="0" u="none" strike="noStrike">
                          <a:solidFill>
                            <a:srgbClr val="000000"/>
                          </a:solidFill>
                          <a:effectLst/>
                          <a:latin typeface="Arial" panose="020B0604020202020204" pitchFamily="34" charset="0"/>
                        </a:rPr>
                        <a:t>[AT-D2] St. Peter 2 - Pleinting 258 [OPP] [AT] / N-1 Pleinting - Pirach 257</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53,31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700" b="0" i="0" u="none" strike="noStrike">
                          <a:solidFill>
                            <a:srgbClr val="000000"/>
                          </a:solidFill>
                          <a:effectLst/>
                          <a:latin typeface="Arial" panose="020B0604020202020204" pitchFamily="34" charset="0"/>
                        </a:rPr>
                        <a:t>66%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396852803"/>
                  </a:ext>
                </a:extLst>
              </a:tr>
              <a:tr h="146807">
                <a:tc>
                  <a:txBody>
                    <a:bodyPr/>
                    <a:lstStyle/>
                    <a:p>
                      <a:pPr algn="l" fontAlgn="b"/>
                      <a:r>
                        <a:rPr lang="cs-CZ" sz="700" b="0" i="0" u="none" strike="noStrike">
                          <a:solidFill>
                            <a:srgbClr val="000000"/>
                          </a:solidFill>
                          <a:effectLst/>
                          <a:latin typeface="Arial" panose="020B0604020202020204" pitchFamily="34" charset="0"/>
                        </a:rPr>
                        <a:t>[AT-HU] Wien Suedost - Gyoer 245 [DIR] [AT] / N-1 Gyor - Neusiedl</a:t>
                      </a:r>
                    </a:p>
                  </a:txBody>
                  <a:tcPr marL="11430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13,1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59%</a:t>
                      </a:r>
                    </a:p>
                  </a:txBody>
                  <a:tcPr marL="0" marR="0" marT="0" marB="0" anchor="b">
                    <a:lnL>
                      <a:noFill/>
                    </a:lnL>
                    <a:lnR>
                      <a:noFill/>
                    </a:lnR>
                    <a:lnT>
                      <a:noFill/>
                    </a:lnT>
                    <a:lnB>
                      <a:noFill/>
                    </a:lnB>
                  </a:tcPr>
                </a:tc>
                <a:extLst>
                  <a:ext uri="{0D108BD9-81ED-4DB2-BD59-A6C34878D82A}">
                    <a16:rowId xmlns:a16="http://schemas.microsoft.com/office/drawing/2014/main" val="1816277166"/>
                  </a:ext>
                </a:extLst>
              </a:tr>
              <a:tr h="146807">
                <a:tc>
                  <a:txBody>
                    <a:bodyPr/>
                    <a:lstStyle/>
                    <a:p>
                      <a:pPr algn="l" fontAlgn="b"/>
                      <a:r>
                        <a:rPr lang="en-US" sz="700" b="0" i="0" u="none" strike="noStrike">
                          <a:solidFill>
                            <a:srgbClr val="000000"/>
                          </a:solidFill>
                          <a:effectLst/>
                          <a:latin typeface="Arial" panose="020B0604020202020204" pitchFamily="34" charset="0"/>
                        </a:rPr>
                        <a:t>[BE-BE] PST Van Eyck 2 [OPP] [BE] / N-1 PST Van Eyck 1</a:t>
                      </a:r>
                    </a:p>
                  </a:txBody>
                  <a:tcPr marL="11430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0,09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55%</a:t>
                      </a:r>
                    </a:p>
                  </a:txBody>
                  <a:tcPr marL="0" marR="0" marT="0" marB="0" anchor="b">
                    <a:lnL>
                      <a:noFill/>
                    </a:lnL>
                    <a:lnR>
                      <a:noFill/>
                    </a:lnR>
                    <a:lnT>
                      <a:noFill/>
                    </a:lnT>
                    <a:lnB>
                      <a:noFill/>
                    </a:lnB>
                  </a:tcPr>
                </a:tc>
                <a:extLst>
                  <a:ext uri="{0D108BD9-81ED-4DB2-BD59-A6C34878D82A}">
                    <a16:rowId xmlns:a16="http://schemas.microsoft.com/office/drawing/2014/main" val="3467493508"/>
                  </a:ext>
                </a:extLst>
              </a:tr>
              <a:tr h="146807">
                <a:tc>
                  <a:txBody>
                    <a:bodyPr/>
                    <a:lstStyle/>
                    <a:p>
                      <a:pPr algn="l" fontAlgn="b"/>
                      <a:r>
                        <a:rPr lang="cs-CZ" sz="700" b="0" i="0" u="none" strike="noStrike">
                          <a:solidFill>
                            <a:srgbClr val="000000"/>
                          </a:solidFill>
                          <a:effectLst/>
                          <a:latin typeface="Arial" panose="020B0604020202020204" pitchFamily="34" charset="0"/>
                        </a:rPr>
                        <a:t>[AT-SI] Obersielach - Podlog 247 [DIR] [AT] / N-1 Cirkovce-Podlog</a:t>
                      </a:r>
                    </a:p>
                  </a:txBody>
                  <a:tcPr marL="11430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206,17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30%</a:t>
                      </a:r>
                    </a:p>
                  </a:txBody>
                  <a:tcPr marL="0" marR="0" marT="0" marB="0" anchor="b">
                    <a:lnL>
                      <a:noFill/>
                    </a:lnL>
                    <a:lnR>
                      <a:noFill/>
                    </a:lnR>
                    <a:lnT>
                      <a:noFill/>
                    </a:lnT>
                    <a:lnB>
                      <a:noFill/>
                    </a:lnB>
                  </a:tcPr>
                </a:tc>
                <a:extLst>
                  <a:ext uri="{0D108BD9-81ED-4DB2-BD59-A6C34878D82A}">
                    <a16:rowId xmlns:a16="http://schemas.microsoft.com/office/drawing/2014/main" val="2089645046"/>
                  </a:ext>
                </a:extLst>
              </a:tr>
              <a:tr h="146807">
                <a:tc>
                  <a:txBody>
                    <a:bodyPr/>
                    <a:lstStyle/>
                    <a:p>
                      <a:pPr algn="l" fontAlgn="b"/>
                      <a:r>
                        <a:rPr lang="cs-CZ" sz="700" b="0" i="0" u="none" strike="noStrike">
                          <a:solidFill>
                            <a:srgbClr val="000000"/>
                          </a:solidFill>
                          <a:effectLst/>
                          <a:latin typeface="Arial" panose="020B0604020202020204" pitchFamily="34" charset="0"/>
                        </a:rPr>
                        <a:t>[NL-D2] Meeden-Diele  380 Z [DIR] [NL] / N-1 Zwolle-Hengelo 380 W</a:t>
                      </a:r>
                    </a:p>
                  </a:txBody>
                  <a:tcPr marL="11430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0" i="0" u="none" strike="noStrike">
                          <a:solidFill>
                            <a:srgbClr val="000000"/>
                          </a:solidFill>
                          <a:effectLst/>
                          <a:latin typeface="Arial" panose="020B0604020202020204" pitchFamily="34" charset="0"/>
                        </a:rPr>
                        <a:t>2,14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cs-CZ" sz="700" b="0" i="0" u="none" strike="noStrike">
                          <a:solidFill>
                            <a:srgbClr val="000000"/>
                          </a:solidFill>
                          <a:effectLst/>
                          <a:latin typeface="Arial" panose="020B0604020202020204" pitchFamily="34" charset="0"/>
                        </a:rPr>
                        <a:t>32%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977949335"/>
                  </a:ext>
                </a:extLst>
              </a:tr>
              <a:tr h="146807">
                <a:tc>
                  <a:txBody>
                    <a:bodyPr/>
                    <a:lstStyle/>
                    <a:p>
                      <a:pPr algn="l" fontAlgn="b"/>
                      <a:r>
                        <a:rPr lang="cs-CZ" sz="700" b="1" i="0" u="none" strike="noStrike">
                          <a:solidFill>
                            <a:srgbClr val="000000"/>
                          </a:solidFill>
                          <a:effectLst/>
                          <a:latin typeface="Arial" panose="020B0604020202020204" pitchFamily="34" charset="0"/>
                        </a:rPr>
                        <a:t>Total sum</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cs-CZ" sz="700" b="1" i="0" u="none" strike="noStrike">
                          <a:solidFill>
                            <a:srgbClr val="000000"/>
                          </a:solidFill>
                          <a:effectLst/>
                          <a:latin typeface="Arial" panose="020B0604020202020204" pitchFamily="34" charset="0"/>
                        </a:rPr>
                        <a:t>206,17</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cs-CZ" sz="700" b="1" i="0" u="none" strike="noStrike" dirty="0">
                          <a:solidFill>
                            <a:srgbClr val="000000"/>
                          </a:solidFill>
                          <a:effectLst/>
                          <a:latin typeface="Arial" panose="020B0604020202020204" pitchFamily="34" charset="0"/>
                        </a:rPr>
                        <a:t>445%</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extLst>
                  <a:ext uri="{0D108BD9-81ED-4DB2-BD59-A6C34878D82A}">
                    <a16:rowId xmlns:a16="http://schemas.microsoft.com/office/drawing/2014/main" val="4051156896"/>
                  </a:ext>
                </a:extLst>
              </a:tr>
            </a:tbl>
          </a:graphicData>
        </a:graphic>
      </p:graphicFrame>
    </p:spTree>
    <p:extLst>
      <p:ext uri="{BB962C8B-B14F-4D97-AF65-F5344CB8AC3E}">
        <p14:creationId xmlns:p14="http://schemas.microsoft.com/office/powerpoint/2010/main" val="2936547373"/>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PoljeZBesedilom 3">
            <a:extLst>
              <a:ext uri="{FF2B5EF4-FFF2-40B4-BE49-F238E27FC236}">
                <a16:creationId xmlns:a16="http://schemas.microsoft.com/office/drawing/2014/main" id="{B27F9095-DD83-4B46-874E-F7CB31CC5598}"/>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cs-CZ" dirty="0"/>
              <a:t>BD20220401</a:t>
            </a:r>
          </a:p>
        </p:txBody>
      </p:sp>
      <p:sp>
        <p:nvSpPr>
          <p:cNvPr id="10" name="PoljeZBesedilom 1">
            <a:extLst>
              <a:ext uri="{FF2B5EF4-FFF2-40B4-BE49-F238E27FC236}">
                <a16:creationId xmlns:a16="http://schemas.microsoft.com/office/drawing/2014/main" id="{EC979391-F19C-48EE-9088-817B959668BA}"/>
              </a:ext>
            </a:extLst>
          </p:cNvPr>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err="1">
                <a:solidFill>
                  <a:srgbClr val="008000"/>
                </a:solidFill>
              </a:rPr>
              <a:t>Parallel</a:t>
            </a:r>
            <a:r>
              <a:rPr lang="sl-SI" altLang="sl-SI" dirty="0">
                <a:solidFill>
                  <a:srgbClr val="008000"/>
                </a:solidFill>
              </a:rPr>
              <a:t> Run KPI </a:t>
            </a:r>
            <a:r>
              <a:rPr lang="sl-SI" altLang="sl-SI" dirty="0" err="1">
                <a:solidFill>
                  <a:srgbClr val="008000"/>
                </a:solidFill>
              </a:rPr>
              <a:t>report</a:t>
            </a:r>
            <a:endParaRPr lang="sl-SI" altLang="sl-SI" dirty="0">
              <a:solidFill>
                <a:srgbClr val="008000"/>
              </a:solidFill>
            </a:endParaRPr>
          </a:p>
        </p:txBody>
      </p:sp>
      <p:sp>
        <p:nvSpPr>
          <p:cNvPr id="11" name="PoljeZBesedilom 2">
            <a:extLst>
              <a:ext uri="{FF2B5EF4-FFF2-40B4-BE49-F238E27FC236}">
                <a16:creationId xmlns:a16="http://schemas.microsoft.com/office/drawing/2014/main" id="{33989739-0CD1-4984-8E5E-538D9EFD7D20}"/>
              </a:ext>
            </a:extLst>
          </p:cNvPr>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11: Core Social Welfare</a:t>
            </a:r>
            <a:endParaRPr lang="sl-SI" altLang="sl-SI" dirty="0">
              <a:solidFill>
                <a:srgbClr val="008000"/>
              </a:solidFill>
            </a:endParaRPr>
          </a:p>
        </p:txBody>
      </p:sp>
      <p:graphicFrame>
        <p:nvGraphicFramePr>
          <p:cNvPr id="2" name="Tabulka 1">
            <a:extLst>
              <a:ext uri="{FF2B5EF4-FFF2-40B4-BE49-F238E27FC236}">
                <a16:creationId xmlns:a16="http://schemas.microsoft.com/office/drawing/2014/main" id="{582DEB6E-8CE1-4D14-A9A3-859CD4555BD7}"/>
              </a:ext>
            </a:extLst>
          </p:cNvPr>
          <p:cNvGraphicFramePr>
            <a:graphicFrameLocks noGrp="1"/>
          </p:cNvGraphicFramePr>
          <p:nvPr>
            <p:extLst>
              <p:ext uri="{D42A27DB-BD31-4B8C-83A1-F6EECF244321}">
                <p14:modId xmlns:p14="http://schemas.microsoft.com/office/powerpoint/2010/main" val="3026417426"/>
              </p:ext>
            </p:extLst>
          </p:nvPr>
        </p:nvGraphicFramePr>
        <p:xfrm>
          <a:off x="706737" y="1271105"/>
          <a:ext cx="3340100" cy="323850"/>
        </p:xfrm>
        <a:graphic>
          <a:graphicData uri="http://schemas.openxmlformats.org/drawingml/2006/table">
            <a:tbl>
              <a:tblPr/>
              <a:tblGrid>
                <a:gridCol w="1130300">
                  <a:extLst>
                    <a:ext uri="{9D8B030D-6E8A-4147-A177-3AD203B41FA5}">
                      <a16:colId xmlns:a16="http://schemas.microsoft.com/office/drawing/2014/main" val="3447335225"/>
                    </a:ext>
                  </a:extLst>
                </a:gridCol>
                <a:gridCol w="1130300">
                  <a:extLst>
                    <a:ext uri="{9D8B030D-6E8A-4147-A177-3AD203B41FA5}">
                      <a16:colId xmlns:a16="http://schemas.microsoft.com/office/drawing/2014/main" val="3815827178"/>
                    </a:ext>
                  </a:extLst>
                </a:gridCol>
                <a:gridCol w="1079500">
                  <a:extLst>
                    <a:ext uri="{9D8B030D-6E8A-4147-A177-3AD203B41FA5}">
                      <a16:colId xmlns:a16="http://schemas.microsoft.com/office/drawing/2014/main" val="3180624654"/>
                    </a:ext>
                  </a:extLst>
                </a:gridCol>
              </a:tblGrid>
              <a:tr h="161925">
                <a:tc>
                  <a:txBody>
                    <a:bodyPr/>
                    <a:lstStyle/>
                    <a:p>
                      <a:pPr algn="l" fontAlgn="b"/>
                      <a:r>
                        <a:rPr lang="cs-CZ" sz="1000" b="1" i="0" u="none" strike="noStrike" dirty="0">
                          <a:solidFill>
                            <a:srgbClr val="000000"/>
                          </a:solidFill>
                          <a:effectLst/>
                          <a:latin typeface="Arial" panose="020B0604020202020204" pitchFamily="34" charset="0"/>
                        </a:rPr>
                        <a:t>Sum </a:t>
                      </a:r>
                      <a:r>
                        <a:rPr lang="cs-CZ" sz="1000" b="1" i="0" u="none" strike="noStrike" dirty="0" err="1">
                          <a:solidFill>
                            <a:srgbClr val="000000"/>
                          </a:solidFill>
                          <a:effectLst/>
                          <a:latin typeface="Arial" panose="020B0604020202020204" pitchFamily="34" charset="0"/>
                        </a:rPr>
                        <a:t>of</a:t>
                      </a:r>
                      <a:r>
                        <a:rPr lang="cs-CZ" sz="1000" b="1" i="0" u="none" strike="noStrike" dirty="0">
                          <a:solidFill>
                            <a:srgbClr val="000000"/>
                          </a:solidFill>
                          <a:effectLst/>
                          <a:latin typeface="Arial" panose="020B0604020202020204" pitchFamily="34" charset="0"/>
                        </a:rPr>
                        <a:t> PS_CORE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1000" b="1" i="0" u="none" strike="noStrike">
                          <a:solidFill>
                            <a:srgbClr val="000000"/>
                          </a:solidFill>
                          <a:effectLst/>
                          <a:latin typeface="Arial" panose="020B0604020202020204" pitchFamily="34" charset="0"/>
                        </a:rPr>
                        <a:t>Sum of CS_CORE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1000" b="1" i="0" u="none" strike="noStrike">
                          <a:solidFill>
                            <a:srgbClr val="000000"/>
                          </a:solidFill>
                          <a:effectLst/>
                          <a:latin typeface="Arial" panose="020B0604020202020204" pitchFamily="34" charset="0"/>
                        </a:rPr>
                        <a:t>Sum of CI_CORE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584225355"/>
                  </a:ext>
                </a:extLst>
              </a:tr>
              <a:tr h="161925">
                <a:tc>
                  <a:txBody>
                    <a:bodyPr/>
                    <a:lstStyle/>
                    <a:p>
                      <a:pPr algn="r" fontAlgn="b"/>
                      <a:r>
                        <a:rPr lang="cs-CZ" sz="1000" b="0" i="0" u="none" strike="noStrike">
                          <a:solidFill>
                            <a:srgbClr val="000000"/>
                          </a:solidFill>
                          <a:effectLst/>
                          <a:latin typeface="Arial" panose="020B0604020202020204" pitchFamily="34" charset="0"/>
                        </a:rPr>
                        <a:t>584 251 650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1000" b="0" i="0" u="none" strike="noStrike">
                          <a:solidFill>
                            <a:srgbClr val="000000"/>
                          </a:solidFill>
                          <a:effectLst/>
                          <a:latin typeface="Arial" panose="020B0604020202020204" pitchFamily="34" charset="0"/>
                        </a:rPr>
                        <a:t>2 673 385 947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1000" b="0" i="0" u="none" strike="noStrike" dirty="0">
                          <a:solidFill>
                            <a:srgbClr val="000000"/>
                          </a:solidFill>
                          <a:effectLst/>
                          <a:latin typeface="Arial" panose="020B0604020202020204" pitchFamily="34" charset="0"/>
                        </a:rPr>
                        <a:t>16 708 280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95089362"/>
                  </a:ext>
                </a:extLst>
              </a:tr>
            </a:tbl>
          </a:graphicData>
        </a:graphic>
      </p:graphicFrame>
      <p:pic>
        <p:nvPicPr>
          <p:cNvPr id="4" name="Obrázek 3">
            <a:extLst>
              <a:ext uri="{FF2B5EF4-FFF2-40B4-BE49-F238E27FC236}">
                <a16:creationId xmlns:a16="http://schemas.microsoft.com/office/drawing/2014/main" id="{972BCDA7-D1B2-40BF-AEB4-DD166D1098BA}"/>
              </a:ext>
            </a:extLst>
          </p:cNvPr>
          <p:cNvPicPr>
            <a:picLocks noChangeAspect="1"/>
          </p:cNvPicPr>
          <p:nvPr/>
        </p:nvPicPr>
        <p:blipFill>
          <a:blip r:embed="rId2"/>
          <a:stretch>
            <a:fillRect/>
          </a:stretch>
        </p:blipFill>
        <p:spPr>
          <a:xfrm>
            <a:off x="4221550" y="1376363"/>
            <a:ext cx="5344940" cy="2159000"/>
          </a:xfrm>
          <a:prstGeom prst="rect">
            <a:avLst/>
          </a:prstGeom>
        </p:spPr>
      </p:pic>
      <p:pic>
        <p:nvPicPr>
          <p:cNvPr id="6" name="Obrázek 5">
            <a:extLst>
              <a:ext uri="{FF2B5EF4-FFF2-40B4-BE49-F238E27FC236}">
                <a16:creationId xmlns:a16="http://schemas.microsoft.com/office/drawing/2014/main" id="{30F8B0C7-5F83-471D-BC7C-5E8939867AD5}"/>
              </a:ext>
            </a:extLst>
          </p:cNvPr>
          <p:cNvPicPr>
            <a:picLocks noChangeAspect="1"/>
          </p:cNvPicPr>
          <p:nvPr/>
        </p:nvPicPr>
        <p:blipFill>
          <a:blip r:embed="rId3"/>
          <a:stretch>
            <a:fillRect/>
          </a:stretch>
        </p:blipFill>
        <p:spPr>
          <a:xfrm>
            <a:off x="3233320" y="3652838"/>
            <a:ext cx="6153264" cy="3022017"/>
          </a:xfrm>
          <a:prstGeom prst="rect">
            <a:avLst/>
          </a:prstGeom>
        </p:spPr>
      </p:pic>
    </p:spTree>
    <p:extLst>
      <p:ext uri="{BB962C8B-B14F-4D97-AF65-F5344CB8AC3E}">
        <p14:creationId xmlns:p14="http://schemas.microsoft.com/office/powerpoint/2010/main" val="177343704"/>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PoljeZBesedilom 3">
            <a:extLst>
              <a:ext uri="{FF2B5EF4-FFF2-40B4-BE49-F238E27FC236}">
                <a16:creationId xmlns:a16="http://schemas.microsoft.com/office/drawing/2014/main" id="{B27F9095-DD83-4B46-874E-F7CB31CC5598}"/>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cs-CZ" dirty="0"/>
              <a:t>BD20220402</a:t>
            </a:r>
          </a:p>
        </p:txBody>
      </p:sp>
      <p:sp>
        <p:nvSpPr>
          <p:cNvPr id="10" name="PoljeZBesedilom 1">
            <a:extLst>
              <a:ext uri="{FF2B5EF4-FFF2-40B4-BE49-F238E27FC236}">
                <a16:creationId xmlns:a16="http://schemas.microsoft.com/office/drawing/2014/main" id="{EC979391-F19C-48EE-9088-817B959668BA}"/>
              </a:ext>
            </a:extLst>
          </p:cNvPr>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err="1">
                <a:solidFill>
                  <a:srgbClr val="008000"/>
                </a:solidFill>
              </a:rPr>
              <a:t>Parallel</a:t>
            </a:r>
            <a:r>
              <a:rPr lang="sl-SI" altLang="sl-SI" dirty="0">
                <a:solidFill>
                  <a:srgbClr val="008000"/>
                </a:solidFill>
              </a:rPr>
              <a:t> Run KPI </a:t>
            </a:r>
            <a:r>
              <a:rPr lang="sl-SI" altLang="sl-SI" dirty="0" err="1">
                <a:solidFill>
                  <a:srgbClr val="008000"/>
                </a:solidFill>
              </a:rPr>
              <a:t>report</a:t>
            </a:r>
            <a:endParaRPr lang="sl-SI" altLang="sl-SI" dirty="0">
              <a:solidFill>
                <a:srgbClr val="008000"/>
              </a:solidFill>
            </a:endParaRPr>
          </a:p>
        </p:txBody>
      </p:sp>
      <p:sp>
        <p:nvSpPr>
          <p:cNvPr id="11" name="PoljeZBesedilom 2">
            <a:extLst>
              <a:ext uri="{FF2B5EF4-FFF2-40B4-BE49-F238E27FC236}">
                <a16:creationId xmlns:a16="http://schemas.microsoft.com/office/drawing/2014/main" id="{33989739-0CD1-4984-8E5E-538D9EFD7D20}"/>
              </a:ext>
            </a:extLst>
          </p:cNvPr>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11: Core Social Welfare</a:t>
            </a:r>
            <a:endParaRPr lang="sl-SI" altLang="sl-SI" dirty="0">
              <a:solidFill>
                <a:srgbClr val="008000"/>
              </a:solidFill>
            </a:endParaRPr>
          </a:p>
        </p:txBody>
      </p:sp>
      <p:graphicFrame>
        <p:nvGraphicFramePr>
          <p:cNvPr id="2" name="Tabulka 1">
            <a:extLst>
              <a:ext uri="{FF2B5EF4-FFF2-40B4-BE49-F238E27FC236}">
                <a16:creationId xmlns:a16="http://schemas.microsoft.com/office/drawing/2014/main" id="{25F96233-D8F8-41E0-8718-B4E45DF864D5}"/>
              </a:ext>
            </a:extLst>
          </p:cNvPr>
          <p:cNvGraphicFramePr>
            <a:graphicFrameLocks noGrp="1"/>
          </p:cNvGraphicFramePr>
          <p:nvPr>
            <p:extLst>
              <p:ext uri="{D42A27DB-BD31-4B8C-83A1-F6EECF244321}">
                <p14:modId xmlns:p14="http://schemas.microsoft.com/office/powerpoint/2010/main" val="3641136041"/>
              </p:ext>
            </p:extLst>
          </p:nvPr>
        </p:nvGraphicFramePr>
        <p:xfrm>
          <a:off x="714052" y="1270000"/>
          <a:ext cx="3340100" cy="323850"/>
        </p:xfrm>
        <a:graphic>
          <a:graphicData uri="http://schemas.openxmlformats.org/drawingml/2006/table">
            <a:tbl>
              <a:tblPr/>
              <a:tblGrid>
                <a:gridCol w="1130300">
                  <a:extLst>
                    <a:ext uri="{9D8B030D-6E8A-4147-A177-3AD203B41FA5}">
                      <a16:colId xmlns:a16="http://schemas.microsoft.com/office/drawing/2014/main" val="3495502126"/>
                    </a:ext>
                  </a:extLst>
                </a:gridCol>
                <a:gridCol w="1130300">
                  <a:extLst>
                    <a:ext uri="{9D8B030D-6E8A-4147-A177-3AD203B41FA5}">
                      <a16:colId xmlns:a16="http://schemas.microsoft.com/office/drawing/2014/main" val="3829682465"/>
                    </a:ext>
                  </a:extLst>
                </a:gridCol>
                <a:gridCol w="1079500">
                  <a:extLst>
                    <a:ext uri="{9D8B030D-6E8A-4147-A177-3AD203B41FA5}">
                      <a16:colId xmlns:a16="http://schemas.microsoft.com/office/drawing/2014/main" val="3757080754"/>
                    </a:ext>
                  </a:extLst>
                </a:gridCol>
              </a:tblGrid>
              <a:tr h="161925">
                <a:tc>
                  <a:txBody>
                    <a:bodyPr/>
                    <a:lstStyle/>
                    <a:p>
                      <a:pPr algn="l" fontAlgn="b"/>
                      <a:r>
                        <a:rPr lang="cs-CZ" sz="1000" b="1" i="0" u="none" strike="noStrike" dirty="0">
                          <a:solidFill>
                            <a:srgbClr val="000000"/>
                          </a:solidFill>
                          <a:effectLst/>
                          <a:latin typeface="Arial" panose="020B0604020202020204" pitchFamily="34" charset="0"/>
                        </a:rPr>
                        <a:t>Sum </a:t>
                      </a:r>
                      <a:r>
                        <a:rPr lang="cs-CZ" sz="1000" b="1" i="0" u="none" strike="noStrike" dirty="0" err="1">
                          <a:solidFill>
                            <a:srgbClr val="000000"/>
                          </a:solidFill>
                          <a:effectLst/>
                          <a:latin typeface="Arial" panose="020B0604020202020204" pitchFamily="34" charset="0"/>
                        </a:rPr>
                        <a:t>of</a:t>
                      </a:r>
                      <a:r>
                        <a:rPr lang="cs-CZ" sz="1000" b="1" i="0" u="none" strike="noStrike" dirty="0">
                          <a:solidFill>
                            <a:srgbClr val="000000"/>
                          </a:solidFill>
                          <a:effectLst/>
                          <a:latin typeface="Arial" panose="020B0604020202020204" pitchFamily="34" charset="0"/>
                        </a:rPr>
                        <a:t> PS_CORE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1000" b="1" i="0" u="none" strike="noStrike">
                          <a:solidFill>
                            <a:srgbClr val="000000"/>
                          </a:solidFill>
                          <a:effectLst/>
                          <a:latin typeface="Arial" panose="020B0604020202020204" pitchFamily="34" charset="0"/>
                        </a:rPr>
                        <a:t>Sum of CS_CORE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1000" b="1" i="0" u="none" strike="noStrike">
                          <a:solidFill>
                            <a:srgbClr val="000000"/>
                          </a:solidFill>
                          <a:effectLst/>
                          <a:latin typeface="Arial" panose="020B0604020202020204" pitchFamily="34" charset="0"/>
                        </a:rPr>
                        <a:t>Sum of CI_CORE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36288651"/>
                  </a:ext>
                </a:extLst>
              </a:tr>
              <a:tr h="161925">
                <a:tc>
                  <a:txBody>
                    <a:bodyPr/>
                    <a:lstStyle/>
                    <a:p>
                      <a:pPr algn="r" fontAlgn="b"/>
                      <a:r>
                        <a:rPr lang="cs-CZ" sz="1000" b="0" i="0" u="none" strike="noStrike">
                          <a:solidFill>
                            <a:srgbClr val="000000"/>
                          </a:solidFill>
                          <a:effectLst/>
                          <a:latin typeface="Arial" panose="020B0604020202020204" pitchFamily="34" charset="0"/>
                        </a:rPr>
                        <a:t>500 745 668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1000" b="0" i="0" u="none" strike="noStrike">
                          <a:solidFill>
                            <a:srgbClr val="000000"/>
                          </a:solidFill>
                          <a:effectLst/>
                          <a:latin typeface="Arial" panose="020B0604020202020204" pitchFamily="34" charset="0"/>
                        </a:rPr>
                        <a:t>2 493 539 388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1000" b="0" i="0" u="none" strike="noStrike" dirty="0">
                          <a:solidFill>
                            <a:srgbClr val="000000"/>
                          </a:solidFill>
                          <a:effectLst/>
                          <a:latin typeface="Arial" panose="020B0604020202020204" pitchFamily="34" charset="0"/>
                        </a:rPr>
                        <a:t>23 418 083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298940502"/>
                  </a:ext>
                </a:extLst>
              </a:tr>
            </a:tbl>
          </a:graphicData>
        </a:graphic>
      </p:graphicFrame>
      <p:pic>
        <p:nvPicPr>
          <p:cNvPr id="4" name="Obrázek 3">
            <a:extLst>
              <a:ext uri="{FF2B5EF4-FFF2-40B4-BE49-F238E27FC236}">
                <a16:creationId xmlns:a16="http://schemas.microsoft.com/office/drawing/2014/main" id="{32E4859A-AE53-4C45-85D0-28D982881A58}"/>
              </a:ext>
            </a:extLst>
          </p:cNvPr>
          <p:cNvPicPr>
            <a:picLocks noChangeAspect="1"/>
          </p:cNvPicPr>
          <p:nvPr/>
        </p:nvPicPr>
        <p:blipFill>
          <a:blip r:embed="rId2"/>
          <a:stretch>
            <a:fillRect/>
          </a:stretch>
        </p:blipFill>
        <p:spPr>
          <a:xfrm>
            <a:off x="4172903" y="1431925"/>
            <a:ext cx="4836028" cy="1954835"/>
          </a:xfrm>
          <a:prstGeom prst="rect">
            <a:avLst/>
          </a:prstGeom>
        </p:spPr>
      </p:pic>
      <p:pic>
        <p:nvPicPr>
          <p:cNvPr id="6" name="Obrázek 5">
            <a:extLst>
              <a:ext uri="{FF2B5EF4-FFF2-40B4-BE49-F238E27FC236}">
                <a16:creationId xmlns:a16="http://schemas.microsoft.com/office/drawing/2014/main" id="{3549A142-320F-42AF-A33C-A141633DF07F}"/>
              </a:ext>
            </a:extLst>
          </p:cNvPr>
          <p:cNvPicPr>
            <a:picLocks noChangeAspect="1"/>
          </p:cNvPicPr>
          <p:nvPr/>
        </p:nvPicPr>
        <p:blipFill>
          <a:blip r:embed="rId3"/>
          <a:stretch>
            <a:fillRect/>
          </a:stretch>
        </p:blipFill>
        <p:spPr>
          <a:xfrm>
            <a:off x="2962275" y="3471241"/>
            <a:ext cx="6046656" cy="3017341"/>
          </a:xfrm>
          <a:prstGeom prst="rect">
            <a:avLst/>
          </a:prstGeom>
        </p:spPr>
      </p:pic>
    </p:spTree>
    <p:extLst>
      <p:ext uri="{BB962C8B-B14F-4D97-AF65-F5344CB8AC3E}">
        <p14:creationId xmlns:p14="http://schemas.microsoft.com/office/powerpoint/2010/main" val="1062490530"/>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PoljeZBesedilom 3">
            <a:extLst>
              <a:ext uri="{FF2B5EF4-FFF2-40B4-BE49-F238E27FC236}">
                <a16:creationId xmlns:a16="http://schemas.microsoft.com/office/drawing/2014/main" id="{B27F9095-DD83-4B46-874E-F7CB31CC5598}"/>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cs-CZ" dirty="0"/>
              <a:t>BD20220403</a:t>
            </a:r>
          </a:p>
        </p:txBody>
      </p:sp>
      <p:sp>
        <p:nvSpPr>
          <p:cNvPr id="10" name="PoljeZBesedilom 1">
            <a:extLst>
              <a:ext uri="{FF2B5EF4-FFF2-40B4-BE49-F238E27FC236}">
                <a16:creationId xmlns:a16="http://schemas.microsoft.com/office/drawing/2014/main" id="{EC979391-F19C-48EE-9088-817B959668BA}"/>
              </a:ext>
            </a:extLst>
          </p:cNvPr>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err="1">
                <a:solidFill>
                  <a:srgbClr val="008000"/>
                </a:solidFill>
              </a:rPr>
              <a:t>Parallel</a:t>
            </a:r>
            <a:r>
              <a:rPr lang="sl-SI" altLang="sl-SI" dirty="0">
                <a:solidFill>
                  <a:srgbClr val="008000"/>
                </a:solidFill>
              </a:rPr>
              <a:t> Run KPI </a:t>
            </a:r>
            <a:r>
              <a:rPr lang="sl-SI" altLang="sl-SI" dirty="0" err="1">
                <a:solidFill>
                  <a:srgbClr val="008000"/>
                </a:solidFill>
              </a:rPr>
              <a:t>report</a:t>
            </a:r>
            <a:endParaRPr lang="sl-SI" altLang="sl-SI" dirty="0">
              <a:solidFill>
                <a:srgbClr val="008000"/>
              </a:solidFill>
            </a:endParaRPr>
          </a:p>
        </p:txBody>
      </p:sp>
      <p:sp>
        <p:nvSpPr>
          <p:cNvPr id="11" name="PoljeZBesedilom 2">
            <a:extLst>
              <a:ext uri="{FF2B5EF4-FFF2-40B4-BE49-F238E27FC236}">
                <a16:creationId xmlns:a16="http://schemas.microsoft.com/office/drawing/2014/main" id="{33989739-0CD1-4984-8E5E-538D9EFD7D20}"/>
              </a:ext>
            </a:extLst>
          </p:cNvPr>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11: Core Social Welfare</a:t>
            </a:r>
            <a:endParaRPr lang="sl-SI" altLang="sl-SI" dirty="0">
              <a:solidFill>
                <a:srgbClr val="008000"/>
              </a:solidFill>
            </a:endParaRPr>
          </a:p>
        </p:txBody>
      </p:sp>
      <p:graphicFrame>
        <p:nvGraphicFramePr>
          <p:cNvPr id="2" name="Tabulka 1">
            <a:extLst>
              <a:ext uri="{FF2B5EF4-FFF2-40B4-BE49-F238E27FC236}">
                <a16:creationId xmlns:a16="http://schemas.microsoft.com/office/drawing/2014/main" id="{25980981-95EC-4E4A-84CD-CC506B88F692}"/>
              </a:ext>
            </a:extLst>
          </p:cNvPr>
          <p:cNvGraphicFramePr>
            <a:graphicFrameLocks noGrp="1"/>
          </p:cNvGraphicFramePr>
          <p:nvPr>
            <p:extLst>
              <p:ext uri="{D42A27DB-BD31-4B8C-83A1-F6EECF244321}">
                <p14:modId xmlns:p14="http://schemas.microsoft.com/office/powerpoint/2010/main" val="4013785088"/>
              </p:ext>
            </p:extLst>
          </p:nvPr>
        </p:nvGraphicFramePr>
        <p:xfrm>
          <a:off x="635000" y="1270000"/>
          <a:ext cx="3340100" cy="323850"/>
        </p:xfrm>
        <a:graphic>
          <a:graphicData uri="http://schemas.openxmlformats.org/drawingml/2006/table">
            <a:tbl>
              <a:tblPr/>
              <a:tblGrid>
                <a:gridCol w="1130300">
                  <a:extLst>
                    <a:ext uri="{9D8B030D-6E8A-4147-A177-3AD203B41FA5}">
                      <a16:colId xmlns:a16="http://schemas.microsoft.com/office/drawing/2014/main" val="2597558485"/>
                    </a:ext>
                  </a:extLst>
                </a:gridCol>
                <a:gridCol w="1130300">
                  <a:extLst>
                    <a:ext uri="{9D8B030D-6E8A-4147-A177-3AD203B41FA5}">
                      <a16:colId xmlns:a16="http://schemas.microsoft.com/office/drawing/2014/main" val="752808883"/>
                    </a:ext>
                  </a:extLst>
                </a:gridCol>
                <a:gridCol w="1079500">
                  <a:extLst>
                    <a:ext uri="{9D8B030D-6E8A-4147-A177-3AD203B41FA5}">
                      <a16:colId xmlns:a16="http://schemas.microsoft.com/office/drawing/2014/main" val="3440932165"/>
                    </a:ext>
                  </a:extLst>
                </a:gridCol>
              </a:tblGrid>
              <a:tr h="161925">
                <a:tc>
                  <a:txBody>
                    <a:bodyPr/>
                    <a:lstStyle/>
                    <a:p>
                      <a:pPr algn="l" fontAlgn="b"/>
                      <a:r>
                        <a:rPr lang="cs-CZ" sz="1000" b="1" i="0" u="none" strike="noStrike">
                          <a:solidFill>
                            <a:srgbClr val="000000"/>
                          </a:solidFill>
                          <a:effectLst/>
                          <a:latin typeface="Arial" panose="020B0604020202020204" pitchFamily="34" charset="0"/>
                        </a:rPr>
                        <a:t>Sum of PS_CORE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1000" b="1" i="0" u="none" strike="noStrike">
                          <a:solidFill>
                            <a:srgbClr val="000000"/>
                          </a:solidFill>
                          <a:effectLst/>
                          <a:latin typeface="Arial" panose="020B0604020202020204" pitchFamily="34" charset="0"/>
                        </a:rPr>
                        <a:t>Sum of CS_CORE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1000" b="1" i="0" u="none" strike="noStrike">
                          <a:solidFill>
                            <a:srgbClr val="000000"/>
                          </a:solidFill>
                          <a:effectLst/>
                          <a:latin typeface="Arial" panose="020B0604020202020204" pitchFamily="34" charset="0"/>
                        </a:rPr>
                        <a:t>Sum of CI_CORE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597027668"/>
                  </a:ext>
                </a:extLst>
              </a:tr>
              <a:tr h="161925">
                <a:tc>
                  <a:txBody>
                    <a:bodyPr/>
                    <a:lstStyle/>
                    <a:p>
                      <a:pPr algn="r" fontAlgn="b"/>
                      <a:r>
                        <a:rPr lang="cs-CZ" sz="1000" b="0" i="0" u="none" strike="noStrike">
                          <a:solidFill>
                            <a:srgbClr val="000000"/>
                          </a:solidFill>
                          <a:effectLst/>
                          <a:latin typeface="Arial" panose="020B0604020202020204" pitchFamily="34" charset="0"/>
                        </a:rPr>
                        <a:t>447 836 401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1000" b="0" i="0" u="none" strike="noStrike">
                          <a:solidFill>
                            <a:srgbClr val="000000"/>
                          </a:solidFill>
                          <a:effectLst/>
                          <a:latin typeface="Arial" panose="020B0604020202020204" pitchFamily="34" charset="0"/>
                        </a:rPr>
                        <a:t>2 506 035 426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1000" b="0" i="0" u="none" strike="noStrike" dirty="0">
                          <a:solidFill>
                            <a:srgbClr val="000000"/>
                          </a:solidFill>
                          <a:effectLst/>
                          <a:latin typeface="Arial" panose="020B0604020202020204" pitchFamily="34" charset="0"/>
                        </a:rPr>
                        <a:t>31 415 969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905673427"/>
                  </a:ext>
                </a:extLst>
              </a:tr>
            </a:tbl>
          </a:graphicData>
        </a:graphic>
      </p:graphicFrame>
      <p:pic>
        <p:nvPicPr>
          <p:cNvPr id="4" name="Obrázek 3">
            <a:extLst>
              <a:ext uri="{FF2B5EF4-FFF2-40B4-BE49-F238E27FC236}">
                <a16:creationId xmlns:a16="http://schemas.microsoft.com/office/drawing/2014/main" id="{45CEA826-2489-454D-A3DC-D54B27689021}"/>
              </a:ext>
            </a:extLst>
          </p:cNvPr>
          <p:cNvPicPr>
            <a:picLocks noChangeAspect="1"/>
          </p:cNvPicPr>
          <p:nvPr/>
        </p:nvPicPr>
        <p:blipFill>
          <a:blip r:embed="rId2"/>
          <a:stretch>
            <a:fillRect/>
          </a:stretch>
        </p:blipFill>
        <p:spPr>
          <a:xfrm>
            <a:off x="4416171" y="1431925"/>
            <a:ext cx="4354754" cy="1780287"/>
          </a:xfrm>
          <a:prstGeom prst="rect">
            <a:avLst/>
          </a:prstGeom>
        </p:spPr>
      </p:pic>
      <p:pic>
        <p:nvPicPr>
          <p:cNvPr id="6" name="Obrázek 5">
            <a:extLst>
              <a:ext uri="{FF2B5EF4-FFF2-40B4-BE49-F238E27FC236}">
                <a16:creationId xmlns:a16="http://schemas.microsoft.com/office/drawing/2014/main" id="{AC92DA20-C911-4B43-B21A-CE59195DE7CF}"/>
              </a:ext>
            </a:extLst>
          </p:cNvPr>
          <p:cNvPicPr>
            <a:picLocks noChangeAspect="1"/>
          </p:cNvPicPr>
          <p:nvPr/>
        </p:nvPicPr>
        <p:blipFill>
          <a:blip r:embed="rId3"/>
          <a:stretch>
            <a:fillRect/>
          </a:stretch>
        </p:blipFill>
        <p:spPr>
          <a:xfrm>
            <a:off x="2405494" y="3385249"/>
            <a:ext cx="6365431" cy="3132594"/>
          </a:xfrm>
          <a:prstGeom prst="rect">
            <a:avLst/>
          </a:prstGeom>
        </p:spPr>
      </p:pic>
    </p:spTree>
    <p:extLst>
      <p:ext uri="{BB962C8B-B14F-4D97-AF65-F5344CB8AC3E}">
        <p14:creationId xmlns:p14="http://schemas.microsoft.com/office/powerpoint/2010/main" val="2276078065"/>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PoljeZBesedilom 3">
            <a:extLst>
              <a:ext uri="{FF2B5EF4-FFF2-40B4-BE49-F238E27FC236}">
                <a16:creationId xmlns:a16="http://schemas.microsoft.com/office/drawing/2014/main" id="{B27F9095-DD83-4B46-874E-F7CB31CC5598}"/>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cs-CZ" dirty="0"/>
              <a:t>BD20220404</a:t>
            </a:r>
          </a:p>
        </p:txBody>
      </p:sp>
      <p:sp>
        <p:nvSpPr>
          <p:cNvPr id="10" name="PoljeZBesedilom 1">
            <a:extLst>
              <a:ext uri="{FF2B5EF4-FFF2-40B4-BE49-F238E27FC236}">
                <a16:creationId xmlns:a16="http://schemas.microsoft.com/office/drawing/2014/main" id="{EC979391-F19C-48EE-9088-817B959668BA}"/>
              </a:ext>
            </a:extLst>
          </p:cNvPr>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err="1">
                <a:solidFill>
                  <a:srgbClr val="008000"/>
                </a:solidFill>
              </a:rPr>
              <a:t>Parallel</a:t>
            </a:r>
            <a:r>
              <a:rPr lang="sl-SI" altLang="sl-SI" dirty="0">
                <a:solidFill>
                  <a:srgbClr val="008000"/>
                </a:solidFill>
              </a:rPr>
              <a:t> Run KPI </a:t>
            </a:r>
            <a:r>
              <a:rPr lang="sl-SI" altLang="sl-SI" dirty="0" err="1">
                <a:solidFill>
                  <a:srgbClr val="008000"/>
                </a:solidFill>
              </a:rPr>
              <a:t>report</a:t>
            </a:r>
            <a:endParaRPr lang="sl-SI" altLang="sl-SI" dirty="0">
              <a:solidFill>
                <a:srgbClr val="008000"/>
              </a:solidFill>
            </a:endParaRPr>
          </a:p>
        </p:txBody>
      </p:sp>
      <p:sp>
        <p:nvSpPr>
          <p:cNvPr id="11" name="PoljeZBesedilom 2">
            <a:extLst>
              <a:ext uri="{FF2B5EF4-FFF2-40B4-BE49-F238E27FC236}">
                <a16:creationId xmlns:a16="http://schemas.microsoft.com/office/drawing/2014/main" id="{33989739-0CD1-4984-8E5E-538D9EFD7D20}"/>
              </a:ext>
            </a:extLst>
          </p:cNvPr>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11: Core Social Welfare</a:t>
            </a:r>
            <a:endParaRPr lang="sl-SI" altLang="sl-SI" dirty="0">
              <a:solidFill>
                <a:srgbClr val="008000"/>
              </a:solidFill>
            </a:endParaRPr>
          </a:p>
        </p:txBody>
      </p:sp>
      <p:graphicFrame>
        <p:nvGraphicFramePr>
          <p:cNvPr id="2" name="Tabulka 1">
            <a:extLst>
              <a:ext uri="{FF2B5EF4-FFF2-40B4-BE49-F238E27FC236}">
                <a16:creationId xmlns:a16="http://schemas.microsoft.com/office/drawing/2014/main" id="{4C60F333-9075-4B2D-A21A-BEE2DD17CF47}"/>
              </a:ext>
            </a:extLst>
          </p:cNvPr>
          <p:cNvGraphicFramePr>
            <a:graphicFrameLocks noGrp="1"/>
          </p:cNvGraphicFramePr>
          <p:nvPr>
            <p:extLst>
              <p:ext uri="{D42A27DB-BD31-4B8C-83A1-F6EECF244321}">
                <p14:modId xmlns:p14="http://schemas.microsoft.com/office/powerpoint/2010/main" val="3812250683"/>
              </p:ext>
            </p:extLst>
          </p:nvPr>
        </p:nvGraphicFramePr>
        <p:xfrm>
          <a:off x="635000" y="1270000"/>
          <a:ext cx="3340100" cy="323850"/>
        </p:xfrm>
        <a:graphic>
          <a:graphicData uri="http://schemas.openxmlformats.org/drawingml/2006/table">
            <a:tbl>
              <a:tblPr/>
              <a:tblGrid>
                <a:gridCol w="1130300">
                  <a:extLst>
                    <a:ext uri="{9D8B030D-6E8A-4147-A177-3AD203B41FA5}">
                      <a16:colId xmlns:a16="http://schemas.microsoft.com/office/drawing/2014/main" val="3748142058"/>
                    </a:ext>
                  </a:extLst>
                </a:gridCol>
                <a:gridCol w="1130300">
                  <a:extLst>
                    <a:ext uri="{9D8B030D-6E8A-4147-A177-3AD203B41FA5}">
                      <a16:colId xmlns:a16="http://schemas.microsoft.com/office/drawing/2014/main" val="379197931"/>
                    </a:ext>
                  </a:extLst>
                </a:gridCol>
                <a:gridCol w="1079500">
                  <a:extLst>
                    <a:ext uri="{9D8B030D-6E8A-4147-A177-3AD203B41FA5}">
                      <a16:colId xmlns:a16="http://schemas.microsoft.com/office/drawing/2014/main" val="3198297433"/>
                    </a:ext>
                  </a:extLst>
                </a:gridCol>
              </a:tblGrid>
              <a:tr h="161925">
                <a:tc>
                  <a:txBody>
                    <a:bodyPr/>
                    <a:lstStyle/>
                    <a:p>
                      <a:pPr algn="l" fontAlgn="b"/>
                      <a:r>
                        <a:rPr lang="cs-CZ" sz="1000" b="1" i="0" u="none" strike="noStrike">
                          <a:solidFill>
                            <a:srgbClr val="000000"/>
                          </a:solidFill>
                          <a:effectLst/>
                          <a:latin typeface="Arial" panose="020B0604020202020204" pitchFamily="34" charset="0"/>
                        </a:rPr>
                        <a:t>Sum of PS_CORE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1000" b="1" i="0" u="none" strike="noStrike">
                          <a:solidFill>
                            <a:srgbClr val="000000"/>
                          </a:solidFill>
                          <a:effectLst/>
                          <a:latin typeface="Arial" panose="020B0604020202020204" pitchFamily="34" charset="0"/>
                        </a:rPr>
                        <a:t>Sum of CS_CORE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1000" b="1" i="0" u="none" strike="noStrike">
                          <a:solidFill>
                            <a:srgbClr val="000000"/>
                          </a:solidFill>
                          <a:effectLst/>
                          <a:latin typeface="Arial" panose="020B0604020202020204" pitchFamily="34" charset="0"/>
                        </a:rPr>
                        <a:t>Sum of CI_CORE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795490672"/>
                  </a:ext>
                </a:extLst>
              </a:tr>
              <a:tr h="161925">
                <a:tc>
                  <a:txBody>
                    <a:bodyPr/>
                    <a:lstStyle/>
                    <a:p>
                      <a:pPr algn="r" fontAlgn="b"/>
                      <a:r>
                        <a:rPr lang="cs-CZ" sz="1000" b="0" i="0" u="none" strike="noStrike">
                          <a:solidFill>
                            <a:srgbClr val="000000"/>
                          </a:solidFill>
                          <a:effectLst/>
                          <a:latin typeface="Arial" panose="020B0604020202020204" pitchFamily="34" charset="0"/>
                        </a:rPr>
                        <a:t>561 872 814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1000" b="0" i="0" u="none" strike="noStrike">
                          <a:solidFill>
                            <a:srgbClr val="000000"/>
                          </a:solidFill>
                          <a:effectLst/>
                          <a:latin typeface="Arial" panose="020B0604020202020204" pitchFamily="34" charset="0"/>
                        </a:rPr>
                        <a:t>2 650 715 805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1000" b="0" i="0" u="none" strike="noStrike" dirty="0">
                          <a:solidFill>
                            <a:srgbClr val="000000"/>
                          </a:solidFill>
                          <a:effectLst/>
                          <a:latin typeface="Arial" panose="020B0604020202020204" pitchFamily="34" charset="0"/>
                        </a:rPr>
                        <a:t>51 246 293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502128928"/>
                  </a:ext>
                </a:extLst>
              </a:tr>
            </a:tbl>
          </a:graphicData>
        </a:graphic>
      </p:graphicFrame>
      <p:pic>
        <p:nvPicPr>
          <p:cNvPr id="4" name="Obrázek 3">
            <a:extLst>
              <a:ext uri="{FF2B5EF4-FFF2-40B4-BE49-F238E27FC236}">
                <a16:creationId xmlns:a16="http://schemas.microsoft.com/office/drawing/2014/main" id="{C4814542-718E-4CDE-95AD-729152963AE2}"/>
              </a:ext>
            </a:extLst>
          </p:cNvPr>
          <p:cNvPicPr>
            <a:picLocks noChangeAspect="1"/>
          </p:cNvPicPr>
          <p:nvPr/>
        </p:nvPicPr>
        <p:blipFill>
          <a:blip r:embed="rId2"/>
          <a:stretch>
            <a:fillRect/>
          </a:stretch>
        </p:blipFill>
        <p:spPr>
          <a:xfrm>
            <a:off x="4236186" y="1548763"/>
            <a:ext cx="4644466" cy="1880237"/>
          </a:xfrm>
          <a:prstGeom prst="rect">
            <a:avLst/>
          </a:prstGeom>
        </p:spPr>
      </p:pic>
      <p:pic>
        <p:nvPicPr>
          <p:cNvPr id="6" name="Obrázek 5">
            <a:extLst>
              <a:ext uri="{FF2B5EF4-FFF2-40B4-BE49-F238E27FC236}">
                <a16:creationId xmlns:a16="http://schemas.microsoft.com/office/drawing/2014/main" id="{94EFB064-51AE-4B1D-B448-56B429401BAF}"/>
              </a:ext>
            </a:extLst>
          </p:cNvPr>
          <p:cNvPicPr>
            <a:picLocks noChangeAspect="1"/>
          </p:cNvPicPr>
          <p:nvPr/>
        </p:nvPicPr>
        <p:blipFill>
          <a:blip r:embed="rId3"/>
          <a:stretch>
            <a:fillRect/>
          </a:stretch>
        </p:blipFill>
        <p:spPr>
          <a:xfrm>
            <a:off x="2845942" y="3718875"/>
            <a:ext cx="6034710" cy="2975530"/>
          </a:xfrm>
          <a:prstGeom prst="rect">
            <a:avLst/>
          </a:prstGeom>
        </p:spPr>
      </p:pic>
    </p:spTree>
    <p:extLst>
      <p:ext uri="{BB962C8B-B14F-4D97-AF65-F5344CB8AC3E}">
        <p14:creationId xmlns:p14="http://schemas.microsoft.com/office/powerpoint/2010/main" val="2565538289"/>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PoljeZBesedilom 3">
            <a:extLst>
              <a:ext uri="{FF2B5EF4-FFF2-40B4-BE49-F238E27FC236}">
                <a16:creationId xmlns:a16="http://schemas.microsoft.com/office/drawing/2014/main" id="{B27F9095-DD83-4B46-874E-F7CB31CC5598}"/>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cs-CZ" dirty="0"/>
              <a:t>BD20220405</a:t>
            </a:r>
          </a:p>
        </p:txBody>
      </p:sp>
      <p:sp>
        <p:nvSpPr>
          <p:cNvPr id="10" name="PoljeZBesedilom 1">
            <a:extLst>
              <a:ext uri="{FF2B5EF4-FFF2-40B4-BE49-F238E27FC236}">
                <a16:creationId xmlns:a16="http://schemas.microsoft.com/office/drawing/2014/main" id="{EC979391-F19C-48EE-9088-817B959668BA}"/>
              </a:ext>
            </a:extLst>
          </p:cNvPr>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err="1">
                <a:solidFill>
                  <a:srgbClr val="008000"/>
                </a:solidFill>
              </a:rPr>
              <a:t>Parallel</a:t>
            </a:r>
            <a:r>
              <a:rPr lang="sl-SI" altLang="sl-SI" dirty="0">
                <a:solidFill>
                  <a:srgbClr val="008000"/>
                </a:solidFill>
              </a:rPr>
              <a:t> Run KPI </a:t>
            </a:r>
            <a:r>
              <a:rPr lang="sl-SI" altLang="sl-SI" dirty="0" err="1">
                <a:solidFill>
                  <a:srgbClr val="008000"/>
                </a:solidFill>
              </a:rPr>
              <a:t>report</a:t>
            </a:r>
            <a:endParaRPr lang="sl-SI" altLang="sl-SI" dirty="0">
              <a:solidFill>
                <a:srgbClr val="008000"/>
              </a:solidFill>
            </a:endParaRPr>
          </a:p>
        </p:txBody>
      </p:sp>
      <p:sp>
        <p:nvSpPr>
          <p:cNvPr id="11" name="PoljeZBesedilom 2">
            <a:extLst>
              <a:ext uri="{FF2B5EF4-FFF2-40B4-BE49-F238E27FC236}">
                <a16:creationId xmlns:a16="http://schemas.microsoft.com/office/drawing/2014/main" id="{33989739-0CD1-4984-8E5E-538D9EFD7D20}"/>
              </a:ext>
            </a:extLst>
          </p:cNvPr>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11: Core Social Welfare</a:t>
            </a:r>
            <a:endParaRPr lang="sl-SI" altLang="sl-SI" dirty="0">
              <a:solidFill>
                <a:srgbClr val="008000"/>
              </a:solidFill>
            </a:endParaRPr>
          </a:p>
        </p:txBody>
      </p:sp>
      <p:graphicFrame>
        <p:nvGraphicFramePr>
          <p:cNvPr id="2" name="Tabulka 1">
            <a:extLst>
              <a:ext uri="{FF2B5EF4-FFF2-40B4-BE49-F238E27FC236}">
                <a16:creationId xmlns:a16="http://schemas.microsoft.com/office/drawing/2014/main" id="{01A52896-69A9-4610-8F9E-E166B9CF10AA}"/>
              </a:ext>
            </a:extLst>
          </p:cNvPr>
          <p:cNvGraphicFramePr>
            <a:graphicFrameLocks noGrp="1"/>
          </p:cNvGraphicFramePr>
          <p:nvPr>
            <p:extLst>
              <p:ext uri="{D42A27DB-BD31-4B8C-83A1-F6EECF244321}">
                <p14:modId xmlns:p14="http://schemas.microsoft.com/office/powerpoint/2010/main" val="2586302272"/>
              </p:ext>
            </p:extLst>
          </p:nvPr>
        </p:nvGraphicFramePr>
        <p:xfrm>
          <a:off x="635000" y="1270000"/>
          <a:ext cx="3340100" cy="323850"/>
        </p:xfrm>
        <a:graphic>
          <a:graphicData uri="http://schemas.openxmlformats.org/drawingml/2006/table">
            <a:tbl>
              <a:tblPr/>
              <a:tblGrid>
                <a:gridCol w="1130300">
                  <a:extLst>
                    <a:ext uri="{9D8B030D-6E8A-4147-A177-3AD203B41FA5}">
                      <a16:colId xmlns:a16="http://schemas.microsoft.com/office/drawing/2014/main" val="1515261258"/>
                    </a:ext>
                  </a:extLst>
                </a:gridCol>
                <a:gridCol w="1130300">
                  <a:extLst>
                    <a:ext uri="{9D8B030D-6E8A-4147-A177-3AD203B41FA5}">
                      <a16:colId xmlns:a16="http://schemas.microsoft.com/office/drawing/2014/main" val="3157090502"/>
                    </a:ext>
                  </a:extLst>
                </a:gridCol>
                <a:gridCol w="1079500">
                  <a:extLst>
                    <a:ext uri="{9D8B030D-6E8A-4147-A177-3AD203B41FA5}">
                      <a16:colId xmlns:a16="http://schemas.microsoft.com/office/drawing/2014/main" val="1977999141"/>
                    </a:ext>
                  </a:extLst>
                </a:gridCol>
              </a:tblGrid>
              <a:tr h="161925">
                <a:tc>
                  <a:txBody>
                    <a:bodyPr/>
                    <a:lstStyle/>
                    <a:p>
                      <a:pPr algn="l" fontAlgn="b"/>
                      <a:r>
                        <a:rPr lang="cs-CZ" sz="1000" b="1" i="0" u="none" strike="noStrike">
                          <a:solidFill>
                            <a:srgbClr val="000000"/>
                          </a:solidFill>
                          <a:effectLst/>
                          <a:latin typeface="Arial" panose="020B0604020202020204" pitchFamily="34" charset="0"/>
                        </a:rPr>
                        <a:t>Sum of PS_CORE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1000" b="1" i="0" u="none" strike="noStrike">
                          <a:solidFill>
                            <a:srgbClr val="000000"/>
                          </a:solidFill>
                          <a:effectLst/>
                          <a:latin typeface="Arial" panose="020B0604020202020204" pitchFamily="34" charset="0"/>
                        </a:rPr>
                        <a:t>Sum of CS_CORE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1000" b="1" i="0" u="none" strike="noStrike">
                          <a:solidFill>
                            <a:srgbClr val="000000"/>
                          </a:solidFill>
                          <a:effectLst/>
                          <a:latin typeface="Arial" panose="020B0604020202020204" pitchFamily="34" charset="0"/>
                        </a:rPr>
                        <a:t>Sum of CI_CORE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2245431515"/>
                  </a:ext>
                </a:extLst>
              </a:tr>
              <a:tr h="161925">
                <a:tc>
                  <a:txBody>
                    <a:bodyPr/>
                    <a:lstStyle/>
                    <a:p>
                      <a:pPr algn="r" fontAlgn="b"/>
                      <a:r>
                        <a:rPr lang="cs-CZ" sz="1000" b="0" i="0" u="none" strike="noStrike">
                          <a:solidFill>
                            <a:srgbClr val="000000"/>
                          </a:solidFill>
                          <a:effectLst/>
                          <a:latin typeface="Arial" panose="020B0604020202020204" pitchFamily="34" charset="0"/>
                        </a:rPr>
                        <a:t>487 941 985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1000" b="0" i="0" u="none" strike="noStrike">
                          <a:solidFill>
                            <a:srgbClr val="000000"/>
                          </a:solidFill>
                          <a:effectLst/>
                          <a:latin typeface="Arial" panose="020B0604020202020204" pitchFamily="34" charset="0"/>
                        </a:rPr>
                        <a:t>2 561 534 173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1000" b="0" i="0" u="none" strike="noStrike" dirty="0">
                          <a:solidFill>
                            <a:srgbClr val="000000"/>
                          </a:solidFill>
                          <a:effectLst/>
                          <a:latin typeface="Arial" panose="020B0604020202020204" pitchFamily="34" charset="0"/>
                        </a:rPr>
                        <a:t>23 257 001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854741764"/>
                  </a:ext>
                </a:extLst>
              </a:tr>
            </a:tbl>
          </a:graphicData>
        </a:graphic>
      </p:graphicFrame>
      <p:pic>
        <p:nvPicPr>
          <p:cNvPr id="4" name="Obrázek 3">
            <a:extLst>
              <a:ext uri="{FF2B5EF4-FFF2-40B4-BE49-F238E27FC236}">
                <a16:creationId xmlns:a16="http://schemas.microsoft.com/office/drawing/2014/main" id="{80761A7F-BE59-4B44-B926-7FC5E7AA687E}"/>
              </a:ext>
            </a:extLst>
          </p:cNvPr>
          <p:cNvPicPr>
            <a:picLocks noChangeAspect="1"/>
          </p:cNvPicPr>
          <p:nvPr/>
        </p:nvPicPr>
        <p:blipFill>
          <a:blip r:embed="rId2"/>
          <a:stretch>
            <a:fillRect/>
          </a:stretch>
        </p:blipFill>
        <p:spPr>
          <a:xfrm>
            <a:off x="4326267" y="1431925"/>
            <a:ext cx="4944733" cy="2018411"/>
          </a:xfrm>
          <a:prstGeom prst="rect">
            <a:avLst/>
          </a:prstGeom>
        </p:spPr>
      </p:pic>
      <p:pic>
        <p:nvPicPr>
          <p:cNvPr id="6" name="Obrázek 5">
            <a:extLst>
              <a:ext uri="{FF2B5EF4-FFF2-40B4-BE49-F238E27FC236}">
                <a16:creationId xmlns:a16="http://schemas.microsoft.com/office/drawing/2014/main" id="{F4DAD2E4-70DB-4FFF-BFB9-B9F5E1980440}"/>
              </a:ext>
            </a:extLst>
          </p:cNvPr>
          <p:cNvPicPr>
            <a:picLocks noChangeAspect="1"/>
          </p:cNvPicPr>
          <p:nvPr/>
        </p:nvPicPr>
        <p:blipFill>
          <a:blip r:embed="rId3"/>
          <a:stretch>
            <a:fillRect/>
          </a:stretch>
        </p:blipFill>
        <p:spPr>
          <a:xfrm>
            <a:off x="3269894" y="3623373"/>
            <a:ext cx="6001106" cy="2953300"/>
          </a:xfrm>
          <a:prstGeom prst="rect">
            <a:avLst/>
          </a:prstGeom>
        </p:spPr>
      </p:pic>
    </p:spTree>
    <p:extLst>
      <p:ext uri="{BB962C8B-B14F-4D97-AF65-F5344CB8AC3E}">
        <p14:creationId xmlns:p14="http://schemas.microsoft.com/office/powerpoint/2010/main" val="1949757895"/>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PoljeZBesedilom 3">
            <a:extLst>
              <a:ext uri="{FF2B5EF4-FFF2-40B4-BE49-F238E27FC236}">
                <a16:creationId xmlns:a16="http://schemas.microsoft.com/office/drawing/2014/main" id="{B27F9095-DD83-4B46-874E-F7CB31CC5598}"/>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cs-CZ" dirty="0"/>
              <a:t>BD20220406</a:t>
            </a:r>
          </a:p>
        </p:txBody>
      </p:sp>
      <p:sp>
        <p:nvSpPr>
          <p:cNvPr id="10" name="PoljeZBesedilom 1">
            <a:extLst>
              <a:ext uri="{FF2B5EF4-FFF2-40B4-BE49-F238E27FC236}">
                <a16:creationId xmlns:a16="http://schemas.microsoft.com/office/drawing/2014/main" id="{EC979391-F19C-48EE-9088-817B959668BA}"/>
              </a:ext>
            </a:extLst>
          </p:cNvPr>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err="1">
                <a:solidFill>
                  <a:srgbClr val="008000"/>
                </a:solidFill>
              </a:rPr>
              <a:t>Parallel</a:t>
            </a:r>
            <a:r>
              <a:rPr lang="sl-SI" altLang="sl-SI" dirty="0">
                <a:solidFill>
                  <a:srgbClr val="008000"/>
                </a:solidFill>
              </a:rPr>
              <a:t> Run KPI </a:t>
            </a:r>
            <a:r>
              <a:rPr lang="sl-SI" altLang="sl-SI" dirty="0" err="1">
                <a:solidFill>
                  <a:srgbClr val="008000"/>
                </a:solidFill>
              </a:rPr>
              <a:t>report</a:t>
            </a:r>
            <a:endParaRPr lang="sl-SI" altLang="sl-SI" dirty="0">
              <a:solidFill>
                <a:srgbClr val="008000"/>
              </a:solidFill>
            </a:endParaRPr>
          </a:p>
        </p:txBody>
      </p:sp>
      <p:sp>
        <p:nvSpPr>
          <p:cNvPr id="11" name="PoljeZBesedilom 2">
            <a:extLst>
              <a:ext uri="{FF2B5EF4-FFF2-40B4-BE49-F238E27FC236}">
                <a16:creationId xmlns:a16="http://schemas.microsoft.com/office/drawing/2014/main" id="{33989739-0CD1-4984-8E5E-538D9EFD7D20}"/>
              </a:ext>
            </a:extLst>
          </p:cNvPr>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11: Core Social Welfare</a:t>
            </a:r>
            <a:endParaRPr lang="sl-SI" altLang="sl-SI" dirty="0">
              <a:solidFill>
                <a:srgbClr val="008000"/>
              </a:solidFill>
            </a:endParaRPr>
          </a:p>
        </p:txBody>
      </p:sp>
      <p:graphicFrame>
        <p:nvGraphicFramePr>
          <p:cNvPr id="2" name="Tabulka 1">
            <a:extLst>
              <a:ext uri="{FF2B5EF4-FFF2-40B4-BE49-F238E27FC236}">
                <a16:creationId xmlns:a16="http://schemas.microsoft.com/office/drawing/2014/main" id="{FA74601A-B19F-48E0-B127-ECDCCD693241}"/>
              </a:ext>
            </a:extLst>
          </p:cNvPr>
          <p:cNvGraphicFramePr>
            <a:graphicFrameLocks noGrp="1"/>
          </p:cNvGraphicFramePr>
          <p:nvPr>
            <p:extLst>
              <p:ext uri="{D42A27DB-BD31-4B8C-83A1-F6EECF244321}">
                <p14:modId xmlns:p14="http://schemas.microsoft.com/office/powerpoint/2010/main" val="3023295776"/>
              </p:ext>
            </p:extLst>
          </p:nvPr>
        </p:nvGraphicFramePr>
        <p:xfrm>
          <a:off x="635000" y="1270000"/>
          <a:ext cx="3340100" cy="323850"/>
        </p:xfrm>
        <a:graphic>
          <a:graphicData uri="http://schemas.openxmlformats.org/drawingml/2006/table">
            <a:tbl>
              <a:tblPr/>
              <a:tblGrid>
                <a:gridCol w="1130300">
                  <a:extLst>
                    <a:ext uri="{9D8B030D-6E8A-4147-A177-3AD203B41FA5}">
                      <a16:colId xmlns:a16="http://schemas.microsoft.com/office/drawing/2014/main" val="1799834299"/>
                    </a:ext>
                  </a:extLst>
                </a:gridCol>
                <a:gridCol w="1130300">
                  <a:extLst>
                    <a:ext uri="{9D8B030D-6E8A-4147-A177-3AD203B41FA5}">
                      <a16:colId xmlns:a16="http://schemas.microsoft.com/office/drawing/2014/main" val="418374917"/>
                    </a:ext>
                  </a:extLst>
                </a:gridCol>
                <a:gridCol w="1079500">
                  <a:extLst>
                    <a:ext uri="{9D8B030D-6E8A-4147-A177-3AD203B41FA5}">
                      <a16:colId xmlns:a16="http://schemas.microsoft.com/office/drawing/2014/main" val="3621511480"/>
                    </a:ext>
                  </a:extLst>
                </a:gridCol>
              </a:tblGrid>
              <a:tr h="161925">
                <a:tc>
                  <a:txBody>
                    <a:bodyPr/>
                    <a:lstStyle/>
                    <a:p>
                      <a:pPr algn="l" fontAlgn="b"/>
                      <a:r>
                        <a:rPr lang="cs-CZ" sz="1000" b="1" i="0" u="none" strike="noStrike">
                          <a:solidFill>
                            <a:srgbClr val="000000"/>
                          </a:solidFill>
                          <a:effectLst/>
                          <a:latin typeface="Arial" panose="020B0604020202020204" pitchFamily="34" charset="0"/>
                        </a:rPr>
                        <a:t>Sum of PS_CORE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1000" b="1" i="0" u="none" strike="noStrike">
                          <a:solidFill>
                            <a:srgbClr val="000000"/>
                          </a:solidFill>
                          <a:effectLst/>
                          <a:latin typeface="Arial" panose="020B0604020202020204" pitchFamily="34" charset="0"/>
                        </a:rPr>
                        <a:t>Sum of CS_CORE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1000" b="1" i="0" u="none" strike="noStrike" dirty="0">
                          <a:solidFill>
                            <a:srgbClr val="000000"/>
                          </a:solidFill>
                          <a:effectLst/>
                          <a:latin typeface="Arial" panose="020B0604020202020204" pitchFamily="34" charset="0"/>
                        </a:rPr>
                        <a:t>Sum </a:t>
                      </a:r>
                      <a:r>
                        <a:rPr lang="cs-CZ" sz="1000" b="1" i="0" u="none" strike="noStrike" dirty="0" err="1">
                          <a:solidFill>
                            <a:srgbClr val="000000"/>
                          </a:solidFill>
                          <a:effectLst/>
                          <a:latin typeface="Arial" panose="020B0604020202020204" pitchFamily="34" charset="0"/>
                        </a:rPr>
                        <a:t>of</a:t>
                      </a:r>
                      <a:r>
                        <a:rPr lang="cs-CZ" sz="1000" b="1" i="0" u="none" strike="noStrike" dirty="0">
                          <a:solidFill>
                            <a:srgbClr val="000000"/>
                          </a:solidFill>
                          <a:effectLst/>
                          <a:latin typeface="Arial" panose="020B0604020202020204" pitchFamily="34" charset="0"/>
                        </a:rPr>
                        <a:t> CI_CORE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770183110"/>
                  </a:ext>
                </a:extLst>
              </a:tr>
              <a:tr h="161925">
                <a:tc>
                  <a:txBody>
                    <a:bodyPr/>
                    <a:lstStyle/>
                    <a:p>
                      <a:pPr algn="r" fontAlgn="b"/>
                      <a:r>
                        <a:rPr lang="cs-CZ" sz="1000" b="0" i="0" u="none" strike="noStrike">
                          <a:solidFill>
                            <a:srgbClr val="000000"/>
                          </a:solidFill>
                          <a:effectLst/>
                          <a:latin typeface="Arial" panose="020B0604020202020204" pitchFamily="34" charset="0"/>
                        </a:rPr>
                        <a:t>521 771 786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1000" b="0" i="0" u="none" strike="noStrike">
                          <a:solidFill>
                            <a:srgbClr val="000000"/>
                          </a:solidFill>
                          <a:effectLst/>
                          <a:latin typeface="Arial" panose="020B0604020202020204" pitchFamily="34" charset="0"/>
                        </a:rPr>
                        <a:t>2 536 047 036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1000" b="0" i="0" u="none" strike="noStrike" dirty="0">
                          <a:solidFill>
                            <a:srgbClr val="000000"/>
                          </a:solidFill>
                          <a:effectLst/>
                          <a:latin typeface="Arial" panose="020B0604020202020204" pitchFamily="34" charset="0"/>
                        </a:rPr>
                        <a:t>27 929 642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825529246"/>
                  </a:ext>
                </a:extLst>
              </a:tr>
            </a:tbl>
          </a:graphicData>
        </a:graphic>
      </p:graphicFrame>
      <p:pic>
        <p:nvPicPr>
          <p:cNvPr id="4" name="Obrázek 3">
            <a:extLst>
              <a:ext uri="{FF2B5EF4-FFF2-40B4-BE49-F238E27FC236}">
                <a16:creationId xmlns:a16="http://schemas.microsoft.com/office/drawing/2014/main" id="{F4AD0298-655C-495F-AAF0-F0161C22C5FB}"/>
              </a:ext>
            </a:extLst>
          </p:cNvPr>
          <p:cNvPicPr>
            <a:picLocks noChangeAspect="1"/>
          </p:cNvPicPr>
          <p:nvPr/>
        </p:nvPicPr>
        <p:blipFill>
          <a:blip r:embed="rId2"/>
          <a:stretch>
            <a:fillRect/>
          </a:stretch>
        </p:blipFill>
        <p:spPr>
          <a:xfrm>
            <a:off x="4270209" y="1431925"/>
            <a:ext cx="4434879" cy="1798105"/>
          </a:xfrm>
          <a:prstGeom prst="rect">
            <a:avLst/>
          </a:prstGeom>
        </p:spPr>
      </p:pic>
      <p:pic>
        <p:nvPicPr>
          <p:cNvPr id="6" name="Obrázek 5">
            <a:extLst>
              <a:ext uri="{FF2B5EF4-FFF2-40B4-BE49-F238E27FC236}">
                <a16:creationId xmlns:a16="http://schemas.microsoft.com/office/drawing/2014/main" id="{018B2375-61B5-4C7B-8BE6-F117574A41A9}"/>
              </a:ext>
            </a:extLst>
          </p:cNvPr>
          <p:cNvPicPr>
            <a:picLocks noChangeAspect="1"/>
          </p:cNvPicPr>
          <p:nvPr/>
        </p:nvPicPr>
        <p:blipFill>
          <a:blip r:embed="rId3"/>
          <a:stretch>
            <a:fillRect/>
          </a:stretch>
        </p:blipFill>
        <p:spPr>
          <a:xfrm>
            <a:off x="2406650" y="3403067"/>
            <a:ext cx="6298438" cy="3136722"/>
          </a:xfrm>
          <a:prstGeom prst="rect">
            <a:avLst/>
          </a:prstGeom>
        </p:spPr>
      </p:pic>
    </p:spTree>
    <p:extLst>
      <p:ext uri="{BB962C8B-B14F-4D97-AF65-F5344CB8AC3E}">
        <p14:creationId xmlns:p14="http://schemas.microsoft.com/office/powerpoint/2010/main" val="22433571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tableEx ,Average Maximum AMR per BD (MW) by TSO ,tableEx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 +2_13</a:t>
            </a:r>
          </a:p>
        </p:txBody>
      </p:sp>
      <p:sp>
        <p:nvSpPr>
          <p:cNvPr id="5" name="Title 4">
            <a:extLst>
              <a:ext uri="{FF2B5EF4-FFF2-40B4-BE49-F238E27FC236}">
                <a16:creationId xmlns:a16="http://schemas.microsoft.com/office/drawing/2014/main" id="{31C1E447-F081-4F58-B9CE-8C48835A5878}"/>
              </a:ext>
            </a:extLst>
          </p:cNvPr>
          <p:cNvSpPr txBox="1">
            <a:spLocks/>
          </p:cNvSpPr>
          <p:nvPr/>
        </p:nvSpPr>
        <p:spPr>
          <a:xfrm>
            <a:off x="61912" y="306388"/>
            <a:ext cx="332708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1: Average maximum AMR per CNE per BD</a:t>
            </a:r>
          </a:p>
        </p:txBody>
      </p:sp>
      <p:sp>
        <p:nvSpPr>
          <p:cNvPr id="6" name="Title 4">
            <a:extLst>
              <a:ext uri="{FF2B5EF4-FFF2-40B4-BE49-F238E27FC236}">
                <a16:creationId xmlns:a16="http://schemas.microsoft.com/office/drawing/2014/main" id="{9259C097-522F-4B39-A7CF-F6525142AC8B}"/>
              </a:ext>
            </a:extLst>
          </p:cNvPr>
          <p:cNvSpPr txBox="1">
            <a:spLocks/>
          </p:cNvSpPr>
          <p:nvPr/>
        </p:nvSpPr>
        <p:spPr>
          <a:xfrm>
            <a:off x="5500619" y="306388"/>
            <a:ext cx="3439956"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934460631"/>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PoljeZBesedilom 3">
            <a:extLst>
              <a:ext uri="{FF2B5EF4-FFF2-40B4-BE49-F238E27FC236}">
                <a16:creationId xmlns:a16="http://schemas.microsoft.com/office/drawing/2014/main" id="{B27F9095-DD83-4B46-874E-F7CB31CC5598}"/>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cs-CZ" dirty="0"/>
              <a:t>BD20220407</a:t>
            </a:r>
          </a:p>
        </p:txBody>
      </p:sp>
      <p:sp>
        <p:nvSpPr>
          <p:cNvPr id="10" name="PoljeZBesedilom 1">
            <a:extLst>
              <a:ext uri="{FF2B5EF4-FFF2-40B4-BE49-F238E27FC236}">
                <a16:creationId xmlns:a16="http://schemas.microsoft.com/office/drawing/2014/main" id="{EC979391-F19C-48EE-9088-817B959668BA}"/>
              </a:ext>
            </a:extLst>
          </p:cNvPr>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err="1">
                <a:solidFill>
                  <a:srgbClr val="008000"/>
                </a:solidFill>
              </a:rPr>
              <a:t>Parallel</a:t>
            </a:r>
            <a:r>
              <a:rPr lang="sl-SI" altLang="sl-SI" dirty="0">
                <a:solidFill>
                  <a:srgbClr val="008000"/>
                </a:solidFill>
              </a:rPr>
              <a:t> Run KPI </a:t>
            </a:r>
            <a:r>
              <a:rPr lang="sl-SI" altLang="sl-SI" dirty="0" err="1">
                <a:solidFill>
                  <a:srgbClr val="008000"/>
                </a:solidFill>
              </a:rPr>
              <a:t>report</a:t>
            </a:r>
            <a:endParaRPr lang="sl-SI" altLang="sl-SI" dirty="0">
              <a:solidFill>
                <a:srgbClr val="008000"/>
              </a:solidFill>
            </a:endParaRPr>
          </a:p>
        </p:txBody>
      </p:sp>
      <p:sp>
        <p:nvSpPr>
          <p:cNvPr id="11" name="PoljeZBesedilom 2">
            <a:extLst>
              <a:ext uri="{FF2B5EF4-FFF2-40B4-BE49-F238E27FC236}">
                <a16:creationId xmlns:a16="http://schemas.microsoft.com/office/drawing/2014/main" id="{33989739-0CD1-4984-8E5E-538D9EFD7D20}"/>
              </a:ext>
            </a:extLst>
          </p:cNvPr>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11: Core Social Welfare</a:t>
            </a:r>
            <a:endParaRPr lang="sl-SI" altLang="sl-SI" dirty="0">
              <a:solidFill>
                <a:srgbClr val="008000"/>
              </a:solidFill>
            </a:endParaRPr>
          </a:p>
        </p:txBody>
      </p:sp>
      <p:graphicFrame>
        <p:nvGraphicFramePr>
          <p:cNvPr id="2" name="Tabulka 1">
            <a:extLst>
              <a:ext uri="{FF2B5EF4-FFF2-40B4-BE49-F238E27FC236}">
                <a16:creationId xmlns:a16="http://schemas.microsoft.com/office/drawing/2014/main" id="{120C831E-C836-4DBD-8057-496234A6C2E9}"/>
              </a:ext>
            </a:extLst>
          </p:cNvPr>
          <p:cNvGraphicFramePr>
            <a:graphicFrameLocks noGrp="1"/>
          </p:cNvGraphicFramePr>
          <p:nvPr>
            <p:extLst>
              <p:ext uri="{D42A27DB-BD31-4B8C-83A1-F6EECF244321}">
                <p14:modId xmlns:p14="http://schemas.microsoft.com/office/powerpoint/2010/main" val="4231911590"/>
              </p:ext>
            </p:extLst>
          </p:nvPr>
        </p:nvGraphicFramePr>
        <p:xfrm>
          <a:off x="635000" y="1270000"/>
          <a:ext cx="3340100" cy="323850"/>
        </p:xfrm>
        <a:graphic>
          <a:graphicData uri="http://schemas.openxmlformats.org/drawingml/2006/table">
            <a:tbl>
              <a:tblPr/>
              <a:tblGrid>
                <a:gridCol w="1130300">
                  <a:extLst>
                    <a:ext uri="{9D8B030D-6E8A-4147-A177-3AD203B41FA5}">
                      <a16:colId xmlns:a16="http://schemas.microsoft.com/office/drawing/2014/main" val="359577181"/>
                    </a:ext>
                  </a:extLst>
                </a:gridCol>
                <a:gridCol w="1130300">
                  <a:extLst>
                    <a:ext uri="{9D8B030D-6E8A-4147-A177-3AD203B41FA5}">
                      <a16:colId xmlns:a16="http://schemas.microsoft.com/office/drawing/2014/main" val="4195741055"/>
                    </a:ext>
                  </a:extLst>
                </a:gridCol>
                <a:gridCol w="1079500">
                  <a:extLst>
                    <a:ext uri="{9D8B030D-6E8A-4147-A177-3AD203B41FA5}">
                      <a16:colId xmlns:a16="http://schemas.microsoft.com/office/drawing/2014/main" val="2917069550"/>
                    </a:ext>
                  </a:extLst>
                </a:gridCol>
              </a:tblGrid>
              <a:tr h="161925">
                <a:tc>
                  <a:txBody>
                    <a:bodyPr/>
                    <a:lstStyle/>
                    <a:p>
                      <a:pPr algn="l" fontAlgn="b"/>
                      <a:r>
                        <a:rPr lang="cs-CZ" sz="1000" b="1" i="0" u="none" strike="noStrike">
                          <a:solidFill>
                            <a:srgbClr val="000000"/>
                          </a:solidFill>
                          <a:effectLst/>
                          <a:latin typeface="Arial" panose="020B0604020202020204" pitchFamily="34" charset="0"/>
                        </a:rPr>
                        <a:t>Sum of PS_CORE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1000" b="1" i="0" u="none" strike="noStrike">
                          <a:solidFill>
                            <a:srgbClr val="000000"/>
                          </a:solidFill>
                          <a:effectLst/>
                          <a:latin typeface="Arial" panose="020B0604020202020204" pitchFamily="34" charset="0"/>
                        </a:rPr>
                        <a:t>Sum of CS_CORE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1000" b="1" i="0" u="none" strike="noStrike">
                          <a:solidFill>
                            <a:srgbClr val="000000"/>
                          </a:solidFill>
                          <a:effectLst/>
                          <a:latin typeface="Arial" panose="020B0604020202020204" pitchFamily="34" charset="0"/>
                        </a:rPr>
                        <a:t>Sum of CI_CORE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3469191256"/>
                  </a:ext>
                </a:extLst>
              </a:tr>
              <a:tr h="161925">
                <a:tc>
                  <a:txBody>
                    <a:bodyPr/>
                    <a:lstStyle/>
                    <a:p>
                      <a:pPr algn="r" fontAlgn="b"/>
                      <a:r>
                        <a:rPr lang="cs-CZ" sz="1000" b="0" i="0" u="none" strike="noStrike">
                          <a:solidFill>
                            <a:srgbClr val="000000"/>
                          </a:solidFill>
                          <a:effectLst/>
                          <a:latin typeface="Arial" panose="020B0604020202020204" pitchFamily="34" charset="0"/>
                        </a:rPr>
                        <a:t>587 141 457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1000" b="0" i="0" u="none" strike="noStrike">
                          <a:solidFill>
                            <a:srgbClr val="000000"/>
                          </a:solidFill>
                          <a:effectLst/>
                          <a:latin typeface="Arial" panose="020B0604020202020204" pitchFamily="34" charset="0"/>
                        </a:rPr>
                        <a:t>2 627 220 914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1000" b="0" i="0" u="none" strike="noStrike" dirty="0">
                          <a:solidFill>
                            <a:srgbClr val="000000"/>
                          </a:solidFill>
                          <a:effectLst/>
                          <a:latin typeface="Arial" panose="020B0604020202020204" pitchFamily="34" charset="0"/>
                        </a:rPr>
                        <a:t>34 926 520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049061733"/>
                  </a:ext>
                </a:extLst>
              </a:tr>
            </a:tbl>
          </a:graphicData>
        </a:graphic>
      </p:graphicFrame>
      <p:pic>
        <p:nvPicPr>
          <p:cNvPr id="4" name="Obrázek 3">
            <a:extLst>
              <a:ext uri="{FF2B5EF4-FFF2-40B4-BE49-F238E27FC236}">
                <a16:creationId xmlns:a16="http://schemas.microsoft.com/office/drawing/2014/main" id="{8802E565-D14A-4102-B4DD-7714B62CD543}"/>
              </a:ext>
            </a:extLst>
          </p:cNvPr>
          <p:cNvPicPr>
            <a:picLocks noChangeAspect="1"/>
          </p:cNvPicPr>
          <p:nvPr/>
        </p:nvPicPr>
        <p:blipFill>
          <a:blip r:embed="rId2"/>
          <a:stretch>
            <a:fillRect/>
          </a:stretch>
        </p:blipFill>
        <p:spPr>
          <a:xfrm>
            <a:off x="4072699" y="1431925"/>
            <a:ext cx="4764063" cy="1931572"/>
          </a:xfrm>
          <a:prstGeom prst="rect">
            <a:avLst/>
          </a:prstGeom>
        </p:spPr>
      </p:pic>
      <p:pic>
        <p:nvPicPr>
          <p:cNvPr id="6" name="Obrázek 5">
            <a:extLst>
              <a:ext uri="{FF2B5EF4-FFF2-40B4-BE49-F238E27FC236}">
                <a16:creationId xmlns:a16="http://schemas.microsoft.com/office/drawing/2014/main" id="{ADC4EBEF-23E1-49AF-B572-225E5292289D}"/>
              </a:ext>
            </a:extLst>
          </p:cNvPr>
          <p:cNvPicPr>
            <a:picLocks noChangeAspect="1"/>
          </p:cNvPicPr>
          <p:nvPr/>
        </p:nvPicPr>
        <p:blipFill>
          <a:blip r:embed="rId3"/>
          <a:stretch>
            <a:fillRect/>
          </a:stretch>
        </p:blipFill>
        <p:spPr>
          <a:xfrm>
            <a:off x="2655418" y="3536533"/>
            <a:ext cx="5960516" cy="2956791"/>
          </a:xfrm>
          <a:prstGeom prst="rect">
            <a:avLst/>
          </a:prstGeom>
        </p:spPr>
      </p:pic>
    </p:spTree>
    <p:extLst>
      <p:ext uri="{BB962C8B-B14F-4D97-AF65-F5344CB8AC3E}">
        <p14:creationId xmlns:p14="http://schemas.microsoft.com/office/powerpoint/2010/main" val="4091577769"/>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PoljeZBesedilom 3">
            <a:extLst>
              <a:ext uri="{FF2B5EF4-FFF2-40B4-BE49-F238E27FC236}">
                <a16:creationId xmlns:a16="http://schemas.microsoft.com/office/drawing/2014/main" id="{B27F9095-DD83-4B46-874E-F7CB31CC5598}"/>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cs-CZ" dirty="0"/>
              <a:t>BD20220408</a:t>
            </a:r>
          </a:p>
        </p:txBody>
      </p:sp>
      <p:sp>
        <p:nvSpPr>
          <p:cNvPr id="10" name="PoljeZBesedilom 1">
            <a:extLst>
              <a:ext uri="{FF2B5EF4-FFF2-40B4-BE49-F238E27FC236}">
                <a16:creationId xmlns:a16="http://schemas.microsoft.com/office/drawing/2014/main" id="{EC979391-F19C-48EE-9088-817B959668BA}"/>
              </a:ext>
            </a:extLst>
          </p:cNvPr>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err="1">
                <a:solidFill>
                  <a:srgbClr val="008000"/>
                </a:solidFill>
              </a:rPr>
              <a:t>Parallel</a:t>
            </a:r>
            <a:r>
              <a:rPr lang="sl-SI" altLang="sl-SI" dirty="0">
                <a:solidFill>
                  <a:srgbClr val="008000"/>
                </a:solidFill>
              </a:rPr>
              <a:t> Run KPI </a:t>
            </a:r>
            <a:r>
              <a:rPr lang="sl-SI" altLang="sl-SI" dirty="0" err="1">
                <a:solidFill>
                  <a:srgbClr val="008000"/>
                </a:solidFill>
              </a:rPr>
              <a:t>report</a:t>
            </a:r>
            <a:endParaRPr lang="sl-SI" altLang="sl-SI" dirty="0">
              <a:solidFill>
                <a:srgbClr val="008000"/>
              </a:solidFill>
            </a:endParaRPr>
          </a:p>
        </p:txBody>
      </p:sp>
      <p:sp>
        <p:nvSpPr>
          <p:cNvPr id="11" name="PoljeZBesedilom 2">
            <a:extLst>
              <a:ext uri="{FF2B5EF4-FFF2-40B4-BE49-F238E27FC236}">
                <a16:creationId xmlns:a16="http://schemas.microsoft.com/office/drawing/2014/main" id="{33989739-0CD1-4984-8E5E-538D9EFD7D20}"/>
              </a:ext>
            </a:extLst>
          </p:cNvPr>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11: Core Social Welfare</a:t>
            </a:r>
            <a:endParaRPr lang="sl-SI" altLang="sl-SI" dirty="0">
              <a:solidFill>
                <a:srgbClr val="008000"/>
              </a:solidFill>
            </a:endParaRPr>
          </a:p>
        </p:txBody>
      </p:sp>
      <p:graphicFrame>
        <p:nvGraphicFramePr>
          <p:cNvPr id="2" name="Tabulka 1">
            <a:extLst>
              <a:ext uri="{FF2B5EF4-FFF2-40B4-BE49-F238E27FC236}">
                <a16:creationId xmlns:a16="http://schemas.microsoft.com/office/drawing/2014/main" id="{CEAEE583-8145-4AF2-BFCD-D1C9C22BFFD2}"/>
              </a:ext>
            </a:extLst>
          </p:cNvPr>
          <p:cNvGraphicFramePr>
            <a:graphicFrameLocks noGrp="1"/>
          </p:cNvGraphicFramePr>
          <p:nvPr>
            <p:extLst>
              <p:ext uri="{D42A27DB-BD31-4B8C-83A1-F6EECF244321}">
                <p14:modId xmlns:p14="http://schemas.microsoft.com/office/powerpoint/2010/main" val="3259692749"/>
              </p:ext>
            </p:extLst>
          </p:nvPr>
        </p:nvGraphicFramePr>
        <p:xfrm>
          <a:off x="635000" y="1270000"/>
          <a:ext cx="3340100" cy="323850"/>
        </p:xfrm>
        <a:graphic>
          <a:graphicData uri="http://schemas.openxmlformats.org/drawingml/2006/table">
            <a:tbl>
              <a:tblPr/>
              <a:tblGrid>
                <a:gridCol w="1130300">
                  <a:extLst>
                    <a:ext uri="{9D8B030D-6E8A-4147-A177-3AD203B41FA5}">
                      <a16:colId xmlns:a16="http://schemas.microsoft.com/office/drawing/2014/main" val="1632736828"/>
                    </a:ext>
                  </a:extLst>
                </a:gridCol>
                <a:gridCol w="1130300">
                  <a:extLst>
                    <a:ext uri="{9D8B030D-6E8A-4147-A177-3AD203B41FA5}">
                      <a16:colId xmlns:a16="http://schemas.microsoft.com/office/drawing/2014/main" val="1842453757"/>
                    </a:ext>
                  </a:extLst>
                </a:gridCol>
                <a:gridCol w="1079500">
                  <a:extLst>
                    <a:ext uri="{9D8B030D-6E8A-4147-A177-3AD203B41FA5}">
                      <a16:colId xmlns:a16="http://schemas.microsoft.com/office/drawing/2014/main" val="3789474753"/>
                    </a:ext>
                  </a:extLst>
                </a:gridCol>
              </a:tblGrid>
              <a:tr h="161925">
                <a:tc>
                  <a:txBody>
                    <a:bodyPr/>
                    <a:lstStyle/>
                    <a:p>
                      <a:pPr algn="l" fontAlgn="b"/>
                      <a:r>
                        <a:rPr lang="cs-CZ" sz="1000" b="1" i="0" u="none" strike="noStrike">
                          <a:solidFill>
                            <a:srgbClr val="000000"/>
                          </a:solidFill>
                          <a:effectLst/>
                          <a:latin typeface="Arial" panose="020B0604020202020204" pitchFamily="34" charset="0"/>
                        </a:rPr>
                        <a:t>Sum of PS_CORE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1000" b="1" i="0" u="none" strike="noStrike">
                          <a:solidFill>
                            <a:srgbClr val="000000"/>
                          </a:solidFill>
                          <a:effectLst/>
                          <a:latin typeface="Arial" panose="020B0604020202020204" pitchFamily="34" charset="0"/>
                        </a:rPr>
                        <a:t>Sum of CS_CORE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1000" b="1" i="0" u="none" strike="noStrike">
                          <a:solidFill>
                            <a:srgbClr val="000000"/>
                          </a:solidFill>
                          <a:effectLst/>
                          <a:latin typeface="Arial" panose="020B0604020202020204" pitchFamily="34" charset="0"/>
                        </a:rPr>
                        <a:t>Sum of CI_CORE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2250635812"/>
                  </a:ext>
                </a:extLst>
              </a:tr>
              <a:tr h="161925">
                <a:tc>
                  <a:txBody>
                    <a:bodyPr/>
                    <a:lstStyle/>
                    <a:p>
                      <a:pPr algn="r" fontAlgn="b"/>
                      <a:r>
                        <a:rPr lang="cs-CZ" sz="1000" b="0" i="0" u="none" strike="noStrike">
                          <a:solidFill>
                            <a:srgbClr val="000000"/>
                          </a:solidFill>
                          <a:effectLst/>
                          <a:latin typeface="Arial" panose="020B0604020202020204" pitchFamily="34" charset="0"/>
                        </a:rPr>
                        <a:t>517 808 571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1000" b="0" i="0" u="none" strike="noStrike">
                          <a:solidFill>
                            <a:srgbClr val="000000"/>
                          </a:solidFill>
                          <a:effectLst/>
                          <a:latin typeface="Arial" panose="020B0604020202020204" pitchFamily="34" charset="0"/>
                        </a:rPr>
                        <a:t>2 695 725 407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1000" b="0" i="0" u="none" strike="noStrike" dirty="0">
                          <a:solidFill>
                            <a:srgbClr val="000000"/>
                          </a:solidFill>
                          <a:effectLst/>
                          <a:latin typeface="Arial" panose="020B0604020202020204" pitchFamily="34" charset="0"/>
                        </a:rPr>
                        <a:t>23 464 335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498674021"/>
                  </a:ext>
                </a:extLst>
              </a:tr>
            </a:tbl>
          </a:graphicData>
        </a:graphic>
      </p:graphicFrame>
      <p:pic>
        <p:nvPicPr>
          <p:cNvPr id="4" name="Obrázek 3">
            <a:extLst>
              <a:ext uri="{FF2B5EF4-FFF2-40B4-BE49-F238E27FC236}">
                <a16:creationId xmlns:a16="http://schemas.microsoft.com/office/drawing/2014/main" id="{FFA41640-FE1D-472F-A447-B82E7430BB4E}"/>
              </a:ext>
            </a:extLst>
          </p:cNvPr>
          <p:cNvPicPr>
            <a:picLocks noChangeAspect="1"/>
          </p:cNvPicPr>
          <p:nvPr/>
        </p:nvPicPr>
        <p:blipFill>
          <a:blip r:embed="rId2"/>
          <a:stretch>
            <a:fillRect/>
          </a:stretch>
        </p:blipFill>
        <p:spPr>
          <a:xfrm>
            <a:off x="4136326" y="1431925"/>
            <a:ext cx="4524871" cy="1815408"/>
          </a:xfrm>
          <a:prstGeom prst="rect">
            <a:avLst/>
          </a:prstGeom>
        </p:spPr>
      </p:pic>
      <p:pic>
        <p:nvPicPr>
          <p:cNvPr id="6" name="Obrázek 5">
            <a:extLst>
              <a:ext uri="{FF2B5EF4-FFF2-40B4-BE49-F238E27FC236}">
                <a16:creationId xmlns:a16="http://schemas.microsoft.com/office/drawing/2014/main" id="{2E703781-0CF3-404A-A19B-D3FCA113B4F4}"/>
              </a:ext>
            </a:extLst>
          </p:cNvPr>
          <p:cNvPicPr>
            <a:picLocks noChangeAspect="1"/>
          </p:cNvPicPr>
          <p:nvPr/>
        </p:nvPicPr>
        <p:blipFill>
          <a:blip r:embed="rId3"/>
          <a:stretch>
            <a:fillRect/>
          </a:stretch>
        </p:blipFill>
        <p:spPr>
          <a:xfrm>
            <a:off x="2426980" y="3420370"/>
            <a:ext cx="6234217" cy="3104788"/>
          </a:xfrm>
          <a:prstGeom prst="rect">
            <a:avLst/>
          </a:prstGeom>
        </p:spPr>
      </p:pic>
    </p:spTree>
    <p:extLst>
      <p:ext uri="{BB962C8B-B14F-4D97-AF65-F5344CB8AC3E}">
        <p14:creationId xmlns:p14="http://schemas.microsoft.com/office/powerpoint/2010/main" val="1670787301"/>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PoljeZBesedilom 3">
            <a:extLst>
              <a:ext uri="{FF2B5EF4-FFF2-40B4-BE49-F238E27FC236}">
                <a16:creationId xmlns:a16="http://schemas.microsoft.com/office/drawing/2014/main" id="{B27F9095-DD83-4B46-874E-F7CB31CC5598}"/>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cs-CZ" dirty="0"/>
              <a:t>BD20220409</a:t>
            </a:r>
          </a:p>
        </p:txBody>
      </p:sp>
      <p:sp>
        <p:nvSpPr>
          <p:cNvPr id="10" name="PoljeZBesedilom 1">
            <a:extLst>
              <a:ext uri="{FF2B5EF4-FFF2-40B4-BE49-F238E27FC236}">
                <a16:creationId xmlns:a16="http://schemas.microsoft.com/office/drawing/2014/main" id="{EC979391-F19C-48EE-9088-817B959668BA}"/>
              </a:ext>
            </a:extLst>
          </p:cNvPr>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err="1">
                <a:solidFill>
                  <a:srgbClr val="008000"/>
                </a:solidFill>
              </a:rPr>
              <a:t>Parallel</a:t>
            </a:r>
            <a:r>
              <a:rPr lang="sl-SI" altLang="sl-SI" dirty="0">
                <a:solidFill>
                  <a:srgbClr val="008000"/>
                </a:solidFill>
              </a:rPr>
              <a:t> Run KPI </a:t>
            </a:r>
            <a:r>
              <a:rPr lang="sl-SI" altLang="sl-SI" dirty="0" err="1">
                <a:solidFill>
                  <a:srgbClr val="008000"/>
                </a:solidFill>
              </a:rPr>
              <a:t>report</a:t>
            </a:r>
            <a:endParaRPr lang="sl-SI" altLang="sl-SI" dirty="0">
              <a:solidFill>
                <a:srgbClr val="008000"/>
              </a:solidFill>
            </a:endParaRPr>
          </a:p>
        </p:txBody>
      </p:sp>
      <p:sp>
        <p:nvSpPr>
          <p:cNvPr id="11" name="PoljeZBesedilom 2">
            <a:extLst>
              <a:ext uri="{FF2B5EF4-FFF2-40B4-BE49-F238E27FC236}">
                <a16:creationId xmlns:a16="http://schemas.microsoft.com/office/drawing/2014/main" id="{33989739-0CD1-4984-8E5E-538D9EFD7D20}"/>
              </a:ext>
            </a:extLst>
          </p:cNvPr>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11: Core Social Welfare</a:t>
            </a:r>
            <a:endParaRPr lang="sl-SI" altLang="sl-SI" dirty="0">
              <a:solidFill>
                <a:srgbClr val="008000"/>
              </a:solidFill>
            </a:endParaRPr>
          </a:p>
        </p:txBody>
      </p:sp>
      <p:graphicFrame>
        <p:nvGraphicFramePr>
          <p:cNvPr id="2" name="Tabulka 1">
            <a:extLst>
              <a:ext uri="{FF2B5EF4-FFF2-40B4-BE49-F238E27FC236}">
                <a16:creationId xmlns:a16="http://schemas.microsoft.com/office/drawing/2014/main" id="{BB874A28-8954-4830-95F4-6F99E0622230}"/>
              </a:ext>
            </a:extLst>
          </p:cNvPr>
          <p:cNvGraphicFramePr>
            <a:graphicFrameLocks noGrp="1"/>
          </p:cNvGraphicFramePr>
          <p:nvPr>
            <p:extLst>
              <p:ext uri="{D42A27DB-BD31-4B8C-83A1-F6EECF244321}">
                <p14:modId xmlns:p14="http://schemas.microsoft.com/office/powerpoint/2010/main" val="3418732790"/>
              </p:ext>
            </p:extLst>
          </p:nvPr>
        </p:nvGraphicFramePr>
        <p:xfrm>
          <a:off x="635000" y="1270000"/>
          <a:ext cx="3340100" cy="323850"/>
        </p:xfrm>
        <a:graphic>
          <a:graphicData uri="http://schemas.openxmlformats.org/drawingml/2006/table">
            <a:tbl>
              <a:tblPr/>
              <a:tblGrid>
                <a:gridCol w="1130300">
                  <a:extLst>
                    <a:ext uri="{9D8B030D-6E8A-4147-A177-3AD203B41FA5}">
                      <a16:colId xmlns:a16="http://schemas.microsoft.com/office/drawing/2014/main" val="366204147"/>
                    </a:ext>
                  </a:extLst>
                </a:gridCol>
                <a:gridCol w="1130300">
                  <a:extLst>
                    <a:ext uri="{9D8B030D-6E8A-4147-A177-3AD203B41FA5}">
                      <a16:colId xmlns:a16="http://schemas.microsoft.com/office/drawing/2014/main" val="1841370457"/>
                    </a:ext>
                  </a:extLst>
                </a:gridCol>
                <a:gridCol w="1079500">
                  <a:extLst>
                    <a:ext uri="{9D8B030D-6E8A-4147-A177-3AD203B41FA5}">
                      <a16:colId xmlns:a16="http://schemas.microsoft.com/office/drawing/2014/main" val="2307054858"/>
                    </a:ext>
                  </a:extLst>
                </a:gridCol>
              </a:tblGrid>
              <a:tr h="161925">
                <a:tc>
                  <a:txBody>
                    <a:bodyPr/>
                    <a:lstStyle/>
                    <a:p>
                      <a:pPr algn="l" fontAlgn="b"/>
                      <a:r>
                        <a:rPr lang="cs-CZ" sz="1000" b="1" i="0" u="none" strike="noStrike">
                          <a:solidFill>
                            <a:srgbClr val="000000"/>
                          </a:solidFill>
                          <a:effectLst/>
                          <a:latin typeface="Arial" panose="020B0604020202020204" pitchFamily="34" charset="0"/>
                        </a:rPr>
                        <a:t>Sum of PS_CORE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1000" b="1" i="0" u="none" strike="noStrike">
                          <a:solidFill>
                            <a:srgbClr val="000000"/>
                          </a:solidFill>
                          <a:effectLst/>
                          <a:latin typeface="Arial" panose="020B0604020202020204" pitchFamily="34" charset="0"/>
                        </a:rPr>
                        <a:t>Sum of CS_CORE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1000" b="1" i="0" u="none" strike="noStrike">
                          <a:solidFill>
                            <a:srgbClr val="000000"/>
                          </a:solidFill>
                          <a:effectLst/>
                          <a:latin typeface="Arial" panose="020B0604020202020204" pitchFamily="34" charset="0"/>
                        </a:rPr>
                        <a:t>Sum of CI_CORE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1302243352"/>
                  </a:ext>
                </a:extLst>
              </a:tr>
              <a:tr h="161925">
                <a:tc>
                  <a:txBody>
                    <a:bodyPr/>
                    <a:lstStyle/>
                    <a:p>
                      <a:pPr algn="r" fontAlgn="b"/>
                      <a:r>
                        <a:rPr lang="cs-CZ" sz="1000" b="0" i="0" u="none" strike="noStrike">
                          <a:solidFill>
                            <a:srgbClr val="000000"/>
                          </a:solidFill>
                          <a:effectLst/>
                          <a:latin typeface="Arial" panose="020B0604020202020204" pitchFamily="34" charset="0"/>
                        </a:rPr>
                        <a:t>434 472 207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1000" b="0" i="0" u="none" strike="noStrike">
                          <a:solidFill>
                            <a:srgbClr val="000000"/>
                          </a:solidFill>
                          <a:effectLst/>
                          <a:latin typeface="Arial" panose="020B0604020202020204" pitchFamily="34" charset="0"/>
                        </a:rPr>
                        <a:t>2 361 677 219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1000" b="0" i="0" u="none" strike="noStrike" dirty="0">
                          <a:solidFill>
                            <a:srgbClr val="000000"/>
                          </a:solidFill>
                          <a:effectLst/>
                          <a:latin typeface="Arial" panose="020B0604020202020204" pitchFamily="34" charset="0"/>
                        </a:rPr>
                        <a:t>33 161 637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9865894"/>
                  </a:ext>
                </a:extLst>
              </a:tr>
            </a:tbl>
          </a:graphicData>
        </a:graphic>
      </p:graphicFrame>
      <p:pic>
        <p:nvPicPr>
          <p:cNvPr id="4" name="Obrázek 3">
            <a:extLst>
              <a:ext uri="{FF2B5EF4-FFF2-40B4-BE49-F238E27FC236}">
                <a16:creationId xmlns:a16="http://schemas.microsoft.com/office/drawing/2014/main" id="{E722A7C5-377F-400C-933E-46089B2B7F41}"/>
              </a:ext>
            </a:extLst>
          </p:cNvPr>
          <p:cNvPicPr>
            <a:picLocks noChangeAspect="1"/>
          </p:cNvPicPr>
          <p:nvPr/>
        </p:nvPicPr>
        <p:blipFill>
          <a:blip r:embed="rId2"/>
          <a:stretch>
            <a:fillRect/>
          </a:stretch>
        </p:blipFill>
        <p:spPr>
          <a:xfrm>
            <a:off x="4053307" y="1534300"/>
            <a:ext cx="5032172" cy="2037193"/>
          </a:xfrm>
          <a:prstGeom prst="rect">
            <a:avLst/>
          </a:prstGeom>
        </p:spPr>
      </p:pic>
      <p:pic>
        <p:nvPicPr>
          <p:cNvPr id="6" name="Obrázek 5">
            <a:extLst>
              <a:ext uri="{FF2B5EF4-FFF2-40B4-BE49-F238E27FC236}">
                <a16:creationId xmlns:a16="http://schemas.microsoft.com/office/drawing/2014/main" id="{15F1CAB8-6E7E-42F2-BC2B-FBAE51579781}"/>
              </a:ext>
            </a:extLst>
          </p:cNvPr>
          <p:cNvPicPr>
            <a:picLocks noChangeAspect="1"/>
          </p:cNvPicPr>
          <p:nvPr/>
        </p:nvPicPr>
        <p:blipFill>
          <a:blip r:embed="rId3"/>
          <a:stretch>
            <a:fillRect/>
          </a:stretch>
        </p:blipFill>
        <p:spPr>
          <a:xfrm>
            <a:off x="2816352" y="3701414"/>
            <a:ext cx="6269127" cy="3073101"/>
          </a:xfrm>
          <a:prstGeom prst="rect">
            <a:avLst/>
          </a:prstGeom>
        </p:spPr>
      </p:pic>
    </p:spTree>
    <p:extLst>
      <p:ext uri="{BB962C8B-B14F-4D97-AF65-F5344CB8AC3E}">
        <p14:creationId xmlns:p14="http://schemas.microsoft.com/office/powerpoint/2010/main" val="697504750"/>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PoljeZBesedilom 3">
            <a:extLst>
              <a:ext uri="{FF2B5EF4-FFF2-40B4-BE49-F238E27FC236}">
                <a16:creationId xmlns:a16="http://schemas.microsoft.com/office/drawing/2014/main" id="{B27F9095-DD83-4B46-874E-F7CB31CC5598}"/>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cs-CZ" dirty="0"/>
              <a:t>BD20220410</a:t>
            </a:r>
          </a:p>
        </p:txBody>
      </p:sp>
      <p:sp>
        <p:nvSpPr>
          <p:cNvPr id="10" name="PoljeZBesedilom 1">
            <a:extLst>
              <a:ext uri="{FF2B5EF4-FFF2-40B4-BE49-F238E27FC236}">
                <a16:creationId xmlns:a16="http://schemas.microsoft.com/office/drawing/2014/main" id="{EC979391-F19C-48EE-9088-817B959668BA}"/>
              </a:ext>
            </a:extLst>
          </p:cNvPr>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err="1">
                <a:solidFill>
                  <a:srgbClr val="008000"/>
                </a:solidFill>
              </a:rPr>
              <a:t>Parallel</a:t>
            </a:r>
            <a:r>
              <a:rPr lang="sl-SI" altLang="sl-SI" dirty="0">
                <a:solidFill>
                  <a:srgbClr val="008000"/>
                </a:solidFill>
              </a:rPr>
              <a:t> Run KPI </a:t>
            </a:r>
            <a:r>
              <a:rPr lang="sl-SI" altLang="sl-SI" dirty="0" err="1">
                <a:solidFill>
                  <a:srgbClr val="008000"/>
                </a:solidFill>
              </a:rPr>
              <a:t>report</a:t>
            </a:r>
            <a:endParaRPr lang="sl-SI" altLang="sl-SI" dirty="0">
              <a:solidFill>
                <a:srgbClr val="008000"/>
              </a:solidFill>
            </a:endParaRPr>
          </a:p>
        </p:txBody>
      </p:sp>
      <p:sp>
        <p:nvSpPr>
          <p:cNvPr id="11" name="PoljeZBesedilom 2">
            <a:extLst>
              <a:ext uri="{FF2B5EF4-FFF2-40B4-BE49-F238E27FC236}">
                <a16:creationId xmlns:a16="http://schemas.microsoft.com/office/drawing/2014/main" id="{33989739-0CD1-4984-8E5E-538D9EFD7D20}"/>
              </a:ext>
            </a:extLst>
          </p:cNvPr>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11: Core Social Welfare</a:t>
            </a:r>
            <a:endParaRPr lang="sl-SI" altLang="sl-SI" dirty="0">
              <a:solidFill>
                <a:srgbClr val="008000"/>
              </a:solidFill>
            </a:endParaRPr>
          </a:p>
        </p:txBody>
      </p:sp>
      <p:graphicFrame>
        <p:nvGraphicFramePr>
          <p:cNvPr id="2" name="Tabulka 1">
            <a:extLst>
              <a:ext uri="{FF2B5EF4-FFF2-40B4-BE49-F238E27FC236}">
                <a16:creationId xmlns:a16="http://schemas.microsoft.com/office/drawing/2014/main" id="{E4734A9B-ADEA-40B6-985E-5DF7B42071C0}"/>
              </a:ext>
            </a:extLst>
          </p:cNvPr>
          <p:cNvGraphicFramePr>
            <a:graphicFrameLocks noGrp="1"/>
          </p:cNvGraphicFramePr>
          <p:nvPr>
            <p:extLst>
              <p:ext uri="{D42A27DB-BD31-4B8C-83A1-F6EECF244321}">
                <p14:modId xmlns:p14="http://schemas.microsoft.com/office/powerpoint/2010/main" val="3356952914"/>
              </p:ext>
            </p:extLst>
          </p:nvPr>
        </p:nvGraphicFramePr>
        <p:xfrm>
          <a:off x="635000" y="1270000"/>
          <a:ext cx="3340100" cy="323850"/>
        </p:xfrm>
        <a:graphic>
          <a:graphicData uri="http://schemas.openxmlformats.org/drawingml/2006/table">
            <a:tbl>
              <a:tblPr/>
              <a:tblGrid>
                <a:gridCol w="1130300">
                  <a:extLst>
                    <a:ext uri="{9D8B030D-6E8A-4147-A177-3AD203B41FA5}">
                      <a16:colId xmlns:a16="http://schemas.microsoft.com/office/drawing/2014/main" val="1549874381"/>
                    </a:ext>
                  </a:extLst>
                </a:gridCol>
                <a:gridCol w="1130300">
                  <a:extLst>
                    <a:ext uri="{9D8B030D-6E8A-4147-A177-3AD203B41FA5}">
                      <a16:colId xmlns:a16="http://schemas.microsoft.com/office/drawing/2014/main" val="1820316335"/>
                    </a:ext>
                  </a:extLst>
                </a:gridCol>
                <a:gridCol w="1079500">
                  <a:extLst>
                    <a:ext uri="{9D8B030D-6E8A-4147-A177-3AD203B41FA5}">
                      <a16:colId xmlns:a16="http://schemas.microsoft.com/office/drawing/2014/main" val="3970835689"/>
                    </a:ext>
                  </a:extLst>
                </a:gridCol>
              </a:tblGrid>
              <a:tr h="161925">
                <a:tc>
                  <a:txBody>
                    <a:bodyPr/>
                    <a:lstStyle/>
                    <a:p>
                      <a:pPr algn="l" fontAlgn="b"/>
                      <a:r>
                        <a:rPr lang="cs-CZ" sz="1000" b="1" i="0" u="none" strike="noStrike">
                          <a:solidFill>
                            <a:srgbClr val="000000"/>
                          </a:solidFill>
                          <a:effectLst/>
                          <a:latin typeface="Arial" panose="020B0604020202020204" pitchFamily="34" charset="0"/>
                        </a:rPr>
                        <a:t>Sum of PS_CORE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1000" b="1" i="0" u="none" strike="noStrike">
                          <a:solidFill>
                            <a:srgbClr val="000000"/>
                          </a:solidFill>
                          <a:effectLst/>
                          <a:latin typeface="Arial" panose="020B0604020202020204" pitchFamily="34" charset="0"/>
                        </a:rPr>
                        <a:t>Sum of CS_CORE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1000" b="1" i="0" u="none" strike="noStrike">
                          <a:solidFill>
                            <a:srgbClr val="000000"/>
                          </a:solidFill>
                          <a:effectLst/>
                          <a:latin typeface="Arial" panose="020B0604020202020204" pitchFamily="34" charset="0"/>
                        </a:rPr>
                        <a:t>Sum of CI_CORE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1073543568"/>
                  </a:ext>
                </a:extLst>
              </a:tr>
              <a:tr h="161925">
                <a:tc>
                  <a:txBody>
                    <a:bodyPr/>
                    <a:lstStyle/>
                    <a:p>
                      <a:pPr algn="r" fontAlgn="b"/>
                      <a:r>
                        <a:rPr lang="cs-CZ" sz="1000" b="0" i="0" u="none" strike="noStrike">
                          <a:solidFill>
                            <a:srgbClr val="000000"/>
                          </a:solidFill>
                          <a:effectLst/>
                          <a:latin typeface="Arial" panose="020B0604020202020204" pitchFamily="34" charset="0"/>
                        </a:rPr>
                        <a:t>403 680 674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1000" b="0" i="0" u="none" strike="noStrike">
                          <a:solidFill>
                            <a:srgbClr val="000000"/>
                          </a:solidFill>
                          <a:effectLst/>
                          <a:latin typeface="Arial" panose="020B0604020202020204" pitchFamily="34" charset="0"/>
                        </a:rPr>
                        <a:t>2 442 031 363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1000" b="0" i="0" u="none" strike="noStrike" dirty="0">
                          <a:solidFill>
                            <a:srgbClr val="000000"/>
                          </a:solidFill>
                          <a:effectLst/>
                          <a:latin typeface="Arial" panose="020B0604020202020204" pitchFamily="34" charset="0"/>
                        </a:rPr>
                        <a:t>17 678 759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240268186"/>
                  </a:ext>
                </a:extLst>
              </a:tr>
            </a:tbl>
          </a:graphicData>
        </a:graphic>
      </p:graphicFrame>
      <p:pic>
        <p:nvPicPr>
          <p:cNvPr id="4" name="Obrázek 3">
            <a:extLst>
              <a:ext uri="{FF2B5EF4-FFF2-40B4-BE49-F238E27FC236}">
                <a16:creationId xmlns:a16="http://schemas.microsoft.com/office/drawing/2014/main" id="{FF32F52C-7418-4BA0-9F9B-B20A6D6066B7}"/>
              </a:ext>
            </a:extLst>
          </p:cNvPr>
          <p:cNvPicPr>
            <a:picLocks noChangeAspect="1"/>
          </p:cNvPicPr>
          <p:nvPr/>
        </p:nvPicPr>
        <p:blipFill>
          <a:blip r:embed="rId2"/>
          <a:stretch>
            <a:fillRect/>
          </a:stretch>
        </p:blipFill>
        <p:spPr>
          <a:xfrm>
            <a:off x="4209135" y="1496568"/>
            <a:ext cx="4554474" cy="1821790"/>
          </a:xfrm>
          <a:prstGeom prst="rect">
            <a:avLst/>
          </a:prstGeom>
        </p:spPr>
      </p:pic>
      <p:pic>
        <p:nvPicPr>
          <p:cNvPr id="6" name="Obrázek 5">
            <a:extLst>
              <a:ext uri="{FF2B5EF4-FFF2-40B4-BE49-F238E27FC236}">
                <a16:creationId xmlns:a16="http://schemas.microsoft.com/office/drawing/2014/main" id="{2D94183B-529E-4075-97C7-02EB8C5AC08D}"/>
              </a:ext>
            </a:extLst>
          </p:cNvPr>
          <p:cNvPicPr>
            <a:picLocks noChangeAspect="1"/>
          </p:cNvPicPr>
          <p:nvPr/>
        </p:nvPicPr>
        <p:blipFill>
          <a:blip r:embed="rId3"/>
          <a:stretch>
            <a:fillRect/>
          </a:stretch>
        </p:blipFill>
        <p:spPr>
          <a:xfrm>
            <a:off x="2736017" y="3539643"/>
            <a:ext cx="6027592" cy="2978200"/>
          </a:xfrm>
          <a:prstGeom prst="rect">
            <a:avLst/>
          </a:prstGeom>
        </p:spPr>
      </p:pic>
    </p:spTree>
    <p:extLst>
      <p:ext uri="{BB962C8B-B14F-4D97-AF65-F5344CB8AC3E}">
        <p14:creationId xmlns:p14="http://schemas.microsoft.com/office/powerpoint/2010/main" val="2015381127"/>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PoljeZBesedilom 3">
            <a:extLst>
              <a:ext uri="{FF2B5EF4-FFF2-40B4-BE49-F238E27FC236}">
                <a16:creationId xmlns:a16="http://schemas.microsoft.com/office/drawing/2014/main" id="{B27F9095-DD83-4B46-874E-F7CB31CC5598}"/>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cs-CZ" dirty="0"/>
              <a:t>BD20220411</a:t>
            </a:r>
          </a:p>
        </p:txBody>
      </p:sp>
      <p:sp>
        <p:nvSpPr>
          <p:cNvPr id="10" name="PoljeZBesedilom 1">
            <a:extLst>
              <a:ext uri="{FF2B5EF4-FFF2-40B4-BE49-F238E27FC236}">
                <a16:creationId xmlns:a16="http://schemas.microsoft.com/office/drawing/2014/main" id="{EC979391-F19C-48EE-9088-817B959668BA}"/>
              </a:ext>
            </a:extLst>
          </p:cNvPr>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err="1">
                <a:solidFill>
                  <a:srgbClr val="008000"/>
                </a:solidFill>
              </a:rPr>
              <a:t>Parallel</a:t>
            </a:r>
            <a:r>
              <a:rPr lang="sl-SI" altLang="sl-SI" dirty="0">
                <a:solidFill>
                  <a:srgbClr val="008000"/>
                </a:solidFill>
              </a:rPr>
              <a:t> Run KPI </a:t>
            </a:r>
            <a:r>
              <a:rPr lang="sl-SI" altLang="sl-SI" dirty="0" err="1">
                <a:solidFill>
                  <a:srgbClr val="008000"/>
                </a:solidFill>
              </a:rPr>
              <a:t>report</a:t>
            </a:r>
            <a:endParaRPr lang="sl-SI" altLang="sl-SI" dirty="0">
              <a:solidFill>
                <a:srgbClr val="008000"/>
              </a:solidFill>
            </a:endParaRPr>
          </a:p>
        </p:txBody>
      </p:sp>
      <p:sp>
        <p:nvSpPr>
          <p:cNvPr id="11" name="PoljeZBesedilom 2">
            <a:extLst>
              <a:ext uri="{FF2B5EF4-FFF2-40B4-BE49-F238E27FC236}">
                <a16:creationId xmlns:a16="http://schemas.microsoft.com/office/drawing/2014/main" id="{33989739-0CD1-4984-8E5E-538D9EFD7D20}"/>
              </a:ext>
            </a:extLst>
          </p:cNvPr>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11: Core Social Welfare</a:t>
            </a:r>
            <a:endParaRPr lang="sl-SI" altLang="sl-SI" dirty="0">
              <a:solidFill>
                <a:srgbClr val="008000"/>
              </a:solidFill>
            </a:endParaRPr>
          </a:p>
        </p:txBody>
      </p:sp>
      <p:graphicFrame>
        <p:nvGraphicFramePr>
          <p:cNvPr id="2" name="Tabulka 1">
            <a:extLst>
              <a:ext uri="{FF2B5EF4-FFF2-40B4-BE49-F238E27FC236}">
                <a16:creationId xmlns:a16="http://schemas.microsoft.com/office/drawing/2014/main" id="{4291F6A7-BA3B-4E9B-8EBE-BB6C6EAD36B5}"/>
              </a:ext>
            </a:extLst>
          </p:cNvPr>
          <p:cNvGraphicFramePr>
            <a:graphicFrameLocks noGrp="1"/>
          </p:cNvGraphicFramePr>
          <p:nvPr>
            <p:extLst>
              <p:ext uri="{D42A27DB-BD31-4B8C-83A1-F6EECF244321}">
                <p14:modId xmlns:p14="http://schemas.microsoft.com/office/powerpoint/2010/main" val="3234001140"/>
              </p:ext>
            </p:extLst>
          </p:nvPr>
        </p:nvGraphicFramePr>
        <p:xfrm>
          <a:off x="635000" y="1270000"/>
          <a:ext cx="3340100" cy="323850"/>
        </p:xfrm>
        <a:graphic>
          <a:graphicData uri="http://schemas.openxmlformats.org/drawingml/2006/table">
            <a:tbl>
              <a:tblPr/>
              <a:tblGrid>
                <a:gridCol w="1130300">
                  <a:extLst>
                    <a:ext uri="{9D8B030D-6E8A-4147-A177-3AD203B41FA5}">
                      <a16:colId xmlns:a16="http://schemas.microsoft.com/office/drawing/2014/main" val="544413110"/>
                    </a:ext>
                  </a:extLst>
                </a:gridCol>
                <a:gridCol w="1130300">
                  <a:extLst>
                    <a:ext uri="{9D8B030D-6E8A-4147-A177-3AD203B41FA5}">
                      <a16:colId xmlns:a16="http://schemas.microsoft.com/office/drawing/2014/main" val="4137596502"/>
                    </a:ext>
                  </a:extLst>
                </a:gridCol>
                <a:gridCol w="1079500">
                  <a:extLst>
                    <a:ext uri="{9D8B030D-6E8A-4147-A177-3AD203B41FA5}">
                      <a16:colId xmlns:a16="http://schemas.microsoft.com/office/drawing/2014/main" val="3512910032"/>
                    </a:ext>
                  </a:extLst>
                </a:gridCol>
              </a:tblGrid>
              <a:tr h="161925">
                <a:tc>
                  <a:txBody>
                    <a:bodyPr/>
                    <a:lstStyle/>
                    <a:p>
                      <a:pPr algn="l" fontAlgn="b"/>
                      <a:r>
                        <a:rPr lang="cs-CZ" sz="1000" b="1" i="0" u="none" strike="noStrike">
                          <a:solidFill>
                            <a:srgbClr val="000000"/>
                          </a:solidFill>
                          <a:effectLst/>
                          <a:latin typeface="Arial" panose="020B0604020202020204" pitchFamily="34" charset="0"/>
                        </a:rPr>
                        <a:t>Sum of PS_CORE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1000" b="1" i="0" u="none" strike="noStrike">
                          <a:solidFill>
                            <a:srgbClr val="000000"/>
                          </a:solidFill>
                          <a:effectLst/>
                          <a:latin typeface="Arial" panose="020B0604020202020204" pitchFamily="34" charset="0"/>
                        </a:rPr>
                        <a:t>Sum of CS_CORE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1000" b="1" i="0" u="none" strike="noStrike">
                          <a:solidFill>
                            <a:srgbClr val="000000"/>
                          </a:solidFill>
                          <a:effectLst/>
                          <a:latin typeface="Arial" panose="020B0604020202020204" pitchFamily="34" charset="0"/>
                        </a:rPr>
                        <a:t>Sum of CI_CORE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3424313694"/>
                  </a:ext>
                </a:extLst>
              </a:tr>
              <a:tr h="161925">
                <a:tc>
                  <a:txBody>
                    <a:bodyPr/>
                    <a:lstStyle/>
                    <a:p>
                      <a:pPr algn="r" fontAlgn="b"/>
                      <a:r>
                        <a:rPr lang="cs-CZ" sz="1000" b="0" i="0" u="none" strike="noStrike">
                          <a:solidFill>
                            <a:srgbClr val="000000"/>
                          </a:solidFill>
                          <a:effectLst/>
                          <a:latin typeface="Arial" panose="020B0604020202020204" pitchFamily="34" charset="0"/>
                        </a:rPr>
                        <a:t>559 083 549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1000" b="0" i="0" u="none" strike="noStrike">
                          <a:solidFill>
                            <a:srgbClr val="000000"/>
                          </a:solidFill>
                          <a:effectLst/>
                          <a:latin typeface="Arial" panose="020B0604020202020204" pitchFamily="34" charset="0"/>
                        </a:rPr>
                        <a:t>2 489 204 152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1000" b="0" i="0" u="none" strike="noStrike" dirty="0">
                          <a:solidFill>
                            <a:srgbClr val="000000"/>
                          </a:solidFill>
                          <a:effectLst/>
                          <a:latin typeface="Arial" panose="020B0604020202020204" pitchFamily="34" charset="0"/>
                        </a:rPr>
                        <a:t>5 418 985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877983767"/>
                  </a:ext>
                </a:extLst>
              </a:tr>
            </a:tbl>
          </a:graphicData>
        </a:graphic>
      </p:graphicFrame>
      <p:pic>
        <p:nvPicPr>
          <p:cNvPr id="4" name="Obrázek 3">
            <a:extLst>
              <a:ext uri="{FF2B5EF4-FFF2-40B4-BE49-F238E27FC236}">
                <a16:creationId xmlns:a16="http://schemas.microsoft.com/office/drawing/2014/main" id="{DF4FD1E7-1A0E-4D98-BFC3-E4D6200CC038}"/>
              </a:ext>
            </a:extLst>
          </p:cNvPr>
          <p:cNvPicPr>
            <a:picLocks noChangeAspect="1"/>
          </p:cNvPicPr>
          <p:nvPr/>
        </p:nvPicPr>
        <p:blipFill>
          <a:blip r:embed="rId2"/>
          <a:stretch>
            <a:fillRect/>
          </a:stretch>
        </p:blipFill>
        <p:spPr>
          <a:xfrm>
            <a:off x="4235844" y="1514238"/>
            <a:ext cx="4461930" cy="1794251"/>
          </a:xfrm>
          <a:prstGeom prst="rect">
            <a:avLst/>
          </a:prstGeom>
        </p:spPr>
      </p:pic>
      <p:pic>
        <p:nvPicPr>
          <p:cNvPr id="6" name="Obrázek 5">
            <a:extLst>
              <a:ext uri="{FF2B5EF4-FFF2-40B4-BE49-F238E27FC236}">
                <a16:creationId xmlns:a16="http://schemas.microsoft.com/office/drawing/2014/main" id="{E94E7C9C-B576-4379-8E82-52CCCECF06AB}"/>
              </a:ext>
            </a:extLst>
          </p:cNvPr>
          <p:cNvPicPr>
            <a:picLocks noChangeAspect="1"/>
          </p:cNvPicPr>
          <p:nvPr/>
        </p:nvPicPr>
        <p:blipFill>
          <a:blip r:embed="rId3"/>
          <a:stretch>
            <a:fillRect/>
          </a:stretch>
        </p:blipFill>
        <p:spPr>
          <a:xfrm>
            <a:off x="2273931" y="3429000"/>
            <a:ext cx="6423844" cy="3154680"/>
          </a:xfrm>
          <a:prstGeom prst="rect">
            <a:avLst/>
          </a:prstGeom>
        </p:spPr>
      </p:pic>
    </p:spTree>
    <p:extLst>
      <p:ext uri="{BB962C8B-B14F-4D97-AF65-F5344CB8AC3E}">
        <p14:creationId xmlns:p14="http://schemas.microsoft.com/office/powerpoint/2010/main" val="665020762"/>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PoljeZBesedilom 3">
            <a:extLst>
              <a:ext uri="{FF2B5EF4-FFF2-40B4-BE49-F238E27FC236}">
                <a16:creationId xmlns:a16="http://schemas.microsoft.com/office/drawing/2014/main" id="{B27F9095-DD83-4B46-874E-F7CB31CC5598}"/>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cs-CZ" dirty="0"/>
              <a:t>BD20220412</a:t>
            </a:r>
          </a:p>
        </p:txBody>
      </p:sp>
      <p:sp>
        <p:nvSpPr>
          <p:cNvPr id="10" name="PoljeZBesedilom 1">
            <a:extLst>
              <a:ext uri="{FF2B5EF4-FFF2-40B4-BE49-F238E27FC236}">
                <a16:creationId xmlns:a16="http://schemas.microsoft.com/office/drawing/2014/main" id="{EC979391-F19C-48EE-9088-817B959668BA}"/>
              </a:ext>
            </a:extLst>
          </p:cNvPr>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err="1">
                <a:solidFill>
                  <a:srgbClr val="008000"/>
                </a:solidFill>
              </a:rPr>
              <a:t>Parallel</a:t>
            </a:r>
            <a:r>
              <a:rPr lang="sl-SI" altLang="sl-SI" dirty="0">
                <a:solidFill>
                  <a:srgbClr val="008000"/>
                </a:solidFill>
              </a:rPr>
              <a:t> Run KPI </a:t>
            </a:r>
            <a:r>
              <a:rPr lang="sl-SI" altLang="sl-SI" dirty="0" err="1">
                <a:solidFill>
                  <a:srgbClr val="008000"/>
                </a:solidFill>
              </a:rPr>
              <a:t>report</a:t>
            </a:r>
            <a:endParaRPr lang="sl-SI" altLang="sl-SI" dirty="0">
              <a:solidFill>
                <a:srgbClr val="008000"/>
              </a:solidFill>
            </a:endParaRPr>
          </a:p>
        </p:txBody>
      </p:sp>
      <p:sp>
        <p:nvSpPr>
          <p:cNvPr id="11" name="PoljeZBesedilom 2">
            <a:extLst>
              <a:ext uri="{FF2B5EF4-FFF2-40B4-BE49-F238E27FC236}">
                <a16:creationId xmlns:a16="http://schemas.microsoft.com/office/drawing/2014/main" id="{33989739-0CD1-4984-8E5E-538D9EFD7D20}"/>
              </a:ext>
            </a:extLst>
          </p:cNvPr>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11: Core Social Welfare</a:t>
            </a:r>
            <a:endParaRPr lang="sl-SI" altLang="sl-SI" dirty="0">
              <a:solidFill>
                <a:srgbClr val="008000"/>
              </a:solidFill>
            </a:endParaRPr>
          </a:p>
        </p:txBody>
      </p:sp>
      <p:graphicFrame>
        <p:nvGraphicFramePr>
          <p:cNvPr id="2" name="Tabulka 1">
            <a:extLst>
              <a:ext uri="{FF2B5EF4-FFF2-40B4-BE49-F238E27FC236}">
                <a16:creationId xmlns:a16="http://schemas.microsoft.com/office/drawing/2014/main" id="{1801F515-02ED-42B2-93BA-EFDAB23DB3AF}"/>
              </a:ext>
            </a:extLst>
          </p:cNvPr>
          <p:cNvGraphicFramePr>
            <a:graphicFrameLocks noGrp="1"/>
          </p:cNvGraphicFramePr>
          <p:nvPr>
            <p:extLst>
              <p:ext uri="{D42A27DB-BD31-4B8C-83A1-F6EECF244321}">
                <p14:modId xmlns:p14="http://schemas.microsoft.com/office/powerpoint/2010/main" val="618522175"/>
              </p:ext>
            </p:extLst>
          </p:nvPr>
        </p:nvGraphicFramePr>
        <p:xfrm>
          <a:off x="635000" y="1270000"/>
          <a:ext cx="3340100" cy="323850"/>
        </p:xfrm>
        <a:graphic>
          <a:graphicData uri="http://schemas.openxmlformats.org/drawingml/2006/table">
            <a:tbl>
              <a:tblPr/>
              <a:tblGrid>
                <a:gridCol w="1130300">
                  <a:extLst>
                    <a:ext uri="{9D8B030D-6E8A-4147-A177-3AD203B41FA5}">
                      <a16:colId xmlns:a16="http://schemas.microsoft.com/office/drawing/2014/main" val="4170551748"/>
                    </a:ext>
                  </a:extLst>
                </a:gridCol>
                <a:gridCol w="1130300">
                  <a:extLst>
                    <a:ext uri="{9D8B030D-6E8A-4147-A177-3AD203B41FA5}">
                      <a16:colId xmlns:a16="http://schemas.microsoft.com/office/drawing/2014/main" val="356080437"/>
                    </a:ext>
                  </a:extLst>
                </a:gridCol>
                <a:gridCol w="1079500">
                  <a:extLst>
                    <a:ext uri="{9D8B030D-6E8A-4147-A177-3AD203B41FA5}">
                      <a16:colId xmlns:a16="http://schemas.microsoft.com/office/drawing/2014/main" val="20966246"/>
                    </a:ext>
                  </a:extLst>
                </a:gridCol>
              </a:tblGrid>
              <a:tr h="161925">
                <a:tc>
                  <a:txBody>
                    <a:bodyPr/>
                    <a:lstStyle/>
                    <a:p>
                      <a:pPr algn="l" fontAlgn="b"/>
                      <a:r>
                        <a:rPr lang="cs-CZ" sz="1000" b="1" i="0" u="none" strike="noStrike">
                          <a:solidFill>
                            <a:srgbClr val="000000"/>
                          </a:solidFill>
                          <a:effectLst/>
                          <a:latin typeface="Arial" panose="020B0604020202020204" pitchFamily="34" charset="0"/>
                        </a:rPr>
                        <a:t>Sum of PS_CORE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1000" b="1" i="0" u="none" strike="noStrike">
                          <a:solidFill>
                            <a:srgbClr val="000000"/>
                          </a:solidFill>
                          <a:effectLst/>
                          <a:latin typeface="Arial" panose="020B0604020202020204" pitchFamily="34" charset="0"/>
                        </a:rPr>
                        <a:t>Sum of CS_CORE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1000" b="1" i="0" u="none" strike="noStrike">
                          <a:solidFill>
                            <a:srgbClr val="000000"/>
                          </a:solidFill>
                          <a:effectLst/>
                          <a:latin typeface="Arial" panose="020B0604020202020204" pitchFamily="34" charset="0"/>
                        </a:rPr>
                        <a:t>Sum of CI_CORE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3453286364"/>
                  </a:ext>
                </a:extLst>
              </a:tr>
              <a:tr h="161925">
                <a:tc>
                  <a:txBody>
                    <a:bodyPr/>
                    <a:lstStyle/>
                    <a:p>
                      <a:pPr algn="r" fontAlgn="b"/>
                      <a:r>
                        <a:rPr lang="cs-CZ" sz="1000" b="0" i="0" u="none" strike="noStrike">
                          <a:solidFill>
                            <a:srgbClr val="000000"/>
                          </a:solidFill>
                          <a:effectLst/>
                          <a:latin typeface="Arial" panose="020B0604020202020204" pitchFamily="34" charset="0"/>
                        </a:rPr>
                        <a:t>542 629 492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1000" b="0" i="0" u="none" strike="noStrike">
                          <a:solidFill>
                            <a:srgbClr val="000000"/>
                          </a:solidFill>
                          <a:effectLst/>
                          <a:latin typeface="Arial" panose="020B0604020202020204" pitchFamily="34" charset="0"/>
                        </a:rPr>
                        <a:t>2 419 475 817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1000" b="0" i="0" u="none" strike="noStrike" dirty="0">
                          <a:solidFill>
                            <a:srgbClr val="000000"/>
                          </a:solidFill>
                          <a:effectLst/>
                          <a:latin typeface="Arial" panose="020B0604020202020204" pitchFamily="34" charset="0"/>
                        </a:rPr>
                        <a:t>14 552 622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607014638"/>
                  </a:ext>
                </a:extLst>
              </a:tr>
            </a:tbl>
          </a:graphicData>
        </a:graphic>
      </p:graphicFrame>
      <p:pic>
        <p:nvPicPr>
          <p:cNvPr id="4" name="Obrázek 3">
            <a:extLst>
              <a:ext uri="{FF2B5EF4-FFF2-40B4-BE49-F238E27FC236}">
                <a16:creationId xmlns:a16="http://schemas.microsoft.com/office/drawing/2014/main" id="{626DED48-42B8-4BB3-9482-3EAB685ED2A4}"/>
              </a:ext>
            </a:extLst>
          </p:cNvPr>
          <p:cNvPicPr>
            <a:picLocks noChangeAspect="1"/>
          </p:cNvPicPr>
          <p:nvPr/>
        </p:nvPicPr>
        <p:blipFill>
          <a:blip r:embed="rId2"/>
          <a:stretch>
            <a:fillRect/>
          </a:stretch>
        </p:blipFill>
        <p:spPr>
          <a:xfrm>
            <a:off x="4253027" y="1497302"/>
            <a:ext cx="4591050" cy="1857289"/>
          </a:xfrm>
          <a:prstGeom prst="rect">
            <a:avLst/>
          </a:prstGeom>
        </p:spPr>
      </p:pic>
      <p:pic>
        <p:nvPicPr>
          <p:cNvPr id="6" name="Obrázek 5">
            <a:extLst>
              <a:ext uri="{FF2B5EF4-FFF2-40B4-BE49-F238E27FC236}">
                <a16:creationId xmlns:a16="http://schemas.microsoft.com/office/drawing/2014/main" id="{903AFFBE-14C5-4DEB-A008-1D43D62199BA}"/>
              </a:ext>
            </a:extLst>
          </p:cNvPr>
          <p:cNvPicPr>
            <a:picLocks noChangeAspect="1"/>
          </p:cNvPicPr>
          <p:nvPr/>
        </p:nvPicPr>
        <p:blipFill>
          <a:blip r:embed="rId3"/>
          <a:stretch>
            <a:fillRect/>
          </a:stretch>
        </p:blipFill>
        <p:spPr>
          <a:xfrm>
            <a:off x="2788646" y="3503410"/>
            <a:ext cx="6055431" cy="2955912"/>
          </a:xfrm>
          <a:prstGeom prst="rect">
            <a:avLst/>
          </a:prstGeom>
        </p:spPr>
      </p:pic>
    </p:spTree>
    <p:extLst>
      <p:ext uri="{BB962C8B-B14F-4D97-AF65-F5344CB8AC3E}">
        <p14:creationId xmlns:p14="http://schemas.microsoft.com/office/powerpoint/2010/main" val="12060097"/>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PoljeZBesedilom 3">
            <a:extLst>
              <a:ext uri="{FF2B5EF4-FFF2-40B4-BE49-F238E27FC236}">
                <a16:creationId xmlns:a16="http://schemas.microsoft.com/office/drawing/2014/main" id="{B27F9095-DD83-4B46-874E-F7CB31CC5598}"/>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cs-CZ" dirty="0"/>
              <a:t>BD20220413</a:t>
            </a:r>
          </a:p>
        </p:txBody>
      </p:sp>
      <p:sp>
        <p:nvSpPr>
          <p:cNvPr id="10" name="PoljeZBesedilom 1">
            <a:extLst>
              <a:ext uri="{FF2B5EF4-FFF2-40B4-BE49-F238E27FC236}">
                <a16:creationId xmlns:a16="http://schemas.microsoft.com/office/drawing/2014/main" id="{EC979391-F19C-48EE-9088-817B959668BA}"/>
              </a:ext>
            </a:extLst>
          </p:cNvPr>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err="1">
                <a:solidFill>
                  <a:srgbClr val="008000"/>
                </a:solidFill>
              </a:rPr>
              <a:t>Parallel</a:t>
            </a:r>
            <a:r>
              <a:rPr lang="sl-SI" altLang="sl-SI" dirty="0">
                <a:solidFill>
                  <a:srgbClr val="008000"/>
                </a:solidFill>
              </a:rPr>
              <a:t> Run KPI </a:t>
            </a:r>
            <a:r>
              <a:rPr lang="sl-SI" altLang="sl-SI" dirty="0" err="1">
                <a:solidFill>
                  <a:srgbClr val="008000"/>
                </a:solidFill>
              </a:rPr>
              <a:t>report</a:t>
            </a:r>
            <a:endParaRPr lang="sl-SI" altLang="sl-SI" dirty="0">
              <a:solidFill>
                <a:srgbClr val="008000"/>
              </a:solidFill>
            </a:endParaRPr>
          </a:p>
        </p:txBody>
      </p:sp>
      <p:sp>
        <p:nvSpPr>
          <p:cNvPr id="11" name="PoljeZBesedilom 2">
            <a:extLst>
              <a:ext uri="{FF2B5EF4-FFF2-40B4-BE49-F238E27FC236}">
                <a16:creationId xmlns:a16="http://schemas.microsoft.com/office/drawing/2014/main" id="{33989739-0CD1-4984-8E5E-538D9EFD7D20}"/>
              </a:ext>
            </a:extLst>
          </p:cNvPr>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11: Core Social Welfare</a:t>
            </a:r>
            <a:endParaRPr lang="sl-SI" altLang="sl-SI" dirty="0">
              <a:solidFill>
                <a:srgbClr val="008000"/>
              </a:solidFill>
            </a:endParaRPr>
          </a:p>
        </p:txBody>
      </p:sp>
      <p:graphicFrame>
        <p:nvGraphicFramePr>
          <p:cNvPr id="2" name="Tabulka 1">
            <a:extLst>
              <a:ext uri="{FF2B5EF4-FFF2-40B4-BE49-F238E27FC236}">
                <a16:creationId xmlns:a16="http://schemas.microsoft.com/office/drawing/2014/main" id="{EC8A0A12-5F81-40B1-9EC9-EB8C04D1D540}"/>
              </a:ext>
            </a:extLst>
          </p:cNvPr>
          <p:cNvGraphicFramePr>
            <a:graphicFrameLocks noGrp="1"/>
          </p:cNvGraphicFramePr>
          <p:nvPr>
            <p:extLst>
              <p:ext uri="{D42A27DB-BD31-4B8C-83A1-F6EECF244321}">
                <p14:modId xmlns:p14="http://schemas.microsoft.com/office/powerpoint/2010/main" val="3548155571"/>
              </p:ext>
            </p:extLst>
          </p:nvPr>
        </p:nvGraphicFramePr>
        <p:xfrm>
          <a:off x="635000" y="1270000"/>
          <a:ext cx="3340100" cy="323850"/>
        </p:xfrm>
        <a:graphic>
          <a:graphicData uri="http://schemas.openxmlformats.org/drawingml/2006/table">
            <a:tbl>
              <a:tblPr/>
              <a:tblGrid>
                <a:gridCol w="1130300">
                  <a:extLst>
                    <a:ext uri="{9D8B030D-6E8A-4147-A177-3AD203B41FA5}">
                      <a16:colId xmlns:a16="http://schemas.microsoft.com/office/drawing/2014/main" val="1785535532"/>
                    </a:ext>
                  </a:extLst>
                </a:gridCol>
                <a:gridCol w="1130300">
                  <a:extLst>
                    <a:ext uri="{9D8B030D-6E8A-4147-A177-3AD203B41FA5}">
                      <a16:colId xmlns:a16="http://schemas.microsoft.com/office/drawing/2014/main" val="3298589746"/>
                    </a:ext>
                  </a:extLst>
                </a:gridCol>
                <a:gridCol w="1079500">
                  <a:extLst>
                    <a:ext uri="{9D8B030D-6E8A-4147-A177-3AD203B41FA5}">
                      <a16:colId xmlns:a16="http://schemas.microsoft.com/office/drawing/2014/main" val="2734507846"/>
                    </a:ext>
                  </a:extLst>
                </a:gridCol>
              </a:tblGrid>
              <a:tr h="161925">
                <a:tc>
                  <a:txBody>
                    <a:bodyPr/>
                    <a:lstStyle/>
                    <a:p>
                      <a:pPr algn="l" fontAlgn="b"/>
                      <a:r>
                        <a:rPr lang="cs-CZ" sz="1000" b="1" i="0" u="none" strike="noStrike">
                          <a:solidFill>
                            <a:srgbClr val="000000"/>
                          </a:solidFill>
                          <a:effectLst/>
                          <a:latin typeface="Arial" panose="020B0604020202020204" pitchFamily="34" charset="0"/>
                        </a:rPr>
                        <a:t>Sum of PS_CORE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1000" b="1" i="0" u="none" strike="noStrike">
                          <a:solidFill>
                            <a:srgbClr val="000000"/>
                          </a:solidFill>
                          <a:effectLst/>
                          <a:latin typeface="Arial" panose="020B0604020202020204" pitchFamily="34" charset="0"/>
                        </a:rPr>
                        <a:t>Sum of CS_CORE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1000" b="1" i="0" u="none" strike="noStrike">
                          <a:solidFill>
                            <a:srgbClr val="000000"/>
                          </a:solidFill>
                          <a:effectLst/>
                          <a:latin typeface="Arial" panose="020B0604020202020204" pitchFamily="34" charset="0"/>
                        </a:rPr>
                        <a:t>Sum of CI_CORE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2697980604"/>
                  </a:ext>
                </a:extLst>
              </a:tr>
              <a:tr h="161925">
                <a:tc>
                  <a:txBody>
                    <a:bodyPr/>
                    <a:lstStyle/>
                    <a:p>
                      <a:pPr algn="r" fontAlgn="b"/>
                      <a:r>
                        <a:rPr lang="cs-CZ" sz="1000" b="0" i="0" u="none" strike="noStrike">
                          <a:solidFill>
                            <a:srgbClr val="000000"/>
                          </a:solidFill>
                          <a:effectLst/>
                          <a:latin typeface="Arial" panose="020B0604020202020204" pitchFamily="34" charset="0"/>
                        </a:rPr>
                        <a:t>452 275 678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1000" b="0" i="0" u="none" strike="noStrike">
                          <a:solidFill>
                            <a:srgbClr val="000000"/>
                          </a:solidFill>
                          <a:effectLst/>
                          <a:latin typeface="Arial" panose="020B0604020202020204" pitchFamily="34" charset="0"/>
                        </a:rPr>
                        <a:t>2 380 014 088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1000" b="0" i="0" u="none" strike="noStrike" dirty="0">
                          <a:solidFill>
                            <a:srgbClr val="000000"/>
                          </a:solidFill>
                          <a:effectLst/>
                          <a:latin typeface="Arial" panose="020B0604020202020204" pitchFamily="34" charset="0"/>
                        </a:rPr>
                        <a:t>7 358 871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515925239"/>
                  </a:ext>
                </a:extLst>
              </a:tr>
            </a:tbl>
          </a:graphicData>
        </a:graphic>
      </p:graphicFrame>
      <p:pic>
        <p:nvPicPr>
          <p:cNvPr id="4" name="Obrázek 3">
            <a:extLst>
              <a:ext uri="{FF2B5EF4-FFF2-40B4-BE49-F238E27FC236}">
                <a16:creationId xmlns:a16="http://schemas.microsoft.com/office/drawing/2014/main" id="{680D1601-3F49-47B1-B6FA-D36346B9087B}"/>
              </a:ext>
            </a:extLst>
          </p:cNvPr>
          <p:cNvPicPr>
            <a:picLocks noChangeAspect="1"/>
          </p:cNvPicPr>
          <p:nvPr/>
        </p:nvPicPr>
        <p:blipFill>
          <a:blip r:embed="rId2"/>
          <a:stretch>
            <a:fillRect/>
          </a:stretch>
        </p:blipFill>
        <p:spPr>
          <a:xfrm>
            <a:off x="4272762" y="1330667"/>
            <a:ext cx="4278706" cy="1719238"/>
          </a:xfrm>
          <a:prstGeom prst="rect">
            <a:avLst/>
          </a:prstGeom>
        </p:spPr>
      </p:pic>
      <p:pic>
        <p:nvPicPr>
          <p:cNvPr id="6" name="Obrázek 5">
            <a:extLst>
              <a:ext uri="{FF2B5EF4-FFF2-40B4-BE49-F238E27FC236}">
                <a16:creationId xmlns:a16="http://schemas.microsoft.com/office/drawing/2014/main" id="{8E6E1808-7DFE-41AE-8AAF-0AC14A76DD88}"/>
              </a:ext>
            </a:extLst>
          </p:cNvPr>
          <p:cNvPicPr>
            <a:picLocks noChangeAspect="1"/>
          </p:cNvPicPr>
          <p:nvPr/>
        </p:nvPicPr>
        <p:blipFill>
          <a:blip r:embed="rId3"/>
          <a:stretch>
            <a:fillRect/>
          </a:stretch>
        </p:blipFill>
        <p:spPr>
          <a:xfrm>
            <a:off x="2260397" y="3429000"/>
            <a:ext cx="6291071" cy="3120670"/>
          </a:xfrm>
          <a:prstGeom prst="rect">
            <a:avLst/>
          </a:prstGeom>
        </p:spPr>
      </p:pic>
    </p:spTree>
    <p:extLst>
      <p:ext uri="{BB962C8B-B14F-4D97-AF65-F5344CB8AC3E}">
        <p14:creationId xmlns:p14="http://schemas.microsoft.com/office/powerpoint/2010/main" val="1961812319"/>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PoljeZBesedilom 3">
            <a:extLst>
              <a:ext uri="{FF2B5EF4-FFF2-40B4-BE49-F238E27FC236}">
                <a16:creationId xmlns:a16="http://schemas.microsoft.com/office/drawing/2014/main" id="{B27F9095-DD83-4B46-874E-F7CB31CC5598}"/>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cs-CZ" dirty="0"/>
              <a:t>BD20220414</a:t>
            </a:r>
          </a:p>
        </p:txBody>
      </p:sp>
      <p:sp>
        <p:nvSpPr>
          <p:cNvPr id="10" name="PoljeZBesedilom 1">
            <a:extLst>
              <a:ext uri="{FF2B5EF4-FFF2-40B4-BE49-F238E27FC236}">
                <a16:creationId xmlns:a16="http://schemas.microsoft.com/office/drawing/2014/main" id="{EC979391-F19C-48EE-9088-817B959668BA}"/>
              </a:ext>
            </a:extLst>
          </p:cNvPr>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err="1">
                <a:solidFill>
                  <a:srgbClr val="008000"/>
                </a:solidFill>
              </a:rPr>
              <a:t>Parallel</a:t>
            </a:r>
            <a:r>
              <a:rPr lang="sl-SI" altLang="sl-SI" dirty="0">
                <a:solidFill>
                  <a:srgbClr val="008000"/>
                </a:solidFill>
              </a:rPr>
              <a:t> Run KPI </a:t>
            </a:r>
            <a:r>
              <a:rPr lang="sl-SI" altLang="sl-SI" dirty="0" err="1">
                <a:solidFill>
                  <a:srgbClr val="008000"/>
                </a:solidFill>
              </a:rPr>
              <a:t>report</a:t>
            </a:r>
            <a:endParaRPr lang="sl-SI" altLang="sl-SI" dirty="0">
              <a:solidFill>
                <a:srgbClr val="008000"/>
              </a:solidFill>
            </a:endParaRPr>
          </a:p>
        </p:txBody>
      </p:sp>
      <p:sp>
        <p:nvSpPr>
          <p:cNvPr id="11" name="PoljeZBesedilom 2">
            <a:extLst>
              <a:ext uri="{FF2B5EF4-FFF2-40B4-BE49-F238E27FC236}">
                <a16:creationId xmlns:a16="http://schemas.microsoft.com/office/drawing/2014/main" id="{33989739-0CD1-4984-8E5E-538D9EFD7D20}"/>
              </a:ext>
            </a:extLst>
          </p:cNvPr>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11: Core Social Welfare</a:t>
            </a:r>
            <a:endParaRPr lang="sl-SI" altLang="sl-SI" dirty="0">
              <a:solidFill>
                <a:srgbClr val="008000"/>
              </a:solidFill>
            </a:endParaRPr>
          </a:p>
        </p:txBody>
      </p:sp>
      <p:graphicFrame>
        <p:nvGraphicFramePr>
          <p:cNvPr id="2" name="Tabulka 1">
            <a:extLst>
              <a:ext uri="{FF2B5EF4-FFF2-40B4-BE49-F238E27FC236}">
                <a16:creationId xmlns:a16="http://schemas.microsoft.com/office/drawing/2014/main" id="{FA2F1F2A-5AEE-4E2E-AA2B-E3BB823364A0}"/>
              </a:ext>
            </a:extLst>
          </p:cNvPr>
          <p:cNvGraphicFramePr>
            <a:graphicFrameLocks noGrp="1"/>
          </p:cNvGraphicFramePr>
          <p:nvPr>
            <p:extLst>
              <p:ext uri="{D42A27DB-BD31-4B8C-83A1-F6EECF244321}">
                <p14:modId xmlns:p14="http://schemas.microsoft.com/office/powerpoint/2010/main" val="3790978287"/>
              </p:ext>
            </p:extLst>
          </p:nvPr>
        </p:nvGraphicFramePr>
        <p:xfrm>
          <a:off x="635000" y="1270000"/>
          <a:ext cx="3340100" cy="323850"/>
        </p:xfrm>
        <a:graphic>
          <a:graphicData uri="http://schemas.openxmlformats.org/drawingml/2006/table">
            <a:tbl>
              <a:tblPr/>
              <a:tblGrid>
                <a:gridCol w="1130300">
                  <a:extLst>
                    <a:ext uri="{9D8B030D-6E8A-4147-A177-3AD203B41FA5}">
                      <a16:colId xmlns:a16="http://schemas.microsoft.com/office/drawing/2014/main" val="3722153474"/>
                    </a:ext>
                  </a:extLst>
                </a:gridCol>
                <a:gridCol w="1130300">
                  <a:extLst>
                    <a:ext uri="{9D8B030D-6E8A-4147-A177-3AD203B41FA5}">
                      <a16:colId xmlns:a16="http://schemas.microsoft.com/office/drawing/2014/main" val="3808982941"/>
                    </a:ext>
                  </a:extLst>
                </a:gridCol>
                <a:gridCol w="1079500">
                  <a:extLst>
                    <a:ext uri="{9D8B030D-6E8A-4147-A177-3AD203B41FA5}">
                      <a16:colId xmlns:a16="http://schemas.microsoft.com/office/drawing/2014/main" val="453246149"/>
                    </a:ext>
                  </a:extLst>
                </a:gridCol>
              </a:tblGrid>
              <a:tr h="161925">
                <a:tc>
                  <a:txBody>
                    <a:bodyPr/>
                    <a:lstStyle/>
                    <a:p>
                      <a:pPr algn="l" fontAlgn="b"/>
                      <a:r>
                        <a:rPr lang="cs-CZ" sz="1000" b="1" i="0" u="none" strike="noStrike">
                          <a:solidFill>
                            <a:srgbClr val="000000"/>
                          </a:solidFill>
                          <a:effectLst/>
                          <a:latin typeface="Arial" panose="020B0604020202020204" pitchFamily="34" charset="0"/>
                        </a:rPr>
                        <a:t>Sum of PS_CORE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1000" b="1" i="0" u="none" strike="noStrike">
                          <a:solidFill>
                            <a:srgbClr val="000000"/>
                          </a:solidFill>
                          <a:effectLst/>
                          <a:latin typeface="Arial" panose="020B0604020202020204" pitchFamily="34" charset="0"/>
                        </a:rPr>
                        <a:t>Sum of CS_CORE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1000" b="1" i="0" u="none" strike="noStrike">
                          <a:solidFill>
                            <a:srgbClr val="000000"/>
                          </a:solidFill>
                          <a:effectLst/>
                          <a:latin typeface="Arial" panose="020B0604020202020204" pitchFamily="34" charset="0"/>
                        </a:rPr>
                        <a:t>Sum of CI_CORE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955896949"/>
                  </a:ext>
                </a:extLst>
              </a:tr>
              <a:tr h="161925">
                <a:tc>
                  <a:txBody>
                    <a:bodyPr/>
                    <a:lstStyle/>
                    <a:p>
                      <a:pPr algn="r" fontAlgn="b"/>
                      <a:r>
                        <a:rPr lang="cs-CZ" sz="1000" b="0" i="0" u="none" strike="noStrike">
                          <a:solidFill>
                            <a:srgbClr val="000000"/>
                          </a:solidFill>
                          <a:effectLst/>
                          <a:latin typeface="Arial" panose="020B0604020202020204" pitchFamily="34" charset="0"/>
                        </a:rPr>
                        <a:t>462 745 864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1000" b="0" i="0" u="none" strike="noStrike">
                          <a:solidFill>
                            <a:srgbClr val="000000"/>
                          </a:solidFill>
                          <a:effectLst/>
                          <a:latin typeface="Arial" panose="020B0604020202020204" pitchFamily="34" charset="0"/>
                        </a:rPr>
                        <a:t>2 360 873 673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1000" b="0" i="0" u="none" strike="noStrike" dirty="0">
                          <a:solidFill>
                            <a:srgbClr val="000000"/>
                          </a:solidFill>
                          <a:effectLst/>
                          <a:latin typeface="Arial" panose="020B0604020202020204" pitchFamily="34" charset="0"/>
                        </a:rPr>
                        <a:t>3 278 431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251724470"/>
                  </a:ext>
                </a:extLst>
              </a:tr>
            </a:tbl>
          </a:graphicData>
        </a:graphic>
      </p:graphicFrame>
      <p:pic>
        <p:nvPicPr>
          <p:cNvPr id="4" name="Obrázek 3">
            <a:extLst>
              <a:ext uri="{FF2B5EF4-FFF2-40B4-BE49-F238E27FC236}">
                <a16:creationId xmlns:a16="http://schemas.microsoft.com/office/drawing/2014/main" id="{0FDE8D57-BA31-4F8C-B1B2-18C4F775E899}"/>
              </a:ext>
            </a:extLst>
          </p:cNvPr>
          <p:cNvPicPr>
            <a:picLocks noChangeAspect="1"/>
          </p:cNvPicPr>
          <p:nvPr/>
        </p:nvPicPr>
        <p:blipFill>
          <a:blip r:embed="rId2"/>
          <a:stretch>
            <a:fillRect/>
          </a:stretch>
        </p:blipFill>
        <p:spPr>
          <a:xfrm>
            <a:off x="4204030" y="1483538"/>
            <a:ext cx="4318178" cy="1758772"/>
          </a:xfrm>
          <a:prstGeom prst="rect">
            <a:avLst/>
          </a:prstGeom>
        </p:spPr>
      </p:pic>
      <p:pic>
        <p:nvPicPr>
          <p:cNvPr id="6" name="Obrázek 5">
            <a:extLst>
              <a:ext uri="{FF2B5EF4-FFF2-40B4-BE49-F238E27FC236}">
                <a16:creationId xmlns:a16="http://schemas.microsoft.com/office/drawing/2014/main" id="{E7B5FC2F-3643-465D-9454-8FD7667267EC}"/>
              </a:ext>
            </a:extLst>
          </p:cNvPr>
          <p:cNvPicPr>
            <a:picLocks noChangeAspect="1"/>
          </p:cNvPicPr>
          <p:nvPr/>
        </p:nvPicPr>
        <p:blipFill>
          <a:blip r:embed="rId3"/>
          <a:stretch>
            <a:fillRect/>
          </a:stretch>
        </p:blipFill>
        <p:spPr>
          <a:xfrm>
            <a:off x="2531060" y="3466959"/>
            <a:ext cx="6343460" cy="3127939"/>
          </a:xfrm>
          <a:prstGeom prst="rect">
            <a:avLst/>
          </a:prstGeom>
        </p:spPr>
      </p:pic>
    </p:spTree>
    <p:extLst>
      <p:ext uri="{BB962C8B-B14F-4D97-AF65-F5344CB8AC3E}">
        <p14:creationId xmlns:p14="http://schemas.microsoft.com/office/powerpoint/2010/main" val="3390539380"/>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PoljeZBesedilom 3">
            <a:extLst>
              <a:ext uri="{FF2B5EF4-FFF2-40B4-BE49-F238E27FC236}">
                <a16:creationId xmlns:a16="http://schemas.microsoft.com/office/drawing/2014/main" id="{B27F9095-DD83-4B46-874E-F7CB31CC5598}"/>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cs-CZ" dirty="0"/>
              <a:t>BD20220415</a:t>
            </a:r>
          </a:p>
        </p:txBody>
      </p:sp>
      <p:sp>
        <p:nvSpPr>
          <p:cNvPr id="10" name="PoljeZBesedilom 1">
            <a:extLst>
              <a:ext uri="{FF2B5EF4-FFF2-40B4-BE49-F238E27FC236}">
                <a16:creationId xmlns:a16="http://schemas.microsoft.com/office/drawing/2014/main" id="{EC979391-F19C-48EE-9088-817B959668BA}"/>
              </a:ext>
            </a:extLst>
          </p:cNvPr>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err="1">
                <a:solidFill>
                  <a:srgbClr val="008000"/>
                </a:solidFill>
              </a:rPr>
              <a:t>Parallel</a:t>
            </a:r>
            <a:r>
              <a:rPr lang="sl-SI" altLang="sl-SI" dirty="0">
                <a:solidFill>
                  <a:srgbClr val="008000"/>
                </a:solidFill>
              </a:rPr>
              <a:t> Run KPI </a:t>
            </a:r>
            <a:r>
              <a:rPr lang="sl-SI" altLang="sl-SI" dirty="0" err="1">
                <a:solidFill>
                  <a:srgbClr val="008000"/>
                </a:solidFill>
              </a:rPr>
              <a:t>report</a:t>
            </a:r>
            <a:endParaRPr lang="sl-SI" altLang="sl-SI" dirty="0">
              <a:solidFill>
                <a:srgbClr val="008000"/>
              </a:solidFill>
            </a:endParaRPr>
          </a:p>
        </p:txBody>
      </p:sp>
      <p:sp>
        <p:nvSpPr>
          <p:cNvPr id="11" name="PoljeZBesedilom 2">
            <a:extLst>
              <a:ext uri="{FF2B5EF4-FFF2-40B4-BE49-F238E27FC236}">
                <a16:creationId xmlns:a16="http://schemas.microsoft.com/office/drawing/2014/main" id="{33989739-0CD1-4984-8E5E-538D9EFD7D20}"/>
              </a:ext>
            </a:extLst>
          </p:cNvPr>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11: Core Social Welfare</a:t>
            </a:r>
            <a:endParaRPr lang="sl-SI" altLang="sl-SI" dirty="0">
              <a:solidFill>
                <a:srgbClr val="008000"/>
              </a:solidFill>
            </a:endParaRPr>
          </a:p>
        </p:txBody>
      </p:sp>
      <p:graphicFrame>
        <p:nvGraphicFramePr>
          <p:cNvPr id="2" name="Tabulka 1">
            <a:extLst>
              <a:ext uri="{FF2B5EF4-FFF2-40B4-BE49-F238E27FC236}">
                <a16:creationId xmlns:a16="http://schemas.microsoft.com/office/drawing/2014/main" id="{84003E79-87D1-49F6-8164-1462A2187B70}"/>
              </a:ext>
            </a:extLst>
          </p:cNvPr>
          <p:cNvGraphicFramePr>
            <a:graphicFrameLocks noGrp="1"/>
          </p:cNvGraphicFramePr>
          <p:nvPr>
            <p:extLst>
              <p:ext uri="{D42A27DB-BD31-4B8C-83A1-F6EECF244321}">
                <p14:modId xmlns:p14="http://schemas.microsoft.com/office/powerpoint/2010/main" val="3461938641"/>
              </p:ext>
            </p:extLst>
          </p:nvPr>
        </p:nvGraphicFramePr>
        <p:xfrm>
          <a:off x="635000" y="1270000"/>
          <a:ext cx="3340100" cy="323850"/>
        </p:xfrm>
        <a:graphic>
          <a:graphicData uri="http://schemas.openxmlformats.org/drawingml/2006/table">
            <a:tbl>
              <a:tblPr/>
              <a:tblGrid>
                <a:gridCol w="1130300">
                  <a:extLst>
                    <a:ext uri="{9D8B030D-6E8A-4147-A177-3AD203B41FA5}">
                      <a16:colId xmlns:a16="http://schemas.microsoft.com/office/drawing/2014/main" val="4022339553"/>
                    </a:ext>
                  </a:extLst>
                </a:gridCol>
                <a:gridCol w="1130300">
                  <a:extLst>
                    <a:ext uri="{9D8B030D-6E8A-4147-A177-3AD203B41FA5}">
                      <a16:colId xmlns:a16="http://schemas.microsoft.com/office/drawing/2014/main" val="4173715241"/>
                    </a:ext>
                  </a:extLst>
                </a:gridCol>
                <a:gridCol w="1079500">
                  <a:extLst>
                    <a:ext uri="{9D8B030D-6E8A-4147-A177-3AD203B41FA5}">
                      <a16:colId xmlns:a16="http://schemas.microsoft.com/office/drawing/2014/main" val="1582941949"/>
                    </a:ext>
                  </a:extLst>
                </a:gridCol>
              </a:tblGrid>
              <a:tr h="161925">
                <a:tc>
                  <a:txBody>
                    <a:bodyPr/>
                    <a:lstStyle/>
                    <a:p>
                      <a:pPr algn="l" fontAlgn="b"/>
                      <a:r>
                        <a:rPr lang="cs-CZ" sz="1000" b="1" i="0" u="none" strike="noStrike">
                          <a:solidFill>
                            <a:srgbClr val="000000"/>
                          </a:solidFill>
                          <a:effectLst/>
                          <a:latin typeface="Arial" panose="020B0604020202020204" pitchFamily="34" charset="0"/>
                        </a:rPr>
                        <a:t>Sum of PS_CORE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1000" b="1" i="0" u="none" strike="noStrike">
                          <a:solidFill>
                            <a:srgbClr val="000000"/>
                          </a:solidFill>
                          <a:effectLst/>
                          <a:latin typeface="Arial" panose="020B0604020202020204" pitchFamily="34" charset="0"/>
                        </a:rPr>
                        <a:t>Sum of CS_CORE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1000" b="1" i="0" u="none" strike="noStrike">
                          <a:solidFill>
                            <a:srgbClr val="000000"/>
                          </a:solidFill>
                          <a:effectLst/>
                          <a:latin typeface="Arial" panose="020B0604020202020204" pitchFamily="34" charset="0"/>
                        </a:rPr>
                        <a:t>Sum of CI_CORE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264571047"/>
                  </a:ext>
                </a:extLst>
              </a:tr>
              <a:tr h="161925">
                <a:tc>
                  <a:txBody>
                    <a:bodyPr/>
                    <a:lstStyle/>
                    <a:p>
                      <a:pPr algn="r" fontAlgn="b"/>
                      <a:r>
                        <a:rPr lang="cs-CZ" sz="1000" b="0" i="0" u="none" strike="noStrike">
                          <a:solidFill>
                            <a:srgbClr val="000000"/>
                          </a:solidFill>
                          <a:effectLst/>
                          <a:latin typeface="Arial" panose="020B0604020202020204" pitchFamily="34" charset="0"/>
                        </a:rPr>
                        <a:t>486 703 214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1000" b="0" i="0" u="none" strike="noStrike">
                          <a:solidFill>
                            <a:srgbClr val="000000"/>
                          </a:solidFill>
                          <a:effectLst/>
                          <a:latin typeface="Arial" panose="020B0604020202020204" pitchFamily="34" charset="0"/>
                        </a:rPr>
                        <a:t>2 201 315 309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1000" b="0" i="0" u="none" strike="noStrike" dirty="0">
                          <a:solidFill>
                            <a:srgbClr val="000000"/>
                          </a:solidFill>
                          <a:effectLst/>
                          <a:latin typeface="Arial" panose="020B0604020202020204" pitchFamily="34" charset="0"/>
                        </a:rPr>
                        <a:t>5 584 048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683898431"/>
                  </a:ext>
                </a:extLst>
              </a:tr>
            </a:tbl>
          </a:graphicData>
        </a:graphic>
      </p:graphicFrame>
      <p:pic>
        <p:nvPicPr>
          <p:cNvPr id="4" name="Obrázek 3">
            <a:extLst>
              <a:ext uri="{FF2B5EF4-FFF2-40B4-BE49-F238E27FC236}">
                <a16:creationId xmlns:a16="http://schemas.microsoft.com/office/drawing/2014/main" id="{930BE168-AB7C-4E42-A962-3D6B78ABC096}"/>
              </a:ext>
            </a:extLst>
          </p:cNvPr>
          <p:cNvPicPr>
            <a:picLocks noChangeAspect="1"/>
          </p:cNvPicPr>
          <p:nvPr/>
        </p:nvPicPr>
        <p:blipFill>
          <a:blip r:embed="rId2"/>
          <a:stretch>
            <a:fillRect/>
          </a:stretch>
        </p:blipFill>
        <p:spPr>
          <a:xfrm>
            <a:off x="4284840" y="1258888"/>
            <a:ext cx="4164216" cy="1675766"/>
          </a:xfrm>
          <a:prstGeom prst="rect">
            <a:avLst/>
          </a:prstGeom>
        </p:spPr>
      </p:pic>
      <p:pic>
        <p:nvPicPr>
          <p:cNvPr id="6" name="Obrázek 5">
            <a:extLst>
              <a:ext uri="{FF2B5EF4-FFF2-40B4-BE49-F238E27FC236}">
                <a16:creationId xmlns:a16="http://schemas.microsoft.com/office/drawing/2014/main" id="{A9443C83-60B6-4611-BE08-77F07059ED44}"/>
              </a:ext>
            </a:extLst>
          </p:cNvPr>
          <p:cNvPicPr>
            <a:picLocks noChangeAspect="1"/>
          </p:cNvPicPr>
          <p:nvPr/>
        </p:nvPicPr>
        <p:blipFill>
          <a:blip r:embed="rId3"/>
          <a:stretch>
            <a:fillRect/>
          </a:stretch>
        </p:blipFill>
        <p:spPr>
          <a:xfrm>
            <a:off x="2100597" y="3429000"/>
            <a:ext cx="6348460" cy="3118104"/>
          </a:xfrm>
          <a:prstGeom prst="rect">
            <a:avLst/>
          </a:prstGeom>
        </p:spPr>
      </p:pic>
    </p:spTree>
    <p:extLst>
      <p:ext uri="{BB962C8B-B14F-4D97-AF65-F5344CB8AC3E}">
        <p14:creationId xmlns:p14="http://schemas.microsoft.com/office/powerpoint/2010/main" val="961563926"/>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PoljeZBesedilom 3">
            <a:extLst>
              <a:ext uri="{FF2B5EF4-FFF2-40B4-BE49-F238E27FC236}">
                <a16:creationId xmlns:a16="http://schemas.microsoft.com/office/drawing/2014/main" id="{B27F9095-DD83-4B46-874E-F7CB31CC5598}"/>
              </a:ext>
            </a:extLst>
          </p:cNvPr>
          <p:cNvSpPr txBox="1">
            <a:spLocks noChangeArrowheads="1"/>
          </p:cNvSpPr>
          <p:nvPr/>
        </p:nvSpPr>
        <p:spPr bwMode="auto">
          <a:xfrm>
            <a:off x="635000" y="889000"/>
            <a:ext cx="10160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cs-CZ" dirty="0"/>
              <a:t>BD20220416</a:t>
            </a:r>
          </a:p>
          <a:p>
            <a:pPr eaLnBrk="1" hangingPunct="1"/>
            <a:endParaRPr lang="sl-SI" altLang="cs-CZ" dirty="0"/>
          </a:p>
        </p:txBody>
      </p:sp>
      <p:sp>
        <p:nvSpPr>
          <p:cNvPr id="10" name="PoljeZBesedilom 1">
            <a:extLst>
              <a:ext uri="{FF2B5EF4-FFF2-40B4-BE49-F238E27FC236}">
                <a16:creationId xmlns:a16="http://schemas.microsoft.com/office/drawing/2014/main" id="{EC979391-F19C-48EE-9088-817B959668BA}"/>
              </a:ext>
            </a:extLst>
          </p:cNvPr>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err="1">
                <a:solidFill>
                  <a:srgbClr val="008000"/>
                </a:solidFill>
              </a:rPr>
              <a:t>Parallel</a:t>
            </a:r>
            <a:r>
              <a:rPr lang="sl-SI" altLang="sl-SI" dirty="0">
                <a:solidFill>
                  <a:srgbClr val="008000"/>
                </a:solidFill>
              </a:rPr>
              <a:t> Run KPI </a:t>
            </a:r>
            <a:r>
              <a:rPr lang="sl-SI" altLang="sl-SI" dirty="0" err="1">
                <a:solidFill>
                  <a:srgbClr val="008000"/>
                </a:solidFill>
              </a:rPr>
              <a:t>report</a:t>
            </a:r>
            <a:endParaRPr lang="sl-SI" altLang="sl-SI" dirty="0">
              <a:solidFill>
                <a:srgbClr val="008000"/>
              </a:solidFill>
            </a:endParaRPr>
          </a:p>
        </p:txBody>
      </p:sp>
      <p:sp>
        <p:nvSpPr>
          <p:cNvPr id="11" name="PoljeZBesedilom 2">
            <a:extLst>
              <a:ext uri="{FF2B5EF4-FFF2-40B4-BE49-F238E27FC236}">
                <a16:creationId xmlns:a16="http://schemas.microsoft.com/office/drawing/2014/main" id="{33989739-0CD1-4984-8E5E-538D9EFD7D20}"/>
              </a:ext>
            </a:extLst>
          </p:cNvPr>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11: Core Social Welfare</a:t>
            </a:r>
            <a:endParaRPr lang="sl-SI" altLang="sl-SI" dirty="0">
              <a:solidFill>
                <a:srgbClr val="008000"/>
              </a:solidFill>
            </a:endParaRPr>
          </a:p>
        </p:txBody>
      </p:sp>
      <p:graphicFrame>
        <p:nvGraphicFramePr>
          <p:cNvPr id="2" name="Tabulka 1">
            <a:extLst>
              <a:ext uri="{FF2B5EF4-FFF2-40B4-BE49-F238E27FC236}">
                <a16:creationId xmlns:a16="http://schemas.microsoft.com/office/drawing/2014/main" id="{3BBF5D58-1566-49D2-AA70-4012AB101A2D}"/>
              </a:ext>
            </a:extLst>
          </p:cNvPr>
          <p:cNvGraphicFramePr>
            <a:graphicFrameLocks noGrp="1"/>
          </p:cNvGraphicFramePr>
          <p:nvPr>
            <p:extLst>
              <p:ext uri="{D42A27DB-BD31-4B8C-83A1-F6EECF244321}">
                <p14:modId xmlns:p14="http://schemas.microsoft.com/office/powerpoint/2010/main" val="3291192156"/>
              </p:ext>
            </p:extLst>
          </p:nvPr>
        </p:nvGraphicFramePr>
        <p:xfrm>
          <a:off x="635000" y="1288430"/>
          <a:ext cx="3340100" cy="323850"/>
        </p:xfrm>
        <a:graphic>
          <a:graphicData uri="http://schemas.openxmlformats.org/drawingml/2006/table">
            <a:tbl>
              <a:tblPr/>
              <a:tblGrid>
                <a:gridCol w="1130300">
                  <a:extLst>
                    <a:ext uri="{9D8B030D-6E8A-4147-A177-3AD203B41FA5}">
                      <a16:colId xmlns:a16="http://schemas.microsoft.com/office/drawing/2014/main" val="2292512700"/>
                    </a:ext>
                  </a:extLst>
                </a:gridCol>
                <a:gridCol w="1130300">
                  <a:extLst>
                    <a:ext uri="{9D8B030D-6E8A-4147-A177-3AD203B41FA5}">
                      <a16:colId xmlns:a16="http://schemas.microsoft.com/office/drawing/2014/main" val="2052731799"/>
                    </a:ext>
                  </a:extLst>
                </a:gridCol>
                <a:gridCol w="1079500">
                  <a:extLst>
                    <a:ext uri="{9D8B030D-6E8A-4147-A177-3AD203B41FA5}">
                      <a16:colId xmlns:a16="http://schemas.microsoft.com/office/drawing/2014/main" val="702721785"/>
                    </a:ext>
                  </a:extLst>
                </a:gridCol>
              </a:tblGrid>
              <a:tr h="161925">
                <a:tc>
                  <a:txBody>
                    <a:bodyPr/>
                    <a:lstStyle/>
                    <a:p>
                      <a:pPr algn="l" fontAlgn="b"/>
                      <a:r>
                        <a:rPr lang="cs-CZ" sz="1000" b="1" i="0" u="none" strike="noStrike" dirty="0">
                          <a:solidFill>
                            <a:srgbClr val="000000"/>
                          </a:solidFill>
                          <a:effectLst/>
                          <a:latin typeface="Arial" panose="020B0604020202020204" pitchFamily="34" charset="0"/>
                        </a:rPr>
                        <a:t>Sum </a:t>
                      </a:r>
                      <a:r>
                        <a:rPr lang="cs-CZ" sz="1000" b="1" i="0" u="none" strike="noStrike" dirty="0" err="1">
                          <a:solidFill>
                            <a:srgbClr val="000000"/>
                          </a:solidFill>
                          <a:effectLst/>
                          <a:latin typeface="Arial" panose="020B0604020202020204" pitchFamily="34" charset="0"/>
                        </a:rPr>
                        <a:t>of</a:t>
                      </a:r>
                      <a:r>
                        <a:rPr lang="cs-CZ" sz="1000" b="1" i="0" u="none" strike="noStrike" dirty="0">
                          <a:solidFill>
                            <a:srgbClr val="000000"/>
                          </a:solidFill>
                          <a:effectLst/>
                          <a:latin typeface="Arial" panose="020B0604020202020204" pitchFamily="34" charset="0"/>
                        </a:rPr>
                        <a:t> PS_CORE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1000" b="1" i="0" u="none" strike="noStrike" dirty="0">
                          <a:solidFill>
                            <a:srgbClr val="000000"/>
                          </a:solidFill>
                          <a:effectLst/>
                          <a:latin typeface="Arial" panose="020B0604020202020204" pitchFamily="34" charset="0"/>
                        </a:rPr>
                        <a:t>Sum </a:t>
                      </a:r>
                      <a:r>
                        <a:rPr lang="cs-CZ" sz="1000" b="1" i="0" u="none" strike="noStrike" dirty="0" err="1">
                          <a:solidFill>
                            <a:srgbClr val="000000"/>
                          </a:solidFill>
                          <a:effectLst/>
                          <a:latin typeface="Arial" panose="020B0604020202020204" pitchFamily="34" charset="0"/>
                        </a:rPr>
                        <a:t>of</a:t>
                      </a:r>
                      <a:r>
                        <a:rPr lang="cs-CZ" sz="1000" b="1" i="0" u="none" strike="noStrike" dirty="0">
                          <a:solidFill>
                            <a:srgbClr val="000000"/>
                          </a:solidFill>
                          <a:effectLst/>
                          <a:latin typeface="Arial" panose="020B0604020202020204" pitchFamily="34" charset="0"/>
                        </a:rPr>
                        <a:t> CS_CORE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1000" b="1" i="0" u="none" strike="noStrike">
                          <a:solidFill>
                            <a:srgbClr val="000000"/>
                          </a:solidFill>
                          <a:effectLst/>
                          <a:latin typeface="Arial" panose="020B0604020202020204" pitchFamily="34" charset="0"/>
                        </a:rPr>
                        <a:t>Sum of CI_CORE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664097972"/>
                  </a:ext>
                </a:extLst>
              </a:tr>
              <a:tr h="161925">
                <a:tc>
                  <a:txBody>
                    <a:bodyPr/>
                    <a:lstStyle/>
                    <a:p>
                      <a:pPr algn="r" fontAlgn="b"/>
                      <a:r>
                        <a:rPr lang="cs-CZ" sz="1000" b="0" i="0" u="none" strike="noStrike">
                          <a:solidFill>
                            <a:srgbClr val="000000"/>
                          </a:solidFill>
                          <a:effectLst/>
                          <a:latin typeface="Arial" panose="020B0604020202020204" pitchFamily="34" charset="0"/>
                        </a:rPr>
                        <a:t>489 262 966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1000" b="0" i="0" u="none" strike="noStrike">
                          <a:solidFill>
                            <a:srgbClr val="000000"/>
                          </a:solidFill>
                          <a:effectLst/>
                          <a:latin typeface="Arial" panose="020B0604020202020204" pitchFamily="34" charset="0"/>
                        </a:rPr>
                        <a:t>1 986 887 501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1000" b="0" i="0" u="none" strike="noStrike" dirty="0">
                          <a:solidFill>
                            <a:srgbClr val="000000"/>
                          </a:solidFill>
                          <a:effectLst/>
                          <a:latin typeface="Arial" panose="020B0604020202020204" pitchFamily="34" charset="0"/>
                        </a:rPr>
                        <a:t>4 080 274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879751937"/>
                  </a:ext>
                </a:extLst>
              </a:tr>
            </a:tbl>
          </a:graphicData>
        </a:graphic>
      </p:graphicFrame>
      <p:pic>
        <p:nvPicPr>
          <p:cNvPr id="4" name="Obrázek 3">
            <a:extLst>
              <a:ext uri="{FF2B5EF4-FFF2-40B4-BE49-F238E27FC236}">
                <a16:creationId xmlns:a16="http://schemas.microsoft.com/office/drawing/2014/main" id="{DF5EE6CB-FB08-4B99-84BD-421752B1B911}"/>
              </a:ext>
            </a:extLst>
          </p:cNvPr>
          <p:cNvPicPr>
            <a:picLocks noChangeAspect="1"/>
          </p:cNvPicPr>
          <p:nvPr/>
        </p:nvPicPr>
        <p:blipFill>
          <a:blip r:embed="rId2"/>
          <a:stretch>
            <a:fillRect/>
          </a:stretch>
        </p:blipFill>
        <p:spPr>
          <a:xfrm>
            <a:off x="4309338" y="1355276"/>
            <a:ext cx="4286021" cy="1728652"/>
          </a:xfrm>
          <a:prstGeom prst="rect">
            <a:avLst/>
          </a:prstGeom>
        </p:spPr>
      </p:pic>
      <p:pic>
        <p:nvPicPr>
          <p:cNvPr id="6" name="Obrázek 5">
            <a:extLst>
              <a:ext uri="{FF2B5EF4-FFF2-40B4-BE49-F238E27FC236}">
                <a16:creationId xmlns:a16="http://schemas.microsoft.com/office/drawing/2014/main" id="{9C8A8C9B-B8A3-4629-B38F-59736CB7513B}"/>
              </a:ext>
            </a:extLst>
          </p:cNvPr>
          <p:cNvPicPr>
            <a:picLocks noChangeAspect="1"/>
          </p:cNvPicPr>
          <p:nvPr/>
        </p:nvPicPr>
        <p:blipFill>
          <a:blip r:embed="rId3"/>
          <a:stretch>
            <a:fillRect/>
          </a:stretch>
        </p:blipFill>
        <p:spPr>
          <a:xfrm>
            <a:off x="2150670" y="3428999"/>
            <a:ext cx="6511708" cy="3236589"/>
          </a:xfrm>
          <a:prstGeom prst="rect">
            <a:avLst/>
          </a:prstGeom>
        </p:spPr>
      </p:pic>
    </p:spTree>
    <p:extLst>
      <p:ext uri="{BB962C8B-B14F-4D97-AF65-F5344CB8AC3E}">
        <p14:creationId xmlns:p14="http://schemas.microsoft.com/office/powerpoint/2010/main" val="30659127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US" dirty="0"/>
              <a:t>Introduction</a:t>
            </a:r>
          </a:p>
        </p:txBody>
      </p:sp>
      <p:sp>
        <p:nvSpPr>
          <p:cNvPr id="36" name="Content Placeholder 15">
            <a:extLst>
              <a:ext uri="{FF2B5EF4-FFF2-40B4-BE49-F238E27FC236}">
                <a16:creationId xmlns:a16="http://schemas.microsoft.com/office/drawing/2014/main" id="{E358852D-FA22-564B-8FF1-4D41EAF68204}"/>
              </a:ext>
            </a:extLst>
          </p:cNvPr>
          <p:cNvSpPr>
            <a:spLocks noGrp="1"/>
          </p:cNvSpPr>
          <p:nvPr>
            <p:ph sz="quarter" idx="17"/>
          </p:nvPr>
        </p:nvSpPr>
        <p:spPr>
          <a:xfrm>
            <a:off x="541953" y="1080000"/>
            <a:ext cx="9000000" cy="4320000"/>
          </a:xfrm>
        </p:spPr>
        <p:txBody>
          <a:bodyPr/>
          <a:lstStyle/>
          <a:p>
            <a:r>
              <a:rPr lang="en-US" dirty="0"/>
              <a:t>Context</a:t>
            </a:r>
          </a:p>
          <a:p>
            <a:pPr lvl="1"/>
            <a:r>
              <a:rPr lang="en-US" dirty="0"/>
              <a:t>According to Article 28(4) of the Core FB DA CCM, Core TSOs</a:t>
            </a:r>
          </a:p>
          <a:p>
            <a:pPr lvl="2"/>
            <a:r>
              <a:rPr lang="en-US" dirty="0"/>
              <a:t>shall continuously monitor the effects and the performance of the application of this methodology during the parallel run</a:t>
            </a:r>
          </a:p>
          <a:p>
            <a:pPr lvl="2"/>
            <a:r>
              <a:rPr lang="en-US" dirty="0"/>
              <a:t>shall develop, in coordination with the Core regulatory authorities, the Agency and stakeholders, the monitoring and performance criteria and report on the outcome of this monitoring on quarterly basis in a report</a:t>
            </a:r>
          </a:p>
          <a:p>
            <a:pPr lvl="1"/>
            <a:r>
              <a:rPr lang="en-US" dirty="0"/>
              <a:t>Core TSOs &amp; NEMOs have aligned on the</a:t>
            </a:r>
          </a:p>
          <a:p>
            <a:pPr lvl="2"/>
            <a:r>
              <a:rPr lang="en-US" dirty="0"/>
              <a:t>Specific KPIs with NRAs and this alignment resulted in the format of this KPI report</a:t>
            </a:r>
          </a:p>
          <a:p>
            <a:pPr lvl="2"/>
            <a:r>
              <a:rPr lang="en-US" dirty="0"/>
              <a:t>Frequency of provision of the report, which was increased to monthly, going beyond formal requirements</a:t>
            </a:r>
          </a:p>
          <a:p>
            <a:pPr lvl="2"/>
            <a:r>
              <a:rPr lang="en-US" dirty="0"/>
              <a:t>Agreement to have the increased frequency reflected in the Core CCM amendment (November 2020)</a:t>
            </a:r>
          </a:p>
          <a:p>
            <a:pPr lvl="1"/>
            <a:endParaRPr lang="en-US" dirty="0"/>
          </a:p>
          <a:p>
            <a:r>
              <a:rPr lang="en-US" dirty="0"/>
              <a:t>In the next slide the overview of the KPIs covered in this monthly KPI report is provided: </a:t>
            </a:r>
          </a:p>
          <a:p>
            <a:pPr lvl="1"/>
            <a:r>
              <a:rPr lang="en-US" dirty="0"/>
              <a:t>KPIs related to Capacity Calculation in </a:t>
            </a:r>
            <a:r>
              <a:rPr lang="en-US" sz="1400" dirty="0">
                <a:solidFill>
                  <a:srgbClr val="3366FF"/>
                </a:solidFill>
              </a:rPr>
              <a:t>blue</a:t>
            </a:r>
          </a:p>
          <a:p>
            <a:pPr lvl="1"/>
            <a:r>
              <a:rPr lang="en-US" dirty="0"/>
              <a:t>KPIs related to Market Coupling simulations in </a:t>
            </a:r>
            <a:r>
              <a:rPr lang="en-US" sz="1400" dirty="0">
                <a:solidFill>
                  <a:srgbClr val="008000"/>
                </a:solidFill>
              </a:rPr>
              <a:t>green</a:t>
            </a:r>
          </a:p>
          <a:p>
            <a:endParaRPr lang="en-US" dirty="0"/>
          </a:p>
        </p:txBody>
      </p:sp>
      <p:sp>
        <p:nvSpPr>
          <p:cNvPr id="2" name="Slide Number Placeholder 1"/>
          <p:cNvSpPr>
            <a:spLocks noGrp="1"/>
          </p:cNvSpPr>
          <p:nvPr>
            <p:ph type="sldNum" sz="quarter" idx="4"/>
          </p:nvPr>
        </p:nvSpPr>
        <p:spPr/>
        <p:txBody>
          <a:bodyPr/>
          <a:lstStyle/>
          <a:p>
            <a:fld id="{F551322C-20B2-48C3-B63D-68158FEBF630}" type="slidenum">
              <a:rPr lang="en-US" smtClean="0">
                <a:solidFill>
                  <a:srgbClr val="FFFFFF">
                    <a:lumMod val="50000"/>
                  </a:srgbClr>
                </a:solidFill>
                <a:latin typeface="Arial"/>
              </a:rPr>
              <a:pPr/>
              <a:t>2</a:t>
            </a:fld>
            <a:endParaRPr lang="en-US" dirty="0">
              <a:solidFill>
                <a:srgbClr val="FFFFFF">
                  <a:lumMod val="50000"/>
                </a:srgbClr>
              </a:solidFill>
              <a:latin typeface="Arial"/>
            </a:endParaRPr>
          </a:p>
        </p:txBody>
      </p:sp>
      <p:sp>
        <p:nvSpPr>
          <p:cNvPr id="3" name="Rectangle 2"/>
          <p:cNvSpPr/>
          <p:nvPr/>
        </p:nvSpPr>
        <p:spPr>
          <a:xfrm>
            <a:off x="527596" y="1848491"/>
            <a:ext cx="7118038" cy="1046440"/>
          </a:xfrm>
          <a:prstGeom prst="rect">
            <a:avLst/>
          </a:prstGeom>
        </p:spPr>
        <p:txBody>
          <a:bodyPr wrap="square">
            <a:spAutoFit/>
          </a:bodyPr>
          <a:lstStyle/>
          <a:p>
            <a:pPr marL="349250" lvl="2">
              <a:spcBef>
                <a:spcPts val="400"/>
              </a:spcBef>
              <a:buClr>
                <a:srgbClr val="0100FE"/>
              </a:buClr>
              <a:defRPr/>
            </a:pPr>
            <a:endParaRPr lang="en-US" sz="1200" dirty="0">
              <a:solidFill>
                <a:schemeClr val="tx1">
                  <a:lumMod val="65000"/>
                  <a:lumOff val="35000"/>
                </a:schemeClr>
              </a:solidFill>
              <a:latin typeface="+mn-lt"/>
              <a:ea typeface="Arial Unicode MS" panose="020B0604020202020204" pitchFamily="34" charset="-128"/>
              <a:cs typeface="Arial Unicode MS" panose="020B0604020202020204" pitchFamily="34" charset="-128"/>
            </a:endParaRPr>
          </a:p>
          <a:p>
            <a:pPr marL="349250" lvl="2">
              <a:spcBef>
                <a:spcPts val="400"/>
              </a:spcBef>
              <a:buClr>
                <a:srgbClr val="0100FE"/>
              </a:buClr>
              <a:defRPr/>
            </a:pPr>
            <a:endParaRPr lang="en-US" sz="1400" dirty="0">
              <a:solidFill>
                <a:srgbClr val="3366FF"/>
              </a:solidFill>
              <a:latin typeface="+mn-lt"/>
              <a:ea typeface="Arial Unicode MS" panose="020B0604020202020204" pitchFamily="34" charset="-128"/>
              <a:cs typeface="Arial Unicode MS" panose="020B0604020202020204" pitchFamily="34" charset="-128"/>
            </a:endParaRPr>
          </a:p>
          <a:p>
            <a:pPr indent="-565150">
              <a:spcBef>
                <a:spcPts val="400"/>
              </a:spcBef>
              <a:buClr>
                <a:srgbClr val="0100FE"/>
              </a:buClr>
              <a:defRPr/>
            </a:pPr>
            <a:endParaRPr lang="en-US" sz="1200" dirty="0">
              <a:solidFill>
                <a:schemeClr val="tx1">
                  <a:lumMod val="65000"/>
                  <a:lumOff val="35000"/>
                </a:schemeClr>
              </a:solidFill>
              <a:ea typeface="Arial Unicode MS" panose="020B0604020202020204" pitchFamily="34" charset="-128"/>
              <a:cs typeface="Arial Unicode MS" panose="020B0604020202020204" pitchFamily="34" charset="-128"/>
            </a:endParaRPr>
          </a:p>
          <a:p>
            <a:pPr marL="349250" lvl="2">
              <a:spcBef>
                <a:spcPts val="400"/>
              </a:spcBef>
              <a:buClr>
                <a:srgbClr val="0100FE"/>
              </a:buClr>
              <a:defRPr/>
            </a:pPr>
            <a:endParaRPr lang="en-US" sz="1400" dirty="0">
              <a:solidFill>
                <a:srgbClr val="3366FF"/>
              </a:solidFill>
              <a:latin typeface="+mn-lt"/>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4176754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tableEx ,Average Maximum AMR per BD (MW) by TSO ,tableEx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 +2_14</a:t>
            </a:r>
          </a:p>
        </p:txBody>
      </p:sp>
      <p:sp>
        <p:nvSpPr>
          <p:cNvPr id="5" name="Title 4">
            <a:extLst>
              <a:ext uri="{FF2B5EF4-FFF2-40B4-BE49-F238E27FC236}">
                <a16:creationId xmlns:a16="http://schemas.microsoft.com/office/drawing/2014/main" id="{31C1E447-F081-4F58-B9CE-8C48835A5878}"/>
              </a:ext>
            </a:extLst>
          </p:cNvPr>
          <p:cNvSpPr txBox="1">
            <a:spLocks/>
          </p:cNvSpPr>
          <p:nvPr/>
        </p:nvSpPr>
        <p:spPr>
          <a:xfrm>
            <a:off x="61912" y="306388"/>
            <a:ext cx="332708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1: Average maximum AMR per CNE per BD</a:t>
            </a:r>
          </a:p>
        </p:txBody>
      </p:sp>
      <p:sp>
        <p:nvSpPr>
          <p:cNvPr id="6" name="Title 4">
            <a:extLst>
              <a:ext uri="{FF2B5EF4-FFF2-40B4-BE49-F238E27FC236}">
                <a16:creationId xmlns:a16="http://schemas.microsoft.com/office/drawing/2014/main" id="{9259C097-522F-4B39-A7CF-F6525142AC8B}"/>
              </a:ext>
            </a:extLst>
          </p:cNvPr>
          <p:cNvSpPr txBox="1">
            <a:spLocks/>
          </p:cNvSpPr>
          <p:nvPr/>
        </p:nvSpPr>
        <p:spPr>
          <a:xfrm>
            <a:off x="5500619" y="306388"/>
            <a:ext cx="3439956"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3662186279"/>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PoljeZBesedilom 3">
            <a:extLst>
              <a:ext uri="{FF2B5EF4-FFF2-40B4-BE49-F238E27FC236}">
                <a16:creationId xmlns:a16="http://schemas.microsoft.com/office/drawing/2014/main" id="{B27F9095-DD83-4B46-874E-F7CB31CC5598}"/>
              </a:ext>
            </a:extLst>
          </p:cNvPr>
          <p:cNvSpPr txBox="1">
            <a:spLocks noChangeArrowheads="1"/>
          </p:cNvSpPr>
          <p:nvPr/>
        </p:nvSpPr>
        <p:spPr bwMode="auto">
          <a:xfrm>
            <a:off x="635000" y="889000"/>
            <a:ext cx="10160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cs-CZ" dirty="0"/>
              <a:t>BD20220417</a:t>
            </a:r>
          </a:p>
          <a:p>
            <a:pPr eaLnBrk="1" hangingPunct="1"/>
            <a:endParaRPr lang="sl-SI" altLang="cs-CZ" dirty="0"/>
          </a:p>
        </p:txBody>
      </p:sp>
      <p:sp>
        <p:nvSpPr>
          <p:cNvPr id="10" name="PoljeZBesedilom 1">
            <a:extLst>
              <a:ext uri="{FF2B5EF4-FFF2-40B4-BE49-F238E27FC236}">
                <a16:creationId xmlns:a16="http://schemas.microsoft.com/office/drawing/2014/main" id="{EC979391-F19C-48EE-9088-817B959668BA}"/>
              </a:ext>
            </a:extLst>
          </p:cNvPr>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err="1">
                <a:solidFill>
                  <a:srgbClr val="008000"/>
                </a:solidFill>
              </a:rPr>
              <a:t>Parallel</a:t>
            </a:r>
            <a:r>
              <a:rPr lang="sl-SI" altLang="sl-SI" dirty="0">
                <a:solidFill>
                  <a:srgbClr val="008000"/>
                </a:solidFill>
              </a:rPr>
              <a:t> Run KPI </a:t>
            </a:r>
            <a:r>
              <a:rPr lang="sl-SI" altLang="sl-SI" dirty="0" err="1">
                <a:solidFill>
                  <a:srgbClr val="008000"/>
                </a:solidFill>
              </a:rPr>
              <a:t>report</a:t>
            </a:r>
            <a:endParaRPr lang="sl-SI" altLang="sl-SI" dirty="0">
              <a:solidFill>
                <a:srgbClr val="008000"/>
              </a:solidFill>
            </a:endParaRPr>
          </a:p>
        </p:txBody>
      </p:sp>
      <p:sp>
        <p:nvSpPr>
          <p:cNvPr id="11" name="PoljeZBesedilom 2">
            <a:extLst>
              <a:ext uri="{FF2B5EF4-FFF2-40B4-BE49-F238E27FC236}">
                <a16:creationId xmlns:a16="http://schemas.microsoft.com/office/drawing/2014/main" id="{33989739-0CD1-4984-8E5E-538D9EFD7D20}"/>
              </a:ext>
            </a:extLst>
          </p:cNvPr>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11: Core Social Welfare</a:t>
            </a:r>
            <a:endParaRPr lang="sl-SI" altLang="sl-SI" dirty="0">
              <a:solidFill>
                <a:srgbClr val="008000"/>
              </a:solidFill>
            </a:endParaRPr>
          </a:p>
        </p:txBody>
      </p:sp>
      <p:graphicFrame>
        <p:nvGraphicFramePr>
          <p:cNvPr id="2" name="Tabulka 1">
            <a:extLst>
              <a:ext uri="{FF2B5EF4-FFF2-40B4-BE49-F238E27FC236}">
                <a16:creationId xmlns:a16="http://schemas.microsoft.com/office/drawing/2014/main" id="{CBA5AA2A-0C96-46F5-A012-2D845F2DC583}"/>
              </a:ext>
            </a:extLst>
          </p:cNvPr>
          <p:cNvGraphicFramePr>
            <a:graphicFrameLocks noGrp="1"/>
          </p:cNvGraphicFramePr>
          <p:nvPr>
            <p:extLst>
              <p:ext uri="{D42A27DB-BD31-4B8C-83A1-F6EECF244321}">
                <p14:modId xmlns:p14="http://schemas.microsoft.com/office/powerpoint/2010/main" val="4286932857"/>
              </p:ext>
            </p:extLst>
          </p:nvPr>
        </p:nvGraphicFramePr>
        <p:xfrm>
          <a:off x="635000" y="1222593"/>
          <a:ext cx="3340100" cy="323850"/>
        </p:xfrm>
        <a:graphic>
          <a:graphicData uri="http://schemas.openxmlformats.org/drawingml/2006/table">
            <a:tbl>
              <a:tblPr/>
              <a:tblGrid>
                <a:gridCol w="1130300">
                  <a:extLst>
                    <a:ext uri="{9D8B030D-6E8A-4147-A177-3AD203B41FA5}">
                      <a16:colId xmlns:a16="http://schemas.microsoft.com/office/drawing/2014/main" val="2961870772"/>
                    </a:ext>
                  </a:extLst>
                </a:gridCol>
                <a:gridCol w="1130300">
                  <a:extLst>
                    <a:ext uri="{9D8B030D-6E8A-4147-A177-3AD203B41FA5}">
                      <a16:colId xmlns:a16="http://schemas.microsoft.com/office/drawing/2014/main" val="2547138340"/>
                    </a:ext>
                  </a:extLst>
                </a:gridCol>
                <a:gridCol w="1079500">
                  <a:extLst>
                    <a:ext uri="{9D8B030D-6E8A-4147-A177-3AD203B41FA5}">
                      <a16:colId xmlns:a16="http://schemas.microsoft.com/office/drawing/2014/main" val="2185051163"/>
                    </a:ext>
                  </a:extLst>
                </a:gridCol>
              </a:tblGrid>
              <a:tr h="161925">
                <a:tc>
                  <a:txBody>
                    <a:bodyPr/>
                    <a:lstStyle/>
                    <a:p>
                      <a:pPr algn="l" fontAlgn="b"/>
                      <a:r>
                        <a:rPr lang="cs-CZ" sz="1000" b="1" i="0" u="none" strike="noStrike">
                          <a:solidFill>
                            <a:srgbClr val="000000"/>
                          </a:solidFill>
                          <a:effectLst/>
                          <a:latin typeface="Arial" panose="020B0604020202020204" pitchFamily="34" charset="0"/>
                        </a:rPr>
                        <a:t>Sum of PS_CORE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1000" b="1" i="0" u="none" strike="noStrike">
                          <a:solidFill>
                            <a:srgbClr val="000000"/>
                          </a:solidFill>
                          <a:effectLst/>
                          <a:latin typeface="Arial" panose="020B0604020202020204" pitchFamily="34" charset="0"/>
                        </a:rPr>
                        <a:t>Sum of CS_CORE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1000" b="1" i="0" u="none" strike="noStrike">
                          <a:solidFill>
                            <a:srgbClr val="000000"/>
                          </a:solidFill>
                          <a:effectLst/>
                          <a:latin typeface="Arial" panose="020B0604020202020204" pitchFamily="34" charset="0"/>
                        </a:rPr>
                        <a:t>Sum of CI_CORE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3437163396"/>
                  </a:ext>
                </a:extLst>
              </a:tr>
              <a:tr h="161925">
                <a:tc>
                  <a:txBody>
                    <a:bodyPr/>
                    <a:lstStyle/>
                    <a:p>
                      <a:pPr algn="r" fontAlgn="b"/>
                      <a:r>
                        <a:rPr lang="cs-CZ" sz="1000" b="0" i="0" u="none" strike="noStrike">
                          <a:solidFill>
                            <a:srgbClr val="000000"/>
                          </a:solidFill>
                          <a:effectLst/>
                          <a:latin typeface="Arial" panose="020B0604020202020204" pitchFamily="34" charset="0"/>
                        </a:rPr>
                        <a:t>483 192 549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1000" b="0" i="0" u="none" strike="noStrike">
                          <a:solidFill>
                            <a:srgbClr val="000000"/>
                          </a:solidFill>
                          <a:effectLst/>
                          <a:latin typeface="Arial" panose="020B0604020202020204" pitchFamily="34" charset="0"/>
                        </a:rPr>
                        <a:t>2 010 807 266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1000" b="0" i="0" u="none" strike="noStrike" dirty="0">
                          <a:solidFill>
                            <a:srgbClr val="000000"/>
                          </a:solidFill>
                          <a:effectLst/>
                          <a:latin typeface="Arial" panose="020B0604020202020204" pitchFamily="34" charset="0"/>
                        </a:rPr>
                        <a:t>2 511 753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077876480"/>
                  </a:ext>
                </a:extLst>
              </a:tr>
            </a:tbl>
          </a:graphicData>
        </a:graphic>
      </p:graphicFrame>
      <p:pic>
        <p:nvPicPr>
          <p:cNvPr id="4" name="Obrázek 3">
            <a:extLst>
              <a:ext uri="{FF2B5EF4-FFF2-40B4-BE49-F238E27FC236}">
                <a16:creationId xmlns:a16="http://schemas.microsoft.com/office/drawing/2014/main" id="{9CAA04D8-34E7-46CF-BE45-549BCAB33D46}"/>
              </a:ext>
            </a:extLst>
          </p:cNvPr>
          <p:cNvPicPr>
            <a:picLocks noChangeAspect="1"/>
          </p:cNvPicPr>
          <p:nvPr/>
        </p:nvPicPr>
        <p:blipFill>
          <a:blip r:embed="rId2"/>
          <a:stretch>
            <a:fillRect/>
          </a:stretch>
        </p:blipFill>
        <p:spPr>
          <a:xfrm>
            <a:off x="4213898" y="1535331"/>
            <a:ext cx="4286365" cy="1736661"/>
          </a:xfrm>
          <a:prstGeom prst="rect">
            <a:avLst/>
          </a:prstGeom>
        </p:spPr>
      </p:pic>
      <p:pic>
        <p:nvPicPr>
          <p:cNvPr id="6" name="Obrázek 5">
            <a:extLst>
              <a:ext uri="{FF2B5EF4-FFF2-40B4-BE49-F238E27FC236}">
                <a16:creationId xmlns:a16="http://schemas.microsoft.com/office/drawing/2014/main" id="{57ED247C-318A-49D2-96DC-2D1B0B2728E7}"/>
              </a:ext>
            </a:extLst>
          </p:cNvPr>
          <p:cNvPicPr>
            <a:picLocks noChangeAspect="1"/>
          </p:cNvPicPr>
          <p:nvPr/>
        </p:nvPicPr>
        <p:blipFill>
          <a:blip r:embed="rId3"/>
          <a:stretch>
            <a:fillRect/>
          </a:stretch>
        </p:blipFill>
        <p:spPr>
          <a:xfrm>
            <a:off x="2326234" y="3592025"/>
            <a:ext cx="6174029" cy="3038400"/>
          </a:xfrm>
          <a:prstGeom prst="rect">
            <a:avLst/>
          </a:prstGeom>
        </p:spPr>
      </p:pic>
    </p:spTree>
    <p:extLst>
      <p:ext uri="{BB962C8B-B14F-4D97-AF65-F5344CB8AC3E}">
        <p14:creationId xmlns:p14="http://schemas.microsoft.com/office/powerpoint/2010/main" val="4118502135"/>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PoljeZBesedilom 3">
            <a:extLst>
              <a:ext uri="{FF2B5EF4-FFF2-40B4-BE49-F238E27FC236}">
                <a16:creationId xmlns:a16="http://schemas.microsoft.com/office/drawing/2014/main" id="{B27F9095-DD83-4B46-874E-F7CB31CC5598}"/>
              </a:ext>
            </a:extLst>
          </p:cNvPr>
          <p:cNvSpPr txBox="1">
            <a:spLocks noChangeArrowheads="1"/>
          </p:cNvSpPr>
          <p:nvPr/>
        </p:nvSpPr>
        <p:spPr bwMode="auto">
          <a:xfrm>
            <a:off x="635000" y="889000"/>
            <a:ext cx="10160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cs-CZ" dirty="0"/>
              <a:t>BD20220418</a:t>
            </a:r>
          </a:p>
          <a:p>
            <a:pPr eaLnBrk="1" hangingPunct="1"/>
            <a:endParaRPr lang="sl-SI" altLang="cs-CZ" dirty="0"/>
          </a:p>
        </p:txBody>
      </p:sp>
      <p:sp>
        <p:nvSpPr>
          <p:cNvPr id="10" name="PoljeZBesedilom 1">
            <a:extLst>
              <a:ext uri="{FF2B5EF4-FFF2-40B4-BE49-F238E27FC236}">
                <a16:creationId xmlns:a16="http://schemas.microsoft.com/office/drawing/2014/main" id="{EC979391-F19C-48EE-9088-817B959668BA}"/>
              </a:ext>
            </a:extLst>
          </p:cNvPr>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err="1">
                <a:solidFill>
                  <a:srgbClr val="008000"/>
                </a:solidFill>
              </a:rPr>
              <a:t>Parallel</a:t>
            </a:r>
            <a:r>
              <a:rPr lang="sl-SI" altLang="sl-SI" dirty="0">
                <a:solidFill>
                  <a:srgbClr val="008000"/>
                </a:solidFill>
              </a:rPr>
              <a:t> Run KPI </a:t>
            </a:r>
            <a:r>
              <a:rPr lang="sl-SI" altLang="sl-SI" dirty="0" err="1">
                <a:solidFill>
                  <a:srgbClr val="008000"/>
                </a:solidFill>
              </a:rPr>
              <a:t>report</a:t>
            </a:r>
            <a:endParaRPr lang="sl-SI" altLang="sl-SI" dirty="0">
              <a:solidFill>
                <a:srgbClr val="008000"/>
              </a:solidFill>
            </a:endParaRPr>
          </a:p>
        </p:txBody>
      </p:sp>
      <p:sp>
        <p:nvSpPr>
          <p:cNvPr id="11" name="PoljeZBesedilom 2">
            <a:extLst>
              <a:ext uri="{FF2B5EF4-FFF2-40B4-BE49-F238E27FC236}">
                <a16:creationId xmlns:a16="http://schemas.microsoft.com/office/drawing/2014/main" id="{33989739-0CD1-4984-8E5E-538D9EFD7D20}"/>
              </a:ext>
            </a:extLst>
          </p:cNvPr>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11: Core Social Welfare</a:t>
            </a:r>
            <a:endParaRPr lang="sl-SI" altLang="sl-SI" dirty="0">
              <a:solidFill>
                <a:srgbClr val="008000"/>
              </a:solidFill>
            </a:endParaRPr>
          </a:p>
        </p:txBody>
      </p:sp>
      <p:graphicFrame>
        <p:nvGraphicFramePr>
          <p:cNvPr id="2" name="Tabulka 1">
            <a:extLst>
              <a:ext uri="{FF2B5EF4-FFF2-40B4-BE49-F238E27FC236}">
                <a16:creationId xmlns:a16="http://schemas.microsoft.com/office/drawing/2014/main" id="{524D803A-CF3B-4A69-8D6B-4B29E762B27B}"/>
              </a:ext>
            </a:extLst>
          </p:cNvPr>
          <p:cNvGraphicFramePr>
            <a:graphicFrameLocks noGrp="1"/>
          </p:cNvGraphicFramePr>
          <p:nvPr>
            <p:extLst>
              <p:ext uri="{D42A27DB-BD31-4B8C-83A1-F6EECF244321}">
                <p14:modId xmlns:p14="http://schemas.microsoft.com/office/powerpoint/2010/main" val="3975361595"/>
              </p:ext>
            </p:extLst>
          </p:nvPr>
        </p:nvGraphicFramePr>
        <p:xfrm>
          <a:off x="635000" y="1293705"/>
          <a:ext cx="3340100" cy="323850"/>
        </p:xfrm>
        <a:graphic>
          <a:graphicData uri="http://schemas.openxmlformats.org/drawingml/2006/table">
            <a:tbl>
              <a:tblPr/>
              <a:tblGrid>
                <a:gridCol w="1130300">
                  <a:extLst>
                    <a:ext uri="{9D8B030D-6E8A-4147-A177-3AD203B41FA5}">
                      <a16:colId xmlns:a16="http://schemas.microsoft.com/office/drawing/2014/main" val="713870827"/>
                    </a:ext>
                  </a:extLst>
                </a:gridCol>
                <a:gridCol w="1130300">
                  <a:extLst>
                    <a:ext uri="{9D8B030D-6E8A-4147-A177-3AD203B41FA5}">
                      <a16:colId xmlns:a16="http://schemas.microsoft.com/office/drawing/2014/main" val="1781423608"/>
                    </a:ext>
                  </a:extLst>
                </a:gridCol>
                <a:gridCol w="1079500">
                  <a:extLst>
                    <a:ext uri="{9D8B030D-6E8A-4147-A177-3AD203B41FA5}">
                      <a16:colId xmlns:a16="http://schemas.microsoft.com/office/drawing/2014/main" val="1183088216"/>
                    </a:ext>
                  </a:extLst>
                </a:gridCol>
              </a:tblGrid>
              <a:tr h="161925">
                <a:tc>
                  <a:txBody>
                    <a:bodyPr/>
                    <a:lstStyle/>
                    <a:p>
                      <a:pPr algn="l" fontAlgn="b"/>
                      <a:r>
                        <a:rPr lang="cs-CZ" sz="1000" b="1" i="0" u="none" strike="noStrike">
                          <a:solidFill>
                            <a:srgbClr val="000000"/>
                          </a:solidFill>
                          <a:effectLst/>
                          <a:latin typeface="Arial" panose="020B0604020202020204" pitchFamily="34" charset="0"/>
                        </a:rPr>
                        <a:t>Sum of PS_CORE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1000" b="1" i="0" u="none" strike="noStrike">
                          <a:solidFill>
                            <a:srgbClr val="000000"/>
                          </a:solidFill>
                          <a:effectLst/>
                          <a:latin typeface="Arial" panose="020B0604020202020204" pitchFamily="34" charset="0"/>
                        </a:rPr>
                        <a:t>Sum of CS_CORE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1000" b="1" i="0" u="none" strike="noStrike">
                          <a:solidFill>
                            <a:srgbClr val="000000"/>
                          </a:solidFill>
                          <a:effectLst/>
                          <a:latin typeface="Arial" panose="020B0604020202020204" pitchFamily="34" charset="0"/>
                        </a:rPr>
                        <a:t>Sum of CI_CORE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1284584031"/>
                  </a:ext>
                </a:extLst>
              </a:tr>
              <a:tr h="161925">
                <a:tc>
                  <a:txBody>
                    <a:bodyPr/>
                    <a:lstStyle/>
                    <a:p>
                      <a:pPr algn="r" fontAlgn="b"/>
                      <a:r>
                        <a:rPr lang="cs-CZ" sz="1000" b="0" i="0" u="none" strike="noStrike">
                          <a:solidFill>
                            <a:srgbClr val="000000"/>
                          </a:solidFill>
                          <a:effectLst/>
                          <a:latin typeface="Arial" panose="020B0604020202020204" pitchFamily="34" charset="0"/>
                        </a:rPr>
                        <a:t>488 118 989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1000" b="0" i="0" u="none" strike="noStrike">
                          <a:solidFill>
                            <a:srgbClr val="000000"/>
                          </a:solidFill>
                          <a:effectLst/>
                          <a:latin typeface="Arial" panose="020B0604020202020204" pitchFamily="34" charset="0"/>
                        </a:rPr>
                        <a:t>2 155 101 015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1000" b="0" i="0" u="none" strike="noStrike" dirty="0">
                          <a:solidFill>
                            <a:srgbClr val="000000"/>
                          </a:solidFill>
                          <a:effectLst/>
                          <a:latin typeface="Arial" panose="020B0604020202020204" pitchFamily="34" charset="0"/>
                        </a:rPr>
                        <a:t>1 325 847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721691865"/>
                  </a:ext>
                </a:extLst>
              </a:tr>
            </a:tbl>
          </a:graphicData>
        </a:graphic>
      </p:graphicFrame>
      <p:pic>
        <p:nvPicPr>
          <p:cNvPr id="4" name="Obrázek 3">
            <a:extLst>
              <a:ext uri="{FF2B5EF4-FFF2-40B4-BE49-F238E27FC236}">
                <a16:creationId xmlns:a16="http://schemas.microsoft.com/office/drawing/2014/main" id="{A740D9B0-7099-41C0-B537-AAE62034436C}"/>
              </a:ext>
            </a:extLst>
          </p:cNvPr>
          <p:cNvPicPr>
            <a:picLocks noChangeAspect="1"/>
          </p:cNvPicPr>
          <p:nvPr/>
        </p:nvPicPr>
        <p:blipFill>
          <a:blip r:embed="rId2"/>
          <a:stretch>
            <a:fillRect/>
          </a:stretch>
        </p:blipFill>
        <p:spPr>
          <a:xfrm>
            <a:off x="4187190" y="1455630"/>
            <a:ext cx="4452061" cy="1807807"/>
          </a:xfrm>
          <a:prstGeom prst="rect">
            <a:avLst/>
          </a:prstGeom>
        </p:spPr>
      </p:pic>
      <p:pic>
        <p:nvPicPr>
          <p:cNvPr id="6" name="Obrázek 5">
            <a:extLst>
              <a:ext uri="{FF2B5EF4-FFF2-40B4-BE49-F238E27FC236}">
                <a16:creationId xmlns:a16="http://schemas.microsoft.com/office/drawing/2014/main" id="{5E27323B-226C-4855-A624-21DB8BA7F74A}"/>
              </a:ext>
            </a:extLst>
          </p:cNvPr>
          <p:cNvPicPr>
            <a:picLocks noChangeAspect="1"/>
          </p:cNvPicPr>
          <p:nvPr/>
        </p:nvPicPr>
        <p:blipFill>
          <a:blip r:embed="rId3"/>
          <a:stretch>
            <a:fillRect/>
          </a:stretch>
        </p:blipFill>
        <p:spPr>
          <a:xfrm>
            <a:off x="2326234" y="3429000"/>
            <a:ext cx="6313017" cy="3118931"/>
          </a:xfrm>
          <a:prstGeom prst="rect">
            <a:avLst/>
          </a:prstGeom>
        </p:spPr>
      </p:pic>
    </p:spTree>
    <p:extLst>
      <p:ext uri="{BB962C8B-B14F-4D97-AF65-F5344CB8AC3E}">
        <p14:creationId xmlns:p14="http://schemas.microsoft.com/office/powerpoint/2010/main" val="2811760911"/>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PoljeZBesedilom 3">
            <a:extLst>
              <a:ext uri="{FF2B5EF4-FFF2-40B4-BE49-F238E27FC236}">
                <a16:creationId xmlns:a16="http://schemas.microsoft.com/office/drawing/2014/main" id="{B27F9095-DD83-4B46-874E-F7CB31CC5598}"/>
              </a:ext>
            </a:extLst>
          </p:cNvPr>
          <p:cNvSpPr txBox="1">
            <a:spLocks noChangeArrowheads="1"/>
          </p:cNvSpPr>
          <p:nvPr/>
        </p:nvSpPr>
        <p:spPr bwMode="auto">
          <a:xfrm>
            <a:off x="635000" y="889000"/>
            <a:ext cx="10160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cs-CZ" dirty="0"/>
              <a:t>BD20220419</a:t>
            </a:r>
          </a:p>
          <a:p>
            <a:pPr eaLnBrk="1" hangingPunct="1"/>
            <a:endParaRPr lang="sl-SI" altLang="cs-CZ" dirty="0"/>
          </a:p>
        </p:txBody>
      </p:sp>
      <p:sp>
        <p:nvSpPr>
          <p:cNvPr id="10" name="PoljeZBesedilom 1">
            <a:extLst>
              <a:ext uri="{FF2B5EF4-FFF2-40B4-BE49-F238E27FC236}">
                <a16:creationId xmlns:a16="http://schemas.microsoft.com/office/drawing/2014/main" id="{EC979391-F19C-48EE-9088-817B959668BA}"/>
              </a:ext>
            </a:extLst>
          </p:cNvPr>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err="1">
                <a:solidFill>
                  <a:srgbClr val="008000"/>
                </a:solidFill>
              </a:rPr>
              <a:t>Parallel</a:t>
            </a:r>
            <a:r>
              <a:rPr lang="sl-SI" altLang="sl-SI" dirty="0">
                <a:solidFill>
                  <a:srgbClr val="008000"/>
                </a:solidFill>
              </a:rPr>
              <a:t> Run KPI </a:t>
            </a:r>
            <a:r>
              <a:rPr lang="sl-SI" altLang="sl-SI" dirty="0" err="1">
                <a:solidFill>
                  <a:srgbClr val="008000"/>
                </a:solidFill>
              </a:rPr>
              <a:t>report</a:t>
            </a:r>
            <a:endParaRPr lang="sl-SI" altLang="sl-SI" dirty="0">
              <a:solidFill>
                <a:srgbClr val="008000"/>
              </a:solidFill>
            </a:endParaRPr>
          </a:p>
        </p:txBody>
      </p:sp>
      <p:sp>
        <p:nvSpPr>
          <p:cNvPr id="11" name="PoljeZBesedilom 2">
            <a:extLst>
              <a:ext uri="{FF2B5EF4-FFF2-40B4-BE49-F238E27FC236}">
                <a16:creationId xmlns:a16="http://schemas.microsoft.com/office/drawing/2014/main" id="{33989739-0CD1-4984-8E5E-538D9EFD7D20}"/>
              </a:ext>
            </a:extLst>
          </p:cNvPr>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11: Core Social Welfare</a:t>
            </a:r>
            <a:endParaRPr lang="sl-SI" altLang="sl-SI" dirty="0">
              <a:solidFill>
                <a:srgbClr val="008000"/>
              </a:solidFill>
            </a:endParaRPr>
          </a:p>
        </p:txBody>
      </p:sp>
      <p:graphicFrame>
        <p:nvGraphicFramePr>
          <p:cNvPr id="2" name="Tabulka 1">
            <a:extLst>
              <a:ext uri="{FF2B5EF4-FFF2-40B4-BE49-F238E27FC236}">
                <a16:creationId xmlns:a16="http://schemas.microsoft.com/office/drawing/2014/main" id="{AAAF281D-E159-4427-BD29-EA7AE376415E}"/>
              </a:ext>
            </a:extLst>
          </p:cNvPr>
          <p:cNvGraphicFramePr>
            <a:graphicFrameLocks noGrp="1"/>
          </p:cNvGraphicFramePr>
          <p:nvPr>
            <p:extLst>
              <p:ext uri="{D42A27DB-BD31-4B8C-83A1-F6EECF244321}">
                <p14:modId xmlns:p14="http://schemas.microsoft.com/office/powerpoint/2010/main" val="3178998764"/>
              </p:ext>
            </p:extLst>
          </p:nvPr>
        </p:nvGraphicFramePr>
        <p:xfrm>
          <a:off x="635000" y="1301020"/>
          <a:ext cx="3340100" cy="323850"/>
        </p:xfrm>
        <a:graphic>
          <a:graphicData uri="http://schemas.openxmlformats.org/drawingml/2006/table">
            <a:tbl>
              <a:tblPr/>
              <a:tblGrid>
                <a:gridCol w="1130300">
                  <a:extLst>
                    <a:ext uri="{9D8B030D-6E8A-4147-A177-3AD203B41FA5}">
                      <a16:colId xmlns:a16="http://schemas.microsoft.com/office/drawing/2014/main" val="408686376"/>
                    </a:ext>
                  </a:extLst>
                </a:gridCol>
                <a:gridCol w="1130300">
                  <a:extLst>
                    <a:ext uri="{9D8B030D-6E8A-4147-A177-3AD203B41FA5}">
                      <a16:colId xmlns:a16="http://schemas.microsoft.com/office/drawing/2014/main" val="34333534"/>
                    </a:ext>
                  </a:extLst>
                </a:gridCol>
                <a:gridCol w="1079500">
                  <a:extLst>
                    <a:ext uri="{9D8B030D-6E8A-4147-A177-3AD203B41FA5}">
                      <a16:colId xmlns:a16="http://schemas.microsoft.com/office/drawing/2014/main" val="894702314"/>
                    </a:ext>
                  </a:extLst>
                </a:gridCol>
              </a:tblGrid>
              <a:tr h="161925">
                <a:tc>
                  <a:txBody>
                    <a:bodyPr/>
                    <a:lstStyle/>
                    <a:p>
                      <a:pPr algn="l" fontAlgn="b"/>
                      <a:r>
                        <a:rPr lang="cs-CZ" sz="1000" b="1" i="0" u="none" strike="noStrike">
                          <a:solidFill>
                            <a:srgbClr val="000000"/>
                          </a:solidFill>
                          <a:effectLst/>
                          <a:latin typeface="Arial" panose="020B0604020202020204" pitchFamily="34" charset="0"/>
                        </a:rPr>
                        <a:t>Sum of PS_CORE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1000" b="1" i="0" u="none" strike="noStrike">
                          <a:solidFill>
                            <a:srgbClr val="000000"/>
                          </a:solidFill>
                          <a:effectLst/>
                          <a:latin typeface="Arial" panose="020B0604020202020204" pitchFamily="34" charset="0"/>
                        </a:rPr>
                        <a:t>Sum of CS_CORE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1000" b="1" i="0" u="none" strike="noStrike">
                          <a:solidFill>
                            <a:srgbClr val="000000"/>
                          </a:solidFill>
                          <a:effectLst/>
                          <a:latin typeface="Arial" panose="020B0604020202020204" pitchFamily="34" charset="0"/>
                        </a:rPr>
                        <a:t>Sum of CI_CORE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2739187980"/>
                  </a:ext>
                </a:extLst>
              </a:tr>
              <a:tr h="161925">
                <a:tc>
                  <a:txBody>
                    <a:bodyPr/>
                    <a:lstStyle/>
                    <a:p>
                      <a:pPr algn="r" fontAlgn="b"/>
                      <a:r>
                        <a:rPr lang="cs-CZ" sz="1000" b="0" i="0" u="none" strike="noStrike">
                          <a:solidFill>
                            <a:srgbClr val="000000"/>
                          </a:solidFill>
                          <a:effectLst/>
                          <a:latin typeface="Arial" panose="020B0604020202020204" pitchFamily="34" charset="0"/>
                        </a:rPr>
                        <a:t>480 023 427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1000" b="0" i="0" u="none" strike="noStrike">
                          <a:solidFill>
                            <a:srgbClr val="000000"/>
                          </a:solidFill>
                          <a:effectLst/>
                          <a:latin typeface="Arial" panose="020B0604020202020204" pitchFamily="34" charset="0"/>
                        </a:rPr>
                        <a:t>2 361 092 949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1000" b="0" i="0" u="none" strike="noStrike" dirty="0">
                          <a:solidFill>
                            <a:srgbClr val="000000"/>
                          </a:solidFill>
                          <a:effectLst/>
                          <a:latin typeface="Arial" panose="020B0604020202020204" pitchFamily="34" charset="0"/>
                        </a:rPr>
                        <a:t>5 860 231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627775470"/>
                  </a:ext>
                </a:extLst>
              </a:tr>
            </a:tbl>
          </a:graphicData>
        </a:graphic>
      </p:graphicFrame>
      <p:pic>
        <p:nvPicPr>
          <p:cNvPr id="4" name="Obrázek 3">
            <a:extLst>
              <a:ext uri="{FF2B5EF4-FFF2-40B4-BE49-F238E27FC236}">
                <a16:creationId xmlns:a16="http://schemas.microsoft.com/office/drawing/2014/main" id="{2B447CDB-3DA4-4BE4-8506-513B04412D2F}"/>
              </a:ext>
            </a:extLst>
          </p:cNvPr>
          <p:cNvPicPr>
            <a:picLocks noChangeAspect="1"/>
          </p:cNvPicPr>
          <p:nvPr/>
        </p:nvPicPr>
        <p:blipFill>
          <a:blip r:embed="rId2"/>
          <a:stretch>
            <a:fillRect/>
          </a:stretch>
        </p:blipFill>
        <p:spPr>
          <a:xfrm>
            <a:off x="4465511" y="1461116"/>
            <a:ext cx="3888448" cy="1565936"/>
          </a:xfrm>
          <a:prstGeom prst="rect">
            <a:avLst/>
          </a:prstGeom>
        </p:spPr>
      </p:pic>
      <p:pic>
        <p:nvPicPr>
          <p:cNvPr id="6" name="Obrázek 5">
            <a:extLst>
              <a:ext uri="{FF2B5EF4-FFF2-40B4-BE49-F238E27FC236}">
                <a16:creationId xmlns:a16="http://schemas.microsoft.com/office/drawing/2014/main" id="{87E5DCB2-FD2F-4B46-BFDC-4E6720651439}"/>
              </a:ext>
            </a:extLst>
          </p:cNvPr>
          <p:cNvPicPr>
            <a:picLocks noChangeAspect="1"/>
          </p:cNvPicPr>
          <p:nvPr/>
        </p:nvPicPr>
        <p:blipFill>
          <a:blip r:embed="rId3"/>
          <a:stretch>
            <a:fillRect/>
          </a:stretch>
        </p:blipFill>
        <p:spPr>
          <a:xfrm>
            <a:off x="1799990" y="3429000"/>
            <a:ext cx="6553969" cy="3205886"/>
          </a:xfrm>
          <a:prstGeom prst="rect">
            <a:avLst/>
          </a:prstGeom>
        </p:spPr>
      </p:pic>
    </p:spTree>
    <p:extLst>
      <p:ext uri="{BB962C8B-B14F-4D97-AF65-F5344CB8AC3E}">
        <p14:creationId xmlns:p14="http://schemas.microsoft.com/office/powerpoint/2010/main" val="2723110190"/>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PoljeZBesedilom 3">
            <a:extLst>
              <a:ext uri="{FF2B5EF4-FFF2-40B4-BE49-F238E27FC236}">
                <a16:creationId xmlns:a16="http://schemas.microsoft.com/office/drawing/2014/main" id="{B27F9095-DD83-4B46-874E-F7CB31CC5598}"/>
              </a:ext>
            </a:extLst>
          </p:cNvPr>
          <p:cNvSpPr txBox="1">
            <a:spLocks noChangeArrowheads="1"/>
          </p:cNvSpPr>
          <p:nvPr/>
        </p:nvSpPr>
        <p:spPr bwMode="auto">
          <a:xfrm>
            <a:off x="635000" y="889000"/>
            <a:ext cx="10160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cs-CZ" dirty="0"/>
              <a:t>BD20220420</a:t>
            </a:r>
          </a:p>
          <a:p>
            <a:pPr eaLnBrk="1" hangingPunct="1"/>
            <a:endParaRPr lang="sl-SI" altLang="cs-CZ" dirty="0"/>
          </a:p>
        </p:txBody>
      </p:sp>
      <p:sp>
        <p:nvSpPr>
          <p:cNvPr id="10" name="PoljeZBesedilom 1">
            <a:extLst>
              <a:ext uri="{FF2B5EF4-FFF2-40B4-BE49-F238E27FC236}">
                <a16:creationId xmlns:a16="http://schemas.microsoft.com/office/drawing/2014/main" id="{EC979391-F19C-48EE-9088-817B959668BA}"/>
              </a:ext>
            </a:extLst>
          </p:cNvPr>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err="1">
                <a:solidFill>
                  <a:srgbClr val="008000"/>
                </a:solidFill>
              </a:rPr>
              <a:t>Parallel</a:t>
            </a:r>
            <a:r>
              <a:rPr lang="sl-SI" altLang="sl-SI" dirty="0">
                <a:solidFill>
                  <a:srgbClr val="008000"/>
                </a:solidFill>
              </a:rPr>
              <a:t> Run KPI </a:t>
            </a:r>
            <a:r>
              <a:rPr lang="sl-SI" altLang="sl-SI" dirty="0" err="1">
                <a:solidFill>
                  <a:srgbClr val="008000"/>
                </a:solidFill>
              </a:rPr>
              <a:t>report</a:t>
            </a:r>
            <a:endParaRPr lang="sl-SI" altLang="sl-SI" dirty="0">
              <a:solidFill>
                <a:srgbClr val="008000"/>
              </a:solidFill>
            </a:endParaRPr>
          </a:p>
        </p:txBody>
      </p:sp>
      <p:sp>
        <p:nvSpPr>
          <p:cNvPr id="11" name="PoljeZBesedilom 2">
            <a:extLst>
              <a:ext uri="{FF2B5EF4-FFF2-40B4-BE49-F238E27FC236}">
                <a16:creationId xmlns:a16="http://schemas.microsoft.com/office/drawing/2014/main" id="{33989739-0CD1-4984-8E5E-538D9EFD7D20}"/>
              </a:ext>
            </a:extLst>
          </p:cNvPr>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11: Core Social Welfare</a:t>
            </a:r>
            <a:endParaRPr lang="sl-SI" altLang="sl-SI" dirty="0">
              <a:solidFill>
                <a:srgbClr val="008000"/>
              </a:solidFill>
            </a:endParaRPr>
          </a:p>
        </p:txBody>
      </p:sp>
      <p:graphicFrame>
        <p:nvGraphicFramePr>
          <p:cNvPr id="2" name="Tabulka 1">
            <a:extLst>
              <a:ext uri="{FF2B5EF4-FFF2-40B4-BE49-F238E27FC236}">
                <a16:creationId xmlns:a16="http://schemas.microsoft.com/office/drawing/2014/main" id="{B2BAB6D4-FBA3-4FAA-AE76-2BC6EC6997BD}"/>
              </a:ext>
            </a:extLst>
          </p:cNvPr>
          <p:cNvGraphicFramePr>
            <a:graphicFrameLocks noGrp="1"/>
          </p:cNvGraphicFramePr>
          <p:nvPr>
            <p:extLst>
              <p:ext uri="{D42A27DB-BD31-4B8C-83A1-F6EECF244321}">
                <p14:modId xmlns:p14="http://schemas.microsoft.com/office/powerpoint/2010/main" val="131009132"/>
              </p:ext>
            </p:extLst>
          </p:nvPr>
        </p:nvGraphicFramePr>
        <p:xfrm>
          <a:off x="635000" y="1373406"/>
          <a:ext cx="3340100" cy="323850"/>
        </p:xfrm>
        <a:graphic>
          <a:graphicData uri="http://schemas.openxmlformats.org/drawingml/2006/table">
            <a:tbl>
              <a:tblPr/>
              <a:tblGrid>
                <a:gridCol w="1130300">
                  <a:extLst>
                    <a:ext uri="{9D8B030D-6E8A-4147-A177-3AD203B41FA5}">
                      <a16:colId xmlns:a16="http://schemas.microsoft.com/office/drawing/2014/main" val="2501819375"/>
                    </a:ext>
                  </a:extLst>
                </a:gridCol>
                <a:gridCol w="1130300">
                  <a:extLst>
                    <a:ext uri="{9D8B030D-6E8A-4147-A177-3AD203B41FA5}">
                      <a16:colId xmlns:a16="http://schemas.microsoft.com/office/drawing/2014/main" val="2349575686"/>
                    </a:ext>
                  </a:extLst>
                </a:gridCol>
                <a:gridCol w="1079500">
                  <a:extLst>
                    <a:ext uri="{9D8B030D-6E8A-4147-A177-3AD203B41FA5}">
                      <a16:colId xmlns:a16="http://schemas.microsoft.com/office/drawing/2014/main" val="509151080"/>
                    </a:ext>
                  </a:extLst>
                </a:gridCol>
              </a:tblGrid>
              <a:tr h="161925">
                <a:tc>
                  <a:txBody>
                    <a:bodyPr/>
                    <a:lstStyle/>
                    <a:p>
                      <a:pPr algn="l" fontAlgn="b"/>
                      <a:r>
                        <a:rPr lang="cs-CZ" sz="1000" b="1" i="0" u="none" strike="noStrike">
                          <a:solidFill>
                            <a:srgbClr val="000000"/>
                          </a:solidFill>
                          <a:effectLst/>
                          <a:latin typeface="Arial" panose="020B0604020202020204" pitchFamily="34" charset="0"/>
                        </a:rPr>
                        <a:t>Sum of PS_CORE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1000" b="1" i="0" u="none" strike="noStrike">
                          <a:solidFill>
                            <a:srgbClr val="000000"/>
                          </a:solidFill>
                          <a:effectLst/>
                          <a:latin typeface="Arial" panose="020B0604020202020204" pitchFamily="34" charset="0"/>
                        </a:rPr>
                        <a:t>Sum of CS_CORE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1000" b="1" i="0" u="none" strike="noStrike">
                          <a:solidFill>
                            <a:srgbClr val="000000"/>
                          </a:solidFill>
                          <a:effectLst/>
                          <a:latin typeface="Arial" panose="020B0604020202020204" pitchFamily="34" charset="0"/>
                        </a:rPr>
                        <a:t>Sum of CI_CORE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1207235433"/>
                  </a:ext>
                </a:extLst>
              </a:tr>
              <a:tr h="161925">
                <a:tc>
                  <a:txBody>
                    <a:bodyPr/>
                    <a:lstStyle/>
                    <a:p>
                      <a:pPr algn="r" fontAlgn="b"/>
                      <a:r>
                        <a:rPr lang="cs-CZ" sz="1000" b="0" i="0" u="none" strike="noStrike">
                          <a:solidFill>
                            <a:srgbClr val="000000"/>
                          </a:solidFill>
                          <a:effectLst/>
                          <a:latin typeface="Arial" panose="020B0604020202020204" pitchFamily="34" charset="0"/>
                        </a:rPr>
                        <a:t>512 945 059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1000" b="0" i="0" u="none" strike="noStrike">
                          <a:solidFill>
                            <a:srgbClr val="000000"/>
                          </a:solidFill>
                          <a:effectLst/>
                          <a:latin typeface="Arial" panose="020B0604020202020204" pitchFamily="34" charset="0"/>
                        </a:rPr>
                        <a:t>2 282 251 078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1000" b="0" i="0" u="none" strike="noStrike" dirty="0">
                          <a:solidFill>
                            <a:srgbClr val="000000"/>
                          </a:solidFill>
                          <a:effectLst/>
                          <a:latin typeface="Arial" panose="020B0604020202020204" pitchFamily="34" charset="0"/>
                        </a:rPr>
                        <a:t>6 592 679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322929214"/>
                  </a:ext>
                </a:extLst>
              </a:tr>
            </a:tbl>
          </a:graphicData>
        </a:graphic>
      </p:graphicFrame>
      <p:pic>
        <p:nvPicPr>
          <p:cNvPr id="4" name="Obrázek 3">
            <a:extLst>
              <a:ext uri="{FF2B5EF4-FFF2-40B4-BE49-F238E27FC236}">
                <a16:creationId xmlns:a16="http://schemas.microsoft.com/office/drawing/2014/main" id="{D5302993-1B70-40EE-B74A-CE653FBB5D30}"/>
              </a:ext>
            </a:extLst>
          </p:cNvPr>
          <p:cNvPicPr>
            <a:picLocks noChangeAspect="1"/>
          </p:cNvPicPr>
          <p:nvPr/>
        </p:nvPicPr>
        <p:blipFill>
          <a:blip r:embed="rId2"/>
          <a:stretch>
            <a:fillRect/>
          </a:stretch>
        </p:blipFill>
        <p:spPr>
          <a:xfrm>
            <a:off x="4442879" y="1559245"/>
            <a:ext cx="4013493" cy="1612728"/>
          </a:xfrm>
          <a:prstGeom prst="rect">
            <a:avLst/>
          </a:prstGeom>
        </p:spPr>
      </p:pic>
      <p:pic>
        <p:nvPicPr>
          <p:cNvPr id="6" name="Obrázek 5">
            <a:extLst>
              <a:ext uri="{FF2B5EF4-FFF2-40B4-BE49-F238E27FC236}">
                <a16:creationId xmlns:a16="http://schemas.microsoft.com/office/drawing/2014/main" id="{BE8048A7-D967-4CC1-94F2-40404B45ED4A}"/>
              </a:ext>
            </a:extLst>
          </p:cNvPr>
          <p:cNvPicPr>
            <a:picLocks noChangeAspect="1"/>
          </p:cNvPicPr>
          <p:nvPr/>
        </p:nvPicPr>
        <p:blipFill>
          <a:blip r:embed="rId3"/>
          <a:stretch>
            <a:fillRect/>
          </a:stretch>
        </p:blipFill>
        <p:spPr>
          <a:xfrm>
            <a:off x="2246707" y="3429000"/>
            <a:ext cx="6209665" cy="3074213"/>
          </a:xfrm>
          <a:prstGeom prst="rect">
            <a:avLst/>
          </a:prstGeom>
        </p:spPr>
      </p:pic>
    </p:spTree>
    <p:extLst>
      <p:ext uri="{BB962C8B-B14F-4D97-AF65-F5344CB8AC3E}">
        <p14:creationId xmlns:p14="http://schemas.microsoft.com/office/powerpoint/2010/main" val="1141301719"/>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PoljeZBesedilom 3">
            <a:extLst>
              <a:ext uri="{FF2B5EF4-FFF2-40B4-BE49-F238E27FC236}">
                <a16:creationId xmlns:a16="http://schemas.microsoft.com/office/drawing/2014/main" id="{B27F9095-DD83-4B46-874E-F7CB31CC5598}"/>
              </a:ext>
            </a:extLst>
          </p:cNvPr>
          <p:cNvSpPr txBox="1">
            <a:spLocks noChangeArrowheads="1"/>
          </p:cNvSpPr>
          <p:nvPr/>
        </p:nvSpPr>
        <p:spPr bwMode="auto">
          <a:xfrm>
            <a:off x="635000" y="889000"/>
            <a:ext cx="10160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cs-CZ" dirty="0"/>
              <a:t>BD20220421</a:t>
            </a:r>
          </a:p>
          <a:p>
            <a:pPr eaLnBrk="1" hangingPunct="1"/>
            <a:endParaRPr lang="sl-SI" altLang="cs-CZ" dirty="0"/>
          </a:p>
        </p:txBody>
      </p:sp>
      <p:sp>
        <p:nvSpPr>
          <p:cNvPr id="10" name="PoljeZBesedilom 1">
            <a:extLst>
              <a:ext uri="{FF2B5EF4-FFF2-40B4-BE49-F238E27FC236}">
                <a16:creationId xmlns:a16="http://schemas.microsoft.com/office/drawing/2014/main" id="{EC979391-F19C-48EE-9088-817B959668BA}"/>
              </a:ext>
            </a:extLst>
          </p:cNvPr>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err="1">
                <a:solidFill>
                  <a:srgbClr val="008000"/>
                </a:solidFill>
              </a:rPr>
              <a:t>Parallel</a:t>
            </a:r>
            <a:r>
              <a:rPr lang="sl-SI" altLang="sl-SI" dirty="0">
                <a:solidFill>
                  <a:srgbClr val="008000"/>
                </a:solidFill>
              </a:rPr>
              <a:t> Run KPI </a:t>
            </a:r>
            <a:r>
              <a:rPr lang="sl-SI" altLang="sl-SI" dirty="0" err="1">
                <a:solidFill>
                  <a:srgbClr val="008000"/>
                </a:solidFill>
              </a:rPr>
              <a:t>report</a:t>
            </a:r>
            <a:endParaRPr lang="sl-SI" altLang="sl-SI" dirty="0">
              <a:solidFill>
                <a:srgbClr val="008000"/>
              </a:solidFill>
            </a:endParaRPr>
          </a:p>
        </p:txBody>
      </p:sp>
      <p:sp>
        <p:nvSpPr>
          <p:cNvPr id="11" name="PoljeZBesedilom 2">
            <a:extLst>
              <a:ext uri="{FF2B5EF4-FFF2-40B4-BE49-F238E27FC236}">
                <a16:creationId xmlns:a16="http://schemas.microsoft.com/office/drawing/2014/main" id="{33989739-0CD1-4984-8E5E-538D9EFD7D20}"/>
              </a:ext>
            </a:extLst>
          </p:cNvPr>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11: Core Social Welfare</a:t>
            </a:r>
            <a:endParaRPr lang="sl-SI" altLang="sl-SI" dirty="0">
              <a:solidFill>
                <a:srgbClr val="008000"/>
              </a:solidFill>
            </a:endParaRPr>
          </a:p>
        </p:txBody>
      </p:sp>
      <p:graphicFrame>
        <p:nvGraphicFramePr>
          <p:cNvPr id="2" name="Tabulka 1">
            <a:extLst>
              <a:ext uri="{FF2B5EF4-FFF2-40B4-BE49-F238E27FC236}">
                <a16:creationId xmlns:a16="http://schemas.microsoft.com/office/drawing/2014/main" id="{B76B4A37-0DC0-4109-B89A-229F90994B2C}"/>
              </a:ext>
            </a:extLst>
          </p:cNvPr>
          <p:cNvGraphicFramePr>
            <a:graphicFrameLocks noGrp="1"/>
          </p:cNvGraphicFramePr>
          <p:nvPr>
            <p:extLst>
              <p:ext uri="{D42A27DB-BD31-4B8C-83A1-F6EECF244321}">
                <p14:modId xmlns:p14="http://schemas.microsoft.com/office/powerpoint/2010/main" val="1262656744"/>
              </p:ext>
            </p:extLst>
          </p:nvPr>
        </p:nvGraphicFramePr>
        <p:xfrm>
          <a:off x="635000" y="1315650"/>
          <a:ext cx="3340100" cy="323850"/>
        </p:xfrm>
        <a:graphic>
          <a:graphicData uri="http://schemas.openxmlformats.org/drawingml/2006/table">
            <a:tbl>
              <a:tblPr/>
              <a:tblGrid>
                <a:gridCol w="1130300">
                  <a:extLst>
                    <a:ext uri="{9D8B030D-6E8A-4147-A177-3AD203B41FA5}">
                      <a16:colId xmlns:a16="http://schemas.microsoft.com/office/drawing/2014/main" val="3788476073"/>
                    </a:ext>
                  </a:extLst>
                </a:gridCol>
                <a:gridCol w="1130300">
                  <a:extLst>
                    <a:ext uri="{9D8B030D-6E8A-4147-A177-3AD203B41FA5}">
                      <a16:colId xmlns:a16="http://schemas.microsoft.com/office/drawing/2014/main" val="3569915178"/>
                    </a:ext>
                  </a:extLst>
                </a:gridCol>
                <a:gridCol w="1079500">
                  <a:extLst>
                    <a:ext uri="{9D8B030D-6E8A-4147-A177-3AD203B41FA5}">
                      <a16:colId xmlns:a16="http://schemas.microsoft.com/office/drawing/2014/main" val="1226428372"/>
                    </a:ext>
                  </a:extLst>
                </a:gridCol>
              </a:tblGrid>
              <a:tr h="161925">
                <a:tc>
                  <a:txBody>
                    <a:bodyPr/>
                    <a:lstStyle/>
                    <a:p>
                      <a:pPr algn="l" fontAlgn="b"/>
                      <a:r>
                        <a:rPr lang="cs-CZ" sz="1000" b="1" i="0" u="none" strike="noStrike">
                          <a:solidFill>
                            <a:srgbClr val="000000"/>
                          </a:solidFill>
                          <a:effectLst/>
                          <a:latin typeface="Arial" panose="020B0604020202020204" pitchFamily="34" charset="0"/>
                        </a:rPr>
                        <a:t>Sum of PS_CORE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1000" b="1" i="0" u="none" strike="noStrike">
                          <a:solidFill>
                            <a:srgbClr val="000000"/>
                          </a:solidFill>
                          <a:effectLst/>
                          <a:latin typeface="Arial" panose="020B0604020202020204" pitchFamily="34" charset="0"/>
                        </a:rPr>
                        <a:t>Sum of CS_CORE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1000" b="1" i="0" u="none" strike="noStrike">
                          <a:solidFill>
                            <a:srgbClr val="000000"/>
                          </a:solidFill>
                          <a:effectLst/>
                          <a:latin typeface="Arial" panose="020B0604020202020204" pitchFamily="34" charset="0"/>
                        </a:rPr>
                        <a:t>Sum of CI_CORE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1022277412"/>
                  </a:ext>
                </a:extLst>
              </a:tr>
              <a:tr h="161925">
                <a:tc>
                  <a:txBody>
                    <a:bodyPr/>
                    <a:lstStyle/>
                    <a:p>
                      <a:pPr algn="r" fontAlgn="b"/>
                      <a:r>
                        <a:rPr lang="cs-CZ" sz="1000" b="0" i="0" u="none" strike="noStrike">
                          <a:solidFill>
                            <a:srgbClr val="000000"/>
                          </a:solidFill>
                          <a:effectLst/>
                          <a:latin typeface="Arial" panose="020B0604020202020204" pitchFamily="34" charset="0"/>
                        </a:rPr>
                        <a:t>482 003 769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1000" b="0" i="0" u="none" strike="noStrike">
                          <a:solidFill>
                            <a:srgbClr val="000000"/>
                          </a:solidFill>
                          <a:effectLst/>
                          <a:latin typeface="Arial" panose="020B0604020202020204" pitchFamily="34" charset="0"/>
                        </a:rPr>
                        <a:t>2 281 049 608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1000" b="0" i="0" u="none" strike="noStrike" dirty="0">
                          <a:solidFill>
                            <a:srgbClr val="000000"/>
                          </a:solidFill>
                          <a:effectLst/>
                          <a:latin typeface="Arial" panose="020B0604020202020204" pitchFamily="34" charset="0"/>
                        </a:rPr>
                        <a:t>5 146 882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389386953"/>
                  </a:ext>
                </a:extLst>
              </a:tr>
            </a:tbl>
          </a:graphicData>
        </a:graphic>
      </p:graphicFrame>
      <p:pic>
        <p:nvPicPr>
          <p:cNvPr id="4" name="Obrázek 3">
            <a:extLst>
              <a:ext uri="{FF2B5EF4-FFF2-40B4-BE49-F238E27FC236}">
                <a16:creationId xmlns:a16="http://schemas.microsoft.com/office/drawing/2014/main" id="{ED1AAC9C-B2F4-42FE-A795-E4BFE70AE5E9}"/>
              </a:ext>
            </a:extLst>
          </p:cNvPr>
          <p:cNvPicPr>
            <a:picLocks noChangeAspect="1"/>
          </p:cNvPicPr>
          <p:nvPr/>
        </p:nvPicPr>
        <p:blipFill>
          <a:blip r:embed="rId2"/>
          <a:stretch>
            <a:fillRect/>
          </a:stretch>
        </p:blipFill>
        <p:spPr>
          <a:xfrm>
            <a:off x="4435906" y="1315650"/>
            <a:ext cx="3947312" cy="1602848"/>
          </a:xfrm>
          <a:prstGeom prst="rect">
            <a:avLst/>
          </a:prstGeom>
        </p:spPr>
      </p:pic>
      <p:pic>
        <p:nvPicPr>
          <p:cNvPr id="6" name="Obrázek 5">
            <a:extLst>
              <a:ext uri="{FF2B5EF4-FFF2-40B4-BE49-F238E27FC236}">
                <a16:creationId xmlns:a16="http://schemas.microsoft.com/office/drawing/2014/main" id="{7B15E0E7-66C8-4FD0-A30A-5413300A5AD8}"/>
              </a:ext>
            </a:extLst>
          </p:cNvPr>
          <p:cNvPicPr>
            <a:picLocks noChangeAspect="1"/>
          </p:cNvPicPr>
          <p:nvPr/>
        </p:nvPicPr>
        <p:blipFill>
          <a:blip r:embed="rId3"/>
          <a:stretch>
            <a:fillRect/>
          </a:stretch>
        </p:blipFill>
        <p:spPr>
          <a:xfrm>
            <a:off x="1318717" y="3018549"/>
            <a:ext cx="7064501" cy="3462718"/>
          </a:xfrm>
          <a:prstGeom prst="rect">
            <a:avLst/>
          </a:prstGeom>
        </p:spPr>
      </p:pic>
    </p:spTree>
    <p:extLst>
      <p:ext uri="{BB962C8B-B14F-4D97-AF65-F5344CB8AC3E}">
        <p14:creationId xmlns:p14="http://schemas.microsoft.com/office/powerpoint/2010/main" val="3058540306"/>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PoljeZBesedilom 3">
            <a:extLst>
              <a:ext uri="{FF2B5EF4-FFF2-40B4-BE49-F238E27FC236}">
                <a16:creationId xmlns:a16="http://schemas.microsoft.com/office/drawing/2014/main" id="{B27F9095-DD83-4B46-874E-F7CB31CC5598}"/>
              </a:ext>
            </a:extLst>
          </p:cNvPr>
          <p:cNvSpPr txBox="1">
            <a:spLocks noChangeArrowheads="1"/>
          </p:cNvSpPr>
          <p:nvPr/>
        </p:nvSpPr>
        <p:spPr bwMode="auto">
          <a:xfrm>
            <a:off x="635000" y="889000"/>
            <a:ext cx="10160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cs-CZ" dirty="0"/>
              <a:t>BD20220422</a:t>
            </a:r>
          </a:p>
          <a:p>
            <a:pPr eaLnBrk="1" hangingPunct="1"/>
            <a:endParaRPr lang="sl-SI" altLang="cs-CZ" dirty="0"/>
          </a:p>
        </p:txBody>
      </p:sp>
      <p:sp>
        <p:nvSpPr>
          <p:cNvPr id="10" name="PoljeZBesedilom 1">
            <a:extLst>
              <a:ext uri="{FF2B5EF4-FFF2-40B4-BE49-F238E27FC236}">
                <a16:creationId xmlns:a16="http://schemas.microsoft.com/office/drawing/2014/main" id="{EC979391-F19C-48EE-9088-817B959668BA}"/>
              </a:ext>
            </a:extLst>
          </p:cNvPr>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err="1">
                <a:solidFill>
                  <a:srgbClr val="008000"/>
                </a:solidFill>
              </a:rPr>
              <a:t>Parallel</a:t>
            </a:r>
            <a:r>
              <a:rPr lang="sl-SI" altLang="sl-SI" dirty="0">
                <a:solidFill>
                  <a:srgbClr val="008000"/>
                </a:solidFill>
              </a:rPr>
              <a:t> Run KPI </a:t>
            </a:r>
            <a:r>
              <a:rPr lang="sl-SI" altLang="sl-SI" dirty="0" err="1">
                <a:solidFill>
                  <a:srgbClr val="008000"/>
                </a:solidFill>
              </a:rPr>
              <a:t>report</a:t>
            </a:r>
            <a:endParaRPr lang="sl-SI" altLang="sl-SI" dirty="0">
              <a:solidFill>
                <a:srgbClr val="008000"/>
              </a:solidFill>
            </a:endParaRPr>
          </a:p>
        </p:txBody>
      </p:sp>
      <p:sp>
        <p:nvSpPr>
          <p:cNvPr id="11" name="PoljeZBesedilom 2">
            <a:extLst>
              <a:ext uri="{FF2B5EF4-FFF2-40B4-BE49-F238E27FC236}">
                <a16:creationId xmlns:a16="http://schemas.microsoft.com/office/drawing/2014/main" id="{33989739-0CD1-4984-8E5E-538D9EFD7D20}"/>
              </a:ext>
            </a:extLst>
          </p:cNvPr>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11: Core Social Welfare</a:t>
            </a:r>
            <a:endParaRPr lang="sl-SI" altLang="sl-SI" dirty="0">
              <a:solidFill>
                <a:srgbClr val="008000"/>
              </a:solidFill>
            </a:endParaRPr>
          </a:p>
        </p:txBody>
      </p:sp>
      <p:graphicFrame>
        <p:nvGraphicFramePr>
          <p:cNvPr id="2" name="Tabulka 1">
            <a:extLst>
              <a:ext uri="{FF2B5EF4-FFF2-40B4-BE49-F238E27FC236}">
                <a16:creationId xmlns:a16="http://schemas.microsoft.com/office/drawing/2014/main" id="{F0397A29-751E-44BB-8598-FE7FE64F516A}"/>
              </a:ext>
            </a:extLst>
          </p:cNvPr>
          <p:cNvGraphicFramePr>
            <a:graphicFrameLocks noGrp="1"/>
          </p:cNvGraphicFramePr>
          <p:nvPr>
            <p:extLst>
              <p:ext uri="{D42A27DB-BD31-4B8C-83A1-F6EECF244321}">
                <p14:modId xmlns:p14="http://schemas.microsoft.com/office/powerpoint/2010/main" val="113523199"/>
              </p:ext>
            </p:extLst>
          </p:nvPr>
        </p:nvGraphicFramePr>
        <p:xfrm>
          <a:off x="635000" y="1308335"/>
          <a:ext cx="3340100" cy="323850"/>
        </p:xfrm>
        <a:graphic>
          <a:graphicData uri="http://schemas.openxmlformats.org/drawingml/2006/table">
            <a:tbl>
              <a:tblPr/>
              <a:tblGrid>
                <a:gridCol w="1130300">
                  <a:extLst>
                    <a:ext uri="{9D8B030D-6E8A-4147-A177-3AD203B41FA5}">
                      <a16:colId xmlns:a16="http://schemas.microsoft.com/office/drawing/2014/main" val="845563104"/>
                    </a:ext>
                  </a:extLst>
                </a:gridCol>
                <a:gridCol w="1130300">
                  <a:extLst>
                    <a:ext uri="{9D8B030D-6E8A-4147-A177-3AD203B41FA5}">
                      <a16:colId xmlns:a16="http://schemas.microsoft.com/office/drawing/2014/main" val="1525711251"/>
                    </a:ext>
                  </a:extLst>
                </a:gridCol>
                <a:gridCol w="1079500">
                  <a:extLst>
                    <a:ext uri="{9D8B030D-6E8A-4147-A177-3AD203B41FA5}">
                      <a16:colId xmlns:a16="http://schemas.microsoft.com/office/drawing/2014/main" val="3161192398"/>
                    </a:ext>
                  </a:extLst>
                </a:gridCol>
              </a:tblGrid>
              <a:tr h="161925">
                <a:tc>
                  <a:txBody>
                    <a:bodyPr/>
                    <a:lstStyle/>
                    <a:p>
                      <a:pPr algn="l" fontAlgn="b"/>
                      <a:r>
                        <a:rPr lang="cs-CZ" sz="1000" b="1" i="0" u="none" strike="noStrike">
                          <a:solidFill>
                            <a:srgbClr val="000000"/>
                          </a:solidFill>
                          <a:effectLst/>
                          <a:latin typeface="Arial" panose="020B0604020202020204" pitchFamily="34" charset="0"/>
                        </a:rPr>
                        <a:t>Sum of PS_CORE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1000" b="1" i="0" u="none" strike="noStrike">
                          <a:solidFill>
                            <a:srgbClr val="000000"/>
                          </a:solidFill>
                          <a:effectLst/>
                          <a:latin typeface="Arial" panose="020B0604020202020204" pitchFamily="34" charset="0"/>
                        </a:rPr>
                        <a:t>Sum of CS_CORE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1000" b="1" i="0" u="none" strike="noStrike">
                          <a:solidFill>
                            <a:srgbClr val="000000"/>
                          </a:solidFill>
                          <a:effectLst/>
                          <a:latin typeface="Arial" panose="020B0604020202020204" pitchFamily="34" charset="0"/>
                        </a:rPr>
                        <a:t>Sum of CI_CORE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1591655542"/>
                  </a:ext>
                </a:extLst>
              </a:tr>
              <a:tr h="161925">
                <a:tc>
                  <a:txBody>
                    <a:bodyPr/>
                    <a:lstStyle/>
                    <a:p>
                      <a:pPr algn="r" fontAlgn="b"/>
                      <a:r>
                        <a:rPr lang="cs-CZ" sz="1000" b="0" i="0" u="none" strike="noStrike">
                          <a:solidFill>
                            <a:srgbClr val="000000"/>
                          </a:solidFill>
                          <a:effectLst/>
                          <a:latin typeface="Arial" panose="020B0604020202020204" pitchFamily="34" charset="0"/>
                        </a:rPr>
                        <a:t>511 129 663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1000" b="0" i="0" u="none" strike="noStrike">
                          <a:solidFill>
                            <a:srgbClr val="000000"/>
                          </a:solidFill>
                          <a:effectLst/>
                          <a:latin typeface="Arial" panose="020B0604020202020204" pitchFamily="34" charset="0"/>
                        </a:rPr>
                        <a:t>2 258 461 989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1000" b="0" i="0" u="none" strike="noStrike" dirty="0">
                          <a:solidFill>
                            <a:srgbClr val="000000"/>
                          </a:solidFill>
                          <a:effectLst/>
                          <a:latin typeface="Arial" panose="020B0604020202020204" pitchFamily="34" charset="0"/>
                        </a:rPr>
                        <a:t>9 601 653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809170677"/>
                  </a:ext>
                </a:extLst>
              </a:tr>
            </a:tbl>
          </a:graphicData>
        </a:graphic>
      </p:graphicFrame>
      <p:pic>
        <p:nvPicPr>
          <p:cNvPr id="4" name="Obrázek 3">
            <a:extLst>
              <a:ext uri="{FF2B5EF4-FFF2-40B4-BE49-F238E27FC236}">
                <a16:creationId xmlns:a16="http://schemas.microsoft.com/office/drawing/2014/main" id="{D7027BC6-853C-43A3-A001-34801A3157F6}"/>
              </a:ext>
            </a:extLst>
          </p:cNvPr>
          <p:cNvPicPr>
            <a:picLocks noChangeAspect="1"/>
          </p:cNvPicPr>
          <p:nvPr/>
        </p:nvPicPr>
        <p:blipFill>
          <a:blip r:embed="rId2"/>
          <a:stretch>
            <a:fillRect/>
          </a:stretch>
        </p:blipFill>
        <p:spPr>
          <a:xfrm>
            <a:off x="4511611" y="1470260"/>
            <a:ext cx="4215423" cy="1696373"/>
          </a:xfrm>
          <a:prstGeom prst="rect">
            <a:avLst/>
          </a:prstGeom>
        </p:spPr>
      </p:pic>
      <p:pic>
        <p:nvPicPr>
          <p:cNvPr id="6" name="Obrázek 5">
            <a:extLst>
              <a:ext uri="{FF2B5EF4-FFF2-40B4-BE49-F238E27FC236}">
                <a16:creationId xmlns:a16="http://schemas.microsoft.com/office/drawing/2014/main" id="{030EB4AE-770F-42BF-BFBE-6329CABB29D8}"/>
              </a:ext>
            </a:extLst>
          </p:cNvPr>
          <p:cNvPicPr>
            <a:picLocks noChangeAspect="1"/>
          </p:cNvPicPr>
          <p:nvPr/>
        </p:nvPicPr>
        <p:blipFill>
          <a:blip r:embed="rId3"/>
          <a:stretch>
            <a:fillRect/>
          </a:stretch>
        </p:blipFill>
        <p:spPr>
          <a:xfrm>
            <a:off x="2465223" y="3301973"/>
            <a:ext cx="6261812" cy="3124755"/>
          </a:xfrm>
          <a:prstGeom prst="rect">
            <a:avLst/>
          </a:prstGeom>
        </p:spPr>
      </p:pic>
    </p:spTree>
    <p:extLst>
      <p:ext uri="{BB962C8B-B14F-4D97-AF65-F5344CB8AC3E}">
        <p14:creationId xmlns:p14="http://schemas.microsoft.com/office/powerpoint/2010/main" val="2528402944"/>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PoljeZBesedilom 3">
            <a:extLst>
              <a:ext uri="{FF2B5EF4-FFF2-40B4-BE49-F238E27FC236}">
                <a16:creationId xmlns:a16="http://schemas.microsoft.com/office/drawing/2014/main" id="{B27F9095-DD83-4B46-874E-F7CB31CC5598}"/>
              </a:ext>
            </a:extLst>
          </p:cNvPr>
          <p:cNvSpPr txBox="1">
            <a:spLocks noChangeArrowheads="1"/>
          </p:cNvSpPr>
          <p:nvPr/>
        </p:nvSpPr>
        <p:spPr bwMode="auto">
          <a:xfrm>
            <a:off x="635000" y="889000"/>
            <a:ext cx="10160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cs-CZ" dirty="0"/>
              <a:t>BD20220423</a:t>
            </a:r>
          </a:p>
          <a:p>
            <a:pPr eaLnBrk="1" hangingPunct="1"/>
            <a:endParaRPr lang="sl-SI" altLang="cs-CZ" dirty="0"/>
          </a:p>
        </p:txBody>
      </p:sp>
      <p:sp>
        <p:nvSpPr>
          <p:cNvPr id="10" name="PoljeZBesedilom 1">
            <a:extLst>
              <a:ext uri="{FF2B5EF4-FFF2-40B4-BE49-F238E27FC236}">
                <a16:creationId xmlns:a16="http://schemas.microsoft.com/office/drawing/2014/main" id="{EC979391-F19C-48EE-9088-817B959668BA}"/>
              </a:ext>
            </a:extLst>
          </p:cNvPr>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err="1">
                <a:solidFill>
                  <a:srgbClr val="008000"/>
                </a:solidFill>
              </a:rPr>
              <a:t>Parallel</a:t>
            </a:r>
            <a:r>
              <a:rPr lang="sl-SI" altLang="sl-SI" dirty="0">
                <a:solidFill>
                  <a:srgbClr val="008000"/>
                </a:solidFill>
              </a:rPr>
              <a:t> Run KPI </a:t>
            </a:r>
            <a:r>
              <a:rPr lang="sl-SI" altLang="sl-SI" dirty="0" err="1">
                <a:solidFill>
                  <a:srgbClr val="008000"/>
                </a:solidFill>
              </a:rPr>
              <a:t>report</a:t>
            </a:r>
            <a:endParaRPr lang="sl-SI" altLang="sl-SI" dirty="0">
              <a:solidFill>
                <a:srgbClr val="008000"/>
              </a:solidFill>
            </a:endParaRPr>
          </a:p>
        </p:txBody>
      </p:sp>
      <p:sp>
        <p:nvSpPr>
          <p:cNvPr id="11" name="PoljeZBesedilom 2">
            <a:extLst>
              <a:ext uri="{FF2B5EF4-FFF2-40B4-BE49-F238E27FC236}">
                <a16:creationId xmlns:a16="http://schemas.microsoft.com/office/drawing/2014/main" id="{33989739-0CD1-4984-8E5E-538D9EFD7D20}"/>
              </a:ext>
            </a:extLst>
          </p:cNvPr>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11: Core Social Welfare</a:t>
            </a:r>
            <a:endParaRPr lang="sl-SI" altLang="sl-SI" dirty="0">
              <a:solidFill>
                <a:srgbClr val="008000"/>
              </a:solidFill>
            </a:endParaRPr>
          </a:p>
        </p:txBody>
      </p:sp>
      <p:graphicFrame>
        <p:nvGraphicFramePr>
          <p:cNvPr id="2" name="Tabulka 1">
            <a:extLst>
              <a:ext uri="{FF2B5EF4-FFF2-40B4-BE49-F238E27FC236}">
                <a16:creationId xmlns:a16="http://schemas.microsoft.com/office/drawing/2014/main" id="{D4F93F4A-0D26-4EED-94C4-68963D2FC6D4}"/>
              </a:ext>
            </a:extLst>
          </p:cNvPr>
          <p:cNvGraphicFramePr>
            <a:graphicFrameLocks noGrp="1"/>
          </p:cNvGraphicFramePr>
          <p:nvPr>
            <p:extLst>
              <p:ext uri="{D42A27DB-BD31-4B8C-83A1-F6EECF244321}">
                <p14:modId xmlns:p14="http://schemas.microsoft.com/office/powerpoint/2010/main" val="4044127999"/>
              </p:ext>
            </p:extLst>
          </p:nvPr>
        </p:nvGraphicFramePr>
        <p:xfrm>
          <a:off x="635000" y="1373406"/>
          <a:ext cx="3340100" cy="323850"/>
        </p:xfrm>
        <a:graphic>
          <a:graphicData uri="http://schemas.openxmlformats.org/drawingml/2006/table">
            <a:tbl>
              <a:tblPr/>
              <a:tblGrid>
                <a:gridCol w="1130300">
                  <a:extLst>
                    <a:ext uri="{9D8B030D-6E8A-4147-A177-3AD203B41FA5}">
                      <a16:colId xmlns:a16="http://schemas.microsoft.com/office/drawing/2014/main" val="4005525906"/>
                    </a:ext>
                  </a:extLst>
                </a:gridCol>
                <a:gridCol w="1130300">
                  <a:extLst>
                    <a:ext uri="{9D8B030D-6E8A-4147-A177-3AD203B41FA5}">
                      <a16:colId xmlns:a16="http://schemas.microsoft.com/office/drawing/2014/main" val="1176307287"/>
                    </a:ext>
                  </a:extLst>
                </a:gridCol>
                <a:gridCol w="1079500">
                  <a:extLst>
                    <a:ext uri="{9D8B030D-6E8A-4147-A177-3AD203B41FA5}">
                      <a16:colId xmlns:a16="http://schemas.microsoft.com/office/drawing/2014/main" val="640445614"/>
                    </a:ext>
                  </a:extLst>
                </a:gridCol>
              </a:tblGrid>
              <a:tr h="161925">
                <a:tc>
                  <a:txBody>
                    <a:bodyPr/>
                    <a:lstStyle/>
                    <a:p>
                      <a:pPr algn="l" fontAlgn="b"/>
                      <a:r>
                        <a:rPr lang="cs-CZ" sz="1000" b="1" i="0" u="none" strike="noStrike">
                          <a:solidFill>
                            <a:srgbClr val="000000"/>
                          </a:solidFill>
                          <a:effectLst/>
                          <a:latin typeface="Arial" panose="020B0604020202020204" pitchFamily="34" charset="0"/>
                        </a:rPr>
                        <a:t>Sum of PS_CORE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1000" b="1" i="0" u="none" strike="noStrike">
                          <a:solidFill>
                            <a:srgbClr val="000000"/>
                          </a:solidFill>
                          <a:effectLst/>
                          <a:latin typeface="Arial" panose="020B0604020202020204" pitchFamily="34" charset="0"/>
                        </a:rPr>
                        <a:t>Sum of CS_CORE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1000" b="1" i="0" u="none" strike="noStrike">
                          <a:solidFill>
                            <a:srgbClr val="000000"/>
                          </a:solidFill>
                          <a:effectLst/>
                          <a:latin typeface="Arial" panose="020B0604020202020204" pitchFamily="34" charset="0"/>
                        </a:rPr>
                        <a:t>Sum of CI_CORE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2473389301"/>
                  </a:ext>
                </a:extLst>
              </a:tr>
              <a:tr h="161925">
                <a:tc>
                  <a:txBody>
                    <a:bodyPr/>
                    <a:lstStyle/>
                    <a:p>
                      <a:pPr algn="r" fontAlgn="b"/>
                      <a:r>
                        <a:rPr lang="cs-CZ" sz="1000" b="0" i="0" u="none" strike="noStrike">
                          <a:solidFill>
                            <a:srgbClr val="000000"/>
                          </a:solidFill>
                          <a:effectLst/>
                          <a:latin typeface="Arial" panose="020B0604020202020204" pitchFamily="34" charset="0"/>
                        </a:rPr>
                        <a:t>463 419 265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1000" b="0" i="0" u="none" strike="noStrike">
                          <a:solidFill>
                            <a:srgbClr val="000000"/>
                          </a:solidFill>
                          <a:effectLst/>
                          <a:latin typeface="Arial" panose="020B0604020202020204" pitchFamily="34" charset="0"/>
                        </a:rPr>
                        <a:t>2 073 422 076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1000" b="0" i="0" u="none" strike="noStrike" dirty="0">
                          <a:solidFill>
                            <a:srgbClr val="000000"/>
                          </a:solidFill>
                          <a:effectLst/>
                          <a:latin typeface="Arial" panose="020B0604020202020204" pitchFamily="34" charset="0"/>
                        </a:rPr>
                        <a:t>18 703 682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20511242"/>
                  </a:ext>
                </a:extLst>
              </a:tr>
            </a:tbl>
          </a:graphicData>
        </a:graphic>
      </p:graphicFrame>
      <p:pic>
        <p:nvPicPr>
          <p:cNvPr id="4" name="Obrázek 3">
            <a:extLst>
              <a:ext uri="{FF2B5EF4-FFF2-40B4-BE49-F238E27FC236}">
                <a16:creationId xmlns:a16="http://schemas.microsoft.com/office/drawing/2014/main" id="{D39B2747-553B-4D43-9AF8-5E63E2C2DDF3}"/>
              </a:ext>
            </a:extLst>
          </p:cNvPr>
          <p:cNvPicPr>
            <a:picLocks noChangeAspect="1"/>
          </p:cNvPicPr>
          <p:nvPr/>
        </p:nvPicPr>
        <p:blipFill>
          <a:blip r:embed="rId2"/>
          <a:stretch>
            <a:fillRect/>
          </a:stretch>
        </p:blipFill>
        <p:spPr>
          <a:xfrm>
            <a:off x="4460406" y="1373406"/>
            <a:ext cx="4237368" cy="1692383"/>
          </a:xfrm>
          <a:prstGeom prst="rect">
            <a:avLst/>
          </a:prstGeom>
        </p:spPr>
      </p:pic>
      <p:pic>
        <p:nvPicPr>
          <p:cNvPr id="6" name="Obrázek 5">
            <a:extLst>
              <a:ext uri="{FF2B5EF4-FFF2-40B4-BE49-F238E27FC236}">
                <a16:creationId xmlns:a16="http://schemas.microsoft.com/office/drawing/2014/main" id="{ECC25327-8360-4054-8A8B-73E16ECCB63A}"/>
              </a:ext>
            </a:extLst>
          </p:cNvPr>
          <p:cNvPicPr>
            <a:picLocks noChangeAspect="1"/>
          </p:cNvPicPr>
          <p:nvPr/>
        </p:nvPicPr>
        <p:blipFill>
          <a:blip r:embed="rId3"/>
          <a:stretch>
            <a:fillRect/>
          </a:stretch>
        </p:blipFill>
        <p:spPr>
          <a:xfrm>
            <a:off x="2414017" y="3429000"/>
            <a:ext cx="6283758" cy="3098500"/>
          </a:xfrm>
          <a:prstGeom prst="rect">
            <a:avLst/>
          </a:prstGeom>
        </p:spPr>
      </p:pic>
    </p:spTree>
    <p:extLst>
      <p:ext uri="{BB962C8B-B14F-4D97-AF65-F5344CB8AC3E}">
        <p14:creationId xmlns:p14="http://schemas.microsoft.com/office/powerpoint/2010/main" val="2594389778"/>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PoljeZBesedilom 3">
            <a:extLst>
              <a:ext uri="{FF2B5EF4-FFF2-40B4-BE49-F238E27FC236}">
                <a16:creationId xmlns:a16="http://schemas.microsoft.com/office/drawing/2014/main" id="{B27F9095-DD83-4B46-874E-F7CB31CC5598}"/>
              </a:ext>
            </a:extLst>
          </p:cNvPr>
          <p:cNvSpPr txBox="1">
            <a:spLocks noChangeArrowheads="1"/>
          </p:cNvSpPr>
          <p:nvPr/>
        </p:nvSpPr>
        <p:spPr bwMode="auto">
          <a:xfrm>
            <a:off x="635000" y="889000"/>
            <a:ext cx="10160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cs-CZ" dirty="0"/>
              <a:t>BD20220424</a:t>
            </a:r>
          </a:p>
          <a:p>
            <a:pPr eaLnBrk="1" hangingPunct="1"/>
            <a:endParaRPr lang="sl-SI" altLang="cs-CZ" dirty="0"/>
          </a:p>
        </p:txBody>
      </p:sp>
      <p:sp>
        <p:nvSpPr>
          <p:cNvPr id="10" name="PoljeZBesedilom 1">
            <a:extLst>
              <a:ext uri="{FF2B5EF4-FFF2-40B4-BE49-F238E27FC236}">
                <a16:creationId xmlns:a16="http://schemas.microsoft.com/office/drawing/2014/main" id="{EC979391-F19C-48EE-9088-817B959668BA}"/>
              </a:ext>
            </a:extLst>
          </p:cNvPr>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err="1">
                <a:solidFill>
                  <a:srgbClr val="008000"/>
                </a:solidFill>
              </a:rPr>
              <a:t>Parallel</a:t>
            </a:r>
            <a:r>
              <a:rPr lang="sl-SI" altLang="sl-SI" dirty="0">
                <a:solidFill>
                  <a:srgbClr val="008000"/>
                </a:solidFill>
              </a:rPr>
              <a:t> Run KPI </a:t>
            </a:r>
            <a:r>
              <a:rPr lang="sl-SI" altLang="sl-SI" dirty="0" err="1">
                <a:solidFill>
                  <a:srgbClr val="008000"/>
                </a:solidFill>
              </a:rPr>
              <a:t>report</a:t>
            </a:r>
            <a:endParaRPr lang="sl-SI" altLang="sl-SI" dirty="0">
              <a:solidFill>
                <a:srgbClr val="008000"/>
              </a:solidFill>
            </a:endParaRPr>
          </a:p>
        </p:txBody>
      </p:sp>
      <p:sp>
        <p:nvSpPr>
          <p:cNvPr id="11" name="PoljeZBesedilom 2">
            <a:extLst>
              <a:ext uri="{FF2B5EF4-FFF2-40B4-BE49-F238E27FC236}">
                <a16:creationId xmlns:a16="http://schemas.microsoft.com/office/drawing/2014/main" id="{33989739-0CD1-4984-8E5E-538D9EFD7D20}"/>
              </a:ext>
            </a:extLst>
          </p:cNvPr>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11: Core Social Welfare</a:t>
            </a:r>
            <a:endParaRPr lang="sl-SI" altLang="sl-SI" dirty="0">
              <a:solidFill>
                <a:srgbClr val="008000"/>
              </a:solidFill>
            </a:endParaRPr>
          </a:p>
        </p:txBody>
      </p:sp>
      <p:graphicFrame>
        <p:nvGraphicFramePr>
          <p:cNvPr id="2" name="Tabulka 1">
            <a:extLst>
              <a:ext uri="{FF2B5EF4-FFF2-40B4-BE49-F238E27FC236}">
                <a16:creationId xmlns:a16="http://schemas.microsoft.com/office/drawing/2014/main" id="{ED0E015E-2BCA-4CC9-9384-D1F2FC872682}"/>
              </a:ext>
            </a:extLst>
          </p:cNvPr>
          <p:cNvGraphicFramePr>
            <a:graphicFrameLocks noGrp="1"/>
          </p:cNvGraphicFramePr>
          <p:nvPr>
            <p:extLst>
              <p:ext uri="{D42A27DB-BD31-4B8C-83A1-F6EECF244321}">
                <p14:modId xmlns:p14="http://schemas.microsoft.com/office/powerpoint/2010/main" val="1730666395"/>
              </p:ext>
            </p:extLst>
          </p:nvPr>
        </p:nvGraphicFramePr>
        <p:xfrm>
          <a:off x="635000" y="1373406"/>
          <a:ext cx="3340100" cy="323850"/>
        </p:xfrm>
        <a:graphic>
          <a:graphicData uri="http://schemas.openxmlformats.org/drawingml/2006/table">
            <a:tbl>
              <a:tblPr/>
              <a:tblGrid>
                <a:gridCol w="1130300">
                  <a:extLst>
                    <a:ext uri="{9D8B030D-6E8A-4147-A177-3AD203B41FA5}">
                      <a16:colId xmlns:a16="http://schemas.microsoft.com/office/drawing/2014/main" val="1731214046"/>
                    </a:ext>
                  </a:extLst>
                </a:gridCol>
                <a:gridCol w="1130300">
                  <a:extLst>
                    <a:ext uri="{9D8B030D-6E8A-4147-A177-3AD203B41FA5}">
                      <a16:colId xmlns:a16="http://schemas.microsoft.com/office/drawing/2014/main" val="301871379"/>
                    </a:ext>
                  </a:extLst>
                </a:gridCol>
                <a:gridCol w="1079500">
                  <a:extLst>
                    <a:ext uri="{9D8B030D-6E8A-4147-A177-3AD203B41FA5}">
                      <a16:colId xmlns:a16="http://schemas.microsoft.com/office/drawing/2014/main" val="1712742957"/>
                    </a:ext>
                  </a:extLst>
                </a:gridCol>
              </a:tblGrid>
              <a:tr h="161925">
                <a:tc>
                  <a:txBody>
                    <a:bodyPr/>
                    <a:lstStyle/>
                    <a:p>
                      <a:pPr algn="l" fontAlgn="b"/>
                      <a:r>
                        <a:rPr lang="cs-CZ" sz="1000" b="1" i="0" u="none" strike="noStrike">
                          <a:solidFill>
                            <a:srgbClr val="000000"/>
                          </a:solidFill>
                          <a:effectLst/>
                          <a:latin typeface="Arial" panose="020B0604020202020204" pitchFamily="34" charset="0"/>
                        </a:rPr>
                        <a:t>Sum of PS_CORE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1000" b="1" i="0" u="none" strike="noStrike">
                          <a:solidFill>
                            <a:srgbClr val="000000"/>
                          </a:solidFill>
                          <a:effectLst/>
                          <a:latin typeface="Arial" panose="020B0604020202020204" pitchFamily="34" charset="0"/>
                        </a:rPr>
                        <a:t>Sum of CS_CORE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1000" b="1" i="0" u="none" strike="noStrike">
                          <a:solidFill>
                            <a:srgbClr val="000000"/>
                          </a:solidFill>
                          <a:effectLst/>
                          <a:latin typeface="Arial" panose="020B0604020202020204" pitchFamily="34" charset="0"/>
                        </a:rPr>
                        <a:t>Sum of CI_CORE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3797601889"/>
                  </a:ext>
                </a:extLst>
              </a:tr>
              <a:tr h="161925">
                <a:tc>
                  <a:txBody>
                    <a:bodyPr/>
                    <a:lstStyle/>
                    <a:p>
                      <a:pPr algn="r" fontAlgn="b"/>
                      <a:r>
                        <a:rPr lang="cs-CZ" sz="1000" b="0" i="0" u="none" strike="noStrike">
                          <a:solidFill>
                            <a:srgbClr val="000000"/>
                          </a:solidFill>
                          <a:effectLst/>
                          <a:latin typeface="Arial" panose="020B0604020202020204" pitchFamily="34" charset="0"/>
                        </a:rPr>
                        <a:t>408 822 220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1000" b="0" i="0" u="none" strike="noStrike">
                          <a:solidFill>
                            <a:srgbClr val="000000"/>
                          </a:solidFill>
                          <a:effectLst/>
                          <a:latin typeface="Arial" panose="020B0604020202020204" pitchFamily="34" charset="0"/>
                        </a:rPr>
                        <a:t>2 007 935 864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1000" b="0" i="0" u="none" strike="noStrike" dirty="0">
                          <a:solidFill>
                            <a:srgbClr val="000000"/>
                          </a:solidFill>
                          <a:effectLst/>
                          <a:latin typeface="Arial" panose="020B0604020202020204" pitchFamily="34" charset="0"/>
                        </a:rPr>
                        <a:t>5 722 952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746745234"/>
                  </a:ext>
                </a:extLst>
              </a:tr>
            </a:tbl>
          </a:graphicData>
        </a:graphic>
      </p:graphicFrame>
      <p:pic>
        <p:nvPicPr>
          <p:cNvPr id="4" name="Obrázek 3">
            <a:extLst>
              <a:ext uri="{FF2B5EF4-FFF2-40B4-BE49-F238E27FC236}">
                <a16:creationId xmlns:a16="http://schemas.microsoft.com/office/drawing/2014/main" id="{2490E237-2E27-4F3A-ADB3-647B4CB6DC3F}"/>
              </a:ext>
            </a:extLst>
          </p:cNvPr>
          <p:cNvPicPr>
            <a:picLocks noChangeAspect="1"/>
          </p:cNvPicPr>
          <p:nvPr/>
        </p:nvPicPr>
        <p:blipFill>
          <a:blip r:embed="rId2"/>
          <a:stretch>
            <a:fillRect/>
          </a:stretch>
        </p:blipFill>
        <p:spPr>
          <a:xfrm>
            <a:off x="4438116" y="1373406"/>
            <a:ext cx="4245026" cy="1722526"/>
          </a:xfrm>
          <a:prstGeom prst="rect">
            <a:avLst/>
          </a:prstGeom>
        </p:spPr>
      </p:pic>
      <p:pic>
        <p:nvPicPr>
          <p:cNvPr id="6" name="Obrázek 5">
            <a:extLst>
              <a:ext uri="{FF2B5EF4-FFF2-40B4-BE49-F238E27FC236}">
                <a16:creationId xmlns:a16="http://schemas.microsoft.com/office/drawing/2014/main" id="{A53465A9-24DC-442F-8BD1-98A28E076E95}"/>
              </a:ext>
            </a:extLst>
          </p:cNvPr>
          <p:cNvPicPr>
            <a:picLocks noChangeAspect="1"/>
          </p:cNvPicPr>
          <p:nvPr/>
        </p:nvPicPr>
        <p:blipFill>
          <a:blip r:embed="rId3"/>
          <a:stretch>
            <a:fillRect/>
          </a:stretch>
        </p:blipFill>
        <p:spPr>
          <a:xfrm>
            <a:off x="2413695" y="3326129"/>
            <a:ext cx="6269448" cy="3103931"/>
          </a:xfrm>
          <a:prstGeom prst="rect">
            <a:avLst/>
          </a:prstGeom>
        </p:spPr>
      </p:pic>
    </p:spTree>
    <p:extLst>
      <p:ext uri="{BB962C8B-B14F-4D97-AF65-F5344CB8AC3E}">
        <p14:creationId xmlns:p14="http://schemas.microsoft.com/office/powerpoint/2010/main" val="3748869069"/>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PoljeZBesedilom 3">
            <a:extLst>
              <a:ext uri="{FF2B5EF4-FFF2-40B4-BE49-F238E27FC236}">
                <a16:creationId xmlns:a16="http://schemas.microsoft.com/office/drawing/2014/main" id="{B27F9095-DD83-4B46-874E-F7CB31CC5598}"/>
              </a:ext>
            </a:extLst>
          </p:cNvPr>
          <p:cNvSpPr txBox="1">
            <a:spLocks noChangeArrowheads="1"/>
          </p:cNvSpPr>
          <p:nvPr/>
        </p:nvSpPr>
        <p:spPr bwMode="auto">
          <a:xfrm>
            <a:off x="635000" y="889000"/>
            <a:ext cx="10160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cs-CZ" dirty="0"/>
              <a:t>BD20220425</a:t>
            </a:r>
          </a:p>
          <a:p>
            <a:pPr eaLnBrk="1" hangingPunct="1"/>
            <a:endParaRPr lang="sl-SI" altLang="cs-CZ" dirty="0"/>
          </a:p>
        </p:txBody>
      </p:sp>
      <p:sp>
        <p:nvSpPr>
          <p:cNvPr id="10" name="PoljeZBesedilom 1">
            <a:extLst>
              <a:ext uri="{FF2B5EF4-FFF2-40B4-BE49-F238E27FC236}">
                <a16:creationId xmlns:a16="http://schemas.microsoft.com/office/drawing/2014/main" id="{EC979391-F19C-48EE-9088-817B959668BA}"/>
              </a:ext>
            </a:extLst>
          </p:cNvPr>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err="1">
                <a:solidFill>
                  <a:srgbClr val="008000"/>
                </a:solidFill>
              </a:rPr>
              <a:t>Parallel</a:t>
            </a:r>
            <a:r>
              <a:rPr lang="sl-SI" altLang="sl-SI" dirty="0">
                <a:solidFill>
                  <a:srgbClr val="008000"/>
                </a:solidFill>
              </a:rPr>
              <a:t> Run KPI </a:t>
            </a:r>
            <a:r>
              <a:rPr lang="sl-SI" altLang="sl-SI" dirty="0" err="1">
                <a:solidFill>
                  <a:srgbClr val="008000"/>
                </a:solidFill>
              </a:rPr>
              <a:t>report</a:t>
            </a:r>
            <a:endParaRPr lang="sl-SI" altLang="sl-SI" dirty="0">
              <a:solidFill>
                <a:srgbClr val="008000"/>
              </a:solidFill>
            </a:endParaRPr>
          </a:p>
        </p:txBody>
      </p:sp>
      <p:sp>
        <p:nvSpPr>
          <p:cNvPr id="11" name="PoljeZBesedilom 2">
            <a:extLst>
              <a:ext uri="{FF2B5EF4-FFF2-40B4-BE49-F238E27FC236}">
                <a16:creationId xmlns:a16="http://schemas.microsoft.com/office/drawing/2014/main" id="{33989739-0CD1-4984-8E5E-538D9EFD7D20}"/>
              </a:ext>
            </a:extLst>
          </p:cNvPr>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11: Core Social Welfare</a:t>
            </a:r>
            <a:endParaRPr lang="sl-SI" altLang="sl-SI" dirty="0">
              <a:solidFill>
                <a:srgbClr val="008000"/>
              </a:solidFill>
            </a:endParaRPr>
          </a:p>
        </p:txBody>
      </p:sp>
      <p:graphicFrame>
        <p:nvGraphicFramePr>
          <p:cNvPr id="2" name="Tabulka 1">
            <a:extLst>
              <a:ext uri="{FF2B5EF4-FFF2-40B4-BE49-F238E27FC236}">
                <a16:creationId xmlns:a16="http://schemas.microsoft.com/office/drawing/2014/main" id="{34E38E33-2220-4BEE-86B6-296872ADE5F1}"/>
              </a:ext>
            </a:extLst>
          </p:cNvPr>
          <p:cNvGraphicFramePr>
            <a:graphicFrameLocks noGrp="1"/>
          </p:cNvGraphicFramePr>
          <p:nvPr>
            <p:extLst>
              <p:ext uri="{D42A27DB-BD31-4B8C-83A1-F6EECF244321}">
                <p14:modId xmlns:p14="http://schemas.microsoft.com/office/powerpoint/2010/main" val="1935732533"/>
              </p:ext>
            </p:extLst>
          </p:nvPr>
        </p:nvGraphicFramePr>
        <p:xfrm>
          <a:off x="635000" y="1384518"/>
          <a:ext cx="3340100" cy="323850"/>
        </p:xfrm>
        <a:graphic>
          <a:graphicData uri="http://schemas.openxmlformats.org/drawingml/2006/table">
            <a:tbl>
              <a:tblPr/>
              <a:tblGrid>
                <a:gridCol w="1130300">
                  <a:extLst>
                    <a:ext uri="{9D8B030D-6E8A-4147-A177-3AD203B41FA5}">
                      <a16:colId xmlns:a16="http://schemas.microsoft.com/office/drawing/2014/main" val="3047226391"/>
                    </a:ext>
                  </a:extLst>
                </a:gridCol>
                <a:gridCol w="1130300">
                  <a:extLst>
                    <a:ext uri="{9D8B030D-6E8A-4147-A177-3AD203B41FA5}">
                      <a16:colId xmlns:a16="http://schemas.microsoft.com/office/drawing/2014/main" val="163525959"/>
                    </a:ext>
                  </a:extLst>
                </a:gridCol>
                <a:gridCol w="1079500">
                  <a:extLst>
                    <a:ext uri="{9D8B030D-6E8A-4147-A177-3AD203B41FA5}">
                      <a16:colId xmlns:a16="http://schemas.microsoft.com/office/drawing/2014/main" val="3285989998"/>
                    </a:ext>
                  </a:extLst>
                </a:gridCol>
              </a:tblGrid>
              <a:tr h="161925">
                <a:tc>
                  <a:txBody>
                    <a:bodyPr/>
                    <a:lstStyle/>
                    <a:p>
                      <a:pPr algn="l" fontAlgn="b"/>
                      <a:r>
                        <a:rPr lang="cs-CZ" sz="1000" b="1" i="0" u="none" strike="noStrike">
                          <a:solidFill>
                            <a:srgbClr val="000000"/>
                          </a:solidFill>
                          <a:effectLst/>
                          <a:latin typeface="Arial" panose="020B0604020202020204" pitchFamily="34" charset="0"/>
                        </a:rPr>
                        <a:t>Sum of PS_CORE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1000" b="1" i="0" u="none" strike="noStrike">
                          <a:solidFill>
                            <a:srgbClr val="000000"/>
                          </a:solidFill>
                          <a:effectLst/>
                          <a:latin typeface="Arial" panose="020B0604020202020204" pitchFamily="34" charset="0"/>
                        </a:rPr>
                        <a:t>Sum of CS_CORE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1000" b="1" i="0" u="none" strike="noStrike">
                          <a:solidFill>
                            <a:srgbClr val="000000"/>
                          </a:solidFill>
                          <a:effectLst/>
                          <a:latin typeface="Arial" panose="020B0604020202020204" pitchFamily="34" charset="0"/>
                        </a:rPr>
                        <a:t>Sum of CI_CORE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1585848896"/>
                  </a:ext>
                </a:extLst>
              </a:tr>
              <a:tr h="161925">
                <a:tc>
                  <a:txBody>
                    <a:bodyPr/>
                    <a:lstStyle/>
                    <a:p>
                      <a:pPr algn="r" fontAlgn="b"/>
                      <a:r>
                        <a:rPr lang="cs-CZ" sz="1000" b="0" i="0" u="none" strike="noStrike">
                          <a:solidFill>
                            <a:srgbClr val="000000"/>
                          </a:solidFill>
                          <a:effectLst/>
                          <a:latin typeface="Arial" panose="020B0604020202020204" pitchFamily="34" charset="0"/>
                        </a:rPr>
                        <a:t>420 181 615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1000" b="0" i="0" u="none" strike="noStrike">
                          <a:solidFill>
                            <a:srgbClr val="000000"/>
                          </a:solidFill>
                          <a:effectLst/>
                          <a:latin typeface="Arial" panose="020B0604020202020204" pitchFamily="34" charset="0"/>
                        </a:rPr>
                        <a:t>2 306 345 028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1000" b="0" i="0" u="none" strike="noStrike" dirty="0">
                          <a:solidFill>
                            <a:srgbClr val="000000"/>
                          </a:solidFill>
                          <a:effectLst/>
                          <a:latin typeface="Arial" panose="020B0604020202020204" pitchFamily="34" charset="0"/>
                        </a:rPr>
                        <a:t>3 052 762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061605719"/>
                  </a:ext>
                </a:extLst>
              </a:tr>
            </a:tbl>
          </a:graphicData>
        </a:graphic>
      </p:graphicFrame>
      <p:pic>
        <p:nvPicPr>
          <p:cNvPr id="4" name="Obrázek 3">
            <a:extLst>
              <a:ext uri="{FF2B5EF4-FFF2-40B4-BE49-F238E27FC236}">
                <a16:creationId xmlns:a16="http://schemas.microsoft.com/office/drawing/2014/main" id="{865412DD-D8F8-4B0D-82ED-1F7423FF1645}"/>
              </a:ext>
            </a:extLst>
          </p:cNvPr>
          <p:cNvPicPr>
            <a:picLocks noChangeAspect="1"/>
          </p:cNvPicPr>
          <p:nvPr/>
        </p:nvPicPr>
        <p:blipFill>
          <a:blip r:embed="rId2"/>
          <a:stretch>
            <a:fillRect/>
          </a:stretch>
        </p:blipFill>
        <p:spPr>
          <a:xfrm>
            <a:off x="4443222" y="1479282"/>
            <a:ext cx="4305757" cy="1748398"/>
          </a:xfrm>
          <a:prstGeom prst="rect">
            <a:avLst/>
          </a:prstGeom>
        </p:spPr>
      </p:pic>
      <p:pic>
        <p:nvPicPr>
          <p:cNvPr id="6" name="Obrázek 5">
            <a:extLst>
              <a:ext uri="{FF2B5EF4-FFF2-40B4-BE49-F238E27FC236}">
                <a16:creationId xmlns:a16="http://schemas.microsoft.com/office/drawing/2014/main" id="{08185C7F-B322-4747-AB99-205CF68C2AA0}"/>
              </a:ext>
            </a:extLst>
          </p:cNvPr>
          <p:cNvPicPr>
            <a:picLocks noChangeAspect="1"/>
          </p:cNvPicPr>
          <p:nvPr/>
        </p:nvPicPr>
        <p:blipFill>
          <a:blip r:embed="rId3"/>
          <a:stretch>
            <a:fillRect/>
          </a:stretch>
        </p:blipFill>
        <p:spPr>
          <a:xfrm>
            <a:off x="2765146" y="3491827"/>
            <a:ext cx="5983833" cy="2956579"/>
          </a:xfrm>
          <a:prstGeom prst="rect">
            <a:avLst/>
          </a:prstGeom>
        </p:spPr>
      </p:pic>
    </p:spTree>
    <p:extLst>
      <p:ext uri="{BB962C8B-B14F-4D97-AF65-F5344CB8AC3E}">
        <p14:creationId xmlns:p14="http://schemas.microsoft.com/office/powerpoint/2010/main" val="3875578080"/>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PoljeZBesedilom 3">
            <a:extLst>
              <a:ext uri="{FF2B5EF4-FFF2-40B4-BE49-F238E27FC236}">
                <a16:creationId xmlns:a16="http://schemas.microsoft.com/office/drawing/2014/main" id="{B27F9095-DD83-4B46-874E-F7CB31CC5598}"/>
              </a:ext>
            </a:extLst>
          </p:cNvPr>
          <p:cNvSpPr txBox="1">
            <a:spLocks noChangeArrowheads="1"/>
          </p:cNvSpPr>
          <p:nvPr/>
        </p:nvSpPr>
        <p:spPr bwMode="auto">
          <a:xfrm>
            <a:off x="635000" y="889000"/>
            <a:ext cx="10160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cs-CZ" dirty="0"/>
              <a:t>BD20220426</a:t>
            </a:r>
          </a:p>
          <a:p>
            <a:pPr eaLnBrk="1" hangingPunct="1"/>
            <a:endParaRPr lang="sl-SI" altLang="cs-CZ" dirty="0"/>
          </a:p>
        </p:txBody>
      </p:sp>
      <p:sp>
        <p:nvSpPr>
          <p:cNvPr id="10" name="PoljeZBesedilom 1">
            <a:extLst>
              <a:ext uri="{FF2B5EF4-FFF2-40B4-BE49-F238E27FC236}">
                <a16:creationId xmlns:a16="http://schemas.microsoft.com/office/drawing/2014/main" id="{EC979391-F19C-48EE-9088-817B959668BA}"/>
              </a:ext>
            </a:extLst>
          </p:cNvPr>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err="1">
                <a:solidFill>
                  <a:srgbClr val="008000"/>
                </a:solidFill>
              </a:rPr>
              <a:t>Parallel</a:t>
            </a:r>
            <a:r>
              <a:rPr lang="sl-SI" altLang="sl-SI" dirty="0">
                <a:solidFill>
                  <a:srgbClr val="008000"/>
                </a:solidFill>
              </a:rPr>
              <a:t> Run KPI </a:t>
            </a:r>
            <a:r>
              <a:rPr lang="sl-SI" altLang="sl-SI" dirty="0" err="1">
                <a:solidFill>
                  <a:srgbClr val="008000"/>
                </a:solidFill>
              </a:rPr>
              <a:t>report</a:t>
            </a:r>
            <a:endParaRPr lang="sl-SI" altLang="sl-SI" dirty="0">
              <a:solidFill>
                <a:srgbClr val="008000"/>
              </a:solidFill>
            </a:endParaRPr>
          </a:p>
        </p:txBody>
      </p:sp>
      <p:sp>
        <p:nvSpPr>
          <p:cNvPr id="11" name="PoljeZBesedilom 2">
            <a:extLst>
              <a:ext uri="{FF2B5EF4-FFF2-40B4-BE49-F238E27FC236}">
                <a16:creationId xmlns:a16="http://schemas.microsoft.com/office/drawing/2014/main" id="{33989739-0CD1-4984-8E5E-538D9EFD7D20}"/>
              </a:ext>
            </a:extLst>
          </p:cNvPr>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11: Core Social Welfare</a:t>
            </a:r>
            <a:endParaRPr lang="sl-SI" altLang="sl-SI" dirty="0">
              <a:solidFill>
                <a:srgbClr val="008000"/>
              </a:solidFill>
            </a:endParaRPr>
          </a:p>
        </p:txBody>
      </p:sp>
      <p:graphicFrame>
        <p:nvGraphicFramePr>
          <p:cNvPr id="2" name="Tabulka 1">
            <a:extLst>
              <a:ext uri="{FF2B5EF4-FFF2-40B4-BE49-F238E27FC236}">
                <a16:creationId xmlns:a16="http://schemas.microsoft.com/office/drawing/2014/main" id="{2BB74AEE-30AE-456D-BD84-99C12FF5CE0C}"/>
              </a:ext>
            </a:extLst>
          </p:cNvPr>
          <p:cNvGraphicFramePr>
            <a:graphicFrameLocks noGrp="1"/>
          </p:cNvGraphicFramePr>
          <p:nvPr>
            <p:extLst>
              <p:ext uri="{D42A27DB-BD31-4B8C-83A1-F6EECF244321}">
                <p14:modId xmlns:p14="http://schemas.microsoft.com/office/powerpoint/2010/main" val="2136732837"/>
              </p:ext>
            </p:extLst>
          </p:nvPr>
        </p:nvGraphicFramePr>
        <p:xfrm>
          <a:off x="635000" y="1373406"/>
          <a:ext cx="3340100" cy="323850"/>
        </p:xfrm>
        <a:graphic>
          <a:graphicData uri="http://schemas.openxmlformats.org/drawingml/2006/table">
            <a:tbl>
              <a:tblPr/>
              <a:tblGrid>
                <a:gridCol w="1130300">
                  <a:extLst>
                    <a:ext uri="{9D8B030D-6E8A-4147-A177-3AD203B41FA5}">
                      <a16:colId xmlns:a16="http://schemas.microsoft.com/office/drawing/2014/main" val="3478245790"/>
                    </a:ext>
                  </a:extLst>
                </a:gridCol>
                <a:gridCol w="1130300">
                  <a:extLst>
                    <a:ext uri="{9D8B030D-6E8A-4147-A177-3AD203B41FA5}">
                      <a16:colId xmlns:a16="http://schemas.microsoft.com/office/drawing/2014/main" val="1119709904"/>
                    </a:ext>
                  </a:extLst>
                </a:gridCol>
                <a:gridCol w="1079500">
                  <a:extLst>
                    <a:ext uri="{9D8B030D-6E8A-4147-A177-3AD203B41FA5}">
                      <a16:colId xmlns:a16="http://schemas.microsoft.com/office/drawing/2014/main" val="3615720094"/>
                    </a:ext>
                  </a:extLst>
                </a:gridCol>
              </a:tblGrid>
              <a:tr h="161925">
                <a:tc>
                  <a:txBody>
                    <a:bodyPr/>
                    <a:lstStyle/>
                    <a:p>
                      <a:pPr algn="l" fontAlgn="b"/>
                      <a:r>
                        <a:rPr lang="cs-CZ" sz="1000" b="1" i="0" u="none" strike="noStrike">
                          <a:solidFill>
                            <a:srgbClr val="000000"/>
                          </a:solidFill>
                          <a:effectLst/>
                          <a:latin typeface="Arial" panose="020B0604020202020204" pitchFamily="34" charset="0"/>
                        </a:rPr>
                        <a:t>Sum of PS_CORE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1000" b="1" i="0" u="none" strike="noStrike">
                          <a:solidFill>
                            <a:srgbClr val="000000"/>
                          </a:solidFill>
                          <a:effectLst/>
                          <a:latin typeface="Arial" panose="020B0604020202020204" pitchFamily="34" charset="0"/>
                        </a:rPr>
                        <a:t>Sum of CS_CORE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1000" b="1" i="0" u="none" strike="noStrike">
                          <a:solidFill>
                            <a:srgbClr val="000000"/>
                          </a:solidFill>
                          <a:effectLst/>
                          <a:latin typeface="Arial" panose="020B0604020202020204" pitchFamily="34" charset="0"/>
                        </a:rPr>
                        <a:t>Sum of CI_CORE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1448425736"/>
                  </a:ext>
                </a:extLst>
              </a:tr>
              <a:tr h="161925">
                <a:tc>
                  <a:txBody>
                    <a:bodyPr/>
                    <a:lstStyle/>
                    <a:p>
                      <a:pPr algn="r" fontAlgn="b"/>
                      <a:r>
                        <a:rPr lang="cs-CZ" sz="1000" b="0" i="0" u="none" strike="noStrike">
                          <a:solidFill>
                            <a:srgbClr val="000000"/>
                          </a:solidFill>
                          <a:effectLst/>
                          <a:latin typeface="Arial" panose="020B0604020202020204" pitchFamily="34" charset="0"/>
                        </a:rPr>
                        <a:t>467 347 491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1000" b="0" i="0" u="none" strike="noStrike">
                          <a:solidFill>
                            <a:srgbClr val="000000"/>
                          </a:solidFill>
                          <a:effectLst/>
                          <a:latin typeface="Arial" panose="020B0604020202020204" pitchFamily="34" charset="0"/>
                        </a:rPr>
                        <a:t>2 234 329 271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1000" b="0" i="0" u="none" strike="noStrike" dirty="0">
                          <a:solidFill>
                            <a:srgbClr val="000000"/>
                          </a:solidFill>
                          <a:effectLst/>
                          <a:latin typeface="Arial" panose="020B0604020202020204" pitchFamily="34" charset="0"/>
                        </a:rPr>
                        <a:t>5 119 708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03416318"/>
                  </a:ext>
                </a:extLst>
              </a:tr>
            </a:tbl>
          </a:graphicData>
        </a:graphic>
      </p:graphicFrame>
      <p:pic>
        <p:nvPicPr>
          <p:cNvPr id="4" name="Obrázek 3">
            <a:extLst>
              <a:ext uri="{FF2B5EF4-FFF2-40B4-BE49-F238E27FC236}">
                <a16:creationId xmlns:a16="http://schemas.microsoft.com/office/drawing/2014/main" id="{A9CD9E03-1F9E-4D57-A228-7D0292FCB0FE}"/>
              </a:ext>
            </a:extLst>
          </p:cNvPr>
          <p:cNvPicPr>
            <a:picLocks noChangeAspect="1"/>
          </p:cNvPicPr>
          <p:nvPr/>
        </p:nvPicPr>
        <p:blipFill>
          <a:blip r:embed="rId2"/>
          <a:stretch>
            <a:fillRect/>
          </a:stretch>
        </p:blipFill>
        <p:spPr>
          <a:xfrm>
            <a:off x="4421620" y="1373406"/>
            <a:ext cx="4568762" cy="1826127"/>
          </a:xfrm>
          <a:prstGeom prst="rect">
            <a:avLst/>
          </a:prstGeom>
        </p:spPr>
      </p:pic>
      <p:pic>
        <p:nvPicPr>
          <p:cNvPr id="6" name="Obrázek 5">
            <a:extLst>
              <a:ext uri="{FF2B5EF4-FFF2-40B4-BE49-F238E27FC236}">
                <a16:creationId xmlns:a16="http://schemas.microsoft.com/office/drawing/2014/main" id="{52A9526C-C720-4783-A412-CEF48670782B}"/>
              </a:ext>
            </a:extLst>
          </p:cNvPr>
          <p:cNvPicPr>
            <a:picLocks noChangeAspect="1"/>
          </p:cNvPicPr>
          <p:nvPr/>
        </p:nvPicPr>
        <p:blipFill>
          <a:blip r:embed="rId3"/>
          <a:stretch>
            <a:fillRect/>
          </a:stretch>
        </p:blipFill>
        <p:spPr>
          <a:xfrm>
            <a:off x="3006547" y="3460247"/>
            <a:ext cx="5983835" cy="2933021"/>
          </a:xfrm>
          <a:prstGeom prst="rect">
            <a:avLst/>
          </a:prstGeom>
        </p:spPr>
      </p:pic>
    </p:spTree>
    <p:extLst>
      <p:ext uri="{BB962C8B-B14F-4D97-AF65-F5344CB8AC3E}">
        <p14:creationId xmlns:p14="http://schemas.microsoft.com/office/powerpoint/2010/main" val="30428856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tableEx ,Average Maximum AMR per BD (MW) by TSO ,tableEx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 +2_15</a:t>
            </a:r>
          </a:p>
        </p:txBody>
      </p:sp>
      <p:sp>
        <p:nvSpPr>
          <p:cNvPr id="5" name="Title 4">
            <a:extLst>
              <a:ext uri="{FF2B5EF4-FFF2-40B4-BE49-F238E27FC236}">
                <a16:creationId xmlns:a16="http://schemas.microsoft.com/office/drawing/2014/main" id="{31C1E447-F081-4F58-B9CE-8C48835A5878}"/>
              </a:ext>
            </a:extLst>
          </p:cNvPr>
          <p:cNvSpPr txBox="1">
            <a:spLocks/>
          </p:cNvSpPr>
          <p:nvPr/>
        </p:nvSpPr>
        <p:spPr>
          <a:xfrm>
            <a:off x="61912" y="306388"/>
            <a:ext cx="332708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1: Average maximum AMR per CNE per BD</a:t>
            </a:r>
          </a:p>
        </p:txBody>
      </p:sp>
      <p:sp>
        <p:nvSpPr>
          <p:cNvPr id="6" name="Title 4">
            <a:extLst>
              <a:ext uri="{FF2B5EF4-FFF2-40B4-BE49-F238E27FC236}">
                <a16:creationId xmlns:a16="http://schemas.microsoft.com/office/drawing/2014/main" id="{9259C097-522F-4B39-A7CF-F6525142AC8B}"/>
              </a:ext>
            </a:extLst>
          </p:cNvPr>
          <p:cNvSpPr txBox="1">
            <a:spLocks/>
          </p:cNvSpPr>
          <p:nvPr/>
        </p:nvSpPr>
        <p:spPr>
          <a:xfrm>
            <a:off x="5500619" y="306388"/>
            <a:ext cx="3439956"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881564021"/>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PoljeZBesedilom 3">
            <a:extLst>
              <a:ext uri="{FF2B5EF4-FFF2-40B4-BE49-F238E27FC236}">
                <a16:creationId xmlns:a16="http://schemas.microsoft.com/office/drawing/2014/main" id="{B27F9095-DD83-4B46-874E-F7CB31CC5598}"/>
              </a:ext>
            </a:extLst>
          </p:cNvPr>
          <p:cNvSpPr txBox="1">
            <a:spLocks noChangeArrowheads="1"/>
          </p:cNvSpPr>
          <p:nvPr/>
        </p:nvSpPr>
        <p:spPr bwMode="auto">
          <a:xfrm>
            <a:off x="635000" y="889000"/>
            <a:ext cx="10160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cs-CZ" dirty="0"/>
              <a:t>BD20220427</a:t>
            </a:r>
          </a:p>
          <a:p>
            <a:pPr eaLnBrk="1" hangingPunct="1"/>
            <a:endParaRPr lang="sl-SI" altLang="cs-CZ" dirty="0"/>
          </a:p>
        </p:txBody>
      </p:sp>
      <p:sp>
        <p:nvSpPr>
          <p:cNvPr id="10" name="PoljeZBesedilom 1">
            <a:extLst>
              <a:ext uri="{FF2B5EF4-FFF2-40B4-BE49-F238E27FC236}">
                <a16:creationId xmlns:a16="http://schemas.microsoft.com/office/drawing/2014/main" id="{EC979391-F19C-48EE-9088-817B959668BA}"/>
              </a:ext>
            </a:extLst>
          </p:cNvPr>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err="1">
                <a:solidFill>
                  <a:srgbClr val="008000"/>
                </a:solidFill>
              </a:rPr>
              <a:t>Parallel</a:t>
            </a:r>
            <a:r>
              <a:rPr lang="sl-SI" altLang="sl-SI" dirty="0">
                <a:solidFill>
                  <a:srgbClr val="008000"/>
                </a:solidFill>
              </a:rPr>
              <a:t> Run KPI </a:t>
            </a:r>
            <a:r>
              <a:rPr lang="sl-SI" altLang="sl-SI" dirty="0" err="1">
                <a:solidFill>
                  <a:srgbClr val="008000"/>
                </a:solidFill>
              </a:rPr>
              <a:t>report</a:t>
            </a:r>
            <a:endParaRPr lang="sl-SI" altLang="sl-SI" dirty="0">
              <a:solidFill>
                <a:srgbClr val="008000"/>
              </a:solidFill>
            </a:endParaRPr>
          </a:p>
        </p:txBody>
      </p:sp>
      <p:sp>
        <p:nvSpPr>
          <p:cNvPr id="11" name="PoljeZBesedilom 2">
            <a:extLst>
              <a:ext uri="{FF2B5EF4-FFF2-40B4-BE49-F238E27FC236}">
                <a16:creationId xmlns:a16="http://schemas.microsoft.com/office/drawing/2014/main" id="{33989739-0CD1-4984-8E5E-538D9EFD7D20}"/>
              </a:ext>
            </a:extLst>
          </p:cNvPr>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11: Core Social Welfare</a:t>
            </a:r>
            <a:endParaRPr lang="sl-SI" altLang="sl-SI" dirty="0">
              <a:solidFill>
                <a:srgbClr val="008000"/>
              </a:solidFill>
            </a:endParaRPr>
          </a:p>
        </p:txBody>
      </p:sp>
      <p:graphicFrame>
        <p:nvGraphicFramePr>
          <p:cNvPr id="2" name="Tabulka 1">
            <a:extLst>
              <a:ext uri="{FF2B5EF4-FFF2-40B4-BE49-F238E27FC236}">
                <a16:creationId xmlns:a16="http://schemas.microsoft.com/office/drawing/2014/main" id="{0491B402-96C1-4B85-94C6-DBA8BDFADABE}"/>
              </a:ext>
            </a:extLst>
          </p:cNvPr>
          <p:cNvGraphicFramePr>
            <a:graphicFrameLocks noGrp="1"/>
          </p:cNvGraphicFramePr>
          <p:nvPr>
            <p:extLst>
              <p:ext uri="{D42A27DB-BD31-4B8C-83A1-F6EECF244321}">
                <p14:modId xmlns:p14="http://schemas.microsoft.com/office/powerpoint/2010/main" val="2925401608"/>
              </p:ext>
            </p:extLst>
          </p:nvPr>
        </p:nvGraphicFramePr>
        <p:xfrm>
          <a:off x="635000" y="1447324"/>
          <a:ext cx="3340100" cy="323850"/>
        </p:xfrm>
        <a:graphic>
          <a:graphicData uri="http://schemas.openxmlformats.org/drawingml/2006/table">
            <a:tbl>
              <a:tblPr/>
              <a:tblGrid>
                <a:gridCol w="1130300">
                  <a:extLst>
                    <a:ext uri="{9D8B030D-6E8A-4147-A177-3AD203B41FA5}">
                      <a16:colId xmlns:a16="http://schemas.microsoft.com/office/drawing/2014/main" val="2536048160"/>
                    </a:ext>
                  </a:extLst>
                </a:gridCol>
                <a:gridCol w="1130300">
                  <a:extLst>
                    <a:ext uri="{9D8B030D-6E8A-4147-A177-3AD203B41FA5}">
                      <a16:colId xmlns:a16="http://schemas.microsoft.com/office/drawing/2014/main" val="2898389803"/>
                    </a:ext>
                  </a:extLst>
                </a:gridCol>
                <a:gridCol w="1079500">
                  <a:extLst>
                    <a:ext uri="{9D8B030D-6E8A-4147-A177-3AD203B41FA5}">
                      <a16:colId xmlns:a16="http://schemas.microsoft.com/office/drawing/2014/main" val="3686676981"/>
                    </a:ext>
                  </a:extLst>
                </a:gridCol>
              </a:tblGrid>
              <a:tr h="161925">
                <a:tc>
                  <a:txBody>
                    <a:bodyPr/>
                    <a:lstStyle/>
                    <a:p>
                      <a:pPr algn="l" fontAlgn="b"/>
                      <a:r>
                        <a:rPr lang="cs-CZ" sz="1000" b="1" i="0" u="none" strike="noStrike">
                          <a:solidFill>
                            <a:srgbClr val="000000"/>
                          </a:solidFill>
                          <a:effectLst/>
                          <a:latin typeface="Arial" panose="020B0604020202020204" pitchFamily="34" charset="0"/>
                        </a:rPr>
                        <a:t>Sum of PS_CORE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1000" b="1" i="0" u="none" strike="noStrike">
                          <a:solidFill>
                            <a:srgbClr val="000000"/>
                          </a:solidFill>
                          <a:effectLst/>
                          <a:latin typeface="Arial" panose="020B0604020202020204" pitchFamily="34" charset="0"/>
                        </a:rPr>
                        <a:t>Sum of CS_CORE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1000" b="1" i="0" u="none" strike="noStrike">
                          <a:solidFill>
                            <a:srgbClr val="000000"/>
                          </a:solidFill>
                          <a:effectLst/>
                          <a:latin typeface="Arial" panose="020B0604020202020204" pitchFamily="34" charset="0"/>
                        </a:rPr>
                        <a:t>Sum of CI_CORE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1350512653"/>
                  </a:ext>
                </a:extLst>
              </a:tr>
              <a:tr h="161925">
                <a:tc>
                  <a:txBody>
                    <a:bodyPr/>
                    <a:lstStyle/>
                    <a:p>
                      <a:pPr algn="r" fontAlgn="b"/>
                      <a:r>
                        <a:rPr lang="cs-CZ" sz="1000" b="0" i="0" u="none" strike="noStrike">
                          <a:solidFill>
                            <a:srgbClr val="000000"/>
                          </a:solidFill>
                          <a:effectLst/>
                          <a:latin typeface="Arial" panose="020B0604020202020204" pitchFamily="34" charset="0"/>
                        </a:rPr>
                        <a:t>519 614 297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1000" b="0" i="0" u="none" strike="noStrike">
                          <a:solidFill>
                            <a:srgbClr val="000000"/>
                          </a:solidFill>
                          <a:effectLst/>
                          <a:latin typeface="Arial" panose="020B0604020202020204" pitchFamily="34" charset="0"/>
                        </a:rPr>
                        <a:t>2 235 763 847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1000" b="0" i="0" u="none" strike="noStrike" dirty="0">
                          <a:solidFill>
                            <a:srgbClr val="000000"/>
                          </a:solidFill>
                          <a:effectLst/>
                          <a:latin typeface="Arial" panose="020B0604020202020204" pitchFamily="34" charset="0"/>
                        </a:rPr>
                        <a:t>2 822 768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882667663"/>
                  </a:ext>
                </a:extLst>
              </a:tr>
            </a:tbl>
          </a:graphicData>
        </a:graphic>
      </p:graphicFrame>
      <p:pic>
        <p:nvPicPr>
          <p:cNvPr id="4" name="Obrázek 3">
            <a:extLst>
              <a:ext uri="{FF2B5EF4-FFF2-40B4-BE49-F238E27FC236}">
                <a16:creationId xmlns:a16="http://schemas.microsoft.com/office/drawing/2014/main" id="{9758C807-7E8E-4297-8F0B-53B6A097FCE4}"/>
              </a:ext>
            </a:extLst>
          </p:cNvPr>
          <p:cNvPicPr>
            <a:picLocks noChangeAspect="1"/>
          </p:cNvPicPr>
          <p:nvPr/>
        </p:nvPicPr>
        <p:blipFill>
          <a:blip r:embed="rId2"/>
          <a:stretch>
            <a:fillRect/>
          </a:stretch>
        </p:blipFill>
        <p:spPr>
          <a:xfrm>
            <a:off x="4335704" y="1447324"/>
            <a:ext cx="4149928" cy="1677630"/>
          </a:xfrm>
          <a:prstGeom prst="rect">
            <a:avLst/>
          </a:prstGeom>
        </p:spPr>
      </p:pic>
      <p:pic>
        <p:nvPicPr>
          <p:cNvPr id="6" name="Obrázek 5">
            <a:extLst>
              <a:ext uri="{FF2B5EF4-FFF2-40B4-BE49-F238E27FC236}">
                <a16:creationId xmlns:a16="http://schemas.microsoft.com/office/drawing/2014/main" id="{7FCDA616-FCB5-4A24-B9F2-C9AB69969319}"/>
              </a:ext>
            </a:extLst>
          </p:cNvPr>
          <p:cNvPicPr>
            <a:picLocks noChangeAspect="1"/>
          </p:cNvPicPr>
          <p:nvPr/>
        </p:nvPicPr>
        <p:blipFill>
          <a:blip r:embed="rId3"/>
          <a:stretch>
            <a:fillRect/>
          </a:stretch>
        </p:blipFill>
        <p:spPr>
          <a:xfrm>
            <a:off x="2214876" y="3376650"/>
            <a:ext cx="6270756" cy="3060726"/>
          </a:xfrm>
          <a:prstGeom prst="rect">
            <a:avLst/>
          </a:prstGeom>
        </p:spPr>
      </p:pic>
    </p:spTree>
    <p:extLst>
      <p:ext uri="{BB962C8B-B14F-4D97-AF65-F5344CB8AC3E}">
        <p14:creationId xmlns:p14="http://schemas.microsoft.com/office/powerpoint/2010/main" val="3674895882"/>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PoljeZBesedilom 3">
            <a:extLst>
              <a:ext uri="{FF2B5EF4-FFF2-40B4-BE49-F238E27FC236}">
                <a16:creationId xmlns:a16="http://schemas.microsoft.com/office/drawing/2014/main" id="{B27F9095-DD83-4B46-874E-F7CB31CC5598}"/>
              </a:ext>
            </a:extLst>
          </p:cNvPr>
          <p:cNvSpPr txBox="1">
            <a:spLocks noChangeArrowheads="1"/>
          </p:cNvSpPr>
          <p:nvPr/>
        </p:nvSpPr>
        <p:spPr bwMode="auto">
          <a:xfrm>
            <a:off x="635000" y="889000"/>
            <a:ext cx="10160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cs-CZ" dirty="0"/>
              <a:t>BD20220428</a:t>
            </a:r>
          </a:p>
          <a:p>
            <a:pPr eaLnBrk="1" hangingPunct="1"/>
            <a:endParaRPr lang="sl-SI" altLang="cs-CZ" dirty="0"/>
          </a:p>
        </p:txBody>
      </p:sp>
      <p:sp>
        <p:nvSpPr>
          <p:cNvPr id="10" name="PoljeZBesedilom 1">
            <a:extLst>
              <a:ext uri="{FF2B5EF4-FFF2-40B4-BE49-F238E27FC236}">
                <a16:creationId xmlns:a16="http://schemas.microsoft.com/office/drawing/2014/main" id="{EC979391-F19C-48EE-9088-817B959668BA}"/>
              </a:ext>
            </a:extLst>
          </p:cNvPr>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err="1">
                <a:solidFill>
                  <a:srgbClr val="008000"/>
                </a:solidFill>
              </a:rPr>
              <a:t>Parallel</a:t>
            </a:r>
            <a:r>
              <a:rPr lang="sl-SI" altLang="sl-SI" dirty="0">
                <a:solidFill>
                  <a:srgbClr val="008000"/>
                </a:solidFill>
              </a:rPr>
              <a:t> Run KPI </a:t>
            </a:r>
            <a:r>
              <a:rPr lang="sl-SI" altLang="sl-SI" dirty="0" err="1">
                <a:solidFill>
                  <a:srgbClr val="008000"/>
                </a:solidFill>
              </a:rPr>
              <a:t>report</a:t>
            </a:r>
            <a:endParaRPr lang="sl-SI" altLang="sl-SI" dirty="0">
              <a:solidFill>
                <a:srgbClr val="008000"/>
              </a:solidFill>
            </a:endParaRPr>
          </a:p>
        </p:txBody>
      </p:sp>
      <p:sp>
        <p:nvSpPr>
          <p:cNvPr id="11" name="PoljeZBesedilom 2">
            <a:extLst>
              <a:ext uri="{FF2B5EF4-FFF2-40B4-BE49-F238E27FC236}">
                <a16:creationId xmlns:a16="http://schemas.microsoft.com/office/drawing/2014/main" id="{33989739-0CD1-4984-8E5E-538D9EFD7D20}"/>
              </a:ext>
            </a:extLst>
          </p:cNvPr>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11: Core Social Welfare</a:t>
            </a:r>
            <a:endParaRPr lang="sl-SI" altLang="sl-SI" dirty="0">
              <a:solidFill>
                <a:srgbClr val="008000"/>
              </a:solidFill>
            </a:endParaRPr>
          </a:p>
        </p:txBody>
      </p:sp>
      <p:graphicFrame>
        <p:nvGraphicFramePr>
          <p:cNvPr id="2" name="Tabulka 1">
            <a:extLst>
              <a:ext uri="{FF2B5EF4-FFF2-40B4-BE49-F238E27FC236}">
                <a16:creationId xmlns:a16="http://schemas.microsoft.com/office/drawing/2014/main" id="{197099D2-7857-4BEA-8A46-9F631C9547E7}"/>
              </a:ext>
            </a:extLst>
          </p:cNvPr>
          <p:cNvGraphicFramePr>
            <a:graphicFrameLocks noGrp="1"/>
          </p:cNvGraphicFramePr>
          <p:nvPr>
            <p:extLst>
              <p:ext uri="{D42A27DB-BD31-4B8C-83A1-F6EECF244321}">
                <p14:modId xmlns:p14="http://schemas.microsoft.com/office/powerpoint/2010/main" val="2964035150"/>
              </p:ext>
            </p:extLst>
          </p:nvPr>
        </p:nvGraphicFramePr>
        <p:xfrm>
          <a:off x="635000" y="1373406"/>
          <a:ext cx="3340100" cy="323850"/>
        </p:xfrm>
        <a:graphic>
          <a:graphicData uri="http://schemas.openxmlformats.org/drawingml/2006/table">
            <a:tbl>
              <a:tblPr/>
              <a:tblGrid>
                <a:gridCol w="1130300">
                  <a:extLst>
                    <a:ext uri="{9D8B030D-6E8A-4147-A177-3AD203B41FA5}">
                      <a16:colId xmlns:a16="http://schemas.microsoft.com/office/drawing/2014/main" val="418141962"/>
                    </a:ext>
                  </a:extLst>
                </a:gridCol>
                <a:gridCol w="1130300">
                  <a:extLst>
                    <a:ext uri="{9D8B030D-6E8A-4147-A177-3AD203B41FA5}">
                      <a16:colId xmlns:a16="http://schemas.microsoft.com/office/drawing/2014/main" val="2104829464"/>
                    </a:ext>
                  </a:extLst>
                </a:gridCol>
                <a:gridCol w="1079500">
                  <a:extLst>
                    <a:ext uri="{9D8B030D-6E8A-4147-A177-3AD203B41FA5}">
                      <a16:colId xmlns:a16="http://schemas.microsoft.com/office/drawing/2014/main" val="1596949618"/>
                    </a:ext>
                  </a:extLst>
                </a:gridCol>
              </a:tblGrid>
              <a:tr h="161925">
                <a:tc>
                  <a:txBody>
                    <a:bodyPr/>
                    <a:lstStyle/>
                    <a:p>
                      <a:pPr algn="l" fontAlgn="b"/>
                      <a:r>
                        <a:rPr lang="cs-CZ" sz="1000" b="1" i="0" u="none" strike="noStrike">
                          <a:solidFill>
                            <a:srgbClr val="000000"/>
                          </a:solidFill>
                          <a:effectLst/>
                          <a:latin typeface="Arial" panose="020B0604020202020204" pitchFamily="34" charset="0"/>
                        </a:rPr>
                        <a:t>Sum of PS_CORE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1000" b="1" i="0" u="none" strike="noStrike">
                          <a:solidFill>
                            <a:srgbClr val="000000"/>
                          </a:solidFill>
                          <a:effectLst/>
                          <a:latin typeface="Arial" panose="020B0604020202020204" pitchFamily="34" charset="0"/>
                        </a:rPr>
                        <a:t>Sum of CS_CORE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1000" b="1" i="0" u="none" strike="noStrike">
                          <a:solidFill>
                            <a:srgbClr val="000000"/>
                          </a:solidFill>
                          <a:effectLst/>
                          <a:latin typeface="Arial" panose="020B0604020202020204" pitchFamily="34" charset="0"/>
                        </a:rPr>
                        <a:t>Sum of CI_CORE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587230437"/>
                  </a:ext>
                </a:extLst>
              </a:tr>
              <a:tr h="161925">
                <a:tc>
                  <a:txBody>
                    <a:bodyPr/>
                    <a:lstStyle/>
                    <a:p>
                      <a:pPr algn="r" fontAlgn="b"/>
                      <a:r>
                        <a:rPr lang="cs-CZ" sz="1000" b="0" i="0" u="none" strike="noStrike">
                          <a:solidFill>
                            <a:srgbClr val="000000"/>
                          </a:solidFill>
                          <a:effectLst/>
                          <a:latin typeface="Arial" panose="020B0604020202020204" pitchFamily="34" charset="0"/>
                        </a:rPr>
                        <a:t>513 529 405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1000" b="0" i="0" u="none" strike="noStrike">
                          <a:solidFill>
                            <a:srgbClr val="000000"/>
                          </a:solidFill>
                          <a:effectLst/>
                          <a:latin typeface="Arial" panose="020B0604020202020204" pitchFamily="34" charset="0"/>
                        </a:rPr>
                        <a:t>2 110 212 844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1000" b="0" i="0" u="none" strike="noStrike" dirty="0">
                          <a:solidFill>
                            <a:srgbClr val="000000"/>
                          </a:solidFill>
                          <a:effectLst/>
                          <a:latin typeface="Arial" panose="020B0604020202020204" pitchFamily="34" charset="0"/>
                        </a:rPr>
                        <a:t>1 153 541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102075582"/>
                  </a:ext>
                </a:extLst>
              </a:tr>
            </a:tbl>
          </a:graphicData>
        </a:graphic>
      </p:graphicFrame>
      <p:pic>
        <p:nvPicPr>
          <p:cNvPr id="4" name="Obrázek 3">
            <a:extLst>
              <a:ext uri="{FF2B5EF4-FFF2-40B4-BE49-F238E27FC236}">
                <a16:creationId xmlns:a16="http://schemas.microsoft.com/office/drawing/2014/main" id="{93491349-576E-447E-9BD2-89C0BB155927}"/>
              </a:ext>
            </a:extLst>
          </p:cNvPr>
          <p:cNvPicPr>
            <a:picLocks noChangeAspect="1"/>
          </p:cNvPicPr>
          <p:nvPr/>
        </p:nvPicPr>
        <p:blipFill>
          <a:blip r:embed="rId2"/>
          <a:stretch>
            <a:fillRect/>
          </a:stretch>
        </p:blipFill>
        <p:spPr>
          <a:xfrm>
            <a:off x="4482008" y="1433781"/>
            <a:ext cx="4119164" cy="1646414"/>
          </a:xfrm>
          <a:prstGeom prst="rect">
            <a:avLst/>
          </a:prstGeom>
        </p:spPr>
      </p:pic>
      <p:pic>
        <p:nvPicPr>
          <p:cNvPr id="6" name="Obrázek 5">
            <a:extLst>
              <a:ext uri="{FF2B5EF4-FFF2-40B4-BE49-F238E27FC236}">
                <a16:creationId xmlns:a16="http://schemas.microsoft.com/office/drawing/2014/main" id="{77D66EC0-10D9-4B4C-BCAC-A39AEFA32A7B}"/>
              </a:ext>
            </a:extLst>
          </p:cNvPr>
          <p:cNvPicPr>
            <a:picLocks noChangeAspect="1"/>
          </p:cNvPicPr>
          <p:nvPr/>
        </p:nvPicPr>
        <p:blipFill>
          <a:blip r:embed="rId3"/>
          <a:stretch>
            <a:fillRect/>
          </a:stretch>
        </p:blipFill>
        <p:spPr>
          <a:xfrm>
            <a:off x="2410348" y="3327997"/>
            <a:ext cx="6190824" cy="3022003"/>
          </a:xfrm>
          <a:prstGeom prst="rect">
            <a:avLst/>
          </a:prstGeom>
        </p:spPr>
      </p:pic>
    </p:spTree>
    <p:extLst>
      <p:ext uri="{BB962C8B-B14F-4D97-AF65-F5344CB8AC3E}">
        <p14:creationId xmlns:p14="http://schemas.microsoft.com/office/powerpoint/2010/main" val="2015237797"/>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PoljeZBesedilom 3">
            <a:extLst>
              <a:ext uri="{FF2B5EF4-FFF2-40B4-BE49-F238E27FC236}">
                <a16:creationId xmlns:a16="http://schemas.microsoft.com/office/drawing/2014/main" id="{B27F9095-DD83-4B46-874E-F7CB31CC5598}"/>
              </a:ext>
            </a:extLst>
          </p:cNvPr>
          <p:cNvSpPr txBox="1">
            <a:spLocks noChangeArrowheads="1"/>
          </p:cNvSpPr>
          <p:nvPr/>
        </p:nvSpPr>
        <p:spPr bwMode="auto">
          <a:xfrm>
            <a:off x="635000" y="889000"/>
            <a:ext cx="10160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cs-CZ" dirty="0"/>
              <a:t>BD20220429</a:t>
            </a:r>
          </a:p>
          <a:p>
            <a:pPr eaLnBrk="1" hangingPunct="1"/>
            <a:endParaRPr lang="sl-SI" altLang="cs-CZ" dirty="0"/>
          </a:p>
        </p:txBody>
      </p:sp>
      <p:sp>
        <p:nvSpPr>
          <p:cNvPr id="10" name="PoljeZBesedilom 1">
            <a:extLst>
              <a:ext uri="{FF2B5EF4-FFF2-40B4-BE49-F238E27FC236}">
                <a16:creationId xmlns:a16="http://schemas.microsoft.com/office/drawing/2014/main" id="{EC979391-F19C-48EE-9088-817B959668BA}"/>
              </a:ext>
            </a:extLst>
          </p:cNvPr>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err="1">
                <a:solidFill>
                  <a:srgbClr val="008000"/>
                </a:solidFill>
              </a:rPr>
              <a:t>Parallel</a:t>
            </a:r>
            <a:r>
              <a:rPr lang="sl-SI" altLang="sl-SI" dirty="0">
                <a:solidFill>
                  <a:srgbClr val="008000"/>
                </a:solidFill>
              </a:rPr>
              <a:t> Run KPI </a:t>
            </a:r>
            <a:r>
              <a:rPr lang="sl-SI" altLang="sl-SI" dirty="0" err="1">
                <a:solidFill>
                  <a:srgbClr val="008000"/>
                </a:solidFill>
              </a:rPr>
              <a:t>report</a:t>
            </a:r>
            <a:endParaRPr lang="sl-SI" altLang="sl-SI" dirty="0">
              <a:solidFill>
                <a:srgbClr val="008000"/>
              </a:solidFill>
            </a:endParaRPr>
          </a:p>
        </p:txBody>
      </p:sp>
      <p:sp>
        <p:nvSpPr>
          <p:cNvPr id="11" name="PoljeZBesedilom 2">
            <a:extLst>
              <a:ext uri="{FF2B5EF4-FFF2-40B4-BE49-F238E27FC236}">
                <a16:creationId xmlns:a16="http://schemas.microsoft.com/office/drawing/2014/main" id="{33989739-0CD1-4984-8E5E-538D9EFD7D20}"/>
              </a:ext>
            </a:extLst>
          </p:cNvPr>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11: Core Social Welfare</a:t>
            </a:r>
            <a:endParaRPr lang="sl-SI" altLang="sl-SI" dirty="0">
              <a:solidFill>
                <a:srgbClr val="008000"/>
              </a:solidFill>
            </a:endParaRPr>
          </a:p>
        </p:txBody>
      </p:sp>
      <p:graphicFrame>
        <p:nvGraphicFramePr>
          <p:cNvPr id="2" name="Tabulka 1">
            <a:extLst>
              <a:ext uri="{FF2B5EF4-FFF2-40B4-BE49-F238E27FC236}">
                <a16:creationId xmlns:a16="http://schemas.microsoft.com/office/drawing/2014/main" id="{298C70D7-A107-4870-8421-B6B62EB051C7}"/>
              </a:ext>
            </a:extLst>
          </p:cNvPr>
          <p:cNvGraphicFramePr>
            <a:graphicFrameLocks noGrp="1"/>
          </p:cNvGraphicFramePr>
          <p:nvPr>
            <p:extLst>
              <p:ext uri="{D42A27DB-BD31-4B8C-83A1-F6EECF244321}">
                <p14:modId xmlns:p14="http://schemas.microsoft.com/office/powerpoint/2010/main" val="3799259239"/>
              </p:ext>
            </p:extLst>
          </p:nvPr>
        </p:nvGraphicFramePr>
        <p:xfrm>
          <a:off x="635000" y="1384518"/>
          <a:ext cx="3340100" cy="323850"/>
        </p:xfrm>
        <a:graphic>
          <a:graphicData uri="http://schemas.openxmlformats.org/drawingml/2006/table">
            <a:tbl>
              <a:tblPr/>
              <a:tblGrid>
                <a:gridCol w="1130300">
                  <a:extLst>
                    <a:ext uri="{9D8B030D-6E8A-4147-A177-3AD203B41FA5}">
                      <a16:colId xmlns:a16="http://schemas.microsoft.com/office/drawing/2014/main" val="3624911145"/>
                    </a:ext>
                  </a:extLst>
                </a:gridCol>
                <a:gridCol w="1130300">
                  <a:extLst>
                    <a:ext uri="{9D8B030D-6E8A-4147-A177-3AD203B41FA5}">
                      <a16:colId xmlns:a16="http://schemas.microsoft.com/office/drawing/2014/main" val="3657906825"/>
                    </a:ext>
                  </a:extLst>
                </a:gridCol>
                <a:gridCol w="1079500">
                  <a:extLst>
                    <a:ext uri="{9D8B030D-6E8A-4147-A177-3AD203B41FA5}">
                      <a16:colId xmlns:a16="http://schemas.microsoft.com/office/drawing/2014/main" val="3491401581"/>
                    </a:ext>
                  </a:extLst>
                </a:gridCol>
              </a:tblGrid>
              <a:tr h="161925">
                <a:tc>
                  <a:txBody>
                    <a:bodyPr/>
                    <a:lstStyle/>
                    <a:p>
                      <a:pPr algn="l" fontAlgn="b"/>
                      <a:r>
                        <a:rPr lang="cs-CZ" sz="1000" b="1" i="0" u="none" strike="noStrike">
                          <a:solidFill>
                            <a:srgbClr val="000000"/>
                          </a:solidFill>
                          <a:effectLst/>
                          <a:latin typeface="Arial" panose="020B0604020202020204" pitchFamily="34" charset="0"/>
                        </a:rPr>
                        <a:t>Sum of PS_CORE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1000" b="1" i="0" u="none" strike="noStrike">
                          <a:solidFill>
                            <a:srgbClr val="000000"/>
                          </a:solidFill>
                          <a:effectLst/>
                          <a:latin typeface="Arial" panose="020B0604020202020204" pitchFamily="34" charset="0"/>
                        </a:rPr>
                        <a:t>Sum of CS_CORE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1000" b="1" i="0" u="none" strike="noStrike">
                          <a:solidFill>
                            <a:srgbClr val="000000"/>
                          </a:solidFill>
                          <a:effectLst/>
                          <a:latin typeface="Arial" panose="020B0604020202020204" pitchFamily="34" charset="0"/>
                        </a:rPr>
                        <a:t>Sum of CI_CORE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3827819619"/>
                  </a:ext>
                </a:extLst>
              </a:tr>
              <a:tr h="161925">
                <a:tc>
                  <a:txBody>
                    <a:bodyPr/>
                    <a:lstStyle/>
                    <a:p>
                      <a:pPr algn="r" fontAlgn="b"/>
                      <a:r>
                        <a:rPr lang="cs-CZ" sz="1000" b="0" i="0" u="none" strike="noStrike">
                          <a:solidFill>
                            <a:srgbClr val="000000"/>
                          </a:solidFill>
                          <a:effectLst/>
                          <a:latin typeface="Arial" panose="020B0604020202020204" pitchFamily="34" charset="0"/>
                        </a:rPr>
                        <a:t>471 952 172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1000" b="0" i="0" u="none" strike="noStrike">
                          <a:solidFill>
                            <a:srgbClr val="000000"/>
                          </a:solidFill>
                          <a:effectLst/>
                          <a:latin typeface="Arial" panose="020B0604020202020204" pitchFamily="34" charset="0"/>
                        </a:rPr>
                        <a:t>2 272 637 142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1000" b="0" i="0" u="none" strike="noStrike" dirty="0">
                          <a:solidFill>
                            <a:srgbClr val="000000"/>
                          </a:solidFill>
                          <a:effectLst/>
                          <a:latin typeface="Arial" panose="020B0604020202020204" pitchFamily="34" charset="0"/>
                        </a:rPr>
                        <a:t>1 537 303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804517080"/>
                  </a:ext>
                </a:extLst>
              </a:tr>
            </a:tbl>
          </a:graphicData>
        </a:graphic>
      </p:graphicFrame>
      <p:pic>
        <p:nvPicPr>
          <p:cNvPr id="4" name="Obrázek 3">
            <a:extLst>
              <a:ext uri="{FF2B5EF4-FFF2-40B4-BE49-F238E27FC236}">
                <a16:creationId xmlns:a16="http://schemas.microsoft.com/office/drawing/2014/main" id="{E55F6822-8A47-4CB2-8A85-BB8D67EA4617}"/>
              </a:ext>
            </a:extLst>
          </p:cNvPr>
          <p:cNvPicPr>
            <a:picLocks noChangeAspect="1"/>
          </p:cNvPicPr>
          <p:nvPr/>
        </p:nvPicPr>
        <p:blipFill>
          <a:blip r:embed="rId2"/>
          <a:stretch>
            <a:fillRect/>
          </a:stretch>
        </p:blipFill>
        <p:spPr>
          <a:xfrm>
            <a:off x="4462615" y="1535331"/>
            <a:ext cx="3993757" cy="1612048"/>
          </a:xfrm>
          <a:prstGeom prst="rect">
            <a:avLst/>
          </a:prstGeom>
        </p:spPr>
      </p:pic>
      <p:pic>
        <p:nvPicPr>
          <p:cNvPr id="8" name="Obrázek 7">
            <a:extLst>
              <a:ext uri="{FF2B5EF4-FFF2-40B4-BE49-F238E27FC236}">
                <a16:creationId xmlns:a16="http://schemas.microsoft.com/office/drawing/2014/main" id="{531AAF9E-7866-498A-A9E1-70846C1213B2}"/>
              </a:ext>
            </a:extLst>
          </p:cNvPr>
          <p:cNvPicPr>
            <a:picLocks noChangeAspect="1"/>
          </p:cNvPicPr>
          <p:nvPr/>
        </p:nvPicPr>
        <p:blipFill>
          <a:blip r:embed="rId3"/>
          <a:stretch>
            <a:fillRect/>
          </a:stretch>
        </p:blipFill>
        <p:spPr>
          <a:xfrm>
            <a:off x="2077517" y="3428999"/>
            <a:ext cx="6446215" cy="3197527"/>
          </a:xfrm>
          <a:prstGeom prst="rect">
            <a:avLst/>
          </a:prstGeom>
        </p:spPr>
      </p:pic>
    </p:spTree>
    <p:extLst>
      <p:ext uri="{BB962C8B-B14F-4D97-AF65-F5344CB8AC3E}">
        <p14:creationId xmlns:p14="http://schemas.microsoft.com/office/powerpoint/2010/main" val="1621987120"/>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PoljeZBesedilom 3">
            <a:extLst>
              <a:ext uri="{FF2B5EF4-FFF2-40B4-BE49-F238E27FC236}">
                <a16:creationId xmlns:a16="http://schemas.microsoft.com/office/drawing/2014/main" id="{B27F9095-DD83-4B46-874E-F7CB31CC5598}"/>
              </a:ext>
            </a:extLst>
          </p:cNvPr>
          <p:cNvSpPr txBox="1">
            <a:spLocks noChangeArrowheads="1"/>
          </p:cNvSpPr>
          <p:nvPr/>
        </p:nvSpPr>
        <p:spPr bwMode="auto">
          <a:xfrm>
            <a:off x="635000" y="889000"/>
            <a:ext cx="10160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cs-CZ" dirty="0"/>
              <a:t>BD20220430</a:t>
            </a:r>
          </a:p>
          <a:p>
            <a:pPr eaLnBrk="1" hangingPunct="1"/>
            <a:endParaRPr lang="sl-SI" altLang="cs-CZ" dirty="0"/>
          </a:p>
        </p:txBody>
      </p:sp>
      <p:sp>
        <p:nvSpPr>
          <p:cNvPr id="10" name="PoljeZBesedilom 1">
            <a:extLst>
              <a:ext uri="{FF2B5EF4-FFF2-40B4-BE49-F238E27FC236}">
                <a16:creationId xmlns:a16="http://schemas.microsoft.com/office/drawing/2014/main" id="{EC979391-F19C-48EE-9088-817B959668BA}"/>
              </a:ext>
            </a:extLst>
          </p:cNvPr>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err="1">
                <a:solidFill>
                  <a:srgbClr val="008000"/>
                </a:solidFill>
              </a:rPr>
              <a:t>Parallel</a:t>
            </a:r>
            <a:r>
              <a:rPr lang="sl-SI" altLang="sl-SI" dirty="0">
                <a:solidFill>
                  <a:srgbClr val="008000"/>
                </a:solidFill>
              </a:rPr>
              <a:t> Run KPI </a:t>
            </a:r>
            <a:r>
              <a:rPr lang="sl-SI" altLang="sl-SI" dirty="0" err="1">
                <a:solidFill>
                  <a:srgbClr val="008000"/>
                </a:solidFill>
              </a:rPr>
              <a:t>report</a:t>
            </a:r>
            <a:endParaRPr lang="sl-SI" altLang="sl-SI" dirty="0">
              <a:solidFill>
                <a:srgbClr val="008000"/>
              </a:solidFill>
            </a:endParaRPr>
          </a:p>
        </p:txBody>
      </p:sp>
      <p:sp>
        <p:nvSpPr>
          <p:cNvPr id="11" name="PoljeZBesedilom 2">
            <a:extLst>
              <a:ext uri="{FF2B5EF4-FFF2-40B4-BE49-F238E27FC236}">
                <a16:creationId xmlns:a16="http://schemas.microsoft.com/office/drawing/2014/main" id="{33989739-0CD1-4984-8E5E-538D9EFD7D20}"/>
              </a:ext>
            </a:extLst>
          </p:cNvPr>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11: Core Social Welfare</a:t>
            </a:r>
            <a:endParaRPr lang="sl-SI" altLang="sl-SI" dirty="0">
              <a:solidFill>
                <a:srgbClr val="008000"/>
              </a:solidFill>
            </a:endParaRPr>
          </a:p>
        </p:txBody>
      </p:sp>
      <p:graphicFrame>
        <p:nvGraphicFramePr>
          <p:cNvPr id="2" name="Tabulka 1">
            <a:extLst>
              <a:ext uri="{FF2B5EF4-FFF2-40B4-BE49-F238E27FC236}">
                <a16:creationId xmlns:a16="http://schemas.microsoft.com/office/drawing/2014/main" id="{01BD9663-7C6B-428E-94E4-EF4312AC5CA6}"/>
              </a:ext>
            </a:extLst>
          </p:cNvPr>
          <p:cNvGraphicFramePr>
            <a:graphicFrameLocks noGrp="1"/>
          </p:cNvGraphicFramePr>
          <p:nvPr>
            <p:extLst>
              <p:ext uri="{D42A27DB-BD31-4B8C-83A1-F6EECF244321}">
                <p14:modId xmlns:p14="http://schemas.microsoft.com/office/powerpoint/2010/main" val="3395497503"/>
              </p:ext>
            </p:extLst>
          </p:nvPr>
        </p:nvGraphicFramePr>
        <p:xfrm>
          <a:off x="635000" y="1373406"/>
          <a:ext cx="3340100" cy="323850"/>
        </p:xfrm>
        <a:graphic>
          <a:graphicData uri="http://schemas.openxmlformats.org/drawingml/2006/table">
            <a:tbl>
              <a:tblPr/>
              <a:tblGrid>
                <a:gridCol w="1130300">
                  <a:extLst>
                    <a:ext uri="{9D8B030D-6E8A-4147-A177-3AD203B41FA5}">
                      <a16:colId xmlns:a16="http://schemas.microsoft.com/office/drawing/2014/main" val="403072822"/>
                    </a:ext>
                  </a:extLst>
                </a:gridCol>
                <a:gridCol w="1130300">
                  <a:extLst>
                    <a:ext uri="{9D8B030D-6E8A-4147-A177-3AD203B41FA5}">
                      <a16:colId xmlns:a16="http://schemas.microsoft.com/office/drawing/2014/main" val="811500530"/>
                    </a:ext>
                  </a:extLst>
                </a:gridCol>
                <a:gridCol w="1079500">
                  <a:extLst>
                    <a:ext uri="{9D8B030D-6E8A-4147-A177-3AD203B41FA5}">
                      <a16:colId xmlns:a16="http://schemas.microsoft.com/office/drawing/2014/main" val="3713193612"/>
                    </a:ext>
                  </a:extLst>
                </a:gridCol>
              </a:tblGrid>
              <a:tr h="161925">
                <a:tc>
                  <a:txBody>
                    <a:bodyPr/>
                    <a:lstStyle/>
                    <a:p>
                      <a:pPr algn="l" fontAlgn="b"/>
                      <a:r>
                        <a:rPr lang="cs-CZ" sz="1000" b="1" i="0" u="none" strike="noStrike">
                          <a:solidFill>
                            <a:srgbClr val="000000"/>
                          </a:solidFill>
                          <a:effectLst/>
                          <a:latin typeface="Arial" panose="020B0604020202020204" pitchFamily="34" charset="0"/>
                        </a:rPr>
                        <a:t>Sum of PS_CORE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1000" b="1" i="0" u="none" strike="noStrike">
                          <a:solidFill>
                            <a:srgbClr val="000000"/>
                          </a:solidFill>
                          <a:effectLst/>
                          <a:latin typeface="Arial" panose="020B0604020202020204" pitchFamily="34" charset="0"/>
                        </a:rPr>
                        <a:t>Sum of CS_CORE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1000" b="1" i="0" u="none" strike="noStrike">
                          <a:solidFill>
                            <a:srgbClr val="000000"/>
                          </a:solidFill>
                          <a:effectLst/>
                          <a:latin typeface="Arial" panose="020B0604020202020204" pitchFamily="34" charset="0"/>
                        </a:rPr>
                        <a:t>Sum of CI_CORE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1463237327"/>
                  </a:ext>
                </a:extLst>
              </a:tr>
              <a:tr h="161925">
                <a:tc>
                  <a:txBody>
                    <a:bodyPr/>
                    <a:lstStyle/>
                    <a:p>
                      <a:pPr algn="r" fontAlgn="b"/>
                      <a:r>
                        <a:rPr lang="cs-CZ" sz="1000" b="0" i="0" u="none" strike="noStrike">
                          <a:solidFill>
                            <a:srgbClr val="000000"/>
                          </a:solidFill>
                          <a:effectLst/>
                          <a:latin typeface="Arial" panose="020B0604020202020204" pitchFamily="34" charset="0"/>
                        </a:rPr>
                        <a:t>411 637 297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1000" b="0" i="0" u="none" strike="noStrike">
                          <a:solidFill>
                            <a:srgbClr val="000000"/>
                          </a:solidFill>
                          <a:effectLst/>
                          <a:latin typeface="Arial" panose="020B0604020202020204" pitchFamily="34" charset="0"/>
                        </a:rPr>
                        <a:t>1 939 659 880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cs-CZ" sz="1000" b="0" i="0" u="none" strike="noStrike" dirty="0">
                          <a:solidFill>
                            <a:srgbClr val="000000"/>
                          </a:solidFill>
                          <a:effectLst/>
                          <a:latin typeface="Arial" panose="020B0604020202020204" pitchFamily="34" charset="0"/>
                        </a:rPr>
                        <a:t>1 128 565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577640683"/>
                  </a:ext>
                </a:extLst>
              </a:tr>
            </a:tbl>
          </a:graphicData>
        </a:graphic>
      </p:graphicFrame>
      <p:pic>
        <p:nvPicPr>
          <p:cNvPr id="4" name="Obrázek 3">
            <a:extLst>
              <a:ext uri="{FF2B5EF4-FFF2-40B4-BE49-F238E27FC236}">
                <a16:creationId xmlns:a16="http://schemas.microsoft.com/office/drawing/2014/main" id="{9B9565FD-FBF0-4E60-8094-149ADDB389CE}"/>
              </a:ext>
            </a:extLst>
          </p:cNvPr>
          <p:cNvPicPr>
            <a:picLocks noChangeAspect="1"/>
          </p:cNvPicPr>
          <p:nvPr/>
        </p:nvPicPr>
        <p:blipFill>
          <a:blip r:embed="rId2"/>
          <a:stretch>
            <a:fillRect/>
          </a:stretch>
        </p:blipFill>
        <p:spPr>
          <a:xfrm>
            <a:off x="4586630" y="1408081"/>
            <a:ext cx="4155034" cy="1659480"/>
          </a:xfrm>
          <a:prstGeom prst="rect">
            <a:avLst/>
          </a:prstGeom>
        </p:spPr>
      </p:pic>
      <p:pic>
        <p:nvPicPr>
          <p:cNvPr id="6" name="Obrázek 5">
            <a:extLst>
              <a:ext uri="{FF2B5EF4-FFF2-40B4-BE49-F238E27FC236}">
                <a16:creationId xmlns:a16="http://schemas.microsoft.com/office/drawing/2014/main" id="{05544732-2553-4FEC-BA33-AD9F91CF58BF}"/>
              </a:ext>
            </a:extLst>
          </p:cNvPr>
          <p:cNvPicPr>
            <a:picLocks noChangeAspect="1"/>
          </p:cNvPicPr>
          <p:nvPr/>
        </p:nvPicPr>
        <p:blipFill>
          <a:blip r:embed="rId3"/>
          <a:stretch>
            <a:fillRect/>
          </a:stretch>
        </p:blipFill>
        <p:spPr>
          <a:xfrm>
            <a:off x="2614575" y="3243110"/>
            <a:ext cx="6127089" cy="3033332"/>
          </a:xfrm>
          <a:prstGeom prst="rect">
            <a:avLst/>
          </a:prstGeom>
        </p:spPr>
      </p:pic>
    </p:spTree>
    <p:extLst>
      <p:ext uri="{BB962C8B-B14F-4D97-AF65-F5344CB8AC3E}">
        <p14:creationId xmlns:p14="http://schemas.microsoft.com/office/powerpoint/2010/main" val="3007186310"/>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PoljeZBesedilom 1"/>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err="1">
                <a:solidFill>
                  <a:srgbClr val="008000"/>
                </a:solidFill>
              </a:rPr>
              <a:t>Parallel</a:t>
            </a:r>
            <a:r>
              <a:rPr lang="sl-SI" altLang="sl-SI" dirty="0">
                <a:solidFill>
                  <a:srgbClr val="008000"/>
                </a:solidFill>
              </a:rPr>
              <a:t> Run KPI </a:t>
            </a:r>
            <a:r>
              <a:rPr lang="sl-SI" altLang="sl-SI" dirty="0" err="1">
                <a:solidFill>
                  <a:srgbClr val="008000"/>
                </a:solidFill>
              </a:rPr>
              <a:t>report</a:t>
            </a:r>
            <a:endParaRPr lang="sl-SI" altLang="sl-SI" dirty="0">
              <a:solidFill>
                <a:srgbClr val="008000"/>
              </a:solidFill>
            </a:endParaRPr>
          </a:p>
        </p:txBody>
      </p:sp>
      <p:sp>
        <p:nvSpPr>
          <p:cNvPr id="54275" name="PoljeZBesedilom 2"/>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12: Paradoxically rejected blocks (PRBs)</a:t>
            </a:r>
            <a:endParaRPr lang="sl-SI" altLang="sl-SI" dirty="0">
              <a:solidFill>
                <a:srgbClr val="008000"/>
              </a:solidFill>
            </a:endParaRPr>
          </a:p>
        </p:txBody>
      </p:sp>
      <p:pic>
        <p:nvPicPr>
          <p:cNvPr id="3" name="Obrázek 2">
            <a:extLst>
              <a:ext uri="{FF2B5EF4-FFF2-40B4-BE49-F238E27FC236}">
                <a16:creationId xmlns:a16="http://schemas.microsoft.com/office/drawing/2014/main" id="{C969FC5E-ACD9-4EB9-A095-B843917A01EB}"/>
              </a:ext>
            </a:extLst>
          </p:cNvPr>
          <p:cNvPicPr>
            <a:picLocks noChangeAspect="1"/>
          </p:cNvPicPr>
          <p:nvPr/>
        </p:nvPicPr>
        <p:blipFill>
          <a:blip r:embed="rId2"/>
          <a:stretch>
            <a:fillRect/>
          </a:stretch>
        </p:blipFill>
        <p:spPr>
          <a:xfrm>
            <a:off x="775468" y="1779498"/>
            <a:ext cx="8746828" cy="4367575"/>
          </a:xfrm>
          <a:prstGeom prst="rect">
            <a:avLst/>
          </a:prstGeom>
        </p:spPr>
      </p:pic>
    </p:spTree>
    <p:extLst>
      <p:ext uri="{BB962C8B-B14F-4D97-AF65-F5344CB8AC3E}">
        <p14:creationId xmlns:p14="http://schemas.microsoft.com/office/powerpoint/2010/main" val="29292387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tableEx ,Average Maximum AMR per BD (MW) by TSO ,tableEx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 +2_16</a:t>
            </a:r>
          </a:p>
        </p:txBody>
      </p:sp>
      <p:sp>
        <p:nvSpPr>
          <p:cNvPr id="5" name="Title 4">
            <a:extLst>
              <a:ext uri="{FF2B5EF4-FFF2-40B4-BE49-F238E27FC236}">
                <a16:creationId xmlns:a16="http://schemas.microsoft.com/office/drawing/2014/main" id="{31C1E447-F081-4F58-B9CE-8C48835A5878}"/>
              </a:ext>
            </a:extLst>
          </p:cNvPr>
          <p:cNvSpPr txBox="1">
            <a:spLocks/>
          </p:cNvSpPr>
          <p:nvPr/>
        </p:nvSpPr>
        <p:spPr>
          <a:xfrm>
            <a:off x="61912" y="306388"/>
            <a:ext cx="332708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1: Average maximum AMR per CNE per BD</a:t>
            </a:r>
          </a:p>
        </p:txBody>
      </p:sp>
      <p:sp>
        <p:nvSpPr>
          <p:cNvPr id="6" name="Title 4">
            <a:extLst>
              <a:ext uri="{FF2B5EF4-FFF2-40B4-BE49-F238E27FC236}">
                <a16:creationId xmlns:a16="http://schemas.microsoft.com/office/drawing/2014/main" id="{9259C097-522F-4B39-A7CF-F6525142AC8B}"/>
              </a:ext>
            </a:extLst>
          </p:cNvPr>
          <p:cNvSpPr txBox="1">
            <a:spLocks/>
          </p:cNvSpPr>
          <p:nvPr/>
        </p:nvSpPr>
        <p:spPr>
          <a:xfrm>
            <a:off x="5500619" y="306388"/>
            <a:ext cx="3439956"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924746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tableEx ,Average Maximum AMR per BD (MW) by TSO ,tableEx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 +2_17</a:t>
            </a:r>
          </a:p>
        </p:txBody>
      </p:sp>
      <p:sp>
        <p:nvSpPr>
          <p:cNvPr id="5" name="Title 4">
            <a:extLst>
              <a:ext uri="{FF2B5EF4-FFF2-40B4-BE49-F238E27FC236}">
                <a16:creationId xmlns:a16="http://schemas.microsoft.com/office/drawing/2014/main" id="{31C1E447-F081-4F58-B9CE-8C48835A5878}"/>
              </a:ext>
            </a:extLst>
          </p:cNvPr>
          <p:cNvSpPr txBox="1">
            <a:spLocks/>
          </p:cNvSpPr>
          <p:nvPr/>
        </p:nvSpPr>
        <p:spPr>
          <a:xfrm>
            <a:off x="61912" y="306388"/>
            <a:ext cx="332708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1: Average maximum AMR per CNE per BD</a:t>
            </a:r>
          </a:p>
        </p:txBody>
      </p:sp>
      <p:sp>
        <p:nvSpPr>
          <p:cNvPr id="6" name="Title 4">
            <a:extLst>
              <a:ext uri="{FF2B5EF4-FFF2-40B4-BE49-F238E27FC236}">
                <a16:creationId xmlns:a16="http://schemas.microsoft.com/office/drawing/2014/main" id="{9259C097-522F-4B39-A7CF-F6525142AC8B}"/>
              </a:ext>
            </a:extLst>
          </p:cNvPr>
          <p:cNvSpPr txBox="1">
            <a:spLocks/>
          </p:cNvSpPr>
          <p:nvPr/>
        </p:nvSpPr>
        <p:spPr>
          <a:xfrm>
            <a:off x="5500619" y="306388"/>
            <a:ext cx="3439956"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23174928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tableEx ,Average Maximum AMR per BD (MW) by TSO ,tableEx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 +2_18</a:t>
            </a:r>
          </a:p>
        </p:txBody>
      </p:sp>
      <p:sp>
        <p:nvSpPr>
          <p:cNvPr id="5" name="Title 4">
            <a:extLst>
              <a:ext uri="{FF2B5EF4-FFF2-40B4-BE49-F238E27FC236}">
                <a16:creationId xmlns:a16="http://schemas.microsoft.com/office/drawing/2014/main" id="{31C1E447-F081-4F58-B9CE-8C48835A5878}"/>
              </a:ext>
            </a:extLst>
          </p:cNvPr>
          <p:cNvSpPr txBox="1">
            <a:spLocks/>
          </p:cNvSpPr>
          <p:nvPr/>
        </p:nvSpPr>
        <p:spPr>
          <a:xfrm>
            <a:off x="61912" y="306388"/>
            <a:ext cx="332708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1: Average maximum AMR per CNE per BD</a:t>
            </a:r>
          </a:p>
        </p:txBody>
      </p:sp>
      <p:sp>
        <p:nvSpPr>
          <p:cNvPr id="6" name="Title 4">
            <a:extLst>
              <a:ext uri="{FF2B5EF4-FFF2-40B4-BE49-F238E27FC236}">
                <a16:creationId xmlns:a16="http://schemas.microsoft.com/office/drawing/2014/main" id="{9259C097-522F-4B39-A7CF-F6525142AC8B}"/>
              </a:ext>
            </a:extLst>
          </p:cNvPr>
          <p:cNvSpPr txBox="1">
            <a:spLocks/>
          </p:cNvSpPr>
          <p:nvPr/>
        </p:nvSpPr>
        <p:spPr>
          <a:xfrm>
            <a:off x="5500619" y="306388"/>
            <a:ext cx="3439956"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2725541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tableEx ,Average Maximum AMR per BD (MW) by TSO ,tableEx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 +2_19</a:t>
            </a:r>
          </a:p>
        </p:txBody>
      </p:sp>
      <p:sp>
        <p:nvSpPr>
          <p:cNvPr id="5" name="Title 4">
            <a:extLst>
              <a:ext uri="{FF2B5EF4-FFF2-40B4-BE49-F238E27FC236}">
                <a16:creationId xmlns:a16="http://schemas.microsoft.com/office/drawing/2014/main" id="{31C1E447-F081-4F58-B9CE-8C48835A5878}"/>
              </a:ext>
            </a:extLst>
          </p:cNvPr>
          <p:cNvSpPr txBox="1">
            <a:spLocks/>
          </p:cNvSpPr>
          <p:nvPr/>
        </p:nvSpPr>
        <p:spPr>
          <a:xfrm>
            <a:off x="61912" y="306388"/>
            <a:ext cx="332708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1: Average maximum AMR per CNE per BD</a:t>
            </a:r>
          </a:p>
        </p:txBody>
      </p:sp>
      <p:sp>
        <p:nvSpPr>
          <p:cNvPr id="6" name="Title 4">
            <a:extLst>
              <a:ext uri="{FF2B5EF4-FFF2-40B4-BE49-F238E27FC236}">
                <a16:creationId xmlns:a16="http://schemas.microsoft.com/office/drawing/2014/main" id="{9259C097-522F-4B39-A7CF-F6525142AC8B}"/>
              </a:ext>
            </a:extLst>
          </p:cNvPr>
          <p:cNvSpPr txBox="1">
            <a:spLocks/>
          </p:cNvSpPr>
          <p:nvPr/>
        </p:nvSpPr>
        <p:spPr>
          <a:xfrm>
            <a:off x="5500619" y="306388"/>
            <a:ext cx="3439956"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39070372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tableEx ,Average Maximum AMR per BD (MW) by TSO ,tableEx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 +2_20</a:t>
            </a:r>
          </a:p>
        </p:txBody>
      </p:sp>
      <p:sp>
        <p:nvSpPr>
          <p:cNvPr id="5" name="Title 4">
            <a:extLst>
              <a:ext uri="{FF2B5EF4-FFF2-40B4-BE49-F238E27FC236}">
                <a16:creationId xmlns:a16="http://schemas.microsoft.com/office/drawing/2014/main" id="{31C1E447-F081-4F58-B9CE-8C48835A5878}"/>
              </a:ext>
            </a:extLst>
          </p:cNvPr>
          <p:cNvSpPr txBox="1">
            <a:spLocks/>
          </p:cNvSpPr>
          <p:nvPr/>
        </p:nvSpPr>
        <p:spPr>
          <a:xfrm>
            <a:off x="61912" y="306388"/>
            <a:ext cx="332708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1: Average maximum AMR per CNE per BD</a:t>
            </a:r>
          </a:p>
        </p:txBody>
      </p:sp>
      <p:sp>
        <p:nvSpPr>
          <p:cNvPr id="6" name="Title 4">
            <a:extLst>
              <a:ext uri="{FF2B5EF4-FFF2-40B4-BE49-F238E27FC236}">
                <a16:creationId xmlns:a16="http://schemas.microsoft.com/office/drawing/2014/main" id="{9259C097-522F-4B39-A7CF-F6525142AC8B}"/>
              </a:ext>
            </a:extLst>
          </p:cNvPr>
          <p:cNvSpPr txBox="1">
            <a:spLocks/>
          </p:cNvSpPr>
          <p:nvPr/>
        </p:nvSpPr>
        <p:spPr>
          <a:xfrm>
            <a:off x="5500619" y="306388"/>
            <a:ext cx="3439956"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39287298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tableEx ,Average Maximum AMR per BD (MW) by TSO ,tableEx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 +2_21</a:t>
            </a:r>
          </a:p>
        </p:txBody>
      </p:sp>
      <p:sp>
        <p:nvSpPr>
          <p:cNvPr id="5" name="Title 4">
            <a:extLst>
              <a:ext uri="{FF2B5EF4-FFF2-40B4-BE49-F238E27FC236}">
                <a16:creationId xmlns:a16="http://schemas.microsoft.com/office/drawing/2014/main" id="{31C1E447-F081-4F58-B9CE-8C48835A5878}"/>
              </a:ext>
            </a:extLst>
          </p:cNvPr>
          <p:cNvSpPr txBox="1">
            <a:spLocks/>
          </p:cNvSpPr>
          <p:nvPr/>
        </p:nvSpPr>
        <p:spPr>
          <a:xfrm>
            <a:off x="61912" y="306388"/>
            <a:ext cx="332708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1: Average maximum AMR per CNE per BD</a:t>
            </a:r>
          </a:p>
        </p:txBody>
      </p:sp>
      <p:sp>
        <p:nvSpPr>
          <p:cNvPr id="6" name="Title 4">
            <a:extLst>
              <a:ext uri="{FF2B5EF4-FFF2-40B4-BE49-F238E27FC236}">
                <a16:creationId xmlns:a16="http://schemas.microsoft.com/office/drawing/2014/main" id="{9259C097-522F-4B39-A7CF-F6525142AC8B}"/>
              </a:ext>
            </a:extLst>
          </p:cNvPr>
          <p:cNvSpPr txBox="1">
            <a:spLocks/>
          </p:cNvSpPr>
          <p:nvPr/>
        </p:nvSpPr>
        <p:spPr>
          <a:xfrm>
            <a:off x="5500619" y="306388"/>
            <a:ext cx="3439956"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19793882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tableEx ,Average Maximum AMR per BD (MW) by TSO ,tableEx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 +2_22</a:t>
            </a:r>
          </a:p>
        </p:txBody>
      </p:sp>
      <p:sp>
        <p:nvSpPr>
          <p:cNvPr id="5" name="Title 4">
            <a:extLst>
              <a:ext uri="{FF2B5EF4-FFF2-40B4-BE49-F238E27FC236}">
                <a16:creationId xmlns:a16="http://schemas.microsoft.com/office/drawing/2014/main" id="{31C1E447-F081-4F58-B9CE-8C48835A5878}"/>
              </a:ext>
            </a:extLst>
          </p:cNvPr>
          <p:cNvSpPr txBox="1">
            <a:spLocks/>
          </p:cNvSpPr>
          <p:nvPr/>
        </p:nvSpPr>
        <p:spPr>
          <a:xfrm>
            <a:off x="61912" y="306388"/>
            <a:ext cx="332708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1: Average maximum AMR per CNE per BD</a:t>
            </a:r>
          </a:p>
        </p:txBody>
      </p:sp>
      <p:sp>
        <p:nvSpPr>
          <p:cNvPr id="6" name="Title 4">
            <a:extLst>
              <a:ext uri="{FF2B5EF4-FFF2-40B4-BE49-F238E27FC236}">
                <a16:creationId xmlns:a16="http://schemas.microsoft.com/office/drawing/2014/main" id="{9259C097-522F-4B39-A7CF-F6525142AC8B}"/>
              </a:ext>
            </a:extLst>
          </p:cNvPr>
          <p:cNvSpPr txBox="1">
            <a:spLocks/>
          </p:cNvSpPr>
          <p:nvPr/>
        </p:nvSpPr>
        <p:spPr>
          <a:xfrm>
            <a:off x="5500619" y="306388"/>
            <a:ext cx="3439956"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16162447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tableEx ,Average Maximum AMR per BD (MW) by TSO ,tableEx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 +2_23</a:t>
            </a:r>
          </a:p>
        </p:txBody>
      </p:sp>
      <p:sp>
        <p:nvSpPr>
          <p:cNvPr id="5" name="Title 4">
            <a:extLst>
              <a:ext uri="{FF2B5EF4-FFF2-40B4-BE49-F238E27FC236}">
                <a16:creationId xmlns:a16="http://schemas.microsoft.com/office/drawing/2014/main" id="{31C1E447-F081-4F58-B9CE-8C48835A5878}"/>
              </a:ext>
            </a:extLst>
          </p:cNvPr>
          <p:cNvSpPr txBox="1">
            <a:spLocks/>
          </p:cNvSpPr>
          <p:nvPr/>
        </p:nvSpPr>
        <p:spPr>
          <a:xfrm>
            <a:off x="61912" y="306388"/>
            <a:ext cx="332708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1: Average maximum AMR per CNE per BD</a:t>
            </a:r>
          </a:p>
        </p:txBody>
      </p:sp>
      <p:sp>
        <p:nvSpPr>
          <p:cNvPr id="6" name="Title 4">
            <a:extLst>
              <a:ext uri="{FF2B5EF4-FFF2-40B4-BE49-F238E27FC236}">
                <a16:creationId xmlns:a16="http://schemas.microsoft.com/office/drawing/2014/main" id="{9259C097-522F-4B39-A7CF-F6525142AC8B}"/>
              </a:ext>
            </a:extLst>
          </p:cNvPr>
          <p:cNvSpPr txBox="1">
            <a:spLocks/>
          </p:cNvSpPr>
          <p:nvPr/>
        </p:nvSpPr>
        <p:spPr>
          <a:xfrm>
            <a:off x="5500619" y="306388"/>
            <a:ext cx="3439956"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33665556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US" dirty="0"/>
              <a:t>Overview of Core FB MC Parallel Run KPIs</a:t>
            </a:r>
          </a:p>
        </p:txBody>
      </p:sp>
      <p:sp>
        <p:nvSpPr>
          <p:cNvPr id="36" name="Content Placeholder 15">
            <a:extLst>
              <a:ext uri="{FF2B5EF4-FFF2-40B4-BE49-F238E27FC236}">
                <a16:creationId xmlns:a16="http://schemas.microsoft.com/office/drawing/2014/main" id="{E358852D-FA22-564B-8FF1-4D41EAF68204}"/>
              </a:ext>
            </a:extLst>
          </p:cNvPr>
          <p:cNvSpPr>
            <a:spLocks noGrp="1"/>
          </p:cNvSpPr>
          <p:nvPr>
            <p:ph sz="quarter" idx="17"/>
          </p:nvPr>
        </p:nvSpPr>
        <p:spPr>
          <a:xfrm>
            <a:off x="539999" y="883200"/>
            <a:ext cx="9000000" cy="5462182"/>
          </a:xfrm>
        </p:spPr>
        <p:txBody>
          <a:bodyPr/>
          <a:lstStyle/>
          <a:p>
            <a:pPr marL="0" lvl="1" indent="0" fontAlgn="ctr">
              <a:buClr>
                <a:schemeClr val="bg1"/>
              </a:buClr>
              <a:buSzPct val="120000"/>
              <a:buNone/>
            </a:pPr>
            <a:r>
              <a:rPr lang="en-US" sz="1400" dirty="0">
                <a:solidFill>
                  <a:srgbClr val="3366FF"/>
                </a:solidFill>
              </a:rPr>
              <a:t>Adjustment for minimum RAM and LTA Inclusion | </a:t>
            </a:r>
            <a:r>
              <a:rPr lang="en-US" sz="1400" dirty="0" smtClean="0">
                <a:solidFill>
                  <a:srgbClr val="3366FF"/>
                </a:solidFill>
                <a:hlinkClick r:id="rId3" action="ppaction://hlinksldjump"/>
              </a:rPr>
              <a:t>Slide 7 - 36 </a:t>
            </a:r>
            <a:endParaRPr lang="en-US" sz="1400" dirty="0">
              <a:solidFill>
                <a:srgbClr val="3366FF"/>
              </a:solidFill>
            </a:endParaRPr>
          </a:p>
          <a:p>
            <a:pPr marL="279400" lvl="2" indent="0" fontAlgn="ctr">
              <a:buNone/>
            </a:pPr>
            <a:r>
              <a:rPr lang="en-US" dirty="0"/>
              <a:t>1. Average maximum AMR per CNE per BD</a:t>
            </a:r>
          </a:p>
          <a:p>
            <a:pPr marL="279400" lvl="2" indent="0" fontAlgn="ctr">
              <a:buNone/>
            </a:pPr>
            <a:r>
              <a:rPr lang="en-US" dirty="0"/>
              <a:t>2. Average maximum AMR per TSO per BD</a:t>
            </a:r>
          </a:p>
          <a:p>
            <a:pPr marL="279400" lvl="2" indent="0" fontAlgn="ctr">
              <a:buNone/>
            </a:pPr>
            <a:r>
              <a:rPr lang="en-US" dirty="0"/>
              <a:t>3. Average maximum </a:t>
            </a:r>
            <a:r>
              <a:rPr lang="en-US" dirty="0" err="1"/>
              <a:t>AMR+LTAmargin</a:t>
            </a:r>
            <a:r>
              <a:rPr lang="en-US" dirty="0"/>
              <a:t> per CNE per BD</a:t>
            </a:r>
          </a:p>
          <a:p>
            <a:pPr marL="279400" lvl="2" indent="0" fontAlgn="ctr">
              <a:buNone/>
            </a:pPr>
            <a:r>
              <a:rPr lang="en-US" dirty="0"/>
              <a:t>4. Average maximum </a:t>
            </a:r>
            <a:r>
              <a:rPr lang="en-US" dirty="0" err="1"/>
              <a:t>AMR+LTAmargin</a:t>
            </a:r>
            <a:r>
              <a:rPr lang="en-US" dirty="0"/>
              <a:t> per TSO per BD</a:t>
            </a:r>
            <a:endParaRPr lang="en-US" sz="200" dirty="0">
              <a:solidFill>
                <a:srgbClr val="3366FF"/>
              </a:solidFill>
            </a:endParaRPr>
          </a:p>
          <a:p>
            <a:pPr marL="0" lvl="1" indent="0" fontAlgn="ctr">
              <a:buClr>
                <a:schemeClr val="bg1"/>
              </a:buClr>
              <a:buSzPct val="120000"/>
              <a:buNone/>
            </a:pPr>
            <a:r>
              <a:rPr lang="en-US" sz="1400" dirty="0">
                <a:solidFill>
                  <a:srgbClr val="3366FF"/>
                </a:solidFill>
              </a:rPr>
              <a:t>TSOs’ adjustment after validation | </a:t>
            </a:r>
            <a:r>
              <a:rPr lang="en-US" sz="1400" dirty="0" smtClean="0">
                <a:solidFill>
                  <a:srgbClr val="3366FF"/>
                </a:solidFill>
                <a:hlinkClick r:id="rId4" action="ppaction://hlinksldjump"/>
              </a:rPr>
              <a:t>Slide 37 - 38</a:t>
            </a:r>
            <a:endParaRPr lang="en-US" sz="1400" dirty="0">
              <a:solidFill>
                <a:srgbClr val="3366FF"/>
              </a:solidFill>
            </a:endParaRPr>
          </a:p>
          <a:p>
            <a:pPr marL="279400" lvl="2" indent="0" fontAlgn="ctr">
              <a:buNone/>
            </a:pPr>
            <a:r>
              <a:rPr lang="en-GB" dirty="0"/>
              <a:t>5. Share of MTUs with intervention per TSO</a:t>
            </a:r>
          </a:p>
          <a:p>
            <a:pPr marL="279400" lvl="2" indent="0" fontAlgn="ctr">
              <a:buNone/>
            </a:pPr>
            <a:r>
              <a:rPr lang="en-GB" dirty="0"/>
              <a:t>6. Total IVA applied per BD for each CNE affected by TSO intervention</a:t>
            </a:r>
            <a:endParaRPr lang="en-US" sz="200" dirty="0"/>
          </a:p>
          <a:p>
            <a:pPr marL="0" lvl="1" indent="0" fontAlgn="ctr">
              <a:buClr>
                <a:schemeClr val="bg1"/>
              </a:buClr>
              <a:buSzPct val="120000"/>
              <a:buNone/>
            </a:pPr>
            <a:endParaRPr lang="en-GB" sz="200" dirty="0">
              <a:solidFill>
                <a:srgbClr val="3366FF"/>
              </a:solidFill>
            </a:endParaRPr>
          </a:p>
          <a:p>
            <a:pPr marL="0" lvl="1" indent="0" fontAlgn="ctr">
              <a:buClr>
                <a:schemeClr val="bg1"/>
              </a:buClr>
              <a:buSzPct val="120000"/>
              <a:buNone/>
            </a:pPr>
            <a:r>
              <a:rPr lang="en-GB" sz="1400" dirty="0">
                <a:solidFill>
                  <a:srgbClr val="3366FF"/>
                </a:solidFill>
              </a:rPr>
              <a:t>Power System Impact Analysis | </a:t>
            </a:r>
            <a:r>
              <a:rPr lang="en-GB" sz="1400" dirty="0" smtClean="0">
                <a:solidFill>
                  <a:srgbClr val="3366FF"/>
                </a:solidFill>
                <a:hlinkClick r:id="rId5" action="ppaction://hlinksldjump"/>
              </a:rPr>
              <a:t>Slide 39 - 63</a:t>
            </a:r>
            <a:endParaRPr lang="en-GB" sz="1400" dirty="0">
              <a:solidFill>
                <a:srgbClr val="3366FF"/>
              </a:solidFill>
            </a:endParaRPr>
          </a:p>
          <a:p>
            <a:pPr marL="279400" lvl="2" indent="0" fontAlgn="ctr">
              <a:buNone/>
            </a:pPr>
            <a:r>
              <a:rPr lang="nl-NL" dirty="0"/>
              <a:t>13. Min &amp; max Net </a:t>
            </a:r>
            <a:r>
              <a:rPr lang="nl-NL" dirty="0" err="1"/>
              <a:t>Position</a:t>
            </a:r>
            <a:r>
              <a:rPr lang="nl-NL" dirty="0"/>
              <a:t> per BZ hub</a:t>
            </a:r>
          </a:p>
          <a:p>
            <a:pPr marL="279400" lvl="2" indent="0" fontAlgn="ctr">
              <a:buNone/>
            </a:pPr>
            <a:r>
              <a:rPr lang="nl-NL" dirty="0">
                <a:solidFill>
                  <a:schemeClr val="tx1"/>
                </a:solidFill>
                <a:ea typeface="Arial Unicode MS"/>
                <a:cs typeface="Arial"/>
              </a:rPr>
              <a:t>14. Virtual </a:t>
            </a:r>
            <a:r>
              <a:rPr lang="nl-NL" dirty="0" err="1">
                <a:solidFill>
                  <a:schemeClr val="tx1"/>
                </a:solidFill>
                <a:ea typeface="Arial Unicode MS"/>
                <a:cs typeface="Arial"/>
              </a:rPr>
              <a:t>margins</a:t>
            </a:r>
            <a:r>
              <a:rPr lang="nl-NL" dirty="0">
                <a:solidFill>
                  <a:schemeClr val="tx1"/>
                </a:solidFill>
                <a:ea typeface="Arial Unicode MS"/>
                <a:cs typeface="Arial"/>
              </a:rPr>
              <a:t> at MCP per TSO, </a:t>
            </a:r>
            <a:r>
              <a:rPr lang="en-US" dirty="0">
                <a:solidFill>
                  <a:schemeClr val="tx1"/>
                </a:solidFill>
                <a:ea typeface="Arial Unicode MS"/>
                <a:cs typeface="Arial"/>
              </a:rPr>
              <a:t>per BD </a:t>
            </a:r>
          </a:p>
          <a:p>
            <a:pPr marL="279400" lvl="2" indent="0" fontAlgn="ctr">
              <a:buNone/>
            </a:pPr>
            <a:r>
              <a:rPr lang="en-GB" dirty="0"/>
              <a:t>15. </a:t>
            </a:r>
            <a:r>
              <a:rPr lang="en-GB" dirty="0">
                <a:solidFill>
                  <a:schemeClr val="tx1"/>
                </a:solidFill>
                <a:ea typeface="Arial Unicode MS"/>
                <a:cs typeface="Arial"/>
              </a:rPr>
              <a:t>Flow deviation on non-Core borders</a:t>
            </a:r>
          </a:p>
          <a:p>
            <a:pPr marL="0" lvl="1" indent="0" fontAlgn="ctr">
              <a:buClr>
                <a:schemeClr val="bg1"/>
              </a:buClr>
              <a:buSzPct val="120000"/>
              <a:buNone/>
            </a:pPr>
            <a:r>
              <a:rPr lang="en-GB" sz="1400" dirty="0">
                <a:solidFill>
                  <a:srgbClr val="3366FF"/>
                </a:solidFill>
              </a:rPr>
              <a:t>Non-costly Remedial Action Optimization Analysis </a:t>
            </a:r>
            <a:r>
              <a:rPr lang="en-GB" dirty="0">
                <a:solidFill>
                  <a:srgbClr val="3366FF"/>
                </a:solidFill>
              </a:rPr>
              <a:t>| </a:t>
            </a:r>
            <a:r>
              <a:rPr lang="en-GB" sz="1400" dirty="0" smtClean="0">
                <a:solidFill>
                  <a:srgbClr val="3366FF"/>
                </a:solidFill>
                <a:hlinkClick r:id="rId6" action="ppaction://hlinksldjump"/>
              </a:rPr>
              <a:t>Slide 64 - 71</a:t>
            </a:r>
            <a:endParaRPr lang="en-GB" dirty="0">
              <a:solidFill>
                <a:schemeClr val="tx1"/>
              </a:solidFill>
              <a:ea typeface="Arial Unicode MS"/>
              <a:cs typeface="Arial"/>
            </a:endParaRPr>
          </a:p>
          <a:p>
            <a:pPr marL="279400" lvl="2" indent="0" fontAlgn="ctr">
              <a:buNone/>
            </a:pPr>
            <a:r>
              <a:rPr lang="en-US" dirty="0">
                <a:solidFill>
                  <a:schemeClr val="tx1"/>
                </a:solidFill>
                <a:ea typeface="Arial Unicode MS"/>
                <a:cs typeface="Arial"/>
              </a:rPr>
              <a:t>16. Relative Time Share of Applied RAs, by TSO, Type and Mode</a:t>
            </a:r>
          </a:p>
          <a:p>
            <a:pPr marL="279400" lvl="2" indent="0" fontAlgn="ctr">
              <a:buNone/>
            </a:pPr>
            <a:r>
              <a:rPr lang="nl-NL" dirty="0">
                <a:solidFill>
                  <a:schemeClr val="tx1"/>
                </a:solidFill>
                <a:ea typeface="Arial Unicode MS"/>
                <a:cs typeface="Arial"/>
              </a:rPr>
              <a:t>17. RAM </a:t>
            </a:r>
            <a:r>
              <a:rPr lang="nl-NL" dirty="0" err="1">
                <a:solidFill>
                  <a:schemeClr val="tx1"/>
                </a:solidFill>
                <a:ea typeface="Arial Unicode MS"/>
                <a:cs typeface="Arial"/>
              </a:rPr>
              <a:t>before</a:t>
            </a:r>
            <a:r>
              <a:rPr lang="nl-NL" dirty="0">
                <a:solidFill>
                  <a:schemeClr val="tx1"/>
                </a:solidFill>
                <a:ea typeface="Arial Unicode MS"/>
                <a:cs typeface="Arial"/>
              </a:rPr>
              <a:t> </a:t>
            </a:r>
            <a:r>
              <a:rPr lang="nl-NL" dirty="0" err="1">
                <a:solidFill>
                  <a:schemeClr val="tx1"/>
                </a:solidFill>
                <a:ea typeface="Arial Unicode MS"/>
                <a:cs typeface="Arial"/>
              </a:rPr>
              <a:t>and</a:t>
            </a:r>
            <a:r>
              <a:rPr lang="nl-NL" dirty="0">
                <a:solidFill>
                  <a:schemeClr val="tx1"/>
                </a:solidFill>
                <a:ea typeface="Arial Unicode MS"/>
                <a:cs typeface="Arial"/>
              </a:rPr>
              <a:t> </a:t>
            </a:r>
            <a:r>
              <a:rPr lang="nl-NL" dirty="0" err="1">
                <a:solidFill>
                  <a:schemeClr val="tx1"/>
                </a:solidFill>
                <a:ea typeface="Arial Unicode MS"/>
                <a:cs typeface="Arial"/>
              </a:rPr>
              <a:t>after</a:t>
            </a:r>
            <a:r>
              <a:rPr lang="nl-NL" dirty="0">
                <a:solidFill>
                  <a:schemeClr val="tx1"/>
                </a:solidFill>
                <a:ea typeface="Arial Unicode MS"/>
                <a:cs typeface="Arial"/>
              </a:rPr>
              <a:t> RAO </a:t>
            </a:r>
            <a:r>
              <a:rPr lang="en-GB" dirty="0">
                <a:solidFill>
                  <a:schemeClr val="tx1"/>
                </a:solidFill>
                <a:ea typeface="Arial Unicode MS"/>
                <a:cs typeface="Arial"/>
              </a:rPr>
              <a:t>per TSO</a:t>
            </a:r>
            <a:endParaRPr lang="nl-NL" dirty="0">
              <a:solidFill>
                <a:schemeClr val="tx1"/>
              </a:solidFill>
              <a:ea typeface="Arial Unicode MS"/>
              <a:cs typeface="Arial"/>
            </a:endParaRPr>
          </a:p>
          <a:p>
            <a:pPr marL="279400" lvl="2" indent="0" fontAlgn="ctr">
              <a:buNone/>
            </a:pPr>
            <a:r>
              <a:rPr lang="en-GB" dirty="0">
                <a:solidFill>
                  <a:schemeClr val="tx1"/>
                </a:solidFill>
                <a:ea typeface="Arial Unicode MS"/>
                <a:cs typeface="Arial"/>
              </a:rPr>
              <a:t>18. Average sensitivity of RAs per TSO</a:t>
            </a:r>
          </a:p>
          <a:p>
            <a:endParaRPr lang="en-US" sz="200" dirty="0"/>
          </a:p>
          <a:p>
            <a:r>
              <a:rPr lang="en-US" dirty="0"/>
              <a:t>Market Impact Assessment </a:t>
            </a:r>
            <a:r>
              <a:rPr lang="en-US" sz="1200" dirty="0"/>
              <a:t>(FB Plain) </a:t>
            </a:r>
            <a:r>
              <a:rPr lang="en-GB" sz="1200" dirty="0">
                <a:solidFill>
                  <a:srgbClr val="3366FF"/>
                </a:solidFill>
              </a:rPr>
              <a:t>| </a:t>
            </a:r>
            <a:r>
              <a:rPr lang="en-GB" u="sng" dirty="0" smtClean="0">
                <a:solidFill>
                  <a:schemeClr val="tx1"/>
                </a:solidFill>
                <a:hlinkClick r:id="rId7" action="ppaction://hlinksldjump"/>
              </a:rPr>
              <a:t>Slide 72 - 214</a:t>
            </a:r>
            <a:endParaRPr lang="hu-HU" u="sng" dirty="0">
              <a:solidFill>
                <a:schemeClr val="tx1"/>
              </a:solidFill>
            </a:endParaRPr>
          </a:p>
          <a:p>
            <a:pPr lvl="1" indent="0">
              <a:buClrTx/>
              <a:buNone/>
            </a:pPr>
            <a:r>
              <a:rPr lang="en-GB" dirty="0"/>
              <a:t>7. Most often </a:t>
            </a:r>
            <a:r>
              <a:rPr lang="en-GB" dirty="0" err="1"/>
              <a:t>presolved</a:t>
            </a:r>
            <a:r>
              <a:rPr lang="en-GB" dirty="0"/>
              <a:t> CNEs (top 20)</a:t>
            </a:r>
          </a:p>
          <a:p>
            <a:pPr lvl="1" indent="0">
              <a:buClrTx/>
              <a:buNone/>
            </a:pPr>
            <a:r>
              <a:rPr lang="en-GB" dirty="0">
                <a:solidFill>
                  <a:schemeClr val="tx2"/>
                </a:solidFill>
              </a:rPr>
              <a:t>8a. Most limiting CNEs (top 20)</a:t>
            </a:r>
          </a:p>
          <a:p>
            <a:pPr lvl="1" indent="0">
              <a:buClrTx/>
              <a:buNone/>
            </a:pPr>
            <a:r>
              <a:rPr lang="en-GB" dirty="0">
                <a:solidFill>
                  <a:schemeClr val="tx2"/>
                </a:solidFill>
              </a:rPr>
              <a:t>8b. Allocation Constraints</a:t>
            </a:r>
          </a:p>
          <a:p>
            <a:pPr lvl="1" indent="0">
              <a:buClrTx/>
              <a:buNone/>
            </a:pPr>
            <a:r>
              <a:rPr lang="en-GB" dirty="0">
                <a:solidFill>
                  <a:schemeClr val="tx2"/>
                </a:solidFill>
              </a:rPr>
              <a:t>9.   Clearing prices, price spread and price convergence</a:t>
            </a:r>
          </a:p>
          <a:p>
            <a:pPr lvl="1" indent="0">
              <a:buClrTx/>
              <a:buNone/>
            </a:pPr>
            <a:r>
              <a:rPr lang="en-GB" dirty="0">
                <a:solidFill>
                  <a:schemeClr val="tx2"/>
                </a:solidFill>
              </a:rPr>
              <a:t>10. CNECs with highest non-zero shadow price in each hour per day</a:t>
            </a:r>
          </a:p>
          <a:p>
            <a:pPr lvl="1" indent="0">
              <a:buClrTx/>
              <a:buNone/>
            </a:pPr>
            <a:r>
              <a:rPr lang="en-GB" dirty="0">
                <a:solidFill>
                  <a:schemeClr val="tx2"/>
                </a:solidFill>
              </a:rPr>
              <a:t>11. Core Social Welfare</a:t>
            </a:r>
          </a:p>
          <a:p>
            <a:pPr marL="279400" lvl="2" indent="0" fontAlgn="ctr">
              <a:buNone/>
            </a:pPr>
            <a:r>
              <a:rPr lang="en-GB" dirty="0">
                <a:solidFill>
                  <a:schemeClr val="tx2"/>
                </a:solidFill>
              </a:rPr>
              <a:t>12. Paradoxically Rejected Block orders (PRB)</a:t>
            </a:r>
            <a:endParaRPr lang="en-US" dirty="0">
              <a:solidFill>
                <a:schemeClr val="tx2"/>
              </a:solidFill>
            </a:endParaRPr>
          </a:p>
          <a:p>
            <a:pPr marL="0" lvl="1" indent="0">
              <a:buNone/>
            </a:pPr>
            <a:endParaRPr lang="en-US" dirty="0"/>
          </a:p>
          <a:p>
            <a:pPr lvl="1"/>
            <a:endParaRPr lang="en-US" dirty="0"/>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18344830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tableEx ,Average Maximum AMR per BD (MW) by TSO ,tableEx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 +2_24</a:t>
            </a:r>
          </a:p>
        </p:txBody>
      </p:sp>
      <p:sp>
        <p:nvSpPr>
          <p:cNvPr id="5" name="Title 4">
            <a:extLst>
              <a:ext uri="{FF2B5EF4-FFF2-40B4-BE49-F238E27FC236}">
                <a16:creationId xmlns:a16="http://schemas.microsoft.com/office/drawing/2014/main" id="{31C1E447-F081-4F58-B9CE-8C48835A5878}"/>
              </a:ext>
            </a:extLst>
          </p:cNvPr>
          <p:cNvSpPr txBox="1">
            <a:spLocks/>
          </p:cNvSpPr>
          <p:nvPr/>
        </p:nvSpPr>
        <p:spPr>
          <a:xfrm>
            <a:off x="61912" y="306388"/>
            <a:ext cx="332708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1: Average maximum AMR per CNE per BD</a:t>
            </a:r>
          </a:p>
        </p:txBody>
      </p:sp>
      <p:sp>
        <p:nvSpPr>
          <p:cNvPr id="6" name="Title 4">
            <a:extLst>
              <a:ext uri="{FF2B5EF4-FFF2-40B4-BE49-F238E27FC236}">
                <a16:creationId xmlns:a16="http://schemas.microsoft.com/office/drawing/2014/main" id="{9259C097-522F-4B39-A7CF-F6525142AC8B}"/>
              </a:ext>
            </a:extLst>
          </p:cNvPr>
          <p:cNvSpPr txBox="1">
            <a:spLocks/>
          </p:cNvSpPr>
          <p:nvPr/>
        </p:nvSpPr>
        <p:spPr>
          <a:xfrm>
            <a:off x="5500619" y="306388"/>
            <a:ext cx="3439956"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21624833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tableEx ,Average Maximum AMR per BD (MW) by TSO ,tableEx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 +2_25</a:t>
            </a:r>
          </a:p>
        </p:txBody>
      </p:sp>
      <p:sp>
        <p:nvSpPr>
          <p:cNvPr id="5" name="Title 4">
            <a:extLst>
              <a:ext uri="{FF2B5EF4-FFF2-40B4-BE49-F238E27FC236}">
                <a16:creationId xmlns:a16="http://schemas.microsoft.com/office/drawing/2014/main" id="{31C1E447-F081-4F58-B9CE-8C48835A5878}"/>
              </a:ext>
            </a:extLst>
          </p:cNvPr>
          <p:cNvSpPr txBox="1">
            <a:spLocks/>
          </p:cNvSpPr>
          <p:nvPr/>
        </p:nvSpPr>
        <p:spPr>
          <a:xfrm>
            <a:off x="61912" y="306388"/>
            <a:ext cx="332708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1: Average maximum AMR per CNE per BD</a:t>
            </a:r>
          </a:p>
        </p:txBody>
      </p:sp>
      <p:sp>
        <p:nvSpPr>
          <p:cNvPr id="6" name="Title 4">
            <a:extLst>
              <a:ext uri="{FF2B5EF4-FFF2-40B4-BE49-F238E27FC236}">
                <a16:creationId xmlns:a16="http://schemas.microsoft.com/office/drawing/2014/main" id="{9259C097-522F-4B39-A7CF-F6525142AC8B}"/>
              </a:ext>
            </a:extLst>
          </p:cNvPr>
          <p:cNvSpPr txBox="1">
            <a:spLocks/>
          </p:cNvSpPr>
          <p:nvPr/>
        </p:nvSpPr>
        <p:spPr>
          <a:xfrm>
            <a:off x="5500619" y="306388"/>
            <a:ext cx="3439956"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35308187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tableEx ,Average Maximum AMR per BD (MW) by TSO ,tableEx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 +2_26</a:t>
            </a:r>
          </a:p>
        </p:txBody>
      </p:sp>
      <p:sp>
        <p:nvSpPr>
          <p:cNvPr id="5" name="Title 4">
            <a:extLst>
              <a:ext uri="{FF2B5EF4-FFF2-40B4-BE49-F238E27FC236}">
                <a16:creationId xmlns:a16="http://schemas.microsoft.com/office/drawing/2014/main" id="{31C1E447-F081-4F58-B9CE-8C48835A5878}"/>
              </a:ext>
            </a:extLst>
          </p:cNvPr>
          <p:cNvSpPr txBox="1">
            <a:spLocks/>
          </p:cNvSpPr>
          <p:nvPr/>
        </p:nvSpPr>
        <p:spPr>
          <a:xfrm>
            <a:off x="61912" y="306388"/>
            <a:ext cx="332708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1: Average maximum AMR per CNE per BD</a:t>
            </a:r>
          </a:p>
        </p:txBody>
      </p:sp>
      <p:sp>
        <p:nvSpPr>
          <p:cNvPr id="6" name="Title 4">
            <a:extLst>
              <a:ext uri="{FF2B5EF4-FFF2-40B4-BE49-F238E27FC236}">
                <a16:creationId xmlns:a16="http://schemas.microsoft.com/office/drawing/2014/main" id="{9259C097-522F-4B39-A7CF-F6525142AC8B}"/>
              </a:ext>
            </a:extLst>
          </p:cNvPr>
          <p:cNvSpPr txBox="1">
            <a:spLocks/>
          </p:cNvSpPr>
          <p:nvPr/>
        </p:nvSpPr>
        <p:spPr>
          <a:xfrm>
            <a:off x="5500619" y="306388"/>
            <a:ext cx="3439956"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19132533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tableEx ,Average Maximum AMR per BD (MW) by TSO ,tableEx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 +2_28</a:t>
            </a:r>
          </a:p>
        </p:txBody>
      </p:sp>
      <p:sp>
        <p:nvSpPr>
          <p:cNvPr id="5" name="Title 4">
            <a:extLst>
              <a:ext uri="{FF2B5EF4-FFF2-40B4-BE49-F238E27FC236}">
                <a16:creationId xmlns:a16="http://schemas.microsoft.com/office/drawing/2014/main" id="{31C1E447-F081-4F58-B9CE-8C48835A5878}"/>
              </a:ext>
            </a:extLst>
          </p:cNvPr>
          <p:cNvSpPr txBox="1">
            <a:spLocks/>
          </p:cNvSpPr>
          <p:nvPr/>
        </p:nvSpPr>
        <p:spPr>
          <a:xfrm>
            <a:off x="61912" y="306388"/>
            <a:ext cx="332708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1: Average maximum AMR per CNE per BD</a:t>
            </a:r>
          </a:p>
        </p:txBody>
      </p:sp>
      <p:sp>
        <p:nvSpPr>
          <p:cNvPr id="6" name="Title 4">
            <a:extLst>
              <a:ext uri="{FF2B5EF4-FFF2-40B4-BE49-F238E27FC236}">
                <a16:creationId xmlns:a16="http://schemas.microsoft.com/office/drawing/2014/main" id="{9259C097-522F-4B39-A7CF-F6525142AC8B}"/>
              </a:ext>
            </a:extLst>
          </p:cNvPr>
          <p:cNvSpPr txBox="1">
            <a:spLocks/>
          </p:cNvSpPr>
          <p:nvPr/>
        </p:nvSpPr>
        <p:spPr>
          <a:xfrm>
            <a:off x="5500619" y="306388"/>
            <a:ext cx="3439956"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37077290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tableEx ,Average Maximum AMR per BD (MW) by TSO ,tableEx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 +2_29</a:t>
            </a:r>
          </a:p>
        </p:txBody>
      </p:sp>
      <p:sp>
        <p:nvSpPr>
          <p:cNvPr id="5" name="Title 4">
            <a:extLst>
              <a:ext uri="{FF2B5EF4-FFF2-40B4-BE49-F238E27FC236}">
                <a16:creationId xmlns:a16="http://schemas.microsoft.com/office/drawing/2014/main" id="{31C1E447-F081-4F58-B9CE-8C48835A5878}"/>
              </a:ext>
            </a:extLst>
          </p:cNvPr>
          <p:cNvSpPr txBox="1">
            <a:spLocks/>
          </p:cNvSpPr>
          <p:nvPr/>
        </p:nvSpPr>
        <p:spPr>
          <a:xfrm>
            <a:off x="61912" y="306388"/>
            <a:ext cx="332708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1: Average maximum AMR per CNE per BD</a:t>
            </a:r>
          </a:p>
        </p:txBody>
      </p:sp>
      <p:sp>
        <p:nvSpPr>
          <p:cNvPr id="6" name="Title 4">
            <a:extLst>
              <a:ext uri="{FF2B5EF4-FFF2-40B4-BE49-F238E27FC236}">
                <a16:creationId xmlns:a16="http://schemas.microsoft.com/office/drawing/2014/main" id="{9259C097-522F-4B39-A7CF-F6525142AC8B}"/>
              </a:ext>
            </a:extLst>
          </p:cNvPr>
          <p:cNvSpPr txBox="1">
            <a:spLocks/>
          </p:cNvSpPr>
          <p:nvPr/>
        </p:nvSpPr>
        <p:spPr>
          <a:xfrm>
            <a:off x="5500619" y="306388"/>
            <a:ext cx="3439956"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30035276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tableEx ,Average Maximum AMR per BD (MW) by TSO ,tableEx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Duplikat von "KPI 1 +2_29"</a:t>
            </a:r>
          </a:p>
        </p:txBody>
      </p:sp>
      <p:sp>
        <p:nvSpPr>
          <p:cNvPr id="5" name="Title 4">
            <a:extLst>
              <a:ext uri="{FF2B5EF4-FFF2-40B4-BE49-F238E27FC236}">
                <a16:creationId xmlns:a16="http://schemas.microsoft.com/office/drawing/2014/main" id="{31C1E447-F081-4F58-B9CE-8C48835A5878}"/>
              </a:ext>
            </a:extLst>
          </p:cNvPr>
          <p:cNvSpPr txBox="1">
            <a:spLocks/>
          </p:cNvSpPr>
          <p:nvPr/>
        </p:nvSpPr>
        <p:spPr>
          <a:xfrm>
            <a:off x="61912" y="306388"/>
            <a:ext cx="332708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1: Average maximum AMR per CNE per BD</a:t>
            </a:r>
          </a:p>
        </p:txBody>
      </p:sp>
      <p:sp>
        <p:nvSpPr>
          <p:cNvPr id="6" name="Title 4">
            <a:extLst>
              <a:ext uri="{FF2B5EF4-FFF2-40B4-BE49-F238E27FC236}">
                <a16:creationId xmlns:a16="http://schemas.microsoft.com/office/drawing/2014/main" id="{9259C097-522F-4B39-A7CF-F6525142AC8B}"/>
              </a:ext>
            </a:extLst>
          </p:cNvPr>
          <p:cNvSpPr txBox="1">
            <a:spLocks/>
          </p:cNvSpPr>
          <p:nvPr/>
        </p:nvSpPr>
        <p:spPr>
          <a:xfrm>
            <a:off x="5500619" y="306388"/>
            <a:ext cx="3439956"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30257716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basicShape ,multiRowCard ,tableEx ,tableEx ,Top 10 CNE by Average Maximum AMR (MW) per BD ,Average Maximum AMR per BD (MW) by TSO ,tableEx.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Duplikat von "Duplikat von "KPI 1 +2_29""</a:t>
            </a:r>
          </a:p>
        </p:txBody>
      </p:sp>
      <p:sp>
        <p:nvSpPr>
          <p:cNvPr id="5" name="Title 4">
            <a:extLst>
              <a:ext uri="{FF2B5EF4-FFF2-40B4-BE49-F238E27FC236}">
                <a16:creationId xmlns:a16="http://schemas.microsoft.com/office/drawing/2014/main" id="{31C1E447-F081-4F58-B9CE-8C48835A5878}"/>
              </a:ext>
            </a:extLst>
          </p:cNvPr>
          <p:cNvSpPr txBox="1">
            <a:spLocks/>
          </p:cNvSpPr>
          <p:nvPr/>
        </p:nvSpPr>
        <p:spPr>
          <a:xfrm>
            <a:off x="61912" y="306388"/>
            <a:ext cx="332708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1: Average maximum AMR per CNE per BD</a:t>
            </a:r>
          </a:p>
        </p:txBody>
      </p:sp>
      <p:sp>
        <p:nvSpPr>
          <p:cNvPr id="6" name="Title 4">
            <a:extLst>
              <a:ext uri="{FF2B5EF4-FFF2-40B4-BE49-F238E27FC236}">
                <a16:creationId xmlns:a16="http://schemas.microsoft.com/office/drawing/2014/main" id="{9259C097-522F-4B39-A7CF-F6525142AC8B}"/>
              </a:ext>
            </a:extLst>
          </p:cNvPr>
          <p:cNvSpPr txBox="1">
            <a:spLocks/>
          </p:cNvSpPr>
          <p:nvPr/>
        </p:nvSpPr>
        <p:spPr>
          <a:xfrm>
            <a:off x="5500619" y="306388"/>
            <a:ext cx="3439956"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28912990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pivotTable ,clusteredColumnChart ,card ,card ,card ,card ,card ,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5</a:t>
            </a:r>
          </a:p>
        </p:txBody>
      </p:sp>
      <p:sp>
        <p:nvSpPr>
          <p:cNvPr id="5" name="Title 4">
            <a:extLst>
              <a:ext uri="{FF2B5EF4-FFF2-40B4-BE49-F238E27FC236}">
                <a16:creationId xmlns:a16="http://schemas.microsoft.com/office/drawing/2014/main" id="{41F46C80-BF60-4208-9972-B876432F39A4}"/>
              </a:ext>
            </a:extLst>
          </p:cNvPr>
          <p:cNvSpPr txBox="1">
            <a:spLocks/>
          </p:cNvSpPr>
          <p:nvPr/>
        </p:nvSpPr>
        <p:spPr>
          <a:xfrm>
            <a:off x="505709" y="216585"/>
            <a:ext cx="7044142"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5: Share of MTUs with intervention per TSO</a:t>
            </a:r>
          </a:p>
        </p:txBody>
      </p:sp>
    </p:spTree>
    <p:extLst>
      <p:ext uri="{BB962C8B-B14F-4D97-AF65-F5344CB8AC3E}">
        <p14:creationId xmlns:p14="http://schemas.microsoft.com/office/powerpoint/2010/main" val="29537147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KPI6_0901</a:t>
            </a:r>
          </a:p>
        </p:txBody>
      </p:sp>
      <p:sp>
        <p:nvSpPr>
          <p:cNvPr id="5" name="Title 4">
            <a:extLst>
              <a:ext uri="{FF2B5EF4-FFF2-40B4-BE49-F238E27FC236}">
                <a16:creationId xmlns:a16="http://schemas.microsoft.com/office/drawing/2014/main" id="{6F2E8498-2293-49A5-9292-82A459B2404F}"/>
              </a:ext>
            </a:extLst>
          </p:cNvPr>
          <p:cNvSpPr txBox="1">
            <a:spLocks/>
          </p:cNvSpPr>
          <p:nvPr/>
        </p:nvSpPr>
        <p:spPr>
          <a:xfrm>
            <a:off x="344029" y="306388"/>
            <a:ext cx="8202845"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2" indent="0" algn="l" defTabSz="914400" rtl="0" eaLnBrk="1" fontAlgn="ctr"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KPI 6: </a:t>
            </a:r>
            <a:r>
              <a:rPr kumimoji="0" lang="de-DE"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Total IVA </a:t>
            </a:r>
            <a:r>
              <a:rPr kumimoji="0" lang="de-DE" sz="1600" b="1" i="0" u="none" strike="noStrike" kern="0" cap="none" spc="0" normalizeH="0" baseline="0" noProof="0" dirty="0" err="1">
                <a:ln>
                  <a:noFill/>
                </a:ln>
                <a:solidFill>
                  <a:srgbClr val="3366FF"/>
                </a:solidFill>
                <a:effectLst/>
                <a:uLnTx/>
                <a:uFillTx/>
                <a:latin typeface="Arial" panose="020B0604020202020204" pitchFamily="34" charset="0"/>
                <a:cs typeface="Arial" pitchFamily="34" charset="0"/>
              </a:rPr>
              <a:t>applied</a:t>
            </a:r>
            <a:r>
              <a:rPr kumimoji="0" lang="de-DE"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 per MTU </a:t>
            </a:r>
            <a:r>
              <a:rPr kumimoji="0" lang="en-GB"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for each CNE affected by TSO intervention</a:t>
            </a:r>
          </a:p>
          <a:p>
            <a:pPr marL="0" lvl="2" fontAlgn="ctr">
              <a:defRPr/>
            </a:pPr>
            <a:endParaRPr kumimoji="0" lang="en-US" sz="1200" b="1" i="0" u="none" strike="noStrike" kern="0" cap="none" spc="0" normalizeH="0" baseline="0" noProof="0" dirty="0">
              <a:ln>
                <a:noFill/>
              </a:ln>
              <a:solidFill>
                <a:srgbClr val="3366FF"/>
              </a:solidFill>
              <a:effectLst/>
              <a:uLnTx/>
              <a:uFillTx/>
            </a:endParaRPr>
          </a:p>
        </p:txBody>
      </p:sp>
      <p:sp>
        <p:nvSpPr>
          <p:cNvPr id="2" name="Textfeld 1"/>
          <p:cNvSpPr txBox="1"/>
          <p:nvPr/>
        </p:nvSpPr>
        <p:spPr>
          <a:xfrm>
            <a:off x="560439" y="1160206"/>
            <a:ext cx="4218038" cy="523220"/>
          </a:xfrm>
          <a:prstGeom prst="rect">
            <a:avLst/>
          </a:prstGeom>
          <a:noFill/>
        </p:spPr>
        <p:txBody>
          <a:bodyPr wrap="square" rtlCol="0">
            <a:spAutoFit/>
          </a:bodyPr>
          <a:lstStyle/>
          <a:p>
            <a:pPr algn="l"/>
            <a:r>
              <a:rPr lang="de-DE" sz="1400" dirty="0" smtClean="0">
                <a:solidFill>
                  <a:schemeClr val="tx2"/>
                </a:solidFill>
                <a:latin typeface="Arial" panose="020B0604020202020204" pitchFamily="34" charset="0"/>
                <a:cs typeface="Arial" panose="020B0604020202020204" pitchFamily="34" charset="0"/>
              </a:rPr>
              <a:t>A </a:t>
            </a:r>
            <a:r>
              <a:rPr lang="de-DE" sz="1400" dirty="0" err="1" smtClean="0">
                <a:solidFill>
                  <a:schemeClr val="tx2"/>
                </a:solidFill>
                <a:latin typeface="Arial" panose="020B0604020202020204" pitchFamily="34" charset="0"/>
                <a:cs typeface="Arial" panose="020B0604020202020204" pitchFamily="34" charset="0"/>
              </a:rPr>
              <a:t>list</a:t>
            </a:r>
            <a:r>
              <a:rPr lang="de-DE" sz="1400" dirty="0" smtClean="0">
                <a:solidFill>
                  <a:schemeClr val="tx2"/>
                </a:solidFill>
                <a:latin typeface="Arial" panose="020B0604020202020204" pitchFamily="34" charset="0"/>
                <a:cs typeface="Arial" panose="020B0604020202020204" pitchFamily="34" charset="0"/>
              </a:rPr>
              <a:t> </a:t>
            </a:r>
            <a:r>
              <a:rPr lang="de-DE" sz="1400" dirty="0" err="1" smtClean="0">
                <a:solidFill>
                  <a:schemeClr val="tx2"/>
                </a:solidFill>
                <a:latin typeface="Arial" panose="020B0604020202020204" pitchFamily="34" charset="0"/>
                <a:cs typeface="Arial" panose="020B0604020202020204" pitchFamily="34" charset="0"/>
              </a:rPr>
              <a:t>of</a:t>
            </a:r>
            <a:r>
              <a:rPr lang="de-DE" sz="1400" dirty="0" smtClean="0">
                <a:solidFill>
                  <a:schemeClr val="tx2"/>
                </a:solidFill>
                <a:latin typeface="Arial" panose="020B0604020202020204" pitchFamily="34" charset="0"/>
                <a:cs typeface="Arial" panose="020B0604020202020204" pitchFamily="34" charset="0"/>
              </a:rPr>
              <a:t> CNECs </a:t>
            </a:r>
            <a:r>
              <a:rPr lang="de-DE" sz="1400" dirty="0" err="1" smtClean="0">
                <a:solidFill>
                  <a:schemeClr val="tx2"/>
                </a:solidFill>
                <a:latin typeface="Arial" panose="020B0604020202020204" pitchFamily="34" charset="0"/>
                <a:cs typeface="Arial" panose="020B0604020202020204" pitchFamily="34" charset="0"/>
              </a:rPr>
              <a:t>with</a:t>
            </a:r>
            <a:r>
              <a:rPr lang="de-DE" sz="1400" dirty="0" smtClean="0">
                <a:solidFill>
                  <a:schemeClr val="tx2"/>
                </a:solidFill>
                <a:latin typeface="Arial" panose="020B0604020202020204" pitchFamily="34" charset="0"/>
                <a:cs typeface="Arial" panose="020B0604020202020204" pitchFamily="34" charset="0"/>
              </a:rPr>
              <a:t> IVA </a:t>
            </a:r>
            <a:r>
              <a:rPr lang="de-DE" sz="1400" dirty="0" err="1" smtClean="0">
                <a:solidFill>
                  <a:schemeClr val="tx2"/>
                </a:solidFill>
                <a:latin typeface="Arial" panose="020B0604020202020204" pitchFamily="34" charset="0"/>
                <a:cs typeface="Arial" panose="020B0604020202020204" pitchFamily="34" charset="0"/>
              </a:rPr>
              <a:t>applied</a:t>
            </a:r>
            <a:r>
              <a:rPr lang="de-DE" sz="1400" dirty="0" smtClean="0">
                <a:solidFill>
                  <a:schemeClr val="tx2"/>
                </a:solidFill>
                <a:latin typeface="Arial" panose="020B0604020202020204" pitchFamily="34" charset="0"/>
                <a:cs typeface="Arial" panose="020B0604020202020204" pitchFamily="34" charset="0"/>
              </a:rPr>
              <a:t> </a:t>
            </a:r>
            <a:r>
              <a:rPr lang="de-DE" sz="1400" dirty="0" err="1" smtClean="0">
                <a:solidFill>
                  <a:schemeClr val="tx2"/>
                </a:solidFill>
                <a:latin typeface="Arial" panose="020B0604020202020204" pitchFamily="34" charset="0"/>
                <a:cs typeface="Arial" panose="020B0604020202020204" pitchFamily="34" charset="0"/>
              </a:rPr>
              <a:t>is</a:t>
            </a:r>
            <a:r>
              <a:rPr lang="de-DE" sz="1400" dirty="0" smtClean="0">
                <a:solidFill>
                  <a:schemeClr val="tx2"/>
                </a:solidFill>
                <a:latin typeface="Arial" panose="020B0604020202020204" pitchFamily="34" charset="0"/>
                <a:cs typeface="Arial" panose="020B0604020202020204" pitchFamily="34" charset="0"/>
              </a:rPr>
              <a:t> </a:t>
            </a:r>
            <a:r>
              <a:rPr lang="de-DE" sz="1400" dirty="0" err="1" smtClean="0">
                <a:solidFill>
                  <a:schemeClr val="tx2"/>
                </a:solidFill>
                <a:latin typeface="Arial" panose="020B0604020202020204" pitchFamily="34" charset="0"/>
                <a:cs typeface="Arial" panose="020B0604020202020204" pitchFamily="34" charset="0"/>
              </a:rPr>
              <a:t>published</a:t>
            </a:r>
            <a:r>
              <a:rPr lang="de-DE" sz="1400" dirty="0" smtClean="0">
                <a:solidFill>
                  <a:schemeClr val="tx2"/>
                </a:solidFill>
                <a:latin typeface="Arial" panose="020B0604020202020204" pitchFamily="34" charset="0"/>
                <a:cs typeface="Arial" panose="020B0604020202020204" pitchFamily="34" charset="0"/>
              </a:rPr>
              <a:t> on </a:t>
            </a:r>
            <a:r>
              <a:rPr lang="de-DE" sz="1400" dirty="0" err="1" smtClean="0">
                <a:solidFill>
                  <a:schemeClr val="tx2"/>
                </a:solidFill>
                <a:latin typeface="Arial" panose="020B0604020202020204" pitchFamily="34" charset="0"/>
                <a:cs typeface="Arial" panose="020B0604020202020204" pitchFamily="34" charset="0"/>
              </a:rPr>
              <a:t>the</a:t>
            </a:r>
            <a:r>
              <a:rPr lang="de-DE" sz="1400" dirty="0" smtClean="0">
                <a:solidFill>
                  <a:schemeClr val="tx2"/>
                </a:solidFill>
                <a:latin typeface="Arial" panose="020B0604020202020204" pitchFamily="34" charset="0"/>
                <a:cs typeface="Arial" panose="020B0604020202020204" pitchFamily="34" charset="0"/>
              </a:rPr>
              <a:t> </a:t>
            </a:r>
            <a:r>
              <a:rPr lang="de-DE" sz="1400" dirty="0" smtClean="0">
                <a:solidFill>
                  <a:schemeClr val="tx2"/>
                </a:solidFill>
                <a:latin typeface="Arial" panose="020B0604020202020204" pitchFamily="34" charset="0"/>
                <a:cs typeface="Arial" panose="020B0604020202020204" pitchFamily="34" charset="0"/>
                <a:hlinkClick r:id="rId3"/>
              </a:rPr>
              <a:t>JAO </a:t>
            </a:r>
            <a:r>
              <a:rPr lang="de-DE" sz="1400" dirty="0" err="1" smtClean="0">
                <a:solidFill>
                  <a:schemeClr val="tx2"/>
                </a:solidFill>
                <a:latin typeface="Arial" panose="020B0604020202020204" pitchFamily="34" charset="0"/>
                <a:cs typeface="Arial" panose="020B0604020202020204" pitchFamily="34" charset="0"/>
                <a:hlinkClick r:id="rId3"/>
              </a:rPr>
              <a:t>Publication</a:t>
            </a:r>
            <a:r>
              <a:rPr lang="de-DE" sz="1400" dirty="0" smtClean="0">
                <a:solidFill>
                  <a:schemeClr val="tx2"/>
                </a:solidFill>
                <a:latin typeface="Arial" panose="020B0604020202020204" pitchFamily="34" charset="0"/>
                <a:cs typeface="Arial" panose="020B0604020202020204" pitchFamily="34" charset="0"/>
                <a:hlinkClick r:id="rId3"/>
              </a:rPr>
              <a:t> Tool</a:t>
            </a:r>
            <a:r>
              <a:rPr lang="de-DE" sz="1400" dirty="0" smtClean="0">
                <a:solidFill>
                  <a:schemeClr val="tx2"/>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2573647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AT ,B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AT + BE</a:t>
            </a:r>
          </a:p>
        </p:txBody>
      </p:sp>
      <p:sp>
        <p:nvSpPr>
          <p:cNvPr id="5" name="Title 4">
            <a:extLst>
              <a:ext uri="{FF2B5EF4-FFF2-40B4-BE49-F238E27FC236}">
                <a16:creationId xmlns:a16="http://schemas.microsoft.com/office/drawing/2014/main" id="{E14C2856-3610-4AD3-BCB6-B1ECAE797BB9}"/>
              </a:ext>
            </a:extLst>
          </p:cNvPr>
          <p:cNvSpPr txBox="1">
            <a:spLocks/>
          </p:cNvSpPr>
          <p:nvPr/>
        </p:nvSpPr>
        <p:spPr>
          <a:xfrm>
            <a:off x="85975" y="96872"/>
            <a:ext cx="892443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13: </a:t>
            </a:r>
            <a:r>
              <a:rPr lang="en-US" sz="1600" kern="0" dirty="0">
                <a:latin typeface="Arial"/>
              </a:rPr>
              <a:t>Min &amp; max net positions per BZ hub</a:t>
            </a:r>
            <a:endPar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endParaRPr>
          </a:p>
        </p:txBody>
      </p:sp>
    </p:spTree>
    <p:extLst>
      <p:ext uri="{BB962C8B-B14F-4D97-AF65-F5344CB8AC3E}">
        <p14:creationId xmlns:p14="http://schemas.microsoft.com/office/powerpoint/2010/main" val="26946646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5">
            <a:extLst>
              <a:ext uri="{FF2B5EF4-FFF2-40B4-BE49-F238E27FC236}">
                <a16:creationId xmlns:a16="http://schemas.microsoft.com/office/drawing/2014/main" id="{E358852D-FA22-564B-8FF1-4D41EAF68204}"/>
              </a:ext>
            </a:extLst>
          </p:cNvPr>
          <p:cNvSpPr txBox="1">
            <a:spLocks/>
          </p:cNvSpPr>
          <p:nvPr/>
        </p:nvSpPr>
        <p:spPr>
          <a:xfrm>
            <a:off x="527596" y="954034"/>
            <a:ext cx="9000000" cy="4320000"/>
          </a:xfrm>
          <a:prstGeom prst="rect">
            <a:avLst/>
          </a:prstGeom>
        </p:spPr>
        <p:txBody>
          <a:bodyPr vert="horz" lIns="91440" tIns="45720" rIns="91440" bIns="45720" rtlCol="0">
            <a:noAutofit/>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008000"/>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08000"/>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r>
              <a:rPr lang="en-US" kern="0" dirty="0"/>
              <a:t>Context</a:t>
            </a:r>
          </a:p>
          <a:p>
            <a:pPr marL="285750" indent="-285750">
              <a:buFont typeface="Arial" panose="020B0604020202020204" pitchFamily="34" charset="0"/>
              <a:buChar char="•"/>
            </a:pPr>
            <a:r>
              <a:rPr lang="en-US" sz="1200" kern="0" dirty="0">
                <a:solidFill>
                  <a:schemeClr val="tx1"/>
                </a:solidFill>
              </a:rPr>
              <a:t>The progressive transition towards </a:t>
            </a:r>
            <a:r>
              <a:rPr lang="en-US" sz="1200" kern="0" dirty="0" err="1">
                <a:solidFill>
                  <a:schemeClr val="tx1"/>
                </a:solidFill>
              </a:rPr>
              <a:t>ext</a:t>
            </a:r>
            <a:r>
              <a:rPr lang="en-US" sz="1200" kern="0" dirty="0">
                <a:solidFill>
                  <a:schemeClr val="tx1"/>
                </a:solidFill>
              </a:rPr>
              <a:t>//run started on the 16</a:t>
            </a:r>
            <a:r>
              <a:rPr lang="en-US" sz="1200" kern="0" baseline="30000" dirty="0">
                <a:solidFill>
                  <a:schemeClr val="tx1"/>
                </a:solidFill>
              </a:rPr>
              <a:t>th</a:t>
            </a:r>
            <a:r>
              <a:rPr lang="en-US" sz="1200" kern="0" dirty="0">
                <a:solidFill>
                  <a:schemeClr val="tx1"/>
                </a:solidFill>
              </a:rPr>
              <a:t> of November 2020 and since 14</a:t>
            </a:r>
            <a:r>
              <a:rPr lang="en-US" sz="1200" kern="0" baseline="30000" dirty="0">
                <a:solidFill>
                  <a:schemeClr val="tx1"/>
                </a:solidFill>
              </a:rPr>
              <a:t>th</a:t>
            </a:r>
            <a:r>
              <a:rPr lang="en-US" sz="1200" kern="0" dirty="0">
                <a:solidFill>
                  <a:schemeClr val="tx1"/>
                </a:solidFill>
              </a:rPr>
              <a:t> of April 2021 TSOs publish 7 out of 7 Business Days.</a:t>
            </a:r>
          </a:p>
          <a:p>
            <a:pPr marL="285750" indent="-285750">
              <a:buFont typeface="Arial" panose="020B0604020202020204" pitchFamily="34" charset="0"/>
              <a:buChar char="•"/>
            </a:pPr>
            <a:r>
              <a:rPr lang="en-US" sz="1200" kern="0" dirty="0">
                <a:solidFill>
                  <a:schemeClr val="tx1"/>
                </a:solidFill>
              </a:rPr>
              <a:t>A Reading Guide with a description of the KPIs is available on </a:t>
            </a:r>
            <a:r>
              <a:rPr lang="en-US" sz="1200" kern="0" dirty="0">
                <a:solidFill>
                  <a:schemeClr val="tx1"/>
                </a:solidFill>
                <a:hlinkClick r:id="rId3"/>
              </a:rPr>
              <a:t>JAO</a:t>
            </a:r>
            <a:r>
              <a:rPr lang="en-US" sz="1200" kern="0" dirty="0">
                <a:solidFill>
                  <a:schemeClr val="tx1"/>
                </a:solidFill>
              </a:rPr>
              <a:t>.</a:t>
            </a:r>
            <a:endParaRPr lang="en-US" sz="1200" kern="0" dirty="0">
              <a:solidFill>
                <a:srgbClr val="FF0000"/>
              </a:solidFill>
            </a:endParaRPr>
          </a:p>
          <a:p>
            <a:pPr marL="285750" indent="-285750">
              <a:buFont typeface="Arial" panose="020B0604020202020204" pitchFamily="34" charset="0"/>
              <a:buChar char="•"/>
            </a:pPr>
            <a:r>
              <a:rPr lang="en-US" sz="1200" kern="0" dirty="0">
                <a:solidFill>
                  <a:schemeClr val="tx1"/>
                </a:solidFill>
              </a:rPr>
              <a:t>The KPI report contains the following </a:t>
            </a:r>
            <a:r>
              <a:rPr lang="en-US" sz="1200" b="1" kern="0" dirty="0">
                <a:solidFill>
                  <a:schemeClr val="tx1"/>
                </a:solidFill>
              </a:rPr>
              <a:t>30</a:t>
            </a:r>
            <a:r>
              <a:rPr lang="en-US" sz="1200" kern="0" dirty="0">
                <a:solidFill>
                  <a:schemeClr val="tx1"/>
                </a:solidFill>
              </a:rPr>
              <a:t> Business Days (highlighted in green): </a:t>
            </a:r>
          </a:p>
          <a:p>
            <a:endParaRPr lang="en-US" kern="0" dirty="0"/>
          </a:p>
          <a:p>
            <a:endParaRPr lang="en-US" kern="0" dirty="0"/>
          </a:p>
          <a:p>
            <a:endParaRPr lang="en-US" kern="0" dirty="0"/>
          </a:p>
          <a:p>
            <a:endParaRPr lang="en-US" kern="0" dirty="0"/>
          </a:p>
          <a:p>
            <a:endParaRPr lang="en-US" kern="0" dirty="0"/>
          </a:p>
          <a:p>
            <a:endParaRPr lang="en-US" kern="0" dirty="0"/>
          </a:p>
          <a:p>
            <a:endParaRPr lang="en-US" kern="0" dirty="0"/>
          </a:p>
          <a:p>
            <a:endParaRPr lang="en-US" kern="0" dirty="0"/>
          </a:p>
          <a:p>
            <a:endParaRPr lang="en-US" kern="0" dirty="0"/>
          </a:p>
          <a:p>
            <a:endParaRPr lang="en-US" kern="0" dirty="0"/>
          </a:p>
          <a:p>
            <a:endParaRPr lang="en-US" sz="1800" kern="0" dirty="0">
              <a:solidFill>
                <a:srgbClr val="FF0000"/>
              </a:solidFill>
            </a:endParaRPr>
          </a:p>
        </p:txBody>
      </p:sp>
      <p:sp>
        <p:nvSpPr>
          <p:cNvPr id="5" name="Title 4"/>
          <p:cNvSpPr>
            <a:spLocks noGrp="1"/>
          </p:cNvSpPr>
          <p:nvPr>
            <p:ph type="title"/>
          </p:nvPr>
        </p:nvSpPr>
        <p:spPr/>
        <p:txBody>
          <a:bodyPr/>
          <a:lstStyle/>
          <a:p>
            <a:r>
              <a:rPr lang="en-US" dirty="0"/>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US" dirty="0"/>
              <a:t>Reporting period (Business days covered)</a:t>
            </a:r>
          </a:p>
        </p:txBody>
      </p:sp>
      <p:sp>
        <p:nvSpPr>
          <p:cNvPr id="2" name="Slide Number Placeholder 1"/>
          <p:cNvSpPr>
            <a:spLocks noGrp="1"/>
          </p:cNvSpPr>
          <p:nvPr>
            <p:ph type="sldNum" sz="quarter" idx="4"/>
          </p:nvPr>
        </p:nvSpPr>
        <p:spPr/>
        <p:txBody>
          <a:bodyPr/>
          <a:lstStyle/>
          <a:p>
            <a:fld id="{F551322C-20B2-48C3-B63D-68158FEBF630}" type="slidenum">
              <a:rPr lang="en-US" smtClean="0">
                <a:solidFill>
                  <a:srgbClr val="FFFFFF">
                    <a:lumMod val="50000"/>
                  </a:srgbClr>
                </a:solidFill>
                <a:latin typeface="Arial"/>
              </a:rPr>
              <a:pPr/>
              <a:t>4</a:t>
            </a:fld>
            <a:endParaRPr lang="en-US" dirty="0">
              <a:solidFill>
                <a:srgbClr val="FFFFFF">
                  <a:lumMod val="50000"/>
                </a:srgbClr>
              </a:solidFill>
              <a:latin typeface="Arial"/>
            </a:endParaRPr>
          </a:p>
        </p:txBody>
      </p:sp>
      <p:graphicFrame>
        <p:nvGraphicFramePr>
          <p:cNvPr id="4" name="Tabelle 3"/>
          <p:cNvGraphicFramePr>
            <a:graphicFrameLocks noGrp="1"/>
          </p:cNvGraphicFramePr>
          <p:nvPr>
            <p:extLst>
              <p:ext uri="{D42A27DB-BD31-4B8C-83A1-F6EECF244321}">
                <p14:modId xmlns:p14="http://schemas.microsoft.com/office/powerpoint/2010/main" val="1291868574"/>
              </p:ext>
            </p:extLst>
          </p:nvPr>
        </p:nvGraphicFramePr>
        <p:xfrm>
          <a:off x="3802632" y="2742947"/>
          <a:ext cx="2114735" cy="2531087"/>
        </p:xfrm>
        <a:graphic>
          <a:graphicData uri="http://schemas.openxmlformats.org/drawingml/2006/table">
            <a:tbl>
              <a:tblPr/>
              <a:tblGrid>
                <a:gridCol w="302105">
                  <a:extLst>
                    <a:ext uri="{9D8B030D-6E8A-4147-A177-3AD203B41FA5}">
                      <a16:colId xmlns:a16="http://schemas.microsoft.com/office/drawing/2014/main" val="2535990544"/>
                    </a:ext>
                  </a:extLst>
                </a:gridCol>
                <a:gridCol w="302105">
                  <a:extLst>
                    <a:ext uri="{9D8B030D-6E8A-4147-A177-3AD203B41FA5}">
                      <a16:colId xmlns:a16="http://schemas.microsoft.com/office/drawing/2014/main" val="3552231590"/>
                    </a:ext>
                  </a:extLst>
                </a:gridCol>
                <a:gridCol w="302105">
                  <a:extLst>
                    <a:ext uri="{9D8B030D-6E8A-4147-A177-3AD203B41FA5}">
                      <a16:colId xmlns:a16="http://schemas.microsoft.com/office/drawing/2014/main" val="630360502"/>
                    </a:ext>
                  </a:extLst>
                </a:gridCol>
                <a:gridCol w="302105">
                  <a:extLst>
                    <a:ext uri="{9D8B030D-6E8A-4147-A177-3AD203B41FA5}">
                      <a16:colId xmlns:a16="http://schemas.microsoft.com/office/drawing/2014/main" val="2226498731"/>
                    </a:ext>
                  </a:extLst>
                </a:gridCol>
                <a:gridCol w="302105">
                  <a:extLst>
                    <a:ext uri="{9D8B030D-6E8A-4147-A177-3AD203B41FA5}">
                      <a16:colId xmlns:a16="http://schemas.microsoft.com/office/drawing/2014/main" val="1757919703"/>
                    </a:ext>
                  </a:extLst>
                </a:gridCol>
                <a:gridCol w="302105">
                  <a:extLst>
                    <a:ext uri="{9D8B030D-6E8A-4147-A177-3AD203B41FA5}">
                      <a16:colId xmlns:a16="http://schemas.microsoft.com/office/drawing/2014/main" val="751987435"/>
                    </a:ext>
                  </a:extLst>
                </a:gridCol>
                <a:gridCol w="302105">
                  <a:extLst>
                    <a:ext uri="{9D8B030D-6E8A-4147-A177-3AD203B41FA5}">
                      <a16:colId xmlns:a16="http://schemas.microsoft.com/office/drawing/2014/main" val="1805437508"/>
                    </a:ext>
                  </a:extLst>
                </a:gridCol>
              </a:tblGrid>
              <a:tr h="361584">
                <a:tc gridSpan="7">
                  <a:txBody>
                    <a:bodyPr/>
                    <a:lstStyle/>
                    <a:p>
                      <a:pPr algn="ctr" fontAlgn="ctr"/>
                      <a:r>
                        <a:rPr lang="nl-NL" sz="1100" b="0" i="0" u="none" strike="noStrike" dirty="0">
                          <a:solidFill>
                            <a:srgbClr val="000000"/>
                          </a:solidFill>
                          <a:effectLst/>
                          <a:latin typeface="Calibri" panose="020F0502020204030204" pitchFamily="34" charset="0"/>
                        </a:rPr>
                        <a:t>xxx ‘21</a:t>
                      </a:r>
                    </a:p>
                  </a:txBody>
                  <a:tcPr marL="0" marR="0" marT="0" marB="0" anchor="ctr">
                    <a:lnL>
                      <a:noFill/>
                    </a:lnL>
                    <a:lnR>
                      <a:noFill/>
                    </a:lnR>
                    <a:lnT>
                      <a:noFill/>
                    </a:lnT>
                    <a:lnB>
                      <a:noFill/>
                    </a:lnB>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extLst>
                  <a:ext uri="{0D108BD9-81ED-4DB2-BD59-A6C34878D82A}">
                    <a16:rowId xmlns:a16="http://schemas.microsoft.com/office/drawing/2014/main" val="4215409214"/>
                  </a:ext>
                </a:extLst>
              </a:tr>
              <a:tr h="309929">
                <a:tc>
                  <a:txBody>
                    <a:bodyPr/>
                    <a:lstStyle/>
                    <a:p>
                      <a:pPr algn="ctr" fontAlgn="ctr"/>
                      <a:r>
                        <a:rPr lang="nl-NL" sz="1100" b="1" i="0" u="none" strike="noStrike">
                          <a:solidFill>
                            <a:srgbClr val="808080"/>
                          </a:solidFill>
                          <a:effectLst/>
                          <a:latin typeface="Calibri" panose="020F0502020204030204" pitchFamily="34" charset="0"/>
                        </a:rPr>
                        <a:t>M</a:t>
                      </a:r>
                    </a:p>
                  </a:txBody>
                  <a:tcPr marL="0" marR="0" marT="0" marB="0" anchor="ctr">
                    <a:lnL>
                      <a:noFill/>
                    </a:lnL>
                    <a:lnR>
                      <a:noFill/>
                    </a:lnR>
                    <a:lnT>
                      <a:noFill/>
                    </a:lnT>
                    <a:lnB>
                      <a:noFill/>
                    </a:lnB>
                  </a:tcPr>
                </a:tc>
                <a:tc>
                  <a:txBody>
                    <a:bodyPr/>
                    <a:lstStyle/>
                    <a:p>
                      <a:pPr algn="ctr" fontAlgn="ctr"/>
                      <a:r>
                        <a:rPr lang="nl-NL" sz="1100" b="1" i="0" u="none" strike="noStrike" dirty="0">
                          <a:solidFill>
                            <a:srgbClr val="808080"/>
                          </a:solidFill>
                          <a:effectLst/>
                          <a:latin typeface="Calibri" panose="020F0502020204030204" pitchFamily="34" charset="0"/>
                        </a:rPr>
                        <a:t>T</a:t>
                      </a:r>
                    </a:p>
                  </a:txBody>
                  <a:tcPr marL="0" marR="0" marT="0" marB="0" anchor="ctr">
                    <a:lnL>
                      <a:noFill/>
                    </a:lnL>
                    <a:lnR>
                      <a:noFill/>
                    </a:lnR>
                    <a:lnT>
                      <a:noFill/>
                    </a:lnT>
                    <a:lnB>
                      <a:noFill/>
                    </a:lnB>
                  </a:tcPr>
                </a:tc>
                <a:tc>
                  <a:txBody>
                    <a:bodyPr/>
                    <a:lstStyle/>
                    <a:p>
                      <a:pPr algn="ctr" fontAlgn="ctr"/>
                      <a:r>
                        <a:rPr lang="nl-NL" sz="1100" b="1" i="0" u="none" strike="noStrike" dirty="0">
                          <a:solidFill>
                            <a:srgbClr val="808080"/>
                          </a:solidFill>
                          <a:effectLst/>
                          <a:latin typeface="Calibri" panose="020F0502020204030204" pitchFamily="34" charset="0"/>
                        </a:rPr>
                        <a:t>W</a:t>
                      </a:r>
                    </a:p>
                  </a:txBody>
                  <a:tcPr marL="0" marR="0" marT="0" marB="0" anchor="ctr">
                    <a:lnL>
                      <a:noFill/>
                    </a:lnL>
                    <a:lnR>
                      <a:noFill/>
                    </a:lnR>
                    <a:lnT>
                      <a:noFill/>
                    </a:lnT>
                    <a:lnB>
                      <a:noFill/>
                    </a:lnB>
                  </a:tcPr>
                </a:tc>
                <a:tc>
                  <a:txBody>
                    <a:bodyPr/>
                    <a:lstStyle/>
                    <a:p>
                      <a:pPr algn="ctr" fontAlgn="ctr"/>
                      <a:r>
                        <a:rPr lang="nl-NL" sz="1100" b="1" i="0" u="none" strike="noStrike">
                          <a:solidFill>
                            <a:srgbClr val="808080"/>
                          </a:solidFill>
                          <a:effectLst/>
                          <a:latin typeface="Calibri" panose="020F0502020204030204" pitchFamily="34" charset="0"/>
                        </a:rPr>
                        <a:t>T</a:t>
                      </a:r>
                    </a:p>
                  </a:txBody>
                  <a:tcPr marL="0" marR="0" marT="0" marB="0" anchor="ctr">
                    <a:lnL>
                      <a:noFill/>
                    </a:lnL>
                    <a:lnR>
                      <a:noFill/>
                    </a:lnR>
                    <a:lnT>
                      <a:noFill/>
                    </a:lnT>
                    <a:lnB>
                      <a:noFill/>
                    </a:lnB>
                  </a:tcPr>
                </a:tc>
                <a:tc>
                  <a:txBody>
                    <a:bodyPr/>
                    <a:lstStyle/>
                    <a:p>
                      <a:pPr algn="ctr" fontAlgn="ctr"/>
                      <a:r>
                        <a:rPr lang="nl-NL" sz="1100" b="1" i="0" u="none" strike="noStrike">
                          <a:solidFill>
                            <a:srgbClr val="808080"/>
                          </a:solidFill>
                          <a:effectLst/>
                          <a:latin typeface="Calibri" panose="020F0502020204030204" pitchFamily="34" charset="0"/>
                        </a:rPr>
                        <a:t>F</a:t>
                      </a:r>
                    </a:p>
                  </a:txBody>
                  <a:tcPr marL="0" marR="0" marT="0" marB="0" anchor="ctr">
                    <a:lnL>
                      <a:noFill/>
                    </a:lnL>
                    <a:lnR>
                      <a:noFill/>
                    </a:lnR>
                    <a:lnT>
                      <a:noFill/>
                    </a:lnT>
                    <a:lnB>
                      <a:noFill/>
                    </a:lnB>
                  </a:tcPr>
                </a:tc>
                <a:tc>
                  <a:txBody>
                    <a:bodyPr/>
                    <a:lstStyle/>
                    <a:p>
                      <a:pPr algn="ctr" fontAlgn="ctr"/>
                      <a:r>
                        <a:rPr lang="nl-NL" sz="1100" b="1" i="0" u="none" strike="noStrike">
                          <a:solidFill>
                            <a:srgbClr val="808080"/>
                          </a:solidFill>
                          <a:effectLst/>
                          <a:latin typeface="Calibri" panose="020F0502020204030204" pitchFamily="34" charset="0"/>
                        </a:rPr>
                        <a:t>S</a:t>
                      </a:r>
                    </a:p>
                  </a:txBody>
                  <a:tcPr marL="0" marR="0" marT="0" marB="0" anchor="ctr">
                    <a:lnL>
                      <a:noFill/>
                    </a:lnL>
                    <a:lnR>
                      <a:noFill/>
                    </a:lnR>
                    <a:lnT>
                      <a:noFill/>
                    </a:lnT>
                    <a:lnB>
                      <a:noFill/>
                    </a:lnB>
                  </a:tcPr>
                </a:tc>
                <a:tc>
                  <a:txBody>
                    <a:bodyPr/>
                    <a:lstStyle/>
                    <a:p>
                      <a:pPr algn="ctr" fontAlgn="ctr"/>
                      <a:r>
                        <a:rPr lang="nl-NL" sz="1100" b="1" i="0" u="none" strike="noStrike">
                          <a:solidFill>
                            <a:srgbClr val="808080"/>
                          </a:solidFill>
                          <a:effectLst/>
                          <a:latin typeface="Calibri" panose="020F0502020204030204" pitchFamily="34" charset="0"/>
                        </a:rPr>
                        <a:t>S</a:t>
                      </a:r>
                    </a:p>
                  </a:txBody>
                  <a:tcPr marL="0" marR="0" marT="0" marB="0" anchor="ctr">
                    <a:lnL>
                      <a:noFill/>
                    </a:lnL>
                    <a:lnR>
                      <a:noFill/>
                    </a:lnR>
                    <a:lnT>
                      <a:noFill/>
                    </a:lnT>
                    <a:lnB>
                      <a:noFill/>
                    </a:lnB>
                  </a:tcPr>
                </a:tc>
                <a:extLst>
                  <a:ext uri="{0D108BD9-81ED-4DB2-BD59-A6C34878D82A}">
                    <a16:rowId xmlns:a16="http://schemas.microsoft.com/office/drawing/2014/main" val="2926620553"/>
                  </a:ext>
                </a:extLst>
              </a:tr>
              <a:tr h="309929">
                <a:tc>
                  <a:txBody>
                    <a:bodyPr/>
                    <a:lstStyle/>
                    <a:p>
                      <a:pPr marL="0" algn="ctr" defTabSz="440284" rtl="0" eaLnBrk="1" fontAlgn="ctr" latinLnBrk="0" hangingPunct="1"/>
                      <a:endParaRPr lang="nl-NL" sz="1100" b="0" i="0" u="none" strike="noStrike" kern="1200" dirty="0">
                        <a:solidFill>
                          <a:schemeClr val="tx1"/>
                        </a:solidFill>
                        <a:effectLst/>
                        <a:latin typeface="Calibri" panose="020F0502020204030204" pitchFamily="34" charset="0"/>
                        <a:ea typeface="+mn-ea"/>
                        <a:cs typeface="+mn-cs"/>
                      </a:endParaRPr>
                    </a:p>
                  </a:txBody>
                  <a:tcPr marL="0" marR="0" marT="0" marB="0" anchor="ctr">
                    <a:lnL>
                      <a:noFill/>
                    </a:lnL>
                    <a:lnR>
                      <a:noFill/>
                    </a:lnR>
                    <a:lnT>
                      <a:noFill/>
                    </a:lnT>
                    <a:lnB>
                      <a:noFill/>
                    </a:lnB>
                    <a:solidFill>
                      <a:schemeClr val="bg1"/>
                    </a:solidFill>
                  </a:tcPr>
                </a:tc>
                <a:tc>
                  <a:txBody>
                    <a:bodyPr/>
                    <a:lstStyle/>
                    <a:p>
                      <a:pPr marL="0" algn="ctr" defTabSz="440284" rtl="0" eaLnBrk="1" fontAlgn="ctr" latinLnBrk="0" hangingPunct="1"/>
                      <a:endParaRPr lang="nl-NL" sz="1100" b="0" i="0" u="none" strike="noStrike" kern="1200" dirty="0">
                        <a:solidFill>
                          <a:schemeClr val="tx1"/>
                        </a:solidFill>
                        <a:effectLst/>
                        <a:latin typeface="Calibri" panose="020F0502020204030204" pitchFamily="34" charset="0"/>
                        <a:ea typeface="+mn-ea"/>
                        <a:cs typeface="+mn-cs"/>
                      </a:endParaRPr>
                    </a:p>
                  </a:txBody>
                  <a:tcPr marL="0" marR="0" marT="0" marB="0" anchor="ctr">
                    <a:lnL>
                      <a:noFill/>
                    </a:lnL>
                    <a:lnR>
                      <a:noFill/>
                    </a:lnR>
                    <a:lnT>
                      <a:noFill/>
                    </a:lnT>
                    <a:lnB>
                      <a:noFill/>
                    </a:lnB>
                    <a:solidFill>
                      <a:schemeClr val="bg1"/>
                    </a:solid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1</a:t>
                      </a:r>
                    </a:p>
                  </a:txBody>
                  <a:tcPr marL="0" marR="0" marT="0" marB="0" anchor="ctr">
                    <a:lnL>
                      <a:noFill/>
                    </a:lnL>
                    <a:lnR>
                      <a:noFill/>
                    </a:lnR>
                    <a:lnT>
                      <a:noFill/>
                    </a:lnT>
                    <a:lnB>
                      <a:noFill/>
                    </a:lnB>
                    <a:solidFill>
                      <a:srgbClr val="008000"/>
                    </a:solid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2</a:t>
                      </a:r>
                    </a:p>
                  </a:txBody>
                  <a:tcPr marL="0" marR="0" marT="0" marB="0" anchor="ctr">
                    <a:lnL>
                      <a:noFill/>
                    </a:lnL>
                    <a:lnR>
                      <a:noFill/>
                    </a:lnR>
                    <a:lnT>
                      <a:noFill/>
                    </a:lnT>
                    <a:lnB>
                      <a:noFill/>
                    </a:lnB>
                    <a:solidFill>
                      <a:srgbClr val="008000"/>
                    </a:solid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3</a:t>
                      </a:r>
                    </a:p>
                  </a:txBody>
                  <a:tcPr marL="0" marR="0" marT="0" marB="0" anchor="ctr">
                    <a:lnL>
                      <a:noFill/>
                    </a:lnL>
                    <a:lnR>
                      <a:noFill/>
                    </a:lnR>
                    <a:lnT>
                      <a:noFill/>
                    </a:lnT>
                    <a:lnB>
                      <a:noFill/>
                    </a:lnB>
                    <a:solidFill>
                      <a:srgbClr val="008000"/>
                    </a:solid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4</a:t>
                      </a:r>
                    </a:p>
                  </a:txBody>
                  <a:tcPr marL="0" marR="0" marT="0" marB="0" anchor="ctr">
                    <a:lnL>
                      <a:noFill/>
                    </a:lnL>
                    <a:lnR>
                      <a:noFill/>
                    </a:lnR>
                    <a:lnT>
                      <a:noFill/>
                    </a:lnT>
                    <a:lnB>
                      <a:noFill/>
                    </a:lnB>
                    <a:solidFill>
                      <a:srgbClr val="008000"/>
                    </a:solid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5</a:t>
                      </a:r>
                    </a:p>
                  </a:txBody>
                  <a:tcPr marL="0" marR="0" marT="0" marB="0" anchor="ctr">
                    <a:lnL>
                      <a:noFill/>
                    </a:lnL>
                    <a:lnR>
                      <a:noFill/>
                    </a:lnR>
                    <a:lnT>
                      <a:noFill/>
                    </a:lnT>
                    <a:lnB>
                      <a:noFill/>
                    </a:lnB>
                    <a:solidFill>
                      <a:srgbClr val="008000"/>
                    </a:solidFill>
                  </a:tcPr>
                </a:tc>
                <a:extLst>
                  <a:ext uri="{0D108BD9-81ED-4DB2-BD59-A6C34878D82A}">
                    <a16:rowId xmlns:a16="http://schemas.microsoft.com/office/drawing/2014/main" val="3890372053"/>
                  </a:ext>
                </a:extLst>
              </a:tr>
              <a:tr h="309929">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6</a:t>
                      </a:r>
                    </a:p>
                  </a:txBody>
                  <a:tcPr marL="0" marR="0" marT="0" marB="0" anchor="ctr">
                    <a:lnL>
                      <a:noFill/>
                    </a:lnL>
                    <a:lnR>
                      <a:noFill/>
                    </a:lnR>
                    <a:lnT>
                      <a:noFill/>
                    </a:lnT>
                    <a:lnB>
                      <a:noFill/>
                    </a:lnB>
                    <a:solidFill>
                      <a:srgbClr val="008000"/>
                    </a:solid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7</a:t>
                      </a:r>
                    </a:p>
                  </a:txBody>
                  <a:tcPr marL="0" marR="0" marT="0" marB="0" anchor="ctr">
                    <a:lnL>
                      <a:noFill/>
                    </a:lnL>
                    <a:lnR>
                      <a:noFill/>
                    </a:lnR>
                    <a:lnT>
                      <a:noFill/>
                    </a:lnT>
                    <a:lnB>
                      <a:noFill/>
                    </a:lnB>
                    <a:solidFill>
                      <a:srgbClr val="008000"/>
                    </a:solid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8</a:t>
                      </a:r>
                    </a:p>
                  </a:txBody>
                  <a:tcPr marL="0" marR="0" marT="0" marB="0" anchor="ctr">
                    <a:lnL>
                      <a:noFill/>
                    </a:lnL>
                    <a:lnR>
                      <a:noFill/>
                    </a:lnR>
                    <a:lnT>
                      <a:noFill/>
                    </a:lnT>
                    <a:lnB>
                      <a:noFill/>
                    </a:lnB>
                    <a:solidFill>
                      <a:srgbClr val="008000"/>
                    </a:solid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9</a:t>
                      </a:r>
                    </a:p>
                  </a:txBody>
                  <a:tcPr marL="0" marR="0" marT="0" marB="0" anchor="ctr">
                    <a:lnL>
                      <a:noFill/>
                    </a:lnL>
                    <a:lnR>
                      <a:noFill/>
                    </a:lnR>
                    <a:lnT>
                      <a:noFill/>
                    </a:lnT>
                    <a:lnB>
                      <a:noFill/>
                    </a:lnB>
                    <a:solidFill>
                      <a:srgbClr val="008000"/>
                    </a:solid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10</a:t>
                      </a:r>
                    </a:p>
                  </a:txBody>
                  <a:tcPr marL="0" marR="0" marT="0" marB="0" anchor="ctr">
                    <a:lnL>
                      <a:noFill/>
                    </a:lnL>
                    <a:lnR>
                      <a:noFill/>
                    </a:lnR>
                    <a:lnT>
                      <a:noFill/>
                    </a:lnT>
                    <a:lnB>
                      <a:noFill/>
                    </a:lnB>
                    <a:solidFill>
                      <a:srgbClr val="008000"/>
                    </a:solid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11</a:t>
                      </a:r>
                    </a:p>
                  </a:txBody>
                  <a:tcPr marL="0" marR="0" marT="0" marB="0" anchor="ctr">
                    <a:lnL>
                      <a:noFill/>
                    </a:lnL>
                    <a:lnR>
                      <a:noFill/>
                    </a:lnR>
                    <a:lnT>
                      <a:noFill/>
                    </a:lnT>
                    <a:lnB>
                      <a:noFill/>
                    </a:lnB>
                    <a:solidFill>
                      <a:srgbClr val="008000"/>
                    </a:solid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12</a:t>
                      </a:r>
                    </a:p>
                  </a:txBody>
                  <a:tcPr marL="0" marR="0" marT="0" marB="0" anchor="ctr">
                    <a:lnL>
                      <a:noFill/>
                    </a:lnL>
                    <a:lnR>
                      <a:noFill/>
                    </a:lnR>
                    <a:lnT>
                      <a:noFill/>
                    </a:lnT>
                    <a:lnB>
                      <a:noFill/>
                    </a:lnB>
                    <a:solidFill>
                      <a:srgbClr val="008000"/>
                    </a:solidFill>
                  </a:tcPr>
                </a:tc>
                <a:extLst>
                  <a:ext uri="{0D108BD9-81ED-4DB2-BD59-A6C34878D82A}">
                    <a16:rowId xmlns:a16="http://schemas.microsoft.com/office/drawing/2014/main" val="316266536"/>
                  </a:ext>
                </a:extLst>
              </a:tr>
              <a:tr h="309929">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13</a:t>
                      </a:r>
                    </a:p>
                  </a:txBody>
                  <a:tcPr marL="0" marR="0" marT="0" marB="0" anchor="ctr">
                    <a:lnL>
                      <a:noFill/>
                    </a:lnL>
                    <a:lnR>
                      <a:noFill/>
                    </a:lnR>
                    <a:lnT>
                      <a:noFill/>
                    </a:lnT>
                    <a:lnB>
                      <a:noFill/>
                    </a:lnB>
                    <a:solidFill>
                      <a:srgbClr val="008000"/>
                    </a:solid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14</a:t>
                      </a:r>
                    </a:p>
                  </a:txBody>
                  <a:tcPr marL="0" marR="0" marT="0" marB="0" anchor="ctr">
                    <a:lnL>
                      <a:noFill/>
                    </a:lnL>
                    <a:lnR>
                      <a:noFill/>
                    </a:lnR>
                    <a:lnT>
                      <a:noFill/>
                    </a:lnT>
                    <a:lnB>
                      <a:noFill/>
                    </a:lnB>
                    <a:solidFill>
                      <a:srgbClr val="008000"/>
                    </a:solid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15</a:t>
                      </a:r>
                    </a:p>
                  </a:txBody>
                  <a:tcPr marL="0" marR="0" marT="0" marB="0" anchor="ctr">
                    <a:lnL>
                      <a:noFill/>
                    </a:lnL>
                    <a:lnR>
                      <a:noFill/>
                    </a:lnR>
                    <a:lnT>
                      <a:noFill/>
                    </a:lnT>
                    <a:lnB>
                      <a:noFill/>
                    </a:lnB>
                    <a:solidFill>
                      <a:srgbClr val="008000"/>
                    </a:solid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16</a:t>
                      </a:r>
                    </a:p>
                  </a:txBody>
                  <a:tcPr marL="0" marR="0" marT="0" marB="0" anchor="ctr">
                    <a:lnL>
                      <a:noFill/>
                    </a:lnL>
                    <a:lnR>
                      <a:noFill/>
                    </a:lnR>
                    <a:lnT>
                      <a:noFill/>
                    </a:lnT>
                    <a:lnB>
                      <a:noFill/>
                    </a:lnB>
                    <a:solidFill>
                      <a:srgbClr val="008000"/>
                    </a:solid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17</a:t>
                      </a:r>
                    </a:p>
                  </a:txBody>
                  <a:tcPr marL="0" marR="0" marT="0" marB="0" anchor="ctr">
                    <a:lnL>
                      <a:noFill/>
                    </a:lnL>
                    <a:lnR>
                      <a:noFill/>
                    </a:lnR>
                    <a:lnT>
                      <a:noFill/>
                    </a:lnT>
                    <a:lnB>
                      <a:noFill/>
                    </a:lnB>
                    <a:solidFill>
                      <a:srgbClr val="008000"/>
                    </a:solid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18</a:t>
                      </a:r>
                    </a:p>
                  </a:txBody>
                  <a:tcPr marL="0" marR="0" marT="0" marB="0" anchor="ctr">
                    <a:lnL>
                      <a:noFill/>
                    </a:lnL>
                    <a:lnR>
                      <a:noFill/>
                    </a:lnR>
                    <a:lnT>
                      <a:noFill/>
                    </a:lnT>
                    <a:lnB>
                      <a:noFill/>
                    </a:lnB>
                    <a:solidFill>
                      <a:srgbClr val="008000"/>
                    </a:solid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19</a:t>
                      </a:r>
                    </a:p>
                  </a:txBody>
                  <a:tcPr marL="0" marR="0" marT="0" marB="0" anchor="ctr">
                    <a:lnL>
                      <a:noFill/>
                    </a:lnL>
                    <a:lnR>
                      <a:noFill/>
                    </a:lnR>
                    <a:lnT>
                      <a:noFill/>
                    </a:lnT>
                    <a:lnB>
                      <a:noFill/>
                    </a:lnB>
                    <a:solidFill>
                      <a:srgbClr val="008000"/>
                    </a:solidFill>
                  </a:tcPr>
                </a:tc>
                <a:extLst>
                  <a:ext uri="{0D108BD9-81ED-4DB2-BD59-A6C34878D82A}">
                    <a16:rowId xmlns:a16="http://schemas.microsoft.com/office/drawing/2014/main" val="251416550"/>
                  </a:ext>
                </a:extLst>
              </a:tr>
              <a:tr h="309929">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20</a:t>
                      </a:r>
                    </a:p>
                  </a:txBody>
                  <a:tcPr marL="0" marR="0" marT="0" marB="0" anchor="ctr">
                    <a:lnL>
                      <a:noFill/>
                    </a:lnL>
                    <a:lnR>
                      <a:noFill/>
                    </a:lnR>
                    <a:lnT>
                      <a:noFill/>
                    </a:lnT>
                    <a:lnB>
                      <a:noFill/>
                    </a:lnB>
                    <a:solidFill>
                      <a:srgbClr val="008000"/>
                    </a:solid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21</a:t>
                      </a:r>
                    </a:p>
                  </a:txBody>
                  <a:tcPr marL="0" marR="0" marT="0" marB="0" anchor="ctr">
                    <a:lnL>
                      <a:noFill/>
                    </a:lnL>
                    <a:lnR>
                      <a:noFill/>
                    </a:lnR>
                    <a:lnT>
                      <a:noFill/>
                    </a:lnT>
                    <a:lnB>
                      <a:noFill/>
                    </a:lnB>
                    <a:solidFill>
                      <a:srgbClr val="008000"/>
                    </a:solid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22</a:t>
                      </a:r>
                    </a:p>
                  </a:txBody>
                  <a:tcPr marL="0" marR="0" marT="0" marB="0" anchor="ctr">
                    <a:lnL>
                      <a:noFill/>
                    </a:lnL>
                    <a:lnR>
                      <a:noFill/>
                    </a:lnR>
                    <a:lnT>
                      <a:noFill/>
                    </a:lnT>
                    <a:lnB>
                      <a:noFill/>
                    </a:lnB>
                    <a:solidFill>
                      <a:srgbClr val="008000"/>
                    </a:solid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23</a:t>
                      </a:r>
                    </a:p>
                  </a:txBody>
                  <a:tcPr marL="0" marR="0" marT="0" marB="0" anchor="ctr">
                    <a:lnL>
                      <a:noFill/>
                    </a:lnL>
                    <a:lnR>
                      <a:noFill/>
                    </a:lnR>
                    <a:lnT>
                      <a:noFill/>
                    </a:lnT>
                    <a:lnB>
                      <a:noFill/>
                    </a:lnB>
                    <a:solidFill>
                      <a:srgbClr val="008000"/>
                    </a:solid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24</a:t>
                      </a:r>
                    </a:p>
                  </a:txBody>
                  <a:tcPr marL="0" marR="0" marT="0" marB="0" anchor="ctr">
                    <a:lnL>
                      <a:noFill/>
                    </a:lnL>
                    <a:lnR>
                      <a:noFill/>
                    </a:lnR>
                    <a:lnT>
                      <a:noFill/>
                    </a:lnT>
                    <a:lnB>
                      <a:noFill/>
                    </a:lnB>
                    <a:solidFill>
                      <a:srgbClr val="008000"/>
                    </a:solid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25</a:t>
                      </a:r>
                    </a:p>
                  </a:txBody>
                  <a:tcPr marL="0" marR="0" marT="0" marB="0" anchor="ctr">
                    <a:lnL>
                      <a:noFill/>
                    </a:lnL>
                    <a:lnR>
                      <a:noFill/>
                    </a:lnR>
                    <a:lnT>
                      <a:noFill/>
                    </a:lnT>
                    <a:lnB>
                      <a:noFill/>
                    </a:lnB>
                    <a:solidFill>
                      <a:srgbClr val="008000"/>
                    </a:solid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26</a:t>
                      </a:r>
                    </a:p>
                  </a:txBody>
                  <a:tcPr marL="0" marR="0" marT="0" marB="0" anchor="ctr">
                    <a:lnL>
                      <a:noFill/>
                    </a:lnL>
                    <a:lnR>
                      <a:noFill/>
                    </a:lnR>
                    <a:lnT>
                      <a:noFill/>
                    </a:lnT>
                    <a:lnB>
                      <a:noFill/>
                    </a:lnB>
                    <a:solidFill>
                      <a:srgbClr val="008000"/>
                    </a:solidFill>
                  </a:tcPr>
                </a:tc>
                <a:extLst>
                  <a:ext uri="{0D108BD9-81ED-4DB2-BD59-A6C34878D82A}">
                    <a16:rowId xmlns:a16="http://schemas.microsoft.com/office/drawing/2014/main" val="2061687265"/>
                  </a:ext>
                </a:extLst>
              </a:tr>
              <a:tr h="309929">
                <a:tc>
                  <a:txBody>
                    <a:bodyPr/>
                    <a:lstStyle/>
                    <a:p>
                      <a:pPr algn="ctr" fontAlgn="ctr"/>
                      <a:r>
                        <a:rPr lang="nl-NL" sz="1100" b="0" i="0" u="none" strike="noStrike" kern="1200" dirty="0">
                          <a:solidFill>
                            <a:schemeClr val="tx1"/>
                          </a:solidFill>
                          <a:effectLst/>
                          <a:latin typeface="Calibri" panose="020F0502020204030204" pitchFamily="34" charset="0"/>
                          <a:ea typeface="+mn-ea"/>
                          <a:cs typeface="+mn-cs"/>
                        </a:rPr>
                        <a:t>27</a:t>
                      </a:r>
                    </a:p>
                  </a:txBody>
                  <a:tcPr marL="0" marR="0" marT="0" marB="0" anchor="ctr">
                    <a:lnL>
                      <a:noFill/>
                    </a:lnL>
                    <a:lnR>
                      <a:noFill/>
                    </a:lnR>
                    <a:lnT>
                      <a:noFill/>
                    </a:lnT>
                    <a:lnB>
                      <a:noFill/>
                    </a:lnB>
                    <a:solidFill>
                      <a:srgbClr val="008000"/>
                    </a:solidFill>
                  </a:tcPr>
                </a:tc>
                <a:tc>
                  <a:txBody>
                    <a:bodyPr/>
                    <a:lstStyle/>
                    <a:p>
                      <a:pPr algn="ctr" fontAlgn="ctr"/>
                      <a:r>
                        <a:rPr lang="nl-NL" sz="1100" b="0" i="0" u="none" strike="noStrike" kern="1200" dirty="0">
                          <a:solidFill>
                            <a:schemeClr val="tx1"/>
                          </a:solidFill>
                          <a:effectLst/>
                          <a:latin typeface="Calibri" panose="020F0502020204030204" pitchFamily="34" charset="0"/>
                          <a:ea typeface="+mn-ea"/>
                          <a:cs typeface="+mn-cs"/>
                        </a:rPr>
                        <a:t>28</a:t>
                      </a:r>
                    </a:p>
                  </a:txBody>
                  <a:tcPr marL="0" marR="0" marT="0" marB="0" anchor="ctr">
                    <a:lnL>
                      <a:noFill/>
                    </a:lnL>
                    <a:lnR>
                      <a:noFill/>
                    </a:lnR>
                    <a:lnT>
                      <a:noFill/>
                    </a:lnT>
                    <a:lnB>
                      <a:noFill/>
                    </a:lnB>
                    <a:solidFill>
                      <a:srgbClr val="008000"/>
                    </a:solidFill>
                  </a:tcPr>
                </a:tc>
                <a:tc>
                  <a:txBody>
                    <a:bodyPr/>
                    <a:lstStyle/>
                    <a:p>
                      <a:pPr algn="ctr" fontAlgn="ctr"/>
                      <a:r>
                        <a:rPr lang="nl-NL" sz="1100" b="0" i="0" u="none" strike="noStrike" kern="1200" dirty="0">
                          <a:solidFill>
                            <a:schemeClr val="tx1"/>
                          </a:solidFill>
                          <a:effectLst/>
                          <a:latin typeface="Calibri" panose="020F0502020204030204" pitchFamily="34" charset="0"/>
                          <a:ea typeface="+mn-ea"/>
                          <a:cs typeface="+mn-cs"/>
                        </a:rPr>
                        <a:t>29</a:t>
                      </a:r>
                    </a:p>
                  </a:txBody>
                  <a:tcPr marL="0" marR="0" marT="0" marB="0" anchor="ctr">
                    <a:lnL>
                      <a:noFill/>
                    </a:lnL>
                    <a:lnR>
                      <a:noFill/>
                    </a:lnR>
                    <a:lnT>
                      <a:noFill/>
                    </a:lnT>
                    <a:lnB>
                      <a:noFill/>
                    </a:lnB>
                    <a:solidFill>
                      <a:srgbClr val="008000"/>
                    </a:solidFill>
                  </a:tcPr>
                </a:tc>
                <a:tc>
                  <a:txBody>
                    <a:bodyPr/>
                    <a:lstStyle/>
                    <a:p>
                      <a:pPr algn="ctr" fontAlgn="ctr"/>
                      <a:r>
                        <a:rPr lang="nl-NL" sz="1100" b="0" i="0" u="none" strike="noStrike" kern="1200" dirty="0">
                          <a:solidFill>
                            <a:schemeClr val="tx1"/>
                          </a:solidFill>
                          <a:effectLst/>
                          <a:latin typeface="Calibri" panose="020F0502020204030204" pitchFamily="34" charset="0"/>
                          <a:ea typeface="+mn-ea"/>
                          <a:cs typeface="+mn-cs"/>
                        </a:rPr>
                        <a:t>30</a:t>
                      </a:r>
                    </a:p>
                  </a:txBody>
                  <a:tcPr marL="0" marR="0" marT="0" marB="0" anchor="ctr">
                    <a:lnL>
                      <a:noFill/>
                    </a:lnL>
                    <a:lnR>
                      <a:noFill/>
                    </a:lnR>
                    <a:lnT>
                      <a:noFill/>
                    </a:lnT>
                    <a:lnB>
                      <a:noFill/>
                    </a:lnB>
                    <a:solidFill>
                      <a:srgbClr val="008000"/>
                    </a:solidFill>
                  </a:tcPr>
                </a:tc>
                <a:tc>
                  <a:txBody>
                    <a:bodyPr/>
                    <a:lstStyle/>
                    <a:p>
                      <a:pPr algn="ctr" fontAlgn="ctr"/>
                      <a:endParaRPr lang="nl-NL" sz="1100" b="0" i="0" u="none" strike="noStrike" kern="1200" dirty="0">
                        <a:solidFill>
                          <a:schemeClr val="tx1"/>
                        </a:solidFill>
                        <a:effectLst/>
                        <a:latin typeface="Calibri" panose="020F0502020204030204" pitchFamily="34" charset="0"/>
                        <a:ea typeface="+mn-ea"/>
                        <a:cs typeface="+mn-cs"/>
                      </a:endParaRPr>
                    </a:p>
                  </a:txBody>
                  <a:tcPr marL="0" marR="0" marT="0" marB="0" anchor="ctr">
                    <a:lnL>
                      <a:noFill/>
                    </a:lnL>
                    <a:lnR>
                      <a:noFill/>
                    </a:lnR>
                    <a:lnT>
                      <a:noFill/>
                    </a:lnT>
                    <a:lnB>
                      <a:noFill/>
                    </a:lnB>
                    <a:solidFill>
                      <a:schemeClr val="bg1"/>
                    </a:solidFill>
                  </a:tcPr>
                </a:tc>
                <a:tc>
                  <a:txBody>
                    <a:bodyPr/>
                    <a:lstStyle/>
                    <a:p>
                      <a:pPr algn="ctr" fontAlgn="ctr"/>
                      <a:endParaRPr lang="nl-NL" sz="1100" b="0" i="0" u="none" strike="noStrike" kern="1200" dirty="0">
                        <a:solidFill>
                          <a:schemeClr val="tx1"/>
                        </a:solidFill>
                        <a:effectLst/>
                        <a:latin typeface="Calibri" panose="020F0502020204030204" pitchFamily="34" charset="0"/>
                        <a:ea typeface="+mn-ea"/>
                        <a:cs typeface="+mn-cs"/>
                      </a:endParaRPr>
                    </a:p>
                  </a:txBody>
                  <a:tcPr marL="0" marR="0" marT="0" marB="0" anchor="ctr">
                    <a:lnL>
                      <a:noFill/>
                    </a:lnL>
                    <a:lnR>
                      <a:noFill/>
                    </a:lnR>
                    <a:lnT>
                      <a:noFill/>
                    </a:lnT>
                    <a:lnB>
                      <a:noFill/>
                    </a:lnB>
                    <a:solidFill>
                      <a:schemeClr val="bg1"/>
                    </a:solidFill>
                  </a:tcPr>
                </a:tc>
                <a:tc>
                  <a:txBody>
                    <a:bodyPr/>
                    <a:lstStyle/>
                    <a:p>
                      <a:pPr algn="ctr" fontAlgn="ctr"/>
                      <a:endParaRPr lang="nl-NL" sz="1100" b="0" i="0" u="none" strike="noStrike" kern="1200" dirty="0">
                        <a:solidFill>
                          <a:schemeClr val="tx1"/>
                        </a:solidFill>
                        <a:effectLst/>
                        <a:latin typeface="Calibri" panose="020F0502020204030204" pitchFamily="34" charset="0"/>
                        <a:ea typeface="+mn-ea"/>
                        <a:cs typeface="+mn-cs"/>
                      </a:endParaRPr>
                    </a:p>
                  </a:txBody>
                  <a:tcPr marL="0" marR="0" marT="0" marB="0" anchor="ctr">
                    <a:lnL>
                      <a:noFill/>
                    </a:lnL>
                    <a:lnR>
                      <a:noFill/>
                    </a:lnR>
                    <a:lnT>
                      <a:noFill/>
                    </a:lnT>
                    <a:lnB>
                      <a:noFill/>
                    </a:lnB>
                    <a:solidFill>
                      <a:schemeClr val="bg1"/>
                    </a:solidFill>
                  </a:tcPr>
                </a:tc>
                <a:extLst>
                  <a:ext uri="{0D108BD9-81ED-4DB2-BD59-A6C34878D82A}">
                    <a16:rowId xmlns:a16="http://schemas.microsoft.com/office/drawing/2014/main" val="1437683798"/>
                  </a:ext>
                </a:extLst>
              </a:tr>
              <a:tr h="309929">
                <a:tc>
                  <a:txBody>
                    <a:bodyPr/>
                    <a:lstStyle/>
                    <a:p>
                      <a:pPr algn="ctr" fontAlgn="ctr"/>
                      <a:endParaRPr lang="nl-NL" sz="1100" b="0" i="0" u="none" strike="noStrike" dirty="0">
                        <a:effectLst/>
                        <a:latin typeface="Calibri" panose="020F0502020204030204" pitchFamily="34" charset="0"/>
                      </a:endParaRPr>
                    </a:p>
                  </a:txBody>
                  <a:tcPr marL="0" marR="0" marT="0" marB="0" anchor="ctr">
                    <a:lnL>
                      <a:noFill/>
                    </a:lnL>
                    <a:lnR>
                      <a:noFill/>
                    </a:lnR>
                    <a:lnT>
                      <a:noFill/>
                    </a:lnT>
                    <a:lnB>
                      <a:noFill/>
                    </a:lnB>
                    <a:solidFill>
                      <a:schemeClr val="bg1"/>
                    </a:solidFill>
                  </a:tcPr>
                </a:tc>
                <a:tc>
                  <a:txBody>
                    <a:bodyPr/>
                    <a:lstStyle/>
                    <a:p>
                      <a:pPr algn="ctr" fontAlgn="ctr"/>
                      <a:endParaRPr lang="nl-NL" sz="1100" b="0" i="0" u="none" strike="noStrike" dirty="0">
                        <a:effectLst/>
                        <a:latin typeface="Calibri" panose="020F0502020204030204" pitchFamily="34" charset="0"/>
                      </a:endParaRPr>
                    </a:p>
                  </a:txBody>
                  <a:tcPr marL="0" marR="0" marT="0" marB="0" anchor="ctr">
                    <a:lnL>
                      <a:noFill/>
                    </a:lnL>
                    <a:lnR>
                      <a:noFill/>
                    </a:lnR>
                    <a:lnT>
                      <a:noFill/>
                    </a:lnT>
                    <a:lnB>
                      <a:noFill/>
                    </a:lnB>
                    <a:solidFill>
                      <a:schemeClr val="bg1"/>
                    </a:solidFill>
                  </a:tcPr>
                </a:tc>
                <a:tc>
                  <a:txBody>
                    <a:bodyPr/>
                    <a:lstStyle/>
                    <a:p>
                      <a:pPr algn="ctr" fontAlgn="ctr"/>
                      <a:endParaRPr lang="nl-NL" sz="1100" b="0" i="0" u="none" strike="noStrike" dirty="0">
                        <a:effectLst/>
                        <a:latin typeface="Calibri" panose="020F0502020204030204" pitchFamily="34" charset="0"/>
                      </a:endParaRPr>
                    </a:p>
                  </a:txBody>
                  <a:tcPr marL="0" marR="0" marT="0" marB="0" anchor="ctr">
                    <a:lnL>
                      <a:noFill/>
                    </a:lnL>
                    <a:lnR>
                      <a:noFill/>
                    </a:lnR>
                    <a:lnT>
                      <a:noFill/>
                    </a:lnT>
                    <a:lnB>
                      <a:noFill/>
                    </a:lnB>
                    <a:solidFill>
                      <a:schemeClr val="bg1"/>
                    </a:solidFill>
                  </a:tcPr>
                </a:tc>
                <a:tc>
                  <a:txBody>
                    <a:bodyPr/>
                    <a:lstStyle/>
                    <a:p>
                      <a:pPr algn="ctr" fontAlgn="ctr"/>
                      <a:endParaRPr lang="nl-NL" sz="1100" b="0" i="0" u="none" strike="noStrike" dirty="0">
                        <a:effectLst/>
                        <a:latin typeface="Calibri" panose="020F0502020204030204" pitchFamily="34" charset="0"/>
                      </a:endParaRPr>
                    </a:p>
                  </a:txBody>
                  <a:tcPr marL="0" marR="0" marT="0" marB="0" anchor="ctr">
                    <a:lnL>
                      <a:noFill/>
                    </a:lnL>
                    <a:lnR>
                      <a:noFill/>
                    </a:lnR>
                    <a:lnT>
                      <a:noFill/>
                    </a:lnT>
                    <a:lnB>
                      <a:noFill/>
                    </a:lnB>
                    <a:solidFill>
                      <a:schemeClr val="bg1"/>
                    </a:solidFill>
                  </a:tcPr>
                </a:tc>
                <a:tc>
                  <a:txBody>
                    <a:bodyPr/>
                    <a:lstStyle/>
                    <a:p>
                      <a:pPr algn="ctr" fontAlgn="ctr"/>
                      <a:endParaRPr lang="nl-NL" sz="1100" b="0" i="0" u="none" strike="noStrike" dirty="0">
                        <a:effectLst/>
                        <a:latin typeface="Calibri" panose="020F0502020204030204" pitchFamily="34" charset="0"/>
                      </a:endParaRPr>
                    </a:p>
                  </a:txBody>
                  <a:tcPr marL="0" marR="0" marT="0" marB="0" anchor="ctr">
                    <a:lnL>
                      <a:noFill/>
                    </a:lnL>
                    <a:lnR>
                      <a:noFill/>
                    </a:lnR>
                    <a:lnT>
                      <a:noFill/>
                    </a:lnT>
                    <a:lnB>
                      <a:noFill/>
                    </a:lnB>
                  </a:tcPr>
                </a:tc>
                <a:tc>
                  <a:txBody>
                    <a:bodyPr/>
                    <a:lstStyle/>
                    <a:p>
                      <a:pPr algn="ctr" fontAlgn="ctr"/>
                      <a:endParaRPr lang="nl-NL" sz="1100" b="0" i="0" u="none" strike="noStrike" dirty="0">
                        <a:effectLst/>
                        <a:latin typeface="Calibri" panose="020F0502020204030204" pitchFamily="34" charset="0"/>
                      </a:endParaRPr>
                    </a:p>
                  </a:txBody>
                  <a:tcPr marL="0" marR="0" marT="0" marB="0" anchor="ctr">
                    <a:lnL>
                      <a:noFill/>
                    </a:lnL>
                    <a:lnR>
                      <a:noFill/>
                    </a:lnR>
                    <a:lnT>
                      <a:noFill/>
                    </a:lnT>
                    <a:lnB>
                      <a:noFill/>
                    </a:lnB>
                  </a:tcPr>
                </a:tc>
                <a:tc>
                  <a:txBody>
                    <a:bodyPr/>
                    <a:lstStyle/>
                    <a:p>
                      <a:pPr algn="ctr" fontAlgn="ctr"/>
                      <a:endParaRPr lang="nl-NL" sz="1100" b="0" i="0" u="none" strike="noStrike" dirty="0">
                        <a:effectLst/>
                        <a:latin typeface="Calibri" panose="020F0502020204030204" pitchFamily="34" charset="0"/>
                      </a:endParaRPr>
                    </a:p>
                  </a:txBody>
                  <a:tcPr marL="0" marR="0" marT="0" marB="0" anchor="ctr">
                    <a:lnL>
                      <a:noFill/>
                    </a:lnL>
                    <a:lnR>
                      <a:noFill/>
                    </a:lnR>
                    <a:lnT>
                      <a:noFill/>
                    </a:lnT>
                    <a:lnB>
                      <a:noFill/>
                    </a:lnB>
                  </a:tcPr>
                </a:tc>
                <a:extLst>
                  <a:ext uri="{0D108BD9-81ED-4DB2-BD59-A6C34878D82A}">
                    <a16:rowId xmlns:a16="http://schemas.microsoft.com/office/drawing/2014/main" val="3694105225"/>
                  </a:ext>
                </a:extLst>
              </a:tr>
            </a:tbl>
          </a:graphicData>
        </a:graphic>
      </p:graphicFrame>
    </p:spTree>
    <p:extLst>
      <p:ext uri="{BB962C8B-B14F-4D97-AF65-F5344CB8AC3E}">
        <p14:creationId xmlns:p14="http://schemas.microsoft.com/office/powerpoint/2010/main" val="576272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CZ ,D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CZ+DE</a:t>
            </a:r>
          </a:p>
        </p:txBody>
      </p:sp>
      <p:sp>
        <p:nvSpPr>
          <p:cNvPr id="5" name="Title 4">
            <a:extLst>
              <a:ext uri="{FF2B5EF4-FFF2-40B4-BE49-F238E27FC236}">
                <a16:creationId xmlns:a16="http://schemas.microsoft.com/office/drawing/2014/main" id="{E14C2856-3610-4AD3-BCB6-B1ECAE797BB9}"/>
              </a:ext>
            </a:extLst>
          </p:cNvPr>
          <p:cNvSpPr txBox="1">
            <a:spLocks/>
          </p:cNvSpPr>
          <p:nvPr/>
        </p:nvSpPr>
        <p:spPr>
          <a:xfrm>
            <a:off x="85975" y="96872"/>
            <a:ext cx="892443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13: </a:t>
            </a:r>
            <a:r>
              <a:rPr lang="en-US" sz="1600" kern="0" dirty="0">
                <a:latin typeface="Arial"/>
              </a:rPr>
              <a:t>Min &amp; max net positions per BZ hub</a:t>
            </a:r>
            <a:endPar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endParaRPr>
          </a:p>
        </p:txBody>
      </p:sp>
    </p:spTree>
    <p:extLst>
      <p:ext uri="{BB962C8B-B14F-4D97-AF65-F5344CB8AC3E}">
        <p14:creationId xmlns:p14="http://schemas.microsoft.com/office/powerpoint/2010/main" val="24733781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FR ,HR.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FR + HR</a:t>
            </a:r>
          </a:p>
        </p:txBody>
      </p:sp>
      <p:sp>
        <p:nvSpPr>
          <p:cNvPr id="5" name="Title 4">
            <a:extLst>
              <a:ext uri="{FF2B5EF4-FFF2-40B4-BE49-F238E27FC236}">
                <a16:creationId xmlns:a16="http://schemas.microsoft.com/office/drawing/2014/main" id="{E14C2856-3610-4AD3-BCB6-B1ECAE797BB9}"/>
              </a:ext>
            </a:extLst>
          </p:cNvPr>
          <p:cNvSpPr txBox="1">
            <a:spLocks/>
          </p:cNvSpPr>
          <p:nvPr/>
        </p:nvSpPr>
        <p:spPr>
          <a:xfrm>
            <a:off x="85975" y="96872"/>
            <a:ext cx="892443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13: </a:t>
            </a:r>
            <a:r>
              <a:rPr lang="en-US" sz="1600" kern="0" dirty="0">
                <a:latin typeface="Arial"/>
              </a:rPr>
              <a:t>Min &amp; max net positions per BZ hub</a:t>
            </a:r>
            <a:endPar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endParaRPr>
          </a:p>
        </p:txBody>
      </p:sp>
    </p:spTree>
    <p:extLst>
      <p:ext uri="{BB962C8B-B14F-4D97-AF65-F5344CB8AC3E}">
        <p14:creationId xmlns:p14="http://schemas.microsoft.com/office/powerpoint/2010/main" val="14992258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HU ,NL.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HU + NL</a:t>
            </a:r>
          </a:p>
        </p:txBody>
      </p:sp>
      <p:sp>
        <p:nvSpPr>
          <p:cNvPr id="5" name="Title 4">
            <a:extLst>
              <a:ext uri="{FF2B5EF4-FFF2-40B4-BE49-F238E27FC236}">
                <a16:creationId xmlns:a16="http://schemas.microsoft.com/office/drawing/2014/main" id="{E14C2856-3610-4AD3-BCB6-B1ECAE797BB9}"/>
              </a:ext>
            </a:extLst>
          </p:cNvPr>
          <p:cNvSpPr txBox="1">
            <a:spLocks/>
          </p:cNvSpPr>
          <p:nvPr/>
        </p:nvSpPr>
        <p:spPr>
          <a:xfrm>
            <a:off x="85975" y="96872"/>
            <a:ext cx="892443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13: </a:t>
            </a:r>
            <a:r>
              <a:rPr lang="en-US" sz="1600" kern="0" dirty="0">
                <a:latin typeface="Arial"/>
              </a:rPr>
              <a:t>Min &amp; max net positions per BZ hub</a:t>
            </a:r>
            <a:endPar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endParaRPr>
          </a:p>
        </p:txBody>
      </p:sp>
    </p:spTree>
    <p:extLst>
      <p:ext uri="{BB962C8B-B14F-4D97-AF65-F5344CB8AC3E}">
        <p14:creationId xmlns:p14="http://schemas.microsoft.com/office/powerpoint/2010/main" val="10132563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PL ,RO.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PL + RO</a:t>
            </a:r>
          </a:p>
        </p:txBody>
      </p:sp>
      <p:sp>
        <p:nvSpPr>
          <p:cNvPr id="5" name="Title 4">
            <a:extLst>
              <a:ext uri="{FF2B5EF4-FFF2-40B4-BE49-F238E27FC236}">
                <a16:creationId xmlns:a16="http://schemas.microsoft.com/office/drawing/2014/main" id="{E14C2856-3610-4AD3-BCB6-B1ECAE797BB9}"/>
              </a:ext>
            </a:extLst>
          </p:cNvPr>
          <p:cNvSpPr txBox="1">
            <a:spLocks/>
          </p:cNvSpPr>
          <p:nvPr/>
        </p:nvSpPr>
        <p:spPr>
          <a:xfrm>
            <a:off x="85975" y="96872"/>
            <a:ext cx="892443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13: </a:t>
            </a:r>
            <a:r>
              <a:rPr lang="en-US" sz="1600" kern="0" dirty="0">
                <a:latin typeface="Arial"/>
              </a:rPr>
              <a:t>Min &amp; max net positions per BZ hub</a:t>
            </a:r>
            <a:endPar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endParaRPr>
          </a:p>
        </p:txBody>
      </p:sp>
    </p:spTree>
    <p:extLst>
      <p:ext uri="{BB962C8B-B14F-4D97-AF65-F5344CB8AC3E}">
        <p14:creationId xmlns:p14="http://schemas.microsoft.com/office/powerpoint/2010/main" val="6635929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clusteredColumnChart ,SI.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SI + SK</a:t>
            </a:r>
          </a:p>
        </p:txBody>
      </p:sp>
      <p:sp>
        <p:nvSpPr>
          <p:cNvPr id="5" name="Title 4">
            <a:extLst>
              <a:ext uri="{FF2B5EF4-FFF2-40B4-BE49-F238E27FC236}">
                <a16:creationId xmlns:a16="http://schemas.microsoft.com/office/drawing/2014/main" id="{E14C2856-3610-4AD3-BCB6-B1ECAE797BB9}"/>
              </a:ext>
            </a:extLst>
          </p:cNvPr>
          <p:cNvSpPr txBox="1">
            <a:spLocks/>
          </p:cNvSpPr>
          <p:nvPr/>
        </p:nvSpPr>
        <p:spPr>
          <a:xfrm>
            <a:off x="85975" y="96872"/>
            <a:ext cx="892443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13: </a:t>
            </a:r>
            <a:r>
              <a:rPr lang="en-US" sz="1600" kern="0" dirty="0">
                <a:latin typeface="Arial"/>
              </a:rPr>
              <a:t>Min &amp; max net positions per BZ hub</a:t>
            </a:r>
            <a:endPar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endParaRPr>
          </a:p>
        </p:txBody>
      </p:sp>
    </p:spTree>
    <p:extLst>
      <p:ext uri="{BB962C8B-B14F-4D97-AF65-F5344CB8AC3E}">
        <p14:creationId xmlns:p14="http://schemas.microsoft.com/office/powerpoint/2010/main" val="41628286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a:xfrm>
            <a:off x="438197" y="80628"/>
            <a:ext cx="8640000" cy="363850"/>
          </a:xfrm>
        </p:spPr>
        <p:txBody>
          <a:bodyPr/>
          <a:lstStyle/>
          <a:p>
            <a:pPr>
              <a:spcBef>
                <a:spcPct val="0"/>
              </a:spcBef>
              <a:defRPr/>
            </a:pPr>
            <a:r>
              <a:rPr lang="en-US" sz="1600" b="1" dirty="0">
                <a:solidFill>
                  <a:srgbClr val="3366FF"/>
                </a:solidFill>
                <a:latin typeface="Arial"/>
              </a:rPr>
              <a:t>KPI </a:t>
            </a:r>
            <a:r>
              <a:rPr lang="pl-PL" sz="1600" b="1" dirty="0">
                <a:solidFill>
                  <a:srgbClr val="3366FF"/>
                </a:solidFill>
                <a:latin typeface="Arial"/>
              </a:rPr>
              <a:t>1</a:t>
            </a:r>
            <a:r>
              <a:rPr lang="de-DE" sz="1600" b="1" dirty="0">
                <a:solidFill>
                  <a:srgbClr val="3366FF"/>
                </a:solidFill>
                <a:latin typeface="Arial"/>
              </a:rPr>
              <a:t>4</a:t>
            </a:r>
            <a:r>
              <a:rPr lang="pl-PL" sz="1600" b="1" dirty="0">
                <a:solidFill>
                  <a:srgbClr val="3366FF"/>
                </a:solidFill>
                <a:latin typeface="Arial"/>
              </a:rPr>
              <a:t>a: Highest virtual margins at market balance for CORE TSOs</a:t>
            </a:r>
            <a:endParaRPr lang="en-US" sz="1600" b="1" dirty="0">
              <a:solidFill>
                <a:srgbClr val="3366FF"/>
              </a:solidFill>
              <a:latin typeface="Arial"/>
            </a:endParaRPr>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6" name="Obraz 5">
            <a:extLst>
              <a:ext uri="{FF2B5EF4-FFF2-40B4-BE49-F238E27FC236}">
                <a16:creationId xmlns:a16="http://schemas.microsoft.com/office/drawing/2014/main" id="{B7EE92A4-C53E-4CC6-B815-31A7BABF696C}"/>
              </a:ext>
            </a:extLst>
          </p:cNvPr>
          <p:cNvPicPr>
            <a:picLocks noChangeAspect="1"/>
          </p:cNvPicPr>
          <p:nvPr/>
        </p:nvPicPr>
        <p:blipFill>
          <a:blip r:embed="rId3"/>
          <a:srcRect/>
          <a:stretch/>
        </p:blipFill>
        <p:spPr>
          <a:xfrm>
            <a:off x="2" y="1942061"/>
            <a:ext cx="4758192" cy="2973870"/>
          </a:xfrm>
          <a:prstGeom prst="rect">
            <a:avLst/>
          </a:prstGeom>
        </p:spPr>
      </p:pic>
      <p:pic>
        <p:nvPicPr>
          <p:cNvPr id="16" name="Obraz 15">
            <a:extLst>
              <a:ext uri="{FF2B5EF4-FFF2-40B4-BE49-F238E27FC236}">
                <a16:creationId xmlns:a16="http://schemas.microsoft.com/office/drawing/2014/main" id="{9A1C449C-52B6-4070-B43E-3BCE5AC9C965}"/>
              </a:ext>
            </a:extLst>
          </p:cNvPr>
          <p:cNvPicPr>
            <a:picLocks noChangeAspect="1"/>
          </p:cNvPicPr>
          <p:nvPr/>
        </p:nvPicPr>
        <p:blipFill>
          <a:blip r:embed="rId4"/>
          <a:srcRect/>
          <a:stretch/>
        </p:blipFill>
        <p:spPr>
          <a:xfrm>
            <a:off x="5147804" y="1942061"/>
            <a:ext cx="4758192" cy="2973870"/>
          </a:xfrm>
          <a:prstGeom prst="rect">
            <a:avLst/>
          </a:prstGeom>
        </p:spPr>
      </p:pic>
    </p:spTree>
    <p:extLst>
      <p:ext uri="{BB962C8B-B14F-4D97-AF65-F5344CB8AC3E}">
        <p14:creationId xmlns:p14="http://schemas.microsoft.com/office/powerpoint/2010/main" val="21351784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a:xfrm>
            <a:off x="438197" y="98380"/>
            <a:ext cx="8640000" cy="363850"/>
          </a:xfrm>
        </p:spPr>
        <p:txBody>
          <a:bodyPr/>
          <a:lstStyle/>
          <a:p>
            <a:pPr>
              <a:spcBef>
                <a:spcPct val="0"/>
              </a:spcBef>
              <a:defRPr/>
            </a:pPr>
            <a:r>
              <a:rPr lang="en-US" sz="1600" b="1" dirty="0">
                <a:solidFill>
                  <a:srgbClr val="3366FF"/>
                </a:solidFill>
                <a:latin typeface="Arial"/>
              </a:rPr>
              <a:t>KPI </a:t>
            </a:r>
            <a:r>
              <a:rPr lang="pl-PL" sz="1600" b="1" dirty="0">
                <a:solidFill>
                  <a:srgbClr val="3366FF"/>
                </a:solidFill>
                <a:latin typeface="Arial"/>
              </a:rPr>
              <a:t>1</a:t>
            </a:r>
            <a:r>
              <a:rPr lang="de-DE" sz="1600" b="1" dirty="0">
                <a:solidFill>
                  <a:srgbClr val="3366FF"/>
                </a:solidFill>
                <a:latin typeface="Arial"/>
              </a:rPr>
              <a:t>4</a:t>
            </a:r>
            <a:r>
              <a:rPr lang="pl-PL" sz="1600" b="1" dirty="0">
                <a:solidFill>
                  <a:srgbClr val="3366FF"/>
                </a:solidFill>
                <a:latin typeface="Arial"/>
              </a:rPr>
              <a:t>b: AT: Virtual margins at market balance</a:t>
            </a:r>
            <a:endParaRPr lang="en-US" sz="1600" b="1" dirty="0">
              <a:solidFill>
                <a:srgbClr val="3366FF"/>
              </a:solidFill>
              <a:latin typeface="Arial"/>
            </a:endParaRPr>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13" name="Obraz 12">
            <a:extLst>
              <a:ext uri="{FF2B5EF4-FFF2-40B4-BE49-F238E27FC236}">
                <a16:creationId xmlns:a16="http://schemas.microsoft.com/office/drawing/2014/main" id="{7AFAEB91-2516-475A-B60E-B01A8C1AE456}"/>
              </a:ext>
            </a:extLst>
          </p:cNvPr>
          <p:cNvPicPr>
            <a:picLocks noChangeAspect="1"/>
          </p:cNvPicPr>
          <p:nvPr/>
        </p:nvPicPr>
        <p:blipFill>
          <a:blip r:embed="rId3"/>
          <a:srcRect/>
          <a:stretch/>
        </p:blipFill>
        <p:spPr>
          <a:xfrm>
            <a:off x="2" y="1942061"/>
            <a:ext cx="4758192" cy="2973870"/>
          </a:xfrm>
          <a:prstGeom prst="rect">
            <a:avLst/>
          </a:prstGeom>
        </p:spPr>
      </p:pic>
      <p:pic>
        <p:nvPicPr>
          <p:cNvPr id="14" name="Obraz 13">
            <a:extLst>
              <a:ext uri="{FF2B5EF4-FFF2-40B4-BE49-F238E27FC236}">
                <a16:creationId xmlns:a16="http://schemas.microsoft.com/office/drawing/2014/main" id="{4520A249-1E4A-45A8-BBF7-19C9D9612938}"/>
              </a:ext>
            </a:extLst>
          </p:cNvPr>
          <p:cNvPicPr>
            <a:picLocks noChangeAspect="1"/>
          </p:cNvPicPr>
          <p:nvPr/>
        </p:nvPicPr>
        <p:blipFill>
          <a:blip r:embed="rId4"/>
          <a:srcRect/>
          <a:stretch/>
        </p:blipFill>
        <p:spPr>
          <a:xfrm>
            <a:off x="5147804" y="1942061"/>
            <a:ext cx="4758192" cy="2973870"/>
          </a:xfrm>
          <a:prstGeom prst="rect">
            <a:avLst/>
          </a:prstGeom>
        </p:spPr>
      </p:pic>
    </p:spTree>
    <p:extLst>
      <p:ext uri="{BB962C8B-B14F-4D97-AF65-F5344CB8AC3E}">
        <p14:creationId xmlns:p14="http://schemas.microsoft.com/office/powerpoint/2010/main" val="15615596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a:xfrm>
            <a:off x="438196" y="80628"/>
            <a:ext cx="8640000" cy="363850"/>
          </a:xfrm>
        </p:spPr>
        <p:txBody>
          <a:bodyPr/>
          <a:lstStyle/>
          <a:p>
            <a:pPr>
              <a:spcBef>
                <a:spcPct val="0"/>
              </a:spcBef>
              <a:defRPr/>
            </a:pPr>
            <a:r>
              <a:rPr lang="en-US" sz="1600" b="1" dirty="0">
                <a:solidFill>
                  <a:srgbClr val="3366FF"/>
                </a:solidFill>
                <a:latin typeface="Arial"/>
              </a:rPr>
              <a:t>KPI </a:t>
            </a:r>
            <a:r>
              <a:rPr lang="pl-PL" sz="1600" b="1" dirty="0">
                <a:solidFill>
                  <a:srgbClr val="3366FF"/>
                </a:solidFill>
                <a:latin typeface="Arial"/>
              </a:rPr>
              <a:t>1</a:t>
            </a:r>
            <a:r>
              <a:rPr lang="de-DE" sz="1600" b="1" dirty="0">
                <a:solidFill>
                  <a:srgbClr val="3366FF"/>
                </a:solidFill>
                <a:latin typeface="Arial"/>
              </a:rPr>
              <a:t>4</a:t>
            </a:r>
            <a:r>
              <a:rPr lang="pl-PL" sz="1600" b="1" dirty="0">
                <a:solidFill>
                  <a:srgbClr val="3366FF"/>
                </a:solidFill>
                <a:latin typeface="Arial"/>
              </a:rPr>
              <a:t>b: BE: Virtual margins at market balance</a:t>
            </a:r>
            <a:endParaRPr lang="en-US" sz="1600" b="1" dirty="0">
              <a:solidFill>
                <a:srgbClr val="3366FF"/>
              </a:solidFill>
              <a:latin typeface="Arial"/>
            </a:endParaRPr>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13" name="Obraz 12">
            <a:extLst>
              <a:ext uri="{FF2B5EF4-FFF2-40B4-BE49-F238E27FC236}">
                <a16:creationId xmlns:a16="http://schemas.microsoft.com/office/drawing/2014/main" id="{7AFAEB91-2516-475A-B60E-B01A8C1AE456}"/>
              </a:ext>
            </a:extLst>
          </p:cNvPr>
          <p:cNvPicPr>
            <a:picLocks noChangeAspect="1"/>
          </p:cNvPicPr>
          <p:nvPr/>
        </p:nvPicPr>
        <p:blipFill>
          <a:blip r:embed="rId3"/>
          <a:srcRect/>
          <a:stretch/>
        </p:blipFill>
        <p:spPr>
          <a:xfrm>
            <a:off x="2" y="1942061"/>
            <a:ext cx="4758192" cy="2973870"/>
          </a:xfrm>
          <a:prstGeom prst="rect">
            <a:avLst/>
          </a:prstGeom>
        </p:spPr>
      </p:pic>
      <p:pic>
        <p:nvPicPr>
          <p:cNvPr id="14" name="Obraz 13">
            <a:extLst>
              <a:ext uri="{FF2B5EF4-FFF2-40B4-BE49-F238E27FC236}">
                <a16:creationId xmlns:a16="http://schemas.microsoft.com/office/drawing/2014/main" id="{4520A249-1E4A-45A8-BBF7-19C9D9612938}"/>
              </a:ext>
            </a:extLst>
          </p:cNvPr>
          <p:cNvPicPr>
            <a:picLocks noChangeAspect="1"/>
          </p:cNvPicPr>
          <p:nvPr/>
        </p:nvPicPr>
        <p:blipFill>
          <a:blip r:embed="rId4"/>
          <a:srcRect/>
          <a:stretch/>
        </p:blipFill>
        <p:spPr>
          <a:xfrm>
            <a:off x="5147804" y="1942061"/>
            <a:ext cx="4758192" cy="2973870"/>
          </a:xfrm>
          <a:prstGeom prst="rect">
            <a:avLst/>
          </a:prstGeom>
        </p:spPr>
      </p:pic>
    </p:spTree>
    <p:extLst>
      <p:ext uri="{BB962C8B-B14F-4D97-AF65-F5344CB8AC3E}">
        <p14:creationId xmlns:p14="http://schemas.microsoft.com/office/powerpoint/2010/main" val="25389614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a:xfrm>
            <a:off x="527596" y="98380"/>
            <a:ext cx="8640000" cy="363850"/>
          </a:xfrm>
        </p:spPr>
        <p:txBody>
          <a:bodyPr/>
          <a:lstStyle/>
          <a:p>
            <a:r>
              <a:rPr lang="en-US" sz="1600" b="1" dirty="0">
                <a:solidFill>
                  <a:srgbClr val="3366FF"/>
                </a:solidFill>
                <a:latin typeface="Arial"/>
              </a:rPr>
              <a:t>KPI </a:t>
            </a:r>
            <a:r>
              <a:rPr lang="pl-PL" sz="1600" b="1" dirty="0">
                <a:solidFill>
                  <a:srgbClr val="3366FF"/>
                </a:solidFill>
                <a:latin typeface="Arial"/>
              </a:rPr>
              <a:t>1</a:t>
            </a:r>
            <a:r>
              <a:rPr lang="de-DE" sz="1600" b="1" dirty="0">
                <a:solidFill>
                  <a:srgbClr val="3366FF"/>
                </a:solidFill>
                <a:latin typeface="Arial"/>
              </a:rPr>
              <a:t>4</a:t>
            </a:r>
            <a:r>
              <a:rPr lang="pl-PL" sz="1600" b="1" dirty="0">
                <a:solidFill>
                  <a:srgbClr val="3366FF"/>
                </a:solidFill>
                <a:latin typeface="Arial"/>
              </a:rPr>
              <a:t>b: CZ: Virtual margins at market balance</a:t>
            </a:r>
            <a:endParaRPr lang="en-US" sz="1600" b="1" dirty="0">
              <a:solidFill>
                <a:srgbClr val="3366FF"/>
              </a:solidFill>
              <a:latin typeface="Arial"/>
            </a:endParaRPr>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7" name="Obraz 6">
            <a:extLst>
              <a:ext uri="{FF2B5EF4-FFF2-40B4-BE49-F238E27FC236}">
                <a16:creationId xmlns:a16="http://schemas.microsoft.com/office/drawing/2014/main" id="{7387C6A0-EAE6-42B4-9D5D-50B5D603DEB5}"/>
              </a:ext>
            </a:extLst>
          </p:cNvPr>
          <p:cNvPicPr>
            <a:picLocks noChangeAspect="1"/>
          </p:cNvPicPr>
          <p:nvPr/>
        </p:nvPicPr>
        <p:blipFill>
          <a:blip r:embed="rId3"/>
          <a:srcRect/>
          <a:stretch/>
        </p:blipFill>
        <p:spPr>
          <a:xfrm>
            <a:off x="2" y="1942061"/>
            <a:ext cx="4758192" cy="2973870"/>
          </a:xfrm>
          <a:prstGeom prst="rect">
            <a:avLst/>
          </a:prstGeom>
        </p:spPr>
      </p:pic>
      <p:pic>
        <p:nvPicPr>
          <p:cNvPr id="10" name="Obraz 9">
            <a:extLst>
              <a:ext uri="{FF2B5EF4-FFF2-40B4-BE49-F238E27FC236}">
                <a16:creationId xmlns:a16="http://schemas.microsoft.com/office/drawing/2014/main" id="{80DB5809-6CF2-453D-B4DC-ECCE3ADF0F7B}"/>
              </a:ext>
            </a:extLst>
          </p:cNvPr>
          <p:cNvPicPr>
            <a:picLocks noChangeAspect="1"/>
          </p:cNvPicPr>
          <p:nvPr/>
        </p:nvPicPr>
        <p:blipFill>
          <a:blip r:embed="rId4"/>
          <a:srcRect/>
          <a:stretch/>
        </p:blipFill>
        <p:spPr>
          <a:xfrm>
            <a:off x="5147804" y="1942061"/>
            <a:ext cx="4758192" cy="2973870"/>
          </a:xfrm>
          <a:prstGeom prst="rect">
            <a:avLst/>
          </a:prstGeom>
        </p:spPr>
      </p:pic>
    </p:spTree>
    <p:extLst>
      <p:ext uri="{BB962C8B-B14F-4D97-AF65-F5344CB8AC3E}">
        <p14:creationId xmlns:p14="http://schemas.microsoft.com/office/powerpoint/2010/main" val="36772809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a:xfrm>
            <a:off x="527596" y="42719"/>
            <a:ext cx="8640000" cy="363850"/>
          </a:xfrm>
        </p:spPr>
        <p:txBody>
          <a:bodyPr/>
          <a:lstStyle/>
          <a:p>
            <a:r>
              <a:rPr lang="en-US" sz="1600" b="1" dirty="0">
                <a:solidFill>
                  <a:srgbClr val="3366FF"/>
                </a:solidFill>
                <a:latin typeface="Arial"/>
              </a:rPr>
              <a:t>KPI </a:t>
            </a:r>
            <a:r>
              <a:rPr lang="pl-PL" sz="1600" b="1" dirty="0">
                <a:solidFill>
                  <a:srgbClr val="3366FF"/>
                </a:solidFill>
                <a:latin typeface="Arial"/>
              </a:rPr>
              <a:t>1</a:t>
            </a:r>
            <a:r>
              <a:rPr lang="de-DE" sz="1600" b="1" dirty="0">
                <a:solidFill>
                  <a:srgbClr val="3366FF"/>
                </a:solidFill>
                <a:latin typeface="Arial"/>
              </a:rPr>
              <a:t>4</a:t>
            </a:r>
            <a:r>
              <a:rPr lang="pl-PL" sz="1600" b="1" dirty="0">
                <a:solidFill>
                  <a:srgbClr val="3366FF"/>
                </a:solidFill>
                <a:latin typeface="Arial"/>
              </a:rPr>
              <a:t>b: D2: Virtual margins at market balance</a:t>
            </a:r>
            <a:endParaRPr lang="en-US" sz="1600" b="1" dirty="0">
              <a:solidFill>
                <a:srgbClr val="3366FF"/>
              </a:solidFill>
              <a:latin typeface="Arial"/>
            </a:endParaRPr>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13" name="Obraz 12">
            <a:extLst>
              <a:ext uri="{FF2B5EF4-FFF2-40B4-BE49-F238E27FC236}">
                <a16:creationId xmlns:a16="http://schemas.microsoft.com/office/drawing/2014/main" id="{7AFAEB91-2516-475A-B60E-B01A8C1AE456}"/>
              </a:ext>
            </a:extLst>
          </p:cNvPr>
          <p:cNvPicPr>
            <a:picLocks noChangeAspect="1"/>
          </p:cNvPicPr>
          <p:nvPr/>
        </p:nvPicPr>
        <p:blipFill>
          <a:blip r:embed="rId3"/>
          <a:srcRect/>
          <a:stretch/>
        </p:blipFill>
        <p:spPr>
          <a:xfrm>
            <a:off x="2" y="1942061"/>
            <a:ext cx="4758192" cy="2973870"/>
          </a:xfrm>
          <a:prstGeom prst="rect">
            <a:avLst/>
          </a:prstGeom>
        </p:spPr>
      </p:pic>
      <p:pic>
        <p:nvPicPr>
          <p:cNvPr id="14" name="Obraz 13">
            <a:extLst>
              <a:ext uri="{FF2B5EF4-FFF2-40B4-BE49-F238E27FC236}">
                <a16:creationId xmlns:a16="http://schemas.microsoft.com/office/drawing/2014/main" id="{4520A249-1E4A-45A8-BBF7-19C9D9612938}"/>
              </a:ext>
            </a:extLst>
          </p:cNvPr>
          <p:cNvPicPr>
            <a:picLocks noChangeAspect="1"/>
          </p:cNvPicPr>
          <p:nvPr/>
        </p:nvPicPr>
        <p:blipFill>
          <a:blip r:embed="rId4"/>
          <a:srcRect/>
          <a:stretch/>
        </p:blipFill>
        <p:spPr>
          <a:xfrm>
            <a:off x="5147804" y="1942061"/>
            <a:ext cx="4758192" cy="2973870"/>
          </a:xfrm>
          <a:prstGeom prst="rect">
            <a:avLst/>
          </a:prstGeom>
        </p:spPr>
      </p:pic>
    </p:spTree>
    <p:extLst>
      <p:ext uri="{BB962C8B-B14F-4D97-AF65-F5344CB8AC3E}">
        <p14:creationId xmlns:p14="http://schemas.microsoft.com/office/powerpoint/2010/main" val="2815147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US" dirty="0"/>
              <a:t>Overview limitations &amp; assumptions</a:t>
            </a:r>
          </a:p>
        </p:txBody>
      </p:sp>
      <p:sp>
        <p:nvSpPr>
          <p:cNvPr id="36" name="Content Placeholder 15">
            <a:extLst>
              <a:ext uri="{FF2B5EF4-FFF2-40B4-BE49-F238E27FC236}">
                <a16:creationId xmlns:a16="http://schemas.microsoft.com/office/drawing/2014/main" id="{E358852D-FA22-564B-8FF1-4D41EAF68204}"/>
              </a:ext>
            </a:extLst>
          </p:cNvPr>
          <p:cNvSpPr>
            <a:spLocks noGrp="1"/>
          </p:cNvSpPr>
          <p:nvPr>
            <p:ph sz="quarter" idx="17"/>
          </p:nvPr>
        </p:nvSpPr>
        <p:spPr>
          <a:xfrm>
            <a:off x="539999" y="970893"/>
            <a:ext cx="9000000" cy="4320000"/>
          </a:xfrm>
        </p:spPr>
        <p:txBody>
          <a:bodyPr vert="horz" lIns="91440" tIns="45720" rIns="91440" bIns="45720" rtlCol="0" anchor="t">
            <a:noAutofit/>
          </a:bodyPr>
          <a:lstStyle/>
          <a:p>
            <a:r>
              <a:rPr lang="en-US" dirty="0"/>
              <a:t>Core project parties maintain an overview on the JAO website with the assumptions and limitations for specific Business days during the parallel run – see JAO website (</a:t>
            </a:r>
            <a:r>
              <a:rPr lang="en-US" dirty="0">
                <a:hlinkClick r:id="rId3"/>
              </a:rPr>
              <a:t>LINK</a:t>
            </a:r>
            <a:r>
              <a:rPr lang="en-US" dirty="0"/>
              <a:t>).</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0" lvl="1" indent="0" fontAlgn="ctr">
              <a:buNone/>
              <a:defRPr/>
            </a:pPr>
            <a:endParaRPr lang="en-US" sz="1100" dirty="0">
              <a:solidFill>
                <a:srgbClr val="404040"/>
              </a:solidFill>
            </a:endParaRPr>
          </a:p>
          <a:p>
            <a:pPr marL="0" lvl="1" indent="0" fontAlgn="ctr">
              <a:buNone/>
              <a:defRPr/>
            </a:pPr>
            <a:endParaRPr lang="en-US" sz="1100" dirty="0">
              <a:solidFill>
                <a:srgbClr val="404040"/>
              </a:solidFill>
            </a:endParaRPr>
          </a:p>
          <a:p>
            <a:pPr lvl="0">
              <a:buClr>
                <a:srgbClr val="FFFFFF"/>
              </a:buClr>
              <a:buSzPct val="120000"/>
              <a:defRPr/>
            </a:pPr>
            <a:endParaRPr lang="en-US" kern="1200" dirty="0">
              <a:solidFill>
                <a:srgbClr val="3366FF"/>
              </a:solidFill>
            </a:endParaRPr>
          </a:p>
          <a:p>
            <a:pPr lvl="0">
              <a:buClr>
                <a:srgbClr val="FFFFFF"/>
              </a:buClr>
              <a:buSzPct val="120000"/>
              <a:defRPr/>
            </a:pPr>
            <a:endParaRPr lang="en-US" dirty="0"/>
          </a:p>
          <a:p>
            <a:pPr>
              <a:buClr>
                <a:srgbClr val="FFFFFF"/>
              </a:buClr>
              <a:buSzPct val="120000"/>
              <a:defRPr/>
            </a:pPr>
            <a:endParaRPr lang="en-US" kern="1200" dirty="0">
              <a:solidFill>
                <a:srgbClr val="3366FF"/>
              </a:solidFill>
              <a:latin typeface="Arial"/>
            </a:endParaRPr>
          </a:p>
          <a:p>
            <a:pPr>
              <a:buClr>
                <a:srgbClr val="FFFFFF"/>
              </a:buClr>
              <a:buSzPct val="120000"/>
              <a:defRPr/>
            </a:pPr>
            <a:endParaRPr lang="de-DE" sz="1100" dirty="0">
              <a:solidFill>
                <a:srgbClr val="333333"/>
              </a:solidFill>
              <a:latin typeface="Open Sans"/>
              <a:ea typeface="Arial Unicode MS"/>
              <a:cs typeface="Arial"/>
            </a:endParaRPr>
          </a:p>
          <a:p>
            <a:pPr>
              <a:buClr>
                <a:srgbClr val="FFFFFF"/>
              </a:buClr>
              <a:buSzPct val="120000"/>
              <a:defRPr/>
            </a:pPr>
            <a:r>
              <a:rPr lang="de-DE" sz="1100" dirty="0">
                <a:solidFill>
                  <a:srgbClr val="333333"/>
                </a:solidFill>
                <a:latin typeface="Open Sans"/>
                <a:ea typeface="Arial Unicode MS"/>
                <a:cs typeface="Arial"/>
              </a:rPr>
              <a:t>Note:</a:t>
            </a:r>
            <a:r>
              <a:rPr lang="en-GB" sz="1100" dirty="0">
                <a:solidFill>
                  <a:schemeClr val="tx1">
                    <a:lumMod val="75000"/>
                    <a:lumOff val="25000"/>
                  </a:schemeClr>
                </a:solidFill>
              </a:rPr>
              <a:t>Unknown issues can be present and can be discovered in the future as analysis continues. This might lead to the ex-post conclusion that results for certain BDs are invalid. </a:t>
            </a:r>
            <a:r>
              <a:rPr lang="de-DE" sz="900" kern="1200" dirty="0">
                <a:solidFill>
                  <a:srgbClr val="000000"/>
                </a:solidFill>
                <a:latin typeface="Arial"/>
                <a:ea typeface="+mn-ea"/>
                <a:cs typeface="Arial"/>
              </a:rPr>
              <a:t>German TSO </a:t>
            </a:r>
            <a:r>
              <a:rPr lang="de-DE" sz="900" kern="1200" dirty="0" err="1">
                <a:solidFill>
                  <a:srgbClr val="000000"/>
                </a:solidFill>
                <a:latin typeface="Arial"/>
                <a:ea typeface="+mn-ea"/>
                <a:cs typeface="Arial"/>
              </a:rPr>
              <a:t>names</a:t>
            </a:r>
            <a:r>
              <a:rPr lang="de-DE" sz="900" kern="1200" dirty="0">
                <a:solidFill>
                  <a:srgbClr val="000000"/>
                </a:solidFill>
                <a:latin typeface="Arial"/>
                <a:ea typeface="+mn-ea"/>
                <a:cs typeface="Arial"/>
              </a:rPr>
              <a:t> </a:t>
            </a:r>
            <a:r>
              <a:rPr lang="de-DE" sz="900" kern="1200" dirty="0" err="1">
                <a:solidFill>
                  <a:srgbClr val="000000"/>
                </a:solidFill>
                <a:latin typeface="Arial"/>
                <a:ea typeface="+mn-ea"/>
                <a:cs typeface="Arial"/>
              </a:rPr>
              <a:t>uses</a:t>
            </a:r>
            <a:r>
              <a:rPr lang="de-DE" sz="900" kern="1200" dirty="0">
                <a:solidFill>
                  <a:srgbClr val="000000"/>
                </a:solidFill>
                <a:latin typeface="Arial"/>
                <a:ea typeface="+mn-ea"/>
                <a:cs typeface="Arial"/>
              </a:rPr>
              <a:t> </a:t>
            </a:r>
            <a:r>
              <a:rPr lang="de-DE" sz="900" kern="1200" dirty="0" err="1">
                <a:solidFill>
                  <a:srgbClr val="000000"/>
                </a:solidFill>
                <a:latin typeface="Arial"/>
                <a:ea typeface="+mn-ea"/>
                <a:cs typeface="Arial"/>
              </a:rPr>
              <a:t>abbreviations</a:t>
            </a:r>
            <a:r>
              <a:rPr lang="de-DE" sz="900" kern="1200" dirty="0">
                <a:solidFill>
                  <a:srgbClr val="000000"/>
                </a:solidFill>
                <a:latin typeface="Arial"/>
                <a:ea typeface="+mn-ea"/>
                <a:cs typeface="Arial"/>
              </a:rPr>
              <a:t>: D2: Tennet GmbH, D4: TransnetBW, D7: Amprion, D8: 50Hertz</a:t>
            </a:r>
            <a:endParaRPr lang="en-US" sz="900" kern="1200" dirty="0">
              <a:solidFill>
                <a:srgbClr val="000000"/>
              </a:solidFill>
              <a:latin typeface="Arial"/>
              <a:ea typeface="+mn-ea"/>
              <a:cs typeface="Arial"/>
            </a:endParaRPr>
          </a:p>
          <a:p>
            <a:endParaRPr lang="en-US" dirty="0"/>
          </a:p>
          <a:p>
            <a:endParaRPr lang="en-US" dirty="0"/>
          </a:p>
          <a:p>
            <a:endParaRPr lang="en-US" dirty="0"/>
          </a:p>
          <a:p>
            <a:pPr lvl="1"/>
            <a:endParaRPr lang="en-US" dirty="0"/>
          </a:p>
          <a:p>
            <a:pPr lvl="1"/>
            <a:endParaRPr lang="en-US" dirty="0"/>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282402"/>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graphicFrame>
        <p:nvGraphicFramePr>
          <p:cNvPr id="4" name="Tabelle 3"/>
          <p:cNvGraphicFramePr>
            <a:graphicFrameLocks noGrp="1"/>
          </p:cNvGraphicFramePr>
          <p:nvPr>
            <p:extLst>
              <p:ext uri="{D42A27DB-BD31-4B8C-83A1-F6EECF244321}">
                <p14:modId xmlns:p14="http://schemas.microsoft.com/office/powerpoint/2010/main" val="1685190025"/>
              </p:ext>
            </p:extLst>
          </p:nvPr>
        </p:nvGraphicFramePr>
        <p:xfrm>
          <a:off x="660463" y="1612900"/>
          <a:ext cx="8403526" cy="3839427"/>
        </p:xfrm>
        <a:graphic>
          <a:graphicData uri="http://schemas.openxmlformats.org/drawingml/2006/table">
            <a:tbl>
              <a:tblPr/>
              <a:tblGrid>
                <a:gridCol w="6447794">
                  <a:extLst>
                    <a:ext uri="{9D8B030D-6E8A-4147-A177-3AD203B41FA5}">
                      <a16:colId xmlns:a16="http://schemas.microsoft.com/office/drawing/2014/main" val="3759526528"/>
                    </a:ext>
                  </a:extLst>
                </a:gridCol>
                <a:gridCol w="977866">
                  <a:extLst>
                    <a:ext uri="{9D8B030D-6E8A-4147-A177-3AD203B41FA5}">
                      <a16:colId xmlns:a16="http://schemas.microsoft.com/office/drawing/2014/main" val="4039481247"/>
                    </a:ext>
                  </a:extLst>
                </a:gridCol>
                <a:gridCol w="977866">
                  <a:extLst>
                    <a:ext uri="{9D8B030D-6E8A-4147-A177-3AD203B41FA5}">
                      <a16:colId xmlns:a16="http://schemas.microsoft.com/office/drawing/2014/main" val="1559348288"/>
                    </a:ext>
                  </a:extLst>
                </a:gridCol>
              </a:tblGrid>
              <a:tr h="84656">
                <a:tc>
                  <a:txBody>
                    <a:bodyPr/>
                    <a:lstStyle/>
                    <a:p>
                      <a:pPr algn="ctr" fontAlgn="ctr"/>
                      <a:r>
                        <a:rPr lang="de-DE" sz="1000" b="1" i="0" u="none" strike="noStrike">
                          <a:solidFill>
                            <a:srgbClr val="FFFFFF"/>
                          </a:solidFill>
                          <a:effectLst/>
                          <a:latin typeface="Arial" panose="020B0604020202020204" pitchFamily="34" charset="0"/>
                        </a:rPr>
                        <a:t>Description of issue / limitation</a:t>
                      </a:r>
                    </a:p>
                  </a:txBody>
                  <a:tcPr marL="2822" marR="2822" marT="282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3366FF"/>
                    </a:solidFill>
                  </a:tcPr>
                </a:tc>
                <a:tc>
                  <a:txBody>
                    <a:bodyPr/>
                    <a:lstStyle/>
                    <a:p>
                      <a:pPr algn="ctr" fontAlgn="ctr"/>
                      <a:r>
                        <a:rPr lang="de-DE" sz="1000" b="1" i="0" u="none" strike="noStrike">
                          <a:solidFill>
                            <a:srgbClr val="FFFFFF"/>
                          </a:solidFill>
                          <a:effectLst/>
                          <a:latin typeface="Arial" panose="020B0604020202020204" pitchFamily="34" charset="0"/>
                        </a:rPr>
                        <a:t>FROM BD</a:t>
                      </a:r>
                    </a:p>
                  </a:txBody>
                  <a:tcPr marL="2822" marR="2822" marT="282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8EA9DB"/>
                    </a:solidFill>
                  </a:tcPr>
                </a:tc>
                <a:tc>
                  <a:txBody>
                    <a:bodyPr/>
                    <a:lstStyle/>
                    <a:p>
                      <a:pPr algn="ctr" fontAlgn="ctr"/>
                      <a:r>
                        <a:rPr lang="de-DE" sz="1000" b="1" i="0" u="none" strike="noStrike">
                          <a:solidFill>
                            <a:srgbClr val="FFFFFF"/>
                          </a:solidFill>
                          <a:effectLst/>
                          <a:latin typeface="Arial" panose="020B0604020202020204" pitchFamily="34" charset="0"/>
                        </a:rPr>
                        <a:t>TO BD</a:t>
                      </a:r>
                    </a:p>
                  </a:txBody>
                  <a:tcPr marL="2822" marR="2822" marT="282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8EA9DB"/>
                    </a:solidFill>
                  </a:tcPr>
                </a:tc>
                <a:extLst>
                  <a:ext uri="{0D108BD9-81ED-4DB2-BD59-A6C34878D82A}">
                    <a16:rowId xmlns:a16="http://schemas.microsoft.com/office/drawing/2014/main" val="2673825436"/>
                  </a:ext>
                </a:extLst>
              </a:tr>
              <a:tr h="1688895">
                <a:tc>
                  <a:txBody>
                    <a:bodyPr/>
                    <a:lstStyle/>
                    <a:p>
                      <a:pPr algn="l" fontAlgn="ctr"/>
                      <a:r>
                        <a:rPr lang="de-DE" sz="1000" b="0" i="0" u="none" strike="noStrike" dirty="0" err="1">
                          <a:solidFill>
                            <a:srgbClr val="000000"/>
                          </a:solidFill>
                          <a:effectLst/>
                          <a:latin typeface="Arial" panose="020B0604020202020204" pitchFamily="34" charset="0"/>
                        </a:rPr>
                        <a:t>Following</a:t>
                      </a:r>
                      <a:r>
                        <a:rPr lang="de-DE" sz="1000" b="0" i="0" u="none" strike="noStrike" dirty="0">
                          <a:solidFill>
                            <a:srgbClr val="000000"/>
                          </a:solidFill>
                          <a:effectLst/>
                          <a:latin typeface="Arial" panose="020B0604020202020204" pitchFamily="34" charset="0"/>
                        </a:rPr>
                        <a:t> </a:t>
                      </a:r>
                      <a:r>
                        <a:rPr lang="de-DE" sz="1000" b="0" i="0" u="none" strike="noStrike" dirty="0" err="1">
                          <a:solidFill>
                            <a:srgbClr val="000000"/>
                          </a:solidFill>
                          <a:effectLst/>
                          <a:latin typeface="Arial" panose="020B0604020202020204" pitchFamily="34" charset="0"/>
                        </a:rPr>
                        <a:t>issues</a:t>
                      </a:r>
                      <a:r>
                        <a:rPr lang="de-DE" sz="1000" b="0" i="0" u="none" strike="noStrike" dirty="0">
                          <a:solidFill>
                            <a:srgbClr val="000000"/>
                          </a:solidFill>
                          <a:effectLst/>
                          <a:latin typeface="Arial" panose="020B0604020202020204" pitchFamily="34" charset="0"/>
                        </a:rPr>
                        <a:t> </a:t>
                      </a:r>
                      <a:r>
                        <a:rPr lang="de-DE" sz="1000" b="0" i="0" u="none" strike="noStrike" dirty="0" err="1">
                          <a:solidFill>
                            <a:srgbClr val="000000"/>
                          </a:solidFill>
                          <a:effectLst/>
                          <a:latin typeface="Arial" panose="020B0604020202020204" pitchFamily="34" charset="0"/>
                        </a:rPr>
                        <a:t>with</a:t>
                      </a:r>
                      <a:r>
                        <a:rPr lang="de-DE" sz="1000" b="0" i="0" u="none" strike="noStrike" dirty="0">
                          <a:solidFill>
                            <a:srgbClr val="000000"/>
                          </a:solidFill>
                          <a:effectLst/>
                          <a:latin typeface="Arial" panose="020B0604020202020204" pitchFamily="34" charset="0"/>
                        </a:rPr>
                        <a:t> </a:t>
                      </a:r>
                      <a:r>
                        <a:rPr lang="de-DE" sz="1000" b="0" i="0" u="none" strike="noStrike" dirty="0" err="1">
                          <a:solidFill>
                            <a:srgbClr val="000000"/>
                          </a:solidFill>
                          <a:effectLst/>
                          <a:latin typeface="Arial" panose="020B0604020202020204" pitchFamily="34" charset="0"/>
                        </a:rPr>
                        <a:t>the</a:t>
                      </a:r>
                      <a:r>
                        <a:rPr lang="de-DE" sz="1000" b="0" i="0" u="none" strike="noStrike" dirty="0">
                          <a:solidFill>
                            <a:srgbClr val="000000"/>
                          </a:solidFill>
                          <a:effectLst/>
                          <a:latin typeface="Arial" panose="020B0604020202020204" pitchFamily="34" charset="0"/>
                        </a:rPr>
                        <a:t> individual </a:t>
                      </a:r>
                      <a:r>
                        <a:rPr lang="de-DE" sz="1000" b="0" i="0" u="none" strike="noStrike" dirty="0" err="1">
                          <a:solidFill>
                            <a:srgbClr val="000000"/>
                          </a:solidFill>
                          <a:effectLst/>
                          <a:latin typeface="Arial" panose="020B0604020202020204" pitchFamily="34" charset="0"/>
                        </a:rPr>
                        <a:t>validation</a:t>
                      </a:r>
                      <a:r>
                        <a:rPr lang="de-DE" sz="1000" b="0" i="0" u="none" strike="noStrike" dirty="0">
                          <a:solidFill>
                            <a:srgbClr val="000000"/>
                          </a:solidFill>
                          <a:effectLst/>
                          <a:latin typeface="Arial" panose="020B0604020202020204" pitchFamily="34" charset="0"/>
                        </a:rPr>
                        <a:t>, </a:t>
                      </a:r>
                      <a:r>
                        <a:rPr lang="de-DE" sz="1000" b="0" i="0" u="none" strike="noStrike" dirty="0" err="1">
                          <a:solidFill>
                            <a:srgbClr val="000000"/>
                          </a:solidFill>
                          <a:effectLst/>
                          <a:latin typeface="Arial" panose="020B0604020202020204" pitchFamily="34" charset="0"/>
                        </a:rPr>
                        <a:t>fallback</a:t>
                      </a:r>
                      <a:r>
                        <a:rPr lang="de-DE" sz="1000" b="0" i="0" u="none" strike="noStrike" dirty="0">
                          <a:solidFill>
                            <a:srgbClr val="000000"/>
                          </a:solidFill>
                          <a:effectLst/>
                          <a:latin typeface="Arial" panose="020B0604020202020204" pitchFamily="34" charset="0"/>
                        </a:rPr>
                        <a:t> </a:t>
                      </a:r>
                      <a:r>
                        <a:rPr lang="de-DE" sz="1000" b="0" i="0" u="none" strike="noStrike" dirty="0" err="1">
                          <a:solidFill>
                            <a:srgbClr val="000000"/>
                          </a:solidFill>
                          <a:effectLst/>
                          <a:latin typeface="Arial" panose="020B0604020202020204" pitchFamily="34" charset="0"/>
                        </a:rPr>
                        <a:t>has</a:t>
                      </a:r>
                      <a:r>
                        <a:rPr lang="de-DE" sz="1000" b="0" i="0" u="none" strike="noStrike" dirty="0">
                          <a:solidFill>
                            <a:srgbClr val="000000"/>
                          </a:solidFill>
                          <a:effectLst/>
                          <a:latin typeface="Arial" panose="020B0604020202020204" pitchFamily="34" charset="0"/>
                        </a:rPr>
                        <a:t> </a:t>
                      </a:r>
                      <a:r>
                        <a:rPr lang="de-DE" sz="1000" b="0" i="0" u="none" strike="noStrike" dirty="0" err="1">
                          <a:solidFill>
                            <a:srgbClr val="000000"/>
                          </a:solidFill>
                          <a:effectLst/>
                          <a:latin typeface="Arial" panose="020B0604020202020204" pitchFamily="34" charset="0"/>
                        </a:rPr>
                        <a:t>been</a:t>
                      </a:r>
                      <a:r>
                        <a:rPr lang="de-DE" sz="1000" b="0" i="0" u="none" strike="noStrike" dirty="0">
                          <a:solidFill>
                            <a:srgbClr val="000000"/>
                          </a:solidFill>
                          <a:effectLst/>
                          <a:latin typeface="Arial" panose="020B0604020202020204" pitchFamily="34" charset="0"/>
                        </a:rPr>
                        <a:t> </a:t>
                      </a:r>
                      <a:r>
                        <a:rPr lang="de-DE" sz="1000" b="0" i="0" u="none" strike="noStrike" dirty="0" err="1">
                          <a:solidFill>
                            <a:srgbClr val="000000"/>
                          </a:solidFill>
                          <a:effectLst/>
                          <a:latin typeface="Arial" panose="020B0604020202020204" pitchFamily="34" charset="0"/>
                        </a:rPr>
                        <a:t>activated</a:t>
                      </a:r>
                      <a:r>
                        <a:rPr lang="de-DE" sz="1000" b="0" i="0" u="none" strike="noStrike" dirty="0">
                          <a:solidFill>
                            <a:srgbClr val="000000"/>
                          </a:solidFill>
                          <a:effectLst/>
                          <a:latin typeface="Arial" panose="020B0604020202020204" pitchFamily="34" charset="0"/>
                        </a:rPr>
                        <a:t> </a:t>
                      </a:r>
                      <a:r>
                        <a:rPr lang="de-DE" sz="1000" b="0" i="0" u="none" strike="noStrike" dirty="0" err="1">
                          <a:solidFill>
                            <a:srgbClr val="000000"/>
                          </a:solidFill>
                          <a:effectLst/>
                          <a:latin typeface="Arial" panose="020B0604020202020204" pitchFamily="34" charset="0"/>
                        </a:rPr>
                        <a:t>to</a:t>
                      </a:r>
                      <a:r>
                        <a:rPr lang="de-DE" sz="1000" b="0" i="0" u="none" strike="noStrike" dirty="0">
                          <a:solidFill>
                            <a:srgbClr val="000000"/>
                          </a:solidFill>
                          <a:effectLst/>
                          <a:latin typeface="Arial" panose="020B0604020202020204" pitchFamily="34" charset="0"/>
                        </a:rPr>
                        <a:t> </a:t>
                      </a:r>
                      <a:r>
                        <a:rPr lang="de-DE" sz="1000" b="0" i="0" u="none" strike="noStrike" dirty="0" err="1">
                          <a:solidFill>
                            <a:srgbClr val="000000"/>
                          </a:solidFill>
                          <a:effectLst/>
                          <a:latin typeface="Arial" panose="020B0604020202020204" pitchFamily="34" charset="0"/>
                        </a:rPr>
                        <a:t>reduce</a:t>
                      </a:r>
                      <a:r>
                        <a:rPr lang="de-DE" sz="1000" b="0" i="0" u="none" strike="noStrike" dirty="0">
                          <a:solidFill>
                            <a:srgbClr val="000000"/>
                          </a:solidFill>
                          <a:effectLst/>
                          <a:latin typeface="Arial" panose="020B0604020202020204" pitchFamily="34" charset="0"/>
                        </a:rPr>
                        <a:t> </a:t>
                      </a:r>
                      <a:r>
                        <a:rPr lang="de-DE" sz="1000" b="0" i="0" u="none" strike="noStrike" dirty="0" err="1">
                          <a:solidFill>
                            <a:srgbClr val="000000"/>
                          </a:solidFill>
                          <a:effectLst/>
                          <a:latin typeface="Arial" panose="020B0604020202020204" pitchFamily="34" charset="0"/>
                        </a:rPr>
                        <a:t>capacities</a:t>
                      </a:r>
                      <a:r>
                        <a:rPr lang="de-DE" sz="1000" b="0" i="0" u="none" strike="noStrike" dirty="0">
                          <a:solidFill>
                            <a:srgbClr val="000000"/>
                          </a:solidFill>
                          <a:effectLst/>
                          <a:latin typeface="Arial" panose="020B0604020202020204" pitchFamily="34" charset="0"/>
                        </a:rPr>
                        <a:t> </a:t>
                      </a:r>
                      <a:r>
                        <a:rPr lang="de-DE" sz="1000" b="0" i="0" u="none" strike="noStrike" dirty="0" err="1">
                          <a:solidFill>
                            <a:srgbClr val="000000"/>
                          </a:solidFill>
                          <a:effectLst/>
                          <a:latin typeface="Arial" panose="020B0604020202020204" pitchFamily="34" charset="0"/>
                        </a:rPr>
                        <a:t>as</a:t>
                      </a:r>
                      <a:r>
                        <a:rPr lang="de-DE" sz="1000" b="0" i="0" u="none" strike="noStrike" dirty="0">
                          <a:solidFill>
                            <a:srgbClr val="000000"/>
                          </a:solidFill>
                          <a:effectLst/>
                          <a:latin typeface="Arial" panose="020B0604020202020204" pitchFamily="34" charset="0"/>
                        </a:rPr>
                        <a:t> </a:t>
                      </a:r>
                      <a:r>
                        <a:rPr lang="de-DE" sz="1000" b="0" i="0" u="none" strike="noStrike" dirty="0" err="1">
                          <a:solidFill>
                            <a:srgbClr val="000000"/>
                          </a:solidFill>
                          <a:effectLst/>
                          <a:latin typeface="Arial" panose="020B0604020202020204" pitchFamily="34" charset="0"/>
                        </a:rPr>
                        <a:t>explained</a:t>
                      </a:r>
                      <a:r>
                        <a:rPr lang="de-DE" sz="1000" b="0" i="0" u="none" strike="noStrike" dirty="0">
                          <a:solidFill>
                            <a:srgbClr val="000000"/>
                          </a:solidFill>
                          <a:effectLst/>
                          <a:latin typeface="Arial" panose="020B0604020202020204" pitchFamily="34" charset="0"/>
                        </a:rPr>
                        <a:t> in </a:t>
                      </a:r>
                      <a:r>
                        <a:rPr lang="de-DE" sz="1000" b="0" i="0" u="none" strike="noStrike" dirty="0" err="1">
                          <a:solidFill>
                            <a:srgbClr val="000000"/>
                          </a:solidFill>
                          <a:effectLst/>
                          <a:latin typeface="Arial" panose="020B0604020202020204" pitchFamily="34" charset="0"/>
                        </a:rPr>
                        <a:t>the</a:t>
                      </a:r>
                      <a:r>
                        <a:rPr lang="de-DE" sz="1000" b="0" i="0" u="none" strike="noStrike" dirty="0">
                          <a:solidFill>
                            <a:srgbClr val="000000"/>
                          </a:solidFill>
                          <a:effectLst/>
                          <a:latin typeface="Arial" panose="020B0604020202020204" pitchFamily="34" charset="0"/>
                        </a:rPr>
                        <a:t> </a:t>
                      </a:r>
                      <a:r>
                        <a:rPr lang="de-DE" sz="1000" b="0" i="0" u="none" strike="noStrike" dirty="0" err="1">
                          <a:solidFill>
                            <a:srgbClr val="000000"/>
                          </a:solidFill>
                          <a:effectLst/>
                          <a:latin typeface="Arial" panose="020B0604020202020204" pitchFamily="34" charset="0"/>
                        </a:rPr>
                        <a:t>assumptions</a:t>
                      </a:r>
                      <a:r>
                        <a:rPr lang="de-DE" sz="1000" b="0" i="0" u="none" strike="noStrike" dirty="0">
                          <a:solidFill>
                            <a:srgbClr val="000000"/>
                          </a:solidFill>
                          <a:effectLst/>
                          <a:latin typeface="Arial" panose="020B0604020202020204" pitchFamily="34" charset="0"/>
                        </a:rPr>
                        <a:t> </a:t>
                      </a:r>
                      <a:r>
                        <a:rPr lang="de-DE" sz="1000" b="0" i="0" u="none" strike="noStrike" dirty="0" err="1">
                          <a:solidFill>
                            <a:srgbClr val="000000"/>
                          </a:solidFill>
                          <a:effectLst/>
                          <a:latin typeface="Arial" panose="020B0604020202020204" pitchFamily="34" charset="0"/>
                        </a:rPr>
                        <a:t>list</a:t>
                      </a:r>
                      <a:r>
                        <a:rPr lang="de-DE" sz="1000" b="0" i="0" u="none" strike="noStrike" dirty="0">
                          <a:solidFill>
                            <a:srgbClr val="000000"/>
                          </a:solidFill>
                          <a:effectLst/>
                          <a:latin typeface="Arial" panose="020B0604020202020204" pitchFamily="34" charset="0"/>
                        </a:rPr>
                        <a:t>.</a:t>
                      </a:r>
                      <a:br>
                        <a:rPr lang="de-DE" sz="1000" b="0" i="0" u="none" strike="noStrike" dirty="0">
                          <a:solidFill>
                            <a:srgbClr val="000000"/>
                          </a:solidFill>
                          <a:effectLst/>
                          <a:latin typeface="Arial" panose="020B0604020202020204" pitchFamily="34" charset="0"/>
                        </a:rPr>
                      </a:br>
                      <a:r>
                        <a:rPr lang="de-DE" sz="1000" b="0" i="0" u="none" strike="noStrike" dirty="0">
                          <a:solidFill>
                            <a:srgbClr val="000000"/>
                          </a:solidFill>
                          <a:effectLst/>
                          <a:latin typeface="Arial" panose="020B0604020202020204" pitchFamily="34" charset="0"/>
                        </a:rPr>
                        <a:t/>
                      </a:r>
                      <a:br>
                        <a:rPr lang="de-DE" sz="1000" b="0" i="0" u="none" strike="noStrike" dirty="0">
                          <a:solidFill>
                            <a:srgbClr val="000000"/>
                          </a:solidFill>
                          <a:effectLst/>
                          <a:latin typeface="Arial" panose="020B0604020202020204" pitchFamily="34" charset="0"/>
                        </a:rPr>
                      </a:br>
                      <a:r>
                        <a:rPr lang="de-DE" sz="1000" b="0" i="0" u="none" strike="noStrike" dirty="0" err="1">
                          <a:solidFill>
                            <a:srgbClr val="000000"/>
                          </a:solidFill>
                          <a:effectLst/>
                          <a:latin typeface="Arial" panose="020B0604020202020204" pitchFamily="34" charset="0"/>
                        </a:rPr>
                        <a:t>Until</a:t>
                      </a:r>
                      <a:r>
                        <a:rPr lang="de-DE" sz="1000" b="0" i="0" u="none" strike="noStrike" dirty="0">
                          <a:solidFill>
                            <a:srgbClr val="000000"/>
                          </a:solidFill>
                          <a:effectLst/>
                          <a:latin typeface="Arial" panose="020B0604020202020204" pitchFamily="34" charset="0"/>
                        </a:rPr>
                        <a:t> August, Elia </a:t>
                      </a:r>
                      <a:r>
                        <a:rPr lang="de-DE" sz="1000" b="0" i="0" u="none" strike="noStrike" dirty="0" err="1">
                          <a:solidFill>
                            <a:srgbClr val="000000"/>
                          </a:solidFill>
                          <a:effectLst/>
                          <a:latin typeface="Arial" panose="020B0604020202020204" pitchFamily="34" charset="0"/>
                        </a:rPr>
                        <a:t>experienced</a:t>
                      </a:r>
                      <a:r>
                        <a:rPr lang="de-DE" sz="1000" b="0" i="0" u="none" strike="noStrike" dirty="0">
                          <a:solidFill>
                            <a:srgbClr val="000000"/>
                          </a:solidFill>
                          <a:effectLst/>
                          <a:latin typeface="Arial" panose="020B0604020202020204" pitchFamily="34" charset="0"/>
                        </a:rPr>
                        <a:t> </a:t>
                      </a:r>
                      <a:r>
                        <a:rPr lang="de-DE" sz="1000" b="0" i="0" u="none" strike="noStrike" dirty="0" err="1">
                          <a:solidFill>
                            <a:srgbClr val="000000"/>
                          </a:solidFill>
                          <a:effectLst/>
                          <a:latin typeface="Arial" panose="020B0604020202020204" pitchFamily="34" charset="0"/>
                        </a:rPr>
                        <a:t>inconsistencies</a:t>
                      </a:r>
                      <a:r>
                        <a:rPr lang="de-DE" sz="1000" b="0" i="0" u="none" strike="noStrike" dirty="0">
                          <a:solidFill>
                            <a:srgbClr val="000000"/>
                          </a:solidFill>
                          <a:effectLst/>
                          <a:latin typeface="Arial" panose="020B0604020202020204" pitchFamily="34" charset="0"/>
                        </a:rPr>
                        <a:t> in </a:t>
                      </a:r>
                      <a:r>
                        <a:rPr lang="de-DE" sz="1000" b="0" i="0" u="none" strike="noStrike" dirty="0" err="1">
                          <a:solidFill>
                            <a:srgbClr val="000000"/>
                          </a:solidFill>
                          <a:effectLst/>
                          <a:latin typeface="Arial" panose="020B0604020202020204" pitchFamily="34" charset="0"/>
                        </a:rPr>
                        <a:t>the</a:t>
                      </a:r>
                      <a:r>
                        <a:rPr lang="de-DE" sz="1000" b="0" i="0" u="none" strike="noStrike" dirty="0">
                          <a:solidFill>
                            <a:srgbClr val="000000"/>
                          </a:solidFill>
                          <a:effectLst/>
                          <a:latin typeface="Arial" panose="020B0604020202020204" pitchFamily="34" charset="0"/>
                        </a:rPr>
                        <a:t> </a:t>
                      </a:r>
                      <a:r>
                        <a:rPr lang="de-DE" sz="1000" b="0" i="0" u="none" strike="noStrike" dirty="0" err="1">
                          <a:solidFill>
                            <a:srgbClr val="000000"/>
                          </a:solidFill>
                          <a:effectLst/>
                          <a:latin typeface="Arial" panose="020B0604020202020204" pitchFamily="34" charset="0"/>
                        </a:rPr>
                        <a:t>application</a:t>
                      </a:r>
                      <a:r>
                        <a:rPr lang="de-DE" sz="1000" b="0" i="0" u="none" strike="noStrike" dirty="0">
                          <a:solidFill>
                            <a:srgbClr val="000000"/>
                          </a:solidFill>
                          <a:effectLst/>
                          <a:latin typeface="Arial" panose="020B0604020202020204" pitchFamily="34" charset="0"/>
                        </a:rPr>
                        <a:t> </a:t>
                      </a:r>
                      <a:r>
                        <a:rPr lang="de-DE" sz="1000" b="0" i="0" u="none" strike="noStrike" dirty="0" err="1">
                          <a:solidFill>
                            <a:srgbClr val="000000"/>
                          </a:solidFill>
                          <a:effectLst/>
                          <a:latin typeface="Arial" panose="020B0604020202020204" pitchFamily="34" charset="0"/>
                        </a:rPr>
                        <a:t>of</a:t>
                      </a:r>
                      <a:r>
                        <a:rPr lang="de-DE" sz="1000" b="0" i="0" u="none" strike="noStrike" dirty="0">
                          <a:solidFill>
                            <a:srgbClr val="000000"/>
                          </a:solidFill>
                          <a:effectLst/>
                          <a:latin typeface="Arial" panose="020B0604020202020204" pitchFamily="34" charset="0"/>
                        </a:rPr>
                        <a:t> </a:t>
                      </a:r>
                      <a:r>
                        <a:rPr lang="de-DE" sz="1000" b="0" i="0" u="none" strike="noStrike" dirty="0" err="1">
                          <a:solidFill>
                            <a:srgbClr val="000000"/>
                          </a:solidFill>
                          <a:effectLst/>
                          <a:latin typeface="Arial" panose="020B0604020202020204" pitchFamily="34" charset="0"/>
                        </a:rPr>
                        <a:t>fallback</a:t>
                      </a:r>
                      <a:r>
                        <a:rPr lang="de-DE" sz="1000" b="0" i="0" u="none" strike="noStrike" dirty="0">
                          <a:solidFill>
                            <a:srgbClr val="000000"/>
                          </a:solidFill>
                          <a:effectLst/>
                          <a:latin typeface="Arial" panose="020B0604020202020204" pitchFamily="34" charset="0"/>
                        </a:rPr>
                        <a:t> </a:t>
                      </a:r>
                      <a:r>
                        <a:rPr lang="de-DE" sz="1000" b="0" i="0" u="none" strike="noStrike" dirty="0" err="1">
                          <a:solidFill>
                            <a:srgbClr val="000000"/>
                          </a:solidFill>
                          <a:effectLst/>
                          <a:latin typeface="Arial" panose="020B0604020202020204" pitchFamily="34" charset="0"/>
                        </a:rPr>
                        <a:t>capacities</a:t>
                      </a:r>
                      <a:r>
                        <a:rPr lang="de-DE" sz="1000" b="0" i="0" u="none" strike="noStrike" dirty="0">
                          <a:solidFill>
                            <a:srgbClr val="000000"/>
                          </a:solidFill>
                          <a:effectLst/>
                          <a:latin typeface="Arial" panose="020B0604020202020204" pitchFamily="34" charset="0"/>
                        </a:rPr>
                        <a:t>, </a:t>
                      </a:r>
                      <a:r>
                        <a:rPr lang="de-DE" sz="1000" b="0" i="0" u="none" strike="noStrike" dirty="0" err="1">
                          <a:solidFill>
                            <a:srgbClr val="000000"/>
                          </a:solidFill>
                          <a:effectLst/>
                          <a:latin typeface="Arial" panose="020B0604020202020204" pitchFamily="34" charset="0"/>
                        </a:rPr>
                        <a:t>leading</a:t>
                      </a:r>
                      <a:r>
                        <a:rPr lang="de-DE" sz="1000" b="0" i="0" u="none" strike="noStrike" dirty="0">
                          <a:solidFill>
                            <a:srgbClr val="000000"/>
                          </a:solidFill>
                          <a:effectLst/>
                          <a:latin typeface="Arial" panose="020B0604020202020204" pitchFamily="34" charset="0"/>
                        </a:rPr>
                        <a:t> </a:t>
                      </a:r>
                      <a:r>
                        <a:rPr lang="de-DE" sz="1000" b="0" i="0" u="none" strike="noStrike" dirty="0" err="1">
                          <a:solidFill>
                            <a:srgbClr val="000000"/>
                          </a:solidFill>
                          <a:effectLst/>
                          <a:latin typeface="Arial" panose="020B0604020202020204" pitchFamily="34" charset="0"/>
                        </a:rPr>
                        <a:t>to</a:t>
                      </a:r>
                      <a:r>
                        <a:rPr lang="de-DE" sz="1000" b="0" i="0" u="none" strike="noStrike" dirty="0">
                          <a:solidFill>
                            <a:srgbClr val="000000"/>
                          </a:solidFill>
                          <a:effectLst/>
                          <a:latin typeface="Arial" panose="020B0604020202020204" pitchFamily="34" charset="0"/>
                        </a:rPr>
                        <a:t> </a:t>
                      </a:r>
                      <a:r>
                        <a:rPr lang="de-DE" sz="1000" b="0" i="0" u="none" strike="noStrike" dirty="0" err="1">
                          <a:solidFill>
                            <a:srgbClr val="000000"/>
                          </a:solidFill>
                          <a:effectLst/>
                          <a:latin typeface="Arial" panose="020B0604020202020204" pitchFamily="34" charset="0"/>
                        </a:rPr>
                        <a:t>sometimes</a:t>
                      </a:r>
                      <a:r>
                        <a:rPr lang="de-DE" sz="1000" b="0" i="0" u="none" strike="noStrike" dirty="0">
                          <a:solidFill>
                            <a:srgbClr val="000000"/>
                          </a:solidFill>
                          <a:effectLst/>
                          <a:latin typeface="Arial" panose="020B0604020202020204" pitchFamily="34" charset="0"/>
                        </a:rPr>
                        <a:t> </a:t>
                      </a:r>
                      <a:r>
                        <a:rPr lang="de-DE" sz="1000" b="0" i="0" u="none" strike="noStrike" dirty="0" err="1">
                          <a:solidFill>
                            <a:srgbClr val="000000"/>
                          </a:solidFill>
                          <a:effectLst/>
                          <a:latin typeface="Arial" panose="020B0604020202020204" pitchFamily="34" charset="0"/>
                        </a:rPr>
                        <a:t>smaller</a:t>
                      </a:r>
                      <a:r>
                        <a:rPr lang="de-DE" sz="1000" b="0" i="0" u="none" strike="noStrike" dirty="0">
                          <a:solidFill>
                            <a:srgbClr val="000000"/>
                          </a:solidFill>
                          <a:effectLst/>
                          <a:latin typeface="Arial" panose="020B0604020202020204" pitchFamily="34" charset="0"/>
                        </a:rPr>
                        <a:t> </a:t>
                      </a:r>
                      <a:r>
                        <a:rPr lang="de-DE" sz="1000" b="0" i="0" u="none" strike="noStrike" dirty="0" err="1">
                          <a:solidFill>
                            <a:srgbClr val="000000"/>
                          </a:solidFill>
                          <a:effectLst/>
                          <a:latin typeface="Arial" panose="020B0604020202020204" pitchFamily="34" charset="0"/>
                        </a:rPr>
                        <a:t>values</a:t>
                      </a:r>
                      <a:r>
                        <a:rPr lang="de-DE" sz="1000" b="0" i="0" u="none" strike="noStrike" dirty="0">
                          <a:solidFill>
                            <a:srgbClr val="000000"/>
                          </a:solidFill>
                          <a:effectLst/>
                          <a:latin typeface="Arial" panose="020B0604020202020204" pitchFamily="34" charset="0"/>
                        </a:rPr>
                        <a:t> </a:t>
                      </a:r>
                      <a:r>
                        <a:rPr lang="de-DE" sz="1000" b="0" i="0" u="none" strike="noStrike" dirty="0" err="1">
                          <a:solidFill>
                            <a:srgbClr val="000000"/>
                          </a:solidFill>
                          <a:effectLst/>
                          <a:latin typeface="Arial" panose="020B0604020202020204" pitchFamily="34" charset="0"/>
                        </a:rPr>
                        <a:t>that</a:t>
                      </a:r>
                      <a:r>
                        <a:rPr lang="de-DE" sz="1000" b="0" i="0" u="none" strike="noStrike" dirty="0">
                          <a:solidFill>
                            <a:srgbClr val="000000"/>
                          </a:solidFill>
                          <a:effectLst/>
                          <a:latin typeface="Arial" panose="020B0604020202020204" pitchFamily="34" charset="0"/>
                        </a:rPr>
                        <a:t> </a:t>
                      </a:r>
                      <a:r>
                        <a:rPr lang="de-DE" sz="1000" b="0" i="0" u="none" strike="noStrike" dirty="0" err="1">
                          <a:solidFill>
                            <a:srgbClr val="000000"/>
                          </a:solidFill>
                          <a:effectLst/>
                          <a:latin typeface="Arial" panose="020B0604020202020204" pitchFamily="34" charset="0"/>
                        </a:rPr>
                        <a:t>were</a:t>
                      </a:r>
                      <a:r>
                        <a:rPr lang="de-DE" sz="1000" b="0" i="0" u="none" strike="noStrike" dirty="0">
                          <a:solidFill>
                            <a:srgbClr val="000000"/>
                          </a:solidFill>
                          <a:effectLst/>
                          <a:latin typeface="Arial" panose="020B0604020202020204" pitchFamily="34" charset="0"/>
                        </a:rPr>
                        <a:t> </a:t>
                      </a:r>
                      <a:r>
                        <a:rPr lang="de-DE" sz="1000" b="0" i="0" u="none" strike="noStrike" dirty="0" err="1">
                          <a:solidFill>
                            <a:srgbClr val="000000"/>
                          </a:solidFill>
                          <a:effectLst/>
                          <a:latin typeface="Arial" panose="020B0604020202020204" pitchFamily="34" charset="0"/>
                        </a:rPr>
                        <a:t>applied</a:t>
                      </a:r>
                      <a:r>
                        <a:rPr lang="de-DE" sz="1000" b="0" i="0" u="none" strike="noStrike" dirty="0">
                          <a:solidFill>
                            <a:srgbClr val="000000"/>
                          </a:solidFill>
                          <a:effectLst/>
                          <a:latin typeface="Arial" panose="020B0604020202020204" pitchFamily="34" charset="0"/>
                        </a:rPr>
                        <a:t> </a:t>
                      </a:r>
                      <a:r>
                        <a:rPr lang="de-DE" sz="1000" b="0" i="0" u="none" strike="noStrike" dirty="0" err="1">
                          <a:solidFill>
                            <a:srgbClr val="000000"/>
                          </a:solidFill>
                          <a:effectLst/>
                          <a:latin typeface="Arial" panose="020B0604020202020204" pitchFamily="34" charset="0"/>
                        </a:rPr>
                        <a:t>compared</a:t>
                      </a:r>
                      <a:r>
                        <a:rPr lang="de-DE" sz="1000" b="0" i="0" u="none" strike="noStrike" dirty="0">
                          <a:solidFill>
                            <a:srgbClr val="000000"/>
                          </a:solidFill>
                          <a:effectLst/>
                          <a:latin typeface="Arial" panose="020B0604020202020204" pitchFamily="34" charset="0"/>
                        </a:rPr>
                        <a:t> </a:t>
                      </a:r>
                      <a:r>
                        <a:rPr lang="de-DE" sz="1000" b="0" i="0" u="none" strike="noStrike" dirty="0" err="1">
                          <a:solidFill>
                            <a:srgbClr val="000000"/>
                          </a:solidFill>
                          <a:effectLst/>
                          <a:latin typeface="Arial" panose="020B0604020202020204" pitchFamily="34" charset="0"/>
                        </a:rPr>
                        <a:t>to</a:t>
                      </a:r>
                      <a:r>
                        <a:rPr lang="de-DE" sz="1000" b="0" i="0" u="none" strike="noStrike" dirty="0">
                          <a:solidFill>
                            <a:srgbClr val="000000"/>
                          </a:solidFill>
                          <a:effectLst/>
                          <a:latin typeface="Arial" panose="020B0604020202020204" pitchFamily="34" charset="0"/>
                        </a:rPr>
                        <a:t> </a:t>
                      </a:r>
                      <a:r>
                        <a:rPr lang="de-DE" sz="1000" b="0" i="0" u="none" strike="noStrike" dirty="0" err="1">
                          <a:solidFill>
                            <a:srgbClr val="000000"/>
                          </a:solidFill>
                          <a:effectLst/>
                          <a:latin typeface="Arial" panose="020B0604020202020204" pitchFamily="34" charset="0"/>
                        </a:rPr>
                        <a:t>the</a:t>
                      </a:r>
                      <a:r>
                        <a:rPr lang="de-DE" sz="1000" b="0" i="0" u="none" strike="noStrike" dirty="0">
                          <a:solidFill>
                            <a:srgbClr val="000000"/>
                          </a:solidFill>
                          <a:effectLst/>
                          <a:latin typeface="Arial" panose="020B0604020202020204" pitchFamily="34" charset="0"/>
                        </a:rPr>
                        <a:t> </a:t>
                      </a:r>
                      <a:r>
                        <a:rPr lang="de-DE" sz="1000" b="0" i="0" u="none" strike="noStrike" dirty="0" err="1">
                          <a:solidFill>
                            <a:srgbClr val="000000"/>
                          </a:solidFill>
                          <a:effectLst/>
                          <a:latin typeface="Arial" panose="020B0604020202020204" pitchFamily="34" charset="0"/>
                        </a:rPr>
                        <a:t>assumptions</a:t>
                      </a:r>
                      <a:r>
                        <a:rPr lang="de-DE" sz="1000" b="0" i="0" u="none" strike="noStrike" dirty="0">
                          <a:solidFill>
                            <a:srgbClr val="000000"/>
                          </a:solidFill>
                          <a:effectLst/>
                          <a:latin typeface="Arial" panose="020B0604020202020204" pitchFamily="34" charset="0"/>
                        </a:rPr>
                        <a:t> </a:t>
                      </a:r>
                      <a:r>
                        <a:rPr lang="de-DE" sz="1000" b="0" i="0" u="none" strike="noStrike" dirty="0" err="1">
                          <a:solidFill>
                            <a:srgbClr val="000000"/>
                          </a:solidFill>
                          <a:effectLst/>
                          <a:latin typeface="Arial" panose="020B0604020202020204" pitchFamily="34" charset="0"/>
                        </a:rPr>
                        <a:t>list</a:t>
                      </a:r>
                      <a:r>
                        <a:rPr lang="de-DE" sz="1000" b="0" i="0" u="none" strike="noStrike" dirty="0">
                          <a:solidFill>
                            <a:srgbClr val="000000"/>
                          </a:solidFill>
                          <a:effectLst/>
                          <a:latin typeface="Arial" panose="020B0604020202020204" pitchFamily="34" charset="0"/>
                        </a:rPr>
                        <a:t>.</a:t>
                      </a:r>
                      <a:br>
                        <a:rPr lang="de-DE" sz="1000" b="0" i="0" u="none" strike="noStrike" dirty="0">
                          <a:solidFill>
                            <a:srgbClr val="000000"/>
                          </a:solidFill>
                          <a:effectLst/>
                          <a:latin typeface="Arial" panose="020B0604020202020204" pitchFamily="34" charset="0"/>
                        </a:rPr>
                      </a:br>
                      <a:r>
                        <a:rPr lang="de-DE" sz="1000" b="0" i="0" u="none" strike="noStrike" dirty="0">
                          <a:solidFill>
                            <a:srgbClr val="000000"/>
                          </a:solidFill>
                          <a:effectLst/>
                          <a:latin typeface="Arial" panose="020B0604020202020204" pitchFamily="34" charset="0"/>
                        </a:rPr>
                        <a:t/>
                      </a:r>
                      <a:br>
                        <a:rPr lang="de-DE" sz="1000" b="0" i="0" u="none" strike="noStrike" dirty="0">
                          <a:solidFill>
                            <a:srgbClr val="000000"/>
                          </a:solidFill>
                          <a:effectLst/>
                          <a:latin typeface="Arial" panose="020B0604020202020204" pitchFamily="34" charset="0"/>
                        </a:rPr>
                      </a:br>
                      <a:r>
                        <a:rPr lang="de-DE" sz="1000" b="0" i="0" u="none" strike="noStrike" dirty="0" err="1">
                          <a:solidFill>
                            <a:srgbClr val="000000"/>
                          </a:solidFill>
                          <a:effectLst/>
                          <a:latin typeface="Arial" panose="020B0604020202020204" pitchFamily="34" charset="0"/>
                        </a:rPr>
                        <a:t>Impacted</a:t>
                      </a:r>
                      <a:r>
                        <a:rPr lang="de-DE" sz="1000" b="0" i="0" u="none" strike="noStrike" dirty="0">
                          <a:solidFill>
                            <a:srgbClr val="000000"/>
                          </a:solidFill>
                          <a:effectLst/>
                          <a:latin typeface="Arial" panose="020B0604020202020204" pitchFamily="34" charset="0"/>
                        </a:rPr>
                        <a:t> BDs (TSOs): </a:t>
                      </a:r>
                      <a:r>
                        <a:rPr lang="de-DE" sz="1000" b="0" i="0" u="none" strike="noStrike" dirty="0" smtClean="0">
                          <a:solidFill>
                            <a:srgbClr val="000000"/>
                          </a:solidFill>
                          <a:effectLst/>
                          <a:latin typeface="Arial" panose="020B0604020202020204" pitchFamily="34" charset="0"/>
                        </a:rPr>
                        <a:t>Apr </a:t>
                      </a:r>
                      <a:r>
                        <a:rPr lang="de-DE" sz="1000" b="0" i="0" u="none" strike="noStrike" dirty="0">
                          <a:solidFill>
                            <a:srgbClr val="000000"/>
                          </a:solidFill>
                          <a:effectLst/>
                          <a:latin typeface="Arial" panose="020B0604020202020204" pitchFamily="34" charset="0"/>
                        </a:rPr>
                        <a:t>20 (</a:t>
                      </a:r>
                      <a:r>
                        <a:rPr lang="de-DE" sz="1000" b="0" i="0" u="none" strike="noStrike" dirty="0" err="1">
                          <a:solidFill>
                            <a:srgbClr val="000000"/>
                          </a:solidFill>
                          <a:effectLst/>
                          <a:latin typeface="Arial" panose="020B0604020202020204" pitchFamily="34" charset="0"/>
                        </a:rPr>
                        <a:t>DAVinCY</a:t>
                      </a:r>
                      <a:r>
                        <a:rPr lang="de-DE" sz="1000" b="0" i="0" u="none" strike="noStrike" dirty="0">
                          <a:solidFill>
                            <a:srgbClr val="000000"/>
                          </a:solidFill>
                          <a:effectLst/>
                          <a:latin typeface="Arial" panose="020B0604020202020204" pitchFamily="34" charset="0"/>
                        </a:rPr>
                        <a:t> TSOs), Apr 24 (Elia</a:t>
                      </a:r>
                      <a:r>
                        <a:rPr lang="de-DE" sz="1000" b="0" i="0" u="none" strike="noStrike" dirty="0" smtClean="0">
                          <a:solidFill>
                            <a:srgbClr val="000000"/>
                          </a:solidFill>
                          <a:effectLst/>
                          <a:latin typeface="Arial" panose="020B0604020202020204" pitchFamily="34" charset="0"/>
                        </a:rPr>
                        <a:t>)</a:t>
                      </a:r>
                      <a:endParaRPr lang="de-DE" sz="1000" b="0" i="0" u="none" strike="noStrike" dirty="0">
                        <a:solidFill>
                          <a:srgbClr val="000000"/>
                        </a:solidFill>
                        <a:effectLst/>
                        <a:latin typeface="Arial" panose="020B0604020202020204" pitchFamily="34" charset="0"/>
                      </a:endParaRPr>
                    </a:p>
                  </a:txBody>
                  <a:tcPr marL="2822" marR="2822" marT="282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tc>
                  <a:txBody>
                    <a:bodyPr/>
                    <a:lstStyle/>
                    <a:p>
                      <a:pPr algn="ctr" fontAlgn="ctr"/>
                      <a:r>
                        <a:rPr lang="de-DE" sz="1000" b="0" i="0" u="none" strike="noStrike">
                          <a:solidFill>
                            <a:srgbClr val="000000"/>
                          </a:solidFill>
                          <a:effectLst/>
                          <a:latin typeface="Arial" panose="020B0604020202020204" pitchFamily="34" charset="0"/>
                        </a:rPr>
                        <a:t>16.11.2020</a:t>
                      </a:r>
                    </a:p>
                  </a:txBody>
                  <a:tcPr marL="2822" marR="2822" marT="282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tc>
                  <a:txBody>
                    <a:bodyPr/>
                    <a:lstStyle/>
                    <a:p>
                      <a:pPr algn="ctr" fontAlgn="ctr"/>
                      <a:r>
                        <a:rPr lang="de-DE" sz="1000" b="0" i="0" u="none" strike="noStrike" dirty="0">
                          <a:solidFill>
                            <a:srgbClr val="000000"/>
                          </a:solidFill>
                          <a:effectLst/>
                          <a:latin typeface="Arial" panose="020B0604020202020204" pitchFamily="34" charset="0"/>
                        </a:rPr>
                        <a:t>07.06.2022</a:t>
                      </a:r>
                    </a:p>
                  </a:txBody>
                  <a:tcPr marL="2822" marR="2822" marT="282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extLst>
                  <a:ext uri="{0D108BD9-81ED-4DB2-BD59-A6C34878D82A}">
                    <a16:rowId xmlns:a16="http://schemas.microsoft.com/office/drawing/2014/main" val="2340213264"/>
                  </a:ext>
                </a:extLst>
              </a:tr>
              <a:tr h="241271">
                <a:tc>
                  <a:txBody>
                    <a:bodyPr/>
                    <a:lstStyle/>
                    <a:p>
                      <a:pPr algn="l" fontAlgn="ctr"/>
                      <a:r>
                        <a:rPr lang="en-US" sz="1000" b="0" i="0" u="none" strike="noStrike">
                          <a:solidFill>
                            <a:srgbClr val="000000"/>
                          </a:solidFill>
                          <a:effectLst/>
                          <a:latin typeface="Arial" panose="020B0604020202020204" pitchFamily="34" charset="0"/>
                        </a:rPr>
                        <a:t>There is a modelling issue for the power exchange between DE and DK2 via the Combined Grid Solution (HVDC). This issue inhibits all shifts of this net position for loop-flow and Fuaf calculation.</a:t>
                      </a:r>
                    </a:p>
                  </a:txBody>
                  <a:tcPr marL="2822" marR="2822" marT="282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tc>
                  <a:txBody>
                    <a:bodyPr/>
                    <a:lstStyle/>
                    <a:p>
                      <a:pPr algn="ctr" fontAlgn="ctr"/>
                      <a:r>
                        <a:rPr lang="de-DE" sz="1000" b="0" i="0" u="none" strike="noStrike">
                          <a:solidFill>
                            <a:srgbClr val="000000"/>
                          </a:solidFill>
                          <a:effectLst/>
                          <a:latin typeface="Arial" panose="020B0604020202020204" pitchFamily="34" charset="0"/>
                        </a:rPr>
                        <a:t>15.04.2021</a:t>
                      </a:r>
                    </a:p>
                  </a:txBody>
                  <a:tcPr marL="2822" marR="2822" marT="282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tc>
                  <a:txBody>
                    <a:bodyPr/>
                    <a:lstStyle/>
                    <a:p>
                      <a:pPr algn="ctr" fontAlgn="ctr"/>
                      <a:r>
                        <a:rPr lang="de-DE" sz="1000" b="0" i="0" u="none" strike="noStrike">
                          <a:solidFill>
                            <a:srgbClr val="000000"/>
                          </a:solidFill>
                          <a:effectLst/>
                          <a:latin typeface="Arial" panose="020B0604020202020204" pitchFamily="34" charset="0"/>
                        </a:rPr>
                        <a:t>09.04.2022</a:t>
                      </a:r>
                    </a:p>
                  </a:txBody>
                  <a:tcPr marL="2822" marR="2822" marT="282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extLst>
                  <a:ext uri="{0D108BD9-81ED-4DB2-BD59-A6C34878D82A}">
                    <a16:rowId xmlns:a16="http://schemas.microsoft.com/office/drawing/2014/main" val="949370806"/>
                  </a:ext>
                </a:extLst>
              </a:tr>
              <a:tr h="321694">
                <a:tc>
                  <a:txBody>
                    <a:bodyPr/>
                    <a:lstStyle/>
                    <a:p>
                      <a:pPr algn="l" fontAlgn="ctr"/>
                      <a:r>
                        <a:rPr lang="en-US" sz="1000" b="0" i="0" u="none" strike="noStrike">
                          <a:solidFill>
                            <a:srgbClr val="000000"/>
                          </a:solidFill>
                          <a:effectLst/>
                          <a:latin typeface="Arial" panose="020B0604020202020204" pitchFamily="34" charset="0"/>
                        </a:rPr>
                        <a:t>Core TSOs recently discovered an inconsistency in the CGM impacting the Net Positions of Germany, Belgium and Poland in the CGM. As a consequence, the zero-balanced flows, RAMs and other relevant parameters of the capacity calculation are affected, especially for CNECs in and close to the affected bidding zones.</a:t>
                      </a:r>
                    </a:p>
                  </a:txBody>
                  <a:tcPr marL="2822" marR="2822" marT="282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tc>
                  <a:txBody>
                    <a:bodyPr/>
                    <a:lstStyle/>
                    <a:p>
                      <a:pPr algn="ctr" fontAlgn="ctr"/>
                      <a:r>
                        <a:rPr lang="de-DE" sz="1000" b="0" i="0" u="none" strike="noStrike">
                          <a:solidFill>
                            <a:srgbClr val="000000"/>
                          </a:solidFill>
                          <a:effectLst/>
                          <a:latin typeface="Arial" panose="020B0604020202020204" pitchFamily="34" charset="0"/>
                        </a:rPr>
                        <a:t> </a:t>
                      </a:r>
                    </a:p>
                  </a:txBody>
                  <a:tcPr marL="2822" marR="2822" marT="282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tc>
                  <a:txBody>
                    <a:bodyPr/>
                    <a:lstStyle/>
                    <a:p>
                      <a:pPr algn="ctr" fontAlgn="ctr"/>
                      <a:r>
                        <a:rPr lang="de-DE" sz="1000" b="0" i="0" u="none" strike="noStrike">
                          <a:solidFill>
                            <a:srgbClr val="000000"/>
                          </a:solidFill>
                          <a:effectLst/>
                          <a:latin typeface="Arial" panose="020B0604020202020204" pitchFamily="34" charset="0"/>
                        </a:rPr>
                        <a:t>09.04.2022</a:t>
                      </a:r>
                    </a:p>
                  </a:txBody>
                  <a:tcPr marL="2822" marR="2822" marT="282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extLst>
                  <a:ext uri="{0D108BD9-81ED-4DB2-BD59-A6C34878D82A}">
                    <a16:rowId xmlns:a16="http://schemas.microsoft.com/office/drawing/2014/main" val="1755716120"/>
                  </a:ext>
                </a:extLst>
              </a:tr>
              <a:tr h="402118">
                <a:tc>
                  <a:txBody>
                    <a:bodyPr/>
                    <a:lstStyle/>
                    <a:p>
                      <a:pPr algn="l" fontAlgn="ctr"/>
                      <a:r>
                        <a:rPr lang="en-US" sz="1000" b="0" i="0" u="none" strike="noStrike">
                          <a:solidFill>
                            <a:srgbClr val="000000"/>
                          </a:solidFill>
                          <a:effectLst/>
                          <a:latin typeface="Arial" panose="020B0604020202020204" pitchFamily="34" charset="0"/>
                        </a:rPr>
                        <a:t>On 16th of March the entire grid of Ukraine and Moldovia  have been synchronized with EU synchronous area. As the new connected TSOs are currently not sending their IGMs on a daily basis, it can lead to the incorrect F0,all and Fuaf flows calculation. Main impact is on the Core CNECs that are located in the vicinity of UA &amp;MD.</a:t>
                      </a:r>
                    </a:p>
                  </a:txBody>
                  <a:tcPr marL="2822" marR="2822" marT="282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tc>
                  <a:txBody>
                    <a:bodyPr/>
                    <a:lstStyle/>
                    <a:p>
                      <a:pPr algn="ctr" fontAlgn="ctr"/>
                      <a:r>
                        <a:rPr lang="de-DE" sz="1000" b="0" i="0" u="none" strike="noStrike">
                          <a:solidFill>
                            <a:srgbClr val="000000"/>
                          </a:solidFill>
                          <a:effectLst/>
                          <a:latin typeface="Arial" panose="020B0604020202020204" pitchFamily="34" charset="0"/>
                        </a:rPr>
                        <a:t>16.03.2022</a:t>
                      </a:r>
                    </a:p>
                  </a:txBody>
                  <a:tcPr marL="2822" marR="2822" marT="282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tc>
                  <a:txBody>
                    <a:bodyPr/>
                    <a:lstStyle/>
                    <a:p>
                      <a:pPr algn="ctr" fontAlgn="ctr"/>
                      <a:r>
                        <a:rPr lang="de-DE" sz="1000" b="0" i="0" u="none" strike="noStrike">
                          <a:solidFill>
                            <a:srgbClr val="000000"/>
                          </a:solidFill>
                          <a:effectLst/>
                          <a:latin typeface="Arial" panose="020B0604020202020204" pitchFamily="34" charset="0"/>
                        </a:rPr>
                        <a:t>06.04.2022</a:t>
                      </a:r>
                    </a:p>
                  </a:txBody>
                  <a:tcPr marL="2822" marR="2822" marT="282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extLst>
                  <a:ext uri="{0D108BD9-81ED-4DB2-BD59-A6C34878D82A}">
                    <a16:rowId xmlns:a16="http://schemas.microsoft.com/office/drawing/2014/main" val="1985935790"/>
                  </a:ext>
                </a:extLst>
              </a:tr>
              <a:tr h="84656">
                <a:tc>
                  <a:txBody>
                    <a:bodyPr/>
                    <a:lstStyle/>
                    <a:p>
                      <a:pPr algn="l" fontAlgn="ctr"/>
                      <a:r>
                        <a:rPr lang="en-US" sz="1000" b="0" i="0" u="none" strike="noStrike">
                          <a:solidFill>
                            <a:srgbClr val="000000"/>
                          </a:solidFill>
                          <a:effectLst/>
                          <a:latin typeface="Arial" panose="020B0604020202020204" pitchFamily="34" charset="0"/>
                        </a:rPr>
                        <a:t>For BD 07/04 no remedial actions were applied leading to capacity without NRAO.</a:t>
                      </a:r>
                    </a:p>
                  </a:txBody>
                  <a:tcPr marL="2822" marR="2822" marT="282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tc>
                  <a:txBody>
                    <a:bodyPr/>
                    <a:lstStyle/>
                    <a:p>
                      <a:pPr algn="ctr" fontAlgn="ctr"/>
                      <a:r>
                        <a:rPr lang="de-DE" sz="1000" b="0" i="0" u="none" strike="noStrike">
                          <a:solidFill>
                            <a:srgbClr val="000000"/>
                          </a:solidFill>
                          <a:effectLst/>
                          <a:latin typeface="Arial" panose="020B0604020202020204" pitchFamily="34" charset="0"/>
                        </a:rPr>
                        <a:t>07.04.2022</a:t>
                      </a:r>
                    </a:p>
                  </a:txBody>
                  <a:tcPr marL="2822" marR="2822" marT="282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tc>
                  <a:txBody>
                    <a:bodyPr/>
                    <a:lstStyle/>
                    <a:p>
                      <a:pPr algn="ctr" fontAlgn="ctr"/>
                      <a:r>
                        <a:rPr lang="de-DE" sz="1000" b="0" i="0" u="none" strike="noStrike">
                          <a:solidFill>
                            <a:srgbClr val="000000"/>
                          </a:solidFill>
                          <a:effectLst/>
                          <a:latin typeface="Arial" panose="020B0604020202020204" pitchFamily="34" charset="0"/>
                        </a:rPr>
                        <a:t>07.04.2022</a:t>
                      </a:r>
                    </a:p>
                  </a:txBody>
                  <a:tcPr marL="2822" marR="2822" marT="282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extLst>
                  <a:ext uri="{0D108BD9-81ED-4DB2-BD59-A6C34878D82A}">
                    <a16:rowId xmlns:a16="http://schemas.microsoft.com/office/drawing/2014/main" val="2016492443"/>
                  </a:ext>
                </a:extLst>
              </a:tr>
              <a:tr h="321694">
                <a:tc>
                  <a:txBody>
                    <a:bodyPr/>
                    <a:lstStyle/>
                    <a:p>
                      <a:pPr algn="l" fontAlgn="ctr"/>
                      <a:r>
                        <a:rPr lang="en-US" sz="1000" b="0" i="0" u="none" strike="noStrike">
                          <a:solidFill>
                            <a:srgbClr val="000000"/>
                          </a:solidFill>
                          <a:effectLst/>
                          <a:latin typeface="Arial" panose="020B0604020202020204" pitchFamily="34" charset="0"/>
                        </a:rPr>
                        <a:t>Application of ultimate fallback by DAVinCy TSOs leading to reduced capacities with DFP-like results for several hubs</a:t>
                      </a:r>
                      <a:br>
                        <a:rPr lang="en-US" sz="1000" b="0" i="0" u="none" strike="noStrike">
                          <a:solidFill>
                            <a:srgbClr val="000000"/>
                          </a:solidFill>
                          <a:effectLst/>
                          <a:latin typeface="Arial" panose="020B0604020202020204" pitchFamily="34" charset="0"/>
                        </a:rPr>
                      </a:br>
                      <a:r>
                        <a:rPr lang="en-US" sz="1000" b="0" i="0" u="none" strike="noStrike">
                          <a:solidFill>
                            <a:srgbClr val="000000"/>
                          </a:solidFill>
                          <a:effectLst/>
                          <a:latin typeface="Arial" panose="020B0604020202020204" pitchFamily="34" charset="0"/>
                        </a:rPr>
                        <a:t/>
                      </a:r>
                      <a:br>
                        <a:rPr lang="en-US" sz="1000" b="0" i="0" u="none" strike="noStrike">
                          <a:solidFill>
                            <a:srgbClr val="000000"/>
                          </a:solidFill>
                          <a:effectLst/>
                          <a:latin typeface="Arial" panose="020B0604020202020204" pitchFamily="34" charset="0"/>
                        </a:rPr>
                      </a:br>
                      <a:r>
                        <a:rPr lang="en-US" sz="1000" b="0" i="0" u="none" strike="noStrike">
                          <a:solidFill>
                            <a:srgbClr val="000000"/>
                          </a:solidFill>
                          <a:effectLst/>
                          <a:latin typeface="Arial" panose="020B0604020202020204" pitchFamily="34" charset="0"/>
                        </a:rPr>
                        <a:t>Impacted BDs: Mar 10, Mar 11, Mar 12, Mar 18, Apr 20</a:t>
                      </a:r>
                    </a:p>
                  </a:txBody>
                  <a:tcPr marL="2822" marR="2822" marT="282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tc>
                  <a:txBody>
                    <a:bodyPr/>
                    <a:lstStyle/>
                    <a:p>
                      <a:pPr algn="ctr" fontAlgn="ctr"/>
                      <a:r>
                        <a:rPr lang="de-DE" sz="1000" b="0" i="0" u="none" strike="noStrike">
                          <a:solidFill>
                            <a:srgbClr val="000000"/>
                          </a:solidFill>
                          <a:effectLst/>
                          <a:latin typeface="Arial" panose="020B0604020202020204" pitchFamily="34" charset="0"/>
                        </a:rPr>
                        <a:t>03.03.2022</a:t>
                      </a:r>
                    </a:p>
                  </a:txBody>
                  <a:tcPr marL="2822" marR="2822" marT="282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tc>
                  <a:txBody>
                    <a:bodyPr/>
                    <a:lstStyle/>
                    <a:p>
                      <a:pPr algn="ctr" fontAlgn="ctr"/>
                      <a:r>
                        <a:rPr lang="de-DE" sz="1000" b="0" i="0" u="none" strike="noStrike" dirty="0">
                          <a:solidFill>
                            <a:srgbClr val="000000"/>
                          </a:solidFill>
                          <a:effectLst/>
                          <a:latin typeface="Arial" panose="020B0604020202020204" pitchFamily="34" charset="0"/>
                        </a:rPr>
                        <a:t>20.04.2022</a:t>
                      </a:r>
                    </a:p>
                  </a:txBody>
                  <a:tcPr marL="2822" marR="2822" marT="282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extLst>
                  <a:ext uri="{0D108BD9-81ED-4DB2-BD59-A6C34878D82A}">
                    <a16:rowId xmlns:a16="http://schemas.microsoft.com/office/drawing/2014/main" val="3502347829"/>
                  </a:ext>
                </a:extLst>
              </a:tr>
            </a:tbl>
          </a:graphicData>
        </a:graphic>
      </p:graphicFrame>
    </p:spTree>
    <p:extLst>
      <p:ext uri="{BB962C8B-B14F-4D97-AF65-F5344CB8AC3E}">
        <p14:creationId xmlns:p14="http://schemas.microsoft.com/office/powerpoint/2010/main" val="4816332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a:xfrm>
            <a:off x="527596" y="98380"/>
            <a:ext cx="8640000" cy="363850"/>
          </a:xfrm>
        </p:spPr>
        <p:txBody>
          <a:bodyPr/>
          <a:lstStyle/>
          <a:p>
            <a:r>
              <a:rPr lang="en-US" sz="1600" b="1" dirty="0">
                <a:solidFill>
                  <a:srgbClr val="3366FF"/>
                </a:solidFill>
                <a:latin typeface="Arial"/>
              </a:rPr>
              <a:t>KPI </a:t>
            </a:r>
            <a:r>
              <a:rPr lang="pl-PL" sz="1600" b="1" dirty="0">
                <a:solidFill>
                  <a:srgbClr val="3366FF"/>
                </a:solidFill>
                <a:latin typeface="Arial"/>
              </a:rPr>
              <a:t>1</a:t>
            </a:r>
            <a:r>
              <a:rPr lang="de-DE" sz="1600" b="1" dirty="0">
                <a:solidFill>
                  <a:srgbClr val="3366FF"/>
                </a:solidFill>
                <a:latin typeface="Arial"/>
              </a:rPr>
              <a:t>4</a:t>
            </a:r>
            <a:r>
              <a:rPr lang="pl-PL" sz="1600" b="1" dirty="0">
                <a:solidFill>
                  <a:srgbClr val="3366FF"/>
                </a:solidFill>
                <a:latin typeface="Arial"/>
              </a:rPr>
              <a:t>b: D4: Virtual margins at market balance</a:t>
            </a:r>
            <a:endParaRPr lang="en-US" sz="1600" b="1" dirty="0">
              <a:solidFill>
                <a:srgbClr val="3366FF"/>
              </a:solidFill>
              <a:latin typeface="Arial"/>
            </a:endParaRPr>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13" name="Obraz 12">
            <a:extLst>
              <a:ext uri="{FF2B5EF4-FFF2-40B4-BE49-F238E27FC236}">
                <a16:creationId xmlns:a16="http://schemas.microsoft.com/office/drawing/2014/main" id="{7AFAEB91-2516-475A-B60E-B01A8C1AE456}"/>
              </a:ext>
            </a:extLst>
          </p:cNvPr>
          <p:cNvPicPr>
            <a:picLocks noChangeAspect="1"/>
          </p:cNvPicPr>
          <p:nvPr/>
        </p:nvPicPr>
        <p:blipFill>
          <a:blip r:embed="rId3"/>
          <a:srcRect/>
          <a:stretch/>
        </p:blipFill>
        <p:spPr>
          <a:xfrm>
            <a:off x="2" y="1942061"/>
            <a:ext cx="4758192" cy="2973870"/>
          </a:xfrm>
          <a:prstGeom prst="rect">
            <a:avLst/>
          </a:prstGeom>
        </p:spPr>
      </p:pic>
      <p:pic>
        <p:nvPicPr>
          <p:cNvPr id="14" name="Obraz 13">
            <a:extLst>
              <a:ext uri="{FF2B5EF4-FFF2-40B4-BE49-F238E27FC236}">
                <a16:creationId xmlns:a16="http://schemas.microsoft.com/office/drawing/2014/main" id="{4520A249-1E4A-45A8-BBF7-19C9D9612938}"/>
              </a:ext>
            </a:extLst>
          </p:cNvPr>
          <p:cNvPicPr>
            <a:picLocks noChangeAspect="1"/>
          </p:cNvPicPr>
          <p:nvPr/>
        </p:nvPicPr>
        <p:blipFill>
          <a:blip r:embed="rId4"/>
          <a:srcRect/>
          <a:stretch/>
        </p:blipFill>
        <p:spPr>
          <a:xfrm>
            <a:off x="5147804" y="1942061"/>
            <a:ext cx="4758192" cy="2973870"/>
          </a:xfrm>
          <a:prstGeom prst="rect">
            <a:avLst/>
          </a:prstGeom>
        </p:spPr>
      </p:pic>
    </p:spTree>
    <p:extLst>
      <p:ext uri="{BB962C8B-B14F-4D97-AF65-F5344CB8AC3E}">
        <p14:creationId xmlns:p14="http://schemas.microsoft.com/office/powerpoint/2010/main" val="24542187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a:xfrm>
            <a:off x="508969" y="98380"/>
            <a:ext cx="8640000" cy="363850"/>
          </a:xfrm>
        </p:spPr>
        <p:txBody>
          <a:bodyPr/>
          <a:lstStyle/>
          <a:p>
            <a:r>
              <a:rPr lang="en-US" sz="1600" b="1" dirty="0">
                <a:solidFill>
                  <a:srgbClr val="3366FF"/>
                </a:solidFill>
                <a:latin typeface="Arial"/>
              </a:rPr>
              <a:t>KPI </a:t>
            </a:r>
            <a:r>
              <a:rPr lang="pl-PL" sz="1600" b="1" dirty="0">
                <a:solidFill>
                  <a:srgbClr val="3366FF"/>
                </a:solidFill>
                <a:latin typeface="Arial"/>
              </a:rPr>
              <a:t>1</a:t>
            </a:r>
            <a:r>
              <a:rPr lang="de-DE" sz="1600" b="1" dirty="0">
                <a:solidFill>
                  <a:srgbClr val="3366FF"/>
                </a:solidFill>
                <a:latin typeface="Arial"/>
              </a:rPr>
              <a:t>4</a:t>
            </a:r>
            <a:r>
              <a:rPr lang="pl-PL" sz="1600" b="1" dirty="0">
                <a:solidFill>
                  <a:srgbClr val="3366FF"/>
                </a:solidFill>
                <a:latin typeface="Arial"/>
              </a:rPr>
              <a:t>b: D7: Virtual margins at market balance</a:t>
            </a:r>
            <a:endParaRPr lang="en-US" sz="1600" b="1" dirty="0">
              <a:solidFill>
                <a:srgbClr val="3366FF"/>
              </a:solidFill>
              <a:latin typeface="Arial"/>
            </a:endParaRPr>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13" name="Obraz 12">
            <a:extLst>
              <a:ext uri="{FF2B5EF4-FFF2-40B4-BE49-F238E27FC236}">
                <a16:creationId xmlns:a16="http://schemas.microsoft.com/office/drawing/2014/main" id="{7AFAEB91-2516-475A-B60E-B01A8C1AE456}"/>
              </a:ext>
            </a:extLst>
          </p:cNvPr>
          <p:cNvPicPr>
            <a:picLocks noChangeAspect="1"/>
          </p:cNvPicPr>
          <p:nvPr/>
        </p:nvPicPr>
        <p:blipFill>
          <a:blip r:embed="rId3"/>
          <a:srcRect/>
          <a:stretch/>
        </p:blipFill>
        <p:spPr>
          <a:xfrm>
            <a:off x="2" y="1942061"/>
            <a:ext cx="4758192" cy="2973870"/>
          </a:xfrm>
          <a:prstGeom prst="rect">
            <a:avLst/>
          </a:prstGeom>
        </p:spPr>
      </p:pic>
      <p:pic>
        <p:nvPicPr>
          <p:cNvPr id="14" name="Obraz 13">
            <a:extLst>
              <a:ext uri="{FF2B5EF4-FFF2-40B4-BE49-F238E27FC236}">
                <a16:creationId xmlns:a16="http://schemas.microsoft.com/office/drawing/2014/main" id="{4520A249-1E4A-45A8-BBF7-19C9D9612938}"/>
              </a:ext>
            </a:extLst>
          </p:cNvPr>
          <p:cNvPicPr>
            <a:picLocks noChangeAspect="1"/>
          </p:cNvPicPr>
          <p:nvPr/>
        </p:nvPicPr>
        <p:blipFill>
          <a:blip r:embed="rId4"/>
          <a:srcRect/>
          <a:stretch/>
        </p:blipFill>
        <p:spPr>
          <a:xfrm>
            <a:off x="5147804" y="1942061"/>
            <a:ext cx="4758192" cy="2973870"/>
          </a:xfrm>
          <a:prstGeom prst="rect">
            <a:avLst/>
          </a:prstGeom>
        </p:spPr>
      </p:pic>
    </p:spTree>
    <p:extLst>
      <p:ext uri="{BB962C8B-B14F-4D97-AF65-F5344CB8AC3E}">
        <p14:creationId xmlns:p14="http://schemas.microsoft.com/office/powerpoint/2010/main" val="33300798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a:xfrm>
            <a:off x="313840" y="122867"/>
            <a:ext cx="8640000" cy="363850"/>
          </a:xfrm>
        </p:spPr>
        <p:txBody>
          <a:bodyPr/>
          <a:lstStyle/>
          <a:p>
            <a:r>
              <a:rPr lang="en-US" sz="1600" b="1" dirty="0">
                <a:solidFill>
                  <a:srgbClr val="3366FF"/>
                </a:solidFill>
                <a:latin typeface="Arial"/>
              </a:rPr>
              <a:t>KPI </a:t>
            </a:r>
            <a:r>
              <a:rPr lang="pl-PL" sz="1600" b="1" dirty="0">
                <a:solidFill>
                  <a:srgbClr val="3366FF"/>
                </a:solidFill>
                <a:latin typeface="Arial"/>
              </a:rPr>
              <a:t>1</a:t>
            </a:r>
            <a:r>
              <a:rPr lang="de-DE" sz="1600" b="1" dirty="0">
                <a:solidFill>
                  <a:srgbClr val="3366FF"/>
                </a:solidFill>
                <a:latin typeface="Arial"/>
              </a:rPr>
              <a:t>4</a:t>
            </a:r>
            <a:r>
              <a:rPr lang="pl-PL" sz="1600" b="1" dirty="0">
                <a:solidFill>
                  <a:srgbClr val="3366FF"/>
                </a:solidFill>
                <a:latin typeface="Arial"/>
              </a:rPr>
              <a:t>b: D8: Virtual margins at market balance</a:t>
            </a:r>
            <a:endParaRPr lang="en-US" sz="1600" b="1" dirty="0">
              <a:solidFill>
                <a:srgbClr val="3366FF"/>
              </a:solidFill>
              <a:latin typeface="Arial"/>
            </a:endParaRPr>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13" name="Obraz 12">
            <a:extLst>
              <a:ext uri="{FF2B5EF4-FFF2-40B4-BE49-F238E27FC236}">
                <a16:creationId xmlns:a16="http://schemas.microsoft.com/office/drawing/2014/main" id="{7AFAEB91-2516-475A-B60E-B01A8C1AE456}"/>
              </a:ext>
            </a:extLst>
          </p:cNvPr>
          <p:cNvPicPr>
            <a:picLocks noChangeAspect="1"/>
          </p:cNvPicPr>
          <p:nvPr/>
        </p:nvPicPr>
        <p:blipFill>
          <a:blip r:embed="rId3"/>
          <a:srcRect/>
          <a:stretch/>
        </p:blipFill>
        <p:spPr>
          <a:xfrm>
            <a:off x="2" y="1942061"/>
            <a:ext cx="4758192" cy="2973870"/>
          </a:xfrm>
          <a:prstGeom prst="rect">
            <a:avLst/>
          </a:prstGeom>
        </p:spPr>
      </p:pic>
      <p:pic>
        <p:nvPicPr>
          <p:cNvPr id="14" name="Obraz 13">
            <a:extLst>
              <a:ext uri="{FF2B5EF4-FFF2-40B4-BE49-F238E27FC236}">
                <a16:creationId xmlns:a16="http://schemas.microsoft.com/office/drawing/2014/main" id="{4520A249-1E4A-45A8-BBF7-19C9D9612938}"/>
              </a:ext>
            </a:extLst>
          </p:cNvPr>
          <p:cNvPicPr>
            <a:picLocks noChangeAspect="1"/>
          </p:cNvPicPr>
          <p:nvPr/>
        </p:nvPicPr>
        <p:blipFill>
          <a:blip r:embed="rId4"/>
          <a:srcRect/>
          <a:stretch/>
        </p:blipFill>
        <p:spPr>
          <a:xfrm>
            <a:off x="5147804" y="1942061"/>
            <a:ext cx="4758192" cy="2973870"/>
          </a:xfrm>
          <a:prstGeom prst="rect">
            <a:avLst/>
          </a:prstGeom>
        </p:spPr>
      </p:pic>
    </p:spTree>
    <p:extLst>
      <p:ext uri="{BB962C8B-B14F-4D97-AF65-F5344CB8AC3E}">
        <p14:creationId xmlns:p14="http://schemas.microsoft.com/office/powerpoint/2010/main" val="20547457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a:xfrm>
            <a:off x="527596" y="98380"/>
            <a:ext cx="8640000" cy="363850"/>
          </a:xfrm>
        </p:spPr>
        <p:txBody>
          <a:bodyPr/>
          <a:lstStyle/>
          <a:p>
            <a:r>
              <a:rPr lang="en-US" sz="1600" b="1" dirty="0">
                <a:solidFill>
                  <a:srgbClr val="3366FF"/>
                </a:solidFill>
                <a:latin typeface="Arial"/>
              </a:rPr>
              <a:t>KPI </a:t>
            </a:r>
            <a:r>
              <a:rPr lang="pl-PL" sz="1600" b="1" dirty="0">
                <a:solidFill>
                  <a:srgbClr val="3366FF"/>
                </a:solidFill>
                <a:latin typeface="Arial"/>
              </a:rPr>
              <a:t>1</a:t>
            </a:r>
            <a:r>
              <a:rPr lang="de-DE" sz="1600" b="1" dirty="0">
                <a:solidFill>
                  <a:srgbClr val="3366FF"/>
                </a:solidFill>
                <a:latin typeface="Arial"/>
              </a:rPr>
              <a:t>4</a:t>
            </a:r>
            <a:r>
              <a:rPr lang="pl-PL" sz="1600" b="1" dirty="0">
                <a:solidFill>
                  <a:srgbClr val="3366FF"/>
                </a:solidFill>
                <a:latin typeface="Arial"/>
              </a:rPr>
              <a:t>b: FR: Virtual margins at market balance</a:t>
            </a:r>
            <a:endParaRPr lang="en-US" sz="1600" b="1" dirty="0">
              <a:solidFill>
                <a:srgbClr val="3366FF"/>
              </a:solidFill>
              <a:latin typeface="Arial"/>
            </a:endParaRPr>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13" name="Obraz 12">
            <a:extLst>
              <a:ext uri="{FF2B5EF4-FFF2-40B4-BE49-F238E27FC236}">
                <a16:creationId xmlns:a16="http://schemas.microsoft.com/office/drawing/2014/main" id="{7AFAEB91-2516-475A-B60E-B01A8C1AE456}"/>
              </a:ext>
            </a:extLst>
          </p:cNvPr>
          <p:cNvPicPr>
            <a:picLocks noChangeAspect="1"/>
          </p:cNvPicPr>
          <p:nvPr/>
        </p:nvPicPr>
        <p:blipFill>
          <a:blip r:embed="rId3"/>
          <a:srcRect/>
          <a:stretch/>
        </p:blipFill>
        <p:spPr>
          <a:xfrm>
            <a:off x="2" y="1942061"/>
            <a:ext cx="4758192" cy="2973870"/>
          </a:xfrm>
          <a:prstGeom prst="rect">
            <a:avLst/>
          </a:prstGeom>
        </p:spPr>
      </p:pic>
      <p:pic>
        <p:nvPicPr>
          <p:cNvPr id="14" name="Obraz 13">
            <a:extLst>
              <a:ext uri="{FF2B5EF4-FFF2-40B4-BE49-F238E27FC236}">
                <a16:creationId xmlns:a16="http://schemas.microsoft.com/office/drawing/2014/main" id="{4520A249-1E4A-45A8-BBF7-19C9D9612938}"/>
              </a:ext>
            </a:extLst>
          </p:cNvPr>
          <p:cNvPicPr>
            <a:picLocks noChangeAspect="1"/>
          </p:cNvPicPr>
          <p:nvPr/>
        </p:nvPicPr>
        <p:blipFill>
          <a:blip r:embed="rId4"/>
          <a:srcRect/>
          <a:stretch/>
        </p:blipFill>
        <p:spPr>
          <a:xfrm>
            <a:off x="5147804" y="1942061"/>
            <a:ext cx="4758192" cy="2973870"/>
          </a:xfrm>
          <a:prstGeom prst="rect">
            <a:avLst/>
          </a:prstGeom>
        </p:spPr>
      </p:pic>
    </p:spTree>
    <p:extLst>
      <p:ext uri="{BB962C8B-B14F-4D97-AF65-F5344CB8AC3E}">
        <p14:creationId xmlns:p14="http://schemas.microsoft.com/office/powerpoint/2010/main" val="32464975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a:xfrm>
            <a:off x="527596" y="122867"/>
            <a:ext cx="8640000" cy="363850"/>
          </a:xfrm>
        </p:spPr>
        <p:txBody>
          <a:bodyPr/>
          <a:lstStyle/>
          <a:p>
            <a:r>
              <a:rPr lang="en-US" sz="1600" b="1" dirty="0">
                <a:solidFill>
                  <a:srgbClr val="3366FF"/>
                </a:solidFill>
                <a:latin typeface="Arial"/>
              </a:rPr>
              <a:t>KPI </a:t>
            </a:r>
            <a:r>
              <a:rPr lang="pl-PL" sz="1600" b="1" dirty="0">
                <a:solidFill>
                  <a:srgbClr val="3366FF"/>
                </a:solidFill>
                <a:latin typeface="Arial"/>
              </a:rPr>
              <a:t>1</a:t>
            </a:r>
            <a:r>
              <a:rPr lang="de-DE" sz="1600" b="1" dirty="0">
                <a:solidFill>
                  <a:srgbClr val="3366FF"/>
                </a:solidFill>
                <a:latin typeface="Arial"/>
              </a:rPr>
              <a:t>4</a:t>
            </a:r>
            <a:r>
              <a:rPr lang="pl-PL" sz="1600" b="1" dirty="0">
                <a:solidFill>
                  <a:srgbClr val="3366FF"/>
                </a:solidFill>
                <a:latin typeface="Arial"/>
              </a:rPr>
              <a:t>b: HR: Virtual margins at market balance</a:t>
            </a:r>
            <a:endParaRPr lang="en-US" sz="1600" b="1" dirty="0">
              <a:solidFill>
                <a:srgbClr val="3366FF"/>
              </a:solidFill>
              <a:latin typeface="Arial"/>
            </a:endParaRPr>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10" name="Obraz 9">
            <a:extLst>
              <a:ext uri="{FF2B5EF4-FFF2-40B4-BE49-F238E27FC236}">
                <a16:creationId xmlns:a16="http://schemas.microsoft.com/office/drawing/2014/main" id="{15BC42F5-B254-4E9C-8D6E-A2AB60E1A542}"/>
              </a:ext>
            </a:extLst>
          </p:cNvPr>
          <p:cNvPicPr>
            <a:picLocks noChangeAspect="1"/>
          </p:cNvPicPr>
          <p:nvPr/>
        </p:nvPicPr>
        <p:blipFill>
          <a:blip r:embed="rId3"/>
          <a:srcRect/>
          <a:stretch/>
        </p:blipFill>
        <p:spPr>
          <a:xfrm>
            <a:off x="2" y="1942061"/>
            <a:ext cx="4758192" cy="2973870"/>
          </a:xfrm>
          <a:prstGeom prst="rect">
            <a:avLst/>
          </a:prstGeom>
        </p:spPr>
      </p:pic>
      <p:pic>
        <p:nvPicPr>
          <p:cNvPr id="13" name="Obraz 12">
            <a:extLst>
              <a:ext uri="{FF2B5EF4-FFF2-40B4-BE49-F238E27FC236}">
                <a16:creationId xmlns:a16="http://schemas.microsoft.com/office/drawing/2014/main" id="{3D00E30A-9F04-49C5-889E-40F03C1414C6}"/>
              </a:ext>
            </a:extLst>
          </p:cNvPr>
          <p:cNvPicPr>
            <a:picLocks noChangeAspect="1"/>
          </p:cNvPicPr>
          <p:nvPr/>
        </p:nvPicPr>
        <p:blipFill>
          <a:blip r:embed="rId4"/>
          <a:srcRect/>
          <a:stretch/>
        </p:blipFill>
        <p:spPr>
          <a:xfrm>
            <a:off x="5147804" y="1942061"/>
            <a:ext cx="4758192" cy="2973870"/>
          </a:xfrm>
          <a:prstGeom prst="rect">
            <a:avLst/>
          </a:prstGeom>
        </p:spPr>
      </p:pic>
    </p:spTree>
    <p:extLst>
      <p:ext uri="{BB962C8B-B14F-4D97-AF65-F5344CB8AC3E}">
        <p14:creationId xmlns:p14="http://schemas.microsoft.com/office/powerpoint/2010/main" val="7692932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a:xfrm>
            <a:off x="527596" y="80628"/>
            <a:ext cx="8640000" cy="363850"/>
          </a:xfrm>
        </p:spPr>
        <p:txBody>
          <a:bodyPr/>
          <a:lstStyle/>
          <a:p>
            <a:r>
              <a:rPr lang="en-US" sz="1600" b="1" dirty="0">
                <a:solidFill>
                  <a:srgbClr val="3366FF"/>
                </a:solidFill>
                <a:latin typeface="Arial"/>
              </a:rPr>
              <a:t>KPI </a:t>
            </a:r>
            <a:r>
              <a:rPr lang="pl-PL" sz="1600" b="1" dirty="0">
                <a:solidFill>
                  <a:srgbClr val="3366FF"/>
                </a:solidFill>
                <a:latin typeface="Arial"/>
              </a:rPr>
              <a:t>1</a:t>
            </a:r>
            <a:r>
              <a:rPr lang="de-DE" sz="1600" b="1" dirty="0">
                <a:solidFill>
                  <a:srgbClr val="3366FF"/>
                </a:solidFill>
                <a:latin typeface="Arial"/>
              </a:rPr>
              <a:t>4</a:t>
            </a:r>
            <a:r>
              <a:rPr lang="pl-PL" sz="1600" b="1" dirty="0">
                <a:solidFill>
                  <a:srgbClr val="3366FF"/>
                </a:solidFill>
                <a:latin typeface="Arial"/>
              </a:rPr>
              <a:t>b: HU: Virtual margins at market balance</a:t>
            </a:r>
            <a:endParaRPr lang="en-US" sz="1600" b="1" dirty="0">
              <a:solidFill>
                <a:srgbClr val="3366FF"/>
              </a:solidFill>
              <a:latin typeface="Arial"/>
            </a:endParaRPr>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7" name="Obraz 6">
            <a:extLst>
              <a:ext uri="{FF2B5EF4-FFF2-40B4-BE49-F238E27FC236}">
                <a16:creationId xmlns:a16="http://schemas.microsoft.com/office/drawing/2014/main" id="{A7774554-CE52-4E1B-8701-E824B669F8C7}"/>
              </a:ext>
            </a:extLst>
          </p:cNvPr>
          <p:cNvPicPr>
            <a:picLocks noChangeAspect="1"/>
          </p:cNvPicPr>
          <p:nvPr/>
        </p:nvPicPr>
        <p:blipFill>
          <a:blip r:embed="rId3"/>
          <a:srcRect/>
          <a:stretch/>
        </p:blipFill>
        <p:spPr>
          <a:xfrm>
            <a:off x="2" y="1942061"/>
            <a:ext cx="4758192" cy="2973870"/>
          </a:xfrm>
          <a:prstGeom prst="rect">
            <a:avLst/>
          </a:prstGeom>
        </p:spPr>
      </p:pic>
      <p:pic>
        <p:nvPicPr>
          <p:cNvPr id="8" name="Obraz 7">
            <a:extLst>
              <a:ext uri="{FF2B5EF4-FFF2-40B4-BE49-F238E27FC236}">
                <a16:creationId xmlns:a16="http://schemas.microsoft.com/office/drawing/2014/main" id="{6FD97436-303D-4971-81CA-1BCDE6274FFC}"/>
              </a:ext>
            </a:extLst>
          </p:cNvPr>
          <p:cNvPicPr>
            <a:picLocks noChangeAspect="1"/>
          </p:cNvPicPr>
          <p:nvPr/>
        </p:nvPicPr>
        <p:blipFill>
          <a:blip r:embed="rId4"/>
          <a:srcRect/>
          <a:stretch/>
        </p:blipFill>
        <p:spPr>
          <a:xfrm>
            <a:off x="5147804" y="1942061"/>
            <a:ext cx="4758192" cy="2973870"/>
          </a:xfrm>
          <a:prstGeom prst="rect">
            <a:avLst/>
          </a:prstGeom>
        </p:spPr>
      </p:pic>
    </p:spTree>
    <p:extLst>
      <p:ext uri="{BB962C8B-B14F-4D97-AF65-F5344CB8AC3E}">
        <p14:creationId xmlns:p14="http://schemas.microsoft.com/office/powerpoint/2010/main" val="35179282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a:xfrm>
            <a:off x="508969" y="42719"/>
            <a:ext cx="8640000" cy="363850"/>
          </a:xfrm>
        </p:spPr>
        <p:txBody>
          <a:bodyPr/>
          <a:lstStyle/>
          <a:p>
            <a:r>
              <a:rPr lang="en-US" sz="1600" b="1" dirty="0">
                <a:solidFill>
                  <a:srgbClr val="3366FF"/>
                </a:solidFill>
                <a:latin typeface="Arial"/>
              </a:rPr>
              <a:t>KPI </a:t>
            </a:r>
            <a:r>
              <a:rPr lang="pl-PL" sz="1600" b="1" dirty="0">
                <a:solidFill>
                  <a:srgbClr val="3366FF"/>
                </a:solidFill>
                <a:latin typeface="Arial"/>
              </a:rPr>
              <a:t>1</a:t>
            </a:r>
            <a:r>
              <a:rPr lang="de-DE" sz="1600" b="1" dirty="0">
                <a:solidFill>
                  <a:srgbClr val="3366FF"/>
                </a:solidFill>
                <a:latin typeface="Arial"/>
              </a:rPr>
              <a:t>4</a:t>
            </a:r>
            <a:r>
              <a:rPr lang="pl-PL" sz="1600" b="1" dirty="0">
                <a:solidFill>
                  <a:srgbClr val="3366FF"/>
                </a:solidFill>
                <a:latin typeface="Arial"/>
              </a:rPr>
              <a:t>b: PL: Virtual margins at market balance</a:t>
            </a:r>
            <a:endParaRPr lang="en-US" sz="1600" b="1" dirty="0">
              <a:solidFill>
                <a:srgbClr val="3366FF"/>
              </a:solidFill>
              <a:latin typeface="Arial"/>
            </a:endParaRPr>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13" name="Obraz 12">
            <a:extLst>
              <a:ext uri="{FF2B5EF4-FFF2-40B4-BE49-F238E27FC236}">
                <a16:creationId xmlns:a16="http://schemas.microsoft.com/office/drawing/2014/main" id="{7AFAEB91-2516-475A-B60E-B01A8C1AE456}"/>
              </a:ext>
            </a:extLst>
          </p:cNvPr>
          <p:cNvPicPr>
            <a:picLocks noChangeAspect="1"/>
          </p:cNvPicPr>
          <p:nvPr/>
        </p:nvPicPr>
        <p:blipFill>
          <a:blip r:embed="rId3"/>
          <a:srcRect/>
          <a:stretch/>
        </p:blipFill>
        <p:spPr>
          <a:xfrm>
            <a:off x="2" y="1942061"/>
            <a:ext cx="4758192" cy="2973870"/>
          </a:xfrm>
          <a:prstGeom prst="rect">
            <a:avLst/>
          </a:prstGeom>
        </p:spPr>
      </p:pic>
      <p:pic>
        <p:nvPicPr>
          <p:cNvPr id="14" name="Obraz 13">
            <a:extLst>
              <a:ext uri="{FF2B5EF4-FFF2-40B4-BE49-F238E27FC236}">
                <a16:creationId xmlns:a16="http://schemas.microsoft.com/office/drawing/2014/main" id="{4520A249-1E4A-45A8-BBF7-19C9D9612938}"/>
              </a:ext>
            </a:extLst>
          </p:cNvPr>
          <p:cNvPicPr>
            <a:picLocks noChangeAspect="1"/>
          </p:cNvPicPr>
          <p:nvPr/>
        </p:nvPicPr>
        <p:blipFill>
          <a:blip r:embed="rId4"/>
          <a:srcRect/>
          <a:stretch/>
        </p:blipFill>
        <p:spPr>
          <a:xfrm>
            <a:off x="5147804" y="1942061"/>
            <a:ext cx="4758192" cy="2973870"/>
          </a:xfrm>
          <a:prstGeom prst="rect">
            <a:avLst/>
          </a:prstGeom>
        </p:spPr>
      </p:pic>
    </p:spTree>
    <p:extLst>
      <p:ext uri="{BB962C8B-B14F-4D97-AF65-F5344CB8AC3E}">
        <p14:creationId xmlns:p14="http://schemas.microsoft.com/office/powerpoint/2010/main" val="13370093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a:xfrm>
            <a:off x="527596" y="80628"/>
            <a:ext cx="8640000" cy="363850"/>
          </a:xfrm>
        </p:spPr>
        <p:txBody>
          <a:bodyPr/>
          <a:lstStyle/>
          <a:p>
            <a:r>
              <a:rPr lang="en-US" sz="1600" b="1" dirty="0">
                <a:solidFill>
                  <a:srgbClr val="3366FF"/>
                </a:solidFill>
                <a:latin typeface="Arial"/>
              </a:rPr>
              <a:t>KPI </a:t>
            </a:r>
            <a:r>
              <a:rPr lang="pl-PL" sz="1600" b="1" dirty="0">
                <a:solidFill>
                  <a:srgbClr val="3366FF"/>
                </a:solidFill>
                <a:latin typeface="Arial"/>
              </a:rPr>
              <a:t>1</a:t>
            </a:r>
            <a:r>
              <a:rPr lang="de-DE" sz="1600" b="1" dirty="0">
                <a:solidFill>
                  <a:srgbClr val="3366FF"/>
                </a:solidFill>
                <a:latin typeface="Arial"/>
              </a:rPr>
              <a:t>4</a:t>
            </a:r>
            <a:r>
              <a:rPr lang="pl-PL" sz="1600" b="1" dirty="0">
                <a:solidFill>
                  <a:srgbClr val="3366FF"/>
                </a:solidFill>
                <a:latin typeface="Arial"/>
              </a:rPr>
              <a:t>b: NL: Virtual margins at market balance</a:t>
            </a:r>
            <a:endParaRPr lang="en-US" sz="1600" b="1" dirty="0">
              <a:solidFill>
                <a:srgbClr val="3366FF"/>
              </a:solidFill>
              <a:latin typeface="Arial"/>
            </a:endParaRPr>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13" name="Obraz 12">
            <a:extLst>
              <a:ext uri="{FF2B5EF4-FFF2-40B4-BE49-F238E27FC236}">
                <a16:creationId xmlns:a16="http://schemas.microsoft.com/office/drawing/2014/main" id="{7AFAEB91-2516-475A-B60E-B01A8C1AE456}"/>
              </a:ext>
            </a:extLst>
          </p:cNvPr>
          <p:cNvPicPr>
            <a:picLocks noChangeAspect="1"/>
          </p:cNvPicPr>
          <p:nvPr/>
        </p:nvPicPr>
        <p:blipFill>
          <a:blip r:embed="rId3"/>
          <a:srcRect/>
          <a:stretch/>
        </p:blipFill>
        <p:spPr>
          <a:xfrm>
            <a:off x="2" y="1942061"/>
            <a:ext cx="4758192" cy="2973870"/>
          </a:xfrm>
          <a:prstGeom prst="rect">
            <a:avLst/>
          </a:prstGeom>
        </p:spPr>
      </p:pic>
      <p:pic>
        <p:nvPicPr>
          <p:cNvPr id="14" name="Obraz 13">
            <a:extLst>
              <a:ext uri="{FF2B5EF4-FFF2-40B4-BE49-F238E27FC236}">
                <a16:creationId xmlns:a16="http://schemas.microsoft.com/office/drawing/2014/main" id="{4520A249-1E4A-45A8-BBF7-19C9D9612938}"/>
              </a:ext>
            </a:extLst>
          </p:cNvPr>
          <p:cNvPicPr>
            <a:picLocks noChangeAspect="1"/>
          </p:cNvPicPr>
          <p:nvPr/>
        </p:nvPicPr>
        <p:blipFill>
          <a:blip r:embed="rId4"/>
          <a:srcRect/>
          <a:stretch/>
        </p:blipFill>
        <p:spPr>
          <a:xfrm>
            <a:off x="5147804" y="1942061"/>
            <a:ext cx="4758192" cy="2973870"/>
          </a:xfrm>
          <a:prstGeom prst="rect">
            <a:avLst/>
          </a:prstGeom>
        </p:spPr>
      </p:pic>
    </p:spTree>
    <p:extLst>
      <p:ext uri="{BB962C8B-B14F-4D97-AF65-F5344CB8AC3E}">
        <p14:creationId xmlns:p14="http://schemas.microsoft.com/office/powerpoint/2010/main" val="22942459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a:xfrm>
            <a:off x="527596" y="98380"/>
            <a:ext cx="8640000" cy="363850"/>
          </a:xfrm>
        </p:spPr>
        <p:txBody>
          <a:bodyPr/>
          <a:lstStyle/>
          <a:p>
            <a:r>
              <a:rPr lang="en-US" sz="1600" b="1" dirty="0">
                <a:solidFill>
                  <a:srgbClr val="3366FF"/>
                </a:solidFill>
                <a:latin typeface="Arial"/>
              </a:rPr>
              <a:t>KPI </a:t>
            </a:r>
            <a:r>
              <a:rPr lang="pl-PL" sz="1600" b="1" dirty="0">
                <a:solidFill>
                  <a:srgbClr val="3366FF"/>
                </a:solidFill>
                <a:latin typeface="Arial"/>
              </a:rPr>
              <a:t>1</a:t>
            </a:r>
            <a:r>
              <a:rPr lang="de-DE" sz="1600" b="1" dirty="0">
                <a:solidFill>
                  <a:srgbClr val="3366FF"/>
                </a:solidFill>
                <a:latin typeface="Arial"/>
              </a:rPr>
              <a:t>4</a:t>
            </a:r>
            <a:r>
              <a:rPr lang="pl-PL" sz="1600" b="1" dirty="0">
                <a:solidFill>
                  <a:srgbClr val="3366FF"/>
                </a:solidFill>
                <a:latin typeface="Arial"/>
              </a:rPr>
              <a:t>b: RO: Virtual margins at market balance</a:t>
            </a:r>
            <a:endParaRPr lang="en-US" sz="1600" b="1" dirty="0">
              <a:solidFill>
                <a:srgbClr val="3366FF"/>
              </a:solidFill>
              <a:latin typeface="Arial"/>
            </a:endParaRPr>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13" name="Obraz 12">
            <a:extLst>
              <a:ext uri="{FF2B5EF4-FFF2-40B4-BE49-F238E27FC236}">
                <a16:creationId xmlns:a16="http://schemas.microsoft.com/office/drawing/2014/main" id="{7AFAEB91-2516-475A-B60E-B01A8C1AE456}"/>
              </a:ext>
            </a:extLst>
          </p:cNvPr>
          <p:cNvPicPr>
            <a:picLocks noChangeAspect="1"/>
          </p:cNvPicPr>
          <p:nvPr/>
        </p:nvPicPr>
        <p:blipFill>
          <a:blip r:embed="rId3"/>
          <a:srcRect/>
          <a:stretch/>
        </p:blipFill>
        <p:spPr>
          <a:xfrm>
            <a:off x="2" y="1942061"/>
            <a:ext cx="4758192" cy="2973870"/>
          </a:xfrm>
          <a:prstGeom prst="rect">
            <a:avLst/>
          </a:prstGeom>
        </p:spPr>
      </p:pic>
      <p:pic>
        <p:nvPicPr>
          <p:cNvPr id="14" name="Obraz 13">
            <a:extLst>
              <a:ext uri="{FF2B5EF4-FFF2-40B4-BE49-F238E27FC236}">
                <a16:creationId xmlns:a16="http://schemas.microsoft.com/office/drawing/2014/main" id="{4520A249-1E4A-45A8-BBF7-19C9D9612938}"/>
              </a:ext>
            </a:extLst>
          </p:cNvPr>
          <p:cNvPicPr>
            <a:picLocks noChangeAspect="1"/>
          </p:cNvPicPr>
          <p:nvPr/>
        </p:nvPicPr>
        <p:blipFill>
          <a:blip r:embed="rId4"/>
          <a:srcRect/>
          <a:stretch/>
        </p:blipFill>
        <p:spPr>
          <a:xfrm>
            <a:off x="5147804" y="1942061"/>
            <a:ext cx="4758192" cy="2973870"/>
          </a:xfrm>
          <a:prstGeom prst="rect">
            <a:avLst/>
          </a:prstGeom>
        </p:spPr>
      </p:pic>
    </p:spTree>
    <p:extLst>
      <p:ext uri="{BB962C8B-B14F-4D97-AF65-F5344CB8AC3E}">
        <p14:creationId xmlns:p14="http://schemas.microsoft.com/office/powerpoint/2010/main" val="28098910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a:xfrm>
            <a:off x="527596" y="45527"/>
            <a:ext cx="8640000" cy="363850"/>
          </a:xfrm>
        </p:spPr>
        <p:txBody>
          <a:bodyPr/>
          <a:lstStyle/>
          <a:p>
            <a:r>
              <a:rPr lang="en-US" sz="1600" b="1" dirty="0">
                <a:solidFill>
                  <a:srgbClr val="3366FF"/>
                </a:solidFill>
                <a:latin typeface="Arial"/>
              </a:rPr>
              <a:t>KPI </a:t>
            </a:r>
            <a:r>
              <a:rPr lang="pl-PL" sz="1600" b="1" dirty="0">
                <a:solidFill>
                  <a:srgbClr val="3366FF"/>
                </a:solidFill>
                <a:latin typeface="Arial"/>
              </a:rPr>
              <a:t>1</a:t>
            </a:r>
            <a:r>
              <a:rPr lang="de-DE" sz="1600" b="1" dirty="0">
                <a:solidFill>
                  <a:srgbClr val="3366FF"/>
                </a:solidFill>
                <a:latin typeface="Arial"/>
              </a:rPr>
              <a:t>4</a:t>
            </a:r>
            <a:r>
              <a:rPr lang="pl-PL" sz="1600" b="1" dirty="0">
                <a:solidFill>
                  <a:srgbClr val="3366FF"/>
                </a:solidFill>
                <a:latin typeface="Arial"/>
              </a:rPr>
              <a:t>b: SI: Virtual margins at market balance</a:t>
            </a:r>
            <a:endParaRPr lang="en-US" sz="1600" b="1" dirty="0">
              <a:solidFill>
                <a:srgbClr val="3366FF"/>
              </a:solidFill>
              <a:latin typeface="Arial"/>
            </a:endParaRPr>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13" name="Obraz 12">
            <a:extLst>
              <a:ext uri="{FF2B5EF4-FFF2-40B4-BE49-F238E27FC236}">
                <a16:creationId xmlns:a16="http://schemas.microsoft.com/office/drawing/2014/main" id="{7AFAEB91-2516-475A-B60E-B01A8C1AE456}"/>
              </a:ext>
            </a:extLst>
          </p:cNvPr>
          <p:cNvPicPr>
            <a:picLocks noChangeAspect="1"/>
          </p:cNvPicPr>
          <p:nvPr/>
        </p:nvPicPr>
        <p:blipFill>
          <a:blip r:embed="rId3"/>
          <a:srcRect/>
          <a:stretch/>
        </p:blipFill>
        <p:spPr>
          <a:xfrm>
            <a:off x="2" y="1942061"/>
            <a:ext cx="4758192" cy="2973870"/>
          </a:xfrm>
          <a:prstGeom prst="rect">
            <a:avLst/>
          </a:prstGeom>
        </p:spPr>
      </p:pic>
      <p:pic>
        <p:nvPicPr>
          <p:cNvPr id="14" name="Obraz 13">
            <a:extLst>
              <a:ext uri="{FF2B5EF4-FFF2-40B4-BE49-F238E27FC236}">
                <a16:creationId xmlns:a16="http://schemas.microsoft.com/office/drawing/2014/main" id="{4520A249-1E4A-45A8-BBF7-19C9D9612938}"/>
              </a:ext>
            </a:extLst>
          </p:cNvPr>
          <p:cNvPicPr>
            <a:picLocks noChangeAspect="1"/>
          </p:cNvPicPr>
          <p:nvPr/>
        </p:nvPicPr>
        <p:blipFill>
          <a:blip r:embed="rId4"/>
          <a:srcRect/>
          <a:stretch/>
        </p:blipFill>
        <p:spPr>
          <a:xfrm>
            <a:off x="5147804" y="1942061"/>
            <a:ext cx="4758192" cy="2973870"/>
          </a:xfrm>
          <a:prstGeom prst="rect">
            <a:avLst/>
          </a:prstGeom>
        </p:spPr>
      </p:pic>
    </p:spTree>
    <p:extLst>
      <p:ext uri="{BB962C8B-B14F-4D97-AF65-F5344CB8AC3E}">
        <p14:creationId xmlns:p14="http://schemas.microsoft.com/office/powerpoint/2010/main" val="22916574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US" dirty="0"/>
              <a:t>Overview limitations &amp; assumptions</a:t>
            </a:r>
            <a:r>
              <a:rPr lang="hu-HU" dirty="0"/>
              <a:t> (part II)</a:t>
            </a:r>
            <a:endParaRPr lang="en-US" dirty="0"/>
          </a:p>
        </p:txBody>
      </p:sp>
      <p:sp>
        <p:nvSpPr>
          <p:cNvPr id="36" name="Content Placeholder 15">
            <a:extLst>
              <a:ext uri="{FF2B5EF4-FFF2-40B4-BE49-F238E27FC236}">
                <a16:creationId xmlns:a16="http://schemas.microsoft.com/office/drawing/2014/main" id="{E358852D-FA22-564B-8FF1-4D41EAF68204}"/>
              </a:ext>
            </a:extLst>
          </p:cNvPr>
          <p:cNvSpPr>
            <a:spLocks noGrp="1"/>
          </p:cNvSpPr>
          <p:nvPr>
            <p:ph sz="quarter" idx="17"/>
          </p:nvPr>
        </p:nvSpPr>
        <p:spPr>
          <a:xfrm>
            <a:off x="541953" y="1080000"/>
            <a:ext cx="9000000" cy="4320000"/>
          </a:xfrm>
        </p:spPr>
        <p:txBody>
          <a:bodyPr/>
          <a:lstStyle/>
          <a:p>
            <a:r>
              <a:rPr lang="en-US" dirty="0"/>
              <a:t>Core project parties maintain an overview on the JAO website with the assumptions and limitations for specific Business days during the parallel run – see JAO website (</a:t>
            </a:r>
            <a:r>
              <a:rPr lang="en-US" dirty="0">
                <a:solidFill>
                  <a:srgbClr val="FF0000"/>
                </a:solidFill>
                <a:hlinkClick r:id="rId3"/>
              </a:rPr>
              <a:t>LINK</a:t>
            </a:r>
            <a:r>
              <a:rPr lang="en-US" dirty="0"/>
              <a:t>).</a:t>
            </a:r>
          </a:p>
          <a:p>
            <a:r>
              <a:rPr lang="en-US" dirty="0"/>
              <a:t>For the reporting period TSOs apply the following </a:t>
            </a:r>
            <a:r>
              <a:rPr lang="en-US" dirty="0" err="1"/>
              <a:t>Ramr</a:t>
            </a:r>
            <a:r>
              <a:rPr lang="en-US" dirty="0"/>
              <a:t> values:</a:t>
            </a:r>
          </a:p>
          <a:p>
            <a:endParaRPr lang="en-US" dirty="0"/>
          </a:p>
          <a:p>
            <a:endParaRPr lang="en-US" dirty="0"/>
          </a:p>
          <a:p>
            <a:endParaRPr lang="en-US" dirty="0"/>
          </a:p>
          <a:p>
            <a:endParaRPr lang="en-US" dirty="0"/>
          </a:p>
          <a:p>
            <a:endParaRPr lang="en-US" dirty="0"/>
          </a:p>
          <a:p>
            <a:pPr lvl="1"/>
            <a:endParaRPr lang="en-US" dirty="0"/>
          </a:p>
          <a:p>
            <a:pPr lvl="1"/>
            <a:endParaRPr lang="en-US" dirty="0"/>
          </a:p>
        </p:txBody>
      </p:sp>
      <p:sp>
        <p:nvSpPr>
          <p:cNvPr id="2" name="Slide Number Placeholder 1"/>
          <p:cNvSpPr>
            <a:spLocks noGrp="1"/>
          </p:cNvSpPr>
          <p:nvPr>
            <p:ph type="sldNum" sz="quarter" idx="4"/>
          </p:nvPr>
        </p:nvSpPr>
        <p:spPr/>
        <p:txBody>
          <a:bodyPr/>
          <a:lstStyle/>
          <a:p>
            <a:fld id="{F551322C-20B2-48C3-B63D-68158FEBF630}" type="slidenum">
              <a:rPr lang="en-US" smtClean="0">
                <a:solidFill>
                  <a:srgbClr val="FFFFFF">
                    <a:lumMod val="50000"/>
                  </a:srgbClr>
                </a:solidFill>
                <a:latin typeface="Arial"/>
              </a:rPr>
              <a:pPr/>
              <a:t>6</a:t>
            </a:fld>
            <a:endParaRPr lang="en-US" dirty="0">
              <a:solidFill>
                <a:srgbClr val="FFFFFF">
                  <a:lumMod val="50000"/>
                </a:srgbClr>
              </a:solidFill>
              <a:latin typeface="Arial"/>
            </a:endParaRPr>
          </a:p>
        </p:txBody>
      </p:sp>
      <p:graphicFrame>
        <p:nvGraphicFramePr>
          <p:cNvPr id="8" name="Tabelle 7"/>
          <p:cNvGraphicFramePr>
            <a:graphicFrameLocks noGrp="1"/>
          </p:cNvGraphicFramePr>
          <p:nvPr/>
        </p:nvGraphicFramePr>
        <p:xfrm>
          <a:off x="539999" y="1978700"/>
          <a:ext cx="8640001" cy="4716090"/>
        </p:xfrm>
        <a:graphic>
          <a:graphicData uri="http://schemas.openxmlformats.org/drawingml/2006/table">
            <a:tbl>
              <a:tblPr/>
              <a:tblGrid>
                <a:gridCol w="1243854">
                  <a:extLst>
                    <a:ext uri="{9D8B030D-6E8A-4147-A177-3AD203B41FA5}">
                      <a16:colId xmlns:a16="http://schemas.microsoft.com/office/drawing/2014/main" val="976670512"/>
                    </a:ext>
                  </a:extLst>
                </a:gridCol>
                <a:gridCol w="1521329">
                  <a:extLst>
                    <a:ext uri="{9D8B030D-6E8A-4147-A177-3AD203B41FA5}">
                      <a16:colId xmlns:a16="http://schemas.microsoft.com/office/drawing/2014/main" val="3796740080"/>
                    </a:ext>
                  </a:extLst>
                </a:gridCol>
                <a:gridCol w="2937409">
                  <a:extLst>
                    <a:ext uri="{9D8B030D-6E8A-4147-A177-3AD203B41FA5}">
                      <a16:colId xmlns:a16="http://schemas.microsoft.com/office/drawing/2014/main" val="739501657"/>
                    </a:ext>
                  </a:extLst>
                </a:gridCol>
                <a:gridCol w="2937409">
                  <a:extLst>
                    <a:ext uri="{9D8B030D-6E8A-4147-A177-3AD203B41FA5}">
                      <a16:colId xmlns:a16="http://schemas.microsoft.com/office/drawing/2014/main" val="425118423"/>
                    </a:ext>
                  </a:extLst>
                </a:gridCol>
              </a:tblGrid>
              <a:tr h="104413">
                <a:tc rowSpan="2">
                  <a:txBody>
                    <a:bodyPr/>
                    <a:lstStyle/>
                    <a:p>
                      <a:pPr algn="ctr" fontAlgn="ctr"/>
                      <a:r>
                        <a:rPr lang="de-DE" sz="700" b="1" i="0" u="none" strike="noStrike" dirty="0">
                          <a:solidFill>
                            <a:srgbClr val="FFFFFF"/>
                          </a:solidFill>
                          <a:effectLst/>
                          <a:latin typeface="Arial" panose="020B0604020202020204" pitchFamily="34" charset="0"/>
                        </a:rPr>
                        <a:t>TSOs</a:t>
                      </a:r>
                    </a:p>
                  </a:txBody>
                  <a:tcPr marL="4047" marR="4047" marT="4047" marB="0" anchor="ctr">
                    <a:lnL>
                      <a:noFill/>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3366FF"/>
                    </a:solidFill>
                  </a:tcPr>
                </a:tc>
                <a:tc gridSpan="2">
                  <a:txBody>
                    <a:bodyPr/>
                    <a:lstStyle/>
                    <a:p>
                      <a:pPr algn="ctr" fontAlgn="ctr"/>
                      <a:r>
                        <a:rPr lang="de-DE" sz="700" b="1" i="0" u="none" strike="noStrike">
                          <a:solidFill>
                            <a:srgbClr val="FFFFFF"/>
                          </a:solidFill>
                          <a:effectLst/>
                          <a:latin typeface="Arial" panose="020B0604020202020204" pitchFamily="34" charset="0"/>
                        </a:rPr>
                        <a:t>Ramr values</a:t>
                      </a:r>
                    </a:p>
                  </a:txBody>
                  <a:tcPr marL="4047" marR="4047" marT="4047"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3366FF"/>
                    </a:solidFill>
                  </a:tcPr>
                </a:tc>
                <a:tc hMerge="1">
                  <a:txBody>
                    <a:bodyPr/>
                    <a:lstStyle/>
                    <a:p>
                      <a:endParaRPr lang="de-DE"/>
                    </a:p>
                  </a:txBody>
                  <a:tcPr/>
                </a:tc>
                <a:tc rowSpan="2">
                  <a:txBody>
                    <a:bodyPr/>
                    <a:lstStyle/>
                    <a:p>
                      <a:pPr algn="ctr" fontAlgn="ctr"/>
                      <a:r>
                        <a:rPr lang="de-DE" sz="700" b="1" i="0" u="none" strike="noStrike">
                          <a:solidFill>
                            <a:srgbClr val="FFFFFF"/>
                          </a:solidFill>
                          <a:effectLst/>
                          <a:latin typeface="Arial" panose="020B0604020202020204" pitchFamily="34" charset="0"/>
                        </a:rPr>
                        <a:t>Comments</a:t>
                      </a:r>
                    </a:p>
                  </a:txBody>
                  <a:tcPr marL="4047" marR="4047" marT="4047" marB="0" anchor="ctr">
                    <a:lnL w="6350" cap="flat" cmpd="sng" algn="ctr">
                      <a:solidFill>
                        <a:srgbClr val="808080"/>
                      </a:solidFill>
                      <a:prstDash val="solid"/>
                      <a:round/>
                      <a:headEnd type="none" w="med" len="med"/>
                      <a:tailEnd type="none" w="med" len="med"/>
                    </a:lnL>
                    <a:lnR>
                      <a:noFill/>
                    </a:lnR>
                    <a:lnT w="6350" cap="flat" cmpd="sng" algn="ctr">
                      <a:solidFill>
                        <a:srgbClr val="808080"/>
                      </a:solidFill>
                      <a:prstDash val="solid"/>
                      <a:round/>
                      <a:headEnd type="none" w="med" len="med"/>
                      <a:tailEnd type="none" w="med" len="med"/>
                    </a:lnT>
                    <a:lnB>
                      <a:noFill/>
                    </a:lnB>
                    <a:solidFill>
                      <a:srgbClr val="3366FF"/>
                    </a:solidFill>
                  </a:tcPr>
                </a:tc>
                <a:extLst>
                  <a:ext uri="{0D108BD9-81ED-4DB2-BD59-A6C34878D82A}">
                    <a16:rowId xmlns:a16="http://schemas.microsoft.com/office/drawing/2014/main" val="279760397"/>
                  </a:ext>
                </a:extLst>
              </a:tr>
              <a:tr h="88225">
                <a:tc vMerge="1">
                  <a:txBody>
                    <a:bodyPr/>
                    <a:lstStyle/>
                    <a:p>
                      <a:endParaRPr lang="de-DE"/>
                    </a:p>
                  </a:txBody>
                  <a:tcPr/>
                </a:tc>
                <a:tc>
                  <a:txBody>
                    <a:bodyPr/>
                    <a:lstStyle/>
                    <a:p>
                      <a:pPr algn="ctr" fontAlgn="ctr"/>
                      <a:r>
                        <a:rPr lang="de-DE" sz="700" b="1" i="0" u="none" strike="noStrike">
                          <a:solidFill>
                            <a:srgbClr val="FFFFFF"/>
                          </a:solidFill>
                          <a:effectLst/>
                          <a:latin typeface="Arial" panose="020B0604020202020204" pitchFamily="34" charset="0"/>
                        </a:rPr>
                        <a:t>BDs</a:t>
                      </a:r>
                    </a:p>
                  </a:txBody>
                  <a:tcPr marL="4047" marR="4047" marT="4047"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3366FF"/>
                    </a:solidFill>
                  </a:tcPr>
                </a:tc>
                <a:tc>
                  <a:txBody>
                    <a:bodyPr/>
                    <a:lstStyle/>
                    <a:p>
                      <a:pPr algn="ctr" fontAlgn="ctr"/>
                      <a:r>
                        <a:rPr lang="de-DE" sz="700" b="1" i="0" u="none" strike="noStrike">
                          <a:solidFill>
                            <a:srgbClr val="FFFFFF"/>
                          </a:solidFill>
                          <a:effectLst/>
                          <a:latin typeface="Arial" panose="020B0604020202020204" pitchFamily="34" charset="0"/>
                        </a:rPr>
                        <a:t>Value</a:t>
                      </a:r>
                    </a:p>
                  </a:txBody>
                  <a:tcPr marL="4047" marR="4047" marT="4047"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3366FF"/>
                    </a:solidFill>
                  </a:tcPr>
                </a:tc>
                <a:tc vMerge="1">
                  <a:txBody>
                    <a:bodyPr/>
                    <a:lstStyle/>
                    <a:p>
                      <a:endParaRPr lang="de-DE"/>
                    </a:p>
                  </a:txBody>
                  <a:tcPr/>
                </a:tc>
                <a:extLst>
                  <a:ext uri="{0D108BD9-81ED-4DB2-BD59-A6C34878D82A}">
                    <a16:rowId xmlns:a16="http://schemas.microsoft.com/office/drawing/2014/main" val="3276304934"/>
                  </a:ext>
                </a:extLst>
              </a:tr>
              <a:tr h="108460">
                <a:tc rowSpan="3">
                  <a:txBody>
                    <a:bodyPr/>
                    <a:lstStyle/>
                    <a:p>
                      <a:pPr algn="ctr" fontAlgn="ctr"/>
                      <a:r>
                        <a:rPr lang="de-DE" sz="700" b="0" i="0" u="none" strike="noStrike" dirty="0">
                          <a:solidFill>
                            <a:srgbClr val="000000"/>
                          </a:solidFill>
                          <a:effectLst/>
                          <a:latin typeface="Arial" panose="020B0604020202020204" pitchFamily="34" charset="0"/>
                        </a:rPr>
                        <a:t>APG</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2F2F2"/>
                    </a:solidFill>
                  </a:tcPr>
                </a:tc>
                <a:tc>
                  <a:txBody>
                    <a:bodyPr/>
                    <a:lstStyle/>
                    <a:p>
                      <a:pPr algn="just" fontAlgn="ctr"/>
                      <a:r>
                        <a:rPr lang="de-DE" sz="700" b="0" i="0" u="none" strike="noStrike">
                          <a:solidFill>
                            <a:srgbClr val="000000"/>
                          </a:solidFill>
                          <a:effectLst/>
                          <a:latin typeface="Arial" panose="020B0604020202020204" pitchFamily="34" charset="0"/>
                        </a:rPr>
                        <a:t>01/12/2021 - 30/11/2022</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808080"/>
                      </a:solidFill>
                      <a:prstDash val="solid"/>
                      <a:round/>
                      <a:headEnd type="none" w="med" len="med"/>
                      <a:tailEnd type="none" w="med" len="med"/>
                    </a:lnT>
                    <a:lnB>
                      <a:noFill/>
                    </a:lnB>
                  </a:tcPr>
                </a:tc>
                <a:tc>
                  <a:txBody>
                    <a:bodyPr/>
                    <a:lstStyle/>
                    <a:p>
                      <a:pPr algn="just" fontAlgn="ctr"/>
                      <a:r>
                        <a:rPr lang="de-DE" sz="700" b="0" i="0" u="none" strike="noStrike">
                          <a:solidFill>
                            <a:srgbClr val="000000"/>
                          </a:solidFill>
                          <a:effectLst/>
                          <a:latin typeface="Arial" panose="020B0604020202020204" pitchFamily="34" charset="0"/>
                        </a:rPr>
                        <a:t>28.7%</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rowSpan="3">
                  <a:txBody>
                    <a:bodyPr/>
                    <a:lstStyle/>
                    <a:p>
                      <a:pPr algn="ctr" fontAlgn="ctr"/>
                      <a:r>
                        <a:rPr lang="en-US" sz="700" b="0" i="0" u="sng" strike="noStrike">
                          <a:solidFill>
                            <a:srgbClr val="0563C1"/>
                          </a:solidFill>
                          <a:effectLst/>
                          <a:latin typeface="Arial" panose="020B0604020202020204" pitchFamily="34" charset="0"/>
                          <a:hlinkClick r:id="rId4"/>
                        </a:rPr>
                        <a:t>In line with AT Action Plan</a:t>
                      </a:r>
                      <a:endParaRPr lang="en-US" sz="700" b="0" i="0" u="sng" strike="noStrike">
                        <a:solidFill>
                          <a:srgbClr val="0563C1"/>
                        </a:solidFill>
                        <a:effectLst/>
                        <a:latin typeface="Arial" panose="020B0604020202020204" pitchFamily="34" charset="0"/>
                      </a:endParaRP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1603327605"/>
                  </a:ext>
                </a:extLst>
              </a:tr>
              <a:tr h="108460">
                <a:tc vMerge="1">
                  <a:txBody>
                    <a:bodyPr/>
                    <a:lstStyle/>
                    <a:p>
                      <a:endParaRPr lang="de-DE"/>
                    </a:p>
                  </a:txBody>
                  <a:tcPr/>
                </a:tc>
                <a:tc>
                  <a:txBody>
                    <a:bodyPr/>
                    <a:lstStyle/>
                    <a:p>
                      <a:pPr algn="just" fontAlgn="ctr"/>
                      <a:r>
                        <a:rPr lang="de-DE" sz="700" b="0" i="0" u="none" strike="noStrike">
                          <a:solidFill>
                            <a:srgbClr val="000000"/>
                          </a:solidFill>
                          <a:effectLst/>
                          <a:latin typeface="Arial" panose="020B0604020202020204" pitchFamily="34" charset="0"/>
                        </a:rPr>
                        <a:t>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6350" cap="flat" cmpd="sng" algn="ctr">
                      <a:solidFill>
                        <a:srgbClr val="000000"/>
                      </a:solidFill>
                      <a:prstDash val="dot"/>
                      <a:round/>
                      <a:headEnd type="none" w="med" len="med"/>
                      <a:tailEnd type="none" w="med" len="med"/>
                    </a:lnB>
                  </a:tcPr>
                </a:tc>
                <a:tc>
                  <a:txBody>
                    <a:bodyPr/>
                    <a:lstStyle/>
                    <a:p>
                      <a:pPr algn="just" fontAlgn="ctr"/>
                      <a:r>
                        <a:rPr lang="de-DE" sz="700" b="0" i="0" u="none" strike="noStrike">
                          <a:solidFill>
                            <a:srgbClr val="000000"/>
                          </a:solidFill>
                          <a:effectLst/>
                          <a:latin typeface="Arial" panose="020B0604020202020204" pitchFamily="34" charset="0"/>
                        </a:rPr>
                        <a:t>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2737562921"/>
                  </a:ext>
                </a:extLst>
              </a:tr>
              <a:tr h="108460">
                <a:tc vMerge="1">
                  <a:txBody>
                    <a:bodyPr/>
                    <a:lstStyle/>
                    <a:p>
                      <a:endParaRPr lang="de-DE"/>
                    </a:p>
                  </a:txBody>
                  <a:tcPr/>
                </a:tc>
                <a:tc>
                  <a:txBody>
                    <a:bodyPr/>
                    <a:lstStyle/>
                    <a:p>
                      <a:pPr algn="just" fontAlgn="ctr"/>
                      <a:r>
                        <a:rPr lang="de-DE" sz="700" b="0" i="0" u="none" strike="noStrike" dirty="0">
                          <a:solidFill>
                            <a:srgbClr val="000000"/>
                          </a:solidFill>
                          <a:effectLst/>
                          <a:latin typeface="Arial" panose="020B0604020202020204" pitchFamily="34" charset="0"/>
                        </a:rPr>
                        <a:t>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just" fontAlgn="ctr"/>
                      <a:r>
                        <a:rPr lang="de-DE" sz="700" b="0" i="0" u="none" strike="noStrike">
                          <a:solidFill>
                            <a:srgbClr val="000000"/>
                          </a:solidFill>
                          <a:effectLst/>
                          <a:latin typeface="Arial" panose="020B0604020202020204" pitchFamily="34" charset="0"/>
                        </a:rPr>
                        <a:t>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209200927"/>
                  </a:ext>
                </a:extLst>
              </a:tr>
              <a:tr h="133551">
                <a:tc rowSpan="3">
                  <a:txBody>
                    <a:bodyPr/>
                    <a:lstStyle/>
                    <a:p>
                      <a:pPr algn="ctr" fontAlgn="ctr"/>
                      <a:r>
                        <a:rPr lang="de-DE" sz="700" b="0" i="0" u="none" strike="noStrike">
                          <a:solidFill>
                            <a:srgbClr val="000000"/>
                          </a:solidFill>
                          <a:effectLst/>
                          <a:latin typeface="Arial" panose="020B0604020202020204" pitchFamily="34" charset="0"/>
                        </a:rPr>
                        <a:t>CEPS</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2F2F2"/>
                    </a:solidFill>
                  </a:tcPr>
                </a:tc>
                <a:tc>
                  <a:txBody>
                    <a:bodyPr/>
                    <a:lstStyle/>
                    <a:p>
                      <a:pPr algn="l" fontAlgn="b"/>
                      <a:r>
                        <a:rPr lang="de-DE" sz="700" b="0" i="0" u="none" strike="noStrike" dirty="0" err="1">
                          <a:solidFill>
                            <a:srgbClr val="000000"/>
                          </a:solidFill>
                          <a:effectLst/>
                          <a:latin typeface="Arial" panose="020B0604020202020204" pitchFamily="34" charset="0"/>
                        </a:rPr>
                        <a:t>Remaining</a:t>
                      </a:r>
                      <a:r>
                        <a:rPr lang="de-DE" sz="700" b="0" i="0" u="none" strike="noStrike" dirty="0">
                          <a:solidFill>
                            <a:srgbClr val="000000"/>
                          </a:solidFill>
                          <a:effectLst/>
                          <a:latin typeface="Arial" panose="020B0604020202020204" pitchFamily="34" charset="0"/>
                        </a:rPr>
                        <a:t> EXT // </a:t>
                      </a:r>
                      <a:r>
                        <a:rPr lang="de-DE" sz="700" b="0" i="0" u="none" strike="noStrike" dirty="0" err="1">
                          <a:solidFill>
                            <a:srgbClr val="000000"/>
                          </a:solidFill>
                          <a:effectLst/>
                          <a:latin typeface="Arial" panose="020B0604020202020204" pitchFamily="34" charset="0"/>
                        </a:rPr>
                        <a:t>run</a:t>
                      </a:r>
                      <a:r>
                        <a:rPr lang="de-DE" sz="700" b="0" i="0" u="none" strike="noStrike" dirty="0">
                          <a:solidFill>
                            <a:srgbClr val="000000"/>
                          </a:solidFill>
                          <a:effectLst/>
                          <a:latin typeface="Arial" panose="020B0604020202020204" pitchFamily="34" charset="0"/>
                        </a:rPr>
                        <a:t> 2022 &amp;</a:t>
                      </a:r>
                    </a:p>
                  </a:txBody>
                  <a:tcPr marL="4047" marR="4047" marT="404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a:noFill/>
                    </a:lnB>
                  </a:tcPr>
                </a:tc>
                <a:tc>
                  <a:txBody>
                    <a:bodyPr/>
                    <a:lstStyle/>
                    <a:p>
                      <a:pPr algn="just" fontAlgn="ctr"/>
                      <a:r>
                        <a:rPr lang="de-DE" sz="700" b="0" i="0" u="none" strike="noStrike">
                          <a:solidFill>
                            <a:srgbClr val="000000"/>
                          </a:solidFill>
                          <a:effectLst/>
                          <a:latin typeface="Arial" panose="020B0604020202020204" pitchFamily="34" charset="0"/>
                        </a:rPr>
                        <a:t>70%</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rowSpan="3">
                  <a:txBody>
                    <a:bodyPr/>
                    <a:lstStyle/>
                    <a:p>
                      <a:pPr algn="ctr" fontAlgn="ctr"/>
                      <a:r>
                        <a:rPr lang="de-DE" sz="700" b="0" i="0" u="none" strike="noStrike">
                          <a:solidFill>
                            <a:srgbClr val="000000"/>
                          </a:solidFill>
                          <a:effectLst/>
                          <a:latin typeface="Arial" panose="020B0604020202020204" pitchFamily="34" charset="0"/>
                        </a:rPr>
                        <a:t>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1239185191"/>
                  </a:ext>
                </a:extLst>
              </a:tr>
              <a:tr h="108460">
                <a:tc vMerge="1">
                  <a:txBody>
                    <a:bodyPr/>
                    <a:lstStyle/>
                    <a:p>
                      <a:endParaRPr lang="de-DE"/>
                    </a:p>
                  </a:txBody>
                  <a:tcPr/>
                </a:tc>
                <a:tc>
                  <a:txBody>
                    <a:bodyPr/>
                    <a:lstStyle/>
                    <a:p>
                      <a:pPr algn="just" fontAlgn="ctr"/>
                      <a:r>
                        <a:rPr lang="en-US" sz="700" b="0" i="0" u="none" strike="noStrike" dirty="0">
                          <a:solidFill>
                            <a:srgbClr val="000000"/>
                          </a:solidFill>
                          <a:effectLst/>
                          <a:latin typeface="Arial" panose="020B0604020202020204" pitchFamily="34" charset="0"/>
                        </a:rPr>
                        <a:t>After Core FBDA Go Live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6350" cap="flat" cmpd="sng" algn="ctr">
                      <a:solidFill>
                        <a:srgbClr val="000000"/>
                      </a:solidFill>
                      <a:prstDash val="dot"/>
                      <a:round/>
                      <a:headEnd type="none" w="med" len="med"/>
                      <a:tailEnd type="none" w="med" len="med"/>
                    </a:lnB>
                  </a:tcPr>
                </a:tc>
                <a:tc>
                  <a:txBody>
                    <a:bodyPr/>
                    <a:lstStyle/>
                    <a:p>
                      <a:pPr algn="just" fontAlgn="ctr"/>
                      <a:r>
                        <a:rPr lang="de-DE" sz="700" b="0" i="0" u="none" strike="noStrike">
                          <a:solidFill>
                            <a:srgbClr val="000000"/>
                          </a:solidFill>
                          <a:effectLst/>
                          <a:latin typeface="Arial" panose="020B0604020202020204" pitchFamily="34" charset="0"/>
                        </a:rPr>
                        <a:t>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1692210105"/>
                  </a:ext>
                </a:extLst>
              </a:tr>
              <a:tr h="108460">
                <a:tc vMerge="1">
                  <a:txBody>
                    <a:bodyPr/>
                    <a:lstStyle/>
                    <a:p>
                      <a:endParaRPr lang="de-DE"/>
                    </a:p>
                  </a:txBody>
                  <a:tcPr/>
                </a:tc>
                <a:tc>
                  <a:txBody>
                    <a:bodyPr/>
                    <a:lstStyle/>
                    <a:p>
                      <a:pPr algn="just" fontAlgn="ctr"/>
                      <a:r>
                        <a:rPr lang="de-DE" sz="700" b="0" i="0" u="none" strike="noStrike" dirty="0">
                          <a:solidFill>
                            <a:srgbClr val="000000"/>
                          </a:solidFill>
                          <a:effectLst/>
                          <a:latin typeface="Arial" panose="020B0604020202020204" pitchFamily="34" charset="0"/>
                        </a:rPr>
                        <a:t>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just" fontAlgn="ctr"/>
                      <a:r>
                        <a:rPr lang="de-DE" sz="700" b="0" i="0" u="none" strike="noStrike">
                          <a:solidFill>
                            <a:srgbClr val="000000"/>
                          </a:solidFill>
                          <a:effectLst/>
                          <a:latin typeface="Arial" panose="020B0604020202020204" pitchFamily="34" charset="0"/>
                        </a:rPr>
                        <a:t>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2995411392"/>
                  </a:ext>
                </a:extLst>
              </a:tr>
              <a:tr h="108460">
                <a:tc rowSpan="3">
                  <a:txBody>
                    <a:bodyPr/>
                    <a:lstStyle/>
                    <a:p>
                      <a:pPr algn="ctr" fontAlgn="ctr"/>
                      <a:r>
                        <a:rPr lang="de-DE" sz="700" b="0" i="0" u="none" strike="noStrike">
                          <a:solidFill>
                            <a:srgbClr val="000000"/>
                          </a:solidFill>
                          <a:effectLst/>
                          <a:latin typeface="Arial" panose="020B0604020202020204" pitchFamily="34" charset="0"/>
                        </a:rPr>
                        <a:t>Eles</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2F2F2"/>
                    </a:solidFill>
                  </a:tcPr>
                </a:tc>
                <a:tc>
                  <a:txBody>
                    <a:bodyPr/>
                    <a:lstStyle/>
                    <a:p>
                      <a:pPr algn="just" fontAlgn="ctr"/>
                      <a:r>
                        <a:rPr lang="de-DE" sz="700" b="0" i="0" u="none" strike="noStrike">
                          <a:solidFill>
                            <a:srgbClr val="000000"/>
                          </a:solidFill>
                          <a:effectLst/>
                          <a:latin typeface="Arial" panose="020B0604020202020204" pitchFamily="34" charset="0"/>
                        </a:rPr>
                        <a:t>During EXT // run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de-DE" sz="700" b="0" i="0" u="none" strike="noStrike">
                          <a:solidFill>
                            <a:srgbClr val="000000"/>
                          </a:solidFill>
                          <a:effectLst/>
                          <a:latin typeface="Arial" panose="020B0604020202020204" pitchFamily="34" charset="0"/>
                        </a:rPr>
                        <a:t>70%</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rowSpan="3">
                  <a:txBody>
                    <a:bodyPr/>
                    <a:lstStyle/>
                    <a:p>
                      <a:pPr algn="ctr" fontAlgn="ctr"/>
                      <a:r>
                        <a:rPr lang="en-US" sz="700" b="0" i="0" u="none" strike="noStrike">
                          <a:solidFill>
                            <a:srgbClr val="000000"/>
                          </a:solidFill>
                          <a:effectLst/>
                          <a:latin typeface="Arial" panose="020B0604020202020204" pitchFamily="34" charset="0"/>
                        </a:rPr>
                        <a:t>For now, we are still investigating the possibility to apply for derogation for special cases like validation tool failure or special situations in the grid/market. (decision to be taken in Nov-Dec 2021)</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955339579"/>
                  </a:ext>
                </a:extLst>
              </a:tr>
              <a:tr h="108460">
                <a:tc vMerge="1">
                  <a:txBody>
                    <a:bodyPr/>
                    <a:lstStyle/>
                    <a:p>
                      <a:endParaRPr lang="de-DE"/>
                    </a:p>
                  </a:txBody>
                  <a:tcPr/>
                </a:tc>
                <a:tc>
                  <a:txBody>
                    <a:bodyPr/>
                    <a:lstStyle/>
                    <a:p>
                      <a:pPr algn="just" fontAlgn="ctr"/>
                      <a:r>
                        <a:rPr lang="de-DE" sz="700" b="0" i="0" u="none" strike="noStrike" dirty="0">
                          <a:solidFill>
                            <a:srgbClr val="000000"/>
                          </a:solidFill>
                          <a:effectLst/>
                          <a:latin typeface="Arial" panose="020B0604020202020204" pitchFamily="34" charset="0"/>
                        </a:rPr>
                        <a:t>&amp; After FBMC </a:t>
                      </a:r>
                      <a:r>
                        <a:rPr lang="de-DE" sz="700" b="0" i="0" u="none" strike="noStrike" dirty="0" err="1">
                          <a:solidFill>
                            <a:srgbClr val="000000"/>
                          </a:solidFill>
                          <a:effectLst/>
                          <a:latin typeface="Arial" panose="020B0604020202020204" pitchFamily="34" charset="0"/>
                        </a:rPr>
                        <a:t>go</a:t>
                      </a:r>
                      <a:r>
                        <a:rPr lang="de-DE" sz="700" b="0" i="0" u="none" strike="noStrike" dirty="0">
                          <a:solidFill>
                            <a:srgbClr val="000000"/>
                          </a:solidFill>
                          <a:effectLst/>
                          <a:latin typeface="Arial" panose="020B0604020202020204" pitchFamily="34" charset="0"/>
                        </a:rPr>
                        <a:t>-live</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de-DE" sz="700" b="0" i="0" u="none" strike="noStrike" dirty="0">
                          <a:solidFill>
                            <a:srgbClr val="000000"/>
                          </a:solidFill>
                          <a:effectLst/>
                          <a:latin typeface="Arial" panose="020B0604020202020204" pitchFamily="34" charset="0"/>
                        </a:rPr>
                        <a:t>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879350826"/>
                  </a:ext>
                </a:extLst>
              </a:tr>
              <a:tr h="108460">
                <a:tc vMerge="1">
                  <a:txBody>
                    <a:bodyPr/>
                    <a:lstStyle/>
                    <a:p>
                      <a:endParaRPr lang="de-DE"/>
                    </a:p>
                  </a:txBody>
                  <a:tcPr/>
                </a:tc>
                <a:tc>
                  <a:txBody>
                    <a:bodyPr/>
                    <a:lstStyle/>
                    <a:p>
                      <a:pPr algn="just" fontAlgn="ctr"/>
                      <a:r>
                        <a:rPr lang="de-DE" sz="700" b="0" i="0" u="none" strike="noStrike" dirty="0">
                          <a:solidFill>
                            <a:srgbClr val="000000"/>
                          </a:solidFill>
                          <a:effectLst/>
                          <a:latin typeface="Arial" panose="020B0604020202020204" pitchFamily="34" charset="0"/>
                        </a:rPr>
                        <a:t>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just" fontAlgn="ctr"/>
                      <a:r>
                        <a:rPr lang="de-DE" sz="700" b="0" i="0" u="none" strike="noStrike">
                          <a:solidFill>
                            <a:srgbClr val="000000"/>
                          </a:solidFill>
                          <a:effectLst/>
                          <a:latin typeface="Arial" panose="020B0604020202020204" pitchFamily="34" charset="0"/>
                        </a:rPr>
                        <a:t>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596734270"/>
                  </a:ext>
                </a:extLst>
              </a:tr>
              <a:tr h="108460">
                <a:tc rowSpan="3">
                  <a:txBody>
                    <a:bodyPr/>
                    <a:lstStyle/>
                    <a:p>
                      <a:pPr algn="ctr" fontAlgn="ctr"/>
                      <a:r>
                        <a:rPr lang="de-DE" sz="700" b="0" i="0" u="none" strike="noStrike">
                          <a:solidFill>
                            <a:srgbClr val="000000"/>
                          </a:solidFill>
                          <a:effectLst/>
                          <a:latin typeface="Arial" panose="020B0604020202020204" pitchFamily="34" charset="0"/>
                        </a:rPr>
                        <a:t>Elia</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2F2F2"/>
                    </a:solidFill>
                  </a:tcPr>
                </a:tc>
                <a:tc>
                  <a:txBody>
                    <a:bodyPr/>
                    <a:lstStyle/>
                    <a:p>
                      <a:pPr algn="just" fontAlgn="ctr"/>
                      <a:r>
                        <a:rPr lang="de-DE" sz="700" b="0" i="0" u="none" strike="noStrike">
                          <a:solidFill>
                            <a:srgbClr val="000000"/>
                          </a:solidFill>
                          <a:effectLst/>
                          <a:latin typeface="Arial" panose="020B0604020202020204" pitchFamily="34" charset="0"/>
                        </a:rPr>
                        <a:t>Whole year</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de-DE" sz="700" b="0" i="0" u="none" strike="noStrike" dirty="0">
                          <a:solidFill>
                            <a:srgbClr val="000000"/>
                          </a:solidFill>
                          <a:effectLst/>
                          <a:latin typeface="Arial" panose="020B0604020202020204" pitchFamily="34" charset="0"/>
                        </a:rPr>
                        <a:t>70% minus </a:t>
                      </a:r>
                      <a:r>
                        <a:rPr lang="de-DE" sz="700" b="0" i="0" u="none" strike="noStrike" dirty="0" err="1">
                          <a:solidFill>
                            <a:srgbClr val="000000"/>
                          </a:solidFill>
                          <a:effectLst/>
                          <a:latin typeface="Arial" panose="020B0604020202020204" pitchFamily="34" charset="0"/>
                        </a:rPr>
                        <a:t>excessive</a:t>
                      </a:r>
                      <a:r>
                        <a:rPr lang="de-DE" sz="700" b="0" i="0" u="none" strike="noStrike" dirty="0">
                          <a:solidFill>
                            <a:srgbClr val="000000"/>
                          </a:solidFill>
                          <a:effectLst/>
                          <a:latin typeface="Arial" panose="020B0604020202020204" pitchFamily="34" charset="0"/>
                        </a:rPr>
                        <a:t> LF</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rowSpan="3">
                  <a:txBody>
                    <a:bodyPr/>
                    <a:lstStyle/>
                    <a:p>
                      <a:pPr algn="ctr" fontAlgn="ctr"/>
                      <a:r>
                        <a:rPr lang="en-US" sz="700" b="0" i="0" u="none" strike="noStrike">
                          <a:solidFill>
                            <a:srgbClr val="000000"/>
                          </a:solidFill>
                          <a:effectLst/>
                          <a:latin typeface="Arial" panose="020B0604020202020204" pitchFamily="34" charset="0"/>
                        </a:rPr>
                        <a:t>In line with its derogation on loopflows, Elia defines the Ramr per CNEC per MTU taking 70% as a starting point and reducing in case of excessive loopflows</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1787593329"/>
                  </a:ext>
                </a:extLst>
              </a:tr>
              <a:tr h="108460">
                <a:tc vMerge="1">
                  <a:txBody>
                    <a:bodyPr/>
                    <a:lstStyle/>
                    <a:p>
                      <a:endParaRPr lang="de-DE"/>
                    </a:p>
                  </a:txBody>
                  <a:tcPr/>
                </a:tc>
                <a:tc>
                  <a:txBody>
                    <a:bodyPr/>
                    <a:lstStyle/>
                    <a:p>
                      <a:pPr algn="just" fontAlgn="ctr"/>
                      <a:r>
                        <a:rPr lang="de-DE" sz="700" b="0" i="0" u="none" strike="noStrike">
                          <a:solidFill>
                            <a:srgbClr val="000000"/>
                          </a:solidFill>
                          <a:effectLst/>
                          <a:latin typeface="Arial" panose="020B0604020202020204" pitchFamily="34" charset="0"/>
                        </a:rPr>
                        <a:t>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de-DE" sz="700" b="0" i="0" u="none" strike="noStrike" dirty="0">
                          <a:solidFill>
                            <a:srgbClr val="000000"/>
                          </a:solidFill>
                          <a:effectLst/>
                          <a:latin typeface="Arial" panose="020B0604020202020204" pitchFamily="34" charset="0"/>
                        </a:rPr>
                        <a:t>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1399521132"/>
                  </a:ext>
                </a:extLst>
              </a:tr>
              <a:tr h="108460">
                <a:tc vMerge="1">
                  <a:txBody>
                    <a:bodyPr/>
                    <a:lstStyle/>
                    <a:p>
                      <a:endParaRPr lang="de-DE"/>
                    </a:p>
                  </a:txBody>
                  <a:tcPr/>
                </a:tc>
                <a:tc>
                  <a:txBody>
                    <a:bodyPr/>
                    <a:lstStyle/>
                    <a:p>
                      <a:pPr algn="just" fontAlgn="ctr"/>
                      <a:r>
                        <a:rPr lang="de-DE" sz="700" b="0" i="0" u="none" strike="noStrike">
                          <a:solidFill>
                            <a:srgbClr val="000000"/>
                          </a:solidFill>
                          <a:effectLst/>
                          <a:latin typeface="Arial" panose="020B0604020202020204" pitchFamily="34" charset="0"/>
                        </a:rPr>
                        <a:t>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just" fontAlgn="ctr"/>
                      <a:r>
                        <a:rPr lang="de-DE" sz="700" b="0" i="0" u="none" strike="noStrike" dirty="0">
                          <a:solidFill>
                            <a:srgbClr val="000000"/>
                          </a:solidFill>
                          <a:effectLst/>
                          <a:latin typeface="Arial" panose="020B0604020202020204" pitchFamily="34" charset="0"/>
                        </a:rPr>
                        <a:t>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584371995"/>
                  </a:ext>
                </a:extLst>
              </a:tr>
              <a:tr h="108460">
                <a:tc rowSpan="3">
                  <a:txBody>
                    <a:bodyPr/>
                    <a:lstStyle/>
                    <a:p>
                      <a:pPr algn="ctr" fontAlgn="ctr"/>
                      <a:r>
                        <a:rPr lang="de-DE" sz="700" b="0" i="0" u="none" strike="noStrike">
                          <a:solidFill>
                            <a:srgbClr val="000000"/>
                          </a:solidFill>
                          <a:effectLst/>
                          <a:latin typeface="Arial" panose="020B0604020202020204" pitchFamily="34" charset="0"/>
                        </a:rPr>
                        <a:t>German TSOs</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2F2F2"/>
                    </a:solidFill>
                  </a:tcPr>
                </a:tc>
                <a:tc>
                  <a:txBody>
                    <a:bodyPr/>
                    <a:lstStyle/>
                    <a:p>
                      <a:pPr algn="just" fontAlgn="ctr"/>
                      <a:r>
                        <a:rPr lang="de-DE" sz="700" b="0" i="0" u="none" strike="noStrike">
                          <a:solidFill>
                            <a:srgbClr val="000000"/>
                          </a:solidFill>
                          <a:effectLst/>
                          <a:latin typeface="Arial" panose="020B0604020202020204" pitchFamily="34" charset="0"/>
                        </a:rPr>
                        <a:t>until BD 31/12/2021</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de-DE" sz="700" b="0" i="0" u="none" strike="noStrike">
                          <a:solidFill>
                            <a:srgbClr val="000000"/>
                          </a:solidFill>
                          <a:effectLst/>
                          <a:latin typeface="Arial" panose="020B0604020202020204" pitchFamily="34" charset="0"/>
                        </a:rPr>
                        <a:t>21.3%</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rowSpan="2">
                  <a:txBody>
                    <a:bodyPr/>
                    <a:lstStyle/>
                    <a:p>
                      <a:pPr algn="ctr" fontAlgn="ctr"/>
                      <a:r>
                        <a:rPr lang="en-US" sz="700" b="0" i="0" u="none" strike="noStrike">
                          <a:solidFill>
                            <a:srgbClr val="000000"/>
                          </a:solidFill>
                          <a:effectLst/>
                          <a:latin typeface="Arial" panose="020B0604020202020204" pitchFamily="34" charset="0"/>
                        </a:rPr>
                        <a:t>According to the German action plan linear trajectory each year:</a:t>
                      </a:r>
                      <a:br>
                        <a:rPr lang="en-US" sz="700" b="0" i="0" u="none" strike="noStrike">
                          <a:solidFill>
                            <a:srgbClr val="000000"/>
                          </a:solidFill>
                          <a:effectLst/>
                          <a:latin typeface="Arial" panose="020B0604020202020204" pitchFamily="34" charset="0"/>
                        </a:rPr>
                      </a:br>
                      <a:r>
                        <a:rPr lang="en-US" sz="700" b="0" i="0" u="none" strike="noStrike">
                          <a:solidFill>
                            <a:srgbClr val="000000"/>
                          </a:solidFill>
                          <a:effectLst/>
                          <a:latin typeface="Arial" panose="020B0604020202020204" pitchFamily="34" charset="0"/>
                        </a:rPr>
                        <a:t>2020: 11,5%, 2021: 21,3%, 2022: 31%, 2023: 40%, 2024: 50,5%, 2025: 60,3%, 2026: 70%</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a:noFill/>
                    </a:lnB>
                  </a:tcPr>
                </a:tc>
                <a:extLst>
                  <a:ext uri="{0D108BD9-81ED-4DB2-BD59-A6C34878D82A}">
                    <a16:rowId xmlns:a16="http://schemas.microsoft.com/office/drawing/2014/main" val="3862068733"/>
                  </a:ext>
                </a:extLst>
              </a:tr>
              <a:tr h="154596">
                <a:tc vMerge="1">
                  <a:txBody>
                    <a:bodyPr/>
                    <a:lstStyle/>
                    <a:p>
                      <a:endParaRPr lang="de-DE"/>
                    </a:p>
                  </a:txBody>
                  <a:tcPr/>
                </a:tc>
                <a:tc>
                  <a:txBody>
                    <a:bodyPr/>
                    <a:lstStyle/>
                    <a:p>
                      <a:pPr algn="just" fontAlgn="ctr"/>
                      <a:r>
                        <a:rPr lang="de-DE" sz="700" b="0" i="0" u="none" strike="noStrike">
                          <a:solidFill>
                            <a:srgbClr val="000000"/>
                          </a:solidFill>
                          <a:effectLst/>
                          <a:latin typeface="Arial" panose="020B0604020202020204" pitchFamily="34" charset="0"/>
                        </a:rPr>
                        <a:t>from BD 01/01/2022</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de-DE" sz="700" b="0" i="0" u="none" strike="noStrike" dirty="0">
                          <a:solidFill>
                            <a:srgbClr val="000000"/>
                          </a:solidFill>
                          <a:effectLst/>
                          <a:latin typeface="Arial" panose="020B0604020202020204" pitchFamily="34" charset="0"/>
                        </a:rPr>
                        <a:t>31.0%</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4042730642"/>
                  </a:ext>
                </a:extLst>
              </a:tr>
              <a:tr h="108460">
                <a:tc vMerge="1">
                  <a:txBody>
                    <a:bodyPr/>
                    <a:lstStyle/>
                    <a:p>
                      <a:endParaRPr lang="de-DE"/>
                    </a:p>
                  </a:txBody>
                  <a:tcPr/>
                </a:tc>
                <a:tc>
                  <a:txBody>
                    <a:bodyPr/>
                    <a:lstStyle/>
                    <a:p>
                      <a:pPr algn="just" fontAlgn="ctr"/>
                      <a:r>
                        <a:rPr lang="de-DE" sz="700" b="0" i="0" u="none" strike="noStrike">
                          <a:solidFill>
                            <a:srgbClr val="000000"/>
                          </a:solidFill>
                          <a:effectLst/>
                          <a:latin typeface="Arial" panose="020B0604020202020204" pitchFamily="34" charset="0"/>
                        </a:rPr>
                        <a:t>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just" fontAlgn="ctr"/>
                      <a:r>
                        <a:rPr lang="de-DE" sz="700" b="0" i="0" u="none" strike="noStrike">
                          <a:solidFill>
                            <a:srgbClr val="000000"/>
                          </a:solidFill>
                          <a:effectLst/>
                          <a:latin typeface="Arial" panose="020B0604020202020204" pitchFamily="34" charset="0"/>
                        </a:rPr>
                        <a:t>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fontAlgn="ctr"/>
                      <a:r>
                        <a:rPr lang="de-DE" sz="700" b="0" i="0" u="sng" strike="noStrike">
                          <a:solidFill>
                            <a:srgbClr val="0563C1"/>
                          </a:solidFill>
                          <a:effectLst/>
                          <a:latin typeface="Arial" panose="020B0604020202020204" pitchFamily="34" charset="0"/>
                          <a:hlinkClick r:id="rId5"/>
                        </a:rPr>
                        <a:t>German Action Plan </a:t>
                      </a:r>
                      <a:endParaRPr lang="de-DE" sz="700" b="0" i="0" u="sng" strike="noStrike">
                        <a:solidFill>
                          <a:srgbClr val="0563C1"/>
                        </a:solidFill>
                        <a:effectLst/>
                        <a:latin typeface="Arial" panose="020B0604020202020204" pitchFamily="34" charset="0"/>
                      </a:endParaRP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1415212561"/>
                  </a:ext>
                </a:extLst>
              </a:tr>
              <a:tr h="108460">
                <a:tc rowSpan="3">
                  <a:txBody>
                    <a:bodyPr/>
                    <a:lstStyle/>
                    <a:p>
                      <a:pPr algn="ctr" fontAlgn="ctr"/>
                      <a:r>
                        <a:rPr lang="de-DE" sz="700" b="0" i="0" u="none" strike="noStrike">
                          <a:solidFill>
                            <a:srgbClr val="000000"/>
                          </a:solidFill>
                          <a:effectLst/>
                          <a:latin typeface="Arial" panose="020B0604020202020204" pitchFamily="34" charset="0"/>
                        </a:rPr>
                        <a:t>HOPS</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2F2F2"/>
                    </a:solidFill>
                  </a:tcPr>
                </a:tc>
                <a:tc>
                  <a:txBody>
                    <a:bodyPr/>
                    <a:lstStyle/>
                    <a:p>
                      <a:pPr algn="just" fontAlgn="ctr"/>
                      <a:r>
                        <a:rPr lang="de-DE" sz="700" b="0" i="0" u="none" strike="noStrike">
                          <a:solidFill>
                            <a:srgbClr val="000000"/>
                          </a:solidFill>
                          <a:effectLst/>
                          <a:latin typeface="Arial" panose="020B0604020202020204" pitchFamily="34" charset="0"/>
                        </a:rPr>
                        <a:t>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de-DE" sz="700" b="0" i="0" u="none" strike="noStrike" dirty="0">
                          <a:solidFill>
                            <a:srgbClr val="000000"/>
                          </a:solidFill>
                          <a:effectLst/>
                          <a:latin typeface="Arial" panose="020B0604020202020204" pitchFamily="34" charset="0"/>
                        </a:rPr>
                        <a:t>70%</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rowSpan="3">
                  <a:txBody>
                    <a:bodyPr/>
                    <a:lstStyle/>
                    <a:p>
                      <a:pPr algn="ctr" fontAlgn="ctr"/>
                      <a:r>
                        <a:rPr lang="en-US" sz="700" b="0" i="0" u="none" strike="noStrike">
                          <a:solidFill>
                            <a:srgbClr val="000000"/>
                          </a:solidFill>
                          <a:effectLst/>
                          <a:latin typeface="Arial" panose="020B0604020202020204" pitchFamily="34" charset="0"/>
                        </a:rPr>
                        <a:t>For majority of CNECs, while for specific CNECs identified based on internal analysis will be defined differently (20% - 70%). The start of the action plan is still under consideration (not yet defined). Derogation submitted for 2022.</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747658540"/>
                  </a:ext>
                </a:extLst>
              </a:tr>
              <a:tr h="108460">
                <a:tc vMerge="1">
                  <a:txBody>
                    <a:bodyPr/>
                    <a:lstStyle/>
                    <a:p>
                      <a:endParaRPr lang="de-DE"/>
                    </a:p>
                  </a:txBody>
                  <a:tcPr/>
                </a:tc>
                <a:tc>
                  <a:txBody>
                    <a:bodyPr/>
                    <a:lstStyle/>
                    <a:p>
                      <a:pPr algn="just" fontAlgn="ctr"/>
                      <a:r>
                        <a:rPr lang="de-DE" sz="700" b="0" i="0" u="none" strike="noStrike">
                          <a:solidFill>
                            <a:srgbClr val="000000"/>
                          </a:solidFill>
                          <a:effectLst/>
                          <a:latin typeface="Arial" panose="020B0604020202020204" pitchFamily="34" charset="0"/>
                        </a:rPr>
                        <a:t>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de-DE" sz="700" b="0" i="0" u="none" strike="noStrike" dirty="0">
                          <a:solidFill>
                            <a:srgbClr val="000000"/>
                          </a:solidFill>
                          <a:effectLst/>
                          <a:latin typeface="Arial" panose="020B0604020202020204" pitchFamily="34" charset="0"/>
                        </a:rPr>
                        <a:t>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222312835"/>
                  </a:ext>
                </a:extLst>
              </a:tr>
              <a:tr h="110888">
                <a:tc vMerge="1">
                  <a:txBody>
                    <a:bodyPr/>
                    <a:lstStyle/>
                    <a:p>
                      <a:endParaRPr lang="de-DE"/>
                    </a:p>
                  </a:txBody>
                  <a:tcPr/>
                </a:tc>
                <a:tc>
                  <a:txBody>
                    <a:bodyPr/>
                    <a:lstStyle/>
                    <a:p>
                      <a:pPr algn="just" fontAlgn="ctr"/>
                      <a:r>
                        <a:rPr lang="de-DE" sz="700" b="0" i="0" u="none" strike="noStrike">
                          <a:solidFill>
                            <a:srgbClr val="000000"/>
                          </a:solidFill>
                          <a:effectLst/>
                          <a:latin typeface="Arial" panose="020B0604020202020204" pitchFamily="34" charset="0"/>
                        </a:rPr>
                        <a:t>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just" fontAlgn="ctr"/>
                      <a:r>
                        <a:rPr lang="de-DE" sz="700" b="0" i="0" u="none" strike="noStrike" dirty="0">
                          <a:solidFill>
                            <a:srgbClr val="000000"/>
                          </a:solidFill>
                          <a:effectLst/>
                          <a:latin typeface="Arial" panose="020B0604020202020204" pitchFamily="34" charset="0"/>
                        </a:rPr>
                        <a:t>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2776032008"/>
                  </a:ext>
                </a:extLst>
              </a:tr>
              <a:tr h="129504">
                <a:tc rowSpan="3">
                  <a:txBody>
                    <a:bodyPr/>
                    <a:lstStyle/>
                    <a:p>
                      <a:pPr algn="ctr" fontAlgn="ctr"/>
                      <a:r>
                        <a:rPr lang="de-DE" sz="700" b="0" i="0" u="none" strike="noStrike">
                          <a:solidFill>
                            <a:srgbClr val="000000"/>
                          </a:solidFill>
                          <a:effectLst/>
                          <a:latin typeface="Arial" panose="020B0604020202020204" pitchFamily="34" charset="0"/>
                        </a:rPr>
                        <a:t>MAVIR</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2F2F2"/>
                    </a:solidFill>
                  </a:tcPr>
                </a:tc>
                <a:tc>
                  <a:txBody>
                    <a:bodyPr/>
                    <a:lstStyle/>
                    <a:p>
                      <a:pPr algn="just" fontAlgn="ctr"/>
                      <a:r>
                        <a:rPr lang="de-DE" sz="700" b="0" i="0" u="none" strike="noStrike">
                          <a:solidFill>
                            <a:srgbClr val="000000"/>
                          </a:solidFill>
                          <a:effectLst/>
                          <a:latin typeface="Arial" panose="020B0604020202020204" pitchFamily="34" charset="0"/>
                        </a:rPr>
                        <a:t>During EXT // run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de-DE" sz="700" b="0" i="0" u="none" strike="noStrike" dirty="0">
                          <a:solidFill>
                            <a:srgbClr val="000000"/>
                          </a:solidFill>
                          <a:effectLst/>
                          <a:latin typeface="Arial" panose="020B0604020202020204" pitchFamily="34" charset="0"/>
                        </a:rPr>
                        <a:t> 70 % (</a:t>
                      </a:r>
                      <a:r>
                        <a:rPr lang="de-DE" sz="700" b="0" i="0" u="none" strike="noStrike" dirty="0" err="1">
                          <a:solidFill>
                            <a:srgbClr val="000000"/>
                          </a:solidFill>
                          <a:effectLst/>
                          <a:latin typeface="Arial" panose="020B0604020202020204" pitchFamily="34" charset="0"/>
                        </a:rPr>
                        <a:t>for</a:t>
                      </a:r>
                      <a:r>
                        <a:rPr lang="de-DE" sz="700" b="0" i="0" u="none" strike="noStrike" dirty="0">
                          <a:solidFill>
                            <a:srgbClr val="000000"/>
                          </a:solidFill>
                          <a:effectLst/>
                          <a:latin typeface="Arial" panose="020B0604020202020204" pitchFamily="34" charset="0"/>
                        </a:rPr>
                        <a:t> </a:t>
                      </a:r>
                      <a:r>
                        <a:rPr lang="de-DE" sz="700" b="0" i="0" u="none" strike="noStrike" dirty="0" err="1">
                          <a:solidFill>
                            <a:srgbClr val="000000"/>
                          </a:solidFill>
                          <a:effectLst/>
                          <a:latin typeface="Arial" panose="020B0604020202020204" pitchFamily="34" charset="0"/>
                        </a:rPr>
                        <a:t>most</a:t>
                      </a:r>
                      <a:r>
                        <a:rPr lang="de-DE" sz="700" b="0" i="0" u="none" strike="noStrike" dirty="0">
                          <a:solidFill>
                            <a:srgbClr val="000000"/>
                          </a:solidFill>
                          <a:effectLst/>
                          <a:latin typeface="Arial" panose="020B0604020202020204" pitchFamily="34" charset="0"/>
                        </a:rPr>
                        <a:t> CNEs)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rowSpan="3">
                  <a:txBody>
                    <a:bodyPr/>
                    <a:lstStyle/>
                    <a:p>
                      <a:pPr algn="ctr" fontAlgn="ctr"/>
                      <a:r>
                        <a:rPr lang="en-US" sz="700" b="0" i="0" u="none" strike="noStrike">
                          <a:solidFill>
                            <a:srgbClr val="000000"/>
                          </a:solidFill>
                          <a:effectLst/>
                          <a:latin typeface="Arial" panose="020B0604020202020204" pitchFamily="34" charset="0"/>
                        </a:rPr>
                        <a:t>Action plan to be adapted in Nov-Dec, 2021</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3101888924"/>
                  </a:ext>
                </a:extLst>
              </a:tr>
              <a:tr h="129504">
                <a:tc vMerge="1">
                  <a:txBody>
                    <a:bodyPr/>
                    <a:lstStyle/>
                    <a:p>
                      <a:endParaRPr lang="de-DE"/>
                    </a:p>
                  </a:txBody>
                  <a:tcPr/>
                </a:tc>
                <a:tc>
                  <a:txBody>
                    <a:bodyPr/>
                    <a:lstStyle/>
                    <a:p>
                      <a:pPr algn="just" fontAlgn="ctr"/>
                      <a:r>
                        <a:rPr lang="de-DE" sz="700" b="0" i="0" u="none" strike="noStrike">
                          <a:solidFill>
                            <a:srgbClr val="000000"/>
                          </a:solidFill>
                          <a:effectLst/>
                          <a:latin typeface="Arial" panose="020B0604020202020204" pitchFamily="34" charset="0"/>
                        </a:rPr>
                        <a:t>&amp; After FBMC go-live</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de-DE" sz="700" b="0" i="0" u="none" strike="noStrike">
                          <a:solidFill>
                            <a:srgbClr val="000000"/>
                          </a:solidFill>
                          <a:effectLst/>
                          <a:latin typeface="Arial" panose="020B0604020202020204" pitchFamily="34" charset="0"/>
                        </a:rPr>
                        <a:t>25-33% for selected CNEs</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1524477448"/>
                  </a:ext>
                </a:extLst>
              </a:tr>
              <a:tr h="129504">
                <a:tc vMerge="1">
                  <a:txBody>
                    <a:bodyPr/>
                    <a:lstStyle/>
                    <a:p>
                      <a:endParaRPr lang="de-DE"/>
                    </a:p>
                  </a:txBody>
                  <a:tcPr/>
                </a:tc>
                <a:tc>
                  <a:txBody>
                    <a:bodyPr/>
                    <a:lstStyle/>
                    <a:p>
                      <a:pPr algn="just" fontAlgn="ctr"/>
                      <a:r>
                        <a:rPr lang="de-DE" sz="700" b="0" i="0" u="none" strike="noStrike">
                          <a:solidFill>
                            <a:srgbClr val="000000"/>
                          </a:solidFill>
                          <a:effectLst/>
                          <a:latin typeface="Arial" panose="020B0604020202020204" pitchFamily="34" charset="0"/>
                        </a:rPr>
                        <a:t>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just" fontAlgn="ctr"/>
                      <a:r>
                        <a:rPr lang="en-US" sz="700" b="0" i="0" u="none" strike="noStrike" dirty="0">
                          <a:solidFill>
                            <a:srgbClr val="000000"/>
                          </a:solidFill>
                          <a:effectLst/>
                          <a:latin typeface="Arial" panose="020B0604020202020204" pitchFamily="34" charset="0"/>
                        </a:rPr>
                        <a:t>as described in action plan</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1465833043"/>
                  </a:ext>
                </a:extLst>
              </a:tr>
              <a:tr h="108460">
                <a:tc rowSpan="3">
                  <a:txBody>
                    <a:bodyPr/>
                    <a:lstStyle/>
                    <a:p>
                      <a:pPr algn="ctr" fontAlgn="ctr"/>
                      <a:r>
                        <a:rPr lang="de-DE" sz="700" b="0" i="0" u="none" strike="noStrike">
                          <a:solidFill>
                            <a:srgbClr val="000000"/>
                          </a:solidFill>
                          <a:effectLst/>
                          <a:latin typeface="Arial" panose="020B0604020202020204" pitchFamily="34" charset="0"/>
                        </a:rPr>
                        <a:t>PSE</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2F2F2"/>
                    </a:solidFill>
                  </a:tcPr>
                </a:tc>
                <a:tc>
                  <a:txBody>
                    <a:bodyPr/>
                    <a:lstStyle/>
                    <a:p>
                      <a:pPr algn="just" fontAlgn="ctr"/>
                      <a:r>
                        <a:rPr lang="de-DE" sz="700" b="0" i="0" u="none" strike="noStrike">
                          <a:solidFill>
                            <a:srgbClr val="000000"/>
                          </a:solidFill>
                          <a:effectLst/>
                          <a:latin typeface="Arial" panose="020B0604020202020204" pitchFamily="34" charset="0"/>
                        </a:rPr>
                        <a:t>During EXT // run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de-DE" sz="700" b="0" i="0" u="none" strike="noStrike">
                          <a:solidFill>
                            <a:srgbClr val="000000"/>
                          </a:solidFill>
                          <a:effectLst/>
                          <a:latin typeface="Arial" panose="020B0604020202020204" pitchFamily="34" charset="0"/>
                        </a:rPr>
                        <a:t>14%-41%</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rowSpan="3">
                  <a:txBody>
                    <a:bodyPr/>
                    <a:lstStyle/>
                    <a:p>
                      <a:pPr algn="ctr" fontAlgn="ctr"/>
                      <a:r>
                        <a:rPr lang="en-US" sz="700" b="0" i="0" u="none" strike="noStrike">
                          <a:solidFill>
                            <a:srgbClr val="000000"/>
                          </a:solidFill>
                          <a:effectLst/>
                          <a:latin typeface="Arial" panose="020B0604020202020204" pitchFamily="34" charset="0"/>
                        </a:rPr>
                        <a:t>linear trajectory till 2026 (70%). If element is commisioned, its Ramr = 0 for that year</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2498030466"/>
                  </a:ext>
                </a:extLst>
              </a:tr>
              <a:tr h="108460">
                <a:tc vMerge="1">
                  <a:txBody>
                    <a:bodyPr/>
                    <a:lstStyle/>
                    <a:p>
                      <a:endParaRPr lang="de-DE"/>
                    </a:p>
                  </a:txBody>
                  <a:tcPr/>
                </a:tc>
                <a:tc>
                  <a:txBody>
                    <a:bodyPr/>
                    <a:lstStyle/>
                    <a:p>
                      <a:pPr algn="just" fontAlgn="ctr"/>
                      <a:r>
                        <a:rPr lang="de-DE" sz="700" b="0" i="0" u="none" strike="noStrike">
                          <a:solidFill>
                            <a:srgbClr val="000000"/>
                          </a:solidFill>
                          <a:effectLst/>
                          <a:latin typeface="Arial" panose="020B0604020202020204" pitchFamily="34" charset="0"/>
                        </a:rPr>
                        <a:t>&amp; After FBMC go-live</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de-DE" sz="700" b="0" i="0" u="none" strike="noStrike" dirty="0">
                          <a:solidFill>
                            <a:srgbClr val="000000"/>
                          </a:solidFill>
                          <a:effectLst/>
                          <a:latin typeface="Arial" panose="020B0604020202020204" pitchFamily="34" charset="0"/>
                        </a:rPr>
                        <a:t>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1876842155"/>
                  </a:ext>
                </a:extLst>
              </a:tr>
              <a:tr h="108460">
                <a:tc vMerge="1">
                  <a:txBody>
                    <a:bodyPr/>
                    <a:lstStyle/>
                    <a:p>
                      <a:endParaRPr lang="de-DE"/>
                    </a:p>
                  </a:txBody>
                  <a:tcPr/>
                </a:tc>
                <a:tc>
                  <a:txBody>
                    <a:bodyPr/>
                    <a:lstStyle/>
                    <a:p>
                      <a:pPr algn="just" fontAlgn="ctr"/>
                      <a:r>
                        <a:rPr lang="de-DE" sz="700" b="0" i="0" u="none" strike="noStrike">
                          <a:solidFill>
                            <a:srgbClr val="000000"/>
                          </a:solidFill>
                          <a:effectLst/>
                          <a:latin typeface="Arial" panose="020B0604020202020204" pitchFamily="34" charset="0"/>
                        </a:rPr>
                        <a:t>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just" fontAlgn="ctr"/>
                      <a:r>
                        <a:rPr lang="de-DE" sz="700" b="0" i="0" u="none" strike="noStrike" dirty="0">
                          <a:solidFill>
                            <a:srgbClr val="000000"/>
                          </a:solidFill>
                          <a:effectLst/>
                          <a:latin typeface="Arial" panose="020B0604020202020204" pitchFamily="34" charset="0"/>
                        </a:rPr>
                        <a:t>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968169411"/>
                  </a:ext>
                </a:extLst>
              </a:tr>
              <a:tr h="108460">
                <a:tc rowSpan="3">
                  <a:txBody>
                    <a:bodyPr/>
                    <a:lstStyle/>
                    <a:p>
                      <a:pPr algn="ctr" fontAlgn="ctr"/>
                      <a:r>
                        <a:rPr lang="de-DE" sz="700" b="0" i="0" u="none" strike="noStrike">
                          <a:solidFill>
                            <a:srgbClr val="000000"/>
                          </a:solidFill>
                          <a:effectLst/>
                          <a:latin typeface="Arial" panose="020B0604020202020204" pitchFamily="34" charset="0"/>
                        </a:rPr>
                        <a:t>RTE</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2F2F2"/>
                    </a:solidFill>
                  </a:tcPr>
                </a:tc>
                <a:tc>
                  <a:txBody>
                    <a:bodyPr/>
                    <a:lstStyle/>
                    <a:p>
                      <a:pPr algn="just" fontAlgn="ctr"/>
                      <a:r>
                        <a:rPr lang="de-DE" sz="700" b="0" i="0" u="none" strike="noStrike">
                          <a:solidFill>
                            <a:srgbClr val="000000"/>
                          </a:solidFill>
                          <a:effectLst/>
                          <a:latin typeface="Arial" panose="020B0604020202020204" pitchFamily="34" charset="0"/>
                        </a:rPr>
                        <a:t>whole year</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de-DE" sz="700" b="0" i="0" u="none" strike="noStrike">
                          <a:solidFill>
                            <a:srgbClr val="000000"/>
                          </a:solidFill>
                          <a:effectLst/>
                          <a:latin typeface="Arial" panose="020B0604020202020204" pitchFamily="34" charset="0"/>
                        </a:rPr>
                        <a:t>70%</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rowSpan="3">
                  <a:txBody>
                    <a:bodyPr/>
                    <a:lstStyle/>
                    <a:p>
                      <a:pPr algn="ctr" fontAlgn="ctr"/>
                      <a:r>
                        <a:rPr lang="de-DE" sz="700" b="0" i="0" u="none" strike="noStrike" dirty="0">
                          <a:solidFill>
                            <a:srgbClr val="000000"/>
                          </a:solidFill>
                          <a:effectLst/>
                          <a:latin typeface="Arial" panose="020B0604020202020204" pitchFamily="34" charset="0"/>
                        </a:rPr>
                        <a:t>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2424765792"/>
                  </a:ext>
                </a:extLst>
              </a:tr>
              <a:tr h="108460">
                <a:tc vMerge="1">
                  <a:txBody>
                    <a:bodyPr/>
                    <a:lstStyle/>
                    <a:p>
                      <a:endParaRPr lang="de-DE"/>
                    </a:p>
                  </a:txBody>
                  <a:tcPr/>
                </a:tc>
                <a:tc>
                  <a:txBody>
                    <a:bodyPr/>
                    <a:lstStyle/>
                    <a:p>
                      <a:pPr algn="just" fontAlgn="ctr"/>
                      <a:r>
                        <a:rPr lang="de-DE" sz="700" b="0" i="0" u="none" strike="noStrike">
                          <a:solidFill>
                            <a:srgbClr val="000000"/>
                          </a:solidFill>
                          <a:effectLst/>
                          <a:latin typeface="Arial" panose="020B0604020202020204" pitchFamily="34" charset="0"/>
                        </a:rPr>
                        <a:t>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de-DE" sz="700" b="0" i="0" u="none" strike="noStrike">
                          <a:solidFill>
                            <a:srgbClr val="000000"/>
                          </a:solidFill>
                          <a:effectLst/>
                          <a:latin typeface="Arial" panose="020B0604020202020204" pitchFamily="34" charset="0"/>
                        </a:rPr>
                        <a:t>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165942471"/>
                  </a:ext>
                </a:extLst>
              </a:tr>
              <a:tr h="108460">
                <a:tc vMerge="1">
                  <a:txBody>
                    <a:bodyPr/>
                    <a:lstStyle/>
                    <a:p>
                      <a:endParaRPr lang="de-DE"/>
                    </a:p>
                  </a:txBody>
                  <a:tcPr/>
                </a:tc>
                <a:tc>
                  <a:txBody>
                    <a:bodyPr/>
                    <a:lstStyle/>
                    <a:p>
                      <a:pPr algn="just" fontAlgn="ctr"/>
                      <a:r>
                        <a:rPr lang="de-DE" sz="700" b="0" i="0" u="none" strike="noStrike">
                          <a:solidFill>
                            <a:srgbClr val="000000"/>
                          </a:solidFill>
                          <a:effectLst/>
                          <a:latin typeface="Arial" panose="020B0604020202020204" pitchFamily="34" charset="0"/>
                        </a:rPr>
                        <a:t>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just" fontAlgn="ctr"/>
                      <a:r>
                        <a:rPr lang="de-DE" sz="700" b="0" i="0" u="none" strike="noStrike" dirty="0">
                          <a:solidFill>
                            <a:srgbClr val="000000"/>
                          </a:solidFill>
                          <a:effectLst/>
                          <a:latin typeface="Arial" panose="020B0604020202020204" pitchFamily="34" charset="0"/>
                        </a:rPr>
                        <a:t>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1267707994"/>
                  </a:ext>
                </a:extLst>
              </a:tr>
              <a:tr h="108460">
                <a:tc rowSpan="3">
                  <a:txBody>
                    <a:bodyPr/>
                    <a:lstStyle/>
                    <a:p>
                      <a:pPr algn="ctr" fontAlgn="ctr"/>
                      <a:r>
                        <a:rPr lang="de-DE" sz="700" b="0" i="0" u="none" strike="noStrike">
                          <a:solidFill>
                            <a:srgbClr val="000000"/>
                          </a:solidFill>
                          <a:effectLst/>
                          <a:latin typeface="Arial" panose="020B0604020202020204" pitchFamily="34" charset="0"/>
                        </a:rPr>
                        <a:t>SEPS</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2F2F2"/>
                    </a:solidFill>
                  </a:tcPr>
                </a:tc>
                <a:tc>
                  <a:txBody>
                    <a:bodyPr/>
                    <a:lstStyle/>
                    <a:p>
                      <a:pPr algn="just" fontAlgn="ctr"/>
                      <a:r>
                        <a:rPr lang="de-DE" sz="700" b="0" i="0" u="none" strike="noStrike">
                          <a:solidFill>
                            <a:srgbClr val="000000"/>
                          </a:solidFill>
                          <a:effectLst/>
                          <a:latin typeface="Arial" panose="020B0604020202020204" pitchFamily="34" charset="0"/>
                        </a:rPr>
                        <a:t>During EXT // run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en-US" sz="700" b="0" i="0" u="none" strike="noStrike">
                          <a:solidFill>
                            <a:srgbClr val="000000"/>
                          </a:solidFill>
                          <a:effectLst/>
                          <a:latin typeface="Arial" panose="020B0604020202020204" pitchFamily="34" charset="0"/>
                        </a:rPr>
                        <a:t>40-70% for vast majority of CNECs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rowSpan="3">
                  <a:txBody>
                    <a:bodyPr/>
                    <a:lstStyle/>
                    <a:p>
                      <a:pPr algn="ctr" fontAlgn="ctr"/>
                      <a:r>
                        <a:rPr lang="en-US" sz="700" b="0" i="0" u="none" strike="noStrike" dirty="0">
                          <a:solidFill>
                            <a:srgbClr val="000000"/>
                          </a:solidFill>
                          <a:effectLst/>
                          <a:latin typeface="Arial" panose="020B0604020202020204" pitchFamily="34" charset="0"/>
                        </a:rPr>
                        <a:t>Derogation submitted and approved for 2022</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4293089669"/>
                  </a:ext>
                </a:extLst>
              </a:tr>
              <a:tr h="198303">
                <a:tc vMerge="1">
                  <a:txBody>
                    <a:bodyPr/>
                    <a:lstStyle/>
                    <a:p>
                      <a:endParaRPr lang="de-DE"/>
                    </a:p>
                  </a:txBody>
                  <a:tcPr/>
                </a:tc>
                <a:tc>
                  <a:txBody>
                    <a:bodyPr/>
                    <a:lstStyle/>
                    <a:p>
                      <a:pPr algn="just" fontAlgn="ctr"/>
                      <a:r>
                        <a:rPr lang="de-DE" sz="700" b="0" i="0" u="none" strike="noStrike">
                          <a:solidFill>
                            <a:srgbClr val="000000"/>
                          </a:solidFill>
                          <a:effectLst/>
                          <a:latin typeface="Arial" panose="020B0604020202020204" pitchFamily="34" charset="0"/>
                        </a:rPr>
                        <a:t>&amp; After FBMC go-live</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en-US" sz="700" b="0" i="0" u="none" strike="noStrike" dirty="0">
                          <a:solidFill>
                            <a:srgbClr val="000000"/>
                          </a:solidFill>
                          <a:effectLst/>
                          <a:latin typeface="Arial" panose="020B0604020202020204" pitchFamily="34" charset="0"/>
                        </a:rPr>
                        <a:t>30% for certain CNECs listed in the derogation ( min. 30% applies for at least 80% of all MTUs in 2022 )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2953327233"/>
                  </a:ext>
                </a:extLst>
              </a:tr>
              <a:tr h="108460">
                <a:tc vMerge="1">
                  <a:txBody>
                    <a:bodyPr/>
                    <a:lstStyle/>
                    <a:p>
                      <a:endParaRPr lang="de-DE"/>
                    </a:p>
                  </a:txBody>
                  <a:tcPr/>
                </a:tc>
                <a:tc>
                  <a:txBody>
                    <a:bodyPr/>
                    <a:lstStyle/>
                    <a:p>
                      <a:pPr algn="just" fontAlgn="ctr"/>
                      <a:r>
                        <a:rPr lang="de-DE" sz="700" b="0" i="0" u="none" strike="noStrike">
                          <a:solidFill>
                            <a:srgbClr val="000000"/>
                          </a:solidFill>
                          <a:effectLst/>
                          <a:latin typeface="Arial" panose="020B0604020202020204" pitchFamily="34" charset="0"/>
                        </a:rPr>
                        <a:t>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just" fontAlgn="ctr"/>
                      <a:r>
                        <a:rPr lang="de-DE" sz="700" b="0" i="0" u="none" strike="noStrike" dirty="0">
                          <a:solidFill>
                            <a:srgbClr val="000000"/>
                          </a:solidFill>
                          <a:effectLst/>
                          <a:latin typeface="Arial" panose="020B0604020202020204" pitchFamily="34" charset="0"/>
                        </a:rPr>
                        <a:t>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1775244821"/>
                  </a:ext>
                </a:extLst>
              </a:tr>
              <a:tr h="108460">
                <a:tc rowSpan="3">
                  <a:txBody>
                    <a:bodyPr/>
                    <a:lstStyle/>
                    <a:p>
                      <a:pPr algn="ctr" fontAlgn="ctr"/>
                      <a:r>
                        <a:rPr lang="de-DE" sz="700" b="0" i="0" u="none" strike="noStrike">
                          <a:solidFill>
                            <a:srgbClr val="000000"/>
                          </a:solidFill>
                          <a:effectLst/>
                          <a:latin typeface="Arial" panose="020B0604020202020204" pitchFamily="34" charset="0"/>
                        </a:rPr>
                        <a:t>TenneT NL</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2F2F2"/>
                    </a:solidFill>
                  </a:tcPr>
                </a:tc>
                <a:tc>
                  <a:txBody>
                    <a:bodyPr/>
                    <a:lstStyle/>
                    <a:p>
                      <a:pPr algn="just" fontAlgn="ctr"/>
                      <a:r>
                        <a:rPr lang="de-DE" sz="700" b="0" i="0" u="none" strike="noStrike">
                          <a:solidFill>
                            <a:srgbClr val="000000"/>
                          </a:solidFill>
                          <a:effectLst/>
                          <a:latin typeface="Arial" panose="020B0604020202020204" pitchFamily="34" charset="0"/>
                        </a:rPr>
                        <a:t>Whole year</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de-DE" sz="700" b="0" i="0" u="none" strike="noStrike">
                          <a:solidFill>
                            <a:srgbClr val="000000"/>
                          </a:solidFill>
                          <a:effectLst/>
                          <a:latin typeface="Arial" panose="020B0604020202020204" pitchFamily="34" charset="0"/>
                        </a:rPr>
                        <a:t>20% - 70%</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rowSpan="2">
                  <a:txBody>
                    <a:bodyPr/>
                    <a:lstStyle/>
                    <a:p>
                      <a:pPr algn="ctr" fontAlgn="ctr"/>
                      <a:r>
                        <a:rPr lang="en-US" sz="700" b="0" i="0" u="none" strike="noStrike" dirty="0" err="1">
                          <a:solidFill>
                            <a:srgbClr val="000000"/>
                          </a:solidFill>
                          <a:effectLst/>
                          <a:latin typeface="Arial" panose="020B0604020202020204" pitchFamily="34" charset="0"/>
                        </a:rPr>
                        <a:t>Ramr</a:t>
                      </a:r>
                      <a:r>
                        <a:rPr lang="en-US" sz="700" b="0" i="0" u="none" strike="noStrike" dirty="0">
                          <a:solidFill>
                            <a:srgbClr val="000000"/>
                          </a:solidFill>
                          <a:effectLst/>
                          <a:latin typeface="Arial" panose="020B0604020202020204" pitchFamily="34" charset="0"/>
                        </a:rPr>
                        <a:t> values of action plan per CNEC per MTU are updated to consider derogation on </a:t>
                      </a:r>
                      <a:r>
                        <a:rPr lang="en-US" sz="700" b="0" i="0" u="none" strike="noStrike" dirty="0" err="1">
                          <a:solidFill>
                            <a:srgbClr val="000000"/>
                          </a:solidFill>
                          <a:effectLst/>
                          <a:latin typeface="Arial" panose="020B0604020202020204" pitchFamily="34" charset="0"/>
                        </a:rPr>
                        <a:t>loopflows</a:t>
                      </a:r>
                      <a:r>
                        <a:rPr lang="en-US" sz="700" b="0" i="0" u="none" strike="noStrike" dirty="0">
                          <a:solidFill>
                            <a:srgbClr val="000000"/>
                          </a:solidFill>
                          <a:effectLst/>
                          <a:latin typeface="Arial" panose="020B0604020202020204" pitchFamily="34" charset="0"/>
                        </a:rPr>
                        <a:t>.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a:noFill/>
                    </a:lnB>
                  </a:tcPr>
                </a:tc>
                <a:extLst>
                  <a:ext uri="{0D108BD9-81ED-4DB2-BD59-A6C34878D82A}">
                    <a16:rowId xmlns:a16="http://schemas.microsoft.com/office/drawing/2014/main" val="1188894118"/>
                  </a:ext>
                </a:extLst>
              </a:tr>
              <a:tr h="108460">
                <a:tc vMerge="1">
                  <a:txBody>
                    <a:bodyPr/>
                    <a:lstStyle/>
                    <a:p>
                      <a:endParaRPr lang="de-DE"/>
                    </a:p>
                  </a:txBody>
                  <a:tcPr/>
                </a:tc>
                <a:tc>
                  <a:txBody>
                    <a:bodyPr/>
                    <a:lstStyle/>
                    <a:p>
                      <a:pPr algn="just" fontAlgn="ctr"/>
                      <a:r>
                        <a:rPr lang="de-DE" sz="700" b="0" i="0" u="none" strike="noStrike">
                          <a:solidFill>
                            <a:srgbClr val="000000"/>
                          </a:solidFill>
                          <a:effectLst/>
                          <a:latin typeface="Arial" panose="020B0604020202020204" pitchFamily="34" charset="0"/>
                        </a:rPr>
                        <a:t>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de-DE" sz="700" b="0" i="0" u="none" strike="noStrike" dirty="0">
                          <a:solidFill>
                            <a:srgbClr val="000000"/>
                          </a:solidFill>
                          <a:effectLst/>
                          <a:latin typeface="Arial" panose="020B0604020202020204" pitchFamily="34" charset="0"/>
                        </a:rPr>
                        <a:t>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129392273"/>
                  </a:ext>
                </a:extLst>
              </a:tr>
              <a:tr h="133551">
                <a:tc vMerge="1">
                  <a:txBody>
                    <a:bodyPr/>
                    <a:lstStyle/>
                    <a:p>
                      <a:endParaRPr lang="de-DE"/>
                    </a:p>
                  </a:txBody>
                  <a:tcPr/>
                </a:tc>
                <a:tc>
                  <a:txBody>
                    <a:bodyPr/>
                    <a:lstStyle/>
                    <a:p>
                      <a:pPr algn="just" fontAlgn="ctr"/>
                      <a:r>
                        <a:rPr lang="de-DE" sz="700" b="0" i="0" u="none" strike="noStrike">
                          <a:solidFill>
                            <a:srgbClr val="000000"/>
                          </a:solidFill>
                          <a:effectLst/>
                          <a:latin typeface="Arial" panose="020B0604020202020204" pitchFamily="34" charset="0"/>
                        </a:rPr>
                        <a:t>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just" fontAlgn="ctr"/>
                      <a:r>
                        <a:rPr lang="de-DE" sz="700" b="0" i="0" u="none" strike="noStrike">
                          <a:solidFill>
                            <a:srgbClr val="000000"/>
                          </a:solidFill>
                          <a:effectLst/>
                          <a:latin typeface="Arial" panose="020B0604020202020204" pitchFamily="34" charset="0"/>
                        </a:rPr>
                        <a:t>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l" fontAlgn="ctr"/>
                      <a:r>
                        <a:rPr lang="en-US" sz="700" b="0" i="0" u="none" strike="noStrike" dirty="0">
                          <a:solidFill>
                            <a:srgbClr val="000000"/>
                          </a:solidFill>
                          <a:effectLst/>
                          <a:latin typeface="Arial" panose="020B0604020202020204" pitchFamily="34" charset="0"/>
                        </a:rPr>
                        <a:t>From BD16/12/2021 the linear trajectory values of 2022 will be used</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2717563976"/>
                  </a:ext>
                </a:extLst>
              </a:tr>
              <a:tr h="108460">
                <a:tc rowSpan="3">
                  <a:txBody>
                    <a:bodyPr/>
                    <a:lstStyle/>
                    <a:p>
                      <a:pPr algn="ctr" fontAlgn="ctr"/>
                      <a:r>
                        <a:rPr lang="de-DE" sz="700" b="0" i="0" u="none" strike="noStrike">
                          <a:solidFill>
                            <a:srgbClr val="000000"/>
                          </a:solidFill>
                          <a:effectLst/>
                          <a:latin typeface="Arial" panose="020B0604020202020204" pitchFamily="34" charset="0"/>
                        </a:rPr>
                        <a:t>Transelectrica</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2F2F2"/>
                    </a:solidFill>
                  </a:tcPr>
                </a:tc>
                <a:tc>
                  <a:txBody>
                    <a:bodyPr/>
                    <a:lstStyle/>
                    <a:p>
                      <a:pPr algn="just" fontAlgn="ctr"/>
                      <a:r>
                        <a:rPr lang="de-DE" sz="700" b="0" i="0" u="none" strike="noStrike">
                          <a:solidFill>
                            <a:srgbClr val="000000"/>
                          </a:solidFill>
                          <a:effectLst/>
                          <a:latin typeface="Arial" panose="020B0604020202020204" pitchFamily="34" charset="0"/>
                        </a:rPr>
                        <a:t>01.01.2022-31.12.2022</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de-DE" sz="700" b="0" i="0" u="none" strike="noStrike">
                          <a:solidFill>
                            <a:srgbClr val="000000"/>
                          </a:solidFill>
                          <a:effectLst/>
                          <a:latin typeface="Arial" panose="020B0604020202020204" pitchFamily="34" charset="0"/>
                        </a:rPr>
                        <a:t>33%</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rowSpan="3">
                  <a:txBody>
                    <a:bodyPr/>
                    <a:lstStyle/>
                    <a:p>
                      <a:pPr algn="ctr" fontAlgn="ctr"/>
                      <a:r>
                        <a:rPr lang="en-US" sz="700" b="0" i="0" u="none" strike="noStrike" dirty="0" err="1">
                          <a:solidFill>
                            <a:srgbClr val="000000"/>
                          </a:solidFill>
                          <a:effectLst/>
                          <a:latin typeface="Arial" panose="020B0604020202020204" pitchFamily="34" charset="0"/>
                        </a:rPr>
                        <a:t>Ramr</a:t>
                      </a:r>
                      <a:r>
                        <a:rPr lang="en-US" sz="700" b="0" i="0" u="none" strike="noStrike" dirty="0">
                          <a:solidFill>
                            <a:srgbClr val="000000"/>
                          </a:solidFill>
                          <a:effectLst/>
                          <a:latin typeface="Arial" panose="020B0604020202020204" pitchFamily="34" charset="0"/>
                        </a:rPr>
                        <a:t> value is updated each year taking into consideration our Action Plan. For 2022 </a:t>
                      </a:r>
                      <a:r>
                        <a:rPr lang="en-US" sz="700" b="0" i="0" u="none" strike="noStrike" dirty="0" err="1">
                          <a:solidFill>
                            <a:srgbClr val="000000"/>
                          </a:solidFill>
                          <a:effectLst/>
                          <a:latin typeface="Arial" panose="020B0604020202020204" pitchFamily="34" charset="0"/>
                        </a:rPr>
                        <a:t>Transelectrica</a:t>
                      </a:r>
                      <a:r>
                        <a:rPr lang="en-US" sz="700" b="0" i="0" u="none" strike="noStrike" dirty="0">
                          <a:solidFill>
                            <a:srgbClr val="000000"/>
                          </a:solidFill>
                          <a:effectLst/>
                          <a:latin typeface="Arial" panose="020B0604020202020204" pitchFamily="34" charset="0"/>
                        </a:rPr>
                        <a:t> will have a derogation for keeping the minimum capacity that is stated for the year 2021 in the Action Plan, which is 33%.</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4279853549"/>
                  </a:ext>
                </a:extLst>
              </a:tr>
              <a:tr h="108460">
                <a:tc vMerge="1">
                  <a:txBody>
                    <a:bodyPr/>
                    <a:lstStyle/>
                    <a:p>
                      <a:endParaRPr lang="de-DE"/>
                    </a:p>
                  </a:txBody>
                  <a:tcPr/>
                </a:tc>
                <a:tc>
                  <a:txBody>
                    <a:bodyPr/>
                    <a:lstStyle/>
                    <a:p>
                      <a:pPr algn="just" fontAlgn="ctr"/>
                      <a:r>
                        <a:rPr lang="de-DE" sz="700" b="0" i="0" u="none" strike="noStrike">
                          <a:solidFill>
                            <a:srgbClr val="000000"/>
                          </a:solidFill>
                          <a:effectLst/>
                          <a:latin typeface="Arial" panose="020B0604020202020204" pitchFamily="34" charset="0"/>
                        </a:rPr>
                        <a:t>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de-DE" sz="700" b="0" i="0" u="none" strike="noStrike" dirty="0">
                          <a:solidFill>
                            <a:srgbClr val="000000"/>
                          </a:solidFill>
                          <a:effectLst/>
                          <a:latin typeface="Arial" panose="020B0604020202020204" pitchFamily="34" charset="0"/>
                        </a:rPr>
                        <a:t>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3786640886"/>
                  </a:ext>
                </a:extLst>
              </a:tr>
              <a:tr h="110888">
                <a:tc vMerge="1">
                  <a:txBody>
                    <a:bodyPr/>
                    <a:lstStyle/>
                    <a:p>
                      <a:endParaRPr lang="de-DE"/>
                    </a:p>
                  </a:txBody>
                  <a:tcPr/>
                </a:tc>
                <a:tc>
                  <a:txBody>
                    <a:bodyPr/>
                    <a:lstStyle/>
                    <a:p>
                      <a:pPr algn="just" fontAlgn="ctr"/>
                      <a:r>
                        <a:rPr lang="de-DE" sz="700" b="0" i="0" u="none" strike="noStrike">
                          <a:solidFill>
                            <a:srgbClr val="000000"/>
                          </a:solidFill>
                          <a:effectLst/>
                          <a:latin typeface="Arial" panose="020B0604020202020204" pitchFamily="34" charset="0"/>
                        </a:rPr>
                        <a:t>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just" fontAlgn="ctr"/>
                      <a:r>
                        <a:rPr lang="de-DE" sz="700" b="0" i="0" u="none" strike="noStrike" dirty="0">
                          <a:solidFill>
                            <a:srgbClr val="000000"/>
                          </a:solidFill>
                          <a:effectLst/>
                          <a:latin typeface="Arial" panose="020B0604020202020204" pitchFamily="34" charset="0"/>
                        </a:rPr>
                        <a:t>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4019935226"/>
                  </a:ext>
                </a:extLst>
              </a:tr>
            </a:tbl>
          </a:graphicData>
        </a:graphic>
      </p:graphicFrame>
    </p:spTree>
    <p:extLst>
      <p:ext uri="{BB962C8B-B14F-4D97-AF65-F5344CB8AC3E}">
        <p14:creationId xmlns:p14="http://schemas.microsoft.com/office/powerpoint/2010/main" val="320798391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a:xfrm>
            <a:off x="527596" y="80628"/>
            <a:ext cx="8640000" cy="363850"/>
          </a:xfrm>
        </p:spPr>
        <p:txBody>
          <a:bodyPr/>
          <a:lstStyle/>
          <a:p>
            <a:r>
              <a:rPr lang="en-US" sz="1600" b="1" dirty="0">
                <a:solidFill>
                  <a:srgbClr val="3366FF"/>
                </a:solidFill>
                <a:latin typeface="Arial"/>
              </a:rPr>
              <a:t>KPI </a:t>
            </a:r>
            <a:r>
              <a:rPr lang="pl-PL" sz="1600" b="1" dirty="0">
                <a:solidFill>
                  <a:srgbClr val="3366FF"/>
                </a:solidFill>
                <a:latin typeface="Arial"/>
              </a:rPr>
              <a:t>1</a:t>
            </a:r>
            <a:r>
              <a:rPr lang="de-DE" sz="1600" b="1" dirty="0">
                <a:solidFill>
                  <a:srgbClr val="3366FF"/>
                </a:solidFill>
                <a:latin typeface="Arial"/>
              </a:rPr>
              <a:t>4</a:t>
            </a:r>
            <a:r>
              <a:rPr lang="pl-PL" sz="1600" b="1" dirty="0">
                <a:solidFill>
                  <a:srgbClr val="3366FF"/>
                </a:solidFill>
                <a:latin typeface="Arial"/>
              </a:rPr>
              <a:t>b: SK: Virtual margins at market balance</a:t>
            </a:r>
            <a:endParaRPr lang="en-US" sz="1600" b="1" dirty="0">
              <a:solidFill>
                <a:srgbClr val="3366FF"/>
              </a:solidFill>
              <a:latin typeface="Arial"/>
            </a:endParaRPr>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8" name="Obraz 7">
            <a:extLst>
              <a:ext uri="{FF2B5EF4-FFF2-40B4-BE49-F238E27FC236}">
                <a16:creationId xmlns:a16="http://schemas.microsoft.com/office/drawing/2014/main" id="{AEB26870-E9DA-4CB6-89BF-43D9425E4989}"/>
              </a:ext>
            </a:extLst>
          </p:cNvPr>
          <p:cNvPicPr>
            <a:picLocks noChangeAspect="1"/>
          </p:cNvPicPr>
          <p:nvPr/>
        </p:nvPicPr>
        <p:blipFill>
          <a:blip r:embed="rId3"/>
          <a:srcRect/>
          <a:stretch/>
        </p:blipFill>
        <p:spPr>
          <a:xfrm>
            <a:off x="2" y="1942061"/>
            <a:ext cx="4758192" cy="2973870"/>
          </a:xfrm>
          <a:prstGeom prst="rect">
            <a:avLst/>
          </a:prstGeom>
        </p:spPr>
      </p:pic>
      <p:pic>
        <p:nvPicPr>
          <p:cNvPr id="10" name="Obraz 9">
            <a:extLst>
              <a:ext uri="{FF2B5EF4-FFF2-40B4-BE49-F238E27FC236}">
                <a16:creationId xmlns:a16="http://schemas.microsoft.com/office/drawing/2014/main" id="{550C3A70-86A1-4128-81EB-A2C3A0E5F0F6}"/>
              </a:ext>
            </a:extLst>
          </p:cNvPr>
          <p:cNvPicPr>
            <a:picLocks noChangeAspect="1"/>
          </p:cNvPicPr>
          <p:nvPr/>
        </p:nvPicPr>
        <p:blipFill>
          <a:blip r:embed="rId4"/>
          <a:srcRect/>
          <a:stretch/>
        </p:blipFill>
        <p:spPr>
          <a:xfrm>
            <a:off x="5147804" y="1942061"/>
            <a:ext cx="4758192" cy="2973870"/>
          </a:xfrm>
          <a:prstGeom prst="rect">
            <a:avLst/>
          </a:prstGeom>
        </p:spPr>
      </p:pic>
    </p:spTree>
    <p:extLst>
      <p:ext uri="{BB962C8B-B14F-4D97-AF65-F5344CB8AC3E}">
        <p14:creationId xmlns:p14="http://schemas.microsoft.com/office/powerpoint/2010/main" val="1511360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ZoneTexte 26"/>
          <p:cNvSpPr txBox="1"/>
          <p:nvPr/>
        </p:nvSpPr>
        <p:spPr>
          <a:xfrm>
            <a:off x="156718" y="945786"/>
            <a:ext cx="3762045" cy="307777"/>
          </a:xfrm>
          <a:prstGeom prst="rect">
            <a:avLst/>
          </a:prstGeom>
          <a:solidFill>
            <a:schemeClr val="bg1"/>
          </a:solidFill>
        </p:spPr>
        <p:txBody>
          <a:bodyPr wrap="square" rtlCol="0">
            <a:spAutoFit/>
          </a:bodyPr>
          <a:lstStyle/>
          <a:p>
            <a:pPr algn="l"/>
            <a:endParaRPr lang="fr-FR" sz="1400" dirty="0">
              <a:solidFill>
                <a:schemeClr val="tx2"/>
              </a:solidFill>
              <a:latin typeface="Arial" panose="020B0604020202020204" pitchFamily="34" charset="0"/>
              <a:cs typeface="Arial" panose="020B0604020202020204" pitchFamily="34" charset="0"/>
            </a:endParaRPr>
          </a:p>
        </p:txBody>
      </p:sp>
      <p:sp>
        <p:nvSpPr>
          <p:cNvPr id="5" name="Espace réservé du texte 3">
            <a:extLst>
              <a:ext uri="{FF2B5EF4-FFF2-40B4-BE49-F238E27FC236}">
                <a16:creationId xmlns:a16="http://schemas.microsoft.com/office/drawing/2014/main" id="{07C3A045-A2B7-4BAA-93FB-A26D083ABA7C}"/>
              </a:ext>
            </a:extLst>
          </p:cNvPr>
          <p:cNvSpPr txBox="1">
            <a:spLocks/>
          </p:cNvSpPr>
          <p:nvPr/>
        </p:nvSpPr>
        <p:spPr>
          <a:xfrm>
            <a:off x="166145" y="450726"/>
            <a:ext cx="8376894" cy="363850"/>
          </a:xfrm>
          <a:prstGeom prst="rect">
            <a:avLst/>
          </a:prstGeom>
        </p:spPr>
        <p:txBody>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3366FF"/>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100FE"/>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r>
              <a:rPr lang="fr-FR" kern="0" dirty="0"/>
              <a:t>BD202</a:t>
            </a:r>
            <a:r>
              <a:rPr lang="hu-HU" kern="0" dirty="0"/>
              <a:t>20401</a:t>
            </a:r>
            <a:r>
              <a:rPr lang="fr-FR" kern="0" dirty="0"/>
              <a:t> – BD202</a:t>
            </a:r>
            <a:r>
              <a:rPr lang="hu-HU" kern="0" dirty="0"/>
              <a:t>20430</a:t>
            </a:r>
            <a:endParaRPr lang="fr-FR" kern="0" dirty="0"/>
          </a:p>
          <a:p>
            <a:endParaRPr lang="fr-FR" kern="0" dirty="0"/>
          </a:p>
        </p:txBody>
      </p:sp>
      <p:sp>
        <p:nvSpPr>
          <p:cNvPr id="7" name="Title 4"/>
          <p:cNvSpPr txBox="1">
            <a:spLocks/>
          </p:cNvSpPr>
          <p:nvPr/>
        </p:nvSpPr>
        <p:spPr>
          <a:xfrm>
            <a:off x="158998" y="130860"/>
            <a:ext cx="7704841"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0" i="0">
                <a:solidFill>
                  <a:srgbClr val="008000"/>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a:defRPr/>
            </a:pPr>
            <a:r>
              <a:rPr lang="en-US" sz="1600" b="1" kern="0">
                <a:solidFill>
                  <a:srgbClr val="3366FF"/>
                </a:solidFill>
                <a:latin typeface="Arial"/>
              </a:rPr>
              <a:t>KPI </a:t>
            </a:r>
            <a:r>
              <a:rPr lang="hu-HU" sz="1600" b="1" kern="0">
                <a:solidFill>
                  <a:srgbClr val="3366FF"/>
                </a:solidFill>
                <a:latin typeface="Arial"/>
              </a:rPr>
              <a:t>1</a:t>
            </a:r>
            <a:r>
              <a:rPr lang="de-DE" sz="1600" b="1" kern="0">
                <a:solidFill>
                  <a:srgbClr val="3366FF"/>
                </a:solidFill>
                <a:latin typeface="Arial"/>
              </a:rPr>
              <a:t>5</a:t>
            </a:r>
            <a:r>
              <a:rPr lang="en-US" sz="1600" b="1" kern="0">
                <a:solidFill>
                  <a:srgbClr val="3366FF"/>
                </a:solidFill>
                <a:latin typeface="Arial"/>
              </a:rPr>
              <a:t>: </a:t>
            </a:r>
            <a:r>
              <a:rPr lang="hu-HU" sz="1600" b="1" kern="0">
                <a:solidFill>
                  <a:srgbClr val="3366FF"/>
                </a:solidFill>
                <a:latin typeface="Arial"/>
              </a:rPr>
              <a:t>N</a:t>
            </a:r>
            <a:r>
              <a:rPr lang="de-DE" sz="1600" b="1" kern="0">
                <a:solidFill>
                  <a:srgbClr val="3366FF"/>
                </a:solidFill>
                <a:latin typeface="Arial"/>
              </a:rPr>
              <a:t>on-Core exchanges </a:t>
            </a:r>
            <a:r>
              <a:rPr lang="hu-HU" sz="1600" b="1" kern="0">
                <a:solidFill>
                  <a:srgbClr val="3366FF"/>
                </a:solidFill>
                <a:latin typeface="Arial"/>
              </a:rPr>
              <a:t>delta flow</a:t>
            </a:r>
            <a:endParaRPr lang="en-US" sz="1600" b="1" kern="0" dirty="0">
              <a:solidFill>
                <a:srgbClr val="3366FF"/>
              </a:solidFill>
              <a:latin typeface="Arial"/>
            </a:endParaRPr>
          </a:p>
        </p:txBody>
      </p:sp>
      <p:pic>
        <p:nvPicPr>
          <p:cNvPr id="8" name="Kép 7">
            <a:extLst>
              <a:ext uri="{FF2B5EF4-FFF2-40B4-BE49-F238E27FC236}">
                <a16:creationId xmlns:a16="http://schemas.microsoft.com/office/drawing/2014/main" id="{64870492-4B19-437A-AA7F-696A96289B02}"/>
              </a:ext>
            </a:extLst>
          </p:cNvPr>
          <p:cNvPicPr>
            <a:picLocks noChangeAspect="1"/>
          </p:cNvPicPr>
          <p:nvPr/>
        </p:nvPicPr>
        <p:blipFill>
          <a:blip r:embed="rId2"/>
          <a:stretch>
            <a:fillRect/>
          </a:stretch>
        </p:blipFill>
        <p:spPr>
          <a:xfrm>
            <a:off x="240847" y="945786"/>
            <a:ext cx="9508435" cy="5662107"/>
          </a:xfrm>
          <a:prstGeom prst="rect">
            <a:avLst/>
          </a:prstGeom>
        </p:spPr>
      </p:pic>
    </p:spTree>
    <p:extLst>
      <p:ext uri="{BB962C8B-B14F-4D97-AF65-F5344CB8AC3E}">
        <p14:creationId xmlns:p14="http://schemas.microsoft.com/office/powerpoint/2010/main" val="101154680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ZoneTexte 26"/>
          <p:cNvSpPr txBox="1"/>
          <p:nvPr/>
        </p:nvSpPr>
        <p:spPr>
          <a:xfrm>
            <a:off x="156718" y="945786"/>
            <a:ext cx="3762045" cy="307777"/>
          </a:xfrm>
          <a:prstGeom prst="rect">
            <a:avLst/>
          </a:prstGeom>
          <a:solidFill>
            <a:schemeClr val="bg1"/>
          </a:solidFill>
        </p:spPr>
        <p:txBody>
          <a:bodyPr wrap="square" rtlCol="0">
            <a:spAutoFit/>
          </a:bodyPr>
          <a:lstStyle/>
          <a:p>
            <a:pPr algn="l"/>
            <a:endParaRPr lang="fr-FR" sz="1400" dirty="0">
              <a:solidFill>
                <a:schemeClr val="tx2"/>
              </a:solidFill>
              <a:latin typeface="Arial" panose="020B0604020202020204" pitchFamily="34" charset="0"/>
              <a:cs typeface="Arial" panose="020B0604020202020204" pitchFamily="34" charset="0"/>
            </a:endParaRPr>
          </a:p>
        </p:txBody>
      </p:sp>
      <p:sp>
        <p:nvSpPr>
          <p:cNvPr id="7" name="Espace réservé du texte 3">
            <a:extLst>
              <a:ext uri="{FF2B5EF4-FFF2-40B4-BE49-F238E27FC236}">
                <a16:creationId xmlns:a16="http://schemas.microsoft.com/office/drawing/2014/main" id="{07C3A045-A2B7-4BAA-93FB-A26D083ABA7C}"/>
              </a:ext>
            </a:extLst>
          </p:cNvPr>
          <p:cNvSpPr txBox="1">
            <a:spLocks/>
          </p:cNvSpPr>
          <p:nvPr/>
        </p:nvSpPr>
        <p:spPr>
          <a:xfrm>
            <a:off x="166145" y="450726"/>
            <a:ext cx="8376894" cy="363850"/>
          </a:xfrm>
          <a:prstGeom prst="rect">
            <a:avLst/>
          </a:prstGeom>
        </p:spPr>
        <p:txBody>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3366FF"/>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100FE"/>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r>
              <a:rPr lang="fr-FR" kern="0" dirty="0"/>
              <a:t>BD202</a:t>
            </a:r>
            <a:r>
              <a:rPr lang="hu-HU" kern="0" dirty="0"/>
              <a:t>20401</a:t>
            </a:r>
            <a:r>
              <a:rPr lang="fr-FR" kern="0" dirty="0"/>
              <a:t> – BD202</a:t>
            </a:r>
            <a:r>
              <a:rPr lang="hu-HU" kern="0" dirty="0"/>
              <a:t>20430</a:t>
            </a:r>
            <a:endParaRPr lang="fr-FR" kern="0" dirty="0"/>
          </a:p>
          <a:p>
            <a:endParaRPr lang="fr-FR" kern="0" dirty="0"/>
          </a:p>
        </p:txBody>
      </p:sp>
      <p:sp>
        <p:nvSpPr>
          <p:cNvPr id="8" name="Title 4"/>
          <p:cNvSpPr txBox="1">
            <a:spLocks/>
          </p:cNvSpPr>
          <p:nvPr/>
        </p:nvSpPr>
        <p:spPr>
          <a:xfrm>
            <a:off x="158998" y="130860"/>
            <a:ext cx="7704841"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0" i="0">
                <a:solidFill>
                  <a:srgbClr val="008000"/>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a:defRPr/>
            </a:pPr>
            <a:r>
              <a:rPr lang="en-US" sz="1600" b="1" kern="0">
                <a:solidFill>
                  <a:srgbClr val="3366FF"/>
                </a:solidFill>
                <a:latin typeface="Arial"/>
              </a:rPr>
              <a:t>KPI </a:t>
            </a:r>
            <a:r>
              <a:rPr lang="hu-HU" sz="1600" b="1" kern="0">
                <a:solidFill>
                  <a:srgbClr val="3366FF"/>
                </a:solidFill>
                <a:latin typeface="Arial"/>
              </a:rPr>
              <a:t>1</a:t>
            </a:r>
            <a:r>
              <a:rPr lang="de-DE" sz="1600" b="1" kern="0">
                <a:solidFill>
                  <a:srgbClr val="3366FF"/>
                </a:solidFill>
                <a:latin typeface="Arial"/>
              </a:rPr>
              <a:t>5</a:t>
            </a:r>
            <a:r>
              <a:rPr lang="en-US" sz="1600" b="1" kern="0">
                <a:solidFill>
                  <a:srgbClr val="3366FF"/>
                </a:solidFill>
                <a:latin typeface="Arial"/>
              </a:rPr>
              <a:t>: </a:t>
            </a:r>
            <a:r>
              <a:rPr lang="hu-HU" sz="1600" b="1" kern="0">
                <a:solidFill>
                  <a:srgbClr val="3366FF"/>
                </a:solidFill>
                <a:latin typeface="Arial"/>
              </a:rPr>
              <a:t>N</a:t>
            </a:r>
            <a:r>
              <a:rPr lang="de-DE" sz="1600" b="1" kern="0">
                <a:solidFill>
                  <a:srgbClr val="3366FF"/>
                </a:solidFill>
                <a:latin typeface="Arial"/>
              </a:rPr>
              <a:t>on-Core exchanges </a:t>
            </a:r>
            <a:r>
              <a:rPr lang="hu-HU" sz="1600" b="1" kern="0">
                <a:solidFill>
                  <a:srgbClr val="3366FF"/>
                </a:solidFill>
                <a:latin typeface="Arial"/>
              </a:rPr>
              <a:t>delta flow</a:t>
            </a:r>
            <a:endParaRPr lang="en-US" sz="1600" b="1" kern="0" dirty="0">
              <a:solidFill>
                <a:srgbClr val="3366FF"/>
              </a:solidFill>
              <a:latin typeface="Arial"/>
            </a:endParaRPr>
          </a:p>
        </p:txBody>
      </p:sp>
      <p:pic>
        <p:nvPicPr>
          <p:cNvPr id="10" name="Kép 9">
            <a:extLst>
              <a:ext uri="{FF2B5EF4-FFF2-40B4-BE49-F238E27FC236}">
                <a16:creationId xmlns:a16="http://schemas.microsoft.com/office/drawing/2014/main" id="{7A6AF087-C0BA-4A12-ACAC-E9E888E219A3}"/>
              </a:ext>
            </a:extLst>
          </p:cNvPr>
          <p:cNvPicPr>
            <a:picLocks noChangeAspect="1"/>
          </p:cNvPicPr>
          <p:nvPr/>
        </p:nvPicPr>
        <p:blipFill>
          <a:blip r:embed="rId2"/>
          <a:stretch>
            <a:fillRect/>
          </a:stretch>
        </p:blipFill>
        <p:spPr>
          <a:xfrm>
            <a:off x="405334" y="945786"/>
            <a:ext cx="9385691" cy="5627466"/>
          </a:xfrm>
          <a:prstGeom prst="rect">
            <a:avLst/>
          </a:prstGeom>
        </p:spPr>
      </p:pic>
    </p:spTree>
    <p:extLst>
      <p:ext uri="{BB962C8B-B14F-4D97-AF65-F5344CB8AC3E}">
        <p14:creationId xmlns:p14="http://schemas.microsoft.com/office/powerpoint/2010/main" val="278477680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3ED92AD6-F158-4747-9358-0164C6AECE6D}"/>
              </a:ext>
            </a:extLst>
          </p:cNvPr>
          <p:cNvSpPr>
            <a:spLocks noGrp="1"/>
          </p:cNvSpPr>
          <p:nvPr>
            <p:ph type="title"/>
          </p:nvPr>
        </p:nvSpPr>
        <p:spPr>
          <a:xfrm>
            <a:off x="539999" y="108000"/>
            <a:ext cx="7044142" cy="336550"/>
          </a:xfrm>
        </p:spPr>
        <p:txBody>
          <a:bodyPr/>
          <a:lstStyle/>
          <a:p>
            <a:r>
              <a:rPr lang="en-US" sz="1600" b="1" dirty="0">
                <a:solidFill>
                  <a:srgbClr val="3366FF"/>
                </a:solidFill>
                <a:latin typeface="Arial"/>
              </a:rPr>
              <a:t>KPI 1</a:t>
            </a:r>
            <a:r>
              <a:rPr lang="de-DE" sz="1600" b="1" dirty="0">
                <a:solidFill>
                  <a:srgbClr val="3366FF"/>
                </a:solidFill>
                <a:latin typeface="Arial"/>
              </a:rPr>
              <a:t>5</a:t>
            </a:r>
            <a:r>
              <a:rPr lang="en-US" sz="1600" b="1" dirty="0">
                <a:solidFill>
                  <a:srgbClr val="3366FF"/>
                </a:solidFill>
                <a:latin typeface="Arial"/>
              </a:rPr>
              <a:t>: </a:t>
            </a:r>
            <a:r>
              <a:rPr lang="hu-HU" sz="1600" b="1" dirty="0">
                <a:solidFill>
                  <a:srgbClr val="3366FF"/>
                </a:solidFill>
                <a:latin typeface="Arial"/>
              </a:rPr>
              <a:t>N</a:t>
            </a:r>
            <a:r>
              <a:rPr lang="de-DE" sz="1600" b="1" dirty="0">
                <a:solidFill>
                  <a:srgbClr val="3366FF"/>
                </a:solidFill>
                <a:latin typeface="Arial"/>
              </a:rPr>
              <a:t>on-Core </a:t>
            </a:r>
            <a:r>
              <a:rPr lang="de-DE" sz="1600" b="1" dirty="0" err="1">
                <a:solidFill>
                  <a:srgbClr val="3366FF"/>
                </a:solidFill>
                <a:latin typeface="Arial"/>
              </a:rPr>
              <a:t>delta</a:t>
            </a:r>
            <a:r>
              <a:rPr lang="de-DE" sz="1600" b="1" dirty="0">
                <a:solidFill>
                  <a:srgbClr val="3366FF"/>
                </a:solidFill>
                <a:latin typeface="Arial"/>
              </a:rPr>
              <a:t> </a:t>
            </a:r>
            <a:r>
              <a:rPr lang="de-DE" sz="1600" b="1" dirty="0" err="1">
                <a:solidFill>
                  <a:srgbClr val="3366FF"/>
                </a:solidFill>
                <a:latin typeface="Arial"/>
              </a:rPr>
              <a:t>exchanges</a:t>
            </a:r>
            <a:endParaRPr lang="en-US" sz="1600" b="1" dirty="0">
              <a:solidFill>
                <a:srgbClr val="3366FF"/>
              </a:solidFill>
              <a:latin typeface="Arial"/>
            </a:endParaRPr>
          </a:p>
        </p:txBody>
      </p:sp>
      <p:sp>
        <p:nvSpPr>
          <p:cNvPr id="7" name="Espace réservé du texte 3">
            <a:extLst>
              <a:ext uri="{FF2B5EF4-FFF2-40B4-BE49-F238E27FC236}">
                <a16:creationId xmlns:a16="http://schemas.microsoft.com/office/drawing/2014/main" id="{07C3A045-A2B7-4BAA-93FB-A26D083ABA7C}"/>
              </a:ext>
            </a:extLst>
          </p:cNvPr>
          <p:cNvSpPr txBox="1">
            <a:spLocks/>
          </p:cNvSpPr>
          <p:nvPr/>
        </p:nvSpPr>
        <p:spPr>
          <a:xfrm>
            <a:off x="540000" y="461650"/>
            <a:ext cx="8376894" cy="363850"/>
          </a:xfrm>
          <a:prstGeom prst="rect">
            <a:avLst/>
          </a:prstGeom>
        </p:spPr>
        <p:txBody>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3366FF"/>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100FE"/>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r>
              <a:rPr lang="fr-FR" kern="0" dirty="0"/>
              <a:t>BD202</a:t>
            </a:r>
            <a:r>
              <a:rPr lang="hu-HU" kern="0" dirty="0"/>
              <a:t>20401</a:t>
            </a:r>
            <a:r>
              <a:rPr lang="fr-FR" kern="0" dirty="0"/>
              <a:t> – BD202</a:t>
            </a:r>
            <a:r>
              <a:rPr lang="hu-HU" kern="0" dirty="0"/>
              <a:t>20430</a:t>
            </a:r>
            <a:endParaRPr lang="fr-FR" kern="0" dirty="0"/>
          </a:p>
          <a:p>
            <a:endParaRPr lang="fr-FR" kern="0" dirty="0"/>
          </a:p>
        </p:txBody>
      </p:sp>
      <p:pic>
        <p:nvPicPr>
          <p:cNvPr id="9" name="Kép 8">
            <a:extLst>
              <a:ext uri="{FF2B5EF4-FFF2-40B4-BE49-F238E27FC236}">
                <a16:creationId xmlns:a16="http://schemas.microsoft.com/office/drawing/2014/main" id="{8D39530C-794F-4C96-8411-415C07D1E8B4}"/>
              </a:ext>
            </a:extLst>
          </p:cNvPr>
          <p:cNvPicPr>
            <a:picLocks noChangeAspect="1"/>
          </p:cNvPicPr>
          <p:nvPr/>
        </p:nvPicPr>
        <p:blipFill>
          <a:blip r:embed="rId2"/>
          <a:stretch>
            <a:fillRect/>
          </a:stretch>
        </p:blipFill>
        <p:spPr>
          <a:xfrm>
            <a:off x="315679" y="1172816"/>
            <a:ext cx="8907834" cy="5663827"/>
          </a:xfrm>
          <a:prstGeom prst="rect">
            <a:avLst/>
          </a:prstGeom>
        </p:spPr>
      </p:pic>
    </p:spTree>
    <p:extLst>
      <p:ext uri="{BB962C8B-B14F-4D97-AF65-F5344CB8AC3E}">
        <p14:creationId xmlns:p14="http://schemas.microsoft.com/office/powerpoint/2010/main" val="61046550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A9CF57-E237-309D-FD3C-CDFFED5920BC}"/>
              </a:ext>
            </a:extLst>
          </p:cNvPr>
          <p:cNvPicPr>
            <a:picLocks noChangeAspect="1"/>
          </p:cNvPicPr>
          <p:nvPr/>
        </p:nvPicPr>
        <p:blipFill>
          <a:blip r:embed="rId2"/>
          <a:stretch>
            <a:fillRect/>
          </a:stretch>
        </p:blipFill>
        <p:spPr>
          <a:xfrm>
            <a:off x="2044488" y="889949"/>
            <a:ext cx="7881201" cy="5910901"/>
          </a:xfrm>
          <a:prstGeom prst="rect">
            <a:avLst/>
          </a:prstGeom>
        </p:spPr>
      </p:pic>
      <p:sp>
        <p:nvSpPr>
          <p:cNvPr id="5" name="Foliennummernplatzhalter 4"/>
          <p:cNvSpPr>
            <a:spLocks noGrp="1"/>
          </p:cNvSpPr>
          <p:nvPr>
            <p:ph type="sldNum" sz="quarter" idx="4"/>
          </p:nvPr>
        </p:nvSpPr>
        <p:spPr/>
        <p:txBody>
          <a:bodyPr/>
          <a:lstStyle/>
          <a:p>
            <a:fld id="{F551322C-20B2-48C3-B63D-68158FEBF630}" type="slidenum">
              <a:rPr lang="en-US" smtClean="0"/>
              <a:pPr/>
              <a:t>64</a:t>
            </a:fld>
            <a:endParaRPr lang="en-US" dirty="0"/>
          </a:p>
        </p:txBody>
      </p:sp>
      <p:sp>
        <p:nvSpPr>
          <p:cNvPr id="9" name="Rechteck 8"/>
          <p:cNvSpPr/>
          <p:nvPr/>
        </p:nvSpPr>
        <p:spPr>
          <a:xfrm>
            <a:off x="208313" y="204115"/>
            <a:ext cx="8460674" cy="369332"/>
          </a:xfrm>
          <a:prstGeom prst="rect">
            <a:avLst/>
          </a:prstGeom>
        </p:spPr>
        <p:txBody>
          <a:bodyPr wrap="square">
            <a:spAutoFit/>
          </a:bodyPr>
          <a:lstStyle/>
          <a:p>
            <a:pPr>
              <a:defRPr/>
            </a:pPr>
            <a:r>
              <a:rPr lang="en-US" kern="0" dirty="0">
                <a:solidFill>
                  <a:srgbClr val="0100FE"/>
                </a:solidFill>
                <a:latin typeface="Arial"/>
                <a:ea typeface="Arial Unicode MS" panose="020B0604020202020204" pitchFamily="34" charset="-128"/>
                <a:cs typeface="Arial" panose="020B0604020202020204" pitchFamily="34" charset="0"/>
              </a:rPr>
              <a:t>Overview</a:t>
            </a:r>
            <a:endParaRPr lang="en-US" dirty="0">
              <a:solidFill>
                <a:srgbClr val="0100FE"/>
              </a:solidFill>
            </a:endParaRPr>
          </a:p>
        </p:txBody>
      </p:sp>
      <p:sp>
        <p:nvSpPr>
          <p:cNvPr id="10" name="Espace réservé du texte 3">
            <a:extLst>
              <a:ext uri="{FF2B5EF4-FFF2-40B4-BE49-F238E27FC236}">
                <a16:creationId xmlns:a16="http://schemas.microsoft.com/office/drawing/2014/main" id="{42FEC194-5AAD-50F6-E56D-52AE7E503242}"/>
              </a:ext>
            </a:extLst>
          </p:cNvPr>
          <p:cNvSpPr txBox="1">
            <a:spLocks/>
          </p:cNvSpPr>
          <p:nvPr/>
        </p:nvSpPr>
        <p:spPr>
          <a:xfrm>
            <a:off x="208313" y="526099"/>
            <a:ext cx="8376894" cy="363850"/>
          </a:xfrm>
          <a:prstGeom prst="rect">
            <a:avLst/>
          </a:prstGeom>
        </p:spPr>
        <p:txBody>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3366FF"/>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100FE"/>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r>
              <a:rPr lang="en-US" kern="0" dirty="0"/>
              <a:t>NRAO – Applied Remedial Actions</a:t>
            </a:r>
            <a:endParaRPr lang="fr-FR" kern="0" dirty="0"/>
          </a:p>
          <a:p>
            <a:endParaRPr lang="fr-FR" kern="0" dirty="0"/>
          </a:p>
        </p:txBody>
      </p:sp>
      <p:sp>
        <p:nvSpPr>
          <p:cNvPr id="11" name="Inhaltsplatzhalter 3">
            <a:extLst>
              <a:ext uri="{FF2B5EF4-FFF2-40B4-BE49-F238E27FC236}">
                <a16:creationId xmlns:a16="http://schemas.microsoft.com/office/drawing/2014/main" id="{0FA17643-F9D5-33F9-C0D1-F8BE4E4752D3}"/>
              </a:ext>
            </a:extLst>
          </p:cNvPr>
          <p:cNvSpPr>
            <a:spLocks noGrp="1"/>
          </p:cNvSpPr>
          <p:nvPr>
            <p:ph sz="quarter" idx="17"/>
          </p:nvPr>
        </p:nvSpPr>
        <p:spPr>
          <a:xfrm>
            <a:off x="145773" y="1080000"/>
            <a:ext cx="3797431" cy="4320000"/>
          </a:xfrm>
        </p:spPr>
        <p:txBody>
          <a:bodyPr vert="horz" lIns="91440" tIns="45720" rIns="91440" bIns="45720" rtlCol="0" anchor="t">
            <a:noAutofit/>
          </a:bodyPr>
          <a:lstStyle/>
          <a:p>
            <a:pPr marL="285750" indent="-285750">
              <a:buFont typeface="Arial" panose="020B0604020202020204" pitchFamily="34" charset="0"/>
              <a:buChar char="•"/>
            </a:pPr>
            <a:r>
              <a:rPr lang="en-US" dirty="0">
                <a:solidFill>
                  <a:srgbClr val="0100FE"/>
                </a:solidFill>
              </a:rPr>
              <a:t>On the analysis:</a:t>
            </a:r>
          </a:p>
          <a:p>
            <a:pPr marL="571500" lvl="1">
              <a:buFont typeface="Arial" panose="020B0604020202020204" pitchFamily="34" charset="0"/>
              <a:buChar char="•"/>
            </a:pPr>
            <a:r>
              <a:rPr lang="en-US" dirty="0">
                <a:ea typeface="Arial Unicode MS"/>
                <a:cs typeface="Arial"/>
              </a:rPr>
              <a:t>The total number of MTUs (720 hours)</a:t>
            </a:r>
            <a:r>
              <a:rPr lang="en-US" dirty="0"/>
              <a:t/>
            </a:r>
            <a:br>
              <a:rPr lang="en-US" dirty="0"/>
            </a:br>
            <a:r>
              <a:rPr lang="en-US" dirty="0">
                <a:ea typeface="Arial Unicode MS"/>
                <a:cs typeface="Arial"/>
              </a:rPr>
              <a:t>was distributed as shown in the pie chart</a:t>
            </a:r>
          </a:p>
          <a:p>
            <a:pPr marL="571500" lvl="1">
              <a:buFont typeface="Arial" panose="020B0604020202020204" pitchFamily="34" charset="0"/>
              <a:buChar char="•"/>
            </a:pPr>
            <a:r>
              <a:rPr lang="en-US" dirty="0">
                <a:ea typeface="Arial Unicode MS"/>
                <a:cs typeface="Arial"/>
              </a:rPr>
              <a:t>In the following plots, the relative time share</a:t>
            </a:r>
            <a:r>
              <a:rPr lang="en-US" dirty="0"/>
              <a:t/>
            </a:r>
            <a:br>
              <a:rPr lang="en-US" dirty="0"/>
            </a:br>
            <a:r>
              <a:rPr lang="en-US" dirty="0">
                <a:ea typeface="Arial Unicode MS"/>
                <a:cs typeface="Arial"/>
              </a:rPr>
              <a:t>relates to the hours labeled</a:t>
            </a:r>
            <a:r>
              <a:rPr lang="en-US" dirty="0"/>
              <a:t/>
            </a:r>
            <a:br>
              <a:rPr lang="en-US" dirty="0"/>
            </a:br>
            <a:r>
              <a:rPr lang="en-US" dirty="0">
                <a:ea typeface="Arial Unicode MS"/>
                <a:cs typeface="Arial"/>
              </a:rPr>
              <a:t>‘</a:t>
            </a:r>
            <a:r>
              <a:rPr lang="en-US" i="1" dirty="0">
                <a:ea typeface="Arial Unicode MS"/>
                <a:cs typeface="Arial"/>
              </a:rPr>
              <a:t>NRAO Ran and Applied RAs</a:t>
            </a:r>
            <a:r>
              <a:rPr lang="en-US" dirty="0">
                <a:ea typeface="Arial Unicode MS"/>
                <a:cs typeface="Arial"/>
              </a:rPr>
              <a:t>’ (570 hours)</a:t>
            </a:r>
          </a:p>
        </p:txBody>
      </p:sp>
    </p:spTree>
    <p:extLst>
      <p:ext uri="{BB962C8B-B14F-4D97-AF65-F5344CB8AC3E}">
        <p14:creationId xmlns:p14="http://schemas.microsoft.com/office/powerpoint/2010/main" val="281786780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4"/>
          </p:nvPr>
        </p:nvSpPr>
        <p:spPr/>
        <p:txBody>
          <a:bodyPr/>
          <a:lstStyle/>
          <a:p>
            <a:fld id="{F551322C-20B2-48C3-B63D-68158FEBF630}" type="slidenum">
              <a:rPr lang="en-US" smtClean="0"/>
              <a:pPr/>
              <a:t>65</a:t>
            </a:fld>
            <a:endParaRPr lang="en-US" dirty="0"/>
          </a:p>
        </p:txBody>
      </p:sp>
      <p:sp>
        <p:nvSpPr>
          <p:cNvPr id="9" name="Rechteck 8"/>
          <p:cNvSpPr/>
          <p:nvPr/>
        </p:nvSpPr>
        <p:spPr>
          <a:xfrm>
            <a:off x="208313" y="204115"/>
            <a:ext cx="8460674" cy="369332"/>
          </a:xfrm>
          <a:prstGeom prst="rect">
            <a:avLst/>
          </a:prstGeom>
        </p:spPr>
        <p:txBody>
          <a:bodyPr wrap="square">
            <a:spAutoFit/>
          </a:bodyPr>
          <a:lstStyle/>
          <a:p>
            <a:pPr>
              <a:defRPr/>
            </a:pPr>
            <a:r>
              <a:rPr lang="en-US" b="1" kern="0" dirty="0">
                <a:solidFill>
                  <a:srgbClr val="0100FE"/>
                </a:solidFill>
                <a:latin typeface="Arial"/>
                <a:ea typeface="Arial Unicode MS" panose="020B0604020202020204" pitchFamily="34" charset="-128"/>
                <a:cs typeface="Arial" panose="020B0604020202020204" pitchFamily="34" charset="0"/>
              </a:rPr>
              <a:t>KPI 16: </a:t>
            </a:r>
            <a:r>
              <a:rPr lang="en-US" dirty="0">
                <a:solidFill>
                  <a:srgbClr val="0100FE"/>
                </a:solidFill>
              </a:rPr>
              <a:t>Relative Time Share of Applied RAs, by TSO, Type and Mode</a:t>
            </a:r>
          </a:p>
        </p:txBody>
      </p:sp>
      <p:pic>
        <p:nvPicPr>
          <p:cNvPr id="2" name="Picture 1">
            <a:extLst>
              <a:ext uri="{FF2B5EF4-FFF2-40B4-BE49-F238E27FC236}">
                <a16:creationId xmlns:a16="http://schemas.microsoft.com/office/drawing/2014/main" id="{D9C65DA7-A964-0836-DC1F-241377F1EBA1}"/>
              </a:ext>
            </a:extLst>
          </p:cNvPr>
          <p:cNvPicPr>
            <a:picLocks noChangeAspect="1"/>
          </p:cNvPicPr>
          <p:nvPr/>
        </p:nvPicPr>
        <p:blipFill>
          <a:blip r:embed="rId3"/>
          <a:stretch>
            <a:fillRect/>
          </a:stretch>
        </p:blipFill>
        <p:spPr>
          <a:xfrm>
            <a:off x="151447" y="842599"/>
            <a:ext cx="9603106" cy="5710601"/>
          </a:xfrm>
          <a:prstGeom prst="rect">
            <a:avLst/>
          </a:prstGeom>
        </p:spPr>
      </p:pic>
    </p:spTree>
    <p:extLst>
      <p:ext uri="{BB962C8B-B14F-4D97-AF65-F5344CB8AC3E}">
        <p14:creationId xmlns:p14="http://schemas.microsoft.com/office/powerpoint/2010/main" val="280036050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4"/>
          </p:nvPr>
        </p:nvSpPr>
        <p:spPr/>
        <p:txBody>
          <a:bodyPr/>
          <a:lstStyle/>
          <a:p>
            <a:fld id="{F551322C-20B2-48C3-B63D-68158FEBF630}" type="slidenum">
              <a:rPr lang="en-US" smtClean="0"/>
              <a:pPr/>
              <a:t>66</a:t>
            </a:fld>
            <a:endParaRPr lang="en-US"/>
          </a:p>
        </p:txBody>
      </p:sp>
      <p:sp>
        <p:nvSpPr>
          <p:cNvPr id="10" name="Textplatzhalter 2"/>
          <p:cNvSpPr>
            <a:spLocks noGrp="1"/>
          </p:cNvSpPr>
          <p:nvPr>
            <p:ph type="body" sz="quarter" idx="16"/>
          </p:nvPr>
        </p:nvSpPr>
        <p:spPr>
          <a:xfrm>
            <a:off x="540000" y="461650"/>
            <a:ext cx="8376894" cy="363850"/>
          </a:xfrm>
        </p:spPr>
        <p:txBody>
          <a:bodyPr/>
          <a:lstStyle/>
          <a:p>
            <a:r>
              <a:rPr lang="en-US" dirty="0">
                <a:solidFill>
                  <a:srgbClr val="3266FF"/>
                </a:solidFill>
              </a:rPr>
              <a:t>Relative Time Share of Applied PSTs in Preventive Mode</a:t>
            </a:r>
            <a:endParaRPr lang="de-AT" dirty="0">
              <a:solidFill>
                <a:srgbClr val="3266FF"/>
              </a:solidFill>
            </a:endParaRPr>
          </a:p>
        </p:txBody>
      </p:sp>
      <p:sp>
        <p:nvSpPr>
          <p:cNvPr id="11" name="Title 4">
            <a:extLst>
              <a:ext uri="{FF2B5EF4-FFF2-40B4-BE49-F238E27FC236}">
                <a16:creationId xmlns:a16="http://schemas.microsoft.com/office/drawing/2014/main" id="{E14C2856-3610-4AD3-BCB6-B1ECAE797BB9}"/>
              </a:ext>
            </a:extLst>
          </p:cNvPr>
          <p:cNvSpPr txBox="1">
            <a:spLocks/>
          </p:cNvSpPr>
          <p:nvPr/>
        </p:nvSpPr>
        <p:spPr>
          <a:xfrm>
            <a:off x="132947" y="108001"/>
            <a:ext cx="892443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16: </a:t>
            </a:r>
            <a:r>
              <a:rPr lang="en-US" sz="1600" dirty="0"/>
              <a:t>Relative Time Share of Applied RAs, by TSO, Type and Mode</a:t>
            </a:r>
          </a:p>
        </p:txBody>
      </p:sp>
      <p:pic>
        <p:nvPicPr>
          <p:cNvPr id="2" name="Picture 1">
            <a:extLst>
              <a:ext uri="{FF2B5EF4-FFF2-40B4-BE49-F238E27FC236}">
                <a16:creationId xmlns:a16="http://schemas.microsoft.com/office/drawing/2014/main" id="{601F2662-0EAD-072C-F6F7-A72CF79028E2}"/>
              </a:ext>
            </a:extLst>
          </p:cNvPr>
          <p:cNvPicPr>
            <a:picLocks noChangeAspect="1"/>
          </p:cNvPicPr>
          <p:nvPr/>
        </p:nvPicPr>
        <p:blipFill rotWithShape="1">
          <a:blip r:embed="rId2"/>
          <a:srcRect b="3672"/>
          <a:stretch/>
        </p:blipFill>
        <p:spPr>
          <a:xfrm>
            <a:off x="874275" y="842598"/>
            <a:ext cx="8349971" cy="6015401"/>
          </a:xfrm>
          <a:prstGeom prst="rect">
            <a:avLst/>
          </a:prstGeom>
        </p:spPr>
      </p:pic>
    </p:spTree>
    <p:extLst>
      <p:ext uri="{BB962C8B-B14F-4D97-AF65-F5344CB8AC3E}">
        <p14:creationId xmlns:p14="http://schemas.microsoft.com/office/powerpoint/2010/main" val="349925915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4"/>
          </p:nvPr>
        </p:nvSpPr>
        <p:spPr/>
        <p:txBody>
          <a:bodyPr/>
          <a:lstStyle/>
          <a:p>
            <a:fld id="{F551322C-20B2-48C3-B63D-68158FEBF630}" type="slidenum">
              <a:rPr lang="en-US" smtClean="0"/>
              <a:pPr/>
              <a:t>67</a:t>
            </a:fld>
            <a:endParaRPr lang="en-US"/>
          </a:p>
        </p:txBody>
      </p:sp>
      <p:sp>
        <p:nvSpPr>
          <p:cNvPr id="8" name="Textplatzhalter 2"/>
          <p:cNvSpPr>
            <a:spLocks noGrp="1"/>
          </p:cNvSpPr>
          <p:nvPr>
            <p:ph type="body" sz="quarter" idx="16"/>
          </p:nvPr>
        </p:nvSpPr>
        <p:spPr>
          <a:xfrm>
            <a:off x="540000" y="461650"/>
            <a:ext cx="8376894" cy="363850"/>
          </a:xfrm>
        </p:spPr>
        <p:txBody>
          <a:bodyPr/>
          <a:lstStyle/>
          <a:p>
            <a:r>
              <a:rPr lang="en-US" dirty="0">
                <a:solidFill>
                  <a:srgbClr val="3266FF"/>
                </a:solidFill>
              </a:rPr>
              <a:t>Relative Time Share of Applied Topological RAs in Preventive Mode</a:t>
            </a:r>
            <a:endParaRPr lang="de-AT" dirty="0">
              <a:solidFill>
                <a:srgbClr val="3266FF"/>
              </a:solidFill>
            </a:endParaRPr>
          </a:p>
        </p:txBody>
      </p:sp>
      <p:sp>
        <p:nvSpPr>
          <p:cNvPr id="9" name="Title 4">
            <a:extLst>
              <a:ext uri="{FF2B5EF4-FFF2-40B4-BE49-F238E27FC236}">
                <a16:creationId xmlns:a16="http://schemas.microsoft.com/office/drawing/2014/main" id="{E14C2856-3610-4AD3-BCB6-B1ECAE797BB9}"/>
              </a:ext>
            </a:extLst>
          </p:cNvPr>
          <p:cNvSpPr txBox="1">
            <a:spLocks/>
          </p:cNvSpPr>
          <p:nvPr/>
        </p:nvSpPr>
        <p:spPr>
          <a:xfrm>
            <a:off x="168732" y="106388"/>
            <a:ext cx="892443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16: </a:t>
            </a:r>
            <a:r>
              <a:rPr lang="en-US" sz="1600" dirty="0"/>
              <a:t>Relative Time Share of Applied RAs, by TSO, Type and Mode</a:t>
            </a:r>
          </a:p>
        </p:txBody>
      </p:sp>
      <p:pic>
        <p:nvPicPr>
          <p:cNvPr id="10" name="Picture 9">
            <a:extLst>
              <a:ext uri="{FF2B5EF4-FFF2-40B4-BE49-F238E27FC236}">
                <a16:creationId xmlns:a16="http://schemas.microsoft.com/office/drawing/2014/main" id="{59AC1BFE-AF65-10D3-61A7-13EF876E4EB8}"/>
              </a:ext>
            </a:extLst>
          </p:cNvPr>
          <p:cNvPicPr>
            <a:picLocks noChangeAspect="1"/>
          </p:cNvPicPr>
          <p:nvPr/>
        </p:nvPicPr>
        <p:blipFill rotWithShape="1">
          <a:blip r:embed="rId2"/>
          <a:srcRect b="3672"/>
          <a:stretch/>
        </p:blipFill>
        <p:spPr>
          <a:xfrm>
            <a:off x="834849" y="825500"/>
            <a:ext cx="8176811" cy="5907400"/>
          </a:xfrm>
          <a:prstGeom prst="rect">
            <a:avLst/>
          </a:prstGeom>
        </p:spPr>
      </p:pic>
    </p:spTree>
    <p:extLst>
      <p:ext uri="{BB962C8B-B14F-4D97-AF65-F5344CB8AC3E}">
        <p14:creationId xmlns:p14="http://schemas.microsoft.com/office/powerpoint/2010/main" val="370392910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4"/>
          </p:nvPr>
        </p:nvSpPr>
        <p:spPr/>
        <p:txBody>
          <a:bodyPr/>
          <a:lstStyle/>
          <a:p>
            <a:fld id="{F551322C-20B2-48C3-B63D-68158FEBF630}" type="slidenum">
              <a:rPr lang="en-US" smtClean="0"/>
              <a:pPr/>
              <a:t>68</a:t>
            </a:fld>
            <a:endParaRPr lang="en-US"/>
          </a:p>
        </p:txBody>
      </p:sp>
      <p:sp>
        <p:nvSpPr>
          <p:cNvPr id="8" name="Textplatzhalter 2"/>
          <p:cNvSpPr>
            <a:spLocks noGrp="1"/>
          </p:cNvSpPr>
          <p:nvPr>
            <p:ph type="body" sz="quarter" idx="16"/>
          </p:nvPr>
        </p:nvSpPr>
        <p:spPr>
          <a:xfrm>
            <a:off x="540000" y="461650"/>
            <a:ext cx="8376894" cy="363850"/>
          </a:xfrm>
        </p:spPr>
        <p:txBody>
          <a:bodyPr/>
          <a:lstStyle/>
          <a:p>
            <a:r>
              <a:rPr lang="en-US" dirty="0">
                <a:solidFill>
                  <a:srgbClr val="3266FF"/>
                </a:solidFill>
              </a:rPr>
              <a:t>Relative Time Share of Applied PSTs in Curative Mode</a:t>
            </a:r>
            <a:endParaRPr lang="de-AT" dirty="0">
              <a:solidFill>
                <a:srgbClr val="3266FF"/>
              </a:solidFill>
            </a:endParaRPr>
          </a:p>
        </p:txBody>
      </p:sp>
      <p:sp>
        <p:nvSpPr>
          <p:cNvPr id="9" name="Title 4">
            <a:extLst>
              <a:ext uri="{FF2B5EF4-FFF2-40B4-BE49-F238E27FC236}">
                <a16:creationId xmlns:a16="http://schemas.microsoft.com/office/drawing/2014/main" id="{E14C2856-3610-4AD3-BCB6-B1ECAE797BB9}"/>
              </a:ext>
            </a:extLst>
          </p:cNvPr>
          <p:cNvSpPr txBox="1">
            <a:spLocks/>
          </p:cNvSpPr>
          <p:nvPr/>
        </p:nvSpPr>
        <p:spPr>
          <a:xfrm>
            <a:off x="87227" y="125100"/>
            <a:ext cx="892443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16: </a:t>
            </a:r>
            <a:r>
              <a:rPr lang="en-US" sz="1600" dirty="0"/>
              <a:t>Relative Time Share of Applied RAs, by TSO, Type and Mode</a:t>
            </a:r>
          </a:p>
        </p:txBody>
      </p:sp>
      <p:pic>
        <p:nvPicPr>
          <p:cNvPr id="10" name="Picture 9">
            <a:extLst>
              <a:ext uri="{FF2B5EF4-FFF2-40B4-BE49-F238E27FC236}">
                <a16:creationId xmlns:a16="http://schemas.microsoft.com/office/drawing/2014/main" id="{E198ED77-52B2-B23F-A169-AC99183C77B2}"/>
              </a:ext>
            </a:extLst>
          </p:cNvPr>
          <p:cNvPicPr>
            <a:picLocks noChangeAspect="1"/>
          </p:cNvPicPr>
          <p:nvPr/>
        </p:nvPicPr>
        <p:blipFill rotWithShape="1">
          <a:blip r:embed="rId2"/>
          <a:srcRect b="3672"/>
          <a:stretch/>
        </p:blipFill>
        <p:spPr>
          <a:xfrm>
            <a:off x="864594" y="844212"/>
            <a:ext cx="8176812" cy="5907400"/>
          </a:xfrm>
          <a:prstGeom prst="rect">
            <a:avLst/>
          </a:prstGeom>
        </p:spPr>
      </p:pic>
    </p:spTree>
    <p:extLst>
      <p:ext uri="{BB962C8B-B14F-4D97-AF65-F5344CB8AC3E}">
        <p14:creationId xmlns:p14="http://schemas.microsoft.com/office/powerpoint/2010/main" val="359924000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4"/>
          </p:nvPr>
        </p:nvSpPr>
        <p:spPr/>
        <p:txBody>
          <a:bodyPr/>
          <a:lstStyle/>
          <a:p>
            <a:fld id="{F551322C-20B2-48C3-B63D-68158FEBF630}" type="slidenum">
              <a:rPr lang="en-US" smtClean="0"/>
              <a:pPr/>
              <a:t>69</a:t>
            </a:fld>
            <a:endParaRPr lang="en-US"/>
          </a:p>
        </p:txBody>
      </p:sp>
      <p:sp>
        <p:nvSpPr>
          <p:cNvPr id="8" name="Textplatzhalter 2"/>
          <p:cNvSpPr>
            <a:spLocks noGrp="1"/>
          </p:cNvSpPr>
          <p:nvPr>
            <p:ph type="body" sz="quarter" idx="16"/>
          </p:nvPr>
        </p:nvSpPr>
        <p:spPr>
          <a:xfrm>
            <a:off x="540000" y="461650"/>
            <a:ext cx="8376894" cy="363850"/>
          </a:xfrm>
        </p:spPr>
        <p:txBody>
          <a:bodyPr/>
          <a:lstStyle/>
          <a:p>
            <a:r>
              <a:rPr lang="en-US" dirty="0">
                <a:solidFill>
                  <a:srgbClr val="3266FF"/>
                </a:solidFill>
              </a:rPr>
              <a:t>Relative Time Share of Applied Topological RAs in Curative Mode</a:t>
            </a:r>
            <a:endParaRPr lang="de-AT" dirty="0">
              <a:solidFill>
                <a:srgbClr val="3266FF"/>
              </a:solidFill>
            </a:endParaRPr>
          </a:p>
        </p:txBody>
      </p:sp>
      <p:sp>
        <p:nvSpPr>
          <p:cNvPr id="9" name="Title 4">
            <a:extLst>
              <a:ext uri="{FF2B5EF4-FFF2-40B4-BE49-F238E27FC236}">
                <a16:creationId xmlns:a16="http://schemas.microsoft.com/office/drawing/2014/main" id="{E14C2856-3610-4AD3-BCB6-B1ECAE797BB9}"/>
              </a:ext>
            </a:extLst>
          </p:cNvPr>
          <p:cNvSpPr txBox="1">
            <a:spLocks/>
          </p:cNvSpPr>
          <p:nvPr/>
        </p:nvSpPr>
        <p:spPr>
          <a:xfrm>
            <a:off x="125327" y="125100"/>
            <a:ext cx="892443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16: </a:t>
            </a:r>
            <a:r>
              <a:rPr lang="en-US" sz="1600" dirty="0"/>
              <a:t>Relative Time Share of Applied RAs, by TSO, Type and Mode</a:t>
            </a:r>
          </a:p>
        </p:txBody>
      </p:sp>
      <p:pic>
        <p:nvPicPr>
          <p:cNvPr id="2" name="Picture 1">
            <a:extLst>
              <a:ext uri="{FF2B5EF4-FFF2-40B4-BE49-F238E27FC236}">
                <a16:creationId xmlns:a16="http://schemas.microsoft.com/office/drawing/2014/main" id="{BC0C4D13-56E2-BBA9-B295-0248560938E9}"/>
              </a:ext>
            </a:extLst>
          </p:cNvPr>
          <p:cNvPicPr>
            <a:picLocks noChangeAspect="1"/>
          </p:cNvPicPr>
          <p:nvPr/>
        </p:nvPicPr>
        <p:blipFill rotWithShape="1">
          <a:blip r:embed="rId2"/>
          <a:srcRect b="3672"/>
          <a:stretch/>
        </p:blipFill>
        <p:spPr>
          <a:xfrm>
            <a:off x="876129" y="842167"/>
            <a:ext cx="8153742" cy="5890733"/>
          </a:xfrm>
          <a:prstGeom prst="rect">
            <a:avLst/>
          </a:prstGeom>
        </p:spPr>
      </p:pic>
    </p:spTree>
    <p:extLst>
      <p:ext uri="{BB962C8B-B14F-4D97-AF65-F5344CB8AC3E}">
        <p14:creationId xmlns:p14="http://schemas.microsoft.com/office/powerpoint/2010/main" val="2792554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tableEx ,Average Maximum AMR per BD (MW) by TSO ,tableEx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 +2_1</a:t>
            </a:r>
          </a:p>
        </p:txBody>
      </p:sp>
      <p:sp>
        <p:nvSpPr>
          <p:cNvPr id="5" name="Title 4">
            <a:extLst>
              <a:ext uri="{FF2B5EF4-FFF2-40B4-BE49-F238E27FC236}">
                <a16:creationId xmlns:a16="http://schemas.microsoft.com/office/drawing/2014/main" id="{31C1E447-F081-4F58-B9CE-8C48835A5878}"/>
              </a:ext>
            </a:extLst>
          </p:cNvPr>
          <p:cNvSpPr txBox="1">
            <a:spLocks/>
          </p:cNvSpPr>
          <p:nvPr/>
        </p:nvSpPr>
        <p:spPr>
          <a:xfrm>
            <a:off x="61912" y="306388"/>
            <a:ext cx="332708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1: Average maximum AMR per CNE per BD</a:t>
            </a:r>
          </a:p>
        </p:txBody>
      </p:sp>
      <p:sp>
        <p:nvSpPr>
          <p:cNvPr id="6" name="Title 4">
            <a:extLst>
              <a:ext uri="{FF2B5EF4-FFF2-40B4-BE49-F238E27FC236}">
                <a16:creationId xmlns:a16="http://schemas.microsoft.com/office/drawing/2014/main" id="{9259C097-522F-4B39-A7CF-F6525142AC8B}"/>
              </a:ext>
            </a:extLst>
          </p:cNvPr>
          <p:cNvSpPr txBox="1">
            <a:spLocks/>
          </p:cNvSpPr>
          <p:nvPr/>
        </p:nvSpPr>
        <p:spPr>
          <a:xfrm>
            <a:off x="5500619" y="306388"/>
            <a:ext cx="3439956"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206074464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9EFD7-4339-654C-A251-71DD35DAF1B5}"/>
              </a:ext>
            </a:extLst>
          </p:cNvPr>
          <p:cNvSpPr>
            <a:spLocks noGrp="1"/>
          </p:cNvSpPr>
          <p:nvPr>
            <p:ph type="title"/>
          </p:nvPr>
        </p:nvSpPr>
        <p:spPr/>
        <p:txBody>
          <a:bodyPr/>
          <a:lstStyle/>
          <a:p>
            <a:r>
              <a:rPr lang="en-US" b="1" dirty="0">
                <a:solidFill>
                  <a:srgbClr val="3266FF"/>
                </a:solidFill>
              </a:rPr>
              <a:t>KPI 17: Most limiting CNEC per TSO (NRAO)</a:t>
            </a:r>
            <a:endParaRPr lang="en-US" dirty="0"/>
          </a:p>
        </p:txBody>
      </p:sp>
      <p:sp>
        <p:nvSpPr>
          <p:cNvPr id="3" name="Text Placeholder 2">
            <a:extLst>
              <a:ext uri="{FF2B5EF4-FFF2-40B4-BE49-F238E27FC236}">
                <a16:creationId xmlns:a16="http://schemas.microsoft.com/office/drawing/2014/main" id="{41E1E011-3C51-5340-BC4A-849397E9B11C}"/>
              </a:ext>
            </a:extLst>
          </p:cNvPr>
          <p:cNvSpPr>
            <a:spLocks noGrp="1"/>
          </p:cNvSpPr>
          <p:nvPr>
            <p:ph type="body" sz="quarter" idx="16"/>
          </p:nvPr>
        </p:nvSpPr>
        <p:spPr/>
        <p:txBody>
          <a:bodyPr/>
          <a:lstStyle/>
          <a:p>
            <a:endParaRPr lang="en-US" dirty="0"/>
          </a:p>
        </p:txBody>
      </p:sp>
      <p:sp>
        <p:nvSpPr>
          <p:cNvPr id="4" name="Slide Number Placeholder 3">
            <a:extLst>
              <a:ext uri="{FF2B5EF4-FFF2-40B4-BE49-F238E27FC236}">
                <a16:creationId xmlns:a16="http://schemas.microsoft.com/office/drawing/2014/main" id="{8A13EDF0-5DC1-BC45-A29E-B466ADA4F9E3}"/>
              </a:ext>
            </a:extLst>
          </p:cNvPr>
          <p:cNvSpPr>
            <a:spLocks noGrp="1"/>
          </p:cNvSpPr>
          <p:nvPr>
            <p:ph type="sldNum" sz="quarter" idx="4"/>
          </p:nvPr>
        </p:nvSpPr>
        <p:spPr/>
        <p:txBody>
          <a:bodyPr/>
          <a:lstStyle/>
          <a:p>
            <a:fld id="{F551322C-20B2-48C3-B63D-68158FEBF630}" type="slidenum">
              <a:rPr lang="en-US" smtClean="0"/>
              <a:pPr/>
              <a:t>70</a:t>
            </a:fld>
            <a:endParaRPr lang="en-US" dirty="0"/>
          </a:p>
        </p:txBody>
      </p:sp>
      <p:sp>
        <p:nvSpPr>
          <p:cNvPr id="8" name="Tekstvak 8">
            <a:extLst>
              <a:ext uri="{FF2B5EF4-FFF2-40B4-BE49-F238E27FC236}">
                <a16:creationId xmlns:a16="http://schemas.microsoft.com/office/drawing/2014/main" id="{68B0240A-3C59-4F4E-9681-16DBA4EA36C8}"/>
              </a:ext>
            </a:extLst>
          </p:cNvPr>
          <p:cNvSpPr txBox="1"/>
          <p:nvPr/>
        </p:nvSpPr>
        <p:spPr>
          <a:xfrm>
            <a:off x="539999" y="951247"/>
            <a:ext cx="9014309" cy="859210"/>
          </a:xfrm>
          <a:prstGeom prst="rect">
            <a:avLst/>
          </a:prstGeom>
          <a:noFill/>
        </p:spPr>
        <p:txBody>
          <a:bodyPr wrap="square" rtlCol="0">
            <a:spAutoFit/>
          </a:bodyPr>
          <a:lstStyle/>
          <a:p>
            <a:pPr marL="0" lvl="1">
              <a:spcBef>
                <a:spcPts val="400"/>
              </a:spcBef>
              <a:buClr>
                <a:srgbClr val="0100FE"/>
              </a:buClr>
              <a:buSzPct val="70000"/>
            </a:pPr>
            <a:r>
              <a:rPr lang="en-GB" sz="1200" dirty="0">
                <a:solidFill>
                  <a:schemeClr val="tx1">
                    <a:lumMod val="65000"/>
                    <a:lumOff val="35000"/>
                  </a:schemeClr>
                </a:solidFill>
                <a:latin typeface="+mn-lt"/>
                <a:ea typeface="Arial Unicode MS" panose="020B0604020202020204" pitchFamily="34" charset="-128"/>
                <a:cs typeface="Arial" panose="020B0604020202020204" pitchFamily="34" charset="0"/>
              </a:rPr>
              <a:t>The graph below shows the distribution of CNECs which are the most limiting from NRAO perspective, these are the CNECs with lowest relative RAM per MTUs.</a:t>
            </a:r>
          </a:p>
          <a:p>
            <a:pPr marL="285750" lvl="1" indent="-285750">
              <a:spcBef>
                <a:spcPts val="400"/>
              </a:spcBef>
              <a:buClr>
                <a:srgbClr val="0100FE"/>
              </a:buClr>
              <a:buSzPct val="70000"/>
              <a:buFont typeface="Wingdings" panose="05000000000000000000" pitchFamily="2" charset="2"/>
              <a:buChar char="l"/>
            </a:pPr>
            <a:endParaRPr lang="en-GB" sz="1200" dirty="0">
              <a:solidFill>
                <a:schemeClr val="tx1">
                  <a:lumMod val="65000"/>
                  <a:lumOff val="35000"/>
                </a:schemeClr>
              </a:solidFill>
              <a:latin typeface="+mn-lt"/>
              <a:ea typeface="Arial Unicode MS" panose="020B0604020202020204" pitchFamily="34" charset="-128"/>
              <a:cs typeface="Arial" panose="020B0604020202020204" pitchFamily="34" charset="0"/>
            </a:endParaRPr>
          </a:p>
          <a:p>
            <a:endParaRPr lang="en-US" sz="1050" dirty="0">
              <a:solidFill>
                <a:schemeClr val="tx2"/>
              </a:solidFill>
              <a:latin typeface="Arial" panose="020B0604020202020204" pitchFamily="34" charset="0"/>
              <a:cs typeface="Arial" panose="020B0604020202020204" pitchFamily="34" charset="0"/>
              <a:sym typeface="Wingdings" pitchFamily="2" charset="2"/>
            </a:endParaRPr>
          </a:p>
        </p:txBody>
      </p:sp>
      <p:sp>
        <p:nvSpPr>
          <p:cNvPr id="9" name="Rounded Rectangle 8">
            <a:extLst>
              <a:ext uri="{FF2B5EF4-FFF2-40B4-BE49-F238E27FC236}">
                <a16:creationId xmlns:a16="http://schemas.microsoft.com/office/drawing/2014/main" id="{4C26704C-CC97-B444-AE40-09A574046F0A}"/>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algn="ctr" eaLnBrk="0" hangingPunct="0"/>
            <a:r>
              <a:rPr lang="en-US" sz="1000" dirty="0">
                <a:solidFill>
                  <a:prstClr val="black">
                    <a:lumMod val="50000"/>
                    <a:lumOff val="50000"/>
                  </a:prstClr>
                </a:solidFill>
                <a:latin typeface="Arial" panose="020B0604020202020204" pitchFamily="34" charset="0"/>
                <a:cs typeface="Arial" panose="020B0604020202020204" pitchFamily="34" charset="0"/>
              </a:rPr>
              <a:t>TSCNET</a:t>
            </a:r>
          </a:p>
        </p:txBody>
      </p:sp>
      <p:graphicFrame>
        <p:nvGraphicFramePr>
          <p:cNvPr id="12" name="Chart 11">
            <a:extLst>
              <a:ext uri="{FF2B5EF4-FFF2-40B4-BE49-F238E27FC236}">
                <a16:creationId xmlns:a16="http://schemas.microsoft.com/office/drawing/2014/main" id="{6AE78B48-D21C-B676-323B-B4DF7E723B7C}"/>
              </a:ext>
            </a:extLst>
          </p:cNvPr>
          <p:cNvGraphicFramePr>
            <a:graphicFrameLocks/>
          </p:cNvGraphicFramePr>
          <p:nvPr>
            <p:extLst>
              <p:ext uri="{D42A27DB-BD31-4B8C-83A1-F6EECF244321}">
                <p14:modId xmlns:p14="http://schemas.microsoft.com/office/powerpoint/2010/main" val="3263546852"/>
              </p:ext>
            </p:extLst>
          </p:nvPr>
        </p:nvGraphicFramePr>
        <p:xfrm>
          <a:off x="669925" y="1436914"/>
          <a:ext cx="8566150" cy="4233635"/>
        </p:xfrm>
        <a:graphic>
          <a:graphicData uri="http://schemas.openxmlformats.org/drawingml/2006/chart">
            <c:chart xmlns:c="http://schemas.openxmlformats.org/drawingml/2006/chart" xmlns:r="http://schemas.openxmlformats.org/officeDocument/2006/relationships" r:id="rId3"/>
          </a:graphicData>
        </a:graphic>
      </p:graphicFrame>
      <p:sp>
        <p:nvSpPr>
          <p:cNvPr id="13" name="Tekstvak 8">
            <a:extLst>
              <a:ext uri="{FF2B5EF4-FFF2-40B4-BE49-F238E27FC236}">
                <a16:creationId xmlns:a16="http://schemas.microsoft.com/office/drawing/2014/main" id="{8132FA78-1B00-2807-F1E9-62968855184B}"/>
              </a:ext>
            </a:extLst>
          </p:cNvPr>
          <p:cNvSpPr txBox="1"/>
          <p:nvPr/>
        </p:nvSpPr>
        <p:spPr>
          <a:xfrm>
            <a:off x="632578" y="5765742"/>
            <a:ext cx="9014309" cy="1279838"/>
          </a:xfrm>
          <a:prstGeom prst="rect">
            <a:avLst/>
          </a:prstGeom>
          <a:noFill/>
        </p:spPr>
        <p:txBody>
          <a:bodyPr wrap="square" rtlCol="0">
            <a:spAutoFit/>
          </a:bodyPr>
          <a:lstStyle/>
          <a:p>
            <a:pPr marL="0" lvl="1">
              <a:spcBef>
                <a:spcPts val="400"/>
              </a:spcBef>
              <a:buClr>
                <a:srgbClr val="0100FE"/>
              </a:buClr>
              <a:buSzPct val="70000"/>
            </a:pPr>
            <a:r>
              <a:rPr lang="en-GB" sz="1200" dirty="0">
                <a:solidFill>
                  <a:schemeClr val="tx1">
                    <a:lumMod val="65000"/>
                    <a:lumOff val="35000"/>
                  </a:schemeClr>
                </a:solidFill>
                <a:latin typeface="+mn-lt"/>
                <a:ea typeface="Arial Unicode MS" panose="020B0604020202020204" pitchFamily="34" charset="-128"/>
                <a:cs typeface="Arial" panose="020B0604020202020204" pitchFamily="34" charset="0"/>
              </a:rPr>
              <a:t>As expected, </a:t>
            </a:r>
            <a:r>
              <a:rPr lang="en-GB" sz="1200" dirty="0">
                <a:solidFill>
                  <a:schemeClr val="tx1">
                    <a:lumMod val="65000"/>
                    <a:lumOff val="35000"/>
                  </a:schemeClr>
                </a:solidFill>
                <a:ea typeface="Arial Unicode MS" panose="020B0604020202020204" pitchFamily="34" charset="-128"/>
                <a:cs typeface="Arial" panose="020B0604020202020204" pitchFamily="34" charset="0"/>
              </a:rPr>
              <a:t>there is redistributing of the most limiting CNECs. This is because the </a:t>
            </a:r>
            <a:r>
              <a:rPr lang="en-GB" sz="1200" dirty="0">
                <a:solidFill>
                  <a:schemeClr val="tx1">
                    <a:lumMod val="65000"/>
                    <a:lumOff val="35000"/>
                  </a:schemeClr>
                </a:solidFill>
                <a:latin typeface="+mn-lt"/>
                <a:ea typeface="Arial Unicode MS" panose="020B0604020202020204" pitchFamily="34" charset="-128"/>
                <a:cs typeface="Arial" panose="020B0604020202020204" pitchFamily="34" charset="0"/>
              </a:rPr>
              <a:t>application of Remedial Actions does not eliminate flows but re-routes, reducing the flows on some limiting CNECs and increasing the load on others, which at the end impacts also the RAM values.</a:t>
            </a:r>
          </a:p>
          <a:p>
            <a:pPr marL="0" lvl="1">
              <a:spcBef>
                <a:spcPts val="400"/>
              </a:spcBef>
              <a:buClr>
                <a:srgbClr val="0100FE"/>
              </a:buClr>
              <a:buSzPct val="70000"/>
            </a:pPr>
            <a:r>
              <a:rPr lang="en-GB" sz="1200" dirty="0">
                <a:solidFill>
                  <a:schemeClr val="tx1">
                    <a:lumMod val="65000"/>
                    <a:lumOff val="35000"/>
                  </a:schemeClr>
                </a:solidFill>
                <a:latin typeface="+mn-lt"/>
                <a:ea typeface="Arial Unicode MS" panose="020B0604020202020204" pitchFamily="34" charset="-128"/>
                <a:cs typeface="Arial" panose="020B0604020202020204" pitchFamily="34" charset="0"/>
              </a:rPr>
              <a:t>In case of FR, there are 9 most limiting elements from NRAO perspective after the NRAO step.</a:t>
            </a:r>
          </a:p>
          <a:p>
            <a:pPr marL="285750" lvl="1" indent="-285750">
              <a:spcBef>
                <a:spcPts val="400"/>
              </a:spcBef>
              <a:buClr>
                <a:srgbClr val="0100FE"/>
              </a:buClr>
              <a:buSzPct val="70000"/>
              <a:buFont typeface="Wingdings" panose="05000000000000000000" pitchFamily="2" charset="2"/>
              <a:buChar char="l"/>
            </a:pPr>
            <a:endParaRPr lang="en-GB" sz="1200" dirty="0">
              <a:solidFill>
                <a:schemeClr val="tx1">
                  <a:lumMod val="65000"/>
                  <a:lumOff val="35000"/>
                </a:schemeClr>
              </a:solidFill>
              <a:latin typeface="+mn-lt"/>
              <a:ea typeface="Arial Unicode MS" panose="020B0604020202020204" pitchFamily="34" charset="-128"/>
              <a:cs typeface="Arial" panose="020B0604020202020204" pitchFamily="34" charset="0"/>
            </a:endParaRPr>
          </a:p>
          <a:p>
            <a:endParaRPr lang="en-US" sz="1050" dirty="0">
              <a:solidFill>
                <a:schemeClr val="tx2"/>
              </a:solidFill>
              <a:latin typeface="Arial" panose="020B0604020202020204" pitchFamily="34" charset="0"/>
              <a:cs typeface="Arial" panose="020B0604020202020204" pitchFamily="34" charset="0"/>
              <a:sym typeface="Wingdings" pitchFamily="2" charset="2"/>
            </a:endParaRPr>
          </a:p>
        </p:txBody>
      </p:sp>
    </p:spTree>
    <p:extLst>
      <p:ext uri="{BB962C8B-B14F-4D97-AF65-F5344CB8AC3E}">
        <p14:creationId xmlns:p14="http://schemas.microsoft.com/office/powerpoint/2010/main" val="72017005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7ECB17A-4945-BA47-9C36-7BF77BA2EABF}"/>
              </a:ext>
            </a:extLst>
          </p:cNvPr>
          <p:cNvSpPr>
            <a:spLocks noGrp="1"/>
          </p:cNvSpPr>
          <p:nvPr>
            <p:ph type="sldNum" sz="quarter" idx="4"/>
          </p:nvPr>
        </p:nvSpPr>
        <p:spPr/>
        <p:txBody>
          <a:bodyPr/>
          <a:lstStyle/>
          <a:p>
            <a:fld id="{F551322C-20B2-48C3-B63D-68158FEBF630}" type="slidenum">
              <a:rPr lang="en-US" smtClean="0"/>
              <a:pPr/>
              <a:t>71</a:t>
            </a:fld>
            <a:endParaRPr lang="en-US" dirty="0"/>
          </a:p>
        </p:txBody>
      </p:sp>
      <p:sp>
        <p:nvSpPr>
          <p:cNvPr id="5" name="Title 1">
            <a:extLst>
              <a:ext uri="{FF2B5EF4-FFF2-40B4-BE49-F238E27FC236}">
                <a16:creationId xmlns:a16="http://schemas.microsoft.com/office/drawing/2014/main" id="{5ECAB085-B116-9840-B99F-A90E20F107DD}"/>
              </a:ext>
            </a:extLst>
          </p:cNvPr>
          <p:cNvSpPr>
            <a:spLocks noGrp="1"/>
          </p:cNvSpPr>
          <p:nvPr>
            <p:ph type="title"/>
          </p:nvPr>
        </p:nvSpPr>
        <p:spPr/>
        <p:txBody>
          <a:bodyPr/>
          <a:lstStyle/>
          <a:p>
            <a:r>
              <a:rPr lang="en-US" b="1" dirty="0">
                <a:solidFill>
                  <a:srgbClr val="3266FF"/>
                </a:solidFill>
              </a:rPr>
              <a:t>KPI 18: Average variation of relative RAM before and after NRAO</a:t>
            </a:r>
            <a:br>
              <a:rPr lang="en-US" b="1" dirty="0">
                <a:solidFill>
                  <a:srgbClr val="3266FF"/>
                </a:solidFill>
              </a:rPr>
            </a:br>
            <a:endParaRPr lang="en-US" dirty="0"/>
          </a:p>
        </p:txBody>
      </p:sp>
      <mc:AlternateContent xmlns:mc="http://schemas.openxmlformats.org/markup-compatibility/2006" xmlns:a14="http://schemas.microsoft.com/office/drawing/2010/main">
        <mc:Choice Requires="a14">
          <p:sp>
            <p:nvSpPr>
              <p:cNvPr id="7" name="Tekstvak 8">
                <a:extLst>
                  <a:ext uri="{FF2B5EF4-FFF2-40B4-BE49-F238E27FC236}">
                    <a16:creationId xmlns:a16="http://schemas.microsoft.com/office/drawing/2014/main" id="{D1D03287-F426-4348-8CCC-B5EB03A76AEE}"/>
                  </a:ext>
                </a:extLst>
              </p:cNvPr>
              <p:cNvSpPr txBox="1"/>
              <p:nvPr/>
            </p:nvSpPr>
            <p:spPr>
              <a:xfrm>
                <a:off x="539997" y="793948"/>
                <a:ext cx="9014309" cy="2831609"/>
              </a:xfrm>
              <a:prstGeom prst="rect">
                <a:avLst/>
              </a:prstGeom>
              <a:noFill/>
            </p:spPr>
            <p:txBody>
              <a:bodyPr wrap="square" rtlCol="0">
                <a:spAutoFit/>
              </a:bodyPr>
              <a:lstStyle/>
              <a:p>
                <a:pPr marL="0" lvl="1">
                  <a:spcBef>
                    <a:spcPts val="400"/>
                  </a:spcBef>
                  <a:buClr>
                    <a:srgbClr val="0100FE"/>
                  </a:buClr>
                  <a:buSzPct val="70000"/>
                </a:pPr>
                <a:r>
                  <a:rPr lang="en-GB" sz="1200" dirty="0">
                    <a:solidFill>
                      <a:schemeClr val="tx1">
                        <a:lumMod val="65000"/>
                        <a:lumOff val="35000"/>
                      </a:schemeClr>
                    </a:solidFill>
                    <a:latin typeface="+mn-lt"/>
                    <a:ea typeface="Arial Unicode MS" panose="020B0604020202020204" pitchFamily="34" charset="-128"/>
                    <a:cs typeface="Arial" panose="020B0604020202020204" pitchFamily="34" charset="0"/>
                  </a:rPr>
                  <a:t>The graph shows average values of relative RAM before and after NRAO, </a:t>
                </a:r>
                <a:r>
                  <a:rPr lang="en-GB" sz="1200" dirty="0">
                    <a:solidFill>
                      <a:schemeClr val="tx1">
                        <a:lumMod val="65000"/>
                        <a:lumOff val="35000"/>
                      </a:schemeClr>
                    </a:solidFill>
                    <a:ea typeface="Arial Unicode MS" panose="020B0604020202020204" pitchFamily="34" charset="-128"/>
                    <a:cs typeface="Arial" panose="020B0604020202020204" pitchFamily="34" charset="0"/>
                  </a:rPr>
                  <a:t>per TSO </a:t>
                </a:r>
                <a:r>
                  <a:rPr lang="en-GB" sz="1200" dirty="0">
                    <a:solidFill>
                      <a:schemeClr val="tx1">
                        <a:lumMod val="65000"/>
                        <a:lumOff val="35000"/>
                      </a:schemeClr>
                    </a:solidFill>
                    <a:latin typeface="+mn-lt"/>
                    <a:ea typeface="Arial Unicode MS" panose="020B0604020202020204" pitchFamily="34" charset="-128"/>
                    <a:cs typeface="Arial" panose="020B0604020202020204" pitchFamily="34" charset="0"/>
                  </a:rPr>
                  <a:t>on the most limiting CNECs from NRAO perspective. Selected CNECs before RAO are the same as after RAO, and average computed for MTUs when NRAO was used further in the process. </a:t>
                </a:r>
              </a:p>
              <a:p>
                <a:pPr marL="285750" lvl="1" indent="-285750">
                  <a:spcBef>
                    <a:spcPts val="400"/>
                  </a:spcBef>
                  <a:buClr>
                    <a:srgbClr val="0100FE"/>
                  </a:buClr>
                  <a:buSzPct val="70000"/>
                  <a:buFont typeface="Wingdings" panose="05000000000000000000" pitchFamily="2" charset="2"/>
                  <a:buChar char="l"/>
                </a:pPr>
                <a:r>
                  <a:rPr lang="en-GB" sz="1200" dirty="0">
                    <a:solidFill>
                      <a:schemeClr val="tx1">
                        <a:lumMod val="65000"/>
                        <a:lumOff val="35000"/>
                      </a:schemeClr>
                    </a:solidFill>
                    <a:latin typeface="+mn-lt"/>
                    <a:ea typeface="Arial Unicode MS" panose="020B0604020202020204" pitchFamily="34" charset="-128"/>
                    <a:cs typeface="Arial" panose="020B0604020202020204" pitchFamily="34" charset="0"/>
                  </a:rPr>
                  <a:t>Most limiting element from NRAO perspective is the one which has the lowest </a:t>
                </a:r>
                <a:r>
                  <a:rPr lang="en-GB" sz="1200" dirty="0" err="1">
                    <a:solidFill>
                      <a:schemeClr val="tx1">
                        <a:lumMod val="65000"/>
                        <a:lumOff val="35000"/>
                      </a:schemeClr>
                    </a:solidFill>
                    <a:latin typeface="+mn-lt"/>
                    <a:ea typeface="Arial Unicode MS" panose="020B0604020202020204" pitchFamily="34" charset="-128"/>
                    <a:cs typeface="Arial" panose="020B0604020202020204" pitchFamily="34" charset="0"/>
                  </a:rPr>
                  <a:t>relRAM</a:t>
                </a:r>
                <a:r>
                  <a:rPr lang="en-GB" sz="1200" dirty="0">
                    <a:solidFill>
                      <a:schemeClr val="tx1">
                        <a:lumMod val="65000"/>
                        <a:lumOff val="35000"/>
                      </a:schemeClr>
                    </a:solidFill>
                    <a:latin typeface="+mn-lt"/>
                    <a:ea typeface="Arial Unicode MS" panose="020B0604020202020204" pitchFamily="34" charset="-128"/>
                    <a:cs typeface="Arial" panose="020B0604020202020204" pitchFamily="34" charset="0"/>
                  </a:rPr>
                  <a:t> per MTU. </a:t>
                </a:r>
              </a:p>
              <a:p>
                <a:pPr marL="285750" lvl="1" indent="-285750">
                  <a:spcBef>
                    <a:spcPts val="400"/>
                  </a:spcBef>
                  <a:buClr>
                    <a:srgbClr val="0100FE"/>
                  </a:buClr>
                  <a:buSzPct val="70000"/>
                  <a:buFont typeface="Wingdings" panose="05000000000000000000" pitchFamily="2" charset="2"/>
                  <a:buChar char="l"/>
                </a:pPr>
                <a:r>
                  <a:rPr lang="en-GB" sz="1100" dirty="0">
                    <a:solidFill>
                      <a:schemeClr val="tx1">
                        <a:lumMod val="65000"/>
                        <a:lumOff val="35000"/>
                      </a:schemeClr>
                    </a:solidFill>
                    <a:ea typeface="Arial Unicode MS" panose="020B0604020202020204" pitchFamily="34" charset="-128"/>
                    <a:cs typeface="Arial" panose="020B0604020202020204" pitchFamily="34" charset="0"/>
                  </a:rPr>
                  <a:t>To determent value of relative RAM, the following formula was used: </a:t>
                </a:r>
              </a:p>
              <a:p>
                <a:pPr marL="0" lvl="1">
                  <a:spcBef>
                    <a:spcPts val="400"/>
                  </a:spcBef>
                  <a:buClr>
                    <a:srgbClr val="0100FE"/>
                  </a:buClr>
                  <a:buSzPct val="70000"/>
                </a:pPr>
                <a14:m>
                  <m:oMathPara xmlns:m="http://schemas.openxmlformats.org/officeDocument/2006/math">
                    <m:oMathParaPr>
                      <m:jc m:val="centerGroup"/>
                    </m:oMathParaPr>
                    <m:oMath xmlns:m="http://schemas.openxmlformats.org/officeDocument/2006/math">
                      <m:sSub>
                        <m:sSubPr>
                          <m:ctrlPr>
                            <a:rPr lang="en-GB" sz="1050" i="1">
                              <a:latin typeface="Cambria Math" panose="02040503050406030204" pitchFamily="18" charset="0"/>
                            </a:rPr>
                          </m:ctrlPr>
                        </m:sSubPr>
                        <m:e>
                          <m:r>
                            <a:rPr lang="en-US" sz="1050" i="1">
                              <a:latin typeface="Cambria Math" panose="02040503050406030204" pitchFamily="18" charset="0"/>
                            </a:rPr>
                            <m:t>𝑅𝐴𝑀</m:t>
                          </m:r>
                        </m:e>
                        <m:sub>
                          <m:r>
                            <a:rPr lang="en-US" sz="1050" i="1">
                              <a:latin typeface="Cambria Math" panose="02040503050406030204" pitchFamily="18" charset="0"/>
                            </a:rPr>
                            <m:t>𝑟𝑒𝑙</m:t>
                          </m:r>
                        </m:sub>
                      </m:sSub>
                      <m:r>
                        <a:rPr lang="en-US" sz="1050" i="1">
                          <a:latin typeface="Cambria Math" panose="02040503050406030204" pitchFamily="18" charset="0"/>
                        </a:rPr>
                        <m:t>=</m:t>
                      </m:r>
                      <m:f>
                        <m:fPr>
                          <m:ctrlPr>
                            <a:rPr lang="en-GB" sz="1050" i="1">
                              <a:latin typeface="Cambria Math" panose="02040503050406030204" pitchFamily="18" charset="0"/>
                            </a:rPr>
                          </m:ctrlPr>
                        </m:fPr>
                        <m:num>
                          <m:sSub>
                            <m:sSubPr>
                              <m:ctrlPr>
                                <a:rPr lang="en-GB" sz="1050" i="1">
                                  <a:latin typeface="Cambria Math" panose="02040503050406030204" pitchFamily="18" charset="0"/>
                                </a:rPr>
                              </m:ctrlPr>
                            </m:sSubPr>
                            <m:e>
                              <m:r>
                                <a:rPr lang="en-US" sz="1050" i="1">
                                  <a:latin typeface="Cambria Math" panose="02040503050406030204" pitchFamily="18" charset="0"/>
                                </a:rPr>
                                <m:t>𝑅𝐴𝑀</m:t>
                              </m:r>
                            </m:e>
                            <m:sub>
                              <m:r>
                                <a:rPr lang="en-US" sz="1050" i="1">
                                  <a:latin typeface="Cambria Math" panose="02040503050406030204" pitchFamily="18" charset="0"/>
                                </a:rPr>
                                <m:t>𝑛𝑟𝑎𝑜</m:t>
                              </m:r>
                            </m:sub>
                          </m:sSub>
                        </m:num>
                        <m:den>
                          <m:nary>
                            <m:naryPr>
                              <m:chr m:val="∑"/>
                              <m:limLoc m:val="undOvr"/>
                              <m:supHide m:val="on"/>
                              <m:ctrlPr>
                                <a:rPr lang="en-GB" sz="1050" i="1">
                                  <a:latin typeface="Cambria Math" panose="02040503050406030204" pitchFamily="18" charset="0"/>
                                </a:rPr>
                              </m:ctrlPr>
                            </m:naryPr>
                            <m:sub>
                              <m:d>
                                <m:dPr>
                                  <m:ctrlPr>
                                    <a:rPr lang="en-GB" sz="1050" i="1">
                                      <a:latin typeface="Cambria Math" panose="02040503050406030204" pitchFamily="18" charset="0"/>
                                    </a:rPr>
                                  </m:ctrlPr>
                                </m:dPr>
                                <m:e>
                                  <m:r>
                                    <a:rPr lang="en-US" sz="1050" i="1">
                                      <a:latin typeface="Cambria Math" panose="02040503050406030204" pitchFamily="18" charset="0"/>
                                    </a:rPr>
                                    <m:t>𝐴</m:t>
                                  </m:r>
                                  <m:r>
                                    <a:rPr lang="en-US" sz="1050" i="1">
                                      <a:latin typeface="Cambria Math" panose="02040503050406030204" pitchFamily="18" charset="0"/>
                                    </a:rPr>
                                    <m:t>, </m:t>
                                  </m:r>
                                  <m:r>
                                    <a:rPr lang="en-US" sz="1050" i="1">
                                      <a:latin typeface="Cambria Math" panose="02040503050406030204" pitchFamily="18" charset="0"/>
                                    </a:rPr>
                                    <m:t>𝐵</m:t>
                                  </m:r>
                                </m:e>
                              </m:d>
                              <m:r>
                                <a:rPr lang="en-US" sz="1050" i="1">
                                  <a:latin typeface="Cambria Math" panose="02040503050406030204" pitchFamily="18" charset="0"/>
                                </a:rPr>
                                <m:t> ∈ </m:t>
                              </m:r>
                              <m:r>
                                <a:rPr lang="en-US" sz="1050" i="1">
                                  <a:latin typeface="Cambria Math" panose="02040503050406030204" pitchFamily="18" charset="0"/>
                                </a:rPr>
                                <m:t>𝑛𝑒𝑖𝑔h𝑏𝑜𝑢𝑟𝑖𝑛𝑔</m:t>
                              </m:r>
                              <m:r>
                                <a:rPr lang="en-US" sz="1050" i="1">
                                  <a:latin typeface="Cambria Math" panose="02040503050406030204" pitchFamily="18" charset="0"/>
                                </a:rPr>
                                <m:t> </m:t>
                              </m:r>
                              <m:r>
                                <a:rPr lang="en-US" sz="1050" i="1">
                                  <a:latin typeface="Cambria Math" panose="02040503050406030204" pitchFamily="18" charset="0"/>
                                </a:rPr>
                                <m:t>𝐶𝑜𝑟𝑒</m:t>
                              </m:r>
                              <m:r>
                                <a:rPr lang="en-US" sz="1050" i="1">
                                  <a:latin typeface="Cambria Math" panose="02040503050406030204" pitchFamily="18" charset="0"/>
                                </a:rPr>
                                <m:t> </m:t>
                              </m:r>
                              <m:r>
                                <a:rPr lang="en-US" sz="1050" i="1">
                                  <a:latin typeface="Cambria Math" panose="02040503050406030204" pitchFamily="18" charset="0"/>
                                </a:rPr>
                                <m:t>𝑏𝑖𝑑𝑑𝑖𝑛𝑔</m:t>
                              </m:r>
                              <m:r>
                                <a:rPr lang="en-US" sz="1050" i="1">
                                  <a:latin typeface="Cambria Math" panose="02040503050406030204" pitchFamily="18" charset="0"/>
                                </a:rPr>
                                <m:t> </m:t>
                              </m:r>
                              <m:r>
                                <a:rPr lang="en-US" sz="1050" i="1">
                                  <a:latin typeface="Cambria Math" panose="02040503050406030204" pitchFamily="18" charset="0"/>
                                </a:rPr>
                                <m:t>𝑧𝑜𝑛𝑒𝑠</m:t>
                              </m:r>
                              <m:r>
                                <a:rPr lang="en-US" sz="1050" i="1">
                                  <a:latin typeface="Cambria Math" panose="02040503050406030204" pitchFamily="18" charset="0"/>
                                </a:rPr>
                                <m:t> </m:t>
                              </m:r>
                              <m:r>
                                <a:rPr lang="en-US" sz="1050" i="1">
                                  <a:latin typeface="Cambria Math" panose="02040503050406030204" pitchFamily="18" charset="0"/>
                                </a:rPr>
                                <m:t>𝑝𝑎𝑖𝑟𝑠</m:t>
                              </m:r>
                              <m:r>
                                <a:rPr lang="en-US" sz="1050" i="1">
                                  <a:latin typeface="Cambria Math" panose="02040503050406030204" pitchFamily="18" charset="0"/>
                                </a:rPr>
                                <m:t> </m:t>
                              </m:r>
                            </m:sub>
                            <m:sup/>
                            <m:e>
                              <m:d>
                                <m:dPr>
                                  <m:begChr m:val="|"/>
                                  <m:endChr m:val="|"/>
                                  <m:ctrlPr>
                                    <a:rPr lang="en-GB" sz="1050" i="1">
                                      <a:latin typeface="Cambria Math" panose="02040503050406030204" pitchFamily="18" charset="0"/>
                                    </a:rPr>
                                  </m:ctrlPr>
                                </m:dPr>
                                <m:e>
                                  <m:sSub>
                                    <m:sSubPr>
                                      <m:ctrlPr>
                                        <a:rPr lang="en-GB" sz="1050" i="1">
                                          <a:latin typeface="Cambria Math" panose="02040503050406030204" pitchFamily="18" charset="0"/>
                                        </a:rPr>
                                      </m:ctrlPr>
                                    </m:sSubPr>
                                    <m:e>
                                      <m:r>
                                        <a:rPr lang="en-US" sz="1050" i="1">
                                          <a:latin typeface="Cambria Math" panose="02040503050406030204" pitchFamily="18" charset="0"/>
                                        </a:rPr>
                                        <m:t>𝑃𝑇𝐷𝐹</m:t>
                                      </m:r>
                                    </m:e>
                                    <m:sub>
                                      <m:r>
                                        <a:rPr lang="en-US" sz="1050" i="1">
                                          <a:latin typeface="Cambria Math" panose="02040503050406030204" pitchFamily="18" charset="0"/>
                                        </a:rPr>
                                        <m:t>𝐴</m:t>
                                      </m:r>
                                      <m:r>
                                        <a:rPr lang="en-US" sz="1050" i="1">
                                          <a:latin typeface="Cambria Math" panose="02040503050406030204" pitchFamily="18" charset="0"/>
                                        </a:rPr>
                                        <m:t>→</m:t>
                                      </m:r>
                                      <m:r>
                                        <a:rPr lang="en-US" sz="1050" i="1">
                                          <a:latin typeface="Cambria Math" panose="02040503050406030204" pitchFamily="18" charset="0"/>
                                        </a:rPr>
                                        <m:t>𝐵</m:t>
                                      </m:r>
                                      <m:r>
                                        <a:rPr lang="en-US" sz="1050" i="1">
                                          <a:latin typeface="Cambria Math" panose="02040503050406030204" pitchFamily="18" charset="0"/>
                                        </a:rPr>
                                        <m:t>, </m:t>
                                      </m:r>
                                      <m:r>
                                        <a:rPr lang="en-US" sz="1050" i="1">
                                          <a:latin typeface="Cambria Math" panose="02040503050406030204" pitchFamily="18" charset="0"/>
                                        </a:rPr>
                                        <m:t>𝑛𝑟𝑎𝑜</m:t>
                                      </m:r>
                                    </m:sub>
                                  </m:sSub>
                                </m:e>
                              </m:d>
                            </m:e>
                          </m:nary>
                        </m:den>
                      </m:f>
                      <m:r>
                        <a:rPr lang="en-US" sz="1050" i="1">
                          <a:latin typeface="Cambria Math" panose="02040503050406030204" pitchFamily="18" charset="0"/>
                        </a:rPr>
                        <m:t> </m:t>
                      </m:r>
                      <m:r>
                        <a:rPr lang="en-US" sz="1050" i="1">
                          <a:latin typeface="Cambria Math" panose="02040503050406030204" pitchFamily="18" charset="0"/>
                        </a:rPr>
                        <m:t>𝑖𝑓</m:t>
                      </m:r>
                      <m:r>
                        <a:rPr lang="en-US" sz="1050" i="1">
                          <a:latin typeface="Cambria Math" panose="02040503050406030204" pitchFamily="18" charset="0"/>
                        </a:rPr>
                        <m:t> </m:t>
                      </m:r>
                      <m:sSub>
                        <m:sSubPr>
                          <m:ctrlPr>
                            <a:rPr lang="en-GB" sz="1050" i="1">
                              <a:latin typeface="Cambria Math" panose="02040503050406030204" pitchFamily="18" charset="0"/>
                            </a:rPr>
                          </m:ctrlPr>
                        </m:sSubPr>
                        <m:e>
                          <m:r>
                            <a:rPr lang="en-US" sz="1050" i="1">
                              <a:latin typeface="Cambria Math" panose="02040503050406030204" pitchFamily="18" charset="0"/>
                            </a:rPr>
                            <m:t>𝑅𝐴𝑀</m:t>
                          </m:r>
                        </m:e>
                        <m:sub>
                          <m:r>
                            <a:rPr lang="en-US" sz="1050" i="1">
                              <a:latin typeface="Cambria Math" panose="02040503050406030204" pitchFamily="18" charset="0"/>
                            </a:rPr>
                            <m:t>𝑛𝑟𝑎𝑜</m:t>
                          </m:r>
                        </m:sub>
                      </m:sSub>
                      <m:r>
                        <a:rPr lang="en-US" sz="1050" i="1">
                          <a:latin typeface="Cambria Math" panose="02040503050406030204" pitchFamily="18" charset="0"/>
                        </a:rPr>
                        <m:t>≥0</m:t>
                      </m:r>
                    </m:oMath>
                  </m:oMathPara>
                </a14:m>
                <a:endParaRPr lang="en-GB" sz="1050" i="1" dirty="0">
                  <a:latin typeface="Cambria Math" panose="02040503050406030204" pitchFamily="18" charset="0"/>
                </a:endParaRPr>
              </a:p>
              <a:p>
                <a:pPr marL="0" lvl="1">
                  <a:spcBef>
                    <a:spcPts val="400"/>
                  </a:spcBef>
                  <a:spcAft>
                    <a:spcPts val="600"/>
                  </a:spcAft>
                  <a:buClr>
                    <a:srgbClr val="0100FE"/>
                  </a:buClr>
                  <a:buSzPct val="70000"/>
                </a:pPr>
                <a14:m>
                  <m:oMathPara xmlns:m="http://schemas.openxmlformats.org/officeDocument/2006/math">
                    <m:oMathParaPr>
                      <m:jc m:val="centerGroup"/>
                    </m:oMathParaPr>
                    <m:oMath xmlns:m="http://schemas.openxmlformats.org/officeDocument/2006/math">
                      <m:sSub>
                        <m:sSubPr>
                          <m:ctrlPr>
                            <a:rPr lang="en-GB" sz="1050" i="1">
                              <a:latin typeface="Cambria Math" panose="02040503050406030204" pitchFamily="18" charset="0"/>
                            </a:rPr>
                          </m:ctrlPr>
                        </m:sSubPr>
                        <m:e>
                          <m:r>
                            <a:rPr lang="en-US" sz="1050" i="1">
                              <a:latin typeface="Cambria Math" panose="02040503050406030204" pitchFamily="18" charset="0"/>
                            </a:rPr>
                            <m:t>𝑅𝐴𝑀</m:t>
                          </m:r>
                        </m:e>
                        <m:sub>
                          <m:r>
                            <a:rPr lang="en-US" sz="1050" i="1">
                              <a:latin typeface="Cambria Math" panose="02040503050406030204" pitchFamily="18" charset="0"/>
                            </a:rPr>
                            <m:t>𝑟𝑒𝑙</m:t>
                          </m:r>
                        </m:sub>
                      </m:sSub>
                      <m:r>
                        <a:rPr lang="en-US" sz="1050" i="1">
                          <a:latin typeface="Cambria Math" panose="02040503050406030204" pitchFamily="18" charset="0"/>
                        </a:rPr>
                        <m:t>=</m:t>
                      </m:r>
                      <m:sSub>
                        <m:sSubPr>
                          <m:ctrlPr>
                            <a:rPr lang="en-GB" sz="1050" i="1">
                              <a:latin typeface="Cambria Math" panose="02040503050406030204" pitchFamily="18" charset="0"/>
                            </a:rPr>
                          </m:ctrlPr>
                        </m:sSubPr>
                        <m:e>
                          <m:r>
                            <a:rPr lang="en-US" sz="1050" i="1">
                              <a:latin typeface="Cambria Math" panose="02040503050406030204" pitchFamily="18" charset="0"/>
                            </a:rPr>
                            <m:t>𝑅𝐴𝑀</m:t>
                          </m:r>
                        </m:e>
                        <m:sub>
                          <m:r>
                            <a:rPr lang="en-US" sz="1050" i="1">
                              <a:latin typeface="Cambria Math" panose="02040503050406030204" pitchFamily="18" charset="0"/>
                            </a:rPr>
                            <m:t>𝑛𝑟𝑎𝑜</m:t>
                          </m:r>
                        </m:sub>
                      </m:sSub>
                      <m:r>
                        <a:rPr lang="en-US" sz="1050" i="1">
                          <a:latin typeface="Cambria Math" panose="02040503050406030204" pitchFamily="18" charset="0"/>
                        </a:rPr>
                        <m:t> </m:t>
                      </m:r>
                      <m:r>
                        <a:rPr lang="en-US" sz="1050" i="1">
                          <a:latin typeface="Cambria Math" panose="02040503050406030204" pitchFamily="18" charset="0"/>
                        </a:rPr>
                        <m:t>𝑖𝑓</m:t>
                      </m:r>
                      <m:r>
                        <a:rPr lang="en-US" sz="1050" i="1">
                          <a:latin typeface="Cambria Math" panose="02040503050406030204" pitchFamily="18" charset="0"/>
                        </a:rPr>
                        <m:t> </m:t>
                      </m:r>
                      <m:sSub>
                        <m:sSubPr>
                          <m:ctrlPr>
                            <a:rPr lang="en-GB" sz="1050" i="1">
                              <a:latin typeface="Cambria Math" panose="02040503050406030204" pitchFamily="18" charset="0"/>
                            </a:rPr>
                          </m:ctrlPr>
                        </m:sSubPr>
                        <m:e>
                          <m:r>
                            <a:rPr lang="en-US" sz="1050" i="1">
                              <a:latin typeface="Cambria Math" panose="02040503050406030204" pitchFamily="18" charset="0"/>
                            </a:rPr>
                            <m:t>𝑅𝐴𝑀</m:t>
                          </m:r>
                        </m:e>
                        <m:sub>
                          <m:r>
                            <a:rPr lang="en-US" sz="1050" i="1">
                              <a:latin typeface="Cambria Math" panose="02040503050406030204" pitchFamily="18" charset="0"/>
                            </a:rPr>
                            <m:t>𝑛𝑟𝑎𝑜</m:t>
                          </m:r>
                        </m:sub>
                      </m:sSub>
                      <m:r>
                        <a:rPr lang="en-US" sz="1050" i="1">
                          <a:latin typeface="Cambria Math" panose="02040503050406030204" pitchFamily="18" charset="0"/>
                        </a:rPr>
                        <m:t>&lt; 0</m:t>
                      </m:r>
                    </m:oMath>
                  </m:oMathPara>
                </a14:m>
                <a:endParaRPr lang="en-GB" sz="1050" i="1" dirty="0">
                  <a:latin typeface="Cambria Math" panose="02040503050406030204" pitchFamily="18" charset="0"/>
                </a:endParaRPr>
              </a:p>
              <a:p>
                <a:pPr marL="285750" lvl="1" indent="-285750">
                  <a:spcBef>
                    <a:spcPts val="400"/>
                  </a:spcBef>
                  <a:buClr>
                    <a:srgbClr val="0100FE"/>
                  </a:buClr>
                  <a:buSzPct val="70000"/>
                  <a:buFont typeface="Wingdings" panose="05000000000000000000" pitchFamily="2" charset="2"/>
                  <a:buChar char="l"/>
                </a:pPr>
                <a:endParaRPr lang="en-GB" sz="1100" dirty="0">
                  <a:solidFill>
                    <a:schemeClr val="tx1">
                      <a:lumMod val="65000"/>
                      <a:lumOff val="35000"/>
                    </a:schemeClr>
                  </a:solidFill>
                  <a:ea typeface="Arial Unicode MS" panose="020B0604020202020204" pitchFamily="34" charset="-128"/>
                  <a:cs typeface="Arial" panose="020B0604020202020204" pitchFamily="34" charset="0"/>
                </a:endParaRPr>
              </a:p>
              <a:p>
                <a:pPr marL="285750" lvl="1" indent="-285750">
                  <a:spcBef>
                    <a:spcPts val="400"/>
                  </a:spcBef>
                  <a:buClr>
                    <a:srgbClr val="0100FE"/>
                  </a:buClr>
                  <a:buSzPct val="70000"/>
                  <a:buFont typeface="Wingdings" panose="05000000000000000000" pitchFamily="2" charset="2"/>
                  <a:buChar char="l"/>
                </a:pPr>
                <a:endParaRPr lang="en-GB" sz="1200" dirty="0">
                  <a:solidFill>
                    <a:schemeClr val="tx1">
                      <a:lumMod val="65000"/>
                      <a:lumOff val="35000"/>
                    </a:schemeClr>
                  </a:solidFill>
                  <a:ea typeface="Arial Unicode MS" panose="020B0604020202020204" pitchFamily="34" charset="-128"/>
                  <a:cs typeface="Arial" panose="020B0604020202020204" pitchFamily="34" charset="0"/>
                </a:endParaRPr>
              </a:p>
              <a:p>
                <a:pPr marL="285750" lvl="1" indent="-285750">
                  <a:spcBef>
                    <a:spcPts val="400"/>
                  </a:spcBef>
                  <a:buClr>
                    <a:srgbClr val="0100FE"/>
                  </a:buClr>
                  <a:buSzPct val="70000"/>
                  <a:buFont typeface="Wingdings" panose="05000000000000000000" pitchFamily="2" charset="2"/>
                  <a:buChar char="l"/>
                </a:pPr>
                <a:endParaRPr lang="en-GB" sz="1200" dirty="0">
                  <a:latin typeface="Times New Roman" panose="02020603050405020304" pitchFamily="18" charset="0"/>
                  <a:ea typeface="Calibri" panose="020F0502020204030204" pitchFamily="34" charset="0"/>
                </a:endParaRPr>
              </a:p>
              <a:p>
                <a:pPr marL="0" lvl="1">
                  <a:spcBef>
                    <a:spcPts val="400"/>
                  </a:spcBef>
                  <a:buClr>
                    <a:srgbClr val="0100FE"/>
                  </a:buClr>
                  <a:buSzPct val="70000"/>
                </a:pPr>
                <a:endParaRPr lang="en-GB" sz="1200" dirty="0">
                  <a:solidFill>
                    <a:schemeClr val="tx1">
                      <a:lumMod val="65000"/>
                      <a:lumOff val="35000"/>
                    </a:schemeClr>
                  </a:solidFill>
                  <a:latin typeface="+mn-lt"/>
                  <a:ea typeface="Arial Unicode MS" panose="020B0604020202020204" pitchFamily="34" charset="-128"/>
                  <a:cs typeface="Arial" panose="020B0604020202020204" pitchFamily="34" charset="0"/>
                </a:endParaRPr>
              </a:p>
              <a:p>
                <a:endParaRPr lang="en-US" sz="1050" dirty="0">
                  <a:solidFill>
                    <a:schemeClr val="tx2"/>
                  </a:solidFill>
                  <a:latin typeface="Arial" panose="020B0604020202020204" pitchFamily="34" charset="0"/>
                  <a:cs typeface="Arial" panose="020B0604020202020204" pitchFamily="34" charset="0"/>
                  <a:sym typeface="Wingdings" pitchFamily="2" charset="2"/>
                </a:endParaRPr>
              </a:p>
            </p:txBody>
          </p:sp>
        </mc:Choice>
        <mc:Fallback xmlns="">
          <p:sp>
            <p:nvSpPr>
              <p:cNvPr id="7" name="Tekstvak 8">
                <a:extLst>
                  <a:ext uri="{FF2B5EF4-FFF2-40B4-BE49-F238E27FC236}">
                    <a16:creationId xmlns:a16="http://schemas.microsoft.com/office/drawing/2014/main" id="{D1D03287-F426-4348-8CCC-B5EB03A76AEE}"/>
                  </a:ext>
                </a:extLst>
              </p:cNvPr>
              <p:cNvSpPr txBox="1">
                <a:spLocks noRot="1" noChangeAspect="1" noMove="1" noResize="1" noEditPoints="1" noAdjustHandles="1" noChangeArrowheads="1" noChangeShapeType="1" noTextEdit="1"/>
              </p:cNvSpPr>
              <p:nvPr/>
            </p:nvSpPr>
            <p:spPr>
              <a:xfrm>
                <a:off x="539997" y="793948"/>
                <a:ext cx="9014309" cy="2831609"/>
              </a:xfrm>
              <a:prstGeom prst="rect">
                <a:avLst/>
              </a:prstGeom>
              <a:blipFill>
                <a:blip r:embed="rId2"/>
                <a:stretch>
                  <a:fillRect/>
                </a:stretch>
              </a:blipFill>
            </p:spPr>
            <p:txBody>
              <a:bodyPr/>
              <a:lstStyle/>
              <a:p>
                <a:r>
                  <a:rPr lang="en-DE">
                    <a:noFill/>
                  </a:rPr>
                  <a:t> </a:t>
                </a:r>
              </a:p>
            </p:txBody>
          </p:sp>
        </mc:Fallback>
      </mc:AlternateContent>
      <p:sp>
        <p:nvSpPr>
          <p:cNvPr id="8" name="Rounded Rectangle 7">
            <a:extLst>
              <a:ext uri="{FF2B5EF4-FFF2-40B4-BE49-F238E27FC236}">
                <a16:creationId xmlns:a16="http://schemas.microsoft.com/office/drawing/2014/main" id="{18258F7B-F565-674F-A342-F268CE690DB0}"/>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algn="ctr" eaLnBrk="0" hangingPunct="0"/>
            <a:r>
              <a:rPr lang="en-US" sz="1000" dirty="0">
                <a:solidFill>
                  <a:prstClr val="black">
                    <a:lumMod val="50000"/>
                    <a:lumOff val="50000"/>
                  </a:prstClr>
                </a:solidFill>
                <a:latin typeface="Arial" panose="020B0604020202020204" pitchFamily="34" charset="0"/>
                <a:cs typeface="Arial" panose="020B0604020202020204" pitchFamily="34" charset="0"/>
              </a:rPr>
              <a:t>TSCNET</a:t>
            </a:r>
          </a:p>
        </p:txBody>
      </p:sp>
      <p:graphicFrame>
        <p:nvGraphicFramePr>
          <p:cNvPr id="9" name="Chart 8">
            <a:extLst>
              <a:ext uri="{FF2B5EF4-FFF2-40B4-BE49-F238E27FC236}">
                <a16:creationId xmlns:a16="http://schemas.microsoft.com/office/drawing/2014/main" id="{CA4B7754-A7F2-326C-B3B3-7B5B09E99937}"/>
              </a:ext>
            </a:extLst>
          </p:cNvPr>
          <p:cNvGraphicFramePr>
            <a:graphicFrameLocks/>
          </p:cNvGraphicFramePr>
          <p:nvPr>
            <p:extLst>
              <p:ext uri="{D42A27DB-BD31-4B8C-83A1-F6EECF244321}">
                <p14:modId xmlns:p14="http://schemas.microsoft.com/office/powerpoint/2010/main" val="2648170945"/>
              </p:ext>
            </p:extLst>
          </p:nvPr>
        </p:nvGraphicFramePr>
        <p:xfrm>
          <a:off x="361950" y="2565070"/>
          <a:ext cx="9182100" cy="3024107"/>
        </p:xfrm>
        <a:graphic>
          <a:graphicData uri="http://schemas.openxmlformats.org/drawingml/2006/chart">
            <c:chart xmlns:c="http://schemas.openxmlformats.org/drawingml/2006/chart" xmlns:r="http://schemas.openxmlformats.org/officeDocument/2006/relationships" r:id="rId3"/>
          </a:graphicData>
        </a:graphic>
      </p:graphicFrame>
      <p:sp>
        <p:nvSpPr>
          <p:cNvPr id="12" name="Tekstvak 8">
            <a:extLst>
              <a:ext uri="{FF2B5EF4-FFF2-40B4-BE49-F238E27FC236}">
                <a16:creationId xmlns:a16="http://schemas.microsoft.com/office/drawing/2014/main" id="{617CBAAF-82CA-D665-5763-F6376BD93C90}"/>
              </a:ext>
            </a:extLst>
          </p:cNvPr>
          <p:cNvSpPr txBox="1"/>
          <p:nvPr/>
        </p:nvSpPr>
        <p:spPr>
          <a:xfrm>
            <a:off x="494562" y="5665068"/>
            <a:ext cx="9366004" cy="1118255"/>
          </a:xfrm>
          <a:prstGeom prst="rect">
            <a:avLst/>
          </a:prstGeom>
          <a:noFill/>
        </p:spPr>
        <p:txBody>
          <a:bodyPr wrap="square" rtlCol="0">
            <a:spAutoFit/>
          </a:bodyPr>
          <a:lstStyle/>
          <a:p>
            <a:pPr marL="285750" lvl="1" indent="-285750" algn="just">
              <a:spcBef>
                <a:spcPts val="400"/>
              </a:spcBef>
              <a:buClr>
                <a:srgbClr val="0100FE"/>
              </a:buClr>
              <a:buSzPct val="70000"/>
              <a:buFont typeface="Wingdings" panose="05000000000000000000" pitchFamily="2" charset="2"/>
              <a:buChar char="l"/>
            </a:pPr>
            <a:r>
              <a:rPr lang="en-GB" sz="1200" dirty="0">
                <a:solidFill>
                  <a:schemeClr val="tx1">
                    <a:lumMod val="65000"/>
                    <a:lumOff val="35000"/>
                  </a:schemeClr>
                </a:solidFill>
                <a:latin typeface="+mn-lt"/>
                <a:ea typeface="Arial Unicode MS" panose="020B0604020202020204" pitchFamily="34" charset="-128"/>
                <a:cs typeface="Arial" panose="020B0604020202020204" pitchFamily="34" charset="0"/>
              </a:rPr>
              <a:t>The increment of </a:t>
            </a:r>
            <a:r>
              <a:rPr lang="en-GB" sz="1200" dirty="0" err="1">
                <a:solidFill>
                  <a:schemeClr val="tx1">
                    <a:lumMod val="65000"/>
                    <a:lumOff val="35000"/>
                  </a:schemeClr>
                </a:solidFill>
                <a:latin typeface="+mn-lt"/>
                <a:ea typeface="Arial Unicode MS" panose="020B0604020202020204" pitchFamily="34" charset="-128"/>
                <a:cs typeface="Arial" panose="020B0604020202020204" pitchFamily="34" charset="0"/>
              </a:rPr>
              <a:t>relRAM</a:t>
            </a:r>
            <a:r>
              <a:rPr lang="en-GB" sz="1200" dirty="0">
                <a:solidFill>
                  <a:schemeClr val="tx1">
                    <a:lumMod val="65000"/>
                    <a:lumOff val="35000"/>
                  </a:schemeClr>
                </a:solidFill>
                <a:latin typeface="+mn-lt"/>
                <a:ea typeface="Arial Unicode MS" panose="020B0604020202020204" pitchFamily="34" charset="-128"/>
                <a:cs typeface="Arial" panose="020B0604020202020204" pitchFamily="34" charset="0"/>
              </a:rPr>
              <a:t> values after RAO shows that the optimization performed did increase the capacity on some areas.</a:t>
            </a:r>
          </a:p>
          <a:p>
            <a:pPr marL="285750" lvl="1" indent="-285750" algn="just">
              <a:spcBef>
                <a:spcPts val="400"/>
              </a:spcBef>
              <a:buClr>
                <a:srgbClr val="0100FE"/>
              </a:buClr>
              <a:buSzPct val="70000"/>
              <a:buFont typeface="Wingdings" panose="05000000000000000000" pitchFamily="2" charset="2"/>
              <a:buChar char="l"/>
            </a:pPr>
            <a:r>
              <a:rPr lang="en-GB" sz="1200" dirty="0">
                <a:solidFill>
                  <a:schemeClr val="tx1">
                    <a:lumMod val="65000"/>
                    <a:lumOff val="35000"/>
                  </a:schemeClr>
                </a:solidFill>
                <a:ea typeface="Arial Unicode MS" panose="020B0604020202020204" pitchFamily="34" charset="-128"/>
                <a:cs typeface="Arial" panose="020B0604020202020204" pitchFamily="34" charset="0"/>
                <a:sym typeface="Wingdings" pitchFamily="2" charset="2"/>
              </a:rPr>
              <a:t>In case of CZ and D4, it can be seen that RAM before RAO was negative and therefore </a:t>
            </a:r>
            <a:r>
              <a:rPr lang="en-GB" sz="1200" dirty="0" err="1">
                <a:solidFill>
                  <a:schemeClr val="tx1">
                    <a:lumMod val="65000"/>
                    <a:lumOff val="35000"/>
                  </a:schemeClr>
                </a:solidFill>
                <a:ea typeface="Arial Unicode MS" panose="020B0604020202020204" pitchFamily="34" charset="-128"/>
                <a:cs typeface="Arial" panose="020B0604020202020204" pitchFamily="34" charset="0"/>
                <a:sym typeface="Wingdings" pitchFamily="2" charset="2"/>
              </a:rPr>
              <a:t>relRAM</a:t>
            </a:r>
            <a:r>
              <a:rPr lang="en-GB" sz="1200" dirty="0">
                <a:solidFill>
                  <a:schemeClr val="tx1">
                    <a:lumMod val="65000"/>
                    <a:lumOff val="35000"/>
                  </a:schemeClr>
                </a:solidFill>
                <a:ea typeface="Arial Unicode MS" panose="020B0604020202020204" pitchFamily="34" charset="-128"/>
                <a:cs typeface="Arial" panose="020B0604020202020204" pitchFamily="34" charset="0"/>
                <a:sym typeface="Wingdings" pitchFamily="2" charset="2"/>
              </a:rPr>
              <a:t>= </a:t>
            </a:r>
            <a:r>
              <a:rPr lang="en-GB" sz="1200" dirty="0" err="1">
                <a:solidFill>
                  <a:schemeClr val="tx1">
                    <a:lumMod val="65000"/>
                    <a:lumOff val="35000"/>
                  </a:schemeClr>
                </a:solidFill>
                <a:ea typeface="Arial Unicode MS" panose="020B0604020202020204" pitchFamily="34" charset="-128"/>
                <a:cs typeface="Arial" panose="020B0604020202020204" pitchFamily="34" charset="0"/>
                <a:sym typeface="Wingdings" pitchFamily="2" charset="2"/>
              </a:rPr>
              <a:t>negativeRAM</a:t>
            </a:r>
            <a:r>
              <a:rPr lang="en-GB" sz="1200" dirty="0">
                <a:solidFill>
                  <a:schemeClr val="tx1">
                    <a:lumMod val="65000"/>
                    <a:lumOff val="35000"/>
                  </a:schemeClr>
                </a:solidFill>
                <a:ea typeface="Arial Unicode MS" panose="020B0604020202020204" pitchFamily="34" charset="-128"/>
                <a:cs typeface="Arial" panose="020B0604020202020204" pitchFamily="34" charset="0"/>
                <a:sym typeface="Wingdings" pitchFamily="2" charset="2"/>
              </a:rPr>
              <a:t>. After application of RAs, the flow on the element decreased leading to an increased RAM (equal or above 0), and this results in </a:t>
            </a:r>
            <a:r>
              <a:rPr lang="en-GB" sz="1200" dirty="0" err="1">
                <a:solidFill>
                  <a:schemeClr val="tx1">
                    <a:lumMod val="65000"/>
                    <a:lumOff val="35000"/>
                  </a:schemeClr>
                </a:solidFill>
                <a:ea typeface="Arial Unicode MS" panose="020B0604020202020204" pitchFamily="34" charset="-128"/>
                <a:cs typeface="Arial" panose="020B0604020202020204" pitchFamily="34" charset="0"/>
                <a:sym typeface="Wingdings" pitchFamily="2" charset="2"/>
              </a:rPr>
              <a:t>relRAM</a:t>
            </a:r>
            <a:r>
              <a:rPr lang="en-GB" sz="1200" dirty="0">
                <a:solidFill>
                  <a:schemeClr val="tx1">
                    <a:lumMod val="65000"/>
                    <a:lumOff val="35000"/>
                  </a:schemeClr>
                </a:solidFill>
                <a:ea typeface="Arial Unicode MS" panose="020B0604020202020204" pitchFamily="34" charset="-128"/>
                <a:cs typeface="Arial" panose="020B0604020202020204" pitchFamily="34" charset="0"/>
                <a:sym typeface="Wingdings" pitchFamily="2" charset="2"/>
              </a:rPr>
              <a:t> no longer being absolute (RAM) but calculated relative value.</a:t>
            </a:r>
            <a:endParaRPr lang="en-GB" sz="1200" dirty="0">
              <a:solidFill>
                <a:schemeClr val="tx1">
                  <a:lumMod val="65000"/>
                  <a:lumOff val="35000"/>
                </a:schemeClr>
              </a:solidFill>
              <a:latin typeface="+mn-lt"/>
              <a:ea typeface="Arial Unicode MS" panose="020B0604020202020204" pitchFamily="34" charset="-128"/>
              <a:cs typeface="Arial" panose="020B0604020202020204" pitchFamily="34" charset="0"/>
            </a:endParaRPr>
          </a:p>
          <a:p>
            <a:pPr marL="285750" lvl="1" indent="-285750" algn="just">
              <a:spcBef>
                <a:spcPts val="400"/>
              </a:spcBef>
              <a:buClr>
                <a:srgbClr val="0100FE"/>
              </a:buClr>
              <a:buSzPct val="70000"/>
              <a:buFont typeface="Wingdings" panose="05000000000000000000" pitchFamily="2" charset="2"/>
              <a:buChar char="l"/>
            </a:pPr>
            <a:r>
              <a:rPr lang="en-GB" sz="1200" dirty="0">
                <a:solidFill>
                  <a:schemeClr val="tx1">
                    <a:lumMod val="65000"/>
                    <a:lumOff val="35000"/>
                  </a:schemeClr>
                </a:solidFill>
                <a:latin typeface="+mn-lt"/>
                <a:ea typeface="Arial Unicode MS" panose="020B0604020202020204" pitchFamily="34" charset="-128"/>
                <a:cs typeface="Arial" panose="020B0604020202020204" pitchFamily="34" charset="0"/>
              </a:rPr>
              <a:t>In case of FR, there were no most limiting elements from NRAO perspective.</a:t>
            </a:r>
          </a:p>
        </p:txBody>
      </p:sp>
    </p:spTree>
    <p:extLst>
      <p:ext uri="{BB962C8B-B14F-4D97-AF65-F5344CB8AC3E}">
        <p14:creationId xmlns:p14="http://schemas.microsoft.com/office/powerpoint/2010/main" val="97303700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solidFill>
                  <a:srgbClr val="008000"/>
                </a:solidFill>
              </a:rPr>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US" dirty="0">
                <a:solidFill>
                  <a:srgbClr val="008000"/>
                </a:solidFill>
              </a:rPr>
              <a:t>KPI</a:t>
            </a:r>
            <a:r>
              <a:rPr lang="hu-HU" dirty="0">
                <a:solidFill>
                  <a:srgbClr val="008000"/>
                </a:solidFill>
              </a:rPr>
              <a:t> </a:t>
            </a:r>
            <a:r>
              <a:rPr lang="nb-NO" dirty="0">
                <a:solidFill>
                  <a:srgbClr val="008000"/>
                </a:solidFill>
              </a:rPr>
              <a:t>7</a:t>
            </a:r>
            <a:r>
              <a:rPr lang="en-GB" altLang="en-US" dirty="0">
                <a:solidFill>
                  <a:srgbClr val="008000"/>
                </a:solidFill>
              </a:rPr>
              <a:t>: </a:t>
            </a:r>
            <a:r>
              <a:rPr lang="en-GB" altLang="hu-HU" dirty="0">
                <a:solidFill>
                  <a:srgbClr val="008000"/>
                </a:solidFill>
              </a:rPr>
              <a:t>Most often </a:t>
            </a:r>
            <a:r>
              <a:rPr lang="en-GB" altLang="hu-HU" dirty="0" err="1">
                <a:solidFill>
                  <a:srgbClr val="008000"/>
                </a:solidFill>
              </a:rPr>
              <a:t>presolved</a:t>
            </a:r>
            <a:r>
              <a:rPr lang="en-GB" altLang="hu-HU" dirty="0">
                <a:solidFill>
                  <a:srgbClr val="008000"/>
                </a:solidFill>
              </a:rPr>
              <a:t> CNEs (TOP 20</a:t>
            </a:r>
            <a:r>
              <a:rPr lang="hu-HU" altLang="hu-HU" dirty="0">
                <a:solidFill>
                  <a:srgbClr val="008000"/>
                </a:solidFill>
              </a:rPr>
              <a:t>)    202204 </a:t>
            </a:r>
            <a:endParaRPr lang="en-US" dirty="0">
              <a:solidFill>
                <a:srgbClr val="008000"/>
              </a:solidFill>
            </a:endParaRPr>
          </a:p>
        </p:txBody>
      </p:sp>
      <p:sp>
        <p:nvSpPr>
          <p:cNvPr id="36" name="Content Placeholder 15">
            <a:extLst>
              <a:ext uri="{FF2B5EF4-FFF2-40B4-BE49-F238E27FC236}">
                <a16:creationId xmlns:a16="http://schemas.microsoft.com/office/drawing/2014/main" id="{E358852D-FA22-564B-8FF1-4D41EAF68204}"/>
              </a:ext>
            </a:extLst>
          </p:cNvPr>
          <p:cNvSpPr>
            <a:spLocks noGrp="1"/>
          </p:cNvSpPr>
          <p:nvPr>
            <p:ph sz="quarter" idx="17"/>
          </p:nvPr>
        </p:nvSpPr>
        <p:spPr>
          <a:xfrm>
            <a:off x="541953" y="1080000"/>
            <a:ext cx="9000000" cy="4320000"/>
          </a:xfrm>
        </p:spPr>
        <p:txBody>
          <a:bodyPr/>
          <a:lstStyle/>
          <a:p>
            <a:endParaRPr lang="en-US" dirty="0"/>
          </a:p>
          <a:p>
            <a:endParaRPr lang="en-US" dirty="0"/>
          </a:p>
          <a:p>
            <a:endParaRPr lang="en-US" dirty="0"/>
          </a:p>
          <a:p>
            <a:pPr lvl="1"/>
            <a:endParaRPr lang="en-US" dirty="0"/>
          </a:p>
          <a:p>
            <a:pPr lvl="1"/>
            <a:endParaRPr lang="en-US" dirty="0"/>
          </a:p>
        </p:txBody>
      </p:sp>
      <p:sp>
        <p:nvSpPr>
          <p:cNvPr id="2" name="Slide Number Placeholder 1"/>
          <p:cNvSpPr>
            <a:spLocks noGrp="1"/>
          </p:cNvSpPr>
          <p:nvPr>
            <p:ph type="sldNum" sz="quarter" idx="4"/>
          </p:nvPr>
        </p:nvSpPr>
        <p:spPr/>
        <p:txBody>
          <a:bodyPr/>
          <a:lstStyle/>
          <a:p>
            <a:fld id="{F551322C-20B2-48C3-B63D-68158FEBF630}" type="slidenum">
              <a:rPr lang="en-US" smtClean="0">
                <a:solidFill>
                  <a:srgbClr val="FFFFFF">
                    <a:lumMod val="50000"/>
                  </a:srgbClr>
                </a:solidFill>
                <a:latin typeface="Arial"/>
              </a:rPr>
              <a:pPr/>
              <a:t>72</a:t>
            </a:fld>
            <a:endParaRPr lang="en-US" dirty="0">
              <a:solidFill>
                <a:srgbClr val="FFFFFF">
                  <a:lumMod val="50000"/>
                </a:srgbClr>
              </a:solidFill>
              <a:latin typeface="Arial"/>
            </a:endParaRPr>
          </a:p>
        </p:txBody>
      </p:sp>
      <p:sp>
        <p:nvSpPr>
          <p:cNvPr id="3" name="Rectangle 2"/>
          <p:cNvSpPr/>
          <p:nvPr/>
        </p:nvSpPr>
        <p:spPr>
          <a:xfrm>
            <a:off x="527596" y="1848491"/>
            <a:ext cx="7118038" cy="1046440"/>
          </a:xfrm>
          <a:prstGeom prst="rect">
            <a:avLst/>
          </a:prstGeom>
        </p:spPr>
        <p:txBody>
          <a:bodyPr wrap="square">
            <a:spAutoFit/>
          </a:bodyPr>
          <a:lstStyle/>
          <a:p>
            <a:pPr marL="349250" lvl="2">
              <a:spcBef>
                <a:spcPts val="400"/>
              </a:spcBef>
              <a:buClr>
                <a:srgbClr val="0100FE"/>
              </a:buClr>
              <a:defRPr/>
            </a:pPr>
            <a:endParaRPr lang="en-US" sz="1200" dirty="0">
              <a:solidFill>
                <a:schemeClr val="tx1">
                  <a:lumMod val="65000"/>
                  <a:lumOff val="35000"/>
                </a:schemeClr>
              </a:solidFill>
              <a:latin typeface="+mn-lt"/>
              <a:ea typeface="Arial Unicode MS" panose="020B0604020202020204" pitchFamily="34" charset="-128"/>
              <a:cs typeface="Arial Unicode MS" panose="020B0604020202020204" pitchFamily="34" charset="-128"/>
            </a:endParaRPr>
          </a:p>
          <a:p>
            <a:pPr marL="349250" lvl="2">
              <a:spcBef>
                <a:spcPts val="400"/>
              </a:spcBef>
              <a:buClr>
                <a:srgbClr val="0100FE"/>
              </a:buClr>
              <a:defRPr/>
            </a:pPr>
            <a:endParaRPr lang="en-US" sz="1400" dirty="0">
              <a:solidFill>
                <a:srgbClr val="3366FF"/>
              </a:solidFill>
              <a:latin typeface="+mn-lt"/>
              <a:ea typeface="Arial Unicode MS" panose="020B0604020202020204" pitchFamily="34" charset="-128"/>
              <a:cs typeface="Arial Unicode MS" panose="020B0604020202020204" pitchFamily="34" charset="-128"/>
            </a:endParaRPr>
          </a:p>
          <a:p>
            <a:pPr indent="-565150">
              <a:spcBef>
                <a:spcPts val="400"/>
              </a:spcBef>
              <a:buClr>
                <a:srgbClr val="0100FE"/>
              </a:buClr>
              <a:defRPr/>
            </a:pPr>
            <a:endParaRPr lang="en-US" sz="1200" dirty="0">
              <a:solidFill>
                <a:schemeClr val="tx1">
                  <a:lumMod val="65000"/>
                  <a:lumOff val="35000"/>
                </a:schemeClr>
              </a:solidFill>
              <a:ea typeface="Arial Unicode MS" panose="020B0604020202020204" pitchFamily="34" charset="-128"/>
              <a:cs typeface="Arial Unicode MS" panose="020B0604020202020204" pitchFamily="34" charset="-128"/>
            </a:endParaRPr>
          </a:p>
          <a:p>
            <a:pPr marL="349250" lvl="2">
              <a:spcBef>
                <a:spcPts val="400"/>
              </a:spcBef>
              <a:buClr>
                <a:srgbClr val="0100FE"/>
              </a:buClr>
              <a:defRPr/>
            </a:pPr>
            <a:endParaRPr lang="en-US" sz="1400" dirty="0">
              <a:solidFill>
                <a:srgbClr val="3366FF"/>
              </a:solidFill>
              <a:latin typeface="+mn-lt"/>
              <a:ea typeface="Arial Unicode MS" panose="020B0604020202020204" pitchFamily="34" charset="-128"/>
              <a:cs typeface="Arial Unicode MS" panose="020B0604020202020204" pitchFamily="34" charset="-128"/>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sp>
        <p:nvSpPr>
          <p:cNvPr id="4" name="Obdélník 3">
            <a:extLst>
              <a:ext uri="{FF2B5EF4-FFF2-40B4-BE49-F238E27FC236}">
                <a16:creationId xmlns:a16="http://schemas.microsoft.com/office/drawing/2014/main" id="{C96A98F6-A317-49A6-976E-8E28E2FA59BD}"/>
              </a:ext>
            </a:extLst>
          </p:cNvPr>
          <p:cNvSpPr/>
          <p:nvPr/>
        </p:nvSpPr>
        <p:spPr>
          <a:xfrm>
            <a:off x="878924" y="1390060"/>
            <a:ext cx="2864951" cy="369332"/>
          </a:xfrm>
          <a:prstGeom prst="rect">
            <a:avLst/>
          </a:prstGeom>
        </p:spPr>
        <p:txBody>
          <a:bodyPr wrap="none">
            <a:spAutoFit/>
          </a:bodyPr>
          <a:lstStyle/>
          <a:p>
            <a:r>
              <a:rPr lang="de-DE" dirty="0">
                <a:latin typeface="Arial" panose="020B0604020202020204" pitchFamily="34" charset="0"/>
                <a:cs typeface="Arial" panose="020B0604020202020204" pitchFamily="34" charset="0"/>
              </a:rPr>
              <a:t>Total BDs:</a:t>
            </a:r>
            <a:r>
              <a:rPr lang="cs-CZ" dirty="0">
                <a:latin typeface="Arial" panose="020B0604020202020204" pitchFamily="34" charset="0"/>
                <a:cs typeface="Arial" panose="020B0604020202020204" pitchFamily="34" charset="0"/>
              </a:rPr>
              <a:t> 30 (720 hours) </a:t>
            </a:r>
            <a:endParaRPr lang="de-DE" dirty="0">
              <a:latin typeface="Arial" panose="020B0604020202020204" pitchFamily="34" charset="0"/>
              <a:cs typeface="Arial" panose="020B0604020202020204" pitchFamily="34" charset="0"/>
            </a:endParaRPr>
          </a:p>
        </p:txBody>
      </p:sp>
      <p:sp>
        <p:nvSpPr>
          <p:cNvPr id="12" name="Rectangle 1"/>
          <p:cNvSpPr>
            <a:spLocks noChangeArrowheads="1"/>
          </p:cNvSpPr>
          <p:nvPr/>
        </p:nvSpPr>
        <p:spPr bwMode="auto">
          <a:xfrm>
            <a:off x="449198" y="5348546"/>
            <a:ext cx="918551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de-DE" sz="1000" b="0" i="0" u="none" strike="noStrike" cap="none" normalizeH="0" baseline="0" dirty="0">
                <a:ln>
                  <a:noFill/>
                </a:ln>
                <a:effectLst/>
                <a:latin typeface="Arial" panose="020B0604020202020204" pitchFamily="34" charset="0"/>
                <a:ea typeface="Calibri" panose="020F0502020204030204" pitchFamily="34" charset="0"/>
              </a:rPr>
              <a:t>*Please note that the shown z2zPTDF values do</a:t>
            </a:r>
            <a:r>
              <a:rPr kumimoji="0" lang="en-US" altLang="de-DE" sz="1000" b="1" i="0" u="none" strike="noStrike" cap="none" normalizeH="0" baseline="0" dirty="0">
                <a:ln>
                  <a:noFill/>
                </a:ln>
                <a:effectLst/>
                <a:latin typeface="Arial" panose="020B0604020202020204" pitchFamily="34" charset="0"/>
                <a:ea typeface="Calibri" panose="020F0502020204030204" pitchFamily="34" charset="0"/>
              </a:rPr>
              <a:t> not</a:t>
            </a:r>
            <a:r>
              <a:rPr kumimoji="0" lang="en-US" altLang="de-DE" sz="1000" b="0" i="0" u="none" strike="noStrike" cap="none" normalizeH="0" baseline="0" dirty="0">
                <a:ln>
                  <a:noFill/>
                </a:ln>
                <a:effectLst/>
                <a:latin typeface="Arial" panose="020B0604020202020204" pitchFamily="34" charset="0"/>
                <a:ea typeface="Calibri" panose="020F0502020204030204" pitchFamily="34" charset="0"/>
              </a:rPr>
              <a:t> correspond to the maximum zone-to-zone PTDFs according to equation 5 of the Day-ahead CCM and hence are not the ones used for the CNEC Selection. The z2zPTDFs are calculated only between </a:t>
            </a:r>
            <a:r>
              <a:rPr kumimoji="0" lang="en-US" altLang="de-DE" sz="1000" b="0" i="0" u="none" strike="noStrike" cap="none" normalizeH="0" baseline="0" dirty="0" err="1">
                <a:ln>
                  <a:noFill/>
                </a:ln>
                <a:effectLst/>
                <a:latin typeface="Arial" panose="020B0604020202020204" pitchFamily="34" charset="0"/>
                <a:ea typeface="Calibri" panose="020F0502020204030204" pitchFamily="34" charset="0"/>
              </a:rPr>
              <a:t>neighbouring</a:t>
            </a:r>
            <a:r>
              <a:rPr kumimoji="0" lang="en-US" altLang="de-DE" sz="1000" b="0" i="0" u="none" strike="noStrike" cap="none" normalizeH="0" baseline="0" dirty="0">
                <a:ln>
                  <a:noFill/>
                </a:ln>
                <a:effectLst/>
                <a:latin typeface="Arial" panose="020B0604020202020204" pitchFamily="34" charset="0"/>
                <a:ea typeface="Calibri" panose="020F0502020204030204" pitchFamily="34" charset="0"/>
              </a:rPr>
              <a:t> BZs by the scripts used for external parallel run reporting. See KPI reading guide on JAO. </a:t>
            </a:r>
            <a:endParaRPr kumimoji="0" lang="en-US" altLang="de-DE" sz="1400" b="0" i="0" u="none" strike="noStrike" cap="none" normalizeH="0" baseline="0" dirty="0">
              <a:ln>
                <a:noFill/>
              </a:ln>
              <a:effectLst/>
              <a:latin typeface="Arial" panose="020B0604020202020204" pitchFamily="34" charset="0"/>
            </a:endParaRPr>
          </a:p>
        </p:txBody>
      </p:sp>
      <p:sp>
        <p:nvSpPr>
          <p:cNvPr id="11" name="Textfeld 10"/>
          <p:cNvSpPr txBox="1"/>
          <p:nvPr/>
        </p:nvSpPr>
        <p:spPr>
          <a:xfrm>
            <a:off x="6595109" y="842600"/>
            <a:ext cx="2303145" cy="738664"/>
          </a:xfrm>
          <a:prstGeom prst="rect">
            <a:avLst/>
          </a:prstGeom>
          <a:solidFill>
            <a:srgbClr val="FFC000"/>
          </a:solidFill>
          <a:ln>
            <a:solidFill>
              <a:srgbClr val="FFC000"/>
            </a:solidFill>
          </a:ln>
        </p:spPr>
        <p:txBody>
          <a:bodyPr wrap="square" rtlCol="0">
            <a:spAutoFit/>
          </a:bodyPr>
          <a:lstStyle/>
          <a:p>
            <a:pPr algn="l"/>
            <a:r>
              <a:rPr lang="de-DE" sz="1400" dirty="0">
                <a:solidFill>
                  <a:schemeClr val="tx2"/>
                </a:solidFill>
                <a:latin typeface="Arial" panose="020B0604020202020204" pitchFamily="34" charset="0"/>
                <a:cs typeface="Arial" panose="020B0604020202020204" pitchFamily="34" charset="0"/>
              </a:rPr>
              <a:t>@ ext//</a:t>
            </a:r>
            <a:r>
              <a:rPr lang="de-DE" sz="1400" dirty="0" err="1">
                <a:solidFill>
                  <a:schemeClr val="tx2"/>
                </a:solidFill>
                <a:latin typeface="Arial" panose="020B0604020202020204" pitchFamily="34" charset="0"/>
                <a:cs typeface="Arial" panose="020B0604020202020204" pitchFamily="34" charset="0"/>
              </a:rPr>
              <a:t>run</a:t>
            </a:r>
            <a:r>
              <a:rPr lang="de-DE" sz="1400" dirty="0">
                <a:solidFill>
                  <a:schemeClr val="tx2"/>
                </a:solidFill>
                <a:latin typeface="Arial" panose="020B0604020202020204" pitchFamily="34" charset="0"/>
                <a:cs typeface="Arial" panose="020B0604020202020204" pitchFamily="34" charset="0"/>
              </a:rPr>
              <a:t> </a:t>
            </a:r>
            <a:r>
              <a:rPr lang="de-DE" sz="1400" dirty="0" err="1">
                <a:solidFill>
                  <a:schemeClr val="tx2"/>
                </a:solidFill>
                <a:latin typeface="Arial" panose="020B0604020202020204" pitchFamily="34" charset="0"/>
                <a:cs typeface="Arial" panose="020B0604020202020204" pitchFamily="34" charset="0"/>
              </a:rPr>
              <a:t>coordinator</a:t>
            </a:r>
            <a:r>
              <a:rPr lang="de-DE" sz="1400" dirty="0">
                <a:solidFill>
                  <a:schemeClr val="tx2"/>
                </a:solidFill>
                <a:latin typeface="Arial" panose="020B0604020202020204" pitchFamily="34" charset="0"/>
                <a:cs typeface="Arial" panose="020B0604020202020204" pitchFamily="34" charset="0"/>
              </a:rPr>
              <a:t>: </a:t>
            </a:r>
            <a:r>
              <a:rPr lang="de-DE" sz="1400" dirty="0" err="1">
                <a:solidFill>
                  <a:schemeClr val="tx2"/>
                </a:solidFill>
                <a:latin typeface="Arial" panose="020B0604020202020204" pitchFamily="34" charset="0"/>
                <a:cs typeface="Arial" panose="020B0604020202020204" pitchFamily="34" charset="0"/>
              </a:rPr>
              <a:t>To</a:t>
            </a:r>
            <a:r>
              <a:rPr lang="de-DE" sz="1400" dirty="0">
                <a:solidFill>
                  <a:schemeClr val="tx2"/>
                </a:solidFill>
                <a:latin typeface="Arial" panose="020B0604020202020204" pitchFamily="34" charset="0"/>
                <a:cs typeface="Arial" panose="020B0604020202020204" pitchFamily="34" charset="0"/>
              </a:rPr>
              <a:t> </a:t>
            </a:r>
            <a:r>
              <a:rPr lang="de-DE" sz="1400" dirty="0" err="1">
                <a:solidFill>
                  <a:schemeClr val="tx2"/>
                </a:solidFill>
                <a:latin typeface="Arial" panose="020B0604020202020204" pitchFamily="34" charset="0"/>
                <a:cs typeface="Arial" panose="020B0604020202020204" pitchFamily="34" charset="0"/>
              </a:rPr>
              <a:t>be</a:t>
            </a:r>
            <a:r>
              <a:rPr lang="de-DE" sz="1400" dirty="0">
                <a:solidFill>
                  <a:schemeClr val="tx2"/>
                </a:solidFill>
                <a:latin typeface="Arial" panose="020B0604020202020204" pitchFamily="34" charset="0"/>
                <a:cs typeface="Arial" panose="020B0604020202020204" pitchFamily="34" charset="0"/>
              </a:rPr>
              <a:t> </a:t>
            </a:r>
            <a:r>
              <a:rPr lang="de-DE" sz="1400" dirty="0" err="1">
                <a:solidFill>
                  <a:schemeClr val="tx2"/>
                </a:solidFill>
                <a:latin typeface="Arial" panose="020B0604020202020204" pitchFamily="34" charset="0"/>
                <a:cs typeface="Arial" panose="020B0604020202020204" pitchFamily="34" charset="0"/>
              </a:rPr>
              <a:t>updated</a:t>
            </a:r>
            <a:r>
              <a:rPr lang="de-DE" sz="1400" dirty="0">
                <a:solidFill>
                  <a:schemeClr val="tx2"/>
                </a:solidFill>
                <a:latin typeface="Arial" panose="020B0604020202020204" pitchFamily="34" charset="0"/>
                <a:cs typeface="Arial" panose="020B0604020202020204" pitchFamily="34" charset="0"/>
              </a:rPr>
              <a:t> </a:t>
            </a:r>
            <a:r>
              <a:rPr lang="de-DE" sz="1400" dirty="0" err="1">
                <a:solidFill>
                  <a:schemeClr val="tx2"/>
                </a:solidFill>
                <a:latin typeface="Arial" panose="020B0604020202020204" pitchFamily="34" charset="0"/>
                <a:cs typeface="Arial" panose="020B0604020202020204" pitchFamily="34" charset="0"/>
              </a:rPr>
              <a:t>when</a:t>
            </a:r>
            <a:r>
              <a:rPr lang="de-DE" sz="1400" dirty="0">
                <a:solidFill>
                  <a:schemeClr val="tx2"/>
                </a:solidFill>
                <a:latin typeface="Arial" panose="020B0604020202020204" pitchFamily="34" charset="0"/>
                <a:cs typeface="Arial" panose="020B0604020202020204" pitchFamily="34" charset="0"/>
              </a:rPr>
              <a:t> MC </a:t>
            </a:r>
            <a:r>
              <a:rPr lang="de-DE" sz="1400" dirty="0" err="1">
                <a:solidFill>
                  <a:schemeClr val="tx2"/>
                </a:solidFill>
                <a:latin typeface="Arial" panose="020B0604020202020204" pitchFamily="34" charset="0"/>
                <a:cs typeface="Arial" panose="020B0604020202020204" pitchFamily="34" charset="0"/>
              </a:rPr>
              <a:t>Simulations</a:t>
            </a:r>
            <a:r>
              <a:rPr lang="de-DE" sz="1400" dirty="0">
                <a:solidFill>
                  <a:schemeClr val="tx2"/>
                </a:solidFill>
                <a:latin typeface="Arial" panose="020B0604020202020204" pitchFamily="34" charset="0"/>
                <a:cs typeface="Arial" panose="020B0604020202020204" pitchFamily="34" charset="0"/>
              </a:rPr>
              <a:t> </a:t>
            </a:r>
            <a:r>
              <a:rPr lang="de-DE" sz="1400" dirty="0" err="1">
                <a:solidFill>
                  <a:schemeClr val="tx2"/>
                </a:solidFill>
                <a:latin typeface="Arial" panose="020B0604020202020204" pitchFamily="34" charset="0"/>
                <a:cs typeface="Arial" panose="020B0604020202020204" pitchFamily="34" charset="0"/>
              </a:rPr>
              <a:t>are</a:t>
            </a:r>
            <a:r>
              <a:rPr lang="de-DE" sz="1400" dirty="0">
                <a:solidFill>
                  <a:schemeClr val="tx2"/>
                </a:solidFill>
                <a:latin typeface="Arial" panose="020B0604020202020204" pitchFamily="34" charset="0"/>
                <a:cs typeface="Arial" panose="020B0604020202020204" pitchFamily="34" charset="0"/>
              </a:rPr>
              <a:t> </a:t>
            </a:r>
            <a:r>
              <a:rPr lang="de-DE" sz="1400" dirty="0" err="1">
                <a:solidFill>
                  <a:schemeClr val="tx2"/>
                </a:solidFill>
                <a:latin typeface="Arial" panose="020B0604020202020204" pitchFamily="34" charset="0"/>
                <a:cs typeface="Arial" panose="020B0604020202020204" pitchFamily="34" charset="0"/>
              </a:rPr>
              <a:t>available</a:t>
            </a:r>
            <a:endParaRPr lang="de-DE" sz="1400" dirty="0">
              <a:solidFill>
                <a:schemeClr val="tx2"/>
              </a:solidFill>
              <a:latin typeface="Arial" panose="020B0604020202020204" pitchFamily="34" charset="0"/>
              <a:cs typeface="Arial" panose="020B0604020202020204" pitchFamily="34" charset="0"/>
            </a:endParaRPr>
          </a:p>
        </p:txBody>
      </p:sp>
      <p:graphicFrame>
        <p:nvGraphicFramePr>
          <p:cNvPr id="13" name="Tabulka 12">
            <a:extLst>
              <a:ext uri="{FF2B5EF4-FFF2-40B4-BE49-F238E27FC236}">
                <a16:creationId xmlns:a16="http://schemas.microsoft.com/office/drawing/2014/main" id="{2ECDB0B7-D6F9-48D7-861A-B690B722139F}"/>
              </a:ext>
            </a:extLst>
          </p:cNvPr>
          <p:cNvGraphicFramePr>
            <a:graphicFrameLocks noGrp="1"/>
          </p:cNvGraphicFramePr>
          <p:nvPr>
            <p:extLst>
              <p:ext uri="{D42A27DB-BD31-4B8C-83A1-F6EECF244321}">
                <p14:modId xmlns:p14="http://schemas.microsoft.com/office/powerpoint/2010/main" val="1815614244"/>
              </p:ext>
            </p:extLst>
          </p:nvPr>
        </p:nvGraphicFramePr>
        <p:xfrm>
          <a:off x="738835" y="1996792"/>
          <a:ext cx="8410134" cy="2864765"/>
        </p:xfrm>
        <a:graphic>
          <a:graphicData uri="http://schemas.openxmlformats.org/drawingml/2006/table">
            <a:tbl>
              <a:tblPr/>
              <a:tblGrid>
                <a:gridCol w="2929345">
                  <a:extLst>
                    <a:ext uri="{9D8B030D-6E8A-4147-A177-3AD203B41FA5}">
                      <a16:colId xmlns:a16="http://schemas.microsoft.com/office/drawing/2014/main" val="3791416341"/>
                    </a:ext>
                  </a:extLst>
                </a:gridCol>
                <a:gridCol w="666615">
                  <a:extLst>
                    <a:ext uri="{9D8B030D-6E8A-4147-A177-3AD203B41FA5}">
                      <a16:colId xmlns:a16="http://schemas.microsoft.com/office/drawing/2014/main" val="295016487"/>
                    </a:ext>
                  </a:extLst>
                </a:gridCol>
                <a:gridCol w="1204130">
                  <a:extLst>
                    <a:ext uri="{9D8B030D-6E8A-4147-A177-3AD203B41FA5}">
                      <a16:colId xmlns:a16="http://schemas.microsoft.com/office/drawing/2014/main" val="2608159091"/>
                    </a:ext>
                  </a:extLst>
                </a:gridCol>
                <a:gridCol w="666615">
                  <a:extLst>
                    <a:ext uri="{9D8B030D-6E8A-4147-A177-3AD203B41FA5}">
                      <a16:colId xmlns:a16="http://schemas.microsoft.com/office/drawing/2014/main" val="1376251644"/>
                    </a:ext>
                  </a:extLst>
                </a:gridCol>
                <a:gridCol w="584461">
                  <a:extLst>
                    <a:ext uri="{9D8B030D-6E8A-4147-A177-3AD203B41FA5}">
                      <a16:colId xmlns:a16="http://schemas.microsoft.com/office/drawing/2014/main" val="682792208"/>
                    </a:ext>
                  </a:extLst>
                </a:gridCol>
                <a:gridCol w="556294">
                  <a:extLst>
                    <a:ext uri="{9D8B030D-6E8A-4147-A177-3AD203B41FA5}">
                      <a16:colId xmlns:a16="http://schemas.microsoft.com/office/drawing/2014/main" val="3818552"/>
                    </a:ext>
                  </a:extLst>
                </a:gridCol>
                <a:gridCol w="779281">
                  <a:extLst>
                    <a:ext uri="{9D8B030D-6E8A-4147-A177-3AD203B41FA5}">
                      <a16:colId xmlns:a16="http://schemas.microsoft.com/office/drawing/2014/main" val="3960716190"/>
                    </a:ext>
                  </a:extLst>
                </a:gridCol>
                <a:gridCol w="1023393">
                  <a:extLst>
                    <a:ext uri="{9D8B030D-6E8A-4147-A177-3AD203B41FA5}">
                      <a16:colId xmlns:a16="http://schemas.microsoft.com/office/drawing/2014/main" val="515841177"/>
                    </a:ext>
                  </a:extLst>
                </a:gridCol>
              </a:tblGrid>
              <a:tr h="249110">
                <a:tc>
                  <a:txBody>
                    <a:bodyPr/>
                    <a:lstStyle/>
                    <a:p>
                      <a:pPr algn="l" fontAlgn="b"/>
                      <a:r>
                        <a:rPr lang="cs-CZ" sz="700" b="1" i="0" u="none" strike="noStrike" dirty="0">
                          <a:solidFill>
                            <a:srgbClr val="000000"/>
                          </a:solidFill>
                          <a:effectLst/>
                          <a:latin typeface="Arial" panose="020B0604020202020204" pitchFamily="34" charset="0"/>
                        </a:rPr>
                        <a:t>CNE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Distinct Hours</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Hours CNE was presolved</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Average RAM</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Max of RAM</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Min of RAM</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Max of z2zPTDF</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pl-PL" sz="700" b="1" i="0" u="none" strike="noStrike" dirty="0">
                          <a:solidFill>
                            <a:srgbClr val="000000"/>
                          </a:solidFill>
                          <a:effectLst/>
                          <a:latin typeface="Arial" panose="020B0604020202020204" pitchFamily="34" charset="0"/>
                        </a:rPr>
                        <a:t>Max of sum z2z PTDF</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2783271505"/>
                  </a:ext>
                </a:extLst>
              </a:tr>
              <a:tr h="124555">
                <a:tc>
                  <a:txBody>
                    <a:bodyPr/>
                    <a:lstStyle/>
                    <a:p>
                      <a:pPr algn="l" fontAlgn="b"/>
                      <a:r>
                        <a:rPr lang="cs-CZ" sz="700" b="0" i="0" u="none" strike="noStrike">
                          <a:solidFill>
                            <a:srgbClr val="000000"/>
                          </a:solidFill>
                          <a:effectLst/>
                          <a:latin typeface="Arial" panose="020B0604020202020204" pitchFamily="34" charset="0"/>
                        </a:rPr>
                        <a:t>BE_AL-DE_AL 01</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720</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720</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9D9D9"/>
                    </a:solidFill>
                  </a:tcPr>
                </a:tc>
                <a:extLst>
                  <a:ext uri="{0D108BD9-81ED-4DB2-BD59-A6C34878D82A}">
                    <a16:rowId xmlns:a16="http://schemas.microsoft.com/office/drawing/2014/main" val="2433792814"/>
                  </a:ext>
                </a:extLst>
              </a:tr>
              <a:tr h="124555">
                <a:tc>
                  <a:txBody>
                    <a:bodyPr/>
                    <a:lstStyle/>
                    <a:p>
                      <a:pPr algn="l" fontAlgn="b"/>
                      <a:r>
                        <a:rPr lang="cs-CZ" sz="700" b="0" i="0" u="none" strike="noStrike">
                          <a:solidFill>
                            <a:srgbClr val="000000"/>
                          </a:solidFill>
                          <a:effectLst/>
                          <a:latin typeface="Arial" panose="020B0604020202020204" pitchFamily="34" charset="0"/>
                        </a:rPr>
                        <a:t>[SK-UA] V.Kapusany - Mukachevo (WPS) [DIR] [SK]</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720</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720</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121%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0,26929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0,97991</a:t>
                      </a:r>
                    </a:p>
                  </a:txBody>
                  <a:tcPr marL="0" marR="0" marT="0" marB="0" anchor="b">
                    <a:lnL>
                      <a:noFill/>
                    </a:lnL>
                    <a:lnR>
                      <a:noFill/>
                    </a:lnR>
                    <a:lnT>
                      <a:noFill/>
                    </a:lnT>
                    <a:lnB>
                      <a:noFill/>
                    </a:lnB>
                  </a:tcPr>
                </a:tc>
                <a:extLst>
                  <a:ext uri="{0D108BD9-81ED-4DB2-BD59-A6C34878D82A}">
                    <a16:rowId xmlns:a16="http://schemas.microsoft.com/office/drawing/2014/main" val="1558155601"/>
                  </a:ext>
                </a:extLst>
              </a:tr>
              <a:tr h="124555">
                <a:tc>
                  <a:txBody>
                    <a:bodyPr/>
                    <a:lstStyle/>
                    <a:p>
                      <a:pPr algn="l" fontAlgn="b"/>
                      <a:r>
                        <a:rPr lang="cs-CZ" sz="700" b="0" i="0" u="none" strike="noStrike" dirty="0">
                          <a:solidFill>
                            <a:srgbClr val="000000"/>
                          </a:solidFill>
                          <a:effectLst/>
                          <a:latin typeface="Arial" panose="020B0604020202020204" pitchFamily="34" charset="0"/>
                        </a:rPr>
                        <a:t>[HR-SI] 220kV </a:t>
                      </a:r>
                      <a:r>
                        <a:rPr lang="cs-CZ" sz="700" b="0" i="0" u="none" strike="noStrike" dirty="0" err="1">
                          <a:solidFill>
                            <a:srgbClr val="000000"/>
                          </a:solidFill>
                          <a:effectLst/>
                          <a:latin typeface="Arial" panose="020B0604020202020204" pitchFamily="34" charset="0"/>
                        </a:rPr>
                        <a:t>Pehlin</a:t>
                      </a:r>
                      <a:r>
                        <a:rPr lang="cs-CZ" sz="700" b="0" i="0" u="none" strike="noStrike" dirty="0">
                          <a:solidFill>
                            <a:srgbClr val="000000"/>
                          </a:solidFill>
                          <a:effectLst/>
                          <a:latin typeface="Arial" panose="020B0604020202020204" pitchFamily="34" charset="0"/>
                        </a:rPr>
                        <a:t> - </a:t>
                      </a:r>
                      <a:r>
                        <a:rPr lang="cs-CZ" sz="700" b="0" i="0" u="none" strike="noStrike" dirty="0" err="1">
                          <a:solidFill>
                            <a:srgbClr val="000000"/>
                          </a:solidFill>
                          <a:effectLst/>
                          <a:latin typeface="Arial" panose="020B0604020202020204" pitchFamily="34" charset="0"/>
                        </a:rPr>
                        <a:t>Divaca</a:t>
                      </a:r>
                      <a:r>
                        <a:rPr lang="cs-CZ" sz="700" b="0" i="0" u="none" strike="noStrike" dirty="0">
                          <a:solidFill>
                            <a:srgbClr val="000000"/>
                          </a:solidFill>
                          <a:effectLst/>
                          <a:latin typeface="Arial" panose="020B0604020202020204" pitchFamily="34" charset="0"/>
                        </a:rPr>
                        <a:t> [OPP] [HR]</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715</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1390</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85%</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130%</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41%</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0,03162</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0,49645</a:t>
                      </a:r>
                    </a:p>
                  </a:txBody>
                  <a:tcPr marL="0" marR="0" marT="0" marB="0" anchor="b">
                    <a:lnL>
                      <a:noFill/>
                    </a:lnL>
                    <a:lnR>
                      <a:noFill/>
                    </a:lnR>
                    <a:lnT>
                      <a:noFill/>
                    </a:lnT>
                    <a:lnB>
                      <a:noFill/>
                    </a:lnB>
                    <a:solidFill>
                      <a:srgbClr val="D9D9D9"/>
                    </a:solidFill>
                  </a:tcPr>
                </a:tc>
                <a:extLst>
                  <a:ext uri="{0D108BD9-81ED-4DB2-BD59-A6C34878D82A}">
                    <a16:rowId xmlns:a16="http://schemas.microsoft.com/office/drawing/2014/main" val="386109901"/>
                  </a:ext>
                </a:extLst>
              </a:tr>
              <a:tr h="124555">
                <a:tc>
                  <a:txBody>
                    <a:bodyPr/>
                    <a:lstStyle/>
                    <a:p>
                      <a:pPr algn="l" fontAlgn="b"/>
                      <a:r>
                        <a:rPr lang="cs-CZ" sz="700" b="0" i="0" u="none" strike="noStrike">
                          <a:solidFill>
                            <a:srgbClr val="000000"/>
                          </a:solidFill>
                          <a:effectLst/>
                          <a:latin typeface="Arial" panose="020B0604020202020204" pitchFamily="34" charset="0"/>
                        </a:rPr>
                        <a:t>[CZ-SK] Nosovice - Varin [OPP] [SK]</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707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1491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141%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0,35992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1,39595</a:t>
                      </a:r>
                    </a:p>
                  </a:txBody>
                  <a:tcPr marL="0" marR="0" marT="0" marB="0" anchor="b">
                    <a:lnL>
                      <a:noFill/>
                    </a:lnL>
                    <a:lnR>
                      <a:noFill/>
                    </a:lnR>
                    <a:lnT>
                      <a:noFill/>
                    </a:lnT>
                    <a:lnB>
                      <a:noFill/>
                    </a:lnB>
                  </a:tcPr>
                </a:tc>
                <a:extLst>
                  <a:ext uri="{0D108BD9-81ED-4DB2-BD59-A6C34878D82A}">
                    <a16:rowId xmlns:a16="http://schemas.microsoft.com/office/drawing/2014/main" val="1207778104"/>
                  </a:ext>
                </a:extLst>
              </a:tr>
              <a:tr h="124555">
                <a:tc>
                  <a:txBody>
                    <a:bodyPr/>
                    <a:lstStyle/>
                    <a:p>
                      <a:pPr algn="l" fontAlgn="b"/>
                      <a:r>
                        <a:rPr lang="cs-CZ" sz="700" b="0" i="0" u="none" strike="noStrike">
                          <a:solidFill>
                            <a:srgbClr val="000000"/>
                          </a:solidFill>
                          <a:effectLst/>
                          <a:latin typeface="Arial" panose="020B0604020202020204" pitchFamily="34" charset="0"/>
                        </a:rPr>
                        <a:t>[HU-HU] Gonyu - Gyor [DIR]</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697</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1498</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74%</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105%</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55%</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0,19539</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1,40976</a:t>
                      </a:r>
                    </a:p>
                  </a:txBody>
                  <a:tcPr marL="0" marR="0" marT="0" marB="0" anchor="b">
                    <a:lnL>
                      <a:noFill/>
                    </a:lnL>
                    <a:lnR>
                      <a:noFill/>
                    </a:lnR>
                    <a:lnT>
                      <a:noFill/>
                    </a:lnT>
                    <a:lnB>
                      <a:noFill/>
                    </a:lnB>
                    <a:solidFill>
                      <a:srgbClr val="D9D9D9"/>
                    </a:solidFill>
                  </a:tcPr>
                </a:tc>
                <a:extLst>
                  <a:ext uri="{0D108BD9-81ED-4DB2-BD59-A6C34878D82A}">
                    <a16:rowId xmlns:a16="http://schemas.microsoft.com/office/drawing/2014/main" val="1185561190"/>
                  </a:ext>
                </a:extLst>
              </a:tr>
              <a:tr h="124555">
                <a:tc>
                  <a:txBody>
                    <a:bodyPr/>
                    <a:lstStyle/>
                    <a:p>
                      <a:pPr algn="l" fontAlgn="b"/>
                      <a:r>
                        <a:rPr lang="cs-CZ" sz="700" b="0" i="0" u="none" strike="noStrike" dirty="0">
                          <a:solidFill>
                            <a:srgbClr val="000000"/>
                          </a:solidFill>
                          <a:effectLst/>
                          <a:latin typeface="Arial" panose="020B0604020202020204" pitchFamily="34" charset="0"/>
                        </a:rPr>
                        <a:t>[HR-HR] 400kV </a:t>
                      </a:r>
                      <a:r>
                        <a:rPr lang="cs-CZ" sz="700" b="0" i="0" u="none" strike="noStrike" dirty="0" err="1">
                          <a:solidFill>
                            <a:srgbClr val="000000"/>
                          </a:solidFill>
                          <a:effectLst/>
                          <a:latin typeface="Arial" panose="020B0604020202020204" pitchFamily="34" charset="0"/>
                        </a:rPr>
                        <a:t>Zerjavinec</a:t>
                      </a:r>
                      <a:r>
                        <a:rPr lang="cs-CZ" sz="700" b="0" i="0" u="none" strike="noStrike" dirty="0">
                          <a:solidFill>
                            <a:srgbClr val="000000"/>
                          </a:solidFill>
                          <a:effectLst/>
                          <a:latin typeface="Arial" panose="020B0604020202020204" pitchFamily="34" charset="0"/>
                        </a:rPr>
                        <a:t> - </a:t>
                      </a:r>
                      <a:r>
                        <a:rPr lang="cs-CZ" sz="700" b="0" i="0" u="none" strike="noStrike" dirty="0" err="1">
                          <a:solidFill>
                            <a:srgbClr val="000000"/>
                          </a:solidFill>
                          <a:effectLst/>
                          <a:latin typeface="Arial" panose="020B0604020202020204" pitchFamily="34" charset="0"/>
                        </a:rPr>
                        <a:t>Tumbri</a:t>
                      </a:r>
                      <a:r>
                        <a:rPr lang="cs-CZ" sz="700" b="0" i="0" u="none" strike="noStrike" dirty="0">
                          <a:solidFill>
                            <a:srgbClr val="000000"/>
                          </a:solidFill>
                          <a:effectLst/>
                          <a:latin typeface="Arial" panose="020B0604020202020204" pitchFamily="34" charset="0"/>
                        </a:rPr>
                        <a:t> [OPP]</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694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1391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113%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0,26746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1,18569</a:t>
                      </a:r>
                    </a:p>
                  </a:txBody>
                  <a:tcPr marL="0" marR="0" marT="0" marB="0" anchor="b">
                    <a:lnL>
                      <a:noFill/>
                    </a:lnL>
                    <a:lnR>
                      <a:noFill/>
                    </a:lnR>
                    <a:lnT>
                      <a:noFill/>
                    </a:lnT>
                    <a:lnB>
                      <a:noFill/>
                    </a:lnB>
                  </a:tcPr>
                </a:tc>
                <a:extLst>
                  <a:ext uri="{0D108BD9-81ED-4DB2-BD59-A6C34878D82A}">
                    <a16:rowId xmlns:a16="http://schemas.microsoft.com/office/drawing/2014/main" val="1564106122"/>
                  </a:ext>
                </a:extLst>
              </a:tr>
              <a:tr h="124555">
                <a:tc>
                  <a:txBody>
                    <a:bodyPr/>
                    <a:lstStyle/>
                    <a:p>
                      <a:pPr algn="l" fontAlgn="b"/>
                      <a:r>
                        <a:rPr lang="cs-CZ" sz="700" b="0" i="0" u="none" strike="noStrike" dirty="0">
                          <a:solidFill>
                            <a:srgbClr val="000000"/>
                          </a:solidFill>
                          <a:effectLst/>
                          <a:latin typeface="Arial" panose="020B0604020202020204" pitchFamily="34" charset="0"/>
                        </a:rPr>
                        <a:t>[CZ-SK] </a:t>
                      </a:r>
                      <a:r>
                        <a:rPr lang="cs-CZ" sz="700" b="0" i="0" u="none" strike="noStrike" dirty="0" err="1">
                          <a:solidFill>
                            <a:srgbClr val="000000"/>
                          </a:solidFill>
                          <a:effectLst/>
                          <a:latin typeface="Arial" panose="020B0604020202020204" pitchFamily="34" charset="0"/>
                        </a:rPr>
                        <a:t>Nosovice</a:t>
                      </a:r>
                      <a:r>
                        <a:rPr lang="cs-CZ" sz="700" b="0" i="0" u="none" strike="noStrike" dirty="0">
                          <a:solidFill>
                            <a:srgbClr val="000000"/>
                          </a:solidFill>
                          <a:effectLst/>
                          <a:latin typeface="Arial" panose="020B0604020202020204" pitchFamily="34" charset="0"/>
                        </a:rPr>
                        <a:t> - </a:t>
                      </a:r>
                      <a:r>
                        <a:rPr lang="cs-CZ" sz="700" b="0" i="0" u="none" strike="noStrike" dirty="0" err="1">
                          <a:solidFill>
                            <a:srgbClr val="000000"/>
                          </a:solidFill>
                          <a:effectLst/>
                          <a:latin typeface="Arial" panose="020B0604020202020204" pitchFamily="34" charset="0"/>
                        </a:rPr>
                        <a:t>Varin</a:t>
                      </a:r>
                      <a:r>
                        <a:rPr lang="cs-CZ" sz="700" b="0" i="0" u="none" strike="noStrike" dirty="0">
                          <a:solidFill>
                            <a:srgbClr val="000000"/>
                          </a:solidFill>
                          <a:effectLst/>
                          <a:latin typeface="Arial" panose="020B0604020202020204" pitchFamily="34" charset="0"/>
                        </a:rPr>
                        <a:t> [DIR] [SK]</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687</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1191</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82%</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109%</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47%</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0,35558</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1,39595</a:t>
                      </a:r>
                    </a:p>
                  </a:txBody>
                  <a:tcPr marL="0" marR="0" marT="0" marB="0" anchor="b">
                    <a:lnL>
                      <a:noFill/>
                    </a:lnL>
                    <a:lnR>
                      <a:noFill/>
                    </a:lnR>
                    <a:lnT>
                      <a:noFill/>
                    </a:lnT>
                    <a:lnB>
                      <a:noFill/>
                    </a:lnB>
                    <a:solidFill>
                      <a:srgbClr val="D9D9D9"/>
                    </a:solidFill>
                  </a:tcPr>
                </a:tc>
                <a:extLst>
                  <a:ext uri="{0D108BD9-81ED-4DB2-BD59-A6C34878D82A}">
                    <a16:rowId xmlns:a16="http://schemas.microsoft.com/office/drawing/2014/main" val="2864673944"/>
                  </a:ext>
                </a:extLst>
              </a:tr>
              <a:tr h="124555">
                <a:tc>
                  <a:txBody>
                    <a:bodyPr/>
                    <a:lstStyle/>
                    <a:p>
                      <a:pPr algn="l" fontAlgn="b"/>
                      <a:r>
                        <a:rPr lang="nb-NO" sz="700" b="0" i="0" u="none" strike="noStrike">
                          <a:solidFill>
                            <a:srgbClr val="000000"/>
                          </a:solidFill>
                          <a:effectLst/>
                          <a:latin typeface="Arial" panose="020B0604020202020204" pitchFamily="34" charset="0"/>
                        </a:rPr>
                        <a:t>[BE-FR] Avelgem - Avelin 80 [OPP] [FR]</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680</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953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144%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0,17647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1,02938</a:t>
                      </a:r>
                    </a:p>
                  </a:txBody>
                  <a:tcPr marL="0" marR="0" marT="0" marB="0" anchor="b">
                    <a:lnL>
                      <a:noFill/>
                    </a:lnL>
                    <a:lnR>
                      <a:noFill/>
                    </a:lnR>
                    <a:lnT>
                      <a:noFill/>
                    </a:lnT>
                    <a:lnB>
                      <a:noFill/>
                    </a:lnB>
                  </a:tcPr>
                </a:tc>
                <a:extLst>
                  <a:ext uri="{0D108BD9-81ED-4DB2-BD59-A6C34878D82A}">
                    <a16:rowId xmlns:a16="http://schemas.microsoft.com/office/drawing/2014/main" val="3015416809"/>
                  </a:ext>
                </a:extLst>
              </a:tr>
              <a:tr h="124555">
                <a:tc>
                  <a:txBody>
                    <a:bodyPr/>
                    <a:lstStyle/>
                    <a:p>
                      <a:pPr algn="l" fontAlgn="b"/>
                      <a:r>
                        <a:rPr lang="cs-CZ" sz="700" b="0" i="0" u="none" strike="noStrike">
                          <a:solidFill>
                            <a:srgbClr val="000000"/>
                          </a:solidFill>
                          <a:effectLst/>
                          <a:latin typeface="Arial" panose="020B0604020202020204" pitchFamily="34" charset="0"/>
                        </a:rPr>
                        <a:t>[AT-AT] Westtirol 1 - Westtirol 2 WTRHU41 [OPP]</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678</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1473</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24%</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80%</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0,34458</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1,42316</a:t>
                      </a:r>
                    </a:p>
                  </a:txBody>
                  <a:tcPr marL="0" marR="0" marT="0" marB="0" anchor="b">
                    <a:lnL>
                      <a:noFill/>
                    </a:lnL>
                    <a:lnR>
                      <a:noFill/>
                    </a:lnR>
                    <a:lnT>
                      <a:noFill/>
                    </a:lnT>
                    <a:lnB>
                      <a:noFill/>
                    </a:lnB>
                    <a:solidFill>
                      <a:srgbClr val="D9D9D9"/>
                    </a:solidFill>
                  </a:tcPr>
                </a:tc>
                <a:extLst>
                  <a:ext uri="{0D108BD9-81ED-4DB2-BD59-A6C34878D82A}">
                    <a16:rowId xmlns:a16="http://schemas.microsoft.com/office/drawing/2014/main" val="3305052914"/>
                  </a:ext>
                </a:extLst>
              </a:tr>
              <a:tr h="124555">
                <a:tc>
                  <a:txBody>
                    <a:bodyPr/>
                    <a:lstStyle/>
                    <a:p>
                      <a:pPr algn="l" fontAlgn="b"/>
                      <a:r>
                        <a:rPr lang="en-US" sz="700" b="0" i="0" u="none" strike="noStrike">
                          <a:solidFill>
                            <a:srgbClr val="000000"/>
                          </a:solidFill>
                          <a:effectLst/>
                          <a:latin typeface="Arial" panose="020B0604020202020204" pitchFamily="34" charset="0"/>
                        </a:rPr>
                        <a:t>[BE-BE] PST Van Eyck 2 [OPP] [BE]</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655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2299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129%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0,36712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0,84529</a:t>
                      </a:r>
                    </a:p>
                  </a:txBody>
                  <a:tcPr marL="0" marR="0" marT="0" marB="0" anchor="b">
                    <a:lnL>
                      <a:noFill/>
                    </a:lnL>
                    <a:lnR>
                      <a:noFill/>
                    </a:lnR>
                    <a:lnT>
                      <a:noFill/>
                    </a:lnT>
                    <a:lnB>
                      <a:noFill/>
                    </a:lnB>
                  </a:tcPr>
                </a:tc>
                <a:extLst>
                  <a:ext uri="{0D108BD9-81ED-4DB2-BD59-A6C34878D82A}">
                    <a16:rowId xmlns:a16="http://schemas.microsoft.com/office/drawing/2014/main" val="2878796886"/>
                  </a:ext>
                </a:extLst>
              </a:tr>
              <a:tr h="124555">
                <a:tc>
                  <a:txBody>
                    <a:bodyPr/>
                    <a:lstStyle/>
                    <a:p>
                      <a:pPr algn="l" fontAlgn="b"/>
                      <a:r>
                        <a:rPr lang="en-US" sz="700" b="0" i="0" u="none" strike="noStrike" dirty="0">
                          <a:solidFill>
                            <a:srgbClr val="000000"/>
                          </a:solidFill>
                          <a:effectLst/>
                          <a:latin typeface="Arial" panose="020B0604020202020204" pitchFamily="34" charset="0"/>
                        </a:rPr>
                        <a:t>[BE-BE] PST Van Eyck 2 [DIR] [BE]</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643</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1600</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99%</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152%</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0,12425</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0,85664</a:t>
                      </a:r>
                    </a:p>
                  </a:txBody>
                  <a:tcPr marL="0" marR="0" marT="0" marB="0" anchor="b">
                    <a:lnL>
                      <a:noFill/>
                    </a:lnL>
                    <a:lnR>
                      <a:noFill/>
                    </a:lnR>
                    <a:lnT>
                      <a:noFill/>
                    </a:lnT>
                    <a:lnB>
                      <a:noFill/>
                    </a:lnB>
                    <a:solidFill>
                      <a:srgbClr val="D9D9D9"/>
                    </a:solidFill>
                  </a:tcPr>
                </a:tc>
                <a:extLst>
                  <a:ext uri="{0D108BD9-81ED-4DB2-BD59-A6C34878D82A}">
                    <a16:rowId xmlns:a16="http://schemas.microsoft.com/office/drawing/2014/main" val="2102767207"/>
                  </a:ext>
                </a:extLst>
              </a:tr>
              <a:tr h="124555">
                <a:tc>
                  <a:txBody>
                    <a:bodyPr/>
                    <a:lstStyle/>
                    <a:p>
                      <a:pPr algn="l" fontAlgn="b"/>
                      <a:r>
                        <a:rPr lang="cs-CZ" sz="700" b="0" i="0" u="none" strike="noStrike">
                          <a:solidFill>
                            <a:srgbClr val="000000"/>
                          </a:solidFill>
                          <a:effectLst/>
                          <a:latin typeface="Arial" panose="020B0604020202020204" pitchFamily="34" charset="0"/>
                        </a:rPr>
                        <a:t>[AT-HU] Wien Suedost - Gyoer 245 [DIR] [AT]</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628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778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105%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0,08031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0,31976</a:t>
                      </a:r>
                    </a:p>
                  </a:txBody>
                  <a:tcPr marL="0" marR="0" marT="0" marB="0" anchor="b">
                    <a:lnL>
                      <a:noFill/>
                    </a:lnL>
                    <a:lnR>
                      <a:noFill/>
                    </a:lnR>
                    <a:lnT>
                      <a:noFill/>
                    </a:lnT>
                    <a:lnB>
                      <a:noFill/>
                    </a:lnB>
                  </a:tcPr>
                </a:tc>
                <a:extLst>
                  <a:ext uri="{0D108BD9-81ED-4DB2-BD59-A6C34878D82A}">
                    <a16:rowId xmlns:a16="http://schemas.microsoft.com/office/drawing/2014/main" val="1394228167"/>
                  </a:ext>
                </a:extLst>
              </a:tr>
              <a:tr h="124555">
                <a:tc>
                  <a:txBody>
                    <a:bodyPr/>
                    <a:lstStyle/>
                    <a:p>
                      <a:pPr algn="l" fontAlgn="b"/>
                      <a:r>
                        <a:rPr lang="cs-CZ" sz="700" b="0" i="0" u="none" strike="noStrike">
                          <a:solidFill>
                            <a:srgbClr val="000000"/>
                          </a:solidFill>
                          <a:effectLst/>
                          <a:latin typeface="Arial" panose="020B0604020202020204" pitchFamily="34" charset="0"/>
                        </a:rPr>
                        <a:t>[SK-HU] Gabcikovo - Gonyu [OPP] [HU]</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563</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1077</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88%</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119%</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66%</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0,14018</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1,06449</a:t>
                      </a:r>
                    </a:p>
                  </a:txBody>
                  <a:tcPr marL="0" marR="0" marT="0" marB="0" anchor="b">
                    <a:lnL>
                      <a:noFill/>
                    </a:lnL>
                    <a:lnR>
                      <a:noFill/>
                    </a:lnR>
                    <a:lnT>
                      <a:noFill/>
                    </a:lnT>
                    <a:lnB>
                      <a:noFill/>
                    </a:lnB>
                    <a:solidFill>
                      <a:srgbClr val="D9D9D9"/>
                    </a:solidFill>
                  </a:tcPr>
                </a:tc>
                <a:extLst>
                  <a:ext uri="{0D108BD9-81ED-4DB2-BD59-A6C34878D82A}">
                    <a16:rowId xmlns:a16="http://schemas.microsoft.com/office/drawing/2014/main" val="89314064"/>
                  </a:ext>
                </a:extLst>
              </a:tr>
              <a:tr h="124555">
                <a:tc>
                  <a:txBody>
                    <a:bodyPr/>
                    <a:lstStyle/>
                    <a:p>
                      <a:pPr algn="l" fontAlgn="b"/>
                      <a:r>
                        <a:rPr lang="de-DE" sz="700" b="0" i="0" u="none" strike="noStrike">
                          <a:solidFill>
                            <a:srgbClr val="000000"/>
                          </a:solidFill>
                          <a:effectLst/>
                          <a:latin typeface="Arial" panose="020B0604020202020204" pitchFamily="34" charset="0"/>
                        </a:rPr>
                        <a:t>[NL-D7] Maasbracht - Oberzier SELFK WS [DIR] [D7]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553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1973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109%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0,29347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0,81657</a:t>
                      </a:r>
                    </a:p>
                  </a:txBody>
                  <a:tcPr marL="0" marR="0" marT="0" marB="0" anchor="b">
                    <a:lnL>
                      <a:noFill/>
                    </a:lnL>
                    <a:lnR>
                      <a:noFill/>
                    </a:lnR>
                    <a:lnT>
                      <a:noFill/>
                    </a:lnT>
                    <a:lnB>
                      <a:noFill/>
                    </a:lnB>
                  </a:tcPr>
                </a:tc>
                <a:extLst>
                  <a:ext uri="{0D108BD9-81ED-4DB2-BD59-A6C34878D82A}">
                    <a16:rowId xmlns:a16="http://schemas.microsoft.com/office/drawing/2014/main" val="3363432927"/>
                  </a:ext>
                </a:extLst>
              </a:tr>
              <a:tr h="124555">
                <a:tc>
                  <a:txBody>
                    <a:bodyPr/>
                    <a:lstStyle/>
                    <a:p>
                      <a:pPr algn="l" fontAlgn="b"/>
                      <a:r>
                        <a:rPr lang="cs-CZ" sz="700" b="0" i="0" u="none" strike="noStrike">
                          <a:solidFill>
                            <a:srgbClr val="000000"/>
                          </a:solidFill>
                          <a:effectLst/>
                          <a:latin typeface="Arial" panose="020B0604020202020204" pitchFamily="34" charset="0"/>
                        </a:rPr>
                        <a:t>[SI-HR] 220kV Podlog - Zerjavinec [DIR] [SI]</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516</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1237</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79%</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132%</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39%</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0,04875</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0,36528</a:t>
                      </a:r>
                    </a:p>
                  </a:txBody>
                  <a:tcPr marL="0" marR="0" marT="0" marB="0" anchor="b">
                    <a:lnL>
                      <a:noFill/>
                    </a:lnL>
                    <a:lnR>
                      <a:noFill/>
                    </a:lnR>
                    <a:lnT>
                      <a:noFill/>
                    </a:lnT>
                    <a:lnB>
                      <a:noFill/>
                    </a:lnB>
                    <a:solidFill>
                      <a:srgbClr val="D9D9D9"/>
                    </a:solidFill>
                  </a:tcPr>
                </a:tc>
                <a:extLst>
                  <a:ext uri="{0D108BD9-81ED-4DB2-BD59-A6C34878D82A}">
                    <a16:rowId xmlns:a16="http://schemas.microsoft.com/office/drawing/2014/main" val="3243887238"/>
                  </a:ext>
                </a:extLst>
              </a:tr>
              <a:tr h="124555">
                <a:tc>
                  <a:txBody>
                    <a:bodyPr/>
                    <a:lstStyle/>
                    <a:p>
                      <a:pPr algn="l" fontAlgn="b"/>
                      <a:r>
                        <a:rPr lang="cs-CZ" sz="700" b="0" i="0" u="none" strike="noStrike">
                          <a:solidFill>
                            <a:srgbClr val="000000"/>
                          </a:solidFill>
                          <a:effectLst/>
                          <a:latin typeface="Arial" panose="020B0604020202020204" pitchFamily="34" charset="0"/>
                        </a:rPr>
                        <a:t>[SI-HR] 220kV Podlog - Zerjavinec [OPP] [SI]</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497</a:t>
                      </a:r>
                    </a:p>
                  </a:txBody>
                  <a:tcPr marL="0" marR="0" marT="0" marB="0" anchor="b">
                    <a:lnL>
                      <a:noFill/>
                    </a:lnL>
                    <a:lnR>
                      <a:noFill/>
                    </a:lnR>
                    <a:lnT>
                      <a:noFill/>
                    </a:lnT>
                    <a:lnB>
                      <a:noFill/>
                    </a:lnB>
                  </a:tcPr>
                </a:tc>
                <a:tc>
                  <a:txBody>
                    <a:bodyPr/>
                    <a:lstStyle/>
                    <a:p>
                      <a:pPr algn="r" fontAlgn="b"/>
                      <a:r>
                        <a:rPr lang="cs-CZ" sz="700" b="0" i="0" u="none" strike="noStrike" dirty="0">
                          <a:solidFill>
                            <a:srgbClr val="000000"/>
                          </a:solidFill>
                          <a:effectLst/>
                          <a:latin typeface="Arial" panose="020B0604020202020204" pitchFamily="34" charset="0"/>
                        </a:rPr>
                        <a:t>946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97%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132%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0,12921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0,36129</a:t>
                      </a:r>
                    </a:p>
                  </a:txBody>
                  <a:tcPr marL="0" marR="0" marT="0" marB="0" anchor="b">
                    <a:lnL>
                      <a:noFill/>
                    </a:lnL>
                    <a:lnR>
                      <a:noFill/>
                    </a:lnR>
                    <a:lnT>
                      <a:noFill/>
                    </a:lnT>
                    <a:lnB>
                      <a:noFill/>
                    </a:lnB>
                  </a:tcPr>
                </a:tc>
                <a:extLst>
                  <a:ext uri="{0D108BD9-81ED-4DB2-BD59-A6C34878D82A}">
                    <a16:rowId xmlns:a16="http://schemas.microsoft.com/office/drawing/2014/main" val="1603948046"/>
                  </a:ext>
                </a:extLst>
              </a:tr>
              <a:tr h="124555">
                <a:tc>
                  <a:txBody>
                    <a:bodyPr/>
                    <a:lstStyle/>
                    <a:p>
                      <a:pPr algn="l" fontAlgn="b"/>
                      <a:r>
                        <a:rPr lang="cs-CZ" sz="700" b="0" i="0" u="none" strike="noStrike">
                          <a:solidFill>
                            <a:srgbClr val="000000"/>
                          </a:solidFill>
                          <a:effectLst/>
                          <a:latin typeface="Arial" panose="020B0604020202020204" pitchFamily="34" charset="0"/>
                        </a:rPr>
                        <a:t>[AT-SI] Obersielach - Podlog 247 [OPP] [AT]</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450</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918</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107%</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195%</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7%</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0,07214</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0,60662</a:t>
                      </a:r>
                    </a:p>
                  </a:txBody>
                  <a:tcPr marL="0" marR="0" marT="0" marB="0" anchor="b">
                    <a:lnL>
                      <a:noFill/>
                    </a:lnL>
                    <a:lnR>
                      <a:noFill/>
                    </a:lnR>
                    <a:lnT>
                      <a:noFill/>
                    </a:lnT>
                    <a:lnB>
                      <a:noFill/>
                    </a:lnB>
                    <a:solidFill>
                      <a:srgbClr val="D9D9D9"/>
                    </a:solidFill>
                  </a:tcPr>
                </a:tc>
                <a:extLst>
                  <a:ext uri="{0D108BD9-81ED-4DB2-BD59-A6C34878D82A}">
                    <a16:rowId xmlns:a16="http://schemas.microsoft.com/office/drawing/2014/main" val="1276236052"/>
                  </a:ext>
                </a:extLst>
              </a:tr>
              <a:tr h="124555">
                <a:tc>
                  <a:txBody>
                    <a:bodyPr/>
                    <a:lstStyle/>
                    <a:p>
                      <a:pPr algn="l" fontAlgn="b"/>
                      <a:r>
                        <a:rPr lang="nb-NO" sz="700" b="0" i="0" u="none" strike="noStrike">
                          <a:solidFill>
                            <a:srgbClr val="000000"/>
                          </a:solidFill>
                          <a:effectLst/>
                          <a:latin typeface="Arial" panose="020B0604020202020204" pitchFamily="34" charset="0"/>
                        </a:rPr>
                        <a:t>[AT-SI] Obersielach - Podlog 247 [DIR] [AT]</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433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1079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50%</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140%</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0,2017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0,60666</a:t>
                      </a:r>
                    </a:p>
                  </a:txBody>
                  <a:tcPr marL="0" marR="0" marT="0" marB="0" anchor="b">
                    <a:lnL>
                      <a:noFill/>
                    </a:lnL>
                    <a:lnR>
                      <a:noFill/>
                    </a:lnR>
                    <a:lnT>
                      <a:noFill/>
                    </a:lnT>
                    <a:lnB>
                      <a:noFill/>
                    </a:lnB>
                  </a:tcPr>
                </a:tc>
                <a:extLst>
                  <a:ext uri="{0D108BD9-81ED-4DB2-BD59-A6C34878D82A}">
                    <a16:rowId xmlns:a16="http://schemas.microsoft.com/office/drawing/2014/main" val="1151348112"/>
                  </a:ext>
                </a:extLst>
              </a:tr>
              <a:tr h="124555">
                <a:tc>
                  <a:txBody>
                    <a:bodyPr/>
                    <a:lstStyle/>
                    <a:p>
                      <a:pPr algn="l" fontAlgn="b"/>
                      <a:r>
                        <a:rPr lang="de-DE" sz="700" b="0" i="0" u="none" strike="noStrike">
                          <a:solidFill>
                            <a:srgbClr val="000000"/>
                          </a:solidFill>
                          <a:effectLst/>
                          <a:latin typeface="Arial" panose="020B0604020202020204" pitchFamily="34" charset="0"/>
                        </a:rPr>
                        <a:t>[D4-D7] Daxlanden - Weingarten GERMHM S [OPP] [D7]</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406</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1024</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16%</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47%</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0,0746</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0,4068</a:t>
                      </a:r>
                    </a:p>
                  </a:txBody>
                  <a:tcPr marL="0" marR="0" marT="0" marB="0" anchor="b">
                    <a:lnL>
                      <a:noFill/>
                    </a:lnL>
                    <a:lnR>
                      <a:noFill/>
                    </a:lnR>
                    <a:lnT>
                      <a:noFill/>
                    </a:lnT>
                    <a:lnB>
                      <a:noFill/>
                    </a:lnB>
                    <a:solidFill>
                      <a:srgbClr val="D9D9D9"/>
                    </a:solidFill>
                  </a:tcPr>
                </a:tc>
                <a:extLst>
                  <a:ext uri="{0D108BD9-81ED-4DB2-BD59-A6C34878D82A}">
                    <a16:rowId xmlns:a16="http://schemas.microsoft.com/office/drawing/2014/main" val="2600985812"/>
                  </a:ext>
                </a:extLst>
              </a:tr>
              <a:tr h="249110">
                <a:tc>
                  <a:txBody>
                    <a:bodyPr/>
                    <a:lstStyle/>
                    <a:p>
                      <a:pPr algn="l" fontAlgn="b"/>
                      <a:r>
                        <a:rPr lang="de-DE" sz="700" b="0" i="0" u="none" strike="noStrike">
                          <a:solidFill>
                            <a:srgbClr val="000000"/>
                          </a:solidFill>
                          <a:effectLst/>
                          <a:latin typeface="Arial" panose="020B0604020202020204" pitchFamily="34" charset="0"/>
                        </a:rPr>
                        <a:t>[D4-D7] Daxlanden - Weingarten ge (Germersheim Sued) [OPP] [D4]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282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1003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0,07328</a:t>
                      </a:r>
                    </a:p>
                  </a:txBody>
                  <a:tcPr marL="0" marR="0" marT="0" marB="0" anchor="b">
                    <a:lnL>
                      <a:noFill/>
                    </a:lnL>
                    <a:lnR>
                      <a:noFill/>
                    </a:lnR>
                    <a:lnT>
                      <a:noFill/>
                    </a:lnT>
                    <a:lnB>
                      <a:noFill/>
                    </a:lnB>
                  </a:tcPr>
                </a:tc>
                <a:tc>
                  <a:txBody>
                    <a:bodyPr/>
                    <a:lstStyle/>
                    <a:p>
                      <a:pPr algn="r" fontAlgn="b"/>
                      <a:r>
                        <a:rPr lang="cs-CZ" sz="700" b="0" i="0" u="none" strike="noStrike" dirty="0">
                          <a:solidFill>
                            <a:srgbClr val="000000"/>
                          </a:solidFill>
                          <a:effectLst/>
                          <a:latin typeface="Arial" panose="020B0604020202020204" pitchFamily="34" charset="0"/>
                        </a:rPr>
                        <a:t>0,4048</a:t>
                      </a:r>
                    </a:p>
                  </a:txBody>
                  <a:tcPr marL="0" marR="0" marT="0" marB="0" anchor="b">
                    <a:lnL>
                      <a:noFill/>
                    </a:lnL>
                    <a:lnR>
                      <a:noFill/>
                    </a:lnR>
                    <a:lnT>
                      <a:noFill/>
                    </a:lnT>
                    <a:lnB>
                      <a:noFill/>
                    </a:lnB>
                  </a:tcPr>
                </a:tc>
                <a:extLst>
                  <a:ext uri="{0D108BD9-81ED-4DB2-BD59-A6C34878D82A}">
                    <a16:rowId xmlns:a16="http://schemas.microsoft.com/office/drawing/2014/main" val="2991373099"/>
                  </a:ext>
                </a:extLst>
              </a:tr>
            </a:tbl>
          </a:graphicData>
        </a:graphic>
      </p:graphicFrame>
    </p:spTree>
    <p:extLst>
      <p:ext uri="{BB962C8B-B14F-4D97-AF65-F5344CB8AC3E}">
        <p14:creationId xmlns:p14="http://schemas.microsoft.com/office/powerpoint/2010/main" val="232582343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38417" y="110176"/>
            <a:ext cx="7044142" cy="336550"/>
          </a:xfrm>
        </p:spPr>
        <p:txBody>
          <a:bodyPr/>
          <a:lstStyle/>
          <a:p>
            <a:r>
              <a:rPr lang="en-US" dirty="0">
                <a:solidFill>
                  <a:srgbClr val="008000"/>
                </a:solidFill>
              </a:rPr>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US" dirty="0">
                <a:solidFill>
                  <a:srgbClr val="008000"/>
                </a:solidFill>
              </a:rPr>
              <a:t>KPI</a:t>
            </a:r>
            <a:r>
              <a:rPr lang="hu-HU" dirty="0">
                <a:solidFill>
                  <a:srgbClr val="008000"/>
                </a:solidFill>
              </a:rPr>
              <a:t> </a:t>
            </a:r>
            <a:r>
              <a:rPr lang="de-DE" dirty="0">
                <a:solidFill>
                  <a:srgbClr val="008000"/>
                </a:solidFill>
              </a:rPr>
              <a:t>8a</a:t>
            </a:r>
            <a:r>
              <a:rPr lang="en-GB" altLang="en-US" dirty="0">
                <a:solidFill>
                  <a:srgbClr val="008000"/>
                </a:solidFill>
              </a:rPr>
              <a:t>: </a:t>
            </a:r>
            <a:r>
              <a:rPr lang="en-GB" altLang="hu-HU" dirty="0">
                <a:solidFill>
                  <a:srgbClr val="008000"/>
                </a:solidFill>
              </a:rPr>
              <a:t>Most limiting CNEs (TOP 20)</a:t>
            </a:r>
            <a:r>
              <a:rPr lang="sl-SI" altLang="hu-HU" dirty="0">
                <a:solidFill>
                  <a:srgbClr val="008000"/>
                </a:solidFill>
              </a:rPr>
              <a:t>    </a:t>
            </a:r>
            <a:r>
              <a:rPr lang="cs-CZ" altLang="hu-HU" dirty="0">
                <a:solidFill>
                  <a:srgbClr val="008000"/>
                </a:solidFill>
              </a:rPr>
              <a:t>202204</a:t>
            </a:r>
            <a:endParaRPr lang="en-GB" altLang="hu-HU" dirty="0">
              <a:solidFill>
                <a:srgbClr val="008000"/>
              </a:solidFill>
            </a:endParaRPr>
          </a:p>
          <a:p>
            <a:endParaRPr lang="en-US" dirty="0">
              <a:solidFill>
                <a:srgbClr val="FF0000"/>
              </a:solidFill>
            </a:endParaRPr>
          </a:p>
        </p:txBody>
      </p:sp>
      <p:sp>
        <p:nvSpPr>
          <p:cNvPr id="36" name="Content Placeholder 15">
            <a:extLst>
              <a:ext uri="{FF2B5EF4-FFF2-40B4-BE49-F238E27FC236}">
                <a16:creationId xmlns:a16="http://schemas.microsoft.com/office/drawing/2014/main" id="{E358852D-FA22-564B-8FF1-4D41EAF68204}"/>
              </a:ext>
            </a:extLst>
          </p:cNvPr>
          <p:cNvSpPr>
            <a:spLocks noGrp="1"/>
          </p:cNvSpPr>
          <p:nvPr>
            <p:ph sz="quarter" idx="17"/>
          </p:nvPr>
        </p:nvSpPr>
        <p:spPr>
          <a:xfrm>
            <a:off x="541953" y="1080000"/>
            <a:ext cx="9000000" cy="4320000"/>
          </a:xfrm>
        </p:spPr>
        <p:txBody>
          <a:bodyPr/>
          <a:lstStyle/>
          <a:p>
            <a:endParaRPr lang="en-US" dirty="0"/>
          </a:p>
          <a:p>
            <a:endParaRPr lang="en-US" dirty="0"/>
          </a:p>
          <a:p>
            <a:endParaRPr lang="en-US" dirty="0"/>
          </a:p>
          <a:p>
            <a:pPr lvl="1"/>
            <a:endParaRPr lang="en-US" dirty="0"/>
          </a:p>
          <a:p>
            <a:pPr lvl="1"/>
            <a:endParaRPr lang="en-US" dirty="0"/>
          </a:p>
        </p:txBody>
      </p:sp>
      <p:sp>
        <p:nvSpPr>
          <p:cNvPr id="2" name="Slide Number Placeholder 1"/>
          <p:cNvSpPr>
            <a:spLocks noGrp="1"/>
          </p:cNvSpPr>
          <p:nvPr>
            <p:ph type="sldNum" sz="quarter" idx="4"/>
          </p:nvPr>
        </p:nvSpPr>
        <p:spPr/>
        <p:txBody>
          <a:bodyPr/>
          <a:lstStyle/>
          <a:p>
            <a:fld id="{F551322C-20B2-48C3-B63D-68158FEBF630}" type="slidenum">
              <a:rPr lang="en-US" smtClean="0">
                <a:solidFill>
                  <a:srgbClr val="FFFFFF">
                    <a:lumMod val="50000"/>
                  </a:srgbClr>
                </a:solidFill>
                <a:latin typeface="Arial"/>
              </a:rPr>
              <a:pPr/>
              <a:t>73</a:t>
            </a:fld>
            <a:endParaRPr lang="en-US" dirty="0">
              <a:solidFill>
                <a:srgbClr val="FFFFFF">
                  <a:lumMod val="50000"/>
                </a:srgbClr>
              </a:solidFill>
              <a:latin typeface="Arial"/>
            </a:endParaRPr>
          </a:p>
        </p:txBody>
      </p:sp>
      <p:sp>
        <p:nvSpPr>
          <p:cNvPr id="3" name="Rectangle 2"/>
          <p:cNvSpPr/>
          <p:nvPr/>
        </p:nvSpPr>
        <p:spPr>
          <a:xfrm>
            <a:off x="527596" y="1848491"/>
            <a:ext cx="7118038" cy="1046440"/>
          </a:xfrm>
          <a:prstGeom prst="rect">
            <a:avLst/>
          </a:prstGeom>
        </p:spPr>
        <p:txBody>
          <a:bodyPr wrap="square">
            <a:spAutoFit/>
          </a:bodyPr>
          <a:lstStyle/>
          <a:p>
            <a:pPr marL="349250" lvl="2">
              <a:spcBef>
                <a:spcPts val="400"/>
              </a:spcBef>
              <a:buClr>
                <a:srgbClr val="0100FE"/>
              </a:buClr>
              <a:defRPr/>
            </a:pPr>
            <a:endParaRPr lang="en-US" sz="1200" dirty="0">
              <a:solidFill>
                <a:schemeClr val="tx1">
                  <a:lumMod val="65000"/>
                  <a:lumOff val="35000"/>
                </a:schemeClr>
              </a:solidFill>
              <a:latin typeface="+mn-lt"/>
              <a:ea typeface="Arial Unicode MS" panose="020B0604020202020204" pitchFamily="34" charset="-128"/>
              <a:cs typeface="Arial Unicode MS" panose="020B0604020202020204" pitchFamily="34" charset="-128"/>
            </a:endParaRPr>
          </a:p>
          <a:p>
            <a:pPr marL="349250" lvl="2">
              <a:spcBef>
                <a:spcPts val="400"/>
              </a:spcBef>
              <a:buClr>
                <a:srgbClr val="0100FE"/>
              </a:buClr>
              <a:defRPr/>
            </a:pPr>
            <a:endParaRPr lang="en-US" sz="1400" dirty="0">
              <a:solidFill>
                <a:srgbClr val="3366FF"/>
              </a:solidFill>
              <a:latin typeface="+mn-lt"/>
              <a:ea typeface="Arial Unicode MS" panose="020B0604020202020204" pitchFamily="34" charset="-128"/>
              <a:cs typeface="Arial Unicode MS" panose="020B0604020202020204" pitchFamily="34" charset="-128"/>
            </a:endParaRPr>
          </a:p>
          <a:p>
            <a:pPr indent="-565150">
              <a:spcBef>
                <a:spcPts val="400"/>
              </a:spcBef>
              <a:buClr>
                <a:srgbClr val="0100FE"/>
              </a:buClr>
              <a:defRPr/>
            </a:pPr>
            <a:endParaRPr lang="en-US" sz="1200" dirty="0">
              <a:solidFill>
                <a:schemeClr val="tx1">
                  <a:lumMod val="65000"/>
                  <a:lumOff val="35000"/>
                </a:schemeClr>
              </a:solidFill>
              <a:ea typeface="Arial Unicode MS" panose="020B0604020202020204" pitchFamily="34" charset="-128"/>
              <a:cs typeface="Arial Unicode MS" panose="020B0604020202020204" pitchFamily="34" charset="-128"/>
            </a:endParaRPr>
          </a:p>
          <a:p>
            <a:pPr marL="349250" lvl="2">
              <a:spcBef>
                <a:spcPts val="400"/>
              </a:spcBef>
              <a:buClr>
                <a:srgbClr val="0100FE"/>
              </a:buClr>
              <a:defRPr/>
            </a:pPr>
            <a:endParaRPr lang="en-US" sz="1400" dirty="0">
              <a:solidFill>
                <a:srgbClr val="3366FF"/>
              </a:solidFill>
              <a:latin typeface="+mn-lt"/>
              <a:ea typeface="Arial Unicode MS" panose="020B0604020202020204" pitchFamily="34" charset="-128"/>
              <a:cs typeface="Arial Unicode MS" panose="020B0604020202020204" pitchFamily="34" charset="-128"/>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sp>
        <p:nvSpPr>
          <p:cNvPr id="10" name="Obdélník 9">
            <a:extLst>
              <a:ext uri="{FF2B5EF4-FFF2-40B4-BE49-F238E27FC236}">
                <a16:creationId xmlns:a16="http://schemas.microsoft.com/office/drawing/2014/main" id="{4A179DF9-E31E-43B8-9578-FA4520D932D3}"/>
              </a:ext>
            </a:extLst>
          </p:cNvPr>
          <p:cNvSpPr/>
          <p:nvPr/>
        </p:nvSpPr>
        <p:spPr>
          <a:xfrm>
            <a:off x="878924" y="1390060"/>
            <a:ext cx="2864951" cy="369332"/>
          </a:xfrm>
          <a:prstGeom prst="rect">
            <a:avLst/>
          </a:prstGeom>
        </p:spPr>
        <p:txBody>
          <a:bodyPr wrap="none">
            <a:spAutoFit/>
          </a:bodyPr>
          <a:lstStyle/>
          <a:p>
            <a:r>
              <a:rPr lang="de-DE" dirty="0">
                <a:latin typeface="Arial" panose="020B0604020202020204" pitchFamily="34" charset="0"/>
                <a:cs typeface="Arial" panose="020B0604020202020204" pitchFamily="34" charset="0"/>
              </a:rPr>
              <a:t>Total BDs:</a:t>
            </a:r>
            <a:r>
              <a:rPr lang="cs-CZ" dirty="0">
                <a:latin typeface="Arial" panose="020B0604020202020204" pitchFamily="34" charset="0"/>
                <a:cs typeface="Arial" panose="020B0604020202020204" pitchFamily="34" charset="0"/>
              </a:rPr>
              <a:t> 30 (720 hours) </a:t>
            </a:r>
            <a:endParaRPr lang="de-DE" dirty="0">
              <a:latin typeface="Arial" panose="020B0604020202020204" pitchFamily="34" charset="0"/>
              <a:cs typeface="Arial" panose="020B0604020202020204" pitchFamily="34" charset="0"/>
            </a:endParaRPr>
          </a:p>
        </p:txBody>
      </p:sp>
      <p:pic>
        <p:nvPicPr>
          <p:cNvPr id="4" name="Picture 5">
            <a:extLst>
              <a:ext uri="{FF2B5EF4-FFF2-40B4-BE49-F238E27FC236}">
                <a16:creationId xmlns:a16="http://schemas.microsoft.com/office/drawing/2014/main" id="{BA50351F-2193-48BB-A89C-36BC8888A465}"/>
              </a:ext>
            </a:extLst>
          </p:cNvPr>
          <p:cNvPicPr>
            <a:picLocks noChangeAspect="1"/>
          </p:cNvPicPr>
          <p:nvPr/>
        </p:nvPicPr>
        <p:blipFill>
          <a:blip r:embed="rId3"/>
          <a:stretch>
            <a:fillRect/>
          </a:stretch>
        </p:blipFill>
        <p:spPr>
          <a:xfrm>
            <a:off x="534464" y="4764965"/>
            <a:ext cx="9001815" cy="1612047"/>
          </a:xfrm>
          <a:prstGeom prst="rect">
            <a:avLst/>
          </a:prstGeom>
        </p:spPr>
      </p:pic>
      <p:sp>
        <p:nvSpPr>
          <p:cNvPr id="11" name="Textfeld 10"/>
          <p:cNvSpPr txBox="1"/>
          <p:nvPr/>
        </p:nvSpPr>
        <p:spPr>
          <a:xfrm>
            <a:off x="6595109" y="842600"/>
            <a:ext cx="2303145" cy="738664"/>
          </a:xfrm>
          <a:prstGeom prst="rect">
            <a:avLst/>
          </a:prstGeom>
          <a:solidFill>
            <a:srgbClr val="FFC000"/>
          </a:solidFill>
          <a:ln>
            <a:solidFill>
              <a:srgbClr val="FFC000"/>
            </a:solidFill>
          </a:ln>
        </p:spPr>
        <p:txBody>
          <a:bodyPr wrap="square" rtlCol="0">
            <a:spAutoFit/>
          </a:bodyPr>
          <a:lstStyle/>
          <a:p>
            <a:pPr algn="l"/>
            <a:r>
              <a:rPr lang="de-DE" sz="1400" dirty="0">
                <a:solidFill>
                  <a:schemeClr val="tx2"/>
                </a:solidFill>
                <a:latin typeface="Arial" panose="020B0604020202020204" pitchFamily="34" charset="0"/>
                <a:cs typeface="Arial" panose="020B0604020202020204" pitchFamily="34" charset="0"/>
              </a:rPr>
              <a:t>@ ext//</a:t>
            </a:r>
            <a:r>
              <a:rPr lang="de-DE" sz="1400" dirty="0" err="1">
                <a:solidFill>
                  <a:schemeClr val="tx2"/>
                </a:solidFill>
                <a:latin typeface="Arial" panose="020B0604020202020204" pitchFamily="34" charset="0"/>
                <a:cs typeface="Arial" panose="020B0604020202020204" pitchFamily="34" charset="0"/>
              </a:rPr>
              <a:t>run</a:t>
            </a:r>
            <a:r>
              <a:rPr lang="de-DE" sz="1400" dirty="0">
                <a:solidFill>
                  <a:schemeClr val="tx2"/>
                </a:solidFill>
                <a:latin typeface="Arial" panose="020B0604020202020204" pitchFamily="34" charset="0"/>
                <a:cs typeface="Arial" panose="020B0604020202020204" pitchFamily="34" charset="0"/>
              </a:rPr>
              <a:t> </a:t>
            </a:r>
            <a:r>
              <a:rPr lang="de-DE" sz="1400" dirty="0" err="1">
                <a:solidFill>
                  <a:schemeClr val="tx2"/>
                </a:solidFill>
                <a:latin typeface="Arial" panose="020B0604020202020204" pitchFamily="34" charset="0"/>
                <a:cs typeface="Arial" panose="020B0604020202020204" pitchFamily="34" charset="0"/>
              </a:rPr>
              <a:t>coordinator</a:t>
            </a:r>
            <a:r>
              <a:rPr lang="de-DE" sz="1400" dirty="0">
                <a:solidFill>
                  <a:schemeClr val="tx2"/>
                </a:solidFill>
                <a:latin typeface="Arial" panose="020B0604020202020204" pitchFamily="34" charset="0"/>
                <a:cs typeface="Arial" panose="020B0604020202020204" pitchFamily="34" charset="0"/>
              </a:rPr>
              <a:t>: </a:t>
            </a:r>
            <a:r>
              <a:rPr lang="de-DE" sz="1400" dirty="0" err="1">
                <a:solidFill>
                  <a:schemeClr val="tx2"/>
                </a:solidFill>
                <a:latin typeface="Arial" panose="020B0604020202020204" pitchFamily="34" charset="0"/>
                <a:cs typeface="Arial" panose="020B0604020202020204" pitchFamily="34" charset="0"/>
              </a:rPr>
              <a:t>To</a:t>
            </a:r>
            <a:r>
              <a:rPr lang="de-DE" sz="1400" dirty="0">
                <a:solidFill>
                  <a:schemeClr val="tx2"/>
                </a:solidFill>
                <a:latin typeface="Arial" panose="020B0604020202020204" pitchFamily="34" charset="0"/>
                <a:cs typeface="Arial" panose="020B0604020202020204" pitchFamily="34" charset="0"/>
              </a:rPr>
              <a:t> </a:t>
            </a:r>
            <a:r>
              <a:rPr lang="de-DE" sz="1400" dirty="0" err="1">
                <a:solidFill>
                  <a:schemeClr val="tx2"/>
                </a:solidFill>
                <a:latin typeface="Arial" panose="020B0604020202020204" pitchFamily="34" charset="0"/>
                <a:cs typeface="Arial" panose="020B0604020202020204" pitchFamily="34" charset="0"/>
              </a:rPr>
              <a:t>be</a:t>
            </a:r>
            <a:r>
              <a:rPr lang="de-DE" sz="1400" dirty="0">
                <a:solidFill>
                  <a:schemeClr val="tx2"/>
                </a:solidFill>
                <a:latin typeface="Arial" panose="020B0604020202020204" pitchFamily="34" charset="0"/>
                <a:cs typeface="Arial" panose="020B0604020202020204" pitchFamily="34" charset="0"/>
              </a:rPr>
              <a:t> </a:t>
            </a:r>
            <a:r>
              <a:rPr lang="de-DE" sz="1400" dirty="0" err="1">
                <a:solidFill>
                  <a:schemeClr val="tx2"/>
                </a:solidFill>
                <a:latin typeface="Arial" panose="020B0604020202020204" pitchFamily="34" charset="0"/>
                <a:cs typeface="Arial" panose="020B0604020202020204" pitchFamily="34" charset="0"/>
              </a:rPr>
              <a:t>updated</a:t>
            </a:r>
            <a:r>
              <a:rPr lang="de-DE" sz="1400" dirty="0">
                <a:solidFill>
                  <a:schemeClr val="tx2"/>
                </a:solidFill>
                <a:latin typeface="Arial" panose="020B0604020202020204" pitchFamily="34" charset="0"/>
                <a:cs typeface="Arial" panose="020B0604020202020204" pitchFamily="34" charset="0"/>
              </a:rPr>
              <a:t> </a:t>
            </a:r>
            <a:r>
              <a:rPr lang="de-DE" sz="1400" dirty="0" err="1">
                <a:solidFill>
                  <a:schemeClr val="tx2"/>
                </a:solidFill>
                <a:latin typeface="Arial" panose="020B0604020202020204" pitchFamily="34" charset="0"/>
                <a:cs typeface="Arial" panose="020B0604020202020204" pitchFamily="34" charset="0"/>
              </a:rPr>
              <a:t>when</a:t>
            </a:r>
            <a:r>
              <a:rPr lang="de-DE" sz="1400" dirty="0">
                <a:solidFill>
                  <a:schemeClr val="tx2"/>
                </a:solidFill>
                <a:latin typeface="Arial" panose="020B0604020202020204" pitchFamily="34" charset="0"/>
                <a:cs typeface="Arial" panose="020B0604020202020204" pitchFamily="34" charset="0"/>
              </a:rPr>
              <a:t> MC </a:t>
            </a:r>
            <a:r>
              <a:rPr lang="de-DE" sz="1400" dirty="0" err="1">
                <a:solidFill>
                  <a:schemeClr val="tx2"/>
                </a:solidFill>
                <a:latin typeface="Arial" panose="020B0604020202020204" pitchFamily="34" charset="0"/>
                <a:cs typeface="Arial" panose="020B0604020202020204" pitchFamily="34" charset="0"/>
              </a:rPr>
              <a:t>Simulations</a:t>
            </a:r>
            <a:r>
              <a:rPr lang="de-DE" sz="1400" dirty="0">
                <a:solidFill>
                  <a:schemeClr val="tx2"/>
                </a:solidFill>
                <a:latin typeface="Arial" panose="020B0604020202020204" pitchFamily="34" charset="0"/>
                <a:cs typeface="Arial" panose="020B0604020202020204" pitchFamily="34" charset="0"/>
              </a:rPr>
              <a:t> </a:t>
            </a:r>
            <a:r>
              <a:rPr lang="de-DE" sz="1400" dirty="0" err="1">
                <a:solidFill>
                  <a:schemeClr val="tx2"/>
                </a:solidFill>
                <a:latin typeface="Arial" panose="020B0604020202020204" pitchFamily="34" charset="0"/>
                <a:cs typeface="Arial" panose="020B0604020202020204" pitchFamily="34" charset="0"/>
              </a:rPr>
              <a:t>are</a:t>
            </a:r>
            <a:r>
              <a:rPr lang="de-DE" sz="1400" dirty="0">
                <a:solidFill>
                  <a:schemeClr val="tx2"/>
                </a:solidFill>
                <a:latin typeface="Arial" panose="020B0604020202020204" pitchFamily="34" charset="0"/>
                <a:cs typeface="Arial" panose="020B0604020202020204" pitchFamily="34" charset="0"/>
              </a:rPr>
              <a:t> </a:t>
            </a:r>
            <a:r>
              <a:rPr lang="de-DE" sz="1400" dirty="0" err="1">
                <a:solidFill>
                  <a:schemeClr val="tx2"/>
                </a:solidFill>
                <a:latin typeface="Arial" panose="020B0604020202020204" pitchFamily="34" charset="0"/>
                <a:cs typeface="Arial" panose="020B0604020202020204" pitchFamily="34" charset="0"/>
              </a:rPr>
              <a:t>available</a:t>
            </a:r>
            <a:endParaRPr lang="de-DE" sz="1400" dirty="0">
              <a:solidFill>
                <a:schemeClr val="tx2"/>
              </a:solidFill>
              <a:latin typeface="Arial" panose="020B0604020202020204" pitchFamily="34" charset="0"/>
              <a:cs typeface="Arial" panose="020B0604020202020204" pitchFamily="34" charset="0"/>
            </a:endParaRPr>
          </a:p>
        </p:txBody>
      </p:sp>
      <p:graphicFrame>
        <p:nvGraphicFramePr>
          <p:cNvPr id="7" name="Tabulka 6">
            <a:extLst>
              <a:ext uri="{FF2B5EF4-FFF2-40B4-BE49-F238E27FC236}">
                <a16:creationId xmlns:a16="http://schemas.microsoft.com/office/drawing/2014/main" id="{C5D58446-CEB3-4475-AF7D-FCAFF0436971}"/>
              </a:ext>
            </a:extLst>
          </p:cNvPr>
          <p:cNvGraphicFramePr>
            <a:graphicFrameLocks noGrp="1"/>
          </p:cNvGraphicFramePr>
          <p:nvPr>
            <p:extLst>
              <p:ext uri="{D42A27DB-BD31-4B8C-83A1-F6EECF244321}">
                <p14:modId xmlns:p14="http://schemas.microsoft.com/office/powerpoint/2010/main" val="800598517"/>
              </p:ext>
            </p:extLst>
          </p:nvPr>
        </p:nvGraphicFramePr>
        <p:xfrm>
          <a:off x="878924" y="1818663"/>
          <a:ext cx="8662568" cy="2857554"/>
        </p:xfrm>
        <a:graphic>
          <a:graphicData uri="http://schemas.openxmlformats.org/drawingml/2006/table">
            <a:tbl>
              <a:tblPr/>
              <a:tblGrid>
                <a:gridCol w="2617647">
                  <a:extLst>
                    <a:ext uri="{9D8B030D-6E8A-4147-A177-3AD203B41FA5}">
                      <a16:colId xmlns:a16="http://schemas.microsoft.com/office/drawing/2014/main" val="2697183200"/>
                    </a:ext>
                  </a:extLst>
                </a:gridCol>
                <a:gridCol w="595682">
                  <a:extLst>
                    <a:ext uri="{9D8B030D-6E8A-4147-A177-3AD203B41FA5}">
                      <a16:colId xmlns:a16="http://schemas.microsoft.com/office/drawing/2014/main" val="1569678413"/>
                    </a:ext>
                  </a:extLst>
                </a:gridCol>
                <a:gridCol w="1208144">
                  <a:extLst>
                    <a:ext uri="{9D8B030D-6E8A-4147-A177-3AD203B41FA5}">
                      <a16:colId xmlns:a16="http://schemas.microsoft.com/office/drawing/2014/main" val="1993834136"/>
                    </a:ext>
                  </a:extLst>
                </a:gridCol>
                <a:gridCol w="914499">
                  <a:extLst>
                    <a:ext uri="{9D8B030D-6E8A-4147-A177-3AD203B41FA5}">
                      <a16:colId xmlns:a16="http://schemas.microsoft.com/office/drawing/2014/main" val="3057848842"/>
                    </a:ext>
                  </a:extLst>
                </a:gridCol>
                <a:gridCol w="696362">
                  <a:extLst>
                    <a:ext uri="{9D8B030D-6E8A-4147-A177-3AD203B41FA5}">
                      <a16:colId xmlns:a16="http://schemas.microsoft.com/office/drawing/2014/main" val="1052306765"/>
                    </a:ext>
                  </a:extLst>
                </a:gridCol>
                <a:gridCol w="497102">
                  <a:extLst>
                    <a:ext uri="{9D8B030D-6E8A-4147-A177-3AD203B41FA5}">
                      <a16:colId xmlns:a16="http://schemas.microsoft.com/office/drawing/2014/main" val="440820297"/>
                    </a:ext>
                  </a:extLst>
                </a:gridCol>
                <a:gridCol w="522271">
                  <a:extLst>
                    <a:ext uri="{9D8B030D-6E8A-4147-A177-3AD203B41FA5}">
                      <a16:colId xmlns:a16="http://schemas.microsoft.com/office/drawing/2014/main" val="1700331926"/>
                    </a:ext>
                  </a:extLst>
                </a:gridCol>
                <a:gridCol w="696362">
                  <a:extLst>
                    <a:ext uri="{9D8B030D-6E8A-4147-A177-3AD203B41FA5}">
                      <a16:colId xmlns:a16="http://schemas.microsoft.com/office/drawing/2014/main" val="1376968702"/>
                    </a:ext>
                  </a:extLst>
                </a:gridCol>
                <a:gridCol w="914499">
                  <a:extLst>
                    <a:ext uri="{9D8B030D-6E8A-4147-A177-3AD203B41FA5}">
                      <a16:colId xmlns:a16="http://schemas.microsoft.com/office/drawing/2014/main" val="2447986643"/>
                    </a:ext>
                  </a:extLst>
                </a:gridCol>
              </a:tblGrid>
              <a:tr h="125914">
                <a:tc>
                  <a:txBody>
                    <a:bodyPr/>
                    <a:lstStyle/>
                    <a:p>
                      <a:pPr algn="l" fontAlgn="b"/>
                      <a:r>
                        <a:rPr lang="cs-CZ" sz="700" b="1" i="0" u="none" strike="noStrike">
                          <a:solidFill>
                            <a:srgbClr val="000000"/>
                          </a:solidFill>
                          <a:effectLst/>
                          <a:latin typeface="Arial" panose="020B0604020202020204" pitchFamily="34" charset="0"/>
                        </a:rPr>
                        <a:t>CNE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Distinct Hours</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Hours CNE has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Max of Shadow 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Average of RAM</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Min of RAM</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Max of RAM</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cs-CZ" sz="700" b="1" i="0" u="none" strike="noStrike">
                          <a:solidFill>
                            <a:srgbClr val="000000"/>
                          </a:solidFill>
                          <a:effectLst/>
                          <a:latin typeface="Arial" panose="020B0604020202020204" pitchFamily="34" charset="0"/>
                        </a:rPr>
                        <a:t>Max of z2zPTDF</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pl-PL" sz="700" b="1" i="0" u="none" strike="noStrike">
                          <a:solidFill>
                            <a:srgbClr val="000000"/>
                          </a:solidFill>
                          <a:effectLst/>
                          <a:latin typeface="Arial" panose="020B0604020202020204" pitchFamily="34" charset="0"/>
                        </a:rPr>
                        <a:t>Max of sum z2z PTDF</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3118697026"/>
                  </a:ext>
                </a:extLst>
              </a:tr>
              <a:tr h="125914">
                <a:tc>
                  <a:txBody>
                    <a:bodyPr/>
                    <a:lstStyle/>
                    <a:p>
                      <a:pPr algn="l" fontAlgn="b"/>
                      <a:r>
                        <a:rPr lang="nl-NL" sz="700" b="0" i="0" u="none" strike="noStrike">
                          <a:solidFill>
                            <a:srgbClr val="000000"/>
                          </a:solidFill>
                          <a:effectLst/>
                          <a:latin typeface="Arial" panose="020B0604020202020204" pitchFamily="34" charset="0"/>
                        </a:rPr>
                        <a:t>[NL-D2] Meeden-Diele  380 Z [OPP] [NL]</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198</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198</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10675,484</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24%</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68%</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0,29444</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0,65946</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9D9D9"/>
                    </a:solidFill>
                  </a:tcPr>
                </a:tc>
                <a:extLst>
                  <a:ext uri="{0D108BD9-81ED-4DB2-BD59-A6C34878D82A}">
                    <a16:rowId xmlns:a16="http://schemas.microsoft.com/office/drawing/2014/main" val="555219819"/>
                  </a:ext>
                </a:extLst>
              </a:tr>
              <a:tr h="125914">
                <a:tc>
                  <a:txBody>
                    <a:bodyPr/>
                    <a:lstStyle/>
                    <a:p>
                      <a:pPr algn="l" fontAlgn="b"/>
                      <a:r>
                        <a:rPr lang="cs-CZ" sz="700" b="0" i="0" u="none" strike="noStrike">
                          <a:solidFill>
                            <a:srgbClr val="000000"/>
                          </a:solidFill>
                          <a:effectLst/>
                          <a:latin typeface="Arial" panose="020B0604020202020204" pitchFamily="34" charset="0"/>
                        </a:rPr>
                        <a:t>[AT-AT] Bisamberg 2 - Wien Suedost 227 [DIR]</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132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133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4268,574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0,05038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0,22243</a:t>
                      </a:r>
                    </a:p>
                  </a:txBody>
                  <a:tcPr marL="0" marR="0" marT="0" marB="0" anchor="b">
                    <a:lnL>
                      <a:noFill/>
                    </a:lnL>
                    <a:lnR>
                      <a:noFill/>
                    </a:lnR>
                    <a:lnT>
                      <a:noFill/>
                    </a:lnT>
                    <a:lnB>
                      <a:noFill/>
                    </a:lnB>
                  </a:tcPr>
                </a:tc>
                <a:extLst>
                  <a:ext uri="{0D108BD9-81ED-4DB2-BD59-A6C34878D82A}">
                    <a16:rowId xmlns:a16="http://schemas.microsoft.com/office/drawing/2014/main" val="638630293"/>
                  </a:ext>
                </a:extLst>
              </a:tr>
              <a:tr h="125914">
                <a:tc>
                  <a:txBody>
                    <a:bodyPr/>
                    <a:lstStyle/>
                    <a:p>
                      <a:pPr algn="l" fontAlgn="b"/>
                      <a:r>
                        <a:rPr lang="en-US" sz="700" b="0" i="0" u="none" strike="noStrike">
                          <a:solidFill>
                            <a:srgbClr val="000000"/>
                          </a:solidFill>
                          <a:effectLst/>
                          <a:latin typeface="Arial" panose="020B0604020202020204" pitchFamily="34" charset="0"/>
                        </a:rPr>
                        <a:t>[BE-FR] Achene - Lonny 19 [DIR] [FR]</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97</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97</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908,792</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62%</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31%</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91%</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0,41614</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0,9852</a:t>
                      </a:r>
                    </a:p>
                  </a:txBody>
                  <a:tcPr marL="0" marR="0" marT="0" marB="0" anchor="b">
                    <a:lnL>
                      <a:noFill/>
                    </a:lnL>
                    <a:lnR>
                      <a:noFill/>
                    </a:lnR>
                    <a:lnT>
                      <a:noFill/>
                    </a:lnT>
                    <a:lnB>
                      <a:noFill/>
                    </a:lnB>
                    <a:solidFill>
                      <a:srgbClr val="D9D9D9"/>
                    </a:solidFill>
                  </a:tcPr>
                </a:tc>
                <a:extLst>
                  <a:ext uri="{0D108BD9-81ED-4DB2-BD59-A6C34878D82A}">
                    <a16:rowId xmlns:a16="http://schemas.microsoft.com/office/drawing/2014/main" val="659571801"/>
                  </a:ext>
                </a:extLst>
              </a:tr>
              <a:tr h="125914">
                <a:tc>
                  <a:txBody>
                    <a:bodyPr/>
                    <a:lstStyle/>
                    <a:p>
                      <a:pPr algn="l" fontAlgn="b"/>
                      <a:r>
                        <a:rPr lang="de-DE" sz="700" b="0" i="0" u="none" strike="noStrike">
                          <a:solidFill>
                            <a:srgbClr val="000000"/>
                          </a:solidFill>
                          <a:effectLst/>
                          <a:latin typeface="Arial" panose="020B0604020202020204" pitchFamily="34" charset="0"/>
                        </a:rPr>
                        <a:t>[D7-D7] Buerstadt - Lambsheim BUERST W [DIR]</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95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96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8078,488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0,17369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0,68046</a:t>
                      </a:r>
                    </a:p>
                  </a:txBody>
                  <a:tcPr marL="0" marR="0" marT="0" marB="0" anchor="b">
                    <a:lnL>
                      <a:noFill/>
                    </a:lnL>
                    <a:lnR>
                      <a:noFill/>
                    </a:lnR>
                    <a:lnT>
                      <a:noFill/>
                    </a:lnT>
                    <a:lnB>
                      <a:noFill/>
                    </a:lnB>
                  </a:tcPr>
                </a:tc>
                <a:extLst>
                  <a:ext uri="{0D108BD9-81ED-4DB2-BD59-A6C34878D82A}">
                    <a16:rowId xmlns:a16="http://schemas.microsoft.com/office/drawing/2014/main" val="2362225983"/>
                  </a:ext>
                </a:extLst>
              </a:tr>
              <a:tr h="125914">
                <a:tc>
                  <a:txBody>
                    <a:bodyPr/>
                    <a:lstStyle/>
                    <a:p>
                      <a:pPr algn="l" fontAlgn="b"/>
                      <a:r>
                        <a:rPr lang="cs-CZ" sz="700" b="0" i="0" u="none" strike="noStrike">
                          <a:solidFill>
                            <a:srgbClr val="000000"/>
                          </a:solidFill>
                          <a:effectLst/>
                          <a:latin typeface="Arial" panose="020B0604020202020204" pitchFamily="34" charset="0"/>
                        </a:rPr>
                        <a:t>[NL-NL] Diemen-Lelystad 380 W [OPP]</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94</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94</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2172,697</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23%</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18%</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47%</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0,19005</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0,46489</a:t>
                      </a:r>
                    </a:p>
                  </a:txBody>
                  <a:tcPr marL="0" marR="0" marT="0" marB="0" anchor="b">
                    <a:lnL>
                      <a:noFill/>
                    </a:lnL>
                    <a:lnR>
                      <a:noFill/>
                    </a:lnR>
                    <a:lnT>
                      <a:noFill/>
                    </a:lnT>
                    <a:lnB>
                      <a:noFill/>
                    </a:lnB>
                    <a:solidFill>
                      <a:srgbClr val="D9D9D9"/>
                    </a:solidFill>
                  </a:tcPr>
                </a:tc>
                <a:extLst>
                  <a:ext uri="{0D108BD9-81ED-4DB2-BD59-A6C34878D82A}">
                    <a16:rowId xmlns:a16="http://schemas.microsoft.com/office/drawing/2014/main" val="3310310979"/>
                  </a:ext>
                </a:extLst>
              </a:tr>
              <a:tr h="125914">
                <a:tc>
                  <a:txBody>
                    <a:bodyPr/>
                    <a:lstStyle/>
                    <a:p>
                      <a:pPr algn="l" fontAlgn="b"/>
                      <a:r>
                        <a:rPr lang="cs-CZ" sz="700" b="0" i="0" u="none" strike="noStrike">
                          <a:solidFill>
                            <a:srgbClr val="000000"/>
                          </a:solidFill>
                          <a:effectLst/>
                          <a:latin typeface="Arial" panose="020B0604020202020204" pitchFamily="34" charset="0"/>
                        </a:rPr>
                        <a:t>[BE-FR] Avelgem - Avelin 80 [DIR] [FR]</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1030,433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105%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0,41421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1,0097</a:t>
                      </a:r>
                    </a:p>
                  </a:txBody>
                  <a:tcPr marL="0" marR="0" marT="0" marB="0" anchor="b">
                    <a:lnL>
                      <a:noFill/>
                    </a:lnL>
                    <a:lnR>
                      <a:noFill/>
                    </a:lnR>
                    <a:lnT>
                      <a:noFill/>
                    </a:lnT>
                    <a:lnB>
                      <a:noFill/>
                    </a:lnB>
                  </a:tcPr>
                </a:tc>
                <a:extLst>
                  <a:ext uri="{0D108BD9-81ED-4DB2-BD59-A6C34878D82A}">
                    <a16:rowId xmlns:a16="http://schemas.microsoft.com/office/drawing/2014/main" val="898472941"/>
                  </a:ext>
                </a:extLst>
              </a:tr>
              <a:tr h="125914">
                <a:tc>
                  <a:txBody>
                    <a:bodyPr/>
                    <a:lstStyle/>
                    <a:p>
                      <a:pPr algn="l" fontAlgn="b"/>
                      <a:r>
                        <a:rPr lang="fr-FR" sz="700" b="0" i="0" u="none" strike="noStrike">
                          <a:solidFill>
                            <a:srgbClr val="000000"/>
                          </a:solidFill>
                          <a:effectLst/>
                          <a:latin typeface="Arial" panose="020B0604020202020204" pitchFamily="34" charset="0"/>
                        </a:rPr>
                        <a:t>[CZ-PL] Wielopole - Nosovice [DIR] [PL]</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73</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73</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1520,714</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51%</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24%</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72%</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0,03947</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1,14161</a:t>
                      </a:r>
                    </a:p>
                  </a:txBody>
                  <a:tcPr marL="0" marR="0" marT="0" marB="0" anchor="b">
                    <a:lnL>
                      <a:noFill/>
                    </a:lnL>
                    <a:lnR>
                      <a:noFill/>
                    </a:lnR>
                    <a:lnT>
                      <a:noFill/>
                    </a:lnT>
                    <a:lnB>
                      <a:noFill/>
                    </a:lnB>
                    <a:solidFill>
                      <a:srgbClr val="D9D9D9"/>
                    </a:solidFill>
                  </a:tcPr>
                </a:tc>
                <a:extLst>
                  <a:ext uri="{0D108BD9-81ED-4DB2-BD59-A6C34878D82A}">
                    <a16:rowId xmlns:a16="http://schemas.microsoft.com/office/drawing/2014/main" val="3963611614"/>
                  </a:ext>
                </a:extLst>
              </a:tr>
              <a:tr h="125914">
                <a:tc>
                  <a:txBody>
                    <a:bodyPr/>
                    <a:lstStyle/>
                    <a:p>
                      <a:pPr algn="l" fontAlgn="b"/>
                      <a:r>
                        <a:rPr lang="en-US" sz="700" b="0" i="0" u="none" strike="noStrike">
                          <a:solidFill>
                            <a:srgbClr val="000000"/>
                          </a:solidFill>
                          <a:effectLst/>
                          <a:latin typeface="Arial" panose="020B0604020202020204" pitchFamily="34" charset="0"/>
                        </a:rPr>
                        <a:t>[BE-BE] Achene - Gramme 380.10 [OPP]</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1284,865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78%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105%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0,41474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0,98356</a:t>
                      </a:r>
                    </a:p>
                  </a:txBody>
                  <a:tcPr marL="0" marR="0" marT="0" marB="0" anchor="b">
                    <a:lnL>
                      <a:noFill/>
                    </a:lnL>
                    <a:lnR>
                      <a:noFill/>
                    </a:lnR>
                    <a:lnT>
                      <a:noFill/>
                    </a:lnT>
                    <a:lnB>
                      <a:noFill/>
                    </a:lnB>
                  </a:tcPr>
                </a:tc>
                <a:extLst>
                  <a:ext uri="{0D108BD9-81ED-4DB2-BD59-A6C34878D82A}">
                    <a16:rowId xmlns:a16="http://schemas.microsoft.com/office/drawing/2014/main" val="1380332846"/>
                  </a:ext>
                </a:extLst>
              </a:tr>
              <a:tr h="125914">
                <a:tc>
                  <a:txBody>
                    <a:bodyPr/>
                    <a:lstStyle/>
                    <a:p>
                      <a:pPr algn="l" fontAlgn="b"/>
                      <a:r>
                        <a:rPr lang="cs-CZ" sz="700" b="0" i="0" u="none" strike="noStrike" dirty="0">
                          <a:solidFill>
                            <a:srgbClr val="000000"/>
                          </a:solidFill>
                          <a:effectLst/>
                          <a:latin typeface="Arial" panose="020B0604020202020204" pitchFamily="34" charset="0"/>
                        </a:rPr>
                        <a:t>[CZ-D8] Hradec - </a:t>
                      </a:r>
                      <a:r>
                        <a:rPr lang="cs-CZ" sz="700" b="0" i="0" u="none" strike="noStrike" dirty="0" err="1">
                          <a:solidFill>
                            <a:srgbClr val="000000"/>
                          </a:solidFill>
                          <a:effectLst/>
                          <a:latin typeface="Arial" panose="020B0604020202020204" pitchFamily="34" charset="0"/>
                        </a:rPr>
                        <a:t>Rohrsdorf</a:t>
                      </a:r>
                      <a:r>
                        <a:rPr lang="cs-CZ" sz="700" b="0" i="0" u="none" strike="noStrike" dirty="0">
                          <a:solidFill>
                            <a:srgbClr val="000000"/>
                          </a:solidFill>
                          <a:effectLst/>
                          <a:latin typeface="Arial" panose="020B0604020202020204" pitchFamily="34" charset="0"/>
                        </a:rPr>
                        <a:t> 446 [OPP] [D8]</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62</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62</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563,940</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31%</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5%</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50%</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0,19622</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1,20492</a:t>
                      </a:r>
                    </a:p>
                  </a:txBody>
                  <a:tcPr marL="0" marR="0" marT="0" marB="0" anchor="b">
                    <a:lnL>
                      <a:noFill/>
                    </a:lnL>
                    <a:lnR>
                      <a:noFill/>
                    </a:lnR>
                    <a:lnT>
                      <a:noFill/>
                    </a:lnT>
                    <a:lnB>
                      <a:noFill/>
                    </a:lnB>
                    <a:solidFill>
                      <a:srgbClr val="D9D9D9"/>
                    </a:solidFill>
                  </a:tcPr>
                </a:tc>
                <a:extLst>
                  <a:ext uri="{0D108BD9-81ED-4DB2-BD59-A6C34878D82A}">
                    <a16:rowId xmlns:a16="http://schemas.microsoft.com/office/drawing/2014/main" val="2631135806"/>
                  </a:ext>
                </a:extLst>
              </a:tr>
              <a:tr h="125914">
                <a:tc>
                  <a:txBody>
                    <a:bodyPr/>
                    <a:lstStyle/>
                    <a:p>
                      <a:pPr algn="l" fontAlgn="b"/>
                      <a:r>
                        <a:rPr lang="pl-PL" sz="700" b="0" i="0" u="none" strike="noStrike">
                          <a:solidFill>
                            <a:srgbClr val="000000"/>
                          </a:solidFill>
                          <a:effectLst/>
                          <a:latin typeface="Arial" panose="020B0604020202020204" pitchFamily="34" charset="0"/>
                        </a:rPr>
                        <a:t>[PL-PL] Krosno Iskrzynia - Rzeszow [OPP]</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60</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60</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622,767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0,12778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1,13229</a:t>
                      </a:r>
                    </a:p>
                  </a:txBody>
                  <a:tcPr marL="0" marR="0" marT="0" marB="0" anchor="b">
                    <a:lnL>
                      <a:noFill/>
                    </a:lnL>
                    <a:lnR>
                      <a:noFill/>
                    </a:lnR>
                    <a:lnT>
                      <a:noFill/>
                    </a:lnT>
                    <a:lnB>
                      <a:noFill/>
                    </a:lnB>
                  </a:tcPr>
                </a:tc>
                <a:extLst>
                  <a:ext uri="{0D108BD9-81ED-4DB2-BD59-A6C34878D82A}">
                    <a16:rowId xmlns:a16="http://schemas.microsoft.com/office/drawing/2014/main" val="1034332762"/>
                  </a:ext>
                </a:extLst>
              </a:tr>
              <a:tr h="125914">
                <a:tc>
                  <a:txBody>
                    <a:bodyPr/>
                    <a:lstStyle/>
                    <a:p>
                      <a:pPr algn="l" fontAlgn="b"/>
                      <a:r>
                        <a:rPr lang="cs-CZ" sz="700" b="0" i="0" u="none" strike="noStrike">
                          <a:solidFill>
                            <a:srgbClr val="000000"/>
                          </a:solidFill>
                          <a:effectLst/>
                          <a:latin typeface="Arial" panose="020B0604020202020204" pitchFamily="34" charset="0"/>
                        </a:rPr>
                        <a:t>[AT-D2] St. Peter 2 - Pleinting 258 [OPP] [AT]</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55</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55</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1466,462</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79%</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32%</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126%</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0,05881</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0,49735</a:t>
                      </a:r>
                    </a:p>
                  </a:txBody>
                  <a:tcPr marL="0" marR="0" marT="0" marB="0" anchor="b">
                    <a:lnL>
                      <a:noFill/>
                    </a:lnL>
                    <a:lnR>
                      <a:noFill/>
                    </a:lnR>
                    <a:lnT>
                      <a:noFill/>
                    </a:lnT>
                    <a:lnB>
                      <a:noFill/>
                    </a:lnB>
                    <a:solidFill>
                      <a:srgbClr val="D9D9D9"/>
                    </a:solidFill>
                  </a:tcPr>
                </a:tc>
                <a:extLst>
                  <a:ext uri="{0D108BD9-81ED-4DB2-BD59-A6C34878D82A}">
                    <a16:rowId xmlns:a16="http://schemas.microsoft.com/office/drawing/2014/main" val="1598130101"/>
                  </a:ext>
                </a:extLst>
              </a:tr>
              <a:tr h="125914">
                <a:tc>
                  <a:txBody>
                    <a:bodyPr/>
                    <a:lstStyle/>
                    <a:p>
                      <a:pPr algn="l" fontAlgn="b"/>
                      <a:r>
                        <a:rPr lang="cs-CZ" sz="700" b="0" i="0" u="none" strike="noStrike">
                          <a:solidFill>
                            <a:srgbClr val="000000"/>
                          </a:solidFill>
                          <a:effectLst/>
                          <a:latin typeface="Arial" panose="020B0604020202020204" pitchFamily="34" charset="0"/>
                        </a:rPr>
                        <a:t>[D2-D7] Grosskrotzenburg - Urberach UMAIN N2 [DIR] [D7]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3088,607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0,07473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0,35</a:t>
                      </a:r>
                    </a:p>
                  </a:txBody>
                  <a:tcPr marL="0" marR="0" marT="0" marB="0" anchor="b">
                    <a:lnL>
                      <a:noFill/>
                    </a:lnL>
                    <a:lnR>
                      <a:noFill/>
                    </a:lnR>
                    <a:lnT>
                      <a:noFill/>
                    </a:lnT>
                    <a:lnB>
                      <a:noFill/>
                    </a:lnB>
                  </a:tcPr>
                </a:tc>
                <a:extLst>
                  <a:ext uri="{0D108BD9-81ED-4DB2-BD59-A6C34878D82A}">
                    <a16:rowId xmlns:a16="http://schemas.microsoft.com/office/drawing/2014/main" val="354719572"/>
                  </a:ext>
                </a:extLst>
              </a:tr>
              <a:tr h="125914">
                <a:tc>
                  <a:txBody>
                    <a:bodyPr/>
                    <a:lstStyle/>
                    <a:p>
                      <a:pPr algn="l" fontAlgn="b"/>
                      <a:r>
                        <a:rPr lang="de-DE" sz="700" b="0" i="0" u="none" strike="noStrike">
                          <a:solidFill>
                            <a:srgbClr val="000000"/>
                          </a:solidFill>
                          <a:effectLst/>
                          <a:latin typeface="Arial" panose="020B0604020202020204" pitchFamily="34" charset="0"/>
                        </a:rPr>
                        <a:t>[D2-NL] Diele - Meeden SCHWARZ [DIR] [D2]</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50</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50</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38582,681</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35%</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80%</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0,27239</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0,6332</a:t>
                      </a:r>
                    </a:p>
                  </a:txBody>
                  <a:tcPr marL="0" marR="0" marT="0" marB="0" anchor="b">
                    <a:lnL>
                      <a:noFill/>
                    </a:lnL>
                    <a:lnR>
                      <a:noFill/>
                    </a:lnR>
                    <a:lnT>
                      <a:noFill/>
                    </a:lnT>
                    <a:lnB>
                      <a:noFill/>
                    </a:lnB>
                    <a:solidFill>
                      <a:srgbClr val="D9D9D9"/>
                    </a:solidFill>
                  </a:tcPr>
                </a:tc>
                <a:extLst>
                  <a:ext uri="{0D108BD9-81ED-4DB2-BD59-A6C34878D82A}">
                    <a16:rowId xmlns:a16="http://schemas.microsoft.com/office/drawing/2014/main" val="2468566810"/>
                  </a:ext>
                </a:extLst>
              </a:tr>
              <a:tr h="125914">
                <a:tc>
                  <a:txBody>
                    <a:bodyPr/>
                    <a:lstStyle/>
                    <a:p>
                      <a:pPr algn="l" fontAlgn="b"/>
                      <a:r>
                        <a:rPr lang="de-DE" sz="700" b="0" i="0" u="none" strike="noStrike">
                          <a:solidFill>
                            <a:srgbClr val="000000"/>
                          </a:solidFill>
                          <a:effectLst/>
                          <a:latin typeface="Arial" panose="020B0604020202020204" pitchFamily="34" charset="0"/>
                        </a:rPr>
                        <a:t>[NL-D7] Maasbracht - Oberzier SELFK WS [DIR] [D7]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2140,467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50%</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101%</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0,26246</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0,67412</a:t>
                      </a:r>
                    </a:p>
                  </a:txBody>
                  <a:tcPr marL="0" marR="0" marT="0" marB="0" anchor="b">
                    <a:lnL>
                      <a:noFill/>
                    </a:lnL>
                    <a:lnR>
                      <a:noFill/>
                    </a:lnR>
                    <a:lnT>
                      <a:noFill/>
                    </a:lnT>
                    <a:lnB>
                      <a:noFill/>
                    </a:lnB>
                  </a:tcPr>
                </a:tc>
                <a:extLst>
                  <a:ext uri="{0D108BD9-81ED-4DB2-BD59-A6C34878D82A}">
                    <a16:rowId xmlns:a16="http://schemas.microsoft.com/office/drawing/2014/main" val="2808680299"/>
                  </a:ext>
                </a:extLst>
              </a:tr>
              <a:tr h="125914">
                <a:tc>
                  <a:txBody>
                    <a:bodyPr/>
                    <a:lstStyle/>
                    <a:p>
                      <a:pPr algn="l" fontAlgn="b"/>
                      <a:r>
                        <a:rPr lang="cs-CZ" sz="700" b="0" i="0" u="none" strike="noStrike">
                          <a:solidFill>
                            <a:srgbClr val="000000"/>
                          </a:solidFill>
                          <a:effectLst/>
                          <a:latin typeface="Arial" panose="020B0604020202020204" pitchFamily="34" charset="0"/>
                        </a:rPr>
                        <a:t>[PL-PL] Mikulowa AT1 [OPP]</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45</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45</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682,210</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64%</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52%</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86%</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0,02425</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0,54713</a:t>
                      </a:r>
                    </a:p>
                  </a:txBody>
                  <a:tcPr marL="0" marR="0" marT="0" marB="0" anchor="b">
                    <a:lnL>
                      <a:noFill/>
                    </a:lnL>
                    <a:lnR>
                      <a:noFill/>
                    </a:lnR>
                    <a:lnT>
                      <a:noFill/>
                    </a:lnT>
                    <a:lnB>
                      <a:noFill/>
                    </a:lnB>
                    <a:solidFill>
                      <a:srgbClr val="D9D9D9"/>
                    </a:solidFill>
                  </a:tcPr>
                </a:tc>
                <a:extLst>
                  <a:ext uri="{0D108BD9-81ED-4DB2-BD59-A6C34878D82A}">
                    <a16:rowId xmlns:a16="http://schemas.microsoft.com/office/drawing/2014/main" val="530658206"/>
                  </a:ext>
                </a:extLst>
              </a:tr>
              <a:tr h="125914">
                <a:tc>
                  <a:txBody>
                    <a:bodyPr/>
                    <a:lstStyle/>
                    <a:p>
                      <a:pPr algn="l" fontAlgn="b"/>
                      <a:r>
                        <a:rPr lang="cs-CZ" sz="700" b="0" i="0" u="none" strike="noStrike">
                          <a:solidFill>
                            <a:srgbClr val="000000"/>
                          </a:solidFill>
                          <a:effectLst/>
                          <a:latin typeface="Arial" panose="020B0604020202020204" pitchFamily="34" charset="0"/>
                        </a:rPr>
                        <a:t>[AT-AT] Westtirol 1 - Westtirol 2 WTRHU41 [OPP]</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1031,567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14%</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37%</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0,28402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1,16742</a:t>
                      </a:r>
                    </a:p>
                  </a:txBody>
                  <a:tcPr marL="0" marR="0" marT="0" marB="0" anchor="b">
                    <a:lnL>
                      <a:noFill/>
                    </a:lnL>
                    <a:lnR>
                      <a:noFill/>
                    </a:lnR>
                    <a:lnT>
                      <a:noFill/>
                    </a:lnT>
                    <a:lnB>
                      <a:noFill/>
                    </a:lnB>
                  </a:tcPr>
                </a:tc>
                <a:extLst>
                  <a:ext uri="{0D108BD9-81ED-4DB2-BD59-A6C34878D82A}">
                    <a16:rowId xmlns:a16="http://schemas.microsoft.com/office/drawing/2014/main" val="3391567713"/>
                  </a:ext>
                </a:extLst>
              </a:tr>
              <a:tr h="125914">
                <a:tc>
                  <a:txBody>
                    <a:bodyPr/>
                    <a:lstStyle/>
                    <a:p>
                      <a:pPr algn="l" fontAlgn="b"/>
                      <a:r>
                        <a:rPr lang="cs-CZ" sz="700" b="0" i="0" u="none" strike="noStrike">
                          <a:solidFill>
                            <a:srgbClr val="000000"/>
                          </a:solidFill>
                          <a:effectLst/>
                          <a:latin typeface="Arial" panose="020B0604020202020204" pitchFamily="34" charset="0"/>
                        </a:rPr>
                        <a:t>[PL-PL] Polaniec - Tarnow [DIR]</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40</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40</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765,740</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32%</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17%</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56%</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0,06357</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0,63809</a:t>
                      </a:r>
                    </a:p>
                  </a:txBody>
                  <a:tcPr marL="0" marR="0" marT="0" marB="0" anchor="b">
                    <a:lnL>
                      <a:noFill/>
                    </a:lnL>
                    <a:lnR>
                      <a:noFill/>
                    </a:lnR>
                    <a:lnT>
                      <a:noFill/>
                    </a:lnT>
                    <a:lnB>
                      <a:noFill/>
                    </a:lnB>
                    <a:solidFill>
                      <a:srgbClr val="D9D9D9"/>
                    </a:solidFill>
                  </a:tcPr>
                </a:tc>
                <a:extLst>
                  <a:ext uri="{0D108BD9-81ED-4DB2-BD59-A6C34878D82A}">
                    <a16:rowId xmlns:a16="http://schemas.microsoft.com/office/drawing/2014/main" val="3493233503"/>
                  </a:ext>
                </a:extLst>
              </a:tr>
              <a:tr h="125914">
                <a:tc>
                  <a:txBody>
                    <a:bodyPr/>
                    <a:lstStyle/>
                    <a:p>
                      <a:pPr algn="l" fontAlgn="b"/>
                      <a:r>
                        <a:rPr lang="nn-NO" sz="700" b="0" i="0" u="none" strike="noStrike">
                          <a:solidFill>
                            <a:srgbClr val="000000"/>
                          </a:solidFill>
                          <a:effectLst/>
                          <a:latin typeface="Arial" panose="020B0604020202020204" pitchFamily="34" charset="0"/>
                        </a:rPr>
                        <a:t>[D8-PL] Mikulowa PST1 [OPP] [PL]</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40</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40</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1701,433</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30%</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60%</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0,38905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1,42602</a:t>
                      </a:r>
                    </a:p>
                  </a:txBody>
                  <a:tcPr marL="0" marR="0" marT="0" marB="0" anchor="b">
                    <a:lnL>
                      <a:noFill/>
                    </a:lnL>
                    <a:lnR>
                      <a:noFill/>
                    </a:lnR>
                    <a:lnT>
                      <a:noFill/>
                    </a:lnT>
                    <a:lnB>
                      <a:noFill/>
                    </a:lnB>
                  </a:tcPr>
                </a:tc>
                <a:extLst>
                  <a:ext uri="{0D108BD9-81ED-4DB2-BD59-A6C34878D82A}">
                    <a16:rowId xmlns:a16="http://schemas.microsoft.com/office/drawing/2014/main" val="1789952060"/>
                  </a:ext>
                </a:extLst>
              </a:tr>
              <a:tr h="125914">
                <a:tc>
                  <a:txBody>
                    <a:bodyPr/>
                    <a:lstStyle/>
                    <a:p>
                      <a:pPr algn="l" fontAlgn="b"/>
                      <a:r>
                        <a:rPr lang="cs-CZ" sz="700" b="0" i="0" u="none" strike="noStrike">
                          <a:solidFill>
                            <a:srgbClr val="000000"/>
                          </a:solidFill>
                          <a:effectLst/>
                          <a:latin typeface="Arial" panose="020B0604020202020204" pitchFamily="34" charset="0"/>
                        </a:rPr>
                        <a:t>[D8-PL] Krajnik - Vierraden 2 [OPP] [PL]</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40</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40</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2344,338</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11%</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32%</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0,27856</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1,0222</a:t>
                      </a:r>
                    </a:p>
                  </a:txBody>
                  <a:tcPr marL="0" marR="0" marT="0" marB="0" anchor="b">
                    <a:lnL>
                      <a:noFill/>
                    </a:lnL>
                    <a:lnR>
                      <a:noFill/>
                    </a:lnR>
                    <a:lnT>
                      <a:noFill/>
                    </a:lnT>
                    <a:lnB>
                      <a:noFill/>
                    </a:lnB>
                    <a:solidFill>
                      <a:srgbClr val="D9D9D9"/>
                    </a:solidFill>
                  </a:tcPr>
                </a:tc>
                <a:extLst>
                  <a:ext uri="{0D108BD9-81ED-4DB2-BD59-A6C34878D82A}">
                    <a16:rowId xmlns:a16="http://schemas.microsoft.com/office/drawing/2014/main" val="2356112656"/>
                  </a:ext>
                </a:extLst>
              </a:tr>
              <a:tr h="125914">
                <a:tc>
                  <a:txBody>
                    <a:bodyPr/>
                    <a:lstStyle/>
                    <a:p>
                      <a:pPr algn="l" fontAlgn="b"/>
                      <a:r>
                        <a:rPr lang="nb-NO" sz="700" b="0" i="0" u="none" strike="noStrike">
                          <a:solidFill>
                            <a:srgbClr val="000000"/>
                          </a:solidFill>
                          <a:effectLst/>
                          <a:latin typeface="Arial" panose="020B0604020202020204" pitchFamily="34" charset="0"/>
                        </a:rPr>
                        <a:t>[AT-SI] Obersielach - Podlog 247 [DIR] [AT]</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35</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1005,780</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32%</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8%</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109%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0,19499</a:t>
                      </a:r>
                    </a:p>
                  </a:txBody>
                  <a:tcPr marL="0" marR="0" marT="0" marB="0" anchor="b">
                    <a:lnL>
                      <a:noFill/>
                    </a:lnL>
                    <a:lnR>
                      <a:noFill/>
                    </a:lnR>
                    <a:lnT>
                      <a:noFill/>
                    </a:lnT>
                    <a:lnB>
                      <a:noFill/>
                    </a:lnB>
                  </a:tcPr>
                </a:tc>
                <a:tc>
                  <a:txBody>
                    <a:bodyPr/>
                    <a:lstStyle/>
                    <a:p>
                      <a:pPr algn="r" fontAlgn="b"/>
                      <a:r>
                        <a:rPr lang="cs-CZ" sz="700" b="0" i="0" u="none" strike="noStrike">
                          <a:solidFill>
                            <a:srgbClr val="000000"/>
                          </a:solidFill>
                          <a:effectLst/>
                          <a:latin typeface="Arial" panose="020B0604020202020204" pitchFamily="34" charset="0"/>
                        </a:rPr>
                        <a:t>0,57061</a:t>
                      </a:r>
                    </a:p>
                  </a:txBody>
                  <a:tcPr marL="0" marR="0" marT="0" marB="0" anchor="b">
                    <a:lnL>
                      <a:noFill/>
                    </a:lnL>
                    <a:lnR>
                      <a:noFill/>
                    </a:lnR>
                    <a:lnT>
                      <a:noFill/>
                    </a:lnT>
                    <a:lnB>
                      <a:noFill/>
                    </a:lnB>
                  </a:tcPr>
                </a:tc>
                <a:extLst>
                  <a:ext uri="{0D108BD9-81ED-4DB2-BD59-A6C34878D82A}">
                    <a16:rowId xmlns:a16="http://schemas.microsoft.com/office/drawing/2014/main" val="2855875416"/>
                  </a:ext>
                </a:extLst>
              </a:tr>
              <a:tr h="125914">
                <a:tc>
                  <a:txBody>
                    <a:bodyPr/>
                    <a:lstStyle/>
                    <a:p>
                      <a:pPr algn="l" fontAlgn="b"/>
                      <a:r>
                        <a:rPr lang="cs-CZ" sz="700" b="0" i="0" u="none" strike="noStrike">
                          <a:solidFill>
                            <a:srgbClr val="000000"/>
                          </a:solidFill>
                          <a:effectLst/>
                          <a:latin typeface="Arial" panose="020B0604020202020204" pitchFamily="34" charset="0"/>
                        </a:rPr>
                        <a:t>[SK-UA] V.Kapusany - Mukachevo (WPS) [DIR] [SK]</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35</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35</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1051,588</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59%</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37%</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82%</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a:solidFill>
                            <a:srgbClr val="000000"/>
                          </a:solidFill>
                          <a:effectLst/>
                          <a:latin typeface="Arial" panose="020B0604020202020204" pitchFamily="34" charset="0"/>
                        </a:rPr>
                        <a:t>0,26801</a:t>
                      </a:r>
                    </a:p>
                  </a:txBody>
                  <a:tcPr marL="0" marR="0" marT="0" marB="0" anchor="b">
                    <a:lnL>
                      <a:noFill/>
                    </a:lnL>
                    <a:lnR>
                      <a:noFill/>
                    </a:lnR>
                    <a:lnT>
                      <a:noFill/>
                    </a:lnT>
                    <a:lnB>
                      <a:noFill/>
                    </a:lnB>
                    <a:solidFill>
                      <a:srgbClr val="D9D9D9"/>
                    </a:solidFill>
                  </a:tcPr>
                </a:tc>
                <a:tc>
                  <a:txBody>
                    <a:bodyPr/>
                    <a:lstStyle/>
                    <a:p>
                      <a:pPr algn="r" fontAlgn="b"/>
                      <a:r>
                        <a:rPr lang="cs-CZ" sz="700" b="0" i="0" u="none" strike="noStrike" dirty="0">
                          <a:solidFill>
                            <a:srgbClr val="000000"/>
                          </a:solidFill>
                          <a:effectLst/>
                          <a:latin typeface="Arial" panose="020B0604020202020204" pitchFamily="34" charset="0"/>
                        </a:rPr>
                        <a:t>0,9759</a:t>
                      </a:r>
                    </a:p>
                  </a:txBody>
                  <a:tcPr marL="0" marR="0" marT="0" marB="0" anchor="b">
                    <a:lnL>
                      <a:noFill/>
                    </a:lnL>
                    <a:lnR>
                      <a:noFill/>
                    </a:lnR>
                    <a:lnT>
                      <a:noFill/>
                    </a:lnT>
                    <a:lnB>
                      <a:noFill/>
                    </a:lnB>
                    <a:solidFill>
                      <a:srgbClr val="D9D9D9"/>
                    </a:solidFill>
                  </a:tcPr>
                </a:tc>
                <a:extLst>
                  <a:ext uri="{0D108BD9-81ED-4DB2-BD59-A6C34878D82A}">
                    <a16:rowId xmlns:a16="http://schemas.microsoft.com/office/drawing/2014/main" val="409283222"/>
                  </a:ext>
                </a:extLst>
              </a:tr>
            </a:tbl>
          </a:graphicData>
        </a:graphic>
      </p:graphicFrame>
    </p:spTree>
    <p:extLst>
      <p:ext uri="{BB962C8B-B14F-4D97-AF65-F5344CB8AC3E}">
        <p14:creationId xmlns:p14="http://schemas.microsoft.com/office/powerpoint/2010/main" val="307809294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38417" y="110176"/>
            <a:ext cx="7044142" cy="336550"/>
          </a:xfrm>
        </p:spPr>
        <p:txBody>
          <a:bodyPr/>
          <a:lstStyle/>
          <a:p>
            <a:r>
              <a:rPr lang="en-US" dirty="0">
                <a:solidFill>
                  <a:srgbClr val="008000"/>
                </a:solidFill>
              </a:rPr>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US" dirty="0">
                <a:solidFill>
                  <a:srgbClr val="008000"/>
                </a:solidFill>
              </a:rPr>
              <a:t>KPI</a:t>
            </a:r>
            <a:r>
              <a:rPr lang="hu-HU" dirty="0">
                <a:solidFill>
                  <a:srgbClr val="008000"/>
                </a:solidFill>
              </a:rPr>
              <a:t> </a:t>
            </a:r>
            <a:r>
              <a:rPr lang="de-DE" dirty="0">
                <a:solidFill>
                  <a:srgbClr val="008000"/>
                </a:solidFill>
              </a:rPr>
              <a:t>8b</a:t>
            </a:r>
            <a:r>
              <a:rPr lang="en-GB" altLang="en-US" dirty="0">
                <a:solidFill>
                  <a:srgbClr val="008000"/>
                </a:solidFill>
              </a:rPr>
              <a:t>: Allocation Constraints</a:t>
            </a:r>
            <a:r>
              <a:rPr lang="sl-SI" altLang="hu-HU" dirty="0">
                <a:solidFill>
                  <a:srgbClr val="008000"/>
                </a:solidFill>
              </a:rPr>
              <a:t>    </a:t>
            </a:r>
            <a:r>
              <a:rPr lang="cs-CZ" altLang="hu-HU" dirty="0" smtClean="0">
                <a:solidFill>
                  <a:srgbClr val="008000"/>
                </a:solidFill>
              </a:rPr>
              <a:t>202</a:t>
            </a:r>
            <a:r>
              <a:rPr lang="de-DE" altLang="hu-HU" dirty="0" smtClean="0">
                <a:solidFill>
                  <a:srgbClr val="008000"/>
                </a:solidFill>
              </a:rPr>
              <a:t>204</a:t>
            </a:r>
            <a:endParaRPr lang="en-GB" altLang="hu-HU" dirty="0">
              <a:solidFill>
                <a:srgbClr val="008000"/>
              </a:solidFill>
            </a:endParaRPr>
          </a:p>
          <a:p>
            <a:endParaRPr lang="en-US" dirty="0">
              <a:solidFill>
                <a:srgbClr val="FF0000"/>
              </a:solidFill>
            </a:endParaRPr>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sp>
        <p:nvSpPr>
          <p:cNvPr id="11" name="Rectangle 2"/>
          <p:cNvSpPr/>
          <p:nvPr/>
        </p:nvSpPr>
        <p:spPr>
          <a:xfrm>
            <a:off x="410157" y="6428134"/>
            <a:ext cx="3348645" cy="261610"/>
          </a:xfrm>
          <a:prstGeom prst="rect">
            <a:avLst/>
          </a:prstGeom>
          <a:solidFill>
            <a:schemeClr val="bg1">
              <a:lumMod val="85000"/>
            </a:schemeClr>
          </a:solidFill>
        </p:spPr>
        <p:txBody>
          <a:bodyPr wrap="square">
            <a:spAutoFit/>
          </a:bodyPr>
          <a:lstStyle>
            <a:defPPr>
              <a:defRPr lang="fr-FR"/>
            </a:defPPr>
            <a:lvl1pPr algn="l" rtl="0" fontAlgn="base">
              <a:spcBef>
                <a:spcPct val="0"/>
              </a:spcBef>
              <a:spcAft>
                <a:spcPct val="0"/>
              </a:spcAft>
              <a:defRPr kern="1200">
                <a:solidFill>
                  <a:schemeClr val="tx1"/>
                </a:solidFill>
                <a:latin typeface="Arial Unicode MS"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Unicode MS"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Unicode MS"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Unicode MS"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Unicode MS" charset="0"/>
                <a:ea typeface="ＭＳ Ｐゴシック" charset="0"/>
                <a:cs typeface="ＭＳ Ｐゴシック" charset="0"/>
              </a:defRPr>
            </a:lvl5pPr>
            <a:lvl6pPr marL="2286000" algn="l" defTabSz="457200" rtl="0" eaLnBrk="1" latinLnBrk="0" hangingPunct="1">
              <a:defRPr kern="1200">
                <a:solidFill>
                  <a:schemeClr val="tx1"/>
                </a:solidFill>
                <a:latin typeface="Arial Unicode MS" charset="0"/>
                <a:ea typeface="ＭＳ Ｐゴシック" charset="0"/>
                <a:cs typeface="ＭＳ Ｐゴシック" charset="0"/>
              </a:defRPr>
            </a:lvl6pPr>
            <a:lvl7pPr marL="2743200" algn="l" defTabSz="457200" rtl="0" eaLnBrk="1" latinLnBrk="0" hangingPunct="1">
              <a:defRPr kern="1200">
                <a:solidFill>
                  <a:schemeClr val="tx1"/>
                </a:solidFill>
                <a:latin typeface="Arial Unicode MS" charset="0"/>
                <a:ea typeface="ＭＳ Ｐゴシック" charset="0"/>
                <a:cs typeface="ＭＳ Ｐゴシック" charset="0"/>
              </a:defRPr>
            </a:lvl7pPr>
            <a:lvl8pPr marL="3200400" algn="l" defTabSz="457200" rtl="0" eaLnBrk="1" latinLnBrk="0" hangingPunct="1">
              <a:defRPr kern="1200">
                <a:solidFill>
                  <a:schemeClr val="tx1"/>
                </a:solidFill>
                <a:latin typeface="Arial Unicode MS" charset="0"/>
                <a:ea typeface="ＭＳ Ｐゴシック" charset="0"/>
                <a:cs typeface="ＭＳ Ｐゴシック" charset="0"/>
              </a:defRPr>
            </a:lvl8pPr>
            <a:lvl9pPr marL="3657600" algn="l" defTabSz="457200" rtl="0" eaLnBrk="1" latinLnBrk="0" hangingPunct="1">
              <a:defRPr kern="1200">
                <a:solidFill>
                  <a:schemeClr val="tx1"/>
                </a:solidFill>
                <a:latin typeface="Arial Unicode MS" charset="0"/>
                <a:ea typeface="ＭＳ Ｐゴシック" charset="0"/>
                <a:cs typeface="ＭＳ Ｐゴシック" charset="0"/>
              </a:defRPr>
            </a:lvl9pPr>
          </a:lstStyle>
          <a:p>
            <a:pPr marL="0" marR="0" lvl="0" indent="0" algn="just" defTabSz="914400" rtl="0" eaLnBrk="1" fontAlgn="base" latinLnBrk="0" hangingPunct="1">
              <a:lnSpc>
                <a:spcPct val="100000"/>
              </a:lnSpc>
              <a:spcBef>
                <a:spcPts val="0"/>
              </a:spcBef>
              <a:spcAft>
                <a:spcPts val="0"/>
              </a:spcAft>
              <a:buClrTx/>
              <a:buSzTx/>
              <a:buFontTx/>
              <a:buNone/>
              <a:tabLst/>
              <a:defRPr/>
            </a:pPr>
            <a:r>
              <a:rPr kumimoji="0" lang="nl-BE" sz="11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rPr>
              <a:t>Please</a:t>
            </a:r>
            <a:r>
              <a:rPr kumimoji="0" lang="nl-BE" sz="11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rPr>
              <a:t> </a:t>
            </a:r>
            <a:r>
              <a:rPr kumimoji="0" lang="nl-BE" sz="11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rPr>
              <a:t>note</a:t>
            </a:r>
            <a:r>
              <a:rPr kumimoji="0" lang="nl-BE" sz="11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rPr>
              <a:t> </a:t>
            </a:r>
            <a:r>
              <a:rPr kumimoji="0" lang="nl-BE" sz="11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rPr>
              <a:t>that</a:t>
            </a:r>
            <a:r>
              <a:rPr kumimoji="0" lang="nl-BE" sz="11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rPr>
              <a:t> Belgium </a:t>
            </a:r>
            <a:r>
              <a:rPr kumimoji="0" lang="nl-BE" sz="11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rPr>
              <a:t>only</a:t>
            </a:r>
            <a:r>
              <a:rPr kumimoji="0" lang="nl-BE" sz="11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rPr>
              <a:t> </a:t>
            </a:r>
            <a:r>
              <a:rPr kumimoji="0" lang="nl-BE" sz="11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rPr>
              <a:t>uses</a:t>
            </a:r>
            <a:r>
              <a:rPr kumimoji="0" lang="nl-BE" sz="11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rPr>
              <a:t> import </a:t>
            </a:r>
            <a:r>
              <a:rPr kumimoji="0" lang="nl-BE" sz="11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rPr>
              <a:t>constraints</a:t>
            </a:r>
            <a:r>
              <a:rPr kumimoji="0" lang="nl-BE" sz="11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rPr>
              <a:t>. </a:t>
            </a:r>
          </a:p>
        </p:txBody>
      </p:sp>
      <p:pic>
        <p:nvPicPr>
          <p:cNvPr id="14" name="Picture" title="This slide contains the following visuals: Belgium - Allocation Constraint values and SDAC Net Positions  ,Poland - Allocation Constraint values and SDAC Net Positions  ,tableEx ,tableEx ,tableEx ,tableEx. Please refer to the notes on this slide for details">
            <a:hlinkClick r:id="rId3"/>
          </p:cNvPr>
          <p:cNvPicPr>
            <a:picLocks noChangeAspect="1"/>
          </p:cNvPicPr>
          <p:nvPr/>
        </p:nvPicPr>
        <p:blipFill>
          <a:blip r:embed="rId4"/>
          <a:stretch>
            <a:fillRect/>
          </a:stretch>
        </p:blipFill>
        <p:spPr>
          <a:xfrm>
            <a:off x="332508" y="982322"/>
            <a:ext cx="9270423" cy="5288989"/>
          </a:xfrm>
          <a:prstGeom prst="rect">
            <a:avLst/>
          </a:prstGeom>
          <a:noFill/>
        </p:spPr>
      </p:pic>
    </p:spTree>
    <p:extLst>
      <p:ext uri="{BB962C8B-B14F-4D97-AF65-F5344CB8AC3E}">
        <p14:creationId xmlns:p14="http://schemas.microsoft.com/office/powerpoint/2010/main" val="9846349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PoljeZBesedilom 3">
            <a:extLst>
              <a:ext uri="{FF2B5EF4-FFF2-40B4-BE49-F238E27FC236}">
                <a16:creationId xmlns:a16="http://schemas.microsoft.com/office/drawing/2014/main" id="{7C841443-AFBB-4106-BB4C-D0EE673E7836}"/>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cs-CZ" dirty="0"/>
              <a:t>BD20220401</a:t>
            </a:r>
          </a:p>
        </p:txBody>
      </p:sp>
      <p:sp>
        <p:nvSpPr>
          <p:cNvPr id="7" name="Nadpis 1">
            <a:extLst>
              <a:ext uri="{FF2B5EF4-FFF2-40B4-BE49-F238E27FC236}">
                <a16:creationId xmlns:a16="http://schemas.microsoft.com/office/drawing/2014/main" id="{B5D55664-C79B-4F81-96CF-DE9DED568F78}"/>
              </a:ext>
            </a:extLst>
          </p:cNvPr>
          <p:cNvSpPr txBox="1">
            <a:spLocks/>
          </p:cNvSpPr>
          <p:nvPr/>
        </p:nvSpPr>
        <p:spPr>
          <a:xfrm>
            <a:off x="539999" y="108000"/>
            <a:ext cx="6798796" cy="336550"/>
          </a:xfrm>
          <a:prstGeom prst="rect">
            <a:avLst/>
          </a:prstGeom>
        </p:spPr>
        <p:txBody>
          <a:bodyPr/>
          <a:lstStyle>
            <a:lvl1pPr marL="0" indent="0" algn="l" rtl="0" eaLnBrk="1" fontAlgn="base" hangingPunct="1">
              <a:spcBef>
                <a:spcPct val="0"/>
              </a:spcBef>
              <a:spcAft>
                <a:spcPct val="0"/>
              </a:spcAft>
              <a:defRPr sz="1600" b="0" i="0">
                <a:solidFill>
                  <a:srgbClr val="008000"/>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sl-SI" altLang="sl-SI" kern="0"/>
              <a:t>Parallel Run KPI report</a:t>
            </a:r>
            <a:br>
              <a:rPr lang="sl-SI" altLang="sl-SI" kern="0"/>
            </a:br>
            <a:endParaRPr lang="cs-CZ" kern="0" dirty="0"/>
          </a:p>
        </p:txBody>
      </p:sp>
      <p:sp>
        <p:nvSpPr>
          <p:cNvPr id="8" name="Zástupný symbol pro text 2">
            <a:extLst>
              <a:ext uri="{FF2B5EF4-FFF2-40B4-BE49-F238E27FC236}">
                <a16:creationId xmlns:a16="http://schemas.microsoft.com/office/drawing/2014/main" id="{325B20BB-5215-4BBA-A539-0F85FFA13D43}"/>
              </a:ext>
            </a:extLst>
          </p:cNvPr>
          <p:cNvSpPr txBox="1">
            <a:spLocks/>
          </p:cNvSpPr>
          <p:nvPr/>
        </p:nvSpPr>
        <p:spPr>
          <a:xfrm>
            <a:off x="540000" y="461650"/>
            <a:ext cx="8376894" cy="363850"/>
          </a:xfrm>
          <a:prstGeom prst="rect">
            <a:avLst/>
          </a:prstGeom>
        </p:spPr>
        <p:txBody>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008000"/>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08000"/>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r>
              <a:rPr lang="en-US" altLang="sl-SI" kern="0"/>
              <a:t>KPI 9: Clearing prices, price spreads and price convergence</a:t>
            </a:r>
            <a:endParaRPr lang="sl-SI" altLang="sl-SI" kern="0"/>
          </a:p>
          <a:p>
            <a:endParaRPr lang="cs-CZ" kern="0" dirty="0"/>
          </a:p>
        </p:txBody>
      </p:sp>
      <p:pic>
        <p:nvPicPr>
          <p:cNvPr id="5" name="Obrázek 4">
            <a:extLst>
              <a:ext uri="{FF2B5EF4-FFF2-40B4-BE49-F238E27FC236}">
                <a16:creationId xmlns:a16="http://schemas.microsoft.com/office/drawing/2014/main" id="{1D20287B-8C6D-4B0D-A9FA-5EFAF9CAF8EA}"/>
              </a:ext>
            </a:extLst>
          </p:cNvPr>
          <p:cNvPicPr>
            <a:picLocks noChangeAspect="1"/>
          </p:cNvPicPr>
          <p:nvPr/>
        </p:nvPicPr>
        <p:blipFill>
          <a:blip r:embed="rId2"/>
          <a:stretch>
            <a:fillRect/>
          </a:stretch>
        </p:blipFill>
        <p:spPr>
          <a:xfrm>
            <a:off x="1752190" y="1176832"/>
            <a:ext cx="5952514" cy="5325934"/>
          </a:xfrm>
          <a:prstGeom prst="rect">
            <a:avLst/>
          </a:prstGeom>
        </p:spPr>
      </p:pic>
    </p:spTree>
    <p:extLst>
      <p:ext uri="{BB962C8B-B14F-4D97-AF65-F5344CB8AC3E}">
        <p14:creationId xmlns:p14="http://schemas.microsoft.com/office/powerpoint/2010/main" val="133924268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PoljeZBesedilom 3">
            <a:extLst>
              <a:ext uri="{FF2B5EF4-FFF2-40B4-BE49-F238E27FC236}">
                <a16:creationId xmlns:a16="http://schemas.microsoft.com/office/drawing/2014/main" id="{7C841443-AFBB-4106-BB4C-D0EE673E7836}"/>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cs-CZ" dirty="0"/>
              <a:t>BD20220402</a:t>
            </a:r>
          </a:p>
        </p:txBody>
      </p:sp>
      <p:sp>
        <p:nvSpPr>
          <p:cNvPr id="7" name="Nadpis 1">
            <a:extLst>
              <a:ext uri="{FF2B5EF4-FFF2-40B4-BE49-F238E27FC236}">
                <a16:creationId xmlns:a16="http://schemas.microsoft.com/office/drawing/2014/main" id="{B5D55664-C79B-4F81-96CF-DE9DED568F78}"/>
              </a:ext>
            </a:extLst>
          </p:cNvPr>
          <p:cNvSpPr txBox="1">
            <a:spLocks/>
          </p:cNvSpPr>
          <p:nvPr/>
        </p:nvSpPr>
        <p:spPr>
          <a:xfrm>
            <a:off x="539999" y="108000"/>
            <a:ext cx="6798796" cy="336550"/>
          </a:xfrm>
          <a:prstGeom prst="rect">
            <a:avLst/>
          </a:prstGeom>
        </p:spPr>
        <p:txBody>
          <a:bodyPr/>
          <a:lstStyle>
            <a:lvl1pPr marL="0" indent="0" algn="l" rtl="0" eaLnBrk="1" fontAlgn="base" hangingPunct="1">
              <a:spcBef>
                <a:spcPct val="0"/>
              </a:spcBef>
              <a:spcAft>
                <a:spcPct val="0"/>
              </a:spcAft>
              <a:defRPr sz="1600" b="0" i="0">
                <a:solidFill>
                  <a:srgbClr val="008000"/>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sl-SI" altLang="sl-SI" kern="0"/>
              <a:t>Parallel Run KPI report</a:t>
            </a:r>
            <a:br>
              <a:rPr lang="sl-SI" altLang="sl-SI" kern="0"/>
            </a:br>
            <a:endParaRPr lang="cs-CZ" kern="0" dirty="0"/>
          </a:p>
        </p:txBody>
      </p:sp>
      <p:sp>
        <p:nvSpPr>
          <p:cNvPr id="8" name="Zástupný symbol pro text 2">
            <a:extLst>
              <a:ext uri="{FF2B5EF4-FFF2-40B4-BE49-F238E27FC236}">
                <a16:creationId xmlns:a16="http://schemas.microsoft.com/office/drawing/2014/main" id="{325B20BB-5215-4BBA-A539-0F85FFA13D43}"/>
              </a:ext>
            </a:extLst>
          </p:cNvPr>
          <p:cNvSpPr txBox="1">
            <a:spLocks/>
          </p:cNvSpPr>
          <p:nvPr/>
        </p:nvSpPr>
        <p:spPr>
          <a:xfrm>
            <a:off x="540000" y="461650"/>
            <a:ext cx="8376894" cy="363850"/>
          </a:xfrm>
          <a:prstGeom prst="rect">
            <a:avLst/>
          </a:prstGeom>
        </p:spPr>
        <p:txBody>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008000"/>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08000"/>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r>
              <a:rPr lang="en-US" altLang="sl-SI" kern="0"/>
              <a:t>KPI 9: Clearing prices, price spreads and price convergence</a:t>
            </a:r>
            <a:endParaRPr lang="sl-SI" altLang="sl-SI" kern="0"/>
          </a:p>
          <a:p>
            <a:endParaRPr lang="cs-CZ" kern="0" dirty="0"/>
          </a:p>
        </p:txBody>
      </p:sp>
      <p:pic>
        <p:nvPicPr>
          <p:cNvPr id="3" name="Obrázek 2">
            <a:extLst>
              <a:ext uri="{FF2B5EF4-FFF2-40B4-BE49-F238E27FC236}">
                <a16:creationId xmlns:a16="http://schemas.microsoft.com/office/drawing/2014/main" id="{1465105E-2134-408C-B51D-C71528F15B93}"/>
              </a:ext>
            </a:extLst>
          </p:cNvPr>
          <p:cNvPicPr>
            <a:picLocks noChangeAspect="1"/>
          </p:cNvPicPr>
          <p:nvPr/>
        </p:nvPicPr>
        <p:blipFill>
          <a:blip r:embed="rId2"/>
          <a:stretch>
            <a:fillRect/>
          </a:stretch>
        </p:blipFill>
        <p:spPr>
          <a:xfrm>
            <a:off x="1609725" y="1147759"/>
            <a:ext cx="5885229" cy="5281616"/>
          </a:xfrm>
          <a:prstGeom prst="rect">
            <a:avLst/>
          </a:prstGeom>
        </p:spPr>
      </p:pic>
    </p:spTree>
    <p:extLst>
      <p:ext uri="{BB962C8B-B14F-4D97-AF65-F5344CB8AC3E}">
        <p14:creationId xmlns:p14="http://schemas.microsoft.com/office/powerpoint/2010/main" val="35775778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PoljeZBesedilom 3">
            <a:extLst>
              <a:ext uri="{FF2B5EF4-FFF2-40B4-BE49-F238E27FC236}">
                <a16:creationId xmlns:a16="http://schemas.microsoft.com/office/drawing/2014/main" id="{7C841443-AFBB-4106-BB4C-D0EE673E7836}"/>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cs-CZ" dirty="0"/>
              <a:t>BD20220403</a:t>
            </a:r>
          </a:p>
        </p:txBody>
      </p:sp>
      <p:sp>
        <p:nvSpPr>
          <p:cNvPr id="7" name="Nadpis 1">
            <a:extLst>
              <a:ext uri="{FF2B5EF4-FFF2-40B4-BE49-F238E27FC236}">
                <a16:creationId xmlns:a16="http://schemas.microsoft.com/office/drawing/2014/main" id="{B5D55664-C79B-4F81-96CF-DE9DED568F78}"/>
              </a:ext>
            </a:extLst>
          </p:cNvPr>
          <p:cNvSpPr txBox="1">
            <a:spLocks/>
          </p:cNvSpPr>
          <p:nvPr/>
        </p:nvSpPr>
        <p:spPr>
          <a:xfrm>
            <a:off x="539999" y="108000"/>
            <a:ext cx="6798796" cy="336550"/>
          </a:xfrm>
          <a:prstGeom prst="rect">
            <a:avLst/>
          </a:prstGeom>
        </p:spPr>
        <p:txBody>
          <a:bodyPr/>
          <a:lstStyle>
            <a:lvl1pPr marL="0" indent="0" algn="l" rtl="0" eaLnBrk="1" fontAlgn="base" hangingPunct="1">
              <a:spcBef>
                <a:spcPct val="0"/>
              </a:spcBef>
              <a:spcAft>
                <a:spcPct val="0"/>
              </a:spcAft>
              <a:defRPr sz="1600" b="0" i="0">
                <a:solidFill>
                  <a:srgbClr val="008000"/>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sl-SI" altLang="sl-SI" kern="0"/>
              <a:t>Parallel Run KPI report</a:t>
            </a:r>
            <a:br>
              <a:rPr lang="sl-SI" altLang="sl-SI" kern="0"/>
            </a:br>
            <a:endParaRPr lang="cs-CZ" kern="0" dirty="0"/>
          </a:p>
        </p:txBody>
      </p:sp>
      <p:sp>
        <p:nvSpPr>
          <p:cNvPr id="8" name="Zástupný symbol pro text 2">
            <a:extLst>
              <a:ext uri="{FF2B5EF4-FFF2-40B4-BE49-F238E27FC236}">
                <a16:creationId xmlns:a16="http://schemas.microsoft.com/office/drawing/2014/main" id="{325B20BB-5215-4BBA-A539-0F85FFA13D43}"/>
              </a:ext>
            </a:extLst>
          </p:cNvPr>
          <p:cNvSpPr txBox="1">
            <a:spLocks/>
          </p:cNvSpPr>
          <p:nvPr/>
        </p:nvSpPr>
        <p:spPr>
          <a:xfrm>
            <a:off x="540000" y="461650"/>
            <a:ext cx="8376894" cy="363850"/>
          </a:xfrm>
          <a:prstGeom prst="rect">
            <a:avLst/>
          </a:prstGeom>
        </p:spPr>
        <p:txBody>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008000"/>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08000"/>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r>
              <a:rPr lang="en-US" altLang="sl-SI" kern="0"/>
              <a:t>KPI 9: Clearing prices, price spreads and price convergence</a:t>
            </a:r>
            <a:endParaRPr lang="sl-SI" altLang="sl-SI" kern="0"/>
          </a:p>
          <a:p>
            <a:endParaRPr lang="cs-CZ" kern="0" dirty="0"/>
          </a:p>
        </p:txBody>
      </p:sp>
      <p:pic>
        <p:nvPicPr>
          <p:cNvPr id="3" name="Obrázek 2">
            <a:extLst>
              <a:ext uri="{FF2B5EF4-FFF2-40B4-BE49-F238E27FC236}">
                <a16:creationId xmlns:a16="http://schemas.microsoft.com/office/drawing/2014/main" id="{8A887505-8864-4ACA-94AB-F4F1B99197BB}"/>
              </a:ext>
            </a:extLst>
          </p:cNvPr>
          <p:cNvPicPr>
            <a:picLocks noChangeAspect="1"/>
          </p:cNvPicPr>
          <p:nvPr/>
        </p:nvPicPr>
        <p:blipFill>
          <a:blip r:embed="rId2"/>
          <a:stretch>
            <a:fillRect/>
          </a:stretch>
        </p:blipFill>
        <p:spPr>
          <a:xfrm>
            <a:off x="1619250" y="1219515"/>
            <a:ext cx="5820308" cy="5171759"/>
          </a:xfrm>
          <a:prstGeom prst="rect">
            <a:avLst/>
          </a:prstGeom>
        </p:spPr>
      </p:pic>
    </p:spTree>
    <p:extLst>
      <p:ext uri="{BB962C8B-B14F-4D97-AF65-F5344CB8AC3E}">
        <p14:creationId xmlns:p14="http://schemas.microsoft.com/office/powerpoint/2010/main" val="112824162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PoljeZBesedilom 3">
            <a:extLst>
              <a:ext uri="{FF2B5EF4-FFF2-40B4-BE49-F238E27FC236}">
                <a16:creationId xmlns:a16="http://schemas.microsoft.com/office/drawing/2014/main" id="{7C841443-AFBB-4106-BB4C-D0EE673E7836}"/>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cs-CZ" dirty="0"/>
              <a:t>BD20220404</a:t>
            </a:r>
          </a:p>
        </p:txBody>
      </p:sp>
      <p:sp>
        <p:nvSpPr>
          <p:cNvPr id="7" name="Nadpis 1">
            <a:extLst>
              <a:ext uri="{FF2B5EF4-FFF2-40B4-BE49-F238E27FC236}">
                <a16:creationId xmlns:a16="http://schemas.microsoft.com/office/drawing/2014/main" id="{B5D55664-C79B-4F81-96CF-DE9DED568F78}"/>
              </a:ext>
            </a:extLst>
          </p:cNvPr>
          <p:cNvSpPr txBox="1">
            <a:spLocks/>
          </p:cNvSpPr>
          <p:nvPr/>
        </p:nvSpPr>
        <p:spPr>
          <a:xfrm>
            <a:off x="539999" y="108000"/>
            <a:ext cx="6798796" cy="336550"/>
          </a:xfrm>
          <a:prstGeom prst="rect">
            <a:avLst/>
          </a:prstGeom>
        </p:spPr>
        <p:txBody>
          <a:bodyPr/>
          <a:lstStyle>
            <a:lvl1pPr marL="0" indent="0" algn="l" rtl="0" eaLnBrk="1" fontAlgn="base" hangingPunct="1">
              <a:spcBef>
                <a:spcPct val="0"/>
              </a:spcBef>
              <a:spcAft>
                <a:spcPct val="0"/>
              </a:spcAft>
              <a:defRPr sz="1600" b="0" i="0">
                <a:solidFill>
                  <a:srgbClr val="008000"/>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sl-SI" altLang="sl-SI" kern="0"/>
              <a:t>Parallel Run KPI report</a:t>
            </a:r>
            <a:br>
              <a:rPr lang="sl-SI" altLang="sl-SI" kern="0"/>
            </a:br>
            <a:endParaRPr lang="cs-CZ" kern="0" dirty="0"/>
          </a:p>
        </p:txBody>
      </p:sp>
      <p:sp>
        <p:nvSpPr>
          <p:cNvPr id="8" name="Zástupný symbol pro text 2">
            <a:extLst>
              <a:ext uri="{FF2B5EF4-FFF2-40B4-BE49-F238E27FC236}">
                <a16:creationId xmlns:a16="http://schemas.microsoft.com/office/drawing/2014/main" id="{325B20BB-5215-4BBA-A539-0F85FFA13D43}"/>
              </a:ext>
            </a:extLst>
          </p:cNvPr>
          <p:cNvSpPr txBox="1">
            <a:spLocks/>
          </p:cNvSpPr>
          <p:nvPr/>
        </p:nvSpPr>
        <p:spPr>
          <a:xfrm>
            <a:off x="540000" y="461650"/>
            <a:ext cx="8376894" cy="363850"/>
          </a:xfrm>
          <a:prstGeom prst="rect">
            <a:avLst/>
          </a:prstGeom>
        </p:spPr>
        <p:txBody>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008000"/>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08000"/>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r>
              <a:rPr lang="en-US" altLang="sl-SI" kern="0"/>
              <a:t>KPI 9: Clearing prices, price spreads and price convergence</a:t>
            </a:r>
            <a:endParaRPr lang="sl-SI" altLang="sl-SI" kern="0"/>
          </a:p>
          <a:p>
            <a:endParaRPr lang="cs-CZ" kern="0" dirty="0"/>
          </a:p>
        </p:txBody>
      </p:sp>
      <p:pic>
        <p:nvPicPr>
          <p:cNvPr id="3" name="Obrázek 2">
            <a:extLst>
              <a:ext uri="{FF2B5EF4-FFF2-40B4-BE49-F238E27FC236}">
                <a16:creationId xmlns:a16="http://schemas.microsoft.com/office/drawing/2014/main" id="{BB008070-B2BD-4D79-A398-A6892D9AEB7C}"/>
              </a:ext>
            </a:extLst>
          </p:cNvPr>
          <p:cNvPicPr>
            <a:picLocks noChangeAspect="1"/>
          </p:cNvPicPr>
          <p:nvPr/>
        </p:nvPicPr>
        <p:blipFill>
          <a:blip r:embed="rId2"/>
          <a:stretch>
            <a:fillRect/>
          </a:stretch>
        </p:blipFill>
        <p:spPr>
          <a:xfrm>
            <a:off x="1628775" y="1222147"/>
            <a:ext cx="5788838" cy="5183415"/>
          </a:xfrm>
          <a:prstGeom prst="rect">
            <a:avLst/>
          </a:prstGeom>
        </p:spPr>
      </p:pic>
    </p:spTree>
    <p:extLst>
      <p:ext uri="{BB962C8B-B14F-4D97-AF65-F5344CB8AC3E}">
        <p14:creationId xmlns:p14="http://schemas.microsoft.com/office/powerpoint/2010/main" val="377286944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PoljeZBesedilom 3">
            <a:extLst>
              <a:ext uri="{FF2B5EF4-FFF2-40B4-BE49-F238E27FC236}">
                <a16:creationId xmlns:a16="http://schemas.microsoft.com/office/drawing/2014/main" id="{7C841443-AFBB-4106-BB4C-D0EE673E7836}"/>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cs-CZ" dirty="0"/>
              <a:t>BD20220405</a:t>
            </a:r>
          </a:p>
        </p:txBody>
      </p:sp>
      <p:sp>
        <p:nvSpPr>
          <p:cNvPr id="7" name="Nadpis 1">
            <a:extLst>
              <a:ext uri="{FF2B5EF4-FFF2-40B4-BE49-F238E27FC236}">
                <a16:creationId xmlns:a16="http://schemas.microsoft.com/office/drawing/2014/main" id="{B5D55664-C79B-4F81-96CF-DE9DED568F78}"/>
              </a:ext>
            </a:extLst>
          </p:cNvPr>
          <p:cNvSpPr txBox="1">
            <a:spLocks/>
          </p:cNvSpPr>
          <p:nvPr/>
        </p:nvSpPr>
        <p:spPr>
          <a:xfrm>
            <a:off x="539999" y="108000"/>
            <a:ext cx="6798796" cy="336550"/>
          </a:xfrm>
          <a:prstGeom prst="rect">
            <a:avLst/>
          </a:prstGeom>
        </p:spPr>
        <p:txBody>
          <a:bodyPr/>
          <a:lstStyle>
            <a:lvl1pPr marL="0" indent="0" algn="l" rtl="0" eaLnBrk="1" fontAlgn="base" hangingPunct="1">
              <a:spcBef>
                <a:spcPct val="0"/>
              </a:spcBef>
              <a:spcAft>
                <a:spcPct val="0"/>
              </a:spcAft>
              <a:defRPr sz="1600" b="0" i="0">
                <a:solidFill>
                  <a:srgbClr val="008000"/>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sl-SI" altLang="sl-SI" kern="0"/>
              <a:t>Parallel Run KPI report</a:t>
            </a:r>
            <a:br>
              <a:rPr lang="sl-SI" altLang="sl-SI" kern="0"/>
            </a:br>
            <a:endParaRPr lang="cs-CZ" kern="0" dirty="0"/>
          </a:p>
        </p:txBody>
      </p:sp>
      <p:sp>
        <p:nvSpPr>
          <p:cNvPr id="8" name="Zástupný symbol pro text 2">
            <a:extLst>
              <a:ext uri="{FF2B5EF4-FFF2-40B4-BE49-F238E27FC236}">
                <a16:creationId xmlns:a16="http://schemas.microsoft.com/office/drawing/2014/main" id="{325B20BB-5215-4BBA-A539-0F85FFA13D43}"/>
              </a:ext>
            </a:extLst>
          </p:cNvPr>
          <p:cNvSpPr txBox="1">
            <a:spLocks/>
          </p:cNvSpPr>
          <p:nvPr/>
        </p:nvSpPr>
        <p:spPr>
          <a:xfrm>
            <a:off x="540000" y="461650"/>
            <a:ext cx="8376894" cy="363850"/>
          </a:xfrm>
          <a:prstGeom prst="rect">
            <a:avLst/>
          </a:prstGeom>
        </p:spPr>
        <p:txBody>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008000"/>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08000"/>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r>
              <a:rPr lang="en-US" altLang="sl-SI" kern="0" dirty="0"/>
              <a:t>KPI 9: Clearing prices, price spreads and price convergence</a:t>
            </a:r>
            <a:endParaRPr lang="sl-SI" altLang="sl-SI" kern="0" dirty="0"/>
          </a:p>
          <a:p>
            <a:endParaRPr lang="cs-CZ" kern="0" dirty="0"/>
          </a:p>
        </p:txBody>
      </p:sp>
      <p:pic>
        <p:nvPicPr>
          <p:cNvPr id="3" name="Obrázek 2">
            <a:extLst>
              <a:ext uri="{FF2B5EF4-FFF2-40B4-BE49-F238E27FC236}">
                <a16:creationId xmlns:a16="http://schemas.microsoft.com/office/drawing/2014/main" id="{2C3C9AA6-61BC-44A8-8EFA-EC2214B009C5}"/>
              </a:ext>
            </a:extLst>
          </p:cNvPr>
          <p:cNvPicPr>
            <a:picLocks noChangeAspect="1"/>
          </p:cNvPicPr>
          <p:nvPr/>
        </p:nvPicPr>
        <p:blipFill>
          <a:blip r:embed="rId2"/>
          <a:stretch>
            <a:fillRect/>
          </a:stretch>
        </p:blipFill>
        <p:spPr>
          <a:xfrm>
            <a:off x="1624013" y="1200414"/>
            <a:ext cx="5837492" cy="5186098"/>
          </a:xfrm>
          <a:prstGeom prst="rect">
            <a:avLst/>
          </a:prstGeom>
        </p:spPr>
      </p:pic>
    </p:spTree>
    <p:extLst>
      <p:ext uri="{BB962C8B-B14F-4D97-AF65-F5344CB8AC3E}">
        <p14:creationId xmlns:p14="http://schemas.microsoft.com/office/powerpoint/2010/main" val="18632236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tableEx ,Average Maximum AMR per BD (MW) by TSO ,tableEx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 +2_2</a:t>
            </a:r>
          </a:p>
        </p:txBody>
      </p:sp>
      <p:sp>
        <p:nvSpPr>
          <p:cNvPr id="5" name="Title 4">
            <a:extLst>
              <a:ext uri="{FF2B5EF4-FFF2-40B4-BE49-F238E27FC236}">
                <a16:creationId xmlns:a16="http://schemas.microsoft.com/office/drawing/2014/main" id="{31C1E447-F081-4F58-B9CE-8C48835A5878}"/>
              </a:ext>
            </a:extLst>
          </p:cNvPr>
          <p:cNvSpPr txBox="1">
            <a:spLocks/>
          </p:cNvSpPr>
          <p:nvPr/>
        </p:nvSpPr>
        <p:spPr>
          <a:xfrm>
            <a:off x="61912" y="306388"/>
            <a:ext cx="332708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1: Average maximum AMR per CNE per BD</a:t>
            </a:r>
          </a:p>
        </p:txBody>
      </p:sp>
      <p:sp>
        <p:nvSpPr>
          <p:cNvPr id="6" name="Title 4">
            <a:extLst>
              <a:ext uri="{FF2B5EF4-FFF2-40B4-BE49-F238E27FC236}">
                <a16:creationId xmlns:a16="http://schemas.microsoft.com/office/drawing/2014/main" id="{9259C097-522F-4B39-A7CF-F6525142AC8B}"/>
              </a:ext>
            </a:extLst>
          </p:cNvPr>
          <p:cNvSpPr txBox="1">
            <a:spLocks/>
          </p:cNvSpPr>
          <p:nvPr/>
        </p:nvSpPr>
        <p:spPr>
          <a:xfrm>
            <a:off x="5500619" y="306388"/>
            <a:ext cx="3439956"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160631491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PoljeZBesedilom 3">
            <a:extLst>
              <a:ext uri="{FF2B5EF4-FFF2-40B4-BE49-F238E27FC236}">
                <a16:creationId xmlns:a16="http://schemas.microsoft.com/office/drawing/2014/main" id="{7C841443-AFBB-4106-BB4C-D0EE673E7836}"/>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cs-CZ" dirty="0"/>
              <a:t>BD20220406</a:t>
            </a:r>
          </a:p>
        </p:txBody>
      </p:sp>
      <p:sp>
        <p:nvSpPr>
          <p:cNvPr id="7" name="Nadpis 1">
            <a:extLst>
              <a:ext uri="{FF2B5EF4-FFF2-40B4-BE49-F238E27FC236}">
                <a16:creationId xmlns:a16="http://schemas.microsoft.com/office/drawing/2014/main" id="{B5D55664-C79B-4F81-96CF-DE9DED568F78}"/>
              </a:ext>
            </a:extLst>
          </p:cNvPr>
          <p:cNvSpPr txBox="1">
            <a:spLocks/>
          </p:cNvSpPr>
          <p:nvPr/>
        </p:nvSpPr>
        <p:spPr>
          <a:xfrm>
            <a:off x="539999" y="108000"/>
            <a:ext cx="6798796" cy="336550"/>
          </a:xfrm>
          <a:prstGeom prst="rect">
            <a:avLst/>
          </a:prstGeom>
        </p:spPr>
        <p:txBody>
          <a:bodyPr/>
          <a:lstStyle>
            <a:lvl1pPr marL="0" indent="0" algn="l" rtl="0" eaLnBrk="1" fontAlgn="base" hangingPunct="1">
              <a:spcBef>
                <a:spcPct val="0"/>
              </a:spcBef>
              <a:spcAft>
                <a:spcPct val="0"/>
              </a:spcAft>
              <a:defRPr sz="1600" b="0" i="0">
                <a:solidFill>
                  <a:srgbClr val="008000"/>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sl-SI" altLang="sl-SI" kern="0"/>
              <a:t>Parallel Run KPI report</a:t>
            </a:r>
            <a:br>
              <a:rPr lang="sl-SI" altLang="sl-SI" kern="0"/>
            </a:br>
            <a:endParaRPr lang="cs-CZ" kern="0" dirty="0"/>
          </a:p>
        </p:txBody>
      </p:sp>
      <p:sp>
        <p:nvSpPr>
          <p:cNvPr id="8" name="Zástupný symbol pro text 2">
            <a:extLst>
              <a:ext uri="{FF2B5EF4-FFF2-40B4-BE49-F238E27FC236}">
                <a16:creationId xmlns:a16="http://schemas.microsoft.com/office/drawing/2014/main" id="{325B20BB-5215-4BBA-A539-0F85FFA13D43}"/>
              </a:ext>
            </a:extLst>
          </p:cNvPr>
          <p:cNvSpPr txBox="1">
            <a:spLocks/>
          </p:cNvSpPr>
          <p:nvPr/>
        </p:nvSpPr>
        <p:spPr>
          <a:xfrm>
            <a:off x="540000" y="461650"/>
            <a:ext cx="8376894" cy="363850"/>
          </a:xfrm>
          <a:prstGeom prst="rect">
            <a:avLst/>
          </a:prstGeom>
        </p:spPr>
        <p:txBody>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008000"/>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08000"/>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r>
              <a:rPr lang="en-US" altLang="sl-SI" kern="0"/>
              <a:t>KPI 9: Clearing prices, price spreads and price convergence</a:t>
            </a:r>
            <a:endParaRPr lang="sl-SI" altLang="sl-SI" kern="0"/>
          </a:p>
          <a:p>
            <a:endParaRPr lang="cs-CZ" kern="0" dirty="0"/>
          </a:p>
        </p:txBody>
      </p:sp>
      <p:pic>
        <p:nvPicPr>
          <p:cNvPr id="3" name="Obrázek 2">
            <a:extLst>
              <a:ext uri="{FF2B5EF4-FFF2-40B4-BE49-F238E27FC236}">
                <a16:creationId xmlns:a16="http://schemas.microsoft.com/office/drawing/2014/main" id="{DF39D3E8-C71B-47BF-B617-E1A63B84F37F}"/>
              </a:ext>
            </a:extLst>
          </p:cNvPr>
          <p:cNvPicPr>
            <a:picLocks noChangeAspect="1"/>
          </p:cNvPicPr>
          <p:nvPr/>
        </p:nvPicPr>
        <p:blipFill>
          <a:blip r:embed="rId2"/>
          <a:stretch>
            <a:fillRect/>
          </a:stretch>
        </p:blipFill>
        <p:spPr>
          <a:xfrm>
            <a:off x="1628775" y="1200147"/>
            <a:ext cx="5825414" cy="5191128"/>
          </a:xfrm>
          <a:prstGeom prst="rect">
            <a:avLst/>
          </a:prstGeom>
        </p:spPr>
      </p:pic>
    </p:spTree>
    <p:extLst>
      <p:ext uri="{BB962C8B-B14F-4D97-AF65-F5344CB8AC3E}">
        <p14:creationId xmlns:p14="http://schemas.microsoft.com/office/powerpoint/2010/main" val="318754729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PoljeZBesedilom 3">
            <a:extLst>
              <a:ext uri="{FF2B5EF4-FFF2-40B4-BE49-F238E27FC236}">
                <a16:creationId xmlns:a16="http://schemas.microsoft.com/office/drawing/2014/main" id="{7C841443-AFBB-4106-BB4C-D0EE673E7836}"/>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cs-CZ" dirty="0"/>
              <a:t>BD20220407</a:t>
            </a:r>
          </a:p>
        </p:txBody>
      </p:sp>
      <p:sp>
        <p:nvSpPr>
          <p:cNvPr id="7" name="Nadpis 1">
            <a:extLst>
              <a:ext uri="{FF2B5EF4-FFF2-40B4-BE49-F238E27FC236}">
                <a16:creationId xmlns:a16="http://schemas.microsoft.com/office/drawing/2014/main" id="{B5D55664-C79B-4F81-96CF-DE9DED568F78}"/>
              </a:ext>
            </a:extLst>
          </p:cNvPr>
          <p:cNvSpPr txBox="1">
            <a:spLocks/>
          </p:cNvSpPr>
          <p:nvPr/>
        </p:nvSpPr>
        <p:spPr>
          <a:xfrm>
            <a:off x="539999" y="108000"/>
            <a:ext cx="6798796" cy="336550"/>
          </a:xfrm>
          <a:prstGeom prst="rect">
            <a:avLst/>
          </a:prstGeom>
        </p:spPr>
        <p:txBody>
          <a:bodyPr/>
          <a:lstStyle>
            <a:lvl1pPr marL="0" indent="0" algn="l" rtl="0" eaLnBrk="1" fontAlgn="base" hangingPunct="1">
              <a:spcBef>
                <a:spcPct val="0"/>
              </a:spcBef>
              <a:spcAft>
                <a:spcPct val="0"/>
              </a:spcAft>
              <a:defRPr sz="1600" b="0" i="0">
                <a:solidFill>
                  <a:srgbClr val="008000"/>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sl-SI" altLang="sl-SI" kern="0"/>
              <a:t>Parallel Run KPI report</a:t>
            </a:r>
            <a:br>
              <a:rPr lang="sl-SI" altLang="sl-SI" kern="0"/>
            </a:br>
            <a:endParaRPr lang="cs-CZ" kern="0" dirty="0"/>
          </a:p>
        </p:txBody>
      </p:sp>
      <p:sp>
        <p:nvSpPr>
          <p:cNvPr id="8" name="Zástupný symbol pro text 2">
            <a:extLst>
              <a:ext uri="{FF2B5EF4-FFF2-40B4-BE49-F238E27FC236}">
                <a16:creationId xmlns:a16="http://schemas.microsoft.com/office/drawing/2014/main" id="{325B20BB-5215-4BBA-A539-0F85FFA13D43}"/>
              </a:ext>
            </a:extLst>
          </p:cNvPr>
          <p:cNvSpPr txBox="1">
            <a:spLocks/>
          </p:cNvSpPr>
          <p:nvPr/>
        </p:nvSpPr>
        <p:spPr>
          <a:xfrm>
            <a:off x="540000" y="461650"/>
            <a:ext cx="8376894" cy="363850"/>
          </a:xfrm>
          <a:prstGeom prst="rect">
            <a:avLst/>
          </a:prstGeom>
        </p:spPr>
        <p:txBody>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008000"/>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08000"/>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r>
              <a:rPr lang="en-US" altLang="sl-SI" kern="0"/>
              <a:t>KPI 9: Clearing prices, price spreads and price convergence</a:t>
            </a:r>
            <a:endParaRPr lang="sl-SI" altLang="sl-SI" kern="0"/>
          </a:p>
          <a:p>
            <a:endParaRPr lang="cs-CZ" kern="0" dirty="0"/>
          </a:p>
        </p:txBody>
      </p:sp>
      <p:pic>
        <p:nvPicPr>
          <p:cNvPr id="3" name="Obrázek 2">
            <a:extLst>
              <a:ext uri="{FF2B5EF4-FFF2-40B4-BE49-F238E27FC236}">
                <a16:creationId xmlns:a16="http://schemas.microsoft.com/office/drawing/2014/main" id="{A22A5B14-111B-4558-B393-DA729021CC2B}"/>
              </a:ext>
            </a:extLst>
          </p:cNvPr>
          <p:cNvPicPr>
            <a:picLocks noChangeAspect="1"/>
          </p:cNvPicPr>
          <p:nvPr/>
        </p:nvPicPr>
        <p:blipFill>
          <a:blip r:embed="rId2"/>
          <a:stretch>
            <a:fillRect/>
          </a:stretch>
        </p:blipFill>
        <p:spPr>
          <a:xfrm>
            <a:off x="1619250" y="1152971"/>
            <a:ext cx="5878830" cy="5257354"/>
          </a:xfrm>
          <a:prstGeom prst="rect">
            <a:avLst/>
          </a:prstGeom>
        </p:spPr>
      </p:pic>
    </p:spTree>
    <p:extLst>
      <p:ext uri="{BB962C8B-B14F-4D97-AF65-F5344CB8AC3E}">
        <p14:creationId xmlns:p14="http://schemas.microsoft.com/office/powerpoint/2010/main" val="274489119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PoljeZBesedilom 3">
            <a:extLst>
              <a:ext uri="{FF2B5EF4-FFF2-40B4-BE49-F238E27FC236}">
                <a16:creationId xmlns:a16="http://schemas.microsoft.com/office/drawing/2014/main" id="{7C841443-AFBB-4106-BB4C-D0EE673E7836}"/>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cs-CZ" dirty="0"/>
              <a:t>BD20220408</a:t>
            </a:r>
          </a:p>
        </p:txBody>
      </p:sp>
      <p:sp>
        <p:nvSpPr>
          <p:cNvPr id="7" name="Nadpis 1">
            <a:extLst>
              <a:ext uri="{FF2B5EF4-FFF2-40B4-BE49-F238E27FC236}">
                <a16:creationId xmlns:a16="http://schemas.microsoft.com/office/drawing/2014/main" id="{B5D55664-C79B-4F81-96CF-DE9DED568F78}"/>
              </a:ext>
            </a:extLst>
          </p:cNvPr>
          <p:cNvSpPr txBox="1">
            <a:spLocks/>
          </p:cNvSpPr>
          <p:nvPr/>
        </p:nvSpPr>
        <p:spPr>
          <a:xfrm>
            <a:off x="539999" y="108000"/>
            <a:ext cx="6798796" cy="336550"/>
          </a:xfrm>
          <a:prstGeom prst="rect">
            <a:avLst/>
          </a:prstGeom>
        </p:spPr>
        <p:txBody>
          <a:bodyPr/>
          <a:lstStyle>
            <a:lvl1pPr marL="0" indent="0" algn="l" rtl="0" eaLnBrk="1" fontAlgn="base" hangingPunct="1">
              <a:spcBef>
                <a:spcPct val="0"/>
              </a:spcBef>
              <a:spcAft>
                <a:spcPct val="0"/>
              </a:spcAft>
              <a:defRPr sz="1600" b="0" i="0">
                <a:solidFill>
                  <a:srgbClr val="008000"/>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sl-SI" altLang="sl-SI" kern="0"/>
              <a:t>Parallel Run KPI report</a:t>
            </a:r>
            <a:br>
              <a:rPr lang="sl-SI" altLang="sl-SI" kern="0"/>
            </a:br>
            <a:endParaRPr lang="cs-CZ" kern="0" dirty="0"/>
          </a:p>
        </p:txBody>
      </p:sp>
      <p:sp>
        <p:nvSpPr>
          <p:cNvPr id="8" name="Zástupný symbol pro text 2">
            <a:extLst>
              <a:ext uri="{FF2B5EF4-FFF2-40B4-BE49-F238E27FC236}">
                <a16:creationId xmlns:a16="http://schemas.microsoft.com/office/drawing/2014/main" id="{325B20BB-5215-4BBA-A539-0F85FFA13D43}"/>
              </a:ext>
            </a:extLst>
          </p:cNvPr>
          <p:cNvSpPr txBox="1">
            <a:spLocks/>
          </p:cNvSpPr>
          <p:nvPr/>
        </p:nvSpPr>
        <p:spPr>
          <a:xfrm>
            <a:off x="540000" y="461650"/>
            <a:ext cx="8376894" cy="363850"/>
          </a:xfrm>
          <a:prstGeom prst="rect">
            <a:avLst/>
          </a:prstGeom>
        </p:spPr>
        <p:txBody>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008000"/>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08000"/>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r>
              <a:rPr lang="en-US" altLang="sl-SI" kern="0"/>
              <a:t>KPI 9: Clearing prices, price spreads and price convergence</a:t>
            </a:r>
            <a:endParaRPr lang="sl-SI" altLang="sl-SI" kern="0"/>
          </a:p>
          <a:p>
            <a:endParaRPr lang="cs-CZ" kern="0" dirty="0"/>
          </a:p>
        </p:txBody>
      </p:sp>
      <p:pic>
        <p:nvPicPr>
          <p:cNvPr id="3" name="Obrázek 2">
            <a:extLst>
              <a:ext uri="{FF2B5EF4-FFF2-40B4-BE49-F238E27FC236}">
                <a16:creationId xmlns:a16="http://schemas.microsoft.com/office/drawing/2014/main" id="{6CF547EE-5EE0-49C1-A8BC-C9B46299C1E8}"/>
              </a:ext>
            </a:extLst>
          </p:cNvPr>
          <p:cNvPicPr>
            <a:picLocks noChangeAspect="1"/>
          </p:cNvPicPr>
          <p:nvPr/>
        </p:nvPicPr>
        <p:blipFill>
          <a:blip r:embed="rId2"/>
          <a:stretch>
            <a:fillRect/>
          </a:stretch>
        </p:blipFill>
        <p:spPr>
          <a:xfrm>
            <a:off x="1624012" y="1149289"/>
            <a:ext cx="5903329" cy="5227698"/>
          </a:xfrm>
          <a:prstGeom prst="rect">
            <a:avLst/>
          </a:prstGeom>
        </p:spPr>
      </p:pic>
    </p:spTree>
    <p:extLst>
      <p:ext uri="{BB962C8B-B14F-4D97-AF65-F5344CB8AC3E}">
        <p14:creationId xmlns:p14="http://schemas.microsoft.com/office/powerpoint/2010/main" val="282926318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PoljeZBesedilom 3">
            <a:extLst>
              <a:ext uri="{FF2B5EF4-FFF2-40B4-BE49-F238E27FC236}">
                <a16:creationId xmlns:a16="http://schemas.microsoft.com/office/drawing/2014/main" id="{7C841443-AFBB-4106-BB4C-D0EE673E7836}"/>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cs-CZ" dirty="0"/>
              <a:t>BD20220409</a:t>
            </a:r>
          </a:p>
        </p:txBody>
      </p:sp>
      <p:sp>
        <p:nvSpPr>
          <p:cNvPr id="7" name="Nadpis 1">
            <a:extLst>
              <a:ext uri="{FF2B5EF4-FFF2-40B4-BE49-F238E27FC236}">
                <a16:creationId xmlns:a16="http://schemas.microsoft.com/office/drawing/2014/main" id="{B5D55664-C79B-4F81-96CF-DE9DED568F78}"/>
              </a:ext>
            </a:extLst>
          </p:cNvPr>
          <p:cNvSpPr txBox="1">
            <a:spLocks/>
          </p:cNvSpPr>
          <p:nvPr/>
        </p:nvSpPr>
        <p:spPr>
          <a:xfrm>
            <a:off x="539999" y="108000"/>
            <a:ext cx="6798796" cy="336550"/>
          </a:xfrm>
          <a:prstGeom prst="rect">
            <a:avLst/>
          </a:prstGeom>
        </p:spPr>
        <p:txBody>
          <a:bodyPr/>
          <a:lstStyle>
            <a:lvl1pPr marL="0" indent="0" algn="l" rtl="0" eaLnBrk="1" fontAlgn="base" hangingPunct="1">
              <a:spcBef>
                <a:spcPct val="0"/>
              </a:spcBef>
              <a:spcAft>
                <a:spcPct val="0"/>
              </a:spcAft>
              <a:defRPr sz="1600" b="0" i="0">
                <a:solidFill>
                  <a:srgbClr val="008000"/>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sl-SI" altLang="sl-SI" kern="0"/>
              <a:t>Parallel Run KPI report</a:t>
            </a:r>
            <a:br>
              <a:rPr lang="sl-SI" altLang="sl-SI" kern="0"/>
            </a:br>
            <a:endParaRPr lang="cs-CZ" kern="0" dirty="0"/>
          </a:p>
        </p:txBody>
      </p:sp>
      <p:sp>
        <p:nvSpPr>
          <p:cNvPr id="8" name="Zástupný symbol pro text 2">
            <a:extLst>
              <a:ext uri="{FF2B5EF4-FFF2-40B4-BE49-F238E27FC236}">
                <a16:creationId xmlns:a16="http://schemas.microsoft.com/office/drawing/2014/main" id="{325B20BB-5215-4BBA-A539-0F85FFA13D43}"/>
              </a:ext>
            </a:extLst>
          </p:cNvPr>
          <p:cNvSpPr txBox="1">
            <a:spLocks/>
          </p:cNvSpPr>
          <p:nvPr/>
        </p:nvSpPr>
        <p:spPr>
          <a:xfrm>
            <a:off x="540000" y="461650"/>
            <a:ext cx="8376894" cy="363850"/>
          </a:xfrm>
          <a:prstGeom prst="rect">
            <a:avLst/>
          </a:prstGeom>
        </p:spPr>
        <p:txBody>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008000"/>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08000"/>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r>
              <a:rPr lang="en-US" altLang="sl-SI" kern="0"/>
              <a:t>KPI 9: Clearing prices, price spreads and price convergence</a:t>
            </a:r>
            <a:endParaRPr lang="sl-SI" altLang="sl-SI" kern="0"/>
          </a:p>
          <a:p>
            <a:endParaRPr lang="cs-CZ" kern="0" dirty="0"/>
          </a:p>
        </p:txBody>
      </p:sp>
      <p:pic>
        <p:nvPicPr>
          <p:cNvPr id="3" name="Obrázek 2">
            <a:extLst>
              <a:ext uri="{FF2B5EF4-FFF2-40B4-BE49-F238E27FC236}">
                <a16:creationId xmlns:a16="http://schemas.microsoft.com/office/drawing/2014/main" id="{1BFB19BC-0C60-4255-A865-A963EC06DC48}"/>
              </a:ext>
            </a:extLst>
          </p:cNvPr>
          <p:cNvPicPr>
            <a:picLocks noChangeAspect="1"/>
          </p:cNvPicPr>
          <p:nvPr/>
        </p:nvPicPr>
        <p:blipFill>
          <a:blip r:embed="rId2"/>
          <a:stretch>
            <a:fillRect/>
          </a:stretch>
        </p:blipFill>
        <p:spPr>
          <a:xfrm>
            <a:off x="1604963" y="1182910"/>
            <a:ext cx="5878488" cy="5217890"/>
          </a:xfrm>
          <a:prstGeom prst="rect">
            <a:avLst/>
          </a:prstGeom>
        </p:spPr>
      </p:pic>
    </p:spTree>
    <p:extLst>
      <p:ext uri="{BB962C8B-B14F-4D97-AF65-F5344CB8AC3E}">
        <p14:creationId xmlns:p14="http://schemas.microsoft.com/office/powerpoint/2010/main" val="4883787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PoljeZBesedilom 3">
            <a:extLst>
              <a:ext uri="{FF2B5EF4-FFF2-40B4-BE49-F238E27FC236}">
                <a16:creationId xmlns:a16="http://schemas.microsoft.com/office/drawing/2014/main" id="{7C841443-AFBB-4106-BB4C-D0EE673E7836}"/>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cs-CZ" dirty="0"/>
              <a:t>BD20220410</a:t>
            </a:r>
          </a:p>
        </p:txBody>
      </p:sp>
      <p:sp>
        <p:nvSpPr>
          <p:cNvPr id="7" name="Nadpis 1">
            <a:extLst>
              <a:ext uri="{FF2B5EF4-FFF2-40B4-BE49-F238E27FC236}">
                <a16:creationId xmlns:a16="http://schemas.microsoft.com/office/drawing/2014/main" id="{B5D55664-C79B-4F81-96CF-DE9DED568F78}"/>
              </a:ext>
            </a:extLst>
          </p:cNvPr>
          <p:cNvSpPr txBox="1">
            <a:spLocks/>
          </p:cNvSpPr>
          <p:nvPr/>
        </p:nvSpPr>
        <p:spPr>
          <a:xfrm>
            <a:off x="539999" y="108000"/>
            <a:ext cx="6798796" cy="336550"/>
          </a:xfrm>
          <a:prstGeom prst="rect">
            <a:avLst/>
          </a:prstGeom>
        </p:spPr>
        <p:txBody>
          <a:bodyPr/>
          <a:lstStyle>
            <a:lvl1pPr marL="0" indent="0" algn="l" rtl="0" eaLnBrk="1" fontAlgn="base" hangingPunct="1">
              <a:spcBef>
                <a:spcPct val="0"/>
              </a:spcBef>
              <a:spcAft>
                <a:spcPct val="0"/>
              </a:spcAft>
              <a:defRPr sz="1600" b="0" i="0">
                <a:solidFill>
                  <a:srgbClr val="008000"/>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sl-SI" altLang="sl-SI" kern="0"/>
              <a:t>Parallel Run KPI report</a:t>
            </a:r>
            <a:br>
              <a:rPr lang="sl-SI" altLang="sl-SI" kern="0"/>
            </a:br>
            <a:endParaRPr lang="cs-CZ" kern="0" dirty="0"/>
          </a:p>
        </p:txBody>
      </p:sp>
      <p:sp>
        <p:nvSpPr>
          <p:cNvPr id="8" name="Zástupný symbol pro text 2">
            <a:extLst>
              <a:ext uri="{FF2B5EF4-FFF2-40B4-BE49-F238E27FC236}">
                <a16:creationId xmlns:a16="http://schemas.microsoft.com/office/drawing/2014/main" id="{325B20BB-5215-4BBA-A539-0F85FFA13D43}"/>
              </a:ext>
            </a:extLst>
          </p:cNvPr>
          <p:cNvSpPr txBox="1">
            <a:spLocks/>
          </p:cNvSpPr>
          <p:nvPr/>
        </p:nvSpPr>
        <p:spPr>
          <a:xfrm>
            <a:off x="540000" y="461650"/>
            <a:ext cx="8376894" cy="363850"/>
          </a:xfrm>
          <a:prstGeom prst="rect">
            <a:avLst/>
          </a:prstGeom>
        </p:spPr>
        <p:txBody>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008000"/>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08000"/>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r>
              <a:rPr lang="en-US" altLang="sl-SI" kern="0"/>
              <a:t>KPI 9: Clearing prices, price spreads and price convergence</a:t>
            </a:r>
            <a:endParaRPr lang="sl-SI" altLang="sl-SI" kern="0"/>
          </a:p>
          <a:p>
            <a:endParaRPr lang="cs-CZ" kern="0" dirty="0"/>
          </a:p>
        </p:txBody>
      </p:sp>
      <p:pic>
        <p:nvPicPr>
          <p:cNvPr id="3" name="Obrázek 2">
            <a:extLst>
              <a:ext uri="{FF2B5EF4-FFF2-40B4-BE49-F238E27FC236}">
                <a16:creationId xmlns:a16="http://schemas.microsoft.com/office/drawing/2014/main" id="{0EE93D09-F435-4B49-BA75-5277A2ED7649}"/>
              </a:ext>
            </a:extLst>
          </p:cNvPr>
          <p:cNvPicPr>
            <a:picLocks noChangeAspect="1"/>
          </p:cNvPicPr>
          <p:nvPr/>
        </p:nvPicPr>
        <p:blipFill>
          <a:blip r:embed="rId2"/>
          <a:stretch>
            <a:fillRect/>
          </a:stretch>
        </p:blipFill>
        <p:spPr>
          <a:xfrm>
            <a:off x="1628775" y="1161830"/>
            <a:ext cx="5876620" cy="5219920"/>
          </a:xfrm>
          <a:prstGeom prst="rect">
            <a:avLst/>
          </a:prstGeom>
        </p:spPr>
      </p:pic>
    </p:spTree>
    <p:extLst>
      <p:ext uri="{BB962C8B-B14F-4D97-AF65-F5344CB8AC3E}">
        <p14:creationId xmlns:p14="http://schemas.microsoft.com/office/powerpoint/2010/main" val="253558591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PoljeZBesedilom 3">
            <a:extLst>
              <a:ext uri="{FF2B5EF4-FFF2-40B4-BE49-F238E27FC236}">
                <a16:creationId xmlns:a16="http://schemas.microsoft.com/office/drawing/2014/main" id="{7C841443-AFBB-4106-BB4C-D0EE673E7836}"/>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cs-CZ" dirty="0"/>
              <a:t>BD20220411</a:t>
            </a:r>
          </a:p>
        </p:txBody>
      </p:sp>
      <p:sp>
        <p:nvSpPr>
          <p:cNvPr id="7" name="Nadpis 1">
            <a:extLst>
              <a:ext uri="{FF2B5EF4-FFF2-40B4-BE49-F238E27FC236}">
                <a16:creationId xmlns:a16="http://schemas.microsoft.com/office/drawing/2014/main" id="{B5D55664-C79B-4F81-96CF-DE9DED568F78}"/>
              </a:ext>
            </a:extLst>
          </p:cNvPr>
          <p:cNvSpPr txBox="1">
            <a:spLocks/>
          </p:cNvSpPr>
          <p:nvPr/>
        </p:nvSpPr>
        <p:spPr>
          <a:xfrm>
            <a:off x="539999" y="108000"/>
            <a:ext cx="6798796" cy="336550"/>
          </a:xfrm>
          <a:prstGeom prst="rect">
            <a:avLst/>
          </a:prstGeom>
        </p:spPr>
        <p:txBody>
          <a:bodyPr/>
          <a:lstStyle>
            <a:lvl1pPr marL="0" indent="0" algn="l" rtl="0" eaLnBrk="1" fontAlgn="base" hangingPunct="1">
              <a:spcBef>
                <a:spcPct val="0"/>
              </a:spcBef>
              <a:spcAft>
                <a:spcPct val="0"/>
              </a:spcAft>
              <a:defRPr sz="1600" b="0" i="0">
                <a:solidFill>
                  <a:srgbClr val="008000"/>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sl-SI" altLang="sl-SI" kern="0"/>
              <a:t>Parallel Run KPI report</a:t>
            </a:r>
            <a:br>
              <a:rPr lang="sl-SI" altLang="sl-SI" kern="0"/>
            </a:br>
            <a:endParaRPr lang="cs-CZ" kern="0" dirty="0"/>
          </a:p>
        </p:txBody>
      </p:sp>
      <p:sp>
        <p:nvSpPr>
          <p:cNvPr id="8" name="Zástupný symbol pro text 2">
            <a:extLst>
              <a:ext uri="{FF2B5EF4-FFF2-40B4-BE49-F238E27FC236}">
                <a16:creationId xmlns:a16="http://schemas.microsoft.com/office/drawing/2014/main" id="{325B20BB-5215-4BBA-A539-0F85FFA13D43}"/>
              </a:ext>
            </a:extLst>
          </p:cNvPr>
          <p:cNvSpPr txBox="1">
            <a:spLocks/>
          </p:cNvSpPr>
          <p:nvPr/>
        </p:nvSpPr>
        <p:spPr>
          <a:xfrm>
            <a:off x="540000" y="461650"/>
            <a:ext cx="8376894" cy="363850"/>
          </a:xfrm>
          <a:prstGeom prst="rect">
            <a:avLst/>
          </a:prstGeom>
        </p:spPr>
        <p:txBody>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008000"/>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08000"/>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r>
              <a:rPr lang="en-US" altLang="sl-SI" kern="0"/>
              <a:t>KPI 9: Clearing prices, price spreads and price convergence</a:t>
            </a:r>
            <a:endParaRPr lang="sl-SI" altLang="sl-SI" kern="0"/>
          </a:p>
          <a:p>
            <a:endParaRPr lang="cs-CZ" kern="0" dirty="0"/>
          </a:p>
        </p:txBody>
      </p:sp>
      <p:pic>
        <p:nvPicPr>
          <p:cNvPr id="3" name="Obrázek 2">
            <a:extLst>
              <a:ext uri="{FF2B5EF4-FFF2-40B4-BE49-F238E27FC236}">
                <a16:creationId xmlns:a16="http://schemas.microsoft.com/office/drawing/2014/main" id="{82197438-CA50-4489-9748-0371DA84AD92}"/>
              </a:ext>
            </a:extLst>
          </p:cNvPr>
          <p:cNvPicPr>
            <a:picLocks noChangeAspect="1"/>
          </p:cNvPicPr>
          <p:nvPr/>
        </p:nvPicPr>
        <p:blipFill>
          <a:blip r:embed="rId2"/>
          <a:stretch>
            <a:fillRect/>
          </a:stretch>
        </p:blipFill>
        <p:spPr>
          <a:xfrm>
            <a:off x="1619250" y="1179806"/>
            <a:ext cx="5856884" cy="5220994"/>
          </a:xfrm>
          <a:prstGeom prst="rect">
            <a:avLst/>
          </a:prstGeom>
        </p:spPr>
      </p:pic>
    </p:spTree>
    <p:extLst>
      <p:ext uri="{BB962C8B-B14F-4D97-AF65-F5344CB8AC3E}">
        <p14:creationId xmlns:p14="http://schemas.microsoft.com/office/powerpoint/2010/main" val="265430832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PoljeZBesedilom 3">
            <a:extLst>
              <a:ext uri="{FF2B5EF4-FFF2-40B4-BE49-F238E27FC236}">
                <a16:creationId xmlns:a16="http://schemas.microsoft.com/office/drawing/2014/main" id="{7C841443-AFBB-4106-BB4C-D0EE673E7836}"/>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cs-CZ" dirty="0"/>
              <a:t>BD20220412</a:t>
            </a:r>
          </a:p>
        </p:txBody>
      </p:sp>
      <p:sp>
        <p:nvSpPr>
          <p:cNvPr id="7" name="Nadpis 1">
            <a:extLst>
              <a:ext uri="{FF2B5EF4-FFF2-40B4-BE49-F238E27FC236}">
                <a16:creationId xmlns:a16="http://schemas.microsoft.com/office/drawing/2014/main" id="{B5D55664-C79B-4F81-96CF-DE9DED568F78}"/>
              </a:ext>
            </a:extLst>
          </p:cNvPr>
          <p:cNvSpPr txBox="1">
            <a:spLocks/>
          </p:cNvSpPr>
          <p:nvPr/>
        </p:nvSpPr>
        <p:spPr>
          <a:xfrm>
            <a:off x="539999" y="108000"/>
            <a:ext cx="6798796" cy="336550"/>
          </a:xfrm>
          <a:prstGeom prst="rect">
            <a:avLst/>
          </a:prstGeom>
        </p:spPr>
        <p:txBody>
          <a:bodyPr/>
          <a:lstStyle>
            <a:lvl1pPr marL="0" indent="0" algn="l" rtl="0" eaLnBrk="1" fontAlgn="base" hangingPunct="1">
              <a:spcBef>
                <a:spcPct val="0"/>
              </a:spcBef>
              <a:spcAft>
                <a:spcPct val="0"/>
              </a:spcAft>
              <a:defRPr sz="1600" b="0" i="0">
                <a:solidFill>
                  <a:srgbClr val="008000"/>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sl-SI" altLang="sl-SI" kern="0"/>
              <a:t>Parallel Run KPI report</a:t>
            </a:r>
            <a:br>
              <a:rPr lang="sl-SI" altLang="sl-SI" kern="0"/>
            </a:br>
            <a:endParaRPr lang="cs-CZ" kern="0" dirty="0"/>
          </a:p>
        </p:txBody>
      </p:sp>
      <p:sp>
        <p:nvSpPr>
          <p:cNvPr id="8" name="Zástupný symbol pro text 2">
            <a:extLst>
              <a:ext uri="{FF2B5EF4-FFF2-40B4-BE49-F238E27FC236}">
                <a16:creationId xmlns:a16="http://schemas.microsoft.com/office/drawing/2014/main" id="{325B20BB-5215-4BBA-A539-0F85FFA13D43}"/>
              </a:ext>
            </a:extLst>
          </p:cNvPr>
          <p:cNvSpPr txBox="1">
            <a:spLocks/>
          </p:cNvSpPr>
          <p:nvPr/>
        </p:nvSpPr>
        <p:spPr>
          <a:xfrm>
            <a:off x="540000" y="461650"/>
            <a:ext cx="8376894" cy="363850"/>
          </a:xfrm>
          <a:prstGeom prst="rect">
            <a:avLst/>
          </a:prstGeom>
        </p:spPr>
        <p:txBody>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008000"/>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08000"/>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r>
              <a:rPr lang="en-US" altLang="sl-SI" kern="0"/>
              <a:t>KPI 9: Clearing prices, price spreads and price convergence</a:t>
            </a:r>
            <a:endParaRPr lang="sl-SI" altLang="sl-SI" kern="0"/>
          </a:p>
          <a:p>
            <a:endParaRPr lang="cs-CZ" kern="0" dirty="0"/>
          </a:p>
        </p:txBody>
      </p:sp>
      <p:pic>
        <p:nvPicPr>
          <p:cNvPr id="3" name="Obrázek 2">
            <a:extLst>
              <a:ext uri="{FF2B5EF4-FFF2-40B4-BE49-F238E27FC236}">
                <a16:creationId xmlns:a16="http://schemas.microsoft.com/office/drawing/2014/main" id="{BB71DFF7-5904-455F-AC65-DB2D0A298C82}"/>
              </a:ext>
            </a:extLst>
          </p:cNvPr>
          <p:cNvPicPr>
            <a:picLocks noChangeAspect="1"/>
          </p:cNvPicPr>
          <p:nvPr/>
        </p:nvPicPr>
        <p:blipFill>
          <a:blip r:embed="rId2"/>
          <a:stretch>
            <a:fillRect/>
          </a:stretch>
        </p:blipFill>
        <p:spPr>
          <a:xfrm>
            <a:off x="1614488" y="1173610"/>
            <a:ext cx="5876278" cy="5222427"/>
          </a:xfrm>
          <a:prstGeom prst="rect">
            <a:avLst/>
          </a:prstGeom>
        </p:spPr>
      </p:pic>
    </p:spTree>
    <p:extLst>
      <p:ext uri="{BB962C8B-B14F-4D97-AF65-F5344CB8AC3E}">
        <p14:creationId xmlns:p14="http://schemas.microsoft.com/office/powerpoint/2010/main" val="170578082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PoljeZBesedilom 3">
            <a:extLst>
              <a:ext uri="{FF2B5EF4-FFF2-40B4-BE49-F238E27FC236}">
                <a16:creationId xmlns:a16="http://schemas.microsoft.com/office/drawing/2014/main" id="{7C841443-AFBB-4106-BB4C-D0EE673E7836}"/>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cs-CZ" dirty="0"/>
              <a:t>BD20220413</a:t>
            </a:r>
          </a:p>
        </p:txBody>
      </p:sp>
      <p:sp>
        <p:nvSpPr>
          <p:cNvPr id="7" name="Nadpis 1">
            <a:extLst>
              <a:ext uri="{FF2B5EF4-FFF2-40B4-BE49-F238E27FC236}">
                <a16:creationId xmlns:a16="http://schemas.microsoft.com/office/drawing/2014/main" id="{B5D55664-C79B-4F81-96CF-DE9DED568F78}"/>
              </a:ext>
            </a:extLst>
          </p:cNvPr>
          <p:cNvSpPr txBox="1">
            <a:spLocks/>
          </p:cNvSpPr>
          <p:nvPr/>
        </p:nvSpPr>
        <p:spPr>
          <a:xfrm>
            <a:off x="539999" y="108000"/>
            <a:ext cx="6798796" cy="336550"/>
          </a:xfrm>
          <a:prstGeom prst="rect">
            <a:avLst/>
          </a:prstGeom>
        </p:spPr>
        <p:txBody>
          <a:bodyPr/>
          <a:lstStyle>
            <a:lvl1pPr marL="0" indent="0" algn="l" rtl="0" eaLnBrk="1" fontAlgn="base" hangingPunct="1">
              <a:spcBef>
                <a:spcPct val="0"/>
              </a:spcBef>
              <a:spcAft>
                <a:spcPct val="0"/>
              </a:spcAft>
              <a:defRPr sz="1600" b="0" i="0">
                <a:solidFill>
                  <a:srgbClr val="008000"/>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sl-SI" altLang="sl-SI" kern="0"/>
              <a:t>Parallel Run KPI report</a:t>
            </a:r>
            <a:br>
              <a:rPr lang="sl-SI" altLang="sl-SI" kern="0"/>
            </a:br>
            <a:endParaRPr lang="cs-CZ" kern="0" dirty="0"/>
          </a:p>
        </p:txBody>
      </p:sp>
      <p:sp>
        <p:nvSpPr>
          <p:cNvPr id="8" name="Zástupný symbol pro text 2">
            <a:extLst>
              <a:ext uri="{FF2B5EF4-FFF2-40B4-BE49-F238E27FC236}">
                <a16:creationId xmlns:a16="http://schemas.microsoft.com/office/drawing/2014/main" id="{325B20BB-5215-4BBA-A539-0F85FFA13D43}"/>
              </a:ext>
            </a:extLst>
          </p:cNvPr>
          <p:cNvSpPr txBox="1">
            <a:spLocks/>
          </p:cNvSpPr>
          <p:nvPr/>
        </p:nvSpPr>
        <p:spPr>
          <a:xfrm>
            <a:off x="540000" y="461650"/>
            <a:ext cx="8376894" cy="363850"/>
          </a:xfrm>
          <a:prstGeom prst="rect">
            <a:avLst/>
          </a:prstGeom>
        </p:spPr>
        <p:txBody>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008000"/>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08000"/>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r>
              <a:rPr lang="en-US" altLang="sl-SI" kern="0"/>
              <a:t>KPI 9: Clearing prices, price spreads and price convergence</a:t>
            </a:r>
            <a:endParaRPr lang="sl-SI" altLang="sl-SI" kern="0"/>
          </a:p>
          <a:p>
            <a:endParaRPr lang="cs-CZ" kern="0" dirty="0"/>
          </a:p>
        </p:txBody>
      </p:sp>
      <p:pic>
        <p:nvPicPr>
          <p:cNvPr id="3" name="Obrázek 2">
            <a:extLst>
              <a:ext uri="{FF2B5EF4-FFF2-40B4-BE49-F238E27FC236}">
                <a16:creationId xmlns:a16="http://schemas.microsoft.com/office/drawing/2014/main" id="{33469170-1B93-44B9-806B-2829FF409EF6}"/>
              </a:ext>
            </a:extLst>
          </p:cNvPr>
          <p:cNvPicPr>
            <a:picLocks noChangeAspect="1"/>
          </p:cNvPicPr>
          <p:nvPr/>
        </p:nvPicPr>
        <p:blipFill>
          <a:blip r:embed="rId2"/>
          <a:stretch>
            <a:fillRect/>
          </a:stretch>
        </p:blipFill>
        <p:spPr>
          <a:xfrm>
            <a:off x="1604963" y="1175711"/>
            <a:ext cx="5878488" cy="5234614"/>
          </a:xfrm>
          <a:prstGeom prst="rect">
            <a:avLst/>
          </a:prstGeom>
        </p:spPr>
      </p:pic>
    </p:spTree>
    <p:extLst>
      <p:ext uri="{BB962C8B-B14F-4D97-AF65-F5344CB8AC3E}">
        <p14:creationId xmlns:p14="http://schemas.microsoft.com/office/powerpoint/2010/main" val="228111221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PoljeZBesedilom 3">
            <a:extLst>
              <a:ext uri="{FF2B5EF4-FFF2-40B4-BE49-F238E27FC236}">
                <a16:creationId xmlns:a16="http://schemas.microsoft.com/office/drawing/2014/main" id="{7C841443-AFBB-4106-BB4C-D0EE673E7836}"/>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cs-CZ" dirty="0"/>
              <a:t>BD20220414</a:t>
            </a:r>
          </a:p>
        </p:txBody>
      </p:sp>
      <p:sp>
        <p:nvSpPr>
          <p:cNvPr id="7" name="Nadpis 1">
            <a:extLst>
              <a:ext uri="{FF2B5EF4-FFF2-40B4-BE49-F238E27FC236}">
                <a16:creationId xmlns:a16="http://schemas.microsoft.com/office/drawing/2014/main" id="{B5D55664-C79B-4F81-96CF-DE9DED568F78}"/>
              </a:ext>
            </a:extLst>
          </p:cNvPr>
          <p:cNvSpPr txBox="1">
            <a:spLocks/>
          </p:cNvSpPr>
          <p:nvPr/>
        </p:nvSpPr>
        <p:spPr>
          <a:xfrm>
            <a:off x="539999" y="108000"/>
            <a:ext cx="6798796" cy="336550"/>
          </a:xfrm>
          <a:prstGeom prst="rect">
            <a:avLst/>
          </a:prstGeom>
        </p:spPr>
        <p:txBody>
          <a:bodyPr/>
          <a:lstStyle>
            <a:lvl1pPr marL="0" indent="0" algn="l" rtl="0" eaLnBrk="1" fontAlgn="base" hangingPunct="1">
              <a:spcBef>
                <a:spcPct val="0"/>
              </a:spcBef>
              <a:spcAft>
                <a:spcPct val="0"/>
              </a:spcAft>
              <a:defRPr sz="1600" b="0" i="0">
                <a:solidFill>
                  <a:srgbClr val="008000"/>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sl-SI" altLang="sl-SI" kern="0"/>
              <a:t>Parallel Run KPI report</a:t>
            </a:r>
            <a:br>
              <a:rPr lang="sl-SI" altLang="sl-SI" kern="0"/>
            </a:br>
            <a:endParaRPr lang="cs-CZ" kern="0" dirty="0"/>
          </a:p>
        </p:txBody>
      </p:sp>
      <p:sp>
        <p:nvSpPr>
          <p:cNvPr id="8" name="Zástupný symbol pro text 2">
            <a:extLst>
              <a:ext uri="{FF2B5EF4-FFF2-40B4-BE49-F238E27FC236}">
                <a16:creationId xmlns:a16="http://schemas.microsoft.com/office/drawing/2014/main" id="{325B20BB-5215-4BBA-A539-0F85FFA13D43}"/>
              </a:ext>
            </a:extLst>
          </p:cNvPr>
          <p:cNvSpPr txBox="1">
            <a:spLocks/>
          </p:cNvSpPr>
          <p:nvPr/>
        </p:nvSpPr>
        <p:spPr>
          <a:xfrm>
            <a:off x="540000" y="461650"/>
            <a:ext cx="8376894" cy="363850"/>
          </a:xfrm>
          <a:prstGeom prst="rect">
            <a:avLst/>
          </a:prstGeom>
        </p:spPr>
        <p:txBody>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008000"/>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08000"/>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r>
              <a:rPr lang="en-US" altLang="sl-SI" kern="0"/>
              <a:t>KPI 9: Clearing prices, price spreads and price convergence</a:t>
            </a:r>
            <a:endParaRPr lang="sl-SI" altLang="sl-SI" kern="0"/>
          </a:p>
          <a:p>
            <a:endParaRPr lang="cs-CZ" kern="0" dirty="0"/>
          </a:p>
        </p:txBody>
      </p:sp>
      <p:pic>
        <p:nvPicPr>
          <p:cNvPr id="3" name="Obrázek 2">
            <a:extLst>
              <a:ext uri="{FF2B5EF4-FFF2-40B4-BE49-F238E27FC236}">
                <a16:creationId xmlns:a16="http://schemas.microsoft.com/office/drawing/2014/main" id="{EABF51E8-9FB4-4BEE-A243-1FE57D638B8D}"/>
              </a:ext>
            </a:extLst>
          </p:cNvPr>
          <p:cNvPicPr>
            <a:picLocks noChangeAspect="1"/>
          </p:cNvPicPr>
          <p:nvPr/>
        </p:nvPicPr>
        <p:blipFill>
          <a:blip r:embed="rId2"/>
          <a:stretch>
            <a:fillRect/>
          </a:stretch>
        </p:blipFill>
        <p:spPr>
          <a:xfrm>
            <a:off x="1619250" y="1176201"/>
            <a:ext cx="5856884" cy="5229361"/>
          </a:xfrm>
          <a:prstGeom prst="rect">
            <a:avLst/>
          </a:prstGeom>
        </p:spPr>
      </p:pic>
    </p:spTree>
    <p:extLst>
      <p:ext uri="{BB962C8B-B14F-4D97-AF65-F5344CB8AC3E}">
        <p14:creationId xmlns:p14="http://schemas.microsoft.com/office/powerpoint/2010/main" val="17514952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PoljeZBesedilom 3">
            <a:extLst>
              <a:ext uri="{FF2B5EF4-FFF2-40B4-BE49-F238E27FC236}">
                <a16:creationId xmlns:a16="http://schemas.microsoft.com/office/drawing/2014/main" id="{7C841443-AFBB-4106-BB4C-D0EE673E7836}"/>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cs-CZ" dirty="0"/>
              <a:t>BD20220415</a:t>
            </a:r>
          </a:p>
        </p:txBody>
      </p:sp>
      <p:sp>
        <p:nvSpPr>
          <p:cNvPr id="7" name="Nadpis 1">
            <a:extLst>
              <a:ext uri="{FF2B5EF4-FFF2-40B4-BE49-F238E27FC236}">
                <a16:creationId xmlns:a16="http://schemas.microsoft.com/office/drawing/2014/main" id="{B5D55664-C79B-4F81-96CF-DE9DED568F78}"/>
              </a:ext>
            </a:extLst>
          </p:cNvPr>
          <p:cNvSpPr txBox="1">
            <a:spLocks/>
          </p:cNvSpPr>
          <p:nvPr/>
        </p:nvSpPr>
        <p:spPr>
          <a:xfrm>
            <a:off x="539999" y="108000"/>
            <a:ext cx="6798796" cy="336550"/>
          </a:xfrm>
          <a:prstGeom prst="rect">
            <a:avLst/>
          </a:prstGeom>
        </p:spPr>
        <p:txBody>
          <a:bodyPr/>
          <a:lstStyle>
            <a:lvl1pPr marL="0" indent="0" algn="l" rtl="0" eaLnBrk="1" fontAlgn="base" hangingPunct="1">
              <a:spcBef>
                <a:spcPct val="0"/>
              </a:spcBef>
              <a:spcAft>
                <a:spcPct val="0"/>
              </a:spcAft>
              <a:defRPr sz="1600" b="0" i="0">
                <a:solidFill>
                  <a:srgbClr val="008000"/>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sl-SI" altLang="sl-SI" kern="0"/>
              <a:t>Parallel Run KPI report</a:t>
            </a:r>
            <a:br>
              <a:rPr lang="sl-SI" altLang="sl-SI" kern="0"/>
            </a:br>
            <a:endParaRPr lang="cs-CZ" kern="0" dirty="0"/>
          </a:p>
        </p:txBody>
      </p:sp>
      <p:sp>
        <p:nvSpPr>
          <p:cNvPr id="8" name="Zástupný symbol pro text 2">
            <a:extLst>
              <a:ext uri="{FF2B5EF4-FFF2-40B4-BE49-F238E27FC236}">
                <a16:creationId xmlns:a16="http://schemas.microsoft.com/office/drawing/2014/main" id="{325B20BB-5215-4BBA-A539-0F85FFA13D43}"/>
              </a:ext>
            </a:extLst>
          </p:cNvPr>
          <p:cNvSpPr txBox="1">
            <a:spLocks/>
          </p:cNvSpPr>
          <p:nvPr/>
        </p:nvSpPr>
        <p:spPr>
          <a:xfrm>
            <a:off x="540000" y="461650"/>
            <a:ext cx="8376894" cy="363850"/>
          </a:xfrm>
          <a:prstGeom prst="rect">
            <a:avLst/>
          </a:prstGeom>
        </p:spPr>
        <p:txBody>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008000"/>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08000"/>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r>
              <a:rPr lang="en-US" altLang="sl-SI" kern="0"/>
              <a:t>KPI 9: Clearing prices, price spreads and price convergence</a:t>
            </a:r>
            <a:endParaRPr lang="sl-SI" altLang="sl-SI" kern="0"/>
          </a:p>
          <a:p>
            <a:endParaRPr lang="cs-CZ" kern="0" dirty="0"/>
          </a:p>
        </p:txBody>
      </p:sp>
      <p:pic>
        <p:nvPicPr>
          <p:cNvPr id="3" name="Obrázek 2">
            <a:extLst>
              <a:ext uri="{FF2B5EF4-FFF2-40B4-BE49-F238E27FC236}">
                <a16:creationId xmlns:a16="http://schemas.microsoft.com/office/drawing/2014/main" id="{2ACE1048-29F1-4C27-AB30-AD3BDF7AA6CC}"/>
              </a:ext>
            </a:extLst>
          </p:cNvPr>
          <p:cNvPicPr>
            <a:picLocks noChangeAspect="1"/>
          </p:cNvPicPr>
          <p:nvPr/>
        </p:nvPicPr>
        <p:blipFill>
          <a:blip r:embed="rId2"/>
          <a:stretch>
            <a:fillRect/>
          </a:stretch>
        </p:blipFill>
        <p:spPr>
          <a:xfrm>
            <a:off x="1609725" y="1142763"/>
            <a:ext cx="5902985" cy="5272324"/>
          </a:xfrm>
          <a:prstGeom prst="rect">
            <a:avLst/>
          </a:prstGeom>
        </p:spPr>
      </p:pic>
    </p:spTree>
    <p:extLst>
      <p:ext uri="{BB962C8B-B14F-4D97-AF65-F5344CB8AC3E}">
        <p14:creationId xmlns:p14="http://schemas.microsoft.com/office/powerpoint/2010/main" val="39160336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tableEx ,Average Maximum AMR per BD (MW) by TSO ,tableEx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 +2_3</a:t>
            </a:r>
          </a:p>
        </p:txBody>
      </p:sp>
      <p:sp>
        <p:nvSpPr>
          <p:cNvPr id="5" name="Title 4">
            <a:extLst>
              <a:ext uri="{FF2B5EF4-FFF2-40B4-BE49-F238E27FC236}">
                <a16:creationId xmlns:a16="http://schemas.microsoft.com/office/drawing/2014/main" id="{31C1E447-F081-4F58-B9CE-8C48835A5878}"/>
              </a:ext>
            </a:extLst>
          </p:cNvPr>
          <p:cNvSpPr txBox="1">
            <a:spLocks/>
          </p:cNvSpPr>
          <p:nvPr/>
        </p:nvSpPr>
        <p:spPr>
          <a:xfrm>
            <a:off x="61912" y="306388"/>
            <a:ext cx="332708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1: Average maximum AMR per CNE per BD</a:t>
            </a:r>
          </a:p>
        </p:txBody>
      </p:sp>
      <p:sp>
        <p:nvSpPr>
          <p:cNvPr id="6" name="Title 4">
            <a:extLst>
              <a:ext uri="{FF2B5EF4-FFF2-40B4-BE49-F238E27FC236}">
                <a16:creationId xmlns:a16="http://schemas.microsoft.com/office/drawing/2014/main" id="{9259C097-522F-4B39-A7CF-F6525142AC8B}"/>
              </a:ext>
            </a:extLst>
          </p:cNvPr>
          <p:cNvSpPr txBox="1">
            <a:spLocks/>
          </p:cNvSpPr>
          <p:nvPr/>
        </p:nvSpPr>
        <p:spPr>
          <a:xfrm>
            <a:off x="5500619" y="306388"/>
            <a:ext cx="3439956"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110597530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PoljeZBesedilom 3">
            <a:extLst>
              <a:ext uri="{FF2B5EF4-FFF2-40B4-BE49-F238E27FC236}">
                <a16:creationId xmlns:a16="http://schemas.microsoft.com/office/drawing/2014/main" id="{7C841443-AFBB-4106-BB4C-D0EE673E7836}"/>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cs-CZ" dirty="0"/>
              <a:t>BD20220416</a:t>
            </a:r>
          </a:p>
        </p:txBody>
      </p:sp>
      <p:sp>
        <p:nvSpPr>
          <p:cNvPr id="7" name="Nadpis 1">
            <a:extLst>
              <a:ext uri="{FF2B5EF4-FFF2-40B4-BE49-F238E27FC236}">
                <a16:creationId xmlns:a16="http://schemas.microsoft.com/office/drawing/2014/main" id="{B5D55664-C79B-4F81-96CF-DE9DED568F78}"/>
              </a:ext>
            </a:extLst>
          </p:cNvPr>
          <p:cNvSpPr txBox="1">
            <a:spLocks/>
          </p:cNvSpPr>
          <p:nvPr/>
        </p:nvSpPr>
        <p:spPr>
          <a:xfrm>
            <a:off x="539999" y="108000"/>
            <a:ext cx="6798796" cy="336550"/>
          </a:xfrm>
          <a:prstGeom prst="rect">
            <a:avLst/>
          </a:prstGeom>
        </p:spPr>
        <p:txBody>
          <a:bodyPr/>
          <a:lstStyle>
            <a:lvl1pPr marL="0" indent="0" algn="l" rtl="0" eaLnBrk="1" fontAlgn="base" hangingPunct="1">
              <a:spcBef>
                <a:spcPct val="0"/>
              </a:spcBef>
              <a:spcAft>
                <a:spcPct val="0"/>
              </a:spcAft>
              <a:defRPr sz="1600" b="0" i="0">
                <a:solidFill>
                  <a:srgbClr val="008000"/>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sl-SI" altLang="sl-SI" kern="0"/>
              <a:t>Parallel Run KPI report</a:t>
            </a:r>
            <a:br>
              <a:rPr lang="sl-SI" altLang="sl-SI" kern="0"/>
            </a:br>
            <a:endParaRPr lang="cs-CZ" kern="0" dirty="0"/>
          </a:p>
        </p:txBody>
      </p:sp>
      <p:sp>
        <p:nvSpPr>
          <p:cNvPr id="8" name="Zástupný symbol pro text 2">
            <a:extLst>
              <a:ext uri="{FF2B5EF4-FFF2-40B4-BE49-F238E27FC236}">
                <a16:creationId xmlns:a16="http://schemas.microsoft.com/office/drawing/2014/main" id="{325B20BB-5215-4BBA-A539-0F85FFA13D43}"/>
              </a:ext>
            </a:extLst>
          </p:cNvPr>
          <p:cNvSpPr txBox="1">
            <a:spLocks/>
          </p:cNvSpPr>
          <p:nvPr/>
        </p:nvSpPr>
        <p:spPr>
          <a:xfrm>
            <a:off x="540000" y="461650"/>
            <a:ext cx="8376894" cy="363850"/>
          </a:xfrm>
          <a:prstGeom prst="rect">
            <a:avLst/>
          </a:prstGeom>
        </p:spPr>
        <p:txBody>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008000"/>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08000"/>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r>
              <a:rPr lang="en-US" altLang="sl-SI" kern="0"/>
              <a:t>KPI 9: Clearing prices, price spreads and price convergence</a:t>
            </a:r>
            <a:endParaRPr lang="sl-SI" altLang="sl-SI" kern="0"/>
          </a:p>
          <a:p>
            <a:endParaRPr lang="cs-CZ" kern="0" dirty="0"/>
          </a:p>
        </p:txBody>
      </p:sp>
      <p:pic>
        <p:nvPicPr>
          <p:cNvPr id="3" name="Obrázek 2">
            <a:extLst>
              <a:ext uri="{FF2B5EF4-FFF2-40B4-BE49-F238E27FC236}">
                <a16:creationId xmlns:a16="http://schemas.microsoft.com/office/drawing/2014/main" id="{94C19399-8A77-4C6E-83ED-0557F2E8D4BD}"/>
              </a:ext>
            </a:extLst>
          </p:cNvPr>
          <p:cNvPicPr>
            <a:picLocks noChangeAspect="1"/>
          </p:cNvPicPr>
          <p:nvPr/>
        </p:nvPicPr>
        <p:blipFill>
          <a:blip r:embed="rId2"/>
          <a:stretch>
            <a:fillRect/>
          </a:stretch>
        </p:blipFill>
        <p:spPr>
          <a:xfrm>
            <a:off x="1619250" y="1163878"/>
            <a:ext cx="5878830" cy="5232159"/>
          </a:xfrm>
          <a:prstGeom prst="rect">
            <a:avLst/>
          </a:prstGeom>
        </p:spPr>
      </p:pic>
    </p:spTree>
    <p:extLst>
      <p:ext uri="{BB962C8B-B14F-4D97-AF65-F5344CB8AC3E}">
        <p14:creationId xmlns:p14="http://schemas.microsoft.com/office/powerpoint/2010/main" val="424125123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PoljeZBesedilom 3">
            <a:extLst>
              <a:ext uri="{FF2B5EF4-FFF2-40B4-BE49-F238E27FC236}">
                <a16:creationId xmlns:a16="http://schemas.microsoft.com/office/drawing/2014/main" id="{7C841443-AFBB-4106-BB4C-D0EE673E7836}"/>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cs-CZ" dirty="0"/>
              <a:t>BD20220417</a:t>
            </a:r>
          </a:p>
        </p:txBody>
      </p:sp>
      <p:sp>
        <p:nvSpPr>
          <p:cNvPr id="7" name="Nadpis 1">
            <a:extLst>
              <a:ext uri="{FF2B5EF4-FFF2-40B4-BE49-F238E27FC236}">
                <a16:creationId xmlns:a16="http://schemas.microsoft.com/office/drawing/2014/main" id="{B5D55664-C79B-4F81-96CF-DE9DED568F78}"/>
              </a:ext>
            </a:extLst>
          </p:cNvPr>
          <p:cNvSpPr txBox="1">
            <a:spLocks/>
          </p:cNvSpPr>
          <p:nvPr/>
        </p:nvSpPr>
        <p:spPr>
          <a:xfrm>
            <a:off x="539999" y="108000"/>
            <a:ext cx="6798796" cy="336550"/>
          </a:xfrm>
          <a:prstGeom prst="rect">
            <a:avLst/>
          </a:prstGeom>
        </p:spPr>
        <p:txBody>
          <a:bodyPr/>
          <a:lstStyle>
            <a:lvl1pPr marL="0" indent="0" algn="l" rtl="0" eaLnBrk="1" fontAlgn="base" hangingPunct="1">
              <a:spcBef>
                <a:spcPct val="0"/>
              </a:spcBef>
              <a:spcAft>
                <a:spcPct val="0"/>
              </a:spcAft>
              <a:defRPr sz="1600" b="0" i="0">
                <a:solidFill>
                  <a:srgbClr val="008000"/>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sl-SI" altLang="sl-SI" kern="0"/>
              <a:t>Parallel Run KPI report</a:t>
            </a:r>
            <a:br>
              <a:rPr lang="sl-SI" altLang="sl-SI" kern="0"/>
            </a:br>
            <a:endParaRPr lang="cs-CZ" kern="0" dirty="0"/>
          </a:p>
        </p:txBody>
      </p:sp>
      <p:sp>
        <p:nvSpPr>
          <p:cNvPr id="8" name="Zástupný symbol pro text 2">
            <a:extLst>
              <a:ext uri="{FF2B5EF4-FFF2-40B4-BE49-F238E27FC236}">
                <a16:creationId xmlns:a16="http://schemas.microsoft.com/office/drawing/2014/main" id="{325B20BB-5215-4BBA-A539-0F85FFA13D43}"/>
              </a:ext>
            </a:extLst>
          </p:cNvPr>
          <p:cNvSpPr txBox="1">
            <a:spLocks/>
          </p:cNvSpPr>
          <p:nvPr/>
        </p:nvSpPr>
        <p:spPr>
          <a:xfrm>
            <a:off x="540000" y="461650"/>
            <a:ext cx="8376894" cy="363850"/>
          </a:xfrm>
          <a:prstGeom prst="rect">
            <a:avLst/>
          </a:prstGeom>
        </p:spPr>
        <p:txBody>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008000"/>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08000"/>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r>
              <a:rPr lang="en-US" altLang="sl-SI" kern="0"/>
              <a:t>KPI 9: Clearing prices, price spreads and price convergence</a:t>
            </a:r>
            <a:endParaRPr lang="sl-SI" altLang="sl-SI" kern="0"/>
          </a:p>
          <a:p>
            <a:endParaRPr lang="cs-CZ" kern="0" dirty="0"/>
          </a:p>
        </p:txBody>
      </p:sp>
      <p:pic>
        <p:nvPicPr>
          <p:cNvPr id="3" name="Obrázek 2">
            <a:extLst>
              <a:ext uri="{FF2B5EF4-FFF2-40B4-BE49-F238E27FC236}">
                <a16:creationId xmlns:a16="http://schemas.microsoft.com/office/drawing/2014/main" id="{6ADABE52-D553-4A19-9D30-6F54A58D0631}"/>
              </a:ext>
            </a:extLst>
          </p:cNvPr>
          <p:cNvPicPr>
            <a:picLocks noChangeAspect="1"/>
          </p:cNvPicPr>
          <p:nvPr/>
        </p:nvPicPr>
        <p:blipFill>
          <a:blip r:embed="rId2"/>
          <a:stretch>
            <a:fillRect/>
          </a:stretch>
        </p:blipFill>
        <p:spPr>
          <a:xfrm>
            <a:off x="1619250" y="1192848"/>
            <a:ext cx="5842254" cy="5207952"/>
          </a:xfrm>
          <a:prstGeom prst="rect">
            <a:avLst/>
          </a:prstGeom>
        </p:spPr>
      </p:pic>
    </p:spTree>
    <p:extLst>
      <p:ext uri="{BB962C8B-B14F-4D97-AF65-F5344CB8AC3E}">
        <p14:creationId xmlns:p14="http://schemas.microsoft.com/office/powerpoint/2010/main" val="75698361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PoljeZBesedilom 3">
            <a:extLst>
              <a:ext uri="{FF2B5EF4-FFF2-40B4-BE49-F238E27FC236}">
                <a16:creationId xmlns:a16="http://schemas.microsoft.com/office/drawing/2014/main" id="{7C841443-AFBB-4106-BB4C-D0EE673E7836}"/>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cs-CZ" dirty="0"/>
              <a:t>BD20220418</a:t>
            </a:r>
          </a:p>
        </p:txBody>
      </p:sp>
      <p:sp>
        <p:nvSpPr>
          <p:cNvPr id="7" name="Nadpis 1">
            <a:extLst>
              <a:ext uri="{FF2B5EF4-FFF2-40B4-BE49-F238E27FC236}">
                <a16:creationId xmlns:a16="http://schemas.microsoft.com/office/drawing/2014/main" id="{B5D55664-C79B-4F81-96CF-DE9DED568F78}"/>
              </a:ext>
            </a:extLst>
          </p:cNvPr>
          <p:cNvSpPr txBox="1">
            <a:spLocks/>
          </p:cNvSpPr>
          <p:nvPr/>
        </p:nvSpPr>
        <p:spPr>
          <a:xfrm>
            <a:off x="539999" y="108000"/>
            <a:ext cx="6798796" cy="336550"/>
          </a:xfrm>
          <a:prstGeom prst="rect">
            <a:avLst/>
          </a:prstGeom>
        </p:spPr>
        <p:txBody>
          <a:bodyPr/>
          <a:lstStyle>
            <a:lvl1pPr marL="0" indent="0" algn="l" rtl="0" eaLnBrk="1" fontAlgn="base" hangingPunct="1">
              <a:spcBef>
                <a:spcPct val="0"/>
              </a:spcBef>
              <a:spcAft>
                <a:spcPct val="0"/>
              </a:spcAft>
              <a:defRPr sz="1600" b="0" i="0">
                <a:solidFill>
                  <a:srgbClr val="008000"/>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sl-SI" altLang="sl-SI" kern="0"/>
              <a:t>Parallel Run KPI report</a:t>
            </a:r>
            <a:br>
              <a:rPr lang="sl-SI" altLang="sl-SI" kern="0"/>
            </a:br>
            <a:endParaRPr lang="cs-CZ" kern="0" dirty="0"/>
          </a:p>
        </p:txBody>
      </p:sp>
      <p:sp>
        <p:nvSpPr>
          <p:cNvPr id="8" name="Zástupný symbol pro text 2">
            <a:extLst>
              <a:ext uri="{FF2B5EF4-FFF2-40B4-BE49-F238E27FC236}">
                <a16:creationId xmlns:a16="http://schemas.microsoft.com/office/drawing/2014/main" id="{325B20BB-5215-4BBA-A539-0F85FFA13D43}"/>
              </a:ext>
            </a:extLst>
          </p:cNvPr>
          <p:cNvSpPr txBox="1">
            <a:spLocks/>
          </p:cNvSpPr>
          <p:nvPr/>
        </p:nvSpPr>
        <p:spPr>
          <a:xfrm>
            <a:off x="540000" y="461650"/>
            <a:ext cx="8376894" cy="363850"/>
          </a:xfrm>
          <a:prstGeom prst="rect">
            <a:avLst/>
          </a:prstGeom>
        </p:spPr>
        <p:txBody>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008000"/>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08000"/>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r>
              <a:rPr lang="en-US" altLang="sl-SI" kern="0"/>
              <a:t>KPI 9: Clearing prices, price spreads and price convergence</a:t>
            </a:r>
            <a:endParaRPr lang="sl-SI" altLang="sl-SI" kern="0"/>
          </a:p>
          <a:p>
            <a:endParaRPr lang="cs-CZ" kern="0" dirty="0"/>
          </a:p>
        </p:txBody>
      </p:sp>
      <p:pic>
        <p:nvPicPr>
          <p:cNvPr id="3" name="Obrázek 2">
            <a:extLst>
              <a:ext uri="{FF2B5EF4-FFF2-40B4-BE49-F238E27FC236}">
                <a16:creationId xmlns:a16="http://schemas.microsoft.com/office/drawing/2014/main" id="{0040CD46-DF9F-4956-9C6E-2C9E5ACCE981}"/>
              </a:ext>
            </a:extLst>
          </p:cNvPr>
          <p:cNvPicPr>
            <a:picLocks noChangeAspect="1"/>
          </p:cNvPicPr>
          <p:nvPr/>
        </p:nvPicPr>
        <p:blipFill>
          <a:blip r:embed="rId2"/>
          <a:stretch>
            <a:fillRect/>
          </a:stretch>
        </p:blipFill>
        <p:spPr>
          <a:xfrm>
            <a:off x="1609725" y="1140696"/>
            <a:ext cx="5917616" cy="5260103"/>
          </a:xfrm>
          <a:prstGeom prst="rect">
            <a:avLst/>
          </a:prstGeom>
        </p:spPr>
      </p:pic>
    </p:spTree>
    <p:extLst>
      <p:ext uri="{BB962C8B-B14F-4D97-AF65-F5344CB8AC3E}">
        <p14:creationId xmlns:p14="http://schemas.microsoft.com/office/powerpoint/2010/main" val="61082513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PoljeZBesedilom 3">
            <a:extLst>
              <a:ext uri="{FF2B5EF4-FFF2-40B4-BE49-F238E27FC236}">
                <a16:creationId xmlns:a16="http://schemas.microsoft.com/office/drawing/2014/main" id="{7C841443-AFBB-4106-BB4C-D0EE673E7836}"/>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cs-CZ" dirty="0"/>
              <a:t>BD20220419</a:t>
            </a:r>
          </a:p>
        </p:txBody>
      </p:sp>
      <p:sp>
        <p:nvSpPr>
          <p:cNvPr id="7" name="Nadpis 1">
            <a:extLst>
              <a:ext uri="{FF2B5EF4-FFF2-40B4-BE49-F238E27FC236}">
                <a16:creationId xmlns:a16="http://schemas.microsoft.com/office/drawing/2014/main" id="{B5D55664-C79B-4F81-96CF-DE9DED568F78}"/>
              </a:ext>
            </a:extLst>
          </p:cNvPr>
          <p:cNvSpPr txBox="1">
            <a:spLocks/>
          </p:cNvSpPr>
          <p:nvPr/>
        </p:nvSpPr>
        <p:spPr>
          <a:xfrm>
            <a:off x="539999" y="108000"/>
            <a:ext cx="6798796" cy="336550"/>
          </a:xfrm>
          <a:prstGeom prst="rect">
            <a:avLst/>
          </a:prstGeom>
        </p:spPr>
        <p:txBody>
          <a:bodyPr/>
          <a:lstStyle>
            <a:lvl1pPr marL="0" indent="0" algn="l" rtl="0" eaLnBrk="1" fontAlgn="base" hangingPunct="1">
              <a:spcBef>
                <a:spcPct val="0"/>
              </a:spcBef>
              <a:spcAft>
                <a:spcPct val="0"/>
              </a:spcAft>
              <a:defRPr sz="1600" b="0" i="0">
                <a:solidFill>
                  <a:srgbClr val="008000"/>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sl-SI" altLang="sl-SI" kern="0"/>
              <a:t>Parallel Run KPI report</a:t>
            </a:r>
            <a:br>
              <a:rPr lang="sl-SI" altLang="sl-SI" kern="0"/>
            </a:br>
            <a:endParaRPr lang="cs-CZ" kern="0" dirty="0"/>
          </a:p>
        </p:txBody>
      </p:sp>
      <p:sp>
        <p:nvSpPr>
          <p:cNvPr id="8" name="Zástupný symbol pro text 2">
            <a:extLst>
              <a:ext uri="{FF2B5EF4-FFF2-40B4-BE49-F238E27FC236}">
                <a16:creationId xmlns:a16="http://schemas.microsoft.com/office/drawing/2014/main" id="{325B20BB-5215-4BBA-A539-0F85FFA13D43}"/>
              </a:ext>
            </a:extLst>
          </p:cNvPr>
          <p:cNvSpPr txBox="1">
            <a:spLocks/>
          </p:cNvSpPr>
          <p:nvPr/>
        </p:nvSpPr>
        <p:spPr>
          <a:xfrm>
            <a:off x="540000" y="461650"/>
            <a:ext cx="8376894" cy="363850"/>
          </a:xfrm>
          <a:prstGeom prst="rect">
            <a:avLst/>
          </a:prstGeom>
        </p:spPr>
        <p:txBody>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008000"/>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08000"/>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r>
              <a:rPr lang="en-US" altLang="sl-SI" kern="0"/>
              <a:t>KPI 9: Clearing prices, price spreads and price convergence</a:t>
            </a:r>
            <a:endParaRPr lang="sl-SI" altLang="sl-SI" kern="0"/>
          </a:p>
          <a:p>
            <a:endParaRPr lang="cs-CZ" kern="0" dirty="0"/>
          </a:p>
        </p:txBody>
      </p:sp>
      <p:pic>
        <p:nvPicPr>
          <p:cNvPr id="3" name="Obrázek 2">
            <a:extLst>
              <a:ext uri="{FF2B5EF4-FFF2-40B4-BE49-F238E27FC236}">
                <a16:creationId xmlns:a16="http://schemas.microsoft.com/office/drawing/2014/main" id="{C9A29075-6926-4C1B-9612-022028B16BE0}"/>
              </a:ext>
            </a:extLst>
          </p:cNvPr>
          <p:cNvPicPr>
            <a:picLocks noChangeAspect="1"/>
          </p:cNvPicPr>
          <p:nvPr/>
        </p:nvPicPr>
        <p:blipFill>
          <a:blip r:embed="rId2"/>
          <a:stretch>
            <a:fillRect/>
          </a:stretch>
        </p:blipFill>
        <p:spPr>
          <a:xfrm>
            <a:off x="1619250" y="1153722"/>
            <a:ext cx="5886145" cy="5247078"/>
          </a:xfrm>
          <a:prstGeom prst="rect">
            <a:avLst/>
          </a:prstGeom>
        </p:spPr>
      </p:pic>
    </p:spTree>
    <p:extLst>
      <p:ext uri="{BB962C8B-B14F-4D97-AF65-F5344CB8AC3E}">
        <p14:creationId xmlns:p14="http://schemas.microsoft.com/office/powerpoint/2010/main" val="33016712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PoljeZBesedilom 3">
            <a:extLst>
              <a:ext uri="{FF2B5EF4-FFF2-40B4-BE49-F238E27FC236}">
                <a16:creationId xmlns:a16="http://schemas.microsoft.com/office/drawing/2014/main" id="{7C841443-AFBB-4106-BB4C-D0EE673E7836}"/>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cs-CZ" dirty="0"/>
              <a:t>BD20220420</a:t>
            </a:r>
          </a:p>
        </p:txBody>
      </p:sp>
      <p:sp>
        <p:nvSpPr>
          <p:cNvPr id="7" name="Nadpis 1">
            <a:extLst>
              <a:ext uri="{FF2B5EF4-FFF2-40B4-BE49-F238E27FC236}">
                <a16:creationId xmlns:a16="http://schemas.microsoft.com/office/drawing/2014/main" id="{B5D55664-C79B-4F81-96CF-DE9DED568F78}"/>
              </a:ext>
            </a:extLst>
          </p:cNvPr>
          <p:cNvSpPr txBox="1">
            <a:spLocks/>
          </p:cNvSpPr>
          <p:nvPr/>
        </p:nvSpPr>
        <p:spPr>
          <a:xfrm>
            <a:off x="539999" y="108000"/>
            <a:ext cx="6798796" cy="336550"/>
          </a:xfrm>
          <a:prstGeom prst="rect">
            <a:avLst/>
          </a:prstGeom>
        </p:spPr>
        <p:txBody>
          <a:bodyPr/>
          <a:lstStyle>
            <a:lvl1pPr marL="0" indent="0" algn="l" rtl="0" eaLnBrk="1" fontAlgn="base" hangingPunct="1">
              <a:spcBef>
                <a:spcPct val="0"/>
              </a:spcBef>
              <a:spcAft>
                <a:spcPct val="0"/>
              </a:spcAft>
              <a:defRPr sz="1600" b="0" i="0">
                <a:solidFill>
                  <a:srgbClr val="008000"/>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sl-SI" altLang="sl-SI" kern="0"/>
              <a:t>Parallel Run KPI report</a:t>
            </a:r>
            <a:br>
              <a:rPr lang="sl-SI" altLang="sl-SI" kern="0"/>
            </a:br>
            <a:endParaRPr lang="cs-CZ" kern="0" dirty="0"/>
          </a:p>
        </p:txBody>
      </p:sp>
      <p:sp>
        <p:nvSpPr>
          <p:cNvPr id="8" name="Zástupný symbol pro text 2">
            <a:extLst>
              <a:ext uri="{FF2B5EF4-FFF2-40B4-BE49-F238E27FC236}">
                <a16:creationId xmlns:a16="http://schemas.microsoft.com/office/drawing/2014/main" id="{325B20BB-5215-4BBA-A539-0F85FFA13D43}"/>
              </a:ext>
            </a:extLst>
          </p:cNvPr>
          <p:cNvSpPr txBox="1">
            <a:spLocks/>
          </p:cNvSpPr>
          <p:nvPr/>
        </p:nvSpPr>
        <p:spPr>
          <a:xfrm>
            <a:off x="540000" y="461650"/>
            <a:ext cx="8376894" cy="363850"/>
          </a:xfrm>
          <a:prstGeom prst="rect">
            <a:avLst/>
          </a:prstGeom>
        </p:spPr>
        <p:txBody>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008000"/>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08000"/>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r>
              <a:rPr lang="en-US" altLang="sl-SI" kern="0"/>
              <a:t>KPI 9: Clearing prices, price spreads and price convergence</a:t>
            </a:r>
            <a:endParaRPr lang="sl-SI" altLang="sl-SI" kern="0"/>
          </a:p>
          <a:p>
            <a:endParaRPr lang="cs-CZ" kern="0" dirty="0"/>
          </a:p>
        </p:txBody>
      </p:sp>
      <p:pic>
        <p:nvPicPr>
          <p:cNvPr id="3" name="Obrázek 2">
            <a:extLst>
              <a:ext uri="{FF2B5EF4-FFF2-40B4-BE49-F238E27FC236}">
                <a16:creationId xmlns:a16="http://schemas.microsoft.com/office/drawing/2014/main" id="{3B6792E9-B158-4F75-811C-E0D2BC4D418D}"/>
              </a:ext>
            </a:extLst>
          </p:cNvPr>
          <p:cNvPicPr>
            <a:picLocks noChangeAspect="1"/>
          </p:cNvPicPr>
          <p:nvPr/>
        </p:nvPicPr>
        <p:blipFill>
          <a:blip r:embed="rId2"/>
          <a:stretch>
            <a:fillRect/>
          </a:stretch>
        </p:blipFill>
        <p:spPr>
          <a:xfrm>
            <a:off x="1619250" y="1150075"/>
            <a:ext cx="5886145" cy="5255487"/>
          </a:xfrm>
          <a:prstGeom prst="rect">
            <a:avLst/>
          </a:prstGeom>
        </p:spPr>
      </p:pic>
    </p:spTree>
    <p:extLst>
      <p:ext uri="{BB962C8B-B14F-4D97-AF65-F5344CB8AC3E}">
        <p14:creationId xmlns:p14="http://schemas.microsoft.com/office/powerpoint/2010/main" val="213155525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PoljeZBesedilom 3">
            <a:extLst>
              <a:ext uri="{FF2B5EF4-FFF2-40B4-BE49-F238E27FC236}">
                <a16:creationId xmlns:a16="http://schemas.microsoft.com/office/drawing/2014/main" id="{7C841443-AFBB-4106-BB4C-D0EE673E7836}"/>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cs-CZ" dirty="0"/>
              <a:t>BD20220421</a:t>
            </a:r>
          </a:p>
        </p:txBody>
      </p:sp>
      <p:sp>
        <p:nvSpPr>
          <p:cNvPr id="7" name="Nadpis 1">
            <a:extLst>
              <a:ext uri="{FF2B5EF4-FFF2-40B4-BE49-F238E27FC236}">
                <a16:creationId xmlns:a16="http://schemas.microsoft.com/office/drawing/2014/main" id="{B5D55664-C79B-4F81-96CF-DE9DED568F78}"/>
              </a:ext>
            </a:extLst>
          </p:cNvPr>
          <p:cNvSpPr txBox="1">
            <a:spLocks/>
          </p:cNvSpPr>
          <p:nvPr/>
        </p:nvSpPr>
        <p:spPr>
          <a:xfrm>
            <a:off x="539999" y="108000"/>
            <a:ext cx="6798796" cy="336550"/>
          </a:xfrm>
          <a:prstGeom prst="rect">
            <a:avLst/>
          </a:prstGeom>
        </p:spPr>
        <p:txBody>
          <a:bodyPr/>
          <a:lstStyle>
            <a:lvl1pPr marL="0" indent="0" algn="l" rtl="0" eaLnBrk="1" fontAlgn="base" hangingPunct="1">
              <a:spcBef>
                <a:spcPct val="0"/>
              </a:spcBef>
              <a:spcAft>
                <a:spcPct val="0"/>
              </a:spcAft>
              <a:defRPr sz="1600" b="0" i="0">
                <a:solidFill>
                  <a:srgbClr val="008000"/>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sl-SI" altLang="sl-SI" kern="0"/>
              <a:t>Parallel Run KPI report</a:t>
            </a:r>
            <a:br>
              <a:rPr lang="sl-SI" altLang="sl-SI" kern="0"/>
            </a:br>
            <a:endParaRPr lang="cs-CZ" kern="0" dirty="0"/>
          </a:p>
        </p:txBody>
      </p:sp>
      <p:sp>
        <p:nvSpPr>
          <p:cNvPr id="8" name="Zástupný symbol pro text 2">
            <a:extLst>
              <a:ext uri="{FF2B5EF4-FFF2-40B4-BE49-F238E27FC236}">
                <a16:creationId xmlns:a16="http://schemas.microsoft.com/office/drawing/2014/main" id="{325B20BB-5215-4BBA-A539-0F85FFA13D43}"/>
              </a:ext>
            </a:extLst>
          </p:cNvPr>
          <p:cNvSpPr txBox="1">
            <a:spLocks/>
          </p:cNvSpPr>
          <p:nvPr/>
        </p:nvSpPr>
        <p:spPr>
          <a:xfrm>
            <a:off x="540000" y="461650"/>
            <a:ext cx="8376894" cy="363850"/>
          </a:xfrm>
          <a:prstGeom prst="rect">
            <a:avLst/>
          </a:prstGeom>
        </p:spPr>
        <p:txBody>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008000"/>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08000"/>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r>
              <a:rPr lang="en-US" altLang="sl-SI" kern="0"/>
              <a:t>KPI 9: Clearing prices, price spreads and price convergence</a:t>
            </a:r>
            <a:endParaRPr lang="sl-SI" altLang="sl-SI" kern="0"/>
          </a:p>
          <a:p>
            <a:endParaRPr lang="cs-CZ" kern="0" dirty="0"/>
          </a:p>
        </p:txBody>
      </p:sp>
      <p:pic>
        <p:nvPicPr>
          <p:cNvPr id="3" name="Obrázek 2">
            <a:extLst>
              <a:ext uri="{FF2B5EF4-FFF2-40B4-BE49-F238E27FC236}">
                <a16:creationId xmlns:a16="http://schemas.microsoft.com/office/drawing/2014/main" id="{3F499265-FB4C-4C38-8D3E-7F30619D45FE}"/>
              </a:ext>
            </a:extLst>
          </p:cNvPr>
          <p:cNvPicPr>
            <a:picLocks noChangeAspect="1"/>
          </p:cNvPicPr>
          <p:nvPr/>
        </p:nvPicPr>
        <p:blipFill>
          <a:blip r:embed="rId2"/>
          <a:stretch>
            <a:fillRect/>
          </a:stretch>
        </p:blipFill>
        <p:spPr>
          <a:xfrm>
            <a:off x="1628775" y="1206665"/>
            <a:ext cx="5818099" cy="5184610"/>
          </a:xfrm>
          <a:prstGeom prst="rect">
            <a:avLst/>
          </a:prstGeom>
        </p:spPr>
      </p:pic>
    </p:spTree>
    <p:extLst>
      <p:ext uri="{BB962C8B-B14F-4D97-AF65-F5344CB8AC3E}">
        <p14:creationId xmlns:p14="http://schemas.microsoft.com/office/powerpoint/2010/main" val="359366100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PoljeZBesedilom 3">
            <a:extLst>
              <a:ext uri="{FF2B5EF4-FFF2-40B4-BE49-F238E27FC236}">
                <a16:creationId xmlns:a16="http://schemas.microsoft.com/office/drawing/2014/main" id="{7C841443-AFBB-4106-BB4C-D0EE673E7836}"/>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cs-CZ" dirty="0"/>
              <a:t>BD20220422</a:t>
            </a:r>
          </a:p>
        </p:txBody>
      </p:sp>
      <p:sp>
        <p:nvSpPr>
          <p:cNvPr id="7" name="Nadpis 1">
            <a:extLst>
              <a:ext uri="{FF2B5EF4-FFF2-40B4-BE49-F238E27FC236}">
                <a16:creationId xmlns:a16="http://schemas.microsoft.com/office/drawing/2014/main" id="{B5D55664-C79B-4F81-96CF-DE9DED568F78}"/>
              </a:ext>
            </a:extLst>
          </p:cNvPr>
          <p:cNvSpPr txBox="1">
            <a:spLocks/>
          </p:cNvSpPr>
          <p:nvPr/>
        </p:nvSpPr>
        <p:spPr>
          <a:xfrm>
            <a:off x="539999" y="108000"/>
            <a:ext cx="6798796" cy="336550"/>
          </a:xfrm>
          <a:prstGeom prst="rect">
            <a:avLst/>
          </a:prstGeom>
        </p:spPr>
        <p:txBody>
          <a:bodyPr/>
          <a:lstStyle>
            <a:lvl1pPr marL="0" indent="0" algn="l" rtl="0" eaLnBrk="1" fontAlgn="base" hangingPunct="1">
              <a:spcBef>
                <a:spcPct val="0"/>
              </a:spcBef>
              <a:spcAft>
                <a:spcPct val="0"/>
              </a:spcAft>
              <a:defRPr sz="1600" b="0" i="0">
                <a:solidFill>
                  <a:srgbClr val="008000"/>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sl-SI" altLang="sl-SI" kern="0"/>
              <a:t>Parallel Run KPI report</a:t>
            </a:r>
            <a:br>
              <a:rPr lang="sl-SI" altLang="sl-SI" kern="0"/>
            </a:br>
            <a:endParaRPr lang="cs-CZ" kern="0" dirty="0"/>
          </a:p>
        </p:txBody>
      </p:sp>
      <p:sp>
        <p:nvSpPr>
          <p:cNvPr id="8" name="Zástupný symbol pro text 2">
            <a:extLst>
              <a:ext uri="{FF2B5EF4-FFF2-40B4-BE49-F238E27FC236}">
                <a16:creationId xmlns:a16="http://schemas.microsoft.com/office/drawing/2014/main" id="{325B20BB-5215-4BBA-A539-0F85FFA13D43}"/>
              </a:ext>
            </a:extLst>
          </p:cNvPr>
          <p:cNvSpPr txBox="1">
            <a:spLocks/>
          </p:cNvSpPr>
          <p:nvPr/>
        </p:nvSpPr>
        <p:spPr>
          <a:xfrm>
            <a:off x="540000" y="461650"/>
            <a:ext cx="8376894" cy="363850"/>
          </a:xfrm>
          <a:prstGeom prst="rect">
            <a:avLst/>
          </a:prstGeom>
        </p:spPr>
        <p:txBody>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008000"/>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08000"/>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r>
              <a:rPr lang="en-US" altLang="sl-SI" kern="0"/>
              <a:t>KPI 9: Clearing prices, price spreads and price convergence</a:t>
            </a:r>
            <a:endParaRPr lang="sl-SI" altLang="sl-SI" kern="0"/>
          </a:p>
          <a:p>
            <a:endParaRPr lang="cs-CZ" kern="0" dirty="0"/>
          </a:p>
        </p:txBody>
      </p:sp>
      <p:pic>
        <p:nvPicPr>
          <p:cNvPr id="3" name="Obrázek 2">
            <a:extLst>
              <a:ext uri="{FF2B5EF4-FFF2-40B4-BE49-F238E27FC236}">
                <a16:creationId xmlns:a16="http://schemas.microsoft.com/office/drawing/2014/main" id="{8D0B104F-4773-4736-8C5B-E5CC241259AF}"/>
              </a:ext>
            </a:extLst>
          </p:cNvPr>
          <p:cNvPicPr>
            <a:picLocks noChangeAspect="1"/>
          </p:cNvPicPr>
          <p:nvPr/>
        </p:nvPicPr>
        <p:blipFill>
          <a:blip r:embed="rId2"/>
          <a:stretch>
            <a:fillRect/>
          </a:stretch>
        </p:blipFill>
        <p:spPr>
          <a:xfrm>
            <a:off x="1624013" y="1170056"/>
            <a:ext cx="5859438" cy="5230743"/>
          </a:xfrm>
          <a:prstGeom prst="rect">
            <a:avLst/>
          </a:prstGeom>
        </p:spPr>
      </p:pic>
    </p:spTree>
    <p:extLst>
      <p:ext uri="{BB962C8B-B14F-4D97-AF65-F5344CB8AC3E}">
        <p14:creationId xmlns:p14="http://schemas.microsoft.com/office/powerpoint/2010/main" val="76075610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PoljeZBesedilom 3">
            <a:extLst>
              <a:ext uri="{FF2B5EF4-FFF2-40B4-BE49-F238E27FC236}">
                <a16:creationId xmlns:a16="http://schemas.microsoft.com/office/drawing/2014/main" id="{7C841443-AFBB-4106-BB4C-D0EE673E7836}"/>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cs-CZ" dirty="0"/>
              <a:t>BD20220423</a:t>
            </a:r>
          </a:p>
        </p:txBody>
      </p:sp>
      <p:sp>
        <p:nvSpPr>
          <p:cNvPr id="7" name="Nadpis 1">
            <a:extLst>
              <a:ext uri="{FF2B5EF4-FFF2-40B4-BE49-F238E27FC236}">
                <a16:creationId xmlns:a16="http://schemas.microsoft.com/office/drawing/2014/main" id="{B5D55664-C79B-4F81-96CF-DE9DED568F78}"/>
              </a:ext>
            </a:extLst>
          </p:cNvPr>
          <p:cNvSpPr txBox="1">
            <a:spLocks/>
          </p:cNvSpPr>
          <p:nvPr/>
        </p:nvSpPr>
        <p:spPr>
          <a:xfrm>
            <a:off x="539999" y="108000"/>
            <a:ext cx="6798796" cy="336550"/>
          </a:xfrm>
          <a:prstGeom prst="rect">
            <a:avLst/>
          </a:prstGeom>
        </p:spPr>
        <p:txBody>
          <a:bodyPr/>
          <a:lstStyle>
            <a:lvl1pPr marL="0" indent="0" algn="l" rtl="0" eaLnBrk="1" fontAlgn="base" hangingPunct="1">
              <a:spcBef>
                <a:spcPct val="0"/>
              </a:spcBef>
              <a:spcAft>
                <a:spcPct val="0"/>
              </a:spcAft>
              <a:defRPr sz="1600" b="0" i="0">
                <a:solidFill>
                  <a:srgbClr val="008000"/>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sl-SI" altLang="sl-SI" kern="0"/>
              <a:t>Parallel Run KPI report</a:t>
            </a:r>
            <a:br>
              <a:rPr lang="sl-SI" altLang="sl-SI" kern="0"/>
            </a:br>
            <a:endParaRPr lang="cs-CZ" kern="0" dirty="0"/>
          </a:p>
        </p:txBody>
      </p:sp>
      <p:sp>
        <p:nvSpPr>
          <p:cNvPr id="8" name="Zástupný symbol pro text 2">
            <a:extLst>
              <a:ext uri="{FF2B5EF4-FFF2-40B4-BE49-F238E27FC236}">
                <a16:creationId xmlns:a16="http://schemas.microsoft.com/office/drawing/2014/main" id="{325B20BB-5215-4BBA-A539-0F85FFA13D43}"/>
              </a:ext>
            </a:extLst>
          </p:cNvPr>
          <p:cNvSpPr txBox="1">
            <a:spLocks/>
          </p:cNvSpPr>
          <p:nvPr/>
        </p:nvSpPr>
        <p:spPr>
          <a:xfrm>
            <a:off x="540000" y="461650"/>
            <a:ext cx="8376894" cy="363850"/>
          </a:xfrm>
          <a:prstGeom prst="rect">
            <a:avLst/>
          </a:prstGeom>
        </p:spPr>
        <p:txBody>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008000"/>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08000"/>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r>
              <a:rPr lang="en-US" altLang="sl-SI" kern="0"/>
              <a:t>KPI 9: Clearing prices, price spreads and price convergence</a:t>
            </a:r>
            <a:endParaRPr lang="sl-SI" altLang="sl-SI" kern="0"/>
          </a:p>
          <a:p>
            <a:endParaRPr lang="cs-CZ" kern="0" dirty="0"/>
          </a:p>
        </p:txBody>
      </p:sp>
      <p:pic>
        <p:nvPicPr>
          <p:cNvPr id="3" name="Obrázek 2">
            <a:extLst>
              <a:ext uri="{FF2B5EF4-FFF2-40B4-BE49-F238E27FC236}">
                <a16:creationId xmlns:a16="http://schemas.microsoft.com/office/drawing/2014/main" id="{40C0E780-7F50-43AF-AD17-42D60B7032AE}"/>
              </a:ext>
            </a:extLst>
          </p:cNvPr>
          <p:cNvPicPr>
            <a:picLocks noChangeAspect="1"/>
          </p:cNvPicPr>
          <p:nvPr/>
        </p:nvPicPr>
        <p:blipFill>
          <a:blip r:embed="rId2"/>
          <a:stretch>
            <a:fillRect/>
          </a:stretch>
        </p:blipFill>
        <p:spPr>
          <a:xfrm>
            <a:off x="1624012" y="1160338"/>
            <a:ext cx="5903329" cy="5202361"/>
          </a:xfrm>
          <a:prstGeom prst="rect">
            <a:avLst/>
          </a:prstGeom>
        </p:spPr>
      </p:pic>
    </p:spTree>
    <p:extLst>
      <p:ext uri="{BB962C8B-B14F-4D97-AF65-F5344CB8AC3E}">
        <p14:creationId xmlns:p14="http://schemas.microsoft.com/office/powerpoint/2010/main" val="309420320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PoljeZBesedilom 3">
            <a:extLst>
              <a:ext uri="{FF2B5EF4-FFF2-40B4-BE49-F238E27FC236}">
                <a16:creationId xmlns:a16="http://schemas.microsoft.com/office/drawing/2014/main" id="{7C841443-AFBB-4106-BB4C-D0EE673E7836}"/>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cs-CZ" dirty="0"/>
              <a:t>BD20220424</a:t>
            </a:r>
          </a:p>
        </p:txBody>
      </p:sp>
      <p:sp>
        <p:nvSpPr>
          <p:cNvPr id="7" name="Nadpis 1">
            <a:extLst>
              <a:ext uri="{FF2B5EF4-FFF2-40B4-BE49-F238E27FC236}">
                <a16:creationId xmlns:a16="http://schemas.microsoft.com/office/drawing/2014/main" id="{B5D55664-C79B-4F81-96CF-DE9DED568F78}"/>
              </a:ext>
            </a:extLst>
          </p:cNvPr>
          <p:cNvSpPr txBox="1">
            <a:spLocks/>
          </p:cNvSpPr>
          <p:nvPr/>
        </p:nvSpPr>
        <p:spPr>
          <a:xfrm>
            <a:off x="539999" y="108000"/>
            <a:ext cx="6798796" cy="336550"/>
          </a:xfrm>
          <a:prstGeom prst="rect">
            <a:avLst/>
          </a:prstGeom>
        </p:spPr>
        <p:txBody>
          <a:bodyPr/>
          <a:lstStyle>
            <a:lvl1pPr marL="0" indent="0" algn="l" rtl="0" eaLnBrk="1" fontAlgn="base" hangingPunct="1">
              <a:spcBef>
                <a:spcPct val="0"/>
              </a:spcBef>
              <a:spcAft>
                <a:spcPct val="0"/>
              </a:spcAft>
              <a:defRPr sz="1600" b="0" i="0">
                <a:solidFill>
                  <a:srgbClr val="008000"/>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sl-SI" altLang="sl-SI" kern="0"/>
              <a:t>Parallel Run KPI report</a:t>
            </a:r>
            <a:br>
              <a:rPr lang="sl-SI" altLang="sl-SI" kern="0"/>
            </a:br>
            <a:endParaRPr lang="cs-CZ" kern="0" dirty="0"/>
          </a:p>
        </p:txBody>
      </p:sp>
      <p:sp>
        <p:nvSpPr>
          <p:cNvPr id="8" name="Zástupný symbol pro text 2">
            <a:extLst>
              <a:ext uri="{FF2B5EF4-FFF2-40B4-BE49-F238E27FC236}">
                <a16:creationId xmlns:a16="http://schemas.microsoft.com/office/drawing/2014/main" id="{325B20BB-5215-4BBA-A539-0F85FFA13D43}"/>
              </a:ext>
            </a:extLst>
          </p:cNvPr>
          <p:cNvSpPr txBox="1">
            <a:spLocks/>
          </p:cNvSpPr>
          <p:nvPr/>
        </p:nvSpPr>
        <p:spPr>
          <a:xfrm>
            <a:off x="540000" y="461650"/>
            <a:ext cx="8376894" cy="363850"/>
          </a:xfrm>
          <a:prstGeom prst="rect">
            <a:avLst/>
          </a:prstGeom>
        </p:spPr>
        <p:txBody>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008000"/>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08000"/>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r>
              <a:rPr lang="en-US" altLang="sl-SI" kern="0"/>
              <a:t>KPI 9: Clearing prices, price spreads and price convergence</a:t>
            </a:r>
            <a:endParaRPr lang="sl-SI" altLang="sl-SI" kern="0"/>
          </a:p>
          <a:p>
            <a:endParaRPr lang="cs-CZ" kern="0" dirty="0"/>
          </a:p>
        </p:txBody>
      </p:sp>
      <p:pic>
        <p:nvPicPr>
          <p:cNvPr id="3" name="Obrázek 2">
            <a:extLst>
              <a:ext uri="{FF2B5EF4-FFF2-40B4-BE49-F238E27FC236}">
                <a16:creationId xmlns:a16="http://schemas.microsoft.com/office/drawing/2014/main" id="{198DDAA1-0A06-44EE-B1C9-B2428C6A002D}"/>
              </a:ext>
            </a:extLst>
          </p:cNvPr>
          <p:cNvPicPr>
            <a:picLocks noChangeAspect="1"/>
          </p:cNvPicPr>
          <p:nvPr/>
        </p:nvPicPr>
        <p:blipFill>
          <a:blip r:embed="rId2"/>
          <a:stretch>
            <a:fillRect/>
          </a:stretch>
        </p:blipFill>
        <p:spPr>
          <a:xfrm>
            <a:off x="1619250" y="1166764"/>
            <a:ext cx="5871515" cy="5234036"/>
          </a:xfrm>
          <a:prstGeom prst="rect">
            <a:avLst/>
          </a:prstGeom>
        </p:spPr>
      </p:pic>
    </p:spTree>
    <p:extLst>
      <p:ext uri="{BB962C8B-B14F-4D97-AF65-F5344CB8AC3E}">
        <p14:creationId xmlns:p14="http://schemas.microsoft.com/office/powerpoint/2010/main" val="326608825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PoljeZBesedilom 3">
            <a:extLst>
              <a:ext uri="{FF2B5EF4-FFF2-40B4-BE49-F238E27FC236}">
                <a16:creationId xmlns:a16="http://schemas.microsoft.com/office/drawing/2014/main" id="{7C841443-AFBB-4106-BB4C-D0EE673E7836}"/>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cs-CZ" dirty="0"/>
              <a:t>BD20220425</a:t>
            </a:r>
          </a:p>
        </p:txBody>
      </p:sp>
      <p:sp>
        <p:nvSpPr>
          <p:cNvPr id="7" name="Nadpis 1">
            <a:extLst>
              <a:ext uri="{FF2B5EF4-FFF2-40B4-BE49-F238E27FC236}">
                <a16:creationId xmlns:a16="http://schemas.microsoft.com/office/drawing/2014/main" id="{B5D55664-C79B-4F81-96CF-DE9DED568F78}"/>
              </a:ext>
            </a:extLst>
          </p:cNvPr>
          <p:cNvSpPr txBox="1">
            <a:spLocks/>
          </p:cNvSpPr>
          <p:nvPr/>
        </p:nvSpPr>
        <p:spPr>
          <a:xfrm>
            <a:off x="539999" y="108000"/>
            <a:ext cx="6798796" cy="336550"/>
          </a:xfrm>
          <a:prstGeom prst="rect">
            <a:avLst/>
          </a:prstGeom>
        </p:spPr>
        <p:txBody>
          <a:bodyPr/>
          <a:lstStyle>
            <a:lvl1pPr marL="0" indent="0" algn="l" rtl="0" eaLnBrk="1" fontAlgn="base" hangingPunct="1">
              <a:spcBef>
                <a:spcPct val="0"/>
              </a:spcBef>
              <a:spcAft>
                <a:spcPct val="0"/>
              </a:spcAft>
              <a:defRPr sz="1600" b="0" i="0">
                <a:solidFill>
                  <a:srgbClr val="008000"/>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sl-SI" altLang="sl-SI" kern="0"/>
              <a:t>Parallel Run KPI report</a:t>
            </a:r>
            <a:br>
              <a:rPr lang="sl-SI" altLang="sl-SI" kern="0"/>
            </a:br>
            <a:endParaRPr lang="cs-CZ" kern="0" dirty="0"/>
          </a:p>
        </p:txBody>
      </p:sp>
      <p:sp>
        <p:nvSpPr>
          <p:cNvPr id="8" name="Zástupný symbol pro text 2">
            <a:extLst>
              <a:ext uri="{FF2B5EF4-FFF2-40B4-BE49-F238E27FC236}">
                <a16:creationId xmlns:a16="http://schemas.microsoft.com/office/drawing/2014/main" id="{325B20BB-5215-4BBA-A539-0F85FFA13D43}"/>
              </a:ext>
            </a:extLst>
          </p:cNvPr>
          <p:cNvSpPr txBox="1">
            <a:spLocks/>
          </p:cNvSpPr>
          <p:nvPr/>
        </p:nvSpPr>
        <p:spPr>
          <a:xfrm>
            <a:off x="540000" y="461650"/>
            <a:ext cx="8376894" cy="363850"/>
          </a:xfrm>
          <a:prstGeom prst="rect">
            <a:avLst/>
          </a:prstGeom>
        </p:spPr>
        <p:txBody>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008000"/>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08000"/>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r>
              <a:rPr lang="en-US" altLang="sl-SI" kern="0"/>
              <a:t>KPI 9: Clearing prices, price spreads and price convergence</a:t>
            </a:r>
            <a:endParaRPr lang="sl-SI" altLang="sl-SI" kern="0"/>
          </a:p>
          <a:p>
            <a:endParaRPr lang="cs-CZ" kern="0" dirty="0"/>
          </a:p>
        </p:txBody>
      </p:sp>
      <p:pic>
        <p:nvPicPr>
          <p:cNvPr id="3" name="Obrázek 2">
            <a:extLst>
              <a:ext uri="{FF2B5EF4-FFF2-40B4-BE49-F238E27FC236}">
                <a16:creationId xmlns:a16="http://schemas.microsoft.com/office/drawing/2014/main" id="{B0775923-94CB-4453-AEB9-8A6B2CDCF5B8}"/>
              </a:ext>
            </a:extLst>
          </p:cNvPr>
          <p:cNvPicPr>
            <a:picLocks noChangeAspect="1"/>
          </p:cNvPicPr>
          <p:nvPr/>
        </p:nvPicPr>
        <p:blipFill>
          <a:blip r:embed="rId2"/>
          <a:stretch>
            <a:fillRect/>
          </a:stretch>
        </p:blipFill>
        <p:spPr>
          <a:xfrm>
            <a:off x="1624013" y="1173677"/>
            <a:ext cx="5859438" cy="5222360"/>
          </a:xfrm>
          <a:prstGeom prst="rect">
            <a:avLst/>
          </a:prstGeom>
        </p:spPr>
      </p:pic>
    </p:spTree>
    <p:extLst>
      <p:ext uri="{BB962C8B-B14F-4D97-AF65-F5344CB8AC3E}">
        <p14:creationId xmlns:p14="http://schemas.microsoft.com/office/powerpoint/2010/main" val="3817566682"/>
      </p:ext>
    </p:extLst>
  </p:cSld>
  <p:clrMapOvr>
    <a:masterClrMapping/>
  </p:clrMapOvr>
</p:sld>
</file>

<file path=ppt/theme/theme1.xml><?xml version="1.0" encoding="utf-8"?>
<a:theme xmlns:a="http://schemas.openxmlformats.org/drawingml/2006/main" name="8_Magnus Red 4ENERGY">
  <a:themeElements>
    <a:clrScheme name="Magnus color">
      <a:dk1>
        <a:srgbClr val="000000"/>
      </a:dk1>
      <a:lt1>
        <a:srgbClr val="FFFFFF"/>
      </a:lt1>
      <a:dk2>
        <a:srgbClr val="5F5F5F"/>
      </a:dk2>
      <a:lt2>
        <a:srgbClr val="BFBFBF"/>
      </a:lt2>
      <a:accent1>
        <a:srgbClr val="AD0600"/>
      </a:accent1>
      <a:accent2>
        <a:srgbClr val="0078AA"/>
      </a:accent2>
      <a:accent3>
        <a:srgbClr val="A0AA05"/>
      </a:accent3>
      <a:accent4>
        <a:srgbClr val="DC7306"/>
      </a:accent4>
      <a:accent5>
        <a:srgbClr val="E4002B"/>
      </a:accent5>
      <a:accent6>
        <a:srgbClr val="004682"/>
      </a:accent6>
      <a:hlink>
        <a:srgbClr val="3F3F3F"/>
      </a:hlink>
      <a:folHlink>
        <a:srgbClr val="A5A5A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b="0" i="0" u="none" strike="noStrike" cap="none" normalizeH="0" baseline="0" smtClean="0">
            <a:ln>
              <a:noFill/>
            </a:ln>
            <a:solidFill>
              <a:schemeClr val="tx1"/>
            </a:solidFill>
            <a:effectLst/>
            <a:latin typeface="+mn-lt"/>
          </a:defRPr>
        </a:defPPr>
      </a:lstStyle>
    </a:spDef>
    <a:lnDef>
      <a:spPr bwMode="auto">
        <a:solidFill>
          <a:schemeClr val="accent1"/>
        </a:solidFill>
        <a:ln w="19050" cap="flat" cmpd="sng" algn="ctr">
          <a:solidFill>
            <a:schemeClr val="tx1"/>
          </a:solidFill>
          <a:prstDash val="solid"/>
          <a:round/>
          <a:headEnd type="none" w="med" len="med"/>
          <a:tailEnd type="arrow"/>
        </a:ln>
        <a:effectLst/>
      </a:spPr>
      <a:bodyPr/>
      <a:lstStyle/>
    </a:lnDef>
    <a:txDef>
      <a:spPr>
        <a:noFill/>
      </a:spPr>
      <a:bodyPr wrap="none" rtlCol="0">
        <a:spAutoFit/>
      </a:bodyPr>
      <a:lstStyle>
        <a:defPPr algn="l">
          <a:defRPr sz="1400" smtClean="0">
            <a:solidFill>
              <a:schemeClr val="tx2"/>
            </a:solidFill>
            <a:latin typeface="Arial" panose="020B0604020202020204" pitchFamily="34" charset="0"/>
            <a:cs typeface="Arial" panose="020B0604020202020204" pitchFamily="34" charset="0"/>
          </a:defRPr>
        </a:defPPr>
      </a:lstStyle>
    </a:txDef>
  </a:objectDefaults>
  <a:extraClrSchemeLst>
    <a:extraClrScheme>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ouvelle pré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ouvelle pré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ouvelle pré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ouvelle pré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ouvelle pré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ouvelle pré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ouvelle pré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ouvelle pré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ouvelle pré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ouvelle pré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ouvelle pré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emplate CWE slides 2" id="{9C6C80EF-07BA-4316-A3B7-3AC9E50EED1F}" vid="{7A22D3B6-89C6-4749-A306-7BF1AB253485}"/>
    </a:ext>
  </a:extLst>
</a:theme>
</file>

<file path=ppt/theme/theme2.xml><?xml version="1.0" encoding="utf-8"?>
<a:theme xmlns:a="http://schemas.openxmlformats.org/drawingml/2006/main" name="6_Magnus Red 4ENERGY">
  <a:themeElements>
    <a:clrScheme name="Magnus color">
      <a:dk1>
        <a:srgbClr val="000000"/>
      </a:dk1>
      <a:lt1>
        <a:srgbClr val="FFFFFF"/>
      </a:lt1>
      <a:dk2>
        <a:srgbClr val="5F5F5F"/>
      </a:dk2>
      <a:lt2>
        <a:srgbClr val="BFBFBF"/>
      </a:lt2>
      <a:accent1>
        <a:srgbClr val="AD0600"/>
      </a:accent1>
      <a:accent2>
        <a:srgbClr val="0078AA"/>
      </a:accent2>
      <a:accent3>
        <a:srgbClr val="A0AA05"/>
      </a:accent3>
      <a:accent4>
        <a:srgbClr val="DC7306"/>
      </a:accent4>
      <a:accent5>
        <a:srgbClr val="E4002B"/>
      </a:accent5>
      <a:accent6>
        <a:srgbClr val="004682"/>
      </a:accent6>
      <a:hlink>
        <a:srgbClr val="3F3F3F"/>
      </a:hlink>
      <a:folHlink>
        <a:srgbClr val="A5A5A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b="0" i="0" u="none" strike="noStrike" cap="none" normalizeH="0" baseline="0" smtClean="0">
            <a:ln>
              <a:noFill/>
            </a:ln>
            <a:solidFill>
              <a:schemeClr val="tx1"/>
            </a:solidFill>
            <a:effectLst/>
            <a:latin typeface="+mn-lt"/>
          </a:defRPr>
        </a:defPPr>
      </a:lstStyle>
    </a:spDef>
    <a:lnDef>
      <a:spPr bwMode="auto">
        <a:solidFill>
          <a:schemeClr val="accent1"/>
        </a:solidFill>
        <a:ln w="19050" cap="flat" cmpd="sng" algn="ctr">
          <a:solidFill>
            <a:schemeClr val="tx1"/>
          </a:solidFill>
          <a:prstDash val="solid"/>
          <a:round/>
          <a:headEnd type="none" w="med" len="med"/>
          <a:tailEnd type="arrow"/>
        </a:ln>
        <a:effectLst/>
      </a:spPr>
      <a:bodyPr/>
      <a:lstStyle/>
    </a:lnDef>
    <a:txDef>
      <a:spPr>
        <a:noFill/>
      </a:spPr>
      <a:bodyPr wrap="none" rtlCol="0">
        <a:spAutoFit/>
      </a:bodyPr>
      <a:lstStyle>
        <a:defPPr algn="l">
          <a:defRPr sz="1400" smtClean="0">
            <a:solidFill>
              <a:schemeClr val="tx2"/>
            </a:solidFill>
            <a:latin typeface="Arial" panose="020B0604020202020204" pitchFamily="34" charset="0"/>
            <a:cs typeface="Arial" panose="020B0604020202020204" pitchFamily="34" charset="0"/>
          </a:defRPr>
        </a:defPPr>
      </a:lstStyle>
    </a:txDef>
  </a:objectDefaults>
  <a:extraClrSchemeLst>
    <a:extraClrScheme>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ouvelle pré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ouvelle pré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ouvelle pré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ouvelle pré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ouvelle pré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ouvelle pré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ouvelle pré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ouvelle pré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ouvelle pré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ouvelle pré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ouvelle pré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emplate CWE slides 2" id="{9C6C80EF-07BA-4316-A3B7-3AC9E50EED1F}" vid="{7A22D3B6-89C6-4749-A306-7BF1AB253485}"/>
    </a:ext>
  </a:extLst>
</a:theme>
</file>

<file path=ppt/theme/theme3.xml><?xml version="1.0" encoding="utf-8"?>
<a:theme xmlns:a="http://schemas.openxmlformats.org/drawingml/2006/main" name="7_Magnus Red 4ENERGY">
  <a:themeElements>
    <a:clrScheme name="Magnus color">
      <a:dk1>
        <a:srgbClr val="000000"/>
      </a:dk1>
      <a:lt1>
        <a:srgbClr val="FFFFFF"/>
      </a:lt1>
      <a:dk2>
        <a:srgbClr val="5F5F5F"/>
      </a:dk2>
      <a:lt2>
        <a:srgbClr val="BFBFBF"/>
      </a:lt2>
      <a:accent1>
        <a:srgbClr val="AD0600"/>
      </a:accent1>
      <a:accent2>
        <a:srgbClr val="0078AA"/>
      </a:accent2>
      <a:accent3>
        <a:srgbClr val="A0AA05"/>
      </a:accent3>
      <a:accent4>
        <a:srgbClr val="DC7306"/>
      </a:accent4>
      <a:accent5>
        <a:srgbClr val="E4002B"/>
      </a:accent5>
      <a:accent6>
        <a:srgbClr val="004682"/>
      </a:accent6>
      <a:hlink>
        <a:srgbClr val="3F3F3F"/>
      </a:hlink>
      <a:folHlink>
        <a:srgbClr val="A5A5A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b="0" i="0" u="none" strike="noStrike" cap="none" normalizeH="0" baseline="0" smtClean="0">
            <a:ln>
              <a:noFill/>
            </a:ln>
            <a:solidFill>
              <a:schemeClr val="tx1"/>
            </a:solidFill>
            <a:effectLst/>
            <a:latin typeface="+mn-lt"/>
          </a:defRPr>
        </a:defPPr>
      </a:lstStyle>
    </a:spDef>
    <a:lnDef>
      <a:spPr bwMode="auto">
        <a:solidFill>
          <a:schemeClr val="accent1"/>
        </a:solidFill>
        <a:ln w="19050" cap="flat" cmpd="sng" algn="ctr">
          <a:solidFill>
            <a:schemeClr val="tx1"/>
          </a:solidFill>
          <a:prstDash val="solid"/>
          <a:round/>
          <a:headEnd type="none" w="med" len="med"/>
          <a:tailEnd type="arrow"/>
        </a:ln>
        <a:effectLst/>
      </a:spPr>
      <a:bodyPr/>
      <a:lstStyle/>
    </a:lnDef>
    <a:txDef>
      <a:spPr>
        <a:noFill/>
      </a:spPr>
      <a:bodyPr wrap="none" rtlCol="0">
        <a:spAutoFit/>
      </a:bodyPr>
      <a:lstStyle>
        <a:defPPr algn="l">
          <a:defRPr sz="1400" smtClean="0">
            <a:solidFill>
              <a:schemeClr val="tx2"/>
            </a:solidFill>
            <a:latin typeface="Arial" panose="020B0604020202020204" pitchFamily="34" charset="0"/>
            <a:cs typeface="Arial" panose="020B0604020202020204" pitchFamily="34" charset="0"/>
          </a:defRPr>
        </a:defPPr>
      </a:lstStyle>
    </a:txDef>
  </a:objectDefaults>
  <a:extraClrSchemeLst>
    <a:extraClrScheme>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ouvelle pré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ouvelle pré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ouvelle pré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ouvelle pré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ouvelle pré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ouvelle pré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ouvelle pré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ouvelle pré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ouvelle pré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ouvelle pré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ouvelle pré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emplate CWE slides 2" id="{9C6C80EF-07BA-4316-A3B7-3AC9E50EED1F}" vid="{7A22D3B6-89C6-4749-A306-7BF1AB253485}"/>
    </a:ext>
  </a:extLst>
</a:theme>
</file>

<file path=ppt/theme/theme4.xml><?xml version="1.0" encoding="utf-8"?>
<a:theme xmlns:a="http://schemas.openxmlformats.org/drawingml/2006/main" name="9_Magnus Red 4ENERGY">
  <a:themeElements>
    <a:clrScheme name="Magnus color">
      <a:dk1>
        <a:srgbClr val="000000"/>
      </a:dk1>
      <a:lt1>
        <a:srgbClr val="FFFFFF"/>
      </a:lt1>
      <a:dk2>
        <a:srgbClr val="5F5F5F"/>
      </a:dk2>
      <a:lt2>
        <a:srgbClr val="BFBFBF"/>
      </a:lt2>
      <a:accent1>
        <a:srgbClr val="AD0600"/>
      </a:accent1>
      <a:accent2>
        <a:srgbClr val="0078AA"/>
      </a:accent2>
      <a:accent3>
        <a:srgbClr val="A0AA05"/>
      </a:accent3>
      <a:accent4>
        <a:srgbClr val="DC7306"/>
      </a:accent4>
      <a:accent5>
        <a:srgbClr val="E4002B"/>
      </a:accent5>
      <a:accent6>
        <a:srgbClr val="004682"/>
      </a:accent6>
      <a:hlink>
        <a:srgbClr val="3F3F3F"/>
      </a:hlink>
      <a:folHlink>
        <a:srgbClr val="A5A5A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b="0" i="0" u="none" strike="noStrike" cap="none" normalizeH="0" baseline="0" smtClean="0">
            <a:ln>
              <a:noFill/>
            </a:ln>
            <a:solidFill>
              <a:schemeClr val="tx1"/>
            </a:solidFill>
            <a:effectLst/>
            <a:latin typeface="+mn-lt"/>
          </a:defRPr>
        </a:defPPr>
      </a:lstStyle>
    </a:spDef>
    <a:lnDef>
      <a:spPr bwMode="auto">
        <a:solidFill>
          <a:schemeClr val="accent1"/>
        </a:solidFill>
        <a:ln w="19050" cap="flat" cmpd="sng" algn="ctr">
          <a:solidFill>
            <a:schemeClr val="tx1"/>
          </a:solidFill>
          <a:prstDash val="solid"/>
          <a:round/>
          <a:headEnd type="none" w="med" len="med"/>
          <a:tailEnd type="arrow"/>
        </a:ln>
        <a:effectLst/>
      </a:spPr>
      <a:bodyPr/>
      <a:lstStyle/>
    </a:lnDef>
    <a:txDef>
      <a:spPr>
        <a:noFill/>
      </a:spPr>
      <a:bodyPr wrap="none" rtlCol="0">
        <a:spAutoFit/>
      </a:bodyPr>
      <a:lstStyle>
        <a:defPPr algn="l">
          <a:defRPr sz="1400" smtClean="0">
            <a:solidFill>
              <a:schemeClr val="tx2"/>
            </a:solidFill>
            <a:latin typeface="Arial" panose="020B0604020202020204" pitchFamily="34" charset="0"/>
            <a:cs typeface="Arial" panose="020B0604020202020204" pitchFamily="34" charset="0"/>
          </a:defRPr>
        </a:defPPr>
      </a:lstStyle>
    </a:txDef>
  </a:objectDefaults>
  <a:extraClrSchemeLst>
    <a:extraClrScheme>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ouvelle pré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ouvelle pré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ouvelle pré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ouvelle pré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ouvelle pré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ouvelle pré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ouvelle pré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ouvelle pré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ouvelle pré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ouvelle pré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ouvelle pré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emplate CWE slides 2" id="{9C6C80EF-07BA-4316-A3B7-3AC9E50EED1F}" vid="{7A22D3B6-89C6-4749-A306-7BF1AB253485}"/>
    </a:ext>
  </a:ext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Thème Office">
  <a:themeElements>
    <a:clrScheme name="Magnus color">
      <a:dk1>
        <a:srgbClr val="000000"/>
      </a:dk1>
      <a:lt1>
        <a:srgbClr val="FFFFFF"/>
      </a:lt1>
      <a:dk2>
        <a:srgbClr val="5F5F5F"/>
      </a:dk2>
      <a:lt2>
        <a:srgbClr val="BFBFBF"/>
      </a:lt2>
      <a:accent1>
        <a:srgbClr val="AD0600"/>
      </a:accent1>
      <a:accent2>
        <a:srgbClr val="0078AA"/>
      </a:accent2>
      <a:accent3>
        <a:srgbClr val="A0AA05"/>
      </a:accent3>
      <a:accent4>
        <a:srgbClr val="DC7306"/>
      </a:accent4>
      <a:accent5>
        <a:srgbClr val="E4002B"/>
      </a:accent5>
      <a:accent6>
        <a:srgbClr val="004682"/>
      </a:accent6>
      <a:hlink>
        <a:srgbClr val="3F3F3F"/>
      </a:hlink>
      <a:folHlink>
        <a:srgbClr val="A5A5A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60187</Words>
  <Application>Microsoft Office PowerPoint</Application>
  <PresentationFormat>A4-Papier (210 x 297 mm)</PresentationFormat>
  <Paragraphs>11041</Paragraphs>
  <Slides>214</Slides>
  <Notes>65</Notes>
  <HiddenSlides>0</HiddenSlides>
  <MMClips>0</MMClips>
  <ScaleCrop>false</ScaleCrop>
  <HeadingPairs>
    <vt:vector size="6" baseType="variant">
      <vt:variant>
        <vt:lpstr>Verwendete Schriftarten</vt:lpstr>
      </vt:variant>
      <vt:variant>
        <vt:i4>10</vt:i4>
      </vt:variant>
      <vt:variant>
        <vt:lpstr>Design</vt:lpstr>
      </vt:variant>
      <vt:variant>
        <vt:i4>5</vt:i4>
      </vt:variant>
      <vt:variant>
        <vt:lpstr>Folientitel</vt:lpstr>
      </vt:variant>
      <vt:variant>
        <vt:i4>214</vt:i4>
      </vt:variant>
    </vt:vector>
  </HeadingPairs>
  <TitlesOfParts>
    <vt:vector size="229" baseType="lpstr">
      <vt:lpstr>ＭＳ Ｐゴシック</vt:lpstr>
      <vt:lpstr>ＭＳ Ｐゴシック</vt:lpstr>
      <vt:lpstr>Arial</vt:lpstr>
      <vt:lpstr>Arial Unicode MS</vt:lpstr>
      <vt:lpstr>Calibri</vt:lpstr>
      <vt:lpstr>Calibri Light</vt:lpstr>
      <vt:lpstr>Cambria Math</vt:lpstr>
      <vt:lpstr>Open Sans</vt:lpstr>
      <vt:lpstr>Times New Roman</vt:lpstr>
      <vt:lpstr>Wingdings</vt:lpstr>
      <vt:lpstr>8_Magnus Red 4ENERGY</vt:lpstr>
      <vt:lpstr>6_Magnus Red 4ENERGY</vt:lpstr>
      <vt:lpstr>7_Magnus Red 4ENERGY</vt:lpstr>
      <vt:lpstr>9_Magnus Red 4ENERGY</vt:lpstr>
      <vt:lpstr>Custom Design</vt:lpstr>
      <vt:lpstr>PowerPoint-Präsentation</vt:lpstr>
      <vt:lpstr>Parallel Run KPI report</vt:lpstr>
      <vt:lpstr>Parallel Run KPI report</vt:lpstr>
      <vt:lpstr>Parallel Run KPI report</vt:lpstr>
      <vt:lpstr>Parallel Run KPI report</vt:lpstr>
      <vt:lpstr>Parallel Run KPI report</vt:lpstr>
      <vt:lpstr>KPI 1 +2_1</vt:lpstr>
      <vt:lpstr>KPI 1 +2_2</vt:lpstr>
      <vt:lpstr>KPI 1 +2_3</vt:lpstr>
      <vt:lpstr>KPI 1 +2_4</vt:lpstr>
      <vt:lpstr>KPI 1 +2_5</vt:lpstr>
      <vt:lpstr>KPI 1 +2_6</vt:lpstr>
      <vt:lpstr>KPI 1 +2_7</vt:lpstr>
      <vt:lpstr>KPI 1 +2_8</vt:lpstr>
      <vt:lpstr>KPI 1 +2_9</vt:lpstr>
      <vt:lpstr>KPI 1 +2_10</vt:lpstr>
      <vt:lpstr>KPI 1 +2_11</vt:lpstr>
      <vt:lpstr>KPI 1 +2_12</vt:lpstr>
      <vt:lpstr>KPI 1 +2_13</vt:lpstr>
      <vt:lpstr>KPI 1 +2_14</vt:lpstr>
      <vt:lpstr>KPI 1 +2_15</vt:lpstr>
      <vt:lpstr>KPI 1 +2_16</vt:lpstr>
      <vt:lpstr>KPI 1 +2_17</vt:lpstr>
      <vt:lpstr>KPI 1 +2_18</vt:lpstr>
      <vt:lpstr>KPI 1 +2_19</vt:lpstr>
      <vt:lpstr>KPI 1 +2_20</vt:lpstr>
      <vt:lpstr>KPI 1 +2_21</vt:lpstr>
      <vt:lpstr>KPI 1 +2_22</vt:lpstr>
      <vt:lpstr>KPI 1 +2_23</vt:lpstr>
      <vt:lpstr>KPI 1 +2_24</vt:lpstr>
      <vt:lpstr>KPI 1 +2_25</vt:lpstr>
      <vt:lpstr>KPI 1 +2_26</vt:lpstr>
      <vt:lpstr>KPI 1 +2_28</vt:lpstr>
      <vt:lpstr>KPI 1 +2_29</vt:lpstr>
      <vt:lpstr>Duplikat von "KPI 1 +2_29"</vt:lpstr>
      <vt:lpstr>Duplikat von "Duplikat von "KPI 1 +2_29""</vt:lpstr>
      <vt:lpstr>KPI 5</vt:lpstr>
      <vt:lpstr>KPI6_0901</vt:lpstr>
      <vt:lpstr>AT + BE</vt:lpstr>
      <vt:lpstr>CZ+DE</vt:lpstr>
      <vt:lpstr>FR + HR</vt:lpstr>
      <vt:lpstr>HU + NL</vt:lpstr>
      <vt:lpstr>PL + RO</vt:lpstr>
      <vt:lpstr>SI + SK</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KPI 15: Non-Core delta exchanges</vt:lpstr>
      <vt:lpstr>PowerPoint-Präsentation</vt:lpstr>
      <vt:lpstr>PowerPoint-Präsentation</vt:lpstr>
      <vt:lpstr>PowerPoint-Präsentation</vt:lpstr>
      <vt:lpstr>PowerPoint-Präsentation</vt:lpstr>
      <vt:lpstr>PowerPoint-Präsentation</vt:lpstr>
      <vt:lpstr>PowerPoint-Präsentation</vt:lpstr>
      <vt:lpstr>KPI 17: Most limiting CNEC per TSO (NRAO)</vt:lpstr>
      <vt:lpstr>KPI 18: Average variation of relative RAM before and after NRAO </vt:lpstr>
      <vt:lpstr>Parallel Run KPI report</vt:lpstr>
      <vt:lpstr>Parallel Run KPI report</vt:lpstr>
      <vt:lpstr>Parallel Run KPI report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48</cp:revision>
  <dcterms:created xsi:type="dcterms:W3CDTF">2018-12-04T09:56:18Z</dcterms:created>
  <dcterms:modified xsi:type="dcterms:W3CDTF">2022-08-31T07:52:35Z</dcterms:modified>
</cp:coreProperties>
</file>